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Ex2.xml" ContentType="application/vnd.ms-office.chartex+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charts/chart3.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4.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5.xml" ContentType="application/vnd.openxmlformats-officedocument.drawingml.chart+xml"/>
  <Override PartName="/ppt/charts/style12.xml" ContentType="application/vnd.ms-office.chartstyle+xml"/>
  <Override PartName="/ppt/charts/colors12.xml" ContentType="application/vnd.ms-office.chartcolorstyle+xml"/>
  <Override PartName="/ppt/tags/tag13.xml" ContentType="application/vnd.openxmlformats-officedocument.presentationml.tags+xml"/>
  <Override PartName="/ppt/notesSlides/notesSlide10.xml" ContentType="application/vnd.openxmlformats-officedocument.presentationml.notesSlide+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tags/tag18.xml" ContentType="application/vnd.openxmlformats-officedocument.presentationml.tags+xml"/>
  <Override PartName="/ppt/notesSlides/notesSlide14.xml" ContentType="application/vnd.openxmlformats-officedocument.presentationml.notesSlid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chart40.xml" ContentType="application/vnd.openxmlformats-officedocument.drawingml.chart+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charts/chart41.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42.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3.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4.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5.xml" ContentType="application/vnd.openxmlformats-officedocument.drawingml.chart+xml"/>
  <Override PartName="/ppt/charts/style38.xml" ContentType="application/vnd.ms-office.chartstyle+xml"/>
  <Override PartName="/ppt/charts/colors38.xml" ContentType="application/vnd.ms-office.chartcolorstyle+xml"/>
  <Override PartName="/ppt/tags/tag23.xml" ContentType="application/vnd.openxmlformats-officedocument.presentationml.tags+xml"/>
  <Override PartName="/ppt/notesSlides/notesSlide18.xml" ContentType="application/vnd.openxmlformats-officedocument.presentationml.notesSlide+xml"/>
  <Override PartName="/ppt/charts/chart46.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7.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8.xml" ContentType="application/vnd.openxmlformats-officedocument.drawingml.chart+xml"/>
  <Override PartName="/ppt/charts/style41.xml" ContentType="application/vnd.ms-office.chartstyle+xml"/>
  <Override PartName="/ppt/charts/colors41.xml" ContentType="application/vnd.ms-office.chartcolorstyl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charts/chart49.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0.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1.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2.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3.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4.xml" ContentType="application/vnd.openxmlformats-officedocument.drawingml.chart+xml"/>
  <Override PartName="/ppt/charts/chart55.xml" ContentType="application/vnd.openxmlformats-officedocument.drawingml.chart+xml"/>
  <Override PartName="/ppt/tags/tag26.xml" ContentType="application/vnd.openxmlformats-officedocument.presentationml.tags+xml"/>
  <Override PartName="/ppt/tags/tag27.xml" ContentType="application/vnd.openxmlformats-officedocument.presentationml.tags+xml"/>
  <Override PartName="/ppt/notesSlides/notesSlide21.xml" ContentType="application/vnd.openxmlformats-officedocument.presentationml.notesSlide+xml"/>
  <Override PartName="/ppt/charts/chart56.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7.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8.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9.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0.xml" ContentType="application/vnd.openxmlformats-officedocument.drawingml.chart+xml"/>
  <Override PartName="/ppt/charts/style51.xml" ContentType="application/vnd.ms-office.chartstyle+xml"/>
  <Override PartName="/ppt/charts/colors51.xml" ContentType="application/vnd.ms-office.chartcolorstyle+xml"/>
  <Override PartName="/ppt/tags/tag28.xml" ContentType="application/vnd.openxmlformats-officedocument.presentationml.tags+xml"/>
  <Override PartName="/ppt/notesSlides/notesSlide22.xml" ContentType="application/vnd.openxmlformats-officedocument.presentationml.notesSlide+xml"/>
  <Override PartName="/ppt/charts/chart61.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2.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3.xml" ContentType="application/vnd.openxmlformats-officedocument.drawingml.chart+xml"/>
  <Override PartName="/ppt/charts/style54.xml" ContentType="application/vnd.ms-office.chartstyle+xml"/>
  <Override PartName="/ppt/charts/colors54.xml" ContentType="application/vnd.ms-office.chartcolorstyle+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charts/chart64.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5.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66.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7.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8.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9.xml" ContentType="application/vnd.openxmlformats-officedocument.drawingml.chart+xml"/>
  <Override PartName="/ppt/charts/chart70.xml" ContentType="application/vnd.openxmlformats-officedocument.drawingml.chart+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charts/chart71.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72.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73.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74.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75.xml" ContentType="application/vnd.openxmlformats-officedocument.drawingml.chart+xml"/>
  <Override PartName="/ppt/charts/style64.xml" ContentType="application/vnd.ms-office.chartstyle+xml"/>
  <Override PartName="/ppt/charts/colors64.xml" ContentType="application/vnd.ms-office.chartcolorstyle+xml"/>
  <Override PartName="/ppt/tags/tag33.xml" ContentType="application/vnd.openxmlformats-officedocument.presentationml.tags+xml"/>
  <Override PartName="/ppt/notesSlides/notesSlide26.xml" ContentType="application/vnd.openxmlformats-officedocument.presentationml.notesSlide+xml"/>
  <Override PartName="/ppt/charts/chart76.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77.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78.xml" ContentType="application/vnd.openxmlformats-officedocument.drawingml.chart+xml"/>
  <Override PartName="/ppt/charts/style67.xml" ContentType="application/vnd.ms-office.chartstyle+xml"/>
  <Override PartName="/ppt/charts/colors67.xml" ContentType="application/vnd.ms-office.chartcolorstyl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charts/chart79.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80.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81.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82.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83.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84.xml" ContentType="application/vnd.openxmlformats-officedocument.drawingml.chart+xml"/>
  <Override PartName="/ppt/charts/chart85.xml" ContentType="application/vnd.openxmlformats-officedocument.drawingml.chart+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charts/chart86.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87.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88.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89.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90.xml" ContentType="application/vnd.openxmlformats-officedocument.drawingml.chart+xml"/>
  <Override PartName="/ppt/charts/style77.xml" ContentType="application/vnd.ms-office.chartstyle+xml"/>
  <Override PartName="/ppt/charts/colors77.xml" ContentType="application/vnd.ms-office.chartcolorstyle+xml"/>
  <Override PartName="/ppt/tags/tag38.xml" ContentType="application/vnd.openxmlformats-officedocument.presentationml.tags+xml"/>
  <Override PartName="/ppt/notesSlides/notesSlide30.xml" ContentType="application/vnd.openxmlformats-officedocument.presentationml.notesSlide+xml"/>
  <Override PartName="/ppt/charts/chart91.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92.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93.xml" ContentType="application/vnd.openxmlformats-officedocument.drawingml.chart+xml"/>
  <Override PartName="/ppt/charts/style80.xml" ContentType="application/vnd.ms-office.chartstyle+xml"/>
  <Override PartName="/ppt/charts/colors80.xml" ContentType="application/vnd.ms-office.chartcolorstyl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tags/tag44.xml" ContentType="application/vnd.openxmlformats-officedocument.presentationml.tags+xml"/>
  <Override PartName="/ppt/notesSlides/notesSlide3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1" r:id="rId5"/>
    <p:sldMasterId id="2147483926" r:id="rId6"/>
    <p:sldMasterId id="2147483935" r:id="rId7"/>
    <p:sldMasterId id="2147483939" r:id="rId8"/>
    <p:sldMasterId id="2147483960" r:id="rId9"/>
  </p:sldMasterIdLst>
  <p:notesMasterIdLst>
    <p:notesMasterId r:id="rId57"/>
  </p:notesMasterIdLst>
  <p:handoutMasterIdLst>
    <p:handoutMasterId r:id="rId58"/>
  </p:handoutMasterIdLst>
  <p:sldIdLst>
    <p:sldId id="349" r:id="rId10"/>
    <p:sldId id="2189" r:id="rId11"/>
    <p:sldId id="350" r:id="rId12"/>
    <p:sldId id="2182" r:id="rId13"/>
    <p:sldId id="438" r:id="rId14"/>
    <p:sldId id="2193" r:id="rId15"/>
    <p:sldId id="2183" r:id="rId16"/>
    <p:sldId id="2184" r:id="rId17"/>
    <p:sldId id="2185" r:id="rId18"/>
    <p:sldId id="2186" r:id="rId19"/>
    <p:sldId id="2187" r:id="rId20"/>
    <p:sldId id="2188" r:id="rId21"/>
    <p:sldId id="320" r:id="rId22"/>
    <p:sldId id="1058" r:id="rId23"/>
    <p:sldId id="1059" r:id="rId24"/>
    <p:sldId id="1060" r:id="rId25"/>
    <p:sldId id="1061" r:id="rId26"/>
    <p:sldId id="1062" r:id="rId27"/>
    <p:sldId id="1063" r:id="rId28"/>
    <p:sldId id="1064" r:id="rId29"/>
    <p:sldId id="1065" r:id="rId30"/>
    <p:sldId id="1066" r:id="rId31"/>
    <p:sldId id="1067" r:id="rId32"/>
    <p:sldId id="1068" r:id="rId33"/>
    <p:sldId id="1069" r:id="rId34"/>
    <p:sldId id="1070" r:id="rId35"/>
    <p:sldId id="1071" r:id="rId36"/>
    <p:sldId id="1072" r:id="rId37"/>
    <p:sldId id="1073" r:id="rId38"/>
    <p:sldId id="1074" r:id="rId39"/>
    <p:sldId id="1075" r:id="rId40"/>
    <p:sldId id="1027" r:id="rId41"/>
    <p:sldId id="1076" r:id="rId42"/>
    <p:sldId id="1077" r:id="rId43"/>
    <p:sldId id="1078" r:id="rId44"/>
    <p:sldId id="1079" r:id="rId45"/>
    <p:sldId id="1080" r:id="rId46"/>
    <p:sldId id="1081" r:id="rId47"/>
    <p:sldId id="1082" r:id="rId48"/>
    <p:sldId id="2190" r:id="rId49"/>
    <p:sldId id="2192" r:id="rId50"/>
    <p:sldId id="435" r:id="rId51"/>
    <p:sldId id="441" r:id="rId52"/>
    <p:sldId id="442" r:id="rId53"/>
    <p:sldId id="444" r:id="rId54"/>
    <p:sldId id="445" r:id="rId55"/>
    <p:sldId id="446" r:id="rId56"/>
  </p:sldIdLst>
  <p:sldSz cx="12192000" cy="6858000"/>
  <p:notesSz cx="6805613" cy="9939338"/>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6" userDrawn="1">
          <p15:clr>
            <a:srgbClr val="A4A3A4"/>
          </p15:clr>
        </p15:guide>
        <p15:guide id="2" orient="horz" pos="4152">
          <p15:clr>
            <a:srgbClr val="A4A3A4"/>
          </p15:clr>
        </p15:guide>
        <p15:guide id="6" orient="horz" pos="3598">
          <p15:clr>
            <a:srgbClr val="A4A3A4"/>
          </p15:clr>
        </p15:guide>
        <p15:guide id="7" orient="horz" pos="4020" userDrawn="1">
          <p15:clr>
            <a:srgbClr val="A4A3A4"/>
          </p15:clr>
        </p15:guide>
        <p15:guide id="8" pos="7446" userDrawn="1">
          <p15:clr>
            <a:srgbClr val="A4A3A4"/>
          </p15:clr>
        </p15:guide>
        <p15:guide id="9" pos="3840" userDrawn="1">
          <p15:clr>
            <a:srgbClr val="A4A3A4"/>
          </p15:clr>
        </p15:guide>
        <p15:guide id="10" pos="228" userDrawn="1">
          <p15:clr>
            <a:srgbClr val="A4A3A4"/>
          </p15:clr>
        </p15:guide>
        <p15:guide id="11" pos="3898" userDrawn="1">
          <p15:clr>
            <a:srgbClr val="A4A3A4"/>
          </p15:clr>
        </p15:guide>
        <p15:guide id="12" pos="37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FB9C6"/>
    <a:srgbClr val="AC7F00"/>
    <a:srgbClr val="D7B446"/>
    <a:srgbClr val="EF3340"/>
    <a:srgbClr val="99CC00"/>
    <a:srgbClr val="F39120"/>
    <a:srgbClr val="8E1A80"/>
    <a:srgbClr val="987000"/>
    <a:srgbClr val="E6304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5020" autoAdjust="0"/>
  </p:normalViewPr>
  <p:slideViewPr>
    <p:cSldViewPr snapToGrid="0" showGuides="1">
      <p:cViewPr varScale="1">
        <p:scale>
          <a:sx n="102" d="100"/>
          <a:sy n="102" d="100"/>
        </p:scale>
        <p:origin x="126" y="372"/>
      </p:cViewPr>
      <p:guideLst>
        <p:guide orient="horz" pos="1076"/>
        <p:guide orient="horz" pos="4152"/>
        <p:guide orient="horz" pos="3598"/>
        <p:guide orient="horz" pos="4020"/>
        <p:guide pos="7446"/>
        <p:guide pos="3840"/>
        <p:guide pos="228"/>
        <p:guide pos="3898"/>
        <p:guide pos="3780"/>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95" d="100"/>
          <a:sy n="95"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8.xml"/><Relationship Id="rId1" Type="http://schemas.microsoft.com/office/2011/relationships/chartStyle" Target="style8.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1.xml"/><Relationship Id="rId1" Type="http://schemas.microsoft.com/office/2011/relationships/chartStyle" Target="style11.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2.xml"/><Relationship Id="rId1" Type="http://schemas.microsoft.com/office/2011/relationships/chartStyle" Target="style12.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9.xml"/><Relationship Id="rId1" Type="http://schemas.microsoft.com/office/2011/relationships/chartStyle" Target="style19.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4.xml"/><Relationship Id="rId1" Type="http://schemas.microsoft.com/office/2011/relationships/chartStyle" Target="style34.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5.xml"/><Relationship Id="rId1" Type="http://schemas.microsoft.com/office/2011/relationships/chartStyle" Target="style35.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6.xml"/><Relationship Id="rId1" Type="http://schemas.microsoft.com/office/2011/relationships/chartStyle" Target="style36.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37.xml"/><Relationship Id="rId1" Type="http://schemas.microsoft.com/office/2011/relationships/chartStyle" Target="style37.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38.xml"/><Relationship Id="rId1" Type="http://schemas.microsoft.com/office/2011/relationships/chartStyle" Target="style38.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39.xml"/><Relationship Id="rId1" Type="http://schemas.microsoft.com/office/2011/relationships/chartStyle" Target="style39.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0.xml"/><Relationship Id="rId1" Type="http://schemas.microsoft.com/office/2011/relationships/chartStyle" Target="style40.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1.xml"/><Relationship Id="rId1" Type="http://schemas.microsoft.com/office/2011/relationships/chartStyle" Target="style4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2.xml"/><Relationship Id="rId1" Type="http://schemas.microsoft.com/office/2011/relationships/chartStyle" Target="style4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3.xml"/><Relationship Id="rId1" Type="http://schemas.microsoft.com/office/2011/relationships/chartStyle" Target="style43.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4.xml"/><Relationship Id="rId1" Type="http://schemas.microsoft.com/office/2011/relationships/chartStyle" Target="style44.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5.xml"/><Relationship Id="rId1" Type="http://schemas.microsoft.com/office/2011/relationships/chartStyle" Target="style45.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6.xml"/><Relationship Id="rId1" Type="http://schemas.microsoft.com/office/2011/relationships/chartStyle" Target="style46.xml"/></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47.xml"/><Relationship Id="rId1" Type="http://schemas.microsoft.com/office/2011/relationships/chartStyle" Target="style47.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48.xml"/><Relationship Id="rId1" Type="http://schemas.microsoft.com/office/2011/relationships/chartStyle" Target="style48.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49.xml"/><Relationship Id="rId1" Type="http://schemas.microsoft.com/office/2011/relationships/chartStyle" Target="style49.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1.xml"/><Relationship Id="rId1" Type="http://schemas.microsoft.com/office/2011/relationships/chartStyle" Target="style51.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2.xml"/><Relationship Id="rId1" Type="http://schemas.microsoft.com/office/2011/relationships/chartStyle" Target="style52.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3.xml"/><Relationship Id="rId1" Type="http://schemas.microsoft.com/office/2011/relationships/chartStyle" Target="style53.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4.xml"/><Relationship Id="rId1" Type="http://schemas.microsoft.com/office/2011/relationships/chartStyle" Target="style54.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5.xml"/><Relationship Id="rId1" Type="http://schemas.microsoft.com/office/2011/relationships/chartStyle" Target="style55.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6.xml"/><Relationship Id="rId1" Type="http://schemas.microsoft.com/office/2011/relationships/chartStyle" Target="style56.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7.xml"/><Relationship Id="rId1" Type="http://schemas.microsoft.com/office/2011/relationships/chartStyle" Target="style57.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58.xml"/><Relationship Id="rId1" Type="http://schemas.microsoft.com/office/2011/relationships/chartStyle" Target="style58.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59.xml"/><Relationship Id="rId1" Type="http://schemas.microsoft.com/office/2011/relationships/chartStyle" Target="style59.xml"/></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0.xml"/><Relationship Id="rId1" Type="http://schemas.microsoft.com/office/2011/relationships/chartStyle" Target="style60.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61.xml"/><Relationship Id="rId1" Type="http://schemas.microsoft.com/office/2011/relationships/chartStyle" Target="style61.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62.xml"/><Relationship Id="rId1" Type="http://schemas.microsoft.com/office/2011/relationships/chartStyle" Target="style62.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63.xml"/><Relationship Id="rId1" Type="http://schemas.microsoft.com/office/2011/relationships/chartStyle" Target="style63.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64.xml"/><Relationship Id="rId1" Type="http://schemas.microsoft.com/office/2011/relationships/chartStyle" Target="style64.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65.xml"/><Relationship Id="rId1" Type="http://schemas.microsoft.com/office/2011/relationships/chartStyle" Target="style65.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66.xml"/><Relationship Id="rId1" Type="http://schemas.microsoft.com/office/2011/relationships/chartStyle" Target="style66.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67.xml"/><Relationship Id="rId1" Type="http://schemas.microsoft.com/office/2011/relationships/chartStyle" Target="style67.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68.xml"/><Relationship Id="rId1" Type="http://schemas.microsoft.com/office/2011/relationships/chartStyle" Target="style6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69.xml"/><Relationship Id="rId1" Type="http://schemas.microsoft.com/office/2011/relationships/chartStyle" Target="style69.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70.xml"/><Relationship Id="rId1" Type="http://schemas.microsoft.com/office/2011/relationships/chartStyle" Target="style70.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71.xml"/><Relationship Id="rId1" Type="http://schemas.microsoft.com/office/2011/relationships/chartStyle" Target="style71.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72.xml"/><Relationship Id="rId1" Type="http://schemas.microsoft.com/office/2011/relationships/chartStyle" Target="style72.xml"/></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73.xml"/><Relationship Id="rId1" Type="http://schemas.microsoft.com/office/2011/relationships/chartStyle" Target="style73.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74.xml"/><Relationship Id="rId1" Type="http://schemas.microsoft.com/office/2011/relationships/chartStyle" Target="style74.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75.xml"/><Relationship Id="rId1" Type="http://schemas.microsoft.com/office/2011/relationships/chartStyle" Target="style75.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76.xml"/><Relationship Id="rId1" Type="http://schemas.microsoft.com/office/2011/relationships/chartStyle" Target="style76.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77.xml"/><Relationship Id="rId1" Type="http://schemas.microsoft.com/office/2011/relationships/chartStyle" Target="style77.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78.xml"/><Relationship Id="rId1" Type="http://schemas.microsoft.com/office/2011/relationships/chartStyle" Target="style78.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79.xml"/><Relationship Id="rId1" Type="http://schemas.microsoft.com/office/2011/relationships/chartStyle" Target="style79.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80.xml"/><Relationship Id="rId1" Type="http://schemas.microsoft.com/office/2011/relationships/chartStyle" Target="style8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1.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36282208804605"/>
          <c:y val="1.9692697757083249E-2"/>
          <c:w val="0.39547207358634362"/>
          <c:h val="0.95012792264374746"/>
        </c:manualLayout>
      </c:layout>
      <c:doughnutChart>
        <c:varyColors val="1"/>
        <c:ser>
          <c:idx val="0"/>
          <c:order val="0"/>
          <c:tx>
            <c:strRef>
              <c:f>Feuil1!$B$1</c:f>
              <c:strCache>
                <c:ptCount val="1"/>
                <c:pt idx="0">
                  <c:v>Total</c:v>
                </c:pt>
              </c:strCache>
            </c:strRef>
          </c:tx>
          <c:spPr>
            <a:ln>
              <a:solidFill>
                <a:schemeClr val="bg1"/>
              </a:solidFill>
            </a:ln>
          </c:spPr>
          <c:dPt>
            <c:idx val="0"/>
            <c:bubble3D val="0"/>
            <c:spPr>
              <a:solidFill>
                <a:srgbClr val="AC7F00"/>
              </a:solidFill>
              <a:ln>
                <a:solidFill>
                  <a:schemeClr val="bg1"/>
                </a:solidFill>
              </a:ln>
            </c:spPr>
            <c:extLst>
              <c:ext xmlns:c16="http://schemas.microsoft.com/office/drawing/2014/chart" uri="{C3380CC4-5D6E-409C-BE32-E72D297353CC}">
                <c16:uniqueId val="{00000001-0473-4E49-99FC-C60405A6FC38}"/>
              </c:ext>
            </c:extLst>
          </c:dPt>
          <c:dPt>
            <c:idx val="1"/>
            <c:bubble3D val="0"/>
            <c:spPr>
              <a:solidFill>
                <a:srgbClr val="CC9900"/>
              </a:solidFill>
              <a:ln>
                <a:solidFill>
                  <a:schemeClr val="bg1"/>
                </a:solidFill>
              </a:ln>
            </c:spPr>
            <c:extLst>
              <c:ext xmlns:c16="http://schemas.microsoft.com/office/drawing/2014/chart" uri="{C3380CC4-5D6E-409C-BE32-E72D297353CC}">
                <c16:uniqueId val="{00000003-0473-4E49-99FC-C60405A6FC38}"/>
              </c:ext>
            </c:extLst>
          </c:dPt>
          <c:dPt>
            <c:idx val="2"/>
            <c:bubble3D val="0"/>
            <c:spPr>
              <a:solidFill>
                <a:schemeClr val="accent3">
                  <a:lumMod val="50000"/>
                </a:schemeClr>
              </a:solidFill>
              <a:ln>
                <a:solidFill>
                  <a:schemeClr val="bg1"/>
                </a:solidFill>
              </a:ln>
            </c:spPr>
            <c:extLst>
              <c:ext xmlns:c16="http://schemas.microsoft.com/office/drawing/2014/chart" uri="{C3380CC4-5D6E-409C-BE32-E72D297353CC}">
                <c16:uniqueId val="{00000005-0473-4E49-99FC-C60405A6FC38}"/>
              </c:ext>
            </c:extLst>
          </c:dPt>
          <c:dPt>
            <c:idx val="3"/>
            <c:bubble3D val="0"/>
            <c:spPr>
              <a:solidFill>
                <a:schemeClr val="accent3">
                  <a:lumMod val="75000"/>
                </a:schemeClr>
              </a:solidFill>
              <a:ln>
                <a:solidFill>
                  <a:schemeClr val="bg1"/>
                </a:solidFill>
              </a:ln>
            </c:spPr>
            <c:extLst>
              <c:ext xmlns:c16="http://schemas.microsoft.com/office/drawing/2014/chart" uri="{C3380CC4-5D6E-409C-BE32-E72D297353CC}">
                <c16:uniqueId val="{00000007-0473-4E49-99FC-C60405A6FC38}"/>
              </c:ext>
            </c:extLst>
          </c:dPt>
          <c:dPt>
            <c:idx val="4"/>
            <c:bubble3D val="0"/>
            <c:spPr>
              <a:solidFill>
                <a:schemeClr val="accent3"/>
              </a:solidFill>
              <a:ln>
                <a:solidFill>
                  <a:schemeClr val="bg1"/>
                </a:solidFill>
              </a:ln>
            </c:spPr>
            <c:extLst>
              <c:ext xmlns:c16="http://schemas.microsoft.com/office/drawing/2014/chart" uri="{C3380CC4-5D6E-409C-BE32-E72D297353CC}">
                <c16:uniqueId val="{00000009-0473-4E49-99FC-C60405A6FC38}"/>
              </c:ext>
            </c:extLst>
          </c:dPt>
          <c:dPt>
            <c:idx val="5"/>
            <c:bubble3D val="0"/>
            <c:spPr>
              <a:solidFill>
                <a:srgbClr val="7E5D00"/>
              </a:solidFill>
              <a:ln>
                <a:solidFill>
                  <a:schemeClr val="bg1"/>
                </a:solidFill>
              </a:ln>
            </c:spPr>
            <c:extLst>
              <c:ext xmlns:c16="http://schemas.microsoft.com/office/drawing/2014/chart" uri="{C3380CC4-5D6E-409C-BE32-E72D297353CC}">
                <c16:uniqueId val="{0000000B-0473-4E49-99FC-C60405A6FC38}"/>
              </c:ext>
            </c:extLst>
          </c:dPt>
          <c:dLbls>
            <c:spPr>
              <a:noFill/>
              <a:ln>
                <a:noFill/>
              </a:ln>
              <a:effectLst/>
            </c:spPr>
            <c:txPr>
              <a:bodyPr/>
              <a:lstStyle/>
              <a:p>
                <a:pPr>
                  <a:defRPr>
                    <a:solidFill>
                      <a:schemeClr val="bg1"/>
                    </a:solidFill>
                    <a:latin typeface="+mj-lt"/>
                  </a:defRPr>
                </a:pPr>
                <a:endParaRPr lang="fr-FR"/>
              </a:p>
            </c:txPr>
            <c:showLegendKey val="0"/>
            <c:showVal val="1"/>
            <c:showCatName val="0"/>
            <c:showSerName val="0"/>
            <c:showPercent val="0"/>
            <c:showBubbleSize val="0"/>
            <c:showLeaderLines val="1"/>
            <c:extLst>
              <c:ext xmlns:c15="http://schemas.microsoft.com/office/drawing/2012/chart" uri="{CE6537A1-D6FC-4f65-9D91-7224C49458BB}"/>
            </c:extLst>
          </c:dLbls>
          <c:cat>
            <c:strRef>
              <c:f>Feuil1!$A$2:$A$7</c:f>
              <c:strCache>
                <c:ptCount val="6"/>
                <c:pt idx="0">
                  <c:v>Cluster 1</c:v>
                </c:pt>
                <c:pt idx="1">
                  <c:v>Cluster 2</c:v>
                </c:pt>
                <c:pt idx="2">
                  <c:v>Cluster 3</c:v>
                </c:pt>
                <c:pt idx="3">
                  <c:v>Cluster 4</c:v>
                </c:pt>
                <c:pt idx="4">
                  <c:v>Cluster 5</c:v>
                </c:pt>
                <c:pt idx="5">
                  <c:v>Cluster 6</c:v>
                </c:pt>
              </c:strCache>
            </c:strRef>
          </c:cat>
          <c:val>
            <c:numRef>
              <c:f>Feuil1!$B$2:$B$7</c:f>
              <c:numCache>
                <c:formatCode>General</c:formatCode>
                <c:ptCount val="6"/>
                <c:pt idx="0">
                  <c:v>12</c:v>
                </c:pt>
                <c:pt idx="1">
                  <c:v>11</c:v>
                </c:pt>
                <c:pt idx="2">
                  <c:v>19</c:v>
                </c:pt>
                <c:pt idx="3">
                  <c:v>15</c:v>
                </c:pt>
                <c:pt idx="4">
                  <c:v>22</c:v>
                </c:pt>
                <c:pt idx="5">
                  <c:v>21</c:v>
                </c:pt>
              </c:numCache>
            </c:numRef>
          </c:val>
          <c:extLst>
            <c:ext xmlns:c16="http://schemas.microsoft.com/office/drawing/2014/chart" uri="{C3380CC4-5D6E-409C-BE32-E72D297353CC}">
              <c16:uniqueId val="{0000000C-0473-4E49-99FC-C60405A6FC38}"/>
            </c:ext>
          </c:extLst>
        </c:ser>
        <c:dLbls>
          <c:showLegendKey val="0"/>
          <c:showVal val="0"/>
          <c:showCatName val="0"/>
          <c:showSerName val="0"/>
          <c:showPercent val="0"/>
          <c:showBubbleSize val="0"/>
          <c:showLeaderLines val="1"/>
        </c:dLbls>
        <c:firstSliceAng val="0"/>
        <c:holeSize val="60"/>
      </c:doughnutChart>
    </c:plotArea>
    <c:legend>
      <c:legendPos val="r"/>
      <c:layout>
        <c:manualLayout>
          <c:xMode val="edge"/>
          <c:yMode val="edge"/>
          <c:x val="0"/>
          <c:y val="2.1193926683739896E-2"/>
          <c:w val="0.18074158341015883"/>
          <c:h val="0.50185454245342775"/>
        </c:manualLayout>
      </c:layout>
      <c:overlay val="0"/>
      <c:txPr>
        <a:bodyPr/>
        <a:lstStyle/>
        <a:p>
          <a:pPr>
            <a:defRPr sz="1200">
              <a:latin typeface="+mj-lt"/>
            </a:defRPr>
          </a:pPr>
          <a:endParaRPr lang="fr-FR"/>
        </a:p>
      </c:txPr>
    </c:legend>
    <c:plotVisOnly val="1"/>
    <c:dispBlanksAs val="gap"/>
    <c:showDLblsOverMax val="0"/>
  </c:chart>
  <c:txPr>
    <a:bodyPr/>
    <a:lstStyle/>
    <a:p>
      <a:pPr>
        <a:defRPr sz="1800"/>
      </a:pPr>
      <a:endParaRPr lang="fr-F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1229-4276-9D13-5BF2A14E8807}"/>
              </c:ext>
            </c:extLst>
          </c:dPt>
          <c:dPt>
            <c:idx val="1"/>
            <c:invertIfNegative val="0"/>
            <c:bubble3D val="0"/>
            <c:extLst>
              <c:ext xmlns:c16="http://schemas.microsoft.com/office/drawing/2014/chart" uri="{C3380CC4-5D6E-409C-BE32-E72D297353CC}">
                <c16:uniqueId val="{00000001-1229-4276-9D13-5BF2A14E8807}"/>
              </c:ext>
            </c:extLst>
          </c:dPt>
          <c:dPt>
            <c:idx val="2"/>
            <c:invertIfNegative val="0"/>
            <c:bubble3D val="0"/>
            <c:extLst>
              <c:ext xmlns:c16="http://schemas.microsoft.com/office/drawing/2014/chart" uri="{C3380CC4-5D6E-409C-BE32-E72D297353CC}">
                <c16:uniqueId val="{00000002-1229-4276-9D13-5BF2A14E8807}"/>
              </c:ext>
            </c:extLst>
          </c:dPt>
          <c:dPt>
            <c:idx val="3"/>
            <c:invertIfNegative val="0"/>
            <c:bubble3D val="0"/>
            <c:extLst>
              <c:ext xmlns:c16="http://schemas.microsoft.com/office/drawing/2014/chart" uri="{C3380CC4-5D6E-409C-BE32-E72D297353CC}">
                <c16:uniqueId val="{00000003-1229-4276-9D13-5BF2A14E8807}"/>
              </c:ext>
            </c:extLst>
          </c:dPt>
          <c:dPt>
            <c:idx val="4"/>
            <c:invertIfNegative val="0"/>
            <c:bubble3D val="0"/>
            <c:extLst>
              <c:ext xmlns:c16="http://schemas.microsoft.com/office/drawing/2014/chart" uri="{C3380CC4-5D6E-409C-BE32-E72D297353CC}">
                <c16:uniqueId val="{00000004-1229-4276-9D13-5BF2A14E8807}"/>
              </c:ext>
            </c:extLst>
          </c:dPt>
          <c:dPt>
            <c:idx val="5"/>
            <c:invertIfNegative val="0"/>
            <c:bubble3D val="0"/>
            <c:extLst>
              <c:ext xmlns:c16="http://schemas.microsoft.com/office/drawing/2014/chart" uri="{C3380CC4-5D6E-409C-BE32-E72D297353CC}">
                <c16:uniqueId val="{00000005-1229-4276-9D13-5BF2A14E8807}"/>
              </c:ext>
            </c:extLst>
          </c:dPt>
          <c:dPt>
            <c:idx val="6"/>
            <c:invertIfNegative val="0"/>
            <c:bubble3D val="0"/>
            <c:extLst>
              <c:ext xmlns:c16="http://schemas.microsoft.com/office/drawing/2014/chart" uri="{C3380CC4-5D6E-409C-BE32-E72D297353CC}">
                <c16:uniqueId val="{00000006-1229-4276-9D13-5BF2A14E8807}"/>
              </c:ext>
            </c:extLst>
          </c:dPt>
          <c:dPt>
            <c:idx val="7"/>
            <c:invertIfNegative val="0"/>
            <c:bubble3D val="0"/>
            <c:extLst>
              <c:ext xmlns:c16="http://schemas.microsoft.com/office/drawing/2014/chart" uri="{C3380CC4-5D6E-409C-BE32-E72D297353CC}">
                <c16:uniqueId val="{00000007-1229-4276-9D13-5BF2A14E8807}"/>
              </c:ext>
            </c:extLst>
          </c:dPt>
          <c:dPt>
            <c:idx val="8"/>
            <c:invertIfNegative val="0"/>
            <c:bubble3D val="0"/>
            <c:extLst>
              <c:ext xmlns:c16="http://schemas.microsoft.com/office/drawing/2014/chart" uri="{C3380CC4-5D6E-409C-BE32-E72D297353CC}">
                <c16:uniqueId val="{00000008-1229-4276-9D13-5BF2A14E8807}"/>
              </c:ext>
            </c:extLst>
          </c:dPt>
          <c:dPt>
            <c:idx val="9"/>
            <c:invertIfNegative val="0"/>
            <c:bubble3D val="0"/>
            <c:extLst>
              <c:ext xmlns:c16="http://schemas.microsoft.com/office/drawing/2014/chart" uri="{C3380CC4-5D6E-409C-BE32-E72D297353CC}">
                <c16:uniqueId val="{00000009-1229-4276-9D13-5BF2A14E8807}"/>
              </c:ext>
            </c:extLst>
          </c:dPt>
          <c:dPt>
            <c:idx val="10"/>
            <c:invertIfNegative val="0"/>
            <c:bubble3D val="0"/>
            <c:extLst>
              <c:ext xmlns:c16="http://schemas.microsoft.com/office/drawing/2014/chart" uri="{C3380CC4-5D6E-409C-BE32-E72D297353CC}">
                <c16:uniqueId val="{0000000A-1229-4276-9D13-5BF2A14E8807}"/>
              </c:ext>
            </c:extLst>
          </c:dPt>
          <c:dPt>
            <c:idx val="11"/>
            <c:invertIfNegative val="0"/>
            <c:bubble3D val="0"/>
            <c:extLst>
              <c:ext xmlns:c16="http://schemas.microsoft.com/office/drawing/2014/chart" uri="{C3380CC4-5D6E-409C-BE32-E72D297353CC}">
                <c16:uniqueId val="{0000000B-1229-4276-9D13-5BF2A14E8807}"/>
              </c:ext>
            </c:extLst>
          </c:dPt>
          <c:dPt>
            <c:idx val="12"/>
            <c:invertIfNegative val="0"/>
            <c:bubble3D val="0"/>
            <c:extLst>
              <c:ext xmlns:c16="http://schemas.microsoft.com/office/drawing/2014/chart" uri="{C3380CC4-5D6E-409C-BE32-E72D297353CC}">
                <c16:uniqueId val="{0000000C-1229-4276-9D13-5BF2A14E8807}"/>
              </c:ext>
            </c:extLst>
          </c:dPt>
          <c:dPt>
            <c:idx val="13"/>
            <c:invertIfNegative val="0"/>
            <c:bubble3D val="0"/>
            <c:extLst>
              <c:ext xmlns:c16="http://schemas.microsoft.com/office/drawing/2014/chart" uri="{C3380CC4-5D6E-409C-BE32-E72D297353CC}">
                <c16:uniqueId val="{0000000D-1229-4276-9D13-5BF2A14E8807}"/>
              </c:ext>
            </c:extLst>
          </c:dPt>
          <c:dPt>
            <c:idx val="14"/>
            <c:invertIfNegative val="0"/>
            <c:bubble3D val="0"/>
            <c:extLst>
              <c:ext xmlns:c16="http://schemas.microsoft.com/office/drawing/2014/chart" uri="{C3380CC4-5D6E-409C-BE32-E72D297353CC}">
                <c16:uniqueId val="{0000000E-1229-4276-9D13-5BF2A14E8807}"/>
              </c:ext>
            </c:extLst>
          </c:dPt>
          <c:dPt>
            <c:idx val="15"/>
            <c:invertIfNegative val="0"/>
            <c:bubble3D val="0"/>
            <c:extLst>
              <c:ext xmlns:c16="http://schemas.microsoft.com/office/drawing/2014/chart" uri="{C3380CC4-5D6E-409C-BE32-E72D297353CC}">
                <c16:uniqueId val="{0000000F-1229-4276-9D13-5BF2A14E8807}"/>
              </c:ext>
            </c:extLst>
          </c:dPt>
          <c:dPt>
            <c:idx val="16"/>
            <c:invertIfNegative val="0"/>
            <c:bubble3D val="0"/>
            <c:extLst>
              <c:ext xmlns:c16="http://schemas.microsoft.com/office/drawing/2014/chart" uri="{C3380CC4-5D6E-409C-BE32-E72D297353CC}">
                <c16:uniqueId val="{00000010-1229-4276-9D13-5BF2A14E8807}"/>
              </c:ext>
            </c:extLst>
          </c:dPt>
          <c:dPt>
            <c:idx val="17"/>
            <c:invertIfNegative val="0"/>
            <c:bubble3D val="0"/>
            <c:extLst>
              <c:ext xmlns:c16="http://schemas.microsoft.com/office/drawing/2014/chart" uri="{C3380CC4-5D6E-409C-BE32-E72D297353CC}">
                <c16:uniqueId val="{00000011-1229-4276-9D13-5BF2A14E8807}"/>
              </c:ext>
            </c:extLst>
          </c:dPt>
          <c:dPt>
            <c:idx val="18"/>
            <c:invertIfNegative val="0"/>
            <c:bubble3D val="0"/>
            <c:extLst>
              <c:ext xmlns:c16="http://schemas.microsoft.com/office/drawing/2014/chart" uri="{C3380CC4-5D6E-409C-BE32-E72D297353CC}">
                <c16:uniqueId val="{00000012-1229-4276-9D13-5BF2A14E8807}"/>
              </c:ext>
            </c:extLst>
          </c:dPt>
          <c:dPt>
            <c:idx val="19"/>
            <c:invertIfNegative val="0"/>
            <c:bubble3D val="0"/>
            <c:extLst>
              <c:ext xmlns:c16="http://schemas.microsoft.com/office/drawing/2014/chart" uri="{C3380CC4-5D6E-409C-BE32-E72D297353CC}">
                <c16:uniqueId val="{00000013-1229-4276-9D13-5BF2A14E8807}"/>
              </c:ext>
            </c:extLst>
          </c:dPt>
          <c:dPt>
            <c:idx val="20"/>
            <c:invertIfNegative val="0"/>
            <c:bubble3D val="0"/>
            <c:extLst>
              <c:ext xmlns:c16="http://schemas.microsoft.com/office/drawing/2014/chart" uri="{C3380CC4-5D6E-409C-BE32-E72D297353CC}">
                <c16:uniqueId val="{00000014-1229-4276-9D13-5BF2A14E8807}"/>
              </c:ext>
            </c:extLst>
          </c:dPt>
          <c:dPt>
            <c:idx val="22"/>
            <c:invertIfNegative val="0"/>
            <c:bubble3D val="0"/>
            <c:extLst>
              <c:ext xmlns:c16="http://schemas.microsoft.com/office/drawing/2014/chart" uri="{C3380CC4-5D6E-409C-BE32-E72D297353CC}">
                <c16:uniqueId val="{00000015-1229-4276-9D13-5BF2A14E8807}"/>
              </c:ext>
            </c:extLst>
          </c:dPt>
          <c:dPt>
            <c:idx val="23"/>
            <c:invertIfNegative val="0"/>
            <c:bubble3D val="0"/>
            <c:extLst>
              <c:ext xmlns:c16="http://schemas.microsoft.com/office/drawing/2014/chart" uri="{C3380CC4-5D6E-409C-BE32-E72D297353CC}">
                <c16:uniqueId val="{00000016-1229-4276-9D13-5BF2A14E8807}"/>
              </c:ext>
            </c:extLst>
          </c:dPt>
          <c:dPt>
            <c:idx val="24"/>
            <c:invertIfNegative val="0"/>
            <c:bubble3D val="0"/>
            <c:extLst>
              <c:ext xmlns:c16="http://schemas.microsoft.com/office/drawing/2014/chart" uri="{C3380CC4-5D6E-409C-BE32-E72D297353CC}">
                <c16:uniqueId val="{00000017-1229-4276-9D13-5BF2A14E8807}"/>
              </c:ext>
            </c:extLst>
          </c:dPt>
          <c:dPt>
            <c:idx val="26"/>
            <c:invertIfNegative val="0"/>
            <c:bubble3D val="0"/>
            <c:extLst>
              <c:ext xmlns:c16="http://schemas.microsoft.com/office/drawing/2014/chart" uri="{C3380CC4-5D6E-409C-BE32-E72D297353CC}">
                <c16:uniqueId val="{00000018-1229-4276-9D13-5BF2A14E8807}"/>
              </c:ext>
            </c:extLst>
          </c:dPt>
          <c:dPt>
            <c:idx val="27"/>
            <c:invertIfNegative val="0"/>
            <c:bubble3D val="0"/>
            <c:extLst>
              <c:ext xmlns:c16="http://schemas.microsoft.com/office/drawing/2014/chart" uri="{C3380CC4-5D6E-409C-BE32-E72D297353CC}">
                <c16:uniqueId val="{00000019-1229-4276-9D13-5BF2A14E8807}"/>
              </c:ext>
            </c:extLst>
          </c:dPt>
          <c:dPt>
            <c:idx val="28"/>
            <c:invertIfNegative val="0"/>
            <c:bubble3D val="0"/>
            <c:extLst>
              <c:ext xmlns:c16="http://schemas.microsoft.com/office/drawing/2014/chart" uri="{C3380CC4-5D6E-409C-BE32-E72D297353CC}">
                <c16:uniqueId val="{0000001A-1229-4276-9D13-5BF2A14E8807}"/>
              </c:ext>
            </c:extLst>
          </c:dPt>
          <c:dPt>
            <c:idx val="29"/>
            <c:invertIfNegative val="0"/>
            <c:bubble3D val="0"/>
            <c:extLst>
              <c:ext xmlns:c16="http://schemas.microsoft.com/office/drawing/2014/chart" uri="{C3380CC4-5D6E-409C-BE32-E72D297353CC}">
                <c16:uniqueId val="{0000001B-1229-4276-9D13-5BF2A14E8807}"/>
              </c:ext>
            </c:extLst>
          </c:dPt>
          <c:dPt>
            <c:idx val="30"/>
            <c:invertIfNegative val="0"/>
            <c:bubble3D val="0"/>
            <c:extLst>
              <c:ext xmlns:c16="http://schemas.microsoft.com/office/drawing/2014/chart" uri="{C3380CC4-5D6E-409C-BE32-E72D297353CC}">
                <c16:uniqueId val="{0000001C-1229-4276-9D13-5BF2A14E8807}"/>
              </c:ext>
            </c:extLst>
          </c:dPt>
          <c:dPt>
            <c:idx val="32"/>
            <c:invertIfNegative val="0"/>
            <c:bubble3D val="0"/>
            <c:extLst>
              <c:ext xmlns:c16="http://schemas.microsoft.com/office/drawing/2014/chart" uri="{C3380CC4-5D6E-409C-BE32-E72D297353CC}">
                <c16:uniqueId val="{0000001D-1229-4276-9D13-5BF2A14E8807}"/>
              </c:ext>
            </c:extLst>
          </c:dPt>
          <c:dPt>
            <c:idx val="33"/>
            <c:invertIfNegative val="0"/>
            <c:bubble3D val="0"/>
            <c:extLst>
              <c:ext xmlns:c16="http://schemas.microsoft.com/office/drawing/2014/chart" uri="{C3380CC4-5D6E-409C-BE32-E72D297353CC}">
                <c16:uniqueId val="{0000001E-1229-4276-9D13-5BF2A14E8807}"/>
              </c:ext>
            </c:extLst>
          </c:dPt>
          <c:dPt>
            <c:idx val="34"/>
            <c:invertIfNegative val="0"/>
            <c:bubble3D val="0"/>
            <c:extLst>
              <c:ext xmlns:c16="http://schemas.microsoft.com/office/drawing/2014/chart" uri="{C3380CC4-5D6E-409C-BE32-E72D297353CC}">
                <c16:uniqueId val="{0000001F-1229-4276-9D13-5BF2A14E8807}"/>
              </c:ext>
            </c:extLst>
          </c:dPt>
          <c:dPt>
            <c:idx val="35"/>
            <c:invertIfNegative val="0"/>
            <c:bubble3D val="0"/>
            <c:extLst>
              <c:ext xmlns:c16="http://schemas.microsoft.com/office/drawing/2014/chart" uri="{C3380CC4-5D6E-409C-BE32-E72D297353CC}">
                <c16:uniqueId val="{00000020-1229-4276-9D13-5BF2A14E8807}"/>
              </c:ext>
            </c:extLst>
          </c:dPt>
          <c:dLbls>
            <c:dLbl>
              <c:idx val="0"/>
              <c:tx>
                <c:rich>
                  <a:bodyPr wrap="square" lIns="38100" tIns="19050" rIns="38100" bIns="19050" anchor="ctr">
                    <a:spAutoFit/>
                  </a:bodyPr>
                  <a:lstStyle/>
                  <a:p>
                    <a:pPr>
                      <a:defRPr sz="1400" b="0"/>
                    </a:pPr>
                    <a:r>
                      <a:rPr lang="en-US" dirty="0"/>
                      <a:t>17%</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1229-4276-9D13-5BF2A14E8807}"/>
                </c:ext>
              </c:extLst>
            </c:dLbl>
            <c:dLbl>
              <c:idx val="1"/>
              <c:tx>
                <c:rich>
                  <a:bodyPr wrap="square" lIns="38100" tIns="19050" rIns="38100" bIns="19050" anchor="ctr">
                    <a:spAutoFit/>
                  </a:bodyPr>
                  <a:lstStyle/>
                  <a:p>
                    <a:pPr>
                      <a:defRPr sz="1600" b="0"/>
                    </a:pPr>
                    <a:r>
                      <a:rPr lang="en-US" dirty="0"/>
                      <a:t>35%</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1229-4276-9D13-5BF2A14E8807}"/>
                </c:ext>
              </c:extLst>
            </c:dLbl>
            <c:dLbl>
              <c:idx val="2"/>
              <c:tx>
                <c:rich>
                  <a:bodyPr/>
                  <a:lstStyle/>
                  <a:p>
                    <a:r>
                      <a:rPr lang="en-US" dirty="0"/>
                      <a:t>20%</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1229-4276-9D13-5BF2A14E8807}"/>
                </c:ext>
              </c:extLst>
            </c:dLbl>
            <c:dLbl>
              <c:idx val="3"/>
              <c:spPr>
                <a:noFill/>
                <a:ln>
                  <a:noFill/>
                </a:ln>
                <a:effectLst/>
              </c:spPr>
              <c:txPr>
                <a:bodyPr wrap="square" lIns="38100" tIns="19050" rIns="38100" bIns="19050" anchor="ctr" anchorCtr="0">
                  <a:spAutoFit/>
                </a:bodyPr>
                <a:lstStyle/>
                <a:p>
                  <a:pPr algn="ctr">
                    <a:defRPr lang="en-US" sz="1400" b="0" i="0" u="none" strike="noStrike" kern="1200" baseline="0">
                      <a:solidFill>
                        <a:schemeClr val="bg1"/>
                      </a:solidFill>
                      <a:latin typeface="Arial" panose="020B0604020202020204" pitchFamily="34" charset="0"/>
                      <a:ea typeface="+mn-ea"/>
                      <a:cs typeface="Arial" panose="020B0604020202020204" pitchFamily="34" charset="0"/>
                    </a:defRPr>
                  </a:pPr>
                  <a:endParaRPr lang="fr-FR"/>
                </a:p>
              </c:txPr>
              <c:dLblPos val="ctr"/>
              <c:showLegendKey val="0"/>
              <c:showVal val="0"/>
              <c:showCatName val="0"/>
              <c:showSerName val="0"/>
              <c:showPercent val="0"/>
              <c:showBubbleSize val="1"/>
              <c:extLst>
                <c:ext xmlns:c16="http://schemas.microsoft.com/office/drawing/2014/chart" uri="{C3380CC4-5D6E-409C-BE32-E72D297353CC}">
                  <c16:uniqueId val="{00000003-1229-4276-9D13-5BF2A14E8807}"/>
                </c:ext>
              </c:extLst>
            </c:dLbl>
            <c:spPr>
              <a:noFill/>
              <a:ln>
                <a:noFill/>
              </a:ln>
              <a:effectLst/>
            </c:spPr>
            <c:txPr>
              <a:bodyPr wrap="square" lIns="38100" tIns="19050" rIns="38100" bIns="19050" anchor="ctr">
                <a:spAutoFit/>
              </a:bodyPr>
              <a:lstStyle/>
              <a:p>
                <a:pPr>
                  <a:defRPr sz="12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0.17</c:v>
                </c:pt>
                <c:pt idx="1">
                  <c:v>0.35</c:v>
                </c:pt>
                <c:pt idx="2">
                  <c:v>0.2</c:v>
                </c:pt>
                <c:pt idx="3">
                  <c:v>0.28000000000000003</c:v>
                </c:pt>
              </c:numCache>
            </c:numRef>
          </c:bubbleSize>
          <c:bubble3D val="0"/>
          <c:extLst>
            <c:ext xmlns:c16="http://schemas.microsoft.com/office/drawing/2014/chart" uri="{C3380CC4-5D6E-409C-BE32-E72D297353CC}">
              <c16:uniqueId val="{00000021-1229-4276-9D13-5BF2A14E8807}"/>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2"/>
            <c:invertIfNegative val="0"/>
            <c:bubble3D val="0"/>
            <c:spPr>
              <a:solidFill>
                <a:srgbClr val="717171"/>
              </a:solidFill>
              <a:ln>
                <a:noFill/>
              </a:ln>
              <a:effectLst/>
            </c:spPr>
            <c:extLst>
              <c:ext xmlns:c16="http://schemas.microsoft.com/office/drawing/2014/chart" uri="{C3380CC4-5D6E-409C-BE32-E72D297353CC}">
                <c16:uniqueId val="{00000001-3E9E-4BE7-B78A-22E2B7E8F908}"/>
              </c:ext>
            </c:extLst>
          </c:dPt>
          <c:dPt>
            <c:idx val="3"/>
            <c:invertIfNegative val="0"/>
            <c:bubble3D val="0"/>
            <c:spPr>
              <a:solidFill>
                <a:srgbClr val="717171"/>
              </a:solidFill>
              <a:ln>
                <a:noFill/>
              </a:ln>
              <a:effectLst/>
            </c:spPr>
            <c:extLst>
              <c:ext xmlns:c16="http://schemas.microsoft.com/office/drawing/2014/chart" uri="{C3380CC4-5D6E-409C-BE32-E72D297353CC}">
                <c16:uniqueId val="{00000003-3E9E-4BE7-B78A-22E2B7E8F908}"/>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Rural &lt;2000 h.</c:v>
                </c:pt>
                <c:pt idx="1">
                  <c:v>&lt;20 000 h.</c:v>
                </c:pt>
                <c:pt idx="2">
                  <c:v>&lt;100 000 h.</c:v>
                </c:pt>
                <c:pt idx="3">
                  <c:v>&gt;100 000 h.</c:v>
                </c:pt>
                <c:pt idx="4">
                  <c:v>Agglo. Parisienne</c:v>
                </c:pt>
              </c:strCache>
            </c:strRef>
          </c:cat>
          <c:val>
            <c:numRef>
              <c:f>Feuil1!$B$2:$B$6</c:f>
              <c:numCache>
                <c:formatCode>0%</c:formatCode>
                <c:ptCount val="5"/>
                <c:pt idx="0">
                  <c:v>0.22</c:v>
                </c:pt>
                <c:pt idx="1">
                  <c:v>0.19</c:v>
                </c:pt>
                <c:pt idx="2">
                  <c:v>0.14000000000000001</c:v>
                </c:pt>
                <c:pt idx="3">
                  <c:v>0.3</c:v>
                </c:pt>
                <c:pt idx="4">
                  <c:v>0.15</c:v>
                </c:pt>
              </c:numCache>
            </c:numRef>
          </c:val>
          <c:extLst>
            <c:ext xmlns:c16="http://schemas.microsoft.com/office/drawing/2014/chart" uri="{C3380CC4-5D6E-409C-BE32-E72D297353CC}">
              <c16:uniqueId val="{00000004-3E9E-4BE7-B78A-22E2B7E8F908}"/>
            </c:ext>
          </c:extLst>
        </c:ser>
        <c:dLbls>
          <c:showLegendKey val="0"/>
          <c:showVal val="0"/>
          <c:showCatName val="0"/>
          <c:showSerName val="0"/>
          <c:showPercent val="0"/>
          <c:showBubbleSize val="0"/>
        </c:dLbls>
        <c:gapWidth val="400"/>
        <c:axId val="688341072"/>
        <c:axId val="688346648"/>
      </c:barChart>
      <c:catAx>
        <c:axId val="688341072"/>
        <c:scaling>
          <c:orientation val="minMax"/>
        </c:scaling>
        <c:delete val="1"/>
        <c:axPos val="b"/>
        <c:numFmt formatCode="General" sourceLinked="1"/>
        <c:majorTickMark val="out"/>
        <c:minorTickMark val="none"/>
        <c:tickLblPos val="nextTo"/>
        <c:crossAx val="688346648"/>
        <c:crossesAt val="0"/>
        <c:auto val="1"/>
        <c:lblAlgn val="ctr"/>
        <c:lblOffset val="100"/>
        <c:noMultiLvlLbl val="0"/>
      </c:catAx>
      <c:valAx>
        <c:axId val="688346648"/>
        <c:scaling>
          <c:orientation val="minMax"/>
          <c:max val="0.5"/>
        </c:scaling>
        <c:delete val="1"/>
        <c:axPos val="l"/>
        <c:numFmt formatCode="0%" sourceLinked="1"/>
        <c:majorTickMark val="out"/>
        <c:minorTickMark val="none"/>
        <c:tickLblPos val="nextTo"/>
        <c:crossAx val="68834107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F611-4B37-984A-A2AB344D391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611-4B37-984A-A2AB344D391B}"/>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611-4B37-984A-A2AB344D391B}"/>
              </c:ext>
            </c:extLst>
          </c:dPt>
          <c:cat>
            <c:strRef>
              <c:f>Feuil1!$A$2:$A$4</c:f>
              <c:strCache>
                <c:ptCount val="3"/>
                <c:pt idx="0">
                  <c:v>A</c:v>
                </c:pt>
                <c:pt idx="1">
                  <c:v>B</c:v>
                </c:pt>
                <c:pt idx="2">
                  <c:v>C</c:v>
                </c:pt>
              </c:strCache>
            </c:strRef>
          </c:cat>
          <c:val>
            <c:numRef>
              <c:f>Feuil1!$B$2:$B$4</c:f>
              <c:numCache>
                <c:formatCode>0%</c:formatCode>
                <c:ptCount val="3"/>
                <c:pt idx="0">
                  <c:v>0.65</c:v>
                </c:pt>
                <c:pt idx="1">
                  <c:v>0.35</c:v>
                </c:pt>
                <c:pt idx="2">
                  <c:v>0</c:v>
                </c:pt>
              </c:numCache>
            </c:numRef>
          </c:val>
          <c:extLst>
            <c:ext xmlns:c16="http://schemas.microsoft.com/office/drawing/2014/chart" uri="{C3380CC4-5D6E-409C-BE32-E72D297353CC}">
              <c16:uniqueId val="{00000006-F611-4B37-984A-A2AB344D391B}"/>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3E14-4BB2-964A-80E3718669E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E14-4BB2-964A-80E3718669E1}"/>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E14-4BB2-964A-80E3718669E1}"/>
              </c:ext>
            </c:extLst>
          </c:dPt>
          <c:cat>
            <c:strRef>
              <c:f>Feuil1!$A$2:$A$4</c:f>
              <c:strCache>
                <c:ptCount val="3"/>
                <c:pt idx="0">
                  <c:v>A</c:v>
                </c:pt>
                <c:pt idx="1">
                  <c:v>B</c:v>
                </c:pt>
                <c:pt idx="2">
                  <c:v>C</c:v>
                </c:pt>
              </c:strCache>
            </c:strRef>
          </c:cat>
          <c:val>
            <c:numRef>
              <c:f>Feuil1!$B$2:$B$4</c:f>
              <c:numCache>
                <c:formatCode>0%</c:formatCode>
                <c:ptCount val="3"/>
                <c:pt idx="0">
                  <c:v>0.67</c:v>
                </c:pt>
                <c:pt idx="1">
                  <c:v>0.27</c:v>
                </c:pt>
                <c:pt idx="2">
                  <c:v>0.06</c:v>
                </c:pt>
              </c:numCache>
            </c:numRef>
          </c:val>
          <c:extLst>
            <c:ext xmlns:c16="http://schemas.microsoft.com/office/drawing/2014/chart" uri="{C3380CC4-5D6E-409C-BE32-E72D297353CC}">
              <c16:uniqueId val="{00000006-3E14-4BB2-964A-80E3718669E1}"/>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421A-4D0E-927C-B0CAC6216E53}"/>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A-4D0E-927C-B0CAC6216E53}"/>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A-4D0E-927C-B0CAC6216E53}"/>
              </c:ext>
            </c:extLst>
          </c:dPt>
          <c:cat>
            <c:strRef>
              <c:f>Feuil1!$A$2:$A$4</c:f>
              <c:strCache>
                <c:ptCount val="3"/>
                <c:pt idx="0">
                  <c:v>A</c:v>
                </c:pt>
                <c:pt idx="1">
                  <c:v>B</c:v>
                </c:pt>
                <c:pt idx="2">
                  <c:v>C</c:v>
                </c:pt>
              </c:strCache>
            </c:strRef>
          </c:cat>
          <c:val>
            <c:numRef>
              <c:f>Feuil1!$B$2:$B$4</c:f>
              <c:numCache>
                <c:formatCode>0%</c:formatCode>
                <c:ptCount val="3"/>
                <c:pt idx="0">
                  <c:v>0.67</c:v>
                </c:pt>
                <c:pt idx="1">
                  <c:v>0.17</c:v>
                </c:pt>
                <c:pt idx="2">
                  <c:v>0.16</c:v>
                </c:pt>
              </c:numCache>
            </c:numRef>
          </c:val>
          <c:extLst>
            <c:ext xmlns:c16="http://schemas.microsoft.com/office/drawing/2014/chart" uri="{C3380CC4-5D6E-409C-BE32-E72D297353CC}">
              <c16:uniqueId val="{00000006-421A-4D0E-927C-B0CAC6216E53}"/>
            </c:ext>
          </c:extLst>
        </c:ser>
        <c:dLbls>
          <c:showLegendKey val="0"/>
          <c:showVal val="0"/>
          <c:showCatName val="0"/>
          <c:showSerName val="0"/>
          <c:showPercent val="0"/>
          <c:showBubbleSize val="0"/>
          <c:showLeaderLines val="1"/>
        </c:dLbls>
        <c:firstSliceAng val="17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421B-41FF-A55C-00AD4485A43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B-41FF-A55C-00AD4485A438}"/>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B-41FF-A55C-00AD4485A438}"/>
              </c:ext>
            </c:extLst>
          </c:dPt>
          <c:cat>
            <c:strRef>
              <c:f>Feuil1!$A$2:$A$3</c:f>
              <c:strCache>
                <c:ptCount val="2"/>
                <c:pt idx="0">
                  <c:v>A</c:v>
                </c:pt>
                <c:pt idx="1">
                  <c:v>B</c:v>
                </c:pt>
              </c:strCache>
            </c:strRef>
          </c:cat>
          <c:val>
            <c:numRef>
              <c:f>Feuil1!$B$2:$B$3</c:f>
              <c:numCache>
                <c:formatCode>0%</c:formatCode>
                <c:ptCount val="2"/>
                <c:pt idx="0">
                  <c:v>0.94</c:v>
                </c:pt>
                <c:pt idx="1">
                  <c:v>0.06</c:v>
                </c:pt>
              </c:numCache>
            </c:numRef>
          </c:val>
          <c:extLst>
            <c:ext xmlns:c16="http://schemas.microsoft.com/office/drawing/2014/chart" uri="{C3380CC4-5D6E-409C-BE32-E72D297353CC}">
              <c16:uniqueId val="{00000006-421B-41FF-A55C-00AD4485A438}"/>
            </c:ext>
          </c:extLst>
        </c:ser>
        <c:dLbls>
          <c:showLegendKey val="0"/>
          <c:showVal val="0"/>
          <c:showCatName val="0"/>
          <c:showSerName val="0"/>
          <c:showPercent val="0"/>
          <c:showBubbleSize val="0"/>
          <c:showLeaderLines val="1"/>
        </c:dLbls>
        <c:firstSliceAng val="138"/>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Feuil1!$B$1</c:f>
              <c:strCache>
                <c:ptCount val="1"/>
                <c:pt idx="0">
                  <c:v>Série 12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051-4954-9ECE-8B7EE36AEC9A}"/>
              </c:ext>
            </c:extLst>
          </c:dPt>
          <c:dPt>
            <c:idx val="3"/>
            <c:invertIfNegative val="0"/>
            <c:bubble3D val="0"/>
            <c:spPr>
              <a:solidFill>
                <a:srgbClr val="717171"/>
              </a:solidFill>
              <a:ln>
                <a:noFill/>
              </a:ln>
              <a:effectLst/>
            </c:spPr>
            <c:extLst>
              <c:ext xmlns:c16="http://schemas.microsoft.com/office/drawing/2014/chart" uri="{C3380CC4-5D6E-409C-BE32-E72D297353CC}">
                <c16:uniqueId val="{00000003-F051-4954-9ECE-8B7EE36AEC9A}"/>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Feuil1!$A$2:$A$7</c:f>
              <c:strCache>
                <c:ptCount val="6"/>
                <c:pt idx="0">
                  <c:v>Pelouse</c:v>
                </c:pt>
                <c:pt idx="1">
                  <c:v>Sol dur</c:v>
                </c:pt>
                <c:pt idx="2">
                  <c:v>Potager</c:v>
                </c:pt>
                <c:pt idx="3">
                  <c:v>Terrasse</c:v>
                </c:pt>
                <c:pt idx="4">
                  <c:v>Plantes</c:v>
                </c:pt>
                <c:pt idx="5">
                  <c:v>Arbres et arbustes</c:v>
                </c:pt>
              </c:strCache>
            </c:strRef>
          </c:cat>
          <c:val>
            <c:numRef>
              <c:f>Feuil1!$B$2:$B$7</c:f>
              <c:numCache>
                <c:formatCode>0%</c:formatCode>
                <c:ptCount val="6"/>
                <c:pt idx="0">
                  <c:v>0.54</c:v>
                </c:pt>
                <c:pt idx="1">
                  <c:v>0.41</c:v>
                </c:pt>
                <c:pt idx="2">
                  <c:v>0.22</c:v>
                </c:pt>
                <c:pt idx="3">
                  <c:v>0.17</c:v>
                </c:pt>
                <c:pt idx="4">
                  <c:v>0.18</c:v>
                </c:pt>
                <c:pt idx="5">
                  <c:v>0.13</c:v>
                </c:pt>
              </c:numCache>
            </c:numRef>
          </c:val>
          <c:extLst>
            <c:ext xmlns:c16="http://schemas.microsoft.com/office/drawing/2014/chart" uri="{C3380CC4-5D6E-409C-BE32-E72D297353CC}">
              <c16:uniqueId val="{00000004-F051-4954-9ECE-8B7EE36AEC9A}"/>
            </c:ext>
          </c:extLst>
        </c:ser>
        <c:dLbls>
          <c:showLegendKey val="0"/>
          <c:showVal val="0"/>
          <c:showCatName val="0"/>
          <c:showSerName val="0"/>
          <c:showPercent val="0"/>
          <c:showBubbleSize val="0"/>
        </c:dLbls>
        <c:gapWidth val="50"/>
        <c:axId val="424804168"/>
        <c:axId val="424806136"/>
      </c:barChart>
      <c:catAx>
        <c:axId val="424804168"/>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424806136"/>
        <c:crosses val="autoZero"/>
        <c:auto val="1"/>
        <c:lblAlgn val="ctr"/>
        <c:lblOffset val="100"/>
        <c:noMultiLvlLbl val="0"/>
      </c:catAx>
      <c:valAx>
        <c:axId val="424806136"/>
        <c:scaling>
          <c:orientation val="minMax"/>
          <c:max val="0.70000000000000007"/>
          <c:min val="0"/>
        </c:scaling>
        <c:delete val="1"/>
        <c:axPos val="t"/>
        <c:numFmt formatCode="0%" sourceLinked="1"/>
        <c:majorTickMark val="out"/>
        <c:minorTickMark val="none"/>
        <c:tickLblPos val="nextTo"/>
        <c:crossAx val="424804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4C10-4C28-B23B-88C5112CD55C}"/>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C10-4C28-B23B-88C5112CD55C}"/>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4C10-4C28-B23B-88C5112CD55C}"/>
              </c:ext>
            </c:extLst>
          </c:dPt>
          <c:cat>
            <c:strRef>
              <c:f>Feuil1!$A$2:$A$4</c:f>
              <c:strCache>
                <c:ptCount val="3"/>
                <c:pt idx="0">
                  <c:v>A</c:v>
                </c:pt>
                <c:pt idx="1">
                  <c:v>B</c:v>
                </c:pt>
                <c:pt idx="2">
                  <c:v>C</c:v>
                </c:pt>
              </c:strCache>
            </c:strRef>
          </c:cat>
          <c:val>
            <c:numRef>
              <c:f>Feuil1!$B$2:$B$4</c:f>
              <c:numCache>
                <c:formatCode>0%</c:formatCode>
                <c:ptCount val="3"/>
                <c:pt idx="0">
                  <c:v>0.61</c:v>
                </c:pt>
                <c:pt idx="1">
                  <c:v>0.38</c:v>
                </c:pt>
                <c:pt idx="2">
                  <c:v>0</c:v>
                </c:pt>
              </c:numCache>
            </c:numRef>
          </c:val>
          <c:extLst>
            <c:ext xmlns:c16="http://schemas.microsoft.com/office/drawing/2014/chart" uri="{C3380CC4-5D6E-409C-BE32-E72D297353CC}">
              <c16:uniqueId val="{00000006-4C10-4C28-B23B-88C5112CD55C}"/>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D563-4875-A40A-5CF5E4CA41B9}"/>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D563-4875-A40A-5CF5E4CA41B9}"/>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D563-4875-A40A-5CF5E4CA41B9}"/>
              </c:ext>
            </c:extLst>
          </c:dPt>
          <c:cat>
            <c:strRef>
              <c:f>Feuil1!$A$2:$A$4</c:f>
              <c:strCache>
                <c:ptCount val="3"/>
                <c:pt idx="0">
                  <c:v>A</c:v>
                </c:pt>
                <c:pt idx="1">
                  <c:v>B</c:v>
                </c:pt>
                <c:pt idx="2">
                  <c:v>C</c:v>
                </c:pt>
              </c:strCache>
            </c:strRef>
          </c:cat>
          <c:val>
            <c:numRef>
              <c:f>Feuil1!$B$2:$B$4</c:f>
              <c:numCache>
                <c:formatCode>0%</c:formatCode>
                <c:ptCount val="3"/>
                <c:pt idx="0">
                  <c:v>0.8</c:v>
                </c:pt>
                <c:pt idx="1">
                  <c:v>0.38</c:v>
                </c:pt>
                <c:pt idx="2">
                  <c:v>0</c:v>
                </c:pt>
              </c:numCache>
            </c:numRef>
          </c:val>
          <c:extLst>
            <c:ext xmlns:c16="http://schemas.microsoft.com/office/drawing/2014/chart" uri="{C3380CC4-5D6E-409C-BE32-E72D297353CC}">
              <c16:uniqueId val="{00000006-D563-4875-A40A-5CF5E4CA41B9}"/>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536193688413634"/>
          <c:w val="1"/>
          <c:h val="0.60363194134595755"/>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2A8-4B90-905A-D9B056E4CF5E}"/>
              </c:ext>
            </c:extLst>
          </c:dPt>
          <c:dPt>
            <c:idx val="3"/>
            <c:invertIfNegative val="0"/>
            <c:bubble3D val="0"/>
            <c:spPr>
              <a:solidFill>
                <a:srgbClr val="717171"/>
              </a:solidFill>
              <a:ln>
                <a:noFill/>
              </a:ln>
              <a:effectLst/>
            </c:spPr>
            <c:extLst>
              <c:ext xmlns:c16="http://schemas.microsoft.com/office/drawing/2014/chart" uri="{C3380CC4-5D6E-409C-BE32-E72D297353CC}">
                <c16:uniqueId val="{00000003-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5-F2A8-4B90-905A-D9B056E4CF5E}"/>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 18-24</c:v>
                </c:pt>
                <c:pt idx="1">
                  <c:v> 25-34</c:v>
                </c:pt>
                <c:pt idx="2">
                  <c:v> 35-44</c:v>
                </c:pt>
                <c:pt idx="3">
                  <c:v> 45-54</c:v>
                </c:pt>
                <c:pt idx="4">
                  <c:v> 55 &amp; +</c:v>
                </c:pt>
              </c:strCache>
            </c:strRef>
          </c:cat>
          <c:val>
            <c:numRef>
              <c:f>Feuil1!$B$2:$B$6</c:f>
              <c:numCache>
                <c:formatCode>0%</c:formatCode>
                <c:ptCount val="5"/>
                <c:pt idx="0">
                  <c:v>7.0000000000000007E-2</c:v>
                </c:pt>
                <c:pt idx="1">
                  <c:v>0.13</c:v>
                </c:pt>
                <c:pt idx="2">
                  <c:v>0.13</c:v>
                </c:pt>
                <c:pt idx="3">
                  <c:v>0.17</c:v>
                </c:pt>
                <c:pt idx="4">
                  <c:v>0.49</c:v>
                </c:pt>
              </c:numCache>
            </c:numRef>
          </c:val>
          <c:extLst>
            <c:ext xmlns:c16="http://schemas.microsoft.com/office/drawing/2014/chart" uri="{C3380CC4-5D6E-409C-BE32-E72D297353CC}">
              <c16:uniqueId val="{00000006-F2A8-4B90-905A-D9B056E4CF5E}"/>
            </c:ext>
          </c:extLst>
        </c:ser>
        <c:dLbls>
          <c:showLegendKey val="0"/>
          <c:showVal val="0"/>
          <c:showCatName val="0"/>
          <c:showSerName val="0"/>
          <c:showPercent val="0"/>
          <c:showBubbleSize val="0"/>
        </c:dLbls>
        <c:gapWidth val="25"/>
        <c:axId val="688341072"/>
        <c:axId val="688346648"/>
      </c:barChart>
      <c:barChart>
        <c:barDir val="col"/>
        <c:grouping val="clustered"/>
        <c:varyColors val="0"/>
        <c:ser>
          <c:idx val="1"/>
          <c:order val="1"/>
          <c:tx>
            <c:strRef>
              <c:f>Feuil1!$C$1</c:f>
              <c:strCache>
                <c:ptCount val="1"/>
                <c:pt idx="0">
                  <c:v>Série 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8-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A-F2A8-4B90-905A-D9B056E4CF5E}"/>
              </c:ext>
            </c:extLst>
          </c:dPt>
          <c:cat>
            <c:strRef>
              <c:f>Feuil1!$A$2:$A$6</c:f>
              <c:strCache>
                <c:ptCount val="5"/>
                <c:pt idx="0">
                  <c:v> 18-24</c:v>
                </c:pt>
                <c:pt idx="1">
                  <c:v> 25-34</c:v>
                </c:pt>
                <c:pt idx="2">
                  <c:v> 35-44</c:v>
                </c:pt>
                <c:pt idx="3">
                  <c:v> 45-54</c:v>
                </c:pt>
                <c:pt idx="4">
                  <c:v> 55 &amp; +</c:v>
                </c:pt>
              </c:strCache>
            </c:strRef>
          </c:cat>
          <c:val>
            <c:numRef>
              <c:f>Feuil1!$C$2:$C$6</c:f>
              <c:numCache>
                <c:formatCode>0%</c:formatCode>
                <c:ptCount val="5"/>
                <c:pt idx="0">
                  <c:v>-7.0000000000000007E-2</c:v>
                </c:pt>
                <c:pt idx="1">
                  <c:v>-0.13</c:v>
                </c:pt>
                <c:pt idx="2">
                  <c:v>-0.13</c:v>
                </c:pt>
                <c:pt idx="3">
                  <c:v>-0.17</c:v>
                </c:pt>
                <c:pt idx="4">
                  <c:v>0.49</c:v>
                </c:pt>
              </c:numCache>
            </c:numRef>
          </c:val>
          <c:extLst>
            <c:ext xmlns:c16="http://schemas.microsoft.com/office/drawing/2014/chart" uri="{C3380CC4-5D6E-409C-BE32-E72D297353CC}">
              <c16:uniqueId val="{0000000B-F2A8-4B90-905A-D9B056E4CF5E}"/>
            </c:ext>
          </c:extLst>
        </c:ser>
        <c:dLbls>
          <c:showLegendKey val="0"/>
          <c:showVal val="0"/>
          <c:showCatName val="0"/>
          <c:showSerName val="0"/>
          <c:showPercent val="0"/>
          <c:showBubbleSize val="0"/>
        </c:dLbls>
        <c:gapWidth val="25"/>
        <c:axId val="355943128"/>
        <c:axId val="445356072"/>
      </c:barChart>
      <c:catAx>
        <c:axId val="688341072"/>
        <c:scaling>
          <c:orientation val="minMax"/>
        </c:scaling>
        <c:delete val="0"/>
        <c:axPos val="b"/>
        <c:numFmt formatCode="General"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688346648"/>
        <c:crosses val="autoZero"/>
        <c:auto val="1"/>
        <c:lblAlgn val="ctr"/>
        <c:lblOffset val="100"/>
        <c:noMultiLvlLbl val="0"/>
      </c:catAx>
      <c:valAx>
        <c:axId val="688346648"/>
        <c:scaling>
          <c:orientation val="minMax"/>
        </c:scaling>
        <c:delete val="1"/>
        <c:axPos val="l"/>
        <c:numFmt formatCode="0%" sourceLinked="1"/>
        <c:majorTickMark val="none"/>
        <c:minorTickMark val="none"/>
        <c:tickLblPos val="nextTo"/>
        <c:crossAx val="688341072"/>
        <c:crosses val="autoZero"/>
        <c:crossBetween val="between"/>
      </c:valAx>
      <c:valAx>
        <c:axId val="445356072"/>
        <c:scaling>
          <c:orientation val="minMax"/>
        </c:scaling>
        <c:delete val="1"/>
        <c:axPos val="r"/>
        <c:numFmt formatCode="0%" sourceLinked="1"/>
        <c:majorTickMark val="out"/>
        <c:minorTickMark val="none"/>
        <c:tickLblPos val="nextTo"/>
        <c:crossAx val="355943128"/>
        <c:crosses val="max"/>
        <c:crossBetween val="between"/>
      </c:valAx>
      <c:catAx>
        <c:axId val="355943128"/>
        <c:scaling>
          <c:orientation val="minMax"/>
        </c:scaling>
        <c:delete val="1"/>
        <c:axPos val="b"/>
        <c:numFmt formatCode="General" sourceLinked="1"/>
        <c:majorTickMark val="out"/>
        <c:minorTickMark val="none"/>
        <c:tickLblPos val="nextTo"/>
        <c:crossAx val="445356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b="1">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36282208804605"/>
          <c:y val="1.9692697757083249E-2"/>
          <c:w val="0.39547207358634362"/>
          <c:h val="0.95012792264374746"/>
        </c:manualLayout>
      </c:layout>
      <c:doughnutChart>
        <c:varyColors val="1"/>
        <c:ser>
          <c:idx val="0"/>
          <c:order val="0"/>
          <c:tx>
            <c:strRef>
              <c:f>Feuil1!$B$1</c:f>
              <c:strCache>
                <c:ptCount val="1"/>
                <c:pt idx="0">
                  <c:v>Total</c:v>
                </c:pt>
              </c:strCache>
            </c:strRef>
          </c:tx>
          <c:spPr>
            <a:ln>
              <a:solidFill>
                <a:schemeClr val="bg1"/>
              </a:solidFill>
            </a:ln>
          </c:spPr>
          <c:dPt>
            <c:idx val="0"/>
            <c:bubble3D val="0"/>
            <c:spPr>
              <a:solidFill>
                <a:srgbClr val="AC7F00"/>
              </a:solidFill>
              <a:ln>
                <a:solidFill>
                  <a:schemeClr val="bg1"/>
                </a:solidFill>
              </a:ln>
            </c:spPr>
            <c:extLst>
              <c:ext xmlns:c16="http://schemas.microsoft.com/office/drawing/2014/chart" uri="{C3380CC4-5D6E-409C-BE32-E72D297353CC}">
                <c16:uniqueId val="{00000001-0473-4E49-99FC-C60405A6FC38}"/>
              </c:ext>
            </c:extLst>
          </c:dPt>
          <c:dPt>
            <c:idx val="1"/>
            <c:bubble3D val="0"/>
            <c:spPr>
              <a:solidFill>
                <a:srgbClr val="CC9900"/>
              </a:solidFill>
              <a:ln>
                <a:solidFill>
                  <a:schemeClr val="bg1"/>
                </a:solidFill>
              </a:ln>
            </c:spPr>
            <c:extLst>
              <c:ext xmlns:c16="http://schemas.microsoft.com/office/drawing/2014/chart" uri="{C3380CC4-5D6E-409C-BE32-E72D297353CC}">
                <c16:uniqueId val="{00000003-0473-4E49-99FC-C60405A6FC38}"/>
              </c:ext>
            </c:extLst>
          </c:dPt>
          <c:dPt>
            <c:idx val="2"/>
            <c:bubble3D val="0"/>
            <c:spPr>
              <a:solidFill>
                <a:schemeClr val="accent3">
                  <a:lumMod val="50000"/>
                </a:schemeClr>
              </a:solidFill>
              <a:ln>
                <a:solidFill>
                  <a:schemeClr val="bg1"/>
                </a:solidFill>
              </a:ln>
            </c:spPr>
            <c:extLst>
              <c:ext xmlns:c16="http://schemas.microsoft.com/office/drawing/2014/chart" uri="{C3380CC4-5D6E-409C-BE32-E72D297353CC}">
                <c16:uniqueId val="{00000005-0473-4E49-99FC-C60405A6FC38}"/>
              </c:ext>
            </c:extLst>
          </c:dPt>
          <c:dPt>
            <c:idx val="3"/>
            <c:bubble3D val="0"/>
            <c:spPr>
              <a:solidFill>
                <a:schemeClr val="accent3">
                  <a:lumMod val="75000"/>
                </a:schemeClr>
              </a:solidFill>
              <a:ln>
                <a:solidFill>
                  <a:schemeClr val="bg1"/>
                </a:solidFill>
              </a:ln>
            </c:spPr>
            <c:extLst>
              <c:ext xmlns:c16="http://schemas.microsoft.com/office/drawing/2014/chart" uri="{C3380CC4-5D6E-409C-BE32-E72D297353CC}">
                <c16:uniqueId val="{00000007-0473-4E49-99FC-C60405A6FC38}"/>
              </c:ext>
            </c:extLst>
          </c:dPt>
          <c:dPt>
            <c:idx val="4"/>
            <c:bubble3D val="0"/>
            <c:spPr>
              <a:solidFill>
                <a:schemeClr val="accent3"/>
              </a:solidFill>
              <a:ln>
                <a:solidFill>
                  <a:schemeClr val="bg1"/>
                </a:solidFill>
              </a:ln>
            </c:spPr>
            <c:extLst>
              <c:ext xmlns:c16="http://schemas.microsoft.com/office/drawing/2014/chart" uri="{C3380CC4-5D6E-409C-BE32-E72D297353CC}">
                <c16:uniqueId val="{00000009-0473-4E49-99FC-C60405A6FC38}"/>
              </c:ext>
            </c:extLst>
          </c:dPt>
          <c:dLbls>
            <c:spPr>
              <a:noFill/>
              <a:ln>
                <a:noFill/>
              </a:ln>
              <a:effectLst/>
            </c:spPr>
            <c:txPr>
              <a:bodyPr/>
              <a:lstStyle/>
              <a:p>
                <a:pPr>
                  <a:defRPr>
                    <a:solidFill>
                      <a:schemeClr val="bg1"/>
                    </a:solidFill>
                    <a:latin typeface="+mj-lt"/>
                  </a:defRPr>
                </a:pPr>
                <a:endParaRPr lang="fr-FR"/>
              </a:p>
            </c:txPr>
            <c:showLegendKey val="0"/>
            <c:showVal val="1"/>
            <c:showCatName val="0"/>
            <c:showSerName val="0"/>
            <c:showPercent val="0"/>
            <c:showBubbleSize val="0"/>
            <c:showLeaderLines val="1"/>
            <c:extLst>
              <c:ext xmlns:c15="http://schemas.microsoft.com/office/drawing/2012/chart" uri="{CE6537A1-D6FC-4f65-9D91-7224C49458BB}"/>
            </c:extLst>
          </c:dLbls>
          <c:cat>
            <c:strRef>
              <c:f>Feuil1!$A$2:$A$6</c:f>
              <c:strCache>
                <c:ptCount val="5"/>
                <c:pt idx="0">
                  <c:v>Cluster 1</c:v>
                </c:pt>
                <c:pt idx="1">
                  <c:v>Cluster 2</c:v>
                </c:pt>
                <c:pt idx="2">
                  <c:v>Cluster 3</c:v>
                </c:pt>
                <c:pt idx="3">
                  <c:v>Cluster 4</c:v>
                </c:pt>
                <c:pt idx="4">
                  <c:v>Cluster 5</c:v>
                </c:pt>
              </c:strCache>
            </c:strRef>
          </c:cat>
          <c:val>
            <c:numRef>
              <c:f>Feuil1!$B$2:$B$6</c:f>
              <c:numCache>
                <c:formatCode>General</c:formatCode>
                <c:ptCount val="5"/>
                <c:pt idx="0">
                  <c:v>17</c:v>
                </c:pt>
                <c:pt idx="1">
                  <c:v>20</c:v>
                </c:pt>
                <c:pt idx="2">
                  <c:v>13</c:v>
                </c:pt>
                <c:pt idx="3">
                  <c:v>22</c:v>
                </c:pt>
                <c:pt idx="4">
                  <c:v>28</c:v>
                </c:pt>
              </c:numCache>
            </c:numRef>
          </c:val>
          <c:extLst>
            <c:ext xmlns:c16="http://schemas.microsoft.com/office/drawing/2014/chart" uri="{C3380CC4-5D6E-409C-BE32-E72D297353CC}">
              <c16:uniqueId val="{0000000C-0473-4E49-99FC-C60405A6FC38}"/>
            </c:ext>
          </c:extLst>
        </c:ser>
        <c:dLbls>
          <c:showLegendKey val="0"/>
          <c:showVal val="0"/>
          <c:showCatName val="0"/>
          <c:showSerName val="0"/>
          <c:showPercent val="0"/>
          <c:showBubbleSize val="0"/>
          <c:showLeaderLines val="1"/>
        </c:dLbls>
        <c:firstSliceAng val="0"/>
        <c:holeSize val="60"/>
      </c:doughnutChart>
    </c:plotArea>
    <c:legend>
      <c:legendPos val="r"/>
      <c:layout>
        <c:manualLayout>
          <c:xMode val="edge"/>
          <c:yMode val="edge"/>
          <c:x val="0"/>
          <c:y val="2.1193926683739896E-2"/>
          <c:w val="0.18074158341015883"/>
          <c:h val="0.50185454245342775"/>
        </c:manualLayout>
      </c:layout>
      <c:overlay val="0"/>
      <c:txPr>
        <a:bodyPr/>
        <a:lstStyle/>
        <a:p>
          <a:pPr>
            <a:defRPr sz="1200">
              <a:latin typeface="+mj-lt"/>
            </a:defRPr>
          </a:pPr>
          <a:endParaRPr lang="fr-FR"/>
        </a:p>
      </c:txPr>
    </c:legend>
    <c:plotVisOnly val="1"/>
    <c:dispBlanksAs val="gap"/>
    <c:showDLblsOverMax val="0"/>
  </c:chart>
  <c:txPr>
    <a:bodyPr/>
    <a:lstStyle/>
    <a:p>
      <a:pPr>
        <a:defRPr sz="1800"/>
      </a:pPr>
      <a:endParaRPr lang="fr-F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bg2"/>
              </a:solidFill>
              <a:ln w="12700">
                <a:solidFill>
                  <a:schemeClr val="lt1"/>
                </a:solidFill>
              </a:ln>
              <a:effectLst/>
            </c:spPr>
            <c:extLst>
              <c:ext xmlns:c16="http://schemas.microsoft.com/office/drawing/2014/chart" uri="{C3380CC4-5D6E-409C-BE32-E72D297353CC}">
                <c16:uniqueId val="{00000001-AEAC-47C0-BF5C-3D7607C358C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AEAC-47C0-BF5C-3D7607C358CA}"/>
              </c:ext>
            </c:extLst>
          </c:dPt>
          <c:cat>
            <c:strRef>
              <c:f>Feuil1!$A$2:$A$3</c:f>
              <c:strCache>
                <c:ptCount val="2"/>
                <c:pt idx="0">
                  <c:v>Oui</c:v>
                </c:pt>
                <c:pt idx="1">
                  <c:v>Non</c:v>
                </c:pt>
              </c:strCache>
            </c:strRef>
          </c:cat>
          <c:val>
            <c:numRef>
              <c:f>Feuil1!$B$2:$B$3</c:f>
              <c:numCache>
                <c:formatCode>0%</c:formatCode>
                <c:ptCount val="2"/>
                <c:pt idx="0">
                  <c:v>0.28000000000000003</c:v>
                </c:pt>
                <c:pt idx="1">
                  <c:v>0.72</c:v>
                </c:pt>
              </c:numCache>
            </c:numRef>
          </c:val>
          <c:extLst>
            <c:ext xmlns:c16="http://schemas.microsoft.com/office/drawing/2014/chart" uri="{C3380CC4-5D6E-409C-BE32-E72D297353CC}">
              <c16:uniqueId val="{00000004-AEAC-47C0-BF5C-3D7607C358C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bg2"/>
              </a:solidFill>
              <a:ln w="12700">
                <a:solidFill>
                  <a:schemeClr val="lt1"/>
                </a:solidFill>
              </a:ln>
              <a:effectLst/>
            </c:spPr>
            <c:extLst>
              <c:ext xmlns:c16="http://schemas.microsoft.com/office/drawing/2014/chart" uri="{C3380CC4-5D6E-409C-BE32-E72D297353CC}">
                <c16:uniqueId val="{00000001-03BB-4481-A5AE-EDBF1F02323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03BB-4481-A5AE-EDBF1F02323A}"/>
              </c:ext>
            </c:extLst>
          </c:dPt>
          <c:cat>
            <c:strRef>
              <c:f>Feuil1!$A$2:$A$3</c:f>
              <c:strCache>
                <c:ptCount val="2"/>
                <c:pt idx="0">
                  <c:v>Oui</c:v>
                </c:pt>
                <c:pt idx="1">
                  <c:v>Non</c:v>
                </c:pt>
              </c:strCache>
            </c:strRef>
          </c:cat>
          <c:val>
            <c:numRef>
              <c:f>Feuil1!$B$2:$B$3</c:f>
              <c:numCache>
                <c:formatCode>0%</c:formatCode>
                <c:ptCount val="2"/>
                <c:pt idx="0">
                  <c:v>0.27</c:v>
                </c:pt>
                <c:pt idx="1">
                  <c:v>0.63</c:v>
                </c:pt>
              </c:numCache>
            </c:numRef>
          </c:val>
          <c:extLst>
            <c:ext xmlns:c16="http://schemas.microsoft.com/office/drawing/2014/chart" uri="{C3380CC4-5D6E-409C-BE32-E72D297353CC}">
              <c16:uniqueId val="{00000004-03BB-4481-A5AE-EDBF1F02323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bg2"/>
              </a:solidFill>
              <a:ln w="12700">
                <a:solidFill>
                  <a:schemeClr val="lt1"/>
                </a:solidFill>
              </a:ln>
              <a:effectLst/>
            </c:spPr>
            <c:extLst>
              <c:ext xmlns:c16="http://schemas.microsoft.com/office/drawing/2014/chart" uri="{C3380CC4-5D6E-409C-BE32-E72D297353CC}">
                <c16:uniqueId val="{00000001-8E5F-4648-A694-546E739BA66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8E5F-4648-A694-546E739BA66A}"/>
              </c:ext>
            </c:extLst>
          </c:dPt>
          <c:cat>
            <c:strRef>
              <c:f>Feuil1!$A$2:$A$3</c:f>
              <c:strCache>
                <c:ptCount val="2"/>
                <c:pt idx="0">
                  <c:v>Oui</c:v>
                </c:pt>
                <c:pt idx="1">
                  <c:v>Non</c:v>
                </c:pt>
              </c:strCache>
            </c:strRef>
          </c:cat>
          <c:val>
            <c:numRef>
              <c:f>Feuil1!$B$2:$B$3</c:f>
              <c:numCache>
                <c:formatCode>0%</c:formatCode>
                <c:ptCount val="2"/>
                <c:pt idx="0">
                  <c:v>0.44</c:v>
                </c:pt>
                <c:pt idx="1">
                  <c:v>0.56000000000000005</c:v>
                </c:pt>
              </c:numCache>
            </c:numRef>
          </c:val>
          <c:extLst>
            <c:ext xmlns:c16="http://schemas.microsoft.com/office/drawing/2014/chart" uri="{C3380CC4-5D6E-409C-BE32-E72D297353CC}">
              <c16:uniqueId val="{00000004-8E5F-4648-A694-546E739BA66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5A07-41CC-B2A6-1C657EF66D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A07-41CC-B2A6-1C657EF66D6F}"/>
              </c:ext>
            </c:extLst>
          </c:dPt>
          <c:cat>
            <c:strRef>
              <c:f>Feuil1!$A$2:$A$3</c:f>
              <c:strCache>
                <c:ptCount val="2"/>
                <c:pt idx="0">
                  <c:v>Femme</c:v>
                </c:pt>
                <c:pt idx="1">
                  <c:v>Homme</c:v>
                </c:pt>
              </c:strCache>
            </c:strRef>
          </c:cat>
          <c:val>
            <c:numRef>
              <c:f>Feuil1!$B$2:$B$3</c:f>
              <c:numCache>
                <c:formatCode>0%</c:formatCode>
                <c:ptCount val="2"/>
                <c:pt idx="0">
                  <c:v>0.52</c:v>
                </c:pt>
                <c:pt idx="1">
                  <c:v>0.48</c:v>
                </c:pt>
              </c:numCache>
            </c:numRef>
          </c:val>
          <c:extLst>
            <c:ext xmlns:c16="http://schemas.microsoft.com/office/drawing/2014/chart" uri="{C3380CC4-5D6E-409C-BE32-E72D297353CC}">
              <c16:uniqueId val="{00000004-5A07-41CC-B2A6-1C657EF66D6F}"/>
            </c:ext>
          </c:extLst>
        </c:ser>
        <c:dLbls>
          <c:showLegendKey val="0"/>
          <c:showVal val="0"/>
          <c:showCatName val="0"/>
          <c:showSerName val="0"/>
          <c:showPercent val="0"/>
          <c:showBubbleSize val="0"/>
          <c:showLeaderLines val="1"/>
        </c:dLbls>
        <c:firstSliceAng val="13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5883-4FD5-AE70-E2097886E849}"/>
              </c:ext>
            </c:extLst>
          </c:dPt>
          <c:dPt>
            <c:idx val="1"/>
            <c:invertIfNegative val="0"/>
            <c:bubble3D val="0"/>
            <c:extLst>
              <c:ext xmlns:c16="http://schemas.microsoft.com/office/drawing/2014/chart" uri="{C3380CC4-5D6E-409C-BE32-E72D297353CC}">
                <c16:uniqueId val="{00000001-5883-4FD5-AE70-E2097886E849}"/>
              </c:ext>
            </c:extLst>
          </c:dPt>
          <c:dPt>
            <c:idx val="2"/>
            <c:invertIfNegative val="0"/>
            <c:bubble3D val="0"/>
            <c:extLst>
              <c:ext xmlns:c16="http://schemas.microsoft.com/office/drawing/2014/chart" uri="{C3380CC4-5D6E-409C-BE32-E72D297353CC}">
                <c16:uniqueId val="{00000002-5883-4FD5-AE70-E2097886E849}"/>
              </c:ext>
            </c:extLst>
          </c:dPt>
          <c:dPt>
            <c:idx val="3"/>
            <c:invertIfNegative val="0"/>
            <c:bubble3D val="0"/>
            <c:extLst>
              <c:ext xmlns:c16="http://schemas.microsoft.com/office/drawing/2014/chart" uri="{C3380CC4-5D6E-409C-BE32-E72D297353CC}">
                <c16:uniqueId val="{00000003-5883-4FD5-AE70-E2097886E849}"/>
              </c:ext>
            </c:extLst>
          </c:dPt>
          <c:dPt>
            <c:idx val="4"/>
            <c:invertIfNegative val="0"/>
            <c:bubble3D val="0"/>
            <c:extLst>
              <c:ext xmlns:c16="http://schemas.microsoft.com/office/drawing/2014/chart" uri="{C3380CC4-5D6E-409C-BE32-E72D297353CC}">
                <c16:uniqueId val="{00000004-5883-4FD5-AE70-E2097886E849}"/>
              </c:ext>
            </c:extLst>
          </c:dPt>
          <c:dPt>
            <c:idx val="5"/>
            <c:invertIfNegative val="0"/>
            <c:bubble3D val="0"/>
            <c:extLst>
              <c:ext xmlns:c16="http://schemas.microsoft.com/office/drawing/2014/chart" uri="{C3380CC4-5D6E-409C-BE32-E72D297353CC}">
                <c16:uniqueId val="{00000005-5883-4FD5-AE70-E2097886E849}"/>
              </c:ext>
            </c:extLst>
          </c:dPt>
          <c:dPt>
            <c:idx val="6"/>
            <c:invertIfNegative val="0"/>
            <c:bubble3D val="0"/>
            <c:extLst>
              <c:ext xmlns:c16="http://schemas.microsoft.com/office/drawing/2014/chart" uri="{C3380CC4-5D6E-409C-BE32-E72D297353CC}">
                <c16:uniqueId val="{00000006-5883-4FD5-AE70-E2097886E849}"/>
              </c:ext>
            </c:extLst>
          </c:dPt>
          <c:dPt>
            <c:idx val="7"/>
            <c:invertIfNegative val="0"/>
            <c:bubble3D val="0"/>
            <c:extLst>
              <c:ext xmlns:c16="http://schemas.microsoft.com/office/drawing/2014/chart" uri="{C3380CC4-5D6E-409C-BE32-E72D297353CC}">
                <c16:uniqueId val="{00000007-5883-4FD5-AE70-E2097886E849}"/>
              </c:ext>
            </c:extLst>
          </c:dPt>
          <c:dPt>
            <c:idx val="8"/>
            <c:invertIfNegative val="0"/>
            <c:bubble3D val="0"/>
            <c:extLst>
              <c:ext xmlns:c16="http://schemas.microsoft.com/office/drawing/2014/chart" uri="{C3380CC4-5D6E-409C-BE32-E72D297353CC}">
                <c16:uniqueId val="{00000008-5883-4FD5-AE70-E2097886E849}"/>
              </c:ext>
            </c:extLst>
          </c:dPt>
          <c:dPt>
            <c:idx val="9"/>
            <c:invertIfNegative val="0"/>
            <c:bubble3D val="0"/>
            <c:extLst>
              <c:ext xmlns:c16="http://schemas.microsoft.com/office/drawing/2014/chart" uri="{C3380CC4-5D6E-409C-BE32-E72D297353CC}">
                <c16:uniqueId val="{00000009-5883-4FD5-AE70-E2097886E849}"/>
              </c:ext>
            </c:extLst>
          </c:dPt>
          <c:dPt>
            <c:idx val="10"/>
            <c:invertIfNegative val="0"/>
            <c:bubble3D val="0"/>
            <c:extLst>
              <c:ext xmlns:c16="http://schemas.microsoft.com/office/drawing/2014/chart" uri="{C3380CC4-5D6E-409C-BE32-E72D297353CC}">
                <c16:uniqueId val="{0000000A-5883-4FD5-AE70-E2097886E849}"/>
              </c:ext>
            </c:extLst>
          </c:dPt>
          <c:dPt>
            <c:idx val="11"/>
            <c:invertIfNegative val="0"/>
            <c:bubble3D val="0"/>
            <c:extLst>
              <c:ext xmlns:c16="http://schemas.microsoft.com/office/drawing/2014/chart" uri="{C3380CC4-5D6E-409C-BE32-E72D297353CC}">
                <c16:uniqueId val="{0000000B-5883-4FD5-AE70-E2097886E849}"/>
              </c:ext>
            </c:extLst>
          </c:dPt>
          <c:dPt>
            <c:idx val="12"/>
            <c:invertIfNegative val="0"/>
            <c:bubble3D val="0"/>
            <c:extLst>
              <c:ext xmlns:c16="http://schemas.microsoft.com/office/drawing/2014/chart" uri="{C3380CC4-5D6E-409C-BE32-E72D297353CC}">
                <c16:uniqueId val="{0000000C-5883-4FD5-AE70-E2097886E849}"/>
              </c:ext>
            </c:extLst>
          </c:dPt>
          <c:dPt>
            <c:idx val="13"/>
            <c:invertIfNegative val="0"/>
            <c:bubble3D val="0"/>
            <c:extLst>
              <c:ext xmlns:c16="http://schemas.microsoft.com/office/drawing/2014/chart" uri="{C3380CC4-5D6E-409C-BE32-E72D297353CC}">
                <c16:uniqueId val="{0000000D-5883-4FD5-AE70-E2097886E849}"/>
              </c:ext>
            </c:extLst>
          </c:dPt>
          <c:dPt>
            <c:idx val="14"/>
            <c:invertIfNegative val="0"/>
            <c:bubble3D val="0"/>
            <c:extLst>
              <c:ext xmlns:c16="http://schemas.microsoft.com/office/drawing/2014/chart" uri="{C3380CC4-5D6E-409C-BE32-E72D297353CC}">
                <c16:uniqueId val="{0000000E-5883-4FD5-AE70-E2097886E849}"/>
              </c:ext>
            </c:extLst>
          </c:dPt>
          <c:dPt>
            <c:idx val="15"/>
            <c:invertIfNegative val="0"/>
            <c:bubble3D val="0"/>
            <c:extLst>
              <c:ext xmlns:c16="http://schemas.microsoft.com/office/drawing/2014/chart" uri="{C3380CC4-5D6E-409C-BE32-E72D297353CC}">
                <c16:uniqueId val="{0000000F-5883-4FD5-AE70-E2097886E849}"/>
              </c:ext>
            </c:extLst>
          </c:dPt>
          <c:dPt>
            <c:idx val="16"/>
            <c:invertIfNegative val="0"/>
            <c:bubble3D val="0"/>
            <c:extLst>
              <c:ext xmlns:c16="http://schemas.microsoft.com/office/drawing/2014/chart" uri="{C3380CC4-5D6E-409C-BE32-E72D297353CC}">
                <c16:uniqueId val="{00000010-5883-4FD5-AE70-E2097886E849}"/>
              </c:ext>
            </c:extLst>
          </c:dPt>
          <c:dPt>
            <c:idx val="17"/>
            <c:invertIfNegative val="0"/>
            <c:bubble3D val="0"/>
            <c:extLst>
              <c:ext xmlns:c16="http://schemas.microsoft.com/office/drawing/2014/chart" uri="{C3380CC4-5D6E-409C-BE32-E72D297353CC}">
                <c16:uniqueId val="{00000011-5883-4FD5-AE70-E2097886E849}"/>
              </c:ext>
            </c:extLst>
          </c:dPt>
          <c:dPt>
            <c:idx val="18"/>
            <c:invertIfNegative val="0"/>
            <c:bubble3D val="0"/>
            <c:extLst>
              <c:ext xmlns:c16="http://schemas.microsoft.com/office/drawing/2014/chart" uri="{C3380CC4-5D6E-409C-BE32-E72D297353CC}">
                <c16:uniqueId val="{00000012-5883-4FD5-AE70-E2097886E849}"/>
              </c:ext>
            </c:extLst>
          </c:dPt>
          <c:dPt>
            <c:idx val="19"/>
            <c:invertIfNegative val="0"/>
            <c:bubble3D val="0"/>
            <c:extLst>
              <c:ext xmlns:c16="http://schemas.microsoft.com/office/drawing/2014/chart" uri="{C3380CC4-5D6E-409C-BE32-E72D297353CC}">
                <c16:uniqueId val="{00000013-5883-4FD5-AE70-E2097886E849}"/>
              </c:ext>
            </c:extLst>
          </c:dPt>
          <c:dPt>
            <c:idx val="20"/>
            <c:invertIfNegative val="0"/>
            <c:bubble3D val="0"/>
            <c:extLst>
              <c:ext xmlns:c16="http://schemas.microsoft.com/office/drawing/2014/chart" uri="{C3380CC4-5D6E-409C-BE32-E72D297353CC}">
                <c16:uniqueId val="{00000014-5883-4FD5-AE70-E2097886E849}"/>
              </c:ext>
            </c:extLst>
          </c:dPt>
          <c:dPt>
            <c:idx val="22"/>
            <c:invertIfNegative val="0"/>
            <c:bubble3D val="0"/>
            <c:extLst>
              <c:ext xmlns:c16="http://schemas.microsoft.com/office/drawing/2014/chart" uri="{C3380CC4-5D6E-409C-BE32-E72D297353CC}">
                <c16:uniqueId val="{00000015-5883-4FD5-AE70-E2097886E849}"/>
              </c:ext>
            </c:extLst>
          </c:dPt>
          <c:dPt>
            <c:idx val="23"/>
            <c:invertIfNegative val="0"/>
            <c:bubble3D val="0"/>
            <c:extLst>
              <c:ext xmlns:c16="http://schemas.microsoft.com/office/drawing/2014/chart" uri="{C3380CC4-5D6E-409C-BE32-E72D297353CC}">
                <c16:uniqueId val="{00000016-5883-4FD5-AE70-E2097886E849}"/>
              </c:ext>
            </c:extLst>
          </c:dPt>
          <c:dPt>
            <c:idx val="24"/>
            <c:invertIfNegative val="0"/>
            <c:bubble3D val="0"/>
            <c:extLst>
              <c:ext xmlns:c16="http://schemas.microsoft.com/office/drawing/2014/chart" uri="{C3380CC4-5D6E-409C-BE32-E72D297353CC}">
                <c16:uniqueId val="{00000017-5883-4FD5-AE70-E2097886E849}"/>
              </c:ext>
            </c:extLst>
          </c:dPt>
          <c:dPt>
            <c:idx val="26"/>
            <c:invertIfNegative val="0"/>
            <c:bubble3D val="0"/>
            <c:extLst>
              <c:ext xmlns:c16="http://schemas.microsoft.com/office/drawing/2014/chart" uri="{C3380CC4-5D6E-409C-BE32-E72D297353CC}">
                <c16:uniqueId val="{00000018-5883-4FD5-AE70-E2097886E849}"/>
              </c:ext>
            </c:extLst>
          </c:dPt>
          <c:dPt>
            <c:idx val="27"/>
            <c:invertIfNegative val="0"/>
            <c:bubble3D val="0"/>
            <c:extLst>
              <c:ext xmlns:c16="http://schemas.microsoft.com/office/drawing/2014/chart" uri="{C3380CC4-5D6E-409C-BE32-E72D297353CC}">
                <c16:uniqueId val="{00000019-5883-4FD5-AE70-E2097886E849}"/>
              </c:ext>
            </c:extLst>
          </c:dPt>
          <c:dPt>
            <c:idx val="28"/>
            <c:invertIfNegative val="0"/>
            <c:bubble3D val="0"/>
            <c:extLst>
              <c:ext xmlns:c16="http://schemas.microsoft.com/office/drawing/2014/chart" uri="{C3380CC4-5D6E-409C-BE32-E72D297353CC}">
                <c16:uniqueId val="{0000001A-5883-4FD5-AE70-E2097886E849}"/>
              </c:ext>
            </c:extLst>
          </c:dPt>
          <c:dPt>
            <c:idx val="29"/>
            <c:invertIfNegative val="0"/>
            <c:bubble3D val="0"/>
            <c:extLst>
              <c:ext xmlns:c16="http://schemas.microsoft.com/office/drawing/2014/chart" uri="{C3380CC4-5D6E-409C-BE32-E72D297353CC}">
                <c16:uniqueId val="{0000001B-5883-4FD5-AE70-E2097886E849}"/>
              </c:ext>
            </c:extLst>
          </c:dPt>
          <c:dPt>
            <c:idx val="30"/>
            <c:invertIfNegative val="0"/>
            <c:bubble3D val="0"/>
            <c:extLst>
              <c:ext xmlns:c16="http://schemas.microsoft.com/office/drawing/2014/chart" uri="{C3380CC4-5D6E-409C-BE32-E72D297353CC}">
                <c16:uniqueId val="{0000001C-5883-4FD5-AE70-E2097886E849}"/>
              </c:ext>
            </c:extLst>
          </c:dPt>
          <c:dPt>
            <c:idx val="32"/>
            <c:invertIfNegative val="0"/>
            <c:bubble3D val="0"/>
            <c:extLst>
              <c:ext xmlns:c16="http://schemas.microsoft.com/office/drawing/2014/chart" uri="{C3380CC4-5D6E-409C-BE32-E72D297353CC}">
                <c16:uniqueId val="{0000001D-5883-4FD5-AE70-E2097886E849}"/>
              </c:ext>
            </c:extLst>
          </c:dPt>
          <c:dPt>
            <c:idx val="33"/>
            <c:invertIfNegative val="0"/>
            <c:bubble3D val="0"/>
            <c:extLst>
              <c:ext xmlns:c16="http://schemas.microsoft.com/office/drawing/2014/chart" uri="{C3380CC4-5D6E-409C-BE32-E72D297353CC}">
                <c16:uniqueId val="{0000001E-5883-4FD5-AE70-E2097886E849}"/>
              </c:ext>
            </c:extLst>
          </c:dPt>
          <c:dPt>
            <c:idx val="34"/>
            <c:invertIfNegative val="0"/>
            <c:bubble3D val="0"/>
            <c:extLst>
              <c:ext xmlns:c16="http://schemas.microsoft.com/office/drawing/2014/chart" uri="{C3380CC4-5D6E-409C-BE32-E72D297353CC}">
                <c16:uniqueId val="{0000001F-5883-4FD5-AE70-E2097886E849}"/>
              </c:ext>
            </c:extLst>
          </c:dPt>
          <c:dPt>
            <c:idx val="35"/>
            <c:invertIfNegative val="0"/>
            <c:bubble3D val="0"/>
            <c:extLst>
              <c:ext xmlns:c16="http://schemas.microsoft.com/office/drawing/2014/chart" uri="{C3380CC4-5D6E-409C-BE32-E72D297353CC}">
                <c16:uniqueId val="{00000020-5883-4FD5-AE70-E2097886E849}"/>
              </c:ext>
            </c:extLst>
          </c:dPt>
          <c:dLbls>
            <c:dLbl>
              <c:idx val="0"/>
              <c:tx>
                <c:rich>
                  <a:bodyPr wrap="square" lIns="38100" tIns="19050" rIns="38100" bIns="19050" anchor="ctr">
                    <a:spAutoFit/>
                  </a:bodyPr>
                  <a:lstStyle/>
                  <a:p>
                    <a:pPr>
                      <a:defRPr sz="2000" b="0"/>
                    </a:pPr>
                    <a:r>
                      <a:rPr lang="en-US" dirty="0"/>
                      <a:t>77%</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5883-4FD5-AE70-E2097886E849}"/>
                </c:ext>
              </c:extLst>
            </c:dLbl>
            <c:dLbl>
              <c:idx val="1"/>
              <c:tx>
                <c:rich>
                  <a:bodyPr wrap="square" lIns="38100" tIns="19050" rIns="38100" bIns="19050" anchor="ctr">
                    <a:spAutoFit/>
                  </a:bodyPr>
                  <a:lstStyle/>
                  <a:p>
                    <a:pPr>
                      <a:defRPr sz="1100" b="0"/>
                    </a:pPr>
                    <a:r>
                      <a:rPr lang="en-US" dirty="0"/>
                      <a:t>11%</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5883-4FD5-AE70-E2097886E849}"/>
                </c:ext>
              </c:extLst>
            </c:dLbl>
            <c:dLbl>
              <c:idx val="2"/>
              <c:layout>
                <c:manualLayout>
                  <c:x val="-0.10822582554148412"/>
                  <c:y val="0"/>
                </c:manualLayout>
              </c:layout>
              <c:tx>
                <c:rich>
                  <a:bodyPr wrap="square" lIns="38100" tIns="19050" rIns="38100" bIns="19050" anchor="ctr">
                    <a:spAutoFit/>
                  </a:bodyPr>
                  <a:lstStyle/>
                  <a:p>
                    <a:pPr>
                      <a:defRPr sz="1000" b="0"/>
                    </a:pPr>
                    <a:r>
                      <a:rPr lang="en-US" sz="1000" dirty="0"/>
                      <a:t>9%</a:t>
                    </a:r>
                    <a:endParaRPr lang="en-US" dirty="0"/>
                  </a:p>
                </c:rich>
              </c:tx>
              <c:spPr>
                <a:noFill/>
                <a:ln>
                  <a:noFill/>
                </a:ln>
                <a:effectLst/>
              </c:sp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883-4FD5-AE70-E2097886E849}"/>
                </c:ext>
              </c:extLst>
            </c:dLbl>
            <c:dLbl>
              <c:idx val="3"/>
              <c:tx>
                <c:rich>
                  <a:bodyPr wrap="square" lIns="38100" tIns="19050" rIns="38100" bIns="19050" anchor="ctr">
                    <a:spAutoFit/>
                  </a:bodyPr>
                  <a:lstStyle/>
                  <a:p>
                    <a:pPr>
                      <a:defRPr sz="2100" b="0"/>
                    </a:pPr>
                    <a:fld id="{7B50E300-41D0-4ADE-B418-0C5E8C7BD1F6}" type="BUBBLESIZE">
                      <a:rPr lang="en-US" sz="800"/>
                      <a:pPr>
                        <a:defRPr sz="2100" b="0"/>
                      </a:pPr>
                      <a:t>[TAILLE DE LA BULLE]</a:t>
                    </a:fld>
                    <a:endParaRPr lang="fr-F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dlblFieldTable/>
                  <c15:showDataLabelsRange val="0"/>
                </c:ext>
                <c:ext xmlns:c16="http://schemas.microsoft.com/office/drawing/2014/chart" uri="{C3380CC4-5D6E-409C-BE32-E72D297353CC}">
                  <c16:uniqueId val="{00000003-5883-4FD5-AE70-E2097886E849}"/>
                </c:ext>
              </c:extLst>
            </c:dLbl>
            <c:spPr>
              <a:noFill/>
              <a:ln>
                <a:noFill/>
              </a:ln>
              <a:effectLst/>
            </c:spPr>
            <c:txPr>
              <a:bodyPr wrap="square" lIns="38100" tIns="19050" rIns="38100" bIns="19050" anchor="ctr">
                <a:spAutoFit/>
              </a:bodyPr>
              <a:lstStyle/>
              <a:p>
                <a:pPr>
                  <a:defRPr sz="16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0.77</c:v>
                </c:pt>
                <c:pt idx="1">
                  <c:v>0.11</c:v>
                </c:pt>
                <c:pt idx="2">
                  <c:v>0.09</c:v>
                </c:pt>
                <c:pt idx="3">
                  <c:v>0.03</c:v>
                </c:pt>
              </c:numCache>
            </c:numRef>
          </c:bubbleSize>
          <c:bubble3D val="0"/>
          <c:extLst>
            <c:ext xmlns:c16="http://schemas.microsoft.com/office/drawing/2014/chart" uri="{C3380CC4-5D6E-409C-BE32-E72D297353CC}">
              <c16:uniqueId val="{00000021-5883-4FD5-AE70-E2097886E849}"/>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1229-4276-9D13-5BF2A14E8807}"/>
              </c:ext>
            </c:extLst>
          </c:dPt>
          <c:dPt>
            <c:idx val="1"/>
            <c:invertIfNegative val="0"/>
            <c:bubble3D val="0"/>
            <c:extLst>
              <c:ext xmlns:c16="http://schemas.microsoft.com/office/drawing/2014/chart" uri="{C3380CC4-5D6E-409C-BE32-E72D297353CC}">
                <c16:uniqueId val="{00000001-1229-4276-9D13-5BF2A14E8807}"/>
              </c:ext>
            </c:extLst>
          </c:dPt>
          <c:dPt>
            <c:idx val="2"/>
            <c:invertIfNegative val="0"/>
            <c:bubble3D val="0"/>
            <c:extLst>
              <c:ext xmlns:c16="http://schemas.microsoft.com/office/drawing/2014/chart" uri="{C3380CC4-5D6E-409C-BE32-E72D297353CC}">
                <c16:uniqueId val="{00000002-1229-4276-9D13-5BF2A14E8807}"/>
              </c:ext>
            </c:extLst>
          </c:dPt>
          <c:dPt>
            <c:idx val="3"/>
            <c:invertIfNegative val="0"/>
            <c:bubble3D val="0"/>
            <c:extLst>
              <c:ext xmlns:c16="http://schemas.microsoft.com/office/drawing/2014/chart" uri="{C3380CC4-5D6E-409C-BE32-E72D297353CC}">
                <c16:uniqueId val="{00000003-1229-4276-9D13-5BF2A14E8807}"/>
              </c:ext>
            </c:extLst>
          </c:dPt>
          <c:dPt>
            <c:idx val="4"/>
            <c:invertIfNegative val="0"/>
            <c:bubble3D val="0"/>
            <c:extLst>
              <c:ext xmlns:c16="http://schemas.microsoft.com/office/drawing/2014/chart" uri="{C3380CC4-5D6E-409C-BE32-E72D297353CC}">
                <c16:uniqueId val="{00000004-1229-4276-9D13-5BF2A14E8807}"/>
              </c:ext>
            </c:extLst>
          </c:dPt>
          <c:dPt>
            <c:idx val="5"/>
            <c:invertIfNegative val="0"/>
            <c:bubble3D val="0"/>
            <c:extLst>
              <c:ext xmlns:c16="http://schemas.microsoft.com/office/drawing/2014/chart" uri="{C3380CC4-5D6E-409C-BE32-E72D297353CC}">
                <c16:uniqueId val="{00000005-1229-4276-9D13-5BF2A14E8807}"/>
              </c:ext>
            </c:extLst>
          </c:dPt>
          <c:dPt>
            <c:idx val="6"/>
            <c:invertIfNegative val="0"/>
            <c:bubble3D val="0"/>
            <c:extLst>
              <c:ext xmlns:c16="http://schemas.microsoft.com/office/drawing/2014/chart" uri="{C3380CC4-5D6E-409C-BE32-E72D297353CC}">
                <c16:uniqueId val="{00000006-1229-4276-9D13-5BF2A14E8807}"/>
              </c:ext>
            </c:extLst>
          </c:dPt>
          <c:dPt>
            <c:idx val="7"/>
            <c:invertIfNegative val="0"/>
            <c:bubble3D val="0"/>
            <c:extLst>
              <c:ext xmlns:c16="http://schemas.microsoft.com/office/drawing/2014/chart" uri="{C3380CC4-5D6E-409C-BE32-E72D297353CC}">
                <c16:uniqueId val="{00000007-1229-4276-9D13-5BF2A14E8807}"/>
              </c:ext>
            </c:extLst>
          </c:dPt>
          <c:dPt>
            <c:idx val="8"/>
            <c:invertIfNegative val="0"/>
            <c:bubble3D val="0"/>
            <c:extLst>
              <c:ext xmlns:c16="http://schemas.microsoft.com/office/drawing/2014/chart" uri="{C3380CC4-5D6E-409C-BE32-E72D297353CC}">
                <c16:uniqueId val="{00000008-1229-4276-9D13-5BF2A14E8807}"/>
              </c:ext>
            </c:extLst>
          </c:dPt>
          <c:dPt>
            <c:idx val="9"/>
            <c:invertIfNegative val="0"/>
            <c:bubble3D val="0"/>
            <c:extLst>
              <c:ext xmlns:c16="http://schemas.microsoft.com/office/drawing/2014/chart" uri="{C3380CC4-5D6E-409C-BE32-E72D297353CC}">
                <c16:uniqueId val="{00000009-1229-4276-9D13-5BF2A14E8807}"/>
              </c:ext>
            </c:extLst>
          </c:dPt>
          <c:dPt>
            <c:idx val="10"/>
            <c:invertIfNegative val="0"/>
            <c:bubble3D val="0"/>
            <c:extLst>
              <c:ext xmlns:c16="http://schemas.microsoft.com/office/drawing/2014/chart" uri="{C3380CC4-5D6E-409C-BE32-E72D297353CC}">
                <c16:uniqueId val="{0000000A-1229-4276-9D13-5BF2A14E8807}"/>
              </c:ext>
            </c:extLst>
          </c:dPt>
          <c:dPt>
            <c:idx val="11"/>
            <c:invertIfNegative val="0"/>
            <c:bubble3D val="0"/>
            <c:extLst>
              <c:ext xmlns:c16="http://schemas.microsoft.com/office/drawing/2014/chart" uri="{C3380CC4-5D6E-409C-BE32-E72D297353CC}">
                <c16:uniqueId val="{0000000B-1229-4276-9D13-5BF2A14E8807}"/>
              </c:ext>
            </c:extLst>
          </c:dPt>
          <c:dPt>
            <c:idx val="12"/>
            <c:invertIfNegative val="0"/>
            <c:bubble3D val="0"/>
            <c:extLst>
              <c:ext xmlns:c16="http://schemas.microsoft.com/office/drawing/2014/chart" uri="{C3380CC4-5D6E-409C-BE32-E72D297353CC}">
                <c16:uniqueId val="{0000000C-1229-4276-9D13-5BF2A14E8807}"/>
              </c:ext>
            </c:extLst>
          </c:dPt>
          <c:dPt>
            <c:idx val="13"/>
            <c:invertIfNegative val="0"/>
            <c:bubble3D val="0"/>
            <c:extLst>
              <c:ext xmlns:c16="http://schemas.microsoft.com/office/drawing/2014/chart" uri="{C3380CC4-5D6E-409C-BE32-E72D297353CC}">
                <c16:uniqueId val="{0000000D-1229-4276-9D13-5BF2A14E8807}"/>
              </c:ext>
            </c:extLst>
          </c:dPt>
          <c:dPt>
            <c:idx val="14"/>
            <c:invertIfNegative val="0"/>
            <c:bubble3D val="0"/>
            <c:extLst>
              <c:ext xmlns:c16="http://schemas.microsoft.com/office/drawing/2014/chart" uri="{C3380CC4-5D6E-409C-BE32-E72D297353CC}">
                <c16:uniqueId val="{0000000E-1229-4276-9D13-5BF2A14E8807}"/>
              </c:ext>
            </c:extLst>
          </c:dPt>
          <c:dPt>
            <c:idx val="15"/>
            <c:invertIfNegative val="0"/>
            <c:bubble3D val="0"/>
            <c:extLst>
              <c:ext xmlns:c16="http://schemas.microsoft.com/office/drawing/2014/chart" uri="{C3380CC4-5D6E-409C-BE32-E72D297353CC}">
                <c16:uniqueId val="{0000000F-1229-4276-9D13-5BF2A14E8807}"/>
              </c:ext>
            </c:extLst>
          </c:dPt>
          <c:dPt>
            <c:idx val="16"/>
            <c:invertIfNegative val="0"/>
            <c:bubble3D val="0"/>
            <c:extLst>
              <c:ext xmlns:c16="http://schemas.microsoft.com/office/drawing/2014/chart" uri="{C3380CC4-5D6E-409C-BE32-E72D297353CC}">
                <c16:uniqueId val="{00000010-1229-4276-9D13-5BF2A14E8807}"/>
              </c:ext>
            </c:extLst>
          </c:dPt>
          <c:dPt>
            <c:idx val="17"/>
            <c:invertIfNegative val="0"/>
            <c:bubble3D val="0"/>
            <c:extLst>
              <c:ext xmlns:c16="http://schemas.microsoft.com/office/drawing/2014/chart" uri="{C3380CC4-5D6E-409C-BE32-E72D297353CC}">
                <c16:uniqueId val="{00000011-1229-4276-9D13-5BF2A14E8807}"/>
              </c:ext>
            </c:extLst>
          </c:dPt>
          <c:dPt>
            <c:idx val="18"/>
            <c:invertIfNegative val="0"/>
            <c:bubble3D val="0"/>
            <c:extLst>
              <c:ext xmlns:c16="http://schemas.microsoft.com/office/drawing/2014/chart" uri="{C3380CC4-5D6E-409C-BE32-E72D297353CC}">
                <c16:uniqueId val="{00000012-1229-4276-9D13-5BF2A14E8807}"/>
              </c:ext>
            </c:extLst>
          </c:dPt>
          <c:dPt>
            <c:idx val="19"/>
            <c:invertIfNegative val="0"/>
            <c:bubble3D val="0"/>
            <c:extLst>
              <c:ext xmlns:c16="http://schemas.microsoft.com/office/drawing/2014/chart" uri="{C3380CC4-5D6E-409C-BE32-E72D297353CC}">
                <c16:uniqueId val="{00000013-1229-4276-9D13-5BF2A14E8807}"/>
              </c:ext>
            </c:extLst>
          </c:dPt>
          <c:dPt>
            <c:idx val="20"/>
            <c:invertIfNegative val="0"/>
            <c:bubble3D val="0"/>
            <c:extLst>
              <c:ext xmlns:c16="http://schemas.microsoft.com/office/drawing/2014/chart" uri="{C3380CC4-5D6E-409C-BE32-E72D297353CC}">
                <c16:uniqueId val="{00000014-1229-4276-9D13-5BF2A14E8807}"/>
              </c:ext>
            </c:extLst>
          </c:dPt>
          <c:dPt>
            <c:idx val="22"/>
            <c:invertIfNegative val="0"/>
            <c:bubble3D val="0"/>
            <c:extLst>
              <c:ext xmlns:c16="http://schemas.microsoft.com/office/drawing/2014/chart" uri="{C3380CC4-5D6E-409C-BE32-E72D297353CC}">
                <c16:uniqueId val="{00000015-1229-4276-9D13-5BF2A14E8807}"/>
              </c:ext>
            </c:extLst>
          </c:dPt>
          <c:dPt>
            <c:idx val="23"/>
            <c:invertIfNegative val="0"/>
            <c:bubble3D val="0"/>
            <c:extLst>
              <c:ext xmlns:c16="http://schemas.microsoft.com/office/drawing/2014/chart" uri="{C3380CC4-5D6E-409C-BE32-E72D297353CC}">
                <c16:uniqueId val="{00000016-1229-4276-9D13-5BF2A14E8807}"/>
              </c:ext>
            </c:extLst>
          </c:dPt>
          <c:dPt>
            <c:idx val="24"/>
            <c:invertIfNegative val="0"/>
            <c:bubble3D val="0"/>
            <c:extLst>
              <c:ext xmlns:c16="http://schemas.microsoft.com/office/drawing/2014/chart" uri="{C3380CC4-5D6E-409C-BE32-E72D297353CC}">
                <c16:uniqueId val="{00000017-1229-4276-9D13-5BF2A14E8807}"/>
              </c:ext>
            </c:extLst>
          </c:dPt>
          <c:dPt>
            <c:idx val="26"/>
            <c:invertIfNegative val="0"/>
            <c:bubble3D val="0"/>
            <c:extLst>
              <c:ext xmlns:c16="http://schemas.microsoft.com/office/drawing/2014/chart" uri="{C3380CC4-5D6E-409C-BE32-E72D297353CC}">
                <c16:uniqueId val="{00000018-1229-4276-9D13-5BF2A14E8807}"/>
              </c:ext>
            </c:extLst>
          </c:dPt>
          <c:dPt>
            <c:idx val="27"/>
            <c:invertIfNegative val="0"/>
            <c:bubble3D val="0"/>
            <c:extLst>
              <c:ext xmlns:c16="http://schemas.microsoft.com/office/drawing/2014/chart" uri="{C3380CC4-5D6E-409C-BE32-E72D297353CC}">
                <c16:uniqueId val="{00000019-1229-4276-9D13-5BF2A14E8807}"/>
              </c:ext>
            </c:extLst>
          </c:dPt>
          <c:dPt>
            <c:idx val="28"/>
            <c:invertIfNegative val="0"/>
            <c:bubble3D val="0"/>
            <c:extLst>
              <c:ext xmlns:c16="http://schemas.microsoft.com/office/drawing/2014/chart" uri="{C3380CC4-5D6E-409C-BE32-E72D297353CC}">
                <c16:uniqueId val="{0000001A-1229-4276-9D13-5BF2A14E8807}"/>
              </c:ext>
            </c:extLst>
          </c:dPt>
          <c:dPt>
            <c:idx val="29"/>
            <c:invertIfNegative val="0"/>
            <c:bubble3D val="0"/>
            <c:extLst>
              <c:ext xmlns:c16="http://schemas.microsoft.com/office/drawing/2014/chart" uri="{C3380CC4-5D6E-409C-BE32-E72D297353CC}">
                <c16:uniqueId val="{0000001B-1229-4276-9D13-5BF2A14E8807}"/>
              </c:ext>
            </c:extLst>
          </c:dPt>
          <c:dPt>
            <c:idx val="30"/>
            <c:invertIfNegative val="0"/>
            <c:bubble3D val="0"/>
            <c:extLst>
              <c:ext xmlns:c16="http://schemas.microsoft.com/office/drawing/2014/chart" uri="{C3380CC4-5D6E-409C-BE32-E72D297353CC}">
                <c16:uniqueId val="{0000001C-1229-4276-9D13-5BF2A14E8807}"/>
              </c:ext>
            </c:extLst>
          </c:dPt>
          <c:dPt>
            <c:idx val="32"/>
            <c:invertIfNegative val="0"/>
            <c:bubble3D val="0"/>
            <c:extLst>
              <c:ext xmlns:c16="http://schemas.microsoft.com/office/drawing/2014/chart" uri="{C3380CC4-5D6E-409C-BE32-E72D297353CC}">
                <c16:uniqueId val="{0000001D-1229-4276-9D13-5BF2A14E8807}"/>
              </c:ext>
            </c:extLst>
          </c:dPt>
          <c:dPt>
            <c:idx val="33"/>
            <c:invertIfNegative val="0"/>
            <c:bubble3D val="0"/>
            <c:extLst>
              <c:ext xmlns:c16="http://schemas.microsoft.com/office/drawing/2014/chart" uri="{C3380CC4-5D6E-409C-BE32-E72D297353CC}">
                <c16:uniqueId val="{0000001E-1229-4276-9D13-5BF2A14E8807}"/>
              </c:ext>
            </c:extLst>
          </c:dPt>
          <c:dPt>
            <c:idx val="34"/>
            <c:invertIfNegative val="0"/>
            <c:bubble3D val="0"/>
            <c:extLst>
              <c:ext xmlns:c16="http://schemas.microsoft.com/office/drawing/2014/chart" uri="{C3380CC4-5D6E-409C-BE32-E72D297353CC}">
                <c16:uniqueId val="{0000001F-1229-4276-9D13-5BF2A14E8807}"/>
              </c:ext>
            </c:extLst>
          </c:dPt>
          <c:dPt>
            <c:idx val="35"/>
            <c:invertIfNegative val="0"/>
            <c:bubble3D val="0"/>
            <c:extLst>
              <c:ext xmlns:c16="http://schemas.microsoft.com/office/drawing/2014/chart" uri="{C3380CC4-5D6E-409C-BE32-E72D297353CC}">
                <c16:uniqueId val="{00000020-1229-4276-9D13-5BF2A14E8807}"/>
              </c:ext>
            </c:extLst>
          </c:dPt>
          <c:dLbls>
            <c:dLbl>
              <c:idx val="0"/>
              <c:tx>
                <c:rich>
                  <a:bodyPr wrap="square" lIns="38100" tIns="19050" rIns="38100" bIns="19050" anchor="ctr">
                    <a:spAutoFit/>
                  </a:bodyPr>
                  <a:lstStyle/>
                  <a:p>
                    <a:pPr>
                      <a:defRPr sz="1400" b="0"/>
                    </a:pPr>
                    <a:r>
                      <a:rPr lang="en-US" dirty="0"/>
                      <a:t>22%</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1229-4276-9D13-5BF2A14E8807}"/>
                </c:ext>
              </c:extLst>
            </c:dLbl>
            <c:dLbl>
              <c:idx val="1"/>
              <c:tx>
                <c:rich>
                  <a:bodyPr wrap="square" lIns="38100" tIns="19050" rIns="38100" bIns="19050" anchor="ctr">
                    <a:spAutoFit/>
                  </a:bodyPr>
                  <a:lstStyle/>
                  <a:p>
                    <a:pPr>
                      <a:defRPr sz="1600" b="0"/>
                    </a:pPr>
                    <a:r>
                      <a:rPr lang="en-US" dirty="0"/>
                      <a:t>40%</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1229-4276-9D13-5BF2A14E8807}"/>
                </c:ext>
              </c:extLst>
            </c:dLbl>
            <c:dLbl>
              <c:idx val="2"/>
              <c:tx>
                <c:rich>
                  <a:bodyPr/>
                  <a:lstStyle/>
                  <a:p>
                    <a:r>
                      <a:rPr lang="en-US" dirty="0"/>
                      <a:t>16%</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1229-4276-9D13-5BF2A14E8807}"/>
                </c:ext>
              </c:extLst>
            </c:dLbl>
            <c:dLbl>
              <c:idx val="3"/>
              <c:tx>
                <c:rich>
                  <a:bodyPr wrap="square" lIns="38100" tIns="19050" rIns="38100" bIns="19050" anchor="ctr" anchorCtr="0">
                    <a:spAutoFit/>
                  </a:bodyPr>
                  <a:lstStyle/>
                  <a:p>
                    <a:pPr algn="ctr">
                      <a:defRPr lang="en-US" sz="1400" b="0" i="0" u="none" strike="noStrike" kern="1200" baseline="0">
                        <a:solidFill>
                          <a:schemeClr val="bg1"/>
                        </a:solidFill>
                        <a:latin typeface="Arial" panose="020B0604020202020204" pitchFamily="34" charset="0"/>
                        <a:ea typeface="+mn-ea"/>
                        <a:cs typeface="Arial" panose="020B0604020202020204" pitchFamily="34" charset="0"/>
                      </a:defRPr>
                    </a:pPr>
                    <a:r>
                      <a:rPr lang="en-US" dirty="0"/>
                      <a:t>22%</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1229-4276-9D13-5BF2A14E8807}"/>
                </c:ext>
              </c:extLst>
            </c:dLbl>
            <c:spPr>
              <a:noFill/>
              <a:ln>
                <a:noFill/>
              </a:ln>
              <a:effectLst/>
            </c:spPr>
            <c:txPr>
              <a:bodyPr wrap="square" lIns="38100" tIns="19050" rIns="38100" bIns="19050" anchor="ctr">
                <a:spAutoFit/>
              </a:bodyPr>
              <a:lstStyle/>
              <a:p>
                <a:pPr>
                  <a:defRPr sz="12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0.22</c:v>
                </c:pt>
                <c:pt idx="1">
                  <c:v>0.4</c:v>
                </c:pt>
                <c:pt idx="2">
                  <c:v>0.16</c:v>
                </c:pt>
                <c:pt idx="3">
                  <c:v>0.28000000000000003</c:v>
                </c:pt>
              </c:numCache>
            </c:numRef>
          </c:bubbleSize>
          <c:bubble3D val="0"/>
          <c:extLst>
            <c:ext xmlns:c16="http://schemas.microsoft.com/office/drawing/2014/chart" uri="{C3380CC4-5D6E-409C-BE32-E72D297353CC}">
              <c16:uniqueId val="{00000021-1229-4276-9D13-5BF2A14E8807}"/>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2"/>
            <c:invertIfNegative val="0"/>
            <c:bubble3D val="0"/>
            <c:spPr>
              <a:solidFill>
                <a:srgbClr val="717171"/>
              </a:solidFill>
              <a:ln>
                <a:noFill/>
              </a:ln>
              <a:effectLst/>
            </c:spPr>
            <c:extLst>
              <c:ext xmlns:c16="http://schemas.microsoft.com/office/drawing/2014/chart" uri="{C3380CC4-5D6E-409C-BE32-E72D297353CC}">
                <c16:uniqueId val="{00000001-3E9E-4BE7-B78A-22E2B7E8F908}"/>
              </c:ext>
            </c:extLst>
          </c:dPt>
          <c:dPt>
            <c:idx val="3"/>
            <c:invertIfNegative val="0"/>
            <c:bubble3D val="0"/>
            <c:spPr>
              <a:solidFill>
                <a:srgbClr val="717171"/>
              </a:solidFill>
              <a:ln>
                <a:noFill/>
              </a:ln>
              <a:effectLst/>
            </c:spPr>
            <c:extLst>
              <c:ext xmlns:c16="http://schemas.microsoft.com/office/drawing/2014/chart" uri="{C3380CC4-5D6E-409C-BE32-E72D297353CC}">
                <c16:uniqueId val="{00000003-3E9E-4BE7-B78A-22E2B7E8F908}"/>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Rural &lt;2000 h.</c:v>
                </c:pt>
                <c:pt idx="1">
                  <c:v>&lt;20 000 h.</c:v>
                </c:pt>
                <c:pt idx="2">
                  <c:v>&lt;100 000 h.</c:v>
                </c:pt>
                <c:pt idx="3">
                  <c:v>&gt;100 000 h.</c:v>
                </c:pt>
                <c:pt idx="4">
                  <c:v>Agglo. Parisienne</c:v>
                </c:pt>
              </c:strCache>
            </c:strRef>
          </c:cat>
          <c:val>
            <c:numRef>
              <c:f>Feuil1!$B$2:$B$6</c:f>
              <c:numCache>
                <c:formatCode>0%</c:formatCode>
                <c:ptCount val="5"/>
                <c:pt idx="0">
                  <c:v>0.26</c:v>
                </c:pt>
                <c:pt idx="1">
                  <c:v>0.19</c:v>
                </c:pt>
                <c:pt idx="2">
                  <c:v>0.12</c:v>
                </c:pt>
                <c:pt idx="3">
                  <c:v>0.33</c:v>
                </c:pt>
                <c:pt idx="4">
                  <c:v>0.1</c:v>
                </c:pt>
              </c:numCache>
            </c:numRef>
          </c:val>
          <c:extLst>
            <c:ext xmlns:c16="http://schemas.microsoft.com/office/drawing/2014/chart" uri="{C3380CC4-5D6E-409C-BE32-E72D297353CC}">
              <c16:uniqueId val="{00000004-3E9E-4BE7-B78A-22E2B7E8F908}"/>
            </c:ext>
          </c:extLst>
        </c:ser>
        <c:dLbls>
          <c:showLegendKey val="0"/>
          <c:showVal val="0"/>
          <c:showCatName val="0"/>
          <c:showSerName val="0"/>
          <c:showPercent val="0"/>
          <c:showBubbleSize val="0"/>
        </c:dLbls>
        <c:gapWidth val="400"/>
        <c:axId val="688341072"/>
        <c:axId val="688346648"/>
      </c:barChart>
      <c:catAx>
        <c:axId val="688341072"/>
        <c:scaling>
          <c:orientation val="minMax"/>
        </c:scaling>
        <c:delete val="1"/>
        <c:axPos val="b"/>
        <c:numFmt formatCode="General" sourceLinked="1"/>
        <c:majorTickMark val="out"/>
        <c:minorTickMark val="none"/>
        <c:tickLblPos val="nextTo"/>
        <c:crossAx val="688346648"/>
        <c:crossesAt val="0"/>
        <c:auto val="1"/>
        <c:lblAlgn val="ctr"/>
        <c:lblOffset val="100"/>
        <c:noMultiLvlLbl val="0"/>
      </c:catAx>
      <c:valAx>
        <c:axId val="688346648"/>
        <c:scaling>
          <c:orientation val="minMax"/>
          <c:max val="0.5"/>
        </c:scaling>
        <c:delete val="1"/>
        <c:axPos val="l"/>
        <c:numFmt formatCode="0%" sourceLinked="1"/>
        <c:majorTickMark val="out"/>
        <c:minorTickMark val="none"/>
        <c:tickLblPos val="nextTo"/>
        <c:crossAx val="68834107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F611-4B37-984A-A2AB344D391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611-4B37-984A-A2AB344D391B}"/>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611-4B37-984A-A2AB344D391B}"/>
              </c:ext>
            </c:extLst>
          </c:dPt>
          <c:cat>
            <c:strRef>
              <c:f>Feuil1!$A$2:$A$4</c:f>
              <c:strCache>
                <c:ptCount val="3"/>
                <c:pt idx="0">
                  <c:v>A</c:v>
                </c:pt>
                <c:pt idx="1">
                  <c:v>B</c:v>
                </c:pt>
                <c:pt idx="2">
                  <c:v>C</c:v>
                </c:pt>
              </c:strCache>
            </c:strRef>
          </c:cat>
          <c:val>
            <c:numRef>
              <c:f>Feuil1!$B$2:$B$4</c:f>
              <c:numCache>
                <c:formatCode>0%</c:formatCode>
                <c:ptCount val="3"/>
                <c:pt idx="0">
                  <c:v>0.65</c:v>
                </c:pt>
                <c:pt idx="1">
                  <c:v>0.35</c:v>
                </c:pt>
                <c:pt idx="2">
                  <c:v>0</c:v>
                </c:pt>
              </c:numCache>
            </c:numRef>
          </c:val>
          <c:extLst>
            <c:ext xmlns:c16="http://schemas.microsoft.com/office/drawing/2014/chart" uri="{C3380CC4-5D6E-409C-BE32-E72D297353CC}">
              <c16:uniqueId val="{00000006-F611-4B37-984A-A2AB344D391B}"/>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3E14-4BB2-964A-80E3718669E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E14-4BB2-964A-80E3718669E1}"/>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E14-4BB2-964A-80E3718669E1}"/>
              </c:ext>
            </c:extLst>
          </c:dPt>
          <c:cat>
            <c:strRef>
              <c:f>Feuil1!$A$2:$A$4</c:f>
              <c:strCache>
                <c:ptCount val="3"/>
                <c:pt idx="0">
                  <c:v>A</c:v>
                </c:pt>
                <c:pt idx="1">
                  <c:v>B</c:v>
                </c:pt>
                <c:pt idx="2">
                  <c:v>C</c:v>
                </c:pt>
              </c:strCache>
            </c:strRef>
          </c:cat>
          <c:val>
            <c:numRef>
              <c:f>Feuil1!$B$2:$B$4</c:f>
              <c:numCache>
                <c:formatCode>0%</c:formatCode>
                <c:ptCount val="3"/>
                <c:pt idx="0">
                  <c:v>0.67</c:v>
                </c:pt>
                <c:pt idx="1">
                  <c:v>0.27</c:v>
                </c:pt>
                <c:pt idx="2">
                  <c:v>0.06</c:v>
                </c:pt>
              </c:numCache>
            </c:numRef>
          </c:val>
          <c:extLst>
            <c:ext xmlns:c16="http://schemas.microsoft.com/office/drawing/2014/chart" uri="{C3380CC4-5D6E-409C-BE32-E72D297353CC}">
              <c16:uniqueId val="{00000006-3E14-4BB2-964A-80E3718669E1}"/>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421A-4D0E-927C-B0CAC6216E53}"/>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A-4D0E-927C-B0CAC6216E53}"/>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A-4D0E-927C-B0CAC6216E53}"/>
              </c:ext>
            </c:extLst>
          </c:dPt>
          <c:cat>
            <c:strRef>
              <c:f>Feuil1!$A$2:$A$4</c:f>
              <c:strCache>
                <c:ptCount val="3"/>
                <c:pt idx="0">
                  <c:v>A</c:v>
                </c:pt>
                <c:pt idx="1">
                  <c:v>B</c:v>
                </c:pt>
                <c:pt idx="2">
                  <c:v>C</c:v>
                </c:pt>
              </c:strCache>
            </c:strRef>
          </c:cat>
          <c:val>
            <c:numRef>
              <c:f>Feuil1!$B$2:$B$4</c:f>
              <c:numCache>
                <c:formatCode>0%</c:formatCode>
                <c:ptCount val="3"/>
                <c:pt idx="0">
                  <c:v>0.71</c:v>
                </c:pt>
                <c:pt idx="1">
                  <c:v>0.16</c:v>
                </c:pt>
                <c:pt idx="2">
                  <c:v>0.13</c:v>
                </c:pt>
              </c:numCache>
            </c:numRef>
          </c:val>
          <c:extLst>
            <c:ext xmlns:c16="http://schemas.microsoft.com/office/drawing/2014/chart" uri="{C3380CC4-5D6E-409C-BE32-E72D297353CC}">
              <c16:uniqueId val="{00000006-421A-4D0E-927C-B0CAC6216E53}"/>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a:noFill/>
            </a:ln>
          </c:spPr>
          <c:dPt>
            <c:idx val="0"/>
            <c:marker>
              <c:symbol val="square"/>
              <c:size val="5"/>
              <c:spPr>
                <a:solidFill>
                  <a:srgbClr val="7A2280"/>
                </a:solidFill>
                <a:ln>
                  <a:noFill/>
                  <a:prstDash val="solid"/>
                </a:ln>
              </c:spPr>
            </c:marker>
            <c:bubble3D val="0"/>
            <c:extLst>
              <c:ext xmlns:c16="http://schemas.microsoft.com/office/drawing/2014/chart" uri="{C3380CC4-5D6E-409C-BE32-E72D297353CC}">
                <c16:uniqueId val="{00000000-F6A3-475F-99CE-C027E2AB819F}"/>
              </c:ext>
            </c:extLst>
          </c:dPt>
          <c:dPt>
            <c:idx val="1"/>
            <c:marker>
              <c:symbol val="square"/>
              <c:size val="5"/>
              <c:spPr>
                <a:solidFill>
                  <a:srgbClr val="C50017"/>
                </a:solidFill>
                <a:ln>
                  <a:noFill/>
                  <a:prstDash val="solid"/>
                </a:ln>
              </c:spPr>
            </c:marker>
            <c:bubble3D val="0"/>
            <c:extLst>
              <c:ext xmlns:c16="http://schemas.microsoft.com/office/drawing/2014/chart" uri="{C3380CC4-5D6E-409C-BE32-E72D297353CC}">
                <c16:uniqueId val="{00000001-F6A3-475F-99CE-C027E2AB819F}"/>
              </c:ext>
            </c:extLst>
          </c:dPt>
          <c:dPt>
            <c:idx val="2"/>
            <c:marker>
              <c:symbol val="square"/>
              <c:size val="5"/>
              <c:spPr>
                <a:solidFill>
                  <a:schemeClr val="accent4"/>
                </a:solidFill>
                <a:ln>
                  <a:noFill/>
                  <a:prstDash val="solid"/>
                </a:ln>
              </c:spPr>
            </c:marker>
            <c:bubble3D val="0"/>
            <c:extLst>
              <c:ext xmlns:c16="http://schemas.microsoft.com/office/drawing/2014/chart" uri="{C3380CC4-5D6E-409C-BE32-E72D297353CC}">
                <c16:uniqueId val="{00000002-F6A3-475F-99CE-C027E2AB819F}"/>
              </c:ext>
            </c:extLst>
          </c:dPt>
          <c:dPt>
            <c:idx val="3"/>
            <c:marker>
              <c:symbol val="square"/>
              <c:size val="5"/>
              <c:spPr>
                <a:solidFill>
                  <a:schemeClr val="accent3"/>
                </a:solidFill>
                <a:ln>
                  <a:solidFill>
                    <a:srgbClr val="F7911E"/>
                  </a:solidFill>
                  <a:prstDash val="solid"/>
                </a:ln>
              </c:spPr>
            </c:marker>
            <c:bubble3D val="0"/>
            <c:extLst>
              <c:ext xmlns:c16="http://schemas.microsoft.com/office/drawing/2014/chart" uri="{C3380CC4-5D6E-409C-BE32-E72D297353CC}">
                <c16:uniqueId val="{00000003-F6A3-475F-99CE-C027E2AB819F}"/>
              </c:ext>
            </c:extLst>
          </c:dPt>
          <c:dPt>
            <c:idx val="4"/>
            <c:marker>
              <c:symbol val="square"/>
              <c:size val="5"/>
              <c:spPr>
                <a:solidFill>
                  <a:schemeClr val="accent2"/>
                </a:solidFill>
                <a:ln>
                  <a:noFill/>
                  <a:prstDash val="solid"/>
                </a:ln>
              </c:spPr>
            </c:marker>
            <c:bubble3D val="0"/>
            <c:extLst>
              <c:ext xmlns:c16="http://schemas.microsoft.com/office/drawing/2014/chart" uri="{C3380CC4-5D6E-409C-BE32-E72D297353CC}">
                <c16:uniqueId val="{00000004-F6A3-475F-99CE-C027E2AB819F}"/>
              </c:ext>
            </c:extLst>
          </c:dPt>
          <c:dPt>
            <c:idx val="5"/>
            <c:marker>
              <c:symbol val="square"/>
              <c:size val="5"/>
              <c:spPr>
                <a:solidFill>
                  <a:srgbClr val="C50017"/>
                </a:solidFill>
                <a:ln>
                  <a:noFill/>
                  <a:prstDash val="solid"/>
                </a:ln>
              </c:spPr>
            </c:marker>
            <c:bubble3D val="0"/>
            <c:extLst>
              <c:ext xmlns:c16="http://schemas.microsoft.com/office/drawing/2014/chart" uri="{C3380CC4-5D6E-409C-BE32-E72D297353CC}">
                <c16:uniqueId val="{00000005-F6A3-475F-99CE-C027E2AB819F}"/>
              </c:ext>
            </c:extLst>
          </c:dPt>
          <c:dPt>
            <c:idx val="6"/>
            <c:marker>
              <c:symbol val="square"/>
              <c:size val="5"/>
              <c:spPr>
                <a:solidFill>
                  <a:srgbClr val="7A2280"/>
                </a:solidFill>
                <a:ln>
                  <a:solidFill>
                    <a:srgbClr val="7A2280"/>
                  </a:solidFill>
                  <a:prstDash val="solid"/>
                </a:ln>
              </c:spPr>
            </c:marker>
            <c:bubble3D val="0"/>
            <c:extLst>
              <c:ext xmlns:c16="http://schemas.microsoft.com/office/drawing/2014/chart" uri="{C3380CC4-5D6E-409C-BE32-E72D297353CC}">
                <c16:uniqueId val="{00000006-F6A3-475F-99CE-C027E2AB819F}"/>
              </c:ext>
            </c:extLst>
          </c:dPt>
          <c:dPt>
            <c:idx val="7"/>
            <c:marker>
              <c:symbol val="square"/>
              <c:size val="5"/>
              <c:spPr>
                <a:solidFill>
                  <a:srgbClr val="EF5205"/>
                </a:solidFill>
                <a:ln>
                  <a:solidFill>
                    <a:srgbClr val="EF5205"/>
                  </a:solidFill>
                  <a:prstDash val="solid"/>
                </a:ln>
              </c:spPr>
            </c:marker>
            <c:bubble3D val="0"/>
            <c:extLst>
              <c:ext xmlns:c16="http://schemas.microsoft.com/office/drawing/2014/chart" uri="{C3380CC4-5D6E-409C-BE32-E72D297353CC}">
                <c16:uniqueId val="{00000007-F6A3-475F-99CE-C027E2AB819F}"/>
              </c:ext>
            </c:extLst>
          </c:dPt>
          <c:dPt>
            <c:idx val="8"/>
            <c:marker>
              <c:symbol val="square"/>
              <c:size val="5"/>
              <c:spPr>
                <a:solidFill>
                  <a:srgbClr val="F7911E"/>
                </a:solidFill>
                <a:ln>
                  <a:solidFill>
                    <a:srgbClr val="F7911E"/>
                  </a:solidFill>
                  <a:prstDash val="solid"/>
                </a:ln>
              </c:spPr>
            </c:marker>
            <c:bubble3D val="0"/>
            <c:extLst>
              <c:ext xmlns:c16="http://schemas.microsoft.com/office/drawing/2014/chart" uri="{C3380CC4-5D6E-409C-BE32-E72D297353CC}">
                <c16:uniqueId val="{00000008-F6A3-475F-99CE-C027E2AB819F}"/>
              </c:ext>
            </c:extLst>
          </c:dPt>
          <c:dPt>
            <c:idx val="9"/>
            <c:marker>
              <c:symbol val="square"/>
              <c:size val="5"/>
              <c:spPr>
                <a:solidFill>
                  <a:srgbClr val="C50017"/>
                </a:solidFill>
                <a:ln>
                  <a:solidFill>
                    <a:srgbClr val="C50017"/>
                  </a:solidFill>
                  <a:prstDash val="solid"/>
                </a:ln>
              </c:spPr>
            </c:marker>
            <c:bubble3D val="0"/>
            <c:extLst>
              <c:ext xmlns:c16="http://schemas.microsoft.com/office/drawing/2014/chart" uri="{C3380CC4-5D6E-409C-BE32-E72D297353CC}">
                <c16:uniqueId val="{00000009-F6A3-475F-99CE-C027E2AB819F}"/>
              </c:ext>
            </c:extLst>
          </c:dPt>
          <c:dPt>
            <c:idx val="10"/>
            <c:marker>
              <c:symbol val="square"/>
              <c:size val="5"/>
              <c:spPr>
                <a:solidFill>
                  <a:srgbClr val="7A2280"/>
                </a:solidFill>
                <a:ln>
                  <a:solidFill>
                    <a:srgbClr val="7A2280"/>
                  </a:solidFill>
                  <a:prstDash val="solid"/>
                </a:ln>
              </c:spPr>
            </c:marker>
            <c:bubble3D val="0"/>
            <c:extLst>
              <c:ext xmlns:c16="http://schemas.microsoft.com/office/drawing/2014/chart" uri="{C3380CC4-5D6E-409C-BE32-E72D297353CC}">
                <c16:uniqueId val="{0000000A-F6A3-475F-99CE-C027E2AB819F}"/>
              </c:ext>
            </c:extLst>
          </c:dPt>
          <c:dPt>
            <c:idx val="11"/>
            <c:marker>
              <c:symbol val="square"/>
              <c:size val="5"/>
              <c:spPr>
                <a:solidFill>
                  <a:srgbClr val="7A2280"/>
                </a:solidFill>
                <a:ln>
                  <a:solidFill>
                    <a:srgbClr val="7A2280"/>
                  </a:solidFill>
                  <a:prstDash val="solid"/>
                </a:ln>
              </c:spPr>
            </c:marker>
            <c:bubble3D val="0"/>
            <c:extLst>
              <c:ext xmlns:c16="http://schemas.microsoft.com/office/drawing/2014/chart" uri="{C3380CC4-5D6E-409C-BE32-E72D297353CC}">
                <c16:uniqueId val="{0000000B-F6A3-475F-99CE-C027E2AB819F}"/>
              </c:ext>
            </c:extLst>
          </c:dPt>
          <c:dPt>
            <c:idx val="12"/>
            <c:marker>
              <c:symbol val="square"/>
              <c:size val="5"/>
              <c:spPr>
                <a:solidFill>
                  <a:srgbClr val="C50017"/>
                </a:solidFill>
                <a:ln>
                  <a:solidFill>
                    <a:srgbClr val="C50017"/>
                  </a:solidFill>
                  <a:prstDash val="solid"/>
                </a:ln>
              </c:spPr>
            </c:marker>
            <c:bubble3D val="0"/>
            <c:extLst>
              <c:ext xmlns:c16="http://schemas.microsoft.com/office/drawing/2014/chart" uri="{C3380CC4-5D6E-409C-BE32-E72D297353CC}">
                <c16:uniqueId val="{0000000C-F6A3-475F-99CE-C027E2AB819F}"/>
              </c:ext>
            </c:extLst>
          </c:dPt>
          <c:dPt>
            <c:idx val="13"/>
            <c:marker>
              <c:symbol val="square"/>
              <c:size val="5"/>
              <c:spPr>
                <a:solidFill>
                  <a:srgbClr val="C50017"/>
                </a:solidFill>
                <a:ln>
                  <a:solidFill>
                    <a:srgbClr val="C50017"/>
                  </a:solidFill>
                  <a:prstDash val="solid"/>
                </a:ln>
              </c:spPr>
            </c:marker>
            <c:bubble3D val="0"/>
            <c:extLst>
              <c:ext xmlns:c16="http://schemas.microsoft.com/office/drawing/2014/chart" uri="{C3380CC4-5D6E-409C-BE32-E72D297353CC}">
                <c16:uniqueId val="{0000000D-F6A3-475F-99CE-C027E2AB819F}"/>
              </c:ext>
            </c:extLst>
          </c:dPt>
          <c:dPt>
            <c:idx val="14"/>
            <c:marker>
              <c:symbol val="square"/>
              <c:size val="5"/>
              <c:spPr>
                <a:solidFill>
                  <a:srgbClr val="EF5205"/>
                </a:solidFill>
                <a:ln>
                  <a:solidFill>
                    <a:srgbClr val="EF5205"/>
                  </a:solidFill>
                  <a:prstDash val="solid"/>
                </a:ln>
              </c:spPr>
            </c:marker>
            <c:bubble3D val="0"/>
            <c:extLst>
              <c:ext xmlns:c16="http://schemas.microsoft.com/office/drawing/2014/chart" uri="{C3380CC4-5D6E-409C-BE32-E72D297353CC}">
                <c16:uniqueId val="{0000000E-F6A3-475F-99CE-C027E2AB819F}"/>
              </c:ext>
            </c:extLst>
          </c:dPt>
          <c:dPt>
            <c:idx val="15"/>
            <c:marker>
              <c:symbol val="square"/>
              <c:size val="5"/>
              <c:spPr>
                <a:solidFill>
                  <a:srgbClr val="F7911E"/>
                </a:solidFill>
                <a:ln>
                  <a:solidFill>
                    <a:srgbClr val="F7911E"/>
                  </a:solidFill>
                  <a:prstDash val="solid"/>
                </a:ln>
              </c:spPr>
            </c:marker>
            <c:bubble3D val="0"/>
            <c:extLst>
              <c:ext xmlns:c16="http://schemas.microsoft.com/office/drawing/2014/chart" uri="{C3380CC4-5D6E-409C-BE32-E72D297353CC}">
                <c16:uniqueId val="{0000000F-F6A3-475F-99CE-C027E2AB819F}"/>
              </c:ext>
            </c:extLst>
          </c:dPt>
          <c:dPt>
            <c:idx val="16"/>
            <c:marker>
              <c:symbol val="square"/>
              <c:size val="5"/>
              <c:spPr>
                <a:solidFill>
                  <a:srgbClr val="F7911E"/>
                </a:solidFill>
                <a:ln>
                  <a:solidFill>
                    <a:srgbClr val="F7911E"/>
                  </a:solidFill>
                  <a:prstDash val="solid"/>
                </a:ln>
              </c:spPr>
            </c:marker>
            <c:bubble3D val="0"/>
            <c:extLst>
              <c:ext xmlns:c16="http://schemas.microsoft.com/office/drawing/2014/chart" uri="{C3380CC4-5D6E-409C-BE32-E72D297353CC}">
                <c16:uniqueId val="{00000010-F6A3-475F-99CE-C027E2AB819F}"/>
              </c:ext>
            </c:extLst>
          </c:dPt>
          <c:dPt>
            <c:idx val="17"/>
            <c:marker>
              <c:symbol val="square"/>
              <c:size val="5"/>
              <c:spPr>
                <a:solidFill>
                  <a:srgbClr val="C50017"/>
                </a:solidFill>
                <a:ln>
                  <a:solidFill>
                    <a:srgbClr val="C50017"/>
                  </a:solidFill>
                  <a:prstDash val="solid"/>
                </a:ln>
              </c:spPr>
            </c:marker>
            <c:bubble3D val="0"/>
            <c:extLst>
              <c:ext xmlns:c16="http://schemas.microsoft.com/office/drawing/2014/chart" uri="{C3380CC4-5D6E-409C-BE32-E72D297353CC}">
                <c16:uniqueId val="{00000011-F6A3-475F-99CE-C027E2AB819F}"/>
              </c:ext>
            </c:extLst>
          </c:dPt>
          <c:dLbls>
            <c:dLbl>
              <c:idx val="0"/>
              <c:layout>
                <c:manualLayout>
                  <c:x val="-2.002702334566784E-16"/>
                  <c:y val="-6.9165119371585487E-6"/>
                </c:manualLayout>
              </c:layout>
              <c:tx>
                <c:rich>
                  <a:bodyPr wrap="square" lIns="38100" tIns="19050" rIns="38100" bIns="19050" anchor="ctr">
                    <a:spAutoFit/>
                  </a:bodyPr>
                  <a:lstStyle/>
                  <a:p>
                    <a:pPr>
                      <a:defRPr sz="900" b="1">
                        <a:solidFill>
                          <a:srgbClr val="7A2280"/>
                        </a:solidFill>
                        <a:latin typeface="Arial"/>
                        <a:ea typeface="Arial"/>
                        <a:cs typeface="Arial"/>
                      </a:defRPr>
                    </a:pPr>
                    <a:r>
                      <a:rPr lang="en-US"/>
                      <a:t>Cl. 1/6</a:t>
                    </a:r>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6A3-475F-99CE-C027E2AB819F}"/>
                </c:ext>
              </c:extLst>
            </c:dLbl>
            <c:dLbl>
              <c:idx val="1"/>
              <c:layout>
                <c:manualLayout>
                  <c:x val="-1.001351167283392E-16"/>
                  <c:y val="7.2936265165893363E-4"/>
                </c:manualLayout>
              </c:layout>
              <c:tx>
                <c:rich>
                  <a:bodyPr wrap="square" lIns="38100" tIns="19050" rIns="38100" bIns="19050" anchor="ctr">
                    <a:spAutoFit/>
                  </a:bodyPr>
                  <a:lstStyle/>
                  <a:p>
                    <a:pPr>
                      <a:defRPr sz="900" b="1">
                        <a:solidFill>
                          <a:srgbClr val="C50017"/>
                        </a:solidFill>
                        <a:latin typeface="Arial"/>
                        <a:ea typeface="Arial"/>
                        <a:cs typeface="Arial"/>
                      </a:defRPr>
                    </a:pPr>
                    <a:r>
                      <a:rPr lang="en-US"/>
                      <a:t>Cl.</a:t>
                    </a:r>
                    <a:r>
                      <a:rPr lang="en-US" baseline="0"/>
                      <a:t> 2/6</a:t>
                    </a:r>
                    <a:endParaRPr lang="en-US"/>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6A3-475F-99CE-C027E2AB819F}"/>
                </c:ext>
              </c:extLst>
            </c:dLbl>
            <c:dLbl>
              <c:idx val="2"/>
              <c:layout>
                <c:manualLayout>
                  <c:x val="0"/>
                  <c:y val="-9.1330893341622164E-4"/>
                </c:manualLayout>
              </c:layout>
              <c:tx>
                <c:rich>
                  <a:bodyPr wrap="square" lIns="38100" tIns="19050" rIns="38100" bIns="19050" anchor="ctr">
                    <a:spAutoFit/>
                  </a:bodyPr>
                  <a:lstStyle/>
                  <a:p>
                    <a:pPr>
                      <a:defRPr sz="900" b="1">
                        <a:solidFill>
                          <a:schemeClr val="accent4"/>
                        </a:solidFill>
                        <a:latin typeface="Arial"/>
                        <a:ea typeface="Arial"/>
                        <a:cs typeface="Arial"/>
                      </a:defRPr>
                    </a:pPr>
                    <a:r>
                      <a:rPr lang="en-US">
                        <a:solidFill>
                          <a:schemeClr val="accent4"/>
                        </a:solidFill>
                      </a:rPr>
                      <a:t>Cl. 3/6</a:t>
                    </a:r>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6A3-475F-99CE-C027E2AB819F}"/>
                </c:ext>
              </c:extLst>
            </c:dLbl>
            <c:dLbl>
              <c:idx val="3"/>
              <c:layout>
                <c:manualLayout>
                  <c:x val="0"/>
                  <c:y val="-3.1223111030601448E-4"/>
                </c:manualLayout>
              </c:layout>
              <c:tx>
                <c:rich>
                  <a:bodyPr wrap="square" lIns="38100" tIns="19050" rIns="38100" bIns="19050" anchor="ctr">
                    <a:spAutoFit/>
                  </a:bodyPr>
                  <a:lstStyle/>
                  <a:p>
                    <a:pPr>
                      <a:defRPr sz="900" b="1">
                        <a:solidFill>
                          <a:schemeClr val="accent3"/>
                        </a:solidFill>
                        <a:latin typeface="Arial"/>
                        <a:ea typeface="Arial"/>
                        <a:cs typeface="Arial"/>
                      </a:defRPr>
                    </a:pPr>
                    <a:r>
                      <a:rPr lang="en-US">
                        <a:solidFill>
                          <a:schemeClr val="accent3"/>
                        </a:solidFill>
                      </a:rPr>
                      <a:t>Cl. 4/6</a:t>
                    </a:r>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F6A3-475F-99CE-C027E2AB819F}"/>
                </c:ext>
              </c:extLst>
            </c:dLbl>
            <c:dLbl>
              <c:idx val="4"/>
              <c:layout>
                <c:manualLayout>
                  <c:x val="0"/>
                  <c:y val="6.3730717135246628E-5"/>
                </c:manualLayout>
              </c:layout>
              <c:tx>
                <c:rich>
                  <a:bodyPr wrap="square" lIns="38100" tIns="19050" rIns="38100" bIns="19050" anchor="ctr">
                    <a:spAutoFit/>
                  </a:bodyPr>
                  <a:lstStyle/>
                  <a:p>
                    <a:pPr>
                      <a:defRPr sz="900" b="1">
                        <a:solidFill>
                          <a:schemeClr val="accent2"/>
                        </a:solidFill>
                        <a:latin typeface="Arial"/>
                        <a:ea typeface="Arial"/>
                        <a:cs typeface="Arial"/>
                      </a:defRPr>
                    </a:pPr>
                    <a:r>
                      <a:rPr lang="en-US" dirty="0"/>
                      <a:t>Cl. 5/6</a:t>
                    </a:r>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6A3-475F-99CE-C027E2AB819F}"/>
                </c:ext>
              </c:extLst>
            </c:dLbl>
            <c:dLbl>
              <c:idx val="5"/>
              <c:layout>
                <c:manualLayout>
                  <c:x val="0"/>
                  <c:y val="-1.7719444867577615E-4"/>
                </c:manualLayout>
              </c:layout>
              <c:tx>
                <c:rich>
                  <a:bodyPr wrap="square" lIns="38100" tIns="19050" rIns="38100" bIns="19050" anchor="ctr">
                    <a:spAutoFit/>
                  </a:bodyPr>
                  <a:lstStyle/>
                  <a:p>
                    <a:pPr>
                      <a:defRPr sz="900" b="1">
                        <a:solidFill>
                          <a:srgbClr val="C50017"/>
                        </a:solidFill>
                        <a:latin typeface="Arial"/>
                        <a:ea typeface="Arial"/>
                        <a:cs typeface="Arial"/>
                      </a:defRPr>
                    </a:pPr>
                    <a:r>
                      <a:rPr lang="en-US"/>
                      <a:t>Cl. 6/6</a:t>
                    </a:r>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6A3-475F-99CE-C027E2AB819F}"/>
                </c:ext>
              </c:extLst>
            </c:dLbl>
            <c:dLbl>
              <c:idx val="6"/>
              <c:layout>
                <c:manualLayout>
                  <c:x val="0"/>
                  <c:y val="-8.0198602699909843E-5"/>
                </c:manualLayout>
              </c:layout>
              <c:tx>
                <c:strRef>
                  <c:f>Feuil2!$A$9</c:f>
                  <c:strCache>
                    <c:ptCount val="1"/>
                    <c:pt idx="0">
                      <c:v>Cl. 3/6</c:v>
                    </c:pt>
                  </c:strCache>
                </c:strRef>
              </c:tx>
              <c:spPr>
                <a:noFill/>
                <a:ln>
                  <a:noFill/>
                </a:ln>
                <a:effectLst/>
              </c:spPr>
              <c:txPr>
                <a:bodyPr wrap="square" lIns="38100" tIns="19050" rIns="38100" bIns="19050" anchor="ctr">
                  <a:spAutoFit/>
                </a:bodyPr>
                <a:lstStyle/>
                <a:p>
                  <a:pPr>
                    <a:defRPr sz="900" b="1">
                      <a:solidFill>
                        <a:srgbClr val="7A2280"/>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{B1EABC63-E1D5-4FFB-A899-B2572E7BAAF3}</c15:txfldGUID>
                      <c15:f>Feuil2!$A$9</c15:f>
                      <c15:dlblFieldTableCache>
                        <c:ptCount val="1"/>
                        <c:pt idx="0">
                          <c:v>Cl. 3/6</c:v>
                        </c:pt>
                      </c15:dlblFieldTableCache>
                    </c15:dlblFTEntry>
                  </c15:dlblFieldTable>
                  <c15:showDataLabelsRange val="0"/>
                </c:ext>
                <c:ext xmlns:c16="http://schemas.microsoft.com/office/drawing/2014/chart" uri="{C3380CC4-5D6E-409C-BE32-E72D297353CC}">
                  <c16:uniqueId val="{00000006-F6A3-475F-99CE-C027E2AB819F}"/>
                </c:ext>
              </c:extLst>
            </c:dLbl>
            <c:dLbl>
              <c:idx val="7"/>
              <c:layout>
                <c:manualLayout>
                  <c:x val="0"/>
                  <c:y val="-2.0090820388889118E-5"/>
                </c:manualLayout>
              </c:layout>
              <c:tx>
                <c:strRef>
                  <c:f>Feuil2!$A$10</c:f>
                  <c:strCache>
                    <c:ptCount val="1"/>
                    <c:pt idx="0">
                      <c:v>Cl. 4/6</c:v>
                    </c:pt>
                  </c:strCache>
                </c:strRef>
              </c:tx>
              <c:spPr>
                <a:noFill/>
                <a:ln>
                  <a:noFill/>
                </a:ln>
                <a:effectLst/>
              </c:spPr>
              <c:txPr>
                <a:bodyPr wrap="square" lIns="38100" tIns="19050" rIns="38100" bIns="19050" anchor="ctr">
                  <a:spAutoFit/>
                </a:bodyPr>
                <a:lstStyle/>
                <a:p>
                  <a:pPr>
                    <a:defRPr sz="900" b="1">
                      <a:solidFill>
                        <a:srgbClr val="EF5205"/>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{07FB28B0-0A60-46DD-B16E-19AFFB810AA7}</c15:txfldGUID>
                      <c15:f>Feuil2!$A$10</c15:f>
                      <c15:dlblFieldTableCache>
                        <c:ptCount val="1"/>
                        <c:pt idx="0">
                          <c:v>Cl. 4/6</c:v>
                        </c:pt>
                      </c15:dlblFieldTableCache>
                    </c15:dlblFTEntry>
                  </c15:dlblFieldTable>
                  <c15:showDataLabelsRange val="0"/>
                </c:ext>
                <c:ext xmlns:c16="http://schemas.microsoft.com/office/drawing/2014/chart" uri="{C3380CC4-5D6E-409C-BE32-E72D297353CC}">
                  <c16:uniqueId val="{00000007-F6A3-475F-99CE-C027E2AB819F}"/>
                </c:ext>
              </c:extLst>
            </c:dLbl>
            <c:dLbl>
              <c:idx val="8"/>
              <c:layout>
                <c:manualLayout>
                  <c:x val="0"/>
                  <c:y val="1.0243024821220518E-4"/>
                </c:manualLayout>
              </c:layout>
              <c:tx>
                <c:strRef>
                  <c:f>Feuil2!$A$11</c:f>
                  <c:strCache>
                    <c:ptCount val="1"/>
                    <c:pt idx="0">
                      <c:v>Cl. 5/6</c:v>
                    </c:pt>
                  </c:strCache>
                </c:strRef>
              </c:tx>
              <c:spPr>
                <a:noFill/>
                <a:ln>
                  <a:noFill/>
                </a:ln>
                <a:effectLst/>
              </c:spPr>
              <c:txPr>
                <a:bodyPr wrap="square" lIns="38100" tIns="19050" rIns="38100" bIns="19050" anchor="ctr">
                  <a:spAutoFit/>
                </a:bodyPr>
                <a:lstStyle/>
                <a:p>
                  <a:pPr>
                    <a:defRPr sz="900" b="1">
                      <a:solidFill>
                        <a:srgbClr val="F7911E"/>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{6E5CF7AA-F795-4CA1-9CB2-A22DD7E59731}</c15:txfldGUID>
                      <c15:f>Feuil2!$A$11</c15:f>
                      <c15:dlblFieldTableCache>
                        <c:ptCount val="1"/>
                        <c:pt idx="0">
                          <c:v>Cl. 5/6</c:v>
                        </c:pt>
                      </c15:dlblFieldTableCache>
                    </c15:dlblFTEntry>
                  </c15:dlblFieldTable>
                  <c15:showDataLabelsRange val="0"/>
                </c:ext>
                <c:ext xmlns:c16="http://schemas.microsoft.com/office/drawing/2014/chart" uri="{C3380CC4-5D6E-409C-BE32-E72D297353CC}">
                  <c16:uniqueId val="{00000008-F6A3-475F-99CE-C027E2AB819F}"/>
                </c:ext>
              </c:extLst>
            </c:dLbl>
            <c:dLbl>
              <c:idx val="9"/>
              <c:layout>
                <c:manualLayout>
                  <c:x val="-2.50337791820848E-17"/>
                  <c:y val="-7.9704566132969939E-5"/>
                </c:manualLayout>
              </c:layout>
              <c:tx>
                <c:strRef>
                  <c:f>Feuil2!$A$12</c:f>
                  <c:strCache>
                    <c:ptCount val="1"/>
                    <c:pt idx="0">
                      <c:v>Cl. 6/6</c:v>
                    </c:pt>
                  </c:strCache>
                </c:strRef>
              </c:tx>
              <c:spPr>
                <a:noFill/>
                <a:ln>
                  <a:noFill/>
                </a:ln>
                <a:effectLst/>
              </c:spPr>
              <c:txPr>
                <a:bodyPr wrap="square" lIns="38100" tIns="19050" rIns="38100" bIns="19050" anchor="ctr">
                  <a:spAutoFit/>
                </a:bodyPr>
                <a:lstStyle/>
                <a:p>
                  <a:pPr>
                    <a:defRPr sz="900" b="1">
                      <a:solidFill>
                        <a:srgbClr val="C50017"/>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{F3DEE54C-1C6A-43E5-B366-034338691599}</c15:txfldGUID>
                      <c15:f>Feuil2!$A$12</c15:f>
                      <c15:dlblFieldTableCache>
                        <c:ptCount val="1"/>
                        <c:pt idx="0">
                          <c:v>Cl. 6/6</c:v>
                        </c:pt>
                      </c15:dlblFieldTableCache>
                    </c15:dlblFTEntry>
                  </c15:dlblFieldTable>
                  <c15:showDataLabelsRange val="0"/>
                </c:ext>
                <c:ext xmlns:c16="http://schemas.microsoft.com/office/drawing/2014/chart" uri="{C3380CC4-5D6E-409C-BE32-E72D297353CC}">
                  <c16:uniqueId val="{00000009-F6A3-475F-99CE-C027E2AB819F}"/>
                </c:ext>
              </c:extLst>
            </c:dLbl>
            <c:dLbl>
              <c:idx val="10"/>
              <c:layout>
                <c:manualLayout>
                  <c:x val="0"/>
                  <c:y val="-1.038958900274602E-3"/>
                </c:manualLayout>
              </c:layout>
              <c:tx>
                <c:strRef>
                  <c:f>Feuil2!$A$13</c:f>
                  <c:strCache>
                    <c:ptCount val="1"/>
                    <c:pt idx="0">
                      <c:v>Cl. 1/8</c:v>
                    </c:pt>
                  </c:strCache>
                </c:strRef>
              </c:tx>
              <c:spPr>
                <a:noFill/>
                <a:ln>
                  <a:noFill/>
                </a:ln>
                <a:effectLst/>
              </c:spPr>
              <c:txPr>
                <a:bodyPr wrap="square" lIns="38100" tIns="19050" rIns="38100" bIns="19050" anchor="ctr">
                  <a:spAutoFit/>
                </a:bodyPr>
                <a:lstStyle/>
                <a:p>
                  <a:pPr>
                    <a:defRPr sz="900" b="1">
                      <a:solidFill>
                        <a:srgbClr val="7A2280"/>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{C841DC35-AA13-4CD2-88FE-D4968B9E5EF6}</c15:txfldGUID>
                      <c15:f>Feuil2!$A$13</c15:f>
                      <c15:dlblFieldTableCache>
                        <c:ptCount val="1"/>
                        <c:pt idx="0">
                          <c:v>Cl. 1/8</c:v>
                        </c:pt>
                      </c15:dlblFieldTableCache>
                    </c15:dlblFTEntry>
                  </c15:dlblFieldTable>
                  <c15:showDataLabelsRange val="0"/>
                </c:ext>
                <c:ext xmlns:c16="http://schemas.microsoft.com/office/drawing/2014/chart" uri="{C3380CC4-5D6E-409C-BE32-E72D297353CC}">
                  <c16:uniqueId val="{0000000A-F6A3-475F-99CE-C027E2AB819F}"/>
                </c:ext>
              </c:extLst>
            </c:dLbl>
            <c:dLbl>
              <c:idx val="11"/>
              <c:layout>
                <c:manualLayout>
                  <c:x val="-2.002702334566784E-16"/>
                  <c:y val="-2.1918755686566735E-4"/>
                </c:manualLayout>
              </c:layout>
              <c:tx>
                <c:strRef>
                  <c:f>Feuil2!$A$14</c:f>
                  <c:strCache>
                    <c:ptCount val="1"/>
                    <c:pt idx="0">
                      <c:v>Cl. 2/8</c:v>
                    </c:pt>
                  </c:strCache>
                </c:strRef>
              </c:tx>
              <c:spPr>
                <a:noFill/>
                <a:ln>
                  <a:noFill/>
                </a:ln>
                <a:effectLst/>
              </c:spPr>
              <c:txPr>
                <a:bodyPr wrap="square" lIns="38100" tIns="19050" rIns="38100" bIns="19050" anchor="ctr">
                  <a:spAutoFit/>
                </a:bodyPr>
                <a:lstStyle/>
                <a:p>
                  <a:pPr>
                    <a:defRPr sz="900" b="1">
                      <a:solidFill>
                        <a:srgbClr val="7A2280"/>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{302D5F3A-B54B-45C9-90DC-D9C8D7B080BB}</c15:txfldGUID>
                      <c15:f>Feuil2!$A$14</c15:f>
                      <c15:dlblFieldTableCache>
                        <c:ptCount val="1"/>
                        <c:pt idx="0">
                          <c:v>Cl. 2/8</c:v>
                        </c:pt>
                      </c15:dlblFieldTableCache>
                    </c15:dlblFTEntry>
                  </c15:dlblFieldTable>
                  <c15:showDataLabelsRange val="0"/>
                </c:ext>
                <c:ext xmlns:c16="http://schemas.microsoft.com/office/drawing/2014/chart" uri="{C3380CC4-5D6E-409C-BE32-E72D297353CC}">
                  <c16:uniqueId val="{0000000B-F6A3-475F-99CE-C027E2AB819F}"/>
                </c:ext>
              </c:extLst>
            </c:dLbl>
            <c:dLbl>
              <c:idx val="12"/>
              <c:layout>
                <c:manualLayout>
                  <c:x val="0"/>
                  <c:y val="8.1828923370811497E-4"/>
                </c:manualLayout>
              </c:layout>
              <c:tx>
                <c:strRef>
                  <c:f>Feuil2!$A$15</c:f>
                  <c:strCache>
                    <c:ptCount val="1"/>
                    <c:pt idx="0">
                      <c:v>Cl. 3/8</c:v>
                    </c:pt>
                  </c:strCache>
                </c:strRef>
              </c:tx>
              <c:spPr>
                <a:noFill/>
                <a:ln>
                  <a:noFill/>
                </a:ln>
                <a:effectLst/>
              </c:spPr>
              <c:txPr>
                <a:bodyPr wrap="square" lIns="38100" tIns="19050" rIns="38100" bIns="19050" anchor="ctr">
                  <a:spAutoFit/>
                </a:bodyPr>
                <a:lstStyle/>
                <a:p>
                  <a:pPr>
                    <a:defRPr sz="900" b="1">
                      <a:solidFill>
                        <a:srgbClr val="C50017"/>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{406A196F-5A78-4EAB-9E79-EB53E6DF19CE}</c15:txfldGUID>
                      <c15:f>Feuil2!$A$15</c15:f>
                      <c15:dlblFieldTableCache>
                        <c:ptCount val="1"/>
                        <c:pt idx="0">
                          <c:v>Cl. 3/8</c:v>
                        </c:pt>
                      </c15:dlblFieldTableCache>
                    </c15:dlblFTEntry>
                  </c15:dlblFieldTable>
                  <c15:showDataLabelsRange val="0"/>
                </c:ext>
                <c:ext xmlns:c16="http://schemas.microsoft.com/office/drawing/2014/chart" uri="{C3380CC4-5D6E-409C-BE32-E72D297353CC}">
                  <c16:uniqueId val="{0000000C-F6A3-475F-99CE-C027E2AB819F}"/>
                </c:ext>
              </c:extLst>
            </c:dLbl>
            <c:dLbl>
              <c:idx val="13"/>
              <c:layout>
                <c:manualLayout>
                  <c:x val="-1.001351167283392E-16"/>
                  <c:y val="-4.2437741100137094E-4"/>
                </c:manualLayout>
              </c:layout>
              <c:tx>
                <c:strRef>
                  <c:f>Feuil2!$A$16</c:f>
                  <c:strCache>
                    <c:ptCount val="1"/>
                    <c:pt idx="0">
                      <c:v>Cl. 4/8</c:v>
                    </c:pt>
                  </c:strCache>
                </c:strRef>
              </c:tx>
              <c:spPr>
                <a:noFill/>
                <a:ln>
                  <a:noFill/>
                </a:ln>
                <a:effectLst/>
              </c:spPr>
              <c:txPr>
                <a:bodyPr wrap="square" lIns="38100" tIns="19050" rIns="38100" bIns="19050" anchor="ctr">
                  <a:spAutoFit/>
                </a:bodyPr>
                <a:lstStyle/>
                <a:p>
                  <a:pPr>
                    <a:defRPr sz="900" b="1">
                      <a:solidFill>
                        <a:srgbClr val="C50017"/>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{43580410-CDDF-4B9F-909E-A40FA82BB725}</c15:txfldGUID>
                      <c15:f>Feuil2!$A$16</c15:f>
                      <c15:dlblFieldTableCache>
                        <c:ptCount val="1"/>
                        <c:pt idx="0">
                          <c:v>Cl. 4/8</c:v>
                        </c:pt>
                      </c15:dlblFieldTableCache>
                    </c15:dlblFTEntry>
                  </c15:dlblFieldTable>
                  <c15:showDataLabelsRange val="0"/>
                </c:ext>
                <c:ext xmlns:c16="http://schemas.microsoft.com/office/drawing/2014/chart" uri="{C3380CC4-5D6E-409C-BE32-E72D297353CC}">
                  <c16:uniqueId val="{0000000D-F6A3-475F-99CE-C027E2AB819F}"/>
                </c:ext>
              </c:extLst>
            </c:dLbl>
            <c:dLbl>
              <c:idx val="14"/>
              <c:layout>
                <c:manualLayout>
                  <c:x val="0"/>
                  <c:y val="8.3689794439618438E-4"/>
                </c:manualLayout>
              </c:layout>
              <c:tx>
                <c:strRef>
                  <c:f>Feuil2!$A$17</c:f>
                  <c:strCache>
                    <c:ptCount val="1"/>
                    <c:pt idx="0">
                      <c:v>Cl. 5/8</c:v>
                    </c:pt>
                  </c:strCache>
                </c:strRef>
              </c:tx>
              <c:spPr>
                <a:noFill/>
                <a:ln>
                  <a:noFill/>
                </a:ln>
                <a:effectLst/>
              </c:spPr>
              <c:txPr>
                <a:bodyPr wrap="square" lIns="38100" tIns="19050" rIns="38100" bIns="19050" anchor="ctr">
                  <a:spAutoFit/>
                </a:bodyPr>
                <a:lstStyle/>
                <a:p>
                  <a:pPr>
                    <a:defRPr sz="900" b="1">
                      <a:solidFill>
                        <a:srgbClr val="EF5205"/>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{48727DF2-C0D6-4AE5-981E-9B4A6532575B}</c15:txfldGUID>
                      <c15:f>Feuil2!$A$17</c15:f>
                      <c15:dlblFieldTableCache>
                        <c:ptCount val="1"/>
                        <c:pt idx="0">
                          <c:v>Cl. 5/8</c:v>
                        </c:pt>
                      </c15:dlblFieldTableCache>
                    </c15:dlblFTEntry>
                  </c15:dlblFieldTable>
                  <c15:showDataLabelsRange val="0"/>
                </c:ext>
                <c:ext xmlns:c16="http://schemas.microsoft.com/office/drawing/2014/chart" uri="{C3380CC4-5D6E-409C-BE32-E72D297353CC}">
                  <c16:uniqueId val="{0000000E-F6A3-475F-99CE-C027E2AB819F}"/>
                </c:ext>
              </c:extLst>
            </c:dLbl>
            <c:dLbl>
              <c:idx val="15"/>
              <c:layout>
                <c:manualLayout>
                  <c:x val="-1.001351167283392E-16"/>
                  <c:y val="-3.614700881443575E-4"/>
                </c:manualLayout>
              </c:layout>
              <c:tx>
                <c:strRef>
                  <c:f>Feuil2!$A$18</c:f>
                  <c:strCache>
                    <c:ptCount val="1"/>
                    <c:pt idx="0">
                      <c:v>Cl. 6/8</c:v>
                    </c:pt>
                  </c:strCache>
                </c:strRef>
              </c:tx>
              <c:spPr>
                <a:noFill/>
                <a:ln>
                  <a:noFill/>
                </a:ln>
                <a:effectLst/>
              </c:spPr>
              <c:txPr>
                <a:bodyPr wrap="square" lIns="38100" tIns="19050" rIns="38100" bIns="19050" anchor="ctr">
                  <a:spAutoFit/>
                </a:bodyPr>
                <a:lstStyle/>
                <a:p>
                  <a:pPr>
                    <a:defRPr sz="900" b="1">
                      <a:solidFill>
                        <a:srgbClr val="F7911E"/>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{6FF590B3-FEEC-4795-AC97-9058AADF673F}</c15:txfldGUID>
                      <c15:f>Feuil2!$A$18</c15:f>
                      <c15:dlblFieldTableCache>
                        <c:ptCount val="1"/>
                        <c:pt idx="0">
                          <c:v>Cl. 6/8</c:v>
                        </c:pt>
                      </c15:dlblFieldTableCache>
                    </c15:dlblFTEntry>
                  </c15:dlblFieldTable>
                  <c15:showDataLabelsRange val="0"/>
                </c:ext>
                <c:ext xmlns:c16="http://schemas.microsoft.com/office/drawing/2014/chart" uri="{C3380CC4-5D6E-409C-BE32-E72D297353CC}">
                  <c16:uniqueId val="{0000000F-F6A3-475F-99CE-C027E2AB819F}"/>
                </c:ext>
              </c:extLst>
            </c:dLbl>
            <c:dLbl>
              <c:idx val="16"/>
              <c:layout>
                <c:manualLayout>
                  <c:x val="0"/>
                  <c:y val="-3.8370173365665282E-5"/>
                </c:manualLayout>
              </c:layout>
              <c:tx>
                <c:strRef>
                  <c:f>Feuil2!$A$19</c:f>
                  <c:strCache>
                    <c:ptCount val="1"/>
                    <c:pt idx="0">
                      <c:v>Cl. 7/8</c:v>
                    </c:pt>
                  </c:strCache>
                </c:strRef>
              </c:tx>
              <c:spPr>
                <a:noFill/>
                <a:ln>
                  <a:noFill/>
                </a:ln>
                <a:effectLst/>
              </c:spPr>
              <c:txPr>
                <a:bodyPr wrap="square" lIns="38100" tIns="19050" rIns="38100" bIns="19050" anchor="ctr">
                  <a:spAutoFit/>
                </a:bodyPr>
                <a:lstStyle/>
                <a:p>
                  <a:pPr>
                    <a:defRPr sz="900" b="1">
                      <a:solidFill>
                        <a:srgbClr val="F7911E"/>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{47CC6E2E-34B7-4CCB-9E45-729ED2F9C740}</c15:txfldGUID>
                      <c15:f>Feuil2!$A$19</c15:f>
                      <c15:dlblFieldTableCache>
                        <c:ptCount val="1"/>
                        <c:pt idx="0">
                          <c:v>Cl. 7/8</c:v>
                        </c:pt>
                      </c15:dlblFieldTableCache>
                    </c15:dlblFTEntry>
                  </c15:dlblFieldTable>
                  <c15:showDataLabelsRange val="0"/>
                </c:ext>
                <c:ext xmlns:c16="http://schemas.microsoft.com/office/drawing/2014/chart" uri="{C3380CC4-5D6E-409C-BE32-E72D297353CC}">
                  <c16:uniqueId val="{00000010-F6A3-475F-99CE-C027E2AB819F}"/>
                </c:ext>
              </c:extLst>
            </c:dLbl>
            <c:dLbl>
              <c:idx val="17"/>
              <c:layout>
                <c:manualLayout>
                  <c:x val="0"/>
                  <c:y val="1.3618941361976476E-4"/>
                </c:manualLayout>
              </c:layout>
              <c:tx>
                <c:strRef>
                  <c:f>Feuil2!$A$20</c:f>
                  <c:strCache>
                    <c:ptCount val="1"/>
                    <c:pt idx="0">
                      <c:v>Cl. 8/8</c:v>
                    </c:pt>
                  </c:strCache>
                </c:strRef>
              </c:tx>
              <c:spPr>
                <a:noFill/>
                <a:ln>
                  <a:noFill/>
                </a:ln>
                <a:effectLst/>
              </c:spPr>
              <c:txPr>
                <a:bodyPr wrap="square" lIns="38100" tIns="19050" rIns="38100" bIns="19050" anchor="ctr">
                  <a:spAutoFit/>
                </a:bodyPr>
                <a:lstStyle/>
                <a:p>
                  <a:pPr>
                    <a:defRPr sz="900" b="1">
                      <a:solidFill>
                        <a:srgbClr val="C50017"/>
                      </a:solidFill>
                      <a:latin typeface="Arial"/>
                      <a:ea typeface="Arial"/>
                      <a:cs typeface="Arial"/>
                    </a:defRPr>
                  </a:pPr>
                  <a:endParaRPr lang="fr-FR"/>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{E7F4480B-181E-4101-80B0-18F494E45F75}</c15:txfldGUID>
                      <c15:f>Feuil2!$A$20</c15:f>
                      <c15:dlblFieldTableCache>
                        <c:ptCount val="1"/>
                        <c:pt idx="0">
                          <c:v>Cl. 8/8</c:v>
                        </c:pt>
                      </c15:dlblFieldTableCache>
                    </c15:dlblFTEntry>
                  </c15:dlblFieldTable>
                  <c15:showDataLabelsRange val="0"/>
                </c:ext>
                <c:ext xmlns:c16="http://schemas.microsoft.com/office/drawing/2014/chart" uri="{C3380CC4-5D6E-409C-BE32-E72D297353CC}">
                  <c16:uniqueId val="{00000011-F6A3-475F-99CE-C027E2AB819F}"/>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Feuil2!$C$7:$C$12</c:f>
              <c:numCache>
                <c:formatCode>0.00</c:formatCode>
                <c:ptCount val="6"/>
                <c:pt idx="0">
                  <c:v>1.334693769</c:v>
                </c:pt>
                <c:pt idx="1">
                  <c:v>-0.65503452200000001</c:v>
                </c:pt>
                <c:pt idx="2">
                  <c:v>0.77313575599999995</c:v>
                </c:pt>
                <c:pt idx="3">
                  <c:v>1.2411625630000001</c:v>
                </c:pt>
                <c:pt idx="4">
                  <c:v>-1.0433408550000001</c:v>
                </c:pt>
                <c:pt idx="5">
                  <c:v>-2.5631562049999999</c:v>
                </c:pt>
              </c:numCache>
            </c:numRef>
          </c:xVal>
          <c:yVal>
            <c:numRef>
              <c:f>Feuil2!$D$7:$D$12</c:f>
              <c:numCache>
                <c:formatCode>0.00</c:formatCode>
                <c:ptCount val="6"/>
                <c:pt idx="0">
                  <c:v>0.99606685699999997</c:v>
                </c:pt>
                <c:pt idx="1">
                  <c:v>1.0568447599999999</c:v>
                </c:pt>
                <c:pt idx="2">
                  <c:v>5.5125436E-2</c:v>
                </c:pt>
                <c:pt idx="3">
                  <c:v>-1.347561287</c:v>
                </c:pt>
                <c:pt idx="4">
                  <c:v>-1.693982627</c:v>
                </c:pt>
                <c:pt idx="5">
                  <c:v>0.20929260699999999</c:v>
                </c:pt>
              </c:numCache>
            </c:numRef>
          </c:yVal>
          <c:smooth val="0"/>
          <c:extLst>
            <c:ext xmlns:c16="http://schemas.microsoft.com/office/drawing/2014/chart" uri="{C3380CC4-5D6E-409C-BE32-E72D297353CC}">
              <c16:uniqueId val="{00000012-F6A3-475F-99CE-C027E2AB819F}"/>
            </c:ext>
          </c:extLst>
        </c:ser>
        <c:dLbls>
          <c:showLegendKey val="0"/>
          <c:showVal val="0"/>
          <c:showCatName val="0"/>
          <c:showSerName val="0"/>
          <c:showPercent val="0"/>
          <c:showBubbleSize val="0"/>
        </c:dLbls>
        <c:axId val="779122496"/>
        <c:axId val="778186304"/>
      </c:scatterChart>
      <c:valAx>
        <c:axId val="779122496"/>
        <c:scaling>
          <c:orientation val="minMax"/>
          <c:max val="1.7222113512999999"/>
          <c:min val="-3.3262618741000001"/>
        </c:scaling>
        <c:delete val="0"/>
        <c:axPos val="b"/>
        <c:numFmt formatCode="0.00" sourceLinked="1"/>
        <c:majorTickMark val="none"/>
        <c:minorTickMark val="none"/>
        <c:tickLblPos val="none"/>
        <c:crossAx val="778186304"/>
        <c:crossesAt val="0"/>
        <c:crossBetween val="midCat"/>
      </c:valAx>
      <c:valAx>
        <c:axId val="778186304"/>
        <c:scaling>
          <c:orientation val="minMax"/>
          <c:max val="1.2014312662"/>
          <c:min val="-2.3146552407000001"/>
        </c:scaling>
        <c:delete val="0"/>
        <c:axPos val="l"/>
        <c:numFmt formatCode="0.00" sourceLinked="1"/>
        <c:majorTickMark val="none"/>
        <c:minorTickMark val="none"/>
        <c:tickLblPos val="none"/>
        <c:crossAx val="779122496"/>
        <c:crossesAt val="0"/>
        <c:crossBetween val="midCat"/>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421B-41FF-A55C-00AD4485A43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B-41FF-A55C-00AD4485A438}"/>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B-41FF-A55C-00AD4485A438}"/>
              </c:ext>
            </c:extLst>
          </c:dPt>
          <c:cat>
            <c:strRef>
              <c:f>Feuil1!$A$2:$A$3</c:f>
              <c:strCache>
                <c:ptCount val="2"/>
                <c:pt idx="0">
                  <c:v>A</c:v>
                </c:pt>
                <c:pt idx="1">
                  <c:v>B</c:v>
                </c:pt>
              </c:strCache>
            </c:strRef>
          </c:cat>
          <c:val>
            <c:numRef>
              <c:f>Feuil1!$B$2:$B$3</c:f>
              <c:numCache>
                <c:formatCode>0%</c:formatCode>
                <c:ptCount val="2"/>
                <c:pt idx="0">
                  <c:v>0.94</c:v>
                </c:pt>
                <c:pt idx="1">
                  <c:v>0.06</c:v>
                </c:pt>
              </c:numCache>
            </c:numRef>
          </c:val>
          <c:extLst>
            <c:ext xmlns:c16="http://schemas.microsoft.com/office/drawing/2014/chart" uri="{C3380CC4-5D6E-409C-BE32-E72D297353CC}">
              <c16:uniqueId val="{00000006-421B-41FF-A55C-00AD4485A438}"/>
            </c:ext>
          </c:extLst>
        </c:ser>
        <c:dLbls>
          <c:showLegendKey val="0"/>
          <c:showVal val="0"/>
          <c:showCatName val="0"/>
          <c:showSerName val="0"/>
          <c:showPercent val="0"/>
          <c:showBubbleSize val="0"/>
          <c:showLeaderLines val="1"/>
        </c:dLbls>
        <c:firstSliceAng val="138"/>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Feuil1!$B$1</c:f>
              <c:strCache>
                <c:ptCount val="1"/>
                <c:pt idx="0">
                  <c:v>Série 12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051-4954-9ECE-8B7EE36AEC9A}"/>
              </c:ext>
            </c:extLst>
          </c:dPt>
          <c:dPt>
            <c:idx val="3"/>
            <c:invertIfNegative val="0"/>
            <c:bubble3D val="0"/>
            <c:spPr>
              <a:solidFill>
                <a:srgbClr val="717171"/>
              </a:solidFill>
              <a:ln>
                <a:noFill/>
              </a:ln>
              <a:effectLst/>
            </c:spPr>
            <c:extLst>
              <c:ext xmlns:c16="http://schemas.microsoft.com/office/drawing/2014/chart" uri="{C3380CC4-5D6E-409C-BE32-E72D297353CC}">
                <c16:uniqueId val="{00000003-F051-4954-9ECE-8B7EE36AEC9A}"/>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Feuil1!$A$2:$A$7</c:f>
              <c:strCache>
                <c:ptCount val="6"/>
                <c:pt idx="0">
                  <c:v>Pelouse</c:v>
                </c:pt>
                <c:pt idx="1">
                  <c:v>Sol dur</c:v>
                </c:pt>
                <c:pt idx="2">
                  <c:v>Potager</c:v>
                </c:pt>
                <c:pt idx="3">
                  <c:v>Terrasse</c:v>
                </c:pt>
                <c:pt idx="4">
                  <c:v>Plantes</c:v>
                </c:pt>
                <c:pt idx="5">
                  <c:v>Arbres et arbustes</c:v>
                </c:pt>
              </c:strCache>
            </c:strRef>
          </c:cat>
          <c:val>
            <c:numRef>
              <c:f>Feuil1!$B$2:$B$7</c:f>
              <c:numCache>
                <c:formatCode>0%</c:formatCode>
                <c:ptCount val="6"/>
                <c:pt idx="0">
                  <c:v>0.52</c:v>
                </c:pt>
                <c:pt idx="1">
                  <c:v>0.37</c:v>
                </c:pt>
                <c:pt idx="2">
                  <c:v>0.24</c:v>
                </c:pt>
                <c:pt idx="3">
                  <c:v>0.14000000000000001</c:v>
                </c:pt>
                <c:pt idx="4">
                  <c:v>0.15</c:v>
                </c:pt>
                <c:pt idx="5">
                  <c:v>0.14000000000000001</c:v>
                </c:pt>
              </c:numCache>
            </c:numRef>
          </c:val>
          <c:extLst>
            <c:ext xmlns:c16="http://schemas.microsoft.com/office/drawing/2014/chart" uri="{C3380CC4-5D6E-409C-BE32-E72D297353CC}">
              <c16:uniqueId val="{00000004-F051-4954-9ECE-8B7EE36AEC9A}"/>
            </c:ext>
          </c:extLst>
        </c:ser>
        <c:dLbls>
          <c:showLegendKey val="0"/>
          <c:showVal val="0"/>
          <c:showCatName val="0"/>
          <c:showSerName val="0"/>
          <c:showPercent val="0"/>
          <c:showBubbleSize val="0"/>
        </c:dLbls>
        <c:gapWidth val="50"/>
        <c:axId val="424804168"/>
        <c:axId val="424806136"/>
      </c:barChart>
      <c:catAx>
        <c:axId val="424804168"/>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424806136"/>
        <c:crosses val="autoZero"/>
        <c:auto val="1"/>
        <c:lblAlgn val="ctr"/>
        <c:lblOffset val="100"/>
        <c:noMultiLvlLbl val="0"/>
      </c:catAx>
      <c:valAx>
        <c:axId val="424806136"/>
        <c:scaling>
          <c:orientation val="minMax"/>
          <c:max val="0.70000000000000007"/>
          <c:min val="0"/>
        </c:scaling>
        <c:delete val="1"/>
        <c:axPos val="t"/>
        <c:numFmt formatCode="0%" sourceLinked="1"/>
        <c:majorTickMark val="out"/>
        <c:minorTickMark val="none"/>
        <c:tickLblPos val="nextTo"/>
        <c:crossAx val="424804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B9D9-40AE-A92A-5D7F963D9D3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B9D9-40AE-A92A-5D7F963D9D31}"/>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B9D9-40AE-A92A-5D7F963D9D31}"/>
              </c:ext>
            </c:extLst>
          </c:dPt>
          <c:cat>
            <c:strRef>
              <c:f>Feuil1!$A$2:$A$4</c:f>
              <c:strCache>
                <c:ptCount val="3"/>
                <c:pt idx="0">
                  <c:v>A</c:v>
                </c:pt>
                <c:pt idx="1">
                  <c:v>B</c:v>
                </c:pt>
                <c:pt idx="2">
                  <c:v>C</c:v>
                </c:pt>
              </c:strCache>
            </c:strRef>
          </c:cat>
          <c:val>
            <c:numRef>
              <c:f>Feuil1!$B$2:$B$4</c:f>
              <c:numCache>
                <c:formatCode>0%</c:formatCode>
                <c:ptCount val="3"/>
                <c:pt idx="0">
                  <c:v>0.62</c:v>
                </c:pt>
                <c:pt idx="1">
                  <c:v>0.38</c:v>
                </c:pt>
                <c:pt idx="2">
                  <c:v>0</c:v>
                </c:pt>
              </c:numCache>
            </c:numRef>
          </c:val>
          <c:extLst>
            <c:ext xmlns:c16="http://schemas.microsoft.com/office/drawing/2014/chart" uri="{C3380CC4-5D6E-409C-BE32-E72D297353CC}">
              <c16:uniqueId val="{00000006-B9D9-40AE-A92A-5D7F963D9D31}"/>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A3D7-4331-930A-DAFF623828D6}"/>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A3D7-4331-930A-DAFF623828D6}"/>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A3D7-4331-930A-DAFF623828D6}"/>
              </c:ext>
            </c:extLst>
          </c:dPt>
          <c:cat>
            <c:strRef>
              <c:f>Feuil1!$A$2:$A$4</c:f>
              <c:strCache>
                <c:ptCount val="3"/>
                <c:pt idx="0">
                  <c:v>A</c:v>
                </c:pt>
                <c:pt idx="1">
                  <c:v>B</c:v>
                </c:pt>
                <c:pt idx="2">
                  <c:v>C</c:v>
                </c:pt>
              </c:strCache>
            </c:strRef>
          </c:cat>
          <c:val>
            <c:numRef>
              <c:f>Feuil1!$B$2:$B$4</c:f>
              <c:numCache>
                <c:formatCode>0%</c:formatCode>
                <c:ptCount val="3"/>
                <c:pt idx="0">
                  <c:v>0.85</c:v>
                </c:pt>
                <c:pt idx="1">
                  <c:v>0.15</c:v>
                </c:pt>
                <c:pt idx="2">
                  <c:v>0</c:v>
                </c:pt>
              </c:numCache>
            </c:numRef>
          </c:val>
          <c:extLst>
            <c:ext xmlns:c16="http://schemas.microsoft.com/office/drawing/2014/chart" uri="{C3380CC4-5D6E-409C-BE32-E72D297353CC}">
              <c16:uniqueId val="{00000006-A3D7-4331-930A-DAFF623828D6}"/>
            </c:ext>
          </c:extLst>
        </c:ser>
        <c:dLbls>
          <c:showLegendKey val="0"/>
          <c:showVal val="0"/>
          <c:showCatName val="0"/>
          <c:showSerName val="0"/>
          <c:showPercent val="0"/>
          <c:showBubbleSize val="0"/>
          <c:showLeaderLines val="1"/>
        </c:dLbls>
        <c:firstSliceAng val="15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536193688413634"/>
          <c:w val="1"/>
          <c:h val="0.60363194134595755"/>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2A8-4B90-905A-D9B056E4CF5E}"/>
              </c:ext>
            </c:extLst>
          </c:dPt>
          <c:dPt>
            <c:idx val="3"/>
            <c:invertIfNegative val="0"/>
            <c:bubble3D val="0"/>
            <c:spPr>
              <a:solidFill>
                <a:srgbClr val="717171"/>
              </a:solidFill>
              <a:ln>
                <a:noFill/>
              </a:ln>
              <a:effectLst/>
            </c:spPr>
            <c:extLst>
              <c:ext xmlns:c16="http://schemas.microsoft.com/office/drawing/2014/chart" uri="{C3380CC4-5D6E-409C-BE32-E72D297353CC}">
                <c16:uniqueId val="{00000003-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5-F2A8-4B90-905A-D9B056E4CF5E}"/>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 18-24</c:v>
                </c:pt>
                <c:pt idx="1">
                  <c:v> 25-34</c:v>
                </c:pt>
                <c:pt idx="2">
                  <c:v> 35-44</c:v>
                </c:pt>
                <c:pt idx="3">
                  <c:v> 45-54</c:v>
                </c:pt>
                <c:pt idx="4">
                  <c:v> 55 &amp; +</c:v>
                </c:pt>
              </c:strCache>
            </c:strRef>
          </c:cat>
          <c:val>
            <c:numRef>
              <c:f>Feuil1!$B$2:$B$6</c:f>
              <c:numCache>
                <c:formatCode>0%</c:formatCode>
                <c:ptCount val="5"/>
                <c:pt idx="0">
                  <c:v>0.04</c:v>
                </c:pt>
                <c:pt idx="1">
                  <c:v>0.14000000000000001</c:v>
                </c:pt>
                <c:pt idx="2">
                  <c:v>0.19</c:v>
                </c:pt>
                <c:pt idx="3">
                  <c:v>0.19</c:v>
                </c:pt>
                <c:pt idx="4">
                  <c:v>0.43</c:v>
                </c:pt>
              </c:numCache>
            </c:numRef>
          </c:val>
          <c:extLst>
            <c:ext xmlns:c16="http://schemas.microsoft.com/office/drawing/2014/chart" uri="{C3380CC4-5D6E-409C-BE32-E72D297353CC}">
              <c16:uniqueId val="{00000006-F2A8-4B90-905A-D9B056E4CF5E}"/>
            </c:ext>
          </c:extLst>
        </c:ser>
        <c:dLbls>
          <c:showLegendKey val="0"/>
          <c:showVal val="0"/>
          <c:showCatName val="0"/>
          <c:showSerName val="0"/>
          <c:showPercent val="0"/>
          <c:showBubbleSize val="0"/>
        </c:dLbls>
        <c:gapWidth val="25"/>
        <c:axId val="688341072"/>
        <c:axId val="688346648"/>
      </c:barChart>
      <c:barChart>
        <c:barDir val="col"/>
        <c:grouping val="clustered"/>
        <c:varyColors val="0"/>
        <c:ser>
          <c:idx val="1"/>
          <c:order val="1"/>
          <c:tx>
            <c:strRef>
              <c:f>Feuil1!$C$1</c:f>
              <c:strCache>
                <c:ptCount val="1"/>
                <c:pt idx="0">
                  <c:v>Série 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8-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A-F2A8-4B90-905A-D9B056E4CF5E}"/>
              </c:ext>
            </c:extLst>
          </c:dPt>
          <c:cat>
            <c:strRef>
              <c:f>Feuil1!$A$2:$A$6</c:f>
              <c:strCache>
                <c:ptCount val="5"/>
                <c:pt idx="0">
                  <c:v> 18-24</c:v>
                </c:pt>
                <c:pt idx="1">
                  <c:v> 25-34</c:v>
                </c:pt>
                <c:pt idx="2">
                  <c:v> 35-44</c:v>
                </c:pt>
                <c:pt idx="3">
                  <c:v> 45-54</c:v>
                </c:pt>
                <c:pt idx="4">
                  <c:v> 55 &amp; +</c:v>
                </c:pt>
              </c:strCache>
            </c:strRef>
          </c:cat>
          <c:val>
            <c:numRef>
              <c:f>Feuil1!$C$2:$C$6</c:f>
              <c:numCache>
                <c:formatCode>0%</c:formatCode>
                <c:ptCount val="5"/>
                <c:pt idx="0">
                  <c:v>-0.04</c:v>
                </c:pt>
                <c:pt idx="1">
                  <c:v>-0.14000000000000001</c:v>
                </c:pt>
                <c:pt idx="2">
                  <c:v>-0.19</c:v>
                </c:pt>
                <c:pt idx="3">
                  <c:v>-0.19</c:v>
                </c:pt>
                <c:pt idx="4">
                  <c:v>-0.43</c:v>
                </c:pt>
              </c:numCache>
            </c:numRef>
          </c:val>
          <c:extLst>
            <c:ext xmlns:c16="http://schemas.microsoft.com/office/drawing/2014/chart" uri="{C3380CC4-5D6E-409C-BE32-E72D297353CC}">
              <c16:uniqueId val="{0000000B-F2A8-4B90-905A-D9B056E4CF5E}"/>
            </c:ext>
          </c:extLst>
        </c:ser>
        <c:dLbls>
          <c:showLegendKey val="0"/>
          <c:showVal val="0"/>
          <c:showCatName val="0"/>
          <c:showSerName val="0"/>
          <c:showPercent val="0"/>
          <c:showBubbleSize val="0"/>
        </c:dLbls>
        <c:gapWidth val="25"/>
        <c:axId val="355943128"/>
        <c:axId val="445356072"/>
      </c:barChart>
      <c:catAx>
        <c:axId val="688341072"/>
        <c:scaling>
          <c:orientation val="minMax"/>
        </c:scaling>
        <c:delete val="0"/>
        <c:axPos val="b"/>
        <c:numFmt formatCode="General"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688346648"/>
        <c:crosses val="autoZero"/>
        <c:auto val="1"/>
        <c:lblAlgn val="ctr"/>
        <c:lblOffset val="100"/>
        <c:noMultiLvlLbl val="0"/>
      </c:catAx>
      <c:valAx>
        <c:axId val="688346648"/>
        <c:scaling>
          <c:orientation val="minMax"/>
        </c:scaling>
        <c:delete val="1"/>
        <c:axPos val="l"/>
        <c:numFmt formatCode="0%" sourceLinked="1"/>
        <c:majorTickMark val="none"/>
        <c:minorTickMark val="none"/>
        <c:tickLblPos val="nextTo"/>
        <c:crossAx val="688341072"/>
        <c:crosses val="autoZero"/>
        <c:crossBetween val="between"/>
      </c:valAx>
      <c:valAx>
        <c:axId val="445356072"/>
        <c:scaling>
          <c:orientation val="minMax"/>
        </c:scaling>
        <c:delete val="1"/>
        <c:axPos val="r"/>
        <c:numFmt formatCode="0%" sourceLinked="1"/>
        <c:majorTickMark val="out"/>
        <c:minorTickMark val="none"/>
        <c:tickLblPos val="nextTo"/>
        <c:crossAx val="355943128"/>
        <c:crosses val="max"/>
        <c:crossBetween val="between"/>
      </c:valAx>
      <c:catAx>
        <c:axId val="355943128"/>
        <c:scaling>
          <c:orientation val="minMax"/>
        </c:scaling>
        <c:delete val="1"/>
        <c:axPos val="b"/>
        <c:numFmt formatCode="General" sourceLinked="1"/>
        <c:majorTickMark val="out"/>
        <c:minorTickMark val="none"/>
        <c:tickLblPos val="nextTo"/>
        <c:crossAx val="445356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b="1">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5"/>
              </a:solidFill>
              <a:ln w="12700">
                <a:solidFill>
                  <a:schemeClr val="lt1"/>
                </a:solidFill>
              </a:ln>
              <a:effectLst/>
            </c:spPr>
            <c:extLst>
              <c:ext xmlns:c16="http://schemas.microsoft.com/office/drawing/2014/chart" uri="{C3380CC4-5D6E-409C-BE32-E72D297353CC}">
                <c16:uniqueId val="{00000001-AEAC-47C0-BF5C-3D7607C358C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AEAC-47C0-BF5C-3D7607C358CA}"/>
              </c:ext>
            </c:extLst>
          </c:dPt>
          <c:cat>
            <c:strRef>
              <c:f>Feuil1!$A$2:$A$3</c:f>
              <c:strCache>
                <c:ptCount val="2"/>
                <c:pt idx="0">
                  <c:v>Oui</c:v>
                </c:pt>
                <c:pt idx="1">
                  <c:v>Non</c:v>
                </c:pt>
              </c:strCache>
            </c:strRef>
          </c:cat>
          <c:val>
            <c:numRef>
              <c:f>Feuil1!$B$2:$B$3</c:f>
              <c:numCache>
                <c:formatCode>0%</c:formatCode>
                <c:ptCount val="2"/>
                <c:pt idx="0">
                  <c:v>0.28000000000000003</c:v>
                </c:pt>
                <c:pt idx="1">
                  <c:v>0.72</c:v>
                </c:pt>
              </c:numCache>
            </c:numRef>
          </c:val>
          <c:extLst>
            <c:ext xmlns:c16="http://schemas.microsoft.com/office/drawing/2014/chart" uri="{C3380CC4-5D6E-409C-BE32-E72D297353CC}">
              <c16:uniqueId val="{00000004-AEAC-47C0-BF5C-3D7607C358C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5"/>
              </a:solidFill>
              <a:ln w="12700">
                <a:solidFill>
                  <a:schemeClr val="lt1"/>
                </a:solidFill>
              </a:ln>
              <a:effectLst/>
            </c:spPr>
            <c:extLst>
              <c:ext xmlns:c16="http://schemas.microsoft.com/office/drawing/2014/chart" uri="{C3380CC4-5D6E-409C-BE32-E72D297353CC}">
                <c16:uniqueId val="{00000001-03BB-4481-A5AE-EDBF1F02323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03BB-4481-A5AE-EDBF1F02323A}"/>
              </c:ext>
            </c:extLst>
          </c:dPt>
          <c:cat>
            <c:strRef>
              <c:f>Feuil1!$A$2:$A$3</c:f>
              <c:strCache>
                <c:ptCount val="2"/>
                <c:pt idx="0">
                  <c:v>Oui</c:v>
                </c:pt>
                <c:pt idx="1">
                  <c:v>Non</c:v>
                </c:pt>
              </c:strCache>
            </c:strRef>
          </c:cat>
          <c:val>
            <c:numRef>
              <c:f>Feuil1!$B$2:$B$3</c:f>
              <c:numCache>
                <c:formatCode>0%</c:formatCode>
                <c:ptCount val="2"/>
                <c:pt idx="0">
                  <c:v>0.27</c:v>
                </c:pt>
                <c:pt idx="1">
                  <c:v>0.63</c:v>
                </c:pt>
              </c:numCache>
            </c:numRef>
          </c:val>
          <c:extLst>
            <c:ext xmlns:c16="http://schemas.microsoft.com/office/drawing/2014/chart" uri="{C3380CC4-5D6E-409C-BE32-E72D297353CC}">
              <c16:uniqueId val="{00000004-03BB-4481-A5AE-EDBF1F02323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5"/>
              </a:solidFill>
              <a:ln w="12700">
                <a:solidFill>
                  <a:schemeClr val="lt1"/>
                </a:solidFill>
              </a:ln>
              <a:effectLst/>
            </c:spPr>
            <c:extLst>
              <c:ext xmlns:c16="http://schemas.microsoft.com/office/drawing/2014/chart" uri="{C3380CC4-5D6E-409C-BE32-E72D297353CC}">
                <c16:uniqueId val="{00000001-8E5F-4648-A694-546E739BA66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8E5F-4648-A694-546E739BA66A}"/>
              </c:ext>
            </c:extLst>
          </c:dPt>
          <c:cat>
            <c:strRef>
              <c:f>Feuil1!$A$2:$A$3</c:f>
              <c:strCache>
                <c:ptCount val="2"/>
                <c:pt idx="0">
                  <c:v>Oui</c:v>
                </c:pt>
                <c:pt idx="1">
                  <c:v>Non</c:v>
                </c:pt>
              </c:strCache>
            </c:strRef>
          </c:cat>
          <c:val>
            <c:numRef>
              <c:f>Feuil1!$B$2:$B$3</c:f>
              <c:numCache>
                <c:formatCode>0%</c:formatCode>
                <c:ptCount val="2"/>
                <c:pt idx="0">
                  <c:v>0.44</c:v>
                </c:pt>
                <c:pt idx="1">
                  <c:v>0.56000000000000005</c:v>
                </c:pt>
              </c:numCache>
            </c:numRef>
          </c:val>
          <c:extLst>
            <c:ext xmlns:c16="http://schemas.microsoft.com/office/drawing/2014/chart" uri="{C3380CC4-5D6E-409C-BE32-E72D297353CC}">
              <c16:uniqueId val="{00000004-8E5F-4648-A694-546E739BA66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5A07-41CC-B2A6-1C657EF66D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A07-41CC-B2A6-1C657EF66D6F}"/>
              </c:ext>
            </c:extLst>
          </c:dPt>
          <c:cat>
            <c:strRef>
              <c:f>Feuil1!$A$2:$A$3</c:f>
              <c:strCache>
                <c:ptCount val="2"/>
                <c:pt idx="0">
                  <c:v>Femme</c:v>
                </c:pt>
                <c:pt idx="1">
                  <c:v>Homme</c:v>
                </c:pt>
              </c:strCache>
            </c:strRef>
          </c:cat>
          <c:val>
            <c:numRef>
              <c:f>Feuil1!$B$2:$B$3</c:f>
              <c:numCache>
                <c:formatCode>0%</c:formatCode>
                <c:ptCount val="2"/>
                <c:pt idx="0">
                  <c:v>0.52</c:v>
                </c:pt>
                <c:pt idx="1">
                  <c:v>0.48</c:v>
                </c:pt>
              </c:numCache>
            </c:numRef>
          </c:val>
          <c:extLst>
            <c:ext xmlns:c16="http://schemas.microsoft.com/office/drawing/2014/chart" uri="{C3380CC4-5D6E-409C-BE32-E72D297353CC}">
              <c16:uniqueId val="{00000004-5A07-41CC-B2A6-1C657EF66D6F}"/>
            </c:ext>
          </c:extLst>
        </c:ser>
        <c:dLbls>
          <c:showLegendKey val="0"/>
          <c:showVal val="0"/>
          <c:showCatName val="0"/>
          <c:showSerName val="0"/>
          <c:showPercent val="0"/>
          <c:showBubbleSize val="0"/>
          <c:showLeaderLines val="1"/>
        </c:dLbls>
        <c:firstSliceAng val="13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5883-4FD5-AE70-E2097886E849}"/>
              </c:ext>
            </c:extLst>
          </c:dPt>
          <c:dPt>
            <c:idx val="1"/>
            <c:invertIfNegative val="0"/>
            <c:bubble3D val="0"/>
            <c:extLst>
              <c:ext xmlns:c16="http://schemas.microsoft.com/office/drawing/2014/chart" uri="{C3380CC4-5D6E-409C-BE32-E72D297353CC}">
                <c16:uniqueId val="{00000001-5883-4FD5-AE70-E2097886E849}"/>
              </c:ext>
            </c:extLst>
          </c:dPt>
          <c:dPt>
            <c:idx val="2"/>
            <c:invertIfNegative val="0"/>
            <c:bubble3D val="0"/>
            <c:extLst>
              <c:ext xmlns:c16="http://schemas.microsoft.com/office/drawing/2014/chart" uri="{C3380CC4-5D6E-409C-BE32-E72D297353CC}">
                <c16:uniqueId val="{00000002-5883-4FD5-AE70-E2097886E849}"/>
              </c:ext>
            </c:extLst>
          </c:dPt>
          <c:dPt>
            <c:idx val="3"/>
            <c:invertIfNegative val="0"/>
            <c:bubble3D val="0"/>
            <c:extLst>
              <c:ext xmlns:c16="http://schemas.microsoft.com/office/drawing/2014/chart" uri="{C3380CC4-5D6E-409C-BE32-E72D297353CC}">
                <c16:uniqueId val="{00000003-5883-4FD5-AE70-E2097886E849}"/>
              </c:ext>
            </c:extLst>
          </c:dPt>
          <c:dPt>
            <c:idx val="4"/>
            <c:invertIfNegative val="0"/>
            <c:bubble3D val="0"/>
            <c:extLst>
              <c:ext xmlns:c16="http://schemas.microsoft.com/office/drawing/2014/chart" uri="{C3380CC4-5D6E-409C-BE32-E72D297353CC}">
                <c16:uniqueId val="{00000004-5883-4FD5-AE70-E2097886E849}"/>
              </c:ext>
            </c:extLst>
          </c:dPt>
          <c:dPt>
            <c:idx val="5"/>
            <c:invertIfNegative val="0"/>
            <c:bubble3D val="0"/>
            <c:extLst>
              <c:ext xmlns:c16="http://schemas.microsoft.com/office/drawing/2014/chart" uri="{C3380CC4-5D6E-409C-BE32-E72D297353CC}">
                <c16:uniqueId val="{00000005-5883-4FD5-AE70-E2097886E849}"/>
              </c:ext>
            </c:extLst>
          </c:dPt>
          <c:dPt>
            <c:idx val="6"/>
            <c:invertIfNegative val="0"/>
            <c:bubble3D val="0"/>
            <c:extLst>
              <c:ext xmlns:c16="http://schemas.microsoft.com/office/drawing/2014/chart" uri="{C3380CC4-5D6E-409C-BE32-E72D297353CC}">
                <c16:uniqueId val="{00000006-5883-4FD5-AE70-E2097886E849}"/>
              </c:ext>
            </c:extLst>
          </c:dPt>
          <c:dPt>
            <c:idx val="7"/>
            <c:invertIfNegative val="0"/>
            <c:bubble3D val="0"/>
            <c:extLst>
              <c:ext xmlns:c16="http://schemas.microsoft.com/office/drawing/2014/chart" uri="{C3380CC4-5D6E-409C-BE32-E72D297353CC}">
                <c16:uniqueId val="{00000007-5883-4FD5-AE70-E2097886E849}"/>
              </c:ext>
            </c:extLst>
          </c:dPt>
          <c:dPt>
            <c:idx val="8"/>
            <c:invertIfNegative val="0"/>
            <c:bubble3D val="0"/>
            <c:extLst>
              <c:ext xmlns:c16="http://schemas.microsoft.com/office/drawing/2014/chart" uri="{C3380CC4-5D6E-409C-BE32-E72D297353CC}">
                <c16:uniqueId val="{00000008-5883-4FD5-AE70-E2097886E849}"/>
              </c:ext>
            </c:extLst>
          </c:dPt>
          <c:dPt>
            <c:idx val="9"/>
            <c:invertIfNegative val="0"/>
            <c:bubble3D val="0"/>
            <c:extLst>
              <c:ext xmlns:c16="http://schemas.microsoft.com/office/drawing/2014/chart" uri="{C3380CC4-5D6E-409C-BE32-E72D297353CC}">
                <c16:uniqueId val="{00000009-5883-4FD5-AE70-E2097886E849}"/>
              </c:ext>
            </c:extLst>
          </c:dPt>
          <c:dPt>
            <c:idx val="10"/>
            <c:invertIfNegative val="0"/>
            <c:bubble3D val="0"/>
            <c:extLst>
              <c:ext xmlns:c16="http://schemas.microsoft.com/office/drawing/2014/chart" uri="{C3380CC4-5D6E-409C-BE32-E72D297353CC}">
                <c16:uniqueId val="{0000000A-5883-4FD5-AE70-E2097886E849}"/>
              </c:ext>
            </c:extLst>
          </c:dPt>
          <c:dPt>
            <c:idx val="11"/>
            <c:invertIfNegative val="0"/>
            <c:bubble3D val="0"/>
            <c:extLst>
              <c:ext xmlns:c16="http://schemas.microsoft.com/office/drawing/2014/chart" uri="{C3380CC4-5D6E-409C-BE32-E72D297353CC}">
                <c16:uniqueId val="{0000000B-5883-4FD5-AE70-E2097886E849}"/>
              </c:ext>
            </c:extLst>
          </c:dPt>
          <c:dPt>
            <c:idx val="12"/>
            <c:invertIfNegative val="0"/>
            <c:bubble3D val="0"/>
            <c:extLst>
              <c:ext xmlns:c16="http://schemas.microsoft.com/office/drawing/2014/chart" uri="{C3380CC4-5D6E-409C-BE32-E72D297353CC}">
                <c16:uniqueId val="{0000000C-5883-4FD5-AE70-E2097886E849}"/>
              </c:ext>
            </c:extLst>
          </c:dPt>
          <c:dPt>
            <c:idx val="13"/>
            <c:invertIfNegative val="0"/>
            <c:bubble3D val="0"/>
            <c:extLst>
              <c:ext xmlns:c16="http://schemas.microsoft.com/office/drawing/2014/chart" uri="{C3380CC4-5D6E-409C-BE32-E72D297353CC}">
                <c16:uniqueId val="{0000000D-5883-4FD5-AE70-E2097886E849}"/>
              </c:ext>
            </c:extLst>
          </c:dPt>
          <c:dPt>
            <c:idx val="14"/>
            <c:invertIfNegative val="0"/>
            <c:bubble3D val="0"/>
            <c:extLst>
              <c:ext xmlns:c16="http://schemas.microsoft.com/office/drawing/2014/chart" uri="{C3380CC4-5D6E-409C-BE32-E72D297353CC}">
                <c16:uniqueId val="{0000000E-5883-4FD5-AE70-E2097886E849}"/>
              </c:ext>
            </c:extLst>
          </c:dPt>
          <c:dPt>
            <c:idx val="15"/>
            <c:invertIfNegative val="0"/>
            <c:bubble3D val="0"/>
            <c:extLst>
              <c:ext xmlns:c16="http://schemas.microsoft.com/office/drawing/2014/chart" uri="{C3380CC4-5D6E-409C-BE32-E72D297353CC}">
                <c16:uniqueId val="{0000000F-5883-4FD5-AE70-E2097886E849}"/>
              </c:ext>
            </c:extLst>
          </c:dPt>
          <c:dPt>
            <c:idx val="16"/>
            <c:invertIfNegative val="0"/>
            <c:bubble3D val="0"/>
            <c:extLst>
              <c:ext xmlns:c16="http://schemas.microsoft.com/office/drawing/2014/chart" uri="{C3380CC4-5D6E-409C-BE32-E72D297353CC}">
                <c16:uniqueId val="{00000010-5883-4FD5-AE70-E2097886E849}"/>
              </c:ext>
            </c:extLst>
          </c:dPt>
          <c:dPt>
            <c:idx val="17"/>
            <c:invertIfNegative val="0"/>
            <c:bubble3D val="0"/>
            <c:extLst>
              <c:ext xmlns:c16="http://schemas.microsoft.com/office/drawing/2014/chart" uri="{C3380CC4-5D6E-409C-BE32-E72D297353CC}">
                <c16:uniqueId val="{00000011-5883-4FD5-AE70-E2097886E849}"/>
              </c:ext>
            </c:extLst>
          </c:dPt>
          <c:dPt>
            <c:idx val="18"/>
            <c:invertIfNegative val="0"/>
            <c:bubble3D val="0"/>
            <c:extLst>
              <c:ext xmlns:c16="http://schemas.microsoft.com/office/drawing/2014/chart" uri="{C3380CC4-5D6E-409C-BE32-E72D297353CC}">
                <c16:uniqueId val="{00000012-5883-4FD5-AE70-E2097886E849}"/>
              </c:ext>
            </c:extLst>
          </c:dPt>
          <c:dPt>
            <c:idx val="19"/>
            <c:invertIfNegative val="0"/>
            <c:bubble3D val="0"/>
            <c:extLst>
              <c:ext xmlns:c16="http://schemas.microsoft.com/office/drawing/2014/chart" uri="{C3380CC4-5D6E-409C-BE32-E72D297353CC}">
                <c16:uniqueId val="{00000013-5883-4FD5-AE70-E2097886E849}"/>
              </c:ext>
            </c:extLst>
          </c:dPt>
          <c:dPt>
            <c:idx val="20"/>
            <c:invertIfNegative val="0"/>
            <c:bubble3D val="0"/>
            <c:extLst>
              <c:ext xmlns:c16="http://schemas.microsoft.com/office/drawing/2014/chart" uri="{C3380CC4-5D6E-409C-BE32-E72D297353CC}">
                <c16:uniqueId val="{00000014-5883-4FD5-AE70-E2097886E849}"/>
              </c:ext>
            </c:extLst>
          </c:dPt>
          <c:dPt>
            <c:idx val="22"/>
            <c:invertIfNegative val="0"/>
            <c:bubble3D val="0"/>
            <c:extLst>
              <c:ext xmlns:c16="http://schemas.microsoft.com/office/drawing/2014/chart" uri="{C3380CC4-5D6E-409C-BE32-E72D297353CC}">
                <c16:uniqueId val="{00000015-5883-4FD5-AE70-E2097886E849}"/>
              </c:ext>
            </c:extLst>
          </c:dPt>
          <c:dPt>
            <c:idx val="23"/>
            <c:invertIfNegative val="0"/>
            <c:bubble3D val="0"/>
            <c:extLst>
              <c:ext xmlns:c16="http://schemas.microsoft.com/office/drawing/2014/chart" uri="{C3380CC4-5D6E-409C-BE32-E72D297353CC}">
                <c16:uniqueId val="{00000016-5883-4FD5-AE70-E2097886E849}"/>
              </c:ext>
            </c:extLst>
          </c:dPt>
          <c:dPt>
            <c:idx val="24"/>
            <c:invertIfNegative val="0"/>
            <c:bubble3D val="0"/>
            <c:extLst>
              <c:ext xmlns:c16="http://schemas.microsoft.com/office/drawing/2014/chart" uri="{C3380CC4-5D6E-409C-BE32-E72D297353CC}">
                <c16:uniqueId val="{00000017-5883-4FD5-AE70-E2097886E849}"/>
              </c:ext>
            </c:extLst>
          </c:dPt>
          <c:dPt>
            <c:idx val="26"/>
            <c:invertIfNegative val="0"/>
            <c:bubble3D val="0"/>
            <c:extLst>
              <c:ext xmlns:c16="http://schemas.microsoft.com/office/drawing/2014/chart" uri="{C3380CC4-5D6E-409C-BE32-E72D297353CC}">
                <c16:uniqueId val="{00000018-5883-4FD5-AE70-E2097886E849}"/>
              </c:ext>
            </c:extLst>
          </c:dPt>
          <c:dPt>
            <c:idx val="27"/>
            <c:invertIfNegative val="0"/>
            <c:bubble3D val="0"/>
            <c:extLst>
              <c:ext xmlns:c16="http://schemas.microsoft.com/office/drawing/2014/chart" uri="{C3380CC4-5D6E-409C-BE32-E72D297353CC}">
                <c16:uniqueId val="{00000019-5883-4FD5-AE70-E2097886E849}"/>
              </c:ext>
            </c:extLst>
          </c:dPt>
          <c:dPt>
            <c:idx val="28"/>
            <c:invertIfNegative val="0"/>
            <c:bubble3D val="0"/>
            <c:extLst>
              <c:ext xmlns:c16="http://schemas.microsoft.com/office/drawing/2014/chart" uri="{C3380CC4-5D6E-409C-BE32-E72D297353CC}">
                <c16:uniqueId val="{0000001A-5883-4FD5-AE70-E2097886E849}"/>
              </c:ext>
            </c:extLst>
          </c:dPt>
          <c:dPt>
            <c:idx val="29"/>
            <c:invertIfNegative val="0"/>
            <c:bubble3D val="0"/>
            <c:extLst>
              <c:ext xmlns:c16="http://schemas.microsoft.com/office/drawing/2014/chart" uri="{C3380CC4-5D6E-409C-BE32-E72D297353CC}">
                <c16:uniqueId val="{0000001B-5883-4FD5-AE70-E2097886E849}"/>
              </c:ext>
            </c:extLst>
          </c:dPt>
          <c:dPt>
            <c:idx val="30"/>
            <c:invertIfNegative val="0"/>
            <c:bubble3D val="0"/>
            <c:extLst>
              <c:ext xmlns:c16="http://schemas.microsoft.com/office/drawing/2014/chart" uri="{C3380CC4-5D6E-409C-BE32-E72D297353CC}">
                <c16:uniqueId val="{0000001C-5883-4FD5-AE70-E2097886E849}"/>
              </c:ext>
            </c:extLst>
          </c:dPt>
          <c:dPt>
            <c:idx val="32"/>
            <c:invertIfNegative val="0"/>
            <c:bubble3D val="0"/>
            <c:extLst>
              <c:ext xmlns:c16="http://schemas.microsoft.com/office/drawing/2014/chart" uri="{C3380CC4-5D6E-409C-BE32-E72D297353CC}">
                <c16:uniqueId val="{0000001D-5883-4FD5-AE70-E2097886E849}"/>
              </c:ext>
            </c:extLst>
          </c:dPt>
          <c:dPt>
            <c:idx val="33"/>
            <c:invertIfNegative val="0"/>
            <c:bubble3D val="0"/>
            <c:extLst>
              <c:ext xmlns:c16="http://schemas.microsoft.com/office/drawing/2014/chart" uri="{C3380CC4-5D6E-409C-BE32-E72D297353CC}">
                <c16:uniqueId val="{0000001E-5883-4FD5-AE70-E2097886E849}"/>
              </c:ext>
            </c:extLst>
          </c:dPt>
          <c:dPt>
            <c:idx val="34"/>
            <c:invertIfNegative val="0"/>
            <c:bubble3D val="0"/>
            <c:extLst>
              <c:ext xmlns:c16="http://schemas.microsoft.com/office/drawing/2014/chart" uri="{C3380CC4-5D6E-409C-BE32-E72D297353CC}">
                <c16:uniqueId val="{0000001F-5883-4FD5-AE70-E2097886E849}"/>
              </c:ext>
            </c:extLst>
          </c:dPt>
          <c:dPt>
            <c:idx val="35"/>
            <c:invertIfNegative val="0"/>
            <c:bubble3D val="0"/>
            <c:extLst>
              <c:ext xmlns:c16="http://schemas.microsoft.com/office/drawing/2014/chart" uri="{C3380CC4-5D6E-409C-BE32-E72D297353CC}">
                <c16:uniqueId val="{00000020-5883-4FD5-AE70-E2097886E849}"/>
              </c:ext>
            </c:extLst>
          </c:dPt>
          <c:dLbls>
            <c:dLbl>
              <c:idx val="0"/>
              <c:tx>
                <c:rich>
                  <a:bodyPr wrap="square" lIns="38100" tIns="19050" rIns="38100" bIns="19050" anchor="ctr">
                    <a:spAutoFit/>
                  </a:bodyPr>
                  <a:lstStyle/>
                  <a:p>
                    <a:pPr>
                      <a:defRPr sz="2000" b="0"/>
                    </a:pPr>
                    <a:r>
                      <a:rPr lang="en-US" dirty="0"/>
                      <a:t>71%</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5883-4FD5-AE70-E2097886E849}"/>
                </c:ext>
              </c:extLst>
            </c:dLbl>
            <c:dLbl>
              <c:idx val="1"/>
              <c:tx>
                <c:rich>
                  <a:bodyPr wrap="square" lIns="38100" tIns="19050" rIns="38100" bIns="19050" anchor="ctr">
                    <a:spAutoFit/>
                  </a:bodyPr>
                  <a:lstStyle/>
                  <a:p>
                    <a:pPr>
                      <a:defRPr sz="1100" b="0"/>
                    </a:pPr>
                    <a:r>
                      <a:rPr lang="en-US" dirty="0"/>
                      <a:t>14%</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5883-4FD5-AE70-E2097886E849}"/>
                </c:ext>
              </c:extLst>
            </c:dLbl>
            <c:dLbl>
              <c:idx val="2"/>
              <c:layout>
                <c:manualLayout>
                  <c:x val="-0.1282676450862035"/>
                  <c:y val="-7.1095287278142771E-3"/>
                </c:manualLayout>
              </c:layout>
              <c:tx>
                <c:rich>
                  <a:bodyPr wrap="square" lIns="38100" tIns="19050" rIns="38100" bIns="19050" anchor="ctr">
                    <a:spAutoFit/>
                  </a:bodyPr>
                  <a:lstStyle/>
                  <a:p>
                    <a:pPr>
                      <a:defRPr sz="1000" b="0"/>
                    </a:pPr>
                    <a:r>
                      <a:rPr lang="en-US" sz="1000" dirty="0"/>
                      <a:t>12%</a:t>
                    </a:r>
                    <a:endParaRPr lang="en-US" dirty="0"/>
                  </a:p>
                </c:rich>
              </c:tx>
              <c:spPr>
                <a:noFill/>
                <a:ln>
                  <a:noFill/>
                </a:ln>
                <a:effectLst/>
              </c:sp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883-4FD5-AE70-E2097886E849}"/>
                </c:ext>
              </c:extLst>
            </c:dLbl>
            <c:dLbl>
              <c:idx val="3"/>
              <c:tx>
                <c:rich>
                  <a:bodyPr wrap="square" lIns="38100" tIns="19050" rIns="38100" bIns="19050" anchor="ctr">
                    <a:spAutoFit/>
                  </a:bodyPr>
                  <a:lstStyle/>
                  <a:p>
                    <a:pPr>
                      <a:defRPr sz="2100" b="0"/>
                    </a:pPr>
                    <a:r>
                      <a:rPr lang="en-US" sz="800" dirty="0"/>
                      <a:t>3%</a:t>
                    </a:r>
                    <a:endParaRPr lang="en-US" dirty="0"/>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5883-4FD5-AE70-E2097886E849}"/>
                </c:ext>
              </c:extLst>
            </c:dLbl>
            <c:spPr>
              <a:noFill/>
              <a:ln>
                <a:noFill/>
              </a:ln>
              <a:effectLst/>
            </c:spPr>
            <c:txPr>
              <a:bodyPr wrap="square" lIns="38100" tIns="19050" rIns="38100" bIns="19050" anchor="ctr">
                <a:spAutoFit/>
              </a:bodyPr>
              <a:lstStyle/>
              <a:p>
                <a:pPr>
                  <a:defRPr sz="16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0.71</c:v>
                </c:pt>
                <c:pt idx="1">
                  <c:v>0.14000000000000001</c:v>
                </c:pt>
                <c:pt idx="2">
                  <c:v>0.12</c:v>
                </c:pt>
                <c:pt idx="3">
                  <c:v>0.03</c:v>
                </c:pt>
              </c:numCache>
            </c:numRef>
          </c:bubbleSize>
          <c:bubble3D val="0"/>
          <c:extLst>
            <c:ext xmlns:c16="http://schemas.microsoft.com/office/drawing/2014/chart" uri="{C3380CC4-5D6E-409C-BE32-E72D297353CC}">
              <c16:uniqueId val="{00000021-5883-4FD5-AE70-E2097886E849}"/>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536193688413634"/>
          <c:w val="1"/>
          <c:h val="0.60363194134595755"/>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2A8-4B90-905A-D9B056E4CF5E}"/>
              </c:ext>
            </c:extLst>
          </c:dPt>
          <c:dPt>
            <c:idx val="3"/>
            <c:invertIfNegative val="0"/>
            <c:bubble3D val="0"/>
            <c:spPr>
              <a:solidFill>
                <a:srgbClr val="717171"/>
              </a:solidFill>
              <a:ln>
                <a:noFill/>
              </a:ln>
              <a:effectLst/>
            </c:spPr>
            <c:extLst>
              <c:ext xmlns:c16="http://schemas.microsoft.com/office/drawing/2014/chart" uri="{C3380CC4-5D6E-409C-BE32-E72D297353CC}">
                <c16:uniqueId val="{00000003-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5-F2A8-4B90-905A-D9B056E4CF5E}"/>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 18-24</c:v>
                </c:pt>
                <c:pt idx="1">
                  <c:v> 25-34</c:v>
                </c:pt>
                <c:pt idx="2">
                  <c:v> 35-44</c:v>
                </c:pt>
                <c:pt idx="3">
                  <c:v> 45-54</c:v>
                </c:pt>
                <c:pt idx="4">
                  <c:v> 55 &amp; +</c:v>
                </c:pt>
              </c:strCache>
            </c:strRef>
          </c:cat>
          <c:val>
            <c:numRef>
              <c:f>Feuil1!$B$2:$B$6</c:f>
              <c:numCache>
                <c:formatCode>0%</c:formatCode>
                <c:ptCount val="5"/>
                <c:pt idx="0">
                  <c:v>0.08</c:v>
                </c:pt>
                <c:pt idx="1">
                  <c:v>0.18</c:v>
                </c:pt>
                <c:pt idx="2">
                  <c:v>0.19</c:v>
                </c:pt>
                <c:pt idx="3">
                  <c:v>0.19</c:v>
                </c:pt>
                <c:pt idx="4">
                  <c:v>0.35</c:v>
                </c:pt>
              </c:numCache>
            </c:numRef>
          </c:val>
          <c:extLst>
            <c:ext xmlns:c16="http://schemas.microsoft.com/office/drawing/2014/chart" uri="{C3380CC4-5D6E-409C-BE32-E72D297353CC}">
              <c16:uniqueId val="{00000006-F2A8-4B90-905A-D9B056E4CF5E}"/>
            </c:ext>
          </c:extLst>
        </c:ser>
        <c:dLbls>
          <c:showLegendKey val="0"/>
          <c:showVal val="0"/>
          <c:showCatName val="0"/>
          <c:showSerName val="0"/>
          <c:showPercent val="0"/>
          <c:showBubbleSize val="0"/>
        </c:dLbls>
        <c:gapWidth val="25"/>
        <c:axId val="688341072"/>
        <c:axId val="688346648"/>
      </c:barChart>
      <c:barChart>
        <c:barDir val="col"/>
        <c:grouping val="clustered"/>
        <c:varyColors val="0"/>
        <c:ser>
          <c:idx val="1"/>
          <c:order val="1"/>
          <c:tx>
            <c:strRef>
              <c:f>Feuil1!$C$1</c:f>
              <c:strCache>
                <c:ptCount val="1"/>
                <c:pt idx="0">
                  <c:v>Série 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8-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A-F2A8-4B90-905A-D9B056E4CF5E}"/>
              </c:ext>
            </c:extLst>
          </c:dPt>
          <c:cat>
            <c:strRef>
              <c:f>Feuil1!$A$2:$A$6</c:f>
              <c:strCache>
                <c:ptCount val="5"/>
                <c:pt idx="0">
                  <c:v> 18-24</c:v>
                </c:pt>
                <c:pt idx="1">
                  <c:v> 25-34</c:v>
                </c:pt>
                <c:pt idx="2">
                  <c:v> 35-44</c:v>
                </c:pt>
                <c:pt idx="3">
                  <c:v> 45-54</c:v>
                </c:pt>
                <c:pt idx="4">
                  <c:v> 55 &amp; +</c:v>
                </c:pt>
              </c:strCache>
            </c:strRef>
          </c:cat>
          <c:val>
            <c:numRef>
              <c:f>Feuil1!$C$2:$C$6</c:f>
              <c:numCache>
                <c:formatCode>0%</c:formatCode>
                <c:ptCount val="5"/>
                <c:pt idx="0">
                  <c:v>-0.08</c:v>
                </c:pt>
                <c:pt idx="1">
                  <c:v>-0.18</c:v>
                </c:pt>
                <c:pt idx="2">
                  <c:v>-0.19</c:v>
                </c:pt>
                <c:pt idx="3">
                  <c:v>-0.19</c:v>
                </c:pt>
                <c:pt idx="4">
                  <c:v>-0.35</c:v>
                </c:pt>
              </c:numCache>
            </c:numRef>
          </c:val>
          <c:extLst>
            <c:ext xmlns:c16="http://schemas.microsoft.com/office/drawing/2014/chart" uri="{C3380CC4-5D6E-409C-BE32-E72D297353CC}">
              <c16:uniqueId val="{0000000B-F2A8-4B90-905A-D9B056E4CF5E}"/>
            </c:ext>
          </c:extLst>
        </c:ser>
        <c:dLbls>
          <c:showLegendKey val="0"/>
          <c:showVal val="0"/>
          <c:showCatName val="0"/>
          <c:showSerName val="0"/>
          <c:showPercent val="0"/>
          <c:showBubbleSize val="0"/>
        </c:dLbls>
        <c:gapWidth val="25"/>
        <c:axId val="355943128"/>
        <c:axId val="445356072"/>
      </c:barChart>
      <c:catAx>
        <c:axId val="688341072"/>
        <c:scaling>
          <c:orientation val="minMax"/>
        </c:scaling>
        <c:delete val="0"/>
        <c:axPos val="b"/>
        <c:numFmt formatCode="General"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688346648"/>
        <c:crosses val="autoZero"/>
        <c:auto val="1"/>
        <c:lblAlgn val="ctr"/>
        <c:lblOffset val="100"/>
        <c:noMultiLvlLbl val="0"/>
      </c:catAx>
      <c:valAx>
        <c:axId val="688346648"/>
        <c:scaling>
          <c:orientation val="minMax"/>
        </c:scaling>
        <c:delete val="1"/>
        <c:axPos val="l"/>
        <c:numFmt formatCode="0%" sourceLinked="1"/>
        <c:majorTickMark val="none"/>
        <c:minorTickMark val="none"/>
        <c:tickLblPos val="nextTo"/>
        <c:crossAx val="688341072"/>
        <c:crosses val="autoZero"/>
        <c:crossBetween val="between"/>
      </c:valAx>
      <c:valAx>
        <c:axId val="445356072"/>
        <c:scaling>
          <c:orientation val="minMax"/>
        </c:scaling>
        <c:delete val="1"/>
        <c:axPos val="r"/>
        <c:numFmt formatCode="0%" sourceLinked="1"/>
        <c:majorTickMark val="out"/>
        <c:minorTickMark val="none"/>
        <c:tickLblPos val="nextTo"/>
        <c:crossAx val="355943128"/>
        <c:crosses val="max"/>
        <c:crossBetween val="between"/>
      </c:valAx>
      <c:catAx>
        <c:axId val="355943128"/>
        <c:scaling>
          <c:orientation val="minMax"/>
        </c:scaling>
        <c:delete val="1"/>
        <c:axPos val="b"/>
        <c:numFmt formatCode="General" sourceLinked="1"/>
        <c:majorTickMark val="out"/>
        <c:minorTickMark val="none"/>
        <c:tickLblPos val="nextTo"/>
        <c:crossAx val="445356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b="1">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1229-4276-9D13-5BF2A14E8807}"/>
              </c:ext>
            </c:extLst>
          </c:dPt>
          <c:dPt>
            <c:idx val="1"/>
            <c:invertIfNegative val="0"/>
            <c:bubble3D val="0"/>
            <c:extLst>
              <c:ext xmlns:c16="http://schemas.microsoft.com/office/drawing/2014/chart" uri="{C3380CC4-5D6E-409C-BE32-E72D297353CC}">
                <c16:uniqueId val="{00000001-1229-4276-9D13-5BF2A14E8807}"/>
              </c:ext>
            </c:extLst>
          </c:dPt>
          <c:dPt>
            <c:idx val="2"/>
            <c:invertIfNegative val="0"/>
            <c:bubble3D val="0"/>
            <c:extLst>
              <c:ext xmlns:c16="http://schemas.microsoft.com/office/drawing/2014/chart" uri="{C3380CC4-5D6E-409C-BE32-E72D297353CC}">
                <c16:uniqueId val="{00000002-1229-4276-9D13-5BF2A14E8807}"/>
              </c:ext>
            </c:extLst>
          </c:dPt>
          <c:dPt>
            <c:idx val="3"/>
            <c:invertIfNegative val="0"/>
            <c:bubble3D val="0"/>
            <c:extLst>
              <c:ext xmlns:c16="http://schemas.microsoft.com/office/drawing/2014/chart" uri="{C3380CC4-5D6E-409C-BE32-E72D297353CC}">
                <c16:uniqueId val="{00000003-1229-4276-9D13-5BF2A14E8807}"/>
              </c:ext>
            </c:extLst>
          </c:dPt>
          <c:dPt>
            <c:idx val="4"/>
            <c:invertIfNegative val="0"/>
            <c:bubble3D val="0"/>
            <c:extLst>
              <c:ext xmlns:c16="http://schemas.microsoft.com/office/drawing/2014/chart" uri="{C3380CC4-5D6E-409C-BE32-E72D297353CC}">
                <c16:uniqueId val="{00000004-1229-4276-9D13-5BF2A14E8807}"/>
              </c:ext>
            </c:extLst>
          </c:dPt>
          <c:dPt>
            <c:idx val="5"/>
            <c:invertIfNegative val="0"/>
            <c:bubble3D val="0"/>
            <c:extLst>
              <c:ext xmlns:c16="http://schemas.microsoft.com/office/drawing/2014/chart" uri="{C3380CC4-5D6E-409C-BE32-E72D297353CC}">
                <c16:uniqueId val="{00000005-1229-4276-9D13-5BF2A14E8807}"/>
              </c:ext>
            </c:extLst>
          </c:dPt>
          <c:dPt>
            <c:idx val="6"/>
            <c:invertIfNegative val="0"/>
            <c:bubble3D val="0"/>
            <c:extLst>
              <c:ext xmlns:c16="http://schemas.microsoft.com/office/drawing/2014/chart" uri="{C3380CC4-5D6E-409C-BE32-E72D297353CC}">
                <c16:uniqueId val="{00000006-1229-4276-9D13-5BF2A14E8807}"/>
              </c:ext>
            </c:extLst>
          </c:dPt>
          <c:dPt>
            <c:idx val="7"/>
            <c:invertIfNegative val="0"/>
            <c:bubble3D val="0"/>
            <c:extLst>
              <c:ext xmlns:c16="http://schemas.microsoft.com/office/drawing/2014/chart" uri="{C3380CC4-5D6E-409C-BE32-E72D297353CC}">
                <c16:uniqueId val="{00000007-1229-4276-9D13-5BF2A14E8807}"/>
              </c:ext>
            </c:extLst>
          </c:dPt>
          <c:dPt>
            <c:idx val="8"/>
            <c:invertIfNegative val="0"/>
            <c:bubble3D val="0"/>
            <c:extLst>
              <c:ext xmlns:c16="http://schemas.microsoft.com/office/drawing/2014/chart" uri="{C3380CC4-5D6E-409C-BE32-E72D297353CC}">
                <c16:uniqueId val="{00000008-1229-4276-9D13-5BF2A14E8807}"/>
              </c:ext>
            </c:extLst>
          </c:dPt>
          <c:dPt>
            <c:idx val="9"/>
            <c:invertIfNegative val="0"/>
            <c:bubble3D val="0"/>
            <c:extLst>
              <c:ext xmlns:c16="http://schemas.microsoft.com/office/drawing/2014/chart" uri="{C3380CC4-5D6E-409C-BE32-E72D297353CC}">
                <c16:uniqueId val="{00000009-1229-4276-9D13-5BF2A14E8807}"/>
              </c:ext>
            </c:extLst>
          </c:dPt>
          <c:dPt>
            <c:idx val="10"/>
            <c:invertIfNegative val="0"/>
            <c:bubble3D val="0"/>
            <c:extLst>
              <c:ext xmlns:c16="http://schemas.microsoft.com/office/drawing/2014/chart" uri="{C3380CC4-5D6E-409C-BE32-E72D297353CC}">
                <c16:uniqueId val="{0000000A-1229-4276-9D13-5BF2A14E8807}"/>
              </c:ext>
            </c:extLst>
          </c:dPt>
          <c:dPt>
            <c:idx val="11"/>
            <c:invertIfNegative val="0"/>
            <c:bubble3D val="0"/>
            <c:extLst>
              <c:ext xmlns:c16="http://schemas.microsoft.com/office/drawing/2014/chart" uri="{C3380CC4-5D6E-409C-BE32-E72D297353CC}">
                <c16:uniqueId val="{0000000B-1229-4276-9D13-5BF2A14E8807}"/>
              </c:ext>
            </c:extLst>
          </c:dPt>
          <c:dPt>
            <c:idx val="12"/>
            <c:invertIfNegative val="0"/>
            <c:bubble3D val="0"/>
            <c:extLst>
              <c:ext xmlns:c16="http://schemas.microsoft.com/office/drawing/2014/chart" uri="{C3380CC4-5D6E-409C-BE32-E72D297353CC}">
                <c16:uniqueId val="{0000000C-1229-4276-9D13-5BF2A14E8807}"/>
              </c:ext>
            </c:extLst>
          </c:dPt>
          <c:dPt>
            <c:idx val="13"/>
            <c:invertIfNegative val="0"/>
            <c:bubble3D val="0"/>
            <c:extLst>
              <c:ext xmlns:c16="http://schemas.microsoft.com/office/drawing/2014/chart" uri="{C3380CC4-5D6E-409C-BE32-E72D297353CC}">
                <c16:uniqueId val="{0000000D-1229-4276-9D13-5BF2A14E8807}"/>
              </c:ext>
            </c:extLst>
          </c:dPt>
          <c:dPt>
            <c:idx val="14"/>
            <c:invertIfNegative val="0"/>
            <c:bubble3D val="0"/>
            <c:extLst>
              <c:ext xmlns:c16="http://schemas.microsoft.com/office/drawing/2014/chart" uri="{C3380CC4-5D6E-409C-BE32-E72D297353CC}">
                <c16:uniqueId val="{0000000E-1229-4276-9D13-5BF2A14E8807}"/>
              </c:ext>
            </c:extLst>
          </c:dPt>
          <c:dPt>
            <c:idx val="15"/>
            <c:invertIfNegative val="0"/>
            <c:bubble3D val="0"/>
            <c:extLst>
              <c:ext xmlns:c16="http://schemas.microsoft.com/office/drawing/2014/chart" uri="{C3380CC4-5D6E-409C-BE32-E72D297353CC}">
                <c16:uniqueId val="{0000000F-1229-4276-9D13-5BF2A14E8807}"/>
              </c:ext>
            </c:extLst>
          </c:dPt>
          <c:dPt>
            <c:idx val="16"/>
            <c:invertIfNegative val="0"/>
            <c:bubble3D val="0"/>
            <c:extLst>
              <c:ext xmlns:c16="http://schemas.microsoft.com/office/drawing/2014/chart" uri="{C3380CC4-5D6E-409C-BE32-E72D297353CC}">
                <c16:uniqueId val="{00000010-1229-4276-9D13-5BF2A14E8807}"/>
              </c:ext>
            </c:extLst>
          </c:dPt>
          <c:dPt>
            <c:idx val="17"/>
            <c:invertIfNegative val="0"/>
            <c:bubble3D val="0"/>
            <c:extLst>
              <c:ext xmlns:c16="http://schemas.microsoft.com/office/drawing/2014/chart" uri="{C3380CC4-5D6E-409C-BE32-E72D297353CC}">
                <c16:uniqueId val="{00000011-1229-4276-9D13-5BF2A14E8807}"/>
              </c:ext>
            </c:extLst>
          </c:dPt>
          <c:dPt>
            <c:idx val="18"/>
            <c:invertIfNegative val="0"/>
            <c:bubble3D val="0"/>
            <c:extLst>
              <c:ext xmlns:c16="http://schemas.microsoft.com/office/drawing/2014/chart" uri="{C3380CC4-5D6E-409C-BE32-E72D297353CC}">
                <c16:uniqueId val="{00000012-1229-4276-9D13-5BF2A14E8807}"/>
              </c:ext>
            </c:extLst>
          </c:dPt>
          <c:dPt>
            <c:idx val="19"/>
            <c:invertIfNegative val="0"/>
            <c:bubble3D val="0"/>
            <c:extLst>
              <c:ext xmlns:c16="http://schemas.microsoft.com/office/drawing/2014/chart" uri="{C3380CC4-5D6E-409C-BE32-E72D297353CC}">
                <c16:uniqueId val="{00000013-1229-4276-9D13-5BF2A14E8807}"/>
              </c:ext>
            </c:extLst>
          </c:dPt>
          <c:dPt>
            <c:idx val="20"/>
            <c:invertIfNegative val="0"/>
            <c:bubble3D val="0"/>
            <c:extLst>
              <c:ext xmlns:c16="http://schemas.microsoft.com/office/drawing/2014/chart" uri="{C3380CC4-5D6E-409C-BE32-E72D297353CC}">
                <c16:uniqueId val="{00000014-1229-4276-9D13-5BF2A14E8807}"/>
              </c:ext>
            </c:extLst>
          </c:dPt>
          <c:dPt>
            <c:idx val="22"/>
            <c:invertIfNegative val="0"/>
            <c:bubble3D val="0"/>
            <c:extLst>
              <c:ext xmlns:c16="http://schemas.microsoft.com/office/drawing/2014/chart" uri="{C3380CC4-5D6E-409C-BE32-E72D297353CC}">
                <c16:uniqueId val="{00000015-1229-4276-9D13-5BF2A14E8807}"/>
              </c:ext>
            </c:extLst>
          </c:dPt>
          <c:dPt>
            <c:idx val="23"/>
            <c:invertIfNegative val="0"/>
            <c:bubble3D val="0"/>
            <c:extLst>
              <c:ext xmlns:c16="http://schemas.microsoft.com/office/drawing/2014/chart" uri="{C3380CC4-5D6E-409C-BE32-E72D297353CC}">
                <c16:uniqueId val="{00000016-1229-4276-9D13-5BF2A14E8807}"/>
              </c:ext>
            </c:extLst>
          </c:dPt>
          <c:dPt>
            <c:idx val="24"/>
            <c:invertIfNegative val="0"/>
            <c:bubble3D val="0"/>
            <c:extLst>
              <c:ext xmlns:c16="http://schemas.microsoft.com/office/drawing/2014/chart" uri="{C3380CC4-5D6E-409C-BE32-E72D297353CC}">
                <c16:uniqueId val="{00000017-1229-4276-9D13-5BF2A14E8807}"/>
              </c:ext>
            </c:extLst>
          </c:dPt>
          <c:dPt>
            <c:idx val="26"/>
            <c:invertIfNegative val="0"/>
            <c:bubble3D val="0"/>
            <c:extLst>
              <c:ext xmlns:c16="http://schemas.microsoft.com/office/drawing/2014/chart" uri="{C3380CC4-5D6E-409C-BE32-E72D297353CC}">
                <c16:uniqueId val="{00000018-1229-4276-9D13-5BF2A14E8807}"/>
              </c:ext>
            </c:extLst>
          </c:dPt>
          <c:dPt>
            <c:idx val="27"/>
            <c:invertIfNegative val="0"/>
            <c:bubble3D val="0"/>
            <c:extLst>
              <c:ext xmlns:c16="http://schemas.microsoft.com/office/drawing/2014/chart" uri="{C3380CC4-5D6E-409C-BE32-E72D297353CC}">
                <c16:uniqueId val="{00000019-1229-4276-9D13-5BF2A14E8807}"/>
              </c:ext>
            </c:extLst>
          </c:dPt>
          <c:dPt>
            <c:idx val="28"/>
            <c:invertIfNegative val="0"/>
            <c:bubble3D val="0"/>
            <c:extLst>
              <c:ext xmlns:c16="http://schemas.microsoft.com/office/drawing/2014/chart" uri="{C3380CC4-5D6E-409C-BE32-E72D297353CC}">
                <c16:uniqueId val="{0000001A-1229-4276-9D13-5BF2A14E8807}"/>
              </c:ext>
            </c:extLst>
          </c:dPt>
          <c:dPt>
            <c:idx val="29"/>
            <c:invertIfNegative val="0"/>
            <c:bubble3D val="0"/>
            <c:extLst>
              <c:ext xmlns:c16="http://schemas.microsoft.com/office/drawing/2014/chart" uri="{C3380CC4-5D6E-409C-BE32-E72D297353CC}">
                <c16:uniqueId val="{0000001B-1229-4276-9D13-5BF2A14E8807}"/>
              </c:ext>
            </c:extLst>
          </c:dPt>
          <c:dPt>
            <c:idx val="30"/>
            <c:invertIfNegative val="0"/>
            <c:bubble3D val="0"/>
            <c:extLst>
              <c:ext xmlns:c16="http://schemas.microsoft.com/office/drawing/2014/chart" uri="{C3380CC4-5D6E-409C-BE32-E72D297353CC}">
                <c16:uniqueId val="{0000001C-1229-4276-9D13-5BF2A14E8807}"/>
              </c:ext>
            </c:extLst>
          </c:dPt>
          <c:dPt>
            <c:idx val="32"/>
            <c:invertIfNegative val="0"/>
            <c:bubble3D val="0"/>
            <c:extLst>
              <c:ext xmlns:c16="http://schemas.microsoft.com/office/drawing/2014/chart" uri="{C3380CC4-5D6E-409C-BE32-E72D297353CC}">
                <c16:uniqueId val="{0000001D-1229-4276-9D13-5BF2A14E8807}"/>
              </c:ext>
            </c:extLst>
          </c:dPt>
          <c:dPt>
            <c:idx val="33"/>
            <c:invertIfNegative val="0"/>
            <c:bubble3D val="0"/>
            <c:extLst>
              <c:ext xmlns:c16="http://schemas.microsoft.com/office/drawing/2014/chart" uri="{C3380CC4-5D6E-409C-BE32-E72D297353CC}">
                <c16:uniqueId val="{0000001E-1229-4276-9D13-5BF2A14E8807}"/>
              </c:ext>
            </c:extLst>
          </c:dPt>
          <c:dPt>
            <c:idx val="34"/>
            <c:invertIfNegative val="0"/>
            <c:bubble3D val="0"/>
            <c:extLst>
              <c:ext xmlns:c16="http://schemas.microsoft.com/office/drawing/2014/chart" uri="{C3380CC4-5D6E-409C-BE32-E72D297353CC}">
                <c16:uniqueId val="{0000001F-1229-4276-9D13-5BF2A14E8807}"/>
              </c:ext>
            </c:extLst>
          </c:dPt>
          <c:dPt>
            <c:idx val="35"/>
            <c:invertIfNegative val="0"/>
            <c:bubble3D val="0"/>
            <c:extLst>
              <c:ext xmlns:c16="http://schemas.microsoft.com/office/drawing/2014/chart" uri="{C3380CC4-5D6E-409C-BE32-E72D297353CC}">
                <c16:uniqueId val="{00000020-1229-4276-9D13-5BF2A14E8807}"/>
              </c:ext>
            </c:extLst>
          </c:dPt>
          <c:dLbls>
            <c:dLbl>
              <c:idx val="0"/>
              <c:tx>
                <c:rich>
                  <a:bodyPr wrap="square" lIns="38100" tIns="19050" rIns="38100" bIns="19050" anchor="ctr">
                    <a:spAutoFit/>
                  </a:bodyPr>
                  <a:lstStyle/>
                  <a:p>
                    <a:pPr>
                      <a:defRPr sz="1400" b="0"/>
                    </a:pPr>
                    <a:r>
                      <a:rPr lang="en-US" dirty="0"/>
                      <a:t>17%</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1229-4276-9D13-5BF2A14E8807}"/>
                </c:ext>
              </c:extLst>
            </c:dLbl>
            <c:dLbl>
              <c:idx val="1"/>
              <c:tx>
                <c:rich>
                  <a:bodyPr wrap="square" lIns="38100" tIns="19050" rIns="38100" bIns="19050" anchor="ctr">
                    <a:spAutoFit/>
                  </a:bodyPr>
                  <a:lstStyle/>
                  <a:p>
                    <a:pPr>
                      <a:defRPr sz="1600" b="0"/>
                    </a:pPr>
                    <a:r>
                      <a:rPr lang="en-US" dirty="0"/>
                      <a:t>43%</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1229-4276-9D13-5BF2A14E8807}"/>
                </c:ext>
              </c:extLst>
            </c:dLbl>
            <c:dLbl>
              <c:idx val="2"/>
              <c:tx>
                <c:rich>
                  <a:bodyPr/>
                  <a:lstStyle/>
                  <a:p>
                    <a:r>
                      <a:rPr lang="en-US" dirty="0"/>
                      <a:t>16%</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1229-4276-9D13-5BF2A14E8807}"/>
                </c:ext>
              </c:extLst>
            </c:dLbl>
            <c:dLbl>
              <c:idx val="3"/>
              <c:tx>
                <c:rich>
                  <a:bodyPr wrap="square" lIns="38100" tIns="19050" rIns="38100" bIns="19050" anchor="ctr" anchorCtr="0">
                    <a:spAutoFit/>
                  </a:bodyPr>
                  <a:lstStyle/>
                  <a:p>
                    <a:pPr algn="ctr">
                      <a:defRPr lang="en-US" sz="1400" b="0" i="0" u="none" strike="noStrike" kern="1200" baseline="0">
                        <a:solidFill>
                          <a:schemeClr val="bg1"/>
                        </a:solidFill>
                        <a:latin typeface="Arial" panose="020B0604020202020204" pitchFamily="34" charset="0"/>
                        <a:ea typeface="+mn-ea"/>
                        <a:cs typeface="Arial" panose="020B0604020202020204" pitchFamily="34" charset="0"/>
                      </a:defRPr>
                    </a:pPr>
                    <a:r>
                      <a:rPr lang="en-US" dirty="0"/>
                      <a:t>24%</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1229-4276-9D13-5BF2A14E8807}"/>
                </c:ext>
              </c:extLst>
            </c:dLbl>
            <c:spPr>
              <a:noFill/>
              <a:ln>
                <a:noFill/>
              </a:ln>
              <a:effectLst/>
            </c:spPr>
            <c:txPr>
              <a:bodyPr wrap="square" lIns="38100" tIns="19050" rIns="38100" bIns="19050" anchor="ctr">
                <a:spAutoFit/>
              </a:bodyPr>
              <a:lstStyle/>
              <a:p>
                <a:pPr>
                  <a:defRPr sz="12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0.17</c:v>
                </c:pt>
                <c:pt idx="1">
                  <c:v>0.43</c:v>
                </c:pt>
                <c:pt idx="2">
                  <c:v>0.16</c:v>
                </c:pt>
                <c:pt idx="3">
                  <c:v>0.28000000000000003</c:v>
                </c:pt>
              </c:numCache>
            </c:numRef>
          </c:bubbleSize>
          <c:bubble3D val="0"/>
          <c:extLst>
            <c:ext xmlns:c16="http://schemas.microsoft.com/office/drawing/2014/chart" uri="{C3380CC4-5D6E-409C-BE32-E72D297353CC}">
              <c16:uniqueId val="{00000021-1229-4276-9D13-5BF2A14E8807}"/>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2"/>
            <c:invertIfNegative val="0"/>
            <c:bubble3D val="0"/>
            <c:spPr>
              <a:solidFill>
                <a:srgbClr val="717171"/>
              </a:solidFill>
              <a:ln>
                <a:noFill/>
              </a:ln>
              <a:effectLst/>
            </c:spPr>
            <c:extLst>
              <c:ext xmlns:c16="http://schemas.microsoft.com/office/drawing/2014/chart" uri="{C3380CC4-5D6E-409C-BE32-E72D297353CC}">
                <c16:uniqueId val="{00000001-3E9E-4BE7-B78A-22E2B7E8F908}"/>
              </c:ext>
            </c:extLst>
          </c:dPt>
          <c:dPt>
            <c:idx val="3"/>
            <c:invertIfNegative val="0"/>
            <c:bubble3D val="0"/>
            <c:spPr>
              <a:solidFill>
                <a:srgbClr val="717171"/>
              </a:solidFill>
              <a:ln>
                <a:noFill/>
              </a:ln>
              <a:effectLst/>
            </c:spPr>
            <c:extLst>
              <c:ext xmlns:c16="http://schemas.microsoft.com/office/drawing/2014/chart" uri="{C3380CC4-5D6E-409C-BE32-E72D297353CC}">
                <c16:uniqueId val="{00000003-3E9E-4BE7-B78A-22E2B7E8F908}"/>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Rural &lt;2000 h.</c:v>
                </c:pt>
                <c:pt idx="1">
                  <c:v>&lt;20 000 h.</c:v>
                </c:pt>
                <c:pt idx="2">
                  <c:v>&lt;100 000 h.</c:v>
                </c:pt>
                <c:pt idx="3">
                  <c:v>&gt;100 000 h.</c:v>
                </c:pt>
                <c:pt idx="4">
                  <c:v>Agglo. Parisienne</c:v>
                </c:pt>
              </c:strCache>
            </c:strRef>
          </c:cat>
          <c:val>
            <c:numRef>
              <c:f>Feuil1!$B$2:$B$6</c:f>
              <c:numCache>
                <c:formatCode>0%</c:formatCode>
                <c:ptCount val="5"/>
                <c:pt idx="0">
                  <c:v>0.27</c:v>
                </c:pt>
                <c:pt idx="1">
                  <c:v>0.18</c:v>
                </c:pt>
                <c:pt idx="2">
                  <c:v>0.16</c:v>
                </c:pt>
                <c:pt idx="3">
                  <c:v>0.28999999999999998</c:v>
                </c:pt>
                <c:pt idx="4">
                  <c:v>0.1</c:v>
                </c:pt>
              </c:numCache>
            </c:numRef>
          </c:val>
          <c:extLst>
            <c:ext xmlns:c16="http://schemas.microsoft.com/office/drawing/2014/chart" uri="{C3380CC4-5D6E-409C-BE32-E72D297353CC}">
              <c16:uniqueId val="{00000004-3E9E-4BE7-B78A-22E2B7E8F908}"/>
            </c:ext>
          </c:extLst>
        </c:ser>
        <c:dLbls>
          <c:showLegendKey val="0"/>
          <c:showVal val="0"/>
          <c:showCatName val="0"/>
          <c:showSerName val="0"/>
          <c:showPercent val="0"/>
          <c:showBubbleSize val="0"/>
        </c:dLbls>
        <c:gapWidth val="400"/>
        <c:axId val="688341072"/>
        <c:axId val="688346648"/>
      </c:barChart>
      <c:catAx>
        <c:axId val="688341072"/>
        <c:scaling>
          <c:orientation val="minMax"/>
        </c:scaling>
        <c:delete val="1"/>
        <c:axPos val="b"/>
        <c:numFmt formatCode="General" sourceLinked="1"/>
        <c:majorTickMark val="out"/>
        <c:minorTickMark val="none"/>
        <c:tickLblPos val="nextTo"/>
        <c:crossAx val="688346648"/>
        <c:crossesAt val="0"/>
        <c:auto val="1"/>
        <c:lblAlgn val="ctr"/>
        <c:lblOffset val="100"/>
        <c:noMultiLvlLbl val="0"/>
      </c:catAx>
      <c:valAx>
        <c:axId val="688346648"/>
        <c:scaling>
          <c:orientation val="minMax"/>
          <c:max val="0.5"/>
        </c:scaling>
        <c:delete val="1"/>
        <c:axPos val="l"/>
        <c:numFmt formatCode="0%" sourceLinked="1"/>
        <c:majorTickMark val="out"/>
        <c:minorTickMark val="none"/>
        <c:tickLblPos val="nextTo"/>
        <c:crossAx val="68834107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F611-4B37-984A-A2AB344D391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611-4B37-984A-A2AB344D391B}"/>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611-4B37-984A-A2AB344D391B}"/>
              </c:ext>
            </c:extLst>
          </c:dPt>
          <c:cat>
            <c:strRef>
              <c:f>Feuil1!$A$2:$A$4</c:f>
              <c:strCache>
                <c:ptCount val="3"/>
                <c:pt idx="0">
                  <c:v>A</c:v>
                </c:pt>
                <c:pt idx="1">
                  <c:v>B</c:v>
                </c:pt>
                <c:pt idx="2">
                  <c:v>C</c:v>
                </c:pt>
              </c:strCache>
            </c:strRef>
          </c:cat>
          <c:val>
            <c:numRef>
              <c:f>Feuil1!$B$2:$B$4</c:f>
              <c:numCache>
                <c:formatCode>0%</c:formatCode>
                <c:ptCount val="3"/>
                <c:pt idx="0">
                  <c:v>0.65</c:v>
                </c:pt>
                <c:pt idx="1">
                  <c:v>0.35</c:v>
                </c:pt>
                <c:pt idx="2">
                  <c:v>0</c:v>
                </c:pt>
              </c:numCache>
            </c:numRef>
          </c:val>
          <c:extLst>
            <c:ext xmlns:c16="http://schemas.microsoft.com/office/drawing/2014/chart" uri="{C3380CC4-5D6E-409C-BE32-E72D297353CC}">
              <c16:uniqueId val="{00000006-F611-4B37-984A-A2AB344D391B}"/>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3E14-4BB2-964A-80E3718669E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E14-4BB2-964A-80E3718669E1}"/>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E14-4BB2-964A-80E3718669E1}"/>
              </c:ext>
            </c:extLst>
          </c:dPt>
          <c:cat>
            <c:strRef>
              <c:f>Feuil1!$A$2:$A$4</c:f>
              <c:strCache>
                <c:ptCount val="3"/>
                <c:pt idx="0">
                  <c:v>A</c:v>
                </c:pt>
                <c:pt idx="1">
                  <c:v>B</c:v>
                </c:pt>
                <c:pt idx="2">
                  <c:v>C</c:v>
                </c:pt>
              </c:strCache>
            </c:strRef>
          </c:cat>
          <c:val>
            <c:numRef>
              <c:f>Feuil1!$B$2:$B$4</c:f>
              <c:numCache>
                <c:formatCode>0%</c:formatCode>
                <c:ptCount val="3"/>
                <c:pt idx="0">
                  <c:v>0.67</c:v>
                </c:pt>
                <c:pt idx="1">
                  <c:v>0.27</c:v>
                </c:pt>
                <c:pt idx="2">
                  <c:v>0.06</c:v>
                </c:pt>
              </c:numCache>
            </c:numRef>
          </c:val>
          <c:extLst>
            <c:ext xmlns:c16="http://schemas.microsoft.com/office/drawing/2014/chart" uri="{C3380CC4-5D6E-409C-BE32-E72D297353CC}">
              <c16:uniqueId val="{00000006-3E14-4BB2-964A-80E3718669E1}"/>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421A-4D0E-927C-B0CAC6216E53}"/>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A-4D0E-927C-B0CAC6216E53}"/>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A-4D0E-927C-B0CAC6216E53}"/>
              </c:ext>
            </c:extLst>
          </c:dPt>
          <c:cat>
            <c:strRef>
              <c:f>Feuil1!$A$2:$A$4</c:f>
              <c:strCache>
                <c:ptCount val="3"/>
                <c:pt idx="0">
                  <c:v>A</c:v>
                </c:pt>
                <c:pt idx="1">
                  <c:v>B</c:v>
                </c:pt>
                <c:pt idx="2">
                  <c:v>C</c:v>
                </c:pt>
              </c:strCache>
            </c:strRef>
          </c:cat>
          <c:val>
            <c:numRef>
              <c:f>Feuil1!$B$2:$B$4</c:f>
              <c:numCache>
                <c:formatCode>0%</c:formatCode>
                <c:ptCount val="3"/>
                <c:pt idx="0">
                  <c:v>0.71</c:v>
                </c:pt>
                <c:pt idx="1">
                  <c:v>0.16</c:v>
                </c:pt>
                <c:pt idx="2">
                  <c:v>0.13</c:v>
                </c:pt>
              </c:numCache>
            </c:numRef>
          </c:val>
          <c:extLst>
            <c:ext xmlns:c16="http://schemas.microsoft.com/office/drawing/2014/chart" uri="{C3380CC4-5D6E-409C-BE32-E72D297353CC}">
              <c16:uniqueId val="{00000006-421A-4D0E-927C-B0CAC6216E53}"/>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421B-41FF-A55C-00AD4485A43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B-41FF-A55C-00AD4485A438}"/>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B-41FF-A55C-00AD4485A438}"/>
              </c:ext>
            </c:extLst>
          </c:dPt>
          <c:cat>
            <c:strRef>
              <c:f>Feuil1!$A$2:$A$3</c:f>
              <c:strCache>
                <c:ptCount val="2"/>
                <c:pt idx="0">
                  <c:v>A</c:v>
                </c:pt>
                <c:pt idx="1">
                  <c:v>B</c:v>
                </c:pt>
              </c:strCache>
            </c:strRef>
          </c:cat>
          <c:val>
            <c:numRef>
              <c:f>Feuil1!$B$2:$B$3</c:f>
              <c:numCache>
                <c:formatCode>0%</c:formatCode>
                <c:ptCount val="2"/>
                <c:pt idx="0">
                  <c:v>0.94</c:v>
                </c:pt>
                <c:pt idx="1">
                  <c:v>0.06</c:v>
                </c:pt>
              </c:numCache>
            </c:numRef>
          </c:val>
          <c:extLst>
            <c:ext xmlns:c16="http://schemas.microsoft.com/office/drawing/2014/chart" uri="{C3380CC4-5D6E-409C-BE32-E72D297353CC}">
              <c16:uniqueId val="{00000006-421B-41FF-A55C-00AD4485A438}"/>
            </c:ext>
          </c:extLst>
        </c:ser>
        <c:dLbls>
          <c:showLegendKey val="0"/>
          <c:showVal val="0"/>
          <c:showCatName val="0"/>
          <c:showSerName val="0"/>
          <c:showPercent val="0"/>
          <c:showBubbleSize val="0"/>
          <c:showLeaderLines val="1"/>
        </c:dLbls>
        <c:firstSliceAng val="138"/>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Feuil1!$B$1</c:f>
              <c:strCache>
                <c:ptCount val="1"/>
                <c:pt idx="0">
                  <c:v>Série 12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051-4954-9ECE-8B7EE36AEC9A}"/>
              </c:ext>
            </c:extLst>
          </c:dPt>
          <c:dPt>
            <c:idx val="3"/>
            <c:invertIfNegative val="0"/>
            <c:bubble3D val="0"/>
            <c:spPr>
              <a:solidFill>
                <a:srgbClr val="717171"/>
              </a:solidFill>
              <a:ln>
                <a:noFill/>
              </a:ln>
              <a:effectLst/>
            </c:spPr>
            <c:extLst>
              <c:ext xmlns:c16="http://schemas.microsoft.com/office/drawing/2014/chart" uri="{C3380CC4-5D6E-409C-BE32-E72D297353CC}">
                <c16:uniqueId val="{00000003-F051-4954-9ECE-8B7EE36AEC9A}"/>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Feuil1!$A$2:$A$7</c:f>
              <c:strCache>
                <c:ptCount val="6"/>
                <c:pt idx="0">
                  <c:v>Pelouse</c:v>
                </c:pt>
                <c:pt idx="1">
                  <c:v>Sol dur</c:v>
                </c:pt>
                <c:pt idx="2">
                  <c:v>Potager</c:v>
                </c:pt>
                <c:pt idx="3">
                  <c:v>Plantes</c:v>
                </c:pt>
                <c:pt idx="4">
                  <c:v>Terrasse</c:v>
                </c:pt>
                <c:pt idx="5">
                  <c:v>Arbres et arbustes</c:v>
                </c:pt>
              </c:strCache>
            </c:strRef>
          </c:cat>
          <c:val>
            <c:numRef>
              <c:f>Feuil1!$B$2:$B$7</c:f>
              <c:numCache>
                <c:formatCode>0%</c:formatCode>
                <c:ptCount val="6"/>
                <c:pt idx="0">
                  <c:v>0.52</c:v>
                </c:pt>
                <c:pt idx="1">
                  <c:v>0.38</c:v>
                </c:pt>
                <c:pt idx="2">
                  <c:v>0.24</c:v>
                </c:pt>
                <c:pt idx="3">
                  <c:v>0.17</c:v>
                </c:pt>
                <c:pt idx="4">
                  <c:v>0.15</c:v>
                </c:pt>
                <c:pt idx="5">
                  <c:v>0.12</c:v>
                </c:pt>
              </c:numCache>
            </c:numRef>
          </c:val>
          <c:extLst>
            <c:ext xmlns:c16="http://schemas.microsoft.com/office/drawing/2014/chart" uri="{C3380CC4-5D6E-409C-BE32-E72D297353CC}">
              <c16:uniqueId val="{00000004-F051-4954-9ECE-8B7EE36AEC9A}"/>
            </c:ext>
          </c:extLst>
        </c:ser>
        <c:dLbls>
          <c:showLegendKey val="0"/>
          <c:showVal val="0"/>
          <c:showCatName val="0"/>
          <c:showSerName val="0"/>
          <c:showPercent val="0"/>
          <c:showBubbleSize val="0"/>
        </c:dLbls>
        <c:gapWidth val="50"/>
        <c:axId val="424804168"/>
        <c:axId val="424806136"/>
      </c:barChart>
      <c:catAx>
        <c:axId val="424804168"/>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424806136"/>
        <c:crosses val="autoZero"/>
        <c:auto val="1"/>
        <c:lblAlgn val="ctr"/>
        <c:lblOffset val="100"/>
        <c:noMultiLvlLbl val="0"/>
      </c:catAx>
      <c:valAx>
        <c:axId val="424806136"/>
        <c:scaling>
          <c:orientation val="minMax"/>
          <c:max val="0.70000000000000007"/>
          <c:min val="0"/>
        </c:scaling>
        <c:delete val="1"/>
        <c:axPos val="t"/>
        <c:numFmt formatCode="0%" sourceLinked="1"/>
        <c:majorTickMark val="out"/>
        <c:minorTickMark val="none"/>
        <c:tickLblPos val="nextTo"/>
        <c:crossAx val="424804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E514-43C4-AFDF-9E2691EB9794}"/>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514-43C4-AFDF-9E2691EB9794}"/>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E514-43C4-AFDF-9E2691EB9794}"/>
              </c:ext>
            </c:extLst>
          </c:dPt>
          <c:cat>
            <c:strRef>
              <c:f>Feuil1!$A$2:$A$4</c:f>
              <c:strCache>
                <c:ptCount val="3"/>
                <c:pt idx="0">
                  <c:v>A</c:v>
                </c:pt>
                <c:pt idx="1">
                  <c:v>B</c:v>
                </c:pt>
                <c:pt idx="2">
                  <c:v>C</c:v>
                </c:pt>
              </c:strCache>
            </c:strRef>
          </c:cat>
          <c:val>
            <c:numRef>
              <c:f>Feuil1!$B$2:$B$4</c:f>
              <c:numCache>
                <c:formatCode>0%</c:formatCode>
                <c:ptCount val="3"/>
                <c:pt idx="0">
                  <c:v>0.63</c:v>
                </c:pt>
                <c:pt idx="1">
                  <c:v>0.38</c:v>
                </c:pt>
                <c:pt idx="2">
                  <c:v>0</c:v>
                </c:pt>
              </c:numCache>
            </c:numRef>
          </c:val>
          <c:extLst>
            <c:ext xmlns:c16="http://schemas.microsoft.com/office/drawing/2014/chart" uri="{C3380CC4-5D6E-409C-BE32-E72D297353CC}">
              <c16:uniqueId val="{00000006-E514-43C4-AFDF-9E2691EB9794}"/>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16D1-4C6A-AC63-99D19EDF78EE}"/>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16D1-4C6A-AC63-99D19EDF78EE}"/>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16D1-4C6A-AC63-99D19EDF78EE}"/>
              </c:ext>
            </c:extLst>
          </c:dPt>
          <c:cat>
            <c:strRef>
              <c:f>Feuil1!$A$2:$A$4</c:f>
              <c:strCache>
                <c:ptCount val="3"/>
                <c:pt idx="0">
                  <c:v>A</c:v>
                </c:pt>
                <c:pt idx="1">
                  <c:v>B</c:v>
                </c:pt>
                <c:pt idx="2">
                  <c:v>C</c:v>
                </c:pt>
              </c:strCache>
            </c:strRef>
          </c:cat>
          <c:val>
            <c:numRef>
              <c:f>Feuil1!$B$2:$B$4</c:f>
              <c:numCache>
                <c:formatCode>0%</c:formatCode>
                <c:ptCount val="3"/>
                <c:pt idx="0">
                  <c:v>0.83</c:v>
                </c:pt>
                <c:pt idx="1">
                  <c:v>0.17</c:v>
                </c:pt>
                <c:pt idx="2">
                  <c:v>0</c:v>
                </c:pt>
              </c:numCache>
            </c:numRef>
          </c:val>
          <c:extLst>
            <c:ext xmlns:c16="http://schemas.microsoft.com/office/drawing/2014/chart" uri="{C3380CC4-5D6E-409C-BE32-E72D297353CC}">
              <c16:uniqueId val="{00000006-16D1-4C6A-AC63-99D19EDF78EE}"/>
            </c:ext>
          </c:extLst>
        </c:ser>
        <c:dLbls>
          <c:showLegendKey val="0"/>
          <c:showVal val="0"/>
          <c:showCatName val="0"/>
          <c:showSerName val="0"/>
          <c:showPercent val="0"/>
          <c:showBubbleSize val="0"/>
          <c:showLeaderLines val="1"/>
        </c:dLbls>
        <c:firstSliceAng val="16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536193688413634"/>
          <c:w val="1"/>
          <c:h val="0.60363194134595755"/>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2A8-4B90-905A-D9B056E4CF5E}"/>
              </c:ext>
            </c:extLst>
          </c:dPt>
          <c:dPt>
            <c:idx val="3"/>
            <c:invertIfNegative val="0"/>
            <c:bubble3D val="0"/>
            <c:spPr>
              <a:solidFill>
                <a:srgbClr val="717171"/>
              </a:solidFill>
              <a:ln>
                <a:noFill/>
              </a:ln>
              <a:effectLst/>
            </c:spPr>
            <c:extLst>
              <c:ext xmlns:c16="http://schemas.microsoft.com/office/drawing/2014/chart" uri="{C3380CC4-5D6E-409C-BE32-E72D297353CC}">
                <c16:uniqueId val="{00000003-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5-F2A8-4B90-905A-D9B056E4CF5E}"/>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 18-24</c:v>
                </c:pt>
                <c:pt idx="1">
                  <c:v> 25-34</c:v>
                </c:pt>
                <c:pt idx="2">
                  <c:v> 35-44</c:v>
                </c:pt>
                <c:pt idx="3">
                  <c:v> 45-54</c:v>
                </c:pt>
                <c:pt idx="4">
                  <c:v> 55 &amp; +</c:v>
                </c:pt>
              </c:strCache>
            </c:strRef>
          </c:cat>
          <c:val>
            <c:numRef>
              <c:f>Feuil1!$B$2:$B$6</c:f>
              <c:numCache>
                <c:formatCode>0%</c:formatCode>
                <c:ptCount val="5"/>
                <c:pt idx="0">
                  <c:v>0.04</c:v>
                </c:pt>
                <c:pt idx="1">
                  <c:v>0.09</c:v>
                </c:pt>
                <c:pt idx="2">
                  <c:v>0.1</c:v>
                </c:pt>
                <c:pt idx="3">
                  <c:v>0.16</c:v>
                </c:pt>
                <c:pt idx="4">
                  <c:v>0.62</c:v>
                </c:pt>
              </c:numCache>
            </c:numRef>
          </c:val>
          <c:extLst>
            <c:ext xmlns:c16="http://schemas.microsoft.com/office/drawing/2014/chart" uri="{C3380CC4-5D6E-409C-BE32-E72D297353CC}">
              <c16:uniqueId val="{00000006-F2A8-4B90-905A-D9B056E4CF5E}"/>
            </c:ext>
          </c:extLst>
        </c:ser>
        <c:dLbls>
          <c:showLegendKey val="0"/>
          <c:showVal val="0"/>
          <c:showCatName val="0"/>
          <c:showSerName val="0"/>
          <c:showPercent val="0"/>
          <c:showBubbleSize val="0"/>
        </c:dLbls>
        <c:gapWidth val="25"/>
        <c:axId val="688341072"/>
        <c:axId val="688346648"/>
      </c:barChart>
      <c:barChart>
        <c:barDir val="col"/>
        <c:grouping val="clustered"/>
        <c:varyColors val="0"/>
        <c:ser>
          <c:idx val="1"/>
          <c:order val="1"/>
          <c:tx>
            <c:strRef>
              <c:f>Feuil1!$C$1</c:f>
              <c:strCache>
                <c:ptCount val="1"/>
                <c:pt idx="0">
                  <c:v>Série 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8-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A-F2A8-4B90-905A-D9B056E4CF5E}"/>
              </c:ext>
            </c:extLst>
          </c:dPt>
          <c:cat>
            <c:strRef>
              <c:f>Feuil1!$A$2:$A$6</c:f>
              <c:strCache>
                <c:ptCount val="5"/>
                <c:pt idx="0">
                  <c:v> 18-24</c:v>
                </c:pt>
                <c:pt idx="1">
                  <c:v> 25-34</c:v>
                </c:pt>
                <c:pt idx="2">
                  <c:v> 35-44</c:v>
                </c:pt>
                <c:pt idx="3">
                  <c:v> 45-54</c:v>
                </c:pt>
                <c:pt idx="4">
                  <c:v> 55 &amp; +</c:v>
                </c:pt>
              </c:strCache>
            </c:strRef>
          </c:cat>
          <c:val>
            <c:numRef>
              <c:f>Feuil1!$C$2:$C$6</c:f>
              <c:numCache>
                <c:formatCode>0%</c:formatCode>
                <c:ptCount val="5"/>
                <c:pt idx="0">
                  <c:v>-0.04</c:v>
                </c:pt>
                <c:pt idx="1">
                  <c:v>-0.09</c:v>
                </c:pt>
                <c:pt idx="2">
                  <c:v>-0.1</c:v>
                </c:pt>
                <c:pt idx="3">
                  <c:v>-0.16</c:v>
                </c:pt>
                <c:pt idx="4">
                  <c:v>-0.62</c:v>
                </c:pt>
              </c:numCache>
            </c:numRef>
          </c:val>
          <c:extLst>
            <c:ext xmlns:c16="http://schemas.microsoft.com/office/drawing/2014/chart" uri="{C3380CC4-5D6E-409C-BE32-E72D297353CC}">
              <c16:uniqueId val="{0000000B-F2A8-4B90-905A-D9B056E4CF5E}"/>
            </c:ext>
          </c:extLst>
        </c:ser>
        <c:dLbls>
          <c:showLegendKey val="0"/>
          <c:showVal val="0"/>
          <c:showCatName val="0"/>
          <c:showSerName val="0"/>
          <c:showPercent val="0"/>
          <c:showBubbleSize val="0"/>
        </c:dLbls>
        <c:gapWidth val="25"/>
        <c:axId val="355943128"/>
        <c:axId val="445356072"/>
      </c:barChart>
      <c:catAx>
        <c:axId val="688341072"/>
        <c:scaling>
          <c:orientation val="minMax"/>
        </c:scaling>
        <c:delete val="0"/>
        <c:axPos val="b"/>
        <c:numFmt formatCode="General"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688346648"/>
        <c:crosses val="autoZero"/>
        <c:auto val="1"/>
        <c:lblAlgn val="ctr"/>
        <c:lblOffset val="100"/>
        <c:noMultiLvlLbl val="0"/>
      </c:catAx>
      <c:valAx>
        <c:axId val="688346648"/>
        <c:scaling>
          <c:orientation val="minMax"/>
        </c:scaling>
        <c:delete val="1"/>
        <c:axPos val="l"/>
        <c:numFmt formatCode="0%" sourceLinked="1"/>
        <c:majorTickMark val="none"/>
        <c:minorTickMark val="none"/>
        <c:tickLblPos val="nextTo"/>
        <c:crossAx val="688341072"/>
        <c:crosses val="autoZero"/>
        <c:crossBetween val="between"/>
      </c:valAx>
      <c:valAx>
        <c:axId val="445356072"/>
        <c:scaling>
          <c:orientation val="minMax"/>
        </c:scaling>
        <c:delete val="1"/>
        <c:axPos val="r"/>
        <c:numFmt formatCode="0%" sourceLinked="1"/>
        <c:majorTickMark val="out"/>
        <c:minorTickMark val="none"/>
        <c:tickLblPos val="nextTo"/>
        <c:crossAx val="355943128"/>
        <c:crosses val="max"/>
        <c:crossBetween val="between"/>
      </c:valAx>
      <c:catAx>
        <c:axId val="355943128"/>
        <c:scaling>
          <c:orientation val="minMax"/>
        </c:scaling>
        <c:delete val="1"/>
        <c:axPos val="b"/>
        <c:numFmt formatCode="General" sourceLinked="1"/>
        <c:majorTickMark val="out"/>
        <c:minorTickMark val="none"/>
        <c:tickLblPos val="nextTo"/>
        <c:crossAx val="445356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b="1">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rgbClr val="C69B08"/>
              </a:solidFill>
              <a:ln w="12700">
                <a:solidFill>
                  <a:schemeClr val="lt1"/>
                </a:solidFill>
              </a:ln>
              <a:effectLst/>
            </c:spPr>
            <c:extLst>
              <c:ext xmlns:c16="http://schemas.microsoft.com/office/drawing/2014/chart" uri="{C3380CC4-5D6E-409C-BE32-E72D297353CC}">
                <c16:uniqueId val="{00000001-AEAC-47C0-BF5C-3D7607C358C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AEAC-47C0-BF5C-3D7607C358CA}"/>
              </c:ext>
            </c:extLst>
          </c:dPt>
          <c:cat>
            <c:strRef>
              <c:f>Feuil1!$A$2:$A$3</c:f>
              <c:strCache>
                <c:ptCount val="2"/>
                <c:pt idx="0">
                  <c:v>Oui</c:v>
                </c:pt>
                <c:pt idx="1">
                  <c:v>Non</c:v>
                </c:pt>
              </c:strCache>
            </c:strRef>
          </c:cat>
          <c:val>
            <c:numRef>
              <c:f>Feuil1!$B$2:$B$3</c:f>
              <c:numCache>
                <c:formatCode>0%</c:formatCode>
                <c:ptCount val="2"/>
                <c:pt idx="0">
                  <c:v>0.28000000000000003</c:v>
                </c:pt>
                <c:pt idx="1">
                  <c:v>0.72</c:v>
                </c:pt>
              </c:numCache>
            </c:numRef>
          </c:val>
          <c:extLst>
            <c:ext xmlns:c16="http://schemas.microsoft.com/office/drawing/2014/chart" uri="{C3380CC4-5D6E-409C-BE32-E72D297353CC}">
              <c16:uniqueId val="{00000004-AEAC-47C0-BF5C-3D7607C358C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rgbClr val="489A1E"/>
              </a:solidFill>
              <a:ln w="12700">
                <a:solidFill>
                  <a:schemeClr val="lt1"/>
                </a:solidFill>
              </a:ln>
              <a:effectLst/>
            </c:spPr>
            <c:extLst>
              <c:ext xmlns:c16="http://schemas.microsoft.com/office/drawing/2014/chart" uri="{C3380CC4-5D6E-409C-BE32-E72D297353CC}">
                <c16:uniqueId val="{00000001-AEAC-47C0-BF5C-3D7607C358C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AEAC-47C0-BF5C-3D7607C358CA}"/>
              </c:ext>
            </c:extLst>
          </c:dPt>
          <c:cat>
            <c:strRef>
              <c:f>Feuil1!$A$2:$A$3</c:f>
              <c:strCache>
                <c:ptCount val="2"/>
                <c:pt idx="0">
                  <c:v>Oui</c:v>
                </c:pt>
                <c:pt idx="1">
                  <c:v>Non</c:v>
                </c:pt>
              </c:strCache>
            </c:strRef>
          </c:cat>
          <c:val>
            <c:numRef>
              <c:f>Feuil1!$B$2:$B$3</c:f>
              <c:numCache>
                <c:formatCode>0%</c:formatCode>
                <c:ptCount val="2"/>
                <c:pt idx="0">
                  <c:v>0.28000000000000003</c:v>
                </c:pt>
                <c:pt idx="1">
                  <c:v>0.72</c:v>
                </c:pt>
              </c:numCache>
            </c:numRef>
          </c:val>
          <c:extLst>
            <c:ext xmlns:c16="http://schemas.microsoft.com/office/drawing/2014/chart" uri="{C3380CC4-5D6E-409C-BE32-E72D297353CC}">
              <c16:uniqueId val="{00000004-AEAC-47C0-BF5C-3D7607C358C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rgbClr val="489A1E"/>
              </a:solidFill>
              <a:ln w="12700">
                <a:solidFill>
                  <a:schemeClr val="lt1"/>
                </a:solidFill>
              </a:ln>
              <a:effectLst/>
            </c:spPr>
            <c:extLst>
              <c:ext xmlns:c16="http://schemas.microsoft.com/office/drawing/2014/chart" uri="{C3380CC4-5D6E-409C-BE32-E72D297353CC}">
                <c16:uniqueId val="{00000001-03BB-4481-A5AE-EDBF1F02323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03BB-4481-A5AE-EDBF1F02323A}"/>
              </c:ext>
            </c:extLst>
          </c:dPt>
          <c:cat>
            <c:strRef>
              <c:f>Feuil1!$A$2:$A$3</c:f>
              <c:strCache>
                <c:ptCount val="2"/>
                <c:pt idx="0">
                  <c:v>Oui</c:v>
                </c:pt>
                <c:pt idx="1">
                  <c:v>Non</c:v>
                </c:pt>
              </c:strCache>
            </c:strRef>
          </c:cat>
          <c:val>
            <c:numRef>
              <c:f>Feuil1!$B$2:$B$3</c:f>
              <c:numCache>
                <c:formatCode>0%</c:formatCode>
                <c:ptCount val="2"/>
                <c:pt idx="0">
                  <c:v>0.27</c:v>
                </c:pt>
                <c:pt idx="1">
                  <c:v>0.63</c:v>
                </c:pt>
              </c:numCache>
            </c:numRef>
          </c:val>
          <c:extLst>
            <c:ext xmlns:c16="http://schemas.microsoft.com/office/drawing/2014/chart" uri="{C3380CC4-5D6E-409C-BE32-E72D297353CC}">
              <c16:uniqueId val="{00000004-03BB-4481-A5AE-EDBF1F02323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rgbClr val="489A1E"/>
              </a:solidFill>
              <a:ln w="12700">
                <a:solidFill>
                  <a:schemeClr val="lt1"/>
                </a:solidFill>
              </a:ln>
              <a:effectLst/>
            </c:spPr>
            <c:extLst>
              <c:ext xmlns:c16="http://schemas.microsoft.com/office/drawing/2014/chart" uri="{C3380CC4-5D6E-409C-BE32-E72D297353CC}">
                <c16:uniqueId val="{00000001-8E5F-4648-A694-546E739BA66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8E5F-4648-A694-546E739BA66A}"/>
              </c:ext>
            </c:extLst>
          </c:dPt>
          <c:cat>
            <c:strRef>
              <c:f>Feuil1!$A$2:$A$3</c:f>
              <c:strCache>
                <c:ptCount val="2"/>
                <c:pt idx="0">
                  <c:v>Oui</c:v>
                </c:pt>
                <c:pt idx="1">
                  <c:v>Non</c:v>
                </c:pt>
              </c:strCache>
            </c:strRef>
          </c:cat>
          <c:val>
            <c:numRef>
              <c:f>Feuil1!$B$2:$B$3</c:f>
              <c:numCache>
                <c:formatCode>0%</c:formatCode>
                <c:ptCount val="2"/>
                <c:pt idx="0">
                  <c:v>0.44</c:v>
                </c:pt>
                <c:pt idx="1">
                  <c:v>0.56000000000000005</c:v>
                </c:pt>
              </c:numCache>
            </c:numRef>
          </c:val>
          <c:extLst>
            <c:ext xmlns:c16="http://schemas.microsoft.com/office/drawing/2014/chart" uri="{C3380CC4-5D6E-409C-BE32-E72D297353CC}">
              <c16:uniqueId val="{00000004-8E5F-4648-A694-546E739BA66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5A07-41CC-B2A6-1C657EF66D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A07-41CC-B2A6-1C657EF66D6F}"/>
              </c:ext>
            </c:extLst>
          </c:dPt>
          <c:cat>
            <c:strRef>
              <c:f>Feuil1!$A$2:$A$3</c:f>
              <c:strCache>
                <c:ptCount val="2"/>
                <c:pt idx="0">
                  <c:v>Femme</c:v>
                </c:pt>
                <c:pt idx="1">
                  <c:v>Homme</c:v>
                </c:pt>
              </c:strCache>
            </c:strRef>
          </c:cat>
          <c:val>
            <c:numRef>
              <c:f>Feuil1!$B$2:$B$3</c:f>
              <c:numCache>
                <c:formatCode>0%</c:formatCode>
                <c:ptCount val="2"/>
                <c:pt idx="0">
                  <c:v>0.52</c:v>
                </c:pt>
                <c:pt idx="1">
                  <c:v>0.48</c:v>
                </c:pt>
              </c:numCache>
            </c:numRef>
          </c:val>
          <c:extLst>
            <c:ext xmlns:c16="http://schemas.microsoft.com/office/drawing/2014/chart" uri="{C3380CC4-5D6E-409C-BE32-E72D297353CC}">
              <c16:uniqueId val="{00000004-5A07-41CC-B2A6-1C657EF66D6F}"/>
            </c:ext>
          </c:extLst>
        </c:ser>
        <c:dLbls>
          <c:showLegendKey val="0"/>
          <c:showVal val="0"/>
          <c:showCatName val="0"/>
          <c:showSerName val="0"/>
          <c:showPercent val="0"/>
          <c:showBubbleSize val="0"/>
          <c:showLeaderLines val="1"/>
        </c:dLbls>
        <c:firstSliceAng val="13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5883-4FD5-AE70-E2097886E849}"/>
              </c:ext>
            </c:extLst>
          </c:dPt>
          <c:dPt>
            <c:idx val="1"/>
            <c:invertIfNegative val="0"/>
            <c:bubble3D val="0"/>
            <c:extLst>
              <c:ext xmlns:c16="http://schemas.microsoft.com/office/drawing/2014/chart" uri="{C3380CC4-5D6E-409C-BE32-E72D297353CC}">
                <c16:uniqueId val="{00000001-5883-4FD5-AE70-E2097886E849}"/>
              </c:ext>
            </c:extLst>
          </c:dPt>
          <c:dPt>
            <c:idx val="2"/>
            <c:invertIfNegative val="0"/>
            <c:bubble3D val="0"/>
            <c:extLst>
              <c:ext xmlns:c16="http://schemas.microsoft.com/office/drawing/2014/chart" uri="{C3380CC4-5D6E-409C-BE32-E72D297353CC}">
                <c16:uniqueId val="{00000002-5883-4FD5-AE70-E2097886E849}"/>
              </c:ext>
            </c:extLst>
          </c:dPt>
          <c:dPt>
            <c:idx val="3"/>
            <c:invertIfNegative val="0"/>
            <c:bubble3D val="0"/>
            <c:extLst>
              <c:ext xmlns:c16="http://schemas.microsoft.com/office/drawing/2014/chart" uri="{C3380CC4-5D6E-409C-BE32-E72D297353CC}">
                <c16:uniqueId val="{00000003-5883-4FD5-AE70-E2097886E849}"/>
              </c:ext>
            </c:extLst>
          </c:dPt>
          <c:dPt>
            <c:idx val="4"/>
            <c:invertIfNegative val="0"/>
            <c:bubble3D val="0"/>
            <c:extLst>
              <c:ext xmlns:c16="http://schemas.microsoft.com/office/drawing/2014/chart" uri="{C3380CC4-5D6E-409C-BE32-E72D297353CC}">
                <c16:uniqueId val="{00000004-5883-4FD5-AE70-E2097886E849}"/>
              </c:ext>
            </c:extLst>
          </c:dPt>
          <c:dPt>
            <c:idx val="5"/>
            <c:invertIfNegative val="0"/>
            <c:bubble3D val="0"/>
            <c:extLst>
              <c:ext xmlns:c16="http://schemas.microsoft.com/office/drawing/2014/chart" uri="{C3380CC4-5D6E-409C-BE32-E72D297353CC}">
                <c16:uniqueId val="{00000005-5883-4FD5-AE70-E2097886E849}"/>
              </c:ext>
            </c:extLst>
          </c:dPt>
          <c:dPt>
            <c:idx val="6"/>
            <c:invertIfNegative val="0"/>
            <c:bubble3D val="0"/>
            <c:extLst>
              <c:ext xmlns:c16="http://schemas.microsoft.com/office/drawing/2014/chart" uri="{C3380CC4-5D6E-409C-BE32-E72D297353CC}">
                <c16:uniqueId val="{00000006-5883-4FD5-AE70-E2097886E849}"/>
              </c:ext>
            </c:extLst>
          </c:dPt>
          <c:dPt>
            <c:idx val="7"/>
            <c:invertIfNegative val="0"/>
            <c:bubble3D val="0"/>
            <c:extLst>
              <c:ext xmlns:c16="http://schemas.microsoft.com/office/drawing/2014/chart" uri="{C3380CC4-5D6E-409C-BE32-E72D297353CC}">
                <c16:uniqueId val="{00000007-5883-4FD5-AE70-E2097886E849}"/>
              </c:ext>
            </c:extLst>
          </c:dPt>
          <c:dPt>
            <c:idx val="8"/>
            <c:invertIfNegative val="0"/>
            <c:bubble3D val="0"/>
            <c:extLst>
              <c:ext xmlns:c16="http://schemas.microsoft.com/office/drawing/2014/chart" uri="{C3380CC4-5D6E-409C-BE32-E72D297353CC}">
                <c16:uniqueId val="{00000008-5883-4FD5-AE70-E2097886E849}"/>
              </c:ext>
            </c:extLst>
          </c:dPt>
          <c:dPt>
            <c:idx val="9"/>
            <c:invertIfNegative val="0"/>
            <c:bubble3D val="0"/>
            <c:extLst>
              <c:ext xmlns:c16="http://schemas.microsoft.com/office/drawing/2014/chart" uri="{C3380CC4-5D6E-409C-BE32-E72D297353CC}">
                <c16:uniqueId val="{00000009-5883-4FD5-AE70-E2097886E849}"/>
              </c:ext>
            </c:extLst>
          </c:dPt>
          <c:dPt>
            <c:idx val="10"/>
            <c:invertIfNegative val="0"/>
            <c:bubble3D val="0"/>
            <c:extLst>
              <c:ext xmlns:c16="http://schemas.microsoft.com/office/drawing/2014/chart" uri="{C3380CC4-5D6E-409C-BE32-E72D297353CC}">
                <c16:uniqueId val="{0000000A-5883-4FD5-AE70-E2097886E849}"/>
              </c:ext>
            </c:extLst>
          </c:dPt>
          <c:dPt>
            <c:idx val="11"/>
            <c:invertIfNegative val="0"/>
            <c:bubble3D val="0"/>
            <c:extLst>
              <c:ext xmlns:c16="http://schemas.microsoft.com/office/drawing/2014/chart" uri="{C3380CC4-5D6E-409C-BE32-E72D297353CC}">
                <c16:uniqueId val="{0000000B-5883-4FD5-AE70-E2097886E849}"/>
              </c:ext>
            </c:extLst>
          </c:dPt>
          <c:dPt>
            <c:idx val="12"/>
            <c:invertIfNegative val="0"/>
            <c:bubble3D val="0"/>
            <c:extLst>
              <c:ext xmlns:c16="http://schemas.microsoft.com/office/drawing/2014/chart" uri="{C3380CC4-5D6E-409C-BE32-E72D297353CC}">
                <c16:uniqueId val="{0000000C-5883-4FD5-AE70-E2097886E849}"/>
              </c:ext>
            </c:extLst>
          </c:dPt>
          <c:dPt>
            <c:idx val="13"/>
            <c:invertIfNegative val="0"/>
            <c:bubble3D val="0"/>
            <c:extLst>
              <c:ext xmlns:c16="http://schemas.microsoft.com/office/drawing/2014/chart" uri="{C3380CC4-5D6E-409C-BE32-E72D297353CC}">
                <c16:uniqueId val="{0000000D-5883-4FD5-AE70-E2097886E849}"/>
              </c:ext>
            </c:extLst>
          </c:dPt>
          <c:dPt>
            <c:idx val="14"/>
            <c:invertIfNegative val="0"/>
            <c:bubble3D val="0"/>
            <c:extLst>
              <c:ext xmlns:c16="http://schemas.microsoft.com/office/drawing/2014/chart" uri="{C3380CC4-5D6E-409C-BE32-E72D297353CC}">
                <c16:uniqueId val="{0000000E-5883-4FD5-AE70-E2097886E849}"/>
              </c:ext>
            </c:extLst>
          </c:dPt>
          <c:dPt>
            <c:idx val="15"/>
            <c:invertIfNegative val="0"/>
            <c:bubble3D val="0"/>
            <c:extLst>
              <c:ext xmlns:c16="http://schemas.microsoft.com/office/drawing/2014/chart" uri="{C3380CC4-5D6E-409C-BE32-E72D297353CC}">
                <c16:uniqueId val="{0000000F-5883-4FD5-AE70-E2097886E849}"/>
              </c:ext>
            </c:extLst>
          </c:dPt>
          <c:dPt>
            <c:idx val="16"/>
            <c:invertIfNegative val="0"/>
            <c:bubble3D val="0"/>
            <c:extLst>
              <c:ext xmlns:c16="http://schemas.microsoft.com/office/drawing/2014/chart" uri="{C3380CC4-5D6E-409C-BE32-E72D297353CC}">
                <c16:uniqueId val="{00000010-5883-4FD5-AE70-E2097886E849}"/>
              </c:ext>
            </c:extLst>
          </c:dPt>
          <c:dPt>
            <c:idx val="17"/>
            <c:invertIfNegative val="0"/>
            <c:bubble3D val="0"/>
            <c:extLst>
              <c:ext xmlns:c16="http://schemas.microsoft.com/office/drawing/2014/chart" uri="{C3380CC4-5D6E-409C-BE32-E72D297353CC}">
                <c16:uniqueId val="{00000011-5883-4FD5-AE70-E2097886E849}"/>
              </c:ext>
            </c:extLst>
          </c:dPt>
          <c:dPt>
            <c:idx val="18"/>
            <c:invertIfNegative val="0"/>
            <c:bubble3D val="0"/>
            <c:extLst>
              <c:ext xmlns:c16="http://schemas.microsoft.com/office/drawing/2014/chart" uri="{C3380CC4-5D6E-409C-BE32-E72D297353CC}">
                <c16:uniqueId val="{00000012-5883-4FD5-AE70-E2097886E849}"/>
              </c:ext>
            </c:extLst>
          </c:dPt>
          <c:dPt>
            <c:idx val="19"/>
            <c:invertIfNegative val="0"/>
            <c:bubble3D val="0"/>
            <c:extLst>
              <c:ext xmlns:c16="http://schemas.microsoft.com/office/drawing/2014/chart" uri="{C3380CC4-5D6E-409C-BE32-E72D297353CC}">
                <c16:uniqueId val="{00000013-5883-4FD5-AE70-E2097886E849}"/>
              </c:ext>
            </c:extLst>
          </c:dPt>
          <c:dPt>
            <c:idx val="20"/>
            <c:invertIfNegative val="0"/>
            <c:bubble3D val="0"/>
            <c:extLst>
              <c:ext xmlns:c16="http://schemas.microsoft.com/office/drawing/2014/chart" uri="{C3380CC4-5D6E-409C-BE32-E72D297353CC}">
                <c16:uniqueId val="{00000014-5883-4FD5-AE70-E2097886E849}"/>
              </c:ext>
            </c:extLst>
          </c:dPt>
          <c:dPt>
            <c:idx val="22"/>
            <c:invertIfNegative val="0"/>
            <c:bubble3D val="0"/>
            <c:extLst>
              <c:ext xmlns:c16="http://schemas.microsoft.com/office/drawing/2014/chart" uri="{C3380CC4-5D6E-409C-BE32-E72D297353CC}">
                <c16:uniqueId val="{00000015-5883-4FD5-AE70-E2097886E849}"/>
              </c:ext>
            </c:extLst>
          </c:dPt>
          <c:dPt>
            <c:idx val="23"/>
            <c:invertIfNegative val="0"/>
            <c:bubble3D val="0"/>
            <c:extLst>
              <c:ext xmlns:c16="http://schemas.microsoft.com/office/drawing/2014/chart" uri="{C3380CC4-5D6E-409C-BE32-E72D297353CC}">
                <c16:uniqueId val="{00000016-5883-4FD5-AE70-E2097886E849}"/>
              </c:ext>
            </c:extLst>
          </c:dPt>
          <c:dPt>
            <c:idx val="24"/>
            <c:invertIfNegative val="0"/>
            <c:bubble3D val="0"/>
            <c:extLst>
              <c:ext xmlns:c16="http://schemas.microsoft.com/office/drawing/2014/chart" uri="{C3380CC4-5D6E-409C-BE32-E72D297353CC}">
                <c16:uniqueId val="{00000017-5883-4FD5-AE70-E2097886E849}"/>
              </c:ext>
            </c:extLst>
          </c:dPt>
          <c:dPt>
            <c:idx val="26"/>
            <c:invertIfNegative val="0"/>
            <c:bubble3D val="0"/>
            <c:extLst>
              <c:ext xmlns:c16="http://schemas.microsoft.com/office/drawing/2014/chart" uri="{C3380CC4-5D6E-409C-BE32-E72D297353CC}">
                <c16:uniqueId val="{00000018-5883-4FD5-AE70-E2097886E849}"/>
              </c:ext>
            </c:extLst>
          </c:dPt>
          <c:dPt>
            <c:idx val="27"/>
            <c:invertIfNegative val="0"/>
            <c:bubble3D val="0"/>
            <c:extLst>
              <c:ext xmlns:c16="http://schemas.microsoft.com/office/drawing/2014/chart" uri="{C3380CC4-5D6E-409C-BE32-E72D297353CC}">
                <c16:uniqueId val="{00000019-5883-4FD5-AE70-E2097886E849}"/>
              </c:ext>
            </c:extLst>
          </c:dPt>
          <c:dPt>
            <c:idx val="28"/>
            <c:invertIfNegative val="0"/>
            <c:bubble3D val="0"/>
            <c:extLst>
              <c:ext xmlns:c16="http://schemas.microsoft.com/office/drawing/2014/chart" uri="{C3380CC4-5D6E-409C-BE32-E72D297353CC}">
                <c16:uniqueId val="{0000001A-5883-4FD5-AE70-E2097886E849}"/>
              </c:ext>
            </c:extLst>
          </c:dPt>
          <c:dPt>
            <c:idx val="29"/>
            <c:invertIfNegative val="0"/>
            <c:bubble3D val="0"/>
            <c:extLst>
              <c:ext xmlns:c16="http://schemas.microsoft.com/office/drawing/2014/chart" uri="{C3380CC4-5D6E-409C-BE32-E72D297353CC}">
                <c16:uniqueId val="{0000001B-5883-4FD5-AE70-E2097886E849}"/>
              </c:ext>
            </c:extLst>
          </c:dPt>
          <c:dPt>
            <c:idx val="30"/>
            <c:invertIfNegative val="0"/>
            <c:bubble3D val="0"/>
            <c:extLst>
              <c:ext xmlns:c16="http://schemas.microsoft.com/office/drawing/2014/chart" uri="{C3380CC4-5D6E-409C-BE32-E72D297353CC}">
                <c16:uniqueId val="{0000001C-5883-4FD5-AE70-E2097886E849}"/>
              </c:ext>
            </c:extLst>
          </c:dPt>
          <c:dPt>
            <c:idx val="32"/>
            <c:invertIfNegative val="0"/>
            <c:bubble3D val="0"/>
            <c:extLst>
              <c:ext xmlns:c16="http://schemas.microsoft.com/office/drawing/2014/chart" uri="{C3380CC4-5D6E-409C-BE32-E72D297353CC}">
                <c16:uniqueId val="{0000001D-5883-4FD5-AE70-E2097886E849}"/>
              </c:ext>
            </c:extLst>
          </c:dPt>
          <c:dPt>
            <c:idx val="33"/>
            <c:invertIfNegative val="0"/>
            <c:bubble3D val="0"/>
            <c:extLst>
              <c:ext xmlns:c16="http://schemas.microsoft.com/office/drawing/2014/chart" uri="{C3380CC4-5D6E-409C-BE32-E72D297353CC}">
                <c16:uniqueId val="{0000001E-5883-4FD5-AE70-E2097886E849}"/>
              </c:ext>
            </c:extLst>
          </c:dPt>
          <c:dPt>
            <c:idx val="34"/>
            <c:invertIfNegative val="0"/>
            <c:bubble3D val="0"/>
            <c:extLst>
              <c:ext xmlns:c16="http://schemas.microsoft.com/office/drawing/2014/chart" uri="{C3380CC4-5D6E-409C-BE32-E72D297353CC}">
                <c16:uniqueId val="{0000001F-5883-4FD5-AE70-E2097886E849}"/>
              </c:ext>
            </c:extLst>
          </c:dPt>
          <c:dPt>
            <c:idx val="35"/>
            <c:invertIfNegative val="0"/>
            <c:bubble3D val="0"/>
            <c:extLst>
              <c:ext xmlns:c16="http://schemas.microsoft.com/office/drawing/2014/chart" uri="{C3380CC4-5D6E-409C-BE32-E72D297353CC}">
                <c16:uniqueId val="{00000020-5883-4FD5-AE70-E2097886E849}"/>
              </c:ext>
            </c:extLst>
          </c:dPt>
          <c:dLbls>
            <c:dLbl>
              <c:idx val="0"/>
              <c:tx>
                <c:rich>
                  <a:bodyPr wrap="square" lIns="38100" tIns="19050" rIns="38100" bIns="19050" anchor="ctr">
                    <a:spAutoFit/>
                  </a:bodyPr>
                  <a:lstStyle/>
                  <a:p>
                    <a:pPr>
                      <a:defRPr sz="2000" b="0"/>
                    </a:pPr>
                    <a:r>
                      <a:rPr lang="en-US" dirty="0"/>
                      <a:t>83%</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5883-4FD5-AE70-E2097886E849}"/>
                </c:ext>
              </c:extLst>
            </c:dLbl>
            <c:dLbl>
              <c:idx val="1"/>
              <c:tx>
                <c:rich>
                  <a:bodyPr wrap="square" lIns="38100" tIns="19050" rIns="38100" bIns="19050" anchor="ctr">
                    <a:spAutoFit/>
                  </a:bodyPr>
                  <a:lstStyle/>
                  <a:p>
                    <a:pPr>
                      <a:defRPr sz="1100" b="0"/>
                    </a:pPr>
                    <a:r>
                      <a:rPr lang="en-US" dirty="0"/>
                      <a:t>8%</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5883-4FD5-AE70-E2097886E849}"/>
                </c:ext>
              </c:extLst>
            </c:dLbl>
            <c:dLbl>
              <c:idx val="2"/>
              <c:layout>
                <c:manualLayout>
                  <c:x val="-9.2192369905708768E-2"/>
                  <c:y val="0"/>
                </c:manualLayout>
              </c:layout>
              <c:tx>
                <c:rich>
                  <a:bodyPr wrap="square" lIns="38100" tIns="19050" rIns="38100" bIns="19050" anchor="ctr">
                    <a:spAutoFit/>
                  </a:bodyPr>
                  <a:lstStyle/>
                  <a:p>
                    <a:pPr>
                      <a:defRPr sz="1000" b="0"/>
                    </a:pPr>
                    <a:r>
                      <a:rPr lang="en-US" sz="1000" dirty="0"/>
                      <a:t>7%</a:t>
                    </a:r>
                    <a:endParaRPr lang="en-US" dirty="0"/>
                  </a:p>
                </c:rich>
              </c:tx>
              <c:spPr>
                <a:noFill/>
                <a:ln>
                  <a:noFill/>
                </a:ln>
                <a:effectLst/>
              </c:sp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883-4FD5-AE70-E2097886E849}"/>
                </c:ext>
              </c:extLst>
            </c:dLbl>
            <c:dLbl>
              <c:idx val="3"/>
              <c:tx>
                <c:rich>
                  <a:bodyPr wrap="square" lIns="38100" tIns="19050" rIns="38100" bIns="19050" anchor="ctr">
                    <a:spAutoFit/>
                  </a:bodyPr>
                  <a:lstStyle/>
                  <a:p>
                    <a:pPr>
                      <a:defRPr sz="2100" b="0"/>
                    </a:pPr>
                    <a:r>
                      <a:rPr lang="en-US" sz="800" dirty="0"/>
                      <a:t>2</a:t>
                    </a:r>
                    <a:endParaRPr lang="en-US" dirty="0"/>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5883-4FD5-AE70-E2097886E849}"/>
                </c:ext>
              </c:extLst>
            </c:dLbl>
            <c:spPr>
              <a:noFill/>
              <a:ln>
                <a:noFill/>
              </a:ln>
              <a:effectLst/>
            </c:spPr>
            <c:txPr>
              <a:bodyPr wrap="square" lIns="38100" tIns="19050" rIns="38100" bIns="19050" anchor="ctr">
                <a:spAutoFit/>
              </a:bodyPr>
              <a:lstStyle/>
              <a:p>
                <a:pPr>
                  <a:defRPr sz="16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0.83</c:v>
                </c:pt>
                <c:pt idx="1">
                  <c:v>0.08</c:v>
                </c:pt>
                <c:pt idx="2">
                  <c:v>7.0000000000000007E-2</c:v>
                </c:pt>
                <c:pt idx="3">
                  <c:v>0.02</c:v>
                </c:pt>
              </c:numCache>
            </c:numRef>
          </c:bubbleSize>
          <c:bubble3D val="0"/>
          <c:extLst>
            <c:ext xmlns:c16="http://schemas.microsoft.com/office/drawing/2014/chart" uri="{C3380CC4-5D6E-409C-BE32-E72D297353CC}">
              <c16:uniqueId val="{00000021-5883-4FD5-AE70-E2097886E849}"/>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1229-4276-9D13-5BF2A14E8807}"/>
              </c:ext>
            </c:extLst>
          </c:dPt>
          <c:dPt>
            <c:idx val="1"/>
            <c:invertIfNegative val="0"/>
            <c:bubble3D val="0"/>
            <c:extLst>
              <c:ext xmlns:c16="http://schemas.microsoft.com/office/drawing/2014/chart" uri="{C3380CC4-5D6E-409C-BE32-E72D297353CC}">
                <c16:uniqueId val="{00000001-1229-4276-9D13-5BF2A14E8807}"/>
              </c:ext>
            </c:extLst>
          </c:dPt>
          <c:dPt>
            <c:idx val="2"/>
            <c:invertIfNegative val="0"/>
            <c:bubble3D val="0"/>
            <c:extLst>
              <c:ext xmlns:c16="http://schemas.microsoft.com/office/drawing/2014/chart" uri="{C3380CC4-5D6E-409C-BE32-E72D297353CC}">
                <c16:uniqueId val="{00000002-1229-4276-9D13-5BF2A14E8807}"/>
              </c:ext>
            </c:extLst>
          </c:dPt>
          <c:dPt>
            <c:idx val="3"/>
            <c:invertIfNegative val="0"/>
            <c:bubble3D val="0"/>
            <c:extLst>
              <c:ext xmlns:c16="http://schemas.microsoft.com/office/drawing/2014/chart" uri="{C3380CC4-5D6E-409C-BE32-E72D297353CC}">
                <c16:uniqueId val="{00000003-1229-4276-9D13-5BF2A14E8807}"/>
              </c:ext>
            </c:extLst>
          </c:dPt>
          <c:dPt>
            <c:idx val="4"/>
            <c:invertIfNegative val="0"/>
            <c:bubble3D val="0"/>
            <c:extLst>
              <c:ext xmlns:c16="http://schemas.microsoft.com/office/drawing/2014/chart" uri="{C3380CC4-5D6E-409C-BE32-E72D297353CC}">
                <c16:uniqueId val="{00000004-1229-4276-9D13-5BF2A14E8807}"/>
              </c:ext>
            </c:extLst>
          </c:dPt>
          <c:dPt>
            <c:idx val="5"/>
            <c:invertIfNegative val="0"/>
            <c:bubble3D val="0"/>
            <c:extLst>
              <c:ext xmlns:c16="http://schemas.microsoft.com/office/drawing/2014/chart" uri="{C3380CC4-5D6E-409C-BE32-E72D297353CC}">
                <c16:uniqueId val="{00000005-1229-4276-9D13-5BF2A14E8807}"/>
              </c:ext>
            </c:extLst>
          </c:dPt>
          <c:dPt>
            <c:idx val="6"/>
            <c:invertIfNegative val="0"/>
            <c:bubble3D val="0"/>
            <c:extLst>
              <c:ext xmlns:c16="http://schemas.microsoft.com/office/drawing/2014/chart" uri="{C3380CC4-5D6E-409C-BE32-E72D297353CC}">
                <c16:uniqueId val="{00000006-1229-4276-9D13-5BF2A14E8807}"/>
              </c:ext>
            </c:extLst>
          </c:dPt>
          <c:dPt>
            <c:idx val="7"/>
            <c:invertIfNegative val="0"/>
            <c:bubble3D val="0"/>
            <c:extLst>
              <c:ext xmlns:c16="http://schemas.microsoft.com/office/drawing/2014/chart" uri="{C3380CC4-5D6E-409C-BE32-E72D297353CC}">
                <c16:uniqueId val="{00000007-1229-4276-9D13-5BF2A14E8807}"/>
              </c:ext>
            </c:extLst>
          </c:dPt>
          <c:dPt>
            <c:idx val="8"/>
            <c:invertIfNegative val="0"/>
            <c:bubble3D val="0"/>
            <c:extLst>
              <c:ext xmlns:c16="http://schemas.microsoft.com/office/drawing/2014/chart" uri="{C3380CC4-5D6E-409C-BE32-E72D297353CC}">
                <c16:uniqueId val="{00000008-1229-4276-9D13-5BF2A14E8807}"/>
              </c:ext>
            </c:extLst>
          </c:dPt>
          <c:dPt>
            <c:idx val="9"/>
            <c:invertIfNegative val="0"/>
            <c:bubble3D val="0"/>
            <c:extLst>
              <c:ext xmlns:c16="http://schemas.microsoft.com/office/drawing/2014/chart" uri="{C3380CC4-5D6E-409C-BE32-E72D297353CC}">
                <c16:uniqueId val="{00000009-1229-4276-9D13-5BF2A14E8807}"/>
              </c:ext>
            </c:extLst>
          </c:dPt>
          <c:dPt>
            <c:idx val="10"/>
            <c:invertIfNegative val="0"/>
            <c:bubble3D val="0"/>
            <c:extLst>
              <c:ext xmlns:c16="http://schemas.microsoft.com/office/drawing/2014/chart" uri="{C3380CC4-5D6E-409C-BE32-E72D297353CC}">
                <c16:uniqueId val="{0000000A-1229-4276-9D13-5BF2A14E8807}"/>
              </c:ext>
            </c:extLst>
          </c:dPt>
          <c:dPt>
            <c:idx val="11"/>
            <c:invertIfNegative val="0"/>
            <c:bubble3D val="0"/>
            <c:extLst>
              <c:ext xmlns:c16="http://schemas.microsoft.com/office/drawing/2014/chart" uri="{C3380CC4-5D6E-409C-BE32-E72D297353CC}">
                <c16:uniqueId val="{0000000B-1229-4276-9D13-5BF2A14E8807}"/>
              </c:ext>
            </c:extLst>
          </c:dPt>
          <c:dPt>
            <c:idx val="12"/>
            <c:invertIfNegative val="0"/>
            <c:bubble3D val="0"/>
            <c:extLst>
              <c:ext xmlns:c16="http://schemas.microsoft.com/office/drawing/2014/chart" uri="{C3380CC4-5D6E-409C-BE32-E72D297353CC}">
                <c16:uniqueId val="{0000000C-1229-4276-9D13-5BF2A14E8807}"/>
              </c:ext>
            </c:extLst>
          </c:dPt>
          <c:dPt>
            <c:idx val="13"/>
            <c:invertIfNegative val="0"/>
            <c:bubble3D val="0"/>
            <c:extLst>
              <c:ext xmlns:c16="http://schemas.microsoft.com/office/drawing/2014/chart" uri="{C3380CC4-5D6E-409C-BE32-E72D297353CC}">
                <c16:uniqueId val="{0000000D-1229-4276-9D13-5BF2A14E8807}"/>
              </c:ext>
            </c:extLst>
          </c:dPt>
          <c:dPt>
            <c:idx val="14"/>
            <c:invertIfNegative val="0"/>
            <c:bubble3D val="0"/>
            <c:extLst>
              <c:ext xmlns:c16="http://schemas.microsoft.com/office/drawing/2014/chart" uri="{C3380CC4-5D6E-409C-BE32-E72D297353CC}">
                <c16:uniqueId val="{0000000E-1229-4276-9D13-5BF2A14E8807}"/>
              </c:ext>
            </c:extLst>
          </c:dPt>
          <c:dPt>
            <c:idx val="15"/>
            <c:invertIfNegative val="0"/>
            <c:bubble3D val="0"/>
            <c:extLst>
              <c:ext xmlns:c16="http://schemas.microsoft.com/office/drawing/2014/chart" uri="{C3380CC4-5D6E-409C-BE32-E72D297353CC}">
                <c16:uniqueId val="{0000000F-1229-4276-9D13-5BF2A14E8807}"/>
              </c:ext>
            </c:extLst>
          </c:dPt>
          <c:dPt>
            <c:idx val="16"/>
            <c:invertIfNegative val="0"/>
            <c:bubble3D val="0"/>
            <c:extLst>
              <c:ext xmlns:c16="http://schemas.microsoft.com/office/drawing/2014/chart" uri="{C3380CC4-5D6E-409C-BE32-E72D297353CC}">
                <c16:uniqueId val="{00000010-1229-4276-9D13-5BF2A14E8807}"/>
              </c:ext>
            </c:extLst>
          </c:dPt>
          <c:dPt>
            <c:idx val="17"/>
            <c:invertIfNegative val="0"/>
            <c:bubble3D val="0"/>
            <c:extLst>
              <c:ext xmlns:c16="http://schemas.microsoft.com/office/drawing/2014/chart" uri="{C3380CC4-5D6E-409C-BE32-E72D297353CC}">
                <c16:uniqueId val="{00000011-1229-4276-9D13-5BF2A14E8807}"/>
              </c:ext>
            </c:extLst>
          </c:dPt>
          <c:dPt>
            <c:idx val="18"/>
            <c:invertIfNegative val="0"/>
            <c:bubble3D val="0"/>
            <c:extLst>
              <c:ext xmlns:c16="http://schemas.microsoft.com/office/drawing/2014/chart" uri="{C3380CC4-5D6E-409C-BE32-E72D297353CC}">
                <c16:uniqueId val="{00000012-1229-4276-9D13-5BF2A14E8807}"/>
              </c:ext>
            </c:extLst>
          </c:dPt>
          <c:dPt>
            <c:idx val="19"/>
            <c:invertIfNegative val="0"/>
            <c:bubble3D val="0"/>
            <c:extLst>
              <c:ext xmlns:c16="http://schemas.microsoft.com/office/drawing/2014/chart" uri="{C3380CC4-5D6E-409C-BE32-E72D297353CC}">
                <c16:uniqueId val="{00000013-1229-4276-9D13-5BF2A14E8807}"/>
              </c:ext>
            </c:extLst>
          </c:dPt>
          <c:dPt>
            <c:idx val="20"/>
            <c:invertIfNegative val="0"/>
            <c:bubble3D val="0"/>
            <c:extLst>
              <c:ext xmlns:c16="http://schemas.microsoft.com/office/drawing/2014/chart" uri="{C3380CC4-5D6E-409C-BE32-E72D297353CC}">
                <c16:uniqueId val="{00000014-1229-4276-9D13-5BF2A14E8807}"/>
              </c:ext>
            </c:extLst>
          </c:dPt>
          <c:dPt>
            <c:idx val="22"/>
            <c:invertIfNegative val="0"/>
            <c:bubble3D val="0"/>
            <c:extLst>
              <c:ext xmlns:c16="http://schemas.microsoft.com/office/drawing/2014/chart" uri="{C3380CC4-5D6E-409C-BE32-E72D297353CC}">
                <c16:uniqueId val="{00000015-1229-4276-9D13-5BF2A14E8807}"/>
              </c:ext>
            </c:extLst>
          </c:dPt>
          <c:dPt>
            <c:idx val="23"/>
            <c:invertIfNegative val="0"/>
            <c:bubble3D val="0"/>
            <c:extLst>
              <c:ext xmlns:c16="http://schemas.microsoft.com/office/drawing/2014/chart" uri="{C3380CC4-5D6E-409C-BE32-E72D297353CC}">
                <c16:uniqueId val="{00000016-1229-4276-9D13-5BF2A14E8807}"/>
              </c:ext>
            </c:extLst>
          </c:dPt>
          <c:dPt>
            <c:idx val="24"/>
            <c:invertIfNegative val="0"/>
            <c:bubble3D val="0"/>
            <c:extLst>
              <c:ext xmlns:c16="http://schemas.microsoft.com/office/drawing/2014/chart" uri="{C3380CC4-5D6E-409C-BE32-E72D297353CC}">
                <c16:uniqueId val="{00000017-1229-4276-9D13-5BF2A14E8807}"/>
              </c:ext>
            </c:extLst>
          </c:dPt>
          <c:dPt>
            <c:idx val="26"/>
            <c:invertIfNegative val="0"/>
            <c:bubble3D val="0"/>
            <c:extLst>
              <c:ext xmlns:c16="http://schemas.microsoft.com/office/drawing/2014/chart" uri="{C3380CC4-5D6E-409C-BE32-E72D297353CC}">
                <c16:uniqueId val="{00000018-1229-4276-9D13-5BF2A14E8807}"/>
              </c:ext>
            </c:extLst>
          </c:dPt>
          <c:dPt>
            <c:idx val="27"/>
            <c:invertIfNegative val="0"/>
            <c:bubble3D val="0"/>
            <c:extLst>
              <c:ext xmlns:c16="http://schemas.microsoft.com/office/drawing/2014/chart" uri="{C3380CC4-5D6E-409C-BE32-E72D297353CC}">
                <c16:uniqueId val="{00000019-1229-4276-9D13-5BF2A14E8807}"/>
              </c:ext>
            </c:extLst>
          </c:dPt>
          <c:dPt>
            <c:idx val="28"/>
            <c:invertIfNegative val="0"/>
            <c:bubble3D val="0"/>
            <c:extLst>
              <c:ext xmlns:c16="http://schemas.microsoft.com/office/drawing/2014/chart" uri="{C3380CC4-5D6E-409C-BE32-E72D297353CC}">
                <c16:uniqueId val="{0000001A-1229-4276-9D13-5BF2A14E8807}"/>
              </c:ext>
            </c:extLst>
          </c:dPt>
          <c:dPt>
            <c:idx val="29"/>
            <c:invertIfNegative val="0"/>
            <c:bubble3D val="0"/>
            <c:extLst>
              <c:ext xmlns:c16="http://schemas.microsoft.com/office/drawing/2014/chart" uri="{C3380CC4-5D6E-409C-BE32-E72D297353CC}">
                <c16:uniqueId val="{0000001B-1229-4276-9D13-5BF2A14E8807}"/>
              </c:ext>
            </c:extLst>
          </c:dPt>
          <c:dPt>
            <c:idx val="30"/>
            <c:invertIfNegative val="0"/>
            <c:bubble3D val="0"/>
            <c:extLst>
              <c:ext xmlns:c16="http://schemas.microsoft.com/office/drawing/2014/chart" uri="{C3380CC4-5D6E-409C-BE32-E72D297353CC}">
                <c16:uniqueId val="{0000001C-1229-4276-9D13-5BF2A14E8807}"/>
              </c:ext>
            </c:extLst>
          </c:dPt>
          <c:dPt>
            <c:idx val="32"/>
            <c:invertIfNegative val="0"/>
            <c:bubble3D val="0"/>
            <c:extLst>
              <c:ext xmlns:c16="http://schemas.microsoft.com/office/drawing/2014/chart" uri="{C3380CC4-5D6E-409C-BE32-E72D297353CC}">
                <c16:uniqueId val="{0000001D-1229-4276-9D13-5BF2A14E8807}"/>
              </c:ext>
            </c:extLst>
          </c:dPt>
          <c:dPt>
            <c:idx val="33"/>
            <c:invertIfNegative val="0"/>
            <c:bubble3D val="0"/>
            <c:extLst>
              <c:ext xmlns:c16="http://schemas.microsoft.com/office/drawing/2014/chart" uri="{C3380CC4-5D6E-409C-BE32-E72D297353CC}">
                <c16:uniqueId val="{0000001E-1229-4276-9D13-5BF2A14E8807}"/>
              </c:ext>
            </c:extLst>
          </c:dPt>
          <c:dPt>
            <c:idx val="34"/>
            <c:invertIfNegative val="0"/>
            <c:bubble3D val="0"/>
            <c:extLst>
              <c:ext xmlns:c16="http://schemas.microsoft.com/office/drawing/2014/chart" uri="{C3380CC4-5D6E-409C-BE32-E72D297353CC}">
                <c16:uniqueId val="{0000001F-1229-4276-9D13-5BF2A14E8807}"/>
              </c:ext>
            </c:extLst>
          </c:dPt>
          <c:dPt>
            <c:idx val="35"/>
            <c:invertIfNegative val="0"/>
            <c:bubble3D val="0"/>
            <c:extLst>
              <c:ext xmlns:c16="http://schemas.microsoft.com/office/drawing/2014/chart" uri="{C3380CC4-5D6E-409C-BE32-E72D297353CC}">
                <c16:uniqueId val="{00000020-1229-4276-9D13-5BF2A14E8807}"/>
              </c:ext>
            </c:extLst>
          </c:dPt>
          <c:dLbls>
            <c:dLbl>
              <c:idx val="0"/>
              <c:tx>
                <c:rich>
                  <a:bodyPr wrap="square" lIns="38100" tIns="19050" rIns="38100" bIns="19050" anchor="ctr">
                    <a:spAutoFit/>
                  </a:bodyPr>
                  <a:lstStyle/>
                  <a:p>
                    <a:pPr>
                      <a:defRPr sz="1400" b="0"/>
                    </a:pPr>
                    <a:r>
                      <a:rPr lang="en-US" dirty="0"/>
                      <a:t>21%</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1229-4276-9D13-5BF2A14E8807}"/>
                </c:ext>
              </c:extLst>
            </c:dLbl>
            <c:dLbl>
              <c:idx val="1"/>
              <c:tx>
                <c:rich>
                  <a:bodyPr wrap="square" lIns="38100" tIns="19050" rIns="38100" bIns="19050" anchor="ctr">
                    <a:spAutoFit/>
                  </a:bodyPr>
                  <a:lstStyle/>
                  <a:p>
                    <a:pPr>
                      <a:defRPr sz="1600" b="0"/>
                    </a:pPr>
                    <a:r>
                      <a:rPr lang="en-US" dirty="0"/>
                      <a:t>51%</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1229-4276-9D13-5BF2A14E8807}"/>
                </c:ext>
              </c:extLst>
            </c:dLbl>
            <c:dLbl>
              <c:idx val="2"/>
              <c:tx>
                <c:rich>
                  <a:bodyPr/>
                  <a:lstStyle/>
                  <a:p>
                    <a:r>
                      <a:rPr lang="en-US" dirty="0"/>
                      <a:t>12%</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1229-4276-9D13-5BF2A14E8807}"/>
                </c:ext>
              </c:extLst>
            </c:dLbl>
            <c:dLbl>
              <c:idx val="3"/>
              <c:tx>
                <c:rich>
                  <a:bodyPr wrap="square" lIns="38100" tIns="19050" rIns="38100" bIns="19050" anchor="ctr" anchorCtr="0">
                    <a:spAutoFit/>
                  </a:bodyPr>
                  <a:lstStyle/>
                  <a:p>
                    <a:pPr algn="ctr">
                      <a:defRPr lang="en-US" sz="1400" b="0" i="0" u="none" strike="noStrike" kern="1200" baseline="0">
                        <a:solidFill>
                          <a:schemeClr val="bg1"/>
                        </a:solidFill>
                        <a:latin typeface="Arial" panose="020B0604020202020204" pitchFamily="34" charset="0"/>
                        <a:ea typeface="+mn-ea"/>
                        <a:cs typeface="Arial" panose="020B0604020202020204" pitchFamily="34" charset="0"/>
                      </a:defRPr>
                    </a:pPr>
                    <a:r>
                      <a:rPr lang="en-US" dirty="0"/>
                      <a:t>16%</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1229-4276-9D13-5BF2A14E8807}"/>
                </c:ext>
              </c:extLst>
            </c:dLbl>
            <c:spPr>
              <a:noFill/>
              <a:ln>
                <a:noFill/>
              </a:ln>
              <a:effectLst/>
            </c:spPr>
            <c:txPr>
              <a:bodyPr wrap="square" lIns="38100" tIns="19050" rIns="38100" bIns="19050" anchor="ctr">
                <a:spAutoFit/>
              </a:bodyPr>
              <a:lstStyle/>
              <a:p>
                <a:pPr>
                  <a:defRPr sz="12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0.21</c:v>
                </c:pt>
                <c:pt idx="1">
                  <c:v>0.51</c:v>
                </c:pt>
                <c:pt idx="2">
                  <c:v>0.12</c:v>
                </c:pt>
                <c:pt idx="3">
                  <c:v>0.16</c:v>
                </c:pt>
              </c:numCache>
            </c:numRef>
          </c:bubbleSize>
          <c:bubble3D val="0"/>
          <c:extLst>
            <c:ext xmlns:c16="http://schemas.microsoft.com/office/drawing/2014/chart" uri="{C3380CC4-5D6E-409C-BE32-E72D297353CC}">
              <c16:uniqueId val="{00000021-1229-4276-9D13-5BF2A14E8807}"/>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2"/>
            <c:invertIfNegative val="0"/>
            <c:bubble3D val="0"/>
            <c:spPr>
              <a:solidFill>
                <a:srgbClr val="717171"/>
              </a:solidFill>
              <a:ln>
                <a:noFill/>
              </a:ln>
              <a:effectLst/>
            </c:spPr>
            <c:extLst>
              <c:ext xmlns:c16="http://schemas.microsoft.com/office/drawing/2014/chart" uri="{C3380CC4-5D6E-409C-BE32-E72D297353CC}">
                <c16:uniqueId val="{00000001-3E9E-4BE7-B78A-22E2B7E8F908}"/>
              </c:ext>
            </c:extLst>
          </c:dPt>
          <c:dPt>
            <c:idx val="3"/>
            <c:invertIfNegative val="0"/>
            <c:bubble3D val="0"/>
            <c:spPr>
              <a:solidFill>
                <a:srgbClr val="717171"/>
              </a:solidFill>
              <a:ln>
                <a:noFill/>
              </a:ln>
              <a:effectLst/>
            </c:spPr>
            <c:extLst>
              <c:ext xmlns:c16="http://schemas.microsoft.com/office/drawing/2014/chart" uri="{C3380CC4-5D6E-409C-BE32-E72D297353CC}">
                <c16:uniqueId val="{00000003-3E9E-4BE7-B78A-22E2B7E8F908}"/>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Rural &lt;2000 h.</c:v>
                </c:pt>
                <c:pt idx="1">
                  <c:v>&lt;20 000 h.</c:v>
                </c:pt>
                <c:pt idx="2">
                  <c:v>&lt;100 000 h.</c:v>
                </c:pt>
                <c:pt idx="3">
                  <c:v>&gt;100 000 h.</c:v>
                </c:pt>
                <c:pt idx="4">
                  <c:v>Agglo. Parisienne</c:v>
                </c:pt>
              </c:strCache>
            </c:strRef>
          </c:cat>
          <c:val>
            <c:numRef>
              <c:f>Feuil1!$B$2:$B$6</c:f>
              <c:numCache>
                <c:formatCode>0%</c:formatCode>
                <c:ptCount val="5"/>
                <c:pt idx="0">
                  <c:v>0.17</c:v>
                </c:pt>
                <c:pt idx="1">
                  <c:v>0.14000000000000001</c:v>
                </c:pt>
                <c:pt idx="2">
                  <c:v>0.13</c:v>
                </c:pt>
                <c:pt idx="3">
                  <c:v>0.36</c:v>
                </c:pt>
                <c:pt idx="4">
                  <c:v>0.21</c:v>
                </c:pt>
              </c:numCache>
            </c:numRef>
          </c:val>
          <c:extLst>
            <c:ext xmlns:c16="http://schemas.microsoft.com/office/drawing/2014/chart" uri="{C3380CC4-5D6E-409C-BE32-E72D297353CC}">
              <c16:uniqueId val="{00000004-3E9E-4BE7-B78A-22E2B7E8F908}"/>
            </c:ext>
          </c:extLst>
        </c:ser>
        <c:dLbls>
          <c:showLegendKey val="0"/>
          <c:showVal val="0"/>
          <c:showCatName val="0"/>
          <c:showSerName val="0"/>
          <c:showPercent val="0"/>
          <c:showBubbleSize val="0"/>
        </c:dLbls>
        <c:gapWidth val="400"/>
        <c:axId val="688341072"/>
        <c:axId val="688346648"/>
      </c:barChart>
      <c:catAx>
        <c:axId val="688341072"/>
        <c:scaling>
          <c:orientation val="minMax"/>
        </c:scaling>
        <c:delete val="1"/>
        <c:axPos val="b"/>
        <c:numFmt formatCode="General" sourceLinked="1"/>
        <c:majorTickMark val="out"/>
        <c:minorTickMark val="none"/>
        <c:tickLblPos val="nextTo"/>
        <c:crossAx val="688346648"/>
        <c:crossesAt val="0"/>
        <c:auto val="1"/>
        <c:lblAlgn val="ctr"/>
        <c:lblOffset val="100"/>
        <c:noMultiLvlLbl val="0"/>
      </c:catAx>
      <c:valAx>
        <c:axId val="688346648"/>
        <c:scaling>
          <c:orientation val="minMax"/>
          <c:max val="0.5"/>
        </c:scaling>
        <c:delete val="1"/>
        <c:axPos val="l"/>
        <c:numFmt formatCode="0%" sourceLinked="1"/>
        <c:majorTickMark val="out"/>
        <c:minorTickMark val="none"/>
        <c:tickLblPos val="nextTo"/>
        <c:crossAx val="68834107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F611-4B37-984A-A2AB344D391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611-4B37-984A-A2AB344D391B}"/>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611-4B37-984A-A2AB344D391B}"/>
              </c:ext>
            </c:extLst>
          </c:dPt>
          <c:cat>
            <c:strRef>
              <c:f>Feuil1!$A$2:$A$4</c:f>
              <c:strCache>
                <c:ptCount val="3"/>
                <c:pt idx="0">
                  <c:v>A</c:v>
                </c:pt>
                <c:pt idx="1">
                  <c:v>B</c:v>
                </c:pt>
                <c:pt idx="2">
                  <c:v>C</c:v>
                </c:pt>
              </c:strCache>
            </c:strRef>
          </c:cat>
          <c:val>
            <c:numRef>
              <c:f>Feuil1!$B$2:$B$4</c:f>
              <c:numCache>
                <c:formatCode>0%</c:formatCode>
                <c:ptCount val="3"/>
                <c:pt idx="0">
                  <c:v>0.65</c:v>
                </c:pt>
                <c:pt idx="1">
                  <c:v>0.35</c:v>
                </c:pt>
                <c:pt idx="2">
                  <c:v>0</c:v>
                </c:pt>
              </c:numCache>
            </c:numRef>
          </c:val>
          <c:extLst>
            <c:ext xmlns:c16="http://schemas.microsoft.com/office/drawing/2014/chart" uri="{C3380CC4-5D6E-409C-BE32-E72D297353CC}">
              <c16:uniqueId val="{00000006-F611-4B37-984A-A2AB344D391B}"/>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3E14-4BB2-964A-80E3718669E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E14-4BB2-964A-80E3718669E1}"/>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E14-4BB2-964A-80E3718669E1}"/>
              </c:ext>
            </c:extLst>
          </c:dPt>
          <c:cat>
            <c:strRef>
              <c:f>Feuil1!$A$2:$A$4</c:f>
              <c:strCache>
                <c:ptCount val="3"/>
                <c:pt idx="0">
                  <c:v>A</c:v>
                </c:pt>
                <c:pt idx="1">
                  <c:v>B</c:v>
                </c:pt>
                <c:pt idx="2">
                  <c:v>C</c:v>
                </c:pt>
              </c:strCache>
            </c:strRef>
          </c:cat>
          <c:val>
            <c:numRef>
              <c:f>Feuil1!$B$2:$B$4</c:f>
              <c:numCache>
                <c:formatCode>0%</c:formatCode>
                <c:ptCount val="3"/>
                <c:pt idx="0">
                  <c:v>0.67</c:v>
                </c:pt>
                <c:pt idx="1">
                  <c:v>0.27</c:v>
                </c:pt>
                <c:pt idx="2">
                  <c:v>0.06</c:v>
                </c:pt>
              </c:numCache>
            </c:numRef>
          </c:val>
          <c:extLst>
            <c:ext xmlns:c16="http://schemas.microsoft.com/office/drawing/2014/chart" uri="{C3380CC4-5D6E-409C-BE32-E72D297353CC}">
              <c16:uniqueId val="{00000006-3E14-4BB2-964A-80E3718669E1}"/>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421A-4D0E-927C-B0CAC6216E53}"/>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A-4D0E-927C-B0CAC6216E53}"/>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A-4D0E-927C-B0CAC6216E53}"/>
              </c:ext>
            </c:extLst>
          </c:dPt>
          <c:cat>
            <c:strRef>
              <c:f>Feuil1!$A$2:$A$4</c:f>
              <c:strCache>
                <c:ptCount val="3"/>
                <c:pt idx="0">
                  <c:v>A</c:v>
                </c:pt>
                <c:pt idx="1">
                  <c:v>B</c:v>
                </c:pt>
                <c:pt idx="2">
                  <c:v>C</c:v>
                </c:pt>
              </c:strCache>
            </c:strRef>
          </c:cat>
          <c:val>
            <c:numRef>
              <c:f>Feuil1!$B$2:$B$4</c:f>
              <c:numCache>
                <c:formatCode>0%</c:formatCode>
                <c:ptCount val="3"/>
                <c:pt idx="0">
                  <c:v>0.71</c:v>
                </c:pt>
                <c:pt idx="1">
                  <c:v>0.16</c:v>
                </c:pt>
                <c:pt idx="2">
                  <c:v>0.13</c:v>
                </c:pt>
              </c:numCache>
            </c:numRef>
          </c:val>
          <c:extLst>
            <c:ext xmlns:c16="http://schemas.microsoft.com/office/drawing/2014/chart" uri="{C3380CC4-5D6E-409C-BE32-E72D297353CC}">
              <c16:uniqueId val="{00000006-421A-4D0E-927C-B0CAC6216E53}"/>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rgbClr val="C69B08"/>
              </a:solidFill>
              <a:ln w="12700">
                <a:solidFill>
                  <a:schemeClr val="lt1"/>
                </a:solidFill>
              </a:ln>
              <a:effectLst/>
            </c:spPr>
            <c:extLst>
              <c:ext xmlns:c16="http://schemas.microsoft.com/office/drawing/2014/chart" uri="{C3380CC4-5D6E-409C-BE32-E72D297353CC}">
                <c16:uniqueId val="{00000001-03BB-4481-A5AE-EDBF1F02323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03BB-4481-A5AE-EDBF1F02323A}"/>
              </c:ext>
            </c:extLst>
          </c:dPt>
          <c:cat>
            <c:strRef>
              <c:f>Feuil1!$A$2:$A$3</c:f>
              <c:strCache>
                <c:ptCount val="2"/>
                <c:pt idx="0">
                  <c:v>Oui</c:v>
                </c:pt>
                <c:pt idx="1">
                  <c:v>Non</c:v>
                </c:pt>
              </c:strCache>
            </c:strRef>
          </c:cat>
          <c:val>
            <c:numRef>
              <c:f>Feuil1!$B$2:$B$3</c:f>
              <c:numCache>
                <c:formatCode>0%</c:formatCode>
                <c:ptCount val="2"/>
                <c:pt idx="0">
                  <c:v>0.27</c:v>
                </c:pt>
                <c:pt idx="1">
                  <c:v>0.63</c:v>
                </c:pt>
              </c:numCache>
            </c:numRef>
          </c:val>
          <c:extLst>
            <c:ext xmlns:c16="http://schemas.microsoft.com/office/drawing/2014/chart" uri="{C3380CC4-5D6E-409C-BE32-E72D297353CC}">
              <c16:uniqueId val="{00000004-03BB-4481-A5AE-EDBF1F02323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421B-41FF-A55C-00AD4485A43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B-41FF-A55C-00AD4485A438}"/>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B-41FF-A55C-00AD4485A438}"/>
              </c:ext>
            </c:extLst>
          </c:dPt>
          <c:cat>
            <c:strRef>
              <c:f>Feuil1!$A$2:$A$3</c:f>
              <c:strCache>
                <c:ptCount val="2"/>
                <c:pt idx="0">
                  <c:v>A</c:v>
                </c:pt>
                <c:pt idx="1">
                  <c:v>B</c:v>
                </c:pt>
              </c:strCache>
            </c:strRef>
          </c:cat>
          <c:val>
            <c:numRef>
              <c:f>Feuil1!$B$2:$B$3</c:f>
              <c:numCache>
                <c:formatCode>0%</c:formatCode>
                <c:ptCount val="2"/>
                <c:pt idx="0">
                  <c:v>0.94</c:v>
                </c:pt>
                <c:pt idx="1">
                  <c:v>0.06</c:v>
                </c:pt>
              </c:numCache>
            </c:numRef>
          </c:val>
          <c:extLst>
            <c:ext xmlns:c16="http://schemas.microsoft.com/office/drawing/2014/chart" uri="{C3380CC4-5D6E-409C-BE32-E72D297353CC}">
              <c16:uniqueId val="{00000006-421B-41FF-A55C-00AD4485A438}"/>
            </c:ext>
          </c:extLst>
        </c:ser>
        <c:dLbls>
          <c:showLegendKey val="0"/>
          <c:showVal val="0"/>
          <c:showCatName val="0"/>
          <c:showSerName val="0"/>
          <c:showPercent val="0"/>
          <c:showBubbleSize val="0"/>
          <c:showLeaderLines val="1"/>
        </c:dLbls>
        <c:firstSliceAng val="138"/>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Feuil1!$B$1</c:f>
              <c:strCache>
                <c:ptCount val="1"/>
                <c:pt idx="0">
                  <c:v>Série 12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051-4954-9ECE-8B7EE36AEC9A}"/>
              </c:ext>
            </c:extLst>
          </c:dPt>
          <c:dPt>
            <c:idx val="3"/>
            <c:invertIfNegative val="0"/>
            <c:bubble3D val="0"/>
            <c:spPr>
              <a:solidFill>
                <a:srgbClr val="717171"/>
              </a:solidFill>
              <a:ln>
                <a:noFill/>
              </a:ln>
              <a:effectLst/>
            </c:spPr>
            <c:extLst>
              <c:ext xmlns:c16="http://schemas.microsoft.com/office/drawing/2014/chart" uri="{C3380CC4-5D6E-409C-BE32-E72D297353CC}">
                <c16:uniqueId val="{00000003-F051-4954-9ECE-8B7EE36AEC9A}"/>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Feuil1!$A$2:$A$7</c:f>
              <c:strCache>
                <c:ptCount val="6"/>
                <c:pt idx="0">
                  <c:v>Pelouse</c:v>
                </c:pt>
                <c:pt idx="1">
                  <c:v>Sol dur</c:v>
                </c:pt>
                <c:pt idx="2">
                  <c:v>Terrasse</c:v>
                </c:pt>
                <c:pt idx="3">
                  <c:v>Plantes</c:v>
                </c:pt>
                <c:pt idx="4">
                  <c:v>Arbres et arbustes</c:v>
                </c:pt>
                <c:pt idx="5">
                  <c:v>Potager</c:v>
                </c:pt>
              </c:strCache>
            </c:strRef>
          </c:cat>
          <c:val>
            <c:numRef>
              <c:f>Feuil1!$B$2:$B$7</c:f>
              <c:numCache>
                <c:formatCode>0%</c:formatCode>
                <c:ptCount val="6"/>
                <c:pt idx="0">
                  <c:v>0.56000000000000005</c:v>
                </c:pt>
                <c:pt idx="1">
                  <c:v>0.4</c:v>
                </c:pt>
                <c:pt idx="2">
                  <c:v>0.18</c:v>
                </c:pt>
                <c:pt idx="3">
                  <c:v>0.2</c:v>
                </c:pt>
                <c:pt idx="4">
                  <c:v>0.15</c:v>
                </c:pt>
                <c:pt idx="5">
                  <c:v>0.11</c:v>
                </c:pt>
              </c:numCache>
            </c:numRef>
          </c:val>
          <c:extLst>
            <c:ext xmlns:c16="http://schemas.microsoft.com/office/drawing/2014/chart" uri="{C3380CC4-5D6E-409C-BE32-E72D297353CC}">
              <c16:uniqueId val="{00000004-F051-4954-9ECE-8B7EE36AEC9A}"/>
            </c:ext>
          </c:extLst>
        </c:ser>
        <c:dLbls>
          <c:showLegendKey val="0"/>
          <c:showVal val="0"/>
          <c:showCatName val="0"/>
          <c:showSerName val="0"/>
          <c:showPercent val="0"/>
          <c:showBubbleSize val="0"/>
        </c:dLbls>
        <c:gapWidth val="50"/>
        <c:axId val="424804168"/>
        <c:axId val="424806136"/>
      </c:barChart>
      <c:catAx>
        <c:axId val="424804168"/>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424806136"/>
        <c:crosses val="autoZero"/>
        <c:auto val="1"/>
        <c:lblAlgn val="ctr"/>
        <c:lblOffset val="100"/>
        <c:noMultiLvlLbl val="0"/>
      </c:catAx>
      <c:valAx>
        <c:axId val="424806136"/>
        <c:scaling>
          <c:orientation val="minMax"/>
          <c:max val="0.70000000000000007"/>
          <c:min val="0"/>
        </c:scaling>
        <c:delete val="1"/>
        <c:axPos val="t"/>
        <c:numFmt formatCode="0%" sourceLinked="1"/>
        <c:majorTickMark val="out"/>
        <c:minorTickMark val="none"/>
        <c:tickLblPos val="nextTo"/>
        <c:crossAx val="424804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8F8C-4062-9EBF-4CDE8499E395}"/>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8F8C-4062-9EBF-4CDE8499E395}"/>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8F8C-4062-9EBF-4CDE8499E395}"/>
              </c:ext>
            </c:extLst>
          </c:dPt>
          <c:cat>
            <c:strRef>
              <c:f>Feuil1!$A$2:$A$4</c:f>
              <c:strCache>
                <c:ptCount val="3"/>
                <c:pt idx="0">
                  <c:v>A</c:v>
                </c:pt>
                <c:pt idx="1">
                  <c:v>B</c:v>
                </c:pt>
                <c:pt idx="2">
                  <c:v>C</c:v>
                </c:pt>
              </c:strCache>
            </c:strRef>
          </c:cat>
          <c:val>
            <c:numRef>
              <c:f>Feuil1!$B$2:$B$4</c:f>
              <c:numCache>
                <c:formatCode>0%</c:formatCode>
                <c:ptCount val="3"/>
                <c:pt idx="0">
                  <c:v>0.61</c:v>
                </c:pt>
                <c:pt idx="1">
                  <c:v>0.38</c:v>
                </c:pt>
                <c:pt idx="2">
                  <c:v>0</c:v>
                </c:pt>
              </c:numCache>
            </c:numRef>
          </c:val>
          <c:extLst>
            <c:ext xmlns:c16="http://schemas.microsoft.com/office/drawing/2014/chart" uri="{C3380CC4-5D6E-409C-BE32-E72D297353CC}">
              <c16:uniqueId val="{00000006-8F8C-4062-9EBF-4CDE8499E395}"/>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489A1E"/>
              </a:solidFill>
              <a:ln w="19050">
                <a:solidFill>
                  <a:schemeClr val="lt1"/>
                </a:solidFill>
              </a:ln>
              <a:effectLst/>
            </c:spPr>
            <c:extLst>
              <c:ext xmlns:c16="http://schemas.microsoft.com/office/drawing/2014/chart" uri="{C3380CC4-5D6E-409C-BE32-E72D297353CC}">
                <c16:uniqueId val="{00000001-F4A4-41E6-81FF-6E356467617D}"/>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4A4-41E6-81FF-6E356467617D}"/>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4A4-41E6-81FF-6E356467617D}"/>
              </c:ext>
            </c:extLst>
          </c:dPt>
          <c:cat>
            <c:strRef>
              <c:f>Feuil1!$A$2:$A$4</c:f>
              <c:strCache>
                <c:ptCount val="3"/>
                <c:pt idx="0">
                  <c:v>A</c:v>
                </c:pt>
                <c:pt idx="1">
                  <c:v>B</c:v>
                </c:pt>
                <c:pt idx="2">
                  <c:v>C</c:v>
                </c:pt>
              </c:strCache>
            </c:strRef>
          </c:cat>
          <c:val>
            <c:numRef>
              <c:f>Feuil1!$B$2:$B$4</c:f>
              <c:numCache>
                <c:formatCode>0%</c:formatCode>
                <c:ptCount val="3"/>
                <c:pt idx="0">
                  <c:v>0.78</c:v>
                </c:pt>
                <c:pt idx="1">
                  <c:v>0.22</c:v>
                </c:pt>
                <c:pt idx="2">
                  <c:v>0</c:v>
                </c:pt>
              </c:numCache>
            </c:numRef>
          </c:val>
          <c:extLst>
            <c:ext xmlns:c16="http://schemas.microsoft.com/office/drawing/2014/chart" uri="{C3380CC4-5D6E-409C-BE32-E72D297353CC}">
              <c16:uniqueId val="{00000006-F4A4-41E6-81FF-6E356467617D}"/>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536193688413634"/>
          <c:w val="1"/>
          <c:h val="0.60363194134595755"/>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2A8-4B90-905A-D9B056E4CF5E}"/>
              </c:ext>
            </c:extLst>
          </c:dPt>
          <c:dPt>
            <c:idx val="3"/>
            <c:invertIfNegative val="0"/>
            <c:bubble3D val="0"/>
            <c:spPr>
              <a:solidFill>
                <a:srgbClr val="717171"/>
              </a:solidFill>
              <a:ln>
                <a:noFill/>
              </a:ln>
              <a:effectLst/>
            </c:spPr>
            <c:extLst>
              <c:ext xmlns:c16="http://schemas.microsoft.com/office/drawing/2014/chart" uri="{C3380CC4-5D6E-409C-BE32-E72D297353CC}">
                <c16:uniqueId val="{00000003-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5-F2A8-4B90-905A-D9B056E4CF5E}"/>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 18-24</c:v>
                </c:pt>
                <c:pt idx="1">
                  <c:v> 25-34</c:v>
                </c:pt>
                <c:pt idx="2">
                  <c:v> 35-44</c:v>
                </c:pt>
                <c:pt idx="3">
                  <c:v> 45-54</c:v>
                </c:pt>
                <c:pt idx="4">
                  <c:v> 55 &amp; +</c:v>
                </c:pt>
              </c:strCache>
            </c:strRef>
          </c:cat>
          <c:val>
            <c:numRef>
              <c:f>Feuil1!$B$2:$B$6</c:f>
              <c:numCache>
                <c:formatCode>0%</c:formatCode>
                <c:ptCount val="5"/>
                <c:pt idx="0">
                  <c:v>7.0000000000000007E-2</c:v>
                </c:pt>
                <c:pt idx="1">
                  <c:v>0.14000000000000001</c:v>
                </c:pt>
                <c:pt idx="2">
                  <c:v>0.17</c:v>
                </c:pt>
                <c:pt idx="3">
                  <c:v>0.15</c:v>
                </c:pt>
                <c:pt idx="4">
                  <c:v>0.47</c:v>
                </c:pt>
              </c:numCache>
            </c:numRef>
          </c:val>
          <c:extLst>
            <c:ext xmlns:c16="http://schemas.microsoft.com/office/drawing/2014/chart" uri="{C3380CC4-5D6E-409C-BE32-E72D297353CC}">
              <c16:uniqueId val="{00000006-F2A8-4B90-905A-D9B056E4CF5E}"/>
            </c:ext>
          </c:extLst>
        </c:ser>
        <c:dLbls>
          <c:showLegendKey val="0"/>
          <c:showVal val="0"/>
          <c:showCatName val="0"/>
          <c:showSerName val="0"/>
          <c:showPercent val="0"/>
          <c:showBubbleSize val="0"/>
        </c:dLbls>
        <c:gapWidth val="25"/>
        <c:axId val="688341072"/>
        <c:axId val="688346648"/>
      </c:barChart>
      <c:barChart>
        <c:barDir val="col"/>
        <c:grouping val="clustered"/>
        <c:varyColors val="0"/>
        <c:ser>
          <c:idx val="1"/>
          <c:order val="1"/>
          <c:tx>
            <c:strRef>
              <c:f>Feuil1!$C$1</c:f>
              <c:strCache>
                <c:ptCount val="1"/>
                <c:pt idx="0">
                  <c:v>Série 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8-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A-F2A8-4B90-905A-D9B056E4CF5E}"/>
              </c:ext>
            </c:extLst>
          </c:dPt>
          <c:cat>
            <c:strRef>
              <c:f>Feuil1!$A$2:$A$6</c:f>
              <c:strCache>
                <c:ptCount val="5"/>
                <c:pt idx="0">
                  <c:v> 18-24</c:v>
                </c:pt>
                <c:pt idx="1">
                  <c:v> 25-34</c:v>
                </c:pt>
                <c:pt idx="2">
                  <c:v> 35-44</c:v>
                </c:pt>
                <c:pt idx="3">
                  <c:v> 45-54</c:v>
                </c:pt>
                <c:pt idx="4">
                  <c:v> 55 &amp; +</c:v>
                </c:pt>
              </c:strCache>
            </c:strRef>
          </c:cat>
          <c:val>
            <c:numRef>
              <c:f>Feuil1!$C$2:$C$6</c:f>
              <c:numCache>
                <c:formatCode>0%</c:formatCode>
                <c:ptCount val="5"/>
                <c:pt idx="0">
                  <c:v>-7.0000000000000007E-2</c:v>
                </c:pt>
                <c:pt idx="1">
                  <c:v>-0.14000000000000001</c:v>
                </c:pt>
                <c:pt idx="2">
                  <c:v>-0.17</c:v>
                </c:pt>
                <c:pt idx="3">
                  <c:v>-0.15</c:v>
                </c:pt>
                <c:pt idx="4">
                  <c:v>-0.47</c:v>
                </c:pt>
              </c:numCache>
            </c:numRef>
          </c:val>
          <c:extLst>
            <c:ext xmlns:c16="http://schemas.microsoft.com/office/drawing/2014/chart" uri="{C3380CC4-5D6E-409C-BE32-E72D297353CC}">
              <c16:uniqueId val="{0000000B-F2A8-4B90-905A-D9B056E4CF5E}"/>
            </c:ext>
          </c:extLst>
        </c:ser>
        <c:dLbls>
          <c:showLegendKey val="0"/>
          <c:showVal val="0"/>
          <c:showCatName val="0"/>
          <c:showSerName val="0"/>
          <c:showPercent val="0"/>
          <c:showBubbleSize val="0"/>
        </c:dLbls>
        <c:gapWidth val="25"/>
        <c:axId val="355943128"/>
        <c:axId val="445356072"/>
      </c:barChart>
      <c:catAx>
        <c:axId val="688341072"/>
        <c:scaling>
          <c:orientation val="minMax"/>
        </c:scaling>
        <c:delete val="0"/>
        <c:axPos val="b"/>
        <c:numFmt formatCode="General"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688346648"/>
        <c:crosses val="autoZero"/>
        <c:auto val="1"/>
        <c:lblAlgn val="ctr"/>
        <c:lblOffset val="100"/>
        <c:noMultiLvlLbl val="0"/>
      </c:catAx>
      <c:valAx>
        <c:axId val="688346648"/>
        <c:scaling>
          <c:orientation val="minMax"/>
        </c:scaling>
        <c:delete val="1"/>
        <c:axPos val="l"/>
        <c:numFmt formatCode="0%" sourceLinked="1"/>
        <c:majorTickMark val="none"/>
        <c:minorTickMark val="none"/>
        <c:tickLblPos val="nextTo"/>
        <c:crossAx val="688341072"/>
        <c:crosses val="autoZero"/>
        <c:crossBetween val="between"/>
      </c:valAx>
      <c:valAx>
        <c:axId val="445356072"/>
        <c:scaling>
          <c:orientation val="minMax"/>
        </c:scaling>
        <c:delete val="1"/>
        <c:axPos val="r"/>
        <c:numFmt formatCode="0%" sourceLinked="1"/>
        <c:majorTickMark val="out"/>
        <c:minorTickMark val="none"/>
        <c:tickLblPos val="nextTo"/>
        <c:crossAx val="355943128"/>
        <c:crosses val="max"/>
        <c:crossBetween val="between"/>
      </c:valAx>
      <c:catAx>
        <c:axId val="355943128"/>
        <c:scaling>
          <c:orientation val="minMax"/>
        </c:scaling>
        <c:delete val="1"/>
        <c:axPos val="b"/>
        <c:numFmt formatCode="General" sourceLinked="1"/>
        <c:majorTickMark val="out"/>
        <c:minorTickMark val="none"/>
        <c:tickLblPos val="nextTo"/>
        <c:crossAx val="445356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b="1">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3"/>
              </a:solidFill>
              <a:ln w="12700">
                <a:solidFill>
                  <a:schemeClr val="lt1"/>
                </a:solidFill>
              </a:ln>
              <a:effectLst/>
            </c:spPr>
            <c:extLst>
              <c:ext xmlns:c16="http://schemas.microsoft.com/office/drawing/2014/chart" uri="{C3380CC4-5D6E-409C-BE32-E72D297353CC}">
                <c16:uniqueId val="{00000001-AEAC-47C0-BF5C-3D7607C358C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AEAC-47C0-BF5C-3D7607C358CA}"/>
              </c:ext>
            </c:extLst>
          </c:dPt>
          <c:cat>
            <c:strRef>
              <c:f>Feuil1!$A$2:$A$3</c:f>
              <c:strCache>
                <c:ptCount val="2"/>
                <c:pt idx="0">
                  <c:v>Oui</c:v>
                </c:pt>
                <c:pt idx="1">
                  <c:v>Non</c:v>
                </c:pt>
              </c:strCache>
            </c:strRef>
          </c:cat>
          <c:val>
            <c:numRef>
              <c:f>Feuil1!$B$2:$B$3</c:f>
              <c:numCache>
                <c:formatCode>0%</c:formatCode>
                <c:ptCount val="2"/>
                <c:pt idx="0">
                  <c:v>0.28000000000000003</c:v>
                </c:pt>
                <c:pt idx="1">
                  <c:v>0.72</c:v>
                </c:pt>
              </c:numCache>
            </c:numRef>
          </c:val>
          <c:extLst>
            <c:ext xmlns:c16="http://schemas.microsoft.com/office/drawing/2014/chart" uri="{C3380CC4-5D6E-409C-BE32-E72D297353CC}">
              <c16:uniqueId val="{00000004-AEAC-47C0-BF5C-3D7607C358C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3"/>
              </a:solidFill>
              <a:ln w="12700">
                <a:solidFill>
                  <a:schemeClr val="lt1"/>
                </a:solidFill>
              </a:ln>
              <a:effectLst/>
            </c:spPr>
            <c:extLst>
              <c:ext xmlns:c16="http://schemas.microsoft.com/office/drawing/2014/chart" uri="{C3380CC4-5D6E-409C-BE32-E72D297353CC}">
                <c16:uniqueId val="{00000001-03BB-4481-A5AE-EDBF1F02323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03BB-4481-A5AE-EDBF1F02323A}"/>
              </c:ext>
            </c:extLst>
          </c:dPt>
          <c:cat>
            <c:strRef>
              <c:f>Feuil1!$A$2:$A$3</c:f>
              <c:strCache>
                <c:ptCount val="2"/>
                <c:pt idx="0">
                  <c:v>Oui</c:v>
                </c:pt>
                <c:pt idx="1">
                  <c:v>Non</c:v>
                </c:pt>
              </c:strCache>
            </c:strRef>
          </c:cat>
          <c:val>
            <c:numRef>
              <c:f>Feuil1!$B$2:$B$3</c:f>
              <c:numCache>
                <c:formatCode>0%</c:formatCode>
                <c:ptCount val="2"/>
                <c:pt idx="0">
                  <c:v>0.27</c:v>
                </c:pt>
                <c:pt idx="1">
                  <c:v>0.63</c:v>
                </c:pt>
              </c:numCache>
            </c:numRef>
          </c:val>
          <c:extLst>
            <c:ext xmlns:c16="http://schemas.microsoft.com/office/drawing/2014/chart" uri="{C3380CC4-5D6E-409C-BE32-E72D297353CC}">
              <c16:uniqueId val="{00000004-03BB-4481-A5AE-EDBF1F02323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3"/>
              </a:solidFill>
              <a:ln w="12700">
                <a:solidFill>
                  <a:schemeClr val="lt1"/>
                </a:solidFill>
              </a:ln>
              <a:effectLst/>
            </c:spPr>
            <c:extLst>
              <c:ext xmlns:c16="http://schemas.microsoft.com/office/drawing/2014/chart" uri="{C3380CC4-5D6E-409C-BE32-E72D297353CC}">
                <c16:uniqueId val="{00000001-8E5F-4648-A694-546E739BA66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8E5F-4648-A694-546E739BA66A}"/>
              </c:ext>
            </c:extLst>
          </c:dPt>
          <c:cat>
            <c:strRef>
              <c:f>Feuil1!$A$2:$A$3</c:f>
              <c:strCache>
                <c:ptCount val="2"/>
                <c:pt idx="0">
                  <c:v>Oui</c:v>
                </c:pt>
                <c:pt idx="1">
                  <c:v>Non</c:v>
                </c:pt>
              </c:strCache>
            </c:strRef>
          </c:cat>
          <c:val>
            <c:numRef>
              <c:f>Feuil1!$B$2:$B$3</c:f>
              <c:numCache>
                <c:formatCode>0%</c:formatCode>
                <c:ptCount val="2"/>
                <c:pt idx="0">
                  <c:v>0.44</c:v>
                </c:pt>
                <c:pt idx="1">
                  <c:v>0.56000000000000005</c:v>
                </c:pt>
              </c:numCache>
            </c:numRef>
          </c:val>
          <c:extLst>
            <c:ext xmlns:c16="http://schemas.microsoft.com/office/drawing/2014/chart" uri="{C3380CC4-5D6E-409C-BE32-E72D297353CC}">
              <c16:uniqueId val="{00000004-8E5F-4648-A694-546E739BA66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5A07-41CC-B2A6-1C657EF66D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A07-41CC-B2A6-1C657EF66D6F}"/>
              </c:ext>
            </c:extLst>
          </c:dPt>
          <c:cat>
            <c:strRef>
              <c:f>Feuil1!$A$2:$A$3</c:f>
              <c:strCache>
                <c:ptCount val="2"/>
                <c:pt idx="0">
                  <c:v>Femme</c:v>
                </c:pt>
                <c:pt idx="1">
                  <c:v>Homme</c:v>
                </c:pt>
              </c:strCache>
            </c:strRef>
          </c:cat>
          <c:val>
            <c:numRef>
              <c:f>Feuil1!$B$2:$B$3</c:f>
              <c:numCache>
                <c:formatCode>0%</c:formatCode>
                <c:ptCount val="2"/>
                <c:pt idx="0">
                  <c:v>0.52</c:v>
                </c:pt>
                <c:pt idx="1">
                  <c:v>0.48</c:v>
                </c:pt>
              </c:numCache>
            </c:numRef>
          </c:val>
          <c:extLst>
            <c:ext xmlns:c16="http://schemas.microsoft.com/office/drawing/2014/chart" uri="{C3380CC4-5D6E-409C-BE32-E72D297353CC}">
              <c16:uniqueId val="{00000004-5A07-41CC-B2A6-1C657EF66D6F}"/>
            </c:ext>
          </c:extLst>
        </c:ser>
        <c:dLbls>
          <c:showLegendKey val="0"/>
          <c:showVal val="0"/>
          <c:showCatName val="0"/>
          <c:showSerName val="0"/>
          <c:showPercent val="0"/>
          <c:showBubbleSize val="0"/>
          <c:showLeaderLines val="1"/>
        </c:dLbls>
        <c:firstSliceAng val="13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5883-4FD5-AE70-E2097886E849}"/>
              </c:ext>
            </c:extLst>
          </c:dPt>
          <c:dPt>
            <c:idx val="1"/>
            <c:invertIfNegative val="0"/>
            <c:bubble3D val="0"/>
            <c:extLst>
              <c:ext xmlns:c16="http://schemas.microsoft.com/office/drawing/2014/chart" uri="{C3380CC4-5D6E-409C-BE32-E72D297353CC}">
                <c16:uniqueId val="{00000001-5883-4FD5-AE70-E2097886E849}"/>
              </c:ext>
            </c:extLst>
          </c:dPt>
          <c:dPt>
            <c:idx val="2"/>
            <c:invertIfNegative val="0"/>
            <c:bubble3D val="0"/>
            <c:extLst>
              <c:ext xmlns:c16="http://schemas.microsoft.com/office/drawing/2014/chart" uri="{C3380CC4-5D6E-409C-BE32-E72D297353CC}">
                <c16:uniqueId val="{00000002-5883-4FD5-AE70-E2097886E849}"/>
              </c:ext>
            </c:extLst>
          </c:dPt>
          <c:dPt>
            <c:idx val="3"/>
            <c:invertIfNegative val="0"/>
            <c:bubble3D val="0"/>
            <c:extLst>
              <c:ext xmlns:c16="http://schemas.microsoft.com/office/drawing/2014/chart" uri="{C3380CC4-5D6E-409C-BE32-E72D297353CC}">
                <c16:uniqueId val="{00000003-5883-4FD5-AE70-E2097886E849}"/>
              </c:ext>
            </c:extLst>
          </c:dPt>
          <c:dPt>
            <c:idx val="4"/>
            <c:invertIfNegative val="0"/>
            <c:bubble3D val="0"/>
            <c:extLst>
              <c:ext xmlns:c16="http://schemas.microsoft.com/office/drawing/2014/chart" uri="{C3380CC4-5D6E-409C-BE32-E72D297353CC}">
                <c16:uniqueId val="{00000004-5883-4FD5-AE70-E2097886E849}"/>
              </c:ext>
            </c:extLst>
          </c:dPt>
          <c:dPt>
            <c:idx val="5"/>
            <c:invertIfNegative val="0"/>
            <c:bubble3D val="0"/>
            <c:extLst>
              <c:ext xmlns:c16="http://schemas.microsoft.com/office/drawing/2014/chart" uri="{C3380CC4-5D6E-409C-BE32-E72D297353CC}">
                <c16:uniqueId val="{00000005-5883-4FD5-AE70-E2097886E849}"/>
              </c:ext>
            </c:extLst>
          </c:dPt>
          <c:dPt>
            <c:idx val="6"/>
            <c:invertIfNegative val="0"/>
            <c:bubble3D val="0"/>
            <c:extLst>
              <c:ext xmlns:c16="http://schemas.microsoft.com/office/drawing/2014/chart" uri="{C3380CC4-5D6E-409C-BE32-E72D297353CC}">
                <c16:uniqueId val="{00000006-5883-4FD5-AE70-E2097886E849}"/>
              </c:ext>
            </c:extLst>
          </c:dPt>
          <c:dPt>
            <c:idx val="7"/>
            <c:invertIfNegative val="0"/>
            <c:bubble3D val="0"/>
            <c:extLst>
              <c:ext xmlns:c16="http://schemas.microsoft.com/office/drawing/2014/chart" uri="{C3380CC4-5D6E-409C-BE32-E72D297353CC}">
                <c16:uniqueId val="{00000007-5883-4FD5-AE70-E2097886E849}"/>
              </c:ext>
            </c:extLst>
          </c:dPt>
          <c:dPt>
            <c:idx val="8"/>
            <c:invertIfNegative val="0"/>
            <c:bubble3D val="0"/>
            <c:extLst>
              <c:ext xmlns:c16="http://schemas.microsoft.com/office/drawing/2014/chart" uri="{C3380CC4-5D6E-409C-BE32-E72D297353CC}">
                <c16:uniqueId val="{00000008-5883-4FD5-AE70-E2097886E849}"/>
              </c:ext>
            </c:extLst>
          </c:dPt>
          <c:dPt>
            <c:idx val="9"/>
            <c:invertIfNegative val="0"/>
            <c:bubble3D val="0"/>
            <c:extLst>
              <c:ext xmlns:c16="http://schemas.microsoft.com/office/drawing/2014/chart" uri="{C3380CC4-5D6E-409C-BE32-E72D297353CC}">
                <c16:uniqueId val="{00000009-5883-4FD5-AE70-E2097886E849}"/>
              </c:ext>
            </c:extLst>
          </c:dPt>
          <c:dPt>
            <c:idx val="10"/>
            <c:invertIfNegative val="0"/>
            <c:bubble3D val="0"/>
            <c:extLst>
              <c:ext xmlns:c16="http://schemas.microsoft.com/office/drawing/2014/chart" uri="{C3380CC4-5D6E-409C-BE32-E72D297353CC}">
                <c16:uniqueId val="{0000000A-5883-4FD5-AE70-E2097886E849}"/>
              </c:ext>
            </c:extLst>
          </c:dPt>
          <c:dPt>
            <c:idx val="11"/>
            <c:invertIfNegative val="0"/>
            <c:bubble3D val="0"/>
            <c:extLst>
              <c:ext xmlns:c16="http://schemas.microsoft.com/office/drawing/2014/chart" uri="{C3380CC4-5D6E-409C-BE32-E72D297353CC}">
                <c16:uniqueId val="{0000000B-5883-4FD5-AE70-E2097886E849}"/>
              </c:ext>
            </c:extLst>
          </c:dPt>
          <c:dPt>
            <c:idx val="12"/>
            <c:invertIfNegative val="0"/>
            <c:bubble3D val="0"/>
            <c:extLst>
              <c:ext xmlns:c16="http://schemas.microsoft.com/office/drawing/2014/chart" uri="{C3380CC4-5D6E-409C-BE32-E72D297353CC}">
                <c16:uniqueId val="{0000000C-5883-4FD5-AE70-E2097886E849}"/>
              </c:ext>
            </c:extLst>
          </c:dPt>
          <c:dPt>
            <c:idx val="13"/>
            <c:invertIfNegative val="0"/>
            <c:bubble3D val="0"/>
            <c:extLst>
              <c:ext xmlns:c16="http://schemas.microsoft.com/office/drawing/2014/chart" uri="{C3380CC4-5D6E-409C-BE32-E72D297353CC}">
                <c16:uniqueId val="{0000000D-5883-4FD5-AE70-E2097886E849}"/>
              </c:ext>
            </c:extLst>
          </c:dPt>
          <c:dPt>
            <c:idx val="14"/>
            <c:invertIfNegative val="0"/>
            <c:bubble3D val="0"/>
            <c:extLst>
              <c:ext xmlns:c16="http://schemas.microsoft.com/office/drawing/2014/chart" uri="{C3380CC4-5D6E-409C-BE32-E72D297353CC}">
                <c16:uniqueId val="{0000000E-5883-4FD5-AE70-E2097886E849}"/>
              </c:ext>
            </c:extLst>
          </c:dPt>
          <c:dPt>
            <c:idx val="15"/>
            <c:invertIfNegative val="0"/>
            <c:bubble3D val="0"/>
            <c:extLst>
              <c:ext xmlns:c16="http://schemas.microsoft.com/office/drawing/2014/chart" uri="{C3380CC4-5D6E-409C-BE32-E72D297353CC}">
                <c16:uniqueId val="{0000000F-5883-4FD5-AE70-E2097886E849}"/>
              </c:ext>
            </c:extLst>
          </c:dPt>
          <c:dPt>
            <c:idx val="16"/>
            <c:invertIfNegative val="0"/>
            <c:bubble3D val="0"/>
            <c:extLst>
              <c:ext xmlns:c16="http://schemas.microsoft.com/office/drawing/2014/chart" uri="{C3380CC4-5D6E-409C-BE32-E72D297353CC}">
                <c16:uniqueId val="{00000010-5883-4FD5-AE70-E2097886E849}"/>
              </c:ext>
            </c:extLst>
          </c:dPt>
          <c:dPt>
            <c:idx val="17"/>
            <c:invertIfNegative val="0"/>
            <c:bubble3D val="0"/>
            <c:extLst>
              <c:ext xmlns:c16="http://schemas.microsoft.com/office/drawing/2014/chart" uri="{C3380CC4-5D6E-409C-BE32-E72D297353CC}">
                <c16:uniqueId val="{00000011-5883-4FD5-AE70-E2097886E849}"/>
              </c:ext>
            </c:extLst>
          </c:dPt>
          <c:dPt>
            <c:idx val="18"/>
            <c:invertIfNegative val="0"/>
            <c:bubble3D val="0"/>
            <c:extLst>
              <c:ext xmlns:c16="http://schemas.microsoft.com/office/drawing/2014/chart" uri="{C3380CC4-5D6E-409C-BE32-E72D297353CC}">
                <c16:uniqueId val="{00000012-5883-4FD5-AE70-E2097886E849}"/>
              </c:ext>
            </c:extLst>
          </c:dPt>
          <c:dPt>
            <c:idx val="19"/>
            <c:invertIfNegative val="0"/>
            <c:bubble3D val="0"/>
            <c:extLst>
              <c:ext xmlns:c16="http://schemas.microsoft.com/office/drawing/2014/chart" uri="{C3380CC4-5D6E-409C-BE32-E72D297353CC}">
                <c16:uniqueId val="{00000013-5883-4FD5-AE70-E2097886E849}"/>
              </c:ext>
            </c:extLst>
          </c:dPt>
          <c:dPt>
            <c:idx val="20"/>
            <c:invertIfNegative val="0"/>
            <c:bubble3D val="0"/>
            <c:extLst>
              <c:ext xmlns:c16="http://schemas.microsoft.com/office/drawing/2014/chart" uri="{C3380CC4-5D6E-409C-BE32-E72D297353CC}">
                <c16:uniqueId val="{00000014-5883-4FD5-AE70-E2097886E849}"/>
              </c:ext>
            </c:extLst>
          </c:dPt>
          <c:dPt>
            <c:idx val="22"/>
            <c:invertIfNegative val="0"/>
            <c:bubble3D val="0"/>
            <c:extLst>
              <c:ext xmlns:c16="http://schemas.microsoft.com/office/drawing/2014/chart" uri="{C3380CC4-5D6E-409C-BE32-E72D297353CC}">
                <c16:uniqueId val="{00000015-5883-4FD5-AE70-E2097886E849}"/>
              </c:ext>
            </c:extLst>
          </c:dPt>
          <c:dPt>
            <c:idx val="23"/>
            <c:invertIfNegative val="0"/>
            <c:bubble3D val="0"/>
            <c:extLst>
              <c:ext xmlns:c16="http://schemas.microsoft.com/office/drawing/2014/chart" uri="{C3380CC4-5D6E-409C-BE32-E72D297353CC}">
                <c16:uniqueId val="{00000016-5883-4FD5-AE70-E2097886E849}"/>
              </c:ext>
            </c:extLst>
          </c:dPt>
          <c:dPt>
            <c:idx val="24"/>
            <c:invertIfNegative val="0"/>
            <c:bubble3D val="0"/>
            <c:extLst>
              <c:ext xmlns:c16="http://schemas.microsoft.com/office/drawing/2014/chart" uri="{C3380CC4-5D6E-409C-BE32-E72D297353CC}">
                <c16:uniqueId val="{00000017-5883-4FD5-AE70-E2097886E849}"/>
              </c:ext>
            </c:extLst>
          </c:dPt>
          <c:dPt>
            <c:idx val="26"/>
            <c:invertIfNegative val="0"/>
            <c:bubble3D val="0"/>
            <c:extLst>
              <c:ext xmlns:c16="http://schemas.microsoft.com/office/drawing/2014/chart" uri="{C3380CC4-5D6E-409C-BE32-E72D297353CC}">
                <c16:uniqueId val="{00000018-5883-4FD5-AE70-E2097886E849}"/>
              </c:ext>
            </c:extLst>
          </c:dPt>
          <c:dPt>
            <c:idx val="27"/>
            <c:invertIfNegative val="0"/>
            <c:bubble3D val="0"/>
            <c:extLst>
              <c:ext xmlns:c16="http://schemas.microsoft.com/office/drawing/2014/chart" uri="{C3380CC4-5D6E-409C-BE32-E72D297353CC}">
                <c16:uniqueId val="{00000019-5883-4FD5-AE70-E2097886E849}"/>
              </c:ext>
            </c:extLst>
          </c:dPt>
          <c:dPt>
            <c:idx val="28"/>
            <c:invertIfNegative val="0"/>
            <c:bubble3D val="0"/>
            <c:extLst>
              <c:ext xmlns:c16="http://schemas.microsoft.com/office/drawing/2014/chart" uri="{C3380CC4-5D6E-409C-BE32-E72D297353CC}">
                <c16:uniqueId val="{0000001A-5883-4FD5-AE70-E2097886E849}"/>
              </c:ext>
            </c:extLst>
          </c:dPt>
          <c:dPt>
            <c:idx val="29"/>
            <c:invertIfNegative val="0"/>
            <c:bubble3D val="0"/>
            <c:extLst>
              <c:ext xmlns:c16="http://schemas.microsoft.com/office/drawing/2014/chart" uri="{C3380CC4-5D6E-409C-BE32-E72D297353CC}">
                <c16:uniqueId val="{0000001B-5883-4FD5-AE70-E2097886E849}"/>
              </c:ext>
            </c:extLst>
          </c:dPt>
          <c:dPt>
            <c:idx val="30"/>
            <c:invertIfNegative val="0"/>
            <c:bubble3D val="0"/>
            <c:extLst>
              <c:ext xmlns:c16="http://schemas.microsoft.com/office/drawing/2014/chart" uri="{C3380CC4-5D6E-409C-BE32-E72D297353CC}">
                <c16:uniqueId val="{0000001C-5883-4FD5-AE70-E2097886E849}"/>
              </c:ext>
            </c:extLst>
          </c:dPt>
          <c:dPt>
            <c:idx val="32"/>
            <c:invertIfNegative val="0"/>
            <c:bubble3D val="0"/>
            <c:extLst>
              <c:ext xmlns:c16="http://schemas.microsoft.com/office/drawing/2014/chart" uri="{C3380CC4-5D6E-409C-BE32-E72D297353CC}">
                <c16:uniqueId val="{0000001D-5883-4FD5-AE70-E2097886E849}"/>
              </c:ext>
            </c:extLst>
          </c:dPt>
          <c:dPt>
            <c:idx val="33"/>
            <c:invertIfNegative val="0"/>
            <c:bubble3D val="0"/>
            <c:extLst>
              <c:ext xmlns:c16="http://schemas.microsoft.com/office/drawing/2014/chart" uri="{C3380CC4-5D6E-409C-BE32-E72D297353CC}">
                <c16:uniqueId val="{0000001E-5883-4FD5-AE70-E2097886E849}"/>
              </c:ext>
            </c:extLst>
          </c:dPt>
          <c:dPt>
            <c:idx val="34"/>
            <c:invertIfNegative val="0"/>
            <c:bubble3D val="0"/>
            <c:extLst>
              <c:ext xmlns:c16="http://schemas.microsoft.com/office/drawing/2014/chart" uri="{C3380CC4-5D6E-409C-BE32-E72D297353CC}">
                <c16:uniqueId val="{0000001F-5883-4FD5-AE70-E2097886E849}"/>
              </c:ext>
            </c:extLst>
          </c:dPt>
          <c:dPt>
            <c:idx val="35"/>
            <c:invertIfNegative val="0"/>
            <c:bubble3D val="0"/>
            <c:extLst>
              <c:ext xmlns:c16="http://schemas.microsoft.com/office/drawing/2014/chart" uri="{C3380CC4-5D6E-409C-BE32-E72D297353CC}">
                <c16:uniqueId val="{00000020-5883-4FD5-AE70-E2097886E849}"/>
              </c:ext>
            </c:extLst>
          </c:dPt>
          <c:dLbls>
            <c:dLbl>
              <c:idx val="0"/>
              <c:tx>
                <c:rich>
                  <a:bodyPr wrap="square" lIns="38100" tIns="19050" rIns="38100" bIns="19050" anchor="ctr">
                    <a:spAutoFit/>
                  </a:bodyPr>
                  <a:lstStyle/>
                  <a:p>
                    <a:pPr>
                      <a:defRPr sz="2000" b="0"/>
                    </a:pPr>
                    <a:r>
                      <a:rPr lang="en-US" dirty="0"/>
                      <a:t>70%</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5883-4FD5-AE70-E2097886E849}"/>
                </c:ext>
              </c:extLst>
            </c:dLbl>
            <c:dLbl>
              <c:idx val="1"/>
              <c:tx>
                <c:rich>
                  <a:bodyPr wrap="square" lIns="38100" tIns="19050" rIns="38100" bIns="19050" anchor="ctr">
                    <a:spAutoFit/>
                  </a:bodyPr>
                  <a:lstStyle/>
                  <a:p>
                    <a:pPr>
                      <a:defRPr sz="1100" b="0"/>
                    </a:pPr>
                    <a:r>
                      <a:rPr lang="en-US" dirty="0"/>
                      <a:t>13%</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5883-4FD5-AE70-E2097886E849}"/>
                </c:ext>
              </c:extLst>
            </c:dLbl>
            <c:dLbl>
              <c:idx val="2"/>
              <c:layout>
                <c:manualLayout>
                  <c:x val="-0.1282676450862035"/>
                  <c:y val="-7.1095287278142771E-3"/>
                </c:manualLayout>
              </c:layout>
              <c:tx>
                <c:rich>
                  <a:bodyPr wrap="square" lIns="38100" tIns="19050" rIns="38100" bIns="19050" anchor="ctr">
                    <a:spAutoFit/>
                  </a:bodyPr>
                  <a:lstStyle/>
                  <a:p>
                    <a:pPr>
                      <a:defRPr sz="1000" b="0"/>
                    </a:pPr>
                    <a:r>
                      <a:rPr lang="en-US" sz="1000" dirty="0"/>
                      <a:t>13%</a:t>
                    </a:r>
                    <a:endParaRPr lang="en-US" dirty="0"/>
                  </a:p>
                </c:rich>
              </c:tx>
              <c:spPr>
                <a:noFill/>
                <a:ln>
                  <a:noFill/>
                </a:ln>
                <a:effectLst/>
              </c:sp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883-4FD5-AE70-E2097886E849}"/>
                </c:ext>
              </c:extLst>
            </c:dLbl>
            <c:dLbl>
              <c:idx val="3"/>
              <c:tx>
                <c:rich>
                  <a:bodyPr wrap="square" lIns="38100" tIns="19050" rIns="38100" bIns="19050" anchor="ctr">
                    <a:spAutoFit/>
                  </a:bodyPr>
                  <a:lstStyle/>
                  <a:p>
                    <a:pPr>
                      <a:defRPr sz="2100" b="0"/>
                    </a:pPr>
                    <a:fld id="{7B50E300-41D0-4ADE-B418-0C5E8C7BD1F6}" type="BUBBLESIZE">
                      <a:rPr lang="en-US" sz="800"/>
                      <a:pPr>
                        <a:defRPr sz="2100" b="0"/>
                      </a:pPr>
                      <a:t>[TAILLE DE LA BULLE]</a:t>
                    </a:fld>
                    <a:endParaRPr lang="fr-F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dlblFieldTable/>
                  <c15:showDataLabelsRange val="0"/>
                </c:ext>
                <c:ext xmlns:c16="http://schemas.microsoft.com/office/drawing/2014/chart" uri="{C3380CC4-5D6E-409C-BE32-E72D297353CC}">
                  <c16:uniqueId val="{00000003-5883-4FD5-AE70-E2097886E849}"/>
                </c:ext>
              </c:extLst>
            </c:dLbl>
            <c:spPr>
              <a:noFill/>
              <a:ln>
                <a:noFill/>
              </a:ln>
              <a:effectLst/>
            </c:spPr>
            <c:txPr>
              <a:bodyPr wrap="square" lIns="38100" tIns="19050" rIns="38100" bIns="19050" anchor="ctr">
                <a:spAutoFit/>
              </a:bodyPr>
              <a:lstStyle/>
              <a:p>
                <a:pPr>
                  <a:defRPr sz="16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0.7</c:v>
                </c:pt>
                <c:pt idx="1">
                  <c:v>0.13</c:v>
                </c:pt>
                <c:pt idx="2">
                  <c:v>0.13</c:v>
                </c:pt>
                <c:pt idx="3">
                  <c:v>0.05</c:v>
                </c:pt>
              </c:numCache>
            </c:numRef>
          </c:bubbleSize>
          <c:bubble3D val="0"/>
          <c:extLst>
            <c:ext xmlns:c16="http://schemas.microsoft.com/office/drawing/2014/chart" uri="{C3380CC4-5D6E-409C-BE32-E72D297353CC}">
              <c16:uniqueId val="{00000021-5883-4FD5-AE70-E2097886E849}"/>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rgbClr val="C69B08"/>
              </a:solidFill>
              <a:ln w="12700">
                <a:solidFill>
                  <a:schemeClr val="lt1"/>
                </a:solidFill>
              </a:ln>
              <a:effectLst/>
            </c:spPr>
            <c:extLst>
              <c:ext xmlns:c16="http://schemas.microsoft.com/office/drawing/2014/chart" uri="{C3380CC4-5D6E-409C-BE32-E72D297353CC}">
                <c16:uniqueId val="{00000001-8E5F-4648-A694-546E739BA66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8E5F-4648-A694-546E739BA66A}"/>
              </c:ext>
            </c:extLst>
          </c:dPt>
          <c:cat>
            <c:strRef>
              <c:f>Feuil1!$A$2:$A$3</c:f>
              <c:strCache>
                <c:ptCount val="2"/>
                <c:pt idx="0">
                  <c:v>Oui</c:v>
                </c:pt>
                <c:pt idx="1">
                  <c:v>Non</c:v>
                </c:pt>
              </c:strCache>
            </c:strRef>
          </c:cat>
          <c:val>
            <c:numRef>
              <c:f>Feuil1!$B$2:$B$3</c:f>
              <c:numCache>
                <c:formatCode>0%</c:formatCode>
                <c:ptCount val="2"/>
                <c:pt idx="0">
                  <c:v>0.44</c:v>
                </c:pt>
                <c:pt idx="1">
                  <c:v>0.56000000000000005</c:v>
                </c:pt>
              </c:numCache>
            </c:numRef>
          </c:val>
          <c:extLst>
            <c:ext xmlns:c16="http://schemas.microsoft.com/office/drawing/2014/chart" uri="{C3380CC4-5D6E-409C-BE32-E72D297353CC}">
              <c16:uniqueId val="{00000004-8E5F-4648-A694-546E739BA66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1229-4276-9D13-5BF2A14E8807}"/>
              </c:ext>
            </c:extLst>
          </c:dPt>
          <c:dPt>
            <c:idx val="1"/>
            <c:invertIfNegative val="0"/>
            <c:bubble3D val="0"/>
            <c:extLst>
              <c:ext xmlns:c16="http://schemas.microsoft.com/office/drawing/2014/chart" uri="{C3380CC4-5D6E-409C-BE32-E72D297353CC}">
                <c16:uniqueId val="{00000001-1229-4276-9D13-5BF2A14E8807}"/>
              </c:ext>
            </c:extLst>
          </c:dPt>
          <c:dPt>
            <c:idx val="2"/>
            <c:invertIfNegative val="0"/>
            <c:bubble3D val="0"/>
            <c:extLst>
              <c:ext xmlns:c16="http://schemas.microsoft.com/office/drawing/2014/chart" uri="{C3380CC4-5D6E-409C-BE32-E72D297353CC}">
                <c16:uniqueId val="{00000002-1229-4276-9D13-5BF2A14E8807}"/>
              </c:ext>
            </c:extLst>
          </c:dPt>
          <c:dPt>
            <c:idx val="3"/>
            <c:invertIfNegative val="0"/>
            <c:bubble3D val="0"/>
            <c:extLst>
              <c:ext xmlns:c16="http://schemas.microsoft.com/office/drawing/2014/chart" uri="{C3380CC4-5D6E-409C-BE32-E72D297353CC}">
                <c16:uniqueId val="{00000003-1229-4276-9D13-5BF2A14E8807}"/>
              </c:ext>
            </c:extLst>
          </c:dPt>
          <c:dPt>
            <c:idx val="4"/>
            <c:invertIfNegative val="0"/>
            <c:bubble3D val="0"/>
            <c:extLst>
              <c:ext xmlns:c16="http://schemas.microsoft.com/office/drawing/2014/chart" uri="{C3380CC4-5D6E-409C-BE32-E72D297353CC}">
                <c16:uniqueId val="{00000004-1229-4276-9D13-5BF2A14E8807}"/>
              </c:ext>
            </c:extLst>
          </c:dPt>
          <c:dPt>
            <c:idx val="5"/>
            <c:invertIfNegative val="0"/>
            <c:bubble3D val="0"/>
            <c:extLst>
              <c:ext xmlns:c16="http://schemas.microsoft.com/office/drawing/2014/chart" uri="{C3380CC4-5D6E-409C-BE32-E72D297353CC}">
                <c16:uniqueId val="{00000005-1229-4276-9D13-5BF2A14E8807}"/>
              </c:ext>
            </c:extLst>
          </c:dPt>
          <c:dPt>
            <c:idx val="6"/>
            <c:invertIfNegative val="0"/>
            <c:bubble3D val="0"/>
            <c:extLst>
              <c:ext xmlns:c16="http://schemas.microsoft.com/office/drawing/2014/chart" uri="{C3380CC4-5D6E-409C-BE32-E72D297353CC}">
                <c16:uniqueId val="{00000006-1229-4276-9D13-5BF2A14E8807}"/>
              </c:ext>
            </c:extLst>
          </c:dPt>
          <c:dPt>
            <c:idx val="7"/>
            <c:invertIfNegative val="0"/>
            <c:bubble3D val="0"/>
            <c:extLst>
              <c:ext xmlns:c16="http://schemas.microsoft.com/office/drawing/2014/chart" uri="{C3380CC4-5D6E-409C-BE32-E72D297353CC}">
                <c16:uniqueId val="{00000007-1229-4276-9D13-5BF2A14E8807}"/>
              </c:ext>
            </c:extLst>
          </c:dPt>
          <c:dPt>
            <c:idx val="8"/>
            <c:invertIfNegative val="0"/>
            <c:bubble3D val="0"/>
            <c:extLst>
              <c:ext xmlns:c16="http://schemas.microsoft.com/office/drawing/2014/chart" uri="{C3380CC4-5D6E-409C-BE32-E72D297353CC}">
                <c16:uniqueId val="{00000008-1229-4276-9D13-5BF2A14E8807}"/>
              </c:ext>
            </c:extLst>
          </c:dPt>
          <c:dPt>
            <c:idx val="9"/>
            <c:invertIfNegative val="0"/>
            <c:bubble3D val="0"/>
            <c:extLst>
              <c:ext xmlns:c16="http://schemas.microsoft.com/office/drawing/2014/chart" uri="{C3380CC4-5D6E-409C-BE32-E72D297353CC}">
                <c16:uniqueId val="{00000009-1229-4276-9D13-5BF2A14E8807}"/>
              </c:ext>
            </c:extLst>
          </c:dPt>
          <c:dPt>
            <c:idx val="10"/>
            <c:invertIfNegative val="0"/>
            <c:bubble3D val="0"/>
            <c:extLst>
              <c:ext xmlns:c16="http://schemas.microsoft.com/office/drawing/2014/chart" uri="{C3380CC4-5D6E-409C-BE32-E72D297353CC}">
                <c16:uniqueId val="{0000000A-1229-4276-9D13-5BF2A14E8807}"/>
              </c:ext>
            </c:extLst>
          </c:dPt>
          <c:dPt>
            <c:idx val="11"/>
            <c:invertIfNegative val="0"/>
            <c:bubble3D val="0"/>
            <c:extLst>
              <c:ext xmlns:c16="http://schemas.microsoft.com/office/drawing/2014/chart" uri="{C3380CC4-5D6E-409C-BE32-E72D297353CC}">
                <c16:uniqueId val="{0000000B-1229-4276-9D13-5BF2A14E8807}"/>
              </c:ext>
            </c:extLst>
          </c:dPt>
          <c:dPt>
            <c:idx val="12"/>
            <c:invertIfNegative val="0"/>
            <c:bubble3D val="0"/>
            <c:extLst>
              <c:ext xmlns:c16="http://schemas.microsoft.com/office/drawing/2014/chart" uri="{C3380CC4-5D6E-409C-BE32-E72D297353CC}">
                <c16:uniqueId val="{0000000C-1229-4276-9D13-5BF2A14E8807}"/>
              </c:ext>
            </c:extLst>
          </c:dPt>
          <c:dPt>
            <c:idx val="13"/>
            <c:invertIfNegative val="0"/>
            <c:bubble3D val="0"/>
            <c:extLst>
              <c:ext xmlns:c16="http://schemas.microsoft.com/office/drawing/2014/chart" uri="{C3380CC4-5D6E-409C-BE32-E72D297353CC}">
                <c16:uniqueId val="{0000000D-1229-4276-9D13-5BF2A14E8807}"/>
              </c:ext>
            </c:extLst>
          </c:dPt>
          <c:dPt>
            <c:idx val="14"/>
            <c:invertIfNegative val="0"/>
            <c:bubble3D val="0"/>
            <c:extLst>
              <c:ext xmlns:c16="http://schemas.microsoft.com/office/drawing/2014/chart" uri="{C3380CC4-5D6E-409C-BE32-E72D297353CC}">
                <c16:uniqueId val="{0000000E-1229-4276-9D13-5BF2A14E8807}"/>
              </c:ext>
            </c:extLst>
          </c:dPt>
          <c:dPt>
            <c:idx val="15"/>
            <c:invertIfNegative val="0"/>
            <c:bubble3D val="0"/>
            <c:extLst>
              <c:ext xmlns:c16="http://schemas.microsoft.com/office/drawing/2014/chart" uri="{C3380CC4-5D6E-409C-BE32-E72D297353CC}">
                <c16:uniqueId val="{0000000F-1229-4276-9D13-5BF2A14E8807}"/>
              </c:ext>
            </c:extLst>
          </c:dPt>
          <c:dPt>
            <c:idx val="16"/>
            <c:invertIfNegative val="0"/>
            <c:bubble3D val="0"/>
            <c:extLst>
              <c:ext xmlns:c16="http://schemas.microsoft.com/office/drawing/2014/chart" uri="{C3380CC4-5D6E-409C-BE32-E72D297353CC}">
                <c16:uniqueId val="{00000010-1229-4276-9D13-5BF2A14E8807}"/>
              </c:ext>
            </c:extLst>
          </c:dPt>
          <c:dPt>
            <c:idx val="17"/>
            <c:invertIfNegative val="0"/>
            <c:bubble3D val="0"/>
            <c:extLst>
              <c:ext xmlns:c16="http://schemas.microsoft.com/office/drawing/2014/chart" uri="{C3380CC4-5D6E-409C-BE32-E72D297353CC}">
                <c16:uniqueId val="{00000011-1229-4276-9D13-5BF2A14E8807}"/>
              </c:ext>
            </c:extLst>
          </c:dPt>
          <c:dPt>
            <c:idx val="18"/>
            <c:invertIfNegative val="0"/>
            <c:bubble3D val="0"/>
            <c:extLst>
              <c:ext xmlns:c16="http://schemas.microsoft.com/office/drawing/2014/chart" uri="{C3380CC4-5D6E-409C-BE32-E72D297353CC}">
                <c16:uniqueId val="{00000012-1229-4276-9D13-5BF2A14E8807}"/>
              </c:ext>
            </c:extLst>
          </c:dPt>
          <c:dPt>
            <c:idx val="19"/>
            <c:invertIfNegative val="0"/>
            <c:bubble3D val="0"/>
            <c:extLst>
              <c:ext xmlns:c16="http://schemas.microsoft.com/office/drawing/2014/chart" uri="{C3380CC4-5D6E-409C-BE32-E72D297353CC}">
                <c16:uniqueId val="{00000013-1229-4276-9D13-5BF2A14E8807}"/>
              </c:ext>
            </c:extLst>
          </c:dPt>
          <c:dPt>
            <c:idx val="20"/>
            <c:invertIfNegative val="0"/>
            <c:bubble3D val="0"/>
            <c:extLst>
              <c:ext xmlns:c16="http://schemas.microsoft.com/office/drawing/2014/chart" uri="{C3380CC4-5D6E-409C-BE32-E72D297353CC}">
                <c16:uniqueId val="{00000014-1229-4276-9D13-5BF2A14E8807}"/>
              </c:ext>
            </c:extLst>
          </c:dPt>
          <c:dPt>
            <c:idx val="22"/>
            <c:invertIfNegative val="0"/>
            <c:bubble3D val="0"/>
            <c:extLst>
              <c:ext xmlns:c16="http://schemas.microsoft.com/office/drawing/2014/chart" uri="{C3380CC4-5D6E-409C-BE32-E72D297353CC}">
                <c16:uniqueId val="{00000015-1229-4276-9D13-5BF2A14E8807}"/>
              </c:ext>
            </c:extLst>
          </c:dPt>
          <c:dPt>
            <c:idx val="23"/>
            <c:invertIfNegative val="0"/>
            <c:bubble3D val="0"/>
            <c:extLst>
              <c:ext xmlns:c16="http://schemas.microsoft.com/office/drawing/2014/chart" uri="{C3380CC4-5D6E-409C-BE32-E72D297353CC}">
                <c16:uniqueId val="{00000016-1229-4276-9D13-5BF2A14E8807}"/>
              </c:ext>
            </c:extLst>
          </c:dPt>
          <c:dPt>
            <c:idx val="24"/>
            <c:invertIfNegative val="0"/>
            <c:bubble3D val="0"/>
            <c:extLst>
              <c:ext xmlns:c16="http://schemas.microsoft.com/office/drawing/2014/chart" uri="{C3380CC4-5D6E-409C-BE32-E72D297353CC}">
                <c16:uniqueId val="{00000017-1229-4276-9D13-5BF2A14E8807}"/>
              </c:ext>
            </c:extLst>
          </c:dPt>
          <c:dPt>
            <c:idx val="26"/>
            <c:invertIfNegative val="0"/>
            <c:bubble3D val="0"/>
            <c:extLst>
              <c:ext xmlns:c16="http://schemas.microsoft.com/office/drawing/2014/chart" uri="{C3380CC4-5D6E-409C-BE32-E72D297353CC}">
                <c16:uniqueId val="{00000018-1229-4276-9D13-5BF2A14E8807}"/>
              </c:ext>
            </c:extLst>
          </c:dPt>
          <c:dPt>
            <c:idx val="27"/>
            <c:invertIfNegative val="0"/>
            <c:bubble3D val="0"/>
            <c:extLst>
              <c:ext xmlns:c16="http://schemas.microsoft.com/office/drawing/2014/chart" uri="{C3380CC4-5D6E-409C-BE32-E72D297353CC}">
                <c16:uniqueId val="{00000019-1229-4276-9D13-5BF2A14E8807}"/>
              </c:ext>
            </c:extLst>
          </c:dPt>
          <c:dPt>
            <c:idx val="28"/>
            <c:invertIfNegative val="0"/>
            <c:bubble3D val="0"/>
            <c:extLst>
              <c:ext xmlns:c16="http://schemas.microsoft.com/office/drawing/2014/chart" uri="{C3380CC4-5D6E-409C-BE32-E72D297353CC}">
                <c16:uniqueId val="{0000001A-1229-4276-9D13-5BF2A14E8807}"/>
              </c:ext>
            </c:extLst>
          </c:dPt>
          <c:dPt>
            <c:idx val="29"/>
            <c:invertIfNegative val="0"/>
            <c:bubble3D val="0"/>
            <c:extLst>
              <c:ext xmlns:c16="http://schemas.microsoft.com/office/drawing/2014/chart" uri="{C3380CC4-5D6E-409C-BE32-E72D297353CC}">
                <c16:uniqueId val="{0000001B-1229-4276-9D13-5BF2A14E8807}"/>
              </c:ext>
            </c:extLst>
          </c:dPt>
          <c:dPt>
            <c:idx val="30"/>
            <c:invertIfNegative val="0"/>
            <c:bubble3D val="0"/>
            <c:extLst>
              <c:ext xmlns:c16="http://schemas.microsoft.com/office/drawing/2014/chart" uri="{C3380CC4-5D6E-409C-BE32-E72D297353CC}">
                <c16:uniqueId val="{0000001C-1229-4276-9D13-5BF2A14E8807}"/>
              </c:ext>
            </c:extLst>
          </c:dPt>
          <c:dPt>
            <c:idx val="32"/>
            <c:invertIfNegative val="0"/>
            <c:bubble3D val="0"/>
            <c:extLst>
              <c:ext xmlns:c16="http://schemas.microsoft.com/office/drawing/2014/chart" uri="{C3380CC4-5D6E-409C-BE32-E72D297353CC}">
                <c16:uniqueId val="{0000001D-1229-4276-9D13-5BF2A14E8807}"/>
              </c:ext>
            </c:extLst>
          </c:dPt>
          <c:dPt>
            <c:idx val="33"/>
            <c:invertIfNegative val="0"/>
            <c:bubble3D val="0"/>
            <c:extLst>
              <c:ext xmlns:c16="http://schemas.microsoft.com/office/drawing/2014/chart" uri="{C3380CC4-5D6E-409C-BE32-E72D297353CC}">
                <c16:uniqueId val="{0000001E-1229-4276-9D13-5BF2A14E8807}"/>
              </c:ext>
            </c:extLst>
          </c:dPt>
          <c:dPt>
            <c:idx val="34"/>
            <c:invertIfNegative val="0"/>
            <c:bubble3D val="0"/>
            <c:extLst>
              <c:ext xmlns:c16="http://schemas.microsoft.com/office/drawing/2014/chart" uri="{C3380CC4-5D6E-409C-BE32-E72D297353CC}">
                <c16:uniqueId val="{0000001F-1229-4276-9D13-5BF2A14E8807}"/>
              </c:ext>
            </c:extLst>
          </c:dPt>
          <c:dPt>
            <c:idx val="35"/>
            <c:invertIfNegative val="0"/>
            <c:bubble3D val="0"/>
            <c:extLst>
              <c:ext xmlns:c16="http://schemas.microsoft.com/office/drawing/2014/chart" uri="{C3380CC4-5D6E-409C-BE32-E72D297353CC}">
                <c16:uniqueId val="{00000020-1229-4276-9D13-5BF2A14E8807}"/>
              </c:ext>
            </c:extLst>
          </c:dPt>
          <c:dLbls>
            <c:dLbl>
              <c:idx val="0"/>
              <c:tx>
                <c:rich>
                  <a:bodyPr wrap="square" lIns="38100" tIns="19050" rIns="38100" bIns="19050" anchor="ctr">
                    <a:spAutoFit/>
                  </a:bodyPr>
                  <a:lstStyle/>
                  <a:p>
                    <a:pPr>
                      <a:defRPr sz="1400" b="0"/>
                    </a:pPr>
                    <a:r>
                      <a:rPr lang="en-US" dirty="0"/>
                      <a:t>20%</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1229-4276-9D13-5BF2A14E8807}"/>
                </c:ext>
              </c:extLst>
            </c:dLbl>
            <c:dLbl>
              <c:idx val="1"/>
              <c:tx>
                <c:rich>
                  <a:bodyPr wrap="square" lIns="38100" tIns="19050" rIns="38100" bIns="19050" anchor="ctr">
                    <a:spAutoFit/>
                  </a:bodyPr>
                  <a:lstStyle/>
                  <a:p>
                    <a:pPr>
                      <a:defRPr sz="1600" b="0"/>
                    </a:pPr>
                    <a:r>
                      <a:rPr lang="en-US" dirty="0"/>
                      <a:t>39%</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1229-4276-9D13-5BF2A14E8807}"/>
                </c:ext>
              </c:extLst>
            </c:dLbl>
            <c:dLbl>
              <c:idx val="2"/>
              <c:tx>
                <c:rich>
                  <a:bodyPr/>
                  <a:lstStyle/>
                  <a:p>
                    <a:r>
                      <a:rPr lang="en-US" dirty="0"/>
                      <a:t>16%</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1229-4276-9D13-5BF2A14E8807}"/>
                </c:ext>
              </c:extLst>
            </c:dLbl>
            <c:dLbl>
              <c:idx val="3"/>
              <c:tx>
                <c:rich>
                  <a:bodyPr wrap="square" lIns="38100" tIns="19050" rIns="38100" bIns="19050" anchor="ctr" anchorCtr="0">
                    <a:spAutoFit/>
                  </a:bodyPr>
                  <a:lstStyle/>
                  <a:p>
                    <a:pPr algn="ctr">
                      <a:defRPr lang="en-US" sz="1400" b="0" i="0" u="none" strike="noStrike" kern="1200" baseline="0">
                        <a:solidFill>
                          <a:schemeClr val="bg1"/>
                        </a:solidFill>
                        <a:latin typeface="Arial" panose="020B0604020202020204" pitchFamily="34" charset="0"/>
                        <a:ea typeface="+mn-ea"/>
                        <a:cs typeface="Arial" panose="020B0604020202020204" pitchFamily="34" charset="0"/>
                      </a:defRPr>
                    </a:pPr>
                    <a:r>
                      <a:rPr lang="en-US" dirty="0"/>
                      <a:t>26%</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1229-4276-9D13-5BF2A14E8807}"/>
                </c:ext>
              </c:extLst>
            </c:dLbl>
            <c:spPr>
              <a:noFill/>
              <a:ln>
                <a:noFill/>
              </a:ln>
              <a:effectLst/>
            </c:spPr>
            <c:txPr>
              <a:bodyPr wrap="square" lIns="38100" tIns="19050" rIns="38100" bIns="19050" anchor="ctr">
                <a:spAutoFit/>
              </a:bodyPr>
              <a:lstStyle/>
              <a:p>
                <a:pPr>
                  <a:defRPr sz="12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0.2</c:v>
                </c:pt>
                <c:pt idx="1">
                  <c:v>0.39</c:v>
                </c:pt>
                <c:pt idx="2">
                  <c:v>0.16</c:v>
                </c:pt>
                <c:pt idx="3">
                  <c:v>0.28000000000000003</c:v>
                </c:pt>
              </c:numCache>
            </c:numRef>
          </c:bubbleSize>
          <c:bubble3D val="0"/>
          <c:extLst>
            <c:ext xmlns:c16="http://schemas.microsoft.com/office/drawing/2014/chart" uri="{C3380CC4-5D6E-409C-BE32-E72D297353CC}">
              <c16:uniqueId val="{00000021-1229-4276-9D13-5BF2A14E8807}"/>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2"/>
            <c:invertIfNegative val="0"/>
            <c:bubble3D val="0"/>
            <c:spPr>
              <a:solidFill>
                <a:srgbClr val="717171"/>
              </a:solidFill>
              <a:ln>
                <a:noFill/>
              </a:ln>
              <a:effectLst/>
            </c:spPr>
            <c:extLst>
              <c:ext xmlns:c16="http://schemas.microsoft.com/office/drawing/2014/chart" uri="{C3380CC4-5D6E-409C-BE32-E72D297353CC}">
                <c16:uniqueId val="{00000001-3E9E-4BE7-B78A-22E2B7E8F908}"/>
              </c:ext>
            </c:extLst>
          </c:dPt>
          <c:dPt>
            <c:idx val="3"/>
            <c:invertIfNegative val="0"/>
            <c:bubble3D val="0"/>
            <c:spPr>
              <a:solidFill>
                <a:srgbClr val="717171"/>
              </a:solidFill>
              <a:ln>
                <a:noFill/>
              </a:ln>
              <a:effectLst/>
            </c:spPr>
            <c:extLst>
              <c:ext xmlns:c16="http://schemas.microsoft.com/office/drawing/2014/chart" uri="{C3380CC4-5D6E-409C-BE32-E72D297353CC}">
                <c16:uniqueId val="{00000003-3E9E-4BE7-B78A-22E2B7E8F908}"/>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Rural &lt;2000 h.</c:v>
                </c:pt>
                <c:pt idx="1">
                  <c:v>&lt;20 000 h.</c:v>
                </c:pt>
                <c:pt idx="2">
                  <c:v>&lt;100 000 h.</c:v>
                </c:pt>
                <c:pt idx="3">
                  <c:v>&gt;100 000 h.</c:v>
                </c:pt>
                <c:pt idx="4">
                  <c:v>Agglo. Parisienne</c:v>
                </c:pt>
              </c:strCache>
            </c:strRef>
          </c:cat>
          <c:val>
            <c:numRef>
              <c:f>Feuil1!$B$2:$B$6</c:f>
              <c:numCache>
                <c:formatCode>0%</c:formatCode>
                <c:ptCount val="5"/>
                <c:pt idx="0">
                  <c:v>0.2</c:v>
                </c:pt>
                <c:pt idx="1">
                  <c:v>0.15</c:v>
                </c:pt>
                <c:pt idx="2">
                  <c:v>0.15</c:v>
                </c:pt>
                <c:pt idx="3">
                  <c:v>0.33</c:v>
                </c:pt>
                <c:pt idx="4">
                  <c:v>0.17</c:v>
                </c:pt>
              </c:numCache>
            </c:numRef>
          </c:val>
          <c:extLst>
            <c:ext xmlns:c16="http://schemas.microsoft.com/office/drawing/2014/chart" uri="{C3380CC4-5D6E-409C-BE32-E72D297353CC}">
              <c16:uniqueId val="{00000004-3E9E-4BE7-B78A-22E2B7E8F908}"/>
            </c:ext>
          </c:extLst>
        </c:ser>
        <c:dLbls>
          <c:showLegendKey val="0"/>
          <c:showVal val="0"/>
          <c:showCatName val="0"/>
          <c:showSerName val="0"/>
          <c:showPercent val="0"/>
          <c:showBubbleSize val="0"/>
        </c:dLbls>
        <c:gapWidth val="400"/>
        <c:axId val="688341072"/>
        <c:axId val="688346648"/>
      </c:barChart>
      <c:catAx>
        <c:axId val="688341072"/>
        <c:scaling>
          <c:orientation val="minMax"/>
        </c:scaling>
        <c:delete val="1"/>
        <c:axPos val="b"/>
        <c:numFmt formatCode="General" sourceLinked="1"/>
        <c:majorTickMark val="out"/>
        <c:minorTickMark val="none"/>
        <c:tickLblPos val="nextTo"/>
        <c:crossAx val="688346648"/>
        <c:crossesAt val="0"/>
        <c:auto val="1"/>
        <c:lblAlgn val="ctr"/>
        <c:lblOffset val="100"/>
        <c:noMultiLvlLbl val="0"/>
      </c:catAx>
      <c:valAx>
        <c:axId val="688346648"/>
        <c:scaling>
          <c:orientation val="minMax"/>
          <c:max val="0.5"/>
        </c:scaling>
        <c:delete val="1"/>
        <c:axPos val="l"/>
        <c:numFmt formatCode="0%" sourceLinked="1"/>
        <c:majorTickMark val="out"/>
        <c:minorTickMark val="none"/>
        <c:tickLblPos val="nextTo"/>
        <c:crossAx val="68834107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F611-4B37-984A-A2AB344D391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611-4B37-984A-A2AB344D391B}"/>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611-4B37-984A-A2AB344D391B}"/>
              </c:ext>
            </c:extLst>
          </c:dPt>
          <c:cat>
            <c:strRef>
              <c:f>Feuil1!$A$2:$A$4</c:f>
              <c:strCache>
                <c:ptCount val="3"/>
                <c:pt idx="0">
                  <c:v>A</c:v>
                </c:pt>
                <c:pt idx="1">
                  <c:v>B</c:v>
                </c:pt>
                <c:pt idx="2">
                  <c:v>C</c:v>
                </c:pt>
              </c:strCache>
            </c:strRef>
          </c:cat>
          <c:val>
            <c:numRef>
              <c:f>Feuil1!$B$2:$B$4</c:f>
              <c:numCache>
                <c:formatCode>0%</c:formatCode>
                <c:ptCount val="3"/>
                <c:pt idx="0">
                  <c:v>0.65</c:v>
                </c:pt>
                <c:pt idx="1">
                  <c:v>0.35</c:v>
                </c:pt>
                <c:pt idx="2">
                  <c:v>0</c:v>
                </c:pt>
              </c:numCache>
            </c:numRef>
          </c:val>
          <c:extLst>
            <c:ext xmlns:c16="http://schemas.microsoft.com/office/drawing/2014/chart" uri="{C3380CC4-5D6E-409C-BE32-E72D297353CC}">
              <c16:uniqueId val="{00000006-F611-4B37-984A-A2AB344D391B}"/>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3E14-4BB2-964A-80E3718669E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E14-4BB2-964A-80E3718669E1}"/>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E14-4BB2-964A-80E3718669E1}"/>
              </c:ext>
            </c:extLst>
          </c:dPt>
          <c:cat>
            <c:strRef>
              <c:f>Feuil1!$A$2:$A$4</c:f>
              <c:strCache>
                <c:ptCount val="3"/>
                <c:pt idx="0">
                  <c:v>A</c:v>
                </c:pt>
                <c:pt idx="1">
                  <c:v>B</c:v>
                </c:pt>
                <c:pt idx="2">
                  <c:v>C</c:v>
                </c:pt>
              </c:strCache>
            </c:strRef>
          </c:cat>
          <c:val>
            <c:numRef>
              <c:f>Feuil1!$B$2:$B$4</c:f>
              <c:numCache>
                <c:formatCode>0%</c:formatCode>
                <c:ptCount val="3"/>
                <c:pt idx="0">
                  <c:v>0.67</c:v>
                </c:pt>
                <c:pt idx="1">
                  <c:v>0.27</c:v>
                </c:pt>
                <c:pt idx="2">
                  <c:v>0.06</c:v>
                </c:pt>
              </c:numCache>
            </c:numRef>
          </c:val>
          <c:extLst>
            <c:ext xmlns:c16="http://schemas.microsoft.com/office/drawing/2014/chart" uri="{C3380CC4-5D6E-409C-BE32-E72D297353CC}">
              <c16:uniqueId val="{00000006-3E14-4BB2-964A-80E3718669E1}"/>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421A-4D0E-927C-B0CAC6216E53}"/>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A-4D0E-927C-B0CAC6216E53}"/>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A-4D0E-927C-B0CAC6216E53}"/>
              </c:ext>
            </c:extLst>
          </c:dPt>
          <c:cat>
            <c:strRef>
              <c:f>Feuil1!$A$2:$A$4</c:f>
              <c:strCache>
                <c:ptCount val="3"/>
                <c:pt idx="0">
                  <c:v>A</c:v>
                </c:pt>
                <c:pt idx="1">
                  <c:v>B</c:v>
                </c:pt>
                <c:pt idx="2">
                  <c:v>C</c:v>
                </c:pt>
              </c:strCache>
            </c:strRef>
          </c:cat>
          <c:val>
            <c:numRef>
              <c:f>Feuil1!$B$2:$B$4</c:f>
              <c:numCache>
                <c:formatCode>0%</c:formatCode>
                <c:ptCount val="3"/>
                <c:pt idx="0">
                  <c:v>0.71</c:v>
                </c:pt>
                <c:pt idx="1">
                  <c:v>0.16</c:v>
                </c:pt>
                <c:pt idx="2">
                  <c:v>0.13</c:v>
                </c:pt>
              </c:numCache>
            </c:numRef>
          </c:val>
          <c:extLst>
            <c:ext xmlns:c16="http://schemas.microsoft.com/office/drawing/2014/chart" uri="{C3380CC4-5D6E-409C-BE32-E72D297353CC}">
              <c16:uniqueId val="{00000006-421A-4D0E-927C-B0CAC6216E53}"/>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421B-41FF-A55C-00AD4485A43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B-41FF-A55C-00AD4485A438}"/>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B-41FF-A55C-00AD4485A438}"/>
              </c:ext>
            </c:extLst>
          </c:dPt>
          <c:cat>
            <c:strRef>
              <c:f>Feuil1!$A$2:$A$3</c:f>
              <c:strCache>
                <c:ptCount val="2"/>
                <c:pt idx="0">
                  <c:v>A</c:v>
                </c:pt>
                <c:pt idx="1">
                  <c:v>B</c:v>
                </c:pt>
              </c:strCache>
            </c:strRef>
          </c:cat>
          <c:val>
            <c:numRef>
              <c:f>Feuil1!$B$2:$B$3</c:f>
              <c:numCache>
                <c:formatCode>0%</c:formatCode>
                <c:ptCount val="2"/>
                <c:pt idx="0">
                  <c:v>0.94</c:v>
                </c:pt>
                <c:pt idx="1">
                  <c:v>0.06</c:v>
                </c:pt>
              </c:numCache>
            </c:numRef>
          </c:val>
          <c:extLst>
            <c:ext xmlns:c16="http://schemas.microsoft.com/office/drawing/2014/chart" uri="{C3380CC4-5D6E-409C-BE32-E72D297353CC}">
              <c16:uniqueId val="{00000006-421B-41FF-A55C-00AD4485A438}"/>
            </c:ext>
          </c:extLst>
        </c:ser>
        <c:dLbls>
          <c:showLegendKey val="0"/>
          <c:showVal val="0"/>
          <c:showCatName val="0"/>
          <c:showSerName val="0"/>
          <c:showPercent val="0"/>
          <c:showBubbleSize val="0"/>
          <c:showLeaderLines val="1"/>
        </c:dLbls>
        <c:firstSliceAng val="138"/>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53600785395484984"/>
          <c:h val="1"/>
        </c:manualLayout>
      </c:layout>
      <c:barChart>
        <c:barDir val="bar"/>
        <c:grouping val="clustered"/>
        <c:varyColors val="0"/>
        <c:ser>
          <c:idx val="0"/>
          <c:order val="0"/>
          <c:tx>
            <c:strRef>
              <c:f>Feuil1!$B$1</c:f>
              <c:strCache>
                <c:ptCount val="1"/>
                <c:pt idx="0">
                  <c:v>Série 12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051-4954-9ECE-8B7EE36AEC9A}"/>
              </c:ext>
            </c:extLst>
          </c:dPt>
          <c:dPt>
            <c:idx val="3"/>
            <c:invertIfNegative val="0"/>
            <c:bubble3D val="0"/>
            <c:spPr>
              <a:solidFill>
                <a:srgbClr val="717171"/>
              </a:solidFill>
              <a:ln>
                <a:noFill/>
              </a:ln>
              <a:effectLst/>
            </c:spPr>
            <c:extLst>
              <c:ext xmlns:c16="http://schemas.microsoft.com/office/drawing/2014/chart" uri="{C3380CC4-5D6E-409C-BE32-E72D297353CC}">
                <c16:uniqueId val="{00000003-F051-4954-9ECE-8B7EE36AEC9A}"/>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Feuil1!$A$2:$A$7</c:f>
              <c:strCache>
                <c:ptCount val="6"/>
                <c:pt idx="0">
                  <c:v>Pelouse</c:v>
                </c:pt>
                <c:pt idx="1">
                  <c:v>Sol dur</c:v>
                </c:pt>
                <c:pt idx="2">
                  <c:v>Terrasse</c:v>
                </c:pt>
                <c:pt idx="3">
                  <c:v>Plantes</c:v>
                </c:pt>
                <c:pt idx="4">
                  <c:v>Arbres et arbustes</c:v>
                </c:pt>
                <c:pt idx="5">
                  <c:v>Potager</c:v>
                </c:pt>
              </c:strCache>
            </c:strRef>
          </c:cat>
          <c:val>
            <c:numRef>
              <c:f>Feuil1!$B$2:$B$7</c:f>
              <c:numCache>
                <c:formatCode>0%</c:formatCode>
                <c:ptCount val="6"/>
                <c:pt idx="0">
                  <c:v>0.6</c:v>
                </c:pt>
                <c:pt idx="1">
                  <c:v>0.45</c:v>
                </c:pt>
                <c:pt idx="2">
                  <c:v>0.19</c:v>
                </c:pt>
                <c:pt idx="3">
                  <c:v>0.17</c:v>
                </c:pt>
                <c:pt idx="4">
                  <c:v>0.14000000000000001</c:v>
                </c:pt>
                <c:pt idx="5">
                  <c:v>0.09</c:v>
                </c:pt>
              </c:numCache>
            </c:numRef>
          </c:val>
          <c:extLst>
            <c:ext xmlns:c16="http://schemas.microsoft.com/office/drawing/2014/chart" uri="{C3380CC4-5D6E-409C-BE32-E72D297353CC}">
              <c16:uniqueId val="{00000004-F051-4954-9ECE-8B7EE36AEC9A}"/>
            </c:ext>
          </c:extLst>
        </c:ser>
        <c:dLbls>
          <c:showLegendKey val="0"/>
          <c:showVal val="0"/>
          <c:showCatName val="0"/>
          <c:showSerName val="0"/>
          <c:showPercent val="0"/>
          <c:showBubbleSize val="0"/>
        </c:dLbls>
        <c:gapWidth val="50"/>
        <c:axId val="424804168"/>
        <c:axId val="424806136"/>
      </c:barChart>
      <c:catAx>
        <c:axId val="424804168"/>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424806136"/>
        <c:crosses val="autoZero"/>
        <c:auto val="1"/>
        <c:lblAlgn val="ctr"/>
        <c:lblOffset val="100"/>
        <c:noMultiLvlLbl val="0"/>
      </c:catAx>
      <c:valAx>
        <c:axId val="424806136"/>
        <c:scaling>
          <c:orientation val="minMax"/>
          <c:max val="0.70000000000000007"/>
          <c:min val="0"/>
        </c:scaling>
        <c:delete val="1"/>
        <c:axPos val="t"/>
        <c:numFmt formatCode="0%" sourceLinked="1"/>
        <c:majorTickMark val="out"/>
        <c:minorTickMark val="none"/>
        <c:tickLblPos val="nextTo"/>
        <c:crossAx val="424804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D365-4563-93BF-4B46918B4CC6}"/>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D365-4563-93BF-4B46918B4CC6}"/>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D365-4563-93BF-4B46918B4CC6}"/>
              </c:ext>
            </c:extLst>
          </c:dPt>
          <c:cat>
            <c:strRef>
              <c:f>Feuil1!$A$2:$A$4</c:f>
              <c:strCache>
                <c:ptCount val="3"/>
                <c:pt idx="0">
                  <c:v>A</c:v>
                </c:pt>
                <c:pt idx="1">
                  <c:v>B</c:v>
                </c:pt>
                <c:pt idx="2">
                  <c:v>C</c:v>
                </c:pt>
              </c:strCache>
            </c:strRef>
          </c:cat>
          <c:val>
            <c:numRef>
              <c:f>Feuil1!$B$2:$B$4</c:f>
              <c:numCache>
                <c:formatCode>0%</c:formatCode>
                <c:ptCount val="3"/>
                <c:pt idx="0">
                  <c:v>0.61</c:v>
                </c:pt>
                <c:pt idx="1">
                  <c:v>0.38</c:v>
                </c:pt>
                <c:pt idx="2">
                  <c:v>0</c:v>
                </c:pt>
              </c:numCache>
            </c:numRef>
          </c:val>
          <c:extLst>
            <c:ext xmlns:c16="http://schemas.microsoft.com/office/drawing/2014/chart" uri="{C3380CC4-5D6E-409C-BE32-E72D297353CC}">
              <c16:uniqueId val="{00000006-D365-4563-93BF-4B46918B4CC6}"/>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8EA3-422F-88B8-9525A4EE8E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8EA3-422F-88B8-9525A4EE8E6F}"/>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8EA3-422F-88B8-9525A4EE8E6F}"/>
              </c:ext>
            </c:extLst>
          </c:dPt>
          <c:cat>
            <c:strRef>
              <c:f>Feuil1!$A$2:$A$4</c:f>
              <c:strCache>
                <c:ptCount val="3"/>
                <c:pt idx="0">
                  <c:v>A</c:v>
                </c:pt>
                <c:pt idx="1">
                  <c:v>B</c:v>
                </c:pt>
                <c:pt idx="2">
                  <c:v>C</c:v>
                </c:pt>
              </c:strCache>
            </c:strRef>
          </c:cat>
          <c:val>
            <c:numRef>
              <c:f>Feuil1!$B$2:$B$4</c:f>
              <c:numCache>
                <c:formatCode>0%</c:formatCode>
                <c:ptCount val="3"/>
                <c:pt idx="0">
                  <c:v>0.68</c:v>
                </c:pt>
                <c:pt idx="1">
                  <c:v>0.32</c:v>
                </c:pt>
                <c:pt idx="2">
                  <c:v>0</c:v>
                </c:pt>
              </c:numCache>
            </c:numRef>
          </c:val>
          <c:extLst>
            <c:ext xmlns:c16="http://schemas.microsoft.com/office/drawing/2014/chart" uri="{C3380CC4-5D6E-409C-BE32-E72D297353CC}">
              <c16:uniqueId val="{00000006-8EA3-422F-88B8-9525A4EE8E6F}"/>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536193688413634"/>
          <c:w val="1"/>
          <c:h val="0.60363194134595755"/>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F2A8-4B90-905A-D9B056E4CF5E}"/>
              </c:ext>
            </c:extLst>
          </c:dPt>
          <c:dPt>
            <c:idx val="3"/>
            <c:invertIfNegative val="0"/>
            <c:bubble3D val="0"/>
            <c:spPr>
              <a:solidFill>
                <a:srgbClr val="717171"/>
              </a:solidFill>
              <a:ln>
                <a:noFill/>
              </a:ln>
              <a:effectLst/>
            </c:spPr>
            <c:extLst>
              <c:ext xmlns:c16="http://schemas.microsoft.com/office/drawing/2014/chart" uri="{C3380CC4-5D6E-409C-BE32-E72D297353CC}">
                <c16:uniqueId val="{00000003-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5-F2A8-4B90-905A-D9B056E4CF5E}"/>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 18-24</c:v>
                </c:pt>
                <c:pt idx="1">
                  <c:v> 25-34</c:v>
                </c:pt>
                <c:pt idx="2">
                  <c:v> 35-44</c:v>
                </c:pt>
                <c:pt idx="3">
                  <c:v> 45-54</c:v>
                </c:pt>
                <c:pt idx="4">
                  <c:v> 55 &amp; +</c:v>
                </c:pt>
              </c:strCache>
            </c:strRef>
          </c:cat>
          <c:val>
            <c:numRef>
              <c:f>Feuil1!$B$2:$B$6</c:f>
              <c:numCache>
                <c:formatCode>0%</c:formatCode>
                <c:ptCount val="5"/>
                <c:pt idx="0">
                  <c:v>0.09</c:v>
                </c:pt>
                <c:pt idx="1">
                  <c:v>0.21</c:v>
                </c:pt>
                <c:pt idx="2">
                  <c:v>0.2</c:v>
                </c:pt>
                <c:pt idx="3">
                  <c:v>0.18</c:v>
                </c:pt>
                <c:pt idx="4">
                  <c:v>0.32</c:v>
                </c:pt>
              </c:numCache>
            </c:numRef>
          </c:val>
          <c:extLst>
            <c:ext xmlns:c16="http://schemas.microsoft.com/office/drawing/2014/chart" uri="{C3380CC4-5D6E-409C-BE32-E72D297353CC}">
              <c16:uniqueId val="{00000006-F2A8-4B90-905A-D9B056E4CF5E}"/>
            </c:ext>
          </c:extLst>
        </c:ser>
        <c:dLbls>
          <c:showLegendKey val="0"/>
          <c:showVal val="0"/>
          <c:showCatName val="0"/>
          <c:showSerName val="0"/>
          <c:showPercent val="0"/>
          <c:showBubbleSize val="0"/>
        </c:dLbls>
        <c:gapWidth val="25"/>
        <c:axId val="688341072"/>
        <c:axId val="688346648"/>
      </c:barChart>
      <c:barChart>
        <c:barDir val="col"/>
        <c:grouping val="clustered"/>
        <c:varyColors val="0"/>
        <c:ser>
          <c:idx val="1"/>
          <c:order val="1"/>
          <c:tx>
            <c:strRef>
              <c:f>Feuil1!$C$1</c:f>
              <c:strCache>
                <c:ptCount val="1"/>
                <c:pt idx="0">
                  <c:v>Série 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8-F2A8-4B90-905A-D9B056E4CF5E}"/>
              </c:ext>
            </c:extLst>
          </c:dPt>
          <c:dPt>
            <c:idx val="4"/>
            <c:invertIfNegative val="0"/>
            <c:bubble3D val="0"/>
            <c:spPr>
              <a:solidFill>
                <a:srgbClr val="717171"/>
              </a:solidFill>
              <a:ln>
                <a:noFill/>
              </a:ln>
              <a:effectLst/>
            </c:spPr>
            <c:extLst>
              <c:ext xmlns:c16="http://schemas.microsoft.com/office/drawing/2014/chart" uri="{C3380CC4-5D6E-409C-BE32-E72D297353CC}">
                <c16:uniqueId val="{0000000A-F2A8-4B90-905A-D9B056E4CF5E}"/>
              </c:ext>
            </c:extLst>
          </c:dPt>
          <c:cat>
            <c:strRef>
              <c:f>Feuil1!$A$2:$A$6</c:f>
              <c:strCache>
                <c:ptCount val="5"/>
                <c:pt idx="0">
                  <c:v> 18-24</c:v>
                </c:pt>
                <c:pt idx="1">
                  <c:v> 25-34</c:v>
                </c:pt>
                <c:pt idx="2">
                  <c:v> 35-44</c:v>
                </c:pt>
                <c:pt idx="3">
                  <c:v> 45-54</c:v>
                </c:pt>
                <c:pt idx="4">
                  <c:v> 55 &amp; +</c:v>
                </c:pt>
              </c:strCache>
            </c:strRef>
          </c:cat>
          <c:val>
            <c:numRef>
              <c:f>Feuil1!$C$2:$C$6</c:f>
              <c:numCache>
                <c:formatCode>0%</c:formatCode>
                <c:ptCount val="5"/>
                <c:pt idx="0">
                  <c:v>-0.09</c:v>
                </c:pt>
                <c:pt idx="1">
                  <c:v>-0.21</c:v>
                </c:pt>
                <c:pt idx="2">
                  <c:v>-0.21</c:v>
                </c:pt>
                <c:pt idx="3">
                  <c:v>-0.18</c:v>
                </c:pt>
                <c:pt idx="4">
                  <c:v>-0.32</c:v>
                </c:pt>
              </c:numCache>
            </c:numRef>
          </c:val>
          <c:extLst>
            <c:ext xmlns:c16="http://schemas.microsoft.com/office/drawing/2014/chart" uri="{C3380CC4-5D6E-409C-BE32-E72D297353CC}">
              <c16:uniqueId val="{0000000B-F2A8-4B90-905A-D9B056E4CF5E}"/>
            </c:ext>
          </c:extLst>
        </c:ser>
        <c:dLbls>
          <c:showLegendKey val="0"/>
          <c:showVal val="0"/>
          <c:showCatName val="0"/>
          <c:showSerName val="0"/>
          <c:showPercent val="0"/>
          <c:showBubbleSize val="0"/>
        </c:dLbls>
        <c:gapWidth val="25"/>
        <c:axId val="355943128"/>
        <c:axId val="445356072"/>
      </c:barChart>
      <c:catAx>
        <c:axId val="688341072"/>
        <c:scaling>
          <c:orientation val="minMax"/>
        </c:scaling>
        <c:delete val="0"/>
        <c:axPos val="b"/>
        <c:numFmt formatCode="General"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688346648"/>
        <c:crosses val="autoZero"/>
        <c:auto val="1"/>
        <c:lblAlgn val="ctr"/>
        <c:lblOffset val="100"/>
        <c:noMultiLvlLbl val="0"/>
      </c:catAx>
      <c:valAx>
        <c:axId val="688346648"/>
        <c:scaling>
          <c:orientation val="minMax"/>
        </c:scaling>
        <c:delete val="1"/>
        <c:axPos val="l"/>
        <c:numFmt formatCode="0%" sourceLinked="1"/>
        <c:majorTickMark val="none"/>
        <c:minorTickMark val="none"/>
        <c:tickLblPos val="nextTo"/>
        <c:crossAx val="688341072"/>
        <c:crosses val="autoZero"/>
        <c:crossBetween val="between"/>
      </c:valAx>
      <c:valAx>
        <c:axId val="445356072"/>
        <c:scaling>
          <c:orientation val="minMax"/>
        </c:scaling>
        <c:delete val="1"/>
        <c:axPos val="r"/>
        <c:numFmt formatCode="0%" sourceLinked="1"/>
        <c:majorTickMark val="out"/>
        <c:minorTickMark val="none"/>
        <c:tickLblPos val="nextTo"/>
        <c:crossAx val="355943128"/>
        <c:crosses val="max"/>
        <c:crossBetween val="between"/>
      </c:valAx>
      <c:catAx>
        <c:axId val="355943128"/>
        <c:scaling>
          <c:orientation val="minMax"/>
        </c:scaling>
        <c:delete val="1"/>
        <c:axPos val="b"/>
        <c:numFmt formatCode="General" sourceLinked="1"/>
        <c:majorTickMark val="out"/>
        <c:minorTickMark val="none"/>
        <c:tickLblPos val="nextTo"/>
        <c:crossAx val="445356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b="1">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rgbClr val="C69B08"/>
              </a:solidFill>
              <a:ln w="19050">
                <a:solidFill>
                  <a:schemeClr val="lt1"/>
                </a:solidFill>
              </a:ln>
              <a:effectLst/>
            </c:spPr>
            <c:extLst>
              <c:ext xmlns:c16="http://schemas.microsoft.com/office/drawing/2014/chart" uri="{C3380CC4-5D6E-409C-BE32-E72D297353CC}">
                <c16:uniqueId val="{00000001-5A07-41CC-B2A6-1C657EF66D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A07-41CC-B2A6-1C657EF66D6F}"/>
              </c:ext>
            </c:extLst>
          </c:dPt>
          <c:cat>
            <c:strRef>
              <c:f>Feuil1!$A$2:$A$3</c:f>
              <c:strCache>
                <c:ptCount val="2"/>
                <c:pt idx="0">
                  <c:v>Femme</c:v>
                </c:pt>
                <c:pt idx="1">
                  <c:v>Homme</c:v>
                </c:pt>
              </c:strCache>
            </c:strRef>
          </c:cat>
          <c:val>
            <c:numRef>
              <c:f>Feuil1!$B$2:$B$3</c:f>
              <c:numCache>
                <c:formatCode>0%</c:formatCode>
                <c:ptCount val="2"/>
                <c:pt idx="0">
                  <c:v>0.52</c:v>
                </c:pt>
                <c:pt idx="1">
                  <c:v>0.48</c:v>
                </c:pt>
              </c:numCache>
            </c:numRef>
          </c:val>
          <c:extLst>
            <c:ext xmlns:c16="http://schemas.microsoft.com/office/drawing/2014/chart" uri="{C3380CC4-5D6E-409C-BE32-E72D297353CC}">
              <c16:uniqueId val="{00000004-5A07-41CC-B2A6-1C657EF66D6F}"/>
            </c:ext>
          </c:extLst>
        </c:ser>
        <c:dLbls>
          <c:showLegendKey val="0"/>
          <c:showVal val="0"/>
          <c:showCatName val="0"/>
          <c:showSerName val="0"/>
          <c:showPercent val="0"/>
          <c:showBubbleSize val="0"/>
          <c:showLeaderLines val="1"/>
        </c:dLbls>
        <c:firstSliceAng val="13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4"/>
              </a:solidFill>
              <a:ln w="12700">
                <a:solidFill>
                  <a:schemeClr val="lt1"/>
                </a:solidFill>
              </a:ln>
              <a:effectLst/>
            </c:spPr>
            <c:extLst>
              <c:ext xmlns:c16="http://schemas.microsoft.com/office/drawing/2014/chart" uri="{C3380CC4-5D6E-409C-BE32-E72D297353CC}">
                <c16:uniqueId val="{00000001-AEAC-47C0-BF5C-3D7607C358C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AEAC-47C0-BF5C-3D7607C358CA}"/>
              </c:ext>
            </c:extLst>
          </c:dPt>
          <c:cat>
            <c:strRef>
              <c:f>Feuil1!$A$2:$A$3</c:f>
              <c:strCache>
                <c:ptCount val="2"/>
                <c:pt idx="0">
                  <c:v>Oui</c:v>
                </c:pt>
                <c:pt idx="1">
                  <c:v>Non</c:v>
                </c:pt>
              </c:strCache>
            </c:strRef>
          </c:cat>
          <c:val>
            <c:numRef>
              <c:f>Feuil1!$B$2:$B$3</c:f>
              <c:numCache>
                <c:formatCode>0%</c:formatCode>
                <c:ptCount val="2"/>
                <c:pt idx="0">
                  <c:v>0.28000000000000003</c:v>
                </c:pt>
                <c:pt idx="1">
                  <c:v>0.72</c:v>
                </c:pt>
              </c:numCache>
            </c:numRef>
          </c:val>
          <c:extLst>
            <c:ext xmlns:c16="http://schemas.microsoft.com/office/drawing/2014/chart" uri="{C3380CC4-5D6E-409C-BE32-E72D297353CC}">
              <c16:uniqueId val="{00000004-AEAC-47C0-BF5C-3D7607C358C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4"/>
              </a:solidFill>
              <a:ln w="12700">
                <a:solidFill>
                  <a:schemeClr val="lt1"/>
                </a:solidFill>
              </a:ln>
              <a:effectLst/>
            </c:spPr>
            <c:extLst>
              <c:ext xmlns:c16="http://schemas.microsoft.com/office/drawing/2014/chart" uri="{C3380CC4-5D6E-409C-BE32-E72D297353CC}">
                <c16:uniqueId val="{00000001-03BB-4481-A5AE-EDBF1F02323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03BB-4481-A5AE-EDBF1F02323A}"/>
              </c:ext>
            </c:extLst>
          </c:dPt>
          <c:cat>
            <c:strRef>
              <c:f>Feuil1!$A$2:$A$3</c:f>
              <c:strCache>
                <c:ptCount val="2"/>
                <c:pt idx="0">
                  <c:v>Oui</c:v>
                </c:pt>
                <c:pt idx="1">
                  <c:v>Non</c:v>
                </c:pt>
              </c:strCache>
            </c:strRef>
          </c:cat>
          <c:val>
            <c:numRef>
              <c:f>Feuil1!$B$2:$B$3</c:f>
              <c:numCache>
                <c:formatCode>0%</c:formatCode>
                <c:ptCount val="2"/>
                <c:pt idx="0">
                  <c:v>0.27</c:v>
                </c:pt>
                <c:pt idx="1">
                  <c:v>0.63</c:v>
                </c:pt>
              </c:numCache>
            </c:numRef>
          </c:val>
          <c:extLst>
            <c:ext xmlns:c16="http://schemas.microsoft.com/office/drawing/2014/chart" uri="{C3380CC4-5D6E-409C-BE32-E72D297353CC}">
              <c16:uniqueId val="{00000004-03BB-4481-A5AE-EDBF1F02323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bg1">
                <a:lumMod val="95000"/>
              </a:schemeClr>
            </a:solidFill>
            <a:ln w="12700"/>
          </c:spPr>
          <c:dPt>
            <c:idx val="0"/>
            <c:bubble3D val="0"/>
            <c:spPr>
              <a:solidFill>
                <a:schemeClr val="accent4"/>
              </a:solidFill>
              <a:ln w="12700">
                <a:solidFill>
                  <a:schemeClr val="lt1"/>
                </a:solidFill>
              </a:ln>
              <a:effectLst/>
            </c:spPr>
            <c:extLst>
              <c:ext xmlns:c16="http://schemas.microsoft.com/office/drawing/2014/chart" uri="{C3380CC4-5D6E-409C-BE32-E72D297353CC}">
                <c16:uniqueId val="{00000001-8E5F-4648-A694-546E739BA66A}"/>
              </c:ext>
            </c:extLst>
          </c:dPt>
          <c:dPt>
            <c:idx val="1"/>
            <c:bubble3D val="0"/>
            <c:spPr>
              <a:solidFill>
                <a:schemeClr val="bg1">
                  <a:lumMod val="95000"/>
                </a:schemeClr>
              </a:solidFill>
              <a:ln w="12700">
                <a:solidFill>
                  <a:schemeClr val="lt1"/>
                </a:solidFill>
              </a:ln>
              <a:effectLst/>
            </c:spPr>
            <c:extLst>
              <c:ext xmlns:c16="http://schemas.microsoft.com/office/drawing/2014/chart" uri="{C3380CC4-5D6E-409C-BE32-E72D297353CC}">
                <c16:uniqueId val="{00000003-8E5F-4648-A694-546E739BA66A}"/>
              </c:ext>
            </c:extLst>
          </c:dPt>
          <c:cat>
            <c:strRef>
              <c:f>Feuil1!$A$2:$A$3</c:f>
              <c:strCache>
                <c:ptCount val="2"/>
                <c:pt idx="0">
                  <c:v>Oui</c:v>
                </c:pt>
                <c:pt idx="1">
                  <c:v>Non</c:v>
                </c:pt>
              </c:strCache>
            </c:strRef>
          </c:cat>
          <c:val>
            <c:numRef>
              <c:f>Feuil1!$B$2:$B$3</c:f>
              <c:numCache>
                <c:formatCode>0%</c:formatCode>
                <c:ptCount val="2"/>
                <c:pt idx="0">
                  <c:v>0.44</c:v>
                </c:pt>
                <c:pt idx="1">
                  <c:v>0.56000000000000005</c:v>
                </c:pt>
              </c:numCache>
            </c:numRef>
          </c:val>
          <c:extLst>
            <c:ext xmlns:c16="http://schemas.microsoft.com/office/drawing/2014/chart" uri="{C3380CC4-5D6E-409C-BE32-E72D297353CC}">
              <c16:uniqueId val="{00000004-8E5F-4648-A694-546E739BA66A}"/>
            </c:ext>
          </c:extLst>
        </c:ser>
        <c:dLbls>
          <c:showLegendKey val="0"/>
          <c:showVal val="0"/>
          <c:showCatName val="0"/>
          <c:showSerName val="0"/>
          <c:showPercent val="0"/>
          <c:showBubbleSize val="0"/>
          <c:showLeaderLines val="1"/>
        </c:dLbls>
        <c:firstSliceAng val="180"/>
        <c:holeSize val="8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5A07-41CC-B2A6-1C657EF66D6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A07-41CC-B2A6-1C657EF66D6F}"/>
              </c:ext>
            </c:extLst>
          </c:dPt>
          <c:cat>
            <c:strRef>
              <c:f>Feuil1!$A$2:$A$3</c:f>
              <c:strCache>
                <c:ptCount val="2"/>
                <c:pt idx="0">
                  <c:v>Femme</c:v>
                </c:pt>
                <c:pt idx="1">
                  <c:v>Homme</c:v>
                </c:pt>
              </c:strCache>
            </c:strRef>
          </c:cat>
          <c:val>
            <c:numRef>
              <c:f>Feuil1!$B$2:$B$3</c:f>
              <c:numCache>
                <c:formatCode>0%</c:formatCode>
                <c:ptCount val="2"/>
                <c:pt idx="0">
                  <c:v>0.52</c:v>
                </c:pt>
                <c:pt idx="1">
                  <c:v>0.48</c:v>
                </c:pt>
              </c:numCache>
            </c:numRef>
          </c:val>
          <c:extLst>
            <c:ext xmlns:c16="http://schemas.microsoft.com/office/drawing/2014/chart" uri="{C3380CC4-5D6E-409C-BE32-E72D297353CC}">
              <c16:uniqueId val="{00000004-5A07-41CC-B2A6-1C657EF66D6F}"/>
            </c:ext>
          </c:extLst>
        </c:ser>
        <c:dLbls>
          <c:showLegendKey val="0"/>
          <c:showVal val="0"/>
          <c:showCatName val="0"/>
          <c:showSerName val="0"/>
          <c:showPercent val="0"/>
          <c:showBubbleSize val="0"/>
          <c:showLeaderLines val="1"/>
        </c:dLbls>
        <c:firstSliceAng val="13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5883-4FD5-AE70-E2097886E849}"/>
              </c:ext>
            </c:extLst>
          </c:dPt>
          <c:dPt>
            <c:idx val="1"/>
            <c:invertIfNegative val="0"/>
            <c:bubble3D val="0"/>
            <c:extLst>
              <c:ext xmlns:c16="http://schemas.microsoft.com/office/drawing/2014/chart" uri="{C3380CC4-5D6E-409C-BE32-E72D297353CC}">
                <c16:uniqueId val="{00000001-5883-4FD5-AE70-E2097886E849}"/>
              </c:ext>
            </c:extLst>
          </c:dPt>
          <c:dPt>
            <c:idx val="2"/>
            <c:invertIfNegative val="0"/>
            <c:bubble3D val="0"/>
            <c:extLst>
              <c:ext xmlns:c16="http://schemas.microsoft.com/office/drawing/2014/chart" uri="{C3380CC4-5D6E-409C-BE32-E72D297353CC}">
                <c16:uniqueId val="{00000002-5883-4FD5-AE70-E2097886E849}"/>
              </c:ext>
            </c:extLst>
          </c:dPt>
          <c:dPt>
            <c:idx val="3"/>
            <c:invertIfNegative val="0"/>
            <c:bubble3D val="0"/>
            <c:extLst>
              <c:ext xmlns:c16="http://schemas.microsoft.com/office/drawing/2014/chart" uri="{C3380CC4-5D6E-409C-BE32-E72D297353CC}">
                <c16:uniqueId val="{00000003-5883-4FD5-AE70-E2097886E849}"/>
              </c:ext>
            </c:extLst>
          </c:dPt>
          <c:dPt>
            <c:idx val="4"/>
            <c:invertIfNegative val="0"/>
            <c:bubble3D val="0"/>
            <c:extLst>
              <c:ext xmlns:c16="http://schemas.microsoft.com/office/drawing/2014/chart" uri="{C3380CC4-5D6E-409C-BE32-E72D297353CC}">
                <c16:uniqueId val="{00000004-5883-4FD5-AE70-E2097886E849}"/>
              </c:ext>
            </c:extLst>
          </c:dPt>
          <c:dPt>
            <c:idx val="5"/>
            <c:invertIfNegative val="0"/>
            <c:bubble3D val="0"/>
            <c:extLst>
              <c:ext xmlns:c16="http://schemas.microsoft.com/office/drawing/2014/chart" uri="{C3380CC4-5D6E-409C-BE32-E72D297353CC}">
                <c16:uniqueId val="{00000005-5883-4FD5-AE70-E2097886E849}"/>
              </c:ext>
            </c:extLst>
          </c:dPt>
          <c:dPt>
            <c:idx val="6"/>
            <c:invertIfNegative val="0"/>
            <c:bubble3D val="0"/>
            <c:extLst>
              <c:ext xmlns:c16="http://schemas.microsoft.com/office/drawing/2014/chart" uri="{C3380CC4-5D6E-409C-BE32-E72D297353CC}">
                <c16:uniqueId val="{00000006-5883-4FD5-AE70-E2097886E849}"/>
              </c:ext>
            </c:extLst>
          </c:dPt>
          <c:dPt>
            <c:idx val="7"/>
            <c:invertIfNegative val="0"/>
            <c:bubble3D val="0"/>
            <c:extLst>
              <c:ext xmlns:c16="http://schemas.microsoft.com/office/drawing/2014/chart" uri="{C3380CC4-5D6E-409C-BE32-E72D297353CC}">
                <c16:uniqueId val="{00000007-5883-4FD5-AE70-E2097886E849}"/>
              </c:ext>
            </c:extLst>
          </c:dPt>
          <c:dPt>
            <c:idx val="8"/>
            <c:invertIfNegative val="0"/>
            <c:bubble3D val="0"/>
            <c:extLst>
              <c:ext xmlns:c16="http://schemas.microsoft.com/office/drawing/2014/chart" uri="{C3380CC4-5D6E-409C-BE32-E72D297353CC}">
                <c16:uniqueId val="{00000008-5883-4FD5-AE70-E2097886E849}"/>
              </c:ext>
            </c:extLst>
          </c:dPt>
          <c:dPt>
            <c:idx val="9"/>
            <c:invertIfNegative val="0"/>
            <c:bubble3D val="0"/>
            <c:extLst>
              <c:ext xmlns:c16="http://schemas.microsoft.com/office/drawing/2014/chart" uri="{C3380CC4-5D6E-409C-BE32-E72D297353CC}">
                <c16:uniqueId val="{00000009-5883-4FD5-AE70-E2097886E849}"/>
              </c:ext>
            </c:extLst>
          </c:dPt>
          <c:dPt>
            <c:idx val="10"/>
            <c:invertIfNegative val="0"/>
            <c:bubble3D val="0"/>
            <c:extLst>
              <c:ext xmlns:c16="http://schemas.microsoft.com/office/drawing/2014/chart" uri="{C3380CC4-5D6E-409C-BE32-E72D297353CC}">
                <c16:uniqueId val="{0000000A-5883-4FD5-AE70-E2097886E849}"/>
              </c:ext>
            </c:extLst>
          </c:dPt>
          <c:dPt>
            <c:idx val="11"/>
            <c:invertIfNegative val="0"/>
            <c:bubble3D val="0"/>
            <c:extLst>
              <c:ext xmlns:c16="http://schemas.microsoft.com/office/drawing/2014/chart" uri="{C3380CC4-5D6E-409C-BE32-E72D297353CC}">
                <c16:uniqueId val="{0000000B-5883-4FD5-AE70-E2097886E849}"/>
              </c:ext>
            </c:extLst>
          </c:dPt>
          <c:dPt>
            <c:idx val="12"/>
            <c:invertIfNegative val="0"/>
            <c:bubble3D val="0"/>
            <c:extLst>
              <c:ext xmlns:c16="http://schemas.microsoft.com/office/drawing/2014/chart" uri="{C3380CC4-5D6E-409C-BE32-E72D297353CC}">
                <c16:uniqueId val="{0000000C-5883-4FD5-AE70-E2097886E849}"/>
              </c:ext>
            </c:extLst>
          </c:dPt>
          <c:dPt>
            <c:idx val="13"/>
            <c:invertIfNegative val="0"/>
            <c:bubble3D val="0"/>
            <c:extLst>
              <c:ext xmlns:c16="http://schemas.microsoft.com/office/drawing/2014/chart" uri="{C3380CC4-5D6E-409C-BE32-E72D297353CC}">
                <c16:uniqueId val="{0000000D-5883-4FD5-AE70-E2097886E849}"/>
              </c:ext>
            </c:extLst>
          </c:dPt>
          <c:dPt>
            <c:idx val="14"/>
            <c:invertIfNegative val="0"/>
            <c:bubble3D val="0"/>
            <c:extLst>
              <c:ext xmlns:c16="http://schemas.microsoft.com/office/drawing/2014/chart" uri="{C3380CC4-5D6E-409C-BE32-E72D297353CC}">
                <c16:uniqueId val="{0000000E-5883-4FD5-AE70-E2097886E849}"/>
              </c:ext>
            </c:extLst>
          </c:dPt>
          <c:dPt>
            <c:idx val="15"/>
            <c:invertIfNegative val="0"/>
            <c:bubble3D val="0"/>
            <c:extLst>
              <c:ext xmlns:c16="http://schemas.microsoft.com/office/drawing/2014/chart" uri="{C3380CC4-5D6E-409C-BE32-E72D297353CC}">
                <c16:uniqueId val="{0000000F-5883-4FD5-AE70-E2097886E849}"/>
              </c:ext>
            </c:extLst>
          </c:dPt>
          <c:dPt>
            <c:idx val="16"/>
            <c:invertIfNegative val="0"/>
            <c:bubble3D val="0"/>
            <c:extLst>
              <c:ext xmlns:c16="http://schemas.microsoft.com/office/drawing/2014/chart" uri="{C3380CC4-5D6E-409C-BE32-E72D297353CC}">
                <c16:uniqueId val="{00000010-5883-4FD5-AE70-E2097886E849}"/>
              </c:ext>
            </c:extLst>
          </c:dPt>
          <c:dPt>
            <c:idx val="17"/>
            <c:invertIfNegative val="0"/>
            <c:bubble3D val="0"/>
            <c:extLst>
              <c:ext xmlns:c16="http://schemas.microsoft.com/office/drawing/2014/chart" uri="{C3380CC4-5D6E-409C-BE32-E72D297353CC}">
                <c16:uniqueId val="{00000011-5883-4FD5-AE70-E2097886E849}"/>
              </c:ext>
            </c:extLst>
          </c:dPt>
          <c:dPt>
            <c:idx val="18"/>
            <c:invertIfNegative val="0"/>
            <c:bubble3D val="0"/>
            <c:extLst>
              <c:ext xmlns:c16="http://schemas.microsoft.com/office/drawing/2014/chart" uri="{C3380CC4-5D6E-409C-BE32-E72D297353CC}">
                <c16:uniqueId val="{00000012-5883-4FD5-AE70-E2097886E849}"/>
              </c:ext>
            </c:extLst>
          </c:dPt>
          <c:dPt>
            <c:idx val="19"/>
            <c:invertIfNegative val="0"/>
            <c:bubble3D val="0"/>
            <c:extLst>
              <c:ext xmlns:c16="http://schemas.microsoft.com/office/drawing/2014/chart" uri="{C3380CC4-5D6E-409C-BE32-E72D297353CC}">
                <c16:uniqueId val="{00000013-5883-4FD5-AE70-E2097886E849}"/>
              </c:ext>
            </c:extLst>
          </c:dPt>
          <c:dPt>
            <c:idx val="20"/>
            <c:invertIfNegative val="0"/>
            <c:bubble3D val="0"/>
            <c:extLst>
              <c:ext xmlns:c16="http://schemas.microsoft.com/office/drawing/2014/chart" uri="{C3380CC4-5D6E-409C-BE32-E72D297353CC}">
                <c16:uniqueId val="{00000014-5883-4FD5-AE70-E2097886E849}"/>
              </c:ext>
            </c:extLst>
          </c:dPt>
          <c:dPt>
            <c:idx val="22"/>
            <c:invertIfNegative val="0"/>
            <c:bubble3D val="0"/>
            <c:extLst>
              <c:ext xmlns:c16="http://schemas.microsoft.com/office/drawing/2014/chart" uri="{C3380CC4-5D6E-409C-BE32-E72D297353CC}">
                <c16:uniqueId val="{00000015-5883-4FD5-AE70-E2097886E849}"/>
              </c:ext>
            </c:extLst>
          </c:dPt>
          <c:dPt>
            <c:idx val="23"/>
            <c:invertIfNegative val="0"/>
            <c:bubble3D val="0"/>
            <c:extLst>
              <c:ext xmlns:c16="http://schemas.microsoft.com/office/drawing/2014/chart" uri="{C3380CC4-5D6E-409C-BE32-E72D297353CC}">
                <c16:uniqueId val="{00000016-5883-4FD5-AE70-E2097886E849}"/>
              </c:ext>
            </c:extLst>
          </c:dPt>
          <c:dPt>
            <c:idx val="24"/>
            <c:invertIfNegative val="0"/>
            <c:bubble3D val="0"/>
            <c:extLst>
              <c:ext xmlns:c16="http://schemas.microsoft.com/office/drawing/2014/chart" uri="{C3380CC4-5D6E-409C-BE32-E72D297353CC}">
                <c16:uniqueId val="{00000017-5883-4FD5-AE70-E2097886E849}"/>
              </c:ext>
            </c:extLst>
          </c:dPt>
          <c:dPt>
            <c:idx val="26"/>
            <c:invertIfNegative val="0"/>
            <c:bubble3D val="0"/>
            <c:extLst>
              <c:ext xmlns:c16="http://schemas.microsoft.com/office/drawing/2014/chart" uri="{C3380CC4-5D6E-409C-BE32-E72D297353CC}">
                <c16:uniqueId val="{00000018-5883-4FD5-AE70-E2097886E849}"/>
              </c:ext>
            </c:extLst>
          </c:dPt>
          <c:dPt>
            <c:idx val="27"/>
            <c:invertIfNegative val="0"/>
            <c:bubble3D val="0"/>
            <c:extLst>
              <c:ext xmlns:c16="http://schemas.microsoft.com/office/drawing/2014/chart" uri="{C3380CC4-5D6E-409C-BE32-E72D297353CC}">
                <c16:uniqueId val="{00000019-5883-4FD5-AE70-E2097886E849}"/>
              </c:ext>
            </c:extLst>
          </c:dPt>
          <c:dPt>
            <c:idx val="28"/>
            <c:invertIfNegative val="0"/>
            <c:bubble3D val="0"/>
            <c:extLst>
              <c:ext xmlns:c16="http://schemas.microsoft.com/office/drawing/2014/chart" uri="{C3380CC4-5D6E-409C-BE32-E72D297353CC}">
                <c16:uniqueId val="{0000001A-5883-4FD5-AE70-E2097886E849}"/>
              </c:ext>
            </c:extLst>
          </c:dPt>
          <c:dPt>
            <c:idx val="29"/>
            <c:invertIfNegative val="0"/>
            <c:bubble3D val="0"/>
            <c:extLst>
              <c:ext xmlns:c16="http://schemas.microsoft.com/office/drawing/2014/chart" uri="{C3380CC4-5D6E-409C-BE32-E72D297353CC}">
                <c16:uniqueId val="{0000001B-5883-4FD5-AE70-E2097886E849}"/>
              </c:ext>
            </c:extLst>
          </c:dPt>
          <c:dPt>
            <c:idx val="30"/>
            <c:invertIfNegative val="0"/>
            <c:bubble3D val="0"/>
            <c:extLst>
              <c:ext xmlns:c16="http://schemas.microsoft.com/office/drawing/2014/chart" uri="{C3380CC4-5D6E-409C-BE32-E72D297353CC}">
                <c16:uniqueId val="{0000001C-5883-4FD5-AE70-E2097886E849}"/>
              </c:ext>
            </c:extLst>
          </c:dPt>
          <c:dPt>
            <c:idx val="32"/>
            <c:invertIfNegative val="0"/>
            <c:bubble3D val="0"/>
            <c:extLst>
              <c:ext xmlns:c16="http://schemas.microsoft.com/office/drawing/2014/chart" uri="{C3380CC4-5D6E-409C-BE32-E72D297353CC}">
                <c16:uniqueId val="{0000001D-5883-4FD5-AE70-E2097886E849}"/>
              </c:ext>
            </c:extLst>
          </c:dPt>
          <c:dPt>
            <c:idx val="33"/>
            <c:invertIfNegative val="0"/>
            <c:bubble3D val="0"/>
            <c:extLst>
              <c:ext xmlns:c16="http://schemas.microsoft.com/office/drawing/2014/chart" uri="{C3380CC4-5D6E-409C-BE32-E72D297353CC}">
                <c16:uniqueId val="{0000001E-5883-4FD5-AE70-E2097886E849}"/>
              </c:ext>
            </c:extLst>
          </c:dPt>
          <c:dPt>
            <c:idx val="34"/>
            <c:invertIfNegative val="0"/>
            <c:bubble3D val="0"/>
            <c:extLst>
              <c:ext xmlns:c16="http://schemas.microsoft.com/office/drawing/2014/chart" uri="{C3380CC4-5D6E-409C-BE32-E72D297353CC}">
                <c16:uniqueId val="{0000001F-5883-4FD5-AE70-E2097886E849}"/>
              </c:ext>
            </c:extLst>
          </c:dPt>
          <c:dPt>
            <c:idx val="35"/>
            <c:invertIfNegative val="0"/>
            <c:bubble3D val="0"/>
            <c:extLst>
              <c:ext xmlns:c16="http://schemas.microsoft.com/office/drawing/2014/chart" uri="{C3380CC4-5D6E-409C-BE32-E72D297353CC}">
                <c16:uniqueId val="{00000020-5883-4FD5-AE70-E2097886E849}"/>
              </c:ext>
            </c:extLst>
          </c:dPt>
          <c:dLbls>
            <c:dLbl>
              <c:idx val="0"/>
              <c:tx>
                <c:rich>
                  <a:bodyPr wrap="square" lIns="38100" tIns="19050" rIns="38100" bIns="19050" anchor="ctr">
                    <a:spAutoFit/>
                  </a:bodyPr>
                  <a:lstStyle/>
                  <a:p>
                    <a:pPr>
                      <a:defRPr sz="2000" b="0"/>
                    </a:pPr>
                    <a:r>
                      <a:rPr lang="en-US" dirty="0"/>
                      <a:t>63%</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5883-4FD5-AE70-E2097886E849}"/>
                </c:ext>
              </c:extLst>
            </c:dLbl>
            <c:dLbl>
              <c:idx val="1"/>
              <c:tx>
                <c:rich>
                  <a:bodyPr wrap="square" lIns="38100" tIns="19050" rIns="38100" bIns="19050" anchor="ctr">
                    <a:spAutoFit/>
                  </a:bodyPr>
                  <a:lstStyle/>
                  <a:p>
                    <a:pPr>
                      <a:defRPr sz="1100" b="0"/>
                    </a:pPr>
                    <a:r>
                      <a:rPr lang="en-US" dirty="0"/>
                      <a:t>15%</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5883-4FD5-AE70-E2097886E849}"/>
                </c:ext>
              </c:extLst>
            </c:dLbl>
            <c:dLbl>
              <c:idx val="2"/>
              <c:layout>
                <c:manualLayout>
                  <c:x val="-0.1282676450862035"/>
                  <c:y val="-7.1095287278142771E-3"/>
                </c:manualLayout>
              </c:layout>
              <c:tx>
                <c:rich>
                  <a:bodyPr wrap="square" lIns="38100" tIns="19050" rIns="38100" bIns="19050" anchor="ctr">
                    <a:spAutoFit/>
                  </a:bodyPr>
                  <a:lstStyle/>
                  <a:p>
                    <a:pPr>
                      <a:defRPr sz="1000" b="0"/>
                    </a:pPr>
                    <a:r>
                      <a:rPr lang="en-US" sz="1000" dirty="0"/>
                      <a:t>17%</a:t>
                    </a:r>
                    <a:endParaRPr lang="en-US" dirty="0"/>
                  </a:p>
                </c:rich>
              </c:tx>
              <c:spPr>
                <a:noFill/>
                <a:ln>
                  <a:noFill/>
                </a:ln>
                <a:effectLst/>
              </c:sp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883-4FD5-AE70-E2097886E849}"/>
                </c:ext>
              </c:extLst>
            </c:dLbl>
            <c:dLbl>
              <c:idx val="3"/>
              <c:tx>
                <c:rich>
                  <a:bodyPr wrap="square" lIns="38100" tIns="19050" rIns="38100" bIns="19050" anchor="ctr">
                    <a:spAutoFit/>
                  </a:bodyPr>
                  <a:lstStyle/>
                  <a:p>
                    <a:pPr>
                      <a:defRPr sz="2100" b="0"/>
                    </a:pPr>
                    <a:r>
                      <a:rPr lang="en-US" sz="800" dirty="0"/>
                      <a:t>6</a:t>
                    </a:r>
                    <a:endParaRPr lang="en-US" dirty="0"/>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5883-4FD5-AE70-E2097886E849}"/>
                </c:ext>
              </c:extLst>
            </c:dLbl>
            <c:spPr>
              <a:noFill/>
              <a:ln>
                <a:noFill/>
              </a:ln>
              <a:effectLst/>
            </c:spPr>
            <c:txPr>
              <a:bodyPr wrap="square" lIns="38100" tIns="19050" rIns="38100" bIns="19050" anchor="ctr">
                <a:spAutoFit/>
              </a:bodyPr>
              <a:lstStyle/>
              <a:p>
                <a:pPr>
                  <a:defRPr sz="16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0.63</c:v>
                </c:pt>
                <c:pt idx="1">
                  <c:v>0.15</c:v>
                </c:pt>
                <c:pt idx="2">
                  <c:v>0.17</c:v>
                </c:pt>
                <c:pt idx="3">
                  <c:v>0.06</c:v>
                </c:pt>
              </c:numCache>
            </c:numRef>
          </c:bubbleSize>
          <c:bubble3D val="0"/>
          <c:extLst>
            <c:ext xmlns:c16="http://schemas.microsoft.com/office/drawing/2014/chart" uri="{C3380CC4-5D6E-409C-BE32-E72D297353CC}">
              <c16:uniqueId val="{00000021-5883-4FD5-AE70-E2097886E849}"/>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1229-4276-9D13-5BF2A14E8807}"/>
              </c:ext>
            </c:extLst>
          </c:dPt>
          <c:dPt>
            <c:idx val="1"/>
            <c:invertIfNegative val="0"/>
            <c:bubble3D val="0"/>
            <c:extLst>
              <c:ext xmlns:c16="http://schemas.microsoft.com/office/drawing/2014/chart" uri="{C3380CC4-5D6E-409C-BE32-E72D297353CC}">
                <c16:uniqueId val="{00000001-1229-4276-9D13-5BF2A14E8807}"/>
              </c:ext>
            </c:extLst>
          </c:dPt>
          <c:dPt>
            <c:idx val="2"/>
            <c:invertIfNegative val="0"/>
            <c:bubble3D val="0"/>
            <c:extLst>
              <c:ext xmlns:c16="http://schemas.microsoft.com/office/drawing/2014/chart" uri="{C3380CC4-5D6E-409C-BE32-E72D297353CC}">
                <c16:uniqueId val="{00000002-1229-4276-9D13-5BF2A14E8807}"/>
              </c:ext>
            </c:extLst>
          </c:dPt>
          <c:dPt>
            <c:idx val="3"/>
            <c:invertIfNegative val="0"/>
            <c:bubble3D val="0"/>
            <c:extLst>
              <c:ext xmlns:c16="http://schemas.microsoft.com/office/drawing/2014/chart" uri="{C3380CC4-5D6E-409C-BE32-E72D297353CC}">
                <c16:uniqueId val="{00000003-1229-4276-9D13-5BF2A14E8807}"/>
              </c:ext>
            </c:extLst>
          </c:dPt>
          <c:dPt>
            <c:idx val="4"/>
            <c:invertIfNegative val="0"/>
            <c:bubble3D val="0"/>
            <c:extLst>
              <c:ext xmlns:c16="http://schemas.microsoft.com/office/drawing/2014/chart" uri="{C3380CC4-5D6E-409C-BE32-E72D297353CC}">
                <c16:uniqueId val="{00000004-1229-4276-9D13-5BF2A14E8807}"/>
              </c:ext>
            </c:extLst>
          </c:dPt>
          <c:dPt>
            <c:idx val="5"/>
            <c:invertIfNegative val="0"/>
            <c:bubble3D val="0"/>
            <c:extLst>
              <c:ext xmlns:c16="http://schemas.microsoft.com/office/drawing/2014/chart" uri="{C3380CC4-5D6E-409C-BE32-E72D297353CC}">
                <c16:uniqueId val="{00000005-1229-4276-9D13-5BF2A14E8807}"/>
              </c:ext>
            </c:extLst>
          </c:dPt>
          <c:dPt>
            <c:idx val="6"/>
            <c:invertIfNegative val="0"/>
            <c:bubble3D val="0"/>
            <c:extLst>
              <c:ext xmlns:c16="http://schemas.microsoft.com/office/drawing/2014/chart" uri="{C3380CC4-5D6E-409C-BE32-E72D297353CC}">
                <c16:uniqueId val="{00000006-1229-4276-9D13-5BF2A14E8807}"/>
              </c:ext>
            </c:extLst>
          </c:dPt>
          <c:dPt>
            <c:idx val="7"/>
            <c:invertIfNegative val="0"/>
            <c:bubble3D val="0"/>
            <c:extLst>
              <c:ext xmlns:c16="http://schemas.microsoft.com/office/drawing/2014/chart" uri="{C3380CC4-5D6E-409C-BE32-E72D297353CC}">
                <c16:uniqueId val="{00000007-1229-4276-9D13-5BF2A14E8807}"/>
              </c:ext>
            </c:extLst>
          </c:dPt>
          <c:dPt>
            <c:idx val="8"/>
            <c:invertIfNegative val="0"/>
            <c:bubble3D val="0"/>
            <c:extLst>
              <c:ext xmlns:c16="http://schemas.microsoft.com/office/drawing/2014/chart" uri="{C3380CC4-5D6E-409C-BE32-E72D297353CC}">
                <c16:uniqueId val="{00000008-1229-4276-9D13-5BF2A14E8807}"/>
              </c:ext>
            </c:extLst>
          </c:dPt>
          <c:dPt>
            <c:idx val="9"/>
            <c:invertIfNegative val="0"/>
            <c:bubble3D val="0"/>
            <c:extLst>
              <c:ext xmlns:c16="http://schemas.microsoft.com/office/drawing/2014/chart" uri="{C3380CC4-5D6E-409C-BE32-E72D297353CC}">
                <c16:uniqueId val="{00000009-1229-4276-9D13-5BF2A14E8807}"/>
              </c:ext>
            </c:extLst>
          </c:dPt>
          <c:dPt>
            <c:idx val="10"/>
            <c:invertIfNegative val="0"/>
            <c:bubble3D val="0"/>
            <c:extLst>
              <c:ext xmlns:c16="http://schemas.microsoft.com/office/drawing/2014/chart" uri="{C3380CC4-5D6E-409C-BE32-E72D297353CC}">
                <c16:uniqueId val="{0000000A-1229-4276-9D13-5BF2A14E8807}"/>
              </c:ext>
            </c:extLst>
          </c:dPt>
          <c:dPt>
            <c:idx val="11"/>
            <c:invertIfNegative val="0"/>
            <c:bubble3D val="0"/>
            <c:extLst>
              <c:ext xmlns:c16="http://schemas.microsoft.com/office/drawing/2014/chart" uri="{C3380CC4-5D6E-409C-BE32-E72D297353CC}">
                <c16:uniqueId val="{0000000B-1229-4276-9D13-5BF2A14E8807}"/>
              </c:ext>
            </c:extLst>
          </c:dPt>
          <c:dPt>
            <c:idx val="12"/>
            <c:invertIfNegative val="0"/>
            <c:bubble3D val="0"/>
            <c:extLst>
              <c:ext xmlns:c16="http://schemas.microsoft.com/office/drawing/2014/chart" uri="{C3380CC4-5D6E-409C-BE32-E72D297353CC}">
                <c16:uniqueId val="{0000000C-1229-4276-9D13-5BF2A14E8807}"/>
              </c:ext>
            </c:extLst>
          </c:dPt>
          <c:dPt>
            <c:idx val="13"/>
            <c:invertIfNegative val="0"/>
            <c:bubble3D val="0"/>
            <c:extLst>
              <c:ext xmlns:c16="http://schemas.microsoft.com/office/drawing/2014/chart" uri="{C3380CC4-5D6E-409C-BE32-E72D297353CC}">
                <c16:uniqueId val="{0000000D-1229-4276-9D13-5BF2A14E8807}"/>
              </c:ext>
            </c:extLst>
          </c:dPt>
          <c:dPt>
            <c:idx val="14"/>
            <c:invertIfNegative val="0"/>
            <c:bubble3D val="0"/>
            <c:extLst>
              <c:ext xmlns:c16="http://schemas.microsoft.com/office/drawing/2014/chart" uri="{C3380CC4-5D6E-409C-BE32-E72D297353CC}">
                <c16:uniqueId val="{0000000E-1229-4276-9D13-5BF2A14E8807}"/>
              </c:ext>
            </c:extLst>
          </c:dPt>
          <c:dPt>
            <c:idx val="15"/>
            <c:invertIfNegative val="0"/>
            <c:bubble3D val="0"/>
            <c:extLst>
              <c:ext xmlns:c16="http://schemas.microsoft.com/office/drawing/2014/chart" uri="{C3380CC4-5D6E-409C-BE32-E72D297353CC}">
                <c16:uniqueId val="{0000000F-1229-4276-9D13-5BF2A14E8807}"/>
              </c:ext>
            </c:extLst>
          </c:dPt>
          <c:dPt>
            <c:idx val="16"/>
            <c:invertIfNegative val="0"/>
            <c:bubble3D val="0"/>
            <c:extLst>
              <c:ext xmlns:c16="http://schemas.microsoft.com/office/drawing/2014/chart" uri="{C3380CC4-5D6E-409C-BE32-E72D297353CC}">
                <c16:uniqueId val="{00000010-1229-4276-9D13-5BF2A14E8807}"/>
              </c:ext>
            </c:extLst>
          </c:dPt>
          <c:dPt>
            <c:idx val="17"/>
            <c:invertIfNegative val="0"/>
            <c:bubble3D val="0"/>
            <c:extLst>
              <c:ext xmlns:c16="http://schemas.microsoft.com/office/drawing/2014/chart" uri="{C3380CC4-5D6E-409C-BE32-E72D297353CC}">
                <c16:uniqueId val="{00000011-1229-4276-9D13-5BF2A14E8807}"/>
              </c:ext>
            </c:extLst>
          </c:dPt>
          <c:dPt>
            <c:idx val="18"/>
            <c:invertIfNegative val="0"/>
            <c:bubble3D val="0"/>
            <c:extLst>
              <c:ext xmlns:c16="http://schemas.microsoft.com/office/drawing/2014/chart" uri="{C3380CC4-5D6E-409C-BE32-E72D297353CC}">
                <c16:uniqueId val="{00000012-1229-4276-9D13-5BF2A14E8807}"/>
              </c:ext>
            </c:extLst>
          </c:dPt>
          <c:dPt>
            <c:idx val="19"/>
            <c:invertIfNegative val="0"/>
            <c:bubble3D val="0"/>
            <c:extLst>
              <c:ext xmlns:c16="http://schemas.microsoft.com/office/drawing/2014/chart" uri="{C3380CC4-5D6E-409C-BE32-E72D297353CC}">
                <c16:uniqueId val="{00000013-1229-4276-9D13-5BF2A14E8807}"/>
              </c:ext>
            </c:extLst>
          </c:dPt>
          <c:dPt>
            <c:idx val="20"/>
            <c:invertIfNegative val="0"/>
            <c:bubble3D val="0"/>
            <c:extLst>
              <c:ext xmlns:c16="http://schemas.microsoft.com/office/drawing/2014/chart" uri="{C3380CC4-5D6E-409C-BE32-E72D297353CC}">
                <c16:uniqueId val="{00000014-1229-4276-9D13-5BF2A14E8807}"/>
              </c:ext>
            </c:extLst>
          </c:dPt>
          <c:dPt>
            <c:idx val="22"/>
            <c:invertIfNegative val="0"/>
            <c:bubble3D val="0"/>
            <c:extLst>
              <c:ext xmlns:c16="http://schemas.microsoft.com/office/drawing/2014/chart" uri="{C3380CC4-5D6E-409C-BE32-E72D297353CC}">
                <c16:uniqueId val="{00000015-1229-4276-9D13-5BF2A14E8807}"/>
              </c:ext>
            </c:extLst>
          </c:dPt>
          <c:dPt>
            <c:idx val="23"/>
            <c:invertIfNegative val="0"/>
            <c:bubble3D val="0"/>
            <c:extLst>
              <c:ext xmlns:c16="http://schemas.microsoft.com/office/drawing/2014/chart" uri="{C3380CC4-5D6E-409C-BE32-E72D297353CC}">
                <c16:uniqueId val="{00000016-1229-4276-9D13-5BF2A14E8807}"/>
              </c:ext>
            </c:extLst>
          </c:dPt>
          <c:dPt>
            <c:idx val="24"/>
            <c:invertIfNegative val="0"/>
            <c:bubble3D val="0"/>
            <c:extLst>
              <c:ext xmlns:c16="http://schemas.microsoft.com/office/drawing/2014/chart" uri="{C3380CC4-5D6E-409C-BE32-E72D297353CC}">
                <c16:uniqueId val="{00000017-1229-4276-9D13-5BF2A14E8807}"/>
              </c:ext>
            </c:extLst>
          </c:dPt>
          <c:dPt>
            <c:idx val="26"/>
            <c:invertIfNegative val="0"/>
            <c:bubble3D val="0"/>
            <c:extLst>
              <c:ext xmlns:c16="http://schemas.microsoft.com/office/drawing/2014/chart" uri="{C3380CC4-5D6E-409C-BE32-E72D297353CC}">
                <c16:uniqueId val="{00000018-1229-4276-9D13-5BF2A14E8807}"/>
              </c:ext>
            </c:extLst>
          </c:dPt>
          <c:dPt>
            <c:idx val="27"/>
            <c:invertIfNegative val="0"/>
            <c:bubble3D val="0"/>
            <c:extLst>
              <c:ext xmlns:c16="http://schemas.microsoft.com/office/drawing/2014/chart" uri="{C3380CC4-5D6E-409C-BE32-E72D297353CC}">
                <c16:uniqueId val="{00000019-1229-4276-9D13-5BF2A14E8807}"/>
              </c:ext>
            </c:extLst>
          </c:dPt>
          <c:dPt>
            <c:idx val="28"/>
            <c:invertIfNegative val="0"/>
            <c:bubble3D val="0"/>
            <c:extLst>
              <c:ext xmlns:c16="http://schemas.microsoft.com/office/drawing/2014/chart" uri="{C3380CC4-5D6E-409C-BE32-E72D297353CC}">
                <c16:uniqueId val="{0000001A-1229-4276-9D13-5BF2A14E8807}"/>
              </c:ext>
            </c:extLst>
          </c:dPt>
          <c:dPt>
            <c:idx val="29"/>
            <c:invertIfNegative val="0"/>
            <c:bubble3D val="0"/>
            <c:extLst>
              <c:ext xmlns:c16="http://schemas.microsoft.com/office/drawing/2014/chart" uri="{C3380CC4-5D6E-409C-BE32-E72D297353CC}">
                <c16:uniqueId val="{0000001B-1229-4276-9D13-5BF2A14E8807}"/>
              </c:ext>
            </c:extLst>
          </c:dPt>
          <c:dPt>
            <c:idx val="30"/>
            <c:invertIfNegative val="0"/>
            <c:bubble3D val="0"/>
            <c:extLst>
              <c:ext xmlns:c16="http://schemas.microsoft.com/office/drawing/2014/chart" uri="{C3380CC4-5D6E-409C-BE32-E72D297353CC}">
                <c16:uniqueId val="{0000001C-1229-4276-9D13-5BF2A14E8807}"/>
              </c:ext>
            </c:extLst>
          </c:dPt>
          <c:dPt>
            <c:idx val="32"/>
            <c:invertIfNegative val="0"/>
            <c:bubble3D val="0"/>
            <c:extLst>
              <c:ext xmlns:c16="http://schemas.microsoft.com/office/drawing/2014/chart" uri="{C3380CC4-5D6E-409C-BE32-E72D297353CC}">
                <c16:uniqueId val="{0000001D-1229-4276-9D13-5BF2A14E8807}"/>
              </c:ext>
            </c:extLst>
          </c:dPt>
          <c:dPt>
            <c:idx val="33"/>
            <c:invertIfNegative val="0"/>
            <c:bubble3D val="0"/>
            <c:extLst>
              <c:ext xmlns:c16="http://schemas.microsoft.com/office/drawing/2014/chart" uri="{C3380CC4-5D6E-409C-BE32-E72D297353CC}">
                <c16:uniqueId val="{0000001E-1229-4276-9D13-5BF2A14E8807}"/>
              </c:ext>
            </c:extLst>
          </c:dPt>
          <c:dPt>
            <c:idx val="34"/>
            <c:invertIfNegative val="0"/>
            <c:bubble3D val="0"/>
            <c:extLst>
              <c:ext xmlns:c16="http://schemas.microsoft.com/office/drawing/2014/chart" uri="{C3380CC4-5D6E-409C-BE32-E72D297353CC}">
                <c16:uniqueId val="{0000001F-1229-4276-9D13-5BF2A14E8807}"/>
              </c:ext>
            </c:extLst>
          </c:dPt>
          <c:dPt>
            <c:idx val="35"/>
            <c:invertIfNegative val="0"/>
            <c:bubble3D val="0"/>
            <c:extLst>
              <c:ext xmlns:c16="http://schemas.microsoft.com/office/drawing/2014/chart" uri="{C3380CC4-5D6E-409C-BE32-E72D297353CC}">
                <c16:uniqueId val="{00000020-1229-4276-9D13-5BF2A14E8807}"/>
              </c:ext>
            </c:extLst>
          </c:dPt>
          <c:dLbls>
            <c:dLbl>
              <c:idx val="0"/>
              <c:tx>
                <c:rich>
                  <a:bodyPr wrap="square" lIns="38100" tIns="19050" rIns="38100" bIns="19050" anchor="ctr">
                    <a:spAutoFit/>
                  </a:bodyPr>
                  <a:lstStyle/>
                  <a:p>
                    <a:pPr>
                      <a:defRPr sz="1400" b="0"/>
                    </a:pPr>
                    <a:r>
                      <a:rPr lang="en-US" dirty="0"/>
                      <a:t>18%</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1229-4276-9D13-5BF2A14E8807}"/>
                </c:ext>
              </c:extLst>
            </c:dLbl>
            <c:dLbl>
              <c:idx val="1"/>
              <c:tx>
                <c:rich>
                  <a:bodyPr wrap="square" lIns="38100" tIns="19050" rIns="38100" bIns="19050" anchor="ctr">
                    <a:spAutoFit/>
                  </a:bodyPr>
                  <a:lstStyle/>
                  <a:p>
                    <a:pPr>
                      <a:defRPr sz="1600" b="0"/>
                    </a:pPr>
                    <a:r>
                      <a:rPr lang="en-US" dirty="0"/>
                      <a:t>31%</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1229-4276-9D13-5BF2A14E8807}"/>
                </c:ext>
              </c:extLst>
            </c:dLbl>
            <c:dLbl>
              <c:idx val="2"/>
              <c:tx>
                <c:rich>
                  <a:bodyPr/>
                  <a:lstStyle/>
                  <a:p>
                    <a:r>
                      <a:rPr lang="en-US" dirty="0"/>
                      <a:t>18%</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1229-4276-9D13-5BF2A14E8807}"/>
                </c:ext>
              </c:extLst>
            </c:dLbl>
            <c:dLbl>
              <c:idx val="3"/>
              <c:spPr>
                <a:noFill/>
                <a:ln>
                  <a:noFill/>
                </a:ln>
                <a:effectLst/>
              </c:spPr>
              <c:txPr>
                <a:bodyPr wrap="square" lIns="38100" tIns="19050" rIns="38100" bIns="19050" anchor="ctr" anchorCtr="0">
                  <a:spAutoFit/>
                </a:bodyPr>
                <a:lstStyle/>
                <a:p>
                  <a:pPr algn="ctr">
                    <a:defRPr lang="en-US" sz="1400" b="0" i="0" u="none" strike="noStrike" kern="1200" baseline="0">
                      <a:solidFill>
                        <a:schemeClr val="bg1"/>
                      </a:solidFill>
                      <a:latin typeface="Arial" panose="020B0604020202020204" pitchFamily="34" charset="0"/>
                      <a:ea typeface="+mn-ea"/>
                      <a:cs typeface="Arial" panose="020B0604020202020204" pitchFamily="34" charset="0"/>
                    </a:defRPr>
                  </a:pPr>
                  <a:endParaRPr lang="fr-FR"/>
                </a:p>
              </c:txPr>
              <c:dLblPos val="ctr"/>
              <c:showLegendKey val="0"/>
              <c:showVal val="0"/>
              <c:showCatName val="0"/>
              <c:showSerName val="0"/>
              <c:showPercent val="0"/>
              <c:showBubbleSize val="1"/>
              <c:extLst>
                <c:ext xmlns:c16="http://schemas.microsoft.com/office/drawing/2014/chart" uri="{C3380CC4-5D6E-409C-BE32-E72D297353CC}">
                  <c16:uniqueId val="{00000003-1229-4276-9D13-5BF2A14E8807}"/>
                </c:ext>
              </c:extLst>
            </c:dLbl>
            <c:spPr>
              <a:noFill/>
              <a:ln>
                <a:noFill/>
              </a:ln>
              <a:effectLst/>
            </c:spPr>
            <c:txPr>
              <a:bodyPr wrap="square" lIns="38100" tIns="19050" rIns="38100" bIns="19050" anchor="ctr">
                <a:spAutoFit/>
              </a:bodyPr>
              <a:lstStyle/>
              <a:p>
                <a:pPr>
                  <a:defRPr sz="12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0.16</c:v>
                </c:pt>
                <c:pt idx="1">
                  <c:v>0.31</c:v>
                </c:pt>
                <c:pt idx="2">
                  <c:v>0.18</c:v>
                </c:pt>
                <c:pt idx="3">
                  <c:v>0.33</c:v>
                </c:pt>
              </c:numCache>
            </c:numRef>
          </c:bubbleSize>
          <c:bubble3D val="0"/>
          <c:extLst>
            <c:ext xmlns:c16="http://schemas.microsoft.com/office/drawing/2014/chart" uri="{C3380CC4-5D6E-409C-BE32-E72D297353CC}">
              <c16:uniqueId val="{00000021-1229-4276-9D13-5BF2A14E8807}"/>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Feuil1!$B$1</c:f>
              <c:strCache>
                <c:ptCount val="1"/>
                <c:pt idx="0">
                  <c:v>Série 1</c:v>
                </c:pt>
              </c:strCache>
            </c:strRef>
          </c:tx>
          <c:spPr>
            <a:solidFill>
              <a:srgbClr val="717171"/>
            </a:solidFill>
            <a:ln>
              <a:noFill/>
            </a:ln>
            <a:effectLst/>
          </c:spPr>
          <c:invertIfNegative val="0"/>
          <c:dPt>
            <c:idx val="2"/>
            <c:invertIfNegative val="0"/>
            <c:bubble3D val="0"/>
            <c:spPr>
              <a:solidFill>
                <a:srgbClr val="717171"/>
              </a:solidFill>
              <a:ln>
                <a:noFill/>
              </a:ln>
              <a:effectLst/>
            </c:spPr>
            <c:extLst>
              <c:ext xmlns:c16="http://schemas.microsoft.com/office/drawing/2014/chart" uri="{C3380CC4-5D6E-409C-BE32-E72D297353CC}">
                <c16:uniqueId val="{00000001-3E9E-4BE7-B78A-22E2B7E8F908}"/>
              </c:ext>
            </c:extLst>
          </c:dPt>
          <c:dPt>
            <c:idx val="3"/>
            <c:invertIfNegative val="0"/>
            <c:bubble3D val="0"/>
            <c:spPr>
              <a:solidFill>
                <a:srgbClr val="717171"/>
              </a:solidFill>
              <a:ln>
                <a:noFill/>
              </a:ln>
              <a:effectLst/>
            </c:spPr>
            <c:extLst>
              <c:ext xmlns:c16="http://schemas.microsoft.com/office/drawing/2014/chart" uri="{C3380CC4-5D6E-409C-BE32-E72D297353CC}">
                <c16:uniqueId val="{00000003-3E9E-4BE7-B78A-22E2B7E8F908}"/>
              </c:ext>
            </c:extLst>
          </c:dPt>
          <c:dLbls>
            <c:spPr>
              <a:noFill/>
              <a:ln>
                <a:noFill/>
              </a:ln>
              <a:effectLst/>
            </c:spPr>
            <c:txPr>
              <a:bodyPr rot="0" spcFirstLastPara="1" vertOverflow="ellipsis" vert="horz" wrap="square" anchor="ctr" anchorCtr="1"/>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Feuil1!$A$2:$A$6</c:f>
              <c:strCache>
                <c:ptCount val="5"/>
                <c:pt idx="0">
                  <c:v>Rural &lt;2000 h.</c:v>
                </c:pt>
                <c:pt idx="1">
                  <c:v>&lt;20 000 h.</c:v>
                </c:pt>
                <c:pt idx="2">
                  <c:v>&lt;100 000 h.</c:v>
                </c:pt>
                <c:pt idx="3">
                  <c:v>&gt;100 000 h.</c:v>
                </c:pt>
                <c:pt idx="4">
                  <c:v>Agglo. Parisienne</c:v>
                </c:pt>
              </c:strCache>
            </c:strRef>
          </c:cat>
          <c:val>
            <c:numRef>
              <c:f>Feuil1!$B$2:$B$6</c:f>
              <c:numCache>
                <c:formatCode>0%</c:formatCode>
                <c:ptCount val="5"/>
                <c:pt idx="0">
                  <c:v>0.28999999999999998</c:v>
                </c:pt>
                <c:pt idx="1">
                  <c:v>0.17</c:v>
                </c:pt>
                <c:pt idx="2">
                  <c:v>0.12</c:v>
                </c:pt>
                <c:pt idx="3">
                  <c:v>0.31</c:v>
                </c:pt>
                <c:pt idx="4">
                  <c:v>0.1</c:v>
                </c:pt>
              </c:numCache>
            </c:numRef>
          </c:val>
          <c:extLst>
            <c:ext xmlns:c16="http://schemas.microsoft.com/office/drawing/2014/chart" uri="{C3380CC4-5D6E-409C-BE32-E72D297353CC}">
              <c16:uniqueId val="{00000004-3E9E-4BE7-B78A-22E2B7E8F908}"/>
            </c:ext>
          </c:extLst>
        </c:ser>
        <c:dLbls>
          <c:showLegendKey val="0"/>
          <c:showVal val="0"/>
          <c:showCatName val="0"/>
          <c:showSerName val="0"/>
          <c:showPercent val="0"/>
          <c:showBubbleSize val="0"/>
        </c:dLbls>
        <c:gapWidth val="400"/>
        <c:axId val="688341072"/>
        <c:axId val="688346648"/>
      </c:barChart>
      <c:catAx>
        <c:axId val="688341072"/>
        <c:scaling>
          <c:orientation val="minMax"/>
        </c:scaling>
        <c:delete val="1"/>
        <c:axPos val="b"/>
        <c:numFmt formatCode="General" sourceLinked="1"/>
        <c:majorTickMark val="out"/>
        <c:minorTickMark val="none"/>
        <c:tickLblPos val="nextTo"/>
        <c:crossAx val="688346648"/>
        <c:crossesAt val="0"/>
        <c:auto val="1"/>
        <c:lblAlgn val="ctr"/>
        <c:lblOffset val="100"/>
        <c:noMultiLvlLbl val="0"/>
      </c:catAx>
      <c:valAx>
        <c:axId val="688346648"/>
        <c:scaling>
          <c:orientation val="minMax"/>
          <c:max val="0.5"/>
        </c:scaling>
        <c:delete val="1"/>
        <c:axPos val="l"/>
        <c:numFmt formatCode="0%" sourceLinked="1"/>
        <c:majorTickMark val="out"/>
        <c:minorTickMark val="none"/>
        <c:tickLblPos val="nextTo"/>
        <c:crossAx val="68834107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0000"/>
          </a:solidFill>
          <a:latin typeface="Arial" panose="020B0604020202020204" pitchFamily="34" charset="0"/>
          <a:cs typeface="Arial" panose="020B0604020202020204" pitchFamily="34" charset="0"/>
        </a:defRPr>
      </a:pPr>
      <a:endParaRPr lang="fr-FR"/>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F611-4B37-984A-A2AB344D391B}"/>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F611-4B37-984A-A2AB344D391B}"/>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F611-4B37-984A-A2AB344D391B}"/>
              </c:ext>
            </c:extLst>
          </c:dPt>
          <c:cat>
            <c:strRef>
              <c:f>Feuil1!$A$2:$A$4</c:f>
              <c:strCache>
                <c:ptCount val="3"/>
                <c:pt idx="0">
                  <c:v>A</c:v>
                </c:pt>
                <c:pt idx="1">
                  <c:v>B</c:v>
                </c:pt>
                <c:pt idx="2">
                  <c:v>C</c:v>
                </c:pt>
              </c:strCache>
            </c:strRef>
          </c:cat>
          <c:val>
            <c:numRef>
              <c:f>Feuil1!$B$2:$B$4</c:f>
              <c:numCache>
                <c:formatCode>0%</c:formatCode>
                <c:ptCount val="3"/>
                <c:pt idx="0">
                  <c:v>0.65</c:v>
                </c:pt>
                <c:pt idx="1">
                  <c:v>0.35</c:v>
                </c:pt>
                <c:pt idx="2">
                  <c:v>0</c:v>
                </c:pt>
              </c:numCache>
            </c:numRef>
          </c:val>
          <c:extLst>
            <c:ext xmlns:c16="http://schemas.microsoft.com/office/drawing/2014/chart" uri="{C3380CC4-5D6E-409C-BE32-E72D297353CC}">
              <c16:uniqueId val="{00000006-F611-4B37-984A-A2AB344D391B}"/>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3E14-4BB2-964A-80E3718669E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E14-4BB2-964A-80E3718669E1}"/>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E14-4BB2-964A-80E3718669E1}"/>
              </c:ext>
            </c:extLst>
          </c:dPt>
          <c:cat>
            <c:strRef>
              <c:f>Feuil1!$A$2:$A$4</c:f>
              <c:strCache>
                <c:ptCount val="3"/>
                <c:pt idx="0">
                  <c:v>A</c:v>
                </c:pt>
                <c:pt idx="1">
                  <c:v>B</c:v>
                </c:pt>
                <c:pt idx="2">
                  <c:v>C</c:v>
                </c:pt>
              </c:strCache>
            </c:strRef>
          </c:cat>
          <c:val>
            <c:numRef>
              <c:f>Feuil1!$B$2:$B$4</c:f>
              <c:numCache>
                <c:formatCode>0%</c:formatCode>
                <c:ptCount val="3"/>
                <c:pt idx="0">
                  <c:v>0.67</c:v>
                </c:pt>
                <c:pt idx="1">
                  <c:v>0.27</c:v>
                </c:pt>
                <c:pt idx="2">
                  <c:v>0.06</c:v>
                </c:pt>
              </c:numCache>
            </c:numRef>
          </c:val>
          <c:extLst>
            <c:ext xmlns:c16="http://schemas.microsoft.com/office/drawing/2014/chart" uri="{C3380CC4-5D6E-409C-BE32-E72D297353CC}">
              <c16:uniqueId val="{00000006-3E14-4BB2-964A-80E3718669E1}"/>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421A-4D0E-927C-B0CAC6216E53}"/>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A-4D0E-927C-B0CAC6216E53}"/>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A-4D0E-927C-B0CAC6216E53}"/>
              </c:ext>
            </c:extLst>
          </c:dPt>
          <c:cat>
            <c:strRef>
              <c:f>Feuil1!$A$2:$A$4</c:f>
              <c:strCache>
                <c:ptCount val="3"/>
                <c:pt idx="0">
                  <c:v>A</c:v>
                </c:pt>
                <c:pt idx="1">
                  <c:v>B</c:v>
                </c:pt>
                <c:pt idx="2">
                  <c:v>C</c:v>
                </c:pt>
              </c:strCache>
            </c:strRef>
          </c:cat>
          <c:val>
            <c:numRef>
              <c:f>Feuil1!$B$2:$B$4</c:f>
              <c:numCache>
                <c:formatCode>0%</c:formatCode>
                <c:ptCount val="3"/>
                <c:pt idx="0">
                  <c:v>0.71</c:v>
                </c:pt>
                <c:pt idx="1">
                  <c:v>0.16</c:v>
                </c:pt>
                <c:pt idx="2">
                  <c:v>0.13</c:v>
                </c:pt>
              </c:numCache>
            </c:numRef>
          </c:val>
          <c:extLst>
            <c:ext xmlns:c16="http://schemas.microsoft.com/office/drawing/2014/chart" uri="{C3380CC4-5D6E-409C-BE32-E72D297353CC}">
              <c16:uniqueId val="{00000006-421A-4D0E-927C-B0CAC6216E53}"/>
            </c:ext>
          </c:extLst>
        </c:ser>
        <c:dLbls>
          <c:showLegendKey val="0"/>
          <c:showVal val="0"/>
          <c:showCatName val="0"/>
          <c:showSerName val="0"/>
          <c:showPercent val="0"/>
          <c:showBubbleSize val="0"/>
          <c:showLeaderLines val="1"/>
        </c:dLbls>
        <c:firstSliceAng val="156"/>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14762791743889E-3"/>
          <c:y val="0"/>
          <c:w val="0.99200494685041063"/>
          <c:h val="1"/>
        </c:manualLayout>
      </c:layout>
      <c:bubbleChart>
        <c:varyColors val="0"/>
        <c:ser>
          <c:idx val="0"/>
          <c:order val="0"/>
          <c:spPr>
            <a:solidFill>
              <a:srgbClr val="717171"/>
            </a:solidFill>
          </c:spPr>
          <c:invertIfNegative val="0"/>
          <c:dPt>
            <c:idx val="0"/>
            <c:invertIfNegative val="0"/>
            <c:bubble3D val="0"/>
            <c:extLst>
              <c:ext xmlns:c16="http://schemas.microsoft.com/office/drawing/2014/chart" uri="{C3380CC4-5D6E-409C-BE32-E72D297353CC}">
                <c16:uniqueId val="{00000000-5883-4FD5-AE70-E2097886E849}"/>
              </c:ext>
            </c:extLst>
          </c:dPt>
          <c:dPt>
            <c:idx val="1"/>
            <c:invertIfNegative val="0"/>
            <c:bubble3D val="0"/>
            <c:extLst>
              <c:ext xmlns:c16="http://schemas.microsoft.com/office/drawing/2014/chart" uri="{C3380CC4-5D6E-409C-BE32-E72D297353CC}">
                <c16:uniqueId val="{00000001-5883-4FD5-AE70-E2097886E849}"/>
              </c:ext>
            </c:extLst>
          </c:dPt>
          <c:dPt>
            <c:idx val="2"/>
            <c:invertIfNegative val="0"/>
            <c:bubble3D val="0"/>
            <c:extLst>
              <c:ext xmlns:c16="http://schemas.microsoft.com/office/drawing/2014/chart" uri="{C3380CC4-5D6E-409C-BE32-E72D297353CC}">
                <c16:uniqueId val="{00000002-5883-4FD5-AE70-E2097886E849}"/>
              </c:ext>
            </c:extLst>
          </c:dPt>
          <c:dPt>
            <c:idx val="3"/>
            <c:invertIfNegative val="0"/>
            <c:bubble3D val="0"/>
            <c:extLst>
              <c:ext xmlns:c16="http://schemas.microsoft.com/office/drawing/2014/chart" uri="{C3380CC4-5D6E-409C-BE32-E72D297353CC}">
                <c16:uniqueId val="{00000003-5883-4FD5-AE70-E2097886E849}"/>
              </c:ext>
            </c:extLst>
          </c:dPt>
          <c:dPt>
            <c:idx val="4"/>
            <c:invertIfNegative val="0"/>
            <c:bubble3D val="0"/>
            <c:extLst>
              <c:ext xmlns:c16="http://schemas.microsoft.com/office/drawing/2014/chart" uri="{C3380CC4-5D6E-409C-BE32-E72D297353CC}">
                <c16:uniqueId val="{00000004-5883-4FD5-AE70-E2097886E849}"/>
              </c:ext>
            </c:extLst>
          </c:dPt>
          <c:dPt>
            <c:idx val="5"/>
            <c:invertIfNegative val="0"/>
            <c:bubble3D val="0"/>
            <c:extLst>
              <c:ext xmlns:c16="http://schemas.microsoft.com/office/drawing/2014/chart" uri="{C3380CC4-5D6E-409C-BE32-E72D297353CC}">
                <c16:uniqueId val="{00000005-5883-4FD5-AE70-E2097886E849}"/>
              </c:ext>
            </c:extLst>
          </c:dPt>
          <c:dPt>
            <c:idx val="6"/>
            <c:invertIfNegative val="0"/>
            <c:bubble3D val="0"/>
            <c:extLst>
              <c:ext xmlns:c16="http://schemas.microsoft.com/office/drawing/2014/chart" uri="{C3380CC4-5D6E-409C-BE32-E72D297353CC}">
                <c16:uniqueId val="{00000006-5883-4FD5-AE70-E2097886E849}"/>
              </c:ext>
            </c:extLst>
          </c:dPt>
          <c:dPt>
            <c:idx val="7"/>
            <c:invertIfNegative val="0"/>
            <c:bubble3D val="0"/>
            <c:extLst>
              <c:ext xmlns:c16="http://schemas.microsoft.com/office/drawing/2014/chart" uri="{C3380CC4-5D6E-409C-BE32-E72D297353CC}">
                <c16:uniqueId val="{00000007-5883-4FD5-AE70-E2097886E849}"/>
              </c:ext>
            </c:extLst>
          </c:dPt>
          <c:dPt>
            <c:idx val="8"/>
            <c:invertIfNegative val="0"/>
            <c:bubble3D val="0"/>
            <c:extLst>
              <c:ext xmlns:c16="http://schemas.microsoft.com/office/drawing/2014/chart" uri="{C3380CC4-5D6E-409C-BE32-E72D297353CC}">
                <c16:uniqueId val="{00000008-5883-4FD5-AE70-E2097886E849}"/>
              </c:ext>
            </c:extLst>
          </c:dPt>
          <c:dPt>
            <c:idx val="9"/>
            <c:invertIfNegative val="0"/>
            <c:bubble3D val="0"/>
            <c:extLst>
              <c:ext xmlns:c16="http://schemas.microsoft.com/office/drawing/2014/chart" uri="{C3380CC4-5D6E-409C-BE32-E72D297353CC}">
                <c16:uniqueId val="{00000009-5883-4FD5-AE70-E2097886E849}"/>
              </c:ext>
            </c:extLst>
          </c:dPt>
          <c:dPt>
            <c:idx val="10"/>
            <c:invertIfNegative val="0"/>
            <c:bubble3D val="0"/>
            <c:extLst>
              <c:ext xmlns:c16="http://schemas.microsoft.com/office/drawing/2014/chart" uri="{C3380CC4-5D6E-409C-BE32-E72D297353CC}">
                <c16:uniqueId val="{0000000A-5883-4FD5-AE70-E2097886E849}"/>
              </c:ext>
            </c:extLst>
          </c:dPt>
          <c:dPt>
            <c:idx val="11"/>
            <c:invertIfNegative val="0"/>
            <c:bubble3D val="0"/>
            <c:extLst>
              <c:ext xmlns:c16="http://schemas.microsoft.com/office/drawing/2014/chart" uri="{C3380CC4-5D6E-409C-BE32-E72D297353CC}">
                <c16:uniqueId val="{0000000B-5883-4FD5-AE70-E2097886E849}"/>
              </c:ext>
            </c:extLst>
          </c:dPt>
          <c:dPt>
            <c:idx val="12"/>
            <c:invertIfNegative val="0"/>
            <c:bubble3D val="0"/>
            <c:extLst>
              <c:ext xmlns:c16="http://schemas.microsoft.com/office/drawing/2014/chart" uri="{C3380CC4-5D6E-409C-BE32-E72D297353CC}">
                <c16:uniqueId val="{0000000C-5883-4FD5-AE70-E2097886E849}"/>
              </c:ext>
            </c:extLst>
          </c:dPt>
          <c:dPt>
            <c:idx val="13"/>
            <c:invertIfNegative val="0"/>
            <c:bubble3D val="0"/>
            <c:extLst>
              <c:ext xmlns:c16="http://schemas.microsoft.com/office/drawing/2014/chart" uri="{C3380CC4-5D6E-409C-BE32-E72D297353CC}">
                <c16:uniqueId val="{0000000D-5883-4FD5-AE70-E2097886E849}"/>
              </c:ext>
            </c:extLst>
          </c:dPt>
          <c:dPt>
            <c:idx val="14"/>
            <c:invertIfNegative val="0"/>
            <c:bubble3D val="0"/>
            <c:extLst>
              <c:ext xmlns:c16="http://schemas.microsoft.com/office/drawing/2014/chart" uri="{C3380CC4-5D6E-409C-BE32-E72D297353CC}">
                <c16:uniqueId val="{0000000E-5883-4FD5-AE70-E2097886E849}"/>
              </c:ext>
            </c:extLst>
          </c:dPt>
          <c:dPt>
            <c:idx val="15"/>
            <c:invertIfNegative val="0"/>
            <c:bubble3D val="0"/>
            <c:extLst>
              <c:ext xmlns:c16="http://schemas.microsoft.com/office/drawing/2014/chart" uri="{C3380CC4-5D6E-409C-BE32-E72D297353CC}">
                <c16:uniqueId val="{0000000F-5883-4FD5-AE70-E2097886E849}"/>
              </c:ext>
            </c:extLst>
          </c:dPt>
          <c:dPt>
            <c:idx val="16"/>
            <c:invertIfNegative val="0"/>
            <c:bubble3D val="0"/>
            <c:extLst>
              <c:ext xmlns:c16="http://schemas.microsoft.com/office/drawing/2014/chart" uri="{C3380CC4-5D6E-409C-BE32-E72D297353CC}">
                <c16:uniqueId val="{00000010-5883-4FD5-AE70-E2097886E849}"/>
              </c:ext>
            </c:extLst>
          </c:dPt>
          <c:dPt>
            <c:idx val="17"/>
            <c:invertIfNegative val="0"/>
            <c:bubble3D val="0"/>
            <c:extLst>
              <c:ext xmlns:c16="http://schemas.microsoft.com/office/drawing/2014/chart" uri="{C3380CC4-5D6E-409C-BE32-E72D297353CC}">
                <c16:uniqueId val="{00000011-5883-4FD5-AE70-E2097886E849}"/>
              </c:ext>
            </c:extLst>
          </c:dPt>
          <c:dPt>
            <c:idx val="18"/>
            <c:invertIfNegative val="0"/>
            <c:bubble3D val="0"/>
            <c:extLst>
              <c:ext xmlns:c16="http://schemas.microsoft.com/office/drawing/2014/chart" uri="{C3380CC4-5D6E-409C-BE32-E72D297353CC}">
                <c16:uniqueId val="{00000012-5883-4FD5-AE70-E2097886E849}"/>
              </c:ext>
            </c:extLst>
          </c:dPt>
          <c:dPt>
            <c:idx val="19"/>
            <c:invertIfNegative val="0"/>
            <c:bubble3D val="0"/>
            <c:extLst>
              <c:ext xmlns:c16="http://schemas.microsoft.com/office/drawing/2014/chart" uri="{C3380CC4-5D6E-409C-BE32-E72D297353CC}">
                <c16:uniqueId val="{00000013-5883-4FD5-AE70-E2097886E849}"/>
              </c:ext>
            </c:extLst>
          </c:dPt>
          <c:dPt>
            <c:idx val="20"/>
            <c:invertIfNegative val="0"/>
            <c:bubble3D val="0"/>
            <c:extLst>
              <c:ext xmlns:c16="http://schemas.microsoft.com/office/drawing/2014/chart" uri="{C3380CC4-5D6E-409C-BE32-E72D297353CC}">
                <c16:uniqueId val="{00000014-5883-4FD5-AE70-E2097886E849}"/>
              </c:ext>
            </c:extLst>
          </c:dPt>
          <c:dPt>
            <c:idx val="22"/>
            <c:invertIfNegative val="0"/>
            <c:bubble3D val="0"/>
            <c:extLst>
              <c:ext xmlns:c16="http://schemas.microsoft.com/office/drawing/2014/chart" uri="{C3380CC4-5D6E-409C-BE32-E72D297353CC}">
                <c16:uniqueId val="{00000015-5883-4FD5-AE70-E2097886E849}"/>
              </c:ext>
            </c:extLst>
          </c:dPt>
          <c:dPt>
            <c:idx val="23"/>
            <c:invertIfNegative val="0"/>
            <c:bubble3D val="0"/>
            <c:extLst>
              <c:ext xmlns:c16="http://schemas.microsoft.com/office/drawing/2014/chart" uri="{C3380CC4-5D6E-409C-BE32-E72D297353CC}">
                <c16:uniqueId val="{00000016-5883-4FD5-AE70-E2097886E849}"/>
              </c:ext>
            </c:extLst>
          </c:dPt>
          <c:dPt>
            <c:idx val="24"/>
            <c:invertIfNegative val="0"/>
            <c:bubble3D val="0"/>
            <c:extLst>
              <c:ext xmlns:c16="http://schemas.microsoft.com/office/drawing/2014/chart" uri="{C3380CC4-5D6E-409C-BE32-E72D297353CC}">
                <c16:uniqueId val="{00000017-5883-4FD5-AE70-E2097886E849}"/>
              </c:ext>
            </c:extLst>
          </c:dPt>
          <c:dPt>
            <c:idx val="26"/>
            <c:invertIfNegative val="0"/>
            <c:bubble3D val="0"/>
            <c:extLst>
              <c:ext xmlns:c16="http://schemas.microsoft.com/office/drawing/2014/chart" uri="{C3380CC4-5D6E-409C-BE32-E72D297353CC}">
                <c16:uniqueId val="{00000018-5883-4FD5-AE70-E2097886E849}"/>
              </c:ext>
            </c:extLst>
          </c:dPt>
          <c:dPt>
            <c:idx val="27"/>
            <c:invertIfNegative val="0"/>
            <c:bubble3D val="0"/>
            <c:extLst>
              <c:ext xmlns:c16="http://schemas.microsoft.com/office/drawing/2014/chart" uri="{C3380CC4-5D6E-409C-BE32-E72D297353CC}">
                <c16:uniqueId val="{00000019-5883-4FD5-AE70-E2097886E849}"/>
              </c:ext>
            </c:extLst>
          </c:dPt>
          <c:dPt>
            <c:idx val="28"/>
            <c:invertIfNegative val="0"/>
            <c:bubble3D val="0"/>
            <c:extLst>
              <c:ext xmlns:c16="http://schemas.microsoft.com/office/drawing/2014/chart" uri="{C3380CC4-5D6E-409C-BE32-E72D297353CC}">
                <c16:uniqueId val="{0000001A-5883-4FD5-AE70-E2097886E849}"/>
              </c:ext>
            </c:extLst>
          </c:dPt>
          <c:dPt>
            <c:idx val="29"/>
            <c:invertIfNegative val="0"/>
            <c:bubble3D val="0"/>
            <c:extLst>
              <c:ext xmlns:c16="http://schemas.microsoft.com/office/drawing/2014/chart" uri="{C3380CC4-5D6E-409C-BE32-E72D297353CC}">
                <c16:uniqueId val="{0000001B-5883-4FD5-AE70-E2097886E849}"/>
              </c:ext>
            </c:extLst>
          </c:dPt>
          <c:dPt>
            <c:idx val="30"/>
            <c:invertIfNegative val="0"/>
            <c:bubble3D val="0"/>
            <c:extLst>
              <c:ext xmlns:c16="http://schemas.microsoft.com/office/drawing/2014/chart" uri="{C3380CC4-5D6E-409C-BE32-E72D297353CC}">
                <c16:uniqueId val="{0000001C-5883-4FD5-AE70-E2097886E849}"/>
              </c:ext>
            </c:extLst>
          </c:dPt>
          <c:dPt>
            <c:idx val="32"/>
            <c:invertIfNegative val="0"/>
            <c:bubble3D val="0"/>
            <c:extLst>
              <c:ext xmlns:c16="http://schemas.microsoft.com/office/drawing/2014/chart" uri="{C3380CC4-5D6E-409C-BE32-E72D297353CC}">
                <c16:uniqueId val="{0000001D-5883-4FD5-AE70-E2097886E849}"/>
              </c:ext>
            </c:extLst>
          </c:dPt>
          <c:dPt>
            <c:idx val="33"/>
            <c:invertIfNegative val="0"/>
            <c:bubble3D val="0"/>
            <c:extLst>
              <c:ext xmlns:c16="http://schemas.microsoft.com/office/drawing/2014/chart" uri="{C3380CC4-5D6E-409C-BE32-E72D297353CC}">
                <c16:uniqueId val="{0000001E-5883-4FD5-AE70-E2097886E849}"/>
              </c:ext>
            </c:extLst>
          </c:dPt>
          <c:dPt>
            <c:idx val="34"/>
            <c:invertIfNegative val="0"/>
            <c:bubble3D val="0"/>
            <c:extLst>
              <c:ext xmlns:c16="http://schemas.microsoft.com/office/drawing/2014/chart" uri="{C3380CC4-5D6E-409C-BE32-E72D297353CC}">
                <c16:uniqueId val="{0000001F-5883-4FD5-AE70-E2097886E849}"/>
              </c:ext>
            </c:extLst>
          </c:dPt>
          <c:dPt>
            <c:idx val="35"/>
            <c:invertIfNegative val="0"/>
            <c:bubble3D val="0"/>
            <c:extLst>
              <c:ext xmlns:c16="http://schemas.microsoft.com/office/drawing/2014/chart" uri="{C3380CC4-5D6E-409C-BE32-E72D297353CC}">
                <c16:uniqueId val="{00000020-5883-4FD5-AE70-E2097886E849}"/>
              </c:ext>
            </c:extLst>
          </c:dPt>
          <c:dLbls>
            <c:dLbl>
              <c:idx val="0"/>
              <c:tx>
                <c:rich>
                  <a:bodyPr wrap="square" lIns="38100" tIns="19050" rIns="38100" bIns="19050" anchor="ctr">
                    <a:spAutoFit/>
                  </a:bodyPr>
                  <a:lstStyle/>
                  <a:p>
                    <a:pPr>
                      <a:defRPr sz="2000" b="0"/>
                    </a:pPr>
                    <a:r>
                      <a:rPr lang="en-US" dirty="0"/>
                      <a:t>65%</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0-5883-4FD5-AE70-E2097886E849}"/>
                </c:ext>
              </c:extLst>
            </c:dLbl>
            <c:dLbl>
              <c:idx val="1"/>
              <c:tx>
                <c:rich>
                  <a:bodyPr wrap="square" lIns="38100" tIns="19050" rIns="38100" bIns="19050" anchor="ctr">
                    <a:spAutoFit/>
                  </a:bodyPr>
                  <a:lstStyle/>
                  <a:p>
                    <a:pPr>
                      <a:defRPr sz="1100" b="0"/>
                    </a:pPr>
                    <a:r>
                      <a:rPr lang="en-US" dirty="0"/>
                      <a:t>18%</a:t>
                    </a: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1-5883-4FD5-AE70-E2097886E849}"/>
                </c:ext>
              </c:extLst>
            </c:dLbl>
            <c:dLbl>
              <c:idx val="2"/>
              <c:layout>
                <c:manualLayout>
                  <c:x val="-0.1282676450862035"/>
                  <c:y val="-7.1095287278142771E-3"/>
                </c:manualLayout>
              </c:layout>
              <c:tx>
                <c:rich>
                  <a:bodyPr wrap="square" lIns="38100" tIns="19050" rIns="38100" bIns="19050" anchor="ctr">
                    <a:spAutoFit/>
                  </a:bodyPr>
                  <a:lstStyle/>
                  <a:p>
                    <a:pPr>
                      <a:defRPr sz="1000" b="0"/>
                    </a:pPr>
                    <a:r>
                      <a:rPr lang="en-US" sz="1000" dirty="0"/>
                      <a:t>13%</a:t>
                    </a:r>
                    <a:endParaRPr lang="en-US" dirty="0"/>
                  </a:p>
                </c:rich>
              </c:tx>
              <c:spPr>
                <a:noFill/>
                <a:ln>
                  <a:noFill/>
                </a:ln>
                <a:effectLst/>
              </c:sp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883-4FD5-AE70-E2097886E849}"/>
                </c:ext>
              </c:extLst>
            </c:dLbl>
            <c:dLbl>
              <c:idx val="3"/>
              <c:tx>
                <c:rich>
                  <a:bodyPr wrap="square" lIns="38100" tIns="19050" rIns="38100" bIns="19050" anchor="ctr">
                    <a:spAutoFit/>
                  </a:bodyPr>
                  <a:lstStyle/>
                  <a:p>
                    <a:pPr>
                      <a:defRPr sz="2100" b="0"/>
                    </a:pPr>
                    <a:fld id="{7B50E300-41D0-4ADE-B418-0C5E8C7BD1F6}" type="BUBBLESIZE">
                      <a:rPr lang="en-US" sz="800"/>
                      <a:pPr>
                        <a:defRPr sz="2100" b="0"/>
                      </a:pPr>
                      <a:t>[TAILLE DE LA BULLE]</a:t>
                    </a:fld>
                    <a:endParaRPr lang="fr-FR"/>
                  </a:p>
                </c:rich>
              </c:tx>
              <c:spPr>
                <a:noFill/>
                <a:ln>
                  <a:noFill/>
                </a:ln>
                <a:effectLst/>
              </c:spPr>
              <c:dLblPos val="ctr"/>
              <c:showLegendKey val="0"/>
              <c:showVal val="0"/>
              <c:showCatName val="0"/>
              <c:showSerName val="0"/>
              <c:showPercent val="0"/>
              <c:showBubbleSize val="1"/>
              <c:extLst>
                <c:ext xmlns:c15="http://schemas.microsoft.com/office/drawing/2012/chart" uri="{CE6537A1-D6FC-4f65-9D91-7224C49458BB}">
                  <c15:dlblFieldTable/>
                  <c15:showDataLabelsRange val="0"/>
                </c:ext>
                <c:ext xmlns:c16="http://schemas.microsoft.com/office/drawing/2014/chart" uri="{C3380CC4-5D6E-409C-BE32-E72D297353CC}">
                  <c16:uniqueId val="{00000003-5883-4FD5-AE70-E2097886E849}"/>
                </c:ext>
              </c:extLst>
            </c:dLbl>
            <c:spPr>
              <a:noFill/>
              <a:ln>
                <a:noFill/>
              </a:ln>
              <a:effectLst/>
            </c:spPr>
            <c:txPr>
              <a:bodyPr wrap="square" lIns="38100" tIns="19050" rIns="38100" bIns="19050" anchor="ctr">
                <a:spAutoFit/>
              </a:bodyPr>
              <a:lstStyle/>
              <a:p>
                <a:pPr>
                  <a:defRPr sz="1600" b="0"/>
                </a:pPr>
                <a:endParaRPr lang="fr-FR"/>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Feuil1!$A$2:$A$5</c:f>
              <c:numCache>
                <c:formatCode>General</c:formatCode>
                <c:ptCount val="4"/>
                <c:pt idx="0">
                  <c:v>1</c:v>
                </c:pt>
                <c:pt idx="1">
                  <c:v>2</c:v>
                </c:pt>
                <c:pt idx="2">
                  <c:v>3</c:v>
                </c:pt>
                <c:pt idx="3">
                  <c:v>4</c:v>
                </c:pt>
              </c:numCache>
            </c:numRef>
          </c:xVal>
          <c:yVal>
            <c:numRef>
              <c:f>Feuil1!$B$2:$B$5</c:f>
              <c:numCache>
                <c:formatCode>General</c:formatCode>
                <c:ptCount val="4"/>
                <c:pt idx="0">
                  <c:v>1</c:v>
                </c:pt>
                <c:pt idx="1">
                  <c:v>1</c:v>
                </c:pt>
                <c:pt idx="2">
                  <c:v>1</c:v>
                </c:pt>
                <c:pt idx="3">
                  <c:v>1</c:v>
                </c:pt>
              </c:numCache>
            </c:numRef>
          </c:yVal>
          <c:bubbleSize>
            <c:numRef>
              <c:f>Feuil1!$C$2:$C$5</c:f>
              <c:numCache>
                <c:formatCode>0%</c:formatCode>
                <c:ptCount val="4"/>
                <c:pt idx="0">
                  <c:v>0.65</c:v>
                </c:pt>
                <c:pt idx="1">
                  <c:v>0.18</c:v>
                </c:pt>
                <c:pt idx="2">
                  <c:v>0.13</c:v>
                </c:pt>
                <c:pt idx="3">
                  <c:v>0.05</c:v>
                </c:pt>
              </c:numCache>
            </c:numRef>
          </c:bubbleSize>
          <c:bubble3D val="0"/>
          <c:extLst>
            <c:ext xmlns:c16="http://schemas.microsoft.com/office/drawing/2014/chart" uri="{C3380CC4-5D6E-409C-BE32-E72D297353CC}">
              <c16:uniqueId val="{00000021-5883-4FD5-AE70-E2097886E849}"/>
            </c:ext>
          </c:extLst>
        </c:ser>
        <c:dLbls>
          <c:showLegendKey val="0"/>
          <c:showVal val="0"/>
          <c:showCatName val="0"/>
          <c:showSerName val="0"/>
          <c:showPercent val="0"/>
          <c:showBubbleSize val="0"/>
        </c:dLbls>
        <c:bubbleScale val="300"/>
        <c:showNegBubbles val="0"/>
        <c:axId val="383922944"/>
        <c:axId val="383924480"/>
      </c:bubbleChart>
      <c:valAx>
        <c:axId val="383922944"/>
        <c:scaling>
          <c:orientation val="minMax"/>
          <c:max val="4.5"/>
          <c:min val="0.5"/>
        </c:scaling>
        <c:delete val="1"/>
        <c:axPos val="b"/>
        <c:numFmt formatCode="General" sourceLinked="1"/>
        <c:majorTickMark val="out"/>
        <c:minorTickMark val="none"/>
        <c:tickLblPos val="nextTo"/>
        <c:crossAx val="383924480"/>
        <c:crosses val="autoZero"/>
        <c:crossBetween val="midCat"/>
        <c:majorUnit val="1"/>
      </c:valAx>
      <c:valAx>
        <c:axId val="383924480"/>
        <c:scaling>
          <c:orientation val="minMax"/>
          <c:max val="1.5"/>
          <c:min val="0.5"/>
        </c:scaling>
        <c:delete val="1"/>
        <c:axPos val="l"/>
        <c:numFmt formatCode="General" sourceLinked="1"/>
        <c:majorTickMark val="out"/>
        <c:minorTickMark val="none"/>
        <c:tickLblPos val="nextTo"/>
        <c:crossAx val="383922944"/>
        <c:crosses val="autoZero"/>
        <c:crossBetween val="midCat"/>
      </c:valAx>
    </c:plotArea>
    <c:plotVisOnly val="1"/>
    <c:dispBlanksAs val="gap"/>
    <c:showDLblsOverMax val="0"/>
  </c:chart>
  <c:txPr>
    <a:bodyPr/>
    <a:lstStyle/>
    <a:p>
      <a:pPr>
        <a:defRPr sz="1200" b="1">
          <a:solidFill>
            <a:schemeClr val="bg1"/>
          </a:solidFill>
          <a:latin typeface="Arial" panose="020B0604020202020204" pitchFamily="34" charset="0"/>
          <a:cs typeface="Arial" panose="020B0604020202020204" pitchFamily="34" charset="0"/>
        </a:defRPr>
      </a:pPr>
      <a:endParaRPr lang="fr-FR"/>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421B-41FF-A55C-00AD4485A43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21B-41FF-A55C-00AD4485A438}"/>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421B-41FF-A55C-00AD4485A438}"/>
              </c:ext>
            </c:extLst>
          </c:dPt>
          <c:cat>
            <c:strRef>
              <c:f>Feuil1!$A$2:$A$3</c:f>
              <c:strCache>
                <c:ptCount val="2"/>
                <c:pt idx="0">
                  <c:v>A</c:v>
                </c:pt>
                <c:pt idx="1">
                  <c:v>B</c:v>
                </c:pt>
              </c:strCache>
            </c:strRef>
          </c:cat>
          <c:val>
            <c:numRef>
              <c:f>Feuil1!$B$2:$B$3</c:f>
              <c:numCache>
                <c:formatCode>0%</c:formatCode>
                <c:ptCount val="2"/>
                <c:pt idx="0">
                  <c:v>0.94</c:v>
                </c:pt>
                <c:pt idx="1">
                  <c:v>0.06</c:v>
                </c:pt>
              </c:numCache>
            </c:numRef>
          </c:val>
          <c:extLst>
            <c:ext xmlns:c16="http://schemas.microsoft.com/office/drawing/2014/chart" uri="{C3380CC4-5D6E-409C-BE32-E72D297353CC}">
              <c16:uniqueId val="{00000006-421B-41FF-A55C-00AD4485A438}"/>
            </c:ext>
          </c:extLst>
        </c:ser>
        <c:dLbls>
          <c:showLegendKey val="0"/>
          <c:showVal val="0"/>
          <c:showCatName val="0"/>
          <c:showSerName val="0"/>
          <c:showPercent val="0"/>
          <c:showBubbleSize val="0"/>
          <c:showLeaderLines val="1"/>
        </c:dLbls>
        <c:firstSliceAng val="138"/>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57145895808925817"/>
          <c:h val="1"/>
        </c:manualLayout>
      </c:layout>
      <c:barChart>
        <c:barDir val="bar"/>
        <c:grouping val="clustered"/>
        <c:varyColors val="0"/>
        <c:ser>
          <c:idx val="0"/>
          <c:order val="0"/>
          <c:tx>
            <c:strRef>
              <c:f>Feuil1!$B$1</c:f>
              <c:strCache>
                <c:ptCount val="1"/>
                <c:pt idx="0">
                  <c:v>Série 12</c:v>
                </c:pt>
              </c:strCache>
            </c:strRef>
          </c:tx>
          <c:spPr>
            <a:solidFill>
              <a:srgbClr val="717171"/>
            </a:solidFill>
            <a:ln>
              <a:noFill/>
            </a:ln>
            <a:effectLst/>
          </c:spPr>
          <c:invertIfNegative val="0"/>
          <c:dPt>
            <c:idx val="1"/>
            <c:invertIfNegative val="0"/>
            <c:bubble3D val="0"/>
            <c:spPr>
              <a:solidFill>
                <a:srgbClr val="717171"/>
              </a:solidFill>
              <a:ln>
                <a:noFill/>
              </a:ln>
              <a:effectLst/>
            </c:spPr>
            <c:extLst>
              <c:ext xmlns:c16="http://schemas.microsoft.com/office/drawing/2014/chart" uri="{C3380CC4-5D6E-409C-BE32-E72D297353CC}">
                <c16:uniqueId val="{00000001-336D-4182-8395-6CB4D67894FC}"/>
              </c:ext>
            </c:extLst>
          </c:dPt>
          <c:dPt>
            <c:idx val="3"/>
            <c:invertIfNegative val="0"/>
            <c:bubble3D val="0"/>
            <c:spPr>
              <a:solidFill>
                <a:srgbClr val="717171"/>
              </a:solidFill>
              <a:ln>
                <a:noFill/>
              </a:ln>
              <a:effectLst/>
            </c:spPr>
            <c:extLst>
              <c:ext xmlns:c16="http://schemas.microsoft.com/office/drawing/2014/chart" uri="{C3380CC4-5D6E-409C-BE32-E72D297353CC}">
                <c16:uniqueId val="{00000003-336D-4182-8395-6CB4D67894FC}"/>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17171"/>
                    </a:solidFill>
                    <a:latin typeface="Arial" panose="020B0604020202020204" pitchFamily="34" charset="0"/>
                    <a:ea typeface="+mn-ea"/>
                    <a:cs typeface="Arial" panose="020B0604020202020204" pitchFamily="34"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Feuil1!$A$2:$A$7</c:f>
              <c:strCache>
                <c:ptCount val="6"/>
                <c:pt idx="0">
                  <c:v>Pelouse</c:v>
                </c:pt>
                <c:pt idx="1">
                  <c:v>Sol dur</c:v>
                </c:pt>
                <c:pt idx="2">
                  <c:v>Potager</c:v>
                </c:pt>
                <c:pt idx="3">
                  <c:v>Terrasse</c:v>
                </c:pt>
                <c:pt idx="4">
                  <c:v>Plantes</c:v>
                </c:pt>
                <c:pt idx="5">
                  <c:v>Arbres et arbustes</c:v>
                </c:pt>
              </c:strCache>
            </c:strRef>
          </c:cat>
          <c:val>
            <c:numRef>
              <c:f>Feuil1!$B$2:$B$7</c:f>
              <c:numCache>
                <c:formatCode>0%</c:formatCode>
                <c:ptCount val="6"/>
                <c:pt idx="0">
                  <c:v>0.56999999999999995</c:v>
                </c:pt>
                <c:pt idx="1">
                  <c:v>0.47</c:v>
                </c:pt>
                <c:pt idx="2">
                  <c:v>0.24</c:v>
                </c:pt>
                <c:pt idx="3">
                  <c:v>0.18</c:v>
                </c:pt>
                <c:pt idx="4">
                  <c:v>0.15</c:v>
                </c:pt>
                <c:pt idx="5">
                  <c:v>0.13</c:v>
                </c:pt>
              </c:numCache>
            </c:numRef>
          </c:val>
          <c:extLst>
            <c:ext xmlns:c16="http://schemas.microsoft.com/office/drawing/2014/chart" uri="{C3380CC4-5D6E-409C-BE32-E72D297353CC}">
              <c16:uniqueId val="{00000004-336D-4182-8395-6CB4D67894FC}"/>
            </c:ext>
          </c:extLst>
        </c:ser>
        <c:dLbls>
          <c:showLegendKey val="0"/>
          <c:showVal val="0"/>
          <c:showCatName val="0"/>
          <c:showSerName val="0"/>
          <c:showPercent val="0"/>
          <c:showBubbleSize val="0"/>
        </c:dLbls>
        <c:gapWidth val="50"/>
        <c:axId val="424804168"/>
        <c:axId val="424806136"/>
      </c:barChart>
      <c:catAx>
        <c:axId val="424804168"/>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000000"/>
                </a:solidFill>
                <a:latin typeface="Arial" panose="020B0604020202020204" pitchFamily="34" charset="0"/>
                <a:ea typeface="+mn-ea"/>
                <a:cs typeface="Arial" panose="020B0604020202020204" pitchFamily="34" charset="0"/>
              </a:defRPr>
            </a:pPr>
            <a:endParaRPr lang="fr-FR"/>
          </a:p>
        </c:txPr>
        <c:crossAx val="424806136"/>
        <c:crosses val="autoZero"/>
        <c:auto val="1"/>
        <c:lblAlgn val="ctr"/>
        <c:lblOffset val="100"/>
        <c:noMultiLvlLbl val="0"/>
      </c:catAx>
      <c:valAx>
        <c:axId val="424806136"/>
        <c:scaling>
          <c:orientation val="minMax"/>
          <c:max val="0.70000000000000007"/>
          <c:min val="0"/>
        </c:scaling>
        <c:delete val="1"/>
        <c:axPos val="t"/>
        <c:numFmt formatCode="0%" sourceLinked="1"/>
        <c:majorTickMark val="out"/>
        <c:minorTickMark val="none"/>
        <c:tickLblPos val="nextTo"/>
        <c:crossAx val="424804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16AF-47FE-B040-E9AFBED7E490}"/>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16AF-47FE-B040-E9AFBED7E490}"/>
              </c:ext>
            </c:extLst>
          </c:dPt>
          <c:dPt>
            <c:idx val="2"/>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5-16AF-47FE-B040-E9AFBED7E490}"/>
              </c:ext>
            </c:extLst>
          </c:dPt>
          <c:cat>
            <c:strRef>
              <c:f>Feuil1!$A$2:$A$4</c:f>
              <c:strCache>
                <c:ptCount val="3"/>
                <c:pt idx="0">
                  <c:v>A</c:v>
                </c:pt>
                <c:pt idx="1">
                  <c:v>B</c:v>
                </c:pt>
                <c:pt idx="2">
                  <c:v>C</c:v>
                </c:pt>
              </c:strCache>
            </c:strRef>
          </c:cat>
          <c:val>
            <c:numRef>
              <c:f>Feuil1!$B$2:$B$4</c:f>
              <c:numCache>
                <c:formatCode>0%</c:formatCode>
                <c:ptCount val="3"/>
                <c:pt idx="0">
                  <c:v>0.64</c:v>
                </c:pt>
                <c:pt idx="1">
                  <c:v>0.38</c:v>
                </c:pt>
                <c:pt idx="2">
                  <c:v>0</c:v>
                </c:pt>
              </c:numCache>
            </c:numRef>
          </c:val>
          <c:extLst>
            <c:ext xmlns:c16="http://schemas.microsoft.com/office/drawing/2014/chart" uri="{C3380CC4-5D6E-409C-BE32-E72D297353CC}">
              <c16:uniqueId val="{00000006-16AF-47FE-B040-E9AFBED7E490}"/>
            </c:ext>
          </c:extLst>
        </c:ser>
        <c:dLbls>
          <c:showLegendKey val="0"/>
          <c:showVal val="0"/>
          <c:showCatName val="0"/>
          <c:showSerName val="0"/>
          <c:showPercent val="0"/>
          <c:showBubbleSize val="0"/>
          <c:showLeaderLines val="1"/>
        </c:dLbls>
        <c:firstSliceAng val="18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doughnutChart>
        <c:varyColors val="1"/>
        <c:ser>
          <c:idx val="0"/>
          <c:order val="0"/>
          <c:tx>
            <c:strRef>
              <c:f>Feuil1!$B$1</c:f>
              <c:strCache>
                <c:ptCount val="1"/>
                <c:pt idx="0">
                  <c:v>Ventes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CEB5-4F56-93A5-37D84A5F8D0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CEB5-4F56-93A5-37D84A5F8D0F}"/>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CEB5-4F56-93A5-37D84A5F8D0F}"/>
              </c:ext>
            </c:extLst>
          </c:dPt>
          <c:cat>
            <c:strRef>
              <c:f>Feuil1!$A$2:$A$4</c:f>
              <c:strCache>
                <c:ptCount val="3"/>
                <c:pt idx="0">
                  <c:v>A</c:v>
                </c:pt>
                <c:pt idx="1">
                  <c:v>B</c:v>
                </c:pt>
                <c:pt idx="2">
                  <c:v>C</c:v>
                </c:pt>
              </c:strCache>
            </c:strRef>
          </c:cat>
          <c:val>
            <c:numRef>
              <c:f>Feuil1!$B$2:$B$4</c:f>
              <c:numCache>
                <c:formatCode>0%</c:formatCode>
                <c:ptCount val="3"/>
                <c:pt idx="0">
                  <c:v>0.85</c:v>
                </c:pt>
                <c:pt idx="1">
                  <c:v>0.15</c:v>
                </c:pt>
                <c:pt idx="2">
                  <c:v>0</c:v>
                </c:pt>
              </c:numCache>
            </c:numRef>
          </c:val>
          <c:extLst>
            <c:ext xmlns:c16="http://schemas.microsoft.com/office/drawing/2014/chart" uri="{C3380CC4-5D6E-409C-BE32-E72D297353CC}">
              <c16:uniqueId val="{00000006-CEB5-4F56-93A5-37D84A5F8D0F}"/>
            </c:ext>
          </c:extLst>
        </c:ser>
        <c:dLbls>
          <c:showLegendKey val="0"/>
          <c:showVal val="0"/>
          <c:showCatName val="0"/>
          <c:showSerName val="0"/>
          <c:showPercent val="0"/>
          <c:showBubbleSize val="0"/>
          <c:showLeaderLines val="1"/>
        </c:dLbls>
        <c:firstSliceAng val="165"/>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Feuil1!$A$2:$A$6</cx:f>
        <cx:lvl ptCount="5">
          <cx:pt idx="0">Axe 1</cx:pt>
          <cx:pt idx="1">Axe 2</cx:pt>
          <cx:pt idx="2">Axe 3</cx:pt>
          <cx:pt idx="3">Axe 4</cx:pt>
          <cx:pt idx="4">…</cx:pt>
        </cx:lvl>
      </cx:strDim>
      <cx:numDim type="val">
        <cx:f>Feuil1!$B$2:$B$6</cx:f>
        <cx:lvl ptCount="5" formatCode="Standard">
          <cx:pt idx="0">0.58604800000000001</cx:pt>
          <cx:pt idx="1">0.236428</cx:pt>
          <cx:pt idx="2">0.094375000000000001</cx:pt>
          <cx:pt idx="3">0.012742</cx:pt>
          <cx:pt idx="4">0.044630999999999997</cx:pt>
        </cx:lvl>
      </cx:numDim>
    </cx:data>
  </cx:chartData>
  <cx:chart>
    <cx:plotArea>
      <cx:plotAreaRegion>
        <cx:series layoutId="funnel" uniqueId="{3EE40FBB-26E2-4F3B-ADF2-6F367B39C4AC}">
          <cx:tx>
            <cx:txData>
              <cx:f>Feuil1!$B$1</cx:f>
              <cx:v>Série 1</cx:v>
            </cx:txData>
          </cx:tx>
          <cx:spPr>
            <a:solidFill>
              <a:schemeClr val="bg1">
                <a:lumMod val="50000"/>
              </a:schemeClr>
            </a:solidFill>
          </cx:spPr>
          <cx:dataLabels>
            <cx:numFmt formatCode="# ##0,00" sourceLinked="0"/>
            <cx:txPr>
              <a:bodyPr spcFirstLastPara="1" vertOverflow="ellipsis" horzOverflow="overflow" wrap="square" lIns="0" tIns="0" rIns="0" bIns="0" anchor="ctr" anchorCtr="1"/>
              <a:lstStyle/>
              <a:p>
                <a:pPr algn="ctr" rtl="0">
                  <a:defRPr sz="1100">
                    <a:solidFill>
                      <a:schemeClr val="bg1"/>
                    </a:solidFill>
                    <a:latin typeface="+mj-lt"/>
                    <a:ea typeface="Kantar Brown" panose="020B0504020101010102"/>
                    <a:cs typeface="Kantar Brown" panose="020B0504020101010102"/>
                  </a:defRPr>
                </a:pPr>
                <a:endParaRPr lang="fr-FR" sz="1100" b="0" i="0" u="none" strike="noStrike" baseline="0">
                  <a:solidFill>
                    <a:schemeClr val="bg1"/>
                  </a:solidFill>
                  <a:latin typeface="+mj-lt"/>
                </a:endParaRPr>
              </a:p>
            </cx:txPr>
            <cx:visibility seriesName="0" categoryName="0" value="1"/>
            <cx:separator>, </cx:separator>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100">
                <a:solidFill>
                  <a:schemeClr val="tx1"/>
                </a:solidFill>
                <a:latin typeface="+mj-lt"/>
                <a:ea typeface="Kantar Brown" panose="020B0504020101010102"/>
                <a:cs typeface="Kantar Brown" panose="020B0504020101010102"/>
              </a:defRPr>
            </a:pPr>
            <a:endParaRPr lang="fr-FR" sz="1100" b="0" i="0" u="none" strike="noStrike" baseline="0">
              <a:solidFill>
                <a:schemeClr val="tx1"/>
              </a:solidFill>
              <a:latin typeface="+mj-lt"/>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Feuil1!$A$2:$A$6</cx:f>
        <cx:lvl ptCount="5">
          <cx:pt idx="0">Axe 1</cx:pt>
          <cx:pt idx="1">Axe 2</cx:pt>
          <cx:pt idx="2">Axe 3</cx:pt>
          <cx:pt idx="3">Axe 4</cx:pt>
          <cx:pt idx="4">…</cx:pt>
        </cx:lvl>
      </cx:strDim>
      <cx:numDim type="val">
        <cx:f>Feuil1!$B$2:$B$6</cx:f>
        <cx:lvl ptCount="5" formatCode="Standard">
          <cx:pt idx="0">0.58604800000000001</cx:pt>
          <cx:pt idx="1">0.236428</cx:pt>
          <cx:pt idx="2">0.094375000000000001</cx:pt>
          <cx:pt idx="3">0.012742</cx:pt>
          <cx:pt idx="4">0.044630999999999997</cx:pt>
        </cx:lvl>
      </cx:numDim>
    </cx:data>
  </cx:chartData>
  <cx:chart>
    <cx:plotArea>
      <cx:plotAreaRegion>
        <cx:series layoutId="funnel" uniqueId="{3EE40FBB-26E2-4F3B-ADF2-6F367B39C4AC}">
          <cx:tx>
            <cx:txData>
              <cx:f>Feuil1!$B$1</cx:f>
              <cx:v>Série 1</cx:v>
            </cx:txData>
          </cx:tx>
          <cx:spPr>
            <a:solidFill>
              <a:schemeClr val="bg1">
                <a:lumMod val="50000"/>
              </a:schemeClr>
            </a:solidFill>
          </cx:spPr>
          <cx:dataLabels>
            <cx:numFmt formatCode="# ##0,00" sourceLinked="0"/>
            <cx:txPr>
              <a:bodyPr spcFirstLastPara="1" vertOverflow="ellipsis" horzOverflow="overflow" wrap="square" lIns="0" tIns="0" rIns="0" bIns="0" anchor="ctr" anchorCtr="1"/>
              <a:lstStyle/>
              <a:p>
                <a:pPr algn="ctr" rtl="0">
                  <a:defRPr sz="1100">
                    <a:solidFill>
                      <a:schemeClr val="bg1"/>
                    </a:solidFill>
                    <a:latin typeface="+mj-lt"/>
                    <a:ea typeface="Kantar Brown" panose="020B0504020101010102"/>
                    <a:cs typeface="Kantar Brown" panose="020B0504020101010102"/>
                  </a:defRPr>
                </a:pPr>
                <a:endParaRPr lang="fr-FR" sz="1100" b="0" i="0" u="none" strike="noStrike" baseline="0">
                  <a:solidFill>
                    <a:schemeClr val="bg1"/>
                  </a:solidFill>
                  <a:latin typeface="+mj-lt"/>
                </a:endParaRPr>
              </a:p>
            </cx:txPr>
            <cx:visibility seriesName="0" categoryName="0" value="1"/>
            <cx:separator>, </cx:separator>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100">
                <a:solidFill>
                  <a:schemeClr val="tx1"/>
                </a:solidFill>
                <a:latin typeface="+mj-lt"/>
                <a:ea typeface="Kantar Brown" panose="020B0504020101010102"/>
                <a:cs typeface="Kantar Brown" panose="020B0504020101010102"/>
              </a:defRPr>
            </a:pPr>
            <a:endParaRPr lang="fr-FR" sz="1100" b="0" i="0" u="none" strike="noStrike" baseline="0">
              <a:solidFill>
                <a:schemeClr val="tx1"/>
              </a:solidFill>
              <a:latin typeface="+mj-lt"/>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p:cNvSpPr>
            <a:spLocks noGrp="1"/>
          </p:cNvSpPr>
          <p:nvPr>
            <p:ph type="dt" sz="quarter" idx="1"/>
          </p:nvPr>
        </p:nvSpPr>
        <p:spPr>
          <a:xfrm>
            <a:off x="3854939" y="0"/>
            <a:ext cx="2949099" cy="498693"/>
          </a:xfrm>
          <a:prstGeom prst="rect">
            <a:avLst/>
          </a:prstGeom>
        </p:spPr>
        <p:txBody>
          <a:bodyPr vert="horz" lIns="91440" tIns="45720" rIns="91440" bIns="45720" rtlCol="0"/>
          <a:lstStyle>
            <a:lvl1pPr algn="r">
              <a:defRPr sz="1200"/>
            </a:lvl1pPr>
          </a:lstStyle>
          <a:p>
            <a:fld id="{42691DDE-BA6A-4F57-909C-98F49C72955F}" type="datetimeFigureOut">
              <a:rPr lang="en-GB" smtClean="0">
                <a:latin typeface="Arial" panose="020B0604020202020204" pitchFamily="34" charset="0"/>
              </a:rPr>
              <a:t>17/01/2024</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9440647"/>
            <a:ext cx="2949099" cy="498692"/>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p:cNvSpPr>
            <a:spLocks noGrp="1"/>
          </p:cNvSpPr>
          <p:nvPr>
            <p:ph type="sldNum" sz="quarter" idx="3"/>
          </p:nvPr>
        </p:nvSpPr>
        <p:spPr>
          <a:xfrm>
            <a:off x="3854939" y="9440647"/>
            <a:ext cx="2949099" cy="498692"/>
          </a:xfrm>
          <a:prstGeom prst="rect">
            <a:avLst/>
          </a:prstGeom>
        </p:spPr>
        <p:txBody>
          <a:bodyPr vert="horz" lIns="91440" tIns="45720" rIns="91440" bIns="45720" rtlCol="0" anchor="b"/>
          <a:lstStyle>
            <a:lvl1pPr algn="r">
              <a:defRPr sz="1200"/>
            </a:lvl1pPr>
          </a:lstStyle>
          <a:p>
            <a:fld id="{3DC50D33-42BE-4A7B-9A0E-84D31BC6EF4B}" type="slidenum">
              <a:rPr lang="en-GB" smtClean="0">
                <a:latin typeface="Arial" panose="020B0604020202020204" pitchFamily="34" charset="0"/>
              </a:rPr>
              <a:t>‹N°›</a:t>
            </a:fld>
            <a:endParaRPr lang="en-GB" dirty="0">
              <a:latin typeface="Arial" panose="020B0604020202020204" pitchFamily="34" charset="0"/>
            </a:endParaRPr>
          </a:p>
        </p:txBody>
      </p:sp>
    </p:spTree>
    <p:extLst>
      <p:ext uri="{BB962C8B-B14F-4D97-AF65-F5344CB8AC3E}">
        <p14:creationId xmlns:p14="http://schemas.microsoft.com/office/powerpoint/2010/main" val="2734553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atin typeface="Arial" panose="020B0604020202020204" pitchFamily="34" charset="0"/>
              </a:defRPr>
            </a:lvl1pPr>
          </a:lstStyle>
          <a:p>
            <a:fld id="{CBAAC5B1-F58D-4268-BB75-9856A9D794A6}" type="datetimeFigureOut">
              <a:rPr lang="en-GB" smtClean="0"/>
              <a:pPr/>
              <a:t>17/01/2024</a:t>
            </a:fld>
            <a:endParaRPr lang="en-GB" dirty="0"/>
          </a:p>
        </p:txBody>
      </p:sp>
      <p:sp>
        <p:nvSpPr>
          <p:cNvPr id="4" name="Slide Image Placeholder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atin typeface="Arial" panose="020B0604020202020204" pitchFamily="34" charset="0"/>
              </a:defRPr>
            </a:lvl1pPr>
          </a:lstStyle>
          <a:p>
            <a:fld id="{65900C33-90AE-4963-9AD8-3B07939F57E9}" type="slidenum">
              <a:rPr lang="en-GB" smtClean="0"/>
              <a:pPr/>
              <a:t>‹N°›</a:t>
            </a:fld>
            <a:endParaRPr lang="en-GB" dirty="0"/>
          </a:p>
        </p:txBody>
      </p:sp>
    </p:spTree>
    <p:extLst>
      <p:ext uri="{BB962C8B-B14F-4D97-AF65-F5344CB8AC3E}">
        <p14:creationId xmlns:p14="http://schemas.microsoft.com/office/powerpoint/2010/main" val="160960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5900C33-90AE-4963-9AD8-3B07939F57E9}" type="slidenum">
              <a:rPr lang="en-GB" smtClean="0"/>
              <a:t>1</a:t>
            </a:fld>
            <a:endParaRPr lang="en-GB"/>
          </a:p>
        </p:txBody>
      </p:sp>
    </p:spTree>
    <p:extLst>
      <p:ext uri="{BB962C8B-B14F-4D97-AF65-F5344CB8AC3E}">
        <p14:creationId xmlns:p14="http://schemas.microsoft.com/office/powerpoint/2010/main" val="2297478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374071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5099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6907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581491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04110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23427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56808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180666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9728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2050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51139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028394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3106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0783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97351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3929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959357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73241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219148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435981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00778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36054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121246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566221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CAB2D1-E1BC-482E-8AE0-E797CC8E754A}" type="slidenum">
              <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14400" y="4343400"/>
            <a:ext cx="5029200" cy="4114800"/>
          </a:xfrm>
        </p:spPr>
        <p:txBody>
          <a:bodyPr/>
          <a:lstStyle/>
          <a:p>
            <a:endParaRPr lang="nl-NL"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93EDC5-574B-45FE-92E8-148156362C60}" type="slidenum">
              <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xfrm>
            <a:off x="914400" y="4343400"/>
            <a:ext cx="5029200" cy="4114800"/>
          </a:xfrm>
        </p:spPr>
        <p:txBody>
          <a:bodyPr/>
          <a:lstStyle/>
          <a:p>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E97CAF-1B31-45AF-869A-61CAE4D48BA9}" type="slidenum">
              <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xfrm>
            <a:off x="914400" y="4343400"/>
            <a:ext cx="5029200" cy="4114800"/>
          </a:xfrm>
        </p:spPr>
        <p:txBody>
          <a:bodyPr/>
          <a:lstStyle/>
          <a:p>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70B86-08DB-444C-BBD5-F77E1EA87CE0}" type="slidenum">
              <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xfrm>
            <a:off x="914400" y="4343400"/>
            <a:ext cx="5029200" cy="4114800"/>
          </a:xfrm>
        </p:spPr>
        <p:txBody>
          <a:bodyPr/>
          <a:lstStyle/>
          <a:p>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EAA90-E48B-495E-B044-338734E65CA2}" type="slidenum">
              <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14400" y="4343400"/>
            <a:ext cx="5029200" cy="4114800"/>
          </a:xfrm>
        </p:spPr>
        <p:txBody>
          <a:bodyPr/>
          <a:lstStyle/>
          <a:p>
            <a:endParaRPr lang="fr-FR"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3706F-4F02-4E19-9B17-A03BDAC1C266}" type="slidenum">
              <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fr-FR" alt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xfrm>
            <a:off x="914400" y="4343400"/>
            <a:ext cx="5029200" cy="4114800"/>
          </a:xfrm>
        </p:spPr>
        <p:txBody>
          <a:bodyPr/>
          <a:lstStyle/>
          <a:p>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96773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77204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41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12813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02813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487D93-240F-4041-8284-FC16D3A96101}" type="slidenum">
              <a:rPr kumimoji="0" lang="en-AU" sz="1200" b="1"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AU" sz="12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0362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a:solidFill>
            <a:schemeClr val="tx1"/>
          </a:solidFill>
        </p:spPr>
        <p:txBody>
          <a:bodyPr anchor="ctr"/>
          <a:lstStyle>
            <a:lvl1pPr algn="ctr">
              <a:defRPr>
                <a:solidFill>
                  <a:schemeClr val="tx1"/>
                </a:solidFill>
              </a:defRPr>
            </a:lvl1pPr>
          </a:lstStyle>
          <a:p>
            <a:r>
              <a:rPr lang="fr-FR" dirty="0"/>
              <a:t>Cliquez sur l'icône pour ajouter une image</a:t>
            </a:r>
            <a:endParaRPr lang="en-GB" dirty="0"/>
          </a:p>
        </p:txBody>
      </p:sp>
      <p:sp>
        <p:nvSpPr>
          <p:cNvPr id="6" name="Title 1">
            <a:extLst>
              <a:ext uri="{FF2B5EF4-FFF2-40B4-BE49-F238E27FC236}">
                <a16:creationId xmlns:a16="http://schemas.microsoft.com/office/drawing/2014/main" id="{6D251E47-837F-4219-A381-2774C78D0810}"/>
              </a:ext>
            </a:extLst>
          </p:cNvPr>
          <p:cNvSpPr>
            <a:spLocks noGrp="1"/>
          </p:cNvSpPr>
          <p:nvPr>
            <p:ph type="ctrTitle" hasCustomPrompt="1"/>
          </p:nvPr>
        </p:nvSpPr>
        <p:spPr>
          <a:xfrm>
            <a:off x="360000" y="3880169"/>
            <a:ext cx="706412" cy="438957"/>
          </a:xfrm>
          <a:prstGeom prst="rect">
            <a:avLst/>
          </a:prstGeom>
          <a:noFill/>
        </p:spPr>
        <p:txBody>
          <a:bodyPr vert="horz" wrap="none" lIns="0" tIns="72000" rIns="0" bIns="0" rtlCol="0" anchor="b">
            <a:spAutoFit/>
          </a:bodyPr>
          <a:lstStyle>
            <a:lvl1pPr>
              <a:lnSpc>
                <a:spcPct val="85000"/>
              </a:lnSpc>
              <a:defRPr lang="en-GB" sz="2800" b="0" dirty="0">
                <a:solidFill>
                  <a:schemeClr val="bg1"/>
                </a:solidFill>
                <a:latin typeface="+mj-lt"/>
                <a:cs typeface="Arial" panose="020B0604020202020204" pitchFamily="34" charset="0"/>
              </a:defRPr>
            </a:lvl1pPr>
          </a:lstStyle>
          <a:p>
            <a:pPr marL="0" lvl="0"/>
            <a:r>
              <a:rPr lang="en-GB" dirty="0"/>
              <a:t>Titre</a:t>
            </a:r>
          </a:p>
        </p:txBody>
      </p:sp>
      <p:sp>
        <p:nvSpPr>
          <p:cNvPr id="8" name="Subtitle 2">
            <a:extLst>
              <a:ext uri="{FF2B5EF4-FFF2-40B4-BE49-F238E27FC236}">
                <a16:creationId xmlns:a16="http://schemas.microsoft.com/office/drawing/2014/main" id="{197A1F25-2412-4A14-BC3B-EF5236B165D0}"/>
              </a:ext>
            </a:extLst>
          </p:cNvPr>
          <p:cNvSpPr>
            <a:spLocks noGrp="1"/>
          </p:cNvSpPr>
          <p:nvPr>
            <p:ph type="subTitle" idx="1" hasCustomPrompt="1"/>
          </p:nvPr>
        </p:nvSpPr>
        <p:spPr>
          <a:xfrm>
            <a:off x="360000" y="4359988"/>
            <a:ext cx="2633734" cy="1055092"/>
          </a:xfrm>
          <a:prstGeom prst="rect">
            <a:avLst/>
          </a:prstGeom>
          <a:noFill/>
        </p:spPr>
        <p:txBody>
          <a:bodyPr vert="horz" wrap="none" lIns="0" tIns="36000" rIns="0" bIns="0" rtlCol="0">
            <a:spAutoFit/>
          </a:bodyPr>
          <a:lstStyle>
            <a:lvl1pPr>
              <a:lnSpc>
                <a:spcPct val="90000"/>
              </a:lnSpc>
              <a:spcBef>
                <a:spcPts val="0"/>
              </a:spcBef>
              <a:defRPr lang="en-GB" sz="4400" b="1" dirty="0">
                <a:solidFill>
                  <a:schemeClr val="bg1"/>
                </a:solidFill>
              </a:defRPr>
            </a:lvl1pPr>
            <a:lvl2pPr marL="0" indent="0">
              <a:lnSpc>
                <a:spcPct val="90000"/>
              </a:lnSpc>
              <a:spcBef>
                <a:spcPts val="600"/>
              </a:spcBef>
              <a:buNone/>
              <a:defRPr sz="2400">
                <a:solidFill>
                  <a:schemeClr val="bg1"/>
                </a:solidFill>
              </a:defRPr>
            </a:lvl2pPr>
          </a:lstStyle>
          <a:p>
            <a:pPr lvl="0"/>
            <a:r>
              <a:rPr lang="en-GB" dirty="0"/>
              <a:t>Sous-titre</a:t>
            </a:r>
          </a:p>
          <a:p>
            <a:pPr lvl="1"/>
            <a:r>
              <a:rPr lang="en-GB" dirty="0"/>
              <a:t>Xx</a:t>
            </a:r>
          </a:p>
        </p:txBody>
      </p:sp>
      <p:sp>
        <p:nvSpPr>
          <p:cNvPr id="4" name="Espace réservé du texte 3">
            <a:extLst>
              <a:ext uri="{FF2B5EF4-FFF2-40B4-BE49-F238E27FC236}">
                <a16:creationId xmlns:a16="http://schemas.microsoft.com/office/drawing/2014/main" id="{80D4E493-385D-4B22-AAD5-3F5E050B8CF9}"/>
              </a:ext>
            </a:extLst>
          </p:cNvPr>
          <p:cNvSpPr>
            <a:spLocks noGrp="1"/>
          </p:cNvSpPr>
          <p:nvPr>
            <p:ph type="body" sz="quarter" idx="14" hasCustomPrompt="1"/>
          </p:nvPr>
        </p:nvSpPr>
        <p:spPr>
          <a:xfrm>
            <a:off x="10194072" y="6308181"/>
            <a:ext cx="1554913" cy="246221"/>
          </a:xfrm>
        </p:spPr>
        <p:txBody>
          <a:bodyPr wrap="none" anchor="b"/>
          <a:lstStyle>
            <a:lvl1pPr algn="r">
              <a:defRPr sz="1800">
                <a:solidFill>
                  <a:schemeClr val="bg1"/>
                </a:solidFill>
              </a:defRPr>
            </a:lvl1pPr>
          </a:lstStyle>
          <a:p>
            <a:r>
              <a:rPr lang="fr-FR" sz="1600" b="0" dirty="0"/>
              <a:t>Date / Job n° xxx</a:t>
            </a:r>
          </a:p>
        </p:txBody>
      </p:sp>
      <p:sp>
        <p:nvSpPr>
          <p:cNvPr id="10" name="Espace réservé du texte 3">
            <a:extLst>
              <a:ext uri="{FF2B5EF4-FFF2-40B4-BE49-F238E27FC236}">
                <a16:creationId xmlns:a16="http://schemas.microsoft.com/office/drawing/2014/main" id="{43AF2680-2E91-4C77-BCD9-D6AB6AC13536}"/>
              </a:ext>
            </a:extLst>
          </p:cNvPr>
          <p:cNvSpPr>
            <a:spLocks noGrp="1"/>
          </p:cNvSpPr>
          <p:nvPr>
            <p:ph type="body" sz="quarter" idx="15" hasCustomPrompt="1"/>
          </p:nvPr>
        </p:nvSpPr>
        <p:spPr>
          <a:xfrm>
            <a:off x="359998" y="6061960"/>
            <a:ext cx="1469826" cy="492443"/>
          </a:xfrm>
        </p:spPr>
        <p:txBody>
          <a:bodyPr wrap="none" anchor="b"/>
          <a:lstStyle>
            <a:lvl1pPr algn="l">
              <a:spcBef>
                <a:spcPts val="0"/>
              </a:spcBef>
              <a:defRPr sz="1800">
                <a:solidFill>
                  <a:schemeClr val="bg1"/>
                </a:solidFill>
              </a:defRPr>
            </a:lvl1pPr>
          </a:lstStyle>
          <a:p>
            <a:r>
              <a:rPr lang="fr-FR" sz="1600" b="0" dirty="0"/>
              <a:t>Kantar Analytics</a:t>
            </a:r>
          </a:p>
          <a:p>
            <a:r>
              <a:rPr lang="fr-FR" sz="1600" b="0" dirty="0"/>
              <a:t>Votre nom</a:t>
            </a:r>
          </a:p>
        </p:txBody>
      </p:sp>
    </p:spTree>
    <p:extLst>
      <p:ext uri="{BB962C8B-B14F-4D97-AF65-F5344CB8AC3E}">
        <p14:creationId xmlns:p14="http://schemas.microsoft.com/office/powerpoint/2010/main" val="1422397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no sub headin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3D30F9-44FF-417B-8734-E9A11A9FE13A}"/>
              </a:ext>
            </a:extLst>
          </p:cNvPr>
          <p:cNvSpPr>
            <a:spLocks noGrp="1"/>
          </p:cNvSpPr>
          <p:nvPr>
            <p:ph type="title"/>
          </p:nvPr>
        </p:nvSpPr>
        <p:spPr/>
        <p:txBody>
          <a:bodyPr/>
          <a:lstStyle/>
          <a:p>
            <a:r>
              <a:rPr lang="fr-FR" dirty="0"/>
              <a:t>Modifiez le style du titre</a:t>
            </a:r>
          </a:p>
        </p:txBody>
      </p:sp>
      <p:sp>
        <p:nvSpPr>
          <p:cNvPr id="3" name="Espace réservé du numéro de diapositive 2">
            <a:extLst>
              <a:ext uri="{FF2B5EF4-FFF2-40B4-BE49-F238E27FC236}">
                <a16:creationId xmlns:a16="http://schemas.microsoft.com/office/drawing/2014/main" id="{9748DF50-ED04-4361-9BE5-CFCC158E4433}"/>
              </a:ext>
            </a:extLst>
          </p:cNvPr>
          <p:cNvSpPr>
            <a:spLocks noGrp="1"/>
          </p:cNvSpPr>
          <p:nvPr>
            <p:ph type="sldNum" sz="quarter" idx="10"/>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906096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2"/>
          <p:cNvSpPr>
            <a:spLocks noGrp="1"/>
          </p:cNvSpPr>
          <p:nvPr>
            <p:ph type="body" sz="quarter" idx="16" hasCustomPrompt="1"/>
          </p:nvPr>
        </p:nvSpPr>
        <p:spPr>
          <a:xfrm>
            <a:off x="359400" y="720000"/>
            <a:ext cx="11473200" cy="276999"/>
          </a:xfrm>
        </p:spPr>
        <p:txBody>
          <a:bodyPr/>
          <a:lstStyle>
            <a:lvl1pPr>
              <a:defRPr sz="2000"/>
            </a:lvl1pPr>
          </a:lstStyle>
          <a:p>
            <a:pPr lvl="0"/>
            <a:r>
              <a:rPr lang="en-US" dirty="0"/>
              <a:t>Click to edit Master text styles </a:t>
            </a:r>
          </a:p>
        </p:txBody>
      </p:sp>
      <p:sp>
        <p:nvSpPr>
          <p:cNvPr id="2" name="Titre 1">
            <a:extLst>
              <a:ext uri="{FF2B5EF4-FFF2-40B4-BE49-F238E27FC236}">
                <a16:creationId xmlns:a16="http://schemas.microsoft.com/office/drawing/2014/main" id="{CD9DBC75-D07D-4164-AE3F-57CA90E195F1}"/>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E3CAB383-6AB6-481E-A4B9-0FA2F485A512}"/>
              </a:ext>
            </a:extLst>
          </p:cNvPr>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307063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1 x content - no sub heading">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400" y="1440000"/>
            <a:ext cx="114732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F0B423D6-409C-4E23-B1E2-2F7E1F3E42C9}"/>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D6B2A6B5-55B7-4458-857B-8B9DFEF2BF1E}"/>
              </a:ext>
            </a:extLst>
          </p:cNvPr>
          <p:cNvSpPr>
            <a:spLocks noGrp="1"/>
          </p:cNvSpPr>
          <p:nvPr>
            <p:ph type="sldNum" sz="quarter" idx="10"/>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4021061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1 x content - no sub heading">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400" y="1692000"/>
            <a:ext cx="114732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8B95E04C-DEAE-4134-912F-10A95BBFFFA2}"/>
              </a:ext>
            </a:extLst>
          </p:cNvPr>
          <p:cNvSpPr>
            <a:spLocks noGrp="1"/>
          </p:cNvSpPr>
          <p:nvPr>
            <p:ph type="title"/>
          </p:nvPr>
        </p:nvSpPr>
        <p:spPr/>
        <p:txBody>
          <a:bodyPr/>
          <a:lstStyle/>
          <a:p>
            <a:r>
              <a:rPr lang="fr-FR"/>
              <a:t>Modifiez le style du titre</a:t>
            </a:r>
          </a:p>
        </p:txBody>
      </p:sp>
      <p:sp>
        <p:nvSpPr>
          <p:cNvPr id="8" name="Text Placeholder 2">
            <a:extLst>
              <a:ext uri="{FF2B5EF4-FFF2-40B4-BE49-F238E27FC236}">
                <a16:creationId xmlns:a16="http://schemas.microsoft.com/office/drawing/2014/main" id="{2E2D94D3-6C5A-4B8E-9B04-4DBB856EDEEB}"/>
              </a:ext>
            </a:extLst>
          </p:cNvPr>
          <p:cNvSpPr>
            <a:spLocks noGrp="1"/>
          </p:cNvSpPr>
          <p:nvPr>
            <p:ph type="body" sz="quarter" idx="16" hasCustomPrompt="1"/>
          </p:nvPr>
        </p:nvSpPr>
        <p:spPr>
          <a:xfrm>
            <a:off x="359400" y="720000"/>
            <a:ext cx="11473200" cy="276999"/>
          </a:xfrm>
        </p:spPr>
        <p:txBody>
          <a:bodyPr/>
          <a:lstStyle>
            <a:lvl1pPr>
              <a:defRPr sz="2000"/>
            </a:lvl1pPr>
          </a:lstStyle>
          <a:p>
            <a:pPr lvl="0"/>
            <a:r>
              <a:rPr lang="en-US" dirty="0"/>
              <a:t>Click to edit Master text styles </a:t>
            </a:r>
          </a:p>
        </p:txBody>
      </p:sp>
      <p:sp>
        <p:nvSpPr>
          <p:cNvPr id="3" name="Espace réservé du numéro de diapositive 2">
            <a:extLst>
              <a:ext uri="{FF2B5EF4-FFF2-40B4-BE49-F238E27FC236}">
                <a16:creationId xmlns:a16="http://schemas.microsoft.com/office/drawing/2014/main" id="{547D61B3-D41A-40E6-B402-497B2ADCE2CD}"/>
              </a:ext>
            </a:extLst>
          </p:cNvPr>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2910490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59400" y="1440000"/>
            <a:ext cx="558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246875" y="1440000"/>
            <a:ext cx="558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2CCEA4CD-BF00-4FA2-A772-2FB71D884477}"/>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80C4779C-1308-4962-9303-C8D7F1D315E6}"/>
              </a:ext>
            </a:extLst>
          </p:cNvPr>
          <p:cNvSpPr>
            <a:spLocks noGrp="1"/>
          </p:cNvSpPr>
          <p:nvPr>
            <p:ph type="sldNum" sz="quarter" idx="15"/>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3256023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59400" y="1692000"/>
            <a:ext cx="558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246875" y="1692000"/>
            <a:ext cx="558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DC857BEA-194A-40FC-9F11-4F1AF707E4DC}"/>
              </a:ext>
            </a:extLst>
          </p:cNvPr>
          <p:cNvSpPr>
            <a:spLocks noGrp="1"/>
          </p:cNvSpPr>
          <p:nvPr>
            <p:ph type="title"/>
          </p:nvPr>
        </p:nvSpPr>
        <p:spPr/>
        <p:txBody>
          <a:bodyPr/>
          <a:lstStyle/>
          <a:p>
            <a:r>
              <a:rPr lang="fr-FR"/>
              <a:t>Modifiez le style du titre</a:t>
            </a:r>
          </a:p>
        </p:txBody>
      </p:sp>
      <p:sp>
        <p:nvSpPr>
          <p:cNvPr id="9" name="Text Placeholder 2">
            <a:extLst>
              <a:ext uri="{FF2B5EF4-FFF2-40B4-BE49-F238E27FC236}">
                <a16:creationId xmlns:a16="http://schemas.microsoft.com/office/drawing/2014/main" id="{2D7624CF-B6DC-49C7-9EF5-2EA84876CDB7}"/>
              </a:ext>
            </a:extLst>
          </p:cNvPr>
          <p:cNvSpPr>
            <a:spLocks noGrp="1"/>
          </p:cNvSpPr>
          <p:nvPr>
            <p:ph type="body" sz="quarter" idx="16" hasCustomPrompt="1"/>
          </p:nvPr>
        </p:nvSpPr>
        <p:spPr>
          <a:xfrm>
            <a:off x="359400" y="720000"/>
            <a:ext cx="11473200" cy="276999"/>
          </a:xfrm>
        </p:spPr>
        <p:txBody>
          <a:bodyPr/>
          <a:lstStyle>
            <a:lvl1pPr>
              <a:defRPr sz="2000"/>
            </a:lvl1pPr>
          </a:lstStyle>
          <a:p>
            <a:pPr lvl="0"/>
            <a:r>
              <a:rPr lang="en-US" dirty="0"/>
              <a:t>Click to edit Master text styles </a:t>
            </a:r>
          </a:p>
        </p:txBody>
      </p:sp>
      <p:sp>
        <p:nvSpPr>
          <p:cNvPr id="3" name="Espace réservé du numéro de diapositive 2">
            <a:extLst>
              <a:ext uri="{FF2B5EF4-FFF2-40B4-BE49-F238E27FC236}">
                <a16:creationId xmlns:a16="http://schemas.microsoft.com/office/drawing/2014/main" id="{F547E8CC-8AFE-41B6-982A-C75F3591F310}"/>
              </a:ext>
            </a:extLst>
          </p:cNvPr>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2597157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359400" y="1440000"/>
            <a:ext cx="360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hasCustomPrompt="1"/>
          </p:nvPr>
        </p:nvSpPr>
        <p:spPr>
          <a:xfrm>
            <a:off x="4296000" y="1440000"/>
            <a:ext cx="360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hasCustomPrompt="1"/>
          </p:nvPr>
        </p:nvSpPr>
        <p:spPr>
          <a:xfrm>
            <a:off x="8226875" y="1440000"/>
            <a:ext cx="360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EC99E46E-16BE-4328-809C-C3E3514D561B}"/>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DABF0F85-D584-46CD-8A90-7B97EE9B0736}"/>
              </a:ext>
            </a:extLst>
          </p:cNvPr>
          <p:cNvSpPr>
            <a:spLocks noGrp="1"/>
          </p:cNvSpPr>
          <p:nvPr>
            <p:ph type="sldNum" sz="quarter" idx="16"/>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2232934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359400" y="1692000"/>
            <a:ext cx="360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hasCustomPrompt="1"/>
          </p:nvPr>
        </p:nvSpPr>
        <p:spPr>
          <a:xfrm>
            <a:off x="4296000" y="1692000"/>
            <a:ext cx="360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hasCustomPrompt="1"/>
          </p:nvPr>
        </p:nvSpPr>
        <p:spPr>
          <a:xfrm>
            <a:off x="8226875" y="1692000"/>
            <a:ext cx="3600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7B1F4318-58A5-4823-99FC-26F75FD8788C}"/>
              </a:ext>
            </a:extLst>
          </p:cNvPr>
          <p:cNvSpPr>
            <a:spLocks noGrp="1"/>
          </p:cNvSpPr>
          <p:nvPr>
            <p:ph type="title"/>
          </p:nvPr>
        </p:nvSpPr>
        <p:spPr/>
        <p:txBody>
          <a:bodyPr/>
          <a:lstStyle/>
          <a:p>
            <a:r>
              <a:rPr lang="fr-FR"/>
              <a:t>Modifiez le style du titre</a:t>
            </a:r>
          </a:p>
        </p:txBody>
      </p:sp>
      <p:sp>
        <p:nvSpPr>
          <p:cNvPr id="12" name="Text Placeholder 2">
            <a:extLst>
              <a:ext uri="{FF2B5EF4-FFF2-40B4-BE49-F238E27FC236}">
                <a16:creationId xmlns:a16="http://schemas.microsoft.com/office/drawing/2014/main" id="{72FBAB15-873A-4BFD-BF4E-D8ECDF52FD85}"/>
              </a:ext>
            </a:extLst>
          </p:cNvPr>
          <p:cNvSpPr>
            <a:spLocks noGrp="1"/>
          </p:cNvSpPr>
          <p:nvPr>
            <p:ph type="body" sz="quarter" idx="16" hasCustomPrompt="1"/>
          </p:nvPr>
        </p:nvSpPr>
        <p:spPr>
          <a:xfrm>
            <a:off x="359400" y="720000"/>
            <a:ext cx="11473200" cy="276999"/>
          </a:xfrm>
        </p:spPr>
        <p:txBody>
          <a:bodyPr/>
          <a:lstStyle>
            <a:lvl1pPr>
              <a:defRPr sz="2000"/>
            </a:lvl1pPr>
          </a:lstStyle>
          <a:p>
            <a:pPr lvl="0"/>
            <a:r>
              <a:rPr lang="en-US" dirty="0"/>
              <a:t>Click to edit Master text styles </a:t>
            </a:r>
          </a:p>
        </p:txBody>
      </p:sp>
      <p:sp>
        <p:nvSpPr>
          <p:cNvPr id="3" name="Espace réservé du numéro de diapositive 2">
            <a:extLst>
              <a:ext uri="{FF2B5EF4-FFF2-40B4-BE49-F238E27FC236}">
                <a16:creationId xmlns:a16="http://schemas.microsoft.com/office/drawing/2014/main" id="{4E280B51-5DE5-4FFB-B51E-26E78B35A41B}"/>
              </a:ext>
            </a:extLst>
          </p:cNvPr>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2091831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9" y="1440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306291" y="1440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252583" y="1440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98875" y="1440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C0BDDE79-BE62-425E-AB39-A63899692BAE}"/>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0523BCF3-1142-4A8E-8283-F99373B2DA9E}"/>
              </a:ext>
            </a:extLst>
          </p:cNvPr>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38388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9" y="1692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306291" y="1692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252583" y="1692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98875" y="1692000"/>
            <a:ext cx="2628000" cy="1284967"/>
          </a:xfrm>
        </p:spPr>
        <p:txBody>
          <a:bodyPr vert="horz" lIns="0" tIns="0" rIns="0" bIns="0" rtlCol="0">
            <a:spAutoFit/>
          </a:bodyPr>
          <a:lstStyle>
            <a:lvl1pPr>
              <a:defRPr lang="en-GB" dirty="0"/>
            </a:lvl1pPr>
            <a:lvl2pPr>
              <a:defRPr lang="en-GB" dirty="0"/>
            </a:lvl2pPr>
            <a:lvl3pPr>
              <a:defRPr lang="en-GB" dirty="0"/>
            </a:lvl3pPr>
            <a:lvl4pPr>
              <a:defRPr lang="en-GB" dirty="0"/>
            </a:lvl4pPr>
            <a:lvl5pPr>
              <a:defRPr lang="en-GB"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re 1">
            <a:extLst>
              <a:ext uri="{FF2B5EF4-FFF2-40B4-BE49-F238E27FC236}">
                <a16:creationId xmlns:a16="http://schemas.microsoft.com/office/drawing/2014/main" id="{82906B0B-813E-44D6-A622-9427CB048B4E}"/>
              </a:ext>
            </a:extLst>
          </p:cNvPr>
          <p:cNvSpPr>
            <a:spLocks noGrp="1"/>
          </p:cNvSpPr>
          <p:nvPr>
            <p:ph type="title"/>
          </p:nvPr>
        </p:nvSpPr>
        <p:spPr/>
        <p:txBody>
          <a:bodyPr/>
          <a:lstStyle/>
          <a:p>
            <a:r>
              <a:rPr lang="fr-FR"/>
              <a:t>Modifiez le style du titre</a:t>
            </a:r>
          </a:p>
        </p:txBody>
      </p:sp>
      <p:sp>
        <p:nvSpPr>
          <p:cNvPr id="12" name="Text Placeholder 2">
            <a:extLst>
              <a:ext uri="{FF2B5EF4-FFF2-40B4-BE49-F238E27FC236}">
                <a16:creationId xmlns:a16="http://schemas.microsoft.com/office/drawing/2014/main" id="{EFEAE2D4-3EBB-47AB-811F-F0F676F76EA3}"/>
              </a:ext>
            </a:extLst>
          </p:cNvPr>
          <p:cNvSpPr>
            <a:spLocks noGrp="1"/>
          </p:cNvSpPr>
          <p:nvPr>
            <p:ph type="body" sz="quarter" idx="17" hasCustomPrompt="1"/>
          </p:nvPr>
        </p:nvSpPr>
        <p:spPr>
          <a:xfrm>
            <a:off x="359400" y="720000"/>
            <a:ext cx="11473200" cy="276999"/>
          </a:xfrm>
        </p:spPr>
        <p:txBody>
          <a:bodyPr/>
          <a:lstStyle>
            <a:lvl1pPr>
              <a:defRPr sz="2000"/>
            </a:lvl1pPr>
          </a:lstStyle>
          <a:p>
            <a:pPr lvl="0"/>
            <a:r>
              <a:rPr lang="en-US" dirty="0"/>
              <a:t>Click to edit Master text styles </a:t>
            </a:r>
          </a:p>
        </p:txBody>
      </p:sp>
      <p:sp>
        <p:nvSpPr>
          <p:cNvPr id="3" name="Espace réservé du numéro de diapositive 2">
            <a:extLst>
              <a:ext uri="{FF2B5EF4-FFF2-40B4-BE49-F238E27FC236}">
                <a16:creationId xmlns:a16="http://schemas.microsoft.com/office/drawing/2014/main" id="{F6973EED-1580-4B18-996E-095A1903B258}"/>
              </a:ext>
            </a:extLst>
          </p:cNvPr>
          <p:cNvSpPr>
            <a:spLocks noGrp="1"/>
          </p:cNvSpPr>
          <p:nvPr>
            <p:ph type="sldNum" sz="quarter" idx="18"/>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419541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a:solidFill>
            <a:schemeClr val="tx1"/>
          </a:solidFill>
        </p:spPr>
        <p:txBody>
          <a:bodyPr anchor="ctr"/>
          <a:lstStyle>
            <a:lvl1pPr algn="ctr">
              <a:defRPr>
                <a:solidFill>
                  <a:schemeClr val="tx1"/>
                </a:solidFill>
              </a:defRPr>
            </a:lvl1pPr>
          </a:lstStyle>
          <a:p>
            <a:r>
              <a:rPr lang="fr-FR"/>
              <a:t>Cliquez sur l'icône pour ajouter une image</a:t>
            </a:r>
            <a:endParaRPr lang="en-GB" dirty="0"/>
          </a:p>
        </p:txBody>
      </p:sp>
      <p:sp>
        <p:nvSpPr>
          <p:cNvPr id="6" name="Title 1">
            <a:extLst>
              <a:ext uri="{FF2B5EF4-FFF2-40B4-BE49-F238E27FC236}">
                <a16:creationId xmlns:a16="http://schemas.microsoft.com/office/drawing/2014/main" id="{6D251E47-837F-4219-A381-2774C78D0810}"/>
              </a:ext>
            </a:extLst>
          </p:cNvPr>
          <p:cNvSpPr>
            <a:spLocks noGrp="1"/>
          </p:cNvSpPr>
          <p:nvPr>
            <p:ph type="ctrTitle" hasCustomPrompt="1"/>
          </p:nvPr>
        </p:nvSpPr>
        <p:spPr>
          <a:xfrm>
            <a:off x="360000" y="4742244"/>
            <a:ext cx="803874" cy="491279"/>
          </a:xfrm>
          <a:prstGeom prst="rect">
            <a:avLst/>
          </a:prstGeom>
          <a:noFill/>
        </p:spPr>
        <p:txBody>
          <a:bodyPr vert="horz" wrap="none" lIns="0" tIns="72000" rIns="0" bIns="0" rtlCol="0" anchor="b">
            <a:spAutoFit/>
          </a:bodyPr>
          <a:lstStyle>
            <a:lvl1pPr>
              <a:lnSpc>
                <a:spcPct val="85000"/>
              </a:lnSpc>
              <a:defRPr lang="en-GB" sz="3200" b="0" dirty="0">
                <a:solidFill>
                  <a:schemeClr val="bg1"/>
                </a:solidFill>
                <a:latin typeface="+mj-lt"/>
                <a:cs typeface="Arial" panose="020B0604020202020204" pitchFamily="34" charset="0"/>
              </a:defRPr>
            </a:lvl1pPr>
          </a:lstStyle>
          <a:p>
            <a:pPr marL="0" lvl="0"/>
            <a:r>
              <a:rPr lang="en-GB" dirty="0"/>
              <a:t>Titre</a:t>
            </a:r>
          </a:p>
        </p:txBody>
      </p:sp>
      <p:sp>
        <p:nvSpPr>
          <p:cNvPr id="8" name="Subtitle 2">
            <a:extLst>
              <a:ext uri="{FF2B5EF4-FFF2-40B4-BE49-F238E27FC236}">
                <a16:creationId xmlns:a16="http://schemas.microsoft.com/office/drawing/2014/main" id="{197A1F25-2412-4A14-BC3B-EF5236B165D0}"/>
              </a:ext>
            </a:extLst>
          </p:cNvPr>
          <p:cNvSpPr>
            <a:spLocks noGrp="1"/>
          </p:cNvSpPr>
          <p:nvPr>
            <p:ph type="subTitle" idx="1" hasCustomPrompt="1"/>
          </p:nvPr>
        </p:nvSpPr>
        <p:spPr>
          <a:xfrm>
            <a:off x="360000" y="5309110"/>
            <a:ext cx="3590727" cy="867348"/>
          </a:xfrm>
          <a:prstGeom prst="rect">
            <a:avLst/>
          </a:prstGeom>
          <a:noFill/>
        </p:spPr>
        <p:txBody>
          <a:bodyPr vert="horz" wrap="none" lIns="0" tIns="36000" rIns="0" bIns="0" rtlCol="0">
            <a:spAutoFit/>
          </a:bodyPr>
          <a:lstStyle>
            <a:lvl1pPr>
              <a:lnSpc>
                <a:spcPct val="90000"/>
              </a:lnSpc>
              <a:defRPr lang="en-GB" sz="6000" b="1" dirty="0">
                <a:solidFill>
                  <a:schemeClr val="bg1"/>
                </a:solidFill>
              </a:defRPr>
            </a:lvl1pPr>
          </a:lstStyle>
          <a:p>
            <a:pPr lvl="0"/>
            <a:r>
              <a:rPr lang="en-GB" dirty="0"/>
              <a:t>Sous-titre</a:t>
            </a:r>
          </a:p>
        </p:txBody>
      </p:sp>
    </p:spTree>
    <p:extLst>
      <p:ext uri="{BB962C8B-B14F-4D97-AF65-F5344CB8AC3E}">
        <p14:creationId xmlns:p14="http://schemas.microsoft.com/office/powerpoint/2010/main" val="365204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2 x content">
    <p:spTree>
      <p:nvGrpSpPr>
        <p:cNvPr id="1" name=""/>
        <p:cNvGrpSpPr/>
        <p:nvPr/>
      </p:nvGrpSpPr>
      <p:grpSpPr>
        <a:xfrm>
          <a:off x="0" y="0"/>
          <a:ext cx="0" cy="0"/>
          <a:chOff x="0" y="0"/>
          <a:chExt cx="0" cy="0"/>
        </a:xfrm>
      </p:grpSpPr>
      <p:sp>
        <p:nvSpPr>
          <p:cNvPr id="10" name="Content Placeholder 35"/>
          <p:cNvSpPr>
            <a:spLocks noGrp="1"/>
          </p:cNvSpPr>
          <p:nvPr>
            <p:ph sz="quarter" idx="14" hasCustomPrompt="1"/>
          </p:nvPr>
        </p:nvSpPr>
        <p:spPr>
          <a:xfrm>
            <a:off x="5346874" y="1613560"/>
            <a:ext cx="6480000" cy="991041"/>
          </a:xfrm>
        </p:spPr>
        <p:txBody>
          <a:bodyPr wrap="square">
            <a:spAutoFit/>
          </a:bodyPr>
          <a:lstStyle>
            <a:lvl1pPr>
              <a:lnSpc>
                <a:spcPct val="95000"/>
              </a:lnSpc>
              <a:defRPr sz="2000" b="0">
                <a:solidFill>
                  <a:schemeClr val="tx2"/>
                </a:solidFill>
              </a:defRPr>
            </a:lvl1pPr>
            <a:lvl2pPr marL="0" indent="0">
              <a:lnSpc>
                <a:spcPct val="95000"/>
              </a:lnSpc>
              <a:spcBef>
                <a:spcPts val="1200"/>
              </a:spcBef>
              <a:buNone/>
              <a:defRPr sz="1600">
                <a:solidFill>
                  <a:srgbClr val="000000"/>
                </a:solidFill>
              </a:defRPr>
            </a:lvl2pPr>
            <a:lvl3pPr marL="180000">
              <a:lnSpc>
                <a:spcPct val="95000"/>
              </a:lnSpc>
              <a:spcBef>
                <a:spcPts val="600"/>
              </a:spcBef>
              <a:defRPr sz="1600">
                <a:solidFill>
                  <a:srgbClr val="000000"/>
                </a:solidFill>
              </a:defRPr>
            </a:lvl3pPr>
            <a:lvl4pPr>
              <a:lnSpc>
                <a:spcPct val="90000"/>
              </a:lnSpc>
              <a:spcBef>
                <a:spcPts val="600"/>
              </a:spcBef>
              <a:defRPr sz="1600">
                <a:solidFill>
                  <a:srgbClr val="000000"/>
                </a:solidFill>
              </a:defRPr>
            </a:lvl4pPr>
            <a:lvl5pPr>
              <a:lnSpc>
                <a:spcPct val="90000"/>
              </a:lnSpc>
              <a:spcBef>
                <a:spcPts val="600"/>
              </a:spcBef>
              <a:defRPr sz="1600">
                <a:solidFill>
                  <a:srgbClr val="000000"/>
                </a:solidFill>
              </a:defRPr>
            </a:lvl5pPr>
          </a:lstStyle>
          <a:p>
            <a:pPr lvl="0"/>
            <a:r>
              <a:rPr lang="en-GB" dirty="0"/>
              <a:t>Click to edit master text styles</a:t>
            </a:r>
          </a:p>
          <a:p>
            <a:pPr lvl="1"/>
            <a:r>
              <a:rPr lang="en-GB" dirty="0"/>
              <a:t>Second level</a:t>
            </a:r>
          </a:p>
          <a:p>
            <a:pPr lvl="2"/>
            <a:r>
              <a:rPr lang="en-GB" dirty="0"/>
              <a:t>Third level</a:t>
            </a:r>
          </a:p>
        </p:txBody>
      </p:sp>
      <p:sp>
        <p:nvSpPr>
          <p:cNvPr id="11" name="Title Placeholder 1"/>
          <p:cNvSpPr>
            <a:spLocks noGrp="1"/>
          </p:cNvSpPr>
          <p:nvPr>
            <p:ph type="title" hasCustomPrompt="1"/>
          </p:nvPr>
        </p:nvSpPr>
        <p:spPr>
          <a:xfrm>
            <a:off x="558874" y="430717"/>
            <a:ext cx="11268000" cy="430887"/>
          </a:xfrm>
          <a:prstGeom prst="rect">
            <a:avLst/>
          </a:prstGeom>
        </p:spPr>
        <p:txBody>
          <a:bodyPr vert="horz" lIns="0" tIns="0" rIns="0" bIns="0" rtlCol="0" anchor="t">
            <a:spAutoFit/>
          </a:bodyPr>
          <a:lstStyle>
            <a:lvl1pPr>
              <a:defRPr sz="2800">
                <a:solidFill>
                  <a:schemeClr val="tx2"/>
                </a:solidFill>
              </a:defRPr>
            </a:lvl1pPr>
          </a:lstStyle>
          <a:p>
            <a:r>
              <a:rPr lang="en-GB" dirty="0"/>
              <a:t>Click to edit master title style</a:t>
            </a:r>
          </a:p>
        </p:txBody>
      </p:sp>
      <p:sp>
        <p:nvSpPr>
          <p:cNvPr id="4" name="Espace réservé pour une image  3">
            <a:extLst>
              <a:ext uri="{FF2B5EF4-FFF2-40B4-BE49-F238E27FC236}">
                <a16:creationId xmlns:a16="http://schemas.microsoft.com/office/drawing/2014/main" id="{E38EC86B-F575-4CA8-972C-07F79F1592C5}"/>
              </a:ext>
            </a:extLst>
          </p:cNvPr>
          <p:cNvSpPr>
            <a:spLocks noGrp="1"/>
          </p:cNvSpPr>
          <p:nvPr>
            <p:ph type="pic" sz="quarter" idx="20"/>
          </p:nvPr>
        </p:nvSpPr>
        <p:spPr>
          <a:xfrm>
            <a:off x="359999" y="1613560"/>
            <a:ext cx="4680000" cy="4140000"/>
          </a:xfrm>
        </p:spPr>
        <p:txBody>
          <a:bodyPr/>
          <a:lstStyle/>
          <a:p>
            <a:endParaRPr lang="fr-FR" dirty="0"/>
          </a:p>
        </p:txBody>
      </p:sp>
      <p:sp>
        <p:nvSpPr>
          <p:cNvPr id="17" name="Content Placeholder 35">
            <a:extLst>
              <a:ext uri="{FF2B5EF4-FFF2-40B4-BE49-F238E27FC236}">
                <a16:creationId xmlns:a16="http://schemas.microsoft.com/office/drawing/2014/main" id="{2C1A388A-8C30-46FD-9B1B-0EAD7EDDD45E}"/>
              </a:ext>
            </a:extLst>
          </p:cNvPr>
          <p:cNvSpPr>
            <a:spLocks noGrp="1"/>
          </p:cNvSpPr>
          <p:nvPr>
            <p:ph sz="quarter" idx="21" hasCustomPrompt="1"/>
          </p:nvPr>
        </p:nvSpPr>
        <p:spPr>
          <a:xfrm>
            <a:off x="5346874" y="5538869"/>
            <a:ext cx="6480000" cy="221599"/>
          </a:xfrm>
        </p:spPr>
        <p:txBody>
          <a:bodyPr wrap="square">
            <a:spAutoFit/>
          </a:bodyPr>
          <a:lstStyle>
            <a:lvl1pPr>
              <a:defRPr sz="1600" b="0">
                <a:solidFill>
                  <a:schemeClr val="tx2"/>
                </a:solidFill>
              </a:defRPr>
            </a:lvl1pPr>
            <a:lvl2pPr>
              <a:spcBef>
                <a:spcPts val="600"/>
              </a:spcBef>
              <a:defRPr sz="1600">
                <a:solidFill>
                  <a:srgbClr val="000000"/>
                </a:solidFill>
              </a:defRPr>
            </a:lvl2pPr>
            <a:lvl3pPr>
              <a:spcBef>
                <a:spcPts val="600"/>
              </a:spcBef>
              <a:defRPr sz="1600">
                <a:solidFill>
                  <a:srgbClr val="000000"/>
                </a:solidFill>
              </a:defRPr>
            </a:lvl3pPr>
            <a:lvl4pPr>
              <a:spcBef>
                <a:spcPts val="600"/>
              </a:spcBef>
              <a:defRPr sz="1600">
                <a:solidFill>
                  <a:srgbClr val="000000"/>
                </a:solidFill>
              </a:defRPr>
            </a:lvl4pPr>
            <a:lvl5pPr>
              <a:spcBef>
                <a:spcPts val="600"/>
              </a:spcBef>
              <a:defRPr sz="1600">
                <a:solidFill>
                  <a:srgbClr val="000000"/>
                </a:solidFill>
              </a:defRPr>
            </a:lvl5pPr>
          </a:lstStyle>
          <a:p>
            <a:pPr lvl="0"/>
            <a:r>
              <a:rPr lang="en-GB" dirty="0"/>
              <a:t>A </a:t>
            </a:r>
            <a:r>
              <a:rPr lang="en-GB" dirty="0" err="1"/>
              <a:t>partir</a:t>
            </a:r>
            <a:r>
              <a:rPr lang="en-GB" dirty="0"/>
              <a:t> de XX€</a:t>
            </a:r>
          </a:p>
        </p:txBody>
      </p:sp>
      <p:cxnSp>
        <p:nvCxnSpPr>
          <p:cNvPr id="3" name="Connecteur droit 2">
            <a:extLst>
              <a:ext uri="{FF2B5EF4-FFF2-40B4-BE49-F238E27FC236}">
                <a16:creationId xmlns:a16="http://schemas.microsoft.com/office/drawing/2014/main" id="{10B176FB-64E9-4DF6-8658-FB9CCF6A7003}"/>
              </a:ext>
            </a:extLst>
          </p:cNvPr>
          <p:cNvCxnSpPr>
            <a:cxnSpLocks/>
          </p:cNvCxnSpPr>
          <p:nvPr userDrawn="1"/>
        </p:nvCxnSpPr>
        <p:spPr>
          <a:xfrm>
            <a:off x="359999" y="450173"/>
            <a:ext cx="0" cy="97200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83B671A0-CDB4-411B-8181-584BBE7D1516}"/>
              </a:ext>
            </a:extLst>
          </p:cNvPr>
          <p:cNvCxnSpPr/>
          <p:nvPr userDrawn="1"/>
        </p:nvCxnSpPr>
        <p:spPr>
          <a:xfrm>
            <a:off x="5346874" y="5460754"/>
            <a:ext cx="54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9DA89B23-7BFC-4A33-9567-256C8DEF61C9}"/>
              </a:ext>
            </a:extLst>
          </p:cNvPr>
          <p:cNvSpPr>
            <a:spLocks noGrp="1"/>
          </p:cNvSpPr>
          <p:nvPr>
            <p:ph type="body" sz="quarter" idx="16" hasCustomPrompt="1"/>
          </p:nvPr>
        </p:nvSpPr>
        <p:spPr>
          <a:xfrm>
            <a:off x="558874" y="929085"/>
            <a:ext cx="11273726" cy="553998"/>
          </a:xfrm>
        </p:spPr>
        <p:txBody>
          <a:bodyPr/>
          <a:lstStyle>
            <a:lvl1pPr>
              <a:defRPr sz="2000"/>
            </a:lvl1pPr>
          </a:lstStyle>
          <a:p>
            <a:pPr lvl="0"/>
            <a:r>
              <a:rPr lang="en-US" dirty="0"/>
              <a:t>Click to edit </a:t>
            </a:r>
            <a:br>
              <a:rPr lang="en-US" dirty="0"/>
            </a:br>
            <a:r>
              <a:rPr lang="en-US" dirty="0"/>
              <a:t>Master text styles </a:t>
            </a:r>
          </a:p>
        </p:txBody>
      </p:sp>
      <p:sp>
        <p:nvSpPr>
          <p:cNvPr id="2" name="Espace réservé du numéro de diapositive 1">
            <a:extLst>
              <a:ext uri="{FF2B5EF4-FFF2-40B4-BE49-F238E27FC236}">
                <a16:creationId xmlns:a16="http://schemas.microsoft.com/office/drawing/2014/main" id="{75C58D0C-9FCA-42F4-A8F6-81A0FE51EBD6}"/>
              </a:ext>
            </a:extLst>
          </p:cNvPr>
          <p:cNvSpPr>
            <a:spLocks noGrp="1"/>
          </p:cNvSpPr>
          <p:nvPr>
            <p:ph type="sldNum" sz="quarter" idx="22"/>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797218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6F47123-96D6-43D1-AC10-731F62D08385}"/>
              </a:ext>
            </a:extLst>
          </p:cNvPr>
          <p:cNvSpPr>
            <a:spLocks noGrp="1"/>
          </p:cNvSpPr>
          <p:nvPr>
            <p:ph type="sldNum" sz="quarter" idx="10"/>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2826296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7" name="Content Placeholder 6"/>
          <p:cNvSpPr>
            <a:spLocks noGrp="1"/>
          </p:cNvSpPr>
          <p:nvPr>
            <p:ph sz="quarter" idx="11" hasCustomPrompt="1"/>
          </p:nvPr>
        </p:nvSpPr>
        <p:spPr>
          <a:xfrm>
            <a:off x="378914" y="1110158"/>
            <a:ext cx="11434173" cy="1509914"/>
          </a:xfrm>
        </p:spPr>
        <p:txBody>
          <a:bodyPr>
            <a:spAutoFit/>
          </a:bodyPr>
          <a:lstStyle>
            <a:lvl1pPr>
              <a:defRPr b="0"/>
            </a:lvl1pPr>
            <a:lvl3pPr>
              <a:defRPr/>
            </a:lvl3pPr>
          </a:lstStyle>
          <a:p>
            <a:pPr lvl="0"/>
            <a:r>
              <a:rPr lang="en-US" dirty="0"/>
              <a:t>Click to edit Master text styles</a:t>
            </a:r>
          </a:p>
          <a:p>
            <a:pPr lvl="1"/>
            <a:r>
              <a:rPr lang="en-US" dirty="0"/>
              <a:t>Second level</a:t>
            </a:r>
          </a:p>
          <a:p>
            <a:pPr lvl="2"/>
            <a:r>
              <a:rPr lang="en-US" dirty="0"/>
              <a:t>Third level </a:t>
            </a:r>
          </a:p>
          <a:p>
            <a:pPr lvl="3"/>
            <a:r>
              <a:rPr lang="en-US" dirty="0"/>
              <a:t>Fourth level</a:t>
            </a:r>
          </a:p>
          <a:p>
            <a:pPr lvl="4"/>
            <a:r>
              <a:rPr lang="en-US" dirty="0"/>
              <a:t>Fifth level</a:t>
            </a:r>
            <a:endParaRPr lang="en-AU" dirty="0"/>
          </a:p>
        </p:txBody>
      </p:sp>
      <p:sp>
        <p:nvSpPr>
          <p:cNvPr id="4" name="Espace réservé du numéro de diapositive 3"/>
          <p:cNvSpPr>
            <a:spLocks noGrp="1"/>
          </p:cNvSpPr>
          <p:nvPr>
            <p:ph type="sldNum" sz="quarter" idx="12"/>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24263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1 (black)">
    <p:bg>
      <p:bgPr>
        <a:solidFill>
          <a:srgbClr val="000000"/>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4FBA1F-3B11-4B45-BE36-5F8B8BE3A367}"/>
              </a:ext>
            </a:extLst>
          </p:cNvPr>
          <p:cNvSpPr>
            <a:spLocks noGrp="1"/>
          </p:cNvSpPr>
          <p:nvPr>
            <p:ph type="ctrTitle" hasCustomPrompt="1"/>
          </p:nvPr>
        </p:nvSpPr>
        <p:spPr>
          <a:xfrm>
            <a:off x="6148489" y="3429000"/>
            <a:ext cx="428002" cy="923330"/>
          </a:xfrm>
          <a:prstGeom prst="rect">
            <a:avLst/>
          </a:prstGeom>
        </p:spPr>
        <p:txBody>
          <a:bodyPr vert="horz" wrap="none" lIns="0" tIns="0" rIns="0" bIns="0" rtlCol="0" anchor="b">
            <a:spAutoFit/>
          </a:bodyPr>
          <a:lstStyle>
            <a:lvl1pPr>
              <a:defRPr lang="en-GB" sz="6000" b="0" dirty="0">
                <a:solidFill>
                  <a:schemeClr val="bg1"/>
                </a:solidFill>
              </a:defRPr>
            </a:lvl1pPr>
          </a:lstStyle>
          <a:p>
            <a:pPr marL="0" lvl="0"/>
            <a:r>
              <a:rPr lang="en-GB" dirty="0"/>
              <a:t>#</a:t>
            </a:r>
          </a:p>
        </p:txBody>
      </p:sp>
      <p:sp>
        <p:nvSpPr>
          <p:cNvPr id="13" name="Subtitle 2">
            <a:extLst>
              <a:ext uri="{FF2B5EF4-FFF2-40B4-BE49-F238E27FC236}">
                <a16:creationId xmlns:a16="http://schemas.microsoft.com/office/drawing/2014/main" id="{3DF48258-B55E-4E77-B347-8FE35E31EF16}"/>
              </a:ext>
            </a:extLst>
          </p:cNvPr>
          <p:cNvSpPr>
            <a:spLocks noGrp="1"/>
          </p:cNvSpPr>
          <p:nvPr>
            <p:ph type="subTitle" idx="1" hasCustomPrompt="1"/>
          </p:nvPr>
        </p:nvSpPr>
        <p:spPr>
          <a:xfrm>
            <a:off x="6148489" y="4352330"/>
            <a:ext cx="5505031" cy="1354217"/>
          </a:xfrm>
          <a:prstGeom prst="rect">
            <a:avLst/>
          </a:prstGeom>
        </p:spPr>
        <p:txBody>
          <a:bodyPr vert="horz" wrap="square" lIns="0" tIns="0" rIns="0" bIns="0" rtlCol="0" anchor="t">
            <a:spAutoFit/>
          </a:bodyPr>
          <a:lstStyle>
            <a:lvl1pPr>
              <a:defRPr lang="en-GB" sz="4400" b="1" dirty="0">
                <a:solidFill>
                  <a:schemeClr val="bg1"/>
                </a:solidFill>
              </a:defRPr>
            </a:lvl1pPr>
          </a:lstStyle>
          <a:p>
            <a:pPr lvl="0">
              <a:spcBef>
                <a:spcPts val="600"/>
              </a:spcBef>
            </a:pPr>
            <a:r>
              <a:rPr lang="en-GB" dirty="0"/>
              <a:t>Click to edit master subtitle style</a:t>
            </a:r>
          </a:p>
        </p:txBody>
      </p:sp>
      <p:pic>
        <p:nvPicPr>
          <p:cNvPr id="6" name="Image 5">
            <a:extLst>
              <a:ext uri="{FF2B5EF4-FFF2-40B4-BE49-F238E27FC236}">
                <a16:creationId xmlns:a16="http://schemas.microsoft.com/office/drawing/2014/main" id="{D6314DBB-98F0-460B-A023-10E58A43ACC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0001" y="504000"/>
            <a:ext cx="2108431" cy="396000"/>
          </a:xfrm>
          <a:prstGeom prst="rect">
            <a:avLst/>
          </a:prstGeom>
        </p:spPr>
      </p:pic>
    </p:spTree>
    <p:extLst>
      <p:ext uri="{BB962C8B-B14F-4D97-AF65-F5344CB8AC3E}">
        <p14:creationId xmlns:p14="http://schemas.microsoft.com/office/powerpoint/2010/main" val="3875196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78338" y="2003639"/>
            <a:ext cx="4665662" cy="921836"/>
          </a:xfrm>
          <a:prstGeom prst="rect">
            <a:avLst/>
          </a:prstGeom>
        </p:spPr>
        <p:txBody>
          <a:bodyPr tIns="0" anchor="b">
            <a:spAutoFit/>
          </a:bodyPr>
          <a:lstStyle>
            <a:lvl1pPr algn="l">
              <a:defRPr sz="2995" b="1">
                <a:solidFill>
                  <a:schemeClr val="tx1"/>
                </a:solidFill>
              </a:defRPr>
            </a:lvl1pPr>
          </a:lstStyle>
          <a:p>
            <a:r>
              <a:rPr lang="en-GB" dirty="0"/>
              <a:t>Click to edit master title style</a:t>
            </a:r>
          </a:p>
        </p:txBody>
      </p:sp>
      <p:sp>
        <p:nvSpPr>
          <p:cNvPr id="7" name="Subtitle 2"/>
          <p:cNvSpPr>
            <a:spLocks noGrp="1"/>
          </p:cNvSpPr>
          <p:nvPr>
            <p:ph type="subTitle" idx="1" hasCustomPrompt="1"/>
          </p:nvPr>
        </p:nvSpPr>
        <p:spPr>
          <a:xfrm>
            <a:off x="378338" y="3146901"/>
            <a:ext cx="4665662" cy="368734"/>
          </a:xfrm>
          <a:prstGeom prst="rect">
            <a:avLst/>
          </a:prstGeom>
        </p:spPr>
        <p:txBody>
          <a:bodyPr lIns="0" tIns="0" rIns="0" bIns="0" anchor="t">
            <a:spAutoFit/>
          </a:bodyPr>
          <a:lstStyle>
            <a:lvl1pPr marL="0" indent="0" algn="l">
              <a:spcBef>
                <a:spcPts val="674"/>
              </a:spcBef>
              <a:buNone/>
              <a:defRPr sz="2396" b="0">
                <a:solidFill>
                  <a:schemeClr val="tx1"/>
                </a:solidFill>
                <a:latin typeface="Arial" panose="020B0604020202020204" pitchFamily="34" charset="0"/>
                <a:cs typeface="Arial" panose="020B0604020202020204" pitchFamily="34" charset="0"/>
              </a:defRPr>
            </a:lvl1pPr>
            <a:lvl2pPr marL="513527" indent="0" algn="ctr">
              <a:buNone/>
              <a:defRPr sz="2296"/>
            </a:lvl2pPr>
            <a:lvl3pPr marL="1027054" indent="0" algn="ctr">
              <a:buNone/>
              <a:defRPr sz="1997"/>
            </a:lvl3pPr>
            <a:lvl4pPr marL="1540581" indent="0" algn="ctr">
              <a:buNone/>
              <a:defRPr sz="1797"/>
            </a:lvl4pPr>
            <a:lvl5pPr marL="2054108" indent="0" algn="ctr">
              <a:buNone/>
              <a:defRPr sz="1797"/>
            </a:lvl5pPr>
            <a:lvl6pPr marL="2567635" indent="0" algn="ctr">
              <a:buNone/>
              <a:defRPr sz="1797"/>
            </a:lvl6pPr>
            <a:lvl7pPr marL="3081162" indent="0" algn="ctr">
              <a:buNone/>
              <a:defRPr sz="1797"/>
            </a:lvl7pPr>
            <a:lvl8pPr marL="3594689" indent="0" algn="ctr">
              <a:buNone/>
              <a:defRPr sz="1797"/>
            </a:lvl8pPr>
            <a:lvl9pPr marL="4108216" indent="0" algn="ctr">
              <a:buNone/>
              <a:defRPr sz="1797"/>
            </a:lvl9pPr>
          </a:lstStyle>
          <a:p>
            <a:r>
              <a:rPr lang="en-GB" dirty="0"/>
              <a:t>Click to edit master subtitle style</a:t>
            </a:r>
          </a:p>
        </p:txBody>
      </p:sp>
      <p:sp>
        <p:nvSpPr>
          <p:cNvPr id="9" name="Espace réservé pour une image  2"/>
          <p:cNvSpPr>
            <a:spLocks noGrp="1"/>
          </p:cNvSpPr>
          <p:nvPr>
            <p:ph type="pic" sz="quarter" idx="10"/>
          </p:nvPr>
        </p:nvSpPr>
        <p:spPr>
          <a:xfrm>
            <a:off x="5914997" y="2080583"/>
            <a:ext cx="5711349" cy="2606126"/>
          </a:xfrm>
          <a:prstGeom prst="rect">
            <a:avLst/>
          </a:prstGeom>
        </p:spPr>
        <p:txBody>
          <a:bodyPr/>
          <a:lstStyle>
            <a:lvl1pPr>
              <a:defRPr b="0">
                <a:latin typeface="Arial" panose="020B0604020202020204" pitchFamily="34" charset="0"/>
                <a:cs typeface="Arial" panose="020B0604020202020204" pitchFamily="34" charset="0"/>
              </a:defRPr>
            </a:lvl1pPr>
          </a:lstStyle>
          <a:p>
            <a:r>
              <a:rPr lang="fr-FR"/>
              <a:t>Cliquez sur l'icône pour ajouter une image</a:t>
            </a:r>
          </a:p>
        </p:txBody>
      </p:sp>
      <p:pic>
        <p:nvPicPr>
          <p:cNvPr id="10" name="Picture 2" descr="C:\Users\Emilie.Droulers\Desktop\Marques Kampus\Kantar\KANTAR_Small_logo_black_cmyk.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78337" y="522426"/>
            <a:ext cx="1821829" cy="34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23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
    <p:spTree>
      <p:nvGrpSpPr>
        <p:cNvPr id="1" name=""/>
        <p:cNvGrpSpPr/>
        <p:nvPr/>
      </p:nvGrpSpPr>
      <p:grpSpPr>
        <a:xfrm>
          <a:off x="0" y="0"/>
          <a:ext cx="0" cy="0"/>
          <a:chOff x="0" y="0"/>
          <a:chExt cx="0" cy="0"/>
        </a:xfrm>
      </p:grpSpPr>
      <p:sp>
        <p:nvSpPr>
          <p:cNvPr id="6" name="Picture Placeholder 31"/>
          <p:cNvSpPr>
            <a:spLocks noGrp="1"/>
          </p:cNvSpPr>
          <p:nvPr>
            <p:ph type="pic" sz="quarter" idx="13"/>
          </p:nvPr>
        </p:nvSpPr>
        <p:spPr>
          <a:xfrm>
            <a:off x="-6651" y="859"/>
            <a:ext cx="12200176" cy="6857143"/>
          </a:xfrm>
          <a:prstGeom prst="rect">
            <a:avLst/>
          </a:prstGeom>
        </p:spPr>
        <p:txBody>
          <a:bodyPr lIns="102870" tIns="51435" rIns="102870" bIns="51435" anchor="ctr"/>
          <a:lstStyle>
            <a:lvl1pPr algn="ctr">
              <a:defRPr>
                <a:solidFill>
                  <a:schemeClr val="tx1"/>
                </a:solidFill>
                <a:latin typeface="Arial" panose="020B0604020202020204" pitchFamily="34" charset="0"/>
              </a:defRPr>
            </a:lvl1pPr>
          </a:lstStyle>
          <a:p>
            <a:r>
              <a:rPr lang="fr-FR" dirty="0"/>
              <a:t>Cliquez sur l'icône pour ajouter une image</a:t>
            </a:r>
            <a:endParaRPr lang="en-GB" dirty="0"/>
          </a:p>
        </p:txBody>
      </p:sp>
      <p:sp>
        <p:nvSpPr>
          <p:cNvPr id="7" name="Title 1"/>
          <p:cNvSpPr>
            <a:spLocks noGrp="1"/>
          </p:cNvSpPr>
          <p:nvPr>
            <p:ph type="ctrTitle" hasCustomPrompt="1"/>
          </p:nvPr>
        </p:nvSpPr>
        <p:spPr>
          <a:xfrm>
            <a:off x="360002" y="3846097"/>
            <a:ext cx="11466875" cy="1143001"/>
          </a:xfrm>
          <a:prstGeom prst="rect">
            <a:avLst/>
          </a:prstGeom>
        </p:spPr>
        <p:txBody>
          <a:bodyPr anchor="b">
            <a:noAutofit/>
          </a:bodyPr>
          <a:lstStyle>
            <a:lvl1pPr algn="l">
              <a:defRPr sz="2995" b="1">
                <a:solidFill>
                  <a:schemeClr val="tx1"/>
                </a:solidFill>
              </a:defRPr>
            </a:lvl1pPr>
          </a:lstStyle>
          <a:p>
            <a:r>
              <a:rPr lang="en-GB" dirty="0"/>
              <a:t>Click to edit master title style</a:t>
            </a:r>
          </a:p>
        </p:txBody>
      </p:sp>
      <p:sp>
        <p:nvSpPr>
          <p:cNvPr id="8" name="Subtitle 2"/>
          <p:cNvSpPr>
            <a:spLocks noGrp="1"/>
          </p:cNvSpPr>
          <p:nvPr>
            <p:ph type="subTitle" idx="1" hasCustomPrompt="1"/>
          </p:nvPr>
        </p:nvSpPr>
        <p:spPr>
          <a:xfrm>
            <a:off x="360002" y="4989097"/>
            <a:ext cx="11466875" cy="1125748"/>
          </a:xfrm>
          <a:prstGeom prst="rect">
            <a:avLst/>
          </a:prstGeom>
        </p:spPr>
        <p:txBody>
          <a:bodyPr lIns="0" tIns="0" rIns="0" bIns="0" anchor="t">
            <a:noAutofit/>
          </a:bodyPr>
          <a:lstStyle>
            <a:lvl1pPr marL="0" indent="0" algn="l">
              <a:spcBef>
                <a:spcPts val="225"/>
              </a:spcBef>
              <a:buNone/>
              <a:defRPr sz="2396" b="0">
                <a:solidFill>
                  <a:schemeClr val="tx1"/>
                </a:solidFill>
                <a:latin typeface="Arial" panose="020B0604020202020204" pitchFamily="34" charset="0"/>
                <a:cs typeface="Arial" panose="020B0604020202020204" pitchFamily="34" charset="0"/>
              </a:defRPr>
            </a:lvl1pPr>
            <a:lvl2pPr marL="513527" indent="0" algn="ctr">
              <a:buNone/>
              <a:defRPr sz="2296"/>
            </a:lvl2pPr>
            <a:lvl3pPr marL="1027054" indent="0" algn="ctr">
              <a:buNone/>
              <a:defRPr sz="1997"/>
            </a:lvl3pPr>
            <a:lvl4pPr marL="1540581" indent="0" algn="ctr">
              <a:buNone/>
              <a:defRPr sz="1797"/>
            </a:lvl4pPr>
            <a:lvl5pPr marL="2054108" indent="0" algn="ctr">
              <a:buNone/>
              <a:defRPr sz="1797"/>
            </a:lvl5pPr>
            <a:lvl6pPr marL="2567635" indent="0" algn="ctr">
              <a:buNone/>
              <a:defRPr sz="1797"/>
            </a:lvl6pPr>
            <a:lvl7pPr marL="3081162" indent="0" algn="ctr">
              <a:buNone/>
              <a:defRPr sz="1797"/>
            </a:lvl7pPr>
            <a:lvl8pPr marL="3594689" indent="0" algn="ctr">
              <a:buNone/>
              <a:defRPr sz="1797"/>
            </a:lvl8pPr>
            <a:lvl9pPr marL="4108216" indent="0" algn="ctr">
              <a:buNone/>
              <a:defRPr sz="1797"/>
            </a:lvl9pPr>
          </a:lstStyle>
          <a:p>
            <a:r>
              <a:rPr lang="en-GB" dirty="0"/>
              <a:t>Click to edit master subtitle style</a:t>
            </a:r>
          </a:p>
        </p:txBody>
      </p:sp>
    </p:spTree>
    <p:extLst>
      <p:ext uri="{BB962C8B-B14F-4D97-AF65-F5344CB8AC3E}">
        <p14:creationId xmlns:p14="http://schemas.microsoft.com/office/powerpoint/2010/main" val="19049770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Espace réservé du numéro de diapositive 3">
            <a:extLst>
              <a:ext uri="{FF2B5EF4-FFF2-40B4-BE49-F238E27FC236}">
                <a16:creationId xmlns:a16="http://schemas.microsoft.com/office/drawing/2014/main" id="{487503C6-A5E5-4B36-BFEE-EADC29F3D6BC}"/>
              </a:ext>
            </a:extLst>
          </p:cNvPr>
          <p:cNvSpPr txBox="1">
            <a:spLocks/>
          </p:cNvSpPr>
          <p:nvPr userDrawn="1"/>
        </p:nvSpPr>
        <p:spPr>
          <a:xfrm>
            <a:off x="10957294" y="6469493"/>
            <a:ext cx="849474" cy="165582"/>
          </a:xfrm>
          <a:prstGeom prst="rect">
            <a:avLst/>
          </a:prstGeom>
        </p:spPr>
        <p:txBody>
          <a:bodyPr vert="horz" lIns="0" tIns="0" rIns="0" bIns="0" rtlCol="0" anchor="ctr"/>
          <a:lstStyle>
            <a:defPPr>
              <a:defRPr lang="en-AU"/>
            </a:defPPr>
            <a:lvl1pPr algn="r" rtl="0" fontAlgn="base">
              <a:spcBef>
                <a:spcPct val="0"/>
              </a:spcBef>
              <a:spcAft>
                <a:spcPct val="0"/>
              </a:spcAft>
              <a:defRPr sz="1000" b="0" kern="1200">
                <a:solidFill>
                  <a:schemeClr val="tx1"/>
                </a:solidFill>
                <a:latin typeface="Arial" charset="0"/>
                <a:ea typeface="+mn-ea"/>
                <a:cs typeface="Arial" charset="0"/>
              </a:defRPr>
            </a:lvl1pPr>
            <a:lvl2pPr marL="514350" algn="l" rtl="0" fontAlgn="base">
              <a:spcBef>
                <a:spcPct val="0"/>
              </a:spcBef>
              <a:spcAft>
                <a:spcPct val="0"/>
              </a:spcAft>
              <a:defRPr b="1" kern="1200">
                <a:solidFill>
                  <a:schemeClr val="tx1"/>
                </a:solidFill>
                <a:latin typeface="Arial" charset="0"/>
                <a:ea typeface="+mn-ea"/>
                <a:cs typeface="Arial" charset="0"/>
              </a:defRPr>
            </a:lvl2pPr>
            <a:lvl3pPr marL="1028700" algn="l" rtl="0" fontAlgn="base">
              <a:spcBef>
                <a:spcPct val="0"/>
              </a:spcBef>
              <a:spcAft>
                <a:spcPct val="0"/>
              </a:spcAft>
              <a:defRPr b="1" kern="1200">
                <a:solidFill>
                  <a:schemeClr val="tx1"/>
                </a:solidFill>
                <a:latin typeface="Arial" charset="0"/>
                <a:ea typeface="+mn-ea"/>
                <a:cs typeface="Arial" charset="0"/>
              </a:defRPr>
            </a:lvl3pPr>
            <a:lvl4pPr marL="1543050" algn="l" rtl="0" fontAlgn="base">
              <a:spcBef>
                <a:spcPct val="0"/>
              </a:spcBef>
              <a:spcAft>
                <a:spcPct val="0"/>
              </a:spcAft>
              <a:defRPr b="1" kern="1200">
                <a:solidFill>
                  <a:schemeClr val="tx1"/>
                </a:solidFill>
                <a:latin typeface="Arial" charset="0"/>
                <a:ea typeface="+mn-ea"/>
                <a:cs typeface="Arial" charset="0"/>
              </a:defRPr>
            </a:lvl4pPr>
            <a:lvl5pPr marL="2057400" algn="l" rtl="0" fontAlgn="base">
              <a:spcBef>
                <a:spcPct val="0"/>
              </a:spcBef>
              <a:spcAft>
                <a:spcPct val="0"/>
              </a:spcAft>
              <a:defRPr b="1" kern="1200">
                <a:solidFill>
                  <a:schemeClr val="tx1"/>
                </a:solidFill>
                <a:latin typeface="Arial" charset="0"/>
                <a:ea typeface="+mn-ea"/>
                <a:cs typeface="Arial" charset="0"/>
              </a:defRPr>
            </a:lvl5pPr>
            <a:lvl6pPr marL="2571750" algn="l" defTabSz="1028700" rtl="0" eaLnBrk="1" latinLnBrk="0" hangingPunct="1">
              <a:defRPr b="1" kern="1200">
                <a:solidFill>
                  <a:schemeClr val="tx1"/>
                </a:solidFill>
                <a:latin typeface="Arial" charset="0"/>
                <a:ea typeface="+mn-ea"/>
                <a:cs typeface="Arial" charset="0"/>
              </a:defRPr>
            </a:lvl6pPr>
            <a:lvl7pPr marL="3086100" algn="l" defTabSz="1028700" rtl="0" eaLnBrk="1" latinLnBrk="0" hangingPunct="1">
              <a:defRPr b="1" kern="1200">
                <a:solidFill>
                  <a:schemeClr val="tx1"/>
                </a:solidFill>
                <a:latin typeface="Arial" charset="0"/>
                <a:ea typeface="+mn-ea"/>
                <a:cs typeface="Arial" charset="0"/>
              </a:defRPr>
            </a:lvl7pPr>
            <a:lvl8pPr marL="3600450" algn="l" defTabSz="1028700" rtl="0" eaLnBrk="1" latinLnBrk="0" hangingPunct="1">
              <a:defRPr b="1" kern="1200">
                <a:solidFill>
                  <a:schemeClr val="tx1"/>
                </a:solidFill>
                <a:latin typeface="Arial" charset="0"/>
                <a:ea typeface="+mn-ea"/>
                <a:cs typeface="Arial" charset="0"/>
              </a:defRPr>
            </a:lvl8pPr>
            <a:lvl9pPr marL="4114800" algn="l" defTabSz="1028700" rtl="0" eaLnBrk="1" latinLnBrk="0" hangingPunct="1">
              <a:defRPr b="1" kern="1200">
                <a:solidFill>
                  <a:schemeClr val="tx1"/>
                </a:solidFill>
                <a:latin typeface="Arial" charset="0"/>
                <a:ea typeface="+mn-ea"/>
                <a:cs typeface="Arial" charset="0"/>
              </a:defRPr>
            </a:lvl9pPr>
          </a:lstStyle>
          <a:p>
            <a:pPr marL="0" marR="0" lvl="0" indent="0" algn="r" defTabSz="912937" rtl="0" eaLnBrk="1" fontAlgn="base" latinLnBrk="0" hangingPunct="1">
              <a:lnSpc>
                <a:spcPct val="100000"/>
              </a:lnSpc>
              <a:spcBef>
                <a:spcPct val="0"/>
              </a:spcBef>
              <a:spcAft>
                <a:spcPct val="0"/>
              </a:spcAft>
              <a:buClrTx/>
              <a:buSzTx/>
              <a:buFontTx/>
              <a:buNone/>
              <a:tabLst/>
              <a:defRPr/>
            </a:pPr>
            <a:fld id="{4034BEE3-566C-4068-A777-C3A4762E861B}" type="slidenum">
              <a:rPr kumimoji="0" lang="en-GB" sz="998" b="0" i="0" u="none" strike="noStrike" kern="1200" cap="none" spc="0" normalizeH="0" baseline="0" noProof="0" smtClean="0">
                <a:ln>
                  <a:noFill/>
                </a:ln>
                <a:solidFill>
                  <a:srgbClr val="717171"/>
                </a:solidFill>
                <a:effectLst/>
                <a:uLnTx/>
                <a:uFillTx/>
                <a:latin typeface="Arial" charset="0"/>
                <a:ea typeface="+mn-ea"/>
                <a:cs typeface="Arial" charset="0"/>
              </a:rPr>
              <a:pPr marL="0" marR="0" lvl="0" indent="0" algn="r" defTabSz="912937" rtl="0" eaLnBrk="1" fontAlgn="base" latinLnBrk="0" hangingPunct="1">
                <a:lnSpc>
                  <a:spcPct val="100000"/>
                </a:lnSpc>
                <a:spcBef>
                  <a:spcPct val="0"/>
                </a:spcBef>
                <a:spcAft>
                  <a:spcPct val="0"/>
                </a:spcAft>
                <a:buClrTx/>
                <a:buSzTx/>
                <a:buFontTx/>
                <a:buNone/>
                <a:tabLst/>
                <a:defRPr/>
              </a:pPr>
              <a:t>‹N°›</a:t>
            </a:fld>
            <a:endParaRPr kumimoji="0" lang="en-GB" sz="998" b="0" i="0" u="none" strike="noStrike" kern="1200" cap="none" spc="0" normalizeH="0" baseline="0" noProof="0" dirty="0">
              <a:ln>
                <a:noFill/>
              </a:ln>
              <a:solidFill>
                <a:srgbClr val="717171"/>
              </a:solidFill>
              <a:effectLst/>
              <a:uLnTx/>
              <a:uFillTx/>
              <a:latin typeface="Arial" charset="0"/>
              <a:ea typeface="+mn-ea"/>
              <a:cs typeface="Arial" charset="0"/>
            </a:endParaRPr>
          </a:p>
        </p:txBody>
      </p:sp>
    </p:spTree>
    <p:extLst>
      <p:ext uri="{BB962C8B-B14F-4D97-AF65-F5344CB8AC3E}">
        <p14:creationId xmlns:p14="http://schemas.microsoft.com/office/powerpoint/2010/main" val="1103577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dirty="0"/>
              <a:t>Click to edit Master title style</a:t>
            </a:r>
            <a:endParaRPr lang="en-AU" dirty="0"/>
          </a:p>
        </p:txBody>
      </p:sp>
      <p:sp>
        <p:nvSpPr>
          <p:cNvPr id="7" name="Content Placeholder 6"/>
          <p:cNvSpPr>
            <a:spLocks noGrp="1"/>
          </p:cNvSpPr>
          <p:nvPr>
            <p:ph sz="quarter" idx="11"/>
          </p:nvPr>
        </p:nvSpPr>
        <p:spPr>
          <a:xfrm>
            <a:off x="378914" y="1110157"/>
            <a:ext cx="11434173" cy="1623647"/>
          </a:xfrm>
        </p:spPr>
        <p:txBody>
          <a:bodyPr>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Espace réservé du numéro de diapositive 3"/>
          <p:cNvSpPr>
            <a:spLocks noGrp="1"/>
          </p:cNvSpPr>
          <p:nvPr>
            <p:ph type="sldNum" sz="quarter" idx="12"/>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299620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x1 Box">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dirty="0"/>
              <a:t>Click to edit Master title style</a:t>
            </a:r>
            <a:endParaRPr lang="en-AU" dirty="0"/>
          </a:p>
        </p:txBody>
      </p:sp>
      <p:sp>
        <p:nvSpPr>
          <p:cNvPr id="7" name="Content Placeholder 6"/>
          <p:cNvSpPr>
            <a:spLocks noGrp="1"/>
          </p:cNvSpPr>
          <p:nvPr>
            <p:ph sz="quarter" idx="11"/>
          </p:nvPr>
        </p:nvSpPr>
        <p:spPr>
          <a:xfrm>
            <a:off x="378914" y="1632585"/>
            <a:ext cx="11434173" cy="1382754"/>
          </a:xfrm>
        </p:spPr>
        <p:txBody>
          <a:bodyPr t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9"/>
          <p:cNvSpPr>
            <a:spLocks noGrp="1"/>
          </p:cNvSpPr>
          <p:nvPr>
            <p:ph type="body" sz="quarter" idx="15"/>
          </p:nvPr>
        </p:nvSpPr>
        <p:spPr>
          <a:xfrm>
            <a:off x="378914" y="653035"/>
            <a:ext cx="11434173" cy="307279"/>
          </a:xfrm>
        </p:spPr>
        <p:txBody>
          <a:bodyPr tIns="0">
            <a:spAutoFit/>
          </a:bodyPr>
          <a:lstStyle>
            <a:lvl1pPr>
              <a:defRPr sz="1997" b="0">
                <a:solidFill>
                  <a:schemeClr val="tx1"/>
                </a:solidFill>
              </a:defRPr>
            </a:lvl1pPr>
          </a:lstStyle>
          <a:p>
            <a:pPr lvl="0"/>
            <a:r>
              <a:rPr lang="en-US" dirty="0"/>
              <a:t>Click to edit Master text styles</a:t>
            </a:r>
          </a:p>
        </p:txBody>
      </p:sp>
      <p:sp>
        <p:nvSpPr>
          <p:cNvPr id="3" name="Espace réservé du numéro de diapositive 2"/>
          <p:cNvSpPr>
            <a:spLocks noGrp="1"/>
          </p:cNvSpPr>
          <p:nvPr>
            <p:ph type="sldNum" sz="quarter" idx="16"/>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4121906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4" name="Espace réservé du numéro de diapositive 3"/>
          <p:cNvSpPr>
            <a:spLocks noGrp="1"/>
          </p:cNvSpPr>
          <p:nvPr>
            <p:ph type="sldNum" sz="quarter" idx="10"/>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257416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Image 5">
            <a:extLst>
              <a:ext uri="{FF2B5EF4-FFF2-40B4-BE49-F238E27FC236}">
                <a16:creationId xmlns:a16="http://schemas.microsoft.com/office/drawing/2014/main" id="{5597469C-6502-48B3-AB75-395FDEAAC2F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0001" y="504000"/>
            <a:ext cx="2108431" cy="395999"/>
          </a:xfrm>
          <a:prstGeom prst="rect">
            <a:avLst/>
          </a:prstGeom>
        </p:spPr>
      </p:pic>
    </p:spTree>
    <p:extLst>
      <p:ext uri="{BB962C8B-B14F-4D97-AF65-F5344CB8AC3E}">
        <p14:creationId xmlns:p14="http://schemas.microsoft.com/office/powerpoint/2010/main" val="4059614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Text Placeholder 9"/>
          <p:cNvSpPr>
            <a:spLocks noGrp="1"/>
          </p:cNvSpPr>
          <p:nvPr>
            <p:ph type="body" sz="quarter" idx="15"/>
          </p:nvPr>
        </p:nvSpPr>
        <p:spPr>
          <a:xfrm>
            <a:off x="378914" y="653035"/>
            <a:ext cx="11434173" cy="307279"/>
          </a:xfrm>
        </p:spPr>
        <p:txBody>
          <a:bodyPr tIns="0">
            <a:spAutoFit/>
          </a:bodyPr>
          <a:lstStyle>
            <a:lvl1pPr>
              <a:defRPr sz="1997" b="0">
                <a:solidFill>
                  <a:schemeClr val="tx1"/>
                </a:solidFill>
              </a:defRPr>
            </a:lvl1pPr>
          </a:lstStyle>
          <a:p>
            <a:pPr lvl="0"/>
            <a:r>
              <a:rPr lang="en-US" dirty="0"/>
              <a:t>Click to edit Master text styles</a:t>
            </a:r>
          </a:p>
        </p:txBody>
      </p:sp>
      <p:sp>
        <p:nvSpPr>
          <p:cNvPr id="4" name="Espace réservé du numéro de diapositive 3"/>
          <p:cNvSpPr>
            <a:spLocks noGrp="1"/>
          </p:cNvSpPr>
          <p:nvPr>
            <p:ph type="sldNum" sz="quarter" idx="16"/>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42007324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x1 Box +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endParaRPr lang="en-AU" dirty="0"/>
          </a:p>
        </p:txBody>
      </p:sp>
      <p:sp>
        <p:nvSpPr>
          <p:cNvPr id="7" name="Content Placeholder 6"/>
          <p:cNvSpPr>
            <a:spLocks noGrp="1"/>
          </p:cNvSpPr>
          <p:nvPr>
            <p:ph sz="quarter" idx="11"/>
          </p:nvPr>
        </p:nvSpPr>
        <p:spPr>
          <a:xfrm>
            <a:off x="378337" y="1763193"/>
            <a:ext cx="11434173" cy="1382754"/>
          </a:xfrm>
        </p:spPr>
        <p:txBody>
          <a:bodyPr t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Text Placeholder 9"/>
          <p:cNvSpPr>
            <a:spLocks noGrp="1"/>
          </p:cNvSpPr>
          <p:nvPr>
            <p:ph type="body" sz="quarter" idx="15"/>
          </p:nvPr>
        </p:nvSpPr>
        <p:spPr>
          <a:xfrm>
            <a:off x="378337" y="1110158"/>
            <a:ext cx="11434173" cy="440624"/>
          </a:xfrm>
        </p:spPr>
        <p:txBody>
          <a:bodyPr>
            <a:spAutoFit/>
          </a:bodyPr>
          <a:lstStyle>
            <a:lvl1pPr>
              <a:defRPr b="1"/>
            </a:lvl1pPr>
          </a:lstStyle>
          <a:p>
            <a:pPr lvl="0"/>
            <a:r>
              <a:rPr lang="en-US" dirty="0"/>
              <a:t>Click to edit Master text styles</a:t>
            </a:r>
          </a:p>
        </p:txBody>
      </p:sp>
      <p:sp>
        <p:nvSpPr>
          <p:cNvPr id="6" name="Text Placeholder 9"/>
          <p:cNvSpPr>
            <a:spLocks noGrp="1"/>
          </p:cNvSpPr>
          <p:nvPr>
            <p:ph type="body" sz="quarter" idx="16"/>
          </p:nvPr>
        </p:nvSpPr>
        <p:spPr>
          <a:xfrm>
            <a:off x="378914" y="653035"/>
            <a:ext cx="11434173" cy="307279"/>
          </a:xfrm>
        </p:spPr>
        <p:txBody>
          <a:bodyPr tIns="0">
            <a:spAutoFit/>
          </a:bodyPr>
          <a:lstStyle>
            <a:lvl1pPr>
              <a:defRPr sz="1997" b="0">
                <a:solidFill>
                  <a:schemeClr val="tx1"/>
                </a:solidFill>
              </a:defRPr>
            </a:lvl1pPr>
          </a:lstStyle>
          <a:p>
            <a:pPr lvl="0"/>
            <a:r>
              <a:rPr lang="en-US" dirty="0"/>
              <a:t>Click to edit Master text styles</a:t>
            </a:r>
          </a:p>
        </p:txBody>
      </p:sp>
      <p:sp>
        <p:nvSpPr>
          <p:cNvPr id="4" name="Espace réservé du numéro de diapositive 3"/>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416687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x2 Box">
    <p:spTree>
      <p:nvGrpSpPr>
        <p:cNvPr id="1" name=""/>
        <p:cNvGrpSpPr/>
        <p:nvPr/>
      </p:nvGrpSpPr>
      <p:grpSpPr>
        <a:xfrm>
          <a:off x="0" y="0"/>
          <a:ext cx="0" cy="0"/>
          <a:chOff x="0" y="0"/>
          <a:chExt cx="0" cy="0"/>
        </a:xfrm>
      </p:grpSpPr>
      <p:sp>
        <p:nvSpPr>
          <p:cNvPr id="2" name="Title 1"/>
          <p:cNvSpPr>
            <a:spLocks noGrp="1"/>
          </p:cNvSpPr>
          <p:nvPr>
            <p:ph type="title"/>
          </p:nvPr>
        </p:nvSpPr>
        <p:spPr>
          <a:xfrm>
            <a:off x="378914" y="1"/>
            <a:ext cx="11434173" cy="636272"/>
          </a:xfrm>
        </p:spPr>
        <p:txBody>
          <a:bodyPr/>
          <a:lstStyle>
            <a:lvl1pPr>
              <a:defRPr>
                <a:solidFill>
                  <a:schemeClr val="tx1"/>
                </a:solidFill>
              </a:defRPr>
            </a:lvl1pPr>
          </a:lstStyle>
          <a:p>
            <a:r>
              <a:rPr lang="en-US"/>
              <a:t>Click to edit Master title style</a:t>
            </a:r>
            <a:endParaRPr lang="en-AU" dirty="0"/>
          </a:p>
        </p:txBody>
      </p:sp>
      <p:sp>
        <p:nvSpPr>
          <p:cNvPr id="7" name="Content Placeholder 6"/>
          <p:cNvSpPr>
            <a:spLocks noGrp="1"/>
          </p:cNvSpPr>
          <p:nvPr>
            <p:ph sz="quarter" idx="11"/>
          </p:nvPr>
        </p:nvSpPr>
        <p:spPr>
          <a:xfrm>
            <a:off x="378914" y="1110157"/>
            <a:ext cx="5464862" cy="1623647"/>
          </a:xfrm>
        </p:spPr>
        <p:txBody>
          <a:bodyPr>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Content Placeholder 6"/>
          <p:cNvSpPr>
            <a:spLocks noGrp="1"/>
          </p:cNvSpPr>
          <p:nvPr>
            <p:ph sz="quarter" idx="12"/>
          </p:nvPr>
        </p:nvSpPr>
        <p:spPr>
          <a:xfrm>
            <a:off x="6348225" y="1110157"/>
            <a:ext cx="5464862" cy="1623647"/>
          </a:xfrm>
        </p:spPr>
        <p:txBody>
          <a:bodyPr l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Espace réservé du numéro de diapositive 3"/>
          <p:cNvSpPr>
            <a:spLocks noGrp="1"/>
          </p:cNvSpPr>
          <p:nvPr>
            <p:ph type="sldNum" sz="quarter" idx="13"/>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42240705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x2 Box + Title">
    <p:spTree>
      <p:nvGrpSpPr>
        <p:cNvPr id="1" name=""/>
        <p:cNvGrpSpPr/>
        <p:nvPr/>
      </p:nvGrpSpPr>
      <p:grpSpPr>
        <a:xfrm>
          <a:off x="0" y="0"/>
          <a:ext cx="0" cy="0"/>
          <a:chOff x="0" y="0"/>
          <a:chExt cx="0" cy="0"/>
        </a:xfrm>
      </p:grpSpPr>
      <p:sp>
        <p:nvSpPr>
          <p:cNvPr id="2" name="Title 1"/>
          <p:cNvSpPr>
            <a:spLocks noGrp="1"/>
          </p:cNvSpPr>
          <p:nvPr>
            <p:ph type="title"/>
          </p:nvPr>
        </p:nvSpPr>
        <p:spPr>
          <a:xfrm>
            <a:off x="378914" y="1"/>
            <a:ext cx="11434173" cy="636272"/>
          </a:xfrm>
        </p:spPr>
        <p:txBody>
          <a:bodyPr/>
          <a:lstStyle>
            <a:lvl1pPr>
              <a:defRPr>
                <a:solidFill>
                  <a:schemeClr val="tx1"/>
                </a:solidFill>
              </a:defRPr>
            </a:lvl1pPr>
          </a:lstStyle>
          <a:p>
            <a:r>
              <a:rPr lang="en-US"/>
              <a:t>Click to edit Master title style</a:t>
            </a:r>
            <a:endParaRPr lang="en-AU" dirty="0"/>
          </a:p>
        </p:txBody>
      </p:sp>
      <p:sp>
        <p:nvSpPr>
          <p:cNvPr id="7" name="Content Placeholder 6"/>
          <p:cNvSpPr>
            <a:spLocks noGrp="1"/>
          </p:cNvSpPr>
          <p:nvPr>
            <p:ph sz="quarter" idx="11"/>
          </p:nvPr>
        </p:nvSpPr>
        <p:spPr>
          <a:xfrm>
            <a:off x="378914" y="1763193"/>
            <a:ext cx="5464862" cy="1382754"/>
          </a:xfrm>
        </p:spPr>
        <p:txBody>
          <a:bodyPr t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6"/>
          <p:cNvSpPr>
            <a:spLocks noGrp="1"/>
          </p:cNvSpPr>
          <p:nvPr>
            <p:ph sz="quarter" idx="12"/>
          </p:nvPr>
        </p:nvSpPr>
        <p:spPr>
          <a:xfrm>
            <a:off x="6348225" y="1763193"/>
            <a:ext cx="5464862" cy="1382754"/>
          </a:xfrm>
        </p:spPr>
        <p:txBody>
          <a:bodyPr lIns="0"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9"/>
          <p:cNvSpPr>
            <a:spLocks noGrp="1"/>
          </p:cNvSpPr>
          <p:nvPr>
            <p:ph type="body" sz="quarter" idx="15"/>
          </p:nvPr>
        </p:nvSpPr>
        <p:spPr>
          <a:xfrm>
            <a:off x="378914" y="1110158"/>
            <a:ext cx="5464862" cy="440624"/>
          </a:xfrm>
        </p:spPr>
        <p:txBody>
          <a:bodyPr>
            <a:spAutoFit/>
          </a:bodyPr>
          <a:lstStyle>
            <a:lvl1pPr>
              <a:defRPr sz="1298" b="1"/>
            </a:lvl1pPr>
          </a:lstStyle>
          <a:p>
            <a:pPr lvl="0"/>
            <a:r>
              <a:rPr lang="en-US"/>
              <a:t>Click to edit Master text styles</a:t>
            </a:r>
          </a:p>
        </p:txBody>
      </p:sp>
      <p:sp>
        <p:nvSpPr>
          <p:cNvPr id="11" name="Text Placeholder 9"/>
          <p:cNvSpPr>
            <a:spLocks noGrp="1"/>
          </p:cNvSpPr>
          <p:nvPr>
            <p:ph type="body" sz="quarter" idx="16"/>
          </p:nvPr>
        </p:nvSpPr>
        <p:spPr>
          <a:xfrm>
            <a:off x="6348225" y="1110158"/>
            <a:ext cx="5464862" cy="440624"/>
          </a:xfrm>
        </p:spPr>
        <p:txBody>
          <a:bodyPr lIns="0">
            <a:spAutoFit/>
          </a:bodyPr>
          <a:lstStyle>
            <a:lvl1pPr>
              <a:defRPr sz="1298" b="1"/>
            </a:lvl1pPr>
          </a:lstStyle>
          <a:p>
            <a:pPr lvl="0"/>
            <a:r>
              <a:rPr lang="en-US"/>
              <a:t>Click to edit Master text styles</a:t>
            </a:r>
          </a:p>
        </p:txBody>
      </p:sp>
      <p:sp>
        <p:nvSpPr>
          <p:cNvPr id="4" name="Espace réservé du numéro de diapositive 3"/>
          <p:cNvSpPr>
            <a:spLocks noGrp="1"/>
          </p:cNvSpPr>
          <p:nvPr>
            <p:ph type="sldNum" sz="quarter" idx="17"/>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1637445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x3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4320002" y="1110157"/>
            <a:ext cx="3552000" cy="1623647"/>
          </a:xfrm>
        </p:spPr>
        <p:txBody>
          <a:bodyPr l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8261087" y="1110157"/>
            <a:ext cx="3552000" cy="1623647"/>
          </a:xfrm>
        </p:spPr>
        <p:txBody>
          <a:bodyPr l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378914" y="1"/>
            <a:ext cx="11434173" cy="636272"/>
          </a:xfrm>
        </p:spPr>
        <p:txBody>
          <a:bodyPr/>
          <a:lstStyle>
            <a:lvl1pPr>
              <a:defRPr>
                <a:solidFill>
                  <a:schemeClr val="tx1"/>
                </a:solidFill>
              </a:defRPr>
            </a:lvl1pPr>
          </a:lstStyle>
          <a:p>
            <a:r>
              <a:rPr lang="en-US"/>
              <a:t>Click to edit Master title style</a:t>
            </a:r>
            <a:endParaRPr lang="en-AU" dirty="0"/>
          </a:p>
        </p:txBody>
      </p:sp>
      <p:sp>
        <p:nvSpPr>
          <p:cNvPr id="7" name="Content Placeholder 6"/>
          <p:cNvSpPr>
            <a:spLocks noGrp="1"/>
          </p:cNvSpPr>
          <p:nvPr>
            <p:ph sz="quarter" idx="11"/>
          </p:nvPr>
        </p:nvSpPr>
        <p:spPr>
          <a:xfrm>
            <a:off x="378914" y="1110157"/>
            <a:ext cx="3552000" cy="1623647"/>
          </a:xfrm>
        </p:spPr>
        <p:txBody>
          <a:bodyPr>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Espace réservé du numéro de diapositive 3"/>
          <p:cNvSpPr>
            <a:spLocks noGrp="1"/>
          </p:cNvSpPr>
          <p:nvPr>
            <p:ph type="sldNum" sz="quarter" idx="18"/>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272197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x3 Box + Title">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4320002" y="1763193"/>
            <a:ext cx="3552000" cy="1382754"/>
          </a:xfrm>
        </p:spPr>
        <p:txBody>
          <a:bodyPr lIns="0"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8261087" y="1763193"/>
            <a:ext cx="3552000" cy="1382754"/>
          </a:xfrm>
        </p:spPr>
        <p:txBody>
          <a:bodyPr lIns="0"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378914" y="1"/>
            <a:ext cx="11434173" cy="636272"/>
          </a:xfrm>
        </p:spPr>
        <p:txBody>
          <a:bodyPr/>
          <a:lstStyle/>
          <a:p>
            <a:r>
              <a:rPr lang="en-US"/>
              <a:t>Click to edit Master title style</a:t>
            </a:r>
            <a:endParaRPr lang="en-AU" dirty="0"/>
          </a:p>
        </p:txBody>
      </p:sp>
      <p:sp>
        <p:nvSpPr>
          <p:cNvPr id="7" name="Content Placeholder 6"/>
          <p:cNvSpPr>
            <a:spLocks noGrp="1"/>
          </p:cNvSpPr>
          <p:nvPr>
            <p:ph sz="quarter" idx="11"/>
          </p:nvPr>
        </p:nvSpPr>
        <p:spPr>
          <a:xfrm>
            <a:off x="378337" y="1763193"/>
            <a:ext cx="3552000" cy="1382754"/>
          </a:xfrm>
        </p:spPr>
        <p:txBody>
          <a:bodyPr t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ext Placeholder 9"/>
          <p:cNvSpPr>
            <a:spLocks noGrp="1"/>
          </p:cNvSpPr>
          <p:nvPr>
            <p:ph type="body" sz="quarter" idx="15"/>
          </p:nvPr>
        </p:nvSpPr>
        <p:spPr>
          <a:xfrm>
            <a:off x="378337" y="1110158"/>
            <a:ext cx="3552000" cy="440624"/>
          </a:xfrm>
        </p:spPr>
        <p:txBody>
          <a:bodyPr>
            <a:spAutoFit/>
          </a:bodyPr>
          <a:lstStyle>
            <a:lvl1pPr>
              <a:defRPr sz="1298" b="1"/>
            </a:lvl1pPr>
          </a:lstStyle>
          <a:p>
            <a:pPr lvl="0"/>
            <a:r>
              <a:rPr lang="en-US"/>
              <a:t>Click to edit Master text styles</a:t>
            </a:r>
          </a:p>
        </p:txBody>
      </p:sp>
      <p:sp>
        <p:nvSpPr>
          <p:cNvPr id="11" name="Text Placeholder 9"/>
          <p:cNvSpPr>
            <a:spLocks noGrp="1"/>
          </p:cNvSpPr>
          <p:nvPr>
            <p:ph type="body" sz="quarter" idx="20"/>
          </p:nvPr>
        </p:nvSpPr>
        <p:spPr>
          <a:xfrm>
            <a:off x="4320002" y="1110158"/>
            <a:ext cx="3552000" cy="440624"/>
          </a:xfrm>
        </p:spPr>
        <p:txBody>
          <a:bodyPr lIns="0">
            <a:spAutoFit/>
          </a:bodyPr>
          <a:lstStyle>
            <a:lvl1pPr>
              <a:defRPr sz="1298" b="1"/>
            </a:lvl1pPr>
          </a:lstStyle>
          <a:p>
            <a:pPr lvl="0"/>
            <a:r>
              <a:rPr lang="en-US" dirty="0"/>
              <a:t>Click to edit Master text styles</a:t>
            </a:r>
          </a:p>
        </p:txBody>
      </p:sp>
      <p:sp>
        <p:nvSpPr>
          <p:cNvPr id="13" name="Text Placeholder 9"/>
          <p:cNvSpPr>
            <a:spLocks noGrp="1"/>
          </p:cNvSpPr>
          <p:nvPr>
            <p:ph type="body" sz="quarter" idx="21"/>
          </p:nvPr>
        </p:nvSpPr>
        <p:spPr>
          <a:xfrm>
            <a:off x="8261087" y="1110158"/>
            <a:ext cx="3552000" cy="440624"/>
          </a:xfrm>
        </p:spPr>
        <p:txBody>
          <a:bodyPr lIns="0">
            <a:spAutoFit/>
          </a:bodyPr>
          <a:lstStyle>
            <a:lvl1pPr>
              <a:defRPr sz="1298" b="1"/>
            </a:lvl1pPr>
          </a:lstStyle>
          <a:p>
            <a:pPr lvl="0"/>
            <a:r>
              <a:rPr lang="en-US" dirty="0"/>
              <a:t>Click to edit Master text styles</a:t>
            </a:r>
          </a:p>
        </p:txBody>
      </p:sp>
      <p:sp>
        <p:nvSpPr>
          <p:cNvPr id="4" name="Espace réservé du numéro de diapositive 3"/>
          <p:cNvSpPr>
            <a:spLocks noGrp="1"/>
          </p:cNvSpPr>
          <p:nvPr>
            <p:ph type="sldNum" sz="quarter" idx="22"/>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9578146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3695" y="1110157"/>
            <a:ext cx="2592000" cy="1623647"/>
          </a:xfrm>
        </p:spPr>
        <p:txBody>
          <a:bodyPr l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21087" y="1110157"/>
            <a:ext cx="2592000" cy="1623647"/>
          </a:xfrm>
        </p:spPr>
        <p:txBody>
          <a:bodyPr l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378914" y="1"/>
            <a:ext cx="11434173" cy="636272"/>
          </a:xfrm>
        </p:spPr>
        <p:txBody>
          <a:bodyPr/>
          <a:lstStyle/>
          <a:p>
            <a:r>
              <a:rPr lang="en-US"/>
              <a:t>Click to edit Master title style</a:t>
            </a:r>
            <a:endParaRPr lang="en-AU" dirty="0"/>
          </a:p>
        </p:txBody>
      </p:sp>
      <p:sp>
        <p:nvSpPr>
          <p:cNvPr id="7" name="Content Placeholder 6"/>
          <p:cNvSpPr>
            <a:spLocks noGrp="1"/>
          </p:cNvSpPr>
          <p:nvPr>
            <p:ph sz="quarter" idx="11"/>
          </p:nvPr>
        </p:nvSpPr>
        <p:spPr>
          <a:xfrm>
            <a:off x="378914" y="1110157"/>
            <a:ext cx="2592000" cy="1623647"/>
          </a:xfrm>
        </p:spPr>
        <p:txBody>
          <a:bodyPr>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6305" y="1110157"/>
            <a:ext cx="2592000" cy="1623647"/>
          </a:xfrm>
        </p:spPr>
        <p:txBody>
          <a:bodyPr>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Espace réservé du numéro de diapositive 3"/>
          <p:cNvSpPr>
            <a:spLocks noGrp="1"/>
          </p:cNvSpPr>
          <p:nvPr>
            <p:ph type="sldNum" sz="quarter" idx="20"/>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36397072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x4 Box + Title">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3326305" y="1763193"/>
            <a:ext cx="2592000" cy="1382754"/>
          </a:xfrm>
        </p:spPr>
        <p:txBody>
          <a:bodyPr lIns="0"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21087" y="1763193"/>
            <a:ext cx="2592000" cy="1382754"/>
          </a:xfrm>
        </p:spPr>
        <p:txBody>
          <a:bodyPr lIns="0"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378914" y="1"/>
            <a:ext cx="11434173" cy="636272"/>
          </a:xfrm>
        </p:spPr>
        <p:txBody>
          <a:bodyPr/>
          <a:lstStyle/>
          <a:p>
            <a:r>
              <a:rPr lang="en-US"/>
              <a:t>Click to edit Master title style</a:t>
            </a:r>
            <a:endParaRPr lang="en-AU" dirty="0"/>
          </a:p>
        </p:txBody>
      </p:sp>
      <p:sp>
        <p:nvSpPr>
          <p:cNvPr id="7" name="Content Placeholder 6"/>
          <p:cNvSpPr>
            <a:spLocks noGrp="1"/>
          </p:cNvSpPr>
          <p:nvPr>
            <p:ph sz="quarter" idx="11"/>
          </p:nvPr>
        </p:nvSpPr>
        <p:spPr>
          <a:xfrm>
            <a:off x="378914" y="1763193"/>
            <a:ext cx="2592000" cy="1382754"/>
          </a:xfrm>
        </p:spPr>
        <p:txBody>
          <a:bodyPr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9"/>
          <p:cNvSpPr>
            <a:spLocks noGrp="1"/>
          </p:cNvSpPr>
          <p:nvPr>
            <p:ph type="body" sz="quarter" idx="15" hasCustomPrompt="1"/>
          </p:nvPr>
        </p:nvSpPr>
        <p:spPr>
          <a:xfrm>
            <a:off x="378914" y="1110158"/>
            <a:ext cx="2592000" cy="440624"/>
          </a:xfrm>
        </p:spPr>
        <p:txBody>
          <a:bodyPr>
            <a:spAutoFit/>
          </a:bodyPr>
          <a:lstStyle>
            <a:lvl1pPr>
              <a:defRPr sz="1298" b="1"/>
            </a:lvl1pPr>
          </a:lstStyle>
          <a:p>
            <a:pPr lvl="0"/>
            <a:r>
              <a:rPr lang="en-US" dirty="0"/>
              <a:t>Click to edit</a:t>
            </a:r>
          </a:p>
        </p:txBody>
      </p:sp>
      <p:sp>
        <p:nvSpPr>
          <p:cNvPr id="11" name="Text Placeholder 9"/>
          <p:cNvSpPr>
            <a:spLocks noGrp="1"/>
          </p:cNvSpPr>
          <p:nvPr>
            <p:ph type="body" sz="quarter" idx="20" hasCustomPrompt="1"/>
          </p:nvPr>
        </p:nvSpPr>
        <p:spPr>
          <a:xfrm>
            <a:off x="3326305" y="1110158"/>
            <a:ext cx="2592000" cy="440624"/>
          </a:xfrm>
        </p:spPr>
        <p:txBody>
          <a:bodyPr lIns="0">
            <a:spAutoFit/>
          </a:bodyPr>
          <a:lstStyle>
            <a:lvl1pPr>
              <a:defRPr sz="1298" b="1"/>
            </a:lvl1pPr>
          </a:lstStyle>
          <a:p>
            <a:pPr lvl="0"/>
            <a:r>
              <a:rPr lang="en-US" dirty="0"/>
              <a:t>Click to edit</a:t>
            </a:r>
          </a:p>
        </p:txBody>
      </p:sp>
      <p:sp>
        <p:nvSpPr>
          <p:cNvPr id="13" name="Text Placeholder 9"/>
          <p:cNvSpPr>
            <a:spLocks noGrp="1"/>
          </p:cNvSpPr>
          <p:nvPr>
            <p:ph type="body" sz="quarter" idx="21" hasCustomPrompt="1"/>
          </p:nvPr>
        </p:nvSpPr>
        <p:spPr>
          <a:xfrm>
            <a:off x="9221087" y="1110158"/>
            <a:ext cx="2592000" cy="440624"/>
          </a:xfrm>
        </p:spPr>
        <p:txBody>
          <a:bodyPr lIns="0">
            <a:spAutoFit/>
          </a:bodyPr>
          <a:lstStyle>
            <a:lvl1pPr>
              <a:defRPr sz="1298" b="1"/>
            </a:lvl1pPr>
          </a:lstStyle>
          <a:p>
            <a:pPr lvl="0"/>
            <a:r>
              <a:rPr lang="en-US" dirty="0"/>
              <a:t>Click to edit</a:t>
            </a:r>
          </a:p>
        </p:txBody>
      </p:sp>
      <p:sp>
        <p:nvSpPr>
          <p:cNvPr id="14" name="Content Placeholder 6"/>
          <p:cNvSpPr>
            <a:spLocks noGrp="1"/>
          </p:cNvSpPr>
          <p:nvPr>
            <p:ph sz="quarter" idx="22"/>
          </p:nvPr>
        </p:nvSpPr>
        <p:spPr>
          <a:xfrm>
            <a:off x="6273695" y="1763193"/>
            <a:ext cx="2592000" cy="1382754"/>
          </a:xfrm>
        </p:spPr>
        <p:txBody>
          <a:bodyPr lIns="0" tIns="0">
            <a:sp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9"/>
          <p:cNvSpPr>
            <a:spLocks noGrp="1"/>
          </p:cNvSpPr>
          <p:nvPr>
            <p:ph type="body" sz="quarter" idx="23" hasCustomPrompt="1"/>
          </p:nvPr>
        </p:nvSpPr>
        <p:spPr>
          <a:xfrm>
            <a:off x="6273695" y="1110158"/>
            <a:ext cx="2592000" cy="440624"/>
          </a:xfrm>
        </p:spPr>
        <p:txBody>
          <a:bodyPr lIns="0">
            <a:spAutoFit/>
          </a:bodyPr>
          <a:lstStyle>
            <a:lvl1pPr>
              <a:defRPr sz="1298" b="1"/>
            </a:lvl1pPr>
          </a:lstStyle>
          <a:p>
            <a:pPr lvl="0"/>
            <a:r>
              <a:rPr lang="en-US" dirty="0"/>
              <a:t>Click to edit</a:t>
            </a:r>
          </a:p>
        </p:txBody>
      </p:sp>
      <p:sp>
        <p:nvSpPr>
          <p:cNvPr id="4" name="Espace réservé du numéro de diapositive 3"/>
          <p:cNvSpPr>
            <a:spLocks noGrp="1"/>
          </p:cNvSpPr>
          <p:nvPr>
            <p:ph type="sldNum" sz="quarter" idx="24"/>
          </p:nvPr>
        </p:nvSpPr>
        <p:spPr/>
        <p:txBody>
          <a:body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33026711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x4 Box">
    <p:spTree>
      <p:nvGrpSpPr>
        <p:cNvPr id="1" name=""/>
        <p:cNvGrpSpPr/>
        <p:nvPr/>
      </p:nvGrpSpPr>
      <p:grpSpPr>
        <a:xfrm>
          <a:off x="0" y="0"/>
          <a:ext cx="0" cy="0"/>
          <a:chOff x="0" y="0"/>
          <a:chExt cx="0" cy="0"/>
        </a:xfrm>
      </p:grpSpPr>
      <p:sp>
        <p:nvSpPr>
          <p:cNvPr id="8" name="Content Placeholder 6"/>
          <p:cNvSpPr>
            <a:spLocks noGrp="1"/>
          </p:cNvSpPr>
          <p:nvPr>
            <p:ph sz="quarter" idx="16" hasCustomPrompt="1"/>
          </p:nvPr>
        </p:nvSpPr>
        <p:spPr>
          <a:xfrm>
            <a:off x="5045066" y="1110158"/>
            <a:ext cx="2101870"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6"/>
          <p:cNvSpPr>
            <a:spLocks noGrp="1"/>
          </p:cNvSpPr>
          <p:nvPr>
            <p:ph sz="quarter" idx="17" hasCustomPrompt="1"/>
          </p:nvPr>
        </p:nvSpPr>
        <p:spPr>
          <a:xfrm>
            <a:off x="9711217" y="1110158"/>
            <a:ext cx="2101870"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78914" y="1"/>
            <a:ext cx="11434173" cy="636272"/>
          </a:xfrm>
        </p:spPr>
        <p:txBody>
          <a:bodyPr/>
          <a:lstStyle/>
          <a:p>
            <a:r>
              <a:rPr lang="en-US" dirty="0"/>
              <a:t>Click to edit Master title style</a:t>
            </a:r>
            <a:endParaRPr lang="en-AU" dirty="0"/>
          </a:p>
        </p:txBody>
      </p:sp>
      <p:sp>
        <p:nvSpPr>
          <p:cNvPr id="7" name="Content Placeholder 6"/>
          <p:cNvSpPr>
            <a:spLocks noGrp="1"/>
          </p:cNvSpPr>
          <p:nvPr>
            <p:ph sz="quarter" idx="11" hasCustomPrompt="1"/>
          </p:nvPr>
        </p:nvSpPr>
        <p:spPr>
          <a:xfrm>
            <a:off x="378913" y="1110158"/>
            <a:ext cx="2101870" cy="1823378"/>
          </a:xfrm>
        </p:spPr>
        <p:txBody>
          <a:bodyPr>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Content Placeholder 6"/>
          <p:cNvSpPr>
            <a:spLocks noGrp="1"/>
          </p:cNvSpPr>
          <p:nvPr>
            <p:ph sz="quarter" idx="19" hasCustomPrompt="1"/>
          </p:nvPr>
        </p:nvSpPr>
        <p:spPr>
          <a:xfrm>
            <a:off x="2711989" y="1110158"/>
            <a:ext cx="2101870" cy="1823378"/>
          </a:xfrm>
        </p:spPr>
        <p:txBody>
          <a:bodyPr>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Espace réservé du numéro de diapositive 3"/>
          <p:cNvSpPr>
            <a:spLocks noGrp="1"/>
          </p:cNvSpPr>
          <p:nvPr>
            <p:ph type="sldNum" sz="quarter" idx="20"/>
          </p:nvPr>
        </p:nvSpPr>
        <p:spPr/>
        <p:txBody>
          <a:bodyPr/>
          <a:lstStyle/>
          <a:p>
            <a:fld id="{4034BEE3-566C-4068-A777-C3A4762E861B}" type="slidenum">
              <a:rPr lang="en-GB" smtClean="0"/>
              <a:pPr/>
              <a:t>‹N°›</a:t>
            </a:fld>
            <a:endParaRPr lang="en-GB" dirty="0"/>
          </a:p>
        </p:txBody>
      </p:sp>
      <p:sp>
        <p:nvSpPr>
          <p:cNvPr id="12" name="Content Placeholder 6"/>
          <p:cNvSpPr>
            <a:spLocks noGrp="1"/>
          </p:cNvSpPr>
          <p:nvPr>
            <p:ph sz="quarter" idx="22" hasCustomPrompt="1"/>
          </p:nvPr>
        </p:nvSpPr>
        <p:spPr>
          <a:xfrm>
            <a:off x="7378141" y="1110158"/>
            <a:ext cx="2101870"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1113118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x4 Box">
    <p:spTree>
      <p:nvGrpSpPr>
        <p:cNvPr id="1" name=""/>
        <p:cNvGrpSpPr/>
        <p:nvPr/>
      </p:nvGrpSpPr>
      <p:grpSpPr>
        <a:xfrm>
          <a:off x="0" y="0"/>
          <a:ext cx="0" cy="0"/>
          <a:chOff x="0" y="0"/>
          <a:chExt cx="0" cy="0"/>
        </a:xfrm>
      </p:grpSpPr>
      <p:sp>
        <p:nvSpPr>
          <p:cNvPr id="8" name="Content Placeholder 6"/>
          <p:cNvSpPr>
            <a:spLocks noGrp="1"/>
          </p:cNvSpPr>
          <p:nvPr>
            <p:ph sz="quarter" idx="16" hasCustomPrompt="1"/>
          </p:nvPr>
        </p:nvSpPr>
        <p:spPr>
          <a:xfrm>
            <a:off x="4246355" y="1110158"/>
            <a:ext cx="1765571"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6"/>
          <p:cNvSpPr>
            <a:spLocks noGrp="1"/>
          </p:cNvSpPr>
          <p:nvPr>
            <p:ph sz="quarter" idx="17" hasCustomPrompt="1"/>
          </p:nvPr>
        </p:nvSpPr>
        <p:spPr>
          <a:xfrm>
            <a:off x="10047516" y="1110158"/>
            <a:ext cx="1765571"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78914" y="1"/>
            <a:ext cx="11434173" cy="636272"/>
          </a:xfrm>
        </p:spPr>
        <p:txBody>
          <a:bodyPr/>
          <a:lstStyle/>
          <a:p>
            <a:r>
              <a:rPr lang="en-US" dirty="0"/>
              <a:t>Click to edit Master title style</a:t>
            </a:r>
            <a:endParaRPr lang="en-AU" dirty="0"/>
          </a:p>
        </p:txBody>
      </p:sp>
      <p:sp>
        <p:nvSpPr>
          <p:cNvPr id="7" name="Content Placeholder 6"/>
          <p:cNvSpPr>
            <a:spLocks noGrp="1"/>
          </p:cNvSpPr>
          <p:nvPr>
            <p:ph sz="quarter" idx="11" hasCustomPrompt="1"/>
          </p:nvPr>
        </p:nvSpPr>
        <p:spPr>
          <a:xfrm>
            <a:off x="378914" y="1110158"/>
            <a:ext cx="1765571" cy="1823378"/>
          </a:xfrm>
        </p:spPr>
        <p:txBody>
          <a:bodyPr>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Content Placeholder 6"/>
          <p:cNvSpPr>
            <a:spLocks noGrp="1"/>
          </p:cNvSpPr>
          <p:nvPr>
            <p:ph sz="quarter" idx="19" hasCustomPrompt="1"/>
          </p:nvPr>
        </p:nvSpPr>
        <p:spPr>
          <a:xfrm>
            <a:off x="2312634" y="1110158"/>
            <a:ext cx="1765571" cy="1823378"/>
          </a:xfrm>
        </p:spPr>
        <p:txBody>
          <a:bodyPr>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Espace réservé du numéro de diapositive 3"/>
          <p:cNvSpPr>
            <a:spLocks noGrp="1"/>
          </p:cNvSpPr>
          <p:nvPr>
            <p:ph type="sldNum" sz="quarter" idx="20"/>
          </p:nvPr>
        </p:nvSpPr>
        <p:spPr/>
        <p:txBody>
          <a:bodyPr/>
          <a:lstStyle/>
          <a:p>
            <a:fld id="{4034BEE3-566C-4068-A777-C3A4762E861B}" type="slidenum">
              <a:rPr lang="en-GB" smtClean="0"/>
              <a:pPr/>
              <a:t>‹N°›</a:t>
            </a:fld>
            <a:endParaRPr lang="en-GB" dirty="0"/>
          </a:p>
        </p:txBody>
      </p:sp>
      <p:sp>
        <p:nvSpPr>
          <p:cNvPr id="11" name="Content Placeholder 6"/>
          <p:cNvSpPr>
            <a:spLocks noGrp="1"/>
          </p:cNvSpPr>
          <p:nvPr>
            <p:ph sz="quarter" idx="21" hasCustomPrompt="1"/>
          </p:nvPr>
        </p:nvSpPr>
        <p:spPr>
          <a:xfrm>
            <a:off x="8113796" y="1110158"/>
            <a:ext cx="1765571"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Content Placeholder 6"/>
          <p:cNvSpPr>
            <a:spLocks noGrp="1"/>
          </p:cNvSpPr>
          <p:nvPr>
            <p:ph sz="quarter" idx="22" hasCustomPrompt="1"/>
          </p:nvPr>
        </p:nvSpPr>
        <p:spPr>
          <a:xfrm>
            <a:off x="6180075" y="1110158"/>
            <a:ext cx="1765571" cy="1823378"/>
          </a:xfrm>
        </p:spPr>
        <p:txBody>
          <a:bodyPr lIns="0">
            <a:sp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72063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1 (black)">
    <p:bg>
      <p:bgPr>
        <a:solidFill>
          <a:srgbClr val="000000"/>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3DF48258-B55E-4E77-B347-8FE35E31EF16}"/>
              </a:ext>
            </a:extLst>
          </p:cNvPr>
          <p:cNvSpPr>
            <a:spLocks noGrp="1"/>
          </p:cNvSpPr>
          <p:nvPr>
            <p:ph type="subTitle" idx="1" hasCustomPrompt="1"/>
          </p:nvPr>
        </p:nvSpPr>
        <p:spPr>
          <a:xfrm>
            <a:off x="6148489" y="4352330"/>
            <a:ext cx="5505031" cy="1354217"/>
          </a:xfrm>
          <a:prstGeom prst="rect">
            <a:avLst/>
          </a:prstGeom>
        </p:spPr>
        <p:txBody>
          <a:bodyPr vert="horz" wrap="square" lIns="0" tIns="0" rIns="0" bIns="0" rtlCol="0" anchor="t">
            <a:spAutoFit/>
          </a:bodyPr>
          <a:lstStyle>
            <a:lvl1pPr>
              <a:defRPr lang="en-GB" sz="4400" b="1" dirty="0">
                <a:solidFill>
                  <a:schemeClr val="bg1"/>
                </a:solidFill>
              </a:defRPr>
            </a:lvl1pPr>
          </a:lstStyle>
          <a:p>
            <a:pPr lvl="0">
              <a:spcBef>
                <a:spcPts val="600"/>
              </a:spcBef>
            </a:pPr>
            <a:r>
              <a:rPr lang="en-GB" dirty="0"/>
              <a:t>Click to edit master subtitle style</a:t>
            </a:r>
          </a:p>
        </p:txBody>
      </p:sp>
      <p:pic>
        <p:nvPicPr>
          <p:cNvPr id="6" name="Image 5">
            <a:extLst>
              <a:ext uri="{FF2B5EF4-FFF2-40B4-BE49-F238E27FC236}">
                <a16:creationId xmlns:a16="http://schemas.microsoft.com/office/drawing/2014/main" id="{D6314DBB-98F0-460B-A023-10E58A43ACC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0001" y="504000"/>
            <a:ext cx="2108431" cy="396000"/>
          </a:xfrm>
          <a:prstGeom prst="rect">
            <a:avLst/>
          </a:prstGeom>
        </p:spPr>
      </p:pic>
    </p:spTree>
    <p:extLst>
      <p:ext uri="{BB962C8B-B14F-4D97-AF65-F5344CB8AC3E}">
        <p14:creationId xmlns:p14="http://schemas.microsoft.com/office/powerpoint/2010/main" val="3366440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vie - Placeho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6" name="Media Placeholder 4"/>
          <p:cNvSpPr>
            <a:spLocks noGrp="1"/>
          </p:cNvSpPr>
          <p:nvPr>
            <p:ph type="media" sz="quarter" idx="11" hasCustomPrompt="1"/>
          </p:nvPr>
        </p:nvSpPr>
        <p:spPr>
          <a:xfrm>
            <a:off x="381001" y="3207697"/>
            <a:ext cx="11425767" cy="441018"/>
          </a:xfrm>
          <a:solidFill>
            <a:schemeClr val="bg1">
              <a:lumMod val="50000"/>
            </a:schemeClr>
          </a:solidFill>
        </p:spPr>
        <p:txBody>
          <a:bodyPr anchor="ctr"/>
          <a:lstStyle>
            <a:lvl1pPr algn="ctr">
              <a:defRPr>
                <a:solidFill>
                  <a:schemeClr val="bg1"/>
                </a:solidFill>
              </a:defRPr>
            </a:lvl1pPr>
          </a:lstStyle>
          <a:p>
            <a:r>
              <a:rPr lang="en-AU" dirty="0"/>
              <a:t>Click to insert movie…</a:t>
            </a:r>
          </a:p>
        </p:txBody>
      </p:sp>
    </p:spTree>
    <p:extLst>
      <p:ext uri="{BB962C8B-B14F-4D97-AF65-F5344CB8AC3E}">
        <p14:creationId xmlns:p14="http://schemas.microsoft.com/office/powerpoint/2010/main" val="13889385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vie - Full 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a:xfrm>
            <a:off x="11132810" y="6323838"/>
            <a:ext cx="673957" cy="252001"/>
          </a:xfrm>
          <a:prstGeom prst="rect">
            <a:avLst/>
          </a:prstGeom>
        </p:spPr>
        <p:txBody>
          <a:bodyPr/>
          <a:lstStyle/>
          <a:p>
            <a:fld id="{9784CBA3-D598-4B1F-BAA3-EE14B5154290}" type="slidenum">
              <a:rPr lang="en-AU" smtClean="0"/>
              <a:pPr/>
              <a:t>‹N°›</a:t>
            </a:fld>
            <a:endParaRPr lang="en-AU" dirty="0"/>
          </a:p>
        </p:txBody>
      </p:sp>
      <p:sp>
        <p:nvSpPr>
          <p:cNvPr id="5" name="Media Placeholder 4"/>
          <p:cNvSpPr>
            <a:spLocks noGrp="1"/>
          </p:cNvSpPr>
          <p:nvPr>
            <p:ph type="media" sz="quarter" idx="11" hasCustomPrompt="1"/>
          </p:nvPr>
        </p:nvSpPr>
        <p:spPr>
          <a:xfrm>
            <a:off x="1" y="3208490"/>
            <a:ext cx="12192000" cy="441018"/>
          </a:xfrm>
          <a:solidFill>
            <a:schemeClr val="bg1">
              <a:lumMod val="50000"/>
            </a:schemeClr>
          </a:solidFill>
        </p:spPr>
        <p:txBody>
          <a:bodyPr anchor="ctr"/>
          <a:lstStyle>
            <a:lvl1pPr algn="ctr">
              <a:defRPr>
                <a:solidFill>
                  <a:schemeClr val="bg1"/>
                </a:solidFill>
              </a:defRPr>
            </a:lvl1pPr>
          </a:lstStyle>
          <a:p>
            <a:r>
              <a:rPr lang="en-AU" dirty="0"/>
              <a:t>Click to insert movie…</a:t>
            </a:r>
          </a:p>
        </p:txBody>
      </p:sp>
    </p:spTree>
    <p:extLst>
      <p:ext uri="{BB962C8B-B14F-4D97-AF65-F5344CB8AC3E}">
        <p14:creationId xmlns:p14="http://schemas.microsoft.com/office/powerpoint/2010/main" val="1211731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1" y="1138239"/>
            <a:ext cx="4665663" cy="1787237"/>
          </a:xfrm>
          <a:prstGeom prst="rect">
            <a:avLst/>
          </a:prstGeom>
        </p:spPr>
        <p:txBody>
          <a:bodyPr anchor="b">
            <a:noAutofit/>
          </a:bodyPr>
          <a:lstStyle>
            <a:lvl1pPr algn="l">
              <a:defRPr sz="2396"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1" y="3146902"/>
            <a:ext cx="4665663" cy="1882298"/>
          </a:xfrm>
          <a:prstGeom prst="rect">
            <a:avLst/>
          </a:prstGeom>
        </p:spPr>
        <p:txBody>
          <a:bodyPr anchor="t">
            <a:noAutofit/>
          </a:bodyPr>
          <a:lstStyle>
            <a:lvl1pPr marL="0" indent="0" algn="l">
              <a:spcBef>
                <a:spcPts val="599"/>
              </a:spcBef>
              <a:buNone/>
              <a:defRPr sz="2196" b="0">
                <a:solidFill>
                  <a:schemeClr val="tx1"/>
                </a:solidFill>
              </a:defRPr>
            </a:lvl1pPr>
            <a:lvl2pPr marL="456423" indent="0" algn="ctr">
              <a:buNone/>
              <a:defRPr sz="1997"/>
            </a:lvl2pPr>
            <a:lvl3pPr marL="912846" indent="0" algn="ctr">
              <a:buNone/>
              <a:defRPr sz="1797"/>
            </a:lvl3pPr>
            <a:lvl4pPr marL="1369269" indent="0" algn="ctr">
              <a:buNone/>
              <a:defRPr sz="1597"/>
            </a:lvl4pPr>
            <a:lvl5pPr marL="1825691" indent="0" algn="ctr">
              <a:buNone/>
              <a:defRPr sz="1597"/>
            </a:lvl5pPr>
            <a:lvl6pPr marL="2282114" indent="0" algn="ctr">
              <a:buNone/>
              <a:defRPr sz="1597"/>
            </a:lvl6pPr>
            <a:lvl7pPr marL="2738537" indent="0" algn="ctr">
              <a:buNone/>
              <a:defRPr sz="1597"/>
            </a:lvl7pPr>
            <a:lvl8pPr marL="3194960" indent="0" algn="ctr">
              <a:buNone/>
              <a:defRPr sz="1597"/>
            </a:lvl8pPr>
            <a:lvl9pPr marL="3651382" indent="0" algn="ctr">
              <a:buNone/>
              <a:defRPr sz="1597"/>
            </a:lvl9pPr>
          </a:lstStyle>
          <a:p>
            <a:r>
              <a:rPr lang="en-GB" dirty="0"/>
              <a:t>Click to edit master subtitle style</a:t>
            </a:r>
          </a:p>
        </p:txBody>
      </p:sp>
      <p:pic>
        <p:nvPicPr>
          <p:cNvPr id="7" name="Picture 6"/>
          <p:cNvPicPr>
            <a:picLocks noChangeAspect="1"/>
          </p:cNvPicPr>
          <p:nvPr userDrawn="1">
            <p:custDataLst>
              <p:tags r:id="rId1"/>
            </p:custDataLst>
          </p:nvPr>
        </p:nvPicPr>
        <p:blipFill rotWithShape="1">
          <a:blip r:embed="rId3" cstate="email">
            <a:extLst>
              <a:ext uri="{28A0092B-C50C-407E-A947-70E740481C1C}">
                <a14:useLocalDpi xmlns:a14="http://schemas.microsoft.com/office/drawing/2010/main"/>
              </a:ext>
            </a:extLst>
          </a:blip>
          <a:srcRect/>
          <a:stretch/>
        </p:blipFill>
        <p:spPr>
          <a:xfrm>
            <a:off x="368300" y="558801"/>
            <a:ext cx="1975911" cy="381000"/>
          </a:xfrm>
          <a:prstGeom prst="rect">
            <a:avLst/>
          </a:prstGeom>
        </p:spPr>
      </p:pic>
    </p:spTree>
    <p:extLst>
      <p:ext uri="{BB962C8B-B14F-4D97-AF65-F5344CB8AC3E}">
        <p14:creationId xmlns:p14="http://schemas.microsoft.com/office/powerpoint/2010/main" val="88405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Espace réservé du numéro de diapositive 3">
            <a:extLst>
              <a:ext uri="{FF2B5EF4-FFF2-40B4-BE49-F238E27FC236}">
                <a16:creationId xmlns:a16="http://schemas.microsoft.com/office/drawing/2014/main" id="{487503C6-A5E5-4B36-BFEE-EADC29F3D6BC}"/>
              </a:ext>
            </a:extLst>
          </p:cNvPr>
          <p:cNvSpPr txBox="1">
            <a:spLocks/>
          </p:cNvSpPr>
          <p:nvPr userDrawn="1"/>
        </p:nvSpPr>
        <p:spPr>
          <a:xfrm>
            <a:off x="10957294" y="6469493"/>
            <a:ext cx="849474" cy="165582"/>
          </a:xfrm>
          <a:prstGeom prst="rect">
            <a:avLst/>
          </a:prstGeom>
        </p:spPr>
        <p:txBody>
          <a:bodyPr vert="horz" lIns="0" tIns="0" rIns="0" bIns="0" rtlCol="0" anchor="ctr"/>
          <a:lstStyle>
            <a:defPPr>
              <a:defRPr lang="en-AU"/>
            </a:defPPr>
            <a:lvl1pPr algn="r" rtl="0" fontAlgn="base">
              <a:spcBef>
                <a:spcPct val="0"/>
              </a:spcBef>
              <a:spcAft>
                <a:spcPct val="0"/>
              </a:spcAft>
              <a:defRPr sz="1000" b="0" kern="1200">
                <a:solidFill>
                  <a:schemeClr val="tx1"/>
                </a:solidFill>
                <a:latin typeface="Arial" charset="0"/>
                <a:ea typeface="+mn-ea"/>
                <a:cs typeface="Arial" charset="0"/>
              </a:defRPr>
            </a:lvl1pPr>
            <a:lvl2pPr marL="514350" algn="l" rtl="0" fontAlgn="base">
              <a:spcBef>
                <a:spcPct val="0"/>
              </a:spcBef>
              <a:spcAft>
                <a:spcPct val="0"/>
              </a:spcAft>
              <a:defRPr b="1" kern="1200">
                <a:solidFill>
                  <a:schemeClr val="tx1"/>
                </a:solidFill>
                <a:latin typeface="Arial" charset="0"/>
                <a:ea typeface="+mn-ea"/>
                <a:cs typeface="Arial" charset="0"/>
              </a:defRPr>
            </a:lvl2pPr>
            <a:lvl3pPr marL="1028700" algn="l" rtl="0" fontAlgn="base">
              <a:spcBef>
                <a:spcPct val="0"/>
              </a:spcBef>
              <a:spcAft>
                <a:spcPct val="0"/>
              </a:spcAft>
              <a:defRPr b="1" kern="1200">
                <a:solidFill>
                  <a:schemeClr val="tx1"/>
                </a:solidFill>
                <a:latin typeface="Arial" charset="0"/>
                <a:ea typeface="+mn-ea"/>
                <a:cs typeface="Arial" charset="0"/>
              </a:defRPr>
            </a:lvl3pPr>
            <a:lvl4pPr marL="1543050" algn="l" rtl="0" fontAlgn="base">
              <a:spcBef>
                <a:spcPct val="0"/>
              </a:spcBef>
              <a:spcAft>
                <a:spcPct val="0"/>
              </a:spcAft>
              <a:defRPr b="1" kern="1200">
                <a:solidFill>
                  <a:schemeClr val="tx1"/>
                </a:solidFill>
                <a:latin typeface="Arial" charset="0"/>
                <a:ea typeface="+mn-ea"/>
                <a:cs typeface="Arial" charset="0"/>
              </a:defRPr>
            </a:lvl4pPr>
            <a:lvl5pPr marL="2057400" algn="l" rtl="0" fontAlgn="base">
              <a:spcBef>
                <a:spcPct val="0"/>
              </a:spcBef>
              <a:spcAft>
                <a:spcPct val="0"/>
              </a:spcAft>
              <a:defRPr b="1" kern="1200">
                <a:solidFill>
                  <a:schemeClr val="tx1"/>
                </a:solidFill>
                <a:latin typeface="Arial" charset="0"/>
                <a:ea typeface="+mn-ea"/>
                <a:cs typeface="Arial" charset="0"/>
              </a:defRPr>
            </a:lvl5pPr>
            <a:lvl6pPr marL="2571750" algn="l" defTabSz="1028700" rtl="0" eaLnBrk="1" latinLnBrk="0" hangingPunct="1">
              <a:defRPr b="1" kern="1200">
                <a:solidFill>
                  <a:schemeClr val="tx1"/>
                </a:solidFill>
                <a:latin typeface="Arial" charset="0"/>
                <a:ea typeface="+mn-ea"/>
                <a:cs typeface="Arial" charset="0"/>
              </a:defRPr>
            </a:lvl6pPr>
            <a:lvl7pPr marL="3086100" algn="l" defTabSz="1028700" rtl="0" eaLnBrk="1" latinLnBrk="0" hangingPunct="1">
              <a:defRPr b="1" kern="1200">
                <a:solidFill>
                  <a:schemeClr val="tx1"/>
                </a:solidFill>
                <a:latin typeface="Arial" charset="0"/>
                <a:ea typeface="+mn-ea"/>
                <a:cs typeface="Arial" charset="0"/>
              </a:defRPr>
            </a:lvl7pPr>
            <a:lvl8pPr marL="3600450" algn="l" defTabSz="1028700" rtl="0" eaLnBrk="1" latinLnBrk="0" hangingPunct="1">
              <a:defRPr b="1" kern="1200">
                <a:solidFill>
                  <a:schemeClr val="tx1"/>
                </a:solidFill>
                <a:latin typeface="Arial" charset="0"/>
                <a:ea typeface="+mn-ea"/>
                <a:cs typeface="Arial" charset="0"/>
              </a:defRPr>
            </a:lvl8pPr>
            <a:lvl9pPr marL="4114800" algn="l" defTabSz="1028700" rtl="0" eaLnBrk="1" latinLnBrk="0" hangingPunct="1">
              <a:defRPr b="1" kern="1200">
                <a:solidFill>
                  <a:schemeClr val="tx1"/>
                </a:solidFill>
                <a:latin typeface="Arial" charset="0"/>
                <a:ea typeface="+mn-ea"/>
                <a:cs typeface="Arial" charset="0"/>
              </a:defRPr>
            </a:lvl9pPr>
          </a:lstStyle>
          <a:p>
            <a:pPr marL="0" marR="0" lvl="0" indent="0" algn="r" defTabSz="912937" rtl="0" eaLnBrk="1" fontAlgn="base" latinLnBrk="0" hangingPunct="1">
              <a:lnSpc>
                <a:spcPct val="100000"/>
              </a:lnSpc>
              <a:spcBef>
                <a:spcPct val="0"/>
              </a:spcBef>
              <a:spcAft>
                <a:spcPct val="0"/>
              </a:spcAft>
              <a:buClrTx/>
              <a:buSzTx/>
              <a:buFontTx/>
              <a:buNone/>
              <a:tabLst/>
              <a:defRPr/>
            </a:pPr>
            <a:fld id="{4034BEE3-566C-4068-A777-C3A4762E861B}" type="slidenum">
              <a:rPr kumimoji="0" lang="en-GB" sz="998" b="0" i="0" u="none" strike="noStrike" kern="1200" cap="none" spc="0" normalizeH="0" baseline="0" noProof="0" smtClean="0">
                <a:ln>
                  <a:noFill/>
                </a:ln>
                <a:solidFill>
                  <a:srgbClr val="717171"/>
                </a:solidFill>
                <a:effectLst/>
                <a:uLnTx/>
                <a:uFillTx/>
                <a:latin typeface="Arial" charset="0"/>
                <a:ea typeface="+mn-ea"/>
                <a:cs typeface="Arial" charset="0"/>
              </a:rPr>
              <a:pPr marL="0" marR="0" lvl="0" indent="0" algn="r" defTabSz="912937" rtl="0" eaLnBrk="1" fontAlgn="base" latinLnBrk="0" hangingPunct="1">
                <a:lnSpc>
                  <a:spcPct val="100000"/>
                </a:lnSpc>
                <a:spcBef>
                  <a:spcPct val="0"/>
                </a:spcBef>
                <a:spcAft>
                  <a:spcPct val="0"/>
                </a:spcAft>
                <a:buClrTx/>
                <a:buSzTx/>
                <a:buFontTx/>
                <a:buNone/>
                <a:tabLst/>
                <a:defRPr/>
              </a:pPr>
              <a:t>‹N°›</a:t>
            </a:fld>
            <a:endParaRPr kumimoji="0" lang="en-GB" sz="998" b="0" i="0" u="none" strike="noStrike" kern="1200" cap="none" spc="0" normalizeH="0" baseline="0" noProof="0" dirty="0">
              <a:ln>
                <a:noFill/>
              </a:ln>
              <a:solidFill>
                <a:srgbClr val="717171"/>
              </a:solidFill>
              <a:effectLst/>
              <a:uLnTx/>
              <a:uFillTx/>
              <a:latin typeface="Arial" charset="0"/>
              <a:ea typeface="+mn-ea"/>
              <a:cs typeface="Arial" charset="0"/>
            </a:endParaRPr>
          </a:p>
        </p:txBody>
      </p:sp>
    </p:spTree>
    <p:extLst>
      <p:ext uri="{BB962C8B-B14F-4D97-AF65-F5344CB8AC3E}">
        <p14:creationId xmlns:p14="http://schemas.microsoft.com/office/powerpoint/2010/main" val="3054433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1 x content - no sub heading">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60000" y="1708150"/>
            <a:ext cx="11466873" cy="4018118"/>
          </a:xfrm>
        </p:spPr>
        <p:txBody>
          <a:bodyPr>
            <a:noAutofit/>
          </a:bodyPr>
          <a:lstStyle>
            <a:lvl1pPr>
              <a:defRPr sz="1597" b="0">
                <a:solidFill>
                  <a:schemeClr val="tx1"/>
                </a:solidFill>
              </a:defRPr>
            </a:lvl1pPr>
            <a:lvl2pPr>
              <a:spcBef>
                <a:spcPts val="599"/>
              </a:spcBef>
              <a:defRPr sz="1597">
                <a:solidFill>
                  <a:schemeClr val="tx1"/>
                </a:solidFill>
              </a:defRPr>
            </a:lvl2pPr>
            <a:lvl3pPr>
              <a:spcBef>
                <a:spcPts val="599"/>
              </a:spcBef>
              <a:defRPr sz="1597">
                <a:solidFill>
                  <a:schemeClr val="tx1"/>
                </a:solidFill>
              </a:defRPr>
            </a:lvl3pPr>
            <a:lvl4pPr>
              <a:spcBef>
                <a:spcPts val="599"/>
              </a:spcBef>
              <a:defRPr sz="1597">
                <a:solidFill>
                  <a:schemeClr val="tx1"/>
                </a:solidFill>
              </a:defRPr>
            </a:lvl4pPr>
            <a:lvl5pPr>
              <a:spcBef>
                <a:spcPts val="599"/>
              </a:spcBef>
              <a:defRPr sz="1597">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60000"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6"/>
            <a:ext cx="969962" cy="196850"/>
          </a:xfrm>
          <a:prstGeom prst="rect">
            <a:avLst/>
          </a:prstGeom>
        </p:spPr>
        <p:txBody>
          <a:bodyPr vert="horz" lIns="0" tIns="0" rIns="0" bIns="0" rtlCol="0" anchor="ctr"/>
          <a:lstStyle>
            <a:lvl1pPr algn="r">
              <a:defRPr sz="998">
                <a:solidFill>
                  <a:schemeClr val="tx1"/>
                </a:solidFill>
              </a:defRPr>
            </a:lvl1p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7571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60000" y="1708150"/>
            <a:ext cx="11466873" cy="4018118"/>
          </a:xfrm>
        </p:spPr>
        <p:txBody>
          <a:bodyPr>
            <a:noAutofit/>
          </a:bodyPr>
          <a:lstStyle>
            <a:lvl1pPr>
              <a:defRPr sz="1597" b="0">
                <a:solidFill>
                  <a:schemeClr val="tx1"/>
                </a:solidFill>
              </a:defRPr>
            </a:lvl1pPr>
            <a:lvl2pPr>
              <a:spcBef>
                <a:spcPts val="599"/>
              </a:spcBef>
              <a:defRPr sz="1597">
                <a:solidFill>
                  <a:schemeClr val="tx1"/>
                </a:solidFill>
              </a:defRPr>
            </a:lvl2pPr>
            <a:lvl3pPr>
              <a:spcBef>
                <a:spcPts val="599"/>
              </a:spcBef>
              <a:defRPr sz="1597">
                <a:solidFill>
                  <a:schemeClr val="tx1"/>
                </a:solidFill>
              </a:defRPr>
            </a:lvl3pPr>
            <a:lvl4pPr>
              <a:spcBef>
                <a:spcPts val="599"/>
              </a:spcBef>
              <a:defRPr sz="1597">
                <a:solidFill>
                  <a:schemeClr val="tx1"/>
                </a:solidFill>
              </a:defRPr>
            </a:lvl4pPr>
            <a:lvl5pPr>
              <a:spcBef>
                <a:spcPts val="599"/>
              </a:spcBef>
              <a:defRPr sz="1597">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60000"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6"/>
            <a:ext cx="969962" cy="196850"/>
          </a:xfrm>
          <a:prstGeom prst="rect">
            <a:avLst/>
          </a:prstGeom>
        </p:spPr>
        <p:txBody>
          <a:bodyPr vert="horz" lIns="0" tIns="0" rIns="0" bIns="0" rtlCol="0" anchor="ctr"/>
          <a:lstStyle>
            <a:lvl1pPr algn="r">
              <a:defRPr sz="998">
                <a:solidFill>
                  <a:schemeClr val="tx1"/>
                </a:solidFill>
              </a:defRPr>
            </a:lvl1pPr>
          </a:lstStyle>
          <a:p>
            <a:fld id="{4034BEE3-566C-4068-A777-C3A4762E861B}" type="slidenum">
              <a:rPr lang="en-GB" smtClean="0"/>
              <a:pPr/>
              <a:t>‹N°›</a:t>
            </a:fld>
            <a:endParaRPr lang="en-GB" dirty="0"/>
          </a:p>
        </p:txBody>
      </p:sp>
      <p:sp>
        <p:nvSpPr>
          <p:cNvPr id="8" name="Text Placeholder 2"/>
          <p:cNvSpPr>
            <a:spLocks noGrp="1"/>
          </p:cNvSpPr>
          <p:nvPr>
            <p:ph type="body" sz="quarter" idx="17" hasCustomPrompt="1"/>
          </p:nvPr>
        </p:nvSpPr>
        <p:spPr>
          <a:xfrm>
            <a:off x="357189" y="909636"/>
            <a:ext cx="11477331" cy="578900"/>
          </a:xfrm>
        </p:spPr>
        <p:txBody>
          <a:bodyPr/>
          <a:lstStyle>
            <a:lvl1pPr>
              <a:defRPr sz="2196"/>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599"/>
              </a:spcBef>
              <a:defRPr sz="799">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42272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B)">
    <p:spTree>
      <p:nvGrpSpPr>
        <p:cNvPr id="1" name=""/>
        <p:cNvGrpSpPr/>
        <p:nvPr/>
      </p:nvGrpSpPr>
      <p:grpSpPr>
        <a:xfrm>
          <a:off x="0" y="0"/>
          <a:ext cx="0" cy="0"/>
          <a:chOff x="0" y="0"/>
          <a:chExt cx="0" cy="0"/>
        </a:xfrm>
      </p:grpSpPr>
      <p:sp>
        <p:nvSpPr>
          <p:cNvPr id="6" name="Picture Placeholder 31"/>
          <p:cNvSpPr>
            <a:spLocks noGrp="1"/>
          </p:cNvSpPr>
          <p:nvPr>
            <p:ph type="pic" sz="quarter" idx="13"/>
          </p:nvPr>
        </p:nvSpPr>
        <p:spPr>
          <a:xfrm>
            <a:off x="-6651" y="3277627"/>
            <a:ext cx="12200176" cy="303609"/>
          </a:xfrm>
          <a:prstGeom prst="rect">
            <a:avLst/>
          </a:prstGeom>
        </p:spPr>
        <p:txBody>
          <a:bodyPr lIns="102870" tIns="51435" rIns="102870" bIns="51435" anchor="ctr"/>
          <a:lstStyle>
            <a:lvl1pPr algn="ctr">
              <a:defRPr>
                <a:solidFill>
                  <a:schemeClr val="tx1"/>
                </a:solidFill>
                <a:latin typeface="Arial" panose="020B0604020202020204" pitchFamily="34" charset="0"/>
              </a:defRPr>
            </a:lvl1pPr>
          </a:lstStyle>
          <a:p>
            <a:r>
              <a:rPr lang="fr-FR" dirty="0"/>
              <a:t>Cliquez sur l'icône pour ajouter une image</a:t>
            </a:r>
            <a:endParaRPr lang="en-GB" dirty="0"/>
          </a:p>
        </p:txBody>
      </p:sp>
      <p:sp>
        <p:nvSpPr>
          <p:cNvPr id="7" name="Title 1"/>
          <p:cNvSpPr>
            <a:spLocks noGrp="1"/>
          </p:cNvSpPr>
          <p:nvPr>
            <p:ph type="ctrTitle" hasCustomPrompt="1"/>
          </p:nvPr>
        </p:nvSpPr>
        <p:spPr>
          <a:xfrm>
            <a:off x="360003" y="3846098"/>
            <a:ext cx="11466875" cy="1143001"/>
          </a:xfrm>
          <a:prstGeom prst="rect">
            <a:avLst/>
          </a:prstGeom>
        </p:spPr>
        <p:txBody>
          <a:bodyPr anchor="b">
            <a:noAutofit/>
          </a:bodyPr>
          <a:lstStyle>
            <a:lvl1pPr algn="l">
              <a:defRPr sz="2990" b="1">
                <a:solidFill>
                  <a:schemeClr val="tx1"/>
                </a:solidFill>
              </a:defRPr>
            </a:lvl1pPr>
          </a:lstStyle>
          <a:p>
            <a:r>
              <a:rPr lang="en-GB" dirty="0"/>
              <a:t>Click to edit master title style</a:t>
            </a:r>
          </a:p>
        </p:txBody>
      </p:sp>
      <p:sp>
        <p:nvSpPr>
          <p:cNvPr id="8" name="Subtitle 2"/>
          <p:cNvSpPr>
            <a:spLocks noGrp="1"/>
          </p:cNvSpPr>
          <p:nvPr>
            <p:ph type="subTitle" idx="1" hasCustomPrompt="1"/>
          </p:nvPr>
        </p:nvSpPr>
        <p:spPr>
          <a:xfrm>
            <a:off x="360003" y="4989097"/>
            <a:ext cx="11466875" cy="1125748"/>
          </a:xfrm>
          <a:prstGeom prst="rect">
            <a:avLst/>
          </a:prstGeom>
        </p:spPr>
        <p:txBody>
          <a:bodyPr lIns="0" tIns="0" rIns="0" bIns="0" anchor="t">
            <a:noAutofit/>
          </a:bodyPr>
          <a:lstStyle>
            <a:lvl1pPr marL="0" indent="0" algn="l">
              <a:spcBef>
                <a:spcPts val="225"/>
              </a:spcBef>
              <a:buNone/>
              <a:defRPr sz="2392" b="0">
                <a:solidFill>
                  <a:schemeClr val="tx1"/>
                </a:solidFill>
                <a:latin typeface="Arial" panose="020B0604020202020204" pitchFamily="34" charset="0"/>
                <a:cs typeface="Arial" panose="020B0604020202020204" pitchFamily="34" charset="0"/>
              </a:defRPr>
            </a:lvl1pPr>
            <a:lvl2pPr marL="512654" indent="0" algn="ctr">
              <a:buNone/>
              <a:defRPr sz="2292"/>
            </a:lvl2pPr>
            <a:lvl3pPr marL="1025308" indent="0" algn="ctr">
              <a:buNone/>
              <a:defRPr sz="1994"/>
            </a:lvl3pPr>
            <a:lvl4pPr marL="1537962" indent="0" algn="ctr">
              <a:buNone/>
              <a:defRPr sz="1794"/>
            </a:lvl4pPr>
            <a:lvl5pPr marL="2050617" indent="0" algn="ctr">
              <a:buNone/>
              <a:defRPr sz="1794"/>
            </a:lvl5pPr>
            <a:lvl6pPr marL="2563270" indent="0" algn="ctr">
              <a:buNone/>
              <a:defRPr sz="1794"/>
            </a:lvl6pPr>
            <a:lvl7pPr marL="3075925" indent="0" algn="ctr">
              <a:buNone/>
              <a:defRPr sz="1794"/>
            </a:lvl7pPr>
            <a:lvl8pPr marL="3588579" indent="0" algn="ctr">
              <a:buNone/>
              <a:defRPr sz="1794"/>
            </a:lvl8pPr>
            <a:lvl9pPr marL="4101233" indent="0" algn="ctr">
              <a:buNone/>
              <a:defRPr sz="1794"/>
            </a:lvl9pPr>
          </a:lstStyle>
          <a:p>
            <a:r>
              <a:rPr lang="en-GB" dirty="0"/>
              <a:t>Click to edit master subtitle style</a:t>
            </a:r>
          </a:p>
        </p:txBody>
      </p:sp>
    </p:spTree>
    <p:extLst>
      <p:ext uri="{BB962C8B-B14F-4D97-AF65-F5344CB8AC3E}">
        <p14:creationId xmlns:p14="http://schemas.microsoft.com/office/powerpoint/2010/main" val="2948865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33"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
        <p:nvSpPr>
          <p:cNvPr id="2" name="Title 1"/>
          <p:cNvSpPr>
            <a:spLocks noGrp="1"/>
          </p:cNvSpPr>
          <p:nvPr>
            <p:ph type="ctrTitle"/>
          </p:nvPr>
        </p:nvSpPr>
        <p:spPr>
          <a:xfrm>
            <a:off x="7162801" y="1138239"/>
            <a:ext cx="4665663" cy="1787237"/>
          </a:xfrm>
        </p:spPr>
        <p:txBody>
          <a:bodyPr anchor="b">
            <a:noAutofit/>
          </a:bodyPr>
          <a:lstStyle>
            <a:lvl1pPr algn="l">
              <a:defRPr sz="2400" b="1">
                <a:solidFill>
                  <a:schemeClr val="tx1"/>
                </a:solidFill>
              </a:defRPr>
            </a:lvl1pPr>
          </a:lstStyle>
          <a:p>
            <a:r>
              <a:rPr lang="fr-FR"/>
              <a:t>Modifiez le style du titre</a:t>
            </a:r>
            <a:endParaRPr lang="en-GB" dirty="0"/>
          </a:p>
        </p:txBody>
      </p:sp>
      <p:sp>
        <p:nvSpPr>
          <p:cNvPr id="3" name="Subtitle 2"/>
          <p:cNvSpPr>
            <a:spLocks noGrp="1"/>
          </p:cNvSpPr>
          <p:nvPr>
            <p:ph type="subTitle" idx="1"/>
          </p:nvPr>
        </p:nvSpPr>
        <p:spPr>
          <a:xfrm>
            <a:off x="7162801" y="3146902"/>
            <a:ext cx="4665663" cy="1882298"/>
          </a:xfr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38952" y="561245"/>
            <a:ext cx="2736000" cy="417127"/>
          </a:xfrm>
          <a:prstGeom prst="rect">
            <a:avLst/>
          </a:prstGeom>
        </p:spPr>
      </p:pic>
    </p:spTree>
    <p:extLst>
      <p:ext uri="{BB962C8B-B14F-4D97-AF65-F5344CB8AC3E}">
        <p14:creationId xmlns:p14="http://schemas.microsoft.com/office/powerpoint/2010/main" val="300275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1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32" name="Picture Placeholder 31"/>
          <p:cNvSpPr>
            <a:spLocks noGrp="1"/>
          </p:cNvSpPr>
          <p:nvPr>
            <p:ph type="pic" sz="quarter" idx="13"/>
          </p:nvPr>
        </p:nvSpPr>
        <p:spPr>
          <a:xfrm>
            <a:off x="-6651" y="859"/>
            <a:ext cx="12200176" cy="6857143"/>
          </a:xfrm>
        </p:spPr>
        <p:txBody>
          <a:bodyPr anchor="ctr"/>
          <a:lstStyle>
            <a:lvl1pPr algn="ctr">
              <a:defRPr>
                <a:solidFill>
                  <a:schemeClr val="tx1"/>
                </a:solidFill>
              </a:defRPr>
            </a:lvl1pPr>
          </a:lstStyle>
          <a:p>
            <a:r>
              <a:rPr lang="fr-FR"/>
              <a:t>Cliquez sur l'icône pour ajouter une image</a:t>
            </a:r>
            <a:endParaRPr lang="en-GB" dirty="0"/>
          </a:p>
        </p:txBody>
      </p:sp>
      <p:sp>
        <p:nvSpPr>
          <p:cNvPr id="2" name="Title 1"/>
          <p:cNvSpPr>
            <a:spLocks noGrp="1"/>
          </p:cNvSpPr>
          <p:nvPr>
            <p:ph type="ctrTitle"/>
          </p:nvPr>
        </p:nvSpPr>
        <p:spPr>
          <a:xfrm>
            <a:off x="360001" y="3846097"/>
            <a:ext cx="11466875" cy="1143000"/>
          </a:xfrm>
        </p:spPr>
        <p:txBody>
          <a:bodyPr anchor="b">
            <a:noAutofit/>
          </a:bodyPr>
          <a:lstStyle>
            <a:lvl1pPr algn="l">
              <a:defRPr sz="2400" b="1">
                <a:solidFill>
                  <a:schemeClr val="tx1"/>
                </a:solidFill>
              </a:defRPr>
            </a:lvl1pPr>
          </a:lstStyle>
          <a:p>
            <a:r>
              <a:rPr lang="fr-FR"/>
              <a:t>Modifiez le style du titre</a:t>
            </a:r>
            <a:endParaRPr lang="en-GB" dirty="0"/>
          </a:p>
        </p:txBody>
      </p:sp>
      <p:sp>
        <p:nvSpPr>
          <p:cNvPr id="3" name="Subtitle 2"/>
          <p:cNvSpPr>
            <a:spLocks noGrp="1"/>
          </p:cNvSpPr>
          <p:nvPr>
            <p:ph type="subTitle" idx="1"/>
          </p:nvPr>
        </p:nvSpPr>
        <p:spPr>
          <a:xfrm>
            <a:off x="360001" y="4989097"/>
            <a:ext cx="11466875" cy="1125748"/>
          </a:xfr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
        <p:nvSpPr>
          <p:cNvPr id="7"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95108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4DD98664-882C-4D8A-B754-A20392790825}" type="slidenum">
              <a:rPr lang="en-GB" smtClean="0"/>
              <a:pPr/>
              <a:t>‹N°›</a:t>
            </a:fld>
            <a:endParaRPr lang="en-GB" dirty="0"/>
          </a:p>
        </p:txBody>
      </p:sp>
      <p:sp>
        <p:nvSpPr>
          <p:cNvPr id="3" name="Text Placeholder 2"/>
          <p:cNvSpPr>
            <a:spLocks noGrp="1"/>
          </p:cNvSpPr>
          <p:nvPr>
            <p:ph type="body" sz="quarter" idx="15"/>
          </p:nvPr>
        </p:nvSpPr>
        <p:spPr>
          <a:xfrm>
            <a:off x="360363" y="2984855"/>
            <a:ext cx="11466511" cy="1585557"/>
          </a:xfr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fr-FR"/>
              <a:t>Modifiez les styles du texte du masque</a:t>
            </a:r>
          </a:p>
          <a:p>
            <a:pPr lvl="1"/>
            <a:r>
              <a:rPr lang="fr-FR"/>
              <a:t>Deuxième niveau</a:t>
            </a:r>
          </a:p>
        </p:txBody>
      </p:sp>
      <p:sp>
        <p:nvSpPr>
          <p:cNvPr id="8"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
        <p:nvSpPr>
          <p:cNvPr id="5" name="Text Placeholder 2"/>
          <p:cNvSpPr>
            <a:spLocks noGrp="1"/>
          </p:cNvSpPr>
          <p:nvPr>
            <p:ph type="body" sz="quarter" idx="16" hasCustomPrompt="1"/>
          </p:nvPr>
        </p:nvSpPr>
        <p:spPr>
          <a:xfrm>
            <a:off x="359999" y="2564674"/>
            <a:ext cx="976676" cy="411163"/>
          </a:xfr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0116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fr-FR"/>
              <a:t>Cliquez sur l'icône pour ajouter une image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7" name="Image 6">
            <a:extLst>
              <a:ext uri="{FF2B5EF4-FFF2-40B4-BE49-F238E27FC236}">
                <a16:creationId xmlns:a16="http://schemas.microsoft.com/office/drawing/2014/main" id="{D51AF17E-FE61-44C9-A587-9ABFFB44AC8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0001" y="504000"/>
            <a:ext cx="2108431" cy="396000"/>
          </a:xfrm>
          <a:prstGeom prst="rect">
            <a:avLst/>
          </a:prstGeom>
        </p:spPr>
      </p:pic>
    </p:spTree>
    <p:extLst>
      <p:ext uri="{BB962C8B-B14F-4D97-AF65-F5344CB8AC3E}">
        <p14:creationId xmlns:p14="http://schemas.microsoft.com/office/powerpoint/2010/main" val="31409932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White with image)">
    <p:spTree>
      <p:nvGrpSpPr>
        <p:cNvPr id="1" name=""/>
        <p:cNvGrpSpPr/>
        <p:nvPr/>
      </p:nvGrpSpPr>
      <p:grpSpPr>
        <a:xfrm>
          <a:off x="0" y="0"/>
          <a:ext cx="0" cy="0"/>
          <a:chOff x="0" y="0"/>
          <a:chExt cx="0" cy="0"/>
        </a:xfrm>
      </p:grpSpPr>
      <p:pic>
        <p:nvPicPr>
          <p:cNvPr id="5" name="Picture Placeholder 3"/>
          <p:cNvPicPr>
            <a:picLocks noChangeAspect="1"/>
          </p:cNvPicPr>
          <p:nvPr userDrawn="1"/>
        </p:nvPicPr>
        <p:blipFill>
          <a:blip r:embed="rId2">
            <a:extLst>
              <a:ext uri="{28A0092B-C50C-407E-A947-70E740481C1C}">
                <a14:useLocalDpi xmlns:a14="http://schemas.microsoft.com/office/drawing/2010/main" val="0"/>
              </a:ext>
            </a:extLst>
          </a:blip>
          <a:srcRect t="7802" b="7802"/>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lvl1pPr>
              <a:defRPr>
                <a:solidFill>
                  <a:schemeClr val="tx1"/>
                </a:solidFill>
              </a:defRPr>
            </a:lvl1pPr>
          </a:lstStyle>
          <a:p>
            <a:fld id="{4DD98664-882C-4D8A-B754-A20392790825}" type="slidenum">
              <a:rPr lang="en-GB" smtClean="0"/>
              <a:pPr/>
              <a:t>‹N°›</a:t>
            </a:fld>
            <a:endParaRPr lang="en-GB" dirty="0"/>
          </a:p>
        </p:txBody>
      </p:sp>
      <p:sp>
        <p:nvSpPr>
          <p:cNvPr id="8"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
        <p:nvSpPr>
          <p:cNvPr id="7" name="Text Placeholder 2"/>
          <p:cNvSpPr>
            <a:spLocks noGrp="1"/>
          </p:cNvSpPr>
          <p:nvPr>
            <p:ph type="body" sz="quarter" idx="15"/>
          </p:nvPr>
        </p:nvSpPr>
        <p:spPr>
          <a:xfrm>
            <a:off x="359999" y="2984855"/>
            <a:ext cx="11466875" cy="1585557"/>
          </a:xfr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fr-FR"/>
              <a:t>Modifiez les styles du texte du masque</a:t>
            </a:r>
          </a:p>
          <a:p>
            <a:pPr lvl="1"/>
            <a:r>
              <a:rPr lang="fr-FR"/>
              <a:t>Deuxième niveau</a:t>
            </a:r>
          </a:p>
        </p:txBody>
      </p:sp>
      <p:sp>
        <p:nvSpPr>
          <p:cNvPr id="9" name="Text Placeholder 2"/>
          <p:cNvSpPr>
            <a:spLocks noGrp="1"/>
          </p:cNvSpPr>
          <p:nvPr>
            <p:ph type="body" sz="quarter" idx="16" hasCustomPrompt="1"/>
          </p:nvPr>
        </p:nvSpPr>
        <p:spPr>
          <a:xfrm>
            <a:off x="359999" y="2564674"/>
            <a:ext cx="976676" cy="411163"/>
          </a:xfr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22641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9" name="Text Placeholder 7"/>
          <p:cNvSpPr>
            <a:spLocks noGrp="1"/>
          </p:cNvSpPr>
          <p:nvPr>
            <p:ph type="body" sz="quarter" idx="13"/>
          </p:nvPr>
        </p:nvSpPr>
        <p:spPr>
          <a:xfrm>
            <a:off x="360363" y="1692002"/>
            <a:ext cx="11466511" cy="4427813"/>
          </a:xfrm>
        </p:spPr>
        <p:txBody>
          <a:bodyPr>
            <a:noAutofit/>
          </a:bodyPr>
          <a:lstStyle>
            <a:lvl1pPr>
              <a:defRPr sz="160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7" name="Title 1"/>
          <p:cNvSpPr>
            <a:spLocks noGrp="1"/>
          </p:cNvSpPr>
          <p:nvPr>
            <p:ph type="title"/>
          </p:nvPr>
        </p:nvSpPr>
        <p:spPr>
          <a:xfrm>
            <a:off x="360001" y="853200"/>
            <a:ext cx="11466999" cy="838800"/>
          </a:xfrm>
        </p:spPr>
        <p:txBody>
          <a:bodyPr>
            <a:noAutofit/>
          </a:bodyPr>
          <a:lstStyle>
            <a:lvl1pPr>
              <a:defRPr>
                <a:solidFill>
                  <a:schemeClr val="tx1"/>
                </a:solidFill>
              </a:defRPr>
            </a:lvl1pPr>
          </a:lstStyle>
          <a:p>
            <a:r>
              <a:rPr lang="fr-FR"/>
              <a:t>Modifiez le style du titre</a:t>
            </a:r>
            <a:endParaRPr lang="en-GB" dirty="0"/>
          </a:p>
        </p:txBody>
      </p:sp>
      <p:sp>
        <p:nvSpPr>
          <p:cNvPr id="12" name="Content Placeholder 4"/>
          <p:cNvSpPr>
            <a:spLocks noGrp="1"/>
          </p:cNvSpPr>
          <p:nvPr>
            <p:ph sz="quarter" idx="14" hasCustomPrompt="1"/>
          </p:nvPr>
        </p:nvSpPr>
        <p:spPr>
          <a:xfrm>
            <a:off x="360001" y="1219827"/>
            <a:ext cx="11466999" cy="472175"/>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3" name="Text Placeholder 17"/>
          <p:cNvSpPr>
            <a:spLocks noGrp="1"/>
          </p:cNvSpPr>
          <p:nvPr>
            <p:ph type="body" sz="quarter" idx="15"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7470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 x Content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93236"/>
            <a:ext cx="5626800" cy="4426579"/>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58" name="Content Placeholder 35"/>
          <p:cNvSpPr>
            <a:spLocks noGrp="1"/>
          </p:cNvSpPr>
          <p:nvPr>
            <p:ph sz="quarter" idx="14"/>
          </p:nvPr>
        </p:nvSpPr>
        <p:spPr>
          <a:xfrm>
            <a:off x="6191575" y="1693234"/>
            <a:ext cx="5628408" cy="442658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9" name="Title 1"/>
          <p:cNvSpPr>
            <a:spLocks noGrp="1"/>
          </p:cNvSpPr>
          <p:nvPr>
            <p:ph type="title"/>
          </p:nvPr>
        </p:nvSpPr>
        <p:spPr>
          <a:xfrm>
            <a:off x="360000" y="853200"/>
            <a:ext cx="11459981" cy="840032"/>
          </a:xfrm>
        </p:spPr>
        <p:txBody>
          <a:bodyPr>
            <a:noAutofit/>
          </a:bodyPr>
          <a:lstStyle>
            <a:lvl1pPr>
              <a:defRPr>
                <a:solidFill>
                  <a:schemeClr val="tx1"/>
                </a:solidFill>
              </a:defRPr>
            </a:lvl1pPr>
          </a:lstStyle>
          <a:p>
            <a:r>
              <a:rPr lang="fr-FR"/>
              <a:t>Modifiez le style du titre</a:t>
            </a:r>
            <a:endParaRPr lang="en-GB" dirty="0"/>
          </a:p>
        </p:txBody>
      </p:sp>
      <p:sp>
        <p:nvSpPr>
          <p:cNvPr id="13" name="Content Placeholder 4"/>
          <p:cNvSpPr>
            <a:spLocks noGrp="1"/>
          </p:cNvSpPr>
          <p:nvPr>
            <p:ph sz="quarter" idx="16" hasCustomPrompt="1"/>
          </p:nvPr>
        </p:nvSpPr>
        <p:spPr>
          <a:xfrm>
            <a:off x="360002" y="1219825"/>
            <a:ext cx="11468463" cy="473408"/>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7"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45747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3 x Content (7)">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9" y="1692002"/>
            <a:ext cx="3679200"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32" name="Title 1"/>
          <p:cNvSpPr>
            <a:spLocks noGrp="1"/>
          </p:cNvSpPr>
          <p:nvPr>
            <p:ph type="title"/>
          </p:nvPr>
        </p:nvSpPr>
        <p:spPr>
          <a:xfrm>
            <a:off x="360000" y="853200"/>
            <a:ext cx="11459981" cy="838800"/>
          </a:xfrm>
        </p:spPr>
        <p:txBody>
          <a:bodyPr>
            <a:noAutofit/>
          </a:bodyPr>
          <a:lstStyle>
            <a:lvl1pPr>
              <a:defRPr>
                <a:solidFill>
                  <a:schemeClr val="tx1"/>
                </a:solidFill>
              </a:defRPr>
            </a:lvl1pPr>
          </a:lstStyle>
          <a:p>
            <a:r>
              <a:rPr lang="fr-FR"/>
              <a:t>Modifiez le style du titre</a:t>
            </a:r>
            <a:endParaRPr lang="en-GB" dirty="0"/>
          </a:p>
        </p:txBody>
      </p:sp>
      <p:sp>
        <p:nvSpPr>
          <p:cNvPr id="12" name="Content Placeholder 2"/>
          <p:cNvSpPr>
            <a:spLocks noGrp="1"/>
          </p:cNvSpPr>
          <p:nvPr>
            <p:ph idx="14"/>
          </p:nvPr>
        </p:nvSpPr>
        <p:spPr>
          <a:xfrm>
            <a:off x="4251325" y="1692002"/>
            <a:ext cx="3679200"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3" name="Content Placeholder 2"/>
          <p:cNvSpPr>
            <a:spLocks noGrp="1"/>
          </p:cNvSpPr>
          <p:nvPr>
            <p:ph idx="15"/>
          </p:nvPr>
        </p:nvSpPr>
        <p:spPr>
          <a:xfrm>
            <a:off x="8142653" y="1692002"/>
            <a:ext cx="3677328"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4" name="Content Placeholder 4"/>
          <p:cNvSpPr>
            <a:spLocks noGrp="1"/>
          </p:cNvSpPr>
          <p:nvPr>
            <p:ph sz="quarter" idx="16" hasCustomPrompt="1"/>
          </p:nvPr>
        </p:nvSpPr>
        <p:spPr>
          <a:xfrm>
            <a:off x="360002" y="1219827"/>
            <a:ext cx="11468463" cy="472175"/>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5" name="Text Placeholder 17"/>
          <p:cNvSpPr>
            <a:spLocks noGrp="1"/>
          </p:cNvSpPr>
          <p:nvPr>
            <p:ph type="body" sz="quarter" idx="17"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77321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9" y="1692002"/>
            <a:ext cx="2714400"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32" name="Title 1"/>
          <p:cNvSpPr>
            <a:spLocks noGrp="1"/>
          </p:cNvSpPr>
          <p:nvPr>
            <p:ph type="title"/>
          </p:nvPr>
        </p:nvSpPr>
        <p:spPr>
          <a:xfrm>
            <a:off x="360000" y="853200"/>
            <a:ext cx="11459981" cy="838800"/>
          </a:xfrm>
        </p:spPr>
        <p:txBody>
          <a:bodyPr>
            <a:noAutofit/>
          </a:bodyPr>
          <a:lstStyle>
            <a:lvl1pPr>
              <a:defRPr>
                <a:solidFill>
                  <a:schemeClr val="tx1"/>
                </a:solidFill>
              </a:defRPr>
            </a:lvl1pPr>
          </a:lstStyle>
          <a:p>
            <a:r>
              <a:rPr lang="fr-FR"/>
              <a:t>Modifiez le style du titre</a:t>
            </a:r>
            <a:endParaRPr lang="en-GB" dirty="0"/>
          </a:p>
        </p:txBody>
      </p:sp>
      <p:sp>
        <p:nvSpPr>
          <p:cNvPr id="14" name="Content Placeholder 2"/>
          <p:cNvSpPr>
            <a:spLocks noGrp="1"/>
          </p:cNvSpPr>
          <p:nvPr>
            <p:ph idx="14"/>
          </p:nvPr>
        </p:nvSpPr>
        <p:spPr>
          <a:xfrm>
            <a:off x="3279775" y="1692002"/>
            <a:ext cx="2714400"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5" name="Content Placeholder 2"/>
          <p:cNvSpPr>
            <a:spLocks noGrp="1"/>
          </p:cNvSpPr>
          <p:nvPr>
            <p:ph idx="15"/>
          </p:nvPr>
        </p:nvSpPr>
        <p:spPr>
          <a:xfrm>
            <a:off x="6199553" y="1692002"/>
            <a:ext cx="2714400"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6" name="Content Placeholder 2"/>
          <p:cNvSpPr>
            <a:spLocks noGrp="1"/>
          </p:cNvSpPr>
          <p:nvPr>
            <p:ph idx="16"/>
          </p:nvPr>
        </p:nvSpPr>
        <p:spPr>
          <a:xfrm>
            <a:off x="9105580" y="1692002"/>
            <a:ext cx="2714400" cy="4427813"/>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7" name="Content Placeholder 4"/>
          <p:cNvSpPr>
            <a:spLocks noGrp="1"/>
          </p:cNvSpPr>
          <p:nvPr>
            <p:ph sz="quarter" idx="17" hasCustomPrompt="1"/>
          </p:nvPr>
        </p:nvSpPr>
        <p:spPr>
          <a:xfrm>
            <a:off x="360001" y="1219827"/>
            <a:ext cx="11459980" cy="472175"/>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8"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88905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7" name="Title 1"/>
          <p:cNvSpPr>
            <a:spLocks noGrp="1"/>
          </p:cNvSpPr>
          <p:nvPr>
            <p:ph type="title"/>
          </p:nvPr>
        </p:nvSpPr>
        <p:spPr>
          <a:xfrm>
            <a:off x="360000" y="853200"/>
            <a:ext cx="11466875" cy="838800"/>
          </a:xfrm>
        </p:spPr>
        <p:txBody>
          <a:bodyPr>
            <a:noAutofit/>
          </a:bodyPr>
          <a:lstStyle>
            <a:lvl1pPr>
              <a:defRPr>
                <a:solidFill>
                  <a:schemeClr val="tx1"/>
                </a:solidFill>
              </a:defRPr>
            </a:lvl1pPr>
          </a:lstStyle>
          <a:p>
            <a:r>
              <a:rPr lang="fr-FR"/>
              <a:t>Modifiez le style du titre</a:t>
            </a:r>
            <a:endParaRPr lang="en-GB" dirty="0"/>
          </a:p>
        </p:txBody>
      </p:sp>
      <p:sp>
        <p:nvSpPr>
          <p:cNvPr id="12" name="Content Placeholder 4"/>
          <p:cNvSpPr>
            <a:spLocks noGrp="1"/>
          </p:cNvSpPr>
          <p:nvPr>
            <p:ph sz="quarter" idx="14" hasCustomPrompt="1"/>
          </p:nvPr>
        </p:nvSpPr>
        <p:spPr>
          <a:xfrm>
            <a:off x="360001" y="1219827"/>
            <a:ext cx="11466873" cy="472175"/>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9" name="Text Placeholder 17"/>
          <p:cNvSpPr>
            <a:spLocks noGrp="1"/>
          </p:cNvSpPr>
          <p:nvPr>
            <p:ph type="body" sz="quarter" idx="15"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02412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4034BEE3-566C-4068-A777-C3A4762E861B}" type="slidenum">
              <a:rPr lang="en-GB" smtClean="0"/>
              <a:pPr/>
              <a:t>‹N°›</a:t>
            </a:fld>
            <a:endParaRPr lang="en-GB" dirty="0"/>
          </a:p>
        </p:txBody>
      </p:sp>
      <p:sp>
        <p:nvSpPr>
          <p:cNvPr id="9"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51230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Black)">
    <p:spTree>
      <p:nvGrpSpPr>
        <p:cNvPr id="1" name=""/>
        <p:cNvGrpSpPr/>
        <p:nvPr/>
      </p:nvGrpSpPr>
      <p:grpSpPr>
        <a:xfrm>
          <a:off x="0" y="0"/>
          <a:ext cx="0" cy="0"/>
          <a:chOff x="0" y="0"/>
          <a:chExt cx="0" cy="0"/>
        </a:xfrm>
      </p:grpSpPr>
      <p:sp>
        <p:nvSpPr>
          <p:cNvPr id="7" name="Title 1"/>
          <p:cNvSpPr>
            <a:spLocks noGrp="1"/>
          </p:cNvSpPr>
          <p:nvPr>
            <p:ph type="ctrTitle"/>
          </p:nvPr>
        </p:nvSpPr>
        <p:spPr>
          <a:xfrm>
            <a:off x="7162800" y="1137600"/>
            <a:ext cx="4666800" cy="1789200"/>
          </a:xfrm>
        </p:spPr>
        <p:txBody>
          <a:bodyPr anchor="b">
            <a:noAutofit/>
          </a:bodyPr>
          <a:lstStyle>
            <a:lvl1pPr algn="l">
              <a:defRPr sz="2400" b="1">
                <a:solidFill>
                  <a:schemeClr val="bg1"/>
                </a:solidFill>
              </a:defRPr>
            </a:lvl1pPr>
          </a:lstStyle>
          <a:p>
            <a:r>
              <a:rPr lang="fr-FR"/>
              <a:t>Modifiez le style du titre</a:t>
            </a:r>
            <a:endParaRPr lang="en-GB" dirty="0"/>
          </a:p>
        </p:txBody>
      </p:sp>
      <p:sp>
        <p:nvSpPr>
          <p:cNvPr id="8" name="Subtitle 2"/>
          <p:cNvSpPr>
            <a:spLocks noGrp="1"/>
          </p:cNvSpPr>
          <p:nvPr>
            <p:ph type="subTitle" idx="1"/>
          </p:nvPr>
        </p:nvSpPr>
        <p:spPr>
          <a:xfrm>
            <a:off x="7162800" y="3146400"/>
            <a:ext cx="4666800" cy="1882800"/>
          </a:xfr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
        <p:nvSpPr>
          <p:cNvPr id="11"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bg1"/>
                </a:solidFill>
              </a:defRPr>
            </a:lvl1pPr>
          </a:lstStyle>
          <a:p>
            <a:pPr lvl="0"/>
            <a:r>
              <a:rPr lang="en-US" dirty="0"/>
              <a:t>Click to add footer text</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340800" y="561244"/>
            <a:ext cx="2736000" cy="417129"/>
          </a:xfrm>
          <a:prstGeom prst="rect">
            <a:avLst/>
          </a:prstGeom>
        </p:spPr>
      </p:pic>
    </p:spTree>
    <p:extLst>
      <p:ext uri="{BB962C8B-B14F-4D97-AF65-F5344CB8AC3E}">
        <p14:creationId xmlns:p14="http://schemas.microsoft.com/office/powerpoint/2010/main" val="301276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Blac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4034BEE3-566C-4068-A777-C3A4762E861B}" type="slidenum">
              <a:rPr lang="en-GB" smtClean="0"/>
              <a:pPr/>
              <a:t>‹N°›</a:t>
            </a:fld>
            <a:endParaRPr lang="en-GB" dirty="0"/>
          </a:p>
        </p:txBody>
      </p:sp>
      <p:sp>
        <p:nvSpPr>
          <p:cNvPr id="32" name="Picture Placeholder 31"/>
          <p:cNvSpPr>
            <a:spLocks noGrp="1"/>
          </p:cNvSpPr>
          <p:nvPr>
            <p:ph type="pic" sz="quarter" idx="13"/>
          </p:nvPr>
        </p:nvSpPr>
        <p:spPr>
          <a:xfrm>
            <a:off x="-6651" y="859"/>
            <a:ext cx="12200176" cy="6857143"/>
          </a:xfrm>
        </p:spPr>
        <p:txBody>
          <a:bodyPr anchor="ctr"/>
          <a:lstStyle>
            <a:lvl1pPr algn="ctr">
              <a:defRPr>
                <a:solidFill>
                  <a:schemeClr val="bg1"/>
                </a:solidFill>
              </a:defRPr>
            </a:lvl1pPr>
          </a:lstStyle>
          <a:p>
            <a:r>
              <a:rPr lang="fr-FR"/>
              <a:t>Cliquez sur l'icône pour ajouter une image</a:t>
            </a:r>
            <a:endParaRPr lang="en-GB" dirty="0"/>
          </a:p>
        </p:txBody>
      </p:sp>
      <p:sp>
        <p:nvSpPr>
          <p:cNvPr id="7"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bg1"/>
                </a:solidFill>
              </a:defRPr>
            </a:lvl1pPr>
          </a:lstStyle>
          <a:p>
            <a:pPr lvl="0"/>
            <a:r>
              <a:rPr lang="en-US" dirty="0"/>
              <a:t>Click to add footer text</a:t>
            </a:r>
          </a:p>
        </p:txBody>
      </p:sp>
      <p:sp>
        <p:nvSpPr>
          <p:cNvPr id="8" name="Title 1"/>
          <p:cNvSpPr>
            <a:spLocks noGrp="1"/>
          </p:cNvSpPr>
          <p:nvPr>
            <p:ph type="ctrTitle"/>
          </p:nvPr>
        </p:nvSpPr>
        <p:spPr>
          <a:xfrm>
            <a:off x="360001" y="3846097"/>
            <a:ext cx="11466875" cy="1143000"/>
          </a:xfrm>
        </p:spPr>
        <p:txBody>
          <a:bodyPr anchor="b">
            <a:noAutofit/>
          </a:bodyPr>
          <a:lstStyle>
            <a:lvl1pPr algn="l">
              <a:defRPr sz="2400" b="1">
                <a:solidFill>
                  <a:schemeClr val="bg1"/>
                </a:solidFill>
              </a:defRPr>
            </a:lvl1pPr>
          </a:lstStyle>
          <a:p>
            <a:r>
              <a:rPr lang="fr-FR"/>
              <a:t>Modifiez le style du titre</a:t>
            </a:r>
            <a:endParaRPr lang="en-GB" dirty="0"/>
          </a:p>
        </p:txBody>
      </p:sp>
      <p:sp>
        <p:nvSpPr>
          <p:cNvPr id="9" name="Subtitle 2"/>
          <p:cNvSpPr>
            <a:spLocks noGrp="1"/>
          </p:cNvSpPr>
          <p:nvPr>
            <p:ph type="subTitle" idx="1"/>
          </p:nvPr>
        </p:nvSpPr>
        <p:spPr>
          <a:xfrm>
            <a:off x="360001" y="4989097"/>
            <a:ext cx="11466875" cy="1125748"/>
          </a:xfr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Tree>
    <p:extLst>
      <p:ext uri="{BB962C8B-B14F-4D97-AF65-F5344CB8AC3E}">
        <p14:creationId xmlns:p14="http://schemas.microsoft.com/office/powerpoint/2010/main" val="315554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Blac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4DD98664-882C-4D8A-B754-A20392790825}" type="slidenum">
              <a:rPr lang="en-GB" smtClean="0"/>
              <a:pPr/>
              <a:t>‹N°›</a:t>
            </a:fld>
            <a:endParaRPr lang="en-GB" dirty="0"/>
          </a:p>
        </p:txBody>
      </p:sp>
      <p:sp>
        <p:nvSpPr>
          <p:cNvPr id="8"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bg1"/>
                </a:solidFill>
              </a:defRPr>
            </a:lvl1pPr>
          </a:lstStyle>
          <a:p>
            <a:pPr lvl="0"/>
            <a:r>
              <a:rPr lang="en-US" dirty="0"/>
              <a:t>Click to add footer text</a:t>
            </a:r>
          </a:p>
        </p:txBody>
      </p:sp>
      <p:sp>
        <p:nvSpPr>
          <p:cNvPr id="5" name="Text Placeholder 2"/>
          <p:cNvSpPr>
            <a:spLocks noGrp="1"/>
          </p:cNvSpPr>
          <p:nvPr>
            <p:ph type="body" sz="quarter" idx="15"/>
          </p:nvPr>
        </p:nvSpPr>
        <p:spPr>
          <a:xfrm>
            <a:off x="360000" y="2984855"/>
            <a:ext cx="11468465" cy="1585557"/>
          </a:xfr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fr-FR"/>
              <a:t>Modifiez les styles du texte du masque</a:t>
            </a:r>
          </a:p>
          <a:p>
            <a:pPr lvl="1"/>
            <a:r>
              <a:rPr lang="fr-FR"/>
              <a:t>Deuxième niveau</a:t>
            </a:r>
          </a:p>
        </p:txBody>
      </p:sp>
      <p:sp>
        <p:nvSpPr>
          <p:cNvPr id="7" name="Text Placeholder 2"/>
          <p:cNvSpPr>
            <a:spLocks noGrp="1"/>
          </p:cNvSpPr>
          <p:nvPr>
            <p:ph type="body" sz="quarter" idx="16" hasCustomPrompt="1"/>
          </p:nvPr>
        </p:nvSpPr>
        <p:spPr>
          <a:xfrm>
            <a:off x="360363" y="2564674"/>
            <a:ext cx="976312" cy="411163"/>
          </a:xfr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65278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80C9AC0-0C47-4A61-A0DC-6DD6C32CC22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0001" y="504000"/>
            <a:ext cx="2108431" cy="396000"/>
          </a:xfrm>
          <a:prstGeom prst="rect">
            <a:avLst/>
          </a:prstGeom>
        </p:spPr>
      </p:pic>
    </p:spTree>
    <p:extLst>
      <p:ext uri="{BB962C8B-B14F-4D97-AF65-F5344CB8AC3E}">
        <p14:creationId xmlns:p14="http://schemas.microsoft.com/office/powerpoint/2010/main" val="2085141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Black with image)">
    <p:spTree>
      <p:nvGrpSpPr>
        <p:cNvPr id="1" name=""/>
        <p:cNvGrpSpPr/>
        <p:nvPr/>
      </p:nvGrpSpPr>
      <p:grpSpPr>
        <a:xfrm>
          <a:off x="0" y="0"/>
          <a:ext cx="0" cy="0"/>
          <a:chOff x="0" y="0"/>
          <a:chExt cx="0" cy="0"/>
        </a:xfrm>
      </p:grpSpPr>
      <p:pic>
        <p:nvPicPr>
          <p:cNvPr id="5" name="Picture Placeholder 10"/>
          <p:cNvPicPr>
            <a:picLocks noChangeAspect="1"/>
          </p:cNvPicPr>
          <p:nvPr userDrawn="1"/>
        </p:nvPicPr>
        <p:blipFill>
          <a:blip r:embed="rId2">
            <a:extLst>
              <a:ext uri="{28A0092B-C50C-407E-A947-70E740481C1C}">
                <a14:useLocalDpi xmlns:a14="http://schemas.microsoft.com/office/drawing/2010/main" val="0"/>
              </a:ext>
            </a:extLst>
          </a:blip>
          <a:srcRect l="38" r="38"/>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lvl1pPr>
              <a:defRPr>
                <a:solidFill>
                  <a:schemeClr val="bg1"/>
                </a:solidFill>
              </a:defRPr>
            </a:lvl1pPr>
          </a:lstStyle>
          <a:p>
            <a:fld id="{4DD98664-882C-4D8A-B754-A20392790825}" type="slidenum">
              <a:rPr lang="en-GB" smtClean="0"/>
              <a:pPr/>
              <a:t>‹N°›</a:t>
            </a:fld>
            <a:endParaRPr lang="en-GB" dirty="0"/>
          </a:p>
        </p:txBody>
      </p:sp>
      <p:sp>
        <p:nvSpPr>
          <p:cNvPr id="8" name="Text Placeholder 17"/>
          <p:cNvSpPr>
            <a:spLocks noGrp="1"/>
          </p:cNvSpPr>
          <p:nvPr>
            <p:ph type="body" sz="quarter" idx="14" hasCustomPrompt="1"/>
          </p:nvPr>
        </p:nvSpPr>
        <p:spPr>
          <a:xfrm>
            <a:off x="360000" y="6286502"/>
            <a:ext cx="11466875" cy="264675"/>
          </a:xfrm>
        </p:spPr>
        <p:txBody>
          <a:bodyPr anchor="b">
            <a:noAutofit/>
          </a:bodyPr>
          <a:lstStyle>
            <a:lvl1pPr>
              <a:defRPr sz="800">
                <a:solidFill>
                  <a:schemeClr val="bg1"/>
                </a:solidFill>
              </a:defRPr>
            </a:lvl1pPr>
          </a:lstStyle>
          <a:p>
            <a:pPr lvl="0"/>
            <a:r>
              <a:rPr lang="en-US" dirty="0"/>
              <a:t>Click to add footer text</a:t>
            </a:r>
          </a:p>
        </p:txBody>
      </p:sp>
      <p:sp>
        <p:nvSpPr>
          <p:cNvPr id="7" name="Text Placeholder 2"/>
          <p:cNvSpPr>
            <a:spLocks noGrp="1"/>
          </p:cNvSpPr>
          <p:nvPr>
            <p:ph type="body" sz="quarter" idx="15"/>
          </p:nvPr>
        </p:nvSpPr>
        <p:spPr>
          <a:xfrm>
            <a:off x="359999" y="2984855"/>
            <a:ext cx="11466875" cy="1585557"/>
          </a:xfr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fr-FR"/>
              <a:t>Modifiez les styles du texte du masque</a:t>
            </a:r>
          </a:p>
          <a:p>
            <a:pPr lvl="1"/>
            <a:r>
              <a:rPr lang="fr-FR"/>
              <a:t>Deuxième niveau</a:t>
            </a:r>
          </a:p>
        </p:txBody>
      </p:sp>
      <p:sp>
        <p:nvSpPr>
          <p:cNvPr id="9" name="Text Placeholder 2"/>
          <p:cNvSpPr>
            <a:spLocks noGrp="1"/>
          </p:cNvSpPr>
          <p:nvPr>
            <p:ph type="body" sz="quarter" idx="16" hasCustomPrompt="1"/>
          </p:nvPr>
        </p:nvSpPr>
        <p:spPr>
          <a:xfrm>
            <a:off x="359999" y="2564674"/>
            <a:ext cx="976676" cy="411163"/>
          </a:xfr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39890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nl-NL"/>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nl-NL"/>
          </a:p>
        </p:txBody>
      </p:sp>
    </p:spTree>
    <p:extLst>
      <p:ext uri="{BB962C8B-B14F-4D97-AF65-F5344CB8AC3E}">
        <p14:creationId xmlns:p14="http://schemas.microsoft.com/office/powerpoint/2010/main" val="18778099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914400" y="2130426"/>
            <a:ext cx="10363200" cy="1470025"/>
          </a:xfrm>
        </p:spPr>
        <p:txBody>
          <a:bodyPr/>
          <a:lstStyle>
            <a:lvl1pPr>
              <a:defRPr sz="4400">
                <a:solidFill>
                  <a:srgbClr val="FF0099"/>
                </a:solidFill>
                <a:latin typeface="Times New Roman" pitchFamily="18" charset="0"/>
              </a:defRPr>
            </a:lvl1pPr>
          </a:lstStyle>
          <a:p>
            <a:pPr lvl="0"/>
            <a:r>
              <a:rPr lang="fr-FR" altLang="fr-FR" noProof="0"/>
              <a:t>Click to edit Master title style</a:t>
            </a:r>
          </a:p>
        </p:txBody>
      </p:sp>
      <p:sp>
        <p:nvSpPr>
          <p:cNvPr id="8195" name="Rectangle 3"/>
          <p:cNvSpPr>
            <a:spLocks noGrp="1" noChangeArrowheads="1"/>
          </p:cNvSpPr>
          <p:nvPr>
            <p:ph type="subTitle" idx="1"/>
          </p:nvPr>
        </p:nvSpPr>
        <p:spPr>
          <a:xfrm>
            <a:off x="1828800" y="3886200"/>
            <a:ext cx="8534400" cy="1752600"/>
          </a:xfrm>
        </p:spPr>
        <p:txBody>
          <a:bodyPr/>
          <a:lstStyle>
            <a:lvl1pPr algn="ctr">
              <a:defRPr sz="1800">
                <a:solidFill>
                  <a:schemeClr val="bg1"/>
                </a:solidFill>
              </a:defRPr>
            </a:lvl1pPr>
          </a:lstStyle>
          <a:p>
            <a:pPr lvl="0"/>
            <a:r>
              <a:rPr lang="fr-FR" altLang="fr-FR" noProof="0"/>
              <a:t>Click to edit Master subtitle style</a:t>
            </a:r>
          </a:p>
        </p:txBody>
      </p:sp>
    </p:spTree>
    <p:extLst>
      <p:ext uri="{BB962C8B-B14F-4D97-AF65-F5344CB8AC3E}">
        <p14:creationId xmlns:p14="http://schemas.microsoft.com/office/powerpoint/2010/main" val="1759815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401925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2A7F1AE6-FDC3-4C0B-8685-ABE296141365}"/>
              </a:ext>
            </a:extLst>
          </p:cNvPr>
          <p:cNvSpPr>
            <a:spLocks noGrp="1"/>
          </p:cNvSpPr>
          <p:nvPr>
            <p:ph type="pic" sz="quarter" idx="17"/>
          </p:nvPr>
        </p:nvSpPr>
        <p:spPr>
          <a:xfrm>
            <a:off x="0" y="0"/>
            <a:ext cx="12192000" cy="6858000"/>
          </a:xfrm>
        </p:spPr>
        <p:txBody>
          <a:bodyPr/>
          <a:lstStyle/>
          <a:p>
            <a:endParaRPr lang="fr-FR"/>
          </a:p>
        </p:txBody>
      </p:sp>
      <p:sp>
        <p:nvSpPr>
          <p:cNvPr id="5" name="Text Placeholder 2"/>
          <p:cNvSpPr>
            <a:spLocks noGrp="1"/>
          </p:cNvSpPr>
          <p:nvPr>
            <p:ph type="body" sz="quarter" idx="15" hasCustomPrompt="1"/>
          </p:nvPr>
        </p:nvSpPr>
        <p:spPr>
          <a:xfrm>
            <a:off x="359998" y="4628830"/>
            <a:ext cx="11468465" cy="1256754"/>
          </a:xfrm>
          <a:prstGeom prst="rect">
            <a:avLst/>
          </a:prstGeom>
        </p:spPr>
        <p:txBody>
          <a:bodyPr anchor="t"/>
          <a:lstStyle>
            <a:lvl1pPr algn="l">
              <a:spcBef>
                <a:spcPts val="200"/>
              </a:spcBef>
              <a:defRPr sz="4000" b="1">
                <a:solidFill>
                  <a:schemeClr val="bg1"/>
                </a:solidFill>
              </a:defRPr>
            </a:lvl1pPr>
            <a:lvl2pPr marL="0" indent="0" algn="l">
              <a:spcBef>
                <a:spcPts val="200"/>
              </a:spcBef>
              <a:buNone/>
              <a:defRPr sz="40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4032561"/>
            <a:ext cx="976312" cy="538609"/>
          </a:xfrm>
          <a:prstGeom prst="rect">
            <a:avLst/>
          </a:prstGeom>
        </p:spPr>
        <p:txBody>
          <a:bodyPr anchor="b"/>
          <a:lstStyle>
            <a:lvl1pPr algn="l">
              <a:spcBef>
                <a:spcPts val="200"/>
              </a:spcBef>
              <a:defRPr sz="35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324934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Title slide 1 (black)">
    <p:bg>
      <p:bgPr>
        <a:solidFill>
          <a:srgbClr val="000000"/>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4FBA1F-3B11-4B45-BE36-5F8B8BE3A367}"/>
              </a:ext>
            </a:extLst>
          </p:cNvPr>
          <p:cNvSpPr>
            <a:spLocks noGrp="1"/>
          </p:cNvSpPr>
          <p:nvPr>
            <p:ph type="ctrTitle" hasCustomPrompt="1"/>
          </p:nvPr>
        </p:nvSpPr>
        <p:spPr>
          <a:xfrm>
            <a:off x="6148489" y="3429000"/>
            <a:ext cx="428002" cy="923330"/>
          </a:xfrm>
          <a:prstGeom prst="rect">
            <a:avLst/>
          </a:prstGeom>
        </p:spPr>
        <p:txBody>
          <a:bodyPr vert="horz" wrap="none" lIns="0" tIns="0" rIns="0" bIns="0" rtlCol="0" anchor="b">
            <a:spAutoFit/>
          </a:bodyPr>
          <a:lstStyle>
            <a:lvl1pPr>
              <a:defRPr lang="en-GB" sz="6000" b="0" dirty="0">
                <a:solidFill>
                  <a:schemeClr val="bg1"/>
                </a:solidFill>
              </a:defRPr>
            </a:lvl1pPr>
          </a:lstStyle>
          <a:p>
            <a:pPr marL="0" lvl="0"/>
            <a:r>
              <a:rPr lang="en-GB" dirty="0"/>
              <a:t>#</a:t>
            </a:r>
          </a:p>
        </p:txBody>
      </p:sp>
      <p:sp>
        <p:nvSpPr>
          <p:cNvPr id="13" name="Subtitle 2">
            <a:extLst>
              <a:ext uri="{FF2B5EF4-FFF2-40B4-BE49-F238E27FC236}">
                <a16:creationId xmlns:a16="http://schemas.microsoft.com/office/drawing/2014/main" id="{3DF48258-B55E-4E77-B347-8FE35E31EF16}"/>
              </a:ext>
            </a:extLst>
          </p:cNvPr>
          <p:cNvSpPr>
            <a:spLocks noGrp="1"/>
          </p:cNvSpPr>
          <p:nvPr>
            <p:ph type="subTitle" idx="1" hasCustomPrompt="1"/>
          </p:nvPr>
        </p:nvSpPr>
        <p:spPr>
          <a:xfrm>
            <a:off x="6148489" y="4352330"/>
            <a:ext cx="5505031" cy="1354217"/>
          </a:xfrm>
          <a:prstGeom prst="rect">
            <a:avLst/>
          </a:prstGeom>
        </p:spPr>
        <p:txBody>
          <a:bodyPr vert="horz" wrap="square" lIns="0" tIns="0" rIns="0" bIns="0" rtlCol="0" anchor="t">
            <a:spAutoFit/>
          </a:bodyPr>
          <a:lstStyle>
            <a:lvl1pPr>
              <a:defRPr lang="en-GB" sz="4400" b="1" dirty="0">
                <a:solidFill>
                  <a:schemeClr val="bg1"/>
                </a:solidFill>
              </a:defRPr>
            </a:lvl1pPr>
          </a:lstStyle>
          <a:p>
            <a:pPr lvl="0">
              <a:spcBef>
                <a:spcPts val="600"/>
              </a:spcBef>
            </a:pPr>
            <a:r>
              <a:rPr lang="en-GB" dirty="0"/>
              <a:t>Click to edit master subtitle style</a:t>
            </a:r>
          </a:p>
        </p:txBody>
      </p:sp>
      <p:pic>
        <p:nvPicPr>
          <p:cNvPr id="6" name="Image 5">
            <a:extLst>
              <a:ext uri="{FF2B5EF4-FFF2-40B4-BE49-F238E27FC236}">
                <a16:creationId xmlns:a16="http://schemas.microsoft.com/office/drawing/2014/main" id="{D6314DBB-98F0-460B-A023-10E58A43ACC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0001" y="504000"/>
            <a:ext cx="2108431" cy="396000"/>
          </a:xfrm>
          <a:prstGeom prst="rect">
            <a:avLst/>
          </a:prstGeom>
        </p:spPr>
      </p:pic>
    </p:spTree>
    <p:extLst>
      <p:ext uri="{BB962C8B-B14F-4D97-AF65-F5344CB8AC3E}">
        <p14:creationId xmlns:p14="http://schemas.microsoft.com/office/powerpoint/2010/main" val="4179532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5.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7.sv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6.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image" Target="../media/image9.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6.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1" name="Title Placeholder 1"/>
          <p:cNvSpPr>
            <a:spLocks noGrp="1"/>
          </p:cNvSpPr>
          <p:nvPr>
            <p:ph type="title"/>
          </p:nvPr>
        </p:nvSpPr>
        <p:spPr>
          <a:xfrm>
            <a:off x="359400" y="288000"/>
            <a:ext cx="11473200" cy="338554"/>
          </a:xfrm>
          <a:prstGeom prst="rect">
            <a:avLst/>
          </a:prstGeom>
        </p:spPr>
        <p:txBody>
          <a:bodyPr vert="horz" lIns="0" tIns="0" rIns="0" bIns="0" rtlCol="0" anchor="t">
            <a:spAutoFit/>
          </a:bodyPr>
          <a:lstStyle/>
          <a:p>
            <a:r>
              <a:rPr lang="fr-FR" dirty="0"/>
              <a:t>Modifiez le style du titre</a:t>
            </a:r>
            <a:endParaRPr lang="en-GB" dirty="0"/>
          </a:p>
        </p:txBody>
      </p:sp>
      <p:sp>
        <p:nvSpPr>
          <p:cNvPr id="92" name="Text Placeholder 2"/>
          <p:cNvSpPr>
            <a:spLocks noGrp="1"/>
          </p:cNvSpPr>
          <p:nvPr>
            <p:ph type="body" idx="1"/>
          </p:nvPr>
        </p:nvSpPr>
        <p:spPr>
          <a:xfrm>
            <a:off x="359400" y="1708150"/>
            <a:ext cx="11473200" cy="1538883"/>
          </a:xfrm>
          <a:prstGeom prst="rect">
            <a:avLst/>
          </a:prstGeom>
        </p:spPr>
        <p:txBody>
          <a:bodyPr vert="horz" lIns="0" tIns="0" rIns="0" bIns="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2" name="Group 1" hidden="1"/>
          <p:cNvGrpSpPr/>
          <p:nvPr userDrawn="1"/>
        </p:nvGrpSpPr>
        <p:grpSpPr>
          <a:xfrm>
            <a:off x="-1143000" y="-600255"/>
            <a:ext cx="13680281" cy="6720255"/>
            <a:chOff x="-1143000" y="-600255"/>
            <a:chExt cx="13680281" cy="6720255"/>
          </a:xfrm>
        </p:grpSpPr>
        <p:cxnSp>
          <p:nvCxnSpPr>
            <p:cNvPr id="14" name="Straight Connector 13" hidden="1"/>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51" name="TextBox 50" hidden="1"/>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4.78cm</a:t>
              </a:r>
            </a:p>
          </p:txBody>
        </p:sp>
        <p:sp>
          <p:nvSpPr>
            <p:cNvPr id="54" name="TextBox 53" hidden="1"/>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0 cm</a:t>
              </a:r>
            </a:p>
          </p:txBody>
        </p:sp>
        <p:sp>
          <p:nvSpPr>
            <p:cNvPr id="58" name="TextBox 57" hidden="1"/>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6.35 cm</a:t>
              </a:r>
            </a:p>
          </p:txBody>
        </p:sp>
        <p:sp>
          <p:nvSpPr>
            <p:cNvPr id="60" name="TextBox 59" hidden="1"/>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15.93cm</a:t>
              </a:r>
            </a:p>
          </p:txBody>
        </p:sp>
        <p:sp>
          <p:nvSpPr>
            <p:cNvPr id="72" name="TextBox 71" hidden="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chemeClr val="tx1"/>
                  </a:solidFill>
                </a:rPr>
                <a:t>15.92 cm</a:t>
              </a:r>
            </a:p>
          </p:txBody>
        </p:sp>
        <p:cxnSp>
          <p:nvCxnSpPr>
            <p:cNvPr id="5" name="Straight Connector 4" hidden="1"/>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hidden="1"/>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hidden="1"/>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8" name="TextBox 87" hidden="1"/>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hidden="1"/>
            <p:cNvSpPr txBox="1"/>
            <p:nvPr userDrawn="1"/>
          </p:nvSpPr>
          <p:spPr>
            <a:xfrm>
              <a:off x="11898039"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cxnSp>
          <p:nvCxnSpPr>
            <p:cNvPr id="98" name="Straight Connector 97" hidden="1"/>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99" name="TextBox 98" hidden="1"/>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chemeClr val="tx1"/>
                  </a:solidFill>
                </a:rPr>
                <a:t>Middle </a:t>
              </a:r>
              <a:br>
                <a:rPr lang="en-GB" sz="800" dirty="0">
                  <a:solidFill>
                    <a:schemeClr val="tx1"/>
                  </a:solidFill>
                </a:rPr>
              </a:br>
              <a:r>
                <a:rPr lang="en-GB" sz="800" dirty="0">
                  <a:solidFill>
                    <a:schemeClr val="tx1"/>
                  </a:solidFill>
                </a:rPr>
                <a:t>0cm </a:t>
              </a:r>
            </a:p>
          </p:txBody>
        </p:sp>
        <p:sp>
          <p:nvSpPr>
            <p:cNvPr id="101" name="TextBox 100" hidden="1"/>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4" name="Straight Connector 103" hidden="1"/>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hidden="1"/>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hidden="1"/>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7" name="Straight Connector 106" hidden="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hidden="1"/>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9" name="TextBox 108" hidden="1"/>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chemeClr val="tx1"/>
                  </a:solidFill>
                </a:rPr>
                <a:t>8.33cm</a:t>
              </a:r>
            </a:p>
          </p:txBody>
        </p:sp>
        <p:sp>
          <p:nvSpPr>
            <p:cNvPr id="110" name="TextBox 109" hidden="1"/>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chemeClr val="tx1"/>
                  </a:solidFill>
                </a:rPr>
                <a:t>Title Top</a:t>
              </a:r>
            </a:p>
          </p:txBody>
        </p:sp>
      </p:grpSp>
      <p:pic>
        <p:nvPicPr>
          <p:cNvPr id="33" name="Image 32">
            <a:extLst>
              <a:ext uri="{FF2B5EF4-FFF2-40B4-BE49-F238E27FC236}">
                <a16:creationId xmlns:a16="http://schemas.microsoft.com/office/drawing/2014/main" id="{7A02529A-6E60-4FF7-837F-BF12B4E80F6A}"/>
              </a:ext>
            </a:extLst>
          </p:cNvPr>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359998" y="6384158"/>
            <a:ext cx="1150054" cy="216000"/>
          </a:xfrm>
          <a:prstGeom prst="rect">
            <a:avLst/>
          </a:prstGeom>
        </p:spPr>
      </p:pic>
      <p:sp>
        <p:nvSpPr>
          <p:cNvPr id="32" name="Slide Number Placeholder 5">
            <a:extLst>
              <a:ext uri="{FF2B5EF4-FFF2-40B4-BE49-F238E27FC236}">
                <a16:creationId xmlns:a16="http://schemas.microsoft.com/office/drawing/2014/main" id="{40E2F40E-C546-45A1-B268-8CB04F0032AF}"/>
              </a:ext>
            </a:extLst>
          </p:cNvPr>
          <p:cNvSpPr>
            <a:spLocks noGrp="1"/>
          </p:cNvSpPr>
          <p:nvPr>
            <p:ph type="sldNum" sz="quarter" idx="4"/>
          </p:nvPr>
        </p:nvSpPr>
        <p:spPr>
          <a:xfrm>
            <a:off x="11625813" y="6491394"/>
            <a:ext cx="206787" cy="138499"/>
          </a:xfrm>
          <a:prstGeom prst="rect">
            <a:avLst/>
          </a:prstGeom>
        </p:spPr>
        <p:txBody>
          <a:bodyPr vert="horz" wrap="none" lIns="0" tIns="0" rIns="0" bIns="0" rtlCol="0" anchor="ctr">
            <a:spAutoFit/>
          </a:bodyPr>
          <a:lstStyle>
            <a:lvl1pPr algn="r">
              <a:defRPr sz="900">
                <a:solidFill>
                  <a:schemeClr val="bg1">
                    <a:lumMod val="50000"/>
                  </a:schemeClr>
                </a:solidFill>
              </a:defRPr>
            </a:lvl1pPr>
          </a:lstStyle>
          <a:p>
            <a:fld id="{4034BEE3-566C-4068-A777-C3A4762E861B}" type="slidenum">
              <a:rPr lang="en-GB" smtClean="0"/>
              <a:pPr/>
              <a:t>‹N°›</a:t>
            </a:fld>
            <a:endParaRPr lang="en-GB" dirty="0"/>
          </a:p>
        </p:txBody>
      </p:sp>
    </p:spTree>
    <p:extLst>
      <p:ext uri="{BB962C8B-B14F-4D97-AF65-F5344CB8AC3E}">
        <p14:creationId xmlns:p14="http://schemas.microsoft.com/office/powerpoint/2010/main" val="3680662798"/>
      </p:ext>
    </p:extLst>
  </p:cSld>
  <p:clrMap bg1="lt1" tx1="dk1" bg2="lt2" tx2="dk2" accent1="accent1" accent2="accent2" accent3="accent3" accent4="accent4" accent5="accent5" accent6="accent6" hlink="hlink" folHlink="folHlink"/>
  <p:sldLayoutIdLst>
    <p:sldLayoutId id="2147483727" r:id="rId1"/>
    <p:sldLayoutId id="2147483927" r:id="rId2"/>
    <p:sldLayoutId id="2147483738" r:id="rId3"/>
    <p:sldLayoutId id="2147483928" r:id="rId4"/>
    <p:sldLayoutId id="2147483728" r:id="rId5"/>
    <p:sldLayoutId id="2147483739" r:id="rId6"/>
    <p:sldLayoutId id="2147483697" r:id="rId7"/>
    <p:sldLayoutId id="2147483696" r:id="rId8"/>
    <p:sldLayoutId id="2147483934" r:id="rId9"/>
  </p:sldLayoutIdLst>
  <p:hf hdr="0" ftr="0" dt="0"/>
  <p:txStyles>
    <p:titleStyle>
      <a:lvl1pPr algn="l" defTabSz="914400" rtl="0" eaLnBrk="1" latinLnBrk="0" hangingPunct="1">
        <a:lnSpc>
          <a:spcPct val="100000"/>
        </a:lnSpc>
        <a:spcBef>
          <a:spcPts val="600"/>
        </a:spcBef>
        <a:buNone/>
        <a:defRPr sz="22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rgbClr val="000000"/>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rgbClr val="000000"/>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rgbClr val="000000"/>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rgbClr val="000000"/>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14" pos="7451" userDrawn="1">
          <p15:clr>
            <a:srgbClr val="F26B43"/>
          </p15:clr>
        </p15:guide>
        <p15:guide id="28" orient="horz" pos="1076" userDrawn="1">
          <p15:clr>
            <a:srgbClr val="F26B43"/>
          </p15:clr>
        </p15:guide>
        <p15:guide id="29" orient="horz" pos="270" userDrawn="1">
          <p15:clr>
            <a:srgbClr val="F26B43"/>
          </p15:clr>
        </p15:guide>
        <p15:guide id="33" orient="horz" pos="3600" userDrawn="1">
          <p15:clr>
            <a:srgbClr val="F26B43"/>
          </p15:clr>
        </p15:guide>
        <p15:guide id="35" pos="228" userDrawn="1">
          <p15:clr>
            <a:srgbClr val="F26B43"/>
          </p15:clr>
        </p15:guide>
        <p15:guide id="36" pos="3840" userDrawn="1">
          <p15:clr>
            <a:srgbClr val="F26B43"/>
          </p15:clr>
        </p15:guide>
        <p15:guide id="37" pos="3782" userDrawn="1">
          <p15:clr>
            <a:srgbClr val="F26B43"/>
          </p15:clr>
        </p15:guide>
        <p15:guide id="38" pos="39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1" name="Title Placeholder 1"/>
          <p:cNvSpPr>
            <a:spLocks noGrp="1"/>
          </p:cNvSpPr>
          <p:nvPr>
            <p:ph type="title"/>
          </p:nvPr>
        </p:nvSpPr>
        <p:spPr>
          <a:xfrm>
            <a:off x="359400" y="288000"/>
            <a:ext cx="11473200" cy="369332"/>
          </a:xfrm>
          <a:prstGeom prst="rect">
            <a:avLst/>
          </a:prstGeom>
        </p:spPr>
        <p:txBody>
          <a:bodyPr vert="horz" lIns="0" tIns="0" rIns="0" bIns="0" rtlCol="0" anchor="t">
            <a:spAutoFit/>
          </a:bodyPr>
          <a:lstStyle/>
          <a:p>
            <a:r>
              <a:rPr lang="en-GB" dirty="0"/>
              <a:t>Click to edit master title style</a:t>
            </a:r>
          </a:p>
        </p:txBody>
      </p:sp>
      <p:sp>
        <p:nvSpPr>
          <p:cNvPr id="92" name="Text Placeholder 2"/>
          <p:cNvSpPr>
            <a:spLocks noGrp="1"/>
          </p:cNvSpPr>
          <p:nvPr>
            <p:ph type="body" idx="1"/>
          </p:nvPr>
        </p:nvSpPr>
        <p:spPr>
          <a:xfrm>
            <a:off x="359400" y="1708150"/>
            <a:ext cx="11473200" cy="1461939"/>
          </a:xfrm>
          <a:prstGeom prst="rect">
            <a:avLst/>
          </a:prstGeom>
        </p:spPr>
        <p:txBody>
          <a:bodyPr vert="horz" lIns="0" tIns="0" rIns="0" bIns="0" rtlCol="0">
            <a:sp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3" name="Slide Number Placeholder 5"/>
          <p:cNvSpPr>
            <a:spLocks noGrp="1"/>
          </p:cNvSpPr>
          <p:nvPr>
            <p:ph type="sldNum" sz="quarter" idx="4"/>
          </p:nvPr>
        </p:nvSpPr>
        <p:spPr>
          <a:xfrm>
            <a:off x="11625813" y="6491394"/>
            <a:ext cx="206787" cy="138499"/>
          </a:xfrm>
          <a:prstGeom prst="rect">
            <a:avLst/>
          </a:prstGeom>
        </p:spPr>
        <p:txBody>
          <a:bodyPr vert="horz" wrap="none" lIns="0" tIns="0" rIns="0" bIns="0" rtlCol="0" anchor="ctr">
            <a:spAutoFit/>
          </a:bodyPr>
          <a:lstStyle>
            <a:lvl1pPr algn="r">
              <a:defRPr sz="900">
                <a:solidFill>
                  <a:schemeClr val="bg1">
                    <a:lumMod val="50000"/>
                  </a:schemeClr>
                </a:solidFill>
              </a:defRPr>
            </a:lvl1pPr>
          </a:lstStyle>
          <a:p>
            <a:fld id="{4034BEE3-566C-4068-A777-C3A4762E861B}" type="slidenum">
              <a:rPr lang="en-GB" smtClean="0"/>
              <a:pPr/>
              <a:t>‹N°›</a:t>
            </a:fld>
            <a:endParaRPr lang="en-GB" dirty="0"/>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Group 3" hidden="1"/>
          <p:cNvGrpSpPr/>
          <p:nvPr userDrawn="1"/>
        </p:nvGrpSpPr>
        <p:grpSpPr>
          <a:xfrm>
            <a:off x="-1143000" y="-600255"/>
            <a:ext cx="13680281" cy="6720255"/>
            <a:chOff x="-1143000" y="-600255"/>
            <a:chExt cx="13680281" cy="6720255"/>
          </a:xfrm>
        </p:grpSpPr>
        <p:cxnSp>
          <p:nvCxnSpPr>
            <p:cNvPr id="90" name="Straight Connector 89" hidden="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96" hidden="1"/>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Straight Connector 97" hidden="1"/>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Straight Connector 98" hidden="1"/>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0" name="Straight Connector 99" hidden="1"/>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1" name="TextBox 100" hidden="1"/>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4.78cm</a:t>
              </a:r>
            </a:p>
          </p:txBody>
        </p:sp>
        <p:sp>
          <p:nvSpPr>
            <p:cNvPr id="102" name="TextBox 101" hidden="1"/>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0 cm</a:t>
              </a:r>
            </a:p>
          </p:txBody>
        </p:sp>
        <p:sp>
          <p:nvSpPr>
            <p:cNvPr id="103" name="TextBox 102" hidden="1"/>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6.35 cm</a:t>
              </a:r>
            </a:p>
          </p:txBody>
        </p:sp>
        <p:sp>
          <p:nvSpPr>
            <p:cNvPr id="104" name="TextBox 103" hidden="1"/>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15.93 cm</a:t>
              </a:r>
            </a:p>
          </p:txBody>
        </p:sp>
        <p:sp>
          <p:nvSpPr>
            <p:cNvPr id="105" name="TextBox 104" hidden="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chemeClr val="tx1"/>
                  </a:solidFill>
                </a:rPr>
                <a:t>15.92 cm</a:t>
              </a:r>
            </a:p>
          </p:txBody>
        </p:sp>
        <p:cxnSp>
          <p:nvCxnSpPr>
            <p:cNvPr id="106" name="Straight Connector 105" hidden="1"/>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7" name="TextBox 106" hidden="1"/>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108" name="TextBox 107" hidden="1"/>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109" name="TextBox 108" hidden="1"/>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110" name="TextBox 109" hidden="1"/>
            <p:cNvSpPr txBox="1"/>
            <p:nvPr userDrawn="1"/>
          </p:nvSpPr>
          <p:spPr>
            <a:xfrm>
              <a:off x="11898039"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cxnSp>
          <p:nvCxnSpPr>
            <p:cNvPr id="111" name="Straight Connector 110" hidden="1"/>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2" name="TextBox 111" hidden="1"/>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chemeClr val="tx1"/>
                  </a:solidFill>
                </a:rPr>
                <a:t>Middle </a:t>
              </a:r>
              <a:br>
                <a:rPr lang="en-GB" sz="800" dirty="0">
                  <a:solidFill>
                    <a:schemeClr val="tx1"/>
                  </a:solidFill>
                </a:rPr>
              </a:br>
              <a:r>
                <a:rPr lang="en-GB" sz="800" dirty="0">
                  <a:solidFill>
                    <a:schemeClr val="tx1"/>
                  </a:solidFill>
                </a:rPr>
                <a:t>0cm </a:t>
              </a:r>
            </a:p>
          </p:txBody>
        </p:sp>
        <p:sp>
          <p:nvSpPr>
            <p:cNvPr id="113" name="TextBox 112" hidden="1"/>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14" name="Straight Connector 113" hidden="1"/>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5" name="Straight Connector 114" hidden="1"/>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6" name="TextBox 115" hidden="1"/>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17" name="Straight Connector 116" hidden="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8" name="Straight Connector 117" hidden="1"/>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19" name="TextBox 118" hidden="1"/>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chemeClr val="tx1"/>
                  </a:solidFill>
                </a:rPr>
                <a:t>8.33cm</a:t>
              </a:r>
            </a:p>
          </p:txBody>
        </p:sp>
        <p:sp>
          <p:nvSpPr>
            <p:cNvPr id="120" name="TextBox 119" hidden="1"/>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a:solidFill>
                    <a:schemeClr val="tx1"/>
                  </a:solidFill>
                </a:rPr>
                <a:t>Title Top</a:t>
              </a:r>
              <a:endParaRPr lang="en-GB" sz="800" dirty="0">
                <a:solidFill>
                  <a:schemeClr val="tx1"/>
                </a:solidFill>
              </a:endParaRPr>
            </a:p>
          </p:txBody>
        </p:sp>
      </p:grpSp>
      <p:pic>
        <p:nvPicPr>
          <p:cNvPr id="37" name="Image 36">
            <a:extLst>
              <a:ext uri="{FF2B5EF4-FFF2-40B4-BE49-F238E27FC236}">
                <a16:creationId xmlns:a16="http://schemas.microsoft.com/office/drawing/2014/main" id="{5040CBDD-0C97-4E9D-B4AA-29B5B607A169}"/>
              </a:ext>
            </a:extLst>
          </p:cNvPr>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359998" y="6384158"/>
            <a:ext cx="1150054" cy="216000"/>
          </a:xfrm>
          <a:prstGeom prst="rect">
            <a:avLst/>
          </a:prstGeom>
        </p:spPr>
      </p:pic>
    </p:spTree>
    <p:extLst>
      <p:ext uri="{BB962C8B-B14F-4D97-AF65-F5344CB8AC3E}">
        <p14:creationId xmlns:p14="http://schemas.microsoft.com/office/powerpoint/2010/main" val="26766445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2" r:id="rId3"/>
    <p:sldLayoutId id="2147483925" r:id="rId4"/>
    <p:sldLayoutId id="2147483773" r:id="rId5"/>
    <p:sldLayoutId id="2147483890" r:id="rId6"/>
    <p:sldLayoutId id="2147483774" r:id="rId7"/>
    <p:sldLayoutId id="2147483891" r:id="rId8"/>
    <p:sldLayoutId id="2147483775" r:id="rId9"/>
    <p:sldLayoutId id="2147483892" r:id="rId10"/>
    <p:sldLayoutId id="2147483889" r:id="rId11"/>
    <p:sldLayoutId id="2147483785" r:id="rId12"/>
    <p:sldLayoutId id="2147483930" r:id="rId13"/>
    <p:sldLayoutId id="2147483933" r:id="rId14"/>
  </p:sldLayoutIdLs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rgbClr val="000000"/>
          </a:solidFill>
          <a:latin typeface="+mn-lt"/>
          <a:ea typeface="+mn-ea"/>
          <a:cs typeface="+mn-cs"/>
        </a:defRPr>
      </a:lvl1pPr>
      <a:lvl2pPr marL="0" indent="0" algn="l" defTabSz="914400" rtl="0" eaLnBrk="1" latinLnBrk="0" hangingPunct="1">
        <a:lnSpc>
          <a:spcPct val="100000"/>
        </a:lnSpc>
        <a:spcBef>
          <a:spcPts val="1200"/>
        </a:spcBef>
        <a:buFont typeface="Wingdings" panose="05000000000000000000" pitchFamily="2" charset="2"/>
        <a:buNone/>
        <a:defRPr sz="1400" b="1" kern="1200">
          <a:solidFill>
            <a:srgbClr val="000000"/>
          </a:solidFill>
          <a:latin typeface="+mn-lt"/>
          <a:ea typeface="+mn-ea"/>
          <a:cs typeface="+mn-cs"/>
        </a:defRPr>
      </a:lvl2pPr>
      <a:lvl3pPr marL="18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3pPr>
      <a:lvl4pPr marL="36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4pPr>
      <a:lvl5pPr marL="54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8">
          <p15:clr>
            <a:srgbClr val="F26B43"/>
          </p15:clr>
        </p15:guide>
        <p15:guide id="2" orient="horz" pos="2160">
          <p15:clr>
            <a:srgbClr val="F26B43"/>
          </p15:clr>
        </p15:guide>
        <p15:guide id="13" pos="3780">
          <p15:clr>
            <a:srgbClr val="F26B43"/>
          </p15:clr>
        </p15:guide>
        <p15:guide id="14" pos="3900">
          <p15:clr>
            <a:srgbClr val="F26B43"/>
          </p15:clr>
        </p15:guide>
        <p15:guide id="25" pos="7451">
          <p15:clr>
            <a:srgbClr val="F26B43"/>
          </p15:clr>
        </p15:guide>
        <p15:guide id="28" orient="horz" pos="1077">
          <p15:clr>
            <a:srgbClr val="F26B43"/>
          </p15:clr>
        </p15:guide>
        <p15:guide id="29" orient="horz" pos="270">
          <p15:clr>
            <a:srgbClr val="F26B43"/>
          </p15:clr>
        </p15:guide>
        <p15:guide id="33" orient="horz" pos="3600">
          <p15:clr>
            <a:srgbClr val="F26B43"/>
          </p15:clr>
        </p15:guide>
        <p15:guide id="34"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56031"/>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8914" y="1"/>
            <a:ext cx="11434173" cy="636272"/>
          </a:xfrm>
          <a:prstGeom prst="rect">
            <a:avLst/>
          </a:prstGeom>
        </p:spPr>
        <p:txBody>
          <a:bodyPr vert="horz" lIns="0" tIns="234900" rIns="0" bIns="0" rtlCol="0" anchor="t">
            <a:spAutoFit/>
          </a:bodyPr>
          <a:lstStyle/>
          <a:p>
            <a:r>
              <a:rPr lang="fr-FR" dirty="0"/>
              <a:t>Modifiez le style du titre</a:t>
            </a:r>
            <a:endParaRPr lang="en-AU" dirty="0"/>
          </a:p>
        </p:txBody>
      </p:sp>
      <p:grpSp>
        <p:nvGrpSpPr>
          <p:cNvPr id="11" name="Group 10" hidden="1"/>
          <p:cNvGrpSpPr/>
          <p:nvPr/>
        </p:nvGrpSpPr>
        <p:grpSpPr bwMode="gray">
          <a:xfrm>
            <a:off x="-1778898" y="-533233"/>
            <a:ext cx="14204197" cy="6507918"/>
            <a:chOff x="-1523413" y="-587913"/>
            <a:chExt cx="12164194" cy="7175281"/>
          </a:xfrm>
        </p:grpSpPr>
        <p:grpSp>
          <p:nvGrpSpPr>
            <p:cNvPr id="15" name="Group 14" hidden="1"/>
            <p:cNvGrpSpPr/>
            <p:nvPr/>
          </p:nvGrpSpPr>
          <p:grpSpPr bwMode="gray">
            <a:xfrm>
              <a:off x="-1523413" y="-587913"/>
              <a:ext cx="12164194" cy="7175281"/>
              <a:chOff x="-1334173" y="-533232"/>
              <a:chExt cx="10653148" cy="6507917"/>
            </a:xfrm>
          </p:grpSpPr>
          <p:grpSp>
            <p:nvGrpSpPr>
              <p:cNvPr id="14" name="Group 13" hidden="1"/>
              <p:cNvGrpSpPr/>
              <p:nvPr userDrawn="1"/>
            </p:nvGrpSpPr>
            <p:grpSpPr bwMode="gray">
              <a:xfrm>
                <a:off x="-1334173" y="1130331"/>
                <a:ext cx="1327930" cy="4844354"/>
                <a:chOff x="-1334173" y="1130331"/>
                <a:chExt cx="1327930" cy="4844354"/>
              </a:xfrm>
            </p:grpSpPr>
            <p:grpSp>
              <p:nvGrpSpPr>
                <p:cNvPr id="8" name="Group 7" hidden="1"/>
                <p:cNvGrpSpPr/>
                <p:nvPr userDrawn="1"/>
              </p:nvGrpSpPr>
              <p:grpSpPr bwMode="gray">
                <a:xfrm>
                  <a:off x="-1334173" y="4405344"/>
                  <a:ext cx="1327930" cy="307279"/>
                  <a:chOff x="-1334173" y="4405344"/>
                  <a:chExt cx="1327930" cy="307279"/>
                </a:xfrm>
              </p:grpSpPr>
              <p:cxnSp>
                <p:nvCxnSpPr>
                  <p:cNvPr id="85" name="Straight Connector 84" hidden="1"/>
                  <p:cNvCxnSpPr/>
                  <p:nvPr userDrawn="1"/>
                </p:nvCxnSpPr>
                <p:spPr bwMode="gray">
                  <a:xfrm>
                    <a:off x="-261843" y="4558982"/>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6" name="TextBox 85" hidden="1"/>
                  <p:cNvSpPr txBox="1"/>
                  <p:nvPr userDrawn="1"/>
                </p:nvSpPr>
                <p:spPr bwMode="gray">
                  <a:xfrm>
                    <a:off x="-1334173" y="4405344"/>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3.47 </a:t>
                    </a:r>
                    <a:br>
                      <a:rPr lang="en-AU" sz="998" b="1" dirty="0">
                        <a:solidFill>
                          <a:schemeClr val="tx1">
                            <a:lumMod val="85000"/>
                            <a:lumOff val="15000"/>
                          </a:schemeClr>
                        </a:solidFill>
                        <a:latin typeface="Arial" panose="020B0604020202020204" pitchFamily="34" charset="0"/>
                      </a:rPr>
                    </a:br>
                    <a:r>
                      <a:rPr lang="en-AU" sz="998" b="1" dirty="0">
                        <a:solidFill>
                          <a:schemeClr val="tx1">
                            <a:lumMod val="85000"/>
                            <a:lumOff val="15000"/>
                          </a:schemeClr>
                        </a:solidFill>
                        <a:latin typeface="Arial" panose="020B0604020202020204" pitchFamily="34" charset="0"/>
                      </a:rPr>
                      <a:t>X</a:t>
                    </a:r>
                    <a:r>
                      <a:rPr lang="en-AU" sz="998" b="1" baseline="0" dirty="0">
                        <a:solidFill>
                          <a:schemeClr val="tx1">
                            <a:lumMod val="85000"/>
                            <a:lumOff val="15000"/>
                          </a:schemeClr>
                        </a:solidFill>
                        <a:latin typeface="Arial" panose="020B0604020202020204" pitchFamily="34" charset="0"/>
                      </a:rPr>
                      <a:t> AXIS</a:t>
                    </a:r>
                    <a:endParaRPr lang="en-AU" sz="998" b="1" dirty="0">
                      <a:solidFill>
                        <a:schemeClr val="tx1">
                          <a:lumMod val="85000"/>
                          <a:lumOff val="15000"/>
                        </a:schemeClr>
                      </a:solidFill>
                      <a:latin typeface="Arial" panose="020B0604020202020204" pitchFamily="34" charset="0"/>
                    </a:endParaRPr>
                  </a:p>
                </p:txBody>
              </p:sp>
            </p:grpSp>
            <p:grpSp>
              <p:nvGrpSpPr>
                <p:cNvPr id="13" name="Group 12" hidden="1"/>
                <p:cNvGrpSpPr/>
                <p:nvPr userDrawn="1"/>
              </p:nvGrpSpPr>
              <p:grpSpPr bwMode="gray">
                <a:xfrm>
                  <a:off x="-1334173" y="5667406"/>
                  <a:ext cx="1327930" cy="307279"/>
                  <a:chOff x="-1334173" y="5667406"/>
                  <a:chExt cx="1327930" cy="307279"/>
                </a:xfrm>
              </p:grpSpPr>
              <p:cxnSp>
                <p:nvCxnSpPr>
                  <p:cNvPr id="87" name="Straight Connector 86" hidden="1"/>
                  <p:cNvCxnSpPr/>
                  <p:nvPr userDrawn="1"/>
                </p:nvCxnSpPr>
                <p:spPr bwMode="gray">
                  <a:xfrm>
                    <a:off x="-261843" y="5821044"/>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8" name="TextBox 87" hidden="1"/>
                  <p:cNvSpPr txBox="1"/>
                  <p:nvPr userDrawn="1"/>
                </p:nvSpPr>
                <p:spPr bwMode="gray">
                  <a:xfrm>
                    <a:off x="-1334173" y="5667406"/>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7.33</a:t>
                    </a:r>
                    <a:br>
                      <a:rPr lang="en-AU" sz="998" b="1" dirty="0">
                        <a:solidFill>
                          <a:schemeClr val="tx1">
                            <a:lumMod val="85000"/>
                            <a:lumOff val="15000"/>
                          </a:schemeClr>
                        </a:solidFill>
                        <a:latin typeface="Arial" panose="020B0604020202020204" pitchFamily="34" charset="0"/>
                      </a:rPr>
                    </a:br>
                    <a:r>
                      <a:rPr lang="en-AU" sz="998" b="1" dirty="0">
                        <a:solidFill>
                          <a:schemeClr val="tx1">
                            <a:lumMod val="85000"/>
                            <a:lumOff val="15000"/>
                          </a:schemeClr>
                        </a:solidFill>
                        <a:latin typeface="Arial" panose="020B0604020202020204" pitchFamily="34" charset="0"/>
                      </a:rPr>
                      <a:t>BASE MARGIN</a:t>
                    </a:r>
                  </a:p>
                </p:txBody>
              </p:sp>
            </p:grpSp>
            <p:grpSp>
              <p:nvGrpSpPr>
                <p:cNvPr id="6" name="Group 5" hidden="1"/>
                <p:cNvGrpSpPr/>
                <p:nvPr userDrawn="1"/>
              </p:nvGrpSpPr>
              <p:grpSpPr bwMode="gray">
                <a:xfrm>
                  <a:off x="-1334173" y="1130331"/>
                  <a:ext cx="1327930" cy="307279"/>
                  <a:chOff x="-1334173" y="1130331"/>
                  <a:chExt cx="1327930" cy="307279"/>
                </a:xfrm>
              </p:grpSpPr>
              <p:cxnSp>
                <p:nvCxnSpPr>
                  <p:cNvPr id="91" name="Straight Connector 90" hidden="1"/>
                  <p:cNvCxnSpPr/>
                  <p:nvPr userDrawn="1"/>
                </p:nvCxnSpPr>
                <p:spPr bwMode="gray">
                  <a:xfrm>
                    <a:off x="-261843" y="1283969"/>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2" name="TextBox 91" hidden="1"/>
                  <p:cNvSpPr txBox="1"/>
                  <p:nvPr userDrawn="1"/>
                </p:nvSpPr>
                <p:spPr bwMode="gray">
                  <a:xfrm>
                    <a:off x="-1334173" y="1130331"/>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6.56</a:t>
                    </a:r>
                  </a:p>
                  <a:p>
                    <a:pPr algn="ctr"/>
                    <a:r>
                      <a:rPr lang="en-AU" sz="998" b="1" dirty="0">
                        <a:solidFill>
                          <a:schemeClr val="tx1">
                            <a:lumMod val="85000"/>
                            <a:lumOff val="15000"/>
                          </a:schemeClr>
                        </a:solidFill>
                        <a:latin typeface="Arial" panose="020B0604020202020204" pitchFamily="34" charset="0"/>
                      </a:rPr>
                      <a:t>TOP</a:t>
                    </a:r>
                    <a:r>
                      <a:rPr lang="en-AU" sz="998" b="1" baseline="0" dirty="0">
                        <a:solidFill>
                          <a:schemeClr val="tx1">
                            <a:lumMod val="85000"/>
                            <a:lumOff val="15000"/>
                          </a:schemeClr>
                        </a:solidFill>
                        <a:latin typeface="Arial" panose="020B0604020202020204" pitchFamily="34" charset="0"/>
                      </a:rPr>
                      <a:t> MARGIN</a:t>
                    </a:r>
                    <a:endParaRPr lang="en-AU" sz="998" b="1" dirty="0">
                      <a:solidFill>
                        <a:schemeClr val="tx1">
                          <a:lumMod val="85000"/>
                          <a:lumOff val="15000"/>
                        </a:schemeClr>
                      </a:solidFill>
                      <a:latin typeface="Arial" panose="020B0604020202020204" pitchFamily="34" charset="0"/>
                    </a:endParaRPr>
                  </a:p>
                </p:txBody>
              </p:sp>
            </p:grpSp>
            <p:grpSp>
              <p:nvGrpSpPr>
                <p:cNvPr id="9" name="Group 8" hidden="1"/>
                <p:cNvGrpSpPr/>
                <p:nvPr userDrawn="1"/>
              </p:nvGrpSpPr>
              <p:grpSpPr bwMode="gray">
                <a:xfrm>
                  <a:off x="-1334173" y="1644681"/>
                  <a:ext cx="1327930" cy="307279"/>
                  <a:chOff x="-1334173" y="1644681"/>
                  <a:chExt cx="1327930" cy="307279"/>
                </a:xfrm>
              </p:grpSpPr>
              <p:cxnSp>
                <p:nvCxnSpPr>
                  <p:cNvPr id="100" name="Straight Connector 99" hidden="1"/>
                  <p:cNvCxnSpPr/>
                  <p:nvPr userDrawn="1"/>
                </p:nvCxnSpPr>
                <p:spPr bwMode="gray">
                  <a:xfrm>
                    <a:off x="-261843" y="1798319"/>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1" name="TextBox 100" hidden="1"/>
                  <p:cNvSpPr txBox="1"/>
                  <p:nvPr userDrawn="1"/>
                </p:nvSpPr>
                <p:spPr bwMode="gray">
                  <a:xfrm>
                    <a:off x="-1334173" y="1644681"/>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4.99</a:t>
                    </a:r>
                    <a:br>
                      <a:rPr lang="en-AU" sz="998" b="1" dirty="0">
                        <a:solidFill>
                          <a:schemeClr val="tx1">
                            <a:lumMod val="85000"/>
                            <a:lumOff val="15000"/>
                          </a:schemeClr>
                        </a:solidFill>
                        <a:latin typeface="Arial" panose="020B0604020202020204" pitchFamily="34" charset="0"/>
                      </a:rPr>
                    </a:br>
                    <a:r>
                      <a:rPr lang="en-AU" sz="998" b="1" dirty="0">
                        <a:solidFill>
                          <a:schemeClr val="tx1">
                            <a:lumMod val="85000"/>
                            <a:lumOff val="15000"/>
                          </a:schemeClr>
                        </a:solidFill>
                        <a:latin typeface="Arial" panose="020B0604020202020204" pitchFamily="34" charset="0"/>
                      </a:rPr>
                      <a:t>CHART TOP</a:t>
                    </a:r>
                  </a:p>
                </p:txBody>
              </p:sp>
            </p:grpSp>
          </p:grpSp>
          <p:grpSp>
            <p:nvGrpSpPr>
              <p:cNvPr id="10" name="Group 9" hidden="1"/>
              <p:cNvGrpSpPr/>
              <p:nvPr userDrawn="1"/>
            </p:nvGrpSpPr>
            <p:grpSpPr bwMode="gray">
              <a:xfrm>
                <a:off x="-253905" y="-533232"/>
                <a:ext cx="9572880" cy="533232"/>
                <a:chOff x="-253905" y="-533232"/>
                <a:chExt cx="9572880" cy="533232"/>
              </a:xfrm>
            </p:grpSpPr>
            <p:grpSp>
              <p:nvGrpSpPr>
                <p:cNvPr id="5" name="Group 4" hidden="1"/>
                <p:cNvGrpSpPr/>
                <p:nvPr userDrawn="1"/>
              </p:nvGrpSpPr>
              <p:grpSpPr bwMode="gray">
                <a:xfrm>
                  <a:off x="-253905" y="-533232"/>
                  <a:ext cx="1072330" cy="533232"/>
                  <a:chOff x="-250415" y="-533232"/>
                  <a:chExt cx="1072330" cy="533232"/>
                </a:xfrm>
              </p:grpSpPr>
              <p:cxnSp>
                <p:nvCxnSpPr>
                  <p:cNvPr id="102" name="Straight Connector 101" hidden="1"/>
                  <p:cNvCxnSpPr/>
                  <p:nvPr userDrawn="1"/>
                </p:nvCxnSpPr>
                <p:spPr bwMode="gray">
                  <a:xfrm>
                    <a:off x="285750" y="-252000"/>
                    <a:ext cx="0" cy="2520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TextBox 102" hidden="1"/>
                  <p:cNvSpPr txBox="1"/>
                  <p:nvPr userDrawn="1"/>
                </p:nvSpPr>
                <p:spPr bwMode="gray">
                  <a:xfrm>
                    <a:off x="-250415" y="-533232"/>
                    <a:ext cx="1072330" cy="276551"/>
                  </a:xfrm>
                  <a:prstGeom prst="rect">
                    <a:avLst/>
                  </a:prstGeom>
                  <a:solidFill>
                    <a:schemeClr val="bg1"/>
                  </a:solidFill>
                </p:spPr>
                <p:txBody>
                  <a:bodyPr wrap="square" lIns="0" tIns="0" rIns="0" bIns="0" rtlCol="0" anchor="ctr">
                    <a:spAutoFit/>
                  </a:bodyPr>
                  <a:lstStyle>
                    <a:defPPr>
                      <a:defRPr lang="en-AU"/>
                    </a:defPPr>
                    <a:lvl1pPr algn="ctr">
                      <a:defRPr sz="900">
                        <a:solidFill>
                          <a:schemeClr val="tx1">
                            <a:lumMod val="85000"/>
                            <a:lumOff val="15000"/>
                          </a:schemeClr>
                        </a:solidFill>
                        <a:latin typeface="+mn-lt"/>
                      </a:defRPr>
                    </a:lvl1pPr>
                  </a:lstStyle>
                  <a:p>
                    <a:pPr lvl="0"/>
                    <a:r>
                      <a:rPr lang="en-AU" sz="899" dirty="0">
                        <a:latin typeface="Arial" panose="020B0604020202020204" pitchFamily="34" charset="0"/>
                      </a:rPr>
                      <a:t>13.59</a:t>
                    </a:r>
                    <a:br>
                      <a:rPr lang="en-AU" sz="899" dirty="0">
                        <a:latin typeface="Arial" panose="020B0604020202020204" pitchFamily="34" charset="0"/>
                      </a:rPr>
                    </a:br>
                    <a:r>
                      <a:rPr lang="en-AU" sz="899" dirty="0">
                        <a:latin typeface="Arial" panose="020B0604020202020204" pitchFamily="34" charset="0"/>
                      </a:rPr>
                      <a:t>LEFT MARGIN</a:t>
                    </a:r>
                  </a:p>
                </p:txBody>
              </p:sp>
            </p:grpSp>
            <p:grpSp>
              <p:nvGrpSpPr>
                <p:cNvPr id="3" name="Group 2" hidden="1"/>
                <p:cNvGrpSpPr/>
                <p:nvPr userDrawn="1"/>
              </p:nvGrpSpPr>
              <p:grpSpPr bwMode="gray">
                <a:xfrm>
                  <a:off x="8246645" y="-533232"/>
                  <a:ext cx="1072330" cy="528775"/>
                  <a:chOff x="8236175" y="-533232"/>
                  <a:chExt cx="1072330" cy="528775"/>
                </a:xfrm>
              </p:grpSpPr>
              <p:cxnSp>
                <p:nvCxnSpPr>
                  <p:cNvPr id="111" name="Straight Connector 110" hidden="1"/>
                  <p:cNvCxnSpPr/>
                  <p:nvPr userDrawn="1"/>
                </p:nvCxnSpPr>
                <p:spPr bwMode="gray">
                  <a:xfrm>
                    <a:off x="8842724" y="-256457"/>
                    <a:ext cx="0" cy="2520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2" name="TextBox 111" hidden="1"/>
                  <p:cNvSpPr txBox="1"/>
                  <p:nvPr userDrawn="1"/>
                </p:nvSpPr>
                <p:spPr bwMode="gray">
                  <a:xfrm>
                    <a:off x="8236175" y="-533232"/>
                    <a:ext cx="1072330" cy="276551"/>
                  </a:xfrm>
                  <a:prstGeom prst="rect">
                    <a:avLst/>
                  </a:prstGeom>
                  <a:solidFill>
                    <a:schemeClr val="bg1"/>
                  </a:solidFill>
                </p:spPr>
                <p:txBody>
                  <a:bodyPr wrap="square" lIns="0" tIns="0" rIns="0" bIns="0" rtlCol="0" anchor="ctr">
                    <a:spAutoFit/>
                  </a:bodyPr>
                  <a:lstStyle>
                    <a:defPPr>
                      <a:defRPr lang="en-AU"/>
                    </a:defPPr>
                    <a:lvl1pPr algn="ctr">
                      <a:defRPr sz="900">
                        <a:solidFill>
                          <a:schemeClr val="tx1">
                            <a:lumMod val="85000"/>
                            <a:lumOff val="15000"/>
                          </a:schemeClr>
                        </a:solidFill>
                        <a:latin typeface="+mn-lt"/>
                      </a:defRPr>
                    </a:lvl1pPr>
                  </a:lstStyle>
                  <a:p>
                    <a:pPr lvl="0"/>
                    <a:r>
                      <a:rPr lang="en-AU" sz="899" dirty="0">
                        <a:latin typeface="Arial" panose="020B0604020202020204" pitchFamily="34" charset="0"/>
                      </a:rPr>
                      <a:t>13.59</a:t>
                    </a:r>
                  </a:p>
                  <a:p>
                    <a:pPr lvl="0"/>
                    <a:r>
                      <a:rPr lang="en-AU" sz="899" dirty="0">
                        <a:latin typeface="Arial" panose="020B0604020202020204" pitchFamily="34" charset="0"/>
                      </a:rPr>
                      <a:t>RIGHT MARGIN</a:t>
                    </a:r>
                  </a:p>
                </p:txBody>
              </p:sp>
            </p:grpSp>
          </p:grpSp>
        </p:grpSp>
        <p:sp>
          <p:nvSpPr>
            <p:cNvPr id="7" name="Rectangle 6" hidden="1"/>
            <p:cNvSpPr/>
            <p:nvPr userDrawn="1"/>
          </p:nvSpPr>
          <p:spPr bwMode="gray">
            <a:xfrm>
              <a:off x="322186" y="-573958"/>
              <a:ext cx="9786748" cy="406547"/>
            </a:xfrm>
            <a:prstGeom prst="rect">
              <a:avLst/>
            </a:prstGeom>
          </p:spPr>
          <p:txBody>
            <a:bodyPr wrap="square">
              <a:spAutoFit/>
            </a:bodyPr>
            <a:lstStyle/>
            <a:p>
              <a:pPr algn="ctr"/>
              <a:r>
                <a:rPr lang="en-GB" sz="1797" b="0" kern="1200" dirty="0">
                  <a:solidFill>
                    <a:srgbClr val="333333"/>
                  </a:solidFill>
                  <a:latin typeface="Arial" charset="0"/>
                  <a:ea typeface="+mn-ea"/>
                  <a:cs typeface="Arial" charset="0"/>
                </a:rPr>
                <a:t>DO NOT ALTER SLIDE MASTERS – THIS IS A TNS APPROVED</a:t>
              </a:r>
              <a:r>
                <a:rPr lang="en-GB" sz="1797" b="0" kern="1200" baseline="0" dirty="0">
                  <a:solidFill>
                    <a:srgbClr val="333333"/>
                  </a:solidFill>
                  <a:latin typeface="Arial" charset="0"/>
                  <a:ea typeface="+mn-ea"/>
                  <a:cs typeface="Arial" charset="0"/>
                </a:rPr>
                <a:t> TEMPLATE</a:t>
              </a:r>
              <a:endParaRPr lang="en-GB" sz="1797" b="0" kern="1200" dirty="0">
                <a:solidFill>
                  <a:srgbClr val="333333"/>
                </a:solidFill>
                <a:latin typeface="Arial" charset="0"/>
                <a:ea typeface="+mn-ea"/>
                <a:cs typeface="Arial" charset="0"/>
              </a:endParaRPr>
            </a:p>
          </p:txBody>
        </p:sp>
      </p:grpSp>
    </p:spTree>
    <p:extLst>
      <p:ext uri="{BB962C8B-B14F-4D97-AF65-F5344CB8AC3E}">
        <p14:creationId xmlns:p14="http://schemas.microsoft.com/office/powerpoint/2010/main" val="233253997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Lst>
  <p:hf hdr="0" ftr="0" dt="0"/>
  <p:txStyles>
    <p:titleStyle>
      <a:lvl1pPr algn="l" defTabSz="1027054" rtl="0" eaLnBrk="1" latinLnBrk="0" hangingPunct="1">
        <a:spcBef>
          <a:spcPct val="0"/>
        </a:spcBef>
        <a:buNone/>
        <a:defRPr sz="2596"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027054" rtl="0" eaLnBrk="1" latinLnBrk="0" hangingPunct="1">
        <a:spcBef>
          <a:spcPct val="20000"/>
        </a:spcBef>
        <a:buFont typeface="Arial" pitchFamily="34" charset="0"/>
        <a:buNone/>
        <a:defRPr sz="1797" b="1" kern="1200">
          <a:solidFill>
            <a:schemeClr val="tx1">
              <a:lumMod val="85000"/>
              <a:lumOff val="15000"/>
            </a:schemeClr>
          </a:solidFill>
          <a:latin typeface="+mn-lt"/>
          <a:ea typeface="+mn-ea"/>
          <a:cs typeface="+mn-cs"/>
        </a:defRPr>
      </a:lvl1pPr>
      <a:lvl2pPr marL="0" indent="0" algn="l" defTabSz="1027054" rtl="0" eaLnBrk="1" latinLnBrk="0" hangingPunct="1">
        <a:spcBef>
          <a:spcPct val="20000"/>
        </a:spcBef>
        <a:buFont typeface="Arial" pitchFamily="34" charset="0"/>
        <a:buNone/>
        <a:defRPr sz="1797" kern="1200">
          <a:solidFill>
            <a:schemeClr val="tx1">
              <a:lumMod val="85000"/>
              <a:lumOff val="15000"/>
            </a:schemeClr>
          </a:solidFill>
          <a:latin typeface="+mn-lt"/>
          <a:ea typeface="+mn-ea"/>
          <a:cs typeface="+mn-cs"/>
        </a:defRPr>
      </a:lvl2pPr>
      <a:lvl3pPr marL="283511" indent="-283511" algn="l" defTabSz="1027054" rtl="0" eaLnBrk="1" latinLnBrk="0" hangingPunct="1">
        <a:spcBef>
          <a:spcPct val="20000"/>
        </a:spcBef>
        <a:buFont typeface="Wingdings" pitchFamily="2" charset="2"/>
        <a:buChar char=""/>
        <a:defRPr sz="1797" kern="1200">
          <a:solidFill>
            <a:schemeClr val="tx1">
              <a:lumMod val="85000"/>
              <a:lumOff val="15000"/>
            </a:schemeClr>
          </a:solidFill>
          <a:latin typeface="+mn-lt"/>
          <a:ea typeface="+mn-ea"/>
          <a:cs typeface="+mn-cs"/>
        </a:defRPr>
      </a:lvl3pPr>
      <a:lvl4pPr marL="570586" indent="-287077" algn="l" defTabSz="1027054" rtl="0" eaLnBrk="1" latinLnBrk="0" hangingPunct="1">
        <a:spcBef>
          <a:spcPct val="20000"/>
        </a:spcBef>
        <a:buFont typeface="Wingdings" pitchFamily="2" charset="2"/>
        <a:buChar char="n"/>
        <a:defRPr sz="1797" kern="1200">
          <a:solidFill>
            <a:schemeClr val="tx1">
              <a:lumMod val="85000"/>
              <a:lumOff val="15000"/>
            </a:schemeClr>
          </a:solidFill>
          <a:latin typeface="+mn-lt"/>
          <a:ea typeface="+mn-ea"/>
          <a:cs typeface="+mn-cs"/>
        </a:defRPr>
      </a:lvl4pPr>
      <a:lvl5pPr marL="854096" indent="-283511" algn="l" defTabSz="1027054" rtl="0" eaLnBrk="1" latinLnBrk="0" hangingPunct="1">
        <a:spcBef>
          <a:spcPct val="20000"/>
        </a:spcBef>
        <a:buFont typeface="Wingdings" pitchFamily="2" charset="2"/>
        <a:buChar char="n"/>
        <a:defRPr sz="1797" kern="1200">
          <a:solidFill>
            <a:schemeClr val="tx1">
              <a:lumMod val="85000"/>
              <a:lumOff val="15000"/>
            </a:schemeClr>
          </a:solidFill>
          <a:latin typeface="+mn-lt"/>
          <a:ea typeface="+mn-ea"/>
          <a:cs typeface="+mn-cs"/>
        </a:defRPr>
      </a:lvl5pPr>
      <a:lvl6pPr marL="2824399"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6pPr>
      <a:lvl7pPr marL="3337926"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7pPr>
      <a:lvl8pPr marL="3851453"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8pPr>
      <a:lvl9pPr marL="4364980"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9pPr>
    </p:bodyStyle>
    <p:otherStyle>
      <a:defPPr>
        <a:defRPr lang="en-US"/>
      </a:defPPr>
      <a:lvl1pPr marL="0" algn="l" defTabSz="1027054" rtl="0" eaLnBrk="1" latinLnBrk="0" hangingPunct="1">
        <a:defRPr sz="1997" kern="1200">
          <a:solidFill>
            <a:schemeClr val="tx1"/>
          </a:solidFill>
          <a:latin typeface="+mn-lt"/>
          <a:ea typeface="+mn-ea"/>
          <a:cs typeface="+mn-cs"/>
        </a:defRPr>
      </a:lvl1pPr>
      <a:lvl2pPr marL="513527" algn="l" defTabSz="1027054" rtl="0" eaLnBrk="1" latinLnBrk="0" hangingPunct="1">
        <a:defRPr sz="1997" kern="1200">
          <a:solidFill>
            <a:schemeClr val="tx1"/>
          </a:solidFill>
          <a:latin typeface="+mn-lt"/>
          <a:ea typeface="+mn-ea"/>
          <a:cs typeface="+mn-cs"/>
        </a:defRPr>
      </a:lvl2pPr>
      <a:lvl3pPr marL="1027054" algn="l" defTabSz="1027054" rtl="0" eaLnBrk="1" latinLnBrk="0" hangingPunct="1">
        <a:defRPr sz="1997" kern="1200">
          <a:solidFill>
            <a:schemeClr val="tx1"/>
          </a:solidFill>
          <a:latin typeface="+mn-lt"/>
          <a:ea typeface="+mn-ea"/>
          <a:cs typeface="+mn-cs"/>
        </a:defRPr>
      </a:lvl3pPr>
      <a:lvl4pPr marL="1540581" algn="l" defTabSz="1027054" rtl="0" eaLnBrk="1" latinLnBrk="0" hangingPunct="1">
        <a:defRPr sz="1997" kern="1200">
          <a:solidFill>
            <a:schemeClr val="tx1"/>
          </a:solidFill>
          <a:latin typeface="+mn-lt"/>
          <a:ea typeface="+mn-ea"/>
          <a:cs typeface="+mn-cs"/>
        </a:defRPr>
      </a:lvl4pPr>
      <a:lvl5pPr marL="2054108" algn="l" defTabSz="1027054" rtl="0" eaLnBrk="1" latinLnBrk="0" hangingPunct="1">
        <a:defRPr sz="1997" kern="1200">
          <a:solidFill>
            <a:schemeClr val="tx1"/>
          </a:solidFill>
          <a:latin typeface="+mn-lt"/>
          <a:ea typeface="+mn-ea"/>
          <a:cs typeface="+mn-cs"/>
        </a:defRPr>
      </a:lvl5pPr>
      <a:lvl6pPr marL="2567635" algn="l" defTabSz="1027054" rtl="0" eaLnBrk="1" latinLnBrk="0" hangingPunct="1">
        <a:defRPr sz="1997" kern="1200">
          <a:solidFill>
            <a:schemeClr val="tx1"/>
          </a:solidFill>
          <a:latin typeface="+mn-lt"/>
          <a:ea typeface="+mn-ea"/>
          <a:cs typeface="+mn-cs"/>
        </a:defRPr>
      </a:lvl6pPr>
      <a:lvl7pPr marL="3081162" algn="l" defTabSz="1027054" rtl="0" eaLnBrk="1" latinLnBrk="0" hangingPunct="1">
        <a:defRPr sz="1997" kern="1200">
          <a:solidFill>
            <a:schemeClr val="tx1"/>
          </a:solidFill>
          <a:latin typeface="+mn-lt"/>
          <a:ea typeface="+mn-ea"/>
          <a:cs typeface="+mn-cs"/>
        </a:defRPr>
      </a:lvl7pPr>
      <a:lvl8pPr marL="3594689" algn="l" defTabSz="1027054" rtl="0" eaLnBrk="1" latinLnBrk="0" hangingPunct="1">
        <a:defRPr sz="1997" kern="1200">
          <a:solidFill>
            <a:schemeClr val="tx1"/>
          </a:solidFill>
          <a:latin typeface="+mn-lt"/>
          <a:ea typeface="+mn-ea"/>
          <a:cs typeface="+mn-cs"/>
        </a:defRPr>
      </a:lvl8pPr>
      <a:lvl9pPr marL="4108216" algn="l" defTabSz="1027054" rtl="0" eaLnBrk="1" latinLnBrk="0" hangingPunct="1">
        <a:defRPr sz="199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8914" y="1"/>
            <a:ext cx="11434173" cy="636272"/>
          </a:xfrm>
          <a:prstGeom prst="rect">
            <a:avLst/>
          </a:prstGeom>
        </p:spPr>
        <p:txBody>
          <a:bodyPr vert="horz" lIns="0" tIns="234900" rIns="0" bIns="0" rtlCol="0" anchor="t">
            <a:spAutoFit/>
          </a:bodyPr>
          <a:lstStyle/>
          <a:p>
            <a:r>
              <a:rPr lang="en-US" dirty="0"/>
              <a:t>Click to edit Master title style</a:t>
            </a:r>
            <a:endParaRPr lang="en-AU" dirty="0"/>
          </a:p>
        </p:txBody>
      </p:sp>
      <p:sp>
        <p:nvSpPr>
          <p:cNvPr id="3" name="Text Placeholder 2"/>
          <p:cNvSpPr>
            <a:spLocks noGrp="1"/>
          </p:cNvSpPr>
          <p:nvPr>
            <p:ph type="body" idx="1"/>
          </p:nvPr>
        </p:nvSpPr>
        <p:spPr>
          <a:xfrm>
            <a:off x="378914" y="1110157"/>
            <a:ext cx="11434173" cy="1623647"/>
          </a:xfrm>
          <a:prstGeom prst="rect">
            <a:avLst/>
          </a:prstGeom>
        </p:spPr>
        <p:txBody>
          <a:bodyPr vert="horz" lIns="0" tIns="238950" rIns="0" bIns="0" rtlCol="0">
            <a:spAutoFit/>
          </a:bodyPr>
          <a:lstStyle/>
          <a:p>
            <a:pPr marL="0" marR="0" lvl="0" indent="0" algn="l" defTabSz="1027054" rtl="0" eaLnBrk="1" fontAlgn="auto" latinLnBrk="0" hangingPunct="1">
              <a:lnSpc>
                <a:spcPct val="100000"/>
              </a:lnSpc>
              <a:spcBef>
                <a:spcPts val="1198"/>
              </a:spcBef>
              <a:spcAft>
                <a:spcPts val="0"/>
              </a:spcAft>
              <a:buClrTx/>
              <a:buSzTx/>
              <a:buFont typeface="Arial" pitchFamily="34" charset="0"/>
              <a:buNone/>
              <a:tabLst/>
              <a:defRPr/>
            </a:pPr>
            <a:r>
              <a:rPr kumimoji="0" lang="en-US" sz="1298" b="0" i="0" u="none" strike="noStrike" kern="1200" cap="none" spc="0" normalizeH="0" baseline="0" noProof="0" dirty="0">
                <a:ln>
                  <a:noFill/>
                </a:ln>
                <a:solidFill>
                  <a:srgbClr val="717171">
                    <a:lumMod val="50000"/>
                  </a:srgbClr>
                </a:solidFill>
                <a:effectLst/>
                <a:uLnTx/>
                <a:uFillTx/>
                <a:latin typeface="Arial" panose="020B0604020202020204" pitchFamily="34" charset="0"/>
                <a:cs typeface="Arial" panose="020B0604020202020204" pitchFamily="34" charset="0"/>
              </a:rPr>
              <a:t>Click to edit Master text styles</a:t>
            </a:r>
          </a:p>
          <a:p>
            <a:pPr marL="0" marR="0" lvl="1" indent="0" algn="l" defTabSz="1027054" rtl="0" eaLnBrk="1" fontAlgn="auto" latinLnBrk="0" hangingPunct="1">
              <a:lnSpc>
                <a:spcPct val="100000"/>
              </a:lnSpc>
              <a:spcBef>
                <a:spcPts val="1198"/>
              </a:spcBef>
              <a:spcAft>
                <a:spcPts val="0"/>
              </a:spcAft>
              <a:buClrTx/>
              <a:buSzTx/>
              <a:buFont typeface="Arial" pitchFamily="34" charset="0"/>
              <a:buNone/>
              <a:tabLst/>
              <a:defRPr/>
            </a:pPr>
            <a:r>
              <a:rPr kumimoji="0" lang="en-US" sz="1298" b="1" i="0" u="none" strike="noStrike" kern="1200" cap="none" spc="0" normalizeH="0" baseline="0" noProof="0" dirty="0">
                <a:ln>
                  <a:noFill/>
                </a:ln>
                <a:solidFill>
                  <a:srgbClr val="717171">
                    <a:lumMod val="50000"/>
                  </a:srgbClr>
                </a:solidFill>
                <a:effectLst/>
                <a:uLnTx/>
                <a:uFillTx/>
                <a:latin typeface="Arial" panose="020B0604020202020204" pitchFamily="34" charset="0"/>
                <a:cs typeface="Arial" panose="020B0604020202020204" pitchFamily="34" charset="0"/>
              </a:rPr>
              <a:t>Second level</a:t>
            </a:r>
          </a:p>
          <a:p>
            <a:pPr marL="179712" marR="0" lvl="2" indent="-179712" algn="l" defTabSz="1027054" rtl="0" eaLnBrk="1" fontAlgn="auto" latinLnBrk="0" hangingPunct="1">
              <a:lnSpc>
                <a:spcPct val="100000"/>
              </a:lnSpc>
              <a:spcBef>
                <a:spcPts val="799"/>
              </a:spcBef>
              <a:spcAft>
                <a:spcPts val="0"/>
              </a:spcAft>
              <a:buClrTx/>
              <a:buSzPct val="80000"/>
              <a:buFont typeface="Wingdings" panose="05000000000000000000" pitchFamily="2" charset="2"/>
              <a:buChar char="n"/>
              <a:tabLst/>
              <a:defRPr/>
            </a:pPr>
            <a:r>
              <a:rPr kumimoji="0" lang="en-US" sz="1298" b="0" i="0" u="none" strike="noStrike" kern="1200" cap="none" spc="0" normalizeH="0" baseline="0" noProof="0" dirty="0">
                <a:ln>
                  <a:noFill/>
                </a:ln>
                <a:solidFill>
                  <a:srgbClr val="717171">
                    <a:lumMod val="50000"/>
                  </a:srgbClr>
                </a:solidFill>
                <a:effectLst/>
                <a:uLnTx/>
                <a:uFillTx/>
                <a:latin typeface="Arial" panose="020B0604020202020204" pitchFamily="34" charset="0"/>
                <a:cs typeface="Arial" panose="020B0604020202020204" pitchFamily="34" charset="0"/>
              </a:rPr>
              <a:t>Third level</a:t>
            </a:r>
          </a:p>
          <a:p>
            <a:pPr marL="359424" marR="0" lvl="3" indent="-179712" algn="l" defTabSz="1027054" rtl="0" eaLnBrk="1" fontAlgn="auto" latinLnBrk="0" hangingPunct="1">
              <a:lnSpc>
                <a:spcPct val="100000"/>
              </a:lnSpc>
              <a:spcBef>
                <a:spcPts val="599"/>
              </a:spcBef>
              <a:spcAft>
                <a:spcPts val="0"/>
              </a:spcAft>
              <a:buClrTx/>
              <a:buSzPct val="80000"/>
              <a:buFont typeface="Wingdings" panose="05000000000000000000" pitchFamily="2" charset="2"/>
              <a:buChar char="n"/>
              <a:tabLst/>
              <a:defRPr/>
            </a:pPr>
            <a:r>
              <a:rPr kumimoji="0" lang="en-US" sz="1298" b="0" i="0" u="none" strike="noStrike" kern="1200" cap="none" spc="0" normalizeH="0" baseline="0" noProof="0" dirty="0">
                <a:ln>
                  <a:noFill/>
                </a:ln>
                <a:solidFill>
                  <a:srgbClr val="717171">
                    <a:lumMod val="50000"/>
                  </a:srgbClr>
                </a:solidFill>
                <a:effectLst/>
                <a:uLnTx/>
                <a:uFillTx/>
                <a:latin typeface="Arial" panose="020B0604020202020204" pitchFamily="34" charset="0"/>
                <a:cs typeface="Arial" panose="020B0604020202020204" pitchFamily="34" charset="0"/>
              </a:rPr>
              <a:t>Fourth level</a:t>
            </a:r>
          </a:p>
          <a:p>
            <a:pPr marL="539136" marR="0" lvl="4" indent="-179712" algn="l" defTabSz="1027054" rtl="0" eaLnBrk="1" fontAlgn="auto" latinLnBrk="0" hangingPunct="1">
              <a:lnSpc>
                <a:spcPct val="100000"/>
              </a:lnSpc>
              <a:spcBef>
                <a:spcPts val="399"/>
              </a:spcBef>
              <a:spcAft>
                <a:spcPts val="0"/>
              </a:spcAft>
              <a:buClrTx/>
              <a:buSzPct val="80000"/>
              <a:buFont typeface="Wingdings" panose="05000000000000000000" pitchFamily="2" charset="2"/>
              <a:buChar char="n"/>
              <a:tabLst/>
              <a:defRPr/>
            </a:pPr>
            <a:r>
              <a:rPr kumimoji="0" lang="en-US" sz="1298" b="0" i="0" u="none" strike="noStrike" kern="1200" cap="none" spc="0" normalizeH="0" baseline="0" noProof="0" dirty="0">
                <a:ln>
                  <a:noFill/>
                </a:ln>
                <a:solidFill>
                  <a:srgbClr val="717171">
                    <a:lumMod val="50000"/>
                  </a:srgbClr>
                </a:solidFill>
                <a:effectLst/>
                <a:uLnTx/>
                <a:uFillTx/>
                <a:latin typeface="Arial" panose="020B0604020202020204" pitchFamily="34" charset="0"/>
                <a:cs typeface="Arial" panose="020B0604020202020204" pitchFamily="34" charset="0"/>
              </a:rPr>
              <a:t>Fifth level</a:t>
            </a:r>
            <a:endParaRPr kumimoji="0" lang="en-AU" sz="1298" b="0" i="0" u="none" strike="noStrike" kern="1200" cap="none" spc="0" normalizeH="0" baseline="0" noProof="0" dirty="0">
              <a:ln>
                <a:noFill/>
              </a:ln>
              <a:solidFill>
                <a:srgbClr val="717171">
                  <a:lumMod val="50000"/>
                </a:srgbClr>
              </a:solidFill>
              <a:effectLst/>
              <a:uLnTx/>
              <a:uFillTx/>
              <a:latin typeface="Arial" panose="020B0604020202020204" pitchFamily="34" charset="0"/>
              <a:cs typeface="Arial" panose="020B0604020202020204" pitchFamily="34" charset="0"/>
            </a:endParaRPr>
          </a:p>
        </p:txBody>
      </p:sp>
      <p:grpSp>
        <p:nvGrpSpPr>
          <p:cNvPr id="47" name="Group 46" hidden="1"/>
          <p:cNvGrpSpPr/>
          <p:nvPr/>
        </p:nvGrpSpPr>
        <p:grpSpPr bwMode="gray">
          <a:xfrm>
            <a:off x="-1778898" y="-533233"/>
            <a:ext cx="14204197" cy="6507918"/>
            <a:chOff x="-1523413" y="-587913"/>
            <a:chExt cx="12164194" cy="7175281"/>
          </a:xfrm>
        </p:grpSpPr>
        <p:grpSp>
          <p:nvGrpSpPr>
            <p:cNvPr id="48" name="Group 47" hidden="1"/>
            <p:cNvGrpSpPr/>
            <p:nvPr/>
          </p:nvGrpSpPr>
          <p:grpSpPr bwMode="gray">
            <a:xfrm>
              <a:off x="-1523413" y="-587913"/>
              <a:ext cx="12164194" cy="7175281"/>
              <a:chOff x="-1334173" y="-533232"/>
              <a:chExt cx="10653148" cy="6507917"/>
            </a:xfrm>
          </p:grpSpPr>
          <p:grpSp>
            <p:nvGrpSpPr>
              <p:cNvPr id="50" name="Group 49" hidden="1"/>
              <p:cNvGrpSpPr/>
              <p:nvPr userDrawn="1"/>
            </p:nvGrpSpPr>
            <p:grpSpPr bwMode="gray">
              <a:xfrm>
                <a:off x="-1334173" y="1130331"/>
                <a:ext cx="1327930" cy="4844354"/>
                <a:chOff x="-1334173" y="1130331"/>
                <a:chExt cx="1327930" cy="4844354"/>
              </a:xfrm>
            </p:grpSpPr>
            <p:grpSp>
              <p:nvGrpSpPr>
                <p:cNvPr id="58" name="Group 57" hidden="1"/>
                <p:cNvGrpSpPr/>
                <p:nvPr userDrawn="1"/>
              </p:nvGrpSpPr>
              <p:grpSpPr bwMode="gray">
                <a:xfrm>
                  <a:off x="-1334173" y="4405344"/>
                  <a:ext cx="1327930" cy="307279"/>
                  <a:chOff x="-1334173" y="4405344"/>
                  <a:chExt cx="1327930" cy="307279"/>
                </a:xfrm>
              </p:grpSpPr>
              <p:cxnSp>
                <p:nvCxnSpPr>
                  <p:cNvPr id="73" name="Straight Connector 72" hidden="1"/>
                  <p:cNvCxnSpPr/>
                  <p:nvPr userDrawn="1"/>
                </p:nvCxnSpPr>
                <p:spPr bwMode="gray">
                  <a:xfrm>
                    <a:off x="-261843" y="4558982"/>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TextBox 73" hidden="1"/>
                  <p:cNvSpPr txBox="1"/>
                  <p:nvPr userDrawn="1"/>
                </p:nvSpPr>
                <p:spPr bwMode="gray">
                  <a:xfrm>
                    <a:off x="-1334173" y="4405344"/>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3.47 </a:t>
                    </a:r>
                    <a:br>
                      <a:rPr lang="en-AU" sz="998" b="1" dirty="0">
                        <a:solidFill>
                          <a:schemeClr val="tx1">
                            <a:lumMod val="85000"/>
                            <a:lumOff val="15000"/>
                          </a:schemeClr>
                        </a:solidFill>
                        <a:latin typeface="Arial" panose="020B0604020202020204" pitchFamily="34" charset="0"/>
                      </a:rPr>
                    </a:br>
                    <a:r>
                      <a:rPr lang="en-AU" sz="998" b="1" dirty="0">
                        <a:solidFill>
                          <a:schemeClr val="tx1">
                            <a:lumMod val="85000"/>
                            <a:lumOff val="15000"/>
                          </a:schemeClr>
                        </a:solidFill>
                        <a:latin typeface="Arial" panose="020B0604020202020204" pitchFamily="34" charset="0"/>
                      </a:rPr>
                      <a:t>X</a:t>
                    </a:r>
                    <a:r>
                      <a:rPr lang="en-AU" sz="998" b="1" baseline="0" dirty="0">
                        <a:solidFill>
                          <a:schemeClr val="tx1">
                            <a:lumMod val="85000"/>
                            <a:lumOff val="15000"/>
                          </a:schemeClr>
                        </a:solidFill>
                        <a:latin typeface="Arial" panose="020B0604020202020204" pitchFamily="34" charset="0"/>
                      </a:rPr>
                      <a:t> AXIS</a:t>
                    </a:r>
                    <a:endParaRPr lang="en-AU" sz="998" b="1" dirty="0">
                      <a:solidFill>
                        <a:schemeClr val="tx1">
                          <a:lumMod val="85000"/>
                          <a:lumOff val="15000"/>
                        </a:schemeClr>
                      </a:solidFill>
                      <a:latin typeface="Arial" panose="020B0604020202020204" pitchFamily="34" charset="0"/>
                    </a:endParaRPr>
                  </a:p>
                </p:txBody>
              </p:sp>
            </p:grpSp>
            <p:grpSp>
              <p:nvGrpSpPr>
                <p:cNvPr id="59" name="Group 58" hidden="1"/>
                <p:cNvGrpSpPr/>
                <p:nvPr userDrawn="1"/>
              </p:nvGrpSpPr>
              <p:grpSpPr bwMode="gray">
                <a:xfrm>
                  <a:off x="-1334173" y="5667406"/>
                  <a:ext cx="1327930" cy="307279"/>
                  <a:chOff x="-1334173" y="5667406"/>
                  <a:chExt cx="1327930" cy="307279"/>
                </a:xfrm>
              </p:grpSpPr>
              <p:cxnSp>
                <p:nvCxnSpPr>
                  <p:cNvPr id="66" name="Straight Connector 65" hidden="1"/>
                  <p:cNvCxnSpPr/>
                  <p:nvPr userDrawn="1"/>
                </p:nvCxnSpPr>
                <p:spPr bwMode="gray">
                  <a:xfrm>
                    <a:off x="-261843" y="5821044"/>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TextBox 71" hidden="1"/>
                  <p:cNvSpPr txBox="1"/>
                  <p:nvPr userDrawn="1"/>
                </p:nvSpPr>
                <p:spPr bwMode="gray">
                  <a:xfrm>
                    <a:off x="-1334173" y="5667406"/>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7.33</a:t>
                    </a:r>
                    <a:br>
                      <a:rPr lang="en-AU" sz="998" b="1" dirty="0">
                        <a:solidFill>
                          <a:schemeClr val="tx1">
                            <a:lumMod val="85000"/>
                            <a:lumOff val="15000"/>
                          </a:schemeClr>
                        </a:solidFill>
                        <a:latin typeface="Arial" panose="020B0604020202020204" pitchFamily="34" charset="0"/>
                      </a:rPr>
                    </a:br>
                    <a:r>
                      <a:rPr lang="en-AU" sz="998" b="1" dirty="0">
                        <a:solidFill>
                          <a:schemeClr val="tx1">
                            <a:lumMod val="85000"/>
                            <a:lumOff val="15000"/>
                          </a:schemeClr>
                        </a:solidFill>
                        <a:latin typeface="Arial" panose="020B0604020202020204" pitchFamily="34" charset="0"/>
                      </a:rPr>
                      <a:t>BASE MARGIN</a:t>
                    </a:r>
                  </a:p>
                </p:txBody>
              </p:sp>
            </p:grpSp>
            <p:grpSp>
              <p:nvGrpSpPr>
                <p:cNvPr id="60" name="Group 59" hidden="1"/>
                <p:cNvGrpSpPr/>
                <p:nvPr userDrawn="1"/>
              </p:nvGrpSpPr>
              <p:grpSpPr bwMode="gray">
                <a:xfrm>
                  <a:off x="-1334173" y="1130331"/>
                  <a:ext cx="1327930" cy="307279"/>
                  <a:chOff x="-1334173" y="1130331"/>
                  <a:chExt cx="1327930" cy="307279"/>
                </a:xfrm>
              </p:grpSpPr>
              <p:cxnSp>
                <p:nvCxnSpPr>
                  <p:cNvPr id="64" name="Straight Connector 63" hidden="1"/>
                  <p:cNvCxnSpPr/>
                  <p:nvPr userDrawn="1"/>
                </p:nvCxnSpPr>
                <p:spPr bwMode="gray">
                  <a:xfrm>
                    <a:off x="-261843" y="1283969"/>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TextBox 64" hidden="1"/>
                  <p:cNvSpPr txBox="1"/>
                  <p:nvPr userDrawn="1"/>
                </p:nvSpPr>
                <p:spPr bwMode="gray">
                  <a:xfrm>
                    <a:off x="-1334173" y="1130331"/>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6.56</a:t>
                    </a:r>
                  </a:p>
                  <a:p>
                    <a:pPr algn="ctr"/>
                    <a:r>
                      <a:rPr lang="en-AU" sz="998" b="1" dirty="0">
                        <a:solidFill>
                          <a:schemeClr val="tx1">
                            <a:lumMod val="85000"/>
                            <a:lumOff val="15000"/>
                          </a:schemeClr>
                        </a:solidFill>
                        <a:latin typeface="Arial" panose="020B0604020202020204" pitchFamily="34" charset="0"/>
                      </a:rPr>
                      <a:t>TOP</a:t>
                    </a:r>
                    <a:r>
                      <a:rPr lang="en-AU" sz="998" b="1" baseline="0" dirty="0">
                        <a:solidFill>
                          <a:schemeClr val="tx1">
                            <a:lumMod val="85000"/>
                            <a:lumOff val="15000"/>
                          </a:schemeClr>
                        </a:solidFill>
                        <a:latin typeface="Arial" panose="020B0604020202020204" pitchFamily="34" charset="0"/>
                      </a:rPr>
                      <a:t> MARGIN</a:t>
                    </a:r>
                    <a:endParaRPr lang="en-AU" sz="998" b="1" dirty="0">
                      <a:solidFill>
                        <a:schemeClr val="tx1">
                          <a:lumMod val="85000"/>
                          <a:lumOff val="15000"/>
                        </a:schemeClr>
                      </a:solidFill>
                      <a:latin typeface="Arial" panose="020B0604020202020204" pitchFamily="34" charset="0"/>
                    </a:endParaRPr>
                  </a:p>
                </p:txBody>
              </p:sp>
            </p:grpSp>
            <p:grpSp>
              <p:nvGrpSpPr>
                <p:cNvPr id="61" name="Group 60" hidden="1"/>
                <p:cNvGrpSpPr/>
                <p:nvPr userDrawn="1"/>
              </p:nvGrpSpPr>
              <p:grpSpPr bwMode="gray">
                <a:xfrm>
                  <a:off x="-1334173" y="1644681"/>
                  <a:ext cx="1327930" cy="307279"/>
                  <a:chOff x="-1334173" y="1644681"/>
                  <a:chExt cx="1327930" cy="307279"/>
                </a:xfrm>
              </p:grpSpPr>
              <p:cxnSp>
                <p:nvCxnSpPr>
                  <p:cNvPr id="62" name="Straight Connector 61" hidden="1"/>
                  <p:cNvCxnSpPr/>
                  <p:nvPr userDrawn="1"/>
                </p:nvCxnSpPr>
                <p:spPr bwMode="gray">
                  <a:xfrm>
                    <a:off x="-261843" y="1798319"/>
                    <a:ext cx="255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hidden="1"/>
                  <p:cNvSpPr txBox="1"/>
                  <p:nvPr userDrawn="1"/>
                </p:nvSpPr>
                <p:spPr bwMode="gray">
                  <a:xfrm>
                    <a:off x="-1334173" y="1644681"/>
                    <a:ext cx="1072330" cy="307279"/>
                  </a:xfrm>
                  <a:prstGeom prst="rect">
                    <a:avLst/>
                  </a:prstGeom>
                  <a:solidFill>
                    <a:schemeClr val="bg1"/>
                  </a:solidFill>
                </p:spPr>
                <p:txBody>
                  <a:bodyPr wrap="square" lIns="0" tIns="0" rIns="0" bIns="0" rtlCol="0" anchor="ctr">
                    <a:spAutoFit/>
                  </a:bodyPr>
                  <a:lstStyle/>
                  <a:p>
                    <a:pPr algn="ctr"/>
                    <a:r>
                      <a:rPr lang="en-AU" sz="998" b="1" dirty="0">
                        <a:solidFill>
                          <a:schemeClr val="tx1">
                            <a:lumMod val="85000"/>
                            <a:lumOff val="15000"/>
                          </a:schemeClr>
                        </a:solidFill>
                        <a:latin typeface="Arial" panose="020B0604020202020204" pitchFamily="34" charset="0"/>
                      </a:rPr>
                      <a:t>4.99</a:t>
                    </a:r>
                    <a:br>
                      <a:rPr lang="en-AU" sz="998" b="1" dirty="0">
                        <a:solidFill>
                          <a:schemeClr val="tx1">
                            <a:lumMod val="85000"/>
                            <a:lumOff val="15000"/>
                          </a:schemeClr>
                        </a:solidFill>
                        <a:latin typeface="Arial" panose="020B0604020202020204" pitchFamily="34" charset="0"/>
                      </a:rPr>
                    </a:br>
                    <a:r>
                      <a:rPr lang="en-AU" sz="998" b="1" dirty="0">
                        <a:solidFill>
                          <a:schemeClr val="tx1">
                            <a:lumMod val="85000"/>
                            <a:lumOff val="15000"/>
                          </a:schemeClr>
                        </a:solidFill>
                        <a:latin typeface="Arial" panose="020B0604020202020204" pitchFamily="34" charset="0"/>
                      </a:rPr>
                      <a:t>CHART TOP</a:t>
                    </a:r>
                  </a:p>
                </p:txBody>
              </p:sp>
            </p:grpSp>
          </p:grpSp>
          <p:grpSp>
            <p:nvGrpSpPr>
              <p:cNvPr id="51" name="Group 50" hidden="1"/>
              <p:cNvGrpSpPr/>
              <p:nvPr userDrawn="1"/>
            </p:nvGrpSpPr>
            <p:grpSpPr bwMode="gray">
              <a:xfrm>
                <a:off x="-253905" y="-533232"/>
                <a:ext cx="9572880" cy="533232"/>
                <a:chOff x="-253905" y="-533232"/>
                <a:chExt cx="9572880" cy="533232"/>
              </a:xfrm>
            </p:grpSpPr>
            <p:grpSp>
              <p:nvGrpSpPr>
                <p:cNvPr id="52" name="Group 51" hidden="1"/>
                <p:cNvGrpSpPr/>
                <p:nvPr userDrawn="1"/>
              </p:nvGrpSpPr>
              <p:grpSpPr bwMode="gray">
                <a:xfrm>
                  <a:off x="-253905" y="-533232"/>
                  <a:ext cx="1072330" cy="533232"/>
                  <a:chOff x="-250415" y="-533232"/>
                  <a:chExt cx="1072330" cy="533232"/>
                </a:xfrm>
              </p:grpSpPr>
              <p:cxnSp>
                <p:nvCxnSpPr>
                  <p:cNvPr id="56" name="Straight Connector 55" hidden="1"/>
                  <p:cNvCxnSpPr/>
                  <p:nvPr userDrawn="1"/>
                </p:nvCxnSpPr>
                <p:spPr bwMode="gray">
                  <a:xfrm>
                    <a:off x="285750" y="-252000"/>
                    <a:ext cx="0" cy="2520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TextBox 56" hidden="1"/>
                  <p:cNvSpPr txBox="1"/>
                  <p:nvPr userDrawn="1"/>
                </p:nvSpPr>
                <p:spPr bwMode="gray">
                  <a:xfrm>
                    <a:off x="-250415" y="-533232"/>
                    <a:ext cx="1072330" cy="276551"/>
                  </a:xfrm>
                  <a:prstGeom prst="rect">
                    <a:avLst/>
                  </a:prstGeom>
                  <a:solidFill>
                    <a:schemeClr val="bg1"/>
                  </a:solidFill>
                </p:spPr>
                <p:txBody>
                  <a:bodyPr wrap="square" lIns="0" tIns="0" rIns="0" bIns="0" rtlCol="0" anchor="ctr">
                    <a:spAutoFit/>
                  </a:bodyPr>
                  <a:lstStyle>
                    <a:defPPr>
                      <a:defRPr lang="en-AU"/>
                    </a:defPPr>
                    <a:lvl1pPr algn="ctr">
                      <a:defRPr sz="900">
                        <a:solidFill>
                          <a:schemeClr val="tx1">
                            <a:lumMod val="85000"/>
                            <a:lumOff val="15000"/>
                          </a:schemeClr>
                        </a:solidFill>
                        <a:latin typeface="+mn-lt"/>
                      </a:defRPr>
                    </a:lvl1pPr>
                  </a:lstStyle>
                  <a:p>
                    <a:pPr lvl="0"/>
                    <a:r>
                      <a:rPr lang="en-AU" sz="899" dirty="0">
                        <a:latin typeface="Arial" panose="020B0604020202020204" pitchFamily="34" charset="0"/>
                      </a:rPr>
                      <a:t>13.59</a:t>
                    </a:r>
                    <a:br>
                      <a:rPr lang="en-AU" sz="899" dirty="0">
                        <a:latin typeface="Arial" panose="020B0604020202020204" pitchFamily="34" charset="0"/>
                      </a:rPr>
                    </a:br>
                    <a:r>
                      <a:rPr lang="en-AU" sz="899" dirty="0">
                        <a:latin typeface="Arial" panose="020B0604020202020204" pitchFamily="34" charset="0"/>
                      </a:rPr>
                      <a:t>LEFT MARGIN</a:t>
                    </a:r>
                  </a:p>
                </p:txBody>
              </p:sp>
            </p:grpSp>
            <p:grpSp>
              <p:nvGrpSpPr>
                <p:cNvPr id="53" name="Group 52" hidden="1"/>
                <p:cNvGrpSpPr/>
                <p:nvPr userDrawn="1"/>
              </p:nvGrpSpPr>
              <p:grpSpPr bwMode="gray">
                <a:xfrm>
                  <a:off x="8246645" y="-533232"/>
                  <a:ext cx="1072330" cy="528775"/>
                  <a:chOff x="8236175" y="-533232"/>
                  <a:chExt cx="1072330" cy="528775"/>
                </a:xfrm>
              </p:grpSpPr>
              <p:cxnSp>
                <p:nvCxnSpPr>
                  <p:cNvPr id="54" name="Straight Connector 53" hidden="1"/>
                  <p:cNvCxnSpPr/>
                  <p:nvPr userDrawn="1"/>
                </p:nvCxnSpPr>
                <p:spPr bwMode="gray">
                  <a:xfrm>
                    <a:off x="8842724" y="-256457"/>
                    <a:ext cx="0" cy="2520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5" name="TextBox 54" hidden="1"/>
                  <p:cNvSpPr txBox="1"/>
                  <p:nvPr userDrawn="1"/>
                </p:nvSpPr>
                <p:spPr bwMode="gray">
                  <a:xfrm>
                    <a:off x="8236175" y="-533232"/>
                    <a:ext cx="1072330" cy="276551"/>
                  </a:xfrm>
                  <a:prstGeom prst="rect">
                    <a:avLst/>
                  </a:prstGeom>
                  <a:solidFill>
                    <a:schemeClr val="bg1"/>
                  </a:solidFill>
                </p:spPr>
                <p:txBody>
                  <a:bodyPr wrap="square" lIns="0" tIns="0" rIns="0" bIns="0" rtlCol="0" anchor="ctr">
                    <a:spAutoFit/>
                  </a:bodyPr>
                  <a:lstStyle>
                    <a:defPPr>
                      <a:defRPr lang="en-AU"/>
                    </a:defPPr>
                    <a:lvl1pPr algn="ctr">
                      <a:defRPr sz="900">
                        <a:solidFill>
                          <a:schemeClr val="tx1">
                            <a:lumMod val="85000"/>
                            <a:lumOff val="15000"/>
                          </a:schemeClr>
                        </a:solidFill>
                        <a:latin typeface="+mn-lt"/>
                      </a:defRPr>
                    </a:lvl1pPr>
                  </a:lstStyle>
                  <a:p>
                    <a:pPr lvl="0"/>
                    <a:r>
                      <a:rPr lang="en-AU" sz="899" dirty="0">
                        <a:latin typeface="Arial" panose="020B0604020202020204" pitchFamily="34" charset="0"/>
                      </a:rPr>
                      <a:t>13.59</a:t>
                    </a:r>
                  </a:p>
                  <a:p>
                    <a:pPr lvl="0"/>
                    <a:r>
                      <a:rPr lang="en-AU" sz="899" dirty="0">
                        <a:latin typeface="Arial" panose="020B0604020202020204" pitchFamily="34" charset="0"/>
                      </a:rPr>
                      <a:t>RIGHT MARGIN</a:t>
                    </a:r>
                  </a:p>
                </p:txBody>
              </p:sp>
            </p:grpSp>
          </p:grpSp>
        </p:grpSp>
        <p:sp>
          <p:nvSpPr>
            <p:cNvPr id="49" name="Rectangle 48" hidden="1"/>
            <p:cNvSpPr/>
            <p:nvPr userDrawn="1"/>
          </p:nvSpPr>
          <p:spPr bwMode="gray">
            <a:xfrm>
              <a:off x="322186" y="-573958"/>
              <a:ext cx="9786748" cy="406547"/>
            </a:xfrm>
            <a:prstGeom prst="rect">
              <a:avLst/>
            </a:prstGeom>
          </p:spPr>
          <p:txBody>
            <a:bodyPr wrap="square">
              <a:spAutoFit/>
            </a:bodyPr>
            <a:lstStyle/>
            <a:p>
              <a:pPr algn="ctr"/>
              <a:r>
                <a:rPr lang="en-GB" sz="1797" b="0" kern="1200" dirty="0">
                  <a:solidFill>
                    <a:srgbClr val="333333"/>
                  </a:solidFill>
                  <a:latin typeface="Arial" charset="0"/>
                  <a:ea typeface="+mn-ea"/>
                  <a:cs typeface="Arial" charset="0"/>
                </a:rPr>
                <a:t>DO NOT ALTER SLIDE MASTERS – THIS IS A TNS APPROVED</a:t>
              </a:r>
              <a:r>
                <a:rPr lang="en-GB" sz="1797" b="0" kern="1200" baseline="0" dirty="0">
                  <a:solidFill>
                    <a:srgbClr val="333333"/>
                  </a:solidFill>
                  <a:latin typeface="Arial" charset="0"/>
                  <a:ea typeface="+mn-ea"/>
                  <a:cs typeface="Arial" charset="0"/>
                </a:rPr>
                <a:t> TEMPLATE</a:t>
              </a:r>
              <a:endParaRPr lang="en-GB" sz="1797" b="0" kern="1200" dirty="0">
                <a:solidFill>
                  <a:srgbClr val="333333"/>
                </a:solidFill>
                <a:latin typeface="Arial" charset="0"/>
                <a:ea typeface="+mn-ea"/>
                <a:cs typeface="Arial" charset="0"/>
              </a:endParaRPr>
            </a:p>
          </p:txBody>
        </p:sp>
      </p:grpSp>
      <p:cxnSp>
        <p:nvCxnSpPr>
          <p:cNvPr id="32" name="Straight Connector 92"/>
          <p:cNvCxnSpPr/>
          <p:nvPr/>
        </p:nvCxnSpPr>
        <p:spPr>
          <a:xfrm>
            <a:off x="0" y="6187571"/>
            <a:ext cx="12190846"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36" name="Slide Number Placeholder 5"/>
          <p:cNvSpPr>
            <a:spLocks noGrp="1"/>
          </p:cNvSpPr>
          <p:nvPr>
            <p:ph type="sldNum" sz="quarter" idx="4"/>
          </p:nvPr>
        </p:nvSpPr>
        <p:spPr>
          <a:xfrm>
            <a:off x="10957294" y="6469493"/>
            <a:ext cx="849474" cy="165582"/>
          </a:xfrm>
          <a:prstGeom prst="rect">
            <a:avLst/>
          </a:prstGeom>
        </p:spPr>
        <p:txBody>
          <a:bodyPr vert="horz" lIns="0" tIns="0" rIns="0" bIns="0" rtlCol="0" anchor="ctr"/>
          <a:lstStyle>
            <a:lvl1pPr algn="r">
              <a:defRPr sz="998" b="0">
                <a:solidFill>
                  <a:schemeClr val="tx1"/>
                </a:solidFill>
              </a:defRPr>
            </a:lvl1pPr>
          </a:lstStyle>
          <a:p>
            <a:fld id="{4034BEE3-566C-4068-A777-C3A4762E861B}" type="slidenum">
              <a:rPr lang="en-GB" smtClean="0"/>
              <a:pPr/>
              <a:t>‹N°›</a:t>
            </a:fld>
            <a:endParaRPr lang="en-GB" dirty="0"/>
          </a:p>
        </p:txBody>
      </p:sp>
      <p:pic>
        <p:nvPicPr>
          <p:cNvPr id="31" name="Picture 2" descr="C:\Users\Emilie.Droulers\Desktop\Marques Kampus\Kantar\KANTAR_Small_logo_black_cmyk.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378339" y="6419424"/>
            <a:ext cx="1150629" cy="21565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que 37">
            <a:extLst>
              <a:ext uri="{FF2B5EF4-FFF2-40B4-BE49-F238E27FC236}">
                <a16:creationId xmlns:a16="http://schemas.microsoft.com/office/drawing/2014/main" id="{41B0A958-4640-42CB-AE41-AF495205A303}"/>
              </a:ext>
            </a:extLst>
          </p:cNvPr>
          <p:cNvPicPr>
            <a:picLocks noChangeAspect="1"/>
          </p:cNvPicPr>
          <p:nvPr userDrawn="1"/>
        </p:nvPicPr>
        <p:blipFill rotWithShape="1">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rcRect l="47622" t="25201"/>
          <a:stretch/>
        </p:blipFill>
        <p:spPr>
          <a:xfrm>
            <a:off x="5756528" y="6419425"/>
            <a:ext cx="678945" cy="511092"/>
          </a:xfrm>
          <a:prstGeom prst="rect">
            <a:avLst/>
          </a:prstGeom>
        </p:spPr>
      </p:pic>
    </p:spTree>
    <p:extLst>
      <p:ext uri="{BB962C8B-B14F-4D97-AF65-F5344CB8AC3E}">
        <p14:creationId xmlns:p14="http://schemas.microsoft.com/office/powerpoint/2010/main" val="1422299481"/>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Lst>
  <p:hf hdr="0" ftr="0" dt="0"/>
  <p:txStyles>
    <p:titleStyle>
      <a:lvl1pPr algn="l" defTabSz="1027054" rtl="0" eaLnBrk="1" latinLnBrk="0" hangingPunct="1">
        <a:spcBef>
          <a:spcPct val="0"/>
        </a:spcBef>
        <a:buNone/>
        <a:defRPr lang="en-AU" sz="2596" b="1" kern="1200" dirty="0">
          <a:solidFill>
            <a:schemeClr val="tx1"/>
          </a:solidFill>
          <a:latin typeface="Arial" panose="020B0604020202020204" pitchFamily="34" charset="0"/>
          <a:ea typeface="+mj-ea"/>
          <a:cs typeface="Arial" panose="020B0604020202020204" pitchFamily="34" charset="0"/>
        </a:defRPr>
      </a:lvl1pPr>
    </p:titleStyle>
    <p:bodyStyle>
      <a:lvl1pPr marL="0" marR="0" indent="0" algn="l" defTabSz="1027054" rtl="0" eaLnBrk="1" fontAlgn="auto" latinLnBrk="0" hangingPunct="1">
        <a:lnSpc>
          <a:spcPct val="100000"/>
        </a:lnSpc>
        <a:spcBef>
          <a:spcPts val="1198"/>
        </a:spcBef>
        <a:spcAft>
          <a:spcPts val="0"/>
        </a:spcAft>
        <a:buClrTx/>
        <a:buSzTx/>
        <a:buFont typeface="Arial" pitchFamily="34" charset="0"/>
        <a:buNone/>
        <a:tabLst/>
        <a:defRPr lang="en-US" sz="1298" b="0" kern="1200">
          <a:solidFill>
            <a:srgbClr val="333333"/>
          </a:solidFill>
          <a:latin typeface="Arial" panose="020B0604020202020204" pitchFamily="34" charset="0"/>
          <a:ea typeface="+mn-ea"/>
          <a:cs typeface="Arial" panose="020B0604020202020204" pitchFamily="34" charset="0"/>
        </a:defRPr>
      </a:lvl1pPr>
      <a:lvl2pPr marL="0" marR="0" indent="0" algn="l" defTabSz="1027054" rtl="0" eaLnBrk="1" fontAlgn="auto" latinLnBrk="0" hangingPunct="1">
        <a:lnSpc>
          <a:spcPct val="100000"/>
        </a:lnSpc>
        <a:spcBef>
          <a:spcPts val="1198"/>
        </a:spcBef>
        <a:spcAft>
          <a:spcPts val="0"/>
        </a:spcAft>
        <a:buClrTx/>
        <a:buSzTx/>
        <a:buFont typeface="Arial" pitchFamily="34" charset="0"/>
        <a:buNone/>
        <a:tabLst/>
        <a:defRPr sz="1298" b="1" kern="1200">
          <a:solidFill>
            <a:srgbClr val="333333"/>
          </a:solidFill>
          <a:latin typeface="Arial" panose="020B0604020202020204" pitchFamily="34" charset="0"/>
          <a:ea typeface="+mn-ea"/>
          <a:cs typeface="Arial" panose="020B0604020202020204" pitchFamily="34" charset="0"/>
        </a:defRPr>
      </a:lvl2pPr>
      <a:lvl3pPr marL="179712" marR="0" indent="-179712" algn="l" defTabSz="1027054" rtl="0" eaLnBrk="1" fontAlgn="auto" latinLnBrk="0" hangingPunct="1">
        <a:lnSpc>
          <a:spcPct val="100000"/>
        </a:lnSpc>
        <a:spcBef>
          <a:spcPts val="799"/>
        </a:spcBef>
        <a:spcAft>
          <a:spcPts val="0"/>
        </a:spcAft>
        <a:buClrTx/>
        <a:buSzPct val="80000"/>
        <a:buFont typeface="Wingdings" panose="05000000000000000000" pitchFamily="2" charset="2"/>
        <a:buChar char="n"/>
        <a:tabLst/>
        <a:defRPr sz="1298" kern="1200">
          <a:solidFill>
            <a:srgbClr val="333333"/>
          </a:solidFill>
          <a:latin typeface="Arial" panose="020B0604020202020204" pitchFamily="34" charset="0"/>
          <a:ea typeface="+mn-ea"/>
          <a:cs typeface="Arial" panose="020B0604020202020204" pitchFamily="34" charset="0"/>
        </a:defRPr>
      </a:lvl3pPr>
      <a:lvl4pPr marL="359424" marR="0" indent="-179712" algn="l" defTabSz="1027054" rtl="0" eaLnBrk="1" fontAlgn="auto" latinLnBrk="0" hangingPunct="1">
        <a:lnSpc>
          <a:spcPct val="100000"/>
        </a:lnSpc>
        <a:spcBef>
          <a:spcPts val="599"/>
        </a:spcBef>
        <a:spcAft>
          <a:spcPts val="0"/>
        </a:spcAft>
        <a:buClrTx/>
        <a:buSzPct val="80000"/>
        <a:buFont typeface="Wingdings" panose="05000000000000000000" pitchFamily="2" charset="2"/>
        <a:buChar char="n"/>
        <a:tabLst/>
        <a:defRPr sz="1298" kern="1200">
          <a:solidFill>
            <a:srgbClr val="333333"/>
          </a:solidFill>
          <a:latin typeface="Arial" panose="020B0604020202020204" pitchFamily="34" charset="0"/>
          <a:ea typeface="+mn-ea"/>
          <a:cs typeface="Arial" panose="020B0604020202020204" pitchFamily="34" charset="0"/>
        </a:defRPr>
      </a:lvl4pPr>
      <a:lvl5pPr marL="539136" marR="0" indent="-179712" algn="l" defTabSz="1027054" rtl="0" eaLnBrk="1" fontAlgn="auto" latinLnBrk="0" hangingPunct="1">
        <a:lnSpc>
          <a:spcPct val="100000"/>
        </a:lnSpc>
        <a:spcBef>
          <a:spcPts val="399"/>
        </a:spcBef>
        <a:spcAft>
          <a:spcPts val="0"/>
        </a:spcAft>
        <a:buClrTx/>
        <a:buSzPct val="80000"/>
        <a:buFont typeface="Wingdings" panose="05000000000000000000" pitchFamily="2" charset="2"/>
        <a:buChar char="n"/>
        <a:tabLst/>
        <a:defRPr sz="1298" kern="1200">
          <a:solidFill>
            <a:srgbClr val="333333"/>
          </a:solidFill>
          <a:latin typeface="Arial" panose="020B0604020202020204" pitchFamily="34" charset="0"/>
          <a:ea typeface="+mn-ea"/>
          <a:cs typeface="Arial" panose="020B0604020202020204" pitchFamily="34" charset="0"/>
        </a:defRPr>
      </a:lvl5pPr>
      <a:lvl6pPr marL="2824399"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6pPr>
      <a:lvl7pPr marL="3337926"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7pPr>
      <a:lvl8pPr marL="3851453"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8pPr>
      <a:lvl9pPr marL="4364980" indent="-256764" algn="l" defTabSz="1027054" rtl="0" eaLnBrk="1" latinLnBrk="0" hangingPunct="1">
        <a:spcBef>
          <a:spcPct val="20000"/>
        </a:spcBef>
        <a:buFont typeface="Arial" pitchFamily="34" charset="0"/>
        <a:buChar char="•"/>
        <a:defRPr sz="2296" kern="1200">
          <a:solidFill>
            <a:schemeClr val="tx1"/>
          </a:solidFill>
          <a:latin typeface="+mn-lt"/>
          <a:ea typeface="+mn-ea"/>
          <a:cs typeface="+mn-cs"/>
        </a:defRPr>
      </a:lvl9pPr>
    </p:bodyStyle>
    <p:otherStyle>
      <a:defPPr>
        <a:defRPr lang="en-US"/>
      </a:defPPr>
      <a:lvl1pPr marL="0" algn="l" defTabSz="1027054" rtl="0" eaLnBrk="1" latinLnBrk="0" hangingPunct="1">
        <a:defRPr sz="1997" kern="1200">
          <a:solidFill>
            <a:schemeClr val="tx1"/>
          </a:solidFill>
          <a:latin typeface="+mn-lt"/>
          <a:ea typeface="+mn-ea"/>
          <a:cs typeface="+mn-cs"/>
        </a:defRPr>
      </a:lvl1pPr>
      <a:lvl2pPr marL="513527" algn="l" defTabSz="1027054" rtl="0" eaLnBrk="1" latinLnBrk="0" hangingPunct="1">
        <a:defRPr sz="1997" kern="1200">
          <a:solidFill>
            <a:schemeClr val="tx1"/>
          </a:solidFill>
          <a:latin typeface="+mn-lt"/>
          <a:ea typeface="+mn-ea"/>
          <a:cs typeface="+mn-cs"/>
        </a:defRPr>
      </a:lvl2pPr>
      <a:lvl3pPr marL="1027054" algn="l" defTabSz="1027054" rtl="0" eaLnBrk="1" latinLnBrk="0" hangingPunct="1">
        <a:defRPr sz="1997" kern="1200">
          <a:solidFill>
            <a:schemeClr val="tx1"/>
          </a:solidFill>
          <a:latin typeface="+mn-lt"/>
          <a:ea typeface="+mn-ea"/>
          <a:cs typeface="+mn-cs"/>
        </a:defRPr>
      </a:lvl3pPr>
      <a:lvl4pPr marL="1540581" algn="l" defTabSz="1027054" rtl="0" eaLnBrk="1" latinLnBrk="0" hangingPunct="1">
        <a:defRPr sz="1997" kern="1200">
          <a:solidFill>
            <a:schemeClr val="tx1"/>
          </a:solidFill>
          <a:latin typeface="+mn-lt"/>
          <a:ea typeface="+mn-ea"/>
          <a:cs typeface="+mn-cs"/>
        </a:defRPr>
      </a:lvl4pPr>
      <a:lvl5pPr marL="2054108" algn="l" defTabSz="1027054" rtl="0" eaLnBrk="1" latinLnBrk="0" hangingPunct="1">
        <a:defRPr sz="1997" kern="1200">
          <a:solidFill>
            <a:schemeClr val="tx1"/>
          </a:solidFill>
          <a:latin typeface="+mn-lt"/>
          <a:ea typeface="+mn-ea"/>
          <a:cs typeface="+mn-cs"/>
        </a:defRPr>
      </a:lvl5pPr>
      <a:lvl6pPr marL="2567635" algn="l" defTabSz="1027054" rtl="0" eaLnBrk="1" latinLnBrk="0" hangingPunct="1">
        <a:defRPr sz="1997" kern="1200">
          <a:solidFill>
            <a:schemeClr val="tx1"/>
          </a:solidFill>
          <a:latin typeface="+mn-lt"/>
          <a:ea typeface="+mn-ea"/>
          <a:cs typeface="+mn-cs"/>
        </a:defRPr>
      </a:lvl6pPr>
      <a:lvl7pPr marL="3081162" algn="l" defTabSz="1027054" rtl="0" eaLnBrk="1" latinLnBrk="0" hangingPunct="1">
        <a:defRPr sz="1997" kern="1200">
          <a:solidFill>
            <a:schemeClr val="tx1"/>
          </a:solidFill>
          <a:latin typeface="+mn-lt"/>
          <a:ea typeface="+mn-ea"/>
          <a:cs typeface="+mn-cs"/>
        </a:defRPr>
      </a:lvl7pPr>
      <a:lvl8pPr marL="3594689" algn="l" defTabSz="1027054" rtl="0" eaLnBrk="1" latinLnBrk="0" hangingPunct="1">
        <a:defRPr sz="1997" kern="1200">
          <a:solidFill>
            <a:schemeClr val="tx1"/>
          </a:solidFill>
          <a:latin typeface="+mn-lt"/>
          <a:ea typeface="+mn-ea"/>
          <a:cs typeface="+mn-cs"/>
        </a:defRPr>
      </a:lvl8pPr>
      <a:lvl9pPr marL="4108216" algn="l" defTabSz="1027054" rtl="0" eaLnBrk="1" latinLnBrk="0" hangingPunct="1">
        <a:defRPr sz="199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854016"/>
            <a:ext cx="11466875" cy="813485"/>
          </a:xfrm>
          <a:prstGeom prst="rect">
            <a:avLst/>
          </a:prstGeom>
        </p:spPr>
        <p:txBody>
          <a:bodyPr vert="horz" lIns="0" tIns="0" rIns="0" bIns="0" rtlCol="0" anchor="t">
            <a:noAutofit/>
          </a:bodyPr>
          <a:lstStyle/>
          <a:p>
            <a:r>
              <a:rPr lang="fr-FR"/>
              <a:t>Modifiez le style du titre</a:t>
            </a:r>
            <a:endParaRPr lang="en-GB" dirty="0"/>
          </a:p>
        </p:txBody>
      </p:sp>
      <p:sp>
        <p:nvSpPr>
          <p:cNvPr id="3" name="Text Placeholder 2"/>
          <p:cNvSpPr>
            <a:spLocks noGrp="1"/>
          </p:cNvSpPr>
          <p:nvPr>
            <p:ph type="body" idx="1"/>
          </p:nvPr>
        </p:nvSpPr>
        <p:spPr>
          <a:xfrm>
            <a:off x="360000" y="1693236"/>
            <a:ext cx="11466875" cy="4426579"/>
          </a:xfrm>
          <a:prstGeom prst="rect">
            <a:avLst/>
          </a:prstGeom>
        </p:spPr>
        <p:txBody>
          <a:bodyPr vert="horz" lIns="0" tIns="0" rIns="0" bIns="0" rtlCol="0">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6" name="Slide Number Placeholder 5"/>
          <p:cNvSpPr>
            <a:spLocks noGrp="1"/>
          </p:cNvSpPr>
          <p:nvPr>
            <p:ph type="sldNum" sz="quarter" idx="4"/>
          </p:nvPr>
        </p:nvSpPr>
        <p:spPr>
          <a:xfrm>
            <a:off x="10856913" y="263088"/>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‹N°›</a:t>
            </a:fld>
            <a:endParaRPr lang="en-GB" dirty="0"/>
          </a:p>
        </p:txBody>
      </p:sp>
      <p:cxnSp>
        <p:nvCxnSpPr>
          <p:cNvPr id="9" name="Straight Connector 8"/>
          <p:cNvCxnSpPr/>
          <p:nvPr/>
        </p:nvCxnSpPr>
        <p:spPr>
          <a:xfrm>
            <a:off x="0" y="577800"/>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20800" y="-445725"/>
            <a:ext cx="13990320" cy="6752227"/>
            <a:chOff x="-990600" y="-445725"/>
            <a:chExt cx="10492740" cy="6752227"/>
          </a:xfrm>
        </p:grpSpPr>
        <p:cxnSp>
          <p:nvCxnSpPr>
            <p:cNvPr id="12" name="Straight Connector 11"/>
            <p:cNvCxnSpPr/>
            <p:nvPr userDrawn="1"/>
          </p:nvCxnSpPr>
          <p:spPr>
            <a:xfrm>
              <a:off x="887015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92150" y="1138238"/>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92150" y="1710267"/>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92150" y="6120000"/>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630925" y="1075580"/>
              <a:ext cx="399146" cy="123111"/>
            </a:xfrm>
            <a:prstGeom prst="rect">
              <a:avLst/>
            </a:prstGeom>
            <a:noFill/>
          </p:spPr>
          <p:txBody>
            <a:bodyPr wrap="square" lIns="0" tIns="0" rIns="0" bIns="0" rtlCol="0">
              <a:spAutoFit/>
            </a:bodyPr>
            <a:lstStyle/>
            <a:p>
              <a:pPr algn="r"/>
              <a:r>
                <a:rPr lang="en-GB" sz="800" dirty="0">
                  <a:solidFill>
                    <a:schemeClr val="tx1"/>
                  </a:solidFill>
                </a:rPr>
                <a:t>3.16cm</a:t>
              </a:r>
            </a:p>
          </p:txBody>
        </p:sp>
        <p:cxnSp>
          <p:nvCxnSpPr>
            <p:cNvPr id="21" name="Straight Connector 20"/>
            <p:cNvCxnSpPr/>
            <p:nvPr userDrawn="1"/>
          </p:nvCxnSpPr>
          <p:spPr>
            <a:xfrm>
              <a:off x="-192150" y="2282296"/>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92150" y="2854325"/>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92150" y="3426354"/>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92150" y="3998383"/>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92150" y="4570412"/>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92150" y="5142441"/>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92150" y="5714470"/>
              <a:ext cx="135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86201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59002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31803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304605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77406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50207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23009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95810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668611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741413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81421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8286750"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7557953"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829158"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6100362"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371567"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4642772"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3913976"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3185181"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2456386"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1727591"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98795"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630925" y="1646156"/>
              <a:ext cx="399146" cy="123111"/>
            </a:xfrm>
            <a:prstGeom prst="rect">
              <a:avLst/>
            </a:prstGeom>
            <a:noFill/>
          </p:spPr>
          <p:txBody>
            <a:bodyPr wrap="square" lIns="0" tIns="0" rIns="0" bIns="0" rtlCol="0">
              <a:spAutoFit/>
            </a:bodyPr>
            <a:lstStyle/>
            <a:p>
              <a:pPr algn="r"/>
              <a:r>
                <a:rPr lang="en-GB" sz="800" dirty="0">
                  <a:solidFill>
                    <a:schemeClr val="tx1"/>
                  </a:solidFill>
                </a:rPr>
                <a:t>4.75cm</a:t>
              </a:r>
            </a:p>
          </p:txBody>
        </p:sp>
        <p:sp>
          <p:nvSpPr>
            <p:cNvPr id="52" name="TextBox 51"/>
            <p:cNvSpPr txBox="1"/>
            <p:nvPr userDrawn="1"/>
          </p:nvSpPr>
          <p:spPr>
            <a:xfrm>
              <a:off x="-630925" y="2216732"/>
              <a:ext cx="399146" cy="123111"/>
            </a:xfrm>
            <a:prstGeom prst="rect">
              <a:avLst/>
            </a:prstGeom>
            <a:noFill/>
          </p:spPr>
          <p:txBody>
            <a:bodyPr wrap="square" lIns="0" tIns="0" rIns="0" bIns="0" rtlCol="0">
              <a:spAutoFit/>
            </a:bodyPr>
            <a:lstStyle/>
            <a:p>
              <a:pPr algn="r"/>
              <a:r>
                <a:rPr lang="en-GB" sz="800" dirty="0">
                  <a:solidFill>
                    <a:schemeClr val="tx1"/>
                  </a:solidFill>
                </a:rPr>
                <a:t>6.34cm</a:t>
              </a:r>
            </a:p>
          </p:txBody>
        </p:sp>
        <p:sp>
          <p:nvSpPr>
            <p:cNvPr id="53" name="TextBox 52"/>
            <p:cNvSpPr txBox="1"/>
            <p:nvPr userDrawn="1"/>
          </p:nvSpPr>
          <p:spPr>
            <a:xfrm>
              <a:off x="-630925" y="2787308"/>
              <a:ext cx="399146" cy="123111"/>
            </a:xfrm>
            <a:prstGeom prst="rect">
              <a:avLst/>
            </a:prstGeom>
            <a:noFill/>
          </p:spPr>
          <p:txBody>
            <a:bodyPr wrap="square" lIns="0" tIns="0" rIns="0" bIns="0" rtlCol="0">
              <a:spAutoFit/>
            </a:bodyPr>
            <a:lstStyle/>
            <a:p>
              <a:pPr algn="r"/>
              <a:r>
                <a:rPr lang="en-GB" sz="800" dirty="0">
                  <a:solidFill>
                    <a:schemeClr val="tx1"/>
                  </a:solidFill>
                </a:rPr>
                <a:t>7.93cm</a:t>
              </a:r>
            </a:p>
          </p:txBody>
        </p:sp>
        <p:sp>
          <p:nvSpPr>
            <p:cNvPr id="54" name="TextBox 53"/>
            <p:cNvSpPr txBox="1"/>
            <p:nvPr userDrawn="1"/>
          </p:nvSpPr>
          <p:spPr>
            <a:xfrm>
              <a:off x="-630925" y="3357884"/>
              <a:ext cx="399146" cy="123111"/>
            </a:xfrm>
            <a:prstGeom prst="rect">
              <a:avLst/>
            </a:prstGeom>
            <a:noFill/>
          </p:spPr>
          <p:txBody>
            <a:bodyPr wrap="square" lIns="0" tIns="0" rIns="0" bIns="0" rtlCol="0">
              <a:spAutoFit/>
            </a:bodyPr>
            <a:lstStyle/>
            <a:p>
              <a:pPr algn="r"/>
              <a:r>
                <a:rPr lang="en-GB" sz="800" dirty="0">
                  <a:solidFill>
                    <a:schemeClr val="tx1"/>
                  </a:solidFill>
                </a:rPr>
                <a:t>9.52cm</a:t>
              </a:r>
            </a:p>
          </p:txBody>
        </p:sp>
        <p:sp>
          <p:nvSpPr>
            <p:cNvPr id="55" name="TextBox 54"/>
            <p:cNvSpPr txBox="1"/>
            <p:nvPr userDrawn="1"/>
          </p:nvSpPr>
          <p:spPr>
            <a:xfrm>
              <a:off x="-630925" y="3928460"/>
              <a:ext cx="399146" cy="123111"/>
            </a:xfrm>
            <a:prstGeom prst="rect">
              <a:avLst/>
            </a:prstGeom>
            <a:noFill/>
          </p:spPr>
          <p:txBody>
            <a:bodyPr wrap="square" lIns="0" tIns="0" rIns="0" bIns="0" rtlCol="0">
              <a:spAutoFit/>
            </a:bodyPr>
            <a:lstStyle/>
            <a:p>
              <a:pPr algn="r"/>
              <a:r>
                <a:rPr lang="en-GB" sz="800" dirty="0">
                  <a:solidFill>
                    <a:schemeClr val="tx1"/>
                  </a:solidFill>
                </a:rPr>
                <a:t>11.11cm</a:t>
              </a:r>
            </a:p>
          </p:txBody>
        </p:sp>
        <p:sp>
          <p:nvSpPr>
            <p:cNvPr id="56" name="TextBox 55"/>
            <p:cNvSpPr txBox="1"/>
            <p:nvPr userDrawn="1"/>
          </p:nvSpPr>
          <p:spPr>
            <a:xfrm>
              <a:off x="-630925" y="4499036"/>
              <a:ext cx="399146" cy="123111"/>
            </a:xfrm>
            <a:prstGeom prst="rect">
              <a:avLst/>
            </a:prstGeom>
            <a:noFill/>
          </p:spPr>
          <p:txBody>
            <a:bodyPr wrap="square" lIns="0" tIns="0" rIns="0" bIns="0" rtlCol="0">
              <a:spAutoFit/>
            </a:bodyPr>
            <a:lstStyle/>
            <a:p>
              <a:pPr algn="r"/>
              <a:r>
                <a:rPr lang="en-GB" sz="800" dirty="0">
                  <a:solidFill>
                    <a:schemeClr val="tx1"/>
                  </a:solidFill>
                </a:rPr>
                <a:t>12.70cm</a:t>
              </a:r>
            </a:p>
          </p:txBody>
        </p:sp>
        <p:sp>
          <p:nvSpPr>
            <p:cNvPr id="57" name="TextBox 56"/>
            <p:cNvSpPr txBox="1"/>
            <p:nvPr userDrawn="1"/>
          </p:nvSpPr>
          <p:spPr>
            <a:xfrm>
              <a:off x="-630925" y="5069612"/>
              <a:ext cx="399146" cy="123111"/>
            </a:xfrm>
            <a:prstGeom prst="rect">
              <a:avLst/>
            </a:prstGeom>
            <a:noFill/>
          </p:spPr>
          <p:txBody>
            <a:bodyPr wrap="square" lIns="0" tIns="0" rIns="0" bIns="0" rtlCol="0">
              <a:spAutoFit/>
            </a:bodyPr>
            <a:lstStyle/>
            <a:p>
              <a:pPr algn="r"/>
              <a:r>
                <a:rPr lang="en-GB" sz="800" dirty="0">
                  <a:solidFill>
                    <a:schemeClr val="tx1"/>
                  </a:solidFill>
                </a:rPr>
                <a:t>14.29cm</a:t>
              </a:r>
            </a:p>
          </p:txBody>
        </p:sp>
        <p:sp>
          <p:nvSpPr>
            <p:cNvPr id="58" name="TextBox 57"/>
            <p:cNvSpPr txBox="1"/>
            <p:nvPr userDrawn="1"/>
          </p:nvSpPr>
          <p:spPr>
            <a:xfrm>
              <a:off x="-630925" y="5640188"/>
              <a:ext cx="399146" cy="123111"/>
            </a:xfrm>
            <a:prstGeom prst="rect">
              <a:avLst/>
            </a:prstGeom>
            <a:noFill/>
          </p:spPr>
          <p:txBody>
            <a:bodyPr wrap="square" lIns="0" tIns="0" rIns="0" bIns="0" rtlCol="0">
              <a:spAutoFit/>
            </a:bodyPr>
            <a:lstStyle/>
            <a:p>
              <a:pPr algn="r"/>
              <a:r>
                <a:rPr lang="en-GB" sz="800" dirty="0">
                  <a:solidFill>
                    <a:schemeClr val="tx1"/>
                  </a:solidFill>
                </a:rPr>
                <a:t>15.87cm</a:t>
              </a:r>
            </a:p>
          </p:txBody>
        </p:sp>
        <p:sp>
          <p:nvSpPr>
            <p:cNvPr id="59" name="TextBox 58"/>
            <p:cNvSpPr txBox="1"/>
            <p:nvPr userDrawn="1"/>
          </p:nvSpPr>
          <p:spPr>
            <a:xfrm>
              <a:off x="-630925" y="6060280"/>
              <a:ext cx="399146" cy="123111"/>
            </a:xfrm>
            <a:prstGeom prst="rect">
              <a:avLst/>
            </a:prstGeom>
            <a:noFill/>
          </p:spPr>
          <p:txBody>
            <a:bodyPr wrap="square" lIns="0" tIns="0" rIns="0" bIns="0" rtlCol="0">
              <a:spAutoFit/>
            </a:bodyPr>
            <a:lstStyle/>
            <a:p>
              <a:pPr algn="r"/>
              <a:r>
                <a:rPr lang="en-GB" sz="800" dirty="0">
                  <a:solidFill>
                    <a:schemeClr val="tx1"/>
                  </a:solidFill>
                </a:rPr>
                <a:t>17.00cm</a:t>
              </a:r>
            </a:p>
          </p:txBody>
        </p:sp>
        <p:sp>
          <p:nvSpPr>
            <p:cNvPr id="60" name="TextBox 59"/>
            <p:cNvSpPr txBox="1"/>
            <p:nvPr userDrawn="1"/>
          </p:nvSpPr>
          <p:spPr>
            <a:xfrm>
              <a:off x="298272" y="-435531"/>
              <a:ext cx="407812" cy="123111"/>
            </a:xfrm>
            <a:prstGeom prst="rect">
              <a:avLst/>
            </a:prstGeom>
            <a:noFill/>
          </p:spPr>
          <p:txBody>
            <a:bodyPr wrap="square" lIns="0" tIns="0" rIns="0" bIns="0" rtlCol="0">
              <a:spAutoFit/>
            </a:bodyPr>
            <a:lstStyle/>
            <a:p>
              <a:pPr algn="l"/>
              <a:r>
                <a:rPr lang="en-GB" sz="800" dirty="0">
                  <a:solidFill>
                    <a:schemeClr val="tx1"/>
                  </a:solidFill>
                </a:rPr>
                <a:t>0.75cm</a:t>
              </a:r>
            </a:p>
          </p:txBody>
        </p:sp>
        <p:sp>
          <p:nvSpPr>
            <p:cNvPr id="61" name="TextBox 60"/>
            <p:cNvSpPr txBox="1"/>
            <p:nvPr userDrawn="1"/>
          </p:nvSpPr>
          <p:spPr>
            <a:xfrm>
              <a:off x="1027301" y="-435531"/>
              <a:ext cx="407812" cy="123111"/>
            </a:xfrm>
            <a:prstGeom prst="rect">
              <a:avLst/>
            </a:prstGeom>
            <a:noFill/>
          </p:spPr>
          <p:txBody>
            <a:bodyPr wrap="square" lIns="0" tIns="0" rIns="0" bIns="0" rtlCol="0">
              <a:spAutoFit/>
            </a:bodyPr>
            <a:lstStyle/>
            <a:p>
              <a:pPr algn="l"/>
              <a:r>
                <a:rPr lang="en-GB" sz="800" dirty="0">
                  <a:solidFill>
                    <a:schemeClr val="tx1"/>
                  </a:solidFill>
                </a:rPr>
                <a:t>2.77cm</a:t>
              </a:r>
            </a:p>
          </p:txBody>
        </p:sp>
        <p:sp>
          <p:nvSpPr>
            <p:cNvPr id="62" name="TextBox 61"/>
            <p:cNvSpPr txBox="1"/>
            <p:nvPr userDrawn="1"/>
          </p:nvSpPr>
          <p:spPr>
            <a:xfrm>
              <a:off x="1756329" y="-435531"/>
              <a:ext cx="407812" cy="123111"/>
            </a:xfrm>
            <a:prstGeom prst="rect">
              <a:avLst/>
            </a:prstGeom>
            <a:noFill/>
          </p:spPr>
          <p:txBody>
            <a:bodyPr wrap="square" lIns="0" tIns="0" rIns="0" bIns="0" rtlCol="0">
              <a:spAutoFit/>
            </a:bodyPr>
            <a:lstStyle/>
            <a:p>
              <a:pPr algn="l"/>
              <a:r>
                <a:rPr lang="en-GB" sz="800" dirty="0">
                  <a:solidFill>
                    <a:schemeClr val="tx1"/>
                  </a:solidFill>
                </a:rPr>
                <a:t>4.80cm</a:t>
              </a:r>
            </a:p>
          </p:txBody>
        </p:sp>
        <p:sp>
          <p:nvSpPr>
            <p:cNvPr id="63" name="TextBox 62"/>
            <p:cNvSpPr txBox="1"/>
            <p:nvPr userDrawn="1"/>
          </p:nvSpPr>
          <p:spPr>
            <a:xfrm>
              <a:off x="2485358" y="-435531"/>
              <a:ext cx="407812" cy="123111"/>
            </a:xfrm>
            <a:prstGeom prst="rect">
              <a:avLst/>
            </a:prstGeom>
            <a:noFill/>
          </p:spPr>
          <p:txBody>
            <a:bodyPr wrap="square" lIns="0" tIns="0" rIns="0" bIns="0" rtlCol="0">
              <a:spAutoFit/>
            </a:bodyPr>
            <a:lstStyle/>
            <a:p>
              <a:pPr algn="l"/>
              <a:r>
                <a:rPr lang="en-GB" sz="800" dirty="0">
                  <a:solidFill>
                    <a:schemeClr val="tx1"/>
                  </a:solidFill>
                </a:rPr>
                <a:t>6.82cm</a:t>
              </a:r>
            </a:p>
          </p:txBody>
        </p:sp>
        <p:sp>
          <p:nvSpPr>
            <p:cNvPr id="64" name="TextBox 63"/>
            <p:cNvSpPr txBox="1"/>
            <p:nvPr userDrawn="1"/>
          </p:nvSpPr>
          <p:spPr>
            <a:xfrm>
              <a:off x="3214386" y="-435531"/>
              <a:ext cx="407812" cy="123111"/>
            </a:xfrm>
            <a:prstGeom prst="rect">
              <a:avLst/>
            </a:prstGeom>
            <a:noFill/>
          </p:spPr>
          <p:txBody>
            <a:bodyPr wrap="square" lIns="0" tIns="0" rIns="0" bIns="0" rtlCol="0">
              <a:spAutoFit/>
            </a:bodyPr>
            <a:lstStyle/>
            <a:p>
              <a:pPr algn="l"/>
              <a:r>
                <a:rPr lang="en-GB" sz="800" dirty="0">
                  <a:solidFill>
                    <a:schemeClr val="tx1"/>
                  </a:solidFill>
                </a:rPr>
                <a:t>8.85cm</a:t>
              </a:r>
            </a:p>
          </p:txBody>
        </p:sp>
        <p:sp>
          <p:nvSpPr>
            <p:cNvPr id="65" name="TextBox 64"/>
            <p:cNvSpPr txBox="1"/>
            <p:nvPr userDrawn="1"/>
          </p:nvSpPr>
          <p:spPr>
            <a:xfrm>
              <a:off x="3943415" y="-435531"/>
              <a:ext cx="407812" cy="123111"/>
            </a:xfrm>
            <a:prstGeom prst="rect">
              <a:avLst/>
            </a:prstGeom>
            <a:noFill/>
          </p:spPr>
          <p:txBody>
            <a:bodyPr wrap="square" lIns="0" tIns="0" rIns="0" bIns="0" rtlCol="0">
              <a:spAutoFit/>
            </a:bodyPr>
            <a:lstStyle/>
            <a:p>
              <a:pPr algn="l"/>
              <a:r>
                <a:rPr lang="en-GB" sz="800" dirty="0">
                  <a:solidFill>
                    <a:schemeClr val="tx1"/>
                  </a:solidFill>
                </a:rPr>
                <a:t>10.87cm</a:t>
              </a:r>
            </a:p>
          </p:txBody>
        </p:sp>
        <p:sp>
          <p:nvSpPr>
            <p:cNvPr id="66" name="TextBox 65"/>
            <p:cNvSpPr txBox="1"/>
            <p:nvPr userDrawn="1"/>
          </p:nvSpPr>
          <p:spPr>
            <a:xfrm>
              <a:off x="4672443" y="-435531"/>
              <a:ext cx="407812" cy="123111"/>
            </a:xfrm>
            <a:prstGeom prst="rect">
              <a:avLst/>
            </a:prstGeom>
            <a:noFill/>
          </p:spPr>
          <p:txBody>
            <a:bodyPr wrap="square" lIns="0" tIns="0" rIns="0" bIns="0" rtlCol="0">
              <a:spAutoFit/>
            </a:bodyPr>
            <a:lstStyle/>
            <a:p>
              <a:pPr algn="l"/>
              <a:r>
                <a:rPr lang="en-GB" sz="800" dirty="0">
                  <a:solidFill>
                    <a:schemeClr val="tx1"/>
                  </a:solidFill>
                </a:rPr>
                <a:t>12.90cm</a:t>
              </a:r>
            </a:p>
          </p:txBody>
        </p:sp>
        <p:sp>
          <p:nvSpPr>
            <p:cNvPr id="67" name="TextBox 66"/>
            <p:cNvSpPr txBox="1"/>
            <p:nvPr userDrawn="1"/>
          </p:nvSpPr>
          <p:spPr>
            <a:xfrm>
              <a:off x="5401473" y="-435531"/>
              <a:ext cx="407812" cy="123111"/>
            </a:xfrm>
            <a:prstGeom prst="rect">
              <a:avLst/>
            </a:prstGeom>
            <a:noFill/>
          </p:spPr>
          <p:txBody>
            <a:bodyPr wrap="square" lIns="0" tIns="0" rIns="0" bIns="0" rtlCol="0">
              <a:spAutoFit/>
            </a:bodyPr>
            <a:lstStyle/>
            <a:p>
              <a:pPr algn="l"/>
              <a:r>
                <a:rPr lang="en-GB" sz="800" dirty="0">
                  <a:solidFill>
                    <a:schemeClr val="tx1"/>
                  </a:solidFill>
                </a:rPr>
                <a:t>14.92cm</a:t>
              </a:r>
            </a:p>
          </p:txBody>
        </p:sp>
        <p:sp>
          <p:nvSpPr>
            <p:cNvPr id="68" name="TextBox 67"/>
            <p:cNvSpPr txBox="1"/>
            <p:nvPr userDrawn="1"/>
          </p:nvSpPr>
          <p:spPr>
            <a:xfrm>
              <a:off x="6130500" y="-435531"/>
              <a:ext cx="407812" cy="123111"/>
            </a:xfrm>
            <a:prstGeom prst="rect">
              <a:avLst/>
            </a:prstGeom>
            <a:noFill/>
          </p:spPr>
          <p:txBody>
            <a:bodyPr wrap="square" lIns="0" tIns="0" rIns="0" bIns="0" rtlCol="0">
              <a:spAutoFit/>
            </a:bodyPr>
            <a:lstStyle/>
            <a:p>
              <a:pPr algn="l"/>
              <a:r>
                <a:rPr lang="en-GB" sz="800" dirty="0">
                  <a:solidFill>
                    <a:schemeClr val="tx1"/>
                  </a:solidFill>
                </a:rPr>
                <a:t>16.95cm</a:t>
              </a:r>
            </a:p>
          </p:txBody>
        </p:sp>
        <p:sp>
          <p:nvSpPr>
            <p:cNvPr id="69" name="TextBox 68"/>
            <p:cNvSpPr txBox="1"/>
            <p:nvPr userDrawn="1"/>
          </p:nvSpPr>
          <p:spPr>
            <a:xfrm>
              <a:off x="6859530" y="-435531"/>
              <a:ext cx="407812" cy="123111"/>
            </a:xfrm>
            <a:prstGeom prst="rect">
              <a:avLst/>
            </a:prstGeom>
            <a:noFill/>
          </p:spPr>
          <p:txBody>
            <a:bodyPr wrap="square" lIns="0" tIns="0" rIns="0" bIns="0" rtlCol="0">
              <a:spAutoFit/>
            </a:bodyPr>
            <a:lstStyle/>
            <a:p>
              <a:pPr algn="l"/>
              <a:r>
                <a:rPr lang="en-GB" sz="800" dirty="0">
                  <a:solidFill>
                    <a:schemeClr val="tx1"/>
                  </a:solidFill>
                </a:rPr>
                <a:t>18.97cm</a:t>
              </a:r>
            </a:p>
          </p:txBody>
        </p:sp>
        <p:sp>
          <p:nvSpPr>
            <p:cNvPr id="70" name="TextBox 69"/>
            <p:cNvSpPr txBox="1"/>
            <p:nvPr userDrawn="1"/>
          </p:nvSpPr>
          <p:spPr>
            <a:xfrm>
              <a:off x="7588557" y="-435531"/>
              <a:ext cx="407812" cy="123111"/>
            </a:xfrm>
            <a:prstGeom prst="rect">
              <a:avLst/>
            </a:prstGeom>
            <a:noFill/>
          </p:spPr>
          <p:txBody>
            <a:bodyPr wrap="square" lIns="0" tIns="0" rIns="0" bIns="0" rtlCol="0">
              <a:spAutoFit/>
            </a:bodyPr>
            <a:lstStyle/>
            <a:p>
              <a:pPr algn="l"/>
              <a:r>
                <a:rPr lang="en-GB" sz="800" dirty="0">
                  <a:solidFill>
                    <a:schemeClr val="tx1"/>
                  </a:solidFill>
                </a:rPr>
                <a:t>20.99cm</a:t>
              </a:r>
            </a:p>
          </p:txBody>
        </p:sp>
        <p:sp>
          <p:nvSpPr>
            <p:cNvPr id="71" name="TextBox 70"/>
            <p:cNvSpPr txBox="1"/>
            <p:nvPr userDrawn="1"/>
          </p:nvSpPr>
          <p:spPr>
            <a:xfrm>
              <a:off x="8317584" y="-435531"/>
              <a:ext cx="407812" cy="123111"/>
            </a:xfrm>
            <a:prstGeom prst="rect">
              <a:avLst/>
            </a:prstGeom>
            <a:noFill/>
          </p:spPr>
          <p:txBody>
            <a:bodyPr wrap="square" lIns="0" tIns="0" rIns="0" bIns="0" rtlCol="0">
              <a:spAutoFit/>
            </a:bodyPr>
            <a:lstStyle/>
            <a:p>
              <a:pPr algn="l"/>
              <a:r>
                <a:rPr lang="en-GB" sz="800" dirty="0">
                  <a:solidFill>
                    <a:schemeClr val="tx1"/>
                  </a:solidFill>
                </a:rPr>
                <a:t>23.02cm</a:t>
              </a:r>
            </a:p>
          </p:txBody>
        </p:sp>
        <p:sp>
          <p:nvSpPr>
            <p:cNvPr id="72" name="TextBox 71"/>
            <p:cNvSpPr txBox="1"/>
            <p:nvPr userDrawn="1"/>
          </p:nvSpPr>
          <p:spPr>
            <a:xfrm>
              <a:off x="8444866" y="-292104"/>
              <a:ext cx="407812" cy="123111"/>
            </a:xfrm>
            <a:prstGeom prst="rect">
              <a:avLst/>
            </a:prstGeom>
            <a:noFill/>
          </p:spPr>
          <p:txBody>
            <a:bodyPr wrap="square" lIns="0" tIns="0" rIns="0" bIns="0" rtlCol="0">
              <a:spAutoFit/>
            </a:bodyPr>
            <a:lstStyle/>
            <a:p>
              <a:pPr algn="r"/>
              <a:r>
                <a:rPr lang="en-GB" sz="800" dirty="0">
                  <a:solidFill>
                    <a:schemeClr val="tx1"/>
                  </a:solidFill>
                </a:rPr>
                <a:t>24.64cm</a:t>
              </a:r>
            </a:p>
          </p:txBody>
        </p:sp>
        <p:sp>
          <p:nvSpPr>
            <p:cNvPr id="74" name="TextBox 73"/>
            <p:cNvSpPr txBox="1"/>
            <p:nvPr userDrawn="1"/>
          </p:nvSpPr>
          <p:spPr>
            <a:xfrm>
              <a:off x="7716637" y="-292104"/>
              <a:ext cx="407812" cy="123111"/>
            </a:xfrm>
            <a:prstGeom prst="rect">
              <a:avLst/>
            </a:prstGeom>
            <a:noFill/>
          </p:spPr>
          <p:txBody>
            <a:bodyPr wrap="square" lIns="0" tIns="0" rIns="0" bIns="0" rtlCol="0">
              <a:spAutoFit/>
            </a:bodyPr>
            <a:lstStyle/>
            <a:p>
              <a:pPr algn="r"/>
              <a:r>
                <a:rPr lang="en-GB" sz="800" dirty="0">
                  <a:solidFill>
                    <a:schemeClr val="tx1"/>
                  </a:solidFill>
                </a:rPr>
                <a:t>22.62cm</a:t>
              </a:r>
            </a:p>
          </p:txBody>
        </p:sp>
        <p:sp>
          <p:nvSpPr>
            <p:cNvPr id="75" name="TextBox 74"/>
            <p:cNvSpPr txBox="1"/>
            <p:nvPr userDrawn="1"/>
          </p:nvSpPr>
          <p:spPr>
            <a:xfrm>
              <a:off x="6988408" y="-292104"/>
              <a:ext cx="407812" cy="123111"/>
            </a:xfrm>
            <a:prstGeom prst="rect">
              <a:avLst/>
            </a:prstGeom>
            <a:noFill/>
          </p:spPr>
          <p:txBody>
            <a:bodyPr wrap="square" lIns="0" tIns="0" rIns="0" bIns="0" rtlCol="0">
              <a:spAutoFit/>
            </a:bodyPr>
            <a:lstStyle/>
            <a:p>
              <a:pPr algn="r"/>
              <a:r>
                <a:rPr lang="en-GB" sz="800" dirty="0">
                  <a:solidFill>
                    <a:schemeClr val="tx1"/>
                  </a:solidFill>
                </a:rPr>
                <a:t>20.60cm</a:t>
              </a:r>
            </a:p>
          </p:txBody>
        </p:sp>
        <p:sp>
          <p:nvSpPr>
            <p:cNvPr id="76" name="TextBox 75"/>
            <p:cNvSpPr txBox="1"/>
            <p:nvPr userDrawn="1"/>
          </p:nvSpPr>
          <p:spPr>
            <a:xfrm>
              <a:off x="6260179" y="-292104"/>
              <a:ext cx="407812" cy="123111"/>
            </a:xfrm>
            <a:prstGeom prst="rect">
              <a:avLst/>
            </a:prstGeom>
            <a:noFill/>
          </p:spPr>
          <p:txBody>
            <a:bodyPr wrap="square" lIns="0" tIns="0" rIns="0" bIns="0" rtlCol="0">
              <a:spAutoFit/>
            </a:bodyPr>
            <a:lstStyle/>
            <a:p>
              <a:pPr algn="r"/>
              <a:r>
                <a:rPr lang="en-GB" sz="800" dirty="0">
                  <a:solidFill>
                    <a:schemeClr val="tx1"/>
                  </a:solidFill>
                </a:rPr>
                <a:t>18.57cm</a:t>
              </a:r>
            </a:p>
          </p:txBody>
        </p:sp>
        <p:sp>
          <p:nvSpPr>
            <p:cNvPr id="77" name="TextBox 76"/>
            <p:cNvSpPr txBox="1"/>
            <p:nvPr userDrawn="1"/>
          </p:nvSpPr>
          <p:spPr>
            <a:xfrm>
              <a:off x="5531948" y="-292104"/>
              <a:ext cx="407812" cy="123111"/>
            </a:xfrm>
            <a:prstGeom prst="rect">
              <a:avLst/>
            </a:prstGeom>
            <a:noFill/>
          </p:spPr>
          <p:txBody>
            <a:bodyPr wrap="square" lIns="0" tIns="0" rIns="0" bIns="0" rtlCol="0">
              <a:spAutoFit/>
            </a:bodyPr>
            <a:lstStyle/>
            <a:p>
              <a:pPr algn="r"/>
              <a:r>
                <a:rPr lang="en-GB" sz="800" dirty="0">
                  <a:solidFill>
                    <a:schemeClr val="tx1"/>
                  </a:solidFill>
                </a:rPr>
                <a:t>16.55cm</a:t>
              </a:r>
            </a:p>
          </p:txBody>
        </p:sp>
        <p:sp>
          <p:nvSpPr>
            <p:cNvPr id="78" name="TextBox 77"/>
            <p:cNvSpPr txBox="1"/>
            <p:nvPr userDrawn="1"/>
          </p:nvSpPr>
          <p:spPr>
            <a:xfrm>
              <a:off x="4803718" y="-292104"/>
              <a:ext cx="407812" cy="123111"/>
            </a:xfrm>
            <a:prstGeom prst="rect">
              <a:avLst/>
            </a:prstGeom>
            <a:noFill/>
          </p:spPr>
          <p:txBody>
            <a:bodyPr wrap="square" lIns="0" tIns="0" rIns="0" bIns="0" rtlCol="0">
              <a:spAutoFit/>
            </a:bodyPr>
            <a:lstStyle/>
            <a:p>
              <a:pPr algn="r"/>
              <a:r>
                <a:rPr lang="en-GB" sz="800" dirty="0">
                  <a:solidFill>
                    <a:schemeClr val="tx1"/>
                  </a:solidFill>
                </a:rPr>
                <a:t>14.53cm</a:t>
              </a:r>
            </a:p>
          </p:txBody>
        </p:sp>
        <p:sp>
          <p:nvSpPr>
            <p:cNvPr id="79" name="TextBox 78"/>
            <p:cNvSpPr txBox="1"/>
            <p:nvPr userDrawn="1"/>
          </p:nvSpPr>
          <p:spPr>
            <a:xfrm>
              <a:off x="4075488" y="-292104"/>
              <a:ext cx="407812" cy="123111"/>
            </a:xfrm>
            <a:prstGeom prst="rect">
              <a:avLst/>
            </a:prstGeom>
            <a:noFill/>
          </p:spPr>
          <p:txBody>
            <a:bodyPr wrap="square" lIns="0" tIns="0" rIns="0" bIns="0" rtlCol="0">
              <a:spAutoFit/>
            </a:bodyPr>
            <a:lstStyle/>
            <a:p>
              <a:pPr algn="r"/>
              <a:r>
                <a:rPr lang="en-GB" sz="800" dirty="0">
                  <a:solidFill>
                    <a:schemeClr val="tx1"/>
                  </a:solidFill>
                </a:rPr>
                <a:t>12.51cm</a:t>
              </a:r>
            </a:p>
          </p:txBody>
        </p:sp>
        <p:sp>
          <p:nvSpPr>
            <p:cNvPr id="80" name="TextBox 79"/>
            <p:cNvSpPr txBox="1"/>
            <p:nvPr userDrawn="1"/>
          </p:nvSpPr>
          <p:spPr>
            <a:xfrm>
              <a:off x="3347259" y="-292104"/>
              <a:ext cx="407812" cy="123111"/>
            </a:xfrm>
            <a:prstGeom prst="rect">
              <a:avLst/>
            </a:prstGeom>
            <a:noFill/>
          </p:spPr>
          <p:txBody>
            <a:bodyPr wrap="square" lIns="0" tIns="0" rIns="0" bIns="0" rtlCol="0">
              <a:spAutoFit/>
            </a:bodyPr>
            <a:lstStyle/>
            <a:p>
              <a:pPr algn="r"/>
              <a:r>
                <a:rPr lang="en-GB" sz="800" dirty="0">
                  <a:solidFill>
                    <a:schemeClr val="tx1"/>
                  </a:solidFill>
                </a:rPr>
                <a:t>10.48cm</a:t>
              </a:r>
            </a:p>
          </p:txBody>
        </p:sp>
        <p:sp>
          <p:nvSpPr>
            <p:cNvPr id="81" name="TextBox 80"/>
            <p:cNvSpPr txBox="1"/>
            <p:nvPr userDrawn="1"/>
          </p:nvSpPr>
          <p:spPr>
            <a:xfrm>
              <a:off x="2619029" y="-292104"/>
              <a:ext cx="407812" cy="123111"/>
            </a:xfrm>
            <a:prstGeom prst="rect">
              <a:avLst/>
            </a:prstGeom>
            <a:noFill/>
          </p:spPr>
          <p:txBody>
            <a:bodyPr wrap="square" lIns="0" tIns="0" rIns="0" bIns="0" rtlCol="0">
              <a:spAutoFit/>
            </a:bodyPr>
            <a:lstStyle/>
            <a:p>
              <a:pPr algn="r"/>
              <a:r>
                <a:rPr lang="en-GB" sz="800" dirty="0">
                  <a:solidFill>
                    <a:schemeClr val="tx1"/>
                  </a:solidFill>
                </a:rPr>
                <a:t>8.46cm</a:t>
              </a:r>
            </a:p>
          </p:txBody>
        </p:sp>
        <p:sp>
          <p:nvSpPr>
            <p:cNvPr id="82" name="TextBox 81"/>
            <p:cNvSpPr txBox="1"/>
            <p:nvPr userDrawn="1"/>
          </p:nvSpPr>
          <p:spPr>
            <a:xfrm>
              <a:off x="1890799" y="-292104"/>
              <a:ext cx="407812" cy="123111"/>
            </a:xfrm>
            <a:prstGeom prst="rect">
              <a:avLst/>
            </a:prstGeom>
            <a:noFill/>
          </p:spPr>
          <p:txBody>
            <a:bodyPr wrap="square" lIns="0" tIns="0" rIns="0" bIns="0" rtlCol="0">
              <a:spAutoFit/>
            </a:bodyPr>
            <a:lstStyle/>
            <a:p>
              <a:pPr algn="r"/>
              <a:r>
                <a:rPr lang="en-GB" sz="800" dirty="0">
                  <a:solidFill>
                    <a:schemeClr val="tx1"/>
                  </a:solidFill>
                </a:rPr>
                <a:t>6.44cm</a:t>
              </a:r>
            </a:p>
          </p:txBody>
        </p:sp>
        <p:sp>
          <p:nvSpPr>
            <p:cNvPr id="83" name="TextBox 82"/>
            <p:cNvSpPr txBox="1"/>
            <p:nvPr userDrawn="1"/>
          </p:nvSpPr>
          <p:spPr>
            <a:xfrm>
              <a:off x="1162569" y="-292104"/>
              <a:ext cx="407812" cy="123111"/>
            </a:xfrm>
            <a:prstGeom prst="rect">
              <a:avLst/>
            </a:prstGeom>
            <a:noFill/>
          </p:spPr>
          <p:txBody>
            <a:bodyPr wrap="square" lIns="0" tIns="0" rIns="0" bIns="0" rtlCol="0">
              <a:spAutoFit/>
            </a:bodyPr>
            <a:lstStyle/>
            <a:p>
              <a:pPr algn="r"/>
              <a:r>
                <a:rPr lang="en-GB" sz="800" dirty="0">
                  <a:solidFill>
                    <a:schemeClr val="tx1"/>
                  </a:solidFill>
                </a:rPr>
                <a:t>4.42cm</a:t>
              </a:r>
            </a:p>
          </p:txBody>
        </p:sp>
        <p:sp>
          <p:nvSpPr>
            <p:cNvPr id="84" name="TextBox 83"/>
            <p:cNvSpPr txBox="1"/>
            <p:nvPr userDrawn="1"/>
          </p:nvSpPr>
          <p:spPr>
            <a:xfrm>
              <a:off x="434340" y="-292104"/>
              <a:ext cx="407812" cy="123111"/>
            </a:xfrm>
            <a:prstGeom prst="rect">
              <a:avLst/>
            </a:prstGeom>
            <a:noFill/>
          </p:spPr>
          <p:txBody>
            <a:bodyPr wrap="square" lIns="0" tIns="0" rIns="0" bIns="0" rtlCol="0">
              <a:spAutoFit/>
            </a:bodyPr>
            <a:lstStyle/>
            <a:p>
              <a:pPr algn="r"/>
              <a:r>
                <a:rPr lang="en-GB" sz="800" dirty="0">
                  <a:solidFill>
                    <a:schemeClr val="tx1"/>
                  </a:solidFill>
                </a:rPr>
                <a:t>2.39cm</a:t>
              </a:r>
            </a:p>
          </p:txBody>
        </p:sp>
        <p:cxnSp>
          <p:nvCxnSpPr>
            <p:cNvPr id="5" name="Straight Connector 4"/>
            <p:cNvCxnSpPr/>
            <p:nvPr userDrawn="1"/>
          </p:nvCxnSpPr>
          <p:spPr>
            <a:xfrm>
              <a:off x="270000" y="-445725"/>
              <a:ext cx="0" cy="36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990600" y="6183391"/>
              <a:ext cx="75882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p:cNvSpPr txBox="1"/>
            <p:nvPr userDrawn="1"/>
          </p:nvSpPr>
          <p:spPr>
            <a:xfrm>
              <a:off x="-990600" y="1769267"/>
              <a:ext cx="75882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7" name="TextBox 86"/>
            <p:cNvSpPr txBox="1"/>
            <p:nvPr userDrawn="1"/>
          </p:nvSpPr>
          <p:spPr>
            <a:xfrm>
              <a:off x="-990600" y="1198691"/>
              <a:ext cx="758820" cy="123111"/>
            </a:xfrm>
            <a:prstGeom prst="rect">
              <a:avLst/>
            </a:prstGeom>
            <a:noFill/>
          </p:spPr>
          <p:txBody>
            <a:bodyPr wrap="square" lIns="0" tIns="0" rIns="0" bIns="0" rtlCol="0">
              <a:spAutoFit/>
            </a:bodyPr>
            <a:lstStyle/>
            <a:p>
              <a:pPr algn="r"/>
              <a:r>
                <a:rPr lang="en-GB" sz="800" dirty="0">
                  <a:solidFill>
                    <a:schemeClr val="tx1"/>
                  </a:solidFill>
                </a:rPr>
                <a:t>Heading Baseline</a:t>
              </a:r>
            </a:p>
          </p:txBody>
        </p:sp>
        <p:sp>
          <p:nvSpPr>
            <p:cNvPr id="88" name="TextBox 87"/>
            <p:cNvSpPr txBox="1"/>
            <p:nvPr userDrawn="1"/>
          </p:nvSpPr>
          <p:spPr>
            <a:xfrm>
              <a:off x="-632460" y="-297180"/>
              <a:ext cx="775293"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p:cNvSpPr txBox="1"/>
            <p:nvPr userDrawn="1"/>
          </p:nvSpPr>
          <p:spPr>
            <a:xfrm>
              <a:off x="8907866" y="-297180"/>
              <a:ext cx="594274" cy="123111"/>
            </a:xfrm>
            <a:prstGeom prst="rect">
              <a:avLst/>
            </a:prstGeom>
            <a:noFill/>
          </p:spPr>
          <p:txBody>
            <a:bodyPr wrap="square" lIns="0" tIns="0" rIns="0" bIns="0" rtlCol="0">
              <a:spAutoFit/>
            </a:bodyPr>
            <a:lstStyle/>
            <a:p>
              <a:pPr algn="l"/>
              <a:r>
                <a:rPr lang="en-GB" sz="800" dirty="0">
                  <a:solidFill>
                    <a:schemeClr val="tx1"/>
                  </a:solidFill>
                </a:rPr>
                <a:t>Right Margin</a:t>
              </a:r>
            </a:p>
          </p:txBody>
        </p:sp>
      </p:grpSp>
      <p:pic>
        <p:nvPicPr>
          <p:cNvPr id="91" name="Picture 90"/>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40800" y="152037"/>
            <a:ext cx="1776000" cy="270768"/>
          </a:xfrm>
          <a:prstGeom prst="rect">
            <a:avLst/>
          </a:prstGeom>
        </p:spPr>
      </p:pic>
    </p:spTree>
    <p:extLst>
      <p:ext uri="{BB962C8B-B14F-4D97-AF65-F5344CB8AC3E}">
        <p14:creationId xmlns:p14="http://schemas.microsoft.com/office/powerpoint/2010/main" val="590611807"/>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6" r:id="rId15"/>
    <p:sldLayoutId id="214748397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0">
          <p15:clr>
            <a:srgbClr val="A4A3A4"/>
          </p15:clr>
        </p15:guide>
        <p15:guide id="2" orient="horz" pos="2159">
          <p15:clr>
            <a:srgbClr val="A4A3A4"/>
          </p15:clr>
        </p15:guide>
        <p15:guide id="3" pos="543">
          <p15:clr>
            <a:srgbClr val="A4A3A4"/>
          </p15:clr>
        </p15:guide>
        <p15:guide id="4" pos="629">
          <p15:clr>
            <a:srgbClr val="A4A3A4"/>
          </p15:clr>
        </p15:guide>
        <p15:guide id="5" pos="1002">
          <p15:clr>
            <a:srgbClr val="A4A3A4"/>
          </p15:clr>
        </p15:guide>
        <p15:guide id="6" pos="1088">
          <p15:clr>
            <a:srgbClr val="A4A3A4"/>
          </p15:clr>
        </p15:guide>
        <p15:guide id="7" pos="1460">
          <p15:clr>
            <a:srgbClr val="A4A3A4"/>
          </p15:clr>
        </p15:guide>
        <p15:guide id="8" pos="1548">
          <p15:clr>
            <a:srgbClr val="A4A3A4"/>
          </p15:clr>
        </p15:guide>
        <p15:guide id="9" pos="1919">
          <p15:clr>
            <a:srgbClr val="A4A3A4"/>
          </p15:clr>
        </p15:guide>
        <p15:guide id="10" pos="2007">
          <p15:clr>
            <a:srgbClr val="A4A3A4"/>
          </p15:clr>
        </p15:guide>
        <p15:guide id="11" pos="2378">
          <p15:clr>
            <a:srgbClr val="A4A3A4"/>
          </p15:clr>
        </p15:guide>
        <p15:guide id="12" pos="2466">
          <p15:clr>
            <a:srgbClr val="A4A3A4"/>
          </p15:clr>
        </p15:guide>
        <p15:guide id="13" pos="2835">
          <p15:clr>
            <a:srgbClr val="A4A3A4"/>
          </p15:clr>
        </p15:guide>
        <p15:guide id="14" pos="2925">
          <p15:clr>
            <a:srgbClr val="A4A3A4"/>
          </p15:clr>
        </p15:guide>
        <p15:guide id="15" pos="3294">
          <p15:clr>
            <a:srgbClr val="A4A3A4"/>
          </p15:clr>
        </p15:guide>
        <p15:guide id="16" pos="3384">
          <p15:clr>
            <a:srgbClr val="A4A3A4"/>
          </p15:clr>
        </p15:guide>
        <p15:guide id="17" pos="3843">
          <p15:clr>
            <a:srgbClr val="A4A3A4"/>
          </p15:clr>
        </p15:guide>
        <p15:guide id="18" pos="3753">
          <p15:clr>
            <a:srgbClr val="A4A3A4"/>
          </p15:clr>
        </p15:guide>
        <p15:guide id="19" pos="4212">
          <p15:clr>
            <a:srgbClr val="A4A3A4"/>
          </p15:clr>
        </p15:guide>
        <p15:guide id="20" pos="4302">
          <p15:clr>
            <a:srgbClr val="A4A3A4"/>
          </p15:clr>
        </p15:guide>
        <p15:guide id="21" pos="4671">
          <p15:clr>
            <a:srgbClr val="A4A3A4"/>
          </p15:clr>
        </p15:guide>
        <p15:guide id="22" pos="4761">
          <p15:clr>
            <a:srgbClr val="A4A3A4"/>
          </p15:clr>
        </p15:guide>
        <p15:guide id="23" pos="5129">
          <p15:clr>
            <a:srgbClr val="A4A3A4"/>
          </p15:clr>
        </p15:guide>
        <p15:guide id="24" pos="5220">
          <p15:clr>
            <a:srgbClr val="A4A3A4"/>
          </p15:clr>
        </p15:guide>
        <p15:guide id="25" pos="5588">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gif"/><Relationship Id="rId1" Type="http://schemas.openxmlformats.org/officeDocument/2006/relationships/slideLayout" Target="../slideLayouts/slideLayout10.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8" Type="http://schemas.microsoft.com/office/2014/relationships/chartEx" Target="../charts/chartEx2.xml"/><Relationship Id="rId3" Type="http://schemas.openxmlformats.org/officeDocument/2006/relationships/image" Target="../media/image36.svg"/><Relationship Id="rId7" Type="http://schemas.openxmlformats.org/officeDocument/2006/relationships/chart" Target="../charts/chart2.xml"/><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330.png"/><Relationship Id="rId5" Type="http://schemas.microsoft.com/office/2014/relationships/chartEx" Target="../charts/chartEx1.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7.xml"/><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svg"/><Relationship Id="rId2" Type="http://schemas.openxmlformats.org/officeDocument/2006/relationships/slideLayout" Target="../slideLayouts/slideLayout25.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chart" Target="../charts/chart3.xml"/><Relationship Id="rId1" Type="http://schemas.openxmlformats.org/officeDocument/2006/relationships/slideLayout" Target="../slideLayouts/slideLayout2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53.svg"/><Relationship Id="rId26" Type="http://schemas.openxmlformats.org/officeDocument/2006/relationships/image" Target="../media/image71.sv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52.png"/><Relationship Id="rId25" Type="http://schemas.openxmlformats.org/officeDocument/2006/relationships/image" Target="../media/image70.png"/><Relationship Id="rId2" Type="http://schemas.openxmlformats.org/officeDocument/2006/relationships/notesSlide" Target="../notesSlides/notesSlide6.xml"/><Relationship Id="rId16" Type="http://schemas.openxmlformats.org/officeDocument/2006/relationships/image" Target="../media/image65.svg"/><Relationship Id="rId20" Type="http://schemas.openxmlformats.org/officeDocument/2006/relationships/image" Target="../media/image51.svg"/><Relationship Id="rId29" Type="http://schemas.openxmlformats.org/officeDocument/2006/relationships/image" Target="../media/image74.png"/><Relationship Id="rId1" Type="http://schemas.openxmlformats.org/officeDocument/2006/relationships/slideLayout" Target="../slideLayouts/slideLayout28.xml"/><Relationship Id="rId6" Type="http://schemas.openxmlformats.org/officeDocument/2006/relationships/image" Target="../media/image55.svg"/><Relationship Id="rId11" Type="http://schemas.openxmlformats.org/officeDocument/2006/relationships/image" Target="../media/image60.png"/><Relationship Id="rId24" Type="http://schemas.openxmlformats.org/officeDocument/2006/relationships/image" Target="../media/image69.svg"/><Relationship Id="rId32" Type="http://schemas.openxmlformats.org/officeDocument/2006/relationships/image" Target="../media/image77.sv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68.png"/><Relationship Id="rId28" Type="http://schemas.openxmlformats.org/officeDocument/2006/relationships/image" Target="../media/image73.svg"/><Relationship Id="rId10" Type="http://schemas.openxmlformats.org/officeDocument/2006/relationships/image" Target="../media/image59.svg"/><Relationship Id="rId19" Type="http://schemas.openxmlformats.org/officeDocument/2006/relationships/image" Target="../media/image50.png"/><Relationship Id="rId31" Type="http://schemas.openxmlformats.org/officeDocument/2006/relationships/image" Target="../media/image76.png"/><Relationship Id="rId4" Type="http://schemas.openxmlformats.org/officeDocument/2006/relationships/image" Target="../media/image49.sv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7.svg"/><Relationship Id="rId27" Type="http://schemas.openxmlformats.org/officeDocument/2006/relationships/image" Target="../media/image72.png"/><Relationship Id="rId30" Type="http://schemas.openxmlformats.org/officeDocument/2006/relationships/image" Target="../media/image75.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4.xml"/><Relationship Id="rId1" Type="http://schemas.openxmlformats.org/officeDocument/2006/relationships/tags" Target="../tags/tag9.xml"/><Relationship Id="rId4" Type="http://schemas.openxmlformats.org/officeDocument/2006/relationships/image" Target="../media/image78.jpg"/></Relationships>
</file>

<file path=ppt/slides/_rels/slide17.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image" Target="../media/image84.svg"/><Relationship Id="rId18" Type="http://schemas.openxmlformats.org/officeDocument/2006/relationships/image" Target="../media/image88.svg"/><Relationship Id="rId26" Type="http://schemas.openxmlformats.org/officeDocument/2006/relationships/chart" Target="../charts/chart10.xml"/><Relationship Id="rId3" Type="http://schemas.openxmlformats.org/officeDocument/2006/relationships/notesSlide" Target="../notesSlides/notesSlide8.xml"/><Relationship Id="rId21" Type="http://schemas.openxmlformats.org/officeDocument/2006/relationships/image" Target="../media/image91.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87.png"/><Relationship Id="rId25" Type="http://schemas.openxmlformats.org/officeDocument/2006/relationships/chart" Target="../charts/chart9.xml"/><Relationship Id="rId2" Type="http://schemas.openxmlformats.org/officeDocument/2006/relationships/slideLayout" Target="../slideLayouts/slideLayout44.xml"/><Relationship Id="rId16" Type="http://schemas.openxmlformats.org/officeDocument/2006/relationships/chart" Target="../charts/chart8.xml"/><Relationship Id="rId20" Type="http://schemas.openxmlformats.org/officeDocument/2006/relationships/image" Target="../media/image90.svg"/><Relationship Id="rId1" Type="http://schemas.openxmlformats.org/officeDocument/2006/relationships/tags" Target="../tags/tag10.xml"/><Relationship Id="rId6" Type="http://schemas.openxmlformats.org/officeDocument/2006/relationships/image" Target="../media/image79.png"/><Relationship Id="rId11" Type="http://schemas.openxmlformats.org/officeDocument/2006/relationships/image" Target="../media/image82.svg"/><Relationship Id="rId24" Type="http://schemas.openxmlformats.org/officeDocument/2006/relationships/image" Target="../media/image94.svg"/><Relationship Id="rId5" Type="http://schemas.openxmlformats.org/officeDocument/2006/relationships/chart" Target="../charts/chart5.xml"/><Relationship Id="rId15" Type="http://schemas.openxmlformats.org/officeDocument/2006/relationships/image" Target="../media/image86.svg"/><Relationship Id="rId23" Type="http://schemas.openxmlformats.org/officeDocument/2006/relationships/image" Target="../media/image93.pn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chart" Target="../charts/chart4.xml"/><Relationship Id="rId9" Type="http://schemas.openxmlformats.org/officeDocument/2006/relationships/chart" Target="../charts/chart7.xml"/><Relationship Id="rId14" Type="http://schemas.openxmlformats.org/officeDocument/2006/relationships/image" Target="../media/image85.png"/><Relationship Id="rId22" Type="http://schemas.openxmlformats.org/officeDocument/2006/relationships/image" Target="../media/image92.sv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5.png"/><Relationship Id="rId3" Type="http://schemas.openxmlformats.org/officeDocument/2006/relationships/slideLayout" Target="../slideLayouts/slideLayout44.xml"/><Relationship Id="rId21" Type="http://schemas.openxmlformats.org/officeDocument/2006/relationships/chart" Target="../charts/chart15.xml"/><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tags" Target="../tags/tag12.xml"/><Relationship Id="rId16" Type="http://schemas.openxmlformats.org/officeDocument/2006/relationships/image" Target="../media/image103.png"/><Relationship Id="rId20" Type="http://schemas.openxmlformats.org/officeDocument/2006/relationships/chart" Target="../charts/chart14.xml"/><Relationship Id="rId1" Type="http://schemas.openxmlformats.org/officeDocument/2006/relationships/tags" Target="../tags/tag1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chart" Target="../charts/chart11.xml"/><Relationship Id="rId15" Type="http://schemas.openxmlformats.org/officeDocument/2006/relationships/chart" Target="../charts/chart13.xml"/><Relationship Id="rId10" Type="http://schemas.openxmlformats.org/officeDocument/2006/relationships/image" Target="../media/image99.png"/><Relationship Id="rId19" Type="http://schemas.openxmlformats.org/officeDocument/2006/relationships/image" Target="../media/image106.svg"/><Relationship Id="rId4" Type="http://schemas.openxmlformats.org/officeDocument/2006/relationships/notesSlide" Target="../notesSlides/notesSlide9.xml"/><Relationship Id="rId9" Type="http://schemas.openxmlformats.org/officeDocument/2006/relationships/image" Target="../media/image98.svg"/><Relationship Id="rId14" Type="http://schemas.openxmlformats.org/officeDocument/2006/relationships/chart" Target="../charts/chart12.xml"/></Relationships>
</file>

<file path=ppt/slides/_rels/slide1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108.svg"/><Relationship Id="rId26" Type="http://schemas.openxmlformats.org/officeDocument/2006/relationships/image" Target="../media/image116.svg"/><Relationship Id="rId3" Type="http://schemas.openxmlformats.org/officeDocument/2006/relationships/notesSlide" Target="../notesSlides/notesSlide10.xml"/><Relationship Id="rId21"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slideLayout" Target="../slideLayouts/slideLayout44.xml"/><Relationship Id="rId16" Type="http://schemas.openxmlformats.org/officeDocument/2006/relationships/image" Target="../media/image77.svg"/><Relationship Id="rId20" Type="http://schemas.openxmlformats.org/officeDocument/2006/relationships/image" Target="../media/image110.svg"/><Relationship Id="rId1" Type="http://schemas.openxmlformats.org/officeDocument/2006/relationships/tags" Target="../tags/tag13.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114.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13.png"/><Relationship Id="rId28" Type="http://schemas.openxmlformats.org/officeDocument/2006/relationships/chart" Target="../charts/chart18.xml"/><Relationship Id="rId10" Type="http://schemas.openxmlformats.org/officeDocument/2006/relationships/image" Target="../media/image71.svg"/><Relationship Id="rId19" Type="http://schemas.openxmlformats.org/officeDocument/2006/relationships/image" Target="../media/image109.png"/><Relationship Id="rId4" Type="http://schemas.openxmlformats.org/officeDocument/2006/relationships/chart" Target="../charts/chart16.xml"/><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112.svg"/><Relationship Id="rId27" Type="http://schemas.openxmlformats.org/officeDocument/2006/relationships/chart" Target="../charts/char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3.xml"/><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4.xml"/><Relationship Id="rId1" Type="http://schemas.openxmlformats.org/officeDocument/2006/relationships/tags" Target="../tags/tag14.xml"/><Relationship Id="rId4" Type="http://schemas.openxmlformats.org/officeDocument/2006/relationships/image" Target="../media/image117.jpeg"/></Relationships>
</file>

<file path=ppt/slides/_rels/slide21.xml.rels><?xml version="1.0" encoding="UTF-8" standalone="yes"?>
<Relationships xmlns="http://schemas.openxmlformats.org/package/2006/relationships"><Relationship Id="rId8" Type="http://schemas.openxmlformats.org/officeDocument/2006/relationships/chart" Target="../charts/chart21.xml"/><Relationship Id="rId13" Type="http://schemas.openxmlformats.org/officeDocument/2006/relationships/image" Target="../media/image84.svg"/><Relationship Id="rId18" Type="http://schemas.openxmlformats.org/officeDocument/2006/relationships/image" Target="../media/image119.svg"/><Relationship Id="rId26" Type="http://schemas.openxmlformats.org/officeDocument/2006/relationships/chart" Target="../charts/chart25.xml"/><Relationship Id="rId3" Type="http://schemas.openxmlformats.org/officeDocument/2006/relationships/notesSlide" Target="../notesSlides/notesSlide12.xml"/><Relationship Id="rId21" Type="http://schemas.openxmlformats.org/officeDocument/2006/relationships/image" Target="../media/image91.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118.png"/><Relationship Id="rId25" Type="http://schemas.openxmlformats.org/officeDocument/2006/relationships/chart" Target="../charts/chart24.xml"/><Relationship Id="rId2" Type="http://schemas.openxmlformats.org/officeDocument/2006/relationships/slideLayout" Target="../slideLayouts/slideLayout44.xml"/><Relationship Id="rId16" Type="http://schemas.openxmlformats.org/officeDocument/2006/relationships/chart" Target="../charts/chart23.xml"/><Relationship Id="rId20" Type="http://schemas.openxmlformats.org/officeDocument/2006/relationships/image" Target="../media/image90.svg"/><Relationship Id="rId1" Type="http://schemas.openxmlformats.org/officeDocument/2006/relationships/tags" Target="../tags/tag15.xml"/><Relationship Id="rId6" Type="http://schemas.openxmlformats.org/officeDocument/2006/relationships/image" Target="../media/image79.png"/><Relationship Id="rId11" Type="http://schemas.openxmlformats.org/officeDocument/2006/relationships/image" Target="../media/image82.svg"/><Relationship Id="rId24" Type="http://schemas.openxmlformats.org/officeDocument/2006/relationships/image" Target="../media/image94.svg"/><Relationship Id="rId5" Type="http://schemas.openxmlformats.org/officeDocument/2006/relationships/chart" Target="../charts/chart20.xml"/><Relationship Id="rId15" Type="http://schemas.openxmlformats.org/officeDocument/2006/relationships/image" Target="../media/image86.svg"/><Relationship Id="rId23" Type="http://schemas.openxmlformats.org/officeDocument/2006/relationships/image" Target="../media/image93.pn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chart" Target="../charts/chart19.xml"/><Relationship Id="rId9" Type="http://schemas.openxmlformats.org/officeDocument/2006/relationships/chart" Target="../charts/chart22.xml"/><Relationship Id="rId14" Type="http://schemas.openxmlformats.org/officeDocument/2006/relationships/image" Target="../media/image85.png"/><Relationship Id="rId22" Type="http://schemas.openxmlformats.org/officeDocument/2006/relationships/image" Target="../media/image92.svg"/></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5.png"/><Relationship Id="rId3" Type="http://schemas.openxmlformats.org/officeDocument/2006/relationships/slideLayout" Target="../slideLayouts/slideLayout44.xml"/><Relationship Id="rId21" Type="http://schemas.openxmlformats.org/officeDocument/2006/relationships/chart" Target="../charts/chart30.xml"/><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tags" Target="../tags/tag17.xml"/><Relationship Id="rId16" Type="http://schemas.openxmlformats.org/officeDocument/2006/relationships/image" Target="../media/image103.png"/><Relationship Id="rId20" Type="http://schemas.openxmlformats.org/officeDocument/2006/relationships/chart" Target="../charts/chart29.xml"/><Relationship Id="rId1" Type="http://schemas.openxmlformats.org/officeDocument/2006/relationships/tags" Target="../tags/tag16.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chart" Target="../charts/chart26.xml"/><Relationship Id="rId15" Type="http://schemas.openxmlformats.org/officeDocument/2006/relationships/chart" Target="../charts/chart28.xml"/><Relationship Id="rId10" Type="http://schemas.openxmlformats.org/officeDocument/2006/relationships/image" Target="../media/image99.png"/><Relationship Id="rId19" Type="http://schemas.openxmlformats.org/officeDocument/2006/relationships/image" Target="../media/image106.svg"/><Relationship Id="rId4" Type="http://schemas.openxmlformats.org/officeDocument/2006/relationships/notesSlide" Target="../notesSlides/notesSlide13.xml"/><Relationship Id="rId9" Type="http://schemas.openxmlformats.org/officeDocument/2006/relationships/image" Target="../media/image98.svg"/><Relationship Id="rId14" Type="http://schemas.openxmlformats.org/officeDocument/2006/relationships/chart" Target="../charts/chart27.xml"/></Relationships>
</file>

<file path=ppt/slides/_rels/slide2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svg"/><Relationship Id="rId26" Type="http://schemas.openxmlformats.org/officeDocument/2006/relationships/image" Target="../media/image114.svg"/><Relationship Id="rId3" Type="http://schemas.openxmlformats.org/officeDocument/2006/relationships/notesSlide" Target="../notesSlides/notesSlide14.xml"/><Relationship Id="rId21" Type="http://schemas.openxmlformats.org/officeDocument/2006/relationships/image" Target="../media/image109.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5" Type="http://schemas.openxmlformats.org/officeDocument/2006/relationships/image" Target="../media/image113.png"/><Relationship Id="rId2" Type="http://schemas.openxmlformats.org/officeDocument/2006/relationships/slideLayout" Target="../slideLayouts/slideLayout44.xml"/><Relationship Id="rId16" Type="http://schemas.openxmlformats.org/officeDocument/2006/relationships/image" Target="../media/image75.svg"/><Relationship Id="rId20" Type="http://schemas.openxmlformats.org/officeDocument/2006/relationships/image" Target="../media/image108.svg"/><Relationship Id="rId1" Type="http://schemas.openxmlformats.org/officeDocument/2006/relationships/tags" Target="../tags/tag18.xml"/><Relationship Id="rId6" Type="http://schemas.openxmlformats.org/officeDocument/2006/relationships/image" Target="../media/image116.svg"/><Relationship Id="rId11" Type="http://schemas.openxmlformats.org/officeDocument/2006/relationships/image" Target="../media/image70.png"/><Relationship Id="rId24" Type="http://schemas.openxmlformats.org/officeDocument/2006/relationships/image" Target="../media/image112.svg"/><Relationship Id="rId5" Type="http://schemas.openxmlformats.org/officeDocument/2006/relationships/image" Target="../media/image115.png"/><Relationship Id="rId15" Type="http://schemas.openxmlformats.org/officeDocument/2006/relationships/image" Target="../media/image74.png"/><Relationship Id="rId23" Type="http://schemas.openxmlformats.org/officeDocument/2006/relationships/image" Target="../media/image111.png"/><Relationship Id="rId28" Type="http://schemas.openxmlformats.org/officeDocument/2006/relationships/chart" Target="../charts/chart33.xml"/><Relationship Id="rId10" Type="http://schemas.openxmlformats.org/officeDocument/2006/relationships/image" Target="../media/image69.svg"/><Relationship Id="rId19" Type="http://schemas.openxmlformats.org/officeDocument/2006/relationships/image" Target="../media/image107.png"/><Relationship Id="rId4" Type="http://schemas.openxmlformats.org/officeDocument/2006/relationships/chart" Target="../charts/chart31.xml"/><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110.svg"/><Relationship Id="rId27" Type="http://schemas.openxmlformats.org/officeDocument/2006/relationships/chart" Target="../charts/chart3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4.xml"/><Relationship Id="rId1" Type="http://schemas.openxmlformats.org/officeDocument/2006/relationships/tags" Target="../tags/tag19.xml"/><Relationship Id="rId6" Type="http://schemas.openxmlformats.org/officeDocument/2006/relationships/image" Target="../media/image121.jpeg"/><Relationship Id="rId5" Type="http://schemas.openxmlformats.org/officeDocument/2006/relationships/image" Target="../media/image120.sv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chart" Target="../charts/chart36.xml"/><Relationship Id="rId13" Type="http://schemas.openxmlformats.org/officeDocument/2006/relationships/image" Target="../media/image84.svg"/><Relationship Id="rId18" Type="http://schemas.openxmlformats.org/officeDocument/2006/relationships/image" Target="../media/image123.svg"/><Relationship Id="rId26" Type="http://schemas.openxmlformats.org/officeDocument/2006/relationships/chart" Target="../charts/chart40.xml"/><Relationship Id="rId3" Type="http://schemas.openxmlformats.org/officeDocument/2006/relationships/notesSlide" Target="../notesSlides/notesSlide16.xml"/><Relationship Id="rId21" Type="http://schemas.openxmlformats.org/officeDocument/2006/relationships/image" Target="../media/image91.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122.png"/><Relationship Id="rId25" Type="http://schemas.openxmlformats.org/officeDocument/2006/relationships/chart" Target="../charts/chart39.xml"/><Relationship Id="rId2" Type="http://schemas.openxmlformats.org/officeDocument/2006/relationships/slideLayout" Target="../slideLayouts/slideLayout44.xml"/><Relationship Id="rId16" Type="http://schemas.openxmlformats.org/officeDocument/2006/relationships/chart" Target="../charts/chart38.xml"/><Relationship Id="rId20" Type="http://schemas.openxmlformats.org/officeDocument/2006/relationships/image" Target="../media/image90.svg"/><Relationship Id="rId1" Type="http://schemas.openxmlformats.org/officeDocument/2006/relationships/tags" Target="../tags/tag20.xml"/><Relationship Id="rId6" Type="http://schemas.openxmlformats.org/officeDocument/2006/relationships/image" Target="../media/image79.png"/><Relationship Id="rId11" Type="http://schemas.openxmlformats.org/officeDocument/2006/relationships/image" Target="../media/image82.svg"/><Relationship Id="rId24" Type="http://schemas.openxmlformats.org/officeDocument/2006/relationships/image" Target="../media/image94.svg"/><Relationship Id="rId5" Type="http://schemas.openxmlformats.org/officeDocument/2006/relationships/chart" Target="../charts/chart35.xml"/><Relationship Id="rId15" Type="http://schemas.openxmlformats.org/officeDocument/2006/relationships/image" Target="../media/image86.svg"/><Relationship Id="rId23" Type="http://schemas.openxmlformats.org/officeDocument/2006/relationships/image" Target="../media/image93.png"/><Relationship Id="rId28" Type="http://schemas.openxmlformats.org/officeDocument/2006/relationships/image" Target="../media/image120.sv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chart" Target="../charts/chart34.xml"/><Relationship Id="rId9" Type="http://schemas.openxmlformats.org/officeDocument/2006/relationships/chart" Target="../charts/chart37.xml"/><Relationship Id="rId14" Type="http://schemas.openxmlformats.org/officeDocument/2006/relationships/image" Target="../media/image85.png"/><Relationship Id="rId22" Type="http://schemas.openxmlformats.org/officeDocument/2006/relationships/image" Target="../media/image92.svg"/><Relationship Id="rId27"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5.png"/><Relationship Id="rId3" Type="http://schemas.openxmlformats.org/officeDocument/2006/relationships/slideLayout" Target="../slideLayouts/slideLayout44.xml"/><Relationship Id="rId21" Type="http://schemas.openxmlformats.org/officeDocument/2006/relationships/chart" Target="../charts/chart45.xml"/><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tags" Target="../tags/tag22.xml"/><Relationship Id="rId16" Type="http://schemas.openxmlformats.org/officeDocument/2006/relationships/image" Target="../media/image103.png"/><Relationship Id="rId20" Type="http://schemas.openxmlformats.org/officeDocument/2006/relationships/chart" Target="../charts/chart44.xml"/><Relationship Id="rId1" Type="http://schemas.openxmlformats.org/officeDocument/2006/relationships/tags" Target="../tags/tag2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chart" Target="../charts/chart41.xml"/><Relationship Id="rId15" Type="http://schemas.openxmlformats.org/officeDocument/2006/relationships/chart" Target="../charts/chart43.xml"/><Relationship Id="rId23" Type="http://schemas.openxmlformats.org/officeDocument/2006/relationships/image" Target="../media/image120.svg"/><Relationship Id="rId10" Type="http://schemas.openxmlformats.org/officeDocument/2006/relationships/image" Target="../media/image99.png"/><Relationship Id="rId19" Type="http://schemas.openxmlformats.org/officeDocument/2006/relationships/image" Target="../media/image106.svg"/><Relationship Id="rId4" Type="http://schemas.openxmlformats.org/officeDocument/2006/relationships/notesSlide" Target="../notesSlides/notesSlide17.xml"/><Relationship Id="rId9" Type="http://schemas.openxmlformats.org/officeDocument/2006/relationships/image" Target="../media/image98.svg"/><Relationship Id="rId14" Type="http://schemas.openxmlformats.org/officeDocument/2006/relationships/chart" Target="../charts/chart42.xml"/><Relationship Id="rId22"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108.svg"/><Relationship Id="rId26" Type="http://schemas.openxmlformats.org/officeDocument/2006/relationships/image" Target="../media/image120.svg"/><Relationship Id="rId3" Type="http://schemas.openxmlformats.org/officeDocument/2006/relationships/notesSlide" Target="../notesSlides/notesSlide18.xml"/><Relationship Id="rId21"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107.png"/><Relationship Id="rId25" Type="http://schemas.openxmlformats.org/officeDocument/2006/relationships/image" Target="../media/image50.png"/><Relationship Id="rId2" Type="http://schemas.openxmlformats.org/officeDocument/2006/relationships/slideLayout" Target="../slideLayouts/slideLayout44.xml"/><Relationship Id="rId16" Type="http://schemas.openxmlformats.org/officeDocument/2006/relationships/image" Target="../media/image77.svg"/><Relationship Id="rId20" Type="http://schemas.openxmlformats.org/officeDocument/2006/relationships/image" Target="../media/image110.svg"/><Relationship Id="rId29" Type="http://schemas.openxmlformats.org/officeDocument/2006/relationships/chart" Target="../charts/chart47.xml"/><Relationship Id="rId1" Type="http://schemas.openxmlformats.org/officeDocument/2006/relationships/tags" Target="../tags/tag23.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114.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13.png"/><Relationship Id="rId28" Type="http://schemas.openxmlformats.org/officeDocument/2006/relationships/image" Target="../media/image116.svg"/><Relationship Id="rId10" Type="http://schemas.openxmlformats.org/officeDocument/2006/relationships/image" Target="../media/image71.svg"/><Relationship Id="rId19" Type="http://schemas.openxmlformats.org/officeDocument/2006/relationships/image" Target="../media/image109.png"/><Relationship Id="rId4" Type="http://schemas.openxmlformats.org/officeDocument/2006/relationships/chart" Target="../charts/chart46.xml"/><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112.svg"/><Relationship Id="rId27" Type="http://schemas.openxmlformats.org/officeDocument/2006/relationships/image" Target="../media/image115.png"/><Relationship Id="rId30" Type="http://schemas.openxmlformats.org/officeDocument/2006/relationships/chart" Target="../charts/chart4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4.xml"/><Relationship Id="rId1" Type="http://schemas.openxmlformats.org/officeDocument/2006/relationships/tags" Target="../tags/tag24.xml"/><Relationship Id="rId4" Type="http://schemas.openxmlformats.org/officeDocument/2006/relationships/image" Target="../media/image124.jpeg"/></Relationships>
</file>

<file path=ppt/slides/_rels/slide29.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image" Target="../media/image84.svg"/><Relationship Id="rId18" Type="http://schemas.openxmlformats.org/officeDocument/2006/relationships/image" Target="../media/image126.svg"/><Relationship Id="rId26" Type="http://schemas.openxmlformats.org/officeDocument/2006/relationships/chart" Target="../charts/chart55.xml"/><Relationship Id="rId3" Type="http://schemas.openxmlformats.org/officeDocument/2006/relationships/notesSlide" Target="../notesSlides/notesSlide20.xml"/><Relationship Id="rId21" Type="http://schemas.openxmlformats.org/officeDocument/2006/relationships/image" Target="../media/image91.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125.png"/><Relationship Id="rId25" Type="http://schemas.openxmlformats.org/officeDocument/2006/relationships/chart" Target="../charts/chart54.xml"/><Relationship Id="rId2" Type="http://schemas.openxmlformats.org/officeDocument/2006/relationships/slideLayout" Target="../slideLayouts/slideLayout44.xml"/><Relationship Id="rId16" Type="http://schemas.openxmlformats.org/officeDocument/2006/relationships/chart" Target="../charts/chart53.xml"/><Relationship Id="rId20" Type="http://schemas.openxmlformats.org/officeDocument/2006/relationships/image" Target="../media/image90.svg"/><Relationship Id="rId1" Type="http://schemas.openxmlformats.org/officeDocument/2006/relationships/tags" Target="../tags/tag25.xml"/><Relationship Id="rId6" Type="http://schemas.openxmlformats.org/officeDocument/2006/relationships/image" Target="../media/image79.png"/><Relationship Id="rId11" Type="http://schemas.openxmlformats.org/officeDocument/2006/relationships/image" Target="../media/image82.svg"/><Relationship Id="rId24" Type="http://schemas.openxmlformats.org/officeDocument/2006/relationships/image" Target="../media/image94.svg"/><Relationship Id="rId5" Type="http://schemas.openxmlformats.org/officeDocument/2006/relationships/chart" Target="../charts/chart50.xml"/><Relationship Id="rId15" Type="http://schemas.openxmlformats.org/officeDocument/2006/relationships/image" Target="../media/image86.svg"/><Relationship Id="rId23" Type="http://schemas.openxmlformats.org/officeDocument/2006/relationships/image" Target="../media/image93.pn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chart" Target="../charts/chart49.xml"/><Relationship Id="rId9" Type="http://schemas.openxmlformats.org/officeDocument/2006/relationships/chart" Target="../charts/chart52.xml"/><Relationship Id="rId14" Type="http://schemas.openxmlformats.org/officeDocument/2006/relationships/image" Target="../media/image85.png"/><Relationship Id="rId22" Type="http://schemas.openxmlformats.org/officeDocument/2006/relationships/image" Target="../media/image92.sv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5.png"/><Relationship Id="rId3" Type="http://schemas.openxmlformats.org/officeDocument/2006/relationships/slideLayout" Target="../slideLayouts/slideLayout44.xml"/><Relationship Id="rId21" Type="http://schemas.openxmlformats.org/officeDocument/2006/relationships/chart" Target="../charts/chart60.xml"/><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tags" Target="../tags/tag27.xml"/><Relationship Id="rId16" Type="http://schemas.openxmlformats.org/officeDocument/2006/relationships/image" Target="../media/image103.png"/><Relationship Id="rId20" Type="http://schemas.openxmlformats.org/officeDocument/2006/relationships/chart" Target="../charts/chart59.xml"/><Relationship Id="rId1" Type="http://schemas.openxmlformats.org/officeDocument/2006/relationships/tags" Target="../tags/tag26.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chart" Target="../charts/chart56.xml"/><Relationship Id="rId15" Type="http://schemas.openxmlformats.org/officeDocument/2006/relationships/chart" Target="../charts/chart58.xml"/><Relationship Id="rId10" Type="http://schemas.openxmlformats.org/officeDocument/2006/relationships/image" Target="../media/image99.png"/><Relationship Id="rId19" Type="http://schemas.openxmlformats.org/officeDocument/2006/relationships/image" Target="../media/image106.svg"/><Relationship Id="rId4" Type="http://schemas.openxmlformats.org/officeDocument/2006/relationships/notesSlide" Target="../notesSlides/notesSlide21.xml"/><Relationship Id="rId9" Type="http://schemas.openxmlformats.org/officeDocument/2006/relationships/image" Target="../media/image98.svg"/><Relationship Id="rId14" Type="http://schemas.openxmlformats.org/officeDocument/2006/relationships/chart" Target="../charts/chart57.xml"/></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108.svg"/><Relationship Id="rId26" Type="http://schemas.openxmlformats.org/officeDocument/2006/relationships/image" Target="../media/image116.svg"/><Relationship Id="rId3" Type="http://schemas.openxmlformats.org/officeDocument/2006/relationships/notesSlide" Target="../notesSlides/notesSlide22.xml"/><Relationship Id="rId21"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slideLayout" Target="../slideLayouts/slideLayout44.xml"/><Relationship Id="rId16" Type="http://schemas.openxmlformats.org/officeDocument/2006/relationships/image" Target="../media/image77.svg"/><Relationship Id="rId20" Type="http://schemas.openxmlformats.org/officeDocument/2006/relationships/image" Target="../media/image110.svg"/><Relationship Id="rId1" Type="http://schemas.openxmlformats.org/officeDocument/2006/relationships/tags" Target="../tags/tag28.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114.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13.png"/><Relationship Id="rId28" Type="http://schemas.openxmlformats.org/officeDocument/2006/relationships/chart" Target="../charts/chart63.xml"/><Relationship Id="rId10" Type="http://schemas.openxmlformats.org/officeDocument/2006/relationships/image" Target="../media/image71.svg"/><Relationship Id="rId19" Type="http://schemas.openxmlformats.org/officeDocument/2006/relationships/image" Target="../media/image109.png"/><Relationship Id="rId4" Type="http://schemas.openxmlformats.org/officeDocument/2006/relationships/chart" Target="../charts/chart61.xml"/><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112.svg"/><Relationship Id="rId27" Type="http://schemas.openxmlformats.org/officeDocument/2006/relationships/chart" Target="../charts/chart6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tags" Target="../tags/tag29.xml"/><Relationship Id="rId6" Type="http://schemas.openxmlformats.org/officeDocument/2006/relationships/image" Target="../media/image128.jpeg"/><Relationship Id="rId5" Type="http://schemas.openxmlformats.org/officeDocument/2006/relationships/image" Target="../media/image127.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chart" Target="../charts/chart66.xml"/><Relationship Id="rId13" Type="http://schemas.openxmlformats.org/officeDocument/2006/relationships/image" Target="../media/image84.svg"/><Relationship Id="rId18" Type="http://schemas.openxmlformats.org/officeDocument/2006/relationships/image" Target="../media/image130.svg"/><Relationship Id="rId26" Type="http://schemas.openxmlformats.org/officeDocument/2006/relationships/chart" Target="../charts/chart70.xml"/><Relationship Id="rId3" Type="http://schemas.openxmlformats.org/officeDocument/2006/relationships/notesSlide" Target="../notesSlides/notesSlide24.xml"/><Relationship Id="rId21" Type="http://schemas.openxmlformats.org/officeDocument/2006/relationships/image" Target="../media/image91.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129.png"/><Relationship Id="rId25" Type="http://schemas.openxmlformats.org/officeDocument/2006/relationships/chart" Target="../charts/chart69.xml"/><Relationship Id="rId2" Type="http://schemas.openxmlformats.org/officeDocument/2006/relationships/slideLayout" Target="../slideLayouts/slideLayout44.xml"/><Relationship Id="rId16" Type="http://schemas.openxmlformats.org/officeDocument/2006/relationships/chart" Target="../charts/chart68.xml"/><Relationship Id="rId20" Type="http://schemas.openxmlformats.org/officeDocument/2006/relationships/image" Target="../media/image90.svg"/><Relationship Id="rId1" Type="http://schemas.openxmlformats.org/officeDocument/2006/relationships/tags" Target="../tags/tag30.xml"/><Relationship Id="rId6" Type="http://schemas.openxmlformats.org/officeDocument/2006/relationships/image" Target="../media/image79.png"/><Relationship Id="rId11" Type="http://schemas.openxmlformats.org/officeDocument/2006/relationships/image" Target="../media/image82.svg"/><Relationship Id="rId24" Type="http://schemas.openxmlformats.org/officeDocument/2006/relationships/image" Target="../media/image94.svg"/><Relationship Id="rId5" Type="http://schemas.openxmlformats.org/officeDocument/2006/relationships/chart" Target="../charts/chart65.xml"/><Relationship Id="rId15" Type="http://schemas.openxmlformats.org/officeDocument/2006/relationships/image" Target="../media/image86.svg"/><Relationship Id="rId23" Type="http://schemas.openxmlformats.org/officeDocument/2006/relationships/image" Target="../media/image93.png"/><Relationship Id="rId28" Type="http://schemas.openxmlformats.org/officeDocument/2006/relationships/image" Target="../media/image127.sv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chart" Target="../charts/chart64.xml"/><Relationship Id="rId9" Type="http://schemas.openxmlformats.org/officeDocument/2006/relationships/chart" Target="../charts/chart67.xml"/><Relationship Id="rId14" Type="http://schemas.openxmlformats.org/officeDocument/2006/relationships/image" Target="../media/image85.png"/><Relationship Id="rId22" Type="http://schemas.openxmlformats.org/officeDocument/2006/relationships/image" Target="../media/image92.svg"/><Relationship Id="rId27"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5.png"/><Relationship Id="rId3" Type="http://schemas.openxmlformats.org/officeDocument/2006/relationships/slideLayout" Target="../slideLayouts/slideLayout44.xml"/><Relationship Id="rId21" Type="http://schemas.openxmlformats.org/officeDocument/2006/relationships/chart" Target="../charts/chart75.xml"/><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tags" Target="../tags/tag32.xml"/><Relationship Id="rId16" Type="http://schemas.openxmlformats.org/officeDocument/2006/relationships/image" Target="../media/image103.png"/><Relationship Id="rId20" Type="http://schemas.openxmlformats.org/officeDocument/2006/relationships/chart" Target="../charts/chart74.xml"/><Relationship Id="rId1" Type="http://schemas.openxmlformats.org/officeDocument/2006/relationships/tags" Target="../tags/tag3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chart" Target="../charts/chart71.xml"/><Relationship Id="rId15" Type="http://schemas.openxmlformats.org/officeDocument/2006/relationships/chart" Target="../charts/chart73.xml"/><Relationship Id="rId23" Type="http://schemas.openxmlformats.org/officeDocument/2006/relationships/image" Target="../media/image127.svg"/><Relationship Id="rId10" Type="http://schemas.openxmlformats.org/officeDocument/2006/relationships/image" Target="../media/image99.png"/><Relationship Id="rId19" Type="http://schemas.openxmlformats.org/officeDocument/2006/relationships/image" Target="../media/image106.svg"/><Relationship Id="rId4" Type="http://schemas.openxmlformats.org/officeDocument/2006/relationships/notesSlide" Target="../notesSlides/notesSlide25.xml"/><Relationship Id="rId9" Type="http://schemas.openxmlformats.org/officeDocument/2006/relationships/image" Target="../media/image98.svg"/><Relationship Id="rId14" Type="http://schemas.openxmlformats.org/officeDocument/2006/relationships/chart" Target="../charts/chart72.xml"/><Relationship Id="rId22"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108.svg"/><Relationship Id="rId26" Type="http://schemas.openxmlformats.org/officeDocument/2006/relationships/image" Target="../media/image127.svg"/><Relationship Id="rId3" Type="http://schemas.openxmlformats.org/officeDocument/2006/relationships/notesSlide" Target="../notesSlides/notesSlide26.xml"/><Relationship Id="rId21"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107.png"/><Relationship Id="rId25" Type="http://schemas.openxmlformats.org/officeDocument/2006/relationships/image" Target="../media/image52.png"/><Relationship Id="rId2" Type="http://schemas.openxmlformats.org/officeDocument/2006/relationships/slideLayout" Target="../slideLayouts/slideLayout44.xml"/><Relationship Id="rId16" Type="http://schemas.openxmlformats.org/officeDocument/2006/relationships/image" Target="../media/image77.svg"/><Relationship Id="rId20" Type="http://schemas.openxmlformats.org/officeDocument/2006/relationships/image" Target="../media/image110.svg"/><Relationship Id="rId29" Type="http://schemas.openxmlformats.org/officeDocument/2006/relationships/chart" Target="../charts/chart77.xml"/><Relationship Id="rId1" Type="http://schemas.openxmlformats.org/officeDocument/2006/relationships/tags" Target="../tags/tag33.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114.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13.png"/><Relationship Id="rId28" Type="http://schemas.openxmlformats.org/officeDocument/2006/relationships/image" Target="../media/image116.svg"/><Relationship Id="rId10" Type="http://schemas.openxmlformats.org/officeDocument/2006/relationships/image" Target="../media/image71.svg"/><Relationship Id="rId19" Type="http://schemas.openxmlformats.org/officeDocument/2006/relationships/image" Target="../media/image109.png"/><Relationship Id="rId4" Type="http://schemas.openxmlformats.org/officeDocument/2006/relationships/chart" Target="../charts/chart76.xml"/><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112.svg"/><Relationship Id="rId27" Type="http://schemas.openxmlformats.org/officeDocument/2006/relationships/image" Target="../media/image115.png"/><Relationship Id="rId30" Type="http://schemas.openxmlformats.org/officeDocument/2006/relationships/chart" Target="../charts/chart7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4.xml"/><Relationship Id="rId1" Type="http://schemas.openxmlformats.org/officeDocument/2006/relationships/tags" Target="../tags/tag34.xml"/><Relationship Id="rId4" Type="http://schemas.openxmlformats.org/officeDocument/2006/relationships/image" Target="../media/image131.jpeg"/></Relationships>
</file>

<file path=ppt/slides/_rels/slide37.xml.rels><?xml version="1.0" encoding="UTF-8" standalone="yes"?>
<Relationships xmlns="http://schemas.openxmlformats.org/package/2006/relationships"><Relationship Id="rId8" Type="http://schemas.openxmlformats.org/officeDocument/2006/relationships/chart" Target="../charts/chart81.xml"/><Relationship Id="rId13" Type="http://schemas.openxmlformats.org/officeDocument/2006/relationships/image" Target="../media/image84.svg"/><Relationship Id="rId18" Type="http://schemas.openxmlformats.org/officeDocument/2006/relationships/image" Target="../media/image133.svg"/><Relationship Id="rId26" Type="http://schemas.openxmlformats.org/officeDocument/2006/relationships/chart" Target="../charts/chart85.xml"/><Relationship Id="rId3" Type="http://schemas.openxmlformats.org/officeDocument/2006/relationships/notesSlide" Target="../notesSlides/notesSlide28.xml"/><Relationship Id="rId21" Type="http://schemas.openxmlformats.org/officeDocument/2006/relationships/image" Target="../media/image91.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132.png"/><Relationship Id="rId25" Type="http://schemas.openxmlformats.org/officeDocument/2006/relationships/chart" Target="../charts/chart84.xml"/><Relationship Id="rId2" Type="http://schemas.openxmlformats.org/officeDocument/2006/relationships/slideLayout" Target="../slideLayouts/slideLayout44.xml"/><Relationship Id="rId16" Type="http://schemas.openxmlformats.org/officeDocument/2006/relationships/chart" Target="../charts/chart83.xml"/><Relationship Id="rId20" Type="http://schemas.openxmlformats.org/officeDocument/2006/relationships/image" Target="../media/image90.svg"/><Relationship Id="rId1" Type="http://schemas.openxmlformats.org/officeDocument/2006/relationships/tags" Target="../tags/tag35.xml"/><Relationship Id="rId6" Type="http://schemas.openxmlformats.org/officeDocument/2006/relationships/image" Target="../media/image79.png"/><Relationship Id="rId11" Type="http://schemas.openxmlformats.org/officeDocument/2006/relationships/image" Target="../media/image82.svg"/><Relationship Id="rId24" Type="http://schemas.openxmlformats.org/officeDocument/2006/relationships/image" Target="../media/image94.svg"/><Relationship Id="rId5" Type="http://schemas.openxmlformats.org/officeDocument/2006/relationships/chart" Target="../charts/chart80.xml"/><Relationship Id="rId15" Type="http://schemas.openxmlformats.org/officeDocument/2006/relationships/image" Target="../media/image86.svg"/><Relationship Id="rId23" Type="http://schemas.openxmlformats.org/officeDocument/2006/relationships/image" Target="../media/image93.png"/><Relationship Id="rId28" Type="http://schemas.openxmlformats.org/officeDocument/2006/relationships/image" Target="../media/image134.sv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chart" Target="../charts/chart79.xml"/><Relationship Id="rId9" Type="http://schemas.openxmlformats.org/officeDocument/2006/relationships/chart" Target="../charts/chart82.xml"/><Relationship Id="rId14" Type="http://schemas.openxmlformats.org/officeDocument/2006/relationships/image" Target="../media/image85.png"/><Relationship Id="rId22" Type="http://schemas.openxmlformats.org/officeDocument/2006/relationships/image" Target="../media/image92.svg"/><Relationship Id="rId27"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5.png"/><Relationship Id="rId3" Type="http://schemas.openxmlformats.org/officeDocument/2006/relationships/slideLayout" Target="../slideLayouts/slideLayout44.xml"/><Relationship Id="rId21" Type="http://schemas.openxmlformats.org/officeDocument/2006/relationships/chart" Target="../charts/chart90.xml"/><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tags" Target="../tags/tag37.xml"/><Relationship Id="rId16" Type="http://schemas.openxmlformats.org/officeDocument/2006/relationships/image" Target="../media/image103.png"/><Relationship Id="rId20" Type="http://schemas.openxmlformats.org/officeDocument/2006/relationships/chart" Target="../charts/chart89.xml"/><Relationship Id="rId1" Type="http://schemas.openxmlformats.org/officeDocument/2006/relationships/tags" Target="../tags/tag36.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chart" Target="../charts/chart86.xml"/><Relationship Id="rId15" Type="http://schemas.openxmlformats.org/officeDocument/2006/relationships/chart" Target="../charts/chart88.xml"/><Relationship Id="rId23" Type="http://schemas.openxmlformats.org/officeDocument/2006/relationships/image" Target="../media/image134.svg"/><Relationship Id="rId10" Type="http://schemas.openxmlformats.org/officeDocument/2006/relationships/image" Target="../media/image99.png"/><Relationship Id="rId19" Type="http://schemas.openxmlformats.org/officeDocument/2006/relationships/image" Target="../media/image106.svg"/><Relationship Id="rId4" Type="http://schemas.openxmlformats.org/officeDocument/2006/relationships/notesSlide" Target="../notesSlides/notesSlide29.xml"/><Relationship Id="rId9" Type="http://schemas.openxmlformats.org/officeDocument/2006/relationships/image" Target="../media/image98.svg"/><Relationship Id="rId14" Type="http://schemas.openxmlformats.org/officeDocument/2006/relationships/chart" Target="../charts/chart87.xml"/><Relationship Id="rId22"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18" Type="http://schemas.openxmlformats.org/officeDocument/2006/relationships/image" Target="../media/image111.png"/><Relationship Id="rId26" Type="http://schemas.openxmlformats.org/officeDocument/2006/relationships/chart" Target="../charts/chart93.xml"/><Relationship Id="rId3" Type="http://schemas.openxmlformats.org/officeDocument/2006/relationships/notesSlide" Target="../notesSlides/notesSlide30.xml"/><Relationship Id="rId21" Type="http://schemas.openxmlformats.org/officeDocument/2006/relationships/image" Target="../media/image114.svg"/><Relationship Id="rId7" Type="http://schemas.openxmlformats.org/officeDocument/2006/relationships/image" Target="../media/image69.svg"/><Relationship Id="rId12" Type="http://schemas.openxmlformats.org/officeDocument/2006/relationships/image" Target="../media/image76.png"/><Relationship Id="rId17" Type="http://schemas.openxmlformats.org/officeDocument/2006/relationships/image" Target="../media/image110.svg"/><Relationship Id="rId25" Type="http://schemas.openxmlformats.org/officeDocument/2006/relationships/chart" Target="../charts/chart92.xml"/><Relationship Id="rId2" Type="http://schemas.openxmlformats.org/officeDocument/2006/relationships/slideLayout" Target="../slideLayouts/slideLayout44.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48.png"/><Relationship Id="rId1" Type="http://schemas.openxmlformats.org/officeDocument/2006/relationships/tags" Target="../tags/tag38.xml"/><Relationship Id="rId6" Type="http://schemas.openxmlformats.org/officeDocument/2006/relationships/image" Target="../media/image68.png"/><Relationship Id="rId11" Type="http://schemas.openxmlformats.org/officeDocument/2006/relationships/image" Target="../media/image75.svg"/><Relationship Id="rId24" Type="http://schemas.openxmlformats.org/officeDocument/2006/relationships/image" Target="../media/image116.svg"/><Relationship Id="rId5" Type="http://schemas.openxmlformats.org/officeDocument/2006/relationships/image" Target="../media/image67.svg"/><Relationship Id="rId15" Type="http://schemas.openxmlformats.org/officeDocument/2006/relationships/image" Target="../media/image108.svg"/><Relationship Id="rId23" Type="http://schemas.openxmlformats.org/officeDocument/2006/relationships/image" Target="../media/image115.png"/><Relationship Id="rId28" Type="http://schemas.openxmlformats.org/officeDocument/2006/relationships/image" Target="../media/image71.svg"/><Relationship Id="rId10" Type="http://schemas.openxmlformats.org/officeDocument/2006/relationships/image" Target="../media/image74.png"/><Relationship Id="rId19" Type="http://schemas.openxmlformats.org/officeDocument/2006/relationships/image" Target="../media/image112.svg"/><Relationship Id="rId4" Type="http://schemas.openxmlformats.org/officeDocument/2006/relationships/image" Target="../media/image66.png"/><Relationship Id="rId9" Type="http://schemas.openxmlformats.org/officeDocument/2006/relationships/image" Target="../media/image73.svg"/><Relationship Id="rId14" Type="http://schemas.openxmlformats.org/officeDocument/2006/relationships/image" Target="../media/image107.png"/><Relationship Id="rId22" Type="http://schemas.openxmlformats.org/officeDocument/2006/relationships/chart" Target="../charts/chart91.xml"/><Relationship Id="rId27" Type="http://schemas.openxmlformats.org/officeDocument/2006/relationships/image" Target="../media/image70.png"/><Relationship Id="rId30" Type="http://schemas.openxmlformats.org/officeDocument/2006/relationships/image" Target="../media/image134.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tags" Target="../tags/tag39.xml"/><Relationship Id="rId5" Type="http://schemas.openxmlformats.org/officeDocument/2006/relationships/image" Target="../media/image136.svg"/><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svg"/><Relationship Id="rId7" Type="http://schemas.openxmlformats.org/officeDocument/2006/relationships/image" Target="../media/image142.svg"/><Relationship Id="rId2" Type="http://schemas.openxmlformats.org/officeDocument/2006/relationships/image" Target="../media/image137.png"/><Relationship Id="rId1" Type="http://schemas.openxmlformats.org/officeDocument/2006/relationships/slideLayout" Target="../slideLayouts/slideLayout16.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image" Target="../media/image144.svg"/></Relationships>
</file>

<file path=ppt/slides/_rels/slide4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notesSlide" Target="../notesSlides/notesSlide32.xml"/><Relationship Id="rId4"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1.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1.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7.xml"/><Relationship Id="rId7" Type="http://schemas.openxmlformats.org/officeDocument/2006/relationships/image" Target="../media/image14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35.xml"/><Relationship Id="rId11" Type="http://schemas.openxmlformats.org/officeDocument/2006/relationships/image" Target="../media/image147.emf"/><Relationship Id="rId5" Type="http://schemas.openxmlformats.org/officeDocument/2006/relationships/slideLayout" Target="../slideLayouts/slideLayout61.xml"/><Relationship Id="rId10" Type="http://schemas.openxmlformats.org/officeDocument/2006/relationships/oleObject" Target="../embeddings/oleObject2.bin"/><Relationship Id="rId4" Type="http://schemas.openxmlformats.org/officeDocument/2006/relationships/tags" Target="../tags/tag48.xml"/><Relationship Id="rId9" Type="http://schemas.openxmlformats.org/officeDocument/2006/relationships/image" Target="../media/image146.emf"/></Relationships>
</file>

<file path=ppt/slides/_rels/slide46.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48.emf"/><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oleObject" Target="../embeddings/oleObject3.bin"/><Relationship Id="rId5" Type="http://schemas.openxmlformats.org/officeDocument/2006/relationships/notesSlide" Target="../notesSlides/notesSlide36.xml"/><Relationship Id="rId4"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149.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oleObject" Target="../embeddings/oleObject4.bin"/><Relationship Id="rId5" Type="http://schemas.openxmlformats.org/officeDocument/2006/relationships/notesSlide" Target="../notesSlides/notesSlide37.xml"/><Relationship Id="rId4"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5.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6.xml"/><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emf"/><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EF73E3FD-4909-48CC-BB07-F9474879025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4" b="164"/>
          <a:stretch>
            <a:fillRect/>
          </a:stretch>
        </p:blipFill>
        <p:spPr/>
      </p:pic>
      <p:sp>
        <p:nvSpPr>
          <p:cNvPr id="10" name="Sous-titre 9">
            <a:extLst>
              <a:ext uri="{FF2B5EF4-FFF2-40B4-BE49-F238E27FC236}">
                <a16:creationId xmlns:a16="http://schemas.microsoft.com/office/drawing/2014/main" id="{206BD7C8-A3AC-4273-8FBD-6E84F10EF36B}"/>
              </a:ext>
            </a:extLst>
          </p:cNvPr>
          <p:cNvSpPr>
            <a:spLocks noGrp="1"/>
          </p:cNvSpPr>
          <p:nvPr>
            <p:ph type="subTitle" idx="1"/>
          </p:nvPr>
        </p:nvSpPr>
        <p:spPr>
          <a:xfrm>
            <a:off x="360000" y="5309110"/>
            <a:ext cx="6112251" cy="867348"/>
          </a:xfrm>
        </p:spPr>
        <p:txBody>
          <a:bodyPr/>
          <a:lstStyle/>
          <a:p>
            <a:r>
              <a:rPr lang="fr-FR" dirty="0"/>
              <a:t>La segmentation</a:t>
            </a:r>
          </a:p>
        </p:txBody>
      </p:sp>
      <p:pic>
        <p:nvPicPr>
          <p:cNvPr id="24" name="Image 23">
            <a:extLst>
              <a:ext uri="{FF2B5EF4-FFF2-40B4-BE49-F238E27FC236}">
                <a16:creationId xmlns:a16="http://schemas.microsoft.com/office/drawing/2014/main" id="{617F9201-1DE1-4687-81DA-65366DC1847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0001" y="504000"/>
            <a:ext cx="2108431" cy="396000"/>
          </a:xfrm>
          <a:prstGeom prst="rect">
            <a:avLst/>
          </a:prstGeom>
        </p:spPr>
      </p:pic>
    </p:spTree>
    <p:extLst>
      <p:ext uri="{BB962C8B-B14F-4D97-AF65-F5344CB8AC3E}">
        <p14:creationId xmlns:p14="http://schemas.microsoft.com/office/powerpoint/2010/main" val="361096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38">
            <a:extLst>
              <a:ext uri="{FF2B5EF4-FFF2-40B4-BE49-F238E27FC236}">
                <a16:creationId xmlns:a16="http://schemas.microsoft.com/office/drawing/2014/main" id="{3475CE5F-1CEC-4A10-997C-F941CDF86C14}"/>
              </a:ext>
            </a:extLst>
          </p:cNvPr>
          <p:cNvPicPr>
            <a:picLocks noChangeAspect="1"/>
          </p:cNvPicPr>
          <p:nvPr/>
        </p:nvPicPr>
        <p:blipFill>
          <a:blip r:embed="rId2"/>
          <a:stretch>
            <a:fillRect/>
          </a:stretch>
        </p:blipFill>
        <p:spPr>
          <a:xfrm>
            <a:off x="2918550" y="925608"/>
            <a:ext cx="6911680" cy="5183760"/>
          </a:xfrm>
          <a:prstGeom prst="rect">
            <a:avLst/>
          </a:prstGeom>
        </p:spPr>
      </p:pic>
      <p:sp>
        <p:nvSpPr>
          <p:cNvPr id="41" name="Rectangle 40">
            <a:extLst>
              <a:ext uri="{FF2B5EF4-FFF2-40B4-BE49-F238E27FC236}">
                <a16:creationId xmlns:a16="http://schemas.microsoft.com/office/drawing/2014/main" id="{0A1B2602-120C-42B4-9F35-B67E5D42673F}"/>
              </a:ext>
            </a:extLst>
          </p:cNvPr>
          <p:cNvSpPr/>
          <p:nvPr/>
        </p:nvSpPr>
        <p:spPr>
          <a:xfrm>
            <a:off x="9849819" y="2930470"/>
            <a:ext cx="1251946" cy="763286"/>
          </a:xfrm>
          <a:prstGeom prst="rect">
            <a:avLst/>
          </a:prstGeom>
          <a:noFill/>
        </p:spPr>
        <p:txBody>
          <a:bodyPr wrap="none" lIns="0" tIns="0" rIns="0" bIns="0" anchor="ctr">
            <a:spAutoFit/>
          </a:bodyPr>
          <a:lstStyle/>
          <a:p>
            <a:pPr defTabSz="609585"/>
            <a:r>
              <a:rPr lang="fr-FR" sz="1400" b="1" dirty="0">
                <a:latin typeface="Arial" panose="020B0604020202020204" pitchFamily="34" charset="0"/>
                <a:cs typeface="Times New Roman" pitchFamily="18" charset="0"/>
              </a:rPr>
              <a:t>Proposition de</a:t>
            </a:r>
            <a:br>
              <a:rPr lang="fr-FR" sz="1400" b="1" dirty="0">
                <a:latin typeface="Arial" panose="020B0604020202020204" pitchFamily="34" charset="0"/>
                <a:cs typeface="Times New Roman" pitchFamily="18" charset="0"/>
              </a:rPr>
            </a:br>
            <a:r>
              <a:rPr lang="fr-FR" sz="1400" b="1" dirty="0">
                <a:latin typeface="Arial" panose="020B0604020202020204" pitchFamily="34" charset="0"/>
                <a:cs typeface="Times New Roman" pitchFamily="18" charset="0"/>
              </a:rPr>
              <a:t>typologie en</a:t>
            </a:r>
          </a:p>
          <a:p>
            <a:pPr defTabSz="609585">
              <a:lnSpc>
                <a:spcPct val="90000"/>
              </a:lnSpc>
            </a:pPr>
            <a:r>
              <a:rPr lang="fr-FR" sz="2400" b="1" dirty="0">
                <a:solidFill>
                  <a:schemeClr val="accent3">
                    <a:lumMod val="75000"/>
                  </a:schemeClr>
                </a:solidFill>
                <a:latin typeface="Arial" panose="020B0604020202020204" pitchFamily="34" charset="0"/>
                <a:cs typeface="Times New Roman" pitchFamily="18" charset="0"/>
              </a:rPr>
              <a:t>5</a:t>
            </a:r>
            <a:r>
              <a:rPr lang="fr-FR" sz="1400" b="1" dirty="0">
                <a:solidFill>
                  <a:schemeClr val="accent3">
                    <a:lumMod val="75000"/>
                  </a:schemeClr>
                </a:solidFill>
                <a:latin typeface="Arial" panose="020B0604020202020204" pitchFamily="34" charset="0"/>
                <a:cs typeface="Times New Roman" pitchFamily="18" charset="0"/>
              </a:rPr>
              <a:t> groupes</a:t>
            </a:r>
          </a:p>
        </p:txBody>
      </p:sp>
      <p:cxnSp>
        <p:nvCxnSpPr>
          <p:cNvPr id="42" name="Connecteur droit 41">
            <a:extLst>
              <a:ext uri="{FF2B5EF4-FFF2-40B4-BE49-F238E27FC236}">
                <a16:creationId xmlns:a16="http://schemas.microsoft.com/office/drawing/2014/main" id="{734F74B1-0C3B-4033-B91C-88860CEDF13F}"/>
              </a:ext>
            </a:extLst>
          </p:cNvPr>
          <p:cNvCxnSpPr>
            <a:cxnSpLocks/>
          </p:cNvCxnSpPr>
          <p:nvPr/>
        </p:nvCxnSpPr>
        <p:spPr>
          <a:xfrm>
            <a:off x="3184762" y="4103798"/>
            <a:ext cx="6427740" cy="1"/>
          </a:xfrm>
          <a:prstGeom prst="line">
            <a:avLst/>
          </a:prstGeom>
          <a:ln w="28575">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A518BD62-0E50-45D3-B7AD-09F0FF23E615}"/>
              </a:ext>
            </a:extLst>
          </p:cNvPr>
          <p:cNvCxnSpPr>
            <a:cxnSpLocks/>
          </p:cNvCxnSpPr>
          <p:nvPr/>
        </p:nvCxnSpPr>
        <p:spPr>
          <a:xfrm>
            <a:off x="3210239" y="3529465"/>
            <a:ext cx="6416888" cy="21067"/>
          </a:xfrm>
          <a:prstGeom prst="line">
            <a:avLst/>
          </a:prstGeom>
          <a:ln w="28575">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 name="Titre 7">
            <a:extLst>
              <a:ext uri="{FF2B5EF4-FFF2-40B4-BE49-F238E27FC236}">
                <a16:creationId xmlns:a16="http://schemas.microsoft.com/office/drawing/2014/main" id="{722C09D9-DF8D-4EC6-AB1D-67BDC3111C85}"/>
              </a:ext>
            </a:extLst>
          </p:cNvPr>
          <p:cNvSpPr>
            <a:spLocks noGrp="1"/>
          </p:cNvSpPr>
          <p:nvPr>
            <p:ph type="title"/>
          </p:nvPr>
        </p:nvSpPr>
        <p:spPr/>
        <p:txBody>
          <a:bodyPr/>
          <a:lstStyle/>
          <a:p>
            <a:pPr marL="630238"/>
            <a:r>
              <a:rPr lang="fr-FR" b="0" dirty="0">
                <a:latin typeface="Arial" panose="020B0604020202020204" pitchFamily="34" charset="0"/>
              </a:rPr>
              <a:t>Le </a:t>
            </a:r>
            <a:r>
              <a:rPr lang="fr-FR" dirty="0">
                <a:latin typeface="Arial" panose="020B0604020202020204" pitchFamily="34" charset="0"/>
              </a:rPr>
              <a:t>découpage</a:t>
            </a:r>
            <a:r>
              <a:rPr lang="fr-FR" b="0" dirty="0">
                <a:latin typeface="Arial" panose="020B0604020202020204" pitchFamily="34" charset="0"/>
              </a:rPr>
              <a:t>– choix du nombre de groupes grâce au </a:t>
            </a:r>
            <a:r>
              <a:rPr lang="fr-FR" dirty="0">
                <a:latin typeface="Arial" panose="020B0604020202020204" pitchFamily="34" charset="0"/>
              </a:rPr>
              <a:t>dendrogramme</a:t>
            </a:r>
            <a:endParaRPr lang="fr-FR" b="0" dirty="0"/>
          </a:p>
        </p:txBody>
      </p:sp>
      <p:sp>
        <p:nvSpPr>
          <p:cNvPr id="11" name="Flèche : bas 10">
            <a:extLst>
              <a:ext uri="{FF2B5EF4-FFF2-40B4-BE49-F238E27FC236}">
                <a16:creationId xmlns:a16="http://schemas.microsoft.com/office/drawing/2014/main" id="{B0018C04-72C0-46AF-BF82-87FA36584175}"/>
              </a:ext>
            </a:extLst>
          </p:cNvPr>
          <p:cNvSpPr/>
          <p:nvPr/>
        </p:nvSpPr>
        <p:spPr bwMode="ltGray">
          <a:xfrm>
            <a:off x="359400" y="-3572"/>
            <a:ext cx="504000" cy="900000"/>
          </a:xfrm>
          <a:prstGeom prst="downArrow">
            <a:avLst>
              <a:gd name="adj1" fmla="val 100000"/>
              <a:gd name="adj2" fmla="val 27078"/>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fr-FR" sz="4400" b="0" dirty="0">
                <a:solidFill>
                  <a:schemeClr val="bg1"/>
                </a:solidFill>
                <a:latin typeface="Arial" panose="020B0604020202020204" pitchFamily="34" charset="0"/>
                <a:cs typeface="Arial" panose="020B0604020202020204" pitchFamily="34" charset="0"/>
              </a:rPr>
              <a:t>3</a:t>
            </a:r>
          </a:p>
        </p:txBody>
      </p:sp>
      <p:sp>
        <p:nvSpPr>
          <p:cNvPr id="28" name="Rectangle 27">
            <a:extLst>
              <a:ext uri="{FF2B5EF4-FFF2-40B4-BE49-F238E27FC236}">
                <a16:creationId xmlns:a16="http://schemas.microsoft.com/office/drawing/2014/main" id="{4C126333-C4EA-4D33-AF1E-FF07C91314C7}"/>
              </a:ext>
            </a:extLst>
          </p:cNvPr>
          <p:cNvSpPr/>
          <p:nvPr/>
        </p:nvSpPr>
        <p:spPr bwMode="ltGray">
          <a:xfrm flipH="1">
            <a:off x="359399" y="1564552"/>
            <a:ext cx="2016000" cy="15840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36" name="Ellipse 35">
            <a:extLst>
              <a:ext uri="{FF2B5EF4-FFF2-40B4-BE49-F238E27FC236}">
                <a16:creationId xmlns:a16="http://schemas.microsoft.com/office/drawing/2014/main" id="{B723B838-EFB3-4A6C-AA1F-791BD54770AF}"/>
              </a:ext>
            </a:extLst>
          </p:cNvPr>
          <p:cNvSpPr/>
          <p:nvPr/>
        </p:nvSpPr>
        <p:spPr bwMode="ltGray">
          <a:xfrm flipH="1">
            <a:off x="2198355" y="1446935"/>
            <a:ext cx="720195" cy="72019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pic>
        <p:nvPicPr>
          <p:cNvPr id="37" name="Graphique 36">
            <a:extLst>
              <a:ext uri="{FF2B5EF4-FFF2-40B4-BE49-F238E27FC236}">
                <a16:creationId xmlns:a16="http://schemas.microsoft.com/office/drawing/2014/main" id="{FCB0B8DA-9232-47E4-A3CE-79CCBDC68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309057" y="1564552"/>
            <a:ext cx="447675" cy="542925"/>
          </a:xfrm>
          <a:prstGeom prst="rect">
            <a:avLst/>
          </a:prstGeom>
        </p:spPr>
      </p:pic>
      <p:sp>
        <p:nvSpPr>
          <p:cNvPr id="38" name="ZoneTexte 37">
            <a:extLst>
              <a:ext uri="{FF2B5EF4-FFF2-40B4-BE49-F238E27FC236}">
                <a16:creationId xmlns:a16="http://schemas.microsoft.com/office/drawing/2014/main" id="{86B19C3D-631E-4662-A7C3-8568947CB504}"/>
              </a:ext>
            </a:extLst>
          </p:cNvPr>
          <p:cNvSpPr txBox="1"/>
          <p:nvPr/>
        </p:nvSpPr>
        <p:spPr>
          <a:xfrm flipH="1">
            <a:off x="501635" y="1696633"/>
            <a:ext cx="1676400" cy="1337289"/>
          </a:xfrm>
          <a:prstGeom prst="rect">
            <a:avLst/>
          </a:prstGeom>
          <a:noFill/>
        </p:spPr>
        <p:txBody>
          <a:bodyPr wrap="square" lIns="0" tIns="0" rIns="0" bIns="0" rtlCol="0">
            <a:spAutoFit/>
          </a:bodyPr>
          <a:lstStyle/>
          <a:p>
            <a:pPr>
              <a:lnSpc>
                <a:spcPct val="90000"/>
              </a:lnSpc>
              <a:spcBef>
                <a:spcPts val="600"/>
              </a:spcBef>
            </a:pPr>
            <a:r>
              <a:rPr lang="fr-FR" sz="1300" b="1" dirty="0">
                <a:solidFill>
                  <a:srgbClr val="000000"/>
                </a:solidFill>
              </a:rPr>
              <a:t>BRANCHE LONGUE = </a:t>
            </a:r>
            <a:r>
              <a:rPr lang="fr-FR" sz="1300" dirty="0">
                <a:solidFill>
                  <a:srgbClr val="000000"/>
                </a:solidFill>
              </a:rPr>
              <a:t>classes bien distinctes</a:t>
            </a:r>
          </a:p>
          <a:p>
            <a:pPr>
              <a:lnSpc>
                <a:spcPct val="90000"/>
              </a:lnSpc>
              <a:spcBef>
                <a:spcPts val="600"/>
              </a:spcBef>
            </a:pPr>
            <a:r>
              <a:rPr lang="fr-FR" sz="1300" b="1" dirty="0">
                <a:solidFill>
                  <a:srgbClr val="000000"/>
                </a:solidFill>
              </a:rPr>
              <a:t>BRANCHE COURTE = </a:t>
            </a:r>
            <a:r>
              <a:rPr lang="fr-FR" sz="1300" dirty="0">
                <a:solidFill>
                  <a:srgbClr val="000000"/>
                </a:solidFill>
              </a:rPr>
              <a:t>risque d’avoir des classes qui se ressemblent</a:t>
            </a:r>
          </a:p>
        </p:txBody>
      </p:sp>
      <p:sp>
        <p:nvSpPr>
          <p:cNvPr id="43" name="ZoneTexte 42">
            <a:extLst>
              <a:ext uri="{FF2B5EF4-FFF2-40B4-BE49-F238E27FC236}">
                <a16:creationId xmlns:a16="http://schemas.microsoft.com/office/drawing/2014/main" id="{819AB15F-3FAC-4B42-AA04-4C46BD072982}"/>
              </a:ext>
            </a:extLst>
          </p:cNvPr>
          <p:cNvSpPr txBox="1"/>
          <p:nvPr/>
        </p:nvSpPr>
        <p:spPr>
          <a:xfrm>
            <a:off x="3412413" y="341358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1</a:t>
            </a:r>
          </a:p>
        </p:txBody>
      </p:sp>
      <p:sp>
        <p:nvSpPr>
          <p:cNvPr id="45" name="ZoneTexte 44">
            <a:extLst>
              <a:ext uri="{FF2B5EF4-FFF2-40B4-BE49-F238E27FC236}">
                <a16:creationId xmlns:a16="http://schemas.microsoft.com/office/drawing/2014/main" id="{A71B59DA-9766-410D-9A6A-DFA10AB3894C}"/>
              </a:ext>
            </a:extLst>
          </p:cNvPr>
          <p:cNvSpPr txBox="1"/>
          <p:nvPr/>
        </p:nvSpPr>
        <p:spPr>
          <a:xfrm>
            <a:off x="4084789" y="341358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2</a:t>
            </a:r>
          </a:p>
        </p:txBody>
      </p:sp>
      <p:sp>
        <p:nvSpPr>
          <p:cNvPr id="46" name="ZoneTexte 45">
            <a:extLst>
              <a:ext uri="{FF2B5EF4-FFF2-40B4-BE49-F238E27FC236}">
                <a16:creationId xmlns:a16="http://schemas.microsoft.com/office/drawing/2014/main" id="{2CAAD456-D7E5-40EA-B0D8-A9CC7210D846}"/>
              </a:ext>
            </a:extLst>
          </p:cNvPr>
          <p:cNvSpPr txBox="1"/>
          <p:nvPr/>
        </p:nvSpPr>
        <p:spPr>
          <a:xfrm>
            <a:off x="5747335" y="341358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3</a:t>
            </a:r>
          </a:p>
        </p:txBody>
      </p:sp>
      <p:sp>
        <p:nvSpPr>
          <p:cNvPr id="47" name="ZoneTexte 46">
            <a:extLst>
              <a:ext uri="{FF2B5EF4-FFF2-40B4-BE49-F238E27FC236}">
                <a16:creationId xmlns:a16="http://schemas.microsoft.com/office/drawing/2014/main" id="{7373464F-6886-4622-AD68-4C6B2677E2AD}"/>
              </a:ext>
            </a:extLst>
          </p:cNvPr>
          <p:cNvSpPr txBox="1"/>
          <p:nvPr/>
        </p:nvSpPr>
        <p:spPr>
          <a:xfrm>
            <a:off x="7798577" y="341358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4</a:t>
            </a:r>
          </a:p>
        </p:txBody>
      </p:sp>
      <p:sp>
        <p:nvSpPr>
          <p:cNvPr id="48" name="ZoneTexte 47">
            <a:extLst>
              <a:ext uri="{FF2B5EF4-FFF2-40B4-BE49-F238E27FC236}">
                <a16:creationId xmlns:a16="http://schemas.microsoft.com/office/drawing/2014/main" id="{53398A9F-3042-4E0D-AA92-58A393F88314}"/>
              </a:ext>
            </a:extLst>
          </p:cNvPr>
          <p:cNvSpPr txBox="1"/>
          <p:nvPr/>
        </p:nvSpPr>
        <p:spPr>
          <a:xfrm>
            <a:off x="9143331" y="3426298"/>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5</a:t>
            </a:r>
          </a:p>
        </p:txBody>
      </p:sp>
      <p:sp>
        <p:nvSpPr>
          <p:cNvPr id="49" name="ZoneTexte 48">
            <a:extLst>
              <a:ext uri="{FF2B5EF4-FFF2-40B4-BE49-F238E27FC236}">
                <a16:creationId xmlns:a16="http://schemas.microsoft.com/office/drawing/2014/main" id="{D1FD8B7F-B071-40B6-9A88-BC18BD29F36A}"/>
              </a:ext>
            </a:extLst>
          </p:cNvPr>
          <p:cNvSpPr txBox="1"/>
          <p:nvPr/>
        </p:nvSpPr>
        <p:spPr>
          <a:xfrm>
            <a:off x="3402022" y="396233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1</a:t>
            </a:r>
          </a:p>
        </p:txBody>
      </p:sp>
      <p:sp>
        <p:nvSpPr>
          <p:cNvPr id="50" name="ZoneTexte 49">
            <a:extLst>
              <a:ext uri="{FF2B5EF4-FFF2-40B4-BE49-F238E27FC236}">
                <a16:creationId xmlns:a16="http://schemas.microsoft.com/office/drawing/2014/main" id="{5387414A-F60B-4684-97FD-2E6690A1F301}"/>
              </a:ext>
            </a:extLst>
          </p:cNvPr>
          <p:cNvSpPr txBox="1"/>
          <p:nvPr/>
        </p:nvSpPr>
        <p:spPr>
          <a:xfrm>
            <a:off x="4074398" y="396233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2</a:t>
            </a:r>
          </a:p>
        </p:txBody>
      </p:sp>
      <p:sp>
        <p:nvSpPr>
          <p:cNvPr id="51" name="ZoneTexte 50">
            <a:extLst>
              <a:ext uri="{FF2B5EF4-FFF2-40B4-BE49-F238E27FC236}">
                <a16:creationId xmlns:a16="http://schemas.microsoft.com/office/drawing/2014/main" id="{4405613D-1BCE-4FDF-8E40-12576EC05275}"/>
              </a:ext>
            </a:extLst>
          </p:cNvPr>
          <p:cNvSpPr txBox="1"/>
          <p:nvPr/>
        </p:nvSpPr>
        <p:spPr>
          <a:xfrm>
            <a:off x="5236861" y="396233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3</a:t>
            </a:r>
          </a:p>
        </p:txBody>
      </p:sp>
      <p:sp>
        <p:nvSpPr>
          <p:cNvPr id="52" name="ZoneTexte 51">
            <a:extLst>
              <a:ext uri="{FF2B5EF4-FFF2-40B4-BE49-F238E27FC236}">
                <a16:creationId xmlns:a16="http://schemas.microsoft.com/office/drawing/2014/main" id="{43A9C4BE-12D8-47DB-B4A7-6517493A2526}"/>
              </a:ext>
            </a:extLst>
          </p:cNvPr>
          <p:cNvSpPr txBox="1"/>
          <p:nvPr/>
        </p:nvSpPr>
        <p:spPr>
          <a:xfrm>
            <a:off x="6267481" y="3962330"/>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4</a:t>
            </a:r>
          </a:p>
        </p:txBody>
      </p:sp>
      <p:sp>
        <p:nvSpPr>
          <p:cNvPr id="53" name="ZoneTexte 52">
            <a:extLst>
              <a:ext uri="{FF2B5EF4-FFF2-40B4-BE49-F238E27FC236}">
                <a16:creationId xmlns:a16="http://schemas.microsoft.com/office/drawing/2014/main" id="{B733C0A8-0515-478B-9FF8-9FBA930DD603}"/>
              </a:ext>
            </a:extLst>
          </p:cNvPr>
          <p:cNvSpPr txBox="1"/>
          <p:nvPr/>
        </p:nvSpPr>
        <p:spPr>
          <a:xfrm>
            <a:off x="7788185" y="3975048"/>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5</a:t>
            </a:r>
          </a:p>
        </p:txBody>
      </p:sp>
      <p:sp>
        <p:nvSpPr>
          <p:cNvPr id="54" name="ZoneTexte 53">
            <a:extLst>
              <a:ext uri="{FF2B5EF4-FFF2-40B4-BE49-F238E27FC236}">
                <a16:creationId xmlns:a16="http://schemas.microsoft.com/office/drawing/2014/main" id="{E981437B-FB8B-4C09-9757-786119A2FF9A}"/>
              </a:ext>
            </a:extLst>
          </p:cNvPr>
          <p:cNvSpPr txBox="1"/>
          <p:nvPr/>
        </p:nvSpPr>
        <p:spPr>
          <a:xfrm>
            <a:off x="9167965" y="3975048"/>
            <a:ext cx="286653" cy="257501"/>
          </a:xfrm>
          <a:prstGeom prst="homePlate">
            <a:avLst/>
          </a:prstGeom>
          <a:solidFill>
            <a:srgbClr val="93AAAD"/>
          </a:solidFill>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fr-FR" sz="1400" b="1" dirty="0">
                <a:solidFill>
                  <a:schemeClr val="bg1"/>
                </a:solidFill>
                <a:latin typeface="Arial" panose="020B0604020202020204" pitchFamily="34" charset="0"/>
              </a:rPr>
              <a:t>6</a:t>
            </a:r>
          </a:p>
        </p:txBody>
      </p:sp>
      <p:sp>
        <p:nvSpPr>
          <p:cNvPr id="55" name="Rectangle 54">
            <a:extLst>
              <a:ext uri="{FF2B5EF4-FFF2-40B4-BE49-F238E27FC236}">
                <a16:creationId xmlns:a16="http://schemas.microsoft.com/office/drawing/2014/main" id="{CA65C961-D3E6-4EF2-BE97-B18BDAA12D81}"/>
              </a:ext>
            </a:extLst>
          </p:cNvPr>
          <p:cNvSpPr/>
          <p:nvPr/>
        </p:nvSpPr>
        <p:spPr>
          <a:xfrm>
            <a:off x="9849819" y="3958010"/>
            <a:ext cx="1251946" cy="763286"/>
          </a:xfrm>
          <a:prstGeom prst="rect">
            <a:avLst/>
          </a:prstGeom>
          <a:noFill/>
        </p:spPr>
        <p:txBody>
          <a:bodyPr wrap="none" lIns="0" tIns="0" rIns="0" bIns="0" anchor="ctr">
            <a:spAutoFit/>
          </a:bodyPr>
          <a:lstStyle/>
          <a:p>
            <a:pPr defTabSz="609585"/>
            <a:r>
              <a:rPr lang="fr-FR" sz="1400" b="1" dirty="0">
                <a:latin typeface="Arial" panose="020B0604020202020204" pitchFamily="34" charset="0"/>
                <a:cs typeface="Times New Roman" pitchFamily="18" charset="0"/>
              </a:rPr>
              <a:t>Proposition de</a:t>
            </a:r>
            <a:br>
              <a:rPr lang="fr-FR" sz="1400" b="1" dirty="0">
                <a:latin typeface="Arial" panose="020B0604020202020204" pitchFamily="34" charset="0"/>
                <a:cs typeface="Times New Roman" pitchFamily="18" charset="0"/>
              </a:rPr>
            </a:br>
            <a:r>
              <a:rPr lang="fr-FR" sz="1400" b="1" dirty="0">
                <a:latin typeface="Arial" panose="020B0604020202020204" pitchFamily="34" charset="0"/>
                <a:cs typeface="Times New Roman" pitchFamily="18" charset="0"/>
              </a:rPr>
              <a:t>typologie en</a:t>
            </a:r>
          </a:p>
          <a:p>
            <a:pPr defTabSz="609585">
              <a:lnSpc>
                <a:spcPct val="90000"/>
              </a:lnSpc>
            </a:pPr>
            <a:r>
              <a:rPr lang="fr-FR" sz="2400" b="1" dirty="0">
                <a:solidFill>
                  <a:schemeClr val="accent3">
                    <a:lumMod val="75000"/>
                  </a:schemeClr>
                </a:solidFill>
                <a:latin typeface="Arial" panose="020B0604020202020204" pitchFamily="34" charset="0"/>
                <a:cs typeface="Times New Roman" pitchFamily="18" charset="0"/>
              </a:rPr>
              <a:t>6</a:t>
            </a:r>
            <a:r>
              <a:rPr lang="fr-FR" sz="1400" b="1" dirty="0">
                <a:solidFill>
                  <a:schemeClr val="accent3">
                    <a:lumMod val="75000"/>
                  </a:schemeClr>
                </a:solidFill>
                <a:latin typeface="Arial" panose="020B0604020202020204" pitchFamily="34" charset="0"/>
                <a:cs typeface="Times New Roman" pitchFamily="18" charset="0"/>
              </a:rPr>
              <a:t> groupes</a:t>
            </a:r>
          </a:p>
        </p:txBody>
      </p:sp>
      <p:sp>
        <p:nvSpPr>
          <p:cNvPr id="3" name="Espace réservé du numéro de diapositive 2">
            <a:extLst>
              <a:ext uri="{FF2B5EF4-FFF2-40B4-BE49-F238E27FC236}">
                <a16:creationId xmlns:a16="http://schemas.microsoft.com/office/drawing/2014/main" id="{6D3591D5-CEF0-EF6D-A62C-091AE0BC6748}"/>
              </a:ext>
            </a:extLst>
          </p:cNvPr>
          <p:cNvSpPr>
            <a:spLocks noGrp="1"/>
          </p:cNvSpPr>
          <p:nvPr>
            <p:ph type="sldNum" sz="quarter" idx="10"/>
          </p:nvPr>
        </p:nvSpPr>
        <p:spPr/>
        <p:txBody>
          <a:bodyPr/>
          <a:lstStyle/>
          <a:p>
            <a:fld id="{4034BEE3-566C-4068-A777-C3A4762E861B}" type="slidenum">
              <a:rPr lang="en-GB" smtClean="0"/>
              <a:pPr/>
              <a:t>10</a:t>
            </a:fld>
            <a:endParaRPr lang="en-GB" dirty="0"/>
          </a:p>
        </p:txBody>
      </p:sp>
    </p:spTree>
    <p:extLst>
      <p:ext uri="{BB962C8B-B14F-4D97-AF65-F5344CB8AC3E}">
        <p14:creationId xmlns:p14="http://schemas.microsoft.com/office/powerpoint/2010/main" val="378856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B4CE79F-2B39-444C-A2DD-F32112B1C334}"/>
              </a:ext>
            </a:extLst>
          </p:cNvPr>
          <p:cNvSpPr/>
          <p:nvPr/>
        </p:nvSpPr>
        <p:spPr bwMode="ltGray">
          <a:xfrm>
            <a:off x="7422830" y="271533"/>
            <a:ext cx="4409770" cy="79333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000129B0-163D-4E2D-AE08-11095E98D7E0}"/>
              </a:ext>
            </a:extLst>
          </p:cNvPr>
          <p:cNvSpPr/>
          <p:nvPr/>
        </p:nvSpPr>
        <p:spPr bwMode="ltGray">
          <a:xfrm>
            <a:off x="6971039" y="195405"/>
            <a:ext cx="720195" cy="72019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8" name="Titre 7">
            <a:extLst>
              <a:ext uri="{FF2B5EF4-FFF2-40B4-BE49-F238E27FC236}">
                <a16:creationId xmlns:a16="http://schemas.microsoft.com/office/drawing/2014/main" id="{722C09D9-DF8D-4EC6-AB1D-67BDC3111C85}"/>
              </a:ext>
            </a:extLst>
          </p:cNvPr>
          <p:cNvSpPr>
            <a:spLocks noGrp="1"/>
          </p:cNvSpPr>
          <p:nvPr>
            <p:ph type="title"/>
          </p:nvPr>
        </p:nvSpPr>
        <p:spPr>
          <a:xfrm>
            <a:off x="359400" y="288000"/>
            <a:ext cx="11473200" cy="369332"/>
          </a:xfrm>
        </p:spPr>
        <p:txBody>
          <a:bodyPr/>
          <a:lstStyle/>
          <a:p>
            <a:pPr marL="630238"/>
            <a:r>
              <a:rPr lang="fr-FR" b="0">
                <a:latin typeface="Arial" panose="020B0604020202020204" pitchFamily="34" charset="0"/>
              </a:rPr>
              <a:t>Le choix du </a:t>
            </a:r>
            <a:r>
              <a:rPr lang="fr-FR">
                <a:latin typeface="Arial" panose="020B0604020202020204" pitchFamily="34" charset="0"/>
              </a:rPr>
              <a:t>nombre de groupes</a:t>
            </a:r>
            <a:endParaRPr lang="fr-FR" b="0" dirty="0"/>
          </a:p>
        </p:txBody>
      </p:sp>
      <p:sp>
        <p:nvSpPr>
          <p:cNvPr id="11" name="Flèche : bas 10">
            <a:extLst>
              <a:ext uri="{FF2B5EF4-FFF2-40B4-BE49-F238E27FC236}">
                <a16:creationId xmlns:a16="http://schemas.microsoft.com/office/drawing/2014/main" id="{B0018C04-72C0-46AF-BF82-87FA36584175}"/>
              </a:ext>
            </a:extLst>
          </p:cNvPr>
          <p:cNvSpPr/>
          <p:nvPr/>
        </p:nvSpPr>
        <p:spPr bwMode="ltGray">
          <a:xfrm>
            <a:off x="359400" y="-3572"/>
            <a:ext cx="504000" cy="900000"/>
          </a:xfrm>
          <a:prstGeom prst="downArrow">
            <a:avLst>
              <a:gd name="adj1" fmla="val 100000"/>
              <a:gd name="adj2" fmla="val 27078"/>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fr-FR" sz="4400" b="0" dirty="0">
                <a:solidFill>
                  <a:schemeClr val="bg1"/>
                </a:solidFill>
                <a:latin typeface="Arial" panose="020B0604020202020204" pitchFamily="34" charset="0"/>
                <a:cs typeface="Arial" panose="020B0604020202020204" pitchFamily="34" charset="0"/>
              </a:rPr>
              <a:t>4</a:t>
            </a:r>
          </a:p>
        </p:txBody>
      </p:sp>
      <p:sp>
        <p:nvSpPr>
          <p:cNvPr id="25" name="Rectangle 24">
            <a:extLst>
              <a:ext uri="{FF2B5EF4-FFF2-40B4-BE49-F238E27FC236}">
                <a16:creationId xmlns:a16="http://schemas.microsoft.com/office/drawing/2014/main" id="{B0B10667-D136-490E-81A7-4431E9B7F28F}"/>
              </a:ext>
            </a:extLst>
          </p:cNvPr>
          <p:cNvSpPr/>
          <p:nvPr/>
        </p:nvSpPr>
        <p:spPr>
          <a:xfrm>
            <a:off x="359400" y="1412185"/>
            <a:ext cx="3093796" cy="443198"/>
          </a:xfrm>
          <a:prstGeom prst="rect">
            <a:avLst/>
          </a:prstGeom>
          <a:noFill/>
        </p:spPr>
        <p:txBody>
          <a:bodyPr wrap="none" lIns="0" tIns="0" rIns="0" bIns="0" anchor="ctr">
            <a:spAutoFit/>
          </a:bodyPr>
          <a:lstStyle/>
          <a:p>
            <a:pPr defTabSz="609585">
              <a:lnSpc>
                <a:spcPct val="80000"/>
              </a:lnSpc>
            </a:pPr>
            <a:r>
              <a:rPr lang="fr-FR" sz="1600" b="1" dirty="0">
                <a:solidFill>
                  <a:schemeClr val="accent3">
                    <a:lumMod val="75000"/>
                  </a:schemeClr>
                </a:solidFill>
                <a:latin typeface="Arial" panose="020B0604020202020204" pitchFamily="34" charset="0"/>
                <a:cs typeface="Times New Roman" pitchFamily="18" charset="0"/>
              </a:rPr>
              <a:t>PROPOSITION DE</a:t>
            </a:r>
            <a:br>
              <a:rPr lang="fr-FR" sz="1600" b="1" dirty="0">
                <a:solidFill>
                  <a:schemeClr val="accent3">
                    <a:lumMod val="75000"/>
                  </a:schemeClr>
                </a:solidFill>
                <a:latin typeface="Arial" panose="020B0604020202020204" pitchFamily="34" charset="0"/>
                <a:cs typeface="Times New Roman" pitchFamily="18" charset="0"/>
              </a:rPr>
            </a:br>
            <a:r>
              <a:rPr lang="fr-FR" sz="1600" b="1" dirty="0">
                <a:solidFill>
                  <a:schemeClr val="accent3">
                    <a:lumMod val="75000"/>
                  </a:schemeClr>
                </a:solidFill>
                <a:latin typeface="Arial" panose="020B0604020202020204" pitchFamily="34" charset="0"/>
                <a:cs typeface="Times New Roman" pitchFamily="18" charset="0"/>
              </a:rPr>
              <a:t>TYPOLOGIE EN </a:t>
            </a:r>
            <a:r>
              <a:rPr lang="fr-FR" sz="2000" b="1" dirty="0">
                <a:solidFill>
                  <a:schemeClr val="accent3">
                    <a:lumMod val="75000"/>
                  </a:schemeClr>
                </a:solidFill>
                <a:latin typeface="Arial" panose="020B0604020202020204" pitchFamily="34" charset="0"/>
                <a:cs typeface="Times New Roman" pitchFamily="18" charset="0"/>
              </a:rPr>
              <a:t>6 GROUPES</a:t>
            </a:r>
          </a:p>
        </p:txBody>
      </p:sp>
      <p:pic>
        <p:nvPicPr>
          <p:cNvPr id="27" name="Graphique 26">
            <a:extLst>
              <a:ext uri="{FF2B5EF4-FFF2-40B4-BE49-F238E27FC236}">
                <a16:creationId xmlns:a16="http://schemas.microsoft.com/office/drawing/2014/main" id="{E8D15053-D6A5-4397-A5DC-436B81952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87233" y="271534"/>
            <a:ext cx="447675" cy="542925"/>
          </a:xfrm>
          <a:prstGeom prst="rect">
            <a:avLst/>
          </a:prstGeom>
        </p:spPr>
      </p:pic>
      <p:sp>
        <p:nvSpPr>
          <p:cNvPr id="29" name="ZoneTexte 28">
            <a:extLst>
              <a:ext uri="{FF2B5EF4-FFF2-40B4-BE49-F238E27FC236}">
                <a16:creationId xmlns:a16="http://schemas.microsoft.com/office/drawing/2014/main" id="{19F70A1D-2901-4D2D-8219-A9CE22D5E3B7}"/>
              </a:ext>
            </a:extLst>
          </p:cNvPr>
          <p:cNvSpPr txBox="1"/>
          <p:nvPr/>
        </p:nvSpPr>
        <p:spPr>
          <a:xfrm>
            <a:off x="7656511" y="403615"/>
            <a:ext cx="4062530" cy="540148"/>
          </a:xfrm>
          <a:prstGeom prst="rect">
            <a:avLst/>
          </a:prstGeom>
          <a:noFill/>
        </p:spPr>
        <p:txBody>
          <a:bodyPr wrap="square" lIns="0" tIns="0" rIns="0" bIns="0" rtlCol="0">
            <a:spAutoFit/>
          </a:bodyPr>
          <a:lstStyle/>
          <a:p>
            <a:pPr>
              <a:lnSpc>
                <a:spcPct val="90000"/>
              </a:lnSpc>
              <a:spcBef>
                <a:spcPts val="600"/>
              </a:spcBef>
            </a:pPr>
            <a:r>
              <a:rPr lang="fr-FR" sz="1300" dirty="0">
                <a:solidFill>
                  <a:srgbClr val="000000"/>
                </a:solidFill>
              </a:rPr>
              <a:t>Le choix final du nombre de groupes se fait en tenant compte des effectifs par groupe et des axes les plus discriminants selon l’hypothèse envisagée</a:t>
            </a:r>
          </a:p>
        </p:txBody>
      </p:sp>
      <p:cxnSp>
        <p:nvCxnSpPr>
          <p:cNvPr id="31" name="Connecteur droit 30">
            <a:extLst>
              <a:ext uri="{FF2B5EF4-FFF2-40B4-BE49-F238E27FC236}">
                <a16:creationId xmlns:a16="http://schemas.microsoft.com/office/drawing/2014/main" id="{C9523E3B-26A8-44A6-B5C9-1FDCF9DDE360}"/>
              </a:ext>
            </a:extLst>
          </p:cNvPr>
          <p:cNvCxnSpPr>
            <a:cxnSpLocks/>
          </p:cNvCxnSpPr>
          <p:nvPr/>
        </p:nvCxnSpPr>
        <p:spPr>
          <a:xfrm flipH="1">
            <a:off x="6086496" y="1437425"/>
            <a:ext cx="0" cy="4356000"/>
          </a:xfrm>
          <a:prstGeom prst="line">
            <a:avLst/>
          </a:prstGeom>
          <a:ln w="12700">
            <a:solidFill>
              <a:schemeClr val="accent3">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A140A7-1AB0-4177-AE7A-1E444AE54EE5}"/>
              </a:ext>
            </a:extLst>
          </p:cNvPr>
          <p:cNvSpPr/>
          <p:nvPr/>
        </p:nvSpPr>
        <p:spPr>
          <a:xfrm>
            <a:off x="6352202" y="1412185"/>
            <a:ext cx="3093796" cy="443198"/>
          </a:xfrm>
          <a:prstGeom prst="rect">
            <a:avLst/>
          </a:prstGeom>
          <a:noFill/>
        </p:spPr>
        <p:txBody>
          <a:bodyPr wrap="none" lIns="0" tIns="0" rIns="0" bIns="0" anchor="ctr">
            <a:spAutoFit/>
          </a:bodyPr>
          <a:lstStyle/>
          <a:p>
            <a:pPr defTabSz="609585">
              <a:lnSpc>
                <a:spcPct val="80000"/>
              </a:lnSpc>
            </a:pPr>
            <a:r>
              <a:rPr lang="fr-FR" sz="1600" b="1" dirty="0">
                <a:solidFill>
                  <a:schemeClr val="accent3">
                    <a:lumMod val="75000"/>
                  </a:schemeClr>
                </a:solidFill>
                <a:latin typeface="Arial" panose="020B0604020202020204" pitchFamily="34" charset="0"/>
                <a:cs typeface="Times New Roman" pitchFamily="18" charset="0"/>
              </a:rPr>
              <a:t>PROPOSITION DE</a:t>
            </a:r>
            <a:br>
              <a:rPr lang="fr-FR" sz="1600" b="1" dirty="0">
                <a:solidFill>
                  <a:schemeClr val="accent3">
                    <a:lumMod val="75000"/>
                  </a:schemeClr>
                </a:solidFill>
                <a:latin typeface="Arial" panose="020B0604020202020204" pitchFamily="34" charset="0"/>
                <a:cs typeface="Times New Roman" pitchFamily="18" charset="0"/>
              </a:rPr>
            </a:br>
            <a:r>
              <a:rPr lang="fr-FR" sz="1600" b="1" dirty="0">
                <a:solidFill>
                  <a:schemeClr val="accent3">
                    <a:lumMod val="75000"/>
                  </a:schemeClr>
                </a:solidFill>
                <a:latin typeface="Arial" panose="020B0604020202020204" pitchFamily="34" charset="0"/>
                <a:cs typeface="Times New Roman" pitchFamily="18" charset="0"/>
              </a:rPr>
              <a:t>TYPOLOGIE EN </a:t>
            </a:r>
            <a:r>
              <a:rPr lang="fr-FR" sz="2000" b="1" dirty="0">
                <a:solidFill>
                  <a:schemeClr val="accent3">
                    <a:lumMod val="75000"/>
                  </a:schemeClr>
                </a:solidFill>
                <a:latin typeface="Arial" panose="020B0604020202020204" pitchFamily="34" charset="0"/>
                <a:cs typeface="Times New Roman" pitchFamily="18" charset="0"/>
              </a:rPr>
              <a:t>5 GROUPES</a:t>
            </a:r>
          </a:p>
        </p:txBody>
      </p:sp>
      <p:graphicFrame>
        <p:nvGraphicFramePr>
          <p:cNvPr id="33" name="Graphique 32">
            <a:extLst>
              <a:ext uri="{FF2B5EF4-FFF2-40B4-BE49-F238E27FC236}">
                <a16:creationId xmlns:a16="http://schemas.microsoft.com/office/drawing/2014/main" id="{B4E84D5E-FC88-444B-8FA3-8AB4EC549486}"/>
              </a:ext>
            </a:extLst>
          </p:cNvPr>
          <p:cNvGraphicFramePr/>
          <p:nvPr>
            <p:extLst>
              <p:ext uri="{D42A27DB-BD31-4B8C-83A1-F6EECF244321}">
                <p14:modId xmlns:p14="http://schemas.microsoft.com/office/powerpoint/2010/main" val="2700571001"/>
              </p:ext>
            </p:extLst>
          </p:nvPr>
        </p:nvGraphicFramePr>
        <p:xfrm>
          <a:off x="294094" y="2025648"/>
          <a:ext cx="5007016" cy="2084072"/>
        </p:xfrm>
        <a:graphic>
          <a:graphicData uri="http://schemas.openxmlformats.org/drawingml/2006/chart">
            <c:chart xmlns:c="http://schemas.openxmlformats.org/drawingml/2006/chart" xmlns:r="http://schemas.openxmlformats.org/officeDocument/2006/relationships" r:id="rId4"/>
          </a:graphicData>
        </a:graphic>
      </p:graphicFrame>
      <p:sp>
        <p:nvSpPr>
          <p:cNvPr id="40" name="ZoneTexte 39">
            <a:extLst>
              <a:ext uri="{FF2B5EF4-FFF2-40B4-BE49-F238E27FC236}">
                <a16:creationId xmlns:a16="http://schemas.microsoft.com/office/drawing/2014/main" id="{88152491-EAB3-47CE-BB84-D42288480B2E}"/>
              </a:ext>
            </a:extLst>
          </p:cNvPr>
          <p:cNvSpPr txBox="1"/>
          <p:nvPr/>
        </p:nvSpPr>
        <p:spPr>
          <a:xfrm>
            <a:off x="3542492" y="2219624"/>
            <a:ext cx="2232000" cy="1735448"/>
          </a:xfrm>
          <a:prstGeom prst="rect">
            <a:avLst/>
          </a:prstGeom>
          <a:noFill/>
          <a:ln>
            <a:solidFill>
              <a:schemeClr val="bg1">
                <a:lumMod val="50000"/>
              </a:schemeClr>
            </a:solidFill>
          </a:ln>
        </p:spPr>
        <p:txBody>
          <a:bodyPr wrap="square" lIns="108000" tIns="108000" rIns="108000" bIns="108000" rtlCol="0">
            <a:spAutoFit/>
          </a:bodyPr>
          <a:lstStyle/>
          <a:p>
            <a:pPr>
              <a:lnSpc>
                <a:spcPct val="90000"/>
              </a:lnSpc>
              <a:spcBef>
                <a:spcPts val="600"/>
              </a:spcBef>
            </a:pPr>
            <a:r>
              <a:rPr lang="fr-FR" sz="1300" dirty="0">
                <a:solidFill>
                  <a:srgbClr val="000000"/>
                </a:solidFill>
              </a:rPr>
              <a:t>Variables </a:t>
            </a:r>
            <a:r>
              <a:rPr lang="fr-FR" sz="1300" b="1" dirty="0">
                <a:solidFill>
                  <a:srgbClr val="000000"/>
                </a:solidFill>
              </a:rPr>
              <a:t>ACTIVES</a:t>
            </a:r>
            <a:r>
              <a:rPr lang="fr-FR" sz="1300" dirty="0">
                <a:solidFill>
                  <a:srgbClr val="000000"/>
                </a:solidFill>
              </a:rPr>
              <a:t> les </a:t>
            </a:r>
            <a:br>
              <a:rPr lang="fr-FR" sz="1300" dirty="0">
                <a:solidFill>
                  <a:srgbClr val="000000"/>
                </a:solidFill>
              </a:rPr>
            </a:br>
            <a:r>
              <a:rPr lang="fr-FR" sz="1300" dirty="0">
                <a:solidFill>
                  <a:srgbClr val="000000"/>
                </a:solidFill>
              </a:rPr>
              <a:t>plus discriminantes :</a:t>
            </a:r>
            <a:br>
              <a:rPr lang="fr-FR" sz="1300" dirty="0">
                <a:solidFill>
                  <a:srgbClr val="000000"/>
                </a:solidFill>
              </a:rPr>
            </a:br>
            <a:r>
              <a:rPr lang="fr-FR" sz="1300" dirty="0" err="1">
                <a:solidFill>
                  <a:srgbClr val="000000"/>
                </a:solidFill>
              </a:rPr>
              <a:t>Qxx</a:t>
            </a:r>
            <a:br>
              <a:rPr lang="fr-FR" sz="1300" dirty="0">
                <a:solidFill>
                  <a:srgbClr val="000000"/>
                </a:solidFill>
              </a:rPr>
            </a:br>
            <a:r>
              <a:rPr lang="fr-FR" sz="1300" dirty="0" err="1">
                <a:solidFill>
                  <a:srgbClr val="000000"/>
                </a:solidFill>
              </a:rPr>
              <a:t>Qxx</a:t>
            </a:r>
            <a:endParaRPr lang="fr-FR" sz="1300" dirty="0">
              <a:solidFill>
                <a:srgbClr val="000000"/>
              </a:solidFill>
            </a:endParaRPr>
          </a:p>
          <a:p>
            <a:pPr>
              <a:lnSpc>
                <a:spcPct val="90000"/>
              </a:lnSpc>
              <a:spcBef>
                <a:spcPts val="600"/>
              </a:spcBef>
            </a:pPr>
            <a:r>
              <a:rPr lang="fr-FR" sz="1300" dirty="0">
                <a:solidFill>
                  <a:srgbClr val="000000"/>
                </a:solidFill>
              </a:rPr>
              <a:t>Variables </a:t>
            </a:r>
            <a:r>
              <a:rPr lang="fr-FR" sz="1300" b="1" dirty="0">
                <a:solidFill>
                  <a:srgbClr val="000000"/>
                </a:solidFill>
              </a:rPr>
              <a:t>ILLUSTRATIVES</a:t>
            </a:r>
            <a:r>
              <a:rPr lang="fr-FR" sz="1300" dirty="0">
                <a:solidFill>
                  <a:srgbClr val="000000"/>
                </a:solidFill>
              </a:rPr>
              <a:t> les plus discriminantes : </a:t>
            </a:r>
            <a:br>
              <a:rPr lang="fr-FR" sz="1300" dirty="0">
                <a:solidFill>
                  <a:srgbClr val="000000"/>
                </a:solidFill>
              </a:rPr>
            </a:br>
            <a:r>
              <a:rPr lang="fr-FR" sz="1300" dirty="0" err="1">
                <a:solidFill>
                  <a:srgbClr val="000000"/>
                </a:solidFill>
              </a:rPr>
              <a:t>Qyy</a:t>
            </a:r>
            <a:br>
              <a:rPr lang="fr-FR" sz="1300" dirty="0">
                <a:solidFill>
                  <a:srgbClr val="000000"/>
                </a:solidFill>
              </a:rPr>
            </a:br>
            <a:r>
              <a:rPr lang="fr-FR" sz="1300" dirty="0" err="1">
                <a:solidFill>
                  <a:srgbClr val="000000"/>
                </a:solidFill>
              </a:rPr>
              <a:t>Qyy</a:t>
            </a:r>
            <a:r>
              <a:rPr lang="fr-FR" sz="1300" dirty="0">
                <a:solidFill>
                  <a:srgbClr val="000000"/>
                </a:solidFill>
              </a:rPr>
              <a:t> </a:t>
            </a:r>
          </a:p>
        </p:txBody>
      </p:sp>
      <p:sp>
        <p:nvSpPr>
          <p:cNvPr id="57" name="ZoneTexte 56">
            <a:extLst>
              <a:ext uri="{FF2B5EF4-FFF2-40B4-BE49-F238E27FC236}">
                <a16:creationId xmlns:a16="http://schemas.microsoft.com/office/drawing/2014/main" id="{0D114575-2F8B-4886-B0BE-7E8929C38BA1}"/>
              </a:ext>
            </a:extLst>
          </p:cNvPr>
          <p:cNvSpPr txBox="1"/>
          <p:nvPr/>
        </p:nvSpPr>
        <p:spPr>
          <a:xfrm>
            <a:off x="294094" y="4383181"/>
            <a:ext cx="2582539" cy="254582"/>
          </a:xfrm>
          <a:prstGeom prst="rect">
            <a:avLst/>
          </a:prstGeom>
          <a:noFill/>
          <a:ln>
            <a:solidFill>
              <a:schemeClr val="bg1">
                <a:lumMod val="50000"/>
              </a:schemeClr>
            </a:solidFill>
          </a:ln>
        </p:spPr>
        <p:txBody>
          <a:bodyPr wrap="none" lIns="108000" tIns="36000" rIns="108000" bIns="18000" rtlCol="0">
            <a:spAutoFit/>
          </a:bodyPr>
          <a:lstStyle/>
          <a:p>
            <a:pPr>
              <a:spcBef>
                <a:spcPts val="600"/>
              </a:spcBef>
            </a:pPr>
            <a:r>
              <a:rPr lang="fr-FR" sz="1300" dirty="0">
                <a:solidFill>
                  <a:srgbClr val="000000"/>
                </a:solidFill>
              </a:rPr>
              <a:t>Axes les plus </a:t>
            </a:r>
            <a:r>
              <a:rPr lang="fr-FR" sz="1300" b="1" dirty="0">
                <a:solidFill>
                  <a:srgbClr val="000000"/>
                </a:solidFill>
              </a:rPr>
              <a:t>CONTRIBUTIFS</a:t>
            </a:r>
            <a:r>
              <a:rPr lang="fr-FR" sz="1300" dirty="0">
                <a:solidFill>
                  <a:srgbClr val="000000"/>
                </a:solidFill>
              </a:rPr>
              <a:t> :</a:t>
            </a:r>
          </a:p>
        </p:txBody>
      </p:sp>
      <mc:AlternateContent xmlns:mc="http://schemas.openxmlformats.org/markup-compatibility/2006" xmlns:cx2="http://schemas.microsoft.com/office/drawing/2015/10/21/chartex">
        <mc:Choice Requires="cx2">
          <p:graphicFrame>
            <p:nvGraphicFramePr>
              <p:cNvPr id="58" name="Graphique 57">
                <a:extLst>
                  <a:ext uri="{FF2B5EF4-FFF2-40B4-BE49-F238E27FC236}">
                    <a16:creationId xmlns:a16="http://schemas.microsoft.com/office/drawing/2014/main" id="{F2A7E4A7-D3FF-4A06-89A4-05CA3B0EAF6D}"/>
                  </a:ext>
                </a:extLst>
              </p:cNvPr>
              <p:cNvGraphicFramePr/>
              <p:nvPr>
                <p:extLst>
                  <p:ext uri="{D42A27DB-BD31-4B8C-83A1-F6EECF244321}">
                    <p14:modId xmlns:p14="http://schemas.microsoft.com/office/powerpoint/2010/main" val="2502526139"/>
                  </p:ext>
                </p:extLst>
              </p:nvPr>
            </p:nvGraphicFramePr>
            <p:xfrm>
              <a:off x="294094" y="4695267"/>
              <a:ext cx="3904649" cy="117044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8" name="Graphique 57">
                <a:extLst>
                  <a:ext uri="{FF2B5EF4-FFF2-40B4-BE49-F238E27FC236}">
                    <a16:creationId xmlns:a16="http://schemas.microsoft.com/office/drawing/2014/main" id="{F2A7E4A7-D3FF-4A06-89A4-05CA3B0EAF6D}"/>
                  </a:ext>
                </a:extLst>
              </p:cNvPr>
              <p:cNvPicPr>
                <a:picLocks noGrp="1" noRot="1" noChangeAspect="1" noMove="1" noResize="1" noEditPoints="1" noAdjustHandles="1" noChangeArrowheads="1" noChangeShapeType="1"/>
              </p:cNvPicPr>
              <p:nvPr/>
            </p:nvPicPr>
            <p:blipFill>
              <a:blip r:embed="rId6"/>
              <a:stretch>
                <a:fillRect/>
              </a:stretch>
            </p:blipFill>
            <p:spPr>
              <a:xfrm>
                <a:off x="294094" y="4695267"/>
                <a:ext cx="3904649" cy="1170448"/>
              </a:xfrm>
              <a:prstGeom prst="rect">
                <a:avLst/>
              </a:prstGeom>
            </p:spPr>
          </p:pic>
        </mc:Fallback>
      </mc:AlternateContent>
      <p:graphicFrame>
        <p:nvGraphicFramePr>
          <p:cNvPr id="59" name="Graphique 58">
            <a:extLst>
              <a:ext uri="{FF2B5EF4-FFF2-40B4-BE49-F238E27FC236}">
                <a16:creationId xmlns:a16="http://schemas.microsoft.com/office/drawing/2014/main" id="{1071E166-9AED-46D3-A7C8-AAC6FF7CFC0C}"/>
              </a:ext>
            </a:extLst>
          </p:cNvPr>
          <p:cNvGraphicFramePr/>
          <p:nvPr>
            <p:extLst>
              <p:ext uri="{D42A27DB-BD31-4B8C-83A1-F6EECF244321}">
                <p14:modId xmlns:p14="http://schemas.microsoft.com/office/powerpoint/2010/main" val="1025802272"/>
              </p:ext>
            </p:extLst>
          </p:nvPr>
        </p:nvGraphicFramePr>
        <p:xfrm>
          <a:off x="6352202" y="2025648"/>
          <a:ext cx="5007016" cy="2084072"/>
        </p:xfrm>
        <a:graphic>
          <a:graphicData uri="http://schemas.openxmlformats.org/drawingml/2006/chart">
            <c:chart xmlns:c="http://schemas.openxmlformats.org/drawingml/2006/chart" xmlns:r="http://schemas.openxmlformats.org/officeDocument/2006/relationships" r:id="rId7"/>
          </a:graphicData>
        </a:graphic>
      </p:graphicFrame>
      <p:sp>
        <p:nvSpPr>
          <p:cNvPr id="60" name="ZoneTexte 59">
            <a:extLst>
              <a:ext uri="{FF2B5EF4-FFF2-40B4-BE49-F238E27FC236}">
                <a16:creationId xmlns:a16="http://schemas.microsoft.com/office/drawing/2014/main" id="{23397533-6F90-4646-B808-79E21EC33A59}"/>
              </a:ext>
            </a:extLst>
          </p:cNvPr>
          <p:cNvSpPr txBox="1"/>
          <p:nvPr/>
        </p:nvSpPr>
        <p:spPr>
          <a:xfrm>
            <a:off x="9600600" y="2219624"/>
            <a:ext cx="2232000" cy="1735448"/>
          </a:xfrm>
          <a:prstGeom prst="rect">
            <a:avLst/>
          </a:prstGeom>
          <a:noFill/>
          <a:ln>
            <a:solidFill>
              <a:schemeClr val="bg1">
                <a:lumMod val="50000"/>
              </a:schemeClr>
            </a:solidFill>
          </a:ln>
        </p:spPr>
        <p:txBody>
          <a:bodyPr wrap="square" lIns="108000" tIns="108000" rIns="108000" bIns="108000" rtlCol="0">
            <a:spAutoFit/>
          </a:bodyPr>
          <a:lstStyle/>
          <a:p>
            <a:pPr>
              <a:lnSpc>
                <a:spcPct val="90000"/>
              </a:lnSpc>
              <a:spcBef>
                <a:spcPts val="600"/>
              </a:spcBef>
            </a:pPr>
            <a:r>
              <a:rPr lang="fr-FR" sz="1300" dirty="0">
                <a:solidFill>
                  <a:srgbClr val="000000"/>
                </a:solidFill>
              </a:rPr>
              <a:t>Variables </a:t>
            </a:r>
            <a:r>
              <a:rPr lang="fr-FR" sz="1300" b="1" dirty="0">
                <a:solidFill>
                  <a:srgbClr val="000000"/>
                </a:solidFill>
              </a:rPr>
              <a:t>ACTIVES</a:t>
            </a:r>
            <a:r>
              <a:rPr lang="fr-FR" sz="1300" dirty="0">
                <a:solidFill>
                  <a:srgbClr val="000000"/>
                </a:solidFill>
              </a:rPr>
              <a:t> les </a:t>
            </a:r>
            <a:br>
              <a:rPr lang="fr-FR" sz="1300" dirty="0">
                <a:solidFill>
                  <a:srgbClr val="000000"/>
                </a:solidFill>
              </a:rPr>
            </a:br>
            <a:r>
              <a:rPr lang="fr-FR" sz="1300" dirty="0">
                <a:solidFill>
                  <a:srgbClr val="000000"/>
                </a:solidFill>
              </a:rPr>
              <a:t>plus discriminantes :</a:t>
            </a:r>
            <a:br>
              <a:rPr lang="fr-FR" sz="1300" dirty="0">
                <a:solidFill>
                  <a:srgbClr val="000000"/>
                </a:solidFill>
              </a:rPr>
            </a:br>
            <a:r>
              <a:rPr lang="fr-FR" sz="1300" dirty="0" err="1">
                <a:solidFill>
                  <a:srgbClr val="000000"/>
                </a:solidFill>
              </a:rPr>
              <a:t>Qxx</a:t>
            </a:r>
            <a:br>
              <a:rPr lang="fr-FR" sz="1300" dirty="0">
                <a:solidFill>
                  <a:srgbClr val="000000"/>
                </a:solidFill>
              </a:rPr>
            </a:br>
            <a:r>
              <a:rPr lang="fr-FR" sz="1300" dirty="0" err="1">
                <a:solidFill>
                  <a:srgbClr val="000000"/>
                </a:solidFill>
              </a:rPr>
              <a:t>Qxx</a:t>
            </a:r>
            <a:endParaRPr lang="fr-FR" sz="1300" dirty="0">
              <a:solidFill>
                <a:srgbClr val="000000"/>
              </a:solidFill>
            </a:endParaRPr>
          </a:p>
          <a:p>
            <a:pPr>
              <a:lnSpc>
                <a:spcPct val="90000"/>
              </a:lnSpc>
              <a:spcBef>
                <a:spcPts val="600"/>
              </a:spcBef>
            </a:pPr>
            <a:r>
              <a:rPr lang="fr-FR" sz="1300" dirty="0">
                <a:solidFill>
                  <a:srgbClr val="000000"/>
                </a:solidFill>
              </a:rPr>
              <a:t>Variables </a:t>
            </a:r>
            <a:r>
              <a:rPr lang="fr-FR" sz="1300" b="1" dirty="0">
                <a:solidFill>
                  <a:srgbClr val="000000"/>
                </a:solidFill>
              </a:rPr>
              <a:t>ILLUSTRATIVES</a:t>
            </a:r>
            <a:r>
              <a:rPr lang="fr-FR" sz="1300" dirty="0">
                <a:solidFill>
                  <a:srgbClr val="000000"/>
                </a:solidFill>
              </a:rPr>
              <a:t> les plus discriminantes : </a:t>
            </a:r>
            <a:br>
              <a:rPr lang="fr-FR" sz="1300" dirty="0">
                <a:solidFill>
                  <a:srgbClr val="000000"/>
                </a:solidFill>
              </a:rPr>
            </a:br>
            <a:r>
              <a:rPr lang="fr-FR" sz="1300" dirty="0" err="1">
                <a:solidFill>
                  <a:srgbClr val="000000"/>
                </a:solidFill>
              </a:rPr>
              <a:t>Qyy</a:t>
            </a:r>
            <a:br>
              <a:rPr lang="fr-FR" sz="1300" dirty="0">
                <a:solidFill>
                  <a:srgbClr val="000000"/>
                </a:solidFill>
              </a:rPr>
            </a:br>
            <a:r>
              <a:rPr lang="fr-FR" sz="1300" dirty="0" err="1">
                <a:solidFill>
                  <a:srgbClr val="000000"/>
                </a:solidFill>
              </a:rPr>
              <a:t>Qyy</a:t>
            </a:r>
            <a:r>
              <a:rPr lang="fr-FR" sz="1300" dirty="0">
                <a:solidFill>
                  <a:srgbClr val="000000"/>
                </a:solidFill>
              </a:rPr>
              <a:t> </a:t>
            </a:r>
          </a:p>
        </p:txBody>
      </p:sp>
      <p:sp>
        <p:nvSpPr>
          <p:cNvPr id="61" name="ZoneTexte 60">
            <a:extLst>
              <a:ext uri="{FF2B5EF4-FFF2-40B4-BE49-F238E27FC236}">
                <a16:creationId xmlns:a16="http://schemas.microsoft.com/office/drawing/2014/main" id="{FB94C487-DCF0-48C8-B5EB-0AA6DAFE2219}"/>
              </a:ext>
            </a:extLst>
          </p:cNvPr>
          <p:cNvSpPr txBox="1"/>
          <p:nvPr/>
        </p:nvSpPr>
        <p:spPr>
          <a:xfrm>
            <a:off x="6352202" y="4383181"/>
            <a:ext cx="2582539" cy="254582"/>
          </a:xfrm>
          <a:prstGeom prst="rect">
            <a:avLst/>
          </a:prstGeom>
          <a:noFill/>
          <a:ln>
            <a:solidFill>
              <a:schemeClr val="bg1">
                <a:lumMod val="50000"/>
              </a:schemeClr>
            </a:solidFill>
          </a:ln>
        </p:spPr>
        <p:txBody>
          <a:bodyPr wrap="none" lIns="108000" tIns="36000" rIns="108000" bIns="18000" rtlCol="0">
            <a:spAutoFit/>
          </a:bodyPr>
          <a:lstStyle/>
          <a:p>
            <a:pPr>
              <a:spcBef>
                <a:spcPts val="600"/>
              </a:spcBef>
            </a:pPr>
            <a:r>
              <a:rPr lang="fr-FR" sz="1300" dirty="0">
                <a:solidFill>
                  <a:srgbClr val="000000"/>
                </a:solidFill>
              </a:rPr>
              <a:t>Axes les plus </a:t>
            </a:r>
            <a:r>
              <a:rPr lang="fr-FR" sz="1300" b="1" dirty="0">
                <a:solidFill>
                  <a:srgbClr val="000000"/>
                </a:solidFill>
              </a:rPr>
              <a:t>CONTRIBUTIFS</a:t>
            </a:r>
            <a:r>
              <a:rPr lang="fr-FR" sz="1300" dirty="0">
                <a:solidFill>
                  <a:srgbClr val="000000"/>
                </a:solidFill>
              </a:rPr>
              <a:t> :</a:t>
            </a:r>
          </a:p>
        </p:txBody>
      </p:sp>
      <mc:AlternateContent xmlns:mc="http://schemas.openxmlformats.org/markup-compatibility/2006" xmlns:cx2="http://schemas.microsoft.com/office/drawing/2015/10/21/chartex">
        <mc:Choice Requires="cx2">
          <p:graphicFrame>
            <p:nvGraphicFramePr>
              <p:cNvPr id="62" name="Graphique 61">
                <a:extLst>
                  <a:ext uri="{FF2B5EF4-FFF2-40B4-BE49-F238E27FC236}">
                    <a16:creationId xmlns:a16="http://schemas.microsoft.com/office/drawing/2014/main" id="{BBD1D787-4548-42F4-8A48-CA671B3AFF9C}"/>
                  </a:ext>
                </a:extLst>
              </p:cNvPr>
              <p:cNvGraphicFramePr/>
              <p:nvPr>
                <p:extLst>
                  <p:ext uri="{D42A27DB-BD31-4B8C-83A1-F6EECF244321}">
                    <p14:modId xmlns:p14="http://schemas.microsoft.com/office/powerpoint/2010/main" val="4155789167"/>
                  </p:ext>
                </p:extLst>
              </p:nvPr>
            </p:nvGraphicFramePr>
            <p:xfrm>
              <a:off x="6352202" y="4695267"/>
              <a:ext cx="3904649" cy="1170448"/>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62" name="Graphique 61">
                <a:extLst>
                  <a:ext uri="{FF2B5EF4-FFF2-40B4-BE49-F238E27FC236}">
                    <a16:creationId xmlns:a16="http://schemas.microsoft.com/office/drawing/2014/main" id="{BBD1D787-4548-42F4-8A48-CA671B3AFF9C}"/>
                  </a:ext>
                </a:extLst>
              </p:cNvPr>
              <p:cNvPicPr>
                <a:picLocks noGrp="1" noRot="1" noChangeAspect="1" noMove="1" noResize="1" noEditPoints="1" noAdjustHandles="1" noChangeArrowheads="1" noChangeShapeType="1"/>
              </p:cNvPicPr>
              <p:nvPr/>
            </p:nvPicPr>
            <p:blipFill>
              <a:blip r:embed="rId6"/>
              <a:stretch>
                <a:fillRect/>
              </a:stretch>
            </p:blipFill>
            <p:spPr>
              <a:xfrm>
                <a:off x="6352202" y="4695267"/>
                <a:ext cx="3904649" cy="1170448"/>
              </a:xfrm>
              <a:prstGeom prst="rect">
                <a:avLst/>
              </a:prstGeom>
            </p:spPr>
          </p:pic>
        </mc:Fallback>
      </mc:AlternateContent>
      <p:sp>
        <p:nvSpPr>
          <p:cNvPr id="3" name="Espace réservé du numéro de diapositive 2">
            <a:extLst>
              <a:ext uri="{FF2B5EF4-FFF2-40B4-BE49-F238E27FC236}">
                <a16:creationId xmlns:a16="http://schemas.microsoft.com/office/drawing/2014/main" id="{64EF3F4A-3171-C961-16FA-3D2B31EB2DBE}"/>
              </a:ext>
            </a:extLst>
          </p:cNvPr>
          <p:cNvSpPr>
            <a:spLocks noGrp="1"/>
          </p:cNvSpPr>
          <p:nvPr>
            <p:ph type="sldNum" sz="quarter" idx="10"/>
          </p:nvPr>
        </p:nvSpPr>
        <p:spPr/>
        <p:txBody>
          <a:bodyPr/>
          <a:lstStyle/>
          <a:p>
            <a:fld id="{4034BEE3-566C-4068-A777-C3A4762E861B}" type="slidenum">
              <a:rPr lang="en-GB" smtClean="0"/>
              <a:pPr/>
              <a:t>11</a:t>
            </a:fld>
            <a:endParaRPr lang="en-GB" dirty="0"/>
          </a:p>
        </p:txBody>
      </p:sp>
    </p:spTree>
    <p:extLst>
      <p:ext uri="{BB962C8B-B14F-4D97-AF65-F5344CB8AC3E}">
        <p14:creationId xmlns:p14="http://schemas.microsoft.com/office/powerpoint/2010/main" val="225571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E8B2DD8C-D580-4AD6-B7B7-A6CBB55AFC01}"/>
              </a:ext>
            </a:extLst>
          </p:cNvPr>
          <p:cNvSpPr>
            <a:spLocks noGrp="1"/>
          </p:cNvSpPr>
          <p:nvPr>
            <p:ph type="subTitle" idx="1"/>
          </p:nvPr>
        </p:nvSpPr>
        <p:spPr>
          <a:xfrm>
            <a:off x="6148489" y="2808666"/>
            <a:ext cx="5505031" cy="830997"/>
          </a:xfrm>
        </p:spPr>
        <p:txBody>
          <a:bodyPr/>
          <a:lstStyle/>
          <a:p>
            <a:r>
              <a:rPr lang="en-US" sz="5400" dirty="0" err="1"/>
              <a:t>Résultats</a:t>
            </a:r>
            <a:endParaRPr lang="fr-FR" sz="5400" dirty="0"/>
          </a:p>
        </p:txBody>
      </p:sp>
      <p:pic>
        <p:nvPicPr>
          <p:cNvPr id="4" name="Graphique 3">
            <a:extLst>
              <a:ext uri="{FF2B5EF4-FFF2-40B4-BE49-F238E27FC236}">
                <a16:creationId xmlns:a16="http://schemas.microsoft.com/office/drawing/2014/main" id="{BF348BCE-5727-415E-AEBC-47C086158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5646" y="2120080"/>
            <a:ext cx="2363429" cy="3308801"/>
          </a:xfrm>
          <a:prstGeom prst="rect">
            <a:avLst/>
          </a:prstGeom>
        </p:spPr>
      </p:pic>
      <p:sp>
        <p:nvSpPr>
          <p:cNvPr id="10" name="Sous-titre 8">
            <a:extLst>
              <a:ext uri="{FF2B5EF4-FFF2-40B4-BE49-F238E27FC236}">
                <a16:creationId xmlns:a16="http://schemas.microsoft.com/office/drawing/2014/main" id="{7B33A9BE-CCB7-4EAB-A0D7-058A8E51695A}"/>
              </a:ext>
            </a:extLst>
          </p:cNvPr>
          <p:cNvSpPr txBox="1">
            <a:spLocks/>
          </p:cNvSpPr>
          <p:nvPr/>
        </p:nvSpPr>
        <p:spPr>
          <a:xfrm>
            <a:off x="6148489" y="4470318"/>
            <a:ext cx="5505031" cy="830997"/>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1200"/>
              </a:spcBef>
              <a:buFont typeface="Arial" panose="020B0604020202020204" pitchFamily="34" charset="0"/>
              <a:buNone/>
              <a:defRPr lang="en-GB" sz="4400" b="1" kern="1200" dirty="0">
                <a:solidFill>
                  <a:schemeClr val="bg1"/>
                </a:solidFill>
                <a:latin typeface="+mn-lt"/>
                <a:ea typeface="+mn-ea"/>
                <a:cs typeface="+mn-cs"/>
              </a:defRPr>
            </a:lvl1pPr>
            <a:lvl2pPr marL="0" indent="0" algn="l" defTabSz="914400" rtl="0" eaLnBrk="1" latinLnBrk="0" hangingPunct="1">
              <a:lnSpc>
                <a:spcPct val="100000"/>
              </a:lnSpc>
              <a:spcBef>
                <a:spcPts val="1200"/>
              </a:spcBef>
              <a:buFont typeface="Wingdings" panose="05000000000000000000" pitchFamily="2" charset="2"/>
              <a:buNone/>
              <a:defRPr sz="1400" b="1" kern="1200">
                <a:solidFill>
                  <a:srgbClr val="000000"/>
                </a:solidFill>
                <a:latin typeface="+mn-lt"/>
                <a:ea typeface="+mn-ea"/>
                <a:cs typeface="+mn-cs"/>
              </a:defRPr>
            </a:lvl2pPr>
            <a:lvl3pPr marL="18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3pPr>
            <a:lvl4pPr marL="36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4pPr>
            <a:lvl5pPr marL="54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dirty="0" err="1"/>
              <a:t>Livrables</a:t>
            </a:r>
            <a:endParaRPr lang="fr-FR" sz="5400" dirty="0"/>
          </a:p>
        </p:txBody>
      </p:sp>
      <p:grpSp>
        <p:nvGrpSpPr>
          <p:cNvPr id="11" name="Groupe 10">
            <a:extLst>
              <a:ext uri="{FF2B5EF4-FFF2-40B4-BE49-F238E27FC236}">
                <a16:creationId xmlns:a16="http://schemas.microsoft.com/office/drawing/2014/main" id="{5B32A517-E32C-404B-A3CD-3CAEACBD267D}"/>
              </a:ext>
            </a:extLst>
          </p:cNvPr>
          <p:cNvGrpSpPr/>
          <p:nvPr/>
        </p:nvGrpSpPr>
        <p:grpSpPr>
          <a:xfrm>
            <a:off x="6148489" y="3871781"/>
            <a:ext cx="747251" cy="366418"/>
            <a:chOff x="6695768" y="1651319"/>
            <a:chExt cx="1052052" cy="515878"/>
          </a:xfrm>
        </p:grpSpPr>
        <p:sp>
          <p:nvSpPr>
            <p:cNvPr id="7" name="Triangle isocèle 6">
              <a:extLst>
                <a:ext uri="{FF2B5EF4-FFF2-40B4-BE49-F238E27FC236}">
                  <a16:creationId xmlns:a16="http://schemas.microsoft.com/office/drawing/2014/main" id="{86949A12-AD82-46A9-A5EB-79DCEC2E29C4}"/>
                </a:ext>
              </a:extLst>
            </p:cNvPr>
            <p:cNvSpPr/>
            <p:nvPr/>
          </p:nvSpPr>
          <p:spPr bwMode="ltGray">
            <a:xfrm flipV="1">
              <a:off x="6695768" y="1714913"/>
              <a:ext cx="1052052" cy="452284"/>
            </a:xfrm>
            <a:prstGeom prst="triangle">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12" name="Triangle isocèle 11">
              <a:extLst>
                <a:ext uri="{FF2B5EF4-FFF2-40B4-BE49-F238E27FC236}">
                  <a16:creationId xmlns:a16="http://schemas.microsoft.com/office/drawing/2014/main" id="{86A6D12B-4AD7-474A-8C12-D16A246E7E70}"/>
                </a:ext>
              </a:extLst>
            </p:cNvPr>
            <p:cNvSpPr/>
            <p:nvPr/>
          </p:nvSpPr>
          <p:spPr bwMode="ltGray">
            <a:xfrm flipV="1">
              <a:off x="6695768" y="1651319"/>
              <a:ext cx="1052052" cy="452284"/>
            </a:xfrm>
            <a:prstGeom prst="triangle">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303599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a:extLst>
              <a:ext uri="{FF2B5EF4-FFF2-40B4-BE49-F238E27FC236}">
                <a16:creationId xmlns:a16="http://schemas.microsoft.com/office/drawing/2014/main" id="{81B2674E-382F-4970-8BF8-652CDE9588B8}"/>
              </a:ext>
            </a:extLst>
          </p:cNvPr>
          <p:cNvPicPr>
            <a:picLocks noGrp="1" noChangeAspect="1"/>
          </p:cNvPicPr>
          <p:nvPr>
            <p:ph type="pic" sz="quarter" idx="13"/>
          </p:nvPr>
        </p:nvPicPr>
        <p:blipFill>
          <a:blip r:embed="rId3" cstate="email">
            <a:extLst>
              <a:ext uri="{BEBA8EAE-BF5A-486C-A8C5-ECC9F3942E4B}">
                <a14:imgProps xmlns:a14="http://schemas.microsoft.com/office/drawing/2010/main">
                  <a14:imgLayer r:embed="rId4">
                    <a14:imgEffect>
                      <a14:colorTemperature colorTemp="7200"/>
                    </a14:imgEffect>
                    <a14:imgEffect>
                      <a14:saturation sat="170000"/>
                    </a14:imgEffect>
                    <a14:imgEffect>
                      <a14:brightnessContrast contrast="20000"/>
                    </a14:imgEffect>
                  </a14:imgLayer>
                </a14:imgProps>
              </a:ext>
              <a:ext uri="{28A0092B-C50C-407E-A947-70E740481C1C}">
                <a14:useLocalDpi xmlns:a14="http://schemas.microsoft.com/office/drawing/2010/main"/>
              </a:ext>
            </a:extLst>
          </a:blip>
          <a:srcRect/>
          <a:stretch>
            <a:fillRect/>
          </a:stretch>
        </p:blipFill>
        <p:spPr/>
      </p:pic>
      <p:sp>
        <p:nvSpPr>
          <p:cNvPr id="15" name="Rectangle 14">
            <a:extLst>
              <a:ext uri="{FF2B5EF4-FFF2-40B4-BE49-F238E27FC236}">
                <a16:creationId xmlns:a16="http://schemas.microsoft.com/office/drawing/2014/main" id="{E539AFFC-4B0A-43DD-B39F-B6F14DAFD9DF}"/>
              </a:ext>
            </a:extLst>
          </p:cNvPr>
          <p:cNvSpPr/>
          <p:nvPr/>
        </p:nvSpPr>
        <p:spPr bwMode="ltGray">
          <a:xfrm>
            <a:off x="4015" y="1"/>
            <a:ext cx="4053600" cy="696598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32" tIns="45566" rIns="91132" bIns="45566" numCol="1" spcCol="0" rtlCol="0" fromWordArt="0" anchor="t" anchorCtr="0" forceAA="0" compatLnSpc="1">
            <a:prstTxWarp prst="textNoShape">
              <a:avLst/>
            </a:prstTxWarp>
            <a:noAutofit/>
          </a:bodyPr>
          <a:lstStyle/>
          <a:p>
            <a:pPr defTabSz="912937" fontAlgn="base">
              <a:spcBef>
                <a:spcPct val="0"/>
              </a:spcBef>
              <a:spcAft>
                <a:spcPct val="0"/>
              </a:spcAft>
            </a:pPr>
            <a:endParaRPr lang="fr-FR" sz="1296" b="1" dirty="0">
              <a:solidFill>
                <a:srgbClr val="FFFFFF"/>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D8CA3C35-0EEE-46F3-8C3B-525457BF8391}"/>
              </a:ext>
            </a:extLst>
          </p:cNvPr>
          <p:cNvSpPr/>
          <p:nvPr/>
        </p:nvSpPr>
        <p:spPr bwMode="ltGray">
          <a:xfrm>
            <a:off x="571809" y="2466652"/>
            <a:ext cx="4312914" cy="1400297"/>
          </a:xfrm>
          <a:prstGeom prst="rect">
            <a:avLst/>
          </a:prstGeom>
          <a:solidFill>
            <a:srgbClr val="CC9900">
              <a:alpha val="75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32" tIns="45566" rIns="91132" bIns="45566" numCol="1" spcCol="0" rtlCol="0" fromWordArt="0" anchor="t" anchorCtr="0" forceAA="0" compatLnSpc="1">
            <a:prstTxWarp prst="textNoShape">
              <a:avLst/>
            </a:prstTxWarp>
            <a:noAutofit/>
          </a:bodyPr>
          <a:lstStyle/>
          <a:p>
            <a:pPr defTabSz="912937" fontAlgn="base">
              <a:spcBef>
                <a:spcPct val="0"/>
              </a:spcBef>
              <a:spcAft>
                <a:spcPct val="0"/>
              </a:spcAft>
            </a:pPr>
            <a:endParaRPr lang="fr-FR" sz="1296" b="1" dirty="0">
              <a:solidFill>
                <a:srgbClr val="FFFFFF"/>
              </a:solidFill>
              <a:latin typeface="Arial" panose="020B0604020202020204" pitchFamily="34" charset="0"/>
              <a:cs typeface="Arial" panose="020B0604020202020204" pitchFamily="34" charset="0"/>
            </a:endParaRPr>
          </a:p>
        </p:txBody>
      </p:sp>
      <p:sp>
        <p:nvSpPr>
          <p:cNvPr id="32" name="ZoneTexte 31">
            <a:extLst>
              <a:ext uri="{FF2B5EF4-FFF2-40B4-BE49-F238E27FC236}">
                <a16:creationId xmlns:a16="http://schemas.microsoft.com/office/drawing/2014/main" id="{A53DB9D6-B82D-4D09-BB1D-9248D34B7924}"/>
              </a:ext>
            </a:extLst>
          </p:cNvPr>
          <p:cNvSpPr txBox="1"/>
          <p:nvPr/>
        </p:nvSpPr>
        <p:spPr>
          <a:xfrm>
            <a:off x="1513151" y="3963674"/>
            <a:ext cx="3296347" cy="429438"/>
          </a:xfrm>
          <a:prstGeom prst="rect">
            <a:avLst/>
          </a:prstGeom>
          <a:noFill/>
        </p:spPr>
        <p:txBody>
          <a:bodyPr wrap="square" lIns="0" tIns="0" rIns="0" bIns="0" rtlCol="0">
            <a:spAutoFit/>
          </a:bodyPr>
          <a:lstStyle/>
          <a:p>
            <a:pPr defTabSz="912937" fontAlgn="base">
              <a:spcBef>
                <a:spcPct val="0"/>
              </a:spcBef>
              <a:spcAft>
                <a:spcPct val="0"/>
              </a:spcAft>
            </a:pPr>
            <a:r>
              <a:rPr lang="fr-FR" sz="2792" dirty="0">
                <a:solidFill>
                  <a:srgbClr val="BD9B08"/>
                </a:solidFill>
                <a:latin typeface="Century Gothic" panose="020B0502020202020204" pitchFamily="34" charset="0"/>
                <a:cs typeface="Arial" panose="020B0604020202020204" pitchFamily="34" charset="0"/>
              </a:rPr>
              <a:t>Février 2020</a:t>
            </a:r>
          </a:p>
        </p:txBody>
      </p:sp>
      <p:pic>
        <p:nvPicPr>
          <p:cNvPr id="14" name="Image 13">
            <a:extLst>
              <a:ext uri="{FF2B5EF4-FFF2-40B4-BE49-F238E27FC236}">
                <a16:creationId xmlns:a16="http://schemas.microsoft.com/office/drawing/2014/main" id="{A2175A6D-77C5-46B4-9988-9072A86F5D7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8960" y="1094937"/>
            <a:ext cx="3581567" cy="862887"/>
          </a:xfrm>
          <a:prstGeom prst="rect">
            <a:avLst/>
          </a:prstGeom>
        </p:spPr>
      </p:pic>
      <p:pic>
        <p:nvPicPr>
          <p:cNvPr id="17" name="Graphique 16">
            <a:extLst>
              <a:ext uri="{FF2B5EF4-FFF2-40B4-BE49-F238E27FC236}">
                <a16:creationId xmlns:a16="http://schemas.microsoft.com/office/drawing/2014/main" id="{EF949B9F-C865-4354-BBFC-CCA1F698F50B}"/>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47494"/>
          <a:stretch/>
        </p:blipFill>
        <p:spPr>
          <a:xfrm>
            <a:off x="1418719" y="1946238"/>
            <a:ext cx="2276706" cy="2289680"/>
          </a:xfrm>
          <a:prstGeom prst="rect">
            <a:avLst/>
          </a:prstGeom>
        </p:spPr>
      </p:pic>
      <p:sp>
        <p:nvSpPr>
          <p:cNvPr id="10" name="Rectangle 9">
            <a:extLst>
              <a:ext uri="{FF2B5EF4-FFF2-40B4-BE49-F238E27FC236}">
                <a16:creationId xmlns:a16="http://schemas.microsoft.com/office/drawing/2014/main" id="{3F6391C4-130A-4AE8-98E2-13695338BEB0}"/>
              </a:ext>
            </a:extLst>
          </p:cNvPr>
          <p:cNvSpPr/>
          <p:nvPr/>
        </p:nvSpPr>
        <p:spPr bwMode="ltGray">
          <a:xfrm>
            <a:off x="571808" y="4765933"/>
            <a:ext cx="8597189" cy="595049"/>
          </a:xfrm>
          <a:prstGeom prst="rect">
            <a:avLst/>
          </a:prstGeom>
          <a:solidFill>
            <a:srgbClr val="CC9900">
              <a:alpha val="75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32" tIns="45566" rIns="91132" bIns="45566" numCol="1" spcCol="0" rtlCol="0" fromWordArt="0" anchor="t" anchorCtr="0" forceAA="0" compatLnSpc="1">
            <a:prstTxWarp prst="textNoShape">
              <a:avLst/>
            </a:prstTxWarp>
            <a:noAutofit/>
          </a:bodyPr>
          <a:lstStyle/>
          <a:p>
            <a:pPr defTabSz="912937" fontAlgn="base">
              <a:spcBef>
                <a:spcPct val="0"/>
              </a:spcBef>
              <a:spcAft>
                <a:spcPct val="0"/>
              </a:spcAft>
            </a:pPr>
            <a:endParaRPr lang="fr-FR" sz="1296" b="1" dirty="0">
              <a:solidFill>
                <a:srgbClr val="FFFFFF"/>
              </a:solidFill>
              <a:latin typeface="Arial" panose="020B0604020202020204" pitchFamily="34" charset="0"/>
              <a:cs typeface="Arial" panose="020B0604020202020204" pitchFamily="34" charset="0"/>
            </a:endParaRPr>
          </a:p>
        </p:txBody>
      </p:sp>
      <p:sp>
        <p:nvSpPr>
          <p:cNvPr id="8" name="Titre 3">
            <a:extLst>
              <a:ext uri="{FF2B5EF4-FFF2-40B4-BE49-F238E27FC236}">
                <a16:creationId xmlns:a16="http://schemas.microsoft.com/office/drawing/2014/main" id="{B54493AC-F0E8-4393-9795-DA39A4959CD1}"/>
              </a:ext>
            </a:extLst>
          </p:cNvPr>
          <p:cNvSpPr txBox="1">
            <a:spLocks/>
          </p:cNvSpPr>
          <p:nvPr/>
        </p:nvSpPr>
        <p:spPr>
          <a:xfrm>
            <a:off x="571810" y="4765934"/>
            <a:ext cx="8597187" cy="595048"/>
          </a:xfrm>
          <a:prstGeom prst="rect">
            <a:avLst/>
          </a:prstGeom>
        </p:spPr>
        <p:txBody>
          <a:bodyPr anchor="t"/>
          <a:lstStyle>
            <a:lvl1pPr algn="l" defTabSz="1028700" rtl="0" eaLnBrk="1" latinLnBrk="0" hangingPunct="1">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defTabSz="1027054"/>
            <a:r>
              <a:rPr lang="fr-FR" sz="2396" b="0" dirty="0">
                <a:solidFill>
                  <a:srgbClr val="FFFFFF"/>
                </a:solidFill>
              </a:rPr>
              <a:t>Comment les Français profitent-ils de leur jardin ou terrasse ? </a:t>
            </a:r>
          </a:p>
        </p:txBody>
      </p:sp>
    </p:spTree>
    <p:custDataLst>
      <p:tags r:id="rId1"/>
    </p:custDataLst>
    <p:extLst>
      <p:ext uri="{BB962C8B-B14F-4D97-AF65-F5344CB8AC3E}">
        <p14:creationId xmlns:p14="http://schemas.microsoft.com/office/powerpoint/2010/main" val="227776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5B86F57-9B31-49A4-993F-4821687EB50B}"/>
              </a:ext>
            </a:extLst>
          </p:cNvPr>
          <p:cNvSpPr>
            <a:spLocks noGrp="1"/>
          </p:cNvSpPr>
          <p:nvPr>
            <p:ph type="title"/>
          </p:nvPr>
        </p:nvSpPr>
        <p:spPr>
          <a:xfrm>
            <a:off x="388906" y="2"/>
            <a:ext cx="11414190" cy="636272"/>
          </a:xfrm>
        </p:spPr>
        <p:txBody>
          <a:bodyPr/>
          <a:lstStyle/>
          <a:p>
            <a:r>
              <a:rPr lang="fr-FR" dirty="0"/>
              <a:t>6 approches différentes des espaces extérieurs …</a:t>
            </a:r>
          </a:p>
        </p:txBody>
      </p:sp>
      <p:graphicFrame>
        <p:nvGraphicFramePr>
          <p:cNvPr id="13" name="Graphique 12">
            <a:extLst>
              <a:ext uri="{FF2B5EF4-FFF2-40B4-BE49-F238E27FC236}">
                <a16:creationId xmlns:a16="http://schemas.microsoft.com/office/drawing/2014/main" id="{DA36DCDE-741E-45CB-AE63-699518519C21}"/>
              </a:ext>
            </a:extLst>
          </p:cNvPr>
          <p:cNvGraphicFramePr>
            <a:graphicFrameLocks noGrp="1"/>
          </p:cNvGraphicFramePr>
          <p:nvPr/>
        </p:nvGraphicFramePr>
        <p:xfrm>
          <a:off x="1296753" y="1673610"/>
          <a:ext cx="8837679" cy="3945560"/>
        </p:xfrm>
        <a:graphic>
          <a:graphicData uri="http://schemas.openxmlformats.org/drawingml/2006/chart">
            <c:chart xmlns:c="http://schemas.openxmlformats.org/drawingml/2006/chart" xmlns:r="http://schemas.openxmlformats.org/officeDocument/2006/relationships" r:id="rId2"/>
          </a:graphicData>
        </a:graphic>
      </p:graphicFrame>
      <p:grpSp>
        <p:nvGrpSpPr>
          <p:cNvPr id="85" name="Groupe 84">
            <a:extLst>
              <a:ext uri="{FF2B5EF4-FFF2-40B4-BE49-F238E27FC236}">
                <a16:creationId xmlns:a16="http://schemas.microsoft.com/office/drawing/2014/main" id="{C9A6C135-D2DC-41BD-BA69-4CACD2BEE31F}"/>
              </a:ext>
            </a:extLst>
          </p:cNvPr>
          <p:cNvGrpSpPr>
            <a:grpSpLocks noChangeAspect="1"/>
          </p:cNvGrpSpPr>
          <p:nvPr/>
        </p:nvGrpSpPr>
        <p:grpSpPr>
          <a:xfrm>
            <a:off x="2571943" y="2442224"/>
            <a:ext cx="655919" cy="646952"/>
            <a:chOff x="10641277" y="1272305"/>
            <a:chExt cx="1056822" cy="1042374"/>
          </a:xfrm>
        </p:grpSpPr>
        <p:sp>
          <p:nvSpPr>
            <p:cNvPr id="86" name="Ellipse 85">
              <a:extLst>
                <a:ext uri="{FF2B5EF4-FFF2-40B4-BE49-F238E27FC236}">
                  <a16:creationId xmlns:a16="http://schemas.microsoft.com/office/drawing/2014/main" id="{F9E514BF-7790-41B6-B338-486439413FDA}"/>
                </a:ext>
              </a:extLst>
            </p:cNvPr>
            <p:cNvSpPr/>
            <p:nvPr/>
          </p:nvSpPr>
          <p:spPr bwMode="ltGray">
            <a:xfrm>
              <a:off x="10641277" y="1272305"/>
              <a:ext cx="1056822" cy="1042374"/>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87" name="Graphique 86">
              <a:extLst>
                <a:ext uri="{FF2B5EF4-FFF2-40B4-BE49-F238E27FC236}">
                  <a16:creationId xmlns:a16="http://schemas.microsoft.com/office/drawing/2014/main" id="{4214BC6E-A107-4F1C-8D75-40A2DE19D0F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792" t="72876" r="48875"/>
            <a:stretch/>
          </p:blipFill>
          <p:spPr>
            <a:xfrm>
              <a:off x="10842307" y="1595632"/>
              <a:ext cx="654762" cy="360000"/>
            </a:xfrm>
            <a:prstGeom prst="rect">
              <a:avLst/>
            </a:prstGeom>
          </p:spPr>
        </p:pic>
      </p:grpSp>
      <p:grpSp>
        <p:nvGrpSpPr>
          <p:cNvPr id="2" name="Groupe 1">
            <a:extLst>
              <a:ext uri="{FF2B5EF4-FFF2-40B4-BE49-F238E27FC236}">
                <a16:creationId xmlns:a16="http://schemas.microsoft.com/office/drawing/2014/main" id="{DF47229F-586E-42ED-8968-A2AF6B847CA7}"/>
              </a:ext>
            </a:extLst>
          </p:cNvPr>
          <p:cNvGrpSpPr>
            <a:grpSpLocks noChangeAspect="1"/>
          </p:cNvGrpSpPr>
          <p:nvPr/>
        </p:nvGrpSpPr>
        <p:grpSpPr>
          <a:xfrm>
            <a:off x="9209842" y="1611891"/>
            <a:ext cx="655919" cy="646952"/>
            <a:chOff x="9569210" y="1017604"/>
            <a:chExt cx="1056822" cy="1042374"/>
          </a:xfrm>
        </p:grpSpPr>
        <p:sp>
          <p:nvSpPr>
            <p:cNvPr id="14" name="Ellipse 13">
              <a:extLst>
                <a:ext uri="{FF2B5EF4-FFF2-40B4-BE49-F238E27FC236}">
                  <a16:creationId xmlns:a16="http://schemas.microsoft.com/office/drawing/2014/main" id="{FB497536-A20C-40DB-BF7B-5F96BDD4D4C2}"/>
                </a:ext>
              </a:extLst>
            </p:cNvPr>
            <p:cNvSpPr/>
            <p:nvPr/>
          </p:nvSpPr>
          <p:spPr bwMode="ltGray">
            <a:xfrm>
              <a:off x="9569210" y="1017604"/>
              <a:ext cx="1056822" cy="1042374"/>
            </a:xfrm>
            <a:prstGeom prst="ellipse">
              <a:avLst/>
            </a:prstGeom>
            <a:solidFill>
              <a:srgbClr val="C69B0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5" name="Freeform 10">
              <a:extLst>
                <a:ext uri="{FF2B5EF4-FFF2-40B4-BE49-F238E27FC236}">
                  <a16:creationId xmlns:a16="http://schemas.microsoft.com/office/drawing/2014/main" id="{BBB89AFC-6B60-4F7F-87D6-7746D092D20F}"/>
                </a:ext>
              </a:extLst>
            </p:cNvPr>
            <p:cNvSpPr>
              <a:spLocks noChangeAspect="1" noEditPoints="1"/>
            </p:cNvSpPr>
            <p:nvPr/>
          </p:nvSpPr>
          <p:spPr bwMode="auto">
            <a:xfrm>
              <a:off x="9790944" y="1188401"/>
              <a:ext cx="613354" cy="612000"/>
            </a:xfrm>
            <a:custGeom>
              <a:avLst/>
              <a:gdLst>
                <a:gd name="T0" fmla="*/ 341 w 453"/>
                <a:gd name="T1" fmla="*/ 406 h 452"/>
                <a:gd name="T2" fmla="*/ 305 w 453"/>
                <a:gd name="T3" fmla="*/ 370 h 452"/>
                <a:gd name="T4" fmla="*/ 239 w 453"/>
                <a:gd name="T5" fmla="*/ 406 h 452"/>
                <a:gd name="T6" fmla="*/ 275 w 453"/>
                <a:gd name="T7" fmla="*/ 370 h 452"/>
                <a:gd name="T8" fmla="*/ 239 w 453"/>
                <a:gd name="T9" fmla="*/ 406 h 452"/>
                <a:gd name="T10" fmla="*/ 369 w 453"/>
                <a:gd name="T11" fmla="*/ 388 h 452"/>
                <a:gd name="T12" fmla="*/ 405 w 453"/>
                <a:gd name="T13" fmla="*/ 406 h 452"/>
                <a:gd name="T14" fmla="*/ 369 w 453"/>
                <a:gd name="T15" fmla="*/ 370 h 452"/>
                <a:gd name="T16" fmla="*/ 175 w 453"/>
                <a:gd name="T17" fmla="*/ 406 h 452"/>
                <a:gd name="T18" fmla="*/ 211 w 453"/>
                <a:gd name="T19" fmla="*/ 370 h 452"/>
                <a:gd name="T20" fmla="*/ 175 w 453"/>
                <a:gd name="T21" fmla="*/ 406 h 452"/>
                <a:gd name="T22" fmla="*/ 405 w 453"/>
                <a:gd name="T23" fmla="*/ 212 h 452"/>
                <a:gd name="T24" fmla="*/ 369 w 453"/>
                <a:gd name="T25" fmla="*/ 176 h 452"/>
                <a:gd name="T26" fmla="*/ 405 w 453"/>
                <a:gd name="T27" fmla="*/ 46 h 452"/>
                <a:gd name="T28" fmla="*/ 369 w 453"/>
                <a:gd name="T29" fmla="*/ 0 h 452"/>
                <a:gd name="T30" fmla="*/ 369 w 453"/>
                <a:gd name="T31" fmla="*/ 46 h 452"/>
                <a:gd name="T32" fmla="*/ 48 w 453"/>
                <a:gd name="T33" fmla="*/ 46 h 452"/>
                <a:gd name="T34" fmla="*/ 0 w 453"/>
                <a:gd name="T35" fmla="*/ 370 h 452"/>
                <a:gd name="T36" fmla="*/ 48 w 453"/>
                <a:gd name="T37" fmla="*/ 406 h 452"/>
                <a:gd name="T38" fmla="*/ 83 w 453"/>
                <a:gd name="T39" fmla="*/ 452 h 452"/>
                <a:gd name="T40" fmla="*/ 147 w 453"/>
                <a:gd name="T41" fmla="*/ 406 h 452"/>
                <a:gd name="T42" fmla="*/ 83 w 453"/>
                <a:gd name="T43" fmla="*/ 370 h 452"/>
                <a:gd name="T44" fmla="*/ 83 w 453"/>
                <a:gd name="T45" fmla="*/ 82 h 452"/>
                <a:gd name="T46" fmla="*/ 369 w 453"/>
                <a:gd name="T47" fmla="*/ 148 h 452"/>
                <a:gd name="T48" fmla="*/ 405 w 453"/>
                <a:gd name="T49" fmla="*/ 82 h 452"/>
                <a:gd name="T50" fmla="*/ 453 w 453"/>
                <a:gd name="T51" fmla="*/ 82 h 452"/>
                <a:gd name="T52" fmla="*/ 405 w 453"/>
                <a:gd name="T53" fmla="*/ 46 h 452"/>
                <a:gd name="T54" fmla="*/ 405 w 453"/>
                <a:gd name="T55" fmla="*/ 340 h 452"/>
                <a:gd name="T56" fmla="*/ 369 w 453"/>
                <a:gd name="T57" fmla="*/ 304 h 452"/>
                <a:gd name="T58" fmla="*/ 369 w 453"/>
                <a:gd name="T59" fmla="*/ 276 h 452"/>
                <a:gd name="T60" fmla="*/ 405 w 453"/>
                <a:gd name="T61" fmla="*/ 240 h 452"/>
                <a:gd name="T62" fmla="*/ 369 w 453"/>
                <a:gd name="T63" fmla="*/ 2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305" y="406"/>
                  </a:moveTo>
                  <a:lnTo>
                    <a:pt x="341" y="406"/>
                  </a:lnTo>
                  <a:lnTo>
                    <a:pt x="341" y="370"/>
                  </a:lnTo>
                  <a:lnTo>
                    <a:pt x="305" y="370"/>
                  </a:lnTo>
                  <a:lnTo>
                    <a:pt x="305" y="406"/>
                  </a:lnTo>
                  <a:close/>
                  <a:moveTo>
                    <a:pt x="239" y="406"/>
                  </a:moveTo>
                  <a:lnTo>
                    <a:pt x="275" y="406"/>
                  </a:lnTo>
                  <a:lnTo>
                    <a:pt x="275" y="370"/>
                  </a:lnTo>
                  <a:lnTo>
                    <a:pt x="239" y="370"/>
                  </a:lnTo>
                  <a:lnTo>
                    <a:pt x="239" y="406"/>
                  </a:lnTo>
                  <a:close/>
                  <a:moveTo>
                    <a:pt x="369" y="388"/>
                  </a:moveTo>
                  <a:lnTo>
                    <a:pt x="369" y="388"/>
                  </a:lnTo>
                  <a:lnTo>
                    <a:pt x="369" y="406"/>
                  </a:lnTo>
                  <a:lnTo>
                    <a:pt x="405" y="406"/>
                  </a:lnTo>
                  <a:lnTo>
                    <a:pt x="405" y="370"/>
                  </a:lnTo>
                  <a:lnTo>
                    <a:pt x="369" y="370"/>
                  </a:lnTo>
                  <a:lnTo>
                    <a:pt x="369" y="388"/>
                  </a:lnTo>
                  <a:close/>
                  <a:moveTo>
                    <a:pt x="175" y="406"/>
                  </a:moveTo>
                  <a:lnTo>
                    <a:pt x="211" y="406"/>
                  </a:lnTo>
                  <a:lnTo>
                    <a:pt x="211" y="370"/>
                  </a:lnTo>
                  <a:lnTo>
                    <a:pt x="175" y="370"/>
                  </a:lnTo>
                  <a:lnTo>
                    <a:pt x="175" y="406"/>
                  </a:lnTo>
                  <a:close/>
                  <a:moveTo>
                    <a:pt x="369" y="212"/>
                  </a:moveTo>
                  <a:lnTo>
                    <a:pt x="405" y="212"/>
                  </a:lnTo>
                  <a:lnTo>
                    <a:pt x="405" y="176"/>
                  </a:lnTo>
                  <a:lnTo>
                    <a:pt x="369" y="176"/>
                  </a:lnTo>
                  <a:lnTo>
                    <a:pt x="369" y="212"/>
                  </a:lnTo>
                  <a:close/>
                  <a:moveTo>
                    <a:pt x="405" y="46"/>
                  </a:moveTo>
                  <a:lnTo>
                    <a:pt x="405" y="0"/>
                  </a:lnTo>
                  <a:lnTo>
                    <a:pt x="369" y="0"/>
                  </a:lnTo>
                  <a:lnTo>
                    <a:pt x="369" y="46"/>
                  </a:lnTo>
                  <a:lnTo>
                    <a:pt x="369" y="46"/>
                  </a:lnTo>
                  <a:lnTo>
                    <a:pt x="369" y="46"/>
                  </a:lnTo>
                  <a:lnTo>
                    <a:pt x="48" y="46"/>
                  </a:lnTo>
                  <a:lnTo>
                    <a:pt x="48" y="370"/>
                  </a:lnTo>
                  <a:lnTo>
                    <a:pt x="0" y="370"/>
                  </a:lnTo>
                  <a:lnTo>
                    <a:pt x="0" y="406"/>
                  </a:lnTo>
                  <a:lnTo>
                    <a:pt x="48" y="406"/>
                  </a:lnTo>
                  <a:lnTo>
                    <a:pt x="48" y="452"/>
                  </a:lnTo>
                  <a:lnTo>
                    <a:pt x="83" y="452"/>
                  </a:lnTo>
                  <a:lnTo>
                    <a:pt x="83" y="406"/>
                  </a:lnTo>
                  <a:lnTo>
                    <a:pt x="147" y="406"/>
                  </a:lnTo>
                  <a:lnTo>
                    <a:pt x="147" y="370"/>
                  </a:lnTo>
                  <a:lnTo>
                    <a:pt x="83" y="370"/>
                  </a:lnTo>
                  <a:lnTo>
                    <a:pt x="83" y="370"/>
                  </a:lnTo>
                  <a:lnTo>
                    <a:pt x="83" y="82"/>
                  </a:lnTo>
                  <a:lnTo>
                    <a:pt x="369" y="82"/>
                  </a:lnTo>
                  <a:lnTo>
                    <a:pt x="369" y="148"/>
                  </a:lnTo>
                  <a:lnTo>
                    <a:pt x="405" y="148"/>
                  </a:lnTo>
                  <a:lnTo>
                    <a:pt x="405" y="82"/>
                  </a:lnTo>
                  <a:lnTo>
                    <a:pt x="405" y="82"/>
                  </a:lnTo>
                  <a:lnTo>
                    <a:pt x="453" y="82"/>
                  </a:lnTo>
                  <a:lnTo>
                    <a:pt x="453" y="46"/>
                  </a:lnTo>
                  <a:lnTo>
                    <a:pt x="405" y="46"/>
                  </a:lnTo>
                  <a:close/>
                  <a:moveTo>
                    <a:pt x="369" y="340"/>
                  </a:moveTo>
                  <a:lnTo>
                    <a:pt x="405" y="340"/>
                  </a:lnTo>
                  <a:lnTo>
                    <a:pt x="405" y="304"/>
                  </a:lnTo>
                  <a:lnTo>
                    <a:pt x="369" y="304"/>
                  </a:lnTo>
                  <a:lnTo>
                    <a:pt x="369" y="340"/>
                  </a:lnTo>
                  <a:close/>
                  <a:moveTo>
                    <a:pt x="369" y="276"/>
                  </a:moveTo>
                  <a:lnTo>
                    <a:pt x="405" y="276"/>
                  </a:lnTo>
                  <a:lnTo>
                    <a:pt x="405" y="240"/>
                  </a:lnTo>
                  <a:lnTo>
                    <a:pt x="369" y="240"/>
                  </a:lnTo>
                  <a:lnTo>
                    <a:pt x="369" y="276"/>
                  </a:ln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4" name="Groupe 3">
            <a:extLst>
              <a:ext uri="{FF2B5EF4-FFF2-40B4-BE49-F238E27FC236}">
                <a16:creationId xmlns:a16="http://schemas.microsoft.com/office/drawing/2014/main" id="{DBE6A1A1-52F2-4128-B76C-FD473F50F8D4}"/>
              </a:ext>
            </a:extLst>
          </p:cNvPr>
          <p:cNvGrpSpPr>
            <a:grpSpLocks noChangeAspect="1"/>
          </p:cNvGrpSpPr>
          <p:nvPr/>
        </p:nvGrpSpPr>
        <p:grpSpPr>
          <a:xfrm>
            <a:off x="8217357" y="2639510"/>
            <a:ext cx="655919" cy="646952"/>
            <a:chOff x="4562421" y="1348505"/>
            <a:chExt cx="1056822" cy="1042374"/>
          </a:xfrm>
        </p:grpSpPr>
        <p:sp>
          <p:nvSpPr>
            <p:cNvPr id="19" name="Ellipse 18">
              <a:extLst>
                <a:ext uri="{FF2B5EF4-FFF2-40B4-BE49-F238E27FC236}">
                  <a16:creationId xmlns:a16="http://schemas.microsoft.com/office/drawing/2014/main" id="{737BFAD2-8AF5-46F0-B8FD-0A3FD2A348BD}"/>
                </a:ext>
              </a:extLst>
            </p:cNvPr>
            <p:cNvSpPr/>
            <p:nvPr/>
          </p:nvSpPr>
          <p:spPr bwMode="ltGray">
            <a:xfrm>
              <a:off x="4562421" y="1348505"/>
              <a:ext cx="1056822" cy="1042374"/>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20" name="Graphique 19">
              <a:extLst>
                <a:ext uri="{FF2B5EF4-FFF2-40B4-BE49-F238E27FC236}">
                  <a16:creationId xmlns:a16="http://schemas.microsoft.com/office/drawing/2014/main" id="{C22ABF4D-8DA9-4AF9-BBEE-B31E56F857F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96107" y="1561825"/>
              <a:ext cx="612000" cy="612000"/>
            </a:xfrm>
            <a:prstGeom prst="rect">
              <a:avLst/>
            </a:prstGeom>
          </p:spPr>
        </p:pic>
      </p:grpSp>
      <p:sp>
        <p:nvSpPr>
          <p:cNvPr id="37" name="ZoneTexte 36">
            <a:extLst>
              <a:ext uri="{FF2B5EF4-FFF2-40B4-BE49-F238E27FC236}">
                <a16:creationId xmlns:a16="http://schemas.microsoft.com/office/drawing/2014/main" id="{F00E20F6-D1C2-4CF5-9445-B574DB252379}"/>
              </a:ext>
            </a:extLst>
          </p:cNvPr>
          <p:cNvSpPr txBox="1"/>
          <p:nvPr/>
        </p:nvSpPr>
        <p:spPr>
          <a:xfrm>
            <a:off x="8788049" y="2333031"/>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dirty="0">
                <a:solidFill>
                  <a:srgbClr val="C69B08"/>
                </a:solidFill>
                <a:latin typeface="Arial" panose="020B0604020202020204" pitchFamily="34" charset="0"/>
                <a:cs typeface="Arial" panose="020B0604020202020204" pitchFamily="34" charset="0"/>
              </a:rPr>
              <a:t>Le perfectionniste</a:t>
            </a:r>
          </a:p>
        </p:txBody>
      </p:sp>
      <p:sp>
        <p:nvSpPr>
          <p:cNvPr id="39" name="ZoneTexte 38">
            <a:extLst>
              <a:ext uri="{FF2B5EF4-FFF2-40B4-BE49-F238E27FC236}">
                <a16:creationId xmlns:a16="http://schemas.microsoft.com/office/drawing/2014/main" id="{8A05CF92-2CB5-4A38-BAB7-5AA50FE19081}"/>
              </a:ext>
            </a:extLst>
          </p:cNvPr>
          <p:cNvSpPr txBox="1"/>
          <p:nvPr/>
        </p:nvSpPr>
        <p:spPr>
          <a:xfrm>
            <a:off x="7773681" y="3371704"/>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dirty="0">
                <a:solidFill>
                  <a:srgbClr val="F29107"/>
                </a:solidFill>
                <a:latin typeface="Arial" panose="020B0604020202020204" pitchFamily="34" charset="0"/>
                <a:cs typeface="Arial" panose="020B0604020202020204" pitchFamily="34" charset="0"/>
              </a:rPr>
              <a:t>Le fonctionnel</a:t>
            </a:r>
          </a:p>
        </p:txBody>
      </p:sp>
      <p:sp>
        <p:nvSpPr>
          <p:cNvPr id="44" name="ZoneTexte 43">
            <a:extLst>
              <a:ext uri="{FF2B5EF4-FFF2-40B4-BE49-F238E27FC236}">
                <a16:creationId xmlns:a16="http://schemas.microsoft.com/office/drawing/2014/main" id="{4AB7A921-8423-4780-B8C8-FC6BF153E03A}"/>
              </a:ext>
            </a:extLst>
          </p:cNvPr>
          <p:cNvSpPr txBox="1"/>
          <p:nvPr/>
        </p:nvSpPr>
        <p:spPr>
          <a:xfrm>
            <a:off x="6026849" y="1331738"/>
            <a:ext cx="2095384"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b="1" dirty="0">
                <a:solidFill>
                  <a:srgbClr val="333333"/>
                </a:solidFill>
                <a:latin typeface="Arial" panose="020B0604020202020204" pitchFamily="34" charset="0"/>
                <a:cs typeface="Arial" panose="020B0604020202020204" pitchFamily="34" charset="0"/>
              </a:rPr>
              <a:t>Un lieu à faire fructifier</a:t>
            </a:r>
          </a:p>
        </p:txBody>
      </p:sp>
      <p:sp>
        <p:nvSpPr>
          <p:cNvPr id="45" name="ZoneTexte 44">
            <a:extLst>
              <a:ext uri="{FF2B5EF4-FFF2-40B4-BE49-F238E27FC236}">
                <a16:creationId xmlns:a16="http://schemas.microsoft.com/office/drawing/2014/main" id="{9B61D3DF-4E8B-4EF5-A531-7B395A6E2DC1}"/>
              </a:ext>
            </a:extLst>
          </p:cNvPr>
          <p:cNvSpPr txBox="1"/>
          <p:nvPr/>
        </p:nvSpPr>
        <p:spPr>
          <a:xfrm>
            <a:off x="6305744" y="5533627"/>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b="1" dirty="0">
                <a:solidFill>
                  <a:srgbClr val="333333"/>
                </a:solidFill>
                <a:latin typeface="Arial" panose="020B0604020202020204" pitchFamily="34" charset="0"/>
                <a:cs typeface="Arial" panose="020B0604020202020204" pitchFamily="34" charset="0"/>
              </a:rPr>
              <a:t>Un lieu de plaisir, de partage, de loisirs</a:t>
            </a:r>
          </a:p>
        </p:txBody>
      </p:sp>
      <p:sp>
        <p:nvSpPr>
          <p:cNvPr id="46" name="ZoneTexte 45">
            <a:extLst>
              <a:ext uri="{FF2B5EF4-FFF2-40B4-BE49-F238E27FC236}">
                <a16:creationId xmlns:a16="http://schemas.microsoft.com/office/drawing/2014/main" id="{E91354E2-8AF8-46A0-8081-C7A32C40BF19}"/>
              </a:ext>
            </a:extLst>
          </p:cNvPr>
          <p:cNvSpPr txBox="1"/>
          <p:nvPr/>
        </p:nvSpPr>
        <p:spPr>
          <a:xfrm>
            <a:off x="9585484" y="2706933"/>
            <a:ext cx="1677413" cy="78272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b="1" dirty="0">
                <a:solidFill>
                  <a:srgbClr val="333333"/>
                </a:solidFill>
                <a:latin typeface="Arial" panose="020B0604020202020204" pitchFamily="34" charset="0"/>
                <a:cs typeface="Arial" panose="020B0604020202020204" pitchFamily="34" charset="0"/>
              </a:rPr>
              <a:t>Fort investissement</a:t>
            </a:r>
          </a:p>
          <a:p>
            <a:pPr algn="ctr" defTabSz="912937" fontAlgn="base">
              <a:spcBef>
                <a:spcPct val="0"/>
              </a:spcBef>
              <a:spcAft>
                <a:spcPct val="0"/>
              </a:spcAft>
              <a:defRPr/>
            </a:pPr>
            <a:r>
              <a:rPr lang="fr-FR" sz="1098" dirty="0">
                <a:solidFill>
                  <a:srgbClr val="333333"/>
                </a:solidFill>
                <a:latin typeface="Arial" panose="020B0604020202020204" pitchFamily="34" charset="0"/>
                <a:cs typeface="Arial" panose="020B0604020202020204" pitchFamily="34" charset="0"/>
              </a:rPr>
              <a:t>recherche d’informations, temps d’aménagement et entretien, argent</a:t>
            </a:r>
          </a:p>
        </p:txBody>
      </p:sp>
      <p:sp>
        <p:nvSpPr>
          <p:cNvPr id="49" name="ZoneTexte 48">
            <a:extLst>
              <a:ext uri="{FF2B5EF4-FFF2-40B4-BE49-F238E27FC236}">
                <a16:creationId xmlns:a16="http://schemas.microsoft.com/office/drawing/2014/main" id="{9A286AAB-2023-4D68-8F6E-234FD5F3E3AF}"/>
              </a:ext>
            </a:extLst>
          </p:cNvPr>
          <p:cNvSpPr txBox="1"/>
          <p:nvPr/>
        </p:nvSpPr>
        <p:spPr>
          <a:xfrm>
            <a:off x="389177" y="2711327"/>
            <a:ext cx="1677413" cy="757366"/>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b="1" dirty="0">
                <a:solidFill>
                  <a:srgbClr val="333333"/>
                </a:solidFill>
                <a:latin typeface="Arial" panose="020B0604020202020204" pitchFamily="34" charset="0"/>
                <a:cs typeface="Arial" panose="020B0604020202020204" pitchFamily="34" charset="0"/>
              </a:rPr>
              <a:t>Faible investissement</a:t>
            </a:r>
          </a:p>
          <a:p>
            <a:pPr algn="ctr" defTabSz="912937" fontAlgn="base">
              <a:spcBef>
                <a:spcPct val="0"/>
              </a:spcBef>
              <a:spcAft>
                <a:spcPct val="0"/>
              </a:spcAft>
              <a:defRPr/>
            </a:pPr>
            <a:r>
              <a:rPr lang="fr-FR" sz="1098" dirty="0">
                <a:solidFill>
                  <a:srgbClr val="333333"/>
                </a:solidFill>
                <a:latin typeface="Arial" panose="020B0604020202020204" pitchFamily="34" charset="0"/>
                <a:cs typeface="Arial" panose="020B0604020202020204" pitchFamily="34" charset="0"/>
              </a:rPr>
              <a:t>recherche d’informations, temps d’aménagement et entretien, argent</a:t>
            </a:r>
          </a:p>
        </p:txBody>
      </p:sp>
      <p:sp>
        <p:nvSpPr>
          <p:cNvPr id="54" name="Espace réservé du texte 25">
            <a:extLst>
              <a:ext uri="{FF2B5EF4-FFF2-40B4-BE49-F238E27FC236}">
                <a16:creationId xmlns:a16="http://schemas.microsoft.com/office/drawing/2014/main" id="{D190F917-5002-4FD8-9816-322B11B47289}"/>
              </a:ext>
            </a:extLst>
          </p:cNvPr>
          <p:cNvSpPr>
            <a:spLocks noGrp="1"/>
          </p:cNvSpPr>
          <p:nvPr>
            <p:ph type="body" sz="quarter" idx="15"/>
          </p:nvPr>
        </p:nvSpPr>
        <p:spPr>
          <a:xfrm>
            <a:off x="388906" y="653036"/>
            <a:ext cx="11430939" cy="276551"/>
          </a:xfrm>
        </p:spPr>
        <p:txBody>
          <a:bodyPr/>
          <a:lstStyle/>
          <a:p>
            <a:r>
              <a:rPr lang="fr-FR" sz="1797" dirty="0"/>
              <a:t>Une différenciation en termes d’usage et d’investissement en entretien et aménagement des espaces extérieurs.</a:t>
            </a:r>
          </a:p>
        </p:txBody>
      </p:sp>
      <p:grpSp>
        <p:nvGrpSpPr>
          <p:cNvPr id="55" name="Groupe 54">
            <a:extLst>
              <a:ext uri="{FF2B5EF4-FFF2-40B4-BE49-F238E27FC236}">
                <a16:creationId xmlns:a16="http://schemas.microsoft.com/office/drawing/2014/main" id="{7EC1A845-E6A4-4D85-8706-2EA4AB485CD8}"/>
              </a:ext>
            </a:extLst>
          </p:cNvPr>
          <p:cNvGrpSpPr>
            <a:grpSpLocks noChangeAspect="1"/>
          </p:cNvGrpSpPr>
          <p:nvPr/>
        </p:nvGrpSpPr>
        <p:grpSpPr>
          <a:xfrm>
            <a:off x="9041676" y="4087176"/>
            <a:ext cx="655919" cy="646952"/>
            <a:chOff x="6588706" y="1348505"/>
            <a:chExt cx="1056822" cy="1042374"/>
          </a:xfrm>
        </p:grpSpPr>
        <p:sp>
          <p:nvSpPr>
            <p:cNvPr id="56" name="Ellipse 55">
              <a:extLst>
                <a:ext uri="{FF2B5EF4-FFF2-40B4-BE49-F238E27FC236}">
                  <a16:creationId xmlns:a16="http://schemas.microsoft.com/office/drawing/2014/main" id="{6A4DA2FE-7172-4129-A26C-509C4A74AAE2}"/>
                </a:ext>
              </a:extLst>
            </p:cNvPr>
            <p:cNvSpPr/>
            <p:nvPr/>
          </p:nvSpPr>
          <p:spPr bwMode="ltGray">
            <a:xfrm>
              <a:off x="6588706" y="1348505"/>
              <a:ext cx="1056822" cy="1042374"/>
            </a:xfrm>
            <a:prstGeom prst="ellipse">
              <a:avLst/>
            </a:prstGeom>
            <a:solidFill>
              <a:srgbClr val="489A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57" name="Freeform 6">
              <a:extLst>
                <a:ext uri="{FF2B5EF4-FFF2-40B4-BE49-F238E27FC236}">
                  <a16:creationId xmlns:a16="http://schemas.microsoft.com/office/drawing/2014/main" id="{B6F5B865-A98A-45E5-8610-6A65494DB24F}"/>
                </a:ext>
              </a:extLst>
            </p:cNvPr>
            <p:cNvSpPr>
              <a:spLocks noChangeAspect="1" noEditPoints="1"/>
            </p:cNvSpPr>
            <p:nvPr/>
          </p:nvSpPr>
          <p:spPr bwMode="auto">
            <a:xfrm>
              <a:off x="6855997" y="1561825"/>
              <a:ext cx="499037" cy="576000"/>
            </a:xfrm>
            <a:custGeom>
              <a:avLst/>
              <a:gdLst>
                <a:gd name="T0" fmla="*/ 145 w 201"/>
                <a:gd name="T1" fmla="*/ 225 h 232"/>
                <a:gd name="T2" fmla="*/ 162 w 201"/>
                <a:gd name="T3" fmla="*/ 232 h 232"/>
                <a:gd name="T4" fmla="*/ 71 w 201"/>
                <a:gd name="T5" fmla="*/ 225 h 232"/>
                <a:gd name="T6" fmla="*/ 50 w 201"/>
                <a:gd name="T7" fmla="*/ 228 h 232"/>
                <a:gd name="T8" fmla="*/ 74 w 201"/>
                <a:gd name="T9" fmla="*/ 228 h 232"/>
                <a:gd name="T10" fmla="*/ 183 w 201"/>
                <a:gd name="T11" fmla="*/ 59 h 232"/>
                <a:gd name="T12" fmla="*/ 150 w 201"/>
                <a:gd name="T13" fmla="*/ 99 h 232"/>
                <a:gd name="T14" fmla="*/ 123 w 201"/>
                <a:gd name="T15" fmla="*/ 122 h 232"/>
                <a:gd name="T16" fmla="*/ 88 w 201"/>
                <a:gd name="T17" fmla="*/ 104 h 232"/>
                <a:gd name="T18" fmla="*/ 110 w 201"/>
                <a:gd name="T19" fmla="*/ 94 h 232"/>
                <a:gd name="T20" fmla="*/ 132 w 201"/>
                <a:gd name="T21" fmla="*/ 62 h 232"/>
                <a:gd name="T22" fmla="*/ 131 w 201"/>
                <a:gd name="T23" fmla="*/ 20 h 232"/>
                <a:gd name="T24" fmla="*/ 63 w 201"/>
                <a:gd name="T25" fmla="*/ 30 h 232"/>
                <a:gd name="T26" fmla="*/ 19 w 201"/>
                <a:gd name="T27" fmla="*/ 59 h 232"/>
                <a:gd name="T28" fmla="*/ 30 w 201"/>
                <a:gd name="T29" fmla="*/ 93 h 232"/>
                <a:gd name="T30" fmla="*/ 96 w 201"/>
                <a:gd name="T31" fmla="*/ 137 h 232"/>
                <a:gd name="T32" fmla="*/ 128 w 201"/>
                <a:gd name="T33" fmla="*/ 143 h 232"/>
                <a:gd name="T34" fmla="*/ 81 w 201"/>
                <a:gd name="T35" fmla="*/ 185 h 232"/>
                <a:gd name="T36" fmla="*/ 32 w 201"/>
                <a:gd name="T37" fmla="*/ 191 h 232"/>
                <a:gd name="T38" fmla="*/ 184 w 201"/>
                <a:gd name="T39" fmla="*/ 185 h 232"/>
                <a:gd name="T40" fmla="*/ 123 w 201"/>
                <a:gd name="T41" fmla="*/ 170 h 232"/>
                <a:gd name="T42" fmla="*/ 169 w 201"/>
                <a:gd name="T43" fmla="*/ 145 h 232"/>
                <a:gd name="T44" fmla="*/ 178 w 201"/>
                <a:gd name="T45" fmla="*/ 113 h 232"/>
                <a:gd name="T46" fmla="*/ 178 w 201"/>
                <a:gd name="T47" fmla="*/ 97 h 232"/>
                <a:gd name="T48" fmla="*/ 188 w 201"/>
                <a:gd name="T49" fmla="*/ 62 h 232"/>
                <a:gd name="T50" fmla="*/ 104 w 201"/>
                <a:gd name="T51" fmla="*/ 79 h 232"/>
                <a:gd name="T52" fmla="*/ 105 w 201"/>
                <a:gd name="T53" fmla="*/ 62 h 232"/>
                <a:gd name="T54" fmla="*/ 72 w 201"/>
                <a:gd name="T55" fmla="*/ 26 h 232"/>
                <a:gd name="T56" fmla="*/ 127 w 201"/>
                <a:gd name="T57" fmla="*/ 26 h 232"/>
                <a:gd name="T58" fmla="*/ 137 w 201"/>
                <a:gd name="T59" fmla="*/ 53 h 232"/>
                <a:gd name="T60" fmla="*/ 86 w 201"/>
                <a:gd name="T61" fmla="*/ 42 h 232"/>
                <a:gd name="T62" fmla="*/ 92 w 201"/>
                <a:gd name="T63" fmla="*/ 59 h 232"/>
                <a:gd name="T64" fmla="*/ 86 w 201"/>
                <a:gd name="T65" fmla="*/ 54 h 232"/>
                <a:gd name="T66" fmla="*/ 64 w 201"/>
                <a:gd name="T67" fmla="*/ 91 h 232"/>
                <a:gd name="T68" fmla="*/ 12 w 201"/>
                <a:gd name="T69" fmla="*/ 86 h 232"/>
                <a:gd name="T70" fmla="*/ 28 w 201"/>
                <a:gd name="T71" fmla="*/ 64 h 232"/>
                <a:gd name="T72" fmla="*/ 77 w 201"/>
                <a:gd name="T73" fmla="*/ 63 h 232"/>
                <a:gd name="T74" fmla="*/ 65 w 201"/>
                <a:gd name="T75" fmla="*/ 93 h 232"/>
                <a:gd name="T76" fmla="*/ 186 w 201"/>
                <a:gd name="T77" fmla="*/ 126 h 232"/>
                <a:gd name="T78" fmla="*/ 164 w 201"/>
                <a:gd name="T79" fmla="*/ 137 h 232"/>
                <a:gd name="T80" fmla="*/ 130 w 201"/>
                <a:gd name="T81" fmla="*/ 114 h 232"/>
                <a:gd name="T82" fmla="*/ 171 w 201"/>
                <a:gd name="T83" fmla="*/ 119 h 232"/>
                <a:gd name="T84" fmla="*/ 177 w 201"/>
                <a:gd name="T85" fmla="*/ 89 h 232"/>
                <a:gd name="T86" fmla="*/ 158 w 201"/>
                <a:gd name="T87" fmla="*/ 57 h 232"/>
                <a:gd name="T88" fmla="*/ 193 w 201"/>
                <a:gd name="T89" fmla="*/ 79 h 232"/>
                <a:gd name="T90" fmla="*/ 39 w 201"/>
                <a:gd name="T91" fmla="*/ 220 h 232"/>
                <a:gd name="T92" fmla="*/ 169 w 201"/>
                <a:gd name="T93" fmla="*/ 223 h 232"/>
                <a:gd name="T94" fmla="*/ 29 w 201"/>
                <a:gd name="T95" fmla="*/ 194 h 232"/>
                <a:gd name="T96" fmla="*/ 51 w 201"/>
                <a:gd name="T97" fmla="*/ 216 h 232"/>
                <a:gd name="T98" fmla="*/ 180 w 201"/>
                <a:gd name="T99" fmla="*/ 2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232">
                  <a:moveTo>
                    <a:pt x="162" y="225"/>
                  </a:moveTo>
                  <a:cubicBezTo>
                    <a:pt x="159" y="225"/>
                    <a:pt x="156" y="225"/>
                    <a:pt x="153" y="225"/>
                  </a:cubicBezTo>
                  <a:cubicBezTo>
                    <a:pt x="151" y="225"/>
                    <a:pt x="148" y="225"/>
                    <a:pt x="145" y="225"/>
                  </a:cubicBezTo>
                  <a:cubicBezTo>
                    <a:pt x="144" y="225"/>
                    <a:pt x="142" y="227"/>
                    <a:pt x="141" y="228"/>
                  </a:cubicBezTo>
                  <a:cubicBezTo>
                    <a:pt x="141" y="231"/>
                    <a:pt x="143" y="232"/>
                    <a:pt x="145" y="232"/>
                  </a:cubicBezTo>
                  <a:cubicBezTo>
                    <a:pt x="150" y="232"/>
                    <a:pt x="156" y="232"/>
                    <a:pt x="162" y="232"/>
                  </a:cubicBezTo>
                  <a:cubicBezTo>
                    <a:pt x="164" y="232"/>
                    <a:pt x="166" y="231"/>
                    <a:pt x="165" y="228"/>
                  </a:cubicBezTo>
                  <a:cubicBezTo>
                    <a:pt x="165" y="226"/>
                    <a:pt x="164" y="225"/>
                    <a:pt x="162" y="225"/>
                  </a:cubicBezTo>
                  <a:close/>
                  <a:moveTo>
                    <a:pt x="71" y="225"/>
                  </a:moveTo>
                  <a:cubicBezTo>
                    <a:pt x="68" y="225"/>
                    <a:pt x="65" y="225"/>
                    <a:pt x="63" y="225"/>
                  </a:cubicBezTo>
                  <a:cubicBezTo>
                    <a:pt x="60" y="225"/>
                    <a:pt x="57" y="225"/>
                    <a:pt x="54" y="225"/>
                  </a:cubicBezTo>
                  <a:cubicBezTo>
                    <a:pt x="53" y="225"/>
                    <a:pt x="51" y="227"/>
                    <a:pt x="50" y="228"/>
                  </a:cubicBezTo>
                  <a:cubicBezTo>
                    <a:pt x="51" y="230"/>
                    <a:pt x="52" y="231"/>
                    <a:pt x="54" y="232"/>
                  </a:cubicBezTo>
                  <a:cubicBezTo>
                    <a:pt x="59" y="232"/>
                    <a:pt x="65" y="232"/>
                    <a:pt x="71" y="232"/>
                  </a:cubicBezTo>
                  <a:cubicBezTo>
                    <a:pt x="72" y="232"/>
                    <a:pt x="74" y="230"/>
                    <a:pt x="74" y="228"/>
                  </a:cubicBezTo>
                  <a:cubicBezTo>
                    <a:pt x="75" y="226"/>
                    <a:pt x="73" y="225"/>
                    <a:pt x="71" y="225"/>
                  </a:cubicBezTo>
                  <a:close/>
                  <a:moveTo>
                    <a:pt x="188" y="62"/>
                  </a:moveTo>
                  <a:cubicBezTo>
                    <a:pt x="186" y="62"/>
                    <a:pt x="184" y="60"/>
                    <a:pt x="183" y="59"/>
                  </a:cubicBezTo>
                  <a:cubicBezTo>
                    <a:pt x="175" y="49"/>
                    <a:pt x="160" y="47"/>
                    <a:pt x="149" y="54"/>
                  </a:cubicBezTo>
                  <a:cubicBezTo>
                    <a:pt x="138" y="61"/>
                    <a:pt x="134" y="75"/>
                    <a:pt x="140" y="86"/>
                  </a:cubicBezTo>
                  <a:cubicBezTo>
                    <a:pt x="142" y="91"/>
                    <a:pt x="146" y="95"/>
                    <a:pt x="150" y="99"/>
                  </a:cubicBezTo>
                  <a:cubicBezTo>
                    <a:pt x="146" y="100"/>
                    <a:pt x="141" y="102"/>
                    <a:pt x="136" y="102"/>
                  </a:cubicBezTo>
                  <a:cubicBezTo>
                    <a:pt x="128" y="102"/>
                    <a:pt x="122" y="109"/>
                    <a:pt x="122" y="117"/>
                  </a:cubicBezTo>
                  <a:cubicBezTo>
                    <a:pt x="122" y="119"/>
                    <a:pt x="123" y="121"/>
                    <a:pt x="123" y="122"/>
                  </a:cubicBezTo>
                  <a:cubicBezTo>
                    <a:pt x="114" y="122"/>
                    <a:pt x="106" y="123"/>
                    <a:pt x="97" y="122"/>
                  </a:cubicBezTo>
                  <a:cubicBezTo>
                    <a:pt x="90" y="122"/>
                    <a:pt x="85" y="115"/>
                    <a:pt x="85" y="108"/>
                  </a:cubicBezTo>
                  <a:cubicBezTo>
                    <a:pt x="85" y="106"/>
                    <a:pt x="86" y="105"/>
                    <a:pt x="88" y="104"/>
                  </a:cubicBezTo>
                  <a:cubicBezTo>
                    <a:pt x="91" y="103"/>
                    <a:pt x="94" y="101"/>
                    <a:pt x="96" y="99"/>
                  </a:cubicBezTo>
                  <a:cubicBezTo>
                    <a:pt x="99" y="94"/>
                    <a:pt x="104" y="94"/>
                    <a:pt x="109" y="94"/>
                  </a:cubicBezTo>
                  <a:cubicBezTo>
                    <a:pt x="109" y="94"/>
                    <a:pt x="110" y="94"/>
                    <a:pt x="110" y="94"/>
                  </a:cubicBezTo>
                  <a:cubicBezTo>
                    <a:pt x="120" y="94"/>
                    <a:pt x="128" y="87"/>
                    <a:pt x="129" y="77"/>
                  </a:cubicBezTo>
                  <a:cubicBezTo>
                    <a:pt x="129" y="73"/>
                    <a:pt x="129" y="69"/>
                    <a:pt x="129" y="65"/>
                  </a:cubicBezTo>
                  <a:cubicBezTo>
                    <a:pt x="129" y="63"/>
                    <a:pt x="130" y="62"/>
                    <a:pt x="132" y="62"/>
                  </a:cubicBezTo>
                  <a:cubicBezTo>
                    <a:pt x="142" y="61"/>
                    <a:pt x="149" y="53"/>
                    <a:pt x="150" y="43"/>
                  </a:cubicBezTo>
                  <a:cubicBezTo>
                    <a:pt x="150" y="34"/>
                    <a:pt x="144" y="26"/>
                    <a:pt x="135" y="23"/>
                  </a:cubicBezTo>
                  <a:cubicBezTo>
                    <a:pt x="133" y="22"/>
                    <a:pt x="132" y="21"/>
                    <a:pt x="131" y="20"/>
                  </a:cubicBezTo>
                  <a:cubicBezTo>
                    <a:pt x="122" y="3"/>
                    <a:pt x="99" y="0"/>
                    <a:pt x="86" y="13"/>
                  </a:cubicBezTo>
                  <a:cubicBezTo>
                    <a:pt x="84" y="15"/>
                    <a:pt x="83" y="16"/>
                    <a:pt x="80" y="16"/>
                  </a:cubicBezTo>
                  <a:cubicBezTo>
                    <a:pt x="72" y="15"/>
                    <a:pt x="64" y="21"/>
                    <a:pt x="63" y="30"/>
                  </a:cubicBezTo>
                  <a:cubicBezTo>
                    <a:pt x="62" y="34"/>
                    <a:pt x="64" y="39"/>
                    <a:pt x="64" y="43"/>
                  </a:cubicBezTo>
                  <a:cubicBezTo>
                    <a:pt x="47" y="35"/>
                    <a:pt x="31" y="44"/>
                    <a:pt x="24" y="56"/>
                  </a:cubicBezTo>
                  <a:cubicBezTo>
                    <a:pt x="23" y="59"/>
                    <a:pt x="21" y="59"/>
                    <a:pt x="19" y="59"/>
                  </a:cubicBezTo>
                  <a:cubicBezTo>
                    <a:pt x="11" y="60"/>
                    <a:pt x="6" y="63"/>
                    <a:pt x="3" y="70"/>
                  </a:cubicBezTo>
                  <a:cubicBezTo>
                    <a:pt x="0" y="77"/>
                    <a:pt x="1" y="84"/>
                    <a:pt x="6" y="90"/>
                  </a:cubicBezTo>
                  <a:cubicBezTo>
                    <a:pt x="12" y="97"/>
                    <a:pt x="19" y="97"/>
                    <a:pt x="30" y="93"/>
                  </a:cubicBezTo>
                  <a:cubicBezTo>
                    <a:pt x="39" y="101"/>
                    <a:pt x="50" y="104"/>
                    <a:pt x="62" y="100"/>
                  </a:cubicBezTo>
                  <a:cubicBezTo>
                    <a:pt x="64" y="99"/>
                    <a:pt x="70" y="104"/>
                    <a:pt x="70" y="107"/>
                  </a:cubicBezTo>
                  <a:cubicBezTo>
                    <a:pt x="69" y="122"/>
                    <a:pt x="81" y="137"/>
                    <a:pt x="96" y="137"/>
                  </a:cubicBezTo>
                  <a:cubicBezTo>
                    <a:pt x="106" y="138"/>
                    <a:pt x="116" y="138"/>
                    <a:pt x="126" y="138"/>
                  </a:cubicBezTo>
                  <a:cubicBezTo>
                    <a:pt x="128" y="138"/>
                    <a:pt x="129" y="139"/>
                    <a:pt x="130" y="139"/>
                  </a:cubicBezTo>
                  <a:cubicBezTo>
                    <a:pt x="130" y="140"/>
                    <a:pt x="129" y="142"/>
                    <a:pt x="128" y="143"/>
                  </a:cubicBezTo>
                  <a:cubicBezTo>
                    <a:pt x="118" y="153"/>
                    <a:pt x="108" y="163"/>
                    <a:pt x="98" y="173"/>
                  </a:cubicBezTo>
                  <a:cubicBezTo>
                    <a:pt x="97" y="174"/>
                    <a:pt x="96" y="175"/>
                    <a:pt x="95" y="175"/>
                  </a:cubicBezTo>
                  <a:cubicBezTo>
                    <a:pt x="88" y="175"/>
                    <a:pt x="83" y="178"/>
                    <a:pt x="81" y="185"/>
                  </a:cubicBezTo>
                  <a:cubicBezTo>
                    <a:pt x="64" y="185"/>
                    <a:pt x="48" y="185"/>
                    <a:pt x="32" y="185"/>
                  </a:cubicBezTo>
                  <a:cubicBezTo>
                    <a:pt x="29" y="185"/>
                    <a:pt x="27" y="185"/>
                    <a:pt x="27" y="188"/>
                  </a:cubicBezTo>
                  <a:cubicBezTo>
                    <a:pt x="27" y="191"/>
                    <a:pt x="29" y="191"/>
                    <a:pt x="32" y="191"/>
                  </a:cubicBezTo>
                  <a:cubicBezTo>
                    <a:pt x="82" y="191"/>
                    <a:pt x="133" y="191"/>
                    <a:pt x="184" y="191"/>
                  </a:cubicBezTo>
                  <a:cubicBezTo>
                    <a:pt x="187" y="191"/>
                    <a:pt x="189" y="191"/>
                    <a:pt x="189" y="188"/>
                  </a:cubicBezTo>
                  <a:cubicBezTo>
                    <a:pt x="189" y="185"/>
                    <a:pt x="186" y="185"/>
                    <a:pt x="184" y="185"/>
                  </a:cubicBezTo>
                  <a:cubicBezTo>
                    <a:pt x="170" y="185"/>
                    <a:pt x="156" y="185"/>
                    <a:pt x="141" y="185"/>
                  </a:cubicBezTo>
                  <a:cubicBezTo>
                    <a:pt x="140" y="185"/>
                    <a:pt x="138" y="185"/>
                    <a:pt x="136" y="185"/>
                  </a:cubicBezTo>
                  <a:cubicBezTo>
                    <a:pt x="134" y="178"/>
                    <a:pt x="130" y="173"/>
                    <a:pt x="123" y="170"/>
                  </a:cubicBezTo>
                  <a:cubicBezTo>
                    <a:pt x="131" y="162"/>
                    <a:pt x="138" y="154"/>
                    <a:pt x="146" y="146"/>
                  </a:cubicBezTo>
                  <a:cubicBezTo>
                    <a:pt x="151" y="147"/>
                    <a:pt x="157" y="147"/>
                    <a:pt x="163" y="145"/>
                  </a:cubicBezTo>
                  <a:cubicBezTo>
                    <a:pt x="165" y="144"/>
                    <a:pt x="167" y="144"/>
                    <a:pt x="169" y="145"/>
                  </a:cubicBezTo>
                  <a:cubicBezTo>
                    <a:pt x="175" y="148"/>
                    <a:pt x="182" y="147"/>
                    <a:pt x="187" y="143"/>
                  </a:cubicBezTo>
                  <a:cubicBezTo>
                    <a:pt x="193" y="138"/>
                    <a:pt x="195" y="132"/>
                    <a:pt x="192" y="125"/>
                  </a:cubicBezTo>
                  <a:cubicBezTo>
                    <a:pt x="190" y="118"/>
                    <a:pt x="185" y="114"/>
                    <a:pt x="178" y="113"/>
                  </a:cubicBezTo>
                  <a:cubicBezTo>
                    <a:pt x="177" y="113"/>
                    <a:pt x="176" y="112"/>
                    <a:pt x="175" y="112"/>
                  </a:cubicBezTo>
                  <a:cubicBezTo>
                    <a:pt x="172" y="108"/>
                    <a:pt x="169" y="105"/>
                    <a:pt x="167" y="102"/>
                  </a:cubicBezTo>
                  <a:cubicBezTo>
                    <a:pt x="170" y="101"/>
                    <a:pt x="174" y="99"/>
                    <a:pt x="178" y="97"/>
                  </a:cubicBezTo>
                  <a:cubicBezTo>
                    <a:pt x="180" y="96"/>
                    <a:pt x="182" y="95"/>
                    <a:pt x="185" y="94"/>
                  </a:cubicBezTo>
                  <a:cubicBezTo>
                    <a:pt x="193" y="94"/>
                    <a:pt x="199" y="88"/>
                    <a:pt x="200" y="80"/>
                  </a:cubicBezTo>
                  <a:cubicBezTo>
                    <a:pt x="201" y="72"/>
                    <a:pt x="196" y="65"/>
                    <a:pt x="188" y="62"/>
                  </a:cubicBezTo>
                  <a:close/>
                  <a:moveTo>
                    <a:pt x="114" y="75"/>
                  </a:moveTo>
                  <a:cubicBezTo>
                    <a:pt x="114" y="77"/>
                    <a:pt x="112" y="78"/>
                    <a:pt x="110" y="79"/>
                  </a:cubicBezTo>
                  <a:cubicBezTo>
                    <a:pt x="108" y="79"/>
                    <a:pt x="106" y="79"/>
                    <a:pt x="104" y="79"/>
                  </a:cubicBezTo>
                  <a:cubicBezTo>
                    <a:pt x="103" y="75"/>
                    <a:pt x="102" y="71"/>
                    <a:pt x="100" y="68"/>
                  </a:cubicBezTo>
                  <a:cubicBezTo>
                    <a:pt x="98" y="65"/>
                    <a:pt x="95" y="62"/>
                    <a:pt x="92" y="59"/>
                  </a:cubicBezTo>
                  <a:cubicBezTo>
                    <a:pt x="97" y="60"/>
                    <a:pt x="101" y="62"/>
                    <a:pt x="105" y="62"/>
                  </a:cubicBezTo>
                  <a:cubicBezTo>
                    <a:pt x="108" y="62"/>
                    <a:pt x="111" y="62"/>
                    <a:pt x="114" y="62"/>
                  </a:cubicBezTo>
                  <a:cubicBezTo>
                    <a:pt x="114" y="66"/>
                    <a:pt x="114" y="71"/>
                    <a:pt x="114" y="75"/>
                  </a:cubicBezTo>
                  <a:close/>
                  <a:moveTo>
                    <a:pt x="72" y="26"/>
                  </a:moveTo>
                  <a:cubicBezTo>
                    <a:pt x="75" y="22"/>
                    <a:pt x="80" y="21"/>
                    <a:pt x="86" y="24"/>
                  </a:cubicBezTo>
                  <a:cubicBezTo>
                    <a:pt x="87" y="22"/>
                    <a:pt x="89" y="20"/>
                    <a:pt x="91" y="18"/>
                  </a:cubicBezTo>
                  <a:cubicBezTo>
                    <a:pt x="102" y="7"/>
                    <a:pt x="120" y="11"/>
                    <a:pt x="127" y="26"/>
                  </a:cubicBezTo>
                  <a:cubicBezTo>
                    <a:pt x="127" y="27"/>
                    <a:pt x="128" y="28"/>
                    <a:pt x="129" y="28"/>
                  </a:cubicBezTo>
                  <a:cubicBezTo>
                    <a:pt x="137" y="30"/>
                    <a:pt x="141" y="33"/>
                    <a:pt x="142" y="39"/>
                  </a:cubicBezTo>
                  <a:cubicBezTo>
                    <a:pt x="144" y="45"/>
                    <a:pt x="141" y="50"/>
                    <a:pt x="137" y="53"/>
                  </a:cubicBezTo>
                  <a:cubicBezTo>
                    <a:pt x="131" y="57"/>
                    <a:pt x="126" y="56"/>
                    <a:pt x="120" y="52"/>
                  </a:cubicBezTo>
                  <a:cubicBezTo>
                    <a:pt x="120" y="52"/>
                    <a:pt x="119" y="52"/>
                    <a:pt x="119" y="51"/>
                  </a:cubicBezTo>
                  <a:cubicBezTo>
                    <a:pt x="108" y="59"/>
                    <a:pt x="93" y="57"/>
                    <a:pt x="86" y="42"/>
                  </a:cubicBezTo>
                  <a:cubicBezTo>
                    <a:pt x="79" y="45"/>
                    <a:pt x="74" y="43"/>
                    <a:pt x="71" y="39"/>
                  </a:cubicBezTo>
                  <a:cubicBezTo>
                    <a:pt x="68" y="35"/>
                    <a:pt x="69" y="30"/>
                    <a:pt x="72" y="26"/>
                  </a:cubicBezTo>
                  <a:close/>
                  <a:moveTo>
                    <a:pt x="92" y="59"/>
                  </a:moveTo>
                  <a:cubicBezTo>
                    <a:pt x="88" y="58"/>
                    <a:pt x="83" y="57"/>
                    <a:pt x="79" y="56"/>
                  </a:cubicBezTo>
                  <a:cubicBezTo>
                    <a:pt x="77" y="55"/>
                    <a:pt x="76" y="52"/>
                    <a:pt x="74" y="50"/>
                  </a:cubicBezTo>
                  <a:cubicBezTo>
                    <a:pt x="79" y="50"/>
                    <a:pt x="83" y="50"/>
                    <a:pt x="86" y="54"/>
                  </a:cubicBezTo>
                  <a:cubicBezTo>
                    <a:pt x="88" y="56"/>
                    <a:pt x="90" y="58"/>
                    <a:pt x="92" y="59"/>
                  </a:cubicBezTo>
                  <a:close/>
                  <a:moveTo>
                    <a:pt x="65" y="93"/>
                  </a:moveTo>
                  <a:cubicBezTo>
                    <a:pt x="65" y="92"/>
                    <a:pt x="65" y="92"/>
                    <a:pt x="64" y="91"/>
                  </a:cubicBezTo>
                  <a:cubicBezTo>
                    <a:pt x="49" y="99"/>
                    <a:pt x="36" y="93"/>
                    <a:pt x="30" y="83"/>
                  </a:cubicBezTo>
                  <a:cubicBezTo>
                    <a:pt x="27" y="87"/>
                    <a:pt x="24" y="90"/>
                    <a:pt x="19" y="89"/>
                  </a:cubicBezTo>
                  <a:cubicBezTo>
                    <a:pt x="17" y="89"/>
                    <a:pt x="14" y="88"/>
                    <a:pt x="12" y="86"/>
                  </a:cubicBezTo>
                  <a:cubicBezTo>
                    <a:pt x="7" y="82"/>
                    <a:pt x="7" y="76"/>
                    <a:pt x="10" y="71"/>
                  </a:cubicBezTo>
                  <a:cubicBezTo>
                    <a:pt x="14" y="66"/>
                    <a:pt x="20" y="65"/>
                    <a:pt x="27" y="68"/>
                  </a:cubicBezTo>
                  <a:cubicBezTo>
                    <a:pt x="27" y="67"/>
                    <a:pt x="28" y="65"/>
                    <a:pt x="28" y="64"/>
                  </a:cubicBezTo>
                  <a:cubicBezTo>
                    <a:pt x="31" y="54"/>
                    <a:pt x="39" y="48"/>
                    <a:pt x="50" y="47"/>
                  </a:cubicBezTo>
                  <a:cubicBezTo>
                    <a:pt x="59" y="46"/>
                    <a:pt x="69" y="51"/>
                    <a:pt x="73" y="60"/>
                  </a:cubicBezTo>
                  <a:cubicBezTo>
                    <a:pt x="74" y="62"/>
                    <a:pt x="74" y="63"/>
                    <a:pt x="77" y="63"/>
                  </a:cubicBezTo>
                  <a:cubicBezTo>
                    <a:pt x="86" y="62"/>
                    <a:pt x="94" y="67"/>
                    <a:pt x="96" y="75"/>
                  </a:cubicBezTo>
                  <a:cubicBezTo>
                    <a:pt x="99" y="83"/>
                    <a:pt x="96" y="92"/>
                    <a:pt x="88" y="96"/>
                  </a:cubicBezTo>
                  <a:cubicBezTo>
                    <a:pt x="81" y="101"/>
                    <a:pt x="72" y="99"/>
                    <a:pt x="65" y="93"/>
                  </a:cubicBezTo>
                  <a:close/>
                  <a:moveTo>
                    <a:pt x="171" y="119"/>
                  </a:moveTo>
                  <a:cubicBezTo>
                    <a:pt x="171" y="120"/>
                    <a:pt x="171" y="120"/>
                    <a:pt x="171" y="121"/>
                  </a:cubicBezTo>
                  <a:cubicBezTo>
                    <a:pt x="178" y="119"/>
                    <a:pt x="183" y="120"/>
                    <a:pt x="186" y="126"/>
                  </a:cubicBezTo>
                  <a:cubicBezTo>
                    <a:pt x="188" y="130"/>
                    <a:pt x="186" y="136"/>
                    <a:pt x="181" y="139"/>
                  </a:cubicBezTo>
                  <a:cubicBezTo>
                    <a:pt x="176" y="142"/>
                    <a:pt x="171" y="140"/>
                    <a:pt x="167" y="135"/>
                  </a:cubicBezTo>
                  <a:cubicBezTo>
                    <a:pt x="166" y="135"/>
                    <a:pt x="165" y="136"/>
                    <a:pt x="164" y="137"/>
                  </a:cubicBezTo>
                  <a:cubicBezTo>
                    <a:pt x="155" y="143"/>
                    <a:pt x="142" y="139"/>
                    <a:pt x="138" y="129"/>
                  </a:cubicBezTo>
                  <a:cubicBezTo>
                    <a:pt x="137" y="127"/>
                    <a:pt x="136" y="126"/>
                    <a:pt x="135" y="125"/>
                  </a:cubicBezTo>
                  <a:cubicBezTo>
                    <a:pt x="130" y="123"/>
                    <a:pt x="128" y="119"/>
                    <a:pt x="130" y="114"/>
                  </a:cubicBezTo>
                  <a:cubicBezTo>
                    <a:pt x="131" y="110"/>
                    <a:pt x="136" y="107"/>
                    <a:pt x="141" y="109"/>
                  </a:cubicBezTo>
                  <a:cubicBezTo>
                    <a:pt x="142" y="109"/>
                    <a:pt x="144" y="109"/>
                    <a:pt x="145" y="108"/>
                  </a:cubicBezTo>
                  <a:cubicBezTo>
                    <a:pt x="155" y="102"/>
                    <a:pt x="167" y="107"/>
                    <a:pt x="171" y="119"/>
                  </a:cubicBezTo>
                  <a:close/>
                  <a:moveTo>
                    <a:pt x="193" y="79"/>
                  </a:moveTo>
                  <a:cubicBezTo>
                    <a:pt x="193" y="85"/>
                    <a:pt x="187" y="89"/>
                    <a:pt x="182" y="88"/>
                  </a:cubicBezTo>
                  <a:cubicBezTo>
                    <a:pt x="179" y="87"/>
                    <a:pt x="178" y="88"/>
                    <a:pt x="177" y="89"/>
                  </a:cubicBezTo>
                  <a:cubicBezTo>
                    <a:pt x="171" y="95"/>
                    <a:pt x="163" y="97"/>
                    <a:pt x="155" y="93"/>
                  </a:cubicBezTo>
                  <a:cubicBezTo>
                    <a:pt x="148" y="90"/>
                    <a:pt x="144" y="83"/>
                    <a:pt x="144" y="75"/>
                  </a:cubicBezTo>
                  <a:cubicBezTo>
                    <a:pt x="144" y="67"/>
                    <a:pt x="150" y="59"/>
                    <a:pt x="158" y="57"/>
                  </a:cubicBezTo>
                  <a:cubicBezTo>
                    <a:pt x="166" y="55"/>
                    <a:pt x="175" y="58"/>
                    <a:pt x="179" y="65"/>
                  </a:cubicBezTo>
                  <a:cubicBezTo>
                    <a:pt x="181" y="67"/>
                    <a:pt x="182" y="68"/>
                    <a:pt x="184" y="68"/>
                  </a:cubicBezTo>
                  <a:cubicBezTo>
                    <a:pt x="190" y="69"/>
                    <a:pt x="194" y="74"/>
                    <a:pt x="193" y="79"/>
                  </a:cubicBezTo>
                  <a:close/>
                  <a:moveTo>
                    <a:pt x="29" y="194"/>
                  </a:moveTo>
                  <a:cubicBezTo>
                    <a:pt x="29" y="198"/>
                    <a:pt x="29" y="202"/>
                    <a:pt x="29" y="205"/>
                  </a:cubicBezTo>
                  <a:cubicBezTo>
                    <a:pt x="29" y="213"/>
                    <a:pt x="33" y="218"/>
                    <a:pt x="39" y="220"/>
                  </a:cubicBezTo>
                  <a:cubicBezTo>
                    <a:pt x="43" y="222"/>
                    <a:pt x="48" y="223"/>
                    <a:pt x="52" y="223"/>
                  </a:cubicBezTo>
                  <a:cubicBezTo>
                    <a:pt x="89" y="223"/>
                    <a:pt x="126" y="223"/>
                    <a:pt x="164" y="223"/>
                  </a:cubicBezTo>
                  <a:cubicBezTo>
                    <a:pt x="165" y="223"/>
                    <a:pt x="167" y="223"/>
                    <a:pt x="169" y="223"/>
                  </a:cubicBezTo>
                  <a:cubicBezTo>
                    <a:pt x="178" y="222"/>
                    <a:pt x="186" y="215"/>
                    <a:pt x="187" y="207"/>
                  </a:cubicBezTo>
                  <a:cubicBezTo>
                    <a:pt x="187" y="203"/>
                    <a:pt x="187" y="198"/>
                    <a:pt x="187" y="194"/>
                  </a:cubicBezTo>
                  <a:cubicBezTo>
                    <a:pt x="134" y="194"/>
                    <a:pt x="82" y="194"/>
                    <a:pt x="29" y="194"/>
                  </a:cubicBezTo>
                  <a:close/>
                  <a:moveTo>
                    <a:pt x="169" y="216"/>
                  </a:moveTo>
                  <a:cubicBezTo>
                    <a:pt x="167" y="216"/>
                    <a:pt x="166" y="216"/>
                    <a:pt x="165" y="216"/>
                  </a:cubicBezTo>
                  <a:cubicBezTo>
                    <a:pt x="127" y="216"/>
                    <a:pt x="89" y="216"/>
                    <a:pt x="51" y="216"/>
                  </a:cubicBezTo>
                  <a:cubicBezTo>
                    <a:pt x="50" y="216"/>
                    <a:pt x="49" y="216"/>
                    <a:pt x="48" y="216"/>
                  </a:cubicBezTo>
                  <a:cubicBezTo>
                    <a:pt x="39" y="215"/>
                    <a:pt x="35" y="210"/>
                    <a:pt x="36" y="201"/>
                  </a:cubicBezTo>
                  <a:cubicBezTo>
                    <a:pt x="84" y="201"/>
                    <a:pt x="132" y="201"/>
                    <a:pt x="180" y="201"/>
                  </a:cubicBezTo>
                  <a:cubicBezTo>
                    <a:pt x="181" y="210"/>
                    <a:pt x="177" y="214"/>
                    <a:pt x="169" y="216"/>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58" name="ZoneTexte 57">
            <a:extLst>
              <a:ext uri="{FF2B5EF4-FFF2-40B4-BE49-F238E27FC236}">
                <a16:creationId xmlns:a16="http://schemas.microsoft.com/office/drawing/2014/main" id="{CB09F0C8-400E-4B8D-B9AB-2C0CC215F894}"/>
              </a:ext>
            </a:extLst>
          </p:cNvPr>
          <p:cNvSpPr txBox="1"/>
          <p:nvPr/>
        </p:nvSpPr>
        <p:spPr>
          <a:xfrm>
            <a:off x="8584158" y="4827441"/>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dirty="0">
                <a:solidFill>
                  <a:srgbClr val="489A1E"/>
                </a:solidFill>
                <a:latin typeface="Arial" panose="020B0604020202020204" pitchFamily="34" charset="0"/>
                <a:cs typeface="Arial" panose="020B0604020202020204" pitchFamily="34" charset="0"/>
              </a:rPr>
              <a:t>L’architecte du jardin</a:t>
            </a:r>
          </a:p>
        </p:txBody>
      </p:sp>
      <p:grpSp>
        <p:nvGrpSpPr>
          <p:cNvPr id="59" name="Groupe 58">
            <a:extLst>
              <a:ext uri="{FF2B5EF4-FFF2-40B4-BE49-F238E27FC236}">
                <a16:creationId xmlns:a16="http://schemas.microsoft.com/office/drawing/2014/main" id="{2F92119C-3A69-4888-9648-44A66DC8F065}"/>
              </a:ext>
            </a:extLst>
          </p:cNvPr>
          <p:cNvGrpSpPr>
            <a:grpSpLocks noChangeAspect="1"/>
          </p:cNvGrpSpPr>
          <p:nvPr/>
        </p:nvGrpSpPr>
        <p:grpSpPr>
          <a:xfrm>
            <a:off x="5157995" y="4407534"/>
            <a:ext cx="655919" cy="646952"/>
            <a:chOff x="8614991" y="1348505"/>
            <a:chExt cx="1056822" cy="1042374"/>
          </a:xfrm>
        </p:grpSpPr>
        <p:sp>
          <p:nvSpPr>
            <p:cNvPr id="60" name="Ellipse 59">
              <a:extLst>
                <a:ext uri="{FF2B5EF4-FFF2-40B4-BE49-F238E27FC236}">
                  <a16:creationId xmlns:a16="http://schemas.microsoft.com/office/drawing/2014/main" id="{215C2C71-C1EA-4F5E-B012-AD23E0511421}"/>
                </a:ext>
              </a:extLst>
            </p:cNvPr>
            <p:cNvSpPr/>
            <p:nvPr/>
          </p:nvSpPr>
          <p:spPr bwMode="ltGray">
            <a:xfrm>
              <a:off x="8614991" y="1348505"/>
              <a:ext cx="1056822" cy="1042374"/>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61" name="Graphique 60">
              <a:extLst>
                <a:ext uri="{FF2B5EF4-FFF2-40B4-BE49-F238E27FC236}">
                  <a16:creationId xmlns:a16="http://schemas.microsoft.com/office/drawing/2014/main" id="{A14B94DC-5DBB-4FA3-8495-B21AFCFE138A}"/>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t="7812" b="33625"/>
            <a:stretch/>
          </p:blipFill>
          <p:spPr>
            <a:xfrm>
              <a:off x="8801565" y="1555798"/>
              <a:ext cx="737680" cy="540000"/>
            </a:xfrm>
            <a:prstGeom prst="rect">
              <a:avLst/>
            </a:prstGeom>
          </p:spPr>
        </p:pic>
      </p:grpSp>
      <p:sp>
        <p:nvSpPr>
          <p:cNvPr id="62" name="ZoneTexte 61">
            <a:extLst>
              <a:ext uri="{FF2B5EF4-FFF2-40B4-BE49-F238E27FC236}">
                <a16:creationId xmlns:a16="http://schemas.microsoft.com/office/drawing/2014/main" id="{483FD11A-6F81-4114-B726-B2004F2FDEBF}"/>
              </a:ext>
            </a:extLst>
          </p:cNvPr>
          <p:cNvSpPr txBox="1"/>
          <p:nvPr/>
        </p:nvSpPr>
        <p:spPr>
          <a:xfrm>
            <a:off x="4713598" y="5144689"/>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dirty="0">
                <a:solidFill>
                  <a:srgbClr val="A84E97"/>
                </a:solidFill>
                <a:latin typeface="Arial" panose="020B0604020202020204" pitchFamily="34" charset="0"/>
                <a:cs typeface="Arial" panose="020B0604020202020204" pitchFamily="34" charset="0"/>
              </a:rPr>
              <a:t>L’épicurien</a:t>
            </a:r>
          </a:p>
        </p:txBody>
      </p:sp>
      <p:sp>
        <p:nvSpPr>
          <p:cNvPr id="72" name="ZoneTexte 71">
            <a:extLst>
              <a:ext uri="{FF2B5EF4-FFF2-40B4-BE49-F238E27FC236}">
                <a16:creationId xmlns:a16="http://schemas.microsoft.com/office/drawing/2014/main" id="{3B3D8C65-3ACD-4F01-973E-AD1BBF5E2AD6}"/>
              </a:ext>
            </a:extLst>
          </p:cNvPr>
          <p:cNvSpPr txBox="1"/>
          <p:nvPr/>
        </p:nvSpPr>
        <p:spPr>
          <a:xfrm>
            <a:off x="2141224" y="3164536"/>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dirty="0">
                <a:solidFill>
                  <a:srgbClr val="0EADC3"/>
                </a:solidFill>
                <a:latin typeface="Arial" panose="020B0604020202020204" pitchFamily="34" charset="0"/>
                <a:cs typeface="Arial" panose="020B0604020202020204" pitchFamily="34" charset="0"/>
              </a:rPr>
              <a:t>Le minimaliste</a:t>
            </a:r>
          </a:p>
        </p:txBody>
      </p:sp>
      <p:grpSp>
        <p:nvGrpSpPr>
          <p:cNvPr id="73" name="Groupe 72">
            <a:extLst>
              <a:ext uri="{FF2B5EF4-FFF2-40B4-BE49-F238E27FC236}">
                <a16:creationId xmlns:a16="http://schemas.microsoft.com/office/drawing/2014/main" id="{C4FA1B33-F404-4C55-AC9E-CD53709A7CB0}"/>
              </a:ext>
            </a:extLst>
          </p:cNvPr>
          <p:cNvGrpSpPr>
            <a:grpSpLocks noChangeAspect="1"/>
          </p:cNvGrpSpPr>
          <p:nvPr/>
        </p:nvGrpSpPr>
        <p:grpSpPr>
          <a:xfrm>
            <a:off x="5810717" y="1586417"/>
            <a:ext cx="655919" cy="646952"/>
            <a:chOff x="6095206" y="978659"/>
            <a:chExt cx="1056822" cy="1042374"/>
          </a:xfrm>
        </p:grpSpPr>
        <p:sp>
          <p:nvSpPr>
            <p:cNvPr id="74" name="Ellipse 73">
              <a:extLst>
                <a:ext uri="{FF2B5EF4-FFF2-40B4-BE49-F238E27FC236}">
                  <a16:creationId xmlns:a16="http://schemas.microsoft.com/office/drawing/2014/main" id="{2B3DA412-DEC9-421E-B66D-4CFC2F6CFD0C}"/>
                </a:ext>
              </a:extLst>
            </p:cNvPr>
            <p:cNvSpPr>
              <a:spLocks noChangeAspect="1"/>
            </p:cNvSpPr>
            <p:nvPr/>
          </p:nvSpPr>
          <p:spPr bwMode="ltGray">
            <a:xfrm>
              <a:off x="6095206" y="978659"/>
              <a:ext cx="1056822" cy="1042374"/>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5" name="Freeform 8">
              <a:extLst>
                <a:ext uri="{FF2B5EF4-FFF2-40B4-BE49-F238E27FC236}">
                  <a16:creationId xmlns:a16="http://schemas.microsoft.com/office/drawing/2014/main" id="{6E5D11C5-8DFD-47C6-94B9-7BAA27DD4297}"/>
                </a:ext>
              </a:extLst>
            </p:cNvPr>
            <p:cNvSpPr>
              <a:spLocks noChangeAspect="1" noEditPoints="1"/>
            </p:cNvSpPr>
            <p:nvPr/>
          </p:nvSpPr>
          <p:spPr bwMode="auto">
            <a:xfrm>
              <a:off x="6375883" y="1238031"/>
              <a:ext cx="584248" cy="523630"/>
            </a:xfrm>
            <a:custGeom>
              <a:avLst/>
              <a:gdLst>
                <a:gd name="T0" fmla="*/ 223 w 227"/>
                <a:gd name="T1" fmla="*/ 6 h 203"/>
                <a:gd name="T2" fmla="*/ 180 w 227"/>
                <a:gd name="T3" fmla="*/ 0 h 203"/>
                <a:gd name="T4" fmla="*/ 123 w 227"/>
                <a:gd name="T5" fmla="*/ 17 h 203"/>
                <a:gd name="T6" fmla="*/ 103 w 227"/>
                <a:gd name="T7" fmla="*/ 93 h 203"/>
                <a:gd name="T8" fmla="*/ 94 w 227"/>
                <a:gd name="T9" fmla="*/ 108 h 203"/>
                <a:gd name="T10" fmla="*/ 88 w 227"/>
                <a:gd name="T11" fmla="*/ 125 h 203"/>
                <a:gd name="T12" fmla="*/ 77 w 227"/>
                <a:gd name="T13" fmla="*/ 104 h 203"/>
                <a:gd name="T14" fmla="*/ 64 w 227"/>
                <a:gd name="T15" fmla="*/ 62 h 203"/>
                <a:gd name="T16" fmla="*/ 0 w 227"/>
                <a:gd name="T17" fmla="*/ 55 h 203"/>
                <a:gd name="T18" fmla="*/ 26 w 227"/>
                <a:gd name="T19" fmla="*/ 113 h 203"/>
                <a:gd name="T20" fmla="*/ 71 w 227"/>
                <a:gd name="T21" fmla="*/ 113 h 203"/>
                <a:gd name="T22" fmla="*/ 83 w 227"/>
                <a:gd name="T23" fmla="*/ 153 h 203"/>
                <a:gd name="T24" fmla="*/ 25 w 227"/>
                <a:gd name="T25" fmla="*/ 197 h 203"/>
                <a:gd name="T26" fmla="*/ 27 w 227"/>
                <a:gd name="T27" fmla="*/ 201 h 203"/>
                <a:gd name="T28" fmla="*/ 31 w 227"/>
                <a:gd name="T29" fmla="*/ 203 h 203"/>
                <a:gd name="T30" fmla="*/ 146 w 227"/>
                <a:gd name="T31" fmla="*/ 203 h 203"/>
                <a:gd name="T32" fmla="*/ 150 w 227"/>
                <a:gd name="T33" fmla="*/ 201 h 203"/>
                <a:gd name="T34" fmla="*/ 151 w 227"/>
                <a:gd name="T35" fmla="*/ 197 h 203"/>
                <a:gd name="T36" fmla="*/ 94 w 227"/>
                <a:gd name="T37" fmla="*/ 153 h 203"/>
                <a:gd name="T38" fmla="*/ 103 w 227"/>
                <a:gd name="T39" fmla="*/ 113 h 203"/>
                <a:gd name="T40" fmla="*/ 110 w 227"/>
                <a:gd name="T41" fmla="*/ 101 h 203"/>
                <a:gd name="T42" fmla="*/ 151 w 227"/>
                <a:gd name="T43" fmla="*/ 115 h 203"/>
                <a:gd name="T44" fmla="*/ 185 w 227"/>
                <a:gd name="T45" fmla="*/ 103 h 203"/>
                <a:gd name="T46" fmla="*/ 216 w 227"/>
                <a:gd name="T47" fmla="*/ 62 h 203"/>
                <a:gd name="T48" fmla="*/ 227 w 227"/>
                <a:gd name="T49" fmla="*/ 11 h 203"/>
                <a:gd name="T50" fmla="*/ 227 w 227"/>
                <a:gd name="T51" fmla="*/ 6 h 203"/>
                <a:gd name="T52" fmla="*/ 223 w 227"/>
                <a:gd name="T53" fmla="*/ 6 h 203"/>
                <a:gd name="T54" fmla="*/ 207 w 227"/>
                <a:gd name="T55" fmla="*/ 59 h 203"/>
                <a:gd name="T56" fmla="*/ 180 w 227"/>
                <a:gd name="T57" fmla="*/ 95 h 203"/>
                <a:gd name="T58" fmla="*/ 151 w 227"/>
                <a:gd name="T59" fmla="*/ 105 h 203"/>
                <a:gd name="T60" fmla="*/ 115 w 227"/>
                <a:gd name="T61" fmla="*/ 93 h 203"/>
                <a:gd name="T62" fmla="*/ 125 w 227"/>
                <a:gd name="T63" fmla="*/ 81 h 203"/>
                <a:gd name="T64" fmla="*/ 158 w 227"/>
                <a:gd name="T65" fmla="*/ 62 h 203"/>
                <a:gd name="T66" fmla="*/ 162 w 227"/>
                <a:gd name="T67" fmla="*/ 56 h 203"/>
                <a:gd name="T68" fmla="*/ 156 w 227"/>
                <a:gd name="T69" fmla="*/ 53 h 203"/>
                <a:gd name="T70" fmla="*/ 119 w 227"/>
                <a:gd name="T71" fmla="*/ 74 h 203"/>
                <a:gd name="T72" fmla="*/ 110 w 227"/>
                <a:gd name="T73" fmla="*/ 83 h 203"/>
                <a:gd name="T74" fmla="*/ 128 w 227"/>
                <a:gd name="T75" fmla="*/ 25 h 203"/>
                <a:gd name="T76" fmla="*/ 180 w 227"/>
                <a:gd name="T77" fmla="*/ 10 h 203"/>
                <a:gd name="T78" fmla="*/ 217 w 227"/>
                <a:gd name="T79" fmla="*/ 14 h 203"/>
                <a:gd name="T80" fmla="*/ 207 w 227"/>
                <a:gd name="T81" fmla="*/ 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3">
                  <a:moveTo>
                    <a:pt x="223" y="6"/>
                  </a:moveTo>
                  <a:cubicBezTo>
                    <a:pt x="208" y="2"/>
                    <a:pt x="193" y="0"/>
                    <a:pt x="180" y="0"/>
                  </a:cubicBezTo>
                  <a:cubicBezTo>
                    <a:pt x="157" y="0"/>
                    <a:pt x="138" y="6"/>
                    <a:pt x="123" y="17"/>
                  </a:cubicBezTo>
                  <a:cubicBezTo>
                    <a:pt x="94" y="38"/>
                    <a:pt x="96" y="66"/>
                    <a:pt x="103" y="93"/>
                  </a:cubicBezTo>
                  <a:cubicBezTo>
                    <a:pt x="99" y="98"/>
                    <a:pt x="97" y="103"/>
                    <a:pt x="94" y="108"/>
                  </a:cubicBezTo>
                  <a:cubicBezTo>
                    <a:pt x="92" y="114"/>
                    <a:pt x="90" y="119"/>
                    <a:pt x="88" y="125"/>
                  </a:cubicBezTo>
                  <a:cubicBezTo>
                    <a:pt x="85" y="117"/>
                    <a:pt x="81" y="110"/>
                    <a:pt x="77" y="104"/>
                  </a:cubicBezTo>
                  <a:cubicBezTo>
                    <a:pt x="81" y="87"/>
                    <a:pt x="79" y="73"/>
                    <a:pt x="64" y="62"/>
                  </a:cubicBezTo>
                  <a:cubicBezTo>
                    <a:pt x="47" y="49"/>
                    <a:pt x="23" y="50"/>
                    <a:pt x="0" y="55"/>
                  </a:cubicBezTo>
                  <a:cubicBezTo>
                    <a:pt x="2" y="78"/>
                    <a:pt x="9" y="101"/>
                    <a:pt x="26" y="113"/>
                  </a:cubicBezTo>
                  <a:cubicBezTo>
                    <a:pt x="42" y="125"/>
                    <a:pt x="56" y="122"/>
                    <a:pt x="71" y="113"/>
                  </a:cubicBezTo>
                  <a:cubicBezTo>
                    <a:pt x="79" y="123"/>
                    <a:pt x="83" y="137"/>
                    <a:pt x="83" y="153"/>
                  </a:cubicBezTo>
                  <a:cubicBezTo>
                    <a:pt x="53" y="155"/>
                    <a:pt x="29" y="173"/>
                    <a:pt x="25" y="197"/>
                  </a:cubicBezTo>
                  <a:cubicBezTo>
                    <a:pt x="25" y="199"/>
                    <a:pt x="25" y="200"/>
                    <a:pt x="27" y="201"/>
                  </a:cubicBezTo>
                  <a:cubicBezTo>
                    <a:pt x="28" y="203"/>
                    <a:pt x="29" y="203"/>
                    <a:pt x="31" y="203"/>
                  </a:cubicBezTo>
                  <a:cubicBezTo>
                    <a:pt x="146" y="203"/>
                    <a:pt x="146" y="203"/>
                    <a:pt x="146" y="203"/>
                  </a:cubicBezTo>
                  <a:cubicBezTo>
                    <a:pt x="148" y="203"/>
                    <a:pt x="149" y="203"/>
                    <a:pt x="150" y="201"/>
                  </a:cubicBezTo>
                  <a:cubicBezTo>
                    <a:pt x="151" y="200"/>
                    <a:pt x="152" y="199"/>
                    <a:pt x="151" y="197"/>
                  </a:cubicBezTo>
                  <a:cubicBezTo>
                    <a:pt x="148" y="173"/>
                    <a:pt x="124" y="155"/>
                    <a:pt x="94" y="153"/>
                  </a:cubicBezTo>
                  <a:cubicBezTo>
                    <a:pt x="95" y="138"/>
                    <a:pt x="98" y="125"/>
                    <a:pt x="103" y="113"/>
                  </a:cubicBezTo>
                  <a:cubicBezTo>
                    <a:pt x="105" y="108"/>
                    <a:pt x="107" y="104"/>
                    <a:pt x="110" y="101"/>
                  </a:cubicBezTo>
                  <a:cubicBezTo>
                    <a:pt x="131" y="113"/>
                    <a:pt x="143" y="115"/>
                    <a:pt x="151" y="115"/>
                  </a:cubicBezTo>
                  <a:cubicBezTo>
                    <a:pt x="163" y="115"/>
                    <a:pt x="174" y="111"/>
                    <a:pt x="185" y="103"/>
                  </a:cubicBezTo>
                  <a:cubicBezTo>
                    <a:pt x="198" y="93"/>
                    <a:pt x="209" y="80"/>
                    <a:pt x="216" y="62"/>
                  </a:cubicBezTo>
                  <a:cubicBezTo>
                    <a:pt x="222" y="47"/>
                    <a:pt x="226" y="29"/>
                    <a:pt x="227" y="11"/>
                  </a:cubicBezTo>
                  <a:cubicBezTo>
                    <a:pt x="227" y="6"/>
                    <a:pt x="227" y="6"/>
                    <a:pt x="227" y="6"/>
                  </a:cubicBezTo>
                  <a:lnTo>
                    <a:pt x="223" y="6"/>
                  </a:lnTo>
                  <a:close/>
                  <a:moveTo>
                    <a:pt x="207" y="59"/>
                  </a:moveTo>
                  <a:cubicBezTo>
                    <a:pt x="200" y="74"/>
                    <a:pt x="191" y="86"/>
                    <a:pt x="180" y="95"/>
                  </a:cubicBezTo>
                  <a:cubicBezTo>
                    <a:pt x="170" y="102"/>
                    <a:pt x="161" y="105"/>
                    <a:pt x="151" y="105"/>
                  </a:cubicBezTo>
                  <a:cubicBezTo>
                    <a:pt x="141" y="105"/>
                    <a:pt x="130" y="101"/>
                    <a:pt x="115" y="93"/>
                  </a:cubicBezTo>
                  <a:cubicBezTo>
                    <a:pt x="118" y="89"/>
                    <a:pt x="122" y="85"/>
                    <a:pt x="125" y="81"/>
                  </a:cubicBezTo>
                  <a:cubicBezTo>
                    <a:pt x="141" y="67"/>
                    <a:pt x="158" y="62"/>
                    <a:pt x="158" y="62"/>
                  </a:cubicBezTo>
                  <a:cubicBezTo>
                    <a:pt x="161" y="62"/>
                    <a:pt x="162" y="59"/>
                    <a:pt x="162" y="56"/>
                  </a:cubicBezTo>
                  <a:cubicBezTo>
                    <a:pt x="161" y="54"/>
                    <a:pt x="158" y="52"/>
                    <a:pt x="156" y="53"/>
                  </a:cubicBezTo>
                  <a:cubicBezTo>
                    <a:pt x="155" y="53"/>
                    <a:pt x="137" y="58"/>
                    <a:pt x="119" y="74"/>
                  </a:cubicBezTo>
                  <a:cubicBezTo>
                    <a:pt x="116" y="77"/>
                    <a:pt x="113" y="80"/>
                    <a:pt x="110" y="83"/>
                  </a:cubicBezTo>
                  <a:cubicBezTo>
                    <a:pt x="105" y="59"/>
                    <a:pt x="108" y="40"/>
                    <a:pt x="128" y="25"/>
                  </a:cubicBezTo>
                  <a:cubicBezTo>
                    <a:pt x="142" y="15"/>
                    <a:pt x="159" y="10"/>
                    <a:pt x="180" y="10"/>
                  </a:cubicBezTo>
                  <a:cubicBezTo>
                    <a:pt x="191" y="10"/>
                    <a:pt x="204" y="11"/>
                    <a:pt x="217" y="14"/>
                  </a:cubicBezTo>
                  <a:cubicBezTo>
                    <a:pt x="215" y="30"/>
                    <a:pt x="212" y="46"/>
                    <a:pt x="207" y="59"/>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76" name="ZoneTexte 75">
            <a:extLst>
              <a:ext uri="{FF2B5EF4-FFF2-40B4-BE49-F238E27FC236}">
                <a16:creationId xmlns:a16="http://schemas.microsoft.com/office/drawing/2014/main" id="{527BBDCB-2F60-49E4-B624-976A5BEE8997}"/>
              </a:ext>
            </a:extLst>
          </p:cNvPr>
          <p:cNvSpPr txBox="1"/>
          <p:nvPr/>
        </p:nvSpPr>
        <p:spPr>
          <a:xfrm>
            <a:off x="5368280" y="2319944"/>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dirty="0">
                <a:solidFill>
                  <a:srgbClr val="96C11D"/>
                </a:solidFill>
                <a:latin typeface="Arial" panose="020B0604020202020204" pitchFamily="34" charset="0"/>
                <a:cs typeface="Arial" panose="020B0604020202020204" pitchFamily="34" charset="0"/>
              </a:rPr>
              <a:t>Le passionné par la nature</a:t>
            </a:r>
          </a:p>
        </p:txBody>
      </p:sp>
      <p:sp>
        <p:nvSpPr>
          <p:cNvPr id="43" name="Ellipse 42">
            <a:extLst>
              <a:ext uri="{FF2B5EF4-FFF2-40B4-BE49-F238E27FC236}">
                <a16:creationId xmlns:a16="http://schemas.microsoft.com/office/drawing/2014/main" id="{BCA14D02-A14B-43E7-90C6-362005505DD2}"/>
              </a:ext>
            </a:extLst>
          </p:cNvPr>
          <p:cNvSpPr/>
          <p:nvPr/>
        </p:nvSpPr>
        <p:spPr bwMode="ltGray">
          <a:xfrm>
            <a:off x="3151266" y="2706933"/>
            <a:ext cx="467243" cy="467243"/>
          </a:xfrm>
          <a:prstGeom prst="ellipse">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47" name="ZoneTexte 46">
            <a:extLst>
              <a:ext uri="{FF2B5EF4-FFF2-40B4-BE49-F238E27FC236}">
                <a16:creationId xmlns:a16="http://schemas.microsoft.com/office/drawing/2014/main" id="{C25760F6-0EF7-4021-A17A-5D21FD3D3B18}"/>
              </a:ext>
            </a:extLst>
          </p:cNvPr>
          <p:cNvSpPr txBox="1"/>
          <p:nvPr/>
        </p:nvSpPr>
        <p:spPr>
          <a:xfrm>
            <a:off x="3145529" y="2805678"/>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0EADC3"/>
                </a:solidFill>
                <a:latin typeface="Arial" panose="020B0604020202020204" pitchFamily="34" charset="0"/>
                <a:cs typeface="Arial" panose="020B0604020202020204" pitchFamily="34" charset="0"/>
              </a:rPr>
              <a:t>13%</a:t>
            </a:r>
          </a:p>
        </p:txBody>
      </p:sp>
      <p:sp>
        <p:nvSpPr>
          <p:cNvPr id="48" name="Ellipse 47">
            <a:extLst>
              <a:ext uri="{FF2B5EF4-FFF2-40B4-BE49-F238E27FC236}">
                <a16:creationId xmlns:a16="http://schemas.microsoft.com/office/drawing/2014/main" id="{D60C6461-9423-4D52-B62A-CBD8829968FC}"/>
              </a:ext>
            </a:extLst>
          </p:cNvPr>
          <p:cNvSpPr/>
          <p:nvPr/>
        </p:nvSpPr>
        <p:spPr bwMode="ltGray">
          <a:xfrm>
            <a:off x="6333609" y="1853318"/>
            <a:ext cx="467243" cy="467243"/>
          </a:xfrm>
          <a:prstGeom prst="ellipse">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96C11D"/>
              </a:solidFill>
              <a:latin typeface="Arial" panose="020B0604020202020204" pitchFamily="34" charset="0"/>
              <a:cs typeface="Arial" panose="020B0604020202020204" pitchFamily="34" charset="0"/>
            </a:endParaRPr>
          </a:p>
        </p:txBody>
      </p:sp>
      <p:sp>
        <p:nvSpPr>
          <p:cNvPr id="50" name="ZoneTexte 49">
            <a:extLst>
              <a:ext uri="{FF2B5EF4-FFF2-40B4-BE49-F238E27FC236}">
                <a16:creationId xmlns:a16="http://schemas.microsoft.com/office/drawing/2014/main" id="{8D58C20C-9661-430D-8F6E-B33DE8406D6D}"/>
              </a:ext>
            </a:extLst>
          </p:cNvPr>
          <p:cNvSpPr txBox="1"/>
          <p:nvPr/>
        </p:nvSpPr>
        <p:spPr>
          <a:xfrm>
            <a:off x="6327872" y="1952063"/>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96C11D"/>
                </a:solidFill>
                <a:latin typeface="Arial" panose="020B0604020202020204" pitchFamily="34" charset="0"/>
                <a:cs typeface="Arial" panose="020B0604020202020204" pitchFamily="34" charset="0"/>
              </a:rPr>
              <a:t>19%</a:t>
            </a:r>
          </a:p>
        </p:txBody>
      </p:sp>
      <p:sp>
        <p:nvSpPr>
          <p:cNvPr id="51" name="Ellipse 50">
            <a:extLst>
              <a:ext uri="{FF2B5EF4-FFF2-40B4-BE49-F238E27FC236}">
                <a16:creationId xmlns:a16="http://schemas.microsoft.com/office/drawing/2014/main" id="{AD241B04-9250-4EBB-B2C7-B0C26C39195B}"/>
              </a:ext>
            </a:extLst>
          </p:cNvPr>
          <p:cNvSpPr/>
          <p:nvPr/>
        </p:nvSpPr>
        <p:spPr bwMode="ltGray">
          <a:xfrm>
            <a:off x="9760738" y="1887933"/>
            <a:ext cx="467243" cy="467243"/>
          </a:xfrm>
          <a:prstGeom prst="ellipse">
            <a:avLst/>
          </a:prstGeom>
          <a:solidFill>
            <a:schemeClr val="bg1"/>
          </a:solidFill>
          <a:ln w="12700">
            <a:solidFill>
              <a:srgbClr val="D5B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048" dirty="0">
              <a:solidFill>
                <a:srgbClr val="D5B000"/>
              </a:solidFill>
              <a:latin typeface="Arial" panose="020B0604020202020204" pitchFamily="34" charset="0"/>
              <a:cs typeface="Arial" panose="020B0604020202020204" pitchFamily="34" charset="0"/>
            </a:endParaRPr>
          </a:p>
        </p:txBody>
      </p:sp>
      <p:sp>
        <p:nvSpPr>
          <p:cNvPr id="52" name="ZoneTexte 51">
            <a:extLst>
              <a:ext uri="{FF2B5EF4-FFF2-40B4-BE49-F238E27FC236}">
                <a16:creationId xmlns:a16="http://schemas.microsoft.com/office/drawing/2014/main" id="{BF2F1BE4-F47C-4F32-A1F2-35D60362B598}"/>
              </a:ext>
            </a:extLst>
          </p:cNvPr>
          <p:cNvSpPr txBox="1"/>
          <p:nvPr/>
        </p:nvSpPr>
        <p:spPr>
          <a:xfrm>
            <a:off x="9755001" y="1986678"/>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D5B000"/>
                </a:solidFill>
                <a:latin typeface="Arial" panose="020B0604020202020204" pitchFamily="34" charset="0"/>
                <a:cs typeface="Arial" panose="020B0604020202020204" pitchFamily="34" charset="0"/>
              </a:rPr>
              <a:t>16%</a:t>
            </a:r>
          </a:p>
        </p:txBody>
      </p:sp>
      <p:sp>
        <p:nvSpPr>
          <p:cNvPr id="53" name="Ellipse 52">
            <a:extLst>
              <a:ext uri="{FF2B5EF4-FFF2-40B4-BE49-F238E27FC236}">
                <a16:creationId xmlns:a16="http://schemas.microsoft.com/office/drawing/2014/main" id="{E3508281-488B-4E7A-9D66-51E2423B58E9}"/>
              </a:ext>
            </a:extLst>
          </p:cNvPr>
          <p:cNvSpPr/>
          <p:nvPr/>
        </p:nvSpPr>
        <p:spPr bwMode="ltGray">
          <a:xfrm>
            <a:off x="8730907" y="2902509"/>
            <a:ext cx="467243" cy="467243"/>
          </a:xfrm>
          <a:prstGeom prst="ellipse">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77" name="ZoneTexte 76">
            <a:extLst>
              <a:ext uri="{FF2B5EF4-FFF2-40B4-BE49-F238E27FC236}">
                <a16:creationId xmlns:a16="http://schemas.microsoft.com/office/drawing/2014/main" id="{E38CAC94-094B-45FA-8EFA-D684BD2CF2F8}"/>
              </a:ext>
            </a:extLst>
          </p:cNvPr>
          <p:cNvSpPr txBox="1"/>
          <p:nvPr/>
        </p:nvSpPr>
        <p:spPr>
          <a:xfrm>
            <a:off x="8730908" y="3001254"/>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F29107"/>
                </a:solidFill>
                <a:latin typeface="Arial" panose="020B0604020202020204" pitchFamily="34" charset="0"/>
                <a:cs typeface="Arial" panose="020B0604020202020204" pitchFamily="34" charset="0"/>
              </a:rPr>
              <a:t>23%</a:t>
            </a:r>
          </a:p>
        </p:txBody>
      </p:sp>
      <p:sp>
        <p:nvSpPr>
          <p:cNvPr id="78" name="Ellipse 77">
            <a:extLst>
              <a:ext uri="{FF2B5EF4-FFF2-40B4-BE49-F238E27FC236}">
                <a16:creationId xmlns:a16="http://schemas.microsoft.com/office/drawing/2014/main" id="{C38100B3-E649-479B-9F01-FB491647A203}"/>
              </a:ext>
            </a:extLst>
          </p:cNvPr>
          <p:cNvSpPr/>
          <p:nvPr/>
        </p:nvSpPr>
        <p:spPr bwMode="ltGray">
          <a:xfrm>
            <a:off x="5701596" y="4740130"/>
            <a:ext cx="467243" cy="467243"/>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79" name="ZoneTexte 78">
            <a:extLst>
              <a:ext uri="{FF2B5EF4-FFF2-40B4-BE49-F238E27FC236}">
                <a16:creationId xmlns:a16="http://schemas.microsoft.com/office/drawing/2014/main" id="{F376F745-AC5C-4756-99E2-4E8F72F6D9D0}"/>
              </a:ext>
            </a:extLst>
          </p:cNvPr>
          <p:cNvSpPr txBox="1"/>
          <p:nvPr/>
        </p:nvSpPr>
        <p:spPr>
          <a:xfrm>
            <a:off x="5695860" y="4838875"/>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A84E97"/>
                </a:solidFill>
                <a:latin typeface="Arial" panose="020B0604020202020204" pitchFamily="34" charset="0"/>
                <a:cs typeface="Arial" panose="020B0604020202020204" pitchFamily="34" charset="0"/>
              </a:rPr>
              <a:t>13%</a:t>
            </a:r>
          </a:p>
        </p:txBody>
      </p:sp>
      <p:sp>
        <p:nvSpPr>
          <p:cNvPr id="80" name="Ellipse 79">
            <a:extLst>
              <a:ext uri="{FF2B5EF4-FFF2-40B4-BE49-F238E27FC236}">
                <a16:creationId xmlns:a16="http://schemas.microsoft.com/office/drawing/2014/main" id="{E802952A-205D-4E0A-AAE5-4ECF7455E2A7}"/>
              </a:ext>
            </a:extLst>
          </p:cNvPr>
          <p:cNvSpPr/>
          <p:nvPr/>
        </p:nvSpPr>
        <p:spPr bwMode="ltGray">
          <a:xfrm>
            <a:off x="9548385" y="4371633"/>
            <a:ext cx="467243" cy="467243"/>
          </a:xfrm>
          <a:prstGeom prst="ellipse">
            <a:avLst/>
          </a:prstGeom>
          <a:solidFill>
            <a:schemeClr val="bg1"/>
          </a:solid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81" name="ZoneTexte 80">
            <a:extLst>
              <a:ext uri="{FF2B5EF4-FFF2-40B4-BE49-F238E27FC236}">
                <a16:creationId xmlns:a16="http://schemas.microsoft.com/office/drawing/2014/main" id="{96BA9EC8-BBFB-4B5F-BA8C-389BB199C06D}"/>
              </a:ext>
            </a:extLst>
          </p:cNvPr>
          <p:cNvSpPr txBox="1"/>
          <p:nvPr/>
        </p:nvSpPr>
        <p:spPr>
          <a:xfrm>
            <a:off x="9542648" y="4470378"/>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489A1E"/>
                </a:solidFill>
                <a:latin typeface="Arial" panose="020B0604020202020204" pitchFamily="34" charset="0"/>
                <a:cs typeface="Arial" panose="020B0604020202020204" pitchFamily="34" charset="0"/>
              </a:rPr>
              <a:t>17%</a:t>
            </a:r>
          </a:p>
        </p:txBody>
      </p:sp>
      <p:sp>
        <p:nvSpPr>
          <p:cNvPr id="6" name="Espace réservé du numéro de diapositive 5">
            <a:extLst>
              <a:ext uri="{FF2B5EF4-FFF2-40B4-BE49-F238E27FC236}">
                <a16:creationId xmlns:a16="http://schemas.microsoft.com/office/drawing/2014/main" id="{06A9CB9A-1617-A62C-7F01-343454791F4C}"/>
              </a:ext>
            </a:extLst>
          </p:cNvPr>
          <p:cNvSpPr>
            <a:spLocks noGrp="1"/>
          </p:cNvSpPr>
          <p:nvPr>
            <p:ph type="sldNum" sz="quarter" idx="16"/>
          </p:nvPr>
        </p:nvSpPr>
        <p:spPr/>
        <p:txBody>
          <a:bodyPr/>
          <a:lstStyle/>
          <a:p>
            <a:fld id="{4034BEE3-566C-4068-A777-C3A4762E861B}" type="slidenum">
              <a:rPr lang="en-GB" smtClean="0"/>
              <a:pPr/>
              <a:t>14</a:t>
            </a:fld>
            <a:endParaRPr lang="en-GB" dirty="0"/>
          </a:p>
        </p:txBody>
      </p:sp>
    </p:spTree>
    <p:extLst>
      <p:ext uri="{BB962C8B-B14F-4D97-AF65-F5344CB8AC3E}">
        <p14:creationId xmlns:p14="http://schemas.microsoft.com/office/powerpoint/2010/main" val="193404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B777BC6E-7C54-4EB7-A07F-0E486EB15D11}"/>
              </a:ext>
            </a:extLst>
          </p:cNvPr>
          <p:cNvGrpSpPr/>
          <p:nvPr/>
        </p:nvGrpSpPr>
        <p:grpSpPr>
          <a:xfrm>
            <a:off x="10634717" y="1270247"/>
            <a:ext cx="1055112" cy="1040688"/>
            <a:chOff x="10641277" y="1272305"/>
            <a:chExt cx="1056822" cy="1042374"/>
          </a:xfrm>
        </p:grpSpPr>
        <p:sp>
          <p:nvSpPr>
            <p:cNvPr id="196" name="Ellipse 195">
              <a:extLst>
                <a:ext uri="{FF2B5EF4-FFF2-40B4-BE49-F238E27FC236}">
                  <a16:creationId xmlns:a16="http://schemas.microsoft.com/office/drawing/2014/main" id="{FA3A4E90-DAB9-48B1-8E27-CC9FA14CF47F}"/>
                </a:ext>
              </a:extLst>
            </p:cNvPr>
            <p:cNvSpPr/>
            <p:nvPr/>
          </p:nvSpPr>
          <p:spPr bwMode="ltGray">
            <a:xfrm>
              <a:off x="10641277" y="1272305"/>
              <a:ext cx="1056822" cy="1042374"/>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14" name="Graphique 13">
              <a:extLst>
                <a:ext uri="{FF2B5EF4-FFF2-40B4-BE49-F238E27FC236}">
                  <a16:creationId xmlns:a16="http://schemas.microsoft.com/office/drawing/2014/main" id="{E936AC06-F446-40CF-8C0B-DEE15FF81D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792" t="72876" r="48875"/>
            <a:stretch/>
          </p:blipFill>
          <p:spPr>
            <a:xfrm>
              <a:off x="10842307" y="1595632"/>
              <a:ext cx="654762" cy="360000"/>
            </a:xfrm>
            <a:prstGeom prst="rect">
              <a:avLst/>
            </a:prstGeom>
          </p:spPr>
        </p:pic>
      </p:grpSp>
      <p:sp>
        <p:nvSpPr>
          <p:cNvPr id="74" name="ZoneTexte 73">
            <a:extLst>
              <a:ext uri="{FF2B5EF4-FFF2-40B4-BE49-F238E27FC236}">
                <a16:creationId xmlns:a16="http://schemas.microsoft.com/office/drawing/2014/main" id="{275499B7-60E8-4F73-96A3-1D765D06DCD7}"/>
              </a:ext>
            </a:extLst>
          </p:cNvPr>
          <p:cNvSpPr txBox="1"/>
          <p:nvPr/>
        </p:nvSpPr>
        <p:spPr>
          <a:xfrm>
            <a:off x="1502771"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59%</a:t>
            </a:r>
          </a:p>
        </p:txBody>
      </p:sp>
      <p:sp>
        <p:nvSpPr>
          <p:cNvPr id="85" name="Freeform 59">
            <a:extLst>
              <a:ext uri="{FF2B5EF4-FFF2-40B4-BE49-F238E27FC236}">
                <a16:creationId xmlns:a16="http://schemas.microsoft.com/office/drawing/2014/main" id="{2D13A838-F991-4EF2-9537-4FA11BC6D439}"/>
              </a:ext>
            </a:extLst>
          </p:cNvPr>
          <p:cNvSpPr>
            <a:spLocks noChangeAspect="1" noEditPoints="1"/>
          </p:cNvSpPr>
          <p:nvPr/>
        </p:nvSpPr>
        <p:spPr bwMode="auto">
          <a:xfrm>
            <a:off x="185617" y="2972786"/>
            <a:ext cx="124471" cy="179709"/>
          </a:xfrm>
          <a:custGeom>
            <a:avLst/>
            <a:gdLst>
              <a:gd name="T0" fmla="*/ 67 w 165"/>
              <a:gd name="T1" fmla="*/ 54 h 238"/>
              <a:gd name="T2" fmla="*/ 3 w 165"/>
              <a:gd name="T3" fmla="*/ 54 h 238"/>
              <a:gd name="T4" fmla="*/ 51 w 165"/>
              <a:gd name="T5" fmla="*/ 169 h 238"/>
              <a:gd name="T6" fmla="*/ 70 w 165"/>
              <a:gd name="T7" fmla="*/ 121 h 238"/>
              <a:gd name="T8" fmla="*/ 70 w 165"/>
              <a:gd name="T9" fmla="*/ 118 h 238"/>
              <a:gd name="T10" fmla="*/ 64 w 165"/>
              <a:gd name="T11" fmla="*/ 106 h 238"/>
              <a:gd name="T12" fmla="*/ 62 w 165"/>
              <a:gd name="T13" fmla="*/ 105 h 238"/>
              <a:gd name="T14" fmla="*/ 61 w 165"/>
              <a:gd name="T15" fmla="*/ 103 h 238"/>
              <a:gd name="T16" fmla="*/ 59 w 165"/>
              <a:gd name="T17" fmla="*/ 102 h 238"/>
              <a:gd name="T18" fmla="*/ 58 w 165"/>
              <a:gd name="T19" fmla="*/ 101 h 238"/>
              <a:gd name="T20" fmla="*/ 56 w 165"/>
              <a:gd name="T21" fmla="*/ 100 h 238"/>
              <a:gd name="T22" fmla="*/ 54 w 165"/>
              <a:gd name="T23" fmla="*/ 100 h 238"/>
              <a:gd name="T24" fmla="*/ 52 w 165"/>
              <a:gd name="T25" fmla="*/ 99 h 238"/>
              <a:gd name="T26" fmla="*/ 50 w 165"/>
              <a:gd name="T27" fmla="*/ 99 h 238"/>
              <a:gd name="T28" fmla="*/ 23 w 165"/>
              <a:gd name="T29" fmla="*/ 99 h 238"/>
              <a:gd name="T30" fmla="*/ 20 w 165"/>
              <a:gd name="T31" fmla="*/ 99 h 238"/>
              <a:gd name="T32" fmla="*/ 18 w 165"/>
              <a:gd name="T33" fmla="*/ 99 h 238"/>
              <a:gd name="T34" fmla="*/ 16 w 165"/>
              <a:gd name="T35" fmla="*/ 100 h 238"/>
              <a:gd name="T36" fmla="*/ 14 w 165"/>
              <a:gd name="T37" fmla="*/ 101 h 238"/>
              <a:gd name="T38" fmla="*/ 12 w 165"/>
              <a:gd name="T39" fmla="*/ 102 h 238"/>
              <a:gd name="T40" fmla="*/ 10 w 165"/>
              <a:gd name="T41" fmla="*/ 103 h 238"/>
              <a:gd name="T42" fmla="*/ 8 w 165"/>
              <a:gd name="T43" fmla="*/ 104 h 238"/>
              <a:gd name="T44" fmla="*/ 7 w 165"/>
              <a:gd name="T45" fmla="*/ 106 h 238"/>
              <a:gd name="T46" fmla="*/ 1 w 165"/>
              <a:gd name="T47" fmla="*/ 118 h 238"/>
              <a:gd name="T48" fmla="*/ 0 w 165"/>
              <a:gd name="T49" fmla="*/ 121 h 238"/>
              <a:gd name="T50" fmla="*/ 0 w 165"/>
              <a:gd name="T51" fmla="*/ 178 h 238"/>
              <a:gd name="T52" fmla="*/ 24 w 165"/>
              <a:gd name="T53" fmla="*/ 225 h 238"/>
              <a:gd name="T54" fmla="*/ 43 w 165"/>
              <a:gd name="T55" fmla="*/ 216 h 238"/>
              <a:gd name="T56" fmla="*/ 51 w 165"/>
              <a:gd name="T57" fmla="*/ 169 h 238"/>
              <a:gd name="T58" fmla="*/ 156 w 165"/>
              <a:gd name="T59" fmla="*/ 33 h 238"/>
              <a:gd name="T60" fmla="*/ 90 w 165"/>
              <a:gd name="T61" fmla="*/ 33 h 238"/>
              <a:gd name="T62" fmla="*/ 135 w 165"/>
              <a:gd name="T63" fmla="*/ 80 h 238"/>
              <a:gd name="T64" fmla="*/ 111 w 165"/>
              <a:gd name="T65" fmla="*/ 80 h 238"/>
              <a:gd name="T66" fmla="*/ 80 w 165"/>
              <a:gd name="T67" fmla="*/ 111 h 238"/>
              <a:gd name="T68" fmla="*/ 80 w 165"/>
              <a:gd name="T69" fmla="*/ 143 h 238"/>
              <a:gd name="T70" fmla="*/ 93 w 165"/>
              <a:gd name="T71" fmla="*/ 191 h 238"/>
              <a:gd name="T72" fmla="*/ 112 w 165"/>
              <a:gd name="T73" fmla="*/ 226 h 238"/>
              <a:gd name="T74" fmla="*/ 165 w 165"/>
              <a:gd name="T75" fmla="*/ 226 h 238"/>
              <a:gd name="T76" fmla="*/ 165 w 165"/>
              <a:gd name="T77" fmla="*/ 111 h 238"/>
              <a:gd name="T78" fmla="*/ 88 w 165"/>
              <a:gd name="T79" fmla="*/ 198 h 238"/>
              <a:gd name="T80" fmla="*/ 87 w 165"/>
              <a:gd name="T81" fmla="*/ 198 h 238"/>
              <a:gd name="T82" fmla="*/ 70 w 165"/>
              <a:gd name="T83" fmla="*/ 198 h 238"/>
              <a:gd name="T84" fmla="*/ 68 w 165"/>
              <a:gd name="T85" fmla="*/ 198 h 238"/>
              <a:gd name="T86" fmla="*/ 51 w 165"/>
              <a:gd name="T87" fmla="*/ 216 h 238"/>
              <a:gd name="T88" fmla="*/ 104 w 165"/>
              <a:gd name="T89" fmla="*/ 238 h 238"/>
              <a:gd name="T90" fmla="*/ 88 w 165"/>
              <a:gd name="T91" fmla="*/ 198 h 238"/>
              <a:gd name="T92" fmla="*/ 78 w 165"/>
              <a:gd name="T93" fmla="*/ 187 h 238"/>
              <a:gd name="T94" fmla="*/ 78 w 165"/>
              <a:gd name="T95" fmla="*/ 1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238">
                <a:moveTo>
                  <a:pt x="35" y="86"/>
                </a:moveTo>
                <a:cubicBezTo>
                  <a:pt x="53" y="86"/>
                  <a:pt x="67" y="72"/>
                  <a:pt x="67" y="54"/>
                </a:cubicBezTo>
                <a:cubicBezTo>
                  <a:pt x="67" y="37"/>
                  <a:pt x="53" y="22"/>
                  <a:pt x="35" y="22"/>
                </a:cubicBezTo>
                <a:cubicBezTo>
                  <a:pt x="17" y="22"/>
                  <a:pt x="3" y="37"/>
                  <a:pt x="3" y="54"/>
                </a:cubicBezTo>
                <a:cubicBezTo>
                  <a:pt x="3" y="72"/>
                  <a:pt x="17" y="86"/>
                  <a:pt x="35" y="86"/>
                </a:cubicBezTo>
                <a:close/>
                <a:moveTo>
                  <a:pt x="51" y="169"/>
                </a:moveTo>
                <a:cubicBezTo>
                  <a:pt x="51" y="158"/>
                  <a:pt x="59" y="148"/>
                  <a:pt x="70" y="144"/>
                </a:cubicBezTo>
                <a:cubicBezTo>
                  <a:pt x="70" y="121"/>
                  <a:pt x="70" y="121"/>
                  <a:pt x="70" y="121"/>
                </a:cubicBezTo>
                <a:cubicBezTo>
                  <a:pt x="70" y="120"/>
                  <a:pt x="70" y="119"/>
                  <a:pt x="70" y="118"/>
                </a:cubicBezTo>
                <a:cubicBezTo>
                  <a:pt x="70" y="118"/>
                  <a:pt x="70" y="118"/>
                  <a:pt x="70" y="118"/>
                </a:cubicBezTo>
                <a:cubicBezTo>
                  <a:pt x="70" y="118"/>
                  <a:pt x="70" y="118"/>
                  <a:pt x="70" y="118"/>
                </a:cubicBezTo>
                <a:cubicBezTo>
                  <a:pt x="69" y="114"/>
                  <a:pt x="67" y="109"/>
                  <a:pt x="64" y="106"/>
                </a:cubicBezTo>
                <a:cubicBezTo>
                  <a:pt x="64" y="106"/>
                  <a:pt x="64" y="106"/>
                  <a:pt x="63" y="106"/>
                </a:cubicBezTo>
                <a:cubicBezTo>
                  <a:pt x="63" y="105"/>
                  <a:pt x="63" y="105"/>
                  <a:pt x="62" y="105"/>
                </a:cubicBezTo>
                <a:cubicBezTo>
                  <a:pt x="62" y="105"/>
                  <a:pt x="62" y="104"/>
                  <a:pt x="62" y="104"/>
                </a:cubicBezTo>
                <a:cubicBezTo>
                  <a:pt x="62" y="104"/>
                  <a:pt x="61" y="104"/>
                  <a:pt x="61" y="103"/>
                </a:cubicBezTo>
                <a:cubicBezTo>
                  <a:pt x="61" y="103"/>
                  <a:pt x="61" y="103"/>
                  <a:pt x="60" y="103"/>
                </a:cubicBezTo>
                <a:cubicBezTo>
                  <a:pt x="60" y="103"/>
                  <a:pt x="60" y="103"/>
                  <a:pt x="59" y="102"/>
                </a:cubicBezTo>
                <a:cubicBezTo>
                  <a:pt x="59" y="102"/>
                  <a:pt x="59" y="102"/>
                  <a:pt x="59" y="102"/>
                </a:cubicBezTo>
                <a:cubicBezTo>
                  <a:pt x="58" y="102"/>
                  <a:pt x="58" y="101"/>
                  <a:pt x="58" y="101"/>
                </a:cubicBezTo>
                <a:cubicBezTo>
                  <a:pt x="57" y="101"/>
                  <a:pt x="57" y="101"/>
                  <a:pt x="57" y="101"/>
                </a:cubicBezTo>
                <a:cubicBezTo>
                  <a:pt x="56" y="101"/>
                  <a:pt x="56" y="101"/>
                  <a:pt x="56" y="100"/>
                </a:cubicBezTo>
                <a:cubicBezTo>
                  <a:pt x="55" y="100"/>
                  <a:pt x="55" y="100"/>
                  <a:pt x="55" y="100"/>
                </a:cubicBezTo>
                <a:cubicBezTo>
                  <a:pt x="54" y="100"/>
                  <a:pt x="54" y="100"/>
                  <a:pt x="54" y="100"/>
                </a:cubicBezTo>
                <a:cubicBezTo>
                  <a:pt x="53" y="100"/>
                  <a:pt x="53" y="100"/>
                  <a:pt x="53" y="99"/>
                </a:cubicBezTo>
                <a:cubicBezTo>
                  <a:pt x="52" y="99"/>
                  <a:pt x="52" y="99"/>
                  <a:pt x="52" y="99"/>
                </a:cubicBezTo>
                <a:cubicBezTo>
                  <a:pt x="51" y="99"/>
                  <a:pt x="51" y="99"/>
                  <a:pt x="50" y="99"/>
                </a:cubicBezTo>
                <a:cubicBezTo>
                  <a:pt x="50" y="99"/>
                  <a:pt x="50" y="99"/>
                  <a:pt x="50" y="99"/>
                </a:cubicBezTo>
                <a:cubicBezTo>
                  <a:pt x="49" y="99"/>
                  <a:pt x="48" y="99"/>
                  <a:pt x="47" y="99"/>
                </a:cubicBezTo>
                <a:cubicBezTo>
                  <a:pt x="23" y="99"/>
                  <a:pt x="23" y="99"/>
                  <a:pt x="23" y="99"/>
                </a:cubicBezTo>
                <a:cubicBezTo>
                  <a:pt x="22" y="99"/>
                  <a:pt x="21" y="99"/>
                  <a:pt x="21" y="99"/>
                </a:cubicBezTo>
                <a:cubicBezTo>
                  <a:pt x="20" y="99"/>
                  <a:pt x="20" y="99"/>
                  <a:pt x="20" y="99"/>
                </a:cubicBezTo>
                <a:cubicBezTo>
                  <a:pt x="19" y="99"/>
                  <a:pt x="19" y="99"/>
                  <a:pt x="18" y="99"/>
                </a:cubicBezTo>
                <a:cubicBezTo>
                  <a:pt x="18" y="99"/>
                  <a:pt x="18" y="99"/>
                  <a:pt x="18" y="99"/>
                </a:cubicBezTo>
                <a:cubicBezTo>
                  <a:pt x="17" y="100"/>
                  <a:pt x="17" y="100"/>
                  <a:pt x="16" y="100"/>
                </a:cubicBezTo>
                <a:cubicBezTo>
                  <a:pt x="16" y="100"/>
                  <a:pt x="16" y="100"/>
                  <a:pt x="16" y="100"/>
                </a:cubicBezTo>
                <a:cubicBezTo>
                  <a:pt x="15" y="100"/>
                  <a:pt x="15" y="100"/>
                  <a:pt x="14" y="100"/>
                </a:cubicBezTo>
                <a:cubicBezTo>
                  <a:pt x="14" y="101"/>
                  <a:pt x="14" y="101"/>
                  <a:pt x="14" y="101"/>
                </a:cubicBezTo>
                <a:cubicBezTo>
                  <a:pt x="13" y="101"/>
                  <a:pt x="13" y="101"/>
                  <a:pt x="13" y="101"/>
                </a:cubicBezTo>
                <a:cubicBezTo>
                  <a:pt x="12" y="101"/>
                  <a:pt x="12" y="102"/>
                  <a:pt x="12" y="102"/>
                </a:cubicBezTo>
                <a:cubicBezTo>
                  <a:pt x="11" y="102"/>
                  <a:pt x="11" y="102"/>
                  <a:pt x="11" y="102"/>
                </a:cubicBezTo>
                <a:cubicBezTo>
                  <a:pt x="10" y="103"/>
                  <a:pt x="10" y="103"/>
                  <a:pt x="10" y="103"/>
                </a:cubicBezTo>
                <a:cubicBezTo>
                  <a:pt x="10" y="103"/>
                  <a:pt x="9" y="103"/>
                  <a:pt x="9" y="103"/>
                </a:cubicBezTo>
                <a:cubicBezTo>
                  <a:pt x="9" y="104"/>
                  <a:pt x="9" y="104"/>
                  <a:pt x="8" y="104"/>
                </a:cubicBezTo>
                <a:cubicBezTo>
                  <a:pt x="8" y="104"/>
                  <a:pt x="8" y="105"/>
                  <a:pt x="8" y="105"/>
                </a:cubicBezTo>
                <a:cubicBezTo>
                  <a:pt x="7" y="105"/>
                  <a:pt x="7" y="105"/>
                  <a:pt x="7" y="106"/>
                </a:cubicBezTo>
                <a:cubicBezTo>
                  <a:pt x="7" y="106"/>
                  <a:pt x="6" y="106"/>
                  <a:pt x="6" y="106"/>
                </a:cubicBezTo>
                <a:cubicBezTo>
                  <a:pt x="3" y="109"/>
                  <a:pt x="1" y="114"/>
                  <a:pt x="1" y="118"/>
                </a:cubicBezTo>
                <a:cubicBezTo>
                  <a:pt x="1" y="118"/>
                  <a:pt x="1" y="118"/>
                  <a:pt x="1" y="118"/>
                </a:cubicBezTo>
                <a:cubicBezTo>
                  <a:pt x="0" y="119"/>
                  <a:pt x="0" y="120"/>
                  <a:pt x="0" y="121"/>
                </a:cubicBezTo>
                <a:cubicBezTo>
                  <a:pt x="0" y="176"/>
                  <a:pt x="0" y="176"/>
                  <a:pt x="0" y="176"/>
                </a:cubicBezTo>
                <a:cubicBezTo>
                  <a:pt x="0" y="178"/>
                  <a:pt x="0" y="178"/>
                  <a:pt x="0" y="178"/>
                </a:cubicBezTo>
                <a:cubicBezTo>
                  <a:pt x="0" y="225"/>
                  <a:pt x="0" y="225"/>
                  <a:pt x="0" y="225"/>
                </a:cubicBezTo>
                <a:cubicBezTo>
                  <a:pt x="24" y="225"/>
                  <a:pt x="24" y="225"/>
                  <a:pt x="24" y="225"/>
                </a:cubicBezTo>
                <a:cubicBezTo>
                  <a:pt x="43" y="225"/>
                  <a:pt x="43" y="225"/>
                  <a:pt x="43" y="225"/>
                </a:cubicBezTo>
                <a:cubicBezTo>
                  <a:pt x="43" y="216"/>
                  <a:pt x="43" y="216"/>
                  <a:pt x="43" y="216"/>
                </a:cubicBezTo>
                <a:cubicBezTo>
                  <a:pt x="43" y="204"/>
                  <a:pt x="51" y="194"/>
                  <a:pt x="62" y="191"/>
                </a:cubicBezTo>
                <a:cubicBezTo>
                  <a:pt x="56" y="186"/>
                  <a:pt x="51" y="178"/>
                  <a:pt x="51" y="169"/>
                </a:cubicBezTo>
                <a:close/>
                <a:moveTo>
                  <a:pt x="123" y="67"/>
                </a:moveTo>
                <a:cubicBezTo>
                  <a:pt x="141" y="67"/>
                  <a:pt x="156" y="52"/>
                  <a:pt x="156" y="33"/>
                </a:cubicBezTo>
                <a:cubicBezTo>
                  <a:pt x="156" y="15"/>
                  <a:pt x="141" y="0"/>
                  <a:pt x="123" y="0"/>
                </a:cubicBezTo>
                <a:cubicBezTo>
                  <a:pt x="105" y="0"/>
                  <a:pt x="90" y="15"/>
                  <a:pt x="90" y="33"/>
                </a:cubicBezTo>
                <a:cubicBezTo>
                  <a:pt x="90" y="52"/>
                  <a:pt x="105" y="67"/>
                  <a:pt x="123" y="67"/>
                </a:cubicBezTo>
                <a:close/>
                <a:moveTo>
                  <a:pt x="135" y="80"/>
                </a:moveTo>
                <a:cubicBezTo>
                  <a:pt x="135" y="80"/>
                  <a:pt x="135" y="80"/>
                  <a:pt x="135" y="80"/>
                </a:cubicBezTo>
                <a:cubicBezTo>
                  <a:pt x="111" y="80"/>
                  <a:pt x="111" y="80"/>
                  <a:pt x="111" y="80"/>
                </a:cubicBezTo>
                <a:cubicBezTo>
                  <a:pt x="111" y="80"/>
                  <a:pt x="111" y="80"/>
                  <a:pt x="111" y="80"/>
                </a:cubicBezTo>
                <a:cubicBezTo>
                  <a:pt x="94" y="80"/>
                  <a:pt x="80" y="94"/>
                  <a:pt x="80" y="111"/>
                </a:cubicBezTo>
                <a:cubicBezTo>
                  <a:pt x="80" y="136"/>
                  <a:pt x="80" y="136"/>
                  <a:pt x="80" y="136"/>
                </a:cubicBezTo>
                <a:cubicBezTo>
                  <a:pt x="80" y="143"/>
                  <a:pt x="80" y="143"/>
                  <a:pt x="80" y="143"/>
                </a:cubicBezTo>
                <a:cubicBezTo>
                  <a:pt x="94" y="145"/>
                  <a:pt x="104" y="156"/>
                  <a:pt x="104" y="169"/>
                </a:cubicBezTo>
                <a:cubicBezTo>
                  <a:pt x="104" y="178"/>
                  <a:pt x="100" y="186"/>
                  <a:pt x="93" y="191"/>
                </a:cubicBezTo>
                <a:cubicBezTo>
                  <a:pt x="104" y="194"/>
                  <a:pt x="112" y="204"/>
                  <a:pt x="112" y="216"/>
                </a:cubicBezTo>
                <a:cubicBezTo>
                  <a:pt x="112" y="226"/>
                  <a:pt x="112" y="226"/>
                  <a:pt x="112" y="226"/>
                </a:cubicBezTo>
                <a:cubicBezTo>
                  <a:pt x="144" y="226"/>
                  <a:pt x="144" y="226"/>
                  <a:pt x="144" y="226"/>
                </a:cubicBezTo>
                <a:cubicBezTo>
                  <a:pt x="165" y="226"/>
                  <a:pt x="165" y="226"/>
                  <a:pt x="165" y="226"/>
                </a:cubicBezTo>
                <a:cubicBezTo>
                  <a:pt x="165" y="136"/>
                  <a:pt x="165" y="136"/>
                  <a:pt x="165" y="136"/>
                </a:cubicBezTo>
                <a:cubicBezTo>
                  <a:pt x="165" y="111"/>
                  <a:pt x="165" y="111"/>
                  <a:pt x="165" y="111"/>
                </a:cubicBezTo>
                <a:cubicBezTo>
                  <a:pt x="165" y="94"/>
                  <a:pt x="152" y="80"/>
                  <a:pt x="135" y="80"/>
                </a:cubicBezTo>
                <a:close/>
                <a:moveTo>
                  <a:pt x="88" y="198"/>
                </a:moveTo>
                <a:cubicBezTo>
                  <a:pt x="88" y="198"/>
                  <a:pt x="88" y="198"/>
                  <a:pt x="88" y="198"/>
                </a:cubicBezTo>
                <a:cubicBezTo>
                  <a:pt x="88" y="198"/>
                  <a:pt x="87" y="198"/>
                  <a:pt x="87" y="198"/>
                </a:cubicBezTo>
                <a:cubicBezTo>
                  <a:pt x="87" y="198"/>
                  <a:pt x="86" y="198"/>
                  <a:pt x="86" y="198"/>
                </a:cubicBezTo>
                <a:cubicBezTo>
                  <a:pt x="70" y="198"/>
                  <a:pt x="70" y="198"/>
                  <a:pt x="70" y="198"/>
                </a:cubicBezTo>
                <a:cubicBezTo>
                  <a:pt x="69" y="198"/>
                  <a:pt x="68" y="198"/>
                  <a:pt x="68" y="198"/>
                </a:cubicBezTo>
                <a:cubicBezTo>
                  <a:pt x="68" y="198"/>
                  <a:pt x="68" y="198"/>
                  <a:pt x="68" y="198"/>
                </a:cubicBezTo>
                <a:cubicBezTo>
                  <a:pt x="67" y="198"/>
                  <a:pt x="66" y="198"/>
                  <a:pt x="65" y="198"/>
                </a:cubicBezTo>
                <a:cubicBezTo>
                  <a:pt x="57" y="201"/>
                  <a:pt x="51" y="208"/>
                  <a:pt x="51" y="216"/>
                </a:cubicBezTo>
                <a:cubicBezTo>
                  <a:pt x="51" y="238"/>
                  <a:pt x="51" y="238"/>
                  <a:pt x="51" y="238"/>
                </a:cubicBezTo>
                <a:cubicBezTo>
                  <a:pt x="104" y="238"/>
                  <a:pt x="104" y="238"/>
                  <a:pt x="104" y="238"/>
                </a:cubicBezTo>
                <a:cubicBezTo>
                  <a:pt x="104" y="216"/>
                  <a:pt x="104" y="216"/>
                  <a:pt x="104" y="216"/>
                </a:cubicBezTo>
                <a:cubicBezTo>
                  <a:pt x="104" y="207"/>
                  <a:pt x="97" y="199"/>
                  <a:pt x="88" y="198"/>
                </a:cubicBezTo>
                <a:close/>
                <a:moveTo>
                  <a:pt x="60" y="169"/>
                </a:moveTo>
                <a:cubicBezTo>
                  <a:pt x="60" y="179"/>
                  <a:pt x="68" y="187"/>
                  <a:pt x="78" y="187"/>
                </a:cubicBezTo>
                <a:cubicBezTo>
                  <a:pt x="88" y="187"/>
                  <a:pt x="96" y="179"/>
                  <a:pt x="96" y="169"/>
                </a:cubicBezTo>
                <a:cubicBezTo>
                  <a:pt x="96" y="159"/>
                  <a:pt x="88" y="151"/>
                  <a:pt x="78" y="151"/>
                </a:cubicBezTo>
                <a:cubicBezTo>
                  <a:pt x="68" y="151"/>
                  <a:pt x="60" y="159"/>
                  <a:pt x="60" y="169"/>
                </a:cubicBezTo>
                <a:close/>
              </a:path>
            </a:pathLst>
          </a:custGeom>
          <a:noFill/>
          <a:ln w="9525">
            <a:solidFill>
              <a:srgbClr val="C69B08"/>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87" name="ZoneTexte 86">
            <a:extLst>
              <a:ext uri="{FF2B5EF4-FFF2-40B4-BE49-F238E27FC236}">
                <a16:creationId xmlns:a16="http://schemas.microsoft.com/office/drawing/2014/main" id="{D8D99BF9-A2DC-4EB7-9E83-B9F09EEC0B04}"/>
              </a:ext>
            </a:extLst>
          </p:cNvPr>
          <p:cNvSpPr txBox="1"/>
          <p:nvPr/>
        </p:nvSpPr>
        <p:spPr>
          <a:xfrm>
            <a:off x="48324" y="3174514"/>
            <a:ext cx="399055" cy="172130"/>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Foyer</a:t>
            </a:r>
          </a:p>
        </p:txBody>
      </p:sp>
      <p:sp>
        <p:nvSpPr>
          <p:cNvPr id="88" name="ZoneTexte 87">
            <a:extLst>
              <a:ext uri="{FF2B5EF4-FFF2-40B4-BE49-F238E27FC236}">
                <a16:creationId xmlns:a16="http://schemas.microsoft.com/office/drawing/2014/main" id="{CD9FD1DC-24FA-4C42-AD41-90E4D2335F83}"/>
              </a:ext>
            </a:extLst>
          </p:cNvPr>
          <p:cNvSpPr txBox="1"/>
          <p:nvPr/>
        </p:nvSpPr>
        <p:spPr>
          <a:xfrm>
            <a:off x="6403"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2,7</a:t>
            </a:r>
          </a:p>
        </p:txBody>
      </p:sp>
      <p:sp>
        <p:nvSpPr>
          <p:cNvPr id="96" name="Freeform 11">
            <a:extLst>
              <a:ext uri="{FF2B5EF4-FFF2-40B4-BE49-F238E27FC236}">
                <a16:creationId xmlns:a16="http://schemas.microsoft.com/office/drawing/2014/main" id="{AFEB48D8-2B3B-4F53-B08A-B439FDA11BAF}"/>
              </a:ext>
            </a:extLst>
          </p:cNvPr>
          <p:cNvSpPr>
            <a:spLocks noChangeAspect="1" noEditPoints="1"/>
          </p:cNvSpPr>
          <p:nvPr/>
        </p:nvSpPr>
        <p:spPr bwMode="auto">
          <a:xfrm>
            <a:off x="598597" y="2972786"/>
            <a:ext cx="179312" cy="179709"/>
          </a:xfrm>
          <a:custGeom>
            <a:avLst/>
            <a:gdLst>
              <a:gd name="T0" fmla="*/ 109 w 227"/>
              <a:gd name="T1" fmla="*/ 15 h 227"/>
              <a:gd name="T2" fmla="*/ 158 w 227"/>
              <a:gd name="T3" fmla="*/ 10 h 227"/>
              <a:gd name="T4" fmla="*/ 150 w 227"/>
              <a:gd name="T5" fmla="*/ 21 h 227"/>
              <a:gd name="T6" fmla="*/ 174 w 227"/>
              <a:gd name="T7" fmla="*/ 49 h 227"/>
              <a:gd name="T8" fmla="*/ 151 w 227"/>
              <a:gd name="T9" fmla="*/ 49 h 227"/>
              <a:gd name="T10" fmla="*/ 166 w 227"/>
              <a:gd name="T11" fmla="*/ 49 h 227"/>
              <a:gd name="T12" fmla="*/ 162 w 227"/>
              <a:gd name="T13" fmla="*/ 40 h 227"/>
              <a:gd name="T14" fmla="*/ 68 w 227"/>
              <a:gd name="T15" fmla="*/ 10 h 227"/>
              <a:gd name="T16" fmla="*/ 223 w 227"/>
              <a:gd name="T17" fmla="*/ 196 h 227"/>
              <a:gd name="T18" fmla="*/ 204 w 227"/>
              <a:gd name="T19" fmla="*/ 106 h 227"/>
              <a:gd name="T20" fmla="*/ 170 w 227"/>
              <a:gd name="T21" fmla="*/ 72 h 227"/>
              <a:gd name="T22" fmla="*/ 151 w 227"/>
              <a:gd name="T23" fmla="*/ 106 h 227"/>
              <a:gd name="T24" fmla="*/ 121 w 227"/>
              <a:gd name="T25" fmla="*/ 72 h 227"/>
              <a:gd name="T26" fmla="*/ 102 w 227"/>
              <a:gd name="T27" fmla="*/ 106 h 227"/>
              <a:gd name="T28" fmla="*/ 72 w 227"/>
              <a:gd name="T29" fmla="*/ 72 h 227"/>
              <a:gd name="T30" fmla="*/ 53 w 227"/>
              <a:gd name="T31" fmla="*/ 106 h 227"/>
              <a:gd name="T32" fmla="*/ 19 w 227"/>
              <a:gd name="T33" fmla="*/ 196 h 227"/>
              <a:gd name="T34" fmla="*/ 0 w 227"/>
              <a:gd name="T35" fmla="*/ 223 h 227"/>
              <a:gd name="T36" fmla="*/ 227 w 227"/>
              <a:gd name="T37" fmla="*/ 223 h 227"/>
              <a:gd name="T38" fmla="*/ 159 w 227"/>
              <a:gd name="T39" fmla="*/ 79 h 227"/>
              <a:gd name="T40" fmla="*/ 159 w 227"/>
              <a:gd name="T41" fmla="*/ 106 h 227"/>
              <a:gd name="T42" fmla="*/ 117 w 227"/>
              <a:gd name="T43" fmla="*/ 79 h 227"/>
              <a:gd name="T44" fmla="*/ 109 w 227"/>
              <a:gd name="T45" fmla="*/ 79 h 227"/>
              <a:gd name="T46" fmla="*/ 68 w 227"/>
              <a:gd name="T47" fmla="*/ 106 h 227"/>
              <a:gd name="T48" fmla="*/ 26 w 227"/>
              <a:gd name="T49" fmla="*/ 113 h 227"/>
              <a:gd name="T50" fmla="*/ 106 w 227"/>
              <a:gd name="T51" fmla="*/ 113 h 227"/>
              <a:gd name="T52" fmla="*/ 170 w 227"/>
              <a:gd name="T53" fmla="*/ 113 h 227"/>
              <a:gd name="T54" fmla="*/ 187 w 227"/>
              <a:gd name="T55" fmla="*/ 148 h 227"/>
              <a:gd name="T56" fmla="*/ 153 w 227"/>
              <a:gd name="T57" fmla="*/ 136 h 227"/>
              <a:gd name="T58" fmla="*/ 119 w 227"/>
              <a:gd name="T59" fmla="*/ 136 h 227"/>
              <a:gd name="T60" fmla="*/ 85 w 227"/>
              <a:gd name="T61" fmla="*/ 148 h 227"/>
              <a:gd name="T62" fmla="*/ 50 w 227"/>
              <a:gd name="T63" fmla="*/ 148 h 227"/>
              <a:gd name="T64" fmla="*/ 26 w 227"/>
              <a:gd name="T65" fmla="*/ 113 h 227"/>
              <a:gd name="T66" fmla="*/ 56 w 227"/>
              <a:gd name="T67" fmla="*/ 153 h 227"/>
              <a:gd name="T68" fmla="*/ 101 w 227"/>
              <a:gd name="T69" fmla="*/ 153 h 227"/>
              <a:gd name="T70" fmla="*/ 147 w 227"/>
              <a:gd name="T71" fmla="*/ 153 h 227"/>
              <a:gd name="T72" fmla="*/ 181 w 227"/>
              <a:gd name="T73" fmla="*/ 158 h 227"/>
              <a:gd name="T74" fmla="*/ 200 w 227"/>
              <a:gd name="T75" fmla="*/ 196 h 227"/>
              <a:gd name="T76" fmla="*/ 219 w 227"/>
              <a:gd name="T77" fmla="*/ 219 h 227"/>
              <a:gd name="T78" fmla="*/ 22 w 227"/>
              <a:gd name="T79" fmla="*/ 204 h 227"/>
              <a:gd name="T80" fmla="*/ 219 w 227"/>
              <a:gd name="T81" fmla="*/ 219 h 227"/>
              <a:gd name="T82" fmla="*/ 67 w 227"/>
              <a:gd name="T83" fmla="*/ 31 h 227"/>
              <a:gd name="T84" fmla="*/ 64 w 227"/>
              <a:gd name="T85" fmla="*/ 64 h 227"/>
              <a:gd name="T86" fmla="*/ 64 w 227"/>
              <a:gd name="T87" fmla="*/ 57 h 227"/>
              <a:gd name="T88" fmla="*/ 113 w 227"/>
              <a:gd name="T89" fmla="*/ 64 h 227"/>
              <a:gd name="T90" fmla="*/ 110 w 227"/>
              <a:gd name="T91" fmla="*/ 31 h 227"/>
              <a:gd name="T92" fmla="*/ 113 w 227"/>
              <a:gd name="T93" fmla="*/ 40 h 227"/>
              <a:gd name="T94" fmla="*/ 109 w 227"/>
              <a:gd name="T95"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227">
                <a:moveTo>
                  <a:pt x="117" y="0"/>
                </a:moveTo>
                <a:cubicBezTo>
                  <a:pt x="109" y="0"/>
                  <a:pt x="109" y="0"/>
                  <a:pt x="109" y="0"/>
                </a:cubicBezTo>
                <a:cubicBezTo>
                  <a:pt x="109" y="15"/>
                  <a:pt x="109" y="15"/>
                  <a:pt x="109" y="15"/>
                </a:cubicBezTo>
                <a:cubicBezTo>
                  <a:pt x="117" y="15"/>
                  <a:pt x="117" y="15"/>
                  <a:pt x="117" y="15"/>
                </a:cubicBezTo>
                <a:lnTo>
                  <a:pt x="117" y="0"/>
                </a:lnTo>
                <a:close/>
                <a:moveTo>
                  <a:pt x="158" y="10"/>
                </a:moveTo>
                <a:cubicBezTo>
                  <a:pt x="152" y="5"/>
                  <a:pt x="152" y="5"/>
                  <a:pt x="152" y="5"/>
                </a:cubicBezTo>
                <a:cubicBezTo>
                  <a:pt x="144" y="17"/>
                  <a:pt x="144" y="17"/>
                  <a:pt x="144" y="17"/>
                </a:cubicBezTo>
                <a:cubicBezTo>
                  <a:pt x="150" y="21"/>
                  <a:pt x="150" y="21"/>
                  <a:pt x="150" y="21"/>
                </a:cubicBezTo>
                <a:lnTo>
                  <a:pt x="158" y="10"/>
                </a:lnTo>
                <a:close/>
                <a:moveTo>
                  <a:pt x="162" y="64"/>
                </a:moveTo>
                <a:cubicBezTo>
                  <a:pt x="169" y="64"/>
                  <a:pt x="174" y="58"/>
                  <a:pt x="174" y="49"/>
                </a:cubicBezTo>
                <a:cubicBezTo>
                  <a:pt x="174" y="42"/>
                  <a:pt x="166" y="32"/>
                  <a:pt x="165" y="31"/>
                </a:cubicBezTo>
                <a:cubicBezTo>
                  <a:pt x="164" y="30"/>
                  <a:pt x="161" y="30"/>
                  <a:pt x="159" y="31"/>
                </a:cubicBezTo>
                <a:cubicBezTo>
                  <a:pt x="159" y="32"/>
                  <a:pt x="151" y="42"/>
                  <a:pt x="151" y="49"/>
                </a:cubicBezTo>
                <a:cubicBezTo>
                  <a:pt x="151" y="58"/>
                  <a:pt x="156" y="64"/>
                  <a:pt x="162" y="64"/>
                </a:cubicBezTo>
                <a:close/>
                <a:moveTo>
                  <a:pt x="162" y="40"/>
                </a:moveTo>
                <a:cubicBezTo>
                  <a:pt x="164" y="43"/>
                  <a:pt x="166" y="47"/>
                  <a:pt x="166" y="49"/>
                </a:cubicBezTo>
                <a:cubicBezTo>
                  <a:pt x="166" y="54"/>
                  <a:pt x="164" y="57"/>
                  <a:pt x="162" y="57"/>
                </a:cubicBezTo>
                <a:cubicBezTo>
                  <a:pt x="161" y="57"/>
                  <a:pt x="159" y="54"/>
                  <a:pt x="159" y="49"/>
                </a:cubicBezTo>
                <a:cubicBezTo>
                  <a:pt x="159" y="47"/>
                  <a:pt x="160" y="43"/>
                  <a:pt x="162" y="40"/>
                </a:cubicBezTo>
                <a:close/>
                <a:moveTo>
                  <a:pt x="82" y="17"/>
                </a:moveTo>
                <a:cubicBezTo>
                  <a:pt x="75" y="5"/>
                  <a:pt x="75" y="5"/>
                  <a:pt x="75" y="5"/>
                </a:cubicBezTo>
                <a:cubicBezTo>
                  <a:pt x="68" y="10"/>
                  <a:pt x="68" y="10"/>
                  <a:pt x="68" y="10"/>
                </a:cubicBezTo>
                <a:cubicBezTo>
                  <a:pt x="76" y="21"/>
                  <a:pt x="76" y="21"/>
                  <a:pt x="76" y="21"/>
                </a:cubicBezTo>
                <a:lnTo>
                  <a:pt x="82" y="17"/>
                </a:lnTo>
                <a:close/>
                <a:moveTo>
                  <a:pt x="223" y="196"/>
                </a:moveTo>
                <a:cubicBezTo>
                  <a:pt x="208" y="196"/>
                  <a:pt x="208" y="196"/>
                  <a:pt x="208" y="196"/>
                </a:cubicBezTo>
                <a:cubicBezTo>
                  <a:pt x="208" y="110"/>
                  <a:pt x="208" y="110"/>
                  <a:pt x="208" y="110"/>
                </a:cubicBezTo>
                <a:cubicBezTo>
                  <a:pt x="208" y="107"/>
                  <a:pt x="206" y="106"/>
                  <a:pt x="204" y="106"/>
                </a:cubicBezTo>
                <a:cubicBezTo>
                  <a:pt x="174" y="106"/>
                  <a:pt x="174" y="106"/>
                  <a:pt x="174" y="106"/>
                </a:cubicBezTo>
                <a:cubicBezTo>
                  <a:pt x="174" y="75"/>
                  <a:pt x="174" y="75"/>
                  <a:pt x="174" y="75"/>
                </a:cubicBezTo>
                <a:cubicBezTo>
                  <a:pt x="174" y="73"/>
                  <a:pt x="172" y="72"/>
                  <a:pt x="170" y="72"/>
                </a:cubicBezTo>
                <a:cubicBezTo>
                  <a:pt x="155" y="72"/>
                  <a:pt x="155" y="72"/>
                  <a:pt x="155" y="72"/>
                </a:cubicBezTo>
                <a:cubicBezTo>
                  <a:pt x="153" y="72"/>
                  <a:pt x="151" y="73"/>
                  <a:pt x="151" y="75"/>
                </a:cubicBezTo>
                <a:cubicBezTo>
                  <a:pt x="151" y="106"/>
                  <a:pt x="151" y="106"/>
                  <a:pt x="151" y="106"/>
                </a:cubicBezTo>
                <a:cubicBezTo>
                  <a:pt x="125" y="106"/>
                  <a:pt x="125" y="106"/>
                  <a:pt x="125" y="106"/>
                </a:cubicBezTo>
                <a:cubicBezTo>
                  <a:pt x="125" y="75"/>
                  <a:pt x="125" y="75"/>
                  <a:pt x="125" y="75"/>
                </a:cubicBezTo>
                <a:cubicBezTo>
                  <a:pt x="125" y="73"/>
                  <a:pt x="123" y="72"/>
                  <a:pt x="121" y="72"/>
                </a:cubicBezTo>
                <a:cubicBezTo>
                  <a:pt x="106" y="72"/>
                  <a:pt x="106" y="72"/>
                  <a:pt x="106" y="72"/>
                </a:cubicBezTo>
                <a:cubicBezTo>
                  <a:pt x="104" y="72"/>
                  <a:pt x="102" y="73"/>
                  <a:pt x="102" y="75"/>
                </a:cubicBezTo>
                <a:cubicBezTo>
                  <a:pt x="102" y="106"/>
                  <a:pt x="102" y="106"/>
                  <a:pt x="102" y="106"/>
                </a:cubicBezTo>
                <a:cubicBezTo>
                  <a:pt x="75" y="106"/>
                  <a:pt x="75" y="106"/>
                  <a:pt x="75" y="106"/>
                </a:cubicBezTo>
                <a:cubicBezTo>
                  <a:pt x="75" y="75"/>
                  <a:pt x="75" y="75"/>
                  <a:pt x="75" y="75"/>
                </a:cubicBezTo>
                <a:cubicBezTo>
                  <a:pt x="75" y="73"/>
                  <a:pt x="74" y="72"/>
                  <a:pt x="72" y="72"/>
                </a:cubicBezTo>
                <a:cubicBezTo>
                  <a:pt x="56" y="72"/>
                  <a:pt x="56" y="72"/>
                  <a:pt x="56" y="72"/>
                </a:cubicBezTo>
                <a:cubicBezTo>
                  <a:pt x="54" y="72"/>
                  <a:pt x="53" y="73"/>
                  <a:pt x="53" y="75"/>
                </a:cubicBezTo>
                <a:cubicBezTo>
                  <a:pt x="53" y="106"/>
                  <a:pt x="53" y="106"/>
                  <a:pt x="53" y="106"/>
                </a:cubicBezTo>
                <a:cubicBezTo>
                  <a:pt x="22" y="106"/>
                  <a:pt x="22" y="106"/>
                  <a:pt x="22" y="106"/>
                </a:cubicBezTo>
                <a:cubicBezTo>
                  <a:pt x="20" y="106"/>
                  <a:pt x="19" y="107"/>
                  <a:pt x="19" y="110"/>
                </a:cubicBezTo>
                <a:cubicBezTo>
                  <a:pt x="19" y="196"/>
                  <a:pt x="19" y="196"/>
                  <a:pt x="19" y="196"/>
                </a:cubicBezTo>
                <a:cubicBezTo>
                  <a:pt x="4" y="196"/>
                  <a:pt x="4" y="196"/>
                  <a:pt x="4" y="196"/>
                </a:cubicBezTo>
                <a:cubicBezTo>
                  <a:pt x="1" y="196"/>
                  <a:pt x="0" y="198"/>
                  <a:pt x="0" y="200"/>
                </a:cubicBezTo>
                <a:cubicBezTo>
                  <a:pt x="0" y="223"/>
                  <a:pt x="0" y="223"/>
                  <a:pt x="0" y="223"/>
                </a:cubicBezTo>
                <a:cubicBezTo>
                  <a:pt x="0" y="225"/>
                  <a:pt x="1" y="227"/>
                  <a:pt x="4" y="227"/>
                </a:cubicBezTo>
                <a:cubicBezTo>
                  <a:pt x="223" y="227"/>
                  <a:pt x="223" y="227"/>
                  <a:pt x="223" y="227"/>
                </a:cubicBezTo>
                <a:cubicBezTo>
                  <a:pt x="225" y="227"/>
                  <a:pt x="227" y="225"/>
                  <a:pt x="227" y="223"/>
                </a:cubicBezTo>
                <a:cubicBezTo>
                  <a:pt x="227" y="200"/>
                  <a:pt x="227" y="200"/>
                  <a:pt x="227" y="200"/>
                </a:cubicBezTo>
                <a:cubicBezTo>
                  <a:pt x="227" y="198"/>
                  <a:pt x="225" y="196"/>
                  <a:pt x="223" y="196"/>
                </a:cubicBezTo>
                <a:close/>
                <a:moveTo>
                  <a:pt x="159" y="79"/>
                </a:moveTo>
                <a:cubicBezTo>
                  <a:pt x="166" y="79"/>
                  <a:pt x="166" y="79"/>
                  <a:pt x="166" y="79"/>
                </a:cubicBezTo>
                <a:cubicBezTo>
                  <a:pt x="166" y="106"/>
                  <a:pt x="166" y="106"/>
                  <a:pt x="166" y="106"/>
                </a:cubicBezTo>
                <a:cubicBezTo>
                  <a:pt x="159" y="106"/>
                  <a:pt x="159" y="106"/>
                  <a:pt x="159" y="106"/>
                </a:cubicBezTo>
                <a:lnTo>
                  <a:pt x="159" y="79"/>
                </a:lnTo>
                <a:close/>
                <a:moveTo>
                  <a:pt x="109" y="79"/>
                </a:moveTo>
                <a:cubicBezTo>
                  <a:pt x="117" y="79"/>
                  <a:pt x="117" y="79"/>
                  <a:pt x="117" y="79"/>
                </a:cubicBezTo>
                <a:cubicBezTo>
                  <a:pt x="117" y="106"/>
                  <a:pt x="117" y="106"/>
                  <a:pt x="117" y="106"/>
                </a:cubicBezTo>
                <a:cubicBezTo>
                  <a:pt x="109" y="106"/>
                  <a:pt x="109" y="106"/>
                  <a:pt x="109" y="106"/>
                </a:cubicBezTo>
                <a:lnTo>
                  <a:pt x="109" y="79"/>
                </a:lnTo>
                <a:close/>
                <a:moveTo>
                  <a:pt x="60" y="79"/>
                </a:moveTo>
                <a:cubicBezTo>
                  <a:pt x="68" y="79"/>
                  <a:pt x="68" y="79"/>
                  <a:pt x="68" y="79"/>
                </a:cubicBezTo>
                <a:cubicBezTo>
                  <a:pt x="68" y="106"/>
                  <a:pt x="68" y="106"/>
                  <a:pt x="68" y="106"/>
                </a:cubicBezTo>
                <a:cubicBezTo>
                  <a:pt x="60" y="106"/>
                  <a:pt x="60" y="106"/>
                  <a:pt x="60" y="106"/>
                </a:cubicBezTo>
                <a:lnTo>
                  <a:pt x="60" y="79"/>
                </a:lnTo>
                <a:close/>
                <a:moveTo>
                  <a:pt x="26" y="113"/>
                </a:moveTo>
                <a:cubicBezTo>
                  <a:pt x="56" y="113"/>
                  <a:pt x="56" y="113"/>
                  <a:pt x="56" y="113"/>
                </a:cubicBezTo>
                <a:cubicBezTo>
                  <a:pt x="72" y="113"/>
                  <a:pt x="72" y="113"/>
                  <a:pt x="72" y="113"/>
                </a:cubicBezTo>
                <a:cubicBezTo>
                  <a:pt x="106" y="113"/>
                  <a:pt x="106" y="113"/>
                  <a:pt x="106" y="113"/>
                </a:cubicBezTo>
                <a:cubicBezTo>
                  <a:pt x="121" y="113"/>
                  <a:pt x="121" y="113"/>
                  <a:pt x="121" y="113"/>
                </a:cubicBezTo>
                <a:cubicBezTo>
                  <a:pt x="155" y="113"/>
                  <a:pt x="155" y="113"/>
                  <a:pt x="155" y="113"/>
                </a:cubicBezTo>
                <a:cubicBezTo>
                  <a:pt x="170" y="113"/>
                  <a:pt x="170" y="113"/>
                  <a:pt x="170" y="113"/>
                </a:cubicBezTo>
                <a:cubicBezTo>
                  <a:pt x="200" y="113"/>
                  <a:pt x="200" y="113"/>
                  <a:pt x="200" y="113"/>
                </a:cubicBezTo>
                <a:cubicBezTo>
                  <a:pt x="200" y="134"/>
                  <a:pt x="200" y="134"/>
                  <a:pt x="200" y="134"/>
                </a:cubicBezTo>
                <a:cubicBezTo>
                  <a:pt x="187" y="148"/>
                  <a:pt x="187" y="148"/>
                  <a:pt x="187" y="148"/>
                </a:cubicBezTo>
                <a:cubicBezTo>
                  <a:pt x="184" y="151"/>
                  <a:pt x="179" y="151"/>
                  <a:pt x="176" y="148"/>
                </a:cubicBezTo>
                <a:cubicBezTo>
                  <a:pt x="164" y="136"/>
                  <a:pt x="164" y="136"/>
                  <a:pt x="164" y="136"/>
                </a:cubicBezTo>
                <a:cubicBezTo>
                  <a:pt x="161" y="133"/>
                  <a:pt x="156" y="133"/>
                  <a:pt x="153" y="136"/>
                </a:cubicBezTo>
                <a:cubicBezTo>
                  <a:pt x="141" y="148"/>
                  <a:pt x="141" y="148"/>
                  <a:pt x="141" y="148"/>
                </a:cubicBezTo>
                <a:cubicBezTo>
                  <a:pt x="138" y="151"/>
                  <a:pt x="133" y="151"/>
                  <a:pt x="131" y="148"/>
                </a:cubicBezTo>
                <a:cubicBezTo>
                  <a:pt x="119" y="136"/>
                  <a:pt x="119" y="136"/>
                  <a:pt x="119" y="136"/>
                </a:cubicBezTo>
                <a:cubicBezTo>
                  <a:pt x="116" y="133"/>
                  <a:pt x="111" y="133"/>
                  <a:pt x="108" y="136"/>
                </a:cubicBezTo>
                <a:cubicBezTo>
                  <a:pt x="96" y="148"/>
                  <a:pt x="96" y="148"/>
                  <a:pt x="96" y="148"/>
                </a:cubicBezTo>
                <a:cubicBezTo>
                  <a:pt x="93" y="151"/>
                  <a:pt x="88" y="151"/>
                  <a:pt x="85" y="148"/>
                </a:cubicBezTo>
                <a:cubicBezTo>
                  <a:pt x="73" y="136"/>
                  <a:pt x="73" y="136"/>
                  <a:pt x="73" y="136"/>
                </a:cubicBezTo>
                <a:cubicBezTo>
                  <a:pt x="70" y="133"/>
                  <a:pt x="65" y="133"/>
                  <a:pt x="62" y="136"/>
                </a:cubicBezTo>
                <a:cubicBezTo>
                  <a:pt x="50" y="148"/>
                  <a:pt x="50" y="148"/>
                  <a:pt x="50" y="148"/>
                </a:cubicBezTo>
                <a:cubicBezTo>
                  <a:pt x="48" y="151"/>
                  <a:pt x="43" y="151"/>
                  <a:pt x="40" y="148"/>
                </a:cubicBezTo>
                <a:cubicBezTo>
                  <a:pt x="26" y="134"/>
                  <a:pt x="26" y="134"/>
                  <a:pt x="26" y="134"/>
                </a:cubicBezTo>
                <a:lnTo>
                  <a:pt x="26" y="113"/>
                </a:lnTo>
                <a:close/>
                <a:moveTo>
                  <a:pt x="26" y="145"/>
                </a:moveTo>
                <a:cubicBezTo>
                  <a:pt x="34" y="153"/>
                  <a:pt x="34" y="153"/>
                  <a:pt x="34" y="153"/>
                </a:cubicBezTo>
                <a:cubicBezTo>
                  <a:pt x="40" y="159"/>
                  <a:pt x="50" y="159"/>
                  <a:pt x="56" y="153"/>
                </a:cubicBezTo>
                <a:cubicBezTo>
                  <a:pt x="68" y="141"/>
                  <a:pt x="68" y="141"/>
                  <a:pt x="68" y="141"/>
                </a:cubicBezTo>
                <a:cubicBezTo>
                  <a:pt x="80" y="153"/>
                  <a:pt x="80" y="153"/>
                  <a:pt x="80" y="153"/>
                </a:cubicBezTo>
                <a:cubicBezTo>
                  <a:pt x="86" y="159"/>
                  <a:pt x="95" y="159"/>
                  <a:pt x="101" y="153"/>
                </a:cubicBezTo>
                <a:cubicBezTo>
                  <a:pt x="113" y="141"/>
                  <a:pt x="113" y="141"/>
                  <a:pt x="113" y="141"/>
                </a:cubicBezTo>
                <a:cubicBezTo>
                  <a:pt x="125" y="153"/>
                  <a:pt x="125" y="153"/>
                  <a:pt x="125" y="153"/>
                </a:cubicBezTo>
                <a:cubicBezTo>
                  <a:pt x="131" y="159"/>
                  <a:pt x="141" y="159"/>
                  <a:pt x="147" y="153"/>
                </a:cubicBezTo>
                <a:cubicBezTo>
                  <a:pt x="159" y="141"/>
                  <a:pt x="159" y="141"/>
                  <a:pt x="159" y="141"/>
                </a:cubicBezTo>
                <a:cubicBezTo>
                  <a:pt x="171" y="153"/>
                  <a:pt x="171" y="153"/>
                  <a:pt x="171" y="153"/>
                </a:cubicBezTo>
                <a:cubicBezTo>
                  <a:pt x="173" y="156"/>
                  <a:pt x="177" y="158"/>
                  <a:pt x="181" y="158"/>
                </a:cubicBezTo>
                <a:cubicBezTo>
                  <a:pt x="185" y="158"/>
                  <a:pt x="189" y="156"/>
                  <a:pt x="192" y="153"/>
                </a:cubicBezTo>
                <a:cubicBezTo>
                  <a:pt x="200" y="145"/>
                  <a:pt x="200" y="145"/>
                  <a:pt x="200" y="145"/>
                </a:cubicBezTo>
                <a:cubicBezTo>
                  <a:pt x="200" y="196"/>
                  <a:pt x="200" y="196"/>
                  <a:pt x="200" y="196"/>
                </a:cubicBezTo>
                <a:cubicBezTo>
                  <a:pt x="26" y="196"/>
                  <a:pt x="26" y="196"/>
                  <a:pt x="26" y="196"/>
                </a:cubicBezTo>
                <a:lnTo>
                  <a:pt x="26" y="145"/>
                </a:lnTo>
                <a:close/>
                <a:moveTo>
                  <a:pt x="219" y="219"/>
                </a:moveTo>
                <a:cubicBezTo>
                  <a:pt x="7" y="219"/>
                  <a:pt x="7" y="219"/>
                  <a:pt x="7" y="219"/>
                </a:cubicBezTo>
                <a:cubicBezTo>
                  <a:pt x="7" y="204"/>
                  <a:pt x="7" y="204"/>
                  <a:pt x="7" y="204"/>
                </a:cubicBezTo>
                <a:cubicBezTo>
                  <a:pt x="22" y="204"/>
                  <a:pt x="22" y="204"/>
                  <a:pt x="22" y="204"/>
                </a:cubicBezTo>
                <a:cubicBezTo>
                  <a:pt x="204" y="204"/>
                  <a:pt x="204" y="204"/>
                  <a:pt x="204" y="204"/>
                </a:cubicBezTo>
                <a:cubicBezTo>
                  <a:pt x="219" y="204"/>
                  <a:pt x="219" y="204"/>
                  <a:pt x="219" y="204"/>
                </a:cubicBezTo>
                <a:lnTo>
                  <a:pt x="219" y="219"/>
                </a:lnTo>
                <a:close/>
                <a:moveTo>
                  <a:pt x="64" y="64"/>
                </a:moveTo>
                <a:cubicBezTo>
                  <a:pt x="70" y="64"/>
                  <a:pt x="75" y="58"/>
                  <a:pt x="75" y="49"/>
                </a:cubicBezTo>
                <a:cubicBezTo>
                  <a:pt x="75" y="42"/>
                  <a:pt x="68" y="32"/>
                  <a:pt x="67" y="31"/>
                </a:cubicBezTo>
                <a:cubicBezTo>
                  <a:pt x="65" y="30"/>
                  <a:pt x="63" y="30"/>
                  <a:pt x="61" y="31"/>
                </a:cubicBezTo>
                <a:cubicBezTo>
                  <a:pt x="60" y="32"/>
                  <a:pt x="53" y="42"/>
                  <a:pt x="53" y="49"/>
                </a:cubicBezTo>
                <a:cubicBezTo>
                  <a:pt x="53" y="58"/>
                  <a:pt x="58" y="64"/>
                  <a:pt x="64" y="64"/>
                </a:cubicBezTo>
                <a:close/>
                <a:moveTo>
                  <a:pt x="64" y="40"/>
                </a:moveTo>
                <a:cubicBezTo>
                  <a:pt x="66" y="43"/>
                  <a:pt x="68" y="47"/>
                  <a:pt x="68" y="49"/>
                </a:cubicBezTo>
                <a:cubicBezTo>
                  <a:pt x="68" y="54"/>
                  <a:pt x="66" y="57"/>
                  <a:pt x="64" y="57"/>
                </a:cubicBezTo>
                <a:cubicBezTo>
                  <a:pt x="63" y="57"/>
                  <a:pt x="60" y="54"/>
                  <a:pt x="60" y="49"/>
                </a:cubicBezTo>
                <a:cubicBezTo>
                  <a:pt x="60" y="47"/>
                  <a:pt x="62" y="43"/>
                  <a:pt x="64" y="40"/>
                </a:cubicBezTo>
                <a:close/>
                <a:moveTo>
                  <a:pt x="113" y="64"/>
                </a:moveTo>
                <a:cubicBezTo>
                  <a:pt x="120" y="64"/>
                  <a:pt x="125" y="58"/>
                  <a:pt x="125" y="49"/>
                </a:cubicBezTo>
                <a:cubicBezTo>
                  <a:pt x="125" y="42"/>
                  <a:pt x="117" y="32"/>
                  <a:pt x="116" y="31"/>
                </a:cubicBezTo>
                <a:cubicBezTo>
                  <a:pt x="115" y="30"/>
                  <a:pt x="112" y="30"/>
                  <a:pt x="110" y="31"/>
                </a:cubicBezTo>
                <a:cubicBezTo>
                  <a:pt x="109" y="32"/>
                  <a:pt x="102" y="42"/>
                  <a:pt x="102" y="49"/>
                </a:cubicBezTo>
                <a:cubicBezTo>
                  <a:pt x="102" y="58"/>
                  <a:pt x="107" y="64"/>
                  <a:pt x="113" y="64"/>
                </a:cubicBezTo>
                <a:close/>
                <a:moveTo>
                  <a:pt x="113" y="40"/>
                </a:moveTo>
                <a:cubicBezTo>
                  <a:pt x="115" y="43"/>
                  <a:pt x="117" y="47"/>
                  <a:pt x="117" y="49"/>
                </a:cubicBezTo>
                <a:cubicBezTo>
                  <a:pt x="117" y="54"/>
                  <a:pt x="115" y="57"/>
                  <a:pt x="113" y="57"/>
                </a:cubicBezTo>
                <a:cubicBezTo>
                  <a:pt x="112" y="57"/>
                  <a:pt x="109" y="54"/>
                  <a:pt x="109" y="49"/>
                </a:cubicBezTo>
                <a:cubicBezTo>
                  <a:pt x="109" y="47"/>
                  <a:pt x="111" y="43"/>
                  <a:pt x="113" y="40"/>
                </a:cubicBezTo>
                <a:close/>
              </a:path>
            </a:pathLst>
          </a:custGeom>
          <a:solidFill>
            <a:srgbClr val="D5B000"/>
          </a:solidFill>
          <a:ln w="9525">
            <a:solidFill>
              <a:srgbClr val="C69B08"/>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97" name="ZoneTexte 96">
            <a:extLst>
              <a:ext uri="{FF2B5EF4-FFF2-40B4-BE49-F238E27FC236}">
                <a16:creationId xmlns:a16="http://schemas.microsoft.com/office/drawing/2014/main" id="{3CF5BB07-5F88-49EB-B02C-0BF2BD3535B2}"/>
              </a:ext>
            </a:extLst>
          </p:cNvPr>
          <p:cNvSpPr txBox="1"/>
          <p:nvPr/>
        </p:nvSpPr>
        <p:spPr>
          <a:xfrm>
            <a:off x="534207" y="3174513"/>
            <a:ext cx="308089" cy="1947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Age</a:t>
            </a:r>
          </a:p>
        </p:txBody>
      </p:sp>
      <p:sp>
        <p:nvSpPr>
          <p:cNvPr id="98" name="ZoneTexte 97">
            <a:extLst>
              <a:ext uri="{FF2B5EF4-FFF2-40B4-BE49-F238E27FC236}">
                <a16:creationId xmlns:a16="http://schemas.microsoft.com/office/drawing/2014/main" id="{DD6CCAAD-82C5-4B28-B5B6-AC296BF130FB}"/>
              </a:ext>
            </a:extLst>
          </p:cNvPr>
          <p:cNvSpPr txBox="1"/>
          <p:nvPr/>
        </p:nvSpPr>
        <p:spPr>
          <a:xfrm>
            <a:off x="440855"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48</a:t>
            </a:r>
          </a:p>
        </p:txBody>
      </p:sp>
      <p:sp>
        <p:nvSpPr>
          <p:cNvPr id="59" name="Freeform 21">
            <a:extLst>
              <a:ext uri="{FF2B5EF4-FFF2-40B4-BE49-F238E27FC236}">
                <a16:creationId xmlns:a16="http://schemas.microsoft.com/office/drawing/2014/main" id="{8327BAF1-E8B6-4307-8BA1-B0B43B5C8239}"/>
              </a:ext>
            </a:extLst>
          </p:cNvPr>
          <p:cNvSpPr>
            <a:spLocks noChangeAspect="1" noEditPoints="1"/>
          </p:cNvSpPr>
          <p:nvPr/>
        </p:nvSpPr>
        <p:spPr bwMode="auto">
          <a:xfrm>
            <a:off x="1655863" y="2972786"/>
            <a:ext cx="198996" cy="179709"/>
          </a:xfrm>
          <a:custGeom>
            <a:avLst/>
            <a:gdLst>
              <a:gd name="T0" fmla="*/ 85 w 227"/>
              <a:gd name="T1" fmla="*/ 19 h 205"/>
              <a:gd name="T2" fmla="*/ 85 w 227"/>
              <a:gd name="T3" fmla="*/ 19 h 205"/>
              <a:gd name="T4" fmla="*/ 142 w 227"/>
              <a:gd name="T5" fmla="*/ 19 h 205"/>
              <a:gd name="T6" fmla="*/ 142 w 227"/>
              <a:gd name="T7" fmla="*/ 19 h 205"/>
              <a:gd name="T8" fmla="*/ 142 w 227"/>
              <a:gd name="T9" fmla="*/ 37 h 205"/>
              <a:gd name="T10" fmla="*/ 161 w 227"/>
              <a:gd name="T11" fmla="*/ 37 h 205"/>
              <a:gd name="T12" fmla="*/ 161 w 227"/>
              <a:gd name="T13" fmla="*/ 19 h 205"/>
              <a:gd name="T14" fmla="*/ 142 w 227"/>
              <a:gd name="T15" fmla="*/ 0 h 205"/>
              <a:gd name="T16" fmla="*/ 85 w 227"/>
              <a:gd name="T17" fmla="*/ 0 h 205"/>
              <a:gd name="T18" fmla="*/ 66 w 227"/>
              <a:gd name="T19" fmla="*/ 19 h 205"/>
              <a:gd name="T20" fmla="*/ 66 w 227"/>
              <a:gd name="T21" fmla="*/ 37 h 205"/>
              <a:gd name="T22" fmla="*/ 85 w 227"/>
              <a:gd name="T23" fmla="*/ 37 h 205"/>
              <a:gd name="T24" fmla="*/ 85 w 227"/>
              <a:gd name="T25" fmla="*/ 19 h 205"/>
              <a:gd name="T26" fmla="*/ 178 w 227"/>
              <a:gd name="T27" fmla="*/ 155 h 205"/>
              <a:gd name="T28" fmla="*/ 178 w 227"/>
              <a:gd name="T29" fmla="*/ 158 h 205"/>
              <a:gd name="T30" fmla="*/ 167 w 227"/>
              <a:gd name="T31" fmla="*/ 169 h 205"/>
              <a:gd name="T32" fmla="*/ 156 w 227"/>
              <a:gd name="T33" fmla="*/ 158 h 205"/>
              <a:gd name="T34" fmla="*/ 156 w 227"/>
              <a:gd name="T35" fmla="*/ 155 h 205"/>
              <a:gd name="T36" fmla="*/ 71 w 227"/>
              <a:gd name="T37" fmla="*/ 155 h 205"/>
              <a:gd name="T38" fmla="*/ 71 w 227"/>
              <a:gd name="T39" fmla="*/ 158 h 205"/>
              <a:gd name="T40" fmla="*/ 60 w 227"/>
              <a:gd name="T41" fmla="*/ 169 h 205"/>
              <a:gd name="T42" fmla="*/ 48 w 227"/>
              <a:gd name="T43" fmla="*/ 158 h 205"/>
              <a:gd name="T44" fmla="*/ 48 w 227"/>
              <a:gd name="T45" fmla="*/ 155 h 205"/>
              <a:gd name="T46" fmla="*/ 29 w 227"/>
              <a:gd name="T47" fmla="*/ 155 h 205"/>
              <a:gd name="T48" fmla="*/ 0 w 227"/>
              <a:gd name="T49" fmla="*/ 143 h 205"/>
              <a:gd name="T50" fmla="*/ 0 w 227"/>
              <a:gd name="T51" fmla="*/ 193 h 205"/>
              <a:gd name="T52" fmla="*/ 11 w 227"/>
              <a:gd name="T53" fmla="*/ 205 h 205"/>
              <a:gd name="T54" fmla="*/ 215 w 227"/>
              <a:gd name="T55" fmla="*/ 205 h 205"/>
              <a:gd name="T56" fmla="*/ 227 w 227"/>
              <a:gd name="T57" fmla="*/ 193 h 205"/>
              <a:gd name="T58" fmla="*/ 227 w 227"/>
              <a:gd name="T59" fmla="*/ 143 h 205"/>
              <a:gd name="T60" fmla="*/ 198 w 227"/>
              <a:gd name="T61" fmla="*/ 155 h 205"/>
              <a:gd name="T62" fmla="*/ 178 w 227"/>
              <a:gd name="T63" fmla="*/ 155 h 205"/>
              <a:gd name="T64" fmla="*/ 215 w 227"/>
              <a:gd name="T65" fmla="*/ 49 h 205"/>
              <a:gd name="T66" fmla="*/ 11 w 227"/>
              <a:gd name="T67" fmla="*/ 49 h 205"/>
              <a:gd name="T68" fmla="*/ 0 w 227"/>
              <a:gd name="T69" fmla="*/ 60 h 205"/>
              <a:gd name="T70" fmla="*/ 0 w 227"/>
              <a:gd name="T71" fmla="*/ 118 h 205"/>
              <a:gd name="T72" fmla="*/ 29 w 227"/>
              <a:gd name="T73" fmla="*/ 144 h 205"/>
              <a:gd name="T74" fmla="*/ 48 w 227"/>
              <a:gd name="T75" fmla="*/ 144 h 205"/>
              <a:gd name="T76" fmla="*/ 48 w 227"/>
              <a:gd name="T77" fmla="*/ 141 h 205"/>
              <a:gd name="T78" fmla="*/ 60 w 227"/>
              <a:gd name="T79" fmla="*/ 130 h 205"/>
              <a:gd name="T80" fmla="*/ 71 w 227"/>
              <a:gd name="T81" fmla="*/ 141 h 205"/>
              <a:gd name="T82" fmla="*/ 71 w 227"/>
              <a:gd name="T83" fmla="*/ 144 h 205"/>
              <a:gd name="T84" fmla="*/ 156 w 227"/>
              <a:gd name="T85" fmla="*/ 144 h 205"/>
              <a:gd name="T86" fmla="*/ 156 w 227"/>
              <a:gd name="T87" fmla="*/ 141 h 205"/>
              <a:gd name="T88" fmla="*/ 167 w 227"/>
              <a:gd name="T89" fmla="*/ 130 h 205"/>
              <a:gd name="T90" fmla="*/ 178 w 227"/>
              <a:gd name="T91" fmla="*/ 141 h 205"/>
              <a:gd name="T92" fmla="*/ 178 w 227"/>
              <a:gd name="T93" fmla="*/ 144 h 205"/>
              <a:gd name="T94" fmla="*/ 198 w 227"/>
              <a:gd name="T95" fmla="*/ 144 h 205"/>
              <a:gd name="T96" fmla="*/ 227 w 227"/>
              <a:gd name="T97" fmla="*/ 118 h 205"/>
              <a:gd name="T98" fmla="*/ 227 w 227"/>
              <a:gd name="T99" fmla="*/ 60 h 205"/>
              <a:gd name="T100" fmla="*/ 215 w 227"/>
              <a:gd name="T101" fmla="*/ 4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205">
                <a:moveTo>
                  <a:pt x="85" y="19"/>
                </a:moveTo>
                <a:cubicBezTo>
                  <a:pt x="85" y="19"/>
                  <a:pt x="85" y="19"/>
                  <a:pt x="85" y="19"/>
                </a:cubicBezTo>
                <a:cubicBezTo>
                  <a:pt x="142" y="19"/>
                  <a:pt x="142" y="19"/>
                  <a:pt x="142" y="19"/>
                </a:cubicBezTo>
                <a:cubicBezTo>
                  <a:pt x="142" y="19"/>
                  <a:pt x="142" y="19"/>
                  <a:pt x="142" y="19"/>
                </a:cubicBezTo>
                <a:cubicBezTo>
                  <a:pt x="142" y="37"/>
                  <a:pt x="142" y="37"/>
                  <a:pt x="142" y="37"/>
                </a:cubicBezTo>
                <a:cubicBezTo>
                  <a:pt x="161" y="37"/>
                  <a:pt x="161" y="37"/>
                  <a:pt x="161" y="37"/>
                </a:cubicBezTo>
                <a:cubicBezTo>
                  <a:pt x="161" y="19"/>
                  <a:pt x="161" y="19"/>
                  <a:pt x="161" y="19"/>
                </a:cubicBezTo>
                <a:cubicBezTo>
                  <a:pt x="161" y="8"/>
                  <a:pt x="153" y="0"/>
                  <a:pt x="142" y="0"/>
                </a:cubicBezTo>
                <a:cubicBezTo>
                  <a:pt x="85" y="0"/>
                  <a:pt x="85" y="0"/>
                  <a:pt x="85" y="0"/>
                </a:cubicBezTo>
                <a:cubicBezTo>
                  <a:pt x="74" y="0"/>
                  <a:pt x="66" y="8"/>
                  <a:pt x="66" y="19"/>
                </a:cubicBezTo>
                <a:cubicBezTo>
                  <a:pt x="66" y="37"/>
                  <a:pt x="66" y="37"/>
                  <a:pt x="66" y="37"/>
                </a:cubicBezTo>
                <a:cubicBezTo>
                  <a:pt x="85" y="37"/>
                  <a:pt x="85" y="37"/>
                  <a:pt x="85" y="37"/>
                </a:cubicBezTo>
                <a:lnTo>
                  <a:pt x="85" y="19"/>
                </a:lnTo>
                <a:close/>
                <a:moveTo>
                  <a:pt x="178" y="155"/>
                </a:moveTo>
                <a:cubicBezTo>
                  <a:pt x="178" y="158"/>
                  <a:pt x="178" y="158"/>
                  <a:pt x="178" y="158"/>
                </a:cubicBezTo>
                <a:cubicBezTo>
                  <a:pt x="178" y="164"/>
                  <a:pt x="173" y="169"/>
                  <a:pt x="167" y="169"/>
                </a:cubicBezTo>
                <a:cubicBezTo>
                  <a:pt x="161" y="169"/>
                  <a:pt x="156" y="164"/>
                  <a:pt x="156" y="158"/>
                </a:cubicBezTo>
                <a:cubicBezTo>
                  <a:pt x="156" y="155"/>
                  <a:pt x="156" y="155"/>
                  <a:pt x="156" y="155"/>
                </a:cubicBezTo>
                <a:cubicBezTo>
                  <a:pt x="71" y="155"/>
                  <a:pt x="71" y="155"/>
                  <a:pt x="71" y="155"/>
                </a:cubicBezTo>
                <a:cubicBezTo>
                  <a:pt x="71" y="158"/>
                  <a:pt x="71" y="158"/>
                  <a:pt x="71" y="158"/>
                </a:cubicBezTo>
                <a:cubicBezTo>
                  <a:pt x="71" y="164"/>
                  <a:pt x="66" y="169"/>
                  <a:pt x="60" y="169"/>
                </a:cubicBezTo>
                <a:cubicBezTo>
                  <a:pt x="53" y="169"/>
                  <a:pt x="48" y="164"/>
                  <a:pt x="48" y="158"/>
                </a:cubicBezTo>
                <a:cubicBezTo>
                  <a:pt x="48" y="155"/>
                  <a:pt x="48" y="155"/>
                  <a:pt x="48" y="155"/>
                </a:cubicBezTo>
                <a:cubicBezTo>
                  <a:pt x="29" y="155"/>
                  <a:pt x="29" y="155"/>
                  <a:pt x="29" y="155"/>
                </a:cubicBezTo>
                <a:cubicBezTo>
                  <a:pt x="18" y="155"/>
                  <a:pt x="7" y="151"/>
                  <a:pt x="0" y="143"/>
                </a:cubicBezTo>
                <a:cubicBezTo>
                  <a:pt x="0" y="193"/>
                  <a:pt x="0" y="193"/>
                  <a:pt x="0" y="193"/>
                </a:cubicBezTo>
                <a:cubicBezTo>
                  <a:pt x="0" y="200"/>
                  <a:pt x="5" y="205"/>
                  <a:pt x="11" y="205"/>
                </a:cubicBezTo>
                <a:cubicBezTo>
                  <a:pt x="215" y="205"/>
                  <a:pt x="215" y="205"/>
                  <a:pt x="215" y="205"/>
                </a:cubicBezTo>
                <a:cubicBezTo>
                  <a:pt x="222" y="205"/>
                  <a:pt x="227" y="200"/>
                  <a:pt x="227" y="193"/>
                </a:cubicBezTo>
                <a:cubicBezTo>
                  <a:pt x="227" y="143"/>
                  <a:pt x="227" y="143"/>
                  <a:pt x="227" y="143"/>
                </a:cubicBezTo>
                <a:cubicBezTo>
                  <a:pt x="219" y="151"/>
                  <a:pt x="209" y="155"/>
                  <a:pt x="198" y="155"/>
                </a:cubicBezTo>
                <a:lnTo>
                  <a:pt x="178" y="155"/>
                </a:lnTo>
                <a:close/>
                <a:moveTo>
                  <a:pt x="215" y="49"/>
                </a:moveTo>
                <a:cubicBezTo>
                  <a:pt x="11" y="49"/>
                  <a:pt x="11" y="49"/>
                  <a:pt x="11" y="49"/>
                </a:cubicBezTo>
                <a:cubicBezTo>
                  <a:pt x="5" y="49"/>
                  <a:pt x="0" y="54"/>
                  <a:pt x="0" y="60"/>
                </a:cubicBezTo>
                <a:cubicBezTo>
                  <a:pt x="0" y="118"/>
                  <a:pt x="0" y="118"/>
                  <a:pt x="0" y="118"/>
                </a:cubicBezTo>
                <a:cubicBezTo>
                  <a:pt x="2" y="133"/>
                  <a:pt x="14" y="144"/>
                  <a:pt x="29" y="144"/>
                </a:cubicBezTo>
                <a:cubicBezTo>
                  <a:pt x="48" y="144"/>
                  <a:pt x="48" y="144"/>
                  <a:pt x="48" y="144"/>
                </a:cubicBezTo>
                <a:cubicBezTo>
                  <a:pt x="48" y="141"/>
                  <a:pt x="48" y="141"/>
                  <a:pt x="48" y="141"/>
                </a:cubicBezTo>
                <a:cubicBezTo>
                  <a:pt x="48" y="135"/>
                  <a:pt x="53" y="130"/>
                  <a:pt x="60" y="130"/>
                </a:cubicBezTo>
                <a:cubicBezTo>
                  <a:pt x="66" y="130"/>
                  <a:pt x="71" y="135"/>
                  <a:pt x="71" y="141"/>
                </a:cubicBezTo>
                <a:cubicBezTo>
                  <a:pt x="71" y="144"/>
                  <a:pt x="71" y="144"/>
                  <a:pt x="71" y="144"/>
                </a:cubicBezTo>
                <a:cubicBezTo>
                  <a:pt x="156" y="144"/>
                  <a:pt x="156" y="144"/>
                  <a:pt x="156" y="144"/>
                </a:cubicBezTo>
                <a:cubicBezTo>
                  <a:pt x="156" y="141"/>
                  <a:pt x="156" y="141"/>
                  <a:pt x="156" y="141"/>
                </a:cubicBezTo>
                <a:cubicBezTo>
                  <a:pt x="156" y="135"/>
                  <a:pt x="161" y="130"/>
                  <a:pt x="167" y="130"/>
                </a:cubicBezTo>
                <a:cubicBezTo>
                  <a:pt x="173" y="130"/>
                  <a:pt x="178" y="135"/>
                  <a:pt x="178" y="141"/>
                </a:cubicBezTo>
                <a:cubicBezTo>
                  <a:pt x="178" y="144"/>
                  <a:pt x="178" y="144"/>
                  <a:pt x="178" y="144"/>
                </a:cubicBezTo>
                <a:cubicBezTo>
                  <a:pt x="198" y="144"/>
                  <a:pt x="198" y="144"/>
                  <a:pt x="198" y="144"/>
                </a:cubicBezTo>
                <a:cubicBezTo>
                  <a:pt x="213" y="144"/>
                  <a:pt x="225" y="133"/>
                  <a:pt x="227" y="118"/>
                </a:cubicBezTo>
                <a:cubicBezTo>
                  <a:pt x="227" y="60"/>
                  <a:pt x="227" y="60"/>
                  <a:pt x="227" y="60"/>
                </a:cubicBezTo>
                <a:cubicBezTo>
                  <a:pt x="227" y="54"/>
                  <a:pt x="222" y="49"/>
                  <a:pt x="215" y="49"/>
                </a:cubicBezTo>
                <a:close/>
              </a:path>
            </a:pathLst>
          </a:custGeom>
          <a:noFill/>
          <a:ln>
            <a:solidFill>
              <a:srgbClr val="C69B08"/>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61" name="ZoneTexte 60">
            <a:extLst>
              <a:ext uri="{FF2B5EF4-FFF2-40B4-BE49-F238E27FC236}">
                <a16:creationId xmlns:a16="http://schemas.microsoft.com/office/drawing/2014/main" id="{18743E72-28EC-4254-92FE-5143A0472D24}"/>
              </a:ext>
            </a:extLst>
          </p:cNvPr>
          <p:cNvSpPr txBox="1"/>
          <p:nvPr/>
        </p:nvSpPr>
        <p:spPr>
          <a:xfrm>
            <a:off x="1618544" y="3174514"/>
            <a:ext cx="273635" cy="170237"/>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Actif</a:t>
            </a:r>
          </a:p>
        </p:txBody>
      </p:sp>
      <p:sp>
        <p:nvSpPr>
          <p:cNvPr id="80" name="ZoneTexte 79">
            <a:extLst>
              <a:ext uri="{FF2B5EF4-FFF2-40B4-BE49-F238E27FC236}">
                <a16:creationId xmlns:a16="http://schemas.microsoft.com/office/drawing/2014/main" id="{634B0506-DED9-4FBC-8DF9-270024680D64}"/>
              </a:ext>
            </a:extLst>
          </p:cNvPr>
          <p:cNvSpPr txBox="1"/>
          <p:nvPr/>
        </p:nvSpPr>
        <p:spPr>
          <a:xfrm>
            <a:off x="927752" y="3174514"/>
            <a:ext cx="605336" cy="149455"/>
          </a:xfrm>
          <a:prstGeom prst="rect">
            <a:avLst/>
          </a:prstGeom>
          <a:noFill/>
          <a:ln>
            <a:noFill/>
          </a:ln>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Province</a:t>
            </a:r>
          </a:p>
        </p:txBody>
      </p:sp>
      <p:sp>
        <p:nvSpPr>
          <p:cNvPr id="95" name="ZoneTexte 94">
            <a:extLst>
              <a:ext uri="{FF2B5EF4-FFF2-40B4-BE49-F238E27FC236}">
                <a16:creationId xmlns:a16="http://schemas.microsoft.com/office/drawing/2014/main" id="{89AA0BC8-08CB-4C1D-8989-B8EBDD3AF15A}"/>
              </a:ext>
            </a:extLst>
          </p:cNvPr>
          <p:cNvSpPr txBox="1"/>
          <p:nvPr/>
        </p:nvSpPr>
        <p:spPr>
          <a:xfrm>
            <a:off x="1003813"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83%</a:t>
            </a:r>
          </a:p>
        </p:txBody>
      </p:sp>
      <p:sp>
        <p:nvSpPr>
          <p:cNvPr id="200" name="Ellipse 199">
            <a:extLst>
              <a:ext uri="{FF2B5EF4-FFF2-40B4-BE49-F238E27FC236}">
                <a16:creationId xmlns:a16="http://schemas.microsoft.com/office/drawing/2014/main" id="{37E8E0B5-CA41-4FDC-8CAB-32EA95BB1E29}"/>
              </a:ext>
            </a:extLst>
          </p:cNvPr>
          <p:cNvSpPr/>
          <p:nvPr/>
        </p:nvSpPr>
        <p:spPr bwMode="ltGray">
          <a:xfrm>
            <a:off x="6588702" y="1270247"/>
            <a:ext cx="1055112" cy="1040688"/>
          </a:xfrm>
          <a:prstGeom prst="ellipse">
            <a:avLst/>
          </a:prstGeom>
          <a:solidFill>
            <a:srgbClr val="489A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99" name="Ellipse 198">
            <a:extLst>
              <a:ext uri="{FF2B5EF4-FFF2-40B4-BE49-F238E27FC236}">
                <a16:creationId xmlns:a16="http://schemas.microsoft.com/office/drawing/2014/main" id="{CC0EA3C3-9F2F-40E1-A4FF-C5390305F609}"/>
              </a:ext>
            </a:extLst>
          </p:cNvPr>
          <p:cNvSpPr/>
          <p:nvPr/>
        </p:nvSpPr>
        <p:spPr bwMode="ltGray">
          <a:xfrm>
            <a:off x="7259768" y="1979941"/>
            <a:ext cx="467243" cy="467243"/>
          </a:xfrm>
          <a:prstGeom prst="ellipse">
            <a:avLst/>
          </a:prstGeom>
          <a:solidFill>
            <a:schemeClr val="bg1"/>
          </a:solid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9" name="Titre 8">
            <a:extLst>
              <a:ext uri="{FF2B5EF4-FFF2-40B4-BE49-F238E27FC236}">
                <a16:creationId xmlns:a16="http://schemas.microsoft.com/office/drawing/2014/main" id="{85B86F57-9B31-49A4-993F-4821687EB50B}"/>
              </a:ext>
            </a:extLst>
          </p:cNvPr>
          <p:cNvSpPr>
            <a:spLocks noGrp="1"/>
          </p:cNvSpPr>
          <p:nvPr>
            <p:ph type="title"/>
          </p:nvPr>
        </p:nvSpPr>
        <p:spPr>
          <a:xfrm>
            <a:off x="388906" y="2"/>
            <a:ext cx="11414190" cy="636272"/>
          </a:xfrm>
        </p:spPr>
        <p:txBody>
          <a:bodyPr/>
          <a:lstStyle/>
          <a:p>
            <a:r>
              <a:rPr lang="fr-FR" dirty="0"/>
              <a:t>… correspondant chacune à des aspirations et motivations distinctes</a:t>
            </a:r>
          </a:p>
        </p:txBody>
      </p:sp>
      <p:cxnSp>
        <p:nvCxnSpPr>
          <p:cNvPr id="30" name="Connecteur droit 29">
            <a:extLst>
              <a:ext uri="{FF2B5EF4-FFF2-40B4-BE49-F238E27FC236}">
                <a16:creationId xmlns:a16="http://schemas.microsoft.com/office/drawing/2014/main" id="{FA893FC2-E631-4532-8CD6-D62789D635B3}"/>
              </a:ext>
            </a:extLst>
          </p:cNvPr>
          <p:cNvCxnSpPr>
            <a:cxnSpLocks/>
          </p:cNvCxnSpPr>
          <p:nvPr/>
        </p:nvCxnSpPr>
        <p:spPr>
          <a:xfrm flipH="1">
            <a:off x="6095968" y="1193891"/>
            <a:ext cx="66" cy="46724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5E8E44F1-E4AD-4C60-8F4E-3C6947C43E7C}"/>
              </a:ext>
            </a:extLst>
          </p:cNvPr>
          <p:cNvCxnSpPr>
            <a:cxnSpLocks/>
          </p:cNvCxnSpPr>
          <p:nvPr/>
        </p:nvCxnSpPr>
        <p:spPr>
          <a:xfrm flipH="1">
            <a:off x="4067508" y="1193891"/>
            <a:ext cx="66" cy="46724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A6F382E-DADF-4B2C-B51A-0FE8DEF9B6DC}"/>
              </a:ext>
            </a:extLst>
          </p:cNvPr>
          <p:cNvCxnSpPr>
            <a:cxnSpLocks/>
          </p:cNvCxnSpPr>
          <p:nvPr/>
        </p:nvCxnSpPr>
        <p:spPr>
          <a:xfrm flipH="1">
            <a:off x="2039049" y="1193891"/>
            <a:ext cx="66" cy="46724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8F9E4A15-14C1-4D85-BA89-BB1FC007933E}"/>
              </a:ext>
            </a:extLst>
          </p:cNvPr>
          <p:cNvCxnSpPr>
            <a:cxnSpLocks/>
          </p:cNvCxnSpPr>
          <p:nvPr/>
        </p:nvCxnSpPr>
        <p:spPr>
          <a:xfrm flipH="1">
            <a:off x="8124427" y="1193891"/>
            <a:ext cx="66" cy="46724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F88B1BFD-D119-48CA-BEE2-523D7F5942DF}"/>
              </a:ext>
            </a:extLst>
          </p:cNvPr>
          <p:cNvCxnSpPr>
            <a:cxnSpLocks/>
          </p:cNvCxnSpPr>
          <p:nvPr/>
        </p:nvCxnSpPr>
        <p:spPr>
          <a:xfrm flipH="1">
            <a:off x="10152886" y="1193891"/>
            <a:ext cx="66" cy="46724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D23EAB0F-1EB7-4A78-B7C9-62125D10E36F}"/>
              </a:ext>
            </a:extLst>
          </p:cNvPr>
          <p:cNvSpPr txBox="1"/>
          <p:nvPr/>
        </p:nvSpPr>
        <p:spPr>
          <a:xfrm>
            <a:off x="289415" y="795863"/>
            <a:ext cx="1537595"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398" b="1" dirty="0">
                <a:solidFill>
                  <a:srgbClr val="333333"/>
                </a:solidFill>
                <a:latin typeface="Arial" panose="020B0604020202020204" pitchFamily="34" charset="0"/>
                <a:cs typeface="Arial" panose="020B0604020202020204" pitchFamily="34" charset="0"/>
              </a:rPr>
              <a:t>Le perfectionniste</a:t>
            </a:r>
          </a:p>
        </p:txBody>
      </p:sp>
      <p:sp>
        <p:nvSpPr>
          <p:cNvPr id="54" name="ZoneTexte 53">
            <a:extLst>
              <a:ext uri="{FF2B5EF4-FFF2-40B4-BE49-F238E27FC236}">
                <a16:creationId xmlns:a16="http://schemas.microsoft.com/office/drawing/2014/main" id="{F229036D-8AD8-47C5-95C3-2680B3FE059B}"/>
              </a:ext>
            </a:extLst>
          </p:cNvPr>
          <p:cNvSpPr txBox="1"/>
          <p:nvPr/>
        </p:nvSpPr>
        <p:spPr>
          <a:xfrm>
            <a:off x="2391107" y="795863"/>
            <a:ext cx="1437046"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398" b="1" dirty="0">
                <a:solidFill>
                  <a:srgbClr val="333333"/>
                </a:solidFill>
                <a:latin typeface="Arial" panose="020B0604020202020204" pitchFamily="34" charset="0"/>
                <a:cs typeface="Arial" panose="020B0604020202020204" pitchFamily="34" charset="0"/>
              </a:rPr>
              <a:t>Le passionné par la nature</a:t>
            </a:r>
          </a:p>
        </p:txBody>
      </p:sp>
      <p:sp>
        <p:nvSpPr>
          <p:cNvPr id="55" name="ZoneTexte 54">
            <a:extLst>
              <a:ext uri="{FF2B5EF4-FFF2-40B4-BE49-F238E27FC236}">
                <a16:creationId xmlns:a16="http://schemas.microsoft.com/office/drawing/2014/main" id="{2A3140E8-79C4-47E2-B843-83CCE30B53D6}"/>
              </a:ext>
            </a:extLst>
          </p:cNvPr>
          <p:cNvSpPr txBox="1"/>
          <p:nvPr/>
        </p:nvSpPr>
        <p:spPr>
          <a:xfrm>
            <a:off x="4417442" y="795863"/>
            <a:ext cx="1311558"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398" b="1" dirty="0">
                <a:solidFill>
                  <a:srgbClr val="333333"/>
                </a:solidFill>
                <a:latin typeface="Arial" panose="020B0604020202020204" pitchFamily="34" charset="0"/>
                <a:cs typeface="Arial" panose="020B0604020202020204" pitchFamily="34" charset="0"/>
              </a:rPr>
              <a:t>Le fonctionnel</a:t>
            </a:r>
          </a:p>
        </p:txBody>
      </p:sp>
      <p:sp>
        <p:nvSpPr>
          <p:cNvPr id="56" name="ZoneTexte 55">
            <a:extLst>
              <a:ext uri="{FF2B5EF4-FFF2-40B4-BE49-F238E27FC236}">
                <a16:creationId xmlns:a16="http://schemas.microsoft.com/office/drawing/2014/main" id="{D9F405D1-607D-4780-BD4F-A7AD19F00CBB}"/>
              </a:ext>
            </a:extLst>
          </p:cNvPr>
          <p:cNvSpPr txBox="1"/>
          <p:nvPr/>
        </p:nvSpPr>
        <p:spPr>
          <a:xfrm>
            <a:off x="6212395" y="795863"/>
            <a:ext cx="1816522"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398" b="1" dirty="0">
                <a:solidFill>
                  <a:srgbClr val="333333"/>
                </a:solidFill>
                <a:latin typeface="Arial" panose="020B0604020202020204" pitchFamily="34" charset="0"/>
                <a:cs typeface="Arial" panose="020B0604020202020204" pitchFamily="34" charset="0"/>
              </a:rPr>
              <a:t>L’architecte du jardin</a:t>
            </a:r>
          </a:p>
        </p:txBody>
      </p:sp>
      <p:sp>
        <p:nvSpPr>
          <p:cNvPr id="57" name="ZoneTexte 56">
            <a:extLst>
              <a:ext uri="{FF2B5EF4-FFF2-40B4-BE49-F238E27FC236}">
                <a16:creationId xmlns:a16="http://schemas.microsoft.com/office/drawing/2014/main" id="{C22197D6-4D8D-4B46-962B-BE006D179282}"/>
              </a:ext>
            </a:extLst>
          </p:cNvPr>
          <p:cNvSpPr txBox="1"/>
          <p:nvPr/>
        </p:nvSpPr>
        <p:spPr>
          <a:xfrm>
            <a:off x="8489133" y="795863"/>
            <a:ext cx="1311558"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398" b="1" dirty="0">
                <a:solidFill>
                  <a:srgbClr val="333333"/>
                </a:solidFill>
                <a:latin typeface="Arial" panose="020B0604020202020204" pitchFamily="34" charset="0"/>
                <a:cs typeface="Arial" panose="020B0604020202020204" pitchFamily="34" charset="0"/>
              </a:rPr>
              <a:t>L’épicurien</a:t>
            </a:r>
          </a:p>
        </p:txBody>
      </p:sp>
      <p:sp>
        <p:nvSpPr>
          <p:cNvPr id="58" name="ZoneTexte 57">
            <a:extLst>
              <a:ext uri="{FF2B5EF4-FFF2-40B4-BE49-F238E27FC236}">
                <a16:creationId xmlns:a16="http://schemas.microsoft.com/office/drawing/2014/main" id="{0816EFC9-C70B-4678-AF00-56E7AEDCFFD6}"/>
              </a:ext>
            </a:extLst>
          </p:cNvPr>
          <p:cNvSpPr txBox="1"/>
          <p:nvPr/>
        </p:nvSpPr>
        <p:spPr>
          <a:xfrm>
            <a:off x="10460990" y="795863"/>
            <a:ext cx="1311558" cy="37876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398" b="1" dirty="0">
                <a:solidFill>
                  <a:srgbClr val="333333"/>
                </a:solidFill>
                <a:latin typeface="Arial" panose="020B0604020202020204" pitchFamily="34" charset="0"/>
                <a:cs typeface="Arial" panose="020B0604020202020204" pitchFamily="34" charset="0"/>
              </a:rPr>
              <a:t>Le minimaliste</a:t>
            </a:r>
          </a:p>
        </p:txBody>
      </p:sp>
      <p:sp>
        <p:nvSpPr>
          <p:cNvPr id="10" name="Ellipse 9">
            <a:extLst>
              <a:ext uri="{FF2B5EF4-FFF2-40B4-BE49-F238E27FC236}">
                <a16:creationId xmlns:a16="http://schemas.microsoft.com/office/drawing/2014/main" id="{F3707358-6097-4BB4-BAC8-6D309313A250}"/>
              </a:ext>
            </a:extLst>
          </p:cNvPr>
          <p:cNvSpPr/>
          <p:nvPr/>
        </p:nvSpPr>
        <p:spPr bwMode="ltGray">
          <a:xfrm>
            <a:off x="519681" y="1270247"/>
            <a:ext cx="1055112" cy="1040688"/>
          </a:xfrm>
          <a:prstGeom prst="ellipse">
            <a:avLst/>
          </a:prstGeom>
          <a:solidFill>
            <a:srgbClr val="C69B0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8" name="Ellipse 7">
            <a:extLst>
              <a:ext uri="{FF2B5EF4-FFF2-40B4-BE49-F238E27FC236}">
                <a16:creationId xmlns:a16="http://schemas.microsoft.com/office/drawing/2014/main" id="{F29272D2-C2FD-44B9-B04B-48E8A83D0A6E}"/>
              </a:ext>
            </a:extLst>
          </p:cNvPr>
          <p:cNvSpPr/>
          <p:nvPr/>
        </p:nvSpPr>
        <p:spPr bwMode="ltGray">
          <a:xfrm>
            <a:off x="1177788" y="1979941"/>
            <a:ext cx="467243" cy="467243"/>
          </a:xfrm>
          <a:prstGeom prst="ellipse">
            <a:avLst/>
          </a:prstGeom>
          <a:solidFill>
            <a:schemeClr val="bg1"/>
          </a:solidFill>
          <a:ln w="12700">
            <a:solidFill>
              <a:srgbClr val="D5B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048" dirty="0">
              <a:solidFill>
                <a:srgbClr val="D5B000"/>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22506AF5-CAB2-4F66-AEDE-D5DCF73201DB}"/>
              </a:ext>
            </a:extLst>
          </p:cNvPr>
          <p:cNvSpPr txBox="1"/>
          <p:nvPr/>
        </p:nvSpPr>
        <p:spPr>
          <a:xfrm>
            <a:off x="144560" y="2481136"/>
            <a:ext cx="1786334" cy="42267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Se doit d’avoir un jardin 100% exploité et entretenu</a:t>
            </a:r>
          </a:p>
        </p:txBody>
      </p:sp>
      <p:sp>
        <p:nvSpPr>
          <p:cNvPr id="76" name="ZoneTexte 75">
            <a:extLst>
              <a:ext uri="{FF2B5EF4-FFF2-40B4-BE49-F238E27FC236}">
                <a16:creationId xmlns:a16="http://schemas.microsoft.com/office/drawing/2014/main" id="{52B4BE64-3B6F-4EA7-A517-E5284936391D}"/>
              </a:ext>
            </a:extLst>
          </p:cNvPr>
          <p:cNvSpPr txBox="1"/>
          <p:nvPr/>
        </p:nvSpPr>
        <p:spPr>
          <a:xfrm>
            <a:off x="76915" y="3713219"/>
            <a:ext cx="1815264"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Un espace extérieur est un lieu:</a:t>
            </a:r>
          </a:p>
        </p:txBody>
      </p:sp>
      <p:sp>
        <p:nvSpPr>
          <p:cNvPr id="83" name="Freeform 6">
            <a:extLst>
              <a:ext uri="{FF2B5EF4-FFF2-40B4-BE49-F238E27FC236}">
                <a16:creationId xmlns:a16="http://schemas.microsoft.com/office/drawing/2014/main" id="{235BCF96-2ADF-4E50-B6B7-BB3E1412CFB9}"/>
              </a:ext>
            </a:extLst>
          </p:cNvPr>
          <p:cNvSpPr>
            <a:spLocks noChangeAspect="1" noEditPoints="1"/>
          </p:cNvSpPr>
          <p:nvPr/>
        </p:nvSpPr>
        <p:spPr bwMode="auto">
          <a:xfrm>
            <a:off x="6855561" y="1483222"/>
            <a:ext cx="498230" cy="575068"/>
          </a:xfrm>
          <a:custGeom>
            <a:avLst/>
            <a:gdLst>
              <a:gd name="T0" fmla="*/ 145 w 201"/>
              <a:gd name="T1" fmla="*/ 225 h 232"/>
              <a:gd name="T2" fmla="*/ 162 w 201"/>
              <a:gd name="T3" fmla="*/ 232 h 232"/>
              <a:gd name="T4" fmla="*/ 71 w 201"/>
              <a:gd name="T5" fmla="*/ 225 h 232"/>
              <a:gd name="T6" fmla="*/ 50 w 201"/>
              <a:gd name="T7" fmla="*/ 228 h 232"/>
              <a:gd name="T8" fmla="*/ 74 w 201"/>
              <a:gd name="T9" fmla="*/ 228 h 232"/>
              <a:gd name="T10" fmla="*/ 183 w 201"/>
              <a:gd name="T11" fmla="*/ 59 h 232"/>
              <a:gd name="T12" fmla="*/ 150 w 201"/>
              <a:gd name="T13" fmla="*/ 99 h 232"/>
              <a:gd name="T14" fmla="*/ 123 w 201"/>
              <a:gd name="T15" fmla="*/ 122 h 232"/>
              <a:gd name="T16" fmla="*/ 88 w 201"/>
              <a:gd name="T17" fmla="*/ 104 h 232"/>
              <a:gd name="T18" fmla="*/ 110 w 201"/>
              <a:gd name="T19" fmla="*/ 94 h 232"/>
              <a:gd name="T20" fmla="*/ 132 w 201"/>
              <a:gd name="T21" fmla="*/ 62 h 232"/>
              <a:gd name="T22" fmla="*/ 131 w 201"/>
              <a:gd name="T23" fmla="*/ 20 h 232"/>
              <a:gd name="T24" fmla="*/ 63 w 201"/>
              <a:gd name="T25" fmla="*/ 30 h 232"/>
              <a:gd name="T26" fmla="*/ 19 w 201"/>
              <a:gd name="T27" fmla="*/ 59 h 232"/>
              <a:gd name="T28" fmla="*/ 30 w 201"/>
              <a:gd name="T29" fmla="*/ 93 h 232"/>
              <a:gd name="T30" fmla="*/ 96 w 201"/>
              <a:gd name="T31" fmla="*/ 137 h 232"/>
              <a:gd name="T32" fmla="*/ 128 w 201"/>
              <a:gd name="T33" fmla="*/ 143 h 232"/>
              <a:gd name="T34" fmla="*/ 81 w 201"/>
              <a:gd name="T35" fmla="*/ 185 h 232"/>
              <a:gd name="T36" fmla="*/ 32 w 201"/>
              <a:gd name="T37" fmla="*/ 191 h 232"/>
              <a:gd name="T38" fmla="*/ 184 w 201"/>
              <a:gd name="T39" fmla="*/ 185 h 232"/>
              <a:gd name="T40" fmla="*/ 123 w 201"/>
              <a:gd name="T41" fmla="*/ 170 h 232"/>
              <a:gd name="T42" fmla="*/ 169 w 201"/>
              <a:gd name="T43" fmla="*/ 145 h 232"/>
              <a:gd name="T44" fmla="*/ 178 w 201"/>
              <a:gd name="T45" fmla="*/ 113 h 232"/>
              <a:gd name="T46" fmla="*/ 178 w 201"/>
              <a:gd name="T47" fmla="*/ 97 h 232"/>
              <a:gd name="T48" fmla="*/ 188 w 201"/>
              <a:gd name="T49" fmla="*/ 62 h 232"/>
              <a:gd name="T50" fmla="*/ 104 w 201"/>
              <a:gd name="T51" fmla="*/ 79 h 232"/>
              <a:gd name="T52" fmla="*/ 105 w 201"/>
              <a:gd name="T53" fmla="*/ 62 h 232"/>
              <a:gd name="T54" fmla="*/ 72 w 201"/>
              <a:gd name="T55" fmla="*/ 26 h 232"/>
              <a:gd name="T56" fmla="*/ 127 w 201"/>
              <a:gd name="T57" fmla="*/ 26 h 232"/>
              <a:gd name="T58" fmla="*/ 137 w 201"/>
              <a:gd name="T59" fmla="*/ 53 h 232"/>
              <a:gd name="T60" fmla="*/ 86 w 201"/>
              <a:gd name="T61" fmla="*/ 42 h 232"/>
              <a:gd name="T62" fmla="*/ 92 w 201"/>
              <a:gd name="T63" fmla="*/ 59 h 232"/>
              <a:gd name="T64" fmla="*/ 86 w 201"/>
              <a:gd name="T65" fmla="*/ 54 h 232"/>
              <a:gd name="T66" fmla="*/ 64 w 201"/>
              <a:gd name="T67" fmla="*/ 91 h 232"/>
              <a:gd name="T68" fmla="*/ 12 w 201"/>
              <a:gd name="T69" fmla="*/ 86 h 232"/>
              <a:gd name="T70" fmla="*/ 28 w 201"/>
              <a:gd name="T71" fmla="*/ 64 h 232"/>
              <a:gd name="T72" fmla="*/ 77 w 201"/>
              <a:gd name="T73" fmla="*/ 63 h 232"/>
              <a:gd name="T74" fmla="*/ 65 w 201"/>
              <a:gd name="T75" fmla="*/ 93 h 232"/>
              <a:gd name="T76" fmla="*/ 186 w 201"/>
              <a:gd name="T77" fmla="*/ 126 h 232"/>
              <a:gd name="T78" fmla="*/ 164 w 201"/>
              <a:gd name="T79" fmla="*/ 137 h 232"/>
              <a:gd name="T80" fmla="*/ 130 w 201"/>
              <a:gd name="T81" fmla="*/ 114 h 232"/>
              <a:gd name="T82" fmla="*/ 171 w 201"/>
              <a:gd name="T83" fmla="*/ 119 h 232"/>
              <a:gd name="T84" fmla="*/ 177 w 201"/>
              <a:gd name="T85" fmla="*/ 89 h 232"/>
              <a:gd name="T86" fmla="*/ 158 w 201"/>
              <a:gd name="T87" fmla="*/ 57 h 232"/>
              <a:gd name="T88" fmla="*/ 193 w 201"/>
              <a:gd name="T89" fmla="*/ 79 h 232"/>
              <a:gd name="T90" fmla="*/ 39 w 201"/>
              <a:gd name="T91" fmla="*/ 220 h 232"/>
              <a:gd name="T92" fmla="*/ 169 w 201"/>
              <a:gd name="T93" fmla="*/ 223 h 232"/>
              <a:gd name="T94" fmla="*/ 29 w 201"/>
              <a:gd name="T95" fmla="*/ 194 h 232"/>
              <a:gd name="T96" fmla="*/ 51 w 201"/>
              <a:gd name="T97" fmla="*/ 216 h 232"/>
              <a:gd name="T98" fmla="*/ 180 w 201"/>
              <a:gd name="T99" fmla="*/ 2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232">
                <a:moveTo>
                  <a:pt x="162" y="225"/>
                </a:moveTo>
                <a:cubicBezTo>
                  <a:pt x="159" y="225"/>
                  <a:pt x="156" y="225"/>
                  <a:pt x="153" y="225"/>
                </a:cubicBezTo>
                <a:cubicBezTo>
                  <a:pt x="151" y="225"/>
                  <a:pt x="148" y="225"/>
                  <a:pt x="145" y="225"/>
                </a:cubicBezTo>
                <a:cubicBezTo>
                  <a:pt x="144" y="225"/>
                  <a:pt x="142" y="227"/>
                  <a:pt x="141" y="228"/>
                </a:cubicBezTo>
                <a:cubicBezTo>
                  <a:pt x="141" y="231"/>
                  <a:pt x="143" y="232"/>
                  <a:pt x="145" y="232"/>
                </a:cubicBezTo>
                <a:cubicBezTo>
                  <a:pt x="150" y="232"/>
                  <a:pt x="156" y="232"/>
                  <a:pt x="162" y="232"/>
                </a:cubicBezTo>
                <a:cubicBezTo>
                  <a:pt x="164" y="232"/>
                  <a:pt x="166" y="231"/>
                  <a:pt x="165" y="228"/>
                </a:cubicBezTo>
                <a:cubicBezTo>
                  <a:pt x="165" y="226"/>
                  <a:pt x="164" y="225"/>
                  <a:pt x="162" y="225"/>
                </a:cubicBezTo>
                <a:close/>
                <a:moveTo>
                  <a:pt x="71" y="225"/>
                </a:moveTo>
                <a:cubicBezTo>
                  <a:pt x="68" y="225"/>
                  <a:pt x="65" y="225"/>
                  <a:pt x="63" y="225"/>
                </a:cubicBezTo>
                <a:cubicBezTo>
                  <a:pt x="60" y="225"/>
                  <a:pt x="57" y="225"/>
                  <a:pt x="54" y="225"/>
                </a:cubicBezTo>
                <a:cubicBezTo>
                  <a:pt x="53" y="225"/>
                  <a:pt x="51" y="227"/>
                  <a:pt x="50" y="228"/>
                </a:cubicBezTo>
                <a:cubicBezTo>
                  <a:pt x="51" y="230"/>
                  <a:pt x="52" y="231"/>
                  <a:pt x="54" y="232"/>
                </a:cubicBezTo>
                <a:cubicBezTo>
                  <a:pt x="59" y="232"/>
                  <a:pt x="65" y="232"/>
                  <a:pt x="71" y="232"/>
                </a:cubicBezTo>
                <a:cubicBezTo>
                  <a:pt x="72" y="232"/>
                  <a:pt x="74" y="230"/>
                  <a:pt x="74" y="228"/>
                </a:cubicBezTo>
                <a:cubicBezTo>
                  <a:pt x="75" y="226"/>
                  <a:pt x="73" y="225"/>
                  <a:pt x="71" y="225"/>
                </a:cubicBezTo>
                <a:close/>
                <a:moveTo>
                  <a:pt x="188" y="62"/>
                </a:moveTo>
                <a:cubicBezTo>
                  <a:pt x="186" y="62"/>
                  <a:pt x="184" y="60"/>
                  <a:pt x="183" y="59"/>
                </a:cubicBezTo>
                <a:cubicBezTo>
                  <a:pt x="175" y="49"/>
                  <a:pt x="160" y="47"/>
                  <a:pt x="149" y="54"/>
                </a:cubicBezTo>
                <a:cubicBezTo>
                  <a:pt x="138" y="61"/>
                  <a:pt x="134" y="75"/>
                  <a:pt x="140" y="86"/>
                </a:cubicBezTo>
                <a:cubicBezTo>
                  <a:pt x="142" y="91"/>
                  <a:pt x="146" y="95"/>
                  <a:pt x="150" y="99"/>
                </a:cubicBezTo>
                <a:cubicBezTo>
                  <a:pt x="146" y="100"/>
                  <a:pt x="141" y="102"/>
                  <a:pt x="136" y="102"/>
                </a:cubicBezTo>
                <a:cubicBezTo>
                  <a:pt x="128" y="102"/>
                  <a:pt x="122" y="109"/>
                  <a:pt x="122" y="117"/>
                </a:cubicBezTo>
                <a:cubicBezTo>
                  <a:pt x="122" y="119"/>
                  <a:pt x="123" y="121"/>
                  <a:pt x="123" y="122"/>
                </a:cubicBezTo>
                <a:cubicBezTo>
                  <a:pt x="114" y="122"/>
                  <a:pt x="106" y="123"/>
                  <a:pt x="97" y="122"/>
                </a:cubicBezTo>
                <a:cubicBezTo>
                  <a:pt x="90" y="122"/>
                  <a:pt x="85" y="115"/>
                  <a:pt x="85" y="108"/>
                </a:cubicBezTo>
                <a:cubicBezTo>
                  <a:pt x="85" y="106"/>
                  <a:pt x="86" y="105"/>
                  <a:pt x="88" y="104"/>
                </a:cubicBezTo>
                <a:cubicBezTo>
                  <a:pt x="91" y="103"/>
                  <a:pt x="94" y="101"/>
                  <a:pt x="96" y="99"/>
                </a:cubicBezTo>
                <a:cubicBezTo>
                  <a:pt x="99" y="94"/>
                  <a:pt x="104" y="94"/>
                  <a:pt x="109" y="94"/>
                </a:cubicBezTo>
                <a:cubicBezTo>
                  <a:pt x="109" y="94"/>
                  <a:pt x="110" y="94"/>
                  <a:pt x="110" y="94"/>
                </a:cubicBezTo>
                <a:cubicBezTo>
                  <a:pt x="120" y="94"/>
                  <a:pt x="128" y="87"/>
                  <a:pt x="129" y="77"/>
                </a:cubicBezTo>
                <a:cubicBezTo>
                  <a:pt x="129" y="73"/>
                  <a:pt x="129" y="69"/>
                  <a:pt x="129" y="65"/>
                </a:cubicBezTo>
                <a:cubicBezTo>
                  <a:pt x="129" y="63"/>
                  <a:pt x="130" y="62"/>
                  <a:pt x="132" y="62"/>
                </a:cubicBezTo>
                <a:cubicBezTo>
                  <a:pt x="142" y="61"/>
                  <a:pt x="149" y="53"/>
                  <a:pt x="150" y="43"/>
                </a:cubicBezTo>
                <a:cubicBezTo>
                  <a:pt x="150" y="34"/>
                  <a:pt x="144" y="26"/>
                  <a:pt x="135" y="23"/>
                </a:cubicBezTo>
                <a:cubicBezTo>
                  <a:pt x="133" y="22"/>
                  <a:pt x="132" y="21"/>
                  <a:pt x="131" y="20"/>
                </a:cubicBezTo>
                <a:cubicBezTo>
                  <a:pt x="122" y="3"/>
                  <a:pt x="99" y="0"/>
                  <a:pt x="86" y="13"/>
                </a:cubicBezTo>
                <a:cubicBezTo>
                  <a:pt x="84" y="15"/>
                  <a:pt x="83" y="16"/>
                  <a:pt x="80" y="16"/>
                </a:cubicBezTo>
                <a:cubicBezTo>
                  <a:pt x="72" y="15"/>
                  <a:pt x="64" y="21"/>
                  <a:pt x="63" y="30"/>
                </a:cubicBezTo>
                <a:cubicBezTo>
                  <a:pt x="62" y="34"/>
                  <a:pt x="64" y="39"/>
                  <a:pt x="64" y="43"/>
                </a:cubicBezTo>
                <a:cubicBezTo>
                  <a:pt x="47" y="35"/>
                  <a:pt x="31" y="44"/>
                  <a:pt x="24" y="56"/>
                </a:cubicBezTo>
                <a:cubicBezTo>
                  <a:pt x="23" y="59"/>
                  <a:pt x="21" y="59"/>
                  <a:pt x="19" y="59"/>
                </a:cubicBezTo>
                <a:cubicBezTo>
                  <a:pt x="11" y="60"/>
                  <a:pt x="6" y="63"/>
                  <a:pt x="3" y="70"/>
                </a:cubicBezTo>
                <a:cubicBezTo>
                  <a:pt x="0" y="77"/>
                  <a:pt x="1" y="84"/>
                  <a:pt x="6" y="90"/>
                </a:cubicBezTo>
                <a:cubicBezTo>
                  <a:pt x="12" y="97"/>
                  <a:pt x="19" y="97"/>
                  <a:pt x="30" y="93"/>
                </a:cubicBezTo>
                <a:cubicBezTo>
                  <a:pt x="39" y="101"/>
                  <a:pt x="50" y="104"/>
                  <a:pt x="62" y="100"/>
                </a:cubicBezTo>
                <a:cubicBezTo>
                  <a:pt x="64" y="99"/>
                  <a:pt x="70" y="104"/>
                  <a:pt x="70" y="107"/>
                </a:cubicBezTo>
                <a:cubicBezTo>
                  <a:pt x="69" y="122"/>
                  <a:pt x="81" y="137"/>
                  <a:pt x="96" y="137"/>
                </a:cubicBezTo>
                <a:cubicBezTo>
                  <a:pt x="106" y="138"/>
                  <a:pt x="116" y="138"/>
                  <a:pt x="126" y="138"/>
                </a:cubicBezTo>
                <a:cubicBezTo>
                  <a:pt x="128" y="138"/>
                  <a:pt x="129" y="139"/>
                  <a:pt x="130" y="139"/>
                </a:cubicBezTo>
                <a:cubicBezTo>
                  <a:pt x="130" y="140"/>
                  <a:pt x="129" y="142"/>
                  <a:pt x="128" y="143"/>
                </a:cubicBezTo>
                <a:cubicBezTo>
                  <a:pt x="118" y="153"/>
                  <a:pt x="108" y="163"/>
                  <a:pt x="98" y="173"/>
                </a:cubicBezTo>
                <a:cubicBezTo>
                  <a:pt x="97" y="174"/>
                  <a:pt x="96" y="175"/>
                  <a:pt x="95" y="175"/>
                </a:cubicBezTo>
                <a:cubicBezTo>
                  <a:pt x="88" y="175"/>
                  <a:pt x="83" y="178"/>
                  <a:pt x="81" y="185"/>
                </a:cubicBezTo>
                <a:cubicBezTo>
                  <a:pt x="64" y="185"/>
                  <a:pt x="48" y="185"/>
                  <a:pt x="32" y="185"/>
                </a:cubicBezTo>
                <a:cubicBezTo>
                  <a:pt x="29" y="185"/>
                  <a:pt x="27" y="185"/>
                  <a:pt x="27" y="188"/>
                </a:cubicBezTo>
                <a:cubicBezTo>
                  <a:pt x="27" y="191"/>
                  <a:pt x="29" y="191"/>
                  <a:pt x="32" y="191"/>
                </a:cubicBezTo>
                <a:cubicBezTo>
                  <a:pt x="82" y="191"/>
                  <a:pt x="133" y="191"/>
                  <a:pt x="184" y="191"/>
                </a:cubicBezTo>
                <a:cubicBezTo>
                  <a:pt x="187" y="191"/>
                  <a:pt x="189" y="191"/>
                  <a:pt x="189" y="188"/>
                </a:cubicBezTo>
                <a:cubicBezTo>
                  <a:pt x="189" y="185"/>
                  <a:pt x="186" y="185"/>
                  <a:pt x="184" y="185"/>
                </a:cubicBezTo>
                <a:cubicBezTo>
                  <a:pt x="170" y="185"/>
                  <a:pt x="156" y="185"/>
                  <a:pt x="141" y="185"/>
                </a:cubicBezTo>
                <a:cubicBezTo>
                  <a:pt x="140" y="185"/>
                  <a:pt x="138" y="185"/>
                  <a:pt x="136" y="185"/>
                </a:cubicBezTo>
                <a:cubicBezTo>
                  <a:pt x="134" y="178"/>
                  <a:pt x="130" y="173"/>
                  <a:pt x="123" y="170"/>
                </a:cubicBezTo>
                <a:cubicBezTo>
                  <a:pt x="131" y="162"/>
                  <a:pt x="138" y="154"/>
                  <a:pt x="146" y="146"/>
                </a:cubicBezTo>
                <a:cubicBezTo>
                  <a:pt x="151" y="147"/>
                  <a:pt x="157" y="147"/>
                  <a:pt x="163" y="145"/>
                </a:cubicBezTo>
                <a:cubicBezTo>
                  <a:pt x="165" y="144"/>
                  <a:pt x="167" y="144"/>
                  <a:pt x="169" y="145"/>
                </a:cubicBezTo>
                <a:cubicBezTo>
                  <a:pt x="175" y="148"/>
                  <a:pt x="182" y="147"/>
                  <a:pt x="187" y="143"/>
                </a:cubicBezTo>
                <a:cubicBezTo>
                  <a:pt x="193" y="138"/>
                  <a:pt x="195" y="132"/>
                  <a:pt x="192" y="125"/>
                </a:cubicBezTo>
                <a:cubicBezTo>
                  <a:pt x="190" y="118"/>
                  <a:pt x="185" y="114"/>
                  <a:pt x="178" y="113"/>
                </a:cubicBezTo>
                <a:cubicBezTo>
                  <a:pt x="177" y="113"/>
                  <a:pt x="176" y="112"/>
                  <a:pt x="175" y="112"/>
                </a:cubicBezTo>
                <a:cubicBezTo>
                  <a:pt x="172" y="108"/>
                  <a:pt x="169" y="105"/>
                  <a:pt x="167" y="102"/>
                </a:cubicBezTo>
                <a:cubicBezTo>
                  <a:pt x="170" y="101"/>
                  <a:pt x="174" y="99"/>
                  <a:pt x="178" y="97"/>
                </a:cubicBezTo>
                <a:cubicBezTo>
                  <a:pt x="180" y="96"/>
                  <a:pt x="182" y="95"/>
                  <a:pt x="185" y="94"/>
                </a:cubicBezTo>
                <a:cubicBezTo>
                  <a:pt x="193" y="94"/>
                  <a:pt x="199" y="88"/>
                  <a:pt x="200" y="80"/>
                </a:cubicBezTo>
                <a:cubicBezTo>
                  <a:pt x="201" y="72"/>
                  <a:pt x="196" y="65"/>
                  <a:pt x="188" y="62"/>
                </a:cubicBezTo>
                <a:close/>
                <a:moveTo>
                  <a:pt x="114" y="75"/>
                </a:moveTo>
                <a:cubicBezTo>
                  <a:pt x="114" y="77"/>
                  <a:pt x="112" y="78"/>
                  <a:pt x="110" y="79"/>
                </a:cubicBezTo>
                <a:cubicBezTo>
                  <a:pt x="108" y="79"/>
                  <a:pt x="106" y="79"/>
                  <a:pt x="104" y="79"/>
                </a:cubicBezTo>
                <a:cubicBezTo>
                  <a:pt x="103" y="75"/>
                  <a:pt x="102" y="71"/>
                  <a:pt x="100" y="68"/>
                </a:cubicBezTo>
                <a:cubicBezTo>
                  <a:pt x="98" y="65"/>
                  <a:pt x="95" y="62"/>
                  <a:pt x="92" y="59"/>
                </a:cubicBezTo>
                <a:cubicBezTo>
                  <a:pt x="97" y="60"/>
                  <a:pt x="101" y="62"/>
                  <a:pt x="105" y="62"/>
                </a:cubicBezTo>
                <a:cubicBezTo>
                  <a:pt x="108" y="62"/>
                  <a:pt x="111" y="62"/>
                  <a:pt x="114" y="62"/>
                </a:cubicBezTo>
                <a:cubicBezTo>
                  <a:pt x="114" y="66"/>
                  <a:pt x="114" y="71"/>
                  <a:pt x="114" y="75"/>
                </a:cubicBezTo>
                <a:close/>
                <a:moveTo>
                  <a:pt x="72" y="26"/>
                </a:moveTo>
                <a:cubicBezTo>
                  <a:pt x="75" y="22"/>
                  <a:pt x="80" y="21"/>
                  <a:pt x="86" y="24"/>
                </a:cubicBezTo>
                <a:cubicBezTo>
                  <a:pt x="87" y="22"/>
                  <a:pt x="89" y="20"/>
                  <a:pt x="91" y="18"/>
                </a:cubicBezTo>
                <a:cubicBezTo>
                  <a:pt x="102" y="7"/>
                  <a:pt x="120" y="11"/>
                  <a:pt x="127" y="26"/>
                </a:cubicBezTo>
                <a:cubicBezTo>
                  <a:pt x="127" y="27"/>
                  <a:pt x="128" y="28"/>
                  <a:pt x="129" y="28"/>
                </a:cubicBezTo>
                <a:cubicBezTo>
                  <a:pt x="137" y="30"/>
                  <a:pt x="141" y="33"/>
                  <a:pt x="142" y="39"/>
                </a:cubicBezTo>
                <a:cubicBezTo>
                  <a:pt x="144" y="45"/>
                  <a:pt x="141" y="50"/>
                  <a:pt x="137" y="53"/>
                </a:cubicBezTo>
                <a:cubicBezTo>
                  <a:pt x="131" y="57"/>
                  <a:pt x="126" y="56"/>
                  <a:pt x="120" y="52"/>
                </a:cubicBezTo>
                <a:cubicBezTo>
                  <a:pt x="120" y="52"/>
                  <a:pt x="119" y="52"/>
                  <a:pt x="119" y="51"/>
                </a:cubicBezTo>
                <a:cubicBezTo>
                  <a:pt x="108" y="59"/>
                  <a:pt x="93" y="57"/>
                  <a:pt x="86" y="42"/>
                </a:cubicBezTo>
                <a:cubicBezTo>
                  <a:pt x="79" y="45"/>
                  <a:pt x="74" y="43"/>
                  <a:pt x="71" y="39"/>
                </a:cubicBezTo>
                <a:cubicBezTo>
                  <a:pt x="68" y="35"/>
                  <a:pt x="69" y="30"/>
                  <a:pt x="72" y="26"/>
                </a:cubicBezTo>
                <a:close/>
                <a:moveTo>
                  <a:pt x="92" y="59"/>
                </a:moveTo>
                <a:cubicBezTo>
                  <a:pt x="88" y="58"/>
                  <a:pt x="83" y="57"/>
                  <a:pt x="79" y="56"/>
                </a:cubicBezTo>
                <a:cubicBezTo>
                  <a:pt x="77" y="55"/>
                  <a:pt x="76" y="52"/>
                  <a:pt x="74" y="50"/>
                </a:cubicBezTo>
                <a:cubicBezTo>
                  <a:pt x="79" y="50"/>
                  <a:pt x="83" y="50"/>
                  <a:pt x="86" y="54"/>
                </a:cubicBezTo>
                <a:cubicBezTo>
                  <a:pt x="88" y="56"/>
                  <a:pt x="90" y="58"/>
                  <a:pt x="92" y="59"/>
                </a:cubicBezTo>
                <a:close/>
                <a:moveTo>
                  <a:pt x="65" y="93"/>
                </a:moveTo>
                <a:cubicBezTo>
                  <a:pt x="65" y="92"/>
                  <a:pt x="65" y="92"/>
                  <a:pt x="64" y="91"/>
                </a:cubicBezTo>
                <a:cubicBezTo>
                  <a:pt x="49" y="99"/>
                  <a:pt x="36" y="93"/>
                  <a:pt x="30" y="83"/>
                </a:cubicBezTo>
                <a:cubicBezTo>
                  <a:pt x="27" y="87"/>
                  <a:pt x="24" y="90"/>
                  <a:pt x="19" y="89"/>
                </a:cubicBezTo>
                <a:cubicBezTo>
                  <a:pt x="17" y="89"/>
                  <a:pt x="14" y="88"/>
                  <a:pt x="12" y="86"/>
                </a:cubicBezTo>
                <a:cubicBezTo>
                  <a:pt x="7" y="82"/>
                  <a:pt x="7" y="76"/>
                  <a:pt x="10" y="71"/>
                </a:cubicBezTo>
                <a:cubicBezTo>
                  <a:pt x="14" y="66"/>
                  <a:pt x="20" y="65"/>
                  <a:pt x="27" y="68"/>
                </a:cubicBezTo>
                <a:cubicBezTo>
                  <a:pt x="27" y="67"/>
                  <a:pt x="28" y="65"/>
                  <a:pt x="28" y="64"/>
                </a:cubicBezTo>
                <a:cubicBezTo>
                  <a:pt x="31" y="54"/>
                  <a:pt x="39" y="48"/>
                  <a:pt x="50" y="47"/>
                </a:cubicBezTo>
                <a:cubicBezTo>
                  <a:pt x="59" y="46"/>
                  <a:pt x="69" y="51"/>
                  <a:pt x="73" y="60"/>
                </a:cubicBezTo>
                <a:cubicBezTo>
                  <a:pt x="74" y="62"/>
                  <a:pt x="74" y="63"/>
                  <a:pt x="77" y="63"/>
                </a:cubicBezTo>
                <a:cubicBezTo>
                  <a:pt x="86" y="62"/>
                  <a:pt x="94" y="67"/>
                  <a:pt x="96" y="75"/>
                </a:cubicBezTo>
                <a:cubicBezTo>
                  <a:pt x="99" y="83"/>
                  <a:pt x="96" y="92"/>
                  <a:pt x="88" y="96"/>
                </a:cubicBezTo>
                <a:cubicBezTo>
                  <a:pt x="81" y="101"/>
                  <a:pt x="72" y="99"/>
                  <a:pt x="65" y="93"/>
                </a:cubicBezTo>
                <a:close/>
                <a:moveTo>
                  <a:pt x="171" y="119"/>
                </a:moveTo>
                <a:cubicBezTo>
                  <a:pt x="171" y="120"/>
                  <a:pt x="171" y="120"/>
                  <a:pt x="171" y="121"/>
                </a:cubicBezTo>
                <a:cubicBezTo>
                  <a:pt x="178" y="119"/>
                  <a:pt x="183" y="120"/>
                  <a:pt x="186" y="126"/>
                </a:cubicBezTo>
                <a:cubicBezTo>
                  <a:pt x="188" y="130"/>
                  <a:pt x="186" y="136"/>
                  <a:pt x="181" y="139"/>
                </a:cubicBezTo>
                <a:cubicBezTo>
                  <a:pt x="176" y="142"/>
                  <a:pt x="171" y="140"/>
                  <a:pt x="167" y="135"/>
                </a:cubicBezTo>
                <a:cubicBezTo>
                  <a:pt x="166" y="135"/>
                  <a:pt x="165" y="136"/>
                  <a:pt x="164" y="137"/>
                </a:cubicBezTo>
                <a:cubicBezTo>
                  <a:pt x="155" y="143"/>
                  <a:pt x="142" y="139"/>
                  <a:pt x="138" y="129"/>
                </a:cubicBezTo>
                <a:cubicBezTo>
                  <a:pt x="137" y="127"/>
                  <a:pt x="136" y="126"/>
                  <a:pt x="135" y="125"/>
                </a:cubicBezTo>
                <a:cubicBezTo>
                  <a:pt x="130" y="123"/>
                  <a:pt x="128" y="119"/>
                  <a:pt x="130" y="114"/>
                </a:cubicBezTo>
                <a:cubicBezTo>
                  <a:pt x="131" y="110"/>
                  <a:pt x="136" y="107"/>
                  <a:pt x="141" y="109"/>
                </a:cubicBezTo>
                <a:cubicBezTo>
                  <a:pt x="142" y="109"/>
                  <a:pt x="144" y="109"/>
                  <a:pt x="145" y="108"/>
                </a:cubicBezTo>
                <a:cubicBezTo>
                  <a:pt x="155" y="102"/>
                  <a:pt x="167" y="107"/>
                  <a:pt x="171" y="119"/>
                </a:cubicBezTo>
                <a:close/>
                <a:moveTo>
                  <a:pt x="193" y="79"/>
                </a:moveTo>
                <a:cubicBezTo>
                  <a:pt x="193" y="85"/>
                  <a:pt x="187" y="89"/>
                  <a:pt x="182" y="88"/>
                </a:cubicBezTo>
                <a:cubicBezTo>
                  <a:pt x="179" y="87"/>
                  <a:pt x="178" y="88"/>
                  <a:pt x="177" y="89"/>
                </a:cubicBezTo>
                <a:cubicBezTo>
                  <a:pt x="171" y="95"/>
                  <a:pt x="163" y="97"/>
                  <a:pt x="155" y="93"/>
                </a:cubicBezTo>
                <a:cubicBezTo>
                  <a:pt x="148" y="90"/>
                  <a:pt x="144" y="83"/>
                  <a:pt x="144" y="75"/>
                </a:cubicBezTo>
                <a:cubicBezTo>
                  <a:pt x="144" y="67"/>
                  <a:pt x="150" y="59"/>
                  <a:pt x="158" y="57"/>
                </a:cubicBezTo>
                <a:cubicBezTo>
                  <a:pt x="166" y="55"/>
                  <a:pt x="175" y="58"/>
                  <a:pt x="179" y="65"/>
                </a:cubicBezTo>
                <a:cubicBezTo>
                  <a:pt x="181" y="67"/>
                  <a:pt x="182" y="68"/>
                  <a:pt x="184" y="68"/>
                </a:cubicBezTo>
                <a:cubicBezTo>
                  <a:pt x="190" y="69"/>
                  <a:pt x="194" y="74"/>
                  <a:pt x="193" y="79"/>
                </a:cubicBezTo>
                <a:close/>
                <a:moveTo>
                  <a:pt x="29" y="194"/>
                </a:moveTo>
                <a:cubicBezTo>
                  <a:pt x="29" y="198"/>
                  <a:pt x="29" y="202"/>
                  <a:pt x="29" y="205"/>
                </a:cubicBezTo>
                <a:cubicBezTo>
                  <a:pt x="29" y="213"/>
                  <a:pt x="33" y="218"/>
                  <a:pt x="39" y="220"/>
                </a:cubicBezTo>
                <a:cubicBezTo>
                  <a:pt x="43" y="222"/>
                  <a:pt x="48" y="223"/>
                  <a:pt x="52" y="223"/>
                </a:cubicBezTo>
                <a:cubicBezTo>
                  <a:pt x="89" y="223"/>
                  <a:pt x="126" y="223"/>
                  <a:pt x="164" y="223"/>
                </a:cubicBezTo>
                <a:cubicBezTo>
                  <a:pt x="165" y="223"/>
                  <a:pt x="167" y="223"/>
                  <a:pt x="169" y="223"/>
                </a:cubicBezTo>
                <a:cubicBezTo>
                  <a:pt x="178" y="222"/>
                  <a:pt x="186" y="215"/>
                  <a:pt x="187" y="207"/>
                </a:cubicBezTo>
                <a:cubicBezTo>
                  <a:pt x="187" y="203"/>
                  <a:pt x="187" y="198"/>
                  <a:pt x="187" y="194"/>
                </a:cubicBezTo>
                <a:cubicBezTo>
                  <a:pt x="134" y="194"/>
                  <a:pt x="82" y="194"/>
                  <a:pt x="29" y="194"/>
                </a:cubicBezTo>
                <a:close/>
                <a:moveTo>
                  <a:pt x="169" y="216"/>
                </a:moveTo>
                <a:cubicBezTo>
                  <a:pt x="167" y="216"/>
                  <a:pt x="166" y="216"/>
                  <a:pt x="165" y="216"/>
                </a:cubicBezTo>
                <a:cubicBezTo>
                  <a:pt x="127" y="216"/>
                  <a:pt x="89" y="216"/>
                  <a:pt x="51" y="216"/>
                </a:cubicBezTo>
                <a:cubicBezTo>
                  <a:pt x="50" y="216"/>
                  <a:pt x="49" y="216"/>
                  <a:pt x="48" y="216"/>
                </a:cubicBezTo>
                <a:cubicBezTo>
                  <a:pt x="39" y="215"/>
                  <a:pt x="35" y="210"/>
                  <a:pt x="36" y="201"/>
                </a:cubicBezTo>
                <a:cubicBezTo>
                  <a:pt x="84" y="201"/>
                  <a:pt x="132" y="201"/>
                  <a:pt x="180" y="201"/>
                </a:cubicBezTo>
                <a:cubicBezTo>
                  <a:pt x="181" y="210"/>
                  <a:pt x="177" y="214"/>
                  <a:pt x="169" y="216"/>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nvGrpSpPr>
          <p:cNvPr id="89" name="Groupe 88">
            <a:extLst>
              <a:ext uri="{FF2B5EF4-FFF2-40B4-BE49-F238E27FC236}">
                <a16:creationId xmlns:a16="http://schemas.microsoft.com/office/drawing/2014/main" id="{F222F385-2F76-4029-B579-FA1A57F9DF8E}"/>
              </a:ext>
            </a:extLst>
          </p:cNvPr>
          <p:cNvGrpSpPr/>
          <p:nvPr/>
        </p:nvGrpSpPr>
        <p:grpSpPr>
          <a:xfrm>
            <a:off x="9831158" y="5898578"/>
            <a:ext cx="2284977" cy="230459"/>
            <a:chOff x="9155150" y="5772986"/>
            <a:chExt cx="2265265" cy="230832"/>
          </a:xfrm>
        </p:grpSpPr>
        <p:sp>
          <p:nvSpPr>
            <p:cNvPr id="90" name="Freeform 55">
              <a:extLst>
                <a:ext uri="{FF2B5EF4-FFF2-40B4-BE49-F238E27FC236}">
                  <a16:creationId xmlns:a16="http://schemas.microsoft.com/office/drawing/2014/main" id="{71BE5725-DF55-4B10-AD9F-E09B32600427}"/>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91" name="Rectangle 90">
              <a:extLst>
                <a:ext uri="{FF2B5EF4-FFF2-40B4-BE49-F238E27FC236}">
                  <a16:creationId xmlns:a16="http://schemas.microsoft.com/office/drawing/2014/main" id="{B9B411AC-82C9-4D84-9913-89382282FA81}"/>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92" name="Freeform 55">
            <a:extLst>
              <a:ext uri="{FF2B5EF4-FFF2-40B4-BE49-F238E27FC236}">
                <a16:creationId xmlns:a16="http://schemas.microsoft.com/office/drawing/2014/main" id="{A22325B9-66E1-4B83-95EF-820983572F2E}"/>
              </a:ext>
            </a:extLst>
          </p:cNvPr>
          <p:cNvSpPr>
            <a:spLocks noChangeAspect="1" noEditPoints="1"/>
          </p:cNvSpPr>
          <p:nvPr/>
        </p:nvSpPr>
        <p:spPr bwMode="auto">
          <a:xfrm>
            <a:off x="348919" y="341214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99" name="Freeform 53">
            <a:extLst>
              <a:ext uri="{FF2B5EF4-FFF2-40B4-BE49-F238E27FC236}">
                <a16:creationId xmlns:a16="http://schemas.microsoft.com/office/drawing/2014/main" id="{2FA3E8DA-91F1-410C-9DE2-27295DB348C0}"/>
              </a:ext>
            </a:extLst>
          </p:cNvPr>
          <p:cNvSpPr>
            <a:spLocks noChangeAspect="1" noEditPoints="1"/>
          </p:cNvSpPr>
          <p:nvPr/>
        </p:nvSpPr>
        <p:spPr bwMode="auto">
          <a:xfrm>
            <a:off x="769432" y="341214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00" name="Freeform 55">
            <a:extLst>
              <a:ext uri="{FF2B5EF4-FFF2-40B4-BE49-F238E27FC236}">
                <a16:creationId xmlns:a16="http://schemas.microsoft.com/office/drawing/2014/main" id="{9BCC9647-9A55-49A8-BCC8-F206495ECBA8}"/>
              </a:ext>
            </a:extLst>
          </p:cNvPr>
          <p:cNvSpPr>
            <a:spLocks noChangeAspect="1" noEditPoints="1"/>
          </p:cNvSpPr>
          <p:nvPr/>
        </p:nvSpPr>
        <p:spPr bwMode="auto">
          <a:xfrm>
            <a:off x="1885701" y="341214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102" name="Freeform 59">
            <a:extLst>
              <a:ext uri="{FF2B5EF4-FFF2-40B4-BE49-F238E27FC236}">
                <a16:creationId xmlns:a16="http://schemas.microsoft.com/office/drawing/2014/main" id="{4338063E-27D8-482E-87C9-094F80FDEEA9}"/>
              </a:ext>
            </a:extLst>
          </p:cNvPr>
          <p:cNvSpPr>
            <a:spLocks noChangeAspect="1" noEditPoints="1"/>
          </p:cNvSpPr>
          <p:nvPr/>
        </p:nvSpPr>
        <p:spPr bwMode="auto">
          <a:xfrm>
            <a:off x="2221564" y="2972786"/>
            <a:ext cx="124471" cy="179709"/>
          </a:xfrm>
          <a:custGeom>
            <a:avLst/>
            <a:gdLst>
              <a:gd name="T0" fmla="*/ 67 w 165"/>
              <a:gd name="T1" fmla="*/ 54 h 238"/>
              <a:gd name="T2" fmla="*/ 3 w 165"/>
              <a:gd name="T3" fmla="*/ 54 h 238"/>
              <a:gd name="T4" fmla="*/ 51 w 165"/>
              <a:gd name="T5" fmla="*/ 169 h 238"/>
              <a:gd name="T6" fmla="*/ 70 w 165"/>
              <a:gd name="T7" fmla="*/ 121 h 238"/>
              <a:gd name="T8" fmla="*/ 70 w 165"/>
              <a:gd name="T9" fmla="*/ 118 h 238"/>
              <a:gd name="T10" fmla="*/ 64 w 165"/>
              <a:gd name="T11" fmla="*/ 106 h 238"/>
              <a:gd name="T12" fmla="*/ 62 w 165"/>
              <a:gd name="T13" fmla="*/ 105 h 238"/>
              <a:gd name="T14" fmla="*/ 61 w 165"/>
              <a:gd name="T15" fmla="*/ 103 h 238"/>
              <a:gd name="T16" fmla="*/ 59 w 165"/>
              <a:gd name="T17" fmla="*/ 102 h 238"/>
              <a:gd name="T18" fmla="*/ 58 w 165"/>
              <a:gd name="T19" fmla="*/ 101 h 238"/>
              <a:gd name="T20" fmla="*/ 56 w 165"/>
              <a:gd name="T21" fmla="*/ 100 h 238"/>
              <a:gd name="T22" fmla="*/ 54 w 165"/>
              <a:gd name="T23" fmla="*/ 100 h 238"/>
              <a:gd name="T24" fmla="*/ 52 w 165"/>
              <a:gd name="T25" fmla="*/ 99 h 238"/>
              <a:gd name="T26" fmla="*/ 50 w 165"/>
              <a:gd name="T27" fmla="*/ 99 h 238"/>
              <a:gd name="T28" fmla="*/ 23 w 165"/>
              <a:gd name="T29" fmla="*/ 99 h 238"/>
              <a:gd name="T30" fmla="*/ 20 w 165"/>
              <a:gd name="T31" fmla="*/ 99 h 238"/>
              <a:gd name="T32" fmla="*/ 18 w 165"/>
              <a:gd name="T33" fmla="*/ 99 h 238"/>
              <a:gd name="T34" fmla="*/ 16 w 165"/>
              <a:gd name="T35" fmla="*/ 100 h 238"/>
              <a:gd name="T36" fmla="*/ 14 w 165"/>
              <a:gd name="T37" fmla="*/ 101 h 238"/>
              <a:gd name="T38" fmla="*/ 12 w 165"/>
              <a:gd name="T39" fmla="*/ 102 h 238"/>
              <a:gd name="T40" fmla="*/ 10 w 165"/>
              <a:gd name="T41" fmla="*/ 103 h 238"/>
              <a:gd name="T42" fmla="*/ 8 w 165"/>
              <a:gd name="T43" fmla="*/ 104 h 238"/>
              <a:gd name="T44" fmla="*/ 7 w 165"/>
              <a:gd name="T45" fmla="*/ 106 h 238"/>
              <a:gd name="T46" fmla="*/ 1 w 165"/>
              <a:gd name="T47" fmla="*/ 118 h 238"/>
              <a:gd name="T48" fmla="*/ 0 w 165"/>
              <a:gd name="T49" fmla="*/ 121 h 238"/>
              <a:gd name="T50" fmla="*/ 0 w 165"/>
              <a:gd name="T51" fmla="*/ 178 h 238"/>
              <a:gd name="T52" fmla="*/ 24 w 165"/>
              <a:gd name="T53" fmla="*/ 225 h 238"/>
              <a:gd name="T54" fmla="*/ 43 w 165"/>
              <a:gd name="T55" fmla="*/ 216 h 238"/>
              <a:gd name="T56" fmla="*/ 51 w 165"/>
              <a:gd name="T57" fmla="*/ 169 h 238"/>
              <a:gd name="T58" fmla="*/ 156 w 165"/>
              <a:gd name="T59" fmla="*/ 33 h 238"/>
              <a:gd name="T60" fmla="*/ 90 w 165"/>
              <a:gd name="T61" fmla="*/ 33 h 238"/>
              <a:gd name="T62" fmla="*/ 135 w 165"/>
              <a:gd name="T63" fmla="*/ 80 h 238"/>
              <a:gd name="T64" fmla="*/ 111 w 165"/>
              <a:gd name="T65" fmla="*/ 80 h 238"/>
              <a:gd name="T66" fmla="*/ 80 w 165"/>
              <a:gd name="T67" fmla="*/ 111 h 238"/>
              <a:gd name="T68" fmla="*/ 80 w 165"/>
              <a:gd name="T69" fmla="*/ 143 h 238"/>
              <a:gd name="T70" fmla="*/ 93 w 165"/>
              <a:gd name="T71" fmla="*/ 191 h 238"/>
              <a:gd name="T72" fmla="*/ 112 w 165"/>
              <a:gd name="T73" fmla="*/ 226 h 238"/>
              <a:gd name="T74" fmla="*/ 165 w 165"/>
              <a:gd name="T75" fmla="*/ 226 h 238"/>
              <a:gd name="T76" fmla="*/ 165 w 165"/>
              <a:gd name="T77" fmla="*/ 111 h 238"/>
              <a:gd name="T78" fmla="*/ 88 w 165"/>
              <a:gd name="T79" fmla="*/ 198 h 238"/>
              <a:gd name="T80" fmla="*/ 87 w 165"/>
              <a:gd name="T81" fmla="*/ 198 h 238"/>
              <a:gd name="T82" fmla="*/ 70 w 165"/>
              <a:gd name="T83" fmla="*/ 198 h 238"/>
              <a:gd name="T84" fmla="*/ 68 w 165"/>
              <a:gd name="T85" fmla="*/ 198 h 238"/>
              <a:gd name="T86" fmla="*/ 51 w 165"/>
              <a:gd name="T87" fmla="*/ 216 h 238"/>
              <a:gd name="T88" fmla="*/ 104 w 165"/>
              <a:gd name="T89" fmla="*/ 238 h 238"/>
              <a:gd name="T90" fmla="*/ 88 w 165"/>
              <a:gd name="T91" fmla="*/ 198 h 238"/>
              <a:gd name="T92" fmla="*/ 78 w 165"/>
              <a:gd name="T93" fmla="*/ 187 h 238"/>
              <a:gd name="T94" fmla="*/ 78 w 165"/>
              <a:gd name="T95" fmla="*/ 1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238">
                <a:moveTo>
                  <a:pt x="35" y="86"/>
                </a:moveTo>
                <a:cubicBezTo>
                  <a:pt x="53" y="86"/>
                  <a:pt x="67" y="72"/>
                  <a:pt x="67" y="54"/>
                </a:cubicBezTo>
                <a:cubicBezTo>
                  <a:pt x="67" y="37"/>
                  <a:pt x="53" y="22"/>
                  <a:pt x="35" y="22"/>
                </a:cubicBezTo>
                <a:cubicBezTo>
                  <a:pt x="17" y="22"/>
                  <a:pt x="3" y="37"/>
                  <a:pt x="3" y="54"/>
                </a:cubicBezTo>
                <a:cubicBezTo>
                  <a:pt x="3" y="72"/>
                  <a:pt x="17" y="86"/>
                  <a:pt x="35" y="86"/>
                </a:cubicBezTo>
                <a:close/>
                <a:moveTo>
                  <a:pt x="51" y="169"/>
                </a:moveTo>
                <a:cubicBezTo>
                  <a:pt x="51" y="158"/>
                  <a:pt x="59" y="148"/>
                  <a:pt x="70" y="144"/>
                </a:cubicBezTo>
                <a:cubicBezTo>
                  <a:pt x="70" y="121"/>
                  <a:pt x="70" y="121"/>
                  <a:pt x="70" y="121"/>
                </a:cubicBezTo>
                <a:cubicBezTo>
                  <a:pt x="70" y="120"/>
                  <a:pt x="70" y="119"/>
                  <a:pt x="70" y="118"/>
                </a:cubicBezTo>
                <a:cubicBezTo>
                  <a:pt x="70" y="118"/>
                  <a:pt x="70" y="118"/>
                  <a:pt x="70" y="118"/>
                </a:cubicBezTo>
                <a:cubicBezTo>
                  <a:pt x="70" y="118"/>
                  <a:pt x="70" y="118"/>
                  <a:pt x="70" y="118"/>
                </a:cubicBezTo>
                <a:cubicBezTo>
                  <a:pt x="69" y="114"/>
                  <a:pt x="67" y="109"/>
                  <a:pt x="64" y="106"/>
                </a:cubicBezTo>
                <a:cubicBezTo>
                  <a:pt x="64" y="106"/>
                  <a:pt x="64" y="106"/>
                  <a:pt x="63" y="106"/>
                </a:cubicBezTo>
                <a:cubicBezTo>
                  <a:pt x="63" y="105"/>
                  <a:pt x="63" y="105"/>
                  <a:pt x="62" y="105"/>
                </a:cubicBezTo>
                <a:cubicBezTo>
                  <a:pt x="62" y="105"/>
                  <a:pt x="62" y="104"/>
                  <a:pt x="62" y="104"/>
                </a:cubicBezTo>
                <a:cubicBezTo>
                  <a:pt x="62" y="104"/>
                  <a:pt x="61" y="104"/>
                  <a:pt x="61" y="103"/>
                </a:cubicBezTo>
                <a:cubicBezTo>
                  <a:pt x="61" y="103"/>
                  <a:pt x="61" y="103"/>
                  <a:pt x="60" y="103"/>
                </a:cubicBezTo>
                <a:cubicBezTo>
                  <a:pt x="60" y="103"/>
                  <a:pt x="60" y="103"/>
                  <a:pt x="59" y="102"/>
                </a:cubicBezTo>
                <a:cubicBezTo>
                  <a:pt x="59" y="102"/>
                  <a:pt x="59" y="102"/>
                  <a:pt x="59" y="102"/>
                </a:cubicBezTo>
                <a:cubicBezTo>
                  <a:pt x="58" y="102"/>
                  <a:pt x="58" y="101"/>
                  <a:pt x="58" y="101"/>
                </a:cubicBezTo>
                <a:cubicBezTo>
                  <a:pt x="57" y="101"/>
                  <a:pt x="57" y="101"/>
                  <a:pt x="57" y="101"/>
                </a:cubicBezTo>
                <a:cubicBezTo>
                  <a:pt x="56" y="101"/>
                  <a:pt x="56" y="101"/>
                  <a:pt x="56" y="100"/>
                </a:cubicBezTo>
                <a:cubicBezTo>
                  <a:pt x="55" y="100"/>
                  <a:pt x="55" y="100"/>
                  <a:pt x="55" y="100"/>
                </a:cubicBezTo>
                <a:cubicBezTo>
                  <a:pt x="54" y="100"/>
                  <a:pt x="54" y="100"/>
                  <a:pt x="54" y="100"/>
                </a:cubicBezTo>
                <a:cubicBezTo>
                  <a:pt x="53" y="100"/>
                  <a:pt x="53" y="100"/>
                  <a:pt x="53" y="99"/>
                </a:cubicBezTo>
                <a:cubicBezTo>
                  <a:pt x="52" y="99"/>
                  <a:pt x="52" y="99"/>
                  <a:pt x="52" y="99"/>
                </a:cubicBezTo>
                <a:cubicBezTo>
                  <a:pt x="51" y="99"/>
                  <a:pt x="51" y="99"/>
                  <a:pt x="50" y="99"/>
                </a:cubicBezTo>
                <a:cubicBezTo>
                  <a:pt x="50" y="99"/>
                  <a:pt x="50" y="99"/>
                  <a:pt x="50" y="99"/>
                </a:cubicBezTo>
                <a:cubicBezTo>
                  <a:pt x="49" y="99"/>
                  <a:pt x="48" y="99"/>
                  <a:pt x="47" y="99"/>
                </a:cubicBezTo>
                <a:cubicBezTo>
                  <a:pt x="23" y="99"/>
                  <a:pt x="23" y="99"/>
                  <a:pt x="23" y="99"/>
                </a:cubicBezTo>
                <a:cubicBezTo>
                  <a:pt x="22" y="99"/>
                  <a:pt x="21" y="99"/>
                  <a:pt x="21" y="99"/>
                </a:cubicBezTo>
                <a:cubicBezTo>
                  <a:pt x="20" y="99"/>
                  <a:pt x="20" y="99"/>
                  <a:pt x="20" y="99"/>
                </a:cubicBezTo>
                <a:cubicBezTo>
                  <a:pt x="19" y="99"/>
                  <a:pt x="19" y="99"/>
                  <a:pt x="18" y="99"/>
                </a:cubicBezTo>
                <a:cubicBezTo>
                  <a:pt x="18" y="99"/>
                  <a:pt x="18" y="99"/>
                  <a:pt x="18" y="99"/>
                </a:cubicBezTo>
                <a:cubicBezTo>
                  <a:pt x="17" y="100"/>
                  <a:pt x="17" y="100"/>
                  <a:pt x="16" y="100"/>
                </a:cubicBezTo>
                <a:cubicBezTo>
                  <a:pt x="16" y="100"/>
                  <a:pt x="16" y="100"/>
                  <a:pt x="16" y="100"/>
                </a:cubicBezTo>
                <a:cubicBezTo>
                  <a:pt x="15" y="100"/>
                  <a:pt x="15" y="100"/>
                  <a:pt x="14" y="100"/>
                </a:cubicBezTo>
                <a:cubicBezTo>
                  <a:pt x="14" y="101"/>
                  <a:pt x="14" y="101"/>
                  <a:pt x="14" y="101"/>
                </a:cubicBezTo>
                <a:cubicBezTo>
                  <a:pt x="13" y="101"/>
                  <a:pt x="13" y="101"/>
                  <a:pt x="13" y="101"/>
                </a:cubicBezTo>
                <a:cubicBezTo>
                  <a:pt x="12" y="101"/>
                  <a:pt x="12" y="102"/>
                  <a:pt x="12" y="102"/>
                </a:cubicBezTo>
                <a:cubicBezTo>
                  <a:pt x="11" y="102"/>
                  <a:pt x="11" y="102"/>
                  <a:pt x="11" y="102"/>
                </a:cubicBezTo>
                <a:cubicBezTo>
                  <a:pt x="10" y="103"/>
                  <a:pt x="10" y="103"/>
                  <a:pt x="10" y="103"/>
                </a:cubicBezTo>
                <a:cubicBezTo>
                  <a:pt x="10" y="103"/>
                  <a:pt x="9" y="103"/>
                  <a:pt x="9" y="103"/>
                </a:cubicBezTo>
                <a:cubicBezTo>
                  <a:pt x="9" y="104"/>
                  <a:pt x="9" y="104"/>
                  <a:pt x="8" y="104"/>
                </a:cubicBezTo>
                <a:cubicBezTo>
                  <a:pt x="8" y="104"/>
                  <a:pt x="8" y="105"/>
                  <a:pt x="8" y="105"/>
                </a:cubicBezTo>
                <a:cubicBezTo>
                  <a:pt x="7" y="105"/>
                  <a:pt x="7" y="105"/>
                  <a:pt x="7" y="106"/>
                </a:cubicBezTo>
                <a:cubicBezTo>
                  <a:pt x="7" y="106"/>
                  <a:pt x="6" y="106"/>
                  <a:pt x="6" y="106"/>
                </a:cubicBezTo>
                <a:cubicBezTo>
                  <a:pt x="3" y="109"/>
                  <a:pt x="1" y="114"/>
                  <a:pt x="1" y="118"/>
                </a:cubicBezTo>
                <a:cubicBezTo>
                  <a:pt x="1" y="118"/>
                  <a:pt x="1" y="118"/>
                  <a:pt x="1" y="118"/>
                </a:cubicBezTo>
                <a:cubicBezTo>
                  <a:pt x="0" y="119"/>
                  <a:pt x="0" y="120"/>
                  <a:pt x="0" y="121"/>
                </a:cubicBezTo>
                <a:cubicBezTo>
                  <a:pt x="0" y="176"/>
                  <a:pt x="0" y="176"/>
                  <a:pt x="0" y="176"/>
                </a:cubicBezTo>
                <a:cubicBezTo>
                  <a:pt x="0" y="178"/>
                  <a:pt x="0" y="178"/>
                  <a:pt x="0" y="178"/>
                </a:cubicBezTo>
                <a:cubicBezTo>
                  <a:pt x="0" y="225"/>
                  <a:pt x="0" y="225"/>
                  <a:pt x="0" y="225"/>
                </a:cubicBezTo>
                <a:cubicBezTo>
                  <a:pt x="24" y="225"/>
                  <a:pt x="24" y="225"/>
                  <a:pt x="24" y="225"/>
                </a:cubicBezTo>
                <a:cubicBezTo>
                  <a:pt x="43" y="225"/>
                  <a:pt x="43" y="225"/>
                  <a:pt x="43" y="225"/>
                </a:cubicBezTo>
                <a:cubicBezTo>
                  <a:pt x="43" y="216"/>
                  <a:pt x="43" y="216"/>
                  <a:pt x="43" y="216"/>
                </a:cubicBezTo>
                <a:cubicBezTo>
                  <a:pt x="43" y="204"/>
                  <a:pt x="51" y="194"/>
                  <a:pt x="62" y="191"/>
                </a:cubicBezTo>
                <a:cubicBezTo>
                  <a:pt x="56" y="186"/>
                  <a:pt x="51" y="178"/>
                  <a:pt x="51" y="169"/>
                </a:cubicBezTo>
                <a:close/>
                <a:moveTo>
                  <a:pt x="123" y="67"/>
                </a:moveTo>
                <a:cubicBezTo>
                  <a:pt x="141" y="67"/>
                  <a:pt x="156" y="52"/>
                  <a:pt x="156" y="33"/>
                </a:cubicBezTo>
                <a:cubicBezTo>
                  <a:pt x="156" y="15"/>
                  <a:pt x="141" y="0"/>
                  <a:pt x="123" y="0"/>
                </a:cubicBezTo>
                <a:cubicBezTo>
                  <a:pt x="105" y="0"/>
                  <a:pt x="90" y="15"/>
                  <a:pt x="90" y="33"/>
                </a:cubicBezTo>
                <a:cubicBezTo>
                  <a:pt x="90" y="52"/>
                  <a:pt x="105" y="67"/>
                  <a:pt x="123" y="67"/>
                </a:cubicBezTo>
                <a:close/>
                <a:moveTo>
                  <a:pt x="135" y="80"/>
                </a:moveTo>
                <a:cubicBezTo>
                  <a:pt x="135" y="80"/>
                  <a:pt x="135" y="80"/>
                  <a:pt x="135" y="80"/>
                </a:cubicBezTo>
                <a:cubicBezTo>
                  <a:pt x="111" y="80"/>
                  <a:pt x="111" y="80"/>
                  <a:pt x="111" y="80"/>
                </a:cubicBezTo>
                <a:cubicBezTo>
                  <a:pt x="111" y="80"/>
                  <a:pt x="111" y="80"/>
                  <a:pt x="111" y="80"/>
                </a:cubicBezTo>
                <a:cubicBezTo>
                  <a:pt x="94" y="80"/>
                  <a:pt x="80" y="94"/>
                  <a:pt x="80" y="111"/>
                </a:cubicBezTo>
                <a:cubicBezTo>
                  <a:pt x="80" y="136"/>
                  <a:pt x="80" y="136"/>
                  <a:pt x="80" y="136"/>
                </a:cubicBezTo>
                <a:cubicBezTo>
                  <a:pt x="80" y="143"/>
                  <a:pt x="80" y="143"/>
                  <a:pt x="80" y="143"/>
                </a:cubicBezTo>
                <a:cubicBezTo>
                  <a:pt x="94" y="145"/>
                  <a:pt x="104" y="156"/>
                  <a:pt x="104" y="169"/>
                </a:cubicBezTo>
                <a:cubicBezTo>
                  <a:pt x="104" y="178"/>
                  <a:pt x="100" y="186"/>
                  <a:pt x="93" y="191"/>
                </a:cubicBezTo>
                <a:cubicBezTo>
                  <a:pt x="104" y="194"/>
                  <a:pt x="112" y="204"/>
                  <a:pt x="112" y="216"/>
                </a:cubicBezTo>
                <a:cubicBezTo>
                  <a:pt x="112" y="226"/>
                  <a:pt x="112" y="226"/>
                  <a:pt x="112" y="226"/>
                </a:cubicBezTo>
                <a:cubicBezTo>
                  <a:pt x="144" y="226"/>
                  <a:pt x="144" y="226"/>
                  <a:pt x="144" y="226"/>
                </a:cubicBezTo>
                <a:cubicBezTo>
                  <a:pt x="165" y="226"/>
                  <a:pt x="165" y="226"/>
                  <a:pt x="165" y="226"/>
                </a:cubicBezTo>
                <a:cubicBezTo>
                  <a:pt x="165" y="136"/>
                  <a:pt x="165" y="136"/>
                  <a:pt x="165" y="136"/>
                </a:cubicBezTo>
                <a:cubicBezTo>
                  <a:pt x="165" y="111"/>
                  <a:pt x="165" y="111"/>
                  <a:pt x="165" y="111"/>
                </a:cubicBezTo>
                <a:cubicBezTo>
                  <a:pt x="165" y="94"/>
                  <a:pt x="152" y="80"/>
                  <a:pt x="135" y="80"/>
                </a:cubicBezTo>
                <a:close/>
                <a:moveTo>
                  <a:pt x="88" y="198"/>
                </a:moveTo>
                <a:cubicBezTo>
                  <a:pt x="88" y="198"/>
                  <a:pt x="88" y="198"/>
                  <a:pt x="88" y="198"/>
                </a:cubicBezTo>
                <a:cubicBezTo>
                  <a:pt x="88" y="198"/>
                  <a:pt x="87" y="198"/>
                  <a:pt x="87" y="198"/>
                </a:cubicBezTo>
                <a:cubicBezTo>
                  <a:pt x="87" y="198"/>
                  <a:pt x="86" y="198"/>
                  <a:pt x="86" y="198"/>
                </a:cubicBezTo>
                <a:cubicBezTo>
                  <a:pt x="70" y="198"/>
                  <a:pt x="70" y="198"/>
                  <a:pt x="70" y="198"/>
                </a:cubicBezTo>
                <a:cubicBezTo>
                  <a:pt x="69" y="198"/>
                  <a:pt x="68" y="198"/>
                  <a:pt x="68" y="198"/>
                </a:cubicBezTo>
                <a:cubicBezTo>
                  <a:pt x="68" y="198"/>
                  <a:pt x="68" y="198"/>
                  <a:pt x="68" y="198"/>
                </a:cubicBezTo>
                <a:cubicBezTo>
                  <a:pt x="67" y="198"/>
                  <a:pt x="66" y="198"/>
                  <a:pt x="65" y="198"/>
                </a:cubicBezTo>
                <a:cubicBezTo>
                  <a:pt x="57" y="201"/>
                  <a:pt x="51" y="208"/>
                  <a:pt x="51" y="216"/>
                </a:cubicBezTo>
                <a:cubicBezTo>
                  <a:pt x="51" y="238"/>
                  <a:pt x="51" y="238"/>
                  <a:pt x="51" y="238"/>
                </a:cubicBezTo>
                <a:cubicBezTo>
                  <a:pt x="104" y="238"/>
                  <a:pt x="104" y="238"/>
                  <a:pt x="104" y="238"/>
                </a:cubicBezTo>
                <a:cubicBezTo>
                  <a:pt x="104" y="216"/>
                  <a:pt x="104" y="216"/>
                  <a:pt x="104" y="216"/>
                </a:cubicBezTo>
                <a:cubicBezTo>
                  <a:pt x="104" y="207"/>
                  <a:pt x="97" y="199"/>
                  <a:pt x="88" y="198"/>
                </a:cubicBezTo>
                <a:close/>
                <a:moveTo>
                  <a:pt x="60" y="169"/>
                </a:moveTo>
                <a:cubicBezTo>
                  <a:pt x="60" y="179"/>
                  <a:pt x="68" y="187"/>
                  <a:pt x="78" y="187"/>
                </a:cubicBezTo>
                <a:cubicBezTo>
                  <a:pt x="88" y="187"/>
                  <a:pt x="96" y="179"/>
                  <a:pt x="96" y="169"/>
                </a:cubicBezTo>
                <a:cubicBezTo>
                  <a:pt x="96" y="159"/>
                  <a:pt x="88" y="151"/>
                  <a:pt x="78" y="151"/>
                </a:cubicBezTo>
                <a:cubicBezTo>
                  <a:pt x="68" y="151"/>
                  <a:pt x="60" y="159"/>
                  <a:pt x="60" y="169"/>
                </a:cubicBezTo>
                <a:close/>
              </a:path>
            </a:pathLst>
          </a:custGeom>
          <a:noFill/>
          <a:ln w="9525">
            <a:solidFill>
              <a:schemeClr val="bg2"/>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03" name="ZoneTexte 102">
            <a:extLst>
              <a:ext uri="{FF2B5EF4-FFF2-40B4-BE49-F238E27FC236}">
                <a16:creationId xmlns:a16="http://schemas.microsoft.com/office/drawing/2014/main" id="{667BBFAF-13D2-4D4D-8FA4-4D3FA12369DD}"/>
              </a:ext>
            </a:extLst>
          </p:cNvPr>
          <p:cNvSpPr txBox="1"/>
          <p:nvPr/>
        </p:nvSpPr>
        <p:spPr>
          <a:xfrm>
            <a:off x="2084271" y="3216399"/>
            <a:ext cx="399055" cy="172130"/>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Foyer</a:t>
            </a:r>
          </a:p>
        </p:txBody>
      </p:sp>
      <p:sp>
        <p:nvSpPr>
          <p:cNvPr id="104" name="ZoneTexte 103">
            <a:extLst>
              <a:ext uri="{FF2B5EF4-FFF2-40B4-BE49-F238E27FC236}">
                <a16:creationId xmlns:a16="http://schemas.microsoft.com/office/drawing/2014/main" id="{CD8E9925-A443-42CC-ADEB-46265996E0BE}"/>
              </a:ext>
            </a:extLst>
          </p:cNvPr>
          <p:cNvSpPr txBox="1"/>
          <p:nvPr/>
        </p:nvSpPr>
        <p:spPr>
          <a:xfrm>
            <a:off x="2042349"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2,5</a:t>
            </a:r>
          </a:p>
        </p:txBody>
      </p:sp>
      <p:sp>
        <p:nvSpPr>
          <p:cNvPr id="106" name="Freeform 11">
            <a:extLst>
              <a:ext uri="{FF2B5EF4-FFF2-40B4-BE49-F238E27FC236}">
                <a16:creationId xmlns:a16="http://schemas.microsoft.com/office/drawing/2014/main" id="{A34A8349-746F-4C51-9358-9742FC2A2612}"/>
              </a:ext>
            </a:extLst>
          </p:cNvPr>
          <p:cNvSpPr>
            <a:spLocks noChangeAspect="1" noEditPoints="1"/>
          </p:cNvSpPr>
          <p:nvPr/>
        </p:nvSpPr>
        <p:spPr bwMode="auto">
          <a:xfrm>
            <a:off x="2634544" y="2972786"/>
            <a:ext cx="179312" cy="179709"/>
          </a:xfrm>
          <a:custGeom>
            <a:avLst/>
            <a:gdLst>
              <a:gd name="T0" fmla="*/ 109 w 227"/>
              <a:gd name="T1" fmla="*/ 15 h 227"/>
              <a:gd name="T2" fmla="*/ 158 w 227"/>
              <a:gd name="T3" fmla="*/ 10 h 227"/>
              <a:gd name="T4" fmla="*/ 150 w 227"/>
              <a:gd name="T5" fmla="*/ 21 h 227"/>
              <a:gd name="T6" fmla="*/ 174 w 227"/>
              <a:gd name="T7" fmla="*/ 49 h 227"/>
              <a:gd name="T8" fmla="*/ 151 w 227"/>
              <a:gd name="T9" fmla="*/ 49 h 227"/>
              <a:gd name="T10" fmla="*/ 166 w 227"/>
              <a:gd name="T11" fmla="*/ 49 h 227"/>
              <a:gd name="T12" fmla="*/ 162 w 227"/>
              <a:gd name="T13" fmla="*/ 40 h 227"/>
              <a:gd name="T14" fmla="*/ 68 w 227"/>
              <a:gd name="T15" fmla="*/ 10 h 227"/>
              <a:gd name="T16" fmla="*/ 223 w 227"/>
              <a:gd name="T17" fmla="*/ 196 h 227"/>
              <a:gd name="T18" fmla="*/ 204 w 227"/>
              <a:gd name="T19" fmla="*/ 106 h 227"/>
              <a:gd name="T20" fmla="*/ 170 w 227"/>
              <a:gd name="T21" fmla="*/ 72 h 227"/>
              <a:gd name="T22" fmla="*/ 151 w 227"/>
              <a:gd name="T23" fmla="*/ 106 h 227"/>
              <a:gd name="T24" fmla="*/ 121 w 227"/>
              <a:gd name="T25" fmla="*/ 72 h 227"/>
              <a:gd name="T26" fmla="*/ 102 w 227"/>
              <a:gd name="T27" fmla="*/ 106 h 227"/>
              <a:gd name="T28" fmla="*/ 72 w 227"/>
              <a:gd name="T29" fmla="*/ 72 h 227"/>
              <a:gd name="T30" fmla="*/ 53 w 227"/>
              <a:gd name="T31" fmla="*/ 106 h 227"/>
              <a:gd name="T32" fmla="*/ 19 w 227"/>
              <a:gd name="T33" fmla="*/ 196 h 227"/>
              <a:gd name="T34" fmla="*/ 0 w 227"/>
              <a:gd name="T35" fmla="*/ 223 h 227"/>
              <a:gd name="T36" fmla="*/ 227 w 227"/>
              <a:gd name="T37" fmla="*/ 223 h 227"/>
              <a:gd name="T38" fmla="*/ 159 w 227"/>
              <a:gd name="T39" fmla="*/ 79 h 227"/>
              <a:gd name="T40" fmla="*/ 159 w 227"/>
              <a:gd name="T41" fmla="*/ 106 h 227"/>
              <a:gd name="T42" fmla="*/ 117 w 227"/>
              <a:gd name="T43" fmla="*/ 79 h 227"/>
              <a:gd name="T44" fmla="*/ 109 w 227"/>
              <a:gd name="T45" fmla="*/ 79 h 227"/>
              <a:gd name="T46" fmla="*/ 68 w 227"/>
              <a:gd name="T47" fmla="*/ 106 h 227"/>
              <a:gd name="T48" fmla="*/ 26 w 227"/>
              <a:gd name="T49" fmla="*/ 113 h 227"/>
              <a:gd name="T50" fmla="*/ 106 w 227"/>
              <a:gd name="T51" fmla="*/ 113 h 227"/>
              <a:gd name="T52" fmla="*/ 170 w 227"/>
              <a:gd name="T53" fmla="*/ 113 h 227"/>
              <a:gd name="T54" fmla="*/ 187 w 227"/>
              <a:gd name="T55" fmla="*/ 148 h 227"/>
              <a:gd name="T56" fmla="*/ 153 w 227"/>
              <a:gd name="T57" fmla="*/ 136 h 227"/>
              <a:gd name="T58" fmla="*/ 119 w 227"/>
              <a:gd name="T59" fmla="*/ 136 h 227"/>
              <a:gd name="T60" fmla="*/ 85 w 227"/>
              <a:gd name="T61" fmla="*/ 148 h 227"/>
              <a:gd name="T62" fmla="*/ 50 w 227"/>
              <a:gd name="T63" fmla="*/ 148 h 227"/>
              <a:gd name="T64" fmla="*/ 26 w 227"/>
              <a:gd name="T65" fmla="*/ 113 h 227"/>
              <a:gd name="T66" fmla="*/ 56 w 227"/>
              <a:gd name="T67" fmla="*/ 153 h 227"/>
              <a:gd name="T68" fmla="*/ 101 w 227"/>
              <a:gd name="T69" fmla="*/ 153 h 227"/>
              <a:gd name="T70" fmla="*/ 147 w 227"/>
              <a:gd name="T71" fmla="*/ 153 h 227"/>
              <a:gd name="T72" fmla="*/ 181 w 227"/>
              <a:gd name="T73" fmla="*/ 158 h 227"/>
              <a:gd name="T74" fmla="*/ 200 w 227"/>
              <a:gd name="T75" fmla="*/ 196 h 227"/>
              <a:gd name="T76" fmla="*/ 219 w 227"/>
              <a:gd name="T77" fmla="*/ 219 h 227"/>
              <a:gd name="T78" fmla="*/ 22 w 227"/>
              <a:gd name="T79" fmla="*/ 204 h 227"/>
              <a:gd name="T80" fmla="*/ 219 w 227"/>
              <a:gd name="T81" fmla="*/ 219 h 227"/>
              <a:gd name="T82" fmla="*/ 67 w 227"/>
              <a:gd name="T83" fmla="*/ 31 h 227"/>
              <a:gd name="T84" fmla="*/ 64 w 227"/>
              <a:gd name="T85" fmla="*/ 64 h 227"/>
              <a:gd name="T86" fmla="*/ 64 w 227"/>
              <a:gd name="T87" fmla="*/ 57 h 227"/>
              <a:gd name="T88" fmla="*/ 113 w 227"/>
              <a:gd name="T89" fmla="*/ 64 h 227"/>
              <a:gd name="T90" fmla="*/ 110 w 227"/>
              <a:gd name="T91" fmla="*/ 31 h 227"/>
              <a:gd name="T92" fmla="*/ 113 w 227"/>
              <a:gd name="T93" fmla="*/ 40 h 227"/>
              <a:gd name="T94" fmla="*/ 109 w 227"/>
              <a:gd name="T95"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227">
                <a:moveTo>
                  <a:pt x="117" y="0"/>
                </a:moveTo>
                <a:cubicBezTo>
                  <a:pt x="109" y="0"/>
                  <a:pt x="109" y="0"/>
                  <a:pt x="109" y="0"/>
                </a:cubicBezTo>
                <a:cubicBezTo>
                  <a:pt x="109" y="15"/>
                  <a:pt x="109" y="15"/>
                  <a:pt x="109" y="15"/>
                </a:cubicBezTo>
                <a:cubicBezTo>
                  <a:pt x="117" y="15"/>
                  <a:pt x="117" y="15"/>
                  <a:pt x="117" y="15"/>
                </a:cubicBezTo>
                <a:lnTo>
                  <a:pt x="117" y="0"/>
                </a:lnTo>
                <a:close/>
                <a:moveTo>
                  <a:pt x="158" y="10"/>
                </a:moveTo>
                <a:cubicBezTo>
                  <a:pt x="152" y="5"/>
                  <a:pt x="152" y="5"/>
                  <a:pt x="152" y="5"/>
                </a:cubicBezTo>
                <a:cubicBezTo>
                  <a:pt x="144" y="17"/>
                  <a:pt x="144" y="17"/>
                  <a:pt x="144" y="17"/>
                </a:cubicBezTo>
                <a:cubicBezTo>
                  <a:pt x="150" y="21"/>
                  <a:pt x="150" y="21"/>
                  <a:pt x="150" y="21"/>
                </a:cubicBezTo>
                <a:lnTo>
                  <a:pt x="158" y="10"/>
                </a:lnTo>
                <a:close/>
                <a:moveTo>
                  <a:pt x="162" y="64"/>
                </a:moveTo>
                <a:cubicBezTo>
                  <a:pt x="169" y="64"/>
                  <a:pt x="174" y="58"/>
                  <a:pt x="174" y="49"/>
                </a:cubicBezTo>
                <a:cubicBezTo>
                  <a:pt x="174" y="42"/>
                  <a:pt x="166" y="32"/>
                  <a:pt x="165" y="31"/>
                </a:cubicBezTo>
                <a:cubicBezTo>
                  <a:pt x="164" y="30"/>
                  <a:pt x="161" y="30"/>
                  <a:pt x="159" y="31"/>
                </a:cubicBezTo>
                <a:cubicBezTo>
                  <a:pt x="159" y="32"/>
                  <a:pt x="151" y="42"/>
                  <a:pt x="151" y="49"/>
                </a:cubicBezTo>
                <a:cubicBezTo>
                  <a:pt x="151" y="58"/>
                  <a:pt x="156" y="64"/>
                  <a:pt x="162" y="64"/>
                </a:cubicBezTo>
                <a:close/>
                <a:moveTo>
                  <a:pt x="162" y="40"/>
                </a:moveTo>
                <a:cubicBezTo>
                  <a:pt x="164" y="43"/>
                  <a:pt x="166" y="47"/>
                  <a:pt x="166" y="49"/>
                </a:cubicBezTo>
                <a:cubicBezTo>
                  <a:pt x="166" y="54"/>
                  <a:pt x="164" y="57"/>
                  <a:pt x="162" y="57"/>
                </a:cubicBezTo>
                <a:cubicBezTo>
                  <a:pt x="161" y="57"/>
                  <a:pt x="159" y="54"/>
                  <a:pt x="159" y="49"/>
                </a:cubicBezTo>
                <a:cubicBezTo>
                  <a:pt x="159" y="47"/>
                  <a:pt x="160" y="43"/>
                  <a:pt x="162" y="40"/>
                </a:cubicBezTo>
                <a:close/>
                <a:moveTo>
                  <a:pt x="82" y="17"/>
                </a:moveTo>
                <a:cubicBezTo>
                  <a:pt x="75" y="5"/>
                  <a:pt x="75" y="5"/>
                  <a:pt x="75" y="5"/>
                </a:cubicBezTo>
                <a:cubicBezTo>
                  <a:pt x="68" y="10"/>
                  <a:pt x="68" y="10"/>
                  <a:pt x="68" y="10"/>
                </a:cubicBezTo>
                <a:cubicBezTo>
                  <a:pt x="76" y="21"/>
                  <a:pt x="76" y="21"/>
                  <a:pt x="76" y="21"/>
                </a:cubicBezTo>
                <a:lnTo>
                  <a:pt x="82" y="17"/>
                </a:lnTo>
                <a:close/>
                <a:moveTo>
                  <a:pt x="223" y="196"/>
                </a:moveTo>
                <a:cubicBezTo>
                  <a:pt x="208" y="196"/>
                  <a:pt x="208" y="196"/>
                  <a:pt x="208" y="196"/>
                </a:cubicBezTo>
                <a:cubicBezTo>
                  <a:pt x="208" y="110"/>
                  <a:pt x="208" y="110"/>
                  <a:pt x="208" y="110"/>
                </a:cubicBezTo>
                <a:cubicBezTo>
                  <a:pt x="208" y="107"/>
                  <a:pt x="206" y="106"/>
                  <a:pt x="204" y="106"/>
                </a:cubicBezTo>
                <a:cubicBezTo>
                  <a:pt x="174" y="106"/>
                  <a:pt x="174" y="106"/>
                  <a:pt x="174" y="106"/>
                </a:cubicBezTo>
                <a:cubicBezTo>
                  <a:pt x="174" y="75"/>
                  <a:pt x="174" y="75"/>
                  <a:pt x="174" y="75"/>
                </a:cubicBezTo>
                <a:cubicBezTo>
                  <a:pt x="174" y="73"/>
                  <a:pt x="172" y="72"/>
                  <a:pt x="170" y="72"/>
                </a:cubicBezTo>
                <a:cubicBezTo>
                  <a:pt x="155" y="72"/>
                  <a:pt x="155" y="72"/>
                  <a:pt x="155" y="72"/>
                </a:cubicBezTo>
                <a:cubicBezTo>
                  <a:pt x="153" y="72"/>
                  <a:pt x="151" y="73"/>
                  <a:pt x="151" y="75"/>
                </a:cubicBezTo>
                <a:cubicBezTo>
                  <a:pt x="151" y="106"/>
                  <a:pt x="151" y="106"/>
                  <a:pt x="151" y="106"/>
                </a:cubicBezTo>
                <a:cubicBezTo>
                  <a:pt x="125" y="106"/>
                  <a:pt x="125" y="106"/>
                  <a:pt x="125" y="106"/>
                </a:cubicBezTo>
                <a:cubicBezTo>
                  <a:pt x="125" y="75"/>
                  <a:pt x="125" y="75"/>
                  <a:pt x="125" y="75"/>
                </a:cubicBezTo>
                <a:cubicBezTo>
                  <a:pt x="125" y="73"/>
                  <a:pt x="123" y="72"/>
                  <a:pt x="121" y="72"/>
                </a:cubicBezTo>
                <a:cubicBezTo>
                  <a:pt x="106" y="72"/>
                  <a:pt x="106" y="72"/>
                  <a:pt x="106" y="72"/>
                </a:cubicBezTo>
                <a:cubicBezTo>
                  <a:pt x="104" y="72"/>
                  <a:pt x="102" y="73"/>
                  <a:pt x="102" y="75"/>
                </a:cubicBezTo>
                <a:cubicBezTo>
                  <a:pt x="102" y="106"/>
                  <a:pt x="102" y="106"/>
                  <a:pt x="102" y="106"/>
                </a:cubicBezTo>
                <a:cubicBezTo>
                  <a:pt x="75" y="106"/>
                  <a:pt x="75" y="106"/>
                  <a:pt x="75" y="106"/>
                </a:cubicBezTo>
                <a:cubicBezTo>
                  <a:pt x="75" y="75"/>
                  <a:pt x="75" y="75"/>
                  <a:pt x="75" y="75"/>
                </a:cubicBezTo>
                <a:cubicBezTo>
                  <a:pt x="75" y="73"/>
                  <a:pt x="74" y="72"/>
                  <a:pt x="72" y="72"/>
                </a:cubicBezTo>
                <a:cubicBezTo>
                  <a:pt x="56" y="72"/>
                  <a:pt x="56" y="72"/>
                  <a:pt x="56" y="72"/>
                </a:cubicBezTo>
                <a:cubicBezTo>
                  <a:pt x="54" y="72"/>
                  <a:pt x="53" y="73"/>
                  <a:pt x="53" y="75"/>
                </a:cubicBezTo>
                <a:cubicBezTo>
                  <a:pt x="53" y="106"/>
                  <a:pt x="53" y="106"/>
                  <a:pt x="53" y="106"/>
                </a:cubicBezTo>
                <a:cubicBezTo>
                  <a:pt x="22" y="106"/>
                  <a:pt x="22" y="106"/>
                  <a:pt x="22" y="106"/>
                </a:cubicBezTo>
                <a:cubicBezTo>
                  <a:pt x="20" y="106"/>
                  <a:pt x="19" y="107"/>
                  <a:pt x="19" y="110"/>
                </a:cubicBezTo>
                <a:cubicBezTo>
                  <a:pt x="19" y="196"/>
                  <a:pt x="19" y="196"/>
                  <a:pt x="19" y="196"/>
                </a:cubicBezTo>
                <a:cubicBezTo>
                  <a:pt x="4" y="196"/>
                  <a:pt x="4" y="196"/>
                  <a:pt x="4" y="196"/>
                </a:cubicBezTo>
                <a:cubicBezTo>
                  <a:pt x="1" y="196"/>
                  <a:pt x="0" y="198"/>
                  <a:pt x="0" y="200"/>
                </a:cubicBezTo>
                <a:cubicBezTo>
                  <a:pt x="0" y="223"/>
                  <a:pt x="0" y="223"/>
                  <a:pt x="0" y="223"/>
                </a:cubicBezTo>
                <a:cubicBezTo>
                  <a:pt x="0" y="225"/>
                  <a:pt x="1" y="227"/>
                  <a:pt x="4" y="227"/>
                </a:cubicBezTo>
                <a:cubicBezTo>
                  <a:pt x="223" y="227"/>
                  <a:pt x="223" y="227"/>
                  <a:pt x="223" y="227"/>
                </a:cubicBezTo>
                <a:cubicBezTo>
                  <a:pt x="225" y="227"/>
                  <a:pt x="227" y="225"/>
                  <a:pt x="227" y="223"/>
                </a:cubicBezTo>
                <a:cubicBezTo>
                  <a:pt x="227" y="200"/>
                  <a:pt x="227" y="200"/>
                  <a:pt x="227" y="200"/>
                </a:cubicBezTo>
                <a:cubicBezTo>
                  <a:pt x="227" y="198"/>
                  <a:pt x="225" y="196"/>
                  <a:pt x="223" y="196"/>
                </a:cubicBezTo>
                <a:close/>
                <a:moveTo>
                  <a:pt x="159" y="79"/>
                </a:moveTo>
                <a:cubicBezTo>
                  <a:pt x="166" y="79"/>
                  <a:pt x="166" y="79"/>
                  <a:pt x="166" y="79"/>
                </a:cubicBezTo>
                <a:cubicBezTo>
                  <a:pt x="166" y="106"/>
                  <a:pt x="166" y="106"/>
                  <a:pt x="166" y="106"/>
                </a:cubicBezTo>
                <a:cubicBezTo>
                  <a:pt x="159" y="106"/>
                  <a:pt x="159" y="106"/>
                  <a:pt x="159" y="106"/>
                </a:cubicBezTo>
                <a:lnTo>
                  <a:pt x="159" y="79"/>
                </a:lnTo>
                <a:close/>
                <a:moveTo>
                  <a:pt x="109" y="79"/>
                </a:moveTo>
                <a:cubicBezTo>
                  <a:pt x="117" y="79"/>
                  <a:pt x="117" y="79"/>
                  <a:pt x="117" y="79"/>
                </a:cubicBezTo>
                <a:cubicBezTo>
                  <a:pt x="117" y="106"/>
                  <a:pt x="117" y="106"/>
                  <a:pt x="117" y="106"/>
                </a:cubicBezTo>
                <a:cubicBezTo>
                  <a:pt x="109" y="106"/>
                  <a:pt x="109" y="106"/>
                  <a:pt x="109" y="106"/>
                </a:cubicBezTo>
                <a:lnTo>
                  <a:pt x="109" y="79"/>
                </a:lnTo>
                <a:close/>
                <a:moveTo>
                  <a:pt x="60" y="79"/>
                </a:moveTo>
                <a:cubicBezTo>
                  <a:pt x="68" y="79"/>
                  <a:pt x="68" y="79"/>
                  <a:pt x="68" y="79"/>
                </a:cubicBezTo>
                <a:cubicBezTo>
                  <a:pt x="68" y="106"/>
                  <a:pt x="68" y="106"/>
                  <a:pt x="68" y="106"/>
                </a:cubicBezTo>
                <a:cubicBezTo>
                  <a:pt x="60" y="106"/>
                  <a:pt x="60" y="106"/>
                  <a:pt x="60" y="106"/>
                </a:cubicBezTo>
                <a:lnTo>
                  <a:pt x="60" y="79"/>
                </a:lnTo>
                <a:close/>
                <a:moveTo>
                  <a:pt x="26" y="113"/>
                </a:moveTo>
                <a:cubicBezTo>
                  <a:pt x="56" y="113"/>
                  <a:pt x="56" y="113"/>
                  <a:pt x="56" y="113"/>
                </a:cubicBezTo>
                <a:cubicBezTo>
                  <a:pt x="72" y="113"/>
                  <a:pt x="72" y="113"/>
                  <a:pt x="72" y="113"/>
                </a:cubicBezTo>
                <a:cubicBezTo>
                  <a:pt x="106" y="113"/>
                  <a:pt x="106" y="113"/>
                  <a:pt x="106" y="113"/>
                </a:cubicBezTo>
                <a:cubicBezTo>
                  <a:pt x="121" y="113"/>
                  <a:pt x="121" y="113"/>
                  <a:pt x="121" y="113"/>
                </a:cubicBezTo>
                <a:cubicBezTo>
                  <a:pt x="155" y="113"/>
                  <a:pt x="155" y="113"/>
                  <a:pt x="155" y="113"/>
                </a:cubicBezTo>
                <a:cubicBezTo>
                  <a:pt x="170" y="113"/>
                  <a:pt x="170" y="113"/>
                  <a:pt x="170" y="113"/>
                </a:cubicBezTo>
                <a:cubicBezTo>
                  <a:pt x="200" y="113"/>
                  <a:pt x="200" y="113"/>
                  <a:pt x="200" y="113"/>
                </a:cubicBezTo>
                <a:cubicBezTo>
                  <a:pt x="200" y="134"/>
                  <a:pt x="200" y="134"/>
                  <a:pt x="200" y="134"/>
                </a:cubicBezTo>
                <a:cubicBezTo>
                  <a:pt x="187" y="148"/>
                  <a:pt x="187" y="148"/>
                  <a:pt x="187" y="148"/>
                </a:cubicBezTo>
                <a:cubicBezTo>
                  <a:pt x="184" y="151"/>
                  <a:pt x="179" y="151"/>
                  <a:pt x="176" y="148"/>
                </a:cubicBezTo>
                <a:cubicBezTo>
                  <a:pt x="164" y="136"/>
                  <a:pt x="164" y="136"/>
                  <a:pt x="164" y="136"/>
                </a:cubicBezTo>
                <a:cubicBezTo>
                  <a:pt x="161" y="133"/>
                  <a:pt x="156" y="133"/>
                  <a:pt x="153" y="136"/>
                </a:cubicBezTo>
                <a:cubicBezTo>
                  <a:pt x="141" y="148"/>
                  <a:pt x="141" y="148"/>
                  <a:pt x="141" y="148"/>
                </a:cubicBezTo>
                <a:cubicBezTo>
                  <a:pt x="138" y="151"/>
                  <a:pt x="133" y="151"/>
                  <a:pt x="131" y="148"/>
                </a:cubicBezTo>
                <a:cubicBezTo>
                  <a:pt x="119" y="136"/>
                  <a:pt x="119" y="136"/>
                  <a:pt x="119" y="136"/>
                </a:cubicBezTo>
                <a:cubicBezTo>
                  <a:pt x="116" y="133"/>
                  <a:pt x="111" y="133"/>
                  <a:pt x="108" y="136"/>
                </a:cubicBezTo>
                <a:cubicBezTo>
                  <a:pt x="96" y="148"/>
                  <a:pt x="96" y="148"/>
                  <a:pt x="96" y="148"/>
                </a:cubicBezTo>
                <a:cubicBezTo>
                  <a:pt x="93" y="151"/>
                  <a:pt x="88" y="151"/>
                  <a:pt x="85" y="148"/>
                </a:cubicBezTo>
                <a:cubicBezTo>
                  <a:pt x="73" y="136"/>
                  <a:pt x="73" y="136"/>
                  <a:pt x="73" y="136"/>
                </a:cubicBezTo>
                <a:cubicBezTo>
                  <a:pt x="70" y="133"/>
                  <a:pt x="65" y="133"/>
                  <a:pt x="62" y="136"/>
                </a:cubicBezTo>
                <a:cubicBezTo>
                  <a:pt x="50" y="148"/>
                  <a:pt x="50" y="148"/>
                  <a:pt x="50" y="148"/>
                </a:cubicBezTo>
                <a:cubicBezTo>
                  <a:pt x="48" y="151"/>
                  <a:pt x="43" y="151"/>
                  <a:pt x="40" y="148"/>
                </a:cubicBezTo>
                <a:cubicBezTo>
                  <a:pt x="26" y="134"/>
                  <a:pt x="26" y="134"/>
                  <a:pt x="26" y="134"/>
                </a:cubicBezTo>
                <a:lnTo>
                  <a:pt x="26" y="113"/>
                </a:lnTo>
                <a:close/>
                <a:moveTo>
                  <a:pt x="26" y="145"/>
                </a:moveTo>
                <a:cubicBezTo>
                  <a:pt x="34" y="153"/>
                  <a:pt x="34" y="153"/>
                  <a:pt x="34" y="153"/>
                </a:cubicBezTo>
                <a:cubicBezTo>
                  <a:pt x="40" y="159"/>
                  <a:pt x="50" y="159"/>
                  <a:pt x="56" y="153"/>
                </a:cubicBezTo>
                <a:cubicBezTo>
                  <a:pt x="68" y="141"/>
                  <a:pt x="68" y="141"/>
                  <a:pt x="68" y="141"/>
                </a:cubicBezTo>
                <a:cubicBezTo>
                  <a:pt x="80" y="153"/>
                  <a:pt x="80" y="153"/>
                  <a:pt x="80" y="153"/>
                </a:cubicBezTo>
                <a:cubicBezTo>
                  <a:pt x="86" y="159"/>
                  <a:pt x="95" y="159"/>
                  <a:pt x="101" y="153"/>
                </a:cubicBezTo>
                <a:cubicBezTo>
                  <a:pt x="113" y="141"/>
                  <a:pt x="113" y="141"/>
                  <a:pt x="113" y="141"/>
                </a:cubicBezTo>
                <a:cubicBezTo>
                  <a:pt x="125" y="153"/>
                  <a:pt x="125" y="153"/>
                  <a:pt x="125" y="153"/>
                </a:cubicBezTo>
                <a:cubicBezTo>
                  <a:pt x="131" y="159"/>
                  <a:pt x="141" y="159"/>
                  <a:pt x="147" y="153"/>
                </a:cubicBezTo>
                <a:cubicBezTo>
                  <a:pt x="159" y="141"/>
                  <a:pt x="159" y="141"/>
                  <a:pt x="159" y="141"/>
                </a:cubicBezTo>
                <a:cubicBezTo>
                  <a:pt x="171" y="153"/>
                  <a:pt x="171" y="153"/>
                  <a:pt x="171" y="153"/>
                </a:cubicBezTo>
                <a:cubicBezTo>
                  <a:pt x="173" y="156"/>
                  <a:pt x="177" y="158"/>
                  <a:pt x="181" y="158"/>
                </a:cubicBezTo>
                <a:cubicBezTo>
                  <a:pt x="185" y="158"/>
                  <a:pt x="189" y="156"/>
                  <a:pt x="192" y="153"/>
                </a:cubicBezTo>
                <a:cubicBezTo>
                  <a:pt x="200" y="145"/>
                  <a:pt x="200" y="145"/>
                  <a:pt x="200" y="145"/>
                </a:cubicBezTo>
                <a:cubicBezTo>
                  <a:pt x="200" y="196"/>
                  <a:pt x="200" y="196"/>
                  <a:pt x="200" y="196"/>
                </a:cubicBezTo>
                <a:cubicBezTo>
                  <a:pt x="26" y="196"/>
                  <a:pt x="26" y="196"/>
                  <a:pt x="26" y="196"/>
                </a:cubicBezTo>
                <a:lnTo>
                  <a:pt x="26" y="145"/>
                </a:lnTo>
                <a:close/>
                <a:moveTo>
                  <a:pt x="219" y="219"/>
                </a:moveTo>
                <a:cubicBezTo>
                  <a:pt x="7" y="219"/>
                  <a:pt x="7" y="219"/>
                  <a:pt x="7" y="219"/>
                </a:cubicBezTo>
                <a:cubicBezTo>
                  <a:pt x="7" y="204"/>
                  <a:pt x="7" y="204"/>
                  <a:pt x="7" y="204"/>
                </a:cubicBezTo>
                <a:cubicBezTo>
                  <a:pt x="22" y="204"/>
                  <a:pt x="22" y="204"/>
                  <a:pt x="22" y="204"/>
                </a:cubicBezTo>
                <a:cubicBezTo>
                  <a:pt x="204" y="204"/>
                  <a:pt x="204" y="204"/>
                  <a:pt x="204" y="204"/>
                </a:cubicBezTo>
                <a:cubicBezTo>
                  <a:pt x="219" y="204"/>
                  <a:pt x="219" y="204"/>
                  <a:pt x="219" y="204"/>
                </a:cubicBezTo>
                <a:lnTo>
                  <a:pt x="219" y="219"/>
                </a:lnTo>
                <a:close/>
                <a:moveTo>
                  <a:pt x="64" y="64"/>
                </a:moveTo>
                <a:cubicBezTo>
                  <a:pt x="70" y="64"/>
                  <a:pt x="75" y="58"/>
                  <a:pt x="75" y="49"/>
                </a:cubicBezTo>
                <a:cubicBezTo>
                  <a:pt x="75" y="42"/>
                  <a:pt x="68" y="32"/>
                  <a:pt x="67" y="31"/>
                </a:cubicBezTo>
                <a:cubicBezTo>
                  <a:pt x="65" y="30"/>
                  <a:pt x="63" y="30"/>
                  <a:pt x="61" y="31"/>
                </a:cubicBezTo>
                <a:cubicBezTo>
                  <a:pt x="60" y="32"/>
                  <a:pt x="53" y="42"/>
                  <a:pt x="53" y="49"/>
                </a:cubicBezTo>
                <a:cubicBezTo>
                  <a:pt x="53" y="58"/>
                  <a:pt x="58" y="64"/>
                  <a:pt x="64" y="64"/>
                </a:cubicBezTo>
                <a:close/>
                <a:moveTo>
                  <a:pt x="64" y="40"/>
                </a:moveTo>
                <a:cubicBezTo>
                  <a:pt x="66" y="43"/>
                  <a:pt x="68" y="47"/>
                  <a:pt x="68" y="49"/>
                </a:cubicBezTo>
                <a:cubicBezTo>
                  <a:pt x="68" y="54"/>
                  <a:pt x="66" y="57"/>
                  <a:pt x="64" y="57"/>
                </a:cubicBezTo>
                <a:cubicBezTo>
                  <a:pt x="63" y="57"/>
                  <a:pt x="60" y="54"/>
                  <a:pt x="60" y="49"/>
                </a:cubicBezTo>
                <a:cubicBezTo>
                  <a:pt x="60" y="47"/>
                  <a:pt x="62" y="43"/>
                  <a:pt x="64" y="40"/>
                </a:cubicBezTo>
                <a:close/>
                <a:moveTo>
                  <a:pt x="113" y="64"/>
                </a:moveTo>
                <a:cubicBezTo>
                  <a:pt x="120" y="64"/>
                  <a:pt x="125" y="58"/>
                  <a:pt x="125" y="49"/>
                </a:cubicBezTo>
                <a:cubicBezTo>
                  <a:pt x="125" y="42"/>
                  <a:pt x="117" y="32"/>
                  <a:pt x="116" y="31"/>
                </a:cubicBezTo>
                <a:cubicBezTo>
                  <a:pt x="115" y="30"/>
                  <a:pt x="112" y="30"/>
                  <a:pt x="110" y="31"/>
                </a:cubicBezTo>
                <a:cubicBezTo>
                  <a:pt x="109" y="32"/>
                  <a:pt x="102" y="42"/>
                  <a:pt x="102" y="49"/>
                </a:cubicBezTo>
                <a:cubicBezTo>
                  <a:pt x="102" y="58"/>
                  <a:pt x="107" y="64"/>
                  <a:pt x="113" y="64"/>
                </a:cubicBezTo>
                <a:close/>
                <a:moveTo>
                  <a:pt x="113" y="40"/>
                </a:moveTo>
                <a:cubicBezTo>
                  <a:pt x="115" y="43"/>
                  <a:pt x="117" y="47"/>
                  <a:pt x="117" y="49"/>
                </a:cubicBezTo>
                <a:cubicBezTo>
                  <a:pt x="117" y="54"/>
                  <a:pt x="115" y="57"/>
                  <a:pt x="113" y="57"/>
                </a:cubicBezTo>
                <a:cubicBezTo>
                  <a:pt x="112" y="57"/>
                  <a:pt x="109" y="54"/>
                  <a:pt x="109" y="49"/>
                </a:cubicBezTo>
                <a:cubicBezTo>
                  <a:pt x="109" y="47"/>
                  <a:pt x="111" y="43"/>
                  <a:pt x="113" y="40"/>
                </a:cubicBezTo>
                <a:close/>
              </a:path>
            </a:pathLst>
          </a:custGeom>
          <a:solidFill>
            <a:srgbClr val="D5B000"/>
          </a:solidFill>
          <a:ln w="9525">
            <a:solidFill>
              <a:schemeClr val="bg2"/>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07" name="ZoneTexte 106">
            <a:extLst>
              <a:ext uri="{FF2B5EF4-FFF2-40B4-BE49-F238E27FC236}">
                <a16:creationId xmlns:a16="http://schemas.microsoft.com/office/drawing/2014/main" id="{D8E77045-F606-4420-A352-A18C694B4B7C}"/>
              </a:ext>
            </a:extLst>
          </p:cNvPr>
          <p:cNvSpPr txBox="1"/>
          <p:nvPr/>
        </p:nvSpPr>
        <p:spPr>
          <a:xfrm>
            <a:off x="2570154" y="3216398"/>
            <a:ext cx="308089" cy="1947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Age</a:t>
            </a:r>
          </a:p>
        </p:txBody>
      </p:sp>
      <p:sp>
        <p:nvSpPr>
          <p:cNvPr id="108" name="ZoneTexte 107">
            <a:extLst>
              <a:ext uri="{FF2B5EF4-FFF2-40B4-BE49-F238E27FC236}">
                <a16:creationId xmlns:a16="http://schemas.microsoft.com/office/drawing/2014/main" id="{328855A3-51D5-466F-9310-0BB508A148CB}"/>
              </a:ext>
            </a:extLst>
          </p:cNvPr>
          <p:cNvSpPr txBox="1"/>
          <p:nvPr/>
        </p:nvSpPr>
        <p:spPr>
          <a:xfrm>
            <a:off x="2476802"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52</a:t>
            </a:r>
          </a:p>
        </p:txBody>
      </p:sp>
      <p:sp>
        <p:nvSpPr>
          <p:cNvPr id="110" name="Freeform 21">
            <a:extLst>
              <a:ext uri="{FF2B5EF4-FFF2-40B4-BE49-F238E27FC236}">
                <a16:creationId xmlns:a16="http://schemas.microsoft.com/office/drawing/2014/main" id="{51F346A3-A001-4AF3-94FE-6599BF89A90A}"/>
              </a:ext>
            </a:extLst>
          </p:cNvPr>
          <p:cNvSpPr>
            <a:spLocks noChangeAspect="1" noEditPoints="1"/>
          </p:cNvSpPr>
          <p:nvPr/>
        </p:nvSpPr>
        <p:spPr bwMode="auto">
          <a:xfrm>
            <a:off x="3691810" y="2972786"/>
            <a:ext cx="198996" cy="179709"/>
          </a:xfrm>
          <a:custGeom>
            <a:avLst/>
            <a:gdLst>
              <a:gd name="T0" fmla="*/ 85 w 227"/>
              <a:gd name="T1" fmla="*/ 19 h 205"/>
              <a:gd name="T2" fmla="*/ 85 w 227"/>
              <a:gd name="T3" fmla="*/ 19 h 205"/>
              <a:gd name="T4" fmla="*/ 142 w 227"/>
              <a:gd name="T5" fmla="*/ 19 h 205"/>
              <a:gd name="T6" fmla="*/ 142 w 227"/>
              <a:gd name="T7" fmla="*/ 19 h 205"/>
              <a:gd name="T8" fmla="*/ 142 w 227"/>
              <a:gd name="T9" fmla="*/ 37 h 205"/>
              <a:gd name="T10" fmla="*/ 161 w 227"/>
              <a:gd name="T11" fmla="*/ 37 h 205"/>
              <a:gd name="T12" fmla="*/ 161 w 227"/>
              <a:gd name="T13" fmla="*/ 19 h 205"/>
              <a:gd name="T14" fmla="*/ 142 w 227"/>
              <a:gd name="T15" fmla="*/ 0 h 205"/>
              <a:gd name="T16" fmla="*/ 85 w 227"/>
              <a:gd name="T17" fmla="*/ 0 h 205"/>
              <a:gd name="T18" fmla="*/ 66 w 227"/>
              <a:gd name="T19" fmla="*/ 19 h 205"/>
              <a:gd name="T20" fmla="*/ 66 w 227"/>
              <a:gd name="T21" fmla="*/ 37 h 205"/>
              <a:gd name="T22" fmla="*/ 85 w 227"/>
              <a:gd name="T23" fmla="*/ 37 h 205"/>
              <a:gd name="T24" fmla="*/ 85 w 227"/>
              <a:gd name="T25" fmla="*/ 19 h 205"/>
              <a:gd name="T26" fmla="*/ 178 w 227"/>
              <a:gd name="T27" fmla="*/ 155 h 205"/>
              <a:gd name="T28" fmla="*/ 178 w 227"/>
              <a:gd name="T29" fmla="*/ 158 h 205"/>
              <a:gd name="T30" fmla="*/ 167 w 227"/>
              <a:gd name="T31" fmla="*/ 169 h 205"/>
              <a:gd name="T32" fmla="*/ 156 w 227"/>
              <a:gd name="T33" fmla="*/ 158 h 205"/>
              <a:gd name="T34" fmla="*/ 156 w 227"/>
              <a:gd name="T35" fmla="*/ 155 h 205"/>
              <a:gd name="T36" fmla="*/ 71 w 227"/>
              <a:gd name="T37" fmla="*/ 155 h 205"/>
              <a:gd name="T38" fmla="*/ 71 w 227"/>
              <a:gd name="T39" fmla="*/ 158 h 205"/>
              <a:gd name="T40" fmla="*/ 60 w 227"/>
              <a:gd name="T41" fmla="*/ 169 h 205"/>
              <a:gd name="T42" fmla="*/ 48 w 227"/>
              <a:gd name="T43" fmla="*/ 158 h 205"/>
              <a:gd name="T44" fmla="*/ 48 w 227"/>
              <a:gd name="T45" fmla="*/ 155 h 205"/>
              <a:gd name="T46" fmla="*/ 29 w 227"/>
              <a:gd name="T47" fmla="*/ 155 h 205"/>
              <a:gd name="T48" fmla="*/ 0 w 227"/>
              <a:gd name="T49" fmla="*/ 143 h 205"/>
              <a:gd name="T50" fmla="*/ 0 w 227"/>
              <a:gd name="T51" fmla="*/ 193 h 205"/>
              <a:gd name="T52" fmla="*/ 11 w 227"/>
              <a:gd name="T53" fmla="*/ 205 h 205"/>
              <a:gd name="T54" fmla="*/ 215 w 227"/>
              <a:gd name="T55" fmla="*/ 205 h 205"/>
              <a:gd name="T56" fmla="*/ 227 w 227"/>
              <a:gd name="T57" fmla="*/ 193 h 205"/>
              <a:gd name="T58" fmla="*/ 227 w 227"/>
              <a:gd name="T59" fmla="*/ 143 h 205"/>
              <a:gd name="T60" fmla="*/ 198 w 227"/>
              <a:gd name="T61" fmla="*/ 155 h 205"/>
              <a:gd name="T62" fmla="*/ 178 w 227"/>
              <a:gd name="T63" fmla="*/ 155 h 205"/>
              <a:gd name="T64" fmla="*/ 215 w 227"/>
              <a:gd name="T65" fmla="*/ 49 h 205"/>
              <a:gd name="T66" fmla="*/ 11 w 227"/>
              <a:gd name="T67" fmla="*/ 49 h 205"/>
              <a:gd name="T68" fmla="*/ 0 w 227"/>
              <a:gd name="T69" fmla="*/ 60 h 205"/>
              <a:gd name="T70" fmla="*/ 0 w 227"/>
              <a:gd name="T71" fmla="*/ 118 h 205"/>
              <a:gd name="T72" fmla="*/ 29 w 227"/>
              <a:gd name="T73" fmla="*/ 144 h 205"/>
              <a:gd name="T74" fmla="*/ 48 w 227"/>
              <a:gd name="T75" fmla="*/ 144 h 205"/>
              <a:gd name="T76" fmla="*/ 48 w 227"/>
              <a:gd name="T77" fmla="*/ 141 h 205"/>
              <a:gd name="T78" fmla="*/ 60 w 227"/>
              <a:gd name="T79" fmla="*/ 130 h 205"/>
              <a:gd name="T80" fmla="*/ 71 w 227"/>
              <a:gd name="T81" fmla="*/ 141 h 205"/>
              <a:gd name="T82" fmla="*/ 71 w 227"/>
              <a:gd name="T83" fmla="*/ 144 h 205"/>
              <a:gd name="T84" fmla="*/ 156 w 227"/>
              <a:gd name="T85" fmla="*/ 144 h 205"/>
              <a:gd name="T86" fmla="*/ 156 w 227"/>
              <a:gd name="T87" fmla="*/ 141 h 205"/>
              <a:gd name="T88" fmla="*/ 167 w 227"/>
              <a:gd name="T89" fmla="*/ 130 h 205"/>
              <a:gd name="T90" fmla="*/ 178 w 227"/>
              <a:gd name="T91" fmla="*/ 141 h 205"/>
              <a:gd name="T92" fmla="*/ 178 w 227"/>
              <a:gd name="T93" fmla="*/ 144 h 205"/>
              <a:gd name="T94" fmla="*/ 198 w 227"/>
              <a:gd name="T95" fmla="*/ 144 h 205"/>
              <a:gd name="T96" fmla="*/ 227 w 227"/>
              <a:gd name="T97" fmla="*/ 118 h 205"/>
              <a:gd name="T98" fmla="*/ 227 w 227"/>
              <a:gd name="T99" fmla="*/ 60 h 205"/>
              <a:gd name="T100" fmla="*/ 215 w 227"/>
              <a:gd name="T101" fmla="*/ 4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205">
                <a:moveTo>
                  <a:pt x="85" y="19"/>
                </a:moveTo>
                <a:cubicBezTo>
                  <a:pt x="85" y="19"/>
                  <a:pt x="85" y="19"/>
                  <a:pt x="85" y="19"/>
                </a:cubicBezTo>
                <a:cubicBezTo>
                  <a:pt x="142" y="19"/>
                  <a:pt x="142" y="19"/>
                  <a:pt x="142" y="19"/>
                </a:cubicBezTo>
                <a:cubicBezTo>
                  <a:pt x="142" y="19"/>
                  <a:pt x="142" y="19"/>
                  <a:pt x="142" y="19"/>
                </a:cubicBezTo>
                <a:cubicBezTo>
                  <a:pt x="142" y="37"/>
                  <a:pt x="142" y="37"/>
                  <a:pt x="142" y="37"/>
                </a:cubicBezTo>
                <a:cubicBezTo>
                  <a:pt x="161" y="37"/>
                  <a:pt x="161" y="37"/>
                  <a:pt x="161" y="37"/>
                </a:cubicBezTo>
                <a:cubicBezTo>
                  <a:pt x="161" y="19"/>
                  <a:pt x="161" y="19"/>
                  <a:pt x="161" y="19"/>
                </a:cubicBezTo>
                <a:cubicBezTo>
                  <a:pt x="161" y="8"/>
                  <a:pt x="153" y="0"/>
                  <a:pt x="142" y="0"/>
                </a:cubicBezTo>
                <a:cubicBezTo>
                  <a:pt x="85" y="0"/>
                  <a:pt x="85" y="0"/>
                  <a:pt x="85" y="0"/>
                </a:cubicBezTo>
                <a:cubicBezTo>
                  <a:pt x="74" y="0"/>
                  <a:pt x="66" y="8"/>
                  <a:pt x="66" y="19"/>
                </a:cubicBezTo>
                <a:cubicBezTo>
                  <a:pt x="66" y="37"/>
                  <a:pt x="66" y="37"/>
                  <a:pt x="66" y="37"/>
                </a:cubicBezTo>
                <a:cubicBezTo>
                  <a:pt x="85" y="37"/>
                  <a:pt x="85" y="37"/>
                  <a:pt x="85" y="37"/>
                </a:cubicBezTo>
                <a:lnTo>
                  <a:pt x="85" y="19"/>
                </a:lnTo>
                <a:close/>
                <a:moveTo>
                  <a:pt x="178" y="155"/>
                </a:moveTo>
                <a:cubicBezTo>
                  <a:pt x="178" y="158"/>
                  <a:pt x="178" y="158"/>
                  <a:pt x="178" y="158"/>
                </a:cubicBezTo>
                <a:cubicBezTo>
                  <a:pt x="178" y="164"/>
                  <a:pt x="173" y="169"/>
                  <a:pt x="167" y="169"/>
                </a:cubicBezTo>
                <a:cubicBezTo>
                  <a:pt x="161" y="169"/>
                  <a:pt x="156" y="164"/>
                  <a:pt x="156" y="158"/>
                </a:cubicBezTo>
                <a:cubicBezTo>
                  <a:pt x="156" y="155"/>
                  <a:pt x="156" y="155"/>
                  <a:pt x="156" y="155"/>
                </a:cubicBezTo>
                <a:cubicBezTo>
                  <a:pt x="71" y="155"/>
                  <a:pt x="71" y="155"/>
                  <a:pt x="71" y="155"/>
                </a:cubicBezTo>
                <a:cubicBezTo>
                  <a:pt x="71" y="158"/>
                  <a:pt x="71" y="158"/>
                  <a:pt x="71" y="158"/>
                </a:cubicBezTo>
                <a:cubicBezTo>
                  <a:pt x="71" y="164"/>
                  <a:pt x="66" y="169"/>
                  <a:pt x="60" y="169"/>
                </a:cubicBezTo>
                <a:cubicBezTo>
                  <a:pt x="53" y="169"/>
                  <a:pt x="48" y="164"/>
                  <a:pt x="48" y="158"/>
                </a:cubicBezTo>
                <a:cubicBezTo>
                  <a:pt x="48" y="155"/>
                  <a:pt x="48" y="155"/>
                  <a:pt x="48" y="155"/>
                </a:cubicBezTo>
                <a:cubicBezTo>
                  <a:pt x="29" y="155"/>
                  <a:pt x="29" y="155"/>
                  <a:pt x="29" y="155"/>
                </a:cubicBezTo>
                <a:cubicBezTo>
                  <a:pt x="18" y="155"/>
                  <a:pt x="7" y="151"/>
                  <a:pt x="0" y="143"/>
                </a:cubicBezTo>
                <a:cubicBezTo>
                  <a:pt x="0" y="193"/>
                  <a:pt x="0" y="193"/>
                  <a:pt x="0" y="193"/>
                </a:cubicBezTo>
                <a:cubicBezTo>
                  <a:pt x="0" y="200"/>
                  <a:pt x="5" y="205"/>
                  <a:pt x="11" y="205"/>
                </a:cubicBezTo>
                <a:cubicBezTo>
                  <a:pt x="215" y="205"/>
                  <a:pt x="215" y="205"/>
                  <a:pt x="215" y="205"/>
                </a:cubicBezTo>
                <a:cubicBezTo>
                  <a:pt x="222" y="205"/>
                  <a:pt x="227" y="200"/>
                  <a:pt x="227" y="193"/>
                </a:cubicBezTo>
                <a:cubicBezTo>
                  <a:pt x="227" y="143"/>
                  <a:pt x="227" y="143"/>
                  <a:pt x="227" y="143"/>
                </a:cubicBezTo>
                <a:cubicBezTo>
                  <a:pt x="219" y="151"/>
                  <a:pt x="209" y="155"/>
                  <a:pt x="198" y="155"/>
                </a:cubicBezTo>
                <a:lnTo>
                  <a:pt x="178" y="155"/>
                </a:lnTo>
                <a:close/>
                <a:moveTo>
                  <a:pt x="215" y="49"/>
                </a:moveTo>
                <a:cubicBezTo>
                  <a:pt x="11" y="49"/>
                  <a:pt x="11" y="49"/>
                  <a:pt x="11" y="49"/>
                </a:cubicBezTo>
                <a:cubicBezTo>
                  <a:pt x="5" y="49"/>
                  <a:pt x="0" y="54"/>
                  <a:pt x="0" y="60"/>
                </a:cubicBezTo>
                <a:cubicBezTo>
                  <a:pt x="0" y="118"/>
                  <a:pt x="0" y="118"/>
                  <a:pt x="0" y="118"/>
                </a:cubicBezTo>
                <a:cubicBezTo>
                  <a:pt x="2" y="133"/>
                  <a:pt x="14" y="144"/>
                  <a:pt x="29" y="144"/>
                </a:cubicBezTo>
                <a:cubicBezTo>
                  <a:pt x="48" y="144"/>
                  <a:pt x="48" y="144"/>
                  <a:pt x="48" y="144"/>
                </a:cubicBezTo>
                <a:cubicBezTo>
                  <a:pt x="48" y="141"/>
                  <a:pt x="48" y="141"/>
                  <a:pt x="48" y="141"/>
                </a:cubicBezTo>
                <a:cubicBezTo>
                  <a:pt x="48" y="135"/>
                  <a:pt x="53" y="130"/>
                  <a:pt x="60" y="130"/>
                </a:cubicBezTo>
                <a:cubicBezTo>
                  <a:pt x="66" y="130"/>
                  <a:pt x="71" y="135"/>
                  <a:pt x="71" y="141"/>
                </a:cubicBezTo>
                <a:cubicBezTo>
                  <a:pt x="71" y="144"/>
                  <a:pt x="71" y="144"/>
                  <a:pt x="71" y="144"/>
                </a:cubicBezTo>
                <a:cubicBezTo>
                  <a:pt x="156" y="144"/>
                  <a:pt x="156" y="144"/>
                  <a:pt x="156" y="144"/>
                </a:cubicBezTo>
                <a:cubicBezTo>
                  <a:pt x="156" y="141"/>
                  <a:pt x="156" y="141"/>
                  <a:pt x="156" y="141"/>
                </a:cubicBezTo>
                <a:cubicBezTo>
                  <a:pt x="156" y="135"/>
                  <a:pt x="161" y="130"/>
                  <a:pt x="167" y="130"/>
                </a:cubicBezTo>
                <a:cubicBezTo>
                  <a:pt x="173" y="130"/>
                  <a:pt x="178" y="135"/>
                  <a:pt x="178" y="141"/>
                </a:cubicBezTo>
                <a:cubicBezTo>
                  <a:pt x="178" y="144"/>
                  <a:pt x="178" y="144"/>
                  <a:pt x="178" y="144"/>
                </a:cubicBezTo>
                <a:cubicBezTo>
                  <a:pt x="198" y="144"/>
                  <a:pt x="198" y="144"/>
                  <a:pt x="198" y="144"/>
                </a:cubicBezTo>
                <a:cubicBezTo>
                  <a:pt x="213" y="144"/>
                  <a:pt x="225" y="133"/>
                  <a:pt x="227" y="118"/>
                </a:cubicBezTo>
                <a:cubicBezTo>
                  <a:pt x="227" y="60"/>
                  <a:pt x="227" y="60"/>
                  <a:pt x="227" y="60"/>
                </a:cubicBezTo>
                <a:cubicBezTo>
                  <a:pt x="227" y="54"/>
                  <a:pt x="222" y="49"/>
                  <a:pt x="215" y="49"/>
                </a:cubicBezTo>
                <a:close/>
              </a:path>
            </a:pathLst>
          </a:custGeom>
          <a:noFill/>
          <a:ln>
            <a:solidFill>
              <a:schemeClr val="bg2"/>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11" name="ZoneTexte 110">
            <a:extLst>
              <a:ext uri="{FF2B5EF4-FFF2-40B4-BE49-F238E27FC236}">
                <a16:creationId xmlns:a16="http://schemas.microsoft.com/office/drawing/2014/main" id="{74D47025-4042-4F61-A740-74E8E1F044AB}"/>
              </a:ext>
            </a:extLst>
          </p:cNvPr>
          <p:cNvSpPr txBox="1"/>
          <p:nvPr/>
        </p:nvSpPr>
        <p:spPr>
          <a:xfrm>
            <a:off x="3654491" y="3216399"/>
            <a:ext cx="273635" cy="170237"/>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Actif</a:t>
            </a:r>
          </a:p>
        </p:txBody>
      </p:sp>
      <p:sp>
        <p:nvSpPr>
          <p:cNvPr id="112" name="ZoneTexte 111">
            <a:extLst>
              <a:ext uri="{FF2B5EF4-FFF2-40B4-BE49-F238E27FC236}">
                <a16:creationId xmlns:a16="http://schemas.microsoft.com/office/drawing/2014/main" id="{AE6A9D2F-B390-46AC-B420-04D196312479}"/>
              </a:ext>
            </a:extLst>
          </p:cNvPr>
          <p:cNvSpPr txBox="1"/>
          <p:nvPr/>
        </p:nvSpPr>
        <p:spPr>
          <a:xfrm>
            <a:off x="3559949"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49%</a:t>
            </a:r>
          </a:p>
        </p:txBody>
      </p:sp>
      <p:sp>
        <p:nvSpPr>
          <p:cNvPr id="114" name="ZoneTexte 113">
            <a:extLst>
              <a:ext uri="{FF2B5EF4-FFF2-40B4-BE49-F238E27FC236}">
                <a16:creationId xmlns:a16="http://schemas.microsoft.com/office/drawing/2014/main" id="{1CD18273-3781-4D85-AC08-2EA3929A7F3F}"/>
              </a:ext>
            </a:extLst>
          </p:cNvPr>
          <p:cNvSpPr txBox="1"/>
          <p:nvPr/>
        </p:nvSpPr>
        <p:spPr>
          <a:xfrm>
            <a:off x="2963699" y="3216399"/>
            <a:ext cx="605336" cy="14945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Province</a:t>
            </a:r>
          </a:p>
        </p:txBody>
      </p:sp>
      <p:sp>
        <p:nvSpPr>
          <p:cNvPr id="115" name="ZoneTexte 114">
            <a:extLst>
              <a:ext uri="{FF2B5EF4-FFF2-40B4-BE49-F238E27FC236}">
                <a16:creationId xmlns:a16="http://schemas.microsoft.com/office/drawing/2014/main" id="{FCEF845B-4A21-4A31-A9D2-0BABACD27589}"/>
              </a:ext>
            </a:extLst>
          </p:cNvPr>
          <p:cNvSpPr txBox="1"/>
          <p:nvPr/>
        </p:nvSpPr>
        <p:spPr>
          <a:xfrm>
            <a:off x="3039760"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89%</a:t>
            </a:r>
          </a:p>
        </p:txBody>
      </p:sp>
      <p:sp>
        <p:nvSpPr>
          <p:cNvPr id="118" name="Freeform 59">
            <a:extLst>
              <a:ext uri="{FF2B5EF4-FFF2-40B4-BE49-F238E27FC236}">
                <a16:creationId xmlns:a16="http://schemas.microsoft.com/office/drawing/2014/main" id="{FC16637D-A1F6-4113-BBFB-0A7DC045FFB6}"/>
              </a:ext>
            </a:extLst>
          </p:cNvPr>
          <p:cNvSpPr>
            <a:spLocks noChangeAspect="1" noEditPoints="1"/>
          </p:cNvSpPr>
          <p:nvPr/>
        </p:nvSpPr>
        <p:spPr bwMode="auto">
          <a:xfrm>
            <a:off x="4257511" y="2972786"/>
            <a:ext cx="124471" cy="179709"/>
          </a:xfrm>
          <a:custGeom>
            <a:avLst/>
            <a:gdLst>
              <a:gd name="T0" fmla="*/ 67 w 165"/>
              <a:gd name="T1" fmla="*/ 54 h 238"/>
              <a:gd name="T2" fmla="*/ 3 w 165"/>
              <a:gd name="T3" fmla="*/ 54 h 238"/>
              <a:gd name="T4" fmla="*/ 51 w 165"/>
              <a:gd name="T5" fmla="*/ 169 h 238"/>
              <a:gd name="T6" fmla="*/ 70 w 165"/>
              <a:gd name="T7" fmla="*/ 121 h 238"/>
              <a:gd name="T8" fmla="*/ 70 w 165"/>
              <a:gd name="T9" fmla="*/ 118 h 238"/>
              <a:gd name="T10" fmla="*/ 64 w 165"/>
              <a:gd name="T11" fmla="*/ 106 h 238"/>
              <a:gd name="T12" fmla="*/ 62 w 165"/>
              <a:gd name="T13" fmla="*/ 105 h 238"/>
              <a:gd name="T14" fmla="*/ 61 w 165"/>
              <a:gd name="T15" fmla="*/ 103 h 238"/>
              <a:gd name="T16" fmla="*/ 59 w 165"/>
              <a:gd name="T17" fmla="*/ 102 h 238"/>
              <a:gd name="T18" fmla="*/ 58 w 165"/>
              <a:gd name="T19" fmla="*/ 101 h 238"/>
              <a:gd name="T20" fmla="*/ 56 w 165"/>
              <a:gd name="T21" fmla="*/ 100 h 238"/>
              <a:gd name="T22" fmla="*/ 54 w 165"/>
              <a:gd name="T23" fmla="*/ 100 h 238"/>
              <a:gd name="T24" fmla="*/ 52 w 165"/>
              <a:gd name="T25" fmla="*/ 99 h 238"/>
              <a:gd name="T26" fmla="*/ 50 w 165"/>
              <a:gd name="T27" fmla="*/ 99 h 238"/>
              <a:gd name="T28" fmla="*/ 23 w 165"/>
              <a:gd name="T29" fmla="*/ 99 h 238"/>
              <a:gd name="T30" fmla="*/ 20 w 165"/>
              <a:gd name="T31" fmla="*/ 99 h 238"/>
              <a:gd name="T32" fmla="*/ 18 w 165"/>
              <a:gd name="T33" fmla="*/ 99 h 238"/>
              <a:gd name="T34" fmla="*/ 16 w 165"/>
              <a:gd name="T35" fmla="*/ 100 h 238"/>
              <a:gd name="T36" fmla="*/ 14 w 165"/>
              <a:gd name="T37" fmla="*/ 101 h 238"/>
              <a:gd name="T38" fmla="*/ 12 w 165"/>
              <a:gd name="T39" fmla="*/ 102 h 238"/>
              <a:gd name="T40" fmla="*/ 10 w 165"/>
              <a:gd name="T41" fmla="*/ 103 h 238"/>
              <a:gd name="T42" fmla="*/ 8 w 165"/>
              <a:gd name="T43" fmla="*/ 104 h 238"/>
              <a:gd name="T44" fmla="*/ 7 w 165"/>
              <a:gd name="T45" fmla="*/ 106 h 238"/>
              <a:gd name="T46" fmla="*/ 1 w 165"/>
              <a:gd name="T47" fmla="*/ 118 h 238"/>
              <a:gd name="T48" fmla="*/ 0 w 165"/>
              <a:gd name="T49" fmla="*/ 121 h 238"/>
              <a:gd name="T50" fmla="*/ 0 w 165"/>
              <a:gd name="T51" fmla="*/ 178 h 238"/>
              <a:gd name="T52" fmla="*/ 24 w 165"/>
              <a:gd name="T53" fmla="*/ 225 h 238"/>
              <a:gd name="T54" fmla="*/ 43 w 165"/>
              <a:gd name="T55" fmla="*/ 216 h 238"/>
              <a:gd name="T56" fmla="*/ 51 w 165"/>
              <a:gd name="T57" fmla="*/ 169 h 238"/>
              <a:gd name="T58" fmla="*/ 156 w 165"/>
              <a:gd name="T59" fmla="*/ 33 h 238"/>
              <a:gd name="T60" fmla="*/ 90 w 165"/>
              <a:gd name="T61" fmla="*/ 33 h 238"/>
              <a:gd name="T62" fmla="*/ 135 w 165"/>
              <a:gd name="T63" fmla="*/ 80 h 238"/>
              <a:gd name="T64" fmla="*/ 111 w 165"/>
              <a:gd name="T65" fmla="*/ 80 h 238"/>
              <a:gd name="T66" fmla="*/ 80 w 165"/>
              <a:gd name="T67" fmla="*/ 111 h 238"/>
              <a:gd name="T68" fmla="*/ 80 w 165"/>
              <a:gd name="T69" fmla="*/ 143 h 238"/>
              <a:gd name="T70" fmla="*/ 93 w 165"/>
              <a:gd name="T71" fmla="*/ 191 h 238"/>
              <a:gd name="T72" fmla="*/ 112 w 165"/>
              <a:gd name="T73" fmla="*/ 226 h 238"/>
              <a:gd name="T74" fmla="*/ 165 w 165"/>
              <a:gd name="T75" fmla="*/ 226 h 238"/>
              <a:gd name="T76" fmla="*/ 165 w 165"/>
              <a:gd name="T77" fmla="*/ 111 h 238"/>
              <a:gd name="T78" fmla="*/ 88 w 165"/>
              <a:gd name="T79" fmla="*/ 198 h 238"/>
              <a:gd name="T80" fmla="*/ 87 w 165"/>
              <a:gd name="T81" fmla="*/ 198 h 238"/>
              <a:gd name="T82" fmla="*/ 70 w 165"/>
              <a:gd name="T83" fmla="*/ 198 h 238"/>
              <a:gd name="T84" fmla="*/ 68 w 165"/>
              <a:gd name="T85" fmla="*/ 198 h 238"/>
              <a:gd name="T86" fmla="*/ 51 w 165"/>
              <a:gd name="T87" fmla="*/ 216 h 238"/>
              <a:gd name="T88" fmla="*/ 104 w 165"/>
              <a:gd name="T89" fmla="*/ 238 h 238"/>
              <a:gd name="T90" fmla="*/ 88 w 165"/>
              <a:gd name="T91" fmla="*/ 198 h 238"/>
              <a:gd name="T92" fmla="*/ 78 w 165"/>
              <a:gd name="T93" fmla="*/ 187 h 238"/>
              <a:gd name="T94" fmla="*/ 78 w 165"/>
              <a:gd name="T95" fmla="*/ 1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238">
                <a:moveTo>
                  <a:pt x="35" y="86"/>
                </a:moveTo>
                <a:cubicBezTo>
                  <a:pt x="53" y="86"/>
                  <a:pt x="67" y="72"/>
                  <a:pt x="67" y="54"/>
                </a:cubicBezTo>
                <a:cubicBezTo>
                  <a:pt x="67" y="37"/>
                  <a:pt x="53" y="22"/>
                  <a:pt x="35" y="22"/>
                </a:cubicBezTo>
                <a:cubicBezTo>
                  <a:pt x="17" y="22"/>
                  <a:pt x="3" y="37"/>
                  <a:pt x="3" y="54"/>
                </a:cubicBezTo>
                <a:cubicBezTo>
                  <a:pt x="3" y="72"/>
                  <a:pt x="17" y="86"/>
                  <a:pt x="35" y="86"/>
                </a:cubicBezTo>
                <a:close/>
                <a:moveTo>
                  <a:pt x="51" y="169"/>
                </a:moveTo>
                <a:cubicBezTo>
                  <a:pt x="51" y="158"/>
                  <a:pt x="59" y="148"/>
                  <a:pt x="70" y="144"/>
                </a:cubicBezTo>
                <a:cubicBezTo>
                  <a:pt x="70" y="121"/>
                  <a:pt x="70" y="121"/>
                  <a:pt x="70" y="121"/>
                </a:cubicBezTo>
                <a:cubicBezTo>
                  <a:pt x="70" y="120"/>
                  <a:pt x="70" y="119"/>
                  <a:pt x="70" y="118"/>
                </a:cubicBezTo>
                <a:cubicBezTo>
                  <a:pt x="70" y="118"/>
                  <a:pt x="70" y="118"/>
                  <a:pt x="70" y="118"/>
                </a:cubicBezTo>
                <a:cubicBezTo>
                  <a:pt x="70" y="118"/>
                  <a:pt x="70" y="118"/>
                  <a:pt x="70" y="118"/>
                </a:cubicBezTo>
                <a:cubicBezTo>
                  <a:pt x="69" y="114"/>
                  <a:pt x="67" y="109"/>
                  <a:pt x="64" y="106"/>
                </a:cubicBezTo>
                <a:cubicBezTo>
                  <a:pt x="64" y="106"/>
                  <a:pt x="64" y="106"/>
                  <a:pt x="63" y="106"/>
                </a:cubicBezTo>
                <a:cubicBezTo>
                  <a:pt x="63" y="105"/>
                  <a:pt x="63" y="105"/>
                  <a:pt x="62" y="105"/>
                </a:cubicBezTo>
                <a:cubicBezTo>
                  <a:pt x="62" y="105"/>
                  <a:pt x="62" y="104"/>
                  <a:pt x="62" y="104"/>
                </a:cubicBezTo>
                <a:cubicBezTo>
                  <a:pt x="62" y="104"/>
                  <a:pt x="61" y="104"/>
                  <a:pt x="61" y="103"/>
                </a:cubicBezTo>
                <a:cubicBezTo>
                  <a:pt x="61" y="103"/>
                  <a:pt x="61" y="103"/>
                  <a:pt x="60" y="103"/>
                </a:cubicBezTo>
                <a:cubicBezTo>
                  <a:pt x="60" y="103"/>
                  <a:pt x="60" y="103"/>
                  <a:pt x="59" y="102"/>
                </a:cubicBezTo>
                <a:cubicBezTo>
                  <a:pt x="59" y="102"/>
                  <a:pt x="59" y="102"/>
                  <a:pt x="59" y="102"/>
                </a:cubicBezTo>
                <a:cubicBezTo>
                  <a:pt x="58" y="102"/>
                  <a:pt x="58" y="101"/>
                  <a:pt x="58" y="101"/>
                </a:cubicBezTo>
                <a:cubicBezTo>
                  <a:pt x="57" y="101"/>
                  <a:pt x="57" y="101"/>
                  <a:pt x="57" y="101"/>
                </a:cubicBezTo>
                <a:cubicBezTo>
                  <a:pt x="56" y="101"/>
                  <a:pt x="56" y="101"/>
                  <a:pt x="56" y="100"/>
                </a:cubicBezTo>
                <a:cubicBezTo>
                  <a:pt x="55" y="100"/>
                  <a:pt x="55" y="100"/>
                  <a:pt x="55" y="100"/>
                </a:cubicBezTo>
                <a:cubicBezTo>
                  <a:pt x="54" y="100"/>
                  <a:pt x="54" y="100"/>
                  <a:pt x="54" y="100"/>
                </a:cubicBezTo>
                <a:cubicBezTo>
                  <a:pt x="53" y="100"/>
                  <a:pt x="53" y="100"/>
                  <a:pt x="53" y="99"/>
                </a:cubicBezTo>
                <a:cubicBezTo>
                  <a:pt x="52" y="99"/>
                  <a:pt x="52" y="99"/>
                  <a:pt x="52" y="99"/>
                </a:cubicBezTo>
                <a:cubicBezTo>
                  <a:pt x="51" y="99"/>
                  <a:pt x="51" y="99"/>
                  <a:pt x="50" y="99"/>
                </a:cubicBezTo>
                <a:cubicBezTo>
                  <a:pt x="50" y="99"/>
                  <a:pt x="50" y="99"/>
                  <a:pt x="50" y="99"/>
                </a:cubicBezTo>
                <a:cubicBezTo>
                  <a:pt x="49" y="99"/>
                  <a:pt x="48" y="99"/>
                  <a:pt x="47" y="99"/>
                </a:cubicBezTo>
                <a:cubicBezTo>
                  <a:pt x="23" y="99"/>
                  <a:pt x="23" y="99"/>
                  <a:pt x="23" y="99"/>
                </a:cubicBezTo>
                <a:cubicBezTo>
                  <a:pt x="22" y="99"/>
                  <a:pt x="21" y="99"/>
                  <a:pt x="21" y="99"/>
                </a:cubicBezTo>
                <a:cubicBezTo>
                  <a:pt x="20" y="99"/>
                  <a:pt x="20" y="99"/>
                  <a:pt x="20" y="99"/>
                </a:cubicBezTo>
                <a:cubicBezTo>
                  <a:pt x="19" y="99"/>
                  <a:pt x="19" y="99"/>
                  <a:pt x="18" y="99"/>
                </a:cubicBezTo>
                <a:cubicBezTo>
                  <a:pt x="18" y="99"/>
                  <a:pt x="18" y="99"/>
                  <a:pt x="18" y="99"/>
                </a:cubicBezTo>
                <a:cubicBezTo>
                  <a:pt x="17" y="100"/>
                  <a:pt x="17" y="100"/>
                  <a:pt x="16" y="100"/>
                </a:cubicBezTo>
                <a:cubicBezTo>
                  <a:pt x="16" y="100"/>
                  <a:pt x="16" y="100"/>
                  <a:pt x="16" y="100"/>
                </a:cubicBezTo>
                <a:cubicBezTo>
                  <a:pt x="15" y="100"/>
                  <a:pt x="15" y="100"/>
                  <a:pt x="14" y="100"/>
                </a:cubicBezTo>
                <a:cubicBezTo>
                  <a:pt x="14" y="101"/>
                  <a:pt x="14" y="101"/>
                  <a:pt x="14" y="101"/>
                </a:cubicBezTo>
                <a:cubicBezTo>
                  <a:pt x="13" y="101"/>
                  <a:pt x="13" y="101"/>
                  <a:pt x="13" y="101"/>
                </a:cubicBezTo>
                <a:cubicBezTo>
                  <a:pt x="12" y="101"/>
                  <a:pt x="12" y="102"/>
                  <a:pt x="12" y="102"/>
                </a:cubicBezTo>
                <a:cubicBezTo>
                  <a:pt x="11" y="102"/>
                  <a:pt x="11" y="102"/>
                  <a:pt x="11" y="102"/>
                </a:cubicBezTo>
                <a:cubicBezTo>
                  <a:pt x="10" y="103"/>
                  <a:pt x="10" y="103"/>
                  <a:pt x="10" y="103"/>
                </a:cubicBezTo>
                <a:cubicBezTo>
                  <a:pt x="10" y="103"/>
                  <a:pt x="9" y="103"/>
                  <a:pt x="9" y="103"/>
                </a:cubicBezTo>
                <a:cubicBezTo>
                  <a:pt x="9" y="104"/>
                  <a:pt x="9" y="104"/>
                  <a:pt x="8" y="104"/>
                </a:cubicBezTo>
                <a:cubicBezTo>
                  <a:pt x="8" y="104"/>
                  <a:pt x="8" y="105"/>
                  <a:pt x="8" y="105"/>
                </a:cubicBezTo>
                <a:cubicBezTo>
                  <a:pt x="7" y="105"/>
                  <a:pt x="7" y="105"/>
                  <a:pt x="7" y="106"/>
                </a:cubicBezTo>
                <a:cubicBezTo>
                  <a:pt x="7" y="106"/>
                  <a:pt x="6" y="106"/>
                  <a:pt x="6" y="106"/>
                </a:cubicBezTo>
                <a:cubicBezTo>
                  <a:pt x="3" y="109"/>
                  <a:pt x="1" y="114"/>
                  <a:pt x="1" y="118"/>
                </a:cubicBezTo>
                <a:cubicBezTo>
                  <a:pt x="1" y="118"/>
                  <a:pt x="1" y="118"/>
                  <a:pt x="1" y="118"/>
                </a:cubicBezTo>
                <a:cubicBezTo>
                  <a:pt x="0" y="119"/>
                  <a:pt x="0" y="120"/>
                  <a:pt x="0" y="121"/>
                </a:cubicBezTo>
                <a:cubicBezTo>
                  <a:pt x="0" y="176"/>
                  <a:pt x="0" y="176"/>
                  <a:pt x="0" y="176"/>
                </a:cubicBezTo>
                <a:cubicBezTo>
                  <a:pt x="0" y="178"/>
                  <a:pt x="0" y="178"/>
                  <a:pt x="0" y="178"/>
                </a:cubicBezTo>
                <a:cubicBezTo>
                  <a:pt x="0" y="225"/>
                  <a:pt x="0" y="225"/>
                  <a:pt x="0" y="225"/>
                </a:cubicBezTo>
                <a:cubicBezTo>
                  <a:pt x="24" y="225"/>
                  <a:pt x="24" y="225"/>
                  <a:pt x="24" y="225"/>
                </a:cubicBezTo>
                <a:cubicBezTo>
                  <a:pt x="43" y="225"/>
                  <a:pt x="43" y="225"/>
                  <a:pt x="43" y="225"/>
                </a:cubicBezTo>
                <a:cubicBezTo>
                  <a:pt x="43" y="216"/>
                  <a:pt x="43" y="216"/>
                  <a:pt x="43" y="216"/>
                </a:cubicBezTo>
                <a:cubicBezTo>
                  <a:pt x="43" y="204"/>
                  <a:pt x="51" y="194"/>
                  <a:pt x="62" y="191"/>
                </a:cubicBezTo>
                <a:cubicBezTo>
                  <a:pt x="56" y="186"/>
                  <a:pt x="51" y="178"/>
                  <a:pt x="51" y="169"/>
                </a:cubicBezTo>
                <a:close/>
                <a:moveTo>
                  <a:pt x="123" y="67"/>
                </a:moveTo>
                <a:cubicBezTo>
                  <a:pt x="141" y="67"/>
                  <a:pt x="156" y="52"/>
                  <a:pt x="156" y="33"/>
                </a:cubicBezTo>
                <a:cubicBezTo>
                  <a:pt x="156" y="15"/>
                  <a:pt x="141" y="0"/>
                  <a:pt x="123" y="0"/>
                </a:cubicBezTo>
                <a:cubicBezTo>
                  <a:pt x="105" y="0"/>
                  <a:pt x="90" y="15"/>
                  <a:pt x="90" y="33"/>
                </a:cubicBezTo>
                <a:cubicBezTo>
                  <a:pt x="90" y="52"/>
                  <a:pt x="105" y="67"/>
                  <a:pt x="123" y="67"/>
                </a:cubicBezTo>
                <a:close/>
                <a:moveTo>
                  <a:pt x="135" y="80"/>
                </a:moveTo>
                <a:cubicBezTo>
                  <a:pt x="135" y="80"/>
                  <a:pt x="135" y="80"/>
                  <a:pt x="135" y="80"/>
                </a:cubicBezTo>
                <a:cubicBezTo>
                  <a:pt x="111" y="80"/>
                  <a:pt x="111" y="80"/>
                  <a:pt x="111" y="80"/>
                </a:cubicBezTo>
                <a:cubicBezTo>
                  <a:pt x="111" y="80"/>
                  <a:pt x="111" y="80"/>
                  <a:pt x="111" y="80"/>
                </a:cubicBezTo>
                <a:cubicBezTo>
                  <a:pt x="94" y="80"/>
                  <a:pt x="80" y="94"/>
                  <a:pt x="80" y="111"/>
                </a:cubicBezTo>
                <a:cubicBezTo>
                  <a:pt x="80" y="136"/>
                  <a:pt x="80" y="136"/>
                  <a:pt x="80" y="136"/>
                </a:cubicBezTo>
                <a:cubicBezTo>
                  <a:pt x="80" y="143"/>
                  <a:pt x="80" y="143"/>
                  <a:pt x="80" y="143"/>
                </a:cubicBezTo>
                <a:cubicBezTo>
                  <a:pt x="94" y="145"/>
                  <a:pt x="104" y="156"/>
                  <a:pt x="104" y="169"/>
                </a:cubicBezTo>
                <a:cubicBezTo>
                  <a:pt x="104" y="178"/>
                  <a:pt x="100" y="186"/>
                  <a:pt x="93" y="191"/>
                </a:cubicBezTo>
                <a:cubicBezTo>
                  <a:pt x="104" y="194"/>
                  <a:pt x="112" y="204"/>
                  <a:pt x="112" y="216"/>
                </a:cubicBezTo>
                <a:cubicBezTo>
                  <a:pt x="112" y="226"/>
                  <a:pt x="112" y="226"/>
                  <a:pt x="112" y="226"/>
                </a:cubicBezTo>
                <a:cubicBezTo>
                  <a:pt x="144" y="226"/>
                  <a:pt x="144" y="226"/>
                  <a:pt x="144" y="226"/>
                </a:cubicBezTo>
                <a:cubicBezTo>
                  <a:pt x="165" y="226"/>
                  <a:pt x="165" y="226"/>
                  <a:pt x="165" y="226"/>
                </a:cubicBezTo>
                <a:cubicBezTo>
                  <a:pt x="165" y="136"/>
                  <a:pt x="165" y="136"/>
                  <a:pt x="165" y="136"/>
                </a:cubicBezTo>
                <a:cubicBezTo>
                  <a:pt x="165" y="111"/>
                  <a:pt x="165" y="111"/>
                  <a:pt x="165" y="111"/>
                </a:cubicBezTo>
                <a:cubicBezTo>
                  <a:pt x="165" y="94"/>
                  <a:pt x="152" y="80"/>
                  <a:pt x="135" y="80"/>
                </a:cubicBezTo>
                <a:close/>
                <a:moveTo>
                  <a:pt x="88" y="198"/>
                </a:moveTo>
                <a:cubicBezTo>
                  <a:pt x="88" y="198"/>
                  <a:pt x="88" y="198"/>
                  <a:pt x="88" y="198"/>
                </a:cubicBezTo>
                <a:cubicBezTo>
                  <a:pt x="88" y="198"/>
                  <a:pt x="87" y="198"/>
                  <a:pt x="87" y="198"/>
                </a:cubicBezTo>
                <a:cubicBezTo>
                  <a:pt x="87" y="198"/>
                  <a:pt x="86" y="198"/>
                  <a:pt x="86" y="198"/>
                </a:cubicBezTo>
                <a:cubicBezTo>
                  <a:pt x="70" y="198"/>
                  <a:pt x="70" y="198"/>
                  <a:pt x="70" y="198"/>
                </a:cubicBezTo>
                <a:cubicBezTo>
                  <a:pt x="69" y="198"/>
                  <a:pt x="68" y="198"/>
                  <a:pt x="68" y="198"/>
                </a:cubicBezTo>
                <a:cubicBezTo>
                  <a:pt x="68" y="198"/>
                  <a:pt x="68" y="198"/>
                  <a:pt x="68" y="198"/>
                </a:cubicBezTo>
                <a:cubicBezTo>
                  <a:pt x="67" y="198"/>
                  <a:pt x="66" y="198"/>
                  <a:pt x="65" y="198"/>
                </a:cubicBezTo>
                <a:cubicBezTo>
                  <a:pt x="57" y="201"/>
                  <a:pt x="51" y="208"/>
                  <a:pt x="51" y="216"/>
                </a:cubicBezTo>
                <a:cubicBezTo>
                  <a:pt x="51" y="238"/>
                  <a:pt x="51" y="238"/>
                  <a:pt x="51" y="238"/>
                </a:cubicBezTo>
                <a:cubicBezTo>
                  <a:pt x="104" y="238"/>
                  <a:pt x="104" y="238"/>
                  <a:pt x="104" y="238"/>
                </a:cubicBezTo>
                <a:cubicBezTo>
                  <a:pt x="104" y="216"/>
                  <a:pt x="104" y="216"/>
                  <a:pt x="104" y="216"/>
                </a:cubicBezTo>
                <a:cubicBezTo>
                  <a:pt x="104" y="207"/>
                  <a:pt x="97" y="199"/>
                  <a:pt x="88" y="198"/>
                </a:cubicBezTo>
                <a:close/>
                <a:moveTo>
                  <a:pt x="60" y="169"/>
                </a:moveTo>
                <a:cubicBezTo>
                  <a:pt x="60" y="179"/>
                  <a:pt x="68" y="187"/>
                  <a:pt x="78" y="187"/>
                </a:cubicBezTo>
                <a:cubicBezTo>
                  <a:pt x="88" y="187"/>
                  <a:pt x="96" y="179"/>
                  <a:pt x="96" y="169"/>
                </a:cubicBezTo>
                <a:cubicBezTo>
                  <a:pt x="96" y="159"/>
                  <a:pt x="88" y="151"/>
                  <a:pt x="78" y="151"/>
                </a:cubicBezTo>
                <a:cubicBezTo>
                  <a:pt x="68" y="151"/>
                  <a:pt x="60" y="159"/>
                  <a:pt x="60" y="169"/>
                </a:cubicBezTo>
                <a:close/>
              </a:path>
            </a:pathLst>
          </a:custGeom>
          <a:noFill/>
          <a:ln w="9525">
            <a:solidFill>
              <a:schemeClr val="accent5"/>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19" name="ZoneTexte 118">
            <a:extLst>
              <a:ext uri="{FF2B5EF4-FFF2-40B4-BE49-F238E27FC236}">
                <a16:creationId xmlns:a16="http://schemas.microsoft.com/office/drawing/2014/main" id="{86505C6D-AC8B-4D4C-AE06-7CAF5A5ED048}"/>
              </a:ext>
            </a:extLst>
          </p:cNvPr>
          <p:cNvSpPr txBox="1"/>
          <p:nvPr/>
        </p:nvSpPr>
        <p:spPr>
          <a:xfrm>
            <a:off x="4120218" y="3191928"/>
            <a:ext cx="399055" cy="172130"/>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Foyer</a:t>
            </a:r>
          </a:p>
        </p:txBody>
      </p:sp>
      <p:sp>
        <p:nvSpPr>
          <p:cNvPr id="120" name="ZoneTexte 119">
            <a:extLst>
              <a:ext uri="{FF2B5EF4-FFF2-40B4-BE49-F238E27FC236}">
                <a16:creationId xmlns:a16="http://schemas.microsoft.com/office/drawing/2014/main" id="{DAF26955-9A0E-4AD3-AF95-3B7DBCCCC9BE}"/>
              </a:ext>
            </a:extLst>
          </p:cNvPr>
          <p:cNvSpPr txBox="1"/>
          <p:nvPr/>
        </p:nvSpPr>
        <p:spPr>
          <a:xfrm>
            <a:off x="4078296"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2,5</a:t>
            </a:r>
          </a:p>
        </p:txBody>
      </p:sp>
      <p:sp>
        <p:nvSpPr>
          <p:cNvPr id="122" name="Freeform 11">
            <a:extLst>
              <a:ext uri="{FF2B5EF4-FFF2-40B4-BE49-F238E27FC236}">
                <a16:creationId xmlns:a16="http://schemas.microsoft.com/office/drawing/2014/main" id="{F3E90824-85FF-419F-9FBE-F52C432881A7}"/>
              </a:ext>
            </a:extLst>
          </p:cNvPr>
          <p:cNvSpPr>
            <a:spLocks noChangeAspect="1" noEditPoints="1"/>
          </p:cNvSpPr>
          <p:nvPr/>
        </p:nvSpPr>
        <p:spPr bwMode="auto">
          <a:xfrm>
            <a:off x="4670491" y="2972786"/>
            <a:ext cx="179312" cy="179709"/>
          </a:xfrm>
          <a:custGeom>
            <a:avLst/>
            <a:gdLst>
              <a:gd name="T0" fmla="*/ 109 w 227"/>
              <a:gd name="T1" fmla="*/ 15 h 227"/>
              <a:gd name="T2" fmla="*/ 158 w 227"/>
              <a:gd name="T3" fmla="*/ 10 h 227"/>
              <a:gd name="T4" fmla="*/ 150 w 227"/>
              <a:gd name="T5" fmla="*/ 21 h 227"/>
              <a:gd name="T6" fmla="*/ 174 w 227"/>
              <a:gd name="T7" fmla="*/ 49 h 227"/>
              <a:gd name="T8" fmla="*/ 151 w 227"/>
              <a:gd name="T9" fmla="*/ 49 h 227"/>
              <a:gd name="T10" fmla="*/ 166 w 227"/>
              <a:gd name="T11" fmla="*/ 49 h 227"/>
              <a:gd name="T12" fmla="*/ 162 w 227"/>
              <a:gd name="T13" fmla="*/ 40 h 227"/>
              <a:gd name="T14" fmla="*/ 68 w 227"/>
              <a:gd name="T15" fmla="*/ 10 h 227"/>
              <a:gd name="T16" fmla="*/ 223 w 227"/>
              <a:gd name="T17" fmla="*/ 196 h 227"/>
              <a:gd name="T18" fmla="*/ 204 w 227"/>
              <a:gd name="T19" fmla="*/ 106 h 227"/>
              <a:gd name="T20" fmla="*/ 170 w 227"/>
              <a:gd name="T21" fmla="*/ 72 h 227"/>
              <a:gd name="T22" fmla="*/ 151 w 227"/>
              <a:gd name="T23" fmla="*/ 106 h 227"/>
              <a:gd name="T24" fmla="*/ 121 w 227"/>
              <a:gd name="T25" fmla="*/ 72 h 227"/>
              <a:gd name="T26" fmla="*/ 102 w 227"/>
              <a:gd name="T27" fmla="*/ 106 h 227"/>
              <a:gd name="T28" fmla="*/ 72 w 227"/>
              <a:gd name="T29" fmla="*/ 72 h 227"/>
              <a:gd name="T30" fmla="*/ 53 w 227"/>
              <a:gd name="T31" fmla="*/ 106 h 227"/>
              <a:gd name="T32" fmla="*/ 19 w 227"/>
              <a:gd name="T33" fmla="*/ 196 h 227"/>
              <a:gd name="T34" fmla="*/ 0 w 227"/>
              <a:gd name="T35" fmla="*/ 223 h 227"/>
              <a:gd name="T36" fmla="*/ 227 w 227"/>
              <a:gd name="T37" fmla="*/ 223 h 227"/>
              <a:gd name="T38" fmla="*/ 159 w 227"/>
              <a:gd name="T39" fmla="*/ 79 h 227"/>
              <a:gd name="T40" fmla="*/ 159 w 227"/>
              <a:gd name="T41" fmla="*/ 106 h 227"/>
              <a:gd name="T42" fmla="*/ 117 w 227"/>
              <a:gd name="T43" fmla="*/ 79 h 227"/>
              <a:gd name="T44" fmla="*/ 109 w 227"/>
              <a:gd name="T45" fmla="*/ 79 h 227"/>
              <a:gd name="T46" fmla="*/ 68 w 227"/>
              <a:gd name="T47" fmla="*/ 106 h 227"/>
              <a:gd name="T48" fmla="*/ 26 w 227"/>
              <a:gd name="T49" fmla="*/ 113 h 227"/>
              <a:gd name="T50" fmla="*/ 106 w 227"/>
              <a:gd name="T51" fmla="*/ 113 h 227"/>
              <a:gd name="T52" fmla="*/ 170 w 227"/>
              <a:gd name="T53" fmla="*/ 113 h 227"/>
              <a:gd name="T54" fmla="*/ 187 w 227"/>
              <a:gd name="T55" fmla="*/ 148 h 227"/>
              <a:gd name="T56" fmla="*/ 153 w 227"/>
              <a:gd name="T57" fmla="*/ 136 h 227"/>
              <a:gd name="T58" fmla="*/ 119 w 227"/>
              <a:gd name="T59" fmla="*/ 136 h 227"/>
              <a:gd name="T60" fmla="*/ 85 w 227"/>
              <a:gd name="T61" fmla="*/ 148 h 227"/>
              <a:gd name="T62" fmla="*/ 50 w 227"/>
              <a:gd name="T63" fmla="*/ 148 h 227"/>
              <a:gd name="T64" fmla="*/ 26 w 227"/>
              <a:gd name="T65" fmla="*/ 113 h 227"/>
              <a:gd name="T66" fmla="*/ 56 w 227"/>
              <a:gd name="T67" fmla="*/ 153 h 227"/>
              <a:gd name="T68" fmla="*/ 101 w 227"/>
              <a:gd name="T69" fmla="*/ 153 h 227"/>
              <a:gd name="T70" fmla="*/ 147 w 227"/>
              <a:gd name="T71" fmla="*/ 153 h 227"/>
              <a:gd name="T72" fmla="*/ 181 w 227"/>
              <a:gd name="T73" fmla="*/ 158 h 227"/>
              <a:gd name="T74" fmla="*/ 200 w 227"/>
              <a:gd name="T75" fmla="*/ 196 h 227"/>
              <a:gd name="T76" fmla="*/ 219 w 227"/>
              <a:gd name="T77" fmla="*/ 219 h 227"/>
              <a:gd name="T78" fmla="*/ 22 w 227"/>
              <a:gd name="T79" fmla="*/ 204 h 227"/>
              <a:gd name="T80" fmla="*/ 219 w 227"/>
              <a:gd name="T81" fmla="*/ 219 h 227"/>
              <a:gd name="T82" fmla="*/ 67 w 227"/>
              <a:gd name="T83" fmla="*/ 31 h 227"/>
              <a:gd name="T84" fmla="*/ 64 w 227"/>
              <a:gd name="T85" fmla="*/ 64 h 227"/>
              <a:gd name="T86" fmla="*/ 64 w 227"/>
              <a:gd name="T87" fmla="*/ 57 h 227"/>
              <a:gd name="T88" fmla="*/ 113 w 227"/>
              <a:gd name="T89" fmla="*/ 64 h 227"/>
              <a:gd name="T90" fmla="*/ 110 w 227"/>
              <a:gd name="T91" fmla="*/ 31 h 227"/>
              <a:gd name="T92" fmla="*/ 113 w 227"/>
              <a:gd name="T93" fmla="*/ 40 h 227"/>
              <a:gd name="T94" fmla="*/ 109 w 227"/>
              <a:gd name="T95"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227">
                <a:moveTo>
                  <a:pt x="117" y="0"/>
                </a:moveTo>
                <a:cubicBezTo>
                  <a:pt x="109" y="0"/>
                  <a:pt x="109" y="0"/>
                  <a:pt x="109" y="0"/>
                </a:cubicBezTo>
                <a:cubicBezTo>
                  <a:pt x="109" y="15"/>
                  <a:pt x="109" y="15"/>
                  <a:pt x="109" y="15"/>
                </a:cubicBezTo>
                <a:cubicBezTo>
                  <a:pt x="117" y="15"/>
                  <a:pt x="117" y="15"/>
                  <a:pt x="117" y="15"/>
                </a:cubicBezTo>
                <a:lnTo>
                  <a:pt x="117" y="0"/>
                </a:lnTo>
                <a:close/>
                <a:moveTo>
                  <a:pt x="158" y="10"/>
                </a:moveTo>
                <a:cubicBezTo>
                  <a:pt x="152" y="5"/>
                  <a:pt x="152" y="5"/>
                  <a:pt x="152" y="5"/>
                </a:cubicBezTo>
                <a:cubicBezTo>
                  <a:pt x="144" y="17"/>
                  <a:pt x="144" y="17"/>
                  <a:pt x="144" y="17"/>
                </a:cubicBezTo>
                <a:cubicBezTo>
                  <a:pt x="150" y="21"/>
                  <a:pt x="150" y="21"/>
                  <a:pt x="150" y="21"/>
                </a:cubicBezTo>
                <a:lnTo>
                  <a:pt x="158" y="10"/>
                </a:lnTo>
                <a:close/>
                <a:moveTo>
                  <a:pt x="162" y="64"/>
                </a:moveTo>
                <a:cubicBezTo>
                  <a:pt x="169" y="64"/>
                  <a:pt x="174" y="58"/>
                  <a:pt x="174" y="49"/>
                </a:cubicBezTo>
                <a:cubicBezTo>
                  <a:pt x="174" y="42"/>
                  <a:pt x="166" y="32"/>
                  <a:pt x="165" y="31"/>
                </a:cubicBezTo>
                <a:cubicBezTo>
                  <a:pt x="164" y="30"/>
                  <a:pt x="161" y="30"/>
                  <a:pt x="159" y="31"/>
                </a:cubicBezTo>
                <a:cubicBezTo>
                  <a:pt x="159" y="32"/>
                  <a:pt x="151" y="42"/>
                  <a:pt x="151" y="49"/>
                </a:cubicBezTo>
                <a:cubicBezTo>
                  <a:pt x="151" y="58"/>
                  <a:pt x="156" y="64"/>
                  <a:pt x="162" y="64"/>
                </a:cubicBezTo>
                <a:close/>
                <a:moveTo>
                  <a:pt x="162" y="40"/>
                </a:moveTo>
                <a:cubicBezTo>
                  <a:pt x="164" y="43"/>
                  <a:pt x="166" y="47"/>
                  <a:pt x="166" y="49"/>
                </a:cubicBezTo>
                <a:cubicBezTo>
                  <a:pt x="166" y="54"/>
                  <a:pt x="164" y="57"/>
                  <a:pt x="162" y="57"/>
                </a:cubicBezTo>
                <a:cubicBezTo>
                  <a:pt x="161" y="57"/>
                  <a:pt x="159" y="54"/>
                  <a:pt x="159" y="49"/>
                </a:cubicBezTo>
                <a:cubicBezTo>
                  <a:pt x="159" y="47"/>
                  <a:pt x="160" y="43"/>
                  <a:pt x="162" y="40"/>
                </a:cubicBezTo>
                <a:close/>
                <a:moveTo>
                  <a:pt x="82" y="17"/>
                </a:moveTo>
                <a:cubicBezTo>
                  <a:pt x="75" y="5"/>
                  <a:pt x="75" y="5"/>
                  <a:pt x="75" y="5"/>
                </a:cubicBezTo>
                <a:cubicBezTo>
                  <a:pt x="68" y="10"/>
                  <a:pt x="68" y="10"/>
                  <a:pt x="68" y="10"/>
                </a:cubicBezTo>
                <a:cubicBezTo>
                  <a:pt x="76" y="21"/>
                  <a:pt x="76" y="21"/>
                  <a:pt x="76" y="21"/>
                </a:cubicBezTo>
                <a:lnTo>
                  <a:pt x="82" y="17"/>
                </a:lnTo>
                <a:close/>
                <a:moveTo>
                  <a:pt x="223" y="196"/>
                </a:moveTo>
                <a:cubicBezTo>
                  <a:pt x="208" y="196"/>
                  <a:pt x="208" y="196"/>
                  <a:pt x="208" y="196"/>
                </a:cubicBezTo>
                <a:cubicBezTo>
                  <a:pt x="208" y="110"/>
                  <a:pt x="208" y="110"/>
                  <a:pt x="208" y="110"/>
                </a:cubicBezTo>
                <a:cubicBezTo>
                  <a:pt x="208" y="107"/>
                  <a:pt x="206" y="106"/>
                  <a:pt x="204" y="106"/>
                </a:cubicBezTo>
                <a:cubicBezTo>
                  <a:pt x="174" y="106"/>
                  <a:pt x="174" y="106"/>
                  <a:pt x="174" y="106"/>
                </a:cubicBezTo>
                <a:cubicBezTo>
                  <a:pt x="174" y="75"/>
                  <a:pt x="174" y="75"/>
                  <a:pt x="174" y="75"/>
                </a:cubicBezTo>
                <a:cubicBezTo>
                  <a:pt x="174" y="73"/>
                  <a:pt x="172" y="72"/>
                  <a:pt x="170" y="72"/>
                </a:cubicBezTo>
                <a:cubicBezTo>
                  <a:pt x="155" y="72"/>
                  <a:pt x="155" y="72"/>
                  <a:pt x="155" y="72"/>
                </a:cubicBezTo>
                <a:cubicBezTo>
                  <a:pt x="153" y="72"/>
                  <a:pt x="151" y="73"/>
                  <a:pt x="151" y="75"/>
                </a:cubicBezTo>
                <a:cubicBezTo>
                  <a:pt x="151" y="106"/>
                  <a:pt x="151" y="106"/>
                  <a:pt x="151" y="106"/>
                </a:cubicBezTo>
                <a:cubicBezTo>
                  <a:pt x="125" y="106"/>
                  <a:pt x="125" y="106"/>
                  <a:pt x="125" y="106"/>
                </a:cubicBezTo>
                <a:cubicBezTo>
                  <a:pt x="125" y="75"/>
                  <a:pt x="125" y="75"/>
                  <a:pt x="125" y="75"/>
                </a:cubicBezTo>
                <a:cubicBezTo>
                  <a:pt x="125" y="73"/>
                  <a:pt x="123" y="72"/>
                  <a:pt x="121" y="72"/>
                </a:cubicBezTo>
                <a:cubicBezTo>
                  <a:pt x="106" y="72"/>
                  <a:pt x="106" y="72"/>
                  <a:pt x="106" y="72"/>
                </a:cubicBezTo>
                <a:cubicBezTo>
                  <a:pt x="104" y="72"/>
                  <a:pt x="102" y="73"/>
                  <a:pt x="102" y="75"/>
                </a:cubicBezTo>
                <a:cubicBezTo>
                  <a:pt x="102" y="106"/>
                  <a:pt x="102" y="106"/>
                  <a:pt x="102" y="106"/>
                </a:cubicBezTo>
                <a:cubicBezTo>
                  <a:pt x="75" y="106"/>
                  <a:pt x="75" y="106"/>
                  <a:pt x="75" y="106"/>
                </a:cubicBezTo>
                <a:cubicBezTo>
                  <a:pt x="75" y="75"/>
                  <a:pt x="75" y="75"/>
                  <a:pt x="75" y="75"/>
                </a:cubicBezTo>
                <a:cubicBezTo>
                  <a:pt x="75" y="73"/>
                  <a:pt x="74" y="72"/>
                  <a:pt x="72" y="72"/>
                </a:cubicBezTo>
                <a:cubicBezTo>
                  <a:pt x="56" y="72"/>
                  <a:pt x="56" y="72"/>
                  <a:pt x="56" y="72"/>
                </a:cubicBezTo>
                <a:cubicBezTo>
                  <a:pt x="54" y="72"/>
                  <a:pt x="53" y="73"/>
                  <a:pt x="53" y="75"/>
                </a:cubicBezTo>
                <a:cubicBezTo>
                  <a:pt x="53" y="106"/>
                  <a:pt x="53" y="106"/>
                  <a:pt x="53" y="106"/>
                </a:cubicBezTo>
                <a:cubicBezTo>
                  <a:pt x="22" y="106"/>
                  <a:pt x="22" y="106"/>
                  <a:pt x="22" y="106"/>
                </a:cubicBezTo>
                <a:cubicBezTo>
                  <a:pt x="20" y="106"/>
                  <a:pt x="19" y="107"/>
                  <a:pt x="19" y="110"/>
                </a:cubicBezTo>
                <a:cubicBezTo>
                  <a:pt x="19" y="196"/>
                  <a:pt x="19" y="196"/>
                  <a:pt x="19" y="196"/>
                </a:cubicBezTo>
                <a:cubicBezTo>
                  <a:pt x="4" y="196"/>
                  <a:pt x="4" y="196"/>
                  <a:pt x="4" y="196"/>
                </a:cubicBezTo>
                <a:cubicBezTo>
                  <a:pt x="1" y="196"/>
                  <a:pt x="0" y="198"/>
                  <a:pt x="0" y="200"/>
                </a:cubicBezTo>
                <a:cubicBezTo>
                  <a:pt x="0" y="223"/>
                  <a:pt x="0" y="223"/>
                  <a:pt x="0" y="223"/>
                </a:cubicBezTo>
                <a:cubicBezTo>
                  <a:pt x="0" y="225"/>
                  <a:pt x="1" y="227"/>
                  <a:pt x="4" y="227"/>
                </a:cubicBezTo>
                <a:cubicBezTo>
                  <a:pt x="223" y="227"/>
                  <a:pt x="223" y="227"/>
                  <a:pt x="223" y="227"/>
                </a:cubicBezTo>
                <a:cubicBezTo>
                  <a:pt x="225" y="227"/>
                  <a:pt x="227" y="225"/>
                  <a:pt x="227" y="223"/>
                </a:cubicBezTo>
                <a:cubicBezTo>
                  <a:pt x="227" y="200"/>
                  <a:pt x="227" y="200"/>
                  <a:pt x="227" y="200"/>
                </a:cubicBezTo>
                <a:cubicBezTo>
                  <a:pt x="227" y="198"/>
                  <a:pt x="225" y="196"/>
                  <a:pt x="223" y="196"/>
                </a:cubicBezTo>
                <a:close/>
                <a:moveTo>
                  <a:pt x="159" y="79"/>
                </a:moveTo>
                <a:cubicBezTo>
                  <a:pt x="166" y="79"/>
                  <a:pt x="166" y="79"/>
                  <a:pt x="166" y="79"/>
                </a:cubicBezTo>
                <a:cubicBezTo>
                  <a:pt x="166" y="106"/>
                  <a:pt x="166" y="106"/>
                  <a:pt x="166" y="106"/>
                </a:cubicBezTo>
                <a:cubicBezTo>
                  <a:pt x="159" y="106"/>
                  <a:pt x="159" y="106"/>
                  <a:pt x="159" y="106"/>
                </a:cubicBezTo>
                <a:lnTo>
                  <a:pt x="159" y="79"/>
                </a:lnTo>
                <a:close/>
                <a:moveTo>
                  <a:pt x="109" y="79"/>
                </a:moveTo>
                <a:cubicBezTo>
                  <a:pt x="117" y="79"/>
                  <a:pt x="117" y="79"/>
                  <a:pt x="117" y="79"/>
                </a:cubicBezTo>
                <a:cubicBezTo>
                  <a:pt x="117" y="106"/>
                  <a:pt x="117" y="106"/>
                  <a:pt x="117" y="106"/>
                </a:cubicBezTo>
                <a:cubicBezTo>
                  <a:pt x="109" y="106"/>
                  <a:pt x="109" y="106"/>
                  <a:pt x="109" y="106"/>
                </a:cubicBezTo>
                <a:lnTo>
                  <a:pt x="109" y="79"/>
                </a:lnTo>
                <a:close/>
                <a:moveTo>
                  <a:pt x="60" y="79"/>
                </a:moveTo>
                <a:cubicBezTo>
                  <a:pt x="68" y="79"/>
                  <a:pt x="68" y="79"/>
                  <a:pt x="68" y="79"/>
                </a:cubicBezTo>
                <a:cubicBezTo>
                  <a:pt x="68" y="106"/>
                  <a:pt x="68" y="106"/>
                  <a:pt x="68" y="106"/>
                </a:cubicBezTo>
                <a:cubicBezTo>
                  <a:pt x="60" y="106"/>
                  <a:pt x="60" y="106"/>
                  <a:pt x="60" y="106"/>
                </a:cubicBezTo>
                <a:lnTo>
                  <a:pt x="60" y="79"/>
                </a:lnTo>
                <a:close/>
                <a:moveTo>
                  <a:pt x="26" y="113"/>
                </a:moveTo>
                <a:cubicBezTo>
                  <a:pt x="56" y="113"/>
                  <a:pt x="56" y="113"/>
                  <a:pt x="56" y="113"/>
                </a:cubicBezTo>
                <a:cubicBezTo>
                  <a:pt x="72" y="113"/>
                  <a:pt x="72" y="113"/>
                  <a:pt x="72" y="113"/>
                </a:cubicBezTo>
                <a:cubicBezTo>
                  <a:pt x="106" y="113"/>
                  <a:pt x="106" y="113"/>
                  <a:pt x="106" y="113"/>
                </a:cubicBezTo>
                <a:cubicBezTo>
                  <a:pt x="121" y="113"/>
                  <a:pt x="121" y="113"/>
                  <a:pt x="121" y="113"/>
                </a:cubicBezTo>
                <a:cubicBezTo>
                  <a:pt x="155" y="113"/>
                  <a:pt x="155" y="113"/>
                  <a:pt x="155" y="113"/>
                </a:cubicBezTo>
                <a:cubicBezTo>
                  <a:pt x="170" y="113"/>
                  <a:pt x="170" y="113"/>
                  <a:pt x="170" y="113"/>
                </a:cubicBezTo>
                <a:cubicBezTo>
                  <a:pt x="200" y="113"/>
                  <a:pt x="200" y="113"/>
                  <a:pt x="200" y="113"/>
                </a:cubicBezTo>
                <a:cubicBezTo>
                  <a:pt x="200" y="134"/>
                  <a:pt x="200" y="134"/>
                  <a:pt x="200" y="134"/>
                </a:cubicBezTo>
                <a:cubicBezTo>
                  <a:pt x="187" y="148"/>
                  <a:pt x="187" y="148"/>
                  <a:pt x="187" y="148"/>
                </a:cubicBezTo>
                <a:cubicBezTo>
                  <a:pt x="184" y="151"/>
                  <a:pt x="179" y="151"/>
                  <a:pt x="176" y="148"/>
                </a:cubicBezTo>
                <a:cubicBezTo>
                  <a:pt x="164" y="136"/>
                  <a:pt x="164" y="136"/>
                  <a:pt x="164" y="136"/>
                </a:cubicBezTo>
                <a:cubicBezTo>
                  <a:pt x="161" y="133"/>
                  <a:pt x="156" y="133"/>
                  <a:pt x="153" y="136"/>
                </a:cubicBezTo>
                <a:cubicBezTo>
                  <a:pt x="141" y="148"/>
                  <a:pt x="141" y="148"/>
                  <a:pt x="141" y="148"/>
                </a:cubicBezTo>
                <a:cubicBezTo>
                  <a:pt x="138" y="151"/>
                  <a:pt x="133" y="151"/>
                  <a:pt x="131" y="148"/>
                </a:cubicBezTo>
                <a:cubicBezTo>
                  <a:pt x="119" y="136"/>
                  <a:pt x="119" y="136"/>
                  <a:pt x="119" y="136"/>
                </a:cubicBezTo>
                <a:cubicBezTo>
                  <a:pt x="116" y="133"/>
                  <a:pt x="111" y="133"/>
                  <a:pt x="108" y="136"/>
                </a:cubicBezTo>
                <a:cubicBezTo>
                  <a:pt x="96" y="148"/>
                  <a:pt x="96" y="148"/>
                  <a:pt x="96" y="148"/>
                </a:cubicBezTo>
                <a:cubicBezTo>
                  <a:pt x="93" y="151"/>
                  <a:pt x="88" y="151"/>
                  <a:pt x="85" y="148"/>
                </a:cubicBezTo>
                <a:cubicBezTo>
                  <a:pt x="73" y="136"/>
                  <a:pt x="73" y="136"/>
                  <a:pt x="73" y="136"/>
                </a:cubicBezTo>
                <a:cubicBezTo>
                  <a:pt x="70" y="133"/>
                  <a:pt x="65" y="133"/>
                  <a:pt x="62" y="136"/>
                </a:cubicBezTo>
                <a:cubicBezTo>
                  <a:pt x="50" y="148"/>
                  <a:pt x="50" y="148"/>
                  <a:pt x="50" y="148"/>
                </a:cubicBezTo>
                <a:cubicBezTo>
                  <a:pt x="48" y="151"/>
                  <a:pt x="43" y="151"/>
                  <a:pt x="40" y="148"/>
                </a:cubicBezTo>
                <a:cubicBezTo>
                  <a:pt x="26" y="134"/>
                  <a:pt x="26" y="134"/>
                  <a:pt x="26" y="134"/>
                </a:cubicBezTo>
                <a:lnTo>
                  <a:pt x="26" y="113"/>
                </a:lnTo>
                <a:close/>
                <a:moveTo>
                  <a:pt x="26" y="145"/>
                </a:moveTo>
                <a:cubicBezTo>
                  <a:pt x="34" y="153"/>
                  <a:pt x="34" y="153"/>
                  <a:pt x="34" y="153"/>
                </a:cubicBezTo>
                <a:cubicBezTo>
                  <a:pt x="40" y="159"/>
                  <a:pt x="50" y="159"/>
                  <a:pt x="56" y="153"/>
                </a:cubicBezTo>
                <a:cubicBezTo>
                  <a:pt x="68" y="141"/>
                  <a:pt x="68" y="141"/>
                  <a:pt x="68" y="141"/>
                </a:cubicBezTo>
                <a:cubicBezTo>
                  <a:pt x="80" y="153"/>
                  <a:pt x="80" y="153"/>
                  <a:pt x="80" y="153"/>
                </a:cubicBezTo>
                <a:cubicBezTo>
                  <a:pt x="86" y="159"/>
                  <a:pt x="95" y="159"/>
                  <a:pt x="101" y="153"/>
                </a:cubicBezTo>
                <a:cubicBezTo>
                  <a:pt x="113" y="141"/>
                  <a:pt x="113" y="141"/>
                  <a:pt x="113" y="141"/>
                </a:cubicBezTo>
                <a:cubicBezTo>
                  <a:pt x="125" y="153"/>
                  <a:pt x="125" y="153"/>
                  <a:pt x="125" y="153"/>
                </a:cubicBezTo>
                <a:cubicBezTo>
                  <a:pt x="131" y="159"/>
                  <a:pt x="141" y="159"/>
                  <a:pt x="147" y="153"/>
                </a:cubicBezTo>
                <a:cubicBezTo>
                  <a:pt x="159" y="141"/>
                  <a:pt x="159" y="141"/>
                  <a:pt x="159" y="141"/>
                </a:cubicBezTo>
                <a:cubicBezTo>
                  <a:pt x="171" y="153"/>
                  <a:pt x="171" y="153"/>
                  <a:pt x="171" y="153"/>
                </a:cubicBezTo>
                <a:cubicBezTo>
                  <a:pt x="173" y="156"/>
                  <a:pt x="177" y="158"/>
                  <a:pt x="181" y="158"/>
                </a:cubicBezTo>
                <a:cubicBezTo>
                  <a:pt x="185" y="158"/>
                  <a:pt x="189" y="156"/>
                  <a:pt x="192" y="153"/>
                </a:cubicBezTo>
                <a:cubicBezTo>
                  <a:pt x="200" y="145"/>
                  <a:pt x="200" y="145"/>
                  <a:pt x="200" y="145"/>
                </a:cubicBezTo>
                <a:cubicBezTo>
                  <a:pt x="200" y="196"/>
                  <a:pt x="200" y="196"/>
                  <a:pt x="200" y="196"/>
                </a:cubicBezTo>
                <a:cubicBezTo>
                  <a:pt x="26" y="196"/>
                  <a:pt x="26" y="196"/>
                  <a:pt x="26" y="196"/>
                </a:cubicBezTo>
                <a:lnTo>
                  <a:pt x="26" y="145"/>
                </a:lnTo>
                <a:close/>
                <a:moveTo>
                  <a:pt x="219" y="219"/>
                </a:moveTo>
                <a:cubicBezTo>
                  <a:pt x="7" y="219"/>
                  <a:pt x="7" y="219"/>
                  <a:pt x="7" y="219"/>
                </a:cubicBezTo>
                <a:cubicBezTo>
                  <a:pt x="7" y="204"/>
                  <a:pt x="7" y="204"/>
                  <a:pt x="7" y="204"/>
                </a:cubicBezTo>
                <a:cubicBezTo>
                  <a:pt x="22" y="204"/>
                  <a:pt x="22" y="204"/>
                  <a:pt x="22" y="204"/>
                </a:cubicBezTo>
                <a:cubicBezTo>
                  <a:pt x="204" y="204"/>
                  <a:pt x="204" y="204"/>
                  <a:pt x="204" y="204"/>
                </a:cubicBezTo>
                <a:cubicBezTo>
                  <a:pt x="219" y="204"/>
                  <a:pt x="219" y="204"/>
                  <a:pt x="219" y="204"/>
                </a:cubicBezTo>
                <a:lnTo>
                  <a:pt x="219" y="219"/>
                </a:lnTo>
                <a:close/>
                <a:moveTo>
                  <a:pt x="64" y="64"/>
                </a:moveTo>
                <a:cubicBezTo>
                  <a:pt x="70" y="64"/>
                  <a:pt x="75" y="58"/>
                  <a:pt x="75" y="49"/>
                </a:cubicBezTo>
                <a:cubicBezTo>
                  <a:pt x="75" y="42"/>
                  <a:pt x="68" y="32"/>
                  <a:pt x="67" y="31"/>
                </a:cubicBezTo>
                <a:cubicBezTo>
                  <a:pt x="65" y="30"/>
                  <a:pt x="63" y="30"/>
                  <a:pt x="61" y="31"/>
                </a:cubicBezTo>
                <a:cubicBezTo>
                  <a:pt x="60" y="32"/>
                  <a:pt x="53" y="42"/>
                  <a:pt x="53" y="49"/>
                </a:cubicBezTo>
                <a:cubicBezTo>
                  <a:pt x="53" y="58"/>
                  <a:pt x="58" y="64"/>
                  <a:pt x="64" y="64"/>
                </a:cubicBezTo>
                <a:close/>
                <a:moveTo>
                  <a:pt x="64" y="40"/>
                </a:moveTo>
                <a:cubicBezTo>
                  <a:pt x="66" y="43"/>
                  <a:pt x="68" y="47"/>
                  <a:pt x="68" y="49"/>
                </a:cubicBezTo>
                <a:cubicBezTo>
                  <a:pt x="68" y="54"/>
                  <a:pt x="66" y="57"/>
                  <a:pt x="64" y="57"/>
                </a:cubicBezTo>
                <a:cubicBezTo>
                  <a:pt x="63" y="57"/>
                  <a:pt x="60" y="54"/>
                  <a:pt x="60" y="49"/>
                </a:cubicBezTo>
                <a:cubicBezTo>
                  <a:pt x="60" y="47"/>
                  <a:pt x="62" y="43"/>
                  <a:pt x="64" y="40"/>
                </a:cubicBezTo>
                <a:close/>
                <a:moveTo>
                  <a:pt x="113" y="64"/>
                </a:moveTo>
                <a:cubicBezTo>
                  <a:pt x="120" y="64"/>
                  <a:pt x="125" y="58"/>
                  <a:pt x="125" y="49"/>
                </a:cubicBezTo>
                <a:cubicBezTo>
                  <a:pt x="125" y="42"/>
                  <a:pt x="117" y="32"/>
                  <a:pt x="116" y="31"/>
                </a:cubicBezTo>
                <a:cubicBezTo>
                  <a:pt x="115" y="30"/>
                  <a:pt x="112" y="30"/>
                  <a:pt x="110" y="31"/>
                </a:cubicBezTo>
                <a:cubicBezTo>
                  <a:pt x="109" y="32"/>
                  <a:pt x="102" y="42"/>
                  <a:pt x="102" y="49"/>
                </a:cubicBezTo>
                <a:cubicBezTo>
                  <a:pt x="102" y="58"/>
                  <a:pt x="107" y="64"/>
                  <a:pt x="113" y="64"/>
                </a:cubicBezTo>
                <a:close/>
                <a:moveTo>
                  <a:pt x="113" y="40"/>
                </a:moveTo>
                <a:cubicBezTo>
                  <a:pt x="115" y="43"/>
                  <a:pt x="117" y="47"/>
                  <a:pt x="117" y="49"/>
                </a:cubicBezTo>
                <a:cubicBezTo>
                  <a:pt x="117" y="54"/>
                  <a:pt x="115" y="57"/>
                  <a:pt x="113" y="57"/>
                </a:cubicBezTo>
                <a:cubicBezTo>
                  <a:pt x="112" y="57"/>
                  <a:pt x="109" y="54"/>
                  <a:pt x="109" y="49"/>
                </a:cubicBezTo>
                <a:cubicBezTo>
                  <a:pt x="109" y="47"/>
                  <a:pt x="111" y="43"/>
                  <a:pt x="113" y="40"/>
                </a:cubicBezTo>
                <a:close/>
              </a:path>
            </a:pathLst>
          </a:custGeom>
          <a:solidFill>
            <a:srgbClr val="D5B000"/>
          </a:solidFill>
          <a:ln w="9525">
            <a:solidFill>
              <a:schemeClr val="accent5"/>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23" name="ZoneTexte 122">
            <a:extLst>
              <a:ext uri="{FF2B5EF4-FFF2-40B4-BE49-F238E27FC236}">
                <a16:creationId xmlns:a16="http://schemas.microsoft.com/office/drawing/2014/main" id="{2B26AC13-E927-404D-B8F8-C19352983E76}"/>
              </a:ext>
            </a:extLst>
          </p:cNvPr>
          <p:cNvSpPr txBox="1"/>
          <p:nvPr/>
        </p:nvSpPr>
        <p:spPr>
          <a:xfrm>
            <a:off x="4606101" y="3191927"/>
            <a:ext cx="308089" cy="1947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Age</a:t>
            </a:r>
          </a:p>
        </p:txBody>
      </p:sp>
      <p:sp>
        <p:nvSpPr>
          <p:cNvPr id="124" name="ZoneTexte 123">
            <a:extLst>
              <a:ext uri="{FF2B5EF4-FFF2-40B4-BE49-F238E27FC236}">
                <a16:creationId xmlns:a16="http://schemas.microsoft.com/office/drawing/2014/main" id="{7068FC82-7E29-408C-BA11-AE19D1A565B1}"/>
              </a:ext>
            </a:extLst>
          </p:cNvPr>
          <p:cNvSpPr txBox="1"/>
          <p:nvPr/>
        </p:nvSpPr>
        <p:spPr>
          <a:xfrm>
            <a:off x="4512749"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51</a:t>
            </a:r>
          </a:p>
        </p:txBody>
      </p:sp>
      <p:sp>
        <p:nvSpPr>
          <p:cNvPr id="126" name="Freeform 21">
            <a:extLst>
              <a:ext uri="{FF2B5EF4-FFF2-40B4-BE49-F238E27FC236}">
                <a16:creationId xmlns:a16="http://schemas.microsoft.com/office/drawing/2014/main" id="{E266C7C7-2E7D-4D32-BE16-2B60D0A19F41}"/>
              </a:ext>
            </a:extLst>
          </p:cNvPr>
          <p:cNvSpPr>
            <a:spLocks noChangeAspect="1" noEditPoints="1"/>
          </p:cNvSpPr>
          <p:nvPr/>
        </p:nvSpPr>
        <p:spPr bwMode="auto">
          <a:xfrm>
            <a:off x="5727757" y="2972786"/>
            <a:ext cx="198996" cy="179709"/>
          </a:xfrm>
          <a:custGeom>
            <a:avLst/>
            <a:gdLst>
              <a:gd name="T0" fmla="*/ 85 w 227"/>
              <a:gd name="T1" fmla="*/ 19 h 205"/>
              <a:gd name="T2" fmla="*/ 85 w 227"/>
              <a:gd name="T3" fmla="*/ 19 h 205"/>
              <a:gd name="T4" fmla="*/ 142 w 227"/>
              <a:gd name="T5" fmla="*/ 19 h 205"/>
              <a:gd name="T6" fmla="*/ 142 w 227"/>
              <a:gd name="T7" fmla="*/ 19 h 205"/>
              <a:gd name="T8" fmla="*/ 142 w 227"/>
              <a:gd name="T9" fmla="*/ 37 h 205"/>
              <a:gd name="T10" fmla="*/ 161 w 227"/>
              <a:gd name="T11" fmla="*/ 37 h 205"/>
              <a:gd name="T12" fmla="*/ 161 w 227"/>
              <a:gd name="T13" fmla="*/ 19 h 205"/>
              <a:gd name="T14" fmla="*/ 142 w 227"/>
              <a:gd name="T15" fmla="*/ 0 h 205"/>
              <a:gd name="T16" fmla="*/ 85 w 227"/>
              <a:gd name="T17" fmla="*/ 0 h 205"/>
              <a:gd name="T18" fmla="*/ 66 w 227"/>
              <a:gd name="T19" fmla="*/ 19 h 205"/>
              <a:gd name="T20" fmla="*/ 66 w 227"/>
              <a:gd name="T21" fmla="*/ 37 h 205"/>
              <a:gd name="T22" fmla="*/ 85 w 227"/>
              <a:gd name="T23" fmla="*/ 37 h 205"/>
              <a:gd name="T24" fmla="*/ 85 w 227"/>
              <a:gd name="T25" fmla="*/ 19 h 205"/>
              <a:gd name="T26" fmla="*/ 178 w 227"/>
              <a:gd name="T27" fmla="*/ 155 h 205"/>
              <a:gd name="T28" fmla="*/ 178 w 227"/>
              <a:gd name="T29" fmla="*/ 158 h 205"/>
              <a:gd name="T30" fmla="*/ 167 w 227"/>
              <a:gd name="T31" fmla="*/ 169 h 205"/>
              <a:gd name="T32" fmla="*/ 156 w 227"/>
              <a:gd name="T33" fmla="*/ 158 h 205"/>
              <a:gd name="T34" fmla="*/ 156 w 227"/>
              <a:gd name="T35" fmla="*/ 155 h 205"/>
              <a:gd name="T36" fmla="*/ 71 w 227"/>
              <a:gd name="T37" fmla="*/ 155 h 205"/>
              <a:gd name="T38" fmla="*/ 71 w 227"/>
              <a:gd name="T39" fmla="*/ 158 h 205"/>
              <a:gd name="T40" fmla="*/ 60 w 227"/>
              <a:gd name="T41" fmla="*/ 169 h 205"/>
              <a:gd name="T42" fmla="*/ 48 w 227"/>
              <a:gd name="T43" fmla="*/ 158 h 205"/>
              <a:gd name="T44" fmla="*/ 48 w 227"/>
              <a:gd name="T45" fmla="*/ 155 h 205"/>
              <a:gd name="T46" fmla="*/ 29 w 227"/>
              <a:gd name="T47" fmla="*/ 155 h 205"/>
              <a:gd name="T48" fmla="*/ 0 w 227"/>
              <a:gd name="T49" fmla="*/ 143 h 205"/>
              <a:gd name="T50" fmla="*/ 0 w 227"/>
              <a:gd name="T51" fmla="*/ 193 h 205"/>
              <a:gd name="T52" fmla="*/ 11 w 227"/>
              <a:gd name="T53" fmla="*/ 205 h 205"/>
              <a:gd name="T54" fmla="*/ 215 w 227"/>
              <a:gd name="T55" fmla="*/ 205 h 205"/>
              <a:gd name="T56" fmla="*/ 227 w 227"/>
              <a:gd name="T57" fmla="*/ 193 h 205"/>
              <a:gd name="T58" fmla="*/ 227 w 227"/>
              <a:gd name="T59" fmla="*/ 143 h 205"/>
              <a:gd name="T60" fmla="*/ 198 w 227"/>
              <a:gd name="T61" fmla="*/ 155 h 205"/>
              <a:gd name="T62" fmla="*/ 178 w 227"/>
              <a:gd name="T63" fmla="*/ 155 h 205"/>
              <a:gd name="T64" fmla="*/ 215 w 227"/>
              <a:gd name="T65" fmla="*/ 49 h 205"/>
              <a:gd name="T66" fmla="*/ 11 w 227"/>
              <a:gd name="T67" fmla="*/ 49 h 205"/>
              <a:gd name="T68" fmla="*/ 0 w 227"/>
              <a:gd name="T69" fmla="*/ 60 h 205"/>
              <a:gd name="T70" fmla="*/ 0 w 227"/>
              <a:gd name="T71" fmla="*/ 118 h 205"/>
              <a:gd name="T72" fmla="*/ 29 w 227"/>
              <a:gd name="T73" fmla="*/ 144 h 205"/>
              <a:gd name="T74" fmla="*/ 48 w 227"/>
              <a:gd name="T75" fmla="*/ 144 h 205"/>
              <a:gd name="T76" fmla="*/ 48 w 227"/>
              <a:gd name="T77" fmla="*/ 141 h 205"/>
              <a:gd name="T78" fmla="*/ 60 w 227"/>
              <a:gd name="T79" fmla="*/ 130 h 205"/>
              <a:gd name="T80" fmla="*/ 71 w 227"/>
              <a:gd name="T81" fmla="*/ 141 h 205"/>
              <a:gd name="T82" fmla="*/ 71 w 227"/>
              <a:gd name="T83" fmla="*/ 144 h 205"/>
              <a:gd name="T84" fmla="*/ 156 w 227"/>
              <a:gd name="T85" fmla="*/ 144 h 205"/>
              <a:gd name="T86" fmla="*/ 156 w 227"/>
              <a:gd name="T87" fmla="*/ 141 h 205"/>
              <a:gd name="T88" fmla="*/ 167 w 227"/>
              <a:gd name="T89" fmla="*/ 130 h 205"/>
              <a:gd name="T90" fmla="*/ 178 w 227"/>
              <a:gd name="T91" fmla="*/ 141 h 205"/>
              <a:gd name="T92" fmla="*/ 178 w 227"/>
              <a:gd name="T93" fmla="*/ 144 h 205"/>
              <a:gd name="T94" fmla="*/ 198 w 227"/>
              <a:gd name="T95" fmla="*/ 144 h 205"/>
              <a:gd name="T96" fmla="*/ 227 w 227"/>
              <a:gd name="T97" fmla="*/ 118 h 205"/>
              <a:gd name="T98" fmla="*/ 227 w 227"/>
              <a:gd name="T99" fmla="*/ 60 h 205"/>
              <a:gd name="T100" fmla="*/ 215 w 227"/>
              <a:gd name="T101" fmla="*/ 4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205">
                <a:moveTo>
                  <a:pt x="85" y="19"/>
                </a:moveTo>
                <a:cubicBezTo>
                  <a:pt x="85" y="19"/>
                  <a:pt x="85" y="19"/>
                  <a:pt x="85" y="19"/>
                </a:cubicBezTo>
                <a:cubicBezTo>
                  <a:pt x="142" y="19"/>
                  <a:pt x="142" y="19"/>
                  <a:pt x="142" y="19"/>
                </a:cubicBezTo>
                <a:cubicBezTo>
                  <a:pt x="142" y="19"/>
                  <a:pt x="142" y="19"/>
                  <a:pt x="142" y="19"/>
                </a:cubicBezTo>
                <a:cubicBezTo>
                  <a:pt x="142" y="37"/>
                  <a:pt x="142" y="37"/>
                  <a:pt x="142" y="37"/>
                </a:cubicBezTo>
                <a:cubicBezTo>
                  <a:pt x="161" y="37"/>
                  <a:pt x="161" y="37"/>
                  <a:pt x="161" y="37"/>
                </a:cubicBezTo>
                <a:cubicBezTo>
                  <a:pt x="161" y="19"/>
                  <a:pt x="161" y="19"/>
                  <a:pt x="161" y="19"/>
                </a:cubicBezTo>
                <a:cubicBezTo>
                  <a:pt x="161" y="8"/>
                  <a:pt x="153" y="0"/>
                  <a:pt x="142" y="0"/>
                </a:cubicBezTo>
                <a:cubicBezTo>
                  <a:pt x="85" y="0"/>
                  <a:pt x="85" y="0"/>
                  <a:pt x="85" y="0"/>
                </a:cubicBezTo>
                <a:cubicBezTo>
                  <a:pt x="74" y="0"/>
                  <a:pt x="66" y="8"/>
                  <a:pt x="66" y="19"/>
                </a:cubicBezTo>
                <a:cubicBezTo>
                  <a:pt x="66" y="37"/>
                  <a:pt x="66" y="37"/>
                  <a:pt x="66" y="37"/>
                </a:cubicBezTo>
                <a:cubicBezTo>
                  <a:pt x="85" y="37"/>
                  <a:pt x="85" y="37"/>
                  <a:pt x="85" y="37"/>
                </a:cubicBezTo>
                <a:lnTo>
                  <a:pt x="85" y="19"/>
                </a:lnTo>
                <a:close/>
                <a:moveTo>
                  <a:pt x="178" y="155"/>
                </a:moveTo>
                <a:cubicBezTo>
                  <a:pt x="178" y="158"/>
                  <a:pt x="178" y="158"/>
                  <a:pt x="178" y="158"/>
                </a:cubicBezTo>
                <a:cubicBezTo>
                  <a:pt x="178" y="164"/>
                  <a:pt x="173" y="169"/>
                  <a:pt x="167" y="169"/>
                </a:cubicBezTo>
                <a:cubicBezTo>
                  <a:pt x="161" y="169"/>
                  <a:pt x="156" y="164"/>
                  <a:pt x="156" y="158"/>
                </a:cubicBezTo>
                <a:cubicBezTo>
                  <a:pt x="156" y="155"/>
                  <a:pt x="156" y="155"/>
                  <a:pt x="156" y="155"/>
                </a:cubicBezTo>
                <a:cubicBezTo>
                  <a:pt x="71" y="155"/>
                  <a:pt x="71" y="155"/>
                  <a:pt x="71" y="155"/>
                </a:cubicBezTo>
                <a:cubicBezTo>
                  <a:pt x="71" y="158"/>
                  <a:pt x="71" y="158"/>
                  <a:pt x="71" y="158"/>
                </a:cubicBezTo>
                <a:cubicBezTo>
                  <a:pt x="71" y="164"/>
                  <a:pt x="66" y="169"/>
                  <a:pt x="60" y="169"/>
                </a:cubicBezTo>
                <a:cubicBezTo>
                  <a:pt x="53" y="169"/>
                  <a:pt x="48" y="164"/>
                  <a:pt x="48" y="158"/>
                </a:cubicBezTo>
                <a:cubicBezTo>
                  <a:pt x="48" y="155"/>
                  <a:pt x="48" y="155"/>
                  <a:pt x="48" y="155"/>
                </a:cubicBezTo>
                <a:cubicBezTo>
                  <a:pt x="29" y="155"/>
                  <a:pt x="29" y="155"/>
                  <a:pt x="29" y="155"/>
                </a:cubicBezTo>
                <a:cubicBezTo>
                  <a:pt x="18" y="155"/>
                  <a:pt x="7" y="151"/>
                  <a:pt x="0" y="143"/>
                </a:cubicBezTo>
                <a:cubicBezTo>
                  <a:pt x="0" y="193"/>
                  <a:pt x="0" y="193"/>
                  <a:pt x="0" y="193"/>
                </a:cubicBezTo>
                <a:cubicBezTo>
                  <a:pt x="0" y="200"/>
                  <a:pt x="5" y="205"/>
                  <a:pt x="11" y="205"/>
                </a:cubicBezTo>
                <a:cubicBezTo>
                  <a:pt x="215" y="205"/>
                  <a:pt x="215" y="205"/>
                  <a:pt x="215" y="205"/>
                </a:cubicBezTo>
                <a:cubicBezTo>
                  <a:pt x="222" y="205"/>
                  <a:pt x="227" y="200"/>
                  <a:pt x="227" y="193"/>
                </a:cubicBezTo>
                <a:cubicBezTo>
                  <a:pt x="227" y="143"/>
                  <a:pt x="227" y="143"/>
                  <a:pt x="227" y="143"/>
                </a:cubicBezTo>
                <a:cubicBezTo>
                  <a:pt x="219" y="151"/>
                  <a:pt x="209" y="155"/>
                  <a:pt x="198" y="155"/>
                </a:cubicBezTo>
                <a:lnTo>
                  <a:pt x="178" y="155"/>
                </a:lnTo>
                <a:close/>
                <a:moveTo>
                  <a:pt x="215" y="49"/>
                </a:moveTo>
                <a:cubicBezTo>
                  <a:pt x="11" y="49"/>
                  <a:pt x="11" y="49"/>
                  <a:pt x="11" y="49"/>
                </a:cubicBezTo>
                <a:cubicBezTo>
                  <a:pt x="5" y="49"/>
                  <a:pt x="0" y="54"/>
                  <a:pt x="0" y="60"/>
                </a:cubicBezTo>
                <a:cubicBezTo>
                  <a:pt x="0" y="118"/>
                  <a:pt x="0" y="118"/>
                  <a:pt x="0" y="118"/>
                </a:cubicBezTo>
                <a:cubicBezTo>
                  <a:pt x="2" y="133"/>
                  <a:pt x="14" y="144"/>
                  <a:pt x="29" y="144"/>
                </a:cubicBezTo>
                <a:cubicBezTo>
                  <a:pt x="48" y="144"/>
                  <a:pt x="48" y="144"/>
                  <a:pt x="48" y="144"/>
                </a:cubicBezTo>
                <a:cubicBezTo>
                  <a:pt x="48" y="141"/>
                  <a:pt x="48" y="141"/>
                  <a:pt x="48" y="141"/>
                </a:cubicBezTo>
                <a:cubicBezTo>
                  <a:pt x="48" y="135"/>
                  <a:pt x="53" y="130"/>
                  <a:pt x="60" y="130"/>
                </a:cubicBezTo>
                <a:cubicBezTo>
                  <a:pt x="66" y="130"/>
                  <a:pt x="71" y="135"/>
                  <a:pt x="71" y="141"/>
                </a:cubicBezTo>
                <a:cubicBezTo>
                  <a:pt x="71" y="144"/>
                  <a:pt x="71" y="144"/>
                  <a:pt x="71" y="144"/>
                </a:cubicBezTo>
                <a:cubicBezTo>
                  <a:pt x="156" y="144"/>
                  <a:pt x="156" y="144"/>
                  <a:pt x="156" y="144"/>
                </a:cubicBezTo>
                <a:cubicBezTo>
                  <a:pt x="156" y="141"/>
                  <a:pt x="156" y="141"/>
                  <a:pt x="156" y="141"/>
                </a:cubicBezTo>
                <a:cubicBezTo>
                  <a:pt x="156" y="135"/>
                  <a:pt x="161" y="130"/>
                  <a:pt x="167" y="130"/>
                </a:cubicBezTo>
                <a:cubicBezTo>
                  <a:pt x="173" y="130"/>
                  <a:pt x="178" y="135"/>
                  <a:pt x="178" y="141"/>
                </a:cubicBezTo>
                <a:cubicBezTo>
                  <a:pt x="178" y="144"/>
                  <a:pt x="178" y="144"/>
                  <a:pt x="178" y="144"/>
                </a:cubicBezTo>
                <a:cubicBezTo>
                  <a:pt x="198" y="144"/>
                  <a:pt x="198" y="144"/>
                  <a:pt x="198" y="144"/>
                </a:cubicBezTo>
                <a:cubicBezTo>
                  <a:pt x="213" y="144"/>
                  <a:pt x="225" y="133"/>
                  <a:pt x="227" y="118"/>
                </a:cubicBezTo>
                <a:cubicBezTo>
                  <a:pt x="227" y="60"/>
                  <a:pt x="227" y="60"/>
                  <a:pt x="227" y="60"/>
                </a:cubicBezTo>
                <a:cubicBezTo>
                  <a:pt x="227" y="54"/>
                  <a:pt x="222" y="49"/>
                  <a:pt x="215" y="49"/>
                </a:cubicBezTo>
                <a:close/>
              </a:path>
            </a:pathLst>
          </a:custGeom>
          <a:noFill/>
          <a:ln>
            <a:solidFill>
              <a:schemeClr val="accent5"/>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27" name="ZoneTexte 126">
            <a:extLst>
              <a:ext uri="{FF2B5EF4-FFF2-40B4-BE49-F238E27FC236}">
                <a16:creationId xmlns:a16="http://schemas.microsoft.com/office/drawing/2014/main" id="{C604F290-72E0-42CC-8D44-56D55269382B}"/>
              </a:ext>
            </a:extLst>
          </p:cNvPr>
          <p:cNvSpPr txBox="1"/>
          <p:nvPr/>
        </p:nvSpPr>
        <p:spPr>
          <a:xfrm>
            <a:off x="5690438" y="3191928"/>
            <a:ext cx="273635" cy="170237"/>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Actif</a:t>
            </a:r>
          </a:p>
        </p:txBody>
      </p:sp>
      <p:sp>
        <p:nvSpPr>
          <p:cNvPr id="128" name="ZoneTexte 127">
            <a:extLst>
              <a:ext uri="{FF2B5EF4-FFF2-40B4-BE49-F238E27FC236}">
                <a16:creationId xmlns:a16="http://schemas.microsoft.com/office/drawing/2014/main" id="{23DD89D9-949D-4E3C-B150-16F81E262A2C}"/>
              </a:ext>
            </a:extLst>
          </p:cNvPr>
          <p:cNvSpPr txBox="1"/>
          <p:nvPr/>
        </p:nvSpPr>
        <p:spPr>
          <a:xfrm>
            <a:off x="5595896"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53%</a:t>
            </a:r>
          </a:p>
        </p:txBody>
      </p:sp>
      <p:sp>
        <p:nvSpPr>
          <p:cNvPr id="130" name="ZoneTexte 129">
            <a:extLst>
              <a:ext uri="{FF2B5EF4-FFF2-40B4-BE49-F238E27FC236}">
                <a16:creationId xmlns:a16="http://schemas.microsoft.com/office/drawing/2014/main" id="{42A0C8E7-A1DA-4330-BC8F-174DE1CF34EF}"/>
              </a:ext>
            </a:extLst>
          </p:cNvPr>
          <p:cNvSpPr txBox="1"/>
          <p:nvPr/>
        </p:nvSpPr>
        <p:spPr>
          <a:xfrm>
            <a:off x="4999646" y="3191928"/>
            <a:ext cx="605336" cy="14945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Province</a:t>
            </a:r>
          </a:p>
        </p:txBody>
      </p:sp>
      <p:sp>
        <p:nvSpPr>
          <p:cNvPr id="131" name="ZoneTexte 130">
            <a:extLst>
              <a:ext uri="{FF2B5EF4-FFF2-40B4-BE49-F238E27FC236}">
                <a16:creationId xmlns:a16="http://schemas.microsoft.com/office/drawing/2014/main" id="{875B7471-CE1D-4736-89D2-BC8198173D1E}"/>
              </a:ext>
            </a:extLst>
          </p:cNvPr>
          <p:cNvSpPr txBox="1"/>
          <p:nvPr/>
        </p:nvSpPr>
        <p:spPr>
          <a:xfrm>
            <a:off x="5075707"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86%</a:t>
            </a:r>
          </a:p>
        </p:txBody>
      </p:sp>
      <p:sp>
        <p:nvSpPr>
          <p:cNvPr id="134" name="Freeform 59">
            <a:extLst>
              <a:ext uri="{FF2B5EF4-FFF2-40B4-BE49-F238E27FC236}">
                <a16:creationId xmlns:a16="http://schemas.microsoft.com/office/drawing/2014/main" id="{44F49FBB-E806-4488-9AEE-42F851468A14}"/>
              </a:ext>
            </a:extLst>
          </p:cNvPr>
          <p:cNvSpPr>
            <a:spLocks noChangeAspect="1" noEditPoints="1"/>
          </p:cNvSpPr>
          <p:nvPr/>
        </p:nvSpPr>
        <p:spPr bwMode="auto">
          <a:xfrm>
            <a:off x="6293458" y="2972786"/>
            <a:ext cx="124471" cy="179709"/>
          </a:xfrm>
          <a:custGeom>
            <a:avLst/>
            <a:gdLst>
              <a:gd name="T0" fmla="*/ 67 w 165"/>
              <a:gd name="T1" fmla="*/ 54 h 238"/>
              <a:gd name="T2" fmla="*/ 3 w 165"/>
              <a:gd name="T3" fmla="*/ 54 h 238"/>
              <a:gd name="T4" fmla="*/ 51 w 165"/>
              <a:gd name="T5" fmla="*/ 169 h 238"/>
              <a:gd name="T6" fmla="*/ 70 w 165"/>
              <a:gd name="T7" fmla="*/ 121 h 238"/>
              <a:gd name="T8" fmla="*/ 70 w 165"/>
              <a:gd name="T9" fmla="*/ 118 h 238"/>
              <a:gd name="T10" fmla="*/ 64 w 165"/>
              <a:gd name="T11" fmla="*/ 106 h 238"/>
              <a:gd name="T12" fmla="*/ 62 w 165"/>
              <a:gd name="T13" fmla="*/ 105 h 238"/>
              <a:gd name="T14" fmla="*/ 61 w 165"/>
              <a:gd name="T15" fmla="*/ 103 h 238"/>
              <a:gd name="T16" fmla="*/ 59 w 165"/>
              <a:gd name="T17" fmla="*/ 102 h 238"/>
              <a:gd name="T18" fmla="*/ 58 w 165"/>
              <a:gd name="T19" fmla="*/ 101 h 238"/>
              <a:gd name="T20" fmla="*/ 56 w 165"/>
              <a:gd name="T21" fmla="*/ 100 h 238"/>
              <a:gd name="T22" fmla="*/ 54 w 165"/>
              <a:gd name="T23" fmla="*/ 100 h 238"/>
              <a:gd name="T24" fmla="*/ 52 w 165"/>
              <a:gd name="T25" fmla="*/ 99 h 238"/>
              <a:gd name="T26" fmla="*/ 50 w 165"/>
              <a:gd name="T27" fmla="*/ 99 h 238"/>
              <a:gd name="T28" fmla="*/ 23 w 165"/>
              <a:gd name="T29" fmla="*/ 99 h 238"/>
              <a:gd name="T30" fmla="*/ 20 w 165"/>
              <a:gd name="T31" fmla="*/ 99 h 238"/>
              <a:gd name="T32" fmla="*/ 18 w 165"/>
              <a:gd name="T33" fmla="*/ 99 h 238"/>
              <a:gd name="T34" fmla="*/ 16 w 165"/>
              <a:gd name="T35" fmla="*/ 100 h 238"/>
              <a:gd name="T36" fmla="*/ 14 w 165"/>
              <a:gd name="T37" fmla="*/ 101 h 238"/>
              <a:gd name="T38" fmla="*/ 12 w 165"/>
              <a:gd name="T39" fmla="*/ 102 h 238"/>
              <a:gd name="T40" fmla="*/ 10 w 165"/>
              <a:gd name="T41" fmla="*/ 103 h 238"/>
              <a:gd name="T42" fmla="*/ 8 w 165"/>
              <a:gd name="T43" fmla="*/ 104 h 238"/>
              <a:gd name="T44" fmla="*/ 7 w 165"/>
              <a:gd name="T45" fmla="*/ 106 h 238"/>
              <a:gd name="T46" fmla="*/ 1 w 165"/>
              <a:gd name="T47" fmla="*/ 118 h 238"/>
              <a:gd name="T48" fmla="*/ 0 w 165"/>
              <a:gd name="T49" fmla="*/ 121 h 238"/>
              <a:gd name="T50" fmla="*/ 0 w 165"/>
              <a:gd name="T51" fmla="*/ 178 h 238"/>
              <a:gd name="T52" fmla="*/ 24 w 165"/>
              <a:gd name="T53" fmla="*/ 225 h 238"/>
              <a:gd name="T54" fmla="*/ 43 w 165"/>
              <a:gd name="T55" fmla="*/ 216 h 238"/>
              <a:gd name="T56" fmla="*/ 51 w 165"/>
              <a:gd name="T57" fmla="*/ 169 h 238"/>
              <a:gd name="T58" fmla="*/ 156 w 165"/>
              <a:gd name="T59" fmla="*/ 33 h 238"/>
              <a:gd name="T60" fmla="*/ 90 w 165"/>
              <a:gd name="T61" fmla="*/ 33 h 238"/>
              <a:gd name="T62" fmla="*/ 135 w 165"/>
              <a:gd name="T63" fmla="*/ 80 h 238"/>
              <a:gd name="T64" fmla="*/ 111 w 165"/>
              <a:gd name="T65" fmla="*/ 80 h 238"/>
              <a:gd name="T66" fmla="*/ 80 w 165"/>
              <a:gd name="T67" fmla="*/ 111 h 238"/>
              <a:gd name="T68" fmla="*/ 80 w 165"/>
              <a:gd name="T69" fmla="*/ 143 h 238"/>
              <a:gd name="T70" fmla="*/ 93 w 165"/>
              <a:gd name="T71" fmla="*/ 191 h 238"/>
              <a:gd name="T72" fmla="*/ 112 w 165"/>
              <a:gd name="T73" fmla="*/ 226 h 238"/>
              <a:gd name="T74" fmla="*/ 165 w 165"/>
              <a:gd name="T75" fmla="*/ 226 h 238"/>
              <a:gd name="T76" fmla="*/ 165 w 165"/>
              <a:gd name="T77" fmla="*/ 111 h 238"/>
              <a:gd name="T78" fmla="*/ 88 w 165"/>
              <a:gd name="T79" fmla="*/ 198 h 238"/>
              <a:gd name="T80" fmla="*/ 87 w 165"/>
              <a:gd name="T81" fmla="*/ 198 h 238"/>
              <a:gd name="T82" fmla="*/ 70 w 165"/>
              <a:gd name="T83" fmla="*/ 198 h 238"/>
              <a:gd name="T84" fmla="*/ 68 w 165"/>
              <a:gd name="T85" fmla="*/ 198 h 238"/>
              <a:gd name="T86" fmla="*/ 51 w 165"/>
              <a:gd name="T87" fmla="*/ 216 h 238"/>
              <a:gd name="T88" fmla="*/ 104 w 165"/>
              <a:gd name="T89" fmla="*/ 238 h 238"/>
              <a:gd name="T90" fmla="*/ 88 w 165"/>
              <a:gd name="T91" fmla="*/ 198 h 238"/>
              <a:gd name="T92" fmla="*/ 78 w 165"/>
              <a:gd name="T93" fmla="*/ 187 h 238"/>
              <a:gd name="T94" fmla="*/ 78 w 165"/>
              <a:gd name="T95" fmla="*/ 1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238">
                <a:moveTo>
                  <a:pt x="35" y="86"/>
                </a:moveTo>
                <a:cubicBezTo>
                  <a:pt x="53" y="86"/>
                  <a:pt x="67" y="72"/>
                  <a:pt x="67" y="54"/>
                </a:cubicBezTo>
                <a:cubicBezTo>
                  <a:pt x="67" y="37"/>
                  <a:pt x="53" y="22"/>
                  <a:pt x="35" y="22"/>
                </a:cubicBezTo>
                <a:cubicBezTo>
                  <a:pt x="17" y="22"/>
                  <a:pt x="3" y="37"/>
                  <a:pt x="3" y="54"/>
                </a:cubicBezTo>
                <a:cubicBezTo>
                  <a:pt x="3" y="72"/>
                  <a:pt x="17" y="86"/>
                  <a:pt x="35" y="86"/>
                </a:cubicBezTo>
                <a:close/>
                <a:moveTo>
                  <a:pt x="51" y="169"/>
                </a:moveTo>
                <a:cubicBezTo>
                  <a:pt x="51" y="158"/>
                  <a:pt x="59" y="148"/>
                  <a:pt x="70" y="144"/>
                </a:cubicBezTo>
                <a:cubicBezTo>
                  <a:pt x="70" y="121"/>
                  <a:pt x="70" y="121"/>
                  <a:pt x="70" y="121"/>
                </a:cubicBezTo>
                <a:cubicBezTo>
                  <a:pt x="70" y="120"/>
                  <a:pt x="70" y="119"/>
                  <a:pt x="70" y="118"/>
                </a:cubicBezTo>
                <a:cubicBezTo>
                  <a:pt x="70" y="118"/>
                  <a:pt x="70" y="118"/>
                  <a:pt x="70" y="118"/>
                </a:cubicBezTo>
                <a:cubicBezTo>
                  <a:pt x="70" y="118"/>
                  <a:pt x="70" y="118"/>
                  <a:pt x="70" y="118"/>
                </a:cubicBezTo>
                <a:cubicBezTo>
                  <a:pt x="69" y="114"/>
                  <a:pt x="67" y="109"/>
                  <a:pt x="64" y="106"/>
                </a:cubicBezTo>
                <a:cubicBezTo>
                  <a:pt x="64" y="106"/>
                  <a:pt x="64" y="106"/>
                  <a:pt x="63" y="106"/>
                </a:cubicBezTo>
                <a:cubicBezTo>
                  <a:pt x="63" y="105"/>
                  <a:pt x="63" y="105"/>
                  <a:pt x="62" y="105"/>
                </a:cubicBezTo>
                <a:cubicBezTo>
                  <a:pt x="62" y="105"/>
                  <a:pt x="62" y="104"/>
                  <a:pt x="62" y="104"/>
                </a:cubicBezTo>
                <a:cubicBezTo>
                  <a:pt x="62" y="104"/>
                  <a:pt x="61" y="104"/>
                  <a:pt x="61" y="103"/>
                </a:cubicBezTo>
                <a:cubicBezTo>
                  <a:pt x="61" y="103"/>
                  <a:pt x="61" y="103"/>
                  <a:pt x="60" y="103"/>
                </a:cubicBezTo>
                <a:cubicBezTo>
                  <a:pt x="60" y="103"/>
                  <a:pt x="60" y="103"/>
                  <a:pt x="59" y="102"/>
                </a:cubicBezTo>
                <a:cubicBezTo>
                  <a:pt x="59" y="102"/>
                  <a:pt x="59" y="102"/>
                  <a:pt x="59" y="102"/>
                </a:cubicBezTo>
                <a:cubicBezTo>
                  <a:pt x="58" y="102"/>
                  <a:pt x="58" y="101"/>
                  <a:pt x="58" y="101"/>
                </a:cubicBezTo>
                <a:cubicBezTo>
                  <a:pt x="57" y="101"/>
                  <a:pt x="57" y="101"/>
                  <a:pt x="57" y="101"/>
                </a:cubicBezTo>
                <a:cubicBezTo>
                  <a:pt x="56" y="101"/>
                  <a:pt x="56" y="101"/>
                  <a:pt x="56" y="100"/>
                </a:cubicBezTo>
                <a:cubicBezTo>
                  <a:pt x="55" y="100"/>
                  <a:pt x="55" y="100"/>
                  <a:pt x="55" y="100"/>
                </a:cubicBezTo>
                <a:cubicBezTo>
                  <a:pt x="54" y="100"/>
                  <a:pt x="54" y="100"/>
                  <a:pt x="54" y="100"/>
                </a:cubicBezTo>
                <a:cubicBezTo>
                  <a:pt x="53" y="100"/>
                  <a:pt x="53" y="100"/>
                  <a:pt x="53" y="99"/>
                </a:cubicBezTo>
                <a:cubicBezTo>
                  <a:pt x="52" y="99"/>
                  <a:pt x="52" y="99"/>
                  <a:pt x="52" y="99"/>
                </a:cubicBezTo>
                <a:cubicBezTo>
                  <a:pt x="51" y="99"/>
                  <a:pt x="51" y="99"/>
                  <a:pt x="50" y="99"/>
                </a:cubicBezTo>
                <a:cubicBezTo>
                  <a:pt x="50" y="99"/>
                  <a:pt x="50" y="99"/>
                  <a:pt x="50" y="99"/>
                </a:cubicBezTo>
                <a:cubicBezTo>
                  <a:pt x="49" y="99"/>
                  <a:pt x="48" y="99"/>
                  <a:pt x="47" y="99"/>
                </a:cubicBezTo>
                <a:cubicBezTo>
                  <a:pt x="23" y="99"/>
                  <a:pt x="23" y="99"/>
                  <a:pt x="23" y="99"/>
                </a:cubicBezTo>
                <a:cubicBezTo>
                  <a:pt x="22" y="99"/>
                  <a:pt x="21" y="99"/>
                  <a:pt x="21" y="99"/>
                </a:cubicBezTo>
                <a:cubicBezTo>
                  <a:pt x="20" y="99"/>
                  <a:pt x="20" y="99"/>
                  <a:pt x="20" y="99"/>
                </a:cubicBezTo>
                <a:cubicBezTo>
                  <a:pt x="19" y="99"/>
                  <a:pt x="19" y="99"/>
                  <a:pt x="18" y="99"/>
                </a:cubicBezTo>
                <a:cubicBezTo>
                  <a:pt x="18" y="99"/>
                  <a:pt x="18" y="99"/>
                  <a:pt x="18" y="99"/>
                </a:cubicBezTo>
                <a:cubicBezTo>
                  <a:pt x="17" y="100"/>
                  <a:pt x="17" y="100"/>
                  <a:pt x="16" y="100"/>
                </a:cubicBezTo>
                <a:cubicBezTo>
                  <a:pt x="16" y="100"/>
                  <a:pt x="16" y="100"/>
                  <a:pt x="16" y="100"/>
                </a:cubicBezTo>
                <a:cubicBezTo>
                  <a:pt x="15" y="100"/>
                  <a:pt x="15" y="100"/>
                  <a:pt x="14" y="100"/>
                </a:cubicBezTo>
                <a:cubicBezTo>
                  <a:pt x="14" y="101"/>
                  <a:pt x="14" y="101"/>
                  <a:pt x="14" y="101"/>
                </a:cubicBezTo>
                <a:cubicBezTo>
                  <a:pt x="13" y="101"/>
                  <a:pt x="13" y="101"/>
                  <a:pt x="13" y="101"/>
                </a:cubicBezTo>
                <a:cubicBezTo>
                  <a:pt x="12" y="101"/>
                  <a:pt x="12" y="102"/>
                  <a:pt x="12" y="102"/>
                </a:cubicBezTo>
                <a:cubicBezTo>
                  <a:pt x="11" y="102"/>
                  <a:pt x="11" y="102"/>
                  <a:pt x="11" y="102"/>
                </a:cubicBezTo>
                <a:cubicBezTo>
                  <a:pt x="10" y="103"/>
                  <a:pt x="10" y="103"/>
                  <a:pt x="10" y="103"/>
                </a:cubicBezTo>
                <a:cubicBezTo>
                  <a:pt x="10" y="103"/>
                  <a:pt x="9" y="103"/>
                  <a:pt x="9" y="103"/>
                </a:cubicBezTo>
                <a:cubicBezTo>
                  <a:pt x="9" y="104"/>
                  <a:pt x="9" y="104"/>
                  <a:pt x="8" y="104"/>
                </a:cubicBezTo>
                <a:cubicBezTo>
                  <a:pt x="8" y="104"/>
                  <a:pt x="8" y="105"/>
                  <a:pt x="8" y="105"/>
                </a:cubicBezTo>
                <a:cubicBezTo>
                  <a:pt x="7" y="105"/>
                  <a:pt x="7" y="105"/>
                  <a:pt x="7" y="106"/>
                </a:cubicBezTo>
                <a:cubicBezTo>
                  <a:pt x="7" y="106"/>
                  <a:pt x="6" y="106"/>
                  <a:pt x="6" y="106"/>
                </a:cubicBezTo>
                <a:cubicBezTo>
                  <a:pt x="3" y="109"/>
                  <a:pt x="1" y="114"/>
                  <a:pt x="1" y="118"/>
                </a:cubicBezTo>
                <a:cubicBezTo>
                  <a:pt x="1" y="118"/>
                  <a:pt x="1" y="118"/>
                  <a:pt x="1" y="118"/>
                </a:cubicBezTo>
                <a:cubicBezTo>
                  <a:pt x="0" y="119"/>
                  <a:pt x="0" y="120"/>
                  <a:pt x="0" y="121"/>
                </a:cubicBezTo>
                <a:cubicBezTo>
                  <a:pt x="0" y="176"/>
                  <a:pt x="0" y="176"/>
                  <a:pt x="0" y="176"/>
                </a:cubicBezTo>
                <a:cubicBezTo>
                  <a:pt x="0" y="178"/>
                  <a:pt x="0" y="178"/>
                  <a:pt x="0" y="178"/>
                </a:cubicBezTo>
                <a:cubicBezTo>
                  <a:pt x="0" y="225"/>
                  <a:pt x="0" y="225"/>
                  <a:pt x="0" y="225"/>
                </a:cubicBezTo>
                <a:cubicBezTo>
                  <a:pt x="24" y="225"/>
                  <a:pt x="24" y="225"/>
                  <a:pt x="24" y="225"/>
                </a:cubicBezTo>
                <a:cubicBezTo>
                  <a:pt x="43" y="225"/>
                  <a:pt x="43" y="225"/>
                  <a:pt x="43" y="225"/>
                </a:cubicBezTo>
                <a:cubicBezTo>
                  <a:pt x="43" y="216"/>
                  <a:pt x="43" y="216"/>
                  <a:pt x="43" y="216"/>
                </a:cubicBezTo>
                <a:cubicBezTo>
                  <a:pt x="43" y="204"/>
                  <a:pt x="51" y="194"/>
                  <a:pt x="62" y="191"/>
                </a:cubicBezTo>
                <a:cubicBezTo>
                  <a:pt x="56" y="186"/>
                  <a:pt x="51" y="178"/>
                  <a:pt x="51" y="169"/>
                </a:cubicBezTo>
                <a:close/>
                <a:moveTo>
                  <a:pt x="123" y="67"/>
                </a:moveTo>
                <a:cubicBezTo>
                  <a:pt x="141" y="67"/>
                  <a:pt x="156" y="52"/>
                  <a:pt x="156" y="33"/>
                </a:cubicBezTo>
                <a:cubicBezTo>
                  <a:pt x="156" y="15"/>
                  <a:pt x="141" y="0"/>
                  <a:pt x="123" y="0"/>
                </a:cubicBezTo>
                <a:cubicBezTo>
                  <a:pt x="105" y="0"/>
                  <a:pt x="90" y="15"/>
                  <a:pt x="90" y="33"/>
                </a:cubicBezTo>
                <a:cubicBezTo>
                  <a:pt x="90" y="52"/>
                  <a:pt x="105" y="67"/>
                  <a:pt x="123" y="67"/>
                </a:cubicBezTo>
                <a:close/>
                <a:moveTo>
                  <a:pt x="135" y="80"/>
                </a:moveTo>
                <a:cubicBezTo>
                  <a:pt x="135" y="80"/>
                  <a:pt x="135" y="80"/>
                  <a:pt x="135" y="80"/>
                </a:cubicBezTo>
                <a:cubicBezTo>
                  <a:pt x="111" y="80"/>
                  <a:pt x="111" y="80"/>
                  <a:pt x="111" y="80"/>
                </a:cubicBezTo>
                <a:cubicBezTo>
                  <a:pt x="111" y="80"/>
                  <a:pt x="111" y="80"/>
                  <a:pt x="111" y="80"/>
                </a:cubicBezTo>
                <a:cubicBezTo>
                  <a:pt x="94" y="80"/>
                  <a:pt x="80" y="94"/>
                  <a:pt x="80" y="111"/>
                </a:cubicBezTo>
                <a:cubicBezTo>
                  <a:pt x="80" y="136"/>
                  <a:pt x="80" y="136"/>
                  <a:pt x="80" y="136"/>
                </a:cubicBezTo>
                <a:cubicBezTo>
                  <a:pt x="80" y="143"/>
                  <a:pt x="80" y="143"/>
                  <a:pt x="80" y="143"/>
                </a:cubicBezTo>
                <a:cubicBezTo>
                  <a:pt x="94" y="145"/>
                  <a:pt x="104" y="156"/>
                  <a:pt x="104" y="169"/>
                </a:cubicBezTo>
                <a:cubicBezTo>
                  <a:pt x="104" y="178"/>
                  <a:pt x="100" y="186"/>
                  <a:pt x="93" y="191"/>
                </a:cubicBezTo>
                <a:cubicBezTo>
                  <a:pt x="104" y="194"/>
                  <a:pt x="112" y="204"/>
                  <a:pt x="112" y="216"/>
                </a:cubicBezTo>
                <a:cubicBezTo>
                  <a:pt x="112" y="226"/>
                  <a:pt x="112" y="226"/>
                  <a:pt x="112" y="226"/>
                </a:cubicBezTo>
                <a:cubicBezTo>
                  <a:pt x="144" y="226"/>
                  <a:pt x="144" y="226"/>
                  <a:pt x="144" y="226"/>
                </a:cubicBezTo>
                <a:cubicBezTo>
                  <a:pt x="165" y="226"/>
                  <a:pt x="165" y="226"/>
                  <a:pt x="165" y="226"/>
                </a:cubicBezTo>
                <a:cubicBezTo>
                  <a:pt x="165" y="136"/>
                  <a:pt x="165" y="136"/>
                  <a:pt x="165" y="136"/>
                </a:cubicBezTo>
                <a:cubicBezTo>
                  <a:pt x="165" y="111"/>
                  <a:pt x="165" y="111"/>
                  <a:pt x="165" y="111"/>
                </a:cubicBezTo>
                <a:cubicBezTo>
                  <a:pt x="165" y="94"/>
                  <a:pt x="152" y="80"/>
                  <a:pt x="135" y="80"/>
                </a:cubicBezTo>
                <a:close/>
                <a:moveTo>
                  <a:pt x="88" y="198"/>
                </a:moveTo>
                <a:cubicBezTo>
                  <a:pt x="88" y="198"/>
                  <a:pt x="88" y="198"/>
                  <a:pt x="88" y="198"/>
                </a:cubicBezTo>
                <a:cubicBezTo>
                  <a:pt x="88" y="198"/>
                  <a:pt x="87" y="198"/>
                  <a:pt x="87" y="198"/>
                </a:cubicBezTo>
                <a:cubicBezTo>
                  <a:pt x="87" y="198"/>
                  <a:pt x="86" y="198"/>
                  <a:pt x="86" y="198"/>
                </a:cubicBezTo>
                <a:cubicBezTo>
                  <a:pt x="70" y="198"/>
                  <a:pt x="70" y="198"/>
                  <a:pt x="70" y="198"/>
                </a:cubicBezTo>
                <a:cubicBezTo>
                  <a:pt x="69" y="198"/>
                  <a:pt x="68" y="198"/>
                  <a:pt x="68" y="198"/>
                </a:cubicBezTo>
                <a:cubicBezTo>
                  <a:pt x="68" y="198"/>
                  <a:pt x="68" y="198"/>
                  <a:pt x="68" y="198"/>
                </a:cubicBezTo>
                <a:cubicBezTo>
                  <a:pt x="67" y="198"/>
                  <a:pt x="66" y="198"/>
                  <a:pt x="65" y="198"/>
                </a:cubicBezTo>
                <a:cubicBezTo>
                  <a:pt x="57" y="201"/>
                  <a:pt x="51" y="208"/>
                  <a:pt x="51" y="216"/>
                </a:cubicBezTo>
                <a:cubicBezTo>
                  <a:pt x="51" y="238"/>
                  <a:pt x="51" y="238"/>
                  <a:pt x="51" y="238"/>
                </a:cubicBezTo>
                <a:cubicBezTo>
                  <a:pt x="104" y="238"/>
                  <a:pt x="104" y="238"/>
                  <a:pt x="104" y="238"/>
                </a:cubicBezTo>
                <a:cubicBezTo>
                  <a:pt x="104" y="216"/>
                  <a:pt x="104" y="216"/>
                  <a:pt x="104" y="216"/>
                </a:cubicBezTo>
                <a:cubicBezTo>
                  <a:pt x="104" y="207"/>
                  <a:pt x="97" y="199"/>
                  <a:pt x="88" y="198"/>
                </a:cubicBezTo>
                <a:close/>
                <a:moveTo>
                  <a:pt x="60" y="169"/>
                </a:moveTo>
                <a:cubicBezTo>
                  <a:pt x="60" y="179"/>
                  <a:pt x="68" y="187"/>
                  <a:pt x="78" y="187"/>
                </a:cubicBezTo>
                <a:cubicBezTo>
                  <a:pt x="88" y="187"/>
                  <a:pt x="96" y="179"/>
                  <a:pt x="96" y="169"/>
                </a:cubicBezTo>
                <a:cubicBezTo>
                  <a:pt x="96" y="159"/>
                  <a:pt x="88" y="151"/>
                  <a:pt x="78" y="151"/>
                </a:cubicBezTo>
                <a:cubicBezTo>
                  <a:pt x="68" y="151"/>
                  <a:pt x="60" y="159"/>
                  <a:pt x="60" y="169"/>
                </a:cubicBezTo>
                <a:close/>
              </a:path>
            </a:pathLst>
          </a:custGeom>
          <a:noFill/>
          <a:ln w="9525">
            <a:solidFill>
              <a:srgbClr val="489A1E"/>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35" name="ZoneTexte 134">
            <a:extLst>
              <a:ext uri="{FF2B5EF4-FFF2-40B4-BE49-F238E27FC236}">
                <a16:creationId xmlns:a16="http://schemas.microsoft.com/office/drawing/2014/main" id="{D8D1DA69-F2D3-499F-8C69-8A5A638E8A47}"/>
              </a:ext>
            </a:extLst>
          </p:cNvPr>
          <p:cNvSpPr txBox="1"/>
          <p:nvPr/>
        </p:nvSpPr>
        <p:spPr>
          <a:xfrm>
            <a:off x="6156165" y="3196331"/>
            <a:ext cx="399055" cy="172130"/>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Foyer</a:t>
            </a:r>
          </a:p>
        </p:txBody>
      </p:sp>
      <p:sp>
        <p:nvSpPr>
          <p:cNvPr id="136" name="ZoneTexte 135">
            <a:extLst>
              <a:ext uri="{FF2B5EF4-FFF2-40B4-BE49-F238E27FC236}">
                <a16:creationId xmlns:a16="http://schemas.microsoft.com/office/drawing/2014/main" id="{B31FBCAE-7994-4A62-BA0B-A9CB216F7412}"/>
              </a:ext>
            </a:extLst>
          </p:cNvPr>
          <p:cNvSpPr txBox="1"/>
          <p:nvPr/>
        </p:nvSpPr>
        <p:spPr>
          <a:xfrm>
            <a:off x="6114243"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2,3</a:t>
            </a:r>
          </a:p>
        </p:txBody>
      </p:sp>
      <p:sp>
        <p:nvSpPr>
          <p:cNvPr id="138" name="Freeform 11">
            <a:extLst>
              <a:ext uri="{FF2B5EF4-FFF2-40B4-BE49-F238E27FC236}">
                <a16:creationId xmlns:a16="http://schemas.microsoft.com/office/drawing/2014/main" id="{C667D96F-8598-40F4-A095-206F43910D3D}"/>
              </a:ext>
            </a:extLst>
          </p:cNvPr>
          <p:cNvSpPr>
            <a:spLocks noChangeAspect="1" noEditPoints="1"/>
          </p:cNvSpPr>
          <p:nvPr/>
        </p:nvSpPr>
        <p:spPr bwMode="auto">
          <a:xfrm>
            <a:off x="6706438" y="2972786"/>
            <a:ext cx="179312" cy="179709"/>
          </a:xfrm>
          <a:custGeom>
            <a:avLst/>
            <a:gdLst>
              <a:gd name="T0" fmla="*/ 109 w 227"/>
              <a:gd name="T1" fmla="*/ 15 h 227"/>
              <a:gd name="T2" fmla="*/ 158 w 227"/>
              <a:gd name="T3" fmla="*/ 10 h 227"/>
              <a:gd name="T4" fmla="*/ 150 w 227"/>
              <a:gd name="T5" fmla="*/ 21 h 227"/>
              <a:gd name="T6" fmla="*/ 174 w 227"/>
              <a:gd name="T7" fmla="*/ 49 h 227"/>
              <a:gd name="T8" fmla="*/ 151 w 227"/>
              <a:gd name="T9" fmla="*/ 49 h 227"/>
              <a:gd name="T10" fmla="*/ 166 w 227"/>
              <a:gd name="T11" fmla="*/ 49 h 227"/>
              <a:gd name="T12" fmla="*/ 162 w 227"/>
              <a:gd name="T13" fmla="*/ 40 h 227"/>
              <a:gd name="T14" fmla="*/ 68 w 227"/>
              <a:gd name="T15" fmla="*/ 10 h 227"/>
              <a:gd name="T16" fmla="*/ 223 w 227"/>
              <a:gd name="T17" fmla="*/ 196 h 227"/>
              <a:gd name="T18" fmla="*/ 204 w 227"/>
              <a:gd name="T19" fmla="*/ 106 h 227"/>
              <a:gd name="T20" fmla="*/ 170 w 227"/>
              <a:gd name="T21" fmla="*/ 72 h 227"/>
              <a:gd name="T22" fmla="*/ 151 w 227"/>
              <a:gd name="T23" fmla="*/ 106 h 227"/>
              <a:gd name="T24" fmla="*/ 121 w 227"/>
              <a:gd name="T25" fmla="*/ 72 h 227"/>
              <a:gd name="T26" fmla="*/ 102 w 227"/>
              <a:gd name="T27" fmla="*/ 106 h 227"/>
              <a:gd name="T28" fmla="*/ 72 w 227"/>
              <a:gd name="T29" fmla="*/ 72 h 227"/>
              <a:gd name="T30" fmla="*/ 53 w 227"/>
              <a:gd name="T31" fmla="*/ 106 h 227"/>
              <a:gd name="T32" fmla="*/ 19 w 227"/>
              <a:gd name="T33" fmla="*/ 196 h 227"/>
              <a:gd name="T34" fmla="*/ 0 w 227"/>
              <a:gd name="T35" fmla="*/ 223 h 227"/>
              <a:gd name="T36" fmla="*/ 227 w 227"/>
              <a:gd name="T37" fmla="*/ 223 h 227"/>
              <a:gd name="T38" fmla="*/ 159 w 227"/>
              <a:gd name="T39" fmla="*/ 79 h 227"/>
              <a:gd name="T40" fmla="*/ 159 w 227"/>
              <a:gd name="T41" fmla="*/ 106 h 227"/>
              <a:gd name="T42" fmla="*/ 117 w 227"/>
              <a:gd name="T43" fmla="*/ 79 h 227"/>
              <a:gd name="T44" fmla="*/ 109 w 227"/>
              <a:gd name="T45" fmla="*/ 79 h 227"/>
              <a:gd name="T46" fmla="*/ 68 w 227"/>
              <a:gd name="T47" fmla="*/ 106 h 227"/>
              <a:gd name="T48" fmla="*/ 26 w 227"/>
              <a:gd name="T49" fmla="*/ 113 h 227"/>
              <a:gd name="T50" fmla="*/ 106 w 227"/>
              <a:gd name="T51" fmla="*/ 113 h 227"/>
              <a:gd name="T52" fmla="*/ 170 w 227"/>
              <a:gd name="T53" fmla="*/ 113 h 227"/>
              <a:gd name="T54" fmla="*/ 187 w 227"/>
              <a:gd name="T55" fmla="*/ 148 h 227"/>
              <a:gd name="T56" fmla="*/ 153 w 227"/>
              <a:gd name="T57" fmla="*/ 136 h 227"/>
              <a:gd name="T58" fmla="*/ 119 w 227"/>
              <a:gd name="T59" fmla="*/ 136 h 227"/>
              <a:gd name="T60" fmla="*/ 85 w 227"/>
              <a:gd name="T61" fmla="*/ 148 h 227"/>
              <a:gd name="T62" fmla="*/ 50 w 227"/>
              <a:gd name="T63" fmla="*/ 148 h 227"/>
              <a:gd name="T64" fmla="*/ 26 w 227"/>
              <a:gd name="T65" fmla="*/ 113 h 227"/>
              <a:gd name="T66" fmla="*/ 56 w 227"/>
              <a:gd name="T67" fmla="*/ 153 h 227"/>
              <a:gd name="T68" fmla="*/ 101 w 227"/>
              <a:gd name="T69" fmla="*/ 153 h 227"/>
              <a:gd name="T70" fmla="*/ 147 w 227"/>
              <a:gd name="T71" fmla="*/ 153 h 227"/>
              <a:gd name="T72" fmla="*/ 181 w 227"/>
              <a:gd name="T73" fmla="*/ 158 h 227"/>
              <a:gd name="T74" fmla="*/ 200 w 227"/>
              <a:gd name="T75" fmla="*/ 196 h 227"/>
              <a:gd name="T76" fmla="*/ 219 w 227"/>
              <a:gd name="T77" fmla="*/ 219 h 227"/>
              <a:gd name="T78" fmla="*/ 22 w 227"/>
              <a:gd name="T79" fmla="*/ 204 h 227"/>
              <a:gd name="T80" fmla="*/ 219 w 227"/>
              <a:gd name="T81" fmla="*/ 219 h 227"/>
              <a:gd name="T82" fmla="*/ 67 w 227"/>
              <a:gd name="T83" fmla="*/ 31 h 227"/>
              <a:gd name="T84" fmla="*/ 64 w 227"/>
              <a:gd name="T85" fmla="*/ 64 h 227"/>
              <a:gd name="T86" fmla="*/ 64 w 227"/>
              <a:gd name="T87" fmla="*/ 57 h 227"/>
              <a:gd name="T88" fmla="*/ 113 w 227"/>
              <a:gd name="T89" fmla="*/ 64 h 227"/>
              <a:gd name="T90" fmla="*/ 110 w 227"/>
              <a:gd name="T91" fmla="*/ 31 h 227"/>
              <a:gd name="T92" fmla="*/ 113 w 227"/>
              <a:gd name="T93" fmla="*/ 40 h 227"/>
              <a:gd name="T94" fmla="*/ 109 w 227"/>
              <a:gd name="T95"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227">
                <a:moveTo>
                  <a:pt x="117" y="0"/>
                </a:moveTo>
                <a:cubicBezTo>
                  <a:pt x="109" y="0"/>
                  <a:pt x="109" y="0"/>
                  <a:pt x="109" y="0"/>
                </a:cubicBezTo>
                <a:cubicBezTo>
                  <a:pt x="109" y="15"/>
                  <a:pt x="109" y="15"/>
                  <a:pt x="109" y="15"/>
                </a:cubicBezTo>
                <a:cubicBezTo>
                  <a:pt x="117" y="15"/>
                  <a:pt x="117" y="15"/>
                  <a:pt x="117" y="15"/>
                </a:cubicBezTo>
                <a:lnTo>
                  <a:pt x="117" y="0"/>
                </a:lnTo>
                <a:close/>
                <a:moveTo>
                  <a:pt x="158" y="10"/>
                </a:moveTo>
                <a:cubicBezTo>
                  <a:pt x="152" y="5"/>
                  <a:pt x="152" y="5"/>
                  <a:pt x="152" y="5"/>
                </a:cubicBezTo>
                <a:cubicBezTo>
                  <a:pt x="144" y="17"/>
                  <a:pt x="144" y="17"/>
                  <a:pt x="144" y="17"/>
                </a:cubicBezTo>
                <a:cubicBezTo>
                  <a:pt x="150" y="21"/>
                  <a:pt x="150" y="21"/>
                  <a:pt x="150" y="21"/>
                </a:cubicBezTo>
                <a:lnTo>
                  <a:pt x="158" y="10"/>
                </a:lnTo>
                <a:close/>
                <a:moveTo>
                  <a:pt x="162" y="64"/>
                </a:moveTo>
                <a:cubicBezTo>
                  <a:pt x="169" y="64"/>
                  <a:pt x="174" y="58"/>
                  <a:pt x="174" y="49"/>
                </a:cubicBezTo>
                <a:cubicBezTo>
                  <a:pt x="174" y="42"/>
                  <a:pt x="166" y="32"/>
                  <a:pt x="165" y="31"/>
                </a:cubicBezTo>
                <a:cubicBezTo>
                  <a:pt x="164" y="30"/>
                  <a:pt x="161" y="30"/>
                  <a:pt x="159" y="31"/>
                </a:cubicBezTo>
                <a:cubicBezTo>
                  <a:pt x="159" y="32"/>
                  <a:pt x="151" y="42"/>
                  <a:pt x="151" y="49"/>
                </a:cubicBezTo>
                <a:cubicBezTo>
                  <a:pt x="151" y="58"/>
                  <a:pt x="156" y="64"/>
                  <a:pt x="162" y="64"/>
                </a:cubicBezTo>
                <a:close/>
                <a:moveTo>
                  <a:pt x="162" y="40"/>
                </a:moveTo>
                <a:cubicBezTo>
                  <a:pt x="164" y="43"/>
                  <a:pt x="166" y="47"/>
                  <a:pt x="166" y="49"/>
                </a:cubicBezTo>
                <a:cubicBezTo>
                  <a:pt x="166" y="54"/>
                  <a:pt x="164" y="57"/>
                  <a:pt x="162" y="57"/>
                </a:cubicBezTo>
                <a:cubicBezTo>
                  <a:pt x="161" y="57"/>
                  <a:pt x="159" y="54"/>
                  <a:pt x="159" y="49"/>
                </a:cubicBezTo>
                <a:cubicBezTo>
                  <a:pt x="159" y="47"/>
                  <a:pt x="160" y="43"/>
                  <a:pt x="162" y="40"/>
                </a:cubicBezTo>
                <a:close/>
                <a:moveTo>
                  <a:pt x="82" y="17"/>
                </a:moveTo>
                <a:cubicBezTo>
                  <a:pt x="75" y="5"/>
                  <a:pt x="75" y="5"/>
                  <a:pt x="75" y="5"/>
                </a:cubicBezTo>
                <a:cubicBezTo>
                  <a:pt x="68" y="10"/>
                  <a:pt x="68" y="10"/>
                  <a:pt x="68" y="10"/>
                </a:cubicBezTo>
                <a:cubicBezTo>
                  <a:pt x="76" y="21"/>
                  <a:pt x="76" y="21"/>
                  <a:pt x="76" y="21"/>
                </a:cubicBezTo>
                <a:lnTo>
                  <a:pt x="82" y="17"/>
                </a:lnTo>
                <a:close/>
                <a:moveTo>
                  <a:pt x="223" y="196"/>
                </a:moveTo>
                <a:cubicBezTo>
                  <a:pt x="208" y="196"/>
                  <a:pt x="208" y="196"/>
                  <a:pt x="208" y="196"/>
                </a:cubicBezTo>
                <a:cubicBezTo>
                  <a:pt x="208" y="110"/>
                  <a:pt x="208" y="110"/>
                  <a:pt x="208" y="110"/>
                </a:cubicBezTo>
                <a:cubicBezTo>
                  <a:pt x="208" y="107"/>
                  <a:pt x="206" y="106"/>
                  <a:pt x="204" y="106"/>
                </a:cubicBezTo>
                <a:cubicBezTo>
                  <a:pt x="174" y="106"/>
                  <a:pt x="174" y="106"/>
                  <a:pt x="174" y="106"/>
                </a:cubicBezTo>
                <a:cubicBezTo>
                  <a:pt x="174" y="75"/>
                  <a:pt x="174" y="75"/>
                  <a:pt x="174" y="75"/>
                </a:cubicBezTo>
                <a:cubicBezTo>
                  <a:pt x="174" y="73"/>
                  <a:pt x="172" y="72"/>
                  <a:pt x="170" y="72"/>
                </a:cubicBezTo>
                <a:cubicBezTo>
                  <a:pt x="155" y="72"/>
                  <a:pt x="155" y="72"/>
                  <a:pt x="155" y="72"/>
                </a:cubicBezTo>
                <a:cubicBezTo>
                  <a:pt x="153" y="72"/>
                  <a:pt x="151" y="73"/>
                  <a:pt x="151" y="75"/>
                </a:cubicBezTo>
                <a:cubicBezTo>
                  <a:pt x="151" y="106"/>
                  <a:pt x="151" y="106"/>
                  <a:pt x="151" y="106"/>
                </a:cubicBezTo>
                <a:cubicBezTo>
                  <a:pt x="125" y="106"/>
                  <a:pt x="125" y="106"/>
                  <a:pt x="125" y="106"/>
                </a:cubicBezTo>
                <a:cubicBezTo>
                  <a:pt x="125" y="75"/>
                  <a:pt x="125" y="75"/>
                  <a:pt x="125" y="75"/>
                </a:cubicBezTo>
                <a:cubicBezTo>
                  <a:pt x="125" y="73"/>
                  <a:pt x="123" y="72"/>
                  <a:pt x="121" y="72"/>
                </a:cubicBezTo>
                <a:cubicBezTo>
                  <a:pt x="106" y="72"/>
                  <a:pt x="106" y="72"/>
                  <a:pt x="106" y="72"/>
                </a:cubicBezTo>
                <a:cubicBezTo>
                  <a:pt x="104" y="72"/>
                  <a:pt x="102" y="73"/>
                  <a:pt x="102" y="75"/>
                </a:cubicBezTo>
                <a:cubicBezTo>
                  <a:pt x="102" y="106"/>
                  <a:pt x="102" y="106"/>
                  <a:pt x="102" y="106"/>
                </a:cubicBezTo>
                <a:cubicBezTo>
                  <a:pt x="75" y="106"/>
                  <a:pt x="75" y="106"/>
                  <a:pt x="75" y="106"/>
                </a:cubicBezTo>
                <a:cubicBezTo>
                  <a:pt x="75" y="75"/>
                  <a:pt x="75" y="75"/>
                  <a:pt x="75" y="75"/>
                </a:cubicBezTo>
                <a:cubicBezTo>
                  <a:pt x="75" y="73"/>
                  <a:pt x="74" y="72"/>
                  <a:pt x="72" y="72"/>
                </a:cubicBezTo>
                <a:cubicBezTo>
                  <a:pt x="56" y="72"/>
                  <a:pt x="56" y="72"/>
                  <a:pt x="56" y="72"/>
                </a:cubicBezTo>
                <a:cubicBezTo>
                  <a:pt x="54" y="72"/>
                  <a:pt x="53" y="73"/>
                  <a:pt x="53" y="75"/>
                </a:cubicBezTo>
                <a:cubicBezTo>
                  <a:pt x="53" y="106"/>
                  <a:pt x="53" y="106"/>
                  <a:pt x="53" y="106"/>
                </a:cubicBezTo>
                <a:cubicBezTo>
                  <a:pt x="22" y="106"/>
                  <a:pt x="22" y="106"/>
                  <a:pt x="22" y="106"/>
                </a:cubicBezTo>
                <a:cubicBezTo>
                  <a:pt x="20" y="106"/>
                  <a:pt x="19" y="107"/>
                  <a:pt x="19" y="110"/>
                </a:cubicBezTo>
                <a:cubicBezTo>
                  <a:pt x="19" y="196"/>
                  <a:pt x="19" y="196"/>
                  <a:pt x="19" y="196"/>
                </a:cubicBezTo>
                <a:cubicBezTo>
                  <a:pt x="4" y="196"/>
                  <a:pt x="4" y="196"/>
                  <a:pt x="4" y="196"/>
                </a:cubicBezTo>
                <a:cubicBezTo>
                  <a:pt x="1" y="196"/>
                  <a:pt x="0" y="198"/>
                  <a:pt x="0" y="200"/>
                </a:cubicBezTo>
                <a:cubicBezTo>
                  <a:pt x="0" y="223"/>
                  <a:pt x="0" y="223"/>
                  <a:pt x="0" y="223"/>
                </a:cubicBezTo>
                <a:cubicBezTo>
                  <a:pt x="0" y="225"/>
                  <a:pt x="1" y="227"/>
                  <a:pt x="4" y="227"/>
                </a:cubicBezTo>
                <a:cubicBezTo>
                  <a:pt x="223" y="227"/>
                  <a:pt x="223" y="227"/>
                  <a:pt x="223" y="227"/>
                </a:cubicBezTo>
                <a:cubicBezTo>
                  <a:pt x="225" y="227"/>
                  <a:pt x="227" y="225"/>
                  <a:pt x="227" y="223"/>
                </a:cubicBezTo>
                <a:cubicBezTo>
                  <a:pt x="227" y="200"/>
                  <a:pt x="227" y="200"/>
                  <a:pt x="227" y="200"/>
                </a:cubicBezTo>
                <a:cubicBezTo>
                  <a:pt x="227" y="198"/>
                  <a:pt x="225" y="196"/>
                  <a:pt x="223" y="196"/>
                </a:cubicBezTo>
                <a:close/>
                <a:moveTo>
                  <a:pt x="159" y="79"/>
                </a:moveTo>
                <a:cubicBezTo>
                  <a:pt x="166" y="79"/>
                  <a:pt x="166" y="79"/>
                  <a:pt x="166" y="79"/>
                </a:cubicBezTo>
                <a:cubicBezTo>
                  <a:pt x="166" y="106"/>
                  <a:pt x="166" y="106"/>
                  <a:pt x="166" y="106"/>
                </a:cubicBezTo>
                <a:cubicBezTo>
                  <a:pt x="159" y="106"/>
                  <a:pt x="159" y="106"/>
                  <a:pt x="159" y="106"/>
                </a:cubicBezTo>
                <a:lnTo>
                  <a:pt x="159" y="79"/>
                </a:lnTo>
                <a:close/>
                <a:moveTo>
                  <a:pt x="109" y="79"/>
                </a:moveTo>
                <a:cubicBezTo>
                  <a:pt x="117" y="79"/>
                  <a:pt x="117" y="79"/>
                  <a:pt x="117" y="79"/>
                </a:cubicBezTo>
                <a:cubicBezTo>
                  <a:pt x="117" y="106"/>
                  <a:pt x="117" y="106"/>
                  <a:pt x="117" y="106"/>
                </a:cubicBezTo>
                <a:cubicBezTo>
                  <a:pt x="109" y="106"/>
                  <a:pt x="109" y="106"/>
                  <a:pt x="109" y="106"/>
                </a:cubicBezTo>
                <a:lnTo>
                  <a:pt x="109" y="79"/>
                </a:lnTo>
                <a:close/>
                <a:moveTo>
                  <a:pt x="60" y="79"/>
                </a:moveTo>
                <a:cubicBezTo>
                  <a:pt x="68" y="79"/>
                  <a:pt x="68" y="79"/>
                  <a:pt x="68" y="79"/>
                </a:cubicBezTo>
                <a:cubicBezTo>
                  <a:pt x="68" y="106"/>
                  <a:pt x="68" y="106"/>
                  <a:pt x="68" y="106"/>
                </a:cubicBezTo>
                <a:cubicBezTo>
                  <a:pt x="60" y="106"/>
                  <a:pt x="60" y="106"/>
                  <a:pt x="60" y="106"/>
                </a:cubicBezTo>
                <a:lnTo>
                  <a:pt x="60" y="79"/>
                </a:lnTo>
                <a:close/>
                <a:moveTo>
                  <a:pt x="26" y="113"/>
                </a:moveTo>
                <a:cubicBezTo>
                  <a:pt x="56" y="113"/>
                  <a:pt x="56" y="113"/>
                  <a:pt x="56" y="113"/>
                </a:cubicBezTo>
                <a:cubicBezTo>
                  <a:pt x="72" y="113"/>
                  <a:pt x="72" y="113"/>
                  <a:pt x="72" y="113"/>
                </a:cubicBezTo>
                <a:cubicBezTo>
                  <a:pt x="106" y="113"/>
                  <a:pt x="106" y="113"/>
                  <a:pt x="106" y="113"/>
                </a:cubicBezTo>
                <a:cubicBezTo>
                  <a:pt x="121" y="113"/>
                  <a:pt x="121" y="113"/>
                  <a:pt x="121" y="113"/>
                </a:cubicBezTo>
                <a:cubicBezTo>
                  <a:pt x="155" y="113"/>
                  <a:pt x="155" y="113"/>
                  <a:pt x="155" y="113"/>
                </a:cubicBezTo>
                <a:cubicBezTo>
                  <a:pt x="170" y="113"/>
                  <a:pt x="170" y="113"/>
                  <a:pt x="170" y="113"/>
                </a:cubicBezTo>
                <a:cubicBezTo>
                  <a:pt x="200" y="113"/>
                  <a:pt x="200" y="113"/>
                  <a:pt x="200" y="113"/>
                </a:cubicBezTo>
                <a:cubicBezTo>
                  <a:pt x="200" y="134"/>
                  <a:pt x="200" y="134"/>
                  <a:pt x="200" y="134"/>
                </a:cubicBezTo>
                <a:cubicBezTo>
                  <a:pt x="187" y="148"/>
                  <a:pt x="187" y="148"/>
                  <a:pt x="187" y="148"/>
                </a:cubicBezTo>
                <a:cubicBezTo>
                  <a:pt x="184" y="151"/>
                  <a:pt x="179" y="151"/>
                  <a:pt x="176" y="148"/>
                </a:cubicBezTo>
                <a:cubicBezTo>
                  <a:pt x="164" y="136"/>
                  <a:pt x="164" y="136"/>
                  <a:pt x="164" y="136"/>
                </a:cubicBezTo>
                <a:cubicBezTo>
                  <a:pt x="161" y="133"/>
                  <a:pt x="156" y="133"/>
                  <a:pt x="153" y="136"/>
                </a:cubicBezTo>
                <a:cubicBezTo>
                  <a:pt x="141" y="148"/>
                  <a:pt x="141" y="148"/>
                  <a:pt x="141" y="148"/>
                </a:cubicBezTo>
                <a:cubicBezTo>
                  <a:pt x="138" y="151"/>
                  <a:pt x="133" y="151"/>
                  <a:pt x="131" y="148"/>
                </a:cubicBezTo>
                <a:cubicBezTo>
                  <a:pt x="119" y="136"/>
                  <a:pt x="119" y="136"/>
                  <a:pt x="119" y="136"/>
                </a:cubicBezTo>
                <a:cubicBezTo>
                  <a:pt x="116" y="133"/>
                  <a:pt x="111" y="133"/>
                  <a:pt x="108" y="136"/>
                </a:cubicBezTo>
                <a:cubicBezTo>
                  <a:pt x="96" y="148"/>
                  <a:pt x="96" y="148"/>
                  <a:pt x="96" y="148"/>
                </a:cubicBezTo>
                <a:cubicBezTo>
                  <a:pt x="93" y="151"/>
                  <a:pt x="88" y="151"/>
                  <a:pt x="85" y="148"/>
                </a:cubicBezTo>
                <a:cubicBezTo>
                  <a:pt x="73" y="136"/>
                  <a:pt x="73" y="136"/>
                  <a:pt x="73" y="136"/>
                </a:cubicBezTo>
                <a:cubicBezTo>
                  <a:pt x="70" y="133"/>
                  <a:pt x="65" y="133"/>
                  <a:pt x="62" y="136"/>
                </a:cubicBezTo>
                <a:cubicBezTo>
                  <a:pt x="50" y="148"/>
                  <a:pt x="50" y="148"/>
                  <a:pt x="50" y="148"/>
                </a:cubicBezTo>
                <a:cubicBezTo>
                  <a:pt x="48" y="151"/>
                  <a:pt x="43" y="151"/>
                  <a:pt x="40" y="148"/>
                </a:cubicBezTo>
                <a:cubicBezTo>
                  <a:pt x="26" y="134"/>
                  <a:pt x="26" y="134"/>
                  <a:pt x="26" y="134"/>
                </a:cubicBezTo>
                <a:lnTo>
                  <a:pt x="26" y="113"/>
                </a:lnTo>
                <a:close/>
                <a:moveTo>
                  <a:pt x="26" y="145"/>
                </a:moveTo>
                <a:cubicBezTo>
                  <a:pt x="34" y="153"/>
                  <a:pt x="34" y="153"/>
                  <a:pt x="34" y="153"/>
                </a:cubicBezTo>
                <a:cubicBezTo>
                  <a:pt x="40" y="159"/>
                  <a:pt x="50" y="159"/>
                  <a:pt x="56" y="153"/>
                </a:cubicBezTo>
                <a:cubicBezTo>
                  <a:pt x="68" y="141"/>
                  <a:pt x="68" y="141"/>
                  <a:pt x="68" y="141"/>
                </a:cubicBezTo>
                <a:cubicBezTo>
                  <a:pt x="80" y="153"/>
                  <a:pt x="80" y="153"/>
                  <a:pt x="80" y="153"/>
                </a:cubicBezTo>
                <a:cubicBezTo>
                  <a:pt x="86" y="159"/>
                  <a:pt x="95" y="159"/>
                  <a:pt x="101" y="153"/>
                </a:cubicBezTo>
                <a:cubicBezTo>
                  <a:pt x="113" y="141"/>
                  <a:pt x="113" y="141"/>
                  <a:pt x="113" y="141"/>
                </a:cubicBezTo>
                <a:cubicBezTo>
                  <a:pt x="125" y="153"/>
                  <a:pt x="125" y="153"/>
                  <a:pt x="125" y="153"/>
                </a:cubicBezTo>
                <a:cubicBezTo>
                  <a:pt x="131" y="159"/>
                  <a:pt x="141" y="159"/>
                  <a:pt x="147" y="153"/>
                </a:cubicBezTo>
                <a:cubicBezTo>
                  <a:pt x="159" y="141"/>
                  <a:pt x="159" y="141"/>
                  <a:pt x="159" y="141"/>
                </a:cubicBezTo>
                <a:cubicBezTo>
                  <a:pt x="171" y="153"/>
                  <a:pt x="171" y="153"/>
                  <a:pt x="171" y="153"/>
                </a:cubicBezTo>
                <a:cubicBezTo>
                  <a:pt x="173" y="156"/>
                  <a:pt x="177" y="158"/>
                  <a:pt x="181" y="158"/>
                </a:cubicBezTo>
                <a:cubicBezTo>
                  <a:pt x="185" y="158"/>
                  <a:pt x="189" y="156"/>
                  <a:pt x="192" y="153"/>
                </a:cubicBezTo>
                <a:cubicBezTo>
                  <a:pt x="200" y="145"/>
                  <a:pt x="200" y="145"/>
                  <a:pt x="200" y="145"/>
                </a:cubicBezTo>
                <a:cubicBezTo>
                  <a:pt x="200" y="196"/>
                  <a:pt x="200" y="196"/>
                  <a:pt x="200" y="196"/>
                </a:cubicBezTo>
                <a:cubicBezTo>
                  <a:pt x="26" y="196"/>
                  <a:pt x="26" y="196"/>
                  <a:pt x="26" y="196"/>
                </a:cubicBezTo>
                <a:lnTo>
                  <a:pt x="26" y="145"/>
                </a:lnTo>
                <a:close/>
                <a:moveTo>
                  <a:pt x="219" y="219"/>
                </a:moveTo>
                <a:cubicBezTo>
                  <a:pt x="7" y="219"/>
                  <a:pt x="7" y="219"/>
                  <a:pt x="7" y="219"/>
                </a:cubicBezTo>
                <a:cubicBezTo>
                  <a:pt x="7" y="204"/>
                  <a:pt x="7" y="204"/>
                  <a:pt x="7" y="204"/>
                </a:cubicBezTo>
                <a:cubicBezTo>
                  <a:pt x="22" y="204"/>
                  <a:pt x="22" y="204"/>
                  <a:pt x="22" y="204"/>
                </a:cubicBezTo>
                <a:cubicBezTo>
                  <a:pt x="204" y="204"/>
                  <a:pt x="204" y="204"/>
                  <a:pt x="204" y="204"/>
                </a:cubicBezTo>
                <a:cubicBezTo>
                  <a:pt x="219" y="204"/>
                  <a:pt x="219" y="204"/>
                  <a:pt x="219" y="204"/>
                </a:cubicBezTo>
                <a:lnTo>
                  <a:pt x="219" y="219"/>
                </a:lnTo>
                <a:close/>
                <a:moveTo>
                  <a:pt x="64" y="64"/>
                </a:moveTo>
                <a:cubicBezTo>
                  <a:pt x="70" y="64"/>
                  <a:pt x="75" y="58"/>
                  <a:pt x="75" y="49"/>
                </a:cubicBezTo>
                <a:cubicBezTo>
                  <a:pt x="75" y="42"/>
                  <a:pt x="68" y="32"/>
                  <a:pt x="67" y="31"/>
                </a:cubicBezTo>
                <a:cubicBezTo>
                  <a:pt x="65" y="30"/>
                  <a:pt x="63" y="30"/>
                  <a:pt x="61" y="31"/>
                </a:cubicBezTo>
                <a:cubicBezTo>
                  <a:pt x="60" y="32"/>
                  <a:pt x="53" y="42"/>
                  <a:pt x="53" y="49"/>
                </a:cubicBezTo>
                <a:cubicBezTo>
                  <a:pt x="53" y="58"/>
                  <a:pt x="58" y="64"/>
                  <a:pt x="64" y="64"/>
                </a:cubicBezTo>
                <a:close/>
                <a:moveTo>
                  <a:pt x="64" y="40"/>
                </a:moveTo>
                <a:cubicBezTo>
                  <a:pt x="66" y="43"/>
                  <a:pt x="68" y="47"/>
                  <a:pt x="68" y="49"/>
                </a:cubicBezTo>
                <a:cubicBezTo>
                  <a:pt x="68" y="54"/>
                  <a:pt x="66" y="57"/>
                  <a:pt x="64" y="57"/>
                </a:cubicBezTo>
                <a:cubicBezTo>
                  <a:pt x="63" y="57"/>
                  <a:pt x="60" y="54"/>
                  <a:pt x="60" y="49"/>
                </a:cubicBezTo>
                <a:cubicBezTo>
                  <a:pt x="60" y="47"/>
                  <a:pt x="62" y="43"/>
                  <a:pt x="64" y="40"/>
                </a:cubicBezTo>
                <a:close/>
                <a:moveTo>
                  <a:pt x="113" y="64"/>
                </a:moveTo>
                <a:cubicBezTo>
                  <a:pt x="120" y="64"/>
                  <a:pt x="125" y="58"/>
                  <a:pt x="125" y="49"/>
                </a:cubicBezTo>
                <a:cubicBezTo>
                  <a:pt x="125" y="42"/>
                  <a:pt x="117" y="32"/>
                  <a:pt x="116" y="31"/>
                </a:cubicBezTo>
                <a:cubicBezTo>
                  <a:pt x="115" y="30"/>
                  <a:pt x="112" y="30"/>
                  <a:pt x="110" y="31"/>
                </a:cubicBezTo>
                <a:cubicBezTo>
                  <a:pt x="109" y="32"/>
                  <a:pt x="102" y="42"/>
                  <a:pt x="102" y="49"/>
                </a:cubicBezTo>
                <a:cubicBezTo>
                  <a:pt x="102" y="58"/>
                  <a:pt x="107" y="64"/>
                  <a:pt x="113" y="64"/>
                </a:cubicBezTo>
                <a:close/>
                <a:moveTo>
                  <a:pt x="113" y="40"/>
                </a:moveTo>
                <a:cubicBezTo>
                  <a:pt x="115" y="43"/>
                  <a:pt x="117" y="47"/>
                  <a:pt x="117" y="49"/>
                </a:cubicBezTo>
                <a:cubicBezTo>
                  <a:pt x="117" y="54"/>
                  <a:pt x="115" y="57"/>
                  <a:pt x="113" y="57"/>
                </a:cubicBezTo>
                <a:cubicBezTo>
                  <a:pt x="112" y="57"/>
                  <a:pt x="109" y="54"/>
                  <a:pt x="109" y="49"/>
                </a:cubicBezTo>
                <a:cubicBezTo>
                  <a:pt x="109" y="47"/>
                  <a:pt x="111" y="43"/>
                  <a:pt x="113" y="40"/>
                </a:cubicBezTo>
                <a:close/>
              </a:path>
            </a:pathLst>
          </a:custGeom>
          <a:solidFill>
            <a:srgbClr val="D5B000"/>
          </a:solidFill>
          <a:ln w="9525">
            <a:solidFill>
              <a:srgbClr val="489A1E"/>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39" name="ZoneTexte 138">
            <a:extLst>
              <a:ext uri="{FF2B5EF4-FFF2-40B4-BE49-F238E27FC236}">
                <a16:creationId xmlns:a16="http://schemas.microsoft.com/office/drawing/2014/main" id="{88F739F6-06BF-4091-826C-8AA9A457A986}"/>
              </a:ext>
            </a:extLst>
          </p:cNvPr>
          <p:cNvSpPr txBox="1"/>
          <p:nvPr/>
        </p:nvSpPr>
        <p:spPr>
          <a:xfrm>
            <a:off x="6642048" y="3196330"/>
            <a:ext cx="308089" cy="1947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Age</a:t>
            </a:r>
          </a:p>
        </p:txBody>
      </p:sp>
      <p:sp>
        <p:nvSpPr>
          <p:cNvPr id="140" name="ZoneTexte 139">
            <a:extLst>
              <a:ext uri="{FF2B5EF4-FFF2-40B4-BE49-F238E27FC236}">
                <a16:creationId xmlns:a16="http://schemas.microsoft.com/office/drawing/2014/main" id="{96967938-61AE-4EDC-987A-02F184F1D061}"/>
              </a:ext>
            </a:extLst>
          </p:cNvPr>
          <p:cNvSpPr txBox="1"/>
          <p:nvPr/>
        </p:nvSpPr>
        <p:spPr>
          <a:xfrm>
            <a:off x="6548696"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57</a:t>
            </a:r>
          </a:p>
        </p:txBody>
      </p:sp>
      <p:sp>
        <p:nvSpPr>
          <p:cNvPr id="142" name="Freeform 21">
            <a:extLst>
              <a:ext uri="{FF2B5EF4-FFF2-40B4-BE49-F238E27FC236}">
                <a16:creationId xmlns:a16="http://schemas.microsoft.com/office/drawing/2014/main" id="{F4F8EE14-62AD-4673-B110-9E411CE90A8D}"/>
              </a:ext>
            </a:extLst>
          </p:cNvPr>
          <p:cNvSpPr>
            <a:spLocks noChangeAspect="1" noEditPoints="1"/>
          </p:cNvSpPr>
          <p:nvPr/>
        </p:nvSpPr>
        <p:spPr bwMode="auto">
          <a:xfrm>
            <a:off x="7763704" y="2972786"/>
            <a:ext cx="198996" cy="179709"/>
          </a:xfrm>
          <a:custGeom>
            <a:avLst/>
            <a:gdLst>
              <a:gd name="T0" fmla="*/ 85 w 227"/>
              <a:gd name="T1" fmla="*/ 19 h 205"/>
              <a:gd name="T2" fmla="*/ 85 w 227"/>
              <a:gd name="T3" fmla="*/ 19 h 205"/>
              <a:gd name="T4" fmla="*/ 142 w 227"/>
              <a:gd name="T5" fmla="*/ 19 h 205"/>
              <a:gd name="T6" fmla="*/ 142 w 227"/>
              <a:gd name="T7" fmla="*/ 19 h 205"/>
              <a:gd name="T8" fmla="*/ 142 w 227"/>
              <a:gd name="T9" fmla="*/ 37 h 205"/>
              <a:gd name="T10" fmla="*/ 161 w 227"/>
              <a:gd name="T11" fmla="*/ 37 h 205"/>
              <a:gd name="T12" fmla="*/ 161 w 227"/>
              <a:gd name="T13" fmla="*/ 19 h 205"/>
              <a:gd name="T14" fmla="*/ 142 w 227"/>
              <a:gd name="T15" fmla="*/ 0 h 205"/>
              <a:gd name="T16" fmla="*/ 85 w 227"/>
              <a:gd name="T17" fmla="*/ 0 h 205"/>
              <a:gd name="T18" fmla="*/ 66 w 227"/>
              <a:gd name="T19" fmla="*/ 19 h 205"/>
              <a:gd name="T20" fmla="*/ 66 w 227"/>
              <a:gd name="T21" fmla="*/ 37 h 205"/>
              <a:gd name="T22" fmla="*/ 85 w 227"/>
              <a:gd name="T23" fmla="*/ 37 h 205"/>
              <a:gd name="T24" fmla="*/ 85 w 227"/>
              <a:gd name="T25" fmla="*/ 19 h 205"/>
              <a:gd name="T26" fmla="*/ 178 w 227"/>
              <a:gd name="T27" fmla="*/ 155 h 205"/>
              <a:gd name="T28" fmla="*/ 178 w 227"/>
              <a:gd name="T29" fmla="*/ 158 h 205"/>
              <a:gd name="T30" fmla="*/ 167 w 227"/>
              <a:gd name="T31" fmla="*/ 169 h 205"/>
              <a:gd name="T32" fmla="*/ 156 w 227"/>
              <a:gd name="T33" fmla="*/ 158 h 205"/>
              <a:gd name="T34" fmla="*/ 156 w 227"/>
              <a:gd name="T35" fmla="*/ 155 h 205"/>
              <a:gd name="T36" fmla="*/ 71 w 227"/>
              <a:gd name="T37" fmla="*/ 155 h 205"/>
              <a:gd name="T38" fmla="*/ 71 w 227"/>
              <a:gd name="T39" fmla="*/ 158 h 205"/>
              <a:gd name="T40" fmla="*/ 60 w 227"/>
              <a:gd name="T41" fmla="*/ 169 h 205"/>
              <a:gd name="T42" fmla="*/ 48 w 227"/>
              <a:gd name="T43" fmla="*/ 158 h 205"/>
              <a:gd name="T44" fmla="*/ 48 w 227"/>
              <a:gd name="T45" fmla="*/ 155 h 205"/>
              <a:gd name="T46" fmla="*/ 29 w 227"/>
              <a:gd name="T47" fmla="*/ 155 h 205"/>
              <a:gd name="T48" fmla="*/ 0 w 227"/>
              <a:gd name="T49" fmla="*/ 143 h 205"/>
              <a:gd name="T50" fmla="*/ 0 w 227"/>
              <a:gd name="T51" fmla="*/ 193 h 205"/>
              <a:gd name="T52" fmla="*/ 11 w 227"/>
              <a:gd name="T53" fmla="*/ 205 h 205"/>
              <a:gd name="T54" fmla="*/ 215 w 227"/>
              <a:gd name="T55" fmla="*/ 205 h 205"/>
              <a:gd name="T56" fmla="*/ 227 w 227"/>
              <a:gd name="T57" fmla="*/ 193 h 205"/>
              <a:gd name="T58" fmla="*/ 227 w 227"/>
              <a:gd name="T59" fmla="*/ 143 h 205"/>
              <a:gd name="T60" fmla="*/ 198 w 227"/>
              <a:gd name="T61" fmla="*/ 155 h 205"/>
              <a:gd name="T62" fmla="*/ 178 w 227"/>
              <a:gd name="T63" fmla="*/ 155 h 205"/>
              <a:gd name="T64" fmla="*/ 215 w 227"/>
              <a:gd name="T65" fmla="*/ 49 h 205"/>
              <a:gd name="T66" fmla="*/ 11 w 227"/>
              <a:gd name="T67" fmla="*/ 49 h 205"/>
              <a:gd name="T68" fmla="*/ 0 w 227"/>
              <a:gd name="T69" fmla="*/ 60 h 205"/>
              <a:gd name="T70" fmla="*/ 0 w 227"/>
              <a:gd name="T71" fmla="*/ 118 h 205"/>
              <a:gd name="T72" fmla="*/ 29 w 227"/>
              <a:gd name="T73" fmla="*/ 144 h 205"/>
              <a:gd name="T74" fmla="*/ 48 w 227"/>
              <a:gd name="T75" fmla="*/ 144 h 205"/>
              <a:gd name="T76" fmla="*/ 48 w 227"/>
              <a:gd name="T77" fmla="*/ 141 h 205"/>
              <a:gd name="T78" fmla="*/ 60 w 227"/>
              <a:gd name="T79" fmla="*/ 130 h 205"/>
              <a:gd name="T80" fmla="*/ 71 w 227"/>
              <a:gd name="T81" fmla="*/ 141 h 205"/>
              <a:gd name="T82" fmla="*/ 71 w 227"/>
              <a:gd name="T83" fmla="*/ 144 h 205"/>
              <a:gd name="T84" fmla="*/ 156 w 227"/>
              <a:gd name="T85" fmla="*/ 144 h 205"/>
              <a:gd name="T86" fmla="*/ 156 w 227"/>
              <a:gd name="T87" fmla="*/ 141 h 205"/>
              <a:gd name="T88" fmla="*/ 167 w 227"/>
              <a:gd name="T89" fmla="*/ 130 h 205"/>
              <a:gd name="T90" fmla="*/ 178 w 227"/>
              <a:gd name="T91" fmla="*/ 141 h 205"/>
              <a:gd name="T92" fmla="*/ 178 w 227"/>
              <a:gd name="T93" fmla="*/ 144 h 205"/>
              <a:gd name="T94" fmla="*/ 198 w 227"/>
              <a:gd name="T95" fmla="*/ 144 h 205"/>
              <a:gd name="T96" fmla="*/ 227 w 227"/>
              <a:gd name="T97" fmla="*/ 118 h 205"/>
              <a:gd name="T98" fmla="*/ 227 w 227"/>
              <a:gd name="T99" fmla="*/ 60 h 205"/>
              <a:gd name="T100" fmla="*/ 215 w 227"/>
              <a:gd name="T101" fmla="*/ 4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205">
                <a:moveTo>
                  <a:pt x="85" y="19"/>
                </a:moveTo>
                <a:cubicBezTo>
                  <a:pt x="85" y="19"/>
                  <a:pt x="85" y="19"/>
                  <a:pt x="85" y="19"/>
                </a:cubicBezTo>
                <a:cubicBezTo>
                  <a:pt x="142" y="19"/>
                  <a:pt x="142" y="19"/>
                  <a:pt x="142" y="19"/>
                </a:cubicBezTo>
                <a:cubicBezTo>
                  <a:pt x="142" y="19"/>
                  <a:pt x="142" y="19"/>
                  <a:pt x="142" y="19"/>
                </a:cubicBezTo>
                <a:cubicBezTo>
                  <a:pt x="142" y="37"/>
                  <a:pt x="142" y="37"/>
                  <a:pt x="142" y="37"/>
                </a:cubicBezTo>
                <a:cubicBezTo>
                  <a:pt x="161" y="37"/>
                  <a:pt x="161" y="37"/>
                  <a:pt x="161" y="37"/>
                </a:cubicBezTo>
                <a:cubicBezTo>
                  <a:pt x="161" y="19"/>
                  <a:pt x="161" y="19"/>
                  <a:pt x="161" y="19"/>
                </a:cubicBezTo>
                <a:cubicBezTo>
                  <a:pt x="161" y="8"/>
                  <a:pt x="153" y="0"/>
                  <a:pt x="142" y="0"/>
                </a:cubicBezTo>
                <a:cubicBezTo>
                  <a:pt x="85" y="0"/>
                  <a:pt x="85" y="0"/>
                  <a:pt x="85" y="0"/>
                </a:cubicBezTo>
                <a:cubicBezTo>
                  <a:pt x="74" y="0"/>
                  <a:pt x="66" y="8"/>
                  <a:pt x="66" y="19"/>
                </a:cubicBezTo>
                <a:cubicBezTo>
                  <a:pt x="66" y="37"/>
                  <a:pt x="66" y="37"/>
                  <a:pt x="66" y="37"/>
                </a:cubicBezTo>
                <a:cubicBezTo>
                  <a:pt x="85" y="37"/>
                  <a:pt x="85" y="37"/>
                  <a:pt x="85" y="37"/>
                </a:cubicBezTo>
                <a:lnTo>
                  <a:pt x="85" y="19"/>
                </a:lnTo>
                <a:close/>
                <a:moveTo>
                  <a:pt x="178" y="155"/>
                </a:moveTo>
                <a:cubicBezTo>
                  <a:pt x="178" y="158"/>
                  <a:pt x="178" y="158"/>
                  <a:pt x="178" y="158"/>
                </a:cubicBezTo>
                <a:cubicBezTo>
                  <a:pt x="178" y="164"/>
                  <a:pt x="173" y="169"/>
                  <a:pt x="167" y="169"/>
                </a:cubicBezTo>
                <a:cubicBezTo>
                  <a:pt x="161" y="169"/>
                  <a:pt x="156" y="164"/>
                  <a:pt x="156" y="158"/>
                </a:cubicBezTo>
                <a:cubicBezTo>
                  <a:pt x="156" y="155"/>
                  <a:pt x="156" y="155"/>
                  <a:pt x="156" y="155"/>
                </a:cubicBezTo>
                <a:cubicBezTo>
                  <a:pt x="71" y="155"/>
                  <a:pt x="71" y="155"/>
                  <a:pt x="71" y="155"/>
                </a:cubicBezTo>
                <a:cubicBezTo>
                  <a:pt x="71" y="158"/>
                  <a:pt x="71" y="158"/>
                  <a:pt x="71" y="158"/>
                </a:cubicBezTo>
                <a:cubicBezTo>
                  <a:pt x="71" y="164"/>
                  <a:pt x="66" y="169"/>
                  <a:pt x="60" y="169"/>
                </a:cubicBezTo>
                <a:cubicBezTo>
                  <a:pt x="53" y="169"/>
                  <a:pt x="48" y="164"/>
                  <a:pt x="48" y="158"/>
                </a:cubicBezTo>
                <a:cubicBezTo>
                  <a:pt x="48" y="155"/>
                  <a:pt x="48" y="155"/>
                  <a:pt x="48" y="155"/>
                </a:cubicBezTo>
                <a:cubicBezTo>
                  <a:pt x="29" y="155"/>
                  <a:pt x="29" y="155"/>
                  <a:pt x="29" y="155"/>
                </a:cubicBezTo>
                <a:cubicBezTo>
                  <a:pt x="18" y="155"/>
                  <a:pt x="7" y="151"/>
                  <a:pt x="0" y="143"/>
                </a:cubicBezTo>
                <a:cubicBezTo>
                  <a:pt x="0" y="193"/>
                  <a:pt x="0" y="193"/>
                  <a:pt x="0" y="193"/>
                </a:cubicBezTo>
                <a:cubicBezTo>
                  <a:pt x="0" y="200"/>
                  <a:pt x="5" y="205"/>
                  <a:pt x="11" y="205"/>
                </a:cubicBezTo>
                <a:cubicBezTo>
                  <a:pt x="215" y="205"/>
                  <a:pt x="215" y="205"/>
                  <a:pt x="215" y="205"/>
                </a:cubicBezTo>
                <a:cubicBezTo>
                  <a:pt x="222" y="205"/>
                  <a:pt x="227" y="200"/>
                  <a:pt x="227" y="193"/>
                </a:cubicBezTo>
                <a:cubicBezTo>
                  <a:pt x="227" y="143"/>
                  <a:pt x="227" y="143"/>
                  <a:pt x="227" y="143"/>
                </a:cubicBezTo>
                <a:cubicBezTo>
                  <a:pt x="219" y="151"/>
                  <a:pt x="209" y="155"/>
                  <a:pt x="198" y="155"/>
                </a:cubicBezTo>
                <a:lnTo>
                  <a:pt x="178" y="155"/>
                </a:lnTo>
                <a:close/>
                <a:moveTo>
                  <a:pt x="215" y="49"/>
                </a:moveTo>
                <a:cubicBezTo>
                  <a:pt x="11" y="49"/>
                  <a:pt x="11" y="49"/>
                  <a:pt x="11" y="49"/>
                </a:cubicBezTo>
                <a:cubicBezTo>
                  <a:pt x="5" y="49"/>
                  <a:pt x="0" y="54"/>
                  <a:pt x="0" y="60"/>
                </a:cubicBezTo>
                <a:cubicBezTo>
                  <a:pt x="0" y="118"/>
                  <a:pt x="0" y="118"/>
                  <a:pt x="0" y="118"/>
                </a:cubicBezTo>
                <a:cubicBezTo>
                  <a:pt x="2" y="133"/>
                  <a:pt x="14" y="144"/>
                  <a:pt x="29" y="144"/>
                </a:cubicBezTo>
                <a:cubicBezTo>
                  <a:pt x="48" y="144"/>
                  <a:pt x="48" y="144"/>
                  <a:pt x="48" y="144"/>
                </a:cubicBezTo>
                <a:cubicBezTo>
                  <a:pt x="48" y="141"/>
                  <a:pt x="48" y="141"/>
                  <a:pt x="48" y="141"/>
                </a:cubicBezTo>
                <a:cubicBezTo>
                  <a:pt x="48" y="135"/>
                  <a:pt x="53" y="130"/>
                  <a:pt x="60" y="130"/>
                </a:cubicBezTo>
                <a:cubicBezTo>
                  <a:pt x="66" y="130"/>
                  <a:pt x="71" y="135"/>
                  <a:pt x="71" y="141"/>
                </a:cubicBezTo>
                <a:cubicBezTo>
                  <a:pt x="71" y="144"/>
                  <a:pt x="71" y="144"/>
                  <a:pt x="71" y="144"/>
                </a:cubicBezTo>
                <a:cubicBezTo>
                  <a:pt x="156" y="144"/>
                  <a:pt x="156" y="144"/>
                  <a:pt x="156" y="144"/>
                </a:cubicBezTo>
                <a:cubicBezTo>
                  <a:pt x="156" y="141"/>
                  <a:pt x="156" y="141"/>
                  <a:pt x="156" y="141"/>
                </a:cubicBezTo>
                <a:cubicBezTo>
                  <a:pt x="156" y="135"/>
                  <a:pt x="161" y="130"/>
                  <a:pt x="167" y="130"/>
                </a:cubicBezTo>
                <a:cubicBezTo>
                  <a:pt x="173" y="130"/>
                  <a:pt x="178" y="135"/>
                  <a:pt x="178" y="141"/>
                </a:cubicBezTo>
                <a:cubicBezTo>
                  <a:pt x="178" y="144"/>
                  <a:pt x="178" y="144"/>
                  <a:pt x="178" y="144"/>
                </a:cubicBezTo>
                <a:cubicBezTo>
                  <a:pt x="198" y="144"/>
                  <a:pt x="198" y="144"/>
                  <a:pt x="198" y="144"/>
                </a:cubicBezTo>
                <a:cubicBezTo>
                  <a:pt x="213" y="144"/>
                  <a:pt x="225" y="133"/>
                  <a:pt x="227" y="118"/>
                </a:cubicBezTo>
                <a:cubicBezTo>
                  <a:pt x="227" y="60"/>
                  <a:pt x="227" y="60"/>
                  <a:pt x="227" y="60"/>
                </a:cubicBezTo>
                <a:cubicBezTo>
                  <a:pt x="227" y="54"/>
                  <a:pt x="222" y="49"/>
                  <a:pt x="215" y="49"/>
                </a:cubicBezTo>
                <a:close/>
              </a:path>
            </a:pathLst>
          </a:custGeom>
          <a:noFill/>
          <a:ln>
            <a:solidFill>
              <a:srgbClr val="489A1E"/>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43" name="ZoneTexte 142">
            <a:extLst>
              <a:ext uri="{FF2B5EF4-FFF2-40B4-BE49-F238E27FC236}">
                <a16:creationId xmlns:a16="http://schemas.microsoft.com/office/drawing/2014/main" id="{D428AC3A-B833-45CB-BC45-C165D2532029}"/>
              </a:ext>
            </a:extLst>
          </p:cNvPr>
          <p:cNvSpPr txBox="1"/>
          <p:nvPr/>
        </p:nvSpPr>
        <p:spPr>
          <a:xfrm>
            <a:off x="7726385" y="3196331"/>
            <a:ext cx="273635" cy="170237"/>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Actif</a:t>
            </a:r>
          </a:p>
        </p:txBody>
      </p:sp>
      <p:sp>
        <p:nvSpPr>
          <p:cNvPr id="144" name="ZoneTexte 143">
            <a:extLst>
              <a:ext uri="{FF2B5EF4-FFF2-40B4-BE49-F238E27FC236}">
                <a16:creationId xmlns:a16="http://schemas.microsoft.com/office/drawing/2014/main" id="{1E8D2F6C-983A-4926-A086-7178297D741A}"/>
              </a:ext>
            </a:extLst>
          </p:cNvPr>
          <p:cNvSpPr txBox="1"/>
          <p:nvPr/>
        </p:nvSpPr>
        <p:spPr>
          <a:xfrm>
            <a:off x="7610612"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40%</a:t>
            </a:r>
          </a:p>
        </p:txBody>
      </p:sp>
      <p:sp>
        <p:nvSpPr>
          <p:cNvPr id="146" name="ZoneTexte 145">
            <a:extLst>
              <a:ext uri="{FF2B5EF4-FFF2-40B4-BE49-F238E27FC236}">
                <a16:creationId xmlns:a16="http://schemas.microsoft.com/office/drawing/2014/main" id="{3297434E-1520-4E0A-95E7-BBA6B7A3DEA7}"/>
              </a:ext>
            </a:extLst>
          </p:cNvPr>
          <p:cNvSpPr txBox="1"/>
          <p:nvPr/>
        </p:nvSpPr>
        <p:spPr>
          <a:xfrm>
            <a:off x="7035593" y="3196330"/>
            <a:ext cx="605336" cy="14945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Province</a:t>
            </a:r>
          </a:p>
        </p:txBody>
      </p:sp>
      <p:sp>
        <p:nvSpPr>
          <p:cNvPr id="147" name="ZoneTexte 146">
            <a:extLst>
              <a:ext uri="{FF2B5EF4-FFF2-40B4-BE49-F238E27FC236}">
                <a16:creationId xmlns:a16="http://schemas.microsoft.com/office/drawing/2014/main" id="{B388B591-CDFE-4455-BD74-53767BF14F9D}"/>
              </a:ext>
            </a:extLst>
          </p:cNvPr>
          <p:cNvSpPr txBox="1"/>
          <p:nvPr/>
        </p:nvSpPr>
        <p:spPr>
          <a:xfrm>
            <a:off x="7111654"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77%</a:t>
            </a:r>
          </a:p>
        </p:txBody>
      </p:sp>
      <p:sp>
        <p:nvSpPr>
          <p:cNvPr id="150" name="Freeform 59">
            <a:extLst>
              <a:ext uri="{FF2B5EF4-FFF2-40B4-BE49-F238E27FC236}">
                <a16:creationId xmlns:a16="http://schemas.microsoft.com/office/drawing/2014/main" id="{8B2B8A34-420F-4374-B0D5-B2E9DA40B7FA}"/>
              </a:ext>
            </a:extLst>
          </p:cNvPr>
          <p:cNvSpPr>
            <a:spLocks noChangeAspect="1" noEditPoints="1"/>
          </p:cNvSpPr>
          <p:nvPr/>
        </p:nvSpPr>
        <p:spPr bwMode="auto">
          <a:xfrm>
            <a:off x="8329405" y="2972786"/>
            <a:ext cx="124471" cy="179709"/>
          </a:xfrm>
          <a:custGeom>
            <a:avLst/>
            <a:gdLst>
              <a:gd name="T0" fmla="*/ 67 w 165"/>
              <a:gd name="T1" fmla="*/ 54 h 238"/>
              <a:gd name="T2" fmla="*/ 3 w 165"/>
              <a:gd name="T3" fmla="*/ 54 h 238"/>
              <a:gd name="T4" fmla="*/ 51 w 165"/>
              <a:gd name="T5" fmla="*/ 169 h 238"/>
              <a:gd name="T6" fmla="*/ 70 w 165"/>
              <a:gd name="T7" fmla="*/ 121 h 238"/>
              <a:gd name="T8" fmla="*/ 70 w 165"/>
              <a:gd name="T9" fmla="*/ 118 h 238"/>
              <a:gd name="T10" fmla="*/ 64 w 165"/>
              <a:gd name="T11" fmla="*/ 106 h 238"/>
              <a:gd name="T12" fmla="*/ 62 w 165"/>
              <a:gd name="T13" fmla="*/ 105 h 238"/>
              <a:gd name="T14" fmla="*/ 61 w 165"/>
              <a:gd name="T15" fmla="*/ 103 h 238"/>
              <a:gd name="T16" fmla="*/ 59 w 165"/>
              <a:gd name="T17" fmla="*/ 102 h 238"/>
              <a:gd name="T18" fmla="*/ 58 w 165"/>
              <a:gd name="T19" fmla="*/ 101 h 238"/>
              <a:gd name="T20" fmla="*/ 56 w 165"/>
              <a:gd name="T21" fmla="*/ 100 h 238"/>
              <a:gd name="T22" fmla="*/ 54 w 165"/>
              <a:gd name="T23" fmla="*/ 100 h 238"/>
              <a:gd name="T24" fmla="*/ 52 w 165"/>
              <a:gd name="T25" fmla="*/ 99 h 238"/>
              <a:gd name="T26" fmla="*/ 50 w 165"/>
              <a:gd name="T27" fmla="*/ 99 h 238"/>
              <a:gd name="T28" fmla="*/ 23 w 165"/>
              <a:gd name="T29" fmla="*/ 99 h 238"/>
              <a:gd name="T30" fmla="*/ 20 w 165"/>
              <a:gd name="T31" fmla="*/ 99 h 238"/>
              <a:gd name="T32" fmla="*/ 18 w 165"/>
              <a:gd name="T33" fmla="*/ 99 h 238"/>
              <a:gd name="T34" fmla="*/ 16 w 165"/>
              <a:gd name="T35" fmla="*/ 100 h 238"/>
              <a:gd name="T36" fmla="*/ 14 w 165"/>
              <a:gd name="T37" fmla="*/ 101 h 238"/>
              <a:gd name="T38" fmla="*/ 12 w 165"/>
              <a:gd name="T39" fmla="*/ 102 h 238"/>
              <a:gd name="T40" fmla="*/ 10 w 165"/>
              <a:gd name="T41" fmla="*/ 103 h 238"/>
              <a:gd name="T42" fmla="*/ 8 w 165"/>
              <a:gd name="T43" fmla="*/ 104 h 238"/>
              <a:gd name="T44" fmla="*/ 7 w 165"/>
              <a:gd name="T45" fmla="*/ 106 h 238"/>
              <a:gd name="T46" fmla="*/ 1 w 165"/>
              <a:gd name="T47" fmla="*/ 118 h 238"/>
              <a:gd name="T48" fmla="*/ 0 w 165"/>
              <a:gd name="T49" fmla="*/ 121 h 238"/>
              <a:gd name="T50" fmla="*/ 0 w 165"/>
              <a:gd name="T51" fmla="*/ 178 h 238"/>
              <a:gd name="T52" fmla="*/ 24 w 165"/>
              <a:gd name="T53" fmla="*/ 225 h 238"/>
              <a:gd name="T54" fmla="*/ 43 w 165"/>
              <a:gd name="T55" fmla="*/ 216 h 238"/>
              <a:gd name="T56" fmla="*/ 51 w 165"/>
              <a:gd name="T57" fmla="*/ 169 h 238"/>
              <a:gd name="T58" fmla="*/ 156 w 165"/>
              <a:gd name="T59" fmla="*/ 33 h 238"/>
              <a:gd name="T60" fmla="*/ 90 w 165"/>
              <a:gd name="T61" fmla="*/ 33 h 238"/>
              <a:gd name="T62" fmla="*/ 135 w 165"/>
              <a:gd name="T63" fmla="*/ 80 h 238"/>
              <a:gd name="T64" fmla="*/ 111 w 165"/>
              <a:gd name="T65" fmla="*/ 80 h 238"/>
              <a:gd name="T66" fmla="*/ 80 w 165"/>
              <a:gd name="T67" fmla="*/ 111 h 238"/>
              <a:gd name="T68" fmla="*/ 80 w 165"/>
              <a:gd name="T69" fmla="*/ 143 h 238"/>
              <a:gd name="T70" fmla="*/ 93 w 165"/>
              <a:gd name="T71" fmla="*/ 191 h 238"/>
              <a:gd name="T72" fmla="*/ 112 w 165"/>
              <a:gd name="T73" fmla="*/ 226 h 238"/>
              <a:gd name="T74" fmla="*/ 165 w 165"/>
              <a:gd name="T75" fmla="*/ 226 h 238"/>
              <a:gd name="T76" fmla="*/ 165 w 165"/>
              <a:gd name="T77" fmla="*/ 111 h 238"/>
              <a:gd name="T78" fmla="*/ 88 w 165"/>
              <a:gd name="T79" fmla="*/ 198 h 238"/>
              <a:gd name="T80" fmla="*/ 87 w 165"/>
              <a:gd name="T81" fmla="*/ 198 h 238"/>
              <a:gd name="T82" fmla="*/ 70 w 165"/>
              <a:gd name="T83" fmla="*/ 198 h 238"/>
              <a:gd name="T84" fmla="*/ 68 w 165"/>
              <a:gd name="T85" fmla="*/ 198 h 238"/>
              <a:gd name="T86" fmla="*/ 51 w 165"/>
              <a:gd name="T87" fmla="*/ 216 h 238"/>
              <a:gd name="T88" fmla="*/ 104 w 165"/>
              <a:gd name="T89" fmla="*/ 238 h 238"/>
              <a:gd name="T90" fmla="*/ 88 w 165"/>
              <a:gd name="T91" fmla="*/ 198 h 238"/>
              <a:gd name="T92" fmla="*/ 78 w 165"/>
              <a:gd name="T93" fmla="*/ 187 h 238"/>
              <a:gd name="T94" fmla="*/ 78 w 165"/>
              <a:gd name="T95" fmla="*/ 1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238">
                <a:moveTo>
                  <a:pt x="35" y="86"/>
                </a:moveTo>
                <a:cubicBezTo>
                  <a:pt x="53" y="86"/>
                  <a:pt x="67" y="72"/>
                  <a:pt x="67" y="54"/>
                </a:cubicBezTo>
                <a:cubicBezTo>
                  <a:pt x="67" y="37"/>
                  <a:pt x="53" y="22"/>
                  <a:pt x="35" y="22"/>
                </a:cubicBezTo>
                <a:cubicBezTo>
                  <a:pt x="17" y="22"/>
                  <a:pt x="3" y="37"/>
                  <a:pt x="3" y="54"/>
                </a:cubicBezTo>
                <a:cubicBezTo>
                  <a:pt x="3" y="72"/>
                  <a:pt x="17" y="86"/>
                  <a:pt x="35" y="86"/>
                </a:cubicBezTo>
                <a:close/>
                <a:moveTo>
                  <a:pt x="51" y="169"/>
                </a:moveTo>
                <a:cubicBezTo>
                  <a:pt x="51" y="158"/>
                  <a:pt x="59" y="148"/>
                  <a:pt x="70" y="144"/>
                </a:cubicBezTo>
                <a:cubicBezTo>
                  <a:pt x="70" y="121"/>
                  <a:pt x="70" y="121"/>
                  <a:pt x="70" y="121"/>
                </a:cubicBezTo>
                <a:cubicBezTo>
                  <a:pt x="70" y="120"/>
                  <a:pt x="70" y="119"/>
                  <a:pt x="70" y="118"/>
                </a:cubicBezTo>
                <a:cubicBezTo>
                  <a:pt x="70" y="118"/>
                  <a:pt x="70" y="118"/>
                  <a:pt x="70" y="118"/>
                </a:cubicBezTo>
                <a:cubicBezTo>
                  <a:pt x="70" y="118"/>
                  <a:pt x="70" y="118"/>
                  <a:pt x="70" y="118"/>
                </a:cubicBezTo>
                <a:cubicBezTo>
                  <a:pt x="69" y="114"/>
                  <a:pt x="67" y="109"/>
                  <a:pt x="64" y="106"/>
                </a:cubicBezTo>
                <a:cubicBezTo>
                  <a:pt x="64" y="106"/>
                  <a:pt x="64" y="106"/>
                  <a:pt x="63" y="106"/>
                </a:cubicBezTo>
                <a:cubicBezTo>
                  <a:pt x="63" y="105"/>
                  <a:pt x="63" y="105"/>
                  <a:pt x="62" y="105"/>
                </a:cubicBezTo>
                <a:cubicBezTo>
                  <a:pt x="62" y="105"/>
                  <a:pt x="62" y="104"/>
                  <a:pt x="62" y="104"/>
                </a:cubicBezTo>
                <a:cubicBezTo>
                  <a:pt x="62" y="104"/>
                  <a:pt x="61" y="104"/>
                  <a:pt x="61" y="103"/>
                </a:cubicBezTo>
                <a:cubicBezTo>
                  <a:pt x="61" y="103"/>
                  <a:pt x="61" y="103"/>
                  <a:pt x="60" y="103"/>
                </a:cubicBezTo>
                <a:cubicBezTo>
                  <a:pt x="60" y="103"/>
                  <a:pt x="60" y="103"/>
                  <a:pt x="59" y="102"/>
                </a:cubicBezTo>
                <a:cubicBezTo>
                  <a:pt x="59" y="102"/>
                  <a:pt x="59" y="102"/>
                  <a:pt x="59" y="102"/>
                </a:cubicBezTo>
                <a:cubicBezTo>
                  <a:pt x="58" y="102"/>
                  <a:pt x="58" y="101"/>
                  <a:pt x="58" y="101"/>
                </a:cubicBezTo>
                <a:cubicBezTo>
                  <a:pt x="57" y="101"/>
                  <a:pt x="57" y="101"/>
                  <a:pt x="57" y="101"/>
                </a:cubicBezTo>
                <a:cubicBezTo>
                  <a:pt x="56" y="101"/>
                  <a:pt x="56" y="101"/>
                  <a:pt x="56" y="100"/>
                </a:cubicBezTo>
                <a:cubicBezTo>
                  <a:pt x="55" y="100"/>
                  <a:pt x="55" y="100"/>
                  <a:pt x="55" y="100"/>
                </a:cubicBezTo>
                <a:cubicBezTo>
                  <a:pt x="54" y="100"/>
                  <a:pt x="54" y="100"/>
                  <a:pt x="54" y="100"/>
                </a:cubicBezTo>
                <a:cubicBezTo>
                  <a:pt x="53" y="100"/>
                  <a:pt x="53" y="100"/>
                  <a:pt x="53" y="99"/>
                </a:cubicBezTo>
                <a:cubicBezTo>
                  <a:pt x="52" y="99"/>
                  <a:pt x="52" y="99"/>
                  <a:pt x="52" y="99"/>
                </a:cubicBezTo>
                <a:cubicBezTo>
                  <a:pt x="51" y="99"/>
                  <a:pt x="51" y="99"/>
                  <a:pt x="50" y="99"/>
                </a:cubicBezTo>
                <a:cubicBezTo>
                  <a:pt x="50" y="99"/>
                  <a:pt x="50" y="99"/>
                  <a:pt x="50" y="99"/>
                </a:cubicBezTo>
                <a:cubicBezTo>
                  <a:pt x="49" y="99"/>
                  <a:pt x="48" y="99"/>
                  <a:pt x="47" y="99"/>
                </a:cubicBezTo>
                <a:cubicBezTo>
                  <a:pt x="23" y="99"/>
                  <a:pt x="23" y="99"/>
                  <a:pt x="23" y="99"/>
                </a:cubicBezTo>
                <a:cubicBezTo>
                  <a:pt x="22" y="99"/>
                  <a:pt x="21" y="99"/>
                  <a:pt x="21" y="99"/>
                </a:cubicBezTo>
                <a:cubicBezTo>
                  <a:pt x="20" y="99"/>
                  <a:pt x="20" y="99"/>
                  <a:pt x="20" y="99"/>
                </a:cubicBezTo>
                <a:cubicBezTo>
                  <a:pt x="19" y="99"/>
                  <a:pt x="19" y="99"/>
                  <a:pt x="18" y="99"/>
                </a:cubicBezTo>
                <a:cubicBezTo>
                  <a:pt x="18" y="99"/>
                  <a:pt x="18" y="99"/>
                  <a:pt x="18" y="99"/>
                </a:cubicBezTo>
                <a:cubicBezTo>
                  <a:pt x="17" y="100"/>
                  <a:pt x="17" y="100"/>
                  <a:pt x="16" y="100"/>
                </a:cubicBezTo>
                <a:cubicBezTo>
                  <a:pt x="16" y="100"/>
                  <a:pt x="16" y="100"/>
                  <a:pt x="16" y="100"/>
                </a:cubicBezTo>
                <a:cubicBezTo>
                  <a:pt x="15" y="100"/>
                  <a:pt x="15" y="100"/>
                  <a:pt x="14" y="100"/>
                </a:cubicBezTo>
                <a:cubicBezTo>
                  <a:pt x="14" y="101"/>
                  <a:pt x="14" y="101"/>
                  <a:pt x="14" y="101"/>
                </a:cubicBezTo>
                <a:cubicBezTo>
                  <a:pt x="13" y="101"/>
                  <a:pt x="13" y="101"/>
                  <a:pt x="13" y="101"/>
                </a:cubicBezTo>
                <a:cubicBezTo>
                  <a:pt x="12" y="101"/>
                  <a:pt x="12" y="102"/>
                  <a:pt x="12" y="102"/>
                </a:cubicBezTo>
                <a:cubicBezTo>
                  <a:pt x="11" y="102"/>
                  <a:pt x="11" y="102"/>
                  <a:pt x="11" y="102"/>
                </a:cubicBezTo>
                <a:cubicBezTo>
                  <a:pt x="10" y="103"/>
                  <a:pt x="10" y="103"/>
                  <a:pt x="10" y="103"/>
                </a:cubicBezTo>
                <a:cubicBezTo>
                  <a:pt x="10" y="103"/>
                  <a:pt x="9" y="103"/>
                  <a:pt x="9" y="103"/>
                </a:cubicBezTo>
                <a:cubicBezTo>
                  <a:pt x="9" y="104"/>
                  <a:pt x="9" y="104"/>
                  <a:pt x="8" y="104"/>
                </a:cubicBezTo>
                <a:cubicBezTo>
                  <a:pt x="8" y="104"/>
                  <a:pt x="8" y="105"/>
                  <a:pt x="8" y="105"/>
                </a:cubicBezTo>
                <a:cubicBezTo>
                  <a:pt x="7" y="105"/>
                  <a:pt x="7" y="105"/>
                  <a:pt x="7" y="106"/>
                </a:cubicBezTo>
                <a:cubicBezTo>
                  <a:pt x="7" y="106"/>
                  <a:pt x="6" y="106"/>
                  <a:pt x="6" y="106"/>
                </a:cubicBezTo>
                <a:cubicBezTo>
                  <a:pt x="3" y="109"/>
                  <a:pt x="1" y="114"/>
                  <a:pt x="1" y="118"/>
                </a:cubicBezTo>
                <a:cubicBezTo>
                  <a:pt x="1" y="118"/>
                  <a:pt x="1" y="118"/>
                  <a:pt x="1" y="118"/>
                </a:cubicBezTo>
                <a:cubicBezTo>
                  <a:pt x="0" y="119"/>
                  <a:pt x="0" y="120"/>
                  <a:pt x="0" y="121"/>
                </a:cubicBezTo>
                <a:cubicBezTo>
                  <a:pt x="0" y="176"/>
                  <a:pt x="0" y="176"/>
                  <a:pt x="0" y="176"/>
                </a:cubicBezTo>
                <a:cubicBezTo>
                  <a:pt x="0" y="178"/>
                  <a:pt x="0" y="178"/>
                  <a:pt x="0" y="178"/>
                </a:cubicBezTo>
                <a:cubicBezTo>
                  <a:pt x="0" y="225"/>
                  <a:pt x="0" y="225"/>
                  <a:pt x="0" y="225"/>
                </a:cubicBezTo>
                <a:cubicBezTo>
                  <a:pt x="24" y="225"/>
                  <a:pt x="24" y="225"/>
                  <a:pt x="24" y="225"/>
                </a:cubicBezTo>
                <a:cubicBezTo>
                  <a:pt x="43" y="225"/>
                  <a:pt x="43" y="225"/>
                  <a:pt x="43" y="225"/>
                </a:cubicBezTo>
                <a:cubicBezTo>
                  <a:pt x="43" y="216"/>
                  <a:pt x="43" y="216"/>
                  <a:pt x="43" y="216"/>
                </a:cubicBezTo>
                <a:cubicBezTo>
                  <a:pt x="43" y="204"/>
                  <a:pt x="51" y="194"/>
                  <a:pt x="62" y="191"/>
                </a:cubicBezTo>
                <a:cubicBezTo>
                  <a:pt x="56" y="186"/>
                  <a:pt x="51" y="178"/>
                  <a:pt x="51" y="169"/>
                </a:cubicBezTo>
                <a:close/>
                <a:moveTo>
                  <a:pt x="123" y="67"/>
                </a:moveTo>
                <a:cubicBezTo>
                  <a:pt x="141" y="67"/>
                  <a:pt x="156" y="52"/>
                  <a:pt x="156" y="33"/>
                </a:cubicBezTo>
                <a:cubicBezTo>
                  <a:pt x="156" y="15"/>
                  <a:pt x="141" y="0"/>
                  <a:pt x="123" y="0"/>
                </a:cubicBezTo>
                <a:cubicBezTo>
                  <a:pt x="105" y="0"/>
                  <a:pt x="90" y="15"/>
                  <a:pt x="90" y="33"/>
                </a:cubicBezTo>
                <a:cubicBezTo>
                  <a:pt x="90" y="52"/>
                  <a:pt x="105" y="67"/>
                  <a:pt x="123" y="67"/>
                </a:cubicBezTo>
                <a:close/>
                <a:moveTo>
                  <a:pt x="135" y="80"/>
                </a:moveTo>
                <a:cubicBezTo>
                  <a:pt x="135" y="80"/>
                  <a:pt x="135" y="80"/>
                  <a:pt x="135" y="80"/>
                </a:cubicBezTo>
                <a:cubicBezTo>
                  <a:pt x="111" y="80"/>
                  <a:pt x="111" y="80"/>
                  <a:pt x="111" y="80"/>
                </a:cubicBezTo>
                <a:cubicBezTo>
                  <a:pt x="111" y="80"/>
                  <a:pt x="111" y="80"/>
                  <a:pt x="111" y="80"/>
                </a:cubicBezTo>
                <a:cubicBezTo>
                  <a:pt x="94" y="80"/>
                  <a:pt x="80" y="94"/>
                  <a:pt x="80" y="111"/>
                </a:cubicBezTo>
                <a:cubicBezTo>
                  <a:pt x="80" y="136"/>
                  <a:pt x="80" y="136"/>
                  <a:pt x="80" y="136"/>
                </a:cubicBezTo>
                <a:cubicBezTo>
                  <a:pt x="80" y="143"/>
                  <a:pt x="80" y="143"/>
                  <a:pt x="80" y="143"/>
                </a:cubicBezTo>
                <a:cubicBezTo>
                  <a:pt x="94" y="145"/>
                  <a:pt x="104" y="156"/>
                  <a:pt x="104" y="169"/>
                </a:cubicBezTo>
                <a:cubicBezTo>
                  <a:pt x="104" y="178"/>
                  <a:pt x="100" y="186"/>
                  <a:pt x="93" y="191"/>
                </a:cubicBezTo>
                <a:cubicBezTo>
                  <a:pt x="104" y="194"/>
                  <a:pt x="112" y="204"/>
                  <a:pt x="112" y="216"/>
                </a:cubicBezTo>
                <a:cubicBezTo>
                  <a:pt x="112" y="226"/>
                  <a:pt x="112" y="226"/>
                  <a:pt x="112" y="226"/>
                </a:cubicBezTo>
                <a:cubicBezTo>
                  <a:pt x="144" y="226"/>
                  <a:pt x="144" y="226"/>
                  <a:pt x="144" y="226"/>
                </a:cubicBezTo>
                <a:cubicBezTo>
                  <a:pt x="165" y="226"/>
                  <a:pt x="165" y="226"/>
                  <a:pt x="165" y="226"/>
                </a:cubicBezTo>
                <a:cubicBezTo>
                  <a:pt x="165" y="136"/>
                  <a:pt x="165" y="136"/>
                  <a:pt x="165" y="136"/>
                </a:cubicBezTo>
                <a:cubicBezTo>
                  <a:pt x="165" y="111"/>
                  <a:pt x="165" y="111"/>
                  <a:pt x="165" y="111"/>
                </a:cubicBezTo>
                <a:cubicBezTo>
                  <a:pt x="165" y="94"/>
                  <a:pt x="152" y="80"/>
                  <a:pt x="135" y="80"/>
                </a:cubicBezTo>
                <a:close/>
                <a:moveTo>
                  <a:pt x="88" y="198"/>
                </a:moveTo>
                <a:cubicBezTo>
                  <a:pt x="88" y="198"/>
                  <a:pt x="88" y="198"/>
                  <a:pt x="88" y="198"/>
                </a:cubicBezTo>
                <a:cubicBezTo>
                  <a:pt x="88" y="198"/>
                  <a:pt x="87" y="198"/>
                  <a:pt x="87" y="198"/>
                </a:cubicBezTo>
                <a:cubicBezTo>
                  <a:pt x="87" y="198"/>
                  <a:pt x="86" y="198"/>
                  <a:pt x="86" y="198"/>
                </a:cubicBezTo>
                <a:cubicBezTo>
                  <a:pt x="70" y="198"/>
                  <a:pt x="70" y="198"/>
                  <a:pt x="70" y="198"/>
                </a:cubicBezTo>
                <a:cubicBezTo>
                  <a:pt x="69" y="198"/>
                  <a:pt x="68" y="198"/>
                  <a:pt x="68" y="198"/>
                </a:cubicBezTo>
                <a:cubicBezTo>
                  <a:pt x="68" y="198"/>
                  <a:pt x="68" y="198"/>
                  <a:pt x="68" y="198"/>
                </a:cubicBezTo>
                <a:cubicBezTo>
                  <a:pt x="67" y="198"/>
                  <a:pt x="66" y="198"/>
                  <a:pt x="65" y="198"/>
                </a:cubicBezTo>
                <a:cubicBezTo>
                  <a:pt x="57" y="201"/>
                  <a:pt x="51" y="208"/>
                  <a:pt x="51" y="216"/>
                </a:cubicBezTo>
                <a:cubicBezTo>
                  <a:pt x="51" y="238"/>
                  <a:pt x="51" y="238"/>
                  <a:pt x="51" y="238"/>
                </a:cubicBezTo>
                <a:cubicBezTo>
                  <a:pt x="104" y="238"/>
                  <a:pt x="104" y="238"/>
                  <a:pt x="104" y="238"/>
                </a:cubicBezTo>
                <a:cubicBezTo>
                  <a:pt x="104" y="216"/>
                  <a:pt x="104" y="216"/>
                  <a:pt x="104" y="216"/>
                </a:cubicBezTo>
                <a:cubicBezTo>
                  <a:pt x="104" y="207"/>
                  <a:pt x="97" y="199"/>
                  <a:pt x="88" y="198"/>
                </a:cubicBezTo>
                <a:close/>
                <a:moveTo>
                  <a:pt x="60" y="169"/>
                </a:moveTo>
                <a:cubicBezTo>
                  <a:pt x="60" y="179"/>
                  <a:pt x="68" y="187"/>
                  <a:pt x="78" y="187"/>
                </a:cubicBezTo>
                <a:cubicBezTo>
                  <a:pt x="88" y="187"/>
                  <a:pt x="96" y="179"/>
                  <a:pt x="96" y="169"/>
                </a:cubicBezTo>
                <a:cubicBezTo>
                  <a:pt x="96" y="159"/>
                  <a:pt x="88" y="151"/>
                  <a:pt x="78" y="151"/>
                </a:cubicBezTo>
                <a:cubicBezTo>
                  <a:pt x="68" y="151"/>
                  <a:pt x="60" y="159"/>
                  <a:pt x="60" y="169"/>
                </a:cubicBezTo>
                <a:close/>
              </a:path>
            </a:pathLst>
          </a:custGeom>
          <a:noFill/>
          <a:ln w="9525">
            <a:solidFill>
              <a:schemeClr val="accent3"/>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51" name="ZoneTexte 150">
            <a:extLst>
              <a:ext uri="{FF2B5EF4-FFF2-40B4-BE49-F238E27FC236}">
                <a16:creationId xmlns:a16="http://schemas.microsoft.com/office/drawing/2014/main" id="{109BA570-327C-4833-AA94-6A86378BDBD8}"/>
              </a:ext>
            </a:extLst>
          </p:cNvPr>
          <p:cNvSpPr txBox="1"/>
          <p:nvPr/>
        </p:nvSpPr>
        <p:spPr>
          <a:xfrm>
            <a:off x="8192112" y="3166005"/>
            <a:ext cx="399055" cy="172130"/>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Foyer</a:t>
            </a:r>
          </a:p>
        </p:txBody>
      </p:sp>
      <p:sp>
        <p:nvSpPr>
          <p:cNvPr id="152" name="ZoneTexte 151">
            <a:extLst>
              <a:ext uri="{FF2B5EF4-FFF2-40B4-BE49-F238E27FC236}">
                <a16:creationId xmlns:a16="http://schemas.microsoft.com/office/drawing/2014/main" id="{327D314B-E0AD-4129-AD3A-7965CBFF9BF0}"/>
              </a:ext>
            </a:extLst>
          </p:cNvPr>
          <p:cNvSpPr txBox="1"/>
          <p:nvPr/>
        </p:nvSpPr>
        <p:spPr>
          <a:xfrm>
            <a:off x="8150190"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2,6</a:t>
            </a:r>
          </a:p>
        </p:txBody>
      </p:sp>
      <p:sp>
        <p:nvSpPr>
          <p:cNvPr id="154" name="Freeform 11">
            <a:extLst>
              <a:ext uri="{FF2B5EF4-FFF2-40B4-BE49-F238E27FC236}">
                <a16:creationId xmlns:a16="http://schemas.microsoft.com/office/drawing/2014/main" id="{186C507B-BE5A-4F3A-AF82-37990A67D0CF}"/>
              </a:ext>
            </a:extLst>
          </p:cNvPr>
          <p:cNvSpPr>
            <a:spLocks noChangeAspect="1" noEditPoints="1"/>
          </p:cNvSpPr>
          <p:nvPr/>
        </p:nvSpPr>
        <p:spPr bwMode="auto">
          <a:xfrm>
            <a:off x="8742385" y="2972786"/>
            <a:ext cx="179312" cy="179709"/>
          </a:xfrm>
          <a:custGeom>
            <a:avLst/>
            <a:gdLst>
              <a:gd name="T0" fmla="*/ 109 w 227"/>
              <a:gd name="T1" fmla="*/ 15 h 227"/>
              <a:gd name="T2" fmla="*/ 158 w 227"/>
              <a:gd name="T3" fmla="*/ 10 h 227"/>
              <a:gd name="T4" fmla="*/ 150 w 227"/>
              <a:gd name="T5" fmla="*/ 21 h 227"/>
              <a:gd name="T6" fmla="*/ 174 w 227"/>
              <a:gd name="T7" fmla="*/ 49 h 227"/>
              <a:gd name="T8" fmla="*/ 151 w 227"/>
              <a:gd name="T9" fmla="*/ 49 h 227"/>
              <a:gd name="T10" fmla="*/ 166 w 227"/>
              <a:gd name="T11" fmla="*/ 49 h 227"/>
              <a:gd name="T12" fmla="*/ 162 w 227"/>
              <a:gd name="T13" fmla="*/ 40 h 227"/>
              <a:gd name="T14" fmla="*/ 68 w 227"/>
              <a:gd name="T15" fmla="*/ 10 h 227"/>
              <a:gd name="T16" fmla="*/ 223 w 227"/>
              <a:gd name="T17" fmla="*/ 196 h 227"/>
              <a:gd name="T18" fmla="*/ 204 w 227"/>
              <a:gd name="T19" fmla="*/ 106 h 227"/>
              <a:gd name="T20" fmla="*/ 170 w 227"/>
              <a:gd name="T21" fmla="*/ 72 h 227"/>
              <a:gd name="T22" fmla="*/ 151 w 227"/>
              <a:gd name="T23" fmla="*/ 106 h 227"/>
              <a:gd name="T24" fmla="*/ 121 w 227"/>
              <a:gd name="T25" fmla="*/ 72 h 227"/>
              <a:gd name="T26" fmla="*/ 102 w 227"/>
              <a:gd name="T27" fmla="*/ 106 h 227"/>
              <a:gd name="T28" fmla="*/ 72 w 227"/>
              <a:gd name="T29" fmla="*/ 72 h 227"/>
              <a:gd name="T30" fmla="*/ 53 w 227"/>
              <a:gd name="T31" fmla="*/ 106 h 227"/>
              <a:gd name="T32" fmla="*/ 19 w 227"/>
              <a:gd name="T33" fmla="*/ 196 h 227"/>
              <a:gd name="T34" fmla="*/ 0 w 227"/>
              <a:gd name="T35" fmla="*/ 223 h 227"/>
              <a:gd name="T36" fmla="*/ 227 w 227"/>
              <a:gd name="T37" fmla="*/ 223 h 227"/>
              <a:gd name="T38" fmla="*/ 159 w 227"/>
              <a:gd name="T39" fmla="*/ 79 h 227"/>
              <a:gd name="T40" fmla="*/ 159 w 227"/>
              <a:gd name="T41" fmla="*/ 106 h 227"/>
              <a:gd name="T42" fmla="*/ 117 w 227"/>
              <a:gd name="T43" fmla="*/ 79 h 227"/>
              <a:gd name="T44" fmla="*/ 109 w 227"/>
              <a:gd name="T45" fmla="*/ 79 h 227"/>
              <a:gd name="T46" fmla="*/ 68 w 227"/>
              <a:gd name="T47" fmla="*/ 106 h 227"/>
              <a:gd name="T48" fmla="*/ 26 w 227"/>
              <a:gd name="T49" fmla="*/ 113 h 227"/>
              <a:gd name="T50" fmla="*/ 106 w 227"/>
              <a:gd name="T51" fmla="*/ 113 h 227"/>
              <a:gd name="T52" fmla="*/ 170 w 227"/>
              <a:gd name="T53" fmla="*/ 113 h 227"/>
              <a:gd name="T54" fmla="*/ 187 w 227"/>
              <a:gd name="T55" fmla="*/ 148 h 227"/>
              <a:gd name="T56" fmla="*/ 153 w 227"/>
              <a:gd name="T57" fmla="*/ 136 h 227"/>
              <a:gd name="T58" fmla="*/ 119 w 227"/>
              <a:gd name="T59" fmla="*/ 136 h 227"/>
              <a:gd name="T60" fmla="*/ 85 w 227"/>
              <a:gd name="T61" fmla="*/ 148 h 227"/>
              <a:gd name="T62" fmla="*/ 50 w 227"/>
              <a:gd name="T63" fmla="*/ 148 h 227"/>
              <a:gd name="T64" fmla="*/ 26 w 227"/>
              <a:gd name="T65" fmla="*/ 113 h 227"/>
              <a:gd name="T66" fmla="*/ 56 w 227"/>
              <a:gd name="T67" fmla="*/ 153 h 227"/>
              <a:gd name="T68" fmla="*/ 101 w 227"/>
              <a:gd name="T69" fmla="*/ 153 h 227"/>
              <a:gd name="T70" fmla="*/ 147 w 227"/>
              <a:gd name="T71" fmla="*/ 153 h 227"/>
              <a:gd name="T72" fmla="*/ 181 w 227"/>
              <a:gd name="T73" fmla="*/ 158 h 227"/>
              <a:gd name="T74" fmla="*/ 200 w 227"/>
              <a:gd name="T75" fmla="*/ 196 h 227"/>
              <a:gd name="T76" fmla="*/ 219 w 227"/>
              <a:gd name="T77" fmla="*/ 219 h 227"/>
              <a:gd name="T78" fmla="*/ 22 w 227"/>
              <a:gd name="T79" fmla="*/ 204 h 227"/>
              <a:gd name="T80" fmla="*/ 219 w 227"/>
              <a:gd name="T81" fmla="*/ 219 h 227"/>
              <a:gd name="T82" fmla="*/ 67 w 227"/>
              <a:gd name="T83" fmla="*/ 31 h 227"/>
              <a:gd name="T84" fmla="*/ 64 w 227"/>
              <a:gd name="T85" fmla="*/ 64 h 227"/>
              <a:gd name="T86" fmla="*/ 64 w 227"/>
              <a:gd name="T87" fmla="*/ 57 h 227"/>
              <a:gd name="T88" fmla="*/ 113 w 227"/>
              <a:gd name="T89" fmla="*/ 64 h 227"/>
              <a:gd name="T90" fmla="*/ 110 w 227"/>
              <a:gd name="T91" fmla="*/ 31 h 227"/>
              <a:gd name="T92" fmla="*/ 113 w 227"/>
              <a:gd name="T93" fmla="*/ 40 h 227"/>
              <a:gd name="T94" fmla="*/ 109 w 227"/>
              <a:gd name="T95"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227">
                <a:moveTo>
                  <a:pt x="117" y="0"/>
                </a:moveTo>
                <a:cubicBezTo>
                  <a:pt x="109" y="0"/>
                  <a:pt x="109" y="0"/>
                  <a:pt x="109" y="0"/>
                </a:cubicBezTo>
                <a:cubicBezTo>
                  <a:pt x="109" y="15"/>
                  <a:pt x="109" y="15"/>
                  <a:pt x="109" y="15"/>
                </a:cubicBezTo>
                <a:cubicBezTo>
                  <a:pt x="117" y="15"/>
                  <a:pt x="117" y="15"/>
                  <a:pt x="117" y="15"/>
                </a:cubicBezTo>
                <a:lnTo>
                  <a:pt x="117" y="0"/>
                </a:lnTo>
                <a:close/>
                <a:moveTo>
                  <a:pt x="158" y="10"/>
                </a:moveTo>
                <a:cubicBezTo>
                  <a:pt x="152" y="5"/>
                  <a:pt x="152" y="5"/>
                  <a:pt x="152" y="5"/>
                </a:cubicBezTo>
                <a:cubicBezTo>
                  <a:pt x="144" y="17"/>
                  <a:pt x="144" y="17"/>
                  <a:pt x="144" y="17"/>
                </a:cubicBezTo>
                <a:cubicBezTo>
                  <a:pt x="150" y="21"/>
                  <a:pt x="150" y="21"/>
                  <a:pt x="150" y="21"/>
                </a:cubicBezTo>
                <a:lnTo>
                  <a:pt x="158" y="10"/>
                </a:lnTo>
                <a:close/>
                <a:moveTo>
                  <a:pt x="162" y="64"/>
                </a:moveTo>
                <a:cubicBezTo>
                  <a:pt x="169" y="64"/>
                  <a:pt x="174" y="58"/>
                  <a:pt x="174" y="49"/>
                </a:cubicBezTo>
                <a:cubicBezTo>
                  <a:pt x="174" y="42"/>
                  <a:pt x="166" y="32"/>
                  <a:pt x="165" y="31"/>
                </a:cubicBezTo>
                <a:cubicBezTo>
                  <a:pt x="164" y="30"/>
                  <a:pt x="161" y="30"/>
                  <a:pt x="159" y="31"/>
                </a:cubicBezTo>
                <a:cubicBezTo>
                  <a:pt x="159" y="32"/>
                  <a:pt x="151" y="42"/>
                  <a:pt x="151" y="49"/>
                </a:cubicBezTo>
                <a:cubicBezTo>
                  <a:pt x="151" y="58"/>
                  <a:pt x="156" y="64"/>
                  <a:pt x="162" y="64"/>
                </a:cubicBezTo>
                <a:close/>
                <a:moveTo>
                  <a:pt x="162" y="40"/>
                </a:moveTo>
                <a:cubicBezTo>
                  <a:pt x="164" y="43"/>
                  <a:pt x="166" y="47"/>
                  <a:pt x="166" y="49"/>
                </a:cubicBezTo>
                <a:cubicBezTo>
                  <a:pt x="166" y="54"/>
                  <a:pt x="164" y="57"/>
                  <a:pt x="162" y="57"/>
                </a:cubicBezTo>
                <a:cubicBezTo>
                  <a:pt x="161" y="57"/>
                  <a:pt x="159" y="54"/>
                  <a:pt x="159" y="49"/>
                </a:cubicBezTo>
                <a:cubicBezTo>
                  <a:pt x="159" y="47"/>
                  <a:pt x="160" y="43"/>
                  <a:pt x="162" y="40"/>
                </a:cubicBezTo>
                <a:close/>
                <a:moveTo>
                  <a:pt x="82" y="17"/>
                </a:moveTo>
                <a:cubicBezTo>
                  <a:pt x="75" y="5"/>
                  <a:pt x="75" y="5"/>
                  <a:pt x="75" y="5"/>
                </a:cubicBezTo>
                <a:cubicBezTo>
                  <a:pt x="68" y="10"/>
                  <a:pt x="68" y="10"/>
                  <a:pt x="68" y="10"/>
                </a:cubicBezTo>
                <a:cubicBezTo>
                  <a:pt x="76" y="21"/>
                  <a:pt x="76" y="21"/>
                  <a:pt x="76" y="21"/>
                </a:cubicBezTo>
                <a:lnTo>
                  <a:pt x="82" y="17"/>
                </a:lnTo>
                <a:close/>
                <a:moveTo>
                  <a:pt x="223" y="196"/>
                </a:moveTo>
                <a:cubicBezTo>
                  <a:pt x="208" y="196"/>
                  <a:pt x="208" y="196"/>
                  <a:pt x="208" y="196"/>
                </a:cubicBezTo>
                <a:cubicBezTo>
                  <a:pt x="208" y="110"/>
                  <a:pt x="208" y="110"/>
                  <a:pt x="208" y="110"/>
                </a:cubicBezTo>
                <a:cubicBezTo>
                  <a:pt x="208" y="107"/>
                  <a:pt x="206" y="106"/>
                  <a:pt x="204" y="106"/>
                </a:cubicBezTo>
                <a:cubicBezTo>
                  <a:pt x="174" y="106"/>
                  <a:pt x="174" y="106"/>
                  <a:pt x="174" y="106"/>
                </a:cubicBezTo>
                <a:cubicBezTo>
                  <a:pt x="174" y="75"/>
                  <a:pt x="174" y="75"/>
                  <a:pt x="174" y="75"/>
                </a:cubicBezTo>
                <a:cubicBezTo>
                  <a:pt x="174" y="73"/>
                  <a:pt x="172" y="72"/>
                  <a:pt x="170" y="72"/>
                </a:cubicBezTo>
                <a:cubicBezTo>
                  <a:pt x="155" y="72"/>
                  <a:pt x="155" y="72"/>
                  <a:pt x="155" y="72"/>
                </a:cubicBezTo>
                <a:cubicBezTo>
                  <a:pt x="153" y="72"/>
                  <a:pt x="151" y="73"/>
                  <a:pt x="151" y="75"/>
                </a:cubicBezTo>
                <a:cubicBezTo>
                  <a:pt x="151" y="106"/>
                  <a:pt x="151" y="106"/>
                  <a:pt x="151" y="106"/>
                </a:cubicBezTo>
                <a:cubicBezTo>
                  <a:pt x="125" y="106"/>
                  <a:pt x="125" y="106"/>
                  <a:pt x="125" y="106"/>
                </a:cubicBezTo>
                <a:cubicBezTo>
                  <a:pt x="125" y="75"/>
                  <a:pt x="125" y="75"/>
                  <a:pt x="125" y="75"/>
                </a:cubicBezTo>
                <a:cubicBezTo>
                  <a:pt x="125" y="73"/>
                  <a:pt x="123" y="72"/>
                  <a:pt x="121" y="72"/>
                </a:cubicBezTo>
                <a:cubicBezTo>
                  <a:pt x="106" y="72"/>
                  <a:pt x="106" y="72"/>
                  <a:pt x="106" y="72"/>
                </a:cubicBezTo>
                <a:cubicBezTo>
                  <a:pt x="104" y="72"/>
                  <a:pt x="102" y="73"/>
                  <a:pt x="102" y="75"/>
                </a:cubicBezTo>
                <a:cubicBezTo>
                  <a:pt x="102" y="106"/>
                  <a:pt x="102" y="106"/>
                  <a:pt x="102" y="106"/>
                </a:cubicBezTo>
                <a:cubicBezTo>
                  <a:pt x="75" y="106"/>
                  <a:pt x="75" y="106"/>
                  <a:pt x="75" y="106"/>
                </a:cubicBezTo>
                <a:cubicBezTo>
                  <a:pt x="75" y="75"/>
                  <a:pt x="75" y="75"/>
                  <a:pt x="75" y="75"/>
                </a:cubicBezTo>
                <a:cubicBezTo>
                  <a:pt x="75" y="73"/>
                  <a:pt x="74" y="72"/>
                  <a:pt x="72" y="72"/>
                </a:cubicBezTo>
                <a:cubicBezTo>
                  <a:pt x="56" y="72"/>
                  <a:pt x="56" y="72"/>
                  <a:pt x="56" y="72"/>
                </a:cubicBezTo>
                <a:cubicBezTo>
                  <a:pt x="54" y="72"/>
                  <a:pt x="53" y="73"/>
                  <a:pt x="53" y="75"/>
                </a:cubicBezTo>
                <a:cubicBezTo>
                  <a:pt x="53" y="106"/>
                  <a:pt x="53" y="106"/>
                  <a:pt x="53" y="106"/>
                </a:cubicBezTo>
                <a:cubicBezTo>
                  <a:pt x="22" y="106"/>
                  <a:pt x="22" y="106"/>
                  <a:pt x="22" y="106"/>
                </a:cubicBezTo>
                <a:cubicBezTo>
                  <a:pt x="20" y="106"/>
                  <a:pt x="19" y="107"/>
                  <a:pt x="19" y="110"/>
                </a:cubicBezTo>
                <a:cubicBezTo>
                  <a:pt x="19" y="196"/>
                  <a:pt x="19" y="196"/>
                  <a:pt x="19" y="196"/>
                </a:cubicBezTo>
                <a:cubicBezTo>
                  <a:pt x="4" y="196"/>
                  <a:pt x="4" y="196"/>
                  <a:pt x="4" y="196"/>
                </a:cubicBezTo>
                <a:cubicBezTo>
                  <a:pt x="1" y="196"/>
                  <a:pt x="0" y="198"/>
                  <a:pt x="0" y="200"/>
                </a:cubicBezTo>
                <a:cubicBezTo>
                  <a:pt x="0" y="223"/>
                  <a:pt x="0" y="223"/>
                  <a:pt x="0" y="223"/>
                </a:cubicBezTo>
                <a:cubicBezTo>
                  <a:pt x="0" y="225"/>
                  <a:pt x="1" y="227"/>
                  <a:pt x="4" y="227"/>
                </a:cubicBezTo>
                <a:cubicBezTo>
                  <a:pt x="223" y="227"/>
                  <a:pt x="223" y="227"/>
                  <a:pt x="223" y="227"/>
                </a:cubicBezTo>
                <a:cubicBezTo>
                  <a:pt x="225" y="227"/>
                  <a:pt x="227" y="225"/>
                  <a:pt x="227" y="223"/>
                </a:cubicBezTo>
                <a:cubicBezTo>
                  <a:pt x="227" y="200"/>
                  <a:pt x="227" y="200"/>
                  <a:pt x="227" y="200"/>
                </a:cubicBezTo>
                <a:cubicBezTo>
                  <a:pt x="227" y="198"/>
                  <a:pt x="225" y="196"/>
                  <a:pt x="223" y="196"/>
                </a:cubicBezTo>
                <a:close/>
                <a:moveTo>
                  <a:pt x="159" y="79"/>
                </a:moveTo>
                <a:cubicBezTo>
                  <a:pt x="166" y="79"/>
                  <a:pt x="166" y="79"/>
                  <a:pt x="166" y="79"/>
                </a:cubicBezTo>
                <a:cubicBezTo>
                  <a:pt x="166" y="106"/>
                  <a:pt x="166" y="106"/>
                  <a:pt x="166" y="106"/>
                </a:cubicBezTo>
                <a:cubicBezTo>
                  <a:pt x="159" y="106"/>
                  <a:pt x="159" y="106"/>
                  <a:pt x="159" y="106"/>
                </a:cubicBezTo>
                <a:lnTo>
                  <a:pt x="159" y="79"/>
                </a:lnTo>
                <a:close/>
                <a:moveTo>
                  <a:pt x="109" y="79"/>
                </a:moveTo>
                <a:cubicBezTo>
                  <a:pt x="117" y="79"/>
                  <a:pt x="117" y="79"/>
                  <a:pt x="117" y="79"/>
                </a:cubicBezTo>
                <a:cubicBezTo>
                  <a:pt x="117" y="106"/>
                  <a:pt x="117" y="106"/>
                  <a:pt x="117" y="106"/>
                </a:cubicBezTo>
                <a:cubicBezTo>
                  <a:pt x="109" y="106"/>
                  <a:pt x="109" y="106"/>
                  <a:pt x="109" y="106"/>
                </a:cubicBezTo>
                <a:lnTo>
                  <a:pt x="109" y="79"/>
                </a:lnTo>
                <a:close/>
                <a:moveTo>
                  <a:pt x="60" y="79"/>
                </a:moveTo>
                <a:cubicBezTo>
                  <a:pt x="68" y="79"/>
                  <a:pt x="68" y="79"/>
                  <a:pt x="68" y="79"/>
                </a:cubicBezTo>
                <a:cubicBezTo>
                  <a:pt x="68" y="106"/>
                  <a:pt x="68" y="106"/>
                  <a:pt x="68" y="106"/>
                </a:cubicBezTo>
                <a:cubicBezTo>
                  <a:pt x="60" y="106"/>
                  <a:pt x="60" y="106"/>
                  <a:pt x="60" y="106"/>
                </a:cubicBezTo>
                <a:lnTo>
                  <a:pt x="60" y="79"/>
                </a:lnTo>
                <a:close/>
                <a:moveTo>
                  <a:pt x="26" y="113"/>
                </a:moveTo>
                <a:cubicBezTo>
                  <a:pt x="56" y="113"/>
                  <a:pt x="56" y="113"/>
                  <a:pt x="56" y="113"/>
                </a:cubicBezTo>
                <a:cubicBezTo>
                  <a:pt x="72" y="113"/>
                  <a:pt x="72" y="113"/>
                  <a:pt x="72" y="113"/>
                </a:cubicBezTo>
                <a:cubicBezTo>
                  <a:pt x="106" y="113"/>
                  <a:pt x="106" y="113"/>
                  <a:pt x="106" y="113"/>
                </a:cubicBezTo>
                <a:cubicBezTo>
                  <a:pt x="121" y="113"/>
                  <a:pt x="121" y="113"/>
                  <a:pt x="121" y="113"/>
                </a:cubicBezTo>
                <a:cubicBezTo>
                  <a:pt x="155" y="113"/>
                  <a:pt x="155" y="113"/>
                  <a:pt x="155" y="113"/>
                </a:cubicBezTo>
                <a:cubicBezTo>
                  <a:pt x="170" y="113"/>
                  <a:pt x="170" y="113"/>
                  <a:pt x="170" y="113"/>
                </a:cubicBezTo>
                <a:cubicBezTo>
                  <a:pt x="200" y="113"/>
                  <a:pt x="200" y="113"/>
                  <a:pt x="200" y="113"/>
                </a:cubicBezTo>
                <a:cubicBezTo>
                  <a:pt x="200" y="134"/>
                  <a:pt x="200" y="134"/>
                  <a:pt x="200" y="134"/>
                </a:cubicBezTo>
                <a:cubicBezTo>
                  <a:pt x="187" y="148"/>
                  <a:pt x="187" y="148"/>
                  <a:pt x="187" y="148"/>
                </a:cubicBezTo>
                <a:cubicBezTo>
                  <a:pt x="184" y="151"/>
                  <a:pt x="179" y="151"/>
                  <a:pt x="176" y="148"/>
                </a:cubicBezTo>
                <a:cubicBezTo>
                  <a:pt x="164" y="136"/>
                  <a:pt x="164" y="136"/>
                  <a:pt x="164" y="136"/>
                </a:cubicBezTo>
                <a:cubicBezTo>
                  <a:pt x="161" y="133"/>
                  <a:pt x="156" y="133"/>
                  <a:pt x="153" y="136"/>
                </a:cubicBezTo>
                <a:cubicBezTo>
                  <a:pt x="141" y="148"/>
                  <a:pt x="141" y="148"/>
                  <a:pt x="141" y="148"/>
                </a:cubicBezTo>
                <a:cubicBezTo>
                  <a:pt x="138" y="151"/>
                  <a:pt x="133" y="151"/>
                  <a:pt x="131" y="148"/>
                </a:cubicBezTo>
                <a:cubicBezTo>
                  <a:pt x="119" y="136"/>
                  <a:pt x="119" y="136"/>
                  <a:pt x="119" y="136"/>
                </a:cubicBezTo>
                <a:cubicBezTo>
                  <a:pt x="116" y="133"/>
                  <a:pt x="111" y="133"/>
                  <a:pt x="108" y="136"/>
                </a:cubicBezTo>
                <a:cubicBezTo>
                  <a:pt x="96" y="148"/>
                  <a:pt x="96" y="148"/>
                  <a:pt x="96" y="148"/>
                </a:cubicBezTo>
                <a:cubicBezTo>
                  <a:pt x="93" y="151"/>
                  <a:pt x="88" y="151"/>
                  <a:pt x="85" y="148"/>
                </a:cubicBezTo>
                <a:cubicBezTo>
                  <a:pt x="73" y="136"/>
                  <a:pt x="73" y="136"/>
                  <a:pt x="73" y="136"/>
                </a:cubicBezTo>
                <a:cubicBezTo>
                  <a:pt x="70" y="133"/>
                  <a:pt x="65" y="133"/>
                  <a:pt x="62" y="136"/>
                </a:cubicBezTo>
                <a:cubicBezTo>
                  <a:pt x="50" y="148"/>
                  <a:pt x="50" y="148"/>
                  <a:pt x="50" y="148"/>
                </a:cubicBezTo>
                <a:cubicBezTo>
                  <a:pt x="48" y="151"/>
                  <a:pt x="43" y="151"/>
                  <a:pt x="40" y="148"/>
                </a:cubicBezTo>
                <a:cubicBezTo>
                  <a:pt x="26" y="134"/>
                  <a:pt x="26" y="134"/>
                  <a:pt x="26" y="134"/>
                </a:cubicBezTo>
                <a:lnTo>
                  <a:pt x="26" y="113"/>
                </a:lnTo>
                <a:close/>
                <a:moveTo>
                  <a:pt x="26" y="145"/>
                </a:moveTo>
                <a:cubicBezTo>
                  <a:pt x="34" y="153"/>
                  <a:pt x="34" y="153"/>
                  <a:pt x="34" y="153"/>
                </a:cubicBezTo>
                <a:cubicBezTo>
                  <a:pt x="40" y="159"/>
                  <a:pt x="50" y="159"/>
                  <a:pt x="56" y="153"/>
                </a:cubicBezTo>
                <a:cubicBezTo>
                  <a:pt x="68" y="141"/>
                  <a:pt x="68" y="141"/>
                  <a:pt x="68" y="141"/>
                </a:cubicBezTo>
                <a:cubicBezTo>
                  <a:pt x="80" y="153"/>
                  <a:pt x="80" y="153"/>
                  <a:pt x="80" y="153"/>
                </a:cubicBezTo>
                <a:cubicBezTo>
                  <a:pt x="86" y="159"/>
                  <a:pt x="95" y="159"/>
                  <a:pt x="101" y="153"/>
                </a:cubicBezTo>
                <a:cubicBezTo>
                  <a:pt x="113" y="141"/>
                  <a:pt x="113" y="141"/>
                  <a:pt x="113" y="141"/>
                </a:cubicBezTo>
                <a:cubicBezTo>
                  <a:pt x="125" y="153"/>
                  <a:pt x="125" y="153"/>
                  <a:pt x="125" y="153"/>
                </a:cubicBezTo>
                <a:cubicBezTo>
                  <a:pt x="131" y="159"/>
                  <a:pt x="141" y="159"/>
                  <a:pt x="147" y="153"/>
                </a:cubicBezTo>
                <a:cubicBezTo>
                  <a:pt x="159" y="141"/>
                  <a:pt x="159" y="141"/>
                  <a:pt x="159" y="141"/>
                </a:cubicBezTo>
                <a:cubicBezTo>
                  <a:pt x="171" y="153"/>
                  <a:pt x="171" y="153"/>
                  <a:pt x="171" y="153"/>
                </a:cubicBezTo>
                <a:cubicBezTo>
                  <a:pt x="173" y="156"/>
                  <a:pt x="177" y="158"/>
                  <a:pt x="181" y="158"/>
                </a:cubicBezTo>
                <a:cubicBezTo>
                  <a:pt x="185" y="158"/>
                  <a:pt x="189" y="156"/>
                  <a:pt x="192" y="153"/>
                </a:cubicBezTo>
                <a:cubicBezTo>
                  <a:pt x="200" y="145"/>
                  <a:pt x="200" y="145"/>
                  <a:pt x="200" y="145"/>
                </a:cubicBezTo>
                <a:cubicBezTo>
                  <a:pt x="200" y="196"/>
                  <a:pt x="200" y="196"/>
                  <a:pt x="200" y="196"/>
                </a:cubicBezTo>
                <a:cubicBezTo>
                  <a:pt x="26" y="196"/>
                  <a:pt x="26" y="196"/>
                  <a:pt x="26" y="196"/>
                </a:cubicBezTo>
                <a:lnTo>
                  <a:pt x="26" y="145"/>
                </a:lnTo>
                <a:close/>
                <a:moveTo>
                  <a:pt x="219" y="219"/>
                </a:moveTo>
                <a:cubicBezTo>
                  <a:pt x="7" y="219"/>
                  <a:pt x="7" y="219"/>
                  <a:pt x="7" y="219"/>
                </a:cubicBezTo>
                <a:cubicBezTo>
                  <a:pt x="7" y="204"/>
                  <a:pt x="7" y="204"/>
                  <a:pt x="7" y="204"/>
                </a:cubicBezTo>
                <a:cubicBezTo>
                  <a:pt x="22" y="204"/>
                  <a:pt x="22" y="204"/>
                  <a:pt x="22" y="204"/>
                </a:cubicBezTo>
                <a:cubicBezTo>
                  <a:pt x="204" y="204"/>
                  <a:pt x="204" y="204"/>
                  <a:pt x="204" y="204"/>
                </a:cubicBezTo>
                <a:cubicBezTo>
                  <a:pt x="219" y="204"/>
                  <a:pt x="219" y="204"/>
                  <a:pt x="219" y="204"/>
                </a:cubicBezTo>
                <a:lnTo>
                  <a:pt x="219" y="219"/>
                </a:lnTo>
                <a:close/>
                <a:moveTo>
                  <a:pt x="64" y="64"/>
                </a:moveTo>
                <a:cubicBezTo>
                  <a:pt x="70" y="64"/>
                  <a:pt x="75" y="58"/>
                  <a:pt x="75" y="49"/>
                </a:cubicBezTo>
                <a:cubicBezTo>
                  <a:pt x="75" y="42"/>
                  <a:pt x="68" y="32"/>
                  <a:pt x="67" y="31"/>
                </a:cubicBezTo>
                <a:cubicBezTo>
                  <a:pt x="65" y="30"/>
                  <a:pt x="63" y="30"/>
                  <a:pt x="61" y="31"/>
                </a:cubicBezTo>
                <a:cubicBezTo>
                  <a:pt x="60" y="32"/>
                  <a:pt x="53" y="42"/>
                  <a:pt x="53" y="49"/>
                </a:cubicBezTo>
                <a:cubicBezTo>
                  <a:pt x="53" y="58"/>
                  <a:pt x="58" y="64"/>
                  <a:pt x="64" y="64"/>
                </a:cubicBezTo>
                <a:close/>
                <a:moveTo>
                  <a:pt x="64" y="40"/>
                </a:moveTo>
                <a:cubicBezTo>
                  <a:pt x="66" y="43"/>
                  <a:pt x="68" y="47"/>
                  <a:pt x="68" y="49"/>
                </a:cubicBezTo>
                <a:cubicBezTo>
                  <a:pt x="68" y="54"/>
                  <a:pt x="66" y="57"/>
                  <a:pt x="64" y="57"/>
                </a:cubicBezTo>
                <a:cubicBezTo>
                  <a:pt x="63" y="57"/>
                  <a:pt x="60" y="54"/>
                  <a:pt x="60" y="49"/>
                </a:cubicBezTo>
                <a:cubicBezTo>
                  <a:pt x="60" y="47"/>
                  <a:pt x="62" y="43"/>
                  <a:pt x="64" y="40"/>
                </a:cubicBezTo>
                <a:close/>
                <a:moveTo>
                  <a:pt x="113" y="64"/>
                </a:moveTo>
                <a:cubicBezTo>
                  <a:pt x="120" y="64"/>
                  <a:pt x="125" y="58"/>
                  <a:pt x="125" y="49"/>
                </a:cubicBezTo>
                <a:cubicBezTo>
                  <a:pt x="125" y="42"/>
                  <a:pt x="117" y="32"/>
                  <a:pt x="116" y="31"/>
                </a:cubicBezTo>
                <a:cubicBezTo>
                  <a:pt x="115" y="30"/>
                  <a:pt x="112" y="30"/>
                  <a:pt x="110" y="31"/>
                </a:cubicBezTo>
                <a:cubicBezTo>
                  <a:pt x="109" y="32"/>
                  <a:pt x="102" y="42"/>
                  <a:pt x="102" y="49"/>
                </a:cubicBezTo>
                <a:cubicBezTo>
                  <a:pt x="102" y="58"/>
                  <a:pt x="107" y="64"/>
                  <a:pt x="113" y="64"/>
                </a:cubicBezTo>
                <a:close/>
                <a:moveTo>
                  <a:pt x="113" y="40"/>
                </a:moveTo>
                <a:cubicBezTo>
                  <a:pt x="115" y="43"/>
                  <a:pt x="117" y="47"/>
                  <a:pt x="117" y="49"/>
                </a:cubicBezTo>
                <a:cubicBezTo>
                  <a:pt x="117" y="54"/>
                  <a:pt x="115" y="57"/>
                  <a:pt x="113" y="57"/>
                </a:cubicBezTo>
                <a:cubicBezTo>
                  <a:pt x="112" y="57"/>
                  <a:pt x="109" y="54"/>
                  <a:pt x="109" y="49"/>
                </a:cubicBezTo>
                <a:cubicBezTo>
                  <a:pt x="109" y="47"/>
                  <a:pt x="111" y="43"/>
                  <a:pt x="113" y="40"/>
                </a:cubicBezTo>
                <a:close/>
              </a:path>
            </a:pathLst>
          </a:custGeom>
          <a:solidFill>
            <a:srgbClr val="D5B000"/>
          </a:solidFill>
          <a:ln w="9525">
            <a:solidFill>
              <a:schemeClr val="accent3"/>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55" name="ZoneTexte 154">
            <a:extLst>
              <a:ext uri="{FF2B5EF4-FFF2-40B4-BE49-F238E27FC236}">
                <a16:creationId xmlns:a16="http://schemas.microsoft.com/office/drawing/2014/main" id="{2CDE42FB-59BF-4A52-AAF1-FE0DD1833D8D}"/>
              </a:ext>
            </a:extLst>
          </p:cNvPr>
          <p:cNvSpPr txBox="1"/>
          <p:nvPr/>
        </p:nvSpPr>
        <p:spPr>
          <a:xfrm>
            <a:off x="8677995" y="3166004"/>
            <a:ext cx="308089" cy="1947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Age</a:t>
            </a:r>
          </a:p>
        </p:txBody>
      </p:sp>
      <p:sp>
        <p:nvSpPr>
          <p:cNvPr id="156" name="ZoneTexte 155">
            <a:extLst>
              <a:ext uri="{FF2B5EF4-FFF2-40B4-BE49-F238E27FC236}">
                <a16:creationId xmlns:a16="http://schemas.microsoft.com/office/drawing/2014/main" id="{87ED8F8B-E872-4DE6-9857-14F000F29381}"/>
              </a:ext>
            </a:extLst>
          </p:cNvPr>
          <p:cNvSpPr txBox="1"/>
          <p:nvPr/>
        </p:nvSpPr>
        <p:spPr>
          <a:xfrm>
            <a:off x="8584643"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51</a:t>
            </a:r>
          </a:p>
        </p:txBody>
      </p:sp>
      <p:sp>
        <p:nvSpPr>
          <p:cNvPr id="158" name="Freeform 21">
            <a:extLst>
              <a:ext uri="{FF2B5EF4-FFF2-40B4-BE49-F238E27FC236}">
                <a16:creationId xmlns:a16="http://schemas.microsoft.com/office/drawing/2014/main" id="{8E762F1F-E595-46A0-9FE7-E1179DF32285}"/>
              </a:ext>
            </a:extLst>
          </p:cNvPr>
          <p:cNvSpPr>
            <a:spLocks noChangeAspect="1" noEditPoints="1"/>
          </p:cNvSpPr>
          <p:nvPr/>
        </p:nvSpPr>
        <p:spPr bwMode="auto">
          <a:xfrm>
            <a:off x="9799651" y="2972786"/>
            <a:ext cx="198996" cy="179709"/>
          </a:xfrm>
          <a:custGeom>
            <a:avLst/>
            <a:gdLst>
              <a:gd name="T0" fmla="*/ 85 w 227"/>
              <a:gd name="T1" fmla="*/ 19 h 205"/>
              <a:gd name="T2" fmla="*/ 85 w 227"/>
              <a:gd name="T3" fmla="*/ 19 h 205"/>
              <a:gd name="T4" fmla="*/ 142 w 227"/>
              <a:gd name="T5" fmla="*/ 19 h 205"/>
              <a:gd name="T6" fmla="*/ 142 w 227"/>
              <a:gd name="T7" fmla="*/ 19 h 205"/>
              <a:gd name="T8" fmla="*/ 142 w 227"/>
              <a:gd name="T9" fmla="*/ 37 h 205"/>
              <a:gd name="T10" fmla="*/ 161 w 227"/>
              <a:gd name="T11" fmla="*/ 37 h 205"/>
              <a:gd name="T12" fmla="*/ 161 w 227"/>
              <a:gd name="T13" fmla="*/ 19 h 205"/>
              <a:gd name="T14" fmla="*/ 142 w 227"/>
              <a:gd name="T15" fmla="*/ 0 h 205"/>
              <a:gd name="T16" fmla="*/ 85 w 227"/>
              <a:gd name="T17" fmla="*/ 0 h 205"/>
              <a:gd name="T18" fmla="*/ 66 w 227"/>
              <a:gd name="T19" fmla="*/ 19 h 205"/>
              <a:gd name="T20" fmla="*/ 66 w 227"/>
              <a:gd name="T21" fmla="*/ 37 h 205"/>
              <a:gd name="T22" fmla="*/ 85 w 227"/>
              <a:gd name="T23" fmla="*/ 37 h 205"/>
              <a:gd name="T24" fmla="*/ 85 w 227"/>
              <a:gd name="T25" fmla="*/ 19 h 205"/>
              <a:gd name="T26" fmla="*/ 178 w 227"/>
              <a:gd name="T27" fmla="*/ 155 h 205"/>
              <a:gd name="T28" fmla="*/ 178 w 227"/>
              <a:gd name="T29" fmla="*/ 158 h 205"/>
              <a:gd name="T30" fmla="*/ 167 w 227"/>
              <a:gd name="T31" fmla="*/ 169 h 205"/>
              <a:gd name="T32" fmla="*/ 156 w 227"/>
              <a:gd name="T33" fmla="*/ 158 h 205"/>
              <a:gd name="T34" fmla="*/ 156 w 227"/>
              <a:gd name="T35" fmla="*/ 155 h 205"/>
              <a:gd name="T36" fmla="*/ 71 w 227"/>
              <a:gd name="T37" fmla="*/ 155 h 205"/>
              <a:gd name="T38" fmla="*/ 71 w 227"/>
              <a:gd name="T39" fmla="*/ 158 h 205"/>
              <a:gd name="T40" fmla="*/ 60 w 227"/>
              <a:gd name="T41" fmla="*/ 169 h 205"/>
              <a:gd name="T42" fmla="*/ 48 w 227"/>
              <a:gd name="T43" fmla="*/ 158 h 205"/>
              <a:gd name="T44" fmla="*/ 48 w 227"/>
              <a:gd name="T45" fmla="*/ 155 h 205"/>
              <a:gd name="T46" fmla="*/ 29 w 227"/>
              <a:gd name="T47" fmla="*/ 155 h 205"/>
              <a:gd name="T48" fmla="*/ 0 w 227"/>
              <a:gd name="T49" fmla="*/ 143 h 205"/>
              <a:gd name="T50" fmla="*/ 0 w 227"/>
              <a:gd name="T51" fmla="*/ 193 h 205"/>
              <a:gd name="T52" fmla="*/ 11 w 227"/>
              <a:gd name="T53" fmla="*/ 205 h 205"/>
              <a:gd name="T54" fmla="*/ 215 w 227"/>
              <a:gd name="T55" fmla="*/ 205 h 205"/>
              <a:gd name="T56" fmla="*/ 227 w 227"/>
              <a:gd name="T57" fmla="*/ 193 h 205"/>
              <a:gd name="T58" fmla="*/ 227 w 227"/>
              <a:gd name="T59" fmla="*/ 143 h 205"/>
              <a:gd name="T60" fmla="*/ 198 w 227"/>
              <a:gd name="T61" fmla="*/ 155 h 205"/>
              <a:gd name="T62" fmla="*/ 178 w 227"/>
              <a:gd name="T63" fmla="*/ 155 h 205"/>
              <a:gd name="T64" fmla="*/ 215 w 227"/>
              <a:gd name="T65" fmla="*/ 49 h 205"/>
              <a:gd name="T66" fmla="*/ 11 w 227"/>
              <a:gd name="T67" fmla="*/ 49 h 205"/>
              <a:gd name="T68" fmla="*/ 0 w 227"/>
              <a:gd name="T69" fmla="*/ 60 h 205"/>
              <a:gd name="T70" fmla="*/ 0 w 227"/>
              <a:gd name="T71" fmla="*/ 118 h 205"/>
              <a:gd name="T72" fmla="*/ 29 w 227"/>
              <a:gd name="T73" fmla="*/ 144 h 205"/>
              <a:gd name="T74" fmla="*/ 48 w 227"/>
              <a:gd name="T75" fmla="*/ 144 h 205"/>
              <a:gd name="T76" fmla="*/ 48 w 227"/>
              <a:gd name="T77" fmla="*/ 141 h 205"/>
              <a:gd name="T78" fmla="*/ 60 w 227"/>
              <a:gd name="T79" fmla="*/ 130 h 205"/>
              <a:gd name="T80" fmla="*/ 71 w 227"/>
              <a:gd name="T81" fmla="*/ 141 h 205"/>
              <a:gd name="T82" fmla="*/ 71 w 227"/>
              <a:gd name="T83" fmla="*/ 144 h 205"/>
              <a:gd name="T84" fmla="*/ 156 w 227"/>
              <a:gd name="T85" fmla="*/ 144 h 205"/>
              <a:gd name="T86" fmla="*/ 156 w 227"/>
              <a:gd name="T87" fmla="*/ 141 h 205"/>
              <a:gd name="T88" fmla="*/ 167 w 227"/>
              <a:gd name="T89" fmla="*/ 130 h 205"/>
              <a:gd name="T90" fmla="*/ 178 w 227"/>
              <a:gd name="T91" fmla="*/ 141 h 205"/>
              <a:gd name="T92" fmla="*/ 178 w 227"/>
              <a:gd name="T93" fmla="*/ 144 h 205"/>
              <a:gd name="T94" fmla="*/ 198 w 227"/>
              <a:gd name="T95" fmla="*/ 144 h 205"/>
              <a:gd name="T96" fmla="*/ 227 w 227"/>
              <a:gd name="T97" fmla="*/ 118 h 205"/>
              <a:gd name="T98" fmla="*/ 227 w 227"/>
              <a:gd name="T99" fmla="*/ 60 h 205"/>
              <a:gd name="T100" fmla="*/ 215 w 227"/>
              <a:gd name="T101" fmla="*/ 4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205">
                <a:moveTo>
                  <a:pt x="85" y="19"/>
                </a:moveTo>
                <a:cubicBezTo>
                  <a:pt x="85" y="19"/>
                  <a:pt x="85" y="19"/>
                  <a:pt x="85" y="19"/>
                </a:cubicBezTo>
                <a:cubicBezTo>
                  <a:pt x="142" y="19"/>
                  <a:pt x="142" y="19"/>
                  <a:pt x="142" y="19"/>
                </a:cubicBezTo>
                <a:cubicBezTo>
                  <a:pt x="142" y="19"/>
                  <a:pt x="142" y="19"/>
                  <a:pt x="142" y="19"/>
                </a:cubicBezTo>
                <a:cubicBezTo>
                  <a:pt x="142" y="37"/>
                  <a:pt x="142" y="37"/>
                  <a:pt x="142" y="37"/>
                </a:cubicBezTo>
                <a:cubicBezTo>
                  <a:pt x="161" y="37"/>
                  <a:pt x="161" y="37"/>
                  <a:pt x="161" y="37"/>
                </a:cubicBezTo>
                <a:cubicBezTo>
                  <a:pt x="161" y="19"/>
                  <a:pt x="161" y="19"/>
                  <a:pt x="161" y="19"/>
                </a:cubicBezTo>
                <a:cubicBezTo>
                  <a:pt x="161" y="8"/>
                  <a:pt x="153" y="0"/>
                  <a:pt x="142" y="0"/>
                </a:cubicBezTo>
                <a:cubicBezTo>
                  <a:pt x="85" y="0"/>
                  <a:pt x="85" y="0"/>
                  <a:pt x="85" y="0"/>
                </a:cubicBezTo>
                <a:cubicBezTo>
                  <a:pt x="74" y="0"/>
                  <a:pt x="66" y="8"/>
                  <a:pt x="66" y="19"/>
                </a:cubicBezTo>
                <a:cubicBezTo>
                  <a:pt x="66" y="37"/>
                  <a:pt x="66" y="37"/>
                  <a:pt x="66" y="37"/>
                </a:cubicBezTo>
                <a:cubicBezTo>
                  <a:pt x="85" y="37"/>
                  <a:pt x="85" y="37"/>
                  <a:pt x="85" y="37"/>
                </a:cubicBezTo>
                <a:lnTo>
                  <a:pt x="85" y="19"/>
                </a:lnTo>
                <a:close/>
                <a:moveTo>
                  <a:pt x="178" y="155"/>
                </a:moveTo>
                <a:cubicBezTo>
                  <a:pt x="178" y="158"/>
                  <a:pt x="178" y="158"/>
                  <a:pt x="178" y="158"/>
                </a:cubicBezTo>
                <a:cubicBezTo>
                  <a:pt x="178" y="164"/>
                  <a:pt x="173" y="169"/>
                  <a:pt x="167" y="169"/>
                </a:cubicBezTo>
                <a:cubicBezTo>
                  <a:pt x="161" y="169"/>
                  <a:pt x="156" y="164"/>
                  <a:pt x="156" y="158"/>
                </a:cubicBezTo>
                <a:cubicBezTo>
                  <a:pt x="156" y="155"/>
                  <a:pt x="156" y="155"/>
                  <a:pt x="156" y="155"/>
                </a:cubicBezTo>
                <a:cubicBezTo>
                  <a:pt x="71" y="155"/>
                  <a:pt x="71" y="155"/>
                  <a:pt x="71" y="155"/>
                </a:cubicBezTo>
                <a:cubicBezTo>
                  <a:pt x="71" y="158"/>
                  <a:pt x="71" y="158"/>
                  <a:pt x="71" y="158"/>
                </a:cubicBezTo>
                <a:cubicBezTo>
                  <a:pt x="71" y="164"/>
                  <a:pt x="66" y="169"/>
                  <a:pt x="60" y="169"/>
                </a:cubicBezTo>
                <a:cubicBezTo>
                  <a:pt x="53" y="169"/>
                  <a:pt x="48" y="164"/>
                  <a:pt x="48" y="158"/>
                </a:cubicBezTo>
                <a:cubicBezTo>
                  <a:pt x="48" y="155"/>
                  <a:pt x="48" y="155"/>
                  <a:pt x="48" y="155"/>
                </a:cubicBezTo>
                <a:cubicBezTo>
                  <a:pt x="29" y="155"/>
                  <a:pt x="29" y="155"/>
                  <a:pt x="29" y="155"/>
                </a:cubicBezTo>
                <a:cubicBezTo>
                  <a:pt x="18" y="155"/>
                  <a:pt x="7" y="151"/>
                  <a:pt x="0" y="143"/>
                </a:cubicBezTo>
                <a:cubicBezTo>
                  <a:pt x="0" y="193"/>
                  <a:pt x="0" y="193"/>
                  <a:pt x="0" y="193"/>
                </a:cubicBezTo>
                <a:cubicBezTo>
                  <a:pt x="0" y="200"/>
                  <a:pt x="5" y="205"/>
                  <a:pt x="11" y="205"/>
                </a:cubicBezTo>
                <a:cubicBezTo>
                  <a:pt x="215" y="205"/>
                  <a:pt x="215" y="205"/>
                  <a:pt x="215" y="205"/>
                </a:cubicBezTo>
                <a:cubicBezTo>
                  <a:pt x="222" y="205"/>
                  <a:pt x="227" y="200"/>
                  <a:pt x="227" y="193"/>
                </a:cubicBezTo>
                <a:cubicBezTo>
                  <a:pt x="227" y="143"/>
                  <a:pt x="227" y="143"/>
                  <a:pt x="227" y="143"/>
                </a:cubicBezTo>
                <a:cubicBezTo>
                  <a:pt x="219" y="151"/>
                  <a:pt x="209" y="155"/>
                  <a:pt x="198" y="155"/>
                </a:cubicBezTo>
                <a:lnTo>
                  <a:pt x="178" y="155"/>
                </a:lnTo>
                <a:close/>
                <a:moveTo>
                  <a:pt x="215" y="49"/>
                </a:moveTo>
                <a:cubicBezTo>
                  <a:pt x="11" y="49"/>
                  <a:pt x="11" y="49"/>
                  <a:pt x="11" y="49"/>
                </a:cubicBezTo>
                <a:cubicBezTo>
                  <a:pt x="5" y="49"/>
                  <a:pt x="0" y="54"/>
                  <a:pt x="0" y="60"/>
                </a:cubicBezTo>
                <a:cubicBezTo>
                  <a:pt x="0" y="118"/>
                  <a:pt x="0" y="118"/>
                  <a:pt x="0" y="118"/>
                </a:cubicBezTo>
                <a:cubicBezTo>
                  <a:pt x="2" y="133"/>
                  <a:pt x="14" y="144"/>
                  <a:pt x="29" y="144"/>
                </a:cubicBezTo>
                <a:cubicBezTo>
                  <a:pt x="48" y="144"/>
                  <a:pt x="48" y="144"/>
                  <a:pt x="48" y="144"/>
                </a:cubicBezTo>
                <a:cubicBezTo>
                  <a:pt x="48" y="141"/>
                  <a:pt x="48" y="141"/>
                  <a:pt x="48" y="141"/>
                </a:cubicBezTo>
                <a:cubicBezTo>
                  <a:pt x="48" y="135"/>
                  <a:pt x="53" y="130"/>
                  <a:pt x="60" y="130"/>
                </a:cubicBezTo>
                <a:cubicBezTo>
                  <a:pt x="66" y="130"/>
                  <a:pt x="71" y="135"/>
                  <a:pt x="71" y="141"/>
                </a:cubicBezTo>
                <a:cubicBezTo>
                  <a:pt x="71" y="144"/>
                  <a:pt x="71" y="144"/>
                  <a:pt x="71" y="144"/>
                </a:cubicBezTo>
                <a:cubicBezTo>
                  <a:pt x="156" y="144"/>
                  <a:pt x="156" y="144"/>
                  <a:pt x="156" y="144"/>
                </a:cubicBezTo>
                <a:cubicBezTo>
                  <a:pt x="156" y="141"/>
                  <a:pt x="156" y="141"/>
                  <a:pt x="156" y="141"/>
                </a:cubicBezTo>
                <a:cubicBezTo>
                  <a:pt x="156" y="135"/>
                  <a:pt x="161" y="130"/>
                  <a:pt x="167" y="130"/>
                </a:cubicBezTo>
                <a:cubicBezTo>
                  <a:pt x="173" y="130"/>
                  <a:pt x="178" y="135"/>
                  <a:pt x="178" y="141"/>
                </a:cubicBezTo>
                <a:cubicBezTo>
                  <a:pt x="178" y="144"/>
                  <a:pt x="178" y="144"/>
                  <a:pt x="178" y="144"/>
                </a:cubicBezTo>
                <a:cubicBezTo>
                  <a:pt x="198" y="144"/>
                  <a:pt x="198" y="144"/>
                  <a:pt x="198" y="144"/>
                </a:cubicBezTo>
                <a:cubicBezTo>
                  <a:pt x="213" y="144"/>
                  <a:pt x="225" y="133"/>
                  <a:pt x="227" y="118"/>
                </a:cubicBezTo>
                <a:cubicBezTo>
                  <a:pt x="227" y="60"/>
                  <a:pt x="227" y="60"/>
                  <a:pt x="227" y="60"/>
                </a:cubicBezTo>
                <a:cubicBezTo>
                  <a:pt x="227" y="54"/>
                  <a:pt x="222" y="49"/>
                  <a:pt x="215" y="49"/>
                </a:cubicBezTo>
                <a:close/>
              </a:path>
            </a:pathLst>
          </a:custGeom>
          <a:noFill/>
          <a:ln>
            <a:solidFill>
              <a:schemeClr val="accent3"/>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59" name="ZoneTexte 158">
            <a:extLst>
              <a:ext uri="{FF2B5EF4-FFF2-40B4-BE49-F238E27FC236}">
                <a16:creationId xmlns:a16="http://schemas.microsoft.com/office/drawing/2014/main" id="{EA4D368D-512F-4DEA-A418-FB9108A1973C}"/>
              </a:ext>
            </a:extLst>
          </p:cNvPr>
          <p:cNvSpPr txBox="1"/>
          <p:nvPr/>
        </p:nvSpPr>
        <p:spPr>
          <a:xfrm>
            <a:off x="9762332" y="3166005"/>
            <a:ext cx="273635" cy="170237"/>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Actif</a:t>
            </a:r>
          </a:p>
        </p:txBody>
      </p:sp>
      <p:sp>
        <p:nvSpPr>
          <p:cNvPr id="160" name="ZoneTexte 159">
            <a:extLst>
              <a:ext uri="{FF2B5EF4-FFF2-40B4-BE49-F238E27FC236}">
                <a16:creationId xmlns:a16="http://schemas.microsoft.com/office/drawing/2014/main" id="{C704DCB9-33FC-43E5-BEB1-B4DFAB879DEA}"/>
              </a:ext>
            </a:extLst>
          </p:cNvPr>
          <p:cNvSpPr txBox="1"/>
          <p:nvPr/>
        </p:nvSpPr>
        <p:spPr>
          <a:xfrm>
            <a:off x="9663310"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52%</a:t>
            </a:r>
          </a:p>
        </p:txBody>
      </p:sp>
      <p:sp>
        <p:nvSpPr>
          <p:cNvPr id="162" name="ZoneTexte 161">
            <a:extLst>
              <a:ext uri="{FF2B5EF4-FFF2-40B4-BE49-F238E27FC236}">
                <a16:creationId xmlns:a16="http://schemas.microsoft.com/office/drawing/2014/main" id="{D2041975-E9F4-44E7-9F02-03A24A4E7E21}"/>
              </a:ext>
            </a:extLst>
          </p:cNvPr>
          <p:cNvSpPr txBox="1"/>
          <p:nvPr/>
        </p:nvSpPr>
        <p:spPr>
          <a:xfrm>
            <a:off x="9071540" y="3166005"/>
            <a:ext cx="605336" cy="14945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Province</a:t>
            </a:r>
          </a:p>
        </p:txBody>
      </p:sp>
      <p:sp>
        <p:nvSpPr>
          <p:cNvPr id="163" name="ZoneTexte 162">
            <a:extLst>
              <a:ext uri="{FF2B5EF4-FFF2-40B4-BE49-F238E27FC236}">
                <a16:creationId xmlns:a16="http://schemas.microsoft.com/office/drawing/2014/main" id="{155F1C1D-EE59-4DDD-A84E-A15596B675A1}"/>
              </a:ext>
            </a:extLst>
          </p:cNvPr>
          <p:cNvSpPr txBox="1"/>
          <p:nvPr/>
        </p:nvSpPr>
        <p:spPr>
          <a:xfrm>
            <a:off x="9147601"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80%</a:t>
            </a:r>
          </a:p>
        </p:txBody>
      </p:sp>
      <p:sp>
        <p:nvSpPr>
          <p:cNvPr id="166" name="Freeform 59">
            <a:extLst>
              <a:ext uri="{FF2B5EF4-FFF2-40B4-BE49-F238E27FC236}">
                <a16:creationId xmlns:a16="http://schemas.microsoft.com/office/drawing/2014/main" id="{E5A6A55F-3F55-471B-8148-473775A975BF}"/>
              </a:ext>
            </a:extLst>
          </p:cNvPr>
          <p:cNvSpPr>
            <a:spLocks noChangeAspect="1" noEditPoints="1"/>
          </p:cNvSpPr>
          <p:nvPr/>
        </p:nvSpPr>
        <p:spPr bwMode="auto">
          <a:xfrm>
            <a:off x="10327314" y="2972786"/>
            <a:ext cx="124471" cy="179709"/>
          </a:xfrm>
          <a:custGeom>
            <a:avLst/>
            <a:gdLst>
              <a:gd name="T0" fmla="*/ 67 w 165"/>
              <a:gd name="T1" fmla="*/ 54 h 238"/>
              <a:gd name="T2" fmla="*/ 3 w 165"/>
              <a:gd name="T3" fmla="*/ 54 h 238"/>
              <a:gd name="T4" fmla="*/ 51 w 165"/>
              <a:gd name="T5" fmla="*/ 169 h 238"/>
              <a:gd name="T6" fmla="*/ 70 w 165"/>
              <a:gd name="T7" fmla="*/ 121 h 238"/>
              <a:gd name="T8" fmla="*/ 70 w 165"/>
              <a:gd name="T9" fmla="*/ 118 h 238"/>
              <a:gd name="T10" fmla="*/ 64 w 165"/>
              <a:gd name="T11" fmla="*/ 106 h 238"/>
              <a:gd name="T12" fmla="*/ 62 w 165"/>
              <a:gd name="T13" fmla="*/ 105 h 238"/>
              <a:gd name="T14" fmla="*/ 61 w 165"/>
              <a:gd name="T15" fmla="*/ 103 h 238"/>
              <a:gd name="T16" fmla="*/ 59 w 165"/>
              <a:gd name="T17" fmla="*/ 102 h 238"/>
              <a:gd name="T18" fmla="*/ 58 w 165"/>
              <a:gd name="T19" fmla="*/ 101 h 238"/>
              <a:gd name="T20" fmla="*/ 56 w 165"/>
              <a:gd name="T21" fmla="*/ 100 h 238"/>
              <a:gd name="T22" fmla="*/ 54 w 165"/>
              <a:gd name="T23" fmla="*/ 100 h 238"/>
              <a:gd name="T24" fmla="*/ 52 w 165"/>
              <a:gd name="T25" fmla="*/ 99 h 238"/>
              <a:gd name="T26" fmla="*/ 50 w 165"/>
              <a:gd name="T27" fmla="*/ 99 h 238"/>
              <a:gd name="T28" fmla="*/ 23 w 165"/>
              <a:gd name="T29" fmla="*/ 99 h 238"/>
              <a:gd name="T30" fmla="*/ 20 w 165"/>
              <a:gd name="T31" fmla="*/ 99 h 238"/>
              <a:gd name="T32" fmla="*/ 18 w 165"/>
              <a:gd name="T33" fmla="*/ 99 h 238"/>
              <a:gd name="T34" fmla="*/ 16 w 165"/>
              <a:gd name="T35" fmla="*/ 100 h 238"/>
              <a:gd name="T36" fmla="*/ 14 w 165"/>
              <a:gd name="T37" fmla="*/ 101 h 238"/>
              <a:gd name="T38" fmla="*/ 12 w 165"/>
              <a:gd name="T39" fmla="*/ 102 h 238"/>
              <a:gd name="T40" fmla="*/ 10 w 165"/>
              <a:gd name="T41" fmla="*/ 103 h 238"/>
              <a:gd name="T42" fmla="*/ 8 w 165"/>
              <a:gd name="T43" fmla="*/ 104 h 238"/>
              <a:gd name="T44" fmla="*/ 7 w 165"/>
              <a:gd name="T45" fmla="*/ 106 h 238"/>
              <a:gd name="T46" fmla="*/ 1 w 165"/>
              <a:gd name="T47" fmla="*/ 118 h 238"/>
              <a:gd name="T48" fmla="*/ 0 w 165"/>
              <a:gd name="T49" fmla="*/ 121 h 238"/>
              <a:gd name="T50" fmla="*/ 0 w 165"/>
              <a:gd name="T51" fmla="*/ 178 h 238"/>
              <a:gd name="T52" fmla="*/ 24 w 165"/>
              <a:gd name="T53" fmla="*/ 225 h 238"/>
              <a:gd name="T54" fmla="*/ 43 w 165"/>
              <a:gd name="T55" fmla="*/ 216 h 238"/>
              <a:gd name="T56" fmla="*/ 51 w 165"/>
              <a:gd name="T57" fmla="*/ 169 h 238"/>
              <a:gd name="T58" fmla="*/ 156 w 165"/>
              <a:gd name="T59" fmla="*/ 33 h 238"/>
              <a:gd name="T60" fmla="*/ 90 w 165"/>
              <a:gd name="T61" fmla="*/ 33 h 238"/>
              <a:gd name="T62" fmla="*/ 135 w 165"/>
              <a:gd name="T63" fmla="*/ 80 h 238"/>
              <a:gd name="T64" fmla="*/ 111 w 165"/>
              <a:gd name="T65" fmla="*/ 80 h 238"/>
              <a:gd name="T66" fmla="*/ 80 w 165"/>
              <a:gd name="T67" fmla="*/ 111 h 238"/>
              <a:gd name="T68" fmla="*/ 80 w 165"/>
              <a:gd name="T69" fmla="*/ 143 h 238"/>
              <a:gd name="T70" fmla="*/ 93 w 165"/>
              <a:gd name="T71" fmla="*/ 191 h 238"/>
              <a:gd name="T72" fmla="*/ 112 w 165"/>
              <a:gd name="T73" fmla="*/ 226 h 238"/>
              <a:gd name="T74" fmla="*/ 165 w 165"/>
              <a:gd name="T75" fmla="*/ 226 h 238"/>
              <a:gd name="T76" fmla="*/ 165 w 165"/>
              <a:gd name="T77" fmla="*/ 111 h 238"/>
              <a:gd name="T78" fmla="*/ 88 w 165"/>
              <a:gd name="T79" fmla="*/ 198 h 238"/>
              <a:gd name="T80" fmla="*/ 87 w 165"/>
              <a:gd name="T81" fmla="*/ 198 h 238"/>
              <a:gd name="T82" fmla="*/ 70 w 165"/>
              <a:gd name="T83" fmla="*/ 198 h 238"/>
              <a:gd name="T84" fmla="*/ 68 w 165"/>
              <a:gd name="T85" fmla="*/ 198 h 238"/>
              <a:gd name="T86" fmla="*/ 51 w 165"/>
              <a:gd name="T87" fmla="*/ 216 h 238"/>
              <a:gd name="T88" fmla="*/ 104 w 165"/>
              <a:gd name="T89" fmla="*/ 238 h 238"/>
              <a:gd name="T90" fmla="*/ 88 w 165"/>
              <a:gd name="T91" fmla="*/ 198 h 238"/>
              <a:gd name="T92" fmla="*/ 78 w 165"/>
              <a:gd name="T93" fmla="*/ 187 h 238"/>
              <a:gd name="T94" fmla="*/ 78 w 165"/>
              <a:gd name="T95" fmla="*/ 1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238">
                <a:moveTo>
                  <a:pt x="35" y="86"/>
                </a:moveTo>
                <a:cubicBezTo>
                  <a:pt x="53" y="86"/>
                  <a:pt x="67" y="72"/>
                  <a:pt x="67" y="54"/>
                </a:cubicBezTo>
                <a:cubicBezTo>
                  <a:pt x="67" y="37"/>
                  <a:pt x="53" y="22"/>
                  <a:pt x="35" y="22"/>
                </a:cubicBezTo>
                <a:cubicBezTo>
                  <a:pt x="17" y="22"/>
                  <a:pt x="3" y="37"/>
                  <a:pt x="3" y="54"/>
                </a:cubicBezTo>
                <a:cubicBezTo>
                  <a:pt x="3" y="72"/>
                  <a:pt x="17" y="86"/>
                  <a:pt x="35" y="86"/>
                </a:cubicBezTo>
                <a:close/>
                <a:moveTo>
                  <a:pt x="51" y="169"/>
                </a:moveTo>
                <a:cubicBezTo>
                  <a:pt x="51" y="158"/>
                  <a:pt x="59" y="148"/>
                  <a:pt x="70" y="144"/>
                </a:cubicBezTo>
                <a:cubicBezTo>
                  <a:pt x="70" y="121"/>
                  <a:pt x="70" y="121"/>
                  <a:pt x="70" y="121"/>
                </a:cubicBezTo>
                <a:cubicBezTo>
                  <a:pt x="70" y="120"/>
                  <a:pt x="70" y="119"/>
                  <a:pt x="70" y="118"/>
                </a:cubicBezTo>
                <a:cubicBezTo>
                  <a:pt x="70" y="118"/>
                  <a:pt x="70" y="118"/>
                  <a:pt x="70" y="118"/>
                </a:cubicBezTo>
                <a:cubicBezTo>
                  <a:pt x="70" y="118"/>
                  <a:pt x="70" y="118"/>
                  <a:pt x="70" y="118"/>
                </a:cubicBezTo>
                <a:cubicBezTo>
                  <a:pt x="69" y="114"/>
                  <a:pt x="67" y="109"/>
                  <a:pt x="64" y="106"/>
                </a:cubicBezTo>
                <a:cubicBezTo>
                  <a:pt x="64" y="106"/>
                  <a:pt x="64" y="106"/>
                  <a:pt x="63" y="106"/>
                </a:cubicBezTo>
                <a:cubicBezTo>
                  <a:pt x="63" y="105"/>
                  <a:pt x="63" y="105"/>
                  <a:pt x="62" y="105"/>
                </a:cubicBezTo>
                <a:cubicBezTo>
                  <a:pt x="62" y="105"/>
                  <a:pt x="62" y="104"/>
                  <a:pt x="62" y="104"/>
                </a:cubicBezTo>
                <a:cubicBezTo>
                  <a:pt x="62" y="104"/>
                  <a:pt x="61" y="104"/>
                  <a:pt x="61" y="103"/>
                </a:cubicBezTo>
                <a:cubicBezTo>
                  <a:pt x="61" y="103"/>
                  <a:pt x="61" y="103"/>
                  <a:pt x="60" y="103"/>
                </a:cubicBezTo>
                <a:cubicBezTo>
                  <a:pt x="60" y="103"/>
                  <a:pt x="60" y="103"/>
                  <a:pt x="59" y="102"/>
                </a:cubicBezTo>
                <a:cubicBezTo>
                  <a:pt x="59" y="102"/>
                  <a:pt x="59" y="102"/>
                  <a:pt x="59" y="102"/>
                </a:cubicBezTo>
                <a:cubicBezTo>
                  <a:pt x="58" y="102"/>
                  <a:pt x="58" y="101"/>
                  <a:pt x="58" y="101"/>
                </a:cubicBezTo>
                <a:cubicBezTo>
                  <a:pt x="57" y="101"/>
                  <a:pt x="57" y="101"/>
                  <a:pt x="57" y="101"/>
                </a:cubicBezTo>
                <a:cubicBezTo>
                  <a:pt x="56" y="101"/>
                  <a:pt x="56" y="101"/>
                  <a:pt x="56" y="100"/>
                </a:cubicBezTo>
                <a:cubicBezTo>
                  <a:pt x="55" y="100"/>
                  <a:pt x="55" y="100"/>
                  <a:pt x="55" y="100"/>
                </a:cubicBezTo>
                <a:cubicBezTo>
                  <a:pt x="54" y="100"/>
                  <a:pt x="54" y="100"/>
                  <a:pt x="54" y="100"/>
                </a:cubicBezTo>
                <a:cubicBezTo>
                  <a:pt x="53" y="100"/>
                  <a:pt x="53" y="100"/>
                  <a:pt x="53" y="99"/>
                </a:cubicBezTo>
                <a:cubicBezTo>
                  <a:pt x="52" y="99"/>
                  <a:pt x="52" y="99"/>
                  <a:pt x="52" y="99"/>
                </a:cubicBezTo>
                <a:cubicBezTo>
                  <a:pt x="51" y="99"/>
                  <a:pt x="51" y="99"/>
                  <a:pt x="50" y="99"/>
                </a:cubicBezTo>
                <a:cubicBezTo>
                  <a:pt x="50" y="99"/>
                  <a:pt x="50" y="99"/>
                  <a:pt x="50" y="99"/>
                </a:cubicBezTo>
                <a:cubicBezTo>
                  <a:pt x="49" y="99"/>
                  <a:pt x="48" y="99"/>
                  <a:pt x="47" y="99"/>
                </a:cubicBezTo>
                <a:cubicBezTo>
                  <a:pt x="23" y="99"/>
                  <a:pt x="23" y="99"/>
                  <a:pt x="23" y="99"/>
                </a:cubicBezTo>
                <a:cubicBezTo>
                  <a:pt x="22" y="99"/>
                  <a:pt x="21" y="99"/>
                  <a:pt x="21" y="99"/>
                </a:cubicBezTo>
                <a:cubicBezTo>
                  <a:pt x="20" y="99"/>
                  <a:pt x="20" y="99"/>
                  <a:pt x="20" y="99"/>
                </a:cubicBezTo>
                <a:cubicBezTo>
                  <a:pt x="19" y="99"/>
                  <a:pt x="19" y="99"/>
                  <a:pt x="18" y="99"/>
                </a:cubicBezTo>
                <a:cubicBezTo>
                  <a:pt x="18" y="99"/>
                  <a:pt x="18" y="99"/>
                  <a:pt x="18" y="99"/>
                </a:cubicBezTo>
                <a:cubicBezTo>
                  <a:pt x="17" y="100"/>
                  <a:pt x="17" y="100"/>
                  <a:pt x="16" y="100"/>
                </a:cubicBezTo>
                <a:cubicBezTo>
                  <a:pt x="16" y="100"/>
                  <a:pt x="16" y="100"/>
                  <a:pt x="16" y="100"/>
                </a:cubicBezTo>
                <a:cubicBezTo>
                  <a:pt x="15" y="100"/>
                  <a:pt x="15" y="100"/>
                  <a:pt x="14" y="100"/>
                </a:cubicBezTo>
                <a:cubicBezTo>
                  <a:pt x="14" y="101"/>
                  <a:pt x="14" y="101"/>
                  <a:pt x="14" y="101"/>
                </a:cubicBezTo>
                <a:cubicBezTo>
                  <a:pt x="13" y="101"/>
                  <a:pt x="13" y="101"/>
                  <a:pt x="13" y="101"/>
                </a:cubicBezTo>
                <a:cubicBezTo>
                  <a:pt x="12" y="101"/>
                  <a:pt x="12" y="102"/>
                  <a:pt x="12" y="102"/>
                </a:cubicBezTo>
                <a:cubicBezTo>
                  <a:pt x="11" y="102"/>
                  <a:pt x="11" y="102"/>
                  <a:pt x="11" y="102"/>
                </a:cubicBezTo>
                <a:cubicBezTo>
                  <a:pt x="10" y="103"/>
                  <a:pt x="10" y="103"/>
                  <a:pt x="10" y="103"/>
                </a:cubicBezTo>
                <a:cubicBezTo>
                  <a:pt x="10" y="103"/>
                  <a:pt x="9" y="103"/>
                  <a:pt x="9" y="103"/>
                </a:cubicBezTo>
                <a:cubicBezTo>
                  <a:pt x="9" y="104"/>
                  <a:pt x="9" y="104"/>
                  <a:pt x="8" y="104"/>
                </a:cubicBezTo>
                <a:cubicBezTo>
                  <a:pt x="8" y="104"/>
                  <a:pt x="8" y="105"/>
                  <a:pt x="8" y="105"/>
                </a:cubicBezTo>
                <a:cubicBezTo>
                  <a:pt x="7" y="105"/>
                  <a:pt x="7" y="105"/>
                  <a:pt x="7" y="106"/>
                </a:cubicBezTo>
                <a:cubicBezTo>
                  <a:pt x="7" y="106"/>
                  <a:pt x="6" y="106"/>
                  <a:pt x="6" y="106"/>
                </a:cubicBezTo>
                <a:cubicBezTo>
                  <a:pt x="3" y="109"/>
                  <a:pt x="1" y="114"/>
                  <a:pt x="1" y="118"/>
                </a:cubicBezTo>
                <a:cubicBezTo>
                  <a:pt x="1" y="118"/>
                  <a:pt x="1" y="118"/>
                  <a:pt x="1" y="118"/>
                </a:cubicBezTo>
                <a:cubicBezTo>
                  <a:pt x="0" y="119"/>
                  <a:pt x="0" y="120"/>
                  <a:pt x="0" y="121"/>
                </a:cubicBezTo>
                <a:cubicBezTo>
                  <a:pt x="0" y="176"/>
                  <a:pt x="0" y="176"/>
                  <a:pt x="0" y="176"/>
                </a:cubicBezTo>
                <a:cubicBezTo>
                  <a:pt x="0" y="178"/>
                  <a:pt x="0" y="178"/>
                  <a:pt x="0" y="178"/>
                </a:cubicBezTo>
                <a:cubicBezTo>
                  <a:pt x="0" y="225"/>
                  <a:pt x="0" y="225"/>
                  <a:pt x="0" y="225"/>
                </a:cubicBezTo>
                <a:cubicBezTo>
                  <a:pt x="24" y="225"/>
                  <a:pt x="24" y="225"/>
                  <a:pt x="24" y="225"/>
                </a:cubicBezTo>
                <a:cubicBezTo>
                  <a:pt x="43" y="225"/>
                  <a:pt x="43" y="225"/>
                  <a:pt x="43" y="225"/>
                </a:cubicBezTo>
                <a:cubicBezTo>
                  <a:pt x="43" y="216"/>
                  <a:pt x="43" y="216"/>
                  <a:pt x="43" y="216"/>
                </a:cubicBezTo>
                <a:cubicBezTo>
                  <a:pt x="43" y="204"/>
                  <a:pt x="51" y="194"/>
                  <a:pt x="62" y="191"/>
                </a:cubicBezTo>
                <a:cubicBezTo>
                  <a:pt x="56" y="186"/>
                  <a:pt x="51" y="178"/>
                  <a:pt x="51" y="169"/>
                </a:cubicBezTo>
                <a:close/>
                <a:moveTo>
                  <a:pt x="123" y="67"/>
                </a:moveTo>
                <a:cubicBezTo>
                  <a:pt x="141" y="67"/>
                  <a:pt x="156" y="52"/>
                  <a:pt x="156" y="33"/>
                </a:cubicBezTo>
                <a:cubicBezTo>
                  <a:pt x="156" y="15"/>
                  <a:pt x="141" y="0"/>
                  <a:pt x="123" y="0"/>
                </a:cubicBezTo>
                <a:cubicBezTo>
                  <a:pt x="105" y="0"/>
                  <a:pt x="90" y="15"/>
                  <a:pt x="90" y="33"/>
                </a:cubicBezTo>
                <a:cubicBezTo>
                  <a:pt x="90" y="52"/>
                  <a:pt x="105" y="67"/>
                  <a:pt x="123" y="67"/>
                </a:cubicBezTo>
                <a:close/>
                <a:moveTo>
                  <a:pt x="135" y="80"/>
                </a:moveTo>
                <a:cubicBezTo>
                  <a:pt x="135" y="80"/>
                  <a:pt x="135" y="80"/>
                  <a:pt x="135" y="80"/>
                </a:cubicBezTo>
                <a:cubicBezTo>
                  <a:pt x="111" y="80"/>
                  <a:pt x="111" y="80"/>
                  <a:pt x="111" y="80"/>
                </a:cubicBezTo>
                <a:cubicBezTo>
                  <a:pt x="111" y="80"/>
                  <a:pt x="111" y="80"/>
                  <a:pt x="111" y="80"/>
                </a:cubicBezTo>
                <a:cubicBezTo>
                  <a:pt x="94" y="80"/>
                  <a:pt x="80" y="94"/>
                  <a:pt x="80" y="111"/>
                </a:cubicBezTo>
                <a:cubicBezTo>
                  <a:pt x="80" y="136"/>
                  <a:pt x="80" y="136"/>
                  <a:pt x="80" y="136"/>
                </a:cubicBezTo>
                <a:cubicBezTo>
                  <a:pt x="80" y="143"/>
                  <a:pt x="80" y="143"/>
                  <a:pt x="80" y="143"/>
                </a:cubicBezTo>
                <a:cubicBezTo>
                  <a:pt x="94" y="145"/>
                  <a:pt x="104" y="156"/>
                  <a:pt x="104" y="169"/>
                </a:cubicBezTo>
                <a:cubicBezTo>
                  <a:pt x="104" y="178"/>
                  <a:pt x="100" y="186"/>
                  <a:pt x="93" y="191"/>
                </a:cubicBezTo>
                <a:cubicBezTo>
                  <a:pt x="104" y="194"/>
                  <a:pt x="112" y="204"/>
                  <a:pt x="112" y="216"/>
                </a:cubicBezTo>
                <a:cubicBezTo>
                  <a:pt x="112" y="226"/>
                  <a:pt x="112" y="226"/>
                  <a:pt x="112" y="226"/>
                </a:cubicBezTo>
                <a:cubicBezTo>
                  <a:pt x="144" y="226"/>
                  <a:pt x="144" y="226"/>
                  <a:pt x="144" y="226"/>
                </a:cubicBezTo>
                <a:cubicBezTo>
                  <a:pt x="165" y="226"/>
                  <a:pt x="165" y="226"/>
                  <a:pt x="165" y="226"/>
                </a:cubicBezTo>
                <a:cubicBezTo>
                  <a:pt x="165" y="136"/>
                  <a:pt x="165" y="136"/>
                  <a:pt x="165" y="136"/>
                </a:cubicBezTo>
                <a:cubicBezTo>
                  <a:pt x="165" y="111"/>
                  <a:pt x="165" y="111"/>
                  <a:pt x="165" y="111"/>
                </a:cubicBezTo>
                <a:cubicBezTo>
                  <a:pt x="165" y="94"/>
                  <a:pt x="152" y="80"/>
                  <a:pt x="135" y="80"/>
                </a:cubicBezTo>
                <a:close/>
                <a:moveTo>
                  <a:pt x="88" y="198"/>
                </a:moveTo>
                <a:cubicBezTo>
                  <a:pt x="88" y="198"/>
                  <a:pt x="88" y="198"/>
                  <a:pt x="88" y="198"/>
                </a:cubicBezTo>
                <a:cubicBezTo>
                  <a:pt x="88" y="198"/>
                  <a:pt x="87" y="198"/>
                  <a:pt x="87" y="198"/>
                </a:cubicBezTo>
                <a:cubicBezTo>
                  <a:pt x="87" y="198"/>
                  <a:pt x="86" y="198"/>
                  <a:pt x="86" y="198"/>
                </a:cubicBezTo>
                <a:cubicBezTo>
                  <a:pt x="70" y="198"/>
                  <a:pt x="70" y="198"/>
                  <a:pt x="70" y="198"/>
                </a:cubicBezTo>
                <a:cubicBezTo>
                  <a:pt x="69" y="198"/>
                  <a:pt x="68" y="198"/>
                  <a:pt x="68" y="198"/>
                </a:cubicBezTo>
                <a:cubicBezTo>
                  <a:pt x="68" y="198"/>
                  <a:pt x="68" y="198"/>
                  <a:pt x="68" y="198"/>
                </a:cubicBezTo>
                <a:cubicBezTo>
                  <a:pt x="67" y="198"/>
                  <a:pt x="66" y="198"/>
                  <a:pt x="65" y="198"/>
                </a:cubicBezTo>
                <a:cubicBezTo>
                  <a:pt x="57" y="201"/>
                  <a:pt x="51" y="208"/>
                  <a:pt x="51" y="216"/>
                </a:cubicBezTo>
                <a:cubicBezTo>
                  <a:pt x="51" y="238"/>
                  <a:pt x="51" y="238"/>
                  <a:pt x="51" y="238"/>
                </a:cubicBezTo>
                <a:cubicBezTo>
                  <a:pt x="104" y="238"/>
                  <a:pt x="104" y="238"/>
                  <a:pt x="104" y="238"/>
                </a:cubicBezTo>
                <a:cubicBezTo>
                  <a:pt x="104" y="216"/>
                  <a:pt x="104" y="216"/>
                  <a:pt x="104" y="216"/>
                </a:cubicBezTo>
                <a:cubicBezTo>
                  <a:pt x="104" y="207"/>
                  <a:pt x="97" y="199"/>
                  <a:pt x="88" y="198"/>
                </a:cubicBezTo>
                <a:close/>
                <a:moveTo>
                  <a:pt x="60" y="169"/>
                </a:moveTo>
                <a:cubicBezTo>
                  <a:pt x="60" y="179"/>
                  <a:pt x="68" y="187"/>
                  <a:pt x="78" y="187"/>
                </a:cubicBezTo>
                <a:cubicBezTo>
                  <a:pt x="88" y="187"/>
                  <a:pt x="96" y="179"/>
                  <a:pt x="96" y="169"/>
                </a:cubicBezTo>
                <a:cubicBezTo>
                  <a:pt x="96" y="159"/>
                  <a:pt x="88" y="151"/>
                  <a:pt x="78" y="151"/>
                </a:cubicBezTo>
                <a:cubicBezTo>
                  <a:pt x="68" y="151"/>
                  <a:pt x="60" y="159"/>
                  <a:pt x="60" y="169"/>
                </a:cubicBezTo>
                <a:close/>
              </a:path>
            </a:pathLst>
          </a:custGeom>
          <a:noFill/>
          <a:ln w="9525">
            <a:solidFill>
              <a:schemeClr val="accent4"/>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67" name="ZoneTexte 166">
            <a:extLst>
              <a:ext uri="{FF2B5EF4-FFF2-40B4-BE49-F238E27FC236}">
                <a16:creationId xmlns:a16="http://schemas.microsoft.com/office/drawing/2014/main" id="{D561D8F8-909E-42D4-8107-5ACF1C66E7C9}"/>
              </a:ext>
            </a:extLst>
          </p:cNvPr>
          <p:cNvSpPr txBox="1"/>
          <p:nvPr/>
        </p:nvSpPr>
        <p:spPr>
          <a:xfrm>
            <a:off x="10190021" y="3174514"/>
            <a:ext cx="399055" cy="172130"/>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Foyer</a:t>
            </a:r>
          </a:p>
        </p:txBody>
      </p:sp>
      <p:sp>
        <p:nvSpPr>
          <p:cNvPr id="168" name="ZoneTexte 167">
            <a:extLst>
              <a:ext uri="{FF2B5EF4-FFF2-40B4-BE49-F238E27FC236}">
                <a16:creationId xmlns:a16="http://schemas.microsoft.com/office/drawing/2014/main" id="{BA79DB85-F58C-43EC-9C30-046A381DACD4}"/>
              </a:ext>
            </a:extLst>
          </p:cNvPr>
          <p:cNvSpPr txBox="1"/>
          <p:nvPr/>
        </p:nvSpPr>
        <p:spPr>
          <a:xfrm>
            <a:off x="10148100"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2,8</a:t>
            </a:r>
          </a:p>
        </p:txBody>
      </p:sp>
      <p:sp>
        <p:nvSpPr>
          <p:cNvPr id="170" name="Freeform 11">
            <a:extLst>
              <a:ext uri="{FF2B5EF4-FFF2-40B4-BE49-F238E27FC236}">
                <a16:creationId xmlns:a16="http://schemas.microsoft.com/office/drawing/2014/main" id="{EFFDAE0E-71E0-4B33-A58B-86F37AFE8599}"/>
              </a:ext>
            </a:extLst>
          </p:cNvPr>
          <p:cNvSpPr>
            <a:spLocks noChangeAspect="1" noEditPoints="1"/>
          </p:cNvSpPr>
          <p:nvPr/>
        </p:nvSpPr>
        <p:spPr bwMode="auto">
          <a:xfrm>
            <a:off x="10740294" y="2972786"/>
            <a:ext cx="179312" cy="179709"/>
          </a:xfrm>
          <a:custGeom>
            <a:avLst/>
            <a:gdLst>
              <a:gd name="T0" fmla="*/ 109 w 227"/>
              <a:gd name="T1" fmla="*/ 15 h 227"/>
              <a:gd name="T2" fmla="*/ 158 w 227"/>
              <a:gd name="T3" fmla="*/ 10 h 227"/>
              <a:gd name="T4" fmla="*/ 150 w 227"/>
              <a:gd name="T5" fmla="*/ 21 h 227"/>
              <a:gd name="T6" fmla="*/ 174 w 227"/>
              <a:gd name="T7" fmla="*/ 49 h 227"/>
              <a:gd name="T8" fmla="*/ 151 w 227"/>
              <a:gd name="T9" fmla="*/ 49 h 227"/>
              <a:gd name="T10" fmla="*/ 166 w 227"/>
              <a:gd name="T11" fmla="*/ 49 h 227"/>
              <a:gd name="T12" fmla="*/ 162 w 227"/>
              <a:gd name="T13" fmla="*/ 40 h 227"/>
              <a:gd name="T14" fmla="*/ 68 w 227"/>
              <a:gd name="T15" fmla="*/ 10 h 227"/>
              <a:gd name="T16" fmla="*/ 223 w 227"/>
              <a:gd name="T17" fmla="*/ 196 h 227"/>
              <a:gd name="T18" fmla="*/ 204 w 227"/>
              <a:gd name="T19" fmla="*/ 106 h 227"/>
              <a:gd name="T20" fmla="*/ 170 w 227"/>
              <a:gd name="T21" fmla="*/ 72 h 227"/>
              <a:gd name="T22" fmla="*/ 151 w 227"/>
              <a:gd name="T23" fmla="*/ 106 h 227"/>
              <a:gd name="T24" fmla="*/ 121 w 227"/>
              <a:gd name="T25" fmla="*/ 72 h 227"/>
              <a:gd name="T26" fmla="*/ 102 w 227"/>
              <a:gd name="T27" fmla="*/ 106 h 227"/>
              <a:gd name="T28" fmla="*/ 72 w 227"/>
              <a:gd name="T29" fmla="*/ 72 h 227"/>
              <a:gd name="T30" fmla="*/ 53 w 227"/>
              <a:gd name="T31" fmla="*/ 106 h 227"/>
              <a:gd name="T32" fmla="*/ 19 w 227"/>
              <a:gd name="T33" fmla="*/ 196 h 227"/>
              <a:gd name="T34" fmla="*/ 0 w 227"/>
              <a:gd name="T35" fmla="*/ 223 h 227"/>
              <a:gd name="T36" fmla="*/ 227 w 227"/>
              <a:gd name="T37" fmla="*/ 223 h 227"/>
              <a:gd name="T38" fmla="*/ 159 w 227"/>
              <a:gd name="T39" fmla="*/ 79 h 227"/>
              <a:gd name="T40" fmla="*/ 159 w 227"/>
              <a:gd name="T41" fmla="*/ 106 h 227"/>
              <a:gd name="T42" fmla="*/ 117 w 227"/>
              <a:gd name="T43" fmla="*/ 79 h 227"/>
              <a:gd name="T44" fmla="*/ 109 w 227"/>
              <a:gd name="T45" fmla="*/ 79 h 227"/>
              <a:gd name="T46" fmla="*/ 68 w 227"/>
              <a:gd name="T47" fmla="*/ 106 h 227"/>
              <a:gd name="T48" fmla="*/ 26 w 227"/>
              <a:gd name="T49" fmla="*/ 113 h 227"/>
              <a:gd name="T50" fmla="*/ 106 w 227"/>
              <a:gd name="T51" fmla="*/ 113 h 227"/>
              <a:gd name="T52" fmla="*/ 170 w 227"/>
              <a:gd name="T53" fmla="*/ 113 h 227"/>
              <a:gd name="T54" fmla="*/ 187 w 227"/>
              <a:gd name="T55" fmla="*/ 148 h 227"/>
              <a:gd name="T56" fmla="*/ 153 w 227"/>
              <a:gd name="T57" fmla="*/ 136 h 227"/>
              <a:gd name="T58" fmla="*/ 119 w 227"/>
              <a:gd name="T59" fmla="*/ 136 h 227"/>
              <a:gd name="T60" fmla="*/ 85 w 227"/>
              <a:gd name="T61" fmla="*/ 148 h 227"/>
              <a:gd name="T62" fmla="*/ 50 w 227"/>
              <a:gd name="T63" fmla="*/ 148 h 227"/>
              <a:gd name="T64" fmla="*/ 26 w 227"/>
              <a:gd name="T65" fmla="*/ 113 h 227"/>
              <a:gd name="T66" fmla="*/ 56 w 227"/>
              <a:gd name="T67" fmla="*/ 153 h 227"/>
              <a:gd name="T68" fmla="*/ 101 w 227"/>
              <a:gd name="T69" fmla="*/ 153 h 227"/>
              <a:gd name="T70" fmla="*/ 147 w 227"/>
              <a:gd name="T71" fmla="*/ 153 h 227"/>
              <a:gd name="T72" fmla="*/ 181 w 227"/>
              <a:gd name="T73" fmla="*/ 158 h 227"/>
              <a:gd name="T74" fmla="*/ 200 w 227"/>
              <a:gd name="T75" fmla="*/ 196 h 227"/>
              <a:gd name="T76" fmla="*/ 219 w 227"/>
              <a:gd name="T77" fmla="*/ 219 h 227"/>
              <a:gd name="T78" fmla="*/ 22 w 227"/>
              <a:gd name="T79" fmla="*/ 204 h 227"/>
              <a:gd name="T80" fmla="*/ 219 w 227"/>
              <a:gd name="T81" fmla="*/ 219 h 227"/>
              <a:gd name="T82" fmla="*/ 67 w 227"/>
              <a:gd name="T83" fmla="*/ 31 h 227"/>
              <a:gd name="T84" fmla="*/ 64 w 227"/>
              <a:gd name="T85" fmla="*/ 64 h 227"/>
              <a:gd name="T86" fmla="*/ 64 w 227"/>
              <a:gd name="T87" fmla="*/ 57 h 227"/>
              <a:gd name="T88" fmla="*/ 113 w 227"/>
              <a:gd name="T89" fmla="*/ 64 h 227"/>
              <a:gd name="T90" fmla="*/ 110 w 227"/>
              <a:gd name="T91" fmla="*/ 31 h 227"/>
              <a:gd name="T92" fmla="*/ 113 w 227"/>
              <a:gd name="T93" fmla="*/ 40 h 227"/>
              <a:gd name="T94" fmla="*/ 109 w 227"/>
              <a:gd name="T95"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227">
                <a:moveTo>
                  <a:pt x="117" y="0"/>
                </a:moveTo>
                <a:cubicBezTo>
                  <a:pt x="109" y="0"/>
                  <a:pt x="109" y="0"/>
                  <a:pt x="109" y="0"/>
                </a:cubicBezTo>
                <a:cubicBezTo>
                  <a:pt x="109" y="15"/>
                  <a:pt x="109" y="15"/>
                  <a:pt x="109" y="15"/>
                </a:cubicBezTo>
                <a:cubicBezTo>
                  <a:pt x="117" y="15"/>
                  <a:pt x="117" y="15"/>
                  <a:pt x="117" y="15"/>
                </a:cubicBezTo>
                <a:lnTo>
                  <a:pt x="117" y="0"/>
                </a:lnTo>
                <a:close/>
                <a:moveTo>
                  <a:pt x="158" y="10"/>
                </a:moveTo>
                <a:cubicBezTo>
                  <a:pt x="152" y="5"/>
                  <a:pt x="152" y="5"/>
                  <a:pt x="152" y="5"/>
                </a:cubicBezTo>
                <a:cubicBezTo>
                  <a:pt x="144" y="17"/>
                  <a:pt x="144" y="17"/>
                  <a:pt x="144" y="17"/>
                </a:cubicBezTo>
                <a:cubicBezTo>
                  <a:pt x="150" y="21"/>
                  <a:pt x="150" y="21"/>
                  <a:pt x="150" y="21"/>
                </a:cubicBezTo>
                <a:lnTo>
                  <a:pt x="158" y="10"/>
                </a:lnTo>
                <a:close/>
                <a:moveTo>
                  <a:pt x="162" y="64"/>
                </a:moveTo>
                <a:cubicBezTo>
                  <a:pt x="169" y="64"/>
                  <a:pt x="174" y="58"/>
                  <a:pt x="174" y="49"/>
                </a:cubicBezTo>
                <a:cubicBezTo>
                  <a:pt x="174" y="42"/>
                  <a:pt x="166" y="32"/>
                  <a:pt x="165" y="31"/>
                </a:cubicBezTo>
                <a:cubicBezTo>
                  <a:pt x="164" y="30"/>
                  <a:pt x="161" y="30"/>
                  <a:pt x="159" y="31"/>
                </a:cubicBezTo>
                <a:cubicBezTo>
                  <a:pt x="159" y="32"/>
                  <a:pt x="151" y="42"/>
                  <a:pt x="151" y="49"/>
                </a:cubicBezTo>
                <a:cubicBezTo>
                  <a:pt x="151" y="58"/>
                  <a:pt x="156" y="64"/>
                  <a:pt x="162" y="64"/>
                </a:cubicBezTo>
                <a:close/>
                <a:moveTo>
                  <a:pt x="162" y="40"/>
                </a:moveTo>
                <a:cubicBezTo>
                  <a:pt x="164" y="43"/>
                  <a:pt x="166" y="47"/>
                  <a:pt x="166" y="49"/>
                </a:cubicBezTo>
                <a:cubicBezTo>
                  <a:pt x="166" y="54"/>
                  <a:pt x="164" y="57"/>
                  <a:pt x="162" y="57"/>
                </a:cubicBezTo>
                <a:cubicBezTo>
                  <a:pt x="161" y="57"/>
                  <a:pt x="159" y="54"/>
                  <a:pt x="159" y="49"/>
                </a:cubicBezTo>
                <a:cubicBezTo>
                  <a:pt x="159" y="47"/>
                  <a:pt x="160" y="43"/>
                  <a:pt x="162" y="40"/>
                </a:cubicBezTo>
                <a:close/>
                <a:moveTo>
                  <a:pt x="82" y="17"/>
                </a:moveTo>
                <a:cubicBezTo>
                  <a:pt x="75" y="5"/>
                  <a:pt x="75" y="5"/>
                  <a:pt x="75" y="5"/>
                </a:cubicBezTo>
                <a:cubicBezTo>
                  <a:pt x="68" y="10"/>
                  <a:pt x="68" y="10"/>
                  <a:pt x="68" y="10"/>
                </a:cubicBezTo>
                <a:cubicBezTo>
                  <a:pt x="76" y="21"/>
                  <a:pt x="76" y="21"/>
                  <a:pt x="76" y="21"/>
                </a:cubicBezTo>
                <a:lnTo>
                  <a:pt x="82" y="17"/>
                </a:lnTo>
                <a:close/>
                <a:moveTo>
                  <a:pt x="223" y="196"/>
                </a:moveTo>
                <a:cubicBezTo>
                  <a:pt x="208" y="196"/>
                  <a:pt x="208" y="196"/>
                  <a:pt x="208" y="196"/>
                </a:cubicBezTo>
                <a:cubicBezTo>
                  <a:pt x="208" y="110"/>
                  <a:pt x="208" y="110"/>
                  <a:pt x="208" y="110"/>
                </a:cubicBezTo>
                <a:cubicBezTo>
                  <a:pt x="208" y="107"/>
                  <a:pt x="206" y="106"/>
                  <a:pt x="204" y="106"/>
                </a:cubicBezTo>
                <a:cubicBezTo>
                  <a:pt x="174" y="106"/>
                  <a:pt x="174" y="106"/>
                  <a:pt x="174" y="106"/>
                </a:cubicBezTo>
                <a:cubicBezTo>
                  <a:pt x="174" y="75"/>
                  <a:pt x="174" y="75"/>
                  <a:pt x="174" y="75"/>
                </a:cubicBezTo>
                <a:cubicBezTo>
                  <a:pt x="174" y="73"/>
                  <a:pt x="172" y="72"/>
                  <a:pt x="170" y="72"/>
                </a:cubicBezTo>
                <a:cubicBezTo>
                  <a:pt x="155" y="72"/>
                  <a:pt x="155" y="72"/>
                  <a:pt x="155" y="72"/>
                </a:cubicBezTo>
                <a:cubicBezTo>
                  <a:pt x="153" y="72"/>
                  <a:pt x="151" y="73"/>
                  <a:pt x="151" y="75"/>
                </a:cubicBezTo>
                <a:cubicBezTo>
                  <a:pt x="151" y="106"/>
                  <a:pt x="151" y="106"/>
                  <a:pt x="151" y="106"/>
                </a:cubicBezTo>
                <a:cubicBezTo>
                  <a:pt x="125" y="106"/>
                  <a:pt x="125" y="106"/>
                  <a:pt x="125" y="106"/>
                </a:cubicBezTo>
                <a:cubicBezTo>
                  <a:pt x="125" y="75"/>
                  <a:pt x="125" y="75"/>
                  <a:pt x="125" y="75"/>
                </a:cubicBezTo>
                <a:cubicBezTo>
                  <a:pt x="125" y="73"/>
                  <a:pt x="123" y="72"/>
                  <a:pt x="121" y="72"/>
                </a:cubicBezTo>
                <a:cubicBezTo>
                  <a:pt x="106" y="72"/>
                  <a:pt x="106" y="72"/>
                  <a:pt x="106" y="72"/>
                </a:cubicBezTo>
                <a:cubicBezTo>
                  <a:pt x="104" y="72"/>
                  <a:pt x="102" y="73"/>
                  <a:pt x="102" y="75"/>
                </a:cubicBezTo>
                <a:cubicBezTo>
                  <a:pt x="102" y="106"/>
                  <a:pt x="102" y="106"/>
                  <a:pt x="102" y="106"/>
                </a:cubicBezTo>
                <a:cubicBezTo>
                  <a:pt x="75" y="106"/>
                  <a:pt x="75" y="106"/>
                  <a:pt x="75" y="106"/>
                </a:cubicBezTo>
                <a:cubicBezTo>
                  <a:pt x="75" y="75"/>
                  <a:pt x="75" y="75"/>
                  <a:pt x="75" y="75"/>
                </a:cubicBezTo>
                <a:cubicBezTo>
                  <a:pt x="75" y="73"/>
                  <a:pt x="74" y="72"/>
                  <a:pt x="72" y="72"/>
                </a:cubicBezTo>
                <a:cubicBezTo>
                  <a:pt x="56" y="72"/>
                  <a:pt x="56" y="72"/>
                  <a:pt x="56" y="72"/>
                </a:cubicBezTo>
                <a:cubicBezTo>
                  <a:pt x="54" y="72"/>
                  <a:pt x="53" y="73"/>
                  <a:pt x="53" y="75"/>
                </a:cubicBezTo>
                <a:cubicBezTo>
                  <a:pt x="53" y="106"/>
                  <a:pt x="53" y="106"/>
                  <a:pt x="53" y="106"/>
                </a:cubicBezTo>
                <a:cubicBezTo>
                  <a:pt x="22" y="106"/>
                  <a:pt x="22" y="106"/>
                  <a:pt x="22" y="106"/>
                </a:cubicBezTo>
                <a:cubicBezTo>
                  <a:pt x="20" y="106"/>
                  <a:pt x="19" y="107"/>
                  <a:pt x="19" y="110"/>
                </a:cubicBezTo>
                <a:cubicBezTo>
                  <a:pt x="19" y="196"/>
                  <a:pt x="19" y="196"/>
                  <a:pt x="19" y="196"/>
                </a:cubicBezTo>
                <a:cubicBezTo>
                  <a:pt x="4" y="196"/>
                  <a:pt x="4" y="196"/>
                  <a:pt x="4" y="196"/>
                </a:cubicBezTo>
                <a:cubicBezTo>
                  <a:pt x="1" y="196"/>
                  <a:pt x="0" y="198"/>
                  <a:pt x="0" y="200"/>
                </a:cubicBezTo>
                <a:cubicBezTo>
                  <a:pt x="0" y="223"/>
                  <a:pt x="0" y="223"/>
                  <a:pt x="0" y="223"/>
                </a:cubicBezTo>
                <a:cubicBezTo>
                  <a:pt x="0" y="225"/>
                  <a:pt x="1" y="227"/>
                  <a:pt x="4" y="227"/>
                </a:cubicBezTo>
                <a:cubicBezTo>
                  <a:pt x="223" y="227"/>
                  <a:pt x="223" y="227"/>
                  <a:pt x="223" y="227"/>
                </a:cubicBezTo>
                <a:cubicBezTo>
                  <a:pt x="225" y="227"/>
                  <a:pt x="227" y="225"/>
                  <a:pt x="227" y="223"/>
                </a:cubicBezTo>
                <a:cubicBezTo>
                  <a:pt x="227" y="200"/>
                  <a:pt x="227" y="200"/>
                  <a:pt x="227" y="200"/>
                </a:cubicBezTo>
                <a:cubicBezTo>
                  <a:pt x="227" y="198"/>
                  <a:pt x="225" y="196"/>
                  <a:pt x="223" y="196"/>
                </a:cubicBezTo>
                <a:close/>
                <a:moveTo>
                  <a:pt x="159" y="79"/>
                </a:moveTo>
                <a:cubicBezTo>
                  <a:pt x="166" y="79"/>
                  <a:pt x="166" y="79"/>
                  <a:pt x="166" y="79"/>
                </a:cubicBezTo>
                <a:cubicBezTo>
                  <a:pt x="166" y="106"/>
                  <a:pt x="166" y="106"/>
                  <a:pt x="166" y="106"/>
                </a:cubicBezTo>
                <a:cubicBezTo>
                  <a:pt x="159" y="106"/>
                  <a:pt x="159" y="106"/>
                  <a:pt x="159" y="106"/>
                </a:cubicBezTo>
                <a:lnTo>
                  <a:pt x="159" y="79"/>
                </a:lnTo>
                <a:close/>
                <a:moveTo>
                  <a:pt x="109" y="79"/>
                </a:moveTo>
                <a:cubicBezTo>
                  <a:pt x="117" y="79"/>
                  <a:pt x="117" y="79"/>
                  <a:pt x="117" y="79"/>
                </a:cubicBezTo>
                <a:cubicBezTo>
                  <a:pt x="117" y="106"/>
                  <a:pt x="117" y="106"/>
                  <a:pt x="117" y="106"/>
                </a:cubicBezTo>
                <a:cubicBezTo>
                  <a:pt x="109" y="106"/>
                  <a:pt x="109" y="106"/>
                  <a:pt x="109" y="106"/>
                </a:cubicBezTo>
                <a:lnTo>
                  <a:pt x="109" y="79"/>
                </a:lnTo>
                <a:close/>
                <a:moveTo>
                  <a:pt x="60" y="79"/>
                </a:moveTo>
                <a:cubicBezTo>
                  <a:pt x="68" y="79"/>
                  <a:pt x="68" y="79"/>
                  <a:pt x="68" y="79"/>
                </a:cubicBezTo>
                <a:cubicBezTo>
                  <a:pt x="68" y="106"/>
                  <a:pt x="68" y="106"/>
                  <a:pt x="68" y="106"/>
                </a:cubicBezTo>
                <a:cubicBezTo>
                  <a:pt x="60" y="106"/>
                  <a:pt x="60" y="106"/>
                  <a:pt x="60" y="106"/>
                </a:cubicBezTo>
                <a:lnTo>
                  <a:pt x="60" y="79"/>
                </a:lnTo>
                <a:close/>
                <a:moveTo>
                  <a:pt x="26" y="113"/>
                </a:moveTo>
                <a:cubicBezTo>
                  <a:pt x="56" y="113"/>
                  <a:pt x="56" y="113"/>
                  <a:pt x="56" y="113"/>
                </a:cubicBezTo>
                <a:cubicBezTo>
                  <a:pt x="72" y="113"/>
                  <a:pt x="72" y="113"/>
                  <a:pt x="72" y="113"/>
                </a:cubicBezTo>
                <a:cubicBezTo>
                  <a:pt x="106" y="113"/>
                  <a:pt x="106" y="113"/>
                  <a:pt x="106" y="113"/>
                </a:cubicBezTo>
                <a:cubicBezTo>
                  <a:pt x="121" y="113"/>
                  <a:pt x="121" y="113"/>
                  <a:pt x="121" y="113"/>
                </a:cubicBezTo>
                <a:cubicBezTo>
                  <a:pt x="155" y="113"/>
                  <a:pt x="155" y="113"/>
                  <a:pt x="155" y="113"/>
                </a:cubicBezTo>
                <a:cubicBezTo>
                  <a:pt x="170" y="113"/>
                  <a:pt x="170" y="113"/>
                  <a:pt x="170" y="113"/>
                </a:cubicBezTo>
                <a:cubicBezTo>
                  <a:pt x="200" y="113"/>
                  <a:pt x="200" y="113"/>
                  <a:pt x="200" y="113"/>
                </a:cubicBezTo>
                <a:cubicBezTo>
                  <a:pt x="200" y="134"/>
                  <a:pt x="200" y="134"/>
                  <a:pt x="200" y="134"/>
                </a:cubicBezTo>
                <a:cubicBezTo>
                  <a:pt x="187" y="148"/>
                  <a:pt x="187" y="148"/>
                  <a:pt x="187" y="148"/>
                </a:cubicBezTo>
                <a:cubicBezTo>
                  <a:pt x="184" y="151"/>
                  <a:pt x="179" y="151"/>
                  <a:pt x="176" y="148"/>
                </a:cubicBezTo>
                <a:cubicBezTo>
                  <a:pt x="164" y="136"/>
                  <a:pt x="164" y="136"/>
                  <a:pt x="164" y="136"/>
                </a:cubicBezTo>
                <a:cubicBezTo>
                  <a:pt x="161" y="133"/>
                  <a:pt x="156" y="133"/>
                  <a:pt x="153" y="136"/>
                </a:cubicBezTo>
                <a:cubicBezTo>
                  <a:pt x="141" y="148"/>
                  <a:pt x="141" y="148"/>
                  <a:pt x="141" y="148"/>
                </a:cubicBezTo>
                <a:cubicBezTo>
                  <a:pt x="138" y="151"/>
                  <a:pt x="133" y="151"/>
                  <a:pt x="131" y="148"/>
                </a:cubicBezTo>
                <a:cubicBezTo>
                  <a:pt x="119" y="136"/>
                  <a:pt x="119" y="136"/>
                  <a:pt x="119" y="136"/>
                </a:cubicBezTo>
                <a:cubicBezTo>
                  <a:pt x="116" y="133"/>
                  <a:pt x="111" y="133"/>
                  <a:pt x="108" y="136"/>
                </a:cubicBezTo>
                <a:cubicBezTo>
                  <a:pt x="96" y="148"/>
                  <a:pt x="96" y="148"/>
                  <a:pt x="96" y="148"/>
                </a:cubicBezTo>
                <a:cubicBezTo>
                  <a:pt x="93" y="151"/>
                  <a:pt x="88" y="151"/>
                  <a:pt x="85" y="148"/>
                </a:cubicBezTo>
                <a:cubicBezTo>
                  <a:pt x="73" y="136"/>
                  <a:pt x="73" y="136"/>
                  <a:pt x="73" y="136"/>
                </a:cubicBezTo>
                <a:cubicBezTo>
                  <a:pt x="70" y="133"/>
                  <a:pt x="65" y="133"/>
                  <a:pt x="62" y="136"/>
                </a:cubicBezTo>
                <a:cubicBezTo>
                  <a:pt x="50" y="148"/>
                  <a:pt x="50" y="148"/>
                  <a:pt x="50" y="148"/>
                </a:cubicBezTo>
                <a:cubicBezTo>
                  <a:pt x="48" y="151"/>
                  <a:pt x="43" y="151"/>
                  <a:pt x="40" y="148"/>
                </a:cubicBezTo>
                <a:cubicBezTo>
                  <a:pt x="26" y="134"/>
                  <a:pt x="26" y="134"/>
                  <a:pt x="26" y="134"/>
                </a:cubicBezTo>
                <a:lnTo>
                  <a:pt x="26" y="113"/>
                </a:lnTo>
                <a:close/>
                <a:moveTo>
                  <a:pt x="26" y="145"/>
                </a:moveTo>
                <a:cubicBezTo>
                  <a:pt x="34" y="153"/>
                  <a:pt x="34" y="153"/>
                  <a:pt x="34" y="153"/>
                </a:cubicBezTo>
                <a:cubicBezTo>
                  <a:pt x="40" y="159"/>
                  <a:pt x="50" y="159"/>
                  <a:pt x="56" y="153"/>
                </a:cubicBezTo>
                <a:cubicBezTo>
                  <a:pt x="68" y="141"/>
                  <a:pt x="68" y="141"/>
                  <a:pt x="68" y="141"/>
                </a:cubicBezTo>
                <a:cubicBezTo>
                  <a:pt x="80" y="153"/>
                  <a:pt x="80" y="153"/>
                  <a:pt x="80" y="153"/>
                </a:cubicBezTo>
                <a:cubicBezTo>
                  <a:pt x="86" y="159"/>
                  <a:pt x="95" y="159"/>
                  <a:pt x="101" y="153"/>
                </a:cubicBezTo>
                <a:cubicBezTo>
                  <a:pt x="113" y="141"/>
                  <a:pt x="113" y="141"/>
                  <a:pt x="113" y="141"/>
                </a:cubicBezTo>
                <a:cubicBezTo>
                  <a:pt x="125" y="153"/>
                  <a:pt x="125" y="153"/>
                  <a:pt x="125" y="153"/>
                </a:cubicBezTo>
                <a:cubicBezTo>
                  <a:pt x="131" y="159"/>
                  <a:pt x="141" y="159"/>
                  <a:pt x="147" y="153"/>
                </a:cubicBezTo>
                <a:cubicBezTo>
                  <a:pt x="159" y="141"/>
                  <a:pt x="159" y="141"/>
                  <a:pt x="159" y="141"/>
                </a:cubicBezTo>
                <a:cubicBezTo>
                  <a:pt x="171" y="153"/>
                  <a:pt x="171" y="153"/>
                  <a:pt x="171" y="153"/>
                </a:cubicBezTo>
                <a:cubicBezTo>
                  <a:pt x="173" y="156"/>
                  <a:pt x="177" y="158"/>
                  <a:pt x="181" y="158"/>
                </a:cubicBezTo>
                <a:cubicBezTo>
                  <a:pt x="185" y="158"/>
                  <a:pt x="189" y="156"/>
                  <a:pt x="192" y="153"/>
                </a:cubicBezTo>
                <a:cubicBezTo>
                  <a:pt x="200" y="145"/>
                  <a:pt x="200" y="145"/>
                  <a:pt x="200" y="145"/>
                </a:cubicBezTo>
                <a:cubicBezTo>
                  <a:pt x="200" y="196"/>
                  <a:pt x="200" y="196"/>
                  <a:pt x="200" y="196"/>
                </a:cubicBezTo>
                <a:cubicBezTo>
                  <a:pt x="26" y="196"/>
                  <a:pt x="26" y="196"/>
                  <a:pt x="26" y="196"/>
                </a:cubicBezTo>
                <a:lnTo>
                  <a:pt x="26" y="145"/>
                </a:lnTo>
                <a:close/>
                <a:moveTo>
                  <a:pt x="219" y="219"/>
                </a:moveTo>
                <a:cubicBezTo>
                  <a:pt x="7" y="219"/>
                  <a:pt x="7" y="219"/>
                  <a:pt x="7" y="219"/>
                </a:cubicBezTo>
                <a:cubicBezTo>
                  <a:pt x="7" y="204"/>
                  <a:pt x="7" y="204"/>
                  <a:pt x="7" y="204"/>
                </a:cubicBezTo>
                <a:cubicBezTo>
                  <a:pt x="22" y="204"/>
                  <a:pt x="22" y="204"/>
                  <a:pt x="22" y="204"/>
                </a:cubicBezTo>
                <a:cubicBezTo>
                  <a:pt x="204" y="204"/>
                  <a:pt x="204" y="204"/>
                  <a:pt x="204" y="204"/>
                </a:cubicBezTo>
                <a:cubicBezTo>
                  <a:pt x="219" y="204"/>
                  <a:pt x="219" y="204"/>
                  <a:pt x="219" y="204"/>
                </a:cubicBezTo>
                <a:lnTo>
                  <a:pt x="219" y="219"/>
                </a:lnTo>
                <a:close/>
                <a:moveTo>
                  <a:pt x="64" y="64"/>
                </a:moveTo>
                <a:cubicBezTo>
                  <a:pt x="70" y="64"/>
                  <a:pt x="75" y="58"/>
                  <a:pt x="75" y="49"/>
                </a:cubicBezTo>
                <a:cubicBezTo>
                  <a:pt x="75" y="42"/>
                  <a:pt x="68" y="32"/>
                  <a:pt x="67" y="31"/>
                </a:cubicBezTo>
                <a:cubicBezTo>
                  <a:pt x="65" y="30"/>
                  <a:pt x="63" y="30"/>
                  <a:pt x="61" y="31"/>
                </a:cubicBezTo>
                <a:cubicBezTo>
                  <a:pt x="60" y="32"/>
                  <a:pt x="53" y="42"/>
                  <a:pt x="53" y="49"/>
                </a:cubicBezTo>
                <a:cubicBezTo>
                  <a:pt x="53" y="58"/>
                  <a:pt x="58" y="64"/>
                  <a:pt x="64" y="64"/>
                </a:cubicBezTo>
                <a:close/>
                <a:moveTo>
                  <a:pt x="64" y="40"/>
                </a:moveTo>
                <a:cubicBezTo>
                  <a:pt x="66" y="43"/>
                  <a:pt x="68" y="47"/>
                  <a:pt x="68" y="49"/>
                </a:cubicBezTo>
                <a:cubicBezTo>
                  <a:pt x="68" y="54"/>
                  <a:pt x="66" y="57"/>
                  <a:pt x="64" y="57"/>
                </a:cubicBezTo>
                <a:cubicBezTo>
                  <a:pt x="63" y="57"/>
                  <a:pt x="60" y="54"/>
                  <a:pt x="60" y="49"/>
                </a:cubicBezTo>
                <a:cubicBezTo>
                  <a:pt x="60" y="47"/>
                  <a:pt x="62" y="43"/>
                  <a:pt x="64" y="40"/>
                </a:cubicBezTo>
                <a:close/>
                <a:moveTo>
                  <a:pt x="113" y="64"/>
                </a:moveTo>
                <a:cubicBezTo>
                  <a:pt x="120" y="64"/>
                  <a:pt x="125" y="58"/>
                  <a:pt x="125" y="49"/>
                </a:cubicBezTo>
                <a:cubicBezTo>
                  <a:pt x="125" y="42"/>
                  <a:pt x="117" y="32"/>
                  <a:pt x="116" y="31"/>
                </a:cubicBezTo>
                <a:cubicBezTo>
                  <a:pt x="115" y="30"/>
                  <a:pt x="112" y="30"/>
                  <a:pt x="110" y="31"/>
                </a:cubicBezTo>
                <a:cubicBezTo>
                  <a:pt x="109" y="32"/>
                  <a:pt x="102" y="42"/>
                  <a:pt x="102" y="49"/>
                </a:cubicBezTo>
                <a:cubicBezTo>
                  <a:pt x="102" y="58"/>
                  <a:pt x="107" y="64"/>
                  <a:pt x="113" y="64"/>
                </a:cubicBezTo>
                <a:close/>
                <a:moveTo>
                  <a:pt x="113" y="40"/>
                </a:moveTo>
                <a:cubicBezTo>
                  <a:pt x="115" y="43"/>
                  <a:pt x="117" y="47"/>
                  <a:pt x="117" y="49"/>
                </a:cubicBezTo>
                <a:cubicBezTo>
                  <a:pt x="117" y="54"/>
                  <a:pt x="115" y="57"/>
                  <a:pt x="113" y="57"/>
                </a:cubicBezTo>
                <a:cubicBezTo>
                  <a:pt x="112" y="57"/>
                  <a:pt x="109" y="54"/>
                  <a:pt x="109" y="49"/>
                </a:cubicBezTo>
                <a:cubicBezTo>
                  <a:pt x="109" y="47"/>
                  <a:pt x="111" y="43"/>
                  <a:pt x="113" y="40"/>
                </a:cubicBezTo>
                <a:close/>
              </a:path>
            </a:pathLst>
          </a:custGeom>
          <a:solidFill>
            <a:srgbClr val="D5B000"/>
          </a:solidFill>
          <a:ln w="9525">
            <a:solidFill>
              <a:schemeClr val="accent4"/>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71" name="ZoneTexte 170">
            <a:extLst>
              <a:ext uri="{FF2B5EF4-FFF2-40B4-BE49-F238E27FC236}">
                <a16:creationId xmlns:a16="http://schemas.microsoft.com/office/drawing/2014/main" id="{90D6AF43-4746-4BFE-8947-8BEC213D04B6}"/>
              </a:ext>
            </a:extLst>
          </p:cNvPr>
          <p:cNvSpPr txBox="1"/>
          <p:nvPr/>
        </p:nvSpPr>
        <p:spPr>
          <a:xfrm>
            <a:off x="10675905" y="3174513"/>
            <a:ext cx="308089" cy="1947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Age</a:t>
            </a:r>
          </a:p>
        </p:txBody>
      </p:sp>
      <p:sp>
        <p:nvSpPr>
          <p:cNvPr id="172" name="ZoneTexte 171">
            <a:extLst>
              <a:ext uri="{FF2B5EF4-FFF2-40B4-BE49-F238E27FC236}">
                <a16:creationId xmlns:a16="http://schemas.microsoft.com/office/drawing/2014/main" id="{5E4E996A-A264-4B86-BC89-47812DF8725C}"/>
              </a:ext>
            </a:extLst>
          </p:cNvPr>
          <p:cNvSpPr txBox="1"/>
          <p:nvPr/>
        </p:nvSpPr>
        <p:spPr>
          <a:xfrm>
            <a:off x="10582553"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46</a:t>
            </a:r>
          </a:p>
        </p:txBody>
      </p:sp>
      <p:sp>
        <p:nvSpPr>
          <p:cNvPr id="174" name="Freeform 21">
            <a:extLst>
              <a:ext uri="{FF2B5EF4-FFF2-40B4-BE49-F238E27FC236}">
                <a16:creationId xmlns:a16="http://schemas.microsoft.com/office/drawing/2014/main" id="{9476C8E4-059C-4BA8-819B-5B28A56194A2}"/>
              </a:ext>
            </a:extLst>
          </p:cNvPr>
          <p:cNvSpPr>
            <a:spLocks noChangeAspect="1" noEditPoints="1"/>
          </p:cNvSpPr>
          <p:nvPr/>
        </p:nvSpPr>
        <p:spPr bwMode="auto">
          <a:xfrm>
            <a:off x="11797561" y="2972786"/>
            <a:ext cx="198996" cy="179709"/>
          </a:xfrm>
          <a:custGeom>
            <a:avLst/>
            <a:gdLst>
              <a:gd name="T0" fmla="*/ 85 w 227"/>
              <a:gd name="T1" fmla="*/ 19 h 205"/>
              <a:gd name="T2" fmla="*/ 85 w 227"/>
              <a:gd name="T3" fmla="*/ 19 h 205"/>
              <a:gd name="T4" fmla="*/ 142 w 227"/>
              <a:gd name="T5" fmla="*/ 19 h 205"/>
              <a:gd name="T6" fmla="*/ 142 w 227"/>
              <a:gd name="T7" fmla="*/ 19 h 205"/>
              <a:gd name="T8" fmla="*/ 142 w 227"/>
              <a:gd name="T9" fmla="*/ 37 h 205"/>
              <a:gd name="T10" fmla="*/ 161 w 227"/>
              <a:gd name="T11" fmla="*/ 37 h 205"/>
              <a:gd name="T12" fmla="*/ 161 w 227"/>
              <a:gd name="T13" fmla="*/ 19 h 205"/>
              <a:gd name="T14" fmla="*/ 142 w 227"/>
              <a:gd name="T15" fmla="*/ 0 h 205"/>
              <a:gd name="T16" fmla="*/ 85 w 227"/>
              <a:gd name="T17" fmla="*/ 0 h 205"/>
              <a:gd name="T18" fmla="*/ 66 w 227"/>
              <a:gd name="T19" fmla="*/ 19 h 205"/>
              <a:gd name="T20" fmla="*/ 66 w 227"/>
              <a:gd name="T21" fmla="*/ 37 h 205"/>
              <a:gd name="T22" fmla="*/ 85 w 227"/>
              <a:gd name="T23" fmla="*/ 37 h 205"/>
              <a:gd name="T24" fmla="*/ 85 w 227"/>
              <a:gd name="T25" fmla="*/ 19 h 205"/>
              <a:gd name="T26" fmla="*/ 178 w 227"/>
              <a:gd name="T27" fmla="*/ 155 h 205"/>
              <a:gd name="T28" fmla="*/ 178 w 227"/>
              <a:gd name="T29" fmla="*/ 158 h 205"/>
              <a:gd name="T30" fmla="*/ 167 w 227"/>
              <a:gd name="T31" fmla="*/ 169 h 205"/>
              <a:gd name="T32" fmla="*/ 156 w 227"/>
              <a:gd name="T33" fmla="*/ 158 h 205"/>
              <a:gd name="T34" fmla="*/ 156 w 227"/>
              <a:gd name="T35" fmla="*/ 155 h 205"/>
              <a:gd name="T36" fmla="*/ 71 w 227"/>
              <a:gd name="T37" fmla="*/ 155 h 205"/>
              <a:gd name="T38" fmla="*/ 71 w 227"/>
              <a:gd name="T39" fmla="*/ 158 h 205"/>
              <a:gd name="T40" fmla="*/ 60 w 227"/>
              <a:gd name="T41" fmla="*/ 169 h 205"/>
              <a:gd name="T42" fmla="*/ 48 w 227"/>
              <a:gd name="T43" fmla="*/ 158 h 205"/>
              <a:gd name="T44" fmla="*/ 48 w 227"/>
              <a:gd name="T45" fmla="*/ 155 h 205"/>
              <a:gd name="T46" fmla="*/ 29 w 227"/>
              <a:gd name="T47" fmla="*/ 155 h 205"/>
              <a:gd name="T48" fmla="*/ 0 w 227"/>
              <a:gd name="T49" fmla="*/ 143 h 205"/>
              <a:gd name="T50" fmla="*/ 0 w 227"/>
              <a:gd name="T51" fmla="*/ 193 h 205"/>
              <a:gd name="T52" fmla="*/ 11 w 227"/>
              <a:gd name="T53" fmla="*/ 205 h 205"/>
              <a:gd name="T54" fmla="*/ 215 w 227"/>
              <a:gd name="T55" fmla="*/ 205 h 205"/>
              <a:gd name="T56" fmla="*/ 227 w 227"/>
              <a:gd name="T57" fmla="*/ 193 h 205"/>
              <a:gd name="T58" fmla="*/ 227 w 227"/>
              <a:gd name="T59" fmla="*/ 143 h 205"/>
              <a:gd name="T60" fmla="*/ 198 w 227"/>
              <a:gd name="T61" fmla="*/ 155 h 205"/>
              <a:gd name="T62" fmla="*/ 178 w 227"/>
              <a:gd name="T63" fmla="*/ 155 h 205"/>
              <a:gd name="T64" fmla="*/ 215 w 227"/>
              <a:gd name="T65" fmla="*/ 49 h 205"/>
              <a:gd name="T66" fmla="*/ 11 w 227"/>
              <a:gd name="T67" fmla="*/ 49 h 205"/>
              <a:gd name="T68" fmla="*/ 0 w 227"/>
              <a:gd name="T69" fmla="*/ 60 h 205"/>
              <a:gd name="T70" fmla="*/ 0 w 227"/>
              <a:gd name="T71" fmla="*/ 118 h 205"/>
              <a:gd name="T72" fmla="*/ 29 w 227"/>
              <a:gd name="T73" fmla="*/ 144 h 205"/>
              <a:gd name="T74" fmla="*/ 48 w 227"/>
              <a:gd name="T75" fmla="*/ 144 h 205"/>
              <a:gd name="T76" fmla="*/ 48 w 227"/>
              <a:gd name="T77" fmla="*/ 141 h 205"/>
              <a:gd name="T78" fmla="*/ 60 w 227"/>
              <a:gd name="T79" fmla="*/ 130 h 205"/>
              <a:gd name="T80" fmla="*/ 71 w 227"/>
              <a:gd name="T81" fmla="*/ 141 h 205"/>
              <a:gd name="T82" fmla="*/ 71 w 227"/>
              <a:gd name="T83" fmla="*/ 144 h 205"/>
              <a:gd name="T84" fmla="*/ 156 w 227"/>
              <a:gd name="T85" fmla="*/ 144 h 205"/>
              <a:gd name="T86" fmla="*/ 156 w 227"/>
              <a:gd name="T87" fmla="*/ 141 h 205"/>
              <a:gd name="T88" fmla="*/ 167 w 227"/>
              <a:gd name="T89" fmla="*/ 130 h 205"/>
              <a:gd name="T90" fmla="*/ 178 w 227"/>
              <a:gd name="T91" fmla="*/ 141 h 205"/>
              <a:gd name="T92" fmla="*/ 178 w 227"/>
              <a:gd name="T93" fmla="*/ 144 h 205"/>
              <a:gd name="T94" fmla="*/ 198 w 227"/>
              <a:gd name="T95" fmla="*/ 144 h 205"/>
              <a:gd name="T96" fmla="*/ 227 w 227"/>
              <a:gd name="T97" fmla="*/ 118 h 205"/>
              <a:gd name="T98" fmla="*/ 227 w 227"/>
              <a:gd name="T99" fmla="*/ 60 h 205"/>
              <a:gd name="T100" fmla="*/ 215 w 227"/>
              <a:gd name="T101" fmla="*/ 4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205">
                <a:moveTo>
                  <a:pt x="85" y="19"/>
                </a:moveTo>
                <a:cubicBezTo>
                  <a:pt x="85" y="19"/>
                  <a:pt x="85" y="19"/>
                  <a:pt x="85" y="19"/>
                </a:cubicBezTo>
                <a:cubicBezTo>
                  <a:pt x="142" y="19"/>
                  <a:pt x="142" y="19"/>
                  <a:pt x="142" y="19"/>
                </a:cubicBezTo>
                <a:cubicBezTo>
                  <a:pt x="142" y="19"/>
                  <a:pt x="142" y="19"/>
                  <a:pt x="142" y="19"/>
                </a:cubicBezTo>
                <a:cubicBezTo>
                  <a:pt x="142" y="37"/>
                  <a:pt x="142" y="37"/>
                  <a:pt x="142" y="37"/>
                </a:cubicBezTo>
                <a:cubicBezTo>
                  <a:pt x="161" y="37"/>
                  <a:pt x="161" y="37"/>
                  <a:pt x="161" y="37"/>
                </a:cubicBezTo>
                <a:cubicBezTo>
                  <a:pt x="161" y="19"/>
                  <a:pt x="161" y="19"/>
                  <a:pt x="161" y="19"/>
                </a:cubicBezTo>
                <a:cubicBezTo>
                  <a:pt x="161" y="8"/>
                  <a:pt x="153" y="0"/>
                  <a:pt x="142" y="0"/>
                </a:cubicBezTo>
                <a:cubicBezTo>
                  <a:pt x="85" y="0"/>
                  <a:pt x="85" y="0"/>
                  <a:pt x="85" y="0"/>
                </a:cubicBezTo>
                <a:cubicBezTo>
                  <a:pt x="74" y="0"/>
                  <a:pt x="66" y="8"/>
                  <a:pt x="66" y="19"/>
                </a:cubicBezTo>
                <a:cubicBezTo>
                  <a:pt x="66" y="37"/>
                  <a:pt x="66" y="37"/>
                  <a:pt x="66" y="37"/>
                </a:cubicBezTo>
                <a:cubicBezTo>
                  <a:pt x="85" y="37"/>
                  <a:pt x="85" y="37"/>
                  <a:pt x="85" y="37"/>
                </a:cubicBezTo>
                <a:lnTo>
                  <a:pt x="85" y="19"/>
                </a:lnTo>
                <a:close/>
                <a:moveTo>
                  <a:pt x="178" y="155"/>
                </a:moveTo>
                <a:cubicBezTo>
                  <a:pt x="178" y="158"/>
                  <a:pt x="178" y="158"/>
                  <a:pt x="178" y="158"/>
                </a:cubicBezTo>
                <a:cubicBezTo>
                  <a:pt x="178" y="164"/>
                  <a:pt x="173" y="169"/>
                  <a:pt x="167" y="169"/>
                </a:cubicBezTo>
                <a:cubicBezTo>
                  <a:pt x="161" y="169"/>
                  <a:pt x="156" y="164"/>
                  <a:pt x="156" y="158"/>
                </a:cubicBezTo>
                <a:cubicBezTo>
                  <a:pt x="156" y="155"/>
                  <a:pt x="156" y="155"/>
                  <a:pt x="156" y="155"/>
                </a:cubicBezTo>
                <a:cubicBezTo>
                  <a:pt x="71" y="155"/>
                  <a:pt x="71" y="155"/>
                  <a:pt x="71" y="155"/>
                </a:cubicBezTo>
                <a:cubicBezTo>
                  <a:pt x="71" y="158"/>
                  <a:pt x="71" y="158"/>
                  <a:pt x="71" y="158"/>
                </a:cubicBezTo>
                <a:cubicBezTo>
                  <a:pt x="71" y="164"/>
                  <a:pt x="66" y="169"/>
                  <a:pt x="60" y="169"/>
                </a:cubicBezTo>
                <a:cubicBezTo>
                  <a:pt x="53" y="169"/>
                  <a:pt x="48" y="164"/>
                  <a:pt x="48" y="158"/>
                </a:cubicBezTo>
                <a:cubicBezTo>
                  <a:pt x="48" y="155"/>
                  <a:pt x="48" y="155"/>
                  <a:pt x="48" y="155"/>
                </a:cubicBezTo>
                <a:cubicBezTo>
                  <a:pt x="29" y="155"/>
                  <a:pt x="29" y="155"/>
                  <a:pt x="29" y="155"/>
                </a:cubicBezTo>
                <a:cubicBezTo>
                  <a:pt x="18" y="155"/>
                  <a:pt x="7" y="151"/>
                  <a:pt x="0" y="143"/>
                </a:cubicBezTo>
                <a:cubicBezTo>
                  <a:pt x="0" y="193"/>
                  <a:pt x="0" y="193"/>
                  <a:pt x="0" y="193"/>
                </a:cubicBezTo>
                <a:cubicBezTo>
                  <a:pt x="0" y="200"/>
                  <a:pt x="5" y="205"/>
                  <a:pt x="11" y="205"/>
                </a:cubicBezTo>
                <a:cubicBezTo>
                  <a:pt x="215" y="205"/>
                  <a:pt x="215" y="205"/>
                  <a:pt x="215" y="205"/>
                </a:cubicBezTo>
                <a:cubicBezTo>
                  <a:pt x="222" y="205"/>
                  <a:pt x="227" y="200"/>
                  <a:pt x="227" y="193"/>
                </a:cubicBezTo>
                <a:cubicBezTo>
                  <a:pt x="227" y="143"/>
                  <a:pt x="227" y="143"/>
                  <a:pt x="227" y="143"/>
                </a:cubicBezTo>
                <a:cubicBezTo>
                  <a:pt x="219" y="151"/>
                  <a:pt x="209" y="155"/>
                  <a:pt x="198" y="155"/>
                </a:cubicBezTo>
                <a:lnTo>
                  <a:pt x="178" y="155"/>
                </a:lnTo>
                <a:close/>
                <a:moveTo>
                  <a:pt x="215" y="49"/>
                </a:moveTo>
                <a:cubicBezTo>
                  <a:pt x="11" y="49"/>
                  <a:pt x="11" y="49"/>
                  <a:pt x="11" y="49"/>
                </a:cubicBezTo>
                <a:cubicBezTo>
                  <a:pt x="5" y="49"/>
                  <a:pt x="0" y="54"/>
                  <a:pt x="0" y="60"/>
                </a:cubicBezTo>
                <a:cubicBezTo>
                  <a:pt x="0" y="118"/>
                  <a:pt x="0" y="118"/>
                  <a:pt x="0" y="118"/>
                </a:cubicBezTo>
                <a:cubicBezTo>
                  <a:pt x="2" y="133"/>
                  <a:pt x="14" y="144"/>
                  <a:pt x="29" y="144"/>
                </a:cubicBezTo>
                <a:cubicBezTo>
                  <a:pt x="48" y="144"/>
                  <a:pt x="48" y="144"/>
                  <a:pt x="48" y="144"/>
                </a:cubicBezTo>
                <a:cubicBezTo>
                  <a:pt x="48" y="141"/>
                  <a:pt x="48" y="141"/>
                  <a:pt x="48" y="141"/>
                </a:cubicBezTo>
                <a:cubicBezTo>
                  <a:pt x="48" y="135"/>
                  <a:pt x="53" y="130"/>
                  <a:pt x="60" y="130"/>
                </a:cubicBezTo>
                <a:cubicBezTo>
                  <a:pt x="66" y="130"/>
                  <a:pt x="71" y="135"/>
                  <a:pt x="71" y="141"/>
                </a:cubicBezTo>
                <a:cubicBezTo>
                  <a:pt x="71" y="144"/>
                  <a:pt x="71" y="144"/>
                  <a:pt x="71" y="144"/>
                </a:cubicBezTo>
                <a:cubicBezTo>
                  <a:pt x="156" y="144"/>
                  <a:pt x="156" y="144"/>
                  <a:pt x="156" y="144"/>
                </a:cubicBezTo>
                <a:cubicBezTo>
                  <a:pt x="156" y="141"/>
                  <a:pt x="156" y="141"/>
                  <a:pt x="156" y="141"/>
                </a:cubicBezTo>
                <a:cubicBezTo>
                  <a:pt x="156" y="135"/>
                  <a:pt x="161" y="130"/>
                  <a:pt x="167" y="130"/>
                </a:cubicBezTo>
                <a:cubicBezTo>
                  <a:pt x="173" y="130"/>
                  <a:pt x="178" y="135"/>
                  <a:pt x="178" y="141"/>
                </a:cubicBezTo>
                <a:cubicBezTo>
                  <a:pt x="178" y="144"/>
                  <a:pt x="178" y="144"/>
                  <a:pt x="178" y="144"/>
                </a:cubicBezTo>
                <a:cubicBezTo>
                  <a:pt x="198" y="144"/>
                  <a:pt x="198" y="144"/>
                  <a:pt x="198" y="144"/>
                </a:cubicBezTo>
                <a:cubicBezTo>
                  <a:pt x="213" y="144"/>
                  <a:pt x="225" y="133"/>
                  <a:pt x="227" y="118"/>
                </a:cubicBezTo>
                <a:cubicBezTo>
                  <a:pt x="227" y="60"/>
                  <a:pt x="227" y="60"/>
                  <a:pt x="227" y="60"/>
                </a:cubicBezTo>
                <a:cubicBezTo>
                  <a:pt x="227" y="54"/>
                  <a:pt x="222" y="49"/>
                  <a:pt x="215" y="49"/>
                </a:cubicBezTo>
                <a:close/>
              </a:path>
            </a:pathLst>
          </a:custGeom>
          <a:noFill/>
          <a:ln>
            <a:solidFill>
              <a:schemeClr val="accent4"/>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75" name="ZoneTexte 174">
            <a:extLst>
              <a:ext uri="{FF2B5EF4-FFF2-40B4-BE49-F238E27FC236}">
                <a16:creationId xmlns:a16="http://schemas.microsoft.com/office/drawing/2014/main" id="{1498D323-AA19-4F01-B988-575BFDAC2679}"/>
              </a:ext>
            </a:extLst>
          </p:cNvPr>
          <p:cNvSpPr txBox="1"/>
          <p:nvPr/>
        </p:nvSpPr>
        <p:spPr>
          <a:xfrm>
            <a:off x="11760242" y="3174514"/>
            <a:ext cx="273635" cy="170237"/>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Actif</a:t>
            </a:r>
          </a:p>
        </p:txBody>
      </p:sp>
      <p:sp>
        <p:nvSpPr>
          <p:cNvPr id="176" name="ZoneTexte 175">
            <a:extLst>
              <a:ext uri="{FF2B5EF4-FFF2-40B4-BE49-F238E27FC236}">
                <a16:creationId xmlns:a16="http://schemas.microsoft.com/office/drawing/2014/main" id="{FC4E7F49-598C-40BC-A74F-274E394E574C}"/>
              </a:ext>
            </a:extLst>
          </p:cNvPr>
          <p:cNvSpPr txBox="1"/>
          <p:nvPr/>
        </p:nvSpPr>
        <p:spPr>
          <a:xfrm>
            <a:off x="11694721"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64%</a:t>
            </a:r>
          </a:p>
        </p:txBody>
      </p:sp>
      <p:sp>
        <p:nvSpPr>
          <p:cNvPr id="178" name="ZoneTexte 177">
            <a:extLst>
              <a:ext uri="{FF2B5EF4-FFF2-40B4-BE49-F238E27FC236}">
                <a16:creationId xmlns:a16="http://schemas.microsoft.com/office/drawing/2014/main" id="{9B94621D-9F7A-49DE-A9FD-7F77F9162CE9}"/>
              </a:ext>
            </a:extLst>
          </p:cNvPr>
          <p:cNvSpPr txBox="1"/>
          <p:nvPr/>
        </p:nvSpPr>
        <p:spPr>
          <a:xfrm>
            <a:off x="11069450" y="3174514"/>
            <a:ext cx="605336" cy="14945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Province</a:t>
            </a:r>
          </a:p>
        </p:txBody>
      </p:sp>
      <p:sp>
        <p:nvSpPr>
          <p:cNvPr id="179" name="ZoneTexte 178">
            <a:extLst>
              <a:ext uri="{FF2B5EF4-FFF2-40B4-BE49-F238E27FC236}">
                <a16:creationId xmlns:a16="http://schemas.microsoft.com/office/drawing/2014/main" id="{7B3C8189-F9CF-4B69-9A3D-B5C5B90B055A}"/>
              </a:ext>
            </a:extLst>
          </p:cNvPr>
          <p:cNvSpPr txBox="1"/>
          <p:nvPr/>
        </p:nvSpPr>
        <p:spPr>
          <a:xfrm>
            <a:off x="11145511" y="3367949"/>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88%</a:t>
            </a:r>
          </a:p>
        </p:txBody>
      </p:sp>
      <p:sp>
        <p:nvSpPr>
          <p:cNvPr id="188" name="Ellipse 187">
            <a:extLst>
              <a:ext uri="{FF2B5EF4-FFF2-40B4-BE49-F238E27FC236}">
                <a16:creationId xmlns:a16="http://schemas.microsoft.com/office/drawing/2014/main" id="{9371711E-4697-4AC3-87B1-29D896AA3DC8}"/>
              </a:ext>
            </a:extLst>
          </p:cNvPr>
          <p:cNvSpPr/>
          <p:nvPr/>
        </p:nvSpPr>
        <p:spPr bwMode="ltGray">
          <a:xfrm>
            <a:off x="2542688" y="1270247"/>
            <a:ext cx="1055112" cy="1040688"/>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87" name="Ellipse 186">
            <a:extLst>
              <a:ext uri="{FF2B5EF4-FFF2-40B4-BE49-F238E27FC236}">
                <a16:creationId xmlns:a16="http://schemas.microsoft.com/office/drawing/2014/main" id="{0A75F37E-EC2F-4E6D-88C3-7E1DAE7E3D9D}"/>
              </a:ext>
            </a:extLst>
          </p:cNvPr>
          <p:cNvSpPr/>
          <p:nvPr/>
        </p:nvSpPr>
        <p:spPr bwMode="ltGray">
          <a:xfrm>
            <a:off x="3212539" y="1979941"/>
            <a:ext cx="467243" cy="467243"/>
          </a:xfrm>
          <a:prstGeom prst="ellipse">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96C11D"/>
              </a:solidFill>
              <a:latin typeface="Arial" panose="020B0604020202020204" pitchFamily="34" charset="0"/>
              <a:cs typeface="Arial" panose="020B0604020202020204" pitchFamily="34" charset="0"/>
            </a:endParaRPr>
          </a:p>
        </p:txBody>
      </p:sp>
      <p:sp>
        <p:nvSpPr>
          <p:cNvPr id="192" name="Ellipse 191">
            <a:extLst>
              <a:ext uri="{FF2B5EF4-FFF2-40B4-BE49-F238E27FC236}">
                <a16:creationId xmlns:a16="http://schemas.microsoft.com/office/drawing/2014/main" id="{8B800A40-8C44-4D60-BB0A-A02DB0F20EA0}"/>
              </a:ext>
            </a:extLst>
          </p:cNvPr>
          <p:cNvSpPr/>
          <p:nvPr/>
        </p:nvSpPr>
        <p:spPr bwMode="ltGray">
          <a:xfrm>
            <a:off x="4565695" y="1270247"/>
            <a:ext cx="1055112" cy="104068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91" name="Ellipse 190">
            <a:extLst>
              <a:ext uri="{FF2B5EF4-FFF2-40B4-BE49-F238E27FC236}">
                <a16:creationId xmlns:a16="http://schemas.microsoft.com/office/drawing/2014/main" id="{87C51372-C0E5-42BC-A7AA-92677273EF63}"/>
              </a:ext>
            </a:extLst>
          </p:cNvPr>
          <p:cNvSpPr/>
          <p:nvPr/>
        </p:nvSpPr>
        <p:spPr bwMode="ltGray">
          <a:xfrm>
            <a:off x="5218066" y="1979941"/>
            <a:ext cx="467243" cy="467243"/>
          </a:xfrm>
          <a:prstGeom prst="ellipse">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195" name="Ellipse 194">
            <a:extLst>
              <a:ext uri="{FF2B5EF4-FFF2-40B4-BE49-F238E27FC236}">
                <a16:creationId xmlns:a16="http://schemas.microsoft.com/office/drawing/2014/main" id="{C060D7D1-51FB-4E76-B4BB-B7EC61DABD05}"/>
              </a:ext>
            </a:extLst>
          </p:cNvPr>
          <p:cNvSpPr/>
          <p:nvPr/>
        </p:nvSpPr>
        <p:spPr bwMode="ltGray">
          <a:xfrm>
            <a:off x="11304515" y="1979941"/>
            <a:ext cx="467243" cy="467243"/>
          </a:xfrm>
          <a:prstGeom prst="ellipse">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204" name="Ellipse 203">
            <a:extLst>
              <a:ext uri="{FF2B5EF4-FFF2-40B4-BE49-F238E27FC236}">
                <a16:creationId xmlns:a16="http://schemas.microsoft.com/office/drawing/2014/main" id="{3C693D87-B7F7-4DA6-A6D5-957CF0FEF923}"/>
              </a:ext>
            </a:extLst>
          </p:cNvPr>
          <p:cNvSpPr/>
          <p:nvPr/>
        </p:nvSpPr>
        <p:spPr bwMode="ltGray">
          <a:xfrm>
            <a:off x="8611709" y="1270247"/>
            <a:ext cx="1055112" cy="1040688"/>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203" name="Ellipse 202">
            <a:extLst>
              <a:ext uri="{FF2B5EF4-FFF2-40B4-BE49-F238E27FC236}">
                <a16:creationId xmlns:a16="http://schemas.microsoft.com/office/drawing/2014/main" id="{64F670DC-3A31-4900-9BFE-8E445E00E60A}"/>
              </a:ext>
            </a:extLst>
          </p:cNvPr>
          <p:cNvSpPr/>
          <p:nvPr/>
        </p:nvSpPr>
        <p:spPr bwMode="ltGray">
          <a:xfrm>
            <a:off x="9272793" y="1979941"/>
            <a:ext cx="467243" cy="467243"/>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ctr" anchorCtr="0" forceAA="0" compatLnSpc="1">
            <a:prstTxWarp prst="textNoShape">
              <a:avLst/>
            </a:prstTxWarp>
            <a:noAutofit/>
          </a:bodyPr>
          <a:lstStyle/>
          <a:p>
            <a:pPr algn="ctr" defTabSz="912937" fontAlgn="base">
              <a:spcBef>
                <a:spcPct val="0"/>
              </a:spcBef>
              <a:spcAft>
                <a:spcPct val="0"/>
              </a:spcAft>
              <a:defRPr/>
            </a:pPr>
            <a:endParaRPr lang="fr-FR" sz="1198" dirty="0">
              <a:solidFill>
                <a:srgbClr val="D5B000"/>
              </a:solidFill>
              <a:latin typeface="Arial" panose="020B0604020202020204" pitchFamily="34" charset="0"/>
              <a:cs typeface="Arial" panose="020B0604020202020204" pitchFamily="34" charset="0"/>
            </a:endParaRPr>
          </a:p>
        </p:txBody>
      </p:sp>
      <p:sp>
        <p:nvSpPr>
          <p:cNvPr id="374" name="ZoneTexte 373">
            <a:extLst>
              <a:ext uri="{FF2B5EF4-FFF2-40B4-BE49-F238E27FC236}">
                <a16:creationId xmlns:a16="http://schemas.microsoft.com/office/drawing/2014/main" id="{7C0997AA-A077-4DC7-8BC9-47D319284932}"/>
              </a:ext>
            </a:extLst>
          </p:cNvPr>
          <p:cNvSpPr txBox="1"/>
          <p:nvPr/>
        </p:nvSpPr>
        <p:spPr>
          <a:xfrm>
            <a:off x="2113449" y="2481136"/>
            <a:ext cx="1932685" cy="42267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Sensible à la nature et la protection de l’environnement</a:t>
            </a:r>
          </a:p>
        </p:txBody>
      </p:sp>
      <p:sp>
        <p:nvSpPr>
          <p:cNvPr id="375" name="ZoneTexte 374">
            <a:extLst>
              <a:ext uri="{FF2B5EF4-FFF2-40B4-BE49-F238E27FC236}">
                <a16:creationId xmlns:a16="http://schemas.microsoft.com/office/drawing/2014/main" id="{03306D0B-4C00-4AE7-B8E8-6F97BC39B561}"/>
              </a:ext>
            </a:extLst>
          </p:cNvPr>
          <p:cNvSpPr txBox="1"/>
          <p:nvPr/>
        </p:nvSpPr>
        <p:spPr>
          <a:xfrm>
            <a:off x="4202463" y="2481136"/>
            <a:ext cx="1786334" cy="42267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Utilise son jardin de manière pragmatique et utile</a:t>
            </a:r>
          </a:p>
        </p:txBody>
      </p:sp>
      <p:sp>
        <p:nvSpPr>
          <p:cNvPr id="376" name="ZoneTexte 375">
            <a:extLst>
              <a:ext uri="{FF2B5EF4-FFF2-40B4-BE49-F238E27FC236}">
                <a16:creationId xmlns:a16="http://schemas.microsoft.com/office/drawing/2014/main" id="{D1FDFDF9-E876-45B0-A1D5-7DA3AB57A801}"/>
              </a:ext>
            </a:extLst>
          </p:cNvPr>
          <p:cNvSpPr txBox="1"/>
          <p:nvPr/>
        </p:nvSpPr>
        <p:spPr>
          <a:xfrm>
            <a:off x="6231414" y="2481136"/>
            <a:ext cx="1786334" cy="42267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Exprime toute sa créativité dans son jardin</a:t>
            </a:r>
          </a:p>
        </p:txBody>
      </p:sp>
      <p:sp>
        <p:nvSpPr>
          <p:cNvPr id="377" name="ZoneTexte 376">
            <a:extLst>
              <a:ext uri="{FF2B5EF4-FFF2-40B4-BE49-F238E27FC236}">
                <a16:creationId xmlns:a16="http://schemas.microsoft.com/office/drawing/2014/main" id="{3E1D62A9-0311-4318-88C1-075A4DA21D21}"/>
              </a:ext>
            </a:extLst>
          </p:cNvPr>
          <p:cNvSpPr txBox="1"/>
          <p:nvPr/>
        </p:nvSpPr>
        <p:spPr>
          <a:xfrm>
            <a:off x="8152252" y="2481136"/>
            <a:ext cx="1988853" cy="42267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Profite du jardin comme un lieu de vie, partage et convivialité</a:t>
            </a:r>
          </a:p>
        </p:txBody>
      </p:sp>
      <p:sp>
        <p:nvSpPr>
          <p:cNvPr id="378" name="ZoneTexte 377">
            <a:extLst>
              <a:ext uri="{FF2B5EF4-FFF2-40B4-BE49-F238E27FC236}">
                <a16:creationId xmlns:a16="http://schemas.microsoft.com/office/drawing/2014/main" id="{76C85C79-DD0D-4663-A4B0-FC5BDE40BF81}"/>
              </a:ext>
            </a:extLst>
          </p:cNvPr>
          <p:cNvSpPr txBox="1"/>
          <p:nvPr/>
        </p:nvSpPr>
        <p:spPr>
          <a:xfrm>
            <a:off x="10289315" y="2481136"/>
            <a:ext cx="1786334" cy="422675"/>
          </a:xfrm>
          <a:prstGeom prst="rect">
            <a:avLst/>
          </a:prstGeom>
          <a:noFill/>
        </p:spPr>
        <p:txBody>
          <a:bodyPr wrap="square" lIns="0" tIns="0" rIns="0" bIns="0" rtlCol="0">
            <a:noAutofit/>
          </a:bodyPr>
          <a:lstStyle/>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Mêle tant que possible</a:t>
            </a:r>
          </a:p>
          <a:p>
            <a:pPr algn="ctr" defTabSz="912937" fontAlgn="base">
              <a:spcBef>
                <a:spcPct val="0"/>
              </a:spcBef>
              <a:spcAft>
                <a:spcPct val="0"/>
              </a:spcAft>
              <a:defRPr/>
            </a:pPr>
            <a:r>
              <a:rPr lang="fr-FR" sz="1098" i="1" dirty="0">
                <a:solidFill>
                  <a:srgbClr val="717171"/>
                </a:solidFill>
                <a:latin typeface="Arial" panose="020B0604020202020204" pitchFamily="34" charset="0"/>
                <a:cs typeface="Arial" panose="020B0604020202020204" pitchFamily="34" charset="0"/>
              </a:rPr>
              <a:t> l’utile à l’agréable</a:t>
            </a:r>
          </a:p>
        </p:txBody>
      </p:sp>
      <p:sp>
        <p:nvSpPr>
          <p:cNvPr id="379" name="Freeform 53">
            <a:extLst>
              <a:ext uri="{FF2B5EF4-FFF2-40B4-BE49-F238E27FC236}">
                <a16:creationId xmlns:a16="http://schemas.microsoft.com/office/drawing/2014/main" id="{D66CFC1B-FFE9-4A15-8D7A-3D73CAE916F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9" name="Rectangle 18">
            <a:extLst>
              <a:ext uri="{FF2B5EF4-FFF2-40B4-BE49-F238E27FC236}">
                <a16:creationId xmlns:a16="http://schemas.microsoft.com/office/drawing/2014/main" id="{04EB1485-95A7-4BF4-B6EF-A0A35CD9CA0C}"/>
              </a:ext>
            </a:extLst>
          </p:cNvPr>
          <p:cNvSpPr/>
          <p:nvPr/>
        </p:nvSpPr>
        <p:spPr bwMode="ltGray">
          <a:xfrm>
            <a:off x="1337025" y="3993231"/>
            <a:ext cx="107825" cy="1078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2" name="Rectangle 61">
            <a:extLst>
              <a:ext uri="{FF2B5EF4-FFF2-40B4-BE49-F238E27FC236}">
                <a16:creationId xmlns:a16="http://schemas.microsoft.com/office/drawing/2014/main" id="{1EA38C86-AAFA-478B-9BEE-6CC11C911E56}"/>
              </a:ext>
            </a:extLst>
          </p:cNvPr>
          <p:cNvSpPr/>
          <p:nvPr/>
        </p:nvSpPr>
        <p:spPr bwMode="ltGray">
          <a:xfrm>
            <a:off x="1501704" y="3993231"/>
            <a:ext cx="107825" cy="1078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3" name="Rectangle 62">
            <a:extLst>
              <a:ext uri="{FF2B5EF4-FFF2-40B4-BE49-F238E27FC236}">
                <a16:creationId xmlns:a16="http://schemas.microsoft.com/office/drawing/2014/main" id="{74931034-4597-467D-A09B-91AD2CDEC61D}"/>
              </a:ext>
            </a:extLst>
          </p:cNvPr>
          <p:cNvSpPr/>
          <p:nvPr/>
        </p:nvSpPr>
        <p:spPr bwMode="ltGray">
          <a:xfrm>
            <a:off x="1666381" y="3993231"/>
            <a:ext cx="107825" cy="1078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4" name="ZoneTexte 63">
            <a:extLst>
              <a:ext uri="{FF2B5EF4-FFF2-40B4-BE49-F238E27FC236}">
                <a16:creationId xmlns:a16="http://schemas.microsoft.com/office/drawing/2014/main" id="{61D28EF5-52C9-4F10-965A-A28420A3EA6D}"/>
              </a:ext>
            </a:extLst>
          </p:cNvPr>
          <p:cNvSpPr txBox="1"/>
          <p:nvPr/>
        </p:nvSpPr>
        <p:spPr>
          <a:xfrm>
            <a:off x="191031" y="391977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Utilitaire</a:t>
            </a:r>
          </a:p>
        </p:txBody>
      </p:sp>
      <p:sp>
        <p:nvSpPr>
          <p:cNvPr id="65" name="Rectangle 64">
            <a:extLst>
              <a:ext uri="{FF2B5EF4-FFF2-40B4-BE49-F238E27FC236}">
                <a16:creationId xmlns:a16="http://schemas.microsoft.com/office/drawing/2014/main" id="{35B4D910-48D0-48F0-86EA-3938C8014922}"/>
              </a:ext>
            </a:extLst>
          </p:cNvPr>
          <p:cNvSpPr/>
          <p:nvPr/>
        </p:nvSpPr>
        <p:spPr bwMode="ltGray">
          <a:xfrm>
            <a:off x="1337201" y="4202416"/>
            <a:ext cx="107825" cy="10782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6" name="Rectangle 65">
            <a:extLst>
              <a:ext uri="{FF2B5EF4-FFF2-40B4-BE49-F238E27FC236}">
                <a16:creationId xmlns:a16="http://schemas.microsoft.com/office/drawing/2014/main" id="{F2F30BAB-681D-44C6-B0D5-5A6518C907CD}"/>
              </a:ext>
            </a:extLst>
          </p:cNvPr>
          <p:cNvSpPr/>
          <p:nvPr/>
        </p:nvSpPr>
        <p:spPr bwMode="ltGray">
          <a:xfrm>
            <a:off x="1501879" y="4202416"/>
            <a:ext cx="107825" cy="10782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7" name="Rectangle 66">
            <a:extLst>
              <a:ext uri="{FF2B5EF4-FFF2-40B4-BE49-F238E27FC236}">
                <a16:creationId xmlns:a16="http://schemas.microsoft.com/office/drawing/2014/main" id="{8F47F092-AF62-4E9C-BEF0-CCA0D12A9D2A}"/>
              </a:ext>
            </a:extLst>
          </p:cNvPr>
          <p:cNvSpPr/>
          <p:nvPr/>
        </p:nvSpPr>
        <p:spPr bwMode="ltGray">
          <a:xfrm>
            <a:off x="1666556" y="4202416"/>
            <a:ext cx="107825" cy="10782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7" name="ZoneTexte 76">
            <a:extLst>
              <a:ext uri="{FF2B5EF4-FFF2-40B4-BE49-F238E27FC236}">
                <a16:creationId xmlns:a16="http://schemas.microsoft.com/office/drawing/2014/main" id="{A3FC1888-B43E-421A-BD38-20D79454552F}"/>
              </a:ext>
            </a:extLst>
          </p:cNvPr>
          <p:cNvSpPr txBox="1"/>
          <p:nvPr/>
        </p:nvSpPr>
        <p:spPr>
          <a:xfrm>
            <a:off x="191207" y="412895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De bien être</a:t>
            </a:r>
          </a:p>
        </p:txBody>
      </p:sp>
      <p:sp>
        <p:nvSpPr>
          <p:cNvPr id="68" name="Rectangle 67">
            <a:extLst>
              <a:ext uri="{FF2B5EF4-FFF2-40B4-BE49-F238E27FC236}">
                <a16:creationId xmlns:a16="http://schemas.microsoft.com/office/drawing/2014/main" id="{ADC758C9-206D-48D9-8A2E-D9862E571A20}"/>
              </a:ext>
            </a:extLst>
          </p:cNvPr>
          <p:cNvSpPr/>
          <p:nvPr/>
        </p:nvSpPr>
        <p:spPr bwMode="ltGray">
          <a:xfrm>
            <a:off x="1337025" y="4411601"/>
            <a:ext cx="107825" cy="1078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9" name="Rectangle 68">
            <a:extLst>
              <a:ext uri="{FF2B5EF4-FFF2-40B4-BE49-F238E27FC236}">
                <a16:creationId xmlns:a16="http://schemas.microsoft.com/office/drawing/2014/main" id="{9D4F9D57-83F3-4CA9-B260-8EF544267D6B}"/>
              </a:ext>
            </a:extLst>
          </p:cNvPr>
          <p:cNvSpPr/>
          <p:nvPr/>
        </p:nvSpPr>
        <p:spPr bwMode="ltGray">
          <a:xfrm>
            <a:off x="1501704" y="4411601"/>
            <a:ext cx="107825" cy="1078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0" name="Rectangle 69">
            <a:extLst>
              <a:ext uri="{FF2B5EF4-FFF2-40B4-BE49-F238E27FC236}">
                <a16:creationId xmlns:a16="http://schemas.microsoft.com/office/drawing/2014/main" id="{A12A9870-CAAB-4BEB-B882-C3CF7B6C030C}"/>
              </a:ext>
            </a:extLst>
          </p:cNvPr>
          <p:cNvSpPr/>
          <p:nvPr/>
        </p:nvSpPr>
        <p:spPr bwMode="ltGray">
          <a:xfrm>
            <a:off x="1666381" y="4411601"/>
            <a:ext cx="107825" cy="107825"/>
          </a:xfrm>
          <a:prstGeom prst="rect">
            <a:avLst/>
          </a:prstGeom>
          <a:solidFill>
            <a:srgbClr val="B0900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8" name="ZoneTexte 77">
            <a:extLst>
              <a:ext uri="{FF2B5EF4-FFF2-40B4-BE49-F238E27FC236}">
                <a16:creationId xmlns:a16="http://schemas.microsoft.com/office/drawing/2014/main" id="{68F9A371-E0B1-4949-8577-05EF08A2EFB3}"/>
              </a:ext>
            </a:extLst>
          </p:cNvPr>
          <p:cNvSpPr txBox="1"/>
          <p:nvPr/>
        </p:nvSpPr>
        <p:spPr>
          <a:xfrm>
            <a:off x="191558" y="433814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Décoratif</a:t>
            </a:r>
          </a:p>
        </p:txBody>
      </p:sp>
      <p:sp>
        <p:nvSpPr>
          <p:cNvPr id="71" name="Rectangle 70">
            <a:extLst>
              <a:ext uri="{FF2B5EF4-FFF2-40B4-BE49-F238E27FC236}">
                <a16:creationId xmlns:a16="http://schemas.microsoft.com/office/drawing/2014/main" id="{E71B4561-D39B-422E-ACA4-4837C3F53228}"/>
              </a:ext>
            </a:extLst>
          </p:cNvPr>
          <p:cNvSpPr/>
          <p:nvPr/>
        </p:nvSpPr>
        <p:spPr bwMode="ltGray">
          <a:xfrm>
            <a:off x="1337377" y="4620785"/>
            <a:ext cx="107825" cy="10782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2" name="Rectangle 71">
            <a:extLst>
              <a:ext uri="{FF2B5EF4-FFF2-40B4-BE49-F238E27FC236}">
                <a16:creationId xmlns:a16="http://schemas.microsoft.com/office/drawing/2014/main" id="{5BE280D6-0006-42D6-B8DB-6BB758746F88}"/>
              </a:ext>
            </a:extLst>
          </p:cNvPr>
          <p:cNvSpPr/>
          <p:nvPr/>
        </p:nvSpPr>
        <p:spPr bwMode="ltGray">
          <a:xfrm>
            <a:off x="1502055" y="4620785"/>
            <a:ext cx="107825" cy="10782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3" name="Rectangle 72">
            <a:extLst>
              <a:ext uri="{FF2B5EF4-FFF2-40B4-BE49-F238E27FC236}">
                <a16:creationId xmlns:a16="http://schemas.microsoft.com/office/drawing/2014/main" id="{EA34F146-6A5E-4145-8067-4DBF51075100}"/>
              </a:ext>
            </a:extLst>
          </p:cNvPr>
          <p:cNvSpPr/>
          <p:nvPr/>
        </p:nvSpPr>
        <p:spPr bwMode="ltGray">
          <a:xfrm>
            <a:off x="1666732" y="4620785"/>
            <a:ext cx="107825" cy="10782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79" name="ZoneTexte 78">
            <a:extLst>
              <a:ext uri="{FF2B5EF4-FFF2-40B4-BE49-F238E27FC236}">
                <a16:creationId xmlns:a16="http://schemas.microsoft.com/office/drawing/2014/main" id="{05950EF1-5DBE-4FBE-9838-5A89D9057B91}"/>
              </a:ext>
            </a:extLst>
          </p:cNvPr>
          <p:cNvSpPr txBox="1"/>
          <p:nvPr/>
        </p:nvSpPr>
        <p:spPr>
          <a:xfrm>
            <a:off x="191382" y="454732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Sauvage</a:t>
            </a:r>
          </a:p>
        </p:txBody>
      </p:sp>
      <p:sp>
        <p:nvSpPr>
          <p:cNvPr id="380" name="ZoneTexte 379">
            <a:extLst>
              <a:ext uri="{FF2B5EF4-FFF2-40B4-BE49-F238E27FC236}">
                <a16:creationId xmlns:a16="http://schemas.microsoft.com/office/drawing/2014/main" id="{0437DED6-22D8-47E7-B8B3-0574595FD7B8}"/>
              </a:ext>
            </a:extLst>
          </p:cNvPr>
          <p:cNvSpPr txBox="1"/>
          <p:nvPr/>
        </p:nvSpPr>
        <p:spPr>
          <a:xfrm>
            <a:off x="199693" y="475651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Contraignant</a:t>
            </a:r>
          </a:p>
        </p:txBody>
      </p:sp>
      <p:sp>
        <p:nvSpPr>
          <p:cNvPr id="381" name="Rectangle 380">
            <a:extLst>
              <a:ext uri="{FF2B5EF4-FFF2-40B4-BE49-F238E27FC236}">
                <a16:creationId xmlns:a16="http://schemas.microsoft.com/office/drawing/2014/main" id="{B84761C3-217D-404E-84A9-A6219F2D1E2E}"/>
              </a:ext>
            </a:extLst>
          </p:cNvPr>
          <p:cNvSpPr/>
          <p:nvPr/>
        </p:nvSpPr>
        <p:spPr bwMode="ltGray">
          <a:xfrm>
            <a:off x="1337403" y="4782422"/>
            <a:ext cx="107825" cy="107825"/>
          </a:xfrm>
          <a:prstGeom prst="rect">
            <a:avLst/>
          </a:prstGeom>
          <a:solidFill>
            <a:srgbClr val="B0900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82" name="Rectangle 381">
            <a:extLst>
              <a:ext uri="{FF2B5EF4-FFF2-40B4-BE49-F238E27FC236}">
                <a16:creationId xmlns:a16="http://schemas.microsoft.com/office/drawing/2014/main" id="{96F520F0-5CF2-448A-BF70-D40466664A4F}"/>
              </a:ext>
            </a:extLst>
          </p:cNvPr>
          <p:cNvSpPr/>
          <p:nvPr/>
        </p:nvSpPr>
        <p:spPr bwMode="ltGray">
          <a:xfrm>
            <a:off x="1502081" y="4782422"/>
            <a:ext cx="107825" cy="107825"/>
          </a:xfrm>
          <a:prstGeom prst="rect">
            <a:avLst/>
          </a:prstGeom>
          <a:solidFill>
            <a:srgbClr val="B0900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83" name="Rectangle 382">
            <a:extLst>
              <a:ext uri="{FF2B5EF4-FFF2-40B4-BE49-F238E27FC236}">
                <a16:creationId xmlns:a16="http://schemas.microsoft.com/office/drawing/2014/main" id="{2CCD7063-6D58-4D75-A38F-6F23A5F0D389}"/>
              </a:ext>
            </a:extLst>
          </p:cNvPr>
          <p:cNvSpPr/>
          <p:nvPr/>
        </p:nvSpPr>
        <p:spPr bwMode="ltGray">
          <a:xfrm>
            <a:off x="1666758" y="4782422"/>
            <a:ext cx="107825" cy="107825"/>
          </a:xfrm>
          <a:prstGeom prst="rect">
            <a:avLst/>
          </a:prstGeom>
          <a:solidFill>
            <a:srgbClr val="B0900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84" name="ZoneTexte 383">
            <a:extLst>
              <a:ext uri="{FF2B5EF4-FFF2-40B4-BE49-F238E27FC236}">
                <a16:creationId xmlns:a16="http://schemas.microsoft.com/office/drawing/2014/main" id="{E59F8B5F-13E2-4616-AEF8-BA527FEF8BD0}"/>
              </a:ext>
            </a:extLst>
          </p:cNvPr>
          <p:cNvSpPr txBox="1"/>
          <p:nvPr/>
        </p:nvSpPr>
        <p:spPr>
          <a:xfrm>
            <a:off x="2140243" y="3713219"/>
            <a:ext cx="1815264"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Un espace extérieur est un lieu:</a:t>
            </a:r>
          </a:p>
        </p:txBody>
      </p:sp>
      <p:sp>
        <p:nvSpPr>
          <p:cNvPr id="386" name="Rectangle 385">
            <a:extLst>
              <a:ext uri="{FF2B5EF4-FFF2-40B4-BE49-F238E27FC236}">
                <a16:creationId xmlns:a16="http://schemas.microsoft.com/office/drawing/2014/main" id="{77A7D187-78E0-495E-951D-2019C665C554}"/>
              </a:ext>
            </a:extLst>
          </p:cNvPr>
          <p:cNvSpPr/>
          <p:nvPr/>
        </p:nvSpPr>
        <p:spPr bwMode="ltGray">
          <a:xfrm>
            <a:off x="3400353" y="3993231"/>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87" name="Rectangle 386">
            <a:extLst>
              <a:ext uri="{FF2B5EF4-FFF2-40B4-BE49-F238E27FC236}">
                <a16:creationId xmlns:a16="http://schemas.microsoft.com/office/drawing/2014/main" id="{2F174557-924C-4972-9567-FB37327B1032}"/>
              </a:ext>
            </a:extLst>
          </p:cNvPr>
          <p:cNvSpPr/>
          <p:nvPr/>
        </p:nvSpPr>
        <p:spPr bwMode="ltGray">
          <a:xfrm>
            <a:off x="3565031" y="3993231"/>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88" name="Rectangle 387">
            <a:extLst>
              <a:ext uri="{FF2B5EF4-FFF2-40B4-BE49-F238E27FC236}">
                <a16:creationId xmlns:a16="http://schemas.microsoft.com/office/drawing/2014/main" id="{095D3D35-9477-427E-929F-DB84C8024453}"/>
              </a:ext>
            </a:extLst>
          </p:cNvPr>
          <p:cNvSpPr/>
          <p:nvPr/>
        </p:nvSpPr>
        <p:spPr bwMode="ltGray">
          <a:xfrm>
            <a:off x="3729708" y="3993231"/>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89" name="ZoneTexte 388">
            <a:extLst>
              <a:ext uri="{FF2B5EF4-FFF2-40B4-BE49-F238E27FC236}">
                <a16:creationId xmlns:a16="http://schemas.microsoft.com/office/drawing/2014/main" id="{C9A99E85-B1D2-4227-93A1-687D6185E17D}"/>
              </a:ext>
            </a:extLst>
          </p:cNvPr>
          <p:cNvSpPr txBox="1"/>
          <p:nvPr/>
        </p:nvSpPr>
        <p:spPr>
          <a:xfrm>
            <a:off x="2254359" y="391977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Utilitaire</a:t>
            </a:r>
          </a:p>
        </p:txBody>
      </p:sp>
      <p:sp>
        <p:nvSpPr>
          <p:cNvPr id="390" name="Rectangle 389">
            <a:extLst>
              <a:ext uri="{FF2B5EF4-FFF2-40B4-BE49-F238E27FC236}">
                <a16:creationId xmlns:a16="http://schemas.microsoft.com/office/drawing/2014/main" id="{91ECA171-8D28-4E0F-869C-3FB50A9C2CEA}"/>
              </a:ext>
            </a:extLst>
          </p:cNvPr>
          <p:cNvSpPr/>
          <p:nvPr/>
        </p:nvSpPr>
        <p:spPr bwMode="ltGray">
          <a:xfrm>
            <a:off x="3400529" y="4202416"/>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1" name="Rectangle 390">
            <a:extLst>
              <a:ext uri="{FF2B5EF4-FFF2-40B4-BE49-F238E27FC236}">
                <a16:creationId xmlns:a16="http://schemas.microsoft.com/office/drawing/2014/main" id="{CD753630-FA04-4C8B-B8FB-3DC3A564EB9E}"/>
              </a:ext>
            </a:extLst>
          </p:cNvPr>
          <p:cNvSpPr/>
          <p:nvPr/>
        </p:nvSpPr>
        <p:spPr bwMode="ltGray">
          <a:xfrm>
            <a:off x="3565207" y="4202416"/>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2" name="Rectangle 391">
            <a:extLst>
              <a:ext uri="{FF2B5EF4-FFF2-40B4-BE49-F238E27FC236}">
                <a16:creationId xmlns:a16="http://schemas.microsoft.com/office/drawing/2014/main" id="{E537E749-FB74-495E-8AC8-99A5F690F666}"/>
              </a:ext>
            </a:extLst>
          </p:cNvPr>
          <p:cNvSpPr/>
          <p:nvPr/>
        </p:nvSpPr>
        <p:spPr bwMode="ltGray">
          <a:xfrm>
            <a:off x="3729884" y="4202416"/>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3" name="ZoneTexte 392">
            <a:extLst>
              <a:ext uri="{FF2B5EF4-FFF2-40B4-BE49-F238E27FC236}">
                <a16:creationId xmlns:a16="http://schemas.microsoft.com/office/drawing/2014/main" id="{DF53EBDA-E675-4232-B72C-999C9043B8DE}"/>
              </a:ext>
            </a:extLst>
          </p:cNvPr>
          <p:cNvSpPr txBox="1"/>
          <p:nvPr/>
        </p:nvSpPr>
        <p:spPr>
          <a:xfrm>
            <a:off x="2254534" y="412895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De bien être</a:t>
            </a:r>
          </a:p>
        </p:txBody>
      </p:sp>
      <p:sp>
        <p:nvSpPr>
          <p:cNvPr id="394" name="Rectangle 393">
            <a:extLst>
              <a:ext uri="{FF2B5EF4-FFF2-40B4-BE49-F238E27FC236}">
                <a16:creationId xmlns:a16="http://schemas.microsoft.com/office/drawing/2014/main" id="{7ADAB81E-3035-4AE5-A47B-1B7A039E2CB4}"/>
              </a:ext>
            </a:extLst>
          </p:cNvPr>
          <p:cNvSpPr/>
          <p:nvPr/>
        </p:nvSpPr>
        <p:spPr bwMode="ltGray">
          <a:xfrm>
            <a:off x="3400353" y="4411601"/>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5" name="Rectangle 394">
            <a:extLst>
              <a:ext uri="{FF2B5EF4-FFF2-40B4-BE49-F238E27FC236}">
                <a16:creationId xmlns:a16="http://schemas.microsoft.com/office/drawing/2014/main" id="{B984AD6B-BFAC-441C-8E35-18CFCE9BFF38}"/>
              </a:ext>
            </a:extLst>
          </p:cNvPr>
          <p:cNvSpPr/>
          <p:nvPr/>
        </p:nvSpPr>
        <p:spPr bwMode="ltGray">
          <a:xfrm>
            <a:off x="3565031" y="4411601"/>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6" name="Rectangle 395">
            <a:extLst>
              <a:ext uri="{FF2B5EF4-FFF2-40B4-BE49-F238E27FC236}">
                <a16:creationId xmlns:a16="http://schemas.microsoft.com/office/drawing/2014/main" id="{09AE1102-A51C-42F3-88CD-5DED07A5A742}"/>
              </a:ext>
            </a:extLst>
          </p:cNvPr>
          <p:cNvSpPr/>
          <p:nvPr/>
        </p:nvSpPr>
        <p:spPr bwMode="ltGray">
          <a:xfrm>
            <a:off x="3729708" y="4411601"/>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7" name="ZoneTexte 396">
            <a:extLst>
              <a:ext uri="{FF2B5EF4-FFF2-40B4-BE49-F238E27FC236}">
                <a16:creationId xmlns:a16="http://schemas.microsoft.com/office/drawing/2014/main" id="{B1EB1257-F3D6-4AB5-8870-AA3C2B7E9258}"/>
              </a:ext>
            </a:extLst>
          </p:cNvPr>
          <p:cNvSpPr txBox="1"/>
          <p:nvPr/>
        </p:nvSpPr>
        <p:spPr>
          <a:xfrm>
            <a:off x="2254886" y="433814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Décoratif</a:t>
            </a:r>
          </a:p>
        </p:txBody>
      </p:sp>
      <p:sp>
        <p:nvSpPr>
          <p:cNvPr id="398" name="Rectangle 397">
            <a:extLst>
              <a:ext uri="{FF2B5EF4-FFF2-40B4-BE49-F238E27FC236}">
                <a16:creationId xmlns:a16="http://schemas.microsoft.com/office/drawing/2014/main" id="{5DFE14CF-3AF6-448F-AE83-10E24E545C08}"/>
              </a:ext>
            </a:extLst>
          </p:cNvPr>
          <p:cNvSpPr/>
          <p:nvPr/>
        </p:nvSpPr>
        <p:spPr bwMode="ltGray">
          <a:xfrm>
            <a:off x="3400705" y="4620785"/>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399" name="Rectangle 398">
            <a:extLst>
              <a:ext uri="{FF2B5EF4-FFF2-40B4-BE49-F238E27FC236}">
                <a16:creationId xmlns:a16="http://schemas.microsoft.com/office/drawing/2014/main" id="{E4CAD63D-4101-408D-B6A2-E08B1F192369}"/>
              </a:ext>
            </a:extLst>
          </p:cNvPr>
          <p:cNvSpPr/>
          <p:nvPr/>
        </p:nvSpPr>
        <p:spPr bwMode="ltGray">
          <a:xfrm>
            <a:off x="3565383" y="4620785"/>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00" name="Rectangle 399">
            <a:extLst>
              <a:ext uri="{FF2B5EF4-FFF2-40B4-BE49-F238E27FC236}">
                <a16:creationId xmlns:a16="http://schemas.microsoft.com/office/drawing/2014/main" id="{CD659799-9ED4-4412-825E-50E200AB971A}"/>
              </a:ext>
            </a:extLst>
          </p:cNvPr>
          <p:cNvSpPr/>
          <p:nvPr/>
        </p:nvSpPr>
        <p:spPr bwMode="ltGray">
          <a:xfrm>
            <a:off x="3730060" y="4620785"/>
            <a:ext cx="107825" cy="107825"/>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01" name="ZoneTexte 400">
            <a:extLst>
              <a:ext uri="{FF2B5EF4-FFF2-40B4-BE49-F238E27FC236}">
                <a16:creationId xmlns:a16="http://schemas.microsoft.com/office/drawing/2014/main" id="{A19C7777-381A-47A7-98BA-D45D60827FE2}"/>
              </a:ext>
            </a:extLst>
          </p:cNvPr>
          <p:cNvSpPr txBox="1"/>
          <p:nvPr/>
        </p:nvSpPr>
        <p:spPr>
          <a:xfrm>
            <a:off x="2254710" y="454732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Sauvage</a:t>
            </a:r>
          </a:p>
        </p:txBody>
      </p:sp>
      <p:sp>
        <p:nvSpPr>
          <p:cNvPr id="402" name="ZoneTexte 401">
            <a:extLst>
              <a:ext uri="{FF2B5EF4-FFF2-40B4-BE49-F238E27FC236}">
                <a16:creationId xmlns:a16="http://schemas.microsoft.com/office/drawing/2014/main" id="{306F7169-7EA7-4231-BB10-AB3CD4AA9445}"/>
              </a:ext>
            </a:extLst>
          </p:cNvPr>
          <p:cNvSpPr txBox="1"/>
          <p:nvPr/>
        </p:nvSpPr>
        <p:spPr>
          <a:xfrm>
            <a:off x="2263021" y="475651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Contraignant</a:t>
            </a:r>
          </a:p>
        </p:txBody>
      </p:sp>
      <p:sp>
        <p:nvSpPr>
          <p:cNvPr id="403" name="Rectangle 402">
            <a:extLst>
              <a:ext uri="{FF2B5EF4-FFF2-40B4-BE49-F238E27FC236}">
                <a16:creationId xmlns:a16="http://schemas.microsoft.com/office/drawing/2014/main" id="{D97B338A-3FDF-413A-A197-3729B67E66A1}"/>
              </a:ext>
            </a:extLst>
          </p:cNvPr>
          <p:cNvSpPr/>
          <p:nvPr/>
        </p:nvSpPr>
        <p:spPr bwMode="ltGray">
          <a:xfrm>
            <a:off x="3400730" y="4782422"/>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04" name="Rectangle 403">
            <a:extLst>
              <a:ext uri="{FF2B5EF4-FFF2-40B4-BE49-F238E27FC236}">
                <a16:creationId xmlns:a16="http://schemas.microsoft.com/office/drawing/2014/main" id="{CE167F1B-7ED8-4F13-A7E0-31B5F55DA0B1}"/>
              </a:ext>
            </a:extLst>
          </p:cNvPr>
          <p:cNvSpPr/>
          <p:nvPr/>
        </p:nvSpPr>
        <p:spPr bwMode="ltGray">
          <a:xfrm>
            <a:off x="3565409" y="4782422"/>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05" name="Rectangle 404">
            <a:extLst>
              <a:ext uri="{FF2B5EF4-FFF2-40B4-BE49-F238E27FC236}">
                <a16:creationId xmlns:a16="http://schemas.microsoft.com/office/drawing/2014/main" id="{D056AB24-EB21-4303-8183-18BB07C6DE2E}"/>
              </a:ext>
            </a:extLst>
          </p:cNvPr>
          <p:cNvSpPr/>
          <p:nvPr/>
        </p:nvSpPr>
        <p:spPr bwMode="ltGray">
          <a:xfrm>
            <a:off x="3730086" y="4782422"/>
            <a:ext cx="107825" cy="1078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06" name="ZoneTexte 405">
            <a:extLst>
              <a:ext uri="{FF2B5EF4-FFF2-40B4-BE49-F238E27FC236}">
                <a16:creationId xmlns:a16="http://schemas.microsoft.com/office/drawing/2014/main" id="{8CF90B41-6187-4CD9-B90B-765D5CCA403A}"/>
              </a:ext>
            </a:extLst>
          </p:cNvPr>
          <p:cNvSpPr txBox="1"/>
          <p:nvPr/>
        </p:nvSpPr>
        <p:spPr>
          <a:xfrm>
            <a:off x="4204032" y="3713219"/>
            <a:ext cx="1815264"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Un espace extérieur est un lieu:</a:t>
            </a:r>
          </a:p>
        </p:txBody>
      </p:sp>
      <p:sp>
        <p:nvSpPr>
          <p:cNvPr id="408" name="Rectangle 407">
            <a:extLst>
              <a:ext uri="{FF2B5EF4-FFF2-40B4-BE49-F238E27FC236}">
                <a16:creationId xmlns:a16="http://schemas.microsoft.com/office/drawing/2014/main" id="{82F8D76C-63C7-4A49-BF9D-1ECDF5DA9697}"/>
              </a:ext>
            </a:extLst>
          </p:cNvPr>
          <p:cNvSpPr/>
          <p:nvPr/>
        </p:nvSpPr>
        <p:spPr bwMode="ltGray">
          <a:xfrm>
            <a:off x="5464142" y="3993231"/>
            <a:ext cx="107825" cy="1078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09" name="Rectangle 408">
            <a:extLst>
              <a:ext uri="{FF2B5EF4-FFF2-40B4-BE49-F238E27FC236}">
                <a16:creationId xmlns:a16="http://schemas.microsoft.com/office/drawing/2014/main" id="{7A30C22D-A51E-4DC6-BA5E-02AE51A64ED2}"/>
              </a:ext>
            </a:extLst>
          </p:cNvPr>
          <p:cNvSpPr/>
          <p:nvPr/>
        </p:nvSpPr>
        <p:spPr bwMode="ltGray">
          <a:xfrm>
            <a:off x="5628820" y="3993231"/>
            <a:ext cx="107825" cy="1078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0" name="Rectangle 409">
            <a:extLst>
              <a:ext uri="{FF2B5EF4-FFF2-40B4-BE49-F238E27FC236}">
                <a16:creationId xmlns:a16="http://schemas.microsoft.com/office/drawing/2014/main" id="{076F3F01-3B71-4D29-9635-47A6BFE13E53}"/>
              </a:ext>
            </a:extLst>
          </p:cNvPr>
          <p:cNvSpPr/>
          <p:nvPr/>
        </p:nvSpPr>
        <p:spPr bwMode="ltGray">
          <a:xfrm>
            <a:off x="5793497" y="3993231"/>
            <a:ext cx="107825" cy="1078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1" name="ZoneTexte 410">
            <a:extLst>
              <a:ext uri="{FF2B5EF4-FFF2-40B4-BE49-F238E27FC236}">
                <a16:creationId xmlns:a16="http://schemas.microsoft.com/office/drawing/2014/main" id="{B5657FD3-6C25-4D8A-84E3-810E2D941F47}"/>
              </a:ext>
            </a:extLst>
          </p:cNvPr>
          <p:cNvSpPr txBox="1"/>
          <p:nvPr/>
        </p:nvSpPr>
        <p:spPr>
          <a:xfrm>
            <a:off x="4318147" y="391977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Utilitaire</a:t>
            </a:r>
          </a:p>
        </p:txBody>
      </p:sp>
      <p:sp>
        <p:nvSpPr>
          <p:cNvPr id="412" name="Rectangle 411">
            <a:extLst>
              <a:ext uri="{FF2B5EF4-FFF2-40B4-BE49-F238E27FC236}">
                <a16:creationId xmlns:a16="http://schemas.microsoft.com/office/drawing/2014/main" id="{0650E063-E848-4E93-903C-B175142BA22E}"/>
              </a:ext>
            </a:extLst>
          </p:cNvPr>
          <p:cNvSpPr/>
          <p:nvPr/>
        </p:nvSpPr>
        <p:spPr bwMode="ltGray">
          <a:xfrm>
            <a:off x="5464318" y="4202416"/>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3" name="Rectangle 412">
            <a:extLst>
              <a:ext uri="{FF2B5EF4-FFF2-40B4-BE49-F238E27FC236}">
                <a16:creationId xmlns:a16="http://schemas.microsoft.com/office/drawing/2014/main" id="{4AFB0FF8-26FA-47A5-A4FC-31B6F1C8BCAF}"/>
              </a:ext>
            </a:extLst>
          </p:cNvPr>
          <p:cNvSpPr/>
          <p:nvPr/>
        </p:nvSpPr>
        <p:spPr bwMode="ltGray">
          <a:xfrm>
            <a:off x="5628996" y="4202416"/>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4" name="Rectangle 413">
            <a:extLst>
              <a:ext uri="{FF2B5EF4-FFF2-40B4-BE49-F238E27FC236}">
                <a16:creationId xmlns:a16="http://schemas.microsoft.com/office/drawing/2014/main" id="{164320C0-A676-41F5-94A6-68BA0EDE4FF9}"/>
              </a:ext>
            </a:extLst>
          </p:cNvPr>
          <p:cNvSpPr/>
          <p:nvPr/>
        </p:nvSpPr>
        <p:spPr bwMode="ltGray">
          <a:xfrm>
            <a:off x="5793673" y="4202416"/>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5" name="ZoneTexte 414">
            <a:extLst>
              <a:ext uri="{FF2B5EF4-FFF2-40B4-BE49-F238E27FC236}">
                <a16:creationId xmlns:a16="http://schemas.microsoft.com/office/drawing/2014/main" id="{491E3EF4-FF16-415D-9D59-F8B8E1BB3073}"/>
              </a:ext>
            </a:extLst>
          </p:cNvPr>
          <p:cNvSpPr txBox="1"/>
          <p:nvPr/>
        </p:nvSpPr>
        <p:spPr>
          <a:xfrm>
            <a:off x="4318323" y="412895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De bien être</a:t>
            </a:r>
          </a:p>
        </p:txBody>
      </p:sp>
      <p:sp>
        <p:nvSpPr>
          <p:cNvPr id="416" name="Rectangle 415">
            <a:extLst>
              <a:ext uri="{FF2B5EF4-FFF2-40B4-BE49-F238E27FC236}">
                <a16:creationId xmlns:a16="http://schemas.microsoft.com/office/drawing/2014/main" id="{6FB4CAFC-4960-461A-8FF9-3E42D2B23D2E}"/>
              </a:ext>
            </a:extLst>
          </p:cNvPr>
          <p:cNvSpPr/>
          <p:nvPr/>
        </p:nvSpPr>
        <p:spPr bwMode="ltGray">
          <a:xfrm>
            <a:off x="5464142" y="4411601"/>
            <a:ext cx="107825" cy="1078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7" name="Rectangle 416">
            <a:extLst>
              <a:ext uri="{FF2B5EF4-FFF2-40B4-BE49-F238E27FC236}">
                <a16:creationId xmlns:a16="http://schemas.microsoft.com/office/drawing/2014/main" id="{4D6A0A05-7B93-4175-A996-BF9237EDAB78}"/>
              </a:ext>
            </a:extLst>
          </p:cNvPr>
          <p:cNvSpPr/>
          <p:nvPr/>
        </p:nvSpPr>
        <p:spPr bwMode="ltGray">
          <a:xfrm>
            <a:off x="5628820" y="4411601"/>
            <a:ext cx="107825" cy="1078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8" name="Rectangle 417">
            <a:extLst>
              <a:ext uri="{FF2B5EF4-FFF2-40B4-BE49-F238E27FC236}">
                <a16:creationId xmlns:a16="http://schemas.microsoft.com/office/drawing/2014/main" id="{8EAD4FD7-D593-4019-82DD-D9170819EAF1}"/>
              </a:ext>
            </a:extLst>
          </p:cNvPr>
          <p:cNvSpPr/>
          <p:nvPr/>
        </p:nvSpPr>
        <p:spPr bwMode="ltGray">
          <a:xfrm>
            <a:off x="5793497" y="4411601"/>
            <a:ext cx="107825" cy="1078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19" name="ZoneTexte 418">
            <a:extLst>
              <a:ext uri="{FF2B5EF4-FFF2-40B4-BE49-F238E27FC236}">
                <a16:creationId xmlns:a16="http://schemas.microsoft.com/office/drawing/2014/main" id="{B76A7117-30E1-43B9-B803-8EBAD984EFF4}"/>
              </a:ext>
            </a:extLst>
          </p:cNvPr>
          <p:cNvSpPr txBox="1"/>
          <p:nvPr/>
        </p:nvSpPr>
        <p:spPr>
          <a:xfrm>
            <a:off x="4318675" y="433814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Décoratif</a:t>
            </a:r>
          </a:p>
        </p:txBody>
      </p:sp>
      <p:sp>
        <p:nvSpPr>
          <p:cNvPr id="420" name="Rectangle 419">
            <a:extLst>
              <a:ext uri="{FF2B5EF4-FFF2-40B4-BE49-F238E27FC236}">
                <a16:creationId xmlns:a16="http://schemas.microsoft.com/office/drawing/2014/main" id="{615FFA0E-FFF0-4C2F-ABFC-915F4D668B1D}"/>
              </a:ext>
            </a:extLst>
          </p:cNvPr>
          <p:cNvSpPr/>
          <p:nvPr/>
        </p:nvSpPr>
        <p:spPr bwMode="ltGray">
          <a:xfrm>
            <a:off x="5464493" y="4620785"/>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21" name="Rectangle 420">
            <a:extLst>
              <a:ext uri="{FF2B5EF4-FFF2-40B4-BE49-F238E27FC236}">
                <a16:creationId xmlns:a16="http://schemas.microsoft.com/office/drawing/2014/main" id="{0CE802EF-5286-4043-8AE1-4E09C3E02FF7}"/>
              </a:ext>
            </a:extLst>
          </p:cNvPr>
          <p:cNvSpPr/>
          <p:nvPr/>
        </p:nvSpPr>
        <p:spPr bwMode="ltGray">
          <a:xfrm>
            <a:off x="5629172" y="4620785"/>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22" name="Rectangle 421">
            <a:extLst>
              <a:ext uri="{FF2B5EF4-FFF2-40B4-BE49-F238E27FC236}">
                <a16:creationId xmlns:a16="http://schemas.microsoft.com/office/drawing/2014/main" id="{ED344823-76B2-4F0E-8AD8-26C1CE19415E}"/>
              </a:ext>
            </a:extLst>
          </p:cNvPr>
          <p:cNvSpPr/>
          <p:nvPr/>
        </p:nvSpPr>
        <p:spPr bwMode="ltGray">
          <a:xfrm>
            <a:off x="5793849" y="4620785"/>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23" name="ZoneTexte 422">
            <a:extLst>
              <a:ext uri="{FF2B5EF4-FFF2-40B4-BE49-F238E27FC236}">
                <a16:creationId xmlns:a16="http://schemas.microsoft.com/office/drawing/2014/main" id="{6A73EE18-A0B6-47C2-B38D-B195056D586F}"/>
              </a:ext>
            </a:extLst>
          </p:cNvPr>
          <p:cNvSpPr txBox="1"/>
          <p:nvPr/>
        </p:nvSpPr>
        <p:spPr>
          <a:xfrm>
            <a:off x="4318499" y="454732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Sauvage</a:t>
            </a:r>
          </a:p>
        </p:txBody>
      </p:sp>
      <p:sp>
        <p:nvSpPr>
          <p:cNvPr id="424" name="ZoneTexte 423">
            <a:extLst>
              <a:ext uri="{FF2B5EF4-FFF2-40B4-BE49-F238E27FC236}">
                <a16:creationId xmlns:a16="http://schemas.microsoft.com/office/drawing/2014/main" id="{500432E6-61C2-4F2E-A895-F479FEC9673A}"/>
              </a:ext>
            </a:extLst>
          </p:cNvPr>
          <p:cNvSpPr txBox="1"/>
          <p:nvPr/>
        </p:nvSpPr>
        <p:spPr>
          <a:xfrm>
            <a:off x="4326809" y="475651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Contraignant</a:t>
            </a:r>
          </a:p>
        </p:txBody>
      </p:sp>
      <p:sp>
        <p:nvSpPr>
          <p:cNvPr id="425" name="Rectangle 424">
            <a:extLst>
              <a:ext uri="{FF2B5EF4-FFF2-40B4-BE49-F238E27FC236}">
                <a16:creationId xmlns:a16="http://schemas.microsoft.com/office/drawing/2014/main" id="{AB6EDC7F-936D-4A23-BA64-F5805330568E}"/>
              </a:ext>
            </a:extLst>
          </p:cNvPr>
          <p:cNvSpPr/>
          <p:nvPr/>
        </p:nvSpPr>
        <p:spPr bwMode="ltGray">
          <a:xfrm>
            <a:off x="5464519" y="4782422"/>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26" name="Rectangle 425">
            <a:extLst>
              <a:ext uri="{FF2B5EF4-FFF2-40B4-BE49-F238E27FC236}">
                <a16:creationId xmlns:a16="http://schemas.microsoft.com/office/drawing/2014/main" id="{237416FC-951A-4D19-BBD4-611D956970AB}"/>
              </a:ext>
            </a:extLst>
          </p:cNvPr>
          <p:cNvSpPr/>
          <p:nvPr/>
        </p:nvSpPr>
        <p:spPr bwMode="ltGray">
          <a:xfrm>
            <a:off x="5629198" y="4782422"/>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27" name="Rectangle 426">
            <a:extLst>
              <a:ext uri="{FF2B5EF4-FFF2-40B4-BE49-F238E27FC236}">
                <a16:creationId xmlns:a16="http://schemas.microsoft.com/office/drawing/2014/main" id="{1D9CB689-75EC-4D61-99AE-D77B8C696718}"/>
              </a:ext>
            </a:extLst>
          </p:cNvPr>
          <p:cNvSpPr/>
          <p:nvPr/>
        </p:nvSpPr>
        <p:spPr bwMode="ltGray">
          <a:xfrm>
            <a:off x="5793875" y="4782422"/>
            <a:ext cx="107825" cy="10782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28" name="ZoneTexte 427">
            <a:extLst>
              <a:ext uri="{FF2B5EF4-FFF2-40B4-BE49-F238E27FC236}">
                <a16:creationId xmlns:a16="http://schemas.microsoft.com/office/drawing/2014/main" id="{1AA93F76-892B-49EF-95BD-AFDC88DD174A}"/>
              </a:ext>
            </a:extLst>
          </p:cNvPr>
          <p:cNvSpPr txBox="1"/>
          <p:nvPr/>
        </p:nvSpPr>
        <p:spPr>
          <a:xfrm>
            <a:off x="6220851" y="3713219"/>
            <a:ext cx="1815264"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Un espace extérieur est un lieu:</a:t>
            </a:r>
          </a:p>
        </p:txBody>
      </p:sp>
      <p:sp>
        <p:nvSpPr>
          <p:cNvPr id="430" name="Rectangle 429">
            <a:extLst>
              <a:ext uri="{FF2B5EF4-FFF2-40B4-BE49-F238E27FC236}">
                <a16:creationId xmlns:a16="http://schemas.microsoft.com/office/drawing/2014/main" id="{A9AE8FD7-A89C-4930-8DA3-71D0D4CB4CFE}"/>
              </a:ext>
            </a:extLst>
          </p:cNvPr>
          <p:cNvSpPr/>
          <p:nvPr/>
        </p:nvSpPr>
        <p:spPr bwMode="ltGray">
          <a:xfrm>
            <a:off x="7480961" y="3993231"/>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1" name="Rectangle 430">
            <a:extLst>
              <a:ext uri="{FF2B5EF4-FFF2-40B4-BE49-F238E27FC236}">
                <a16:creationId xmlns:a16="http://schemas.microsoft.com/office/drawing/2014/main" id="{EE7F88C6-2182-41F9-88DB-ED94BF52A623}"/>
              </a:ext>
            </a:extLst>
          </p:cNvPr>
          <p:cNvSpPr/>
          <p:nvPr/>
        </p:nvSpPr>
        <p:spPr bwMode="ltGray">
          <a:xfrm>
            <a:off x="7645639" y="3993231"/>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2" name="Rectangle 431">
            <a:extLst>
              <a:ext uri="{FF2B5EF4-FFF2-40B4-BE49-F238E27FC236}">
                <a16:creationId xmlns:a16="http://schemas.microsoft.com/office/drawing/2014/main" id="{40122245-6E22-4E53-93B5-DD8980CFBB0C}"/>
              </a:ext>
            </a:extLst>
          </p:cNvPr>
          <p:cNvSpPr/>
          <p:nvPr/>
        </p:nvSpPr>
        <p:spPr bwMode="ltGray">
          <a:xfrm>
            <a:off x="7810316" y="3993231"/>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3" name="ZoneTexte 432">
            <a:extLst>
              <a:ext uri="{FF2B5EF4-FFF2-40B4-BE49-F238E27FC236}">
                <a16:creationId xmlns:a16="http://schemas.microsoft.com/office/drawing/2014/main" id="{1AF40DE8-62C2-4422-9466-EFEF595F3325}"/>
              </a:ext>
            </a:extLst>
          </p:cNvPr>
          <p:cNvSpPr txBox="1"/>
          <p:nvPr/>
        </p:nvSpPr>
        <p:spPr>
          <a:xfrm>
            <a:off x="6334966" y="391977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Utilitaire</a:t>
            </a:r>
          </a:p>
        </p:txBody>
      </p:sp>
      <p:sp>
        <p:nvSpPr>
          <p:cNvPr id="434" name="Rectangle 433">
            <a:extLst>
              <a:ext uri="{FF2B5EF4-FFF2-40B4-BE49-F238E27FC236}">
                <a16:creationId xmlns:a16="http://schemas.microsoft.com/office/drawing/2014/main" id="{3F18B05F-3402-49C8-BB0E-E6E7B66BE74D}"/>
              </a:ext>
            </a:extLst>
          </p:cNvPr>
          <p:cNvSpPr/>
          <p:nvPr/>
        </p:nvSpPr>
        <p:spPr bwMode="ltGray">
          <a:xfrm>
            <a:off x="7481137" y="4202416"/>
            <a:ext cx="107825" cy="107825"/>
          </a:xfrm>
          <a:prstGeom prst="rect">
            <a:avLst/>
          </a:prstGeom>
          <a:solidFill>
            <a:srgbClr val="489A1E"/>
          </a:solid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5" name="Rectangle 434">
            <a:extLst>
              <a:ext uri="{FF2B5EF4-FFF2-40B4-BE49-F238E27FC236}">
                <a16:creationId xmlns:a16="http://schemas.microsoft.com/office/drawing/2014/main" id="{29067A8B-3078-4CA3-96B1-462D2EF03AEC}"/>
              </a:ext>
            </a:extLst>
          </p:cNvPr>
          <p:cNvSpPr/>
          <p:nvPr/>
        </p:nvSpPr>
        <p:spPr bwMode="ltGray">
          <a:xfrm>
            <a:off x="7645815" y="4202416"/>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6" name="Rectangle 435">
            <a:extLst>
              <a:ext uri="{FF2B5EF4-FFF2-40B4-BE49-F238E27FC236}">
                <a16:creationId xmlns:a16="http://schemas.microsoft.com/office/drawing/2014/main" id="{C58F2109-AF38-4F0A-83F3-AB21EBABE5BA}"/>
              </a:ext>
            </a:extLst>
          </p:cNvPr>
          <p:cNvSpPr/>
          <p:nvPr/>
        </p:nvSpPr>
        <p:spPr bwMode="ltGray">
          <a:xfrm>
            <a:off x="7810492" y="4202416"/>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7" name="ZoneTexte 436">
            <a:extLst>
              <a:ext uri="{FF2B5EF4-FFF2-40B4-BE49-F238E27FC236}">
                <a16:creationId xmlns:a16="http://schemas.microsoft.com/office/drawing/2014/main" id="{7D57536A-D057-4495-9A28-B597BFA788D0}"/>
              </a:ext>
            </a:extLst>
          </p:cNvPr>
          <p:cNvSpPr txBox="1"/>
          <p:nvPr/>
        </p:nvSpPr>
        <p:spPr>
          <a:xfrm>
            <a:off x="6335142" y="412895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De bien être</a:t>
            </a:r>
          </a:p>
        </p:txBody>
      </p:sp>
      <p:sp>
        <p:nvSpPr>
          <p:cNvPr id="438" name="Rectangle 437">
            <a:extLst>
              <a:ext uri="{FF2B5EF4-FFF2-40B4-BE49-F238E27FC236}">
                <a16:creationId xmlns:a16="http://schemas.microsoft.com/office/drawing/2014/main" id="{9472E54D-73AC-4A1E-ADD6-84EC3227615E}"/>
              </a:ext>
            </a:extLst>
          </p:cNvPr>
          <p:cNvSpPr/>
          <p:nvPr/>
        </p:nvSpPr>
        <p:spPr bwMode="ltGray">
          <a:xfrm>
            <a:off x="7480961" y="4411601"/>
            <a:ext cx="107825" cy="107825"/>
          </a:xfrm>
          <a:prstGeom prst="rect">
            <a:avLst/>
          </a:prstGeom>
          <a:solidFill>
            <a:srgbClr val="489A1E"/>
          </a:solid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39" name="Rectangle 438">
            <a:extLst>
              <a:ext uri="{FF2B5EF4-FFF2-40B4-BE49-F238E27FC236}">
                <a16:creationId xmlns:a16="http://schemas.microsoft.com/office/drawing/2014/main" id="{46969054-8476-411B-AFDD-51D90CD7B836}"/>
              </a:ext>
            </a:extLst>
          </p:cNvPr>
          <p:cNvSpPr/>
          <p:nvPr/>
        </p:nvSpPr>
        <p:spPr bwMode="ltGray">
          <a:xfrm>
            <a:off x="7645639" y="4411601"/>
            <a:ext cx="107825" cy="107825"/>
          </a:xfrm>
          <a:prstGeom prst="rect">
            <a:avLst/>
          </a:prstGeom>
          <a:solidFill>
            <a:srgbClr val="489A1E"/>
          </a:solid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0" name="Rectangle 439">
            <a:extLst>
              <a:ext uri="{FF2B5EF4-FFF2-40B4-BE49-F238E27FC236}">
                <a16:creationId xmlns:a16="http://schemas.microsoft.com/office/drawing/2014/main" id="{ADF7FBEA-7BE3-4064-8D25-3184429AE457}"/>
              </a:ext>
            </a:extLst>
          </p:cNvPr>
          <p:cNvSpPr/>
          <p:nvPr/>
        </p:nvSpPr>
        <p:spPr bwMode="ltGray">
          <a:xfrm>
            <a:off x="7810316" y="4411601"/>
            <a:ext cx="107825" cy="107825"/>
          </a:xfrm>
          <a:prstGeom prst="rect">
            <a:avLst/>
          </a:prstGeom>
          <a:solidFill>
            <a:srgbClr val="489A1E"/>
          </a:solid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1" name="ZoneTexte 440">
            <a:extLst>
              <a:ext uri="{FF2B5EF4-FFF2-40B4-BE49-F238E27FC236}">
                <a16:creationId xmlns:a16="http://schemas.microsoft.com/office/drawing/2014/main" id="{35BC5FF1-726F-4172-BF08-D9F2579935A8}"/>
              </a:ext>
            </a:extLst>
          </p:cNvPr>
          <p:cNvSpPr txBox="1"/>
          <p:nvPr/>
        </p:nvSpPr>
        <p:spPr>
          <a:xfrm>
            <a:off x="6335494" y="433814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Décoratif</a:t>
            </a:r>
          </a:p>
        </p:txBody>
      </p:sp>
      <p:sp>
        <p:nvSpPr>
          <p:cNvPr id="442" name="Rectangle 441">
            <a:extLst>
              <a:ext uri="{FF2B5EF4-FFF2-40B4-BE49-F238E27FC236}">
                <a16:creationId xmlns:a16="http://schemas.microsoft.com/office/drawing/2014/main" id="{C527248C-BD22-4E83-B167-EF59F0D92C2B}"/>
              </a:ext>
            </a:extLst>
          </p:cNvPr>
          <p:cNvSpPr/>
          <p:nvPr/>
        </p:nvSpPr>
        <p:spPr bwMode="ltGray">
          <a:xfrm>
            <a:off x="7481312" y="4620785"/>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3" name="Rectangle 442">
            <a:extLst>
              <a:ext uri="{FF2B5EF4-FFF2-40B4-BE49-F238E27FC236}">
                <a16:creationId xmlns:a16="http://schemas.microsoft.com/office/drawing/2014/main" id="{A46403B1-913F-4B23-BEFE-DA2BA09D1D29}"/>
              </a:ext>
            </a:extLst>
          </p:cNvPr>
          <p:cNvSpPr/>
          <p:nvPr/>
        </p:nvSpPr>
        <p:spPr bwMode="ltGray">
          <a:xfrm>
            <a:off x="7645991" y="4620785"/>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4" name="Rectangle 443">
            <a:extLst>
              <a:ext uri="{FF2B5EF4-FFF2-40B4-BE49-F238E27FC236}">
                <a16:creationId xmlns:a16="http://schemas.microsoft.com/office/drawing/2014/main" id="{1C5B37D6-4DFA-41C4-A7D3-C3D413B89951}"/>
              </a:ext>
            </a:extLst>
          </p:cNvPr>
          <p:cNvSpPr/>
          <p:nvPr/>
        </p:nvSpPr>
        <p:spPr bwMode="ltGray">
          <a:xfrm>
            <a:off x="7810668" y="4620785"/>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5" name="ZoneTexte 444">
            <a:extLst>
              <a:ext uri="{FF2B5EF4-FFF2-40B4-BE49-F238E27FC236}">
                <a16:creationId xmlns:a16="http://schemas.microsoft.com/office/drawing/2014/main" id="{FF423A16-A3FE-4E7C-91E8-728EEA3CB3BE}"/>
              </a:ext>
            </a:extLst>
          </p:cNvPr>
          <p:cNvSpPr txBox="1"/>
          <p:nvPr/>
        </p:nvSpPr>
        <p:spPr>
          <a:xfrm>
            <a:off x="6335318" y="454732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Sauvage</a:t>
            </a:r>
          </a:p>
        </p:txBody>
      </p:sp>
      <p:sp>
        <p:nvSpPr>
          <p:cNvPr id="446" name="ZoneTexte 445">
            <a:extLst>
              <a:ext uri="{FF2B5EF4-FFF2-40B4-BE49-F238E27FC236}">
                <a16:creationId xmlns:a16="http://schemas.microsoft.com/office/drawing/2014/main" id="{44912B6A-51DA-4D55-8522-B6DA9AC54369}"/>
              </a:ext>
            </a:extLst>
          </p:cNvPr>
          <p:cNvSpPr txBox="1"/>
          <p:nvPr/>
        </p:nvSpPr>
        <p:spPr>
          <a:xfrm>
            <a:off x="6343628" y="475651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Contraignant</a:t>
            </a:r>
          </a:p>
        </p:txBody>
      </p:sp>
      <p:sp>
        <p:nvSpPr>
          <p:cNvPr id="447" name="Rectangle 446">
            <a:extLst>
              <a:ext uri="{FF2B5EF4-FFF2-40B4-BE49-F238E27FC236}">
                <a16:creationId xmlns:a16="http://schemas.microsoft.com/office/drawing/2014/main" id="{603B544F-A44F-45F6-A488-FBD5C76CA64B}"/>
              </a:ext>
            </a:extLst>
          </p:cNvPr>
          <p:cNvSpPr/>
          <p:nvPr/>
        </p:nvSpPr>
        <p:spPr bwMode="ltGray">
          <a:xfrm>
            <a:off x="7481338" y="4782422"/>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8" name="Rectangle 447">
            <a:extLst>
              <a:ext uri="{FF2B5EF4-FFF2-40B4-BE49-F238E27FC236}">
                <a16:creationId xmlns:a16="http://schemas.microsoft.com/office/drawing/2014/main" id="{66EC4646-E7DC-499C-8C7E-C5BC64A92276}"/>
              </a:ext>
            </a:extLst>
          </p:cNvPr>
          <p:cNvSpPr/>
          <p:nvPr/>
        </p:nvSpPr>
        <p:spPr bwMode="ltGray">
          <a:xfrm>
            <a:off x="7646017" y="4782422"/>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49" name="Rectangle 448">
            <a:extLst>
              <a:ext uri="{FF2B5EF4-FFF2-40B4-BE49-F238E27FC236}">
                <a16:creationId xmlns:a16="http://schemas.microsoft.com/office/drawing/2014/main" id="{9575A4FB-6F22-4B42-948A-8F1EBBD1772F}"/>
              </a:ext>
            </a:extLst>
          </p:cNvPr>
          <p:cNvSpPr/>
          <p:nvPr/>
        </p:nvSpPr>
        <p:spPr bwMode="ltGray">
          <a:xfrm>
            <a:off x="7810694" y="4782422"/>
            <a:ext cx="107825" cy="107825"/>
          </a:xfrm>
          <a:prstGeom prst="rect">
            <a:avLst/>
          </a:prstGeom>
          <a:noFill/>
          <a:ln w="12700">
            <a:solidFill>
              <a:srgbClr val="489A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0" name="ZoneTexte 449">
            <a:extLst>
              <a:ext uri="{FF2B5EF4-FFF2-40B4-BE49-F238E27FC236}">
                <a16:creationId xmlns:a16="http://schemas.microsoft.com/office/drawing/2014/main" id="{1C5CCA02-A4F3-4B72-8243-128D0F08F081}"/>
              </a:ext>
            </a:extLst>
          </p:cNvPr>
          <p:cNvSpPr txBox="1"/>
          <p:nvPr/>
        </p:nvSpPr>
        <p:spPr>
          <a:xfrm>
            <a:off x="8256133" y="3713219"/>
            <a:ext cx="1815264"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Un espace extérieur est un lieu:</a:t>
            </a:r>
          </a:p>
        </p:txBody>
      </p:sp>
      <p:sp>
        <p:nvSpPr>
          <p:cNvPr id="452" name="Rectangle 451">
            <a:extLst>
              <a:ext uri="{FF2B5EF4-FFF2-40B4-BE49-F238E27FC236}">
                <a16:creationId xmlns:a16="http://schemas.microsoft.com/office/drawing/2014/main" id="{3F0F6E22-F142-4F92-9CE9-7B1CF28E2CD5}"/>
              </a:ext>
            </a:extLst>
          </p:cNvPr>
          <p:cNvSpPr/>
          <p:nvPr/>
        </p:nvSpPr>
        <p:spPr bwMode="ltGray">
          <a:xfrm>
            <a:off x="9516243" y="3993231"/>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3" name="Rectangle 452">
            <a:extLst>
              <a:ext uri="{FF2B5EF4-FFF2-40B4-BE49-F238E27FC236}">
                <a16:creationId xmlns:a16="http://schemas.microsoft.com/office/drawing/2014/main" id="{A287BAD0-850C-4DB5-B728-F6BC0FD53378}"/>
              </a:ext>
            </a:extLst>
          </p:cNvPr>
          <p:cNvSpPr/>
          <p:nvPr/>
        </p:nvSpPr>
        <p:spPr bwMode="ltGray">
          <a:xfrm>
            <a:off x="9680921" y="3993231"/>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4" name="Rectangle 453">
            <a:extLst>
              <a:ext uri="{FF2B5EF4-FFF2-40B4-BE49-F238E27FC236}">
                <a16:creationId xmlns:a16="http://schemas.microsoft.com/office/drawing/2014/main" id="{08040B6E-DDA0-4081-B298-7F2FDACA7A88}"/>
              </a:ext>
            </a:extLst>
          </p:cNvPr>
          <p:cNvSpPr/>
          <p:nvPr/>
        </p:nvSpPr>
        <p:spPr bwMode="ltGray">
          <a:xfrm>
            <a:off x="9845598" y="3993231"/>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5" name="ZoneTexte 454">
            <a:extLst>
              <a:ext uri="{FF2B5EF4-FFF2-40B4-BE49-F238E27FC236}">
                <a16:creationId xmlns:a16="http://schemas.microsoft.com/office/drawing/2014/main" id="{C7BE8CD8-7986-4FFC-840B-185F379FA6FC}"/>
              </a:ext>
            </a:extLst>
          </p:cNvPr>
          <p:cNvSpPr txBox="1"/>
          <p:nvPr/>
        </p:nvSpPr>
        <p:spPr>
          <a:xfrm>
            <a:off x="8370249" y="391977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Utilitaire</a:t>
            </a:r>
          </a:p>
        </p:txBody>
      </p:sp>
      <p:sp>
        <p:nvSpPr>
          <p:cNvPr id="456" name="Rectangle 455">
            <a:extLst>
              <a:ext uri="{FF2B5EF4-FFF2-40B4-BE49-F238E27FC236}">
                <a16:creationId xmlns:a16="http://schemas.microsoft.com/office/drawing/2014/main" id="{38F644AD-AFB3-49D2-9F8C-52E6E652A94C}"/>
              </a:ext>
            </a:extLst>
          </p:cNvPr>
          <p:cNvSpPr/>
          <p:nvPr/>
        </p:nvSpPr>
        <p:spPr bwMode="ltGray">
          <a:xfrm>
            <a:off x="9516419" y="4202416"/>
            <a:ext cx="107825" cy="107825"/>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7" name="Rectangle 456">
            <a:extLst>
              <a:ext uri="{FF2B5EF4-FFF2-40B4-BE49-F238E27FC236}">
                <a16:creationId xmlns:a16="http://schemas.microsoft.com/office/drawing/2014/main" id="{A87C1025-3BDE-4CC4-AB5F-A1A87B9074B7}"/>
              </a:ext>
            </a:extLst>
          </p:cNvPr>
          <p:cNvSpPr/>
          <p:nvPr/>
        </p:nvSpPr>
        <p:spPr bwMode="ltGray">
          <a:xfrm>
            <a:off x="9681097" y="4202416"/>
            <a:ext cx="107825" cy="107825"/>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8" name="Rectangle 457">
            <a:extLst>
              <a:ext uri="{FF2B5EF4-FFF2-40B4-BE49-F238E27FC236}">
                <a16:creationId xmlns:a16="http://schemas.microsoft.com/office/drawing/2014/main" id="{B998FD73-FAA1-4668-87DD-BB20E7A4389F}"/>
              </a:ext>
            </a:extLst>
          </p:cNvPr>
          <p:cNvSpPr/>
          <p:nvPr/>
        </p:nvSpPr>
        <p:spPr bwMode="ltGray">
          <a:xfrm>
            <a:off x="9845774" y="4202416"/>
            <a:ext cx="107825" cy="107825"/>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59" name="ZoneTexte 458">
            <a:extLst>
              <a:ext uri="{FF2B5EF4-FFF2-40B4-BE49-F238E27FC236}">
                <a16:creationId xmlns:a16="http://schemas.microsoft.com/office/drawing/2014/main" id="{D8D8E491-F295-4D93-9379-3084B61C6D70}"/>
              </a:ext>
            </a:extLst>
          </p:cNvPr>
          <p:cNvSpPr txBox="1"/>
          <p:nvPr/>
        </p:nvSpPr>
        <p:spPr>
          <a:xfrm>
            <a:off x="8370424" y="412895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De bien être</a:t>
            </a:r>
          </a:p>
        </p:txBody>
      </p:sp>
      <p:sp>
        <p:nvSpPr>
          <p:cNvPr id="460" name="Rectangle 459">
            <a:extLst>
              <a:ext uri="{FF2B5EF4-FFF2-40B4-BE49-F238E27FC236}">
                <a16:creationId xmlns:a16="http://schemas.microsoft.com/office/drawing/2014/main" id="{00BF4403-647A-45DF-88D5-965763AEF470}"/>
              </a:ext>
            </a:extLst>
          </p:cNvPr>
          <p:cNvSpPr/>
          <p:nvPr/>
        </p:nvSpPr>
        <p:spPr bwMode="ltGray">
          <a:xfrm>
            <a:off x="9516243" y="4411601"/>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61" name="Rectangle 460">
            <a:extLst>
              <a:ext uri="{FF2B5EF4-FFF2-40B4-BE49-F238E27FC236}">
                <a16:creationId xmlns:a16="http://schemas.microsoft.com/office/drawing/2014/main" id="{79727EA8-E790-425C-9E17-708FD1A1D2B9}"/>
              </a:ext>
            </a:extLst>
          </p:cNvPr>
          <p:cNvSpPr/>
          <p:nvPr/>
        </p:nvSpPr>
        <p:spPr bwMode="ltGray">
          <a:xfrm>
            <a:off x="9680921" y="4411601"/>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62" name="Rectangle 461">
            <a:extLst>
              <a:ext uri="{FF2B5EF4-FFF2-40B4-BE49-F238E27FC236}">
                <a16:creationId xmlns:a16="http://schemas.microsoft.com/office/drawing/2014/main" id="{FC43738E-4F6B-4862-9EB2-66EEC31AA68F}"/>
              </a:ext>
            </a:extLst>
          </p:cNvPr>
          <p:cNvSpPr/>
          <p:nvPr/>
        </p:nvSpPr>
        <p:spPr bwMode="ltGray">
          <a:xfrm>
            <a:off x="9845598" y="4411601"/>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63" name="ZoneTexte 462">
            <a:extLst>
              <a:ext uri="{FF2B5EF4-FFF2-40B4-BE49-F238E27FC236}">
                <a16:creationId xmlns:a16="http://schemas.microsoft.com/office/drawing/2014/main" id="{D0710A28-1CA5-4503-A991-7747456F5B2C}"/>
              </a:ext>
            </a:extLst>
          </p:cNvPr>
          <p:cNvSpPr txBox="1"/>
          <p:nvPr/>
        </p:nvSpPr>
        <p:spPr>
          <a:xfrm>
            <a:off x="8370776" y="433814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Décoratif</a:t>
            </a:r>
          </a:p>
        </p:txBody>
      </p:sp>
      <p:sp>
        <p:nvSpPr>
          <p:cNvPr id="464" name="Rectangle 463">
            <a:extLst>
              <a:ext uri="{FF2B5EF4-FFF2-40B4-BE49-F238E27FC236}">
                <a16:creationId xmlns:a16="http://schemas.microsoft.com/office/drawing/2014/main" id="{5046E55B-BAB4-4D04-8FDA-F7DDF4124EAF}"/>
              </a:ext>
            </a:extLst>
          </p:cNvPr>
          <p:cNvSpPr/>
          <p:nvPr/>
        </p:nvSpPr>
        <p:spPr bwMode="ltGray">
          <a:xfrm>
            <a:off x="9516595" y="4620785"/>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65" name="Rectangle 464">
            <a:extLst>
              <a:ext uri="{FF2B5EF4-FFF2-40B4-BE49-F238E27FC236}">
                <a16:creationId xmlns:a16="http://schemas.microsoft.com/office/drawing/2014/main" id="{64DCE60A-4F09-4E63-8EC2-E0F68AC71116}"/>
              </a:ext>
            </a:extLst>
          </p:cNvPr>
          <p:cNvSpPr/>
          <p:nvPr/>
        </p:nvSpPr>
        <p:spPr bwMode="ltGray">
          <a:xfrm>
            <a:off x="9681273" y="4620785"/>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66" name="Rectangle 465">
            <a:extLst>
              <a:ext uri="{FF2B5EF4-FFF2-40B4-BE49-F238E27FC236}">
                <a16:creationId xmlns:a16="http://schemas.microsoft.com/office/drawing/2014/main" id="{EA117C0E-0526-4300-93DF-1C2F73C1C5A8}"/>
              </a:ext>
            </a:extLst>
          </p:cNvPr>
          <p:cNvSpPr/>
          <p:nvPr/>
        </p:nvSpPr>
        <p:spPr bwMode="ltGray">
          <a:xfrm>
            <a:off x="9845950" y="4620785"/>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67" name="ZoneTexte 466">
            <a:extLst>
              <a:ext uri="{FF2B5EF4-FFF2-40B4-BE49-F238E27FC236}">
                <a16:creationId xmlns:a16="http://schemas.microsoft.com/office/drawing/2014/main" id="{3A95DAD1-2B71-4936-B22B-D1C295480BDE}"/>
              </a:ext>
            </a:extLst>
          </p:cNvPr>
          <p:cNvSpPr txBox="1"/>
          <p:nvPr/>
        </p:nvSpPr>
        <p:spPr>
          <a:xfrm>
            <a:off x="8370600" y="454732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Sauvage</a:t>
            </a:r>
          </a:p>
        </p:txBody>
      </p:sp>
      <p:sp>
        <p:nvSpPr>
          <p:cNvPr id="468" name="ZoneTexte 467">
            <a:extLst>
              <a:ext uri="{FF2B5EF4-FFF2-40B4-BE49-F238E27FC236}">
                <a16:creationId xmlns:a16="http://schemas.microsoft.com/office/drawing/2014/main" id="{6E13934C-F9BC-4752-A92A-CA44B08D3A02}"/>
              </a:ext>
            </a:extLst>
          </p:cNvPr>
          <p:cNvSpPr txBox="1"/>
          <p:nvPr/>
        </p:nvSpPr>
        <p:spPr>
          <a:xfrm>
            <a:off x="8378911" y="475651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Contraignant</a:t>
            </a:r>
          </a:p>
        </p:txBody>
      </p:sp>
      <p:sp>
        <p:nvSpPr>
          <p:cNvPr id="469" name="Rectangle 468">
            <a:extLst>
              <a:ext uri="{FF2B5EF4-FFF2-40B4-BE49-F238E27FC236}">
                <a16:creationId xmlns:a16="http://schemas.microsoft.com/office/drawing/2014/main" id="{5686C035-8674-46A5-8A69-1BAFEE55B2A4}"/>
              </a:ext>
            </a:extLst>
          </p:cNvPr>
          <p:cNvSpPr/>
          <p:nvPr/>
        </p:nvSpPr>
        <p:spPr bwMode="ltGray">
          <a:xfrm>
            <a:off x="9516620" y="4782422"/>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0" name="Rectangle 469">
            <a:extLst>
              <a:ext uri="{FF2B5EF4-FFF2-40B4-BE49-F238E27FC236}">
                <a16:creationId xmlns:a16="http://schemas.microsoft.com/office/drawing/2014/main" id="{7A0DD6FB-5248-4917-A499-2BB706CA3A1A}"/>
              </a:ext>
            </a:extLst>
          </p:cNvPr>
          <p:cNvSpPr/>
          <p:nvPr/>
        </p:nvSpPr>
        <p:spPr bwMode="ltGray">
          <a:xfrm>
            <a:off x="9681299" y="4782422"/>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1" name="Rectangle 470">
            <a:extLst>
              <a:ext uri="{FF2B5EF4-FFF2-40B4-BE49-F238E27FC236}">
                <a16:creationId xmlns:a16="http://schemas.microsoft.com/office/drawing/2014/main" id="{E3C4D7BB-4EC7-4A81-8B9D-898F18350282}"/>
              </a:ext>
            </a:extLst>
          </p:cNvPr>
          <p:cNvSpPr/>
          <p:nvPr/>
        </p:nvSpPr>
        <p:spPr bwMode="ltGray">
          <a:xfrm>
            <a:off x="9845976" y="4782422"/>
            <a:ext cx="107825" cy="10782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2" name="ZoneTexte 471">
            <a:extLst>
              <a:ext uri="{FF2B5EF4-FFF2-40B4-BE49-F238E27FC236}">
                <a16:creationId xmlns:a16="http://schemas.microsoft.com/office/drawing/2014/main" id="{9540BB78-509D-40E1-83D8-B821CA33AD21}"/>
              </a:ext>
            </a:extLst>
          </p:cNvPr>
          <p:cNvSpPr txBox="1"/>
          <p:nvPr/>
        </p:nvSpPr>
        <p:spPr>
          <a:xfrm>
            <a:off x="10292281" y="3713219"/>
            <a:ext cx="1815264"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Un espace extérieur est un lieu:</a:t>
            </a:r>
          </a:p>
        </p:txBody>
      </p:sp>
      <p:sp>
        <p:nvSpPr>
          <p:cNvPr id="474" name="Rectangle 473">
            <a:extLst>
              <a:ext uri="{FF2B5EF4-FFF2-40B4-BE49-F238E27FC236}">
                <a16:creationId xmlns:a16="http://schemas.microsoft.com/office/drawing/2014/main" id="{9A370763-3E92-437C-80A8-7859B66E3F12}"/>
              </a:ext>
            </a:extLst>
          </p:cNvPr>
          <p:cNvSpPr/>
          <p:nvPr/>
        </p:nvSpPr>
        <p:spPr bwMode="ltGray">
          <a:xfrm>
            <a:off x="11552391" y="3993231"/>
            <a:ext cx="107825" cy="107825"/>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5" name="Rectangle 474">
            <a:extLst>
              <a:ext uri="{FF2B5EF4-FFF2-40B4-BE49-F238E27FC236}">
                <a16:creationId xmlns:a16="http://schemas.microsoft.com/office/drawing/2014/main" id="{37FC93C2-357F-4698-B8F3-49340B375DE5}"/>
              </a:ext>
            </a:extLst>
          </p:cNvPr>
          <p:cNvSpPr/>
          <p:nvPr/>
        </p:nvSpPr>
        <p:spPr bwMode="ltGray">
          <a:xfrm>
            <a:off x="11717069" y="3993231"/>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6" name="Rectangle 475">
            <a:extLst>
              <a:ext uri="{FF2B5EF4-FFF2-40B4-BE49-F238E27FC236}">
                <a16:creationId xmlns:a16="http://schemas.microsoft.com/office/drawing/2014/main" id="{764B1AF5-19BE-4817-B958-624F7ACBB4F5}"/>
              </a:ext>
            </a:extLst>
          </p:cNvPr>
          <p:cNvSpPr/>
          <p:nvPr/>
        </p:nvSpPr>
        <p:spPr bwMode="ltGray">
          <a:xfrm>
            <a:off x="11881746" y="3993231"/>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7" name="ZoneTexte 476">
            <a:extLst>
              <a:ext uri="{FF2B5EF4-FFF2-40B4-BE49-F238E27FC236}">
                <a16:creationId xmlns:a16="http://schemas.microsoft.com/office/drawing/2014/main" id="{B26C4281-5890-4A82-8438-DCCCF787974B}"/>
              </a:ext>
            </a:extLst>
          </p:cNvPr>
          <p:cNvSpPr txBox="1"/>
          <p:nvPr/>
        </p:nvSpPr>
        <p:spPr>
          <a:xfrm>
            <a:off x="10406396" y="391977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Utilitaire</a:t>
            </a:r>
          </a:p>
        </p:txBody>
      </p:sp>
      <p:sp>
        <p:nvSpPr>
          <p:cNvPr id="478" name="Rectangle 477">
            <a:extLst>
              <a:ext uri="{FF2B5EF4-FFF2-40B4-BE49-F238E27FC236}">
                <a16:creationId xmlns:a16="http://schemas.microsoft.com/office/drawing/2014/main" id="{F0BC7661-1766-44E6-81B3-30FC517C06A4}"/>
              </a:ext>
            </a:extLst>
          </p:cNvPr>
          <p:cNvSpPr/>
          <p:nvPr/>
        </p:nvSpPr>
        <p:spPr bwMode="ltGray">
          <a:xfrm>
            <a:off x="11552566" y="4202416"/>
            <a:ext cx="107825" cy="107825"/>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79" name="Rectangle 478">
            <a:extLst>
              <a:ext uri="{FF2B5EF4-FFF2-40B4-BE49-F238E27FC236}">
                <a16:creationId xmlns:a16="http://schemas.microsoft.com/office/drawing/2014/main" id="{960B4122-7789-47F3-B5D6-CB0083F997CB}"/>
              </a:ext>
            </a:extLst>
          </p:cNvPr>
          <p:cNvSpPr/>
          <p:nvPr/>
        </p:nvSpPr>
        <p:spPr bwMode="ltGray">
          <a:xfrm>
            <a:off x="11717245" y="4202416"/>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0" name="Rectangle 479">
            <a:extLst>
              <a:ext uri="{FF2B5EF4-FFF2-40B4-BE49-F238E27FC236}">
                <a16:creationId xmlns:a16="http://schemas.microsoft.com/office/drawing/2014/main" id="{98605A20-5D91-41AC-83F6-7457DC23A62A}"/>
              </a:ext>
            </a:extLst>
          </p:cNvPr>
          <p:cNvSpPr/>
          <p:nvPr/>
        </p:nvSpPr>
        <p:spPr bwMode="ltGray">
          <a:xfrm>
            <a:off x="11881922" y="4202416"/>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1" name="ZoneTexte 480">
            <a:extLst>
              <a:ext uri="{FF2B5EF4-FFF2-40B4-BE49-F238E27FC236}">
                <a16:creationId xmlns:a16="http://schemas.microsoft.com/office/drawing/2014/main" id="{CABA6145-65D6-4C7F-BD5C-DE080E6EF681}"/>
              </a:ext>
            </a:extLst>
          </p:cNvPr>
          <p:cNvSpPr txBox="1"/>
          <p:nvPr/>
        </p:nvSpPr>
        <p:spPr>
          <a:xfrm>
            <a:off x="10406572" y="412895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De bien être</a:t>
            </a:r>
          </a:p>
        </p:txBody>
      </p:sp>
      <p:sp>
        <p:nvSpPr>
          <p:cNvPr id="482" name="Rectangle 481">
            <a:extLst>
              <a:ext uri="{FF2B5EF4-FFF2-40B4-BE49-F238E27FC236}">
                <a16:creationId xmlns:a16="http://schemas.microsoft.com/office/drawing/2014/main" id="{3AA63D89-F967-4F1C-AFBF-9EEBFFD4D5EB}"/>
              </a:ext>
            </a:extLst>
          </p:cNvPr>
          <p:cNvSpPr/>
          <p:nvPr/>
        </p:nvSpPr>
        <p:spPr bwMode="ltGray">
          <a:xfrm>
            <a:off x="11552391" y="4411601"/>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3" name="Rectangle 482">
            <a:extLst>
              <a:ext uri="{FF2B5EF4-FFF2-40B4-BE49-F238E27FC236}">
                <a16:creationId xmlns:a16="http://schemas.microsoft.com/office/drawing/2014/main" id="{5EDBF0B5-2C0E-4838-BCE2-F5DAA8E3C82B}"/>
              </a:ext>
            </a:extLst>
          </p:cNvPr>
          <p:cNvSpPr/>
          <p:nvPr/>
        </p:nvSpPr>
        <p:spPr bwMode="ltGray">
          <a:xfrm>
            <a:off x="11717069" y="4411601"/>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4" name="Rectangle 483">
            <a:extLst>
              <a:ext uri="{FF2B5EF4-FFF2-40B4-BE49-F238E27FC236}">
                <a16:creationId xmlns:a16="http://schemas.microsoft.com/office/drawing/2014/main" id="{7EDC284B-7478-461F-A697-D47DD33B09E3}"/>
              </a:ext>
            </a:extLst>
          </p:cNvPr>
          <p:cNvSpPr/>
          <p:nvPr/>
        </p:nvSpPr>
        <p:spPr bwMode="ltGray">
          <a:xfrm>
            <a:off x="11881746" y="4411601"/>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5" name="ZoneTexte 484">
            <a:extLst>
              <a:ext uri="{FF2B5EF4-FFF2-40B4-BE49-F238E27FC236}">
                <a16:creationId xmlns:a16="http://schemas.microsoft.com/office/drawing/2014/main" id="{E05C09D2-2812-4875-81BA-02AE55B422D0}"/>
              </a:ext>
            </a:extLst>
          </p:cNvPr>
          <p:cNvSpPr txBox="1"/>
          <p:nvPr/>
        </p:nvSpPr>
        <p:spPr>
          <a:xfrm>
            <a:off x="10406923" y="433814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Décoratif</a:t>
            </a:r>
          </a:p>
        </p:txBody>
      </p:sp>
      <p:sp>
        <p:nvSpPr>
          <p:cNvPr id="486" name="Rectangle 485">
            <a:extLst>
              <a:ext uri="{FF2B5EF4-FFF2-40B4-BE49-F238E27FC236}">
                <a16:creationId xmlns:a16="http://schemas.microsoft.com/office/drawing/2014/main" id="{8BC13D67-2F03-4E16-BDDA-F0DEB86D6C6D}"/>
              </a:ext>
            </a:extLst>
          </p:cNvPr>
          <p:cNvSpPr/>
          <p:nvPr/>
        </p:nvSpPr>
        <p:spPr bwMode="ltGray">
          <a:xfrm>
            <a:off x="11552742" y="4620785"/>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7" name="Rectangle 486">
            <a:extLst>
              <a:ext uri="{FF2B5EF4-FFF2-40B4-BE49-F238E27FC236}">
                <a16:creationId xmlns:a16="http://schemas.microsoft.com/office/drawing/2014/main" id="{093FA055-5B39-4F7F-B081-611D9106E121}"/>
              </a:ext>
            </a:extLst>
          </p:cNvPr>
          <p:cNvSpPr/>
          <p:nvPr/>
        </p:nvSpPr>
        <p:spPr bwMode="ltGray">
          <a:xfrm>
            <a:off x="11717420" y="4620785"/>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8" name="Rectangle 487">
            <a:extLst>
              <a:ext uri="{FF2B5EF4-FFF2-40B4-BE49-F238E27FC236}">
                <a16:creationId xmlns:a16="http://schemas.microsoft.com/office/drawing/2014/main" id="{4118653E-1A51-44DD-B489-65CA997428A6}"/>
              </a:ext>
            </a:extLst>
          </p:cNvPr>
          <p:cNvSpPr/>
          <p:nvPr/>
        </p:nvSpPr>
        <p:spPr bwMode="ltGray">
          <a:xfrm>
            <a:off x="11882098" y="4620785"/>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89" name="ZoneTexte 488">
            <a:extLst>
              <a:ext uri="{FF2B5EF4-FFF2-40B4-BE49-F238E27FC236}">
                <a16:creationId xmlns:a16="http://schemas.microsoft.com/office/drawing/2014/main" id="{004A2CFC-D170-4D24-8153-3DBDD32A513E}"/>
              </a:ext>
            </a:extLst>
          </p:cNvPr>
          <p:cNvSpPr txBox="1"/>
          <p:nvPr/>
        </p:nvSpPr>
        <p:spPr>
          <a:xfrm>
            <a:off x="10406748" y="4547328"/>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Sauvage</a:t>
            </a:r>
          </a:p>
        </p:txBody>
      </p:sp>
      <p:sp>
        <p:nvSpPr>
          <p:cNvPr id="490" name="ZoneTexte 489">
            <a:extLst>
              <a:ext uri="{FF2B5EF4-FFF2-40B4-BE49-F238E27FC236}">
                <a16:creationId xmlns:a16="http://schemas.microsoft.com/office/drawing/2014/main" id="{2B322A08-A980-474D-A476-8E345454EF64}"/>
              </a:ext>
            </a:extLst>
          </p:cNvPr>
          <p:cNvSpPr txBox="1"/>
          <p:nvPr/>
        </p:nvSpPr>
        <p:spPr>
          <a:xfrm>
            <a:off x="10415058" y="4756513"/>
            <a:ext cx="1094609" cy="254742"/>
          </a:xfrm>
          <a:prstGeom prst="rect">
            <a:avLst/>
          </a:prstGeom>
          <a:noFill/>
        </p:spPr>
        <p:txBody>
          <a:bodyPr wrap="square" lIns="0" tIns="0" rIns="0" bIns="0" rtlCol="0" anchor="ctr">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Contraignant</a:t>
            </a:r>
          </a:p>
        </p:txBody>
      </p:sp>
      <p:sp>
        <p:nvSpPr>
          <p:cNvPr id="491" name="Rectangle 490">
            <a:extLst>
              <a:ext uri="{FF2B5EF4-FFF2-40B4-BE49-F238E27FC236}">
                <a16:creationId xmlns:a16="http://schemas.microsoft.com/office/drawing/2014/main" id="{D41D260F-85DF-4772-8125-9C985B768A29}"/>
              </a:ext>
            </a:extLst>
          </p:cNvPr>
          <p:cNvSpPr/>
          <p:nvPr/>
        </p:nvSpPr>
        <p:spPr bwMode="ltGray">
          <a:xfrm>
            <a:off x="11552768" y="4782422"/>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92" name="Rectangle 491">
            <a:extLst>
              <a:ext uri="{FF2B5EF4-FFF2-40B4-BE49-F238E27FC236}">
                <a16:creationId xmlns:a16="http://schemas.microsoft.com/office/drawing/2014/main" id="{65BBEE01-2248-4285-9A5E-DCD55FF463D9}"/>
              </a:ext>
            </a:extLst>
          </p:cNvPr>
          <p:cNvSpPr/>
          <p:nvPr/>
        </p:nvSpPr>
        <p:spPr bwMode="ltGray">
          <a:xfrm>
            <a:off x="11717446" y="4782422"/>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493" name="Rectangle 492">
            <a:extLst>
              <a:ext uri="{FF2B5EF4-FFF2-40B4-BE49-F238E27FC236}">
                <a16:creationId xmlns:a16="http://schemas.microsoft.com/office/drawing/2014/main" id="{A7A69660-224E-477D-9469-9E40EC6D2FFF}"/>
              </a:ext>
            </a:extLst>
          </p:cNvPr>
          <p:cNvSpPr/>
          <p:nvPr/>
        </p:nvSpPr>
        <p:spPr bwMode="ltGray">
          <a:xfrm>
            <a:off x="11882123" y="4782422"/>
            <a:ext cx="107825" cy="107825"/>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280" name="Freeform 55">
            <a:extLst>
              <a:ext uri="{FF2B5EF4-FFF2-40B4-BE49-F238E27FC236}">
                <a16:creationId xmlns:a16="http://schemas.microsoft.com/office/drawing/2014/main" id="{399BBA5B-FFA6-445F-9754-1E27B6105D2A}"/>
              </a:ext>
            </a:extLst>
          </p:cNvPr>
          <p:cNvSpPr>
            <a:spLocks noChangeAspect="1" noEditPoints="1"/>
          </p:cNvSpPr>
          <p:nvPr/>
        </p:nvSpPr>
        <p:spPr bwMode="auto">
          <a:xfrm>
            <a:off x="3418590" y="341214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66" name="Freeform 53">
            <a:extLst>
              <a:ext uri="{FF2B5EF4-FFF2-40B4-BE49-F238E27FC236}">
                <a16:creationId xmlns:a16="http://schemas.microsoft.com/office/drawing/2014/main" id="{730EC986-B5E9-4F2A-A6DC-CFBB619ABFA0}"/>
              </a:ext>
            </a:extLst>
          </p:cNvPr>
          <p:cNvSpPr>
            <a:spLocks noChangeAspect="1" noEditPoints="1"/>
          </p:cNvSpPr>
          <p:nvPr/>
        </p:nvSpPr>
        <p:spPr bwMode="auto">
          <a:xfrm>
            <a:off x="6449269" y="341214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68" name="Freeform 55">
            <a:extLst>
              <a:ext uri="{FF2B5EF4-FFF2-40B4-BE49-F238E27FC236}">
                <a16:creationId xmlns:a16="http://schemas.microsoft.com/office/drawing/2014/main" id="{37D63A16-1177-4825-BC4F-D23EBF064248}"/>
              </a:ext>
            </a:extLst>
          </p:cNvPr>
          <p:cNvSpPr>
            <a:spLocks noChangeAspect="1" noEditPoints="1"/>
          </p:cNvSpPr>
          <p:nvPr/>
        </p:nvSpPr>
        <p:spPr bwMode="auto">
          <a:xfrm>
            <a:off x="6866343" y="341214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70" name="Freeform 53">
            <a:extLst>
              <a:ext uri="{FF2B5EF4-FFF2-40B4-BE49-F238E27FC236}">
                <a16:creationId xmlns:a16="http://schemas.microsoft.com/office/drawing/2014/main" id="{DE0772B9-2E64-458D-9376-3991DF12CBB2}"/>
              </a:ext>
            </a:extLst>
          </p:cNvPr>
          <p:cNvSpPr>
            <a:spLocks noChangeAspect="1" noEditPoints="1"/>
          </p:cNvSpPr>
          <p:nvPr/>
        </p:nvSpPr>
        <p:spPr bwMode="auto">
          <a:xfrm>
            <a:off x="10912589" y="341214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72" name="Freeform 53">
            <a:extLst>
              <a:ext uri="{FF2B5EF4-FFF2-40B4-BE49-F238E27FC236}">
                <a16:creationId xmlns:a16="http://schemas.microsoft.com/office/drawing/2014/main" id="{54E681A7-5E8B-43EE-AFEB-5EA732D381A3}"/>
              </a:ext>
            </a:extLst>
          </p:cNvPr>
          <p:cNvSpPr>
            <a:spLocks noChangeAspect="1" noEditPoints="1"/>
          </p:cNvSpPr>
          <p:nvPr/>
        </p:nvSpPr>
        <p:spPr bwMode="auto">
          <a:xfrm>
            <a:off x="7481519" y="341214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74" name="Freeform 53">
            <a:extLst>
              <a:ext uri="{FF2B5EF4-FFF2-40B4-BE49-F238E27FC236}">
                <a16:creationId xmlns:a16="http://schemas.microsoft.com/office/drawing/2014/main" id="{1C6BA099-8998-49D1-AE50-B3B553842408}"/>
              </a:ext>
            </a:extLst>
          </p:cNvPr>
          <p:cNvSpPr>
            <a:spLocks noChangeAspect="1" noEditPoints="1"/>
          </p:cNvSpPr>
          <p:nvPr/>
        </p:nvSpPr>
        <p:spPr bwMode="auto">
          <a:xfrm>
            <a:off x="7995414" y="341214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75" name="Freeform 55">
            <a:extLst>
              <a:ext uri="{FF2B5EF4-FFF2-40B4-BE49-F238E27FC236}">
                <a16:creationId xmlns:a16="http://schemas.microsoft.com/office/drawing/2014/main" id="{E38A134A-D5E1-4100-8594-30517C77CC98}"/>
              </a:ext>
            </a:extLst>
          </p:cNvPr>
          <p:cNvSpPr>
            <a:spLocks noChangeAspect="1" noEditPoints="1"/>
          </p:cNvSpPr>
          <p:nvPr/>
        </p:nvSpPr>
        <p:spPr bwMode="auto">
          <a:xfrm>
            <a:off x="12054920" y="340152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rgbClr val="B09008"/>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 name="ZoneTexte 1">
            <a:extLst>
              <a:ext uri="{FF2B5EF4-FFF2-40B4-BE49-F238E27FC236}">
                <a16:creationId xmlns:a16="http://schemas.microsoft.com/office/drawing/2014/main" id="{0A98BA20-4251-421B-B08B-C42D3191ADF4}"/>
              </a:ext>
            </a:extLst>
          </p:cNvPr>
          <p:cNvSpPr txBox="1"/>
          <p:nvPr/>
        </p:nvSpPr>
        <p:spPr>
          <a:xfrm>
            <a:off x="1172052" y="2078686"/>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D5B000"/>
                </a:solidFill>
                <a:latin typeface="Arial" panose="020B0604020202020204" pitchFamily="34" charset="0"/>
                <a:cs typeface="Arial" panose="020B0604020202020204" pitchFamily="34" charset="0"/>
              </a:rPr>
              <a:t>16%</a:t>
            </a:r>
          </a:p>
        </p:txBody>
      </p:sp>
      <p:sp>
        <p:nvSpPr>
          <p:cNvPr id="277" name="ZoneTexte 276">
            <a:extLst>
              <a:ext uri="{FF2B5EF4-FFF2-40B4-BE49-F238E27FC236}">
                <a16:creationId xmlns:a16="http://schemas.microsoft.com/office/drawing/2014/main" id="{2FE5AB86-8057-4DF5-A802-E987E052BFA0}"/>
              </a:ext>
            </a:extLst>
          </p:cNvPr>
          <p:cNvSpPr txBox="1"/>
          <p:nvPr/>
        </p:nvSpPr>
        <p:spPr>
          <a:xfrm>
            <a:off x="3206803" y="2078686"/>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96C11D"/>
                </a:solidFill>
                <a:latin typeface="Arial" panose="020B0604020202020204" pitchFamily="34" charset="0"/>
                <a:cs typeface="Arial" panose="020B0604020202020204" pitchFamily="34" charset="0"/>
              </a:rPr>
              <a:t>19%</a:t>
            </a:r>
          </a:p>
        </p:txBody>
      </p:sp>
      <p:sp>
        <p:nvSpPr>
          <p:cNvPr id="278" name="ZoneTexte 277">
            <a:extLst>
              <a:ext uri="{FF2B5EF4-FFF2-40B4-BE49-F238E27FC236}">
                <a16:creationId xmlns:a16="http://schemas.microsoft.com/office/drawing/2014/main" id="{D8A3DCD2-4184-45DB-A6BD-C3FF96ECEEB2}"/>
              </a:ext>
            </a:extLst>
          </p:cNvPr>
          <p:cNvSpPr txBox="1"/>
          <p:nvPr/>
        </p:nvSpPr>
        <p:spPr>
          <a:xfrm>
            <a:off x="5218066" y="2078686"/>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F29107"/>
                </a:solidFill>
                <a:latin typeface="Arial" panose="020B0604020202020204" pitchFamily="34" charset="0"/>
                <a:cs typeface="Arial" panose="020B0604020202020204" pitchFamily="34" charset="0"/>
              </a:rPr>
              <a:t>23%</a:t>
            </a:r>
          </a:p>
        </p:txBody>
      </p:sp>
      <p:sp>
        <p:nvSpPr>
          <p:cNvPr id="281" name="ZoneTexte 280">
            <a:extLst>
              <a:ext uri="{FF2B5EF4-FFF2-40B4-BE49-F238E27FC236}">
                <a16:creationId xmlns:a16="http://schemas.microsoft.com/office/drawing/2014/main" id="{A58DA188-36E9-45C6-AA4F-268F5EB10560}"/>
              </a:ext>
            </a:extLst>
          </p:cNvPr>
          <p:cNvSpPr txBox="1"/>
          <p:nvPr/>
        </p:nvSpPr>
        <p:spPr>
          <a:xfrm>
            <a:off x="11298779" y="2078686"/>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0EADC3"/>
                </a:solidFill>
                <a:latin typeface="Arial" panose="020B0604020202020204" pitchFamily="34" charset="0"/>
                <a:cs typeface="Arial" panose="020B0604020202020204" pitchFamily="34" charset="0"/>
              </a:rPr>
              <a:t>13%</a:t>
            </a:r>
          </a:p>
        </p:txBody>
      </p:sp>
      <p:sp>
        <p:nvSpPr>
          <p:cNvPr id="282" name="ZoneTexte 281">
            <a:extLst>
              <a:ext uri="{FF2B5EF4-FFF2-40B4-BE49-F238E27FC236}">
                <a16:creationId xmlns:a16="http://schemas.microsoft.com/office/drawing/2014/main" id="{B9265BE0-C680-48AF-91B5-1001FEA5CBCF}"/>
              </a:ext>
            </a:extLst>
          </p:cNvPr>
          <p:cNvSpPr txBox="1"/>
          <p:nvPr/>
        </p:nvSpPr>
        <p:spPr>
          <a:xfrm>
            <a:off x="7254032" y="2078686"/>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489A1E"/>
                </a:solidFill>
                <a:latin typeface="Arial" panose="020B0604020202020204" pitchFamily="34" charset="0"/>
                <a:cs typeface="Arial" panose="020B0604020202020204" pitchFamily="34" charset="0"/>
              </a:rPr>
              <a:t>17%</a:t>
            </a:r>
          </a:p>
        </p:txBody>
      </p:sp>
      <p:sp>
        <p:nvSpPr>
          <p:cNvPr id="283" name="ZoneTexte 282">
            <a:extLst>
              <a:ext uri="{FF2B5EF4-FFF2-40B4-BE49-F238E27FC236}">
                <a16:creationId xmlns:a16="http://schemas.microsoft.com/office/drawing/2014/main" id="{9C89E584-295D-406C-85B3-C6F5FCCB6C0C}"/>
              </a:ext>
            </a:extLst>
          </p:cNvPr>
          <p:cNvSpPr txBox="1"/>
          <p:nvPr/>
        </p:nvSpPr>
        <p:spPr>
          <a:xfrm>
            <a:off x="9267057" y="2078686"/>
            <a:ext cx="478716" cy="269753"/>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1198" dirty="0">
                <a:solidFill>
                  <a:srgbClr val="A84E97"/>
                </a:solidFill>
                <a:latin typeface="Arial" panose="020B0604020202020204" pitchFamily="34" charset="0"/>
                <a:cs typeface="Arial" panose="020B0604020202020204" pitchFamily="34" charset="0"/>
              </a:rPr>
              <a:t>13%</a:t>
            </a:r>
          </a:p>
        </p:txBody>
      </p:sp>
      <p:pic>
        <p:nvPicPr>
          <p:cNvPr id="4" name="Graphique 3">
            <a:extLst>
              <a:ext uri="{FF2B5EF4-FFF2-40B4-BE49-F238E27FC236}">
                <a16:creationId xmlns:a16="http://schemas.microsoft.com/office/drawing/2014/main" id="{1E4B5A2F-ECF9-4B0A-840D-BB5C78E24D62}"/>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r="13927" b="17217"/>
          <a:stretch/>
        </p:blipFill>
        <p:spPr>
          <a:xfrm>
            <a:off x="1102976" y="2945220"/>
            <a:ext cx="224223" cy="215651"/>
          </a:xfrm>
          <a:prstGeom prst="rect">
            <a:avLst/>
          </a:prstGeom>
        </p:spPr>
      </p:pic>
      <p:pic>
        <p:nvPicPr>
          <p:cNvPr id="284" name="Graphique 283">
            <a:extLst>
              <a:ext uri="{FF2B5EF4-FFF2-40B4-BE49-F238E27FC236}">
                <a16:creationId xmlns:a16="http://schemas.microsoft.com/office/drawing/2014/main" id="{23752C90-3835-4639-9C1E-EDF1067A5B83}"/>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13927" b="17217"/>
          <a:stretch/>
        </p:blipFill>
        <p:spPr>
          <a:xfrm>
            <a:off x="3131238" y="2945220"/>
            <a:ext cx="224223" cy="215651"/>
          </a:xfrm>
          <a:prstGeom prst="rect">
            <a:avLst/>
          </a:prstGeom>
        </p:spPr>
      </p:pic>
      <p:pic>
        <p:nvPicPr>
          <p:cNvPr id="285" name="Graphique 284">
            <a:extLst>
              <a:ext uri="{FF2B5EF4-FFF2-40B4-BE49-F238E27FC236}">
                <a16:creationId xmlns:a16="http://schemas.microsoft.com/office/drawing/2014/main" id="{6E20C496-9708-4144-8B05-86DDFF6FB2C1}"/>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13927" b="17217"/>
          <a:stretch/>
        </p:blipFill>
        <p:spPr>
          <a:xfrm>
            <a:off x="5182555" y="2945220"/>
            <a:ext cx="224223" cy="215651"/>
          </a:xfrm>
          <a:prstGeom prst="rect">
            <a:avLst/>
          </a:prstGeom>
        </p:spPr>
      </p:pic>
      <p:pic>
        <p:nvPicPr>
          <p:cNvPr id="287" name="Graphique 286">
            <a:extLst>
              <a:ext uri="{FF2B5EF4-FFF2-40B4-BE49-F238E27FC236}">
                <a16:creationId xmlns:a16="http://schemas.microsoft.com/office/drawing/2014/main" id="{B202511D-AA0E-434A-BC9D-F81BBD65C6B4}"/>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r="13927" b="17217"/>
          <a:stretch/>
        </p:blipFill>
        <p:spPr>
          <a:xfrm>
            <a:off x="7193930" y="2945220"/>
            <a:ext cx="224223" cy="215651"/>
          </a:xfrm>
          <a:prstGeom prst="rect">
            <a:avLst/>
          </a:prstGeom>
        </p:spPr>
      </p:pic>
      <p:pic>
        <p:nvPicPr>
          <p:cNvPr id="288" name="Graphique 287">
            <a:extLst>
              <a:ext uri="{FF2B5EF4-FFF2-40B4-BE49-F238E27FC236}">
                <a16:creationId xmlns:a16="http://schemas.microsoft.com/office/drawing/2014/main" id="{8DFD6009-3FDC-434D-9CA6-4425381EDF26}"/>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r="13927" b="17217"/>
          <a:stretch/>
        </p:blipFill>
        <p:spPr>
          <a:xfrm>
            <a:off x="9222323" y="2945220"/>
            <a:ext cx="224223" cy="215651"/>
          </a:xfrm>
          <a:prstGeom prst="rect">
            <a:avLst/>
          </a:prstGeom>
        </p:spPr>
      </p:pic>
      <p:pic>
        <p:nvPicPr>
          <p:cNvPr id="289" name="Graphique 288">
            <a:extLst>
              <a:ext uri="{FF2B5EF4-FFF2-40B4-BE49-F238E27FC236}">
                <a16:creationId xmlns:a16="http://schemas.microsoft.com/office/drawing/2014/main" id="{8EBC11D4-477C-4AB0-806C-FC5F3CA7EFC5}"/>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r="13927" b="17217"/>
          <a:stretch/>
        </p:blipFill>
        <p:spPr>
          <a:xfrm>
            <a:off x="11253952" y="2945220"/>
            <a:ext cx="224223" cy="215651"/>
          </a:xfrm>
          <a:prstGeom prst="rect">
            <a:avLst/>
          </a:prstGeom>
        </p:spPr>
      </p:pic>
      <p:pic>
        <p:nvPicPr>
          <p:cNvPr id="290" name="Graphique 289">
            <a:extLst>
              <a:ext uri="{FF2B5EF4-FFF2-40B4-BE49-F238E27FC236}">
                <a16:creationId xmlns:a16="http://schemas.microsoft.com/office/drawing/2014/main" id="{60EE50B6-E89A-4457-85A4-3B1C9CC2CAD9}"/>
              </a:ext>
            </a:extLst>
          </p:cNvPr>
          <p:cNvPicPr>
            <a:picLocks noChangeAspect="1"/>
          </p:cNvPicPr>
          <p:nvPr/>
        </p:nvPicPr>
        <p:blipFill rotWithShape="1">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t="7812" b="33625"/>
          <a:stretch/>
        </p:blipFill>
        <p:spPr>
          <a:xfrm>
            <a:off x="8797981" y="1477205"/>
            <a:ext cx="736487" cy="539126"/>
          </a:xfrm>
          <a:prstGeom prst="rect">
            <a:avLst/>
          </a:prstGeom>
        </p:spPr>
      </p:pic>
      <p:sp>
        <p:nvSpPr>
          <p:cNvPr id="291" name="Freeform 10">
            <a:extLst>
              <a:ext uri="{FF2B5EF4-FFF2-40B4-BE49-F238E27FC236}">
                <a16:creationId xmlns:a16="http://schemas.microsoft.com/office/drawing/2014/main" id="{32CC3E49-71CD-4B13-ADF0-774FD02EA5D7}"/>
              </a:ext>
            </a:extLst>
          </p:cNvPr>
          <p:cNvSpPr>
            <a:spLocks noChangeAspect="1" noEditPoints="1"/>
          </p:cNvSpPr>
          <p:nvPr/>
        </p:nvSpPr>
        <p:spPr bwMode="auto">
          <a:xfrm>
            <a:off x="741056" y="1440768"/>
            <a:ext cx="612362" cy="611010"/>
          </a:xfrm>
          <a:custGeom>
            <a:avLst/>
            <a:gdLst>
              <a:gd name="T0" fmla="*/ 341 w 453"/>
              <a:gd name="T1" fmla="*/ 406 h 452"/>
              <a:gd name="T2" fmla="*/ 305 w 453"/>
              <a:gd name="T3" fmla="*/ 370 h 452"/>
              <a:gd name="T4" fmla="*/ 239 w 453"/>
              <a:gd name="T5" fmla="*/ 406 h 452"/>
              <a:gd name="T6" fmla="*/ 275 w 453"/>
              <a:gd name="T7" fmla="*/ 370 h 452"/>
              <a:gd name="T8" fmla="*/ 239 w 453"/>
              <a:gd name="T9" fmla="*/ 406 h 452"/>
              <a:gd name="T10" fmla="*/ 369 w 453"/>
              <a:gd name="T11" fmla="*/ 388 h 452"/>
              <a:gd name="T12" fmla="*/ 405 w 453"/>
              <a:gd name="T13" fmla="*/ 406 h 452"/>
              <a:gd name="T14" fmla="*/ 369 w 453"/>
              <a:gd name="T15" fmla="*/ 370 h 452"/>
              <a:gd name="T16" fmla="*/ 175 w 453"/>
              <a:gd name="T17" fmla="*/ 406 h 452"/>
              <a:gd name="T18" fmla="*/ 211 w 453"/>
              <a:gd name="T19" fmla="*/ 370 h 452"/>
              <a:gd name="T20" fmla="*/ 175 w 453"/>
              <a:gd name="T21" fmla="*/ 406 h 452"/>
              <a:gd name="T22" fmla="*/ 405 w 453"/>
              <a:gd name="T23" fmla="*/ 212 h 452"/>
              <a:gd name="T24" fmla="*/ 369 w 453"/>
              <a:gd name="T25" fmla="*/ 176 h 452"/>
              <a:gd name="T26" fmla="*/ 405 w 453"/>
              <a:gd name="T27" fmla="*/ 46 h 452"/>
              <a:gd name="T28" fmla="*/ 369 w 453"/>
              <a:gd name="T29" fmla="*/ 0 h 452"/>
              <a:gd name="T30" fmla="*/ 369 w 453"/>
              <a:gd name="T31" fmla="*/ 46 h 452"/>
              <a:gd name="T32" fmla="*/ 48 w 453"/>
              <a:gd name="T33" fmla="*/ 46 h 452"/>
              <a:gd name="T34" fmla="*/ 0 w 453"/>
              <a:gd name="T35" fmla="*/ 370 h 452"/>
              <a:gd name="T36" fmla="*/ 48 w 453"/>
              <a:gd name="T37" fmla="*/ 406 h 452"/>
              <a:gd name="T38" fmla="*/ 83 w 453"/>
              <a:gd name="T39" fmla="*/ 452 h 452"/>
              <a:gd name="T40" fmla="*/ 147 w 453"/>
              <a:gd name="T41" fmla="*/ 406 h 452"/>
              <a:gd name="T42" fmla="*/ 83 w 453"/>
              <a:gd name="T43" fmla="*/ 370 h 452"/>
              <a:gd name="T44" fmla="*/ 83 w 453"/>
              <a:gd name="T45" fmla="*/ 82 h 452"/>
              <a:gd name="T46" fmla="*/ 369 w 453"/>
              <a:gd name="T47" fmla="*/ 148 h 452"/>
              <a:gd name="T48" fmla="*/ 405 w 453"/>
              <a:gd name="T49" fmla="*/ 82 h 452"/>
              <a:gd name="T50" fmla="*/ 453 w 453"/>
              <a:gd name="T51" fmla="*/ 82 h 452"/>
              <a:gd name="T52" fmla="*/ 405 w 453"/>
              <a:gd name="T53" fmla="*/ 46 h 452"/>
              <a:gd name="T54" fmla="*/ 405 w 453"/>
              <a:gd name="T55" fmla="*/ 340 h 452"/>
              <a:gd name="T56" fmla="*/ 369 w 453"/>
              <a:gd name="T57" fmla="*/ 304 h 452"/>
              <a:gd name="T58" fmla="*/ 369 w 453"/>
              <a:gd name="T59" fmla="*/ 276 h 452"/>
              <a:gd name="T60" fmla="*/ 405 w 453"/>
              <a:gd name="T61" fmla="*/ 240 h 452"/>
              <a:gd name="T62" fmla="*/ 369 w 453"/>
              <a:gd name="T63" fmla="*/ 2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305" y="406"/>
                </a:moveTo>
                <a:lnTo>
                  <a:pt x="341" y="406"/>
                </a:lnTo>
                <a:lnTo>
                  <a:pt x="341" y="370"/>
                </a:lnTo>
                <a:lnTo>
                  <a:pt x="305" y="370"/>
                </a:lnTo>
                <a:lnTo>
                  <a:pt x="305" y="406"/>
                </a:lnTo>
                <a:close/>
                <a:moveTo>
                  <a:pt x="239" y="406"/>
                </a:moveTo>
                <a:lnTo>
                  <a:pt x="275" y="406"/>
                </a:lnTo>
                <a:lnTo>
                  <a:pt x="275" y="370"/>
                </a:lnTo>
                <a:lnTo>
                  <a:pt x="239" y="370"/>
                </a:lnTo>
                <a:lnTo>
                  <a:pt x="239" y="406"/>
                </a:lnTo>
                <a:close/>
                <a:moveTo>
                  <a:pt x="369" y="388"/>
                </a:moveTo>
                <a:lnTo>
                  <a:pt x="369" y="388"/>
                </a:lnTo>
                <a:lnTo>
                  <a:pt x="369" y="406"/>
                </a:lnTo>
                <a:lnTo>
                  <a:pt x="405" y="406"/>
                </a:lnTo>
                <a:lnTo>
                  <a:pt x="405" y="370"/>
                </a:lnTo>
                <a:lnTo>
                  <a:pt x="369" y="370"/>
                </a:lnTo>
                <a:lnTo>
                  <a:pt x="369" y="388"/>
                </a:lnTo>
                <a:close/>
                <a:moveTo>
                  <a:pt x="175" y="406"/>
                </a:moveTo>
                <a:lnTo>
                  <a:pt x="211" y="406"/>
                </a:lnTo>
                <a:lnTo>
                  <a:pt x="211" y="370"/>
                </a:lnTo>
                <a:lnTo>
                  <a:pt x="175" y="370"/>
                </a:lnTo>
                <a:lnTo>
                  <a:pt x="175" y="406"/>
                </a:lnTo>
                <a:close/>
                <a:moveTo>
                  <a:pt x="369" y="212"/>
                </a:moveTo>
                <a:lnTo>
                  <a:pt x="405" y="212"/>
                </a:lnTo>
                <a:lnTo>
                  <a:pt x="405" y="176"/>
                </a:lnTo>
                <a:lnTo>
                  <a:pt x="369" y="176"/>
                </a:lnTo>
                <a:lnTo>
                  <a:pt x="369" y="212"/>
                </a:lnTo>
                <a:close/>
                <a:moveTo>
                  <a:pt x="405" y="46"/>
                </a:moveTo>
                <a:lnTo>
                  <a:pt x="405" y="0"/>
                </a:lnTo>
                <a:lnTo>
                  <a:pt x="369" y="0"/>
                </a:lnTo>
                <a:lnTo>
                  <a:pt x="369" y="46"/>
                </a:lnTo>
                <a:lnTo>
                  <a:pt x="369" y="46"/>
                </a:lnTo>
                <a:lnTo>
                  <a:pt x="369" y="46"/>
                </a:lnTo>
                <a:lnTo>
                  <a:pt x="48" y="46"/>
                </a:lnTo>
                <a:lnTo>
                  <a:pt x="48" y="370"/>
                </a:lnTo>
                <a:lnTo>
                  <a:pt x="0" y="370"/>
                </a:lnTo>
                <a:lnTo>
                  <a:pt x="0" y="406"/>
                </a:lnTo>
                <a:lnTo>
                  <a:pt x="48" y="406"/>
                </a:lnTo>
                <a:lnTo>
                  <a:pt x="48" y="452"/>
                </a:lnTo>
                <a:lnTo>
                  <a:pt x="83" y="452"/>
                </a:lnTo>
                <a:lnTo>
                  <a:pt x="83" y="406"/>
                </a:lnTo>
                <a:lnTo>
                  <a:pt x="147" y="406"/>
                </a:lnTo>
                <a:lnTo>
                  <a:pt x="147" y="370"/>
                </a:lnTo>
                <a:lnTo>
                  <a:pt x="83" y="370"/>
                </a:lnTo>
                <a:lnTo>
                  <a:pt x="83" y="370"/>
                </a:lnTo>
                <a:lnTo>
                  <a:pt x="83" y="82"/>
                </a:lnTo>
                <a:lnTo>
                  <a:pt x="369" y="82"/>
                </a:lnTo>
                <a:lnTo>
                  <a:pt x="369" y="148"/>
                </a:lnTo>
                <a:lnTo>
                  <a:pt x="405" y="148"/>
                </a:lnTo>
                <a:lnTo>
                  <a:pt x="405" y="82"/>
                </a:lnTo>
                <a:lnTo>
                  <a:pt x="405" y="82"/>
                </a:lnTo>
                <a:lnTo>
                  <a:pt x="453" y="82"/>
                </a:lnTo>
                <a:lnTo>
                  <a:pt x="453" y="46"/>
                </a:lnTo>
                <a:lnTo>
                  <a:pt x="405" y="46"/>
                </a:lnTo>
                <a:close/>
                <a:moveTo>
                  <a:pt x="369" y="340"/>
                </a:moveTo>
                <a:lnTo>
                  <a:pt x="405" y="340"/>
                </a:lnTo>
                <a:lnTo>
                  <a:pt x="405" y="304"/>
                </a:lnTo>
                <a:lnTo>
                  <a:pt x="369" y="304"/>
                </a:lnTo>
                <a:lnTo>
                  <a:pt x="369" y="340"/>
                </a:lnTo>
                <a:close/>
                <a:moveTo>
                  <a:pt x="369" y="276"/>
                </a:moveTo>
                <a:lnTo>
                  <a:pt x="405" y="276"/>
                </a:lnTo>
                <a:lnTo>
                  <a:pt x="405" y="240"/>
                </a:lnTo>
                <a:lnTo>
                  <a:pt x="369" y="240"/>
                </a:lnTo>
                <a:lnTo>
                  <a:pt x="369" y="276"/>
                </a:ln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76" name="Freeform 8">
            <a:extLst>
              <a:ext uri="{FF2B5EF4-FFF2-40B4-BE49-F238E27FC236}">
                <a16:creationId xmlns:a16="http://schemas.microsoft.com/office/drawing/2014/main" id="{563F9316-EE21-4F7E-9349-FBA898011A7B}"/>
              </a:ext>
            </a:extLst>
          </p:cNvPr>
          <p:cNvSpPr>
            <a:spLocks noChangeAspect="1" noEditPoints="1"/>
          </p:cNvSpPr>
          <p:nvPr/>
        </p:nvSpPr>
        <p:spPr bwMode="auto">
          <a:xfrm>
            <a:off x="2822911" y="1529199"/>
            <a:ext cx="583303" cy="522783"/>
          </a:xfrm>
          <a:custGeom>
            <a:avLst/>
            <a:gdLst>
              <a:gd name="T0" fmla="*/ 223 w 227"/>
              <a:gd name="T1" fmla="*/ 6 h 203"/>
              <a:gd name="T2" fmla="*/ 180 w 227"/>
              <a:gd name="T3" fmla="*/ 0 h 203"/>
              <a:gd name="T4" fmla="*/ 123 w 227"/>
              <a:gd name="T5" fmla="*/ 17 h 203"/>
              <a:gd name="T6" fmla="*/ 103 w 227"/>
              <a:gd name="T7" fmla="*/ 93 h 203"/>
              <a:gd name="T8" fmla="*/ 94 w 227"/>
              <a:gd name="T9" fmla="*/ 108 h 203"/>
              <a:gd name="T10" fmla="*/ 88 w 227"/>
              <a:gd name="T11" fmla="*/ 125 h 203"/>
              <a:gd name="T12" fmla="*/ 77 w 227"/>
              <a:gd name="T13" fmla="*/ 104 h 203"/>
              <a:gd name="T14" fmla="*/ 64 w 227"/>
              <a:gd name="T15" fmla="*/ 62 h 203"/>
              <a:gd name="T16" fmla="*/ 0 w 227"/>
              <a:gd name="T17" fmla="*/ 55 h 203"/>
              <a:gd name="T18" fmla="*/ 26 w 227"/>
              <a:gd name="T19" fmla="*/ 113 h 203"/>
              <a:gd name="T20" fmla="*/ 71 w 227"/>
              <a:gd name="T21" fmla="*/ 113 h 203"/>
              <a:gd name="T22" fmla="*/ 83 w 227"/>
              <a:gd name="T23" fmla="*/ 153 h 203"/>
              <a:gd name="T24" fmla="*/ 25 w 227"/>
              <a:gd name="T25" fmla="*/ 197 h 203"/>
              <a:gd name="T26" fmla="*/ 27 w 227"/>
              <a:gd name="T27" fmla="*/ 201 h 203"/>
              <a:gd name="T28" fmla="*/ 31 w 227"/>
              <a:gd name="T29" fmla="*/ 203 h 203"/>
              <a:gd name="T30" fmla="*/ 146 w 227"/>
              <a:gd name="T31" fmla="*/ 203 h 203"/>
              <a:gd name="T32" fmla="*/ 150 w 227"/>
              <a:gd name="T33" fmla="*/ 201 h 203"/>
              <a:gd name="T34" fmla="*/ 151 w 227"/>
              <a:gd name="T35" fmla="*/ 197 h 203"/>
              <a:gd name="T36" fmla="*/ 94 w 227"/>
              <a:gd name="T37" fmla="*/ 153 h 203"/>
              <a:gd name="T38" fmla="*/ 103 w 227"/>
              <a:gd name="T39" fmla="*/ 113 h 203"/>
              <a:gd name="T40" fmla="*/ 110 w 227"/>
              <a:gd name="T41" fmla="*/ 101 h 203"/>
              <a:gd name="T42" fmla="*/ 151 w 227"/>
              <a:gd name="T43" fmla="*/ 115 h 203"/>
              <a:gd name="T44" fmla="*/ 185 w 227"/>
              <a:gd name="T45" fmla="*/ 103 h 203"/>
              <a:gd name="T46" fmla="*/ 216 w 227"/>
              <a:gd name="T47" fmla="*/ 62 h 203"/>
              <a:gd name="T48" fmla="*/ 227 w 227"/>
              <a:gd name="T49" fmla="*/ 11 h 203"/>
              <a:gd name="T50" fmla="*/ 227 w 227"/>
              <a:gd name="T51" fmla="*/ 6 h 203"/>
              <a:gd name="T52" fmla="*/ 223 w 227"/>
              <a:gd name="T53" fmla="*/ 6 h 203"/>
              <a:gd name="T54" fmla="*/ 207 w 227"/>
              <a:gd name="T55" fmla="*/ 59 h 203"/>
              <a:gd name="T56" fmla="*/ 180 w 227"/>
              <a:gd name="T57" fmla="*/ 95 h 203"/>
              <a:gd name="T58" fmla="*/ 151 w 227"/>
              <a:gd name="T59" fmla="*/ 105 h 203"/>
              <a:gd name="T60" fmla="*/ 115 w 227"/>
              <a:gd name="T61" fmla="*/ 93 h 203"/>
              <a:gd name="T62" fmla="*/ 125 w 227"/>
              <a:gd name="T63" fmla="*/ 81 h 203"/>
              <a:gd name="T64" fmla="*/ 158 w 227"/>
              <a:gd name="T65" fmla="*/ 62 h 203"/>
              <a:gd name="T66" fmla="*/ 162 w 227"/>
              <a:gd name="T67" fmla="*/ 56 h 203"/>
              <a:gd name="T68" fmla="*/ 156 w 227"/>
              <a:gd name="T69" fmla="*/ 53 h 203"/>
              <a:gd name="T70" fmla="*/ 119 w 227"/>
              <a:gd name="T71" fmla="*/ 74 h 203"/>
              <a:gd name="T72" fmla="*/ 110 w 227"/>
              <a:gd name="T73" fmla="*/ 83 h 203"/>
              <a:gd name="T74" fmla="*/ 128 w 227"/>
              <a:gd name="T75" fmla="*/ 25 h 203"/>
              <a:gd name="T76" fmla="*/ 180 w 227"/>
              <a:gd name="T77" fmla="*/ 10 h 203"/>
              <a:gd name="T78" fmla="*/ 217 w 227"/>
              <a:gd name="T79" fmla="*/ 14 h 203"/>
              <a:gd name="T80" fmla="*/ 207 w 227"/>
              <a:gd name="T81" fmla="*/ 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3">
                <a:moveTo>
                  <a:pt x="223" y="6"/>
                </a:moveTo>
                <a:cubicBezTo>
                  <a:pt x="208" y="2"/>
                  <a:pt x="193" y="0"/>
                  <a:pt x="180" y="0"/>
                </a:cubicBezTo>
                <a:cubicBezTo>
                  <a:pt x="157" y="0"/>
                  <a:pt x="138" y="6"/>
                  <a:pt x="123" y="17"/>
                </a:cubicBezTo>
                <a:cubicBezTo>
                  <a:pt x="94" y="38"/>
                  <a:pt x="96" y="66"/>
                  <a:pt x="103" y="93"/>
                </a:cubicBezTo>
                <a:cubicBezTo>
                  <a:pt x="99" y="98"/>
                  <a:pt x="97" y="103"/>
                  <a:pt x="94" y="108"/>
                </a:cubicBezTo>
                <a:cubicBezTo>
                  <a:pt x="92" y="114"/>
                  <a:pt x="90" y="119"/>
                  <a:pt x="88" y="125"/>
                </a:cubicBezTo>
                <a:cubicBezTo>
                  <a:pt x="85" y="117"/>
                  <a:pt x="81" y="110"/>
                  <a:pt x="77" y="104"/>
                </a:cubicBezTo>
                <a:cubicBezTo>
                  <a:pt x="81" y="87"/>
                  <a:pt x="79" y="73"/>
                  <a:pt x="64" y="62"/>
                </a:cubicBezTo>
                <a:cubicBezTo>
                  <a:pt x="47" y="49"/>
                  <a:pt x="23" y="50"/>
                  <a:pt x="0" y="55"/>
                </a:cubicBezTo>
                <a:cubicBezTo>
                  <a:pt x="2" y="78"/>
                  <a:pt x="9" y="101"/>
                  <a:pt x="26" y="113"/>
                </a:cubicBezTo>
                <a:cubicBezTo>
                  <a:pt x="42" y="125"/>
                  <a:pt x="56" y="122"/>
                  <a:pt x="71" y="113"/>
                </a:cubicBezTo>
                <a:cubicBezTo>
                  <a:pt x="79" y="123"/>
                  <a:pt x="83" y="137"/>
                  <a:pt x="83" y="153"/>
                </a:cubicBezTo>
                <a:cubicBezTo>
                  <a:pt x="53" y="155"/>
                  <a:pt x="29" y="173"/>
                  <a:pt x="25" y="197"/>
                </a:cubicBezTo>
                <a:cubicBezTo>
                  <a:pt x="25" y="199"/>
                  <a:pt x="25" y="200"/>
                  <a:pt x="27" y="201"/>
                </a:cubicBezTo>
                <a:cubicBezTo>
                  <a:pt x="28" y="203"/>
                  <a:pt x="29" y="203"/>
                  <a:pt x="31" y="203"/>
                </a:cubicBezTo>
                <a:cubicBezTo>
                  <a:pt x="146" y="203"/>
                  <a:pt x="146" y="203"/>
                  <a:pt x="146" y="203"/>
                </a:cubicBezTo>
                <a:cubicBezTo>
                  <a:pt x="148" y="203"/>
                  <a:pt x="149" y="203"/>
                  <a:pt x="150" y="201"/>
                </a:cubicBezTo>
                <a:cubicBezTo>
                  <a:pt x="151" y="200"/>
                  <a:pt x="152" y="199"/>
                  <a:pt x="151" y="197"/>
                </a:cubicBezTo>
                <a:cubicBezTo>
                  <a:pt x="148" y="173"/>
                  <a:pt x="124" y="155"/>
                  <a:pt x="94" y="153"/>
                </a:cubicBezTo>
                <a:cubicBezTo>
                  <a:pt x="95" y="138"/>
                  <a:pt x="98" y="125"/>
                  <a:pt x="103" y="113"/>
                </a:cubicBezTo>
                <a:cubicBezTo>
                  <a:pt x="105" y="108"/>
                  <a:pt x="107" y="104"/>
                  <a:pt x="110" y="101"/>
                </a:cubicBezTo>
                <a:cubicBezTo>
                  <a:pt x="131" y="113"/>
                  <a:pt x="143" y="115"/>
                  <a:pt x="151" y="115"/>
                </a:cubicBezTo>
                <a:cubicBezTo>
                  <a:pt x="163" y="115"/>
                  <a:pt x="174" y="111"/>
                  <a:pt x="185" y="103"/>
                </a:cubicBezTo>
                <a:cubicBezTo>
                  <a:pt x="198" y="93"/>
                  <a:pt x="209" y="80"/>
                  <a:pt x="216" y="62"/>
                </a:cubicBezTo>
                <a:cubicBezTo>
                  <a:pt x="222" y="47"/>
                  <a:pt x="226" y="29"/>
                  <a:pt x="227" y="11"/>
                </a:cubicBezTo>
                <a:cubicBezTo>
                  <a:pt x="227" y="6"/>
                  <a:pt x="227" y="6"/>
                  <a:pt x="227" y="6"/>
                </a:cubicBezTo>
                <a:lnTo>
                  <a:pt x="223" y="6"/>
                </a:lnTo>
                <a:close/>
                <a:moveTo>
                  <a:pt x="207" y="59"/>
                </a:moveTo>
                <a:cubicBezTo>
                  <a:pt x="200" y="74"/>
                  <a:pt x="191" y="86"/>
                  <a:pt x="180" y="95"/>
                </a:cubicBezTo>
                <a:cubicBezTo>
                  <a:pt x="170" y="102"/>
                  <a:pt x="161" y="105"/>
                  <a:pt x="151" y="105"/>
                </a:cubicBezTo>
                <a:cubicBezTo>
                  <a:pt x="141" y="105"/>
                  <a:pt x="130" y="101"/>
                  <a:pt x="115" y="93"/>
                </a:cubicBezTo>
                <a:cubicBezTo>
                  <a:pt x="118" y="89"/>
                  <a:pt x="122" y="85"/>
                  <a:pt x="125" y="81"/>
                </a:cubicBezTo>
                <a:cubicBezTo>
                  <a:pt x="141" y="67"/>
                  <a:pt x="158" y="62"/>
                  <a:pt x="158" y="62"/>
                </a:cubicBezTo>
                <a:cubicBezTo>
                  <a:pt x="161" y="62"/>
                  <a:pt x="162" y="59"/>
                  <a:pt x="162" y="56"/>
                </a:cubicBezTo>
                <a:cubicBezTo>
                  <a:pt x="161" y="54"/>
                  <a:pt x="158" y="52"/>
                  <a:pt x="156" y="53"/>
                </a:cubicBezTo>
                <a:cubicBezTo>
                  <a:pt x="155" y="53"/>
                  <a:pt x="137" y="58"/>
                  <a:pt x="119" y="74"/>
                </a:cubicBezTo>
                <a:cubicBezTo>
                  <a:pt x="116" y="77"/>
                  <a:pt x="113" y="80"/>
                  <a:pt x="110" y="83"/>
                </a:cubicBezTo>
                <a:cubicBezTo>
                  <a:pt x="105" y="59"/>
                  <a:pt x="108" y="40"/>
                  <a:pt x="128" y="25"/>
                </a:cubicBezTo>
                <a:cubicBezTo>
                  <a:pt x="142" y="15"/>
                  <a:pt x="159" y="10"/>
                  <a:pt x="180" y="10"/>
                </a:cubicBezTo>
                <a:cubicBezTo>
                  <a:pt x="191" y="10"/>
                  <a:pt x="204" y="11"/>
                  <a:pt x="217" y="14"/>
                </a:cubicBezTo>
                <a:cubicBezTo>
                  <a:pt x="215" y="30"/>
                  <a:pt x="212" y="46"/>
                  <a:pt x="207" y="59"/>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pic>
        <p:nvPicPr>
          <p:cNvPr id="7" name="Graphique 6">
            <a:extLst>
              <a:ext uri="{FF2B5EF4-FFF2-40B4-BE49-F238E27FC236}">
                <a16:creationId xmlns:a16="http://schemas.microsoft.com/office/drawing/2014/main" id="{307D6582-DF7E-45F7-A95C-6709883190C8}"/>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4799003" y="1483222"/>
            <a:ext cx="611010" cy="611010"/>
          </a:xfrm>
          <a:prstGeom prst="rect">
            <a:avLst/>
          </a:prstGeom>
        </p:spPr>
      </p:pic>
      <p:sp>
        <p:nvSpPr>
          <p:cNvPr id="308" name="ZoneTexte 307">
            <a:extLst>
              <a:ext uri="{FF2B5EF4-FFF2-40B4-BE49-F238E27FC236}">
                <a16:creationId xmlns:a16="http://schemas.microsoft.com/office/drawing/2014/main" id="{108C05F2-FED4-489F-A5FF-3BDF5A13F24E}"/>
              </a:ext>
            </a:extLst>
          </p:cNvPr>
          <p:cNvSpPr txBox="1"/>
          <p:nvPr/>
        </p:nvSpPr>
        <p:spPr>
          <a:xfrm>
            <a:off x="-1746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54%</a:t>
            </a:r>
          </a:p>
        </p:txBody>
      </p:sp>
      <p:sp>
        <p:nvSpPr>
          <p:cNvPr id="309" name="ZoneTexte 308">
            <a:extLst>
              <a:ext uri="{FF2B5EF4-FFF2-40B4-BE49-F238E27FC236}">
                <a16:creationId xmlns:a16="http://schemas.microsoft.com/office/drawing/2014/main" id="{BCF91080-5C09-4F22-87AF-2E3B6981E75B}"/>
              </a:ext>
            </a:extLst>
          </p:cNvPr>
          <p:cNvSpPr txBox="1"/>
          <p:nvPr/>
        </p:nvSpPr>
        <p:spPr>
          <a:xfrm>
            <a:off x="315130"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22%</a:t>
            </a:r>
          </a:p>
        </p:txBody>
      </p:sp>
      <p:sp>
        <p:nvSpPr>
          <p:cNvPr id="310" name="ZoneTexte 309">
            <a:extLst>
              <a:ext uri="{FF2B5EF4-FFF2-40B4-BE49-F238E27FC236}">
                <a16:creationId xmlns:a16="http://schemas.microsoft.com/office/drawing/2014/main" id="{743C7C37-A14D-4BBE-A3C0-BD4D0BF3E75A}"/>
              </a:ext>
            </a:extLst>
          </p:cNvPr>
          <p:cNvSpPr txBox="1"/>
          <p:nvPr/>
        </p:nvSpPr>
        <p:spPr>
          <a:xfrm>
            <a:off x="64772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41%</a:t>
            </a:r>
          </a:p>
        </p:txBody>
      </p:sp>
      <p:sp>
        <p:nvSpPr>
          <p:cNvPr id="311" name="ZoneTexte 310">
            <a:extLst>
              <a:ext uri="{FF2B5EF4-FFF2-40B4-BE49-F238E27FC236}">
                <a16:creationId xmlns:a16="http://schemas.microsoft.com/office/drawing/2014/main" id="{A7C5256A-C6A3-41B1-B7A2-C927323405BE}"/>
              </a:ext>
            </a:extLst>
          </p:cNvPr>
          <p:cNvSpPr txBox="1"/>
          <p:nvPr/>
        </p:nvSpPr>
        <p:spPr>
          <a:xfrm>
            <a:off x="970809"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17%</a:t>
            </a:r>
          </a:p>
        </p:txBody>
      </p:sp>
      <p:sp>
        <p:nvSpPr>
          <p:cNvPr id="312" name="ZoneTexte 311">
            <a:extLst>
              <a:ext uri="{FF2B5EF4-FFF2-40B4-BE49-F238E27FC236}">
                <a16:creationId xmlns:a16="http://schemas.microsoft.com/office/drawing/2014/main" id="{1B6EB927-DAA9-478C-A435-810748B1BC82}"/>
              </a:ext>
            </a:extLst>
          </p:cNvPr>
          <p:cNvSpPr txBox="1"/>
          <p:nvPr/>
        </p:nvSpPr>
        <p:spPr>
          <a:xfrm>
            <a:off x="1317136"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18%</a:t>
            </a:r>
          </a:p>
        </p:txBody>
      </p:sp>
      <p:sp>
        <p:nvSpPr>
          <p:cNvPr id="313" name="ZoneTexte 312">
            <a:extLst>
              <a:ext uri="{FF2B5EF4-FFF2-40B4-BE49-F238E27FC236}">
                <a16:creationId xmlns:a16="http://schemas.microsoft.com/office/drawing/2014/main" id="{7DF4B8F9-D917-42F6-A690-A84204F3C7A0}"/>
              </a:ext>
            </a:extLst>
          </p:cNvPr>
          <p:cNvSpPr txBox="1"/>
          <p:nvPr/>
        </p:nvSpPr>
        <p:spPr>
          <a:xfrm>
            <a:off x="1640060"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13%</a:t>
            </a:r>
          </a:p>
        </p:txBody>
      </p:sp>
      <p:sp>
        <p:nvSpPr>
          <p:cNvPr id="321" name="ZoneTexte 320">
            <a:extLst>
              <a:ext uri="{FF2B5EF4-FFF2-40B4-BE49-F238E27FC236}">
                <a16:creationId xmlns:a16="http://schemas.microsoft.com/office/drawing/2014/main" id="{6B33C37E-957F-4F16-B09B-F96C56C0AFD7}"/>
              </a:ext>
            </a:extLst>
          </p:cNvPr>
          <p:cNvSpPr txBox="1"/>
          <p:nvPr/>
        </p:nvSpPr>
        <p:spPr>
          <a:xfrm>
            <a:off x="201255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52%</a:t>
            </a:r>
          </a:p>
        </p:txBody>
      </p:sp>
      <p:sp>
        <p:nvSpPr>
          <p:cNvPr id="322" name="ZoneTexte 321">
            <a:extLst>
              <a:ext uri="{FF2B5EF4-FFF2-40B4-BE49-F238E27FC236}">
                <a16:creationId xmlns:a16="http://schemas.microsoft.com/office/drawing/2014/main" id="{256D1DA7-40E2-4F60-81DB-E707DB11BBD6}"/>
              </a:ext>
            </a:extLst>
          </p:cNvPr>
          <p:cNvSpPr txBox="1"/>
          <p:nvPr/>
        </p:nvSpPr>
        <p:spPr>
          <a:xfrm>
            <a:off x="2354657"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24%</a:t>
            </a:r>
          </a:p>
        </p:txBody>
      </p:sp>
      <p:sp>
        <p:nvSpPr>
          <p:cNvPr id="323" name="ZoneTexte 322">
            <a:extLst>
              <a:ext uri="{FF2B5EF4-FFF2-40B4-BE49-F238E27FC236}">
                <a16:creationId xmlns:a16="http://schemas.microsoft.com/office/drawing/2014/main" id="{D3814FD0-2CA6-4375-9460-6D6F9A259A7E}"/>
              </a:ext>
            </a:extLst>
          </p:cNvPr>
          <p:cNvSpPr txBox="1"/>
          <p:nvPr/>
        </p:nvSpPr>
        <p:spPr>
          <a:xfrm>
            <a:off x="2677742"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37%</a:t>
            </a:r>
          </a:p>
        </p:txBody>
      </p:sp>
      <p:sp>
        <p:nvSpPr>
          <p:cNvPr id="324" name="ZoneTexte 323">
            <a:extLst>
              <a:ext uri="{FF2B5EF4-FFF2-40B4-BE49-F238E27FC236}">
                <a16:creationId xmlns:a16="http://schemas.microsoft.com/office/drawing/2014/main" id="{CB4D9A0F-ECA2-4514-B0DD-086C5EA3FC09}"/>
              </a:ext>
            </a:extLst>
          </p:cNvPr>
          <p:cNvSpPr txBox="1"/>
          <p:nvPr/>
        </p:nvSpPr>
        <p:spPr>
          <a:xfrm>
            <a:off x="3000826"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14%</a:t>
            </a:r>
          </a:p>
        </p:txBody>
      </p:sp>
      <p:sp>
        <p:nvSpPr>
          <p:cNvPr id="325" name="ZoneTexte 324">
            <a:extLst>
              <a:ext uri="{FF2B5EF4-FFF2-40B4-BE49-F238E27FC236}">
                <a16:creationId xmlns:a16="http://schemas.microsoft.com/office/drawing/2014/main" id="{3076FEC0-CCAC-440A-A81E-00CD190DCD32}"/>
              </a:ext>
            </a:extLst>
          </p:cNvPr>
          <p:cNvSpPr txBox="1"/>
          <p:nvPr/>
        </p:nvSpPr>
        <p:spPr>
          <a:xfrm>
            <a:off x="3323911"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15%</a:t>
            </a:r>
          </a:p>
        </p:txBody>
      </p:sp>
      <p:sp>
        <p:nvSpPr>
          <p:cNvPr id="326" name="ZoneTexte 325">
            <a:extLst>
              <a:ext uri="{FF2B5EF4-FFF2-40B4-BE49-F238E27FC236}">
                <a16:creationId xmlns:a16="http://schemas.microsoft.com/office/drawing/2014/main" id="{6C0E6403-D671-4741-844B-56F1B2E5822B}"/>
              </a:ext>
            </a:extLst>
          </p:cNvPr>
          <p:cNvSpPr txBox="1"/>
          <p:nvPr/>
        </p:nvSpPr>
        <p:spPr>
          <a:xfrm>
            <a:off x="3666016"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14%</a:t>
            </a:r>
          </a:p>
        </p:txBody>
      </p:sp>
      <p:sp>
        <p:nvSpPr>
          <p:cNvPr id="334" name="ZoneTexte 333">
            <a:extLst>
              <a:ext uri="{FF2B5EF4-FFF2-40B4-BE49-F238E27FC236}">
                <a16:creationId xmlns:a16="http://schemas.microsoft.com/office/drawing/2014/main" id="{B893DCA0-B207-4318-ACC1-E7EC16E92DDD}"/>
              </a:ext>
            </a:extLst>
          </p:cNvPr>
          <p:cNvSpPr txBox="1"/>
          <p:nvPr/>
        </p:nvSpPr>
        <p:spPr>
          <a:xfrm>
            <a:off x="8112116"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60%</a:t>
            </a:r>
          </a:p>
        </p:txBody>
      </p:sp>
      <p:sp>
        <p:nvSpPr>
          <p:cNvPr id="335" name="ZoneTexte 334">
            <a:extLst>
              <a:ext uri="{FF2B5EF4-FFF2-40B4-BE49-F238E27FC236}">
                <a16:creationId xmlns:a16="http://schemas.microsoft.com/office/drawing/2014/main" id="{B0977A9A-E55D-4A9D-9B93-F7B1DD51AC05}"/>
              </a:ext>
            </a:extLst>
          </p:cNvPr>
          <p:cNvSpPr txBox="1"/>
          <p:nvPr/>
        </p:nvSpPr>
        <p:spPr>
          <a:xfrm>
            <a:off x="8435201"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10%</a:t>
            </a:r>
          </a:p>
        </p:txBody>
      </p:sp>
      <p:sp>
        <p:nvSpPr>
          <p:cNvPr id="336" name="ZoneTexte 335">
            <a:extLst>
              <a:ext uri="{FF2B5EF4-FFF2-40B4-BE49-F238E27FC236}">
                <a16:creationId xmlns:a16="http://schemas.microsoft.com/office/drawing/2014/main" id="{C5C16E4D-B1AF-4078-A032-273E1AC2CD76}"/>
              </a:ext>
            </a:extLst>
          </p:cNvPr>
          <p:cNvSpPr txBox="1"/>
          <p:nvPr/>
        </p:nvSpPr>
        <p:spPr>
          <a:xfrm>
            <a:off x="877730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45%</a:t>
            </a:r>
          </a:p>
        </p:txBody>
      </p:sp>
      <p:sp>
        <p:nvSpPr>
          <p:cNvPr id="337" name="ZoneTexte 336">
            <a:extLst>
              <a:ext uri="{FF2B5EF4-FFF2-40B4-BE49-F238E27FC236}">
                <a16:creationId xmlns:a16="http://schemas.microsoft.com/office/drawing/2014/main" id="{2FF4CCDA-2F9B-4816-97B6-DDCB5E6038E9}"/>
              </a:ext>
            </a:extLst>
          </p:cNvPr>
          <p:cNvSpPr txBox="1"/>
          <p:nvPr/>
        </p:nvSpPr>
        <p:spPr>
          <a:xfrm>
            <a:off x="9090879"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19%</a:t>
            </a:r>
          </a:p>
        </p:txBody>
      </p:sp>
      <p:sp>
        <p:nvSpPr>
          <p:cNvPr id="338" name="ZoneTexte 337">
            <a:extLst>
              <a:ext uri="{FF2B5EF4-FFF2-40B4-BE49-F238E27FC236}">
                <a16:creationId xmlns:a16="http://schemas.microsoft.com/office/drawing/2014/main" id="{962FB0F6-536D-4689-A750-6067DB8D724A}"/>
              </a:ext>
            </a:extLst>
          </p:cNvPr>
          <p:cNvSpPr txBox="1"/>
          <p:nvPr/>
        </p:nvSpPr>
        <p:spPr>
          <a:xfrm>
            <a:off x="9432983"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17%</a:t>
            </a:r>
          </a:p>
        </p:txBody>
      </p:sp>
      <p:sp>
        <p:nvSpPr>
          <p:cNvPr id="339" name="ZoneTexte 338">
            <a:extLst>
              <a:ext uri="{FF2B5EF4-FFF2-40B4-BE49-F238E27FC236}">
                <a16:creationId xmlns:a16="http://schemas.microsoft.com/office/drawing/2014/main" id="{7BEB3850-7479-48D7-BFE7-AFFB998C3164}"/>
              </a:ext>
            </a:extLst>
          </p:cNvPr>
          <p:cNvSpPr txBox="1"/>
          <p:nvPr/>
        </p:nvSpPr>
        <p:spPr>
          <a:xfrm>
            <a:off x="9765579"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14%</a:t>
            </a:r>
          </a:p>
        </p:txBody>
      </p:sp>
      <p:sp>
        <p:nvSpPr>
          <p:cNvPr id="347" name="ZoneTexte 346">
            <a:extLst>
              <a:ext uri="{FF2B5EF4-FFF2-40B4-BE49-F238E27FC236}">
                <a16:creationId xmlns:a16="http://schemas.microsoft.com/office/drawing/2014/main" id="{F1B57CE5-6DB3-449B-A20D-360A29653624}"/>
              </a:ext>
            </a:extLst>
          </p:cNvPr>
          <p:cNvSpPr txBox="1"/>
          <p:nvPr/>
        </p:nvSpPr>
        <p:spPr>
          <a:xfrm>
            <a:off x="4061590"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52%</a:t>
            </a:r>
          </a:p>
        </p:txBody>
      </p:sp>
      <p:sp>
        <p:nvSpPr>
          <p:cNvPr id="348" name="ZoneTexte 347">
            <a:extLst>
              <a:ext uri="{FF2B5EF4-FFF2-40B4-BE49-F238E27FC236}">
                <a16:creationId xmlns:a16="http://schemas.microsoft.com/office/drawing/2014/main" id="{A90E04CC-291B-463B-A05F-203FE42C9CF1}"/>
              </a:ext>
            </a:extLst>
          </p:cNvPr>
          <p:cNvSpPr txBox="1"/>
          <p:nvPr/>
        </p:nvSpPr>
        <p:spPr>
          <a:xfrm>
            <a:off x="4384675"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24%</a:t>
            </a:r>
          </a:p>
        </p:txBody>
      </p:sp>
      <p:sp>
        <p:nvSpPr>
          <p:cNvPr id="349" name="ZoneTexte 348">
            <a:extLst>
              <a:ext uri="{FF2B5EF4-FFF2-40B4-BE49-F238E27FC236}">
                <a16:creationId xmlns:a16="http://schemas.microsoft.com/office/drawing/2014/main" id="{6C17B265-4723-46D9-A84F-9296A244B3EE}"/>
              </a:ext>
            </a:extLst>
          </p:cNvPr>
          <p:cNvSpPr txBox="1"/>
          <p:nvPr/>
        </p:nvSpPr>
        <p:spPr>
          <a:xfrm>
            <a:off x="4707759"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38%</a:t>
            </a:r>
          </a:p>
        </p:txBody>
      </p:sp>
      <p:sp>
        <p:nvSpPr>
          <p:cNvPr id="350" name="ZoneTexte 349">
            <a:extLst>
              <a:ext uri="{FF2B5EF4-FFF2-40B4-BE49-F238E27FC236}">
                <a16:creationId xmlns:a16="http://schemas.microsoft.com/office/drawing/2014/main" id="{7FA6E2F5-EB29-4CC3-BF03-433C51C48B23}"/>
              </a:ext>
            </a:extLst>
          </p:cNvPr>
          <p:cNvSpPr txBox="1"/>
          <p:nvPr/>
        </p:nvSpPr>
        <p:spPr>
          <a:xfrm>
            <a:off x="503084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15%</a:t>
            </a:r>
          </a:p>
        </p:txBody>
      </p:sp>
      <p:sp>
        <p:nvSpPr>
          <p:cNvPr id="351" name="ZoneTexte 350">
            <a:extLst>
              <a:ext uri="{FF2B5EF4-FFF2-40B4-BE49-F238E27FC236}">
                <a16:creationId xmlns:a16="http://schemas.microsoft.com/office/drawing/2014/main" id="{D5A758D0-618C-4B34-8FCC-5EC08965426D}"/>
              </a:ext>
            </a:extLst>
          </p:cNvPr>
          <p:cNvSpPr txBox="1"/>
          <p:nvPr/>
        </p:nvSpPr>
        <p:spPr>
          <a:xfrm>
            <a:off x="5353928"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17%</a:t>
            </a:r>
          </a:p>
        </p:txBody>
      </p:sp>
      <p:sp>
        <p:nvSpPr>
          <p:cNvPr id="352" name="ZoneTexte 351">
            <a:extLst>
              <a:ext uri="{FF2B5EF4-FFF2-40B4-BE49-F238E27FC236}">
                <a16:creationId xmlns:a16="http://schemas.microsoft.com/office/drawing/2014/main" id="{43093E3C-FDE5-40C4-8A84-7503B565BDEB}"/>
              </a:ext>
            </a:extLst>
          </p:cNvPr>
          <p:cNvSpPr txBox="1"/>
          <p:nvPr/>
        </p:nvSpPr>
        <p:spPr>
          <a:xfrm>
            <a:off x="5677015"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12%</a:t>
            </a:r>
          </a:p>
        </p:txBody>
      </p:sp>
      <p:sp>
        <p:nvSpPr>
          <p:cNvPr id="360" name="ZoneTexte 359">
            <a:extLst>
              <a:ext uri="{FF2B5EF4-FFF2-40B4-BE49-F238E27FC236}">
                <a16:creationId xmlns:a16="http://schemas.microsoft.com/office/drawing/2014/main" id="{85CAFA9D-EF8D-41FE-8D03-F8F66D45F168}"/>
              </a:ext>
            </a:extLst>
          </p:cNvPr>
          <p:cNvSpPr txBox="1"/>
          <p:nvPr/>
        </p:nvSpPr>
        <p:spPr>
          <a:xfrm>
            <a:off x="6091608"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56%</a:t>
            </a:r>
          </a:p>
        </p:txBody>
      </p:sp>
      <p:sp>
        <p:nvSpPr>
          <p:cNvPr id="361" name="ZoneTexte 360">
            <a:extLst>
              <a:ext uri="{FF2B5EF4-FFF2-40B4-BE49-F238E27FC236}">
                <a16:creationId xmlns:a16="http://schemas.microsoft.com/office/drawing/2014/main" id="{F4148B97-1EF2-4985-8054-A17C17DADFBD}"/>
              </a:ext>
            </a:extLst>
          </p:cNvPr>
          <p:cNvSpPr txBox="1"/>
          <p:nvPr/>
        </p:nvSpPr>
        <p:spPr>
          <a:xfrm>
            <a:off x="6414693"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11%</a:t>
            </a:r>
          </a:p>
        </p:txBody>
      </p:sp>
      <p:sp>
        <p:nvSpPr>
          <p:cNvPr id="362" name="ZoneTexte 361">
            <a:extLst>
              <a:ext uri="{FF2B5EF4-FFF2-40B4-BE49-F238E27FC236}">
                <a16:creationId xmlns:a16="http://schemas.microsoft.com/office/drawing/2014/main" id="{296E563B-BAA3-4189-9D62-019CDABBAADD}"/>
              </a:ext>
            </a:extLst>
          </p:cNvPr>
          <p:cNvSpPr txBox="1"/>
          <p:nvPr/>
        </p:nvSpPr>
        <p:spPr>
          <a:xfrm>
            <a:off x="6737777"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40%</a:t>
            </a:r>
          </a:p>
        </p:txBody>
      </p:sp>
      <p:sp>
        <p:nvSpPr>
          <p:cNvPr id="363" name="ZoneTexte 362">
            <a:extLst>
              <a:ext uri="{FF2B5EF4-FFF2-40B4-BE49-F238E27FC236}">
                <a16:creationId xmlns:a16="http://schemas.microsoft.com/office/drawing/2014/main" id="{E98FC83F-AB8A-42D9-9628-3E6F63287A2F}"/>
              </a:ext>
            </a:extLst>
          </p:cNvPr>
          <p:cNvSpPr txBox="1"/>
          <p:nvPr/>
        </p:nvSpPr>
        <p:spPr>
          <a:xfrm>
            <a:off x="7060862"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18%</a:t>
            </a:r>
          </a:p>
        </p:txBody>
      </p:sp>
      <p:sp>
        <p:nvSpPr>
          <p:cNvPr id="364" name="ZoneTexte 363">
            <a:extLst>
              <a:ext uri="{FF2B5EF4-FFF2-40B4-BE49-F238E27FC236}">
                <a16:creationId xmlns:a16="http://schemas.microsoft.com/office/drawing/2014/main" id="{34B66915-5B32-4C51-B4BF-0EC0CF82E525}"/>
              </a:ext>
            </a:extLst>
          </p:cNvPr>
          <p:cNvSpPr txBox="1"/>
          <p:nvPr/>
        </p:nvSpPr>
        <p:spPr>
          <a:xfrm>
            <a:off x="7383946"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20%</a:t>
            </a:r>
          </a:p>
        </p:txBody>
      </p:sp>
      <p:sp>
        <p:nvSpPr>
          <p:cNvPr id="365" name="ZoneTexte 364">
            <a:extLst>
              <a:ext uri="{FF2B5EF4-FFF2-40B4-BE49-F238E27FC236}">
                <a16:creationId xmlns:a16="http://schemas.microsoft.com/office/drawing/2014/main" id="{F7FFF4E9-070A-4312-8928-ED1B104602DB}"/>
              </a:ext>
            </a:extLst>
          </p:cNvPr>
          <p:cNvSpPr txBox="1"/>
          <p:nvPr/>
        </p:nvSpPr>
        <p:spPr>
          <a:xfrm>
            <a:off x="7707032"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15%</a:t>
            </a:r>
          </a:p>
        </p:txBody>
      </p:sp>
      <p:sp>
        <p:nvSpPr>
          <p:cNvPr id="373" name="ZoneTexte 372">
            <a:extLst>
              <a:ext uri="{FF2B5EF4-FFF2-40B4-BE49-F238E27FC236}">
                <a16:creationId xmlns:a16="http://schemas.microsoft.com/office/drawing/2014/main" id="{2C917D55-C1F8-4768-A463-3FBBED7B509C}"/>
              </a:ext>
            </a:extLst>
          </p:cNvPr>
          <p:cNvSpPr txBox="1"/>
          <p:nvPr/>
        </p:nvSpPr>
        <p:spPr>
          <a:xfrm>
            <a:off x="10151641"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57%</a:t>
            </a:r>
          </a:p>
        </p:txBody>
      </p:sp>
      <p:sp>
        <p:nvSpPr>
          <p:cNvPr id="385" name="ZoneTexte 384">
            <a:extLst>
              <a:ext uri="{FF2B5EF4-FFF2-40B4-BE49-F238E27FC236}">
                <a16:creationId xmlns:a16="http://schemas.microsoft.com/office/drawing/2014/main" id="{5FFCC5C9-D4E7-476E-8F71-C01801C34D44}"/>
              </a:ext>
            </a:extLst>
          </p:cNvPr>
          <p:cNvSpPr txBox="1"/>
          <p:nvPr/>
        </p:nvSpPr>
        <p:spPr>
          <a:xfrm>
            <a:off x="10474726"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24%</a:t>
            </a:r>
          </a:p>
        </p:txBody>
      </p:sp>
      <p:sp>
        <p:nvSpPr>
          <p:cNvPr id="407" name="ZoneTexte 406">
            <a:extLst>
              <a:ext uri="{FF2B5EF4-FFF2-40B4-BE49-F238E27FC236}">
                <a16:creationId xmlns:a16="http://schemas.microsoft.com/office/drawing/2014/main" id="{8F366BB5-B63E-4890-A028-F3E7B6839753}"/>
              </a:ext>
            </a:extLst>
          </p:cNvPr>
          <p:cNvSpPr txBox="1"/>
          <p:nvPr/>
        </p:nvSpPr>
        <p:spPr>
          <a:xfrm>
            <a:off x="10807320"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47%</a:t>
            </a:r>
          </a:p>
        </p:txBody>
      </p:sp>
      <p:sp>
        <p:nvSpPr>
          <p:cNvPr id="429" name="ZoneTexte 428">
            <a:extLst>
              <a:ext uri="{FF2B5EF4-FFF2-40B4-BE49-F238E27FC236}">
                <a16:creationId xmlns:a16="http://schemas.microsoft.com/office/drawing/2014/main" id="{8138DAD9-C6F7-4FA1-A061-0AECEE07A941}"/>
              </a:ext>
            </a:extLst>
          </p:cNvPr>
          <p:cNvSpPr txBox="1"/>
          <p:nvPr/>
        </p:nvSpPr>
        <p:spPr>
          <a:xfrm>
            <a:off x="1113991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18%</a:t>
            </a:r>
          </a:p>
        </p:txBody>
      </p:sp>
      <p:sp>
        <p:nvSpPr>
          <p:cNvPr id="451" name="ZoneTexte 450">
            <a:extLst>
              <a:ext uri="{FF2B5EF4-FFF2-40B4-BE49-F238E27FC236}">
                <a16:creationId xmlns:a16="http://schemas.microsoft.com/office/drawing/2014/main" id="{2CB27407-D3C9-4EA3-8D2B-358ACD8CA1E4}"/>
              </a:ext>
            </a:extLst>
          </p:cNvPr>
          <p:cNvSpPr txBox="1"/>
          <p:nvPr/>
        </p:nvSpPr>
        <p:spPr>
          <a:xfrm>
            <a:off x="11462998"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15%</a:t>
            </a:r>
          </a:p>
        </p:txBody>
      </p:sp>
      <p:sp>
        <p:nvSpPr>
          <p:cNvPr id="473" name="ZoneTexte 472">
            <a:extLst>
              <a:ext uri="{FF2B5EF4-FFF2-40B4-BE49-F238E27FC236}">
                <a16:creationId xmlns:a16="http://schemas.microsoft.com/office/drawing/2014/main" id="{A074674F-50E8-4D95-AA90-00A18314DFEB}"/>
              </a:ext>
            </a:extLst>
          </p:cNvPr>
          <p:cNvSpPr txBox="1"/>
          <p:nvPr/>
        </p:nvSpPr>
        <p:spPr>
          <a:xfrm>
            <a:off x="11795594" y="5613461"/>
            <a:ext cx="467243" cy="179709"/>
          </a:xfrm>
          <a:prstGeom prst="rect">
            <a:avLst/>
          </a:prstGeom>
          <a:noFill/>
        </p:spPr>
        <p:txBody>
          <a:bodyPr wrap="square" lIns="0" tIns="0" rIns="0" bIns="0" rtlCol="0" anchor="ctr">
            <a:noAutofit/>
          </a:bodyPr>
          <a:lstStyle/>
          <a:p>
            <a:pPr algn="ct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12%</a:t>
            </a:r>
          </a:p>
        </p:txBody>
      </p:sp>
      <p:sp>
        <p:nvSpPr>
          <p:cNvPr id="494" name="Freeform 53">
            <a:extLst>
              <a:ext uri="{FF2B5EF4-FFF2-40B4-BE49-F238E27FC236}">
                <a16:creationId xmlns:a16="http://schemas.microsoft.com/office/drawing/2014/main" id="{73919A35-FFBD-46AA-84AA-CA033D486642}"/>
              </a:ext>
            </a:extLst>
          </p:cNvPr>
          <p:cNvSpPr>
            <a:spLocks noChangeAspect="1" noEditPoints="1"/>
          </p:cNvSpPr>
          <p:nvPr/>
        </p:nvSpPr>
        <p:spPr bwMode="auto">
          <a:xfrm>
            <a:off x="2156204" y="58000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495" name="Freeform 53">
            <a:extLst>
              <a:ext uri="{FF2B5EF4-FFF2-40B4-BE49-F238E27FC236}">
                <a16:creationId xmlns:a16="http://schemas.microsoft.com/office/drawing/2014/main" id="{DE0AE411-B9B8-41C3-A929-860F4F7A6115}"/>
              </a:ext>
            </a:extLst>
          </p:cNvPr>
          <p:cNvSpPr>
            <a:spLocks noChangeAspect="1" noEditPoints="1"/>
          </p:cNvSpPr>
          <p:nvPr/>
        </p:nvSpPr>
        <p:spPr bwMode="auto">
          <a:xfrm>
            <a:off x="4201487" y="58000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496" name="Freeform 55">
            <a:extLst>
              <a:ext uri="{FF2B5EF4-FFF2-40B4-BE49-F238E27FC236}">
                <a16:creationId xmlns:a16="http://schemas.microsoft.com/office/drawing/2014/main" id="{3D9A4024-1922-4214-AB49-A7C3E1DBDB39}"/>
              </a:ext>
            </a:extLst>
          </p:cNvPr>
          <p:cNvSpPr>
            <a:spLocks noChangeAspect="1" noEditPoints="1"/>
          </p:cNvSpPr>
          <p:nvPr/>
        </p:nvSpPr>
        <p:spPr bwMode="auto">
          <a:xfrm>
            <a:off x="8271005" y="58000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497" name="Freeform 55">
            <a:extLst>
              <a:ext uri="{FF2B5EF4-FFF2-40B4-BE49-F238E27FC236}">
                <a16:creationId xmlns:a16="http://schemas.microsoft.com/office/drawing/2014/main" id="{B616FCE4-BE7B-4B65-8172-FF509F0F1713}"/>
              </a:ext>
            </a:extLst>
          </p:cNvPr>
          <p:cNvSpPr>
            <a:spLocks noChangeAspect="1" noEditPoints="1"/>
          </p:cNvSpPr>
          <p:nvPr/>
        </p:nvSpPr>
        <p:spPr bwMode="auto">
          <a:xfrm>
            <a:off x="10306641" y="58000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498" name="Freeform 53">
            <a:extLst>
              <a:ext uri="{FF2B5EF4-FFF2-40B4-BE49-F238E27FC236}">
                <a16:creationId xmlns:a16="http://schemas.microsoft.com/office/drawing/2014/main" id="{1F4A54D1-5D65-428E-8EBF-686DF1FD18B0}"/>
              </a:ext>
            </a:extLst>
          </p:cNvPr>
          <p:cNvSpPr>
            <a:spLocks noChangeAspect="1" noEditPoints="1"/>
          </p:cNvSpPr>
          <p:nvPr/>
        </p:nvSpPr>
        <p:spPr bwMode="auto">
          <a:xfrm>
            <a:off x="6567784" y="58000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499" name="Freeform 53">
            <a:extLst>
              <a:ext uri="{FF2B5EF4-FFF2-40B4-BE49-F238E27FC236}">
                <a16:creationId xmlns:a16="http://schemas.microsoft.com/office/drawing/2014/main" id="{78BE16E2-E7E8-4BEA-8535-887C5AFB837C}"/>
              </a:ext>
            </a:extLst>
          </p:cNvPr>
          <p:cNvSpPr>
            <a:spLocks noChangeAspect="1" noEditPoints="1"/>
          </p:cNvSpPr>
          <p:nvPr/>
        </p:nvSpPr>
        <p:spPr bwMode="auto">
          <a:xfrm>
            <a:off x="8613963" y="58000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500" name="Freeform 55">
            <a:extLst>
              <a:ext uri="{FF2B5EF4-FFF2-40B4-BE49-F238E27FC236}">
                <a16:creationId xmlns:a16="http://schemas.microsoft.com/office/drawing/2014/main" id="{E985ED4A-119F-40C9-B275-0DA86E74D84B}"/>
              </a:ext>
            </a:extLst>
          </p:cNvPr>
          <p:cNvSpPr>
            <a:spLocks noChangeAspect="1" noEditPoints="1"/>
          </p:cNvSpPr>
          <p:nvPr/>
        </p:nvSpPr>
        <p:spPr bwMode="auto">
          <a:xfrm>
            <a:off x="4538216" y="58000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01" name="Freeform 53">
            <a:extLst>
              <a:ext uri="{FF2B5EF4-FFF2-40B4-BE49-F238E27FC236}">
                <a16:creationId xmlns:a16="http://schemas.microsoft.com/office/drawing/2014/main" id="{F57D2581-73A8-4B76-B487-A7A39718E895}"/>
              </a:ext>
            </a:extLst>
          </p:cNvPr>
          <p:cNvSpPr>
            <a:spLocks noChangeAspect="1" noEditPoints="1"/>
          </p:cNvSpPr>
          <p:nvPr/>
        </p:nvSpPr>
        <p:spPr bwMode="auto">
          <a:xfrm>
            <a:off x="3181836" y="58000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502" name="Freeform 53">
            <a:extLst>
              <a:ext uri="{FF2B5EF4-FFF2-40B4-BE49-F238E27FC236}">
                <a16:creationId xmlns:a16="http://schemas.microsoft.com/office/drawing/2014/main" id="{37A11696-2B6B-4AEE-A2F1-911C55CFCD39}"/>
              </a:ext>
            </a:extLst>
          </p:cNvPr>
          <p:cNvSpPr>
            <a:spLocks noChangeAspect="1" noEditPoints="1"/>
          </p:cNvSpPr>
          <p:nvPr/>
        </p:nvSpPr>
        <p:spPr bwMode="auto">
          <a:xfrm>
            <a:off x="5178715" y="58000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503" name="Freeform 55">
            <a:extLst>
              <a:ext uri="{FF2B5EF4-FFF2-40B4-BE49-F238E27FC236}">
                <a16:creationId xmlns:a16="http://schemas.microsoft.com/office/drawing/2014/main" id="{67F74F95-9095-4BB0-B361-8F1A95A783B4}"/>
              </a:ext>
            </a:extLst>
          </p:cNvPr>
          <p:cNvSpPr>
            <a:spLocks noChangeAspect="1" noEditPoints="1"/>
          </p:cNvSpPr>
          <p:nvPr/>
        </p:nvSpPr>
        <p:spPr bwMode="auto">
          <a:xfrm>
            <a:off x="9274366" y="58000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04" name="Freeform 55">
            <a:extLst>
              <a:ext uri="{FF2B5EF4-FFF2-40B4-BE49-F238E27FC236}">
                <a16:creationId xmlns:a16="http://schemas.microsoft.com/office/drawing/2014/main" id="{BC1048A0-A302-4C7A-8DEB-05E473D5E781}"/>
              </a:ext>
            </a:extLst>
          </p:cNvPr>
          <p:cNvSpPr>
            <a:spLocks noChangeAspect="1" noEditPoints="1"/>
          </p:cNvSpPr>
          <p:nvPr/>
        </p:nvSpPr>
        <p:spPr bwMode="auto">
          <a:xfrm>
            <a:off x="8949887" y="58000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05" name="Freeform 55">
            <a:extLst>
              <a:ext uri="{FF2B5EF4-FFF2-40B4-BE49-F238E27FC236}">
                <a16:creationId xmlns:a16="http://schemas.microsoft.com/office/drawing/2014/main" id="{55EE30C7-BF30-46B8-8F9E-645DF0335542}"/>
              </a:ext>
            </a:extLst>
          </p:cNvPr>
          <p:cNvSpPr>
            <a:spLocks noChangeAspect="1" noEditPoints="1"/>
          </p:cNvSpPr>
          <p:nvPr/>
        </p:nvSpPr>
        <p:spPr bwMode="auto">
          <a:xfrm>
            <a:off x="10996067" y="58000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grpSp>
        <p:nvGrpSpPr>
          <p:cNvPr id="13" name="Groupe 12">
            <a:extLst>
              <a:ext uri="{FF2B5EF4-FFF2-40B4-BE49-F238E27FC236}">
                <a16:creationId xmlns:a16="http://schemas.microsoft.com/office/drawing/2014/main" id="{62300A55-FDD2-4F62-B8E4-DCB04F72AAA0}"/>
              </a:ext>
            </a:extLst>
          </p:cNvPr>
          <p:cNvGrpSpPr/>
          <p:nvPr/>
        </p:nvGrpSpPr>
        <p:grpSpPr>
          <a:xfrm>
            <a:off x="16630" y="5298680"/>
            <a:ext cx="2056580" cy="369018"/>
            <a:chOff x="5985" y="5271607"/>
            <a:chExt cx="2059912" cy="369616"/>
          </a:xfrm>
        </p:grpSpPr>
        <p:pic>
          <p:nvPicPr>
            <p:cNvPr id="296" name="Graphique 1" descr="Plante grasse">
              <a:extLst>
                <a:ext uri="{FF2B5EF4-FFF2-40B4-BE49-F238E27FC236}">
                  <a16:creationId xmlns:a16="http://schemas.microsoft.com/office/drawing/2014/main" id="{B207EFCC-DDC7-4B5B-947C-433080B10879}"/>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470599" y="5307607"/>
              <a:ext cx="144000" cy="144000"/>
            </a:xfrm>
            <a:prstGeom prst="rect">
              <a:avLst/>
            </a:prstGeom>
          </p:spPr>
        </p:pic>
        <p:pic>
          <p:nvPicPr>
            <p:cNvPr id="297" name="Graphique 2" descr="Arbre à feuilles caduques">
              <a:extLst>
                <a:ext uri="{FF2B5EF4-FFF2-40B4-BE49-F238E27FC236}">
                  <a16:creationId xmlns:a16="http://schemas.microsoft.com/office/drawing/2014/main" id="{6DABB2AE-4370-4021-8ACF-DAB9E802C142}"/>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758046" y="5271607"/>
              <a:ext cx="216000" cy="216000"/>
            </a:xfrm>
            <a:prstGeom prst="rect">
              <a:avLst/>
            </a:prstGeom>
          </p:spPr>
        </p:pic>
        <p:pic>
          <p:nvPicPr>
            <p:cNvPr id="298" name="Graphique 297">
              <a:extLst>
                <a:ext uri="{FF2B5EF4-FFF2-40B4-BE49-F238E27FC236}">
                  <a16:creationId xmlns:a16="http://schemas.microsoft.com/office/drawing/2014/main" id="{2C2B612F-DB87-48F5-86D7-146D2E08D1A5}"/>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9641"/>
            <a:stretch/>
          </p:blipFill>
          <p:spPr>
            <a:xfrm flipH="1">
              <a:off x="444110" y="5271607"/>
              <a:ext cx="189719" cy="216000"/>
            </a:xfrm>
            <a:prstGeom prst="rect">
              <a:avLst/>
            </a:prstGeom>
          </p:spPr>
        </p:pic>
        <p:pic>
          <p:nvPicPr>
            <p:cNvPr id="299" name="Graphique 298">
              <a:extLst>
                <a:ext uri="{FF2B5EF4-FFF2-40B4-BE49-F238E27FC236}">
                  <a16:creationId xmlns:a16="http://schemas.microsoft.com/office/drawing/2014/main" id="{D3E6023E-7840-49AF-90BC-07671385C3C1}"/>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24479" b="36066"/>
            <a:stretch/>
          </p:blipFill>
          <p:spPr>
            <a:xfrm>
              <a:off x="59843" y="5307607"/>
              <a:ext cx="291986" cy="144000"/>
            </a:xfrm>
            <a:prstGeom prst="rect">
              <a:avLst/>
            </a:prstGeom>
          </p:spPr>
        </p:pic>
        <p:pic>
          <p:nvPicPr>
            <p:cNvPr id="300" name="Graphique 299">
              <a:extLst>
                <a:ext uri="{FF2B5EF4-FFF2-40B4-BE49-F238E27FC236}">
                  <a16:creationId xmlns:a16="http://schemas.microsoft.com/office/drawing/2014/main" id="{738F6DD9-F555-4E5D-AFBF-84050DB0D328}"/>
                </a:ext>
              </a:extLst>
            </p:cNvPr>
            <p:cNvPicPr>
              <a:picLocks noChangeAspect="1"/>
            </p:cNvPicPr>
            <p:nvPr/>
          </p:nvPicPr>
          <p:blipFill rotWithShape="1">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t="7812" b="33625"/>
            <a:stretch/>
          </p:blipFill>
          <p:spPr>
            <a:xfrm>
              <a:off x="1066041" y="5271607"/>
              <a:ext cx="295072" cy="216000"/>
            </a:xfrm>
            <a:prstGeom prst="rect">
              <a:avLst/>
            </a:prstGeom>
          </p:spPr>
        </p:pic>
        <p:pic>
          <p:nvPicPr>
            <p:cNvPr id="301" name="Graphique 300">
              <a:extLst>
                <a:ext uri="{FF2B5EF4-FFF2-40B4-BE49-F238E27FC236}">
                  <a16:creationId xmlns:a16="http://schemas.microsoft.com/office/drawing/2014/main" id="{9CF72BB6-F29B-4C54-A964-54AFD45041F7}"/>
                </a:ext>
              </a:extLst>
            </p:cNvPr>
            <p:cNvPicPr>
              <a:picLocks noChangeAspect="1"/>
            </p:cNvPicPr>
            <p:nvPr/>
          </p:nvPicPr>
          <p:blipFill rotWithShape="1">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rcRect b="21238"/>
            <a:stretch/>
          </p:blipFill>
          <p:spPr>
            <a:xfrm>
              <a:off x="803294" y="5307607"/>
              <a:ext cx="146263" cy="144000"/>
            </a:xfrm>
            <a:prstGeom prst="rect">
              <a:avLst/>
            </a:prstGeom>
          </p:spPr>
        </p:pic>
        <p:sp>
          <p:nvSpPr>
            <p:cNvPr id="511" name="ZoneTexte 510">
              <a:extLst>
                <a:ext uri="{FF2B5EF4-FFF2-40B4-BE49-F238E27FC236}">
                  <a16:creationId xmlns:a16="http://schemas.microsoft.com/office/drawing/2014/main" id="{6862F02C-D721-480B-919E-6EDB7AA3A322}"/>
                </a:ext>
              </a:extLst>
            </p:cNvPr>
            <p:cNvSpPr txBox="1"/>
            <p:nvPr/>
          </p:nvSpPr>
          <p:spPr>
            <a:xfrm>
              <a:off x="598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Pelouse</a:t>
              </a:r>
            </a:p>
          </p:txBody>
        </p:sp>
        <p:sp>
          <p:nvSpPr>
            <p:cNvPr id="512" name="ZoneTexte 511">
              <a:extLst>
                <a:ext uri="{FF2B5EF4-FFF2-40B4-BE49-F238E27FC236}">
                  <a16:creationId xmlns:a16="http://schemas.microsoft.com/office/drawing/2014/main" id="{06879A71-D814-45C5-869D-16C3A628CAC9}"/>
                </a:ext>
              </a:extLst>
            </p:cNvPr>
            <p:cNvSpPr txBox="1"/>
            <p:nvPr/>
          </p:nvSpPr>
          <p:spPr>
            <a:xfrm>
              <a:off x="33911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Potager</a:t>
              </a:r>
            </a:p>
          </p:txBody>
        </p:sp>
        <p:sp>
          <p:nvSpPr>
            <p:cNvPr id="513" name="ZoneTexte 512">
              <a:extLst>
                <a:ext uri="{FF2B5EF4-FFF2-40B4-BE49-F238E27FC236}">
                  <a16:creationId xmlns:a16="http://schemas.microsoft.com/office/drawing/2014/main" id="{50B9645B-3B7A-450E-B4D8-AF1F5F11EA99}"/>
                </a:ext>
              </a:extLst>
            </p:cNvPr>
            <p:cNvSpPr txBox="1"/>
            <p:nvPr/>
          </p:nvSpPr>
          <p:spPr>
            <a:xfrm>
              <a:off x="666586"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Sol dur</a:t>
              </a:r>
            </a:p>
          </p:txBody>
        </p:sp>
        <p:sp>
          <p:nvSpPr>
            <p:cNvPr id="514" name="ZoneTexte 513">
              <a:extLst>
                <a:ext uri="{FF2B5EF4-FFF2-40B4-BE49-F238E27FC236}">
                  <a16:creationId xmlns:a16="http://schemas.microsoft.com/office/drawing/2014/main" id="{307723D0-0FAC-417A-A4CD-B5A8D25FA35F}"/>
                </a:ext>
              </a:extLst>
            </p:cNvPr>
            <p:cNvSpPr txBox="1"/>
            <p:nvPr/>
          </p:nvSpPr>
          <p:spPr>
            <a:xfrm>
              <a:off x="999833"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Terrasse</a:t>
              </a:r>
            </a:p>
          </p:txBody>
        </p:sp>
        <p:sp>
          <p:nvSpPr>
            <p:cNvPr id="515" name="ZoneTexte 514">
              <a:extLst>
                <a:ext uri="{FF2B5EF4-FFF2-40B4-BE49-F238E27FC236}">
                  <a16:creationId xmlns:a16="http://schemas.microsoft.com/office/drawing/2014/main" id="{663CE7C1-E182-4AE6-8E87-6DEE87F8B909}"/>
                </a:ext>
              </a:extLst>
            </p:cNvPr>
            <p:cNvSpPr txBox="1"/>
            <p:nvPr/>
          </p:nvSpPr>
          <p:spPr>
            <a:xfrm>
              <a:off x="134274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Plantes</a:t>
              </a:r>
            </a:p>
          </p:txBody>
        </p:sp>
        <p:sp>
          <p:nvSpPr>
            <p:cNvPr id="516" name="ZoneTexte 515">
              <a:extLst>
                <a:ext uri="{FF2B5EF4-FFF2-40B4-BE49-F238E27FC236}">
                  <a16:creationId xmlns:a16="http://schemas.microsoft.com/office/drawing/2014/main" id="{27B6B1E3-AF5C-4E3C-85F0-1EC4763FE884}"/>
                </a:ext>
              </a:extLst>
            </p:cNvPr>
            <p:cNvSpPr txBox="1"/>
            <p:nvPr/>
          </p:nvSpPr>
          <p:spPr>
            <a:xfrm>
              <a:off x="166619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Arbres</a:t>
              </a:r>
            </a:p>
          </p:txBody>
        </p:sp>
      </p:grpSp>
      <p:grpSp>
        <p:nvGrpSpPr>
          <p:cNvPr id="535" name="Groupe 534">
            <a:extLst>
              <a:ext uri="{FF2B5EF4-FFF2-40B4-BE49-F238E27FC236}">
                <a16:creationId xmlns:a16="http://schemas.microsoft.com/office/drawing/2014/main" id="{8C3501BF-1B3D-4475-A329-D39EE863287F}"/>
              </a:ext>
            </a:extLst>
          </p:cNvPr>
          <p:cNvGrpSpPr/>
          <p:nvPr/>
        </p:nvGrpSpPr>
        <p:grpSpPr>
          <a:xfrm>
            <a:off x="2050052" y="5298680"/>
            <a:ext cx="2056580" cy="369018"/>
            <a:chOff x="5985" y="5271607"/>
            <a:chExt cx="2059912" cy="369616"/>
          </a:xfrm>
        </p:grpSpPr>
        <p:pic>
          <p:nvPicPr>
            <p:cNvPr id="536" name="Graphique 1" descr="Plante grasse">
              <a:extLst>
                <a:ext uri="{FF2B5EF4-FFF2-40B4-BE49-F238E27FC236}">
                  <a16:creationId xmlns:a16="http://schemas.microsoft.com/office/drawing/2014/main" id="{4E912D3A-5787-4D94-A72A-5BC1577E9EE2}"/>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470599" y="5307607"/>
              <a:ext cx="144000" cy="144000"/>
            </a:xfrm>
            <a:prstGeom prst="rect">
              <a:avLst/>
            </a:prstGeom>
          </p:spPr>
        </p:pic>
        <p:pic>
          <p:nvPicPr>
            <p:cNvPr id="537" name="Graphique 2" descr="Arbre à feuilles caduques">
              <a:extLst>
                <a:ext uri="{FF2B5EF4-FFF2-40B4-BE49-F238E27FC236}">
                  <a16:creationId xmlns:a16="http://schemas.microsoft.com/office/drawing/2014/main" id="{65EA0A3C-3F13-4984-B142-5F78D6DCCD4E}"/>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758046" y="5271607"/>
              <a:ext cx="216000" cy="216000"/>
            </a:xfrm>
            <a:prstGeom prst="rect">
              <a:avLst/>
            </a:prstGeom>
          </p:spPr>
        </p:pic>
        <p:pic>
          <p:nvPicPr>
            <p:cNvPr id="538" name="Graphique 537">
              <a:extLst>
                <a:ext uri="{FF2B5EF4-FFF2-40B4-BE49-F238E27FC236}">
                  <a16:creationId xmlns:a16="http://schemas.microsoft.com/office/drawing/2014/main" id="{5F614F38-C3B3-4F2A-8D71-5CFCE565AB2E}"/>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9641"/>
            <a:stretch/>
          </p:blipFill>
          <p:spPr>
            <a:xfrm flipH="1">
              <a:off x="444110" y="5271607"/>
              <a:ext cx="189719" cy="216000"/>
            </a:xfrm>
            <a:prstGeom prst="rect">
              <a:avLst/>
            </a:prstGeom>
          </p:spPr>
        </p:pic>
        <p:pic>
          <p:nvPicPr>
            <p:cNvPr id="539" name="Graphique 538">
              <a:extLst>
                <a:ext uri="{FF2B5EF4-FFF2-40B4-BE49-F238E27FC236}">
                  <a16:creationId xmlns:a16="http://schemas.microsoft.com/office/drawing/2014/main" id="{C47C8316-E2D7-4431-A5C7-6C2317702F78}"/>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24479" b="36066"/>
            <a:stretch/>
          </p:blipFill>
          <p:spPr>
            <a:xfrm>
              <a:off x="59843" y="5307607"/>
              <a:ext cx="291986" cy="144000"/>
            </a:xfrm>
            <a:prstGeom prst="rect">
              <a:avLst/>
            </a:prstGeom>
          </p:spPr>
        </p:pic>
        <p:pic>
          <p:nvPicPr>
            <p:cNvPr id="540" name="Graphique 539">
              <a:extLst>
                <a:ext uri="{FF2B5EF4-FFF2-40B4-BE49-F238E27FC236}">
                  <a16:creationId xmlns:a16="http://schemas.microsoft.com/office/drawing/2014/main" id="{B74D7934-8040-4CD8-BC50-9AD358EF99BD}"/>
                </a:ext>
              </a:extLst>
            </p:cNvPr>
            <p:cNvPicPr>
              <a:picLocks noChangeAspect="1"/>
            </p:cNvPicPr>
            <p:nvPr/>
          </p:nvPicPr>
          <p:blipFill rotWithShape="1">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t="7812" b="33625"/>
            <a:stretch/>
          </p:blipFill>
          <p:spPr>
            <a:xfrm>
              <a:off x="1066041" y="5271607"/>
              <a:ext cx="295072" cy="216000"/>
            </a:xfrm>
            <a:prstGeom prst="rect">
              <a:avLst/>
            </a:prstGeom>
          </p:spPr>
        </p:pic>
        <p:pic>
          <p:nvPicPr>
            <p:cNvPr id="541" name="Graphique 540">
              <a:extLst>
                <a:ext uri="{FF2B5EF4-FFF2-40B4-BE49-F238E27FC236}">
                  <a16:creationId xmlns:a16="http://schemas.microsoft.com/office/drawing/2014/main" id="{2A9E87F6-D01D-4C1F-B75F-908CA23D9527}"/>
                </a:ext>
              </a:extLst>
            </p:cNvPr>
            <p:cNvPicPr>
              <a:picLocks noChangeAspect="1"/>
            </p:cNvPicPr>
            <p:nvPr/>
          </p:nvPicPr>
          <p:blipFill rotWithShape="1">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rcRect b="21238"/>
            <a:stretch/>
          </p:blipFill>
          <p:spPr>
            <a:xfrm>
              <a:off x="803294" y="5307607"/>
              <a:ext cx="146263" cy="144000"/>
            </a:xfrm>
            <a:prstGeom prst="rect">
              <a:avLst/>
            </a:prstGeom>
          </p:spPr>
        </p:pic>
        <p:sp>
          <p:nvSpPr>
            <p:cNvPr id="542" name="ZoneTexte 541">
              <a:extLst>
                <a:ext uri="{FF2B5EF4-FFF2-40B4-BE49-F238E27FC236}">
                  <a16:creationId xmlns:a16="http://schemas.microsoft.com/office/drawing/2014/main" id="{E12C37FA-E48D-4758-B632-EC61F464140A}"/>
                </a:ext>
              </a:extLst>
            </p:cNvPr>
            <p:cNvSpPr txBox="1"/>
            <p:nvPr/>
          </p:nvSpPr>
          <p:spPr>
            <a:xfrm>
              <a:off x="598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Pelouse</a:t>
              </a:r>
            </a:p>
          </p:txBody>
        </p:sp>
        <p:sp>
          <p:nvSpPr>
            <p:cNvPr id="543" name="ZoneTexte 542">
              <a:extLst>
                <a:ext uri="{FF2B5EF4-FFF2-40B4-BE49-F238E27FC236}">
                  <a16:creationId xmlns:a16="http://schemas.microsoft.com/office/drawing/2014/main" id="{3B136DAC-6507-45E9-8F70-4E233E9B2B5F}"/>
                </a:ext>
              </a:extLst>
            </p:cNvPr>
            <p:cNvSpPr txBox="1"/>
            <p:nvPr/>
          </p:nvSpPr>
          <p:spPr>
            <a:xfrm>
              <a:off x="33911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Potager</a:t>
              </a:r>
            </a:p>
          </p:txBody>
        </p:sp>
        <p:sp>
          <p:nvSpPr>
            <p:cNvPr id="544" name="ZoneTexte 543">
              <a:extLst>
                <a:ext uri="{FF2B5EF4-FFF2-40B4-BE49-F238E27FC236}">
                  <a16:creationId xmlns:a16="http://schemas.microsoft.com/office/drawing/2014/main" id="{30E07DA9-E905-4604-AF2F-43BEB90D8903}"/>
                </a:ext>
              </a:extLst>
            </p:cNvPr>
            <p:cNvSpPr txBox="1"/>
            <p:nvPr/>
          </p:nvSpPr>
          <p:spPr>
            <a:xfrm>
              <a:off x="666586"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Sol dur</a:t>
              </a:r>
            </a:p>
          </p:txBody>
        </p:sp>
        <p:sp>
          <p:nvSpPr>
            <p:cNvPr id="545" name="ZoneTexte 544">
              <a:extLst>
                <a:ext uri="{FF2B5EF4-FFF2-40B4-BE49-F238E27FC236}">
                  <a16:creationId xmlns:a16="http://schemas.microsoft.com/office/drawing/2014/main" id="{790E6976-4455-4691-90F4-DDA7CD0FF0F1}"/>
                </a:ext>
              </a:extLst>
            </p:cNvPr>
            <p:cNvSpPr txBox="1"/>
            <p:nvPr/>
          </p:nvSpPr>
          <p:spPr>
            <a:xfrm>
              <a:off x="999833"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Terrasse</a:t>
              </a:r>
            </a:p>
          </p:txBody>
        </p:sp>
        <p:sp>
          <p:nvSpPr>
            <p:cNvPr id="546" name="ZoneTexte 545">
              <a:extLst>
                <a:ext uri="{FF2B5EF4-FFF2-40B4-BE49-F238E27FC236}">
                  <a16:creationId xmlns:a16="http://schemas.microsoft.com/office/drawing/2014/main" id="{EF4071E0-06B8-493D-9A75-512BCB496A21}"/>
                </a:ext>
              </a:extLst>
            </p:cNvPr>
            <p:cNvSpPr txBox="1"/>
            <p:nvPr/>
          </p:nvSpPr>
          <p:spPr>
            <a:xfrm>
              <a:off x="134274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Plantes</a:t>
              </a:r>
            </a:p>
          </p:txBody>
        </p:sp>
        <p:sp>
          <p:nvSpPr>
            <p:cNvPr id="547" name="ZoneTexte 546">
              <a:extLst>
                <a:ext uri="{FF2B5EF4-FFF2-40B4-BE49-F238E27FC236}">
                  <a16:creationId xmlns:a16="http://schemas.microsoft.com/office/drawing/2014/main" id="{88B23480-B451-4E85-8582-1ED8805B8E17}"/>
                </a:ext>
              </a:extLst>
            </p:cNvPr>
            <p:cNvSpPr txBox="1"/>
            <p:nvPr/>
          </p:nvSpPr>
          <p:spPr>
            <a:xfrm>
              <a:off x="166619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Arbres</a:t>
              </a:r>
            </a:p>
          </p:txBody>
        </p:sp>
      </p:grpSp>
      <p:grpSp>
        <p:nvGrpSpPr>
          <p:cNvPr id="548" name="Groupe 547">
            <a:extLst>
              <a:ext uri="{FF2B5EF4-FFF2-40B4-BE49-F238E27FC236}">
                <a16:creationId xmlns:a16="http://schemas.microsoft.com/office/drawing/2014/main" id="{3A27CF07-807E-40D0-ACCC-05218DD4B224}"/>
              </a:ext>
            </a:extLst>
          </p:cNvPr>
          <p:cNvGrpSpPr/>
          <p:nvPr/>
        </p:nvGrpSpPr>
        <p:grpSpPr>
          <a:xfrm>
            <a:off x="4083474" y="5298680"/>
            <a:ext cx="2056580" cy="369018"/>
            <a:chOff x="5985" y="5271607"/>
            <a:chExt cx="2059912" cy="369616"/>
          </a:xfrm>
        </p:grpSpPr>
        <p:pic>
          <p:nvPicPr>
            <p:cNvPr id="549" name="Graphique 1" descr="Plante grasse">
              <a:extLst>
                <a:ext uri="{FF2B5EF4-FFF2-40B4-BE49-F238E27FC236}">
                  <a16:creationId xmlns:a16="http://schemas.microsoft.com/office/drawing/2014/main" id="{F3561631-1068-4018-861E-6AD345A494E3}"/>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470599" y="5307607"/>
              <a:ext cx="144000" cy="144000"/>
            </a:xfrm>
            <a:prstGeom prst="rect">
              <a:avLst/>
            </a:prstGeom>
          </p:spPr>
        </p:pic>
        <p:pic>
          <p:nvPicPr>
            <p:cNvPr id="550" name="Graphique 2" descr="Arbre à feuilles caduques">
              <a:extLst>
                <a:ext uri="{FF2B5EF4-FFF2-40B4-BE49-F238E27FC236}">
                  <a16:creationId xmlns:a16="http://schemas.microsoft.com/office/drawing/2014/main" id="{DCDA550C-9492-4A7B-A1CE-C0A3066F9048}"/>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758046" y="5271607"/>
              <a:ext cx="216000" cy="216000"/>
            </a:xfrm>
            <a:prstGeom prst="rect">
              <a:avLst/>
            </a:prstGeom>
          </p:spPr>
        </p:pic>
        <p:pic>
          <p:nvPicPr>
            <p:cNvPr id="551" name="Graphique 550">
              <a:extLst>
                <a:ext uri="{FF2B5EF4-FFF2-40B4-BE49-F238E27FC236}">
                  <a16:creationId xmlns:a16="http://schemas.microsoft.com/office/drawing/2014/main" id="{42019047-CB3B-431B-87D7-60A31DDB4299}"/>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9641"/>
            <a:stretch/>
          </p:blipFill>
          <p:spPr>
            <a:xfrm flipH="1">
              <a:off x="444110" y="5271607"/>
              <a:ext cx="189719" cy="216000"/>
            </a:xfrm>
            <a:prstGeom prst="rect">
              <a:avLst/>
            </a:prstGeom>
          </p:spPr>
        </p:pic>
        <p:pic>
          <p:nvPicPr>
            <p:cNvPr id="552" name="Graphique 551">
              <a:extLst>
                <a:ext uri="{FF2B5EF4-FFF2-40B4-BE49-F238E27FC236}">
                  <a16:creationId xmlns:a16="http://schemas.microsoft.com/office/drawing/2014/main" id="{6A6EA50A-6A17-4E43-86E2-6068E9460C8A}"/>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24479" b="36066"/>
            <a:stretch/>
          </p:blipFill>
          <p:spPr>
            <a:xfrm>
              <a:off x="59843" y="5307607"/>
              <a:ext cx="291986" cy="144000"/>
            </a:xfrm>
            <a:prstGeom prst="rect">
              <a:avLst/>
            </a:prstGeom>
          </p:spPr>
        </p:pic>
        <p:pic>
          <p:nvPicPr>
            <p:cNvPr id="553" name="Graphique 552">
              <a:extLst>
                <a:ext uri="{FF2B5EF4-FFF2-40B4-BE49-F238E27FC236}">
                  <a16:creationId xmlns:a16="http://schemas.microsoft.com/office/drawing/2014/main" id="{B2A26987-DA31-402B-919A-F707CE018020}"/>
                </a:ext>
              </a:extLst>
            </p:cNvPr>
            <p:cNvPicPr>
              <a:picLocks noChangeAspect="1"/>
            </p:cNvPicPr>
            <p:nvPr/>
          </p:nvPicPr>
          <p:blipFill rotWithShape="1">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t="7812" b="33625"/>
            <a:stretch/>
          </p:blipFill>
          <p:spPr>
            <a:xfrm>
              <a:off x="1066041" y="5271607"/>
              <a:ext cx="295072" cy="216000"/>
            </a:xfrm>
            <a:prstGeom prst="rect">
              <a:avLst/>
            </a:prstGeom>
          </p:spPr>
        </p:pic>
        <p:pic>
          <p:nvPicPr>
            <p:cNvPr id="554" name="Graphique 553">
              <a:extLst>
                <a:ext uri="{FF2B5EF4-FFF2-40B4-BE49-F238E27FC236}">
                  <a16:creationId xmlns:a16="http://schemas.microsoft.com/office/drawing/2014/main" id="{4D631BAF-E568-4DA3-B83A-E39EBB940AA9}"/>
                </a:ext>
              </a:extLst>
            </p:cNvPr>
            <p:cNvPicPr>
              <a:picLocks noChangeAspect="1"/>
            </p:cNvPicPr>
            <p:nvPr/>
          </p:nvPicPr>
          <p:blipFill rotWithShape="1">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rcRect b="21238"/>
            <a:stretch/>
          </p:blipFill>
          <p:spPr>
            <a:xfrm>
              <a:off x="803294" y="5307607"/>
              <a:ext cx="146263" cy="144000"/>
            </a:xfrm>
            <a:prstGeom prst="rect">
              <a:avLst/>
            </a:prstGeom>
          </p:spPr>
        </p:pic>
        <p:sp>
          <p:nvSpPr>
            <p:cNvPr id="555" name="ZoneTexte 554">
              <a:extLst>
                <a:ext uri="{FF2B5EF4-FFF2-40B4-BE49-F238E27FC236}">
                  <a16:creationId xmlns:a16="http://schemas.microsoft.com/office/drawing/2014/main" id="{FA8900DE-41CC-4368-AB62-FD3D0D2AA6A1}"/>
                </a:ext>
              </a:extLst>
            </p:cNvPr>
            <p:cNvSpPr txBox="1"/>
            <p:nvPr/>
          </p:nvSpPr>
          <p:spPr>
            <a:xfrm>
              <a:off x="598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Pelouse</a:t>
              </a:r>
            </a:p>
          </p:txBody>
        </p:sp>
        <p:sp>
          <p:nvSpPr>
            <p:cNvPr id="556" name="ZoneTexte 555">
              <a:extLst>
                <a:ext uri="{FF2B5EF4-FFF2-40B4-BE49-F238E27FC236}">
                  <a16:creationId xmlns:a16="http://schemas.microsoft.com/office/drawing/2014/main" id="{B16FBBA7-6DD6-4A92-8DCE-8CED9DAEE156}"/>
                </a:ext>
              </a:extLst>
            </p:cNvPr>
            <p:cNvSpPr txBox="1"/>
            <p:nvPr/>
          </p:nvSpPr>
          <p:spPr>
            <a:xfrm>
              <a:off x="33911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Potager</a:t>
              </a:r>
            </a:p>
          </p:txBody>
        </p:sp>
        <p:sp>
          <p:nvSpPr>
            <p:cNvPr id="557" name="ZoneTexte 556">
              <a:extLst>
                <a:ext uri="{FF2B5EF4-FFF2-40B4-BE49-F238E27FC236}">
                  <a16:creationId xmlns:a16="http://schemas.microsoft.com/office/drawing/2014/main" id="{1474C11B-F478-47DF-B600-AB25BD3D08EE}"/>
                </a:ext>
              </a:extLst>
            </p:cNvPr>
            <p:cNvSpPr txBox="1"/>
            <p:nvPr/>
          </p:nvSpPr>
          <p:spPr>
            <a:xfrm>
              <a:off x="666586"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Sol dur</a:t>
              </a:r>
            </a:p>
          </p:txBody>
        </p:sp>
        <p:sp>
          <p:nvSpPr>
            <p:cNvPr id="558" name="ZoneTexte 557">
              <a:extLst>
                <a:ext uri="{FF2B5EF4-FFF2-40B4-BE49-F238E27FC236}">
                  <a16:creationId xmlns:a16="http://schemas.microsoft.com/office/drawing/2014/main" id="{EB81D693-2D0C-4C2D-8815-670BF5478EC3}"/>
                </a:ext>
              </a:extLst>
            </p:cNvPr>
            <p:cNvSpPr txBox="1"/>
            <p:nvPr/>
          </p:nvSpPr>
          <p:spPr>
            <a:xfrm>
              <a:off x="999833"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Terrasse</a:t>
              </a:r>
            </a:p>
          </p:txBody>
        </p:sp>
        <p:sp>
          <p:nvSpPr>
            <p:cNvPr id="559" name="ZoneTexte 558">
              <a:extLst>
                <a:ext uri="{FF2B5EF4-FFF2-40B4-BE49-F238E27FC236}">
                  <a16:creationId xmlns:a16="http://schemas.microsoft.com/office/drawing/2014/main" id="{E507C059-74EC-4F7C-A858-29AE2F393F3C}"/>
                </a:ext>
              </a:extLst>
            </p:cNvPr>
            <p:cNvSpPr txBox="1"/>
            <p:nvPr/>
          </p:nvSpPr>
          <p:spPr>
            <a:xfrm>
              <a:off x="134274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Plantes</a:t>
              </a:r>
            </a:p>
          </p:txBody>
        </p:sp>
        <p:sp>
          <p:nvSpPr>
            <p:cNvPr id="560" name="ZoneTexte 559">
              <a:extLst>
                <a:ext uri="{FF2B5EF4-FFF2-40B4-BE49-F238E27FC236}">
                  <a16:creationId xmlns:a16="http://schemas.microsoft.com/office/drawing/2014/main" id="{25356A24-1FC3-42FE-8FBD-71B2E9BEF882}"/>
                </a:ext>
              </a:extLst>
            </p:cNvPr>
            <p:cNvSpPr txBox="1"/>
            <p:nvPr/>
          </p:nvSpPr>
          <p:spPr>
            <a:xfrm>
              <a:off x="166619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Arbres</a:t>
              </a:r>
            </a:p>
          </p:txBody>
        </p:sp>
      </p:grpSp>
      <p:grpSp>
        <p:nvGrpSpPr>
          <p:cNvPr id="561" name="Groupe 560">
            <a:extLst>
              <a:ext uri="{FF2B5EF4-FFF2-40B4-BE49-F238E27FC236}">
                <a16:creationId xmlns:a16="http://schemas.microsoft.com/office/drawing/2014/main" id="{F98F9A5D-0408-4ED7-9925-3B48F5F85D65}"/>
              </a:ext>
            </a:extLst>
          </p:cNvPr>
          <p:cNvGrpSpPr/>
          <p:nvPr/>
        </p:nvGrpSpPr>
        <p:grpSpPr>
          <a:xfrm>
            <a:off x="6116896" y="5298680"/>
            <a:ext cx="2056580" cy="369018"/>
            <a:chOff x="5985" y="5271607"/>
            <a:chExt cx="2059912" cy="369616"/>
          </a:xfrm>
        </p:grpSpPr>
        <p:pic>
          <p:nvPicPr>
            <p:cNvPr id="562" name="Graphique 1" descr="Plante grasse">
              <a:extLst>
                <a:ext uri="{FF2B5EF4-FFF2-40B4-BE49-F238E27FC236}">
                  <a16:creationId xmlns:a16="http://schemas.microsoft.com/office/drawing/2014/main" id="{187BADBA-9500-47A7-8D07-8D20372A27B8}"/>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470599" y="5307607"/>
              <a:ext cx="144000" cy="144000"/>
            </a:xfrm>
            <a:prstGeom prst="rect">
              <a:avLst/>
            </a:prstGeom>
          </p:spPr>
        </p:pic>
        <p:pic>
          <p:nvPicPr>
            <p:cNvPr id="563" name="Graphique 2" descr="Arbre à feuilles caduques">
              <a:extLst>
                <a:ext uri="{FF2B5EF4-FFF2-40B4-BE49-F238E27FC236}">
                  <a16:creationId xmlns:a16="http://schemas.microsoft.com/office/drawing/2014/main" id="{853352E7-8558-44BB-BE71-2C5B6DFF99A3}"/>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758046" y="5271607"/>
              <a:ext cx="216000" cy="216000"/>
            </a:xfrm>
            <a:prstGeom prst="rect">
              <a:avLst/>
            </a:prstGeom>
          </p:spPr>
        </p:pic>
        <p:pic>
          <p:nvPicPr>
            <p:cNvPr id="564" name="Graphique 563">
              <a:extLst>
                <a:ext uri="{FF2B5EF4-FFF2-40B4-BE49-F238E27FC236}">
                  <a16:creationId xmlns:a16="http://schemas.microsoft.com/office/drawing/2014/main" id="{DF8D8089-58A9-49D0-9E76-227DB489BC4D}"/>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9641"/>
            <a:stretch/>
          </p:blipFill>
          <p:spPr>
            <a:xfrm flipH="1">
              <a:off x="444110" y="5271607"/>
              <a:ext cx="189719" cy="216000"/>
            </a:xfrm>
            <a:prstGeom prst="rect">
              <a:avLst/>
            </a:prstGeom>
          </p:spPr>
        </p:pic>
        <p:pic>
          <p:nvPicPr>
            <p:cNvPr id="565" name="Graphique 564">
              <a:extLst>
                <a:ext uri="{FF2B5EF4-FFF2-40B4-BE49-F238E27FC236}">
                  <a16:creationId xmlns:a16="http://schemas.microsoft.com/office/drawing/2014/main" id="{2750AC72-E9D9-4E36-B798-B2D15AED0660}"/>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24479" b="36066"/>
            <a:stretch/>
          </p:blipFill>
          <p:spPr>
            <a:xfrm>
              <a:off x="59843" y="5307607"/>
              <a:ext cx="291986" cy="144000"/>
            </a:xfrm>
            <a:prstGeom prst="rect">
              <a:avLst/>
            </a:prstGeom>
          </p:spPr>
        </p:pic>
        <p:pic>
          <p:nvPicPr>
            <p:cNvPr id="566" name="Graphique 565">
              <a:extLst>
                <a:ext uri="{FF2B5EF4-FFF2-40B4-BE49-F238E27FC236}">
                  <a16:creationId xmlns:a16="http://schemas.microsoft.com/office/drawing/2014/main" id="{C5733BE2-2BB8-4CF9-BBF9-1A170F3FE867}"/>
                </a:ext>
              </a:extLst>
            </p:cNvPr>
            <p:cNvPicPr>
              <a:picLocks noChangeAspect="1"/>
            </p:cNvPicPr>
            <p:nvPr/>
          </p:nvPicPr>
          <p:blipFill rotWithShape="1">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t="7812" b="33625"/>
            <a:stretch/>
          </p:blipFill>
          <p:spPr>
            <a:xfrm>
              <a:off x="1066041" y="5271607"/>
              <a:ext cx="295072" cy="216000"/>
            </a:xfrm>
            <a:prstGeom prst="rect">
              <a:avLst/>
            </a:prstGeom>
          </p:spPr>
        </p:pic>
        <p:pic>
          <p:nvPicPr>
            <p:cNvPr id="567" name="Graphique 566">
              <a:extLst>
                <a:ext uri="{FF2B5EF4-FFF2-40B4-BE49-F238E27FC236}">
                  <a16:creationId xmlns:a16="http://schemas.microsoft.com/office/drawing/2014/main" id="{3B96BDFE-1812-4341-A8A9-E3380F4AD90A}"/>
                </a:ext>
              </a:extLst>
            </p:cNvPr>
            <p:cNvPicPr>
              <a:picLocks noChangeAspect="1"/>
            </p:cNvPicPr>
            <p:nvPr/>
          </p:nvPicPr>
          <p:blipFill rotWithShape="1">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rcRect b="21238"/>
            <a:stretch/>
          </p:blipFill>
          <p:spPr>
            <a:xfrm>
              <a:off x="803294" y="5307607"/>
              <a:ext cx="146263" cy="144000"/>
            </a:xfrm>
            <a:prstGeom prst="rect">
              <a:avLst/>
            </a:prstGeom>
          </p:spPr>
        </p:pic>
        <p:sp>
          <p:nvSpPr>
            <p:cNvPr id="568" name="ZoneTexte 567">
              <a:extLst>
                <a:ext uri="{FF2B5EF4-FFF2-40B4-BE49-F238E27FC236}">
                  <a16:creationId xmlns:a16="http://schemas.microsoft.com/office/drawing/2014/main" id="{590DC528-925B-42B0-8CC7-4C2FD418DEC0}"/>
                </a:ext>
              </a:extLst>
            </p:cNvPr>
            <p:cNvSpPr txBox="1"/>
            <p:nvPr/>
          </p:nvSpPr>
          <p:spPr>
            <a:xfrm>
              <a:off x="598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Pelouse</a:t>
              </a:r>
            </a:p>
          </p:txBody>
        </p:sp>
        <p:sp>
          <p:nvSpPr>
            <p:cNvPr id="569" name="ZoneTexte 568">
              <a:extLst>
                <a:ext uri="{FF2B5EF4-FFF2-40B4-BE49-F238E27FC236}">
                  <a16:creationId xmlns:a16="http://schemas.microsoft.com/office/drawing/2014/main" id="{9BC5AAD3-E97D-4AC4-A250-951DD6226940}"/>
                </a:ext>
              </a:extLst>
            </p:cNvPr>
            <p:cNvSpPr txBox="1"/>
            <p:nvPr/>
          </p:nvSpPr>
          <p:spPr>
            <a:xfrm>
              <a:off x="33911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Potager</a:t>
              </a:r>
            </a:p>
          </p:txBody>
        </p:sp>
        <p:sp>
          <p:nvSpPr>
            <p:cNvPr id="570" name="ZoneTexte 569">
              <a:extLst>
                <a:ext uri="{FF2B5EF4-FFF2-40B4-BE49-F238E27FC236}">
                  <a16:creationId xmlns:a16="http://schemas.microsoft.com/office/drawing/2014/main" id="{E4030002-6B1E-4218-B7ED-7D4005EC086B}"/>
                </a:ext>
              </a:extLst>
            </p:cNvPr>
            <p:cNvSpPr txBox="1"/>
            <p:nvPr/>
          </p:nvSpPr>
          <p:spPr>
            <a:xfrm>
              <a:off x="666586"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Sol dur</a:t>
              </a:r>
            </a:p>
          </p:txBody>
        </p:sp>
        <p:sp>
          <p:nvSpPr>
            <p:cNvPr id="571" name="ZoneTexte 570">
              <a:extLst>
                <a:ext uri="{FF2B5EF4-FFF2-40B4-BE49-F238E27FC236}">
                  <a16:creationId xmlns:a16="http://schemas.microsoft.com/office/drawing/2014/main" id="{973B6180-9B44-4067-9AB9-E9D6CAC93CC3}"/>
                </a:ext>
              </a:extLst>
            </p:cNvPr>
            <p:cNvSpPr txBox="1"/>
            <p:nvPr/>
          </p:nvSpPr>
          <p:spPr>
            <a:xfrm>
              <a:off x="999833"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Terrasse</a:t>
              </a:r>
            </a:p>
          </p:txBody>
        </p:sp>
        <p:sp>
          <p:nvSpPr>
            <p:cNvPr id="572" name="ZoneTexte 571">
              <a:extLst>
                <a:ext uri="{FF2B5EF4-FFF2-40B4-BE49-F238E27FC236}">
                  <a16:creationId xmlns:a16="http://schemas.microsoft.com/office/drawing/2014/main" id="{CB4E4722-5B0F-4C0B-93A2-D6AF02F1AA63}"/>
                </a:ext>
              </a:extLst>
            </p:cNvPr>
            <p:cNvSpPr txBox="1"/>
            <p:nvPr/>
          </p:nvSpPr>
          <p:spPr>
            <a:xfrm>
              <a:off x="134274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Plantes</a:t>
              </a:r>
            </a:p>
          </p:txBody>
        </p:sp>
        <p:sp>
          <p:nvSpPr>
            <p:cNvPr id="573" name="ZoneTexte 572">
              <a:extLst>
                <a:ext uri="{FF2B5EF4-FFF2-40B4-BE49-F238E27FC236}">
                  <a16:creationId xmlns:a16="http://schemas.microsoft.com/office/drawing/2014/main" id="{6E8D5D64-BA9E-447E-83B5-46DDA6656DDB}"/>
                </a:ext>
              </a:extLst>
            </p:cNvPr>
            <p:cNvSpPr txBox="1"/>
            <p:nvPr/>
          </p:nvSpPr>
          <p:spPr>
            <a:xfrm>
              <a:off x="166619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Arbres</a:t>
              </a:r>
            </a:p>
          </p:txBody>
        </p:sp>
      </p:grpSp>
      <p:grpSp>
        <p:nvGrpSpPr>
          <p:cNvPr id="574" name="Groupe 573">
            <a:extLst>
              <a:ext uri="{FF2B5EF4-FFF2-40B4-BE49-F238E27FC236}">
                <a16:creationId xmlns:a16="http://schemas.microsoft.com/office/drawing/2014/main" id="{563A8540-9C46-4C82-BBC7-0D1A027ACFFA}"/>
              </a:ext>
            </a:extLst>
          </p:cNvPr>
          <p:cNvGrpSpPr/>
          <p:nvPr/>
        </p:nvGrpSpPr>
        <p:grpSpPr>
          <a:xfrm>
            <a:off x="8150318" y="5298680"/>
            <a:ext cx="2056580" cy="369018"/>
            <a:chOff x="5985" y="5271607"/>
            <a:chExt cx="2059912" cy="369616"/>
          </a:xfrm>
        </p:grpSpPr>
        <p:pic>
          <p:nvPicPr>
            <p:cNvPr id="575" name="Graphique 1" descr="Plante grasse">
              <a:extLst>
                <a:ext uri="{FF2B5EF4-FFF2-40B4-BE49-F238E27FC236}">
                  <a16:creationId xmlns:a16="http://schemas.microsoft.com/office/drawing/2014/main" id="{EF630686-6E3C-4C27-885E-00CA6EE3B90A}"/>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470599" y="5307607"/>
              <a:ext cx="144000" cy="144000"/>
            </a:xfrm>
            <a:prstGeom prst="rect">
              <a:avLst/>
            </a:prstGeom>
          </p:spPr>
        </p:pic>
        <p:pic>
          <p:nvPicPr>
            <p:cNvPr id="576" name="Graphique 2" descr="Arbre à feuilles caduques">
              <a:extLst>
                <a:ext uri="{FF2B5EF4-FFF2-40B4-BE49-F238E27FC236}">
                  <a16:creationId xmlns:a16="http://schemas.microsoft.com/office/drawing/2014/main" id="{A57C15E1-08E2-4CFA-9E32-776C94034A7F}"/>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758046" y="5271607"/>
              <a:ext cx="216000" cy="216000"/>
            </a:xfrm>
            <a:prstGeom prst="rect">
              <a:avLst/>
            </a:prstGeom>
          </p:spPr>
        </p:pic>
        <p:pic>
          <p:nvPicPr>
            <p:cNvPr id="577" name="Graphique 576">
              <a:extLst>
                <a:ext uri="{FF2B5EF4-FFF2-40B4-BE49-F238E27FC236}">
                  <a16:creationId xmlns:a16="http://schemas.microsoft.com/office/drawing/2014/main" id="{85C81E0D-A3BE-4395-A404-97421E060F9A}"/>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9641"/>
            <a:stretch/>
          </p:blipFill>
          <p:spPr>
            <a:xfrm flipH="1">
              <a:off x="444110" y="5271607"/>
              <a:ext cx="189719" cy="216000"/>
            </a:xfrm>
            <a:prstGeom prst="rect">
              <a:avLst/>
            </a:prstGeom>
          </p:spPr>
        </p:pic>
        <p:pic>
          <p:nvPicPr>
            <p:cNvPr id="578" name="Graphique 577">
              <a:extLst>
                <a:ext uri="{FF2B5EF4-FFF2-40B4-BE49-F238E27FC236}">
                  <a16:creationId xmlns:a16="http://schemas.microsoft.com/office/drawing/2014/main" id="{424A4444-400B-40AD-93C2-01CDD7516DE5}"/>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24479" b="36066"/>
            <a:stretch/>
          </p:blipFill>
          <p:spPr>
            <a:xfrm>
              <a:off x="59843" y="5307607"/>
              <a:ext cx="291986" cy="144000"/>
            </a:xfrm>
            <a:prstGeom prst="rect">
              <a:avLst/>
            </a:prstGeom>
          </p:spPr>
        </p:pic>
        <p:pic>
          <p:nvPicPr>
            <p:cNvPr id="579" name="Graphique 578">
              <a:extLst>
                <a:ext uri="{FF2B5EF4-FFF2-40B4-BE49-F238E27FC236}">
                  <a16:creationId xmlns:a16="http://schemas.microsoft.com/office/drawing/2014/main" id="{42190635-871B-450D-867F-641F4376469E}"/>
                </a:ext>
              </a:extLst>
            </p:cNvPr>
            <p:cNvPicPr>
              <a:picLocks noChangeAspect="1"/>
            </p:cNvPicPr>
            <p:nvPr/>
          </p:nvPicPr>
          <p:blipFill rotWithShape="1">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t="7812" b="33625"/>
            <a:stretch/>
          </p:blipFill>
          <p:spPr>
            <a:xfrm>
              <a:off x="1066041" y="5271607"/>
              <a:ext cx="295072" cy="216000"/>
            </a:xfrm>
            <a:prstGeom prst="rect">
              <a:avLst/>
            </a:prstGeom>
          </p:spPr>
        </p:pic>
        <p:pic>
          <p:nvPicPr>
            <p:cNvPr id="580" name="Graphique 579">
              <a:extLst>
                <a:ext uri="{FF2B5EF4-FFF2-40B4-BE49-F238E27FC236}">
                  <a16:creationId xmlns:a16="http://schemas.microsoft.com/office/drawing/2014/main" id="{61C4AE69-EE96-4CD9-982A-F7C50E484456}"/>
                </a:ext>
              </a:extLst>
            </p:cNvPr>
            <p:cNvPicPr>
              <a:picLocks noChangeAspect="1"/>
            </p:cNvPicPr>
            <p:nvPr/>
          </p:nvPicPr>
          <p:blipFill rotWithShape="1">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rcRect b="21238"/>
            <a:stretch/>
          </p:blipFill>
          <p:spPr>
            <a:xfrm>
              <a:off x="803294" y="5307607"/>
              <a:ext cx="146263" cy="144000"/>
            </a:xfrm>
            <a:prstGeom prst="rect">
              <a:avLst/>
            </a:prstGeom>
          </p:spPr>
        </p:pic>
        <p:sp>
          <p:nvSpPr>
            <p:cNvPr id="581" name="ZoneTexte 580">
              <a:extLst>
                <a:ext uri="{FF2B5EF4-FFF2-40B4-BE49-F238E27FC236}">
                  <a16:creationId xmlns:a16="http://schemas.microsoft.com/office/drawing/2014/main" id="{1D97B994-D316-4ECD-BC4A-860A98375B8F}"/>
                </a:ext>
              </a:extLst>
            </p:cNvPr>
            <p:cNvSpPr txBox="1"/>
            <p:nvPr/>
          </p:nvSpPr>
          <p:spPr>
            <a:xfrm>
              <a:off x="598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Pelouse</a:t>
              </a:r>
            </a:p>
          </p:txBody>
        </p:sp>
        <p:sp>
          <p:nvSpPr>
            <p:cNvPr id="582" name="ZoneTexte 581">
              <a:extLst>
                <a:ext uri="{FF2B5EF4-FFF2-40B4-BE49-F238E27FC236}">
                  <a16:creationId xmlns:a16="http://schemas.microsoft.com/office/drawing/2014/main" id="{3448DB92-851C-4288-A6DF-06ADBE086BB8}"/>
                </a:ext>
              </a:extLst>
            </p:cNvPr>
            <p:cNvSpPr txBox="1"/>
            <p:nvPr/>
          </p:nvSpPr>
          <p:spPr>
            <a:xfrm>
              <a:off x="33911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Potager</a:t>
              </a:r>
            </a:p>
          </p:txBody>
        </p:sp>
        <p:sp>
          <p:nvSpPr>
            <p:cNvPr id="583" name="ZoneTexte 582">
              <a:extLst>
                <a:ext uri="{FF2B5EF4-FFF2-40B4-BE49-F238E27FC236}">
                  <a16:creationId xmlns:a16="http://schemas.microsoft.com/office/drawing/2014/main" id="{A8E917A3-CC5A-4BDD-824A-F2AA463A6F3B}"/>
                </a:ext>
              </a:extLst>
            </p:cNvPr>
            <p:cNvSpPr txBox="1"/>
            <p:nvPr/>
          </p:nvSpPr>
          <p:spPr>
            <a:xfrm>
              <a:off x="666586"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Sol dur</a:t>
              </a:r>
            </a:p>
          </p:txBody>
        </p:sp>
        <p:sp>
          <p:nvSpPr>
            <p:cNvPr id="584" name="ZoneTexte 583">
              <a:extLst>
                <a:ext uri="{FF2B5EF4-FFF2-40B4-BE49-F238E27FC236}">
                  <a16:creationId xmlns:a16="http://schemas.microsoft.com/office/drawing/2014/main" id="{6CEF677D-AF62-4F3E-89FA-B34AA4121467}"/>
                </a:ext>
              </a:extLst>
            </p:cNvPr>
            <p:cNvSpPr txBox="1"/>
            <p:nvPr/>
          </p:nvSpPr>
          <p:spPr>
            <a:xfrm>
              <a:off x="999833"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Terrasse</a:t>
              </a:r>
            </a:p>
          </p:txBody>
        </p:sp>
        <p:sp>
          <p:nvSpPr>
            <p:cNvPr id="585" name="ZoneTexte 584">
              <a:extLst>
                <a:ext uri="{FF2B5EF4-FFF2-40B4-BE49-F238E27FC236}">
                  <a16:creationId xmlns:a16="http://schemas.microsoft.com/office/drawing/2014/main" id="{9FDF7618-BBAE-45BA-B1E4-4CA16087AF02}"/>
                </a:ext>
              </a:extLst>
            </p:cNvPr>
            <p:cNvSpPr txBox="1"/>
            <p:nvPr/>
          </p:nvSpPr>
          <p:spPr>
            <a:xfrm>
              <a:off x="134274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Plantes</a:t>
              </a:r>
            </a:p>
          </p:txBody>
        </p:sp>
        <p:sp>
          <p:nvSpPr>
            <p:cNvPr id="586" name="ZoneTexte 585">
              <a:extLst>
                <a:ext uri="{FF2B5EF4-FFF2-40B4-BE49-F238E27FC236}">
                  <a16:creationId xmlns:a16="http://schemas.microsoft.com/office/drawing/2014/main" id="{8DD13652-A985-4737-977A-C12983568439}"/>
                </a:ext>
              </a:extLst>
            </p:cNvPr>
            <p:cNvSpPr txBox="1"/>
            <p:nvPr/>
          </p:nvSpPr>
          <p:spPr>
            <a:xfrm>
              <a:off x="166619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Arbres</a:t>
              </a:r>
            </a:p>
          </p:txBody>
        </p:sp>
      </p:grpSp>
      <p:grpSp>
        <p:nvGrpSpPr>
          <p:cNvPr id="587" name="Groupe 586">
            <a:extLst>
              <a:ext uri="{FF2B5EF4-FFF2-40B4-BE49-F238E27FC236}">
                <a16:creationId xmlns:a16="http://schemas.microsoft.com/office/drawing/2014/main" id="{60FA5300-4180-458A-8F06-F68808F2A032}"/>
              </a:ext>
            </a:extLst>
          </p:cNvPr>
          <p:cNvGrpSpPr/>
          <p:nvPr/>
        </p:nvGrpSpPr>
        <p:grpSpPr>
          <a:xfrm>
            <a:off x="10183739" y="5298680"/>
            <a:ext cx="2056580" cy="369018"/>
            <a:chOff x="5985" y="5271607"/>
            <a:chExt cx="2059912" cy="369616"/>
          </a:xfrm>
        </p:grpSpPr>
        <p:pic>
          <p:nvPicPr>
            <p:cNvPr id="588" name="Graphique 1" descr="Plante grasse">
              <a:extLst>
                <a:ext uri="{FF2B5EF4-FFF2-40B4-BE49-F238E27FC236}">
                  <a16:creationId xmlns:a16="http://schemas.microsoft.com/office/drawing/2014/main" id="{E7144D60-67C3-4A76-AF56-28D30B97AC1A}"/>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470599" y="5307607"/>
              <a:ext cx="144000" cy="144000"/>
            </a:xfrm>
            <a:prstGeom prst="rect">
              <a:avLst/>
            </a:prstGeom>
          </p:spPr>
        </p:pic>
        <p:pic>
          <p:nvPicPr>
            <p:cNvPr id="589" name="Graphique 2" descr="Arbre à feuilles caduques">
              <a:extLst>
                <a:ext uri="{FF2B5EF4-FFF2-40B4-BE49-F238E27FC236}">
                  <a16:creationId xmlns:a16="http://schemas.microsoft.com/office/drawing/2014/main" id="{55DC7545-4C40-4ABE-8F1D-E14F6E7F4BBC}"/>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758046" y="5271607"/>
              <a:ext cx="216000" cy="216000"/>
            </a:xfrm>
            <a:prstGeom prst="rect">
              <a:avLst/>
            </a:prstGeom>
          </p:spPr>
        </p:pic>
        <p:pic>
          <p:nvPicPr>
            <p:cNvPr id="590" name="Graphique 589">
              <a:extLst>
                <a:ext uri="{FF2B5EF4-FFF2-40B4-BE49-F238E27FC236}">
                  <a16:creationId xmlns:a16="http://schemas.microsoft.com/office/drawing/2014/main" id="{3B25EAAA-AADF-4FC3-882A-11A5F57E8D49}"/>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9641"/>
            <a:stretch/>
          </p:blipFill>
          <p:spPr>
            <a:xfrm flipH="1">
              <a:off x="444110" y="5271607"/>
              <a:ext cx="189719" cy="216000"/>
            </a:xfrm>
            <a:prstGeom prst="rect">
              <a:avLst/>
            </a:prstGeom>
          </p:spPr>
        </p:pic>
        <p:pic>
          <p:nvPicPr>
            <p:cNvPr id="591" name="Graphique 590">
              <a:extLst>
                <a:ext uri="{FF2B5EF4-FFF2-40B4-BE49-F238E27FC236}">
                  <a16:creationId xmlns:a16="http://schemas.microsoft.com/office/drawing/2014/main" id="{8356F578-D67F-4383-8DF2-EB0FEF552100}"/>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24479" b="36066"/>
            <a:stretch/>
          </p:blipFill>
          <p:spPr>
            <a:xfrm>
              <a:off x="59843" y="5307607"/>
              <a:ext cx="291986" cy="144000"/>
            </a:xfrm>
            <a:prstGeom prst="rect">
              <a:avLst/>
            </a:prstGeom>
          </p:spPr>
        </p:pic>
        <p:pic>
          <p:nvPicPr>
            <p:cNvPr id="592" name="Graphique 591">
              <a:extLst>
                <a:ext uri="{FF2B5EF4-FFF2-40B4-BE49-F238E27FC236}">
                  <a16:creationId xmlns:a16="http://schemas.microsoft.com/office/drawing/2014/main" id="{81C42504-D580-453C-93BC-C6F7FAB90BFC}"/>
                </a:ext>
              </a:extLst>
            </p:cNvPr>
            <p:cNvPicPr>
              <a:picLocks noChangeAspect="1"/>
            </p:cNvPicPr>
            <p:nvPr/>
          </p:nvPicPr>
          <p:blipFill rotWithShape="1">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t="7812" b="33625"/>
            <a:stretch/>
          </p:blipFill>
          <p:spPr>
            <a:xfrm>
              <a:off x="1066041" y="5271607"/>
              <a:ext cx="295072" cy="216000"/>
            </a:xfrm>
            <a:prstGeom prst="rect">
              <a:avLst/>
            </a:prstGeom>
          </p:spPr>
        </p:pic>
        <p:pic>
          <p:nvPicPr>
            <p:cNvPr id="593" name="Graphique 592">
              <a:extLst>
                <a:ext uri="{FF2B5EF4-FFF2-40B4-BE49-F238E27FC236}">
                  <a16:creationId xmlns:a16="http://schemas.microsoft.com/office/drawing/2014/main" id="{890F510B-C8FF-4B55-AD1B-18F48FC6BB65}"/>
                </a:ext>
              </a:extLst>
            </p:cNvPr>
            <p:cNvPicPr>
              <a:picLocks noChangeAspect="1"/>
            </p:cNvPicPr>
            <p:nvPr/>
          </p:nvPicPr>
          <p:blipFill rotWithShape="1">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rcRect b="21238"/>
            <a:stretch/>
          </p:blipFill>
          <p:spPr>
            <a:xfrm>
              <a:off x="803294" y="5307607"/>
              <a:ext cx="146263" cy="144000"/>
            </a:xfrm>
            <a:prstGeom prst="rect">
              <a:avLst/>
            </a:prstGeom>
          </p:spPr>
        </p:pic>
        <p:sp>
          <p:nvSpPr>
            <p:cNvPr id="594" name="ZoneTexte 593">
              <a:extLst>
                <a:ext uri="{FF2B5EF4-FFF2-40B4-BE49-F238E27FC236}">
                  <a16:creationId xmlns:a16="http://schemas.microsoft.com/office/drawing/2014/main" id="{C8286452-030B-4782-B38C-BC24C6A4D8F3}"/>
                </a:ext>
              </a:extLst>
            </p:cNvPr>
            <p:cNvSpPr txBox="1"/>
            <p:nvPr/>
          </p:nvSpPr>
          <p:spPr>
            <a:xfrm>
              <a:off x="598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Pelouse</a:t>
              </a:r>
            </a:p>
          </p:txBody>
        </p:sp>
        <p:sp>
          <p:nvSpPr>
            <p:cNvPr id="595" name="ZoneTexte 594">
              <a:extLst>
                <a:ext uri="{FF2B5EF4-FFF2-40B4-BE49-F238E27FC236}">
                  <a16:creationId xmlns:a16="http://schemas.microsoft.com/office/drawing/2014/main" id="{DDE4A62C-C9B1-40B6-AACC-2E3F5EC79F3A}"/>
                </a:ext>
              </a:extLst>
            </p:cNvPr>
            <p:cNvSpPr txBox="1"/>
            <p:nvPr/>
          </p:nvSpPr>
          <p:spPr>
            <a:xfrm>
              <a:off x="33911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Potager</a:t>
              </a:r>
            </a:p>
          </p:txBody>
        </p:sp>
        <p:sp>
          <p:nvSpPr>
            <p:cNvPr id="596" name="ZoneTexte 595">
              <a:extLst>
                <a:ext uri="{FF2B5EF4-FFF2-40B4-BE49-F238E27FC236}">
                  <a16:creationId xmlns:a16="http://schemas.microsoft.com/office/drawing/2014/main" id="{139BFCEE-60A9-4C7C-BB48-71A39217EEB8}"/>
                </a:ext>
              </a:extLst>
            </p:cNvPr>
            <p:cNvSpPr txBox="1"/>
            <p:nvPr/>
          </p:nvSpPr>
          <p:spPr>
            <a:xfrm>
              <a:off x="666586"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Sol dur</a:t>
              </a:r>
            </a:p>
          </p:txBody>
        </p:sp>
        <p:sp>
          <p:nvSpPr>
            <p:cNvPr id="597" name="ZoneTexte 596">
              <a:extLst>
                <a:ext uri="{FF2B5EF4-FFF2-40B4-BE49-F238E27FC236}">
                  <a16:creationId xmlns:a16="http://schemas.microsoft.com/office/drawing/2014/main" id="{5358570E-51E3-4C9B-8734-542BBFC1B4FA}"/>
                </a:ext>
              </a:extLst>
            </p:cNvPr>
            <p:cNvSpPr txBox="1"/>
            <p:nvPr/>
          </p:nvSpPr>
          <p:spPr>
            <a:xfrm>
              <a:off x="999833"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Terrasse</a:t>
              </a:r>
            </a:p>
          </p:txBody>
        </p:sp>
        <p:sp>
          <p:nvSpPr>
            <p:cNvPr id="598" name="ZoneTexte 597">
              <a:extLst>
                <a:ext uri="{FF2B5EF4-FFF2-40B4-BE49-F238E27FC236}">
                  <a16:creationId xmlns:a16="http://schemas.microsoft.com/office/drawing/2014/main" id="{989A1E05-7083-44D1-93F7-5930CF510E4E}"/>
                </a:ext>
              </a:extLst>
            </p:cNvPr>
            <p:cNvSpPr txBox="1"/>
            <p:nvPr/>
          </p:nvSpPr>
          <p:spPr>
            <a:xfrm>
              <a:off x="1342748"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Plantes</a:t>
              </a:r>
            </a:p>
          </p:txBody>
        </p:sp>
        <p:sp>
          <p:nvSpPr>
            <p:cNvPr id="599" name="ZoneTexte 598">
              <a:extLst>
                <a:ext uri="{FF2B5EF4-FFF2-40B4-BE49-F238E27FC236}">
                  <a16:creationId xmlns:a16="http://schemas.microsoft.com/office/drawing/2014/main" id="{D0E292ED-D06F-448B-A110-417B41817AB1}"/>
                </a:ext>
              </a:extLst>
            </p:cNvPr>
            <p:cNvSpPr txBox="1"/>
            <p:nvPr/>
          </p:nvSpPr>
          <p:spPr>
            <a:xfrm>
              <a:off x="1666195" y="5468814"/>
              <a:ext cx="399702" cy="172409"/>
            </a:xfrm>
            <a:prstGeom prst="rect">
              <a:avLst/>
            </a:prstGeom>
            <a:noFill/>
          </p:spPr>
          <p:txBody>
            <a:bodyPr wrap="square" lIns="0" tIns="0" rIns="0" bIns="0" rtlCol="0">
              <a:noAutofit/>
            </a:bodyPr>
            <a:lstStyle/>
            <a:p>
              <a:pPr algn="ctr" defTabSz="912937" fontAlgn="base">
                <a:spcBef>
                  <a:spcPct val="0"/>
                </a:spcBef>
                <a:spcAft>
                  <a:spcPct val="0"/>
                </a:spcAft>
                <a:defRPr/>
              </a:pPr>
              <a:r>
                <a:rPr lang="fr-FR" sz="699" dirty="0">
                  <a:solidFill>
                    <a:srgbClr val="FFFFFF">
                      <a:lumMod val="50000"/>
                    </a:srgbClr>
                  </a:solidFill>
                  <a:latin typeface="Arial" panose="020B0604020202020204" pitchFamily="34" charset="0"/>
                  <a:cs typeface="Arial" panose="020B0604020202020204" pitchFamily="34" charset="0"/>
                </a:rPr>
                <a:t>Arbres</a:t>
              </a:r>
            </a:p>
          </p:txBody>
        </p:sp>
      </p:grpSp>
      <p:sp>
        <p:nvSpPr>
          <p:cNvPr id="506" name="ZoneTexte 505">
            <a:extLst>
              <a:ext uri="{FF2B5EF4-FFF2-40B4-BE49-F238E27FC236}">
                <a16:creationId xmlns:a16="http://schemas.microsoft.com/office/drawing/2014/main" id="{7688D0A4-5700-4556-9404-60DB9D4BFE63}"/>
              </a:ext>
            </a:extLst>
          </p:cNvPr>
          <p:cNvSpPr txBox="1"/>
          <p:nvPr/>
        </p:nvSpPr>
        <p:spPr>
          <a:xfrm>
            <a:off x="59149" y="5071918"/>
            <a:ext cx="1833030" cy="354687"/>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Aménagement espace extérieur:</a:t>
            </a:r>
          </a:p>
        </p:txBody>
      </p:sp>
      <p:sp>
        <p:nvSpPr>
          <p:cNvPr id="507" name="ZoneTexte 506">
            <a:extLst>
              <a:ext uri="{FF2B5EF4-FFF2-40B4-BE49-F238E27FC236}">
                <a16:creationId xmlns:a16="http://schemas.microsoft.com/office/drawing/2014/main" id="{9DFAD501-4C6F-45D1-8308-CA443AF9B12E}"/>
              </a:ext>
            </a:extLst>
          </p:cNvPr>
          <p:cNvSpPr txBox="1"/>
          <p:nvPr/>
        </p:nvSpPr>
        <p:spPr>
          <a:xfrm>
            <a:off x="2122476" y="5071918"/>
            <a:ext cx="1833030"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Aménagement espace extérieur:</a:t>
            </a:r>
          </a:p>
        </p:txBody>
      </p:sp>
      <p:sp>
        <p:nvSpPr>
          <p:cNvPr id="508" name="ZoneTexte 507">
            <a:extLst>
              <a:ext uri="{FF2B5EF4-FFF2-40B4-BE49-F238E27FC236}">
                <a16:creationId xmlns:a16="http://schemas.microsoft.com/office/drawing/2014/main" id="{D75B5669-5D23-4908-AA6D-9A51F263F61D}"/>
              </a:ext>
            </a:extLst>
          </p:cNvPr>
          <p:cNvSpPr txBox="1"/>
          <p:nvPr/>
        </p:nvSpPr>
        <p:spPr>
          <a:xfrm>
            <a:off x="4186265" y="5071918"/>
            <a:ext cx="1833030"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Aménagement espace extérieur:</a:t>
            </a:r>
          </a:p>
        </p:txBody>
      </p:sp>
      <p:sp>
        <p:nvSpPr>
          <p:cNvPr id="509" name="ZoneTexte 508">
            <a:extLst>
              <a:ext uri="{FF2B5EF4-FFF2-40B4-BE49-F238E27FC236}">
                <a16:creationId xmlns:a16="http://schemas.microsoft.com/office/drawing/2014/main" id="{3ACAFCFD-F871-437B-80A1-A601125E06E2}"/>
              </a:ext>
            </a:extLst>
          </p:cNvPr>
          <p:cNvSpPr txBox="1"/>
          <p:nvPr/>
        </p:nvSpPr>
        <p:spPr>
          <a:xfrm>
            <a:off x="6203084" y="5071918"/>
            <a:ext cx="1833030"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Aménagement espace extérieur:</a:t>
            </a:r>
          </a:p>
        </p:txBody>
      </p:sp>
      <p:sp>
        <p:nvSpPr>
          <p:cNvPr id="510" name="ZoneTexte 509">
            <a:extLst>
              <a:ext uri="{FF2B5EF4-FFF2-40B4-BE49-F238E27FC236}">
                <a16:creationId xmlns:a16="http://schemas.microsoft.com/office/drawing/2014/main" id="{678712D2-8D38-4867-884A-FA8C66E4A66C}"/>
              </a:ext>
            </a:extLst>
          </p:cNvPr>
          <p:cNvSpPr txBox="1"/>
          <p:nvPr/>
        </p:nvSpPr>
        <p:spPr>
          <a:xfrm>
            <a:off x="8238366" y="5071918"/>
            <a:ext cx="1833030"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Aménagement espace extérieur:</a:t>
            </a:r>
          </a:p>
        </p:txBody>
      </p:sp>
      <p:sp>
        <p:nvSpPr>
          <p:cNvPr id="517" name="ZoneTexte 516">
            <a:extLst>
              <a:ext uri="{FF2B5EF4-FFF2-40B4-BE49-F238E27FC236}">
                <a16:creationId xmlns:a16="http://schemas.microsoft.com/office/drawing/2014/main" id="{4AEB7B9F-1FA0-4C09-9F8E-D876641902D4}"/>
              </a:ext>
            </a:extLst>
          </p:cNvPr>
          <p:cNvSpPr txBox="1"/>
          <p:nvPr/>
        </p:nvSpPr>
        <p:spPr>
          <a:xfrm>
            <a:off x="10274514" y="5071918"/>
            <a:ext cx="1833030" cy="256643"/>
          </a:xfrm>
          <a:prstGeom prst="rect">
            <a:avLst/>
          </a:prstGeom>
          <a:noFill/>
        </p:spPr>
        <p:txBody>
          <a:bodyPr wrap="square" lIns="0" tIns="0" rIns="0" bIns="0" rtlCol="0">
            <a:noAutofit/>
          </a:bodyPr>
          <a:lstStyle/>
          <a:p>
            <a:pPr defTabSz="912937" fontAlgn="base">
              <a:spcBef>
                <a:spcPct val="0"/>
              </a:spcBef>
              <a:spcAft>
                <a:spcPct val="0"/>
              </a:spcAft>
              <a:defRPr/>
            </a:pPr>
            <a:r>
              <a:rPr lang="fr-FR" sz="998" u="sng" dirty="0">
                <a:solidFill>
                  <a:srgbClr val="333333"/>
                </a:solidFill>
                <a:latin typeface="Arial" panose="020B0604020202020204" pitchFamily="34" charset="0"/>
                <a:cs typeface="Arial" panose="020B0604020202020204" pitchFamily="34" charset="0"/>
              </a:rPr>
              <a:t>Aménagement espace extérieur:</a:t>
            </a:r>
          </a:p>
        </p:txBody>
      </p:sp>
      <p:sp>
        <p:nvSpPr>
          <p:cNvPr id="521" name="Freeform 53">
            <a:extLst>
              <a:ext uri="{FF2B5EF4-FFF2-40B4-BE49-F238E27FC236}">
                <a16:creationId xmlns:a16="http://schemas.microsoft.com/office/drawing/2014/main" id="{AB992899-FA8E-4511-9A4E-D6A04DC29CA8}"/>
              </a:ext>
            </a:extLst>
          </p:cNvPr>
          <p:cNvSpPr>
            <a:spLocks noChangeAspect="1" noEditPoints="1"/>
          </p:cNvSpPr>
          <p:nvPr/>
        </p:nvSpPr>
        <p:spPr bwMode="auto">
          <a:xfrm>
            <a:off x="9512272" y="340407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523" name="Freeform 55">
            <a:extLst>
              <a:ext uri="{FF2B5EF4-FFF2-40B4-BE49-F238E27FC236}">
                <a16:creationId xmlns:a16="http://schemas.microsoft.com/office/drawing/2014/main" id="{1DF30FD3-2675-4A2D-918D-C1648D6713AE}"/>
              </a:ext>
            </a:extLst>
          </p:cNvPr>
          <p:cNvSpPr>
            <a:spLocks noChangeAspect="1" noEditPoints="1"/>
          </p:cNvSpPr>
          <p:nvPr/>
        </p:nvSpPr>
        <p:spPr bwMode="auto">
          <a:xfrm>
            <a:off x="11506354" y="3396208"/>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rgbClr val="B09008"/>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24" name="Freeform 55">
            <a:extLst>
              <a:ext uri="{FF2B5EF4-FFF2-40B4-BE49-F238E27FC236}">
                <a16:creationId xmlns:a16="http://schemas.microsoft.com/office/drawing/2014/main" id="{D0416E5B-DCCB-4A37-9701-8DB4FB0A0F1F}"/>
              </a:ext>
            </a:extLst>
          </p:cNvPr>
          <p:cNvSpPr>
            <a:spLocks noChangeAspect="1" noEditPoints="1"/>
          </p:cNvSpPr>
          <p:nvPr/>
        </p:nvSpPr>
        <p:spPr bwMode="auto">
          <a:xfrm>
            <a:off x="7588232" y="5803362"/>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18" name="Freeform 55">
            <a:extLst>
              <a:ext uri="{FF2B5EF4-FFF2-40B4-BE49-F238E27FC236}">
                <a16:creationId xmlns:a16="http://schemas.microsoft.com/office/drawing/2014/main" id="{17DAFCD1-5F4B-4ED9-A24F-67C5380B2EB8}"/>
              </a:ext>
            </a:extLst>
          </p:cNvPr>
          <p:cNvSpPr>
            <a:spLocks noChangeAspect="1" noEditPoints="1"/>
          </p:cNvSpPr>
          <p:nvPr/>
        </p:nvSpPr>
        <p:spPr bwMode="auto">
          <a:xfrm>
            <a:off x="2502677" y="581240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19" name="Freeform 55">
            <a:extLst>
              <a:ext uri="{FF2B5EF4-FFF2-40B4-BE49-F238E27FC236}">
                <a16:creationId xmlns:a16="http://schemas.microsoft.com/office/drawing/2014/main" id="{D510A509-38DD-43C5-BDC8-EC9CCDA26D5E}"/>
              </a:ext>
            </a:extLst>
          </p:cNvPr>
          <p:cNvSpPr>
            <a:spLocks noChangeAspect="1" noEditPoints="1"/>
          </p:cNvSpPr>
          <p:nvPr/>
        </p:nvSpPr>
        <p:spPr bwMode="auto">
          <a:xfrm>
            <a:off x="10629685" y="5791962"/>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6" name="Espace réservé du numéro de diapositive 5">
            <a:extLst>
              <a:ext uri="{FF2B5EF4-FFF2-40B4-BE49-F238E27FC236}">
                <a16:creationId xmlns:a16="http://schemas.microsoft.com/office/drawing/2014/main" id="{976BDDE0-F8D8-AF51-BB6E-6450A9853E1B}"/>
              </a:ext>
            </a:extLst>
          </p:cNvPr>
          <p:cNvSpPr>
            <a:spLocks noGrp="1"/>
          </p:cNvSpPr>
          <p:nvPr>
            <p:ph type="sldNum" sz="quarter" idx="16"/>
          </p:nvPr>
        </p:nvSpPr>
        <p:spPr/>
        <p:txBody>
          <a:bodyPr/>
          <a:lstStyle/>
          <a:p>
            <a:fld id="{4034BEE3-566C-4068-A777-C3A4762E861B}" type="slidenum">
              <a:rPr lang="en-GB" smtClean="0"/>
              <a:pPr/>
              <a:t>15</a:t>
            </a:fld>
            <a:endParaRPr lang="en-GB" dirty="0"/>
          </a:p>
        </p:txBody>
      </p:sp>
    </p:spTree>
    <p:extLst>
      <p:ext uri="{BB962C8B-B14F-4D97-AF65-F5344CB8AC3E}">
        <p14:creationId xmlns:p14="http://schemas.microsoft.com/office/powerpoint/2010/main" val="157632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Le perfectionniste</a:t>
            </a:r>
            <a:endParaRPr lang="fr-FR" dirty="0">
              <a:solidFill>
                <a:srgbClr val="000000"/>
              </a:solidFill>
            </a:endParaRPr>
          </a:p>
        </p:txBody>
      </p:sp>
      <p:grpSp>
        <p:nvGrpSpPr>
          <p:cNvPr id="95" name="Groupe 94">
            <a:extLst>
              <a:ext uri="{FF2B5EF4-FFF2-40B4-BE49-F238E27FC236}">
                <a16:creationId xmlns:a16="http://schemas.microsoft.com/office/drawing/2014/main" id="{5E81AFF9-BF47-4A0F-8768-6BF08EDFE91B}"/>
              </a:ext>
            </a:extLst>
          </p:cNvPr>
          <p:cNvGrpSpPr>
            <a:grpSpLocks noChangeAspect="1"/>
          </p:cNvGrpSpPr>
          <p:nvPr/>
        </p:nvGrpSpPr>
        <p:grpSpPr>
          <a:xfrm>
            <a:off x="11466461" y="119805"/>
            <a:ext cx="619479" cy="611010"/>
            <a:chOff x="509851" y="1348505"/>
            <a:chExt cx="1056822" cy="1042374"/>
          </a:xfrm>
        </p:grpSpPr>
        <p:sp>
          <p:nvSpPr>
            <p:cNvPr id="96" name="Ellipse 95">
              <a:extLst>
                <a:ext uri="{FF2B5EF4-FFF2-40B4-BE49-F238E27FC236}">
                  <a16:creationId xmlns:a16="http://schemas.microsoft.com/office/drawing/2014/main" id="{A468B9D8-F9CE-4E1C-AF27-C88429C5E6B6}"/>
                </a:ext>
              </a:extLst>
            </p:cNvPr>
            <p:cNvSpPr>
              <a:spLocks noChangeAspect="1"/>
            </p:cNvSpPr>
            <p:nvPr/>
          </p:nvSpPr>
          <p:spPr bwMode="ltGray">
            <a:xfrm>
              <a:off x="509851" y="1348505"/>
              <a:ext cx="1056822" cy="1042374"/>
            </a:xfrm>
            <a:prstGeom prst="ellipse">
              <a:avLst/>
            </a:prstGeom>
            <a:solidFill>
              <a:srgbClr val="C69B0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97" name="Freeform 10">
              <a:extLst>
                <a:ext uri="{FF2B5EF4-FFF2-40B4-BE49-F238E27FC236}">
                  <a16:creationId xmlns:a16="http://schemas.microsoft.com/office/drawing/2014/main" id="{9C9091FD-35C5-41A5-8CB8-4F007674552B}"/>
                </a:ext>
              </a:extLst>
            </p:cNvPr>
            <p:cNvSpPr>
              <a:spLocks noChangeAspect="1" noEditPoints="1"/>
            </p:cNvSpPr>
            <p:nvPr/>
          </p:nvSpPr>
          <p:spPr bwMode="auto">
            <a:xfrm>
              <a:off x="731585" y="1519302"/>
              <a:ext cx="613354" cy="612000"/>
            </a:xfrm>
            <a:custGeom>
              <a:avLst/>
              <a:gdLst>
                <a:gd name="T0" fmla="*/ 341 w 453"/>
                <a:gd name="T1" fmla="*/ 406 h 452"/>
                <a:gd name="T2" fmla="*/ 305 w 453"/>
                <a:gd name="T3" fmla="*/ 370 h 452"/>
                <a:gd name="T4" fmla="*/ 239 w 453"/>
                <a:gd name="T5" fmla="*/ 406 h 452"/>
                <a:gd name="T6" fmla="*/ 275 w 453"/>
                <a:gd name="T7" fmla="*/ 370 h 452"/>
                <a:gd name="T8" fmla="*/ 239 w 453"/>
                <a:gd name="T9" fmla="*/ 406 h 452"/>
                <a:gd name="T10" fmla="*/ 369 w 453"/>
                <a:gd name="T11" fmla="*/ 388 h 452"/>
                <a:gd name="T12" fmla="*/ 405 w 453"/>
                <a:gd name="T13" fmla="*/ 406 h 452"/>
                <a:gd name="T14" fmla="*/ 369 w 453"/>
                <a:gd name="T15" fmla="*/ 370 h 452"/>
                <a:gd name="T16" fmla="*/ 175 w 453"/>
                <a:gd name="T17" fmla="*/ 406 h 452"/>
                <a:gd name="T18" fmla="*/ 211 w 453"/>
                <a:gd name="T19" fmla="*/ 370 h 452"/>
                <a:gd name="T20" fmla="*/ 175 w 453"/>
                <a:gd name="T21" fmla="*/ 406 h 452"/>
                <a:gd name="T22" fmla="*/ 405 w 453"/>
                <a:gd name="T23" fmla="*/ 212 h 452"/>
                <a:gd name="T24" fmla="*/ 369 w 453"/>
                <a:gd name="T25" fmla="*/ 176 h 452"/>
                <a:gd name="T26" fmla="*/ 405 w 453"/>
                <a:gd name="T27" fmla="*/ 46 h 452"/>
                <a:gd name="T28" fmla="*/ 369 w 453"/>
                <a:gd name="T29" fmla="*/ 0 h 452"/>
                <a:gd name="T30" fmla="*/ 369 w 453"/>
                <a:gd name="T31" fmla="*/ 46 h 452"/>
                <a:gd name="T32" fmla="*/ 48 w 453"/>
                <a:gd name="T33" fmla="*/ 46 h 452"/>
                <a:gd name="T34" fmla="*/ 0 w 453"/>
                <a:gd name="T35" fmla="*/ 370 h 452"/>
                <a:gd name="T36" fmla="*/ 48 w 453"/>
                <a:gd name="T37" fmla="*/ 406 h 452"/>
                <a:gd name="T38" fmla="*/ 83 w 453"/>
                <a:gd name="T39" fmla="*/ 452 h 452"/>
                <a:gd name="T40" fmla="*/ 147 w 453"/>
                <a:gd name="T41" fmla="*/ 406 h 452"/>
                <a:gd name="T42" fmla="*/ 83 w 453"/>
                <a:gd name="T43" fmla="*/ 370 h 452"/>
                <a:gd name="T44" fmla="*/ 83 w 453"/>
                <a:gd name="T45" fmla="*/ 82 h 452"/>
                <a:gd name="T46" fmla="*/ 369 w 453"/>
                <a:gd name="T47" fmla="*/ 148 h 452"/>
                <a:gd name="T48" fmla="*/ 405 w 453"/>
                <a:gd name="T49" fmla="*/ 82 h 452"/>
                <a:gd name="T50" fmla="*/ 453 w 453"/>
                <a:gd name="T51" fmla="*/ 82 h 452"/>
                <a:gd name="T52" fmla="*/ 405 w 453"/>
                <a:gd name="T53" fmla="*/ 46 h 452"/>
                <a:gd name="T54" fmla="*/ 405 w 453"/>
                <a:gd name="T55" fmla="*/ 340 h 452"/>
                <a:gd name="T56" fmla="*/ 369 w 453"/>
                <a:gd name="T57" fmla="*/ 304 h 452"/>
                <a:gd name="T58" fmla="*/ 369 w 453"/>
                <a:gd name="T59" fmla="*/ 276 h 452"/>
                <a:gd name="T60" fmla="*/ 405 w 453"/>
                <a:gd name="T61" fmla="*/ 240 h 452"/>
                <a:gd name="T62" fmla="*/ 369 w 453"/>
                <a:gd name="T63" fmla="*/ 2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305" y="406"/>
                  </a:moveTo>
                  <a:lnTo>
                    <a:pt x="341" y="406"/>
                  </a:lnTo>
                  <a:lnTo>
                    <a:pt x="341" y="370"/>
                  </a:lnTo>
                  <a:lnTo>
                    <a:pt x="305" y="370"/>
                  </a:lnTo>
                  <a:lnTo>
                    <a:pt x="305" y="406"/>
                  </a:lnTo>
                  <a:close/>
                  <a:moveTo>
                    <a:pt x="239" y="406"/>
                  </a:moveTo>
                  <a:lnTo>
                    <a:pt x="275" y="406"/>
                  </a:lnTo>
                  <a:lnTo>
                    <a:pt x="275" y="370"/>
                  </a:lnTo>
                  <a:lnTo>
                    <a:pt x="239" y="370"/>
                  </a:lnTo>
                  <a:lnTo>
                    <a:pt x="239" y="406"/>
                  </a:lnTo>
                  <a:close/>
                  <a:moveTo>
                    <a:pt x="369" y="388"/>
                  </a:moveTo>
                  <a:lnTo>
                    <a:pt x="369" y="388"/>
                  </a:lnTo>
                  <a:lnTo>
                    <a:pt x="369" y="406"/>
                  </a:lnTo>
                  <a:lnTo>
                    <a:pt x="405" y="406"/>
                  </a:lnTo>
                  <a:lnTo>
                    <a:pt x="405" y="370"/>
                  </a:lnTo>
                  <a:lnTo>
                    <a:pt x="369" y="370"/>
                  </a:lnTo>
                  <a:lnTo>
                    <a:pt x="369" y="388"/>
                  </a:lnTo>
                  <a:close/>
                  <a:moveTo>
                    <a:pt x="175" y="406"/>
                  </a:moveTo>
                  <a:lnTo>
                    <a:pt x="211" y="406"/>
                  </a:lnTo>
                  <a:lnTo>
                    <a:pt x="211" y="370"/>
                  </a:lnTo>
                  <a:lnTo>
                    <a:pt x="175" y="370"/>
                  </a:lnTo>
                  <a:lnTo>
                    <a:pt x="175" y="406"/>
                  </a:lnTo>
                  <a:close/>
                  <a:moveTo>
                    <a:pt x="369" y="212"/>
                  </a:moveTo>
                  <a:lnTo>
                    <a:pt x="405" y="212"/>
                  </a:lnTo>
                  <a:lnTo>
                    <a:pt x="405" y="176"/>
                  </a:lnTo>
                  <a:lnTo>
                    <a:pt x="369" y="176"/>
                  </a:lnTo>
                  <a:lnTo>
                    <a:pt x="369" y="212"/>
                  </a:lnTo>
                  <a:close/>
                  <a:moveTo>
                    <a:pt x="405" y="46"/>
                  </a:moveTo>
                  <a:lnTo>
                    <a:pt x="405" y="0"/>
                  </a:lnTo>
                  <a:lnTo>
                    <a:pt x="369" y="0"/>
                  </a:lnTo>
                  <a:lnTo>
                    <a:pt x="369" y="46"/>
                  </a:lnTo>
                  <a:lnTo>
                    <a:pt x="369" y="46"/>
                  </a:lnTo>
                  <a:lnTo>
                    <a:pt x="369" y="46"/>
                  </a:lnTo>
                  <a:lnTo>
                    <a:pt x="48" y="46"/>
                  </a:lnTo>
                  <a:lnTo>
                    <a:pt x="48" y="370"/>
                  </a:lnTo>
                  <a:lnTo>
                    <a:pt x="0" y="370"/>
                  </a:lnTo>
                  <a:lnTo>
                    <a:pt x="0" y="406"/>
                  </a:lnTo>
                  <a:lnTo>
                    <a:pt x="48" y="406"/>
                  </a:lnTo>
                  <a:lnTo>
                    <a:pt x="48" y="452"/>
                  </a:lnTo>
                  <a:lnTo>
                    <a:pt x="83" y="452"/>
                  </a:lnTo>
                  <a:lnTo>
                    <a:pt x="83" y="406"/>
                  </a:lnTo>
                  <a:lnTo>
                    <a:pt x="147" y="406"/>
                  </a:lnTo>
                  <a:lnTo>
                    <a:pt x="147" y="370"/>
                  </a:lnTo>
                  <a:lnTo>
                    <a:pt x="83" y="370"/>
                  </a:lnTo>
                  <a:lnTo>
                    <a:pt x="83" y="370"/>
                  </a:lnTo>
                  <a:lnTo>
                    <a:pt x="83" y="82"/>
                  </a:lnTo>
                  <a:lnTo>
                    <a:pt x="369" y="82"/>
                  </a:lnTo>
                  <a:lnTo>
                    <a:pt x="369" y="148"/>
                  </a:lnTo>
                  <a:lnTo>
                    <a:pt x="405" y="148"/>
                  </a:lnTo>
                  <a:lnTo>
                    <a:pt x="405" y="82"/>
                  </a:lnTo>
                  <a:lnTo>
                    <a:pt x="405" y="82"/>
                  </a:lnTo>
                  <a:lnTo>
                    <a:pt x="453" y="82"/>
                  </a:lnTo>
                  <a:lnTo>
                    <a:pt x="453" y="46"/>
                  </a:lnTo>
                  <a:lnTo>
                    <a:pt x="405" y="46"/>
                  </a:lnTo>
                  <a:close/>
                  <a:moveTo>
                    <a:pt x="369" y="340"/>
                  </a:moveTo>
                  <a:lnTo>
                    <a:pt x="405" y="340"/>
                  </a:lnTo>
                  <a:lnTo>
                    <a:pt x="405" y="304"/>
                  </a:lnTo>
                  <a:lnTo>
                    <a:pt x="369" y="304"/>
                  </a:lnTo>
                  <a:lnTo>
                    <a:pt x="369" y="340"/>
                  </a:lnTo>
                  <a:close/>
                  <a:moveTo>
                    <a:pt x="369" y="276"/>
                  </a:moveTo>
                  <a:lnTo>
                    <a:pt x="405" y="276"/>
                  </a:lnTo>
                  <a:lnTo>
                    <a:pt x="405" y="240"/>
                  </a:lnTo>
                  <a:lnTo>
                    <a:pt x="369" y="240"/>
                  </a:lnTo>
                  <a:lnTo>
                    <a:pt x="369" y="276"/>
                  </a:ln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4" name="ZoneTexte 3">
            <a:extLst>
              <a:ext uri="{FF2B5EF4-FFF2-40B4-BE49-F238E27FC236}">
                <a16:creationId xmlns:a16="http://schemas.microsoft.com/office/drawing/2014/main" id="{4374C8EB-FC25-4846-9147-7457A64EE1B2}"/>
              </a:ext>
            </a:extLst>
          </p:cNvPr>
          <p:cNvSpPr txBox="1"/>
          <p:nvPr/>
        </p:nvSpPr>
        <p:spPr>
          <a:xfrm>
            <a:off x="4023891" y="1107710"/>
            <a:ext cx="7932074" cy="4965585"/>
          </a:xfrm>
          <a:prstGeom prst="rect">
            <a:avLst/>
          </a:prstGeom>
          <a:noFill/>
        </p:spPr>
        <p:txBody>
          <a:bodyPr wrap="square" lIns="0" tIns="0" rIns="0" bIns="0" rtlCol="0">
            <a:noAutofit/>
          </a:bodyPr>
          <a:lstStyle/>
          <a:p>
            <a:pPr defTabSz="912937" fontAlgn="base">
              <a:spcBef>
                <a:spcPct val="0"/>
              </a:spcBef>
              <a:spcAft>
                <a:spcPct val="0"/>
              </a:spcAft>
              <a:defRPr/>
            </a:pPr>
            <a:r>
              <a:rPr lang="fr-FR" sz="1398" dirty="0">
                <a:solidFill>
                  <a:srgbClr val="717171"/>
                </a:solidFill>
                <a:latin typeface="Arial" charset="0"/>
                <a:cs typeface="Arial" charset="0"/>
              </a:rPr>
              <a:t>Le perfectionniste se doit d’avoir un espace extérieur bien exploité et entretenu, mais son temps disponible est limité. Il consacre d’ailleurs moins de temps à l’entretien. Pour répondre à ses attentes élevées tout en gérant cette contrainte de temps, il accepte volontiers de se faire accompagner et privilégie dans l’ensemble la disponibilité et la rapidité d’exécution pour entretenir ou aménager ses espaces extérieurs.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Plus jeune et plus actif, il vit davantage dans une maison, dont il est plus souvent locataire. Son foyer est plus fréquemment composé de plus de 2 personnes, avec au moins un enfant. </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Le perfectionniste est une personne plus connectée, avec une volonté de partager:</a:t>
            </a:r>
          </a:p>
          <a:p>
            <a:pPr marL="285293" indent="-285293" defTabSz="912937" fontAlgn="base">
              <a:spcBef>
                <a:spcPct val="0"/>
              </a:spcBef>
              <a:spcAft>
                <a:spcPct val="0"/>
              </a:spcAft>
              <a:buFontTx/>
              <a:buChar char="-"/>
              <a:defRPr/>
            </a:pPr>
            <a:r>
              <a:rPr lang="fr-FR" sz="1398" dirty="0">
                <a:solidFill>
                  <a:srgbClr val="717171"/>
                </a:solidFill>
                <a:latin typeface="Arial" charset="0"/>
                <a:cs typeface="Arial" charset="0"/>
              </a:rPr>
              <a:t>Il fait preuve d’un usage digital assidu et s’informe tant sur les sites, que les réseaux sociaux et les applications</a:t>
            </a:r>
          </a:p>
          <a:p>
            <a:pPr marL="285293" indent="-285293" defTabSz="912937" fontAlgn="base">
              <a:spcBef>
                <a:spcPct val="0"/>
              </a:spcBef>
              <a:spcAft>
                <a:spcPct val="0"/>
              </a:spcAft>
              <a:buFontTx/>
              <a:buChar char="-"/>
              <a:defRPr/>
            </a:pPr>
            <a:r>
              <a:rPr lang="fr-FR" sz="1398" dirty="0">
                <a:solidFill>
                  <a:srgbClr val="717171"/>
                </a:solidFill>
                <a:latin typeface="Arial" charset="0"/>
                <a:cs typeface="Arial" charset="0"/>
              </a:rPr>
              <a:t>Il emprunte ou prête des outils, échange ou donne des graines, plants ou récoltes</a:t>
            </a:r>
          </a:p>
          <a:p>
            <a:pPr marL="285293" indent="-285293" defTabSz="912937" fontAlgn="base">
              <a:spcBef>
                <a:spcPct val="0"/>
              </a:spcBef>
              <a:spcAft>
                <a:spcPct val="0"/>
              </a:spcAft>
              <a:buFontTx/>
              <a:buChar char="-"/>
              <a:defRPr/>
            </a:pPr>
            <a:r>
              <a:rPr lang="fr-FR" sz="1398" dirty="0">
                <a:solidFill>
                  <a:srgbClr val="717171"/>
                </a:solidFill>
                <a:latin typeface="Arial" charset="0"/>
                <a:cs typeface="Arial" charset="0"/>
              </a:rPr>
              <a:t>Il privilégie de se faire conseiller par des spécialistes et visite plus fréquemment des lieux ou expositions dédiées à l’aménagement</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 fait aussi plus fréquemment appel à un professionnel, en particulier pour des missions d’aménagement (plantations).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En termes de mobilier de jardin ou d’outils motorisés, il privilégie des produits sophistiqués (brasero, tondeuses techniques). Afin d’allier ses exigences et sa contrainte de temps, il se repose plus souvent sur la marque, des recommandations ou conseils ainsi que la rapidité de livraison dans ses critères de choix, au détriment éventuel de la qualité.</a:t>
            </a:r>
          </a:p>
          <a:p>
            <a:pPr defTabSz="912937" fontAlgn="base">
              <a:spcBef>
                <a:spcPct val="0"/>
              </a:spcBef>
              <a:spcAft>
                <a:spcPct val="0"/>
              </a:spcAft>
              <a:defRPr/>
            </a:pPr>
            <a:endParaRPr lang="fr-FR" sz="1298" dirty="0">
              <a:solidFill>
                <a:srgbClr val="717171"/>
              </a:solidFill>
              <a:latin typeface="Verdana"/>
              <a:cs typeface="Arial" charset="0"/>
            </a:endParaRPr>
          </a:p>
        </p:txBody>
      </p:sp>
      <p:pic>
        <p:nvPicPr>
          <p:cNvPr id="20" name="Image 19">
            <a:extLst>
              <a:ext uri="{FF2B5EF4-FFF2-40B4-BE49-F238E27FC236}">
                <a16:creationId xmlns:a16="http://schemas.microsoft.com/office/drawing/2014/main" id="{6776CB8E-8B26-431C-A457-3FC038F69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970" y="1098362"/>
            <a:ext cx="3310390" cy="4965585"/>
          </a:xfrm>
          <a:prstGeom prst="rect">
            <a:avLst/>
          </a:prstGeom>
        </p:spPr>
      </p:pic>
      <p:sp>
        <p:nvSpPr>
          <p:cNvPr id="5" name="Espace réservé du numéro de diapositive 4">
            <a:extLst>
              <a:ext uri="{FF2B5EF4-FFF2-40B4-BE49-F238E27FC236}">
                <a16:creationId xmlns:a16="http://schemas.microsoft.com/office/drawing/2014/main" id="{C54B0FA6-DBDE-E545-9426-8E7B52A4B06B}"/>
              </a:ext>
            </a:extLst>
          </p:cNvPr>
          <p:cNvSpPr>
            <a:spLocks noGrp="1"/>
          </p:cNvSpPr>
          <p:nvPr>
            <p:ph type="sldNum" sz="quarter" idx="4"/>
          </p:nvPr>
        </p:nvSpPr>
        <p:spPr/>
        <p:txBody>
          <a:bodyPr/>
          <a:lstStyle/>
          <a:p>
            <a:fld id="{4034BEE3-566C-4068-A777-C3A4762E861B}" type="slidenum">
              <a:rPr lang="en-GB" smtClean="0"/>
              <a:pPr/>
              <a:t>16</a:t>
            </a:fld>
            <a:endParaRPr lang="en-GB" dirty="0"/>
          </a:p>
        </p:txBody>
      </p:sp>
    </p:spTree>
    <p:custDataLst>
      <p:tags r:id="rId1"/>
    </p:custDataLst>
    <p:extLst>
      <p:ext uri="{BB962C8B-B14F-4D97-AF65-F5344CB8AC3E}">
        <p14:creationId xmlns:p14="http://schemas.microsoft.com/office/powerpoint/2010/main" val="73042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p0045">
            <a:extLst>
              <a:ext uri="{FF2B5EF4-FFF2-40B4-BE49-F238E27FC236}">
                <a16:creationId xmlns:a16="http://schemas.microsoft.com/office/drawing/2014/main" id="{774B57B4-724B-4F3C-B352-C90AB959CDCE}"/>
              </a:ext>
            </a:extLst>
          </p:cNvPr>
          <p:cNvSpPr/>
          <p:nvPr/>
        </p:nvSpPr>
        <p:spPr>
          <a:xfrm>
            <a:off x="4891675" y="2357322"/>
            <a:ext cx="3162464" cy="71875"/>
          </a:xfrm>
          <a:prstGeom prst="homePlate">
            <a:avLst/>
          </a:prstGeom>
          <a:solidFill>
            <a:schemeClr val="tx1">
              <a:lumMod val="20000"/>
              <a:lumOff val="80000"/>
            </a:schemeClr>
          </a:soli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398" dirty="0" err="1">
              <a:solidFill>
                <a:srgbClr val="FFFFFF"/>
              </a:solidFill>
              <a:latin typeface="Arial" panose="020B0604020202020204" pitchFamily="34" charset="0"/>
              <a:cs typeface="Arial" panose="020B0604020202020204" pitchFamily="34" charset="0"/>
            </a:endParaRPr>
          </a:p>
        </p:txBody>
      </p:sp>
      <p:graphicFrame>
        <p:nvGraphicFramePr>
          <p:cNvPr id="87" name="shp0046">
            <a:extLst>
              <a:ext uri="{FF2B5EF4-FFF2-40B4-BE49-F238E27FC236}">
                <a16:creationId xmlns:a16="http://schemas.microsoft.com/office/drawing/2014/main" id="{445826B9-3997-494D-AFE6-7E90595DC968}"/>
              </a:ext>
            </a:extLst>
          </p:cNvPr>
          <p:cNvGraphicFramePr/>
          <p:nvPr/>
        </p:nvGraphicFramePr>
        <p:xfrm>
          <a:off x="4975397" y="1328793"/>
          <a:ext cx="2836426" cy="2094177"/>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Le perfectionniste – Son profil sociodémographique</a:t>
            </a:r>
            <a:endParaRPr lang="fr-FR" dirty="0">
              <a:solidFill>
                <a:srgbClr val="000000"/>
              </a:solidFill>
            </a:endParaRPr>
          </a:p>
        </p:txBody>
      </p:sp>
      <p:graphicFrame>
        <p:nvGraphicFramePr>
          <p:cNvPr id="148" name="shp0033">
            <a:extLst>
              <a:ext uri="{FF2B5EF4-FFF2-40B4-BE49-F238E27FC236}">
                <a16:creationId xmlns:a16="http://schemas.microsoft.com/office/drawing/2014/main" id="{406E5374-82FF-4624-93AA-8B0D8C650B31}"/>
              </a:ext>
            </a:extLst>
          </p:cNvPr>
          <p:cNvGraphicFramePr/>
          <p:nvPr/>
        </p:nvGraphicFramePr>
        <p:xfrm>
          <a:off x="8550439" y="1723034"/>
          <a:ext cx="894286" cy="894286"/>
        </p:xfrm>
        <a:graphic>
          <a:graphicData uri="http://schemas.openxmlformats.org/drawingml/2006/chart">
            <c:chart xmlns:c="http://schemas.openxmlformats.org/drawingml/2006/chart" xmlns:r="http://schemas.openxmlformats.org/officeDocument/2006/relationships" r:id="rId5"/>
          </a:graphicData>
        </a:graphic>
      </p:graphicFrame>
      <p:sp>
        <p:nvSpPr>
          <p:cNvPr id="149" name="shp0034">
            <a:extLst>
              <a:ext uri="{FF2B5EF4-FFF2-40B4-BE49-F238E27FC236}">
                <a16:creationId xmlns:a16="http://schemas.microsoft.com/office/drawing/2014/main" id="{EA64711D-CE56-43CF-93EC-9C006EC7B081}"/>
              </a:ext>
            </a:extLst>
          </p:cNvPr>
          <p:cNvSpPr txBox="1"/>
          <p:nvPr/>
        </p:nvSpPr>
        <p:spPr>
          <a:xfrm>
            <a:off x="8505238" y="1161870"/>
            <a:ext cx="111694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PCS INDIVIDU</a:t>
            </a:r>
          </a:p>
        </p:txBody>
      </p:sp>
      <p:cxnSp>
        <p:nvCxnSpPr>
          <p:cNvPr id="150" name="shp0035">
            <a:extLst>
              <a:ext uri="{FF2B5EF4-FFF2-40B4-BE49-F238E27FC236}">
                <a16:creationId xmlns:a16="http://schemas.microsoft.com/office/drawing/2014/main" id="{38A7BDAB-C01C-4424-AB08-7355FE8B754E}"/>
              </a:ext>
            </a:extLst>
          </p:cNvPr>
          <p:cNvCxnSpPr>
            <a:cxnSpLocks/>
          </p:cNvCxnSpPr>
          <p:nvPr/>
        </p:nvCxnSpPr>
        <p:spPr>
          <a:xfrm>
            <a:off x="8505239" y="1399530"/>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shp0036">
            <a:extLst>
              <a:ext uri="{FF2B5EF4-FFF2-40B4-BE49-F238E27FC236}">
                <a16:creationId xmlns:a16="http://schemas.microsoft.com/office/drawing/2014/main" id="{BA8BEAB9-993F-4F1F-BB07-3DD2E6753BB2}"/>
              </a:ext>
            </a:extLst>
          </p:cNvPr>
          <p:cNvCxnSpPr>
            <a:cxnSpLocks/>
          </p:cNvCxnSpPr>
          <p:nvPr/>
        </p:nvCxnSpPr>
        <p:spPr>
          <a:xfrm>
            <a:off x="8505239" y="3355534"/>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2" name="shp0037">
            <a:extLst>
              <a:ext uri="{FF2B5EF4-FFF2-40B4-BE49-F238E27FC236}">
                <a16:creationId xmlns:a16="http://schemas.microsoft.com/office/drawing/2014/main" id="{990F3D45-4EA7-4420-8F01-6EB4FA6AA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4598" y="1931057"/>
            <a:ext cx="675093" cy="627551"/>
          </a:xfrm>
          <a:prstGeom prst="rect">
            <a:avLst/>
          </a:prstGeom>
        </p:spPr>
      </p:pic>
      <p:sp>
        <p:nvSpPr>
          <p:cNvPr id="153" name="shp0038">
            <a:extLst>
              <a:ext uri="{FF2B5EF4-FFF2-40B4-BE49-F238E27FC236}">
                <a16:creationId xmlns:a16="http://schemas.microsoft.com/office/drawing/2014/main" id="{B8E70B93-43E0-425C-A0B9-1F1B0AEFFB77}"/>
              </a:ext>
            </a:extLst>
          </p:cNvPr>
          <p:cNvSpPr txBox="1"/>
          <p:nvPr/>
        </p:nvSpPr>
        <p:spPr>
          <a:xfrm>
            <a:off x="8792756" y="2699946"/>
            <a:ext cx="409652" cy="430134"/>
          </a:xfrm>
          <a:prstGeom prst="rect">
            <a:avLst/>
          </a:prstGeom>
          <a:noFill/>
        </p:spPr>
        <p:txBody>
          <a:bodyPr wrap="none" lIns="0" tIns="0" rIns="0" bIns="0" rtlCol="0">
            <a:spAutoFit/>
          </a:bodyPr>
          <a:lstStyle/>
          <a:p>
            <a:pPr algn="ctr" defTabSz="91293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C69B08"/>
                </a:solidFill>
                <a:latin typeface="Arial" panose="020B0604020202020204" pitchFamily="34" charset="0"/>
                <a:cs typeface="Arial" panose="020B0604020202020204" pitchFamily="34" charset="0"/>
              </a:rPr>
              <a:t>29%</a:t>
            </a:r>
          </a:p>
        </p:txBody>
      </p:sp>
      <p:graphicFrame>
        <p:nvGraphicFramePr>
          <p:cNvPr id="154" name="shp0039">
            <a:extLst>
              <a:ext uri="{FF2B5EF4-FFF2-40B4-BE49-F238E27FC236}">
                <a16:creationId xmlns:a16="http://schemas.microsoft.com/office/drawing/2014/main" id="{08C331C9-EC95-44B9-BB31-692D3607AC42}"/>
              </a:ext>
            </a:extLst>
          </p:cNvPr>
          <p:cNvGraphicFramePr/>
          <p:nvPr/>
        </p:nvGraphicFramePr>
        <p:xfrm>
          <a:off x="9698707" y="1723034"/>
          <a:ext cx="894286" cy="894286"/>
        </p:xfrm>
        <a:graphic>
          <a:graphicData uri="http://schemas.openxmlformats.org/drawingml/2006/chart">
            <c:chart xmlns:c="http://schemas.openxmlformats.org/drawingml/2006/chart" xmlns:r="http://schemas.openxmlformats.org/officeDocument/2006/relationships" r:id="rId8"/>
          </a:graphicData>
        </a:graphic>
      </p:graphicFrame>
      <p:sp>
        <p:nvSpPr>
          <p:cNvPr id="155" name="shp0040">
            <a:extLst>
              <a:ext uri="{FF2B5EF4-FFF2-40B4-BE49-F238E27FC236}">
                <a16:creationId xmlns:a16="http://schemas.microsoft.com/office/drawing/2014/main" id="{31A1F086-4BA8-4022-A919-1A00BBA3B68C}"/>
              </a:ext>
            </a:extLst>
          </p:cNvPr>
          <p:cNvSpPr txBox="1"/>
          <p:nvPr/>
        </p:nvSpPr>
        <p:spPr>
          <a:xfrm>
            <a:off x="9940999" y="2699946"/>
            <a:ext cx="409705" cy="430190"/>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C69B08"/>
                </a:solidFill>
                <a:latin typeface="Arial" panose="020B0604020202020204" pitchFamily="34" charset="0"/>
                <a:cs typeface="Arial" panose="020B0604020202020204" pitchFamily="34" charset="0"/>
              </a:rPr>
              <a:t>33%</a:t>
            </a:r>
          </a:p>
        </p:txBody>
      </p:sp>
      <p:graphicFrame>
        <p:nvGraphicFramePr>
          <p:cNvPr id="156" name="shp0041">
            <a:extLst>
              <a:ext uri="{FF2B5EF4-FFF2-40B4-BE49-F238E27FC236}">
                <a16:creationId xmlns:a16="http://schemas.microsoft.com/office/drawing/2014/main" id="{6EFA8EEB-51A0-4B9C-BD57-043D528D0F6E}"/>
              </a:ext>
            </a:extLst>
          </p:cNvPr>
          <p:cNvGraphicFramePr/>
          <p:nvPr/>
        </p:nvGraphicFramePr>
        <p:xfrm>
          <a:off x="10846974" y="1723034"/>
          <a:ext cx="894286" cy="894286"/>
        </p:xfrm>
        <a:graphic>
          <a:graphicData uri="http://schemas.openxmlformats.org/drawingml/2006/chart">
            <c:chart xmlns:c="http://schemas.openxmlformats.org/drawingml/2006/chart" xmlns:r="http://schemas.openxmlformats.org/officeDocument/2006/relationships" r:id="rId9"/>
          </a:graphicData>
        </a:graphic>
      </p:graphicFrame>
      <p:sp>
        <p:nvSpPr>
          <p:cNvPr id="157" name="shp0042">
            <a:extLst>
              <a:ext uri="{FF2B5EF4-FFF2-40B4-BE49-F238E27FC236}">
                <a16:creationId xmlns:a16="http://schemas.microsoft.com/office/drawing/2014/main" id="{E619E03B-BCE3-47F5-8C38-210E4B6639DA}"/>
              </a:ext>
            </a:extLst>
          </p:cNvPr>
          <p:cNvSpPr txBox="1"/>
          <p:nvPr/>
        </p:nvSpPr>
        <p:spPr>
          <a:xfrm>
            <a:off x="11050886" y="2699946"/>
            <a:ext cx="486462" cy="430134"/>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Inactifs</a:t>
            </a:r>
            <a:br>
              <a:rPr lang="fr-FR" sz="1198" b="1" dirty="0">
                <a:solidFill>
                  <a:srgbClr val="C69B08"/>
                </a:solidFill>
                <a:latin typeface="Arial" panose="020B0604020202020204" pitchFamily="34" charset="0"/>
                <a:cs typeface="Arial" panose="020B0604020202020204" pitchFamily="34" charset="0"/>
              </a:rPr>
            </a:br>
            <a:r>
              <a:rPr lang="fr-FR" sz="1597" b="1" dirty="0">
                <a:solidFill>
                  <a:srgbClr val="C69B08"/>
                </a:solidFill>
                <a:latin typeface="Arial" panose="020B0604020202020204" pitchFamily="34" charset="0"/>
                <a:cs typeface="Arial" panose="020B0604020202020204" pitchFamily="34" charset="0"/>
              </a:rPr>
              <a:t>38%</a:t>
            </a:r>
          </a:p>
        </p:txBody>
      </p:sp>
      <p:pic>
        <p:nvPicPr>
          <p:cNvPr id="158" name="shp0043">
            <a:extLst>
              <a:ext uri="{FF2B5EF4-FFF2-40B4-BE49-F238E27FC236}">
                <a16:creationId xmlns:a16="http://schemas.microsoft.com/office/drawing/2014/main" id="{78FACCF2-6322-4CFA-B8D8-BD6199174D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2865" y="1931057"/>
            <a:ext cx="675093" cy="627551"/>
          </a:xfrm>
          <a:prstGeom prst="rect">
            <a:avLst/>
          </a:prstGeom>
        </p:spPr>
      </p:pic>
      <p:pic>
        <p:nvPicPr>
          <p:cNvPr id="159" name="shp0044">
            <a:extLst>
              <a:ext uri="{FF2B5EF4-FFF2-40B4-BE49-F238E27FC236}">
                <a16:creationId xmlns:a16="http://schemas.microsoft.com/office/drawing/2014/main" id="{3A20B395-71B3-435B-9C8C-D0C419D79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1133" y="1931057"/>
            <a:ext cx="675093" cy="627551"/>
          </a:xfrm>
          <a:prstGeom prst="rect">
            <a:avLst/>
          </a:prstGeom>
        </p:spPr>
      </p:pic>
      <p:sp>
        <p:nvSpPr>
          <p:cNvPr id="162" name="shp0047">
            <a:extLst>
              <a:ext uri="{FF2B5EF4-FFF2-40B4-BE49-F238E27FC236}">
                <a16:creationId xmlns:a16="http://schemas.microsoft.com/office/drawing/2014/main" id="{C1F34618-FC12-42DF-BC74-72CF29DB94E5}"/>
              </a:ext>
            </a:extLst>
          </p:cNvPr>
          <p:cNvSpPr txBox="1"/>
          <p:nvPr/>
        </p:nvSpPr>
        <p:spPr>
          <a:xfrm>
            <a:off x="3399928" y="1161870"/>
            <a:ext cx="360046" cy="199705"/>
          </a:xfrm>
          <a:prstGeom prst="rect">
            <a:avLst/>
          </a:prstGeom>
          <a:noFill/>
        </p:spPr>
        <p:txBody>
          <a:bodyPr wrap="squar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ÂGE</a:t>
            </a:r>
          </a:p>
        </p:txBody>
      </p:sp>
      <p:pic>
        <p:nvPicPr>
          <p:cNvPr id="163" name="shp0048">
            <a:extLst>
              <a:ext uri="{FF2B5EF4-FFF2-40B4-BE49-F238E27FC236}">
                <a16:creationId xmlns:a16="http://schemas.microsoft.com/office/drawing/2014/main" id="{152DF5EE-6BF2-4754-95BE-F58942AAA6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1747" y="2016292"/>
            <a:ext cx="570502" cy="570502"/>
          </a:xfrm>
          <a:prstGeom prst="rect">
            <a:avLst/>
          </a:prstGeom>
        </p:spPr>
      </p:pic>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3399927" y="1399530"/>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3399927" y="3355534"/>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6" name="shp0051">
            <a:extLst>
              <a:ext uri="{FF2B5EF4-FFF2-40B4-BE49-F238E27FC236}">
                <a16:creationId xmlns:a16="http://schemas.microsoft.com/office/drawing/2014/main" id="{73353D0D-823C-44A0-AEF7-867E49E50D41}"/>
              </a:ext>
            </a:extLst>
          </p:cNvPr>
          <p:cNvSpPr txBox="1"/>
          <p:nvPr/>
        </p:nvSpPr>
        <p:spPr>
          <a:xfrm>
            <a:off x="3428122" y="2044087"/>
            <a:ext cx="636963" cy="5807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defTabSz="456423" fontAlgn="base">
              <a:lnSpc>
                <a:spcPct val="90000"/>
              </a:lnSpc>
              <a:spcBef>
                <a:spcPct val="0"/>
              </a:spcBef>
              <a:spcAft>
                <a:spcPct val="0"/>
              </a:spcAft>
              <a:defRPr/>
            </a:pPr>
            <a:r>
              <a:rPr lang="fr-FR" sz="1298" dirty="0">
                <a:solidFill>
                  <a:srgbClr val="000000"/>
                </a:solidFill>
              </a:rPr>
              <a:t>Âge</a:t>
            </a:r>
            <a:br>
              <a:rPr lang="fr-FR" sz="1298" dirty="0">
                <a:solidFill>
                  <a:srgbClr val="000000"/>
                </a:solidFill>
              </a:rPr>
            </a:br>
            <a:r>
              <a:rPr lang="fr-FR" sz="1298" dirty="0">
                <a:solidFill>
                  <a:srgbClr val="000000"/>
                </a:solidFill>
              </a:rPr>
              <a:t>moyen </a:t>
            </a:r>
          </a:p>
          <a:p>
            <a:pPr defTabSz="456423" fontAlgn="base">
              <a:lnSpc>
                <a:spcPct val="90000"/>
              </a:lnSpc>
              <a:spcBef>
                <a:spcPct val="0"/>
              </a:spcBef>
              <a:spcAft>
                <a:spcPct val="0"/>
              </a:spcAft>
              <a:defRPr/>
            </a:pPr>
            <a:r>
              <a:rPr lang="fr-FR" sz="1597" b="1" dirty="0">
                <a:solidFill>
                  <a:srgbClr val="000000"/>
                </a:solidFill>
              </a:rPr>
              <a:t>48 ans</a:t>
            </a:r>
          </a:p>
        </p:txBody>
      </p:sp>
      <p:sp>
        <p:nvSpPr>
          <p:cNvPr id="167" name="shp0052">
            <a:extLst>
              <a:ext uri="{FF2B5EF4-FFF2-40B4-BE49-F238E27FC236}">
                <a16:creationId xmlns:a16="http://schemas.microsoft.com/office/drawing/2014/main" id="{36E8DA8B-BD42-4778-893F-2692C9830512}"/>
              </a:ext>
            </a:extLst>
          </p:cNvPr>
          <p:cNvSpPr txBox="1"/>
          <p:nvPr/>
        </p:nvSpPr>
        <p:spPr>
          <a:xfrm>
            <a:off x="388857" y="1161870"/>
            <a:ext cx="44165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SEXE</a:t>
            </a:r>
          </a:p>
        </p:txBody>
      </p:sp>
      <p:graphicFrame>
        <p:nvGraphicFramePr>
          <p:cNvPr id="168" name="shp0053">
            <a:extLst>
              <a:ext uri="{FF2B5EF4-FFF2-40B4-BE49-F238E27FC236}">
                <a16:creationId xmlns:a16="http://schemas.microsoft.com/office/drawing/2014/main" id="{48D75CFF-5AB6-45B7-85E8-D842C49C809B}"/>
              </a:ext>
            </a:extLst>
          </p:cNvPr>
          <p:cNvGraphicFramePr/>
          <p:nvPr/>
        </p:nvGraphicFramePr>
        <p:xfrm>
          <a:off x="940015" y="1593419"/>
          <a:ext cx="1070977" cy="1070977"/>
        </p:xfrm>
        <a:graphic>
          <a:graphicData uri="http://schemas.openxmlformats.org/drawingml/2006/chart">
            <c:chart xmlns:c="http://schemas.openxmlformats.org/drawingml/2006/chart" xmlns:r="http://schemas.openxmlformats.org/officeDocument/2006/relationships" r:id="rId16"/>
          </a:graphicData>
        </a:graphic>
      </p:graphicFrame>
      <p:cxnSp>
        <p:nvCxnSpPr>
          <p:cNvPr id="169" name="shp0054">
            <a:extLst>
              <a:ext uri="{FF2B5EF4-FFF2-40B4-BE49-F238E27FC236}">
                <a16:creationId xmlns:a16="http://schemas.microsoft.com/office/drawing/2014/main" id="{7F67A5E9-F06B-4C16-B2B8-BE2142E1F99C}"/>
              </a:ext>
            </a:extLst>
          </p:cNvPr>
          <p:cNvCxnSpPr>
            <a:cxnSpLocks/>
          </p:cNvCxnSpPr>
          <p:nvPr/>
        </p:nvCxnSpPr>
        <p:spPr>
          <a:xfrm>
            <a:off x="388856" y="1399530"/>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0" name="shp0055">
            <a:extLst>
              <a:ext uri="{FF2B5EF4-FFF2-40B4-BE49-F238E27FC236}">
                <a16:creationId xmlns:a16="http://schemas.microsoft.com/office/drawing/2014/main" id="{E00C4C4C-9C6B-4931-B0FD-BEF6C9D7F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85337" y="2597235"/>
            <a:ext cx="380334" cy="399351"/>
          </a:xfrm>
          <a:prstGeom prst="rect">
            <a:avLst/>
          </a:prstGeom>
        </p:spPr>
      </p:pic>
      <p:pic>
        <p:nvPicPr>
          <p:cNvPr id="171" name="shp0056">
            <a:extLst>
              <a:ext uri="{FF2B5EF4-FFF2-40B4-BE49-F238E27FC236}">
                <a16:creationId xmlns:a16="http://schemas.microsoft.com/office/drawing/2014/main" id="{7B8996CB-6F10-42EC-9DE2-2E3AA4A04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104" y="1593419"/>
            <a:ext cx="313776" cy="313776"/>
          </a:xfrm>
          <a:prstGeom prst="rect">
            <a:avLst/>
          </a:prstGeom>
        </p:spPr>
      </p:pic>
      <p:pic>
        <p:nvPicPr>
          <p:cNvPr id="172" name="shp0057">
            <a:extLst>
              <a:ext uri="{FF2B5EF4-FFF2-40B4-BE49-F238E27FC236}">
                <a16:creationId xmlns:a16="http://schemas.microsoft.com/office/drawing/2014/main" id="{9EE7FA97-7CCB-49A8-82FC-724613DAF5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669" y="2171215"/>
            <a:ext cx="332793" cy="713126"/>
          </a:xfrm>
          <a:prstGeom prst="rect">
            <a:avLst/>
          </a:prstGeom>
        </p:spPr>
      </p:pic>
      <p:pic>
        <p:nvPicPr>
          <p:cNvPr id="173" name="shp0058">
            <a:extLst>
              <a:ext uri="{FF2B5EF4-FFF2-40B4-BE49-F238E27FC236}">
                <a16:creationId xmlns:a16="http://schemas.microsoft.com/office/drawing/2014/main" id="{1DD514F5-8F10-4975-A3F5-E9BE5DFA5D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7908" y="2171215"/>
            <a:ext cx="294759" cy="713126"/>
          </a:xfrm>
          <a:prstGeom prst="rect">
            <a:avLst/>
          </a:prstGeom>
        </p:spPr>
      </p:pic>
      <p:sp>
        <p:nvSpPr>
          <p:cNvPr id="174" name="shp0059">
            <a:extLst>
              <a:ext uri="{FF2B5EF4-FFF2-40B4-BE49-F238E27FC236}">
                <a16:creationId xmlns:a16="http://schemas.microsoft.com/office/drawing/2014/main" id="{8D626D0B-BFFD-42B3-AC63-34F55C395C6B}"/>
              </a:ext>
            </a:extLst>
          </p:cNvPr>
          <p:cNvSpPr txBox="1"/>
          <p:nvPr/>
        </p:nvSpPr>
        <p:spPr>
          <a:xfrm>
            <a:off x="490214"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C69B08"/>
                </a:solidFill>
                <a:latin typeface="Arial" panose="020B0604020202020204" pitchFamily="34" charset="0"/>
                <a:cs typeface="Arial" panose="020B0604020202020204" pitchFamily="34" charset="0"/>
              </a:rPr>
              <a:t>51%</a:t>
            </a:r>
          </a:p>
        </p:txBody>
      </p:sp>
      <p:sp>
        <p:nvSpPr>
          <p:cNvPr id="175" name="shp0060">
            <a:extLst>
              <a:ext uri="{FF2B5EF4-FFF2-40B4-BE49-F238E27FC236}">
                <a16:creationId xmlns:a16="http://schemas.microsoft.com/office/drawing/2014/main" id="{AC90C779-F46B-47BB-ABE1-B114455CB03B}"/>
              </a:ext>
            </a:extLst>
          </p:cNvPr>
          <p:cNvSpPr txBox="1"/>
          <p:nvPr/>
        </p:nvSpPr>
        <p:spPr>
          <a:xfrm>
            <a:off x="2200432"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717171"/>
                </a:solidFill>
                <a:latin typeface="Arial" panose="020B0604020202020204" pitchFamily="34" charset="0"/>
                <a:cs typeface="Arial" panose="020B0604020202020204" pitchFamily="34" charset="0"/>
              </a:rPr>
              <a:t>49%</a:t>
            </a:r>
          </a:p>
        </p:txBody>
      </p:sp>
      <p:cxnSp>
        <p:nvCxnSpPr>
          <p:cNvPr id="176" name="shp0061">
            <a:extLst>
              <a:ext uri="{FF2B5EF4-FFF2-40B4-BE49-F238E27FC236}">
                <a16:creationId xmlns:a16="http://schemas.microsoft.com/office/drawing/2014/main" id="{2A429C64-1DDC-4C51-9FD3-847A91BBB9F8}"/>
              </a:ext>
            </a:extLst>
          </p:cNvPr>
          <p:cNvCxnSpPr>
            <a:cxnSpLocks/>
          </p:cNvCxnSpPr>
          <p:nvPr/>
        </p:nvCxnSpPr>
        <p:spPr>
          <a:xfrm>
            <a:off x="388856" y="3355534"/>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858022"/>
            <a:ext cx="11445343" cy="248896"/>
          </a:xfrm>
          <a:prstGeom prst="rect">
            <a:avLst/>
          </a:prstGeom>
          <a:noFill/>
          <a:ln>
            <a:noFill/>
          </a:ln>
        </p:spPr>
        <p:txBody>
          <a:bodyPr wrap="square" lIns="0" tIns="0" rIns="0" bIns="0" rtlCol="0" anchor="b">
            <a:spAutoFit/>
          </a:bodyPr>
          <a:lstStyle/>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perfectionnistes (806)</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RS1 / RS2 / RS6 / RS102 / RS11 </a:t>
            </a:r>
          </a:p>
        </p:txBody>
      </p:sp>
      <p:graphicFrame>
        <p:nvGraphicFramePr>
          <p:cNvPr id="177" name="shp0011">
            <a:extLst>
              <a:ext uri="{FF2B5EF4-FFF2-40B4-BE49-F238E27FC236}">
                <a16:creationId xmlns:a16="http://schemas.microsoft.com/office/drawing/2014/main" id="{49738A35-2373-40F2-BBE4-E4ADF003B4B3}"/>
              </a:ext>
            </a:extLst>
          </p:cNvPr>
          <p:cNvGraphicFramePr/>
          <p:nvPr/>
        </p:nvGraphicFramePr>
        <p:xfrm>
          <a:off x="6590167" y="3644844"/>
          <a:ext cx="3163249" cy="1783445"/>
        </p:xfrm>
        <a:graphic>
          <a:graphicData uri="http://schemas.openxmlformats.org/drawingml/2006/chart">
            <c:chart xmlns:c="http://schemas.openxmlformats.org/drawingml/2006/chart" xmlns:r="http://schemas.openxmlformats.org/officeDocument/2006/relationships" r:id="rId25"/>
          </a:graphicData>
        </a:graphic>
      </p:graphicFrame>
      <p:sp>
        <p:nvSpPr>
          <p:cNvPr id="179" name="shp0012">
            <a:extLst>
              <a:ext uri="{FF2B5EF4-FFF2-40B4-BE49-F238E27FC236}">
                <a16:creationId xmlns:a16="http://schemas.microsoft.com/office/drawing/2014/main" id="{26E7328D-C987-4C4F-8A34-9C1C3CF54F8E}"/>
              </a:ext>
            </a:extLst>
          </p:cNvPr>
          <p:cNvSpPr txBox="1"/>
          <p:nvPr/>
        </p:nvSpPr>
        <p:spPr>
          <a:xfrm>
            <a:off x="6724599" y="3677046"/>
            <a:ext cx="1901488"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PRÉSENCE D’ENFANTS</a:t>
            </a:r>
          </a:p>
        </p:txBody>
      </p:sp>
      <p:cxnSp>
        <p:nvCxnSpPr>
          <p:cNvPr id="180" name="shp0013">
            <a:extLst>
              <a:ext uri="{FF2B5EF4-FFF2-40B4-BE49-F238E27FC236}">
                <a16:creationId xmlns:a16="http://schemas.microsoft.com/office/drawing/2014/main" id="{16DE0830-6DEA-48B7-B7EB-5A16ED5C394C}"/>
              </a:ext>
            </a:extLst>
          </p:cNvPr>
          <p:cNvCxnSpPr>
            <a:cxnSpLocks/>
          </p:cNvCxnSpPr>
          <p:nvPr/>
        </p:nvCxnSpPr>
        <p:spPr>
          <a:xfrm>
            <a:off x="6724599"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hp0014">
            <a:extLst>
              <a:ext uri="{FF2B5EF4-FFF2-40B4-BE49-F238E27FC236}">
                <a16:creationId xmlns:a16="http://schemas.microsoft.com/office/drawing/2014/main" id="{F72E16BA-89B0-4F27-9553-8A5C3CFA8A87}"/>
              </a:ext>
            </a:extLst>
          </p:cNvPr>
          <p:cNvCxnSpPr>
            <a:cxnSpLocks/>
          </p:cNvCxnSpPr>
          <p:nvPr/>
        </p:nvCxnSpPr>
        <p:spPr>
          <a:xfrm>
            <a:off x="6724599"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2" name="shp0015">
            <a:extLst>
              <a:ext uri="{FF2B5EF4-FFF2-40B4-BE49-F238E27FC236}">
                <a16:creationId xmlns:a16="http://schemas.microsoft.com/office/drawing/2014/main" id="{F964DE88-711B-4E4D-B59A-3631CC534294}"/>
              </a:ext>
            </a:extLst>
          </p:cNvPr>
          <p:cNvSpPr txBox="1"/>
          <p:nvPr/>
        </p:nvSpPr>
        <p:spPr>
          <a:xfrm>
            <a:off x="6932354" y="5171414"/>
            <a:ext cx="70409" cy="1382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0</a:t>
            </a:r>
            <a:endParaRPr lang="fr-FR" sz="1597" b="1" dirty="0">
              <a:solidFill>
                <a:srgbClr val="C69B08"/>
              </a:solidFill>
            </a:endParaRPr>
          </a:p>
        </p:txBody>
      </p:sp>
      <p:grpSp>
        <p:nvGrpSpPr>
          <p:cNvPr id="183" name="shp0016">
            <a:extLst>
              <a:ext uri="{FF2B5EF4-FFF2-40B4-BE49-F238E27FC236}">
                <a16:creationId xmlns:a16="http://schemas.microsoft.com/office/drawing/2014/main" id="{8E154A95-1A7F-438C-9FC4-2CE3617D2CBF}"/>
              </a:ext>
            </a:extLst>
          </p:cNvPr>
          <p:cNvGrpSpPr/>
          <p:nvPr/>
        </p:nvGrpSpPr>
        <p:grpSpPr>
          <a:xfrm>
            <a:off x="7684588" y="5049995"/>
            <a:ext cx="239974" cy="270989"/>
            <a:chOff x="4765787" y="5018551"/>
            <a:chExt cx="240394" cy="271463"/>
          </a:xfrm>
        </p:grpSpPr>
        <p:sp>
          <p:nvSpPr>
            <p:cNvPr id="184" name="ZoneTexte 183">
              <a:extLst>
                <a:ext uri="{FF2B5EF4-FFF2-40B4-BE49-F238E27FC236}">
                  <a16:creationId xmlns:a16="http://schemas.microsoft.com/office/drawing/2014/main" id="{B23774E9-8FE2-475E-805F-F664CB27E716}"/>
                </a:ext>
              </a:extLst>
            </p:cNvPr>
            <p:cNvSpPr txBox="1"/>
            <p:nvPr/>
          </p:nvSpPr>
          <p:spPr>
            <a:xfrm>
              <a:off x="4935649"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sp>
          <p:nvSpPr>
            <p:cNvPr id="185" name="Freeform 25">
              <a:extLst>
                <a:ext uri="{FF2B5EF4-FFF2-40B4-BE49-F238E27FC236}">
                  <a16:creationId xmlns:a16="http://schemas.microsoft.com/office/drawing/2014/main" id="{21A176B7-2C32-4FD1-B3C0-60F641CE31E4}"/>
                </a:ext>
              </a:extLst>
            </p:cNvPr>
            <p:cNvSpPr>
              <a:spLocks noEditPoints="1"/>
            </p:cNvSpPr>
            <p:nvPr/>
          </p:nvSpPr>
          <p:spPr bwMode="auto">
            <a:xfrm>
              <a:off x="4765787" y="5018551"/>
              <a:ext cx="127000" cy="271463"/>
            </a:xfrm>
            <a:custGeom>
              <a:avLst/>
              <a:gdLst>
                <a:gd name="T0" fmla="*/ 14 w 91"/>
                <a:gd name="T1" fmla="*/ 98 h 194"/>
                <a:gd name="T2" fmla="*/ 10 w 91"/>
                <a:gd name="T3" fmla="*/ 93 h 194"/>
                <a:gd name="T4" fmla="*/ 10 w 91"/>
                <a:gd name="T5" fmla="*/ 128 h 194"/>
                <a:gd name="T6" fmla="*/ 10 w 91"/>
                <a:gd name="T7" fmla="*/ 128 h 194"/>
                <a:gd name="T8" fmla="*/ 14 w 91"/>
                <a:gd name="T9" fmla="*/ 124 h 194"/>
                <a:gd name="T10" fmla="*/ 14 w 91"/>
                <a:gd name="T11" fmla="*/ 98 h 194"/>
                <a:gd name="T12" fmla="*/ 14 w 91"/>
                <a:gd name="T13" fmla="*/ 98 h 194"/>
                <a:gd name="T14" fmla="*/ 81 w 91"/>
                <a:gd name="T15" fmla="*/ 93 h 194"/>
                <a:gd name="T16" fmla="*/ 81 w 91"/>
                <a:gd name="T17" fmla="*/ 93 h 194"/>
                <a:gd name="T18" fmla="*/ 81 w 91"/>
                <a:gd name="T19" fmla="*/ 93 h 194"/>
                <a:gd name="T20" fmla="*/ 76 w 91"/>
                <a:gd name="T21" fmla="*/ 98 h 194"/>
                <a:gd name="T22" fmla="*/ 76 w 91"/>
                <a:gd name="T23" fmla="*/ 124 h 194"/>
                <a:gd name="T24" fmla="*/ 81 w 91"/>
                <a:gd name="T25" fmla="*/ 129 h 194"/>
                <a:gd name="T26" fmla="*/ 81 w 91"/>
                <a:gd name="T27" fmla="*/ 93 h 194"/>
                <a:gd name="T28" fmla="*/ 64 w 91"/>
                <a:gd name="T29" fmla="*/ 93 h 194"/>
                <a:gd name="T30" fmla="*/ 57 w 91"/>
                <a:gd name="T31" fmla="*/ 93 h 194"/>
                <a:gd name="T32" fmla="*/ 57 w 91"/>
                <a:gd name="T33" fmla="*/ 108 h 194"/>
                <a:gd name="T34" fmla="*/ 36 w 91"/>
                <a:gd name="T35" fmla="*/ 108 h 194"/>
                <a:gd name="T36" fmla="*/ 36 w 91"/>
                <a:gd name="T37" fmla="*/ 93 h 194"/>
                <a:gd name="T38" fmla="*/ 29 w 91"/>
                <a:gd name="T39" fmla="*/ 93 h 194"/>
                <a:gd name="T40" fmla="*/ 29 w 91"/>
                <a:gd name="T41" fmla="*/ 108 h 194"/>
                <a:gd name="T42" fmla="*/ 21 w 91"/>
                <a:gd name="T43" fmla="*/ 108 h 194"/>
                <a:gd name="T44" fmla="*/ 21 w 91"/>
                <a:gd name="T45" fmla="*/ 194 h 194"/>
                <a:gd name="T46" fmla="*/ 72 w 91"/>
                <a:gd name="T47" fmla="*/ 194 h 194"/>
                <a:gd name="T48" fmla="*/ 72 w 91"/>
                <a:gd name="T49" fmla="*/ 108 h 194"/>
                <a:gd name="T50" fmla="*/ 64 w 91"/>
                <a:gd name="T51" fmla="*/ 108 h 194"/>
                <a:gd name="T52" fmla="*/ 64 w 91"/>
                <a:gd name="T53" fmla="*/ 93 h 194"/>
                <a:gd name="T54" fmla="*/ 66 w 91"/>
                <a:gd name="T55" fmla="*/ 188 h 194"/>
                <a:gd name="T56" fmla="*/ 50 w 91"/>
                <a:gd name="T57" fmla="*/ 188 h 194"/>
                <a:gd name="T58" fmla="*/ 50 w 91"/>
                <a:gd name="T59" fmla="*/ 151 h 194"/>
                <a:gd name="T60" fmla="*/ 43 w 91"/>
                <a:gd name="T61" fmla="*/ 151 h 194"/>
                <a:gd name="T62" fmla="*/ 43 w 91"/>
                <a:gd name="T63" fmla="*/ 188 h 194"/>
                <a:gd name="T64" fmla="*/ 27 w 91"/>
                <a:gd name="T65" fmla="*/ 188 h 194"/>
                <a:gd name="T66" fmla="*/ 27 w 91"/>
                <a:gd name="T67" fmla="*/ 114 h 194"/>
                <a:gd name="T68" fmla="*/ 66 w 91"/>
                <a:gd name="T69" fmla="*/ 114 h 194"/>
                <a:gd name="T70" fmla="*/ 66 w 91"/>
                <a:gd name="T71" fmla="*/ 188 h 194"/>
                <a:gd name="T72" fmla="*/ 47 w 91"/>
                <a:gd name="T73" fmla="*/ 88 h 194"/>
                <a:gd name="T74" fmla="*/ 47 w 91"/>
                <a:gd name="T75" fmla="*/ 88 h 194"/>
                <a:gd name="T76" fmla="*/ 78 w 91"/>
                <a:gd name="T77" fmla="*/ 57 h 194"/>
                <a:gd name="T78" fmla="*/ 54 w 91"/>
                <a:gd name="T79" fmla="*/ 27 h 194"/>
                <a:gd name="T80" fmla="*/ 52 w 91"/>
                <a:gd name="T81" fmla="*/ 4 h 194"/>
                <a:gd name="T82" fmla="*/ 42 w 91"/>
                <a:gd name="T83" fmla="*/ 0 h 194"/>
                <a:gd name="T84" fmla="*/ 42 w 91"/>
                <a:gd name="T85" fmla="*/ 7 h 194"/>
                <a:gd name="T86" fmla="*/ 52 w 91"/>
                <a:gd name="T87" fmla="*/ 16 h 194"/>
                <a:gd name="T88" fmla="*/ 44 w 91"/>
                <a:gd name="T89" fmla="*/ 26 h 194"/>
                <a:gd name="T90" fmla="*/ 42 w 91"/>
                <a:gd name="T91" fmla="*/ 26 h 194"/>
                <a:gd name="T92" fmla="*/ 16 w 91"/>
                <a:gd name="T93" fmla="*/ 61 h 194"/>
                <a:gd name="T94" fmla="*/ 47 w 91"/>
                <a:gd name="T95" fmla="*/ 88 h 194"/>
                <a:gd name="T96" fmla="*/ 43 w 91"/>
                <a:gd name="T97" fmla="*/ 33 h 194"/>
                <a:gd name="T98" fmla="*/ 43 w 91"/>
                <a:gd name="T99" fmla="*/ 33 h 194"/>
                <a:gd name="T100" fmla="*/ 45 w 91"/>
                <a:gd name="T101" fmla="*/ 32 h 194"/>
                <a:gd name="T102" fmla="*/ 47 w 91"/>
                <a:gd name="T103" fmla="*/ 32 h 194"/>
                <a:gd name="T104" fmla="*/ 72 w 91"/>
                <a:gd name="T105" fmla="*/ 57 h 194"/>
                <a:gd name="T106" fmla="*/ 47 w 91"/>
                <a:gd name="T107" fmla="*/ 82 h 194"/>
                <a:gd name="T108" fmla="*/ 22 w 91"/>
                <a:gd name="T109" fmla="*/ 57 h 194"/>
                <a:gd name="T110" fmla="*/ 43 w 91"/>
                <a:gd name="T111" fmla="*/ 3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94">
                  <a:moveTo>
                    <a:pt x="14" y="98"/>
                  </a:moveTo>
                  <a:cubicBezTo>
                    <a:pt x="10" y="93"/>
                    <a:pt x="10" y="93"/>
                    <a:pt x="10" y="93"/>
                  </a:cubicBezTo>
                  <a:cubicBezTo>
                    <a:pt x="0" y="103"/>
                    <a:pt x="0" y="119"/>
                    <a:pt x="10" y="128"/>
                  </a:cubicBezTo>
                  <a:cubicBezTo>
                    <a:pt x="10" y="128"/>
                    <a:pt x="10" y="128"/>
                    <a:pt x="10" y="128"/>
                  </a:cubicBezTo>
                  <a:cubicBezTo>
                    <a:pt x="14" y="124"/>
                    <a:pt x="14" y="124"/>
                    <a:pt x="14" y="124"/>
                  </a:cubicBezTo>
                  <a:cubicBezTo>
                    <a:pt x="7" y="117"/>
                    <a:pt x="7" y="105"/>
                    <a:pt x="14" y="98"/>
                  </a:cubicBezTo>
                  <a:cubicBezTo>
                    <a:pt x="14" y="98"/>
                    <a:pt x="14" y="98"/>
                    <a:pt x="14" y="98"/>
                  </a:cubicBezTo>
                  <a:close/>
                  <a:moveTo>
                    <a:pt x="81" y="93"/>
                  </a:moveTo>
                  <a:cubicBezTo>
                    <a:pt x="81" y="93"/>
                    <a:pt x="81" y="93"/>
                    <a:pt x="81" y="93"/>
                  </a:cubicBezTo>
                  <a:cubicBezTo>
                    <a:pt x="81" y="93"/>
                    <a:pt x="81" y="93"/>
                    <a:pt x="81" y="93"/>
                  </a:cubicBezTo>
                  <a:cubicBezTo>
                    <a:pt x="76" y="98"/>
                    <a:pt x="76" y="98"/>
                    <a:pt x="76" y="98"/>
                  </a:cubicBezTo>
                  <a:cubicBezTo>
                    <a:pt x="83" y="105"/>
                    <a:pt x="83" y="117"/>
                    <a:pt x="76" y="124"/>
                  </a:cubicBezTo>
                  <a:cubicBezTo>
                    <a:pt x="81" y="129"/>
                    <a:pt x="81" y="129"/>
                    <a:pt x="81" y="129"/>
                  </a:cubicBezTo>
                  <a:cubicBezTo>
                    <a:pt x="90" y="119"/>
                    <a:pt x="91" y="103"/>
                    <a:pt x="81" y="93"/>
                  </a:cubicBezTo>
                  <a:close/>
                  <a:moveTo>
                    <a:pt x="64" y="93"/>
                  </a:moveTo>
                  <a:cubicBezTo>
                    <a:pt x="57" y="93"/>
                    <a:pt x="57" y="93"/>
                    <a:pt x="57" y="93"/>
                  </a:cubicBezTo>
                  <a:cubicBezTo>
                    <a:pt x="57" y="108"/>
                    <a:pt x="57" y="108"/>
                    <a:pt x="57" y="108"/>
                  </a:cubicBezTo>
                  <a:cubicBezTo>
                    <a:pt x="36" y="108"/>
                    <a:pt x="36" y="108"/>
                    <a:pt x="36" y="108"/>
                  </a:cubicBezTo>
                  <a:cubicBezTo>
                    <a:pt x="36" y="93"/>
                    <a:pt x="36" y="93"/>
                    <a:pt x="36" y="93"/>
                  </a:cubicBezTo>
                  <a:cubicBezTo>
                    <a:pt x="29" y="93"/>
                    <a:pt x="29" y="93"/>
                    <a:pt x="29" y="93"/>
                  </a:cubicBezTo>
                  <a:cubicBezTo>
                    <a:pt x="29" y="108"/>
                    <a:pt x="29" y="108"/>
                    <a:pt x="29" y="108"/>
                  </a:cubicBezTo>
                  <a:cubicBezTo>
                    <a:pt x="21" y="108"/>
                    <a:pt x="21" y="108"/>
                    <a:pt x="21" y="108"/>
                  </a:cubicBezTo>
                  <a:cubicBezTo>
                    <a:pt x="21" y="194"/>
                    <a:pt x="21" y="194"/>
                    <a:pt x="21" y="194"/>
                  </a:cubicBezTo>
                  <a:cubicBezTo>
                    <a:pt x="72" y="194"/>
                    <a:pt x="72" y="194"/>
                    <a:pt x="72" y="194"/>
                  </a:cubicBezTo>
                  <a:cubicBezTo>
                    <a:pt x="72" y="108"/>
                    <a:pt x="72" y="108"/>
                    <a:pt x="72" y="108"/>
                  </a:cubicBezTo>
                  <a:cubicBezTo>
                    <a:pt x="64" y="108"/>
                    <a:pt x="64" y="108"/>
                    <a:pt x="64" y="108"/>
                  </a:cubicBezTo>
                  <a:lnTo>
                    <a:pt x="64" y="93"/>
                  </a:lnTo>
                  <a:close/>
                  <a:moveTo>
                    <a:pt x="66" y="188"/>
                  </a:moveTo>
                  <a:cubicBezTo>
                    <a:pt x="50" y="188"/>
                    <a:pt x="50" y="188"/>
                    <a:pt x="50" y="188"/>
                  </a:cubicBezTo>
                  <a:cubicBezTo>
                    <a:pt x="50" y="151"/>
                    <a:pt x="50" y="151"/>
                    <a:pt x="50" y="151"/>
                  </a:cubicBezTo>
                  <a:cubicBezTo>
                    <a:pt x="43" y="151"/>
                    <a:pt x="43" y="151"/>
                    <a:pt x="43" y="151"/>
                  </a:cubicBezTo>
                  <a:cubicBezTo>
                    <a:pt x="43" y="188"/>
                    <a:pt x="43" y="188"/>
                    <a:pt x="43" y="188"/>
                  </a:cubicBezTo>
                  <a:cubicBezTo>
                    <a:pt x="27" y="188"/>
                    <a:pt x="27" y="188"/>
                    <a:pt x="27" y="188"/>
                  </a:cubicBezTo>
                  <a:cubicBezTo>
                    <a:pt x="27" y="114"/>
                    <a:pt x="27" y="114"/>
                    <a:pt x="27" y="114"/>
                  </a:cubicBezTo>
                  <a:cubicBezTo>
                    <a:pt x="66" y="114"/>
                    <a:pt x="66" y="114"/>
                    <a:pt x="66" y="114"/>
                  </a:cubicBezTo>
                  <a:lnTo>
                    <a:pt x="66" y="188"/>
                  </a:lnTo>
                  <a:close/>
                  <a:moveTo>
                    <a:pt x="47" y="88"/>
                  </a:moveTo>
                  <a:cubicBezTo>
                    <a:pt x="47" y="88"/>
                    <a:pt x="47" y="88"/>
                    <a:pt x="47" y="88"/>
                  </a:cubicBezTo>
                  <a:cubicBezTo>
                    <a:pt x="64" y="88"/>
                    <a:pt x="78" y="74"/>
                    <a:pt x="78" y="57"/>
                  </a:cubicBezTo>
                  <a:cubicBezTo>
                    <a:pt x="78" y="43"/>
                    <a:pt x="68" y="30"/>
                    <a:pt x="54" y="27"/>
                  </a:cubicBezTo>
                  <a:cubicBezTo>
                    <a:pt x="60" y="20"/>
                    <a:pt x="59" y="10"/>
                    <a:pt x="52" y="4"/>
                  </a:cubicBezTo>
                  <a:cubicBezTo>
                    <a:pt x="49" y="2"/>
                    <a:pt x="45" y="0"/>
                    <a:pt x="42" y="0"/>
                  </a:cubicBezTo>
                  <a:cubicBezTo>
                    <a:pt x="42" y="7"/>
                    <a:pt x="42" y="7"/>
                    <a:pt x="42" y="7"/>
                  </a:cubicBezTo>
                  <a:cubicBezTo>
                    <a:pt x="47" y="6"/>
                    <a:pt x="52" y="11"/>
                    <a:pt x="52" y="16"/>
                  </a:cubicBezTo>
                  <a:cubicBezTo>
                    <a:pt x="52" y="21"/>
                    <a:pt x="49" y="25"/>
                    <a:pt x="44" y="26"/>
                  </a:cubicBezTo>
                  <a:cubicBezTo>
                    <a:pt x="42" y="26"/>
                    <a:pt x="42" y="26"/>
                    <a:pt x="42" y="26"/>
                  </a:cubicBezTo>
                  <a:cubicBezTo>
                    <a:pt x="25" y="29"/>
                    <a:pt x="13" y="44"/>
                    <a:pt x="16" y="61"/>
                  </a:cubicBezTo>
                  <a:cubicBezTo>
                    <a:pt x="18" y="77"/>
                    <a:pt x="31" y="88"/>
                    <a:pt x="47" y="88"/>
                  </a:cubicBezTo>
                  <a:close/>
                  <a:moveTo>
                    <a:pt x="43" y="33"/>
                  </a:moveTo>
                  <a:cubicBezTo>
                    <a:pt x="43" y="33"/>
                    <a:pt x="43" y="33"/>
                    <a:pt x="43" y="33"/>
                  </a:cubicBezTo>
                  <a:cubicBezTo>
                    <a:pt x="44" y="33"/>
                    <a:pt x="44" y="32"/>
                    <a:pt x="45" y="32"/>
                  </a:cubicBezTo>
                  <a:cubicBezTo>
                    <a:pt x="47" y="32"/>
                    <a:pt x="47" y="32"/>
                    <a:pt x="47" y="32"/>
                  </a:cubicBezTo>
                  <a:cubicBezTo>
                    <a:pt x="60" y="32"/>
                    <a:pt x="72" y="43"/>
                    <a:pt x="72" y="57"/>
                  </a:cubicBezTo>
                  <a:cubicBezTo>
                    <a:pt x="72" y="71"/>
                    <a:pt x="61" y="82"/>
                    <a:pt x="47" y="82"/>
                  </a:cubicBezTo>
                  <a:cubicBezTo>
                    <a:pt x="34" y="82"/>
                    <a:pt x="22" y="71"/>
                    <a:pt x="22" y="57"/>
                  </a:cubicBezTo>
                  <a:cubicBezTo>
                    <a:pt x="22" y="45"/>
                    <a:pt x="31" y="35"/>
                    <a:pt x="43" y="3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87" name="shp0017">
            <a:extLst>
              <a:ext uri="{FF2B5EF4-FFF2-40B4-BE49-F238E27FC236}">
                <a16:creationId xmlns:a16="http://schemas.microsoft.com/office/drawing/2014/main" id="{7BEEDD94-3809-45C2-A4C8-19FC4C67B148}"/>
              </a:ext>
            </a:extLst>
          </p:cNvPr>
          <p:cNvGrpSpPr/>
          <p:nvPr/>
        </p:nvGrpSpPr>
        <p:grpSpPr>
          <a:xfrm>
            <a:off x="8371834" y="5013548"/>
            <a:ext cx="461414" cy="307437"/>
            <a:chOff x="5454236" y="4982039"/>
            <a:chExt cx="462222" cy="307975"/>
          </a:xfrm>
        </p:grpSpPr>
        <p:sp>
          <p:nvSpPr>
            <p:cNvPr id="188" name="ZoneTexte 187">
              <a:extLst>
                <a:ext uri="{FF2B5EF4-FFF2-40B4-BE49-F238E27FC236}">
                  <a16:creationId xmlns:a16="http://schemas.microsoft.com/office/drawing/2014/main" id="{F259E72C-E1B8-4368-A63A-9DC362D058D3}"/>
                </a:ext>
              </a:extLst>
            </p:cNvPr>
            <p:cNvSpPr txBox="1"/>
            <p:nvPr/>
          </p:nvSpPr>
          <p:spPr>
            <a:xfrm>
              <a:off x="5845926"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sp>
          <p:nvSpPr>
            <p:cNvPr id="189" name="Freeform 26">
              <a:extLst>
                <a:ext uri="{FF2B5EF4-FFF2-40B4-BE49-F238E27FC236}">
                  <a16:creationId xmlns:a16="http://schemas.microsoft.com/office/drawing/2014/main" id="{AB2EC3A3-6DE7-48D4-B828-1CE85521D399}"/>
                </a:ext>
              </a:extLst>
            </p:cNvPr>
            <p:cNvSpPr>
              <a:spLocks noEditPoints="1"/>
            </p:cNvSpPr>
            <p:nvPr/>
          </p:nvSpPr>
          <p:spPr bwMode="auto">
            <a:xfrm>
              <a:off x="5454236" y="4982039"/>
              <a:ext cx="328613" cy="307975"/>
            </a:xfrm>
            <a:custGeom>
              <a:avLst/>
              <a:gdLst>
                <a:gd name="T0" fmla="*/ 69 w 235"/>
                <a:gd name="T1" fmla="*/ 217 h 220"/>
                <a:gd name="T2" fmla="*/ 62 w 235"/>
                <a:gd name="T3" fmla="*/ 188 h 220"/>
                <a:gd name="T4" fmla="*/ 43 w 235"/>
                <a:gd name="T5" fmla="*/ 217 h 220"/>
                <a:gd name="T6" fmla="*/ 49 w 235"/>
                <a:gd name="T7" fmla="*/ 188 h 220"/>
                <a:gd name="T8" fmla="*/ 43 w 235"/>
                <a:gd name="T9" fmla="*/ 217 h 220"/>
                <a:gd name="T10" fmla="*/ 27 w 235"/>
                <a:gd name="T11" fmla="*/ 41 h 220"/>
                <a:gd name="T12" fmla="*/ 87 w 235"/>
                <a:gd name="T13" fmla="*/ 41 h 220"/>
                <a:gd name="T14" fmla="*/ 114 w 235"/>
                <a:gd name="T15" fmla="*/ 28 h 220"/>
                <a:gd name="T16" fmla="*/ 97 w 235"/>
                <a:gd name="T17" fmla="*/ 38 h 220"/>
                <a:gd name="T18" fmla="*/ 88 w 235"/>
                <a:gd name="T19" fmla="*/ 30 h 220"/>
                <a:gd name="T20" fmla="*/ 88 w 235"/>
                <a:gd name="T21" fmla="*/ 28 h 220"/>
                <a:gd name="T22" fmla="*/ 27 w 235"/>
                <a:gd name="T23" fmla="*/ 28 h 220"/>
                <a:gd name="T24" fmla="*/ 15 w 235"/>
                <a:gd name="T25" fmla="*/ 38 h 220"/>
                <a:gd name="T26" fmla="*/ 0 w 235"/>
                <a:gd name="T27" fmla="*/ 28 h 220"/>
                <a:gd name="T28" fmla="*/ 32 w 235"/>
                <a:gd name="T29" fmla="*/ 31 h 220"/>
                <a:gd name="T30" fmla="*/ 60 w 235"/>
                <a:gd name="T31" fmla="*/ 9 h 220"/>
                <a:gd name="T32" fmla="*/ 81 w 235"/>
                <a:gd name="T33" fmla="*/ 31 h 220"/>
                <a:gd name="T34" fmla="*/ 57 w 235"/>
                <a:gd name="T35" fmla="*/ 58 h 220"/>
                <a:gd name="T36" fmla="*/ 32 w 235"/>
                <a:gd name="T37" fmla="*/ 31 h 220"/>
                <a:gd name="T38" fmla="*/ 202 w 235"/>
                <a:gd name="T39" fmla="*/ 119 h 220"/>
                <a:gd name="T40" fmla="*/ 180 w 235"/>
                <a:gd name="T41" fmla="*/ 134 h 220"/>
                <a:gd name="T42" fmla="*/ 174 w 235"/>
                <a:gd name="T43" fmla="*/ 119 h 220"/>
                <a:gd name="T44" fmla="*/ 165 w 235"/>
                <a:gd name="T45" fmla="*/ 134 h 220"/>
                <a:gd name="T46" fmla="*/ 217 w 235"/>
                <a:gd name="T47" fmla="*/ 220 h 220"/>
                <a:gd name="T48" fmla="*/ 208 w 235"/>
                <a:gd name="T49" fmla="*/ 134 h 220"/>
                <a:gd name="T50" fmla="*/ 210 w 235"/>
                <a:gd name="T51" fmla="*/ 214 h 220"/>
                <a:gd name="T52" fmla="*/ 194 w 235"/>
                <a:gd name="T53" fmla="*/ 177 h 220"/>
                <a:gd name="T54" fmla="*/ 188 w 235"/>
                <a:gd name="T55" fmla="*/ 214 h 220"/>
                <a:gd name="T56" fmla="*/ 172 w 235"/>
                <a:gd name="T57" fmla="*/ 140 h 220"/>
                <a:gd name="T58" fmla="*/ 210 w 235"/>
                <a:gd name="T59" fmla="*/ 214 h 220"/>
                <a:gd name="T60" fmla="*/ 225 w 235"/>
                <a:gd name="T61" fmla="*/ 119 h 220"/>
                <a:gd name="T62" fmla="*/ 220 w 235"/>
                <a:gd name="T63" fmla="*/ 124 h 220"/>
                <a:gd name="T64" fmla="*/ 225 w 235"/>
                <a:gd name="T65" fmla="*/ 155 h 220"/>
                <a:gd name="T66" fmla="*/ 96 w 235"/>
                <a:gd name="T67" fmla="*/ 118 h 220"/>
                <a:gd name="T68" fmla="*/ 96 w 235"/>
                <a:gd name="T69" fmla="*/ 77 h 220"/>
                <a:gd name="T70" fmla="*/ 93 w 235"/>
                <a:gd name="T71" fmla="*/ 111 h 220"/>
                <a:gd name="T72" fmla="*/ 40 w 235"/>
                <a:gd name="T73" fmla="*/ 66 h 220"/>
                <a:gd name="T74" fmla="*/ 22 w 235"/>
                <a:gd name="T75" fmla="*/ 82 h 220"/>
                <a:gd name="T76" fmla="*/ 18 w 235"/>
                <a:gd name="T77" fmla="*/ 118 h 220"/>
                <a:gd name="T78" fmla="*/ 0 w 235"/>
                <a:gd name="T79" fmla="*/ 159 h 220"/>
                <a:gd name="T80" fmla="*/ 114 w 235"/>
                <a:gd name="T81" fmla="*/ 159 h 220"/>
                <a:gd name="T82" fmla="*/ 96 w 235"/>
                <a:gd name="T83" fmla="*/ 118 h 220"/>
                <a:gd name="T84" fmla="*/ 8 w 235"/>
                <a:gd name="T85" fmla="*/ 158 h 220"/>
                <a:gd name="T86" fmla="*/ 71 w 235"/>
                <a:gd name="T87" fmla="*/ 76 h 220"/>
                <a:gd name="T88" fmla="*/ 191 w 235"/>
                <a:gd name="T89" fmla="*/ 114 h 220"/>
                <a:gd name="T90" fmla="*/ 222 w 235"/>
                <a:gd name="T91" fmla="*/ 83 h 220"/>
                <a:gd name="T92" fmla="*/ 197 w 235"/>
                <a:gd name="T93" fmla="*/ 30 h 220"/>
                <a:gd name="T94" fmla="*/ 186 w 235"/>
                <a:gd name="T95" fmla="*/ 33 h 220"/>
                <a:gd name="T96" fmla="*/ 188 w 235"/>
                <a:gd name="T97" fmla="*/ 52 h 220"/>
                <a:gd name="T98" fmla="*/ 160 w 235"/>
                <a:gd name="T99" fmla="*/ 87 h 220"/>
                <a:gd name="T100" fmla="*/ 187 w 235"/>
                <a:gd name="T101" fmla="*/ 59 h 220"/>
                <a:gd name="T102" fmla="*/ 189 w 235"/>
                <a:gd name="T103" fmla="*/ 58 h 220"/>
                <a:gd name="T104" fmla="*/ 216 w 235"/>
                <a:gd name="T105" fmla="*/ 83 h 220"/>
                <a:gd name="T106" fmla="*/ 167 w 235"/>
                <a:gd name="T107" fmla="*/ 83 h 220"/>
                <a:gd name="T108" fmla="*/ 159 w 235"/>
                <a:gd name="T109" fmla="*/ 124 h 220"/>
                <a:gd name="T110" fmla="*/ 154 w 235"/>
                <a:gd name="T111" fmla="*/ 154 h 220"/>
                <a:gd name="T112" fmla="*/ 159 w 235"/>
                <a:gd name="T113"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220">
                  <a:moveTo>
                    <a:pt x="62" y="217"/>
                  </a:moveTo>
                  <a:cubicBezTo>
                    <a:pt x="69" y="217"/>
                    <a:pt x="69" y="217"/>
                    <a:pt x="69" y="217"/>
                  </a:cubicBezTo>
                  <a:cubicBezTo>
                    <a:pt x="69" y="188"/>
                    <a:pt x="69" y="188"/>
                    <a:pt x="69" y="188"/>
                  </a:cubicBezTo>
                  <a:cubicBezTo>
                    <a:pt x="62" y="188"/>
                    <a:pt x="62" y="188"/>
                    <a:pt x="62" y="188"/>
                  </a:cubicBezTo>
                  <a:lnTo>
                    <a:pt x="62" y="217"/>
                  </a:lnTo>
                  <a:close/>
                  <a:moveTo>
                    <a:pt x="43" y="217"/>
                  </a:moveTo>
                  <a:cubicBezTo>
                    <a:pt x="49" y="217"/>
                    <a:pt x="49" y="217"/>
                    <a:pt x="49" y="217"/>
                  </a:cubicBezTo>
                  <a:cubicBezTo>
                    <a:pt x="49" y="188"/>
                    <a:pt x="49" y="188"/>
                    <a:pt x="49" y="188"/>
                  </a:cubicBezTo>
                  <a:cubicBezTo>
                    <a:pt x="43" y="188"/>
                    <a:pt x="43" y="188"/>
                    <a:pt x="43" y="188"/>
                  </a:cubicBezTo>
                  <a:lnTo>
                    <a:pt x="43" y="217"/>
                  </a:lnTo>
                  <a:close/>
                  <a:moveTo>
                    <a:pt x="16" y="44"/>
                  </a:moveTo>
                  <a:cubicBezTo>
                    <a:pt x="20" y="44"/>
                    <a:pt x="24" y="43"/>
                    <a:pt x="27" y="41"/>
                  </a:cubicBezTo>
                  <a:cubicBezTo>
                    <a:pt x="31" y="57"/>
                    <a:pt x="48" y="67"/>
                    <a:pt x="65" y="63"/>
                  </a:cubicBezTo>
                  <a:cubicBezTo>
                    <a:pt x="76" y="60"/>
                    <a:pt x="84" y="52"/>
                    <a:pt x="87" y="41"/>
                  </a:cubicBezTo>
                  <a:cubicBezTo>
                    <a:pt x="94" y="46"/>
                    <a:pt x="104" y="45"/>
                    <a:pt x="110" y="39"/>
                  </a:cubicBezTo>
                  <a:cubicBezTo>
                    <a:pt x="112" y="36"/>
                    <a:pt x="114" y="32"/>
                    <a:pt x="114" y="28"/>
                  </a:cubicBezTo>
                  <a:cubicBezTo>
                    <a:pt x="107" y="28"/>
                    <a:pt x="107" y="28"/>
                    <a:pt x="107" y="28"/>
                  </a:cubicBezTo>
                  <a:cubicBezTo>
                    <a:pt x="107" y="34"/>
                    <a:pt x="103" y="38"/>
                    <a:pt x="97" y="38"/>
                  </a:cubicBezTo>
                  <a:cubicBezTo>
                    <a:pt x="97" y="38"/>
                    <a:pt x="97" y="38"/>
                    <a:pt x="97" y="38"/>
                  </a:cubicBezTo>
                  <a:cubicBezTo>
                    <a:pt x="93" y="38"/>
                    <a:pt x="89" y="35"/>
                    <a:pt x="88" y="30"/>
                  </a:cubicBezTo>
                  <a:cubicBezTo>
                    <a:pt x="88" y="29"/>
                    <a:pt x="88" y="29"/>
                    <a:pt x="88" y="29"/>
                  </a:cubicBezTo>
                  <a:cubicBezTo>
                    <a:pt x="88" y="28"/>
                    <a:pt x="88" y="28"/>
                    <a:pt x="88" y="28"/>
                  </a:cubicBezTo>
                  <a:cubicBezTo>
                    <a:pt x="85" y="11"/>
                    <a:pt x="69" y="0"/>
                    <a:pt x="52" y="3"/>
                  </a:cubicBezTo>
                  <a:cubicBezTo>
                    <a:pt x="39" y="5"/>
                    <a:pt x="29" y="15"/>
                    <a:pt x="27" y="28"/>
                  </a:cubicBezTo>
                  <a:cubicBezTo>
                    <a:pt x="27" y="29"/>
                    <a:pt x="27" y="29"/>
                    <a:pt x="27" y="30"/>
                  </a:cubicBezTo>
                  <a:cubicBezTo>
                    <a:pt x="26" y="35"/>
                    <a:pt x="21" y="39"/>
                    <a:pt x="15" y="38"/>
                  </a:cubicBezTo>
                  <a:cubicBezTo>
                    <a:pt x="11" y="37"/>
                    <a:pt x="7" y="33"/>
                    <a:pt x="7" y="28"/>
                  </a:cubicBezTo>
                  <a:cubicBezTo>
                    <a:pt x="0" y="28"/>
                    <a:pt x="0" y="28"/>
                    <a:pt x="0" y="28"/>
                  </a:cubicBezTo>
                  <a:cubicBezTo>
                    <a:pt x="0" y="37"/>
                    <a:pt x="7" y="44"/>
                    <a:pt x="16" y="44"/>
                  </a:cubicBezTo>
                  <a:close/>
                  <a:moveTo>
                    <a:pt x="32" y="31"/>
                  </a:moveTo>
                  <a:cubicBezTo>
                    <a:pt x="32" y="30"/>
                    <a:pt x="32" y="30"/>
                    <a:pt x="32" y="30"/>
                  </a:cubicBezTo>
                  <a:cubicBezTo>
                    <a:pt x="34" y="16"/>
                    <a:pt x="47" y="7"/>
                    <a:pt x="60" y="9"/>
                  </a:cubicBezTo>
                  <a:cubicBezTo>
                    <a:pt x="71" y="10"/>
                    <a:pt x="79" y="19"/>
                    <a:pt x="81" y="29"/>
                  </a:cubicBezTo>
                  <a:cubicBezTo>
                    <a:pt x="81" y="30"/>
                    <a:pt x="81" y="31"/>
                    <a:pt x="81" y="31"/>
                  </a:cubicBezTo>
                  <a:cubicBezTo>
                    <a:pt x="81" y="33"/>
                    <a:pt x="81" y="33"/>
                    <a:pt x="81" y="33"/>
                  </a:cubicBezTo>
                  <a:cubicBezTo>
                    <a:pt x="81" y="47"/>
                    <a:pt x="70" y="58"/>
                    <a:pt x="57" y="58"/>
                  </a:cubicBezTo>
                  <a:cubicBezTo>
                    <a:pt x="43" y="58"/>
                    <a:pt x="33" y="47"/>
                    <a:pt x="32" y="33"/>
                  </a:cubicBezTo>
                  <a:lnTo>
                    <a:pt x="32" y="31"/>
                  </a:lnTo>
                  <a:close/>
                  <a:moveTo>
                    <a:pt x="208" y="119"/>
                  </a:moveTo>
                  <a:cubicBezTo>
                    <a:pt x="202" y="119"/>
                    <a:pt x="202" y="119"/>
                    <a:pt x="202" y="119"/>
                  </a:cubicBezTo>
                  <a:cubicBezTo>
                    <a:pt x="202" y="134"/>
                    <a:pt x="202" y="134"/>
                    <a:pt x="202" y="134"/>
                  </a:cubicBezTo>
                  <a:cubicBezTo>
                    <a:pt x="180" y="134"/>
                    <a:pt x="180" y="134"/>
                    <a:pt x="180" y="134"/>
                  </a:cubicBezTo>
                  <a:cubicBezTo>
                    <a:pt x="180" y="119"/>
                    <a:pt x="180" y="119"/>
                    <a:pt x="180" y="119"/>
                  </a:cubicBezTo>
                  <a:cubicBezTo>
                    <a:pt x="174" y="119"/>
                    <a:pt x="174" y="119"/>
                    <a:pt x="174" y="119"/>
                  </a:cubicBezTo>
                  <a:cubicBezTo>
                    <a:pt x="174" y="134"/>
                    <a:pt x="174" y="134"/>
                    <a:pt x="174" y="134"/>
                  </a:cubicBezTo>
                  <a:cubicBezTo>
                    <a:pt x="165" y="134"/>
                    <a:pt x="165" y="134"/>
                    <a:pt x="165" y="134"/>
                  </a:cubicBezTo>
                  <a:cubicBezTo>
                    <a:pt x="165" y="220"/>
                    <a:pt x="165" y="220"/>
                    <a:pt x="165" y="220"/>
                  </a:cubicBezTo>
                  <a:cubicBezTo>
                    <a:pt x="217" y="220"/>
                    <a:pt x="217" y="220"/>
                    <a:pt x="217" y="220"/>
                  </a:cubicBezTo>
                  <a:cubicBezTo>
                    <a:pt x="217" y="134"/>
                    <a:pt x="217" y="134"/>
                    <a:pt x="217" y="134"/>
                  </a:cubicBezTo>
                  <a:cubicBezTo>
                    <a:pt x="208" y="134"/>
                    <a:pt x="208" y="134"/>
                    <a:pt x="208" y="134"/>
                  </a:cubicBezTo>
                  <a:lnTo>
                    <a:pt x="208" y="119"/>
                  </a:lnTo>
                  <a:close/>
                  <a:moveTo>
                    <a:pt x="210" y="214"/>
                  </a:moveTo>
                  <a:cubicBezTo>
                    <a:pt x="194" y="214"/>
                    <a:pt x="194" y="214"/>
                    <a:pt x="194" y="214"/>
                  </a:cubicBezTo>
                  <a:cubicBezTo>
                    <a:pt x="194" y="177"/>
                    <a:pt x="194" y="177"/>
                    <a:pt x="194" y="177"/>
                  </a:cubicBezTo>
                  <a:cubicBezTo>
                    <a:pt x="188" y="177"/>
                    <a:pt x="188" y="177"/>
                    <a:pt x="188" y="177"/>
                  </a:cubicBezTo>
                  <a:cubicBezTo>
                    <a:pt x="188" y="214"/>
                    <a:pt x="188" y="214"/>
                    <a:pt x="188" y="214"/>
                  </a:cubicBezTo>
                  <a:cubicBezTo>
                    <a:pt x="172" y="214"/>
                    <a:pt x="172" y="214"/>
                    <a:pt x="172" y="214"/>
                  </a:cubicBezTo>
                  <a:cubicBezTo>
                    <a:pt x="172" y="140"/>
                    <a:pt x="172" y="140"/>
                    <a:pt x="172" y="140"/>
                  </a:cubicBezTo>
                  <a:cubicBezTo>
                    <a:pt x="210" y="140"/>
                    <a:pt x="210" y="140"/>
                    <a:pt x="210" y="140"/>
                  </a:cubicBezTo>
                  <a:lnTo>
                    <a:pt x="210" y="214"/>
                  </a:lnTo>
                  <a:close/>
                  <a:moveTo>
                    <a:pt x="225" y="119"/>
                  </a:moveTo>
                  <a:cubicBezTo>
                    <a:pt x="225" y="119"/>
                    <a:pt x="225" y="119"/>
                    <a:pt x="225" y="119"/>
                  </a:cubicBezTo>
                  <a:cubicBezTo>
                    <a:pt x="225" y="119"/>
                    <a:pt x="225" y="119"/>
                    <a:pt x="225" y="119"/>
                  </a:cubicBezTo>
                  <a:cubicBezTo>
                    <a:pt x="220" y="124"/>
                    <a:pt x="220" y="124"/>
                    <a:pt x="220" y="124"/>
                  </a:cubicBezTo>
                  <a:cubicBezTo>
                    <a:pt x="228" y="131"/>
                    <a:pt x="228" y="143"/>
                    <a:pt x="220" y="150"/>
                  </a:cubicBezTo>
                  <a:cubicBezTo>
                    <a:pt x="225" y="155"/>
                    <a:pt x="225" y="155"/>
                    <a:pt x="225" y="155"/>
                  </a:cubicBezTo>
                  <a:cubicBezTo>
                    <a:pt x="235" y="145"/>
                    <a:pt x="235" y="129"/>
                    <a:pt x="225" y="119"/>
                  </a:cubicBezTo>
                  <a:close/>
                  <a:moveTo>
                    <a:pt x="96" y="118"/>
                  </a:moveTo>
                  <a:cubicBezTo>
                    <a:pt x="107" y="107"/>
                    <a:pt x="107" y="88"/>
                    <a:pt x="96" y="77"/>
                  </a:cubicBezTo>
                  <a:cubicBezTo>
                    <a:pt x="96" y="77"/>
                    <a:pt x="96" y="77"/>
                    <a:pt x="96" y="77"/>
                  </a:cubicBezTo>
                  <a:cubicBezTo>
                    <a:pt x="91" y="82"/>
                    <a:pt x="91" y="82"/>
                    <a:pt x="91" y="82"/>
                  </a:cubicBezTo>
                  <a:cubicBezTo>
                    <a:pt x="99" y="90"/>
                    <a:pt x="100" y="102"/>
                    <a:pt x="93" y="111"/>
                  </a:cubicBezTo>
                  <a:cubicBezTo>
                    <a:pt x="73" y="66"/>
                    <a:pt x="73" y="66"/>
                    <a:pt x="73" y="66"/>
                  </a:cubicBezTo>
                  <a:cubicBezTo>
                    <a:pt x="64" y="75"/>
                    <a:pt x="50" y="75"/>
                    <a:pt x="40" y="66"/>
                  </a:cubicBezTo>
                  <a:cubicBezTo>
                    <a:pt x="21" y="111"/>
                    <a:pt x="21" y="111"/>
                    <a:pt x="21" y="111"/>
                  </a:cubicBezTo>
                  <a:cubicBezTo>
                    <a:pt x="14" y="103"/>
                    <a:pt x="14" y="90"/>
                    <a:pt x="22" y="82"/>
                  </a:cubicBezTo>
                  <a:cubicBezTo>
                    <a:pt x="18" y="77"/>
                    <a:pt x="18" y="77"/>
                    <a:pt x="18" y="77"/>
                  </a:cubicBezTo>
                  <a:cubicBezTo>
                    <a:pt x="7" y="88"/>
                    <a:pt x="7" y="106"/>
                    <a:pt x="18" y="118"/>
                  </a:cubicBezTo>
                  <a:cubicBezTo>
                    <a:pt x="18" y="117"/>
                    <a:pt x="18" y="117"/>
                    <a:pt x="18" y="117"/>
                  </a:cubicBezTo>
                  <a:cubicBezTo>
                    <a:pt x="0" y="159"/>
                    <a:pt x="0" y="159"/>
                    <a:pt x="0" y="159"/>
                  </a:cubicBezTo>
                  <a:cubicBezTo>
                    <a:pt x="31" y="190"/>
                    <a:pt x="82" y="191"/>
                    <a:pt x="113" y="159"/>
                  </a:cubicBezTo>
                  <a:cubicBezTo>
                    <a:pt x="113" y="159"/>
                    <a:pt x="114" y="159"/>
                    <a:pt x="114" y="159"/>
                  </a:cubicBezTo>
                  <a:cubicBezTo>
                    <a:pt x="96" y="117"/>
                    <a:pt x="96" y="117"/>
                    <a:pt x="96" y="117"/>
                  </a:cubicBezTo>
                  <a:lnTo>
                    <a:pt x="96" y="118"/>
                  </a:lnTo>
                  <a:close/>
                  <a:moveTo>
                    <a:pt x="106" y="158"/>
                  </a:moveTo>
                  <a:cubicBezTo>
                    <a:pt x="78" y="183"/>
                    <a:pt x="36" y="183"/>
                    <a:pt x="8" y="158"/>
                  </a:cubicBezTo>
                  <a:cubicBezTo>
                    <a:pt x="43" y="76"/>
                    <a:pt x="43" y="76"/>
                    <a:pt x="43" y="76"/>
                  </a:cubicBezTo>
                  <a:cubicBezTo>
                    <a:pt x="52" y="81"/>
                    <a:pt x="62" y="81"/>
                    <a:pt x="71" y="76"/>
                  </a:cubicBezTo>
                  <a:lnTo>
                    <a:pt x="106" y="158"/>
                  </a:lnTo>
                  <a:close/>
                  <a:moveTo>
                    <a:pt x="191" y="114"/>
                  </a:moveTo>
                  <a:cubicBezTo>
                    <a:pt x="191" y="114"/>
                    <a:pt x="191" y="114"/>
                    <a:pt x="191" y="114"/>
                  </a:cubicBezTo>
                  <a:cubicBezTo>
                    <a:pt x="208" y="114"/>
                    <a:pt x="222" y="100"/>
                    <a:pt x="222" y="83"/>
                  </a:cubicBezTo>
                  <a:cubicBezTo>
                    <a:pt x="222" y="69"/>
                    <a:pt x="213" y="56"/>
                    <a:pt x="199" y="53"/>
                  </a:cubicBezTo>
                  <a:cubicBezTo>
                    <a:pt x="204" y="46"/>
                    <a:pt x="203" y="36"/>
                    <a:pt x="197" y="30"/>
                  </a:cubicBezTo>
                  <a:cubicBezTo>
                    <a:pt x="194" y="28"/>
                    <a:pt x="190" y="26"/>
                    <a:pt x="186" y="26"/>
                  </a:cubicBezTo>
                  <a:cubicBezTo>
                    <a:pt x="186" y="33"/>
                    <a:pt x="186" y="33"/>
                    <a:pt x="186" y="33"/>
                  </a:cubicBezTo>
                  <a:cubicBezTo>
                    <a:pt x="192" y="32"/>
                    <a:pt x="196" y="37"/>
                    <a:pt x="196" y="42"/>
                  </a:cubicBezTo>
                  <a:cubicBezTo>
                    <a:pt x="197" y="47"/>
                    <a:pt x="193" y="51"/>
                    <a:pt x="188" y="52"/>
                  </a:cubicBezTo>
                  <a:cubicBezTo>
                    <a:pt x="186" y="52"/>
                    <a:pt x="186" y="52"/>
                    <a:pt x="186" y="52"/>
                  </a:cubicBezTo>
                  <a:cubicBezTo>
                    <a:pt x="169" y="55"/>
                    <a:pt x="158" y="70"/>
                    <a:pt x="160" y="87"/>
                  </a:cubicBezTo>
                  <a:cubicBezTo>
                    <a:pt x="163" y="103"/>
                    <a:pt x="176" y="114"/>
                    <a:pt x="191" y="114"/>
                  </a:cubicBezTo>
                  <a:close/>
                  <a:moveTo>
                    <a:pt x="187" y="59"/>
                  </a:moveTo>
                  <a:cubicBezTo>
                    <a:pt x="187" y="59"/>
                    <a:pt x="187" y="59"/>
                    <a:pt x="187" y="59"/>
                  </a:cubicBezTo>
                  <a:cubicBezTo>
                    <a:pt x="188" y="59"/>
                    <a:pt x="189" y="58"/>
                    <a:pt x="189" y="58"/>
                  </a:cubicBezTo>
                  <a:cubicBezTo>
                    <a:pt x="191" y="58"/>
                    <a:pt x="191" y="58"/>
                    <a:pt x="191" y="58"/>
                  </a:cubicBezTo>
                  <a:cubicBezTo>
                    <a:pt x="205" y="58"/>
                    <a:pt x="216" y="69"/>
                    <a:pt x="216" y="83"/>
                  </a:cubicBezTo>
                  <a:cubicBezTo>
                    <a:pt x="216" y="97"/>
                    <a:pt x="205" y="108"/>
                    <a:pt x="192" y="108"/>
                  </a:cubicBezTo>
                  <a:cubicBezTo>
                    <a:pt x="178" y="108"/>
                    <a:pt x="167" y="97"/>
                    <a:pt x="167" y="83"/>
                  </a:cubicBezTo>
                  <a:cubicBezTo>
                    <a:pt x="167" y="71"/>
                    <a:pt x="175" y="61"/>
                    <a:pt x="187" y="59"/>
                  </a:cubicBezTo>
                  <a:close/>
                  <a:moveTo>
                    <a:pt x="159" y="124"/>
                  </a:moveTo>
                  <a:cubicBezTo>
                    <a:pt x="154" y="119"/>
                    <a:pt x="154" y="119"/>
                    <a:pt x="154" y="119"/>
                  </a:cubicBezTo>
                  <a:cubicBezTo>
                    <a:pt x="145" y="129"/>
                    <a:pt x="145" y="145"/>
                    <a:pt x="154" y="154"/>
                  </a:cubicBezTo>
                  <a:cubicBezTo>
                    <a:pt x="154" y="154"/>
                    <a:pt x="154" y="154"/>
                    <a:pt x="154" y="154"/>
                  </a:cubicBezTo>
                  <a:cubicBezTo>
                    <a:pt x="159" y="150"/>
                    <a:pt x="159" y="150"/>
                    <a:pt x="159" y="150"/>
                  </a:cubicBezTo>
                  <a:cubicBezTo>
                    <a:pt x="152" y="143"/>
                    <a:pt x="152" y="131"/>
                    <a:pt x="159" y="12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90" name="shp0018">
            <a:extLst>
              <a:ext uri="{FF2B5EF4-FFF2-40B4-BE49-F238E27FC236}">
                <a16:creationId xmlns:a16="http://schemas.microsoft.com/office/drawing/2014/main" id="{5F842B86-3BA7-4FF8-BCC9-B21D096D42F4}"/>
              </a:ext>
            </a:extLst>
          </p:cNvPr>
          <p:cNvGrpSpPr/>
          <p:nvPr/>
        </p:nvGrpSpPr>
        <p:grpSpPr>
          <a:xfrm>
            <a:off x="9068972" y="4978684"/>
            <a:ext cx="691449" cy="342300"/>
            <a:chOff x="6152594" y="4947114"/>
            <a:chExt cx="692659" cy="342900"/>
          </a:xfrm>
        </p:grpSpPr>
        <p:sp>
          <p:nvSpPr>
            <p:cNvPr id="191" name="ZoneTexte 190">
              <a:extLst>
                <a:ext uri="{FF2B5EF4-FFF2-40B4-BE49-F238E27FC236}">
                  <a16:creationId xmlns:a16="http://schemas.microsoft.com/office/drawing/2014/main" id="{4B28A473-69B8-4EDA-A9FD-BF4AC79B5B21}"/>
                </a:ext>
              </a:extLst>
            </p:cNvPr>
            <p:cNvSpPr txBox="1"/>
            <p:nvPr/>
          </p:nvSpPr>
          <p:spPr>
            <a:xfrm>
              <a:off x="6699379"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sp>
          <p:nvSpPr>
            <p:cNvPr id="192" name="Freeform 27">
              <a:extLst>
                <a:ext uri="{FF2B5EF4-FFF2-40B4-BE49-F238E27FC236}">
                  <a16:creationId xmlns:a16="http://schemas.microsoft.com/office/drawing/2014/main" id="{6BE9A02F-95D6-467E-AEB0-461D26CB9465}"/>
                </a:ext>
              </a:extLst>
            </p:cNvPr>
            <p:cNvSpPr>
              <a:spLocks noEditPoints="1"/>
            </p:cNvSpPr>
            <p:nvPr/>
          </p:nvSpPr>
          <p:spPr bwMode="auto">
            <a:xfrm>
              <a:off x="6152594" y="4947114"/>
              <a:ext cx="509588" cy="342900"/>
            </a:xfrm>
            <a:custGeom>
              <a:avLst/>
              <a:gdLst>
                <a:gd name="T0" fmla="*/ 286 w 366"/>
                <a:gd name="T1" fmla="*/ 179 h 245"/>
                <a:gd name="T2" fmla="*/ 290 w 366"/>
                <a:gd name="T3" fmla="*/ 149 h 245"/>
                <a:gd name="T4" fmla="*/ 67 w 366"/>
                <a:gd name="T5" fmla="*/ 67 h 245"/>
                <a:gd name="T6" fmla="*/ 22 w 366"/>
                <a:gd name="T7" fmla="*/ 131 h 245"/>
                <a:gd name="T8" fmla="*/ 81 w 366"/>
                <a:gd name="T9" fmla="*/ 245 h 245"/>
                <a:gd name="T10" fmla="*/ 73 w 366"/>
                <a:gd name="T11" fmla="*/ 69 h 245"/>
                <a:gd name="T12" fmla="*/ 74 w 366"/>
                <a:gd name="T13" fmla="*/ 131 h 245"/>
                <a:gd name="T14" fmla="*/ 75 w 366"/>
                <a:gd name="T15" fmla="*/ 239 h 245"/>
                <a:gd name="T16" fmla="*/ 48 w 366"/>
                <a:gd name="T17" fmla="*/ 172 h 245"/>
                <a:gd name="T18" fmla="*/ 28 w 366"/>
                <a:gd name="T19" fmla="*/ 137 h 245"/>
                <a:gd name="T20" fmla="*/ 17 w 366"/>
                <a:gd name="T21" fmla="*/ 73 h 245"/>
                <a:gd name="T22" fmla="*/ 21 w 366"/>
                <a:gd name="T23" fmla="*/ 78 h 245"/>
                <a:gd name="T24" fmla="*/ 357 w 366"/>
                <a:gd name="T25" fmla="*/ 144 h 245"/>
                <a:gd name="T26" fmla="*/ 352 w 366"/>
                <a:gd name="T27" fmla="*/ 175 h 245"/>
                <a:gd name="T28" fmla="*/ 20 w 366"/>
                <a:gd name="T29" fmla="*/ 31 h 245"/>
                <a:gd name="T30" fmla="*/ 52 w 366"/>
                <a:gd name="T31" fmla="*/ 0 h 245"/>
                <a:gd name="T32" fmla="*/ 6 w 366"/>
                <a:gd name="T33" fmla="*/ 25 h 245"/>
                <a:gd name="T34" fmla="*/ 51 w 366"/>
                <a:gd name="T35" fmla="*/ 6 h 245"/>
                <a:gd name="T36" fmla="*/ 30 w 366"/>
                <a:gd name="T37" fmla="*/ 19 h 245"/>
                <a:gd name="T38" fmla="*/ 75 w 366"/>
                <a:gd name="T39" fmla="*/ 25 h 245"/>
                <a:gd name="T40" fmla="*/ 27 w 366"/>
                <a:gd name="T41" fmla="*/ 25 h 245"/>
                <a:gd name="T42" fmla="*/ 333 w 366"/>
                <a:gd name="T43" fmla="*/ 159 h 245"/>
                <a:gd name="T44" fmla="*/ 305 w 366"/>
                <a:gd name="T45" fmla="*/ 144 h 245"/>
                <a:gd name="T46" fmla="*/ 297 w 366"/>
                <a:gd name="T47" fmla="*/ 245 h 245"/>
                <a:gd name="T48" fmla="*/ 340 w 366"/>
                <a:gd name="T49" fmla="*/ 159 h 245"/>
                <a:gd name="T50" fmla="*/ 326 w 366"/>
                <a:gd name="T51" fmla="*/ 239 h 245"/>
                <a:gd name="T52" fmla="*/ 319 w 366"/>
                <a:gd name="T53" fmla="*/ 239 h 245"/>
                <a:gd name="T54" fmla="*/ 342 w 366"/>
                <a:gd name="T55" fmla="*/ 165 h 245"/>
                <a:gd name="T56" fmla="*/ 181 w 366"/>
                <a:gd name="T57" fmla="*/ 242 h 245"/>
                <a:gd name="T58" fmla="*/ 174 w 366"/>
                <a:gd name="T59" fmla="*/ 242 h 245"/>
                <a:gd name="T60" fmla="*/ 200 w 366"/>
                <a:gd name="T61" fmla="*/ 213 h 245"/>
                <a:gd name="T62" fmla="*/ 227 w 366"/>
                <a:gd name="T63" fmla="*/ 143 h 245"/>
                <a:gd name="T64" fmla="*/ 223 w 366"/>
                <a:gd name="T65" fmla="*/ 107 h 245"/>
                <a:gd name="T66" fmla="*/ 172 w 366"/>
                <a:gd name="T67" fmla="*/ 91 h 245"/>
                <a:gd name="T68" fmla="*/ 149 w 366"/>
                <a:gd name="T69" fmla="*/ 102 h 245"/>
                <a:gd name="T70" fmla="*/ 132 w 366"/>
                <a:gd name="T71" fmla="*/ 184 h 245"/>
                <a:gd name="T72" fmla="*/ 227 w 366"/>
                <a:gd name="T73" fmla="*/ 142 h 245"/>
                <a:gd name="T74" fmla="*/ 139 w 366"/>
                <a:gd name="T75" fmla="*/ 183 h 245"/>
                <a:gd name="T76" fmla="*/ 237 w 366"/>
                <a:gd name="T77" fmla="*/ 183 h 245"/>
                <a:gd name="T78" fmla="*/ 354 w 366"/>
                <a:gd name="T79" fmla="*/ 108 h 245"/>
                <a:gd name="T80" fmla="*/ 318 w 366"/>
                <a:gd name="T81" fmla="*/ 51 h 245"/>
                <a:gd name="T82" fmla="*/ 320 w 366"/>
                <a:gd name="T83" fmla="*/ 77 h 245"/>
                <a:gd name="T84" fmla="*/ 323 w 366"/>
                <a:gd name="T85" fmla="*/ 139 h 245"/>
                <a:gd name="T86" fmla="*/ 321 w 366"/>
                <a:gd name="T87" fmla="*/ 83 h 245"/>
                <a:gd name="T88" fmla="*/ 323 w 366"/>
                <a:gd name="T89" fmla="*/ 133 h 245"/>
                <a:gd name="T90" fmla="*/ 148 w 366"/>
                <a:gd name="T91" fmla="*/ 69 h 245"/>
                <a:gd name="T92" fmla="*/ 218 w 366"/>
                <a:gd name="T93" fmla="*/ 66 h 245"/>
                <a:gd name="T94" fmla="*/ 239 w 366"/>
                <a:gd name="T95" fmla="*/ 53 h 245"/>
                <a:gd name="T96" fmla="*/ 219 w 366"/>
                <a:gd name="T97" fmla="*/ 55 h 245"/>
                <a:gd name="T98" fmla="*/ 184 w 366"/>
                <a:gd name="T99" fmla="*/ 28 h 245"/>
                <a:gd name="T100" fmla="*/ 147 w 366"/>
                <a:gd name="T101" fmla="*/ 63 h 245"/>
                <a:gd name="T102" fmla="*/ 148 w 366"/>
                <a:gd name="T103" fmla="*/ 69 h 245"/>
                <a:gd name="T104" fmla="*/ 192 w 366"/>
                <a:gd name="T105" fmla="*/ 34 h 245"/>
                <a:gd name="T106" fmla="*/ 213 w 366"/>
                <a:gd name="T107" fmla="*/ 58 h 245"/>
                <a:gd name="T108" fmla="*/ 164 w 366"/>
                <a:gd name="T109" fmla="*/ 56 h 245"/>
                <a:gd name="T110" fmla="*/ 86 w 366"/>
                <a:gd name="T111" fmla="*/ 1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6" h="245">
                  <a:moveTo>
                    <a:pt x="290" y="149"/>
                  </a:moveTo>
                  <a:cubicBezTo>
                    <a:pt x="286" y="144"/>
                    <a:pt x="286" y="144"/>
                    <a:pt x="286" y="144"/>
                  </a:cubicBezTo>
                  <a:cubicBezTo>
                    <a:pt x="276" y="154"/>
                    <a:pt x="276" y="170"/>
                    <a:pt x="286" y="179"/>
                  </a:cubicBezTo>
                  <a:cubicBezTo>
                    <a:pt x="286" y="179"/>
                    <a:pt x="286" y="179"/>
                    <a:pt x="286" y="179"/>
                  </a:cubicBezTo>
                  <a:cubicBezTo>
                    <a:pt x="290" y="175"/>
                    <a:pt x="290" y="175"/>
                    <a:pt x="290" y="175"/>
                  </a:cubicBezTo>
                  <a:cubicBezTo>
                    <a:pt x="283" y="168"/>
                    <a:pt x="283" y="156"/>
                    <a:pt x="290" y="149"/>
                  </a:cubicBezTo>
                  <a:cubicBezTo>
                    <a:pt x="290" y="149"/>
                    <a:pt x="290" y="149"/>
                    <a:pt x="290" y="149"/>
                  </a:cubicBezTo>
                  <a:close/>
                  <a:moveTo>
                    <a:pt x="73" y="69"/>
                  </a:moveTo>
                  <a:cubicBezTo>
                    <a:pt x="67" y="67"/>
                    <a:pt x="67" y="67"/>
                    <a:pt x="67" y="67"/>
                  </a:cubicBezTo>
                  <a:cubicBezTo>
                    <a:pt x="58" y="76"/>
                    <a:pt x="44" y="76"/>
                    <a:pt x="36" y="67"/>
                  </a:cubicBezTo>
                  <a:cubicBezTo>
                    <a:pt x="30" y="69"/>
                    <a:pt x="30" y="69"/>
                    <a:pt x="30" y="69"/>
                  </a:cubicBezTo>
                  <a:cubicBezTo>
                    <a:pt x="22" y="131"/>
                    <a:pt x="22" y="131"/>
                    <a:pt x="22" y="131"/>
                  </a:cubicBezTo>
                  <a:cubicBezTo>
                    <a:pt x="22" y="131"/>
                    <a:pt x="22" y="131"/>
                    <a:pt x="22" y="131"/>
                  </a:cubicBezTo>
                  <a:cubicBezTo>
                    <a:pt x="22" y="245"/>
                    <a:pt x="22" y="245"/>
                    <a:pt x="22" y="245"/>
                  </a:cubicBezTo>
                  <a:cubicBezTo>
                    <a:pt x="81" y="245"/>
                    <a:pt x="81" y="245"/>
                    <a:pt x="81" y="245"/>
                  </a:cubicBezTo>
                  <a:cubicBezTo>
                    <a:pt x="81" y="131"/>
                    <a:pt x="81" y="131"/>
                    <a:pt x="81" y="131"/>
                  </a:cubicBezTo>
                  <a:cubicBezTo>
                    <a:pt x="81" y="131"/>
                    <a:pt x="81" y="131"/>
                    <a:pt x="81" y="131"/>
                  </a:cubicBezTo>
                  <a:lnTo>
                    <a:pt x="73" y="69"/>
                  </a:lnTo>
                  <a:close/>
                  <a:moveTo>
                    <a:pt x="36" y="76"/>
                  </a:moveTo>
                  <a:cubicBezTo>
                    <a:pt x="45" y="82"/>
                    <a:pt x="58" y="82"/>
                    <a:pt x="67" y="76"/>
                  </a:cubicBezTo>
                  <a:cubicBezTo>
                    <a:pt x="74" y="131"/>
                    <a:pt x="74" y="131"/>
                    <a:pt x="74" y="131"/>
                  </a:cubicBezTo>
                  <a:cubicBezTo>
                    <a:pt x="28" y="131"/>
                    <a:pt x="28" y="131"/>
                    <a:pt x="28" y="131"/>
                  </a:cubicBezTo>
                  <a:lnTo>
                    <a:pt x="36" y="76"/>
                  </a:lnTo>
                  <a:close/>
                  <a:moveTo>
                    <a:pt x="75" y="239"/>
                  </a:moveTo>
                  <a:cubicBezTo>
                    <a:pt x="55" y="239"/>
                    <a:pt x="55" y="239"/>
                    <a:pt x="55" y="239"/>
                  </a:cubicBezTo>
                  <a:cubicBezTo>
                    <a:pt x="55" y="172"/>
                    <a:pt x="55" y="172"/>
                    <a:pt x="55" y="172"/>
                  </a:cubicBezTo>
                  <a:cubicBezTo>
                    <a:pt x="48" y="172"/>
                    <a:pt x="48" y="172"/>
                    <a:pt x="48" y="172"/>
                  </a:cubicBezTo>
                  <a:cubicBezTo>
                    <a:pt x="48" y="239"/>
                    <a:pt x="48" y="239"/>
                    <a:pt x="48" y="239"/>
                  </a:cubicBezTo>
                  <a:cubicBezTo>
                    <a:pt x="28" y="239"/>
                    <a:pt x="28" y="239"/>
                    <a:pt x="28" y="239"/>
                  </a:cubicBezTo>
                  <a:cubicBezTo>
                    <a:pt x="28" y="137"/>
                    <a:pt x="28" y="137"/>
                    <a:pt x="28" y="137"/>
                  </a:cubicBezTo>
                  <a:cubicBezTo>
                    <a:pt x="75" y="137"/>
                    <a:pt x="75" y="137"/>
                    <a:pt x="75" y="137"/>
                  </a:cubicBezTo>
                  <a:lnTo>
                    <a:pt x="75" y="239"/>
                  </a:lnTo>
                  <a:close/>
                  <a:moveTo>
                    <a:pt x="17" y="73"/>
                  </a:moveTo>
                  <a:cubicBezTo>
                    <a:pt x="0" y="90"/>
                    <a:pt x="0" y="118"/>
                    <a:pt x="17" y="135"/>
                  </a:cubicBezTo>
                  <a:cubicBezTo>
                    <a:pt x="21" y="130"/>
                    <a:pt x="21" y="130"/>
                    <a:pt x="21" y="130"/>
                  </a:cubicBezTo>
                  <a:cubicBezTo>
                    <a:pt x="7" y="116"/>
                    <a:pt x="7" y="92"/>
                    <a:pt x="21" y="78"/>
                  </a:cubicBezTo>
                  <a:lnTo>
                    <a:pt x="17" y="73"/>
                  </a:lnTo>
                  <a:close/>
                  <a:moveTo>
                    <a:pt x="357" y="144"/>
                  </a:moveTo>
                  <a:cubicBezTo>
                    <a:pt x="357" y="144"/>
                    <a:pt x="357" y="144"/>
                    <a:pt x="357" y="144"/>
                  </a:cubicBezTo>
                  <a:cubicBezTo>
                    <a:pt x="357" y="144"/>
                    <a:pt x="357" y="144"/>
                    <a:pt x="357" y="144"/>
                  </a:cubicBezTo>
                  <a:cubicBezTo>
                    <a:pt x="352" y="149"/>
                    <a:pt x="352" y="149"/>
                    <a:pt x="352" y="149"/>
                  </a:cubicBezTo>
                  <a:cubicBezTo>
                    <a:pt x="359" y="156"/>
                    <a:pt x="359" y="168"/>
                    <a:pt x="352" y="175"/>
                  </a:cubicBezTo>
                  <a:cubicBezTo>
                    <a:pt x="357" y="180"/>
                    <a:pt x="357" y="180"/>
                    <a:pt x="357" y="180"/>
                  </a:cubicBezTo>
                  <a:cubicBezTo>
                    <a:pt x="366" y="170"/>
                    <a:pt x="366" y="154"/>
                    <a:pt x="357" y="144"/>
                  </a:cubicBezTo>
                  <a:close/>
                  <a:moveTo>
                    <a:pt x="20" y="31"/>
                  </a:moveTo>
                  <a:cubicBezTo>
                    <a:pt x="20" y="48"/>
                    <a:pt x="34" y="62"/>
                    <a:pt x="51" y="62"/>
                  </a:cubicBezTo>
                  <a:cubicBezTo>
                    <a:pt x="69" y="62"/>
                    <a:pt x="83" y="48"/>
                    <a:pt x="83" y="31"/>
                  </a:cubicBezTo>
                  <a:cubicBezTo>
                    <a:pt x="83" y="14"/>
                    <a:pt x="69" y="0"/>
                    <a:pt x="52" y="0"/>
                  </a:cubicBezTo>
                  <a:cubicBezTo>
                    <a:pt x="39" y="0"/>
                    <a:pt x="27" y="7"/>
                    <a:pt x="23" y="19"/>
                  </a:cubicBezTo>
                  <a:cubicBezTo>
                    <a:pt x="6" y="19"/>
                    <a:pt x="6" y="19"/>
                    <a:pt x="6" y="19"/>
                  </a:cubicBezTo>
                  <a:cubicBezTo>
                    <a:pt x="6" y="25"/>
                    <a:pt x="6" y="25"/>
                    <a:pt x="6" y="25"/>
                  </a:cubicBezTo>
                  <a:cubicBezTo>
                    <a:pt x="21" y="25"/>
                    <a:pt x="21" y="25"/>
                    <a:pt x="21" y="25"/>
                  </a:cubicBezTo>
                  <a:cubicBezTo>
                    <a:pt x="20" y="27"/>
                    <a:pt x="20" y="29"/>
                    <a:pt x="20" y="31"/>
                  </a:cubicBezTo>
                  <a:close/>
                  <a:moveTo>
                    <a:pt x="51" y="6"/>
                  </a:moveTo>
                  <a:cubicBezTo>
                    <a:pt x="51" y="6"/>
                    <a:pt x="51" y="6"/>
                    <a:pt x="51" y="6"/>
                  </a:cubicBezTo>
                  <a:cubicBezTo>
                    <a:pt x="60" y="6"/>
                    <a:pt x="69" y="11"/>
                    <a:pt x="73" y="19"/>
                  </a:cubicBezTo>
                  <a:cubicBezTo>
                    <a:pt x="30" y="19"/>
                    <a:pt x="30" y="19"/>
                    <a:pt x="30" y="19"/>
                  </a:cubicBezTo>
                  <a:cubicBezTo>
                    <a:pt x="34" y="11"/>
                    <a:pt x="42" y="6"/>
                    <a:pt x="51" y="6"/>
                  </a:cubicBezTo>
                  <a:close/>
                  <a:moveTo>
                    <a:pt x="27" y="25"/>
                  </a:moveTo>
                  <a:cubicBezTo>
                    <a:pt x="75" y="25"/>
                    <a:pt x="75" y="25"/>
                    <a:pt x="75" y="25"/>
                  </a:cubicBezTo>
                  <a:cubicBezTo>
                    <a:pt x="78" y="39"/>
                    <a:pt x="70" y="52"/>
                    <a:pt x="57" y="55"/>
                  </a:cubicBezTo>
                  <a:cubicBezTo>
                    <a:pt x="43" y="58"/>
                    <a:pt x="30" y="49"/>
                    <a:pt x="27" y="36"/>
                  </a:cubicBezTo>
                  <a:cubicBezTo>
                    <a:pt x="27" y="32"/>
                    <a:pt x="27" y="29"/>
                    <a:pt x="27" y="25"/>
                  </a:cubicBezTo>
                  <a:close/>
                  <a:moveTo>
                    <a:pt x="340" y="144"/>
                  </a:moveTo>
                  <a:cubicBezTo>
                    <a:pt x="333" y="144"/>
                    <a:pt x="333" y="144"/>
                    <a:pt x="333" y="144"/>
                  </a:cubicBezTo>
                  <a:cubicBezTo>
                    <a:pt x="333" y="159"/>
                    <a:pt x="333" y="159"/>
                    <a:pt x="333" y="159"/>
                  </a:cubicBezTo>
                  <a:cubicBezTo>
                    <a:pt x="312" y="159"/>
                    <a:pt x="312" y="159"/>
                    <a:pt x="312" y="159"/>
                  </a:cubicBezTo>
                  <a:cubicBezTo>
                    <a:pt x="312" y="144"/>
                    <a:pt x="312" y="144"/>
                    <a:pt x="312" y="144"/>
                  </a:cubicBezTo>
                  <a:cubicBezTo>
                    <a:pt x="305" y="144"/>
                    <a:pt x="305" y="144"/>
                    <a:pt x="305" y="144"/>
                  </a:cubicBezTo>
                  <a:cubicBezTo>
                    <a:pt x="305" y="159"/>
                    <a:pt x="305" y="159"/>
                    <a:pt x="305" y="159"/>
                  </a:cubicBezTo>
                  <a:cubicBezTo>
                    <a:pt x="297" y="159"/>
                    <a:pt x="297" y="159"/>
                    <a:pt x="297" y="159"/>
                  </a:cubicBezTo>
                  <a:cubicBezTo>
                    <a:pt x="297" y="245"/>
                    <a:pt x="297" y="245"/>
                    <a:pt x="297" y="245"/>
                  </a:cubicBezTo>
                  <a:cubicBezTo>
                    <a:pt x="348" y="245"/>
                    <a:pt x="348" y="245"/>
                    <a:pt x="348" y="245"/>
                  </a:cubicBezTo>
                  <a:cubicBezTo>
                    <a:pt x="348" y="159"/>
                    <a:pt x="348" y="159"/>
                    <a:pt x="348" y="159"/>
                  </a:cubicBezTo>
                  <a:cubicBezTo>
                    <a:pt x="340" y="159"/>
                    <a:pt x="340" y="159"/>
                    <a:pt x="340" y="159"/>
                  </a:cubicBezTo>
                  <a:lnTo>
                    <a:pt x="340" y="144"/>
                  </a:lnTo>
                  <a:close/>
                  <a:moveTo>
                    <a:pt x="342" y="239"/>
                  </a:moveTo>
                  <a:cubicBezTo>
                    <a:pt x="326" y="239"/>
                    <a:pt x="326" y="239"/>
                    <a:pt x="326" y="239"/>
                  </a:cubicBezTo>
                  <a:cubicBezTo>
                    <a:pt x="326" y="202"/>
                    <a:pt x="326" y="202"/>
                    <a:pt x="326" y="202"/>
                  </a:cubicBezTo>
                  <a:cubicBezTo>
                    <a:pt x="319" y="202"/>
                    <a:pt x="319" y="202"/>
                    <a:pt x="319" y="202"/>
                  </a:cubicBezTo>
                  <a:cubicBezTo>
                    <a:pt x="319" y="239"/>
                    <a:pt x="319" y="239"/>
                    <a:pt x="319" y="239"/>
                  </a:cubicBezTo>
                  <a:cubicBezTo>
                    <a:pt x="303" y="239"/>
                    <a:pt x="303" y="239"/>
                    <a:pt x="303" y="239"/>
                  </a:cubicBezTo>
                  <a:cubicBezTo>
                    <a:pt x="303" y="165"/>
                    <a:pt x="303" y="165"/>
                    <a:pt x="303" y="165"/>
                  </a:cubicBezTo>
                  <a:cubicBezTo>
                    <a:pt x="342" y="165"/>
                    <a:pt x="342" y="165"/>
                    <a:pt x="342" y="165"/>
                  </a:cubicBezTo>
                  <a:lnTo>
                    <a:pt x="342" y="239"/>
                  </a:lnTo>
                  <a:close/>
                  <a:moveTo>
                    <a:pt x="174" y="242"/>
                  </a:moveTo>
                  <a:cubicBezTo>
                    <a:pt x="181" y="242"/>
                    <a:pt x="181" y="242"/>
                    <a:pt x="181" y="242"/>
                  </a:cubicBezTo>
                  <a:cubicBezTo>
                    <a:pt x="181" y="213"/>
                    <a:pt x="181" y="213"/>
                    <a:pt x="181" y="213"/>
                  </a:cubicBezTo>
                  <a:cubicBezTo>
                    <a:pt x="174" y="213"/>
                    <a:pt x="174" y="213"/>
                    <a:pt x="174" y="213"/>
                  </a:cubicBezTo>
                  <a:lnTo>
                    <a:pt x="174" y="242"/>
                  </a:lnTo>
                  <a:close/>
                  <a:moveTo>
                    <a:pt x="194" y="242"/>
                  </a:moveTo>
                  <a:cubicBezTo>
                    <a:pt x="200" y="242"/>
                    <a:pt x="200" y="242"/>
                    <a:pt x="200" y="242"/>
                  </a:cubicBezTo>
                  <a:cubicBezTo>
                    <a:pt x="200" y="213"/>
                    <a:pt x="200" y="213"/>
                    <a:pt x="200" y="213"/>
                  </a:cubicBezTo>
                  <a:cubicBezTo>
                    <a:pt x="194" y="213"/>
                    <a:pt x="194" y="213"/>
                    <a:pt x="194" y="213"/>
                  </a:cubicBezTo>
                  <a:lnTo>
                    <a:pt x="194" y="242"/>
                  </a:lnTo>
                  <a:close/>
                  <a:moveTo>
                    <a:pt x="227" y="143"/>
                  </a:moveTo>
                  <a:cubicBezTo>
                    <a:pt x="239" y="132"/>
                    <a:pt x="239" y="113"/>
                    <a:pt x="227" y="102"/>
                  </a:cubicBezTo>
                  <a:cubicBezTo>
                    <a:pt x="227" y="102"/>
                    <a:pt x="227" y="102"/>
                    <a:pt x="227" y="102"/>
                  </a:cubicBezTo>
                  <a:cubicBezTo>
                    <a:pt x="223" y="107"/>
                    <a:pt x="223" y="107"/>
                    <a:pt x="223" y="107"/>
                  </a:cubicBezTo>
                  <a:cubicBezTo>
                    <a:pt x="231" y="115"/>
                    <a:pt x="232" y="127"/>
                    <a:pt x="224" y="136"/>
                  </a:cubicBezTo>
                  <a:cubicBezTo>
                    <a:pt x="205" y="91"/>
                    <a:pt x="205" y="91"/>
                    <a:pt x="205" y="91"/>
                  </a:cubicBezTo>
                  <a:cubicBezTo>
                    <a:pt x="196" y="100"/>
                    <a:pt x="181" y="100"/>
                    <a:pt x="172" y="91"/>
                  </a:cubicBezTo>
                  <a:cubicBezTo>
                    <a:pt x="152" y="136"/>
                    <a:pt x="152" y="136"/>
                    <a:pt x="152" y="136"/>
                  </a:cubicBezTo>
                  <a:cubicBezTo>
                    <a:pt x="145" y="128"/>
                    <a:pt x="146" y="115"/>
                    <a:pt x="154" y="107"/>
                  </a:cubicBezTo>
                  <a:cubicBezTo>
                    <a:pt x="149" y="102"/>
                    <a:pt x="149" y="102"/>
                    <a:pt x="149" y="102"/>
                  </a:cubicBezTo>
                  <a:cubicBezTo>
                    <a:pt x="138" y="113"/>
                    <a:pt x="138" y="131"/>
                    <a:pt x="149" y="143"/>
                  </a:cubicBezTo>
                  <a:cubicBezTo>
                    <a:pt x="150" y="142"/>
                    <a:pt x="150" y="142"/>
                    <a:pt x="150" y="142"/>
                  </a:cubicBezTo>
                  <a:cubicBezTo>
                    <a:pt x="132" y="184"/>
                    <a:pt x="132" y="184"/>
                    <a:pt x="132" y="184"/>
                  </a:cubicBezTo>
                  <a:cubicBezTo>
                    <a:pt x="163" y="215"/>
                    <a:pt x="214" y="216"/>
                    <a:pt x="245" y="184"/>
                  </a:cubicBezTo>
                  <a:cubicBezTo>
                    <a:pt x="245" y="184"/>
                    <a:pt x="245" y="184"/>
                    <a:pt x="245" y="184"/>
                  </a:cubicBezTo>
                  <a:cubicBezTo>
                    <a:pt x="227" y="142"/>
                    <a:pt x="227" y="142"/>
                    <a:pt x="227" y="142"/>
                  </a:cubicBezTo>
                  <a:lnTo>
                    <a:pt x="227" y="143"/>
                  </a:lnTo>
                  <a:close/>
                  <a:moveTo>
                    <a:pt x="237" y="183"/>
                  </a:moveTo>
                  <a:cubicBezTo>
                    <a:pt x="209" y="208"/>
                    <a:pt x="167" y="208"/>
                    <a:pt x="139" y="183"/>
                  </a:cubicBezTo>
                  <a:cubicBezTo>
                    <a:pt x="175" y="101"/>
                    <a:pt x="175" y="101"/>
                    <a:pt x="175" y="101"/>
                  </a:cubicBezTo>
                  <a:cubicBezTo>
                    <a:pt x="183" y="106"/>
                    <a:pt x="194" y="106"/>
                    <a:pt x="202" y="101"/>
                  </a:cubicBezTo>
                  <a:lnTo>
                    <a:pt x="237" y="183"/>
                  </a:lnTo>
                  <a:close/>
                  <a:moveTo>
                    <a:pt x="323" y="139"/>
                  </a:moveTo>
                  <a:cubicBezTo>
                    <a:pt x="323" y="139"/>
                    <a:pt x="323" y="139"/>
                    <a:pt x="323" y="139"/>
                  </a:cubicBezTo>
                  <a:cubicBezTo>
                    <a:pt x="340" y="139"/>
                    <a:pt x="354" y="125"/>
                    <a:pt x="354" y="108"/>
                  </a:cubicBezTo>
                  <a:cubicBezTo>
                    <a:pt x="354" y="94"/>
                    <a:pt x="344" y="81"/>
                    <a:pt x="330" y="78"/>
                  </a:cubicBezTo>
                  <a:cubicBezTo>
                    <a:pt x="336" y="71"/>
                    <a:pt x="335" y="61"/>
                    <a:pt x="328" y="55"/>
                  </a:cubicBezTo>
                  <a:cubicBezTo>
                    <a:pt x="325" y="53"/>
                    <a:pt x="321" y="51"/>
                    <a:pt x="318" y="51"/>
                  </a:cubicBezTo>
                  <a:cubicBezTo>
                    <a:pt x="318" y="58"/>
                    <a:pt x="318" y="58"/>
                    <a:pt x="318" y="58"/>
                  </a:cubicBezTo>
                  <a:cubicBezTo>
                    <a:pt x="323" y="57"/>
                    <a:pt x="328" y="62"/>
                    <a:pt x="328" y="67"/>
                  </a:cubicBezTo>
                  <a:cubicBezTo>
                    <a:pt x="328" y="72"/>
                    <a:pt x="325" y="76"/>
                    <a:pt x="320" y="77"/>
                  </a:cubicBezTo>
                  <a:cubicBezTo>
                    <a:pt x="318" y="77"/>
                    <a:pt x="318" y="77"/>
                    <a:pt x="318" y="77"/>
                  </a:cubicBezTo>
                  <a:cubicBezTo>
                    <a:pt x="301" y="80"/>
                    <a:pt x="289" y="95"/>
                    <a:pt x="292" y="112"/>
                  </a:cubicBezTo>
                  <a:cubicBezTo>
                    <a:pt x="294" y="128"/>
                    <a:pt x="307" y="139"/>
                    <a:pt x="323" y="139"/>
                  </a:cubicBezTo>
                  <a:close/>
                  <a:moveTo>
                    <a:pt x="319" y="84"/>
                  </a:moveTo>
                  <a:cubicBezTo>
                    <a:pt x="319" y="84"/>
                    <a:pt x="319" y="84"/>
                    <a:pt x="319" y="84"/>
                  </a:cubicBezTo>
                  <a:cubicBezTo>
                    <a:pt x="320" y="84"/>
                    <a:pt x="320" y="83"/>
                    <a:pt x="321" y="83"/>
                  </a:cubicBezTo>
                  <a:cubicBezTo>
                    <a:pt x="323" y="83"/>
                    <a:pt x="323" y="83"/>
                    <a:pt x="323" y="83"/>
                  </a:cubicBezTo>
                  <a:cubicBezTo>
                    <a:pt x="336" y="83"/>
                    <a:pt x="348" y="94"/>
                    <a:pt x="348" y="108"/>
                  </a:cubicBezTo>
                  <a:cubicBezTo>
                    <a:pt x="348" y="122"/>
                    <a:pt x="337" y="133"/>
                    <a:pt x="323" y="133"/>
                  </a:cubicBezTo>
                  <a:cubicBezTo>
                    <a:pt x="310" y="133"/>
                    <a:pt x="298" y="122"/>
                    <a:pt x="298" y="108"/>
                  </a:cubicBezTo>
                  <a:cubicBezTo>
                    <a:pt x="298" y="96"/>
                    <a:pt x="307" y="86"/>
                    <a:pt x="319" y="84"/>
                  </a:cubicBezTo>
                  <a:close/>
                  <a:moveTo>
                    <a:pt x="148" y="69"/>
                  </a:moveTo>
                  <a:cubicBezTo>
                    <a:pt x="152" y="69"/>
                    <a:pt x="155" y="68"/>
                    <a:pt x="158" y="66"/>
                  </a:cubicBezTo>
                  <a:cubicBezTo>
                    <a:pt x="163" y="82"/>
                    <a:pt x="180" y="92"/>
                    <a:pt x="196" y="88"/>
                  </a:cubicBezTo>
                  <a:cubicBezTo>
                    <a:pt x="207" y="85"/>
                    <a:pt x="216" y="77"/>
                    <a:pt x="218" y="66"/>
                  </a:cubicBezTo>
                  <a:cubicBezTo>
                    <a:pt x="225" y="71"/>
                    <a:pt x="235" y="70"/>
                    <a:pt x="241" y="64"/>
                  </a:cubicBezTo>
                  <a:cubicBezTo>
                    <a:pt x="244" y="61"/>
                    <a:pt x="245" y="57"/>
                    <a:pt x="245" y="53"/>
                  </a:cubicBezTo>
                  <a:cubicBezTo>
                    <a:pt x="239" y="53"/>
                    <a:pt x="239" y="53"/>
                    <a:pt x="239" y="53"/>
                  </a:cubicBezTo>
                  <a:cubicBezTo>
                    <a:pt x="239" y="59"/>
                    <a:pt x="234" y="63"/>
                    <a:pt x="229" y="63"/>
                  </a:cubicBezTo>
                  <a:cubicBezTo>
                    <a:pt x="229" y="63"/>
                    <a:pt x="229" y="63"/>
                    <a:pt x="229" y="63"/>
                  </a:cubicBezTo>
                  <a:cubicBezTo>
                    <a:pt x="224" y="63"/>
                    <a:pt x="220" y="60"/>
                    <a:pt x="219" y="55"/>
                  </a:cubicBezTo>
                  <a:cubicBezTo>
                    <a:pt x="219" y="54"/>
                    <a:pt x="219" y="54"/>
                    <a:pt x="219" y="54"/>
                  </a:cubicBezTo>
                  <a:cubicBezTo>
                    <a:pt x="219" y="53"/>
                    <a:pt x="219" y="53"/>
                    <a:pt x="219" y="53"/>
                  </a:cubicBezTo>
                  <a:cubicBezTo>
                    <a:pt x="217" y="36"/>
                    <a:pt x="201" y="25"/>
                    <a:pt x="184" y="28"/>
                  </a:cubicBezTo>
                  <a:cubicBezTo>
                    <a:pt x="171" y="30"/>
                    <a:pt x="160" y="40"/>
                    <a:pt x="158" y="53"/>
                  </a:cubicBezTo>
                  <a:cubicBezTo>
                    <a:pt x="158" y="54"/>
                    <a:pt x="158" y="54"/>
                    <a:pt x="158" y="55"/>
                  </a:cubicBezTo>
                  <a:cubicBezTo>
                    <a:pt x="157" y="60"/>
                    <a:pt x="152" y="64"/>
                    <a:pt x="147" y="63"/>
                  </a:cubicBezTo>
                  <a:cubicBezTo>
                    <a:pt x="142" y="62"/>
                    <a:pt x="139" y="58"/>
                    <a:pt x="139" y="53"/>
                  </a:cubicBezTo>
                  <a:cubicBezTo>
                    <a:pt x="132" y="53"/>
                    <a:pt x="132" y="53"/>
                    <a:pt x="132" y="53"/>
                  </a:cubicBezTo>
                  <a:cubicBezTo>
                    <a:pt x="132" y="62"/>
                    <a:pt x="139" y="69"/>
                    <a:pt x="148" y="69"/>
                  </a:cubicBezTo>
                  <a:close/>
                  <a:moveTo>
                    <a:pt x="164" y="56"/>
                  </a:moveTo>
                  <a:cubicBezTo>
                    <a:pt x="164" y="55"/>
                    <a:pt x="164" y="55"/>
                    <a:pt x="164" y="55"/>
                  </a:cubicBezTo>
                  <a:cubicBezTo>
                    <a:pt x="166" y="41"/>
                    <a:pt x="178" y="32"/>
                    <a:pt x="192" y="34"/>
                  </a:cubicBezTo>
                  <a:cubicBezTo>
                    <a:pt x="202" y="35"/>
                    <a:pt x="211" y="44"/>
                    <a:pt x="212" y="54"/>
                  </a:cubicBezTo>
                  <a:cubicBezTo>
                    <a:pt x="213" y="55"/>
                    <a:pt x="213" y="56"/>
                    <a:pt x="213" y="56"/>
                  </a:cubicBezTo>
                  <a:cubicBezTo>
                    <a:pt x="213" y="58"/>
                    <a:pt x="213" y="58"/>
                    <a:pt x="213" y="58"/>
                  </a:cubicBezTo>
                  <a:cubicBezTo>
                    <a:pt x="213" y="72"/>
                    <a:pt x="202" y="83"/>
                    <a:pt x="188" y="83"/>
                  </a:cubicBezTo>
                  <a:cubicBezTo>
                    <a:pt x="175" y="83"/>
                    <a:pt x="164" y="72"/>
                    <a:pt x="164" y="58"/>
                  </a:cubicBezTo>
                  <a:lnTo>
                    <a:pt x="164" y="56"/>
                  </a:lnTo>
                  <a:close/>
                  <a:moveTo>
                    <a:pt x="81" y="78"/>
                  </a:moveTo>
                  <a:cubicBezTo>
                    <a:pt x="96" y="92"/>
                    <a:pt x="96" y="116"/>
                    <a:pt x="81" y="130"/>
                  </a:cubicBezTo>
                  <a:cubicBezTo>
                    <a:pt x="86" y="135"/>
                    <a:pt x="86" y="135"/>
                    <a:pt x="86" y="135"/>
                  </a:cubicBezTo>
                  <a:cubicBezTo>
                    <a:pt x="103" y="118"/>
                    <a:pt x="103" y="90"/>
                    <a:pt x="86" y="73"/>
                  </a:cubicBezTo>
                  <a:lnTo>
                    <a:pt x="81" y="7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aphicFrame>
        <p:nvGraphicFramePr>
          <p:cNvPr id="193" name="shp0019">
            <a:extLst>
              <a:ext uri="{FF2B5EF4-FFF2-40B4-BE49-F238E27FC236}">
                <a16:creationId xmlns:a16="http://schemas.microsoft.com/office/drawing/2014/main" id="{5B7AA91B-68D6-4F99-8776-280225D2ED86}"/>
              </a:ext>
            </a:extLst>
          </p:cNvPr>
          <p:cNvGraphicFramePr/>
          <p:nvPr/>
        </p:nvGraphicFramePr>
        <p:xfrm>
          <a:off x="1903774" y="3644844"/>
          <a:ext cx="3163249" cy="1783445"/>
        </p:xfrm>
        <a:graphic>
          <a:graphicData uri="http://schemas.openxmlformats.org/drawingml/2006/chart">
            <c:chart xmlns:c="http://schemas.openxmlformats.org/drawingml/2006/chart" xmlns:r="http://schemas.openxmlformats.org/officeDocument/2006/relationships" r:id="rId26"/>
          </a:graphicData>
        </a:graphic>
      </p:graphicFrame>
      <p:sp>
        <p:nvSpPr>
          <p:cNvPr id="194" name="shp0020">
            <a:extLst>
              <a:ext uri="{FF2B5EF4-FFF2-40B4-BE49-F238E27FC236}">
                <a16:creationId xmlns:a16="http://schemas.microsoft.com/office/drawing/2014/main" id="{03AC0894-7CFE-4F6D-BC31-0FCACA96D71C}"/>
              </a:ext>
            </a:extLst>
          </p:cNvPr>
          <p:cNvSpPr txBox="1"/>
          <p:nvPr/>
        </p:nvSpPr>
        <p:spPr>
          <a:xfrm>
            <a:off x="2066731" y="3677046"/>
            <a:ext cx="3003834"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DE PERSONNES AU FOYER</a:t>
            </a:r>
          </a:p>
        </p:txBody>
      </p:sp>
      <p:cxnSp>
        <p:nvCxnSpPr>
          <p:cNvPr id="195" name="shp0021">
            <a:extLst>
              <a:ext uri="{FF2B5EF4-FFF2-40B4-BE49-F238E27FC236}">
                <a16:creationId xmlns:a16="http://schemas.microsoft.com/office/drawing/2014/main" id="{27DF8B78-A416-4294-8D17-435BAA3FDD3C}"/>
              </a:ext>
            </a:extLst>
          </p:cNvPr>
          <p:cNvCxnSpPr>
            <a:cxnSpLocks/>
          </p:cNvCxnSpPr>
          <p:nvPr/>
        </p:nvCxnSpPr>
        <p:spPr>
          <a:xfrm>
            <a:off x="2066730"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6" name="shp0022">
            <a:extLst>
              <a:ext uri="{FF2B5EF4-FFF2-40B4-BE49-F238E27FC236}">
                <a16:creationId xmlns:a16="http://schemas.microsoft.com/office/drawing/2014/main" id="{2F14FF79-E52B-4BD2-BD4A-8738078ABFC7}"/>
              </a:ext>
            </a:extLst>
          </p:cNvPr>
          <p:cNvCxnSpPr>
            <a:cxnSpLocks/>
          </p:cNvCxnSpPr>
          <p:nvPr/>
        </p:nvCxnSpPr>
        <p:spPr>
          <a:xfrm>
            <a:off x="2066730"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7" name="shp0023">
            <a:extLst>
              <a:ext uri="{FF2B5EF4-FFF2-40B4-BE49-F238E27FC236}">
                <a16:creationId xmlns:a16="http://schemas.microsoft.com/office/drawing/2014/main" id="{5FC1CAD9-E735-43AD-844A-B22E59F5D018}"/>
              </a:ext>
            </a:extLst>
          </p:cNvPr>
          <p:cNvGrpSpPr/>
          <p:nvPr/>
        </p:nvGrpSpPr>
        <p:grpSpPr>
          <a:xfrm>
            <a:off x="2232938" y="5068367"/>
            <a:ext cx="261382" cy="252618"/>
            <a:chOff x="545363" y="5036955"/>
            <a:chExt cx="261840" cy="253060"/>
          </a:xfrm>
        </p:grpSpPr>
        <p:sp>
          <p:nvSpPr>
            <p:cNvPr id="198" name="Freeform 18">
              <a:extLst>
                <a:ext uri="{FF2B5EF4-FFF2-40B4-BE49-F238E27FC236}">
                  <a16:creationId xmlns:a16="http://schemas.microsoft.com/office/drawing/2014/main" id="{0A0540F4-AC25-4C70-BAC6-BB39D5DEB5FB}"/>
                </a:ext>
              </a:extLst>
            </p:cNvPr>
            <p:cNvSpPr>
              <a:spLocks noEditPoints="1"/>
            </p:cNvSpPr>
            <p:nvPr/>
          </p:nvSpPr>
          <p:spPr bwMode="auto">
            <a:xfrm>
              <a:off x="545363" y="5036955"/>
              <a:ext cx="153773" cy="253060"/>
            </a:xfrm>
            <a:custGeom>
              <a:avLst/>
              <a:gdLst>
                <a:gd name="T0" fmla="*/ 91 w 114"/>
                <a:gd name="T1" fmla="*/ 185 h 185"/>
                <a:gd name="T2" fmla="*/ 91 w 114"/>
                <a:gd name="T3" fmla="*/ 170 h 185"/>
                <a:gd name="T4" fmla="*/ 114 w 114"/>
                <a:gd name="T5" fmla="*/ 170 h 185"/>
                <a:gd name="T6" fmla="*/ 114 w 114"/>
                <a:gd name="T7" fmla="*/ 85 h 185"/>
                <a:gd name="T8" fmla="*/ 85 w 114"/>
                <a:gd name="T9" fmla="*/ 56 h 185"/>
                <a:gd name="T10" fmla="*/ 78 w 114"/>
                <a:gd name="T11" fmla="*/ 56 h 185"/>
                <a:gd name="T12" fmla="*/ 89 w 114"/>
                <a:gd name="T13" fmla="*/ 32 h 185"/>
                <a:gd name="T14" fmla="*/ 57 w 114"/>
                <a:gd name="T15" fmla="*/ 0 h 185"/>
                <a:gd name="T16" fmla="*/ 25 w 114"/>
                <a:gd name="T17" fmla="*/ 32 h 185"/>
                <a:gd name="T18" fmla="*/ 35 w 114"/>
                <a:gd name="T19" fmla="*/ 56 h 185"/>
                <a:gd name="T20" fmla="*/ 29 w 114"/>
                <a:gd name="T21" fmla="*/ 56 h 185"/>
                <a:gd name="T22" fmla="*/ 0 w 114"/>
                <a:gd name="T23" fmla="*/ 85 h 185"/>
                <a:gd name="T24" fmla="*/ 0 w 114"/>
                <a:gd name="T25" fmla="*/ 170 h 185"/>
                <a:gd name="T26" fmla="*/ 23 w 114"/>
                <a:gd name="T27" fmla="*/ 170 h 185"/>
                <a:gd name="T28" fmla="*/ 23 w 114"/>
                <a:gd name="T29" fmla="*/ 185 h 185"/>
                <a:gd name="T30" fmla="*/ 91 w 114"/>
                <a:gd name="T31" fmla="*/ 185 h 185"/>
                <a:gd name="T32" fmla="*/ 33 w 114"/>
                <a:gd name="T33" fmla="*/ 32 h 185"/>
                <a:gd name="T34" fmla="*/ 57 w 114"/>
                <a:gd name="T35" fmla="*/ 8 h 185"/>
                <a:gd name="T36" fmla="*/ 81 w 114"/>
                <a:gd name="T37" fmla="*/ 32 h 185"/>
                <a:gd name="T38" fmla="*/ 57 w 114"/>
                <a:gd name="T39" fmla="*/ 56 h 185"/>
                <a:gd name="T40" fmla="*/ 33 w 114"/>
                <a:gd name="T41" fmla="*/ 32 h 185"/>
                <a:gd name="T42" fmla="*/ 8 w 114"/>
                <a:gd name="T43" fmla="*/ 162 h 185"/>
                <a:gd name="T44" fmla="*/ 8 w 114"/>
                <a:gd name="T45" fmla="*/ 85 h 185"/>
                <a:gd name="T46" fmla="*/ 29 w 114"/>
                <a:gd name="T47" fmla="*/ 64 h 185"/>
                <a:gd name="T48" fmla="*/ 57 w 114"/>
                <a:gd name="T49" fmla="*/ 64 h 185"/>
                <a:gd name="T50" fmla="*/ 85 w 114"/>
                <a:gd name="T51" fmla="*/ 64 h 185"/>
                <a:gd name="T52" fmla="*/ 106 w 114"/>
                <a:gd name="T53" fmla="*/ 85 h 185"/>
                <a:gd name="T54" fmla="*/ 106 w 114"/>
                <a:gd name="T55" fmla="*/ 162 h 185"/>
                <a:gd name="T56" fmla="*/ 91 w 114"/>
                <a:gd name="T57" fmla="*/ 162 h 185"/>
                <a:gd name="T58" fmla="*/ 91 w 114"/>
                <a:gd name="T59" fmla="*/ 93 h 185"/>
                <a:gd name="T60" fmla="*/ 83 w 114"/>
                <a:gd name="T61" fmla="*/ 93 h 185"/>
                <a:gd name="T62" fmla="*/ 83 w 114"/>
                <a:gd name="T63" fmla="*/ 177 h 185"/>
                <a:gd name="T64" fmla="*/ 31 w 114"/>
                <a:gd name="T65" fmla="*/ 177 h 185"/>
                <a:gd name="T66" fmla="*/ 31 w 114"/>
                <a:gd name="T67" fmla="*/ 93 h 185"/>
                <a:gd name="T68" fmla="*/ 23 w 114"/>
                <a:gd name="T69" fmla="*/ 93 h 185"/>
                <a:gd name="T70" fmla="*/ 23 w 114"/>
                <a:gd name="T71" fmla="*/ 162 h 185"/>
                <a:gd name="T72" fmla="*/ 8 w 114"/>
                <a:gd name="T73"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85">
                  <a:moveTo>
                    <a:pt x="91" y="185"/>
                  </a:moveTo>
                  <a:cubicBezTo>
                    <a:pt x="91" y="170"/>
                    <a:pt x="91" y="170"/>
                    <a:pt x="91" y="170"/>
                  </a:cubicBezTo>
                  <a:cubicBezTo>
                    <a:pt x="114" y="170"/>
                    <a:pt x="114" y="170"/>
                    <a:pt x="114" y="170"/>
                  </a:cubicBezTo>
                  <a:cubicBezTo>
                    <a:pt x="114" y="85"/>
                    <a:pt x="114" y="85"/>
                    <a:pt x="114" y="85"/>
                  </a:cubicBezTo>
                  <a:cubicBezTo>
                    <a:pt x="114" y="69"/>
                    <a:pt x="101" y="56"/>
                    <a:pt x="85" y="56"/>
                  </a:cubicBezTo>
                  <a:cubicBezTo>
                    <a:pt x="78" y="56"/>
                    <a:pt x="78" y="56"/>
                    <a:pt x="78" y="56"/>
                  </a:cubicBezTo>
                  <a:cubicBezTo>
                    <a:pt x="85" y="50"/>
                    <a:pt x="89" y="42"/>
                    <a:pt x="89" y="32"/>
                  </a:cubicBezTo>
                  <a:cubicBezTo>
                    <a:pt x="89" y="14"/>
                    <a:pt x="75" y="0"/>
                    <a:pt x="57" y="0"/>
                  </a:cubicBezTo>
                  <a:cubicBezTo>
                    <a:pt x="39" y="0"/>
                    <a:pt x="25" y="14"/>
                    <a:pt x="25" y="32"/>
                  </a:cubicBezTo>
                  <a:cubicBezTo>
                    <a:pt x="25" y="42"/>
                    <a:pt x="29" y="50"/>
                    <a:pt x="35"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lnTo>
                    <a:pt x="91" y="185"/>
                  </a:ln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8" y="162"/>
                  </a:moveTo>
                  <a:cubicBezTo>
                    <a:pt x="8" y="85"/>
                    <a:pt x="8" y="85"/>
                    <a:pt x="8" y="85"/>
                  </a:cubicBezTo>
                  <a:cubicBezTo>
                    <a:pt x="8" y="74"/>
                    <a:pt x="17" y="64"/>
                    <a:pt x="29" y="64"/>
                  </a:cubicBezTo>
                  <a:cubicBezTo>
                    <a:pt x="57" y="64"/>
                    <a:pt x="57" y="64"/>
                    <a:pt x="57" y="64"/>
                  </a:cubicBezTo>
                  <a:cubicBezTo>
                    <a:pt x="85" y="64"/>
                    <a:pt x="85" y="64"/>
                    <a:pt x="85" y="64"/>
                  </a:cubicBezTo>
                  <a:cubicBezTo>
                    <a:pt x="97" y="64"/>
                    <a:pt x="106" y="74"/>
                    <a:pt x="106" y="85"/>
                  </a:cubicBezTo>
                  <a:cubicBezTo>
                    <a:pt x="106" y="162"/>
                    <a:pt x="106" y="162"/>
                    <a:pt x="106" y="162"/>
                  </a:cubicBez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lnTo>
                    <a:pt x="8"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9" name="ZoneTexte 198">
              <a:extLst>
                <a:ext uri="{FF2B5EF4-FFF2-40B4-BE49-F238E27FC236}">
                  <a16:creationId xmlns:a16="http://schemas.microsoft.com/office/drawing/2014/main" id="{63CB2511-490A-48A2-949C-C2E37195E005}"/>
                </a:ext>
              </a:extLst>
            </p:cNvPr>
            <p:cNvSpPr txBox="1"/>
            <p:nvPr/>
          </p:nvSpPr>
          <p:spPr>
            <a:xfrm>
              <a:off x="736671"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grpSp>
      <p:grpSp>
        <p:nvGrpSpPr>
          <p:cNvPr id="200" name="shp0024">
            <a:extLst>
              <a:ext uri="{FF2B5EF4-FFF2-40B4-BE49-F238E27FC236}">
                <a16:creationId xmlns:a16="http://schemas.microsoft.com/office/drawing/2014/main" id="{AD280D1F-798F-44ED-B667-1CE2396F49AE}"/>
              </a:ext>
            </a:extLst>
          </p:cNvPr>
          <p:cNvGrpSpPr/>
          <p:nvPr/>
        </p:nvGrpSpPr>
        <p:grpSpPr>
          <a:xfrm>
            <a:off x="2952057" y="5068367"/>
            <a:ext cx="428737" cy="252618"/>
            <a:chOff x="1265741" y="5036955"/>
            <a:chExt cx="429488" cy="253060"/>
          </a:xfrm>
        </p:grpSpPr>
        <p:sp>
          <p:nvSpPr>
            <p:cNvPr id="201" name="Freeform 19">
              <a:extLst>
                <a:ext uri="{FF2B5EF4-FFF2-40B4-BE49-F238E27FC236}">
                  <a16:creationId xmlns:a16="http://schemas.microsoft.com/office/drawing/2014/main" id="{88162087-4210-49B9-A375-145443E2917B}"/>
                </a:ext>
              </a:extLst>
            </p:cNvPr>
            <p:cNvSpPr>
              <a:spLocks noEditPoints="1"/>
            </p:cNvSpPr>
            <p:nvPr/>
          </p:nvSpPr>
          <p:spPr bwMode="auto">
            <a:xfrm>
              <a:off x="1265741" y="5036955"/>
              <a:ext cx="318443" cy="253060"/>
            </a:xfrm>
            <a:custGeom>
              <a:avLst/>
              <a:gdLst>
                <a:gd name="T0" fmla="*/ 199 w 235"/>
                <a:gd name="T1" fmla="*/ 57 h 185"/>
                <a:gd name="T2" fmla="*/ 177 w 235"/>
                <a:gd name="T3" fmla="*/ 0 h 185"/>
                <a:gd name="T4" fmla="*/ 156 w 235"/>
                <a:gd name="T5" fmla="*/ 57 h 185"/>
                <a:gd name="T6" fmla="*/ 120 w 235"/>
                <a:gd name="T7" fmla="*/ 86 h 185"/>
                <a:gd name="T8" fmla="*/ 143 w 235"/>
                <a:gd name="T9" fmla="*/ 170 h 185"/>
                <a:gd name="T10" fmla="*/ 212 w 235"/>
                <a:gd name="T11" fmla="*/ 185 h 185"/>
                <a:gd name="T12" fmla="*/ 235 w 235"/>
                <a:gd name="T13" fmla="*/ 170 h 185"/>
                <a:gd name="T14" fmla="*/ 206 w 235"/>
                <a:gd name="T15" fmla="*/ 57 h 185"/>
                <a:gd name="T16" fmla="*/ 177 w 235"/>
                <a:gd name="T17" fmla="*/ 8 h 185"/>
                <a:gd name="T18" fmla="*/ 177 w 235"/>
                <a:gd name="T19" fmla="*/ 57 h 185"/>
                <a:gd name="T20" fmla="*/ 226 w 235"/>
                <a:gd name="T21" fmla="*/ 162 h 185"/>
                <a:gd name="T22" fmla="*/ 212 w 235"/>
                <a:gd name="T23" fmla="*/ 94 h 185"/>
                <a:gd name="T24" fmla="*/ 203 w 235"/>
                <a:gd name="T25" fmla="*/ 177 h 185"/>
                <a:gd name="T26" fmla="*/ 151 w 235"/>
                <a:gd name="T27" fmla="*/ 94 h 185"/>
                <a:gd name="T28" fmla="*/ 143 w 235"/>
                <a:gd name="T29" fmla="*/ 162 h 185"/>
                <a:gd name="T30" fmla="*/ 128 w 235"/>
                <a:gd name="T31" fmla="*/ 86 h 185"/>
                <a:gd name="T32" fmla="*/ 206 w 235"/>
                <a:gd name="T33" fmla="*/ 65 h 185"/>
                <a:gd name="T34" fmla="*/ 226 w 235"/>
                <a:gd name="T35" fmla="*/ 162 h 185"/>
                <a:gd name="T36" fmla="*/ 79 w 235"/>
                <a:gd name="T37" fmla="*/ 56 h 185"/>
                <a:gd name="T38" fmla="*/ 57 w 235"/>
                <a:gd name="T39" fmla="*/ 0 h 185"/>
                <a:gd name="T40" fmla="*/ 36 w 235"/>
                <a:gd name="T41" fmla="*/ 56 h 185"/>
                <a:gd name="T42" fmla="*/ 0 w 235"/>
                <a:gd name="T43" fmla="*/ 85 h 185"/>
                <a:gd name="T44" fmla="*/ 23 w 235"/>
                <a:gd name="T45" fmla="*/ 170 h 185"/>
                <a:gd name="T46" fmla="*/ 91 w 235"/>
                <a:gd name="T47" fmla="*/ 185 h 185"/>
                <a:gd name="T48" fmla="*/ 114 w 235"/>
                <a:gd name="T49" fmla="*/ 170 h 185"/>
                <a:gd name="T50" fmla="*/ 85 w 235"/>
                <a:gd name="T51" fmla="*/ 56 h 185"/>
                <a:gd name="T52" fmla="*/ 57 w 235"/>
                <a:gd name="T53" fmla="*/ 8 h 185"/>
                <a:gd name="T54" fmla="*/ 57 w 235"/>
                <a:gd name="T55" fmla="*/ 56 h 185"/>
                <a:gd name="T56" fmla="*/ 106 w 235"/>
                <a:gd name="T57" fmla="*/ 162 h 185"/>
                <a:gd name="T58" fmla="*/ 91 w 235"/>
                <a:gd name="T59" fmla="*/ 93 h 185"/>
                <a:gd name="T60" fmla="*/ 83 w 235"/>
                <a:gd name="T61" fmla="*/ 177 h 185"/>
                <a:gd name="T62" fmla="*/ 31 w 235"/>
                <a:gd name="T63" fmla="*/ 93 h 185"/>
                <a:gd name="T64" fmla="*/ 23 w 235"/>
                <a:gd name="T65" fmla="*/ 162 h 185"/>
                <a:gd name="T66" fmla="*/ 8 w 235"/>
                <a:gd name="T67" fmla="*/ 85 h 185"/>
                <a:gd name="T68" fmla="*/ 85 w 235"/>
                <a:gd name="T69" fmla="*/ 64 h 185"/>
                <a:gd name="T70" fmla="*/ 106 w 235"/>
                <a:gd name="T7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85">
                  <a:moveTo>
                    <a:pt x="206" y="57"/>
                  </a:moveTo>
                  <a:cubicBezTo>
                    <a:pt x="199" y="57"/>
                    <a:pt x="199" y="57"/>
                    <a:pt x="199" y="57"/>
                  </a:cubicBezTo>
                  <a:cubicBezTo>
                    <a:pt x="205" y="51"/>
                    <a:pt x="210" y="42"/>
                    <a:pt x="210" y="32"/>
                  </a:cubicBezTo>
                  <a:cubicBezTo>
                    <a:pt x="210" y="15"/>
                    <a:pt x="195" y="0"/>
                    <a:pt x="177" y="0"/>
                  </a:cubicBezTo>
                  <a:cubicBezTo>
                    <a:pt x="160" y="0"/>
                    <a:pt x="145" y="15"/>
                    <a:pt x="145" y="32"/>
                  </a:cubicBezTo>
                  <a:cubicBezTo>
                    <a:pt x="145" y="42"/>
                    <a:pt x="149" y="51"/>
                    <a:pt x="156" y="57"/>
                  </a:cubicBezTo>
                  <a:cubicBezTo>
                    <a:pt x="149" y="57"/>
                    <a:pt x="149" y="57"/>
                    <a:pt x="149" y="57"/>
                  </a:cubicBezTo>
                  <a:cubicBezTo>
                    <a:pt x="133" y="57"/>
                    <a:pt x="120" y="70"/>
                    <a:pt x="120" y="86"/>
                  </a:cubicBezTo>
                  <a:cubicBezTo>
                    <a:pt x="120" y="170"/>
                    <a:pt x="120" y="170"/>
                    <a:pt x="120" y="170"/>
                  </a:cubicBezTo>
                  <a:cubicBezTo>
                    <a:pt x="143" y="170"/>
                    <a:pt x="143" y="170"/>
                    <a:pt x="143" y="170"/>
                  </a:cubicBezTo>
                  <a:cubicBezTo>
                    <a:pt x="143" y="185"/>
                    <a:pt x="143" y="185"/>
                    <a:pt x="143" y="185"/>
                  </a:cubicBezTo>
                  <a:cubicBezTo>
                    <a:pt x="212" y="185"/>
                    <a:pt x="212" y="185"/>
                    <a:pt x="212" y="185"/>
                  </a:cubicBezTo>
                  <a:cubicBezTo>
                    <a:pt x="212" y="170"/>
                    <a:pt x="212" y="170"/>
                    <a:pt x="212" y="170"/>
                  </a:cubicBezTo>
                  <a:cubicBezTo>
                    <a:pt x="235" y="170"/>
                    <a:pt x="235" y="170"/>
                    <a:pt x="235" y="170"/>
                  </a:cubicBezTo>
                  <a:cubicBezTo>
                    <a:pt x="235" y="86"/>
                    <a:pt x="235" y="86"/>
                    <a:pt x="235" y="86"/>
                  </a:cubicBezTo>
                  <a:cubicBezTo>
                    <a:pt x="235" y="70"/>
                    <a:pt x="222" y="57"/>
                    <a:pt x="206" y="57"/>
                  </a:cubicBezTo>
                  <a:close/>
                  <a:moveTo>
                    <a:pt x="153" y="32"/>
                  </a:moveTo>
                  <a:cubicBezTo>
                    <a:pt x="153" y="19"/>
                    <a:pt x="164" y="8"/>
                    <a:pt x="177" y="8"/>
                  </a:cubicBezTo>
                  <a:cubicBezTo>
                    <a:pt x="191" y="8"/>
                    <a:pt x="201" y="19"/>
                    <a:pt x="201" y="32"/>
                  </a:cubicBezTo>
                  <a:cubicBezTo>
                    <a:pt x="201" y="46"/>
                    <a:pt x="191" y="57"/>
                    <a:pt x="177" y="57"/>
                  </a:cubicBezTo>
                  <a:cubicBezTo>
                    <a:pt x="164" y="57"/>
                    <a:pt x="153" y="46"/>
                    <a:pt x="153" y="32"/>
                  </a:cubicBezTo>
                  <a:close/>
                  <a:moveTo>
                    <a:pt x="226" y="162"/>
                  </a:moveTo>
                  <a:cubicBezTo>
                    <a:pt x="212" y="162"/>
                    <a:pt x="212" y="162"/>
                    <a:pt x="212" y="162"/>
                  </a:cubicBezTo>
                  <a:cubicBezTo>
                    <a:pt x="212" y="94"/>
                    <a:pt x="212" y="94"/>
                    <a:pt x="212" y="94"/>
                  </a:cubicBezTo>
                  <a:cubicBezTo>
                    <a:pt x="203" y="94"/>
                    <a:pt x="203" y="94"/>
                    <a:pt x="203" y="94"/>
                  </a:cubicBezTo>
                  <a:cubicBezTo>
                    <a:pt x="203" y="177"/>
                    <a:pt x="203" y="177"/>
                    <a:pt x="203" y="177"/>
                  </a:cubicBezTo>
                  <a:cubicBezTo>
                    <a:pt x="151" y="177"/>
                    <a:pt x="151" y="177"/>
                    <a:pt x="151" y="177"/>
                  </a:cubicBezTo>
                  <a:cubicBezTo>
                    <a:pt x="151" y="94"/>
                    <a:pt x="151" y="94"/>
                    <a:pt x="151" y="94"/>
                  </a:cubicBezTo>
                  <a:cubicBezTo>
                    <a:pt x="143" y="94"/>
                    <a:pt x="143" y="94"/>
                    <a:pt x="143" y="94"/>
                  </a:cubicBezTo>
                  <a:cubicBezTo>
                    <a:pt x="143" y="162"/>
                    <a:pt x="143" y="162"/>
                    <a:pt x="143" y="162"/>
                  </a:cubicBezTo>
                  <a:cubicBezTo>
                    <a:pt x="128" y="162"/>
                    <a:pt x="128" y="162"/>
                    <a:pt x="128" y="162"/>
                  </a:cubicBezTo>
                  <a:cubicBezTo>
                    <a:pt x="128" y="86"/>
                    <a:pt x="128" y="86"/>
                    <a:pt x="128" y="86"/>
                  </a:cubicBezTo>
                  <a:cubicBezTo>
                    <a:pt x="128" y="74"/>
                    <a:pt x="138" y="65"/>
                    <a:pt x="149" y="65"/>
                  </a:cubicBezTo>
                  <a:cubicBezTo>
                    <a:pt x="206" y="65"/>
                    <a:pt x="206" y="65"/>
                    <a:pt x="206" y="65"/>
                  </a:cubicBezTo>
                  <a:cubicBezTo>
                    <a:pt x="217" y="65"/>
                    <a:pt x="226" y="74"/>
                    <a:pt x="226" y="86"/>
                  </a:cubicBezTo>
                  <a:lnTo>
                    <a:pt x="226" y="162"/>
                  </a:lnTo>
                  <a:close/>
                  <a:moveTo>
                    <a:pt x="85" y="56"/>
                  </a:moveTo>
                  <a:cubicBezTo>
                    <a:pt x="79" y="56"/>
                    <a:pt x="79" y="56"/>
                    <a:pt x="79" y="56"/>
                  </a:cubicBezTo>
                  <a:cubicBezTo>
                    <a:pt x="85" y="50"/>
                    <a:pt x="89" y="42"/>
                    <a:pt x="89" y="32"/>
                  </a:cubicBezTo>
                  <a:cubicBezTo>
                    <a:pt x="89" y="14"/>
                    <a:pt x="75" y="0"/>
                    <a:pt x="57" y="0"/>
                  </a:cubicBezTo>
                  <a:cubicBezTo>
                    <a:pt x="39" y="0"/>
                    <a:pt x="25" y="14"/>
                    <a:pt x="25" y="32"/>
                  </a:cubicBezTo>
                  <a:cubicBezTo>
                    <a:pt x="25" y="42"/>
                    <a:pt x="29" y="50"/>
                    <a:pt x="36"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cubicBezTo>
                    <a:pt x="91" y="185"/>
                    <a:pt x="91" y="185"/>
                    <a:pt x="91" y="185"/>
                  </a:cubicBezTo>
                  <a:cubicBezTo>
                    <a:pt x="91" y="170"/>
                    <a:pt x="91" y="170"/>
                    <a:pt x="91" y="170"/>
                  </a:cubicBezTo>
                  <a:cubicBezTo>
                    <a:pt x="114" y="170"/>
                    <a:pt x="114" y="170"/>
                    <a:pt x="114" y="170"/>
                  </a:cubicBezTo>
                  <a:cubicBezTo>
                    <a:pt x="114" y="85"/>
                    <a:pt x="114" y="85"/>
                    <a:pt x="114" y="85"/>
                  </a:cubicBezTo>
                  <a:cubicBezTo>
                    <a:pt x="114" y="69"/>
                    <a:pt x="101" y="56"/>
                    <a:pt x="85" y="56"/>
                  </a:cubicBez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106" y="162"/>
                  </a:move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cubicBezTo>
                    <a:pt x="8" y="162"/>
                    <a:pt x="8" y="162"/>
                    <a:pt x="8" y="162"/>
                  </a:cubicBezTo>
                  <a:cubicBezTo>
                    <a:pt x="8" y="85"/>
                    <a:pt x="8" y="85"/>
                    <a:pt x="8" y="85"/>
                  </a:cubicBezTo>
                  <a:cubicBezTo>
                    <a:pt x="8" y="74"/>
                    <a:pt x="17" y="64"/>
                    <a:pt x="29" y="64"/>
                  </a:cubicBezTo>
                  <a:cubicBezTo>
                    <a:pt x="85" y="64"/>
                    <a:pt x="85" y="64"/>
                    <a:pt x="85" y="64"/>
                  </a:cubicBezTo>
                  <a:cubicBezTo>
                    <a:pt x="97" y="64"/>
                    <a:pt x="106" y="74"/>
                    <a:pt x="106" y="85"/>
                  </a:cubicBezTo>
                  <a:lnTo>
                    <a:pt x="106"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2" name="ZoneTexte 201">
              <a:extLst>
                <a:ext uri="{FF2B5EF4-FFF2-40B4-BE49-F238E27FC236}">
                  <a16:creationId xmlns:a16="http://schemas.microsoft.com/office/drawing/2014/main" id="{5F6A36B7-0499-477B-8044-A6FE4A5B6E90}"/>
                </a:ext>
              </a:extLst>
            </p:cNvPr>
            <p:cNvSpPr txBox="1"/>
            <p:nvPr/>
          </p:nvSpPr>
          <p:spPr>
            <a:xfrm>
              <a:off x="1624697"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grpSp>
      <p:grpSp>
        <p:nvGrpSpPr>
          <p:cNvPr id="203" name="shp0025">
            <a:extLst>
              <a:ext uri="{FF2B5EF4-FFF2-40B4-BE49-F238E27FC236}">
                <a16:creationId xmlns:a16="http://schemas.microsoft.com/office/drawing/2014/main" id="{B4F77D74-5E80-4443-B24A-EC6CAFA81E4E}"/>
              </a:ext>
            </a:extLst>
          </p:cNvPr>
          <p:cNvGrpSpPr/>
          <p:nvPr/>
        </p:nvGrpSpPr>
        <p:grpSpPr>
          <a:xfrm>
            <a:off x="3667460" y="5035732"/>
            <a:ext cx="507922" cy="285252"/>
            <a:chOff x="1982395" y="5004263"/>
            <a:chExt cx="508811" cy="285751"/>
          </a:xfrm>
        </p:grpSpPr>
        <p:sp>
          <p:nvSpPr>
            <p:cNvPr id="204" name="Freeform 20">
              <a:extLst>
                <a:ext uri="{FF2B5EF4-FFF2-40B4-BE49-F238E27FC236}">
                  <a16:creationId xmlns:a16="http://schemas.microsoft.com/office/drawing/2014/main" id="{1211358B-BAAF-46DA-AE68-A3B9EB18C1C4}"/>
                </a:ext>
              </a:extLst>
            </p:cNvPr>
            <p:cNvSpPr>
              <a:spLocks noEditPoints="1"/>
            </p:cNvSpPr>
            <p:nvPr/>
          </p:nvSpPr>
          <p:spPr bwMode="auto">
            <a:xfrm>
              <a:off x="1982395" y="5004263"/>
              <a:ext cx="387459" cy="285751"/>
            </a:xfrm>
            <a:custGeom>
              <a:avLst/>
              <a:gdLst>
                <a:gd name="T0" fmla="*/ 251 w 287"/>
                <a:gd name="T1" fmla="*/ 81 h 209"/>
                <a:gd name="T2" fmla="*/ 230 w 287"/>
                <a:gd name="T3" fmla="*/ 24 h 209"/>
                <a:gd name="T4" fmla="*/ 208 w 287"/>
                <a:gd name="T5" fmla="*/ 81 h 209"/>
                <a:gd name="T6" fmla="*/ 173 w 287"/>
                <a:gd name="T7" fmla="*/ 110 h 209"/>
                <a:gd name="T8" fmla="*/ 196 w 287"/>
                <a:gd name="T9" fmla="*/ 194 h 209"/>
                <a:gd name="T10" fmla="*/ 264 w 287"/>
                <a:gd name="T11" fmla="*/ 209 h 209"/>
                <a:gd name="T12" fmla="*/ 287 w 287"/>
                <a:gd name="T13" fmla="*/ 194 h 209"/>
                <a:gd name="T14" fmla="*/ 258 w 287"/>
                <a:gd name="T15" fmla="*/ 81 h 209"/>
                <a:gd name="T16" fmla="*/ 230 w 287"/>
                <a:gd name="T17" fmla="*/ 32 h 209"/>
                <a:gd name="T18" fmla="*/ 230 w 287"/>
                <a:gd name="T19" fmla="*/ 81 h 209"/>
                <a:gd name="T20" fmla="*/ 279 w 287"/>
                <a:gd name="T21" fmla="*/ 186 h 209"/>
                <a:gd name="T22" fmla="*/ 264 w 287"/>
                <a:gd name="T23" fmla="*/ 118 h 209"/>
                <a:gd name="T24" fmla="*/ 256 w 287"/>
                <a:gd name="T25" fmla="*/ 201 h 209"/>
                <a:gd name="T26" fmla="*/ 204 w 287"/>
                <a:gd name="T27" fmla="*/ 118 h 209"/>
                <a:gd name="T28" fmla="*/ 196 w 287"/>
                <a:gd name="T29" fmla="*/ 186 h 209"/>
                <a:gd name="T30" fmla="*/ 181 w 287"/>
                <a:gd name="T31" fmla="*/ 110 h 209"/>
                <a:gd name="T32" fmla="*/ 258 w 287"/>
                <a:gd name="T33" fmla="*/ 89 h 209"/>
                <a:gd name="T34" fmla="*/ 279 w 287"/>
                <a:gd name="T35" fmla="*/ 186 h 209"/>
                <a:gd name="T36" fmla="*/ 165 w 287"/>
                <a:gd name="T37" fmla="*/ 185 h 209"/>
                <a:gd name="T38" fmla="*/ 123 w 287"/>
                <a:gd name="T39" fmla="*/ 177 h 209"/>
                <a:gd name="T40" fmla="*/ 189 w 287"/>
                <a:gd name="T41" fmla="*/ 75 h 209"/>
                <a:gd name="T42" fmla="*/ 190 w 287"/>
                <a:gd name="T43" fmla="*/ 63 h 209"/>
                <a:gd name="T44" fmla="*/ 165 w 287"/>
                <a:gd name="T45" fmla="*/ 57 h 209"/>
                <a:gd name="T46" fmla="*/ 144 w 287"/>
                <a:gd name="T47" fmla="*/ 0 h 209"/>
                <a:gd name="T48" fmla="*/ 122 w 287"/>
                <a:gd name="T49" fmla="*/ 57 h 209"/>
                <a:gd name="T50" fmla="*/ 97 w 287"/>
                <a:gd name="T51" fmla="*/ 63 h 209"/>
                <a:gd name="T52" fmla="*/ 98 w 287"/>
                <a:gd name="T53" fmla="*/ 74 h 209"/>
                <a:gd name="T54" fmla="*/ 172 w 287"/>
                <a:gd name="T55" fmla="*/ 65 h 209"/>
                <a:gd name="T56" fmla="*/ 144 w 287"/>
                <a:gd name="T57" fmla="*/ 57 h 209"/>
                <a:gd name="T58" fmla="*/ 144 w 287"/>
                <a:gd name="T59" fmla="*/ 8 h 209"/>
                <a:gd name="T60" fmla="*/ 144 w 287"/>
                <a:gd name="T61" fmla="*/ 57 h 209"/>
                <a:gd name="T62" fmla="*/ 79 w 287"/>
                <a:gd name="T63" fmla="*/ 80 h 209"/>
                <a:gd name="T64" fmla="*/ 57 w 287"/>
                <a:gd name="T65" fmla="*/ 24 h 209"/>
                <a:gd name="T66" fmla="*/ 36 w 287"/>
                <a:gd name="T67" fmla="*/ 80 h 209"/>
                <a:gd name="T68" fmla="*/ 0 w 287"/>
                <a:gd name="T69" fmla="*/ 109 h 209"/>
                <a:gd name="T70" fmla="*/ 23 w 287"/>
                <a:gd name="T71" fmla="*/ 194 h 209"/>
                <a:gd name="T72" fmla="*/ 92 w 287"/>
                <a:gd name="T73" fmla="*/ 209 h 209"/>
                <a:gd name="T74" fmla="*/ 115 w 287"/>
                <a:gd name="T75" fmla="*/ 194 h 209"/>
                <a:gd name="T76" fmla="*/ 86 w 287"/>
                <a:gd name="T77" fmla="*/ 80 h 209"/>
                <a:gd name="T78" fmla="*/ 57 w 287"/>
                <a:gd name="T79" fmla="*/ 32 h 209"/>
                <a:gd name="T80" fmla="*/ 57 w 287"/>
                <a:gd name="T81" fmla="*/ 80 h 209"/>
                <a:gd name="T82" fmla="*/ 106 w 287"/>
                <a:gd name="T83" fmla="*/ 186 h 209"/>
                <a:gd name="T84" fmla="*/ 92 w 287"/>
                <a:gd name="T85" fmla="*/ 117 h 209"/>
                <a:gd name="T86" fmla="*/ 83 w 287"/>
                <a:gd name="T87" fmla="*/ 201 h 209"/>
                <a:gd name="T88" fmla="*/ 31 w 287"/>
                <a:gd name="T89" fmla="*/ 117 h 209"/>
                <a:gd name="T90" fmla="*/ 23 w 287"/>
                <a:gd name="T91" fmla="*/ 186 h 209"/>
                <a:gd name="T92" fmla="*/ 8 w 287"/>
                <a:gd name="T93" fmla="*/ 109 h 209"/>
                <a:gd name="T94" fmla="*/ 86 w 287"/>
                <a:gd name="T95" fmla="*/ 88 h 209"/>
                <a:gd name="T96" fmla="*/ 106 w 287"/>
                <a:gd name="T97" fmla="*/ 1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209">
                  <a:moveTo>
                    <a:pt x="258" y="81"/>
                  </a:moveTo>
                  <a:cubicBezTo>
                    <a:pt x="251" y="81"/>
                    <a:pt x="251" y="81"/>
                    <a:pt x="251" y="81"/>
                  </a:cubicBezTo>
                  <a:cubicBezTo>
                    <a:pt x="258" y="75"/>
                    <a:pt x="262" y="66"/>
                    <a:pt x="262" y="56"/>
                  </a:cubicBezTo>
                  <a:cubicBezTo>
                    <a:pt x="262" y="39"/>
                    <a:pt x="248" y="24"/>
                    <a:pt x="230" y="24"/>
                  </a:cubicBezTo>
                  <a:cubicBezTo>
                    <a:pt x="212" y="24"/>
                    <a:pt x="198" y="39"/>
                    <a:pt x="198" y="56"/>
                  </a:cubicBezTo>
                  <a:cubicBezTo>
                    <a:pt x="198" y="66"/>
                    <a:pt x="202" y="75"/>
                    <a:pt x="208"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4" y="209"/>
                    <a:pt x="264" y="209"/>
                    <a:pt x="264" y="209"/>
                  </a:cubicBezTo>
                  <a:cubicBezTo>
                    <a:pt x="264" y="194"/>
                    <a:pt x="264" y="194"/>
                    <a:pt x="264" y="194"/>
                  </a:cubicBezTo>
                  <a:cubicBezTo>
                    <a:pt x="287" y="194"/>
                    <a:pt x="287" y="194"/>
                    <a:pt x="287" y="194"/>
                  </a:cubicBezTo>
                  <a:cubicBezTo>
                    <a:pt x="287" y="110"/>
                    <a:pt x="287" y="110"/>
                    <a:pt x="287" y="110"/>
                  </a:cubicBezTo>
                  <a:cubicBezTo>
                    <a:pt x="287" y="94"/>
                    <a:pt x="274" y="81"/>
                    <a:pt x="258" y="81"/>
                  </a:cubicBezTo>
                  <a:close/>
                  <a:moveTo>
                    <a:pt x="206" y="56"/>
                  </a:moveTo>
                  <a:cubicBezTo>
                    <a:pt x="206" y="43"/>
                    <a:pt x="217" y="32"/>
                    <a:pt x="230" y="32"/>
                  </a:cubicBezTo>
                  <a:cubicBezTo>
                    <a:pt x="243" y="32"/>
                    <a:pt x="254" y="43"/>
                    <a:pt x="254" y="56"/>
                  </a:cubicBezTo>
                  <a:cubicBezTo>
                    <a:pt x="254" y="70"/>
                    <a:pt x="243" y="81"/>
                    <a:pt x="230" y="81"/>
                  </a:cubicBezTo>
                  <a:cubicBezTo>
                    <a:pt x="217" y="81"/>
                    <a:pt x="206" y="70"/>
                    <a:pt x="206" y="56"/>
                  </a:cubicBezTo>
                  <a:close/>
                  <a:moveTo>
                    <a:pt x="279" y="186"/>
                  </a:moveTo>
                  <a:cubicBezTo>
                    <a:pt x="264" y="186"/>
                    <a:pt x="264" y="186"/>
                    <a:pt x="264" y="186"/>
                  </a:cubicBezTo>
                  <a:cubicBezTo>
                    <a:pt x="264" y="118"/>
                    <a:pt x="264" y="118"/>
                    <a:pt x="264"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0" y="89"/>
                    <a:pt x="202" y="89"/>
                  </a:cubicBezTo>
                  <a:cubicBezTo>
                    <a:pt x="258" y="89"/>
                    <a:pt x="258" y="89"/>
                    <a:pt x="258"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moveTo>
                    <a:pt x="189" y="75"/>
                  </a:moveTo>
                  <a:cubicBezTo>
                    <a:pt x="191" y="74"/>
                    <a:pt x="192" y="74"/>
                    <a:pt x="193" y="73"/>
                  </a:cubicBezTo>
                  <a:cubicBezTo>
                    <a:pt x="192" y="70"/>
                    <a:pt x="191" y="67"/>
                    <a:pt x="190" y="63"/>
                  </a:cubicBezTo>
                  <a:cubicBezTo>
                    <a:pt x="185" y="59"/>
                    <a:pt x="179" y="57"/>
                    <a:pt x="172" y="57"/>
                  </a:cubicBezTo>
                  <a:cubicBezTo>
                    <a:pt x="165" y="57"/>
                    <a:pt x="165" y="57"/>
                    <a:pt x="165" y="57"/>
                  </a:cubicBezTo>
                  <a:cubicBezTo>
                    <a:pt x="172" y="51"/>
                    <a:pt x="176" y="42"/>
                    <a:pt x="176" y="33"/>
                  </a:cubicBezTo>
                  <a:cubicBezTo>
                    <a:pt x="176" y="15"/>
                    <a:pt x="161" y="0"/>
                    <a:pt x="144" y="0"/>
                  </a:cubicBezTo>
                  <a:cubicBezTo>
                    <a:pt x="126" y="0"/>
                    <a:pt x="111" y="15"/>
                    <a:pt x="111" y="33"/>
                  </a:cubicBezTo>
                  <a:cubicBezTo>
                    <a:pt x="111" y="42"/>
                    <a:pt x="116" y="51"/>
                    <a:pt x="122" y="57"/>
                  </a:cubicBezTo>
                  <a:cubicBezTo>
                    <a:pt x="115" y="57"/>
                    <a:pt x="115" y="57"/>
                    <a:pt x="115" y="57"/>
                  </a:cubicBezTo>
                  <a:cubicBezTo>
                    <a:pt x="108" y="57"/>
                    <a:pt x="102" y="59"/>
                    <a:pt x="97" y="63"/>
                  </a:cubicBezTo>
                  <a:cubicBezTo>
                    <a:pt x="96" y="67"/>
                    <a:pt x="95" y="70"/>
                    <a:pt x="94" y="73"/>
                  </a:cubicBezTo>
                  <a:cubicBezTo>
                    <a:pt x="95" y="74"/>
                    <a:pt x="97" y="74"/>
                    <a:pt x="98" y="74"/>
                  </a:cubicBezTo>
                  <a:cubicBezTo>
                    <a:pt x="102" y="69"/>
                    <a:pt x="108" y="65"/>
                    <a:pt x="115" y="65"/>
                  </a:cubicBezTo>
                  <a:cubicBezTo>
                    <a:pt x="172" y="65"/>
                    <a:pt x="172" y="65"/>
                    <a:pt x="172" y="65"/>
                  </a:cubicBezTo>
                  <a:cubicBezTo>
                    <a:pt x="179" y="65"/>
                    <a:pt x="186" y="69"/>
                    <a:pt x="189" y="75"/>
                  </a:cubicBezTo>
                  <a:close/>
                  <a:moveTo>
                    <a:pt x="144" y="57"/>
                  </a:moveTo>
                  <a:cubicBezTo>
                    <a:pt x="130" y="57"/>
                    <a:pt x="119" y="46"/>
                    <a:pt x="119" y="33"/>
                  </a:cubicBezTo>
                  <a:cubicBezTo>
                    <a:pt x="119" y="19"/>
                    <a:pt x="130" y="8"/>
                    <a:pt x="144" y="8"/>
                  </a:cubicBezTo>
                  <a:cubicBezTo>
                    <a:pt x="157" y="8"/>
                    <a:pt x="168" y="19"/>
                    <a:pt x="168" y="33"/>
                  </a:cubicBezTo>
                  <a:cubicBezTo>
                    <a:pt x="168" y="46"/>
                    <a:pt x="157" y="57"/>
                    <a:pt x="144" y="57"/>
                  </a:cubicBezTo>
                  <a:close/>
                  <a:moveTo>
                    <a:pt x="86" y="80"/>
                  </a:moveTo>
                  <a:cubicBezTo>
                    <a:pt x="79" y="80"/>
                    <a:pt x="79" y="80"/>
                    <a:pt x="79" y="80"/>
                  </a:cubicBezTo>
                  <a:cubicBezTo>
                    <a:pt x="85" y="74"/>
                    <a:pt x="90" y="66"/>
                    <a:pt x="90" y="56"/>
                  </a:cubicBezTo>
                  <a:cubicBezTo>
                    <a:pt x="90" y="38"/>
                    <a:pt x="75" y="24"/>
                    <a:pt x="57" y="24"/>
                  </a:cubicBezTo>
                  <a:cubicBezTo>
                    <a:pt x="39" y="24"/>
                    <a:pt x="25" y="38"/>
                    <a:pt x="25" y="56"/>
                  </a:cubicBezTo>
                  <a:cubicBezTo>
                    <a:pt x="25" y="66"/>
                    <a:pt x="29"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3" y="56"/>
                  </a:moveTo>
                  <a:cubicBezTo>
                    <a:pt x="33" y="43"/>
                    <a:pt x="44" y="32"/>
                    <a:pt x="57" y="32"/>
                  </a:cubicBezTo>
                  <a:cubicBezTo>
                    <a:pt x="71" y="32"/>
                    <a:pt x="81" y="43"/>
                    <a:pt x="81" y="56"/>
                  </a:cubicBezTo>
                  <a:cubicBezTo>
                    <a:pt x="81" y="69"/>
                    <a:pt x="71" y="80"/>
                    <a:pt x="57" y="80"/>
                  </a:cubicBezTo>
                  <a:cubicBezTo>
                    <a:pt x="44" y="80"/>
                    <a:pt x="33" y="69"/>
                    <a:pt x="33" y="56"/>
                  </a:cubicBezTo>
                  <a:close/>
                  <a:moveTo>
                    <a:pt x="106" y="186"/>
                  </a:moveTo>
                  <a:cubicBezTo>
                    <a:pt x="92" y="186"/>
                    <a:pt x="92" y="186"/>
                    <a:pt x="92" y="186"/>
                  </a:cubicBezTo>
                  <a:cubicBezTo>
                    <a:pt x="92" y="117"/>
                    <a:pt x="92" y="117"/>
                    <a:pt x="92" y="117"/>
                  </a:cubicBezTo>
                  <a:cubicBezTo>
                    <a:pt x="83" y="117"/>
                    <a:pt x="83" y="117"/>
                    <a:pt x="83" y="117"/>
                  </a:cubicBezTo>
                  <a:cubicBezTo>
                    <a:pt x="83" y="201"/>
                    <a:pt x="83" y="201"/>
                    <a:pt x="83" y="201"/>
                  </a:cubicBezTo>
                  <a:cubicBezTo>
                    <a:pt x="31" y="201"/>
                    <a:pt x="31" y="201"/>
                    <a:pt x="31" y="201"/>
                  </a:cubicBezTo>
                  <a:cubicBezTo>
                    <a:pt x="31" y="117"/>
                    <a:pt x="31" y="117"/>
                    <a:pt x="31" y="117"/>
                  </a:cubicBezTo>
                  <a:cubicBezTo>
                    <a:pt x="23" y="117"/>
                    <a:pt x="23" y="117"/>
                    <a:pt x="23" y="117"/>
                  </a:cubicBezTo>
                  <a:cubicBezTo>
                    <a:pt x="23" y="186"/>
                    <a:pt x="23" y="186"/>
                    <a:pt x="23" y="186"/>
                  </a:cubicBezTo>
                  <a:cubicBezTo>
                    <a:pt x="8" y="186"/>
                    <a:pt x="8" y="186"/>
                    <a:pt x="8" y="186"/>
                  </a:cubicBezTo>
                  <a:cubicBezTo>
                    <a:pt x="8" y="109"/>
                    <a:pt x="8" y="109"/>
                    <a:pt x="8" y="109"/>
                  </a:cubicBezTo>
                  <a:cubicBezTo>
                    <a:pt x="8" y="98"/>
                    <a:pt x="18" y="88"/>
                    <a:pt x="29" y="88"/>
                  </a:cubicBezTo>
                  <a:cubicBezTo>
                    <a:pt x="86" y="88"/>
                    <a:pt x="86" y="88"/>
                    <a:pt x="86" y="88"/>
                  </a:cubicBezTo>
                  <a:cubicBezTo>
                    <a:pt x="97" y="88"/>
                    <a:pt x="106" y="98"/>
                    <a:pt x="106" y="109"/>
                  </a:cubicBezTo>
                  <a:lnTo>
                    <a:pt x="106" y="1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5" name="ZoneTexte 204">
              <a:extLst>
                <a:ext uri="{FF2B5EF4-FFF2-40B4-BE49-F238E27FC236}">
                  <a16:creationId xmlns:a16="http://schemas.microsoft.com/office/drawing/2014/main" id="{972DF33E-AE28-445B-9A1C-FF87341D8726}"/>
                </a:ext>
              </a:extLst>
            </p:cNvPr>
            <p:cNvSpPr txBox="1"/>
            <p:nvPr/>
          </p:nvSpPr>
          <p:spPr>
            <a:xfrm>
              <a:off x="2420674"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grpSp>
      <p:grpSp>
        <p:nvGrpSpPr>
          <p:cNvPr id="206" name="shp0026">
            <a:extLst>
              <a:ext uri="{FF2B5EF4-FFF2-40B4-BE49-F238E27FC236}">
                <a16:creationId xmlns:a16="http://schemas.microsoft.com/office/drawing/2014/main" id="{362B71E9-10E3-4870-8CC9-F6E85D6464E3}"/>
              </a:ext>
            </a:extLst>
          </p:cNvPr>
          <p:cNvGrpSpPr/>
          <p:nvPr/>
        </p:nvGrpSpPr>
        <p:grpSpPr>
          <a:xfrm>
            <a:off x="4402871" y="5035732"/>
            <a:ext cx="699681" cy="285252"/>
            <a:chOff x="2719095" y="5004263"/>
            <a:chExt cx="700906" cy="285751"/>
          </a:xfrm>
        </p:grpSpPr>
        <p:sp>
          <p:nvSpPr>
            <p:cNvPr id="207" name="Freeform 21">
              <a:extLst>
                <a:ext uri="{FF2B5EF4-FFF2-40B4-BE49-F238E27FC236}">
                  <a16:creationId xmlns:a16="http://schemas.microsoft.com/office/drawing/2014/main" id="{9BF016B8-734D-4DF4-96A9-946DA15822AF}"/>
                </a:ext>
              </a:extLst>
            </p:cNvPr>
            <p:cNvSpPr>
              <a:spLocks noEditPoints="1"/>
            </p:cNvSpPr>
            <p:nvPr/>
          </p:nvSpPr>
          <p:spPr bwMode="auto">
            <a:xfrm>
              <a:off x="2719095" y="5004263"/>
              <a:ext cx="504907" cy="285751"/>
            </a:xfrm>
            <a:custGeom>
              <a:avLst/>
              <a:gdLst>
                <a:gd name="T0" fmla="*/ 90 w 374"/>
                <a:gd name="T1" fmla="*/ 56 h 209"/>
                <a:gd name="T2" fmla="*/ 36 w 374"/>
                <a:gd name="T3" fmla="*/ 80 h 209"/>
                <a:gd name="T4" fmla="*/ 0 w 374"/>
                <a:gd name="T5" fmla="*/ 194 h 209"/>
                <a:gd name="T6" fmla="*/ 92 w 374"/>
                <a:gd name="T7" fmla="*/ 209 h 209"/>
                <a:gd name="T8" fmla="*/ 115 w 374"/>
                <a:gd name="T9" fmla="*/ 109 h 209"/>
                <a:gd name="T10" fmla="*/ 58 w 374"/>
                <a:gd name="T11" fmla="*/ 32 h 209"/>
                <a:gd name="T12" fmla="*/ 34 w 374"/>
                <a:gd name="T13" fmla="*/ 56 h 209"/>
                <a:gd name="T14" fmla="*/ 92 w 374"/>
                <a:gd name="T15" fmla="*/ 117 h 209"/>
                <a:gd name="T16" fmla="*/ 32 w 374"/>
                <a:gd name="T17" fmla="*/ 201 h 209"/>
                <a:gd name="T18" fmla="*/ 23 w 374"/>
                <a:gd name="T19" fmla="*/ 186 h 209"/>
                <a:gd name="T20" fmla="*/ 29 w 374"/>
                <a:gd name="T21" fmla="*/ 88 h 209"/>
                <a:gd name="T22" fmla="*/ 107 w 374"/>
                <a:gd name="T23" fmla="*/ 186 h 209"/>
                <a:gd name="T24" fmla="*/ 349 w 374"/>
                <a:gd name="T25" fmla="*/ 33 h 209"/>
                <a:gd name="T26" fmla="*/ 295 w 374"/>
                <a:gd name="T27" fmla="*/ 57 h 209"/>
                <a:gd name="T28" fmla="*/ 267 w 374"/>
                <a:gd name="T29" fmla="*/ 73 h 209"/>
                <a:gd name="T30" fmla="*/ 345 w 374"/>
                <a:gd name="T31" fmla="*/ 65 h 209"/>
                <a:gd name="T32" fmla="*/ 351 w 374"/>
                <a:gd name="T33" fmla="*/ 162 h 209"/>
                <a:gd name="T34" fmla="*/ 343 w 374"/>
                <a:gd name="T35" fmla="*/ 177 h 209"/>
                <a:gd name="T36" fmla="*/ 351 w 374"/>
                <a:gd name="T37" fmla="*/ 185 h 209"/>
                <a:gd name="T38" fmla="*/ 374 w 374"/>
                <a:gd name="T39" fmla="*/ 86 h 209"/>
                <a:gd name="T40" fmla="*/ 292 w 374"/>
                <a:gd name="T41" fmla="*/ 33 h 209"/>
                <a:gd name="T42" fmla="*/ 317 w 374"/>
                <a:gd name="T43" fmla="*/ 57 h 209"/>
                <a:gd name="T44" fmla="*/ 191 w 374"/>
                <a:gd name="T45" fmla="*/ 63 h 209"/>
                <a:gd name="T46" fmla="*/ 176 w 374"/>
                <a:gd name="T47" fmla="*/ 33 h 209"/>
                <a:gd name="T48" fmla="*/ 123 w 374"/>
                <a:gd name="T49" fmla="*/ 57 h 209"/>
                <a:gd name="T50" fmla="*/ 94 w 374"/>
                <a:gd name="T51" fmla="*/ 73 h 209"/>
                <a:gd name="T52" fmla="*/ 172 w 374"/>
                <a:gd name="T53" fmla="*/ 65 h 209"/>
                <a:gd name="T54" fmla="*/ 120 w 374"/>
                <a:gd name="T55" fmla="*/ 33 h 209"/>
                <a:gd name="T56" fmla="*/ 144 w 374"/>
                <a:gd name="T57" fmla="*/ 57 h 209"/>
                <a:gd name="T58" fmla="*/ 263 w 374"/>
                <a:gd name="T59" fmla="*/ 56 h 209"/>
                <a:gd name="T60" fmla="*/ 209 w 374"/>
                <a:gd name="T61" fmla="*/ 81 h 209"/>
                <a:gd name="T62" fmla="*/ 173 w 374"/>
                <a:gd name="T63" fmla="*/ 194 h 209"/>
                <a:gd name="T64" fmla="*/ 265 w 374"/>
                <a:gd name="T65" fmla="*/ 209 h 209"/>
                <a:gd name="T66" fmla="*/ 288 w 374"/>
                <a:gd name="T67" fmla="*/ 110 h 209"/>
                <a:gd name="T68" fmla="*/ 230 w 374"/>
                <a:gd name="T69" fmla="*/ 32 h 209"/>
                <a:gd name="T70" fmla="*/ 206 w 374"/>
                <a:gd name="T71" fmla="*/ 56 h 209"/>
                <a:gd name="T72" fmla="*/ 265 w 374"/>
                <a:gd name="T73" fmla="*/ 118 h 209"/>
                <a:gd name="T74" fmla="*/ 204 w 374"/>
                <a:gd name="T75" fmla="*/ 201 h 209"/>
                <a:gd name="T76" fmla="*/ 196 w 374"/>
                <a:gd name="T77" fmla="*/ 186 h 209"/>
                <a:gd name="T78" fmla="*/ 202 w 374"/>
                <a:gd name="T79" fmla="*/ 89 h 209"/>
                <a:gd name="T80" fmla="*/ 279 w 374"/>
                <a:gd name="T81" fmla="*/ 186 h 209"/>
                <a:gd name="T82" fmla="*/ 165 w 374"/>
                <a:gd name="T83"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209">
                  <a:moveTo>
                    <a:pt x="86" y="80"/>
                  </a:moveTo>
                  <a:cubicBezTo>
                    <a:pt x="79" y="80"/>
                    <a:pt x="79" y="80"/>
                    <a:pt x="79" y="80"/>
                  </a:cubicBezTo>
                  <a:cubicBezTo>
                    <a:pt x="86" y="74"/>
                    <a:pt x="90" y="66"/>
                    <a:pt x="90" y="56"/>
                  </a:cubicBezTo>
                  <a:cubicBezTo>
                    <a:pt x="90" y="38"/>
                    <a:pt x="76" y="24"/>
                    <a:pt x="58" y="24"/>
                  </a:cubicBezTo>
                  <a:cubicBezTo>
                    <a:pt x="40" y="24"/>
                    <a:pt x="25" y="38"/>
                    <a:pt x="25" y="56"/>
                  </a:cubicBezTo>
                  <a:cubicBezTo>
                    <a:pt x="25" y="66"/>
                    <a:pt x="30"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4" y="56"/>
                  </a:moveTo>
                  <a:cubicBezTo>
                    <a:pt x="34" y="43"/>
                    <a:pt x="44" y="32"/>
                    <a:pt x="58" y="32"/>
                  </a:cubicBezTo>
                  <a:cubicBezTo>
                    <a:pt x="71" y="32"/>
                    <a:pt x="82" y="43"/>
                    <a:pt x="82" y="56"/>
                  </a:cubicBezTo>
                  <a:cubicBezTo>
                    <a:pt x="82" y="69"/>
                    <a:pt x="71" y="80"/>
                    <a:pt x="58" y="80"/>
                  </a:cubicBezTo>
                  <a:cubicBezTo>
                    <a:pt x="44" y="80"/>
                    <a:pt x="34" y="69"/>
                    <a:pt x="34" y="56"/>
                  </a:cubicBezTo>
                  <a:close/>
                  <a:moveTo>
                    <a:pt x="107" y="186"/>
                  </a:moveTo>
                  <a:cubicBezTo>
                    <a:pt x="92" y="186"/>
                    <a:pt x="92" y="186"/>
                    <a:pt x="92" y="186"/>
                  </a:cubicBezTo>
                  <a:cubicBezTo>
                    <a:pt x="92" y="117"/>
                    <a:pt x="92" y="117"/>
                    <a:pt x="92" y="117"/>
                  </a:cubicBezTo>
                  <a:cubicBezTo>
                    <a:pt x="84" y="117"/>
                    <a:pt x="84" y="117"/>
                    <a:pt x="84" y="117"/>
                  </a:cubicBezTo>
                  <a:cubicBezTo>
                    <a:pt x="84" y="201"/>
                    <a:pt x="84" y="201"/>
                    <a:pt x="84" y="201"/>
                  </a:cubicBezTo>
                  <a:cubicBezTo>
                    <a:pt x="32" y="201"/>
                    <a:pt x="32" y="201"/>
                    <a:pt x="32" y="201"/>
                  </a:cubicBezTo>
                  <a:cubicBezTo>
                    <a:pt x="32" y="117"/>
                    <a:pt x="32" y="117"/>
                    <a:pt x="32" y="117"/>
                  </a:cubicBezTo>
                  <a:cubicBezTo>
                    <a:pt x="23" y="117"/>
                    <a:pt x="23" y="117"/>
                    <a:pt x="23" y="117"/>
                  </a:cubicBezTo>
                  <a:cubicBezTo>
                    <a:pt x="23" y="186"/>
                    <a:pt x="23" y="186"/>
                    <a:pt x="23" y="186"/>
                  </a:cubicBezTo>
                  <a:cubicBezTo>
                    <a:pt x="9" y="186"/>
                    <a:pt x="9" y="186"/>
                    <a:pt x="9" y="186"/>
                  </a:cubicBezTo>
                  <a:cubicBezTo>
                    <a:pt x="9" y="109"/>
                    <a:pt x="9" y="109"/>
                    <a:pt x="9" y="109"/>
                  </a:cubicBezTo>
                  <a:cubicBezTo>
                    <a:pt x="9" y="98"/>
                    <a:pt x="18" y="88"/>
                    <a:pt x="29" y="88"/>
                  </a:cubicBezTo>
                  <a:cubicBezTo>
                    <a:pt x="86" y="88"/>
                    <a:pt x="86" y="88"/>
                    <a:pt x="86" y="88"/>
                  </a:cubicBezTo>
                  <a:cubicBezTo>
                    <a:pt x="97" y="88"/>
                    <a:pt x="107" y="98"/>
                    <a:pt x="107" y="109"/>
                  </a:cubicBezTo>
                  <a:lnTo>
                    <a:pt x="107" y="186"/>
                  </a:lnTo>
                  <a:close/>
                  <a:moveTo>
                    <a:pt x="345" y="57"/>
                  </a:moveTo>
                  <a:cubicBezTo>
                    <a:pt x="338" y="57"/>
                    <a:pt x="338" y="57"/>
                    <a:pt x="338" y="57"/>
                  </a:cubicBezTo>
                  <a:cubicBezTo>
                    <a:pt x="345" y="51"/>
                    <a:pt x="349" y="42"/>
                    <a:pt x="349" y="33"/>
                  </a:cubicBezTo>
                  <a:cubicBezTo>
                    <a:pt x="349" y="15"/>
                    <a:pt x="334" y="0"/>
                    <a:pt x="317" y="0"/>
                  </a:cubicBezTo>
                  <a:cubicBezTo>
                    <a:pt x="299" y="0"/>
                    <a:pt x="284" y="15"/>
                    <a:pt x="284" y="33"/>
                  </a:cubicBezTo>
                  <a:cubicBezTo>
                    <a:pt x="284" y="42"/>
                    <a:pt x="289" y="51"/>
                    <a:pt x="295" y="57"/>
                  </a:cubicBezTo>
                  <a:cubicBezTo>
                    <a:pt x="288" y="57"/>
                    <a:pt x="288" y="57"/>
                    <a:pt x="288" y="57"/>
                  </a:cubicBezTo>
                  <a:cubicBezTo>
                    <a:pt x="281" y="57"/>
                    <a:pt x="275" y="59"/>
                    <a:pt x="270" y="63"/>
                  </a:cubicBezTo>
                  <a:cubicBezTo>
                    <a:pt x="269" y="67"/>
                    <a:pt x="268" y="70"/>
                    <a:pt x="267" y="73"/>
                  </a:cubicBezTo>
                  <a:cubicBezTo>
                    <a:pt x="268" y="74"/>
                    <a:pt x="269" y="74"/>
                    <a:pt x="271" y="75"/>
                  </a:cubicBezTo>
                  <a:cubicBezTo>
                    <a:pt x="274" y="69"/>
                    <a:pt x="281" y="65"/>
                    <a:pt x="288" y="65"/>
                  </a:cubicBezTo>
                  <a:cubicBezTo>
                    <a:pt x="345" y="65"/>
                    <a:pt x="345" y="65"/>
                    <a:pt x="345" y="65"/>
                  </a:cubicBezTo>
                  <a:cubicBezTo>
                    <a:pt x="356" y="65"/>
                    <a:pt x="366" y="74"/>
                    <a:pt x="366" y="86"/>
                  </a:cubicBezTo>
                  <a:cubicBezTo>
                    <a:pt x="366" y="162"/>
                    <a:pt x="366" y="162"/>
                    <a:pt x="366" y="162"/>
                  </a:cubicBezTo>
                  <a:cubicBezTo>
                    <a:pt x="351" y="162"/>
                    <a:pt x="351" y="162"/>
                    <a:pt x="351" y="162"/>
                  </a:cubicBezTo>
                  <a:cubicBezTo>
                    <a:pt x="351" y="94"/>
                    <a:pt x="351" y="94"/>
                    <a:pt x="351" y="94"/>
                  </a:cubicBezTo>
                  <a:cubicBezTo>
                    <a:pt x="343" y="94"/>
                    <a:pt x="343" y="94"/>
                    <a:pt x="343" y="94"/>
                  </a:cubicBezTo>
                  <a:cubicBezTo>
                    <a:pt x="343" y="177"/>
                    <a:pt x="343" y="177"/>
                    <a:pt x="343" y="177"/>
                  </a:cubicBezTo>
                  <a:cubicBezTo>
                    <a:pt x="296" y="177"/>
                    <a:pt x="296" y="177"/>
                    <a:pt x="296" y="177"/>
                  </a:cubicBezTo>
                  <a:cubicBezTo>
                    <a:pt x="296" y="185"/>
                    <a:pt x="296" y="185"/>
                    <a:pt x="296" y="185"/>
                  </a:cubicBezTo>
                  <a:cubicBezTo>
                    <a:pt x="351" y="185"/>
                    <a:pt x="351" y="185"/>
                    <a:pt x="351" y="185"/>
                  </a:cubicBezTo>
                  <a:cubicBezTo>
                    <a:pt x="351" y="170"/>
                    <a:pt x="351" y="170"/>
                    <a:pt x="351" y="170"/>
                  </a:cubicBezTo>
                  <a:cubicBezTo>
                    <a:pt x="374" y="170"/>
                    <a:pt x="374" y="170"/>
                    <a:pt x="374" y="170"/>
                  </a:cubicBezTo>
                  <a:cubicBezTo>
                    <a:pt x="374" y="86"/>
                    <a:pt x="374" y="86"/>
                    <a:pt x="374" y="86"/>
                  </a:cubicBezTo>
                  <a:cubicBezTo>
                    <a:pt x="374" y="70"/>
                    <a:pt x="361" y="57"/>
                    <a:pt x="345" y="57"/>
                  </a:cubicBezTo>
                  <a:close/>
                  <a:moveTo>
                    <a:pt x="317" y="57"/>
                  </a:moveTo>
                  <a:cubicBezTo>
                    <a:pt x="303" y="57"/>
                    <a:pt x="292" y="46"/>
                    <a:pt x="292" y="33"/>
                  </a:cubicBezTo>
                  <a:cubicBezTo>
                    <a:pt x="292" y="19"/>
                    <a:pt x="303" y="8"/>
                    <a:pt x="317" y="8"/>
                  </a:cubicBezTo>
                  <a:cubicBezTo>
                    <a:pt x="330" y="8"/>
                    <a:pt x="341" y="19"/>
                    <a:pt x="341" y="33"/>
                  </a:cubicBezTo>
                  <a:cubicBezTo>
                    <a:pt x="341" y="46"/>
                    <a:pt x="330" y="57"/>
                    <a:pt x="317" y="57"/>
                  </a:cubicBezTo>
                  <a:close/>
                  <a:moveTo>
                    <a:pt x="190" y="75"/>
                  </a:moveTo>
                  <a:cubicBezTo>
                    <a:pt x="191" y="74"/>
                    <a:pt x="192" y="74"/>
                    <a:pt x="194" y="73"/>
                  </a:cubicBezTo>
                  <a:cubicBezTo>
                    <a:pt x="192" y="70"/>
                    <a:pt x="191" y="67"/>
                    <a:pt x="191" y="63"/>
                  </a:cubicBezTo>
                  <a:cubicBezTo>
                    <a:pt x="186" y="59"/>
                    <a:pt x="179" y="57"/>
                    <a:pt x="172" y="57"/>
                  </a:cubicBezTo>
                  <a:cubicBezTo>
                    <a:pt x="165" y="57"/>
                    <a:pt x="165" y="57"/>
                    <a:pt x="165" y="57"/>
                  </a:cubicBezTo>
                  <a:cubicBezTo>
                    <a:pt x="172" y="51"/>
                    <a:pt x="176" y="42"/>
                    <a:pt x="176" y="33"/>
                  </a:cubicBezTo>
                  <a:cubicBezTo>
                    <a:pt x="176" y="15"/>
                    <a:pt x="162" y="0"/>
                    <a:pt x="144" y="0"/>
                  </a:cubicBezTo>
                  <a:cubicBezTo>
                    <a:pt x="126" y="0"/>
                    <a:pt x="112" y="15"/>
                    <a:pt x="112" y="33"/>
                  </a:cubicBezTo>
                  <a:cubicBezTo>
                    <a:pt x="112" y="42"/>
                    <a:pt x="116" y="51"/>
                    <a:pt x="123" y="57"/>
                  </a:cubicBezTo>
                  <a:cubicBezTo>
                    <a:pt x="116" y="57"/>
                    <a:pt x="116" y="57"/>
                    <a:pt x="116" y="57"/>
                  </a:cubicBezTo>
                  <a:cubicBezTo>
                    <a:pt x="109" y="57"/>
                    <a:pt x="102" y="59"/>
                    <a:pt x="97" y="63"/>
                  </a:cubicBezTo>
                  <a:cubicBezTo>
                    <a:pt x="97" y="67"/>
                    <a:pt x="96" y="70"/>
                    <a:pt x="94" y="73"/>
                  </a:cubicBezTo>
                  <a:cubicBezTo>
                    <a:pt x="96" y="74"/>
                    <a:pt x="97" y="74"/>
                    <a:pt x="98" y="74"/>
                  </a:cubicBezTo>
                  <a:cubicBezTo>
                    <a:pt x="102" y="69"/>
                    <a:pt x="108" y="65"/>
                    <a:pt x="116" y="65"/>
                  </a:cubicBezTo>
                  <a:cubicBezTo>
                    <a:pt x="172" y="65"/>
                    <a:pt x="172" y="65"/>
                    <a:pt x="172" y="65"/>
                  </a:cubicBezTo>
                  <a:cubicBezTo>
                    <a:pt x="180" y="65"/>
                    <a:pt x="186" y="69"/>
                    <a:pt x="190" y="75"/>
                  </a:cubicBezTo>
                  <a:close/>
                  <a:moveTo>
                    <a:pt x="144" y="57"/>
                  </a:moveTo>
                  <a:cubicBezTo>
                    <a:pt x="131" y="57"/>
                    <a:pt x="120" y="46"/>
                    <a:pt x="120" y="33"/>
                  </a:cubicBezTo>
                  <a:cubicBezTo>
                    <a:pt x="120" y="19"/>
                    <a:pt x="131" y="8"/>
                    <a:pt x="144" y="8"/>
                  </a:cubicBezTo>
                  <a:cubicBezTo>
                    <a:pt x="157" y="8"/>
                    <a:pt x="168" y="19"/>
                    <a:pt x="168" y="33"/>
                  </a:cubicBezTo>
                  <a:cubicBezTo>
                    <a:pt x="168" y="46"/>
                    <a:pt x="157" y="57"/>
                    <a:pt x="144" y="57"/>
                  </a:cubicBezTo>
                  <a:close/>
                  <a:moveTo>
                    <a:pt x="259" y="81"/>
                  </a:moveTo>
                  <a:cubicBezTo>
                    <a:pt x="252" y="81"/>
                    <a:pt x="252" y="81"/>
                    <a:pt x="252" y="81"/>
                  </a:cubicBezTo>
                  <a:cubicBezTo>
                    <a:pt x="258" y="75"/>
                    <a:pt x="263" y="66"/>
                    <a:pt x="263" y="56"/>
                  </a:cubicBezTo>
                  <a:cubicBezTo>
                    <a:pt x="263" y="39"/>
                    <a:pt x="248" y="24"/>
                    <a:pt x="230" y="24"/>
                  </a:cubicBezTo>
                  <a:cubicBezTo>
                    <a:pt x="212" y="24"/>
                    <a:pt x="198" y="39"/>
                    <a:pt x="198" y="56"/>
                  </a:cubicBezTo>
                  <a:cubicBezTo>
                    <a:pt x="198" y="66"/>
                    <a:pt x="202" y="75"/>
                    <a:pt x="209"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5" y="209"/>
                    <a:pt x="265" y="209"/>
                    <a:pt x="265" y="209"/>
                  </a:cubicBezTo>
                  <a:cubicBezTo>
                    <a:pt x="265" y="194"/>
                    <a:pt x="265" y="194"/>
                    <a:pt x="265" y="194"/>
                  </a:cubicBezTo>
                  <a:cubicBezTo>
                    <a:pt x="288" y="194"/>
                    <a:pt x="288" y="194"/>
                    <a:pt x="288" y="194"/>
                  </a:cubicBezTo>
                  <a:cubicBezTo>
                    <a:pt x="288" y="110"/>
                    <a:pt x="288" y="110"/>
                    <a:pt x="288" y="110"/>
                  </a:cubicBezTo>
                  <a:cubicBezTo>
                    <a:pt x="288" y="94"/>
                    <a:pt x="275" y="81"/>
                    <a:pt x="259" y="81"/>
                  </a:cubicBezTo>
                  <a:close/>
                  <a:moveTo>
                    <a:pt x="206" y="56"/>
                  </a:moveTo>
                  <a:cubicBezTo>
                    <a:pt x="206" y="43"/>
                    <a:pt x="217" y="32"/>
                    <a:pt x="230" y="32"/>
                  </a:cubicBezTo>
                  <a:cubicBezTo>
                    <a:pt x="244" y="32"/>
                    <a:pt x="254" y="43"/>
                    <a:pt x="254" y="56"/>
                  </a:cubicBezTo>
                  <a:cubicBezTo>
                    <a:pt x="254" y="70"/>
                    <a:pt x="244" y="81"/>
                    <a:pt x="230" y="81"/>
                  </a:cubicBezTo>
                  <a:cubicBezTo>
                    <a:pt x="217" y="81"/>
                    <a:pt x="206" y="70"/>
                    <a:pt x="206" y="56"/>
                  </a:cubicBezTo>
                  <a:close/>
                  <a:moveTo>
                    <a:pt x="279" y="186"/>
                  </a:moveTo>
                  <a:cubicBezTo>
                    <a:pt x="265" y="186"/>
                    <a:pt x="265" y="186"/>
                    <a:pt x="265" y="186"/>
                  </a:cubicBezTo>
                  <a:cubicBezTo>
                    <a:pt x="265" y="118"/>
                    <a:pt x="265" y="118"/>
                    <a:pt x="265"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1" y="89"/>
                    <a:pt x="202" y="89"/>
                  </a:cubicBezTo>
                  <a:cubicBezTo>
                    <a:pt x="259" y="89"/>
                    <a:pt x="259" y="89"/>
                    <a:pt x="259"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8" name="ZoneTexte 207">
              <a:extLst>
                <a:ext uri="{FF2B5EF4-FFF2-40B4-BE49-F238E27FC236}">
                  <a16:creationId xmlns:a16="http://schemas.microsoft.com/office/drawing/2014/main" id="{3731B935-2595-4FF0-9DA8-DBA82A0D3691}"/>
                </a:ext>
              </a:extLst>
            </p:cNvPr>
            <p:cNvSpPr txBox="1"/>
            <p:nvPr/>
          </p:nvSpPr>
          <p:spPr>
            <a:xfrm>
              <a:off x="3274127"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4+</a:t>
              </a:r>
              <a:endParaRPr lang="fr-FR" sz="1597" b="1" dirty="0">
                <a:solidFill>
                  <a:srgbClr val="C69B08"/>
                </a:solidFill>
              </a:endParaRPr>
            </a:p>
          </p:txBody>
        </p:sp>
      </p:grpSp>
      <p:grpSp>
        <p:nvGrpSpPr>
          <p:cNvPr id="212" name="Groupe 211">
            <a:extLst>
              <a:ext uri="{FF2B5EF4-FFF2-40B4-BE49-F238E27FC236}">
                <a16:creationId xmlns:a16="http://schemas.microsoft.com/office/drawing/2014/main" id="{5BC4EC7F-FAEC-47E0-8215-6D2232ABAFC4}"/>
              </a:ext>
            </a:extLst>
          </p:cNvPr>
          <p:cNvGrpSpPr/>
          <p:nvPr/>
        </p:nvGrpSpPr>
        <p:grpSpPr>
          <a:xfrm>
            <a:off x="9831158" y="5898578"/>
            <a:ext cx="2284977" cy="230459"/>
            <a:chOff x="9155150" y="5772986"/>
            <a:chExt cx="2265265" cy="230832"/>
          </a:xfrm>
        </p:grpSpPr>
        <p:sp>
          <p:nvSpPr>
            <p:cNvPr id="213" name="Freeform 55">
              <a:extLst>
                <a:ext uri="{FF2B5EF4-FFF2-40B4-BE49-F238E27FC236}">
                  <a16:creationId xmlns:a16="http://schemas.microsoft.com/office/drawing/2014/main" id="{D1966681-9983-49B9-AD22-2C2C52629184}"/>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14" name="Rectangle 213">
              <a:extLst>
                <a:ext uri="{FF2B5EF4-FFF2-40B4-BE49-F238E27FC236}">
                  <a16:creationId xmlns:a16="http://schemas.microsoft.com/office/drawing/2014/main" id="{C8AA4A49-F70B-4FF5-ACDD-B7F9C0455577}"/>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15" name="Freeform 53">
            <a:extLst>
              <a:ext uri="{FF2B5EF4-FFF2-40B4-BE49-F238E27FC236}">
                <a16:creationId xmlns:a16="http://schemas.microsoft.com/office/drawing/2014/main" id="{2052923C-9B14-48CE-B30D-901108BAD0AC}"/>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7" name="Freeform 53">
            <a:extLst>
              <a:ext uri="{FF2B5EF4-FFF2-40B4-BE49-F238E27FC236}">
                <a16:creationId xmlns:a16="http://schemas.microsoft.com/office/drawing/2014/main" id="{DE5814ED-8B0D-4EA0-A902-33067E100EAD}"/>
              </a:ext>
            </a:extLst>
          </p:cNvPr>
          <p:cNvSpPr>
            <a:spLocks noChangeAspect="1" noEditPoints="1"/>
          </p:cNvSpPr>
          <p:nvPr/>
        </p:nvSpPr>
        <p:spPr bwMode="auto">
          <a:xfrm>
            <a:off x="7360664" y="4238227"/>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8" name="Freeform 53">
            <a:extLst>
              <a:ext uri="{FF2B5EF4-FFF2-40B4-BE49-F238E27FC236}">
                <a16:creationId xmlns:a16="http://schemas.microsoft.com/office/drawing/2014/main" id="{3E8C1045-2745-41F5-BEB8-38B0CB4DEDDA}"/>
              </a:ext>
            </a:extLst>
          </p:cNvPr>
          <p:cNvSpPr>
            <a:spLocks noChangeAspect="1" noEditPoints="1"/>
          </p:cNvSpPr>
          <p:nvPr/>
        </p:nvSpPr>
        <p:spPr bwMode="auto">
          <a:xfrm>
            <a:off x="7757691" y="1598201"/>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9" name="Freeform 53">
            <a:extLst>
              <a:ext uri="{FF2B5EF4-FFF2-40B4-BE49-F238E27FC236}">
                <a16:creationId xmlns:a16="http://schemas.microsoft.com/office/drawing/2014/main" id="{9AA3AAE6-4B39-40FC-8B71-BF60BFC43E4F}"/>
              </a:ext>
            </a:extLst>
          </p:cNvPr>
          <p:cNvSpPr>
            <a:spLocks noChangeAspect="1" noEditPoints="1"/>
          </p:cNvSpPr>
          <p:nvPr/>
        </p:nvSpPr>
        <p:spPr bwMode="auto">
          <a:xfrm>
            <a:off x="3446847" y="4237487"/>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20" name="Freeform 55">
            <a:extLst>
              <a:ext uri="{FF2B5EF4-FFF2-40B4-BE49-F238E27FC236}">
                <a16:creationId xmlns:a16="http://schemas.microsoft.com/office/drawing/2014/main" id="{8085BC9C-2F19-4FB3-895E-0118C95FDB96}"/>
              </a:ext>
            </a:extLst>
          </p:cNvPr>
          <p:cNvSpPr>
            <a:spLocks noChangeAspect="1" noEditPoints="1"/>
          </p:cNvSpPr>
          <p:nvPr/>
        </p:nvSpPr>
        <p:spPr bwMode="auto">
          <a:xfrm>
            <a:off x="6039212" y="186674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86" name="Freeform 53">
            <a:extLst>
              <a:ext uri="{FF2B5EF4-FFF2-40B4-BE49-F238E27FC236}">
                <a16:creationId xmlns:a16="http://schemas.microsoft.com/office/drawing/2014/main" id="{AEC9A196-A99A-4DEF-B0F8-CA54CD8D5832}"/>
              </a:ext>
            </a:extLst>
          </p:cNvPr>
          <p:cNvSpPr>
            <a:spLocks noChangeAspect="1" noEditPoints="1"/>
          </p:cNvSpPr>
          <p:nvPr/>
        </p:nvSpPr>
        <p:spPr bwMode="auto">
          <a:xfrm>
            <a:off x="4074359" y="246413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90" name="Freeform 55">
            <a:extLst>
              <a:ext uri="{FF2B5EF4-FFF2-40B4-BE49-F238E27FC236}">
                <a16:creationId xmlns:a16="http://schemas.microsoft.com/office/drawing/2014/main" id="{B2C5ACD0-C4E5-47DB-BBFF-C13DF9B78D3D}"/>
              </a:ext>
            </a:extLst>
          </p:cNvPr>
          <p:cNvSpPr>
            <a:spLocks noChangeAspect="1" noEditPoints="1"/>
          </p:cNvSpPr>
          <p:nvPr/>
        </p:nvSpPr>
        <p:spPr bwMode="auto">
          <a:xfrm>
            <a:off x="10391105" y="296321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1" name="Freeform 53">
            <a:extLst>
              <a:ext uri="{FF2B5EF4-FFF2-40B4-BE49-F238E27FC236}">
                <a16:creationId xmlns:a16="http://schemas.microsoft.com/office/drawing/2014/main" id="{5F4DC00A-7752-4A04-ACDD-DCB52358921D}"/>
              </a:ext>
            </a:extLst>
          </p:cNvPr>
          <p:cNvSpPr>
            <a:spLocks noChangeAspect="1" noEditPoints="1"/>
          </p:cNvSpPr>
          <p:nvPr/>
        </p:nvSpPr>
        <p:spPr bwMode="auto">
          <a:xfrm>
            <a:off x="11537348" y="296321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92" name="Freeform 55">
            <a:extLst>
              <a:ext uri="{FF2B5EF4-FFF2-40B4-BE49-F238E27FC236}">
                <a16:creationId xmlns:a16="http://schemas.microsoft.com/office/drawing/2014/main" id="{EECCA24C-F1D0-4E41-AF04-F17E4D5EFD17}"/>
              </a:ext>
            </a:extLst>
          </p:cNvPr>
          <p:cNvSpPr>
            <a:spLocks noChangeAspect="1" noEditPoints="1"/>
          </p:cNvSpPr>
          <p:nvPr/>
        </p:nvSpPr>
        <p:spPr bwMode="auto">
          <a:xfrm>
            <a:off x="5007847" y="427941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3" name="Freeform 55">
            <a:extLst>
              <a:ext uri="{FF2B5EF4-FFF2-40B4-BE49-F238E27FC236}">
                <a16:creationId xmlns:a16="http://schemas.microsoft.com/office/drawing/2014/main" id="{D521D656-256E-4C7F-9573-37AE533E0326}"/>
              </a:ext>
            </a:extLst>
          </p:cNvPr>
          <p:cNvSpPr>
            <a:spLocks noChangeAspect="1" noEditPoints="1"/>
          </p:cNvSpPr>
          <p:nvPr/>
        </p:nvSpPr>
        <p:spPr bwMode="auto">
          <a:xfrm>
            <a:off x="4147632" y="427941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4" name="Freeform 55">
            <a:extLst>
              <a:ext uri="{FF2B5EF4-FFF2-40B4-BE49-F238E27FC236}">
                <a16:creationId xmlns:a16="http://schemas.microsoft.com/office/drawing/2014/main" id="{CBBC2ACB-D832-4D6E-BE56-E9BAA356FB55}"/>
              </a:ext>
            </a:extLst>
          </p:cNvPr>
          <p:cNvSpPr>
            <a:spLocks noChangeAspect="1" noEditPoints="1"/>
          </p:cNvSpPr>
          <p:nvPr/>
        </p:nvSpPr>
        <p:spPr bwMode="auto">
          <a:xfrm>
            <a:off x="8012588" y="435482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grpSp>
        <p:nvGrpSpPr>
          <p:cNvPr id="95" name="Groupe 94">
            <a:extLst>
              <a:ext uri="{FF2B5EF4-FFF2-40B4-BE49-F238E27FC236}">
                <a16:creationId xmlns:a16="http://schemas.microsoft.com/office/drawing/2014/main" id="{5E81AFF9-BF47-4A0F-8768-6BF08EDFE91B}"/>
              </a:ext>
            </a:extLst>
          </p:cNvPr>
          <p:cNvGrpSpPr>
            <a:grpSpLocks noChangeAspect="1"/>
          </p:cNvGrpSpPr>
          <p:nvPr/>
        </p:nvGrpSpPr>
        <p:grpSpPr>
          <a:xfrm>
            <a:off x="11466461" y="119805"/>
            <a:ext cx="619479" cy="611010"/>
            <a:chOff x="509851" y="1348505"/>
            <a:chExt cx="1056822" cy="1042374"/>
          </a:xfrm>
        </p:grpSpPr>
        <p:sp>
          <p:nvSpPr>
            <p:cNvPr id="96" name="Ellipse 95">
              <a:extLst>
                <a:ext uri="{FF2B5EF4-FFF2-40B4-BE49-F238E27FC236}">
                  <a16:creationId xmlns:a16="http://schemas.microsoft.com/office/drawing/2014/main" id="{A468B9D8-F9CE-4E1C-AF27-C88429C5E6B6}"/>
                </a:ext>
              </a:extLst>
            </p:cNvPr>
            <p:cNvSpPr>
              <a:spLocks noChangeAspect="1"/>
            </p:cNvSpPr>
            <p:nvPr/>
          </p:nvSpPr>
          <p:spPr bwMode="ltGray">
            <a:xfrm>
              <a:off x="509851" y="1348505"/>
              <a:ext cx="1056822" cy="1042374"/>
            </a:xfrm>
            <a:prstGeom prst="ellipse">
              <a:avLst/>
            </a:prstGeom>
            <a:solidFill>
              <a:srgbClr val="C69B0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97" name="Freeform 10">
              <a:extLst>
                <a:ext uri="{FF2B5EF4-FFF2-40B4-BE49-F238E27FC236}">
                  <a16:creationId xmlns:a16="http://schemas.microsoft.com/office/drawing/2014/main" id="{9C9091FD-35C5-41A5-8CB8-4F007674552B}"/>
                </a:ext>
              </a:extLst>
            </p:cNvPr>
            <p:cNvSpPr>
              <a:spLocks noChangeAspect="1" noEditPoints="1"/>
            </p:cNvSpPr>
            <p:nvPr/>
          </p:nvSpPr>
          <p:spPr bwMode="auto">
            <a:xfrm>
              <a:off x="731585" y="1519302"/>
              <a:ext cx="613354" cy="612000"/>
            </a:xfrm>
            <a:custGeom>
              <a:avLst/>
              <a:gdLst>
                <a:gd name="T0" fmla="*/ 341 w 453"/>
                <a:gd name="T1" fmla="*/ 406 h 452"/>
                <a:gd name="T2" fmla="*/ 305 w 453"/>
                <a:gd name="T3" fmla="*/ 370 h 452"/>
                <a:gd name="T4" fmla="*/ 239 w 453"/>
                <a:gd name="T5" fmla="*/ 406 h 452"/>
                <a:gd name="T6" fmla="*/ 275 w 453"/>
                <a:gd name="T7" fmla="*/ 370 h 452"/>
                <a:gd name="T8" fmla="*/ 239 w 453"/>
                <a:gd name="T9" fmla="*/ 406 h 452"/>
                <a:gd name="T10" fmla="*/ 369 w 453"/>
                <a:gd name="T11" fmla="*/ 388 h 452"/>
                <a:gd name="T12" fmla="*/ 405 w 453"/>
                <a:gd name="T13" fmla="*/ 406 h 452"/>
                <a:gd name="T14" fmla="*/ 369 w 453"/>
                <a:gd name="T15" fmla="*/ 370 h 452"/>
                <a:gd name="T16" fmla="*/ 175 w 453"/>
                <a:gd name="T17" fmla="*/ 406 h 452"/>
                <a:gd name="T18" fmla="*/ 211 w 453"/>
                <a:gd name="T19" fmla="*/ 370 h 452"/>
                <a:gd name="T20" fmla="*/ 175 w 453"/>
                <a:gd name="T21" fmla="*/ 406 h 452"/>
                <a:gd name="T22" fmla="*/ 405 w 453"/>
                <a:gd name="T23" fmla="*/ 212 h 452"/>
                <a:gd name="T24" fmla="*/ 369 w 453"/>
                <a:gd name="T25" fmla="*/ 176 h 452"/>
                <a:gd name="T26" fmla="*/ 405 w 453"/>
                <a:gd name="T27" fmla="*/ 46 h 452"/>
                <a:gd name="T28" fmla="*/ 369 w 453"/>
                <a:gd name="T29" fmla="*/ 0 h 452"/>
                <a:gd name="T30" fmla="*/ 369 w 453"/>
                <a:gd name="T31" fmla="*/ 46 h 452"/>
                <a:gd name="T32" fmla="*/ 48 w 453"/>
                <a:gd name="T33" fmla="*/ 46 h 452"/>
                <a:gd name="T34" fmla="*/ 0 w 453"/>
                <a:gd name="T35" fmla="*/ 370 h 452"/>
                <a:gd name="T36" fmla="*/ 48 w 453"/>
                <a:gd name="T37" fmla="*/ 406 h 452"/>
                <a:gd name="T38" fmla="*/ 83 w 453"/>
                <a:gd name="T39" fmla="*/ 452 h 452"/>
                <a:gd name="T40" fmla="*/ 147 w 453"/>
                <a:gd name="T41" fmla="*/ 406 h 452"/>
                <a:gd name="T42" fmla="*/ 83 w 453"/>
                <a:gd name="T43" fmla="*/ 370 h 452"/>
                <a:gd name="T44" fmla="*/ 83 w 453"/>
                <a:gd name="T45" fmla="*/ 82 h 452"/>
                <a:gd name="T46" fmla="*/ 369 w 453"/>
                <a:gd name="T47" fmla="*/ 148 h 452"/>
                <a:gd name="T48" fmla="*/ 405 w 453"/>
                <a:gd name="T49" fmla="*/ 82 h 452"/>
                <a:gd name="T50" fmla="*/ 453 w 453"/>
                <a:gd name="T51" fmla="*/ 82 h 452"/>
                <a:gd name="T52" fmla="*/ 405 w 453"/>
                <a:gd name="T53" fmla="*/ 46 h 452"/>
                <a:gd name="T54" fmla="*/ 405 w 453"/>
                <a:gd name="T55" fmla="*/ 340 h 452"/>
                <a:gd name="T56" fmla="*/ 369 w 453"/>
                <a:gd name="T57" fmla="*/ 304 h 452"/>
                <a:gd name="T58" fmla="*/ 369 w 453"/>
                <a:gd name="T59" fmla="*/ 276 h 452"/>
                <a:gd name="T60" fmla="*/ 405 w 453"/>
                <a:gd name="T61" fmla="*/ 240 h 452"/>
                <a:gd name="T62" fmla="*/ 369 w 453"/>
                <a:gd name="T63" fmla="*/ 2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305" y="406"/>
                  </a:moveTo>
                  <a:lnTo>
                    <a:pt x="341" y="406"/>
                  </a:lnTo>
                  <a:lnTo>
                    <a:pt x="341" y="370"/>
                  </a:lnTo>
                  <a:lnTo>
                    <a:pt x="305" y="370"/>
                  </a:lnTo>
                  <a:lnTo>
                    <a:pt x="305" y="406"/>
                  </a:lnTo>
                  <a:close/>
                  <a:moveTo>
                    <a:pt x="239" y="406"/>
                  </a:moveTo>
                  <a:lnTo>
                    <a:pt x="275" y="406"/>
                  </a:lnTo>
                  <a:lnTo>
                    <a:pt x="275" y="370"/>
                  </a:lnTo>
                  <a:lnTo>
                    <a:pt x="239" y="370"/>
                  </a:lnTo>
                  <a:lnTo>
                    <a:pt x="239" y="406"/>
                  </a:lnTo>
                  <a:close/>
                  <a:moveTo>
                    <a:pt x="369" y="388"/>
                  </a:moveTo>
                  <a:lnTo>
                    <a:pt x="369" y="388"/>
                  </a:lnTo>
                  <a:lnTo>
                    <a:pt x="369" y="406"/>
                  </a:lnTo>
                  <a:lnTo>
                    <a:pt x="405" y="406"/>
                  </a:lnTo>
                  <a:lnTo>
                    <a:pt x="405" y="370"/>
                  </a:lnTo>
                  <a:lnTo>
                    <a:pt x="369" y="370"/>
                  </a:lnTo>
                  <a:lnTo>
                    <a:pt x="369" y="388"/>
                  </a:lnTo>
                  <a:close/>
                  <a:moveTo>
                    <a:pt x="175" y="406"/>
                  </a:moveTo>
                  <a:lnTo>
                    <a:pt x="211" y="406"/>
                  </a:lnTo>
                  <a:lnTo>
                    <a:pt x="211" y="370"/>
                  </a:lnTo>
                  <a:lnTo>
                    <a:pt x="175" y="370"/>
                  </a:lnTo>
                  <a:lnTo>
                    <a:pt x="175" y="406"/>
                  </a:lnTo>
                  <a:close/>
                  <a:moveTo>
                    <a:pt x="369" y="212"/>
                  </a:moveTo>
                  <a:lnTo>
                    <a:pt x="405" y="212"/>
                  </a:lnTo>
                  <a:lnTo>
                    <a:pt x="405" y="176"/>
                  </a:lnTo>
                  <a:lnTo>
                    <a:pt x="369" y="176"/>
                  </a:lnTo>
                  <a:lnTo>
                    <a:pt x="369" y="212"/>
                  </a:lnTo>
                  <a:close/>
                  <a:moveTo>
                    <a:pt x="405" y="46"/>
                  </a:moveTo>
                  <a:lnTo>
                    <a:pt x="405" y="0"/>
                  </a:lnTo>
                  <a:lnTo>
                    <a:pt x="369" y="0"/>
                  </a:lnTo>
                  <a:lnTo>
                    <a:pt x="369" y="46"/>
                  </a:lnTo>
                  <a:lnTo>
                    <a:pt x="369" y="46"/>
                  </a:lnTo>
                  <a:lnTo>
                    <a:pt x="369" y="46"/>
                  </a:lnTo>
                  <a:lnTo>
                    <a:pt x="48" y="46"/>
                  </a:lnTo>
                  <a:lnTo>
                    <a:pt x="48" y="370"/>
                  </a:lnTo>
                  <a:lnTo>
                    <a:pt x="0" y="370"/>
                  </a:lnTo>
                  <a:lnTo>
                    <a:pt x="0" y="406"/>
                  </a:lnTo>
                  <a:lnTo>
                    <a:pt x="48" y="406"/>
                  </a:lnTo>
                  <a:lnTo>
                    <a:pt x="48" y="452"/>
                  </a:lnTo>
                  <a:lnTo>
                    <a:pt x="83" y="452"/>
                  </a:lnTo>
                  <a:lnTo>
                    <a:pt x="83" y="406"/>
                  </a:lnTo>
                  <a:lnTo>
                    <a:pt x="147" y="406"/>
                  </a:lnTo>
                  <a:lnTo>
                    <a:pt x="147" y="370"/>
                  </a:lnTo>
                  <a:lnTo>
                    <a:pt x="83" y="370"/>
                  </a:lnTo>
                  <a:lnTo>
                    <a:pt x="83" y="370"/>
                  </a:lnTo>
                  <a:lnTo>
                    <a:pt x="83" y="82"/>
                  </a:lnTo>
                  <a:lnTo>
                    <a:pt x="369" y="82"/>
                  </a:lnTo>
                  <a:lnTo>
                    <a:pt x="369" y="148"/>
                  </a:lnTo>
                  <a:lnTo>
                    <a:pt x="405" y="148"/>
                  </a:lnTo>
                  <a:lnTo>
                    <a:pt x="405" y="82"/>
                  </a:lnTo>
                  <a:lnTo>
                    <a:pt x="405" y="82"/>
                  </a:lnTo>
                  <a:lnTo>
                    <a:pt x="453" y="82"/>
                  </a:lnTo>
                  <a:lnTo>
                    <a:pt x="453" y="46"/>
                  </a:lnTo>
                  <a:lnTo>
                    <a:pt x="405" y="46"/>
                  </a:lnTo>
                  <a:close/>
                  <a:moveTo>
                    <a:pt x="369" y="340"/>
                  </a:moveTo>
                  <a:lnTo>
                    <a:pt x="405" y="340"/>
                  </a:lnTo>
                  <a:lnTo>
                    <a:pt x="405" y="304"/>
                  </a:lnTo>
                  <a:lnTo>
                    <a:pt x="369" y="304"/>
                  </a:lnTo>
                  <a:lnTo>
                    <a:pt x="369" y="340"/>
                  </a:lnTo>
                  <a:close/>
                  <a:moveTo>
                    <a:pt x="369" y="276"/>
                  </a:moveTo>
                  <a:lnTo>
                    <a:pt x="405" y="276"/>
                  </a:lnTo>
                  <a:lnTo>
                    <a:pt x="405" y="240"/>
                  </a:lnTo>
                  <a:lnTo>
                    <a:pt x="369" y="240"/>
                  </a:lnTo>
                  <a:lnTo>
                    <a:pt x="369" y="276"/>
                  </a:ln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4" name="Espace réservé du numéro de diapositive 3">
            <a:extLst>
              <a:ext uri="{FF2B5EF4-FFF2-40B4-BE49-F238E27FC236}">
                <a16:creationId xmlns:a16="http://schemas.microsoft.com/office/drawing/2014/main" id="{B300BED0-8B1D-9C83-B183-213D0291B12E}"/>
              </a:ext>
            </a:extLst>
          </p:cNvPr>
          <p:cNvSpPr>
            <a:spLocks noGrp="1"/>
          </p:cNvSpPr>
          <p:nvPr>
            <p:ph type="sldNum" sz="quarter" idx="4"/>
          </p:nvPr>
        </p:nvSpPr>
        <p:spPr/>
        <p:txBody>
          <a:bodyPr/>
          <a:lstStyle/>
          <a:p>
            <a:fld id="{4034BEE3-566C-4068-A777-C3A4762E861B}" type="slidenum">
              <a:rPr lang="en-GB" smtClean="0"/>
              <a:pPr/>
              <a:t>17</a:t>
            </a:fld>
            <a:endParaRPr lang="en-GB" dirty="0"/>
          </a:p>
        </p:txBody>
      </p:sp>
    </p:spTree>
    <p:custDataLst>
      <p:tags r:id="rId1"/>
    </p:custDataLst>
    <p:extLst>
      <p:ext uri="{BB962C8B-B14F-4D97-AF65-F5344CB8AC3E}">
        <p14:creationId xmlns:p14="http://schemas.microsoft.com/office/powerpoint/2010/main" val="29878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perfectionniste – Son habitat</a:t>
            </a:r>
          </a:p>
        </p:txBody>
      </p:sp>
      <p:graphicFrame>
        <p:nvGraphicFramePr>
          <p:cNvPr id="48" name="shp0004">
            <a:extLst>
              <a:ext uri="{FF2B5EF4-FFF2-40B4-BE49-F238E27FC236}">
                <a16:creationId xmlns:a16="http://schemas.microsoft.com/office/drawing/2014/main" id="{56715368-4577-4D20-8B68-B6742687603B}"/>
              </a:ext>
            </a:extLst>
          </p:cNvPr>
          <p:cNvGraphicFramePr/>
          <p:nvPr/>
        </p:nvGraphicFramePr>
        <p:xfrm>
          <a:off x="5168111" y="1494554"/>
          <a:ext cx="6311790" cy="1241864"/>
        </p:xfrm>
        <a:graphic>
          <a:graphicData uri="http://schemas.openxmlformats.org/drawingml/2006/chart">
            <c:chart xmlns:c="http://schemas.openxmlformats.org/drawingml/2006/chart" xmlns:r="http://schemas.openxmlformats.org/officeDocument/2006/relationships" r:id="rId5"/>
          </a:graphicData>
        </a:graphic>
      </p:graphicFrame>
      <p:sp>
        <p:nvSpPr>
          <p:cNvPr id="49" name="shp0005">
            <a:extLst>
              <a:ext uri="{FF2B5EF4-FFF2-40B4-BE49-F238E27FC236}">
                <a16:creationId xmlns:a16="http://schemas.microsoft.com/office/drawing/2014/main" id="{ABED086E-AF27-4390-9074-1AC66D738838}"/>
              </a:ext>
            </a:extLst>
          </p:cNvPr>
          <p:cNvSpPr txBox="1"/>
          <p:nvPr>
            <p:custDataLst>
              <p:tags r:id="rId2"/>
            </p:custDataLst>
          </p:nvPr>
        </p:nvSpPr>
        <p:spPr>
          <a:xfrm>
            <a:off x="5118313" y="1161547"/>
            <a:ext cx="2271582"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TAILLE D’AGGLOMÉRATION</a:t>
            </a:r>
          </a:p>
        </p:txBody>
      </p:sp>
      <p:sp>
        <p:nvSpPr>
          <p:cNvPr id="50" name="shp0006">
            <a:extLst>
              <a:ext uri="{FF2B5EF4-FFF2-40B4-BE49-F238E27FC236}">
                <a16:creationId xmlns:a16="http://schemas.microsoft.com/office/drawing/2014/main" id="{9B58AF41-63AB-4732-B61A-12EF5775C68C}"/>
              </a:ext>
            </a:extLst>
          </p:cNvPr>
          <p:cNvSpPr/>
          <p:nvPr/>
        </p:nvSpPr>
        <p:spPr>
          <a:xfrm>
            <a:off x="5118312" y="2736420"/>
            <a:ext cx="6109304" cy="71875"/>
          </a:xfrm>
          <a:prstGeom prst="homePlate">
            <a:avLst/>
          </a:prstGeom>
          <a:gradFill>
            <a:gsLst>
              <a:gs pos="0">
                <a:schemeClr val="tx1">
                  <a:lumMod val="20000"/>
                  <a:lumOff val="80000"/>
                </a:schemeClr>
              </a:gs>
              <a:gs pos="90000">
                <a:schemeClr val="tx1">
                  <a:lumMod val="50000"/>
                </a:schemeClr>
              </a:gs>
            </a:gsLst>
            <a:lin ang="0" scaled="0"/>
          </a:gra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198" dirty="0" err="1">
              <a:solidFill>
                <a:srgbClr val="FFFFFF"/>
              </a:solidFill>
              <a:latin typeface="Arial" panose="020B0604020202020204" pitchFamily="34" charset="0"/>
              <a:cs typeface="Arial" panose="020B0604020202020204" pitchFamily="34" charset="0"/>
            </a:endParaRPr>
          </a:p>
        </p:txBody>
      </p:sp>
      <p:sp>
        <p:nvSpPr>
          <p:cNvPr id="51" name="shp0007">
            <a:extLst>
              <a:ext uri="{FF2B5EF4-FFF2-40B4-BE49-F238E27FC236}">
                <a16:creationId xmlns:a16="http://schemas.microsoft.com/office/drawing/2014/main" id="{824CA13B-9CB6-40AC-9694-D2938F6DEC89}"/>
              </a:ext>
            </a:extLst>
          </p:cNvPr>
          <p:cNvSpPr txBox="1"/>
          <p:nvPr/>
        </p:nvSpPr>
        <p:spPr>
          <a:xfrm>
            <a:off x="5050565" y="2838190"/>
            <a:ext cx="1008127"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Rural &lt;2000 h.</a:t>
            </a:r>
          </a:p>
        </p:txBody>
      </p:sp>
      <p:sp>
        <p:nvSpPr>
          <p:cNvPr id="52" name="shp0008">
            <a:extLst>
              <a:ext uri="{FF2B5EF4-FFF2-40B4-BE49-F238E27FC236}">
                <a16:creationId xmlns:a16="http://schemas.microsoft.com/office/drawing/2014/main" id="{D3D45AFC-4012-4EEC-8E52-2949DAD889E4}"/>
              </a:ext>
            </a:extLst>
          </p:cNvPr>
          <p:cNvSpPr txBox="1"/>
          <p:nvPr/>
        </p:nvSpPr>
        <p:spPr>
          <a:xfrm>
            <a:off x="6429447" y="2838190"/>
            <a:ext cx="728092"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&lt;20 000 h.</a:t>
            </a:r>
          </a:p>
        </p:txBody>
      </p:sp>
      <p:sp>
        <p:nvSpPr>
          <p:cNvPr id="53" name="shp0009">
            <a:extLst>
              <a:ext uri="{FF2B5EF4-FFF2-40B4-BE49-F238E27FC236}">
                <a16:creationId xmlns:a16="http://schemas.microsoft.com/office/drawing/2014/main" id="{7569EED3-43CB-4D68-ACAB-98501989EE8F}"/>
              </a:ext>
            </a:extLst>
          </p:cNvPr>
          <p:cNvSpPr txBox="1"/>
          <p:nvPr/>
        </p:nvSpPr>
        <p:spPr>
          <a:xfrm>
            <a:off x="7648889"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&lt;100 000 h.</a:t>
            </a:r>
          </a:p>
        </p:txBody>
      </p:sp>
      <p:sp>
        <p:nvSpPr>
          <p:cNvPr id="54" name="shp0010">
            <a:extLst>
              <a:ext uri="{FF2B5EF4-FFF2-40B4-BE49-F238E27FC236}">
                <a16:creationId xmlns:a16="http://schemas.microsoft.com/office/drawing/2014/main" id="{99D8728E-3708-4101-BF96-5C2C516131B0}"/>
              </a:ext>
            </a:extLst>
          </p:cNvPr>
          <p:cNvSpPr txBox="1"/>
          <p:nvPr/>
        </p:nvSpPr>
        <p:spPr>
          <a:xfrm>
            <a:off x="8898498"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&gt;100 000 h.</a:t>
            </a:r>
          </a:p>
        </p:txBody>
      </p:sp>
      <p:sp>
        <p:nvSpPr>
          <p:cNvPr id="55" name="shp0011">
            <a:extLst>
              <a:ext uri="{FF2B5EF4-FFF2-40B4-BE49-F238E27FC236}">
                <a16:creationId xmlns:a16="http://schemas.microsoft.com/office/drawing/2014/main" id="{B1A6176A-9878-4CB2-97F9-6C3EFD14D9DD}"/>
              </a:ext>
            </a:extLst>
          </p:cNvPr>
          <p:cNvSpPr>
            <a:spLocks noChangeAspect="1" noEditPoints="1"/>
          </p:cNvSpPr>
          <p:nvPr/>
        </p:nvSpPr>
        <p:spPr bwMode="auto">
          <a:xfrm>
            <a:off x="10273907" y="1978037"/>
            <a:ext cx="486699" cy="758383"/>
          </a:xfrm>
          <a:custGeom>
            <a:avLst/>
            <a:gdLst>
              <a:gd name="T0" fmla="*/ 110 w 146"/>
              <a:gd name="T1" fmla="*/ 179 h 227"/>
              <a:gd name="T2" fmla="*/ 110 w 146"/>
              <a:gd name="T3" fmla="*/ 165 h 227"/>
              <a:gd name="T4" fmla="*/ 103 w 146"/>
              <a:gd name="T5" fmla="*/ 165 h 227"/>
              <a:gd name="T6" fmla="*/ 92 w 146"/>
              <a:gd name="T7" fmla="*/ 137 h 227"/>
              <a:gd name="T8" fmla="*/ 92 w 146"/>
              <a:gd name="T9" fmla="*/ 137 h 227"/>
              <a:gd name="T10" fmla="*/ 92 w 146"/>
              <a:gd name="T11" fmla="*/ 125 h 227"/>
              <a:gd name="T12" fmla="*/ 88 w 146"/>
              <a:gd name="T13" fmla="*/ 125 h 227"/>
              <a:gd name="T14" fmla="*/ 78 w 146"/>
              <a:gd name="T15" fmla="*/ 28 h 227"/>
              <a:gd name="T16" fmla="*/ 80 w 146"/>
              <a:gd name="T17" fmla="*/ 28 h 227"/>
              <a:gd name="T18" fmla="*/ 80 w 146"/>
              <a:gd name="T19" fmla="*/ 17 h 227"/>
              <a:gd name="T20" fmla="*/ 78 w 146"/>
              <a:gd name="T21" fmla="*/ 17 h 227"/>
              <a:gd name="T22" fmla="*/ 78 w 146"/>
              <a:gd name="T23" fmla="*/ 15 h 227"/>
              <a:gd name="T24" fmla="*/ 74 w 146"/>
              <a:gd name="T25" fmla="*/ 15 h 227"/>
              <a:gd name="T26" fmla="*/ 74 w 146"/>
              <a:gd name="T27" fmla="*/ 0 h 227"/>
              <a:gd name="T28" fmla="*/ 72 w 146"/>
              <a:gd name="T29" fmla="*/ 0 h 227"/>
              <a:gd name="T30" fmla="*/ 72 w 146"/>
              <a:gd name="T31" fmla="*/ 15 h 227"/>
              <a:gd name="T32" fmla="*/ 68 w 146"/>
              <a:gd name="T33" fmla="*/ 15 h 227"/>
              <a:gd name="T34" fmla="*/ 68 w 146"/>
              <a:gd name="T35" fmla="*/ 17 h 227"/>
              <a:gd name="T36" fmla="*/ 66 w 146"/>
              <a:gd name="T37" fmla="*/ 17 h 227"/>
              <a:gd name="T38" fmla="*/ 66 w 146"/>
              <a:gd name="T39" fmla="*/ 28 h 227"/>
              <a:gd name="T40" fmla="*/ 68 w 146"/>
              <a:gd name="T41" fmla="*/ 28 h 227"/>
              <a:gd name="T42" fmla="*/ 58 w 146"/>
              <a:gd name="T43" fmla="*/ 125 h 227"/>
              <a:gd name="T44" fmla="*/ 55 w 146"/>
              <a:gd name="T45" fmla="*/ 125 h 227"/>
              <a:gd name="T46" fmla="*/ 55 w 146"/>
              <a:gd name="T47" fmla="*/ 137 h 227"/>
              <a:gd name="T48" fmla="*/ 55 w 146"/>
              <a:gd name="T49" fmla="*/ 137 h 227"/>
              <a:gd name="T50" fmla="*/ 44 w 146"/>
              <a:gd name="T51" fmla="*/ 165 h 227"/>
              <a:gd name="T52" fmla="*/ 37 w 146"/>
              <a:gd name="T53" fmla="*/ 165 h 227"/>
              <a:gd name="T54" fmla="*/ 37 w 146"/>
              <a:gd name="T55" fmla="*/ 179 h 227"/>
              <a:gd name="T56" fmla="*/ 0 w 146"/>
              <a:gd name="T57" fmla="*/ 227 h 227"/>
              <a:gd name="T58" fmla="*/ 25 w 146"/>
              <a:gd name="T59" fmla="*/ 227 h 227"/>
              <a:gd name="T60" fmla="*/ 73 w 146"/>
              <a:gd name="T61" fmla="*/ 190 h 227"/>
              <a:gd name="T62" fmla="*/ 121 w 146"/>
              <a:gd name="T63" fmla="*/ 227 h 227"/>
              <a:gd name="T64" fmla="*/ 146 w 146"/>
              <a:gd name="T65" fmla="*/ 227 h 227"/>
              <a:gd name="T66" fmla="*/ 110 w 146"/>
              <a:gd name="T67" fmla="*/ 179 h 227"/>
              <a:gd name="T68" fmla="*/ 73 w 146"/>
              <a:gd name="T69" fmla="*/ 164 h 227"/>
              <a:gd name="T70" fmla="*/ 59 w 146"/>
              <a:gd name="T71" fmla="*/ 164 h 227"/>
              <a:gd name="T72" fmla="*/ 65 w 146"/>
              <a:gd name="T73" fmla="*/ 142 h 227"/>
              <a:gd name="T74" fmla="*/ 81 w 146"/>
              <a:gd name="T75" fmla="*/ 142 h 227"/>
              <a:gd name="T76" fmla="*/ 88 w 146"/>
              <a:gd name="T77" fmla="*/ 164 h 227"/>
              <a:gd name="T78" fmla="*/ 73 w 146"/>
              <a:gd name="T7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27">
                <a:moveTo>
                  <a:pt x="110" y="179"/>
                </a:moveTo>
                <a:cubicBezTo>
                  <a:pt x="110" y="165"/>
                  <a:pt x="110" y="165"/>
                  <a:pt x="110" y="165"/>
                </a:cubicBezTo>
                <a:cubicBezTo>
                  <a:pt x="103" y="165"/>
                  <a:pt x="103" y="165"/>
                  <a:pt x="103" y="165"/>
                </a:cubicBezTo>
                <a:cubicBezTo>
                  <a:pt x="99" y="156"/>
                  <a:pt x="95" y="147"/>
                  <a:pt x="92" y="137"/>
                </a:cubicBezTo>
                <a:cubicBezTo>
                  <a:pt x="92" y="137"/>
                  <a:pt x="92" y="137"/>
                  <a:pt x="92" y="137"/>
                </a:cubicBezTo>
                <a:cubicBezTo>
                  <a:pt x="92" y="125"/>
                  <a:pt x="92" y="125"/>
                  <a:pt x="92" y="125"/>
                </a:cubicBezTo>
                <a:cubicBezTo>
                  <a:pt x="88" y="125"/>
                  <a:pt x="88" y="125"/>
                  <a:pt x="88" y="125"/>
                </a:cubicBezTo>
                <a:cubicBezTo>
                  <a:pt x="81" y="97"/>
                  <a:pt x="78" y="66"/>
                  <a:pt x="78" y="28"/>
                </a:cubicBezTo>
                <a:cubicBezTo>
                  <a:pt x="80" y="28"/>
                  <a:pt x="80" y="28"/>
                  <a:pt x="80" y="28"/>
                </a:cubicBezTo>
                <a:cubicBezTo>
                  <a:pt x="80" y="17"/>
                  <a:pt x="80" y="17"/>
                  <a:pt x="80" y="17"/>
                </a:cubicBezTo>
                <a:cubicBezTo>
                  <a:pt x="78" y="17"/>
                  <a:pt x="78" y="17"/>
                  <a:pt x="78" y="17"/>
                </a:cubicBezTo>
                <a:cubicBezTo>
                  <a:pt x="78" y="16"/>
                  <a:pt x="78" y="16"/>
                  <a:pt x="78" y="15"/>
                </a:cubicBezTo>
                <a:cubicBezTo>
                  <a:pt x="74" y="15"/>
                  <a:pt x="74" y="15"/>
                  <a:pt x="74" y="15"/>
                </a:cubicBezTo>
                <a:cubicBezTo>
                  <a:pt x="74" y="0"/>
                  <a:pt x="74" y="0"/>
                  <a:pt x="74" y="0"/>
                </a:cubicBezTo>
                <a:cubicBezTo>
                  <a:pt x="72" y="0"/>
                  <a:pt x="72" y="0"/>
                  <a:pt x="72" y="0"/>
                </a:cubicBezTo>
                <a:cubicBezTo>
                  <a:pt x="72" y="15"/>
                  <a:pt x="72" y="15"/>
                  <a:pt x="72" y="15"/>
                </a:cubicBezTo>
                <a:cubicBezTo>
                  <a:pt x="68" y="15"/>
                  <a:pt x="68" y="15"/>
                  <a:pt x="68" y="15"/>
                </a:cubicBezTo>
                <a:cubicBezTo>
                  <a:pt x="68" y="16"/>
                  <a:pt x="68" y="16"/>
                  <a:pt x="68" y="17"/>
                </a:cubicBezTo>
                <a:cubicBezTo>
                  <a:pt x="66" y="17"/>
                  <a:pt x="66" y="17"/>
                  <a:pt x="66" y="17"/>
                </a:cubicBezTo>
                <a:cubicBezTo>
                  <a:pt x="66" y="28"/>
                  <a:pt x="66" y="28"/>
                  <a:pt x="66" y="28"/>
                </a:cubicBezTo>
                <a:cubicBezTo>
                  <a:pt x="68" y="28"/>
                  <a:pt x="68" y="28"/>
                  <a:pt x="68" y="28"/>
                </a:cubicBezTo>
                <a:cubicBezTo>
                  <a:pt x="69" y="66"/>
                  <a:pt x="66" y="97"/>
                  <a:pt x="58" y="125"/>
                </a:cubicBezTo>
                <a:cubicBezTo>
                  <a:pt x="55" y="125"/>
                  <a:pt x="55" y="125"/>
                  <a:pt x="55" y="125"/>
                </a:cubicBezTo>
                <a:cubicBezTo>
                  <a:pt x="55" y="137"/>
                  <a:pt x="55" y="137"/>
                  <a:pt x="55" y="137"/>
                </a:cubicBezTo>
                <a:cubicBezTo>
                  <a:pt x="55" y="137"/>
                  <a:pt x="55" y="137"/>
                  <a:pt x="55" y="137"/>
                </a:cubicBezTo>
                <a:cubicBezTo>
                  <a:pt x="52" y="147"/>
                  <a:pt x="48" y="156"/>
                  <a:pt x="44" y="165"/>
                </a:cubicBezTo>
                <a:cubicBezTo>
                  <a:pt x="37" y="165"/>
                  <a:pt x="37" y="165"/>
                  <a:pt x="37" y="165"/>
                </a:cubicBezTo>
                <a:cubicBezTo>
                  <a:pt x="37" y="179"/>
                  <a:pt x="37" y="179"/>
                  <a:pt x="37" y="179"/>
                </a:cubicBezTo>
                <a:cubicBezTo>
                  <a:pt x="27" y="195"/>
                  <a:pt x="15" y="211"/>
                  <a:pt x="0" y="227"/>
                </a:cubicBezTo>
                <a:cubicBezTo>
                  <a:pt x="25" y="227"/>
                  <a:pt x="25" y="227"/>
                  <a:pt x="25" y="227"/>
                </a:cubicBezTo>
                <a:cubicBezTo>
                  <a:pt x="29" y="206"/>
                  <a:pt x="49" y="190"/>
                  <a:pt x="73" y="190"/>
                </a:cubicBezTo>
                <a:cubicBezTo>
                  <a:pt x="97" y="190"/>
                  <a:pt x="117" y="206"/>
                  <a:pt x="121" y="227"/>
                </a:cubicBezTo>
                <a:cubicBezTo>
                  <a:pt x="146" y="227"/>
                  <a:pt x="146" y="227"/>
                  <a:pt x="146" y="227"/>
                </a:cubicBezTo>
                <a:cubicBezTo>
                  <a:pt x="131" y="211"/>
                  <a:pt x="119" y="195"/>
                  <a:pt x="110" y="179"/>
                </a:cubicBezTo>
                <a:close/>
                <a:moveTo>
                  <a:pt x="73" y="164"/>
                </a:moveTo>
                <a:cubicBezTo>
                  <a:pt x="70" y="164"/>
                  <a:pt x="59" y="164"/>
                  <a:pt x="59" y="164"/>
                </a:cubicBezTo>
                <a:cubicBezTo>
                  <a:pt x="65" y="142"/>
                  <a:pt x="65" y="142"/>
                  <a:pt x="65" y="142"/>
                </a:cubicBezTo>
                <a:cubicBezTo>
                  <a:pt x="81" y="142"/>
                  <a:pt x="81" y="142"/>
                  <a:pt x="81" y="142"/>
                </a:cubicBezTo>
                <a:cubicBezTo>
                  <a:pt x="88" y="164"/>
                  <a:pt x="88" y="164"/>
                  <a:pt x="88" y="164"/>
                </a:cubicBezTo>
                <a:cubicBezTo>
                  <a:pt x="88" y="164"/>
                  <a:pt x="77" y="164"/>
                  <a:pt x="73" y="16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8" tIns="45634" rIns="91268" bIns="45634" numCol="1" anchor="t" anchorCtr="0" compatLnSpc="1">
            <a:prstTxWarp prst="textNoShape">
              <a:avLst/>
            </a:prstTxWarp>
          </a:bodyPr>
          <a:lstStyle/>
          <a:p>
            <a:pPr defTabSz="456377" fontAlgn="base">
              <a:spcBef>
                <a:spcPct val="0"/>
              </a:spcBef>
              <a:spcAft>
                <a:spcPct val="0"/>
              </a:spcAft>
              <a:defRPr/>
            </a:pPr>
            <a:endParaRPr lang="fr-FR" sz="1797" b="1">
              <a:solidFill>
                <a:srgbClr val="55555F"/>
              </a:solidFill>
              <a:latin typeface="Arial" charset="0"/>
              <a:cs typeface="Arial" charset="0"/>
            </a:endParaRPr>
          </a:p>
        </p:txBody>
      </p:sp>
      <p:sp>
        <p:nvSpPr>
          <p:cNvPr id="56" name="shp0012">
            <a:extLst>
              <a:ext uri="{FF2B5EF4-FFF2-40B4-BE49-F238E27FC236}">
                <a16:creationId xmlns:a16="http://schemas.microsoft.com/office/drawing/2014/main" id="{B9A8436A-93F0-4600-9321-4E9CFFBC1EAC}"/>
              </a:ext>
            </a:extLst>
          </p:cNvPr>
          <p:cNvSpPr txBox="1"/>
          <p:nvPr/>
        </p:nvSpPr>
        <p:spPr>
          <a:xfrm>
            <a:off x="10089326" y="2838190"/>
            <a:ext cx="1180949"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Agglo. parisienne</a:t>
            </a:r>
          </a:p>
        </p:txBody>
      </p:sp>
      <p:pic>
        <p:nvPicPr>
          <p:cNvPr id="57" name="shp0013">
            <a:extLst>
              <a:ext uri="{FF2B5EF4-FFF2-40B4-BE49-F238E27FC236}">
                <a16:creationId xmlns:a16="http://schemas.microsoft.com/office/drawing/2014/main" id="{39634BFB-49B2-4665-B091-4A7B4D9F152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5374" y="2195430"/>
            <a:ext cx="540990" cy="540990"/>
          </a:xfrm>
          <a:prstGeom prst="rect">
            <a:avLst/>
          </a:prstGeom>
        </p:spPr>
      </p:pic>
      <p:pic>
        <p:nvPicPr>
          <p:cNvPr id="58" name="shp0014">
            <a:extLst>
              <a:ext uri="{FF2B5EF4-FFF2-40B4-BE49-F238E27FC236}">
                <a16:creationId xmlns:a16="http://schemas.microsoft.com/office/drawing/2014/main" id="{73F46F3A-D9A4-496A-8ACE-AE6B5B8087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2064" y="2125489"/>
            <a:ext cx="610930" cy="610930"/>
          </a:xfrm>
          <a:prstGeom prst="rect">
            <a:avLst/>
          </a:prstGeom>
        </p:spPr>
      </p:pic>
      <p:pic>
        <p:nvPicPr>
          <p:cNvPr id="59" name="shp0015">
            <a:extLst>
              <a:ext uri="{FF2B5EF4-FFF2-40B4-BE49-F238E27FC236}">
                <a16:creationId xmlns:a16="http://schemas.microsoft.com/office/drawing/2014/main" id="{3FAC8F36-BBB3-482A-82BC-77E7B849A1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51363" y="2206867"/>
            <a:ext cx="529553" cy="529553"/>
          </a:xfrm>
          <a:prstGeom prst="rect">
            <a:avLst/>
          </a:prstGeom>
        </p:spPr>
      </p:pic>
      <p:pic>
        <p:nvPicPr>
          <p:cNvPr id="60" name="shp0016">
            <a:extLst>
              <a:ext uri="{FF2B5EF4-FFF2-40B4-BE49-F238E27FC236}">
                <a16:creationId xmlns:a16="http://schemas.microsoft.com/office/drawing/2014/main" id="{D92F79F4-71DE-4C61-888E-7B233598734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42845" y="2339324"/>
            <a:ext cx="499138" cy="396905"/>
          </a:xfrm>
          <a:prstGeom prst="rect">
            <a:avLst/>
          </a:prstGeom>
        </p:spPr>
      </p:pic>
      <p:cxnSp>
        <p:nvCxnSpPr>
          <p:cNvPr id="61" name="shp0017">
            <a:extLst>
              <a:ext uri="{FF2B5EF4-FFF2-40B4-BE49-F238E27FC236}">
                <a16:creationId xmlns:a16="http://schemas.microsoft.com/office/drawing/2014/main" id="{9EE0C3BB-6FC3-444E-A82F-0E165797FA6D}"/>
              </a:ext>
            </a:extLst>
          </p:cNvPr>
          <p:cNvCxnSpPr>
            <a:cxnSpLocks/>
          </p:cNvCxnSpPr>
          <p:nvPr/>
        </p:nvCxnSpPr>
        <p:spPr>
          <a:xfrm>
            <a:off x="5118312" y="1399207"/>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hp0018">
            <a:extLst>
              <a:ext uri="{FF2B5EF4-FFF2-40B4-BE49-F238E27FC236}">
                <a16:creationId xmlns:a16="http://schemas.microsoft.com/office/drawing/2014/main" id="{B65EFE22-D9EF-416B-836E-AA976A7E61EA}"/>
              </a:ext>
            </a:extLst>
          </p:cNvPr>
          <p:cNvCxnSpPr>
            <a:cxnSpLocks/>
          </p:cNvCxnSpPr>
          <p:nvPr/>
        </p:nvCxnSpPr>
        <p:spPr>
          <a:xfrm>
            <a:off x="5118312" y="3364842"/>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shp0019">
            <a:extLst>
              <a:ext uri="{FF2B5EF4-FFF2-40B4-BE49-F238E27FC236}">
                <a16:creationId xmlns:a16="http://schemas.microsoft.com/office/drawing/2014/main" id="{1E6AE3CA-C35F-4102-B684-274FDFBE0276}"/>
              </a:ext>
            </a:extLst>
          </p:cNvPr>
          <p:cNvSpPr txBox="1"/>
          <p:nvPr/>
        </p:nvSpPr>
        <p:spPr>
          <a:xfrm>
            <a:off x="375902" y="1161547"/>
            <a:ext cx="115534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RÉGION UDA5</a:t>
            </a:r>
          </a:p>
        </p:txBody>
      </p:sp>
      <p:cxnSp>
        <p:nvCxnSpPr>
          <p:cNvPr id="64" name="shp0020">
            <a:extLst>
              <a:ext uri="{FF2B5EF4-FFF2-40B4-BE49-F238E27FC236}">
                <a16:creationId xmlns:a16="http://schemas.microsoft.com/office/drawing/2014/main" id="{3B31B29C-06C6-4C1E-9B20-85DDFF5C692D}"/>
              </a:ext>
            </a:extLst>
          </p:cNvPr>
          <p:cNvCxnSpPr>
            <a:cxnSpLocks/>
          </p:cNvCxnSpPr>
          <p:nvPr/>
        </p:nvCxnSpPr>
        <p:spPr>
          <a:xfrm>
            <a:off x="375901" y="1399207"/>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5" name="shp0021">
            <a:extLst>
              <a:ext uri="{FF2B5EF4-FFF2-40B4-BE49-F238E27FC236}">
                <a16:creationId xmlns:a16="http://schemas.microsoft.com/office/drawing/2014/main" id="{88D47CCF-7E3F-4094-AD66-0DCBC97E3033}"/>
              </a:ext>
            </a:extLst>
          </p:cNvPr>
          <p:cNvGrpSpPr/>
          <p:nvPr/>
        </p:nvGrpSpPr>
        <p:grpSpPr>
          <a:xfrm>
            <a:off x="1354811" y="1572758"/>
            <a:ext cx="1530845" cy="1553726"/>
            <a:chOff x="6751857" y="1873416"/>
            <a:chExt cx="1823234" cy="1850462"/>
          </a:xfrm>
        </p:grpSpPr>
        <p:grpSp>
          <p:nvGrpSpPr>
            <p:cNvPr id="66" name="Groupe 65">
              <a:extLst>
                <a:ext uri="{FF2B5EF4-FFF2-40B4-BE49-F238E27FC236}">
                  <a16:creationId xmlns:a16="http://schemas.microsoft.com/office/drawing/2014/main" id="{DB4EEC66-0843-486E-9870-BE5D718FF158}"/>
                </a:ext>
              </a:extLst>
            </p:cNvPr>
            <p:cNvGrpSpPr/>
            <p:nvPr/>
          </p:nvGrpSpPr>
          <p:grpSpPr>
            <a:xfrm>
              <a:off x="6751857" y="1873416"/>
              <a:ext cx="1823234" cy="1850462"/>
              <a:chOff x="5967840" y="1077745"/>
              <a:chExt cx="2607181" cy="2646149"/>
            </a:xfrm>
          </p:grpSpPr>
          <p:grpSp>
            <p:nvGrpSpPr>
              <p:cNvPr id="68" name="Groupe 67">
                <a:extLst>
                  <a:ext uri="{FF2B5EF4-FFF2-40B4-BE49-F238E27FC236}">
                    <a16:creationId xmlns:a16="http://schemas.microsoft.com/office/drawing/2014/main" id="{E394BA60-AD2F-4F75-8C1E-310AC82EF8FA}"/>
                  </a:ext>
                </a:extLst>
              </p:cNvPr>
              <p:cNvGrpSpPr/>
              <p:nvPr/>
            </p:nvGrpSpPr>
            <p:grpSpPr>
              <a:xfrm>
                <a:off x="6550749" y="2339139"/>
                <a:ext cx="1102899" cy="1061556"/>
                <a:chOff x="3636963" y="3489326"/>
                <a:chExt cx="2420938" cy="2513013"/>
              </a:xfrm>
              <a:solidFill>
                <a:srgbClr val="FFFFFF">
                  <a:lumMod val="75000"/>
                </a:srgbClr>
              </a:solidFill>
            </p:grpSpPr>
            <p:sp>
              <p:nvSpPr>
                <p:cNvPr id="174" name="Freeform 19">
                  <a:extLst>
                    <a:ext uri="{FF2B5EF4-FFF2-40B4-BE49-F238E27FC236}">
                      <a16:creationId xmlns:a16="http://schemas.microsoft.com/office/drawing/2014/main" id="{080B58A4-2C3F-49F6-886E-225EE6CF69DD}"/>
                    </a:ext>
                  </a:extLst>
                </p:cNvPr>
                <p:cNvSpPr>
                  <a:spLocks/>
                </p:cNvSpPr>
                <p:nvPr/>
              </p:nvSpPr>
              <p:spPr bwMode="auto">
                <a:xfrm>
                  <a:off x="4729163" y="3559176"/>
                  <a:ext cx="617538" cy="596900"/>
                </a:xfrm>
                <a:custGeom>
                  <a:avLst/>
                  <a:gdLst>
                    <a:gd name="T0" fmla="*/ 150 w 389"/>
                    <a:gd name="T1" fmla="*/ 0 h 376"/>
                    <a:gd name="T2" fmla="*/ 212 w 389"/>
                    <a:gd name="T3" fmla="*/ 7 h 376"/>
                    <a:gd name="T4" fmla="*/ 216 w 389"/>
                    <a:gd name="T5" fmla="*/ 22 h 376"/>
                    <a:gd name="T6" fmla="*/ 207 w 389"/>
                    <a:gd name="T7" fmla="*/ 36 h 376"/>
                    <a:gd name="T8" fmla="*/ 210 w 389"/>
                    <a:gd name="T9" fmla="*/ 74 h 376"/>
                    <a:gd name="T10" fmla="*/ 240 w 389"/>
                    <a:gd name="T11" fmla="*/ 109 h 376"/>
                    <a:gd name="T12" fmla="*/ 256 w 389"/>
                    <a:gd name="T13" fmla="*/ 175 h 376"/>
                    <a:gd name="T14" fmla="*/ 266 w 389"/>
                    <a:gd name="T15" fmla="*/ 178 h 376"/>
                    <a:gd name="T16" fmla="*/ 280 w 389"/>
                    <a:gd name="T17" fmla="*/ 177 h 376"/>
                    <a:gd name="T18" fmla="*/ 285 w 389"/>
                    <a:gd name="T19" fmla="*/ 180 h 376"/>
                    <a:gd name="T20" fmla="*/ 279 w 389"/>
                    <a:gd name="T21" fmla="*/ 202 h 376"/>
                    <a:gd name="T22" fmla="*/ 286 w 389"/>
                    <a:gd name="T23" fmla="*/ 210 h 376"/>
                    <a:gd name="T24" fmla="*/ 325 w 389"/>
                    <a:gd name="T25" fmla="*/ 212 h 376"/>
                    <a:gd name="T26" fmla="*/ 366 w 389"/>
                    <a:gd name="T27" fmla="*/ 238 h 376"/>
                    <a:gd name="T28" fmla="*/ 389 w 389"/>
                    <a:gd name="T29" fmla="*/ 246 h 376"/>
                    <a:gd name="T30" fmla="*/ 386 w 389"/>
                    <a:gd name="T31" fmla="*/ 257 h 376"/>
                    <a:gd name="T32" fmla="*/ 366 w 389"/>
                    <a:gd name="T33" fmla="*/ 276 h 376"/>
                    <a:gd name="T34" fmla="*/ 346 w 389"/>
                    <a:gd name="T35" fmla="*/ 284 h 376"/>
                    <a:gd name="T36" fmla="*/ 328 w 389"/>
                    <a:gd name="T37" fmla="*/ 284 h 376"/>
                    <a:gd name="T38" fmla="*/ 286 w 389"/>
                    <a:gd name="T39" fmla="*/ 321 h 376"/>
                    <a:gd name="T40" fmla="*/ 222 w 389"/>
                    <a:gd name="T41" fmla="*/ 341 h 376"/>
                    <a:gd name="T42" fmla="*/ 207 w 389"/>
                    <a:gd name="T43" fmla="*/ 366 h 376"/>
                    <a:gd name="T44" fmla="*/ 196 w 389"/>
                    <a:gd name="T45" fmla="*/ 366 h 376"/>
                    <a:gd name="T46" fmla="*/ 178 w 389"/>
                    <a:gd name="T47" fmla="*/ 368 h 376"/>
                    <a:gd name="T48" fmla="*/ 172 w 389"/>
                    <a:gd name="T49" fmla="*/ 376 h 376"/>
                    <a:gd name="T50" fmla="*/ 150 w 389"/>
                    <a:gd name="T51" fmla="*/ 367 h 376"/>
                    <a:gd name="T52" fmla="*/ 150 w 389"/>
                    <a:gd name="T53" fmla="*/ 355 h 376"/>
                    <a:gd name="T54" fmla="*/ 151 w 389"/>
                    <a:gd name="T55" fmla="*/ 343 h 376"/>
                    <a:gd name="T56" fmla="*/ 142 w 389"/>
                    <a:gd name="T57" fmla="*/ 337 h 376"/>
                    <a:gd name="T58" fmla="*/ 127 w 389"/>
                    <a:gd name="T59" fmla="*/ 337 h 376"/>
                    <a:gd name="T60" fmla="*/ 109 w 389"/>
                    <a:gd name="T61" fmla="*/ 312 h 376"/>
                    <a:gd name="T62" fmla="*/ 73 w 389"/>
                    <a:gd name="T63" fmla="*/ 312 h 376"/>
                    <a:gd name="T64" fmla="*/ 50 w 389"/>
                    <a:gd name="T65" fmla="*/ 331 h 376"/>
                    <a:gd name="T66" fmla="*/ 42 w 389"/>
                    <a:gd name="T67" fmla="*/ 327 h 376"/>
                    <a:gd name="T68" fmla="*/ 34 w 389"/>
                    <a:gd name="T69" fmla="*/ 298 h 376"/>
                    <a:gd name="T70" fmla="*/ 38 w 389"/>
                    <a:gd name="T71" fmla="*/ 294 h 376"/>
                    <a:gd name="T72" fmla="*/ 0 w 389"/>
                    <a:gd name="T73" fmla="*/ 276 h 376"/>
                    <a:gd name="T74" fmla="*/ 15 w 389"/>
                    <a:gd name="T75" fmla="*/ 251 h 376"/>
                    <a:gd name="T76" fmla="*/ 48 w 389"/>
                    <a:gd name="T77" fmla="*/ 232 h 376"/>
                    <a:gd name="T78" fmla="*/ 53 w 389"/>
                    <a:gd name="T79" fmla="*/ 183 h 376"/>
                    <a:gd name="T80" fmla="*/ 71 w 389"/>
                    <a:gd name="T81" fmla="*/ 182 h 376"/>
                    <a:gd name="T82" fmla="*/ 77 w 389"/>
                    <a:gd name="T83" fmla="*/ 169 h 376"/>
                    <a:gd name="T84" fmla="*/ 72 w 389"/>
                    <a:gd name="T85" fmla="*/ 152 h 376"/>
                    <a:gd name="T86" fmla="*/ 48 w 389"/>
                    <a:gd name="T87" fmla="*/ 120 h 376"/>
                    <a:gd name="T88" fmla="*/ 48 w 389"/>
                    <a:gd name="T89" fmla="*/ 105 h 376"/>
                    <a:gd name="T90" fmla="*/ 50 w 389"/>
                    <a:gd name="T91" fmla="*/ 71 h 376"/>
                    <a:gd name="T92" fmla="*/ 67 w 389"/>
                    <a:gd name="T93" fmla="*/ 36 h 376"/>
                    <a:gd name="T94" fmla="*/ 97 w 389"/>
                    <a:gd name="T95" fmla="*/ 41 h 376"/>
                    <a:gd name="T96" fmla="*/ 112 w 389"/>
                    <a:gd name="T97" fmla="*/ 10 h 376"/>
                    <a:gd name="T98" fmla="*/ 150 w 389"/>
                    <a:gd name="T9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376">
                      <a:moveTo>
                        <a:pt x="150" y="0"/>
                      </a:moveTo>
                      <a:lnTo>
                        <a:pt x="212" y="7"/>
                      </a:lnTo>
                      <a:lnTo>
                        <a:pt x="216" y="22"/>
                      </a:lnTo>
                      <a:lnTo>
                        <a:pt x="207" y="36"/>
                      </a:lnTo>
                      <a:lnTo>
                        <a:pt x="210" y="74"/>
                      </a:lnTo>
                      <a:lnTo>
                        <a:pt x="240" y="109"/>
                      </a:lnTo>
                      <a:lnTo>
                        <a:pt x="256" y="175"/>
                      </a:lnTo>
                      <a:lnTo>
                        <a:pt x="266" y="178"/>
                      </a:lnTo>
                      <a:lnTo>
                        <a:pt x="280" y="177"/>
                      </a:lnTo>
                      <a:lnTo>
                        <a:pt x="285" y="180"/>
                      </a:lnTo>
                      <a:lnTo>
                        <a:pt x="279" y="202"/>
                      </a:lnTo>
                      <a:lnTo>
                        <a:pt x="286" y="210"/>
                      </a:lnTo>
                      <a:lnTo>
                        <a:pt x="325" y="212"/>
                      </a:lnTo>
                      <a:lnTo>
                        <a:pt x="366" y="238"/>
                      </a:lnTo>
                      <a:lnTo>
                        <a:pt x="389" y="246"/>
                      </a:lnTo>
                      <a:lnTo>
                        <a:pt x="386" y="257"/>
                      </a:lnTo>
                      <a:lnTo>
                        <a:pt x="366" y="276"/>
                      </a:lnTo>
                      <a:lnTo>
                        <a:pt x="346" y="284"/>
                      </a:lnTo>
                      <a:lnTo>
                        <a:pt x="328" y="284"/>
                      </a:lnTo>
                      <a:lnTo>
                        <a:pt x="286" y="321"/>
                      </a:lnTo>
                      <a:lnTo>
                        <a:pt x="222" y="341"/>
                      </a:lnTo>
                      <a:lnTo>
                        <a:pt x="207" y="366"/>
                      </a:lnTo>
                      <a:lnTo>
                        <a:pt x="196" y="366"/>
                      </a:lnTo>
                      <a:lnTo>
                        <a:pt x="178" y="368"/>
                      </a:lnTo>
                      <a:lnTo>
                        <a:pt x="172" y="376"/>
                      </a:lnTo>
                      <a:lnTo>
                        <a:pt x="150" y="367"/>
                      </a:lnTo>
                      <a:lnTo>
                        <a:pt x="150" y="355"/>
                      </a:lnTo>
                      <a:lnTo>
                        <a:pt x="151" y="343"/>
                      </a:lnTo>
                      <a:lnTo>
                        <a:pt x="142" y="337"/>
                      </a:lnTo>
                      <a:lnTo>
                        <a:pt x="127" y="337"/>
                      </a:lnTo>
                      <a:lnTo>
                        <a:pt x="109" y="312"/>
                      </a:lnTo>
                      <a:lnTo>
                        <a:pt x="73" y="312"/>
                      </a:lnTo>
                      <a:lnTo>
                        <a:pt x="50" y="331"/>
                      </a:lnTo>
                      <a:lnTo>
                        <a:pt x="42" y="327"/>
                      </a:lnTo>
                      <a:lnTo>
                        <a:pt x="34" y="298"/>
                      </a:lnTo>
                      <a:lnTo>
                        <a:pt x="38" y="294"/>
                      </a:lnTo>
                      <a:lnTo>
                        <a:pt x="0" y="276"/>
                      </a:lnTo>
                      <a:lnTo>
                        <a:pt x="15" y="251"/>
                      </a:lnTo>
                      <a:lnTo>
                        <a:pt x="48" y="232"/>
                      </a:lnTo>
                      <a:lnTo>
                        <a:pt x="53" y="183"/>
                      </a:lnTo>
                      <a:lnTo>
                        <a:pt x="71" y="182"/>
                      </a:lnTo>
                      <a:lnTo>
                        <a:pt x="77" y="169"/>
                      </a:lnTo>
                      <a:lnTo>
                        <a:pt x="72" y="152"/>
                      </a:lnTo>
                      <a:lnTo>
                        <a:pt x="48" y="120"/>
                      </a:lnTo>
                      <a:lnTo>
                        <a:pt x="48" y="105"/>
                      </a:lnTo>
                      <a:lnTo>
                        <a:pt x="50" y="71"/>
                      </a:lnTo>
                      <a:lnTo>
                        <a:pt x="67" y="36"/>
                      </a:lnTo>
                      <a:lnTo>
                        <a:pt x="97" y="41"/>
                      </a:lnTo>
                      <a:lnTo>
                        <a:pt x="112" y="10"/>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5" name="Freeform 20">
                  <a:extLst>
                    <a:ext uri="{FF2B5EF4-FFF2-40B4-BE49-F238E27FC236}">
                      <a16:creationId xmlns:a16="http://schemas.microsoft.com/office/drawing/2014/main" id="{AAE67FFB-3EA6-48BD-923C-E39282D8F8BE}"/>
                    </a:ext>
                  </a:extLst>
                </p:cNvPr>
                <p:cNvSpPr>
                  <a:spLocks/>
                </p:cNvSpPr>
                <p:nvPr/>
              </p:nvSpPr>
              <p:spPr bwMode="auto">
                <a:xfrm>
                  <a:off x="5057776" y="3489326"/>
                  <a:ext cx="530225" cy="495300"/>
                </a:xfrm>
                <a:custGeom>
                  <a:avLst/>
                  <a:gdLst>
                    <a:gd name="T0" fmla="*/ 100 w 334"/>
                    <a:gd name="T1" fmla="*/ 0 h 312"/>
                    <a:gd name="T2" fmla="*/ 121 w 334"/>
                    <a:gd name="T3" fmla="*/ 11 h 312"/>
                    <a:gd name="T4" fmla="*/ 174 w 334"/>
                    <a:gd name="T5" fmla="*/ 19 h 312"/>
                    <a:gd name="T6" fmla="*/ 212 w 334"/>
                    <a:gd name="T7" fmla="*/ 11 h 312"/>
                    <a:gd name="T8" fmla="*/ 241 w 334"/>
                    <a:gd name="T9" fmla="*/ 11 h 312"/>
                    <a:gd name="T10" fmla="*/ 272 w 334"/>
                    <a:gd name="T11" fmla="*/ 54 h 312"/>
                    <a:gd name="T12" fmla="*/ 305 w 334"/>
                    <a:gd name="T13" fmla="*/ 76 h 312"/>
                    <a:gd name="T14" fmla="*/ 325 w 334"/>
                    <a:gd name="T15" fmla="*/ 113 h 312"/>
                    <a:gd name="T16" fmla="*/ 327 w 334"/>
                    <a:gd name="T17" fmla="*/ 128 h 312"/>
                    <a:gd name="T18" fmla="*/ 330 w 334"/>
                    <a:gd name="T19" fmla="*/ 147 h 312"/>
                    <a:gd name="T20" fmla="*/ 334 w 334"/>
                    <a:gd name="T21" fmla="*/ 201 h 312"/>
                    <a:gd name="T22" fmla="*/ 317 w 334"/>
                    <a:gd name="T23" fmla="*/ 227 h 312"/>
                    <a:gd name="T24" fmla="*/ 305 w 334"/>
                    <a:gd name="T25" fmla="*/ 243 h 312"/>
                    <a:gd name="T26" fmla="*/ 311 w 334"/>
                    <a:gd name="T27" fmla="*/ 280 h 312"/>
                    <a:gd name="T28" fmla="*/ 307 w 334"/>
                    <a:gd name="T29" fmla="*/ 288 h 312"/>
                    <a:gd name="T30" fmla="*/ 299 w 334"/>
                    <a:gd name="T31" fmla="*/ 300 h 312"/>
                    <a:gd name="T32" fmla="*/ 281 w 334"/>
                    <a:gd name="T33" fmla="*/ 301 h 312"/>
                    <a:gd name="T34" fmla="*/ 261 w 334"/>
                    <a:gd name="T35" fmla="*/ 312 h 312"/>
                    <a:gd name="T36" fmla="*/ 237 w 334"/>
                    <a:gd name="T37" fmla="*/ 305 h 312"/>
                    <a:gd name="T38" fmla="*/ 235 w 334"/>
                    <a:gd name="T39" fmla="*/ 295 h 312"/>
                    <a:gd name="T40" fmla="*/ 182 w 334"/>
                    <a:gd name="T41" fmla="*/ 290 h 312"/>
                    <a:gd name="T42" fmla="*/ 159 w 334"/>
                    <a:gd name="T43" fmla="*/ 282 h 312"/>
                    <a:gd name="T44" fmla="*/ 118 w 334"/>
                    <a:gd name="T45" fmla="*/ 256 h 312"/>
                    <a:gd name="T46" fmla="*/ 79 w 334"/>
                    <a:gd name="T47" fmla="*/ 254 h 312"/>
                    <a:gd name="T48" fmla="*/ 72 w 334"/>
                    <a:gd name="T49" fmla="*/ 246 h 312"/>
                    <a:gd name="T50" fmla="*/ 78 w 334"/>
                    <a:gd name="T51" fmla="*/ 224 h 312"/>
                    <a:gd name="T52" fmla="*/ 73 w 334"/>
                    <a:gd name="T53" fmla="*/ 221 h 312"/>
                    <a:gd name="T54" fmla="*/ 59 w 334"/>
                    <a:gd name="T55" fmla="*/ 222 h 312"/>
                    <a:gd name="T56" fmla="*/ 49 w 334"/>
                    <a:gd name="T57" fmla="*/ 219 h 312"/>
                    <a:gd name="T58" fmla="*/ 33 w 334"/>
                    <a:gd name="T59" fmla="*/ 153 h 312"/>
                    <a:gd name="T60" fmla="*/ 3 w 334"/>
                    <a:gd name="T61" fmla="*/ 118 h 312"/>
                    <a:gd name="T62" fmla="*/ 0 w 334"/>
                    <a:gd name="T63" fmla="*/ 80 h 312"/>
                    <a:gd name="T64" fmla="*/ 9 w 334"/>
                    <a:gd name="T65" fmla="*/ 66 h 312"/>
                    <a:gd name="T66" fmla="*/ 5 w 334"/>
                    <a:gd name="T67" fmla="*/ 51 h 312"/>
                    <a:gd name="T68" fmla="*/ 29 w 334"/>
                    <a:gd name="T69" fmla="*/ 20 h 312"/>
                    <a:gd name="T70" fmla="*/ 50 w 334"/>
                    <a:gd name="T71" fmla="*/ 16 h 312"/>
                    <a:gd name="T72" fmla="*/ 69 w 334"/>
                    <a:gd name="T73" fmla="*/ 29 h 312"/>
                    <a:gd name="T74" fmla="*/ 93 w 334"/>
                    <a:gd name="T75" fmla="*/ 23 h 312"/>
                    <a:gd name="T76" fmla="*/ 95 w 334"/>
                    <a:gd name="T77" fmla="*/ 4 h 312"/>
                    <a:gd name="T78" fmla="*/ 100 w 334"/>
                    <a:gd name="T7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312">
                      <a:moveTo>
                        <a:pt x="100" y="0"/>
                      </a:moveTo>
                      <a:lnTo>
                        <a:pt x="121" y="11"/>
                      </a:lnTo>
                      <a:lnTo>
                        <a:pt x="174" y="19"/>
                      </a:lnTo>
                      <a:lnTo>
                        <a:pt x="212" y="11"/>
                      </a:lnTo>
                      <a:lnTo>
                        <a:pt x="241" y="11"/>
                      </a:lnTo>
                      <a:lnTo>
                        <a:pt x="272" y="54"/>
                      </a:lnTo>
                      <a:lnTo>
                        <a:pt x="305" y="76"/>
                      </a:lnTo>
                      <a:lnTo>
                        <a:pt x="325" y="113"/>
                      </a:lnTo>
                      <a:lnTo>
                        <a:pt x="327" y="128"/>
                      </a:lnTo>
                      <a:lnTo>
                        <a:pt x="330" y="147"/>
                      </a:lnTo>
                      <a:lnTo>
                        <a:pt x="334" y="201"/>
                      </a:lnTo>
                      <a:lnTo>
                        <a:pt x="317" y="227"/>
                      </a:lnTo>
                      <a:lnTo>
                        <a:pt x="305" y="243"/>
                      </a:lnTo>
                      <a:lnTo>
                        <a:pt x="311" y="280"/>
                      </a:lnTo>
                      <a:lnTo>
                        <a:pt x="307" y="288"/>
                      </a:lnTo>
                      <a:lnTo>
                        <a:pt x="299" y="300"/>
                      </a:lnTo>
                      <a:lnTo>
                        <a:pt x="281" y="301"/>
                      </a:lnTo>
                      <a:lnTo>
                        <a:pt x="261" y="312"/>
                      </a:lnTo>
                      <a:lnTo>
                        <a:pt x="237" y="305"/>
                      </a:lnTo>
                      <a:lnTo>
                        <a:pt x="235" y="295"/>
                      </a:lnTo>
                      <a:lnTo>
                        <a:pt x="182" y="290"/>
                      </a:lnTo>
                      <a:lnTo>
                        <a:pt x="159" y="282"/>
                      </a:lnTo>
                      <a:lnTo>
                        <a:pt x="118" y="256"/>
                      </a:lnTo>
                      <a:lnTo>
                        <a:pt x="79" y="254"/>
                      </a:lnTo>
                      <a:lnTo>
                        <a:pt x="72" y="246"/>
                      </a:lnTo>
                      <a:lnTo>
                        <a:pt x="78" y="224"/>
                      </a:lnTo>
                      <a:lnTo>
                        <a:pt x="73" y="221"/>
                      </a:lnTo>
                      <a:lnTo>
                        <a:pt x="59" y="222"/>
                      </a:lnTo>
                      <a:lnTo>
                        <a:pt x="49" y="219"/>
                      </a:lnTo>
                      <a:lnTo>
                        <a:pt x="33" y="153"/>
                      </a:lnTo>
                      <a:lnTo>
                        <a:pt x="3" y="118"/>
                      </a:lnTo>
                      <a:lnTo>
                        <a:pt x="0" y="80"/>
                      </a:lnTo>
                      <a:lnTo>
                        <a:pt x="9" y="66"/>
                      </a:lnTo>
                      <a:lnTo>
                        <a:pt x="5" y="51"/>
                      </a:lnTo>
                      <a:lnTo>
                        <a:pt x="29" y="20"/>
                      </a:lnTo>
                      <a:lnTo>
                        <a:pt x="50" y="16"/>
                      </a:lnTo>
                      <a:lnTo>
                        <a:pt x="69" y="29"/>
                      </a:lnTo>
                      <a:lnTo>
                        <a:pt x="93" y="23"/>
                      </a:lnTo>
                      <a:lnTo>
                        <a:pt x="95" y="4"/>
                      </a:lnTo>
                      <a:lnTo>
                        <a:pt x="10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6" name="Freeform 21">
                  <a:extLst>
                    <a:ext uri="{FF2B5EF4-FFF2-40B4-BE49-F238E27FC236}">
                      <a16:creationId xmlns:a16="http://schemas.microsoft.com/office/drawing/2014/main" id="{6FCD760B-DFA1-4157-A5A5-35E47A9BB224}"/>
                    </a:ext>
                  </a:extLst>
                </p:cNvPr>
                <p:cNvSpPr>
                  <a:spLocks/>
                </p:cNvSpPr>
                <p:nvPr/>
              </p:nvSpPr>
              <p:spPr bwMode="auto">
                <a:xfrm>
                  <a:off x="5002213" y="3933826"/>
                  <a:ext cx="579438" cy="539750"/>
                </a:xfrm>
                <a:custGeom>
                  <a:avLst/>
                  <a:gdLst>
                    <a:gd name="T0" fmla="*/ 346 w 365"/>
                    <a:gd name="T1" fmla="*/ 0 h 340"/>
                    <a:gd name="T2" fmla="*/ 359 w 365"/>
                    <a:gd name="T3" fmla="*/ 5 h 340"/>
                    <a:gd name="T4" fmla="*/ 365 w 365"/>
                    <a:gd name="T5" fmla="*/ 31 h 340"/>
                    <a:gd name="T6" fmla="*/ 351 w 365"/>
                    <a:gd name="T7" fmla="*/ 46 h 340"/>
                    <a:gd name="T8" fmla="*/ 362 w 365"/>
                    <a:gd name="T9" fmla="*/ 83 h 340"/>
                    <a:gd name="T10" fmla="*/ 360 w 365"/>
                    <a:gd name="T11" fmla="*/ 104 h 340"/>
                    <a:gd name="T12" fmla="*/ 357 w 365"/>
                    <a:gd name="T13" fmla="*/ 130 h 340"/>
                    <a:gd name="T14" fmla="*/ 351 w 365"/>
                    <a:gd name="T15" fmla="*/ 145 h 340"/>
                    <a:gd name="T16" fmla="*/ 342 w 365"/>
                    <a:gd name="T17" fmla="*/ 147 h 340"/>
                    <a:gd name="T18" fmla="*/ 327 w 365"/>
                    <a:gd name="T19" fmla="*/ 137 h 340"/>
                    <a:gd name="T20" fmla="*/ 322 w 365"/>
                    <a:gd name="T21" fmla="*/ 140 h 340"/>
                    <a:gd name="T22" fmla="*/ 325 w 365"/>
                    <a:gd name="T23" fmla="*/ 165 h 340"/>
                    <a:gd name="T24" fmla="*/ 292 w 365"/>
                    <a:gd name="T25" fmla="*/ 208 h 340"/>
                    <a:gd name="T26" fmla="*/ 278 w 365"/>
                    <a:gd name="T27" fmla="*/ 253 h 340"/>
                    <a:gd name="T28" fmla="*/ 262 w 365"/>
                    <a:gd name="T29" fmla="*/ 280 h 340"/>
                    <a:gd name="T30" fmla="*/ 258 w 365"/>
                    <a:gd name="T31" fmla="*/ 308 h 340"/>
                    <a:gd name="T32" fmla="*/ 236 w 365"/>
                    <a:gd name="T33" fmla="*/ 318 h 340"/>
                    <a:gd name="T34" fmla="*/ 156 w 365"/>
                    <a:gd name="T35" fmla="*/ 340 h 340"/>
                    <a:gd name="T36" fmla="*/ 117 w 365"/>
                    <a:gd name="T37" fmla="*/ 307 h 340"/>
                    <a:gd name="T38" fmla="*/ 73 w 365"/>
                    <a:gd name="T39" fmla="*/ 312 h 340"/>
                    <a:gd name="T40" fmla="*/ 51 w 365"/>
                    <a:gd name="T41" fmla="*/ 275 h 340"/>
                    <a:gd name="T42" fmla="*/ 51 w 365"/>
                    <a:gd name="T43" fmla="*/ 263 h 340"/>
                    <a:gd name="T44" fmla="*/ 24 w 365"/>
                    <a:gd name="T45" fmla="*/ 260 h 340"/>
                    <a:gd name="T46" fmla="*/ 20 w 365"/>
                    <a:gd name="T47" fmla="*/ 258 h 340"/>
                    <a:gd name="T48" fmla="*/ 20 w 365"/>
                    <a:gd name="T49" fmla="*/ 246 h 340"/>
                    <a:gd name="T50" fmla="*/ 5 w 365"/>
                    <a:gd name="T51" fmla="*/ 231 h 340"/>
                    <a:gd name="T52" fmla="*/ 5 w 365"/>
                    <a:gd name="T53" fmla="*/ 219 h 340"/>
                    <a:gd name="T54" fmla="*/ 20 w 365"/>
                    <a:gd name="T55" fmla="*/ 171 h 340"/>
                    <a:gd name="T56" fmla="*/ 0 w 365"/>
                    <a:gd name="T57" fmla="*/ 140 h 340"/>
                    <a:gd name="T58" fmla="*/ 6 w 365"/>
                    <a:gd name="T59" fmla="*/ 132 h 340"/>
                    <a:gd name="T60" fmla="*/ 24 w 365"/>
                    <a:gd name="T61" fmla="*/ 130 h 340"/>
                    <a:gd name="T62" fmla="*/ 35 w 365"/>
                    <a:gd name="T63" fmla="*/ 130 h 340"/>
                    <a:gd name="T64" fmla="*/ 50 w 365"/>
                    <a:gd name="T65" fmla="*/ 105 h 340"/>
                    <a:gd name="T66" fmla="*/ 114 w 365"/>
                    <a:gd name="T67" fmla="*/ 85 h 340"/>
                    <a:gd name="T68" fmla="*/ 156 w 365"/>
                    <a:gd name="T69" fmla="*/ 48 h 340"/>
                    <a:gd name="T70" fmla="*/ 174 w 365"/>
                    <a:gd name="T71" fmla="*/ 48 h 340"/>
                    <a:gd name="T72" fmla="*/ 194 w 365"/>
                    <a:gd name="T73" fmla="*/ 40 h 340"/>
                    <a:gd name="T74" fmla="*/ 214 w 365"/>
                    <a:gd name="T75" fmla="*/ 21 h 340"/>
                    <a:gd name="T76" fmla="*/ 217 w 365"/>
                    <a:gd name="T77" fmla="*/ 10 h 340"/>
                    <a:gd name="T78" fmla="*/ 270 w 365"/>
                    <a:gd name="T79" fmla="*/ 15 h 340"/>
                    <a:gd name="T80" fmla="*/ 272 w 365"/>
                    <a:gd name="T81" fmla="*/ 25 h 340"/>
                    <a:gd name="T82" fmla="*/ 296 w 365"/>
                    <a:gd name="T83" fmla="*/ 32 h 340"/>
                    <a:gd name="T84" fmla="*/ 316 w 365"/>
                    <a:gd name="T85" fmla="*/ 21 h 340"/>
                    <a:gd name="T86" fmla="*/ 334 w 365"/>
                    <a:gd name="T87" fmla="*/ 20 h 340"/>
                    <a:gd name="T88" fmla="*/ 342 w 365"/>
                    <a:gd name="T89" fmla="*/ 8 h 340"/>
                    <a:gd name="T90" fmla="*/ 346 w 365"/>
                    <a:gd name="T9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40">
                      <a:moveTo>
                        <a:pt x="346" y="0"/>
                      </a:moveTo>
                      <a:lnTo>
                        <a:pt x="359" y="5"/>
                      </a:lnTo>
                      <a:lnTo>
                        <a:pt x="365" y="31"/>
                      </a:lnTo>
                      <a:lnTo>
                        <a:pt x="351" y="46"/>
                      </a:lnTo>
                      <a:lnTo>
                        <a:pt x="362" y="83"/>
                      </a:lnTo>
                      <a:lnTo>
                        <a:pt x="360" y="104"/>
                      </a:lnTo>
                      <a:lnTo>
                        <a:pt x="357" y="130"/>
                      </a:lnTo>
                      <a:lnTo>
                        <a:pt x="351" y="145"/>
                      </a:lnTo>
                      <a:lnTo>
                        <a:pt x="342" y="147"/>
                      </a:lnTo>
                      <a:lnTo>
                        <a:pt x="327" y="137"/>
                      </a:lnTo>
                      <a:lnTo>
                        <a:pt x="322" y="140"/>
                      </a:lnTo>
                      <a:lnTo>
                        <a:pt x="325" y="165"/>
                      </a:lnTo>
                      <a:lnTo>
                        <a:pt x="292" y="208"/>
                      </a:lnTo>
                      <a:lnTo>
                        <a:pt x="278" y="253"/>
                      </a:lnTo>
                      <a:lnTo>
                        <a:pt x="262" y="280"/>
                      </a:lnTo>
                      <a:lnTo>
                        <a:pt x="258" y="308"/>
                      </a:lnTo>
                      <a:lnTo>
                        <a:pt x="236" y="318"/>
                      </a:lnTo>
                      <a:lnTo>
                        <a:pt x="156" y="340"/>
                      </a:lnTo>
                      <a:lnTo>
                        <a:pt x="117" y="307"/>
                      </a:lnTo>
                      <a:lnTo>
                        <a:pt x="73" y="312"/>
                      </a:lnTo>
                      <a:lnTo>
                        <a:pt x="51" y="275"/>
                      </a:lnTo>
                      <a:lnTo>
                        <a:pt x="51" y="263"/>
                      </a:lnTo>
                      <a:lnTo>
                        <a:pt x="24" y="260"/>
                      </a:lnTo>
                      <a:lnTo>
                        <a:pt x="20" y="258"/>
                      </a:lnTo>
                      <a:lnTo>
                        <a:pt x="20" y="246"/>
                      </a:lnTo>
                      <a:lnTo>
                        <a:pt x="5" y="231"/>
                      </a:lnTo>
                      <a:lnTo>
                        <a:pt x="5" y="219"/>
                      </a:lnTo>
                      <a:lnTo>
                        <a:pt x="20" y="171"/>
                      </a:lnTo>
                      <a:lnTo>
                        <a:pt x="0" y="140"/>
                      </a:lnTo>
                      <a:lnTo>
                        <a:pt x="6" y="132"/>
                      </a:lnTo>
                      <a:lnTo>
                        <a:pt x="24" y="130"/>
                      </a:lnTo>
                      <a:lnTo>
                        <a:pt x="35" y="130"/>
                      </a:lnTo>
                      <a:lnTo>
                        <a:pt x="50" y="105"/>
                      </a:lnTo>
                      <a:lnTo>
                        <a:pt x="114" y="85"/>
                      </a:lnTo>
                      <a:lnTo>
                        <a:pt x="156" y="48"/>
                      </a:lnTo>
                      <a:lnTo>
                        <a:pt x="174" y="48"/>
                      </a:lnTo>
                      <a:lnTo>
                        <a:pt x="194" y="40"/>
                      </a:lnTo>
                      <a:lnTo>
                        <a:pt x="214" y="21"/>
                      </a:lnTo>
                      <a:lnTo>
                        <a:pt x="217" y="10"/>
                      </a:lnTo>
                      <a:lnTo>
                        <a:pt x="270" y="15"/>
                      </a:lnTo>
                      <a:lnTo>
                        <a:pt x="272" y="25"/>
                      </a:lnTo>
                      <a:lnTo>
                        <a:pt x="296" y="32"/>
                      </a:lnTo>
                      <a:lnTo>
                        <a:pt x="316" y="21"/>
                      </a:lnTo>
                      <a:lnTo>
                        <a:pt x="334" y="20"/>
                      </a:lnTo>
                      <a:lnTo>
                        <a:pt x="342" y="8"/>
                      </a:lnTo>
                      <a:lnTo>
                        <a:pt x="3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7" name="Freeform 28">
                  <a:extLst>
                    <a:ext uri="{FF2B5EF4-FFF2-40B4-BE49-F238E27FC236}">
                      <a16:creationId xmlns:a16="http://schemas.microsoft.com/office/drawing/2014/main" id="{DAFE8436-3EC3-4F0C-BC00-40290262EEFC}"/>
                    </a:ext>
                  </a:extLst>
                </p:cNvPr>
                <p:cNvSpPr>
                  <a:spLocks/>
                </p:cNvSpPr>
                <p:nvPr/>
              </p:nvSpPr>
              <p:spPr bwMode="auto">
                <a:xfrm>
                  <a:off x="3636963" y="5368926"/>
                  <a:ext cx="852488" cy="530225"/>
                </a:xfrm>
                <a:custGeom>
                  <a:avLst/>
                  <a:gdLst>
                    <a:gd name="T0" fmla="*/ 473 w 537"/>
                    <a:gd name="T1" fmla="*/ 3 h 334"/>
                    <a:gd name="T2" fmla="*/ 518 w 537"/>
                    <a:gd name="T3" fmla="*/ 67 h 334"/>
                    <a:gd name="T4" fmla="*/ 529 w 537"/>
                    <a:gd name="T5" fmla="*/ 86 h 334"/>
                    <a:gd name="T6" fmla="*/ 537 w 537"/>
                    <a:gd name="T7" fmla="*/ 107 h 334"/>
                    <a:gd name="T8" fmla="*/ 523 w 537"/>
                    <a:gd name="T9" fmla="*/ 111 h 334"/>
                    <a:gd name="T10" fmla="*/ 514 w 537"/>
                    <a:gd name="T11" fmla="*/ 153 h 334"/>
                    <a:gd name="T12" fmla="*/ 483 w 537"/>
                    <a:gd name="T13" fmla="*/ 192 h 334"/>
                    <a:gd name="T14" fmla="*/ 458 w 537"/>
                    <a:gd name="T15" fmla="*/ 227 h 334"/>
                    <a:gd name="T16" fmla="*/ 438 w 537"/>
                    <a:gd name="T17" fmla="*/ 290 h 334"/>
                    <a:gd name="T18" fmla="*/ 396 w 537"/>
                    <a:gd name="T19" fmla="*/ 325 h 334"/>
                    <a:gd name="T20" fmla="*/ 364 w 537"/>
                    <a:gd name="T21" fmla="*/ 334 h 334"/>
                    <a:gd name="T22" fmla="*/ 316 w 537"/>
                    <a:gd name="T23" fmla="*/ 282 h 334"/>
                    <a:gd name="T24" fmla="*/ 296 w 537"/>
                    <a:gd name="T25" fmla="*/ 252 h 334"/>
                    <a:gd name="T26" fmla="*/ 182 w 537"/>
                    <a:gd name="T27" fmla="*/ 232 h 334"/>
                    <a:gd name="T28" fmla="*/ 132 w 537"/>
                    <a:gd name="T29" fmla="*/ 227 h 334"/>
                    <a:gd name="T30" fmla="*/ 102 w 537"/>
                    <a:gd name="T31" fmla="*/ 234 h 334"/>
                    <a:gd name="T32" fmla="*/ 103 w 537"/>
                    <a:gd name="T33" fmla="*/ 213 h 334"/>
                    <a:gd name="T34" fmla="*/ 119 w 537"/>
                    <a:gd name="T35" fmla="*/ 155 h 334"/>
                    <a:gd name="T36" fmla="*/ 77 w 537"/>
                    <a:gd name="T37" fmla="*/ 141 h 334"/>
                    <a:gd name="T38" fmla="*/ 24 w 537"/>
                    <a:gd name="T39" fmla="*/ 126 h 334"/>
                    <a:gd name="T40" fmla="*/ 11 w 537"/>
                    <a:gd name="T41" fmla="*/ 92 h 334"/>
                    <a:gd name="T42" fmla="*/ 33 w 537"/>
                    <a:gd name="T43" fmla="*/ 86 h 334"/>
                    <a:gd name="T44" fmla="*/ 85 w 537"/>
                    <a:gd name="T45" fmla="*/ 22 h 334"/>
                    <a:gd name="T46" fmla="*/ 115 w 537"/>
                    <a:gd name="T47" fmla="*/ 42 h 334"/>
                    <a:gd name="T48" fmla="*/ 163 w 537"/>
                    <a:gd name="T49" fmla="*/ 24 h 334"/>
                    <a:gd name="T50" fmla="*/ 183 w 537"/>
                    <a:gd name="T51" fmla="*/ 46 h 334"/>
                    <a:gd name="T52" fmla="*/ 242 w 537"/>
                    <a:gd name="T53" fmla="*/ 27 h 334"/>
                    <a:gd name="T54" fmla="*/ 278 w 537"/>
                    <a:gd name="T55" fmla="*/ 15 h 334"/>
                    <a:gd name="T56" fmla="*/ 335 w 537"/>
                    <a:gd name="T57" fmla="*/ 12 h 334"/>
                    <a:gd name="T58" fmla="*/ 357 w 537"/>
                    <a:gd name="T59" fmla="*/ 27 h 334"/>
                    <a:gd name="T60" fmla="*/ 396 w 537"/>
                    <a:gd name="T61" fmla="*/ 19 h 334"/>
                    <a:gd name="T62" fmla="*/ 430 w 537"/>
                    <a:gd name="T63"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7" h="334">
                      <a:moveTo>
                        <a:pt x="446" y="0"/>
                      </a:moveTo>
                      <a:lnTo>
                        <a:pt x="473" y="3"/>
                      </a:lnTo>
                      <a:lnTo>
                        <a:pt x="499" y="10"/>
                      </a:lnTo>
                      <a:lnTo>
                        <a:pt x="518" y="67"/>
                      </a:lnTo>
                      <a:lnTo>
                        <a:pt x="534" y="78"/>
                      </a:lnTo>
                      <a:lnTo>
                        <a:pt x="529" y="86"/>
                      </a:lnTo>
                      <a:lnTo>
                        <a:pt x="529" y="93"/>
                      </a:lnTo>
                      <a:lnTo>
                        <a:pt x="537" y="107"/>
                      </a:lnTo>
                      <a:lnTo>
                        <a:pt x="534" y="113"/>
                      </a:lnTo>
                      <a:lnTo>
                        <a:pt x="523" y="111"/>
                      </a:lnTo>
                      <a:lnTo>
                        <a:pt x="514" y="124"/>
                      </a:lnTo>
                      <a:lnTo>
                        <a:pt x="514" y="153"/>
                      </a:lnTo>
                      <a:lnTo>
                        <a:pt x="504" y="183"/>
                      </a:lnTo>
                      <a:lnTo>
                        <a:pt x="483" y="192"/>
                      </a:lnTo>
                      <a:lnTo>
                        <a:pt x="475" y="222"/>
                      </a:lnTo>
                      <a:lnTo>
                        <a:pt x="458" y="227"/>
                      </a:lnTo>
                      <a:lnTo>
                        <a:pt x="448" y="272"/>
                      </a:lnTo>
                      <a:lnTo>
                        <a:pt x="438" y="290"/>
                      </a:lnTo>
                      <a:lnTo>
                        <a:pt x="438" y="311"/>
                      </a:lnTo>
                      <a:lnTo>
                        <a:pt x="396" y="325"/>
                      </a:lnTo>
                      <a:lnTo>
                        <a:pt x="381" y="320"/>
                      </a:lnTo>
                      <a:lnTo>
                        <a:pt x="364" y="334"/>
                      </a:lnTo>
                      <a:lnTo>
                        <a:pt x="332" y="296"/>
                      </a:lnTo>
                      <a:lnTo>
                        <a:pt x="316" y="282"/>
                      </a:lnTo>
                      <a:lnTo>
                        <a:pt x="307" y="259"/>
                      </a:lnTo>
                      <a:lnTo>
                        <a:pt x="296" y="252"/>
                      </a:lnTo>
                      <a:lnTo>
                        <a:pt x="251" y="259"/>
                      </a:lnTo>
                      <a:lnTo>
                        <a:pt x="182" y="232"/>
                      </a:lnTo>
                      <a:lnTo>
                        <a:pt x="163" y="222"/>
                      </a:lnTo>
                      <a:lnTo>
                        <a:pt x="132" y="227"/>
                      </a:lnTo>
                      <a:lnTo>
                        <a:pt x="112" y="237"/>
                      </a:lnTo>
                      <a:lnTo>
                        <a:pt x="102" y="234"/>
                      </a:lnTo>
                      <a:lnTo>
                        <a:pt x="97" y="226"/>
                      </a:lnTo>
                      <a:lnTo>
                        <a:pt x="103" y="213"/>
                      </a:lnTo>
                      <a:lnTo>
                        <a:pt x="117" y="202"/>
                      </a:lnTo>
                      <a:lnTo>
                        <a:pt x="119" y="155"/>
                      </a:lnTo>
                      <a:lnTo>
                        <a:pt x="102" y="137"/>
                      </a:lnTo>
                      <a:lnTo>
                        <a:pt x="77" y="141"/>
                      </a:lnTo>
                      <a:lnTo>
                        <a:pt x="55" y="152"/>
                      </a:lnTo>
                      <a:lnTo>
                        <a:pt x="24" y="126"/>
                      </a:lnTo>
                      <a:lnTo>
                        <a:pt x="0" y="102"/>
                      </a:lnTo>
                      <a:lnTo>
                        <a:pt x="11" y="92"/>
                      </a:lnTo>
                      <a:lnTo>
                        <a:pt x="24" y="84"/>
                      </a:lnTo>
                      <a:lnTo>
                        <a:pt x="33" y="86"/>
                      </a:lnTo>
                      <a:lnTo>
                        <a:pt x="73" y="39"/>
                      </a:lnTo>
                      <a:lnTo>
                        <a:pt x="85" y="22"/>
                      </a:lnTo>
                      <a:lnTo>
                        <a:pt x="108" y="48"/>
                      </a:lnTo>
                      <a:lnTo>
                        <a:pt x="115" y="42"/>
                      </a:lnTo>
                      <a:lnTo>
                        <a:pt x="141" y="39"/>
                      </a:lnTo>
                      <a:lnTo>
                        <a:pt x="163" y="24"/>
                      </a:lnTo>
                      <a:lnTo>
                        <a:pt x="178" y="27"/>
                      </a:lnTo>
                      <a:lnTo>
                        <a:pt x="183" y="46"/>
                      </a:lnTo>
                      <a:lnTo>
                        <a:pt x="218" y="44"/>
                      </a:lnTo>
                      <a:lnTo>
                        <a:pt x="242" y="27"/>
                      </a:lnTo>
                      <a:lnTo>
                        <a:pt x="262" y="27"/>
                      </a:lnTo>
                      <a:lnTo>
                        <a:pt x="278" y="15"/>
                      </a:lnTo>
                      <a:lnTo>
                        <a:pt x="292" y="17"/>
                      </a:lnTo>
                      <a:lnTo>
                        <a:pt x="335" y="12"/>
                      </a:lnTo>
                      <a:lnTo>
                        <a:pt x="342" y="24"/>
                      </a:lnTo>
                      <a:lnTo>
                        <a:pt x="357" y="27"/>
                      </a:lnTo>
                      <a:lnTo>
                        <a:pt x="387" y="7"/>
                      </a:lnTo>
                      <a:lnTo>
                        <a:pt x="396" y="19"/>
                      </a:lnTo>
                      <a:lnTo>
                        <a:pt x="413" y="13"/>
                      </a:lnTo>
                      <a:lnTo>
                        <a:pt x="430" y="18"/>
                      </a:lnTo>
                      <a:lnTo>
                        <a:pt x="4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8" name="Freeform 29">
                  <a:extLst>
                    <a:ext uri="{FF2B5EF4-FFF2-40B4-BE49-F238E27FC236}">
                      <a16:creationId xmlns:a16="http://schemas.microsoft.com/office/drawing/2014/main" id="{621914DA-736D-45C6-9550-4398C92AC939}"/>
                    </a:ext>
                  </a:extLst>
                </p:cNvPr>
                <p:cNvSpPr>
                  <a:spLocks/>
                </p:cNvSpPr>
                <p:nvPr/>
              </p:nvSpPr>
              <p:spPr bwMode="auto">
                <a:xfrm>
                  <a:off x="4341813" y="4610101"/>
                  <a:ext cx="614363" cy="504825"/>
                </a:xfrm>
                <a:custGeom>
                  <a:avLst/>
                  <a:gdLst>
                    <a:gd name="T0" fmla="*/ 155 w 387"/>
                    <a:gd name="T1" fmla="*/ 0 h 318"/>
                    <a:gd name="T2" fmla="*/ 173 w 387"/>
                    <a:gd name="T3" fmla="*/ 27 h 318"/>
                    <a:gd name="T4" fmla="*/ 183 w 387"/>
                    <a:gd name="T5" fmla="*/ 42 h 318"/>
                    <a:gd name="T6" fmla="*/ 205 w 387"/>
                    <a:gd name="T7" fmla="*/ 45 h 318"/>
                    <a:gd name="T8" fmla="*/ 244 w 387"/>
                    <a:gd name="T9" fmla="*/ 28 h 318"/>
                    <a:gd name="T10" fmla="*/ 286 w 387"/>
                    <a:gd name="T11" fmla="*/ 32 h 318"/>
                    <a:gd name="T12" fmla="*/ 317 w 387"/>
                    <a:gd name="T13" fmla="*/ 28 h 318"/>
                    <a:gd name="T14" fmla="*/ 321 w 387"/>
                    <a:gd name="T15" fmla="*/ 36 h 318"/>
                    <a:gd name="T16" fmla="*/ 315 w 387"/>
                    <a:gd name="T17" fmla="*/ 62 h 318"/>
                    <a:gd name="T18" fmla="*/ 325 w 387"/>
                    <a:gd name="T19" fmla="*/ 72 h 318"/>
                    <a:gd name="T20" fmla="*/ 358 w 387"/>
                    <a:gd name="T21" fmla="*/ 54 h 318"/>
                    <a:gd name="T22" fmla="*/ 387 w 387"/>
                    <a:gd name="T23" fmla="*/ 67 h 318"/>
                    <a:gd name="T24" fmla="*/ 362 w 387"/>
                    <a:gd name="T25" fmla="*/ 97 h 318"/>
                    <a:gd name="T26" fmla="*/ 378 w 387"/>
                    <a:gd name="T27" fmla="*/ 149 h 318"/>
                    <a:gd name="T28" fmla="*/ 352 w 387"/>
                    <a:gd name="T29" fmla="*/ 161 h 318"/>
                    <a:gd name="T30" fmla="*/ 336 w 387"/>
                    <a:gd name="T31" fmla="*/ 257 h 318"/>
                    <a:gd name="T32" fmla="*/ 331 w 387"/>
                    <a:gd name="T33" fmla="*/ 263 h 318"/>
                    <a:gd name="T34" fmla="*/ 311 w 387"/>
                    <a:gd name="T35" fmla="*/ 252 h 318"/>
                    <a:gd name="T36" fmla="*/ 292 w 387"/>
                    <a:gd name="T37" fmla="*/ 277 h 318"/>
                    <a:gd name="T38" fmla="*/ 276 w 387"/>
                    <a:gd name="T39" fmla="*/ 293 h 318"/>
                    <a:gd name="T40" fmla="*/ 263 w 387"/>
                    <a:gd name="T41" fmla="*/ 288 h 318"/>
                    <a:gd name="T42" fmla="*/ 252 w 387"/>
                    <a:gd name="T43" fmla="*/ 278 h 318"/>
                    <a:gd name="T44" fmla="*/ 199 w 387"/>
                    <a:gd name="T45" fmla="*/ 297 h 318"/>
                    <a:gd name="T46" fmla="*/ 183 w 387"/>
                    <a:gd name="T47" fmla="*/ 310 h 318"/>
                    <a:gd name="T48" fmla="*/ 167 w 387"/>
                    <a:gd name="T49" fmla="*/ 300 h 318"/>
                    <a:gd name="T50" fmla="*/ 133 w 387"/>
                    <a:gd name="T51" fmla="*/ 304 h 318"/>
                    <a:gd name="T52" fmla="*/ 101 w 387"/>
                    <a:gd name="T53" fmla="*/ 318 h 318"/>
                    <a:gd name="T54" fmla="*/ 109 w 387"/>
                    <a:gd name="T55" fmla="*/ 279 h 318"/>
                    <a:gd name="T56" fmla="*/ 115 w 387"/>
                    <a:gd name="T57" fmla="*/ 267 h 318"/>
                    <a:gd name="T58" fmla="*/ 0 w 387"/>
                    <a:gd name="T59" fmla="*/ 243 h 318"/>
                    <a:gd name="T60" fmla="*/ 14 w 387"/>
                    <a:gd name="T61" fmla="*/ 213 h 318"/>
                    <a:gd name="T62" fmla="*/ 29 w 387"/>
                    <a:gd name="T63" fmla="*/ 213 h 318"/>
                    <a:gd name="T64" fmla="*/ 35 w 387"/>
                    <a:gd name="T65" fmla="*/ 225 h 318"/>
                    <a:gd name="T66" fmla="*/ 49 w 387"/>
                    <a:gd name="T67" fmla="*/ 225 h 318"/>
                    <a:gd name="T68" fmla="*/ 64 w 387"/>
                    <a:gd name="T69" fmla="*/ 201 h 318"/>
                    <a:gd name="T70" fmla="*/ 58 w 387"/>
                    <a:gd name="T71" fmla="*/ 178 h 318"/>
                    <a:gd name="T72" fmla="*/ 70 w 387"/>
                    <a:gd name="T73" fmla="*/ 164 h 318"/>
                    <a:gd name="T74" fmla="*/ 84 w 387"/>
                    <a:gd name="T75" fmla="*/ 159 h 318"/>
                    <a:gd name="T76" fmla="*/ 86 w 387"/>
                    <a:gd name="T77" fmla="*/ 155 h 318"/>
                    <a:gd name="T78" fmla="*/ 66 w 387"/>
                    <a:gd name="T79" fmla="*/ 127 h 318"/>
                    <a:gd name="T80" fmla="*/ 73 w 387"/>
                    <a:gd name="T81" fmla="*/ 106 h 318"/>
                    <a:gd name="T82" fmla="*/ 114 w 387"/>
                    <a:gd name="T83" fmla="*/ 60 h 318"/>
                    <a:gd name="T84" fmla="*/ 121 w 387"/>
                    <a:gd name="T85" fmla="*/ 42 h 318"/>
                    <a:gd name="T86" fmla="*/ 116 w 387"/>
                    <a:gd name="T87" fmla="*/ 36 h 318"/>
                    <a:gd name="T88" fmla="*/ 106 w 387"/>
                    <a:gd name="T89" fmla="*/ 28 h 318"/>
                    <a:gd name="T90" fmla="*/ 106 w 387"/>
                    <a:gd name="T91" fmla="*/ 20 h 318"/>
                    <a:gd name="T92" fmla="*/ 155 w 387"/>
                    <a:gd name="T9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318">
                      <a:moveTo>
                        <a:pt x="155" y="0"/>
                      </a:moveTo>
                      <a:lnTo>
                        <a:pt x="173" y="27"/>
                      </a:lnTo>
                      <a:lnTo>
                        <a:pt x="183" y="42"/>
                      </a:lnTo>
                      <a:lnTo>
                        <a:pt x="205" y="45"/>
                      </a:lnTo>
                      <a:lnTo>
                        <a:pt x="244" y="28"/>
                      </a:lnTo>
                      <a:lnTo>
                        <a:pt x="286" y="32"/>
                      </a:lnTo>
                      <a:lnTo>
                        <a:pt x="317" y="28"/>
                      </a:lnTo>
                      <a:lnTo>
                        <a:pt x="321" y="36"/>
                      </a:lnTo>
                      <a:lnTo>
                        <a:pt x="315" y="62"/>
                      </a:lnTo>
                      <a:lnTo>
                        <a:pt x="325" y="72"/>
                      </a:lnTo>
                      <a:lnTo>
                        <a:pt x="358" y="54"/>
                      </a:lnTo>
                      <a:lnTo>
                        <a:pt x="387" y="67"/>
                      </a:lnTo>
                      <a:lnTo>
                        <a:pt x="362" y="97"/>
                      </a:lnTo>
                      <a:lnTo>
                        <a:pt x="378" y="149"/>
                      </a:lnTo>
                      <a:lnTo>
                        <a:pt x="352" y="161"/>
                      </a:lnTo>
                      <a:lnTo>
                        <a:pt x="336" y="257"/>
                      </a:lnTo>
                      <a:lnTo>
                        <a:pt x="331" y="263"/>
                      </a:lnTo>
                      <a:lnTo>
                        <a:pt x="311" y="252"/>
                      </a:lnTo>
                      <a:lnTo>
                        <a:pt x="292" y="277"/>
                      </a:lnTo>
                      <a:lnTo>
                        <a:pt x="276" y="293"/>
                      </a:lnTo>
                      <a:lnTo>
                        <a:pt x="263" y="288"/>
                      </a:lnTo>
                      <a:lnTo>
                        <a:pt x="252" y="278"/>
                      </a:lnTo>
                      <a:lnTo>
                        <a:pt x="199" y="297"/>
                      </a:lnTo>
                      <a:lnTo>
                        <a:pt x="183" y="310"/>
                      </a:lnTo>
                      <a:lnTo>
                        <a:pt x="167" y="300"/>
                      </a:lnTo>
                      <a:lnTo>
                        <a:pt x="133" y="304"/>
                      </a:lnTo>
                      <a:lnTo>
                        <a:pt x="101" y="318"/>
                      </a:lnTo>
                      <a:lnTo>
                        <a:pt x="109" y="279"/>
                      </a:lnTo>
                      <a:lnTo>
                        <a:pt x="115" y="267"/>
                      </a:lnTo>
                      <a:lnTo>
                        <a:pt x="0" y="243"/>
                      </a:lnTo>
                      <a:lnTo>
                        <a:pt x="14" y="213"/>
                      </a:lnTo>
                      <a:lnTo>
                        <a:pt x="29" y="213"/>
                      </a:lnTo>
                      <a:lnTo>
                        <a:pt x="35" y="225"/>
                      </a:lnTo>
                      <a:lnTo>
                        <a:pt x="49" y="225"/>
                      </a:lnTo>
                      <a:lnTo>
                        <a:pt x="64" y="201"/>
                      </a:lnTo>
                      <a:lnTo>
                        <a:pt x="58" y="178"/>
                      </a:lnTo>
                      <a:lnTo>
                        <a:pt x="70" y="164"/>
                      </a:lnTo>
                      <a:lnTo>
                        <a:pt x="84" y="159"/>
                      </a:lnTo>
                      <a:lnTo>
                        <a:pt x="86" y="155"/>
                      </a:lnTo>
                      <a:lnTo>
                        <a:pt x="66" y="127"/>
                      </a:lnTo>
                      <a:lnTo>
                        <a:pt x="73" y="106"/>
                      </a:lnTo>
                      <a:lnTo>
                        <a:pt x="114" y="60"/>
                      </a:lnTo>
                      <a:lnTo>
                        <a:pt x="121" y="42"/>
                      </a:lnTo>
                      <a:lnTo>
                        <a:pt x="116" y="36"/>
                      </a:lnTo>
                      <a:lnTo>
                        <a:pt x="106" y="28"/>
                      </a:lnTo>
                      <a:lnTo>
                        <a:pt x="106" y="20"/>
                      </a:lnTo>
                      <a:lnTo>
                        <a:pt x="15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9" name="Freeform 30">
                  <a:extLst>
                    <a:ext uri="{FF2B5EF4-FFF2-40B4-BE49-F238E27FC236}">
                      <a16:creationId xmlns:a16="http://schemas.microsoft.com/office/drawing/2014/main" id="{88DA6795-7F9D-4723-AC9E-34F10FB41E31}"/>
                    </a:ext>
                  </a:extLst>
                </p:cNvPr>
                <p:cNvSpPr>
                  <a:spLocks/>
                </p:cNvSpPr>
                <p:nvPr/>
              </p:nvSpPr>
              <p:spPr bwMode="auto">
                <a:xfrm>
                  <a:off x="3771901" y="4778376"/>
                  <a:ext cx="752475" cy="666750"/>
                </a:xfrm>
                <a:custGeom>
                  <a:avLst/>
                  <a:gdLst>
                    <a:gd name="T0" fmla="*/ 122 w 474"/>
                    <a:gd name="T1" fmla="*/ 0 h 420"/>
                    <a:gd name="T2" fmla="*/ 148 w 474"/>
                    <a:gd name="T3" fmla="*/ 13 h 420"/>
                    <a:gd name="T4" fmla="*/ 145 w 474"/>
                    <a:gd name="T5" fmla="*/ 35 h 420"/>
                    <a:gd name="T6" fmla="*/ 147 w 474"/>
                    <a:gd name="T7" fmla="*/ 37 h 420"/>
                    <a:gd name="T8" fmla="*/ 168 w 474"/>
                    <a:gd name="T9" fmla="*/ 35 h 420"/>
                    <a:gd name="T10" fmla="*/ 191 w 474"/>
                    <a:gd name="T11" fmla="*/ 48 h 420"/>
                    <a:gd name="T12" fmla="*/ 235 w 474"/>
                    <a:gd name="T13" fmla="*/ 33 h 420"/>
                    <a:gd name="T14" fmla="*/ 257 w 474"/>
                    <a:gd name="T15" fmla="*/ 37 h 420"/>
                    <a:gd name="T16" fmla="*/ 255 w 474"/>
                    <a:gd name="T17" fmla="*/ 45 h 420"/>
                    <a:gd name="T18" fmla="*/ 257 w 474"/>
                    <a:gd name="T19" fmla="*/ 63 h 420"/>
                    <a:gd name="T20" fmla="*/ 292 w 474"/>
                    <a:gd name="T21" fmla="*/ 72 h 420"/>
                    <a:gd name="T22" fmla="*/ 323 w 474"/>
                    <a:gd name="T23" fmla="*/ 90 h 420"/>
                    <a:gd name="T24" fmla="*/ 329 w 474"/>
                    <a:gd name="T25" fmla="*/ 131 h 420"/>
                    <a:gd name="T26" fmla="*/ 359 w 474"/>
                    <a:gd name="T27" fmla="*/ 137 h 420"/>
                    <a:gd name="T28" fmla="*/ 474 w 474"/>
                    <a:gd name="T29" fmla="*/ 161 h 420"/>
                    <a:gd name="T30" fmla="*/ 468 w 474"/>
                    <a:gd name="T31" fmla="*/ 173 h 420"/>
                    <a:gd name="T32" fmla="*/ 460 w 474"/>
                    <a:gd name="T33" fmla="*/ 212 h 420"/>
                    <a:gd name="T34" fmla="*/ 459 w 474"/>
                    <a:gd name="T35" fmla="*/ 246 h 420"/>
                    <a:gd name="T36" fmla="*/ 443 w 474"/>
                    <a:gd name="T37" fmla="*/ 248 h 420"/>
                    <a:gd name="T38" fmla="*/ 433 w 474"/>
                    <a:gd name="T39" fmla="*/ 243 h 420"/>
                    <a:gd name="T40" fmla="*/ 440 w 474"/>
                    <a:gd name="T41" fmla="*/ 222 h 420"/>
                    <a:gd name="T42" fmla="*/ 429 w 474"/>
                    <a:gd name="T43" fmla="*/ 217 h 420"/>
                    <a:gd name="T44" fmla="*/ 376 w 474"/>
                    <a:gd name="T45" fmla="*/ 243 h 420"/>
                    <a:gd name="T46" fmla="*/ 369 w 474"/>
                    <a:gd name="T47" fmla="*/ 253 h 420"/>
                    <a:gd name="T48" fmla="*/ 385 w 474"/>
                    <a:gd name="T49" fmla="*/ 270 h 420"/>
                    <a:gd name="T50" fmla="*/ 376 w 474"/>
                    <a:gd name="T51" fmla="*/ 320 h 420"/>
                    <a:gd name="T52" fmla="*/ 361 w 474"/>
                    <a:gd name="T53" fmla="*/ 352 h 420"/>
                    <a:gd name="T54" fmla="*/ 361 w 474"/>
                    <a:gd name="T55" fmla="*/ 372 h 420"/>
                    <a:gd name="T56" fmla="*/ 345 w 474"/>
                    <a:gd name="T57" fmla="*/ 390 h 420"/>
                    <a:gd name="T58" fmla="*/ 328 w 474"/>
                    <a:gd name="T59" fmla="*/ 385 h 420"/>
                    <a:gd name="T60" fmla="*/ 311 w 474"/>
                    <a:gd name="T61" fmla="*/ 391 h 420"/>
                    <a:gd name="T62" fmla="*/ 302 w 474"/>
                    <a:gd name="T63" fmla="*/ 379 h 420"/>
                    <a:gd name="T64" fmla="*/ 272 w 474"/>
                    <a:gd name="T65" fmla="*/ 399 h 420"/>
                    <a:gd name="T66" fmla="*/ 257 w 474"/>
                    <a:gd name="T67" fmla="*/ 396 h 420"/>
                    <a:gd name="T68" fmla="*/ 250 w 474"/>
                    <a:gd name="T69" fmla="*/ 384 h 420"/>
                    <a:gd name="T70" fmla="*/ 207 w 474"/>
                    <a:gd name="T71" fmla="*/ 389 h 420"/>
                    <a:gd name="T72" fmla="*/ 193 w 474"/>
                    <a:gd name="T73" fmla="*/ 387 h 420"/>
                    <a:gd name="T74" fmla="*/ 177 w 474"/>
                    <a:gd name="T75" fmla="*/ 399 h 420"/>
                    <a:gd name="T76" fmla="*/ 157 w 474"/>
                    <a:gd name="T77" fmla="*/ 399 h 420"/>
                    <a:gd name="T78" fmla="*/ 133 w 474"/>
                    <a:gd name="T79" fmla="*/ 416 h 420"/>
                    <a:gd name="T80" fmla="*/ 98 w 474"/>
                    <a:gd name="T81" fmla="*/ 418 h 420"/>
                    <a:gd name="T82" fmla="*/ 93 w 474"/>
                    <a:gd name="T83" fmla="*/ 399 h 420"/>
                    <a:gd name="T84" fmla="*/ 78 w 474"/>
                    <a:gd name="T85" fmla="*/ 396 h 420"/>
                    <a:gd name="T86" fmla="*/ 56 w 474"/>
                    <a:gd name="T87" fmla="*/ 411 h 420"/>
                    <a:gd name="T88" fmla="*/ 30 w 474"/>
                    <a:gd name="T89" fmla="*/ 414 h 420"/>
                    <a:gd name="T90" fmla="*/ 23 w 474"/>
                    <a:gd name="T91" fmla="*/ 420 h 420"/>
                    <a:gd name="T92" fmla="*/ 0 w 474"/>
                    <a:gd name="T93" fmla="*/ 394 h 420"/>
                    <a:gd name="T94" fmla="*/ 17 w 474"/>
                    <a:gd name="T95" fmla="*/ 350 h 420"/>
                    <a:gd name="T96" fmla="*/ 10 w 474"/>
                    <a:gd name="T97" fmla="*/ 335 h 420"/>
                    <a:gd name="T98" fmla="*/ 42 w 474"/>
                    <a:gd name="T99" fmla="*/ 237 h 420"/>
                    <a:gd name="T100" fmla="*/ 74 w 474"/>
                    <a:gd name="T101" fmla="*/ 23 h 420"/>
                    <a:gd name="T102" fmla="*/ 122 w 474"/>
                    <a:gd name="T10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4" h="420">
                      <a:moveTo>
                        <a:pt x="122" y="0"/>
                      </a:moveTo>
                      <a:lnTo>
                        <a:pt x="148" y="13"/>
                      </a:lnTo>
                      <a:lnTo>
                        <a:pt x="145" y="35"/>
                      </a:lnTo>
                      <a:lnTo>
                        <a:pt x="147" y="37"/>
                      </a:lnTo>
                      <a:lnTo>
                        <a:pt x="168" y="35"/>
                      </a:lnTo>
                      <a:lnTo>
                        <a:pt x="191" y="48"/>
                      </a:lnTo>
                      <a:lnTo>
                        <a:pt x="235" y="33"/>
                      </a:lnTo>
                      <a:lnTo>
                        <a:pt x="257" y="37"/>
                      </a:lnTo>
                      <a:lnTo>
                        <a:pt x="255" y="45"/>
                      </a:lnTo>
                      <a:lnTo>
                        <a:pt x="257" y="63"/>
                      </a:lnTo>
                      <a:lnTo>
                        <a:pt x="292" y="72"/>
                      </a:lnTo>
                      <a:lnTo>
                        <a:pt x="323" y="90"/>
                      </a:lnTo>
                      <a:lnTo>
                        <a:pt x="329" y="131"/>
                      </a:lnTo>
                      <a:lnTo>
                        <a:pt x="359" y="137"/>
                      </a:lnTo>
                      <a:lnTo>
                        <a:pt x="474" y="161"/>
                      </a:lnTo>
                      <a:lnTo>
                        <a:pt x="468" y="173"/>
                      </a:lnTo>
                      <a:lnTo>
                        <a:pt x="460" y="212"/>
                      </a:lnTo>
                      <a:lnTo>
                        <a:pt x="459" y="246"/>
                      </a:lnTo>
                      <a:lnTo>
                        <a:pt x="443" y="248"/>
                      </a:lnTo>
                      <a:lnTo>
                        <a:pt x="433" y="243"/>
                      </a:lnTo>
                      <a:lnTo>
                        <a:pt x="440" y="222"/>
                      </a:lnTo>
                      <a:lnTo>
                        <a:pt x="429" y="217"/>
                      </a:lnTo>
                      <a:lnTo>
                        <a:pt x="376" y="243"/>
                      </a:lnTo>
                      <a:lnTo>
                        <a:pt x="369" y="253"/>
                      </a:lnTo>
                      <a:lnTo>
                        <a:pt x="385" y="270"/>
                      </a:lnTo>
                      <a:lnTo>
                        <a:pt x="376" y="320"/>
                      </a:lnTo>
                      <a:lnTo>
                        <a:pt x="361" y="352"/>
                      </a:lnTo>
                      <a:lnTo>
                        <a:pt x="361" y="372"/>
                      </a:lnTo>
                      <a:lnTo>
                        <a:pt x="345" y="390"/>
                      </a:lnTo>
                      <a:lnTo>
                        <a:pt x="328" y="385"/>
                      </a:lnTo>
                      <a:lnTo>
                        <a:pt x="311" y="391"/>
                      </a:lnTo>
                      <a:lnTo>
                        <a:pt x="302" y="379"/>
                      </a:lnTo>
                      <a:lnTo>
                        <a:pt x="272" y="399"/>
                      </a:lnTo>
                      <a:lnTo>
                        <a:pt x="257" y="396"/>
                      </a:lnTo>
                      <a:lnTo>
                        <a:pt x="250" y="384"/>
                      </a:lnTo>
                      <a:lnTo>
                        <a:pt x="207" y="389"/>
                      </a:lnTo>
                      <a:lnTo>
                        <a:pt x="193" y="387"/>
                      </a:lnTo>
                      <a:lnTo>
                        <a:pt x="177" y="399"/>
                      </a:lnTo>
                      <a:lnTo>
                        <a:pt x="157" y="399"/>
                      </a:lnTo>
                      <a:lnTo>
                        <a:pt x="133" y="416"/>
                      </a:lnTo>
                      <a:lnTo>
                        <a:pt x="98" y="418"/>
                      </a:lnTo>
                      <a:lnTo>
                        <a:pt x="93" y="399"/>
                      </a:lnTo>
                      <a:lnTo>
                        <a:pt x="78" y="396"/>
                      </a:lnTo>
                      <a:lnTo>
                        <a:pt x="56" y="411"/>
                      </a:lnTo>
                      <a:lnTo>
                        <a:pt x="30" y="414"/>
                      </a:lnTo>
                      <a:lnTo>
                        <a:pt x="23" y="420"/>
                      </a:lnTo>
                      <a:lnTo>
                        <a:pt x="0" y="394"/>
                      </a:lnTo>
                      <a:lnTo>
                        <a:pt x="17" y="350"/>
                      </a:lnTo>
                      <a:lnTo>
                        <a:pt x="10" y="335"/>
                      </a:lnTo>
                      <a:lnTo>
                        <a:pt x="42" y="237"/>
                      </a:lnTo>
                      <a:lnTo>
                        <a:pt x="74" y="23"/>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0" name="Freeform 31">
                  <a:extLst>
                    <a:ext uri="{FF2B5EF4-FFF2-40B4-BE49-F238E27FC236}">
                      <a16:creationId xmlns:a16="http://schemas.microsoft.com/office/drawing/2014/main" id="{FABB5F2D-009E-4DB4-9EE2-063C5850BFB3}"/>
                    </a:ext>
                  </a:extLst>
                </p:cNvPr>
                <p:cNvSpPr>
                  <a:spLocks/>
                </p:cNvSpPr>
                <p:nvPr/>
              </p:nvSpPr>
              <p:spPr bwMode="auto">
                <a:xfrm>
                  <a:off x="3870326" y="4100513"/>
                  <a:ext cx="728663" cy="895350"/>
                </a:xfrm>
                <a:custGeom>
                  <a:avLst/>
                  <a:gdLst>
                    <a:gd name="T0" fmla="*/ 60 w 459"/>
                    <a:gd name="T1" fmla="*/ 6 h 564"/>
                    <a:gd name="T2" fmla="*/ 105 w 459"/>
                    <a:gd name="T3" fmla="*/ 57 h 564"/>
                    <a:gd name="T4" fmla="*/ 150 w 459"/>
                    <a:gd name="T5" fmla="*/ 141 h 564"/>
                    <a:gd name="T6" fmla="*/ 182 w 459"/>
                    <a:gd name="T7" fmla="*/ 230 h 564"/>
                    <a:gd name="T8" fmla="*/ 179 w 459"/>
                    <a:gd name="T9" fmla="*/ 183 h 564"/>
                    <a:gd name="T10" fmla="*/ 180 w 459"/>
                    <a:gd name="T11" fmla="*/ 98 h 564"/>
                    <a:gd name="T12" fmla="*/ 239 w 459"/>
                    <a:gd name="T13" fmla="*/ 140 h 564"/>
                    <a:gd name="T14" fmla="*/ 317 w 459"/>
                    <a:gd name="T15" fmla="*/ 188 h 564"/>
                    <a:gd name="T16" fmla="*/ 387 w 459"/>
                    <a:gd name="T17" fmla="*/ 187 h 564"/>
                    <a:gd name="T18" fmla="*/ 377 w 459"/>
                    <a:gd name="T19" fmla="*/ 227 h 564"/>
                    <a:gd name="T20" fmla="*/ 367 w 459"/>
                    <a:gd name="T21" fmla="*/ 286 h 564"/>
                    <a:gd name="T22" fmla="*/ 421 w 459"/>
                    <a:gd name="T23" fmla="*/ 297 h 564"/>
                    <a:gd name="T24" fmla="*/ 459 w 459"/>
                    <a:gd name="T25" fmla="*/ 287 h 564"/>
                    <a:gd name="T26" fmla="*/ 403 w 459"/>
                    <a:gd name="T27" fmla="*/ 341 h 564"/>
                    <a:gd name="T28" fmla="*/ 413 w 459"/>
                    <a:gd name="T29" fmla="*/ 357 h 564"/>
                    <a:gd name="T30" fmla="*/ 411 w 459"/>
                    <a:gd name="T31" fmla="*/ 381 h 564"/>
                    <a:gd name="T32" fmla="*/ 363 w 459"/>
                    <a:gd name="T33" fmla="*/ 448 h 564"/>
                    <a:gd name="T34" fmla="*/ 381 w 459"/>
                    <a:gd name="T35" fmla="*/ 480 h 564"/>
                    <a:gd name="T36" fmla="*/ 355 w 459"/>
                    <a:gd name="T37" fmla="*/ 499 h 564"/>
                    <a:gd name="T38" fmla="*/ 346 w 459"/>
                    <a:gd name="T39" fmla="*/ 546 h 564"/>
                    <a:gd name="T40" fmla="*/ 326 w 459"/>
                    <a:gd name="T41" fmla="*/ 534 h 564"/>
                    <a:gd name="T42" fmla="*/ 297 w 459"/>
                    <a:gd name="T43" fmla="*/ 564 h 564"/>
                    <a:gd name="T44" fmla="*/ 261 w 459"/>
                    <a:gd name="T45" fmla="*/ 517 h 564"/>
                    <a:gd name="T46" fmla="*/ 195 w 459"/>
                    <a:gd name="T47" fmla="*/ 490 h 564"/>
                    <a:gd name="T48" fmla="*/ 195 w 459"/>
                    <a:gd name="T49" fmla="*/ 464 h 564"/>
                    <a:gd name="T50" fmla="*/ 129 w 459"/>
                    <a:gd name="T51" fmla="*/ 475 h 564"/>
                    <a:gd name="T52" fmla="*/ 85 w 459"/>
                    <a:gd name="T53" fmla="*/ 464 h 564"/>
                    <a:gd name="T54" fmla="*/ 86 w 459"/>
                    <a:gd name="T55" fmla="*/ 440 h 564"/>
                    <a:gd name="T56" fmla="*/ 12 w 459"/>
                    <a:gd name="T57" fmla="*/ 450 h 564"/>
                    <a:gd name="T58" fmla="*/ 24 w 459"/>
                    <a:gd name="T59" fmla="*/ 392 h 564"/>
                    <a:gd name="T60" fmla="*/ 64 w 459"/>
                    <a:gd name="T61" fmla="*/ 383 h 564"/>
                    <a:gd name="T62" fmla="*/ 39 w 459"/>
                    <a:gd name="T63" fmla="*/ 329 h 564"/>
                    <a:gd name="T64" fmla="*/ 10 w 459"/>
                    <a:gd name="T65" fmla="*/ 378 h 564"/>
                    <a:gd name="T66" fmla="*/ 4 w 459"/>
                    <a:gd name="T67" fmla="*/ 387 h 564"/>
                    <a:gd name="T68" fmla="*/ 29 w 459"/>
                    <a:gd name="T69" fmla="*/ 118 h 564"/>
                    <a:gd name="T70" fmla="*/ 47 w 459"/>
                    <a:gd name="T71" fmla="*/ 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564">
                      <a:moveTo>
                        <a:pt x="51" y="0"/>
                      </a:moveTo>
                      <a:lnTo>
                        <a:pt x="60" y="6"/>
                      </a:lnTo>
                      <a:lnTo>
                        <a:pt x="60" y="25"/>
                      </a:lnTo>
                      <a:lnTo>
                        <a:pt x="105" y="57"/>
                      </a:lnTo>
                      <a:lnTo>
                        <a:pt x="138" y="95"/>
                      </a:lnTo>
                      <a:lnTo>
                        <a:pt x="150" y="141"/>
                      </a:lnTo>
                      <a:lnTo>
                        <a:pt x="164" y="197"/>
                      </a:lnTo>
                      <a:lnTo>
                        <a:pt x="182" y="230"/>
                      </a:lnTo>
                      <a:lnTo>
                        <a:pt x="202" y="225"/>
                      </a:lnTo>
                      <a:lnTo>
                        <a:pt x="179" y="183"/>
                      </a:lnTo>
                      <a:lnTo>
                        <a:pt x="160" y="98"/>
                      </a:lnTo>
                      <a:lnTo>
                        <a:pt x="180" y="98"/>
                      </a:lnTo>
                      <a:lnTo>
                        <a:pt x="230" y="115"/>
                      </a:lnTo>
                      <a:lnTo>
                        <a:pt x="239" y="140"/>
                      </a:lnTo>
                      <a:lnTo>
                        <a:pt x="256" y="165"/>
                      </a:lnTo>
                      <a:lnTo>
                        <a:pt x="317" y="188"/>
                      </a:lnTo>
                      <a:lnTo>
                        <a:pt x="343" y="178"/>
                      </a:lnTo>
                      <a:lnTo>
                        <a:pt x="387" y="187"/>
                      </a:lnTo>
                      <a:lnTo>
                        <a:pt x="387" y="209"/>
                      </a:lnTo>
                      <a:lnTo>
                        <a:pt x="377" y="227"/>
                      </a:lnTo>
                      <a:lnTo>
                        <a:pt x="381" y="248"/>
                      </a:lnTo>
                      <a:lnTo>
                        <a:pt x="367" y="286"/>
                      </a:lnTo>
                      <a:lnTo>
                        <a:pt x="376" y="294"/>
                      </a:lnTo>
                      <a:lnTo>
                        <a:pt x="421" y="297"/>
                      </a:lnTo>
                      <a:lnTo>
                        <a:pt x="445" y="278"/>
                      </a:lnTo>
                      <a:lnTo>
                        <a:pt x="459" y="287"/>
                      </a:lnTo>
                      <a:lnTo>
                        <a:pt x="452" y="321"/>
                      </a:lnTo>
                      <a:lnTo>
                        <a:pt x="403" y="341"/>
                      </a:lnTo>
                      <a:lnTo>
                        <a:pt x="403" y="349"/>
                      </a:lnTo>
                      <a:lnTo>
                        <a:pt x="413" y="357"/>
                      </a:lnTo>
                      <a:lnTo>
                        <a:pt x="418" y="363"/>
                      </a:lnTo>
                      <a:lnTo>
                        <a:pt x="411" y="381"/>
                      </a:lnTo>
                      <a:lnTo>
                        <a:pt x="370" y="427"/>
                      </a:lnTo>
                      <a:lnTo>
                        <a:pt x="363" y="448"/>
                      </a:lnTo>
                      <a:lnTo>
                        <a:pt x="383" y="476"/>
                      </a:lnTo>
                      <a:lnTo>
                        <a:pt x="381" y="480"/>
                      </a:lnTo>
                      <a:lnTo>
                        <a:pt x="367" y="485"/>
                      </a:lnTo>
                      <a:lnTo>
                        <a:pt x="355" y="499"/>
                      </a:lnTo>
                      <a:lnTo>
                        <a:pt x="361" y="522"/>
                      </a:lnTo>
                      <a:lnTo>
                        <a:pt x="346" y="546"/>
                      </a:lnTo>
                      <a:lnTo>
                        <a:pt x="332" y="546"/>
                      </a:lnTo>
                      <a:lnTo>
                        <a:pt x="326" y="534"/>
                      </a:lnTo>
                      <a:lnTo>
                        <a:pt x="311" y="534"/>
                      </a:lnTo>
                      <a:lnTo>
                        <a:pt x="297" y="564"/>
                      </a:lnTo>
                      <a:lnTo>
                        <a:pt x="267" y="558"/>
                      </a:lnTo>
                      <a:lnTo>
                        <a:pt x="261" y="517"/>
                      </a:lnTo>
                      <a:lnTo>
                        <a:pt x="230" y="499"/>
                      </a:lnTo>
                      <a:lnTo>
                        <a:pt x="195" y="490"/>
                      </a:lnTo>
                      <a:lnTo>
                        <a:pt x="193" y="472"/>
                      </a:lnTo>
                      <a:lnTo>
                        <a:pt x="195" y="464"/>
                      </a:lnTo>
                      <a:lnTo>
                        <a:pt x="173" y="460"/>
                      </a:lnTo>
                      <a:lnTo>
                        <a:pt x="129" y="475"/>
                      </a:lnTo>
                      <a:lnTo>
                        <a:pt x="106" y="462"/>
                      </a:lnTo>
                      <a:lnTo>
                        <a:pt x="85" y="464"/>
                      </a:lnTo>
                      <a:lnTo>
                        <a:pt x="83" y="462"/>
                      </a:lnTo>
                      <a:lnTo>
                        <a:pt x="86" y="440"/>
                      </a:lnTo>
                      <a:lnTo>
                        <a:pt x="60" y="427"/>
                      </a:lnTo>
                      <a:lnTo>
                        <a:pt x="12" y="450"/>
                      </a:lnTo>
                      <a:lnTo>
                        <a:pt x="15" y="436"/>
                      </a:lnTo>
                      <a:lnTo>
                        <a:pt x="24" y="392"/>
                      </a:lnTo>
                      <a:lnTo>
                        <a:pt x="41" y="383"/>
                      </a:lnTo>
                      <a:lnTo>
                        <a:pt x="64" y="383"/>
                      </a:lnTo>
                      <a:lnTo>
                        <a:pt x="70" y="372"/>
                      </a:lnTo>
                      <a:lnTo>
                        <a:pt x="39" y="329"/>
                      </a:lnTo>
                      <a:lnTo>
                        <a:pt x="34" y="328"/>
                      </a:lnTo>
                      <a:lnTo>
                        <a:pt x="10" y="378"/>
                      </a:lnTo>
                      <a:lnTo>
                        <a:pt x="9" y="386"/>
                      </a:lnTo>
                      <a:lnTo>
                        <a:pt x="4" y="387"/>
                      </a:lnTo>
                      <a:lnTo>
                        <a:pt x="0" y="370"/>
                      </a:lnTo>
                      <a:lnTo>
                        <a:pt x="29" y="118"/>
                      </a:lnTo>
                      <a:lnTo>
                        <a:pt x="36" y="20"/>
                      </a:lnTo>
                      <a:lnTo>
                        <a:pt x="47" y="2"/>
                      </a:lnTo>
                      <a:lnTo>
                        <a:pt x="5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1" name="Freeform 32">
                  <a:extLst>
                    <a:ext uri="{FF2B5EF4-FFF2-40B4-BE49-F238E27FC236}">
                      <a16:creationId xmlns:a16="http://schemas.microsoft.com/office/drawing/2014/main" id="{74062B11-4D0A-4E4A-81D3-CA890A37D092}"/>
                    </a:ext>
                  </a:extLst>
                </p:cNvPr>
                <p:cNvSpPr>
                  <a:spLocks/>
                </p:cNvSpPr>
                <p:nvPr/>
              </p:nvSpPr>
              <p:spPr bwMode="auto">
                <a:xfrm>
                  <a:off x="4414838" y="3997326"/>
                  <a:ext cx="703263" cy="727075"/>
                </a:xfrm>
                <a:custGeom>
                  <a:avLst/>
                  <a:gdLst>
                    <a:gd name="T0" fmla="*/ 198 w 443"/>
                    <a:gd name="T1" fmla="*/ 0 h 458"/>
                    <a:gd name="T2" fmla="*/ 236 w 443"/>
                    <a:gd name="T3" fmla="*/ 18 h 458"/>
                    <a:gd name="T4" fmla="*/ 232 w 443"/>
                    <a:gd name="T5" fmla="*/ 22 h 458"/>
                    <a:gd name="T6" fmla="*/ 240 w 443"/>
                    <a:gd name="T7" fmla="*/ 51 h 458"/>
                    <a:gd name="T8" fmla="*/ 248 w 443"/>
                    <a:gd name="T9" fmla="*/ 55 h 458"/>
                    <a:gd name="T10" fmla="*/ 271 w 443"/>
                    <a:gd name="T11" fmla="*/ 36 h 458"/>
                    <a:gd name="T12" fmla="*/ 307 w 443"/>
                    <a:gd name="T13" fmla="*/ 36 h 458"/>
                    <a:gd name="T14" fmla="*/ 325 w 443"/>
                    <a:gd name="T15" fmla="*/ 61 h 458"/>
                    <a:gd name="T16" fmla="*/ 340 w 443"/>
                    <a:gd name="T17" fmla="*/ 61 h 458"/>
                    <a:gd name="T18" fmla="*/ 349 w 443"/>
                    <a:gd name="T19" fmla="*/ 67 h 458"/>
                    <a:gd name="T20" fmla="*/ 348 w 443"/>
                    <a:gd name="T21" fmla="*/ 79 h 458"/>
                    <a:gd name="T22" fmla="*/ 348 w 443"/>
                    <a:gd name="T23" fmla="*/ 91 h 458"/>
                    <a:gd name="T24" fmla="*/ 370 w 443"/>
                    <a:gd name="T25" fmla="*/ 100 h 458"/>
                    <a:gd name="T26" fmla="*/ 390 w 443"/>
                    <a:gd name="T27" fmla="*/ 131 h 458"/>
                    <a:gd name="T28" fmla="*/ 375 w 443"/>
                    <a:gd name="T29" fmla="*/ 179 h 458"/>
                    <a:gd name="T30" fmla="*/ 375 w 443"/>
                    <a:gd name="T31" fmla="*/ 191 h 458"/>
                    <a:gd name="T32" fmla="*/ 390 w 443"/>
                    <a:gd name="T33" fmla="*/ 206 h 458"/>
                    <a:gd name="T34" fmla="*/ 390 w 443"/>
                    <a:gd name="T35" fmla="*/ 218 h 458"/>
                    <a:gd name="T36" fmla="*/ 394 w 443"/>
                    <a:gd name="T37" fmla="*/ 220 h 458"/>
                    <a:gd name="T38" fmla="*/ 421 w 443"/>
                    <a:gd name="T39" fmla="*/ 223 h 458"/>
                    <a:gd name="T40" fmla="*/ 421 w 443"/>
                    <a:gd name="T41" fmla="*/ 235 h 458"/>
                    <a:gd name="T42" fmla="*/ 443 w 443"/>
                    <a:gd name="T43" fmla="*/ 272 h 458"/>
                    <a:gd name="T44" fmla="*/ 428 w 443"/>
                    <a:gd name="T45" fmla="*/ 284 h 458"/>
                    <a:gd name="T46" fmla="*/ 423 w 443"/>
                    <a:gd name="T47" fmla="*/ 289 h 458"/>
                    <a:gd name="T48" fmla="*/ 432 w 443"/>
                    <a:gd name="T49" fmla="*/ 337 h 458"/>
                    <a:gd name="T50" fmla="*/ 423 w 443"/>
                    <a:gd name="T51" fmla="*/ 357 h 458"/>
                    <a:gd name="T52" fmla="*/ 396 w 443"/>
                    <a:gd name="T53" fmla="*/ 374 h 458"/>
                    <a:gd name="T54" fmla="*/ 388 w 443"/>
                    <a:gd name="T55" fmla="*/ 398 h 458"/>
                    <a:gd name="T56" fmla="*/ 341 w 443"/>
                    <a:gd name="T57" fmla="*/ 453 h 458"/>
                    <a:gd name="T58" fmla="*/ 312 w 443"/>
                    <a:gd name="T59" fmla="*/ 440 h 458"/>
                    <a:gd name="T60" fmla="*/ 279 w 443"/>
                    <a:gd name="T61" fmla="*/ 458 h 458"/>
                    <a:gd name="T62" fmla="*/ 269 w 443"/>
                    <a:gd name="T63" fmla="*/ 448 h 458"/>
                    <a:gd name="T64" fmla="*/ 275 w 443"/>
                    <a:gd name="T65" fmla="*/ 422 h 458"/>
                    <a:gd name="T66" fmla="*/ 271 w 443"/>
                    <a:gd name="T67" fmla="*/ 414 h 458"/>
                    <a:gd name="T68" fmla="*/ 240 w 443"/>
                    <a:gd name="T69" fmla="*/ 418 h 458"/>
                    <a:gd name="T70" fmla="*/ 198 w 443"/>
                    <a:gd name="T71" fmla="*/ 414 h 458"/>
                    <a:gd name="T72" fmla="*/ 159 w 443"/>
                    <a:gd name="T73" fmla="*/ 431 h 458"/>
                    <a:gd name="T74" fmla="*/ 137 w 443"/>
                    <a:gd name="T75" fmla="*/ 428 h 458"/>
                    <a:gd name="T76" fmla="*/ 127 w 443"/>
                    <a:gd name="T77" fmla="*/ 413 h 458"/>
                    <a:gd name="T78" fmla="*/ 109 w 443"/>
                    <a:gd name="T79" fmla="*/ 386 h 458"/>
                    <a:gd name="T80" fmla="*/ 116 w 443"/>
                    <a:gd name="T81" fmla="*/ 352 h 458"/>
                    <a:gd name="T82" fmla="*/ 102 w 443"/>
                    <a:gd name="T83" fmla="*/ 343 h 458"/>
                    <a:gd name="T84" fmla="*/ 78 w 443"/>
                    <a:gd name="T85" fmla="*/ 362 h 458"/>
                    <a:gd name="T86" fmla="*/ 33 w 443"/>
                    <a:gd name="T87" fmla="*/ 359 h 458"/>
                    <a:gd name="T88" fmla="*/ 24 w 443"/>
                    <a:gd name="T89" fmla="*/ 351 h 458"/>
                    <a:gd name="T90" fmla="*/ 38 w 443"/>
                    <a:gd name="T91" fmla="*/ 313 h 458"/>
                    <a:gd name="T92" fmla="*/ 34 w 443"/>
                    <a:gd name="T93" fmla="*/ 292 h 458"/>
                    <a:gd name="T94" fmla="*/ 44 w 443"/>
                    <a:gd name="T95" fmla="*/ 274 h 458"/>
                    <a:gd name="T96" fmla="*/ 44 w 443"/>
                    <a:gd name="T97" fmla="*/ 252 h 458"/>
                    <a:gd name="T98" fmla="*/ 0 w 443"/>
                    <a:gd name="T99" fmla="*/ 243 h 458"/>
                    <a:gd name="T100" fmla="*/ 22 w 443"/>
                    <a:gd name="T101" fmla="*/ 218 h 458"/>
                    <a:gd name="T102" fmla="*/ 39 w 443"/>
                    <a:gd name="T103" fmla="*/ 205 h 458"/>
                    <a:gd name="T104" fmla="*/ 69 w 443"/>
                    <a:gd name="T105" fmla="*/ 203 h 458"/>
                    <a:gd name="T106" fmla="*/ 91 w 443"/>
                    <a:gd name="T107" fmla="*/ 179 h 458"/>
                    <a:gd name="T108" fmla="*/ 98 w 443"/>
                    <a:gd name="T109" fmla="*/ 119 h 458"/>
                    <a:gd name="T110" fmla="*/ 128 w 443"/>
                    <a:gd name="T111" fmla="*/ 96 h 458"/>
                    <a:gd name="T112" fmla="*/ 159 w 443"/>
                    <a:gd name="T113" fmla="*/ 57 h 458"/>
                    <a:gd name="T114" fmla="*/ 198 w 443"/>
                    <a:gd name="T11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458">
                      <a:moveTo>
                        <a:pt x="198" y="0"/>
                      </a:moveTo>
                      <a:lnTo>
                        <a:pt x="236" y="18"/>
                      </a:lnTo>
                      <a:lnTo>
                        <a:pt x="232" y="22"/>
                      </a:lnTo>
                      <a:lnTo>
                        <a:pt x="240" y="51"/>
                      </a:lnTo>
                      <a:lnTo>
                        <a:pt x="248" y="55"/>
                      </a:lnTo>
                      <a:lnTo>
                        <a:pt x="271" y="36"/>
                      </a:lnTo>
                      <a:lnTo>
                        <a:pt x="307" y="36"/>
                      </a:lnTo>
                      <a:lnTo>
                        <a:pt x="325" y="61"/>
                      </a:lnTo>
                      <a:lnTo>
                        <a:pt x="340" y="61"/>
                      </a:lnTo>
                      <a:lnTo>
                        <a:pt x="349" y="67"/>
                      </a:lnTo>
                      <a:lnTo>
                        <a:pt x="348" y="79"/>
                      </a:lnTo>
                      <a:lnTo>
                        <a:pt x="348" y="91"/>
                      </a:lnTo>
                      <a:lnTo>
                        <a:pt x="370" y="100"/>
                      </a:lnTo>
                      <a:lnTo>
                        <a:pt x="390" y="131"/>
                      </a:lnTo>
                      <a:lnTo>
                        <a:pt x="375" y="179"/>
                      </a:lnTo>
                      <a:lnTo>
                        <a:pt x="375" y="191"/>
                      </a:lnTo>
                      <a:lnTo>
                        <a:pt x="390" y="206"/>
                      </a:lnTo>
                      <a:lnTo>
                        <a:pt x="390" y="218"/>
                      </a:lnTo>
                      <a:lnTo>
                        <a:pt x="394" y="220"/>
                      </a:lnTo>
                      <a:lnTo>
                        <a:pt x="421" y="223"/>
                      </a:lnTo>
                      <a:lnTo>
                        <a:pt x="421" y="235"/>
                      </a:lnTo>
                      <a:lnTo>
                        <a:pt x="443" y="272"/>
                      </a:lnTo>
                      <a:lnTo>
                        <a:pt x="428" y="284"/>
                      </a:lnTo>
                      <a:lnTo>
                        <a:pt x="423" y="289"/>
                      </a:lnTo>
                      <a:lnTo>
                        <a:pt x="432" y="337"/>
                      </a:lnTo>
                      <a:lnTo>
                        <a:pt x="423" y="357"/>
                      </a:lnTo>
                      <a:lnTo>
                        <a:pt x="396" y="374"/>
                      </a:lnTo>
                      <a:lnTo>
                        <a:pt x="388" y="398"/>
                      </a:lnTo>
                      <a:lnTo>
                        <a:pt x="341" y="453"/>
                      </a:lnTo>
                      <a:lnTo>
                        <a:pt x="312" y="440"/>
                      </a:lnTo>
                      <a:lnTo>
                        <a:pt x="279" y="458"/>
                      </a:lnTo>
                      <a:lnTo>
                        <a:pt x="269" y="448"/>
                      </a:lnTo>
                      <a:lnTo>
                        <a:pt x="275" y="422"/>
                      </a:lnTo>
                      <a:lnTo>
                        <a:pt x="271" y="414"/>
                      </a:lnTo>
                      <a:lnTo>
                        <a:pt x="240" y="418"/>
                      </a:lnTo>
                      <a:lnTo>
                        <a:pt x="198" y="414"/>
                      </a:lnTo>
                      <a:lnTo>
                        <a:pt x="159" y="431"/>
                      </a:lnTo>
                      <a:lnTo>
                        <a:pt x="137" y="428"/>
                      </a:lnTo>
                      <a:lnTo>
                        <a:pt x="127" y="413"/>
                      </a:lnTo>
                      <a:lnTo>
                        <a:pt x="109" y="386"/>
                      </a:lnTo>
                      <a:lnTo>
                        <a:pt x="116" y="352"/>
                      </a:lnTo>
                      <a:lnTo>
                        <a:pt x="102" y="343"/>
                      </a:lnTo>
                      <a:lnTo>
                        <a:pt x="78" y="362"/>
                      </a:lnTo>
                      <a:lnTo>
                        <a:pt x="33" y="359"/>
                      </a:lnTo>
                      <a:lnTo>
                        <a:pt x="24" y="351"/>
                      </a:lnTo>
                      <a:lnTo>
                        <a:pt x="38" y="313"/>
                      </a:lnTo>
                      <a:lnTo>
                        <a:pt x="34" y="292"/>
                      </a:lnTo>
                      <a:lnTo>
                        <a:pt x="44" y="274"/>
                      </a:lnTo>
                      <a:lnTo>
                        <a:pt x="44" y="252"/>
                      </a:lnTo>
                      <a:lnTo>
                        <a:pt x="0" y="243"/>
                      </a:lnTo>
                      <a:lnTo>
                        <a:pt x="22" y="218"/>
                      </a:lnTo>
                      <a:lnTo>
                        <a:pt x="39" y="205"/>
                      </a:lnTo>
                      <a:lnTo>
                        <a:pt x="69" y="203"/>
                      </a:lnTo>
                      <a:lnTo>
                        <a:pt x="91" y="179"/>
                      </a:lnTo>
                      <a:lnTo>
                        <a:pt x="98" y="119"/>
                      </a:lnTo>
                      <a:lnTo>
                        <a:pt x="128" y="96"/>
                      </a:lnTo>
                      <a:lnTo>
                        <a:pt x="159" y="57"/>
                      </a:lnTo>
                      <a:lnTo>
                        <a:pt x="19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2" name="Freeform 33">
                  <a:extLst>
                    <a:ext uri="{FF2B5EF4-FFF2-40B4-BE49-F238E27FC236}">
                      <a16:creationId xmlns:a16="http://schemas.microsoft.com/office/drawing/2014/main" id="{DF45B97F-623F-49A2-948A-824C52FBCF14}"/>
                    </a:ext>
                  </a:extLst>
                </p:cNvPr>
                <p:cNvSpPr>
                  <a:spLocks/>
                </p:cNvSpPr>
                <p:nvPr/>
              </p:nvSpPr>
              <p:spPr bwMode="auto">
                <a:xfrm>
                  <a:off x="4805363" y="4832351"/>
                  <a:ext cx="557213" cy="400050"/>
                </a:xfrm>
                <a:custGeom>
                  <a:avLst/>
                  <a:gdLst>
                    <a:gd name="T0" fmla="*/ 107 w 351"/>
                    <a:gd name="T1" fmla="*/ 0 h 252"/>
                    <a:gd name="T2" fmla="*/ 110 w 351"/>
                    <a:gd name="T3" fmla="*/ 4 h 252"/>
                    <a:gd name="T4" fmla="*/ 108 w 351"/>
                    <a:gd name="T5" fmla="*/ 21 h 252"/>
                    <a:gd name="T6" fmla="*/ 120 w 351"/>
                    <a:gd name="T7" fmla="*/ 29 h 252"/>
                    <a:gd name="T8" fmla="*/ 135 w 351"/>
                    <a:gd name="T9" fmla="*/ 53 h 252"/>
                    <a:gd name="T10" fmla="*/ 148 w 351"/>
                    <a:gd name="T11" fmla="*/ 43 h 252"/>
                    <a:gd name="T12" fmla="*/ 159 w 351"/>
                    <a:gd name="T13" fmla="*/ 43 h 252"/>
                    <a:gd name="T14" fmla="*/ 150 w 351"/>
                    <a:gd name="T15" fmla="*/ 65 h 252"/>
                    <a:gd name="T16" fmla="*/ 189 w 351"/>
                    <a:gd name="T17" fmla="*/ 69 h 252"/>
                    <a:gd name="T18" fmla="*/ 218 w 351"/>
                    <a:gd name="T19" fmla="*/ 43 h 252"/>
                    <a:gd name="T20" fmla="*/ 231 w 351"/>
                    <a:gd name="T21" fmla="*/ 61 h 252"/>
                    <a:gd name="T22" fmla="*/ 246 w 351"/>
                    <a:gd name="T23" fmla="*/ 50 h 252"/>
                    <a:gd name="T24" fmla="*/ 239 w 351"/>
                    <a:gd name="T25" fmla="*/ 40 h 252"/>
                    <a:gd name="T26" fmla="*/ 248 w 351"/>
                    <a:gd name="T27" fmla="*/ 33 h 252"/>
                    <a:gd name="T28" fmla="*/ 265 w 351"/>
                    <a:gd name="T29" fmla="*/ 41 h 252"/>
                    <a:gd name="T30" fmla="*/ 280 w 351"/>
                    <a:gd name="T31" fmla="*/ 26 h 252"/>
                    <a:gd name="T32" fmla="*/ 331 w 351"/>
                    <a:gd name="T33" fmla="*/ 19 h 252"/>
                    <a:gd name="T34" fmla="*/ 347 w 351"/>
                    <a:gd name="T35" fmla="*/ 38 h 252"/>
                    <a:gd name="T36" fmla="*/ 351 w 351"/>
                    <a:gd name="T37" fmla="*/ 50 h 252"/>
                    <a:gd name="T38" fmla="*/ 341 w 351"/>
                    <a:gd name="T39" fmla="*/ 65 h 252"/>
                    <a:gd name="T40" fmla="*/ 346 w 351"/>
                    <a:gd name="T41" fmla="*/ 81 h 252"/>
                    <a:gd name="T42" fmla="*/ 331 w 351"/>
                    <a:gd name="T43" fmla="*/ 104 h 252"/>
                    <a:gd name="T44" fmla="*/ 266 w 351"/>
                    <a:gd name="T45" fmla="*/ 110 h 252"/>
                    <a:gd name="T46" fmla="*/ 277 w 351"/>
                    <a:gd name="T47" fmla="*/ 145 h 252"/>
                    <a:gd name="T48" fmla="*/ 238 w 351"/>
                    <a:gd name="T49" fmla="*/ 198 h 252"/>
                    <a:gd name="T50" fmla="*/ 203 w 351"/>
                    <a:gd name="T51" fmla="*/ 209 h 252"/>
                    <a:gd name="T52" fmla="*/ 189 w 351"/>
                    <a:gd name="T53" fmla="*/ 207 h 252"/>
                    <a:gd name="T54" fmla="*/ 175 w 351"/>
                    <a:gd name="T55" fmla="*/ 218 h 252"/>
                    <a:gd name="T56" fmla="*/ 174 w 351"/>
                    <a:gd name="T57" fmla="*/ 232 h 252"/>
                    <a:gd name="T58" fmla="*/ 150 w 351"/>
                    <a:gd name="T59" fmla="*/ 244 h 252"/>
                    <a:gd name="T60" fmla="*/ 98 w 351"/>
                    <a:gd name="T61" fmla="*/ 241 h 252"/>
                    <a:gd name="T62" fmla="*/ 75 w 351"/>
                    <a:gd name="T63" fmla="*/ 252 h 252"/>
                    <a:gd name="T64" fmla="*/ 58 w 351"/>
                    <a:gd name="T65" fmla="*/ 207 h 252"/>
                    <a:gd name="T66" fmla="*/ 48 w 351"/>
                    <a:gd name="T67" fmla="*/ 203 h 252"/>
                    <a:gd name="T68" fmla="*/ 35 w 351"/>
                    <a:gd name="T69" fmla="*/ 194 h 252"/>
                    <a:gd name="T70" fmla="*/ 15 w 351"/>
                    <a:gd name="T71" fmla="*/ 191 h 252"/>
                    <a:gd name="T72" fmla="*/ 14 w 351"/>
                    <a:gd name="T73" fmla="*/ 152 h 252"/>
                    <a:gd name="T74" fmla="*/ 0 w 351"/>
                    <a:gd name="T75" fmla="*/ 137 h 252"/>
                    <a:gd name="T76" fmla="*/ 19 w 351"/>
                    <a:gd name="T77" fmla="*/ 112 h 252"/>
                    <a:gd name="T78" fmla="*/ 39 w 351"/>
                    <a:gd name="T79" fmla="*/ 123 h 252"/>
                    <a:gd name="T80" fmla="*/ 44 w 351"/>
                    <a:gd name="T81" fmla="*/ 117 h 252"/>
                    <a:gd name="T82" fmla="*/ 60 w 351"/>
                    <a:gd name="T83" fmla="*/ 21 h 252"/>
                    <a:gd name="T84" fmla="*/ 86 w 351"/>
                    <a:gd name="T85" fmla="*/ 9 h 252"/>
                    <a:gd name="T86" fmla="*/ 107 w 351"/>
                    <a:gd name="T8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 h="252">
                      <a:moveTo>
                        <a:pt x="107" y="0"/>
                      </a:moveTo>
                      <a:lnTo>
                        <a:pt x="110" y="4"/>
                      </a:lnTo>
                      <a:lnTo>
                        <a:pt x="108" y="21"/>
                      </a:lnTo>
                      <a:lnTo>
                        <a:pt x="120" y="29"/>
                      </a:lnTo>
                      <a:lnTo>
                        <a:pt x="135" y="53"/>
                      </a:lnTo>
                      <a:lnTo>
                        <a:pt x="148" y="43"/>
                      </a:lnTo>
                      <a:lnTo>
                        <a:pt x="159" y="43"/>
                      </a:lnTo>
                      <a:lnTo>
                        <a:pt x="150" y="65"/>
                      </a:lnTo>
                      <a:lnTo>
                        <a:pt x="189" y="69"/>
                      </a:lnTo>
                      <a:lnTo>
                        <a:pt x="218" y="43"/>
                      </a:lnTo>
                      <a:lnTo>
                        <a:pt x="231" y="61"/>
                      </a:lnTo>
                      <a:lnTo>
                        <a:pt x="246" y="50"/>
                      </a:lnTo>
                      <a:lnTo>
                        <a:pt x="239" y="40"/>
                      </a:lnTo>
                      <a:lnTo>
                        <a:pt x="248" y="33"/>
                      </a:lnTo>
                      <a:lnTo>
                        <a:pt x="265" y="41"/>
                      </a:lnTo>
                      <a:lnTo>
                        <a:pt x="280" y="26"/>
                      </a:lnTo>
                      <a:lnTo>
                        <a:pt x="331" y="19"/>
                      </a:lnTo>
                      <a:lnTo>
                        <a:pt x="347" y="38"/>
                      </a:lnTo>
                      <a:lnTo>
                        <a:pt x="351" y="50"/>
                      </a:lnTo>
                      <a:lnTo>
                        <a:pt x="341" y="65"/>
                      </a:lnTo>
                      <a:lnTo>
                        <a:pt x="346" y="81"/>
                      </a:lnTo>
                      <a:lnTo>
                        <a:pt x="331" y="104"/>
                      </a:lnTo>
                      <a:lnTo>
                        <a:pt x="266" y="110"/>
                      </a:lnTo>
                      <a:lnTo>
                        <a:pt x="277" y="145"/>
                      </a:lnTo>
                      <a:lnTo>
                        <a:pt x="238" y="198"/>
                      </a:lnTo>
                      <a:lnTo>
                        <a:pt x="203" y="209"/>
                      </a:lnTo>
                      <a:lnTo>
                        <a:pt x="189" y="207"/>
                      </a:lnTo>
                      <a:lnTo>
                        <a:pt x="175" y="218"/>
                      </a:lnTo>
                      <a:lnTo>
                        <a:pt x="174" y="232"/>
                      </a:lnTo>
                      <a:lnTo>
                        <a:pt x="150" y="244"/>
                      </a:lnTo>
                      <a:lnTo>
                        <a:pt x="98" y="241"/>
                      </a:lnTo>
                      <a:lnTo>
                        <a:pt x="75" y="252"/>
                      </a:lnTo>
                      <a:lnTo>
                        <a:pt x="58" y="207"/>
                      </a:lnTo>
                      <a:lnTo>
                        <a:pt x="48" y="203"/>
                      </a:lnTo>
                      <a:lnTo>
                        <a:pt x="35" y="194"/>
                      </a:lnTo>
                      <a:lnTo>
                        <a:pt x="15" y="191"/>
                      </a:lnTo>
                      <a:lnTo>
                        <a:pt x="14" y="152"/>
                      </a:lnTo>
                      <a:lnTo>
                        <a:pt x="0" y="137"/>
                      </a:lnTo>
                      <a:lnTo>
                        <a:pt x="19" y="112"/>
                      </a:lnTo>
                      <a:lnTo>
                        <a:pt x="39" y="123"/>
                      </a:lnTo>
                      <a:lnTo>
                        <a:pt x="44" y="117"/>
                      </a:lnTo>
                      <a:lnTo>
                        <a:pt x="60" y="21"/>
                      </a:lnTo>
                      <a:lnTo>
                        <a:pt x="86" y="9"/>
                      </a:lnTo>
                      <a:lnTo>
                        <a:pt x="10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3" name="Freeform 34">
                  <a:extLst>
                    <a:ext uri="{FF2B5EF4-FFF2-40B4-BE49-F238E27FC236}">
                      <a16:creationId xmlns:a16="http://schemas.microsoft.com/office/drawing/2014/main" id="{2D00DF34-AA80-4BFF-B03D-39E4D3A01CAE}"/>
                    </a:ext>
                  </a:extLst>
                </p:cNvPr>
                <p:cNvSpPr>
                  <a:spLocks/>
                </p:cNvSpPr>
                <p:nvPr/>
              </p:nvSpPr>
              <p:spPr bwMode="auto">
                <a:xfrm>
                  <a:off x="5183188" y="4948238"/>
                  <a:ext cx="652463" cy="509588"/>
                </a:xfrm>
                <a:custGeom>
                  <a:avLst/>
                  <a:gdLst>
                    <a:gd name="T0" fmla="*/ 163 w 411"/>
                    <a:gd name="T1" fmla="*/ 0 h 321"/>
                    <a:gd name="T2" fmla="*/ 179 w 411"/>
                    <a:gd name="T3" fmla="*/ 8 h 321"/>
                    <a:gd name="T4" fmla="*/ 222 w 411"/>
                    <a:gd name="T5" fmla="*/ 26 h 321"/>
                    <a:gd name="T6" fmla="*/ 272 w 411"/>
                    <a:gd name="T7" fmla="*/ 66 h 321"/>
                    <a:gd name="T8" fmla="*/ 292 w 411"/>
                    <a:gd name="T9" fmla="*/ 100 h 321"/>
                    <a:gd name="T10" fmla="*/ 312 w 411"/>
                    <a:gd name="T11" fmla="*/ 153 h 321"/>
                    <a:gd name="T12" fmla="*/ 359 w 411"/>
                    <a:gd name="T13" fmla="*/ 183 h 321"/>
                    <a:gd name="T14" fmla="*/ 376 w 411"/>
                    <a:gd name="T15" fmla="*/ 165 h 321"/>
                    <a:gd name="T16" fmla="*/ 396 w 411"/>
                    <a:gd name="T17" fmla="*/ 169 h 321"/>
                    <a:gd name="T18" fmla="*/ 411 w 411"/>
                    <a:gd name="T19" fmla="*/ 190 h 321"/>
                    <a:gd name="T20" fmla="*/ 393 w 411"/>
                    <a:gd name="T21" fmla="*/ 199 h 321"/>
                    <a:gd name="T22" fmla="*/ 366 w 411"/>
                    <a:gd name="T23" fmla="*/ 218 h 321"/>
                    <a:gd name="T24" fmla="*/ 325 w 411"/>
                    <a:gd name="T25" fmla="*/ 225 h 321"/>
                    <a:gd name="T26" fmla="*/ 314 w 411"/>
                    <a:gd name="T27" fmla="*/ 237 h 321"/>
                    <a:gd name="T28" fmla="*/ 340 w 411"/>
                    <a:gd name="T29" fmla="*/ 278 h 321"/>
                    <a:gd name="T30" fmla="*/ 334 w 411"/>
                    <a:gd name="T31" fmla="*/ 290 h 321"/>
                    <a:gd name="T32" fmla="*/ 314 w 411"/>
                    <a:gd name="T33" fmla="*/ 307 h 321"/>
                    <a:gd name="T34" fmla="*/ 284 w 411"/>
                    <a:gd name="T35" fmla="*/ 303 h 321"/>
                    <a:gd name="T36" fmla="*/ 260 w 411"/>
                    <a:gd name="T37" fmla="*/ 303 h 321"/>
                    <a:gd name="T38" fmla="*/ 246 w 411"/>
                    <a:gd name="T39" fmla="*/ 307 h 321"/>
                    <a:gd name="T40" fmla="*/ 223 w 411"/>
                    <a:gd name="T41" fmla="*/ 298 h 321"/>
                    <a:gd name="T42" fmla="*/ 203 w 411"/>
                    <a:gd name="T43" fmla="*/ 313 h 321"/>
                    <a:gd name="T44" fmla="*/ 189 w 411"/>
                    <a:gd name="T45" fmla="*/ 311 h 321"/>
                    <a:gd name="T46" fmla="*/ 178 w 411"/>
                    <a:gd name="T47" fmla="*/ 321 h 321"/>
                    <a:gd name="T48" fmla="*/ 162 w 411"/>
                    <a:gd name="T49" fmla="*/ 313 h 321"/>
                    <a:gd name="T50" fmla="*/ 158 w 411"/>
                    <a:gd name="T51" fmla="*/ 290 h 321"/>
                    <a:gd name="T52" fmla="*/ 108 w 411"/>
                    <a:gd name="T53" fmla="*/ 272 h 321"/>
                    <a:gd name="T54" fmla="*/ 92 w 411"/>
                    <a:gd name="T55" fmla="*/ 245 h 321"/>
                    <a:gd name="T56" fmla="*/ 67 w 411"/>
                    <a:gd name="T57" fmla="*/ 237 h 321"/>
                    <a:gd name="T58" fmla="*/ 59 w 411"/>
                    <a:gd name="T59" fmla="*/ 213 h 321"/>
                    <a:gd name="T60" fmla="*/ 45 w 411"/>
                    <a:gd name="T61" fmla="*/ 210 h 321"/>
                    <a:gd name="T62" fmla="*/ 43 w 411"/>
                    <a:gd name="T63" fmla="*/ 207 h 321"/>
                    <a:gd name="T64" fmla="*/ 57 w 411"/>
                    <a:gd name="T65" fmla="*/ 198 h 321"/>
                    <a:gd name="T66" fmla="*/ 40 w 411"/>
                    <a:gd name="T67" fmla="*/ 171 h 321"/>
                    <a:gd name="T68" fmla="*/ 42 w 411"/>
                    <a:gd name="T69" fmla="*/ 161 h 321"/>
                    <a:gd name="T70" fmla="*/ 20 w 411"/>
                    <a:gd name="T71" fmla="*/ 156 h 321"/>
                    <a:gd name="T72" fmla="*/ 0 w 411"/>
                    <a:gd name="T73" fmla="*/ 125 h 321"/>
                    <a:gd name="T74" fmla="*/ 39 w 411"/>
                    <a:gd name="T75" fmla="*/ 72 h 321"/>
                    <a:gd name="T76" fmla="*/ 28 w 411"/>
                    <a:gd name="T77" fmla="*/ 37 h 321"/>
                    <a:gd name="T78" fmla="*/ 93 w 411"/>
                    <a:gd name="T79" fmla="*/ 31 h 321"/>
                    <a:gd name="T80" fmla="*/ 108 w 411"/>
                    <a:gd name="T81" fmla="*/ 8 h 321"/>
                    <a:gd name="T82" fmla="*/ 122 w 411"/>
                    <a:gd name="T83" fmla="*/ 15 h 321"/>
                    <a:gd name="T84" fmla="*/ 163 w 411"/>
                    <a:gd name="T8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21">
                      <a:moveTo>
                        <a:pt x="163" y="0"/>
                      </a:moveTo>
                      <a:lnTo>
                        <a:pt x="179" y="8"/>
                      </a:lnTo>
                      <a:lnTo>
                        <a:pt x="222" y="26"/>
                      </a:lnTo>
                      <a:lnTo>
                        <a:pt x="272" y="66"/>
                      </a:lnTo>
                      <a:lnTo>
                        <a:pt x="292" y="100"/>
                      </a:lnTo>
                      <a:lnTo>
                        <a:pt x="312" y="153"/>
                      </a:lnTo>
                      <a:lnTo>
                        <a:pt x="359" y="183"/>
                      </a:lnTo>
                      <a:lnTo>
                        <a:pt x="376" y="165"/>
                      </a:lnTo>
                      <a:lnTo>
                        <a:pt x="396" y="169"/>
                      </a:lnTo>
                      <a:lnTo>
                        <a:pt x="411" y="190"/>
                      </a:lnTo>
                      <a:lnTo>
                        <a:pt x="393" y="199"/>
                      </a:lnTo>
                      <a:lnTo>
                        <a:pt x="366" y="218"/>
                      </a:lnTo>
                      <a:lnTo>
                        <a:pt x="325" y="225"/>
                      </a:lnTo>
                      <a:lnTo>
                        <a:pt x="314" y="237"/>
                      </a:lnTo>
                      <a:lnTo>
                        <a:pt x="340" y="278"/>
                      </a:lnTo>
                      <a:lnTo>
                        <a:pt x="334" y="290"/>
                      </a:lnTo>
                      <a:lnTo>
                        <a:pt x="314" y="307"/>
                      </a:lnTo>
                      <a:lnTo>
                        <a:pt x="284" y="303"/>
                      </a:lnTo>
                      <a:lnTo>
                        <a:pt x="260" y="303"/>
                      </a:lnTo>
                      <a:lnTo>
                        <a:pt x="246" y="307"/>
                      </a:lnTo>
                      <a:lnTo>
                        <a:pt x="223" y="298"/>
                      </a:lnTo>
                      <a:lnTo>
                        <a:pt x="203" y="313"/>
                      </a:lnTo>
                      <a:lnTo>
                        <a:pt x="189" y="311"/>
                      </a:lnTo>
                      <a:lnTo>
                        <a:pt x="178" y="321"/>
                      </a:lnTo>
                      <a:lnTo>
                        <a:pt x="162" y="313"/>
                      </a:lnTo>
                      <a:lnTo>
                        <a:pt x="158" y="290"/>
                      </a:lnTo>
                      <a:lnTo>
                        <a:pt x="108" y="272"/>
                      </a:lnTo>
                      <a:lnTo>
                        <a:pt x="92" y="245"/>
                      </a:lnTo>
                      <a:lnTo>
                        <a:pt x="67" y="237"/>
                      </a:lnTo>
                      <a:lnTo>
                        <a:pt x="59" y="213"/>
                      </a:lnTo>
                      <a:lnTo>
                        <a:pt x="45" y="210"/>
                      </a:lnTo>
                      <a:lnTo>
                        <a:pt x="43" y="207"/>
                      </a:lnTo>
                      <a:lnTo>
                        <a:pt x="57" y="198"/>
                      </a:lnTo>
                      <a:lnTo>
                        <a:pt x="40" y="171"/>
                      </a:lnTo>
                      <a:lnTo>
                        <a:pt x="42" y="161"/>
                      </a:lnTo>
                      <a:lnTo>
                        <a:pt x="20" y="156"/>
                      </a:lnTo>
                      <a:lnTo>
                        <a:pt x="0" y="125"/>
                      </a:lnTo>
                      <a:lnTo>
                        <a:pt x="39" y="72"/>
                      </a:lnTo>
                      <a:lnTo>
                        <a:pt x="28" y="37"/>
                      </a:lnTo>
                      <a:lnTo>
                        <a:pt x="93" y="31"/>
                      </a:lnTo>
                      <a:lnTo>
                        <a:pt x="108" y="8"/>
                      </a:lnTo>
                      <a:lnTo>
                        <a:pt x="122"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4" name="Freeform 35">
                  <a:extLst>
                    <a:ext uri="{FF2B5EF4-FFF2-40B4-BE49-F238E27FC236}">
                      <a16:creationId xmlns:a16="http://schemas.microsoft.com/office/drawing/2014/main" id="{EB9087B6-6DE2-45FB-9A9D-BD0BDC3EE587}"/>
                    </a:ext>
                  </a:extLst>
                </p:cNvPr>
                <p:cNvSpPr>
                  <a:spLocks/>
                </p:cNvSpPr>
                <p:nvPr/>
              </p:nvSpPr>
              <p:spPr bwMode="auto">
                <a:xfrm>
                  <a:off x="4332288" y="5356226"/>
                  <a:ext cx="444500" cy="604838"/>
                </a:xfrm>
                <a:custGeom>
                  <a:avLst/>
                  <a:gdLst>
                    <a:gd name="T0" fmla="*/ 85 w 280"/>
                    <a:gd name="T1" fmla="*/ 0 h 381"/>
                    <a:gd name="T2" fmla="*/ 109 w 280"/>
                    <a:gd name="T3" fmla="*/ 38 h 381"/>
                    <a:gd name="T4" fmla="*/ 121 w 280"/>
                    <a:gd name="T5" fmla="*/ 41 h 381"/>
                    <a:gd name="T6" fmla="*/ 130 w 280"/>
                    <a:gd name="T7" fmla="*/ 67 h 381"/>
                    <a:gd name="T8" fmla="*/ 163 w 280"/>
                    <a:gd name="T9" fmla="*/ 100 h 381"/>
                    <a:gd name="T10" fmla="*/ 191 w 280"/>
                    <a:gd name="T11" fmla="*/ 81 h 381"/>
                    <a:gd name="T12" fmla="*/ 215 w 280"/>
                    <a:gd name="T13" fmla="*/ 106 h 381"/>
                    <a:gd name="T14" fmla="*/ 262 w 280"/>
                    <a:gd name="T15" fmla="*/ 110 h 381"/>
                    <a:gd name="T16" fmla="*/ 278 w 280"/>
                    <a:gd name="T17" fmla="*/ 119 h 381"/>
                    <a:gd name="T18" fmla="*/ 227 w 280"/>
                    <a:gd name="T19" fmla="*/ 194 h 381"/>
                    <a:gd name="T20" fmla="*/ 243 w 280"/>
                    <a:gd name="T21" fmla="*/ 206 h 381"/>
                    <a:gd name="T22" fmla="*/ 265 w 280"/>
                    <a:gd name="T23" fmla="*/ 234 h 381"/>
                    <a:gd name="T24" fmla="*/ 280 w 280"/>
                    <a:gd name="T25" fmla="*/ 250 h 381"/>
                    <a:gd name="T26" fmla="*/ 263 w 280"/>
                    <a:gd name="T27" fmla="*/ 295 h 381"/>
                    <a:gd name="T28" fmla="*/ 253 w 280"/>
                    <a:gd name="T29" fmla="*/ 299 h 381"/>
                    <a:gd name="T30" fmla="*/ 237 w 280"/>
                    <a:gd name="T31" fmla="*/ 295 h 381"/>
                    <a:gd name="T32" fmla="*/ 234 w 280"/>
                    <a:gd name="T33" fmla="*/ 304 h 381"/>
                    <a:gd name="T34" fmla="*/ 237 w 280"/>
                    <a:gd name="T35" fmla="*/ 342 h 381"/>
                    <a:gd name="T36" fmla="*/ 227 w 280"/>
                    <a:gd name="T37" fmla="*/ 368 h 381"/>
                    <a:gd name="T38" fmla="*/ 203 w 280"/>
                    <a:gd name="T39" fmla="*/ 363 h 381"/>
                    <a:gd name="T40" fmla="*/ 189 w 280"/>
                    <a:gd name="T41" fmla="*/ 368 h 381"/>
                    <a:gd name="T42" fmla="*/ 179 w 280"/>
                    <a:gd name="T43" fmla="*/ 357 h 381"/>
                    <a:gd name="T44" fmla="*/ 163 w 280"/>
                    <a:gd name="T45" fmla="*/ 361 h 381"/>
                    <a:gd name="T46" fmla="*/ 145 w 280"/>
                    <a:gd name="T47" fmla="*/ 357 h 381"/>
                    <a:gd name="T48" fmla="*/ 99 w 280"/>
                    <a:gd name="T49" fmla="*/ 381 h 381"/>
                    <a:gd name="T50" fmla="*/ 84 w 280"/>
                    <a:gd name="T51" fmla="*/ 378 h 381"/>
                    <a:gd name="T52" fmla="*/ 55 w 280"/>
                    <a:gd name="T53" fmla="*/ 337 h 381"/>
                    <a:gd name="T54" fmla="*/ 51 w 280"/>
                    <a:gd name="T55" fmla="*/ 332 h 381"/>
                    <a:gd name="T56" fmla="*/ 20 w 280"/>
                    <a:gd name="T57" fmla="*/ 328 h 381"/>
                    <a:gd name="T58" fmla="*/ 0 w 280"/>
                    <a:gd name="T59" fmla="*/ 319 h 381"/>
                    <a:gd name="T60" fmla="*/ 0 w 280"/>
                    <a:gd name="T61" fmla="*/ 298 h 381"/>
                    <a:gd name="T62" fmla="*/ 10 w 280"/>
                    <a:gd name="T63" fmla="*/ 280 h 381"/>
                    <a:gd name="T64" fmla="*/ 20 w 280"/>
                    <a:gd name="T65" fmla="*/ 235 h 381"/>
                    <a:gd name="T66" fmla="*/ 37 w 280"/>
                    <a:gd name="T67" fmla="*/ 230 h 381"/>
                    <a:gd name="T68" fmla="*/ 45 w 280"/>
                    <a:gd name="T69" fmla="*/ 200 h 381"/>
                    <a:gd name="T70" fmla="*/ 66 w 280"/>
                    <a:gd name="T71" fmla="*/ 191 h 381"/>
                    <a:gd name="T72" fmla="*/ 76 w 280"/>
                    <a:gd name="T73" fmla="*/ 161 h 381"/>
                    <a:gd name="T74" fmla="*/ 76 w 280"/>
                    <a:gd name="T75" fmla="*/ 132 h 381"/>
                    <a:gd name="T76" fmla="*/ 85 w 280"/>
                    <a:gd name="T77" fmla="*/ 119 h 381"/>
                    <a:gd name="T78" fmla="*/ 96 w 280"/>
                    <a:gd name="T79" fmla="*/ 121 h 381"/>
                    <a:gd name="T80" fmla="*/ 99 w 280"/>
                    <a:gd name="T81" fmla="*/ 115 h 381"/>
                    <a:gd name="T82" fmla="*/ 91 w 280"/>
                    <a:gd name="T83" fmla="*/ 101 h 381"/>
                    <a:gd name="T84" fmla="*/ 91 w 280"/>
                    <a:gd name="T85" fmla="*/ 94 h 381"/>
                    <a:gd name="T86" fmla="*/ 96 w 280"/>
                    <a:gd name="T87" fmla="*/ 86 h 381"/>
                    <a:gd name="T88" fmla="*/ 80 w 280"/>
                    <a:gd name="T89" fmla="*/ 75 h 381"/>
                    <a:gd name="T90" fmla="*/ 61 w 280"/>
                    <a:gd name="T91" fmla="*/ 18 h 381"/>
                    <a:gd name="T92" fmla="*/ 67 w 280"/>
                    <a:gd name="T93" fmla="*/ 3 h 381"/>
                    <a:gd name="T94" fmla="*/ 85 w 280"/>
                    <a:gd name="T9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381">
                      <a:moveTo>
                        <a:pt x="85" y="0"/>
                      </a:moveTo>
                      <a:lnTo>
                        <a:pt x="109" y="38"/>
                      </a:lnTo>
                      <a:lnTo>
                        <a:pt x="121" y="41"/>
                      </a:lnTo>
                      <a:lnTo>
                        <a:pt x="130" y="67"/>
                      </a:lnTo>
                      <a:lnTo>
                        <a:pt x="163" y="100"/>
                      </a:lnTo>
                      <a:lnTo>
                        <a:pt x="191" y="81"/>
                      </a:lnTo>
                      <a:lnTo>
                        <a:pt x="215" y="106"/>
                      </a:lnTo>
                      <a:lnTo>
                        <a:pt x="262" y="110"/>
                      </a:lnTo>
                      <a:lnTo>
                        <a:pt x="278" y="119"/>
                      </a:lnTo>
                      <a:lnTo>
                        <a:pt x="227" y="194"/>
                      </a:lnTo>
                      <a:lnTo>
                        <a:pt x="243" y="206"/>
                      </a:lnTo>
                      <a:lnTo>
                        <a:pt x="265" y="234"/>
                      </a:lnTo>
                      <a:lnTo>
                        <a:pt x="280" y="250"/>
                      </a:lnTo>
                      <a:lnTo>
                        <a:pt x="263" y="295"/>
                      </a:lnTo>
                      <a:lnTo>
                        <a:pt x="253" y="299"/>
                      </a:lnTo>
                      <a:lnTo>
                        <a:pt x="237" y="295"/>
                      </a:lnTo>
                      <a:lnTo>
                        <a:pt x="234" y="304"/>
                      </a:lnTo>
                      <a:lnTo>
                        <a:pt x="237" y="342"/>
                      </a:lnTo>
                      <a:lnTo>
                        <a:pt x="227" y="368"/>
                      </a:lnTo>
                      <a:lnTo>
                        <a:pt x="203" y="363"/>
                      </a:lnTo>
                      <a:lnTo>
                        <a:pt x="189" y="368"/>
                      </a:lnTo>
                      <a:lnTo>
                        <a:pt x="179" y="357"/>
                      </a:lnTo>
                      <a:lnTo>
                        <a:pt x="163" y="361"/>
                      </a:lnTo>
                      <a:lnTo>
                        <a:pt x="145" y="357"/>
                      </a:lnTo>
                      <a:lnTo>
                        <a:pt x="99" y="381"/>
                      </a:lnTo>
                      <a:lnTo>
                        <a:pt x="84" y="378"/>
                      </a:lnTo>
                      <a:lnTo>
                        <a:pt x="55" y="337"/>
                      </a:lnTo>
                      <a:lnTo>
                        <a:pt x="51" y="332"/>
                      </a:lnTo>
                      <a:lnTo>
                        <a:pt x="20" y="328"/>
                      </a:lnTo>
                      <a:lnTo>
                        <a:pt x="0" y="319"/>
                      </a:lnTo>
                      <a:lnTo>
                        <a:pt x="0" y="298"/>
                      </a:lnTo>
                      <a:lnTo>
                        <a:pt x="10" y="280"/>
                      </a:lnTo>
                      <a:lnTo>
                        <a:pt x="20" y="235"/>
                      </a:lnTo>
                      <a:lnTo>
                        <a:pt x="37" y="230"/>
                      </a:lnTo>
                      <a:lnTo>
                        <a:pt x="45" y="200"/>
                      </a:lnTo>
                      <a:lnTo>
                        <a:pt x="66" y="191"/>
                      </a:lnTo>
                      <a:lnTo>
                        <a:pt x="76" y="161"/>
                      </a:lnTo>
                      <a:lnTo>
                        <a:pt x="76" y="132"/>
                      </a:lnTo>
                      <a:lnTo>
                        <a:pt x="85" y="119"/>
                      </a:lnTo>
                      <a:lnTo>
                        <a:pt x="96" y="121"/>
                      </a:lnTo>
                      <a:lnTo>
                        <a:pt x="99" y="115"/>
                      </a:lnTo>
                      <a:lnTo>
                        <a:pt x="91" y="101"/>
                      </a:lnTo>
                      <a:lnTo>
                        <a:pt x="91" y="94"/>
                      </a:lnTo>
                      <a:lnTo>
                        <a:pt x="96" y="86"/>
                      </a:lnTo>
                      <a:lnTo>
                        <a:pt x="80" y="75"/>
                      </a:lnTo>
                      <a:lnTo>
                        <a:pt x="61" y="18"/>
                      </a:lnTo>
                      <a:lnTo>
                        <a:pt x="67" y="3"/>
                      </a:lnTo>
                      <a:lnTo>
                        <a:pt x="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5" name="Freeform 36">
                  <a:extLst>
                    <a:ext uri="{FF2B5EF4-FFF2-40B4-BE49-F238E27FC236}">
                      <a16:creationId xmlns:a16="http://schemas.microsoft.com/office/drawing/2014/main" id="{FE47254F-B958-4C97-9645-8EE183272800}"/>
                    </a:ext>
                  </a:extLst>
                </p:cNvPr>
                <p:cNvSpPr>
                  <a:spLocks/>
                </p:cNvSpPr>
                <p:nvPr/>
              </p:nvSpPr>
              <p:spPr bwMode="auto">
                <a:xfrm>
                  <a:off x="4344988" y="5049838"/>
                  <a:ext cx="703263" cy="495300"/>
                </a:xfrm>
                <a:custGeom>
                  <a:avLst/>
                  <a:gdLst>
                    <a:gd name="T0" fmla="*/ 290 w 443"/>
                    <a:gd name="T1" fmla="*/ 0 h 312"/>
                    <a:gd name="T2" fmla="*/ 304 w 443"/>
                    <a:gd name="T3" fmla="*/ 15 h 312"/>
                    <a:gd name="T4" fmla="*/ 305 w 443"/>
                    <a:gd name="T5" fmla="*/ 54 h 312"/>
                    <a:gd name="T6" fmla="*/ 325 w 443"/>
                    <a:gd name="T7" fmla="*/ 57 h 312"/>
                    <a:gd name="T8" fmla="*/ 338 w 443"/>
                    <a:gd name="T9" fmla="*/ 66 h 312"/>
                    <a:gd name="T10" fmla="*/ 348 w 443"/>
                    <a:gd name="T11" fmla="*/ 70 h 312"/>
                    <a:gd name="T12" fmla="*/ 365 w 443"/>
                    <a:gd name="T13" fmla="*/ 115 h 312"/>
                    <a:gd name="T14" fmla="*/ 418 w 443"/>
                    <a:gd name="T15" fmla="*/ 173 h 312"/>
                    <a:gd name="T16" fmla="*/ 443 w 443"/>
                    <a:gd name="T17" fmla="*/ 185 h 312"/>
                    <a:gd name="T18" fmla="*/ 440 w 443"/>
                    <a:gd name="T19" fmla="*/ 196 h 312"/>
                    <a:gd name="T20" fmla="*/ 419 w 443"/>
                    <a:gd name="T21" fmla="*/ 201 h 312"/>
                    <a:gd name="T22" fmla="*/ 404 w 443"/>
                    <a:gd name="T23" fmla="*/ 219 h 312"/>
                    <a:gd name="T24" fmla="*/ 390 w 443"/>
                    <a:gd name="T25" fmla="*/ 223 h 312"/>
                    <a:gd name="T26" fmla="*/ 376 w 443"/>
                    <a:gd name="T27" fmla="*/ 282 h 312"/>
                    <a:gd name="T28" fmla="*/ 354 w 443"/>
                    <a:gd name="T29" fmla="*/ 267 h 312"/>
                    <a:gd name="T30" fmla="*/ 321 w 443"/>
                    <a:gd name="T31" fmla="*/ 273 h 312"/>
                    <a:gd name="T32" fmla="*/ 315 w 443"/>
                    <a:gd name="T33" fmla="*/ 268 h 312"/>
                    <a:gd name="T34" fmla="*/ 308 w 443"/>
                    <a:gd name="T35" fmla="*/ 273 h 312"/>
                    <a:gd name="T36" fmla="*/ 304 w 443"/>
                    <a:gd name="T37" fmla="*/ 287 h 312"/>
                    <a:gd name="T38" fmla="*/ 270 w 443"/>
                    <a:gd name="T39" fmla="*/ 312 h 312"/>
                    <a:gd name="T40" fmla="*/ 254 w 443"/>
                    <a:gd name="T41" fmla="*/ 303 h 312"/>
                    <a:gd name="T42" fmla="*/ 207 w 443"/>
                    <a:gd name="T43" fmla="*/ 299 h 312"/>
                    <a:gd name="T44" fmla="*/ 183 w 443"/>
                    <a:gd name="T45" fmla="*/ 274 h 312"/>
                    <a:gd name="T46" fmla="*/ 155 w 443"/>
                    <a:gd name="T47" fmla="*/ 293 h 312"/>
                    <a:gd name="T48" fmla="*/ 122 w 443"/>
                    <a:gd name="T49" fmla="*/ 260 h 312"/>
                    <a:gd name="T50" fmla="*/ 113 w 443"/>
                    <a:gd name="T51" fmla="*/ 234 h 312"/>
                    <a:gd name="T52" fmla="*/ 101 w 443"/>
                    <a:gd name="T53" fmla="*/ 231 h 312"/>
                    <a:gd name="T54" fmla="*/ 77 w 443"/>
                    <a:gd name="T55" fmla="*/ 193 h 312"/>
                    <a:gd name="T56" fmla="*/ 59 w 443"/>
                    <a:gd name="T57" fmla="*/ 196 h 312"/>
                    <a:gd name="T58" fmla="*/ 53 w 443"/>
                    <a:gd name="T59" fmla="*/ 211 h 312"/>
                    <a:gd name="T60" fmla="*/ 27 w 443"/>
                    <a:gd name="T61" fmla="*/ 204 h 312"/>
                    <a:gd name="T62" fmla="*/ 0 w 443"/>
                    <a:gd name="T63" fmla="*/ 201 h 312"/>
                    <a:gd name="T64" fmla="*/ 0 w 443"/>
                    <a:gd name="T65" fmla="*/ 181 h 312"/>
                    <a:gd name="T66" fmla="*/ 15 w 443"/>
                    <a:gd name="T67" fmla="*/ 149 h 312"/>
                    <a:gd name="T68" fmla="*/ 24 w 443"/>
                    <a:gd name="T69" fmla="*/ 99 h 312"/>
                    <a:gd name="T70" fmla="*/ 8 w 443"/>
                    <a:gd name="T71" fmla="*/ 82 h 312"/>
                    <a:gd name="T72" fmla="*/ 15 w 443"/>
                    <a:gd name="T73" fmla="*/ 72 h 312"/>
                    <a:gd name="T74" fmla="*/ 68 w 443"/>
                    <a:gd name="T75" fmla="*/ 46 h 312"/>
                    <a:gd name="T76" fmla="*/ 79 w 443"/>
                    <a:gd name="T77" fmla="*/ 51 h 312"/>
                    <a:gd name="T78" fmla="*/ 72 w 443"/>
                    <a:gd name="T79" fmla="*/ 72 h 312"/>
                    <a:gd name="T80" fmla="*/ 82 w 443"/>
                    <a:gd name="T81" fmla="*/ 77 h 312"/>
                    <a:gd name="T82" fmla="*/ 98 w 443"/>
                    <a:gd name="T83" fmla="*/ 75 h 312"/>
                    <a:gd name="T84" fmla="*/ 99 w 443"/>
                    <a:gd name="T85" fmla="*/ 41 h 312"/>
                    <a:gd name="T86" fmla="*/ 131 w 443"/>
                    <a:gd name="T87" fmla="*/ 27 h 312"/>
                    <a:gd name="T88" fmla="*/ 165 w 443"/>
                    <a:gd name="T89" fmla="*/ 23 h 312"/>
                    <a:gd name="T90" fmla="*/ 181 w 443"/>
                    <a:gd name="T91" fmla="*/ 33 h 312"/>
                    <a:gd name="T92" fmla="*/ 197 w 443"/>
                    <a:gd name="T93" fmla="*/ 20 h 312"/>
                    <a:gd name="T94" fmla="*/ 250 w 443"/>
                    <a:gd name="T95" fmla="*/ 1 h 312"/>
                    <a:gd name="T96" fmla="*/ 261 w 443"/>
                    <a:gd name="T97" fmla="*/ 11 h 312"/>
                    <a:gd name="T98" fmla="*/ 274 w 443"/>
                    <a:gd name="T99" fmla="*/ 16 h 312"/>
                    <a:gd name="T100" fmla="*/ 290 w 443"/>
                    <a:gd name="T10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312">
                      <a:moveTo>
                        <a:pt x="290" y="0"/>
                      </a:moveTo>
                      <a:lnTo>
                        <a:pt x="304" y="15"/>
                      </a:lnTo>
                      <a:lnTo>
                        <a:pt x="305" y="54"/>
                      </a:lnTo>
                      <a:lnTo>
                        <a:pt x="325" y="57"/>
                      </a:lnTo>
                      <a:lnTo>
                        <a:pt x="338" y="66"/>
                      </a:lnTo>
                      <a:lnTo>
                        <a:pt x="348" y="70"/>
                      </a:lnTo>
                      <a:lnTo>
                        <a:pt x="365" y="115"/>
                      </a:lnTo>
                      <a:lnTo>
                        <a:pt x="418" y="173"/>
                      </a:lnTo>
                      <a:lnTo>
                        <a:pt x="443" y="185"/>
                      </a:lnTo>
                      <a:lnTo>
                        <a:pt x="440" y="196"/>
                      </a:lnTo>
                      <a:lnTo>
                        <a:pt x="419" y="201"/>
                      </a:lnTo>
                      <a:lnTo>
                        <a:pt x="404" y="219"/>
                      </a:lnTo>
                      <a:lnTo>
                        <a:pt x="390" y="223"/>
                      </a:lnTo>
                      <a:lnTo>
                        <a:pt x="376" y="282"/>
                      </a:lnTo>
                      <a:lnTo>
                        <a:pt x="354" y="267"/>
                      </a:lnTo>
                      <a:lnTo>
                        <a:pt x="321" y="273"/>
                      </a:lnTo>
                      <a:lnTo>
                        <a:pt x="315" y="268"/>
                      </a:lnTo>
                      <a:lnTo>
                        <a:pt x="308" y="273"/>
                      </a:lnTo>
                      <a:lnTo>
                        <a:pt x="304" y="287"/>
                      </a:lnTo>
                      <a:lnTo>
                        <a:pt x="270" y="312"/>
                      </a:lnTo>
                      <a:lnTo>
                        <a:pt x="254" y="303"/>
                      </a:lnTo>
                      <a:lnTo>
                        <a:pt x="207" y="299"/>
                      </a:lnTo>
                      <a:lnTo>
                        <a:pt x="183" y="274"/>
                      </a:lnTo>
                      <a:lnTo>
                        <a:pt x="155" y="293"/>
                      </a:lnTo>
                      <a:lnTo>
                        <a:pt x="122" y="260"/>
                      </a:lnTo>
                      <a:lnTo>
                        <a:pt x="113" y="234"/>
                      </a:lnTo>
                      <a:lnTo>
                        <a:pt x="101" y="231"/>
                      </a:lnTo>
                      <a:lnTo>
                        <a:pt x="77" y="193"/>
                      </a:lnTo>
                      <a:lnTo>
                        <a:pt x="59" y="196"/>
                      </a:lnTo>
                      <a:lnTo>
                        <a:pt x="53" y="211"/>
                      </a:lnTo>
                      <a:lnTo>
                        <a:pt x="27" y="204"/>
                      </a:lnTo>
                      <a:lnTo>
                        <a:pt x="0" y="201"/>
                      </a:lnTo>
                      <a:lnTo>
                        <a:pt x="0" y="181"/>
                      </a:lnTo>
                      <a:lnTo>
                        <a:pt x="15" y="149"/>
                      </a:lnTo>
                      <a:lnTo>
                        <a:pt x="24" y="99"/>
                      </a:lnTo>
                      <a:lnTo>
                        <a:pt x="8" y="82"/>
                      </a:lnTo>
                      <a:lnTo>
                        <a:pt x="15" y="72"/>
                      </a:lnTo>
                      <a:lnTo>
                        <a:pt x="68" y="46"/>
                      </a:lnTo>
                      <a:lnTo>
                        <a:pt x="79" y="51"/>
                      </a:lnTo>
                      <a:lnTo>
                        <a:pt x="72" y="72"/>
                      </a:lnTo>
                      <a:lnTo>
                        <a:pt x="82" y="77"/>
                      </a:lnTo>
                      <a:lnTo>
                        <a:pt x="98" y="75"/>
                      </a:lnTo>
                      <a:lnTo>
                        <a:pt x="99" y="41"/>
                      </a:lnTo>
                      <a:lnTo>
                        <a:pt x="131" y="27"/>
                      </a:lnTo>
                      <a:lnTo>
                        <a:pt x="165" y="23"/>
                      </a:lnTo>
                      <a:lnTo>
                        <a:pt x="181" y="33"/>
                      </a:lnTo>
                      <a:lnTo>
                        <a:pt x="197" y="20"/>
                      </a:lnTo>
                      <a:lnTo>
                        <a:pt x="250" y="1"/>
                      </a:lnTo>
                      <a:lnTo>
                        <a:pt x="261" y="11"/>
                      </a:lnTo>
                      <a:lnTo>
                        <a:pt x="274" y="16"/>
                      </a:lnTo>
                      <a:lnTo>
                        <a:pt x="2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6" name="Freeform 37">
                  <a:extLst>
                    <a:ext uri="{FF2B5EF4-FFF2-40B4-BE49-F238E27FC236}">
                      <a16:creationId xmlns:a16="http://schemas.microsoft.com/office/drawing/2014/main" id="{B2E67F0F-7A38-4FEB-A31C-C4C12A47C7A0}"/>
                    </a:ext>
                  </a:extLst>
                </p:cNvPr>
                <p:cNvSpPr>
                  <a:spLocks/>
                </p:cNvSpPr>
                <p:nvPr/>
              </p:nvSpPr>
              <p:spPr bwMode="auto">
                <a:xfrm>
                  <a:off x="4692651" y="5146676"/>
                  <a:ext cx="747713" cy="806450"/>
                </a:xfrm>
                <a:custGeom>
                  <a:avLst/>
                  <a:gdLst>
                    <a:gd name="T0" fmla="*/ 329 w 471"/>
                    <a:gd name="T1" fmla="*/ 31 h 508"/>
                    <a:gd name="T2" fmla="*/ 349 w 471"/>
                    <a:gd name="T3" fmla="*/ 46 h 508"/>
                    <a:gd name="T4" fmla="*/ 352 w 471"/>
                    <a:gd name="T5" fmla="*/ 82 h 508"/>
                    <a:gd name="T6" fmla="*/ 368 w 471"/>
                    <a:gd name="T7" fmla="*/ 88 h 508"/>
                    <a:gd name="T8" fmla="*/ 401 w 471"/>
                    <a:gd name="T9" fmla="*/ 120 h 508"/>
                    <a:gd name="T10" fmla="*/ 467 w 471"/>
                    <a:gd name="T11" fmla="*/ 165 h 508"/>
                    <a:gd name="T12" fmla="*/ 453 w 471"/>
                    <a:gd name="T13" fmla="*/ 197 h 508"/>
                    <a:gd name="T14" fmla="*/ 407 w 471"/>
                    <a:gd name="T15" fmla="*/ 199 h 508"/>
                    <a:gd name="T16" fmla="*/ 376 w 471"/>
                    <a:gd name="T17" fmla="*/ 236 h 508"/>
                    <a:gd name="T18" fmla="*/ 358 w 471"/>
                    <a:gd name="T19" fmla="*/ 262 h 508"/>
                    <a:gd name="T20" fmla="*/ 302 w 471"/>
                    <a:gd name="T21" fmla="*/ 277 h 508"/>
                    <a:gd name="T22" fmla="*/ 263 w 471"/>
                    <a:gd name="T23" fmla="*/ 246 h 508"/>
                    <a:gd name="T24" fmla="*/ 268 w 471"/>
                    <a:gd name="T25" fmla="*/ 273 h 508"/>
                    <a:gd name="T26" fmla="*/ 236 w 471"/>
                    <a:gd name="T27" fmla="*/ 295 h 508"/>
                    <a:gd name="T28" fmla="*/ 218 w 471"/>
                    <a:gd name="T29" fmla="*/ 310 h 508"/>
                    <a:gd name="T30" fmla="*/ 164 w 471"/>
                    <a:gd name="T31" fmla="*/ 341 h 508"/>
                    <a:gd name="T32" fmla="*/ 161 w 471"/>
                    <a:gd name="T33" fmla="*/ 376 h 508"/>
                    <a:gd name="T34" fmla="*/ 125 w 471"/>
                    <a:gd name="T35" fmla="*/ 424 h 508"/>
                    <a:gd name="T36" fmla="*/ 110 w 471"/>
                    <a:gd name="T37" fmla="*/ 444 h 508"/>
                    <a:gd name="T38" fmla="*/ 70 w 471"/>
                    <a:gd name="T39" fmla="*/ 447 h 508"/>
                    <a:gd name="T40" fmla="*/ 43 w 471"/>
                    <a:gd name="T41" fmla="*/ 506 h 508"/>
                    <a:gd name="T42" fmla="*/ 0 w 471"/>
                    <a:gd name="T43" fmla="*/ 500 h 508"/>
                    <a:gd name="T44" fmla="*/ 7 w 471"/>
                    <a:gd name="T45" fmla="*/ 436 h 508"/>
                    <a:gd name="T46" fmla="*/ 26 w 471"/>
                    <a:gd name="T47" fmla="*/ 431 h 508"/>
                    <a:gd name="T48" fmla="*/ 53 w 471"/>
                    <a:gd name="T49" fmla="*/ 382 h 508"/>
                    <a:gd name="T50" fmla="*/ 16 w 471"/>
                    <a:gd name="T51" fmla="*/ 338 h 508"/>
                    <a:gd name="T52" fmla="*/ 51 w 471"/>
                    <a:gd name="T53" fmla="*/ 251 h 508"/>
                    <a:gd name="T54" fmla="*/ 89 w 471"/>
                    <a:gd name="T55" fmla="*/ 212 h 508"/>
                    <a:gd name="T56" fmla="*/ 102 w 471"/>
                    <a:gd name="T57" fmla="*/ 212 h 508"/>
                    <a:gd name="T58" fmla="*/ 157 w 471"/>
                    <a:gd name="T59" fmla="*/ 221 h 508"/>
                    <a:gd name="T60" fmla="*/ 185 w 471"/>
                    <a:gd name="T61" fmla="*/ 158 h 508"/>
                    <a:gd name="T62" fmla="*/ 221 w 471"/>
                    <a:gd name="T63" fmla="*/ 135 h 508"/>
                    <a:gd name="T64" fmla="*/ 199 w 471"/>
                    <a:gd name="T65" fmla="*/ 112 h 508"/>
                    <a:gd name="T66" fmla="*/ 169 w 471"/>
                    <a:gd name="T67" fmla="*/ 43 h 508"/>
                    <a:gd name="T68" fmla="*/ 245 w 471"/>
                    <a:gd name="T69" fmla="*/ 34 h 508"/>
                    <a:gd name="T70" fmla="*/ 260 w 471"/>
                    <a:gd name="T71" fmla="*/ 9 h 508"/>
                    <a:gd name="T72" fmla="*/ 309 w 471"/>
                    <a:gd name="T7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508">
                      <a:moveTo>
                        <a:pt x="309" y="0"/>
                      </a:moveTo>
                      <a:lnTo>
                        <a:pt x="329" y="31"/>
                      </a:lnTo>
                      <a:lnTo>
                        <a:pt x="351" y="36"/>
                      </a:lnTo>
                      <a:lnTo>
                        <a:pt x="349" y="46"/>
                      </a:lnTo>
                      <a:lnTo>
                        <a:pt x="366" y="73"/>
                      </a:lnTo>
                      <a:lnTo>
                        <a:pt x="352" y="82"/>
                      </a:lnTo>
                      <a:lnTo>
                        <a:pt x="354" y="85"/>
                      </a:lnTo>
                      <a:lnTo>
                        <a:pt x="368" y="88"/>
                      </a:lnTo>
                      <a:lnTo>
                        <a:pt x="376" y="112"/>
                      </a:lnTo>
                      <a:lnTo>
                        <a:pt x="401" y="120"/>
                      </a:lnTo>
                      <a:lnTo>
                        <a:pt x="417" y="147"/>
                      </a:lnTo>
                      <a:lnTo>
                        <a:pt x="467" y="165"/>
                      </a:lnTo>
                      <a:lnTo>
                        <a:pt x="471" y="188"/>
                      </a:lnTo>
                      <a:lnTo>
                        <a:pt x="453" y="197"/>
                      </a:lnTo>
                      <a:lnTo>
                        <a:pt x="420" y="191"/>
                      </a:lnTo>
                      <a:lnTo>
                        <a:pt x="407" y="199"/>
                      </a:lnTo>
                      <a:lnTo>
                        <a:pt x="403" y="218"/>
                      </a:lnTo>
                      <a:lnTo>
                        <a:pt x="376" y="236"/>
                      </a:lnTo>
                      <a:lnTo>
                        <a:pt x="369" y="252"/>
                      </a:lnTo>
                      <a:lnTo>
                        <a:pt x="358" y="262"/>
                      </a:lnTo>
                      <a:lnTo>
                        <a:pt x="341" y="262"/>
                      </a:lnTo>
                      <a:lnTo>
                        <a:pt x="302" y="277"/>
                      </a:lnTo>
                      <a:lnTo>
                        <a:pt x="274" y="246"/>
                      </a:lnTo>
                      <a:lnTo>
                        <a:pt x="263" y="246"/>
                      </a:lnTo>
                      <a:lnTo>
                        <a:pt x="260" y="252"/>
                      </a:lnTo>
                      <a:lnTo>
                        <a:pt x="268" y="273"/>
                      </a:lnTo>
                      <a:lnTo>
                        <a:pt x="263" y="281"/>
                      </a:lnTo>
                      <a:lnTo>
                        <a:pt x="236" y="295"/>
                      </a:lnTo>
                      <a:lnTo>
                        <a:pt x="228" y="312"/>
                      </a:lnTo>
                      <a:lnTo>
                        <a:pt x="218" y="310"/>
                      </a:lnTo>
                      <a:lnTo>
                        <a:pt x="186" y="318"/>
                      </a:lnTo>
                      <a:lnTo>
                        <a:pt x="164" y="341"/>
                      </a:lnTo>
                      <a:lnTo>
                        <a:pt x="170" y="361"/>
                      </a:lnTo>
                      <a:lnTo>
                        <a:pt x="161" y="376"/>
                      </a:lnTo>
                      <a:lnTo>
                        <a:pt x="135" y="390"/>
                      </a:lnTo>
                      <a:lnTo>
                        <a:pt x="125" y="424"/>
                      </a:lnTo>
                      <a:lnTo>
                        <a:pt x="124" y="447"/>
                      </a:lnTo>
                      <a:lnTo>
                        <a:pt x="110" y="444"/>
                      </a:lnTo>
                      <a:lnTo>
                        <a:pt x="82" y="437"/>
                      </a:lnTo>
                      <a:lnTo>
                        <a:pt x="70" y="447"/>
                      </a:lnTo>
                      <a:lnTo>
                        <a:pt x="61" y="480"/>
                      </a:lnTo>
                      <a:lnTo>
                        <a:pt x="43" y="506"/>
                      </a:lnTo>
                      <a:lnTo>
                        <a:pt x="23" y="508"/>
                      </a:lnTo>
                      <a:lnTo>
                        <a:pt x="0" y="500"/>
                      </a:lnTo>
                      <a:lnTo>
                        <a:pt x="10" y="474"/>
                      </a:lnTo>
                      <a:lnTo>
                        <a:pt x="7" y="436"/>
                      </a:lnTo>
                      <a:lnTo>
                        <a:pt x="10" y="427"/>
                      </a:lnTo>
                      <a:lnTo>
                        <a:pt x="26" y="431"/>
                      </a:lnTo>
                      <a:lnTo>
                        <a:pt x="36" y="427"/>
                      </a:lnTo>
                      <a:lnTo>
                        <a:pt x="53" y="382"/>
                      </a:lnTo>
                      <a:lnTo>
                        <a:pt x="38" y="366"/>
                      </a:lnTo>
                      <a:lnTo>
                        <a:pt x="16" y="338"/>
                      </a:lnTo>
                      <a:lnTo>
                        <a:pt x="0" y="326"/>
                      </a:lnTo>
                      <a:lnTo>
                        <a:pt x="51" y="251"/>
                      </a:lnTo>
                      <a:lnTo>
                        <a:pt x="85" y="226"/>
                      </a:lnTo>
                      <a:lnTo>
                        <a:pt x="89" y="212"/>
                      </a:lnTo>
                      <a:lnTo>
                        <a:pt x="96" y="207"/>
                      </a:lnTo>
                      <a:lnTo>
                        <a:pt x="102" y="212"/>
                      </a:lnTo>
                      <a:lnTo>
                        <a:pt x="135" y="206"/>
                      </a:lnTo>
                      <a:lnTo>
                        <a:pt x="157" y="221"/>
                      </a:lnTo>
                      <a:lnTo>
                        <a:pt x="171" y="162"/>
                      </a:lnTo>
                      <a:lnTo>
                        <a:pt x="185" y="158"/>
                      </a:lnTo>
                      <a:lnTo>
                        <a:pt x="200" y="140"/>
                      </a:lnTo>
                      <a:lnTo>
                        <a:pt x="221" y="135"/>
                      </a:lnTo>
                      <a:lnTo>
                        <a:pt x="224" y="124"/>
                      </a:lnTo>
                      <a:lnTo>
                        <a:pt x="199" y="112"/>
                      </a:lnTo>
                      <a:lnTo>
                        <a:pt x="146" y="54"/>
                      </a:lnTo>
                      <a:lnTo>
                        <a:pt x="169" y="43"/>
                      </a:lnTo>
                      <a:lnTo>
                        <a:pt x="221" y="46"/>
                      </a:lnTo>
                      <a:lnTo>
                        <a:pt x="245" y="34"/>
                      </a:lnTo>
                      <a:lnTo>
                        <a:pt x="246" y="20"/>
                      </a:lnTo>
                      <a:lnTo>
                        <a:pt x="260" y="9"/>
                      </a:lnTo>
                      <a:lnTo>
                        <a:pt x="274" y="11"/>
                      </a:lnTo>
                      <a:lnTo>
                        <a:pt x="30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7" name="Freeform 38">
                  <a:extLst>
                    <a:ext uri="{FF2B5EF4-FFF2-40B4-BE49-F238E27FC236}">
                      <a16:creationId xmlns:a16="http://schemas.microsoft.com/office/drawing/2014/main" id="{A6AD4079-8D2D-4622-BC38-5E04DD7A757E}"/>
                    </a:ext>
                  </a:extLst>
                </p:cNvPr>
                <p:cNvSpPr>
                  <a:spLocks/>
                </p:cNvSpPr>
                <p:nvPr/>
              </p:nvSpPr>
              <p:spPr bwMode="auto">
                <a:xfrm>
                  <a:off x="5307013" y="4452938"/>
                  <a:ext cx="750888" cy="796925"/>
                </a:xfrm>
                <a:custGeom>
                  <a:avLst/>
                  <a:gdLst>
                    <a:gd name="T0" fmla="*/ 256 w 473"/>
                    <a:gd name="T1" fmla="*/ 0 h 502"/>
                    <a:gd name="T2" fmla="*/ 266 w 473"/>
                    <a:gd name="T3" fmla="*/ 35 h 502"/>
                    <a:gd name="T4" fmla="*/ 283 w 473"/>
                    <a:gd name="T5" fmla="*/ 35 h 502"/>
                    <a:gd name="T6" fmla="*/ 301 w 473"/>
                    <a:gd name="T7" fmla="*/ 51 h 502"/>
                    <a:gd name="T8" fmla="*/ 307 w 473"/>
                    <a:gd name="T9" fmla="*/ 91 h 502"/>
                    <a:gd name="T10" fmla="*/ 323 w 473"/>
                    <a:gd name="T11" fmla="*/ 110 h 502"/>
                    <a:gd name="T12" fmla="*/ 346 w 473"/>
                    <a:gd name="T13" fmla="*/ 135 h 502"/>
                    <a:gd name="T14" fmla="*/ 346 w 473"/>
                    <a:gd name="T15" fmla="*/ 161 h 502"/>
                    <a:gd name="T16" fmla="*/ 377 w 473"/>
                    <a:gd name="T17" fmla="*/ 191 h 502"/>
                    <a:gd name="T18" fmla="*/ 373 w 473"/>
                    <a:gd name="T19" fmla="*/ 206 h 502"/>
                    <a:gd name="T20" fmla="*/ 361 w 473"/>
                    <a:gd name="T21" fmla="*/ 218 h 502"/>
                    <a:gd name="T22" fmla="*/ 373 w 473"/>
                    <a:gd name="T23" fmla="*/ 245 h 502"/>
                    <a:gd name="T24" fmla="*/ 373 w 473"/>
                    <a:gd name="T25" fmla="*/ 263 h 502"/>
                    <a:gd name="T26" fmla="*/ 397 w 473"/>
                    <a:gd name="T27" fmla="*/ 287 h 502"/>
                    <a:gd name="T28" fmla="*/ 422 w 473"/>
                    <a:gd name="T29" fmla="*/ 289 h 502"/>
                    <a:gd name="T30" fmla="*/ 445 w 473"/>
                    <a:gd name="T31" fmla="*/ 292 h 502"/>
                    <a:gd name="T32" fmla="*/ 427 w 473"/>
                    <a:gd name="T33" fmla="*/ 331 h 502"/>
                    <a:gd name="T34" fmla="*/ 455 w 473"/>
                    <a:gd name="T35" fmla="*/ 356 h 502"/>
                    <a:gd name="T36" fmla="*/ 473 w 473"/>
                    <a:gd name="T37" fmla="*/ 376 h 502"/>
                    <a:gd name="T38" fmla="*/ 460 w 473"/>
                    <a:gd name="T39" fmla="*/ 402 h 502"/>
                    <a:gd name="T40" fmla="*/ 420 w 473"/>
                    <a:gd name="T41" fmla="*/ 431 h 502"/>
                    <a:gd name="T42" fmla="*/ 405 w 473"/>
                    <a:gd name="T43" fmla="*/ 445 h 502"/>
                    <a:gd name="T44" fmla="*/ 370 w 473"/>
                    <a:gd name="T45" fmla="*/ 442 h 502"/>
                    <a:gd name="T46" fmla="*/ 358 w 473"/>
                    <a:gd name="T47" fmla="*/ 492 h 502"/>
                    <a:gd name="T48" fmla="*/ 333 w 473"/>
                    <a:gd name="T49" fmla="*/ 502 h 502"/>
                    <a:gd name="T50" fmla="*/ 318 w 473"/>
                    <a:gd name="T51" fmla="*/ 481 h 502"/>
                    <a:gd name="T52" fmla="*/ 298 w 473"/>
                    <a:gd name="T53" fmla="*/ 477 h 502"/>
                    <a:gd name="T54" fmla="*/ 281 w 473"/>
                    <a:gd name="T55" fmla="*/ 495 h 502"/>
                    <a:gd name="T56" fmla="*/ 234 w 473"/>
                    <a:gd name="T57" fmla="*/ 465 h 502"/>
                    <a:gd name="T58" fmla="*/ 214 w 473"/>
                    <a:gd name="T59" fmla="*/ 412 h 502"/>
                    <a:gd name="T60" fmla="*/ 194 w 473"/>
                    <a:gd name="T61" fmla="*/ 378 h 502"/>
                    <a:gd name="T62" fmla="*/ 144 w 473"/>
                    <a:gd name="T63" fmla="*/ 338 h 502"/>
                    <a:gd name="T64" fmla="*/ 101 w 473"/>
                    <a:gd name="T65" fmla="*/ 320 h 502"/>
                    <a:gd name="T66" fmla="*/ 85 w 473"/>
                    <a:gd name="T67" fmla="*/ 312 h 502"/>
                    <a:gd name="T68" fmla="*/ 44 w 473"/>
                    <a:gd name="T69" fmla="*/ 327 h 502"/>
                    <a:gd name="T70" fmla="*/ 30 w 473"/>
                    <a:gd name="T71" fmla="*/ 320 h 502"/>
                    <a:gd name="T72" fmla="*/ 25 w 473"/>
                    <a:gd name="T73" fmla="*/ 304 h 502"/>
                    <a:gd name="T74" fmla="*/ 35 w 473"/>
                    <a:gd name="T75" fmla="*/ 289 h 502"/>
                    <a:gd name="T76" fmla="*/ 31 w 473"/>
                    <a:gd name="T77" fmla="*/ 277 h 502"/>
                    <a:gd name="T78" fmla="*/ 15 w 473"/>
                    <a:gd name="T79" fmla="*/ 258 h 502"/>
                    <a:gd name="T80" fmla="*/ 16 w 473"/>
                    <a:gd name="T81" fmla="*/ 235 h 502"/>
                    <a:gd name="T82" fmla="*/ 0 w 473"/>
                    <a:gd name="T83" fmla="*/ 203 h 502"/>
                    <a:gd name="T84" fmla="*/ 10 w 473"/>
                    <a:gd name="T85" fmla="*/ 193 h 502"/>
                    <a:gd name="T86" fmla="*/ 49 w 473"/>
                    <a:gd name="T87" fmla="*/ 159 h 502"/>
                    <a:gd name="T88" fmla="*/ 76 w 473"/>
                    <a:gd name="T89" fmla="*/ 159 h 502"/>
                    <a:gd name="T90" fmla="*/ 89 w 473"/>
                    <a:gd name="T91" fmla="*/ 153 h 502"/>
                    <a:gd name="T92" fmla="*/ 89 w 473"/>
                    <a:gd name="T93" fmla="*/ 141 h 502"/>
                    <a:gd name="T94" fmla="*/ 101 w 473"/>
                    <a:gd name="T95" fmla="*/ 124 h 502"/>
                    <a:gd name="T96" fmla="*/ 139 w 473"/>
                    <a:gd name="T97" fmla="*/ 110 h 502"/>
                    <a:gd name="T98" fmla="*/ 150 w 473"/>
                    <a:gd name="T99" fmla="*/ 122 h 502"/>
                    <a:gd name="T100" fmla="*/ 165 w 473"/>
                    <a:gd name="T101" fmla="*/ 124 h 502"/>
                    <a:gd name="T102" fmla="*/ 193 w 473"/>
                    <a:gd name="T103" fmla="*/ 106 h 502"/>
                    <a:gd name="T104" fmla="*/ 199 w 473"/>
                    <a:gd name="T105" fmla="*/ 84 h 502"/>
                    <a:gd name="T106" fmla="*/ 212 w 473"/>
                    <a:gd name="T107" fmla="*/ 64 h 502"/>
                    <a:gd name="T108" fmla="*/ 213 w 473"/>
                    <a:gd name="T109" fmla="*/ 46 h 502"/>
                    <a:gd name="T110" fmla="*/ 231 w 473"/>
                    <a:gd name="T111" fmla="*/ 23 h 502"/>
                    <a:gd name="T112" fmla="*/ 256 w 473"/>
                    <a:gd name="T11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3" h="502">
                      <a:moveTo>
                        <a:pt x="256" y="0"/>
                      </a:moveTo>
                      <a:lnTo>
                        <a:pt x="266" y="35"/>
                      </a:lnTo>
                      <a:lnTo>
                        <a:pt x="283" y="35"/>
                      </a:lnTo>
                      <a:lnTo>
                        <a:pt x="301" y="51"/>
                      </a:lnTo>
                      <a:lnTo>
                        <a:pt x="307" y="91"/>
                      </a:lnTo>
                      <a:lnTo>
                        <a:pt x="323" y="110"/>
                      </a:lnTo>
                      <a:lnTo>
                        <a:pt x="346" y="135"/>
                      </a:lnTo>
                      <a:lnTo>
                        <a:pt x="346" y="161"/>
                      </a:lnTo>
                      <a:lnTo>
                        <a:pt x="377" y="191"/>
                      </a:lnTo>
                      <a:lnTo>
                        <a:pt x="373" y="206"/>
                      </a:lnTo>
                      <a:lnTo>
                        <a:pt x="361" y="218"/>
                      </a:lnTo>
                      <a:lnTo>
                        <a:pt x="373" y="245"/>
                      </a:lnTo>
                      <a:lnTo>
                        <a:pt x="373" y="263"/>
                      </a:lnTo>
                      <a:lnTo>
                        <a:pt x="397" y="287"/>
                      </a:lnTo>
                      <a:lnTo>
                        <a:pt x="422" y="289"/>
                      </a:lnTo>
                      <a:lnTo>
                        <a:pt x="445" y="292"/>
                      </a:lnTo>
                      <a:lnTo>
                        <a:pt x="427" y="331"/>
                      </a:lnTo>
                      <a:lnTo>
                        <a:pt x="455" y="356"/>
                      </a:lnTo>
                      <a:lnTo>
                        <a:pt x="473" y="376"/>
                      </a:lnTo>
                      <a:lnTo>
                        <a:pt x="460" y="402"/>
                      </a:lnTo>
                      <a:lnTo>
                        <a:pt x="420" y="431"/>
                      </a:lnTo>
                      <a:lnTo>
                        <a:pt x="405" y="445"/>
                      </a:lnTo>
                      <a:lnTo>
                        <a:pt x="370" y="442"/>
                      </a:lnTo>
                      <a:lnTo>
                        <a:pt x="358" y="492"/>
                      </a:lnTo>
                      <a:lnTo>
                        <a:pt x="333" y="502"/>
                      </a:lnTo>
                      <a:lnTo>
                        <a:pt x="318" y="481"/>
                      </a:lnTo>
                      <a:lnTo>
                        <a:pt x="298" y="477"/>
                      </a:lnTo>
                      <a:lnTo>
                        <a:pt x="281" y="495"/>
                      </a:lnTo>
                      <a:lnTo>
                        <a:pt x="234" y="465"/>
                      </a:lnTo>
                      <a:lnTo>
                        <a:pt x="214" y="412"/>
                      </a:lnTo>
                      <a:lnTo>
                        <a:pt x="194" y="378"/>
                      </a:lnTo>
                      <a:lnTo>
                        <a:pt x="144" y="338"/>
                      </a:lnTo>
                      <a:lnTo>
                        <a:pt x="101" y="320"/>
                      </a:lnTo>
                      <a:lnTo>
                        <a:pt x="85" y="312"/>
                      </a:lnTo>
                      <a:lnTo>
                        <a:pt x="44" y="327"/>
                      </a:lnTo>
                      <a:lnTo>
                        <a:pt x="30" y="320"/>
                      </a:lnTo>
                      <a:lnTo>
                        <a:pt x="25" y="304"/>
                      </a:lnTo>
                      <a:lnTo>
                        <a:pt x="35" y="289"/>
                      </a:lnTo>
                      <a:lnTo>
                        <a:pt x="31" y="277"/>
                      </a:lnTo>
                      <a:lnTo>
                        <a:pt x="15" y="258"/>
                      </a:lnTo>
                      <a:lnTo>
                        <a:pt x="16" y="235"/>
                      </a:lnTo>
                      <a:lnTo>
                        <a:pt x="0" y="203"/>
                      </a:lnTo>
                      <a:lnTo>
                        <a:pt x="10" y="193"/>
                      </a:lnTo>
                      <a:lnTo>
                        <a:pt x="49" y="159"/>
                      </a:lnTo>
                      <a:lnTo>
                        <a:pt x="76" y="159"/>
                      </a:lnTo>
                      <a:lnTo>
                        <a:pt x="89" y="153"/>
                      </a:lnTo>
                      <a:lnTo>
                        <a:pt x="89" y="141"/>
                      </a:lnTo>
                      <a:lnTo>
                        <a:pt x="101" y="124"/>
                      </a:lnTo>
                      <a:lnTo>
                        <a:pt x="139" y="110"/>
                      </a:lnTo>
                      <a:lnTo>
                        <a:pt x="150" y="122"/>
                      </a:lnTo>
                      <a:lnTo>
                        <a:pt x="165" y="124"/>
                      </a:lnTo>
                      <a:lnTo>
                        <a:pt x="193" y="106"/>
                      </a:lnTo>
                      <a:lnTo>
                        <a:pt x="199" y="84"/>
                      </a:lnTo>
                      <a:lnTo>
                        <a:pt x="212" y="64"/>
                      </a:lnTo>
                      <a:lnTo>
                        <a:pt x="213" y="46"/>
                      </a:lnTo>
                      <a:lnTo>
                        <a:pt x="231" y="23"/>
                      </a:lnTo>
                      <a:lnTo>
                        <a:pt x="2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8" name="Freeform 39">
                  <a:extLst>
                    <a:ext uri="{FF2B5EF4-FFF2-40B4-BE49-F238E27FC236}">
                      <a16:creationId xmlns:a16="http://schemas.microsoft.com/office/drawing/2014/main" id="{0F39618E-B973-47C3-BA97-4C48142EDECC}"/>
                    </a:ext>
                  </a:extLst>
                </p:cNvPr>
                <p:cNvSpPr>
                  <a:spLocks/>
                </p:cNvSpPr>
                <p:nvPr/>
              </p:nvSpPr>
              <p:spPr bwMode="auto">
                <a:xfrm>
                  <a:off x="4889501" y="5537201"/>
                  <a:ext cx="627063" cy="465138"/>
                </a:xfrm>
                <a:custGeom>
                  <a:avLst/>
                  <a:gdLst>
                    <a:gd name="T0" fmla="*/ 139 w 395"/>
                    <a:gd name="T1" fmla="*/ 0 h 293"/>
                    <a:gd name="T2" fmla="*/ 150 w 395"/>
                    <a:gd name="T3" fmla="*/ 0 h 293"/>
                    <a:gd name="T4" fmla="*/ 178 w 395"/>
                    <a:gd name="T5" fmla="*/ 31 h 293"/>
                    <a:gd name="T6" fmla="*/ 217 w 395"/>
                    <a:gd name="T7" fmla="*/ 16 h 293"/>
                    <a:gd name="T8" fmla="*/ 234 w 395"/>
                    <a:gd name="T9" fmla="*/ 16 h 293"/>
                    <a:gd name="T10" fmla="*/ 245 w 395"/>
                    <a:gd name="T11" fmla="*/ 6 h 293"/>
                    <a:gd name="T12" fmla="*/ 257 w 395"/>
                    <a:gd name="T13" fmla="*/ 26 h 293"/>
                    <a:gd name="T14" fmla="*/ 253 w 395"/>
                    <a:gd name="T15" fmla="*/ 40 h 293"/>
                    <a:gd name="T16" fmla="*/ 263 w 395"/>
                    <a:gd name="T17" fmla="*/ 54 h 293"/>
                    <a:gd name="T18" fmla="*/ 318 w 395"/>
                    <a:gd name="T19" fmla="*/ 69 h 293"/>
                    <a:gd name="T20" fmla="*/ 332 w 395"/>
                    <a:gd name="T21" fmla="*/ 97 h 293"/>
                    <a:gd name="T22" fmla="*/ 334 w 395"/>
                    <a:gd name="T23" fmla="*/ 123 h 293"/>
                    <a:gd name="T24" fmla="*/ 321 w 395"/>
                    <a:gd name="T25" fmla="*/ 139 h 293"/>
                    <a:gd name="T26" fmla="*/ 334 w 395"/>
                    <a:gd name="T27" fmla="*/ 156 h 293"/>
                    <a:gd name="T28" fmla="*/ 333 w 395"/>
                    <a:gd name="T29" fmla="*/ 166 h 293"/>
                    <a:gd name="T30" fmla="*/ 308 w 395"/>
                    <a:gd name="T31" fmla="*/ 173 h 293"/>
                    <a:gd name="T32" fmla="*/ 298 w 395"/>
                    <a:gd name="T33" fmla="*/ 188 h 293"/>
                    <a:gd name="T34" fmla="*/ 307 w 395"/>
                    <a:gd name="T35" fmla="*/ 203 h 293"/>
                    <a:gd name="T36" fmla="*/ 326 w 395"/>
                    <a:gd name="T37" fmla="*/ 208 h 293"/>
                    <a:gd name="T38" fmla="*/ 364 w 395"/>
                    <a:gd name="T39" fmla="*/ 210 h 293"/>
                    <a:gd name="T40" fmla="*/ 388 w 395"/>
                    <a:gd name="T41" fmla="*/ 223 h 293"/>
                    <a:gd name="T42" fmla="*/ 395 w 395"/>
                    <a:gd name="T43" fmla="*/ 245 h 293"/>
                    <a:gd name="T44" fmla="*/ 372 w 395"/>
                    <a:gd name="T45" fmla="*/ 243 h 293"/>
                    <a:gd name="T46" fmla="*/ 346 w 395"/>
                    <a:gd name="T47" fmla="*/ 257 h 293"/>
                    <a:gd name="T48" fmla="*/ 309 w 395"/>
                    <a:gd name="T49" fmla="*/ 288 h 293"/>
                    <a:gd name="T50" fmla="*/ 279 w 395"/>
                    <a:gd name="T51" fmla="*/ 293 h 293"/>
                    <a:gd name="T52" fmla="*/ 257 w 395"/>
                    <a:gd name="T53" fmla="*/ 274 h 293"/>
                    <a:gd name="T54" fmla="*/ 199 w 395"/>
                    <a:gd name="T55" fmla="*/ 265 h 293"/>
                    <a:gd name="T56" fmla="*/ 176 w 395"/>
                    <a:gd name="T57" fmla="*/ 282 h 293"/>
                    <a:gd name="T58" fmla="*/ 148 w 395"/>
                    <a:gd name="T59" fmla="*/ 239 h 293"/>
                    <a:gd name="T60" fmla="*/ 126 w 395"/>
                    <a:gd name="T61" fmla="*/ 234 h 293"/>
                    <a:gd name="T62" fmla="*/ 97 w 395"/>
                    <a:gd name="T63" fmla="*/ 245 h 293"/>
                    <a:gd name="T64" fmla="*/ 86 w 395"/>
                    <a:gd name="T65" fmla="*/ 212 h 293"/>
                    <a:gd name="T66" fmla="*/ 0 w 395"/>
                    <a:gd name="T67" fmla="*/ 201 h 293"/>
                    <a:gd name="T68" fmla="*/ 1 w 395"/>
                    <a:gd name="T69" fmla="*/ 178 h 293"/>
                    <a:gd name="T70" fmla="*/ 11 w 395"/>
                    <a:gd name="T71" fmla="*/ 144 h 293"/>
                    <a:gd name="T72" fmla="*/ 37 w 395"/>
                    <a:gd name="T73" fmla="*/ 130 h 293"/>
                    <a:gd name="T74" fmla="*/ 46 w 395"/>
                    <a:gd name="T75" fmla="*/ 115 h 293"/>
                    <a:gd name="T76" fmla="*/ 40 w 395"/>
                    <a:gd name="T77" fmla="*/ 95 h 293"/>
                    <a:gd name="T78" fmla="*/ 62 w 395"/>
                    <a:gd name="T79" fmla="*/ 72 h 293"/>
                    <a:gd name="T80" fmla="*/ 94 w 395"/>
                    <a:gd name="T81" fmla="*/ 64 h 293"/>
                    <a:gd name="T82" fmla="*/ 104 w 395"/>
                    <a:gd name="T83" fmla="*/ 66 h 293"/>
                    <a:gd name="T84" fmla="*/ 112 w 395"/>
                    <a:gd name="T85" fmla="*/ 49 h 293"/>
                    <a:gd name="T86" fmla="*/ 139 w 395"/>
                    <a:gd name="T87" fmla="*/ 35 h 293"/>
                    <a:gd name="T88" fmla="*/ 144 w 395"/>
                    <a:gd name="T89" fmla="*/ 27 h 293"/>
                    <a:gd name="T90" fmla="*/ 136 w 395"/>
                    <a:gd name="T91" fmla="*/ 6 h 293"/>
                    <a:gd name="T92" fmla="*/ 139 w 395"/>
                    <a:gd name="T9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293">
                      <a:moveTo>
                        <a:pt x="139" y="0"/>
                      </a:moveTo>
                      <a:lnTo>
                        <a:pt x="150" y="0"/>
                      </a:lnTo>
                      <a:lnTo>
                        <a:pt x="178" y="31"/>
                      </a:lnTo>
                      <a:lnTo>
                        <a:pt x="217" y="16"/>
                      </a:lnTo>
                      <a:lnTo>
                        <a:pt x="234" y="16"/>
                      </a:lnTo>
                      <a:lnTo>
                        <a:pt x="245" y="6"/>
                      </a:lnTo>
                      <a:lnTo>
                        <a:pt x="257" y="26"/>
                      </a:lnTo>
                      <a:lnTo>
                        <a:pt x="253" y="40"/>
                      </a:lnTo>
                      <a:lnTo>
                        <a:pt x="263" y="54"/>
                      </a:lnTo>
                      <a:lnTo>
                        <a:pt x="318" y="69"/>
                      </a:lnTo>
                      <a:lnTo>
                        <a:pt x="332" y="97"/>
                      </a:lnTo>
                      <a:lnTo>
                        <a:pt x="334" y="123"/>
                      </a:lnTo>
                      <a:lnTo>
                        <a:pt x="321" y="139"/>
                      </a:lnTo>
                      <a:lnTo>
                        <a:pt x="334" y="156"/>
                      </a:lnTo>
                      <a:lnTo>
                        <a:pt x="333" y="166"/>
                      </a:lnTo>
                      <a:lnTo>
                        <a:pt x="308" y="173"/>
                      </a:lnTo>
                      <a:lnTo>
                        <a:pt x="298" y="188"/>
                      </a:lnTo>
                      <a:lnTo>
                        <a:pt x="307" y="203"/>
                      </a:lnTo>
                      <a:lnTo>
                        <a:pt x="326" y="208"/>
                      </a:lnTo>
                      <a:lnTo>
                        <a:pt x="364" y="210"/>
                      </a:lnTo>
                      <a:lnTo>
                        <a:pt x="388" y="223"/>
                      </a:lnTo>
                      <a:lnTo>
                        <a:pt x="395" y="245"/>
                      </a:lnTo>
                      <a:lnTo>
                        <a:pt x="372" y="243"/>
                      </a:lnTo>
                      <a:lnTo>
                        <a:pt x="346" y="257"/>
                      </a:lnTo>
                      <a:lnTo>
                        <a:pt x="309" y="288"/>
                      </a:lnTo>
                      <a:lnTo>
                        <a:pt x="279" y="293"/>
                      </a:lnTo>
                      <a:lnTo>
                        <a:pt x="257" y="274"/>
                      </a:lnTo>
                      <a:lnTo>
                        <a:pt x="199" y="265"/>
                      </a:lnTo>
                      <a:lnTo>
                        <a:pt x="176" y="282"/>
                      </a:lnTo>
                      <a:lnTo>
                        <a:pt x="148" y="239"/>
                      </a:lnTo>
                      <a:lnTo>
                        <a:pt x="126" y="234"/>
                      </a:lnTo>
                      <a:lnTo>
                        <a:pt x="97" y="245"/>
                      </a:lnTo>
                      <a:lnTo>
                        <a:pt x="86" y="212"/>
                      </a:lnTo>
                      <a:lnTo>
                        <a:pt x="0" y="201"/>
                      </a:lnTo>
                      <a:lnTo>
                        <a:pt x="1" y="178"/>
                      </a:lnTo>
                      <a:lnTo>
                        <a:pt x="11" y="144"/>
                      </a:lnTo>
                      <a:lnTo>
                        <a:pt x="37" y="130"/>
                      </a:lnTo>
                      <a:lnTo>
                        <a:pt x="46" y="115"/>
                      </a:lnTo>
                      <a:lnTo>
                        <a:pt x="40" y="95"/>
                      </a:lnTo>
                      <a:lnTo>
                        <a:pt x="62" y="72"/>
                      </a:lnTo>
                      <a:lnTo>
                        <a:pt x="94" y="64"/>
                      </a:lnTo>
                      <a:lnTo>
                        <a:pt x="104" y="66"/>
                      </a:lnTo>
                      <a:lnTo>
                        <a:pt x="112" y="49"/>
                      </a:lnTo>
                      <a:lnTo>
                        <a:pt x="139" y="35"/>
                      </a:lnTo>
                      <a:lnTo>
                        <a:pt x="144" y="27"/>
                      </a:lnTo>
                      <a:lnTo>
                        <a:pt x="136" y="6"/>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9" name="Freeform 40">
                  <a:extLst>
                    <a:ext uri="{FF2B5EF4-FFF2-40B4-BE49-F238E27FC236}">
                      <a16:creationId xmlns:a16="http://schemas.microsoft.com/office/drawing/2014/main" id="{08EE1B13-E336-44B6-9548-FC30B893B16F}"/>
                    </a:ext>
                  </a:extLst>
                </p:cNvPr>
                <p:cNvSpPr>
                  <a:spLocks/>
                </p:cNvSpPr>
                <p:nvPr/>
              </p:nvSpPr>
              <p:spPr bwMode="auto">
                <a:xfrm>
                  <a:off x="4916488" y="4421188"/>
                  <a:ext cx="531813" cy="520700"/>
                </a:xfrm>
                <a:custGeom>
                  <a:avLst/>
                  <a:gdLst>
                    <a:gd name="T0" fmla="*/ 171 w 335"/>
                    <a:gd name="T1" fmla="*/ 0 h 328"/>
                    <a:gd name="T2" fmla="*/ 210 w 335"/>
                    <a:gd name="T3" fmla="*/ 33 h 328"/>
                    <a:gd name="T4" fmla="*/ 290 w 335"/>
                    <a:gd name="T5" fmla="*/ 11 h 328"/>
                    <a:gd name="T6" fmla="*/ 309 w 335"/>
                    <a:gd name="T7" fmla="*/ 25 h 328"/>
                    <a:gd name="T8" fmla="*/ 311 w 335"/>
                    <a:gd name="T9" fmla="*/ 50 h 328"/>
                    <a:gd name="T10" fmla="*/ 324 w 335"/>
                    <a:gd name="T11" fmla="*/ 63 h 328"/>
                    <a:gd name="T12" fmla="*/ 330 w 335"/>
                    <a:gd name="T13" fmla="*/ 81 h 328"/>
                    <a:gd name="T14" fmla="*/ 320 w 335"/>
                    <a:gd name="T15" fmla="*/ 127 h 328"/>
                    <a:gd name="T16" fmla="*/ 335 w 335"/>
                    <a:gd name="T17" fmla="*/ 136 h 328"/>
                    <a:gd name="T18" fmla="*/ 335 w 335"/>
                    <a:gd name="T19" fmla="*/ 173 h 328"/>
                    <a:gd name="T20" fmla="*/ 322 w 335"/>
                    <a:gd name="T21" fmla="*/ 179 h 328"/>
                    <a:gd name="T22" fmla="*/ 295 w 335"/>
                    <a:gd name="T23" fmla="*/ 179 h 328"/>
                    <a:gd name="T24" fmla="*/ 256 w 335"/>
                    <a:gd name="T25" fmla="*/ 213 h 328"/>
                    <a:gd name="T26" fmla="*/ 246 w 335"/>
                    <a:gd name="T27" fmla="*/ 223 h 328"/>
                    <a:gd name="T28" fmla="*/ 262 w 335"/>
                    <a:gd name="T29" fmla="*/ 255 h 328"/>
                    <a:gd name="T30" fmla="*/ 261 w 335"/>
                    <a:gd name="T31" fmla="*/ 278 h 328"/>
                    <a:gd name="T32" fmla="*/ 210 w 335"/>
                    <a:gd name="T33" fmla="*/ 285 h 328"/>
                    <a:gd name="T34" fmla="*/ 195 w 335"/>
                    <a:gd name="T35" fmla="*/ 300 h 328"/>
                    <a:gd name="T36" fmla="*/ 178 w 335"/>
                    <a:gd name="T37" fmla="*/ 292 h 328"/>
                    <a:gd name="T38" fmla="*/ 169 w 335"/>
                    <a:gd name="T39" fmla="*/ 299 h 328"/>
                    <a:gd name="T40" fmla="*/ 176 w 335"/>
                    <a:gd name="T41" fmla="*/ 309 h 328"/>
                    <a:gd name="T42" fmla="*/ 161 w 335"/>
                    <a:gd name="T43" fmla="*/ 320 h 328"/>
                    <a:gd name="T44" fmla="*/ 148 w 335"/>
                    <a:gd name="T45" fmla="*/ 302 h 328"/>
                    <a:gd name="T46" fmla="*/ 119 w 335"/>
                    <a:gd name="T47" fmla="*/ 328 h 328"/>
                    <a:gd name="T48" fmla="*/ 80 w 335"/>
                    <a:gd name="T49" fmla="*/ 324 h 328"/>
                    <a:gd name="T50" fmla="*/ 89 w 335"/>
                    <a:gd name="T51" fmla="*/ 302 h 328"/>
                    <a:gd name="T52" fmla="*/ 78 w 335"/>
                    <a:gd name="T53" fmla="*/ 302 h 328"/>
                    <a:gd name="T54" fmla="*/ 65 w 335"/>
                    <a:gd name="T55" fmla="*/ 312 h 328"/>
                    <a:gd name="T56" fmla="*/ 50 w 335"/>
                    <a:gd name="T57" fmla="*/ 288 h 328"/>
                    <a:gd name="T58" fmla="*/ 38 w 335"/>
                    <a:gd name="T59" fmla="*/ 280 h 328"/>
                    <a:gd name="T60" fmla="*/ 40 w 335"/>
                    <a:gd name="T61" fmla="*/ 263 h 328"/>
                    <a:gd name="T62" fmla="*/ 37 w 335"/>
                    <a:gd name="T63" fmla="*/ 259 h 328"/>
                    <a:gd name="T64" fmla="*/ 16 w 335"/>
                    <a:gd name="T65" fmla="*/ 268 h 328"/>
                    <a:gd name="T66" fmla="*/ 0 w 335"/>
                    <a:gd name="T67" fmla="*/ 216 h 328"/>
                    <a:gd name="T68" fmla="*/ 25 w 335"/>
                    <a:gd name="T69" fmla="*/ 186 h 328"/>
                    <a:gd name="T70" fmla="*/ 72 w 335"/>
                    <a:gd name="T71" fmla="*/ 131 h 328"/>
                    <a:gd name="T72" fmla="*/ 80 w 335"/>
                    <a:gd name="T73" fmla="*/ 107 h 328"/>
                    <a:gd name="T74" fmla="*/ 107 w 335"/>
                    <a:gd name="T75" fmla="*/ 90 h 328"/>
                    <a:gd name="T76" fmla="*/ 116 w 335"/>
                    <a:gd name="T77" fmla="*/ 70 h 328"/>
                    <a:gd name="T78" fmla="*/ 107 w 335"/>
                    <a:gd name="T79" fmla="*/ 22 h 328"/>
                    <a:gd name="T80" fmla="*/ 112 w 335"/>
                    <a:gd name="T81" fmla="*/ 17 h 328"/>
                    <a:gd name="T82" fmla="*/ 127 w 335"/>
                    <a:gd name="T83" fmla="*/ 5 h 328"/>
                    <a:gd name="T84" fmla="*/ 171 w 335"/>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 h="328">
                      <a:moveTo>
                        <a:pt x="171" y="0"/>
                      </a:moveTo>
                      <a:lnTo>
                        <a:pt x="210" y="33"/>
                      </a:lnTo>
                      <a:lnTo>
                        <a:pt x="290" y="11"/>
                      </a:lnTo>
                      <a:lnTo>
                        <a:pt x="309" y="25"/>
                      </a:lnTo>
                      <a:lnTo>
                        <a:pt x="311" y="50"/>
                      </a:lnTo>
                      <a:lnTo>
                        <a:pt x="324" y="63"/>
                      </a:lnTo>
                      <a:lnTo>
                        <a:pt x="330" y="81"/>
                      </a:lnTo>
                      <a:lnTo>
                        <a:pt x="320" y="127"/>
                      </a:lnTo>
                      <a:lnTo>
                        <a:pt x="335" y="136"/>
                      </a:lnTo>
                      <a:lnTo>
                        <a:pt x="335" y="173"/>
                      </a:lnTo>
                      <a:lnTo>
                        <a:pt x="322" y="179"/>
                      </a:lnTo>
                      <a:lnTo>
                        <a:pt x="295" y="179"/>
                      </a:lnTo>
                      <a:lnTo>
                        <a:pt x="256" y="213"/>
                      </a:lnTo>
                      <a:lnTo>
                        <a:pt x="246" y="223"/>
                      </a:lnTo>
                      <a:lnTo>
                        <a:pt x="262" y="255"/>
                      </a:lnTo>
                      <a:lnTo>
                        <a:pt x="261" y="278"/>
                      </a:lnTo>
                      <a:lnTo>
                        <a:pt x="210" y="285"/>
                      </a:lnTo>
                      <a:lnTo>
                        <a:pt x="195" y="300"/>
                      </a:lnTo>
                      <a:lnTo>
                        <a:pt x="178" y="292"/>
                      </a:lnTo>
                      <a:lnTo>
                        <a:pt x="169" y="299"/>
                      </a:lnTo>
                      <a:lnTo>
                        <a:pt x="176" y="309"/>
                      </a:lnTo>
                      <a:lnTo>
                        <a:pt x="161" y="320"/>
                      </a:lnTo>
                      <a:lnTo>
                        <a:pt x="148" y="302"/>
                      </a:lnTo>
                      <a:lnTo>
                        <a:pt x="119" y="328"/>
                      </a:lnTo>
                      <a:lnTo>
                        <a:pt x="80" y="324"/>
                      </a:lnTo>
                      <a:lnTo>
                        <a:pt x="89" y="302"/>
                      </a:lnTo>
                      <a:lnTo>
                        <a:pt x="78" y="302"/>
                      </a:lnTo>
                      <a:lnTo>
                        <a:pt x="65" y="312"/>
                      </a:lnTo>
                      <a:lnTo>
                        <a:pt x="50" y="288"/>
                      </a:lnTo>
                      <a:lnTo>
                        <a:pt x="38" y="280"/>
                      </a:lnTo>
                      <a:lnTo>
                        <a:pt x="40" y="263"/>
                      </a:lnTo>
                      <a:lnTo>
                        <a:pt x="37" y="259"/>
                      </a:lnTo>
                      <a:lnTo>
                        <a:pt x="16" y="268"/>
                      </a:lnTo>
                      <a:lnTo>
                        <a:pt x="0" y="216"/>
                      </a:lnTo>
                      <a:lnTo>
                        <a:pt x="25" y="186"/>
                      </a:lnTo>
                      <a:lnTo>
                        <a:pt x="72" y="131"/>
                      </a:lnTo>
                      <a:lnTo>
                        <a:pt x="80" y="107"/>
                      </a:lnTo>
                      <a:lnTo>
                        <a:pt x="107" y="90"/>
                      </a:lnTo>
                      <a:lnTo>
                        <a:pt x="116" y="70"/>
                      </a:lnTo>
                      <a:lnTo>
                        <a:pt x="107" y="22"/>
                      </a:lnTo>
                      <a:lnTo>
                        <a:pt x="112" y="17"/>
                      </a:lnTo>
                      <a:lnTo>
                        <a:pt x="127" y="5"/>
                      </a:lnTo>
                      <a:lnTo>
                        <a:pt x="17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69" name="Groupe 68">
                <a:extLst>
                  <a:ext uri="{FF2B5EF4-FFF2-40B4-BE49-F238E27FC236}">
                    <a16:creationId xmlns:a16="http://schemas.microsoft.com/office/drawing/2014/main" id="{6C395CF4-AB7E-4EEA-9B06-AD9054805226}"/>
                  </a:ext>
                </a:extLst>
              </p:cNvPr>
              <p:cNvGrpSpPr/>
              <p:nvPr/>
            </p:nvGrpSpPr>
            <p:grpSpPr>
              <a:xfrm>
                <a:off x="7298551" y="2634873"/>
                <a:ext cx="1276470" cy="1089021"/>
                <a:chOff x="5278438" y="4189413"/>
                <a:chExt cx="2801938" cy="2578032"/>
              </a:xfrm>
              <a:solidFill>
                <a:srgbClr val="55555F"/>
              </a:solidFill>
            </p:grpSpPr>
            <p:sp>
              <p:nvSpPr>
                <p:cNvPr id="161" name="Freeform 7">
                  <a:extLst>
                    <a:ext uri="{FF2B5EF4-FFF2-40B4-BE49-F238E27FC236}">
                      <a16:creationId xmlns:a16="http://schemas.microsoft.com/office/drawing/2014/main" id="{A6EDA401-2D65-4351-8CA3-BA385ECFD23A}"/>
                    </a:ext>
                  </a:extLst>
                </p:cNvPr>
                <p:cNvSpPr>
                  <a:spLocks/>
                </p:cNvSpPr>
                <p:nvPr/>
              </p:nvSpPr>
              <p:spPr bwMode="auto">
                <a:xfrm>
                  <a:off x="7645401" y="5699057"/>
                  <a:ext cx="434975" cy="792163"/>
                </a:xfrm>
                <a:custGeom>
                  <a:avLst/>
                  <a:gdLst>
                    <a:gd name="T0" fmla="*/ 208 w 274"/>
                    <a:gd name="T1" fmla="*/ 0 h 499"/>
                    <a:gd name="T2" fmla="*/ 237 w 274"/>
                    <a:gd name="T3" fmla="*/ 5 h 499"/>
                    <a:gd name="T4" fmla="*/ 233 w 274"/>
                    <a:gd name="T5" fmla="*/ 31 h 499"/>
                    <a:gd name="T6" fmla="*/ 252 w 274"/>
                    <a:gd name="T7" fmla="*/ 88 h 499"/>
                    <a:gd name="T8" fmla="*/ 237 w 274"/>
                    <a:gd name="T9" fmla="*/ 130 h 499"/>
                    <a:gd name="T10" fmla="*/ 248 w 274"/>
                    <a:gd name="T11" fmla="*/ 168 h 499"/>
                    <a:gd name="T12" fmla="*/ 262 w 274"/>
                    <a:gd name="T13" fmla="*/ 192 h 499"/>
                    <a:gd name="T14" fmla="*/ 274 w 274"/>
                    <a:gd name="T15" fmla="*/ 348 h 499"/>
                    <a:gd name="T16" fmla="*/ 231 w 274"/>
                    <a:gd name="T17" fmla="*/ 431 h 499"/>
                    <a:gd name="T18" fmla="*/ 228 w 274"/>
                    <a:gd name="T19" fmla="*/ 446 h 499"/>
                    <a:gd name="T20" fmla="*/ 219 w 274"/>
                    <a:gd name="T21" fmla="*/ 455 h 499"/>
                    <a:gd name="T22" fmla="*/ 227 w 274"/>
                    <a:gd name="T23" fmla="*/ 499 h 499"/>
                    <a:gd name="T24" fmla="*/ 190 w 274"/>
                    <a:gd name="T25" fmla="*/ 470 h 499"/>
                    <a:gd name="T26" fmla="*/ 125 w 274"/>
                    <a:gd name="T27" fmla="*/ 391 h 499"/>
                    <a:gd name="T28" fmla="*/ 117 w 274"/>
                    <a:gd name="T29" fmla="*/ 346 h 499"/>
                    <a:gd name="T30" fmla="*/ 95 w 274"/>
                    <a:gd name="T31" fmla="*/ 316 h 499"/>
                    <a:gd name="T32" fmla="*/ 71 w 274"/>
                    <a:gd name="T33" fmla="*/ 301 h 499"/>
                    <a:gd name="T34" fmla="*/ 45 w 274"/>
                    <a:gd name="T35" fmla="*/ 289 h 499"/>
                    <a:gd name="T36" fmla="*/ 0 w 274"/>
                    <a:gd name="T37" fmla="*/ 238 h 499"/>
                    <a:gd name="T38" fmla="*/ 2 w 274"/>
                    <a:gd name="T39" fmla="*/ 212 h 499"/>
                    <a:gd name="T40" fmla="*/ 15 w 274"/>
                    <a:gd name="T41" fmla="*/ 204 h 499"/>
                    <a:gd name="T42" fmla="*/ 10 w 274"/>
                    <a:gd name="T43" fmla="*/ 183 h 499"/>
                    <a:gd name="T44" fmla="*/ 25 w 274"/>
                    <a:gd name="T45" fmla="*/ 182 h 499"/>
                    <a:gd name="T46" fmla="*/ 35 w 274"/>
                    <a:gd name="T47" fmla="*/ 185 h 499"/>
                    <a:gd name="T48" fmla="*/ 48 w 274"/>
                    <a:gd name="T49" fmla="*/ 168 h 499"/>
                    <a:gd name="T50" fmla="*/ 78 w 274"/>
                    <a:gd name="T51" fmla="*/ 154 h 499"/>
                    <a:gd name="T52" fmla="*/ 95 w 274"/>
                    <a:gd name="T53" fmla="*/ 154 h 499"/>
                    <a:gd name="T54" fmla="*/ 119 w 274"/>
                    <a:gd name="T55" fmla="*/ 140 h 499"/>
                    <a:gd name="T56" fmla="*/ 119 w 274"/>
                    <a:gd name="T57" fmla="*/ 127 h 499"/>
                    <a:gd name="T58" fmla="*/ 153 w 274"/>
                    <a:gd name="T59" fmla="*/ 109 h 499"/>
                    <a:gd name="T60" fmla="*/ 184 w 274"/>
                    <a:gd name="T61" fmla="*/ 133 h 499"/>
                    <a:gd name="T62" fmla="*/ 198 w 274"/>
                    <a:gd name="T63" fmla="*/ 119 h 499"/>
                    <a:gd name="T64" fmla="*/ 196 w 274"/>
                    <a:gd name="T65" fmla="*/ 68 h 499"/>
                    <a:gd name="T66" fmla="*/ 202 w 274"/>
                    <a:gd name="T67" fmla="*/ 24 h 499"/>
                    <a:gd name="T68" fmla="*/ 193 w 274"/>
                    <a:gd name="T69" fmla="*/ 15 h 499"/>
                    <a:gd name="T70" fmla="*/ 199 w 274"/>
                    <a:gd name="T71" fmla="*/ 4 h 499"/>
                    <a:gd name="T72" fmla="*/ 208 w 274"/>
                    <a:gd name="T7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4" h="499">
                      <a:moveTo>
                        <a:pt x="208" y="0"/>
                      </a:moveTo>
                      <a:lnTo>
                        <a:pt x="237" y="5"/>
                      </a:lnTo>
                      <a:lnTo>
                        <a:pt x="233" y="31"/>
                      </a:lnTo>
                      <a:lnTo>
                        <a:pt x="252" y="88"/>
                      </a:lnTo>
                      <a:lnTo>
                        <a:pt x="237" y="130"/>
                      </a:lnTo>
                      <a:lnTo>
                        <a:pt x="248" y="168"/>
                      </a:lnTo>
                      <a:lnTo>
                        <a:pt x="262" y="192"/>
                      </a:lnTo>
                      <a:lnTo>
                        <a:pt x="274" y="348"/>
                      </a:lnTo>
                      <a:lnTo>
                        <a:pt x="231" y="431"/>
                      </a:lnTo>
                      <a:lnTo>
                        <a:pt x="228" y="446"/>
                      </a:lnTo>
                      <a:lnTo>
                        <a:pt x="219" y="455"/>
                      </a:lnTo>
                      <a:lnTo>
                        <a:pt x="227" y="499"/>
                      </a:lnTo>
                      <a:lnTo>
                        <a:pt x="190" y="470"/>
                      </a:lnTo>
                      <a:lnTo>
                        <a:pt x="125" y="391"/>
                      </a:lnTo>
                      <a:lnTo>
                        <a:pt x="117" y="346"/>
                      </a:lnTo>
                      <a:lnTo>
                        <a:pt x="95" y="316"/>
                      </a:lnTo>
                      <a:lnTo>
                        <a:pt x="71" y="301"/>
                      </a:lnTo>
                      <a:lnTo>
                        <a:pt x="45" y="289"/>
                      </a:lnTo>
                      <a:lnTo>
                        <a:pt x="0" y="238"/>
                      </a:lnTo>
                      <a:lnTo>
                        <a:pt x="2" y="212"/>
                      </a:lnTo>
                      <a:lnTo>
                        <a:pt x="15" y="204"/>
                      </a:lnTo>
                      <a:lnTo>
                        <a:pt x="10" y="183"/>
                      </a:lnTo>
                      <a:lnTo>
                        <a:pt x="25" y="182"/>
                      </a:lnTo>
                      <a:lnTo>
                        <a:pt x="35" y="185"/>
                      </a:lnTo>
                      <a:lnTo>
                        <a:pt x="48" y="168"/>
                      </a:lnTo>
                      <a:lnTo>
                        <a:pt x="78" y="154"/>
                      </a:lnTo>
                      <a:lnTo>
                        <a:pt x="95" y="154"/>
                      </a:lnTo>
                      <a:lnTo>
                        <a:pt x="119" y="140"/>
                      </a:lnTo>
                      <a:lnTo>
                        <a:pt x="119" y="127"/>
                      </a:lnTo>
                      <a:lnTo>
                        <a:pt x="153" y="109"/>
                      </a:lnTo>
                      <a:lnTo>
                        <a:pt x="184" y="133"/>
                      </a:lnTo>
                      <a:lnTo>
                        <a:pt x="198" y="119"/>
                      </a:lnTo>
                      <a:lnTo>
                        <a:pt x="196" y="68"/>
                      </a:lnTo>
                      <a:lnTo>
                        <a:pt x="202" y="24"/>
                      </a:lnTo>
                      <a:lnTo>
                        <a:pt x="193" y="15"/>
                      </a:lnTo>
                      <a:lnTo>
                        <a:pt x="199" y="4"/>
                      </a:lnTo>
                      <a:lnTo>
                        <a:pt x="20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2" name="Freeform 8">
                  <a:extLst>
                    <a:ext uri="{FF2B5EF4-FFF2-40B4-BE49-F238E27FC236}">
                      <a16:creationId xmlns:a16="http://schemas.microsoft.com/office/drawing/2014/main" id="{6105510F-448A-4559-9854-23C062161AF0}"/>
                    </a:ext>
                  </a:extLst>
                </p:cNvPr>
                <p:cNvSpPr>
                  <a:spLocks/>
                </p:cNvSpPr>
                <p:nvPr/>
              </p:nvSpPr>
              <p:spPr bwMode="auto">
                <a:xfrm>
                  <a:off x="7593014" y="6076882"/>
                  <a:ext cx="412750" cy="690563"/>
                </a:xfrm>
                <a:custGeom>
                  <a:avLst/>
                  <a:gdLst>
                    <a:gd name="T0" fmla="*/ 78 w 260"/>
                    <a:gd name="T1" fmla="*/ 51 h 435"/>
                    <a:gd name="T2" fmla="*/ 128 w 260"/>
                    <a:gd name="T3" fmla="*/ 78 h 435"/>
                    <a:gd name="T4" fmla="*/ 158 w 260"/>
                    <a:gd name="T5" fmla="*/ 153 h 435"/>
                    <a:gd name="T6" fmla="*/ 260 w 260"/>
                    <a:gd name="T7" fmla="*/ 261 h 435"/>
                    <a:gd name="T8" fmla="*/ 250 w 260"/>
                    <a:gd name="T9" fmla="*/ 303 h 435"/>
                    <a:gd name="T10" fmla="*/ 246 w 260"/>
                    <a:gd name="T11" fmla="*/ 330 h 435"/>
                    <a:gd name="T12" fmla="*/ 232 w 260"/>
                    <a:gd name="T13" fmla="*/ 338 h 435"/>
                    <a:gd name="T14" fmla="*/ 244 w 260"/>
                    <a:gd name="T15" fmla="*/ 341 h 435"/>
                    <a:gd name="T16" fmla="*/ 223 w 260"/>
                    <a:gd name="T17" fmla="*/ 372 h 435"/>
                    <a:gd name="T18" fmla="*/ 213 w 260"/>
                    <a:gd name="T19" fmla="*/ 409 h 435"/>
                    <a:gd name="T20" fmla="*/ 203 w 260"/>
                    <a:gd name="T21" fmla="*/ 435 h 435"/>
                    <a:gd name="T22" fmla="*/ 167 w 260"/>
                    <a:gd name="T23" fmla="*/ 421 h 435"/>
                    <a:gd name="T24" fmla="*/ 167 w 260"/>
                    <a:gd name="T25" fmla="*/ 401 h 435"/>
                    <a:gd name="T26" fmla="*/ 150 w 260"/>
                    <a:gd name="T27" fmla="*/ 395 h 435"/>
                    <a:gd name="T28" fmla="*/ 102 w 260"/>
                    <a:gd name="T29" fmla="*/ 376 h 435"/>
                    <a:gd name="T30" fmla="*/ 78 w 260"/>
                    <a:gd name="T31" fmla="*/ 360 h 435"/>
                    <a:gd name="T32" fmla="*/ 78 w 260"/>
                    <a:gd name="T33" fmla="*/ 332 h 435"/>
                    <a:gd name="T34" fmla="*/ 98 w 260"/>
                    <a:gd name="T35" fmla="*/ 308 h 435"/>
                    <a:gd name="T36" fmla="*/ 72 w 260"/>
                    <a:gd name="T37" fmla="*/ 292 h 435"/>
                    <a:gd name="T38" fmla="*/ 39 w 260"/>
                    <a:gd name="T39" fmla="*/ 288 h 435"/>
                    <a:gd name="T40" fmla="*/ 48 w 260"/>
                    <a:gd name="T41" fmla="*/ 273 h 435"/>
                    <a:gd name="T42" fmla="*/ 67 w 260"/>
                    <a:gd name="T43" fmla="*/ 257 h 435"/>
                    <a:gd name="T44" fmla="*/ 78 w 260"/>
                    <a:gd name="T45" fmla="*/ 213 h 435"/>
                    <a:gd name="T46" fmla="*/ 19 w 260"/>
                    <a:gd name="T47" fmla="*/ 216 h 435"/>
                    <a:gd name="T48" fmla="*/ 34 w 260"/>
                    <a:gd name="T49" fmla="*/ 178 h 435"/>
                    <a:gd name="T50" fmla="*/ 52 w 260"/>
                    <a:gd name="T51" fmla="*/ 153 h 435"/>
                    <a:gd name="T52" fmla="*/ 8 w 260"/>
                    <a:gd name="T53" fmla="*/ 122 h 435"/>
                    <a:gd name="T54" fmla="*/ 40 w 260"/>
                    <a:gd name="T55" fmla="*/ 65 h 435"/>
                    <a:gd name="T56" fmla="*/ 13 w 260"/>
                    <a:gd name="T57" fmla="*/ 49 h 435"/>
                    <a:gd name="T58" fmla="*/ 2 w 260"/>
                    <a:gd name="T59" fmla="*/ 34 h 435"/>
                    <a:gd name="T60" fmla="*/ 4 w 260"/>
                    <a:gd name="T61" fmla="*/ 9 h 435"/>
                    <a:gd name="T62" fmla="*/ 33 w 260"/>
                    <a:gd name="T6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435">
                      <a:moveTo>
                        <a:pt x="33" y="0"/>
                      </a:moveTo>
                      <a:lnTo>
                        <a:pt x="78" y="51"/>
                      </a:lnTo>
                      <a:lnTo>
                        <a:pt x="104" y="63"/>
                      </a:lnTo>
                      <a:lnTo>
                        <a:pt x="128" y="78"/>
                      </a:lnTo>
                      <a:lnTo>
                        <a:pt x="150" y="108"/>
                      </a:lnTo>
                      <a:lnTo>
                        <a:pt x="158" y="153"/>
                      </a:lnTo>
                      <a:lnTo>
                        <a:pt x="223" y="232"/>
                      </a:lnTo>
                      <a:lnTo>
                        <a:pt x="260" y="261"/>
                      </a:lnTo>
                      <a:lnTo>
                        <a:pt x="257" y="288"/>
                      </a:lnTo>
                      <a:lnTo>
                        <a:pt x="250" y="303"/>
                      </a:lnTo>
                      <a:lnTo>
                        <a:pt x="257" y="317"/>
                      </a:lnTo>
                      <a:lnTo>
                        <a:pt x="246" y="330"/>
                      </a:lnTo>
                      <a:lnTo>
                        <a:pt x="235" y="331"/>
                      </a:lnTo>
                      <a:lnTo>
                        <a:pt x="232" y="338"/>
                      </a:lnTo>
                      <a:lnTo>
                        <a:pt x="235" y="344"/>
                      </a:lnTo>
                      <a:lnTo>
                        <a:pt x="244" y="341"/>
                      </a:lnTo>
                      <a:lnTo>
                        <a:pt x="250" y="345"/>
                      </a:lnTo>
                      <a:lnTo>
                        <a:pt x="223" y="372"/>
                      </a:lnTo>
                      <a:lnTo>
                        <a:pt x="223" y="394"/>
                      </a:lnTo>
                      <a:lnTo>
                        <a:pt x="213" y="409"/>
                      </a:lnTo>
                      <a:lnTo>
                        <a:pt x="212" y="427"/>
                      </a:lnTo>
                      <a:lnTo>
                        <a:pt x="203" y="435"/>
                      </a:lnTo>
                      <a:lnTo>
                        <a:pt x="178" y="420"/>
                      </a:lnTo>
                      <a:lnTo>
                        <a:pt x="167" y="421"/>
                      </a:lnTo>
                      <a:lnTo>
                        <a:pt x="162" y="415"/>
                      </a:lnTo>
                      <a:lnTo>
                        <a:pt x="167" y="401"/>
                      </a:lnTo>
                      <a:lnTo>
                        <a:pt x="165" y="395"/>
                      </a:lnTo>
                      <a:lnTo>
                        <a:pt x="150" y="395"/>
                      </a:lnTo>
                      <a:lnTo>
                        <a:pt x="124" y="384"/>
                      </a:lnTo>
                      <a:lnTo>
                        <a:pt x="102" y="376"/>
                      </a:lnTo>
                      <a:lnTo>
                        <a:pt x="96" y="361"/>
                      </a:lnTo>
                      <a:lnTo>
                        <a:pt x="78" y="360"/>
                      </a:lnTo>
                      <a:lnTo>
                        <a:pt x="73" y="350"/>
                      </a:lnTo>
                      <a:lnTo>
                        <a:pt x="78" y="332"/>
                      </a:lnTo>
                      <a:lnTo>
                        <a:pt x="93" y="321"/>
                      </a:lnTo>
                      <a:lnTo>
                        <a:pt x="98" y="308"/>
                      </a:lnTo>
                      <a:lnTo>
                        <a:pt x="93" y="297"/>
                      </a:lnTo>
                      <a:lnTo>
                        <a:pt x="72" y="292"/>
                      </a:lnTo>
                      <a:lnTo>
                        <a:pt x="67" y="285"/>
                      </a:lnTo>
                      <a:lnTo>
                        <a:pt x="39" y="288"/>
                      </a:lnTo>
                      <a:lnTo>
                        <a:pt x="35" y="286"/>
                      </a:lnTo>
                      <a:lnTo>
                        <a:pt x="48" y="273"/>
                      </a:lnTo>
                      <a:lnTo>
                        <a:pt x="47" y="261"/>
                      </a:lnTo>
                      <a:lnTo>
                        <a:pt x="67" y="257"/>
                      </a:lnTo>
                      <a:lnTo>
                        <a:pt x="73" y="238"/>
                      </a:lnTo>
                      <a:lnTo>
                        <a:pt x="78" y="213"/>
                      </a:lnTo>
                      <a:lnTo>
                        <a:pt x="61" y="213"/>
                      </a:lnTo>
                      <a:lnTo>
                        <a:pt x="19" y="216"/>
                      </a:lnTo>
                      <a:lnTo>
                        <a:pt x="14" y="202"/>
                      </a:lnTo>
                      <a:lnTo>
                        <a:pt x="34" y="178"/>
                      </a:lnTo>
                      <a:lnTo>
                        <a:pt x="43" y="164"/>
                      </a:lnTo>
                      <a:lnTo>
                        <a:pt x="52" y="153"/>
                      </a:lnTo>
                      <a:lnTo>
                        <a:pt x="49" y="139"/>
                      </a:lnTo>
                      <a:lnTo>
                        <a:pt x="8" y="122"/>
                      </a:lnTo>
                      <a:lnTo>
                        <a:pt x="7" y="82"/>
                      </a:lnTo>
                      <a:lnTo>
                        <a:pt x="40" y="65"/>
                      </a:lnTo>
                      <a:lnTo>
                        <a:pt x="32" y="54"/>
                      </a:lnTo>
                      <a:lnTo>
                        <a:pt x="13" y="49"/>
                      </a:lnTo>
                      <a:lnTo>
                        <a:pt x="17" y="35"/>
                      </a:lnTo>
                      <a:lnTo>
                        <a:pt x="2" y="34"/>
                      </a:lnTo>
                      <a:lnTo>
                        <a:pt x="0" y="13"/>
                      </a:lnTo>
                      <a:lnTo>
                        <a:pt x="4" y="9"/>
                      </a:lnTo>
                      <a:lnTo>
                        <a:pt x="12" y="16"/>
                      </a:lnTo>
                      <a:lnTo>
                        <a:pt x="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3" name="Freeform 41">
                  <a:extLst>
                    <a:ext uri="{FF2B5EF4-FFF2-40B4-BE49-F238E27FC236}">
                      <a16:creationId xmlns:a16="http://schemas.microsoft.com/office/drawing/2014/main" id="{9609EBA5-7D7F-4A37-B0C5-18E319164B2A}"/>
                    </a:ext>
                  </a:extLst>
                </p:cNvPr>
                <p:cNvSpPr>
                  <a:spLocks/>
                </p:cNvSpPr>
                <p:nvPr/>
              </p:nvSpPr>
              <p:spPr bwMode="auto">
                <a:xfrm>
                  <a:off x="5332413" y="5764213"/>
                  <a:ext cx="668338" cy="371475"/>
                </a:xfrm>
                <a:custGeom>
                  <a:avLst/>
                  <a:gdLst>
                    <a:gd name="T0" fmla="*/ 324 w 421"/>
                    <a:gd name="T1" fmla="*/ 0 h 234"/>
                    <a:gd name="T2" fmla="*/ 347 w 421"/>
                    <a:gd name="T3" fmla="*/ 8 h 234"/>
                    <a:gd name="T4" fmla="*/ 373 w 421"/>
                    <a:gd name="T5" fmla="*/ 13 h 234"/>
                    <a:gd name="T6" fmla="*/ 371 w 421"/>
                    <a:gd name="T7" fmla="*/ 48 h 234"/>
                    <a:gd name="T8" fmla="*/ 376 w 421"/>
                    <a:gd name="T9" fmla="*/ 124 h 234"/>
                    <a:gd name="T10" fmla="*/ 395 w 421"/>
                    <a:gd name="T11" fmla="*/ 139 h 234"/>
                    <a:gd name="T12" fmla="*/ 404 w 421"/>
                    <a:gd name="T13" fmla="*/ 145 h 234"/>
                    <a:gd name="T14" fmla="*/ 416 w 421"/>
                    <a:gd name="T15" fmla="*/ 175 h 234"/>
                    <a:gd name="T16" fmla="*/ 421 w 421"/>
                    <a:gd name="T17" fmla="*/ 186 h 234"/>
                    <a:gd name="T18" fmla="*/ 415 w 421"/>
                    <a:gd name="T19" fmla="*/ 193 h 234"/>
                    <a:gd name="T20" fmla="*/ 400 w 421"/>
                    <a:gd name="T21" fmla="*/ 189 h 234"/>
                    <a:gd name="T22" fmla="*/ 374 w 421"/>
                    <a:gd name="T23" fmla="*/ 171 h 234"/>
                    <a:gd name="T24" fmla="*/ 330 w 421"/>
                    <a:gd name="T25" fmla="*/ 175 h 234"/>
                    <a:gd name="T26" fmla="*/ 270 w 421"/>
                    <a:gd name="T27" fmla="*/ 206 h 234"/>
                    <a:gd name="T28" fmla="*/ 235 w 421"/>
                    <a:gd name="T29" fmla="*/ 229 h 234"/>
                    <a:gd name="T30" fmla="*/ 169 w 421"/>
                    <a:gd name="T31" fmla="*/ 205 h 234"/>
                    <a:gd name="T32" fmla="*/ 129 w 421"/>
                    <a:gd name="T33" fmla="*/ 210 h 234"/>
                    <a:gd name="T34" fmla="*/ 99 w 421"/>
                    <a:gd name="T35" fmla="*/ 234 h 234"/>
                    <a:gd name="T36" fmla="*/ 78 w 421"/>
                    <a:gd name="T37" fmla="*/ 230 h 234"/>
                    <a:gd name="T38" fmla="*/ 53 w 421"/>
                    <a:gd name="T39" fmla="*/ 195 h 234"/>
                    <a:gd name="T40" fmla="*/ 6 w 421"/>
                    <a:gd name="T41" fmla="*/ 183 h 234"/>
                    <a:gd name="T42" fmla="*/ 0 w 421"/>
                    <a:gd name="T43" fmla="*/ 174 h 234"/>
                    <a:gd name="T44" fmla="*/ 0 w 421"/>
                    <a:gd name="T45" fmla="*/ 150 h 234"/>
                    <a:gd name="T46" fmla="*/ 30 w 421"/>
                    <a:gd name="T47" fmla="*/ 145 h 234"/>
                    <a:gd name="T48" fmla="*/ 67 w 421"/>
                    <a:gd name="T49" fmla="*/ 114 h 234"/>
                    <a:gd name="T50" fmla="*/ 93 w 421"/>
                    <a:gd name="T51" fmla="*/ 100 h 234"/>
                    <a:gd name="T52" fmla="*/ 116 w 421"/>
                    <a:gd name="T53" fmla="*/ 102 h 234"/>
                    <a:gd name="T54" fmla="*/ 137 w 421"/>
                    <a:gd name="T55" fmla="*/ 104 h 234"/>
                    <a:gd name="T56" fmla="*/ 161 w 421"/>
                    <a:gd name="T57" fmla="*/ 87 h 234"/>
                    <a:gd name="T58" fmla="*/ 168 w 421"/>
                    <a:gd name="T59" fmla="*/ 62 h 234"/>
                    <a:gd name="T60" fmla="*/ 163 w 421"/>
                    <a:gd name="T61" fmla="*/ 36 h 234"/>
                    <a:gd name="T62" fmla="*/ 176 w 421"/>
                    <a:gd name="T63" fmla="*/ 23 h 234"/>
                    <a:gd name="T64" fmla="*/ 263 w 421"/>
                    <a:gd name="T65" fmla="*/ 30 h 234"/>
                    <a:gd name="T66" fmla="*/ 276 w 421"/>
                    <a:gd name="T67" fmla="*/ 33 h 234"/>
                    <a:gd name="T68" fmla="*/ 285 w 421"/>
                    <a:gd name="T69" fmla="*/ 21 h 234"/>
                    <a:gd name="T70" fmla="*/ 306 w 421"/>
                    <a:gd name="T71" fmla="*/ 1 h 234"/>
                    <a:gd name="T72" fmla="*/ 324 w 421"/>
                    <a:gd name="T7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34">
                      <a:moveTo>
                        <a:pt x="324" y="0"/>
                      </a:moveTo>
                      <a:lnTo>
                        <a:pt x="347" y="8"/>
                      </a:lnTo>
                      <a:lnTo>
                        <a:pt x="373" y="13"/>
                      </a:lnTo>
                      <a:lnTo>
                        <a:pt x="371" y="48"/>
                      </a:lnTo>
                      <a:lnTo>
                        <a:pt x="376" y="124"/>
                      </a:lnTo>
                      <a:lnTo>
                        <a:pt x="395" y="139"/>
                      </a:lnTo>
                      <a:lnTo>
                        <a:pt x="404" y="145"/>
                      </a:lnTo>
                      <a:lnTo>
                        <a:pt x="416" y="175"/>
                      </a:lnTo>
                      <a:lnTo>
                        <a:pt x="421" y="186"/>
                      </a:lnTo>
                      <a:lnTo>
                        <a:pt x="415" y="193"/>
                      </a:lnTo>
                      <a:lnTo>
                        <a:pt x="400" y="189"/>
                      </a:lnTo>
                      <a:lnTo>
                        <a:pt x="374" y="171"/>
                      </a:lnTo>
                      <a:lnTo>
                        <a:pt x="330" y="175"/>
                      </a:lnTo>
                      <a:lnTo>
                        <a:pt x="270" y="206"/>
                      </a:lnTo>
                      <a:lnTo>
                        <a:pt x="235" y="229"/>
                      </a:lnTo>
                      <a:lnTo>
                        <a:pt x="169" y="205"/>
                      </a:lnTo>
                      <a:lnTo>
                        <a:pt x="129" y="210"/>
                      </a:lnTo>
                      <a:lnTo>
                        <a:pt x="99" y="234"/>
                      </a:lnTo>
                      <a:lnTo>
                        <a:pt x="78" y="230"/>
                      </a:lnTo>
                      <a:lnTo>
                        <a:pt x="53" y="195"/>
                      </a:lnTo>
                      <a:lnTo>
                        <a:pt x="6" y="183"/>
                      </a:lnTo>
                      <a:lnTo>
                        <a:pt x="0" y="174"/>
                      </a:lnTo>
                      <a:lnTo>
                        <a:pt x="0" y="150"/>
                      </a:lnTo>
                      <a:lnTo>
                        <a:pt x="30" y="145"/>
                      </a:lnTo>
                      <a:lnTo>
                        <a:pt x="67" y="114"/>
                      </a:lnTo>
                      <a:lnTo>
                        <a:pt x="93" y="100"/>
                      </a:lnTo>
                      <a:lnTo>
                        <a:pt x="116" y="102"/>
                      </a:lnTo>
                      <a:lnTo>
                        <a:pt x="137" y="104"/>
                      </a:lnTo>
                      <a:lnTo>
                        <a:pt x="161" y="87"/>
                      </a:lnTo>
                      <a:lnTo>
                        <a:pt x="168" y="62"/>
                      </a:lnTo>
                      <a:lnTo>
                        <a:pt x="163" y="36"/>
                      </a:lnTo>
                      <a:lnTo>
                        <a:pt x="176" y="23"/>
                      </a:lnTo>
                      <a:lnTo>
                        <a:pt x="263" y="30"/>
                      </a:lnTo>
                      <a:lnTo>
                        <a:pt x="276" y="33"/>
                      </a:lnTo>
                      <a:lnTo>
                        <a:pt x="285" y="21"/>
                      </a:lnTo>
                      <a:lnTo>
                        <a:pt x="306" y="1"/>
                      </a:lnTo>
                      <a:lnTo>
                        <a:pt x="3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4" name="Freeform 42">
                  <a:extLst>
                    <a:ext uri="{FF2B5EF4-FFF2-40B4-BE49-F238E27FC236}">
                      <a16:creationId xmlns:a16="http://schemas.microsoft.com/office/drawing/2014/main" id="{D0B0916D-7082-4DE1-84EB-2634CA6E635B}"/>
                    </a:ext>
                  </a:extLst>
                </p:cNvPr>
                <p:cNvSpPr>
                  <a:spLocks/>
                </p:cNvSpPr>
                <p:nvPr/>
              </p:nvSpPr>
              <p:spPr bwMode="auto">
                <a:xfrm>
                  <a:off x="5819776" y="4413251"/>
                  <a:ext cx="484188" cy="534988"/>
                </a:xfrm>
                <a:custGeom>
                  <a:avLst/>
                  <a:gdLst>
                    <a:gd name="T0" fmla="*/ 103 w 305"/>
                    <a:gd name="T1" fmla="*/ 0 h 337"/>
                    <a:gd name="T2" fmla="*/ 132 w 305"/>
                    <a:gd name="T3" fmla="*/ 65 h 337"/>
                    <a:gd name="T4" fmla="*/ 158 w 305"/>
                    <a:gd name="T5" fmla="*/ 45 h 337"/>
                    <a:gd name="T6" fmla="*/ 170 w 305"/>
                    <a:gd name="T7" fmla="*/ 28 h 337"/>
                    <a:gd name="T8" fmla="*/ 178 w 305"/>
                    <a:gd name="T9" fmla="*/ 27 h 337"/>
                    <a:gd name="T10" fmla="*/ 192 w 305"/>
                    <a:gd name="T11" fmla="*/ 30 h 337"/>
                    <a:gd name="T12" fmla="*/ 193 w 305"/>
                    <a:gd name="T13" fmla="*/ 38 h 337"/>
                    <a:gd name="T14" fmla="*/ 201 w 305"/>
                    <a:gd name="T15" fmla="*/ 42 h 337"/>
                    <a:gd name="T16" fmla="*/ 211 w 305"/>
                    <a:gd name="T17" fmla="*/ 38 h 337"/>
                    <a:gd name="T18" fmla="*/ 237 w 305"/>
                    <a:gd name="T19" fmla="*/ 65 h 337"/>
                    <a:gd name="T20" fmla="*/ 247 w 305"/>
                    <a:gd name="T21" fmla="*/ 86 h 337"/>
                    <a:gd name="T22" fmla="*/ 266 w 305"/>
                    <a:gd name="T23" fmla="*/ 151 h 337"/>
                    <a:gd name="T24" fmla="*/ 285 w 305"/>
                    <a:gd name="T25" fmla="*/ 151 h 337"/>
                    <a:gd name="T26" fmla="*/ 299 w 305"/>
                    <a:gd name="T27" fmla="*/ 195 h 337"/>
                    <a:gd name="T28" fmla="*/ 284 w 305"/>
                    <a:gd name="T29" fmla="*/ 216 h 337"/>
                    <a:gd name="T30" fmla="*/ 272 w 305"/>
                    <a:gd name="T31" fmla="*/ 228 h 337"/>
                    <a:gd name="T32" fmla="*/ 284 w 305"/>
                    <a:gd name="T33" fmla="*/ 244 h 337"/>
                    <a:gd name="T34" fmla="*/ 280 w 305"/>
                    <a:gd name="T35" fmla="*/ 254 h 337"/>
                    <a:gd name="T36" fmla="*/ 300 w 305"/>
                    <a:gd name="T37" fmla="*/ 274 h 337"/>
                    <a:gd name="T38" fmla="*/ 305 w 305"/>
                    <a:gd name="T39" fmla="*/ 297 h 337"/>
                    <a:gd name="T40" fmla="*/ 305 w 305"/>
                    <a:gd name="T41" fmla="*/ 312 h 337"/>
                    <a:gd name="T42" fmla="*/ 285 w 305"/>
                    <a:gd name="T43" fmla="*/ 317 h 337"/>
                    <a:gd name="T44" fmla="*/ 270 w 305"/>
                    <a:gd name="T45" fmla="*/ 332 h 337"/>
                    <a:gd name="T46" fmla="*/ 221 w 305"/>
                    <a:gd name="T47" fmla="*/ 313 h 337"/>
                    <a:gd name="T48" fmla="*/ 188 w 305"/>
                    <a:gd name="T49" fmla="*/ 334 h 337"/>
                    <a:gd name="T50" fmla="*/ 165 w 305"/>
                    <a:gd name="T51" fmla="*/ 337 h 337"/>
                    <a:gd name="T52" fmla="*/ 122 w 305"/>
                    <a:gd name="T53" fmla="*/ 317 h 337"/>
                    <a:gd name="T54" fmla="*/ 99 w 305"/>
                    <a:gd name="T55" fmla="*/ 314 h 337"/>
                    <a:gd name="T56" fmla="*/ 74 w 305"/>
                    <a:gd name="T57" fmla="*/ 312 h 337"/>
                    <a:gd name="T58" fmla="*/ 50 w 305"/>
                    <a:gd name="T59" fmla="*/ 288 h 337"/>
                    <a:gd name="T60" fmla="*/ 50 w 305"/>
                    <a:gd name="T61" fmla="*/ 270 h 337"/>
                    <a:gd name="T62" fmla="*/ 38 w 305"/>
                    <a:gd name="T63" fmla="*/ 243 h 337"/>
                    <a:gd name="T64" fmla="*/ 50 w 305"/>
                    <a:gd name="T65" fmla="*/ 231 h 337"/>
                    <a:gd name="T66" fmla="*/ 54 w 305"/>
                    <a:gd name="T67" fmla="*/ 216 h 337"/>
                    <a:gd name="T68" fmla="*/ 23 w 305"/>
                    <a:gd name="T69" fmla="*/ 186 h 337"/>
                    <a:gd name="T70" fmla="*/ 23 w 305"/>
                    <a:gd name="T71" fmla="*/ 160 h 337"/>
                    <a:gd name="T72" fmla="*/ 0 w 305"/>
                    <a:gd name="T73" fmla="*/ 135 h 337"/>
                    <a:gd name="T74" fmla="*/ 34 w 305"/>
                    <a:gd name="T75" fmla="*/ 32 h 337"/>
                    <a:gd name="T76" fmla="*/ 56 w 305"/>
                    <a:gd name="T77" fmla="*/ 47 h 337"/>
                    <a:gd name="T78" fmla="*/ 103 w 305"/>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5" h="337">
                      <a:moveTo>
                        <a:pt x="103" y="0"/>
                      </a:moveTo>
                      <a:lnTo>
                        <a:pt x="132" y="65"/>
                      </a:lnTo>
                      <a:lnTo>
                        <a:pt x="158" y="45"/>
                      </a:lnTo>
                      <a:lnTo>
                        <a:pt x="170" y="28"/>
                      </a:lnTo>
                      <a:lnTo>
                        <a:pt x="178" y="27"/>
                      </a:lnTo>
                      <a:lnTo>
                        <a:pt x="192" y="30"/>
                      </a:lnTo>
                      <a:lnTo>
                        <a:pt x="193" y="38"/>
                      </a:lnTo>
                      <a:lnTo>
                        <a:pt x="201" y="42"/>
                      </a:lnTo>
                      <a:lnTo>
                        <a:pt x="211" y="38"/>
                      </a:lnTo>
                      <a:lnTo>
                        <a:pt x="237" y="65"/>
                      </a:lnTo>
                      <a:lnTo>
                        <a:pt x="247" y="86"/>
                      </a:lnTo>
                      <a:lnTo>
                        <a:pt x="266" y="151"/>
                      </a:lnTo>
                      <a:lnTo>
                        <a:pt x="285" y="151"/>
                      </a:lnTo>
                      <a:lnTo>
                        <a:pt x="299" y="195"/>
                      </a:lnTo>
                      <a:lnTo>
                        <a:pt x="284" y="216"/>
                      </a:lnTo>
                      <a:lnTo>
                        <a:pt x="272" y="228"/>
                      </a:lnTo>
                      <a:lnTo>
                        <a:pt x="284" y="244"/>
                      </a:lnTo>
                      <a:lnTo>
                        <a:pt x="280" y="254"/>
                      </a:lnTo>
                      <a:lnTo>
                        <a:pt x="300" y="274"/>
                      </a:lnTo>
                      <a:lnTo>
                        <a:pt x="305" y="297"/>
                      </a:lnTo>
                      <a:lnTo>
                        <a:pt x="305" y="312"/>
                      </a:lnTo>
                      <a:lnTo>
                        <a:pt x="285" y="317"/>
                      </a:lnTo>
                      <a:lnTo>
                        <a:pt x="270" y="332"/>
                      </a:lnTo>
                      <a:lnTo>
                        <a:pt x="221" y="313"/>
                      </a:lnTo>
                      <a:lnTo>
                        <a:pt x="188" y="334"/>
                      </a:lnTo>
                      <a:lnTo>
                        <a:pt x="165" y="337"/>
                      </a:lnTo>
                      <a:lnTo>
                        <a:pt x="122" y="317"/>
                      </a:lnTo>
                      <a:lnTo>
                        <a:pt x="99" y="314"/>
                      </a:lnTo>
                      <a:lnTo>
                        <a:pt x="74" y="312"/>
                      </a:lnTo>
                      <a:lnTo>
                        <a:pt x="50" y="288"/>
                      </a:lnTo>
                      <a:lnTo>
                        <a:pt x="50" y="270"/>
                      </a:lnTo>
                      <a:lnTo>
                        <a:pt x="38" y="243"/>
                      </a:lnTo>
                      <a:lnTo>
                        <a:pt x="50" y="231"/>
                      </a:lnTo>
                      <a:lnTo>
                        <a:pt x="54" y="216"/>
                      </a:lnTo>
                      <a:lnTo>
                        <a:pt x="23" y="186"/>
                      </a:lnTo>
                      <a:lnTo>
                        <a:pt x="23" y="160"/>
                      </a:lnTo>
                      <a:lnTo>
                        <a:pt x="0" y="135"/>
                      </a:lnTo>
                      <a:lnTo>
                        <a:pt x="34" y="32"/>
                      </a:lnTo>
                      <a:lnTo>
                        <a:pt x="56" y="47"/>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5" name="Freeform 43">
                  <a:extLst>
                    <a:ext uri="{FF2B5EF4-FFF2-40B4-BE49-F238E27FC236}">
                      <a16:creationId xmlns:a16="http://schemas.microsoft.com/office/drawing/2014/main" id="{04D173C3-22E8-48A2-B941-997F7F5EE80E}"/>
                    </a:ext>
                  </a:extLst>
                </p:cNvPr>
                <p:cNvSpPr>
                  <a:spLocks/>
                </p:cNvSpPr>
                <p:nvPr/>
              </p:nvSpPr>
              <p:spPr bwMode="auto">
                <a:xfrm>
                  <a:off x="5676901" y="5049838"/>
                  <a:ext cx="758825" cy="487363"/>
                </a:xfrm>
                <a:custGeom>
                  <a:avLst/>
                  <a:gdLst>
                    <a:gd name="T0" fmla="*/ 356 w 478"/>
                    <a:gd name="T1" fmla="*/ 0 h 307"/>
                    <a:gd name="T2" fmla="*/ 376 w 478"/>
                    <a:gd name="T3" fmla="*/ 31 h 307"/>
                    <a:gd name="T4" fmla="*/ 453 w 478"/>
                    <a:gd name="T5" fmla="*/ 87 h 307"/>
                    <a:gd name="T6" fmla="*/ 478 w 478"/>
                    <a:gd name="T7" fmla="*/ 115 h 307"/>
                    <a:gd name="T8" fmla="*/ 473 w 478"/>
                    <a:gd name="T9" fmla="*/ 130 h 307"/>
                    <a:gd name="T10" fmla="*/ 446 w 478"/>
                    <a:gd name="T11" fmla="*/ 154 h 307"/>
                    <a:gd name="T12" fmla="*/ 403 w 478"/>
                    <a:gd name="T13" fmla="*/ 166 h 307"/>
                    <a:gd name="T14" fmla="*/ 319 w 478"/>
                    <a:gd name="T15" fmla="*/ 229 h 307"/>
                    <a:gd name="T16" fmla="*/ 282 w 478"/>
                    <a:gd name="T17" fmla="*/ 278 h 307"/>
                    <a:gd name="T18" fmla="*/ 221 w 478"/>
                    <a:gd name="T19" fmla="*/ 295 h 307"/>
                    <a:gd name="T20" fmla="*/ 208 w 478"/>
                    <a:gd name="T21" fmla="*/ 307 h 307"/>
                    <a:gd name="T22" fmla="*/ 168 w 478"/>
                    <a:gd name="T23" fmla="*/ 285 h 307"/>
                    <a:gd name="T24" fmla="*/ 129 w 478"/>
                    <a:gd name="T25" fmla="*/ 282 h 307"/>
                    <a:gd name="T26" fmla="*/ 107 w 478"/>
                    <a:gd name="T27" fmla="*/ 274 h 307"/>
                    <a:gd name="T28" fmla="*/ 104 w 478"/>
                    <a:gd name="T29" fmla="*/ 258 h 307"/>
                    <a:gd name="T30" fmla="*/ 97 w 478"/>
                    <a:gd name="T31" fmla="*/ 245 h 307"/>
                    <a:gd name="T32" fmla="*/ 90 w 478"/>
                    <a:gd name="T33" fmla="*/ 249 h 307"/>
                    <a:gd name="T34" fmla="*/ 89 w 478"/>
                    <a:gd name="T35" fmla="*/ 258 h 307"/>
                    <a:gd name="T36" fmla="*/ 74 w 478"/>
                    <a:gd name="T37" fmla="*/ 285 h 307"/>
                    <a:gd name="T38" fmla="*/ 29 w 478"/>
                    <a:gd name="T39" fmla="*/ 299 h 307"/>
                    <a:gd name="T40" fmla="*/ 0 w 478"/>
                    <a:gd name="T41" fmla="*/ 273 h 307"/>
                    <a:gd name="T42" fmla="*/ 3 w 478"/>
                    <a:gd name="T43" fmla="*/ 243 h 307"/>
                    <a:gd name="T44" fmla="*/ 23 w 478"/>
                    <a:gd name="T45" fmla="*/ 226 h 307"/>
                    <a:gd name="T46" fmla="*/ 29 w 478"/>
                    <a:gd name="T47" fmla="*/ 214 h 307"/>
                    <a:gd name="T48" fmla="*/ 3 w 478"/>
                    <a:gd name="T49" fmla="*/ 173 h 307"/>
                    <a:gd name="T50" fmla="*/ 14 w 478"/>
                    <a:gd name="T51" fmla="*/ 161 h 307"/>
                    <a:gd name="T52" fmla="*/ 55 w 478"/>
                    <a:gd name="T53" fmla="*/ 154 h 307"/>
                    <a:gd name="T54" fmla="*/ 82 w 478"/>
                    <a:gd name="T55" fmla="*/ 135 h 307"/>
                    <a:gd name="T56" fmla="*/ 100 w 478"/>
                    <a:gd name="T57" fmla="*/ 126 h 307"/>
                    <a:gd name="T58" fmla="*/ 125 w 478"/>
                    <a:gd name="T59" fmla="*/ 116 h 307"/>
                    <a:gd name="T60" fmla="*/ 137 w 478"/>
                    <a:gd name="T61" fmla="*/ 66 h 307"/>
                    <a:gd name="T62" fmla="*/ 172 w 478"/>
                    <a:gd name="T63" fmla="*/ 69 h 307"/>
                    <a:gd name="T64" fmla="*/ 187 w 478"/>
                    <a:gd name="T65" fmla="*/ 55 h 307"/>
                    <a:gd name="T66" fmla="*/ 227 w 478"/>
                    <a:gd name="T67" fmla="*/ 26 h 307"/>
                    <a:gd name="T68" fmla="*/ 243 w 478"/>
                    <a:gd name="T69" fmla="*/ 28 h 307"/>
                    <a:gd name="T70" fmla="*/ 252 w 478"/>
                    <a:gd name="T71" fmla="*/ 46 h 307"/>
                    <a:gd name="T72" fmla="*/ 276 w 478"/>
                    <a:gd name="T73" fmla="*/ 41 h 307"/>
                    <a:gd name="T74" fmla="*/ 298 w 478"/>
                    <a:gd name="T75" fmla="*/ 31 h 307"/>
                    <a:gd name="T76" fmla="*/ 310 w 478"/>
                    <a:gd name="T77" fmla="*/ 28 h 307"/>
                    <a:gd name="T78" fmla="*/ 322 w 478"/>
                    <a:gd name="T79" fmla="*/ 11 h 307"/>
                    <a:gd name="T80" fmla="*/ 356 w 478"/>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307">
                      <a:moveTo>
                        <a:pt x="356" y="0"/>
                      </a:moveTo>
                      <a:lnTo>
                        <a:pt x="376" y="31"/>
                      </a:lnTo>
                      <a:lnTo>
                        <a:pt x="453" y="87"/>
                      </a:lnTo>
                      <a:lnTo>
                        <a:pt x="478" y="115"/>
                      </a:lnTo>
                      <a:lnTo>
                        <a:pt x="473" y="130"/>
                      </a:lnTo>
                      <a:lnTo>
                        <a:pt x="446" y="154"/>
                      </a:lnTo>
                      <a:lnTo>
                        <a:pt x="403" y="166"/>
                      </a:lnTo>
                      <a:lnTo>
                        <a:pt x="319" y="229"/>
                      </a:lnTo>
                      <a:lnTo>
                        <a:pt x="282" y="278"/>
                      </a:lnTo>
                      <a:lnTo>
                        <a:pt x="221" y="295"/>
                      </a:lnTo>
                      <a:lnTo>
                        <a:pt x="208" y="307"/>
                      </a:lnTo>
                      <a:lnTo>
                        <a:pt x="168" y="285"/>
                      </a:lnTo>
                      <a:lnTo>
                        <a:pt x="129" y="282"/>
                      </a:lnTo>
                      <a:lnTo>
                        <a:pt x="107" y="274"/>
                      </a:lnTo>
                      <a:lnTo>
                        <a:pt x="104" y="258"/>
                      </a:lnTo>
                      <a:lnTo>
                        <a:pt x="97" y="245"/>
                      </a:lnTo>
                      <a:lnTo>
                        <a:pt x="90" y="249"/>
                      </a:lnTo>
                      <a:lnTo>
                        <a:pt x="89" y="258"/>
                      </a:lnTo>
                      <a:lnTo>
                        <a:pt x="74" y="285"/>
                      </a:lnTo>
                      <a:lnTo>
                        <a:pt x="29" y="299"/>
                      </a:lnTo>
                      <a:lnTo>
                        <a:pt x="0" y="273"/>
                      </a:lnTo>
                      <a:lnTo>
                        <a:pt x="3" y="243"/>
                      </a:lnTo>
                      <a:lnTo>
                        <a:pt x="23" y="226"/>
                      </a:lnTo>
                      <a:lnTo>
                        <a:pt x="29" y="214"/>
                      </a:lnTo>
                      <a:lnTo>
                        <a:pt x="3" y="173"/>
                      </a:lnTo>
                      <a:lnTo>
                        <a:pt x="14" y="161"/>
                      </a:lnTo>
                      <a:lnTo>
                        <a:pt x="55" y="154"/>
                      </a:lnTo>
                      <a:lnTo>
                        <a:pt x="82" y="135"/>
                      </a:lnTo>
                      <a:lnTo>
                        <a:pt x="100" y="126"/>
                      </a:lnTo>
                      <a:lnTo>
                        <a:pt x="125" y="116"/>
                      </a:lnTo>
                      <a:lnTo>
                        <a:pt x="137" y="66"/>
                      </a:lnTo>
                      <a:lnTo>
                        <a:pt x="172" y="69"/>
                      </a:lnTo>
                      <a:lnTo>
                        <a:pt x="187" y="55"/>
                      </a:lnTo>
                      <a:lnTo>
                        <a:pt x="227" y="26"/>
                      </a:lnTo>
                      <a:lnTo>
                        <a:pt x="243" y="28"/>
                      </a:lnTo>
                      <a:lnTo>
                        <a:pt x="252" y="46"/>
                      </a:lnTo>
                      <a:lnTo>
                        <a:pt x="276" y="41"/>
                      </a:lnTo>
                      <a:lnTo>
                        <a:pt x="298" y="31"/>
                      </a:lnTo>
                      <a:lnTo>
                        <a:pt x="310" y="28"/>
                      </a:lnTo>
                      <a:lnTo>
                        <a:pt x="322" y="11"/>
                      </a:lnTo>
                      <a:lnTo>
                        <a:pt x="3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6" name="Freeform 44">
                  <a:extLst>
                    <a:ext uri="{FF2B5EF4-FFF2-40B4-BE49-F238E27FC236}">
                      <a16:creationId xmlns:a16="http://schemas.microsoft.com/office/drawing/2014/main" id="{37E25F7C-0A08-462F-9CB2-E2F4B00356DA}"/>
                    </a:ext>
                  </a:extLst>
                </p:cNvPr>
                <p:cNvSpPr>
                  <a:spLocks/>
                </p:cNvSpPr>
                <p:nvPr/>
              </p:nvSpPr>
              <p:spPr bwMode="auto">
                <a:xfrm>
                  <a:off x="5984876" y="4722813"/>
                  <a:ext cx="714375" cy="609600"/>
                </a:xfrm>
                <a:custGeom>
                  <a:avLst/>
                  <a:gdLst>
                    <a:gd name="T0" fmla="*/ 195 w 450"/>
                    <a:gd name="T1" fmla="*/ 0 h 384"/>
                    <a:gd name="T2" fmla="*/ 217 w 450"/>
                    <a:gd name="T3" fmla="*/ 9 h 384"/>
                    <a:gd name="T4" fmla="*/ 222 w 450"/>
                    <a:gd name="T5" fmla="*/ 51 h 384"/>
                    <a:gd name="T6" fmla="*/ 244 w 450"/>
                    <a:gd name="T7" fmla="*/ 44 h 384"/>
                    <a:gd name="T8" fmla="*/ 257 w 450"/>
                    <a:gd name="T9" fmla="*/ 56 h 384"/>
                    <a:gd name="T10" fmla="*/ 270 w 450"/>
                    <a:gd name="T11" fmla="*/ 75 h 384"/>
                    <a:gd name="T12" fmla="*/ 277 w 450"/>
                    <a:gd name="T13" fmla="*/ 75 h 384"/>
                    <a:gd name="T14" fmla="*/ 279 w 450"/>
                    <a:gd name="T15" fmla="*/ 61 h 384"/>
                    <a:gd name="T16" fmla="*/ 284 w 450"/>
                    <a:gd name="T17" fmla="*/ 49 h 384"/>
                    <a:gd name="T18" fmla="*/ 299 w 450"/>
                    <a:gd name="T19" fmla="*/ 45 h 384"/>
                    <a:gd name="T20" fmla="*/ 323 w 450"/>
                    <a:gd name="T21" fmla="*/ 56 h 384"/>
                    <a:gd name="T22" fmla="*/ 341 w 450"/>
                    <a:gd name="T23" fmla="*/ 36 h 384"/>
                    <a:gd name="T24" fmla="*/ 374 w 450"/>
                    <a:gd name="T25" fmla="*/ 53 h 384"/>
                    <a:gd name="T26" fmla="*/ 383 w 450"/>
                    <a:gd name="T27" fmla="*/ 63 h 384"/>
                    <a:gd name="T28" fmla="*/ 409 w 450"/>
                    <a:gd name="T29" fmla="*/ 92 h 384"/>
                    <a:gd name="T30" fmla="*/ 408 w 450"/>
                    <a:gd name="T31" fmla="*/ 122 h 384"/>
                    <a:gd name="T32" fmla="*/ 414 w 450"/>
                    <a:gd name="T33" fmla="*/ 137 h 384"/>
                    <a:gd name="T34" fmla="*/ 429 w 450"/>
                    <a:gd name="T35" fmla="*/ 132 h 384"/>
                    <a:gd name="T36" fmla="*/ 440 w 450"/>
                    <a:gd name="T37" fmla="*/ 142 h 384"/>
                    <a:gd name="T38" fmla="*/ 450 w 450"/>
                    <a:gd name="T39" fmla="*/ 174 h 384"/>
                    <a:gd name="T40" fmla="*/ 432 w 450"/>
                    <a:gd name="T41" fmla="*/ 198 h 384"/>
                    <a:gd name="T42" fmla="*/ 403 w 450"/>
                    <a:gd name="T43" fmla="*/ 222 h 384"/>
                    <a:gd name="T44" fmla="*/ 403 w 450"/>
                    <a:gd name="T45" fmla="*/ 276 h 384"/>
                    <a:gd name="T46" fmla="*/ 387 w 450"/>
                    <a:gd name="T47" fmla="*/ 292 h 384"/>
                    <a:gd name="T48" fmla="*/ 354 w 450"/>
                    <a:gd name="T49" fmla="*/ 308 h 384"/>
                    <a:gd name="T50" fmla="*/ 343 w 450"/>
                    <a:gd name="T51" fmla="*/ 322 h 384"/>
                    <a:gd name="T52" fmla="*/ 346 w 450"/>
                    <a:gd name="T53" fmla="*/ 330 h 384"/>
                    <a:gd name="T54" fmla="*/ 354 w 450"/>
                    <a:gd name="T55" fmla="*/ 328 h 384"/>
                    <a:gd name="T56" fmla="*/ 359 w 450"/>
                    <a:gd name="T57" fmla="*/ 333 h 384"/>
                    <a:gd name="T58" fmla="*/ 314 w 450"/>
                    <a:gd name="T59" fmla="*/ 372 h 384"/>
                    <a:gd name="T60" fmla="*/ 293 w 450"/>
                    <a:gd name="T61" fmla="*/ 384 h 384"/>
                    <a:gd name="T62" fmla="*/ 267 w 450"/>
                    <a:gd name="T63" fmla="*/ 371 h 384"/>
                    <a:gd name="T64" fmla="*/ 252 w 450"/>
                    <a:gd name="T65" fmla="*/ 360 h 384"/>
                    <a:gd name="T66" fmla="*/ 279 w 450"/>
                    <a:gd name="T67" fmla="*/ 336 h 384"/>
                    <a:gd name="T68" fmla="*/ 284 w 450"/>
                    <a:gd name="T69" fmla="*/ 321 h 384"/>
                    <a:gd name="T70" fmla="*/ 259 w 450"/>
                    <a:gd name="T71" fmla="*/ 293 h 384"/>
                    <a:gd name="T72" fmla="*/ 182 w 450"/>
                    <a:gd name="T73" fmla="*/ 237 h 384"/>
                    <a:gd name="T74" fmla="*/ 162 w 450"/>
                    <a:gd name="T75" fmla="*/ 206 h 384"/>
                    <a:gd name="T76" fmla="*/ 128 w 450"/>
                    <a:gd name="T77" fmla="*/ 217 h 384"/>
                    <a:gd name="T78" fmla="*/ 116 w 450"/>
                    <a:gd name="T79" fmla="*/ 234 h 384"/>
                    <a:gd name="T80" fmla="*/ 104 w 450"/>
                    <a:gd name="T81" fmla="*/ 237 h 384"/>
                    <a:gd name="T82" fmla="*/ 82 w 450"/>
                    <a:gd name="T83" fmla="*/ 247 h 384"/>
                    <a:gd name="T84" fmla="*/ 58 w 450"/>
                    <a:gd name="T85" fmla="*/ 252 h 384"/>
                    <a:gd name="T86" fmla="*/ 49 w 450"/>
                    <a:gd name="T87" fmla="*/ 234 h 384"/>
                    <a:gd name="T88" fmla="*/ 33 w 450"/>
                    <a:gd name="T89" fmla="*/ 232 h 384"/>
                    <a:gd name="T90" fmla="*/ 46 w 450"/>
                    <a:gd name="T91" fmla="*/ 206 h 384"/>
                    <a:gd name="T92" fmla="*/ 28 w 450"/>
                    <a:gd name="T93" fmla="*/ 186 h 384"/>
                    <a:gd name="T94" fmla="*/ 0 w 450"/>
                    <a:gd name="T95" fmla="*/ 161 h 384"/>
                    <a:gd name="T96" fmla="*/ 18 w 450"/>
                    <a:gd name="T97" fmla="*/ 122 h 384"/>
                    <a:gd name="T98" fmla="*/ 61 w 450"/>
                    <a:gd name="T99" fmla="*/ 142 h 384"/>
                    <a:gd name="T100" fmla="*/ 84 w 450"/>
                    <a:gd name="T101" fmla="*/ 139 h 384"/>
                    <a:gd name="T102" fmla="*/ 117 w 450"/>
                    <a:gd name="T103" fmla="*/ 118 h 384"/>
                    <a:gd name="T104" fmla="*/ 166 w 450"/>
                    <a:gd name="T105" fmla="*/ 137 h 384"/>
                    <a:gd name="T106" fmla="*/ 181 w 450"/>
                    <a:gd name="T107" fmla="*/ 122 h 384"/>
                    <a:gd name="T108" fmla="*/ 201 w 450"/>
                    <a:gd name="T109" fmla="*/ 117 h 384"/>
                    <a:gd name="T110" fmla="*/ 201 w 450"/>
                    <a:gd name="T111" fmla="*/ 102 h 384"/>
                    <a:gd name="T112" fmla="*/ 196 w 450"/>
                    <a:gd name="T113" fmla="*/ 79 h 384"/>
                    <a:gd name="T114" fmla="*/ 176 w 450"/>
                    <a:gd name="T115" fmla="*/ 59 h 384"/>
                    <a:gd name="T116" fmla="*/ 180 w 450"/>
                    <a:gd name="T117" fmla="*/ 49 h 384"/>
                    <a:gd name="T118" fmla="*/ 168 w 450"/>
                    <a:gd name="T119" fmla="*/ 33 h 384"/>
                    <a:gd name="T120" fmla="*/ 180 w 450"/>
                    <a:gd name="T121" fmla="*/ 21 h 384"/>
                    <a:gd name="T122" fmla="*/ 195 w 450"/>
                    <a:gd name="T1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384">
                      <a:moveTo>
                        <a:pt x="195" y="0"/>
                      </a:moveTo>
                      <a:lnTo>
                        <a:pt x="217" y="9"/>
                      </a:lnTo>
                      <a:lnTo>
                        <a:pt x="222" y="51"/>
                      </a:lnTo>
                      <a:lnTo>
                        <a:pt x="244" y="44"/>
                      </a:lnTo>
                      <a:lnTo>
                        <a:pt x="257" y="56"/>
                      </a:lnTo>
                      <a:lnTo>
                        <a:pt x="270" y="75"/>
                      </a:lnTo>
                      <a:lnTo>
                        <a:pt x="277" y="75"/>
                      </a:lnTo>
                      <a:lnTo>
                        <a:pt x="279" y="61"/>
                      </a:lnTo>
                      <a:lnTo>
                        <a:pt x="284" y="49"/>
                      </a:lnTo>
                      <a:lnTo>
                        <a:pt x="299" y="45"/>
                      </a:lnTo>
                      <a:lnTo>
                        <a:pt x="323" y="56"/>
                      </a:lnTo>
                      <a:lnTo>
                        <a:pt x="341" y="36"/>
                      </a:lnTo>
                      <a:lnTo>
                        <a:pt x="374" y="53"/>
                      </a:lnTo>
                      <a:lnTo>
                        <a:pt x="383" y="63"/>
                      </a:lnTo>
                      <a:lnTo>
                        <a:pt x="409" y="92"/>
                      </a:lnTo>
                      <a:lnTo>
                        <a:pt x="408" y="122"/>
                      </a:lnTo>
                      <a:lnTo>
                        <a:pt x="414" y="137"/>
                      </a:lnTo>
                      <a:lnTo>
                        <a:pt x="429" y="132"/>
                      </a:lnTo>
                      <a:lnTo>
                        <a:pt x="440" y="142"/>
                      </a:lnTo>
                      <a:lnTo>
                        <a:pt x="450" y="174"/>
                      </a:lnTo>
                      <a:lnTo>
                        <a:pt x="432" y="198"/>
                      </a:lnTo>
                      <a:lnTo>
                        <a:pt x="403" y="222"/>
                      </a:lnTo>
                      <a:lnTo>
                        <a:pt x="403" y="276"/>
                      </a:lnTo>
                      <a:lnTo>
                        <a:pt x="387" y="292"/>
                      </a:lnTo>
                      <a:lnTo>
                        <a:pt x="354" y="308"/>
                      </a:lnTo>
                      <a:lnTo>
                        <a:pt x="343" y="322"/>
                      </a:lnTo>
                      <a:lnTo>
                        <a:pt x="346" y="330"/>
                      </a:lnTo>
                      <a:lnTo>
                        <a:pt x="354" y="328"/>
                      </a:lnTo>
                      <a:lnTo>
                        <a:pt x="359" y="333"/>
                      </a:lnTo>
                      <a:lnTo>
                        <a:pt x="314" y="372"/>
                      </a:lnTo>
                      <a:lnTo>
                        <a:pt x="293" y="384"/>
                      </a:lnTo>
                      <a:lnTo>
                        <a:pt x="267" y="371"/>
                      </a:lnTo>
                      <a:lnTo>
                        <a:pt x="252" y="360"/>
                      </a:lnTo>
                      <a:lnTo>
                        <a:pt x="279" y="336"/>
                      </a:lnTo>
                      <a:lnTo>
                        <a:pt x="284" y="321"/>
                      </a:lnTo>
                      <a:lnTo>
                        <a:pt x="259" y="293"/>
                      </a:lnTo>
                      <a:lnTo>
                        <a:pt x="182" y="237"/>
                      </a:lnTo>
                      <a:lnTo>
                        <a:pt x="162" y="206"/>
                      </a:lnTo>
                      <a:lnTo>
                        <a:pt x="128" y="217"/>
                      </a:lnTo>
                      <a:lnTo>
                        <a:pt x="116" y="234"/>
                      </a:lnTo>
                      <a:lnTo>
                        <a:pt x="104" y="237"/>
                      </a:lnTo>
                      <a:lnTo>
                        <a:pt x="82" y="247"/>
                      </a:lnTo>
                      <a:lnTo>
                        <a:pt x="58" y="252"/>
                      </a:lnTo>
                      <a:lnTo>
                        <a:pt x="49" y="234"/>
                      </a:lnTo>
                      <a:lnTo>
                        <a:pt x="33" y="232"/>
                      </a:lnTo>
                      <a:lnTo>
                        <a:pt x="46" y="206"/>
                      </a:lnTo>
                      <a:lnTo>
                        <a:pt x="28" y="186"/>
                      </a:lnTo>
                      <a:lnTo>
                        <a:pt x="0" y="161"/>
                      </a:lnTo>
                      <a:lnTo>
                        <a:pt x="18" y="122"/>
                      </a:lnTo>
                      <a:lnTo>
                        <a:pt x="61" y="142"/>
                      </a:lnTo>
                      <a:lnTo>
                        <a:pt x="84" y="139"/>
                      </a:lnTo>
                      <a:lnTo>
                        <a:pt x="117" y="118"/>
                      </a:lnTo>
                      <a:lnTo>
                        <a:pt x="166" y="137"/>
                      </a:lnTo>
                      <a:lnTo>
                        <a:pt x="181" y="122"/>
                      </a:lnTo>
                      <a:lnTo>
                        <a:pt x="201" y="117"/>
                      </a:lnTo>
                      <a:lnTo>
                        <a:pt x="201" y="102"/>
                      </a:lnTo>
                      <a:lnTo>
                        <a:pt x="196" y="79"/>
                      </a:lnTo>
                      <a:lnTo>
                        <a:pt x="176" y="59"/>
                      </a:lnTo>
                      <a:lnTo>
                        <a:pt x="180" y="49"/>
                      </a:lnTo>
                      <a:lnTo>
                        <a:pt x="168" y="33"/>
                      </a:lnTo>
                      <a:lnTo>
                        <a:pt x="180" y="21"/>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7" name="Freeform 45">
                  <a:extLst>
                    <a:ext uri="{FF2B5EF4-FFF2-40B4-BE49-F238E27FC236}">
                      <a16:creationId xmlns:a16="http://schemas.microsoft.com/office/drawing/2014/main" id="{A3795BB0-B6A2-469B-A739-A0AF7BD4AF78}"/>
                    </a:ext>
                  </a:extLst>
                </p:cNvPr>
                <p:cNvSpPr>
                  <a:spLocks/>
                </p:cNvSpPr>
                <p:nvPr/>
              </p:nvSpPr>
              <p:spPr bwMode="auto">
                <a:xfrm>
                  <a:off x="5278438" y="5421313"/>
                  <a:ext cx="728663" cy="508000"/>
                </a:xfrm>
                <a:custGeom>
                  <a:avLst/>
                  <a:gdLst>
                    <a:gd name="T0" fmla="*/ 163 w 459"/>
                    <a:gd name="T1" fmla="*/ 0 h 320"/>
                    <a:gd name="T2" fmla="*/ 186 w 459"/>
                    <a:gd name="T3" fmla="*/ 9 h 320"/>
                    <a:gd name="T4" fmla="*/ 200 w 459"/>
                    <a:gd name="T5" fmla="*/ 5 h 320"/>
                    <a:gd name="T6" fmla="*/ 224 w 459"/>
                    <a:gd name="T7" fmla="*/ 5 h 320"/>
                    <a:gd name="T8" fmla="*/ 254 w 459"/>
                    <a:gd name="T9" fmla="*/ 9 h 320"/>
                    <a:gd name="T10" fmla="*/ 251 w 459"/>
                    <a:gd name="T11" fmla="*/ 39 h 320"/>
                    <a:gd name="T12" fmla="*/ 280 w 459"/>
                    <a:gd name="T13" fmla="*/ 65 h 320"/>
                    <a:gd name="T14" fmla="*/ 325 w 459"/>
                    <a:gd name="T15" fmla="*/ 51 h 320"/>
                    <a:gd name="T16" fmla="*/ 340 w 459"/>
                    <a:gd name="T17" fmla="*/ 24 h 320"/>
                    <a:gd name="T18" fmla="*/ 341 w 459"/>
                    <a:gd name="T19" fmla="*/ 15 h 320"/>
                    <a:gd name="T20" fmla="*/ 348 w 459"/>
                    <a:gd name="T21" fmla="*/ 11 h 320"/>
                    <a:gd name="T22" fmla="*/ 355 w 459"/>
                    <a:gd name="T23" fmla="*/ 24 h 320"/>
                    <a:gd name="T24" fmla="*/ 358 w 459"/>
                    <a:gd name="T25" fmla="*/ 40 h 320"/>
                    <a:gd name="T26" fmla="*/ 380 w 459"/>
                    <a:gd name="T27" fmla="*/ 48 h 320"/>
                    <a:gd name="T28" fmla="*/ 419 w 459"/>
                    <a:gd name="T29" fmla="*/ 51 h 320"/>
                    <a:gd name="T30" fmla="*/ 459 w 459"/>
                    <a:gd name="T31" fmla="*/ 73 h 320"/>
                    <a:gd name="T32" fmla="*/ 415 w 459"/>
                    <a:gd name="T33" fmla="*/ 115 h 320"/>
                    <a:gd name="T34" fmla="*/ 404 w 459"/>
                    <a:gd name="T35" fmla="*/ 113 h 320"/>
                    <a:gd name="T36" fmla="*/ 389 w 459"/>
                    <a:gd name="T37" fmla="*/ 133 h 320"/>
                    <a:gd name="T38" fmla="*/ 389 w 459"/>
                    <a:gd name="T39" fmla="*/ 139 h 320"/>
                    <a:gd name="T40" fmla="*/ 404 w 459"/>
                    <a:gd name="T41" fmla="*/ 139 h 320"/>
                    <a:gd name="T42" fmla="*/ 408 w 459"/>
                    <a:gd name="T43" fmla="*/ 135 h 320"/>
                    <a:gd name="T44" fmla="*/ 407 w 459"/>
                    <a:gd name="T45" fmla="*/ 229 h 320"/>
                    <a:gd name="T46" fmla="*/ 381 w 459"/>
                    <a:gd name="T47" fmla="*/ 224 h 320"/>
                    <a:gd name="T48" fmla="*/ 358 w 459"/>
                    <a:gd name="T49" fmla="*/ 216 h 320"/>
                    <a:gd name="T50" fmla="*/ 340 w 459"/>
                    <a:gd name="T51" fmla="*/ 217 h 320"/>
                    <a:gd name="T52" fmla="*/ 319 w 459"/>
                    <a:gd name="T53" fmla="*/ 237 h 320"/>
                    <a:gd name="T54" fmla="*/ 310 w 459"/>
                    <a:gd name="T55" fmla="*/ 249 h 320"/>
                    <a:gd name="T56" fmla="*/ 297 w 459"/>
                    <a:gd name="T57" fmla="*/ 246 h 320"/>
                    <a:gd name="T58" fmla="*/ 210 w 459"/>
                    <a:gd name="T59" fmla="*/ 239 h 320"/>
                    <a:gd name="T60" fmla="*/ 197 w 459"/>
                    <a:gd name="T61" fmla="*/ 252 h 320"/>
                    <a:gd name="T62" fmla="*/ 202 w 459"/>
                    <a:gd name="T63" fmla="*/ 278 h 320"/>
                    <a:gd name="T64" fmla="*/ 195 w 459"/>
                    <a:gd name="T65" fmla="*/ 303 h 320"/>
                    <a:gd name="T66" fmla="*/ 171 w 459"/>
                    <a:gd name="T67" fmla="*/ 320 h 320"/>
                    <a:gd name="T68" fmla="*/ 150 w 459"/>
                    <a:gd name="T69" fmla="*/ 318 h 320"/>
                    <a:gd name="T70" fmla="*/ 143 w 459"/>
                    <a:gd name="T71" fmla="*/ 296 h 320"/>
                    <a:gd name="T72" fmla="*/ 119 w 459"/>
                    <a:gd name="T73" fmla="*/ 283 h 320"/>
                    <a:gd name="T74" fmla="*/ 81 w 459"/>
                    <a:gd name="T75" fmla="*/ 281 h 320"/>
                    <a:gd name="T76" fmla="*/ 62 w 459"/>
                    <a:gd name="T77" fmla="*/ 276 h 320"/>
                    <a:gd name="T78" fmla="*/ 53 w 459"/>
                    <a:gd name="T79" fmla="*/ 261 h 320"/>
                    <a:gd name="T80" fmla="*/ 63 w 459"/>
                    <a:gd name="T81" fmla="*/ 246 h 320"/>
                    <a:gd name="T82" fmla="*/ 88 w 459"/>
                    <a:gd name="T83" fmla="*/ 239 h 320"/>
                    <a:gd name="T84" fmla="*/ 89 w 459"/>
                    <a:gd name="T85" fmla="*/ 229 h 320"/>
                    <a:gd name="T86" fmla="*/ 76 w 459"/>
                    <a:gd name="T87" fmla="*/ 212 h 320"/>
                    <a:gd name="T88" fmla="*/ 89 w 459"/>
                    <a:gd name="T89" fmla="*/ 196 h 320"/>
                    <a:gd name="T90" fmla="*/ 87 w 459"/>
                    <a:gd name="T91" fmla="*/ 170 h 320"/>
                    <a:gd name="T92" fmla="*/ 73 w 459"/>
                    <a:gd name="T93" fmla="*/ 142 h 320"/>
                    <a:gd name="T94" fmla="*/ 18 w 459"/>
                    <a:gd name="T95" fmla="*/ 127 h 320"/>
                    <a:gd name="T96" fmla="*/ 8 w 459"/>
                    <a:gd name="T97" fmla="*/ 113 h 320"/>
                    <a:gd name="T98" fmla="*/ 12 w 459"/>
                    <a:gd name="T99" fmla="*/ 99 h 320"/>
                    <a:gd name="T100" fmla="*/ 0 w 459"/>
                    <a:gd name="T101" fmla="*/ 79 h 320"/>
                    <a:gd name="T102" fmla="*/ 7 w 459"/>
                    <a:gd name="T103" fmla="*/ 63 h 320"/>
                    <a:gd name="T104" fmla="*/ 34 w 459"/>
                    <a:gd name="T105" fmla="*/ 45 h 320"/>
                    <a:gd name="T106" fmla="*/ 38 w 459"/>
                    <a:gd name="T107" fmla="*/ 26 h 320"/>
                    <a:gd name="T108" fmla="*/ 51 w 459"/>
                    <a:gd name="T109" fmla="*/ 18 h 320"/>
                    <a:gd name="T110" fmla="*/ 84 w 459"/>
                    <a:gd name="T111" fmla="*/ 24 h 320"/>
                    <a:gd name="T112" fmla="*/ 102 w 459"/>
                    <a:gd name="T113" fmla="*/ 15 h 320"/>
                    <a:gd name="T114" fmla="*/ 118 w 459"/>
                    <a:gd name="T115" fmla="*/ 23 h 320"/>
                    <a:gd name="T116" fmla="*/ 129 w 459"/>
                    <a:gd name="T117" fmla="*/ 13 h 320"/>
                    <a:gd name="T118" fmla="*/ 143 w 459"/>
                    <a:gd name="T119" fmla="*/ 15 h 320"/>
                    <a:gd name="T120" fmla="*/ 163 w 459"/>
                    <a:gd name="T12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320">
                      <a:moveTo>
                        <a:pt x="163" y="0"/>
                      </a:moveTo>
                      <a:lnTo>
                        <a:pt x="186" y="9"/>
                      </a:lnTo>
                      <a:lnTo>
                        <a:pt x="200" y="5"/>
                      </a:lnTo>
                      <a:lnTo>
                        <a:pt x="224" y="5"/>
                      </a:lnTo>
                      <a:lnTo>
                        <a:pt x="254" y="9"/>
                      </a:lnTo>
                      <a:lnTo>
                        <a:pt x="251" y="39"/>
                      </a:lnTo>
                      <a:lnTo>
                        <a:pt x="280" y="65"/>
                      </a:lnTo>
                      <a:lnTo>
                        <a:pt x="325" y="51"/>
                      </a:lnTo>
                      <a:lnTo>
                        <a:pt x="340" y="24"/>
                      </a:lnTo>
                      <a:lnTo>
                        <a:pt x="341" y="15"/>
                      </a:lnTo>
                      <a:lnTo>
                        <a:pt x="348" y="11"/>
                      </a:lnTo>
                      <a:lnTo>
                        <a:pt x="355" y="24"/>
                      </a:lnTo>
                      <a:lnTo>
                        <a:pt x="358" y="40"/>
                      </a:lnTo>
                      <a:lnTo>
                        <a:pt x="380" y="48"/>
                      </a:lnTo>
                      <a:lnTo>
                        <a:pt x="419" y="51"/>
                      </a:lnTo>
                      <a:lnTo>
                        <a:pt x="459" y="73"/>
                      </a:lnTo>
                      <a:lnTo>
                        <a:pt x="415" y="115"/>
                      </a:lnTo>
                      <a:lnTo>
                        <a:pt x="404" y="113"/>
                      </a:lnTo>
                      <a:lnTo>
                        <a:pt x="389" y="133"/>
                      </a:lnTo>
                      <a:lnTo>
                        <a:pt x="389" y="139"/>
                      </a:lnTo>
                      <a:lnTo>
                        <a:pt x="404" y="139"/>
                      </a:lnTo>
                      <a:lnTo>
                        <a:pt x="408" y="135"/>
                      </a:lnTo>
                      <a:lnTo>
                        <a:pt x="407" y="229"/>
                      </a:lnTo>
                      <a:lnTo>
                        <a:pt x="381" y="224"/>
                      </a:lnTo>
                      <a:lnTo>
                        <a:pt x="358" y="216"/>
                      </a:lnTo>
                      <a:lnTo>
                        <a:pt x="340" y="217"/>
                      </a:lnTo>
                      <a:lnTo>
                        <a:pt x="319" y="237"/>
                      </a:lnTo>
                      <a:lnTo>
                        <a:pt x="310" y="249"/>
                      </a:lnTo>
                      <a:lnTo>
                        <a:pt x="297" y="246"/>
                      </a:lnTo>
                      <a:lnTo>
                        <a:pt x="210" y="239"/>
                      </a:lnTo>
                      <a:lnTo>
                        <a:pt x="197" y="252"/>
                      </a:lnTo>
                      <a:lnTo>
                        <a:pt x="202" y="278"/>
                      </a:lnTo>
                      <a:lnTo>
                        <a:pt x="195" y="303"/>
                      </a:lnTo>
                      <a:lnTo>
                        <a:pt x="171" y="320"/>
                      </a:lnTo>
                      <a:lnTo>
                        <a:pt x="150" y="318"/>
                      </a:lnTo>
                      <a:lnTo>
                        <a:pt x="143" y="296"/>
                      </a:lnTo>
                      <a:lnTo>
                        <a:pt x="119" y="283"/>
                      </a:lnTo>
                      <a:lnTo>
                        <a:pt x="81" y="281"/>
                      </a:lnTo>
                      <a:lnTo>
                        <a:pt x="62" y="276"/>
                      </a:lnTo>
                      <a:lnTo>
                        <a:pt x="53" y="261"/>
                      </a:lnTo>
                      <a:lnTo>
                        <a:pt x="63" y="246"/>
                      </a:lnTo>
                      <a:lnTo>
                        <a:pt x="88" y="239"/>
                      </a:lnTo>
                      <a:lnTo>
                        <a:pt x="89" y="229"/>
                      </a:lnTo>
                      <a:lnTo>
                        <a:pt x="76" y="212"/>
                      </a:lnTo>
                      <a:lnTo>
                        <a:pt x="89" y="196"/>
                      </a:lnTo>
                      <a:lnTo>
                        <a:pt x="87" y="170"/>
                      </a:lnTo>
                      <a:lnTo>
                        <a:pt x="73" y="142"/>
                      </a:lnTo>
                      <a:lnTo>
                        <a:pt x="18" y="127"/>
                      </a:lnTo>
                      <a:lnTo>
                        <a:pt x="8" y="113"/>
                      </a:lnTo>
                      <a:lnTo>
                        <a:pt x="12" y="99"/>
                      </a:lnTo>
                      <a:lnTo>
                        <a:pt x="0" y="79"/>
                      </a:lnTo>
                      <a:lnTo>
                        <a:pt x="7" y="63"/>
                      </a:lnTo>
                      <a:lnTo>
                        <a:pt x="34" y="45"/>
                      </a:lnTo>
                      <a:lnTo>
                        <a:pt x="38" y="26"/>
                      </a:lnTo>
                      <a:lnTo>
                        <a:pt x="51" y="18"/>
                      </a:lnTo>
                      <a:lnTo>
                        <a:pt x="84" y="24"/>
                      </a:lnTo>
                      <a:lnTo>
                        <a:pt x="102" y="15"/>
                      </a:lnTo>
                      <a:lnTo>
                        <a:pt x="118" y="23"/>
                      </a:lnTo>
                      <a:lnTo>
                        <a:pt x="129" y="13"/>
                      </a:lnTo>
                      <a:lnTo>
                        <a:pt x="143"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8" name="Freeform 46">
                  <a:extLst>
                    <a:ext uri="{FF2B5EF4-FFF2-40B4-BE49-F238E27FC236}">
                      <a16:creationId xmlns:a16="http://schemas.microsoft.com/office/drawing/2014/main" id="{49FE5409-653E-45AD-9C1B-A327E7D64E71}"/>
                    </a:ext>
                  </a:extLst>
                </p:cNvPr>
                <p:cNvSpPr>
                  <a:spLocks/>
                </p:cNvSpPr>
                <p:nvPr/>
              </p:nvSpPr>
              <p:spPr bwMode="auto">
                <a:xfrm>
                  <a:off x="6592888" y="4775201"/>
                  <a:ext cx="547688" cy="396875"/>
                </a:xfrm>
                <a:custGeom>
                  <a:avLst/>
                  <a:gdLst>
                    <a:gd name="T0" fmla="*/ 150 w 345"/>
                    <a:gd name="T1" fmla="*/ 0 h 250"/>
                    <a:gd name="T2" fmla="*/ 160 w 345"/>
                    <a:gd name="T3" fmla="*/ 39 h 250"/>
                    <a:gd name="T4" fmla="*/ 168 w 345"/>
                    <a:gd name="T5" fmla="*/ 44 h 250"/>
                    <a:gd name="T6" fmla="*/ 182 w 345"/>
                    <a:gd name="T7" fmla="*/ 32 h 250"/>
                    <a:gd name="T8" fmla="*/ 193 w 345"/>
                    <a:gd name="T9" fmla="*/ 37 h 250"/>
                    <a:gd name="T10" fmla="*/ 195 w 345"/>
                    <a:gd name="T11" fmla="*/ 40 h 250"/>
                    <a:gd name="T12" fmla="*/ 205 w 345"/>
                    <a:gd name="T13" fmla="*/ 30 h 250"/>
                    <a:gd name="T14" fmla="*/ 219 w 345"/>
                    <a:gd name="T15" fmla="*/ 36 h 250"/>
                    <a:gd name="T16" fmla="*/ 227 w 345"/>
                    <a:gd name="T17" fmla="*/ 54 h 250"/>
                    <a:gd name="T18" fmla="*/ 235 w 345"/>
                    <a:gd name="T19" fmla="*/ 50 h 250"/>
                    <a:gd name="T20" fmla="*/ 263 w 345"/>
                    <a:gd name="T21" fmla="*/ 76 h 250"/>
                    <a:gd name="T22" fmla="*/ 276 w 345"/>
                    <a:gd name="T23" fmla="*/ 92 h 250"/>
                    <a:gd name="T24" fmla="*/ 269 w 345"/>
                    <a:gd name="T25" fmla="*/ 128 h 250"/>
                    <a:gd name="T26" fmla="*/ 294 w 345"/>
                    <a:gd name="T27" fmla="*/ 141 h 250"/>
                    <a:gd name="T28" fmla="*/ 286 w 345"/>
                    <a:gd name="T29" fmla="*/ 173 h 250"/>
                    <a:gd name="T30" fmla="*/ 296 w 345"/>
                    <a:gd name="T31" fmla="*/ 186 h 250"/>
                    <a:gd name="T32" fmla="*/ 316 w 345"/>
                    <a:gd name="T33" fmla="*/ 185 h 250"/>
                    <a:gd name="T34" fmla="*/ 334 w 345"/>
                    <a:gd name="T35" fmla="*/ 206 h 250"/>
                    <a:gd name="T36" fmla="*/ 345 w 345"/>
                    <a:gd name="T37" fmla="*/ 222 h 250"/>
                    <a:gd name="T38" fmla="*/ 289 w 345"/>
                    <a:gd name="T39" fmla="*/ 250 h 250"/>
                    <a:gd name="T40" fmla="*/ 250 w 345"/>
                    <a:gd name="T41" fmla="*/ 245 h 250"/>
                    <a:gd name="T42" fmla="*/ 220 w 345"/>
                    <a:gd name="T43" fmla="*/ 228 h 250"/>
                    <a:gd name="T44" fmla="*/ 173 w 345"/>
                    <a:gd name="T45" fmla="*/ 224 h 250"/>
                    <a:gd name="T46" fmla="*/ 93 w 345"/>
                    <a:gd name="T47" fmla="*/ 175 h 250"/>
                    <a:gd name="T48" fmla="*/ 49 w 345"/>
                    <a:gd name="T49" fmla="*/ 165 h 250"/>
                    <a:gd name="T50" fmla="*/ 67 w 345"/>
                    <a:gd name="T51" fmla="*/ 141 h 250"/>
                    <a:gd name="T52" fmla="*/ 57 w 345"/>
                    <a:gd name="T53" fmla="*/ 109 h 250"/>
                    <a:gd name="T54" fmla="*/ 46 w 345"/>
                    <a:gd name="T55" fmla="*/ 99 h 250"/>
                    <a:gd name="T56" fmla="*/ 31 w 345"/>
                    <a:gd name="T57" fmla="*/ 104 h 250"/>
                    <a:gd name="T58" fmla="*/ 25 w 345"/>
                    <a:gd name="T59" fmla="*/ 89 h 250"/>
                    <a:gd name="T60" fmla="*/ 26 w 345"/>
                    <a:gd name="T61" fmla="*/ 59 h 250"/>
                    <a:gd name="T62" fmla="*/ 0 w 345"/>
                    <a:gd name="T63" fmla="*/ 30 h 250"/>
                    <a:gd name="T64" fmla="*/ 9 w 345"/>
                    <a:gd name="T65" fmla="*/ 8 h 250"/>
                    <a:gd name="T66" fmla="*/ 44 w 345"/>
                    <a:gd name="T67" fmla="*/ 8 h 250"/>
                    <a:gd name="T68" fmla="*/ 55 w 345"/>
                    <a:gd name="T69" fmla="*/ 35 h 250"/>
                    <a:gd name="T70" fmla="*/ 59 w 345"/>
                    <a:gd name="T71" fmla="*/ 39 h 250"/>
                    <a:gd name="T72" fmla="*/ 71 w 345"/>
                    <a:gd name="T73" fmla="*/ 25 h 250"/>
                    <a:gd name="T74" fmla="*/ 96 w 345"/>
                    <a:gd name="T75" fmla="*/ 20 h 250"/>
                    <a:gd name="T76" fmla="*/ 118 w 345"/>
                    <a:gd name="T77" fmla="*/ 2 h 250"/>
                    <a:gd name="T78" fmla="*/ 133 w 345"/>
                    <a:gd name="T79" fmla="*/ 7 h 250"/>
                    <a:gd name="T80" fmla="*/ 150 w 345"/>
                    <a:gd name="T8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50">
                      <a:moveTo>
                        <a:pt x="150" y="0"/>
                      </a:moveTo>
                      <a:lnTo>
                        <a:pt x="160" y="39"/>
                      </a:lnTo>
                      <a:lnTo>
                        <a:pt x="168" y="44"/>
                      </a:lnTo>
                      <a:lnTo>
                        <a:pt x="182" y="32"/>
                      </a:lnTo>
                      <a:lnTo>
                        <a:pt x="193" y="37"/>
                      </a:lnTo>
                      <a:lnTo>
                        <a:pt x="195" y="40"/>
                      </a:lnTo>
                      <a:lnTo>
                        <a:pt x="205" y="30"/>
                      </a:lnTo>
                      <a:lnTo>
                        <a:pt x="219" y="36"/>
                      </a:lnTo>
                      <a:lnTo>
                        <a:pt x="227" y="54"/>
                      </a:lnTo>
                      <a:lnTo>
                        <a:pt x="235" y="50"/>
                      </a:lnTo>
                      <a:lnTo>
                        <a:pt x="263" y="76"/>
                      </a:lnTo>
                      <a:lnTo>
                        <a:pt x="276" y="92"/>
                      </a:lnTo>
                      <a:lnTo>
                        <a:pt x="269" y="128"/>
                      </a:lnTo>
                      <a:lnTo>
                        <a:pt x="294" y="141"/>
                      </a:lnTo>
                      <a:lnTo>
                        <a:pt x="286" y="173"/>
                      </a:lnTo>
                      <a:lnTo>
                        <a:pt x="296" y="186"/>
                      </a:lnTo>
                      <a:lnTo>
                        <a:pt x="316" y="185"/>
                      </a:lnTo>
                      <a:lnTo>
                        <a:pt x="334" y="206"/>
                      </a:lnTo>
                      <a:lnTo>
                        <a:pt x="345" y="222"/>
                      </a:lnTo>
                      <a:lnTo>
                        <a:pt x="289" y="250"/>
                      </a:lnTo>
                      <a:lnTo>
                        <a:pt x="250" y="245"/>
                      </a:lnTo>
                      <a:lnTo>
                        <a:pt x="220" y="228"/>
                      </a:lnTo>
                      <a:lnTo>
                        <a:pt x="173" y="224"/>
                      </a:lnTo>
                      <a:lnTo>
                        <a:pt x="93" y="175"/>
                      </a:lnTo>
                      <a:lnTo>
                        <a:pt x="49" y="165"/>
                      </a:lnTo>
                      <a:lnTo>
                        <a:pt x="67" y="141"/>
                      </a:lnTo>
                      <a:lnTo>
                        <a:pt x="57" y="109"/>
                      </a:lnTo>
                      <a:lnTo>
                        <a:pt x="46" y="99"/>
                      </a:lnTo>
                      <a:lnTo>
                        <a:pt x="31" y="104"/>
                      </a:lnTo>
                      <a:lnTo>
                        <a:pt x="25" y="89"/>
                      </a:lnTo>
                      <a:lnTo>
                        <a:pt x="26" y="59"/>
                      </a:lnTo>
                      <a:lnTo>
                        <a:pt x="0" y="30"/>
                      </a:lnTo>
                      <a:lnTo>
                        <a:pt x="9" y="8"/>
                      </a:lnTo>
                      <a:lnTo>
                        <a:pt x="44" y="8"/>
                      </a:lnTo>
                      <a:lnTo>
                        <a:pt x="55" y="35"/>
                      </a:lnTo>
                      <a:lnTo>
                        <a:pt x="59" y="39"/>
                      </a:lnTo>
                      <a:lnTo>
                        <a:pt x="71" y="25"/>
                      </a:lnTo>
                      <a:lnTo>
                        <a:pt x="96" y="20"/>
                      </a:lnTo>
                      <a:lnTo>
                        <a:pt x="118" y="2"/>
                      </a:lnTo>
                      <a:lnTo>
                        <a:pt x="133" y="7"/>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9" name="Freeform 47">
                  <a:extLst>
                    <a:ext uri="{FF2B5EF4-FFF2-40B4-BE49-F238E27FC236}">
                      <a16:creationId xmlns:a16="http://schemas.microsoft.com/office/drawing/2014/main" id="{A8492075-B413-402C-8AD2-04D61898B752}"/>
                    </a:ext>
                  </a:extLst>
                </p:cNvPr>
                <p:cNvSpPr>
                  <a:spLocks/>
                </p:cNvSpPr>
                <p:nvPr/>
              </p:nvSpPr>
              <p:spPr bwMode="auto">
                <a:xfrm>
                  <a:off x="7115176" y="5018088"/>
                  <a:ext cx="587375" cy="539750"/>
                </a:xfrm>
                <a:custGeom>
                  <a:avLst/>
                  <a:gdLst>
                    <a:gd name="T0" fmla="*/ 279 w 370"/>
                    <a:gd name="T1" fmla="*/ 22 h 340"/>
                    <a:gd name="T2" fmla="*/ 321 w 370"/>
                    <a:gd name="T3" fmla="*/ 61 h 340"/>
                    <a:gd name="T4" fmla="*/ 350 w 370"/>
                    <a:gd name="T5" fmla="*/ 116 h 340"/>
                    <a:gd name="T6" fmla="*/ 370 w 370"/>
                    <a:gd name="T7" fmla="*/ 139 h 340"/>
                    <a:gd name="T8" fmla="*/ 325 w 370"/>
                    <a:gd name="T9" fmla="*/ 159 h 340"/>
                    <a:gd name="T10" fmla="*/ 295 w 370"/>
                    <a:gd name="T11" fmla="*/ 234 h 340"/>
                    <a:gd name="T12" fmla="*/ 316 w 370"/>
                    <a:gd name="T13" fmla="*/ 239 h 340"/>
                    <a:gd name="T14" fmla="*/ 295 w 370"/>
                    <a:gd name="T15" fmla="*/ 269 h 340"/>
                    <a:gd name="T16" fmla="*/ 264 w 370"/>
                    <a:gd name="T17" fmla="*/ 278 h 340"/>
                    <a:gd name="T18" fmla="*/ 240 w 370"/>
                    <a:gd name="T19" fmla="*/ 288 h 340"/>
                    <a:gd name="T20" fmla="*/ 215 w 370"/>
                    <a:gd name="T21" fmla="*/ 305 h 340"/>
                    <a:gd name="T22" fmla="*/ 165 w 370"/>
                    <a:gd name="T23" fmla="*/ 312 h 340"/>
                    <a:gd name="T24" fmla="*/ 146 w 370"/>
                    <a:gd name="T25" fmla="*/ 339 h 340"/>
                    <a:gd name="T26" fmla="*/ 145 w 370"/>
                    <a:gd name="T27" fmla="*/ 324 h 340"/>
                    <a:gd name="T28" fmla="*/ 122 w 370"/>
                    <a:gd name="T29" fmla="*/ 323 h 340"/>
                    <a:gd name="T30" fmla="*/ 83 w 370"/>
                    <a:gd name="T31" fmla="*/ 307 h 340"/>
                    <a:gd name="T32" fmla="*/ 96 w 370"/>
                    <a:gd name="T33" fmla="*/ 323 h 340"/>
                    <a:gd name="T34" fmla="*/ 93 w 370"/>
                    <a:gd name="T35" fmla="*/ 333 h 340"/>
                    <a:gd name="T36" fmla="*/ 72 w 370"/>
                    <a:gd name="T37" fmla="*/ 340 h 340"/>
                    <a:gd name="T38" fmla="*/ 58 w 370"/>
                    <a:gd name="T39" fmla="*/ 323 h 340"/>
                    <a:gd name="T40" fmla="*/ 46 w 370"/>
                    <a:gd name="T41" fmla="*/ 304 h 340"/>
                    <a:gd name="T42" fmla="*/ 11 w 370"/>
                    <a:gd name="T43" fmla="*/ 282 h 340"/>
                    <a:gd name="T44" fmla="*/ 29 w 370"/>
                    <a:gd name="T45" fmla="*/ 259 h 340"/>
                    <a:gd name="T46" fmla="*/ 17 w 370"/>
                    <a:gd name="T47" fmla="*/ 224 h 340"/>
                    <a:gd name="T48" fmla="*/ 18 w 370"/>
                    <a:gd name="T49" fmla="*/ 199 h 340"/>
                    <a:gd name="T50" fmla="*/ 38 w 370"/>
                    <a:gd name="T51" fmla="*/ 194 h 340"/>
                    <a:gd name="T52" fmla="*/ 11 w 370"/>
                    <a:gd name="T53" fmla="*/ 139 h 340"/>
                    <a:gd name="T54" fmla="*/ 7 w 370"/>
                    <a:gd name="T55" fmla="*/ 96 h 340"/>
                    <a:gd name="T56" fmla="*/ 36 w 370"/>
                    <a:gd name="T57" fmla="*/ 60 h 340"/>
                    <a:gd name="T58" fmla="*/ 98 w 370"/>
                    <a:gd name="T59" fmla="*/ 75 h 340"/>
                    <a:gd name="T60" fmla="*/ 167 w 370"/>
                    <a:gd name="T61" fmla="*/ 28 h 340"/>
                    <a:gd name="T62" fmla="*/ 261 w 370"/>
                    <a:gd name="T6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40">
                      <a:moveTo>
                        <a:pt x="261" y="0"/>
                      </a:moveTo>
                      <a:lnTo>
                        <a:pt x="279" y="22"/>
                      </a:lnTo>
                      <a:lnTo>
                        <a:pt x="313" y="32"/>
                      </a:lnTo>
                      <a:lnTo>
                        <a:pt x="321" y="61"/>
                      </a:lnTo>
                      <a:lnTo>
                        <a:pt x="344" y="86"/>
                      </a:lnTo>
                      <a:lnTo>
                        <a:pt x="350" y="116"/>
                      </a:lnTo>
                      <a:lnTo>
                        <a:pt x="370" y="130"/>
                      </a:lnTo>
                      <a:lnTo>
                        <a:pt x="370" y="139"/>
                      </a:lnTo>
                      <a:lnTo>
                        <a:pt x="364" y="151"/>
                      </a:lnTo>
                      <a:lnTo>
                        <a:pt x="325" y="159"/>
                      </a:lnTo>
                      <a:lnTo>
                        <a:pt x="284" y="224"/>
                      </a:lnTo>
                      <a:lnTo>
                        <a:pt x="295" y="234"/>
                      </a:lnTo>
                      <a:lnTo>
                        <a:pt x="310" y="233"/>
                      </a:lnTo>
                      <a:lnTo>
                        <a:pt x="316" y="239"/>
                      </a:lnTo>
                      <a:lnTo>
                        <a:pt x="306" y="263"/>
                      </a:lnTo>
                      <a:lnTo>
                        <a:pt x="295" y="269"/>
                      </a:lnTo>
                      <a:lnTo>
                        <a:pt x="279" y="265"/>
                      </a:lnTo>
                      <a:lnTo>
                        <a:pt x="264" y="278"/>
                      </a:lnTo>
                      <a:lnTo>
                        <a:pt x="249" y="274"/>
                      </a:lnTo>
                      <a:lnTo>
                        <a:pt x="240" y="288"/>
                      </a:lnTo>
                      <a:lnTo>
                        <a:pt x="231" y="287"/>
                      </a:lnTo>
                      <a:lnTo>
                        <a:pt x="215" y="305"/>
                      </a:lnTo>
                      <a:lnTo>
                        <a:pt x="184" y="300"/>
                      </a:lnTo>
                      <a:lnTo>
                        <a:pt x="165" y="312"/>
                      </a:lnTo>
                      <a:lnTo>
                        <a:pt x="156" y="333"/>
                      </a:lnTo>
                      <a:lnTo>
                        <a:pt x="146" y="339"/>
                      </a:lnTo>
                      <a:lnTo>
                        <a:pt x="142" y="335"/>
                      </a:lnTo>
                      <a:lnTo>
                        <a:pt x="145" y="324"/>
                      </a:lnTo>
                      <a:lnTo>
                        <a:pt x="142" y="319"/>
                      </a:lnTo>
                      <a:lnTo>
                        <a:pt x="122" y="323"/>
                      </a:lnTo>
                      <a:lnTo>
                        <a:pt x="92" y="305"/>
                      </a:lnTo>
                      <a:lnTo>
                        <a:pt x="83" y="307"/>
                      </a:lnTo>
                      <a:lnTo>
                        <a:pt x="77" y="313"/>
                      </a:lnTo>
                      <a:lnTo>
                        <a:pt x="96" y="323"/>
                      </a:lnTo>
                      <a:lnTo>
                        <a:pt x="97" y="328"/>
                      </a:lnTo>
                      <a:lnTo>
                        <a:pt x="93" y="333"/>
                      </a:lnTo>
                      <a:lnTo>
                        <a:pt x="84" y="332"/>
                      </a:lnTo>
                      <a:lnTo>
                        <a:pt x="72" y="340"/>
                      </a:lnTo>
                      <a:lnTo>
                        <a:pt x="62" y="332"/>
                      </a:lnTo>
                      <a:lnTo>
                        <a:pt x="58" y="323"/>
                      </a:lnTo>
                      <a:lnTo>
                        <a:pt x="46" y="315"/>
                      </a:lnTo>
                      <a:lnTo>
                        <a:pt x="46" y="304"/>
                      </a:lnTo>
                      <a:lnTo>
                        <a:pt x="22" y="300"/>
                      </a:lnTo>
                      <a:lnTo>
                        <a:pt x="11" y="282"/>
                      </a:lnTo>
                      <a:lnTo>
                        <a:pt x="16" y="273"/>
                      </a:lnTo>
                      <a:lnTo>
                        <a:pt x="29" y="259"/>
                      </a:lnTo>
                      <a:lnTo>
                        <a:pt x="41" y="246"/>
                      </a:lnTo>
                      <a:lnTo>
                        <a:pt x="17" y="224"/>
                      </a:lnTo>
                      <a:lnTo>
                        <a:pt x="13" y="208"/>
                      </a:lnTo>
                      <a:lnTo>
                        <a:pt x="18" y="199"/>
                      </a:lnTo>
                      <a:lnTo>
                        <a:pt x="36" y="201"/>
                      </a:lnTo>
                      <a:lnTo>
                        <a:pt x="38" y="194"/>
                      </a:lnTo>
                      <a:lnTo>
                        <a:pt x="13" y="159"/>
                      </a:lnTo>
                      <a:lnTo>
                        <a:pt x="11" y="139"/>
                      </a:lnTo>
                      <a:lnTo>
                        <a:pt x="0" y="127"/>
                      </a:lnTo>
                      <a:lnTo>
                        <a:pt x="7" y="96"/>
                      </a:lnTo>
                      <a:lnTo>
                        <a:pt x="29" y="86"/>
                      </a:lnTo>
                      <a:lnTo>
                        <a:pt x="36" y="60"/>
                      </a:lnTo>
                      <a:lnTo>
                        <a:pt x="49" y="53"/>
                      </a:lnTo>
                      <a:lnTo>
                        <a:pt x="98" y="75"/>
                      </a:lnTo>
                      <a:lnTo>
                        <a:pt x="152" y="28"/>
                      </a:lnTo>
                      <a:lnTo>
                        <a:pt x="167" y="28"/>
                      </a:lnTo>
                      <a:lnTo>
                        <a:pt x="185" y="40"/>
                      </a:lnTo>
                      <a:lnTo>
                        <a:pt x="26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0" name="Freeform 48">
                  <a:extLst>
                    <a:ext uri="{FF2B5EF4-FFF2-40B4-BE49-F238E27FC236}">
                      <a16:creationId xmlns:a16="http://schemas.microsoft.com/office/drawing/2014/main" id="{CB2D3E71-78D5-4D51-8420-0D098D9AA27C}"/>
                    </a:ext>
                  </a:extLst>
                </p:cNvPr>
                <p:cNvSpPr>
                  <a:spLocks/>
                </p:cNvSpPr>
                <p:nvPr/>
              </p:nvSpPr>
              <p:spPr bwMode="auto">
                <a:xfrm>
                  <a:off x="6450013" y="5037138"/>
                  <a:ext cx="730250" cy="436563"/>
                </a:xfrm>
                <a:custGeom>
                  <a:avLst/>
                  <a:gdLst>
                    <a:gd name="T0" fmla="*/ 139 w 460"/>
                    <a:gd name="T1" fmla="*/ 0 h 275"/>
                    <a:gd name="T2" fmla="*/ 183 w 460"/>
                    <a:gd name="T3" fmla="*/ 10 h 275"/>
                    <a:gd name="T4" fmla="*/ 263 w 460"/>
                    <a:gd name="T5" fmla="*/ 59 h 275"/>
                    <a:gd name="T6" fmla="*/ 310 w 460"/>
                    <a:gd name="T7" fmla="*/ 63 h 275"/>
                    <a:gd name="T8" fmla="*/ 340 w 460"/>
                    <a:gd name="T9" fmla="*/ 80 h 275"/>
                    <a:gd name="T10" fmla="*/ 379 w 460"/>
                    <a:gd name="T11" fmla="*/ 85 h 275"/>
                    <a:gd name="T12" fmla="*/ 435 w 460"/>
                    <a:gd name="T13" fmla="*/ 57 h 275"/>
                    <a:gd name="T14" fmla="*/ 455 w 460"/>
                    <a:gd name="T15" fmla="*/ 48 h 275"/>
                    <a:gd name="T16" fmla="*/ 448 w 460"/>
                    <a:gd name="T17" fmla="*/ 74 h 275"/>
                    <a:gd name="T18" fmla="*/ 426 w 460"/>
                    <a:gd name="T19" fmla="*/ 84 h 275"/>
                    <a:gd name="T20" fmla="*/ 419 w 460"/>
                    <a:gd name="T21" fmla="*/ 115 h 275"/>
                    <a:gd name="T22" fmla="*/ 430 w 460"/>
                    <a:gd name="T23" fmla="*/ 127 h 275"/>
                    <a:gd name="T24" fmla="*/ 432 w 460"/>
                    <a:gd name="T25" fmla="*/ 147 h 275"/>
                    <a:gd name="T26" fmla="*/ 457 w 460"/>
                    <a:gd name="T27" fmla="*/ 182 h 275"/>
                    <a:gd name="T28" fmla="*/ 455 w 460"/>
                    <a:gd name="T29" fmla="*/ 189 h 275"/>
                    <a:gd name="T30" fmla="*/ 437 w 460"/>
                    <a:gd name="T31" fmla="*/ 187 h 275"/>
                    <a:gd name="T32" fmla="*/ 432 w 460"/>
                    <a:gd name="T33" fmla="*/ 196 h 275"/>
                    <a:gd name="T34" fmla="*/ 436 w 460"/>
                    <a:gd name="T35" fmla="*/ 212 h 275"/>
                    <a:gd name="T36" fmla="*/ 460 w 460"/>
                    <a:gd name="T37" fmla="*/ 234 h 275"/>
                    <a:gd name="T38" fmla="*/ 448 w 460"/>
                    <a:gd name="T39" fmla="*/ 247 h 275"/>
                    <a:gd name="T40" fmla="*/ 435 w 460"/>
                    <a:gd name="T41" fmla="*/ 261 h 275"/>
                    <a:gd name="T42" fmla="*/ 430 w 460"/>
                    <a:gd name="T43" fmla="*/ 270 h 275"/>
                    <a:gd name="T44" fmla="*/ 338 w 460"/>
                    <a:gd name="T45" fmla="*/ 275 h 275"/>
                    <a:gd name="T46" fmla="*/ 338 w 460"/>
                    <a:gd name="T47" fmla="*/ 257 h 275"/>
                    <a:gd name="T48" fmla="*/ 334 w 460"/>
                    <a:gd name="T49" fmla="*/ 237 h 275"/>
                    <a:gd name="T50" fmla="*/ 329 w 460"/>
                    <a:gd name="T51" fmla="*/ 213 h 275"/>
                    <a:gd name="T52" fmla="*/ 310 w 460"/>
                    <a:gd name="T53" fmla="*/ 213 h 275"/>
                    <a:gd name="T54" fmla="*/ 270 w 460"/>
                    <a:gd name="T55" fmla="*/ 231 h 275"/>
                    <a:gd name="T56" fmla="*/ 236 w 460"/>
                    <a:gd name="T57" fmla="*/ 228 h 275"/>
                    <a:gd name="T58" fmla="*/ 236 w 460"/>
                    <a:gd name="T59" fmla="*/ 212 h 275"/>
                    <a:gd name="T60" fmla="*/ 269 w 460"/>
                    <a:gd name="T61" fmla="*/ 202 h 275"/>
                    <a:gd name="T62" fmla="*/ 269 w 460"/>
                    <a:gd name="T63" fmla="*/ 187 h 275"/>
                    <a:gd name="T64" fmla="*/ 255 w 460"/>
                    <a:gd name="T65" fmla="*/ 167 h 275"/>
                    <a:gd name="T66" fmla="*/ 243 w 460"/>
                    <a:gd name="T67" fmla="*/ 159 h 275"/>
                    <a:gd name="T68" fmla="*/ 236 w 460"/>
                    <a:gd name="T69" fmla="*/ 166 h 275"/>
                    <a:gd name="T70" fmla="*/ 234 w 460"/>
                    <a:gd name="T71" fmla="*/ 196 h 275"/>
                    <a:gd name="T72" fmla="*/ 225 w 460"/>
                    <a:gd name="T73" fmla="*/ 202 h 275"/>
                    <a:gd name="T74" fmla="*/ 214 w 460"/>
                    <a:gd name="T75" fmla="*/ 193 h 275"/>
                    <a:gd name="T76" fmla="*/ 179 w 460"/>
                    <a:gd name="T77" fmla="*/ 204 h 275"/>
                    <a:gd name="T78" fmla="*/ 174 w 460"/>
                    <a:gd name="T79" fmla="*/ 209 h 275"/>
                    <a:gd name="T80" fmla="*/ 190 w 460"/>
                    <a:gd name="T81" fmla="*/ 226 h 275"/>
                    <a:gd name="T82" fmla="*/ 175 w 460"/>
                    <a:gd name="T83" fmla="*/ 233 h 275"/>
                    <a:gd name="T84" fmla="*/ 130 w 460"/>
                    <a:gd name="T85" fmla="*/ 237 h 275"/>
                    <a:gd name="T86" fmla="*/ 112 w 460"/>
                    <a:gd name="T87" fmla="*/ 241 h 275"/>
                    <a:gd name="T88" fmla="*/ 106 w 460"/>
                    <a:gd name="T89" fmla="*/ 231 h 275"/>
                    <a:gd name="T90" fmla="*/ 110 w 460"/>
                    <a:gd name="T91" fmla="*/ 211 h 275"/>
                    <a:gd name="T92" fmla="*/ 96 w 460"/>
                    <a:gd name="T93" fmla="*/ 196 h 275"/>
                    <a:gd name="T94" fmla="*/ 42 w 460"/>
                    <a:gd name="T95" fmla="*/ 209 h 275"/>
                    <a:gd name="T96" fmla="*/ 0 w 460"/>
                    <a:gd name="T97" fmla="*/ 186 h 275"/>
                    <a:gd name="T98" fmla="*/ 21 w 460"/>
                    <a:gd name="T99" fmla="*/ 174 h 275"/>
                    <a:gd name="T100" fmla="*/ 66 w 460"/>
                    <a:gd name="T101" fmla="*/ 135 h 275"/>
                    <a:gd name="T102" fmla="*/ 61 w 460"/>
                    <a:gd name="T103" fmla="*/ 130 h 275"/>
                    <a:gd name="T104" fmla="*/ 53 w 460"/>
                    <a:gd name="T105" fmla="*/ 132 h 275"/>
                    <a:gd name="T106" fmla="*/ 50 w 460"/>
                    <a:gd name="T107" fmla="*/ 124 h 275"/>
                    <a:gd name="T108" fmla="*/ 61 w 460"/>
                    <a:gd name="T109" fmla="*/ 110 h 275"/>
                    <a:gd name="T110" fmla="*/ 94 w 460"/>
                    <a:gd name="T111" fmla="*/ 94 h 275"/>
                    <a:gd name="T112" fmla="*/ 110 w 460"/>
                    <a:gd name="T113" fmla="*/ 78 h 275"/>
                    <a:gd name="T114" fmla="*/ 110 w 460"/>
                    <a:gd name="T115" fmla="*/ 24 h 275"/>
                    <a:gd name="T116" fmla="*/ 139 w 460"/>
                    <a:gd name="T1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0" h="275">
                      <a:moveTo>
                        <a:pt x="139" y="0"/>
                      </a:moveTo>
                      <a:lnTo>
                        <a:pt x="183" y="10"/>
                      </a:lnTo>
                      <a:lnTo>
                        <a:pt x="263" y="59"/>
                      </a:lnTo>
                      <a:lnTo>
                        <a:pt x="310" y="63"/>
                      </a:lnTo>
                      <a:lnTo>
                        <a:pt x="340" y="80"/>
                      </a:lnTo>
                      <a:lnTo>
                        <a:pt x="379" y="85"/>
                      </a:lnTo>
                      <a:lnTo>
                        <a:pt x="435" y="57"/>
                      </a:lnTo>
                      <a:lnTo>
                        <a:pt x="455" y="48"/>
                      </a:lnTo>
                      <a:lnTo>
                        <a:pt x="448" y="74"/>
                      </a:lnTo>
                      <a:lnTo>
                        <a:pt x="426" y="84"/>
                      </a:lnTo>
                      <a:lnTo>
                        <a:pt x="419" y="115"/>
                      </a:lnTo>
                      <a:lnTo>
                        <a:pt x="430" y="127"/>
                      </a:lnTo>
                      <a:lnTo>
                        <a:pt x="432" y="147"/>
                      </a:lnTo>
                      <a:lnTo>
                        <a:pt x="457" y="182"/>
                      </a:lnTo>
                      <a:lnTo>
                        <a:pt x="455" y="189"/>
                      </a:lnTo>
                      <a:lnTo>
                        <a:pt x="437" y="187"/>
                      </a:lnTo>
                      <a:lnTo>
                        <a:pt x="432" y="196"/>
                      </a:lnTo>
                      <a:lnTo>
                        <a:pt x="436" y="212"/>
                      </a:lnTo>
                      <a:lnTo>
                        <a:pt x="460" y="234"/>
                      </a:lnTo>
                      <a:lnTo>
                        <a:pt x="448" y="247"/>
                      </a:lnTo>
                      <a:lnTo>
                        <a:pt x="435" y="261"/>
                      </a:lnTo>
                      <a:lnTo>
                        <a:pt x="430" y="270"/>
                      </a:lnTo>
                      <a:lnTo>
                        <a:pt x="338" y="275"/>
                      </a:lnTo>
                      <a:lnTo>
                        <a:pt x="338" y="257"/>
                      </a:lnTo>
                      <a:lnTo>
                        <a:pt x="334" y="237"/>
                      </a:lnTo>
                      <a:lnTo>
                        <a:pt x="329" y="213"/>
                      </a:lnTo>
                      <a:lnTo>
                        <a:pt x="310" y="213"/>
                      </a:lnTo>
                      <a:lnTo>
                        <a:pt x="270" y="231"/>
                      </a:lnTo>
                      <a:lnTo>
                        <a:pt x="236" y="228"/>
                      </a:lnTo>
                      <a:lnTo>
                        <a:pt x="236" y="212"/>
                      </a:lnTo>
                      <a:lnTo>
                        <a:pt x="269" y="202"/>
                      </a:lnTo>
                      <a:lnTo>
                        <a:pt x="269" y="187"/>
                      </a:lnTo>
                      <a:lnTo>
                        <a:pt x="255" y="167"/>
                      </a:lnTo>
                      <a:lnTo>
                        <a:pt x="243" y="159"/>
                      </a:lnTo>
                      <a:lnTo>
                        <a:pt x="236" y="166"/>
                      </a:lnTo>
                      <a:lnTo>
                        <a:pt x="234" y="196"/>
                      </a:lnTo>
                      <a:lnTo>
                        <a:pt x="225" y="202"/>
                      </a:lnTo>
                      <a:lnTo>
                        <a:pt x="214" y="193"/>
                      </a:lnTo>
                      <a:lnTo>
                        <a:pt x="179" y="204"/>
                      </a:lnTo>
                      <a:lnTo>
                        <a:pt x="174" y="209"/>
                      </a:lnTo>
                      <a:lnTo>
                        <a:pt x="190" y="226"/>
                      </a:lnTo>
                      <a:lnTo>
                        <a:pt x="175" y="233"/>
                      </a:lnTo>
                      <a:lnTo>
                        <a:pt x="130" y="237"/>
                      </a:lnTo>
                      <a:lnTo>
                        <a:pt x="112" y="241"/>
                      </a:lnTo>
                      <a:lnTo>
                        <a:pt x="106" y="231"/>
                      </a:lnTo>
                      <a:lnTo>
                        <a:pt x="110" y="211"/>
                      </a:lnTo>
                      <a:lnTo>
                        <a:pt x="96" y="196"/>
                      </a:lnTo>
                      <a:lnTo>
                        <a:pt x="42" y="209"/>
                      </a:lnTo>
                      <a:lnTo>
                        <a:pt x="0" y="186"/>
                      </a:lnTo>
                      <a:lnTo>
                        <a:pt x="21" y="174"/>
                      </a:lnTo>
                      <a:lnTo>
                        <a:pt x="66" y="135"/>
                      </a:lnTo>
                      <a:lnTo>
                        <a:pt x="61" y="130"/>
                      </a:lnTo>
                      <a:lnTo>
                        <a:pt x="53" y="132"/>
                      </a:lnTo>
                      <a:lnTo>
                        <a:pt x="50" y="124"/>
                      </a:lnTo>
                      <a:lnTo>
                        <a:pt x="61" y="110"/>
                      </a:lnTo>
                      <a:lnTo>
                        <a:pt x="94" y="94"/>
                      </a:lnTo>
                      <a:lnTo>
                        <a:pt x="110" y="78"/>
                      </a:lnTo>
                      <a:lnTo>
                        <a:pt x="110" y="24"/>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1" name="Freeform 49">
                  <a:extLst>
                    <a:ext uri="{FF2B5EF4-FFF2-40B4-BE49-F238E27FC236}">
                      <a16:creationId xmlns:a16="http://schemas.microsoft.com/office/drawing/2014/main" id="{9EA89D53-D7A5-4460-8499-E205251BF461}"/>
                    </a:ext>
                  </a:extLst>
                </p:cNvPr>
                <p:cNvSpPr>
                  <a:spLocks/>
                </p:cNvSpPr>
                <p:nvPr/>
              </p:nvSpPr>
              <p:spPr bwMode="auto">
                <a:xfrm>
                  <a:off x="7529513" y="4659313"/>
                  <a:ext cx="492125" cy="565150"/>
                </a:xfrm>
                <a:custGeom>
                  <a:avLst/>
                  <a:gdLst>
                    <a:gd name="T0" fmla="*/ 72 w 310"/>
                    <a:gd name="T1" fmla="*/ 0 h 356"/>
                    <a:gd name="T2" fmla="*/ 94 w 310"/>
                    <a:gd name="T3" fmla="*/ 34 h 356"/>
                    <a:gd name="T4" fmla="*/ 157 w 310"/>
                    <a:gd name="T5" fmla="*/ 53 h 356"/>
                    <a:gd name="T6" fmla="*/ 197 w 310"/>
                    <a:gd name="T7" fmla="*/ 75 h 356"/>
                    <a:gd name="T8" fmla="*/ 225 w 310"/>
                    <a:gd name="T9" fmla="*/ 69 h 356"/>
                    <a:gd name="T10" fmla="*/ 271 w 310"/>
                    <a:gd name="T11" fmla="*/ 60 h 356"/>
                    <a:gd name="T12" fmla="*/ 290 w 310"/>
                    <a:gd name="T13" fmla="*/ 46 h 356"/>
                    <a:gd name="T14" fmla="*/ 304 w 310"/>
                    <a:gd name="T15" fmla="*/ 50 h 356"/>
                    <a:gd name="T16" fmla="*/ 310 w 310"/>
                    <a:gd name="T17" fmla="*/ 70 h 356"/>
                    <a:gd name="T18" fmla="*/ 306 w 310"/>
                    <a:gd name="T19" fmla="*/ 110 h 356"/>
                    <a:gd name="T20" fmla="*/ 265 w 310"/>
                    <a:gd name="T21" fmla="*/ 170 h 356"/>
                    <a:gd name="T22" fmla="*/ 265 w 310"/>
                    <a:gd name="T23" fmla="*/ 197 h 356"/>
                    <a:gd name="T24" fmla="*/ 275 w 310"/>
                    <a:gd name="T25" fmla="*/ 219 h 356"/>
                    <a:gd name="T26" fmla="*/ 269 w 310"/>
                    <a:gd name="T27" fmla="*/ 227 h 356"/>
                    <a:gd name="T28" fmla="*/ 263 w 310"/>
                    <a:gd name="T29" fmla="*/ 218 h 356"/>
                    <a:gd name="T30" fmla="*/ 248 w 310"/>
                    <a:gd name="T31" fmla="*/ 216 h 356"/>
                    <a:gd name="T32" fmla="*/ 241 w 310"/>
                    <a:gd name="T33" fmla="*/ 221 h 356"/>
                    <a:gd name="T34" fmla="*/ 240 w 310"/>
                    <a:gd name="T35" fmla="*/ 228 h 356"/>
                    <a:gd name="T36" fmla="*/ 202 w 310"/>
                    <a:gd name="T37" fmla="*/ 252 h 356"/>
                    <a:gd name="T38" fmla="*/ 171 w 310"/>
                    <a:gd name="T39" fmla="*/ 286 h 356"/>
                    <a:gd name="T40" fmla="*/ 168 w 310"/>
                    <a:gd name="T41" fmla="*/ 315 h 356"/>
                    <a:gd name="T42" fmla="*/ 149 w 310"/>
                    <a:gd name="T43" fmla="*/ 318 h 356"/>
                    <a:gd name="T44" fmla="*/ 139 w 310"/>
                    <a:gd name="T45" fmla="*/ 327 h 356"/>
                    <a:gd name="T46" fmla="*/ 122 w 310"/>
                    <a:gd name="T47" fmla="*/ 323 h 356"/>
                    <a:gd name="T48" fmla="*/ 108 w 310"/>
                    <a:gd name="T49" fmla="*/ 342 h 356"/>
                    <a:gd name="T50" fmla="*/ 109 w 310"/>
                    <a:gd name="T51" fmla="*/ 356 h 356"/>
                    <a:gd name="T52" fmla="*/ 89 w 310"/>
                    <a:gd name="T53" fmla="*/ 342 h 356"/>
                    <a:gd name="T54" fmla="*/ 83 w 310"/>
                    <a:gd name="T55" fmla="*/ 312 h 356"/>
                    <a:gd name="T56" fmla="*/ 60 w 310"/>
                    <a:gd name="T57" fmla="*/ 287 h 356"/>
                    <a:gd name="T58" fmla="*/ 52 w 310"/>
                    <a:gd name="T59" fmla="*/ 258 h 356"/>
                    <a:gd name="T60" fmla="*/ 18 w 310"/>
                    <a:gd name="T61" fmla="*/ 248 h 356"/>
                    <a:gd name="T62" fmla="*/ 0 w 310"/>
                    <a:gd name="T63" fmla="*/ 226 h 356"/>
                    <a:gd name="T64" fmla="*/ 27 w 310"/>
                    <a:gd name="T65" fmla="*/ 201 h 356"/>
                    <a:gd name="T66" fmla="*/ 63 w 310"/>
                    <a:gd name="T67" fmla="*/ 185 h 356"/>
                    <a:gd name="T68" fmla="*/ 89 w 310"/>
                    <a:gd name="T69" fmla="*/ 185 h 356"/>
                    <a:gd name="T70" fmla="*/ 92 w 310"/>
                    <a:gd name="T71" fmla="*/ 178 h 356"/>
                    <a:gd name="T72" fmla="*/ 38 w 310"/>
                    <a:gd name="T73" fmla="*/ 120 h 356"/>
                    <a:gd name="T74" fmla="*/ 18 w 310"/>
                    <a:gd name="T75" fmla="*/ 80 h 356"/>
                    <a:gd name="T76" fmla="*/ 22 w 310"/>
                    <a:gd name="T77" fmla="*/ 49 h 356"/>
                    <a:gd name="T78" fmla="*/ 57 w 310"/>
                    <a:gd name="T79" fmla="*/ 2 h 356"/>
                    <a:gd name="T80" fmla="*/ 72 w 310"/>
                    <a:gd name="T8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0" h="356">
                      <a:moveTo>
                        <a:pt x="72" y="0"/>
                      </a:moveTo>
                      <a:lnTo>
                        <a:pt x="94" y="34"/>
                      </a:lnTo>
                      <a:lnTo>
                        <a:pt x="157" y="53"/>
                      </a:lnTo>
                      <a:lnTo>
                        <a:pt x="197" y="75"/>
                      </a:lnTo>
                      <a:lnTo>
                        <a:pt x="225" y="69"/>
                      </a:lnTo>
                      <a:lnTo>
                        <a:pt x="271" y="60"/>
                      </a:lnTo>
                      <a:lnTo>
                        <a:pt x="290" y="46"/>
                      </a:lnTo>
                      <a:lnTo>
                        <a:pt x="304" y="50"/>
                      </a:lnTo>
                      <a:lnTo>
                        <a:pt x="310" y="70"/>
                      </a:lnTo>
                      <a:lnTo>
                        <a:pt x="306" y="110"/>
                      </a:lnTo>
                      <a:lnTo>
                        <a:pt x="265" y="170"/>
                      </a:lnTo>
                      <a:lnTo>
                        <a:pt x="265" y="197"/>
                      </a:lnTo>
                      <a:lnTo>
                        <a:pt x="275" y="219"/>
                      </a:lnTo>
                      <a:lnTo>
                        <a:pt x="269" y="227"/>
                      </a:lnTo>
                      <a:lnTo>
                        <a:pt x="263" y="218"/>
                      </a:lnTo>
                      <a:lnTo>
                        <a:pt x="248" y="216"/>
                      </a:lnTo>
                      <a:lnTo>
                        <a:pt x="241" y="221"/>
                      </a:lnTo>
                      <a:lnTo>
                        <a:pt x="240" y="228"/>
                      </a:lnTo>
                      <a:lnTo>
                        <a:pt x="202" y="252"/>
                      </a:lnTo>
                      <a:lnTo>
                        <a:pt x="171" y="286"/>
                      </a:lnTo>
                      <a:lnTo>
                        <a:pt x="168" y="315"/>
                      </a:lnTo>
                      <a:lnTo>
                        <a:pt x="149" y="318"/>
                      </a:lnTo>
                      <a:lnTo>
                        <a:pt x="139" y="327"/>
                      </a:lnTo>
                      <a:lnTo>
                        <a:pt x="122" y="323"/>
                      </a:lnTo>
                      <a:lnTo>
                        <a:pt x="108" y="342"/>
                      </a:lnTo>
                      <a:lnTo>
                        <a:pt x="109" y="356"/>
                      </a:lnTo>
                      <a:lnTo>
                        <a:pt x="89" y="342"/>
                      </a:lnTo>
                      <a:lnTo>
                        <a:pt x="83" y="312"/>
                      </a:lnTo>
                      <a:lnTo>
                        <a:pt x="60" y="287"/>
                      </a:lnTo>
                      <a:lnTo>
                        <a:pt x="52" y="258"/>
                      </a:lnTo>
                      <a:lnTo>
                        <a:pt x="18" y="248"/>
                      </a:lnTo>
                      <a:lnTo>
                        <a:pt x="0" y="226"/>
                      </a:lnTo>
                      <a:lnTo>
                        <a:pt x="27" y="201"/>
                      </a:lnTo>
                      <a:lnTo>
                        <a:pt x="63" y="185"/>
                      </a:lnTo>
                      <a:lnTo>
                        <a:pt x="89" y="185"/>
                      </a:lnTo>
                      <a:lnTo>
                        <a:pt x="92" y="178"/>
                      </a:lnTo>
                      <a:lnTo>
                        <a:pt x="38" y="120"/>
                      </a:lnTo>
                      <a:lnTo>
                        <a:pt x="18" y="80"/>
                      </a:lnTo>
                      <a:lnTo>
                        <a:pt x="22" y="49"/>
                      </a:lnTo>
                      <a:lnTo>
                        <a:pt x="57" y="2"/>
                      </a:lnTo>
                      <a:lnTo>
                        <a:pt x="7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2" name="Freeform 50">
                  <a:extLst>
                    <a:ext uri="{FF2B5EF4-FFF2-40B4-BE49-F238E27FC236}">
                      <a16:creationId xmlns:a16="http://schemas.microsoft.com/office/drawing/2014/main" id="{8CA68D3D-7632-4480-AB7E-5C6ED7E2E142}"/>
                    </a:ext>
                  </a:extLst>
                </p:cNvPr>
                <p:cNvSpPr>
                  <a:spLocks/>
                </p:cNvSpPr>
                <p:nvPr/>
              </p:nvSpPr>
              <p:spPr bwMode="auto">
                <a:xfrm>
                  <a:off x="6942138" y="4189413"/>
                  <a:ext cx="742950" cy="642938"/>
                </a:xfrm>
                <a:custGeom>
                  <a:avLst/>
                  <a:gdLst>
                    <a:gd name="T0" fmla="*/ 334 w 468"/>
                    <a:gd name="T1" fmla="*/ 18 h 405"/>
                    <a:gd name="T2" fmla="*/ 369 w 468"/>
                    <a:gd name="T3" fmla="*/ 40 h 405"/>
                    <a:gd name="T4" fmla="*/ 399 w 468"/>
                    <a:gd name="T5" fmla="*/ 87 h 405"/>
                    <a:gd name="T6" fmla="*/ 466 w 468"/>
                    <a:gd name="T7" fmla="*/ 132 h 405"/>
                    <a:gd name="T8" fmla="*/ 447 w 468"/>
                    <a:gd name="T9" fmla="*/ 162 h 405"/>
                    <a:gd name="T10" fmla="*/ 412 w 468"/>
                    <a:gd name="T11" fmla="*/ 188 h 405"/>
                    <a:gd name="T12" fmla="*/ 358 w 468"/>
                    <a:gd name="T13" fmla="*/ 247 h 405"/>
                    <a:gd name="T14" fmla="*/ 346 w 468"/>
                    <a:gd name="T15" fmla="*/ 273 h 405"/>
                    <a:gd name="T16" fmla="*/ 311 w 468"/>
                    <a:gd name="T17" fmla="*/ 266 h 405"/>
                    <a:gd name="T18" fmla="*/ 266 w 468"/>
                    <a:gd name="T19" fmla="*/ 266 h 405"/>
                    <a:gd name="T20" fmla="*/ 241 w 468"/>
                    <a:gd name="T21" fmla="*/ 297 h 405"/>
                    <a:gd name="T22" fmla="*/ 225 w 468"/>
                    <a:gd name="T23" fmla="*/ 298 h 405"/>
                    <a:gd name="T24" fmla="*/ 200 w 468"/>
                    <a:gd name="T25" fmla="*/ 283 h 405"/>
                    <a:gd name="T26" fmla="*/ 143 w 468"/>
                    <a:gd name="T27" fmla="*/ 359 h 405"/>
                    <a:gd name="T28" fmla="*/ 131 w 468"/>
                    <a:gd name="T29" fmla="*/ 356 h 405"/>
                    <a:gd name="T30" fmla="*/ 150 w 468"/>
                    <a:gd name="T31" fmla="*/ 392 h 405"/>
                    <a:gd name="T32" fmla="*/ 143 w 468"/>
                    <a:gd name="T33" fmla="*/ 395 h 405"/>
                    <a:gd name="T34" fmla="*/ 101 w 468"/>
                    <a:gd name="T35" fmla="*/ 401 h 405"/>
                    <a:gd name="T36" fmla="*/ 86 w 468"/>
                    <a:gd name="T37" fmla="*/ 392 h 405"/>
                    <a:gd name="T38" fmla="*/ 58 w 468"/>
                    <a:gd name="T39" fmla="*/ 351 h 405"/>
                    <a:gd name="T40" fmla="*/ 39 w 468"/>
                    <a:gd name="T41" fmla="*/ 352 h 405"/>
                    <a:gd name="T42" fmla="*/ 0 w 468"/>
                    <a:gd name="T43" fmla="*/ 312 h 405"/>
                    <a:gd name="T44" fmla="*/ 19 w 468"/>
                    <a:gd name="T45" fmla="*/ 310 h 405"/>
                    <a:gd name="T46" fmla="*/ 20 w 468"/>
                    <a:gd name="T47" fmla="*/ 288 h 405"/>
                    <a:gd name="T48" fmla="*/ 69 w 468"/>
                    <a:gd name="T49" fmla="*/ 276 h 405"/>
                    <a:gd name="T50" fmla="*/ 68 w 468"/>
                    <a:gd name="T51" fmla="*/ 216 h 405"/>
                    <a:gd name="T52" fmla="*/ 97 w 468"/>
                    <a:gd name="T53" fmla="*/ 206 h 405"/>
                    <a:gd name="T54" fmla="*/ 112 w 468"/>
                    <a:gd name="T55" fmla="*/ 186 h 405"/>
                    <a:gd name="T56" fmla="*/ 157 w 468"/>
                    <a:gd name="T57" fmla="*/ 148 h 405"/>
                    <a:gd name="T58" fmla="*/ 170 w 468"/>
                    <a:gd name="T59" fmla="*/ 127 h 405"/>
                    <a:gd name="T60" fmla="*/ 235 w 468"/>
                    <a:gd name="T61" fmla="*/ 94 h 405"/>
                    <a:gd name="T62" fmla="*/ 237 w 468"/>
                    <a:gd name="T63" fmla="*/ 53 h 405"/>
                    <a:gd name="T64" fmla="*/ 206 w 468"/>
                    <a:gd name="T65" fmla="*/ 45 h 405"/>
                    <a:gd name="T66" fmla="*/ 257 w 468"/>
                    <a:gd name="T67" fmla="*/ 33 h 405"/>
                    <a:gd name="T68" fmla="*/ 321 w 468"/>
                    <a:gd name="T6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05">
                      <a:moveTo>
                        <a:pt x="321" y="0"/>
                      </a:moveTo>
                      <a:lnTo>
                        <a:pt x="334" y="18"/>
                      </a:lnTo>
                      <a:lnTo>
                        <a:pt x="364" y="27"/>
                      </a:lnTo>
                      <a:lnTo>
                        <a:pt x="369" y="40"/>
                      </a:lnTo>
                      <a:lnTo>
                        <a:pt x="375" y="74"/>
                      </a:lnTo>
                      <a:lnTo>
                        <a:pt x="399" y="87"/>
                      </a:lnTo>
                      <a:lnTo>
                        <a:pt x="429" y="88"/>
                      </a:lnTo>
                      <a:lnTo>
                        <a:pt x="466" y="132"/>
                      </a:lnTo>
                      <a:lnTo>
                        <a:pt x="468" y="148"/>
                      </a:lnTo>
                      <a:lnTo>
                        <a:pt x="447" y="162"/>
                      </a:lnTo>
                      <a:lnTo>
                        <a:pt x="433" y="177"/>
                      </a:lnTo>
                      <a:lnTo>
                        <a:pt x="412" y="188"/>
                      </a:lnTo>
                      <a:lnTo>
                        <a:pt x="390" y="208"/>
                      </a:lnTo>
                      <a:lnTo>
                        <a:pt x="358" y="247"/>
                      </a:lnTo>
                      <a:lnTo>
                        <a:pt x="355" y="265"/>
                      </a:lnTo>
                      <a:lnTo>
                        <a:pt x="346" y="273"/>
                      </a:lnTo>
                      <a:lnTo>
                        <a:pt x="320" y="276"/>
                      </a:lnTo>
                      <a:lnTo>
                        <a:pt x="311" y="266"/>
                      </a:lnTo>
                      <a:lnTo>
                        <a:pt x="275" y="258"/>
                      </a:lnTo>
                      <a:lnTo>
                        <a:pt x="266" y="266"/>
                      </a:lnTo>
                      <a:lnTo>
                        <a:pt x="246" y="272"/>
                      </a:lnTo>
                      <a:lnTo>
                        <a:pt x="241" y="297"/>
                      </a:lnTo>
                      <a:lnTo>
                        <a:pt x="235" y="301"/>
                      </a:lnTo>
                      <a:lnTo>
                        <a:pt x="225" y="298"/>
                      </a:lnTo>
                      <a:lnTo>
                        <a:pt x="209" y="286"/>
                      </a:lnTo>
                      <a:lnTo>
                        <a:pt x="200" y="283"/>
                      </a:lnTo>
                      <a:lnTo>
                        <a:pt x="150" y="334"/>
                      </a:lnTo>
                      <a:lnTo>
                        <a:pt x="143" y="359"/>
                      </a:lnTo>
                      <a:lnTo>
                        <a:pt x="133" y="352"/>
                      </a:lnTo>
                      <a:lnTo>
                        <a:pt x="131" y="356"/>
                      </a:lnTo>
                      <a:lnTo>
                        <a:pt x="125" y="362"/>
                      </a:lnTo>
                      <a:lnTo>
                        <a:pt x="150" y="392"/>
                      </a:lnTo>
                      <a:lnTo>
                        <a:pt x="146" y="395"/>
                      </a:lnTo>
                      <a:lnTo>
                        <a:pt x="143" y="395"/>
                      </a:lnTo>
                      <a:lnTo>
                        <a:pt x="109" y="394"/>
                      </a:lnTo>
                      <a:lnTo>
                        <a:pt x="101" y="401"/>
                      </a:lnTo>
                      <a:lnTo>
                        <a:pt x="86" y="405"/>
                      </a:lnTo>
                      <a:lnTo>
                        <a:pt x="86" y="392"/>
                      </a:lnTo>
                      <a:lnTo>
                        <a:pt x="71" y="349"/>
                      </a:lnTo>
                      <a:lnTo>
                        <a:pt x="58" y="351"/>
                      </a:lnTo>
                      <a:lnTo>
                        <a:pt x="46" y="347"/>
                      </a:lnTo>
                      <a:lnTo>
                        <a:pt x="39" y="352"/>
                      </a:lnTo>
                      <a:lnTo>
                        <a:pt x="34" y="349"/>
                      </a:lnTo>
                      <a:lnTo>
                        <a:pt x="0" y="312"/>
                      </a:lnTo>
                      <a:lnTo>
                        <a:pt x="3" y="307"/>
                      </a:lnTo>
                      <a:lnTo>
                        <a:pt x="19" y="310"/>
                      </a:lnTo>
                      <a:lnTo>
                        <a:pt x="15" y="290"/>
                      </a:lnTo>
                      <a:lnTo>
                        <a:pt x="20" y="288"/>
                      </a:lnTo>
                      <a:lnTo>
                        <a:pt x="61" y="290"/>
                      </a:lnTo>
                      <a:lnTo>
                        <a:pt x="69" y="276"/>
                      </a:lnTo>
                      <a:lnTo>
                        <a:pt x="56" y="253"/>
                      </a:lnTo>
                      <a:lnTo>
                        <a:pt x="68" y="216"/>
                      </a:lnTo>
                      <a:lnTo>
                        <a:pt x="81" y="215"/>
                      </a:lnTo>
                      <a:lnTo>
                        <a:pt x="97" y="206"/>
                      </a:lnTo>
                      <a:lnTo>
                        <a:pt x="104" y="207"/>
                      </a:lnTo>
                      <a:lnTo>
                        <a:pt x="112" y="186"/>
                      </a:lnTo>
                      <a:lnTo>
                        <a:pt x="116" y="177"/>
                      </a:lnTo>
                      <a:lnTo>
                        <a:pt x="157" y="148"/>
                      </a:lnTo>
                      <a:lnTo>
                        <a:pt x="155" y="141"/>
                      </a:lnTo>
                      <a:lnTo>
                        <a:pt x="170" y="127"/>
                      </a:lnTo>
                      <a:lnTo>
                        <a:pt x="192" y="121"/>
                      </a:lnTo>
                      <a:lnTo>
                        <a:pt x="235" y="94"/>
                      </a:lnTo>
                      <a:lnTo>
                        <a:pt x="241" y="59"/>
                      </a:lnTo>
                      <a:lnTo>
                        <a:pt x="237" y="53"/>
                      </a:lnTo>
                      <a:lnTo>
                        <a:pt x="211" y="55"/>
                      </a:lnTo>
                      <a:lnTo>
                        <a:pt x="206" y="45"/>
                      </a:lnTo>
                      <a:lnTo>
                        <a:pt x="222" y="8"/>
                      </a:lnTo>
                      <a:lnTo>
                        <a:pt x="257" y="33"/>
                      </a:lnTo>
                      <a:lnTo>
                        <a:pt x="284" y="30"/>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3" name="Freeform 51">
                  <a:extLst>
                    <a:ext uri="{FF2B5EF4-FFF2-40B4-BE49-F238E27FC236}">
                      <a16:creationId xmlns:a16="http://schemas.microsoft.com/office/drawing/2014/main" id="{1712313A-1489-4F2D-A2B7-3B5ED66B3AFA}"/>
                    </a:ext>
                  </a:extLst>
                </p:cNvPr>
                <p:cNvSpPr>
                  <a:spLocks/>
                </p:cNvSpPr>
                <p:nvPr/>
              </p:nvSpPr>
              <p:spPr bwMode="auto">
                <a:xfrm>
                  <a:off x="7010401" y="4470401"/>
                  <a:ext cx="665163" cy="666750"/>
                </a:xfrm>
                <a:custGeom>
                  <a:avLst/>
                  <a:gdLst>
                    <a:gd name="T0" fmla="*/ 390 w 419"/>
                    <a:gd name="T1" fmla="*/ 0 h 420"/>
                    <a:gd name="T2" fmla="*/ 390 w 419"/>
                    <a:gd name="T3" fmla="*/ 20 h 420"/>
                    <a:gd name="T4" fmla="*/ 376 w 419"/>
                    <a:gd name="T5" fmla="*/ 59 h 420"/>
                    <a:gd name="T6" fmla="*/ 395 w 419"/>
                    <a:gd name="T7" fmla="*/ 100 h 420"/>
                    <a:gd name="T8" fmla="*/ 395 w 419"/>
                    <a:gd name="T9" fmla="*/ 115 h 420"/>
                    <a:gd name="T10" fmla="*/ 399 w 419"/>
                    <a:gd name="T11" fmla="*/ 119 h 420"/>
                    <a:gd name="T12" fmla="*/ 384 w 419"/>
                    <a:gd name="T13" fmla="*/ 121 h 420"/>
                    <a:gd name="T14" fmla="*/ 349 w 419"/>
                    <a:gd name="T15" fmla="*/ 168 h 420"/>
                    <a:gd name="T16" fmla="*/ 345 w 419"/>
                    <a:gd name="T17" fmla="*/ 199 h 420"/>
                    <a:gd name="T18" fmla="*/ 365 w 419"/>
                    <a:gd name="T19" fmla="*/ 239 h 420"/>
                    <a:gd name="T20" fmla="*/ 419 w 419"/>
                    <a:gd name="T21" fmla="*/ 297 h 420"/>
                    <a:gd name="T22" fmla="*/ 416 w 419"/>
                    <a:gd name="T23" fmla="*/ 304 h 420"/>
                    <a:gd name="T24" fmla="*/ 390 w 419"/>
                    <a:gd name="T25" fmla="*/ 304 h 420"/>
                    <a:gd name="T26" fmla="*/ 354 w 419"/>
                    <a:gd name="T27" fmla="*/ 320 h 420"/>
                    <a:gd name="T28" fmla="*/ 327 w 419"/>
                    <a:gd name="T29" fmla="*/ 345 h 420"/>
                    <a:gd name="T30" fmla="*/ 251 w 419"/>
                    <a:gd name="T31" fmla="*/ 385 h 420"/>
                    <a:gd name="T32" fmla="*/ 233 w 419"/>
                    <a:gd name="T33" fmla="*/ 373 h 420"/>
                    <a:gd name="T34" fmla="*/ 218 w 419"/>
                    <a:gd name="T35" fmla="*/ 373 h 420"/>
                    <a:gd name="T36" fmla="*/ 164 w 419"/>
                    <a:gd name="T37" fmla="*/ 420 h 420"/>
                    <a:gd name="T38" fmla="*/ 115 w 419"/>
                    <a:gd name="T39" fmla="*/ 398 h 420"/>
                    <a:gd name="T40" fmla="*/ 102 w 419"/>
                    <a:gd name="T41" fmla="*/ 405 h 420"/>
                    <a:gd name="T42" fmla="*/ 82 w 419"/>
                    <a:gd name="T43" fmla="*/ 414 h 420"/>
                    <a:gd name="T44" fmla="*/ 71 w 419"/>
                    <a:gd name="T45" fmla="*/ 398 h 420"/>
                    <a:gd name="T46" fmla="*/ 53 w 419"/>
                    <a:gd name="T47" fmla="*/ 377 h 420"/>
                    <a:gd name="T48" fmla="*/ 33 w 419"/>
                    <a:gd name="T49" fmla="*/ 378 h 420"/>
                    <a:gd name="T50" fmla="*/ 23 w 419"/>
                    <a:gd name="T51" fmla="*/ 365 h 420"/>
                    <a:gd name="T52" fmla="*/ 31 w 419"/>
                    <a:gd name="T53" fmla="*/ 333 h 420"/>
                    <a:gd name="T54" fmla="*/ 6 w 419"/>
                    <a:gd name="T55" fmla="*/ 320 h 420"/>
                    <a:gd name="T56" fmla="*/ 13 w 419"/>
                    <a:gd name="T57" fmla="*/ 284 h 420"/>
                    <a:gd name="T58" fmla="*/ 0 w 419"/>
                    <a:gd name="T59" fmla="*/ 268 h 420"/>
                    <a:gd name="T60" fmla="*/ 20 w 419"/>
                    <a:gd name="T61" fmla="*/ 256 h 420"/>
                    <a:gd name="T62" fmla="*/ 18 w 419"/>
                    <a:gd name="T63" fmla="*/ 252 h 420"/>
                    <a:gd name="T64" fmla="*/ 9 w 419"/>
                    <a:gd name="T65" fmla="*/ 236 h 420"/>
                    <a:gd name="T66" fmla="*/ 23 w 419"/>
                    <a:gd name="T67" fmla="*/ 223 h 420"/>
                    <a:gd name="T68" fmla="*/ 34 w 419"/>
                    <a:gd name="T69" fmla="*/ 246 h 420"/>
                    <a:gd name="T70" fmla="*/ 38 w 419"/>
                    <a:gd name="T71" fmla="*/ 246 h 420"/>
                    <a:gd name="T72" fmla="*/ 43 w 419"/>
                    <a:gd name="T73" fmla="*/ 228 h 420"/>
                    <a:gd name="T74" fmla="*/ 58 w 419"/>
                    <a:gd name="T75" fmla="*/ 224 h 420"/>
                    <a:gd name="T76" fmla="*/ 66 w 419"/>
                    <a:gd name="T77" fmla="*/ 217 h 420"/>
                    <a:gd name="T78" fmla="*/ 100 w 419"/>
                    <a:gd name="T79" fmla="*/ 218 h 420"/>
                    <a:gd name="T80" fmla="*/ 103 w 419"/>
                    <a:gd name="T81" fmla="*/ 218 h 420"/>
                    <a:gd name="T82" fmla="*/ 107 w 419"/>
                    <a:gd name="T83" fmla="*/ 215 h 420"/>
                    <a:gd name="T84" fmla="*/ 82 w 419"/>
                    <a:gd name="T85" fmla="*/ 185 h 420"/>
                    <a:gd name="T86" fmla="*/ 88 w 419"/>
                    <a:gd name="T87" fmla="*/ 179 h 420"/>
                    <a:gd name="T88" fmla="*/ 90 w 419"/>
                    <a:gd name="T89" fmla="*/ 175 h 420"/>
                    <a:gd name="T90" fmla="*/ 100 w 419"/>
                    <a:gd name="T91" fmla="*/ 182 h 420"/>
                    <a:gd name="T92" fmla="*/ 107 w 419"/>
                    <a:gd name="T93" fmla="*/ 157 h 420"/>
                    <a:gd name="T94" fmla="*/ 157 w 419"/>
                    <a:gd name="T95" fmla="*/ 106 h 420"/>
                    <a:gd name="T96" fmla="*/ 166 w 419"/>
                    <a:gd name="T97" fmla="*/ 109 h 420"/>
                    <a:gd name="T98" fmla="*/ 182 w 419"/>
                    <a:gd name="T99" fmla="*/ 121 h 420"/>
                    <a:gd name="T100" fmla="*/ 192 w 419"/>
                    <a:gd name="T101" fmla="*/ 124 h 420"/>
                    <a:gd name="T102" fmla="*/ 198 w 419"/>
                    <a:gd name="T103" fmla="*/ 120 h 420"/>
                    <a:gd name="T104" fmla="*/ 203 w 419"/>
                    <a:gd name="T105" fmla="*/ 95 h 420"/>
                    <a:gd name="T106" fmla="*/ 223 w 419"/>
                    <a:gd name="T107" fmla="*/ 89 h 420"/>
                    <a:gd name="T108" fmla="*/ 232 w 419"/>
                    <a:gd name="T109" fmla="*/ 81 h 420"/>
                    <a:gd name="T110" fmla="*/ 268 w 419"/>
                    <a:gd name="T111" fmla="*/ 89 h 420"/>
                    <a:gd name="T112" fmla="*/ 277 w 419"/>
                    <a:gd name="T113" fmla="*/ 99 h 420"/>
                    <a:gd name="T114" fmla="*/ 303 w 419"/>
                    <a:gd name="T115" fmla="*/ 96 h 420"/>
                    <a:gd name="T116" fmla="*/ 312 w 419"/>
                    <a:gd name="T117" fmla="*/ 88 h 420"/>
                    <a:gd name="T118" fmla="*/ 315 w 419"/>
                    <a:gd name="T119" fmla="*/ 70 h 420"/>
                    <a:gd name="T120" fmla="*/ 347 w 419"/>
                    <a:gd name="T121" fmla="*/ 31 h 420"/>
                    <a:gd name="T122" fmla="*/ 369 w 419"/>
                    <a:gd name="T123" fmla="*/ 11 h 420"/>
                    <a:gd name="T124" fmla="*/ 390 w 419"/>
                    <a:gd name="T12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20">
                      <a:moveTo>
                        <a:pt x="390" y="0"/>
                      </a:moveTo>
                      <a:lnTo>
                        <a:pt x="390" y="20"/>
                      </a:lnTo>
                      <a:lnTo>
                        <a:pt x="376" y="59"/>
                      </a:lnTo>
                      <a:lnTo>
                        <a:pt x="395" y="100"/>
                      </a:lnTo>
                      <a:lnTo>
                        <a:pt x="395" y="115"/>
                      </a:lnTo>
                      <a:lnTo>
                        <a:pt x="399" y="119"/>
                      </a:lnTo>
                      <a:lnTo>
                        <a:pt x="384" y="121"/>
                      </a:lnTo>
                      <a:lnTo>
                        <a:pt x="349" y="168"/>
                      </a:lnTo>
                      <a:lnTo>
                        <a:pt x="345" y="199"/>
                      </a:lnTo>
                      <a:lnTo>
                        <a:pt x="365" y="239"/>
                      </a:lnTo>
                      <a:lnTo>
                        <a:pt x="419" y="297"/>
                      </a:lnTo>
                      <a:lnTo>
                        <a:pt x="416" y="304"/>
                      </a:lnTo>
                      <a:lnTo>
                        <a:pt x="390" y="304"/>
                      </a:lnTo>
                      <a:lnTo>
                        <a:pt x="354" y="320"/>
                      </a:lnTo>
                      <a:lnTo>
                        <a:pt x="327" y="345"/>
                      </a:lnTo>
                      <a:lnTo>
                        <a:pt x="251" y="385"/>
                      </a:lnTo>
                      <a:lnTo>
                        <a:pt x="233" y="373"/>
                      </a:lnTo>
                      <a:lnTo>
                        <a:pt x="218" y="373"/>
                      </a:lnTo>
                      <a:lnTo>
                        <a:pt x="164" y="420"/>
                      </a:lnTo>
                      <a:lnTo>
                        <a:pt x="115" y="398"/>
                      </a:lnTo>
                      <a:lnTo>
                        <a:pt x="102" y="405"/>
                      </a:lnTo>
                      <a:lnTo>
                        <a:pt x="82" y="414"/>
                      </a:lnTo>
                      <a:lnTo>
                        <a:pt x="71" y="398"/>
                      </a:lnTo>
                      <a:lnTo>
                        <a:pt x="53" y="377"/>
                      </a:lnTo>
                      <a:lnTo>
                        <a:pt x="33" y="378"/>
                      </a:lnTo>
                      <a:lnTo>
                        <a:pt x="23" y="365"/>
                      </a:lnTo>
                      <a:lnTo>
                        <a:pt x="31" y="333"/>
                      </a:lnTo>
                      <a:lnTo>
                        <a:pt x="6" y="320"/>
                      </a:lnTo>
                      <a:lnTo>
                        <a:pt x="13" y="284"/>
                      </a:lnTo>
                      <a:lnTo>
                        <a:pt x="0" y="268"/>
                      </a:lnTo>
                      <a:lnTo>
                        <a:pt x="20" y="256"/>
                      </a:lnTo>
                      <a:lnTo>
                        <a:pt x="18" y="252"/>
                      </a:lnTo>
                      <a:lnTo>
                        <a:pt x="9" y="236"/>
                      </a:lnTo>
                      <a:lnTo>
                        <a:pt x="23" y="223"/>
                      </a:lnTo>
                      <a:lnTo>
                        <a:pt x="34" y="246"/>
                      </a:lnTo>
                      <a:lnTo>
                        <a:pt x="38" y="246"/>
                      </a:lnTo>
                      <a:lnTo>
                        <a:pt x="43" y="228"/>
                      </a:lnTo>
                      <a:lnTo>
                        <a:pt x="58" y="224"/>
                      </a:lnTo>
                      <a:lnTo>
                        <a:pt x="66" y="217"/>
                      </a:lnTo>
                      <a:lnTo>
                        <a:pt x="100" y="218"/>
                      </a:lnTo>
                      <a:lnTo>
                        <a:pt x="103" y="218"/>
                      </a:lnTo>
                      <a:lnTo>
                        <a:pt x="107" y="215"/>
                      </a:lnTo>
                      <a:lnTo>
                        <a:pt x="82" y="185"/>
                      </a:lnTo>
                      <a:lnTo>
                        <a:pt x="88" y="179"/>
                      </a:lnTo>
                      <a:lnTo>
                        <a:pt x="90" y="175"/>
                      </a:lnTo>
                      <a:lnTo>
                        <a:pt x="100" y="182"/>
                      </a:lnTo>
                      <a:lnTo>
                        <a:pt x="107" y="157"/>
                      </a:lnTo>
                      <a:lnTo>
                        <a:pt x="157" y="106"/>
                      </a:lnTo>
                      <a:lnTo>
                        <a:pt x="166" y="109"/>
                      </a:lnTo>
                      <a:lnTo>
                        <a:pt x="182" y="121"/>
                      </a:lnTo>
                      <a:lnTo>
                        <a:pt x="192" y="124"/>
                      </a:lnTo>
                      <a:lnTo>
                        <a:pt x="198" y="120"/>
                      </a:lnTo>
                      <a:lnTo>
                        <a:pt x="203" y="95"/>
                      </a:lnTo>
                      <a:lnTo>
                        <a:pt x="223" y="89"/>
                      </a:lnTo>
                      <a:lnTo>
                        <a:pt x="232" y="81"/>
                      </a:lnTo>
                      <a:lnTo>
                        <a:pt x="268" y="89"/>
                      </a:lnTo>
                      <a:lnTo>
                        <a:pt x="277" y="99"/>
                      </a:lnTo>
                      <a:lnTo>
                        <a:pt x="303" y="96"/>
                      </a:lnTo>
                      <a:lnTo>
                        <a:pt x="312" y="88"/>
                      </a:lnTo>
                      <a:lnTo>
                        <a:pt x="315" y="70"/>
                      </a:lnTo>
                      <a:lnTo>
                        <a:pt x="347" y="31"/>
                      </a:lnTo>
                      <a:lnTo>
                        <a:pt x="369" y="11"/>
                      </a:lnTo>
                      <a:lnTo>
                        <a:pt x="3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0" name="Groupe 69">
                <a:extLst>
                  <a:ext uri="{FF2B5EF4-FFF2-40B4-BE49-F238E27FC236}">
                    <a16:creationId xmlns:a16="http://schemas.microsoft.com/office/drawing/2014/main" id="{83C04ECB-5E76-4826-B32C-0C20E20FE878}"/>
                  </a:ext>
                </a:extLst>
              </p:cNvPr>
              <p:cNvGrpSpPr/>
              <p:nvPr/>
            </p:nvGrpSpPr>
            <p:grpSpPr>
              <a:xfrm>
                <a:off x="7343390" y="2232514"/>
                <a:ext cx="1051552" cy="700774"/>
                <a:chOff x="5376863" y="3236913"/>
                <a:chExt cx="2308226" cy="1658938"/>
              </a:xfrm>
              <a:solidFill>
                <a:srgbClr val="55555F"/>
              </a:solidFill>
            </p:grpSpPr>
            <p:sp>
              <p:nvSpPr>
                <p:cNvPr id="149" name="Freeform 15">
                  <a:extLst>
                    <a:ext uri="{FF2B5EF4-FFF2-40B4-BE49-F238E27FC236}">
                      <a16:creationId xmlns:a16="http://schemas.microsoft.com/office/drawing/2014/main" id="{CB413BE3-D3A7-4D61-A707-7014B5FF414A}"/>
                    </a:ext>
                  </a:extLst>
                </p:cNvPr>
                <p:cNvSpPr>
                  <a:spLocks/>
                </p:cNvSpPr>
                <p:nvPr/>
              </p:nvSpPr>
              <p:spPr bwMode="auto">
                <a:xfrm>
                  <a:off x="5541963" y="3606801"/>
                  <a:ext cx="692150" cy="612775"/>
                </a:xfrm>
                <a:custGeom>
                  <a:avLst/>
                  <a:gdLst>
                    <a:gd name="T0" fmla="*/ 95 w 436"/>
                    <a:gd name="T1" fmla="*/ 0 h 386"/>
                    <a:gd name="T2" fmla="*/ 111 w 436"/>
                    <a:gd name="T3" fmla="*/ 2 h 386"/>
                    <a:gd name="T4" fmla="*/ 148 w 436"/>
                    <a:gd name="T5" fmla="*/ 50 h 386"/>
                    <a:gd name="T6" fmla="*/ 223 w 436"/>
                    <a:gd name="T7" fmla="*/ 70 h 386"/>
                    <a:gd name="T8" fmla="*/ 272 w 436"/>
                    <a:gd name="T9" fmla="*/ 73 h 386"/>
                    <a:gd name="T10" fmla="*/ 297 w 436"/>
                    <a:gd name="T11" fmla="*/ 79 h 386"/>
                    <a:gd name="T12" fmla="*/ 313 w 436"/>
                    <a:gd name="T13" fmla="*/ 79 h 386"/>
                    <a:gd name="T14" fmla="*/ 333 w 436"/>
                    <a:gd name="T15" fmla="*/ 112 h 386"/>
                    <a:gd name="T16" fmla="*/ 357 w 436"/>
                    <a:gd name="T17" fmla="*/ 119 h 386"/>
                    <a:gd name="T18" fmla="*/ 368 w 436"/>
                    <a:gd name="T19" fmla="*/ 119 h 386"/>
                    <a:gd name="T20" fmla="*/ 358 w 436"/>
                    <a:gd name="T21" fmla="*/ 182 h 386"/>
                    <a:gd name="T22" fmla="*/ 381 w 436"/>
                    <a:gd name="T23" fmla="*/ 217 h 386"/>
                    <a:gd name="T24" fmla="*/ 434 w 436"/>
                    <a:gd name="T25" fmla="*/ 272 h 386"/>
                    <a:gd name="T26" fmla="*/ 436 w 436"/>
                    <a:gd name="T27" fmla="*/ 289 h 386"/>
                    <a:gd name="T28" fmla="*/ 425 w 436"/>
                    <a:gd name="T29" fmla="*/ 336 h 386"/>
                    <a:gd name="T30" fmla="*/ 412 w 436"/>
                    <a:gd name="T31" fmla="*/ 342 h 386"/>
                    <a:gd name="T32" fmla="*/ 386 w 436"/>
                    <a:gd name="T33" fmla="*/ 331 h 386"/>
                    <a:gd name="T34" fmla="*/ 375 w 436"/>
                    <a:gd name="T35" fmla="*/ 346 h 386"/>
                    <a:gd name="T36" fmla="*/ 361 w 436"/>
                    <a:gd name="T37" fmla="*/ 343 h 386"/>
                    <a:gd name="T38" fmla="*/ 345 w 436"/>
                    <a:gd name="T39" fmla="*/ 345 h 386"/>
                    <a:gd name="T40" fmla="*/ 330 w 436"/>
                    <a:gd name="T41" fmla="*/ 337 h 386"/>
                    <a:gd name="T42" fmla="*/ 282 w 436"/>
                    <a:gd name="T43" fmla="*/ 328 h 386"/>
                    <a:gd name="T44" fmla="*/ 243 w 436"/>
                    <a:gd name="T45" fmla="*/ 330 h 386"/>
                    <a:gd name="T46" fmla="*/ 202 w 436"/>
                    <a:gd name="T47" fmla="*/ 361 h 386"/>
                    <a:gd name="T48" fmla="*/ 198 w 436"/>
                    <a:gd name="T49" fmla="*/ 360 h 386"/>
                    <a:gd name="T50" fmla="*/ 168 w 436"/>
                    <a:gd name="T51" fmla="*/ 386 h 386"/>
                    <a:gd name="T52" fmla="*/ 157 w 436"/>
                    <a:gd name="T53" fmla="*/ 385 h 386"/>
                    <a:gd name="T54" fmla="*/ 138 w 436"/>
                    <a:gd name="T55" fmla="*/ 353 h 386"/>
                    <a:gd name="T56" fmla="*/ 76 w 436"/>
                    <a:gd name="T57" fmla="*/ 348 h 386"/>
                    <a:gd name="T58" fmla="*/ 69 w 436"/>
                    <a:gd name="T59" fmla="*/ 330 h 386"/>
                    <a:gd name="T60" fmla="*/ 20 w 436"/>
                    <a:gd name="T61" fmla="*/ 310 h 386"/>
                    <a:gd name="T62" fmla="*/ 22 w 436"/>
                    <a:gd name="T63" fmla="*/ 289 h 386"/>
                    <a:gd name="T64" fmla="*/ 11 w 436"/>
                    <a:gd name="T65" fmla="*/ 252 h 386"/>
                    <a:gd name="T66" fmla="*/ 25 w 436"/>
                    <a:gd name="T67" fmla="*/ 237 h 386"/>
                    <a:gd name="T68" fmla="*/ 19 w 436"/>
                    <a:gd name="T69" fmla="*/ 211 h 386"/>
                    <a:gd name="T70" fmla="*/ 6 w 436"/>
                    <a:gd name="T71" fmla="*/ 206 h 386"/>
                    <a:gd name="T72" fmla="*/ 0 w 436"/>
                    <a:gd name="T73" fmla="*/ 169 h 386"/>
                    <a:gd name="T74" fmla="*/ 12 w 436"/>
                    <a:gd name="T75" fmla="*/ 153 h 386"/>
                    <a:gd name="T76" fmla="*/ 29 w 436"/>
                    <a:gd name="T77" fmla="*/ 127 h 386"/>
                    <a:gd name="T78" fmla="*/ 25 w 436"/>
                    <a:gd name="T79" fmla="*/ 73 h 386"/>
                    <a:gd name="T80" fmla="*/ 22 w 436"/>
                    <a:gd name="T81" fmla="*/ 54 h 386"/>
                    <a:gd name="T82" fmla="*/ 41 w 436"/>
                    <a:gd name="T83" fmla="*/ 51 h 386"/>
                    <a:gd name="T84" fmla="*/ 95 w 436"/>
                    <a:gd name="T8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386">
                      <a:moveTo>
                        <a:pt x="95" y="0"/>
                      </a:moveTo>
                      <a:lnTo>
                        <a:pt x="111" y="2"/>
                      </a:lnTo>
                      <a:lnTo>
                        <a:pt x="148" y="50"/>
                      </a:lnTo>
                      <a:lnTo>
                        <a:pt x="223" y="70"/>
                      </a:lnTo>
                      <a:lnTo>
                        <a:pt x="272" y="73"/>
                      </a:lnTo>
                      <a:lnTo>
                        <a:pt x="297" y="79"/>
                      </a:lnTo>
                      <a:lnTo>
                        <a:pt x="313" y="79"/>
                      </a:lnTo>
                      <a:lnTo>
                        <a:pt x="333" y="112"/>
                      </a:lnTo>
                      <a:lnTo>
                        <a:pt x="357" y="119"/>
                      </a:lnTo>
                      <a:lnTo>
                        <a:pt x="368" y="119"/>
                      </a:lnTo>
                      <a:lnTo>
                        <a:pt x="358" y="182"/>
                      </a:lnTo>
                      <a:lnTo>
                        <a:pt x="381" y="217"/>
                      </a:lnTo>
                      <a:lnTo>
                        <a:pt x="434" y="272"/>
                      </a:lnTo>
                      <a:lnTo>
                        <a:pt x="436" y="289"/>
                      </a:lnTo>
                      <a:lnTo>
                        <a:pt x="425" y="336"/>
                      </a:lnTo>
                      <a:lnTo>
                        <a:pt x="412" y="342"/>
                      </a:lnTo>
                      <a:lnTo>
                        <a:pt x="386" y="331"/>
                      </a:lnTo>
                      <a:lnTo>
                        <a:pt x="375" y="346"/>
                      </a:lnTo>
                      <a:lnTo>
                        <a:pt x="361" y="343"/>
                      </a:lnTo>
                      <a:lnTo>
                        <a:pt x="345" y="345"/>
                      </a:lnTo>
                      <a:lnTo>
                        <a:pt x="330" y="337"/>
                      </a:lnTo>
                      <a:lnTo>
                        <a:pt x="282" y="328"/>
                      </a:lnTo>
                      <a:lnTo>
                        <a:pt x="243" y="330"/>
                      </a:lnTo>
                      <a:lnTo>
                        <a:pt x="202" y="361"/>
                      </a:lnTo>
                      <a:lnTo>
                        <a:pt x="198" y="360"/>
                      </a:lnTo>
                      <a:lnTo>
                        <a:pt x="168" y="386"/>
                      </a:lnTo>
                      <a:lnTo>
                        <a:pt x="157" y="385"/>
                      </a:lnTo>
                      <a:lnTo>
                        <a:pt x="138" y="353"/>
                      </a:lnTo>
                      <a:lnTo>
                        <a:pt x="76" y="348"/>
                      </a:lnTo>
                      <a:lnTo>
                        <a:pt x="69" y="330"/>
                      </a:lnTo>
                      <a:lnTo>
                        <a:pt x="20" y="310"/>
                      </a:lnTo>
                      <a:lnTo>
                        <a:pt x="22" y="289"/>
                      </a:lnTo>
                      <a:lnTo>
                        <a:pt x="11" y="252"/>
                      </a:lnTo>
                      <a:lnTo>
                        <a:pt x="25" y="237"/>
                      </a:lnTo>
                      <a:lnTo>
                        <a:pt x="19" y="211"/>
                      </a:lnTo>
                      <a:lnTo>
                        <a:pt x="6" y="206"/>
                      </a:lnTo>
                      <a:lnTo>
                        <a:pt x="0" y="169"/>
                      </a:lnTo>
                      <a:lnTo>
                        <a:pt x="12" y="153"/>
                      </a:lnTo>
                      <a:lnTo>
                        <a:pt x="29" y="127"/>
                      </a:lnTo>
                      <a:lnTo>
                        <a:pt x="25" y="73"/>
                      </a:lnTo>
                      <a:lnTo>
                        <a:pt x="22" y="54"/>
                      </a:lnTo>
                      <a:lnTo>
                        <a:pt x="41" y="51"/>
                      </a:lnTo>
                      <a:lnTo>
                        <a:pt x="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0" name="Freeform 16">
                  <a:extLst>
                    <a:ext uri="{FF2B5EF4-FFF2-40B4-BE49-F238E27FC236}">
                      <a16:creationId xmlns:a16="http://schemas.microsoft.com/office/drawing/2014/main" id="{BADFF4CB-CDB3-471B-9898-ED4D25202138}"/>
                    </a:ext>
                  </a:extLst>
                </p:cNvPr>
                <p:cNvSpPr>
                  <a:spLocks/>
                </p:cNvSpPr>
                <p:nvPr/>
              </p:nvSpPr>
              <p:spPr bwMode="auto">
                <a:xfrm>
                  <a:off x="5851526" y="4111626"/>
                  <a:ext cx="627063" cy="438150"/>
                </a:xfrm>
                <a:custGeom>
                  <a:avLst/>
                  <a:gdLst>
                    <a:gd name="T0" fmla="*/ 293 w 395"/>
                    <a:gd name="T1" fmla="*/ 0 h 276"/>
                    <a:gd name="T2" fmla="*/ 359 w 395"/>
                    <a:gd name="T3" fmla="*/ 12 h 276"/>
                    <a:gd name="T4" fmla="*/ 361 w 395"/>
                    <a:gd name="T5" fmla="*/ 38 h 276"/>
                    <a:gd name="T6" fmla="*/ 371 w 395"/>
                    <a:gd name="T7" fmla="*/ 53 h 276"/>
                    <a:gd name="T8" fmla="*/ 395 w 395"/>
                    <a:gd name="T9" fmla="*/ 60 h 276"/>
                    <a:gd name="T10" fmla="*/ 371 w 395"/>
                    <a:gd name="T11" fmla="*/ 126 h 276"/>
                    <a:gd name="T12" fmla="*/ 371 w 395"/>
                    <a:gd name="T13" fmla="*/ 136 h 276"/>
                    <a:gd name="T14" fmla="*/ 350 w 395"/>
                    <a:gd name="T15" fmla="*/ 153 h 276"/>
                    <a:gd name="T16" fmla="*/ 350 w 395"/>
                    <a:gd name="T17" fmla="*/ 162 h 276"/>
                    <a:gd name="T18" fmla="*/ 336 w 395"/>
                    <a:gd name="T19" fmla="*/ 170 h 276"/>
                    <a:gd name="T20" fmla="*/ 335 w 395"/>
                    <a:gd name="T21" fmla="*/ 181 h 276"/>
                    <a:gd name="T22" fmla="*/ 285 w 395"/>
                    <a:gd name="T23" fmla="*/ 218 h 276"/>
                    <a:gd name="T24" fmla="*/ 280 w 395"/>
                    <a:gd name="T25" fmla="*/ 230 h 276"/>
                    <a:gd name="T26" fmla="*/ 265 w 395"/>
                    <a:gd name="T27" fmla="*/ 232 h 276"/>
                    <a:gd name="T28" fmla="*/ 244 w 395"/>
                    <a:gd name="T29" fmla="*/ 266 h 276"/>
                    <a:gd name="T30" fmla="*/ 227 w 395"/>
                    <a:gd name="T31" fmla="*/ 276 h 276"/>
                    <a:gd name="T32" fmla="*/ 217 w 395"/>
                    <a:gd name="T33" fmla="*/ 255 h 276"/>
                    <a:gd name="T34" fmla="*/ 191 w 395"/>
                    <a:gd name="T35" fmla="*/ 228 h 276"/>
                    <a:gd name="T36" fmla="*/ 181 w 395"/>
                    <a:gd name="T37" fmla="*/ 232 h 276"/>
                    <a:gd name="T38" fmla="*/ 173 w 395"/>
                    <a:gd name="T39" fmla="*/ 228 h 276"/>
                    <a:gd name="T40" fmla="*/ 172 w 395"/>
                    <a:gd name="T41" fmla="*/ 220 h 276"/>
                    <a:gd name="T42" fmla="*/ 158 w 395"/>
                    <a:gd name="T43" fmla="*/ 217 h 276"/>
                    <a:gd name="T44" fmla="*/ 150 w 395"/>
                    <a:gd name="T45" fmla="*/ 218 h 276"/>
                    <a:gd name="T46" fmla="*/ 138 w 395"/>
                    <a:gd name="T47" fmla="*/ 235 h 276"/>
                    <a:gd name="T48" fmla="*/ 112 w 395"/>
                    <a:gd name="T49" fmla="*/ 255 h 276"/>
                    <a:gd name="T50" fmla="*/ 83 w 395"/>
                    <a:gd name="T51" fmla="*/ 190 h 276"/>
                    <a:gd name="T52" fmla="*/ 34 w 395"/>
                    <a:gd name="T53" fmla="*/ 67 h 276"/>
                    <a:gd name="T54" fmla="*/ 0 w 395"/>
                    <a:gd name="T55" fmla="*/ 65 h 276"/>
                    <a:gd name="T56" fmla="*/ 7 w 395"/>
                    <a:gd name="T57" fmla="*/ 43 h 276"/>
                    <a:gd name="T58" fmla="*/ 48 w 395"/>
                    <a:gd name="T59" fmla="*/ 12 h 276"/>
                    <a:gd name="T60" fmla="*/ 87 w 395"/>
                    <a:gd name="T61" fmla="*/ 10 h 276"/>
                    <a:gd name="T62" fmla="*/ 135 w 395"/>
                    <a:gd name="T63" fmla="*/ 19 h 276"/>
                    <a:gd name="T64" fmla="*/ 150 w 395"/>
                    <a:gd name="T65" fmla="*/ 27 h 276"/>
                    <a:gd name="T66" fmla="*/ 166 w 395"/>
                    <a:gd name="T67" fmla="*/ 25 h 276"/>
                    <a:gd name="T68" fmla="*/ 180 w 395"/>
                    <a:gd name="T69" fmla="*/ 28 h 276"/>
                    <a:gd name="T70" fmla="*/ 191 w 395"/>
                    <a:gd name="T71" fmla="*/ 13 h 276"/>
                    <a:gd name="T72" fmla="*/ 217 w 395"/>
                    <a:gd name="T73" fmla="*/ 24 h 276"/>
                    <a:gd name="T74" fmla="*/ 230 w 395"/>
                    <a:gd name="T75" fmla="*/ 18 h 276"/>
                    <a:gd name="T76" fmla="*/ 256 w 395"/>
                    <a:gd name="T77" fmla="*/ 18 h 276"/>
                    <a:gd name="T78" fmla="*/ 269 w 395"/>
                    <a:gd name="T79" fmla="*/ 19 h 276"/>
                    <a:gd name="T80" fmla="*/ 293 w 395"/>
                    <a:gd name="T8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276">
                      <a:moveTo>
                        <a:pt x="293" y="0"/>
                      </a:moveTo>
                      <a:lnTo>
                        <a:pt x="359" y="12"/>
                      </a:lnTo>
                      <a:lnTo>
                        <a:pt x="361" y="38"/>
                      </a:lnTo>
                      <a:lnTo>
                        <a:pt x="371" y="53"/>
                      </a:lnTo>
                      <a:lnTo>
                        <a:pt x="395" y="60"/>
                      </a:lnTo>
                      <a:lnTo>
                        <a:pt x="371" y="126"/>
                      </a:lnTo>
                      <a:lnTo>
                        <a:pt x="371" y="136"/>
                      </a:lnTo>
                      <a:lnTo>
                        <a:pt x="350" y="153"/>
                      </a:lnTo>
                      <a:lnTo>
                        <a:pt x="350" y="162"/>
                      </a:lnTo>
                      <a:lnTo>
                        <a:pt x="336" y="170"/>
                      </a:lnTo>
                      <a:lnTo>
                        <a:pt x="335" y="181"/>
                      </a:lnTo>
                      <a:lnTo>
                        <a:pt x="285" y="218"/>
                      </a:lnTo>
                      <a:lnTo>
                        <a:pt x="280" y="230"/>
                      </a:lnTo>
                      <a:lnTo>
                        <a:pt x="265" y="232"/>
                      </a:lnTo>
                      <a:lnTo>
                        <a:pt x="244" y="266"/>
                      </a:lnTo>
                      <a:lnTo>
                        <a:pt x="227" y="276"/>
                      </a:lnTo>
                      <a:lnTo>
                        <a:pt x="217" y="255"/>
                      </a:lnTo>
                      <a:lnTo>
                        <a:pt x="191" y="228"/>
                      </a:lnTo>
                      <a:lnTo>
                        <a:pt x="181" y="232"/>
                      </a:lnTo>
                      <a:lnTo>
                        <a:pt x="173" y="228"/>
                      </a:lnTo>
                      <a:lnTo>
                        <a:pt x="172" y="220"/>
                      </a:lnTo>
                      <a:lnTo>
                        <a:pt x="158" y="217"/>
                      </a:lnTo>
                      <a:lnTo>
                        <a:pt x="150" y="218"/>
                      </a:lnTo>
                      <a:lnTo>
                        <a:pt x="138" y="235"/>
                      </a:lnTo>
                      <a:lnTo>
                        <a:pt x="112" y="255"/>
                      </a:lnTo>
                      <a:lnTo>
                        <a:pt x="83" y="190"/>
                      </a:lnTo>
                      <a:lnTo>
                        <a:pt x="34" y="67"/>
                      </a:lnTo>
                      <a:lnTo>
                        <a:pt x="0" y="65"/>
                      </a:lnTo>
                      <a:lnTo>
                        <a:pt x="7" y="43"/>
                      </a:lnTo>
                      <a:lnTo>
                        <a:pt x="48" y="12"/>
                      </a:lnTo>
                      <a:lnTo>
                        <a:pt x="87" y="10"/>
                      </a:lnTo>
                      <a:lnTo>
                        <a:pt x="135" y="19"/>
                      </a:lnTo>
                      <a:lnTo>
                        <a:pt x="150" y="27"/>
                      </a:lnTo>
                      <a:lnTo>
                        <a:pt x="166" y="25"/>
                      </a:lnTo>
                      <a:lnTo>
                        <a:pt x="180" y="28"/>
                      </a:lnTo>
                      <a:lnTo>
                        <a:pt x="191" y="13"/>
                      </a:lnTo>
                      <a:lnTo>
                        <a:pt x="217" y="24"/>
                      </a:lnTo>
                      <a:lnTo>
                        <a:pt x="230" y="18"/>
                      </a:lnTo>
                      <a:lnTo>
                        <a:pt x="256" y="18"/>
                      </a:lnTo>
                      <a:lnTo>
                        <a:pt x="269" y="19"/>
                      </a:lnTo>
                      <a:lnTo>
                        <a:pt x="29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1" name="Freeform 17">
                  <a:extLst>
                    <a:ext uri="{FF2B5EF4-FFF2-40B4-BE49-F238E27FC236}">
                      <a16:creationId xmlns:a16="http://schemas.microsoft.com/office/drawing/2014/main" id="{95CD14AD-FF2A-4346-88FD-11CFEBA019DD}"/>
                    </a:ext>
                  </a:extLst>
                </p:cNvPr>
                <p:cNvSpPr>
                  <a:spLocks/>
                </p:cNvSpPr>
                <p:nvPr/>
              </p:nvSpPr>
              <p:spPr bwMode="auto">
                <a:xfrm>
                  <a:off x="5376863" y="4098926"/>
                  <a:ext cx="606425" cy="577850"/>
                </a:xfrm>
                <a:custGeom>
                  <a:avLst/>
                  <a:gdLst>
                    <a:gd name="T0" fmla="*/ 124 w 382"/>
                    <a:gd name="T1" fmla="*/ 0 h 364"/>
                    <a:gd name="T2" fmla="*/ 173 w 382"/>
                    <a:gd name="T3" fmla="*/ 20 h 364"/>
                    <a:gd name="T4" fmla="*/ 180 w 382"/>
                    <a:gd name="T5" fmla="*/ 38 h 364"/>
                    <a:gd name="T6" fmla="*/ 242 w 382"/>
                    <a:gd name="T7" fmla="*/ 43 h 364"/>
                    <a:gd name="T8" fmla="*/ 261 w 382"/>
                    <a:gd name="T9" fmla="*/ 75 h 364"/>
                    <a:gd name="T10" fmla="*/ 272 w 382"/>
                    <a:gd name="T11" fmla="*/ 76 h 364"/>
                    <a:gd name="T12" fmla="*/ 302 w 382"/>
                    <a:gd name="T13" fmla="*/ 50 h 364"/>
                    <a:gd name="T14" fmla="*/ 306 w 382"/>
                    <a:gd name="T15" fmla="*/ 51 h 364"/>
                    <a:gd name="T16" fmla="*/ 299 w 382"/>
                    <a:gd name="T17" fmla="*/ 73 h 364"/>
                    <a:gd name="T18" fmla="*/ 333 w 382"/>
                    <a:gd name="T19" fmla="*/ 75 h 364"/>
                    <a:gd name="T20" fmla="*/ 382 w 382"/>
                    <a:gd name="T21" fmla="*/ 198 h 364"/>
                    <a:gd name="T22" fmla="*/ 335 w 382"/>
                    <a:gd name="T23" fmla="*/ 245 h 364"/>
                    <a:gd name="T24" fmla="*/ 313 w 382"/>
                    <a:gd name="T25" fmla="*/ 230 h 364"/>
                    <a:gd name="T26" fmla="*/ 279 w 382"/>
                    <a:gd name="T27" fmla="*/ 333 h 364"/>
                    <a:gd name="T28" fmla="*/ 263 w 382"/>
                    <a:gd name="T29" fmla="*/ 314 h 364"/>
                    <a:gd name="T30" fmla="*/ 257 w 382"/>
                    <a:gd name="T31" fmla="*/ 274 h 364"/>
                    <a:gd name="T32" fmla="*/ 239 w 382"/>
                    <a:gd name="T33" fmla="*/ 258 h 364"/>
                    <a:gd name="T34" fmla="*/ 222 w 382"/>
                    <a:gd name="T35" fmla="*/ 258 h 364"/>
                    <a:gd name="T36" fmla="*/ 212 w 382"/>
                    <a:gd name="T37" fmla="*/ 223 h 364"/>
                    <a:gd name="T38" fmla="*/ 187 w 382"/>
                    <a:gd name="T39" fmla="*/ 246 h 364"/>
                    <a:gd name="T40" fmla="*/ 169 w 382"/>
                    <a:gd name="T41" fmla="*/ 269 h 364"/>
                    <a:gd name="T42" fmla="*/ 168 w 382"/>
                    <a:gd name="T43" fmla="*/ 287 h 364"/>
                    <a:gd name="T44" fmla="*/ 155 w 382"/>
                    <a:gd name="T45" fmla="*/ 307 h 364"/>
                    <a:gd name="T46" fmla="*/ 149 w 382"/>
                    <a:gd name="T47" fmla="*/ 329 h 364"/>
                    <a:gd name="T48" fmla="*/ 121 w 382"/>
                    <a:gd name="T49" fmla="*/ 347 h 364"/>
                    <a:gd name="T50" fmla="*/ 106 w 382"/>
                    <a:gd name="T51" fmla="*/ 345 h 364"/>
                    <a:gd name="T52" fmla="*/ 95 w 382"/>
                    <a:gd name="T53" fmla="*/ 333 h 364"/>
                    <a:gd name="T54" fmla="*/ 57 w 382"/>
                    <a:gd name="T55" fmla="*/ 347 h 364"/>
                    <a:gd name="T56" fmla="*/ 45 w 382"/>
                    <a:gd name="T57" fmla="*/ 364 h 364"/>
                    <a:gd name="T58" fmla="*/ 45 w 382"/>
                    <a:gd name="T59" fmla="*/ 339 h 364"/>
                    <a:gd name="T60" fmla="*/ 30 w 382"/>
                    <a:gd name="T61" fmla="*/ 330 h 364"/>
                    <a:gd name="T62" fmla="*/ 40 w 382"/>
                    <a:gd name="T63" fmla="*/ 284 h 364"/>
                    <a:gd name="T64" fmla="*/ 34 w 382"/>
                    <a:gd name="T65" fmla="*/ 266 h 364"/>
                    <a:gd name="T66" fmla="*/ 21 w 382"/>
                    <a:gd name="T67" fmla="*/ 253 h 364"/>
                    <a:gd name="T68" fmla="*/ 19 w 382"/>
                    <a:gd name="T69" fmla="*/ 228 h 364"/>
                    <a:gd name="T70" fmla="*/ 0 w 382"/>
                    <a:gd name="T71" fmla="*/ 214 h 364"/>
                    <a:gd name="T72" fmla="*/ 22 w 382"/>
                    <a:gd name="T73" fmla="*/ 204 h 364"/>
                    <a:gd name="T74" fmla="*/ 26 w 382"/>
                    <a:gd name="T75" fmla="*/ 176 h 364"/>
                    <a:gd name="T76" fmla="*/ 42 w 382"/>
                    <a:gd name="T77" fmla="*/ 149 h 364"/>
                    <a:gd name="T78" fmla="*/ 56 w 382"/>
                    <a:gd name="T79" fmla="*/ 104 h 364"/>
                    <a:gd name="T80" fmla="*/ 89 w 382"/>
                    <a:gd name="T81" fmla="*/ 61 h 364"/>
                    <a:gd name="T82" fmla="*/ 86 w 382"/>
                    <a:gd name="T83" fmla="*/ 36 h 364"/>
                    <a:gd name="T84" fmla="*/ 91 w 382"/>
                    <a:gd name="T85" fmla="*/ 33 h 364"/>
                    <a:gd name="T86" fmla="*/ 106 w 382"/>
                    <a:gd name="T87" fmla="*/ 43 h 364"/>
                    <a:gd name="T88" fmla="*/ 115 w 382"/>
                    <a:gd name="T89" fmla="*/ 41 h 364"/>
                    <a:gd name="T90" fmla="*/ 121 w 382"/>
                    <a:gd name="T91" fmla="*/ 26 h 364"/>
                    <a:gd name="T92" fmla="*/ 124 w 382"/>
                    <a:gd name="T9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64">
                      <a:moveTo>
                        <a:pt x="124" y="0"/>
                      </a:moveTo>
                      <a:lnTo>
                        <a:pt x="173" y="20"/>
                      </a:lnTo>
                      <a:lnTo>
                        <a:pt x="180" y="38"/>
                      </a:lnTo>
                      <a:lnTo>
                        <a:pt x="242" y="43"/>
                      </a:lnTo>
                      <a:lnTo>
                        <a:pt x="261" y="75"/>
                      </a:lnTo>
                      <a:lnTo>
                        <a:pt x="272" y="76"/>
                      </a:lnTo>
                      <a:lnTo>
                        <a:pt x="302" y="50"/>
                      </a:lnTo>
                      <a:lnTo>
                        <a:pt x="306" y="51"/>
                      </a:lnTo>
                      <a:lnTo>
                        <a:pt x="299" y="73"/>
                      </a:lnTo>
                      <a:lnTo>
                        <a:pt x="333" y="75"/>
                      </a:lnTo>
                      <a:lnTo>
                        <a:pt x="382" y="198"/>
                      </a:lnTo>
                      <a:lnTo>
                        <a:pt x="335" y="245"/>
                      </a:lnTo>
                      <a:lnTo>
                        <a:pt x="313" y="230"/>
                      </a:lnTo>
                      <a:lnTo>
                        <a:pt x="279" y="333"/>
                      </a:lnTo>
                      <a:lnTo>
                        <a:pt x="263" y="314"/>
                      </a:lnTo>
                      <a:lnTo>
                        <a:pt x="257" y="274"/>
                      </a:lnTo>
                      <a:lnTo>
                        <a:pt x="239" y="258"/>
                      </a:lnTo>
                      <a:lnTo>
                        <a:pt x="222" y="258"/>
                      </a:lnTo>
                      <a:lnTo>
                        <a:pt x="212" y="223"/>
                      </a:lnTo>
                      <a:lnTo>
                        <a:pt x="187" y="246"/>
                      </a:lnTo>
                      <a:lnTo>
                        <a:pt x="169" y="269"/>
                      </a:lnTo>
                      <a:lnTo>
                        <a:pt x="168" y="287"/>
                      </a:lnTo>
                      <a:lnTo>
                        <a:pt x="155" y="307"/>
                      </a:lnTo>
                      <a:lnTo>
                        <a:pt x="149" y="329"/>
                      </a:lnTo>
                      <a:lnTo>
                        <a:pt x="121" y="347"/>
                      </a:lnTo>
                      <a:lnTo>
                        <a:pt x="106" y="345"/>
                      </a:lnTo>
                      <a:lnTo>
                        <a:pt x="95" y="333"/>
                      </a:lnTo>
                      <a:lnTo>
                        <a:pt x="57" y="347"/>
                      </a:lnTo>
                      <a:lnTo>
                        <a:pt x="45" y="364"/>
                      </a:lnTo>
                      <a:lnTo>
                        <a:pt x="45" y="339"/>
                      </a:lnTo>
                      <a:lnTo>
                        <a:pt x="30" y="330"/>
                      </a:lnTo>
                      <a:lnTo>
                        <a:pt x="40" y="284"/>
                      </a:lnTo>
                      <a:lnTo>
                        <a:pt x="34" y="266"/>
                      </a:lnTo>
                      <a:lnTo>
                        <a:pt x="21" y="253"/>
                      </a:lnTo>
                      <a:lnTo>
                        <a:pt x="19" y="228"/>
                      </a:lnTo>
                      <a:lnTo>
                        <a:pt x="0" y="214"/>
                      </a:lnTo>
                      <a:lnTo>
                        <a:pt x="22" y="204"/>
                      </a:lnTo>
                      <a:lnTo>
                        <a:pt x="26" y="176"/>
                      </a:lnTo>
                      <a:lnTo>
                        <a:pt x="42" y="149"/>
                      </a:lnTo>
                      <a:lnTo>
                        <a:pt x="56" y="104"/>
                      </a:lnTo>
                      <a:lnTo>
                        <a:pt x="89" y="61"/>
                      </a:lnTo>
                      <a:lnTo>
                        <a:pt x="86" y="36"/>
                      </a:lnTo>
                      <a:lnTo>
                        <a:pt x="91" y="33"/>
                      </a:lnTo>
                      <a:lnTo>
                        <a:pt x="106" y="43"/>
                      </a:lnTo>
                      <a:lnTo>
                        <a:pt x="115" y="41"/>
                      </a:lnTo>
                      <a:lnTo>
                        <a:pt x="121" y="26"/>
                      </a:lnTo>
                      <a:lnTo>
                        <a:pt x="1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2" name="Freeform 18">
                  <a:extLst>
                    <a:ext uri="{FF2B5EF4-FFF2-40B4-BE49-F238E27FC236}">
                      <a16:creationId xmlns:a16="http://schemas.microsoft.com/office/drawing/2014/main" id="{EE823749-28B3-4D43-9312-9B15C0A0824E}"/>
                    </a:ext>
                  </a:extLst>
                </p:cNvPr>
                <p:cNvSpPr>
                  <a:spLocks/>
                </p:cNvSpPr>
                <p:nvPr/>
              </p:nvSpPr>
              <p:spPr bwMode="auto">
                <a:xfrm>
                  <a:off x="5440363" y="3236913"/>
                  <a:ext cx="752475" cy="558800"/>
                </a:xfrm>
                <a:custGeom>
                  <a:avLst/>
                  <a:gdLst>
                    <a:gd name="T0" fmla="*/ 195 w 474"/>
                    <a:gd name="T1" fmla="*/ 0 h 352"/>
                    <a:gd name="T2" fmla="*/ 208 w 474"/>
                    <a:gd name="T3" fmla="*/ 5 h 352"/>
                    <a:gd name="T4" fmla="*/ 208 w 474"/>
                    <a:gd name="T5" fmla="*/ 20 h 352"/>
                    <a:gd name="T6" fmla="*/ 252 w 474"/>
                    <a:gd name="T7" fmla="*/ 49 h 352"/>
                    <a:gd name="T8" fmla="*/ 277 w 474"/>
                    <a:gd name="T9" fmla="*/ 36 h 352"/>
                    <a:gd name="T10" fmla="*/ 297 w 474"/>
                    <a:gd name="T11" fmla="*/ 46 h 352"/>
                    <a:gd name="T12" fmla="*/ 312 w 474"/>
                    <a:gd name="T13" fmla="*/ 37 h 352"/>
                    <a:gd name="T14" fmla="*/ 330 w 474"/>
                    <a:gd name="T15" fmla="*/ 55 h 352"/>
                    <a:gd name="T16" fmla="*/ 341 w 474"/>
                    <a:gd name="T17" fmla="*/ 49 h 352"/>
                    <a:gd name="T18" fmla="*/ 371 w 474"/>
                    <a:gd name="T19" fmla="*/ 20 h 352"/>
                    <a:gd name="T20" fmla="*/ 401 w 474"/>
                    <a:gd name="T21" fmla="*/ 63 h 352"/>
                    <a:gd name="T22" fmla="*/ 422 w 474"/>
                    <a:gd name="T23" fmla="*/ 98 h 352"/>
                    <a:gd name="T24" fmla="*/ 468 w 474"/>
                    <a:gd name="T25" fmla="*/ 121 h 352"/>
                    <a:gd name="T26" fmla="*/ 474 w 474"/>
                    <a:gd name="T27" fmla="*/ 174 h 352"/>
                    <a:gd name="T28" fmla="*/ 462 w 474"/>
                    <a:gd name="T29" fmla="*/ 197 h 352"/>
                    <a:gd name="T30" fmla="*/ 439 w 474"/>
                    <a:gd name="T31" fmla="*/ 217 h 352"/>
                    <a:gd name="T32" fmla="*/ 425 w 474"/>
                    <a:gd name="T33" fmla="*/ 237 h 352"/>
                    <a:gd name="T34" fmla="*/ 442 w 474"/>
                    <a:gd name="T35" fmla="*/ 297 h 352"/>
                    <a:gd name="T36" fmla="*/ 432 w 474"/>
                    <a:gd name="T37" fmla="*/ 352 h 352"/>
                    <a:gd name="T38" fmla="*/ 421 w 474"/>
                    <a:gd name="T39" fmla="*/ 352 h 352"/>
                    <a:gd name="T40" fmla="*/ 397 w 474"/>
                    <a:gd name="T41" fmla="*/ 345 h 352"/>
                    <a:gd name="T42" fmla="*/ 377 w 474"/>
                    <a:gd name="T43" fmla="*/ 312 h 352"/>
                    <a:gd name="T44" fmla="*/ 361 w 474"/>
                    <a:gd name="T45" fmla="*/ 312 h 352"/>
                    <a:gd name="T46" fmla="*/ 336 w 474"/>
                    <a:gd name="T47" fmla="*/ 306 h 352"/>
                    <a:gd name="T48" fmla="*/ 287 w 474"/>
                    <a:gd name="T49" fmla="*/ 303 h 352"/>
                    <a:gd name="T50" fmla="*/ 212 w 474"/>
                    <a:gd name="T51" fmla="*/ 283 h 352"/>
                    <a:gd name="T52" fmla="*/ 175 w 474"/>
                    <a:gd name="T53" fmla="*/ 235 h 352"/>
                    <a:gd name="T54" fmla="*/ 159 w 474"/>
                    <a:gd name="T55" fmla="*/ 233 h 352"/>
                    <a:gd name="T56" fmla="*/ 105 w 474"/>
                    <a:gd name="T57" fmla="*/ 284 h 352"/>
                    <a:gd name="T58" fmla="*/ 86 w 474"/>
                    <a:gd name="T59" fmla="*/ 287 h 352"/>
                    <a:gd name="T60" fmla="*/ 84 w 474"/>
                    <a:gd name="T61" fmla="*/ 272 h 352"/>
                    <a:gd name="T62" fmla="*/ 64 w 474"/>
                    <a:gd name="T63" fmla="*/ 235 h 352"/>
                    <a:gd name="T64" fmla="*/ 31 w 474"/>
                    <a:gd name="T65" fmla="*/ 213 h 352"/>
                    <a:gd name="T66" fmla="*/ 0 w 474"/>
                    <a:gd name="T67" fmla="*/ 170 h 352"/>
                    <a:gd name="T68" fmla="*/ 25 w 474"/>
                    <a:gd name="T69" fmla="*/ 135 h 352"/>
                    <a:gd name="T70" fmla="*/ 81 w 474"/>
                    <a:gd name="T71" fmla="*/ 120 h 352"/>
                    <a:gd name="T72" fmla="*/ 90 w 474"/>
                    <a:gd name="T73" fmla="*/ 104 h 352"/>
                    <a:gd name="T74" fmla="*/ 93 w 474"/>
                    <a:gd name="T75" fmla="*/ 60 h 352"/>
                    <a:gd name="T76" fmla="*/ 104 w 474"/>
                    <a:gd name="T77" fmla="*/ 45 h 352"/>
                    <a:gd name="T78" fmla="*/ 138 w 474"/>
                    <a:gd name="T79" fmla="*/ 32 h 352"/>
                    <a:gd name="T80" fmla="*/ 170 w 474"/>
                    <a:gd name="T81" fmla="*/ 6 h 352"/>
                    <a:gd name="T82" fmla="*/ 195 w 474"/>
                    <a:gd name="T8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4" h="352">
                      <a:moveTo>
                        <a:pt x="195" y="0"/>
                      </a:moveTo>
                      <a:lnTo>
                        <a:pt x="208" y="5"/>
                      </a:lnTo>
                      <a:lnTo>
                        <a:pt x="208" y="20"/>
                      </a:lnTo>
                      <a:lnTo>
                        <a:pt x="252" y="49"/>
                      </a:lnTo>
                      <a:lnTo>
                        <a:pt x="277" y="36"/>
                      </a:lnTo>
                      <a:lnTo>
                        <a:pt x="297" y="46"/>
                      </a:lnTo>
                      <a:lnTo>
                        <a:pt x="312" y="37"/>
                      </a:lnTo>
                      <a:lnTo>
                        <a:pt x="330" y="55"/>
                      </a:lnTo>
                      <a:lnTo>
                        <a:pt x="341" y="49"/>
                      </a:lnTo>
                      <a:lnTo>
                        <a:pt x="371" y="20"/>
                      </a:lnTo>
                      <a:lnTo>
                        <a:pt x="401" y="63"/>
                      </a:lnTo>
                      <a:lnTo>
                        <a:pt x="422" y="98"/>
                      </a:lnTo>
                      <a:lnTo>
                        <a:pt x="468" y="121"/>
                      </a:lnTo>
                      <a:lnTo>
                        <a:pt x="474" y="174"/>
                      </a:lnTo>
                      <a:lnTo>
                        <a:pt x="462" y="197"/>
                      </a:lnTo>
                      <a:lnTo>
                        <a:pt x="439" y="217"/>
                      </a:lnTo>
                      <a:lnTo>
                        <a:pt x="425" y="237"/>
                      </a:lnTo>
                      <a:lnTo>
                        <a:pt x="442" y="297"/>
                      </a:lnTo>
                      <a:lnTo>
                        <a:pt x="432" y="352"/>
                      </a:lnTo>
                      <a:lnTo>
                        <a:pt x="421" y="352"/>
                      </a:lnTo>
                      <a:lnTo>
                        <a:pt x="397" y="345"/>
                      </a:lnTo>
                      <a:lnTo>
                        <a:pt x="377" y="312"/>
                      </a:lnTo>
                      <a:lnTo>
                        <a:pt x="361" y="312"/>
                      </a:lnTo>
                      <a:lnTo>
                        <a:pt x="336" y="306"/>
                      </a:lnTo>
                      <a:lnTo>
                        <a:pt x="287" y="303"/>
                      </a:lnTo>
                      <a:lnTo>
                        <a:pt x="212" y="283"/>
                      </a:lnTo>
                      <a:lnTo>
                        <a:pt x="175" y="235"/>
                      </a:lnTo>
                      <a:lnTo>
                        <a:pt x="159" y="233"/>
                      </a:lnTo>
                      <a:lnTo>
                        <a:pt x="105" y="284"/>
                      </a:lnTo>
                      <a:lnTo>
                        <a:pt x="86" y="287"/>
                      </a:lnTo>
                      <a:lnTo>
                        <a:pt x="84" y="272"/>
                      </a:lnTo>
                      <a:lnTo>
                        <a:pt x="64" y="235"/>
                      </a:lnTo>
                      <a:lnTo>
                        <a:pt x="31" y="213"/>
                      </a:lnTo>
                      <a:lnTo>
                        <a:pt x="0" y="170"/>
                      </a:lnTo>
                      <a:lnTo>
                        <a:pt x="25" y="135"/>
                      </a:lnTo>
                      <a:lnTo>
                        <a:pt x="81" y="120"/>
                      </a:lnTo>
                      <a:lnTo>
                        <a:pt x="90" y="104"/>
                      </a:lnTo>
                      <a:lnTo>
                        <a:pt x="93" y="60"/>
                      </a:lnTo>
                      <a:lnTo>
                        <a:pt x="104" y="45"/>
                      </a:lnTo>
                      <a:lnTo>
                        <a:pt x="138" y="32"/>
                      </a:lnTo>
                      <a:lnTo>
                        <a:pt x="170" y="6"/>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3" name="Freeform 52">
                  <a:extLst>
                    <a:ext uri="{FF2B5EF4-FFF2-40B4-BE49-F238E27FC236}">
                      <a16:creationId xmlns:a16="http://schemas.microsoft.com/office/drawing/2014/main" id="{3D7BACDF-3DB7-48CF-B5C8-EA0B8A50EE97}"/>
                    </a:ext>
                  </a:extLst>
                </p:cNvPr>
                <p:cNvSpPr>
                  <a:spLocks/>
                </p:cNvSpPr>
                <p:nvPr/>
              </p:nvSpPr>
              <p:spPr bwMode="auto">
                <a:xfrm>
                  <a:off x="7024688" y="3322638"/>
                  <a:ext cx="563563" cy="527050"/>
                </a:xfrm>
                <a:custGeom>
                  <a:avLst/>
                  <a:gdLst>
                    <a:gd name="T0" fmla="*/ 223 w 355"/>
                    <a:gd name="T1" fmla="*/ 0 h 332"/>
                    <a:gd name="T2" fmla="*/ 266 w 355"/>
                    <a:gd name="T3" fmla="*/ 9 h 332"/>
                    <a:gd name="T4" fmla="*/ 269 w 355"/>
                    <a:gd name="T5" fmla="*/ 41 h 332"/>
                    <a:gd name="T6" fmla="*/ 286 w 355"/>
                    <a:gd name="T7" fmla="*/ 61 h 332"/>
                    <a:gd name="T8" fmla="*/ 279 w 355"/>
                    <a:gd name="T9" fmla="*/ 113 h 332"/>
                    <a:gd name="T10" fmla="*/ 292 w 355"/>
                    <a:gd name="T11" fmla="*/ 133 h 332"/>
                    <a:gd name="T12" fmla="*/ 336 w 355"/>
                    <a:gd name="T13" fmla="*/ 159 h 332"/>
                    <a:gd name="T14" fmla="*/ 355 w 355"/>
                    <a:gd name="T15" fmla="*/ 205 h 332"/>
                    <a:gd name="T16" fmla="*/ 292 w 355"/>
                    <a:gd name="T17" fmla="*/ 274 h 332"/>
                    <a:gd name="T18" fmla="*/ 276 w 355"/>
                    <a:gd name="T19" fmla="*/ 289 h 332"/>
                    <a:gd name="T20" fmla="*/ 229 w 355"/>
                    <a:gd name="T21" fmla="*/ 252 h 332"/>
                    <a:gd name="T22" fmla="*/ 210 w 355"/>
                    <a:gd name="T23" fmla="*/ 225 h 332"/>
                    <a:gd name="T24" fmla="*/ 203 w 355"/>
                    <a:gd name="T25" fmla="*/ 230 h 332"/>
                    <a:gd name="T26" fmla="*/ 200 w 355"/>
                    <a:gd name="T27" fmla="*/ 244 h 332"/>
                    <a:gd name="T28" fmla="*/ 170 w 355"/>
                    <a:gd name="T29" fmla="*/ 302 h 332"/>
                    <a:gd name="T30" fmla="*/ 149 w 355"/>
                    <a:gd name="T31" fmla="*/ 332 h 332"/>
                    <a:gd name="T32" fmla="*/ 125 w 355"/>
                    <a:gd name="T33" fmla="*/ 324 h 332"/>
                    <a:gd name="T34" fmla="*/ 120 w 355"/>
                    <a:gd name="T35" fmla="*/ 301 h 332"/>
                    <a:gd name="T36" fmla="*/ 105 w 355"/>
                    <a:gd name="T37" fmla="*/ 301 h 332"/>
                    <a:gd name="T38" fmla="*/ 95 w 355"/>
                    <a:gd name="T39" fmla="*/ 289 h 332"/>
                    <a:gd name="T40" fmla="*/ 90 w 355"/>
                    <a:gd name="T41" fmla="*/ 292 h 332"/>
                    <a:gd name="T42" fmla="*/ 88 w 355"/>
                    <a:gd name="T43" fmla="*/ 309 h 332"/>
                    <a:gd name="T44" fmla="*/ 81 w 355"/>
                    <a:gd name="T45" fmla="*/ 312 h 332"/>
                    <a:gd name="T46" fmla="*/ 60 w 355"/>
                    <a:gd name="T47" fmla="*/ 301 h 332"/>
                    <a:gd name="T48" fmla="*/ 59 w 355"/>
                    <a:gd name="T49" fmla="*/ 285 h 332"/>
                    <a:gd name="T50" fmla="*/ 37 w 355"/>
                    <a:gd name="T51" fmla="*/ 267 h 332"/>
                    <a:gd name="T52" fmla="*/ 29 w 355"/>
                    <a:gd name="T53" fmla="*/ 238 h 332"/>
                    <a:gd name="T54" fmla="*/ 14 w 355"/>
                    <a:gd name="T55" fmla="*/ 229 h 332"/>
                    <a:gd name="T56" fmla="*/ 0 w 355"/>
                    <a:gd name="T57" fmla="*/ 183 h 332"/>
                    <a:gd name="T58" fmla="*/ 2 w 355"/>
                    <a:gd name="T59" fmla="*/ 169 h 332"/>
                    <a:gd name="T60" fmla="*/ 5 w 355"/>
                    <a:gd name="T61" fmla="*/ 165 h 332"/>
                    <a:gd name="T62" fmla="*/ 14 w 355"/>
                    <a:gd name="T63" fmla="*/ 174 h 332"/>
                    <a:gd name="T64" fmla="*/ 31 w 355"/>
                    <a:gd name="T65" fmla="*/ 165 h 332"/>
                    <a:gd name="T66" fmla="*/ 45 w 355"/>
                    <a:gd name="T67" fmla="*/ 151 h 332"/>
                    <a:gd name="T68" fmla="*/ 91 w 355"/>
                    <a:gd name="T69" fmla="*/ 136 h 332"/>
                    <a:gd name="T70" fmla="*/ 131 w 355"/>
                    <a:gd name="T71" fmla="*/ 103 h 332"/>
                    <a:gd name="T72" fmla="*/ 129 w 355"/>
                    <a:gd name="T73" fmla="*/ 95 h 332"/>
                    <a:gd name="T74" fmla="*/ 115 w 355"/>
                    <a:gd name="T75" fmla="*/ 89 h 332"/>
                    <a:gd name="T76" fmla="*/ 109 w 355"/>
                    <a:gd name="T77" fmla="*/ 67 h 332"/>
                    <a:gd name="T78" fmla="*/ 120 w 355"/>
                    <a:gd name="T79" fmla="*/ 44 h 332"/>
                    <a:gd name="T80" fmla="*/ 141 w 355"/>
                    <a:gd name="T81" fmla="*/ 21 h 332"/>
                    <a:gd name="T82" fmla="*/ 223 w 355"/>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32">
                      <a:moveTo>
                        <a:pt x="223" y="0"/>
                      </a:moveTo>
                      <a:lnTo>
                        <a:pt x="266" y="9"/>
                      </a:lnTo>
                      <a:lnTo>
                        <a:pt x="269" y="41"/>
                      </a:lnTo>
                      <a:lnTo>
                        <a:pt x="286" y="61"/>
                      </a:lnTo>
                      <a:lnTo>
                        <a:pt x="279" y="113"/>
                      </a:lnTo>
                      <a:lnTo>
                        <a:pt x="292" y="133"/>
                      </a:lnTo>
                      <a:lnTo>
                        <a:pt x="336" y="159"/>
                      </a:lnTo>
                      <a:lnTo>
                        <a:pt x="355" y="205"/>
                      </a:lnTo>
                      <a:lnTo>
                        <a:pt x="292" y="274"/>
                      </a:lnTo>
                      <a:lnTo>
                        <a:pt x="276" y="289"/>
                      </a:lnTo>
                      <a:lnTo>
                        <a:pt x="229" y="252"/>
                      </a:lnTo>
                      <a:lnTo>
                        <a:pt x="210" y="225"/>
                      </a:lnTo>
                      <a:lnTo>
                        <a:pt x="203" y="230"/>
                      </a:lnTo>
                      <a:lnTo>
                        <a:pt x="200" y="244"/>
                      </a:lnTo>
                      <a:lnTo>
                        <a:pt x="170" y="302"/>
                      </a:lnTo>
                      <a:lnTo>
                        <a:pt x="149" y="332"/>
                      </a:lnTo>
                      <a:lnTo>
                        <a:pt x="125" y="324"/>
                      </a:lnTo>
                      <a:lnTo>
                        <a:pt x="120" y="301"/>
                      </a:lnTo>
                      <a:lnTo>
                        <a:pt x="105" y="301"/>
                      </a:lnTo>
                      <a:lnTo>
                        <a:pt x="95" y="289"/>
                      </a:lnTo>
                      <a:lnTo>
                        <a:pt x="90" y="292"/>
                      </a:lnTo>
                      <a:lnTo>
                        <a:pt x="88" y="309"/>
                      </a:lnTo>
                      <a:lnTo>
                        <a:pt x="81" y="312"/>
                      </a:lnTo>
                      <a:lnTo>
                        <a:pt x="60" y="301"/>
                      </a:lnTo>
                      <a:lnTo>
                        <a:pt x="59" y="285"/>
                      </a:lnTo>
                      <a:lnTo>
                        <a:pt x="37" y="267"/>
                      </a:lnTo>
                      <a:lnTo>
                        <a:pt x="29" y="238"/>
                      </a:lnTo>
                      <a:lnTo>
                        <a:pt x="14" y="229"/>
                      </a:lnTo>
                      <a:lnTo>
                        <a:pt x="0" y="183"/>
                      </a:lnTo>
                      <a:lnTo>
                        <a:pt x="2" y="169"/>
                      </a:lnTo>
                      <a:lnTo>
                        <a:pt x="5" y="165"/>
                      </a:lnTo>
                      <a:lnTo>
                        <a:pt x="14" y="174"/>
                      </a:lnTo>
                      <a:lnTo>
                        <a:pt x="31" y="165"/>
                      </a:lnTo>
                      <a:lnTo>
                        <a:pt x="45" y="151"/>
                      </a:lnTo>
                      <a:lnTo>
                        <a:pt x="91" y="136"/>
                      </a:lnTo>
                      <a:lnTo>
                        <a:pt x="131" y="103"/>
                      </a:lnTo>
                      <a:lnTo>
                        <a:pt x="129" y="95"/>
                      </a:lnTo>
                      <a:lnTo>
                        <a:pt x="115" y="89"/>
                      </a:lnTo>
                      <a:lnTo>
                        <a:pt x="109" y="67"/>
                      </a:lnTo>
                      <a:lnTo>
                        <a:pt x="120" y="44"/>
                      </a:lnTo>
                      <a:lnTo>
                        <a:pt x="141" y="2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4" name="Freeform 53">
                  <a:extLst>
                    <a:ext uri="{FF2B5EF4-FFF2-40B4-BE49-F238E27FC236}">
                      <a16:creationId xmlns:a16="http://schemas.microsoft.com/office/drawing/2014/main" id="{E875F6D4-53DE-48C7-9CDE-2D2B1F3DA752}"/>
                    </a:ext>
                  </a:extLst>
                </p:cNvPr>
                <p:cNvSpPr>
                  <a:spLocks/>
                </p:cNvSpPr>
                <p:nvPr/>
              </p:nvSpPr>
              <p:spPr bwMode="auto">
                <a:xfrm>
                  <a:off x="6978651" y="3679826"/>
                  <a:ext cx="706438" cy="561975"/>
                </a:xfrm>
                <a:custGeom>
                  <a:avLst/>
                  <a:gdLst>
                    <a:gd name="T0" fmla="*/ 239 w 445"/>
                    <a:gd name="T1" fmla="*/ 0 h 354"/>
                    <a:gd name="T2" fmla="*/ 258 w 445"/>
                    <a:gd name="T3" fmla="*/ 27 h 354"/>
                    <a:gd name="T4" fmla="*/ 305 w 445"/>
                    <a:gd name="T5" fmla="*/ 64 h 354"/>
                    <a:gd name="T6" fmla="*/ 321 w 445"/>
                    <a:gd name="T7" fmla="*/ 49 h 354"/>
                    <a:gd name="T8" fmla="*/ 323 w 445"/>
                    <a:gd name="T9" fmla="*/ 62 h 354"/>
                    <a:gd name="T10" fmla="*/ 330 w 445"/>
                    <a:gd name="T11" fmla="*/ 73 h 354"/>
                    <a:gd name="T12" fmla="*/ 359 w 445"/>
                    <a:gd name="T13" fmla="*/ 76 h 354"/>
                    <a:gd name="T14" fmla="*/ 380 w 445"/>
                    <a:gd name="T15" fmla="*/ 97 h 354"/>
                    <a:gd name="T16" fmla="*/ 392 w 445"/>
                    <a:gd name="T17" fmla="*/ 137 h 354"/>
                    <a:gd name="T18" fmla="*/ 434 w 445"/>
                    <a:gd name="T19" fmla="*/ 170 h 354"/>
                    <a:gd name="T20" fmla="*/ 445 w 445"/>
                    <a:gd name="T21" fmla="*/ 188 h 354"/>
                    <a:gd name="T22" fmla="*/ 439 w 445"/>
                    <a:gd name="T23" fmla="*/ 212 h 354"/>
                    <a:gd name="T24" fmla="*/ 445 w 445"/>
                    <a:gd name="T25" fmla="*/ 235 h 354"/>
                    <a:gd name="T26" fmla="*/ 426 w 445"/>
                    <a:gd name="T27" fmla="*/ 252 h 354"/>
                    <a:gd name="T28" fmla="*/ 404 w 445"/>
                    <a:gd name="T29" fmla="*/ 267 h 354"/>
                    <a:gd name="T30" fmla="*/ 385 w 445"/>
                    <a:gd name="T31" fmla="*/ 302 h 354"/>
                    <a:gd name="T32" fmla="*/ 367 w 445"/>
                    <a:gd name="T33" fmla="*/ 306 h 354"/>
                    <a:gd name="T34" fmla="*/ 317 w 445"/>
                    <a:gd name="T35" fmla="*/ 302 h 354"/>
                    <a:gd name="T36" fmla="*/ 298 w 445"/>
                    <a:gd name="T37" fmla="*/ 321 h 354"/>
                    <a:gd name="T38" fmla="*/ 261 w 445"/>
                    <a:gd name="T39" fmla="*/ 351 h 354"/>
                    <a:gd name="T40" fmla="*/ 234 w 445"/>
                    <a:gd name="T41" fmla="*/ 354 h 354"/>
                    <a:gd name="T42" fmla="*/ 199 w 445"/>
                    <a:gd name="T43" fmla="*/ 329 h 354"/>
                    <a:gd name="T44" fmla="*/ 177 w 445"/>
                    <a:gd name="T45" fmla="*/ 312 h 354"/>
                    <a:gd name="T46" fmla="*/ 170 w 445"/>
                    <a:gd name="T47" fmla="*/ 317 h 354"/>
                    <a:gd name="T48" fmla="*/ 162 w 445"/>
                    <a:gd name="T49" fmla="*/ 314 h 354"/>
                    <a:gd name="T50" fmla="*/ 154 w 445"/>
                    <a:gd name="T51" fmla="*/ 296 h 354"/>
                    <a:gd name="T52" fmla="*/ 168 w 445"/>
                    <a:gd name="T53" fmla="*/ 221 h 354"/>
                    <a:gd name="T54" fmla="*/ 142 w 445"/>
                    <a:gd name="T55" fmla="*/ 200 h 354"/>
                    <a:gd name="T56" fmla="*/ 122 w 445"/>
                    <a:gd name="T57" fmla="*/ 200 h 354"/>
                    <a:gd name="T58" fmla="*/ 107 w 445"/>
                    <a:gd name="T59" fmla="*/ 188 h 354"/>
                    <a:gd name="T60" fmla="*/ 97 w 445"/>
                    <a:gd name="T61" fmla="*/ 190 h 354"/>
                    <a:gd name="T62" fmla="*/ 88 w 445"/>
                    <a:gd name="T63" fmla="*/ 223 h 354"/>
                    <a:gd name="T64" fmla="*/ 81 w 445"/>
                    <a:gd name="T65" fmla="*/ 226 h 354"/>
                    <a:gd name="T66" fmla="*/ 58 w 445"/>
                    <a:gd name="T67" fmla="*/ 222 h 354"/>
                    <a:gd name="T68" fmla="*/ 0 w 445"/>
                    <a:gd name="T69" fmla="*/ 146 h 354"/>
                    <a:gd name="T70" fmla="*/ 16 w 445"/>
                    <a:gd name="T71" fmla="*/ 133 h 354"/>
                    <a:gd name="T72" fmla="*/ 43 w 445"/>
                    <a:gd name="T73" fmla="*/ 67 h 354"/>
                    <a:gd name="T74" fmla="*/ 43 w 445"/>
                    <a:gd name="T75" fmla="*/ 4 h 354"/>
                    <a:gd name="T76" fmla="*/ 58 w 445"/>
                    <a:gd name="T77" fmla="*/ 13 h 354"/>
                    <a:gd name="T78" fmla="*/ 66 w 445"/>
                    <a:gd name="T79" fmla="*/ 42 h 354"/>
                    <a:gd name="T80" fmla="*/ 88 w 445"/>
                    <a:gd name="T81" fmla="*/ 60 h 354"/>
                    <a:gd name="T82" fmla="*/ 89 w 445"/>
                    <a:gd name="T83" fmla="*/ 76 h 354"/>
                    <a:gd name="T84" fmla="*/ 110 w 445"/>
                    <a:gd name="T85" fmla="*/ 87 h 354"/>
                    <a:gd name="T86" fmla="*/ 117 w 445"/>
                    <a:gd name="T87" fmla="*/ 84 h 354"/>
                    <a:gd name="T88" fmla="*/ 119 w 445"/>
                    <a:gd name="T89" fmla="*/ 67 h 354"/>
                    <a:gd name="T90" fmla="*/ 124 w 445"/>
                    <a:gd name="T91" fmla="*/ 64 h 354"/>
                    <a:gd name="T92" fmla="*/ 134 w 445"/>
                    <a:gd name="T93" fmla="*/ 76 h 354"/>
                    <a:gd name="T94" fmla="*/ 149 w 445"/>
                    <a:gd name="T95" fmla="*/ 76 h 354"/>
                    <a:gd name="T96" fmla="*/ 154 w 445"/>
                    <a:gd name="T97" fmla="*/ 99 h 354"/>
                    <a:gd name="T98" fmla="*/ 178 w 445"/>
                    <a:gd name="T99" fmla="*/ 107 h 354"/>
                    <a:gd name="T100" fmla="*/ 199 w 445"/>
                    <a:gd name="T101" fmla="*/ 77 h 354"/>
                    <a:gd name="T102" fmla="*/ 229 w 445"/>
                    <a:gd name="T103" fmla="*/ 19 h 354"/>
                    <a:gd name="T104" fmla="*/ 232 w 445"/>
                    <a:gd name="T105" fmla="*/ 5 h 354"/>
                    <a:gd name="T106" fmla="*/ 239 w 445"/>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354">
                      <a:moveTo>
                        <a:pt x="239" y="0"/>
                      </a:moveTo>
                      <a:lnTo>
                        <a:pt x="258" y="27"/>
                      </a:lnTo>
                      <a:lnTo>
                        <a:pt x="305" y="64"/>
                      </a:lnTo>
                      <a:lnTo>
                        <a:pt x="321" y="49"/>
                      </a:lnTo>
                      <a:lnTo>
                        <a:pt x="323" y="62"/>
                      </a:lnTo>
                      <a:lnTo>
                        <a:pt x="330" y="73"/>
                      </a:lnTo>
                      <a:lnTo>
                        <a:pt x="359" y="76"/>
                      </a:lnTo>
                      <a:lnTo>
                        <a:pt x="380" y="97"/>
                      </a:lnTo>
                      <a:lnTo>
                        <a:pt x="392" y="137"/>
                      </a:lnTo>
                      <a:lnTo>
                        <a:pt x="434" y="170"/>
                      </a:lnTo>
                      <a:lnTo>
                        <a:pt x="445" y="188"/>
                      </a:lnTo>
                      <a:lnTo>
                        <a:pt x="439" y="212"/>
                      </a:lnTo>
                      <a:lnTo>
                        <a:pt x="445" y="235"/>
                      </a:lnTo>
                      <a:lnTo>
                        <a:pt x="426" y="252"/>
                      </a:lnTo>
                      <a:lnTo>
                        <a:pt x="404" y="267"/>
                      </a:lnTo>
                      <a:lnTo>
                        <a:pt x="385" y="302"/>
                      </a:lnTo>
                      <a:lnTo>
                        <a:pt x="367" y="306"/>
                      </a:lnTo>
                      <a:lnTo>
                        <a:pt x="317" y="302"/>
                      </a:lnTo>
                      <a:lnTo>
                        <a:pt x="298" y="321"/>
                      </a:lnTo>
                      <a:lnTo>
                        <a:pt x="261" y="351"/>
                      </a:lnTo>
                      <a:lnTo>
                        <a:pt x="234" y="354"/>
                      </a:lnTo>
                      <a:lnTo>
                        <a:pt x="199" y="329"/>
                      </a:lnTo>
                      <a:lnTo>
                        <a:pt x="177" y="312"/>
                      </a:lnTo>
                      <a:lnTo>
                        <a:pt x="170" y="317"/>
                      </a:lnTo>
                      <a:lnTo>
                        <a:pt x="162" y="314"/>
                      </a:lnTo>
                      <a:lnTo>
                        <a:pt x="154" y="296"/>
                      </a:lnTo>
                      <a:lnTo>
                        <a:pt x="168" y="221"/>
                      </a:lnTo>
                      <a:lnTo>
                        <a:pt x="142" y="200"/>
                      </a:lnTo>
                      <a:lnTo>
                        <a:pt x="122" y="200"/>
                      </a:lnTo>
                      <a:lnTo>
                        <a:pt x="107" y="188"/>
                      </a:lnTo>
                      <a:lnTo>
                        <a:pt x="97" y="190"/>
                      </a:lnTo>
                      <a:lnTo>
                        <a:pt x="88" y="223"/>
                      </a:lnTo>
                      <a:lnTo>
                        <a:pt x="81" y="226"/>
                      </a:lnTo>
                      <a:lnTo>
                        <a:pt x="58" y="222"/>
                      </a:lnTo>
                      <a:lnTo>
                        <a:pt x="0" y="146"/>
                      </a:lnTo>
                      <a:lnTo>
                        <a:pt x="16" y="133"/>
                      </a:lnTo>
                      <a:lnTo>
                        <a:pt x="43" y="67"/>
                      </a:lnTo>
                      <a:lnTo>
                        <a:pt x="43" y="4"/>
                      </a:lnTo>
                      <a:lnTo>
                        <a:pt x="58" y="13"/>
                      </a:lnTo>
                      <a:lnTo>
                        <a:pt x="66" y="42"/>
                      </a:lnTo>
                      <a:lnTo>
                        <a:pt x="88" y="60"/>
                      </a:lnTo>
                      <a:lnTo>
                        <a:pt x="89" y="76"/>
                      </a:lnTo>
                      <a:lnTo>
                        <a:pt x="110" y="87"/>
                      </a:lnTo>
                      <a:lnTo>
                        <a:pt x="117" y="84"/>
                      </a:lnTo>
                      <a:lnTo>
                        <a:pt x="119" y="67"/>
                      </a:lnTo>
                      <a:lnTo>
                        <a:pt x="124" y="64"/>
                      </a:lnTo>
                      <a:lnTo>
                        <a:pt x="134" y="76"/>
                      </a:lnTo>
                      <a:lnTo>
                        <a:pt x="149" y="76"/>
                      </a:lnTo>
                      <a:lnTo>
                        <a:pt x="154" y="99"/>
                      </a:lnTo>
                      <a:lnTo>
                        <a:pt x="178" y="107"/>
                      </a:lnTo>
                      <a:lnTo>
                        <a:pt x="199" y="77"/>
                      </a:lnTo>
                      <a:lnTo>
                        <a:pt x="229" y="19"/>
                      </a:lnTo>
                      <a:lnTo>
                        <a:pt x="232" y="5"/>
                      </a:lnTo>
                      <a:lnTo>
                        <a:pt x="2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5" name="Freeform 54">
                  <a:extLst>
                    <a:ext uri="{FF2B5EF4-FFF2-40B4-BE49-F238E27FC236}">
                      <a16:creationId xmlns:a16="http://schemas.microsoft.com/office/drawing/2014/main" id="{105F0CBA-1DE9-4642-9D9C-B4F0AE11745B}"/>
                    </a:ext>
                  </a:extLst>
                </p:cNvPr>
                <p:cNvSpPr>
                  <a:spLocks/>
                </p:cNvSpPr>
                <p:nvPr/>
              </p:nvSpPr>
              <p:spPr bwMode="auto">
                <a:xfrm>
                  <a:off x="6329363" y="3497263"/>
                  <a:ext cx="333375" cy="557213"/>
                </a:xfrm>
                <a:custGeom>
                  <a:avLst/>
                  <a:gdLst>
                    <a:gd name="T0" fmla="*/ 103 w 210"/>
                    <a:gd name="T1" fmla="*/ 0 h 351"/>
                    <a:gd name="T2" fmla="*/ 122 w 210"/>
                    <a:gd name="T3" fmla="*/ 4 h 351"/>
                    <a:gd name="T4" fmla="*/ 128 w 210"/>
                    <a:gd name="T5" fmla="*/ 14 h 351"/>
                    <a:gd name="T6" fmla="*/ 124 w 210"/>
                    <a:gd name="T7" fmla="*/ 20 h 351"/>
                    <a:gd name="T8" fmla="*/ 133 w 210"/>
                    <a:gd name="T9" fmla="*/ 31 h 351"/>
                    <a:gd name="T10" fmla="*/ 131 w 210"/>
                    <a:gd name="T11" fmla="*/ 40 h 351"/>
                    <a:gd name="T12" fmla="*/ 147 w 210"/>
                    <a:gd name="T13" fmla="*/ 60 h 351"/>
                    <a:gd name="T14" fmla="*/ 147 w 210"/>
                    <a:gd name="T15" fmla="*/ 90 h 351"/>
                    <a:gd name="T16" fmla="*/ 139 w 210"/>
                    <a:gd name="T17" fmla="*/ 137 h 351"/>
                    <a:gd name="T18" fmla="*/ 166 w 210"/>
                    <a:gd name="T19" fmla="*/ 153 h 351"/>
                    <a:gd name="T20" fmla="*/ 170 w 210"/>
                    <a:gd name="T21" fmla="*/ 168 h 351"/>
                    <a:gd name="T22" fmla="*/ 182 w 210"/>
                    <a:gd name="T23" fmla="*/ 174 h 351"/>
                    <a:gd name="T24" fmla="*/ 192 w 210"/>
                    <a:gd name="T25" fmla="*/ 199 h 351"/>
                    <a:gd name="T26" fmla="*/ 201 w 210"/>
                    <a:gd name="T27" fmla="*/ 203 h 351"/>
                    <a:gd name="T28" fmla="*/ 210 w 210"/>
                    <a:gd name="T29" fmla="*/ 217 h 351"/>
                    <a:gd name="T30" fmla="*/ 205 w 210"/>
                    <a:gd name="T31" fmla="*/ 226 h 351"/>
                    <a:gd name="T32" fmla="*/ 205 w 210"/>
                    <a:gd name="T33" fmla="*/ 244 h 351"/>
                    <a:gd name="T34" fmla="*/ 201 w 210"/>
                    <a:gd name="T35" fmla="*/ 254 h 351"/>
                    <a:gd name="T36" fmla="*/ 186 w 210"/>
                    <a:gd name="T37" fmla="*/ 246 h 351"/>
                    <a:gd name="T38" fmla="*/ 176 w 210"/>
                    <a:gd name="T39" fmla="*/ 257 h 351"/>
                    <a:gd name="T40" fmla="*/ 166 w 210"/>
                    <a:gd name="T41" fmla="*/ 295 h 351"/>
                    <a:gd name="T42" fmla="*/ 186 w 210"/>
                    <a:gd name="T43" fmla="*/ 310 h 351"/>
                    <a:gd name="T44" fmla="*/ 188 w 210"/>
                    <a:gd name="T45" fmla="*/ 323 h 351"/>
                    <a:gd name="T46" fmla="*/ 168 w 210"/>
                    <a:gd name="T47" fmla="*/ 351 h 351"/>
                    <a:gd name="T48" fmla="*/ 157 w 210"/>
                    <a:gd name="T49" fmla="*/ 341 h 351"/>
                    <a:gd name="T50" fmla="*/ 141 w 210"/>
                    <a:gd name="T51" fmla="*/ 347 h 351"/>
                    <a:gd name="T52" fmla="*/ 128 w 210"/>
                    <a:gd name="T53" fmla="*/ 333 h 351"/>
                    <a:gd name="T54" fmla="*/ 143 w 210"/>
                    <a:gd name="T55" fmla="*/ 305 h 351"/>
                    <a:gd name="T56" fmla="*/ 142 w 210"/>
                    <a:gd name="T57" fmla="*/ 300 h 351"/>
                    <a:gd name="T58" fmla="*/ 124 w 210"/>
                    <a:gd name="T59" fmla="*/ 310 h 351"/>
                    <a:gd name="T60" fmla="*/ 102 w 210"/>
                    <a:gd name="T61" fmla="*/ 302 h 351"/>
                    <a:gd name="T62" fmla="*/ 86 w 210"/>
                    <a:gd name="T63" fmla="*/ 306 h 351"/>
                    <a:gd name="T64" fmla="*/ 64 w 210"/>
                    <a:gd name="T65" fmla="*/ 285 h 351"/>
                    <a:gd name="T66" fmla="*/ 55 w 210"/>
                    <a:gd name="T67" fmla="*/ 258 h 351"/>
                    <a:gd name="T68" fmla="*/ 64 w 210"/>
                    <a:gd name="T69" fmla="*/ 241 h 351"/>
                    <a:gd name="T70" fmla="*/ 62 w 210"/>
                    <a:gd name="T71" fmla="*/ 236 h 351"/>
                    <a:gd name="T72" fmla="*/ 44 w 210"/>
                    <a:gd name="T73" fmla="*/ 237 h 351"/>
                    <a:gd name="T74" fmla="*/ 44 w 210"/>
                    <a:gd name="T75" fmla="*/ 226 h 351"/>
                    <a:gd name="T76" fmla="*/ 54 w 210"/>
                    <a:gd name="T77" fmla="*/ 219 h 351"/>
                    <a:gd name="T78" fmla="*/ 44 w 210"/>
                    <a:gd name="T79" fmla="*/ 191 h 351"/>
                    <a:gd name="T80" fmla="*/ 32 w 210"/>
                    <a:gd name="T81" fmla="*/ 181 h 351"/>
                    <a:gd name="T82" fmla="*/ 25 w 210"/>
                    <a:gd name="T83" fmla="*/ 160 h 351"/>
                    <a:gd name="T84" fmla="*/ 14 w 210"/>
                    <a:gd name="T85" fmla="*/ 154 h 351"/>
                    <a:gd name="T86" fmla="*/ 20 w 210"/>
                    <a:gd name="T87" fmla="*/ 135 h 351"/>
                    <a:gd name="T88" fmla="*/ 0 w 210"/>
                    <a:gd name="T89" fmla="*/ 122 h 351"/>
                    <a:gd name="T90" fmla="*/ 29 w 210"/>
                    <a:gd name="T91" fmla="*/ 81 h 351"/>
                    <a:gd name="T92" fmla="*/ 42 w 210"/>
                    <a:gd name="T93" fmla="*/ 81 h 351"/>
                    <a:gd name="T94" fmla="*/ 47 w 210"/>
                    <a:gd name="T95" fmla="*/ 61 h 351"/>
                    <a:gd name="T96" fmla="*/ 40 w 210"/>
                    <a:gd name="T97" fmla="*/ 49 h 351"/>
                    <a:gd name="T98" fmla="*/ 38 w 210"/>
                    <a:gd name="T99" fmla="*/ 39 h 351"/>
                    <a:gd name="T100" fmla="*/ 33 w 210"/>
                    <a:gd name="T101" fmla="*/ 23 h 351"/>
                    <a:gd name="T102" fmla="*/ 44 w 210"/>
                    <a:gd name="T103" fmla="*/ 10 h 351"/>
                    <a:gd name="T104" fmla="*/ 64 w 210"/>
                    <a:gd name="T105" fmla="*/ 25 h 351"/>
                    <a:gd name="T106" fmla="*/ 70 w 210"/>
                    <a:gd name="T107" fmla="*/ 10 h 351"/>
                    <a:gd name="T108" fmla="*/ 82 w 210"/>
                    <a:gd name="T109" fmla="*/ 8 h 351"/>
                    <a:gd name="T110" fmla="*/ 88 w 210"/>
                    <a:gd name="T111" fmla="*/ 19 h 351"/>
                    <a:gd name="T112" fmla="*/ 96 w 210"/>
                    <a:gd name="T113" fmla="*/ 20 h 351"/>
                    <a:gd name="T114" fmla="*/ 103 w 210"/>
                    <a:gd name="T11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351">
                      <a:moveTo>
                        <a:pt x="103" y="0"/>
                      </a:moveTo>
                      <a:lnTo>
                        <a:pt x="122" y="4"/>
                      </a:lnTo>
                      <a:lnTo>
                        <a:pt x="128" y="14"/>
                      </a:lnTo>
                      <a:lnTo>
                        <a:pt x="124" y="20"/>
                      </a:lnTo>
                      <a:lnTo>
                        <a:pt x="133" y="31"/>
                      </a:lnTo>
                      <a:lnTo>
                        <a:pt x="131" y="40"/>
                      </a:lnTo>
                      <a:lnTo>
                        <a:pt x="147" y="60"/>
                      </a:lnTo>
                      <a:lnTo>
                        <a:pt x="147" y="90"/>
                      </a:lnTo>
                      <a:lnTo>
                        <a:pt x="139" y="137"/>
                      </a:lnTo>
                      <a:lnTo>
                        <a:pt x="166" y="153"/>
                      </a:lnTo>
                      <a:lnTo>
                        <a:pt x="170" y="168"/>
                      </a:lnTo>
                      <a:lnTo>
                        <a:pt x="182" y="174"/>
                      </a:lnTo>
                      <a:lnTo>
                        <a:pt x="192" y="199"/>
                      </a:lnTo>
                      <a:lnTo>
                        <a:pt x="201" y="203"/>
                      </a:lnTo>
                      <a:lnTo>
                        <a:pt x="210" y="217"/>
                      </a:lnTo>
                      <a:lnTo>
                        <a:pt x="205" y="226"/>
                      </a:lnTo>
                      <a:lnTo>
                        <a:pt x="205" y="244"/>
                      </a:lnTo>
                      <a:lnTo>
                        <a:pt x="201" y="254"/>
                      </a:lnTo>
                      <a:lnTo>
                        <a:pt x="186" y="246"/>
                      </a:lnTo>
                      <a:lnTo>
                        <a:pt x="176" y="257"/>
                      </a:lnTo>
                      <a:lnTo>
                        <a:pt x="166" y="295"/>
                      </a:lnTo>
                      <a:lnTo>
                        <a:pt x="186" y="310"/>
                      </a:lnTo>
                      <a:lnTo>
                        <a:pt x="188" y="323"/>
                      </a:lnTo>
                      <a:lnTo>
                        <a:pt x="168" y="351"/>
                      </a:lnTo>
                      <a:lnTo>
                        <a:pt x="157" y="341"/>
                      </a:lnTo>
                      <a:lnTo>
                        <a:pt x="141" y="347"/>
                      </a:lnTo>
                      <a:lnTo>
                        <a:pt x="128" y="333"/>
                      </a:lnTo>
                      <a:lnTo>
                        <a:pt x="143" y="305"/>
                      </a:lnTo>
                      <a:lnTo>
                        <a:pt x="142" y="300"/>
                      </a:lnTo>
                      <a:lnTo>
                        <a:pt x="124" y="310"/>
                      </a:lnTo>
                      <a:lnTo>
                        <a:pt x="102" y="302"/>
                      </a:lnTo>
                      <a:lnTo>
                        <a:pt x="86" y="306"/>
                      </a:lnTo>
                      <a:lnTo>
                        <a:pt x="64" y="285"/>
                      </a:lnTo>
                      <a:lnTo>
                        <a:pt x="55" y="258"/>
                      </a:lnTo>
                      <a:lnTo>
                        <a:pt x="64" y="241"/>
                      </a:lnTo>
                      <a:lnTo>
                        <a:pt x="62" y="236"/>
                      </a:lnTo>
                      <a:lnTo>
                        <a:pt x="44" y="237"/>
                      </a:lnTo>
                      <a:lnTo>
                        <a:pt x="44" y="226"/>
                      </a:lnTo>
                      <a:lnTo>
                        <a:pt x="54" y="219"/>
                      </a:lnTo>
                      <a:lnTo>
                        <a:pt x="44" y="191"/>
                      </a:lnTo>
                      <a:lnTo>
                        <a:pt x="32" y="181"/>
                      </a:lnTo>
                      <a:lnTo>
                        <a:pt x="25" y="160"/>
                      </a:lnTo>
                      <a:lnTo>
                        <a:pt x="14" y="154"/>
                      </a:lnTo>
                      <a:lnTo>
                        <a:pt x="20" y="135"/>
                      </a:lnTo>
                      <a:lnTo>
                        <a:pt x="0" y="122"/>
                      </a:lnTo>
                      <a:lnTo>
                        <a:pt x="29" y="81"/>
                      </a:lnTo>
                      <a:lnTo>
                        <a:pt x="42" y="81"/>
                      </a:lnTo>
                      <a:lnTo>
                        <a:pt x="47" y="61"/>
                      </a:lnTo>
                      <a:lnTo>
                        <a:pt x="40" y="49"/>
                      </a:lnTo>
                      <a:lnTo>
                        <a:pt x="38" y="39"/>
                      </a:lnTo>
                      <a:lnTo>
                        <a:pt x="33" y="23"/>
                      </a:lnTo>
                      <a:lnTo>
                        <a:pt x="44" y="10"/>
                      </a:lnTo>
                      <a:lnTo>
                        <a:pt x="64" y="25"/>
                      </a:lnTo>
                      <a:lnTo>
                        <a:pt x="70" y="10"/>
                      </a:lnTo>
                      <a:lnTo>
                        <a:pt x="82" y="8"/>
                      </a:lnTo>
                      <a:lnTo>
                        <a:pt x="88" y="19"/>
                      </a:lnTo>
                      <a:lnTo>
                        <a:pt x="96" y="20"/>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6" name="Freeform 55">
                  <a:extLst>
                    <a:ext uri="{FF2B5EF4-FFF2-40B4-BE49-F238E27FC236}">
                      <a16:creationId xmlns:a16="http://schemas.microsoft.com/office/drawing/2014/main" id="{FE2ADFE6-2AD6-4BA6-844B-A4F1057E3011}"/>
                    </a:ext>
                  </a:extLst>
                </p:cNvPr>
                <p:cNvSpPr>
                  <a:spLocks/>
                </p:cNvSpPr>
                <p:nvPr/>
              </p:nvSpPr>
              <p:spPr bwMode="auto">
                <a:xfrm>
                  <a:off x="6110288" y="3549651"/>
                  <a:ext cx="488950" cy="657225"/>
                </a:xfrm>
                <a:custGeom>
                  <a:avLst/>
                  <a:gdLst>
                    <a:gd name="T0" fmla="*/ 40 w 308"/>
                    <a:gd name="T1" fmla="*/ 0 h 414"/>
                    <a:gd name="T2" fmla="*/ 46 w 308"/>
                    <a:gd name="T3" fmla="*/ 16 h 414"/>
                    <a:gd name="T4" fmla="*/ 43 w 308"/>
                    <a:gd name="T5" fmla="*/ 27 h 414"/>
                    <a:gd name="T6" fmla="*/ 57 w 308"/>
                    <a:gd name="T7" fmla="*/ 32 h 414"/>
                    <a:gd name="T8" fmla="*/ 67 w 308"/>
                    <a:gd name="T9" fmla="*/ 47 h 414"/>
                    <a:gd name="T10" fmla="*/ 96 w 308"/>
                    <a:gd name="T11" fmla="*/ 36 h 414"/>
                    <a:gd name="T12" fmla="*/ 133 w 308"/>
                    <a:gd name="T13" fmla="*/ 38 h 414"/>
                    <a:gd name="T14" fmla="*/ 143 w 308"/>
                    <a:gd name="T15" fmla="*/ 48 h 414"/>
                    <a:gd name="T16" fmla="*/ 178 w 308"/>
                    <a:gd name="T17" fmla="*/ 16 h 414"/>
                    <a:gd name="T18" fmla="*/ 185 w 308"/>
                    <a:gd name="T19" fmla="*/ 28 h 414"/>
                    <a:gd name="T20" fmla="*/ 180 w 308"/>
                    <a:gd name="T21" fmla="*/ 48 h 414"/>
                    <a:gd name="T22" fmla="*/ 167 w 308"/>
                    <a:gd name="T23" fmla="*/ 48 h 414"/>
                    <a:gd name="T24" fmla="*/ 138 w 308"/>
                    <a:gd name="T25" fmla="*/ 89 h 414"/>
                    <a:gd name="T26" fmla="*/ 158 w 308"/>
                    <a:gd name="T27" fmla="*/ 102 h 414"/>
                    <a:gd name="T28" fmla="*/ 152 w 308"/>
                    <a:gd name="T29" fmla="*/ 121 h 414"/>
                    <a:gd name="T30" fmla="*/ 163 w 308"/>
                    <a:gd name="T31" fmla="*/ 127 h 414"/>
                    <a:gd name="T32" fmla="*/ 170 w 308"/>
                    <a:gd name="T33" fmla="*/ 148 h 414"/>
                    <a:gd name="T34" fmla="*/ 182 w 308"/>
                    <a:gd name="T35" fmla="*/ 158 h 414"/>
                    <a:gd name="T36" fmla="*/ 192 w 308"/>
                    <a:gd name="T37" fmla="*/ 186 h 414"/>
                    <a:gd name="T38" fmla="*/ 182 w 308"/>
                    <a:gd name="T39" fmla="*/ 193 h 414"/>
                    <a:gd name="T40" fmla="*/ 182 w 308"/>
                    <a:gd name="T41" fmla="*/ 204 h 414"/>
                    <a:gd name="T42" fmla="*/ 200 w 308"/>
                    <a:gd name="T43" fmla="*/ 203 h 414"/>
                    <a:gd name="T44" fmla="*/ 202 w 308"/>
                    <a:gd name="T45" fmla="*/ 208 h 414"/>
                    <a:gd name="T46" fmla="*/ 193 w 308"/>
                    <a:gd name="T47" fmla="*/ 225 h 414"/>
                    <a:gd name="T48" fmla="*/ 202 w 308"/>
                    <a:gd name="T49" fmla="*/ 252 h 414"/>
                    <a:gd name="T50" fmla="*/ 224 w 308"/>
                    <a:gd name="T51" fmla="*/ 273 h 414"/>
                    <a:gd name="T52" fmla="*/ 240 w 308"/>
                    <a:gd name="T53" fmla="*/ 269 h 414"/>
                    <a:gd name="T54" fmla="*/ 262 w 308"/>
                    <a:gd name="T55" fmla="*/ 277 h 414"/>
                    <a:gd name="T56" fmla="*/ 280 w 308"/>
                    <a:gd name="T57" fmla="*/ 267 h 414"/>
                    <a:gd name="T58" fmla="*/ 281 w 308"/>
                    <a:gd name="T59" fmla="*/ 272 h 414"/>
                    <a:gd name="T60" fmla="*/ 266 w 308"/>
                    <a:gd name="T61" fmla="*/ 300 h 414"/>
                    <a:gd name="T62" fmla="*/ 279 w 308"/>
                    <a:gd name="T63" fmla="*/ 314 h 414"/>
                    <a:gd name="T64" fmla="*/ 295 w 308"/>
                    <a:gd name="T65" fmla="*/ 308 h 414"/>
                    <a:gd name="T66" fmla="*/ 306 w 308"/>
                    <a:gd name="T67" fmla="*/ 318 h 414"/>
                    <a:gd name="T68" fmla="*/ 308 w 308"/>
                    <a:gd name="T69" fmla="*/ 347 h 414"/>
                    <a:gd name="T70" fmla="*/ 269 w 308"/>
                    <a:gd name="T71" fmla="*/ 376 h 414"/>
                    <a:gd name="T72" fmla="*/ 262 w 308"/>
                    <a:gd name="T73" fmla="*/ 401 h 414"/>
                    <a:gd name="T74" fmla="*/ 232 w 308"/>
                    <a:gd name="T75" fmla="*/ 414 h 414"/>
                    <a:gd name="T76" fmla="*/ 208 w 308"/>
                    <a:gd name="T77" fmla="*/ 407 h 414"/>
                    <a:gd name="T78" fmla="*/ 198 w 308"/>
                    <a:gd name="T79" fmla="*/ 392 h 414"/>
                    <a:gd name="T80" fmla="*/ 196 w 308"/>
                    <a:gd name="T81" fmla="*/ 366 h 414"/>
                    <a:gd name="T82" fmla="*/ 130 w 308"/>
                    <a:gd name="T83" fmla="*/ 354 h 414"/>
                    <a:gd name="T84" fmla="*/ 106 w 308"/>
                    <a:gd name="T85" fmla="*/ 373 h 414"/>
                    <a:gd name="T86" fmla="*/ 93 w 308"/>
                    <a:gd name="T87" fmla="*/ 372 h 414"/>
                    <a:gd name="T88" fmla="*/ 67 w 308"/>
                    <a:gd name="T89" fmla="*/ 372 h 414"/>
                    <a:gd name="T90" fmla="*/ 78 w 308"/>
                    <a:gd name="T91" fmla="*/ 325 h 414"/>
                    <a:gd name="T92" fmla="*/ 76 w 308"/>
                    <a:gd name="T93" fmla="*/ 308 h 414"/>
                    <a:gd name="T94" fmla="*/ 23 w 308"/>
                    <a:gd name="T95" fmla="*/ 253 h 414"/>
                    <a:gd name="T96" fmla="*/ 0 w 308"/>
                    <a:gd name="T97" fmla="*/ 218 h 414"/>
                    <a:gd name="T98" fmla="*/ 10 w 308"/>
                    <a:gd name="T99" fmla="*/ 155 h 414"/>
                    <a:gd name="T100" fmla="*/ 20 w 308"/>
                    <a:gd name="T101" fmla="*/ 100 h 414"/>
                    <a:gd name="T102" fmla="*/ 3 w 308"/>
                    <a:gd name="T103" fmla="*/ 40 h 414"/>
                    <a:gd name="T104" fmla="*/ 17 w 308"/>
                    <a:gd name="T105" fmla="*/ 20 h 414"/>
                    <a:gd name="T106" fmla="*/ 40 w 308"/>
                    <a:gd name="T10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414">
                      <a:moveTo>
                        <a:pt x="40" y="0"/>
                      </a:moveTo>
                      <a:lnTo>
                        <a:pt x="46" y="16"/>
                      </a:lnTo>
                      <a:lnTo>
                        <a:pt x="43" y="27"/>
                      </a:lnTo>
                      <a:lnTo>
                        <a:pt x="57" y="32"/>
                      </a:lnTo>
                      <a:lnTo>
                        <a:pt x="67" y="47"/>
                      </a:lnTo>
                      <a:lnTo>
                        <a:pt x="96" y="36"/>
                      </a:lnTo>
                      <a:lnTo>
                        <a:pt x="133" y="38"/>
                      </a:lnTo>
                      <a:lnTo>
                        <a:pt x="143" y="48"/>
                      </a:lnTo>
                      <a:lnTo>
                        <a:pt x="178" y="16"/>
                      </a:lnTo>
                      <a:lnTo>
                        <a:pt x="185" y="28"/>
                      </a:lnTo>
                      <a:lnTo>
                        <a:pt x="180" y="48"/>
                      </a:lnTo>
                      <a:lnTo>
                        <a:pt x="167" y="48"/>
                      </a:lnTo>
                      <a:lnTo>
                        <a:pt x="138" y="89"/>
                      </a:lnTo>
                      <a:lnTo>
                        <a:pt x="158" y="102"/>
                      </a:lnTo>
                      <a:lnTo>
                        <a:pt x="152" y="121"/>
                      </a:lnTo>
                      <a:lnTo>
                        <a:pt x="163" y="127"/>
                      </a:lnTo>
                      <a:lnTo>
                        <a:pt x="170" y="148"/>
                      </a:lnTo>
                      <a:lnTo>
                        <a:pt x="182" y="158"/>
                      </a:lnTo>
                      <a:lnTo>
                        <a:pt x="192" y="186"/>
                      </a:lnTo>
                      <a:lnTo>
                        <a:pt x="182" y="193"/>
                      </a:lnTo>
                      <a:lnTo>
                        <a:pt x="182" y="204"/>
                      </a:lnTo>
                      <a:lnTo>
                        <a:pt x="200" y="203"/>
                      </a:lnTo>
                      <a:lnTo>
                        <a:pt x="202" y="208"/>
                      </a:lnTo>
                      <a:lnTo>
                        <a:pt x="193" y="225"/>
                      </a:lnTo>
                      <a:lnTo>
                        <a:pt x="202" y="252"/>
                      </a:lnTo>
                      <a:lnTo>
                        <a:pt x="224" y="273"/>
                      </a:lnTo>
                      <a:lnTo>
                        <a:pt x="240" y="269"/>
                      </a:lnTo>
                      <a:lnTo>
                        <a:pt x="262" y="277"/>
                      </a:lnTo>
                      <a:lnTo>
                        <a:pt x="280" y="267"/>
                      </a:lnTo>
                      <a:lnTo>
                        <a:pt x="281" y="272"/>
                      </a:lnTo>
                      <a:lnTo>
                        <a:pt x="266" y="300"/>
                      </a:lnTo>
                      <a:lnTo>
                        <a:pt x="279" y="314"/>
                      </a:lnTo>
                      <a:lnTo>
                        <a:pt x="295" y="308"/>
                      </a:lnTo>
                      <a:lnTo>
                        <a:pt x="306" y="318"/>
                      </a:lnTo>
                      <a:lnTo>
                        <a:pt x="308" y="347"/>
                      </a:lnTo>
                      <a:lnTo>
                        <a:pt x="269" y="376"/>
                      </a:lnTo>
                      <a:lnTo>
                        <a:pt x="262" y="401"/>
                      </a:lnTo>
                      <a:lnTo>
                        <a:pt x="232" y="414"/>
                      </a:lnTo>
                      <a:lnTo>
                        <a:pt x="208" y="407"/>
                      </a:lnTo>
                      <a:lnTo>
                        <a:pt x="198" y="392"/>
                      </a:lnTo>
                      <a:lnTo>
                        <a:pt x="196" y="366"/>
                      </a:lnTo>
                      <a:lnTo>
                        <a:pt x="130" y="354"/>
                      </a:lnTo>
                      <a:lnTo>
                        <a:pt x="106" y="373"/>
                      </a:lnTo>
                      <a:lnTo>
                        <a:pt x="93" y="372"/>
                      </a:lnTo>
                      <a:lnTo>
                        <a:pt x="67" y="372"/>
                      </a:lnTo>
                      <a:lnTo>
                        <a:pt x="78" y="325"/>
                      </a:lnTo>
                      <a:lnTo>
                        <a:pt x="76" y="308"/>
                      </a:lnTo>
                      <a:lnTo>
                        <a:pt x="23" y="253"/>
                      </a:lnTo>
                      <a:lnTo>
                        <a:pt x="0" y="218"/>
                      </a:lnTo>
                      <a:lnTo>
                        <a:pt x="10" y="155"/>
                      </a:lnTo>
                      <a:lnTo>
                        <a:pt x="20" y="100"/>
                      </a:lnTo>
                      <a:lnTo>
                        <a:pt x="3" y="40"/>
                      </a:lnTo>
                      <a:lnTo>
                        <a:pt x="17" y="20"/>
                      </a:lnTo>
                      <a:lnTo>
                        <a:pt x="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7" name="Freeform 56">
                  <a:extLst>
                    <a:ext uri="{FF2B5EF4-FFF2-40B4-BE49-F238E27FC236}">
                      <a16:creationId xmlns:a16="http://schemas.microsoft.com/office/drawing/2014/main" id="{977851DA-8091-4F57-B97D-DF645CF14954}"/>
                    </a:ext>
                  </a:extLst>
                </p:cNvPr>
                <p:cNvSpPr>
                  <a:spLocks/>
                </p:cNvSpPr>
                <p:nvPr/>
              </p:nvSpPr>
              <p:spPr bwMode="auto">
                <a:xfrm>
                  <a:off x="6592888" y="3763963"/>
                  <a:ext cx="731838" cy="725488"/>
                </a:xfrm>
                <a:custGeom>
                  <a:avLst/>
                  <a:gdLst>
                    <a:gd name="T0" fmla="*/ 141 w 461"/>
                    <a:gd name="T1" fmla="*/ 0 h 457"/>
                    <a:gd name="T2" fmla="*/ 161 w 461"/>
                    <a:gd name="T3" fmla="*/ 1 h 457"/>
                    <a:gd name="T4" fmla="*/ 177 w 461"/>
                    <a:gd name="T5" fmla="*/ 28 h 457"/>
                    <a:gd name="T6" fmla="*/ 243 w 461"/>
                    <a:gd name="T7" fmla="*/ 93 h 457"/>
                    <a:gd name="T8" fmla="*/ 301 w 461"/>
                    <a:gd name="T9" fmla="*/ 169 h 457"/>
                    <a:gd name="T10" fmla="*/ 324 w 461"/>
                    <a:gd name="T11" fmla="*/ 173 h 457"/>
                    <a:gd name="T12" fmla="*/ 331 w 461"/>
                    <a:gd name="T13" fmla="*/ 170 h 457"/>
                    <a:gd name="T14" fmla="*/ 340 w 461"/>
                    <a:gd name="T15" fmla="*/ 137 h 457"/>
                    <a:gd name="T16" fmla="*/ 350 w 461"/>
                    <a:gd name="T17" fmla="*/ 135 h 457"/>
                    <a:gd name="T18" fmla="*/ 365 w 461"/>
                    <a:gd name="T19" fmla="*/ 147 h 457"/>
                    <a:gd name="T20" fmla="*/ 385 w 461"/>
                    <a:gd name="T21" fmla="*/ 147 h 457"/>
                    <a:gd name="T22" fmla="*/ 411 w 461"/>
                    <a:gd name="T23" fmla="*/ 168 h 457"/>
                    <a:gd name="T24" fmla="*/ 397 w 461"/>
                    <a:gd name="T25" fmla="*/ 243 h 457"/>
                    <a:gd name="T26" fmla="*/ 405 w 461"/>
                    <a:gd name="T27" fmla="*/ 261 h 457"/>
                    <a:gd name="T28" fmla="*/ 413 w 461"/>
                    <a:gd name="T29" fmla="*/ 264 h 457"/>
                    <a:gd name="T30" fmla="*/ 420 w 461"/>
                    <a:gd name="T31" fmla="*/ 259 h 457"/>
                    <a:gd name="T32" fmla="*/ 442 w 461"/>
                    <a:gd name="T33" fmla="*/ 276 h 457"/>
                    <a:gd name="T34" fmla="*/ 426 w 461"/>
                    <a:gd name="T35" fmla="*/ 313 h 457"/>
                    <a:gd name="T36" fmla="*/ 431 w 461"/>
                    <a:gd name="T37" fmla="*/ 323 h 457"/>
                    <a:gd name="T38" fmla="*/ 457 w 461"/>
                    <a:gd name="T39" fmla="*/ 321 h 457"/>
                    <a:gd name="T40" fmla="*/ 461 w 461"/>
                    <a:gd name="T41" fmla="*/ 327 h 457"/>
                    <a:gd name="T42" fmla="*/ 455 w 461"/>
                    <a:gd name="T43" fmla="*/ 362 h 457"/>
                    <a:gd name="T44" fmla="*/ 412 w 461"/>
                    <a:gd name="T45" fmla="*/ 389 h 457"/>
                    <a:gd name="T46" fmla="*/ 390 w 461"/>
                    <a:gd name="T47" fmla="*/ 395 h 457"/>
                    <a:gd name="T48" fmla="*/ 375 w 461"/>
                    <a:gd name="T49" fmla="*/ 409 h 457"/>
                    <a:gd name="T50" fmla="*/ 377 w 461"/>
                    <a:gd name="T51" fmla="*/ 416 h 457"/>
                    <a:gd name="T52" fmla="*/ 336 w 461"/>
                    <a:gd name="T53" fmla="*/ 445 h 457"/>
                    <a:gd name="T54" fmla="*/ 332 w 461"/>
                    <a:gd name="T55" fmla="*/ 454 h 457"/>
                    <a:gd name="T56" fmla="*/ 318 w 461"/>
                    <a:gd name="T57" fmla="*/ 457 h 457"/>
                    <a:gd name="T58" fmla="*/ 223 w 461"/>
                    <a:gd name="T59" fmla="*/ 430 h 457"/>
                    <a:gd name="T60" fmla="*/ 213 w 461"/>
                    <a:gd name="T61" fmla="*/ 313 h 457"/>
                    <a:gd name="T62" fmla="*/ 205 w 461"/>
                    <a:gd name="T63" fmla="*/ 313 h 457"/>
                    <a:gd name="T64" fmla="*/ 189 w 461"/>
                    <a:gd name="T65" fmla="*/ 333 h 457"/>
                    <a:gd name="T66" fmla="*/ 166 w 461"/>
                    <a:gd name="T67" fmla="*/ 333 h 457"/>
                    <a:gd name="T68" fmla="*/ 144 w 461"/>
                    <a:gd name="T69" fmla="*/ 323 h 457"/>
                    <a:gd name="T70" fmla="*/ 129 w 461"/>
                    <a:gd name="T71" fmla="*/ 274 h 457"/>
                    <a:gd name="T72" fmla="*/ 128 w 461"/>
                    <a:gd name="T73" fmla="*/ 244 h 457"/>
                    <a:gd name="T74" fmla="*/ 120 w 461"/>
                    <a:gd name="T75" fmla="*/ 239 h 457"/>
                    <a:gd name="T76" fmla="*/ 99 w 461"/>
                    <a:gd name="T77" fmla="*/ 244 h 457"/>
                    <a:gd name="T78" fmla="*/ 84 w 461"/>
                    <a:gd name="T79" fmla="*/ 231 h 457"/>
                    <a:gd name="T80" fmla="*/ 65 w 461"/>
                    <a:gd name="T81" fmla="*/ 222 h 457"/>
                    <a:gd name="T82" fmla="*/ 49 w 461"/>
                    <a:gd name="T83" fmla="*/ 241 h 457"/>
                    <a:gd name="T84" fmla="*/ 35 w 461"/>
                    <a:gd name="T85" fmla="*/ 237 h 457"/>
                    <a:gd name="T86" fmla="*/ 16 w 461"/>
                    <a:gd name="T87" fmla="*/ 247 h 457"/>
                    <a:gd name="T88" fmla="*/ 4 w 461"/>
                    <a:gd name="T89" fmla="*/ 212 h 457"/>
                    <a:gd name="T90" fmla="*/ 2 w 461"/>
                    <a:gd name="T91" fmla="*/ 183 h 457"/>
                    <a:gd name="T92" fmla="*/ 22 w 461"/>
                    <a:gd name="T93" fmla="*/ 155 h 457"/>
                    <a:gd name="T94" fmla="*/ 20 w 461"/>
                    <a:gd name="T95" fmla="*/ 142 h 457"/>
                    <a:gd name="T96" fmla="*/ 0 w 461"/>
                    <a:gd name="T97" fmla="*/ 127 h 457"/>
                    <a:gd name="T98" fmla="*/ 10 w 461"/>
                    <a:gd name="T99" fmla="*/ 89 h 457"/>
                    <a:gd name="T100" fmla="*/ 20 w 461"/>
                    <a:gd name="T101" fmla="*/ 78 h 457"/>
                    <a:gd name="T102" fmla="*/ 35 w 461"/>
                    <a:gd name="T103" fmla="*/ 86 h 457"/>
                    <a:gd name="T104" fmla="*/ 39 w 461"/>
                    <a:gd name="T105" fmla="*/ 76 h 457"/>
                    <a:gd name="T106" fmla="*/ 39 w 461"/>
                    <a:gd name="T107" fmla="*/ 58 h 457"/>
                    <a:gd name="T108" fmla="*/ 44 w 461"/>
                    <a:gd name="T109" fmla="*/ 49 h 457"/>
                    <a:gd name="T110" fmla="*/ 35 w 461"/>
                    <a:gd name="T111" fmla="*/ 35 h 457"/>
                    <a:gd name="T112" fmla="*/ 98 w 461"/>
                    <a:gd name="T113" fmla="*/ 35 h 457"/>
                    <a:gd name="T114" fmla="*/ 109 w 461"/>
                    <a:gd name="T115" fmla="*/ 44 h 457"/>
                    <a:gd name="T116" fmla="*/ 120 w 461"/>
                    <a:gd name="T117" fmla="*/ 38 h 457"/>
                    <a:gd name="T118" fmla="*/ 141 w 461"/>
                    <a:gd name="T1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57">
                      <a:moveTo>
                        <a:pt x="141" y="0"/>
                      </a:moveTo>
                      <a:lnTo>
                        <a:pt x="161" y="1"/>
                      </a:lnTo>
                      <a:lnTo>
                        <a:pt x="177" y="28"/>
                      </a:lnTo>
                      <a:lnTo>
                        <a:pt x="243" y="93"/>
                      </a:lnTo>
                      <a:lnTo>
                        <a:pt x="301" y="169"/>
                      </a:lnTo>
                      <a:lnTo>
                        <a:pt x="324" y="173"/>
                      </a:lnTo>
                      <a:lnTo>
                        <a:pt x="331" y="170"/>
                      </a:lnTo>
                      <a:lnTo>
                        <a:pt x="340" y="137"/>
                      </a:lnTo>
                      <a:lnTo>
                        <a:pt x="350" y="135"/>
                      </a:lnTo>
                      <a:lnTo>
                        <a:pt x="365" y="147"/>
                      </a:lnTo>
                      <a:lnTo>
                        <a:pt x="385" y="147"/>
                      </a:lnTo>
                      <a:lnTo>
                        <a:pt x="411" y="168"/>
                      </a:lnTo>
                      <a:lnTo>
                        <a:pt x="397" y="243"/>
                      </a:lnTo>
                      <a:lnTo>
                        <a:pt x="405" y="261"/>
                      </a:lnTo>
                      <a:lnTo>
                        <a:pt x="413" y="264"/>
                      </a:lnTo>
                      <a:lnTo>
                        <a:pt x="420" y="259"/>
                      </a:lnTo>
                      <a:lnTo>
                        <a:pt x="442" y="276"/>
                      </a:lnTo>
                      <a:lnTo>
                        <a:pt x="426" y="313"/>
                      </a:lnTo>
                      <a:lnTo>
                        <a:pt x="431" y="323"/>
                      </a:lnTo>
                      <a:lnTo>
                        <a:pt x="457" y="321"/>
                      </a:lnTo>
                      <a:lnTo>
                        <a:pt x="461" y="327"/>
                      </a:lnTo>
                      <a:lnTo>
                        <a:pt x="455" y="362"/>
                      </a:lnTo>
                      <a:lnTo>
                        <a:pt x="412" y="389"/>
                      </a:lnTo>
                      <a:lnTo>
                        <a:pt x="390" y="395"/>
                      </a:lnTo>
                      <a:lnTo>
                        <a:pt x="375" y="409"/>
                      </a:lnTo>
                      <a:lnTo>
                        <a:pt x="377" y="416"/>
                      </a:lnTo>
                      <a:lnTo>
                        <a:pt x="336" y="445"/>
                      </a:lnTo>
                      <a:lnTo>
                        <a:pt x="332" y="454"/>
                      </a:lnTo>
                      <a:lnTo>
                        <a:pt x="318" y="457"/>
                      </a:lnTo>
                      <a:lnTo>
                        <a:pt x="223" y="430"/>
                      </a:lnTo>
                      <a:lnTo>
                        <a:pt x="213" y="313"/>
                      </a:lnTo>
                      <a:lnTo>
                        <a:pt x="205" y="313"/>
                      </a:lnTo>
                      <a:lnTo>
                        <a:pt x="189" y="333"/>
                      </a:lnTo>
                      <a:lnTo>
                        <a:pt x="166" y="333"/>
                      </a:lnTo>
                      <a:lnTo>
                        <a:pt x="144" y="323"/>
                      </a:lnTo>
                      <a:lnTo>
                        <a:pt x="129" y="274"/>
                      </a:lnTo>
                      <a:lnTo>
                        <a:pt x="128" y="244"/>
                      </a:lnTo>
                      <a:lnTo>
                        <a:pt x="120" y="239"/>
                      </a:lnTo>
                      <a:lnTo>
                        <a:pt x="99" y="244"/>
                      </a:lnTo>
                      <a:lnTo>
                        <a:pt x="84" y="231"/>
                      </a:lnTo>
                      <a:lnTo>
                        <a:pt x="65" y="222"/>
                      </a:lnTo>
                      <a:lnTo>
                        <a:pt x="49" y="241"/>
                      </a:lnTo>
                      <a:lnTo>
                        <a:pt x="35" y="237"/>
                      </a:lnTo>
                      <a:lnTo>
                        <a:pt x="16" y="247"/>
                      </a:lnTo>
                      <a:lnTo>
                        <a:pt x="4" y="212"/>
                      </a:lnTo>
                      <a:lnTo>
                        <a:pt x="2" y="183"/>
                      </a:lnTo>
                      <a:lnTo>
                        <a:pt x="22" y="155"/>
                      </a:lnTo>
                      <a:lnTo>
                        <a:pt x="20" y="142"/>
                      </a:lnTo>
                      <a:lnTo>
                        <a:pt x="0" y="127"/>
                      </a:lnTo>
                      <a:lnTo>
                        <a:pt x="10" y="89"/>
                      </a:lnTo>
                      <a:lnTo>
                        <a:pt x="20" y="78"/>
                      </a:lnTo>
                      <a:lnTo>
                        <a:pt x="35" y="86"/>
                      </a:lnTo>
                      <a:lnTo>
                        <a:pt x="39" y="76"/>
                      </a:lnTo>
                      <a:lnTo>
                        <a:pt x="39" y="58"/>
                      </a:lnTo>
                      <a:lnTo>
                        <a:pt x="44" y="49"/>
                      </a:lnTo>
                      <a:lnTo>
                        <a:pt x="35" y="35"/>
                      </a:lnTo>
                      <a:lnTo>
                        <a:pt x="98" y="35"/>
                      </a:lnTo>
                      <a:lnTo>
                        <a:pt x="109" y="44"/>
                      </a:lnTo>
                      <a:lnTo>
                        <a:pt x="120" y="38"/>
                      </a:lnTo>
                      <a:lnTo>
                        <a:pt x="14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8" name="Freeform 57">
                  <a:extLst>
                    <a:ext uri="{FF2B5EF4-FFF2-40B4-BE49-F238E27FC236}">
                      <a16:creationId xmlns:a16="http://schemas.microsoft.com/office/drawing/2014/main" id="{8B602A4C-B953-4B55-A620-F331078AB623}"/>
                    </a:ext>
                  </a:extLst>
                </p:cNvPr>
                <p:cNvSpPr>
                  <a:spLocks/>
                </p:cNvSpPr>
                <p:nvPr/>
              </p:nvSpPr>
              <p:spPr bwMode="auto">
                <a:xfrm>
                  <a:off x="6602413" y="4116388"/>
                  <a:ext cx="517525" cy="779463"/>
                </a:xfrm>
                <a:custGeom>
                  <a:avLst/>
                  <a:gdLst>
                    <a:gd name="T0" fmla="*/ 78 w 326"/>
                    <a:gd name="T1" fmla="*/ 9 h 491"/>
                    <a:gd name="T2" fmla="*/ 114 w 326"/>
                    <a:gd name="T3" fmla="*/ 17 h 491"/>
                    <a:gd name="T4" fmla="*/ 123 w 326"/>
                    <a:gd name="T5" fmla="*/ 52 h 491"/>
                    <a:gd name="T6" fmla="*/ 160 w 326"/>
                    <a:gd name="T7" fmla="*/ 111 h 491"/>
                    <a:gd name="T8" fmla="*/ 199 w 326"/>
                    <a:gd name="T9" fmla="*/ 91 h 491"/>
                    <a:gd name="T10" fmla="*/ 217 w 326"/>
                    <a:gd name="T11" fmla="*/ 208 h 491"/>
                    <a:gd name="T12" fmla="*/ 326 w 326"/>
                    <a:gd name="T13" fmla="*/ 232 h 491"/>
                    <a:gd name="T14" fmla="*/ 311 w 326"/>
                    <a:gd name="T15" fmla="*/ 252 h 491"/>
                    <a:gd name="T16" fmla="*/ 282 w 326"/>
                    <a:gd name="T17" fmla="*/ 262 h 491"/>
                    <a:gd name="T18" fmla="*/ 283 w 326"/>
                    <a:gd name="T19" fmla="*/ 322 h 491"/>
                    <a:gd name="T20" fmla="*/ 234 w 326"/>
                    <a:gd name="T21" fmla="*/ 334 h 491"/>
                    <a:gd name="T22" fmla="*/ 233 w 326"/>
                    <a:gd name="T23" fmla="*/ 356 h 491"/>
                    <a:gd name="T24" fmla="*/ 214 w 326"/>
                    <a:gd name="T25" fmla="*/ 358 h 491"/>
                    <a:gd name="T26" fmla="*/ 253 w 326"/>
                    <a:gd name="T27" fmla="*/ 398 h 491"/>
                    <a:gd name="T28" fmla="*/ 272 w 326"/>
                    <a:gd name="T29" fmla="*/ 397 h 491"/>
                    <a:gd name="T30" fmla="*/ 300 w 326"/>
                    <a:gd name="T31" fmla="*/ 438 h 491"/>
                    <a:gd name="T32" fmla="*/ 295 w 326"/>
                    <a:gd name="T33" fmla="*/ 469 h 491"/>
                    <a:gd name="T34" fmla="*/ 280 w 326"/>
                    <a:gd name="T35" fmla="*/ 446 h 491"/>
                    <a:gd name="T36" fmla="*/ 275 w 326"/>
                    <a:gd name="T37" fmla="*/ 475 h 491"/>
                    <a:gd name="T38" fmla="*/ 257 w 326"/>
                    <a:gd name="T39" fmla="*/ 491 h 491"/>
                    <a:gd name="T40" fmla="*/ 221 w 326"/>
                    <a:gd name="T41" fmla="*/ 469 h 491"/>
                    <a:gd name="T42" fmla="*/ 199 w 326"/>
                    <a:gd name="T43" fmla="*/ 445 h 491"/>
                    <a:gd name="T44" fmla="*/ 187 w 326"/>
                    <a:gd name="T45" fmla="*/ 452 h 491"/>
                    <a:gd name="T46" fmla="*/ 162 w 326"/>
                    <a:gd name="T47" fmla="*/ 459 h 491"/>
                    <a:gd name="T48" fmla="*/ 144 w 326"/>
                    <a:gd name="T49" fmla="*/ 415 h 491"/>
                    <a:gd name="T50" fmla="*/ 112 w 326"/>
                    <a:gd name="T51" fmla="*/ 417 h 491"/>
                    <a:gd name="T52" fmla="*/ 65 w 326"/>
                    <a:gd name="T53" fmla="*/ 440 h 491"/>
                    <a:gd name="T54" fmla="*/ 49 w 326"/>
                    <a:gd name="T55" fmla="*/ 450 h 491"/>
                    <a:gd name="T56" fmla="*/ 3 w 326"/>
                    <a:gd name="T57" fmla="*/ 423 h 491"/>
                    <a:gd name="T58" fmla="*/ 0 w 326"/>
                    <a:gd name="T59" fmla="*/ 344 h 491"/>
                    <a:gd name="T60" fmla="*/ 14 w 326"/>
                    <a:gd name="T61" fmla="*/ 269 h 491"/>
                    <a:gd name="T62" fmla="*/ 38 w 326"/>
                    <a:gd name="T63" fmla="*/ 187 h 491"/>
                    <a:gd name="T64" fmla="*/ 23 w 326"/>
                    <a:gd name="T65" fmla="*/ 123 h 491"/>
                    <a:gd name="T66" fmla="*/ 10 w 326"/>
                    <a:gd name="T67" fmla="*/ 25 h 491"/>
                    <a:gd name="T68" fmla="*/ 43 w 326"/>
                    <a:gd name="T69" fmla="*/ 1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491">
                      <a:moveTo>
                        <a:pt x="59" y="0"/>
                      </a:moveTo>
                      <a:lnTo>
                        <a:pt x="78" y="9"/>
                      </a:lnTo>
                      <a:lnTo>
                        <a:pt x="93" y="22"/>
                      </a:lnTo>
                      <a:lnTo>
                        <a:pt x="114" y="17"/>
                      </a:lnTo>
                      <a:lnTo>
                        <a:pt x="122" y="22"/>
                      </a:lnTo>
                      <a:lnTo>
                        <a:pt x="123" y="52"/>
                      </a:lnTo>
                      <a:lnTo>
                        <a:pt x="138" y="101"/>
                      </a:lnTo>
                      <a:lnTo>
                        <a:pt x="160" y="111"/>
                      </a:lnTo>
                      <a:lnTo>
                        <a:pt x="183" y="111"/>
                      </a:lnTo>
                      <a:lnTo>
                        <a:pt x="199" y="91"/>
                      </a:lnTo>
                      <a:lnTo>
                        <a:pt x="207" y="91"/>
                      </a:lnTo>
                      <a:lnTo>
                        <a:pt x="217" y="208"/>
                      </a:lnTo>
                      <a:lnTo>
                        <a:pt x="312" y="235"/>
                      </a:lnTo>
                      <a:lnTo>
                        <a:pt x="326" y="232"/>
                      </a:lnTo>
                      <a:lnTo>
                        <a:pt x="318" y="253"/>
                      </a:lnTo>
                      <a:lnTo>
                        <a:pt x="311" y="252"/>
                      </a:lnTo>
                      <a:lnTo>
                        <a:pt x="295" y="261"/>
                      </a:lnTo>
                      <a:lnTo>
                        <a:pt x="282" y="262"/>
                      </a:lnTo>
                      <a:lnTo>
                        <a:pt x="270" y="299"/>
                      </a:lnTo>
                      <a:lnTo>
                        <a:pt x="283" y="322"/>
                      </a:lnTo>
                      <a:lnTo>
                        <a:pt x="275" y="336"/>
                      </a:lnTo>
                      <a:lnTo>
                        <a:pt x="234" y="334"/>
                      </a:lnTo>
                      <a:lnTo>
                        <a:pt x="229" y="336"/>
                      </a:lnTo>
                      <a:lnTo>
                        <a:pt x="233" y="356"/>
                      </a:lnTo>
                      <a:lnTo>
                        <a:pt x="217" y="353"/>
                      </a:lnTo>
                      <a:lnTo>
                        <a:pt x="214" y="358"/>
                      </a:lnTo>
                      <a:lnTo>
                        <a:pt x="248" y="395"/>
                      </a:lnTo>
                      <a:lnTo>
                        <a:pt x="253" y="398"/>
                      </a:lnTo>
                      <a:lnTo>
                        <a:pt x="260" y="393"/>
                      </a:lnTo>
                      <a:lnTo>
                        <a:pt x="272" y="397"/>
                      </a:lnTo>
                      <a:lnTo>
                        <a:pt x="285" y="395"/>
                      </a:lnTo>
                      <a:lnTo>
                        <a:pt x="300" y="438"/>
                      </a:lnTo>
                      <a:lnTo>
                        <a:pt x="300" y="451"/>
                      </a:lnTo>
                      <a:lnTo>
                        <a:pt x="295" y="469"/>
                      </a:lnTo>
                      <a:lnTo>
                        <a:pt x="291" y="469"/>
                      </a:lnTo>
                      <a:lnTo>
                        <a:pt x="280" y="446"/>
                      </a:lnTo>
                      <a:lnTo>
                        <a:pt x="266" y="459"/>
                      </a:lnTo>
                      <a:lnTo>
                        <a:pt x="275" y="475"/>
                      </a:lnTo>
                      <a:lnTo>
                        <a:pt x="277" y="479"/>
                      </a:lnTo>
                      <a:lnTo>
                        <a:pt x="257" y="491"/>
                      </a:lnTo>
                      <a:lnTo>
                        <a:pt x="229" y="465"/>
                      </a:lnTo>
                      <a:lnTo>
                        <a:pt x="221" y="469"/>
                      </a:lnTo>
                      <a:lnTo>
                        <a:pt x="213" y="451"/>
                      </a:lnTo>
                      <a:lnTo>
                        <a:pt x="199" y="445"/>
                      </a:lnTo>
                      <a:lnTo>
                        <a:pt x="189" y="455"/>
                      </a:lnTo>
                      <a:lnTo>
                        <a:pt x="187" y="452"/>
                      </a:lnTo>
                      <a:lnTo>
                        <a:pt x="176" y="447"/>
                      </a:lnTo>
                      <a:lnTo>
                        <a:pt x="162" y="459"/>
                      </a:lnTo>
                      <a:lnTo>
                        <a:pt x="154" y="454"/>
                      </a:lnTo>
                      <a:lnTo>
                        <a:pt x="144" y="415"/>
                      </a:lnTo>
                      <a:lnTo>
                        <a:pt x="127" y="422"/>
                      </a:lnTo>
                      <a:lnTo>
                        <a:pt x="112" y="417"/>
                      </a:lnTo>
                      <a:lnTo>
                        <a:pt x="90" y="435"/>
                      </a:lnTo>
                      <a:lnTo>
                        <a:pt x="65" y="440"/>
                      </a:lnTo>
                      <a:lnTo>
                        <a:pt x="53" y="454"/>
                      </a:lnTo>
                      <a:lnTo>
                        <a:pt x="49" y="450"/>
                      </a:lnTo>
                      <a:lnTo>
                        <a:pt x="38" y="423"/>
                      </a:lnTo>
                      <a:lnTo>
                        <a:pt x="3" y="423"/>
                      </a:lnTo>
                      <a:lnTo>
                        <a:pt x="8" y="378"/>
                      </a:lnTo>
                      <a:lnTo>
                        <a:pt x="0" y="344"/>
                      </a:lnTo>
                      <a:lnTo>
                        <a:pt x="10" y="307"/>
                      </a:lnTo>
                      <a:lnTo>
                        <a:pt x="14" y="269"/>
                      </a:lnTo>
                      <a:lnTo>
                        <a:pt x="14" y="228"/>
                      </a:lnTo>
                      <a:lnTo>
                        <a:pt x="38" y="187"/>
                      </a:lnTo>
                      <a:lnTo>
                        <a:pt x="45" y="165"/>
                      </a:lnTo>
                      <a:lnTo>
                        <a:pt x="23" y="123"/>
                      </a:lnTo>
                      <a:lnTo>
                        <a:pt x="20" y="40"/>
                      </a:lnTo>
                      <a:lnTo>
                        <a:pt x="10" y="25"/>
                      </a:lnTo>
                      <a:lnTo>
                        <a:pt x="29" y="15"/>
                      </a:lnTo>
                      <a:lnTo>
                        <a:pt x="43" y="19"/>
                      </a:lnTo>
                      <a:lnTo>
                        <a:pt x="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9" name="Freeform 58">
                  <a:extLst>
                    <a:ext uri="{FF2B5EF4-FFF2-40B4-BE49-F238E27FC236}">
                      <a16:creationId xmlns:a16="http://schemas.microsoft.com/office/drawing/2014/main" id="{87BE7511-FEC8-46F2-8F28-6B2CD6D3BD60}"/>
                    </a:ext>
                  </a:extLst>
                </p:cNvPr>
                <p:cNvSpPr>
                  <a:spLocks/>
                </p:cNvSpPr>
                <p:nvPr/>
              </p:nvSpPr>
              <p:spPr bwMode="auto">
                <a:xfrm>
                  <a:off x="6211888" y="4100513"/>
                  <a:ext cx="461963" cy="741363"/>
                </a:xfrm>
                <a:custGeom>
                  <a:avLst/>
                  <a:gdLst>
                    <a:gd name="T0" fmla="*/ 244 w 291"/>
                    <a:gd name="T1" fmla="*/ 0 h 467"/>
                    <a:gd name="T2" fmla="*/ 256 w 291"/>
                    <a:gd name="T3" fmla="*/ 35 h 467"/>
                    <a:gd name="T4" fmla="*/ 266 w 291"/>
                    <a:gd name="T5" fmla="*/ 50 h 467"/>
                    <a:gd name="T6" fmla="*/ 269 w 291"/>
                    <a:gd name="T7" fmla="*/ 133 h 467"/>
                    <a:gd name="T8" fmla="*/ 291 w 291"/>
                    <a:gd name="T9" fmla="*/ 175 h 467"/>
                    <a:gd name="T10" fmla="*/ 284 w 291"/>
                    <a:gd name="T11" fmla="*/ 197 h 467"/>
                    <a:gd name="T12" fmla="*/ 260 w 291"/>
                    <a:gd name="T13" fmla="*/ 238 h 467"/>
                    <a:gd name="T14" fmla="*/ 260 w 291"/>
                    <a:gd name="T15" fmla="*/ 279 h 467"/>
                    <a:gd name="T16" fmla="*/ 256 w 291"/>
                    <a:gd name="T17" fmla="*/ 317 h 467"/>
                    <a:gd name="T18" fmla="*/ 246 w 291"/>
                    <a:gd name="T19" fmla="*/ 354 h 467"/>
                    <a:gd name="T20" fmla="*/ 254 w 291"/>
                    <a:gd name="T21" fmla="*/ 388 h 467"/>
                    <a:gd name="T22" fmla="*/ 249 w 291"/>
                    <a:gd name="T23" fmla="*/ 433 h 467"/>
                    <a:gd name="T24" fmla="*/ 240 w 291"/>
                    <a:gd name="T25" fmla="*/ 455 h 467"/>
                    <a:gd name="T26" fmla="*/ 231 w 291"/>
                    <a:gd name="T27" fmla="*/ 445 h 467"/>
                    <a:gd name="T28" fmla="*/ 198 w 291"/>
                    <a:gd name="T29" fmla="*/ 428 h 467"/>
                    <a:gd name="T30" fmla="*/ 180 w 291"/>
                    <a:gd name="T31" fmla="*/ 448 h 467"/>
                    <a:gd name="T32" fmla="*/ 156 w 291"/>
                    <a:gd name="T33" fmla="*/ 437 h 467"/>
                    <a:gd name="T34" fmla="*/ 141 w 291"/>
                    <a:gd name="T35" fmla="*/ 441 h 467"/>
                    <a:gd name="T36" fmla="*/ 136 w 291"/>
                    <a:gd name="T37" fmla="*/ 453 h 467"/>
                    <a:gd name="T38" fmla="*/ 134 w 291"/>
                    <a:gd name="T39" fmla="*/ 467 h 467"/>
                    <a:gd name="T40" fmla="*/ 127 w 291"/>
                    <a:gd name="T41" fmla="*/ 467 h 467"/>
                    <a:gd name="T42" fmla="*/ 114 w 291"/>
                    <a:gd name="T43" fmla="*/ 448 h 467"/>
                    <a:gd name="T44" fmla="*/ 101 w 291"/>
                    <a:gd name="T45" fmla="*/ 436 h 467"/>
                    <a:gd name="T46" fmla="*/ 79 w 291"/>
                    <a:gd name="T47" fmla="*/ 443 h 467"/>
                    <a:gd name="T48" fmla="*/ 74 w 291"/>
                    <a:gd name="T49" fmla="*/ 401 h 467"/>
                    <a:gd name="T50" fmla="*/ 52 w 291"/>
                    <a:gd name="T51" fmla="*/ 392 h 467"/>
                    <a:gd name="T52" fmla="*/ 38 w 291"/>
                    <a:gd name="T53" fmla="*/ 348 h 467"/>
                    <a:gd name="T54" fmla="*/ 19 w 291"/>
                    <a:gd name="T55" fmla="*/ 348 h 467"/>
                    <a:gd name="T56" fmla="*/ 0 w 291"/>
                    <a:gd name="T57" fmla="*/ 283 h 467"/>
                    <a:gd name="T58" fmla="*/ 17 w 291"/>
                    <a:gd name="T59" fmla="*/ 273 h 467"/>
                    <a:gd name="T60" fmla="*/ 38 w 291"/>
                    <a:gd name="T61" fmla="*/ 239 h 467"/>
                    <a:gd name="T62" fmla="*/ 53 w 291"/>
                    <a:gd name="T63" fmla="*/ 237 h 467"/>
                    <a:gd name="T64" fmla="*/ 58 w 291"/>
                    <a:gd name="T65" fmla="*/ 225 h 467"/>
                    <a:gd name="T66" fmla="*/ 108 w 291"/>
                    <a:gd name="T67" fmla="*/ 188 h 467"/>
                    <a:gd name="T68" fmla="*/ 109 w 291"/>
                    <a:gd name="T69" fmla="*/ 177 h 467"/>
                    <a:gd name="T70" fmla="*/ 123 w 291"/>
                    <a:gd name="T71" fmla="*/ 169 h 467"/>
                    <a:gd name="T72" fmla="*/ 123 w 291"/>
                    <a:gd name="T73" fmla="*/ 160 h 467"/>
                    <a:gd name="T74" fmla="*/ 144 w 291"/>
                    <a:gd name="T75" fmla="*/ 143 h 467"/>
                    <a:gd name="T76" fmla="*/ 144 w 291"/>
                    <a:gd name="T77" fmla="*/ 133 h 467"/>
                    <a:gd name="T78" fmla="*/ 168 w 291"/>
                    <a:gd name="T79" fmla="*/ 67 h 467"/>
                    <a:gd name="T80" fmla="*/ 198 w 291"/>
                    <a:gd name="T81" fmla="*/ 54 h 467"/>
                    <a:gd name="T82" fmla="*/ 205 w 291"/>
                    <a:gd name="T83" fmla="*/ 29 h 467"/>
                    <a:gd name="T84" fmla="*/ 244 w 291"/>
                    <a:gd name="T8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467">
                      <a:moveTo>
                        <a:pt x="244" y="0"/>
                      </a:moveTo>
                      <a:lnTo>
                        <a:pt x="256" y="35"/>
                      </a:lnTo>
                      <a:lnTo>
                        <a:pt x="266" y="50"/>
                      </a:lnTo>
                      <a:lnTo>
                        <a:pt x="269" y="133"/>
                      </a:lnTo>
                      <a:lnTo>
                        <a:pt x="291" y="175"/>
                      </a:lnTo>
                      <a:lnTo>
                        <a:pt x="284" y="197"/>
                      </a:lnTo>
                      <a:lnTo>
                        <a:pt x="260" y="238"/>
                      </a:lnTo>
                      <a:lnTo>
                        <a:pt x="260" y="279"/>
                      </a:lnTo>
                      <a:lnTo>
                        <a:pt x="256" y="317"/>
                      </a:lnTo>
                      <a:lnTo>
                        <a:pt x="246" y="354"/>
                      </a:lnTo>
                      <a:lnTo>
                        <a:pt x="254" y="388"/>
                      </a:lnTo>
                      <a:lnTo>
                        <a:pt x="249" y="433"/>
                      </a:lnTo>
                      <a:lnTo>
                        <a:pt x="240" y="455"/>
                      </a:lnTo>
                      <a:lnTo>
                        <a:pt x="231" y="445"/>
                      </a:lnTo>
                      <a:lnTo>
                        <a:pt x="198" y="428"/>
                      </a:lnTo>
                      <a:lnTo>
                        <a:pt x="180" y="448"/>
                      </a:lnTo>
                      <a:lnTo>
                        <a:pt x="156" y="437"/>
                      </a:lnTo>
                      <a:lnTo>
                        <a:pt x="141" y="441"/>
                      </a:lnTo>
                      <a:lnTo>
                        <a:pt x="136" y="453"/>
                      </a:lnTo>
                      <a:lnTo>
                        <a:pt x="134" y="467"/>
                      </a:lnTo>
                      <a:lnTo>
                        <a:pt x="127" y="467"/>
                      </a:lnTo>
                      <a:lnTo>
                        <a:pt x="114" y="448"/>
                      </a:lnTo>
                      <a:lnTo>
                        <a:pt x="101" y="436"/>
                      </a:lnTo>
                      <a:lnTo>
                        <a:pt x="79" y="443"/>
                      </a:lnTo>
                      <a:lnTo>
                        <a:pt x="74" y="401"/>
                      </a:lnTo>
                      <a:lnTo>
                        <a:pt x="52" y="392"/>
                      </a:lnTo>
                      <a:lnTo>
                        <a:pt x="38" y="348"/>
                      </a:lnTo>
                      <a:lnTo>
                        <a:pt x="19" y="348"/>
                      </a:lnTo>
                      <a:lnTo>
                        <a:pt x="0" y="283"/>
                      </a:lnTo>
                      <a:lnTo>
                        <a:pt x="17" y="273"/>
                      </a:lnTo>
                      <a:lnTo>
                        <a:pt x="38" y="239"/>
                      </a:lnTo>
                      <a:lnTo>
                        <a:pt x="53" y="237"/>
                      </a:lnTo>
                      <a:lnTo>
                        <a:pt x="58" y="225"/>
                      </a:lnTo>
                      <a:lnTo>
                        <a:pt x="108" y="188"/>
                      </a:lnTo>
                      <a:lnTo>
                        <a:pt x="109" y="177"/>
                      </a:lnTo>
                      <a:lnTo>
                        <a:pt x="123" y="169"/>
                      </a:lnTo>
                      <a:lnTo>
                        <a:pt x="123" y="160"/>
                      </a:lnTo>
                      <a:lnTo>
                        <a:pt x="144" y="143"/>
                      </a:lnTo>
                      <a:lnTo>
                        <a:pt x="144" y="133"/>
                      </a:lnTo>
                      <a:lnTo>
                        <a:pt x="168" y="67"/>
                      </a:lnTo>
                      <a:lnTo>
                        <a:pt x="198" y="54"/>
                      </a:lnTo>
                      <a:lnTo>
                        <a:pt x="205" y="29"/>
                      </a:lnTo>
                      <a:lnTo>
                        <a:pt x="2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0" name="Freeform 59">
                  <a:extLst>
                    <a:ext uri="{FF2B5EF4-FFF2-40B4-BE49-F238E27FC236}">
                      <a16:creationId xmlns:a16="http://schemas.microsoft.com/office/drawing/2014/main" id="{E01A3737-4746-445B-9B9E-3A7CB8627861}"/>
                    </a:ext>
                  </a:extLst>
                </p:cNvPr>
                <p:cNvSpPr>
                  <a:spLocks/>
                </p:cNvSpPr>
                <p:nvPr/>
              </p:nvSpPr>
              <p:spPr bwMode="auto">
                <a:xfrm>
                  <a:off x="6550026" y="3346451"/>
                  <a:ext cx="600075" cy="565150"/>
                </a:xfrm>
                <a:custGeom>
                  <a:avLst/>
                  <a:gdLst>
                    <a:gd name="T0" fmla="*/ 102 w 378"/>
                    <a:gd name="T1" fmla="*/ 0 h 356"/>
                    <a:gd name="T2" fmla="*/ 148 w 378"/>
                    <a:gd name="T3" fmla="*/ 32 h 356"/>
                    <a:gd name="T4" fmla="*/ 181 w 378"/>
                    <a:gd name="T5" fmla="*/ 72 h 356"/>
                    <a:gd name="T6" fmla="*/ 191 w 378"/>
                    <a:gd name="T7" fmla="*/ 72 h 356"/>
                    <a:gd name="T8" fmla="*/ 204 w 378"/>
                    <a:gd name="T9" fmla="*/ 93 h 356"/>
                    <a:gd name="T10" fmla="*/ 221 w 378"/>
                    <a:gd name="T11" fmla="*/ 88 h 356"/>
                    <a:gd name="T12" fmla="*/ 240 w 378"/>
                    <a:gd name="T13" fmla="*/ 66 h 356"/>
                    <a:gd name="T14" fmla="*/ 261 w 378"/>
                    <a:gd name="T15" fmla="*/ 70 h 356"/>
                    <a:gd name="T16" fmla="*/ 269 w 378"/>
                    <a:gd name="T17" fmla="*/ 80 h 356"/>
                    <a:gd name="T18" fmla="*/ 303 w 378"/>
                    <a:gd name="T19" fmla="*/ 71 h 356"/>
                    <a:gd name="T20" fmla="*/ 361 w 378"/>
                    <a:gd name="T21" fmla="*/ 14 h 356"/>
                    <a:gd name="T22" fmla="*/ 378 w 378"/>
                    <a:gd name="T23" fmla="*/ 39 h 356"/>
                    <a:gd name="T24" fmla="*/ 373 w 378"/>
                    <a:gd name="T25" fmla="*/ 95 h 356"/>
                    <a:gd name="T26" fmla="*/ 348 w 378"/>
                    <a:gd name="T27" fmla="*/ 109 h 356"/>
                    <a:gd name="T28" fmla="*/ 339 w 378"/>
                    <a:gd name="T29" fmla="*/ 125 h 356"/>
                    <a:gd name="T30" fmla="*/ 344 w 378"/>
                    <a:gd name="T31" fmla="*/ 136 h 356"/>
                    <a:gd name="T32" fmla="*/ 330 w 378"/>
                    <a:gd name="T33" fmla="*/ 150 h 356"/>
                    <a:gd name="T34" fmla="*/ 313 w 378"/>
                    <a:gd name="T35" fmla="*/ 159 h 356"/>
                    <a:gd name="T36" fmla="*/ 304 w 378"/>
                    <a:gd name="T37" fmla="*/ 150 h 356"/>
                    <a:gd name="T38" fmla="*/ 301 w 378"/>
                    <a:gd name="T39" fmla="*/ 154 h 356"/>
                    <a:gd name="T40" fmla="*/ 299 w 378"/>
                    <a:gd name="T41" fmla="*/ 168 h 356"/>
                    <a:gd name="T42" fmla="*/ 313 w 378"/>
                    <a:gd name="T43" fmla="*/ 214 h 356"/>
                    <a:gd name="T44" fmla="*/ 313 w 378"/>
                    <a:gd name="T45" fmla="*/ 277 h 356"/>
                    <a:gd name="T46" fmla="*/ 286 w 378"/>
                    <a:gd name="T47" fmla="*/ 343 h 356"/>
                    <a:gd name="T48" fmla="*/ 270 w 378"/>
                    <a:gd name="T49" fmla="*/ 356 h 356"/>
                    <a:gd name="T50" fmla="*/ 204 w 378"/>
                    <a:gd name="T51" fmla="*/ 291 h 356"/>
                    <a:gd name="T52" fmla="*/ 188 w 378"/>
                    <a:gd name="T53" fmla="*/ 264 h 356"/>
                    <a:gd name="T54" fmla="*/ 168 w 378"/>
                    <a:gd name="T55" fmla="*/ 263 h 356"/>
                    <a:gd name="T56" fmla="*/ 147 w 378"/>
                    <a:gd name="T57" fmla="*/ 301 h 356"/>
                    <a:gd name="T58" fmla="*/ 136 w 378"/>
                    <a:gd name="T59" fmla="*/ 307 h 356"/>
                    <a:gd name="T60" fmla="*/ 125 w 378"/>
                    <a:gd name="T61" fmla="*/ 298 h 356"/>
                    <a:gd name="T62" fmla="*/ 62 w 378"/>
                    <a:gd name="T63" fmla="*/ 298 h 356"/>
                    <a:gd name="T64" fmla="*/ 53 w 378"/>
                    <a:gd name="T65" fmla="*/ 294 h 356"/>
                    <a:gd name="T66" fmla="*/ 43 w 378"/>
                    <a:gd name="T67" fmla="*/ 269 h 356"/>
                    <a:gd name="T68" fmla="*/ 31 w 378"/>
                    <a:gd name="T69" fmla="*/ 263 h 356"/>
                    <a:gd name="T70" fmla="*/ 27 w 378"/>
                    <a:gd name="T71" fmla="*/ 248 h 356"/>
                    <a:gd name="T72" fmla="*/ 0 w 378"/>
                    <a:gd name="T73" fmla="*/ 232 h 356"/>
                    <a:gd name="T74" fmla="*/ 8 w 378"/>
                    <a:gd name="T75" fmla="*/ 185 h 356"/>
                    <a:gd name="T76" fmla="*/ 8 w 378"/>
                    <a:gd name="T77" fmla="*/ 155 h 356"/>
                    <a:gd name="T78" fmla="*/ 51 w 378"/>
                    <a:gd name="T79" fmla="*/ 14 h 356"/>
                    <a:gd name="T80" fmla="*/ 98 w 378"/>
                    <a:gd name="T81" fmla="*/ 4 h 356"/>
                    <a:gd name="T82" fmla="*/ 102 w 378"/>
                    <a:gd name="T8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356">
                      <a:moveTo>
                        <a:pt x="102" y="0"/>
                      </a:moveTo>
                      <a:lnTo>
                        <a:pt x="148" y="32"/>
                      </a:lnTo>
                      <a:lnTo>
                        <a:pt x="181" y="72"/>
                      </a:lnTo>
                      <a:lnTo>
                        <a:pt x="191" y="72"/>
                      </a:lnTo>
                      <a:lnTo>
                        <a:pt x="204" y="93"/>
                      </a:lnTo>
                      <a:lnTo>
                        <a:pt x="221" y="88"/>
                      </a:lnTo>
                      <a:lnTo>
                        <a:pt x="240" y="66"/>
                      </a:lnTo>
                      <a:lnTo>
                        <a:pt x="261" y="70"/>
                      </a:lnTo>
                      <a:lnTo>
                        <a:pt x="269" y="80"/>
                      </a:lnTo>
                      <a:lnTo>
                        <a:pt x="303" y="71"/>
                      </a:lnTo>
                      <a:lnTo>
                        <a:pt x="361" y="14"/>
                      </a:lnTo>
                      <a:lnTo>
                        <a:pt x="378" y="39"/>
                      </a:lnTo>
                      <a:lnTo>
                        <a:pt x="373" y="95"/>
                      </a:lnTo>
                      <a:lnTo>
                        <a:pt x="348" y="109"/>
                      </a:lnTo>
                      <a:lnTo>
                        <a:pt x="339" y="125"/>
                      </a:lnTo>
                      <a:lnTo>
                        <a:pt x="344" y="136"/>
                      </a:lnTo>
                      <a:lnTo>
                        <a:pt x="330" y="150"/>
                      </a:lnTo>
                      <a:lnTo>
                        <a:pt x="313" y="159"/>
                      </a:lnTo>
                      <a:lnTo>
                        <a:pt x="304" y="150"/>
                      </a:lnTo>
                      <a:lnTo>
                        <a:pt x="301" y="154"/>
                      </a:lnTo>
                      <a:lnTo>
                        <a:pt x="299" y="168"/>
                      </a:lnTo>
                      <a:lnTo>
                        <a:pt x="313" y="214"/>
                      </a:lnTo>
                      <a:lnTo>
                        <a:pt x="313" y="277"/>
                      </a:lnTo>
                      <a:lnTo>
                        <a:pt x="286" y="343"/>
                      </a:lnTo>
                      <a:lnTo>
                        <a:pt x="270" y="356"/>
                      </a:lnTo>
                      <a:lnTo>
                        <a:pt x="204" y="291"/>
                      </a:lnTo>
                      <a:lnTo>
                        <a:pt x="188" y="264"/>
                      </a:lnTo>
                      <a:lnTo>
                        <a:pt x="168" y="263"/>
                      </a:lnTo>
                      <a:lnTo>
                        <a:pt x="147" y="301"/>
                      </a:lnTo>
                      <a:lnTo>
                        <a:pt x="136" y="307"/>
                      </a:lnTo>
                      <a:lnTo>
                        <a:pt x="125" y="298"/>
                      </a:lnTo>
                      <a:lnTo>
                        <a:pt x="62" y="298"/>
                      </a:lnTo>
                      <a:lnTo>
                        <a:pt x="53" y="294"/>
                      </a:lnTo>
                      <a:lnTo>
                        <a:pt x="43" y="269"/>
                      </a:lnTo>
                      <a:lnTo>
                        <a:pt x="31" y="263"/>
                      </a:lnTo>
                      <a:lnTo>
                        <a:pt x="27" y="248"/>
                      </a:lnTo>
                      <a:lnTo>
                        <a:pt x="0" y="232"/>
                      </a:lnTo>
                      <a:lnTo>
                        <a:pt x="8" y="185"/>
                      </a:lnTo>
                      <a:lnTo>
                        <a:pt x="8" y="155"/>
                      </a:lnTo>
                      <a:lnTo>
                        <a:pt x="51" y="14"/>
                      </a:lnTo>
                      <a:lnTo>
                        <a:pt x="98" y="4"/>
                      </a:lnTo>
                      <a:lnTo>
                        <a:pt x="1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1" name="Groupe 70">
                <a:extLst>
                  <a:ext uri="{FF2B5EF4-FFF2-40B4-BE49-F238E27FC236}">
                    <a16:creationId xmlns:a16="http://schemas.microsoft.com/office/drawing/2014/main" id="{C2E83137-9250-4DE6-A61C-BE4FD2969D62}"/>
                  </a:ext>
                </a:extLst>
              </p:cNvPr>
              <p:cNvGrpSpPr/>
              <p:nvPr/>
            </p:nvGrpSpPr>
            <p:grpSpPr>
              <a:xfrm>
                <a:off x="7840961" y="1431150"/>
                <a:ext cx="637150" cy="910001"/>
                <a:chOff x="6469063" y="1339851"/>
                <a:chExt cx="1398588" cy="2154238"/>
              </a:xfrm>
              <a:solidFill>
                <a:srgbClr val="55555F">
                  <a:lumMod val="20000"/>
                  <a:lumOff val="80000"/>
                </a:srgbClr>
              </a:solidFill>
            </p:grpSpPr>
            <p:sp>
              <p:nvSpPr>
                <p:cNvPr id="139" name="Freeform 64">
                  <a:extLst>
                    <a:ext uri="{FF2B5EF4-FFF2-40B4-BE49-F238E27FC236}">
                      <a16:creationId xmlns:a16="http://schemas.microsoft.com/office/drawing/2014/main" id="{28F7AA54-1995-435A-B5EA-F5B1DC423B09}"/>
                    </a:ext>
                  </a:extLst>
                </p:cNvPr>
                <p:cNvSpPr>
                  <a:spLocks/>
                </p:cNvSpPr>
                <p:nvPr/>
              </p:nvSpPr>
              <p:spPr bwMode="auto">
                <a:xfrm>
                  <a:off x="7337426" y="2441576"/>
                  <a:ext cx="180975" cy="206375"/>
                </a:xfrm>
                <a:custGeom>
                  <a:avLst/>
                  <a:gdLst>
                    <a:gd name="T0" fmla="*/ 31 w 114"/>
                    <a:gd name="T1" fmla="*/ 0 h 130"/>
                    <a:gd name="T2" fmla="*/ 55 w 114"/>
                    <a:gd name="T3" fmla="*/ 17 h 130"/>
                    <a:gd name="T4" fmla="*/ 77 w 114"/>
                    <a:gd name="T5" fmla="*/ 51 h 130"/>
                    <a:gd name="T6" fmla="*/ 82 w 114"/>
                    <a:gd name="T7" fmla="*/ 67 h 130"/>
                    <a:gd name="T8" fmla="*/ 110 w 114"/>
                    <a:gd name="T9" fmla="*/ 85 h 130"/>
                    <a:gd name="T10" fmla="*/ 114 w 114"/>
                    <a:gd name="T11" fmla="*/ 115 h 130"/>
                    <a:gd name="T12" fmla="*/ 92 w 114"/>
                    <a:gd name="T13" fmla="*/ 117 h 130"/>
                    <a:gd name="T14" fmla="*/ 72 w 114"/>
                    <a:gd name="T15" fmla="*/ 130 h 130"/>
                    <a:gd name="T16" fmla="*/ 28 w 114"/>
                    <a:gd name="T17" fmla="*/ 104 h 130"/>
                    <a:gd name="T18" fmla="*/ 0 w 114"/>
                    <a:gd name="T19" fmla="*/ 26 h 130"/>
                    <a:gd name="T20" fmla="*/ 18 w 114"/>
                    <a:gd name="T21" fmla="*/ 1 h 130"/>
                    <a:gd name="T22" fmla="*/ 31 w 114"/>
                    <a:gd name="T2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30">
                      <a:moveTo>
                        <a:pt x="31" y="0"/>
                      </a:moveTo>
                      <a:lnTo>
                        <a:pt x="55" y="17"/>
                      </a:lnTo>
                      <a:lnTo>
                        <a:pt x="77" y="51"/>
                      </a:lnTo>
                      <a:lnTo>
                        <a:pt x="82" y="67"/>
                      </a:lnTo>
                      <a:lnTo>
                        <a:pt x="110" y="85"/>
                      </a:lnTo>
                      <a:lnTo>
                        <a:pt x="114" y="115"/>
                      </a:lnTo>
                      <a:lnTo>
                        <a:pt x="92" y="117"/>
                      </a:lnTo>
                      <a:lnTo>
                        <a:pt x="72" y="130"/>
                      </a:lnTo>
                      <a:lnTo>
                        <a:pt x="28" y="104"/>
                      </a:lnTo>
                      <a:lnTo>
                        <a:pt x="0" y="26"/>
                      </a:lnTo>
                      <a:lnTo>
                        <a:pt x="18" y="1"/>
                      </a:lnTo>
                      <a:lnTo>
                        <a:pt x="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0" name="Freeform 65">
                  <a:extLst>
                    <a:ext uri="{FF2B5EF4-FFF2-40B4-BE49-F238E27FC236}">
                      <a16:creationId xmlns:a16="http://schemas.microsoft.com/office/drawing/2014/main" id="{85778F2D-A282-4B5D-9B3A-0E0761C80760}"/>
                    </a:ext>
                  </a:extLst>
                </p:cNvPr>
                <p:cNvSpPr>
                  <a:spLocks/>
                </p:cNvSpPr>
                <p:nvPr/>
              </p:nvSpPr>
              <p:spPr bwMode="auto">
                <a:xfrm>
                  <a:off x="6745288" y="2336801"/>
                  <a:ext cx="636588" cy="517525"/>
                </a:xfrm>
                <a:custGeom>
                  <a:avLst/>
                  <a:gdLst>
                    <a:gd name="T0" fmla="*/ 180 w 401"/>
                    <a:gd name="T1" fmla="*/ 0 h 326"/>
                    <a:gd name="T2" fmla="*/ 218 w 401"/>
                    <a:gd name="T3" fmla="*/ 25 h 326"/>
                    <a:gd name="T4" fmla="*/ 260 w 401"/>
                    <a:gd name="T5" fmla="*/ 25 h 326"/>
                    <a:gd name="T6" fmla="*/ 266 w 401"/>
                    <a:gd name="T7" fmla="*/ 20 h 326"/>
                    <a:gd name="T8" fmla="*/ 294 w 401"/>
                    <a:gd name="T9" fmla="*/ 43 h 326"/>
                    <a:gd name="T10" fmla="*/ 302 w 401"/>
                    <a:gd name="T11" fmla="*/ 40 h 326"/>
                    <a:gd name="T12" fmla="*/ 307 w 401"/>
                    <a:gd name="T13" fmla="*/ 12 h 326"/>
                    <a:gd name="T14" fmla="*/ 315 w 401"/>
                    <a:gd name="T15" fmla="*/ 9 h 326"/>
                    <a:gd name="T16" fmla="*/ 361 w 401"/>
                    <a:gd name="T17" fmla="*/ 50 h 326"/>
                    <a:gd name="T18" fmla="*/ 391 w 401"/>
                    <a:gd name="T19" fmla="*/ 67 h 326"/>
                    <a:gd name="T20" fmla="*/ 373 w 401"/>
                    <a:gd name="T21" fmla="*/ 92 h 326"/>
                    <a:gd name="T22" fmla="*/ 401 w 401"/>
                    <a:gd name="T23" fmla="*/ 170 h 326"/>
                    <a:gd name="T24" fmla="*/ 353 w 401"/>
                    <a:gd name="T25" fmla="*/ 172 h 326"/>
                    <a:gd name="T26" fmla="*/ 353 w 401"/>
                    <a:gd name="T27" fmla="*/ 181 h 326"/>
                    <a:gd name="T28" fmla="*/ 340 w 401"/>
                    <a:gd name="T29" fmla="*/ 186 h 326"/>
                    <a:gd name="T30" fmla="*/ 325 w 401"/>
                    <a:gd name="T31" fmla="*/ 182 h 326"/>
                    <a:gd name="T32" fmla="*/ 322 w 401"/>
                    <a:gd name="T33" fmla="*/ 183 h 326"/>
                    <a:gd name="T34" fmla="*/ 320 w 401"/>
                    <a:gd name="T35" fmla="*/ 186 h 326"/>
                    <a:gd name="T36" fmla="*/ 330 w 401"/>
                    <a:gd name="T37" fmla="*/ 197 h 326"/>
                    <a:gd name="T38" fmla="*/ 309 w 401"/>
                    <a:gd name="T39" fmla="*/ 205 h 326"/>
                    <a:gd name="T40" fmla="*/ 279 w 401"/>
                    <a:gd name="T41" fmla="*/ 205 h 326"/>
                    <a:gd name="T42" fmla="*/ 163 w 401"/>
                    <a:gd name="T43" fmla="*/ 292 h 326"/>
                    <a:gd name="T44" fmla="*/ 143 w 401"/>
                    <a:gd name="T45" fmla="*/ 301 h 326"/>
                    <a:gd name="T46" fmla="*/ 99 w 401"/>
                    <a:gd name="T47" fmla="*/ 326 h 326"/>
                    <a:gd name="T48" fmla="*/ 60 w 401"/>
                    <a:gd name="T49" fmla="*/ 324 h 326"/>
                    <a:gd name="T50" fmla="*/ 54 w 401"/>
                    <a:gd name="T51" fmla="*/ 320 h 326"/>
                    <a:gd name="T52" fmla="*/ 39 w 401"/>
                    <a:gd name="T53" fmla="*/ 281 h 326"/>
                    <a:gd name="T54" fmla="*/ 18 w 401"/>
                    <a:gd name="T55" fmla="*/ 275 h 326"/>
                    <a:gd name="T56" fmla="*/ 18 w 401"/>
                    <a:gd name="T57" fmla="*/ 254 h 326"/>
                    <a:gd name="T58" fmla="*/ 4 w 401"/>
                    <a:gd name="T59" fmla="*/ 242 h 326"/>
                    <a:gd name="T60" fmla="*/ 8 w 401"/>
                    <a:gd name="T61" fmla="*/ 237 h 326"/>
                    <a:gd name="T62" fmla="*/ 24 w 401"/>
                    <a:gd name="T63" fmla="*/ 233 h 326"/>
                    <a:gd name="T64" fmla="*/ 33 w 401"/>
                    <a:gd name="T65" fmla="*/ 197 h 326"/>
                    <a:gd name="T66" fmla="*/ 0 w 401"/>
                    <a:gd name="T67" fmla="*/ 188 h 326"/>
                    <a:gd name="T68" fmla="*/ 3 w 401"/>
                    <a:gd name="T69" fmla="*/ 171 h 326"/>
                    <a:gd name="T70" fmla="*/ 29 w 401"/>
                    <a:gd name="T71" fmla="*/ 157 h 326"/>
                    <a:gd name="T72" fmla="*/ 54 w 401"/>
                    <a:gd name="T73" fmla="*/ 165 h 326"/>
                    <a:gd name="T74" fmla="*/ 74 w 401"/>
                    <a:gd name="T75" fmla="*/ 156 h 326"/>
                    <a:gd name="T76" fmla="*/ 83 w 401"/>
                    <a:gd name="T77" fmla="*/ 117 h 326"/>
                    <a:gd name="T78" fmla="*/ 92 w 401"/>
                    <a:gd name="T79" fmla="*/ 83 h 326"/>
                    <a:gd name="T80" fmla="*/ 107 w 401"/>
                    <a:gd name="T81" fmla="*/ 82 h 326"/>
                    <a:gd name="T82" fmla="*/ 119 w 401"/>
                    <a:gd name="T83" fmla="*/ 63 h 326"/>
                    <a:gd name="T84" fmla="*/ 131 w 401"/>
                    <a:gd name="T85" fmla="*/ 62 h 326"/>
                    <a:gd name="T86" fmla="*/ 136 w 401"/>
                    <a:gd name="T87" fmla="*/ 48 h 326"/>
                    <a:gd name="T88" fmla="*/ 160 w 401"/>
                    <a:gd name="T89" fmla="*/ 45 h 326"/>
                    <a:gd name="T90" fmla="*/ 175 w 401"/>
                    <a:gd name="T91" fmla="*/ 5 h 326"/>
                    <a:gd name="T92" fmla="*/ 180 w 401"/>
                    <a:gd name="T9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26">
                      <a:moveTo>
                        <a:pt x="180" y="0"/>
                      </a:moveTo>
                      <a:lnTo>
                        <a:pt x="218" y="25"/>
                      </a:lnTo>
                      <a:lnTo>
                        <a:pt x="260" y="25"/>
                      </a:lnTo>
                      <a:lnTo>
                        <a:pt x="266" y="20"/>
                      </a:lnTo>
                      <a:lnTo>
                        <a:pt x="294" y="43"/>
                      </a:lnTo>
                      <a:lnTo>
                        <a:pt x="302" y="40"/>
                      </a:lnTo>
                      <a:lnTo>
                        <a:pt x="307" y="12"/>
                      </a:lnTo>
                      <a:lnTo>
                        <a:pt x="315" y="9"/>
                      </a:lnTo>
                      <a:lnTo>
                        <a:pt x="361" y="50"/>
                      </a:lnTo>
                      <a:lnTo>
                        <a:pt x="391" y="67"/>
                      </a:lnTo>
                      <a:lnTo>
                        <a:pt x="373" y="92"/>
                      </a:lnTo>
                      <a:lnTo>
                        <a:pt x="401" y="170"/>
                      </a:lnTo>
                      <a:lnTo>
                        <a:pt x="353" y="172"/>
                      </a:lnTo>
                      <a:lnTo>
                        <a:pt x="353" y="181"/>
                      </a:lnTo>
                      <a:lnTo>
                        <a:pt x="340" y="186"/>
                      </a:lnTo>
                      <a:lnTo>
                        <a:pt x="325" y="182"/>
                      </a:lnTo>
                      <a:lnTo>
                        <a:pt x="322" y="183"/>
                      </a:lnTo>
                      <a:lnTo>
                        <a:pt x="320" y="186"/>
                      </a:lnTo>
                      <a:lnTo>
                        <a:pt x="330" y="197"/>
                      </a:lnTo>
                      <a:lnTo>
                        <a:pt x="309" y="205"/>
                      </a:lnTo>
                      <a:lnTo>
                        <a:pt x="279" y="205"/>
                      </a:lnTo>
                      <a:lnTo>
                        <a:pt x="163" y="292"/>
                      </a:lnTo>
                      <a:lnTo>
                        <a:pt x="143" y="301"/>
                      </a:lnTo>
                      <a:lnTo>
                        <a:pt x="99" y="326"/>
                      </a:lnTo>
                      <a:lnTo>
                        <a:pt x="60" y="324"/>
                      </a:lnTo>
                      <a:lnTo>
                        <a:pt x="54" y="320"/>
                      </a:lnTo>
                      <a:lnTo>
                        <a:pt x="39" y="281"/>
                      </a:lnTo>
                      <a:lnTo>
                        <a:pt x="18" y="275"/>
                      </a:lnTo>
                      <a:lnTo>
                        <a:pt x="18" y="254"/>
                      </a:lnTo>
                      <a:lnTo>
                        <a:pt x="4" y="242"/>
                      </a:lnTo>
                      <a:lnTo>
                        <a:pt x="8" y="237"/>
                      </a:lnTo>
                      <a:lnTo>
                        <a:pt x="24" y="233"/>
                      </a:lnTo>
                      <a:lnTo>
                        <a:pt x="33" y="197"/>
                      </a:lnTo>
                      <a:lnTo>
                        <a:pt x="0" y="188"/>
                      </a:lnTo>
                      <a:lnTo>
                        <a:pt x="3" y="171"/>
                      </a:lnTo>
                      <a:lnTo>
                        <a:pt x="29" y="157"/>
                      </a:lnTo>
                      <a:lnTo>
                        <a:pt x="54" y="165"/>
                      </a:lnTo>
                      <a:lnTo>
                        <a:pt x="74" y="156"/>
                      </a:lnTo>
                      <a:lnTo>
                        <a:pt x="83" y="117"/>
                      </a:lnTo>
                      <a:lnTo>
                        <a:pt x="92" y="83"/>
                      </a:lnTo>
                      <a:lnTo>
                        <a:pt x="107" y="82"/>
                      </a:lnTo>
                      <a:lnTo>
                        <a:pt x="119" y="63"/>
                      </a:lnTo>
                      <a:lnTo>
                        <a:pt x="131" y="62"/>
                      </a:lnTo>
                      <a:lnTo>
                        <a:pt x="136" y="48"/>
                      </a:lnTo>
                      <a:lnTo>
                        <a:pt x="160" y="45"/>
                      </a:lnTo>
                      <a:lnTo>
                        <a:pt x="175" y="5"/>
                      </a:lnTo>
                      <a:lnTo>
                        <a:pt x="18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1" name="Freeform 66">
                  <a:extLst>
                    <a:ext uri="{FF2B5EF4-FFF2-40B4-BE49-F238E27FC236}">
                      <a16:creationId xmlns:a16="http://schemas.microsoft.com/office/drawing/2014/main" id="{E1AFB254-D826-4ED7-A91A-71CDA3C3FDEE}"/>
                    </a:ext>
                  </a:extLst>
                </p:cNvPr>
                <p:cNvSpPr>
                  <a:spLocks/>
                </p:cNvSpPr>
                <p:nvPr/>
              </p:nvSpPr>
              <p:spPr bwMode="auto">
                <a:xfrm>
                  <a:off x="6729413" y="2844801"/>
                  <a:ext cx="422275" cy="649288"/>
                </a:xfrm>
                <a:custGeom>
                  <a:avLst/>
                  <a:gdLst>
                    <a:gd name="T0" fmla="*/ 64 w 266"/>
                    <a:gd name="T1" fmla="*/ 0 h 409"/>
                    <a:gd name="T2" fmla="*/ 70 w 266"/>
                    <a:gd name="T3" fmla="*/ 4 h 409"/>
                    <a:gd name="T4" fmla="*/ 109 w 266"/>
                    <a:gd name="T5" fmla="*/ 6 h 409"/>
                    <a:gd name="T6" fmla="*/ 119 w 266"/>
                    <a:gd name="T7" fmla="*/ 25 h 409"/>
                    <a:gd name="T8" fmla="*/ 143 w 266"/>
                    <a:gd name="T9" fmla="*/ 34 h 409"/>
                    <a:gd name="T10" fmla="*/ 153 w 266"/>
                    <a:gd name="T11" fmla="*/ 46 h 409"/>
                    <a:gd name="T12" fmla="*/ 129 w 266"/>
                    <a:gd name="T13" fmla="*/ 96 h 409"/>
                    <a:gd name="T14" fmla="*/ 141 w 266"/>
                    <a:gd name="T15" fmla="*/ 103 h 409"/>
                    <a:gd name="T16" fmla="*/ 157 w 266"/>
                    <a:gd name="T17" fmla="*/ 99 h 409"/>
                    <a:gd name="T18" fmla="*/ 176 w 266"/>
                    <a:gd name="T19" fmla="*/ 110 h 409"/>
                    <a:gd name="T20" fmla="*/ 195 w 266"/>
                    <a:gd name="T21" fmla="*/ 105 h 409"/>
                    <a:gd name="T22" fmla="*/ 200 w 266"/>
                    <a:gd name="T23" fmla="*/ 109 h 409"/>
                    <a:gd name="T24" fmla="*/ 200 w 266"/>
                    <a:gd name="T25" fmla="*/ 125 h 409"/>
                    <a:gd name="T26" fmla="*/ 221 w 266"/>
                    <a:gd name="T27" fmla="*/ 142 h 409"/>
                    <a:gd name="T28" fmla="*/ 226 w 266"/>
                    <a:gd name="T29" fmla="*/ 163 h 409"/>
                    <a:gd name="T30" fmla="*/ 266 w 266"/>
                    <a:gd name="T31" fmla="*/ 185 h 409"/>
                    <a:gd name="T32" fmla="*/ 259 w 266"/>
                    <a:gd name="T33" fmla="*/ 204 h 409"/>
                    <a:gd name="T34" fmla="*/ 241 w 266"/>
                    <a:gd name="T35" fmla="*/ 227 h 409"/>
                    <a:gd name="T36" fmla="*/ 250 w 266"/>
                    <a:gd name="T37" fmla="*/ 247 h 409"/>
                    <a:gd name="T38" fmla="*/ 232 w 266"/>
                    <a:gd name="T39" fmla="*/ 279 h 409"/>
                    <a:gd name="T40" fmla="*/ 251 w 266"/>
                    <a:gd name="T41" fmla="*/ 302 h 409"/>
                    <a:gd name="T42" fmla="*/ 246 w 266"/>
                    <a:gd name="T43" fmla="*/ 315 h 409"/>
                    <a:gd name="T44" fmla="*/ 248 w 266"/>
                    <a:gd name="T45" fmla="*/ 330 h 409"/>
                    <a:gd name="T46" fmla="*/ 190 w 266"/>
                    <a:gd name="T47" fmla="*/ 387 h 409"/>
                    <a:gd name="T48" fmla="*/ 156 w 266"/>
                    <a:gd name="T49" fmla="*/ 396 h 409"/>
                    <a:gd name="T50" fmla="*/ 148 w 266"/>
                    <a:gd name="T51" fmla="*/ 386 h 409"/>
                    <a:gd name="T52" fmla="*/ 127 w 266"/>
                    <a:gd name="T53" fmla="*/ 382 h 409"/>
                    <a:gd name="T54" fmla="*/ 108 w 266"/>
                    <a:gd name="T55" fmla="*/ 404 h 409"/>
                    <a:gd name="T56" fmla="*/ 91 w 266"/>
                    <a:gd name="T57" fmla="*/ 409 h 409"/>
                    <a:gd name="T58" fmla="*/ 78 w 266"/>
                    <a:gd name="T59" fmla="*/ 388 h 409"/>
                    <a:gd name="T60" fmla="*/ 68 w 266"/>
                    <a:gd name="T61" fmla="*/ 388 h 409"/>
                    <a:gd name="T62" fmla="*/ 35 w 266"/>
                    <a:gd name="T63" fmla="*/ 348 h 409"/>
                    <a:gd name="T64" fmla="*/ 38 w 266"/>
                    <a:gd name="T65" fmla="*/ 336 h 409"/>
                    <a:gd name="T66" fmla="*/ 62 w 266"/>
                    <a:gd name="T67" fmla="*/ 325 h 409"/>
                    <a:gd name="T68" fmla="*/ 58 w 266"/>
                    <a:gd name="T69" fmla="*/ 315 h 409"/>
                    <a:gd name="T70" fmla="*/ 45 w 266"/>
                    <a:gd name="T71" fmla="*/ 310 h 409"/>
                    <a:gd name="T72" fmla="*/ 43 w 266"/>
                    <a:gd name="T73" fmla="*/ 293 h 409"/>
                    <a:gd name="T74" fmla="*/ 55 w 266"/>
                    <a:gd name="T75" fmla="*/ 284 h 409"/>
                    <a:gd name="T76" fmla="*/ 53 w 266"/>
                    <a:gd name="T77" fmla="*/ 238 h 409"/>
                    <a:gd name="T78" fmla="*/ 47 w 266"/>
                    <a:gd name="T79" fmla="*/ 234 h 409"/>
                    <a:gd name="T80" fmla="*/ 33 w 266"/>
                    <a:gd name="T81" fmla="*/ 224 h 409"/>
                    <a:gd name="T82" fmla="*/ 38 w 266"/>
                    <a:gd name="T83" fmla="*/ 214 h 409"/>
                    <a:gd name="T84" fmla="*/ 27 w 266"/>
                    <a:gd name="T85" fmla="*/ 203 h 409"/>
                    <a:gd name="T86" fmla="*/ 27 w 266"/>
                    <a:gd name="T87" fmla="*/ 194 h 409"/>
                    <a:gd name="T88" fmla="*/ 55 w 266"/>
                    <a:gd name="T89" fmla="*/ 177 h 409"/>
                    <a:gd name="T90" fmla="*/ 53 w 266"/>
                    <a:gd name="T91" fmla="*/ 168 h 409"/>
                    <a:gd name="T92" fmla="*/ 49 w 266"/>
                    <a:gd name="T93" fmla="*/ 169 h 409"/>
                    <a:gd name="T94" fmla="*/ 34 w 266"/>
                    <a:gd name="T95" fmla="*/ 159 h 409"/>
                    <a:gd name="T96" fmla="*/ 23 w 266"/>
                    <a:gd name="T97" fmla="*/ 153 h 409"/>
                    <a:gd name="T98" fmla="*/ 4 w 266"/>
                    <a:gd name="T99" fmla="*/ 144 h 409"/>
                    <a:gd name="T100" fmla="*/ 0 w 266"/>
                    <a:gd name="T101" fmla="*/ 129 h 409"/>
                    <a:gd name="T102" fmla="*/ 13 w 266"/>
                    <a:gd name="T103" fmla="*/ 114 h 409"/>
                    <a:gd name="T104" fmla="*/ 4 w 266"/>
                    <a:gd name="T105" fmla="*/ 108 h 409"/>
                    <a:gd name="T106" fmla="*/ 13 w 266"/>
                    <a:gd name="T107" fmla="*/ 94 h 409"/>
                    <a:gd name="T108" fmla="*/ 33 w 266"/>
                    <a:gd name="T109" fmla="*/ 89 h 409"/>
                    <a:gd name="T110" fmla="*/ 35 w 266"/>
                    <a:gd name="T111" fmla="*/ 70 h 409"/>
                    <a:gd name="T112" fmla="*/ 49 w 266"/>
                    <a:gd name="T113" fmla="*/ 58 h 409"/>
                    <a:gd name="T114" fmla="*/ 47 w 266"/>
                    <a:gd name="T115" fmla="*/ 40 h 409"/>
                    <a:gd name="T116" fmla="*/ 55 w 266"/>
                    <a:gd name="T117" fmla="*/ 29 h 409"/>
                    <a:gd name="T118" fmla="*/ 53 w 266"/>
                    <a:gd name="T119" fmla="*/ 11 h 409"/>
                    <a:gd name="T120" fmla="*/ 64 w 266"/>
                    <a:gd name="T1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09">
                      <a:moveTo>
                        <a:pt x="64" y="0"/>
                      </a:moveTo>
                      <a:lnTo>
                        <a:pt x="70" y="4"/>
                      </a:lnTo>
                      <a:lnTo>
                        <a:pt x="109" y="6"/>
                      </a:lnTo>
                      <a:lnTo>
                        <a:pt x="119" y="25"/>
                      </a:lnTo>
                      <a:lnTo>
                        <a:pt x="143" y="34"/>
                      </a:lnTo>
                      <a:lnTo>
                        <a:pt x="153" y="46"/>
                      </a:lnTo>
                      <a:lnTo>
                        <a:pt x="129" y="96"/>
                      </a:lnTo>
                      <a:lnTo>
                        <a:pt x="141" y="103"/>
                      </a:lnTo>
                      <a:lnTo>
                        <a:pt x="157" y="99"/>
                      </a:lnTo>
                      <a:lnTo>
                        <a:pt x="176" y="110"/>
                      </a:lnTo>
                      <a:lnTo>
                        <a:pt x="195" y="105"/>
                      </a:lnTo>
                      <a:lnTo>
                        <a:pt x="200" y="109"/>
                      </a:lnTo>
                      <a:lnTo>
                        <a:pt x="200" y="125"/>
                      </a:lnTo>
                      <a:lnTo>
                        <a:pt x="221" y="142"/>
                      </a:lnTo>
                      <a:lnTo>
                        <a:pt x="226" y="163"/>
                      </a:lnTo>
                      <a:lnTo>
                        <a:pt x="266" y="185"/>
                      </a:lnTo>
                      <a:lnTo>
                        <a:pt x="259" y="204"/>
                      </a:lnTo>
                      <a:lnTo>
                        <a:pt x="241" y="227"/>
                      </a:lnTo>
                      <a:lnTo>
                        <a:pt x="250" y="247"/>
                      </a:lnTo>
                      <a:lnTo>
                        <a:pt x="232" y="279"/>
                      </a:lnTo>
                      <a:lnTo>
                        <a:pt x="251" y="302"/>
                      </a:lnTo>
                      <a:lnTo>
                        <a:pt x="246" y="315"/>
                      </a:lnTo>
                      <a:lnTo>
                        <a:pt x="248" y="330"/>
                      </a:lnTo>
                      <a:lnTo>
                        <a:pt x="190" y="387"/>
                      </a:lnTo>
                      <a:lnTo>
                        <a:pt x="156" y="396"/>
                      </a:lnTo>
                      <a:lnTo>
                        <a:pt x="148" y="386"/>
                      </a:lnTo>
                      <a:lnTo>
                        <a:pt x="127" y="382"/>
                      </a:lnTo>
                      <a:lnTo>
                        <a:pt x="108" y="404"/>
                      </a:lnTo>
                      <a:lnTo>
                        <a:pt x="91" y="409"/>
                      </a:lnTo>
                      <a:lnTo>
                        <a:pt x="78" y="388"/>
                      </a:lnTo>
                      <a:lnTo>
                        <a:pt x="68" y="388"/>
                      </a:lnTo>
                      <a:lnTo>
                        <a:pt x="35" y="348"/>
                      </a:lnTo>
                      <a:lnTo>
                        <a:pt x="38" y="336"/>
                      </a:lnTo>
                      <a:lnTo>
                        <a:pt x="62" y="325"/>
                      </a:lnTo>
                      <a:lnTo>
                        <a:pt x="58" y="315"/>
                      </a:lnTo>
                      <a:lnTo>
                        <a:pt x="45" y="310"/>
                      </a:lnTo>
                      <a:lnTo>
                        <a:pt x="43" y="293"/>
                      </a:lnTo>
                      <a:lnTo>
                        <a:pt x="55" y="284"/>
                      </a:lnTo>
                      <a:lnTo>
                        <a:pt x="53" y="238"/>
                      </a:lnTo>
                      <a:lnTo>
                        <a:pt x="47" y="234"/>
                      </a:lnTo>
                      <a:lnTo>
                        <a:pt x="33" y="224"/>
                      </a:lnTo>
                      <a:lnTo>
                        <a:pt x="38" y="214"/>
                      </a:lnTo>
                      <a:lnTo>
                        <a:pt x="27" y="203"/>
                      </a:lnTo>
                      <a:lnTo>
                        <a:pt x="27" y="194"/>
                      </a:lnTo>
                      <a:lnTo>
                        <a:pt x="55" y="177"/>
                      </a:lnTo>
                      <a:lnTo>
                        <a:pt x="53" y="168"/>
                      </a:lnTo>
                      <a:lnTo>
                        <a:pt x="49" y="169"/>
                      </a:lnTo>
                      <a:lnTo>
                        <a:pt x="34" y="159"/>
                      </a:lnTo>
                      <a:lnTo>
                        <a:pt x="23" y="153"/>
                      </a:lnTo>
                      <a:lnTo>
                        <a:pt x="4" y="144"/>
                      </a:lnTo>
                      <a:lnTo>
                        <a:pt x="0" y="129"/>
                      </a:lnTo>
                      <a:lnTo>
                        <a:pt x="13" y="114"/>
                      </a:lnTo>
                      <a:lnTo>
                        <a:pt x="4" y="108"/>
                      </a:lnTo>
                      <a:lnTo>
                        <a:pt x="13" y="94"/>
                      </a:lnTo>
                      <a:lnTo>
                        <a:pt x="33" y="89"/>
                      </a:lnTo>
                      <a:lnTo>
                        <a:pt x="35" y="70"/>
                      </a:lnTo>
                      <a:lnTo>
                        <a:pt x="49" y="58"/>
                      </a:lnTo>
                      <a:lnTo>
                        <a:pt x="47" y="40"/>
                      </a:lnTo>
                      <a:lnTo>
                        <a:pt x="55" y="29"/>
                      </a:lnTo>
                      <a:lnTo>
                        <a:pt x="53" y="11"/>
                      </a:lnTo>
                      <a:lnTo>
                        <a:pt x="6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2" name="Freeform 67">
                  <a:extLst>
                    <a:ext uri="{FF2B5EF4-FFF2-40B4-BE49-F238E27FC236}">
                      <a16:creationId xmlns:a16="http://schemas.microsoft.com/office/drawing/2014/main" id="{52396B63-2BFF-4D36-B677-01F9EFA72D51}"/>
                    </a:ext>
                  </a:extLst>
                </p:cNvPr>
                <p:cNvSpPr>
                  <a:spLocks/>
                </p:cNvSpPr>
                <p:nvPr/>
              </p:nvSpPr>
              <p:spPr bwMode="auto">
                <a:xfrm>
                  <a:off x="6902451" y="2606676"/>
                  <a:ext cx="585788" cy="717550"/>
                </a:xfrm>
                <a:custGeom>
                  <a:avLst/>
                  <a:gdLst>
                    <a:gd name="T0" fmla="*/ 302 w 369"/>
                    <a:gd name="T1" fmla="*/ 0 h 452"/>
                    <a:gd name="T2" fmla="*/ 346 w 369"/>
                    <a:gd name="T3" fmla="*/ 26 h 452"/>
                    <a:gd name="T4" fmla="*/ 331 w 369"/>
                    <a:gd name="T5" fmla="*/ 62 h 452"/>
                    <a:gd name="T6" fmla="*/ 334 w 369"/>
                    <a:gd name="T7" fmla="*/ 68 h 452"/>
                    <a:gd name="T8" fmla="*/ 360 w 369"/>
                    <a:gd name="T9" fmla="*/ 63 h 452"/>
                    <a:gd name="T10" fmla="*/ 369 w 369"/>
                    <a:gd name="T11" fmla="*/ 78 h 452"/>
                    <a:gd name="T12" fmla="*/ 368 w 369"/>
                    <a:gd name="T13" fmla="*/ 92 h 452"/>
                    <a:gd name="T14" fmla="*/ 336 w 369"/>
                    <a:gd name="T15" fmla="*/ 139 h 452"/>
                    <a:gd name="T16" fmla="*/ 334 w 369"/>
                    <a:gd name="T17" fmla="*/ 157 h 452"/>
                    <a:gd name="T18" fmla="*/ 299 w 369"/>
                    <a:gd name="T19" fmla="*/ 188 h 452"/>
                    <a:gd name="T20" fmla="*/ 290 w 369"/>
                    <a:gd name="T21" fmla="*/ 220 h 452"/>
                    <a:gd name="T22" fmla="*/ 225 w 369"/>
                    <a:gd name="T23" fmla="*/ 258 h 452"/>
                    <a:gd name="T24" fmla="*/ 218 w 369"/>
                    <a:gd name="T25" fmla="*/ 278 h 452"/>
                    <a:gd name="T26" fmla="*/ 225 w 369"/>
                    <a:gd name="T27" fmla="*/ 319 h 452"/>
                    <a:gd name="T28" fmla="*/ 216 w 369"/>
                    <a:gd name="T29" fmla="*/ 344 h 452"/>
                    <a:gd name="T30" fmla="*/ 180 w 369"/>
                    <a:gd name="T31" fmla="*/ 367 h 452"/>
                    <a:gd name="T32" fmla="*/ 147 w 369"/>
                    <a:gd name="T33" fmla="*/ 424 h 452"/>
                    <a:gd name="T34" fmla="*/ 148 w 369"/>
                    <a:gd name="T35" fmla="*/ 436 h 452"/>
                    <a:gd name="T36" fmla="*/ 142 w 369"/>
                    <a:gd name="T37" fmla="*/ 452 h 452"/>
                    <a:gd name="T38" fmla="*/ 123 w 369"/>
                    <a:gd name="T39" fmla="*/ 429 h 452"/>
                    <a:gd name="T40" fmla="*/ 141 w 369"/>
                    <a:gd name="T41" fmla="*/ 397 h 452"/>
                    <a:gd name="T42" fmla="*/ 132 w 369"/>
                    <a:gd name="T43" fmla="*/ 377 h 452"/>
                    <a:gd name="T44" fmla="*/ 150 w 369"/>
                    <a:gd name="T45" fmla="*/ 354 h 452"/>
                    <a:gd name="T46" fmla="*/ 157 w 369"/>
                    <a:gd name="T47" fmla="*/ 335 h 452"/>
                    <a:gd name="T48" fmla="*/ 117 w 369"/>
                    <a:gd name="T49" fmla="*/ 313 h 452"/>
                    <a:gd name="T50" fmla="*/ 112 w 369"/>
                    <a:gd name="T51" fmla="*/ 292 h 452"/>
                    <a:gd name="T52" fmla="*/ 91 w 369"/>
                    <a:gd name="T53" fmla="*/ 275 h 452"/>
                    <a:gd name="T54" fmla="*/ 91 w 369"/>
                    <a:gd name="T55" fmla="*/ 259 h 452"/>
                    <a:gd name="T56" fmla="*/ 86 w 369"/>
                    <a:gd name="T57" fmla="*/ 255 h 452"/>
                    <a:gd name="T58" fmla="*/ 67 w 369"/>
                    <a:gd name="T59" fmla="*/ 260 h 452"/>
                    <a:gd name="T60" fmla="*/ 48 w 369"/>
                    <a:gd name="T61" fmla="*/ 249 h 452"/>
                    <a:gd name="T62" fmla="*/ 32 w 369"/>
                    <a:gd name="T63" fmla="*/ 253 h 452"/>
                    <a:gd name="T64" fmla="*/ 20 w 369"/>
                    <a:gd name="T65" fmla="*/ 246 h 452"/>
                    <a:gd name="T66" fmla="*/ 44 w 369"/>
                    <a:gd name="T67" fmla="*/ 196 h 452"/>
                    <a:gd name="T68" fmla="*/ 34 w 369"/>
                    <a:gd name="T69" fmla="*/ 184 h 452"/>
                    <a:gd name="T70" fmla="*/ 10 w 369"/>
                    <a:gd name="T71" fmla="*/ 175 h 452"/>
                    <a:gd name="T72" fmla="*/ 0 w 369"/>
                    <a:gd name="T73" fmla="*/ 156 h 452"/>
                    <a:gd name="T74" fmla="*/ 44 w 369"/>
                    <a:gd name="T75" fmla="*/ 131 h 452"/>
                    <a:gd name="T76" fmla="*/ 64 w 369"/>
                    <a:gd name="T77" fmla="*/ 122 h 452"/>
                    <a:gd name="T78" fmla="*/ 180 w 369"/>
                    <a:gd name="T79" fmla="*/ 35 h 452"/>
                    <a:gd name="T80" fmla="*/ 210 w 369"/>
                    <a:gd name="T81" fmla="*/ 35 h 452"/>
                    <a:gd name="T82" fmla="*/ 231 w 369"/>
                    <a:gd name="T83" fmla="*/ 27 h 452"/>
                    <a:gd name="T84" fmla="*/ 221 w 369"/>
                    <a:gd name="T85" fmla="*/ 16 h 452"/>
                    <a:gd name="T86" fmla="*/ 223 w 369"/>
                    <a:gd name="T87" fmla="*/ 13 h 452"/>
                    <a:gd name="T88" fmla="*/ 226 w 369"/>
                    <a:gd name="T89" fmla="*/ 12 h 452"/>
                    <a:gd name="T90" fmla="*/ 241 w 369"/>
                    <a:gd name="T91" fmla="*/ 16 h 452"/>
                    <a:gd name="T92" fmla="*/ 254 w 369"/>
                    <a:gd name="T93" fmla="*/ 11 h 452"/>
                    <a:gd name="T94" fmla="*/ 254 w 369"/>
                    <a:gd name="T95" fmla="*/ 2 h 452"/>
                    <a:gd name="T96" fmla="*/ 302 w 369"/>
                    <a:gd name="T9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452">
                      <a:moveTo>
                        <a:pt x="302" y="0"/>
                      </a:moveTo>
                      <a:lnTo>
                        <a:pt x="346" y="26"/>
                      </a:lnTo>
                      <a:lnTo>
                        <a:pt x="331" y="62"/>
                      </a:lnTo>
                      <a:lnTo>
                        <a:pt x="334" y="68"/>
                      </a:lnTo>
                      <a:lnTo>
                        <a:pt x="360" y="63"/>
                      </a:lnTo>
                      <a:lnTo>
                        <a:pt x="369" y="78"/>
                      </a:lnTo>
                      <a:lnTo>
                        <a:pt x="368" y="92"/>
                      </a:lnTo>
                      <a:lnTo>
                        <a:pt x="336" y="139"/>
                      </a:lnTo>
                      <a:lnTo>
                        <a:pt x="334" y="157"/>
                      </a:lnTo>
                      <a:lnTo>
                        <a:pt x="299" y="188"/>
                      </a:lnTo>
                      <a:lnTo>
                        <a:pt x="290" y="220"/>
                      </a:lnTo>
                      <a:lnTo>
                        <a:pt x="225" y="258"/>
                      </a:lnTo>
                      <a:lnTo>
                        <a:pt x="218" y="278"/>
                      </a:lnTo>
                      <a:lnTo>
                        <a:pt x="225" y="319"/>
                      </a:lnTo>
                      <a:lnTo>
                        <a:pt x="216" y="344"/>
                      </a:lnTo>
                      <a:lnTo>
                        <a:pt x="180" y="367"/>
                      </a:lnTo>
                      <a:lnTo>
                        <a:pt x="147" y="424"/>
                      </a:lnTo>
                      <a:lnTo>
                        <a:pt x="148" y="436"/>
                      </a:lnTo>
                      <a:lnTo>
                        <a:pt x="142" y="452"/>
                      </a:lnTo>
                      <a:lnTo>
                        <a:pt x="123" y="429"/>
                      </a:lnTo>
                      <a:lnTo>
                        <a:pt x="141" y="397"/>
                      </a:lnTo>
                      <a:lnTo>
                        <a:pt x="132" y="377"/>
                      </a:lnTo>
                      <a:lnTo>
                        <a:pt x="150" y="354"/>
                      </a:lnTo>
                      <a:lnTo>
                        <a:pt x="157" y="335"/>
                      </a:lnTo>
                      <a:lnTo>
                        <a:pt x="117" y="313"/>
                      </a:lnTo>
                      <a:lnTo>
                        <a:pt x="112" y="292"/>
                      </a:lnTo>
                      <a:lnTo>
                        <a:pt x="91" y="275"/>
                      </a:lnTo>
                      <a:lnTo>
                        <a:pt x="91" y="259"/>
                      </a:lnTo>
                      <a:lnTo>
                        <a:pt x="86" y="255"/>
                      </a:lnTo>
                      <a:lnTo>
                        <a:pt x="67" y="260"/>
                      </a:lnTo>
                      <a:lnTo>
                        <a:pt x="48" y="249"/>
                      </a:lnTo>
                      <a:lnTo>
                        <a:pt x="32" y="253"/>
                      </a:lnTo>
                      <a:lnTo>
                        <a:pt x="20" y="246"/>
                      </a:lnTo>
                      <a:lnTo>
                        <a:pt x="44" y="196"/>
                      </a:lnTo>
                      <a:lnTo>
                        <a:pt x="34" y="184"/>
                      </a:lnTo>
                      <a:lnTo>
                        <a:pt x="10" y="175"/>
                      </a:lnTo>
                      <a:lnTo>
                        <a:pt x="0" y="156"/>
                      </a:lnTo>
                      <a:lnTo>
                        <a:pt x="44" y="131"/>
                      </a:lnTo>
                      <a:lnTo>
                        <a:pt x="64" y="122"/>
                      </a:lnTo>
                      <a:lnTo>
                        <a:pt x="180" y="35"/>
                      </a:lnTo>
                      <a:lnTo>
                        <a:pt x="210" y="35"/>
                      </a:lnTo>
                      <a:lnTo>
                        <a:pt x="231" y="27"/>
                      </a:lnTo>
                      <a:lnTo>
                        <a:pt x="221" y="16"/>
                      </a:lnTo>
                      <a:lnTo>
                        <a:pt x="223" y="13"/>
                      </a:lnTo>
                      <a:lnTo>
                        <a:pt x="226" y="12"/>
                      </a:lnTo>
                      <a:lnTo>
                        <a:pt x="241" y="16"/>
                      </a:lnTo>
                      <a:lnTo>
                        <a:pt x="254" y="11"/>
                      </a:lnTo>
                      <a:lnTo>
                        <a:pt x="254" y="2"/>
                      </a:lnTo>
                      <a:lnTo>
                        <a:pt x="3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3" name="Freeform 68">
                  <a:extLst>
                    <a:ext uri="{FF2B5EF4-FFF2-40B4-BE49-F238E27FC236}">
                      <a16:creationId xmlns:a16="http://schemas.microsoft.com/office/drawing/2014/main" id="{D6E77A70-9633-45C8-BC90-996633251E79}"/>
                    </a:ext>
                  </a:extLst>
                </p:cNvPr>
                <p:cNvSpPr>
                  <a:spLocks/>
                </p:cNvSpPr>
                <p:nvPr/>
              </p:nvSpPr>
              <p:spPr bwMode="auto">
                <a:xfrm>
                  <a:off x="6719888" y="1989138"/>
                  <a:ext cx="766763" cy="454025"/>
                </a:xfrm>
                <a:custGeom>
                  <a:avLst/>
                  <a:gdLst>
                    <a:gd name="T0" fmla="*/ 448 w 483"/>
                    <a:gd name="T1" fmla="*/ 0 h 286"/>
                    <a:gd name="T2" fmla="*/ 451 w 483"/>
                    <a:gd name="T3" fmla="*/ 21 h 286"/>
                    <a:gd name="T4" fmla="*/ 456 w 483"/>
                    <a:gd name="T5" fmla="*/ 63 h 286"/>
                    <a:gd name="T6" fmla="*/ 478 w 483"/>
                    <a:gd name="T7" fmla="*/ 63 h 286"/>
                    <a:gd name="T8" fmla="*/ 483 w 483"/>
                    <a:gd name="T9" fmla="*/ 80 h 286"/>
                    <a:gd name="T10" fmla="*/ 471 w 483"/>
                    <a:gd name="T11" fmla="*/ 103 h 286"/>
                    <a:gd name="T12" fmla="*/ 449 w 483"/>
                    <a:gd name="T13" fmla="*/ 180 h 286"/>
                    <a:gd name="T14" fmla="*/ 433 w 483"/>
                    <a:gd name="T15" fmla="*/ 216 h 286"/>
                    <a:gd name="T16" fmla="*/ 420 w 483"/>
                    <a:gd name="T17" fmla="*/ 285 h 286"/>
                    <a:gd name="T18" fmla="*/ 407 w 483"/>
                    <a:gd name="T19" fmla="*/ 286 h 286"/>
                    <a:gd name="T20" fmla="*/ 377 w 483"/>
                    <a:gd name="T21" fmla="*/ 269 h 286"/>
                    <a:gd name="T22" fmla="*/ 331 w 483"/>
                    <a:gd name="T23" fmla="*/ 228 h 286"/>
                    <a:gd name="T24" fmla="*/ 323 w 483"/>
                    <a:gd name="T25" fmla="*/ 231 h 286"/>
                    <a:gd name="T26" fmla="*/ 318 w 483"/>
                    <a:gd name="T27" fmla="*/ 259 h 286"/>
                    <a:gd name="T28" fmla="*/ 310 w 483"/>
                    <a:gd name="T29" fmla="*/ 262 h 286"/>
                    <a:gd name="T30" fmla="*/ 282 w 483"/>
                    <a:gd name="T31" fmla="*/ 239 h 286"/>
                    <a:gd name="T32" fmla="*/ 276 w 483"/>
                    <a:gd name="T33" fmla="*/ 244 h 286"/>
                    <a:gd name="T34" fmla="*/ 234 w 483"/>
                    <a:gd name="T35" fmla="*/ 244 h 286"/>
                    <a:gd name="T36" fmla="*/ 196 w 483"/>
                    <a:gd name="T37" fmla="*/ 219 h 286"/>
                    <a:gd name="T38" fmla="*/ 191 w 483"/>
                    <a:gd name="T39" fmla="*/ 224 h 286"/>
                    <a:gd name="T40" fmla="*/ 176 w 483"/>
                    <a:gd name="T41" fmla="*/ 264 h 286"/>
                    <a:gd name="T42" fmla="*/ 152 w 483"/>
                    <a:gd name="T43" fmla="*/ 267 h 286"/>
                    <a:gd name="T44" fmla="*/ 135 w 483"/>
                    <a:gd name="T45" fmla="*/ 261 h 286"/>
                    <a:gd name="T46" fmla="*/ 129 w 483"/>
                    <a:gd name="T47" fmla="*/ 236 h 286"/>
                    <a:gd name="T48" fmla="*/ 103 w 483"/>
                    <a:gd name="T49" fmla="*/ 228 h 286"/>
                    <a:gd name="T50" fmla="*/ 86 w 483"/>
                    <a:gd name="T51" fmla="*/ 212 h 286"/>
                    <a:gd name="T52" fmla="*/ 68 w 483"/>
                    <a:gd name="T53" fmla="*/ 212 h 286"/>
                    <a:gd name="T54" fmla="*/ 70 w 483"/>
                    <a:gd name="T55" fmla="*/ 196 h 286"/>
                    <a:gd name="T56" fmla="*/ 74 w 483"/>
                    <a:gd name="T57" fmla="*/ 174 h 286"/>
                    <a:gd name="T58" fmla="*/ 90 w 483"/>
                    <a:gd name="T59" fmla="*/ 164 h 286"/>
                    <a:gd name="T60" fmla="*/ 88 w 483"/>
                    <a:gd name="T61" fmla="*/ 154 h 286"/>
                    <a:gd name="T62" fmla="*/ 66 w 483"/>
                    <a:gd name="T63" fmla="*/ 149 h 286"/>
                    <a:gd name="T64" fmla="*/ 35 w 483"/>
                    <a:gd name="T65" fmla="*/ 112 h 286"/>
                    <a:gd name="T66" fmla="*/ 10 w 483"/>
                    <a:gd name="T67" fmla="*/ 109 h 286"/>
                    <a:gd name="T68" fmla="*/ 0 w 483"/>
                    <a:gd name="T69" fmla="*/ 90 h 286"/>
                    <a:gd name="T70" fmla="*/ 16 w 483"/>
                    <a:gd name="T71" fmla="*/ 80 h 286"/>
                    <a:gd name="T72" fmla="*/ 80 w 483"/>
                    <a:gd name="T73" fmla="*/ 44 h 286"/>
                    <a:gd name="T74" fmla="*/ 90 w 483"/>
                    <a:gd name="T75" fmla="*/ 41 h 286"/>
                    <a:gd name="T76" fmla="*/ 113 w 483"/>
                    <a:gd name="T77" fmla="*/ 39 h 286"/>
                    <a:gd name="T78" fmla="*/ 120 w 483"/>
                    <a:gd name="T79" fmla="*/ 36 h 286"/>
                    <a:gd name="T80" fmla="*/ 123 w 483"/>
                    <a:gd name="T81" fmla="*/ 71 h 286"/>
                    <a:gd name="T82" fmla="*/ 129 w 483"/>
                    <a:gd name="T83" fmla="*/ 78 h 286"/>
                    <a:gd name="T84" fmla="*/ 157 w 483"/>
                    <a:gd name="T85" fmla="*/ 88 h 286"/>
                    <a:gd name="T86" fmla="*/ 182 w 483"/>
                    <a:gd name="T87" fmla="*/ 83 h 286"/>
                    <a:gd name="T88" fmla="*/ 196 w 483"/>
                    <a:gd name="T89" fmla="*/ 70 h 286"/>
                    <a:gd name="T90" fmla="*/ 208 w 483"/>
                    <a:gd name="T91" fmla="*/ 71 h 286"/>
                    <a:gd name="T92" fmla="*/ 243 w 483"/>
                    <a:gd name="T93" fmla="*/ 59 h 286"/>
                    <a:gd name="T94" fmla="*/ 262 w 483"/>
                    <a:gd name="T95" fmla="*/ 61 h 286"/>
                    <a:gd name="T96" fmla="*/ 278 w 483"/>
                    <a:gd name="T97" fmla="*/ 49 h 286"/>
                    <a:gd name="T98" fmla="*/ 298 w 483"/>
                    <a:gd name="T99" fmla="*/ 51 h 286"/>
                    <a:gd name="T100" fmla="*/ 325 w 483"/>
                    <a:gd name="T101" fmla="*/ 26 h 286"/>
                    <a:gd name="T102" fmla="*/ 349 w 483"/>
                    <a:gd name="T103" fmla="*/ 49 h 286"/>
                    <a:gd name="T104" fmla="*/ 374 w 483"/>
                    <a:gd name="T105" fmla="*/ 48 h 286"/>
                    <a:gd name="T106" fmla="*/ 420 w 483"/>
                    <a:gd name="T107" fmla="*/ 8 h 286"/>
                    <a:gd name="T108" fmla="*/ 448 w 483"/>
                    <a:gd name="T10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3" h="286">
                      <a:moveTo>
                        <a:pt x="448" y="0"/>
                      </a:moveTo>
                      <a:lnTo>
                        <a:pt x="451" y="21"/>
                      </a:lnTo>
                      <a:lnTo>
                        <a:pt x="456" y="63"/>
                      </a:lnTo>
                      <a:lnTo>
                        <a:pt x="478" y="63"/>
                      </a:lnTo>
                      <a:lnTo>
                        <a:pt x="483" y="80"/>
                      </a:lnTo>
                      <a:lnTo>
                        <a:pt x="471" y="103"/>
                      </a:lnTo>
                      <a:lnTo>
                        <a:pt x="449" y="180"/>
                      </a:lnTo>
                      <a:lnTo>
                        <a:pt x="433" y="216"/>
                      </a:lnTo>
                      <a:lnTo>
                        <a:pt x="420" y="285"/>
                      </a:lnTo>
                      <a:lnTo>
                        <a:pt x="407" y="286"/>
                      </a:lnTo>
                      <a:lnTo>
                        <a:pt x="377" y="269"/>
                      </a:lnTo>
                      <a:lnTo>
                        <a:pt x="331" y="228"/>
                      </a:lnTo>
                      <a:lnTo>
                        <a:pt x="323" y="231"/>
                      </a:lnTo>
                      <a:lnTo>
                        <a:pt x="318" y="259"/>
                      </a:lnTo>
                      <a:lnTo>
                        <a:pt x="310" y="262"/>
                      </a:lnTo>
                      <a:lnTo>
                        <a:pt x="282" y="239"/>
                      </a:lnTo>
                      <a:lnTo>
                        <a:pt x="276" y="244"/>
                      </a:lnTo>
                      <a:lnTo>
                        <a:pt x="234" y="244"/>
                      </a:lnTo>
                      <a:lnTo>
                        <a:pt x="196" y="219"/>
                      </a:lnTo>
                      <a:lnTo>
                        <a:pt x="191" y="224"/>
                      </a:lnTo>
                      <a:lnTo>
                        <a:pt x="176" y="264"/>
                      </a:lnTo>
                      <a:lnTo>
                        <a:pt x="152" y="267"/>
                      </a:lnTo>
                      <a:lnTo>
                        <a:pt x="135" y="261"/>
                      </a:lnTo>
                      <a:lnTo>
                        <a:pt x="129" y="236"/>
                      </a:lnTo>
                      <a:lnTo>
                        <a:pt x="103" y="228"/>
                      </a:lnTo>
                      <a:lnTo>
                        <a:pt x="86" y="212"/>
                      </a:lnTo>
                      <a:lnTo>
                        <a:pt x="68" y="212"/>
                      </a:lnTo>
                      <a:lnTo>
                        <a:pt x="70" y="196"/>
                      </a:lnTo>
                      <a:lnTo>
                        <a:pt x="74" y="174"/>
                      </a:lnTo>
                      <a:lnTo>
                        <a:pt x="90" y="164"/>
                      </a:lnTo>
                      <a:lnTo>
                        <a:pt x="88" y="154"/>
                      </a:lnTo>
                      <a:lnTo>
                        <a:pt x="66" y="149"/>
                      </a:lnTo>
                      <a:lnTo>
                        <a:pt x="35" y="112"/>
                      </a:lnTo>
                      <a:lnTo>
                        <a:pt x="10" y="109"/>
                      </a:lnTo>
                      <a:lnTo>
                        <a:pt x="0" y="90"/>
                      </a:lnTo>
                      <a:lnTo>
                        <a:pt x="16" y="80"/>
                      </a:lnTo>
                      <a:lnTo>
                        <a:pt x="80" y="44"/>
                      </a:lnTo>
                      <a:lnTo>
                        <a:pt x="90" y="41"/>
                      </a:lnTo>
                      <a:lnTo>
                        <a:pt x="113" y="39"/>
                      </a:lnTo>
                      <a:lnTo>
                        <a:pt x="120" y="36"/>
                      </a:lnTo>
                      <a:lnTo>
                        <a:pt x="123" y="71"/>
                      </a:lnTo>
                      <a:lnTo>
                        <a:pt x="129" y="78"/>
                      </a:lnTo>
                      <a:lnTo>
                        <a:pt x="157" y="88"/>
                      </a:lnTo>
                      <a:lnTo>
                        <a:pt x="182" y="83"/>
                      </a:lnTo>
                      <a:lnTo>
                        <a:pt x="196" y="70"/>
                      </a:lnTo>
                      <a:lnTo>
                        <a:pt x="208" y="71"/>
                      </a:lnTo>
                      <a:lnTo>
                        <a:pt x="243" y="59"/>
                      </a:lnTo>
                      <a:lnTo>
                        <a:pt x="262" y="61"/>
                      </a:lnTo>
                      <a:lnTo>
                        <a:pt x="278" y="49"/>
                      </a:lnTo>
                      <a:lnTo>
                        <a:pt x="298" y="51"/>
                      </a:lnTo>
                      <a:lnTo>
                        <a:pt x="325" y="26"/>
                      </a:lnTo>
                      <a:lnTo>
                        <a:pt x="349" y="49"/>
                      </a:lnTo>
                      <a:lnTo>
                        <a:pt x="374" y="48"/>
                      </a:lnTo>
                      <a:lnTo>
                        <a:pt x="420" y="8"/>
                      </a:lnTo>
                      <a:lnTo>
                        <a:pt x="4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4" name="Freeform 69">
                  <a:extLst>
                    <a:ext uri="{FF2B5EF4-FFF2-40B4-BE49-F238E27FC236}">
                      <a16:creationId xmlns:a16="http://schemas.microsoft.com/office/drawing/2014/main" id="{B2342A3A-2C8A-497B-82D9-47AC7A0D1677}"/>
                    </a:ext>
                  </a:extLst>
                </p:cNvPr>
                <p:cNvSpPr>
                  <a:spLocks/>
                </p:cNvSpPr>
                <p:nvPr/>
              </p:nvSpPr>
              <p:spPr bwMode="auto">
                <a:xfrm>
                  <a:off x="6894513" y="1366838"/>
                  <a:ext cx="742950" cy="622300"/>
                </a:xfrm>
                <a:custGeom>
                  <a:avLst/>
                  <a:gdLst>
                    <a:gd name="T0" fmla="*/ 58 w 468"/>
                    <a:gd name="T1" fmla="*/ 0 h 392"/>
                    <a:gd name="T2" fmla="*/ 106 w 468"/>
                    <a:gd name="T3" fmla="*/ 20 h 392"/>
                    <a:gd name="T4" fmla="*/ 117 w 468"/>
                    <a:gd name="T5" fmla="*/ 20 h 392"/>
                    <a:gd name="T6" fmla="*/ 192 w 468"/>
                    <a:gd name="T7" fmla="*/ 114 h 392"/>
                    <a:gd name="T8" fmla="*/ 222 w 468"/>
                    <a:gd name="T9" fmla="*/ 128 h 392"/>
                    <a:gd name="T10" fmla="*/ 235 w 468"/>
                    <a:gd name="T11" fmla="*/ 111 h 392"/>
                    <a:gd name="T12" fmla="*/ 275 w 468"/>
                    <a:gd name="T13" fmla="*/ 115 h 392"/>
                    <a:gd name="T14" fmla="*/ 295 w 468"/>
                    <a:gd name="T15" fmla="*/ 139 h 392"/>
                    <a:gd name="T16" fmla="*/ 341 w 468"/>
                    <a:gd name="T17" fmla="*/ 133 h 392"/>
                    <a:gd name="T18" fmla="*/ 361 w 468"/>
                    <a:gd name="T19" fmla="*/ 133 h 392"/>
                    <a:gd name="T20" fmla="*/ 393 w 468"/>
                    <a:gd name="T21" fmla="*/ 114 h 392"/>
                    <a:gd name="T22" fmla="*/ 418 w 468"/>
                    <a:gd name="T23" fmla="*/ 120 h 392"/>
                    <a:gd name="T24" fmla="*/ 468 w 468"/>
                    <a:gd name="T25" fmla="*/ 153 h 392"/>
                    <a:gd name="T26" fmla="*/ 449 w 468"/>
                    <a:gd name="T27" fmla="*/ 176 h 392"/>
                    <a:gd name="T28" fmla="*/ 434 w 468"/>
                    <a:gd name="T29" fmla="*/ 195 h 392"/>
                    <a:gd name="T30" fmla="*/ 409 w 468"/>
                    <a:gd name="T31" fmla="*/ 194 h 392"/>
                    <a:gd name="T32" fmla="*/ 386 w 468"/>
                    <a:gd name="T33" fmla="*/ 200 h 392"/>
                    <a:gd name="T34" fmla="*/ 306 w 468"/>
                    <a:gd name="T35" fmla="*/ 175 h 392"/>
                    <a:gd name="T36" fmla="*/ 302 w 468"/>
                    <a:gd name="T37" fmla="*/ 204 h 392"/>
                    <a:gd name="T38" fmla="*/ 290 w 468"/>
                    <a:gd name="T39" fmla="*/ 204 h 392"/>
                    <a:gd name="T40" fmla="*/ 284 w 468"/>
                    <a:gd name="T41" fmla="*/ 214 h 392"/>
                    <a:gd name="T42" fmla="*/ 272 w 468"/>
                    <a:gd name="T43" fmla="*/ 214 h 392"/>
                    <a:gd name="T44" fmla="*/ 267 w 468"/>
                    <a:gd name="T45" fmla="*/ 220 h 392"/>
                    <a:gd name="T46" fmla="*/ 267 w 468"/>
                    <a:gd name="T47" fmla="*/ 234 h 392"/>
                    <a:gd name="T48" fmla="*/ 291 w 468"/>
                    <a:gd name="T49" fmla="*/ 243 h 392"/>
                    <a:gd name="T50" fmla="*/ 305 w 468"/>
                    <a:gd name="T51" fmla="*/ 274 h 392"/>
                    <a:gd name="T52" fmla="*/ 334 w 468"/>
                    <a:gd name="T53" fmla="*/ 252 h 392"/>
                    <a:gd name="T54" fmla="*/ 345 w 468"/>
                    <a:gd name="T55" fmla="*/ 257 h 392"/>
                    <a:gd name="T56" fmla="*/ 368 w 468"/>
                    <a:gd name="T57" fmla="*/ 252 h 392"/>
                    <a:gd name="T58" fmla="*/ 370 w 468"/>
                    <a:gd name="T59" fmla="*/ 257 h 392"/>
                    <a:gd name="T60" fmla="*/ 364 w 468"/>
                    <a:gd name="T61" fmla="*/ 269 h 392"/>
                    <a:gd name="T62" fmla="*/ 383 w 468"/>
                    <a:gd name="T63" fmla="*/ 280 h 392"/>
                    <a:gd name="T64" fmla="*/ 383 w 468"/>
                    <a:gd name="T65" fmla="*/ 287 h 392"/>
                    <a:gd name="T66" fmla="*/ 376 w 468"/>
                    <a:gd name="T67" fmla="*/ 297 h 392"/>
                    <a:gd name="T68" fmla="*/ 374 w 468"/>
                    <a:gd name="T69" fmla="*/ 339 h 392"/>
                    <a:gd name="T70" fmla="*/ 338 w 468"/>
                    <a:gd name="T71" fmla="*/ 392 h 392"/>
                    <a:gd name="T72" fmla="*/ 290 w 468"/>
                    <a:gd name="T73" fmla="*/ 347 h 392"/>
                    <a:gd name="T74" fmla="*/ 241 w 468"/>
                    <a:gd name="T75" fmla="*/ 347 h 392"/>
                    <a:gd name="T76" fmla="*/ 185 w 468"/>
                    <a:gd name="T77" fmla="*/ 307 h 392"/>
                    <a:gd name="T78" fmla="*/ 146 w 468"/>
                    <a:gd name="T79" fmla="*/ 304 h 392"/>
                    <a:gd name="T80" fmla="*/ 108 w 468"/>
                    <a:gd name="T81" fmla="*/ 284 h 392"/>
                    <a:gd name="T82" fmla="*/ 101 w 468"/>
                    <a:gd name="T83" fmla="*/ 252 h 392"/>
                    <a:gd name="T84" fmla="*/ 49 w 468"/>
                    <a:gd name="T85" fmla="*/ 234 h 392"/>
                    <a:gd name="T86" fmla="*/ 30 w 468"/>
                    <a:gd name="T87" fmla="*/ 210 h 392"/>
                    <a:gd name="T88" fmla="*/ 15 w 468"/>
                    <a:gd name="T89" fmla="*/ 203 h 392"/>
                    <a:gd name="T90" fmla="*/ 18 w 468"/>
                    <a:gd name="T91" fmla="*/ 153 h 392"/>
                    <a:gd name="T92" fmla="*/ 25 w 468"/>
                    <a:gd name="T93" fmla="*/ 139 h 392"/>
                    <a:gd name="T94" fmla="*/ 0 w 468"/>
                    <a:gd name="T95" fmla="*/ 100 h 392"/>
                    <a:gd name="T96" fmla="*/ 15 w 468"/>
                    <a:gd name="T97" fmla="*/ 87 h 392"/>
                    <a:gd name="T98" fmla="*/ 9 w 468"/>
                    <a:gd name="T99" fmla="*/ 54 h 392"/>
                    <a:gd name="T100" fmla="*/ 12 w 468"/>
                    <a:gd name="T101" fmla="*/ 32 h 392"/>
                    <a:gd name="T102" fmla="*/ 27 w 468"/>
                    <a:gd name="T103" fmla="*/ 29 h 392"/>
                    <a:gd name="T104" fmla="*/ 58 w 468"/>
                    <a:gd name="T10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92">
                      <a:moveTo>
                        <a:pt x="58" y="0"/>
                      </a:moveTo>
                      <a:lnTo>
                        <a:pt x="106" y="20"/>
                      </a:lnTo>
                      <a:lnTo>
                        <a:pt x="117" y="20"/>
                      </a:lnTo>
                      <a:lnTo>
                        <a:pt x="192" y="114"/>
                      </a:lnTo>
                      <a:lnTo>
                        <a:pt x="222" y="128"/>
                      </a:lnTo>
                      <a:lnTo>
                        <a:pt x="235" y="111"/>
                      </a:lnTo>
                      <a:lnTo>
                        <a:pt x="275" y="115"/>
                      </a:lnTo>
                      <a:lnTo>
                        <a:pt x="295" y="139"/>
                      </a:lnTo>
                      <a:lnTo>
                        <a:pt x="341" y="133"/>
                      </a:lnTo>
                      <a:lnTo>
                        <a:pt x="361" y="133"/>
                      </a:lnTo>
                      <a:lnTo>
                        <a:pt x="393" y="114"/>
                      </a:lnTo>
                      <a:lnTo>
                        <a:pt x="418" y="120"/>
                      </a:lnTo>
                      <a:lnTo>
                        <a:pt x="468" y="153"/>
                      </a:lnTo>
                      <a:lnTo>
                        <a:pt x="449" y="176"/>
                      </a:lnTo>
                      <a:lnTo>
                        <a:pt x="434" y="195"/>
                      </a:lnTo>
                      <a:lnTo>
                        <a:pt x="409" y="194"/>
                      </a:lnTo>
                      <a:lnTo>
                        <a:pt x="386" y="200"/>
                      </a:lnTo>
                      <a:lnTo>
                        <a:pt x="306" y="175"/>
                      </a:lnTo>
                      <a:lnTo>
                        <a:pt x="302" y="204"/>
                      </a:lnTo>
                      <a:lnTo>
                        <a:pt x="290" y="204"/>
                      </a:lnTo>
                      <a:lnTo>
                        <a:pt x="284" y="214"/>
                      </a:lnTo>
                      <a:lnTo>
                        <a:pt x="272" y="214"/>
                      </a:lnTo>
                      <a:lnTo>
                        <a:pt x="267" y="220"/>
                      </a:lnTo>
                      <a:lnTo>
                        <a:pt x="267" y="234"/>
                      </a:lnTo>
                      <a:lnTo>
                        <a:pt x="291" y="243"/>
                      </a:lnTo>
                      <a:lnTo>
                        <a:pt x="305" y="274"/>
                      </a:lnTo>
                      <a:lnTo>
                        <a:pt x="334" y="252"/>
                      </a:lnTo>
                      <a:lnTo>
                        <a:pt x="345" y="257"/>
                      </a:lnTo>
                      <a:lnTo>
                        <a:pt x="368" y="252"/>
                      </a:lnTo>
                      <a:lnTo>
                        <a:pt x="370" y="257"/>
                      </a:lnTo>
                      <a:lnTo>
                        <a:pt x="364" y="269"/>
                      </a:lnTo>
                      <a:lnTo>
                        <a:pt x="383" y="280"/>
                      </a:lnTo>
                      <a:lnTo>
                        <a:pt x="383" y="287"/>
                      </a:lnTo>
                      <a:lnTo>
                        <a:pt x="376" y="297"/>
                      </a:lnTo>
                      <a:lnTo>
                        <a:pt x="374" y="339"/>
                      </a:lnTo>
                      <a:lnTo>
                        <a:pt x="338" y="392"/>
                      </a:lnTo>
                      <a:lnTo>
                        <a:pt x="290" y="347"/>
                      </a:lnTo>
                      <a:lnTo>
                        <a:pt x="241" y="347"/>
                      </a:lnTo>
                      <a:lnTo>
                        <a:pt x="185" y="307"/>
                      </a:lnTo>
                      <a:lnTo>
                        <a:pt x="146" y="304"/>
                      </a:lnTo>
                      <a:lnTo>
                        <a:pt x="108" y="284"/>
                      </a:lnTo>
                      <a:lnTo>
                        <a:pt x="101" y="252"/>
                      </a:lnTo>
                      <a:lnTo>
                        <a:pt x="49" y="234"/>
                      </a:lnTo>
                      <a:lnTo>
                        <a:pt x="30" y="210"/>
                      </a:lnTo>
                      <a:lnTo>
                        <a:pt x="15" y="203"/>
                      </a:lnTo>
                      <a:lnTo>
                        <a:pt x="18" y="153"/>
                      </a:lnTo>
                      <a:lnTo>
                        <a:pt x="25" y="139"/>
                      </a:lnTo>
                      <a:lnTo>
                        <a:pt x="0" y="100"/>
                      </a:lnTo>
                      <a:lnTo>
                        <a:pt x="15" y="87"/>
                      </a:lnTo>
                      <a:lnTo>
                        <a:pt x="9" y="54"/>
                      </a:lnTo>
                      <a:lnTo>
                        <a:pt x="12" y="32"/>
                      </a:lnTo>
                      <a:lnTo>
                        <a:pt x="27" y="29"/>
                      </a:lnTo>
                      <a:lnTo>
                        <a:pt x="5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5" name="Freeform 70">
                  <a:extLst>
                    <a:ext uri="{FF2B5EF4-FFF2-40B4-BE49-F238E27FC236}">
                      <a16:creationId xmlns:a16="http://schemas.microsoft.com/office/drawing/2014/main" id="{27CEE3C3-98F3-4498-A832-D2FCC6E286DE}"/>
                    </a:ext>
                  </a:extLst>
                </p:cNvPr>
                <p:cNvSpPr>
                  <a:spLocks/>
                </p:cNvSpPr>
                <p:nvPr/>
              </p:nvSpPr>
              <p:spPr bwMode="auto">
                <a:xfrm>
                  <a:off x="6469063" y="1339851"/>
                  <a:ext cx="398463" cy="776288"/>
                </a:xfrm>
                <a:custGeom>
                  <a:avLst/>
                  <a:gdLst>
                    <a:gd name="T0" fmla="*/ 83 w 251"/>
                    <a:gd name="T1" fmla="*/ 0 h 489"/>
                    <a:gd name="T2" fmla="*/ 113 w 251"/>
                    <a:gd name="T3" fmla="*/ 7 h 489"/>
                    <a:gd name="T4" fmla="*/ 135 w 251"/>
                    <a:gd name="T5" fmla="*/ 46 h 489"/>
                    <a:gd name="T6" fmla="*/ 138 w 251"/>
                    <a:gd name="T7" fmla="*/ 89 h 489"/>
                    <a:gd name="T8" fmla="*/ 144 w 251"/>
                    <a:gd name="T9" fmla="*/ 102 h 489"/>
                    <a:gd name="T10" fmla="*/ 183 w 251"/>
                    <a:gd name="T11" fmla="*/ 71 h 489"/>
                    <a:gd name="T12" fmla="*/ 197 w 251"/>
                    <a:gd name="T13" fmla="*/ 71 h 489"/>
                    <a:gd name="T14" fmla="*/ 199 w 251"/>
                    <a:gd name="T15" fmla="*/ 102 h 489"/>
                    <a:gd name="T16" fmla="*/ 218 w 251"/>
                    <a:gd name="T17" fmla="*/ 122 h 489"/>
                    <a:gd name="T18" fmla="*/ 213 w 251"/>
                    <a:gd name="T19" fmla="*/ 137 h 489"/>
                    <a:gd name="T20" fmla="*/ 216 w 251"/>
                    <a:gd name="T21" fmla="*/ 172 h 489"/>
                    <a:gd name="T22" fmla="*/ 224 w 251"/>
                    <a:gd name="T23" fmla="*/ 180 h 489"/>
                    <a:gd name="T24" fmla="*/ 222 w 251"/>
                    <a:gd name="T25" fmla="*/ 207 h 489"/>
                    <a:gd name="T26" fmla="*/ 238 w 251"/>
                    <a:gd name="T27" fmla="*/ 207 h 489"/>
                    <a:gd name="T28" fmla="*/ 251 w 251"/>
                    <a:gd name="T29" fmla="*/ 213 h 489"/>
                    <a:gd name="T30" fmla="*/ 248 w 251"/>
                    <a:gd name="T31" fmla="*/ 261 h 489"/>
                    <a:gd name="T32" fmla="*/ 228 w 251"/>
                    <a:gd name="T33" fmla="*/ 276 h 489"/>
                    <a:gd name="T34" fmla="*/ 239 w 251"/>
                    <a:gd name="T35" fmla="*/ 307 h 489"/>
                    <a:gd name="T36" fmla="*/ 232 w 251"/>
                    <a:gd name="T37" fmla="*/ 355 h 489"/>
                    <a:gd name="T38" fmla="*/ 239 w 251"/>
                    <a:gd name="T39" fmla="*/ 370 h 489"/>
                    <a:gd name="T40" fmla="*/ 234 w 251"/>
                    <a:gd name="T41" fmla="*/ 383 h 489"/>
                    <a:gd name="T42" fmla="*/ 248 w 251"/>
                    <a:gd name="T43" fmla="*/ 403 h 489"/>
                    <a:gd name="T44" fmla="*/ 248 w 251"/>
                    <a:gd name="T45" fmla="*/ 450 h 489"/>
                    <a:gd name="T46" fmla="*/ 238 w 251"/>
                    <a:gd name="T47" fmla="*/ 453 h 489"/>
                    <a:gd name="T48" fmla="*/ 174 w 251"/>
                    <a:gd name="T49" fmla="*/ 489 h 489"/>
                    <a:gd name="T50" fmla="*/ 164 w 251"/>
                    <a:gd name="T51" fmla="*/ 479 h 489"/>
                    <a:gd name="T52" fmla="*/ 122 w 251"/>
                    <a:gd name="T53" fmla="*/ 459 h 489"/>
                    <a:gd name="T54" fmla="*/ 74 w 251"/>
                    <a:gd name="T55" fmla="*/ 435 h 489"/>
                    <a:gd name="T56" fmla="*/ 59 w 251"/>
                    <a:gd name="T57" fmla="*/ 410 h 489"/>
                    <a:gd name="T58" fmla="*/ 38 w 251"/>
                    <a:gd name="T59" fmla="*/ 405 h 489"/>
                    <a:gd name="T60" fmla="*/ 36 w 251"/>
                    <a:gd name="T61" fmla="*/ 385 h 489"/>
                    <a:gd name="T62" fmla="*/ 34 w 251"/>
                    <a:gd name="T63" fmla="*/ 370 h 489"/>
                    <a:gd name="T64" fmla="*/ 8 w 251"/>
                    <a:gd name="T65" fmla="*/ 350 h 489"/>
                    <a:gd name="T66" fmla="*/ 8 w 251"/>
                    <a:gd name="T67" fmla="*/ 312 h 489"/>
                    <a:gd name="T68" fmla="*/ 23 w 251"/>
                    <a:gd name="T69" fmla="*/ 295 h 489"/>
                    <a:gd name="T70" fmla="*/ 23 w 251"/>
                    <a:gd name="T71" fmla="*/ 276 h 489"/>
                    <a:gd name="T72" fmla="*/ 36 w 251"/>
                    <a:gd name="T73" fmla="*/ 252 h 489"/>
                    <a:gd name="T74" fmla="*/ 29 w 251"/>
                    <a:gd name="T75" fmla="*/ 232 h 489"/>
                    <a:gd name="T76" fmla="*/ 0 w 251"/>
                    <a:gd name="T77" fmla="*/ 196 h 489"/>
                    <a:gd name="T78" fmla="*/ 9 w 251"/>
                    <a:gd name="T79" fmla="*/ 176 h 489"/>
                    <a:gd name="T80" fmla="*/ 8 w 251"/>
                    <a:gd name="T81" fmla="*/ 157 h 489"/>
                    <a:gd name="T82" fmla="*/ 23 w 251"/>
                    <a:gd name="T83" fmla="*/ 146 h 489"/>
                    <a:gd name="T84" fmla="*/ 18 w 251"/>
                    <a:gd name="T85" fmla="*/ 124 h 489"/>
                    <a:gd name="T86" fmla="*/ 29 w 251"/>
                    <a:gd name="T87" fmla="*/ 107 h 489"/>
                    <a:gd name="T88" fmla="*/ 21 w 251"/>
                    <a:gd name="T89" fmla="*/ 97 h 489"/>
                    <a:gd name="T90" fmla="*/ 29 w 251"/>
                    <a:gd name="T91" fmla="*/ 63 h 489"/>
                    <a:gd name="T92" fmla="*/ 26 w 251"/>
                    <a:gd name="T93" fmla="*/ 13 h 489"/>
                    <a:gd name="T94" fmla="*/ 55 w 251"/>
                    <a:gd name="T95" fmla="*/ 5 h 489"/>
                    <a:gd name="T96" fmla="*/ 83 w 251"/>
                    <a:gd name="T9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 h="489">
                      <a:moveTo>
                        <a:pt x="83" y="0"/>
                      </a:moveTo>
                      <a:lnTo>
                        <a:pt x="113" y="7"/>
                      </a:lnTo>
                      <a:lnTo>
                        <a:pt x="135" y="46"/>
                      </a:lnTo>
                      <a:lnTo>
                        <a:pt x="138" y="89"/>
                      </a:lnTo>
                      <a:lnTo>
                        <a:pt x="144" y="102"/>
                      </a:lnTo>
                      <a:lnTo>
                        <a:pt x="183" y="71"/>
                      </a:lnTo>
                      <a:lnTo>
                        <a:pt x="197" y="71"/>
                      </a:lnTo>
                      <a:lnTo>
                        <a:pt x="199" y="102"/>
                      </a:lnTo>
                      <a:lnTo>
                        <a:pt x="218" y="122"/>
                      </a:lnTo>
                      <a:lnTo>
                        <a:pt x="213" y="137"/>
                      </a:lnTo>
                      <a:lnTo>
                        <a:pt x="216" y="172"/>
                      </a:lnTo>
                      <a:lnTo>
                        <a:pt x="224" y="180"/>
                      </a:lnTo>
                      <a:lnTo>
                        <a:pt x="222" y="207"/>
                      </a:lnTo>
                      <a:lnTo>
                        <a:pt x="238" y="207"/>
                      </a:lnTo>
                      <a:lnTo>
                        <a:pt x="251" y="213"/>
                      </a:lnTo>
                      <a:lnTo>
                        <a:pt x="248" y="261"/>
                      </a:lnTo>
                      <a:lnTo>
                        <a:pt x="228" y="276"/>
                      </a:lnTo>
                      <a:lnTo>
                        <a:pt x="239" y="307"/>
                      </a:lnTo>
                      <a:lnTo>
                        <a:pt x="232" y="355"/>
                      </a:lnTo>
                      <a:lnTo>
                        <a:pt x="239" y="370"/>
                      </a:lnTo>
                      <a:lnTo>
                        <a:pt x="234" y="383"/>
                      </a:lnTo>
                      <a:lnTo>
                        <a:pt x="248" y="403"/>
                      </a:lnTo>
                      <a:lnTo>
                        <a:pt x="248" y="450"/>
                      </a:lnTo>
                      <a:lnTo>
                        <a:pt x="238" y="453"/>
                      </a:lnTo>
                      <a:lnTo>
                        <a:pt x="174" y="489"/>
                      </a:lnTo>
                      <a:lnTo>
                        <a:pt x="164" y="479"/>
                      </a:lnTo>
                      <a:lnTo>
                        <a:pt x="122" y="459"/>
                      </a:lnTo>
                      <a:lnTo>
                        <a:pt x="74" y="435"/>
                      </a:lnTo>
                      <a:lnTo>
                        <a:pt x="59" y="410"/>
                      </a:lnTo>
                      <a:lnTo>
                        <a:pt x="38" y="405"/>
                      </a:lnTo>
                      <a:lnTo>
                        <a:pt x="36" y="385"/>
                      </a:lnTo>
                      <a:lnTo>
                        <a:pt x="34" y="370"/>
                      </a:lnTo>
                      <a:lnTo>
                        <a:pt x="8" y="350"/>
                      </a:lnTo>
                      <a:lnTo>
                        <a:pt x="8" y="312"/>
                      </a:lnTo>
                      <a:lnTo>
                        <a:pt x="23" y="295"/>
                      </a:lnTo>
                      <a:lnTo>
                        <a:pt x="23" y="276"/>
                      </a:lnTo>
                      <a:lnTo>
                        <a:pt x="36" y="252"/>
                      </a:lnTo>
                      <a:lnTo>
                        <a:pt x="29" y="232"/>
                      </a:lnTo>
                      <a:lnTo>
                        <a:pt x="0" y="196"/>
                      </a:lnTo>
                      <a:lnTo>
                        <a:pt x="9" y="176"/>
                      </a:lnTo>
                      <a:lnTo>
                        <a:pt x="8" y="157"/>
                      </a:lnTo>
                      <a:lnTo>
                        <a:pt x="23" y="146"/>
                      </a:lnTo>
                      <a:lnTo>
                        <a:pt x="18" y="124"/>
                      </a:lnTo>
                      <a:lnTo>
                        <a:pt x="29" y="107"/>
                      </a:lnTo>
                      <a:lnTo>
                        <a:pt x="21" y="97"/>
                      </a:lnTo>
                      <a:lnTo>
                        <a:pt x="29" y="63"/>
                      </a:lnTo>
                      <a:lnTo>
                        <a:pt x="26" y="13"/>
                      </a:lnTo>
                      <a:lnTo>
                        <a:pt x="55" y="5"/>
                      </a:lnTo>
                      <a:lnTo>
                        <a:pt x="8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6" name="Freeform 71">
                  <a:extLst>
                    <a:ext uri="{FF2B5EF4-FFF2-40B4-BE49-F238E27FC236}">
                      <a16:creationId xmlns:a16="http://schemas.microsoft.com/office/drawing/2014/main" id="{9795EE40-8C1D-49CD-B6AD-3593C9A0F777}"/>
                    </a:ext>
                  </a:extLst>
                </p:cNvPr>
                <p:cNvSpPr>
                  <a:spLocks/>
                </p:cNvSpPr>
                <p:nvPr/>
              </p:nvSpPr>
              <p:spPr bwMode="auto">
                <a:xfrm>
                  <a:off x="6683376" y="1374776"/>
                  <a:ext cx="747713" cy="754063"/>
                </a:xfrm>
                <a:custGeom>
                  <a:avLst/>
                  <a:gdLst>
                    <a:gd name="T0" fmla="*/ 42 w 471"/>
                    <a:gd name="T1" fmla="*/ 0 h 475"/>
                    <a:gd name="T2" fmla="*/ 84 w 471"/>
                    <a:gd name="T3" fmla="*/ 0 h 475"/>
                    <a:gd name="T4" fmla="*/ 145 w 471"/>
                    <a:gd name="T5" fmla="*/ 27 h 475"/>
                    <a:gd name="T6" fmla="*/ 142 w 471"/>
                    <a:gd name="T7" fmla="*/ 49 h 475"/>
                    <a:gd name="T8" fmla="*/ 148 w 471"/>
                    <a:gd name="T9" fmla="*/ 82 h 475"/>
                    <a:gd name="T10" fmla="*/ 133 w 471"/>
                    <a:gd name="T11" fmla="*/ 95 h 475"/>
                    <a:gd name="T12" fmla="*/ 158 w 471"/>
                    <a:gd name="T13" fmla="*/ 134 h 475"/>
                    <a:gd name="T14" fmla="*/ 151 w 471"/>
                    <a:gd name="T15" fmla="*/ 148 h 475"/>
                    <a:gd name="T16" fmla="*/ 148 w 471"/>
                    <a:gd name="T17" fmla="*/ 198 h 475"/>
                    <a:gd name="T18" fmla="*/ 163 w 471"/>
                    <a:gd name="T19" fmla="*/ 205 h 475"/>
                    <a:gd name="T20" fmla="*/ 182 w 471"/>
                    <a:gd name="T21" fmla="*/ 229 h 475"/>
                    <a:gd name="T22" fmla="*/ 234 w 471"/>
                    <a:gd name="T23" fmla="*/ 247 h 475"/>
                    <a:gd name="T24" fmla="*/ 241 w 471"/>
                    <a:gd name="T25" fmla="*/ 279 h 475"/>
                    <a:gd name="T26" fmla="*/ 279 w 471"/>
                    <a:gd name="T27" fmla="*/ 299 h 475"/>
                    <a:gd name="T28" fmla="*/ 318 w 471"/>
                    <a:gd name="T29" fmla="*/ 302 h 475"/>
                    <a:gd name="T30" fmla="*/ 374 w 471"/>
                    <a:gd name="T31" fmla="*/ 342 h 475"/>
                    <a:gd name="T32" fmla="*/ 423 w 471"/>
                    <a:gd name="T33" fmla="*/ 342 h 475"/>
                    <a:gd name="T34" fmla="*/ 471 w 471"/>
                    <a:gd name="T35" fmla="*/ 387 h 475"/>
                    <a:gd name="T36" fmla="*/ 443 w 471"/>
                    <a:gd name="T37" fmla="*/ 395 h 475"/>
                    <a:gd name="T38" fmla="*/ 397 w 471"/>
                    <a:gd name="T39" fmla="*/ 435 h 475"/>
                    <a:gd name="T40" fmla="*/ 372 w 471"/>
                    <a:gd name="T41" fmla="*/ 436 h 475"/>
                    <a:gd name="T42" fmla="*/ 348 w 471"/>
                    <a:gd name="T43" fmla="*/ 413 h 475"/>
                    <a:gd name="T44" fmla="*/ 321 w 471"/>
                    <a:gd name="T45" fmla="*/ 438 h 475"/>
                    <a:gd name="T46" fmla="*/ 301 w 471"/>
                    <a:gd name="T47" fmla="*/ 436 h 475"/>
                    <a:gd name="T48" fmla="*/ 285 w 471"/>
                    <a:gd name="T49" fmla="*/ 448 h 475"/>
                    <a:gd name="T50" fmla="*/ 266 w 471"/>
                    <a:gd name="T51" fmla="*/ 446 h 475"/>
                    <a:gd name="T52" fmla="*/ 231 w 471"/>
                    <a:gd name="T53" fmla="*/ 458 h 475"/>
                    <a:gd name="T54" fmla="*/ 219 w 471"/>
                    <a:gd name="T55" fmla="*/ 457 h 475"/>
                    <a:gd name="T56" fmla="*/ 205 w 471"/>
                    <a:gd name="T57" fmla="*/ 470 h 475"/>
                    <a:gd name="T58" fmla="*/ 180 w 471"/>
                    <a:gd name="T59" fmla="*/ 475 h 475"/>
                    <a:gd name="T60" fmla="*/ 152 w 471"/>
                    <a:gd name="T61" fmla="*/ 465 h 475"/>
                    <a:gd name="T62" fmla="*/ 146 w 471"/>
                    <a:gd name="T63" fmla="*/ 458 h 475"/>
                    <a:gd name="T64" fmla="*/ 143 w 471"/>
                    <a:gd name="T65" fmla="*/ 423 h 475"/>
                    <a:gd name="T66" fmla="*/ 136 w 471"/>
                    <a:gd name="T67" fmla="*/ 426 h 475"/>
                    <a:gd name="T68" fmla="*/ 113 w 471"/>
                    <a:gd name="T69" fmla="*/ 428 h 475"/>
                    <a:gd name="T70" fmla="*/ 113 w 471"/>
                    <a:gd name="T71" fmla="*/ 381 h 475"/>
                    <a:gd name="T72" fmla="*/ 99 w 471"/>
                    <a:gd name="T73" fmla="*/ 361 h 475"/>
                    <a:gd name="T74" fmla="*/ 104 w 471"/>
                    <a:gd name="T75" fmla="*/ 348 h 475"/>
                    <a:gd name="T76" fmla="*/ 97 w 471"/>
                    <a:gd name="T77" fmla="*/ 333 h 475"/>
                    <a:gd name="T78" fmla="*/ 104 w 471"/>
                    <a:gd name="T79" fmla="*/ 285 h 475"/>
                    <a:gd name="T80" fmla="*/ 93 w 471"/>
                    <a:gd name="T81" fmla="*/ 254 h 475"/>
                    <a:gd name="T82" fmla="*/ 113 w 471"/>
                    <a:gd name="T83" fmla="*/ 239 h 475"/>
                    <a:gd name="T84" fmla="*/ 116 w 471"/>
                    <a:gd name="T85" fmla="*/ 191 h 475"/>
                    <a:gd name="T86" fmla="*/ 103 w 471"/>
                    <a:gd name="T87" fmla="*/ 185 h 475"/>
                    <a:gd name="T88" fmla="*/ 87 w 471"/>
                    <a:gd name="T89" fmla="*/ 185 h 475"/>
                    <a:gd name="T90" fmla="*/ 89 w 471"/>
                    <a:gd name="T91" fmla="*/ 158 h 475"/>
                    <a:gd name="T92" fmla="*/ 81 w 471"/>
                    <a:gd name="T93" fmla="*/ 150 h 475"/>
                    <a:gd name="T94" fmla="*/ 78 w 471"/>
                    <a:gd name="T95" fmla="*/ 115 h 475"/>
                    <a:gd name="T96" fmla="*/ 83 w 471"/>
                    <a:gd name="T97" fmla="*/ 100 h 475"/>
                    <a:gd name="T98" fmla="*/ 64 w 471"/>
                    <a:gd name="T99" fmla="*/ 80 h 475"/>
                    <a:gd name="T100" fmla="*/ 62 w 471"/>
                    <a:gd name="T101" fmla="*/ 49 h 475"/>
                    <a:gd name="T102" fmla="*/ 48 w 471"/>
                    <a:gd name="T103" fmla="*/ 49 h 475"/>
                    <a:gd name="T104" fmla="*/ 9 w 471"/>
                    <a:gd name="T105" fmla="*/ 80 h 475"/>
                    <a:gd name="T106" fmla="*/ 3 w 471"/>
                    <a:gd name="T107" fmla="*/ 67 h 475"/>
                    <a:gd name="T108" fmla="*/ 0 w 471"/>
                    <a:gd name="T109" fmla="*/ 24 h 475"/>
                    <a:gd name="T110" fmla="*/ 32 w 471"/>
                    <a:gd name="T111" fmla="*/ 15 h 475"/>
                    <a:gd name="T112" fmla="*/ 42 w 471"/>
                    <a:gd name="T113"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1" h="475">
                      <a:moveTo>
                        <a:pt x="42" y="0"/>
                      </a:moveTo>
                      <a:lnTo>
                        <a:pt x="84" y="0"/>
                      </a:lnTo>
                      <a:lnTo>
                        <a:pt x="145" y="27"/>
                      </a:lnTo>
                      <a:lnTo>
                        <a:pt x="142" y="49"/>
                      </a:lnTo>
                      <a:lnTo>
                        <a:pt x="148" y="82"/>
                      </a:lnTo>
                      <a:lnTo>
                        <a:pt x="133" y="95"/>
                      </a:lnTo>
                      <a:lnTo>
                        <a:pt x="158" y="134"/>
                      </a:lnTo>
                      <a:lnTo>
                        <a:pt x="151" y="148"/>
                      </a:lnTo>
                      <a:lnTo>
                        <a:pt x="148" y="198"/>
                      </a:lnTo>
                      <a:lnTo>
                        <a:pt x="163" y="205"/>
                      </a:lnTo>
                      <a:lnTo>
                        <a:pt x="182" y="229"/>
                      </a:lnTo>
                      <a:lnTo>
                        <a:pt x="234" y="247"/>
                      </a:lnTo>
                      <a:lnTo>
                        <a:pt x="241" y="279"/>
                      </a:lnTo>
                      <a:lnTo>
                        <a:pt x="279" y="299"/>
                      </a:lnTo>
                      <a:lnTo>
                        <a:pt x="318" y="302"/>
                      </a:lnTo>
                      <a:lnTo>
                        <a:pt x="374" y="342"/>
                      </a:lnTo>
                      <a:lnTo>
                        <a:pt x="423" y="342"/>
                      </a:lnTo>
                      <a:lnTo>
                        <a:pt x="471" y="387"/>
                      </a:lnTo>
                      <a:lnTo>
                        <a:pt x="443" y="395"/>
                      </a:lnTo>
                      <a:lnTo>
                        <a:pt x="397" y="435"/>
                      </a:lnTo>
                      <a:lnTo>
                        <a:pt x="372" y="436"/>
                      </a:lnTo>
                      <a:lnTo>
                        <a:pt x="348" y="413"/>
                      </a:lnTo>
                      <a:lnTo>
                        <a:pt x="321" y="438"/>
                      </a:lnTo>
                      <a:lnTo>
                        <a:pt x="301" y="436"/>
                      </a:lnTo>
                      <a:lnTo>
                        <a:pt x="285" y="448"/>
                      </a:lnTo>
                      <a:lnTo>
                        <a:pt x="266" y="446"/>
                      </a:lnTo>
                      <a:lnTo>
                        <a:pt x="231" y="458"/>
                      </a:lnTo>
                      <a:lnTo>
                        <a:pt x="219" y="457"/>
                      </a:lnTo>
                      <a:lnTo>
                        <a:pt x="205" y="470"/>
                      </a:lnTo>
                      <a:lnTo>
                        <a:pt x="180" y="475"/>
                      </a:lnTo>
                      <a:lnTo>
                        <a:pt x="152" y="465"/>
                      </a:lnTo>
                      <a:lnTo>
                        <a:pt x="146" y="458"/>
                      </a:lnTo>
                      <a:lnTo>
                        <a:pt x="143" y="423"/>
                      </a:lnTo>
                      <a:lnTo>
                        <a:pt x="136" y="426"/>
                      </a:lnTo>
                      <a:lnTo>
                        <a:pt x="113" y="428"/>
                      </a:lnTo>
                      <a:lnTo>
                        <a:pt x="113" y="381"/>
                      </a:lnTo>
                      <a:lnTo>
                        <a:pt x="99" y="361"/>
                      </a:lnTo>
                      <a:lnTo>
                        <a:pt x="104" y="348"/>
                      </a:lnTo>
                      <a:lnTo>
                        <a:pt x="97" y="333"/>
                      </a:lnTo>
                      <a:lnTo>
                        <a:pt x="104" y="285"/>
                      </a:lnTo>
                      <a:lnTo>
                        <a:pt x="93" y="254"/>
                      </a:lnTo>
                      <a:lnTo>
                        <a:pt x="113" y="239"/>
                      </a:lnTo>
                      <a:lnTo>
                        <a:pt x="116" y="191"/>
                      </a:lnTo>
                      <a:lnTo>
                        <a:pt x="103" y="185"/>
                      </a:lnTo>
                      <a:lnTo>
                        <a:pt x="87" y="185"/>
                      </a:lnTo>
                      <a:lnTo>
                        <a:pt x="89" y="158"/>
                      </a:lnTo>
                      <a:lnTo>
                        <a:pt x="81" y="150"/>
                      </a:lnTo>
                      <a:lnTo>
                        <a:pt x="78" y="115"/>
                      </a:lnTo>
                      <a:lnTo>
                        <a:pt x="83" y="100"/>
                      </a:lnTo>
                      <a:lnTo>
                        <a:pt x="64" y="80"/>
                      </a:lnTo>
                      <a:lnTo>
                        <a:pt x="62" y="49"/>
                      </a:lnTo>
                      <a:lnTo>
                        <a:pt x="48" y="49"/>
                      </a:lnTo>
                      <a:lnTo>
                        <a:pt x="9" y="80"/>
                      </a:lnTo>
                      <a:lnTo>
                        <a:pt x="3" y="67"/>
                      </a:lnTo>
                      <a:lnTo>
                        <a:pt x="0" y="24"/>
                      </a:lnTo>
                      <a:lnTo>
                        <a:pt x="32" y="15"/>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7" name="Freeform 76">
                  <a:extLst>
                    <a:ext uri="{FF2B5EF4-FFF2-40B4-BE49-F238E27FC236}">
                      <a16:creationId xmlns:a16="http://schemas.microsoft.com/office/drawing/2014/main" id="{54FB31C5-7400-43D8-B7C8-6EBA579985B3}"/>
                    </a:ext>
                  </a:extLst>
                </p:cNvPr>
                <p:cNvSpPr>
                  <a:spLocks/>
                </p:cNvSpPr>
                <p:nvPr/>
              </p:nvSpPr>
              <p:spPr bwMode="auto">
                <a:xfrm>
                  <a:off x="7386638" y="2116138"/>
                  <a:ext cx="323850" cy="542925"/>
                </a:xfrm>
                <a:custGeom>
                  <a:avLst/>
                  <a:gdLst>
                    <a:gd name="T0" fmla="*/ 63 w 204"/>
                    <a:gd name="T1" fmla="*/ 0 h 342"/>
                    <a:gd name="T2" fmla="*/ 127 w 204"/>
                    <a:gd name="T3" fmla="*/ 20 h 342"/>
                    <a:gd name="T4" fmla="*/ 183 w 204"/>
                    <a:gd name="T5" fmla="*/ 62 h 342"/>
                    <a:gd name="T6" fmla="*/ 188 w 204"/>
                    <a:gd name="T7" fmla="*/ 129 h 342"/>
                    <a:gd name="T8" fmla="*/ 174 w 204"/>
                    <a:gd name="T9" fmla="*/ 206 h 342"/>
                    <a:gd name="T10" fmla="*/ 182 w 204"/>
                    <a:gd name="T11" fmla="*/ 235 h 342"/>
                    <a:gd name="T12" fmla="*/ 204 w 204"/>
                    <a:gd name="T13" fmla="*/ 263 h 342"/>
                    <a:gd name="T14" fmla="*/ 178 w 204"/>
                    <a:gd name="T15" fmla="*/ 300 h 342"/>
                    <a:gd name="T16" fmla="*/ 177 w 204"/>
                    <a:gd name="T17" fmla="*/ 317 h 342"/>
                    <a:gd name="T18" fmla="*/ 143 w 204"/>
                    <a:gd name="T19" fmla="*/ 330 h 342"/>
                    <a:gd name="T20" fmla="*/ 108 w 204"/>
                    <a:gd name="T21" fmla="*/ 335 h 342"/>
                    <a:gd name="T22" fmla="*/ 103 w 204"/>
                    <a:gd name="T23" fmla="*/ 342 h 342"/>
                    <a:gd name="T24" fmla="*/ 83 w 204"/>
                    <a:gd name="T25" fmla="*/ 320 h 342"/>
                    <a:gd name="T26" fmla="*/ 79 w 204"/>
                    <a:gd name="T27" fmla="*/ 290 h 342"/>
                    <a:gd name="T28" fmla="*/ 51 w 204"/>
                    <a:gd name="T29" fmla="*/ 272 h 342"/>
                    <a:gd name="T30" fmla="*/ 46 w 204"/>
                    <a:gd name="T31" fmla="*/ 256 h 342"/>
                    <a:gd name="T32" fmla="*/ 24 w 204"/>
                    <a:gd name="T33" fmla="*/ 222 h 342"/>
                    <a:gd name="T34" fmla="*/ 0 w 204"/>
                    <a:gd name="T35" fmla="*/ 205 h 342"/>
                    <a:gd name="T36" fmla="*/ 13 w 204"/>
                    <a:gd name="T37" fmla="*/ 136 h 342"/>
                    <a:gd name="T38" fmla="*/ 29 w 204"/>
                    <a:gd name="T39" fmla="*/ 100 h 342"/>
                    <a:gd name="T40" fmla="*/ 51 w 204"/>
                    <a:gd name="T41" fmla="*/ 23 h 342"/>
                    <a:gd name="T42" fmla="*/ 63 w 204"/>
                    <a:gd name="T43"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342">
                      <a:moveTo>
                        <a:pt x="63" y="0"/>
                      </a:moveTo>
                      <a:lnTo>
                        <a:pt x="127" y="20"/>
                      </a:lnTo>
                      <a:lnTo>
                        <a:pt x="183" y="62"/>
                      </a:lnTo>
                      <a:lnTo>
                        <a:pt x="188" y="129"/>
                      </a:lnTo>
                      <a:lnTo>
                        <a:pt x="174" y="206"/>
                      </a:lnTo>
                      <a:lnTo>
                        <a:pt x="182" y="235"/>
                      </a:lnTo>
                      <a:lnTo>
                        <a:pt x="204" y="263"/>
                      </a:lnTo>
                      <a:lnTo>
                        <a:pt x="178" y="300"/>
                      </a:lnTo>
                      <a:lnTo>
                        <a:pt x="177" y="317"/>
                      </a:lnTo>
                      <a:lnTo>
                        <a:pt x="143" y="330"/>
                      </a:lnTo>
                      <a:lnTo>
                        <a:pt x="108" y="335"/>
                      </a:lnTo>
                      <a:lnTo>
                        <a:pt x="103" y="342"/>
                      </a:lnTo>
                      <a:lnTo>
                        <a:pt x="83" y="320"/>
                      </a:lnTo>
                      <a:lnTo>
                        <a:pt x="79" y="290"/>
                      </a:lnTo>
                      <a:lnTo>
                        <a:pt x="51" y="272"/>
                      </a:lnTo>
                      <a:lnTo>
                        <a:pt x="46" y="256"/>
                      </a:lnTo>
                      <a:lnTo>
                        <a:pt x="24" y="222"/>
                      </a:lnTo>
                      <a:lnTo>
                        <a:pt x="0" y="205"/>
                      </a:lnTo>
                      <a:lnTo>
                        <a:pt x="13" y="136"/>
                      </a:lnTo>
                      <a:lnTo>
                        <a:pt x="29" y="100"/>
                      </a:lnTo>
                      <a:lnTo>
                        <a:pt x="51" y="23"/>
                      </a:lnTo>
                      <a:lnTo>
                        <a:pt x="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8" name="Freeform 77">
                  <a:extLst>
                    <a:ext uri="{FF2B5EF4-FFF2-40B4-BE49-F238E27FC236}">
                      <a16:creationId xmlns:a16="http://schemas.microsoft.com/office/drawing/2014/main" id="{B31CF23C-B414-4768-BD61-3EF1D5F06BD3}"/>
                    </a:ext>
                  </a:extLst>
                </p:cNvPr>
                <p:cNvSpPr>
                  <a:spLocks/>
                </p:cNvSpPr>
                <p:nvPr/>
              </p:nvSpPr>
              <p:spPr bwMode="auto">
                <a:xfrm>
                  <a:off x="7318376" y="1595438"/>
                  <a:ext cx="549275" cy="619125"/>
                </a:xfrm>
                <a:custGeom>
                  <a:avLst/>
                  <a:gdLst>
                    <a:gd name="T0" fmla="*/ 286 w 346"/>
                    <a:gd name="T1" fmla="*/ 0 h 390"/>
                    <a:gd name="T2" fmla="*/ 323 w 346"/>
                    <a:gd name="T3" fmla="*/ 10 h 390"/>
                    <a:gd name="T4" fmla="*/ 346 w 346"/>
                    <a:gd name="T5" fmla="*/ 27 h 390"/>
                    <a:gd name="T6" fmla="*/ 304 w 346"/>
                    <a:gd name="T7" fmla="*/ 118 h 390"/>
                    <a:gd name="T8" fmla="*/ 257 w 346"/>
                    <a:gd name="T9" fmla="*/ 178 h 390"/>
                    <a:gd name="T10" fmla="*/ 254 w 346"/>
                    <a:gd name="T11" fmla="*/ 229 h 390"/>
                    <a:gd name="T12" fmla="*/ 242 w 346"/>
                    <a:gd name="T13" fmla="*/ 311 h 390"/>
                    <a:gd name="T14" fmla="*/ 225 w 346"/>
                    <a:gd name="T15" fmla="*/ 373 h 390"/>
                    <a:gd name="T16" fmla="*/ 226 w 346"/>
                    <a:gd name="T17" fmla="*/ 390 h 390"/>
                    <a:gd name="T18" fmla="*/ 170 w 346"/>
                    <a:gd name="T19" fmla="*/ 348 h 390"/>
                    <a:gd name="T20" fmla="*/ 106 w 346"/>
                    <a:gd name="T21" fmla="*/ 328 h 390"/>
                    <a:gd name="T22" fmla="*/ 101 w 346"/>
                    <a:gd name="T23" fmla="*/ 311 h 390"/>
                    <a:gd name="T24" fmla="*/ 79 w 346"/>
                    <a:gd name="T25" fmla="*/ 311 h 390"/>
                    <a:gd name="T26" fmla="*/ 74 w 346"/>
                    <a:gd name="T27" fmla="*/ 269 h 390"/>
                    <a:gd name="T28" fmla="*/ 71 w 346"/>
                    <a:gd name="T29" fmla="*/ 248 h 390"/>
                    <a:gd name="T30" fmla="*/ 107 w 346"/>
                    <a:gd name="T31" fmla="*/ 195 h 390"/>
                    <a:gd name="T32" fmla="*/ 109 w 346"/>
                    <a:gd name="T33" fmla="*/ 153 h 390"/>
                    <a:gd name="T34" fmla="*/ 116 w 346"/>
                    <a:gd name="T35" fmla="*/ 143 h 390"/>
                    <a:gd name="T36" fmla="*/ 116 w 346"/>
                    <a:gd name="T37" fmla="*/ 136 h 390"/>
                    <a:gd name="T38" fmla="*/ 97 w 346"/>
                    <a:gd name="T39" fmla="*/ 125 h 390"/>
                    <a:gd name="T40" fmla="*/ 103 w 346"/>
                    <a:gd name="T41" fmla="*/ 113 h 390"/>
                    <a:gd name="T42" fmla="*/ 101 w 346"/>
                    <a:gd name="T43" fmla="*/ 108 h 390"/>
                    <a:gd name="T44" fmla="*/ 78 w 346"/>
                    <a:gd name="T45" fmla="*/ 113 h 390"/>
                    <a:gd name="T46" fmla="*/ 67 w 346"/>
                    <a:gd name="T47" fmla="*/ 108 h 390"/>
                    <a:gd name="T48" fmla="*/ 38 w 346"/>
                    <a:gd name="T49" fmla="*/ 130 h 390"/>
                    <a:gd name="T50" fmla="*/ 24 w 346"/>
                    <a:gd name="T51" fmla="*/ 99 h 390"/>
                    <a:gd name="T52" fmla="*/ 0 w 346"/>
                    <a:gd name="T53" fmla="*/ 90 h 390"/>
                    <a:gd name="T54" fmla="*/ 0 w 346"/>
                    <a:gd name="T55" fmla="*/ 76 h 390"/>
                    <a:gd name="T56" fmla="*/ 5 w 346"/>
                    <a:gd name="T57" fmla="*/ 70 h 390"/>
                    <a:gd name="T58" fmla="*/ 17 w 346"/>
                    <a:gd name="T59" fmla="*/ 70 h 390"/>
                    <a:gd name="T60" fmla="*/ 23 w 346"/>
                    <a:gd name="T61" fmla="*/ 60 h 390"/>
                    <a:gd name="T62" fmla="*/ 35 w 346"/>
                    <a:gd name="T63" fmla="*/ 60 h 390"/>
                    <a:gd name="T64" fmla="*/ 39 w 346"/>
                    <a:gd name="T65" fmla="*/ 31 h 390"/>
                    <a:gd name="T66" fmla="*/ 119 w 346"/>
                    <a:gd name="T67" fmla="*/ 56 h 390"/>
                    <a:gd name="T68" fmla="*/ 142 w 346"/>
                    <a:gd name="T69" fmla="*/ 50 h 390"/>
                    <a:gd name="T70" fmla="*/ 167 w 346"/>
                    <a:gd name="T71" fmla="*/ 51 h 390"/>
                    <a:gd name="T72" fmla="*/ 182 w 346"/>
                    <a:gd name="T73" fmla="*/ 32 h 390"/>
                    <a:gd name="T74" fmla="*/ 201 w 346"/>
                    <a:gd name="T75" fmla="*/ 9 h 390"/>
                    <a:gd name="T76" fmla="*/ 286 w 346"/>
                    <a:gd name="T7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6" h="390">
                      <a:moveTo>
                        <a:pt x="286" y="0"/>
                      </a:moveTo>
                      <a:lnTo>
                        <a:pt x="323" y="10"/>
                      </a:lnTo>
                      <a:lnTo>
                        <a:pt x="346" y="27"/>
                      </a:lnTo>
                      <a:lnTo>
                        <a:pt x="304" y="118"/>
                      </a:lnTo>
                      <a:lnTo>
                        <a:pt x="257" y="178"/>
                      </a:lnTo>
                      <a:lnTo>
                        <a:pt x="254" y="229"/>
                      </a:lnTo>
                      <a:lnTo>
                        <a:pt x="242" y="311"/>
                      </a:lnTo>
                      <a:lnTo>
                        <a:pt x="225" y="373"/>
                      </a:lnTo>
                      <a:lnTo>
                        <a:pt x="226" y="390"/>
                      </a:lnTo>
                      <a:lnTo>
                        <a:pt x="170" y="348"/>
                      </a:lnTo>
                      <a:lnTo>
                        <a:pt x="106" y="328"/>
                      </a:lnTo>
                      <a:lnTo>
                        <a:pt x="101" y="311"/>
                      </a:lnTo>
                      <a:lnTo>
                        <a:pt x="79" y="311"/>
                      </a:lnTo>
                      <a:lnTo>
                        <a:pt x="74" y="269"/>
                      </a:lnTo>
                      <a:lnTo>
                        <a:pt x="71" y="248"/>
                      </a:lnTo>
                      <a:lnTo>
                        <a:pt x="107" y="195"/>
                      </a:lnTo>
                      <a:lnTo>
                        <a:pt x="109" y="153"/>
                      </a:lnTo>
                      <a:lnTo>
                        <a:pt x="116" y="143"/>
                      </a:lnTo>
                      <a:lnTo>
                        <a:pt x="116" y="136"/>
                      </a:lnTo>
                      <a:lnTo>
                        <a:pt x="97" y="125"/>
                      </a:lnTo>
                      <a:lnTo>
                        <a:pt x="103" y="113"/>
                      </a:lnTo>
                      <a:lnTo>
                        <a:pt x="101" y="108"/>
                      </a:lnTo>
                      <a:lnTo>
                        <a:pt x="78" y="113"/>
                      </a:lnTo>
                      <a:lnTo>
                        <a:pt x="67" y="108"/>
                      </a:lnTo>
                      <a:lnTo>
                        <a:pt x="38" y="130"/>
                      </a:lnTo>
                      <a:lnTo>
                        <a:pt x="24" y="99"/>
                      </a:lnTo>
                      <a:lnTo>
                        <a:pt x="0" y="90"/>
                      </a:lnTo>
                      <a:lnTo>
                        <a:pt x="0" y="76"/>
                      </a:lnTo>
                      <a:lnTo>
                        <a:pt x="5" y="70"/>
                      </a:lnTo>
                      <a:lnTo>
                        <a:pt x="17" y="70"/>
                      </a:lnTo>
                      <a:lnTo>
                        <a:pt x="23" y="60"/>
                      </a:lnTo>
                      <a:lnTo>
                        <a:pt x="35" y="60"/>
                      </a:lnTo>
                      <a:lnTo>
                        <a:pt x="39" y="31"/>
                      </a:lnTo>
                      <a:lnTo>
                        <a:pt x="119" y="56"/>
                      </a:lnTo>
                      <a:lnTo>
                        <a:pt x="142" y="50"/>
                      </a:lnTo>
                      <a:lnTo>
                        <a:pt x="167" y="51"/>
                      </a:lnTo>
                      <a:lnTo>
                        <a:pt x="182" y="32"/>
                      </a:lnTo>
                      <a:lnTo>
                        <a:pt x="201" y="9"/>
                      </a:lnTo>
                      <a:lnTo>
                        <a:pt x="28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2" name="Groupe 71">
                <a:extLst>
                  <a:ext uri="{FF2B5EF4-FFF2-40B4-BE49-F238E27FC236}">
                    <a16:creationId xmlns:a16="http://schemas.microsoft.com/office/drawing/2014/main" id="{CB3899B5-61B1-455F-B31E-4DAA6B7B9EC4}"/>
                  </a:ext>
                </a:extLst>
              </p:cNvPr>
              <p:cNvGrpSpPr/>
              <p:nvPr/>
            </p:nvGrpSpPr>
            <p:grpSpPr>
              <a:xfrm>
                <a:off x="7189347" y="1582705"/>
                <a:ext cx="396320" cy="296404"/>
                <a:chOff x="5038726" y="1698626"/>
                <a:chExt cx="869950" cy="701675"/>
              </a:xfrm>
              <a:solidFill>
                <a:srgbClr val="333333"/>
              </a:solidFill>
            </p:grpSpPr>
            <p:sp>
              <p:nvSpPr>
                <p:cNvPr id="135" name="Freeform 78">
                  <a:extLst>
                    <a:ext uri="{FF2B5EF4-FFF2-40B4-BE49-F238E27FC236}">
                      <a16:creationId xmlns:a16="http://schemas.microsoft.com/office/drawing/2014/main" id="{5A016CAE-8AA8-4227-9934-34AF8190EE0A}"/>
                    </a:ext>
                  </a:extLst>
                </p:cNvPr>
                <p:cNvSpPr>
                  <a:spLocks/>
                </p:cNvSpPr>
                <p:nvPr/>
              </p:nvSpPr>
              <p:spPr bwMode="auto">
                <a:xfrm>
                  <a:off x="5089526" y="1698626"/>
                  <a:ext cx="400050" cy="173038"/>
                </a:xfrm>
                <a:custGeom>
                  <a:avLst/>
                  <a:gdLst>
                    <a:gd name="T0" fmla="*/ 12 w 252"/>
                    <a:gd name="T1" fmla="*/ 0 h 109"/>
                    <a:gd name="T2" fmla="*/ 44 w 252"/>
                    <a:gd name="T3" fmla="*/ 29 h 109"/>
                    <a:gd name="T4" fmla="*/ 91 w 252"/>
                    <a:gd name="T5" fmla="*/ 18 h 109"/>
                    <a:gd name="T6" fmla="*/ 112 w 252"/>
                    <a:gd name="T7" fmla="*/ 5 h 109"/>
                    <a:gd name="T8" fmla="*/ 151 w 252"/>
                    <a:gd name="T9" fmla="*/ 19 h 109"/>
                    <a:gd name="T10" fmla="*/ 159 w 252"/>
                    <a:gd name="T11" fmla="*/ 26 h 109"/>
                    <a:gd name="T12" fmla="*/ 182 w 252"/>
                    <a:gd name="T13" fmla="*/ 11 h 109"/>
                    <a:gd name="T14" fmla="*/ 228 w 252"/>
                    <a:gd name="T15" fmla="*/ 45 h 109"/>
                    <a:gd name="T16" fmla="*/ 250 w 252"/>
                    <a:gd name="T17" fmla="*/ 49 h 109"/>
                    <a:gd name="T18" fmla="*/ 252 w 252"/>
                    <a:gd name="T19" fmla="*/ 63 h 109"/>
                    <a:gd name="T20" fmla="*/ 246 w 252"/>
                    <a:gd name="T21" fmla="*/ 75 h 109"/>
                    <a:gd name="T22" fmla="*/ 247 w 252"/>
                    <a:gd name="T23" fmla="*/ 89 h 109"/>
                    <a:gd name="T24" fmla="*/ 227 w 252"/>
                    <a:gd name="T25" fmla="*/ 92 h 109"/>
                    <a:gd name="T26" fmla="*/ 213 w 252"/>
                    <a:gd name="T27" fmla="*/ 102 h 109"/>
                    <a:gd name="T28" fmla="*/ 196 w 252"/>
                    <a:gd name="T29" fmla="*/ 97 h 109"/>
                    <a:gd name="T30" fmla="*/ 187 w 252"/>
                    <a:gd name="T31" fmla="*/ 94 h 109"/>
                    <a:gd name="T32" fmla="*/ 159 w 252"/>
                    <a:gd name="T33" fmla="*/ 109 h 109"/>
                    <a:gd name="T34" fmla="*/ 137 w 252"/>
                    <a:gd name="T35" fmla="*/ 92 h 109"/>
                    <a:gd name="T36" fmla="*/ 112 w 252"/>
                    <a:gd name="T37" fmla="*/ 92 h 109"/>
                    <a:gd name="T38" fmla="*/ 102 w 252"/>
                    <a:gd name="T39" fmla="*/ 86 h 109"/>
                    <a:gd name="T40" fmla="*/ 88 w 252"/>
                    <a:gd name="T41" fmla="*/ 98 h 109"/>
                    <a:gd name="T42" fmla="*/ 75 w 252"/>
                    <a:gd name="T43" fmla="*/ 78 h 109"/>
                    <a:gd name="T44" fmla="*/ 44 w 252"/>
                    <a:gd name="T45" fmla="*/ 84 h 109"/>
                    <a:gd name="T46" fmla="*/ 27 w 252"/>
                    <a:gd name="T47" fmla="*/ 71 h 109"/>
                    <a:gd name="T48" fmla="*/ 0 w 252"/>
                    <a:gd name="T49" fmla="*/ 60 h 109"/>
                    <a:gd name="T50" fmla="*/ 12 w 252"/>
                    <a:gd name="T5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109">
                      <a:moveTo>
                        <a:pt x="12" y="0"/>
                      </a:moveTo>
                      <a:lnTo>
                        <a:pt x="44" y="29"/>
                      </a:lnTo>
                      <a:lnTo>
                        <a:pt x="91" y="18"/>
                      </a:lnTo>
                      <a:lnTo>
                        <a:pt x="112" y="5"/>
                      </a:lnTo>
                      <a:lnTo>
                        <a:pt x="151" y="19"/>
                      </a:lnTo>
                      <a:lnTo>
                        <a:pt x="159" y="26"/>
                      </a:lnTo>
                      <a:lnTo>
                        <a:pt x="182" y="11"/>
                      </a:lnTo>
                      <a:lnTo>
                        <a:pt x="228" y="45"/>
                      </a:lnTo>
                      <a:lnTo>
                        <a:pt x="250" y="49"/>
                      </a:lnTo>
                      <a:lnTo>
                        <a:pt x="252" y="63"/>
                      </a:lnTo>
                      <a:lnTo>
                        <a:pt x="246" y="75"/>
                      </a:lnTo>
                      <a:lnTo>
                        <a:pt x="247" y="89"/>
                      </a:lnTo>
                      <a:lnTo>
                        <a:pt x="227" y="92"/>
                      </a:lnTo>
                      <a:lnTo>
                        <a:pt x="213" y="102"/>
                      </a:lnTo>
                      <a:lnTo>
                        <a:pt x="196" y="97"/>
                      </a:lnTo>
                      <a:lnTo>
                        <a:pt x="187" y="94"/>
                      </a:lnTo>
                      <a:lnTo>
                        <a:pt x="159" y="109"/>
                      </a:lnTo>
                      <a:lnTo>
                        <a:pt x="137" y="92"/>
                      </a:lnTo>
                      <a:lnTo>
                        <a:pt x="112" y="92"/>
                      </a:lnTo>
                      <a:lnTo>
                        <a:pt x="102" y="86"/>
                      </a:lnTo>
                      <a:lnTo>
                        <a:pt x="88" y="98"/>
                      </a:lnTo>
                      <a:lnTo>
                        <a:pt x="75" y="78"/>
                      </a:lnTo>
                      <a:lnTo>
                        <a:pt x="44" y="84"/>
                      </a:lnTo>
                      <a:lnTo>
                        <a:pt x="27" y="71"/>
                      </a:lnTo>
                      <a:lnTo>
                        <a:pt x="0" y="60"/>
                      </a:lnTo>
                      <a:lnTo>
                        <a:pt x="1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6" name="Freeform 79">
                  <a:extLst>
                    <a:ext uri="{FF2B5EF4-FFF2-40B4-BE49-F238E27FC236}">
                      <a16:creationId xmlns:a16="http://schemas.microsoft.com/office/drawing/2014/main" id="{03FEE766-649E-47D2-ABBC-EB14B378FFB1}"/>
                    </a:ext>
                  </a:extLst>
                </p:cNvPr>
                <p:cNvSpPr>
                  <a:spLocks/>
                </p:cNvSpPr>
                <p:nvPr/>
              </p:nvSpPr>
              <p:spPr bwMode="auto">
                <a:xfrm>
                  <a:off x="5241927" y="1989137"/>
                  <a:ext cx="252414" cy="331787"/>
                </a:xfrm>
                <a:custGeom>
                  <a:avLst/>
                  <a:gdLst>
                    <a:gd name="T0" fmla="*/ 56 w 159"/>
                    <a:gd name="T1" fmla="*/ 0 h 209"/>
                    <a:gd name="T2" fmla="*/ 74 w 159"/>
                    <a:gd name="T3" fmla="*/ 8 h 209"/>
                    <a:gd name="T4" fmla="*/ 92 w 159"/>
                    <a:gd name="T5" fmla="*/ 8 h 209"/>
                    <a:gd name="T6" fmla="*/ 94 w 159"/>
                    <a:gd name="T7" fmla="*/ 1 h 209"/>
                    <a:gd name="T8" fmla="*/ 99 w 159"/>
                    <a:gd name="T9" fmla="*/ 5 h 209"/>
                    <a:gd name="T10" fmla="*/ 102 w 159"/>
                    <a:gd name="T11" fmla="*/ 6 h 209"/>
                    <a:gd name="T12" fmla="*/ 105 w 159"/>
                    <a:gd name="T13" fmla="*/ 4 h 209"/>
                    <a:gd name="T14" fmla="*/ 106 w 159"/>
                    <a:gd name="T15" fmla="*/ 5 h 209"/>
                    <a:gd name="T16" fmla="*/ 105 w 159"/>
                    <a:gd name="T17" fmla="*/ 11 h 209"/>
                    <a:gd name="T18" fmla="*/ 106 w 159"/>
                    <a:gd name="T19" fmla="*/ 14 h 209"/>
                    <a:gd name="T20" fmla="*/ 110 w 159"/>
                    <a:gd name="T21" fmla="*/ 14 h 209"/>
                    <a:gd name="T22" fmla="*/ 114 w 159"/>
                    <a:gd name="T23" fmla="*/ 11 h 209"/>
                    <a:gd name="T24" fmla="*/ 116 w 159"/>
                    <a:gd name="T25" fmla="*/ 11 h 209"/>
                    <a:gd name="T26" fmla="*/ 117 w 159"/>
                    <a:gd name="T27" fmla="*/ 14 h 209"/>
                    <a:gd name="T28" fmla="*/ 125 w 159"/>
                    <a:gd name="T29" fmla="*/ 11 h 209"/>
                    <a:gd name="T30" fmla="*/ 127 w 159"/>
                    <a:gd name="T31" fmla="*/ 13 h 209"/>
                    <a:gd name="T32" fmla="*/ 142 w 159"/>
                    <a:gd name="T33" fmla="*/ 8 h 209"/>
                    <a:gd name="T34" fmla="*/ 145 w 159"/>
                    <a:gd name="T35" fmla="*/ 10 h 209"/>
                    <a:gd name="T36" fmla="*/ 145 w 159"/>
                    <a:gd name="T37" fmla="*/ 16 h 209"/>
                    <a:gd name="T38" fmla="*/ 149 w 159"/>
                    <a:gd name="T39" fmla="*/ 19 h 209"/>
                    <a:gd name="T40" fmla="*/ 147 w 159"/>
                    <a:gd name="T41" fmla="*/ 19 h 209"/>
                    <a:gd name="T42" fmla="*/ 147 w 159"/>
                    <a:gd name="T43" fmla="*/ 20 h 209"/>
                    <a:gd name="T44" fmla="*/ 150 w 159"/>
                    <a:gd name="T45" fmla="*/ 24 h 209"/>
                    <a:gd name="T46" fmla="*/ 152 w 159"/>
                    <a:gd name="T47" fmla="*/ 24 h 209"/>
                    <a:gd name="T48" fmla="*/ 156 w 159"/>
                    <a:gd name="T49" fmla="*/ 28 h 209"/>
                    <a:gd name="T50" fmla="*/ 156 w 159"/>
                    <a:gd name="T51" fmla="*/ 45 h 209"/>
                    <a:gd name="T52" fmla="*/ 150 w 159"/>
                    <a:gd name="T53" fmla="*/ 124 h 209"/>
                    <a:gd name="T54" fmla="*/ 159 w 159"/>
                    <a:gd name="T55" fmla="*/ 142 h 209"/>
                    <a:gd name="T56" fmla="*/ 124 w 159"/>
                    <a:gd name="T57" fmla="*/ 180 h 209"/>
                    <a:gd name="T58" fmla="*/ 84 w 159"/>
                    <a:gd name="T59" fmla="*/ 183 h 209"/>
                    <a:gd name="T60" fmla="*/ 22 w 159"/>
                    <a:gd name="T61" fmla="*/ 206 h 209"/>
                    <a:gd name="T62" fmla="*/ 11 w 159"/>
                    <a:gd name="T63" fmla="*/ 209 h 209"/>
                    <a:gd name="T64" fmla="*/ 10 w 159"/>
                    <a:gd name="T65" fmla="*/ 196 h 209"/>
                    <a:gd name="T66" fmla="*/ 0 w 159"/>
                    <a:gd name="T67" fmla="*/ 150 h 209"/>
                    <a:gd name="T68" fmla="*/ 10 w 159"/>
                    <a:gd name="T69" fmla="*/ 142 h 209"/>
                    <a:gd name="T70" fmla="*/ 8 w 159"/>
                    <a:gd name="T71" fmla="*/ 123 h 209"/>
                    <a:gd name="T72" fmla="*/ 22 w 159"/>
                    <a:gd name="T73" fmla="*/ 100 h 209"/>
                    <a:gd name="T74" fmla="*/ 22 w 159"/>
                    <a:gd name="T75" fmla="*/ 69 h 209"/>
                    <a:gd name="T76" fmla="*/ 35 w 159"/>
                    <a:gd name="T77" fmla="*/ 48 h 209"/>
                    <a:gd name="T78" fmla="*/ 35 w 159"/>
                    <a:gd name="T79" fmla="*/ 24 h 209"/>
                    <a:gd name="T80" fmla="*/ 56 w 159"/>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209">
                      <a:moveTo>
                        <a:pt x="56" y="0"/>
                      </a:moveTo>
                      <a:lnTo>
                        <a:pt x="74" y="8"/>
                      </a:lnTo>
                      <a:lnTo>
                        <a:pt x="92" y="8"/>
                      </a:lnTo>
                      <a:lnTo>
                        <a:pt x="94" y="1"/>
                      </a:lnTo>
                      <a:lnTo>
                        <a:pt x="99" y="5"/>
                      </a:lnTo>
                      <a:lnTo>
                        <a:pt x="102" y="6"/>
                      </a:lnTo>
                      <a:lnTo>
                        <a:pt x="105" y="4"/>
                      </a:lnTo>
                      <a:lnTo>
                        <a:pt x="106" y="5"/>
                      </a:lnTo>
                      <a:lnTo>
                        <a:pt x="105" y="11"/>
                      </a:lnTo>
                      <a:lnTo>
                        <a:pt x="106" y="14"/>
                      </a:lnTo>
                      <a:lnTo>
                        <a:pt x="110" y="14"/>
                      </a:lnTo>
                      <a:lnTo>
                        <a:pt x="114" y="11"/>
                      </a:lnTo>
                      <a:lnTo>
                        <a:pt x="116" y="11"/>
                      </a:lnTo>
                      <a:lnTo>
                        <a:pt x="117" y="14"/>
                      </a:lnTo>
                      <a:lnTo>
                        <a:pt x="125" y="11"/>
                      </a:lnTo>
                      <a:lnTo>
                        <a:pt x="127" y="13"/>
                      </a:lnTo>
                      <a:lnTo>
                        <a:pt x="142" y="8"/>
                      </a:lnTo>
                      <a:lnTo>
                        <a:pt x="145" y="10"/>
                      </a:lnTo>
                      <a:lnTo>
                        <a:pt x="145" y="16"/>
                      </a:lnTo>
                      <a:lnTo>
                        <a:pt x="149" y="19"/>
                      </a:lnTo>
                      <a:lnTo>
                        <a:pt x="147" y="19"/>
                      </a:lnTo>
                      <a:lnTo>
                        <a:pt x="147" y="20"/>
                      </a:lnTo>
                      <a:lnTo>
                        <a:pt x="150" y="24"/>
                      </a:lnTo>
                      <a:lnTo>
                        <a:pt x="152" y="24"/>
                      </a:lnTo>
                      <a:lnTo>
                        <a:pt x="156" y="28"/>
                      </a:lnTo>
                      <a:lnTo>
                        <a:pt x="156" y="45"/>
                      </a:lnTo>
                      <a:lnTo>
                        <a:pt x="150" y="124"/>
                      </a:lnTo>
                      <a:lnTo>
                        <a:pt x="159" y="142"/>
                      </a:lnTo>
                      <a:lnTo>
                        <a:pt x="124" y="180"/>
                      </a:lnTo>
                      <a:lnTo>
                        <a:pt x="84" y="183"/>
                      </a:lnTo>
                      <a:lnTo>
                        <a:pt x="22" y="206"/>
                      </a:lnTo>
                      <a:lnTo>
                        <a:pt x="11" y="209"/>
                      </a:lnTo>
                      <a:lnTo>
                        <a:pt x="10" y="196"/>
                      </a:lnTo>
                      <a:lnTo>
                        <a:pt x="0" y="150"/>
                      </a:lnTo>
                      <a:lnTo>
                        <a:pt x="10" y="142"/>
                      </a:lnTo>
                      <a:lnTo>
                        <a:pt x="8" y="123"/>
                      </a:lnTo>
                      <a:lnTo>
                        <a:pt x="22" y="100"/>
                      </a:lnTo>
                      <a:lnTo>
                        <a:pt x="22" y="69"/>
                      </a:lnTo>
                      <a:lnTo>
                        <a:pt x="35" y="48"/>
                      </a:lnTo>
                      <a:lnTo>
                        <a:pt x="35" y="24"/>
                      </a:lnTo>
                      <a:lnTo>
                        <a:pt x="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7" name="Freeform 80">
                  <a:extLst>
                    <a:ext uri="{FF2B5EF4-FFF2-40B4-BE49-F238E27FC236}">
                      <a16:creationId xmlns:a16="http://schemas.microsoft.com/office/drawing/2014/main" id="{A17C5286-2296-48FB-824F-9E7090CB3BD8}"/>
                    </a:ext>
                  </a:extLst>
                </p:cNvPr>
                <p:cNvSpPr>
                  <a:spLocks/>
                </p:cNvSpPr>
                <p:nvPr/>
              </p:nvSpPr>
              <p:spPr bwMode="auto">
                <a:xfrm>
                  <a:off x="5038726" y="1793876"/>
                  <a:ext cx="303213" cy="433388"/>
                </a:xfrm>
                <a:custGeom>
                  <a:avLst/>
                  <a:gdLst>
                    <a:gd name="T0" fmla="*/ 32 w 191"/>
                    <a:gd name="T1" fmla="*/ 0 h 273"/>
                    <a:gd name="T2" fmla="*/ 59 w 191"/>
                    <a:gd name="T3" fmla="*/ 11 h 273"/>
                    <a:gd name="T4" fmla="*/ 76 w 191"/>
                    <a:gd name="T5" fmla="*/ 24 h 273"/>
                    <a:gd name="T6" fmla="*/ 107 w 191"/>
                    <a:gd name="T7" fmla="*/ 18 h 273"/>
                    <a:gd name="T8" fmla="*/ 120 w 191"/>
                    <a:gd name="T9" fmla="*/ 38 h 273"/>
                    <a:gd name="T10" fmla="*/ 134 w 191"/>
                    <a:gd name="T11" fmla="*/ 26 h 273"/>
                    <a:gd name="T12" fmla="*/ 144 w 191"/>
                    <a:gd name="T13" fmla="*/ 32 h 273"/>
                    <a:gd name="T14" fmla="*/ 169 w 191"/>
                    <a:gd name="T15" fmla="*/ 32 h 273"/>
                    <a:gd name="T16" fmla="*/ 191 w 191"/>
                    <a:gd name="T17" fmla="*/ 49 h 273"/>
                    <a:gd name="T18" fmla="*/ 183 w 191"/>
                    <a:gd name="T19" fmla="*/ 90 h 273"/>
                    <a:gd name="T20" fmla="*/ 184 w 191"/>
                    <a:gd name="T21" fmla="*/ 123 h 273"/>
                    <a:gd name="T22" fmla="*/ 163 w 191"/>
                    <a:gd name="T23" fmla="*/ 147 h 273"/>
                    <a:gd name="T24" fmla="*/ 163 w 191"/>
                    <a:gd name="T25" fmla="*/ 171 h 273"/>
                    <a:gd name="T26" fmla="*/ 150 w 191"/>
                    <a:gd name="T27" fmla="*/ 192 h 273"/>
                    <a:gd name="T28" fmla="*/ 150 w 191"/>
                    <a:gd name="T29" fmla="*/ 223 h 273"/>
                    <a:gd name="T30" fmla="*/ 136 w 191"/>
                    <a:gd name="T31" fmla="*/ 246 h 273"/>
                    <a:gd name="T32" fmla="*/ 138 w 191"/>
                    <a:gd name="T33" fmla="*/ 265 h 273"/>
                    <a:gd name="T34" fmla="*/ 128 w 191"/>
                    <a:gd name="T35" fmla="*/ 273 h 273"/>
                    <a:gd name="T36" fmla="*/ 86 w 191"/>
                    <a:gd name="T37" fmla="*/ 243 h 273"/>
                    <a:gd name="T38" fmla="*/ 39 w 191"/>
                    <a:gd name="T39" fmla="*/ 166 h 273"/>
                    <a:gd name="T40" fmla="*/ 12 w 191"/>
                    <a:gd name="T41" fmla="*/ 77 h 273"/>
                    <a:gd name="T42" fmla="*/ 0 w 191"/>
                    <a:gd name="T43" fmla="*/ 26 h 273"/>
                    <a:gd name="T44" fmla="*/ 8 w 191"/>
                    <a:gd name="T45" fmla="*/ 11 h 273"/>
                    <a:gd name="T46" fmla="*/ 32 w 191"/>
                    <a:gd name="T4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73">
                      <a:moveTo>
                        <a:pt x="32" y="0"/>
                      </a:moveTo>
                      <a:lnTo>
                        <a:pt x="59" y="11"/>
                      </a:lnTo>
                      <a:lnTo>
                        <a:pt x="76" y="24"/>
                      </a:lnTo>
                      <a:lnTo>
                        <a:pt x="107" y="18"/>
                      </a:lnTo>
                      <a:lnTo>
                        <a:pt x="120" y="38"/>
                      </a:lnTo>
                      <a:lnTo>
                        <a:pt x="134" y="26"/>
                      </a:lnTo>
                      <a:lnTo>
                        <a:pt x="144" y="32"/>
                      </a:lnTo>
                      <a:lnTo>
                        <a:pt x="169" y="32"/>
                      </a:lnTo>
                      <a:lnTo>
                        <a:pt x="191" y="49"/>
                      </a:lnTo>
                      <a:lnTo>
                        <a:pt x="183" y="90"/>
                      </a:lnTo>
                      <a:lnTo>
                        <a:pt x="184" y="123"/>
                      </a:lnTo>
                      <a:lnTo>
                        <a:pt x="163" y="147"/>
                      </a:lnTo>
                      <a:lnTo>
                        <a:pt x="163" y="171"/>
                      </a:lnTo>
                      <a:lnTo>
                        <a:pt x="150" y="192"/>
                      </a:lnTo>
                      <a:lnTo>
                        <a:pt x="150" y="223"/>
                      </a:lnTo>
                      <a:lnTo>
                        <a:pt x="136" y="246"/>
                      </a:lnTo>
                      <a:lnTo>
                        <a:pt x="138" y="265"/>
                      </a:lnTo>
                      <a:lnTo>
                        <a:pt x="128" y="273"/>
                      </a:lnTo>
                      <a:lnTo>
                        <a:pt x="86" y="243"/>
                      </a:lnTo>
                      <a:lnTo>
                        <a:pt x="39" y="166"/>
                      </a:lnTo>
                      <a:lnTo>
                        <a:pt x="12" y="77"/>
                      </a:lnTo>
                      <a:lnTo>
                        <a:pt x="0" y="26"/>
                      </a:lnTo>
                      <a:lnTo>
                        <a:pt x="8" y="11"/>
                      </a:lnTo>
                      <a:lnTo>
                        <a:pt x="3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8" name="Freeform 81">
                  <a:extLst>
                    <a:ext uri="{FF2B5EF4-FFF2-40B4-BE49-F238E27FC236}">
                      <a16:creationId xmlns:a16="http://schemas.microsoft.com/office/drawing/2014/main" id="{56F96A45-2C8D-4EDC-AAF5-487E9B93045A}"/>
                    </a:ext>
                  </a:extLst>
                </p:cNvPr>
                <p:cNvSpPr>
                  <a:spLocks/>
                </p:cNvSpPr>
                <p:nvPr/>
              </p:nvSpPr>
              <p:spPr bwMode="auto">
                <a:xfrm>
                  <a:off x="5438776" y="1758951"/>
                  <a:ext cx="469900" cy="641350"/>
                </a:xfrm>
                <a:custGeom>
                  <a:avLst/>
                  <a:gdLst>
                    <a:gd name="T0" fmla="*/ 42 w 296"/>
                    <a:gd name="T1" fmla="*/ 0 h 404"/>
                    <a:gd name="T2" fmla="*/ 61 w 296"/>
                    <a:gd name="T3" fmla="*/ 18 h 404"/>
                    <a:gd name="T4" fmla="*/ 81 w 296"/>
                    <a:gd name="T5" fmla="*/ 2 h 404"/>
                    <a:gd name="T6" fmla="*/ 153 w 296"/>
                    <a:gd name="T7" fmla="*/ 10 h 404"/>
                    <a:gd name="T8" fmla="*/ 165 w 296"/>
                    <a:gd name="T9" fmla="*/ 2 h 404"/>
                    <a:gd name="T10" fmla="*/ 191 w 296"/>
                    <a:gd name="T11" fmla="*/ 15 h 404"/>
                    <a:gd name="T12" fmla="*/ 233 w 296"/>
                    <a:gd name="T13" fmla="*/ 69 h 404"/>
                    <a:gd name="T14" fmla="*/ 275 w 296"/>
                    <a:gd name="T15" fmla="*/ 82 h 404"/>
                    <a:gd name="T16" fmla="*/ 278 w 296"/>
                    <a:gd name="T17" fmla="*/ 97 h 404"/>
                    <a:gd name="T18" fmla="*/ 268 w 296"/>
                    <a:gd name="T19" fmla="*/ 112 h 404"/>
                    <a:gd name="T20" fmla="*/ 263 w 296"/>
                    <a:gd name="T21" fmla="*/ 134 h 404"/>
                    <a:gd name="T22" fmla="*/ 283 w 296"/>
                    <a:gd name="T23" fmla="*/ 150 h 404"/>
                    <a:gd name="T24" fmla="*/ 275 w 296"/>
                    <a:gd name="T25" fmla="*/ 158 h 404"/>
                    <a:gd name="T26" fmla="*/ 264 w 296"/>
                    <a:gd name="T27" fmla="*/ 174 h 404"/>
                    <a:gd name="T28" fmla="*/ 274 w 296"/>
                    <a:gd name="T29" fmla="*/ 184 h 404"/>
                    <a:gd name="T30" fmla="*/ 287 w 296"/>
                    <a:gd name="T31" fmla="*/ 180 h 404"/>
                    <a:gd name="T32" fmla="*/ 293 w 296"/>
                    <a:gd name="T33" fmla="*/ 181 h 404"/>
                    <a:gd name="T34" fmla="*/ 296 w 296"/>
                    <a:gd name="T35" fmla="*/ 190 h 404"/>
                    <a:gd name="T36" fmla="*/ 283 w 296"/>
                    <a:gd name="T37" fmla="*/ 210 h 404"/>
                    <a:gd name="T38" fmla="*/ 285 w 296"/>
                    <a:gd name="T39" fmla="*/ 228 h 404"/>
                    <a:gd name="T40" fmla="*/ 253 w 296"/>
                    <a:gd name="T41" fmla="*/ 248 h 404"/>
                    <a:gd name="T42" fmla="*/ 264 w 296"/>
                    <a:gd name="T43" fmla="*/ 283 h 404"/>
                    <a:gd name="T44" fmla="*/ 215 w 296"/>
                    <a:gd name="T45" fmla="*/ 289 h 404"/>
                    <a:gd name="T46" fmla="*/ 168 w 296"/>
                    <a:gd name="T47" fmla="*/ 317 h 404"/>
                    <a:gd name="T48" fmla="*/ 168 w 296"/>
                    <a:gd name="T49" fmla="*/ 352 h 404"/>
                    <a:gd name="T50" fmla="*/ 153 w 296"/>
                    <a:gd name="T51" fmla="*/ 366 h 404"/>
                    <a:gd name="T52" fmla="*/ 144 w 296"/>
                    <a:gd name="T53" fmla="*/ 383 h 404"/>
                    <a:gd name="T54" fmla="*/ 133 w 296"/>
                    <a:gd name="T55" fmla="*/ 383 h 404"/>
                    <a:gd name="T56" fmla="*/ 110 w 296"/>
                    <a:gd name="T57" fmla="*/ 394 h 404"/>
                    <a:gd name="T58" fmla="*/ 94 w 296"/>
                    <a:gd name="T59" fmla="*/ 381 h 404"/>
                    <a:gd name="T60" fmla="*/ 81 w 296"/>
                    <a:gd name="T61" fmla="*/ 386 h 404"/>
                    <a:gd name="T62" fmla="*/ 75 w 296"/>
                    <a:gd name="T63" fmla="*/ 404 h 404"/>
                    <a:gd name="T64" fmla="*/ 37 w 296"/>
                    <a:gd name="T65" fmla="*/ 404 h 404"/>
                    <a:gd name="T66" fmla="*/ 18 w 296"/>
                    <a:gd name="T67" fmla="*/ 399 h 404"/>
                    <a:gd name="T68" fmla="*/ 21 w 296"/>
                    <a:gd name="T69" fmla="*/ 396 h 404"/>
                    <a:gd name="T70" fmla="*/ 37 w 296"/>
                    <a:gd name="T71" fmla="*/ 376 h 404"/>
                    <a:gd name="T72" fmla="*/ 0 w 296"/>
                    <a:gd name="T73" fmla="*/ 325 h 404"/>
                    <a:gd name="T74" fmla="*/ 35 w 296"/>
                    <a:gd name="T75" fmla="*/ 287 h 404"/>
                    <a:gd name="T76" fmla="*/ 26 w 296"/>
                    <a:gd name="T77" fmla="*/ 269 h 404"/>
                    <a:gd name="T78" fmla="*/ 32 w 296"/>
                    <a:gd name="T79" fmla="*/ 190 h 404"/>
                    <a:gd name="T80" fmla="*/ 32 w 296"/>
                    <a:gd name="T81" fmla="*/ 173 h 404"/>
                    <a:gd name="T82" fmla="*/ 32 w 296"/>
                    <a:gd name="T83" fmla="*/ 141 h 404"/>
                    <a:gd name="T84" fmla="*/ 30 w 296"/>
                    <a:gd name="T85" fmla="*/ 116 h 404"/>
                    <a:gd name="T86" fmla="*/ 28 w 296"/>
                    <a:gd name="T87" fmla="*/ 91 h 404"/>
                    <a:gd name="T88" fmla="*/ 37 w 296"/>
                    <a:gd name="T89" fmla="*/ 69 h 404"/>
                    <a:gd name="T90" fmla="*/ 30 w 296"/>
                    <a:gd name="T91" fmla="*/ 62 h 404"/>
                    <a:gd name="T92" fmla="*/ 27 w 296"/>
                    <a:gd name="T93" fmla="*/ 51 h 404"/>
                    <a:gd name="T94" fmla="*/ 26 w 296"/>
                    <a:gd name="T95" fmla="*/ 37 h 404"/>
                    <a:gd name="T96" fmla="*/ 32 w 296"/>
                    <a:gd name="T97" fmla="*/ 25 h 404"/>
                    <a:gd name="T98" fmla="*/ 30 w 296"/>
                    <a:gd name="T99" fmla="*/ 11 h 404"/>
                    <a:gd name="T100" fmla="*/ 39 w 296"/>
                    <a:gd name="T101" fmla="*/ 3 h 404"/>
                    <a:gd name="T102" fmla="*/ 42 w 296"/>
                    <a:gd name="T10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04">
                      <a:moveTo>
                        <a:pt x="42" y="0"/>
                      </a:moveTo>
                      <a:lnTo>
                        <a:pt x="61" y="18"/>
                      </a:lnTo>
                      <a:lnTo>
                        <a:pt x="81" y="2"/>
                      </a:lnTo>
                      <a:lnTo>
                        <a:pt x="153" y="10"/>
                      </a:lnTo>
                      <a:lnTo>
                        <a:pt x="165" y="2"/>
                      </a:lnTo>
                      <a:lnTo>
                        <a:pt x="191" y="15"/>
                      </a:lnTo>
                      <a:lnTo>
                        <a:pt x="233" y="69"/>
                      </a:lnTo>
                      <a:lnTo>
                        <a:pt x="275" y="82"/>
                      </a:lnTo>
                      <a:lnTo>
                        <a:pt x="278" y="97"/>
                      </a:lnTo>
                      <a:lnTo>
                        <a:pt x="268" y="112"/>
                      </a:lnTo>
                      <a:lnTo>
                        <a:pt x="263" y="134"/>
                      </a:lnTo>
                      <a:lnTo>
                        <a:pt x="283" y="150"/>
                      </a:lnTo>
                      <a:lnTo>
                        <a:pt x="275" y="158"/>
                      </a:lnTo>
                      <a:lnTo>
                        <a:pt x="264" y="174"/>
                      </a:lnTo>
                      <a:lnTo>
                        <a:pt x="274" y="184"/>
                      </a:lnTo>
                      <a:lnTo>
                        <a:pt x="287" y="180"/>
                      </a:lnTo>
                      <a:lnTo>
                        <a:pt x="293" y="181"/>
                      </a:lnTo>
                      <a:lnTo>
                        <a:pt x="296" y="190"/>
                      </a:lnTo>
                      <a:lnTo>
                        <a:pt x="283" y="210"/>
                      </a:lnTo>
                      <a:lnTo>
                        <a:pt x="285" y="228"/>
                      </a:lnTo>
                      <a:lnTo>
                        <a:pt x="253" y="248"/>
                      </a:lnTo>
                      <a:lnTo>
                        <a:pt x="264" y="283"/>
                      </a:lnTo>
                      <a:lnTo>
                        <a:pt x="215" y="289"/>
                      </a:lnTo>
                      <a:lnTo>
                        <a:pt x="168" y="317"/>
                      </a:lnTo>
                      <a:lnTo>
                        <a:pt x="168" y="352"/>
                      </a:lnTo>
                      <a:lnTo>
                        <a:pt x="153" y="366"/>
                      </a:lnTo>
                      <a:lnTo>
                        <a:pt x="144" y="383"/>
                      </a:lnTo>
                      <a:lnTo>
                        <a:pt x="133" y="383"/>
                      </a:lnTo>
                      <a:lnTo>
                        <a:pt x="110" y="394"/>
                      </a:lnTo>
                      <a:lnTo>
                        <a:pt x="94" y="381"/>
                      </a:lnTo>
                      <a:lnTo>
                        <a:pt x="81" y="386"/>
                      </a:lnTo>
                      <a:lnTo>
                        <a:pt x="75" y="404"/>
                      </a:lnTo>
                      <a:lnTo>
                        <a:pt x="37" y="404"/>
                      </a:lnTo>
                      <a:lnTo>
                        <a:pt x="18" y="399"/>
                      </a:lnTo>
                      <a:lnTo>
                        <a:pt x="21" y="396"/>
                      </a:lnTo>
                      <a:lnTo>
                        <a:pt x="37" y="376"/>
                      </a:lnTo>
                      <a:lnTo>
                        <a:pt x="0" y="325"/>
                      </a:lnTo>
                      <a:lnTo>
                        <a:pt x="35" y="287"/>
                      </a:lnTo>
                      <a:lnTo>
                        <a:pt x="26" y="269"/>
                      </a:lnTo>
                      <a:lnTo>
                        <a:pt x="32" y="190"/>
                      </a:lnTo>
                      <a:lnTo>
                        <a:pt x="32" y="173"/>
                      </a:lnTo>
                      <a:lnTo>
                        <a:pt x="32" y="141"/>
                      </a:lnTo>
                      <a:lnTo>
                        <a:pt x="30" y="116"/>
                      </a:lnTo>
                      <a:lnTo>
                        <a:pt x="28" y="91"/>
                      </a:lnTo>
                      <a:lnTo>
                        <a:pt x="37" y="69"/>
                      </a:lnTo>
                      <a:lnTo>
                        <a:pt x="30" y="62"/>
                      </a:lnTo>
                      <a:lnTo>
                        <a:pt x="27" y="51"/>
                      </a:lnTo>
                      <a:lnTo>
                        <a:pt x="26" y="37"/>
                      </a:lnTo>
                      <a:lnTo>
                        <a:pt x="32" y="25"/>
                      </a:lnTo>
                      <a:lnTo>
                        <a:pt x="30" y="11"/>
                      </a:lnTo>
                      <a:lnTo>
                        <a:pt x="39" y="3"/>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3" name="Groupe 72">
                <a:extLst>
                  <a:ext uri="{FF2B5EF4-FFF2-40B4-BE49-F238E27FC236}">
                    <a16:creationId xmlns:a16="http://schemas.microsoft.com/office/drawing/2014/main" id="{49CA29C6-4D24-4838-96D0-F04CABAD5ECB}"/>
                  </a:ext>
                </a:extLst>
              </p:cNvPr>
              <p:cNvGrpSpPr/>
              <p:nvPr/>
            </p:nvGrpSpPr>
            <p:grpSpPr>
              <a:xfrm>
                <a:off x="7179944" y="1077745"/>
                <a:ext cx="507696" cy="285675"/>
                <a:chOff x="5018088" y="503238"/>
                <a:chExt cx="1114426" cy="676275"/>
              </a:xfrm>
              <a:solidFill>
                <a:srgbClr val="55555F">
                  <a:lumMod val="20000"/>
                  <a:lumOff val="80000"/>
                </a:srgbClr>
              </a:solidFill>
            </p:grpSpPr>
            <p:sp>
              <p:nvSpPr>
                <p:cNvPr id="133" name="Freeform 94">
                  <a:extLst>
                    <a:ext uri="{FF2B5EF4-FFF2-40B4-BE49-F238E27FC236}">
                      <a16:creationId xmlns:a16="http://schemas.microsoft.com/office/drawing/2014/main" id="{FFE95034-CE31-4664-84A6-331EA6158369}"/>
                    </a:ext>
                  </a:extLst>
                </p:cNvPr>
                <p:cNvSpPr>
                  <a:spLocks/>
                </p:cNvSpPr>
                <p:nvPr/>
              </p:nvSpPr>
              <p:spPr bwMode="auto">
                <a:xfrm>
                  <a:off x="5018088" y="554038"/>
                  <a:ext cx="668338" cy="625475"/>
                </a:xfrm>
                <a:custGeom>
                  <a:avLst/>
                  <a:gdLst>
                    <a:gd name="T0" fmla="*/ 133 w 421"/>
                    <a:gd name="T1" fmla="*/ 0 h 394"/>
                    <a:gd name="T2" fmla="*/ 167 w 421"/>
                    <a:gd name="T3" fmla="*/ 79 h 394"/>
                    <a:gd name="T4" fmla="*/ 179 w 421"/>
                    <a:gd name="T5" fmla="*/ 83 h 394"/>
                    <a:gd name="T6" fmla="*/ 206 w 421"/>
                    <a:gd name="T7" fmla="*/ 83 h 394"/>
                    <a:gd name="T8" fmla="*/ 213 w 421"/>
                    <a:gd name="T9" fmla="*/ 98 h 394"/>
                    <a:gd name="T10" fmla="*/ 202 w 421"/>
                    <a:gd name="T11" fmla="*/ 109 h 394"/>
                    <a:gd name="T12" fmla="*/ 252 w 421"/>
                    <a:gd name="T13" fmla="*/ 148 h 394"/>
                    <a:gd name="T14" fmla="*/ 312 w 421"/>
                    <a:gd name="T15" fmla="*/ 144 h 394"/>
                    <a:gd name="T16" fmla="*/ 321 w 421"/>
                    <a:gd name="T17" fmla="*/ 160 h 394"/>
                    <a:gd name="T18" fmla="*/ 327 w 421"/>
                    <a:gd name="T19" fmla="*/ 175 h 394"/>
                    <a:gd name="T20" fmla="*/ 332 w 421"/>
                    <a:gd name="T21" fmla="*/ 178 h 394"/>
                    <a:gd name="T22" fmla="*/ 342 w 421"/>
                    <a:gd name="T23" fmla="*/ 176 h 394"/>
                    <a:gd name="T24" fmla="*/ 355 w 421"/>
                    <a:gd name="T25" fmla="*/ 188 h 394"/>
                    <a:gd name="T26" fmla="*/ 376 w 421"/>
                    <a:gd name="T27" fmla="*/ 190 h 394"/>
                    <a:gd name="T28" fmla="*/ 388 w 421"/>
                    <a:gd name="T29" fmla="*/ 222 h 394"/>
                    <a:gd name="T30" fmla="*/ 371 w 421"/>
                    <a:gd name="T31" fmla="*/ 240 h 394"/>
                    <a:gd name="T32" fmla="*/ 395 w 421"/>
                    <a:gd name="T33" fmla="*/ 266 h 394"/>
                    <a:gd name="T34" fmla="*/ 398 w 421"/>
                    <a:gd name="T35" fmla="*/ 275 h 394"/>
                    <a:gd name="T36" fmla="*/ 421 w 421"/>
                    <a:gd name="T37" fmla="*/ 287 h 394"/>
                    <a:gd name="T38" fmla="*/ 418 w 421"/>
                    <a:gd name="T39" fmla="*/ 320 h 394"/>
                    <a:gd name="T40" fmla="*/ 381 w 421"/>
                    <a:gd name="T41" fmla="*/ 335 h 394"/>
                    <a:gd name="T42" fmla="*/ 381 w 421"/>
                    <a:gd name="T43" fmla="*/ 348 h 394"/>
                    <a:gd name="T44" fmla="*/ 415 w 421"/>
                    <a:gd name="T45" fmla="*/ 349 h 394"/>
                    <a:gd name="T46" fmla="*/ 419 w 421"/>
                    <a:gd name="T47" fmla="*/ 360 h 394"/>
                    <a:gd name="T48" fmla="*/ 416 w 421"/>
                    <a:gd name="T49" fmla="*/ 370 h 394"/>
                    <a:gd name="T50" fmla="*/ 366 w 421"/>
                    <a:gd name="T51" fmla="*/ 373 h 394"/>
                    <a:gd name="T52" fmla="*/ 344 w 421"/>
                    <a:gd name="T53" fmla="*/ 394 h 394"/>
                    <a:gd name="T54" fmla="*/ 336 w 421"/>
                    <a:gd name="T55" fmla="*/ 364 h 394"/>
                    <a:gd name="T56" fmla="*/ 320 w 421"/>
                    <a:gd name="T57" fmla="*/ 355 h 394"/>
                    <a:gd name="T58" fmla="*/ 251 w 421"/>
                    <a:gd name="T59" fmla="*/ 340 h 394"/>
                    <a:gd name="T60" fmla="*/ 233 w 421"/>
                    <a:gd name="T61" fmla="*/ 351 h 394"/>
                    <a:gd name="T62" fmla="*/ 226 w 421"/>
                    <a:gd name="T63" fmla="*/ 346 h 394"/>
                    <a:gd name="T64" fmla="*/ 225 w 421"/>
                    <a:gd name="T65" fmla="*/ 339 h 394"/>
                    <a:gd name="T66" fmla="*/ 245 w 421"/>
                    <a:gd name="T67" fmla="*/ 319 h 394"/>
                    <a:gd name="T68" fmla="*/ 232 w 421"/>
                    <a:gd name="T69" fmla="*/ 305 h 394"/>
                    <a:gd name="T70" fmla="*/ 189 w 421"/>
                    <a:gd name="T71" fmla="*/ 307 h 394"/>
                    <a:gd name="T72" fmla="*/ 151 w 421"/>
                    <a:gd name="T73" fmla="*/ 325 h 394"/>
                    <a:gd name="T74" fmla="*/ 141 w 421"/>
                    <a:gd name="T75" fmla="*/ 319 h 394"/>
                    <a:gd name="T76" fmla="*/ 137 w 421"/>
                    <a:gd name="T77" fmla="*/ 290 h 394"/>
                    <a:gd name="T78" fmla="*/ 67 w 421"/>
                    <a:gd name="T79" fmla="*/ 264 h 394"/>
                    <a:gd name="T80" fmla="*/ 16 w 421"/>
                    <a:gd name="T81" fmla="*/ 266 h 394"/>
                    <a:gd name="T82" fmla="*/ 6 w 421"/>
                    <a:gd name="T83" fmla="*/ 243 h 394"/>
                    <a:gd name="T84" fmla="*/ 15 w 421"/>
                    <a:gd name="T85" fmla="*/ 195 h 394"/>
                    <a:gd name="T86" fmla="*/ 5 w 421"/>
                    <a:gd name="T87" fmla="*/ 180 h 394"/>
                    <a:gd name="T88" fmla="*/ 8 w 421"/>
                    <a:gd name="T89" fmla="*/ 103 h 394"/>
                    <a:gd name="T90" fmla="*/ 0 w 421"/>
                    <a:gd name="T91" fmla="*/ 72 h 394"/>
                    <a:gd name="T92" fmla="*/ 57 w 421"/>
                    <a:gd name="T93" fmla="*/ 25 h 394"/>
                    <a:gd name="T94" fmla="*/ 133 w 421"/>
                    <a:gd name="T9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 h="394">
                      <a:moveTo>
                        <a:pt x="133" y="0"/>
                      </a:moveTo>
                      <a:lnTo>
                        <a:pt x="167" y="79"/>
                      </a:lnTo>
                      <a:lnTo>
                        <a:pt x="179" y="83"/>
                      </a:lnTo>
                      <a:lnTo>
                        <a:pt x="206" y="83"/>
                      </a:lnTo>
                      <a:lnTo>
                        <a:pt x="213" y="98"/>
                      </a:lnTo>
                      <a:lnTo>
                        <a:pt x="202" y="109"/>
                      </a:lnTo>
                      <a:lnTo>
                        <a:pt x="252" y="148"/>
                      </a:lnTo>
                      <a:lnTo>
                        <a:pt x="312" y="144"/>
                      </a:lnTo>
                      <a:lnTo>
                        <a:pt x="321" y="160"/>
                      </a:lnTo>
                      <a:lnTo>
                        <a:pt x="327" y="175"/>
                      </a:lnTo>
                      <a:lnTo>
                        <a:pt x="332" y="178"/>
                      </a:lnTo>
                      <a:lnTo>
                        <a:pt x="342" y="176"/>
                      </a:lnTo>
                      <a:lnTo>
                        <a:pt x="355" y="188"/>
                      </a:lnTo>
                      <a:lnTo>
                        <a:pt x="376" y="190"/>
                      </a:lnTo>
                      <a:lnTo>
                        <a:pt x="388" y="222"/>
                      </a:lnTo>
                      <a:lnTo>
                        <a:pt x="371" y="240"/>
                      </a:lnTo>
                      <a:lnTo>
                        <a:pt x="395" y="266"/>
                      </a:lnTo>
                      <a:lnTo>
                        <a:pt x="398" y="275"/>
                      </a:lnTo>
                      <a:lnTo>
                        <a:pt x="421" y="287"/>
                      </a:lnTo>
                      <a:lnTo>
                        <a:pt x="418" y="320"/>
                      </a:lnTo>
                      <a:lnTo>
                        <a:pt x="381" y="335"/>
                      </a:lnTo>
                      <a:lnTo>
                        <a:pt x="381" y="348"/>
                      </a:lnTo>
                      <a:lnTo>
                        <a:pt x="415" y="349"/>
                      </a:lnTo>
                      <a:lnTo>
                        <a:pt x="419" y="360"/>
                      </a:lnTo>
                      <a:lnTo>
                        <a:pt x="416" y="370"/>
                      </a:lnTo>
                      <a:lnTo>
                        <a:pt x="366" y="373"/>
                      </a:lnTo>
                      <a:lnTo>
                        <a:pt x="344" y="394"/>
                      </a:lnTo>
                      <a:lnTo>
                        <a:pt x="336" y="364"/>
                      </a:lnTo>
                      <a:lnTo>
                        <a:pt x="320" y="355"/>
                      </a:lnTo>
                      <a:lnTo>
                        <a:pt x="251" y="340"/>
                      </a:lnTo>
                      <a:lnTo>
                        <a:pt x="233" y="351"/>
                      </a:lnTo>
                      <a:lnTo>
                        <a:pt x="226" y="346"/>
                      </a:lnTo>
                      <a:lnTo>
                        <a:pt x="225" y="339"/>
                      </a:lnTo>
                      <a:lnTo>
                        <a:pt x="245" y="319"/>
                      </a:lnTo>
                      <a:lnTo>
                        <a:pt x="232" y="305"/>
                      </a:lnTo>
                      <a:lnTo>
                        <a:pt x="189" y="307"/>
                      </a:lnTo>
                      <a:lnTo>
                        <a:pt x="151" y="325"/>
                      </a:lnTo>
                      <a:lnTo>
                        <a:pt x="141" y="319"/>
                      </a:lnTo>
                      <a:lnTo>
                        <a:pt x="137" y="290"/>
                      </a:lnTo>
                      <a:lnTo>
                        <a:pt x="67" y="264"/>
                      </a:lnTo>
                      <a:lnTo>
                        <a:pt x="16" y="266"/>
                      </a:lnTo>
                      <a:lnTo>
                        <a:pt x="6" y="243"/>
                      </a:lnTo>
                      <a:lnTo>
                        <a:pt x="15" y="195"/>
                      </a:lnTo>
                      <a:lnTo>
                        <a:pt x="5" y="180"/>
                      </a:lnTo>
                      <a:lnTo>
                        <a:pt x="8" y="103"/>
                      </a:lnTo>
                      <a:lnTo>
                        <a:pt x="0" y="72"/>
                      </a:lnTo>
                      <a:lnTo>
                        <a:pt x="57" y="25"/>
                      </a:lnTo>
                      <a:lnTo>
                        <a:pt x="1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4" name="Freeform 95">
                  <a:extLst>
                    <a:ext uri="{FF2B5EF4-FFF2-40B4-BE49-F238E27FC236}">
                      <a16:creationId xmlns:a16="http://schemas.microsoft.com/office/drawing/2014/main" id="{0746D80B-F966-46A1-AE6D-F237B3352543}"/>
                    </a:ext>
                  </a:extLst>
                </p:cNvPr>
                <p:cNvSpPr>
                  <a:spLocks/>
                </p:cNvSpPr>
                <p:nvPr/>
              </p:nvSpPr>
              <p:spPr bwMode="auto">
                <a:xfrm>
                  <a:off x="5229226" y="503238"/>
                  <a:ext cx="903288" cy="658813"/>
                </a:xfrm>
                <a:custGeom>
                  <a:avLst/>
                  <a:gdLst>
                    <a:gd name="T0" fmla="*/ 119 w 569"/>
                    <a:gd name="T1" fmla="*/ 17 h 415"/>
                    <a:gd name="T2" fmla="*/ 134 w 569"/>
                    <a:gd name="T3" fmla="*/ 87 h 415"/>
                    <a:gd name="T4" fmla="*/ 179 w 569"/>
                    <a:gd name="T5" fmla="*/ 126 h 415"/>
                    <a:gd name="T6" fmla="*/ 208 w 569"/>
                    <a:gd name="T7" fmla="*/ 130 h 415"/>
                    <a:gd name="T8" fmla="*/ 266 w 569"/>
                    <a:gd name="T9" fmla="*/ 104 h 415"/>
                    <a:gd name="T10" fmla="*/ 312 w 569"/>
                    <a:gd name="T11" fmla="*/ 195 h 415"/>
                    <a:gd name="T12" fmla="*/ 366 w 569"/>
                    <a:gd name="T13" fmla="*/ 207 h 415"/>
                    <a:gd name="T14" fmla="*/ 414 w 569"/>
                    <a:gd name="T15" fmla="*/ 263 h 415"/>
                    <a:gd name="T16" fmla="*/ 481 w 569"/>
                    <a:gd name="T17" fmla="*/ 263 h 415"/>
                    <a:gd name="T18" fmla="*/ 508 w 569"/>
                    <a:gd name="T19" fmla="*/ 255 h 415"/>
                    <a:gd name="T20" fmla="*/ 542 w 569"/>
                    <a:gd name="T21" fmla="*/ 292 h 415"/>
                    <a:gd name="T22" fmla="*/ 555 w 569"/>
                    <a:gd name="T23" fmla="*/ 291 h 415"/>
                    <a:gd name="T24" fmla="*/ 568 w 569"/>
                    <a:gd name="T25" fmla="*/ 363 h 415"/>
                    <a:gd name="T26" fmla="*/ 548 w 569"/>
                    <a:gd name="T27" fmla="*/ 398 h 415"/>
                    <a:gd name="T28" fmla="*/ 517 w 569"/>
                    <a:gd name="T29" fmla="*/ 412 h 415"/>
                    <a:gd name="T30" fmla="*/ 523 w 569"/>
                    <a:gd name="T31" fmla="*/ 400 h 415"/>
                    <a:gd name="T32" fmla="*/ 480 w 569"/>
                    <a:gd name="T33" fmla="*/ 415 h 415"/>
                    <a:gd name="T34" fmla="*/ 412 w 569"/>
                    <a:gd name="T35" fmla="*/ 398 h 415"/>
                    <a:gd name="T36" fmla="*/ 389 w 569"/>
                    <a:gd name="T37" fmla="*/ 398 h 415"/>
                    <a:gd name="T38" fmla="*/ 295 w 569"/>
                    <a:gd name="T39" fmla="*/ 415 h 415"/>
                    <a:gd name="T40" fmla="*/ 286 w 569"/>
                    <a:gd name="T41" fmla="*/ 392 h 415"/>
                    <a:gd name="T42" fmla="*/ 248 w 569"/>
                    <a:gd name="T43" fmla="*/ 380 h 415"/>
                    <a:gd name="T44" fmla="*/ 285 w 569"/>
                    <a:gd name="T45" fmla="*/ 352 h 415"/>
                    <a:gd name="T46" fmla="*/ 265 w 569"/>
                    <a:gd name="T47" fmla="*/ 307 h 415"/>
                    <a:gd name="T48" fmla="*/ 238 w 569"/>
                    <a:gd name="T49" fmla="*/ 272 h 415"/>
                    <a:gd name="T50" fmla="*/ 243 w 569"/>
                    <a:gd name="T51" fmla="*/ 222 h 415"/>
                    <a:gd name="T52" fmla="*/ 209 w 569"/>
                    <a:gd name="T53" fmla="*/ 208 h 415"/>
                    <a:gd name="T54" fmla="*/ 194 w 569"/>
                    <a:gd name="T55" fmla="*/ 207 h 415"/>
                    <a:gd name="T56" fmla="*/ 179 w 569"/>
                    <a:gd name="T57" fmla="*/ 176 h 415"/>
                    <a:gd name="T58" fmla="*/ 69 w 569"/>
                    <a:gd name="T59" fmla="*/ 141 h 415"/>
                    <a:gd name="T60" fmla="*/ 73 w 569"/>
                    <a:gd name="T61" fmla="*/ 115 h 415"/>
                    <a:gd name="T62" fmla="*/ 34 w 569"/>
                    <a:gd name="T63" fmla="*/ 111 h 415"/>
                    <a:gd name="T64" fmla="*/ 78 w 569"/>
                    <a:gd name="T65" fmla="*/ 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415">
                      <a:moveTo>
                        <a:pt x="103" y="0"/>
                      </a:moveTo>
                      <a:lnTo>
                        <a:pt x="119" y="17"/>
                      </a:lnTo>
                      <a:lnTo>
                        <a:pt x="132" y="54"/>
                      </a:lnTo>
                      <a:lnTo>
                        <a:pt x="134" y="87"/>
                      </a:lnTo>
                      <a:lnTo>
                        <a:pt x="167" y="108"/>
                      </a:lnTo>
                      <a:lnTo>
                        <a:pt x="179" y="126"/>
                      </a:lnTo>
                      <a:lnTo>
                        <a:pt x="196" y="134"/>
                      </a:lnTo>
                      <a:lnTo>
                        <a:pt x="208" y="130"/>
                      </a:lnTo>
                      <a:lnTo>
                        <a:pt x="246" y="101"/>
                      </a:lnTo>
                      <a:lnTo>
                        <a:pt x="266" y="104"/>
                      </a:lnTo>
                      <a:lnTo>
                        <a:pt x="305" y="154"/>
                      </a:lnTo>
                      <a:lnTo>
                        <a:pt x="312" y="195"/>
                      </a:lnTo>
                      <a:lnTo>
                        <a:pt x="341" y="215"/>
                      </a:lnTo>
                      <a:lnTo>
                        <a:pt x="366" y="207"/>
                      </a:lnTo>
                      <a:lnTo>
                        <a:pt x="415" y="238"/>
                      </a:lnTo>
                      <a:lnTo>
                        <a:pt x="414" y="263"/>
                      </a:lnTo>
                      <a:lnTo>
                        <a:pt x="417" y="269"/>
                      </a:lnTo>
                      <a:lnTo>
                        <a:pt x="481" y="263"/>
                      </a:lnTo>
                      <a:lnTo>
                        <a:pt x="494" y="254"/>
                      </a:lnTo>
                      <a:lnTo>
                        <a:pt x="508" y="255"/>
                      </a:lnTo>
                      <a:lnTo>
                        <a:pt x="517" y="283"/>
                      </a:lnTo>
                      <a:lnTo>
                        <a:pt x="542" y="292"/>
                      </a:lnTo>
                      <a:lnTo>
                        <a:pt x="548" y="287"/>
                      </a:lnTo>
                      <a:lnTo>
                        <a:pt x="555" y="291"/>
                      </a:lnTo>
                      <a:lnTo>
                        <a:pt x="543" y="348"/>
                      </a:lnTo>
                      <a:lnTo>
                        <a:pt x="568" y="363"/>
                      </a:lnTo>
                      <a:lnTo>
                        <a:pt x="569" y="368"/>
                      </a:lnTo>
                      <a:lnTo>
                        <a:pt x="548" y="398"/>
                      </a:lnTo>
                      <a:lnTo>
                        <a:pt x="549" y="406"/>
                      </a:lnTo>
                      <a:lnTo>
                        <a:pt x="517" y="412"/>
                      </a:lnTo>
                      <a:lnTo>
                        <a:pt x="515" y="407"/>
                      </a:lnTo>
                      <a:lnTo>
                        <a:pt x="523" y="400"/>
                      </a:lnTo>
                      <a:lnTo>
                        <a:pt x="512" y="388"/>
                      </a:lnTo>
                      <a:lnTo>
                        <a:pt x="480" y="415"/>
                      </a:lnTo>
                      <a:lnTo>
                        <a:pt x="436" y="385"/>
                      </a:lnTo>
                      <a:lnTo>
                        <a:pt x="412" y="398"/>
                      </a:lnTo>
                      <a:lnTo>
                        <a:pt x="399" y="391"/>
                      </a:lnTo>
                      <a:lnTo>
                        <a:pt x="389" y="398"/>
                      </a:lnTo>
                      <a:lnTo>
                        <a:pt x="387" y="412"/>
                      </a:lnTo>
                      <a:lnTo>
                        <a:pt x="295" y="415"/>
                      </a:lnTo>
                      <a:lnTo>
                        <a:pt x="283" y="402"/>
                      </a:lnTo>
                      <a:lnTo>
                        <a:pt x="286" y="392"/>
                      </a:lnTo>
                      <a:lnTo>
                        <a:pt x="282" y="381"/>
                      </a:lnTo>
                      <a:lnTo>
                        <a:pt x="248" y="380"/>
                      </a:lnTo>
                      <a:lnTo>
                        <a:pt x="248" y="367"/>
                      </a:lnTo>
                      <a:lnTo>
                        <a:pt x="285" y="352"/>
                      </a:lnTo>
                      <a:lnTo>
                        <a:pt x="288" y="319"/>
                      </a:lnTo>
                      <a:lnTo>
                        <a:pt x="265" y="307"/>
                      </a:lnTo>
                      <a:lnTo>
                        <a:pt x="262" y="298"/>
                      </a:lnTo>
                      <a:lnTo>
                        <a:pt x="238" y="272"/>
                      </a:lnTo>
                      <a:lnTo>
                        <a:pt x="255" y="254"/>
                      </a:lnTo>
                      <a:lnTo>
                        <a:pt x="243" y="222"/>
                      </a:lnTo>
                      <a:lnTo>
                        <a:pt x="222" y="220"/>
                      </a:lnTo>
                      <a:lnTo>
                        <a:pt x="209" y="208"/>
                      </a:lnTo>
                      <a:lnTo>
                        <a:pt x="199" y="210"/>
                      </a:lnTo>
                      <a:lnTo>
                        <a:pt x="194" y="207"/>
                      </a:lnTo>
                      <a:lnTo>
                        <a:pt x="188" y="192"/>
                      </a:lnTo>
                      <a:lnTo>
                        <a:pt x="179" y="176"/>
                      </a:lnTo>
                      <a:lnTo>
                        <a:pt x="119" y="180"/>
                      </a:lnTo>
                      <a:lnTo>
                        <a:pt x="69" y="141"/>
                      </a:lnTo>
                      <a:lnTo>
                        <a:pt x="80" y="130"/>
                      </a:lnTo>
                      <a:lnTo>
                        <a:pt x="73" y="115"/>
                      </a:lnTo>
                      <a:lnTo>
                        <a:pt x="46" y="115"/>
                      </a:lnTo>
                      <a:lnTo>
                        <a:pt x="34" y="111"/>
                      </a:lnTo>
                      <a:lnTo>
                        <a:pt x="0" y="32"/>
                      </a:lnTo>
                      <a:lnTo>
                        <a:pt x="78" y="12"/>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4" name="Groupe 73">
                <a:extLst>
                  <a:ext uri="{FF2B5EF4-FFF2-40B4-BE49-F238E27FC236}">
                    <a16:creationId xmlns:a16="http://schemas.microsoft.com/office/drawing/2014/main" id="{0127F990-6A73-4B12-85BA-1D3DEB51336F}"/>
                  </a:ext>
                </a:extLst>
              </p:cNvPr>
              <p:cNvGrpSpPr/>
              <p:nvPr/>
            </p:nvGrpSpPr>
            <p:grpSpPr>
              <a:xfrm>
                <a:off x="7151739" y="1276242"/>
                <a:ext cx="913418" cy="1120568"/>
                <a:chOff x="4956176" y="973138"/>
                <a:chExt cx="2005013" cy="2652713"/>
              </a:xfrm>
              <a:solidFill>
                <a:srgbClr val="55555F">
                  <a:lumMod val="20000"/>
                  <a:lumOff val="80000"/>
                </a:srgbClr>
              </a:solidFill>
            </p:grpSpPr>
            <p:sp>
              <p:nvSpPr>
                <p:cNvPr id="122" name="Freeform 60">
                  <a:extLst>
                    <a:ext uri="{FF2B5EF4-FFF2-40B4-BE49-F238E27FC236}">
                      <a16:creationId xmlns:a16="http://schemas.microsoft.com/office/drawing/2014/main" id="{62AD3185-9943-4A7A-9B04-6F621A3E9C0F}"/>
                    </a:ext>
                  </a:extLst>
                </p:cNvPr>
                <p:cNvSpPr>
                  <a:spLocks/>
                </p:cNvSpPr>
                <p:nvPr/>
              </p:nvSpPr>
              <p:spPr bwMode="auto">
                <a:xfrm>
                  <a:off x="5643563" y="2208213"/>
                  <a:ext cx="652463" cy="677863"/>
                </a:xfrm>
                <a:custGeom>
                  <a:avLst/>
                  <a:gdLst>
                    <a:gd name="T0" fmla="*/ 135 w 411"/>
                    <a:gd name="T1" fmla="*/ 0 h 427"/>
                    <a:gd name="T2" fmla="*/ 169 w 411"/>
                    <a:gd name="T3" fmla="*/ 7 h 427"/>
                    <a:gd name="T4" fmla="*/ 204 w 411"/>
                    <a:gd name="T5" fmla="*/ 47 h 427"/>
                    <a:gd name="T6" fmla="*/ 210 w 411"/>
                    <a:gd name="T7" fmla="*/ 83 h 427"/>
                    <a:gd name="T8" fmla="*/ 253 w 411"/>
                    <a:gd name="T9" fmla="*/ 116 h 427"/>
                    <a:gd name="T10" fmla="*/ 293 w 411"/>
                    <a:gd name="T11" fmla="*/ 169 h 427"/>
                    <a:gd name="T12" fmla="*/ 323 w 411"/>
                    <a:gd name="T13" fmla="*/ 178 h 427"/>
                    <a:gd name="T14" fmla="*/ 348 w 411"/>
                    <a:gd name="T15" fmla="*/ 170 h 427"/>
                    <a:gd name="T16" fmla="*/ 365 w 411"/>
                    <a:gd name="T17" fmla="*/ 159 h 427"/>
                    <a:gd name="T18" fmla="*/ 385 w 411"/>
                    <a:gd name="T19" fmla="*/ 167 h 427"/>
                    <a:gd name="T20" fmla="*/ 391 w 411"/>
                    <a:gd name="T21" fmla="*/ 177 h 427"/>
                    <a:gd name="T22" fmla="*/ 383 w 411"/>
                    <a:gd name="T23" fmla="*/ 199 h 427"/>
                    <a:gd name="T24" fmla="*/ 387 w 411"/>
                    <a:gd name="T25" fmla="*/ 205 h 427"/>
                    <a:gd name="T26" fmla="*/ 403 w 411"/>
                    <a:gd name="T27" fmla="*/ 202 h 427"/>
                    <a:gd name="T28" fmla="*/ 411 w 411"/>
                    <a:gd name="T29" fmla="*/ 208 h 427"/>
                    <a:gd name="T30" fmla="*/ 411 w 411"/>
                    <a:gd name="T31" fmla="*/ 237 h 427"/>
                    <a:gd name="T32" fmla="*/ 376 w 411"/>
                    <a:gd name="T33" fmla="*/ 286 h 427"/>
                    <a:gd name="T34" fmla="*/ 387 w 411"/>
                    <a:gd name="T35" fmla="*/ 299 h 427"/>
                    <a:gd name="T36" fmla="*/ 377 w 411"/>
                    <a:gd name="T37" fmla="*/ 321 h 427"/>
                    <a:gd name="T38" fmla="*/ 351 w 411"/>
                    <a:gd name="T39" fmla="*/ 358 h 427"/>
                    <a:gd name="T40" fmla="*/ 356 w 411"/>
                    <a:gd name="T41" fmla="*/ 410 h 427"/>
                    <a:gd name="T42" fmla="*/ 342 w 411"/>
                    <a:gd name="T43" fmla="*/ 410 h 427"/>
                    <a:gd name="T44" fmla="*/ 328 w 411"/>
                    <a:gd name="T45" fmla="*/ 427 h 427"/>
                    <a:gd name="T46" fmla="*/ 317 w 411"/>
                    <a:gd name="T47" fmla="*/ 416 h 427"/>
                    <a:gd name="T48" fmla="*/ 316 w 411"/>
                    <a:gd name="T49" fmla="*/ 401 h 427"/>
                    <a:gd name="T50" fmla="*/ 308 w 411"/>
                    <a:gd name="T51" fmla="*/ 396 h 427"/>
                    <a:gd name="T52" fmla="*/ 296 w 411"/>
                    <a:gd name="T53" fmla="*/ 400 h 427"/>
                    <a:gd name="T54" fmla="*/ 288 w 411"/>
                    <a:gd name="T55" fmla="*/ 388 h 427"/>
                    <a:gd name="T56" fmla="*/ 251 w 411"/>
                    <a:gd name="T57" fmla="*/ 400 h 427"/>
                    <a:gd name="T58" fmla="*/ 192 w 411"/>
                    <a:gd name="T59" fmla="*/ 353 h 427"/>
                    <a:gd name="T60" fmla="*/ 179 w 411"/>
                    <a:gd name="T61" fmla="*/ 352 h 427"/>
                    <a:gd name="T62" fmla="*/ 135 w 411"/>
                    <a:gd name="T63" fmla="*/ 378 h 427"/>
                    <a:gd name="T64" fmla="*/ 45 w 411"/>
                    <a:gd name="T65" fmla="*/ 333 h 427"/>
                    <a:gd name="T66" fmla="*/ 0 w 411"/>
                    <a:gd name="T67" fmla="*/ 273 h 427"/>
                    <a:gd name="T68" fmla="*/ 5 w 411"/>
                    <a:gd name="T69" fmla="*/ 262 h 427"/>
                    <a:gd name="T70" fmla="*/ 31 w 411"/>
                    <a:gd name="T71" fmla="*/ 254 h 427"/>
                    <a:gd name="T72" fmla="*/ 39 w 411"/>
                    <a:gd name="T73" fmla="*/ 257 h 427"/>
                    <a:gd name="T74" fmla="*/ 49 w 411"/>
                    <a:gd name="T75" fmla="*/ 234 h 427"/>
                    <a:gd name="T76" fmla="*/ 39 w 411"/>
                    <a:gd name="T77" fmla="*/ 218 h 427"/>
                    <a:gd name="T78" fmla="*/ 67 w 411"/>
                    <a:gd name="T79" fmla="*/ 175 h 427"/>
                    <a:gd name="T80" fmla="*/ 54 w 411"/>
                    <a:gd name="T81" fmla="*/ 123 h 427"/>
                    <a:gd name="T82" fmla="*/ 39 w 411"/>
                    <a:gd name="T83" fmla="*/ 108 h 427"/>
                    <a:gd name="T84" fmla="*/ 15 w 411"/>
                    <a:gd name="T85" fmla="*/ 100 h 427"/>
                    <a:gd name="T86" fmla="*/ 24 w 411"/>
                    <a:gd name="T87" fmla="*/ 83 h 427"/>
                    <a:gd name="T88" fmla="*/ 39 w 411"/>
                    <a:gd name="T89" fmla="*/ 69 h 427"/>
                    <a:gd name="T90" fmla="*/ 39 w 411"/>
                    <a:gd name="T91" fmla="*/ 34 h 427"/>
                    <a:gd name="T92" fmla="*/ 86 w 411"/>
                    <a:gd name="T93" fmla="*/ 6 h 427"/>
                    <a:gd name="T94" fmla="*/ 135 w 411"/>
                    <a:gd name="T9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427">
                      <a:moveTo>
                        <a:pt x="135" y="0"/>
                      </a:moveTo>
                      <a:lnTo>
                        <a:pt x="169" y="7"/>
                      </a:lnTo>
                      <a:lnTo>
                        <a:pt x="204" y="47"/>
                      </a:lnTo>
                      <a:lnTo>
                        <a:pt x="210" y="83"/>
                      </a:lnTo>
                      <a:lnTo>
                        <a:pt x="253" y="116"/>
                      </a:lnTo>
                      <a:lnTo>
                        <a:pt x="293" y="169"/>
                      </a:lnTo>
                      <a:lnTo>
                        <a:pt x="323" y="178"/>
                      </a:lnTo>
                      <a:lnTo>
                        <a:pt x="348" y="170"/>
                      </a:lnTo>
                      <a:lnTo>
                        <a:pt x="365" y="159"/>
                      </a:lnTo>
                      <a:lnTo>
                        <a:pt x="385" y="167"/>
                      </a:lnTo>
                      <a:lnTo>
                        <a:pt x="391" y="177"/>
                      </a:lnTo>
                      <a:lnTo>
                        <a:pt x="383" y="199"/>
                      </a:lnTo>
                      <a:lnTo>
                        <a:pt x="387" y="205"/>
                      </a:lnTo>
                      <a:lnTo>
                        <a:pt x="403" y="202"/>
                      </a:lnTo>
                      <a:lnTo>
                        <a:pt x="411" y="208"/>
                      </a:lnTo>
                      <a:lnTo>
                        <a:pt x="411" y="237"/>
                      </a:lnTo>
                      <a:lnTo>
                        <a:pt x="376" y="286"/>
                      </a:lnTo>
                      <a:lnTo>
                        <a:pt x="387" y="299"/>
                      </a:lnTo>
                      <a:lnTo>
                        <a:pt x="377" y="321"/>
                      </a:lnTo>
                      <a:lnTo>
                        <a:pt x="351" y="358"/>
                      </a:lnTo>
                      <a:lnTo>
                        <a:pt x="356" y="410"/>
                      </a:lnTo>
                      <a:lnTo>
                        <a:pt x="342" y="410"/>
                      </a:lnTo>
                      <a:lnTo>
                        <a:pt x="328" y="427"/>
                      </a:lnTo>
                      <a:lnTo>
                        <a:pt x="317" y="416"/>
                      </a:lnTo>
                      <a:lnTo>
                        <a:pt x="316" y="401"/>
                      </a:lnTo>
                      <a:lnTo>
                        <a:pt x="308" y="396"/>
                      </a:lnTo>
                      <a:lnTo>
                        <a:pt x="296" y="400"/>
                      </a:lnTo>
                      <a:lnTo>
                        <a:pt x="288" y="388"/>
                      </a:lnTo>
                      <a:lnTo>
                        <a:pt x="251" y="400"/>
                      </a:lnTo>
                      <a:lnTo>
                        <a:pt x="192" y="353"/>
                      </a:lnTo>
                      <a:lnTo>
                        <a:pt x="179" y="352"/>
                      </a:lnTo>
                      <a:lnTo>
                        <a:pt x="135" y="378"/>
                      </a:lnTo>
                      <a:lnTo>
                        <a:pt x="45" y="333"/>
                      </a:lnTo>
                      <a:lnTo>
                        <a:pt x="0" y="273"/>
                      </a:lnTo>
                      <a:lnTo>
                        <a:pt x="5" y="262"/>
                      </a:lnTo>
                      <a:lnTo>
                        <a:pt x="31" y="254"/>
                      </a:lnTo>
                      <a:lnTo>
                        <a:pt x="39" y="257"/>
                      </a:lnTo>
                      <a:lnTo>
                        <a:pt x="49" y="234"/>
                      </a:lnTo>
                      <a:lnTo>
                        <a:pt x="39" y="218"/>
                      </a:lnTo>
                      <a:lnTo>
                        <a:pt x="67" y="175"/>
                      </a:lnTo>
                      <a:lnTo>
                        <a:pt x="54" y="123"/>
                      </a:lnTo>
                      <a:lnTo>
                        <a:pt x="39" y="108"/>
                      </a:lnTo>
                      <a:lnTo>
                        <a:pt x="15" y="100"/>
                      </a:lnTo>
                      <a:lnTo>
                        <a:pt x="24" y="83"/>
                      </a:lnTo>
                      <a:lnTo>
                        <a:pt x="39" y="69"/>
                      </a:lnTo>
                      <a:lnTo>
                        <a:pt x="39" y="34"/>
                      </a:lnTo>
                      <a:lnTo>
                        <a:pt x="86" y="6"/>
                      </a:lnTo>
                      <a:lnTo>
                        <a:pt x="13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3" name="Freeform 61">
                  <a:extLst>
                    <a:ext uri="{FF2B5EF4-FFF2-40B4-BE49-F238E27FC236}">
                      <a16:creationId xmlns:a16="http://schemas.microsoft.com/office/drawing/2014/main" id="{766F45B8-18A8-4441-A620-FFBB4A7FCDEF}"/>
                    </a:ext>
                  </a:extLst>
                </p:cNvPr>
                <p:cNvSpPr>
                  <a:spLocks/>
                </p:cNvSpPr>
                <p:nvPr/>
              </p:nvSpPr>
              <p:spPr bwMode="auto">
                <a:xfrm>
                  <a:off x="6029326" y="2986088"/>
                  <a:ext cx="798513" cy="639763"/>
                </a:xfrm>
                <a:custGeom>
                  <a:avLst/>
                  <a:gdLst>
                    <a:gd name="T0" fmla="*/ 222 w 503"/>
                    <a:gd name="T1" fmla="*/ 40 h 403"/>
                    <a:gd name="T2" fmla="*/ 253 w 503"/>
                    <a:gd name="T3" fmla="*/ 45 h 403"/>
                    <a:gd name="T4" fmla="*/ 283 w 503"/>
                    <a:gd name="T5" fmla="*/ 88 h 403"/>
                    <a:gd name="T6" fmla="*/ 361 w 503"/>
                    <a:gd name="T7" fmla="*/ 59 h 403"/>
                    <a:gd name="T8" fmla="*/ 404 w 503"/>
                    <a:gd name="T9" fmla="*/ 49 h 403"/>
                    <a:gd name="T10" fmla="*/ 441 w 503"/>
                    <a:gd name="T11" fmla="*/ 40 h 403"/>
                    <a:gd name="T12" fmla="*/ 464 w 503"/>
                    <a:gd name="T13" fmla="*/ 64 h 403"/>
                    <a:gd name="T14" fmla="*/ 490 w 503"/>
                    <a:gd name="T15" fmla="*/ 80 h 403"/>
                    <a:gd name="T16" fmla="*/ 496 w 503"/>
                    <a:gd name="T17" fmla="*/ 88 h 403"/>
                    <a:gd name="T18" fmla="*/ 468 w 503"/>
                    <a:gd name="T19" fmla="*/ 114 h 403"/>
                    <a:gd name="T20" fmla="*/ 474 w 503"/>
                    <a:gd name="T21" fmla="*/ 135 h 403"/>
                    <a:gd name="T22" fmla="*/ 494 w 503"/>
                    <a:gd name="T23" fmla="*/ 149 h 403"/>
                    <a:gd name="T24" fmla="*/ 484 w 503"/>
                    <a:gd name="T25" fmla="*/ 204 h 403"/>
                    <a:gd name="T26" fmla="*/ 499 w 503"/>
                    <a:gd name="T27" fmla="*/ 226 h 403"/>
                    <a:gd name="T28" fmla="*/ 479 w 503"/>
                    <a:gd name="T29" fmla="*/ 247 h 403"/>
                    <a:gd name="T30" fmla="*/ 430 w 503"/>
                    <a:gd name="T31" fmla="*/ 227 h 403"/>
                    <a:gd name="T32" fmla="*/ 379 w 503"/>
                    <a:gd name="T33" fmla="*/ 241 h 403"/>
                    <a:gd name="T34" fmla="*/ 320 w 503"/>
                    <a:gd name="T35" fmla="*/ 362 h 403"/>
                    <a:gd name="T36" fmla="*/ 313 w 503"/>
                    <a:gd name="T37" fmla="*/ 342 h 403"/>
                    <a:gd name="T38" fmla="*/ 311 w 503"/>
                    <a:gd name="T39" fmla="*/ 326 h 403"/>
                    <a:gd name="T40" fmla="*/ 285 w 503"/>
                    <a:gd name="T41" fmla="*/ 342 h 403"/>
                    <a:gd name="T42" fmla="*/ 271 w 503"/>
                    <a:gd name="T43" fmla="*/ 330 h 403"/>
                    <a:gd name="T44" fmla="*/ 253 w 503"/>
                    <a:gd name="T45" fmla="*/ 347 h 403"/>
                    <a:gd name="T46" fmla="*/ 222 w 503"/>
                    <a:gd name="T47" fmla="*/ 345 h 403"/>
                    <a:gd name="T48" fmla="*/ 229 w 503"/>
                    <a:gd name="T49" fmla="*/ 371 h 403"/>
                    <a:gd name="T50" fmla="*/ 184 w 503"/>
                    <a:gd name="T51" fmla="*/ 393 h 403"/>
                    <a:gd name="T52" fmla="*/ 118 w 503"/>
                    <a:gd name="T53" fmla="*/ 402 h 403"/>
                    <a:gd name="T54" fmla="*/ 94 w 503"/>
                    <a:gd name="T55" fmla="*/ 382 h 403"/>
                    <a:gd name="T56" fmla="*/ 91 w 503"/>
                    <a:gd name="T57" fmla="*/ 355 h 403"/>
                    <a:gd name="T58" fmla="*/ 97 w 503"/>
                    <a:gd name="T59" fmla="*/ 279 h 403"/>
                    <a:gd name="T60" fmla="*/ 30 w 503"/>
                    <a:gd name="T61" fmla="*/ 221 h 403"/>
                    <a:gd name="T62" fmla="*/ 25 w 503"/>
                    <a:gd name="T63" fmla="*/ 160 h 403"/>
                    <a:gd name="T64" fmla="*/ 93 w 503"/>
                    <a:gd name="T65" fmla="*/ 160 h 403"/>
                    <a:gd name="T66" fmla="*/ 108 w 503"/>
                    <a:gd name="T67" fmla="*/ 123 h 403"/>
                    <a:gd name="T68" fmla="*/ 103 w 503"/>
                    <a:gd name="T69" fmla="*/ 40 h 403"/>
                    <a:gd name="T70" fmla="*/ 125 w 503"/>
                    <a:gd name="T71" fmla="*/ 12 h 403"/>
                    <a:gd name="T72" fmla="*/ 159 w 5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403">
                      <a:moveTo>
                        <a:pt x="159" y="0"/>
                      </a:moveTo>
                      <a:lnTo>
                        <a:pt x="222" y="40"/>
                      </a:lnTo>
                      <a:lnTo>
                        <a:pt x="247" y="41"/>
                      </a:lnTo>
                      <a:lnTo>
                        <a:pt x="253" y="45"/>
                      </a:lnTo>
                      <a:lnTo>
                        <a:pt x="253" y="54"/>
                      </a:lnTo>
                      <a:lnTo>
                        <a:pt x="283" y="88"/>
                      </a:lnTo>
                      <a:lnTo>
                        <a:pt x="342" y="61"/>
                      </a:lnTo>
                      <a:lnTo>
                        <a:pt x="361" y="59"/>
                      </a:lnTo>
                      <a:lnTo>
                        <a:pt x="384" y="45"/>
                      </a:lnTo>
                      <a:lnTo>
                        <a:pt x="404" y="49"/>
                      </a:lnTo>
                      <a:lnTo>
                        <a:pt x="417" y="45"/>
                      </a:lnTo>
                      <a:lnTo>
                        <a:pt x="441" y="40"/>
                      </a:lnTo>
                      <a:lnTo>
                        <a:pt x="445" y="55"/>
                      </a:lnTo>
                      <a:lnTo>
                        <a:pt x="464" y="64"/>
                      </a:lnTo>
                      <a:lnTo>
                        <a:pt x="475" y="70"/>
                      </a:lnTo>
                      <a:lnTo>
                        <a:pt x="490" y="80"/>
                      </a:lnTo>
                      <a:lnTo>
                        <a:pt x="494" y="79"/>
                      </a:lnTo>
                      <a:lnTo>
                        <a:pt x="496" y="88"/>
                      </a:lnTo>
                      <a:lnTo>
                        <a:pt x="468" y="105"/>
                      </a:lnTo>
                      <a:lnTo>
                        <a:pt x="468" y="114"/>
                      </a:lnTo>
                      <a:lnTo>
                        <a:pt x="479" y="125"/>
                      </a:lnTo>
                      <a:lnTo>
                        <a:pt x="474" y="135"/>
                      </a:lnTo>
                      <a:lnTo>
                        <a:pt x="488" y="145"/>
                      </a:lnTo>
                      <a:lnTo>
                        <a:pt x="494" y="149"/>
                      </a:lnTo>
                      <a:lnTo>
                        <a:pt x="496" y="195"/>
                      </a:lnTo>
                      <a:lnTo>
                        <a:pt x="484" y="204"/>
                      </a:lnTo>
                      <a:lnTo>
                        <a:pt x="486" y="221"/>
                      </a:lnTo>
                      <a:lnTo>
                        <a:pt x="499" y="226"/>
                      </a:lnTo>
                      <a:lnTo>
                        <a:pt x="503" y="236"/>
                      </a:lnTo>
                      <a:lnTo>
                        <a:pt x="479" y="247"/>
                      </a:lnTo>
                      <a:lnTo>
                        <a:pt x="476" y="259"/>
                      </a:lnTo>
                      <a:lnTo>
                        <a:pt x="430" y="227"/>
                      </a:lnTo>
                      <a:lnTo>
                        <a:pt x="426" y="231"/>
                      </a:lnTo>
                      <a:lnTo>
                        <a:pt x="379" y="241"/>
                      </a:lnTo>
                      <a:lnTo>
                        <a:pt x="336" y="382"/>
                      </a:lnTo>
                      <a:lnTo>
                        <a:pt x="320" y="362"/>
                      </a:lnTo>
                      <a:lnTo>
                        <a:pt x="322" y="353"/>
                      </a:lnTo>
                      <a:lnTo>
                        <a:pt x="313" y="342"/>
                      </a:lnTo>
                      <a:lnTo>
                        <a:pt x="317" y="336"/>
                      </a:lnTo>
                      <a:lnTo>
                        <a:pt x="311" y="326"/>
                      </a:lnTo>
                      <a:lnTo>
                        <a:pt x="292" y="322"/>
                      </a:lnTo>
                      <a:lnTo>
                        <a:pt x="285" y="342"/>
                      </a:lnTo>
                      <a:lnTo>
                        <a:pt x="277" y="341"/>
                      </a:lnTo>
                      <a:lnTo>
                        <a:pt x="271" y="330"/>
                      </a:lnTo>
                      <a:lnTo>
                        <a:pt x="259" y="332"/>
                      </a:lnTo>
                      <a:lnTo>
                        <a:pt x="253" y="347"/>
                      </a:lnTo>
                      <a:lnTo>
                        <a:pt x="233" y="332"/>
                      </a:lnTo>
                      <a:lnTo>
                        <a:pt x="222" y="345"/>
                      </a:lnTo>
                      <a:lnTo>
                        <a:pt x="227" y="361"/>
                      </a:lnTo>
                      <a:lnTo>
                        <a:pt x="229" y="371"/>
                      </a:lnTo>
                      <a:lnTo>
                        <a:pt x="194" y="403"/>
                      </a:lnTo>
                      <a:lnTo>
                        <a:pt x="184" y="393"/>
                      </a:lnTo>
                      <a:lnTo>
                        <a:pt x="147" y="391"/>
                      </a:lnTo>
                      <a:lnTo>
                        <a:pt x="118" y="402"/>
                      </a:lnTo>
                      <a:lnTo>
                        <a:pt x="108" y="387"/>
                      </a:lnTo>
                      <a:lnTo>
                        <a:pt x="94" y="382"/>
                      </a:lnTo>
                      <a:lnTo>
                        <a:pt x="97" y="371"/>
                      </a:lnTo>
                      <a:lnTo>
                        <a:pt x="91" y="355"/>
                      </a:lnTo>
                      <a:lnTo>
                        <a:pt x="103" y="332"/>
                      </a:lnTo>
                      <a:lnTo>
                        <a:pt x="97" y="279"/>
                      </a:lnTo>
                      <a:lnTo>
                        <a:pt x="51" y="256"/>
                      </a:lnTo>
                      <a:lnTo>
                        <a:pt x="30" y="221"/>
                      </a:lnTo>
                      <a:lnTo>
                        <a:pt x="0" y="178"/>
                      </a:lnTo>
                      <a:lnTo>
                        <a:pt x="25" y="160"/>
                      </a:lnTo>
                      <a:lnTo>
                        <a:pt x="54" y="175"/>
                      </a:lnTo>
                      <a:lnTo>
                        <a:pt x="93" y="160"/>
                      </a:lnTo>
                      <a:lnTo>
                        <a:pt x="113" y="140"/>
                      </a:lnTo>
                      <a:lnTo>
                        <a:pt x="108" y="123"/>
                      </a:lnTo>
                      <a:lnTo>
                        <a:pt x="115" y="111"/>
                      </a:lnTo>
                      <a:lnTo>
                        <a:pt x="103" y="40"/>
                      </a:lnTo>
                      <a:lnTo>
                        <a:pt x="118" y="10"/>
                      </a:lnTo>
                      <a:lnTo>
                        <a:pt x="125" y="12"/>
                      </a:lnTo>
                      <a:lnTo>
                        <a:pt x="144" y="1"/>
                      </a:lnTo>
                      <a:lnTo>
                        <a:pt x="1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4" name="Freeform 62">
                  <a:extLst>
                    <a:ext uri="{FF2B5EF4-FFF2-40B4-BE49-F238E27FC236}">
                      <a16:creationId xmlns:a16="http://schemas.microsoft.com/office/drawing/2014/main" id="{9C0E8C84-620F-4546-946F-EFD9751EEB5D}"/>
                    </a:ext>
                  </a:extLst>
                </p:cNvPr>
                <p:cNvSpPr>
                  <a:spLocks/>
                </p:cNvSpPr>
                <p:nvPr/>
              </p:nvSpPr>
              <p:spPr bwMode="auto">
                <a:xfrm>
                  <a:off x="5661026" y="2736851"/>
                  <a:ext cx="596900" cy="587375"/>
                </a:xfrm>
                <a:custGeom>
                  <a:avLst/>
                  <a:gdLst>
                    <a:gd name="T0" fmla="*/ 34 w 376"/>
                    <a:gd name="T1" fmla="*/ 0 h 370"/>
                    <a:gd name="T2" fmla="*/ 124 w 376"/>
                    <a:gd name="T3" fmla="*/ 45 h 370"/>
                    <a:gd name="T4" fmla="*/ 168 w 376"/>
                    <a:gd name="T5" fmla="*/ 19 h 370"/>
                    <a:gd name="T6" fmla="*/ 181 w 376"/>
                    <a:gd name="T7" fmla="*/ 20 h 370"/>
                    <a:gd name="T8" fmla="*/ 240 w 376"/>
                    <a:gd name="T9" fmla="*/ 67 h 370"/>
                    <a:gd name="T10" fmla="*/ 277 w 376"/>
                    <a:gd name="T11" fmla="*/ 55 h 370"/>
                    <a:gd name="T12" fmla="*/ 285 w 376"/>
                    <a:gd name="T13" fmla="*/ 67 h 370"/>
                    <a:gd name="T14" fmla="*/ 297 w 376"/>
                    <a:gd name="T15" fmla="*/ 63 h 370"/>
                    <a:gd name="T16" fmla="*/ 305 w 376"/>
                    <a:gd name="T17" fmla="*/ 68 h 370"/>
                    <a:gd name="T18" fmla="*/ 306 w 376"/>
                    <a:gd name="T19" fmla="*/ 83 h 370"/>
                    <a:gd name="T20" fmla="*/ 317 w 376"/>
                    <a:gd name="T21" fmla="*/ 94 h 370"/>
                    <a:gd name="T22" fmla="*/ 331 w 376"/>
                    <a:gd name="T23" fmla="*/ 77 h 370"/>
                    <a:gd name="T24" fmla="*/ 345 w 376"/>
                    <a:gd name="T25" fmla="*/ 77 h 370"/>
                    <a:gd name="T26" fmla="*/ 345 w 376"/>
                    <a:gd name="T27" fmla="*/ 83 h 370"/>
                    <a:gd name="T28" fmla="*/ 352 w 376"/>
                    <a:gd name="T29" fmla="*/ 114 h 370"/>
                    <a:gd name="T30" fmla="*/ 376 w 376"/>
                    <a:gd name="T31" fmla="*/ 126 h 370"/>
                    <a:gd name="T32" fmla="*/ 374 w 376"/>
                    <a:gd name="T33" fmla="*/ 141 h 370"/>
                    <a:gd name="T34" fmla="*/ 350 w 376"/>
                    <a:gd name="T35" fmla="*/ 167 h 370"/>
                    <a:gd name="T36" fmla="*/ 335 w 376"/>
                    <a:gd name="T37" fmla="*/ 197 h 370"/>
                    <a:gd name="T38" fmla="*/ 347 w 376"/>
                    <a:gd name="T39" fmla="*/ 268 h 370"/>
                    <a:gd name="T40" fmla="*/ 340 w 376"/>
                    <a:gd name="T41" fmla="*/ 280 h 370"/>
                    <a:gd name="T42" fmla="*/ 345 w 376"/>
                    <a:gd name="T43" fmla="*/ 297 h 370"/>
                    <a:gd name="T44" fmla="*/ 325 w 376"/>
                    <a:gd name="T45" fmla="*/ 317 h 370"/>
                    <a:gd name="T46" fmla="*/ 286 w 376"/>
                    <a:gd name="T47" fmla="*/ 332 h 370"/>
                    <a:gd name="T48" fmla="*/ 257 w 376"/>
                    <a:gd name="T49" fmla="*/ 317 h 370"/>
                    <a:gd name="T50" fmla="*/ 232 w 376"/>
                    <a:gd name="T51" fmla="*/ 335 h 370"/>
                    <a:gd name="T52" fmla="*/ 202 w 376"/>
                    <a:gd name="T53" fmla="*/ 364 h 370"/>
                    <a:gd name="T54" fmla="*/ 191 w 376"/>
                    <a:gd name="T55" fmla="*/ 370 h 370"/>
                    <a:gd name="T56" fmla="*/ 173 w 376"/>
                    <a:gd name="T57" fmla="*/ 352 h 370"/>
                    <a:gd name="T58" fmla="*/ 158 w 376"/>
                    <a:gd name="T59" fmla="*/ 361 h 370"/>
                    <a:gd name="T60" fmla="*/ 138 w 376"/>
                    <a:gd name="T61" fmla="*/ 351 h 370"/>
                    <a:gd name="T62" fmla="*/ 113 w 376"/>
                    <a:gd name="T63" fmla="*/ 364 h 370"/>
                    <a:gd name="T64" fmla="*/ 69 w 376"/>
                    <a:gd name="T65" fmla="*/ 335 h 370"/>
                    <a:gd name="T66" fmla="*/ 69 w 376"/>
                    <a:gd name="T67" fmla="*/ 306 h 370"/>
                    <a:gd name="T68" fmla="*/ 63 w 376"/>
                    <a:gd name="T69" fmla="*/ 248 h 370"/>
                    <a:gd name="T70" fmla="*/ 38 w 376"/>
                    <a:gd name="T71" fmla="*/ 134 h 370"/>
                    <a:gd name="T72" fmla="*/ 10 w 376"/>
                    <a:gd name="T73" fmla="*/ 97 h 370"/>
                    <a:gd name="T74" fmla="*/ 14 w 376"/>
                    <a:gd name="T75" fmla="*/ 49 h 370"/>
                    <a:gd name="T76" fmla="*/ 4 w 376"/>
                    <a:gd name="T77" fmla="*/ 29 h 370"/>
                    <a:gd name="T78" fmla="*/ 0 w 376"/>
                    <a:gd name="T79" fmla="*/ 19 h 370"/>
                    <a:gd name="T80" fmla="*/ 34 w 376"/>
                    <a:gd name="T8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370">
                      <a:moveTo>
                        <a:pt x="34" y="0"/>
                      </a:moveTo>
                      <a:lnTo>
                        <a:pt x="124" y="45"/>
                      </a:lnTo>
                      <a:lnTo>
                        <a:pt x="168" y="19"/>
                      </a:lnTo>
                      <a:lnTo>
                        <a:pt x="181" y="20"/>
                      </a:lnTo>
                      <a:lnTo>
                        <a:pt x="240" y="67"/>
                      </a:lnTo>
                      <a:lnTo>
                        <a:pt x="277" y="55"/>
                      </a:lnTo>
                      <a:lnTo>
                        <a:pt x="285" y="67"/>
                      </a:lnTo>
                      <a:lnTo>
                        <a:pt x="297" y="63"/>
                      </a:lnTo>
                      <a:lnTo>
                        <a:pt x="305" y="68"/>
                      </a:lnTo>
                      <a:lnTo>
                        <a:pt x="306" y="83"/>
                      </a:lnTo>
                      <a:lnTo>
                        <a:pt x="317" y="94"/>
                      </a:lnTo>
                      <a:lnTo>
                        <a:pt x="331" y="77"/>
                      </a:lnTo>
                      <a:lnTo>
                        <a:pt x="345" y="77"/>
                      </a:lnTo>
                      <a:lnTo>
                        <a:pt x="345" y="83"/>
                      </a:lnTo>
                      <a:lnTo>
                        <a:pt x="352" y="114"/>
                      </a:lnTo>
                      <a:lnTo>
                        <a:pt x="376" y="126"/>
                      </a:lnTo>
                      <a:lnTo>
                        <a:pt x="374" y="141"/>
                      </a:lnTo>
                      <a:lnTo>
                        <a:pt x="350" y="167"/>
                      </a:lnTo>
                      <a:lnTo>
                        <a:pt x="335" y="197"/>
                      </a:lnTo>
                      <a:lnTo>
                        <a:pt x="347" y="268"/>
                      </a:lnTo>
                      <a:lnTo>
                        <a:pt x="340" y="280"/>
                      </a:lnTo>
                      <a:lnTo>
                        <a:pt x="345" y="297"/>
                      </a:lnTo>
                      <a:lnTo>
                        <a:pt x="325" y="317"/>
                      </a:lnTo>
                      <a:lnTo>
                        <a:pt x="286" y="332"/>
                      </a:lnTo>
                      <a:lnTo>
                        <a:pt x="257" y="317"/>
                      </a:lnTo>
                      <a:lnTo>
                        <a:pt x="232" y="335"/>
                      </a:lnTo>
                      <a:lnTo>
                        <a:pt x="202" y="364"/>
                      </a:lnTo>
                      <a:lnTo>
                        <a:pt x="191" y="370"/>
                      </a:lnTo>
                      <a:lnTo>
                        <a:pt x="173" y="352"/>
                      </a:lnTo>
                      <a:lnTo>
                        <a:pt x="158" y="361"/>
                      </a:lnTo>
                      <a:lnTo>
                        <a:pt x="138" y="351"/>
                      </a:lnTo>
                      <a:lnTo>
                        <a:pt x="113" y="364"/>
                      </a:lnTo>
                      <a:lnTo>
                        <a:pt x="69" y="335"/>
                      </a:lnTo>
                      <a:lnTo>
                        <a:pt x="69" y="306"/>
                      </a:lnTo>
                      <a:lnTo>
                        <a:pt x="63" y="248"/>
                      </a:lnTo>
                      <a:lnTo>
                        <a:pt x="38" y="134"/>
                      </a:lnTo>
                      <a:lnTo>
                        <a:pt x="10" y="97"/>
                      </a:lnTo>
                      <a:lnTo>
                        <a:pt x="14" y="49"/>
                      </a:lnTo>
                      <a:lnTo>
                        <a:pt x="4" y="29"/>
                      </a:lnTo>
                      <a:lnTo>
                        <a:pt x="0" y="19"/>
                      </a:lnTo>
                      <a:lnTo>
                        <a:pt x="3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5" name="Freeform 63">
                  <a:extLst>
                    <a:ext uri="{FF2B5EF4-FFF2-40B4-BE49-F238E27FC236}">
                      <a16:creationId xmlns:a16="http://schemas.microsoft.com/office/drawing/2014/main" id="{4929F57F-D82B-42F8-9527-AA0181FFEC8D}"/>
                    </a:ext>
                  </a:extLst>
                </p:cNvPr>
                <p:cNvSpPr>
                  <a:spLocks/>
                </p:cNvSpPr>
                <p:nvPr/>
              </p:nvSpPr>
              <p:spPr bwMode="auto">
                <a:xfrm>
                  <a:off x="6200776" y="2398713"/>
                  <a:ext cx="630238" cy="727075"/>
                </a:xfrm>
                <a:custGeom>
                  <a:avLst/>
                  <a:gdLst>
                    <a:gd name="T0" fmla="*/ 183 w 397"/>
                    <a:gd name="T1" fmla="*/ 9 h 458"/>
                    <a:gd name="T2" fmla="*/ 229 w 397"/>
                    <a:gd name="T3" fmla="*/ 75 h 458"/>
                    <a:gd name="T4" fmla="*/ 230 w 397"/>
                    <a:gd name="T5" fmla="*/ 105 h 458"/>
                    <a:gd name="T6" fmla="*/ 240 w 397"/>
                    <a:gd name="T7" fmla="*/ 123 h 458"/>
                    <a:gd name="T8" fmla="*/ 257 w 397"/>
                    <a:gd name="T9" fmla="*/ 122 h 458"/>
                    <a:gd name="T10" fmla="*/ 264 w 397"/>
                    <a:gd name="T11" fmla="*/ 143 h 458"/>
                    <a:gd name="T12" fmla="*/ 292 w 397"/>
                    <a:gd name="T13" fmla="*/ 143 h 458"/>
                    <a:gd name="T14" fmla="*/ 319 w 397"/>
                    <a:gd name="T15" fmla="*/ 164 h 458"/>
                    <a:gd name="T16" fmla="*/ 376 w 397"/>
                    <a:gd name="T17" fmla="*/ 158 h 458"/>
                    <a:gd name="T18" fmla="*/ 351 w 397"/>
                    <a:gd name="T19" fmla="*/ 198 h 458"/>
                    <a:gd name="T20" fmla="*/ 361 w 397"/>
                    <a:gd name="T21" fmla="*/ 215 h 458"/>
                    <a:gd name="T22" fmla="*/ 382 w 397"/>
                    <a:gd name="T23" fmla="*/ 242 h 458"/>
                    <a:gd name="T24" fmla="*/ 386 w 397"/>
                    <a:gd name="T25" fmla="*/ 292 h 458"/>
                    <a:gd name="T26" fmla="*/ 380 w 397"/>
                    <a:gd name="T27" fmla="*/ 321 h 458"/>
                    <a:gd name="T28" fmla="*/ 368 w 397"/>
                    <a:gd name="T29" fmla="*/ 351 h 458"/>
                    <a:gd name="T30" fmla="*/ 346 w 397"/>
                    <a:gd name="T31" fmla="*/ 375 h 458"/>
                    <a:gd name="T32" fmla="*/ 346 w 397"/>
                    <a:gd name="T33" fmla="*/ 395 h 458"/>
                    <a:gd name="T34" fmla="*/ 309 w 397"/>
                    <a:gd name="T35" fmla="*/ 415 h 458"/>
                    <a:gd name="T36" fmla="*/ 276 w 397"/>
                    <a:gd name="T37" fmla="*/ 415 h 458"/>
                    <a:gd name="T38" fmla="*/ 234 w 397"/>
                    <a:gd name="T39" fmla="*/ 431 h 458"/>
                    <a:gd name="T40" fmla="*/ 145 w 397"/>
                    <a:gd name="T41" fmla="*/ 424 h 458"/>
                    <a:gd name="T42" fmla="*/ 139 w 397"/>
                    <a:gd name="T43" fmla="*/ 411 h 458"/>
                    <a:gd name="T44" fmla="*/ 51 w 397"/>
                    <a:gd name="T45" fmla="*/ 370 h 458"/>
                    <a:gd name="T46" fmla="*/ 17 w 397"/>
                    <a:gd name="T47" fmla="*/ 382 h 458"/>
                    <a:gd name="T48" fmla="*/ 34 w 397"/>
                    <a:gd name="T49" fmla="*/ 354 h 458"/>
                    <a:gd name="T50" fmla="*/ 12 w 397"/>
                    <a:gd name="T51" fmla="*/ 327 h 458"/>
                    <a:gd name="T52" fmla="*/ 5 w 397"/>
                    <a:gd name="T53" fmla="*/ 290 h 458"/>
                    <a:gd name="T54" fmla="*/ 26 w 397"/>
                    <a:gd name="T55" fmla="*/ 201 h 458"/>
                    <a:gd name="T56" fmla="*/ 25 w 397"/>
                    <a:gd name="T57" fmla="*/ 166 h 458"/>
                    <a:gd name="T58" fmla="*/ 60 w 397"/>
                    <a:gd name="T59" fmla="*/ 88 h 458"/>
                    <a:gd name="T60" fmla="*/ 36 w 397"/>
                    <a:gd name="T61" fmla="*/ 85 h 458"/>
                    <a:gd name="T62" fmla="*/ 40 w 397"/>
                    <a:gd name="T63" fmla="*/ 57 h 458"/>
                    <a:gd name="T64" fmla="*/ 46 w 397"/>
                    <a:gd name="T65" fmla="*/ 32 h 458"/>
                    <a:gd name="T66" fmla="*/ 116 w 397"/>
                    <a:gd name="T67" fmla="*/ 32 h 458"/>
                    <a:gd name="T68" fmla="*/ 110 w 397"/>
                    <a:gd name="T69" fmla="*/ 6 h 458"/>
                    <a:gd name="T70" fmla="*/ 148 w 397"/>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7" h="458">
                      <a:moveTo>
                        <a:pt x="148" y="0"/>
                      </a:moveTo>
                      <a:lnTo>
                        <a:pt x="183" y="9"/>
                      </a:lnTo>
                      <a:lnTo>
                        <a:pt x="194" y="38"/>
                      </a:lnTo>
                      <a:lnTo>
                        <a:pt x="229" y="75"/>
                      </a:lnTo>
                      <a:lnTo>
                        <a:pt x="215" y="93"/>
                      </a:lnTo>
                      <a:lnTo>
                        <a:pt x="230" y="105"/>
                      </a:lnTo>
                      <a:lnTo>
                        <a:pt x="229" y="123"/>
                      </a:lnTo>
                      <a:lnTo>
                        <a:pt x="240" y="123"/>
                      </a:lnTo>
                      <a:lnTo>
                        <a:pt x="249" y="118"/>
                      </a:lnTo>
                      <a:lnTo>
                        <a:pt x="257" y="122"/>
                      </a:lnTo>
                      <a:lnTo>
                        <a:pt x="251" y="134"/>
                      </a:lnTo>
                      <a:lnTo>
                        <a:pt x="264" y="143"/>
                      </a:lnTo>
                      <a:lnTo>
                        <a:pt x="282" y="149"/>
                      </a:lnTo>
                      <a:lnTo>
                        <a:pt x="292" y="143"/>
                      </a:lnTo>
                      <a:lnTo>
                        <a:pt x="304" y="149"/>
                      </a:lnTo>
                      <a:lnTo>
                        <a:pt x="319" y="164"/>
                      </a:lnTo>
                      <a:lnTo>
                        <a:pt x="343" y="149"/>
                      </a:lnTo>
                      <a:lnTo>
                        <a:pt x="376" y="158"/>
                      </a:lnTo>
                      <a:lnTo>
                        <a:pt x="367" y="194"/>
                      </a:lnTo>
                      <a:lnTo>
                        <a:pt x="351" y="198"/>
                      </a:lnTo>
                      <a:lnTo>
                        <a:pt x="347" y="203"/>
                      </a:lnTo>
                      <a:lnTo>
                        <a:pt x="361" y="215"/>
                      </a:lnTo>
                      <a:lnTo>
                        <a:pt x="361" y="236"/>
                      </a:lnTo>
                      <a:lnTo>
                        <a:pt x="382" y="242"/>
                      </a:lnTo>
                      <a:lnTo>
                        <a:pt x="397" y="281"/>
                      </a:lnTo>
                      <a:lnTo>
                        <a:pt x="386" y="292"/>
                      </a:lnTo>
                      <a:lnTo>
                        <a:pt x="388" y="310"/>
                      </a:lnTo>
                      <a:lnTo>
                        <a:pt x="380" y="321"/>
                      </a:lnTo>
                      <a:lnTo>
                        <a:pt x="382" y="339"/>
                      </a:lnTo>
                      <a:lnTo>
                        <a:pt x="368" y="351"/>
                      </a:lnTo>
                      <a:lnTo>
                        <a:pt x="366" y="370"/>
                      </a:lnTo>
                      <a:lnTo>
                        <a:pt x="346" y="375"/>
                      </a:lnTo>
                      <a:lnTo>
                        <a:pt x="337" y="389"/>
                      </a:lnTo>
                      <a:lnTo>
                        <a:pt x="346" y="395"/>
                      </a:lnTo>
                      <a:lnTo>
                        <a:pt x="333" y="410"/>
                      </a:lnTo>
                      <a:lnTo>
                        <a:pt x="309" y="415"/>
                      </a:lnTo>
                      <a:lnTo>
                        <a:pt x="296" y="419"/>
                      </a:lnTo>
                      <a:lnTo>
                        <a:pt x="276" y="415"/>
                      </a:lnTo>
                      <a:lnTo>
                        <a:pt x="253" y="429"/>
                      </a:lnTo>
                      <a:lnTo>
                        <a:pt x="234" y="431"/>
                      </a:lnTo>
                      <a:lnTo>
                        <a:pt x="175" y="458"/>
                      </a:lnTo>
                      <a:lnTo>
                        <a:pt x="145" y="424"/>
                      </a:lnTo>
                      <a:lnTo>
                        <a:pt x="145" y="415"/>
                      </a:lnTo>
                      <a:lnTo>
                        <a:pt x="139" y="411"/>
                      </a:lnTo>
                      <a:lnTo>
                        <a:pt x="114" y="410"/>
                      </a:lnTo>
                      <a:lnTo>
                        <a:pt x="51" y="370"/>
                      </a:lnTo>
                      <a:lnTo>
                        <a:pt x="36" y="371"/>
                      </a:lnTo>
                      <a:lnTo>
                        <a:pt x="17" y="382"/>
                      </a:lnTo>
                      <a:lnTo>
                        <a:pt x="10" y="380"/>
                      </a:lnTo>
                      <a:lnTo>
                        <a:pt x="34" y="354"/>
                      </a:lnTo>
                      <a:lnTo>
                        <a:pt x="36" y="339"/>
                      </a:lnTo>
                      <a:lnTo>
                        <a:pt x="12" y="327"/>
                      </a:lnTo>
                      <a:lnTo>
                        <a:pt x="5" y="296"/>
                      </a:lnTo>
                      <a:lnTo>
                        <a:pt x="5" y="290"/>
                      </a:lnTo>
                      <a:lnTo>
                        <a:pt x="0" y="238"/>
                      </a:lnTo>
                      <a:lnTo>
                        <a:pt x="26" y="201"/>
                      </a:lnTo>
                      <a:lnTo>
                        <a:pt x="36" y="179"/>
                      </a:lnTo>
                      <a:lnTo>
                        <a:pt x="25" y="166"/>
                      </a:lnTo>
                      <a:lnTo>
                        <a:pt x="60" y="117"/>
                      </a:lnTo>
                      <a:lnTo>
                        <a:pt x="60" y="88"/>
                      </a:lnTo>
                      <a:lnTo>
                        <a:pt x="52" y="82"/>
                      </a:lnTo>
                      <a:lnTo>
                        <a:pt x="36" y="85"/>
                      </a:lnTo>
                      <a:lnTo>
                        <a:pt x="32" y="79"/>
                      </a:lnTo>
                      <a:lnTo>
                        <a:pt x="40" y="57"/>
                      </a:lnTo>
                      <a:lnTo>
                        <a:pt x="34" y="47"/>
                      </a:lnTo>
                      <a:lnTo>
                        <a:pt x="46" y="32"/>
                      </a:lnTo>
                      <a:lnTo>
                        <a:pt x="108" y="38"/>
                      </a:lnTo>
                      <a:lnTo>
                        <a:pt x="116" y="32"/>
                      </a:lnTo>
                      <a:lnTo>
                        <a:pt x="105" y="15"/>
                      </a:lnTo>
                      <a:lnTo>
                        <a:pt x="110" y="6"/>
                      </a:lnTo>
                      <a:lnTo>
                        <a:pt x="131" y="10"/>
                      </a:lnTo>
                      <a:lnTo>
                        <a:pt x="1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6" name="Freeform 72">
                  <a:extLst>
                    <a:ext uri="{FF2B5EF4-FFF2-40B4-BE49-F238E27FC236}">
                      <a16:creationId xmlns:a16="http://schemas.microsoft.com/office/drawing/2014/main" id="{3139DD61-0A8A-4310-8BB4-437582F75D5E}"/>
                    </a:ext>
                  </a:extLst>
                </p:cNvPr>
                <p:cNvSpPr>
                  <a:spLocks/>
                </p:cNvSpPr>
                <p:nvPr/>
              </p:nvSpPr>
              <p:spPr bwMode="auto">
                <a:xfrm>
                  <a:off x="6369051" y="1951038"/>
                  <a:ext cx="592138" cy="708025"/>
                </a:xfrm>
                <a:custGeom>
                  <a:avLst/>
                  <a:gdLst>
                    <a:gd name="T0" fmla="*/ 99 w 373"/>
                    <a:gd name="T1" fmla="*/ 0 h 446"/>
                    <a:gd name="T2" fmla="*/ 101 w 373"/>
                    <a:gd name="T3" fmla="*/ 20 h 446"/>
                    <a:gd name="T4" fmla="*/ 122 w 373"/>
                    <a:gd name="T5" fmla="*/ 25 h 446"/>
                    <a:gd name="T6" fmla="*/ 137 w 373"/>
                    <a:gd name="T7" fmla="*/ 50 h 446"/>
                    <a:gd name="T8" fmla="*/ 185 w 373"/>
                    <a:gd name="T9" fmla="*/ 74 h 446"/>
                    <a:gd name="T10" fmla="*/ 227 w 373"/>
                    <a:gd name="T11" fmla="*/ 94 h 446"/>
                    <a:gd name="T12" fmla="*/ 237 w 373"/>
                    <a:gd name="T13" fmla="*/ 104 h 446"/>
                    <a:gd name="T14" fmla="*/ 221 w 373"/>
                    <a:gd name="T15" fmla="*/ 114 h 446"/>
                    <a:gd name="T16" fmla="*/ 231 w 373"/>
                    <a:gd name="T17" fmla="*/ 133 h 446"/>
                    <a:gd name="T18" fmla="*/ 256 w 373"/>
                    <a:gd name="T19" fmla="*/ 136 h 446"/>
                    <a:gd name="T20" fmla="*/ 287 w 373"/>
                    <a:gd name="T21" fmla="*/ 173 h 446"/>
                    <a:gd name="T22" fmla="*/ 309 w 373"/>
                    <a:gd name="T23" fmla="*/ 178 h 446"/>
                    <a:gd name="T24" fmla="*/ 311 w 373"/>
                    <a:gd name="T25" fmla="*/ 188 h 446"/>
                    <a:gd name="T26" fmla="*/ 295 w 373"/>
                    <a:gd name="T27" fmla="*/ 198 h 446"/>
                    <a:gd name="T28" fmla="*/ 291 w 373"/>
                    <a:gd name="T29" fmla="*/ 220 h 446"/>
                    <a:gd name="T30" fmla="*/ 289 w 373"/>
                    <a:gd name="T31" fmla="*/ 236 h 446"/>
                    <a:gd name="T32" fmla="*/ 307 w 373"/>
                    <a:gd name="T33" fmla="*/ 236 h 446"/>
                    <a:gd name="T34" fmla="*/ 324 w 373"/>
                    <a:gd name="T35" fmla="*/ 252 h 446"/>
                    <a:gd name="T36" fmla="*/ 350 w 373"/>
                    <a:gd name="T37" fmla="*/ 260 h 446"/>
                    <a:gd name="T38" fmla="*/ 356 w 373"/>
                    <a:gd name="T39" fmla="*/ 285 h 446"/>
                    <a:gd name="T40" fmla="*/ 373 w 373"/>
                    <a:gd name="T41" fmla="*/ 291 h 446"/>
                    <a:gd name="T42" fmla="*/ 368 w 373"/>
                    <a:gd name="T43" fmla="*/ 305 h 446"/>
                    <a:gd name="T44" fmla="*/ 356 w 373"/>
                    <a:gd name="T45" fmla="*/ 306 h 446"/>
                    <a:gd name="T46" fmla="*/ 344 w 373"/>
                    <a:gd name="T47" fmla="*/ 325 h 446"/>
                    <a:gd name="T48" fmla="*/ 329 w 373"/>
                    <a:gd name="T49" fmla="*/ 326 h 446"/>
                    <a:gd name="T50" fmla="*/ 320 w 373"/>
                    <a:gd name="T51" fmla="*/ 360 h 446"/>
                    <a:gd name="T52" fmla="*/ 311 w 373"/>
                    <a:gd name="T53" fmla="*/ 399 h 446"/>
                    <a:gd name="T54" fmla="*/ 291 w 373"/>
                    <a:gd name="T55" fmla="*/ 408 h 446"/>
                    <a:gd name="T56" fmla="*/ 266 w 373"/>
                    <a:gd name="T57" fmla="*/ 400 h 446"/>
                    <a:gd name="T58" fmla="*/ 240 w 373"/>
                    <a:gd name="T59" fmla="*/ 414 h 446"/>
                    <a:gd name="T60" fmla="*/ 237 w 373"/>
                    <a:gd name="T61" fmla="*/ 431 h 446"/>
                    <a:gd name="T62" fmla="*/ 213 w 373"/>
                    <a:gd name="T63" fmla="*/ 446 h 446"/>
                    <a:gd name="T64" fmla="*/ 198 w 373"/>
                    <a:gd name="T65" fmla="*/ 431 h 446"/>
                    <a:gd name="T66" fmla="*/ 186 w 373"/>
                    <a:gd name="T67" fmla="*/ 425 h 446"/>
                    <a:gd name="T68" fmla="*/ 176 w 373"/>
                    <a:gd name="T69" fmla="*/ 431 h 446"/>
                    <a:gd name="T70" fmla="*/ 158 w 373"/>
                    <a:gd name="T71" fmla="*/ 425 h 446"/>
                    <a:gd name="T72" fmla="*/ 145 w 373"/>
                    <a:gd name="T73" fmla="*/ 416 h 446"/>
                    <a:gd name="T74" fmla="*/ 151 w 373"/>
                    <a:gd name="T75" fmla="*/ 404 h 446"/>
                    <a:gd name="T76" fmla="*/ 143 w 373"/>
                    <a:gd name="T77" fmla="*/ 400 h 446"/>
                    <a:gd name="T78" fmla="*/ 134 w 373"/>
                    <a:gd name="T79" fmla="*/ 405 h 446"/>
                    <a:gd name="T80" fmla="*/ 123 w 373"/>
                    <a:gd name="T81" fmla="*/ 405 h 446"/>
                    <a:gd name="T82" fmla="*/ 124 w 373"/>
                    <a:gd name="T83" fmla="*/ 387 h 446"/>
                    <a:gd name="T84" fmla="*/ 109 w 373"/>
                    <a:gd name="T85" fmla="*/ 375 h 446"/>
                    <a:gd name="T86" fmla="*/ 123 w 373"/>
                    <a:gd name="T87" fmla="*/ 357 h 446"/>
                    <a:gd name="T88" fmla="*/ 88 w 373"/>
                    <a:gd name="T89" fmla="*/ 320 h 446"/>
                    <a:gd name="T90" fmla="*/ 77 w 373"/>
                    <a:gd name="T91" fmla="*/ 291 h 446"/>
                    <a:gd name="T92" fmla="*/ 42 w 373"/>
                    <a:gd name="T93" fmla="*/ 282 h 446"/>
                    <a:gd name="T94" fmla="*/ 39 w 373"/>
                    <a:gd name="T95" fmla="*/ 266 h 446"/>
                    <a:gd name="T96" fmla="*/ 30 w 373"/>
                    <a:gd name="T97" fmla="*/ 252 h 446"/>
                    <a:gd name="T98" fmla="*/ 64 w 373"/>
                    <a:gd name="T99" fmla="*/ 240 h 446"/>
                    <a:gd name="T100" fmla="*/ 76 w 373"/>
                    <a:gd name="T101" fmla="*/ 213 h 446"/>
                    <a:gd name="T102" fmla="*/ 68 w 373"/>
                    <a:gd name="T103" fmla="*/ 151 h 446"/>
                    <a:gd name="T104" fmla="*/ 42 w 373"/>
                    <a:gd name="T105" fmla="*/ 129 h 446"/>
                    <a:gd name="T106" fmla="*/ 0 w 373"/>
                    <a:gd name="T107" fmla="*/ 113 h 446"/>
                    <a:gd name="T108" fmla="*/ 9 w 373"/>
                    <a:gd name="T109" fmla="*/ 83 h 446"/>
                    <a:gd name="T110" fmla="*/ 17 w 373"/>
                    <a:gd name="T111" fmla="*/ 74 h 446"/>
                    <a:gd name="T112" fmla="*/ 53 w 373"/>
                    <a:gd name="T113" fmla="*/ 58 h 446"/>
                    <a:gd name="T114" fmla="*/ 62 w 373"/>
                    <a:gd name="T115" fmla="*/ 33 h 446"/>
                    <a:gd name="T116" fmla="*/ 58 w 373"/>
                    <a:gd name="T117" fmla="*/ 28 h 446"/>
                    <a:gd name="T118" fmla="*/ 42 w 373"/>
                    <a:gd name="T119" fmla="*/ 28 h 446"/>
                    <a:gd name="T120" fmla="*/ 42 w 373"/>
                    <a:gd name="T121" fmla="*/ 16 h 446"/>
                    <a:gd name="T122" fmla="*/ 99 w 373"/>
                    <a:gd name="T12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 h="446">
                      <a:moveTo>
                        <a:pt x="99" y="0"/>
                      </a:moveTo>
                      <a:lnTo>
                        <a:pt x="101" y="20"/>
                      </a:lnTo>
                      <a:lnTo>
                        <a:pt x="122" y="25"/>
                      </a:lnTo>
                      <a:lnTo>
                        <a:pt x="137" y="50"/>
                      </a:lnTo>
                      <a:lnTo>
                        <a:pt x="185" y="74"/>
                      </a:lnTo>
                      <a:lnTo>
                        <a:pt x="227" y="94"/>
                      </a:lnTo>
                      <a:lnTo>
                        <a:pt x="237" y="104"/>
                      </a:lnTo>
                      <a:lnTo>
                        <a:pt x="221" y="114"/>
                      </a:lnTo>
                      <a:lnTo>
                        <a:pt x="231" y="133"/>
                      </a:lnTo>
                      <a:lnTo>
                        <a:pt x="256" y="136"/>
                      </a:lnTo>
                      <a:lnTo>
                        <a:pt x="287" y="173"/>
                      </a:lnTo>
                      <a:lnTo>
                        <a:pt x="309" y="178"/>
                      </a:lnTo>
                      <a:lnTo>
                        <a:pt x="311" y="188"/>
                      </a:lnTo>
                      <a:lnTo>
                        <a:pt x="295" y="198"/>
                      </a:lnTo>
                      <a:lnTo>
                        <a:pt x="291" y="220"/>
                      </a:lnTo>
                      <a:lnTo>
                        <a:pt x="289" y="236"/>
                      </a:lnTo>
                      <a:lnTo>
                        <a:pt x="307" y="236"/>
                      </a:lnTo>
                      <a:lnTo>
                        <a:pt x="324" y="252"/>
                      </a:lnTo>
                      <a:lnTo>
                        <a:pt x="350" y="260"/>
                      </a:lnTo>
                      <a:lnTo>
                        <a:pt x="356" y="285"/>
                      </a:lnTo>
                      <a:lnTo>
                        <a:pt x="373" y="291"/>
                      </a:lnTo>
                      <a:lnTo>
                        <a:pt x="368" y="305"/>
                      </a:lnTo>
                      <a:lnTo>
                        <a:pt x="356" y="306"/>
                      </a:lnTo>
                      <a:lnTo>
                        <a:pt x="344" y="325"/>
                      </a:lnTo>
                      <a:lnTo>
                        <a:pt x="329" y="326"/>
                      </a:lnTo>
                      <a:lnTo>
                        <a:pt x="320" y="360"/>
                      </a:lnTo>
                      <a:lnTo>
                        <a:pt x="311" y="399"/>
                      </a:lnTo>
                      <a:lnTo>
                        <a:pt x="291" y="408"/>
                      </a:lnTo>
                      <a:lnTo>
                        <a:pt x="266" y="400"/>
                      </a:lnTo>
                      <a:lnTo>
                        <a:pt x="240" y="414"/>
                      </a:lnTo>
                      <a:lnTo>
                        <a:pt x="237" y="431"/>
                      </a:lnTo>
                      <a:lnTo>
                        <a:pt x="213" y="446"/>
                      </a:lnTo>
                      <a:lnTo>
                        <a:pt x="198" y="431"/>
                      </a:lnTo>
                      <a:lnTo>
                        <a:pt x="186" y="425"/>
                      </a:lnTo>
                      <a:lnTo>
                        <a:pt x="176" y="431"/>
                      </a:lnTo>
                      <a:lnTo>
                        <a:pt x="158" y="425"/>
                      </a:lnTo>
                      <a:lnTo>
                        <a:pt x="145" y="416"/>
                      </a:lnTo>
                      <a:lnTo>
                        <a:pt x="151" y="404"/>
                      </a:lnTo>
                      <a:lnTo>
                        <a:pt x="143" y="400"/>
                      </a:lnTo>
                      <a:lnTo>
                        <a:pt x="134" y="405"/>
                      </a:lnTo>
                      <a:lnTo>
                        <a:pt x="123" y="405"/>
                      </a:lnTo>
                      <a:lnTo>
                        <a:pt x="124" y="387"/>
                      </a:lnTo>
                      <a:lnTo>
                        <a:pt x="109" y="375"/>
                      </a:lnTo>
                      <a:lnTo>
                        <a:pt x="123" y="357"/>
                      </a:lnTo>
                      <a:lnTo>
                        <a:pt x="88" y="320"/>
                      </a:lnTo>
                      <a:lnTo>
                        <a:pt x="77" y="291"/>
                      </a:lnTo>
                      <a:lnTo>
                        <a:pt x="42" y="282"/>
                      </a:lnTo>
                      <a:lnTo>
                        <a:pt x="39" y="266"/>
                      </a:lnTo>
                      <a:lnTo>
                        <a:pt x="30" y="252"/>
                      </a:lnTo>
                      <a:lnTo>
                        <a:pt x="64" y="240"/>
                      </a:lnTo>
                      <a:lnTo>
                        <a:pt x="76" y="213"/>
                      </a:lnTo>
                      <a:lnTo>
                        <a:pt x="68" y="151"/>
                      </a:lnTo>
                      <a:lnTo>
                        <a:pt x="42" y="129"/>
                      </a:lnTo>
                      <a:lnTo>
                        <a:pt x="0" y="113"/>
                      </a:lnTo>
                      <a:lnTo>
                        <a:pt x="9" y="83"/>
                      </a:lnTo>
                      <a:lnTo>
                        <a:pt x="17" y="74"/>
                      </a:lnTo>
                      <a:lnTo>
                        <a:pt x="53" y="58"/>
                      </a:lnTo>
                      <a:lnTo>
                        <a:pt x="62" y="33"/>
                      </a:lnTo>
                      <a:lnTo>
                        <a:pt x="58" y="28"/>
                      </a:lnTo>
                      <a:lnTo>
                        <a:pt x="42" y="28"/>
                      </a:lnTo>
                      <a:lnTo>
                        <a:pt x="42" y="16"/>
                      </a:lnTo>
                      <a:lnTo>
                        <a:pt x="9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7" name="Freeform 73">
                  <a:extLst>
                    <a:ext uri="{FF2B5EF4-FFF2-40B4-BE49-F238E27FC236}">
                      <a16:creationId xmlns:a16="http://schemas.microsoft.com/office/drawing/2014/main" id="{10AAB81C-F49B-4CF4-8A5A-798BC7F6D08D}"/>
                    </a:ext>
                  </a:extLst>
                </p:cNvPr>
                <p:cNvSpPr>
                  <a:spLocks/>
                </p:cNvSpPr>
                <p:nvPr/>
              </p:nvSpPr>
              <p:spPr bwMode="auto">
                <a:xfrm>
                  <a:off x="5856288" y="1517651"/>
                  <a:ext cx="669925" cy="588963"/>
                </a:xfrm>
                <a:custGeom>
                  <a:avLst/>
                  <a:gdLst>
                    <a:gd name="T0" fmla="*/ 234 w 422"/>
                    <a:gd name="T1" fmla="*/ 41 h 371"/>
                    <a:gd name="T2" fmla="*/ 297 w 422"/>
                    <a:gd name="T3" fmla="*/ 41 h 371"/>
                    <a:gd name="T4" fmla="*/ 374 w 422"/>
                    <a:gd name="T5" fmla="*/ 51 h 371"/>
                    <a:gd name="T6" fmla="*/ 386 w 422"/>
                    <a:gd name="T7" fmla="*/ 84 h 371"/>
                    <a:gd name="T8" fmla="*/ 422 w 422"/>
                    <a:gd name="T9" fmla="*/ 140 h 371"/>
                    <a:gd name="T10" fmla="*/ 409 w 422"/>
                    <a:gd name="T11" fmla="*/ 183 h 371"/>
                    <a:gd name="T12" fmla="*/ 394 w 422"/>
                    <a:gd name="T13" fmla="*/ 238 h 371"/>
                    <a:gd name="T14" fmla="*/ 422 w 422"/>
                    <a:gd name="T15" fmla="*/ 273 h 371"/>
                    <a:gd name="T16" fmla="*/ 365 w 422"/>
                    <a:gd name="T17" fmla="*/ 301 h 371"/>
                    <a:gd name="T18" fmla="*/ 385 w 422"/>
                    <a:gd name="T19" fmla="*/ 306 h 371"/>
                    <a:gd name="T20" fmla="*/ 340 w 422"/>
                    <a:gd name="T21" fmla="*/ 347 h 371"/>
                    <a:gd name="T22" fmla="*/ 296 w 422"/>
                    <a:gd name="T23" fmla="*/ 356 h 371"/>
                    <a:gd name="T24" fmla="*/ 247 w 422"/>
                    <a:gd name="T25" fmla="*/ 279 h 371"/>
                    <a:gd name="T26" fmla="*/ 200 w 422"/>
                    <a:gd name="T27" fmla="*/ 298 h 371"/>
                    <a:gd name="T28" fmla="*/ 169 w 422"/>
                    <a:gd name="T29" fmla="*/ 311 h 371"/>
                    <a:gd name="T30" fmla="*/ 122 w 422"/>
                    <a:gd name="T31" fmla="*/ 347 h 371"/>
                    <a:gd name="T32" fmla="*/ 70 w 422"/>
                    <a:gd name="T33" fmla="*/ 366 h 371"/>
                    <a:gd name="T34" fmla="*/ 33 w 422"/>
                    <a:gd name="T35" fmla="*/ 342 h 371"/>
                    <a:gd name="T36" fmla="*/ 24 w 422"/>
                    <a:gd name="T37" fmla="*/ 332 h 371"/>
                    <a:gd name="T38" fmla="*/ 1 w 422"/>
                    <a:gd name="T39" fmla="*/ 326 h 371"/>
                    <a:gd name="T40" fmla="*/ 20 w 422"/>
                    <a:gd name="T41" fmla="*/ 302 h 371"/>
                    <a:gd name="T42" fmla="*/ 5 w 422"/>
                    <a:gd name="T43" fmla="*/ 264 h 371"/>
                    <a:gd name="T44" fmla="*/ 12 w 422"/>
                    <a:gd name="T45" fmla="*/ 234 h 371"/>
                    <a:gd name="T46" fmla="*/ 48 w 422"/>
                    <a:gd name="T47" fmla="*/ 170 h 371"/>
                    <a:gd name="T48" fmla="*/ 26 w 422"/>
                    <a:gd name="T49" fmla="*/ 167 h 371"/>
                    <a:gd name="T50" fmla="*/ 39 w 422"/>
                    <a:gd name="T51" fmla="*/ 144 h 371"/>
                    <a:gd name="T52" fmla="*/ 48 w 422"/>
                    <a:gd name="T53" fmla="*/ 120 h 371"/>
                    <a:gd name="T54" fmla="*/ 68 w 422"/>
                    <a:gd name="T55" fmla="*/ 113 h 371"/>
                    <a:gd name="T56" fmla="*/ 46 w 422"/>
                    <a:gd name="T57" fmla="*/ 53 h 371"/>
                    <a:gd name="T58" fmla="*/ 96 w 422"/>
                    <a:gd name="T59" fmla="*/ 24 h 371"/>
                    <a:gd name="T60" fmla="*/ 142 w 422"/>
                    <a:gd name="T61" fmla="*/ 9 h 371"/>
                    <a:gd name="T62" fmla="*/ 185 w 422"/>
                    <a:gd name="T6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71">
                      <a:moveTo>
                        <a:pt x="185" y="0"/>
                      </a:moveTo>
                      <a:lnTo>
                        <a:pt x="234" y="41"/>
                      </a:lnTo>
                      <a:lnTo>
                        <a:pt x="261" y="49"/>
                      </a:lnTo>
                      <a:lnTo>
                        <a:pt x="297" y="41"/>
                      </a:lnTo>
                      <a:lnTo>
                        <a:pt x="348" y="58"/>
                      </a:lnTo>
                      <a:lnTo>
                        <a:pt x="374" y="51"/>
                      </a:lnTo>
                      <a:lnTo>
                        <a:pt x="395" y="64"/>
                      </a:lnTo>
                      <a:lnTo>
                        <a:pt x="386" y="84"/>
                      </a:lnTo>
                      <a:lnTo>
                        <a:pt x="415" y="120"/>
                      </a:lnTo>
                      <a:lnTo>
                        <a:pt x="422" y="140"/>
                      </a:lnTo>
                      <a:lnTo>
                        <a:pt x="409" y="164"/>
                      </a:lnTo>
                      <a:lnTo>
                        <a:pt x="409" y="183"/>
                      </a:lnTo>
                      <a:lnTo>
                        <a:pt x="394" y="200"/>
                      </a:lnTo>
                      <a:lnTo>
                        <a:pt x="394" y="238"/>
                      </a:lnTo>
                      <a:lnTo>
                        <a:pt x="420" y="258"/>
                      </a:lnTo>
                      <a:lnTo>
                        <a:pt x="422" y="273"/>
                      </a:lnTo>
                      <a:lnTo>
                        <a:pt x="365" y="289"/>
                      </a:lnTo>
                      <a:lnTo>
                        <a:pt x="365" y="301"/>
                      </a:lnTo>
                      <a:lnTo>
                        <a:pt x="381" y="301"/>
                      </a:lnTo>
                      <a:lnTo>
                        <a:pt x="385" y="306"/>
                      </a:lnTo>
                      <a:lnTo>
                        <a:pt x="376" y="331"/>
                      </a:lnTo>
                      <a:lnTo>
                        <a:pt x="340" y="347"/>
                      </a:lnTo>
                      <a:lnTo>
                        <a:pt x="330" y="341"/>
                      </a:lnTo>
                      <a:lnTo>
                        <a:pt x="296" y="356"/>
                      </a:lnTo>
                      <a:lnTo>
                        <a:pt x="257" y="332"/>
                      </a:lnTo>
                      <a:lnTo>
                        <a:pt x="247" y="279"/>
                      </a:lnTo>
                      <a:lnTo>
                        <a:pt x="221" y="284"/>
                      </a:lnTo>
                      <a:lnTo>
                        <a:pt x="200" y="298"/>
                      </a:lnTo>
                      <a:lnTo>
                        <a:pt x="174" y="301"/>
                      </a:lnTo>
                      <a:lnTo>
                        <a:pt x="169" y="311"/>
                      </a:lnTo>
                      <a:lnTo>
                        <a:pt x="150" y="327"/>
                      </a:lnTo>
                      <a:lnTo>
                        <a:pt x="122" y="347"/>
                      </a:lnTo>
                      <a:lnTo>
                        <a:pt x="115" y="371"/>
                      </a:lnTo>
                      <a:lnTo>
                        <a:pt x="70" y="366"/>
                      </a:lnTo>
                      <a:lnTo>
                        <a:pt x="55" y="348"/>
                      </a:lnTo>
                      <a:lnTo>
                        <a:pt x="33" y="342"/>
                      </a:lnTo>
                      <a:lnTo>
                        <a:pt x="30" y="333"/>
                      </a:lnTo>
                      <a:lnTo>
                        <a:pt x="24" y="332"/>
                      </a:lnTo>
                      <a:lnTo>
                        <a:pt x="11" y="336"/>
                      </a:lnTo>
                      <a:lnTo>
                        <a:pt x="1" y="326"/>
                      </a:lnTo>
                      <a:lnTo>
                        <a:pt x="12" y="310"/>
                      </a:lnTo>
                      <a:lnTo>
                        <a:pt x="20" y="302"/>
                      </a:lnTo>
                      <a:lnTo>
                        <a:pt x="0" y="286"/>
                      </a:lnTo>
                      <a:lnTo>
                        <a:pt x="5" y="264"/>
                      </a:lnTo>
                      <a:lnTo>
                        <a:pt x="15" y="249"/>
                      </a:lnTo>
                      <a:lnTo>
                        <a:pt x="12" y="234"/>
                      </a:lnTo>
                      <a:lnTo>
                        <a:pt x="51" y="175"/>
                      </a:lnTo>
                      <a:lnTo>
                        <a:pt x="48" y="170"/>
                      </a:lnTo>
                      <a:lnTo>
                        <a:pt x="33" y="172"/>
                      </a:lnTo>
                      <a:lnTo>
                        <a:pt x="26" y="167"/>
                      </a:lnTo>
                      <a:lnTo>
                        <a:pt x="27" y="155"/>
                      </a:lnTo>
                      <a:lnTo>
                        <a:pt x="39" y="144"/>
                      </a:lnTo>
                      <a:lnTo>
                        <a:pt x="31" y="125"/>
                      </a:lnTo>
                      <a:lnTo>
                        <a:pt x="48" y="120"/>
                      </a:lnTo>
                      <a:lnTo>
                        <a:pt x="61" y="122"/>
                      </a:lnTo>
                      <a:lnTo>
                        <a:pt x="68" y="113"/>
                      </a:lnTo>
                      <a:lnTo>
                        <a:pt x="44" y="96"/>
                      </a:lnTo>
                      <a:lnTo>
                        <a:pt x="46" y="53"/>
                      </a:lnTo>
                      <a:lnTo>
                        <a:pt x="93" y="33"/>
                      </a:lnTo>
                      <a:lnTo>
                        <a:pt x="96" y="24"/>
                      </a:lnTo>
                      <a:lnTo>
                        <a:pt x="132" y="25"/>
                      </a:lnTo>
                      <a:lnTo>
                        <a:pt x="142" y="9"/>
                      </a:lnTo>
                      <a:lnTo>
                        <a:pt x="154" y="4"/>
                      </a:lnTo>
                      <a:lnTo>
                        <a:pt x="1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8" name="Freeform 74">
                  <a:extLst>
                    <a:ext uri="{FF2B5EF4-FFF2-40B4-BE49-F238E27FC236}">
                      <a16:creationId xmlns:a16="http://schemas.microsoft.com/office/drawing/2014/main" id="{B5C14551-E14B-4720-A65D-7B056A325578}"/>
                    </a:ext>
                  </a:extLst>
                </p:cNvPr>
                <p:cNvSpPr>
                  <a:spLocks/>
                </p:cNvSpPr>
                <p:nvPr/>
              </p:nvSpPr>
              <p:spPr bwMode="auto">
                <a:xfrm>
                  <a:off x="5840413" y="1960563"/>
                  <a:ext cx="649288" cy="530225"/>
                </a:xfrm>
                <a:custGeom>
                  <a:avLst/>
                  <a:gdLst>
                    <a:gd name="T0" fmla="*/ 257 w 409"/>
                    <a:gd name="T1" fmla="*/ 0 h 334"/>
                    <a:gd name="T2" fmla="*/ 267 w 409"/>
                    <a:gd name="T3" fmla="*/ 53 h 334"/>
                    <a:gd name="T4" fmla="*/ 306 w 409"/>
                    <a:gd name="T5" fmla="*/ 77 h 334"/>
                    <a:gd name="T6" fmla="*/ 340 w 409"/>
                    <a:gd name="T7" fmla="*/ 62 h 334"/>
                    <a:gd name="T8" fmla="*/ 350 w 409"/>
                    <a:gd name="T9" fmla="*/ 68 h 334"/>
                    <a:gd name="T10" fmla="*/ 342 w 409"/>
                    <a:gd name="T11" fmla="*/ 77 h 334"/>
                    <a:gd name="T12" fmla="*/ 333 w 409"/>
                    <a:gd name="T13" fmla="*/ 107 h 334"/>
                    <a:gd name="T14" fmla="*/ 375 w 409"/>
                    <a:gd name="T15" fmla="*/ 123 h 334"/>
                    <a:gd name="T16" fmla="*/ 401 w 409"/>
                    <a:gd name="T17" fmla="*/ 145 h 334"/>
                    <a:gd name="T18" fmla="*/ 409 w 409"/>
                    <a:gd name="T19" fmla="*/ 207 h 334"/>
                    <a:gd name="T20" fmla="*/ 397 w 409"/>
                    <a:gd name="T21" fmla="*/ 234 h 334"/>
                    <a:gd name="T22" fmla="*/ 363 w 409"/>
                    <a:gd name="T23" fmla="*/ 246 h 334"/>
                    <a:gd name="T24" fmla="*/ 372 w 409"/>
                    <a:gd name="T25" fmla="*/ 260 h 334"/>
                    <a:gd name="T26" fmla="*/ 375 w 409"/>
                    <a:gd name="T27" fmla="*/ 276 h 334"/>
                    <a:gd name="T28" fmla="*/ 358 w 409"/>
                    <a:gd name="T29" fmla="*/ 286 h 334"/>
                    <a:gd name="T30" fmla="*/ 337 w 409"/>
                    <a:gd name="T31" fmla="*/ 282 h 334"/>
                    <a:gd name="T32" fmla="*/ 332 w 409"/>
                    <a:gd name="T33" fmla="*/ 291 h 334"/>
                    <a:gd name="T34" fmla="*/ 343 w 409"/>
                    <a:gd name="T35" fmla="*/ 308 h 334"/>
                    <a:gd name="T36" fmla="*/ 335 w 409"/>
                    <a:gd name="T37" fmla="*/ 314 h 334"/>
                    <a:gd name="T38" fmla="*/ 273 w 409"/>
                    <a:gd name="T39" fmla="*/ 308 h 334"/>
                    <a:gd name="T40" fmla="*/ 261 w 409"/>
                    <a:gd name="T41" fmla="*/ 323 h 334"/>
                    <a:gd name="T42" fmla="*/ 241 w 409"/>
                    <a:gd name="T43" fmla="*/ 315 h 334"/>
                    <a:gd name="T44" fmla="*/ 224 w 409"/>
                    <a:gd name="T45" fmla="*/ 326 h 334"/>
                    <a:gd name="T46" fmla="*/ 199 w 409"/>
                    <a:gd name="T47" fmla="*/ 334 h 334"/>
                    <a:gd name="T48" fmla="*/ 169 w 409"/>
                    <a:gd name="T49" fmla="*/ 325 h 334"/>
                    <a:gd name="T50" fmla="*/ 129 w 409"/>
                    <a:gd name="T51" fmla="*/ 272 h 334"/>
                    <a:gd name="T52" fmla="*/ 86 w 409"/>
                    <a:gd name="T53" fmla="*/ 239 h 334"/>
                    <a:gd name="T54" fmla="*/ 80 w 409"/>
                    <a:gd name="T55" fmla="*/ 203 h 334"/>
                    <a:gd name="T56" fmla="*/ 45 w 409"/>
                    <a:gd name="T57" fmla="*/ 163 h 334"/>
                    <a:gd name="T58" fmla="*/ 11 w 409"/>
                    <a:gd name="T59" fmla="*/ 156 h 334"/>
                    <a:gd name="T60" fmla="*/ 0 w 409"/>
                    <a:gd name="T61" fmla="*/ 121 h 334"/>
                    <a:gd name="T62" fmla="*/ 32 w 409"/>
                    <a:gd name="T63" fmla="*/ 101 h 334"/>
                    <a:gd name="T64" fmla="*/ 30 w 409"/>
                    <a:gd name="T65" fmla="*/ 83 h 334"/>
                    <a:gd name="T66" fmla="*/ 43 w 409"/>
                    <a:gd name="T67" fmla="*/ 63 h 334"/>
                    <a:gd name="T68" fmla="*/ 65 w 409"/>
                    <a:gd name="T69" fmla="*/ 69 h 334"/>
                    <a:gd name="T70" fmla="*/ 80 w 409"/>
                    <a:gd name="T71" fmla="*/ 87 h 334"/>
                    <a:gd name="T72" fmla="*/ 125 w 409"/>
                    <a:gd name="T73" fmla="*/ 92 h 334"/>
                    <a:gd name="T74" fmla="*/ 132 w 409"/>
                    <a:gd name="T75" fmla="*/ 68 h 334"/>
                    <a:gd name="T76" fmla="*/ 160 w 409"/>
                    <a:gd name="T77" fmla="*/ 48 h 334"/>
                    <a:gd name="T78" fmla="*/ 179 w 409"/>
                    <a:gd name="T79" fmla="*/ 32 h 334"/>
                    <a:gd name="T80" fmla="*/ 184 w 409"/>
                    <a:gd name="T81" fmla="*/ 22 h 334"/>
                    <a:gd name="T82" fmla="*/ 210 w 409"/>
                    <a:gd name="T83" fmla="*/ 19 h 334"/>
                    <a:gd name="T84" fmla="*/ 231 w 409"/>
                    <a:gd name="T85" fmla="*/ 5 h 334"/>
                    <a:gd name="T86" fmla="*/ 257 w 409"/>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334">
                      <a:moveTo>
                        <a:pt x="257" y="0"/>
                      </a:moveTo>
                      <a:lnTo>
                        <a:pt x="267" y="53"/>
                      </a:lnTo>
                      <a:lnTo>
                        <a:pt x="306" y="77"/>
                      </a:lnTo>
                      <a:lnTo>
                        <a:pt x="340" y="62"/>
                      </a:lnTo>
                      <a:lnTo>
                        <a:pt x="350" y="68"/>
                      </a:lnTo>
                      <a:lnTo>
                        <a:pt x="342" y="77"/>
                      </a:lnTo>
                      <a:lnTo>
                        <a:pt x="333" y="107"/>
                      </a:lnTo>
                      <a:lnTo>
                        <a:pt x="375" y="123"/>
                      </a:lnTo>
                      <a:lnTo>
                        <a:pt x="401" y="145"/>
                      </a:lnTo>
                      <a:lnTo>
                        <a:pt x="409" y="207"/>
                      </a:lnTo>
                      <a:lnTo>
                        <a:pt x="397" y="234"/>
                      </a:lnTo>
                      <a:lnTo>
                        <a:pt x="363" y="246"/>
                      </a:lnTo>
                      <a:lnTo>
                        <a:pt x="372" y="260"/>
                      </a:lnTo>
                      <a:lnTo>
                        <a:pt x="375" y="276"/>
                      </a:lnTo>
                      <a:lnTo>
                        <a:pt x="358" y="286"/>
                      </a:lnTo>
                      <a:lnTo>
                        <a:pt x="337" y="282"/>
                      </a:lnTo>
                      <a:lnTo>
                        <a:pt x="332" y="291"/>
                      </a:lnTo>
                      <a:lnTo>
                        <a:pt x="343" y="308"/>
                      </a:lnTo>
                      <a:lnTo>
                        <a:pt x="335" y="314"/>
                      </a:lnTo>
                      <a:lnTo>
                        <a:pt x="273" y="308"/>
                      </a:lnTo>
                      <a:lnTo>
                        <a:pt x="261" y="323"/>
                      </a:lnTo>
                      <a:lnTo>
                        <a:pt x="241" y="315"/>
                      </a:lnTo>
                      <a:lnTo>
                        <a:pt x="224" y="326"/>
                      </a:lnTo>
                      <a:lnTo>
                        <a:pt x="199" y="334"/>
                      </a:lnTo>
                      <a:lnTo>
                        <a:pt x="169" y="325"/>
                      </a:lnTo>
                      <a:lnTo>
                        <a:pt x="129" y="272"/>
                      </a:lnTo>
                      <a:lnTo>
                        <a:pt x="86" y="239"/>
                      </a:lnTo>
                      <a:lnTo>
                        <a:pt x="80" y="203"/>
                      </a:lnTo>
                      <a:lnTo>
                        <a:pt x="45" y="163"/>
                      </a:lnTo>
                      <a:lnTo>
                        <a:pt x="11" y="156"/>
                      </a:lnTo>
                      <a:lnTo>
                        <a:pt x="0" y="121"/>
                      </a:lnTo>
                      <a:lnTo>
                        <a:pt x="32" y="101"/>
                      </a:lnTo>
                      <a:lnTo>
                        <a:pt x="30" y="83"/>
                      </a:lnTo>
                      <a:lnTo>
                        <a:pt x="43" y="63"/>
                      </a:lnTo>
                      <a:lnTo>
                        <a:pt x="65" y="69"/>
                      </a:lnTo>
                      <a:lnTo>
                        <a:pt x="80" y="87"/>
                      </a:lnTo>
                      <a:lnTo>
                        <a:pt x="125" y="92"/>
                      </a:lnTo>
                      <a:lnTo>
                        <a:pt x="132" y="68"/>
                      </a:lnTo>
                      <a:lnTo>
                        <a:pt x="160" y="48"/>
                      </a:lnTo>
                      <a:lnTo>
                        <a:pt x="179" y="32"/>
                      </a:lnTo>
                      <a:lnTo>
                        <a:pt x="184" y="22"/>
                      </a:lnTo>
                      <a:lnTo>
                        <a:pt x="210" y="19"/>
                      </a:lnTo>
                      <a:lnTo>
                        <a:pt x="231" y="5"/>
                      </a:lnTo>
                      <a:lnTo>
                        <a:pt x="2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9" name="Freeform 75">
                  <a:extLst>
                    <a:ext uri="{FF2B5EF4-FFF2-40B4-BE49-F238E27FC236}">
                      <a16:creationId xmlns:a16="http://schemas.microsoft.com/office/drawing/2014/main" id="{2385D5DB-69B8-4E1F-A709-FA22259F0DED}"/>
                    </a:ext>
                  </a:extLst>
                </p:cNvPr>
                <p:cNvSpPr>
                  <a:spLocks/>
                </p:cNvSpPr>
                <p:nvPr/>
              </p:nvSpPr>
              <p:spPr bwMode="auto">
                <a:xfrm>
                  <a:off x="6076951" y="1006476"/>
                  <a:ext cx="523875" cy="612775"/>
                </a:xfrm>
                <a:custGeom>
                  <a:avLst/>
                  <a:gdLst>
                    <a:gd name="T0" fmla="*/ 194 w 330"/>
                    <a:gd name="T1" fmla="*/ 0 h 386"/>
                    <a:gd name="T2" fmla="*/ 199 w 330"/>
                    <a:gd name="T3" fmla="*/ 14 h 386"/>
                    <a:gd name="T4" fmla="*/ 191 w 330"/>
                    <a:gd name="T5" fmla="*/ 41 h 386"/>
                    <a:gd name="T6" fmla="*/ 194 w 330"/>
                    <a:gd name="T7" fmla="*/ 55 h 386"/>
                    <a:gd name="T8" fmla="*/ 186 w 330"/>
                    <a:gd name="T9" fmla="*/ 81 h 386"/>
                    <a:gd name="T10" fmla="*/ 192 w 330"/>
                    <a:gd name="T11" fmla="*/ 95 h 386"/>
                    <a:gd name="T12" fmla="*/ 206 w 330"/>
                    <a:gd name="T13" fmla="*/ 115 h 386"/>
                    <a:gd name="T14" fmla="*/ 203 w 330"/>
                    <a:gd name="T15" fmla="*/ 129 h 386"/>
                    <a:gd name="T16" fmla="*/ 209 w 330"/>
                    <a:gd name="T17" fmla="*/ 138 h 386"/>
                    <a:gd name="T18" fmla="*/ 241 w 330"/>
                    <a:gd name="T19" fmla="*/ 140 h 386"/>
                    <a:gd name="T20" fmla="*/ 287 w 330"/>
                    <a:gd name="T21" fmla="*/ 178 h 386"/>
                    <a:gd name="T22" fmla="*/ 318 w 330"/>
                    <a:gd name="T23" fmla="*/ 189 h 386"/>
                    <a:gd name="T24" fmla="*/ 330 w 330"/>
                    <a:gd name="T25" fmla="*/ 202 h 386"/>
                    <a:gd name="T26" fmla="*/ 330 w 330"/>
                    <a:gd name="T27" fmla="*/ 210 h 386"/>
                    <a:gd name="T28" fmla="*/ 302 w 330"/>
                    <a:gd name="T29" fmla="*/ 215 h 386"/>
                    <a:gd name="T30" fmla="*/ 273 w 330"/>
                    <a:gd name="T31" fmla="*/ 223 h 386"/>
                    <a:gd name="T32" fmla="*/ 276 w 330"/>
                    <a:gd name="T33" fmla="*/ 273 h 386"/>
                    <a:gd name="T34" fmla="*/ 268 w 330"/>
                    <a:gd name="T35" fmla="*/ 307 h 386"/>
                    <a:gd name="T36" fmla="*/ 276 w 330"/>
                    <a:gd name="T37" fmla="*/ 317 h 386"/>
                    <a:gd name="T38" fmla="*/ 265 w 330"/>
                    <a:gd name="T39" fmla="*/ 334 h 386"/>
                    <a:gd name="T40" fmla="*/ 270 w 330"/>
                    <a:gd name="T41" fmla="*/ 356 h 386"/>
                    <a:gd name="T42" fmla="*/ 255 w 330"/>
                    <a:gd name="T43" fmla="*/ 367 h 386"/>
                    <a:gd name="T44" fmla="*/ 256 w 330"/>
                    <a:gd name="T45" fmla="*/ 386 h 386"/>
                    <a:gd name="T46" fmla="*/ 235 w 330"/>
                    <a:gd name="T47" fmla="*/ 373 h 386"/>
                    <a:gd name="T48" fmla="*/ 209 w 330"/>
                    <a:gd name="T49" fmla="*/ 380 h 386"/>
                    <a:gd name="T50" fmla="*/ 158 w 330"/>
                    <a:gd name="T51" fmla="*/ 363 h 386"/>
                    <a:gd name="T52" fmla="*/ 122 w 330"/>
                    <a:gd name="T53" fmla="*/ 371 h 386"/>
                    <a:gd name="T54" fmla="*/ 95 w 330"/>
                    <a:gd name="T55" fmla="*/ 363 h 386"/>
                    <a:gd name="T56" fmla="*/ 46 w 330"/>
                    <a:gd name="T57" fmla="*/ 322 h 386"/>
                    <a:gd name="T58" fmla="*/ 15 w 330"/>
                    <a:gd name="T59" fmla="*/ 326 h 386"/>
                    <a:gd name="T60" fmla="*/ 18 w 330"/>
                    <a:gd name="T61" fmla="*/ 304 h 386"/>
                    <a:gd name="T62" fmla="*/ 6 w 330"/>
                    <a:gd name="T63" fmla="*/ 286 h 386"/>
                    <a:gd name="T64" fmla="*/ 6 w 330"/>
                    <a:gd name="T65" fmla="*/ 277 h 386"/>
                    <a:gd name="T66" fmla="*/ 0 w 330"/>
                    <a:gd name="T67" fmla="*/ 262 h 386"/>
                    <a:gd name="T68" fmla="*/ 9 w 330"/>
                    <a:gd name="T69" fmla="*/ 229 h 386"/>
                    <a:gd name="T70" fmla="*/ 38 w 330"/>
                    <a:gd name="T71" fmla="*/ 197 h 386"/>
                    <a:gd name="T72" fmla="*/ 38 w 330"/>
                    <a:gd name="T73" fmla="*/ 164 h 386"/>
                    <a:gd name="T74" fmla="*/ 50 w 330"/>
                    <a:gd name="T75" fmla="*/ 150 h 386"/>
                    <a:gd name="T76" fmla="*/ 49 w 330"/>
                    <a:gd name="T77" fmla="*/ 91 h 386"/>
                    <a:gd name="T78" fmla="*/ 88 w 330"/>
                    <a:gd name="T79" fmla="*/ 95 h 386"/>
                    <a:gd name="T80" fmla="*/ 129 w 330"/>
                    <a:gd name="T81" fmla="*/ 88 h 386"/>
                    <a:gd name="T82" fmla="*/ 147 w 330"/>
                    <a:gd name="T83" fmla="*/ 69 h 386"/>
                    <a:gd name="T84" fmla="*/ 164 w 330"/>
                    <a:gd name="T85" fmla="*/ 21 h 386"/>
                    <a:gd name="T86" fmla="*/ 186 w 330"/>
                    <a:gd name="T87" fmla="*/ 2 h 386"/>
                    <a:gd name="T88" fmla="*/ 194 w 330"/>
                    <a:gd name="T8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386">
                      <a:moveTo>
                        <a:pt x="194" y="0"/>
                      </a:moveTo>
                      <a:lnTo>
                        <a:pt x="199" y="14"/>
                      </a:lnTo>
                      <a:lnTo>
                        <a:pt x="191" y="41"/>
                      </a:lnTo>
                      <a:lnTo>
                        <a:pt x="194" y="55"/>
                      </a:lnTo>
                      <a:lnTo>
                        <a:pt x="186" y="81"/>
                      </a:lnTo>
                      <a:lnTo>
                        <a:pt x="192" y="95"/>
                      </a:lnTo>
                      <a:lnTo>
                        <a:pt x="206" y="115"/>
                      </a:lnTo>
                      <a:lnTo>
                        <a:pt x="203" y="129"/>
                      </a:lnTo>
                      <a:lnTo>
                        <a:pt x="209" y="138"/>
                      </a:lnTo>
                      <a:lnTo>
                        <a:pt x="241" y="140"/>
                      </a:lnTo>
                      <a:lnTo>
                        <a:pt x="287" y="178"/>
                      </a:lnTo>
                      <a:lnTo>
                        <a:pt x="318" y="189"/>
                      </a:lnTo>
                      <a:lnTo>
                        <a:pt x="330" y="202"/>
                      </a:lnTo>
                      <a:lnTo>
                        <a:pt x="330" y="210"/>
                      </a:lnTo>
                      <a:lnTo>
                        <a:pt x="302" y="215"/>
                      </a:lnTo>
                      <a:lnTo>
                        <a:pt x="273" y="223"/>
                      </a:lnTo>
                      <a:lnTo>
                        <a:pt x="276" y="273"/>
                      </a:lnTo>
                      <a:lnTo>
                        <a:pt x="268" y="307"/>
                      </a:lnTo>
                      <a:lnTo>
                        <a:pt x="276" y="317"/>
                      </a:lnTo>
                      <a:lnTo>
                        <a:pt x="265" y="334"/>
                      </a:lnTo>
                      <a:lnTo>
                        <a:pt x="270" y="356"/>
                      </a:lnTo>
                      <a:lnTo>
                        <a:pt x="255" y="367"/>
                      </a:lnTo>
                      <a:lnTo>
                        <a:pt x="256" y="386"/>
                      </a:lnTo>
                      <a:lnTo>
                        <a:pt x="235" y="373"/>
                      </a:lnTo>
                      <a:lnTo>
                        <a:pt x="209" y="380"/>
                      </a:lnTo>
                      <a:lnTo>
                        <a:pt x="158" y="363"/>
                      </a:lnTo>
                      <a:lnTo>
                        <a:pt x="122" y="371"/>
                      </a:lnTo>
                      <a:lnTo>
                        <a:pt x="95" y="363"/>
                      </a:lnTo>
                      <a:lnTo>
                        <a:pt x="46" y="322"/>
                      </a:lnTo>
                      <a:lnTo>
                        <a:pt x="15" y="326"/>
                      </a:lnTo>
                      <a:lnTo>
                        <a:pt x="18" y="304"/>
                      </a:lnTo>
                      <a:lnTo>
                        <a:pt x="6" y="286"/>
                      </a:lnTo>
                      <a:lnTo>
                        <a:pt x="6" y="277"/>
                      </a:lnTo>
                      <a:lnTo>
                        <a:pt x="0" y="262"/>
                      </a:lnTo>
                      <a:lnTo>
                        <a:pt x="9" y="229"/>
                      </a:lnTo>
                      <a:lnTo>
                        <a:pt x="38" y="197"/>
                      </a:lnTo>
                      <a:lnTo>
                        <a:pt x="38" y="164"/>
                      </a:lnTo>
                      <a:lnTo>
                        <a:pt x="50" y="150"/>
                      </a:lnTo>
                      <a:lnTo>
                        <a:pt x="49" y="91"/>
                      </a:lnTo>
                      <a:lnTo>
                        <a:pt x="88" y="95"/>
                      </a:lnTo>
                      <a:lnTo>
                        <a:pt x="129" y="88"/>
                      </a:lnTo>
                      <a:lnTo>
                        <a:pt x="147" y="69"/>
                      </a:lnTo>
                      <a:lnTo>
                        <a:pt x="164" y="21"/>
                      </a:lnTo>
                      <a:lnTo>
                        <a:pt x="186" y="2"/>
                      </a:lnTo>
                      <a:lnTo>
                        <a:pt x="19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0" name="Freeform 96">
                  <a:extLst>
                    <a:ext uri="{FF2B5EF4-FFF2-40B4-BE49-F238E27FC236}">
                      <a16:creationId xmlns:a16="http://schemas.microsoft.com/office/drawing/2014/main" id="{1EEE51DC-45CC-4982-B51C-95B1A41DC97D}"/>
                    </a:ext>
                  </a:extLst>
                </p:cNvPr>
                <p:cNvSpPr>
                  <a:spLocks/>
                </p:cNvSpPr>
                <p:nvPr/>
              </p:nvSpPr>
              <p:spPr bwMode="auto">
                <a:xfrm>
                  <a:off x="4956176" y="973138"/>
                  <a:ext cx="741363" cy="458788"/>
                </a:xfrm>
                <a:custGeom>
                  <a:avLst/>
                  <a:gdLst>
                    <a:gd name="T0" fmla="*/ 106 w 467"/>
                    <a:gd name="T1" fmla="*/ 0 h 289"/>
                    <a:gd name="T2" fmla="*/ 176 w 467"/>
                    <a:gd name="T3" fmla="*/ 26 h 289"/>
                    <a:gd name="T4" fmla="*/ 180 w 467"/>
                    <a:gd name="T5" fmla="*/ 55 h 289"/>
                    <a:gd name="T6" fmla="*/ 190 w 467"/>
                    <a:gd name="T7" fmla="*/ 61 h 289"/>
                    <a:gd name="T8" fmla="*/ 228 w 467"/>
                    <a:gd name="T9" fmla="*/ 43 h 289"/>
                    <a:gd name="T10" fmla="*/ 271 w 467"/>
                    <a:gd name="T11" fmla="*/ 41 h 289"/>
                    <a:gd name="T12" fmla="*/ 284 w 467"/>
                    <a:gd name="T13" fmla="*/ 55 h 289"/>
                    <a:gd name="T14" fmla="*/ 264 w 467"/>
                    <a:gd name="T15" fmla="*/ 75 h 289"/>
                    <a:gd name="T16" fmla="*/ 265 w 467"/>
                    <a:gd name="T17" fmla="*/ 82 h 289"/>
                    <a:gd name="T18" fmla="*/ 272 w 467"/>
                    <a:gd name="T19" fmla="*/ 87 h 289"/>
                    <a:gd name="T20" fmla="*/ 290 w 467"/>
                    <a:gd name="T21" fmla="*/ 76 h 289"/>
                    <a:gd name="T22" fmla="*/ 359 w 467"/>
                    <a:gd name="T23" fmla="*/ 91 h 289"/>
                    <a:gd name="T24" fmla="*/ 375 w 467"/>
                    <a:gd name="T25" fmla="*/ 100 h 289"/>
                    <a:gd name="T26" fmla="*/ 383 w 467"/>
                    <a:gd name="T27" fmla="*/ 130 h 289"/>
                    <a:gd name="T28" fmla="*/ 405 w 467"/>
                    <a:gd name="T29" fmla="*/ 109 h 289"/>
                    <a:gd name="T30" fmla="*/ 455 w 467"/>
                    <a:gd name="T31" fmla="*/ 106 h 289"/>
                    <a:gd name="T32" fmla="*/ 467 w 467"/>
                    <a:gd name="T33" fmla="*/ 119 h 289"/>
                    <a:gd name="T34" fmla="*/ 454 w 467"/>
                    <a:gd name="T35" fmla="*/ 164 h 289"/>
                    <a:gd name="T36" fmla="*/ 442 w 467"/>
                    <a:gd name="T37" fmla="*/ 206 h 289"/>
                    <a:gd name="T38" fmla="*/ 449 w 467"/>
                    <a:gd name="T39" fmla="*/ 246 h 289"/>
                    <a:gd name="T40" fmla="*/ 437 w 467"/>
                    <a:gd name="T41" fmla="*/ 254 h 289"/>
                    <a:gd name="T42" fmla="*/ 418 w 467"/>
                    <a:gd name="T43" fmla="*/ 254 h 289"/>
                    <a:gd name="T44" fmla="*/ 398 w 467"/>
                    <a:gd name="T45" fmla="*/ 253 h 289"/>
                    <a:gd name="T46" fmla="*/ 356 w 467"/>
                    <a:gd name="T47" fmla="*/ 285 h 289"/>
                    <a:gd name="T48" fmla="*/ 330 w 467"/>
                    <a:gd name="T49" fmla="*/ 289 h 289"/>
                    <a:gd name="T50" fmla="*/ 256 w 467"/>
                    <a:gd name="T51" fmla="*/ 268 h 289"/>
                    <a:gd name="T52" fmla="*/ 210 w 467"/>
                    <a:gd name="T53" fmla="*/ 265 h 289"/>
                    <a:gd name="T54" fmla="*/ 92 w 467"/>
                    <a:gd name="T55" fmla="*/ 245 h 289"/>
                    <a:gd name="T56" fmla="*/ 94 w 467"/>
                    <a:gd name="T57" fmla="*/ 233 h 289"/>
                    <a:gd name="T58" fmla="*/ 69 w 467"/>
                    <a:gd name="T59" fmla="*/ 183 h 289"/>
                    <a:gd name="T60" fmla="*/ 49 w 467"/>
                    <a:gd name="T61" fmla="*/ 170 h 289"/>
                    <a:gd name="T62" fmla="*/ 15 w 467"/>
                    <a:gd name="T63" fmla="*/ 132 h 289"/>
                    <a:gd name="T64" fmla="*/ 0 w 467"/>
                    <a:gd name="T65" fmla="*/ 120 h 289"/>
                    <a:gd name="T66" fmla="*/ 15 w 467"/>
                    <a:gd name="T67" fmla="*/ 104 h 289"/>
                    <a:gd name="T68" fmla="*/ 40 w 467"/>
                    <a:gd name="T69" fmla="*/ 67 h 289"/>
                    <a:gd name="T70" fmla="*/ 78 w 467"/>
                    <a:gd name="T71" fmla="*/ 80 h 289"/>
                    <a:gd name="T72" fmla="*/ 82 w 467"/>
                    <a:gd name="T73" fmla="*/ 77 h 289"/>
                    <a:gd name="T74" fmla="*/ 82 w 467"/>
                    <a:gd name="T75" fmla="*/ 71 h 289"/>
                    <a:gd name="T76" fmla="*/ 42 w 467"/>
                    <a:gd name="T77" fmla="*/ 28 h 289"/>
                    <a:gd name="T78" fmla="*/ 47 w 467"/>
                    <a:gd name="T79" fmla="*/ 8 h 289"/>
                    <a:gd name="T80" fmla="*/ 55 w 467"/>
                    <a:gd name="T81" fmla="*/ 2 h 289"/>
                    <a:gd name="T82" fmla="*/ 106 w 467"/>
                    <a:gd name="T8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289">
                      <a:moveTo>
                        <a:pt x="106" y="0"/>
                      </a:moveTo>
                      <a:lnTo>
                        <a:pt x="176" y="26"/>
                      </a:lnTo>
                      <a:lnTo>
                        <a:pt x="180" y="55"/>
                      </a:lnTo>
                      <a:lnTo>
                        <a:pt x="190" y="61"/>
                      </a:lnTo>
                      <a:lnTo>
                        <a:pt x="228" y="43"/>
                      </a:lnTo>
                      <a:lnTo>
                        <a:pt x="271" y="41"/>
                      </a:lnTo>
                      <a:lnTo>
                        <a:pt x="284" y="55"/>
                      </a:lnTo>
                      <a:lnTo>
                        <a:pt x="264" y="75"/>
                      </a:lnTo>
                      <a:lnTo>
                        <a:pt x="265" y="82"/>
                      </a:lnTo>
                      <a:lnTo>
                        <a:pt x="272" y="87"/>
                      </a:lnTo>
                      <a:lnTo>
                        <a:pt x="290" y="76"/>
                      </a:lnTo>
                      <a:lnTo>
                        <a:pt x="359" y="91"/>
                      </a:lnTo>
                      <a:lnTo>
                        <a:pt x="375" y="100"/>
                      </a:lnTo>
                      <a:lnTo>
                        <a:pt x="383" y="130"/>
                      </a:lnTo>
                      <a:lnTo>
                        <a:pt x="405" y="109"/>
                      </a:lnTo>
                      <a:lnTo>
                        <a:pt x="455" y="106"/>
                      </a:lnTo>
                      <a:lnTo>
                        <a:pt x="467" y="119"/>
                      </a:lnTo>
                      <a:lnTo>
                        <a:pt x="454" y="164"/>
                      </a:lnTo>
                      <a:lnTo>
                        <a:pt x="442" y="206"/>
                      </a:lnTo>
                      <a:lnTo>
                        <a:pt x="449" y="246"/>
                      </a:lnTo>
                      <a:lnTo>
                        <a:pt x="437" y="254"/>
                      </a:lnTo>
                      <a:lnTo>
                        <a:pt x="418" y="254"/>
                      </a:lnTo>
                      <a:lnTo>
                        <a:pt x="398" y="253"/>
                      </a:lnTo>
                      <a:lnTo>
                        <a:pt x="356" y="285"/>
                      </a:lnTo>
                      <a:lnTo>
                        <a:pt x="330" y="289"/>
                      </a:lnTo>
                      <a:lnTo>
                        <a:pt x="256" y="268"/>
                      </a:lnTo>
                      <a:lnTo>
                        <a:pt x="210" y="265"/>
                      </a:lnTo>
                      <a:lnTo>
                        <a:pt x="92" y="245"/>
                      </a:lnTo>
                      <a:lnTo>
                        <a:pt x="94" y="233"/>
                      </a:lnTo>
                      <a:lnTo>
                        <a:pt x="69" y="183"/>
                      </a:lnTo>
                      <a:lnTo>
                        <a:pt x="49" y="170"/>
                      </a:lnTo>
                      <a:lnTo>
                        <a:pt x="15" y="132"/>
                      </a:lnTo>
                      <a:lnTo>
                        <a:pt x="0" y="120"/>
                      </a:lnTo>
                      <a:lnTo>
                        <a:pt x="15" y="104"/>
                      </a:lnTo>
                      <a:lnTo>
                        <a:pt x="40" y="67"/>
                      </a:lnTo>
                      <a:lnTo>
                        <a:pt x="78" y="80"/>
                      </a:lnTo>
                      <a:lnTo>
                        <a:pt x="82" y="77"/>
                      </a:lnTo>
                      <a:lnTo>
                        <a:pt x="82" y="71"/>
                      </a:lnTo>
                      <a:lnTo>
                        <a:pt x="42" y="28"/>
                      </a:lnTo>
                      <a:lnTo>
                        <a:pt x="47" y="8"/>
                      </a:lnTo>
                      <a:lnTo>
                        <a:pt x="55" y="2"/>
                      </a:lnTo>
                      <a:lnTo>
                        <a:pt x="10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1" name="Freeform 97">
                  <a:extLst>
                    <a:ext uri="{FF2B5EF4-FFF2-40B4-BE49-F238E27FC236}">
                      <a16:creationId xmlns:a16="http://schemas.microsoft.com/office/drawing/2014/main" id="{1E5DBEED-85CD-4569-BEDC-77F9C4AC1F69}"/>
                    </a:ext>
                  </a:extLst>
                </p:cNvPr>
                <p:cNvSpPr>
                  <a:spLocks/>
                </p:cNvSpPr>
                <p:nvPr/>
              </p:nvSpPr>
              <p:spPr bwMode="auto">
                <a:xfrm>
                  <a:off x="5094288" y="1362076"/>
                  <a:ext cx="615950" cy="425450"/>
                </a:xfrm>
                <a:custGeom>
                  <a:avLst/>
                  <a:gdLst>
                    <a:gd name="T0" fmla="*/ 5 w 388"/>
                    <a:gd name="T1" fmla="*/ 0 h 268"/>
                    <a:gd name="T2" fmla="*/ 123 w 388"/>
                    <a:gd name="T3" fmla="*/ 20 h 268"/>
                    <a:gd name="T4" fmla="*/ 169 w 388"/>
                    <a:gd name="T5" fmla="*/ 23 h 268"/>
                    <a:gd name="T6" fmla="*/ 243 w 388"/>
                    <a:gd name="T7" fmla="*/ 44 h 268"/>
                    <a:gd name="T8" fmla="*/ 269 w 388"/>
                    <a:gd name="T9" fmla="*/ 40 h 268"/>
                    <a:gd name="T10" fmla="*/ 311 w 388"/>
                    <a:gd name="T11" fmla="*/ 8 h 268"/>
                    <a:gd name="T12" fmla="*/ 331 w 388"/>
                    <a:gd name="T13" fmla="*/ 9 h 268"/>
                    <a:gd name="T14" fmla="*/ 350 w 388"/>
                    <a:gd name="T15" fmla="*/ 9 h 268"/>
                    <a:gd name="T16" fmla="*/ 362 w 388"/>
                    <a:gd name="T17" fmla="*/ 1 h 268"/>
                    <a:gd name="T18" fmla="*/ 377 w 388"/>
                    <a:gd name="T19" fmla="*/ 6 h 268"/>
                    <a:gd name="T20" fmla="*/ 380 w 388"/>
                    <a:gd name="T21" fmla="*/ 27 h 268"/>
                    <a:gd name="T22" fmla="*/ 371 w 388"/>
                    <a:gd name="T23" fmla="*/ 43 h 268"/>
                    <a:gd name="T24" fmla="*/ 385 w 388"/>
                    <a:gd name="T25" fmla="*/ 73 h 268"/>
                    <a:gd name="T26" fmla="*/ 375 w 388"/>
                    <a:gd name="T27" fmla="*/ 85 h 268"/>
                    <a:gd name="T28" fmla="*/ 387 w 388"/>
                    <a:gd name="T29" fmla="*/ 104 h 268"/>
                    <a:gd name="T30" fmla="*/ 365 w 388"/>
                    <a:gd name="T31" fmla="*/ 132 h 268"/>
                    <a:gd name="T32" fmla="*/ 368 w 388"/>
                    <a:gd name="T33" fmla="*/ 147 h 268"/>
                    <a:gd name="T34" fmla="*/ 347 w 388"/>
                    <a:gd name="T35" fmla="*/ 166 h 268"/>
                    <a:gd name="T36" fmla="*/ 361 w 388"/>
                    <a:gd name="T37" fmla="*/ 192 h 268"/>
                    <a:gd name="T38" fmla="*/ 388 w 388"/>
                    <a:gd name="T39" fmla="*/ 220 h 268"/>
                    <a:gd name="T40" fmla="*/ 382 w 388"/>
                    <a:gd name="T41" fmla="*/ 252 h 268"/>
                    <a:gd name="T42" fmla="*/ 370 w 388"/>
                    <a:gd name="T43" fmla="*/ 260 h 268"/>
                    <a:gd name="T44" fmla="*/ 298 w 388"/>
                    <a:gd name="T45" fmla="*/ 252 h 268"/>
                    <a:gd name="T46" fmla="*/ 278 w 388"/>
                    <a:gd name="T47" fmla="*/ 268 h 268"/>
                    <a:gd name="T48" fmla="*/ 259 w 388"/>
                    <a:gd name="T49" fmla="*/ 250 h 268"/>
                    <a:gd name="T50" fmla="*/ 256 w 388"/>
                    <a:gd name="T51" fmla="*/ 253 h 268"/>
                    <a:gd name="T52" fmla="*/ 247 w 388"/>
                    <a:gd name="T53" fmla="*/ 261 h 268"/>
                    <a:gd name="T54" fmla="*/ 225 w 388"/>
                    <a:gd name="T55" fmla="*/ 257 h 268"/>
                    <a:gd name="T56" fmla="*/ 179 w 388"/>
                    <a:gd name="T57" fmla="*/ 223 h 268"/>
                    <a:gd name="T58" fmla="*/ 156 w 388"/>
                    <a:gd name="T59" fmla="*/ 238 h 268"/>
                    <a:gd name="T60" fmla="*/ 148 w 388"/>
                    <a:gd name="T61" fmla="*/ 231 h 268"/>
                    <a:gd name="T62" fmla="*/ 109 w 388"/>
                    <a:gd name="T63" fmla="*/ 217 h 268"/>
                    <a:gd name="T64" fmla="*/ 88 w 388"/>
                    <a:gd name="T65" fmla="*/ 230 h 268"/>
                    <a:gd name="T66" fmla="*/ 41 w 388"/>
                    <a:gd name="T67" fmla="*/ 241 h 268"/>
                    <a:gd name="T68" fmla="*/ 9 w 388"/>
                    <a:gd name="T69" fmla="*/ 212 h 268"/>
                    <a:gd name="T70" fmla="*/ 32 w 388"/>
                    <a:gd name="T71" fmla="*/ 194 h 268"/>
                    <a:gd name="T72" fmla="*/ 22 w 388"/>
                    <a:gd name="T73" fmla="*/ 156 h 268"/>
                    <a:gd name="T74" fmla="*/ 9 w 388"/>
                    <a:gd name="T75" fmla="*/ 142 h 268"/>
                    <a:gd name="T76" fmla="*/ 22 w 388"/>
                    <a:gd name="T77" fmla="*/ 122 h 268"/>
                    <a:gd name="T78" fmla="*/ 27 w 388"/>
                    <a:gd name="T79" fmla="*/ 108 h 268"/>
                    <a:gd name="T80" fmla="*/ 4 w 388"/>
                    <a:gd name="T81" fmla="*/ 84 h 268"/>
                    <a:gd name="T82" fmla="*/ 0 w 388"/>
                    <a:gd name="T83" fmla="*/ 53 h 268"/>
                    <a:gd name="T84" fmla="*/ 19 w 388"/>
                    <a:gd name="T85" fmla="*/ 32 h 268"/>
                    <a:gd name="T86" fmla="*/ 19 w 388"/>
                    <a:gd name="T87" fmla="*/ 24 h 268"/>
                    <a:gd name="T88" fmla="*/ 1 w 388"/>
                    <a:gd name="T89" fmla="*/ 22 h 268"/>
                    <a:gd name="T90" fmla="*/ 5 w 388"/>
                    <a:gd name="T9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268">
                      <a:moveTo>
                        <a:pt x="5" y="0"/>
                      </a:moveTo>
                      <a:lnTo>
                        <a:pt x="123" y="20"/>
                      </a:lnTo>
                      <a:lnTo>
                        <a:pt x="169" y="23"/>
                      </a:lnTo>
                      <a:lnTo>
                        <a:pt x="243" y="44"/>
                      </a:lnTo>
                      <a:lnTo>
                        <a:pt x="269" y="40"/>
                      </a:lnTo>
                      <a:lnTo>
                        <a:pt x="311" y="8"/>
                      </a:lnTo>
                      <a:lnTo>
                        <a:pt x="331" y="9"/>
                      </a:lnTo>
                      <a:lnTo>
                        <a:pt x="350" y="9"/>
                      </a:lnTo>
                      <a:lnTo>
                        <a:pt x="362" y="1"/>
                      </a:lnTo>
                      <a:lnTo>
                        <a:pt x="377" y="6"/>
                      </a:lnTo>
                      <a:lnTo>
                        <a:pt x="380" y="27"/>
                      </a:lnTo>
                      <a:lnTo>
                        <a:pt x="371" y="43"/>
                      </a:lnTo>
                      <a:lnTo>
                        <a:pt x="385" y="73"/>
                      </a:lnTo>
                      <a:lnTo>
                        <a:pt x="375" y="85"/>
                      </a:lnTo>
                      <a:lnTo>
                        <a:pt x="387" y="104"/>
                      </a:lnTo>
                      <a:lnTo>
                        <a:pt x="365" y="132"/>
                      </a:lnTo>
                      <a:lnTo>
                        <a:pt x="368" y="147"/>
                      </a:lnTo>
                      <a:lnTo>
                        <a:pt x="347" y="166"/>
                      </a:lnTo>
                      <a:lnTo>
                        <a:pt x="361" y="192"/>
                      </a:lnTo>
                      <a:lnTo>
                        <a:pt x="388" y="220"/>
                      </a:lnTo>
                      <a:lnTo>
                        <a:pt x="382" y="252"/>
                      </a:lnTo>
                      <a:lnTo>
                        <a:pt x="370" y="260"/>
                      </a:lnTo>
                      <a:lnTo>
                        <a:pt x="298" y="252"/>
                      </a:lnTo>
                      <a:lnTo>
                        <a:pt x="278" y="268"/>
                      </a:lnTo>
                      <a:lnTo>
                        <a:pt x="259" y="250"/>
                      </a:lnTo>
                      <a:lnTo>
                        <a:pt x="256" y="253"/>
                      </a:lnTo>
                      <a:lnTo>
                        <a:pt x="247" y="261"/>
                      </a:lnTo>
                      <a:lnTo>
                        <a:pt x="225" y="257"/>
                      </a:lnTo>
                      <a:lnTo>
                        <a:pt x="179" y="223"/>
                      </a:lnTo>
                      <a:lnTo>
                        <a:pt x="156" y="238"/>
                      </a:lnTo>
                      <a:lnTo>
                        <a:pt x="148" y="231"/>
                      </a:lnTo>
                      <a:lnTo>
                        <a:pt x="109" y="217"/>
                      </a:lnTo>
                      <a:lnTo>
                        <a:pt x="88" y="230"/>
                      </a:lnTo>
                      <a:lnTo>
                        <a:pt x="41" y="241"/>
                      </a:lnTo>
                      <a:lnTo>
                        <a:pt x="9" y="212"/>
                      </a:lnTo>
                      <a:lnTo>
                        <a:pt x="32" y="194"/>
                      </a:lnTo>
                      <a:lnTo>
                        <a:pt x="22" y="156"/>
                      </a:lnTo>
                      <a:lnTo>
                        <a:pt x="9" y="142"/>
                      </a:lnTo>
                      <a:lnTo>
                        <a:pt x="22" y="122"/>
                      </a:lnTo>
                      <a:lnTo>
                        <a:pt x="27" y="108"/>
                      </a:lnTo>
                      <a:lnTo>
                        <a:pt x="4" y="84"/>
                      </a:lnTo>
                      <a:lnTo>
                        <a:pt x="0" y="53"/>
                      </a:lnTo>
                      <a:lnTo>
                        <a:pt x="19" y="32"/>
                      </a:lnTo>
                      <a:lnTo>
                        <a:pt x="19" y="24"/>
                      </a:lnTo>
                      <a:lnTo>
                        <a:pt x="1" y="22"/>
                      </a:lnTo>
                      <a:lnTo>
                        <a:pt x="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2" name="Freeform 98">
                  <a:extLst>
                    <a:ext uri="{FF2B5EF4-FFF2-40B4-BE49-F238E27FC236}">
                      <a16:creationId xmlns:a16="http://schemas.microsoft.com/office/drawing/2014/main" id="{72C5EF54-5E81-45D9-9209-606D0C51EF0F}"/>
                    </a:ext>
                  </a:extLst>
                </p:cNvPr>
                <p:cNvSpPr>
                  <a:spLocks/>
                </p:cNvSpPr>
                <p:nvPr/>
              </p:nvSpPr>
              <p:spPr bwMode="auto">
                <a:xfrm>
                  <a:off x="5645151" y="1114426"/>
                  <a:ext cx="511175" cy="774700"/>
                </a:xfrm>
                <a:custGeom>
                  <a:avLst/>
                  <a:gdLst>
                    <a:gd name="T0" fmla="*/ 174 w 322"/>
                    <a:gd name="T1" fmla="*/ 0 h 488"/>
                    <a:gd name="T2" fmla="*/ 218 w 322"/>
                    <a:gd name="T3" fmla="*/ 30 h 488"/>
                    <a:gd name="T4" fmla="*/ 250 w 322"/>
                    <a:gd name="T5" fmla="*/ 3 h 488"/>
                    <a:gd name="T6" fmla="*/ 261 w 322"/>
                    <a:gd name="T7" fmla="*/ 15 h 488"/>
                    <a:gd name="T8" fmla="*/ 253 w 322"/>
                    <a:gd name="T9" fmla="*/ 22 h 488"/>
                    <a:gd name="T10" fmla="*/ 255 w 322"/>
                    <a:gd name="T11" fmla="*/ 27 h 488"/>
                    <a:gd name="T12" fmla="*/ 287 w 322"/>
                    <a:gd name="T13" fmla="*/ 21 h 488"/>
                    <a:gd name="T14" fmla="*/ 321 w 322"/>
                    <a:gd name="T15" fmla="*/ 23 h 488"/>
                    <a:gd name="T16" fmla="*/ 322 w 322"/>
                    <a:gd name="T17" fmla="*/ 82 h 488"/>
                    <a:gd name="T18" fmla="*/ 310 w 322"/>
                    <a:gd name="T19" fmla="*/ 96 h 488"/>
                    <a:gd name="T20" fmla="*/ 310 w 322"/>
                    <a:gd name="T21" fmla="*/ 129 h 488"/>
                    <a:gd name="T22" fmla="*/ 281 w 322"/>
                    <a:gd name="T23" fmla="*/ 161 h 488"/>
                    <a:gd name="T24" fmla="*/ 272 w 322"/>
                    <a:gd name="T25" fmla="*/ 194 h 488"/>
                    <a:gd name="T26" fmla="*/ 278 w 322"/>
                    <a:gd name="T27" fmla="*/ 209 h 488"/>
                    <a:gd name="T28" fmla="*/ 278 w 322"/>
                    <a:gd name="T29" fmla="*/ 218 h 488"/>
                    <a:gd name="T30" fmla="*/ 290 w 322"/>
                    <a:gd name="T31" fmla="*/ 236 h 488"/>
                    <a:gd name="T32" fmla="*/ 287 w 322"/>
                    <a:gd name="T33" fmla="*/ 258 h 488"/>
                    <a:gd name="T34" fmla="*/ 275 w 322"/>
                    <a:gd name="T35" fmla="*/ 263 h 488"/>
                    <a:gd name="T36" fmla="*/ 265 w 322"/>
                    <a:gd name="T37" fmla="*/ 279 h 488"/>
                    <a:gd name="T38" fmla="*/ 229 w 322"/>
                    <a:gd name="T39" fmla="*/ 278 h 488"/>
                    <a:gd name="T40" fmla="*/ 226 w 322"/>
                    <a:gd name="T41" fmla="*/ 287 h 488"/>
                    <a:gd name="T42" fmla="*/ 179 w 322"/>
                    <a:gd name="T43" fmla="*/ 307 h 488"/>
                    <a:gd name="T44" fmla="*/ 177 w 322"/>
                    <a:gd name="T45" fmla="*/ 350 h 488"/>
                    <a:gd name="T46" fmla="*/ 201 w 322"/>
                    <a:gd name="T47" fmla="*/ 367 h 488"/>
                    <a:gd name="T48" fmla="*/ 194 w 322"/>
                    <a:gd name="T49" fmla="*/ 376 h 488"/>
                    <a:gd name="T50" fmla="*/ 181 w 322"/>
                    <a:gd name="T51" fmla="*/ 374 h 488"/>
                    <a:gd name="T52" fmla="*/ 164 w 322"/>
                    <a:gd name="T53" fmla="*/ 379 h 488"/>
                    <a:gd name="T54" fmla="*/ 172 w 322"/>
                    <a:gd name="T55" fmla="*/ 398 h 488"/>
                    <a:gd name="T56" fmla="*/ 160 w 322"/>
                    <a:gd name="T57" fmla="*/ 409 h 488"/>
                    <a:gd name="T58" fmla="*/ 159 w 322"/>
                    <a:gd name="T59" fmla="*/ 421 h 488"/>
                    <a:gd name="T60" fmla="*/ 166 w 322"/>
                    <a:gd name="T61" fmla="*/ 426 h 488"/>
                    <a:gd name="T62" fmla="*/ 181 w 322"/>
                    <a:gd name="T63" fmla="*/ 424 h 488"/>
                    <a:gd name="T64" fmla="*/ 184 w 322"/>
                    <a:gd name="T65" fmla="*/ 429 h 488"/>
                    <a:gd name="T66" fmla="*/ 145 w 322"/>
                    <a:gd name="T67" fmla="*/ 488 h 488"/>
                    <a:gd name="T68" fmla="*/ 103 w 322"/>
                    <a:gd name="T69" fmla="*/ 475 h 488"/>
                    <a:gd name="T70" fmla="*/ 61 w 322"/>
                    <a:gd name="T71" fmla="*/ 421 h 488"/>
                    <a:gd name="T72" fmla="*/ 35 w 322"/>
                    <a:gd name="T73" fmla="*/ 408 h 488"/>
                    <a:gd name="T74" fmla="*/ 41 w 322"/>
                    <a:gd name="T75" fmla="*/ 376 h 488"/>
                    <a:gd name="T76" fmla="*/ 14 w 322"/>
                    <a:gd name="T77" fmla="*/ 348 h 488"/>
                    <a:gd name="T78" fmla="*/ 0 w 322"/>
                    <a:gd name="T79" fmla="*/ 322 h 488"/>
                    <a:gd name="T80" fmla="*/ 21 w 322"/>
                    <a:gd name="T81" fmla="*/ 303 h 488"/>
                    <a:gd name="T82" fmla="*/ 18 w 322"/>
                    <a:gd name="T83" fmla="*/ 288 h 488"/>
                    <a:gd name="T84" fmla="*/ 40 w 322"/>
                    <a:gd name="T85" fmla="*/ 260 h 488"/>
                    <a:gd name="T86" fmla="*/ 28 w 322"/>
                    <a:gd name="T87" fmla="*/ 241 h 488"/>
                    <a:gd name="T88" fmla="*/ 38 w 322"/>
                    <a:gd name="T89" fmla="*/ 229 h 488"/>
                    <a:gd name="T90" fmla="*/ 24 w 322"/>
                    <a:gd name="T91" fmla="*/ 199 h 488"/>
                    <a:gd name="T92" fmla="*/ 33 w 322"/>
                    <a:gd name="T93" fmla="*/ 183 h 488"/>
                    <a:gd name="T94" fmla="*/ 30 w 322"/>
                    <a:gd name="T95" fmla="*/ 162 h 488"/>
                    <a:gd name="T96" fmla="*/ 15 w 322"/>
                    <a:gd name="T97" fmla="*/ 157 h 488"/>
                    <a:gd name="T98" fmla="*/ 8 w 322"/>
                    <a:gd name="T99" fmla="*/ 117 h 488"/>
                    <a:gd name="T100" fmla="*/ 20 w 322"/>
                    <a:gd name="T101" fmla="*/ 75 h 488"/>
                    <a:gd name="T102" fmla="*/ 33 w 322"/>
                    <a:gd name="T103" fmla="*/ 30 h 488"/>
                    <a:gd name="T104" fmla="*/ 125 w 322"/>
                    <a:gd name="T105" fmla="*/ 27 h 488"/>
                    <a:gd name="T106" fmla="*/ 127 w 322"/>
                    <a:gd name="T107" fmla="*/ 13 h 488"/>
                    <a:gd name="T108" fmla="*/ 137 w 322"/>
                    <a:gd name="T109" fmla="*/ 6 h 488"/>
                    <a:gd name="T110" fmla="*/ 150 w 322"/>
                    <a:gd name="T111" fmla="*/ 13 h 488"/>
                    <a:gd name="T112" fmla="*/ 174 w 322"/>
                    <a:gd name="T11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 h="488">
                      <a:moveTo>
                        <a:pt x="174" y="0"/>
                      </a:moveTo>
                      <a:lnTo>
                        <a:pt x="218" y="30"/>
                      </a:lnTo>
                      <a:lnTo>
                        <a:pt x="250" y="3"/>
                      </a:lnTo>
                      <a:lnTo>
                        <a:pt x="261" y="15"/>
                      </a:lnTo>
                      <a:lnTo>
                        <a:pt x="253" y="22"/>
                      </a:lnTo>
                      <a:lnTo>
                        <a:pt x="255" y="27"/>
                      </a:lnTo>
                      <a:lnTo>
                        <a:pt x="287" y="21"/>
                      </a:lnTo>
                      <a:lnTo>
                        <a:pt x="321" y="23"/>
                      </a:lnTo>
                      <a:lnTo>
                        <a:pt x="322" y="82"/>
                      </a:lnTo>
                      <a:lnTo>
                        <a:pt x="310" y="96"/>
                      </a:lnTo>
                      <a:lnTo>
                        <a:pt x="310" y="129"/>
                      </a:lnTo>
                      <a:lnTo>
                        <a:pt x="281" y="161"/>
                      </a:lnTo>
                      <a:lnTo>
                        <a:pt x="272" y="194"/>
                      </a:lnTo>
                      <a:lnTo>
                        <a:pt x="278" y="209"/>
                      </a:lnTo>
                      <a:lnTo>
                        <a:pt x="278" y="218"/>
                      </a:lnTo>
                      <a:lnTo>
                        <a:pt x="290" y="236"/>
                      </a:lnTo>
                      <a:lnTo>
                        <a:pt x="287" y="258"/>
                      </a:lnTo>
                      <a:lnTo>
                        <a:pt x="275" y="263"/>
                      </a:lnTo>
                      <a:lnTo>
                        <a:pt x="265" y="279"/>
                      </a:lnTo>
                      <a:lnTo>
                        <a:pt x="229" y="278"/>
                      </a:lnTo>
                      <a:lnTo>
                        <a:pt x="226" y="287"/>
                      </a:lnTo>
                      <a:lnTo>
                        <a:pt x="179" y="307"/>
                      </a:lnTo>
                      <a:lnTo>
                        <a:pt x="177" y="350"/>
                      </a:lnTo>
                      <a:lnTo>
                        <a:pt x="201" y="367"/>
                      </a:lnTo>
                      <a:lnTo>
                        <a:pt x="194" y="376"/>
                      </a:lnTo>
                      <a:lnTo>
                        <a:pt x="181" y="374"/>
                      </a:lnTo>
                      <a:lnTo>
                        <a:pt x="164" y="379"/>
                      </a:lnTo>
                      <a:lnTo>
                        <a:pt x="172" y="398"/>
                      </a:lnTo>
                      <a:lnTo>
                        <a:pt x="160" y="409"/>
                      </a:lnTo>
                      <a:lnTo>
                        <a:pt x="159" y="421"/>
                      </a:lnTo>
                      <a:lnTo>
                        <a:pt x="166" y="426"/>
                      </a:lnTo>
                      <a:lnTo>
                        <a:pt x="181" y="424"/>
                      </a:lnTo>
                      <a:lnTo>
                        <a:pt x="184" y="429"/>
                      </a:lnTo>
                      <a:lnTo>
                        <a:pt x="145" y="488"/>
                      </a:lnTo>
                      <a:lnTo>
                        <a:pt x="103" y="475"/>
                      </a:lnTo>
                      <a:lnTo>
                        <a:pt x="61" y="421"/>
                      </a:lnTo>
                      <a:lnTo>
                        <a:pt x="35" y="408"/>
                      </a:lnTo>
                      <a:lnTo>
                        <a:pt x="41" y="376"/>
                      </a:lnTo>
                      <a:lnTo>
                        <a:pt x="14" y="348"/>
                      </a:lnTo>
                      <a:lnTo>
                        <a:pt x="0" y="322"/>
                      </a:lnTo>
                      <a:lnTo>
                        <a:pt x="21" y="303"/>
                      </a:lnTo>
                      <a:lnTo>
                        <a:pt x="18" y="288"/>
                      </a:lnTo>
                      <a:lnTo>
                        <a:pt x="40" y="260"/>
                      </a:lnTo>
                      <a:lnTo>
                        <a:pt x="28" y="241"/>
                      </a:lnTo>
                      <a:lnTo>
                        <a:pt x="38" y="229"/>
                      </a:lnTo>
                      <a:lnTo>
                        <a:pt x="24" y="199"/>
                      </a:lnTo>
                      <a:lnTo>
                        <a:pt x="33" y="183"/>
                      </a:lnTo>
                      <a:lnTo>
                        <a:pt x="30" y="162"/>
                      </a:lnTo>
                      <a:lnTo>
                        <a:pt x="15" y="157"/>
                      </a:lnTo>
                      <a:lnTo>
                        <a:pt x="8" y="117"/>
                      </a:lnTo>
                      <a:lnTo>
                        <a:pt x="20" y="75"/>
                      </a:lnTo>
                      <a:lnTo>
                        <a:pt x="33" y="30"/>
                      </a:lnTo>
                      <a:lnTo>
                        <a:pt x="125" y="27"/>
                      </a:lnTo>
                      <a:lnTo>
                        <a:pt x="127" y="13"/>
                      </a:lnTo>
                      <a:lnTo>
                        <a:pt x="137" y="6"/>
                      </a:lnTo>
                      <a:lnTo>
                        <a:pt x="150" y="13"/>
                      </a:lnTo>
                      <a:lnTo>
                        <a:pt x="17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6" name="Groupe 75">
                <a:extLst>
                  <a:ext uri="{FF2B5EF4-FFF2-40B4-BE49-F238E27FC236}">
                    <a16:creationId xmlns:a16="http://schemas.microsoft.com/office/drawing/2014/main" id="{F7F6CE64-102B-4870-8EA8-D42E0BE9106B}"/>
                  </a:ext>
                </a:extLst>
              </p:cNvPr>
              <p:cNvGrpSpPr/>
              <p:nvPr/>
            </p:nvGrpSpPr>
            <p:grpSpPr>
              <a:xfrm>
                <a:off x="6522544" y="1356714"/>
                <a:ext cx="1000202" cy="1016626"/>
                <a:chOff x="3575051" y="1163638"/>
                <a:chExt cx="2195512" cy="2406650"/>
              </a:xfrm>
              <a:solidFill>
                <a:srgbClr val="FFFFFF">
                  <a:lumMod val="50000"/>
                </a:srgbClr>
              </a:solidFill>
            </p:grpSpPr>
            <p:sp>
              <p:nvSpPr>
                <p:cNvPr id="111" name="Freeform 9">
                  <a:extLst>
                    <a:ext uri="{FF2B5EF4-FFF2-40B4-BE49-F238E27FC236}">
                      <a16:creationId xmlns:a16="http://schemas.microsoft.com/office/drawing/2014/main" id="{C608B495-9390-44D1-8AB3-3E3CEB58C49E}"/>
                    </a:ext>
                  </a:extLst>
                </p:cNvPr>
                <p:cNvSpPr>
                  <a:spLocks/>
                </p:cNvSpPr>
                <p:nvPr/>
              </p:nvSpPr>
              <p:spPr bwMode="auto">
                <a:xfrm>
                  <a:off x="5057776" y="2274888"/>
                  <a:ext cx="692150" cy="530225"/>
                </a:xfrm>
                <a:custGeom>
                  <a:avLst/>
                  <a:gdLst>
                    <a:gd name="T0" fmla="*/ 240 w 436"/>
                    <a:gd name="T1" fmla="*/ 0 h 334"/>
                    <a:gd name="T2" fmla="*/ 277 w 436"/>
                    <a:gd name="T3" fmla="*/ 51 h 334"/>
                    <a:gd name="T4" fmla="*/ 261 w 436"/>
                    <a:gd name="T5" fmla="*/ 71 h 334"/>
                    <a:gd name="T6" fmla="*/ 258 w 436"/>
                    <a:gd name="T7" fmla="*/ 74 h 334"/>
                    <a:gd name="T8" fmla="*/ 277 w 436"/>
                    <a:gd name="T9" fmla="*/ 79 h 334"/>
                    <a:gd name="T10" fmla="*/ 315 w 436"/>
                    <a:gd name="T11" fmla="*/ 79 h 334"/>
                    <a:gd name="T12" fmla="*/ 321 w 436"/>
                    <a:gd name="T13" fmla="*/ 61 h 334"/>
                    <a:gd name="T14" fmla="*/ 334 w 436"/>
                    <a:gd name="T15" fmla="*/ 56 h 334"/>
                    <a:gd name="T16" fmla="*/ 350 w 436"/>
                    <a:gd name="T17" fmla="*/ 69 h 334"/>
                    <a:gd name="T18" fmla="*/ 373 w 436"/>
                    <a:gd name="T19" fmla="*/ 58 h 334"/>
                    <a:gd name="T20" fmla="*/ 384 w 436"/>
                    <a:gd name="T21" fmla="*/ 58 h 334"/>
                    <a:gd name="T22" fmla="*/ 408 w 436"/>
                    <a:gd name="T23" fmla="*/ 66 h 334"/>
                    <a:gd name="T24" fmla="*/ 423 w 436"/>
                    <a:gd name="T25" fmla="*/ 81 h 334"/>
                    <a:gd name="T26" fmla="*/ 436 w 436"/>
                    <a:gd name="T27" fmla="*/ 133 h 334"/>
                    <a:gd name="T28" fmla="*/ 408 w 436"/>
                    <a:gd name="T29" fmla="*/ 176 h 334"/>
                    <a:gd name="T30" fmla="*/ 418 w 436"/>
                    <a:gd name="T31" fmla="*/ 192 h 334"/>
                    <a:gd name="T32" fmla="*/ 408 w 436"/>
                    <a:gd name="T33" fmla="*/ 215 h 334"/>
                    <a:gd name="T34" fmla="*/ 400 w 436"/>
                    <a:gd name="T35" fmla="*/ 212 h 334"/>
                    <a:gd name="T36" fmla="*/ 374 w 436"/>
                    <a:gd name="T37" fmla="*/ 220 h 334"/>
                    <a:gd name="T38" fmla="*/ 369 w 436"/>
                    <a:gd name="T39" fmla="*/ 231 h 334"/>
                    <a:gd name="T40" fmla="*/ 414 w 436"/>
                    <a:gd name="T41" fmla="*/ 291 h 334"/>
                    <a:gd name="T42" fmla="*/ 380 w 436"/>
                    <a:gd name="T43" fmla="*/ 310 h 334"/>
                    <a:gd name="T44" fmla="*/ 370 w 436"/>
                    <a:gd name="T45" fmla="*/ 314 h 334"/>
                    <a:gd name="T46" fmla="*/ 373 w 436"/>
                    <a:gd name="T47" fmla="*/ 326 h 334"/>
                    <a:gd name="T48" fmla="*/ 369 w 436"/>
                    <a:gd name="T49" fmla="*/ 330 h 334"/>
                    <a:gd name="T50" fmla="*/ 346 w 436"/>
                    <a:gd name="T51" fmla="*/ 319 h 334"/>
                    <a:gd name="T52" fmla="*/ 337 w 436"/>
                    <a:gd name="T53" fmla="*/ 334 h 334"/>
                    <a:gd name="T54" fmla="*/ 330 w 436"/>
                    <a:gd name="T55" fmla="*/ 333 h 334"/>
                    <a:gd name="T56" fmla="*/ 310 w 436"/>
                    <a:gd name="T57" fmla="*/ 311 h 334"/>
                    <a:gd name="T58" fmla="*/ 292 w 436"/>
                    <a:gd name="T59" fmla="*/ 308 h 334"/>
                    <a:gd name="T60" fmla="*/ 266 w 436"/>
                    <a:gd name="T61" fmla="*/ 296 h 334"/>
                    <a:gd name="T62" fmla="*/ 231 w 436"/>
                    <a:gd name="T63" fmla="*/ 296 h 334"/>
                    <a:gd name="T64" fmla="*/ 216 w 436"/>
                    <a:gd name="T65" fmla="*/ 279 h 334"/>
                    <a:gd name="T66" fmla="*/ 200 w 436"/>
                    <a:gd name="T67" fmla="*/ 262 h 334"/>
                    <a:gd name="T68" fmla="*/ 111 w 436"/>
                    <a:gd name="T69" fmla="*/ 270 h 334"/>
                    <a:gd name="T70" fmla="*/ 87 w 436"/>
                    <a:gd name="T71" fmla="*/ 291 h 334"/>
                    <a:gd name="T72" fmla="*/ 74 w 436"/>
                    <a:gd name="T73" fmla="*/ 281 h 334"/>
                    <a:gd name="T74" fmla="*/ 74 w 436"/>
                    <a:gd name="T75" fmla="*/ 266 h 334"/>
                    <a:gd name="T76" fmla="*/ 69 w 436"/>
                    <a:gd name="T77" fmla="*/ 247 h 334"/>
                    <a:gd name="T78" fmla="*/ 53 w 436"/>
                    <a:gd name="T79" fmla="*/ 240 h 334"/>
                    <a:gd name="T80" fmla="*/ 27 w 436"/>
                    <a:gd name="T81" fmla="*/ 247 h 334"/>
                    <a:gd name="T82" fmla="*/ 15 w 436"/>
                    <a:gd name="T83" fmla="*/ 221 h 334"/>
                    <a:gd name="T84" fmla="*/ 24 w 436"/>
                    <a:gd name="T85" fmla="*/ 192 h 334"/>
                    <a:gd name="T86" fmla="*/ 6 w 436"/>
                    <a:gd name="T87" fmla="*/ 176 h 334"/>
                    <a:gd name="T88" fmla="*/ 10 w 436"/>
                    <a:gd name="T89" fmla="*/ 171 h 334"/>
                    <a:gd name="T90" fmla="*/ 14 w 436"/>
                    <a:gd name="T91" fmla="*/ 146 h 334"/>
                    <a:gd name="T92" fmla="*/ 0 w 436"/>
                    <a:gd name="T93" fmla="*/ 135 h 334"/>
                    <a:gd name="T94" fmla="*/ 30 w 436"/>
                    <a:gd name="T95" fmla="*/ 121 h 334"/>
                    <a:gd name="T96" fmla="*/ 73 w 436"/>
                    <a:gd name="T97" fmla="*/ 112 h 334"/>
                    <a:gd name="T98" fmla="*/ 128 w 436"/>
                    <a:gd name="T99" fmla="*/ 69 h 334"/>
                    <a:gd name="T100" fmla="*/ 127 w 436"/>
                    <a:gd name="T101" fmla="*/ 29 h 334"/>
                    <a:gd name="T102" fmla="*/ 138 w 436"/>
                    <a:gd name="T103" fmla="*/ 26 h 334"/>
                    <a:gd name="T104" fmla="*/ 200 w 436"/>
                    <a:gd name="T105" fmla="*/ 3 h 334"/>
                    <a:gd name="T106" fmla="*/ 240 w 436"/>
                    <a:gd name="T10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334">
                      <a:moveTo>
                        <a:pt x="240" y="0"/>
                      </a:moveTo>
                      <a:lnTo>
                        <a:pt x="277" y="51"/>
                      </a:lnTo>
                      <a:lnTo>
                        <a:pt x="261" y="71"/>
                      </a:lnTo>
                      <a:lnTo>
                        <a:pt x="258" y="74"/>
                      </a:lnTo>
                      <a:lnTo>
                        <a:pt x="277" y="79"/>
                      </a:lnTo>
                      <a:lnTo>
                        <a:pt x="315" y="79"/>
                      </a:lnTo>
                      <a:lnTo>
                        <a:pt x="321" y="61"/>
                      </a:lnTo>
                      <a:lnTo>
                        <a:pt x="334" y="56"/>
                      </a:lnTo>
                      <a:lnTo>
                        <a:pt x="350" y="69"/>
                      </a:lnTo>
                      <a:lnTo>
                        <a:pt x="373" y="58"/>
                      </a:lnTo>
                      <a:lnTo>
                        <a:pt x="384" y="58"/>
                      </a:lnTo>
                      <a:lnTo>
                        <a:pt x="408" y="66"/>
                      </a:lnTo>
                      <a:lnTo>
                        <a:pt x="423" y="81"/>
                      </a:lnTo>
                      <a:lnTo>
                        <a:pt x="436" y="133"/>
                      </a:lnTo>
                      <a:lnTo>
                        <a:pt x="408" y="176"/>
                      </a:lnTo>
                      <a:lnTo>
                        <a:pt x="418" y="192"/>
                      </a:lnTo>
                      <a:lnTo>
                        <a:pt x="408" y="215"/>
                      </a:lnTo>
                      <a:lnTo>
                        <a:pt x="400" y="212"/>
                      </a:lnTo>
                      <a:lnTo>
                        <a:pt x="374" y="220"/>
                      </a:lnTo>
                      <a:lnTo>
                        <a:pt x="369" y="231"/>
                      </a:lnTo>
                      <a:lnTo>
                        <a:pt x="414" y="291"/>
                      </a:lnTo>
                      <a:lnTo>
                        <a:pt x="380" y="310"/>
                      </a:lnTo>
                      <a:lnTo>
                        <a:pt x="370" y="314"/>
                      </a:lnTo>
                      <a:lnTo>
                        <a:pt x="373" y="326"/>
                      </a:lnTo>
                      <a:lnTo>
                        <a:pt x="369" y="330"/>
                      </a:lnTo>
                      <a:lnTo>
                        <a:pt x="346" y="319"/>
                      </a:lnTo>
                      <a:lnTo>
                        <a:pt x="337" y="334"/>
                      </a:lnTo>
                      <a:lnTo>
                        <a:pt x="330" y="333"/>
                      </a:lnTo>
                      <a:lnTo>
                        <a:pt x="310" y="311"/>
                      </a:lnTo>
                      <a:lnTo>
                        <a:pt x="292" y="308"/>
                      </a:lnTo>
                      <a:lnTo>
                        <a:pt x="266" y="296"/>
                      </a:lnTo>
                      <a:lnTo>
                        <a:pt x="231" y="296"/>
                      </a:lnTo>
                      <a:lnTo>
                        <a:pt x="216" y="279"/>
                      </a:lnTo>
                      <a:lnTo>
                        <a:pt x="200" y="262"/>
                      </a:lnTo>
                      <a:lnTo>
                        <a:pt x="111" y="270"/>
                      </a:lnTo>
                      <a:lnTo>
                        <a:pt x="87" y="291"/>
                      </a:lnTo>
                      <a:lnTo>
                        <a:pt x="74" y="281"/>
                      </a:lnTo>
                      <a:lnTo>
                        <a:pt x="74" y="266"/>
                      </a:lnTo>
                      <a:lnTo>
                        <a:pt x="69" y="247"/>
                      </a:lnTo>
                      <a:lnTo>
                        <a:pt x="53" y="240"/>
                      </a:lnTo>
                      <a:lnTo>
                        <a:pt x="27" y="247"/>
                      </a:lnTo>
                      <a:lnTo>
                        <a:pt x="15" y="221"/>
                      </a:lnTo>
                      <a:lnTo>
                        <a:pt x="24" y="192"/>
                      </a:lnTo>
                      <a:lnTo>
                        <a:pt x="6" y="176"/>
                      </a:lnTo>
                      <a:lnTo>
                        <a:pt x="10" y="171"/>
                      </a:lnTo>
                      <a:lnTo>
                        <a:pt x="14" y="146"/>
                      </a:lnTo>
                      <a:lnTo>
                        <a:pt x="0" y="135"/>
                      </a:lnTo>
                      <a:lnTo>
                        <a:pt x="30" y="121"/>
                      </a:lnTo>
                      <a:lnTo>
                        <a:pt x="73" y="112"/>
                      </a:lnTo>
                      <a:lnTo>
                        <a:pt x="128" y="69"/>
                      </a:lnTo>
                      <a:lnTo>
                        <a:pt x="127" y="29"/>
                      </a:lnTo>
                      <a:lnTo>
                        <a:pt x="138" y="26"/>
                      </a:lnTo>
                      <a:lnTo>
                        <a:pt x="200" y="3"/>
                      </a:lnTo>
                      <a:lnTo>
                        <a:pt x="2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2" name="Freeform 10">
                  <a:extLst>
                    <a:ext uri="{FF2B5EF4-FFF2-40B4-BE49-F238E27FC236}">
                      <a16:creationId xmlns:a16="http://schemas.microsoft.com/office/drawing/2014/main" id="{2B32957D-DD32-413E-85B9-0052FD0C184F}"/>
                    </a:ext>
                  </a:extLst>
                </p:cNvPr>
                <p:cNvSpPr>
                  <a:spLocks/>
                </p:cNvSpPr>
                <p:nvPr/>
              </p:nvSpPr>
              <p:spPr bwMode="auto">
                <a:xfrm>
                  <a:off x="4687888" y="2424113"/>
                  <a:ext cx="719138" cy="601663"/>
                </a:xfrm>
                <a:custGeom>
                  <a:avLst/>
                  <a:gdLst>
                    <a:gd name="T0" fmla="*/ 105 w 453"/>
                    <a:gd name="T1" fmla="*/ 0 h 379"/>
                    <a:gd name="T2" fmla="*/ 112 w 453"/>
                    <a:gd name="T3" fmla="*/ 0 h 379"/>
                    <a:gd name="T4" fmla="*/ 113 w 453"/>
                    <a:gd name="T5" fmla="*/ 18 h 379"/>
                    <a:gd name="T6" fmla="*/ 132 w 453"/>
                    <a:gd name="T7" fmla="*/ 23 h 379"/>
                    <a:gd name="T8" fmla="*/ 149 w 453"/>
                    <a:gd name="T9" fmla="*/ 66 h 379"/>
                    <a:gd name="T10" fmla="*/ 192 w 453"/>
                    <a:gd name="T11" fmla="*/ 68 h 379"/>
                    <a:gd name="T12" fmla="*/ 233 w 453"/>
                    <a:gd name="T13" fmla="*/ 41 h 379"/>
                    <a:gd name="T14" fmla="*/ 247 w 453"/>
                    <a:gd name="T15" fmla="*/ 52 h 379"/>
                    <a:gd name="T16" fmla="*/ 243 w 453"/>
                    <a:gd name="T17" fmla="*/ 77 h 379"/>
                    <a:gd name="T18" fmla="*/ 239 w 453"/>
                    <a:gd name="T19" fmla="*/ 82 h 379"/>
                    <a:gd name="T20" fmla="*/ 257 w 453"/>
                    <a:gd name="T21" fmla="*/ 98 h 379"/>
                    <a:gd name="T22" fmla="*/ 248 w 453"/>
                    <a:gd name="T23" fmla="*/ 127 h 379"/>
                    <a:gd name="T24" fmla="*/ 260 w 453"/>
                    <a:gd name="T25" fmla="*/ 153 h 379"/>
                    <a:gd name="T26" fmla="*/ 286 w 453"/>
                    <a:gd name="T27" fmla="*/ 146 h 379"/>
                    <a:gd name="T28" fmla="*/ 302 w 453"/>
                    <a:gd name="T29" fmla="*/ 153 h 379"/>
                    <a:gd name="T30" fmla="*/ 307 w 453"/>
                    <a:gd name="T31" fmla="*/ 172 h 379"/>
                    <a:gd name="T32" fmla="*/ 307 w 453"/>
                    <a:gd name="T33" fmla="*/ 187 h 379"/>
                    <a:gd name="T34" fmla="*/ 320 w 453"/>
                    <a:gd name="T35" fmla="*/ 197 h 379"/>
                    <a:gd name="T36" fmla="*/ 344 w 453"/>
                    <a:gd name="T37" fmla="*/ 176 h 379"/>
                    <a:gd name="T38" fmla="*/ 433 w 453"/>
                    <a:gd name="T39" fmla="*/ 168 h 379"/>
                    <a:gd name="T40" fmla="*/ 449 w 453"/>
                    <a:gd name="T41" fmla="*/ 185 h 379"/>
                    <a:gd name="T42" fmla="*/ 410 w 453"/>
                    <a:gd name="T43" fmla="*/ 222 h 379"/>
                    <a:gd name="T44" fmla="*/ 425 w 453"/>
                    <a:gd name="T45" fmla="*/ 231 h 379"/>
                    <a:gd name="T46" fmla="*/ 440 w 453"/>
                    <a:gd name="T47" fmla="*/ 244 h 379"/>
                    <a:gd name="T48" fmla="*/ 453 w 453"/>
                    <a:gd name="T49" fmla="*/ 271 h 379"/>
                    <a:gd name="T50" fmla="*/ 453 w 453"/>
                    <a:gd name="T51" fmla="*/ 282 h 379"/>
                    <a:gd name="T52" fmla="*/ 428 w 453"/>
                    <a:gd name="T53" fmla="*/ 280 h 379"/>
                    <a:gd name="T54" fmla="*/ 420 w 453"/>
                    <a:gd name="T55" fmla="*/ 290 h 379"/>
                    <a:gd name="T56" fmla="*/ 419 w 453"/>
                    <a:gd name="T57" fmla="*/ 341 h 379"/>
                    <a:gd name="T58" fmla="*/ 384 w 453"/>
                    <a:gd name="T59" fmla="*/ 349 h 379"/>
                    <a:gd name="T60" fmla="*/ 371 w 453"/>
                    <a:gd name="T61" fmla="*/ 344 h 379"/>
                    <a:gd name="T62" fmla="*/ 352 w 453"/>
                    <a:gd name="T63" fmla="*/ 369 h 379"/>
                    <a:gd name="T64" fmla="*/ 345 w 453"/>
                    <a:gd name="T65" fmla="*/ 378 h 379"/>
                    <a:gd name="T66" fmla="*/ 305 w 453"/>
                    <a:gd name="T67" fmla="*/ 349 h 379"/>
                    <a:gd name="T68" fmla="*/ 263 w 453"/>
                    <a:gd name="T69" fmla="*/ 348 h 379"/>
                    <a:gd name="T70" fmla="*/ 208 w 453"/>
                    <a:gd name="T71" fmla="*/ 379 h 379"/>
                    <a:gd name="T72" fmla="*/ 176 w 453"/>
                    <a:gd name="T73" fmla="*/ 341 h 379"/>
                    <a:gd name="T74" fmla="*/ 153 w 453"/>
                    <a:gd name="T75" fmla="*/ 351 h 379"/>
                    <a:gd name="T76" fmla="*/ 144 w 453"/>
                    <a:gd name="T77" fmla="*/ 344 h 379"/>
                    <a:gd name="T78" fmla="*/ 138 w 453"/>
                    <a:gd name="T79" fmla="*/ 279 h 379"/>
                    <a:gd name="T80" fmla="*/ 122 w 453"/>
                    <a:gd name="T81" fmla="*/ 257 h 379"/>
                    <a:gd name="T82" fmla="*/ 118 w 453"/>
                    <a:gd name="T83" fmla="*/ 236 h 379"/>
                    <a:gd name="T84" fmla="*/ 109 w 453"/>
                    <a:gd name="T85" fmla="*/ 222 h 379"/>
                    <a:gd name="T86" fmla="*/ 76 w 453"/>
                    <a:gd name="T87" fmla="*/ 219 h 379"/>
                    <a:gd name="T88" fmla="*/ 68 w 453"/>
                    <a:gd name="T89" fmla="*/ 185 h 379"/>
                    <a:gd name="T90" fmla="*/ 26 w 453"/>
                    <a:gd name="T91" fmla="*/ 187 h 379"/>
                    <a:gd name="T92" fmla="*/ 0 w 453"/>
                    <a:gd name="T93" fmla="*/ 176 h 379"/>
                    <a:gd name="T94" fmla="*/ 0 w 453"/>
                    <a:gd name="T95" fmla="*/ 163 h 379"/>
                    <a:gd name="T96" fmla="*/ 18 w 453"/>
                    <a:gd name="T97" fmla="*/ 156 h 379"/>
                    <a:gd name="T98" fmla="*/ 39 w 453"/>
                    <a:gd name="T99" fmla="*/ 121 h 379"/>
                    <a:gd name="T100" fmla="*/ 41 w 453"/>
                    <a:gd name="T101" fmla="*/ 103 h 379"/>
                    <a:gd name="T102" fmla="*/ 61 w 453"/>
                    <a:gd name="T103" fmla="*/ 89 h 379"/>
                    <a:gd name="T104" fmla="*/ 64 w 453"/>
                    <a:gd name="T105" fmla="*/ 78 h 379"/>
                    <a:gd name="T106" fmla="*/ 48 w 453"/>
                    <a:gd name="T107" fmla="*/ 57 h 379"/>
                    <a:gd name="T108" fmla="*/ 48 w 453"/>
                    <a:gd name="T109" fmla="*/ 27 h 379"/>
                    <a:gd name="T110" fmla="*/ 58 w 453"/>
                    <a:gd name="T111" fmla="*/ 5 h 379"/>
                    <a:gd name="T112" fmla="*/ 76 w 453"/>
                    <a:gd name="T113" fmla="*/ 18 h 379"/>
                    <a:gd name="T114" fmla="*/ 89 w 453"/>
                    <a:gd name="T115" fmla="*/ 19 h 379"/>
                    <a:gd name="T116" fmla="*/ 105 w 453"/>
                    <a:gd name="T11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3" h="379">
                      <a:moveTo>
                        <a:pt x="105" y="0"/>
                      </a:moveTo>
                      <a:lnTo>
                        <a:pt x="112" y="0"/>
                      </a:lnTo>
                      <a:lnTo>
                        <a:pt x="113" y="18"/>
                      </a:lnTo>
                      <a:lnTo>
                        <a:pt x="132" y="23"/>
                      </a:lnTo>
                      <a:lnTo>
                        <a:pt x="149" y="66"/>
                      </a:lnTo>
                      <a:lnTo>
                        <a:pt x="192" y="68"/>
                      </a:lnTo>
                      <a:lnTo>
                        <a:pt x="233" y="41"/>
                      </a:lnTo>
                      <a:lnTo>
                        <a:pt x="247" y="52"/>
                      </a:lnTo>
                      <a:lnTo>
                        <a:pt x="243" y="77"/>
                      </a:lnTo>
                      <a:lnTo>
                        <a:pt x="239" y="82"/>
                      </a:lnTo>
                      <a:lnTo>
                        <a:pt x="257" y="98"/>
                      </a:lnTo>
                      <a:lnTo>
                        <a:pt x="248" y="127"/>
                      </a:lnTo>
                      <a:lnTo>
                        <a:pt x="260" y="153"/>
                      </a:lnTo>
                      <a:lnTo>
                        <a:pt x="286" y="146"/>
                      </a:lnTo>
                      <a:lnTo>
                        <a:pt x="302" y="153"/>
                      </a:lnTo>
                      <a:lnTo>
                        <a:pt x="307" y="172"/>
                      </a:lnTo>
                      <a:lnTo>
                        <a:pt x="307" y="187"/>
                      </a:lnTo>
                      <a:lnTo>
                        <a:pt x="320" y="197"/>
                      </a:lnTo>
                      <a:lnTo>
                        <a:pt x="344" y="176"/>
                      </a:lnTo>
                      <a:lnTo>
                        <a:pt x="433" y="168"/>
                      </a:lnTo>
                      <a:lnTo>
                        <a:pt x="449" y="185"/>
                      </a:lnTo>
                      <a:lnTo>
                        <a:pt x="410" y="222"/>
                      </a:lnTo>
                      <a:lnTo>
                        <a:pt x="425" y="231"/>
                      </a:lnTo>
                      <a:lnTo>
                        <a:pt x="440" y="244"/>
                      </a:lnTo>
                      <a:lnTo>
                        <a:pt x="453" y="271"/>
                      </a:lnTo>
                      <a:lnTo>
                        <a:pt x="453" y="282"/>
                      </a:lnTo>
                      <a:lnTo>
                        <a:pt x="428" y="280"/>
                      </a:lnTo>
                      <a:lnTo>
                        <a:pt x="420" y="290"/>
                      </a:lnTo>
                      <a:lnTo>
                        <a:pt x="419" y="341"/>
                      </a:lnTo>
                      <a:lnTo>
                        <a:pt x="384" y="349"/>
                      </a:lnTo>
                      <a:lnTo>
                        <a:pt x="371" y="344"/>
                      </a:lnTo>
                      <a:lnTo>
                        <a:pt x="352" y="369"/>
                      </a:lnTo>
                      <a:lnTo>
                        <a:pt x="345" y="378"/>
                      </a:lnTo>
                      <a:lnTo>
                        <a:pt x="305" y="349"/>
                      </a:lnTo>
                      <a:lnTo>
                        <a:pt x="263" y="348"/>
                      </a:lnTo>
                      <a:lnTo>
                        <a:pt x="208" y="379"/>
                      </a:lnTo>
                      <a:lnTo>
                        <a:pt x="176" y="341"/>
                      </a:lnTo>
                      <a:lnTo>
                        <a:pt x="153" y="351"/>
                      </a:lnTo>
                      <a:lnTo>
                        <a:pt x="144" y="344"/>
                      </a:lnTo>
                      <a:lnTo>
                        <a:pt x="138" y="279"/>
                      </a:lnTo>
                      <a:lnTo>
                        <a:pt x="122" y="257"/>
                      </a:lnTo>
                      <a:lnTo>
                        <a:pt x="118" y="236"/>
                      </a:lnTo>
                      <a:lnTo>
                        <a:pt x="109" y="222"/>
                      </a:lnTo>
                      <a:lnTo>
                        <a:pt x="76" y="219"/>
                      </a:lnTo>
                      <a:lnTo>
                        <a:pt x="68" y="185"/>
                      </a:lnTo>
                      <a:lnTo>
                        <a:pt x="26" y="187"/>
                      </a:lnTo>
                      <a:lnTo>
                        <a:pt x="0" y="176"/>
                      </a:lnTo>
                      <a:lnTo>
                        <a:pt x="0" y="163"/>
                      </a:lnTo>
                      <a:lnTo>
                        <a:pt x="18" y="156"/>
                      </a:lnTo>
                      <a:lnTo>
                        <a:pt x="39" y="121"/>
                      </a:lnTo>
                      <a:lnTo>
                        <a:pt x="41" y="103"/>
                      </a:lnTo>
                      <a:lnTo>
                        <a:pt x="61" y="89"/>
                      </a:lnTo>
                      <a:lnTo>
                        <a:pt x="64" y="78"/>
                      </a:lnTo>
                      <a:lnTo>
                        <a:pt x="48" y="57"/>
                      </a:lnTo>
                      <a:lnTo>
                        <a:pt x="48" y="27"/>
                      </a:lnTo>
                      <a:lnTo>
                        <a:pt x="58" y="5"/>
                      </a:lnTo>
                      <a:lnTo>
                        <a:pt x="76" y="18"/>
                      </a:lnTo>
                      <a:lnTo>
                        <a:pt x="89" y="19"/>
                      </a:lnTo>
                      <a:lnTo>
                        <a:pt x="1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3" name="Freeform 11">
                  <a:extLst>
                    <a:ext uri="{FF2B5EF4-FFF2-40B4-BE49-F238E27FC236}">
                      <a16:creationId xmlns:a16="http://schemas.microsoft.com/office/drawing/2014/main" id="{761A734D-67A0-4890-A0C7-A3516FBA5F08}"/>
                    </a:ext>
                  </a:extLst>
                </p:cNvPr>
                <p:cNvSpPr>
                  <a:spLocks/>
                </p:cNvSpPr>
                <p:nvPr/>
              </p:nvSpPr>
              <p:spPr bwMode="auto">
                <a:xfrm>
                  <a:off x="4438651" y="2703513"/>
                  <a:ext cx="592138" cy="622300"/>
                </a:xfrm>
                <a:custGeom>
                  <a:avLst/>
                  <a:gdLst>
                    <a:gd name="T0" fmla="*/ 157 w 373"/>
                    <a:gd name="T1" fmla="*/ 0 h 392"/>
                    <a:gd name="T2" fmla="*/ 183 w 373"/>
                    <a:gd name="T3" fmla="*/ 11 h 392"/>
                    <a:gd name="T4" fmla="*/ 225 w 373"/>
                    <a:gd name="T5" fmla="*/ 9 h 392"/>
                    <a:gd name="T6" fmla="*/ 233 w 373"/>
                    <a:gd name="T7" fmla="*/ 43 h 392"/>
                    <a:gd name="T8" fmla="*/ 266 w 373"/>
                    <a:gd name="T9" fmla="*/ 46 h 392"/>
                    <a:gd name="T10" fmla="*/ 275 w 373"/>
                    <a:gd name="T11" fmla="*/ 60 h 392"/>
                    <a:gd name="T12" fmla="*/ 279 w 373"/>
                    <a:gd name="T13" fmla="*/ 81 h 392"/>
                    <a:gd name="T14" fmla="*/ 295 w 373"/>
                    <a:gd name="T15" fmla="*/ 103 h 392"/>
                    <a:gd name="T16" fmla="*/ 301 w 373"/>
                    <a:gd name="T17" fmla="*/ 168 h 392"/>
                    <a:gd name="T18" fmla="*/ 310 w 373"/>
                    <a:gd name="T19" fmla="*/ 175 h 392"/>
                    <a:gd name="T20" fmla="*/ 333 w 373"/>
                    <a:gd name="T21" fmla="*/ 165 h 392"/>
                    <a:gd name="T22" fmla="*/ 365 w 373"/>
                    <a:gd name="T23" fmla="*/ 203 h 392"/>
                    <a:gd name="T24" fmla="*/ 373 w 373"/>
                    <a:gd name="T25" fmla="*/ 227 h 392"/>
                    <a:gd name="T26" fmla="*/ 353 w 373"/>
                    <a:gd name="T27" fmla="*/ 262 h 392"/>
                    <a:gd name="T28" fmla="*/ 334 w 373"/>
                    <a:gd name="T29" fmla="*/ 273 h 392"/>
                    <a:gd name="T30" fmla="*/ 295 w 373"/>
                    <a:gd name="T31" fmla="*/ 274 h 392"/>
                    <a:gd name="T32" fmla="*/ 289 w 373"/>
                    <a:gd name="T33" fmla="*/ 281 h 392"/>
                    <a:gd name="T34" fmla="*/ 286 w 373"/>
                    <a:gd name="T35" fmla="*/ 312 h 392"/>
                    <a:gd name="T36" fmla="*/ 275 w 373"/>
                    <a:gd name="T37" fmla="*/ 332 h 392"/>
                    <a:gd name="T38" fmla="*/ 275 w 373"/>
                    <a:gd name="T39" fmla="*/ 357 h 392"/>
                    <a:gd name="T40" fmla="*/ 271 w 373"/>
                    <a:gd name="T41" fmla="*/ 373 h 392"/>
                    <a:gd name="T42" fmla="*/ 272 w 373"/>
                    <a:gd name="T43" fmla="*/ 382 h 392"/>
                    <a:gd name="T44" fmla="*/ 246 w 373"/>
                    <a:gd name="T45" fmla="*/ 392 h 392"/>
                    <a:gd name="T46" fmla="*/ 196 w 373"/>
                    <a:gd name="T47" fmla="*/ 335 h 392"/>
                    <a:gd name="T48" fmla="*/ 171 w 373"/>
                    <a:gd name="T49" fmla="*/ 297 h 392"/>
                    <a:gd name="T50" fmla="*/ 157 w 373"/>
                    <a:gd name="T51" fmla="*/ 287 h 392"/>
                    <a:gd name="T52" fmla="*/ 147 w 373"/>
                    <a:gd name="T53" fmla="*/ 293 h 392"/>
                    <a:gd name="T54" fmla="*/ 144 w 373"/>
                    <a:gd name="T55" fmla="*/ 301 h 392"/>
                    <a:gd name="T56" fmla="*/ 89 w 373"/>
                    <a:gd name="T57" fmla="*/ 315 h 392"/>
                    <a:gd name="T58" fmla="*/ 83 w 373"/>
                    <a:gd name="T59" fmla="*/ 315 h 392"/>
                    <a:gd name="T60" fmla="*/ 72 w 373"/>
                    <a:gd name="T61" fmla="*/ 268 h 392"/>
                    <a:gd name="T62" fmla="*/ 17 w 373"/>
                    <a:gd name="T63" fmla="*/ 239 h 392"/>
                    <a:gd name="T64" fmla="*/ 0 w 373"/>
                    <a:gd name="T65" fmla="*/ 222 h 392"/>
                    <a:gd name="T66" fmla="*/ 20 w 373"/>
                    <a:gd name="T67" fmla="*/ 162 h 392"/>
                    <a:gd name="T68" fmla="*/ 33 w 373"/>
                    <a:gd name="T69" fmla="*/ 135 h 392"/>
                    <a:gd name="T70" fmla="*/ 42 w 373"/>
                    <a:gd name="T71" fmla="*/ 84 h 392"/>
                    <a:gd name="T72" fmla="*/ 42 w 373"/>
                    <a:gd name="T73" fmla="*/ 50 h 392"/>
                    <a:gd name="T74" fmla="*/ 54 w 373"/>
                    <a:gd name="T75" fmla="*/ 46 h 392"/>
                    <a:gd name="T76" fmla="*/ 87 w 373"/>
                    <a:gd name="T77" fmla="*/ 58 h 392"/>
                    <a:gd name="T78" fmla="*/ 157 w 373"/>
                    <a:gd name="T7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392">
                      <a:moveTo>
                        <a:pt x="157" y="0"/>
                      </a:moveTo>
                      <a:lnTo>
                        <a:pt x="183" y="11"/>
                      </a:lnTo>
                      <a:lnTo>
                        <a:pt x="225" y="9"/>
                      </a:lnTo>
                      <a:lnTo>
                        <a:pt x="233" y="43"/>
                      </a:lnTo>
                      <a:lnTo>
                        <a:pt x="266" y="46"/>
                      </a:lnTo>
                      <a:lnTo>
                        <a:pt x="275" y="60"/>
                      </a:lnTo>
                      <a:lnTo>
                        <a:pt x="279" y="81"/>
                      </a:lnTo>
                      <a:lnTo>
                        <a:pt x="295" y="103"/>
                      </a:lnTo>
                      <a:lnTo>
                        <a:pt x="301" y="168"/>
                      </a:lnTo>
                      <a:lnTo>
                        <a:pt x="310" y="175"/>
                      </a:lnTo>
                      <a:lnTo>
                        <a:pt x="333" y="165"/>
                      </a:lnTo>
                      <a:lnTo>
                        <a:pt x="365" y="203"/>
                      </a:lnTo>
                      <a:lnTo>
                        <a:pt x="373" y="227"/>
                      </a:lnTo>
                      <a:lnTo>
                        <a:pt x="353" y="262"/>
                      </a:lnTo>
                      <a:lnTo>
                        <a:pt x="334" y="273"/>
                      </a:lnTo>
                      <a:lnTo>
                        <a:pt x="295" y="274"/>
                      </a:lnTo>
                      <a:lnTo>
                        <a:pt x="289" y="281"/>
                      </a:lnTo>
                      <a:lnTo>
                        <a:pt x="286" y="312"/>
                      </a:lnTo>
                      <a:lnTo>
                        <a:pt x="275" y="332"/>
                      </a:lnTo>
                      <a:lnTo>
                        <a:pt x="275" y="357"/>
                      </a:lnTo>
                      <a:lnTo>
                        <a:pt x="271" y="373"/>
                      </a:lnTo>
                      <a:lnTo>
                        <a:pt x="272" y="382"/>
                      </a:lnTo>
                      <a:lnTo>
                        <a:pt x="246" y="392"/>
                      </a:lnTo>
                      <a:lnTo>
                        <a:pt x="196" y="335"/>
                      </a:lnTo>
                      <a:lnTo>
                        <a:pt x="171" y="297"/>
                      </a:lnTo>
                      <a:lnTo>
                        <a:pt x="157" y="287"/>
                      </a:lnTo>
                      <a:lnTo>
                        <a:pt x="147" y="293"/>
                      </a:lnTo>
                      <a:lnTo>
                        <a:pt x="144" y="301"/>
                      </a:lnTo>
                      <a:lnTo>
                        <a:pt x="89" y="315"/>
                      </a:lnTo>
                      <a:lnTo>
                        <a:pt x="83" y="315"/>
                      </a:lnTo>
                      <a:lnTo>
                        <a:pt x="72" y="268"/>
                      </a:lnTo>
                      <a:lnTo>
                        <a:pt x="17" y="239"/>
                      </a:lnTo>
                      <a:lnTo>
                        <a:pt x="0" y="222"/>
                      </a:lnTo>
                      <a:lnTo>
                        <a:pt x="20" y="162"/>
                      </a:lnTo>
                      <a:lnTo>
                        <a:pt x="33" y="135"/>
                      </a:lnTo>
                      <a:lnTo>
                        <a:pt x="42" y="84"/>
                      </a:lnTo>
                      <a:lnTo>
                        <a:pt x="42" y="50"/>
                      </a:lnTo>
                      <a:lnTo>
                        <a:pt x="54" y="46"/>
                      </a:lnTo>
                      <a:lnTo>
                        <a:pt x="87" y="58"/>
                      </a:lnTo>
                      <a:lnTo>
                        <a:pt x="1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4" name="Freeform 12">
                  <a:extLst>
                    <a:ext uri="{FF2B5EF4-FFF2-40B4-BE49-F238E27FC236}">
                      <a16:creationId xmlns:a16="http://schemas.microsoft.com/office/drawing/2014/main" id="{1988EEB4-DB46-45D2-AD80-30E1E89A2D7B}"/>
                    </a:ext>
                  </a:extLst>
                </p:cNvPr>
                <p:cNvSpPr>
                  <a:spLocks/>
                </p:cNvSpPr>
                <p:nvPr/>
              </p:nvSpPr>
              <p:spPr bwMode="auto">
                <a:xfrm>
                  <a:off x="4827588" y="2976563"/>
                  <a:ext cx="584200" cy="593725"/>
                </a:xfrm>
                <a:custGeom>
                  <a:avLst/>
                  <a:gdLst>
                    <a:gd name="T0" fmla="*/ 175 w 368"/>
                    <a:gd name="T1" fmla="*/ 0 h 374"/>
                    <a:gd name="T2" fmla="*/ 217 w 368"/>
                    <a:gd name="T3" fmla="*/ 1 h 374"/>
                    <a:gd name="T4" fmla="*/ 257 w 368"/>
                    <a:gd name="T5" fmla="*/ 30 h 374"/>
                    <a:gd name="T6" fmla="*/ 248 w 368"/>
                    <a:gd name="T7" fmla="*/ 39 h 374"/>
                    <a:gd name="T8" fmla="*/ 234 w 368"/>
                    <a:gd name="T9" fmla="*/ 60 h 374"/>
                    <a:gd name="T10" fmla="*/ 240 w 368"/>
                    <a:gd name="T11" fmla="*/ 65 h 374"/>
                    <a:gd name="T12" fmla="*/ 261 w 368"/>
                    <a:gd name="T13" fmla="*/ 57 h 374"/>
                    <a:gd name="T14" fmla="*/ 272 w 368"/>
                    <a:gd name="T15" fmla="*/ 61 h 374"/>
                    <a:gd name="T16" fmla="*/ 309 w 368"/>
                    <a:gd name="T17" fmla="*/ 51 h 374"/>
                    <a:gd name="T18" fmla="*/ 318 w 368"/>
                    <a:gd name="T19" fmla="*/ 59 h 374"/>
                    <a:gd name="T20" fmla="*/ 316 w 368"/>
                    <a:gd name="T21" fmla="*/ 81 h 374"/>
                    <a:gd name="T22" fmla="*/ 322 w 368"/>
                    <a:gd name="T23" fmla="*/ 114 h 374"/>
                    <a:gd name="T24" fmla="*/ 331 w 368"/>
                    <a:gd name="T25" fmla="*/ 151 h 374"/>
                    <a:gd name="T26" fmla="*/ 322 w 368"/>
                    <a:gd name="T27" fmla="*/ 166 h 374"/>
                    <a:gd name="T28" fmla="*/ 331 w 368"/>
                    <a:gd name="T29" fmla="*/ 184 h 374"/>
                    <a:gd name="T30" fmla="*/ 322 w 368"/>
                    <a:gd name="T31" fmla="*/ 203 h 374"/>
                    <a:gd name="T32" fmla="*/ 356 w 368"/>
                    <a:gd name="T33" fmla="*/ 243 h 374"/>
                    <a:gd name="T34" fmla="*/ 356 w 368"/>
                    <a:gd name="T35" fmla="*/ 279 h 374"/>
                    <a:gd name="T36" fmla="*/ 367 w 368"/>
                    <a:gd name="T37" fmla="*/ 297 h 374"/>
                    <a:gd name="T38" fmla="*/ 368 w 368"/>
                    <a:gd name="T39" fmla="*/ 334 h 374"/>
                    <a:gd name="T40" fmla="*/ 357 w 368"/>
                    <a:gd name="T41" fmla="*/ 334 h 374"/>
                    <a:gd name="T42" fmla="*/ 319 w 368"/>
                    <a:gd name="T43" fmla="*/ 342 h 374"/>
                    <a:gd name="T44" fmla="*/ 266 w 368"/>
                    <a:gd name="T45" fmla="*/ 334 h 374"/>
                    <a:gd name="T46" fmla="*/ 245 w 368"/>
                    <a:gd name="T47" fmla="*/ 323 h 374"/>
                    <a:gd name="T48" fmla="*/ 240 w 368"/>
                    <a:gd name="T49" fmla="*/ 327 h 374"/>
                    <a:gd name="T50" fmla="*/ 238 w 368"/>
                    <a:gd name="T51" fmla="*/ 346 h 374"/>
                    <a:gd name="T52" fmla="*/ 214 w 368"/>
                    <a:gd name="T53" fmla="*/ 352 h 374"/>
                    <a:gd name="T54" fmla="*/ 195 w 368"/>
                    <a:gd name="T55" fmla="*/ 339 h 374"/>
                    <a:gd name="T56" fmla="*/ 174 w 368"/>
                    <a:gd name="T57" fmla="*/ 343 h 374"/>
                    <a:gd name="T58" fmla="*/ 150 w 368"/>
                    <a:gd name="T59" fmla="*/ 374 h 374"/>
                    <a:gd name="T60" fmla="*/ 88 w 368"/>
                    <a:gd name="T61" fmla="*/ 367 h 374"/>
                    <a:gd name="T62" fmla="*/ 85 w 368"/>
                    <a:gd name="T63" fmla="*/ 346 h 374"/>
                    <a:gd name="T64" fmla="*/ 50 w 368"/>
                    <a:gd name="T65" fmla="*/ 305 h 374"/>
                    <a:gd name="T66" fmla="*/ 0 w 368"/>
                    <a:gd name="T67" fmla="*/ 275 h 374"/>
                    <a:gd name="T68" fmla="*/ 1 w 368"/>
                    <a:gd name="T69" fmla="*/ 220 h 374"/>
                    <a:gd name="T70" fmla="*/ 27 w 368"/>
                    <a:gd name="T71" fmla="*/ 210 h 374"/>
                    <a:gd name="T72" fmla="*/ 26 w 368"/>
                    <a:gd name="T73" fmla="*/ 201 h 374"/>
                    <a:gd name="T74" fmla="*/ 30 w 368"/>
                    <a:gd name="T75" fmla="*/ 185 h 374"/>
                    <a:gd name="T76" fmla="*/ 30 w 368"/>
                    <a:gd name="T77" fmla="*/ 160 h 374"/>
                    <a:gd name="T78" fmla="*/ 41 w 368"/>
                    <a:gd name="T79" fmla="*/ 140 h 374"/>
                    <a:gd name="T80" fmla="*/ 44 w 368"/>
                    <a:gd name="T81" fmla="*/ 109 h 374"/>
                    <a:gd name="T82" fmla="*/ 50 w 368"/>
                    <a:gd name="T83" fmla="*/ 102 h 374"/>
                    <a:gd name="T84" fmla="*/ 89 w 368"/>
                    <a:gd name="T85" fmla="*/ 101 h 374"/>
                    <a:gd name="T86" fmla="*/ 108 w 368"/>
                    <a:gd name="T87" fmla="*/ 90 h 374"/>
                    <a:gd name="T88" fmla="*/ 128 w 368"/>
                    <a:gd name="T89" fmla="*/ 55 h 374"/>
                    <a:gd name="T90" fmla="*/ 120 w 368"/>
                    <a:gd name="T91" fmla="*/ 31 h 374"/>
                    <a:gd name="T92" fmla="*/ 175 w 368"/>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74">
                      <a:moveTo>
                        <a:pt x="175" y="0"/>
                      </a:moveTo>
                      <a:lnTo>
                        <a:pt x="217" y="1"/>
                      </a:lnTo>
                      <a:lnTo>
                        <a:pt x="257" y="30"/>
                      </a:lnTo>
                      <a:lnTo>
                        <a:pt x="248" y="39"/>
                      </a:lnTo>
                      <a:lnTo>
                        <a:pt x="234" y="60"/>
                      </a:lnTo>
                      <a:lnTo>
                        <a:pt x="240" y="65"/>
                      </a:lnTo>
                      <a:lnTo>
                        <a:pt x="261" y="57"/>
                      </a:lnTo>
                      <a:lnTo>
                        <a:pt x="272" y="61"/>
                      </a:lnTo>
                      <a:lnTo>
                        <a:pt x="309" y="51"/>
                      </a:lnTo>
                      <a:lnTo>
                        <a:pt x="318" y="59"/>
                      </a:lnTo>
                      <a:lnTo>
                        <a:pt x="316" y="81"/>
                      </a:lnTo>
                      <a:lnTo>
                        <a:pt x="322" y="114"/>
                      </a:lnTo>
                      <a:lnTo>
                        <a:pt x="331" y="151"/>
                      </a:lnTo>
                      <a:lnTo>
                        <a:pt x="322" y="166"/>
                      </a:lnTo>
                      <a:lnTo>
                        <a:pt x="331" y="184"/>
                      </a:lnTo>
                      <a:lnTo>
                        <a:pt x="322" y="203"/>
                      </a:lnTo>
                      <a:lnTo>
                        <a:pt x="356" y="243"/>
                      </a:lnTo>
                      <a:lnTo>
                        <a:pt x="356" y="279"/>
                      </a:lnTo>
                      <a:lnTo>
                        <a:pt x="367" y="297"/>
                      </a:lnTo>
                      <a:lnTo>
                        <a:pt x="368" y="334"/>
                      </a:lnTo>
                      <a:lnTo>
                        <a:pt x="357" y="334"/>
                      </a:lnTo>
                      <a:lnTo>
                        <a:pt x="319" y="342"/>
                      </a:lnTo>
                      <a:lnTo>
                        <a:pt x="266" y="334"/>
                      </a:lnTo>
                      <a:lnTo>
                        <a:pt x="245" y="323"/>
                      </a:lnTo>
                      <a:lnTo>
                        <a:pt x="240" y="327"/>
                      </a:lnTo>
                      <a:lnTo>
                        <a:pt x="238" y="346"/>
                      </a:lnTo>
                      <a:lnTo>
                        <a:pt x="214" y="352"/>
                      </a:lnTo>
                      <a:lnTo>
                        <a:pt x="195" y="339"/>
                      </a:lnTo>
                      <a:lnTo>
                        <a:pt x="174" y="343"/>
                      </a:lnTo>
                      <a:lnTo>
                        <a:pt x="150" y="374"/>
                      </a:lnTo>
                      <a:lnTo>
                        <a:pt x="88" y="367"/>
                      </a:lnTo>
                      <a:lnTo>
                        <a:pt x="85" y="346"/>
                      </a:lnTo>
                      <a:lnTo>
                        <a:pt x="50" y="305"/>
                      </a:lnTo>
                      <a:lnTo>
                        <a:pt x="0" y="275"/>
                      </a:lnTo>
                      <a:lnTo>
                        <a:pt x="1" y="220"/>
                      </a:lnTo>
                      <a:lnTo>
                        <a:pt x="27" y="210"/>
                      </a:lnTo>
                      <a:lnTo>
                        <a:pt x="26" y="201"/>
                      </a:lnTo>
                      <a:lnTo>
                        <a:pt x="30" y="185"/>
                      </a:lnTo>
                      <a:lnTo>
                        <a:pt x="30" y="160"/>
                      </a:lnTo>
                      <a:lnTo>
                        <a:pt x="41" y="140"/>
                      </a:lnTo>
                      <a:lnTo>
                        <a:pt x="44" y="109"/>
                      </a:lnTo>
                      <a:lnTo>
                        <a:pt x="50" y="102"/>
                      </a:lnTo>
                      <a:lnTo>
                        <a:pt x="89" y="101"/>
                      </a:lnTo>
                      <a:lnTo>
                        <a:pt x="108" y="90"/>
                      </a:lnTo>
                      <a:lnTo>
                        <a:pt x="128" y="55"/>
                      </a:lnTo>
                      <a:lnTo>
                        <a:pt x="120" y="31"/>
                      </a:lnTo>
                      <a:lnTo>
                        <a:pt x="17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5" name="Freeform 13">
                  <a:extLst>
                    <a:ext uri="{FF2B5EF4-FFF2-40B4-BE49-F238E27FC236}">
                      <a16:creationId xmlns:a16="http://schemas.microsoft.com/office/drawing/2014/main" id="{3008B197-1C2F-41E0-AE18-E3354534E0DC}"/>
                    </a:ext>
                  </a:extLst>
                </p:cNvPr>
                <p:cNvSpPr>
                  <a:spLocks/>
                </p:cNvSpPr>
                <p:nvPr/>
              </p:nvSpPr>
              <p:spPr bwMode="auto">
                <a:xfrm>
                  <a:off x="4733926" y="1916113"/>
                  <a:ext cx="527050" cy="615950"/>
                </a:xfrm>
                <a:custGeom>
                  <a:avLst/>
                  <a:gdLst>
                    <a:gd name="T0" fmla="*/ 204 w 332"/>
                    <a:gd name="T1" fmla="*/ 0 h 388"/>
                    <a:gd name="T2" fmla="*/ 231 w 332"/>
                    <a:gd name="T3" fmla="*/ 89 h 388"/>
                    <a:gd name="T4" fmla="*/ 278 w 332"/>
                    <a:gd name="T5" fmla="*/ 166 h 388"/>
                    <a:gd name="T6" fmla="*/ 320 w 332"/>
                    <a:gd name="T7" fmla="*/ 196 h 388"/>
                    <a:gd name="T8" fmla="*/ 330 w 332"/>
                    <a:gd name="T9" fmla="*/ 242 h 388"/>
                    <a:gd name="T10" fmla="*/ 331 w 332"/>
                    <a:gd name="T11" fmla="*/ 255 h 388"/>
                    <a:gd name="T12" fmla="*/ 332 w 332"/>
                    <a:gd name="T13" fmla="*/ 295 h 388"/>
                    <a:gd name="T14" fmla="*/ 277 w 332"/>
                    <a:gd name="T15" fmla="*/ 338 h 388"/>
                    <a:gd name="T16" fmla="*/ 234 w 332"/>
                    <a:gd name="T17" fmla="*/ 347 h 388"/>
                    <a:gd name="T18" fmla="*/ 204 w 332"/>
                    <a:gd name="T19" fmla="*/ 361 h 388"/>
                    <a:gd name="T20" fmla="*/ 163 w 332"/>
                    <a:gd name="T21" fmla="*/ 388 h 388"/>
                    <a:gd name="T22" fmla="*/ 120 w 332"/>
                    <a:gd name="T23" fmla="*/ 386 h 388"/>
                    <a:gd name="T24" fmla="*/ 103 w 332"/>
                    <a:gd name="T25" fmla="*/ 343 h 388"/>
                    <a:gd name="T26" fmla="*/ 84 w 332"/>
                    <a:gd name="T27" fmla="*/ 338 h 388"/>
                    <a:gd name="T28" fmla="*/ 83 w 332"/>
                    <a:gd name="T29" fmla="*/ 320 h 388"/>
                    <a:gd name="T30" fmla="*/ 76 w 332"/>
                    <a:gd name="T31" fmla="*/ 320 h 388"/>
                    <a:gd name="T32" fmla="*/ 60 w 332"/>
                    <a:gd name="T33" fmla="*/ 339 h 388"/>
                    <a:gd name="T34" fmla="*/ 47 w 332"/>
                    <a:gd name="T35" fmla="*/ 338 h 388"/>
                    <a:gd name="T36" fmla="*/ 29 w 332"/>
                    <a:gd name="T37" fmla="*/ 325 h 388"/>
                    <a:gd name="T38" fmla="*/ 12 w 332"/>
                    <a:gd name="T39" fmla="*/ 297 h 388"/>
                    <a:gd name="T40" fmla="*/ 0 w 332"/>
                    <a:gd name="T41" fmla="*/ 244 h 388"/>
                    <a:gd name="T42" fmla="*/ 22 w 332"/>
                    <a:gd name="T43" fmla="*/ 226 h 388"/>
                    <a:gd name="T44" fmla="*/ 45 w 332"/>
                    <a:gd name="T45" fmla="*/ 210 h 388"/>
                    <a:gd name="T46" fmla="*/ 50 w 332"/>
                    <a:gd name="T47" fmla="*/ 193 h 388"/>
                    <a:gd name="T48" fmla="*/ 40 w 332"/>
                    <a:gd name="T49" fmla="*/ 150 h 388"/>
                    <a:gd name="T50" fmla="*/ 10 w 332"/>
                    <a:gd name="T51" fmla="*/ 109 h 388"/>
                    <a:gd name="T52" fmla="*/ 47 w 332"/>
                    <a:gd name="T53" fmla="*/ 79 h 388"/>
                    <a:gd name="T54" fmla="*/ 76 w 332"/>
                    <a:gd name="T55" fmla="*/ 70 h 388"/>
                    <a:gd name="T56" fmla="*/ 95 w 332"/>
                    <a:gd name="T57" fmla="*/ 54 h 388"/>
                    <a:gd name="T58" fmla="*/ 124 w 332"/>
                    <a:gd name="T59" fmla="*/ 59 h 388"/>
                    <a:gd name="T60" fmla="*/ 155 w 332"/>
                    <a:gd name="T61" fmla="*/ 47 h 388"/>
                    <a:gd name="T62" fmla="*/ 179 w 332"/>
                    <a:gd name="T63" fmla="*/ 15 h 388"/>
                    <a:gd name="T64" fmla="*/ 204 w 332"/>
                    <a:gd name="T6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388">
                      <a:moveTo>
                        <a:pt x="204" y="0"/>
                      </a:moveTo>
                      <a:lnTo>
                        <a:pt x="231" y="89"/>
                      </a:lnTo>
                      <a:lnTo>
                        <a:pt x="278" y="166"/>
                      </a:lnTo>
                      <a:lnTo>
                        <a:pt x="320" y="196"/>
                      </a:lnTo>
                      <a:lnTo>
                        <a:pt x="330" y="242"/>
                      </a:lnTo>
                      <a:lnTo>
                        <a:pt x="331" y="255"/>
                      </a:lnTo>
                      <a:lnTo>
                        <a:pt x="332" y="295"/>
                      </a:lnTo>
                      <a:lnTo>
                        <a:pt x="277" y="338"/>
                      </a:lnTo>
                      <a:lnTo>
                        <a:pt x="234" y="347"/>
                      </a:lnTo>
                      <a:lnTo>
                        <a:pt x="204" y="361"/>
                      </a:lnTo>
                      <a:lnTo>
                        <a:pt x="163" y="388"/>
                      </a:lnTo>
                      <a:lnTo>
                        <a:pt x="120" y="386"/>
                      </a:lnTo>
                      <a:lnTo>
                        <a:pt x="103" y="343"/>
                      </a:lnTo>
                      <a:lnTo>
                        <a:pt x="84" y="338"/>
                      </a:lnTo>
                      <a:lnTo>
                        <a:pt x="83" y="320"/>
                      </a:lnTo>
                      <a:lnTo>
                        <a:pt x="76" y="320"/>
                      </a:lnTo>
                      <a:lnTo>
                        <a:pt x="60" y="339"/>
                      </a:lnTo>
                      <a:lnTo>
                        <a:pt x="47" y="338"/>
                      </a:lnTo>
                      <a:lnTo>
                        <a:pt x="29" y="325"/>
                      </a:lnTo>
                      <a:lnTo>
                        <a:pt x="12" y="297"/>
                      </a:lnTo>
                      <a:lnTo>
                        <a:pt x="0" y="244"/>
                      </a:lnTo>
                      <a:lnTo>
                        <a:pt x="22" y="226"/>
                      </a:lnTo>
                      <a:lnTo>
                        <a:pt x="45" y="210"/>
                      </a:lnTo>
                      <a:lnTo>
                        <a:pt x="50" y="193"/>
                      </a:lnTo>
                      <a:lnTo>
                        <a:pt x="40" y="150"/>
                      </a:lnTo>
                      <a:lnTo>
                        <a:pt x="10" y="109"/>
                      </a:lnTo>
                      <a:lnTo>
                        <a:pt x="47" y="79"/>
                      </a:lnTo>
                      <a:lnTo>
                        <a:pt x="76" y="70"/>
                      </a:lnTo>
                      <a:lnTo>
                        <a:pt x="95" y="54"/>
                      </a:lnTo>
                      <a:lnTo>
                        <a:pt x="124" y="59"/>
                      </a:lnTo>
                      <a:lnTo>
                        <a:pt x="155" y="47"/>
                      </a:lnTo>
                      <a:lnTo>
                        <a:pt x="179" y="15"/>
                      </a:lnTo>
                      <a:lnTo>
                        <a:pt x="20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6" name="Freeform 14">
                  <a:extLst>
                    <a:ext uri="{FF2B5EF4-FFF2-40B4-BE49-F238E27FC236}">
                      <a16:creationId xmlns:a16="http://schemas.microsoft.com/office/drawing/2014/main" id="{657285F8-D273-4CC0-94C9-B299ECC42D8E}"/>
                    </a:ext>
                  </a:extLst>
                </p:cNvPr>
                <p:cNvSpPr>
                  <a:spLocks/>
                </p:cNvSpPr>
                <p:nvPr/>
              </p:nvSpPr>
              <p:spPr bwMode="auto">
                <a:xfrm>
                  <a:off x="5199063" y="2717801"/>
                  <a:ext cx="571500" cy="788988"/>
                </a:xfrm>
                <a:custGeom>
                  <a:avLst/>
                  <a:gdLst>
                    <a:gd name="T0" fmla="*/ 127 w 360"/>
                    <a:gd name="T1" fmla="*/ 0 h 497"/>
                    <a:gd name="T2" fmla="*/ 142 w 360"/>
                    <a:gd name="T3" fmla="*/ 17 h 497"/>
                    <a:gd name="T4" fmla="*/ 177 w 360"/>
                    <a:gd name="T5" fmla="*/ 17 h 497"/>
                    <a:gd name="T6" fmla="*/ 203 w 360"/>
                    <a:gd name="T7" fmla="*/ 29 h 497"/>
                    <a:gd name="T8" fmla="*/ 221 w 360"/>
                    <a:gd name="T9" fmla="*/ 32 h 497"/>
                    <a:gd name="T10" fmla="*/ 241 w 360"/>
                    <a:gd name="T11" fmla="*/ 54 h 497"/>
                    <a:gd name="T12" fmla="*/ 248 w 360"/>
                    <a:gd name="T13" fmla="*/ 55 h 497"/>
                    <a:gd name="T14" fmla="*/ 257 w 360"/>
                    <a:gd name="T15" fmla="*/ 40 h 497"/>
                    <a:gd name="T16" fmla="*/ 280 w 360"/>
                    <a:gd name="T17" fmla="*/ 51 h 497"/>
                    <a:gd name="T18" fmla="*/ 284 w 360"/>
                    <a:gd name="T19" fmla="*/ 47 h 497"/>
                    <a:gd name="T20" fmla="*/ 281 w 360"/>
                    <a:gd name="T21" fmla="*/ 35 h 497"/>
                    <a:gd name="T22" fmla="*/ 291 w 360"/>
                    <a:gd name="T23" fmla="*/ 31 h 497"/>
                    <a:gd name="T24" fmla="*/ 295 w 360"/>
                    <a:gd name="T25" fmla="*/ 41 h 497"/>
                    <a:gd name="T26" fmla="*/ 305 w 360"/>
                    <a:gd name="T27" fmla="*/ 61 h 497"/>
                    <a:gd name="T28" fmla="*/ 301 w 360"/>
                    <a:gd name="T29" fmla="*/ 109 h 497"/>
                    <a:gd name="T30" fmla="*/ 329 w 360"/>
                    <a:gd name="T31" fmla="*/ 146 h 497"/>
                    <a:gd name="T32" fmla="*/ 354 w 360"/>
                    <a:gd name="T33" fmla="*/ 260 h 497"/>
                    <a:gd name="T34" fmla="*/ 360 w 360"/>
                    <a:gd name="T35" fmla="*/ 318 h 497"/>
                    <a:gd name="T36" fmla="*/ 360 w 360"/>
                    <a:gd name="T37" fmla="*/ 332 h 497"/>
                    <a:gd name="T38" fmla="*/ 347 w 360"/>
                    <a:gd name="T39" fmla="*/ 327 h 497"/>
                    <a:gd name="T40" fmla="*/ 322 w 360"/>
                    <a:gd name="T41" fmla="*/ 333 h 497"/>
                    <a:gd name="T42" fmla="*/ 290 w 360"/>
                    <a:gd name="T43" fmla="*/ 359 h 497"/>
                    <a:gd name="T44" fmla="*/ 256 w 360"/>
                    <a:gd name="T45" fmla="*/ 372 h 497"/>
                    <a:gd name="T46" fmla="*/ 245 w 360"/>
                    <a:gd name="T47" fmla="*/ 387 h 497"/>
                    <a:gd name="T48" fmla="*/ 242 w 360"/>
                    <a:gd name="T49" fmla="*/ 431 h 497"/>
                    <a:gd name="T50" fmla="*/ 233 w 360"/>
                    <a:gd name="T51" fmla="*/ 447 h 497"/>
                    <a:gd name="T52" fmla="*/ 177 w 360"/>
                    <a:gd name="T53" fmla="*/ 462 h 497"/>
                    <a:gd name="T54" fmla="*/ 152 w 360"/>
                    <a:gd name="T55" fmla="*/ 497 h 497"/>
                    <a:gd name="T56" fmla="*/ 134 w 360"/>
                    <a:gd name="T57" fmla="*/ 497 h 497"/>
                    <a:gd name="T58" fmla="*/ 133 w 360"/>
                    <a:gd name="T59" fmla="*/ 460 h 497"/>
                    <a:gd name="T60" fmla="*/ 122 w 360"/>
                    <a:gd name="T61" fmla="*/ 442 h 497"/>
                    <a:gd name="T62" fmla="*/ 122 w 360"/>
                    <a:gd name="T63" fmla="*/ 406 h 497"/>
                    <a:gd name="T64" fmla="*/ 88 w 360"/>
                    <a:gd name="T65" fmla="*/ 366 h 497"/>
                    <a:gd name="T66" fmla="*/ 97 w 360"/>
                    <a:gd name="T67" fmla="*/ 347 h 497"/>
                    <a:gd name="T68" fmla="*/ 88 w 360"/>
                    <a:gd name="T69" fmla="*/ 329 h 497"/>
                    <a:gd name="T70" fmla="*/ 97 w 360"/>
                    <a:gd name="T71" fmla="*/ 314 h 497"/>
                    <a:gd name="T72" fmla="*/ 88 w 360"/>
                    <a:gd name="T73" fmla="*/ 277 h 497"/>
                    <a:gd name="T74" fmla="*/ 82 w 360"/>
                    <a:gd name="T75" fmla="*/ 244 h 497"/>
                    <a:gd name="T76" fmla="*/ 84 w 360"/>
                    <a:gd name="T77" fmla="*/ 222 h 497"/>
                    <a:gd name="T78" fmla="*/ 75 w 360"/>
                    <a:gd name="T79" fmla="*/ 214 h 497"/>
                    <a:gd name="T80" fmla="*/ 38 w 360"/>
                    <a:gd name="T81" fmla="*/ 224 h 497"/>
                    <a:gd name="T82" fmla="*/ 27 w 360"/>
                    <a:gd name="T83" fmla="*/ 220 h 497"/>
                    <a:gd name="T84" fmla="*/ 6 w 360"/>
                    <a:gd name="T85" fmla="*/ 228 h 497"/>
                    <a:gd name="T86" fmla="*/ 0 w 360"/>
                    <a:gd name="T87" fmla="*/ 223 h 497"/>
                    <a:gd name="T88" fmla="*/ 14 w 360"/>
                    <a:gd name="T89" fmla="*/ 202 h 497"/>
                    <a:gd name="T90" fmla="*/ 23 w 360"/>
                    <a:gd name="T91" fmla="*/ 193 h 497"/>
                    <a:gd name="T92" fmla="*/ 30 w 360"/>
                    <a:gd name="T93" fmla="*/ 184 h 497"/>
                    <a:gd name="T94" fmla="*/ 49 w 360"/>
                    <a:gd name="T95" fmla="*/ 159 h 497"/>
                    <a:gd name="T96" fmla="*/ 62 w 360"/>
                    <a:gd name="T97" fmla="*/ 164 h 497"/>
                    <a:gd name="T98" fmla="*/ 97 w 360"/>
                    <a:gd name="T99" fmla="*/ 156 h 497"/>
                    <a:gd name="T100" fmla="*/ 98 w 360"/>
                    <a:gd name="T101" fmla="*/ 105 h 497"/>
                    <a:gd name="T102" fmla="*/ 106 w 360"/>
                    <a:gd name="T103" fmla="*/ 95 h 497"/>
                    <a:gd name="T104" fmla="*/ 131 w 360"/>
                    <a:gd name="T105" fmla="*/ 97 h 497"/>
                    <a:gd name="T106" fmla="*/ 131 w 360"/>
                    <a:gd name="T107" fmla="*/ 86 h 497"/>
                    <a:gd name="T108" fmla="*/ 118 w 360"/>
                    <a:gd name="T109" fmla="*/ 59 h 497"/>
                    <a:gd name="T110" fmla="*/ 103 w 360"/>
                    <a:gd name="T111" fmla="*/ 46 h 497"/>
                    <a:gd name="T112" fmla="*/ 88 w 360"/>
                    <a:gd name="T113" fmla="*/ 37 h 497"/>
                    <a:gd name="T114" fmla="*/ 127 w 360"/>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497">
                      <a:moveTo>
                        <a:pt x="127" y="0"/>
                      </a:moveTo>
                      <a:lnTo>
                        <a:pt x="142" y="17"/>
                      </a:lnTo>
                      <a:lnTo>
                        <a:pt x="177" y="17"/>
                      </a:lnTo>
                      <a:lnTo>
                        <a:pt x="203" y="29"/>
                      </a:lnTo>
                      <a:lnTo>
                        <a:pt x="221" y="32"/>
                      </a:lnTo>
                      <a:lnTo>
                        <a:pt x="241" y="54"/>
                      </a:lnTo>
                      <a:lnTo>
                        <a:pt x="248" y="55"/>
                      </a:lnTo>
                      <a:lnTo>
                        <a:pt x="257" y="40"/>
                      </a:lnTo>
                      <a:lnTo>
                        <a:pt x="280" y="51"/>
                      </a:lnTo>
                      <a:lnTo>
                        <a:pt x="284" y="47"/>
                      </a:lnTo>
                      <a:lnTo>
                        <a:pt x="281" y="35"/>
                      </a:lnTo>
                      <a:lnTo>
                        <a:pt x="291" y="31"/>
                      </a:lnTo>
                      <a:lnTo>
                        <a:pt x="295" y="41"/>
                      </a:lnTo>
                      <a:lnTo>
                        <a:pt x="305" y="61"/>
                      </a:lnTo>
                      <a:lnTo>
                        <a:pt x="301" y="109"/>
                      </a:lnTo>
                      <a:lnTo>
                        <a:pt x="329" y="146"/>
                      </a:lnTo>
                      <a:lnTo>
                        <a:pt x="354" y="260"/>
                      </a:lnTo>
                      <a:lnTo>
                        <a:pt x="360" y="318"/>
                      </a:lnTo>
                      <a:lnTo>
                        <a:pt x="360" y="332"/>
                      </a:lnTo>
                      <a:lnTo>
                        <a:pt x="347" y="327"/>
                      </a:lnTo>
                      <a:lnTo>
                        <a:pt x="322" y="333"/>
                      </a:lnTo>
                      <a:lnTo>
                        <a:pt x="290" y="359"/>
                      </a:lnTo>
                      <a:lnTo>
                        <a:pt x="256" y="372"/>
                      </a:lnTo>
                      <a:lnTo>
                        <a:pt x="245" y="387"/>
                      </a:lnTo>
                      <a:lnTo>
                        <a:pt x="242" y="431"/>
                      </a:lnTo>
                      <a:lnTo>
                        <a:pt x="233" y="447"/>
                      </a:lnTo>
                      <a:lnTo>
                        <a:pt x="177" y="462"/>
                      </a:lnTo>
                      <a:lnTo>
                        <a:pt x="152" y="497"/>
                      </a:lnTo>
                      <a:lnTo>
                        <a:pt x="134" y="497"/>
                      </a:lnTo>
                      <a:lnTo>
                        <a:pt x="133" y="460"/>
                      </a:lnTo>
                      <a:lnTo>
                        <a:pt x="122" y="442"/>
                      </a:lnTo>
                      <a:lnTo>
                        <a:pt x="122" y="406"/>
                      </a:lnTo>
                      <a:lnTo>
                        <a:pt x="88" y="366"/>
                      </a:lnTo>
                      <a:lnTo>
                        <a:pt x="97" y="347"/>
                      </a:lnTo>
                      <a:lnTo>
                        <a:pt x="88" y="329"/>
                      </a:lnTo>
                      <a:lnTo>
                        <a:pt x="97" y="314"/>
                      </a:lnTo>
                      <a:lnTo>
                        <a:pt x="88" y="277"/>
                      </a:lnTo>
                      <a:lnTo>
                        <a:pt x="82" y="244"/>
                      </a:lnTo>
                      <a:lnTo>
                        <a:pt x="84" y="222"/>
                      </a:lnTo>
                      <a:lnTo>
                        <a:pt x="75" y="214"/>
                      </a:lnTo>
                      <a:lnTo>
                        <a:pt x="38" y="224"/>
                      </a:lnTo>
                      <a:lnTo>
                        <a:pt x="27" y="220"/>
                      </a:lnTo>
                      <a:lnTo>
                        <a:pt x="6" y="228"/>
                      </a:lnTo>
                      <a:lnTo>
                        <a:pt x="0" y="223"/>
                      </a:lnTo>
                      <a:lnTo>
                        <a:pt x="14" y="202"/>
                      </a:lnTo>
                      <a:lnTo>
                        <a:pt x="23" y="193"/>
                      </a:lnTo>
                      <a:lnTo>
                        <a:pt x="30" y="184"/>
                      </a:lnTo>
                      <a:lnTo>
                        <a:pt x="49" y="159"/>
                      </a:lnTo>
                      <a:lnTo>
                        <a:pt x="62" y="164"/>
                      </a:lnTo>
                      <a:lnTo>
                        <a:pt x="97" y="156"/>
                      </a:lnTo>
                      <a:lnTo>
                        <a:pt x="98" y="105"/>
                      </a:lnTo>
                      <a:lnTo>
                        <a:pt x="106" y="95"/>
                      </a:lnTo>
                      <a:lnTo>
                        <a:pt x="131" y="97"/>
                      </a:lnTo>
                      <a:lnTo>
                        <a:pt x="131" y="86"/>
                      </a:lnTo>
                      <a:lnTo>
                        <a:pt x="118" y="59"/>
                      </a:lnTo>
                      <a:lnTo>
                        <a:pt x="103" y="46"/>
                      </a:lnTo>
                      <a:lnTo>
                        <a:pt x="88" y="37"/>
                      </a:lnTo>
                      <a:lnTo>
                        <a:pt x="12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7" name="Freeform 99">
                  <a:extLst>
                    <a:ext uri="{FF2B5EF4-FFF2-40B4-BE49-F238E27FC236}">
                      <a16:creationId xmlns:a16="http://schemas.microsoft.com/office/drawing/2014/main" id="{8808F5CC-BF5C-4879-A670-42B746ACE4F0}"/>
                    </a:ext>
                  </a:extLst>
                </p:cNvPr>
                <p:cNvSpPr>
                  <a:spLocks/>
                </p:cNvSpPr>
                <p:nvPr/>
              </p:nvSpPr>
              <p:spPr bwMode="auto">
                <a:xfrm>
                  <a:off x="4044951" y="1885951"/>
                  <a:ext cx="768350" cy="501650"/>
                </a:xfrm>
                <a:custGeom>
                  <a:avLst/>
                  <a:gdLst>
                    <a:gd name="T0" fmla="*/ 331 w 484"/>
                    <a:gd name="T1" fmla="*/ 0 h 316"/>
                    <a:gd name="T2" fmla="*/ 335 w 484"/>
                    <a:gd name="T3" fmla="*/ 30 h 316"/>
                    <a:gd name="T4" fmla="*/ 384 w 484"/>
                    <a:gd name="T5" fmla="*/ 30 h 316"/>
                    <a:gd name="T6" fmla="*/ 411 w 484"/>
                    <a:gd name="T7" fmla="*/ 75 h 316"/>
                    <a:gd name="T8" fmla="*/ 435 w 484"/>
                    <a:gd name="T9" fmla="*/ 99 h 316"/>
                    <a:gd name="T10" fmla="*/ 444 w 484"/>
                    <a:gd name="T11" fmla="*/ 128 h 316"/>
                    <a:gd name="T12" fmla="*/ 474 w 484"/>
                    <a:gd name="T13" fmla="*/ 169 h 316"/>
                    <a:gd name="T14" fmla="*/ 484 w 484"/>
                    <a:gd name="T15" fmla="*/ 212 h 316"/>
                    <a:gd name="T16" fmla="*/ 479 w 484"/>
                    <a:gd name="T17" fmla="*/ 229 h 316"/>
                    <a:gd name="T18" fmla="*/ 456 w 484"/>
                    <a:gd name="T19" fmla="*/ 245 h 316"/>
                    <a:gd name="T20" fmla="*/ 434 w 484"/>
                    <a:gd name="T21" fmla="*/ 263 h 316"/>
                    <a:gd name="T22" fmla="*/ 446 w 484"/>
                    <a:gd name="T23" fmla="*/ 316 h 316"/>
                    <a:gd name="T24" fmla="*/ 428 w 484"/>
                    <a:gd name="T25" fmla="*/ 314 h 316"/>
                    <a:gd name="T26" fmla="*/ 413 w 484"/>
                    <a:gd name="T27" fmla="*/ 296 h 316"/>
                    <a:gd name="T28" fmla="*/ 413 w 484"/>
                    <a:gd name="T29" fmla="*/ 289 h 316"/>
                    <a:gd name="T30" fmla="*/ 408 w 484"/>
                    <a:gd name="T31" fmla="*/ 284 h 316"/>
                    <a:gd name="T32" fmla="*/ 384 w 484"/>
                    <a:gd name="T33" fmla="*/ 296 h 316"/>
                    <a:gd name="T34" fmla="*/ 340 w 484"/>
                    <a:gd name="T35" fmla="*/ 271 h 316"/>
                    <a:gd name="T36" fmla="*/ 331 w 484"/>
                    <a:gd name="T37" fmla="*/ 200 h 316"/>
                    <a:gd name="T38" fmla="*/ 326 w 484"/>
                    <a:gd name="T39" fmla="*/ 195 h 316"/>
                    <a:gd name="T40" fmla="*/ 303 w 484"/>
                    <a:gd name="T41" fmla="*/ 208 h 316"/>
                    <a:gd name="T42" fmla="*/ 275 w 484"/>
                    <a:gd name="T43" fmla="*/ 215 h 316"/>
                    <a:gd name="T44" fmla="*/ 245 w 484"/>
                    <a:gd name="T45" fmla="*/ 243 h 316"/>
                    <a:gd name="T46" fmla="*/ 211 w 484"/>
                    <a:gd name="T47" fmla="*/ 248 h 316"/>
                    <a:gd name="T48" fmla="*/ 209 w 484"/>
                    <a:gd name="T49" fmla="*/ 222 h 316"/>
                    <a:gd name="T50" fmla="*/ 184 w 484"/>
                    <a:gd name="T51" fmla="*/ 223 h 316"/>
                    <a:gd name="T52" fmla="*/ 177 w 484"/>
                    <a:gd name="T53" fmla="*/ 184 h 316"/>
                    <a:gd name="T54" fmla="*/ 157 w 484"/>
                    <a:gd name="T55" fmla="*/ 174 h 316"/>
                    <a:gd name="T56" fmla="*/ 142 w 484"/>
                    <a:gd name="T57" fmla="*/ 199 h 316"/>
                    <a:gd name="T58" fmla="*/ 89 w 484"/>
                    <a:gd name="T59" fmla="*/ 203 h 316"/>
                    <a:gd name="T60" fmla="*/ 23 w 484"/>
                    <a:gd name="T61" fmla="*/ 219 h 316"/>
                    <a:gd name="T62" fmla="*/ 5 w 484"/>
                    <a:gd name="T63" fmla="*/ 214 h 316"/>
                    <a:gd name="T64" fmla="*/ 0 w 484"/>
                    <a:gd name="T65" fmla="*/ 207 h 316"/>
                    <a:gd name="T66" fmla="*/ 5 w 484"/>
                    <a:gd name="T67" fmla="*/ 195 h 316"/>
                    <a:gd name="T68" fmla="*/ 21 w 484"/>
                    <a:gd name="T69" fmla="*/ 139 h 316"/>
                    <a:gd name="T70" fmla="*/ 16 w 484"/>
                    <a:gd name="T71" fmla="*/ 120 h 316"/>
                    <a:gd name="T72" fmla="*/ 3 w 484"/>
                    <a:gd name="T73" fmla="*/ 95 h 316"/>
                    <a:gd name="T74" fmla="*/ 100 w 484"/>
                    <a:gd name="T75" fmla="*/ 50 h 316"/>
                    <a:gd name="T76" fmla="*/ 142 w 484"/>
                    <a:gd name="T77" fmla="*/ 54 h 316"/>
                    <a:gd name="T78" fmla="*/ 193 w 484"/>
                    <a:gd name="T79" fmla="*/ 65 h 316"/>
                    <a:gd name="T80" fmla="*/ 257 w 484"/>
                    <a:gd name="T81" fmla="*/ 19 h 316"/>
                    <a:gd name="T82" fmla="*/ 311 w 484"/>
                    <a:gd name="T83" fmla="*/ 15 h 316"/>
                    <a:gd name="T84" fmla="*/ 322 w 484"/>
                    <a:gd name="T85" fmla="*/ 2 h 316"/>
                    <a:gd name="T86" fmla="*/ 331 w 484"/>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 h="316">
                      <a:moveTo>
                        <a:pt x="331" y="0"/>
                      </a:moveTo>
                      <a:lnTo>
                        <a:pt x="335" y="30"/>
                      </a:lnTo>
                      <a:lnTo>
                        <a:pt x="384" y="30"/>
                      </a:lnTo>
                      <a:lnTo>
                        <a:pt x="411" y="75"/>
                      </a:lnTo>
                      <a:lnTo>
                        <a:pt x="435" y="99"/>
                      </a:lnTo>
                      <a:lnTo>
                        <a:pt x="444" y="128"/>
                      </a:lnTo>
                      <a:lnTo>
                        <a:pt x="474" y="169"/>
                      </a:lnTo>
                      <a:lnTo>
                        <a:pt x="484" y="212"/>
                      </a:lnTo>
                      <a:lnTo>
                        <a:pt x="479" y="229"/>
                      </a:lnTo>
                      <a:lnTo>
                        <a:pt x="456" y="245"/>
                      </a:lnTo>
                      <a:lnTo>
                        <a:pt x="434" y="263"/>
                      </a:lnTo>
                      <a:lnTo>
                        <a:pt x="446" y="316"/>
                      </a:lnTo>
                      <a:lnTo>
                        <a:pt x="428" y="314"/>
                      </a:lnTo>
                      <a:lnTo>
                        <a:pt x="413" y="296"/>
                      </a:lnTo>
                      <a:lnTo>
                        <a:pt x="413" y="289"/>
                      </a:lnTo>
                      <a:lnTo>
                        <a:pt x="408" y="284"/>
                      </a:lnTo>
                      <a:lnTo>
                        <a:pt x="384" y="296"/>
                      </a:lnTo>
                      <a:lnTo>
                        <a:pt x="340" y="271"/>
                      </a:lnTo>
                      <a:lnTo>
                        <a:pt x="331" y="200"/>
                      </a:lnTo>
                      <a:lnTo>
                        <a:pt x="326" y="195"/>
                      </a:lnTo>
                      <a:lnTo>
                        <a:pt x="303" y="208"/>
                      </a:lnTo>
                      <a:lnTo>
                        <a:pt x="275" y="215"/>
                      </a:lnTo>
                      <a:lnTo>
                        <a:pt x="245" y="243"/>
                      </a:lnTo>
                      <a:lnTo>
                        <a:pt x="211" y="248"/>
                      </a:lnTo>
                      <a:lnTo>
                        <a:pt x="209" y="222"/>
                      </a:lnTo>
                      <a:lnTo>
                        <a:pt x="184" y="223"/>
                      </a:lnTo>
                      <a:lnTo>
                        <a:pt x="177" y="184"/>
                      </a:lnTo>
                      <a:lnTo>
                        <a:pt x="157" y="174"/>
                      </a:lnTo>
                      <a:lnTo>
                        <a:pt x="142" y="199"/>
                      </a:lnTo>
                      <a:lnTo>
                        <a:pt x="89" y="203"/>
                      </a:lnTo>
                      <a:lnTo>
                        <a:pt x="23" y="219"/>
                      </a:lnTo>
                      <a:lnTo>
                        <a:pt x="5" y="214"/>
                      </a:lnTo>
                      <a:lnTo>
                        <a:pt x="0" y="207"/>
                      </a:lnTo>
                      <a:lnTo>
                        <a:pt x="5" y="195"/>
                      </a:lnTo>
                      <a:lnTo>
                        <a:pt x="21" y="139"/>
                      </a:lnTo>
                      <a:lnTo>
                        <a:pt x="16" y="120"/>
                      </a:lnTo>
                      <a:lnTo>
                        <a:pt x="3" y="95"/>
                      </a:lnTo>
                      <a:lnTo>
                        <a:pt x="100" y="50"/>
                      </a:lnTo>
                      <a:lnTo>
                        <a:pt x="142" y="54"/>
                      </a:lnTo>
                      <a:lnTo>
                        <a:pt x="193" y="65"/>
                      </a:lnTo>
                      <a:lnTo>
                        <a:pt x="257" y="19"/>
                      </a:lnTo>
                      <a:lnTo>
                        <a:pt x="311" y="15"/>
                      </a:lnTo>
                      <a:lnTo>
                        <a:pt x="322" y="2"/>
                      </a:lnTo>
                      <a:lnTo>
                        <a:pt x="3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8" name="Freeform 100">
                  <a:extLst>
                    <a:ext uri="{FF2B5EF4-FFF2-40B4-BE49-F238E27FC236}">
                      <a16:creationId xmlns:a16="http://schemas.microsoft.com/office/drawing/2014/main" id="{3779D479-328D-4474-A8B9-0AE8CDD5C27F}"/>
                    </a:ext>
                  </a:extLst>
                </p:cNvPr>
                <p:cNvSpPr>
                  <a:spLocks/>
                </p:cNvSpPr>
                <p:nvPr/>
              </p:nvSpPr>
              <p:spPr bwMode="auto">
                <a:xfrm>
                  <a:off x="3575051" y="1430338"/>
                  <a:ext cx="503238" cy="808038"/>
                </a:xfrm>
                <a:custGeom>
                  <a:avLst/>
                  <a:gdLst>
                    <a:gd name="T0" fmla="*/ 9 w 317"/>
                    <a:gd name="T1" fmla="*/ 0 h 509"/>
                    <a:gd name="T2" fmla="*/ 48 w 317"/>
                    <a:gd name="T3" fmla="*/ 12 h 509"/>
                    <a:gd name="T4" fmla="*/ 72 w 317"/>
                    <a:gd name="T5" fmla="*/ 19 h 509"/>
                    <a:gd name="T6" fmla="*/ 89 w 317"/>
                    <a:gd name="T7" fmla="*/ 27 h 509"/>
                    <a:gd name="T8" fmla="*/ 113 w 317"/>
                    <a:gd name="T9" fmla="*/ 24 h 509"/>
                    <a:gd name="T10" fmla="*/ 124 w 317"/>
                    <a:gd name="T11" fmla="*/ 7 h 509"/>
                    <a:gd name="T12" fmla="*/ 176 w 317"/>
                    <a:gd name="T13" fmla="*/ 15 h 509"/>
                    <a:gd name="T14" fmla="*/ 186 w 317"/>
                    <a:gd name="T15" fmla="*/ 37 h 509"/>
                    <a:gd name="T16" fmla="*/ 185 w 317"/>
                    <a:gd name="T17" fmla="*/ 54 h 509"/>
                    <a:gd name="T18" fmla="*/ 174 w 317"/>
                    <a:gd name="T19" fmla="*/ 64 h 509"/>
                    <a:gd name="T20" fmla="*/ 192 w 317"/>
                    <a:gd name="T21" fmla="*/ 114 h 509"/>
                    <a:gd name="T22" fmla="*/ 202 w 317"/>
                    <a:gd name="T23" fmla="*/ 134 h 509"/>
                    <a:gd name="T24" fmla="*/ 200 w 317"/>
                    <a:gd name="T25" fmla="*/ 151 h 509"/>
                    <a:gd name="T26" fmla="*/ 213 w 317"/>
                    <a:gd name="T27" fmla="*/ 155 h 509"/>
                    <a:gd name="T28" fmla="*/ 233 w 317"/>
                    <a:gd name="T29" fmla="*/ 202 h 509"/>
                    <a:gd name="T30" fmla="*/ 269 w 317"/>
                    <a:gd name="T31" fmla="*/ 209 h 509"/>
                    <a:gd name="T32" fmla="*/ 284 w 317"/>
                    <a:gd name="T33" fmla="*/ 232 h 509"/>
                    <a:gd name="T34" fmla="*/ 286 w 317"/>
                    <a:gd name="T35" fmla="*/ 258 h 509"/>
                    <a:gd name="T36" fmla="*/ 257 w 317"/>
                    <a:gd name="T37" fmla="*/ 302 h 509"/>
                    <a:gd name="T38" fmla="*/ 233 w 317"/>
                    <a:gd name="T39" fmla="*/ 318 h 509"/>
                    <a:gd name="T40" fmla="*/ 231 w 317"/>
                    <a:gd name="T41" fmla="*/ 331 h 509"/>
                    <a:gd name="T42" fmla="*/ 210 w 317"/>
                    <a:gd name="T43" fmla="*/ 353 h 509"/>
                    <a:gd name="T44" fmla="*/ 222 w 317"/>
                    <a:gd name="T45" fmla="*/ 366 h 509"/>
                    <a:gd name="T46" fmla="*/ 222 w 317"/>
                    <a:gd name="T47" fmla="*/ 376 h 509"/>
                    <a:gd name="T48" fmla="*/ 231 w 317"/>
                    <a:gd name="T49" fmla="*/ 382 h 509"/>
                    <a:gd name="T50" fmla="*/ 255 w 317"/>
                    <a:gd name="T51" fmla="*/ 378 h 509"/>
                    <a:gd name="T52" fmla="*/ 281 w 317"/>
                    <a:gd name="T53" fmla="*/ 386 h 509"/>
                    <a:gd name="T54" fmla="*/ 299 w 317"/>
                    <a:gd name="T55" fmla="*/ 382 h 509"/>
                    <a:gd name="T56" fmla="*/ 312 w 317"/>
                    <a:gd name="T57" fmla="*/ 407 h 509"/>
                    <a:gd name="T58" fmla="*/ 317 w 317"/>
                    <a:gd name="T59" fmla="*/ 426 h 509"/>
                    <a:gd name="T60" fmla="*/ 301 w 317"/>
                    <a:gd name="T61" fmla="*/ 482 h 509"/>
                    <a:gd name="T62" fmla="*/ 296 w 317"/>
                    <a:gd name="T63" fmla="*/ 494 h 509"/>
                    <a:gd name="T64" fmla="*/ 246 w 317"/>
                    <a:gd name="T65" fmla="*/ 497 h 509"/>
                    <a:gd name="T66" fmla="*/ 207 w 317"/>
                    <a:gd name="T67" fmla="*/ 479 h 509"/>
                    <a:gd name="T68" fmla="*/ 168 w 317"/>
                    <a:gd name="T69" fmla="*/ 495 h 509"/>
                    <a:gd name="T70" fmla="*/ 156 w 317"/>
                    <a:gd name="T71" fmla="*/ 509 h 509"/>
                    <a:gd name="T72" fmla="*/ 131 w 317"/>
                    <a:gd name="T73" fmla="*/ 504 h 509"/>
                    <a:gd name="T74" fmla="*/ 116 w 317"/>
                    <a:gd name="T75" fmla="*/ 460 h 509"/>
                    <a:gd name="T76" fmla="*/ 131 w 317"/>
                    <a:gd name="T77" fmla="*/ 443 h 509"/>
                    <a:gd name="T78" fmla="*/ 141 w 317"/>
                    <a:gd name="T79" fmla="*/ 443 h 509"/>
                    <a:gd name="T80" fmla="*/ 146 w 317"/>
                    <a:gd name="T81" fmla="*/ 437 h 509"/>
                    <a:gd name="T82" fmla="*/ 142 w 317"/>
                    <a:gd name="T83" fmla="*/ 430 h 509"/>
                    <a:gd name="T84" fmla="*/ 131 w 317"/>
                    <a:gd name="T85" fmla="*/ 426 h 509"/>
                    <a:gd name="T86" fmla="*/ 104 w 317"/>
                    <a:gd name="T87" fmla="*/ 381 h 509"/>
                    <a:gd name="T88" fmla="*/ 89 w 317"/>
                    <a:gd name="T89" fmla="*/ 347 h 509"/>
                    <a:gd name="T90" fmla="*/ 96 w 317"/>
                    <a:gd name="T91" fmla="*/ 324 h 509"/>
                    <a:gd name="T92" fmla="*/ 104 w 317"/>
                    <a:gd name="T93" fmla="*/ 321 h 509"/>
                    <a:gd name="T94" fmla="*/ 102 w 317"/>
                    <a:gd name="T95" fmla="*/ 282 h 509"/>
                    <a:gd name="T96" fmla="*/ 89 w 317"/>
                    <a:gd name="T97" fmla="*/ 266 h 509"/>
                    <a:gd name="T98" fmla="*/ 87 w 317"/>
                    <a:gd name="T99" fmla="*/ 209 h 509"/>
                    <a:gd name="T100" fmla="*/ 33 w 317"/>
                    <a:gd name="T101" fmla="*/ 139 h 509"/>
                    <a:gd name="T102" fmla="*/ 19 w 317"/>
                    <a:gd name="T103" fmla="*/ 79 h 509"/>
                    <a:gd name="T104" fmla="*/ 24 w 317"/>
                    <a:gd name="T105" fmla="*/ 52 h 509"/>
                    <a:gd name="T106" fmla="*/ 0 w 317"/>
                    <a:gd name="T107" fmla="*/ 7 h 509"/>
                    <a:gd name="T108" fmla="*/ 9 w 317"/>
                    <a:gd name="T109"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09">
                      <a:moveTo>
                        <a:pt x="9" y="0"/>
                      </a:moveTo>
                      <a:lnTo>
                        <a:pt x="48" y="12"/>
                      </a:lnTo>
                      <a:lnTo>
                        <a:pt x="72" y="19"/>
                      </a:lnTo>
                      <a:lnTo>
                        <a:pt x="89" y="27"/>
                      </a:lnTo>
                      <a:lnTo>
                        <a:pt x="113" y="24"/>
                      </a:lnTo>
                      <a:lnTo>
                        <a:pt x="124" y="7"/>
                      </a:lnTo>
                      <a:lnTo>
                        <a:pt x="176" y="15"/>
                      </a:lnTo>
                      <a:lnTo>
                        <a:pt x="186" y="37"/>
                      </a:lnTo>
                      <a:lnTo>
                        <a:pt x="185" y="54"/>
                      </a:lnTo>
                      <a:lnTo>
                        <a:pt x="174" y="64"/>
                      </a:lnTo>
                      <a:lnTo>
                        <a:pt x="192" y="114"/>
                      </a:lnTo>
                      <a:lnTo>
                        <a:pt x="202" y="134"/>
                      </a:lnTo>
                      <a:lnTo>
                        <a:pt x="200" y="151"/>
                      </a:lnTo>
                      <a:lnTo>
                        <a:pt x="213" y="155"/>
                      </a:lnTo>
                      <a:lnTo>
                        <a:pt x="233" y="202"/>
                      </a:lnTo>
                      <a:lnTo>
                        <a:pt x="269" y="209"/>
                      </a:lnTo>
                      <a:lnTo>
                        <a:pt x="284" y="232"/>
                      </a:lnTo>
                      <a:lnTo>
                        <a:pt x="286" y="258"/>
                      </a:lnTo>
                      <a:lnTo>
                        <a:pt x="257" y="302"/>
                      </a:lnTo>
                      <a:lnTo>
                        <a:pt x="233" y="318"/>
                      </a:lnTo>
                      <a:lnTo>
                        <a:pt x="231" y="331"/>
                      </a:lnTo>
                      <a:lnTo>
                        <a:pt x="210" y="353"/>
                      </a:lnTo>
                      <a:lnTo>
                        <a:pt x="222" y="366"/>
                      </a:lnTo>
                      <a:lnTo>
                        <a:pt x="222" y="376"/>
                      </a:lnTo>
                      <a:lnTo>
                        <a:pt x="231" y="382"/>
                      </a:lnTo>
                      <a:lnTo>
                        <a:pt x="255" y="378"/>
                      </a:lnTo>
                      <a:lnTo>
                        <a:pt x="281" y="386"/>
                      </a:lnTo>
                      <a:lnTo>
                        <a:pt x="299" y="382"/>
                      </a:lnTo>
                      <a:lnTo>
                        <a:pt x="312" y="407"/>
                      </a:lnTo>
                      <a:lnTo>
                        <a:pt x="317" y="426"/>
                      </a:lnTo>
                      <a:lnTo>
                        <a:pt x="301" y="482"/>
                      </a:lnTo>
                      <a:lnTo>
                        <a:pt x="296" y="494"/>
                      </a:lnTo>
                      <a:lnTo>
                        <a:pt x="246" y="497"/>
                      </a:lnTo>
                      <a:lnTo>
                        <a:pt x="207" y="479"/>
                      </a:lnTo>
                      <a:lnTo>
                        <a:pt x="168" y="495"/>
                      </a:lnTo>
                      <a:lnTo>
                        <a:pt x="156" y="509"/>
                      </a:lnTo>
                      <a:lnTo>
                        <a:pt x="131" y="504"/>
                      </a:lnTo>
                      <a:lnTo>
                        <a:pt x="116" y="460"/>
                      </a:lnTo>
                      <a:lnTo>
                        <a:pt x="131" y="443"/>
                      </a:lnTo>
                      <a:lnTo>
                        <a:pt x="141" y="443"/>
                      </a:lnTo>
                      <a:lnTo>
                        <a:pt x="146" y="437"/>
                      </a:lnTo>
                      <a:lnTo>
                        <a:pt x="142" y="430"/>
                      </a:lnTo>
                      <a:lnTo>
                        <a:pt x="131" y="426"/>
                      </a:lnTo>
                      <a:lnTo>
                        <a:pt x="104" y="381"/>
                      </a:lnTo>
                      <a:lnTo>
                        <a:pt x="89" y="347"/>
                      </a:lnTo>
                      <a:lnTo>
                        <a:pt x="96" y="324"/>
                      </a:lnTo>
                      <a:lnTo>
                        <a:pt x="104" y="321"/>
                      </a:lnTo>
                      <a:lnTo>
                        <a:pt x="102" y="282"/>
                      </a:lnTo>
                      <a:lnTo>
                        <a:pt x="89" y="266"/>
                      </a:lnTo>
                      <a:lnTo>
                        <a:pt x="87" y="209"/>
                      </a:lnTo>
                      <a:lnTo>
                        <a:pt x="33" y="139"/>
                      </a:lnTo>
                      <a:lnTo>
                        <a:pt x="19" y="79"/>
                      </a:lnTo>
                      <a:lnTo>
                        <a:pt x="24" y="52"/>
                      </a:lnTo>
                      <a:lnTo>
                        <a:pt x="0" y="7"/>
                      </a:lnTo>
                      <a:lnTo>
                        <a:pt x="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9" name="Freeform 101">
                  <a:extLst>
                    <a:ext uri="{FF2B5EF4-FFF2-40B4-BE49-F238E27FC236}">
                      <a16:creationId xmlns:a16="http://schemas.microsoft.com/office/drawing/2014/main" id="{5303B444-3C13-4391-9901-B823F126B981}"/>
                    </a:ext>
                  </a:extLst>
                </p:cNvPr>
                <p:cNvSpPr>
                  <a:spLocks/>
                </p:cNvSpPr>
                <p:nvPr/>
              </p:nvSpPr>
              <p:spPr bwMode="auto">
                <a:xfrm>
                  <a:off x="3908426" y="1589088"/>
                  <a:ext cx="661988" cy="454025"/>
                </a:xfrm>
                <a:custGeom>
                  <a:avLst/>
                  <a:gdLst>
                    <a:gd name="T0" fmla="*/ 388 w 417"/>
                    <a:gd name="T1" fmla="*/ 0 h 286"/>
                    <a:gd name="T2" fmla="*/ 393 w 417"/>
                    <a:gd name="T3" fmla="*/ 45 h 286"/>
                    <a:gd name="T4" fmla="*/ 407 w 417"/>
                    <a:gd name="T5" fmla="*/ 69 h 286"/>
                    <a:gd name="T6" fmla="*/ 389 w 417"/>
                    <a:gd name="T7" fmla="*/ 80 h 286"/>
                    <a:gd name="T8" fmla="*/ 392 w 417"/>
                    <a:gd name="T9" fmla="*/ 92 h 286"/>
                    <a:gd name="T10" fmla="*/ 410 w 417"/>
                    <a:gd name="T11" fmla="*/ 98 h 286"/>
                    <a:gd name="T12" fmla="*/ 417 w 417"/>
                    <a:gd name="T13" fmla="*/ 166 h 286"/>
                    <a:gd name="T14" fmla="*/ 417 w 417"/>
                    <a:gd name="T15" fmla="*/ 187 h 286"/>
                    <a:gd name="T16" fmla="*/ 408 w 417"/>
                    <a:gd name="T17" fmla="*/ 189 h 286"/>
                    <a:gd name="T18" fmla="*/ 397 w 417"/>
                    <a:gd name="T19" fmla="*/ 202 h 286"/>
                    <a:gd name="T20" fmla="*/ 343 w 417"/>
                    <a:gd name="T21" fmla="*/ 206 h 286"/>
                    <a:gd name="T22" fmla="*/ 279 w 417"/>
                    <a:gd name="T23" fmla="*/ 252 h 286"/>
                    <a:gd name="T24" fmla="*/ 228 w 417"/>
                    <a:gd name="T25" fmla="*/ 241 h 286"/>
                    <a:gd name="T26" fmla="*/ 186 w 417"/>
                    <a:gd name="T27" fmla="*/ 237 h 286"/>
                    <a:gd name="T28" fmla="*/ 89 w 417"/>
                    <a:gd name="T29" fmla="*/ 282 h 286"/>
                    <a:gd name="T30" fmla="*/ 71 w 417"/>
                    <a:gd name="T31" fmla="*/ 286 h 286"/>
                    <a:gd name="T32" fmla="*/ 45 w 417"/>
                    <a:gd name="T33" fmla="*/ 278 h 286"/>
                    <a:gd name="T34" fmla="*/ 21 w 417"/>
                    <a:gd name="T35" fmla="*/ 282 h 286"/>
                    <a:gd name="T36" fmla="*/ 12 w 417"/>
                    <a:gd name="T37" fmla="*/ 276 h 286"/>
                    <a:gd name="T38" fmla="*/ 12 w 417"/>
                    <a:gd name="T39" fmla="*/ 266 h 286"/>
                    <a:gd name="T40" fmla="*/ 0 w 417"/>
                    <a:gd name="T41" fmla="*/ 253 h 286"/>
                    <a:gd name="T42" fmla="*/ 21 w 417"/>
                    <a:gd name="T43" fmla="*/ 231 h 286"/>
                    <a:gd name="T44" fmla="*/ 23 w 417"/>
                    <a:gd name="T45" fmla="*/ 218 h 286"/>
                    <a:gd name="T46" fmla="*/ 47 w 417"/>
                    <a:gd name="T47" fmla="*/ 202 h 286"/>
                    <a:gd name="T48" fmla="*/ 76 w 417"/>
                    <a:gd name="T49" fmla="*/ 158 h 286"/>
                    <a:gd name="T50" fmla="*/ 74 w 417"/>
                    <a:gd name="T51" fmla="*/ 132 h 286"/>
                    <a:gd name="T52" fmla="*/ 59 w 417"/>
                    <a:gd name="T53" fmla="*/ 109 h 286"/>
                    <a:gd name="T54" fmla="*/ 23 w 417"/>
                    <a:gd name="T55" fmla="*/ 102 h 286"/>
                    <a:gd name="T56" fmla="*/ 3 w 417"/>
                    <a:gd name="T57" fmla="*/ 55 h 286"/>
                    <a:gd name="T58" fmla="*/ 17 w 417"/>
                    <a:gd name="T59" fmla="*/ 34 h 286"/>
                    <a:gd name="T60" fmla="*/ 40 w 417"/>
                    <a:gd name="T61" fmla="*/ 25 h 286"/>
                    <a:gd name="T62" fmla="*/ 125 w 417"/>
                    <a:gd name="T63" fmla="*/ 48 h 286"/>
                    <a:gd name="T64" fmla="*/ 186 w 417"/>
                    <a:gd name="T65" fmla="*/ 45 h 286"/>
                    <a:gd name="T66" fmla="*/ 250 w 417"/>
                    <a:gd name="T67" fmla="*/ 68 h 286"/>
                    <a:gd name="T68" fmla="*/ 272 w 417"/>
                    <a:gd name="T69" fmla="*/ 60 h 286"/>
                    <a:gd name="T70" fmla="*/ 284 w 417"/>
                    <a:gd name="T71" fmla="*/ 63 h 286"/>
                    <a:gd name="T72" fmla="*/ 366 w 417"/>
                    <a:gd name="T73" fmla="*/ 10 h 286"/>
                    <a:gd name="T74" fmla="*/ 388 w 417"/>
                    <a:gd name="T7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286">
                      <a:moveTo>
                        <a:pt x="388" y="0"/>
                      </a:moveTo>
                      <a:lnTo>
                        <a:pt x="393" y="45"/>
                      </a:lnTo>
                      <a:lnTo>
                        <a:pt x="407" y="69"/>
                      </a:lnTo>
                      <a:lnTo>
                        <a:pt x="389" y="80"/>
                      </a:lnTo>
                      <a:lnTo>
                        <a:pt x="392" y="92"/>
                      </a:lnTo>
                      <a:lnTo>
                        <a:pt x="410" y="98"/>
                      </a:lnTo>
                      <a:lnTo>
                        <a:pt x="417" y="166"/>
                      </a:lnTo>
                      <a:lnTo>
                        <a:pt x="417" y="187"/>
                      </a:lnTo>
                      <a:lnTo>
                        <a:pt x="408" y="189"/>
                      </a:lnTo>
                      <a:lnTo>
                        <a:pt x="397" y="202"/>
                      </a:lnTo>
                      <a:lnTo>
                        <a:pt x="343" y="206"/>
                      </a:lnTo>
                      <a:lnTo>
                        <a:pt x="279" y="252"/>
                      </a:lnTo>
                      <a:lnTo>
                        <a:pt x="228" y="241"/>
                      </a:lnTo>
                      <a:lnTo>
                        <a:pt x="186" y="237"/>
                      </a:lnTo>
                      <a:lnTo>
                        <a:pt x="89" y="282"/>
                      </a:lnTo>
                      <a:lnTo>
                        <a:pt x="71" y="286"/>
                      </a:lnTo>
                      <a:lnTo>
                        <a:pt x="45" y="278"/>
                      </a:lnTo>
                      <a:lnTo>
                        <a:pt x="21" y="282"/>
                      </a:lnTo>
                      <a:lnTo>
                        <a:pt x="12" y="276"/>
                      </a:lnTo>
                      <a:lnTo>
                        <a:pt x="12" y="266"/>
                      </a:lnTo>
                      <a:lnTo>
                        <a:pt x="0" y="253"/>
                      </a:lnTo>
                      <a:lnTo>
                        <a:pt x="21" y="231"/>
                      </a:lnTo>
                      <a:lnTo>
                        <a:pt x="23" y="218"/>
                      </a:lnTo>
                      <a:lnTo>
                        <a:pt x="47" y="202"/>
                      </a:lnTo>
                      <a:lnTo>
                        <a:pt x="76" y="158"/>
                      </a:lnTo>
                      <a:lnTo>
                        <a:pt x="74" y="132"/>
                      </a:lnTo>
                      <a:lnTo>
                        <a:pt x="59" y="109"/>
                      </a:lnTo>
                      <a:lnTo>
                        <a:pt x="23" y="102"/>
                      </a:lnTo>
                      <a:lnTo>
                        <a:pt x="3" y="55"/>
                      </a:lnTo>
                      <a:lnTo>
                        <a:pt x="17" y="34"/>
                      </a:lnTo>
                      <a:lnTo>
                        <a:pt x="40" y="25"/>
                      </a:lnTo>
                      <a:lnTo>
                        <a:pt x="125" y="48"/>
                      </a:lnTo>
                      <a:lnTo>
                        <a:pt x="186" y="45"/>
                      </a:lnTo>
                      <a:lnTo>
                        <a:pt x="250" y="68"/>
                      </a:lnTo>
                      <a:lnTo>
                        <a:pt x="272" y="60"/>
                      </a:lnTo>
                      <a:lnTo>
                        <a:pt x="284" y="63"/>
                      </a:lnTo>
                      <a:lnTo>
                        <a:pt x="366" y="10"/>
                      </a:lnTo>
                      <a:lnTo>
                        <a:pt x="38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0" name="Freeform 102">
                  <a:extLst>
                    <a:ext uri="{FF2B5EF4-FFF2-40B4-BE49-F238E27FC236}">
                      <a16:creationId xmlns:a16="http://schemas.microsoft.com/office/drawing/2014/main" id="{63DB3AE5-BB26-4E9D-B233-51282C9699BC}"/>
                    </a:ext>
                  </a:extLst>
                </p:cNvPr>
                <p:cNvSpPr>
                  <a:spLocks/>
                </p:cNvSpPr>
                <p:nvPr/>
              </p:nvSpPr>
              <p:spPr bwMode="auto">
                <a:xfrm>
                  <a:off x="4422776" y="1163638"/>
                  <a:ext cx="714375" cy="534988"/>
                </a:xfrm>
                <a:custGeom>
                  <a:avLst/>
                  <a:gdLst>
                    <a:gd name="T0" fmla="*/ 336 w 450"/>
                    <a:gd name="T1" fmla="*/ 0 h 337"/>
                    <a:gd name="T2" fmla="*/ 351 w 450"/>
                    <a:gd name="T3" fmla="*/ 12 h 337"/>
                    <a:gd name="T4" fmla="*/ 385 w 450"/>
                    <a:gd name="T5" fmla="*/ 50 h 337"/>
                    <a:gd name="T6" fmla="*/ 405 w 450"/>
                    <a:gd name="T7" fmla="*/ 63 h 337"/>
                    <a:gd name="T8" fmla="*/ 430 w 450"/>
                    <a:gd name="T9" fmla="*/ 113 h 337"/>
                    <a:gd name="T10" fmla="*/ 428 w 450"/>
                    <a:gd name="T11" fmla="*/ 125 h 337"/>
                    <a:gd name="T12" fmla="*/ 424 w 450"/>
                    <a:gd name="T13" fmla="*/ 147 h 337"/>
                    <a:gd name="T14" fmla="*/ 442 w 450"/>
                    <a:gd name="T15" fmla="*/ 149 h 337"/>
                    <a:gd name="T16" fmla="*/ 442 w 450"/>
                    <a:gd name="T17" fmla="*/ 157 h 337"/>
                    <a:gd name="T18" fmla="*/ 423 w 450"/>
                    <a:gd name="T19" fmla="*/ 178 h 337"/>
                    <a:gd name="T20" fmla="*/ 427 w 450"/>
                    <a:gd name="T21" fmla="*/ 209 h 337"/>
                    <a:gd name="T22" fmla="*/ 450 w 450"/>
                    <a:gd name="T23" fmla="*/ 233 h 337"/>
                    <a:gd name="T24" fmla="*/ 445 w 450"/>
                    <a:gd name="T25" fmla="*/ 247 h 337"/>
                    <a:gd name="T26" fmla="*/ 432 w 450"/>
                    <a:gd name="T27" fmla="*/ 267 h 337"/>
                    <a:gd name="T28" fmla="*/ 385 w 450"/>
                    <a:gd name="T29" fmla="*/ 249 h 337"/>
                    <a:gd name="T30" fmla="*/ 334 w 450"/>
                    <a:gd name="T31" fmla="*/ 261 h 337"/>
                    <a:gd name="T32" fmla="*/ 254 w 450"/>
                    <a:gd name="T33" fmla="*/ 337 h 337"/>
                    <a:gd name="T34" fmla="*/ 223 w 450"/>
                    <a:gd name="T35" fmla="*/ 313 h 337"/>
                    <a:gd name="T36" fmla="*/ 236 w 450"/>
                    <a:gd name="T37" fmla="*/ 296 h 337"/>
                    <a:gd name="T38" fmla="*/ 206 w 450"/>
                    <a:gd name="T39" fmla="*/ 287 h 337"/>
                    <a:gd name="T40" fmla="*/ 181 w 450"/>
                    <a:gd name="T41" fmla="*/ 272 h 337"/>
                    <a:gd name="T42" fmla="*/ 77 w 450"/>
                    <a:gd name="T43" fmla="*/ 263 h 337"/>
                    <a:gd name="T44" fmla="*/ 59 w 450"/>
                    <a:gd name="T45" fmla="*/ 254 h 337"/>
                    <a:gd name="T46" fmla="*/ 8 w 450"/>
                    <a:gd name="T47" fmla="*/ 252 h 337"/>
                    <a:gd name="T48" fmla="*/ 0 w 450"/>
                    <a:gd name="T49" fmla="*/ 237 h 337"/>
                    <a:gd name="T50" fmla="*/ 33 w 450"/>
                    <a:gd name="T51" fmla="*/ 165 h 337"/>
                    <a:gd name="T52" fmla="*/ 55 w 450"/>
                    <a:gd name="T53" fmla="*/ 154 h 337"/>
                    <a:gd name="T54" fmla="*/ 97 w 450"/>
                    <a:gd name="T55" fmla="*/ 116 h 337"/>
                    <a:gd name="T56" fmla="*/ 157 w 450"/>
                    <a:gd name="T57" fmla="*/ 86 h 337"/>
                    <a:gd name="T58" fmla="*/ 206 w 450"/>
                    <a:gd name="T59" fmla="*/ 79 h 337"/>
                    <a:gd name="T60" fmla="*/ 291 w 450"/>
                    <a:gd name="T61" fmla="*/ 44 h 337"/>
                    <a:gd name="T62" fmla="*/ 336 w 450"/>
                    <a:gd name="T6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0" h="337">
                      <a:moveTo>
                        <a:pt x="336" y="0"/>
                      </a:moveTo>
                      <a:lnTo>
                        <a:pt x="351" y="12"/>
                      </a:lnTo>
                      <a:lnTo>
                        <a:pt x="385" y="50"/>
                      </a:lnTo>
                      <a:lnTo>
                        <a:pt x="405" y="63"/>
                      </a:lnTo>
                      <a:lnTo>
                        <a:pt x="430" y="113"/>
                      </a:lnTo>
                      <a:lnTo>
                        <a:pt x="428" y="125"/>
                      </a:lnTo>
                      <a:lnTo>
                        <a:pt x="424" y="147"/>
                      </a:lnTo>
                      <a:lnTo>
                        <a:pt x="442" y="149"/>
                      </a:lnTo>
                      <a:lnTo>
                        <a:pt x="442" y="157"/>
                      </a:lnTo>
                      <a:lnTo>
                        <a:pt x="423" y="178"/>
                      </a:lnTo>
                      <a:lnTo>
                        <a:pt x="427" y="209"/>
                      </a:lnTo>
                      <a:lnTo>
                        <a:pt x="450" y="233"/>
                      </a:lnTo>
                      <a:lnTo>
                        <a:pt x="445" y="247"/>
                      </a:lnTo>
                      <a:lnTo>
                        <a:pt x="432" y="267"/>
                      </a:lnTo>
                      <a:lnTo>
                        <a:pt x="385" y="249"/>
                      </a:lnTo>
                      <a:lnTo>
                        <a:pt x="334" y="261"/>
                      </a:lnTo>
                      <a:lnTo>
                        <a:pt x="254" y="337"/>
                      </a:lnTo>
                      <a:lnTo>
                        <a:pt x="223" y="313"/>
                      </a:lnTo>
                      <a:lnTo>
                        <a:pt x="236" y="296"/>
                      </a:lnTo>
                      <a:lnTo>
                        <a:pt x="206" y="287"/>
                      </a:lnTo>
                      <a:lnTo>
                        <a:pt x="181" y="272"/>
                      </a:lnTo>
                      <a:lnTo>
                        <a:pt x="77" y="263"/>
                      </a:lnTo>
                      <a:lnTo>
                        <a:pt x="59" y="254"/>
                      </a:lnTo>
                      <a:lnTo>
                        <a:pt x="8" y="252"/>
                      </a:lnTo>
                      <a:lnTo>
                        <a:pt x="0" y="237"/>
                      </a:lnTo>
                      <a:lnTo>
                        <a:pt x="33" y="165"/>
                      </a:lnTo>
                      <a:lnTo>
                        <a:pt x="55" y="154"/>
                      </a:lnTo>
                      <a:lnTo>
                        <a:pt x="97" y="116"/>
                      </a:lnTo>
                      <a:lnTo>
                        <a:pt x="157" y="86"/>
                      </a:lnTo>
                      <a:lnTo>
                        <a:pt x="206" y="79"/>
                      </a:lnTo>
                      <a:lnTo>
                        <a:pt x="291" y="44"/>
                      </a:lnTo>
                      <a:lnTo>
                        <a:pt x="33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1" name="Freeform 103">
                  <a:extLst>
                    <a:ext uri="{FF2B5EF4-FFF2-40B4-BE49-F238E27FC236}">
                      <a16:creationId xmlns:a16="http://schemas.microsoft.com/office/drawing/2014/main" id="{C826C01A-07D9-44BA-83C6-EAF6B675C8D7}"/>
                    </a:ext>
                  </a:extLst>
                </p:cNvPr>
                <p:cNvSpPr>
                  <a:spLocks/>
                </p:cNvSpPr>
                <p:nvPr/>
              </p:nvSpPr>
              <p:spPr bwMode="auto">
                <a:xfrm>
                  <a:off x="4524376" y="1558926"/>
                  <a:ext cx="620713" cy="530225"/>
                </a:xfrm>
                <a:custGeom>
                  <a:avLst/>
                  <a:gdLst>
                    <a:gd name="T0" fmla="*/ 321 w 391"/>
                    <a:gd name="T1" fmla="*/ 0 h 334"/>
                    <a:gd name="T2" fmla="*/ 368 w 391"/>
                    <a:gd name="T3" fmla="*/ 18 h 334"/>
                    <a:gd name="T4" fmla="*/ 381 w 391"/>
                    <a:gd name="T5" fmla="*/ 32 h 334"/>
                    <a:gd name="T6" fmla="*/ 391 w 391"/>
                    <a:gd name="T7" fmla="*/ 70 h 334"/>
                    <a:gd name="T8" fmla="*/ 368 w 391"/>
                    <a:gd name="T9" fmla="*/ 88 h 334"/>
                    <a:gd name="T10" fmla="*/ 356 w 391"/>
                    <a:gd name="T11" fmla="*/ 148 h 334"/>
                    <a:gd name="T12" fmla="*/ 332 w 391"/>
                    <a:gd name="T13" fmla="*/ 159 h 334"/>
                    <a:gd name="T14" fmla="*/ 324 w 391"/>
                    <a:gd name="T15" fmla="*/ 174 h 334"/>
                    <a:gd name="T16" fmla="*/ 336 w 391"/>
                    <a:gd name="T17" fmla="*/ 225 h 334"/>
                    <a:gd name="T18" fmla="*/ 311 w 391"/>
                    <a:gd name="T19" fmla="*/ 240 h 334"/>
                    <a:gd name="T20" fmla="*/ 287 w 391"/>
                    <a:gd name="T21" fmla="*/ 272 h 334"/>
                    <a:gd name="T22" fmla="*/ 256 w 391"/>
                    <a:gd name="T23" fmla="*/ 284 h 334"/>
                    <a:gd name="T24" fmla="*/ 227 w 391"/>
                    <a:gd name="T25" fmla="*/ 279 h 334"/>
                    <a:gd name="T26" fmla="*/ 208 w 391"/>
                    <a:gd name="T27" fmla="*/ 295 h 334"/>
                    <a:gd name="T28" fmla="*/ 179 w 391"/>
                    <a:gd name="T29" fmla="*/ 304 h 334"/>
                    <a:gd name="T30" fmla="*/ 142 w 391"/>
                    <a:gd name="T31" fmla="*/ 334 h 334"/>
                    <a:gd name="T32" fmla="*/ 133 w 391"/>
                    <a:gd name="T33" fmla="*/ 305 h 334"/>
                    <a:gd name="T34" fmla="*/ 109 w 391"/>
                    <a:gd name="T35" fmla="*/ 281 h 334"/>
                    <a:gd name="T36" fmla="*/ 82 w 391"/>
                    <a:gd name="T37" fmla="*/ 236 h 334"/>
                    <a:gd name="T38" fmla="*/ 33 w 391"/>
                    <a:gd name="T39" fmla="*/ 236 h 334"/>
                    <a:gd name="T40" fmla="*/ 29 w 391"/>
                    <a:gd name="T41" fmla="*/ 206 h 334"/>
                    <a:gd name="T42" fmla="*/ 29 w 391"/>
                    <a:gd name="T43" fmla="*/ 185 h 334"/>
                    <a:gd name="T44" fmla="*/ 22 w 391"/>
                    <a:gd name="T45" fmla="*/ 117 h 334"/>
                    <a:gd name="T46" fmla="*/ 4 w 391"/>
                    <a:gd name="T47" fmla="*/ 111 h 334"/>
                    <a:gd name="T48" fmla="*/ 1 w 391"/>
                    <a:gd name="T49" fmla="*/ 99 h 334"/>
                    <a:gd name="T50" fmla="*/ 19 w 391"/>
                    <a:gd name="T51" fmla="*/ 88 h 334"/>
                    <a:gd name="T52" fmla="*/ 5 w 391"/>
                    <a:gd name="T53" fmla="*/ 64 h 334"/>
                    <a:gd name="T54" fmla="*/ 0 w 391"/>
                    <a:gd name="T55" fmla="*/ 19 h 334"/>
                    <a:gd name="T56" fmla="*/ 13 w 391"/>
                    <a:gd name="T57" fmla="*/ 14 h 334"/>
                    <a:gd name="T58" fmla="*/ 117 w 391"/>
                    <a:gd name="T59" fmla="*/ 23 h 334"/>
                    <a:gd name="T60" fmla="*/ 142 w 391"/>
                    <a:gd name="T61" fmla="*/ 38 h 334"/>
                    <a:gd name="T62" fmla="*/ 172 w 391"/>
                    <a:gd name="T63" fmla="*/ 47 h 334"/>
                    <a:gd name="T64" fmla="*/ 159 w 391"/>
                    <a:gd name="T65" fmla="*/ 64 h 334"/>
                    <a:gd name="T66" fmla="*/ 190 w 391"/>
                    <a:gd name="T67" fmla="*/ 88 h 334"/>
                    <a:gd name="T68" fmla="*/ 270 w 391"/>
                    <a:gd name="T69" fmla="*/ 12 h 334"/>
                    <a:gd name="T70" fmla="*/ 321 w 391"/>
                    <a:gd name="T71"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334">
                      <a:moveTo>
                        <a:pt x="321" y="0"/>
                      </a:moveTo>
                      <a:lnTo>
                        <a:pt x="368" y="18"/>
                      </a:lnTo>
                      <a:lnTo>
                        <a:pt x="381" y="32"/>
                      </a:lnTo>
                      <a:lnTo>
                        <a:pt x="391" y="70"/>
                      </a:lnTo>
                      <a:lnTo>
                        <a:pt x="368" y="88"/>
                      </a:lnTo>
                      <a:lnTo>
                        <a:pt x="356" y="148"/>
                      </a:lnTo>
                      <a:lnTo>
                        <a:pt x="332" y="159"/>
                      </a:lnTo>
                      <a:lnTo>
                        <a:pt x="324" y="174"/>
                      </a:lnTo>
                      <a:lnTo>
                        <a:pt x="336" y="225"/>
                      </a:lnTo>
                      <a:lnTo>
                        <a:pt x="311" y="240"/>
                      </a:lnTo>
                      <a:lnTo>
                        <a:pt x="287" y="272"/>
                      </a:lnTo>
                      <a:lnTo>
                        <a:pt x="256" y="284"/>
                      </a:lnTo>
                      <a:lnTo>
                        <a:pt x="227" y="279"/>
                      </a:lnTo>
                      <a:lnTo>
                        <a:pt x="208" y="295"/>
                      </a:lnTo>
                      <a:lnTo>
                        <a:pt x="179" y="304"/>
                      </a:lnTo>
                      <a:lnTo>
                        <a:pt x="142" y="334"/>
                      </a:lnTo>
                      <a:lnTo>
                        <a:pt x="133" y="305"/>
                      </a:lnTo>
                      <a:lnTo>
                        <a:pt x="109" y="281"/>
                      </a:lnTo>
                      <a:lnTo>
                        <a:pt x="82" y="236"/>
                      </a:lnTo>
                      <a:lnTo>
                        <a:pt x="33" y="236"/>
                      </a:lnTo>
                      <a:lnTo>
                        <a:pt x="29" y="206"/>
                      </a:lnTo>
                      <a:lnTo>
                        <a:pt x="29" y="185"/>
                      </a:lnTo>
                      <a:lnTo>
                        <a:pt x="22" y="117"/>
                      </a:lnTo>
                      <a:lnTo>
                        <a:pt x="4" y="111"/>
                      </a:lnTo>
                      <a:lnTo>
                        <a:pt x="1" y="99"/>
                      </a:lnTo>
                      <a:lnTo>
                        <a:pt x="19" y="88"/>
                      </a:lnTo>
                      <a:lnTo>
                        <a:pt x="5" y="64"/>
                      </a:lnTo>
                      <a:lnTo>
                        <a:pt x="0" y="19"/>
                      </a:lnTo>
                      <a:lnTo>
                        <a:pt x="13" y="14"/>
                      </a:lnTo>
                      <a:lnTo>
                        <a:pt x="117" y="23"/>
                      </a:lnTo>
                      <a:lnTo>
                        <a:pt x="142" y="38"/>
                      </a:lnTo>
                      <a:lnTo>
                        <a:pt x="172" y="47"/>
                      </a:lnTo>
                      <a:lnTo>
                        <a:pt x="159" y="64"/>
                      </a:lnTo>
                      <a:lnTo>
                        <a:pt x="190" y="88"/>
                      </a:lnTo>
                      <a:lnTo>
                        <a:pt x="270" y="12"/>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7" name="Groupe 76">
                <a:extLst>
                  <a:ext uri="{FF2B5EF4-FFF2-40B4-BE49-F238E27FC236}">
                    <a16:creationId xmlns:a16="http://schemas.microsoft.com/office/drawing/2014/main" id="{8C4D82C3-A55A-4AF3-B075-8B6F3023E077}"/>
                  </a:ext>
                </a:extLst>
              </p:cNvPr>
              <p:cNvGrpSpPr/>
              <p:nvPr/>
            </p:nvGrpSpPr>
            <p:grpSpPr>
              <a:xfrm>
                <a:off x="5967840" y="1702071"/>
                <a:ext cx="1188962" cy="1021321"/>
                <a:chOff x="2357438" y="1981201"/>
                <a:chExt cx="2609851" cy="2417763"/>
              </a:xfrm>
              <a:solidFill>
                <a:srgbClr val="FFFFFF">
                  <a:lumMod val="50000"/>
                </a:srgbClr>
              </a:solidFill>
            </p:grpSpPr>
            <p:sp>
              <p:nvSpPr>
                <p:cNvPr id="88" name="Freeform 22">
                  <a:extLst>
                    <a:ext uri="{FF2B5EF4-FFF2-40B4-BE49-F238E27FC236}">
                      <a16:creationId xmlns:a16="http://schemas.microsoft.com/office/drawing/2014/main" id="{DF289820-5AB3-4490-BC52-5DEAD973A588}"/>
                    </a:ext>
                  </a:extLst>
                </p:cNvPr>
                <p:cNvSpPr>
                  <a:spLocks/>
                </p:cNvSpPr>
                <p:nvPr/>
              </p:nvSpPr>
              <p:spPr bwMode="auto">
                <a:xfrm>
                  <a:off x="4368801" y="3055938"/>
                  <a:ext cx="598488" cy="711200"/>
                </a:xfrm>
                <a:custGeom>
                  <a:avLst/>
                  <a:gdLst>
                    <a:gd name="T0" fmla="*/ 44 w 377"/>
                    <a:gd name="T1" fmla="*/ 0 h 448"/>
                    <a:gd name="T2" fmla="*/ 61 w 377"/>
                    <a:gd name="T3" fmla="*/ 17 h 448"/>
                    <a:gd name="T4" fmla="*/ 116 w 377"/>
                    <a:gd name="T5" fmla="*/ 46 h 448"/>
                    <a:gd name="T6" fmla="*/ 127 w 377"/>
                    <a:gd name="T7" fmla="*/ 93 h 448"/>
                    <a:gd name="T8" fmla="*/ 133 w 377"/>
                    <a:gd name="T9" fmla="*/ 93 h 448"/>
                    <a:gd name="T10" fmla="*/ 188 w 377"/>
                    <a:gd name="T11" fmla="*/ 79 h 448"/>
                    <a:gd name="T12" fmla="*/ 191 w 377"/>
                    <a:gd name="T13" fmla="*/ 71 h 448"/>
                    <a:gd name="T14" fmla="*/ 201 w 377"/>
                    <a:gd name="T15" fmla="*/ 65 h 448"/>
                    <a:gd name="T16" fmla="*/ 215 w 377"/>
                    <a:gd name="T17" fmla="*/ 75 h 448"/>
                    <a:gd name="T18" fmla="*/ 240 w 377"/>
                    <a:gd name="T19" fmla="*/ 113 h 448"/>
                    <a:gd name="T20" fmla="*/ 290 w 377"/>
                    <a:gd name="T21" fmla="*/ 170 h 448"/>
                    <a:gd name="T22" fmla="*/ 289 w 377"/>
                    <a:gd name="T23" fmla="*/ 225 h 448"/>
                    <a:gd name="T24" fmla="*/ 339 w 377"/>
                    <a:gd name="T25" fmla="*/ 255 h 448"/>
                    <a:gd name="T26" fmla="*/ 374 w 377"/>
                    <a:gd name="T27" fmla="*/ 296 h 448"/>
                    <a:gd name="T28" fmla="*/ 377 w 377"/>
                    <a:gd name="T29" fmla="*/ 317 h 448"/>
                    <a:gd name="T30" fmla="*/ 339 w 377"/>
                    <a:gd name="T31" fmla="*/ 327 h 448"/>
                    <a:gd name="T32" fmla="*/ 324 w 377"/>
                    <a:gd name="T33" fmla="*/ 358 h 448"/>
                    <a:gd name="T34" fmla="*/ 294 w 377"/>
                    <a:gd name="T35" fmla="*/ 353 h 448"/>
                    <a:gd name="T36" fmla="*/ 277 w 377"/>
                    <a:gd name="T37" fmla="*/ 388 h 448"/>
                    <a:gd name="T38" fmla="*/ 275 w 377"/>
                    <a:gd name="T39" fmla="*/ 422 h 448"/>
                    <a:gd name="T40" fmla="*/ 259 w 377"/>
                    <a:gd name="T41" fmla="*/ 423 h 448"/>
                    <a:gd name="T42" fmla="*/ 204 w 377"/>
                    <a:gd name="T43" fmla="*/ 442 h 448"/>
                    <a:gd name="T44" fmla="*/ 183 w 377"/>
                    <a:gd name="T45" fmla="*/ 423 h 448"/>
                    <a:gd name="T46" fmla="*/ 172 w 377"/>
                    <a:gd name="T47" fmla="*/ 435 h 448"/>
                    <a:gd name="T48" fmla="*/ 171 w 377"/>
                    <a:gd name="T49" fmla="*/ 448 h 448"/>
                    <a:gd name="T50" fmla="*/ 123 w 377"/>
                    <a:gd name="T51" fmla="*/ 447 h 448"/>
                    <a:gd name="T52" fmla="*/ 103 w 377"/>
                    <a:gd name="T53" fmla="*/ 435 h 448"/>
                    <a:gd name="T54" fmla="*/ 102 w 377"/>
                    <a:gd name="T55" fmla="*/ 415 h 448"/>
                    <a:gd name="T56" fmla="*/ 76 w 377"/>
                    <a:gd name="T57" fmla="*/ 400 h 448"/>
                    <a:gd name="T58" fmla="*/ 76 w 377"/>
                    <a:gd name="T59" fmla="*/ 385 h 448"/>
                    <a:gd name="T60" fmla="*/ 82 w 377"/>
                    <a:gd name="T61" fmla="*/ 353 h 448"/>
                    <a:gd name="T62" fmla="*/ 77 w 377"/>
                    <a:gd name="T63" fmla="*/ 347 h 448"/>
                    <a:gd name="T64" fmla="*/ 61 w 377"/>
                    <a:gd name="T65" fmla="*/ 358 h 448"/>
                    <a:gd name="T66" fmla="*/ 44 w 377"/>
                    <a:gd name="T67" fmla="*/ 331 h 448"/>
                    <a:gd name="T68" fmla="*/ 32 w 377"/>
                    <a:gd name="T69" fmla="*/ 278 h 448"/>
                    <a:gd name="T70" fmla="*/ 44 w 377"/>
                    <a:gd name="T71" fmla="*/ 238 h 448"/>
                    <a:gd name="T72" fmla="*/ 49 w 377"/>
                    <a:gd name="T73" fmla="*/ 228 h 448"/>
                    <a:gd name="T74" fmla="*/ 38 w 377"/>
                    <a:gd name="T75" fmla="*/ 218 h 448"/>
                    <a:gd name="T76" fmla="*/ 32 w 377"/>
                    <a:gd name="T77" fmla="*/ 217 h 448"/>
                    <a:gd name="T78" fmla="*/ 42 w 377"/>
                    <a:gd name="T79" fmla="*/ 177 h 448"/>
                    <a:gd name="T80" fmla="*/ 38 w 377"/>
                    <a:gd name="T81" fmla="*/ 166 h 448"/>
                    <a:gd name="T82" fmla="*/ 29 w 377"/>
                    <a:gd name="T83" fmla="*/ 168 h 448"/>
                    <a:gd name="T84" fmla="*/ 22 w 377"/>
                    <a:gd name="T85" fmla="*/ 94 h 448"/>
                    <a:gd name="T86" fmla="*/ 8 w 377"/>
                    <a:gd name="T87" fmla="*/ 61 h 448"/>
                    <a:gd name="T88" fmla="*/ 2 w 377"/>
                    <a:gd name="T89" fmla="*/ 47 h 448"/>
                    <a:gd name="T90" fmla="*/ 0 w 377"/>
                    <a:gd name="T91" fmla="*/ 37 h 448"/>
                    <a:gd name="T92" fmla="*/ 18 w 377"/>
                    <a:gd name="T93" fmla="*/ 25 h 448"/>
                    <a:gd name="T94" fmla="*/ 29 w 377"/>
                    <a:gd name="T95" fmla="*/ 1 h 448"/>
                    <a:gd name="T96" fmla="*/ 44 w 377"/>
                    <a:gd name="T9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448">
                      <a:moveTo>
                        <a:pt x="44" y="0"/>
                      </a:moveTo>
                      <a:lnTo>
                        <a:pt x="61" y="17"/>
                      </a:lnTo>
                      <a:lnTo>
                        <a:pt x="116" y="46"/>
                      </a:lnTo>
                      <a:lnTo>
                        <a:pt x="127" y="93"/>
                      </a:lnTo>
                      <a:lnTo>
                        <a:pt x="133" y="93"/>
                      </a:lnTo>
                      <a:lnTo>
                        <a:pt x="188" y="79"/>
                      </a:lnTo>
                      <a:lnTo>
                        <a:pt x="191" y="71"/>
                      </a:lnTo>
                      <a:lnTo>
                        <a:pt x="201" y="65"/>
                      </a:lnTo>
                      <a:lnTo>
                        <a:pt x="215" y="75"/>
                      </a:lnTo>
                      <a:lnTo>
                        <a:pt x="240" y="113"/>
                      </a:lnTo>
                      <a:lnTo>
                        <a:pt x="290" y="170"/>
                      </a:lnTo>
                      <a:lnTo>
                        <a:pt x="289" y="225"/>
                      </a:lnTo>
                      <a:lnTo>
                        <a:pt x="339" y="255"/>
                      </a:lnTo>
                      <a:lnTo>
                        <a:pt x="374" y="296"/>
                      </a:lnTo>
                      <a:lnTo>
                        <a:pt x="377" y="317"/>
                      </a:lnTo>
                      <a:lnTo>
                        <a:pt x="339" y="327"/>
                      </a:lnTo>
                      <a:lnTo>
                        <a:pt x="324" y="358"/>
                      </a:lnTo>
                      <a:lnTo>
                        <a:pt x="294" y="353"/>
                      </a:lnTo>
                      <a:lnTo>
                        <a:pt x="277" y="388"/>
                      </a:lnTo>
                      <a:lnTo>
                        <a:pt x="275" y="422"/>
                      </a:lnTo>
                      <a:lnTo>
                        <a:pt x="259" y="423"/>
                      </a:lnTo>
                      <a:lnTo>
                        <a:pt x="204" y="442"/>
                      </a:lnTo>
                      <a:lnTo>
                        <a:pt x="183" y="423"/>
                      </a:lnTo>
                      <a:lnTo>
                        <a:pt x="172" y="435"/>
                      </a:lnTo>
                      <a:lnTo>
                        <a:pt x="171" y="448"/>
                      </a:lnTo>
                      <a:lnTo>
                        <a:pt x="123" y="447"/>
                      </a:lnTo>
                      <a:lnTo>
                        <a:pt x="103" y="435"/>
                      </a:lnTo>
                      <a:lnTo>
                        <a:pt x="102" y="415"/>
                      </a:lnTo>
                      <a:lnTo>
                        <a:pt x="76" y="400"/>
                      </a:lnTo>
                      <a:lnTo>
                        <a:pt x="76" y="385"/>
                      </a:lnTo>
                      <a:lnTo>
                        <a:pt x="82" y="353"/>
                      </a:lnTo>
                      <a:lnTo>
                        <a:pt x="77" y="347"/>
                      </a:lnTo>
                      <a:lnTo>
                        <a:pt x="61" y="358"/>
                      </a:lnTo>
                      <a:lnTo>
                        <a:pt x="44" y="331"/>
                      </a:lnTo>
                      <a:lnTo>
                        <a:pt x="32" y="278"/>
                      </a:lnTo>
                      <a:lnTo>
                        <a:pt x="44" y="238"/>
                      </a:lnTo>
                      <a:lnTo>
                        <a:pt x="49" y="228"/>
                      </a:lnTo>
                      <a:lnTo>
                        <a:pt x="38" y="218"/>
                      </a:lnTo>
                      <a:lnTo>
                        <a:pt x="32" y="217"/>
                      </a:lnTo>
                      <a:lnTo>
                        <a:pt x="42" y="177"/>
                      </a:lnTo>
                      <a:lnTo>
                        <a:pt x="38" y="166"/>
                      </a:lnTo>
                      <a:lnTo>
                        <a:pt x="29" y="168"/>
                      </a:lnTo>
                      <a:lnTo>
                        <a:pt x="22" y="94"/>
                      </a:lnTo>
                      <a:lnTo>
                        <a:pt x="8" y="61"/>
                      </a:lnTo>
                      <a:lnTo>
                        <a:pt x="2" y="47"/>
                      </a:lnTo>
                      <a:lnTo>
                        <a:pt x="0" y="37"/>
                      </a:lnTo>
                      <a:lnTo>
                        <a:pt x="18" y="25"/>
                      </a:lnTo>
                      <a:lnTo>
                        <a:pt x="29" y="1"/>
                      </a:lnTo>
                      <a:lnTo>
                        <a:pt x="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1" name="Freeform 23">
                  <a:extLst>
                    <a:ext uri="{FF2B5EF4-FFF2-40B4-BE49-F238E27FC236}">
                      <a16:creationId xmlns:a16="http://schemas.microsoft.com/office/drawing/2014/main" id="{6643617D-1B0D-428E-A929-93EE6C859552}"/>
                    </a:ext>
                  </a:extLst>
                </p:cNvPr>
                <p:cNvSpPr>
                  <a:spLocks/>
                </p:cNvSpPr>
                <p:nvPr/>
              </p:nvSpPr>
              <p:spPr bwMode="auto">
                <a:xfrm>
                  <a:off x="4005263" y="3113088"/>
                  <a:ext cx="527050" cy="723900"/>
                </a:xfrm>
                <a:custGeom>
                  <a:avLst/>
                  <a:gdLst>
                    <a:gd name="T0" fmla="*/ 143 w 332"/>
                    <a:gd name="T1" fmla="*/ 0 h 456"/>
                    <a:gd name="T2" fmla="*/ 229 w 332"/>
                    <a:gd name="T3" fmla="*/ 1 h 456"/>
                    <a:gd name="T4" fmla="*/ 231 w 332"/>
                    <a:gd name="T5" fmla="*/ 11 h 456"/>
                    <a:gd name="T6" fmla="*/ 237 w 332"/>
                    <a:gd name="T7" fmla="*/ 25 h 456"/>
                    <a:gd name="T8" fmla="*/ 251 w 332"/>
                    <a:gd name="T9" fmla="*/ 58 h 456"/>
                    <a:gd name="T10" fmla="*/ 258 w 332"/>
                    <a:gd name="T11" fmla="*/ 132 h 456"/>
                    <a:gd name="T12" fmla="*/ 267 w 332"/>
                    <a:gd name="T13" fmla="*/ 130 h 456"/>
                    <a:gd name="T14" fmla="*/ 271 w 332"/>
                    <a:gd name="T15" fmla="*/ 141 h 456"/>
                    <a:gd name="T16" fmla="*/ 261 w 332"/>
                    <a:gd name="T17" fmla="*/ 181 h 456"/>
                    <a:gd name="T18" fmla="*/ 267 w 332"/>
                    <a:gd name="T19" fmla="*/ 182 h 456"/>
                    <a:gd name="T20" fmla="*/ 278 w 332"/>
                    <a:gd name="T21" fmla="*/ 192 h 456"/>
                    <a:gd name="T22" fmla="*/ 273 w 332"/>
                    <a:gd name="T23" fmla="*/ 202 h 456"/>
                    <a:gd name="T24" fmla="*/ 261 w 332"/>
                    <a:gd name="T25" fmla="*/ 242 h 456"/>
                    <a:gd name="T26" fmla="*/ 273 w 332"/>
                    <a:gd name="T27" fmla="*/ 295 h 456"/>
                    <a:gd name="T28" fmla="*/ 290 w 332"/>
                    <a:gd name="T29" fmla="*/ 322 h 456"/>
                    <a:gd name="T30" fmla="*/ 306 w 332"/>
                    <a:gd name="T31" fmla="*/ 311 h 456"/>
                    <a:gd name="T32" fmla="*/ 311 w 332"/>
                    <a:gd name="T33" fmla="*/ 317 h 456"/>
                    <a:gd name="T34" fmla="*/ 305 w 332"/>
                    <a:gd name="T35" fmla="*/ 349 h 456"/>
                    <a:gd name="T36" fmla="*/ 305 w 332"/>
                    <a:gd name="T37" fmla="*/ 364 h 456"/>
                    <a:gd name="T38" fmla="*/ 331 w 332"/>
                    <a:gd name="T39" fmla="*/ 379 h 456"/>
                    <a:gd name="T40" fmla="*/ 332 w 332"/>
                    <a:gd name="T41" fmla="*/ 399 h 456"/>
                    <a:gd name="T42" fmla="*/ 278 w 332"/>
                    <a:gd name="T43" fmla="*/ 412 h 456"/>
                    <a:gd name="T44" fmla="*/ 244 w 332"/>
                    <a:gd name="T45" fmla="*/ 456 h 456"/>
                    <a:gd name="T46" fmla="*/ 222 w 332"/>
                    <a:gd name="T47" fmla="*/ 441 h 456"/>
                    <a:gd name="T48" fmla="*/ 216 w 332"/>
                    <a:gd name="T49" fmla="*/ 424 h 456"/>
                    <a:gd name="T50" fmla="*/ 189 w 332"/>
                    <a:gd name="T51" fmla="*/ 406 h 456"/>
                    <a:gd name="T52" fmla="*/ 174 w 332"/>
                    <a:gd name="T53" fmla="*/ 417 h 456"/>
                    <a:gd name="T54" fmla="*/ 152 w 332"/>
                    <a:gd name="T55" fmla="*/ 402 h 456"/>
                    <a:gd name="T56" fmla="*/ 134 w 332"/>
                    <a:gd name="T57" fmla="*/ 411 h 456"/>
                    <a:gd name="T58" fmla="*/ 79 w 332"/>
                    <a:gd name="T59" fmla="*/ 381 h 456"/>
                    <a:gd name="T60" fmla="*/ 80 w 332"/>
                    <a:gd name="T61" fmla="*/ 365 h 456"/>
                    <a:gd name="T62" fmla="*/ 60 w 332"/>
                    <a:gd name="T63" fmla="*/ 352 h 456"/>
                    <a:gd name="T64" fmla="*/ 60 w 332"/>
                    <a:gd name="T65" fmla="*/ 320 h 456"/>
                    <a:gd name="T66" fmla="*/ 75 w 332"/>
                    <a:gd name="T67" fmla="*/ 317 h 456"/>
                    <a:gd name="T68" fmla="*/ 93 w 332"/>
                    <a:gd name="T69" fmla="*/ 262 h 456"/>
                    <a:gd name="T70" fmla="*/ 88 w 332"/>
                    <a:gd name="T71" fmla="*/ 219 h 456"/>
                    <a:gd name="T72" fmla="*/ 100 w 332"/>
                    <a:gd name="T73" fmla="*/ 207 h 456"/>
                    <a:gd name="T74" fmla="*/ 73 w 332"/>
                    <a:gd name="T75" fmla="*/ 152 h 456"/>
                    <a:gd name="T76" fmla="*/ 59 w 332"/>
                    <a:gd name="T77" fmla="*/ 138 h 456"/>
                    <a:gd name="T78" fmla="*/ 76 w 332"/>
                    <a:gd name="T79" fmla="*/ 123 h 456"/>
                    <a:gd name="T80" fmla="*/ 80 w 332"/>
                    <a:gd name="T81" fmla="*/ 119 h 456"/>
                    <a:gd name="T82" fmla="*/ 0 w 332"/>
                    <a:gd name="T83" fmla="*/ 31 h 456"/>
                    <a:gd name="T84" fmla="*/ 44 w 332"/>
                    <a:gd name="T85" fmla="*/ 41 h 456"/>
                    <a:gd name="T86" fmla="*/ 105 w 332"/>
                    <a:gd name="T87" fmla="*/ 35 h 456"/>
                    <a:gd name="T88" fmla="*/ 120 w 332"/>
                    <a:gd name="T89" fmla="*/ 11 h 456"/>
                    <a:gd name="T90" fmla="*/ 143 w 332"/>
                    <a:gd name="T9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2" h="456">
                      <a:moveTo>
                        <a:pt x="143" y="0"/>
                      </a:moveTo>
                      <a:lnTo>
                        <a:pt x="229" y="1"/>
                      </a:lnTo>
                      <a:lnTo>
                        <a:pt x="231" y="11"/>
                      </a:lnTo>
                      <a:lnTo>
                        <a:pt x="237" y="25"/>
                      </a:lnTo>
                      <a:lnTo>
                        <a:pt x="251" y="58"/>
                      </a:lnTo>
                      <a:lnTo>
                        <a:pt x="258" y="132"/>
                      </a:lnTo>
                      <a:lnTo>
                        <a:pt x="267" y="130"/>
                      </a:lnTo>
                      <a:lnTo>
                        <a:pt x="271" y="141"/>
                      </a:lnTo>
                      <a:lnTo>
                        <a:pt x="261" y="181"/>
                      </a:lnTo>
                      <a:lnTo>
                        <a:pt x="267" y="182"/>
                      </a:lnTo>
                      <a:lnTo>
                        <a:pt x="278" y="192"/>
                      </a:lnTo>
                      <a:lnTo>
                        <a:pt x="273" y="202"/>
                      </a:lnTo>
                      <a:lnTo>
                        <a:pt x="261" y="242"/>
                      </a:lnTo>
                      <a:lnTo>
                        <a:pt x="273" y="295"/>
                      </a:lnTo>
                      <a:lnTo>
                        <a:pt x="290" y="322"/>
                      </a:lnTo>
                      <a:lnTo>
                        <a:pt x="306" y="311"/>
                      </a:lnTo>
                      <a:lnTo>
                        <a:pt x="311" y="317"/>
                      </a:lnTo>
                      <a:lnTo>
                        <a:pt x="305" y="349"/>
                      </a:lnTo>
                      <a:lnTo>
                        <a:pt x="305" y="364"/>
                      </a:lnTo>
                      <a:lnTo>
                        <a:pt x="331" y="379"/>
                      </a:lnTo>
                      <a:lnTo>
                        <a:pt x="332" y="399"/>
                      </a:lnTo>
                      <a:lnTo>
                        <a:pt x="278" y="412"/>
                      </a:lnTo>
                      <a:lnTo>
                        <a:pt x="244" y="456"/>
                      </a:lnTo>
                      <a:lnTo>
                        <a:pt x="222" y="441"/>
                      </a:lnTo>
                      <a:lnTo>
                        <a:pt x="216" y="424"/>
                      </a:lnTo>
                      <a:lnTo>
                        <a:pt x="189" y="406"/>
                      </a:lnTo>
                      <a:lnTo>
                        <a:pt x="174" y="417"/>
                      </a:lnTo>
                      <a:lnTo>
                        <a:pt x="152" y="402"/>
                      </a:lnTo>
                      <a:lnTo>
                        <a:pt x="134" y="411"/>
                      </a:lnTo>
                      <a:lnTo>
                        <a:pt x="79" y="381"/>
                      </a:lnTo>
                      <a:lnTo>
                        <a:pt x="80" y="365"/>
                      </a:lnTo>
                      <a:lnTo>
                        <a:pt x="60" y="352"/>
                      </a:lnTo>
                      <a:lnTo>
                        <a:pt x="60" y="320"/>
                      </a:lnTo>
                      <a:lnTo>
                        <a:pt x="75" y="317"/>
                      </a:lnTo>
                      <a:lnTo>
                        <a:pt x="93" y="262"/>
                      </a:lnTo>
                      <a:lnTo>
                        <a:pt x="88" y="219"/>
                      </a:lnTo>
                      <a:lnTo>
                        <a:pt x="100" y="207"/>
                      </a:lnTo>
                      <a:lnTo>
                        <a:pt x="73" y="152"/>
                      </a:lnTo>
                      <a:lnTo>
                        <a:pt x="59" y="138"/>
                      </a:lnTo>
                      <a:lnTo>
                        <a:pt x="76" y="123"/>
                      </a:lnTo>
                      <a:lnTo>
                        <a:pt x="80" y="119"/>
                      </a:lnTo>
                      <a:lnTo>
                        <a:pt x="0" y="31"/>
                      </a:lnTo>
                      <a:lnTo>
                        <a:pt x="44" y="41"/>
                      </a:lnTo>
                      <a:lnTo>
                        <a:pt x="105" y="35"/>
                      </a:lnTo>
                      <a:lnTo>
                        <a:pt x="120" y="11"/>
                      </a:lnTo>
                      <a:lnTo>
                        <a:pt x="14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94" name="Groupe 93">
                  <a:extLst>
                    <a:ext uri="{FF2B5EF4-FFF2-40B4-BE49-F238E27FC236}">
                      <a16:creationId xmlns:a16="http://schemas.microsoft.com/office/drawing/2014/main" id="{647A2774-3525-440C-B366-192842D9496C}"/>
                    </a:ext>
                  </a:extLst>
                </p:cNvPr>
                <p:cNvGrpSpPr/>
                <p:nvPr/>
              </p:nvGrpSpPr>
              <p:grpSpPr>
                <a:xfrm>
                  <a:off x="3736976" y="3584576"/>
                  <a:ext cx="712788" cy="814388"/>
                  <a:chOff x="3736976" y="3584576"/>
                  <a:chExt cx="712788" cy="814388"/>
                </a:xfrm>
                <a:grpFill/>
              </p:grpSpPr>
              <p:sp>
                <p:nvSpPr>
                  <p:cNvPr id="108" name="Freeform 24">
                    <a:extLst>
                      <a:ext uri="{FF2B5EF4-FFF2-40B4-BE49-F238E27FC236}">
                        <a16:creationId xmlns:a16="http://schemas.microsoft.com/office/drawing/2014/main" id="{41B8A91B-683D-4823-8940-1B6A8CA096E1}"/>
                      </a:ext>
                    </a:extLst>
                  </p:cNvPr>
                  <p:cNvSpPr>
                    <a:spLocks/>
                  </p:cNvSpPr>
                  <p:nvPr/>
                </p:nvSpPr>
                <p:spPr bwMode="auto">
                  <a:xfrm>
                    <a:off x="3879851" y="3584576"/>
                    <a:ext cx="569913" cy="814388"/>
                  </a:xfrm>
                  <a:custGeom>
                    <a:avLst/>
                    <a:gdLst>
                      <a:gd name="T0" fmla="*/ 54 w 359"/>
                      <a:gd name="T1" fmla="*/ 0 h 513"/>
                      <a:gd name="T2" fmla="*/ 87 w 359"/>
                      <a:gd name="T3" fmla="*/ 5 h 513"/>
                      <a:gd name="T4" fmla="*/ 85 w 359"/>
                      <a:gd name="T5" fmla="*/ 20 h 513"/>
                      <a:gd name="T6" fmla="*/ 139 w 359"/>
                      <a:gd name="T7" fmla="*/ 23 h 513"/>
                      <a:gd name="T8" fmla="*/ 139 w 359"/>
                      <a:gd name="T9" fmla="*/ 55 h 513"/>
                      <a:gd name="T10" fmla="*/ 159 w 359"/>
                      <a:gd name="T11" fmla="*/ 68 h 513"/>
                      <a:gd name="T12" fmla="*/ 158 w 359"/>
                      <a:gd name="T13" fmla="*/ 84 h 513"/>
                      <a:gd name="T14" fmla="*/ 213 w 359"/>
                      <a:gd name="T15" fmla="*/ 114 h 513"/>
                      <a:gd name="T16" fmla="*/ 231 w 359"/>
                      <a:gd name="T17" fmla="*/ 105 h 513"/>
                      <a:gd name="T18" fmla="*/ 253 w 359"/>
                      <a:gd name="T19" fmla="*/ 120 h 513"/>
                      <a:gd name="T20" fmla="*/ 268 w 359"/>
                      <a:gd name="T21" fmla="*/ 109 h 513"/>
                      <a:gd name="T22" fmla="*/ 295 w 359"/>
                      <a:gd name="T23" fmla="*/ 127 h 513"/>
                      <a:gd name="T24" fmla="*/ 301 w 359"/>
                      <a:gd name="T25" fmla="*/ 144 h 513"/>
                      <a:gd name="T26" fmla="*/ 323 w 359"/>
                      <a:gd name="T27" fmla="*/ 159 h 513"/>
                      <a:gd name="T28" fmla="*/ 317 w 359"/>
                      <a:gd name="T29" fmla="*/ 183 h 513"/>
                      <a:gd name="T30" fmla="*/ 305 w 359"/>
                      <a:gd name="T31" fmla="*/ 230 h 513"/>
                      <a:gd name="T32" fmla="*/ 290 w 359"/>
                      <a:gd name="T33" fmla="*/ 235 h 513"/>
                      <a:gd name="T34" fmla="*/ 239 w 359"/>
                      <a:gd name="T35" fmla="*/ 237 h 513"/>
                      <a:gd name="T36" fmla="*/ 231 w 359"/>
                      <a:gd name="T37" fmla="*/ 247 h 513"/>
                      <a:gd name="T38" fmla="*/ 236 w 359"/>
                      <a:gd name="T39" fmla="*/ 260 h 513"/>
                      <a:gd name="T40" fmla="*/ 236 w 359"/>
                      <a:gd name="T41" fmla="*/ 296 h 513"/>
                      <a:gd name="T42" fmla="*/ 253 w 359"/>
                      <a:gd name="T43" fmla="*/ 312 h 513"/>
                      <a:gd name="T44" fmla="*/ 257 w 359"/>
                      <a:gd name="T45" fmla="*/ 327 h 513"/>
                      <a:gd name="T46" fmla="*/ 277 w 359"/>
                      <a:gd name="T47" fmla="*/ 350 h 513"/>
                      <a:gd name="T48" fmla="*/ 286 w 359"/>
                      <a:gd name="T49" fmla="*/ 375 h 513"/>
                      <a:gd name="T50" fmla="*/ 275 w 359"/>
                      <a:gd name="T51" fmla="*/ 391 h 513"/>
                      <a:gd name="T52" fmla="*/ 281 w 359"/>
                      <a:gd name="T53" fmla="*/ 434 h 513"/>
                      <a:gd name="T54" fmla="*/ 296 w 359"/>
                      <a:gd name="T55" fmla="*/ 428 h 513"/>
                      <a:gd name="T56" fmla="*/ 305 w 359"/>
                      <a:gd name="T57" fmla="*/ 433 h 513"/>
                      <a:gd name="T58" fmla="*/ 311 w 359"/>
                      <a:gd name="T59" fmla="*/ 449 h 513"/>
                      <a:gd name="T60" fmla="*/ 332 w 359"/>
                      <a:gd name="T61" fmla="*/ 455 h 513"/>
                      <a:gd name="T62" fmla="*/ 359 w 359"/>
                      <a:gd name="T63" fmla="*/ 478 h 513"/>
                      <a:gd name="T64" fmla="*/ 337 w 359"/>
                      <a:gd name="T65" fmla="*/ 503 h 513"/>
                      <a:gd name="T66" fmla="*/ 311 w 359"/>
                      <a:gd name="T67" fmla="*/ 513 h 513"/>
                      <a:gd name="T68" fmla="*/ 250 w 359"/>
                      <a:gd name="T69" fmla="*/ 490 h 513"/>
                      <a:gd name="T70" fmla="*/ 233 w 359"/>
                      <a:gd name="T71" fmla="*/ 465 h 513"/>
                      <a:gd name="T72" fmla="*/ 224 w 359"/>
                      <a:gd name="T73" fmla="*/ 440 h 513"/>
                      <a:gd name="T74" fmla="*/ 174 w 359"/>
                      <a:gd name="T75" fmla="*/ 423 h 513"/>
                      <a:gd name="T76" fmla="*/ 154 w 359"/>
                      <a:gd name="T77" fmla="*/ 423 h 513"/>
                      <a:gd name="T78" fmla="*/ 148 w 359"/>
                      <a:gd name="T79" fmla="*/ 400 h 513"/>
                      <a:gd name="T80" fmla="*/ 112 w 359"/>
                      <a:gd name="T81" fmla="*/ 344 h 513"/>
                      <a:gd name="T82" fmla="*/ 25 w 359"/>
                      <a:gd name="T83" fmla="*/ 283 h 513"/>
                      <a:gd name="T84" fmla="*/ 4 w 359"/>
                      <a:gd name="T85" fmla="*/ 295 h 513"/>
                      <a:gd name="T86" fmla="*/ 0 w 359"/>
                      <a:gd name="T87" fmla="*/ 256 h 513"/>
                      <a:gd name="T88" fmla="*/ 13 w 359"/>
                      <a:gd name="T89" fmla="*/ 237 h 513"/>
                      <a:gd name="T90" fmla="*/ 21 w 359"/>
                      <a:gd name="T91" fmla="*/ 227 h 513"/>
                      <a:gd name="T92" fmla="*/ 19 w 359"/>
                      <a:gd name="T93" fmla="*/ 212 h 513"/>
                      <a:gd name="T94" fmla="*/ 25 w 359"/>
                      <a:gd name="T95" fmla="*/ 206 h 513"/>
                      <a:gd name="T96" fmla="*/ 31 w 359"/>
                      <a:gd name="T97" fmla="*/ 212 h 513"/>
                      <a:gd name="T98" fmla="*/ 43 w 359"/>
                      <a:gd name="T99" fmla="*/ 197 h 513"/>
                      <a:gd name="T100" fmla="*/ 41 w 359"/>
                      <a:gd name="T101" fmla="*/ 122 h 513"/>
                      <a:gd name="T102" fmla="*/ 16 w 359"/>
                      <a:gd name="T103" fmla="*/ 93 h 513"/>
                      <a:gd name="T104" fmla="*/ 9 w 359"/>
                      <a:gd name="T105" fmla="*/ 93 h 513"/>
                      <a:gd name="T106" fmla="*/ 9 w 359"/>
                      <a:gd name="T107" fmla="*/ 74 h 513"/>
                      <a:gd name="T108" fmla="*/ 21 w 359"/>
                      <a:gd name="T109" fmla="*/ 55 h 513"/>
                      <a:gd name="T110" fmla="*/ 35 w 359"/>
                      <a:gd name="T111" fmla="*/ 49 h 513"/>
                      <a:gd name="T112" fmla="*/ 28 w 359"/>
                      <a:gd name="T113" fmla="*/ 20 h 513"/>
                      <a:gd name="T114" fmla="*/ 54 w 359"/>
                      <a:gd name="T11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513">
                        <a:moveTo>
                          <a:pt x="54" y="0"/>
                        </a:moveTo>
                        <a:lnTo>
                          <a:pt x="87" y="5"/>
                        </a:lnTo>
                        <a:lnTo>
                          <a:pt x="85" y="20"/>
                        </a:lnTo>
                        <a:lnTo>
                          <a:pt x="139" y="23"/>
                        </a:lnTo>
                        <a:lnTo>
                          <a:pt x="139" y="55"/>
                        </a:lnTo>
                        <a:lnTo>
                          <a:pt x="159" y="68"/>
                        </a:lnTo>
                        <a:lnTo>
                          <a:pt x="158" y="84"/>
                        </a:lnTo>
                        <a:lnTo>
                          <a:pt x="213" y="114"/>
                        </a:lnTo>
                        <a:lnTo>
                          <a:pt x="231" y="105"/>
                        </a:lnTo>
                        <a:lnTo>
                          <a:pt x="253" y="120"/>
                        </a:lnTo>
                        <a:lnTo>
                          <a:pt x="268" y="109"/>
                        </a:lnTo>
                        <a:lnTo>
                          <a:pt x="295" y="127"/>
                        </a:lnTo>
                        <a:lnTo>
                          <a:pt x="301" y="144"/>
                        </a:lnTo>
                        <a:lnTo>
                          <a:pt x="323" y="159"/>
                        </a:lnTo>
                        <a:lnTo>
                          <a:pt x="317" y="183"/>
                        </a:lnTo>
                        <a:lnTo>
                          <a:pt x="305" y="230"/>
                        </a:lnTo>
                        <a:lnTo>
                          <a:pt x="290" y="235"/>
                        </a:lnTo>
                        <a:lnTo>
                          <a:pt x="239" y="237"/>
                        </a:lnTo>
                        <a:lnTo>
                          <a:pt x="231" y="247"/>
                        </a:lnTo>
                        <a:lnTo>
                          <a:pt x="236" y="260"/>
                        </a:lnTo>
                        <a:lnTo>
                          <a:pt x="236" y="296"/>
                        </a:lnTo>
                        <a:lnTo>
                          <a:pt x="253" y="312"/>
                        </a:lnTo>
                        <a:lnTo>
                          <a:pt x="257" y="327"/>
                        </a:lnTo>
                        <a:lnTo>
                          <a:pt x="277" y="350"/>
                        </a:lnTo>
                        <a:lnTo>
                          <a:pt x="286" y="375"/>
                        </a:lnTo>
                        <a:lnTo>
                          <a:pt x="275" y="391"/>
                        </a:lnTo>
                        <a:lnTo>
                          <a:pt x="281" y="434"/>
                        </a:lnTo>
                        <a:lnTo>
                          <a:pt x="296" y="428"/>
                        </a:lnTo>
                        <a:lnTo>
                          <a:pt x="305" y="433"/>
                        </a:lnTo>
                        <a:lnTo>
                          <a:pt x="311" y="449"/>
                        </a:lnTo>
                        <a:lnTo>
                          <a:pt x="332" y="455"/>
                        </a:lnTo>
                        <a:lnTo>
                          <a:pt x="359" y="478"/>
                        </a:lnTo>
                        <a:lnTo>
                          <a:pt x="337" y="503"/>
                        </a:lnTo>
                        <a:lnTo>
                          <a:pt x="311" y="513"/>
                        </a:lnTo>
                        <a:lnTo>
                          <a:pt x="250" y="490"/>
                        </a:lnTo>
                        <a:lnTo>
                          <a:pt x="233" y="465"/>
                        </a:lnTo>
                        <a:lnTo>
                          <a:pt x="224" y="440"/>
                        </a:lnTo>
                        <a:lnTo>
                          <a:pt x="174" y="423"/>
                        </a:lnTo>
                        <a:lnTo>
                          <a:pt x="154" y="423"/>
                        </a:lnTo>
                        <a:lnTo>
                          <a:pt x="148" y="400"/>
                        </a:lnTo>
                        <a:lnTo>
                          <a:pt x="112" y="344"/>
                        </a:lnTo>
                        <a:lnTo>
                          <a:pt x="25" y="283"/>
                        </a:lnTo>
                        <a:lnTo>
                          <a:pt x="4" y="295"/>
                        </a:lnTo>
                        <a:lnTo>
                          <a:pt x="0" y="256"/>
                        </a:lnTo>
                        <a:lnTo>
                          <a:pt x="13" y="237"/>
                        </a:lnTo>
                        <a:lnTo>
                          <a:pt x="21" y="227"/>
                        </a:lnTo>
                        <a:lnTo>
                          <a:pt x="19" y="212"/>
                        </a:lnTo>
                        <a:lnTo>
                          <a:pt x="25" y="206"/>
                        </a:lnTo>
                        <a:lnTo>
                          <a:pt x="31" y="212"/>
                        </a:lnTo>
                        <a:lnTo>
                          <a:pt x="43" y="197"/>
                        </a:lnTo>
                        <a:lnTo>
                          <a:pt x="41" y="122"/>
                        </a:lnTo>
                        <a:lnTo>
                          <a:pt x="16" y="93"/>
                        </a:lnTo>
                        <a:lnTo>
                          <a:pt x="9" y="93"/>
                        </a:lnTo>
                        <a:lnTo>
                          <a:pt x="9" y="74"/>
                        </a:lnTo>
                        <a:lnTo>
                          <a:pt x="21" y="55"/>
                        </a:lnTo>
                        <a:lnTo>
                          <a:pt x="35" y="49"/>
                        </a:lnTo>
                        <a:lnTo>
                          <a:pt x="28" y="20"/>
                        </a:lnTo>
                        <a:lnTo>
                          <a:pt x="5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9" name="Freeform 25">
                    <a:extLst>
                      <a:ext uri="{FF2B5EF4-FFF2-40B4-BE49-F238E27FC236}">
                        <a16:creationId xmlns:a16="http://schemas.microsoft.com/office/drawing/2014/main" id="{AD020563-CB46-4A47-8EEC-16B37181B7E6}"/>
                      </a:ext>
                    </a:extLst>
                  </p:cNvPr>
                  <p:cNvSpPr>
                    <a:spLocks/>
                  </p:cNvSpPr>
                  <p:nvPr/>
                </p:nvSpPr>
                <p:spPr bwMode="auto">
                  <a:xfrm>
                    <a:off x="3736976" y="3659188"/>
                    <a:ext cx="127000" cy="68263"/>
                  </a:xfrm>
                  <a:custGeom>
                    <a:avLst/>
                    <a:gdLst>
                      <a:gd name="T0" fmla="*/ 7 w 80"/>
                      <a:gd name="T1" fmla="*/ 0 h 43"/>
                      <a:gd name="T2" fmla="*/ 14 w 80"/>
                      <a:gd name="T3" fmla="*/ 2 h 43"/>
                      <a:gd name="T4" fmla="*/ 19 w 80"/>
                      <a:gd name="T5" fmla="*/ 6 h 43"/>
                      <a:gd name="T6" fmla="*/ 16 w 80"/>
                      <a:gd name="T7" fmla="*/ 11 h 43"/>
                      <a:gd name="T8" fmla="*/ 17 w 80"/>
                      <a:gd name="T9" fmla="*/ 17 h 43"/>
                      <a:gd name="T10" fmla="*/ 36 w 80"/>
                      <a:gd name="T11" fmla="*/ 11 h 43"/>
                      <a:gd name="T12" fmla="*/ 61 w 80"/>
                      <a:gd name="T13" fmla="*/ 26 h 43"/>
                      <a:gd name="T14" fmla="*/ 78 w 80"/>
                      <a:gd name="T15" fmla="*/ 33 h 43"/>
                      <a:gd name="T16" fmla="*/ 80 w 80"/>
                      <a:gd name="T17" fmla="*/ 37 h 43"/>
                      <a:gd name="T18" fmla="*/ 69 w 80"/>
                      <a:gd name="T19" fmla="*/ 43 h 43"/>
                      <a:gd name="T20" fmla="*/ 31 w 80"/>
                      <a:gd name="T21" fmla="*/ 27 h 43"/>
                      <a:gd name="T22" fmla="*/ 17 w 80"/>
                      <a:gd name="T23" fmla="*/ 28 h 43"/>
                      <a:gd name="T24" fmla="*/ 0 w 80"/>
                      <a:gd name="T25" fmla="*/ 15 h 43"/>
                      <a:gd name="T26" fmla="*/ 7 w 80"/>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7" y="0"/>
                        </a:moveTo>
                        <a:lnTo>
                          <a:pt x="14" y="2"/>
                        </a:lnTo>
                        <a:lnTo>
                          <a:pt x="19" y="6"/>
                        </a:lnTo>
                        <a:lnTo>
                          <a:pt x="16" y="11"/>
                        </a:lnTo>
                        <a:lnTo>
                          <a:pt x="17" y="17"/>
                        </a:lnTo>
                        <a:lnTo>
                          <a:pt x="36" y="11"/>
                        </a:lnTo>
                        <a:lnTo>
                          <a:pt x="61" y="26"/>
                        </a:lnTo>
                        <a:lnTo>
                          <a:pt x="78" y="33"/>
                        </a:lnTo>
                        <a:lnTo>
                          <a:pt x="80" y="37"/>
                        </a:lnTo>
                        <a:lnTo>
                          <a:pt x="69" y="43"/>
                        </a:lnTo>
                        <a:lnTo>
                          <a:pt x="31" y="27"/>
                        </a:lnTo>
                        <a:lnTo>
                          <a:pt x="17" y="28"/>
                        </a:lnTo>
                        <a:lnTo>
                          <a:pt x="0" y="15"/>
                        </a:lnTo>
                        <a:lnTo>
                          <a:pt x="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0" name="Freeform 26">
                    <a:extLst>
                      <a:ext uri="{FF2B5EF4-FFF2-40B4-BE49-F238E27FC236}">
                        <a16:creationId xmlns:a16="http://schemas.microsoft.com/office/drawing/2014/main" id="{B917DD4F-7DB5-4948-9161-568530B103FB}"/>
                      </a:ext>
                    </a:extLst>
                  </p:cNvPr>
                  <p:cNvSpPr>
                    <a:spLocks/>
                  </p:cNvSpPr>
                  <p:nvPr/>
                </p:nvSpPr>
                <p:spPr bwMode="auto">
                  <a:xfrm>
                    <a:off x="3800476" y="3786188"/>
                    <a:ext cx="103188" cy="149225"/>
                  </a:xfrm>
                  <a:custGeom>
                    <a:avLst/>
                    <a:gdLst>
                      <a:gd name="T0" fmla="*/ 0 w 65"/>
                      <a:gd name="T1" fmla="*/ 0 h 94"/>
                      <a:gd name="T2" fmla="*/ 50 w 65"/>
                      <a:gd name="T3" fmla="*/ 47 h 94"/>
                      <a:gd name="T4" fmla="*/ 65 w 65"/>
                      <a:gd name="T5" fmla="*/ 69 h 94"/>
                      <a:gd name="T6" fmla="*/ 60 w 65"/>
                      <a:gd name="T7" fmla="*/ 87 h 94"/>
                      <a:gd name="T8" fmla="*/ 54 w 65"/>
                      <a:gd name="T9" fmla="*/ 94 h 94"/>
                      <a:gd name="T10" fmla="*/ 0 w 65"/>
                      <a:gd name="T11" fmla="*/ 17 h 94"/>
                      <a:gd name="T12" fmla="*/ 0 w 6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65" h="94">
                        <a:moveTo>
                          <a:pt x="0" y="0"/>
                        </a:moveTo>
                        <a:lnTo>
                          <a:pt x="50" y="47"/>
                        </a:lnTo>
                        <a:lnTo>
                          <a:pt x="65" y="69"/>
                        </a:lnTo>
                        <a:lnTo>
                          <a:pt x="60" y="87"/>
                        </a:lnTo>
                        <a:lnTo>
                          <a:pt x="54" y="94"/>
                        </a:lnTo>
                        <a:lnTo>
                          <a:pt x="0" y="17"/>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95" name="Freeform 27">
                  <a:extLst>
                    <a:ext uri="{FF2B5EF4-FFF2-40B4-BE49-F238E27FC236}">
                      <a16:creationId xmlns:a16="http://schemas.microsoft.com/office/drawing/2014/main" id="{E0CEEC37-00E7-464D-8E82-E6E59EAA0249}"/>
                    </a:ext>
                  </a:extLst>
                </p:cNvPr>
                <p:cNvSpPr>
                  <a:spLocks/>
                </p:cNvSpPr>
                <p:nvPr/>
              </p:nvSpPr>
              <p:spPr bwMode="auto">
                <a:xfrm>
                  <a:off x="4246563" y="3725863"/>
                  <a:ext cx="604838" cy="617538"/>
                </a:xfrm>
                <a:custGeom>
                  <a:avLst/>
                  <a:gdLst>
                    <a:gd name="T0" fmla="*/ 352 w 381"/>
                    <a:gd name="T1" fmla="*/ 0 h 389"/>
                    <a:gd name="T2" fmla="*/ 352 w 381"/>
                    <a:gd name="T3" fmla="*/ 15 h 389"/>
                    <a:gd name="T4" fmla="*/ 376 w 381"/>
                    <a:gd name="T5" fmla="*/ 47 h 389"/>
                    <a:gd name="T6" fmla="*/ 381 w 381"/>
                    <a:gd name="T7" fmla="*/ 64 h 389"/>
                    <a:gd name="T8" fmla="*/ 375 w 381"/>
                    <a:gd name="T9" fmla="*/ 77 h 389"/>
                    <a:gd name="T10" fmla="*/ 357 w 381"/>
                    <a:gd name="T11" fmla="*/ 78 h 389"/>
                    <a:gd name="T12" fmla="*/ 352 w 381"/>
                    <a:gd name="T13" fmla="*/ 127 h 389"/>
                    <a:gd name="T14" fmla="*/ 319 w 381"/>
                    <a:gd name="T15" fmla="*/ 146 h 389"/>
                    <a:gd name="T16" fmla="*/ 304 w 381"/>
                    <a:gd name="T17" fmla="*/ 171 h 389"/>
                    <a:gd name="T18" fmla="*/ 265 w 381"/>
                    <a:gd name="T19" fmla="*/ 228 h 389"/>
                    <a:gd name="T20" fmla="*/ 234 w 381"/>
                    <a:gd name="T21" fmla="*/ 267 h 389"/>
                    <a:gd name="T22" fmla="*/ 204 w 381"/>
                    <a:gd name="T23" fmla="*/ 290 h 389"/>
                    <a:gd name="T24" fmla="*/ 197 w 381"/>
                    <a:gd name="T25" fmla="*/ 350 h 389"/>
                    <a:gd name="T26" fmla="*/ 175 w 381"/>
                    <a:gd name="T27" fmla="*/ 374 h 389"/>
                    <a:gd name="T28" fmla="*/ 145 w 381"/>
                    <a:gd name="T29" fmla="*/ 376 h 389"/>
                    <a:gd name="T30" fmla="*/ 128 w 381"/>
                    <a:gd name="T31" fmla="*/ 389 h 389"/>
                    <a:gd name="T32" fmla="*/ 101 w 381"/>
                    <a:gd name="T33" fmla="*/ 366 h 389"/>
                    <a:gd name="T34" fmla="*/ 80 w 381"/>
                    <a:gd name="T35" fmla="*/ 360 h 389"/>
                    <a:gd name="T36" fmla="*/ 74 w 381"/>
                    <a:gd name="T37" fmla="*/ 344 h 389"/>
                    <a:gd name="T38" fmla="*/ 65 w 381"/>
                    <a:gd name="T39" fmla="*/ 339 h 389"/>
                    <a:gd name="T40" fmla="*/ 50 w 381"/>
                    <a:gd name="T41" fmla="*/ 345 h 389"/>
                    <a:gd name="T42" fmla="*/ 44 w 381"/>
                    <a:gd name="T43" fmla="*/ 302 h 389"/>
                    <a:gd name="T44" fmla="*/ 55 w 381"/>
                    <a:gd name="T45" fmla="*/ 286 h 389"/>
                    <a:gd name="T46" fmla="*/ 46 w 381"/>
                    <a:gd name="T47" fmla="*/ 261 h 389"/>
                    <a:gd name="T48" fmla="*/ 26 w 381"/>
                    <a:gd name="T49" fmla="*/ 238 h 389"/>
                    <a:gd name="T50" fmla="*/ 22 w 381"/>
                    <a:gd name="T51" fmla="*/ 223 h 389"/>
                    <a:gd name="T52" fmla="*/ 5 w 381"/>
                    <a:gd name="T53" fmla="*/ 207 h 389"/>
                    <a:gd name="T54" fmla="*/ 5 w 381"/>
                    <a:gd name="T55" fmla="*/ 171 h 389"/>
                    <a:gd name="T56" fmla="*/ 0 w 381"/>
                    <a:gd name="T57" fmla="*/ 158 h 389"/>
                    <a:gd name="T58" fmla="*/ 8 w 381"/>
                    <a:gd name="T59" fmla="*/ 148 h 389"/>
                    <a:gd name="T60" fmla="*/ 59 w 381"/>
                    <a:gd name="T61" fmla="*/ 146 h 389"/>
                    <a:gd name="T62" fmla="*/ 74 w 381"/>
                    <a:gd name="T63" fmla="*/ 141 h 389"/>
                    <a:gd name="T64" fmla="*/ 86 w 381"/>
                    <a:gd name="T65" fmla="*/ 94 h 389"/>
                    <a:gd name="T66" fmla="*/ 92 w 381"/>
                    <a:gd name="T67" fmla="*/ 70 h 389"/>
                    <a:gd name="T68" fmla="*/ 126 w 381"/>
                    <a:gd name="T69" fmla="*/ 26 h 389"/>
                    <a:gd name="T70" fmla="*/ 180 w 381"/>
                    <a:gd name="T71" fmla="*/ 13 h 389"/>
                    <a:gd name="T72" fmla="*/ 200 w 381"/>
                    <a:gd name="T73" fmla="*/ 25 h 389"/>
                    <a:gd name="T74" fmla="*/ 248 w 381"/>
                    <a:gd name="T75" fmla="*/ 26 h 389"/>
                    <a:gd name="T76" fmla="*/ 249 w 381"/>
                    <a:gd name="T77" fmla="*/ 13 h 389"/>
                    <a:gd name="T78" fmla="*/ 260 w 381"/>
                    <a:gd name="T79" fmla="*/ 1 h 389"/>
                    <a:gd name="T80" fmla="*/ 281 w 381"/>
                    <a:gd name="T81" fmla="*/ 20 h 389"/>
                    <a:gd name="T82" fmla="*/ 336 w 381"/>
                    <a:gd name="T83" fmla="*/ 1 h 389"/>
                    <a:gd name="T84" fmla="*/ 352 w 381"/>
                    <a:gd name="T8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389">
                      <a:moveTo>
                        <a:pt x="352" y="0"/>
                      </a:moveTo>
                      <a:lnTo>
                        <a:pt x="352" y="15"/>
                      </a:lnTo>
                      <a:lnTo>
                        <a:pt x="376" y="47"/>
                      </a:lnTo>
                      <a:lnTo>
                        <a:pt x="381" y="64"/>
                      </a:lnTo>
                      <a:lnTo>
                        <a:pt x="375" y="77"/>
                      </a:lnTo>
                      <a:lnTo>
                        <a:pt x="357" y="78"/>
                      </a:lnTo>
                      <a:lnTo>
                        <a:pt x="352" y="127"/>
                      </a:lnTo>
                      <a:lnTo>
                        <a:pt x="319" y="146"/>
                      </a:lnTo>
                      <a:lnTo>
                        <a:pt x="304" y="171"/>
                      </a:lnTo>
                      <a:lnTo>
                        <a:pt x="265" y="228"/>
                      </a:lnTo>
                      <a:lnTo>
                        <a:pt x="234" y="267"/>
                      </a:lnTo>
                      <a:lnTo>
                        <a:pt x="204" y="290"/>
                      </a:lnTo>
                      <a:lnTo>
                        <a:pt x="197" y="350"/>
                      </a:lnTo>
                      <a:lnTo>
                        <a:pt x="175" y="374"/>
                      </a:lnTo>
                      <a:lnTo>
                        <a:pt x="145" y="376"/>
                      </a:lnTo>
                      <a:lnTo>
                        <a:pt x="128" y="389"/>
                      </a:lnTo>
                      <a:lnTo>
                        <a:pt x="101" y="366"/>
                      </a:lnTo>
                      <a:lnTo>
                        <a:pt x="80" y="360"/>
                      </a:lnTo>
                      <a:lnTo>
                        <a:pt x="74" y="344"/>
                      </a:lnTo>
                      <a:lnTo>
                        <a:pt x="65" y="339"/>
                      </a:lnTo>
                      <a:lnTo>
                        <a:pt x="50" y="345"/>
                      </a:lnTo>
                      <a:lnTo>
                        <a:pt x="44" y="302"/>
                      </a:lnTo>
                      <a:lnTo>
                        <a:pt x="55" y="286"/>
                      </a:lnTo>
                      <a:lnTo>
                        <a:pt x="46" y="261"/>
                      </a:lnTo>
                      <a:lnTo>
                        <a:pt x="26" y="238"/>
                      </a:lnTo>
                      <a:lnTo>
                        <a:pt x="22" y="223"/>
                      </a:lnTo>
                      <a:lnTo>
                        <a:pt x="5" y="207"/>
                      </a:lnTo>
                      <a:lnTo>
                        <a:pt x="5" y="171"/>
                      </a:lnTo>
                      <a:lnTo>
                        <a:pt x="0" y="158"/>
                      </a:lnTo>
                      <a:lnTo>
                        <a:pt x="8" y="148"/>
                      </a:lnTo>
                      <a:lnTo>
                        <a:pt x="59" y="146"/>
                      </a:lnTo>
                      <a:lnTo>
                        <a:pt x="74" y="141"/>
                      </a:lnTo>
                      <a:lnTo>
                        <a:pt x="86" y="94"/>
                      </a:lnTo>
                      <a:lnTo>
                        <a:pt x="92" y="70"/>
                      </a:lnTo>
                      <a:lnTo>
                        <a:pt x="126" y="26"/>
                      </a:lnTo>
                      <a:lnTo>
                        <a:pt x="180" y="13"/>
                      </a:lnTo>
                      <a:lnTo>
                        <a:pt x="200" y="25"/>
                      </a:lnTo>
                      <a:lnTo>
                        <a:pt x="248" y="26"/>
                      </a:lnTo>
                      <a:lnTo>
                        <a:pt x="249" y="13"/>
                      </a:lnTo>
                      <a:lnTo>
                        <a:pt x="260" y="1"/>
                      </a:lnTo>
                      <a:lnTo>
                        <a:pt x="281" y="20"/>
                      </a:lnTo>
                      <a:lnTo>
                        <a:pt x="336" y="1"/>
                      </a:lnTo>
                      <a:lnTo>
                        <a:pt x="35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6" name="Freeform 87">
                  <a:extLst>
                    <a:ext uri="{FF2B5EF4-FFF2-40B4-BE49-F238E27FC236}">
                      <a16:creationId xmlns:a16="http://schemas.microsoft.com/office/drawing/2014/main" id="{320CB0B5-95B5-4B29-BE15-CF08C1A2F5B9}"/>
                    </a:ext>
                  </a:extLst>
                </p:cNvPr>
                <p:cNvSpPr>
                  <a:spLocks/>
                </p:cNvSpPr>
                <p:nvPr/>
              </p:nvSpPr>
              <p:spPr bwMode="auto">
                <a:xfrm>
                  <a:off x="3471863" y="3138488"/>
                  <a:ext cx="692150" cy="501650"/>
                </a:xfrm>
                <a:custGeom>
                  <a:avLst/>
                  <a:gdLst>
                    <a:gd name="T0" fmla="*/ 253 w 436"/>
                    <a:gd name="T1" fmla="*/ 0 h 316"/>
                    <a:gd name="T2" fmla="*/ 270 w 436"/>
                    <a:gd name="T3" fmla="*/ 12 h 316"/>
                    <a:gd name="T4" fmla="*/ 287 w 436"/>
                    <a:gd name="T5" fmla="*/ 19 h 316"/>
                    <a:gd name="T6" fmla="*/ 293 w 436"/>
                    <a:gd name="T7" fmla="*/ 23 h 316"/>
                    <a:gd name="T8" fmla="*/ 313 w 436"/>
                    <a:gd name="T9" fmla="*/ 12 h 316"/>
                    <a:gd name="T10" fmla="*/ 336 w 436"/>
                    <a:gd name="T11" fmla="*/ 15 h 316"/>
                    <a:gd name="T12" fmla="*/ 416 w 436"/>
                    <a:gd name="T13" fmla="*/ 103 h 316"/>
                    <a:gd name="T14" fmla="*/ 412 w 436"/>
                    <a:gd name="T15" fmla="*/ 107 h 316"/>
                    <a:gd name="T16" fmla="*/ 395 w 436"/>
                    <a:gd name="T17" fmla="*/ 122 h 316"/>
                    <a:gd name="T18" fmla="*/ 409 w 436"/>
                    <a:gd name="T19" fmla="*/ 136 h 316"/>
                    <a:gd name="T20" fmla="*/ 436 w 436"/>
                    <a:gd name="T21" fmla="*/ 191 h 316"/>
                    <a:gd name="T22" fmla="*/ 424 w 436"/>
                    <a:gd name="T23" fmla="*/ 203 h 316"/>
                    <a:gd name="T24" fmla="*/ 429 w 436"/>
                    <a:gd name="T25" fmla="*/ 246 h 316"/>
                    <a:gd name="T26" fmla="*/ 411 w 436"/>
                    <a:gd name="T27" fmla="*/ 301 h 316"/>
                    <a:gd name="T28" fmla="*/ 396 w 436"/>
                    <a:gd name="T29" fmla="*/ 304 h 316"/>
                    <a:gd name="T30" fmla="*/ 342 w 436"/>
                    <a:gd name="T31" fmla="*/ 301 h 316"/>
                    <a:gd name="T32" fmla="*/ 344 w 436"/>
                    <a:gd name="T33" fmla="*/ 286 h 316"/>
                    <a:gd name="T34" fmla="*/ 311 w 436"/>
                    <a:gd name="T35" fmla="*/ 281 h 316"/>
                    <a:gd name="T36" fmla="*/ 285 w 436"/>
                    <a:gd name="T37" fmla="*/ 301 h 316"/>
                    <a:gd name="T38" fmla="*/ 258 w 436"/>
                    <a:gd name="T39" fmla="*/ 306 h 316"/>
                    <a:gd name="T40" fmla="*/ 258 w 436"/>
                    <a:gd name="T41" fmla="*/ 316 h 316"/>
                    <a:gd name="T42" fmla="*/ 245 w 436"/>
                    <a:gd name="T43" fmla="*/ 310 h 316"/>
                    <a:gd name="T44" fmla="*/ 233 w 436"/>
                    <a:gd name="T45" fmla="*/ 299 h 316"/>
                    <a:gd name="T46" fmla="*/ 224 w 436"/>
                    <a:gd name="T47" fmla="*/ 307 h 316"/>
                    <a:gd name="T48" fmla="*/ 167 w 436"/>
                    <a:gd name="T49" fmla="*/ 275 h 316"/>
                    <a:gd name="T50" fmla="*/ 144 w 436"/>
                    <a:gd name="T51" fmla="*/ 265 h 316"/>
                    <a:gd name="T52" fmla="*/ 98 w 436"/>
                    <a:gd name="T53" fmla="*/ 234 h 316"/>
                    <a:gd name="T54" fmla="*/ 83 w 436"/>
                    <a:gd name="T55" fmla="*/ 188 h 316"/>
                    <a:gd name="T56" fmla="*/ 0 w 436"/>
                    <a:gd name="T57" fmla="*/ 96 h 316"/>
                    <a:gd name="T58" fmla="*/ 6 w 436"/>
                    <a:gd name="T59" fmla="*/ 79 h 316"/>
                    <a:gd name="T60" fmla="*/ 26 w 436"/>
                    <a:gd name="T61" fmla="*/ 53 h 316"/>
                    <a:gd name="T62" fmla="*/ 35 w 436"/>
                    <a:gd name="T63" fmla="*/ 19 h 316"/>
                    <a:gd name="T64" fmla="*/ 56 w 436"/>
                    <a:gd name="T65" fmla="*/ 20 h 316"/>
                    <a:gd name="T66" fmla="*/ 113 w 436"/>
                    <a:gd name="T67" fmla="*/ 62 h 316"/>
                    <a:gd name="T68" fmla="*/ 158 w 436"/>
                    <a:gd name="T69" fmla="*/ 71 h 316"/>
                    <a:gd name="T70" fmla="*/ 172 w 436"/>
                    <a:gd name="T71" fmla="*/ 64 h 316"/>
                    <a:gd name="T72" fmla="*/ 171 w 436"/>
                    <a:gd name="T73" fmla="*/ 24 h 316"/>
                    <a:gd name="T74" fmla="*/ 183 w 436"/>
                    <a:gd name="T75" fmla="*/ 13 h 316"/>
                    <a:gd name="T76" fmla="*/ 187 w 436"/>
                    <a:gd name="T77" fmla="*/ 15 h 316"/>
                    <a:gd name="T78" fmla="*/ 189 w 436"/>
                    <a:gd name="T79" fmla="*/ 34 h 316"/>
                    <a:gd name="T80" fmla="*/ 201 w 436"/>
                    <a:gd name="T81" fmla="*/ 48 h 316"/>
                    <a:gd name="T82" fmla="*/ 212 w 436"/>
                    <a:gd name="T83" fmla="*/ 47 h 316"/>
                    <a:gd name="T84" fmla="*/ 242 w 436"/>
                    <a:gd name="T85" fmla="*/ 3 h 316"/>
                    <a:gd name="T86" fmla="*/ 253 w 436"/>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16">
                      <a:moveTo>
                        <a:pt x="253" y="0"/>
                      </a:moveTo>
                      <a:lnTo>
                        <a:pt x="270" y="12"/>
                      </a:lnTo>
                      <a:lnTo>
                        <a:pt x="287" y="19"/>
                      </a:lnTo>
                      <a:lnTo>
                        <a:pt x="293" y="23"/>
                      </a:lnTo>
                      <a:lnTo>
                        <a:pt x="313" y="12"/>
                      </a:lnTo>
                      <a:lnTo>
                        <a:pt x="336" y="15"/>
                      </a:lnTo>
                      <a:lnTo>
                        <a:pt x="416" y="103"/>
                      </a:lnTo>
                      <a:lnTo>
                        <a:pt x="412" y="107"/>
                      </a:lnTo>
                      <a:lnTo>
                        <a:pt x="395" y="122"/>
                      </a:lnTo>
                      <a:lnTo>
                        <a:pt x="409" y="136"/>
                      </a:lnTo>
                      <a:lnTo>
                        <a:pt x="436" y="191"/>
                      </a:lnTo>
                      <a:lnTo>
                        <a:pt x="424" y="203"/>
                      </a:lnTo>
                      <a:lnTo>
                        <a:pt x="429" y="246"/>
                      </a:lnTo>
                      <a:lnTo>
                        <a:pt x="411" y="301"/>
                      </a:lnTo>
                      <a:lnTo>
                        <a:pt x="396" y="304"/>
                      </a:lnTo>
                      <a:lnTo>
                        <a:pt x="342" y="301"/>
                      </a:lnTo>
                      <a:lnTo>
                        <a:pt x="344" y="286"/>
                      </a:lnTo>
                      <a:lnTo>
                        <a:pt x="311" y="281"/>
                      </a:lnTo>
                      <a:lnTo>
                        <a:pt x="285" y="301"/>
                      </a:lnTo>
                      <a:lnTo>
                        <a:pt x="258" y="306"/>
                      </a:lnTo>
                      <a:lnTo>
                        <a:pt x="258" y="316"/>
                      </a:lnTo>
                      <a:lnTo>
                        <a:pt x="245" y="310"/>
                      </a:lnTo>
                      <a:lnTo>
                        <a:pt x="233" y="299"/>
                      </a:lnTo>
                      <a:lnTo>
                        <a:pt x="224" y="307"/>
                      </a:lnTo>
                      <a:lnTo>
                        <a:pt x="167" y="275"/>
                      </a:lnTo>
                      <a:lnTo>
                        <a:pt x="144" y="265"/>
                      </a:lnTo>
                      <a:lnTo>
                        <a:pt x="98" y="234"/>
                      </a:lnTo>
                      <a:lnTo>
                        <a:pt x="83" y="188"/>
                      </a:lnTo>
                      <a:lnTo>
                        <a:pt x="0" y="96"/>
                      </a:lnTo>
                      <a:lnTo>
                        <a:pt x="6" y="79"/>
                      </a:lnTo>
                      <a:lnTo>
                        <a:pt x="26" y="53"/>
                      </a:lnTo>
                      <a:lnTo>
                        <a:pt x="35" y="19"/>
                      </a:lnTo>
                      <a:lnTo>
                        <a:pt x="56" y="20"/>
                      </a:lnTo>
                      <a:lnTo>
                        <a:pt x="113" y="62"/>
                      </a:lnTo>
                      <a:lnTo>
                        <a:pt x="158" y="71"/>
                      </a:lnTo>
                      <a:lnTo>
                        <a:pt x="172" y="64"/>
                      </a:lnTo>
                      <a:lnTo>
                        <a:pt x="171" y="24"/>
                      </a:lnTo>
                      <a:lnTo>
                        <a:pt x="183" y="13"/>
                      </a:lnTo>
                      <a:lnTo>
                        <a:pt x="187" y="15"/>
                      </a:lnTo>
                      <a:lnTo>
                        <a:pt x="189" y="34"/>
                      </a:lnTo>
                      <a:lnTo>
                        <a:pt x="201" y="48"/>
                      </a:lnTo>
                      <a:lnTo>
                        <a:pt x="212" y="47"/>
                      </a:lnTo>
                      <a:lnTo>
                        <a:pt x="242" y="3"/>
                      </a:lnTo>
                      <a:lnTo>
                        <a:pt x="25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7" name="Freeform 90">
                  <a:extLst>
                    <a:ext uri="{FF2B5EF4-FFF2-40B4-BE49-F238E27FC236}">
                      <a16:creationId xmlns:a16="http://schemas.microsoft.com/office/drawing/2014/main" id="{27550E02-B359-40D7-A0DB-382BF1CE0177}"/>
                    </a:ext>
                  </a:extLst>
                </p:cNvPr>
                <p:cNvSpPr>
                  <a:spLocks/>
                </p:cNvSpPr>
                <p:nvPr/>
              </p:nvSpPr>
              <p:spPr bwMode="auto">
                <a:xfrm>
                  <a:off x="4217988" y="2195513"/>
                  <a:ext cx="571500" cy="600075"/>
                </a:xfrm>
                <a:custGeom>
                  <a:avLst/>
                  <a:gdLst>
                    <a:gd name="T0" fmla="*/ 217 w 360"/>
                    <a:gd name="T1" fmla="*/ 0 h 378"/>
                    <a:gd name="T2" fmla="*/ 222 w 360"/>
                    <a:gd name="T3" fmla="*/ 5 h 378"/>
                    <a:gd name="T4" fmla="*/ 231 w 360"/>
                    <a:gd name="T5" fmla="*/ 76 h 378"/>
                    <a:gd name="T6" fmla="*/ 275 w 360"/>
                    <a:gd name="T7" fmla="*/ 101 h 378"/>
                    <a:gd name="T8" fmla="*/ 299 w 360"/>
                    <a:gd name="T9" fmla="*/ 89 h 378"/>
                    <a:gd name="T10" fmla="*/ 304 w 360"/>
                    <a:gd name="T11" fmla="*/ 94 h 378"/>
                    <a:gd name="T12" fmla="*/ 304 w 360"/>
                    <a:gd name="T13" fmla="*/ 101 h 378"/>
                    <a:gd name="T14" fmla="*/ 319 w 360"/>
                    <a:gd name="T15" fmla="*/ 119 h 378"/>
                    <a:gd name="T16" fmla="*/ 337 w 360"/>
                    <a:gd name="T17" fmla="*/ 121 h 378"/>
                    <a:gd name="T18" fmla="*/ 354 w 360"/>
                    <a:gd name="T19" fmla="*/ 149 h 378"/>
                    <a:gd name="T20" fmla="*/ 344 w 360"/>
                    <a:gd name="T21" fmla="*/ 171 h 378"/>
                    <a:gd name="T22" fmla="*/ 344 w 360"/>
                    <a:gd name="T23" fmla="*/ 201 h 378"/>
                    <a:gd name="T24" fmla="*/ 360 w 360"/>
                    <a:gd name="T25" fmla="*/ 222 h 378"/>
                    <a:gd name="T26" fmla="*/ 357 w 360"/>
                    <a:gd name="T27" fmla="*/ 233 h 378"/>
                    <a:gd name="T28" fmla="*/ 337 w 360"/>
                    <a:gd name="T29" fmla="*/ 247 h 378"/>
                    <a:gd name="T30" fmla="*/ 335 w 360"/>
                    <a:gd name="T31" fmla="*/ 265 h 378"/>
                    <a:gd name="T32" fmla="*/ 314 w 360"/>
                    <a:gd name="T33" fmla="*/ 300 h 378"/>
                    <a:gd name="T34" fmla="*/ 296 w 360"/>
                    <a:gd name="T35" fmla="*/ 307 h 378"/>
                    <a:gd name="T36" fmla="*/ 296 w 360"/>
                    <a:gd name="T37" fmla="*/ 320 h 378"/>
                    <a:gd name="T38" fmla="*/ 226 w 360"/>
                    <a:gd name="T39" fmla="*/ 378 h 378"/>
                    <a:gd name="T40" fmla="*/ 193 w 360"/>
                    <a:gd name="T41" fmla="*/ 366 h 378"/>
                    <a:gd name="T42" fmla="*/ 181 w 360"/>
                    <a:gd name="T43" fmla="*/ 370 h 378"/>
                    <a:gd name="T44" fmla="*/ 122 w 360"/>
                    <a:gd name="T45" fmla="*/ 366 h 378"/>
                    <a:gd name="T46" fmla="*/ 94 w 360"/>
                    <a:gd name="T47" fmla="*/ 358 h 378"/>
                    <a:gd name="T48" fmla="*/ 64 w 360"/>
                    <a:gd name="T49" fmla="*/ 358 h 378"/>
                    <a:gd name="T50" fmla="*/ 63 w 360"/>
                    <a:gd name="T51" fmla="*/ 349 h 378"/>
                    <a:gd name="T52" fmla="*/ 75 w 360"/>
                    <a:gd name="T53" fmla="*/ 322 h 378"/>
                    <a:gd name="T54" fmla="*/ 26 w 360"/>
                    <a:gd name="T55" fmla="*/ 322 h 378"/>
                    <a:gd name="T56" fmla="*/ 0 w 360"/>
                    <a:gd name="T57" fmla="*/ 294 h 378"/>
                    <a:gd name="T58" fmla="*/ 11 w 360"/>
                    <a:gd name="T59" fmla="*/ 281 h 378"/>
                    <a:gd name="T60" fmla="*/ 15 w 360"/>
                    <a:gd name="T61" fmla="*/ 245 h 378"/>
                    <a:gd name="T62" fmla="*/ 42 w 360"/>
                    <a:gd name="T63" fmla="*/ 216 h 378"/>
                    <a:gd name="T64" fmla="*/ 35 w 360"/>
                    <a:gd name="T65" fmla="*/ 196 h 378"/>
                    <a:gd name="T66" fmla="*/ 53 w 360"/>
                    <a:gd name="T67" fmla="*/ 170 h 378"/>
                    <a:gd name="T68" fmla="*/ 54 w 360"/>
                    <a:gd name="T69" fmla="*/ 144 h 378"/>
                    <a:gd name="T70" fmla="*/ 78 w 360"/>
                    <a:gd name="T71" fmla="*/ 119 h 378"/>
                    <a:gd name="T72" fmla="*/ 75 w 360"/>
                    <a:gd name="T73" fmla="*/ 71 h 378"/>
                    <a:gd name="T74" fmla="*/ 102 w 360"/>
                    <a:gd name="T75" fmla="*/ 53 h 378"/>
                    <a:gd name="T76" fmla="*/ 136 w 360"/>
                    <a:gd name="T77" fmla="*/ 48 h 378"/>
                    <a:gd name="T78" fmla="*/ 166 w 360"/>
                    <a:gd name="T79" fmla="*/ 20 h 378"/>
                    <a:gd name="T80" fmla="*/ 194 w 360"/>
                    <a:gd name="T81" fmla="*/ 13 h 378"/>
                    <a:gd name="T82" fmla="*/ 217 w 360"/>
                    <a:gd name="T8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378">
                      <a:moveTo>
                        <a:pt x="217" y="0"/>
                      </a:moveTo>
                      <a:lnTo>
                        <a:pt x="222" y="5"/>
                      </a:lnTo>
                      <a:lnTo>
                        <a:pt x="231" y="76"/>
                      </a:lnTo>
                      <a:lnTo>
                        <a:pt x="275" y="101"/>
                      </a:lnTo>
                      <a:lnTo>
                        <a:pt x="299" y="89"/>
                      </a:lnTo>
                      <a:lnTo>
                        <a:pt x="304" y="94"/>
                      </a:lnTo>
                      <a:lnTo>
                        <a:pt x="304" y="101"/>
                      </a:lnTo>
                      <a:lnTo>
                        <a:pt x="319" y="119"/>
                      </a:lnTo>
                      <a:lnTo>
                        <a:pt x="337" y="121"/>
                      </a:lnTo>
                      <a:lnTo>
                        <a:pt x="354" y="149"/>
                      </a:lnTo>
                      <a:lnTo>
                        <a:pt x="344" y="171"/>
                      </a:lnTo>
                      <a:lnTo>
                        <a:pt x="344" y="201"/>
                      </a:lnTo>
                      <a:lnTo>
                        <a:pt x="360" y="222"/>
                      </a:lnTo>
                      <a:lnTo>
                        <a:pt x="357" y="233"/>
                      </a:lnTo>
                      <a:lnTo>
                        <a:pt x="337" y="247"/>
                      </a:lnTo>
                      <a:lnTo>
                        <a:pt x="335" y="265"/>
                      </a:lnTo>
                      <a:lnTo>
                        <a:pt x="314" y="300"/>
                      </a:lnTo>
                      <a:lnTo>
                        <a:pt x="296" y="307"/>
                      </a:lnTo>
                      <a:lnTo>
                        <a:pt x="296" y="320"/>
                      </a:lnTo>
                      <a:lnTo>
                        <a:pt x="226" y="378"/>
                      </a:lnTo>
                      <a:lnTo>
                        <a:pt x="193" y="366"/>
                      </a:lnTo>
                      <a:lnTo>
                        <a:pt x="181" y="370"/>
                      </a:lnTo>
                      <a:lnTo>
                        <a:pt x="122" y="366"/>
                      </a:lnTo>
                      <a:lnTo>
                        <a:pt x="94" y="358"/>
                      </a:lnTo>
                      <a:lnTo>
                        <a:pt x="64" y="358"/>
                      </a:lnTo>
                      <a:lnTo>
                        <a:pt x="63" y="349"/>
                      </a:lnTo>
                      <a:lnTo>
                        <a:pt x="75" y="322"/>
                      </a:lnTo>
                      <a:lnTo>
                        <a:pt x="26" y="322"/>
                      </a:lnTo>
                      <a:lnTo>
                        <a:pt x="0" y="294"/>
                      </a:lnTo>
                      <a:lnTo>
                        <a:pt x="11" y="281"/>
                      </a:lnTo>
                      <a:lnTo>
                        <a:pt x="15" y="245"/>
                      </a:lnTo>
                      <a:lnTo>
                        <a:pt x="42" y="216"/>
                      </a:lnTo>
                      <a:lnTo>
                        <a:pt x="35" y="196"/>
                      </a:lnTo>
                      <a:lnTo>
                        <a:pt x="53" y="170"/>
                      </a:lnTo>
                      <a:lnTo>
                        <a:pt x="54" y="144"/>
                      </a:lnTo>
                      <a:lnTo>
                        <a:pt x="78" y="119"/>
                      </a:lnTo>
                      <a:lnTo>
                        <a:pt x="75" y="71"/>
                      </a:lnTo>
                      <a:lnTo>
                        <a:pt x="102" y="53"/>
                      </a:lnTo>
                      <a:lnTo>
                        <a:pt x="136" y="48"/>
                      </a:lnTo>
                      <a:lnTo>
                        <a:pt x="166" y="20"/>
                      </a:lnTo>
                      <a:lnTo>
                        <a:pt x="194" y="13"/>
                      </a:lnTo>
                      <a:lnTo>
                        <a:pt x="21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8" name="Freeform 91">
                  <a:extLst>
                    <a:ext uri="{FF2B5EF4-FFF2-40B4-BE49-F238E27FC236}">
                      <a16:creationId xmlns:a16="http://schemas.microsoft.com/office/drawing/2014/main" id="{FCEF2FAC-9A03-4269-B639-AA14D171341F}"/>
                    </a:ext>
                  </a:extLst>
                </p:cNvPr>
                <p:cNvSpPr>
                  <a:spLocks/>
                </p:cNvSpPr>
                <p:nvPr/>
              </p:nvSpPr>
              <p:spPr bwMode="auto">
                <a:xfrm>
                  <a:off x="3873501" y="2162176"/>
                  <a:ext cx="506413" cy="541338"/>
                </a:xfrm>
                <a:custGeom>
                  <a:avLst/>
                  <a:gdLst>
                    <a:gd name="T0" fmla="*/ 265 w 319"/>
                    <a:gd name="T1" fmla="*/ 0 h 341"/>
                    <a:gd name="T2" fmla="*/ 285 w 319"/>
                    <a:gd name="T3" fmla="*/ 10 h 341"/>
                    <a:gd name="T4" fmla="*/ 292 w 319"/>
                    <a:gd name="T5" fmla="*/ 49 h 341"/>
                    <a:gd name="T6" fmla="*/ 317 w 319"/>
                    <a:gd name="T7" fmla="*/ 48 h 341"/>
                    <a:gd name="T8" fmla="*/ 319 w 319"/>
                    <a:gd name="T9" fmla="*/ 74 h 341"/>
                    <a:gd name="T10" fmla="*/ 292 w 319"/>
                    <a:gd name="T11" fmla="*/ 92 h 341"/>
                    <a:gd name="T12" fmla="*/ 295 w 319"/>
                    <a:gd name="T13" fmla="*/ 140 h 341"/>
                    <a:gd name="T14" fmla="*/ 271 w 319"/>
                    <a:gd name="T15" fmla="*/ 165 h 341"/>
                    <a:gd name="T16" fmla="*/ 270 w 319"/>
                    <a:gd name="T17" fmla="*/ 191 h 341"/>
                    <a:gd name="T18" fmla="*/ 252 w 319"/>
                    <a:gd name="T19" fmla="*/ 217 h 341"/>
                    <a:gd name="T20" fmla="*/ 259 w 319"/>
                    <a:gd name="T21" fmla="*/ 237 h 341"/>
                    <a:gd name="T22" fmla="*/ 232 w 319"/>
                    <a:gd name="T23" fmla="*/ 266 h 341"/>
                    <a:gd name="T24" fmla="*/ 228 w 319"/>
                    <a:gd name="T25" fmla="*/ 302 h 341"/>
                    <a:gd name="T26" fmla="*/ 217 w 319"/>
                    <a:gd name="T27" fmla="*/ 315 h 341"/>
                    <a:gd name="T28" fmla="*/ 208 w 319"/>
                    <a:gd name="T29" fmla="*/ 326 h 341"/>
                    <a:gd name="T30" fmla="*/ 151 w 319"/>
                    <a:gd name="T31" fmla="*/ 341 h 341"/>
                    <a:gd name="T32" fmla="*/ 102 w 319"/>
                    <a:gd name="T33" fmla="*/ 330 h 341"/>
                    <a:gd name="T34" fmla="*/ 3 w 319"/>
                    <a:gd name="T35" fmla="*/ 328 h 341"/>
                    <a:gd name="T36" fmla="*/ 0 w 319"/>
                    <a:gd name="T37" fmla="*/ 323 h 341"/>
                    <a:gd name="T38" fmla="*/ 23 w 319"/>
                    <a:gd name="T39" fmla="*/ 257 h 341"/>
                    <a:gd name="T40" fmla="*/ 60 w 319"/>
                    <a:gd name="T41" fmla="*/ 241 h 341"/>
                    <a:gd name="T42" fmla="*/ 67 w 319"/>
                    <a:gd name="T43" fmla="*/ 242 h 341"/>
                    <a:gd name="T44" fmla="*/ 72 w 319"/>
                    <a:gd name="T45" fmla="*/ 228 h 341"/>
                    <a:gd name="T46" fmla="*/ 62 w 319"/>
                    <a:gd name="T47" fmla="*/ 176 h 341"/>
                    <a:gd name="T48" fmla="*/ 45 w 319"/>
                    <a:gd name="T49" fmla="*/ 129 h 341"/>
                    <a:gd name="T50" fmla="*/ 58 w 319"/>
                    <a:gd name="T51" fmla="*/ 93 h 341"/>
                    <a:gd name="T52" fmla="*/ 55 w 319"/>
                    <a:gd name="T53" fmla="*/ 45 h 341"/>
                    <a:gd name="T54" fmla="*/ 58 w 319"/>
                    <a:gd name="T55" fmla="*/ 36 h 341"/>
                    <a:gd name="T56" fmla="*/ 108 w 319"/>
                    <a:gd name="T57" fmla="*/ 33 h 341"/>
                    <a:gd name="T58" fmla="*/ 113 w 319"/>
                    <a:gd name="T59" fmla="*/ 40 h 341"/>
                    <a:gd name="T60" fmla="*/ 131 w 319"/>
                    <a:gd name="T61" fmla="*/ 45 h 341"/>
                    <a:gd name="T62" fmla="*/ 197 w 319"/>
                    <a:gd name="T63" fmla="*/ 29 h 341"/>
                    <a:gd name="T64" fmla="*/ 250 w 319"/>
                    <a:gd name="T65" fmla="*/ 25 h 341"/>
                    <a:gd name="T66" fmla="*/ 265 w 319"/>
                    <a:gd name="T6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41">
                      <a:moveTo>
                        <a:pt x="265" y="0"/>
                      </a:moveTo>
                      <a:lnTo>
                        <a:pt x="285" y="10"/>
                      </a:lnTo>
                      <a:lnTo>
                        <a:pt x="292" y="49"/>
                      </a:lnTo>
                      <a:lnTo>
                        <a:pt x="317" y="48"/>
                      </a:lnTo>
                      <a:lnTo>
                        <a:pt x="319" y="74"/>
                      </a:lnTo>
                      <a:lnTo>
                        <a:pt x="292" y="92"/>
                      </a:lnTo>
                      <a:lnTo>
                        <a:pt x="295" y="140"/>
                      </a:lnTo>
                      <a:lnTo>
                        <a:pt x="271" y="165"/>
                      </a:lnTo>
                      <a:lnTo>
                        <a:pt x="270" y="191"/>
                      </a:lnTo>
                      <a:lnTo>
                        <a:pt x="252" y="217"/>
                      </a:lnTo>
                      <a:lnTo>
                        <a:pt x="259" y="237"/>
                      </a:lnTo>
                      <a:lnTo>
                        <a:pt x="232" y="266"/>
                      </a:lnTo>
                      <a:lnTo>
                        <a:pt x="228" y="302"/>
                      </a:lnTo>
                      <a:lnTo>
                        <a:pt x="217" y="315"/>
                      </a:lnTo>
                      <a:lnTo>
                        <a:pt x="208" y="326"/>
                      </a:lnTo>
                      <a:lnTo>
                        <a:pt x="151" y="341"/>
                      </a:lnTo>
                      <a:lnTo>
                        <a:pt x="102" y="330"/>
                      </a:lnTo>
                      <a:lnTo>
                        <a:pt x="3" y="328"/>
                      </a:lnTo>
                      <a:lnTo>
                        <a:pt x="0" y="323"/>
                      </a:lnTo>
                      <a:lnTo>
                        <a:pt x="23" y="257"/>
                      </a:lnTo>
                      <a:lnTo>
                        <a:pt x="60" y="241"/>
                      </a:lnTo>
                      <a:lnTo>
                        <a:pt x="67" y="242"/>
                      </a:lnTo>
                      <a:lnTo>
                        <a:pt x="72" y="228"/>
                      </a:lnTo>
                      <a:lnTo>
                        <a:pt x="62" y="176"/>
                      </a:lnTo>
                      <a:lnTo>
                        <a:pt x="45" y="129"/>
                      </a:lnTo>
                      <a:lnTo>
                        <a:pt x="58" y="93"/>
                      </a:lnTo>
                      <a:lnTo>
                        <a:pt x="55" y="45"/>
                      </a:lnTo>
                      <a:lnTo>
                        <a:pt x="58" y="36"/>
                      </a:lnTo>
                      <a:lnTo>
                        <a:pt x="108" y="33"/>
                      </a:lnTo>
                      <a:lnTo>
                        <a:pt x="113" y="40"/>
                      </a:lnTo>
                      <a:lnTo>
                        <a:pt x="131" y="45"/>
                      </a:lnTo>
                      <a:lnTo>
                        <a:pt x="197" y="29"/>
                      </a:lnTo>
                      <a:lnTo>
                        <a:pt x="250" y="25"/>
                      </a:lnTo>
                      <a:lnTo>
                        <a:pt x="26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9" name="Freeform 92">
                  <a:extLst>
                    <a:ext uri="{FF2B5EF4-FFF2-40B4-BE49-F238E27FC236}">
                      <a16:creationId xmlns:a16="http://schemas.microsoft.com/office/drawing/2014/main" id="{B2AD5DBE-3901-4604-B117-CDE0279CECA0}"/>
                    </a:ext>
                  </a:extLst>
                </p:cNvPr>
                <p:cNvSpPr>
                  <a:spLocks/>
                </p:cNvSpPr>
                <p:nvPr/>
              </p:nvSpPr>
              <p:spPr bwMode="auto">
                <a:xfrm>
                  <a:off x="3856038" y="2662238"/>
                  <a:ext cx="649288" cy="515938"/>
                </a:xfrm>
                <a:custGeom>
                  <a:avLst/>
                  <a:gdLst>
                    <a:gd name="T0" fmla="*/ 228 w 409"/>
                    <a:gd name="T1" fmla="*/ 0 h 325"/>
                    <a:gd name="T2" fmla="*/ 254 w 409"/>
                    <a:gd name="T3" fmla="*/ 28 h 325"/>
                    <a:gd name="T4" fmla="*/ 303 w 409"/>
                    <a:gd name="T5" fmla="*/ 28 h 325"/>
                    <a:gd name="T6" fmla="*/ 291 w 409"/>
                    <a:gd name="T7" fmla="*/ 55 h 325"/>
                    <a:gd name="T8" fmla="*/ 292 w 409"/>
                    <a:gd name="T9" fmla="*/ 64 h 325"/>
                    <a:gd name="T10" fmla="*/ 322 w 409"/>
                    <a:gd name="T11" fmla="*/ 64 h 325"/>
                    <a:gd name="T12" fmla="*/ 350 w 409"/>
                    <a:gd name="T13" fmla="*/ 72 h 325"/>
                    <a:gd name="T14" fmla="*/ 409 w 409"/>
                    <a:gd name="T15" fmla="*/ 76 h 325"/>
                    <a:gd name="T16" fmla="*/ 409 w 409"/>
                    <a:gd name="T17" fmla="*/ 110 h 325"/>
                    <a:gd name="T18" fmla="*/ 400 w 409"/>
                    <a:gd name="T19" fmla="*/ 161 h 325"/>
                    <a:gd name="T20" fmla="*/ 387 w 409"/>
                    <a:gd name="T21" fmla="*/ 188 h 325"/>
                    <a:gd name="T22" fmla="*/ 367 w 409"/>
                    <a:gd name="T23" fmla="*/ 248 h 325"/>
                    <a:gd name="T24" fmla="*/ 352 w 409"/>
                    <a:gd name="T25" fmla="*/ 249 h 325"/>
                    <a:gd name="T26" fmla="*/ 341 w 409"/>
                    <a:gd name="T27" fmla="*/ 273 h 325"/>
                    <a:gd name="T28" fmla="*/ 323 w 409"/>
                    <a:gd name="T29" fmla="*/ 285 h 325"/>
                    <a:gd name="T30" fmla="*/ 237 w 409"/>
                    <a:gd name="T31" fmla="*/ 284 h 325"/>
                    <a:gd name="T32" fmla="*/ 214 w 409"/>
                    <a:gd name="T33" fmla="*/ 295 h 325"/>
                    <a:gd name="T34" fmla="*/ 199 w 409"/>
                    <a:gd name="T35" fmla="*/ 319 h 325"/>
                    <a:gd name="T36" fmla="*/ 138 w 409"/>
                    <a:gd name="T37" fmla="*/ 325 h 325"/>
                    <a:gd name="T38" fmla="*/ 94 w 409"/>
                    <a:gd name="T39" fmla="*/ 315 h 325"/>
                    <a:gd name="T40" fmla="*/ 71 w 409"/>
                    <a:gd name="T41" fmla="*/ 312 h 325"/>
                    <a:gd name="T42" fmla="*/ 51 w 409"/>
                    <a:gd name="T43" fmla="*/ 323 h 325"/>
                    <a:gd name="T44" fmla="*/ 45 w 409"/>
                    <a:gd name="T45" fmla="*/ 319 h 325"/>
                    <a:gd name="T46" fmla="*/ 46 w 409"/>
                    <a:gd name="T47" fmla="*/ 309 h 325"/>
                    <a:gd name="T48" fmla="*/ 33 w 409"/>
                    <a:gd name="T49" fmla="*/ 294 h 325"/>
                    <a:gd name="T50" fmla="*/ 15 w 409"/>
                    <a:gd name="T51" fmla="*/ 277 h 325"/>
                    <a:gd name="T52" fmla="*/ 24 w 409"/>
                    <a:gd name="T53" fmla="*/ 229 h 325"/>
                    <a:gd name="T54" fmla="*/ 19 w 409"/>
                    <a:gd name="T55" fmla="*/ 224 h 325"/>
                    <a:gd name="T56" fmla="*/ 3 w 409"/>
                    <a:gd name="T57" fmla="*/ 214 h 325"/>
                    <a:gd name="T58" fmla="*/ 0 w 409"/>
                    <a:gd name="T59" fmla="*/ 203 h 325"/>
                    <a:gd name="T60" fmla="*/ 5 w 409"/>
                    <a:gd name="T61" fmla="*/ 194 h 325"/>
                    <a:gd name="T62" fmla="*/ 66 w 409"/>
                    <a:gd name="T63" fmla="*/ 184 h 325"/>
                    <a:gd name="T64" fmla="*/ 102 w 409"/>
                    <a:gd name="T65" fmla="*/ 173 h 325"/>
                    <a:gd name="T66" fmla="*/ 102 w 409"/>
                    <a:gd name="T67" fmla="*/ 159 h 325"/>
                    <a:gd name="T68" fmla="*/ 86 w 409"/>
                    <a:gd name="T69" fmla="*/ 126 h 325"/>
                    <a:gd name="T70" fmla="*/ 44 w 409"/>
                    <a:gd name="T71" fmla="*/ 119 h 325"/>
                    <a:gd name="T72" fmla="*/ 40 w 409"/>
                    <a:gd name="T73" fmla="*/ 102 h 325"/>
                    <a:gd name="T74" fmla="*/ 54 w 409"/>
                    <a:gd name="T75" fmla="*/ 96 h 325"/>
                    <a:gd name="T76" fmla="*/ 69 w 409"/>
                    <a:gd name="T77" fmla="*/ 95 h 325"/>
                    <a:gd name="T78" fmla="*/ 69 w 409"/>
                    <a:gd name="T79" fmla="*/ 89 h 325"/>
                    <a:gd name="T80" fmla="*/ 48 w 409"/>
                    <a:gd name="T81" fmla="*/ 72 h 325"/>
                    <a:gd name="T82" fmla="*/ 33 w 409"/>
                    <a:gd name="T83" fmla="*/ 57 h 325"/>
                    <a:gd name="T84" fmla="*/ 14 w 409"/>
                    <a:gd name="T85" fmla="*/ 13 h 325"/>
                    <a:gd name="T86" fmla="*/ 113 w 409"/>
                    <a:gd name="T87" fmla="*/ 15 h 325"/>
                    <a:gd name="T88" fmla="*/ 162 w 409"/>
                    <a:gd name="T89" fmla="*/ 26 h 325"/>
                    <a:gd name="T90" fmla="*/ 219 w 409"/>
                    <a:gd name="T91" fmla="*/ 11 h 325"/>
                    <a:gd name="T92" fmla="*/ 228 w 409"/>
                    <a:gd name="T9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325">
                      <a:moveTo>
                        <a:pt x="228" y="0"/>
                      </a:moveTo>
                      <a:lnTo>
                        <a:pt x="254" y="28"/>
                      </a:lnTo>
                      <a:lnTo>
                        <a:pt x="303" y="28"/>
                      </a:lnTo>
                      <a:lnTo>
                        <a:pt x="291" y="55"/>
                      </a:lnTo>
                      <a:lnTo>
                        <a:pt x="292" y="64"/>
                      </a:lnTo>
                      <a:lnTo>
                        <a:pt x="322" y="64"/>
                      </a:lnTo>
                      <a:lnTo>
                        <a:pt x="350" y="72"/>
                      </a:lnTo>
                      <a:lnTo>
                        <a:pt x="409" y="76"/>
                      </a:lnTo>
                      <a:lnTo>
                        <a:pt x="409" y="110"/>
                      </a:lnTo>
                      <a:lnTo>
                        <a:pt x="400" y="161"/>
                      </a:lnTo>
                      <a:lnTo>
                        <a:pt x="387" y="188"/>
                      </a:lnTo>
                      <a:lnTo>
                        <a:pt x="367" y="248"/>
                      </a:lnTo>
                      <a:lnTo>
                        <a:pt x="352" y="249"/>
                      </a:lnTo>
                      <a:lnTo>
                        <a:pt x="341" y="273"/>
                      </a:lnTo>
                      <a:lnTo>
                        <a:pt x="323" y="285"/>
                      </a:lnTo>
                      <a:lnTo>
                        <a:pt x="237" y="284"/>
                      </a:lnTo>
                      <a:lnTo>
                        <a:pt x="214" y="295"/>
                      </a:lnTo>
                      <a:lnTo>
                        <a:pt x="199" y="319"/>
                      </a:lnTo>
                      <a:lnTo>
                        <a:pt x="138" y="325"/>
                      </a:lnTo>
                      <a:lnTo>
                        <a:pt x="94" y="315"/>
                      </a:lnTo>
                      <a:lnTo>
                        <a:pt x="71" y="312"/>
                      </a:lnTo>
                      <a:lnTo>
                        <a:pt x="51" y="323"/>
                      </a:lnTo>
                      <a:lnTo>
                        <a:pt x="45" y="319"/>
                      </a:lnTo>
                      <a:lnTo>
                        <a:pt x="46" y="309"/>
                      </a:lnTo>
                      <a:lnTo>
                        <a:pt x="33" y="294"/>
                      </a:lnTo>
                      <a:lnTo>
                        <a:pt x="15" y="277"/>
                      </a:lnTo>
                      <a:lnTo>
                        <a:pt x="24" y="229"/>
                      </a:lnTo>
                      <a:lnTo>
                        <a:pt x="19" y="224"/>
                      </a:lnTo>
                      <a:lnTo>
                        <a:pt x="3" y="214"/>
                      </a:lnTo>
                      <a:lnTo>
                        <a:pt x="0" y="203"/>
                      </a:lnTo>
                      <a:lnTo>
                        <a:pt x="5" y="194"/>
                      </a:lnTo>
                      <a:lnTo>
                        <a:pt x="66" y="184"/>
                      </a:lnTo>
                      <a:lnTo>
                        <a:pt x="102" y="173"/>
                      </a:lnTo>
                      <a:lnTo>
                        <a:pt x="102" y="159"/>
                      </a:lnTo>
                      <a:lnTo>
                        <a:pt x="86" y="126"/>
                      </a:lnTo>
                      <a:lnTo>
                        <a:pt x="44" y="119"/>
                      </a:lnTo>
                      <a:lnTo>
                        <a:pt x="40" y="102"/>
                      </a:lnTo>
                      <a:lnTo>
                        <a:pt x="54" y="96"/>
                      </a:lnTo>
                      <a:lnTo>
                        <a:pt x="69" y="95"/>
                      </a:lnTo>
                      <a:lnTo>
                        <a:pt x="69" y="89"/>
                      </a:lnTo>
                      <a:lnTo>
                        <a:pt x="48" y="72"/>
                      </a:lnTo>
                      <a:lnTo>
                        <a:pt x="33" y="57"/>
                      </a:lnTo>
                      <a:lnTo>
                        <a:pt x="14" y="13"/>
                      </a:lnTo>
                      <a:lnTo>
                        <a:pt x="113" y="15"/>
                      </a:lnTo>
                      <a:lnTo>
                        <a:pt x="162" y="26"/>
                      </a:lnTo>
                      <a:lnTo>
                        <a:pt x="219" y="11"/>
                      </a:lnTo>
                      <a:lnTo>
                        <a:pt x="22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0" name="Freeform 93">
                  <a:extLst>
                    <a:ext uri="{FF2B5EF4-FFF2-40B4-BE49-F238E27FC236}">
                      <a16:creationId xmlns:a16="http://schemas.microsoft.com/office/drawing/2014/main" id="{5898BCFD-9FDC-4DCA-8852-CA53A166CF42}"/>
                    </a:ext>
                  </a:extLst>
                </p:cNvPr>
                <p:cNvSpPr>
                  <a:spLocks/>
                </p:cNvSpPr>
                <p:nvPr/>
              </p:nvSpPr>
              <p:spPr bwMode="auto">
                <a:xfrm>
                  <a:off x="3298826" y="2638426"/>
                  <a:ext cx="719138" cy="612775"/>
                </a:xfrm>
                <a:custGeom>
                  <a:avLst/>
                  <a:gdLst>
                    <a:gd name="T0" fmla="*/ 362 w 453"/>
                    <a:gd name="T1" fmla="*/ 23 h 386"/>
                    <a:gd name="T2" fmla="*/ 384 w 453"/>
                    <a:gd name="T3" fmla="*/ 72 h 386"/>
                    <a:gd name="T4" fmla="*/ 420 w 453"/>
                    <a:gd name="T5" fmla="*/ 104 h 386"/>
                    <a:gd name="T6" fmla="*/ 405 w 453"/>
                    <a:gd name="T7" fmla="*/ 111 h 386"/>
                    <a:gd name="T8" fmla="*/ 395 w 453"/>
                    <a:gd name="T9" fmla="*/ 134 h 386"/>
                    <a:gd name="T10" fmla="*/ 453 w 453"/>
                    <a:gd name="T11" fmla="*/ 174 h 386"/>
                    <a:gd name="T12" fmla="*/ 417 w 453"/>
                    <a:gd name="T13" fmla="*/ 199 h 386"/>
                    <a:gd name="T14" fmla="*/ 351 w 453"/>
                    <a:gd name="T15" fmla="*/ 218 h 386"/>
                    <a:gd name="T16" fmla="*/ 370 w 453"/>
                    <a:gd name="T17" fmla="*/ 239 h 386"/>
                    <a:gd name="T18" fmla="*/ 366 w 453"/>
                    <a:gd name="T19" fmla="*/ 292 h 386"/>
                    <a:gd name="T20" fmla="*/ 397 w 453"/>
                    <a:gd name="T21" fmla="*/ 324 h 386"/>
                    <a:gd name="T22" fmla="*/ 379 w 453"/>
                    <a:gd name="T23" fmla="*/ 327 h 386"/>
                    <a:gd name="T24" fmla="*/ 351 w 453"/>
                    <a:gd name="T25" fmla="*/ 318 h 386"/>
                    <a:gd name="T26" fmla="*/ 310 w 453"/>
                    <a:gd name="T27" fmla="*/ 363 h 386"/>
                    <a:gd name="T28" fmla="*/ 296 w 453"/>
                    <a:gd name="T29" fmla="*/ 330 h 386"/>
                    <a:gd name="T30" fmla="*/ 280 w 453"/>
                    <a:gd name="T31" fmla="*/ 339 h 386"/>
                    <a:gd name="T32" fmla="*/ 267 w 453"/>
                    <a:gd name="T33" fmla="*/ 386 h 386"/>
                    <a:gd name="T34" fmla="*/ 165 w 453"/>
                    <a:gd name="T35" fmla="*/ 335 h 386"/>
                    <a:gd name="T36" fmla="*/ 118 w 453"/>
                    <a:gd name="T37" fmla="*/ 293 h 386"/>
                    <a:gd name="T38" fmla="*/ 89 w 453"/>
                    <a:gd name="T39" fmla="*/ 285 h 386"/>
                    <a:gd name="T40" fmla="*/ 103 w 453"/>
                    <a:gd name="T41" fmla="*/ 244 h 386"/>
                    <a:gd name="T42" fmla="*/ 168 w 453"/>
                    <a:gd name="T43" fmla="*/ 234 h 386"/>
                    <a:gd name="T44" fmla="*/ 252 w 453"/>
                    <a:gd name="T45" fmla="*/ 264 h 386"/>
                    <a:gd name="T46" fmla="*/ 113 w 453"/>
                    <a:gd name="T47" fmla="*/ 220 h 386"/>
                    <a:gd name="T48" fmla="*/ 55 w 453"/>
                    <a:gd name="T49" fmla="*/ 231 h 386"/>
                    <a:gd name="T50" fmla="*/ 14 w 453"/>
                    <a:gd name="T51" fmla="*/ 229 h 386"/>
                    <a:gd name="T52" fmla="*/ 18 w 453"/>
                    <a:gd name="T53" fmla="*/ 216 h 386"/>
                    <a:gd name="T54" fmla="*/ 0 w 453"/>
                    <a:gd name="T55" fmla="*/ 191 h 386"/>
                    <a:gd name="T56" fmla="*/ 24 w 453"/>
                    <a:gd name="T57" fmla="*/ 176 h 386"/>
                    <a:gd name="T58" fmla="*/ 123 w 453"/>
                    <a:gd name="T59" fmla="*/ 124 h 386"/>
                    <a:gd name="T60" fmla="*/ 153 w 453"/>
                    <a:gd name="T61" fmla="*/ 70 h 386"/>
                    <a:gd name="T62" fmla="*/ 266 w 453"/>
                    <a:gd name="T63" fmla="*/ 2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386">
                      <a:moveTo>
                        <a:pt x="305" y="0"/>
                      </a:moveTo>
                      <a:lnTo>
                        <a:pt x="362" y="23"/>
                      </a:lnTo>
                      <a:lnTo>
                        <a:pt x="365" y="28"/>
                      </a:lnTo>
                      <a:lnTo>
                        <a:pt x="384" y="72"/>
                      </a:lnTo>
                      <a:lnTo>
                        <a:pt x="399" y="87"/>
                      </a:lnTo>
                      <a:lnTo>
                        <a:pt x="420" y="104"/>
                      </a:lnTo>
                      <a:lnTo>
                        <a:pt x="420" y="110"/>
                      </a:lnTo>
                      <a:lnTo>
                        <a:pt x="405" y="111"/>
                      </a:lnTo>
                      <a:lnTo>
                        <a:pt x="391" y="117"/>
                      </a:lnTo>
                      <a:lnTo>
                        <a:pt x="395" y="134"/>
                      </a:lnTo>
                      <a:lnTo>
                        <a:pt x="437" y="141"/>
                      </a:lnTo>
                      <a:lnTo>
                        <a:pt x="453" y="174"/>
                      </a:lnTo>
                      <a:lnTo>
                        <a:pt x="453" y="188"/>
                      </a:lnTo>
                      <a:lnTo>
                        <a:pt x="417" y="199"/>
                      </a:lnTo>
                      <a:lnTo>
                        <a:pt x="356" y="209"/>
                      </a:lnTo>
                      <a:lnTo>
                        <a:pt x="351" y="218"/>
                      </a:lnTo>
                      <a:lnTo>
                        <a:pt x="354" y="229"/>
                      </a:lnTo>
                      <a:lnTo>
                        <a:pt x="370" y="239"/>
                      </a:lnTo>
                      <a:lnTo>
                        <a:pt x="375" y="244"/>
                      </a:lnTo>
                      <a:lnTo>
                        <a:pt x="366" y="292"/>
                      </a:lnTo>
                      <a:lnTo>
                        <a:pt x="384" y="309"/>
                      </a:lnTo>
                      <a:lnTo>
                        <a:pt x="397" y="324"/>
                      </a:lnTo>
                      <a:lnTo>
                        <a:pt x="396" y="334"/>
                      </a:lnTo>
                      <a:lnTo>
                        <a:pt x="379" y="327"/>
                      </a:lnTo>
                      <a:lnTo>
                        <a:pt x="362" y="315"/>
                      </a:lnTo>
                      <a:lnTo>
                        <a:pt x="351" y="318"/>
                      </a:lnTo>
                      <a:lnTo>
                        <a:pt x="321" y="362"/>
                      </a:lnTo>
                      <a:lnTo>
                        <a:pt x="310" y="363"/>
                      </a:lnTo>
                      <a:lnTo>
                        <a:pt x="298" y="349"/>
                      </a:lnTo>
                      <a:lnTo>
                        <a:pt x="296" y="330"/>
                      </a:lnTo>
                      <a:lnTo>
                        <a:pt x="292" y="328"/>
                      </a:lnTo>
                      <a:lnTo>
                        <a:pt x="280" y="339"/>
                      </a:lnTo>
                      <a:lnTo>
                        <a:pt x="281" y="379"/>
                      </a:lnTo>
                      <a:lnTo>
                        <a:pt x="267" y="386"/>
                      </a:lnTo>
                      <a:lnTo>
                        <a:pt x="222" y="377"/>
                      </a:lnTo>
                      <a:lnTo>
                        <a:pt x="165" y="335"/>
                      </a:lnTo>
                      <a:lnTo>
                        <a:pt x="152" y="309"/>
                      </a:lnTo>
                      <a:lnTo>
                        <a:pt x="118" y="293"/>
                      </a:lnTo>
                      <a:lnTo>
                        <a:pt x="91" y="288"/>
                      </a:lnTo>
                      <a:lnTo>
                        <a:pt x="89" y="285"/>
                      </a:lnTo>
                      <a:lnTo>
                        <a:pt x="107" y="278"/>
                      </a:lnTo>
                      <a:lnTo>
                        <a:pt x="103" y="244"/>
                      </a:lnTo>
                      <a:lnTo>
                        <a:pt x="117" y="231"/>
                      </a:lnTo>
                      <a:lnTo>
                        <a:pt x="168" y="234"/>
                      </a:lnTo>
                      <a:lnTo>
                        <a:pt x="238" y="267"/>
                      </a:lnTo>
                      <a:lnTo>
                        <a:pt x="252" y="264"/>
                      </a:lnTo>
                      <a:lnTo>
                        <a:pt x="143" y="214"/>
                      </a:lnTo>
                      <a:lnTo>
                        <a:pt x="113" y="220"/>
                      </a:lnTo>
                      <a:lnTo>
                        <a:pt x="81" y="246"/>
                      </a:lnTo>
                      <a:lnTo>
                        <a:pt x="55" y="231"/>
                      </a:lnTo>
                      <a:lnTo>
                        <a:pt x="33" y="240"/>
                      </a:lnTo>
                      <a:lnTo>
                        <a:pt x="14" y="229"/>
                      </a:lnTo>
                      <a:lnTo>
                        <a:pt x="11" y="226"/>
                      </a:lnTo>
                      <a:lnTo>
                        <a:pt x="18" y="216"/>
                      </a:lnTo>
                      <a:lnTo>
                        <a:pt x="15" y="203"/>
                      </a:lnTo>
                      <a:lnTo>
                        <a:pt x="0" y="191"/>
                      </a:lnTo>
                      <a:lnTo>
                        <a:pt x="11" y="180"/>
                      </a:lnTo>
                      <a:lnTo>
                        <a:pt x="24" y="176"/>
                      </a:lnTo>
                      <a:lnTo>
                        <a:pt x="30" y="163"/>
                      </a:lnTo>
                      <a:lnTo>
                        <a:pt x="123" y="124"/>
                      </a:lnTo>
                      <a:lnTo>
                        <a:pt x="133" y="85"/>
                      </a:lnTo>
                      <a:lnTo>
                        <a:pt x="153" y="70"/>
                      </a:lnTo>
                      <a:lnTo>
                        <a:pt x="197" y="58"/>
                      </a:lnTo>
                      <a:lnTo>
                        <a:pt x="266" y="21"/>
                      </a:lnTo>
                      <a:lnTo>
                        <a:pt x="3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101" name="Groupe 100">
                  <a:extLst>
                    <a:ext uri="{FF2B5EF4-FFF2-40B4-BE49-F238E27FC236}">
                      <a16:creationId xmlns:a16="http://schemas.microsoft.com/office/drawing/2014/main" id="{EA5E169D-AF24-4C54-AFAA-FE64DB690AF2}"/>
                    </a:ext>
                  </a:extLst>
                </p:cNvPr>
                <p:cNvGrpSpPr/>
                <p:nvPr/>
              </p:nvGrpSpPr>
              <p:grpSpPr>
                <a:xfrm>
                  <a:off x="2813051" y="2392363"/>
                  <a:ext cx="696913" cy="609600"/>
                  <a:chOff x="2813051" y="2392363"/>
                  <a:chExt cx="696913" cy="609600"/>
                </a:xfrm>
                <a:grpFill/>
              </p:grpSpPr>
              <p:sp>
                <p:nvSpPr>
                  <p:cNvPr id="105" name="Freeform 104">
                    <a:extLst>
                      <a:ext uri="{FF2B5EF4-FFF2-40B4-BE49-F238E27FC236}">
                        <a16:creationId xmlns:a16="http://schemas.microsoft.com/office/drawing/2014/main" id="{DAE3A026-3DD6-43CD-AC79-272D7DCB804C}"/>
                      </a:ext>
                    </a:extLst>
                  </p:cNvPr>
                  <p:cNvSpPr>
                    <a:spLocks/>
                  </p:cNvSpPr>
                  <p:nvPr/>
                </p:nvSpPr>
                <p:spPr bwMode="auto">
                  <a:xfrm>
                    <a:off x="2813051" y="2392363"/>
                    <a:ext cx="696913" cy="504825"/>
                  </a:xfrm>
                  <a:custGeom>
                    <a:avLst/>
                    <a:gdLst>
                      <a:gd name="T0" fmla="*/ 188 w 439"/>
                      <a:gd name="T1" fmla="*/ 4 h 318"/>
                      <a:gd name="T2" fmla="*/ 219 w 439"/>
                      <a:gd name="T3" fmla="*/ 18 h 318"/>
                      <a:gd name="T4" fmla="*/ 262 w 439"/>
                      <a:gd name="T5" fmla="*/ 32 h 318"/>
                      <a:gd name="T6" fmla="*/ 282 w 439"/>
                      <a:gd name="T7" fmla="*/ 42 h 318"/>
                      <a:gd name="T8" fmla="*/ 306 w 439"/>
                      <a:gd name="T9" fmla="*/ 73 h 318"/>
                      <a:gd name="T10" fmla="*/ 355 w 439"/>
                      <a:gd name="T11" fmla="*/ 28 h 318"/>
                      <a:gd name="T12" fmla="*/ 392 w 439"/>
                      <a:gd name="T13" fmla="*/ 53 h 318"/>
                      <a:gd name="T14" fmla="*/ 384 w 439"/>
                      <a:gd name="T15" fmla="*/ 101 h 318"/>
                      <a:gd name="T16" fmla="*/ 389 w 439"/>
                      <a:gd name="T17" fmla="*/ 118 h 318"/>
                      <a:gd name="T18" fmla="*/ 439 w 439"/>
                      <a:gd name="T19" fmla="*/ 151 h 318"/>
                      <a:gd name="T20" fmla="*/ 425 w 439"/>
                      <a:gd name="T21" fmla="*/ 207 h 318"/>
                      <a:gd name="T22" fmla="*/ 429 w 439"/>
                      <a:gd name="T23" fmla="*/ 279 h 318"/>
                      <a:gd name="T24" fmla="*/ 324 w 439"/>
                      <a:gd name="T25" fmla="*/ 304 h 318"/>
                      <a:gd name="T26" fmla="*/ 354 w 439"/>
                      <a:gd name="T27" fmla="*/ 294 h 318"/>
                      <a:gd name="T28" fmla="*/ 312 w 439"/>
                      <a:gd name="T29" fmla="*/ 284 h 318"/>
                      <a:gd name="T30" fmla="*/ 280 w 439"/>
                      <a:gd name="T31" fmla="*/ 299 h 318"/>
                      <a:gd name="T32" fmla="*/ 243 w 439"/>
                      <a:gd name="T33" fmla="*/ 300 h 318"/>
                      <a:gd name="T34" fmla="*/ 231 w 439"/>
                      <a:gd name="T35" fmla="*/ 269 h 318"/>
                      <a:gd name="T36" fmla="*/ 268 w 439"/>
                      <a:gd name="T37" fmla="*/ 257 h 318"/>
                      <a:gd name="T38" fmla="*/ 253 w 439"/>
                      <a:gd name="T39" fmla="*/ 245 h 318"/>
                      <a:gd name="T40" fmla="*/ 228 w 439"/>
                      <a:gd name="T41" fmla="*/ 236 h 318"/>
                      <a:gd name="T42" fmla="*/ 202 w 439"/>
                      <a:gd name="T43" fmla="*/ 236 h 318"/>
                      <a:gd name="T44" fmla="*/ 202 w 439"/>
                      <a:gd name="T45" fmla="*/ 266 h 318"/>
                      <a:gd name="T46" fmla="*/ 162 w 439"/>
                      <a:gd name="T47" fmla="*/ 259 h 318"/>
                      <a:gd name="T48" fmla="*/ 163 w 439"/>
                      <a:gd name="T49" fmla="*/ 302 h 318"/>
                      <a:gd name="T50" fmla="*/ 142 w 439"/>
                      <a:gd name="T51" fmla="*/ 251 h 318"/>
                      <a:gd name="T52" fmla="*/ 138 w 439"/>
                      <a:gd name="T53" fmla="*/ 222 h 318"/>
                      <a:gd name="T54" fmla="*/ 144 w 439"/>
                      <a:gd name="T55" fmla="*/ 210 h 318"/>
                      <a:gd name="T56" fmla="*/ 115 w 439"/>
                      <a:gd name="T57" fmla="*/ 227 h 318"/>
                      <a:gd name="T58" fmla="*/ 98 w 439"/>
                      <a:gd name="T59" fmla="*/ 210 h 318"/>
                      <a:gd name="T60" fmla="*/ 93 w 439"/>
                      <a:gd name="T61" fmla="*/ 196 h 318"/>
                      <a:gd name="T62" fmla="*/ 75 w 439"/>
                      <a:gd name="T63" fmla="*/ 211 h 318"/>
                      <a:gd name="T64" fmla="*/ 43 w 439"/>
                      <a:gd name="T65" fmla="*/ 176 h 318"/>
                      <a:gd name="T66" fmla="*/ 70 w 439"/>
                      <a:gd name="T67" fmla="*/ 147 h 318"/>
                      <a:gd name="T68" fmla="*/ 74 w 439"/>
                      <a:gd name="T69" fmla="*/ 112 h 318"/>
                      <a:gd name="T70" fmla="*/ 46 w 439"/>
                      <a:gd name="T71" fmla="*/ 98 h 318"/>
                      <a:gd name="T72" fmla="*/ 6 w 439"/>
                      <a:gd name="T73" fmla="*/ 74 h 318"/>
                      <a:gd name="T74" fmla="*/ 9 w 439"/>
                      <a:gd name="T75" fmla="*/ 25 h 318"/>
                      <a:gd name="T76" fmla="*/ 84 w 439"/>
                      <a:gd name="T77" fmla="*/ 27 h 318"/>
                      <a:gd name="T78" fmla="*/ 142 w 439"/>
                      <a:gd name="T79" fmla="*/ 2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9" h="318">
                        <a:moveTo>
                          <a:pt x="178" y="0"/>
                        </a:moveTo>
                        <a:lnTo>
                          <a:pt x="188" y="4"/>
                        </a:lnTo>
                        <a:lnTo>
                          <a:pt x="199" y="15"/>
                        </a:lnTo>
                        <a:lnTo>
                          <a:pt x="219" y="18"/>
                        </a:lnTo>
                        <a:lnTo>
                          <a:pt x="242" y="34"/>
                        </a:lnTo>
                        <a:lnTo>
                          <a:pt x="262" y="32"/>
                        </a:lnTo>
                        <a:lnTo>
                          <a:pt x="272" y="23"/>
                        </a:lnTo>
                        <a:lnTo>
                          <a:pt x="282" y="42"/>
                        </a:lnTo>
                        <a:lnTo>
                          <a:pt x="290" y="73"/>
                        </a:lnTo>
                        <a:lnTo>
                          <a:pt x="306" y="73"/>
                        </a:lnTo>
                        <a:lnTo>
                          <a:pt x="330" y="33"/>
                        </a:lnTo>
                        <a:lnTo>
                          <a:pt x="355" y="28"/>
                        </a:lnTo>
                        <a:lnTo>
                          <a:pt x="390" y="38"/>
                        </a:lnTo>
                        <a:lnTo>
                          <a:pt x="392" y="53"/>
                        </a:lnTo>
                        <a:lnTo>
                          <a:pt x="409" y="61"/>
                        </a:lnTo>
                        <a:lnTo>
                          <a:pt x="384" y="101"/>
                        </a:lnTo>
                        <a:lnTo>
                          <a:pt x="382" y="112"/>
                        </a:lnTo>
                        <a:lnTo>
                          <a:pt x="389" y="118"/>
                        </a:lnTo>
                        <a:lnTo>
                          <a:pt x="415" y="118"/>
                        </a:lnTo>
                        <a:lnTo>
                          <a:pt x="439" y="151"/>
                        </a:lnTo>
                        <a:lnTo>
                          <a:pt x="435" y="177"/>
                        </a:lnTo>
                        <a:lnTo>
                          <a:pt x="425" y="207"/>
                        </a:lnTo>
                        <a:lnTo>
                          <a:pt x="439" y="240"/>
                        </a:lnTo>
                        <a:lnTo>
                          <a:pt x="429" y="279"/>
                        </a:lnTo>
                        <a:lnTo>
                          <a:pt x="336" y="318"/>
                        </a:lnTo>
                        <a:lnTo>
                          <a:pt x="324" y="304"/>
                        </a:lnTo>
                        <a:lnTo>
                          <a:pt x="341" y="296"/>
                        </a:lnTo>
                        <a:lnTo>
                          <a:pt x="354" y="294"/>
                        </a:lnTo>
                        <a:lnTo>
                          <a:pt x="341" y="286"/>
                        </a:lnTo>
                        <a:lnTo>
                          <a:pt x="312" y="284"/>
                        </a:lnTo>
                        <a:lnTo>
                          <a:pt x="300" y="272"/>
                        </a:lnTo>
                        <a:lnTo>
                          <a:pt x="280" y="299"/>
                        </a:lnTo>
                        <a:lnTo>
                          <a:pt x="255" y="299"/>
                        </a:lnTo>
                        <a:lnTo>
                          <a:pt x="243" y="300"/>
                        </a:lnTo>
                        <a:lnTo>
                          <a:pt x="217" y="274"/>
                        </a:lnTo>
                        <a:lnTo>
                          <a:pt x="231" y="269"/>
                        </a:lnTo>
                        <a:lnTo>
                          <a:pt x="265" y="269"/>
                        </a:lnTo>
                        <a:lnTo>
                          <a:pt x="268" y="257"/>
                        </a:lnTo>
                        <a:lnTo>
                          <a:pt x="265" y="245"/>
                        </a:lnTo>
                        <a:lnTo>
                          <a:pt x="253" y="245"/>
                        </a:lnTo>
                        <a:lnTo>
                          <a:pt x="246" y="246"/>
                        </a:lnTo>
                        <a:lnTo>
                          <a:pt x="228" y="236"/>
                        </a:lnTo>
                        <a:lnTo>
                          <a:pt x="212" y="246"/>
                        </a:lnTo>
                        <a:lnTo>
                          <a:pt x="202" y="236"/>
                        </a:lnTo>
                        <a:lnTo>
                          <a:pt x="196" y="239"/>
                        </a:lnTo>
                        <a:lnTo>
                          <a:pt x="202" y="266"/>
                        </a:lnTo>
                        <a:lnTo>
                          <a:pt x="164" y="262"/>
                        </a:lnTo>
                        <a:lnTo>
                          <a:pt x="162" y="259"/>
                        </a:lnTo>
                        <a:lnTo>
                          <a:pt x="157" y="271"/>
                        </a:lnTo>
                        <a:lnTo>
                          <a:pt x="163" y="302"/>
                        </a:lnTo>
                        <a:lnTo>
                          <a:pt x="151" y="305"/>
                        </a:lnTo>
                        <a:lnTo>
                          <a:pt x="142" y="251"/>
                        </a:lnTo>
                        <a:lnTo>
                          <a:pt x="129" y="237"/>
                        </a:lnTo>
                        <a:lnTo>
                          <a:pt x="138" y="222"/>
                        </a:lnTo>
                        <a:lnTo>
                          <a:pt x="147" y="217"/>
                        </a:lnTo>
                        <a:lnTo>
                          <a:pt x="144" y="210"/>
                        </a:lnTo>
                        <a:lnTo>
                          <a:pt x="137" y="205"/>
                        </a:lnTo>
                        <a:lnTo>
                          <a:pt x="115" y="227"/>
                        </a:lnTo>
                        <a:lnTo>
                          <a:pt x="93" y="217"/>
                        </a:lnTo>
                        <a:lnTo>
                          <a:pt x="98" y="210"/>
                        </a:lnTo>
                        <a:lnTo>
                          <a:pt x="98" y="201"/>
                        </a:lnTo>
                        <a:lnTo>
                          <a:pt x="93" y="196"/>
                        </a:lnTo>
                        <a:lnTo>
                          <a:pt x="82" y="202"/>
                        </a:lnTo>
                        <a:lnTo>
                          <a:pt x="75" y="211"/>
                        </a:lnTo>
                        <a:lnTo>
                          <a:pt x="64" y="207"/>
                        </a:lnTo>
                        <a:lnTo>
                          <a:pt x="43" y="176"/>
                        </a:lnTo>
                        <a:lnTo>
                          <a:pt x="54" y="150"/>
                        </a:lnTo>
                        <a:lnTo>
                          <a:pt x="70" y="147"/>
                        </a:lnTo>
                        <a:lnTo>
                          <a:pt x="83" y="136"/>
                        </a:lnTo>
                        <a:lnTo>
                          <a:pt x="74" y="112"/>
                        </a:lnTo>
                        <a:lnTo>
                          <a:pt x="64" y="109"/>
                        </a:lnTo>
                        <a:lnTo>
                          <a:pt x="46" y="98"/>
                        </a:lnTo>
                        <a:lnTo>
                          <a:pt x="14" y="88"/>
                        </a:lnTo>
                        <a:lnTo>
                          <a:pt x="6" y="74"/>
                        </a:lnTo>
                        <a:lnTo>
                          <a:pt x="0" y="36"/>
                        </a:lnTo>
                        <a:lnTo>
                          <a:pt x="9" y="25"/>
                        </a:lnTo>
                        <a:lnTo>
                          <a:pt x="45" y="10"/>
                        </a:lnTo>
                        <a:lnTo>
                          <a:pt x="84" y="27"/>
                        </a:lnTo>
                        <a:lnTo>
                          <a:pt x="112" y="15"/>
                        </a:lnTo>
                        <a:lnTo>
                          <a:pt x="142" y="20"/>
                        </a:lnTo>
                        <a:lnTo>
                          <a:pt x="17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6" name="Freeform 105">
                    <a:extLst>
                      <a:ext uri="{FF2B5EF4-FFF2-40B4-BE49-F238E27FC236}">
                        <a16:creationId xmlns:a16="http://schemas.microsoft.com/office/drawing/2014/main" id="{F77F5823-A061-44C7-9A44-E4C9E99275B2}"/>
                      </a:ext>
                    </a:extLst>
                  </p:cNvPr>
                  <p:cNvSpPr>
                    <a:spLocks/>
                  </p:cNvSpPr>
                  <p:nvPr/>
                </p:nvSpPr>
                <p:spPr bwMode="auto">
                  <a:xfrm>
                    <a:off x="2890838" y="2752726"/>
                    <a:ext cx="39688" cy="23813"/>
                  </a:xfrm>
                  <a:custGeom>
                    <a:avLst/>
                    <a:gdLst>
                      <a:gd name="T0" fmla="*/ 2 w 25"/>
                      <a:gd name="T1" fmla="*/ 0 h 15"/>
                      <a:gd name="T2" fmla="*/ 20 w 25"/>
                      <a:gd name="T3" fmla="*/ 7 h 15"/>
                      <a:gd name="T4" fmla="*/ 25 w 25"/>
                      <a:gd name="T5" fmla="*/ 10 h 15"/>
                      <a:gd name="T6" fmla="*/ 21 w 25"/>
                      <a:gd name="T7" fmla="*/ 15 h 15"/>
                      <a:gd name="T8" fmla="*/ 0 w 25"/>
                      <a:gd name="T9" fmla="*/ 9 h 15"/>
                      <a:gd name="T10" fmla="*/ 2 w 25"/>
                      <a:gd name="T11" fmla="*/ 0 h 15"/>
                    </a:gdLst>
                    <a:ahLst/>
                    <a:cxnLst>
                      <a:cxn ang="0">
                        <a:pos x="T0" y="T1"/>
                      </a:cxn>
                      <a:cxn ang="0">
                        <a:pos x="T2" y="T3"/>
                      </a:cxn>
                      <a:cxn ang="0">
                        <a:pos x="T4" y="T5"/>
                      </a:cxn>
                      <a:cxn ang="0">
                        <a:pos x="T6" y="T7"/>
                      </a:cxn>
                      <a:cxn ang="0">
                        <a:pos x="T8" y="T9"/>
                      </a:cxn>
                      <a:cxn ang="0">
                        <a:pos x="T10" y="T11"/>
                      </a:cxn>
                    </a:cxnLst>
                    <a:rect l="0" t="0" r="r" b="b"/>
                    <a:pathLst>
                      <a:path w="25" h="15">
                        <a:moveTo>
                          <a:pt x="2" y="0"/>
                        </a:moveTo>
                        <a:lnTo>
                          <a:pt x="20" y="7"/>
                        </a:lnTo>
                        <a:lnTo>
                          <a:pt x="25" y="10"/>
                        </a:lnTo>
                        <a:lnTo>
                          <a:pt x="21" y="15"/>
                        </a:lnTo>
                        <a:lnTo>
                          <a:pt x="0" y="9"/>
                        </a:lnTo>
                        <a:lnTo>
                          <a:pt x="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7" name="Freeform 106">
                    <a:extLst>
                      <a:ext uri="{FF2B5EF4-FFF2-40B4-BE49-F238E27FC236}">
                        <a16:creationId xmlns:a16="http://schemas.microsoft.com/office/drawing/2014/main" id="{7FF8D355-B0FE-4CE2-BD38-00FA8971D48C}"/>
                      </a:ext>
                    </a:extLst>
                  </p:cNvPr>
                  <p:cNvSpPr>
                    <a:spLocks/>
                  </p:cNvSpPr>
                  <p:nvPr/>
                </p:nvSpPr>
                <p:spPr bwMode="auto">
                  <a:xfrm>
                    <a:off x="2995613" y="2928938"/>
                    <a:ext cx="88900" cy="73025"/>
                  </a:xfrm>
                  <a:custGeom>
                    <a:avLst/>
                    <a:gdLst>
                      <a:gd name="T0" fmla="*/ 0 w 56"/>
                      <a:gd name="T1" fmla="*/ 0 h 46"/>
                      <a:gd name="T2" fmla="*/ 24 w 56"/>
                      <a:gd name="T3" fmla="*/ 15 h 46"/>
                      <a:gd name="T4" fmla="*/ 56 w 56"/>
                      <a:gd name="T5" fmla="*/ 40 h 46"/>
                      <a:gd name="T6" fmla="*/ 52 w 56"/>
                      <a:gd name="T7" fmla="*/ 46 h 46"/>
                      <a:gd name="T8" fmla="*/ 9 w 56"/>
                      <a:gd name="T9" fmla="*/ 35 h 46"/>
                      <a:gd name="T10" fmla="*/ 5 w 56"/>
                      <a:gd name="T11" fmla="*/ 16 h 46"/>
                      <a:gd name="T12" fmla="*/ 0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0" y="0"/>
                        </a:moveTo>
                        <a:lnTo>
                          <a:pt x="24" y="15"/>
                        </a:lnTo>
                        <a:lnTo>
                          <a:pt x="56" y="40"/>
                        </a:lnTo>
                        <a:lnTo>
                          <a:pt x="52" y="46"/>
                        </a:lnTo>
                        <a:lnTo>
                          <a:pt x="9" y="35"/>
                        </a:lnTo>
                        <a:lnTo>
                          <a:pt x="5" y="16"/>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02" name="Freeform 108">
                  <a:extLst>
                    <a:ext uri="{FF2B5EF4-FFF2-40B4-BE49-F238E27FC236}">
                      <a16:creationId xmlns:a16="http://schemas.microsoft.com/office/drawing/2014/main" id="{A15D2294-D084-42BE-966C-BC8ADDFBF18B}"/>
                    </a:ext>
                  </a:extLst>
                </p:cNvPr>
                <p:cNvSpPr>
                  <a:spLocks/>
                </p:cNvSpPr>
                <p:nvPr/>
              </p:nvSpPr>
              <p:spPr bwMode="auto">
                <a:xfrm>
                  <a:off x="3419476" y="2082801"/>
                  <a:ext cx="568325" cy="690563"/>
                </a:xfrm>
                <a:custGeom>
                  <a:avLst/>
                  <a:gdLst>
                    <a:gd name="T0" fmla="*/ 122 w 358"/>
                    <a:gd name="T1" fmla="*/ 0 h 435"/>
                    <a:gd name="T2" fmla="*/ 127 w 358"/>
                    <a:gd name="T3" fmla="*/ 6 h 435"/>
                    <a:gd name="T4" fmla="*/ 122 w 358"/>
                    <a:gd name="T5" fmla="*/ 26 h 435"/>
                    <a:gd name="T6" fmla="*/ 131 w 358"/>
                    <a:gd name="T7" fmla="*/ 35 h 435"/>
                    <a:gd name="T8" fmla="*/ 191 w 358"/>
                    <a:gd name="T9" fmla="*/ 38 h 435"/>
                    <a:gd name="T10" fmla="*/ 214 w 358"/>
                    <a:gd name="T11" fmla="*/ 49 h 435"/>
                    <a:gd name="T12" fmla="*/ 229 w 358"/>
                    <a:gd name="T13" fmla="*/ 93 h 435"/>
                    <a:gd name="T14" fmla="*/ 254 w 358"/>
                    <a:gd name="T15" fmla="*/ 98 h 435"/>
                    <a:gd name="T16" fmla="*/ 266 w 358"/>
                    <a:gd name="T17" fmla="*/ 84 h 435"/>
                    <a:gd name="T18" fmla="*/ 305 w 358"/>
                    <a:gd name="T19" fmla="*/ 68 h 435"/>
                    <a:gd name="T20" fmla="*/ 344 w 358"/>
                    <a:gd name="T21" fmla="*/ 86 h 435"/>
                    <a:gd name="T22" fmla="*/ 341 w 358"/>
                    <a:gd name="T23" fmla="*/ 95 h 435"/>
                    <a:gd name="T24" fmla="*/ 344 w 358"/>
                    <a:gd name="T25" fmla="*/ 143 h 435"/>
                    <a:gd name="T26" fmla="*/ 331 w 358"/>
                    <a:gd name="T27" fmla="*/ 179 h 435"/>
                    <a:gd name="T28" fmla="*/ 348 w 358"/>
                    <a:gd name="T29" fmla="*/ 226 h 435"/>
                    <a:gd name="T30" fmla="*/ 358 w 358"/>
                    <a:gd name="T31" fmla="*/ 278 h 435"/>
                    <a:gd name="T32" fmla="*/ 353 w 358"/>
                    <a:gd name="T33" fmla="*/ 292 h 435"/>
                    <a:gd name="T34" fmla="*/ 346 w 358"/>
                    <a:gd name="T35" fmla="*/ 291 h 435"/>
                    <a:gd name="T36" fmla="*/ 309 w 358"/>
                    <a:gd name="T37" fmla="*/ 307 h 435"/>
                    <a:gd name="T38" fmla="*/ 286 w 358"/>
                    <a:gd name="T39" fmla="*/ 373 h 435"/>
                    <a:gd name="T40" fmla="*/ 229 w 358"/>
                    <a:gd name="T41" fmla="*/ 350 h 435"/>
                    <a:gd name="T42" fmla="*/ 190 w 358"/>
                    <a:gd name="T43" fmla="*/ 371 h 435"/>
                    <a:gd name="T44" fmla="*/ 121 w 358"/>
                    <a:gd name="T45" fmla="*/ 408 h 435"/>
                    <a:gd name="T46" fmla="*/ 77 w 358"/>
                    <a:gd name="T47" fmla="*/ 420 h 435"/>
                    <a:gd name="T48" fmla="*/ 57 w 358"/>
                    <a:gd name="T49" fmla="*/ 435 h 435"/>
                    <a:gd name="T50" fmla="*/ 43 w 358"/>
                    <a:gd name="T51" fmla="*/ 402 h 435"/>
                    <a:gd name="T52" fmla="*/ 53 w 358"/>
                    <a:gd name="T53" fmla="*/ 372 h 435"/>
                    <a:gd name="T54" fmla="*/ 57 w 358"/>
                    <a:gd name="T55" fmla="*/ 346 h 435"/>
                    <a:gd name="T56" fmla="*/ 33 w 358"/>
                    <a:gd name="T57" fmla="*/ 313 h 435"/>
                    <a:gd name="T58" fmla="*/ 7 w 358"/>
                    <a:gd name="T59" fmla="*/ 313 h 435"/>
                    <a:gd name="T60" fmla="*/ 0 w 358"/>
                    <a:gd name="T61" fmla="*/ 307 h 435"/>
                    <a:gd name="T62" fmla="*/ 2 w 358"/>
                    <a:gd name="T63" fmla="*/ 296 h 435"/>
                    <a:gd name="T64" fmla="*/ 27 w 358"/>
                    <a:gd name="T65" fmla="*/ 256 h 435"/>
                    <a:gd name="T66" fmla="*/ 10 w 358"/>
                    <a:gd name="T67" fmla="*/ 248 h 435"/>
                    <a:gd name="T68" fmla="*/ 8 w 358"/>
                    <a:gd name="T69" fmla="*/ 233 h 435"/>
                    <a:gd name="T70" fmla="*/ 31 w 358"/>
                    <a:gd name="T71" fmla="*/ 205 h 435"/>
                    <a:gd name="T72" fmla="*/ 41 w 358"/>
                    <a:gd name="T73" fmla="*/ 188 h 435"/>
                    <a:gd name="T74" fmla="*/ 72 w 358"/>
                    <a:gd name="T75" fmla="*/ 168 h 435"/>
                    <a:gd name="T76" fmla="*/ 94 w 358"/>
                    <a:gd name="T77" fmla="*/ 140 h 435"/>
                    <a:gd name="T78" fmla="*/ 106 w 358"/>
                    <a:gd name="T79" fmla="*/ 84 h 435"/>
                    <a:gd name="T80" fmla="*/ 98 w 358"/>
                    <a:gd name="T81" fmla="*/ 71 h 435"/>
                    <a:gd name="T82" fmla="*/ 53 w 358"/>
                    <a:gd name="T83" fmla="*/ 51 h 435"/>
                    <a:gd name="T84" fmla="*/ 37 w 358"/>
                    <a:gd name="T85" fmla="*/ 41 h 435"/>
                    <a:gd name="T86" fmla="*/ 42 w 358"/>
                    <a:gd name="T87" fmla="*/ 26 h 435"/>
                    <a:gd name="T88" fmla="*/ 66 w 358"/>
                    <a:gd name="T89" fmla="*/ 29 h 435"/>
                    <a:gd name="T90" fmla="*/ 81 w 358"/>
                    <a:gd name="T91" fmla="*/ 56 h 435"/>
                    <a:gd name="T92" fmla="*/ 87 w 358"/>
                    <a:gd name="T93" fmla="*/ 53 h 435"/>
                    <a:gd name="T94" fmla="*/ 82 w 358"/>
                    <a:gd name="T95" fmla="*/ 21 h 435"/>
                    <a:gd name="T96" fmla="*/ 98 w 358"/>
                    <a:gd name="T97" fmla="*/ 6 h 435"/>
                    <a:gd name="T98" fmla="*/ 122 w 358"/>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35">
                      <a:moveTo>
                        <a:pt x="122" y="0"/>
                      </a:moveTo>
                      <a:lnTo>
                        <a:pt x="127" y="6"/>
                      </a:lnTo>
                      <a:lnTo>
                        <a:pt x="122" y="26"/>
                      </a:lnTo>
                      <a:lnTo>
                        <a:pt x="131" y="35"/>
                      </a:lnTo>
                      <a:lnTo>
                        <a:pt x="191" y="38"/>
                      </a:lnTo>
                      <a:lnTo>
                        <a:pt x="214" y="49"/>
                      </a:lnTo>
                      <a:lnTo>
                        <a:pt x="229" y="93"/>
                      </a:lnTo>
                      <a:lnTo>
                        <a:pt x="254" y="98"/>
                      </a:lnTo>
                      <a:lnTo>
                        <a:pt x="266" y="84"/>
                      </a:lnTo>
                      <a:lnTo>
                        <a:pt x="305" y="68"/>
                      </a:lnTo>
                      <a:lnTo>
                        <a:pt x="344" y="86"/>
                      </a:lnTo>
                      <a:lnTo>
                        <a:pt x="341" y="95"/>
                      </a:lnTo>
                      <a:lnTo>
                        <a:pt x="344" y="143"/>
                      </a:lnTo>
                      <a:lnTo>
                        <a:pt x="331" y="179"/>
                      </a:lnTo>
                      <a:lnTo>
                        <a:pt x="348" y="226"/>
                      </a:lnTo>
                      <a:lnTo>
                        <a:pt x="358" y="278"/>
                      </a:lnTo>
                      <a:lnTo>
                        <a:pt x="353" y="292"/>
                      </a:lnTo>
                      <a:lnTo>
                        <a:pt x="346" y="291"/>
                      </a:lnTo>
                      <a:lnTo>
                        <a:pt x="309" y="307"/>
                      </a:lnTo>
                      <a:lnTo>
                        <a:pt x="286" y="373"/>
                      </a:lnTo>
                      <a:lnTo>
                        <a:pt x="229" y="350"/>
                      </a:lnTo>
                      <a:lnTo>
                        <a:pt x="190" y="371"/>
                      </a:lnTo>
                      <a:lnTo>
                        <a:pt x="121" y="408"/>
                      </a:lnTo>
                      <a:lnTo>
                        <a:pt x="77" y="420"/>
                      </a:lnTo>
                      <a:lnTo>
                        <a:pt x="57" y="435"/>
                      </a:lnTo>
                      <a:lnTo>
                        <a:pt x="43" y="402"/>
                      </a:lnTo>
                      <a:lnTo>
                        <a:pt x="53" y="372"/>
                      </a:lnTo>
                      <a:lnTo>
                        <a:pt x="57" y="346"/>
                      </a:lnTo>
                      <a:lnTo>
                        <a:pt x="33" y="313"/>
                      </a:lnTo>
                      <a:lnTo>
                        <a:pt x="7" y="313"/>
                      </a:lnTo>
                      <a:lnTo>
                        <a:pt x="0" y="307"/>
                      </a:lnTo>
                      <a:lnTo>
                        <a:pt x="2" y="296"/>
                      </a:lnTo>
                      <a:lnTo>
                        <a:pt x="27" y="256"/>
                      </a:lnTo>
                      <a:lnTo>
                        <a:pt x="10" y="248"/>
                      </a:lnTo>
                      <a:lnTo>
                        <a:pt x="8" y="233"/>
                      </a:lnTo>
                      <a:lnTo>
                        <a:pt x="31" y="205"/>
                      </a:lnTo>
                      <a:lnTo>
                        <a:pt x="41" y="188"/>
                      </a:lnTo>
                      <a:lnTo>
                        <a:pt x="72" y="168"/>
                      </a:lnTo>
                      <a:lnTo>
                        <a:pt x="94" y="140"/>
                      </a:lnTo>
                      <a:lnTo>
                        <a:pt x="106" y="84"/>
                      </a:lnTo>
                      <a:lnTo>
                        <a:pt x="98" y="71"/>
                      </a:lnTo>
                      <a:lnTo>
                        <a:pt x="53" y="51"/>
                      </a:lnTo>
                      <a:lnTo>
                        <a:pt x="37" y="41"/>
                      </a:lnTo>
                      <a:lnTo>
                        <a:pt x="42" y="26"/>
                      </a:lnTo>
                      <a:lnTo>
                        <a:pt x="66" y="29"/>
                      </a:lnTo>
                      <a:lnTo>
                        <a:pt x="81" y="56"/>
                      </a:lnTo>
                      <a:lnTo>
                        <a:pt x="87" y="53"/>
                      </a:lnTo>
                      <a:lnTo>
                        <a:pt x="82" y="21"/>
                      </a:lnTo>
                      <a:lnTo>
                        <a:pt x="98" y="6"/>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3" name="Freeform 109">
                  <a:extLst>
                    <a:ext uri="{FF2B5EF4-FFF2-40B4-BE49-F238E27FC236}">
                      <a16:creationId xmlns:a16="http://schemas.microsoft.com/office/drawing/2014/main" id="{F3097A70-5AD9-441B-A04C-13DDE3D2A2DA}"/>
                    </a:ext>
                  </a:extLst>
                </p:cNvPr>
                <p:cNvSpPr>
                  <a:spLocks/>
                </p:cNvSpPr>
                <p:nvPr/>
              </p:nvSpPr>
              <p:spPr bwMode="auto">
                <a:xfrm>
                  <a:off x="2357438" y="2058988"/>
                  <a:ext cx="587375" cy="614363"/>
                </a:xfrm>
                <a:custGeom>
                  <a:avLst/>
                  <a:gdLst>
                    <a:gd name="T0" fmla="*/ 229 w 370"/>
                    <a:gd name="T1" fmla="*/ 27 h 387"/>
                    <a:gd name="T2" fmla="*/ 253 w 370"/>
                    <a:gd name="T3" fmla="*/ 36 h 387"/>
                    <a:gd name="T4" fmla="*/ 310 w 370"/>
                    <a:gd name="T5" fmla="*/ 15 h 387"/>
                    <a:gd name="T6" fmla="*/ 308 w 370"/>
                    <a:gd name="T7" fmla="*/ 56 h 387"/>
                    <a:gd name="T8" fmla="*/ 327 w 370"/>
                    <a:gd name="T9" fmla="*/ 115 h 387"/>
                    <a:gd name="T10" fmla="*/ 328 w 370"/>
                    <a:gd name="T11" fmla="*/ 155 h 387"/>
                    <a:gd name="T12" fmla="*/ 296 w 370"/>
                    <a:gd name="T13" fmla="*/ 235 h 387"/>
                    <a:gd name="T14" fmla="*/ 293 w 370"/>
                    <a:gd name="T15" fmla="*/ 284 h 387"/>
                    <a:gd name="T16" fmla="*/ 333 w 370"/>
                    <a:gd name="T17" fmla="*/ 308 h 387"/>
                    <a:gd name="T18" fmla="*/ 361 w 370"/>
                    <a:gd name="T19" fmla="*/ 322 h 387"/>
                    <a:gd name="T20" fmla="*/ 357 w 370"/>
                    <a:gd name="T21" fmla="*/ 357 h 387"/>
                    <a:gd name="T22" fmla="*/ 330 w 370"/>
                    <a:gd name="T23" fmla="*/ 386 h 387"/>
                    <a:gd name="T24" fmla="*/ 295 w 370"/>
                    <a:gd name="T25" fmla="*/ 368 h 387"/>
                    <a:gd name="T26" fmla="*/ 267 w 370"/>
                    <a:gd name="T27" fmla="*/ 382 h 387"/>
                    <a:gd name="T28" fmla="*/ 232 w 370"/>
                    <a:gd name="T29" fmla="*/ 347 h 387"/>
                    <a:gd name="T30" fmla="*/ 213 w 370"/>
                    <a:gd name="T31" fmla="*/ 333 h 387"/>
                    <a:gd name="T32" fmla="*/ 208 w 370"/>
                    <a:gd name="T33" fmla="*/ 358 h 387"/>
                    <a:gd name="T34" fmla="*/ 178 w 370"/>
                    <a:gd name="T35" fmla="*/ 345 h 387"/>
                    <a:gd name="T36" fmla="*/ 183 w 370"/>
                    <a:gd name="T37" fmla="*/ 322 h 387"/>
                    <a:gd name="T38" fmla="*/ 168 w 370"/>
                    <a:gd name="T39" fmla="*/ 341 h 387"/>
                    <a:gd name="T40" fmla="*/ 162 w 370"/>
                    <a:gd name="T41" fmla="*/ 353 h 387"/>
                    <a:gd name="T42" fmla="*/ 149 w 370"/>
                    <a:gd name="T43" fmla="*/ 353 h 387"/>
                    <a:gd name="T44" fmla="*/ 139 w 370"/>
                    <a:gd name="T45" fmla="*/ 376 h 387"/>
                    <a:gd name="T46" fmla="*/ 98 w 370"/>
                    <a:gd name="T47" fmla="*/ 366 h 387"/>
                    <a:gd name="T48" fmla="*/ 103 w 370"/>
                    <a:gd name="T49" fmla="*/ 328 h 387"/>
                    <a:gd name="T50" fmla="*/ 3 w 370"/>
                    <a:gd name="T51" fmla="*/ 281 h 387"/>
                    <a:gd name="T52" fmla="*/ 11 w 370"/>
                    <a:gd name="T53" fmla="*/ 261 h 387"/>
                    <a:gd name="T54" fmla="*/ 112 w 370"/>
                    <a:gd name="T55" fmla="*/ 261 h 387"/>
                    <a:gd name="T56" fmla="*/ 138 w 370"/>
                    <a:gd name="T57" fmla="*/ 232 h 387"/>
                    <a:gd name="T58" fmla="*/ 97 w 370"/>
                    <a:gd name="T59" fmla="*/ 194 h 387"/>
                    <a:gd name="T60" fmla="*/ 66 w 370"/>
                    <a:gd name="T61" fmla="*/ 220 h 387"/>
                    <a:gd name="T62" fmla="*/ 56 w 370"/>
                    <a:gd name="T63" fmla="*/ 189 h 387"/>
                    <a:gd name="T64" fmla="*/ 38 w 370"/>
                    <a:gd name="T65" fmla="*/ 177 h 387"/>
                    <a:gd name="T66" fmla="*/ 55 w 370"/>
                    <a:gd name="T67" fmla="*/ 157 h 387"/>
                    <a:gd name="T68" fmla="*/ 97 w 370"/>
                    <a:gd name="T69" fmla="*/ 175 h 387"/>
                    <a:gd name="T70" fmla="*/ 158 w 370"/>
                    <a:gd name="T71" fmla="*/ 172 h 387"/>
                    <a:gd name="T72" fmla="*/ 132 w 370"/>
                    <a:gd name="T73" fmla="*/ 160 h 387"/>
                    <a:gd name="T74" fmla="*/ 95 w 370"/>
                    <a:gd name="T75" fmla="*/ 152 h 387"/>
                    <a:gd name="T76" fmla="*/ 114 w 370"/>
                    <a:gd name="T77" fmla="*/ 136 h 387"/>
                    <a:gd name="T78" fmla="*/ 139 w 370"/>
                    <a:gd name="T79" fmla="*/ 116 h 387"/>
                    <a:gd name="T80" fmla="*/ 9 w 370"/>
                    <a:gd name="T81" fmla="*/ 149 h 387"/>
                    <a:gd name="T82" fmla="*/ 0 w 370"/>
                    <a:gd name="T83" fmla="*/ 141 h 387"/>
                    <a:gd name="T84" fmla="*/ 6 w 370"/>
                    <a:gd name="T85" fmla="*/ 79 h 387"/>
                    <a:gd name="T86" fmla="*/ 46 w 370"/>
                    <a:gd name="T87" fmla="*/ 59 h 387"/>
                    <a:gd name="T88" fmla="*/ 75 w 370"/>
                    <a:gd name="T89" fmla="*/ 53 h 387"/>
                    <a:gd name="T90" fmla="*/ 66 w 370"/>
                    <a:gd name="T91" fmla="*/ 39 h 387"/>
                    <a:gd name="T92" fmla="*/ 102 w 370"/>
                    <a:gd name="T93" fmla="*/ 32 h 387"/>
                    <a:gd name="T94" fmla="*/ 129 w 370"/>
                    <a:gd name="T95" fmla="*/ 15 h 387"/>
                    <a:gd name="T96" fmla="*/ 153 w 370"/>
                    <a:gd name="T97" fmla="*/ 25 h 387"/>
                    <a:gd name="T98" fmla="*/ 173 w 370"/>
                    <a:gd name="T99" fmla="*/ 12 h 387"/>
                    <a:gd name="T100" fmla="*/ 212 w 370"/>
                    <a:gd name="T101" fmla="*/ 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 h="387">
                      <a:moveTo>
                        <a:pt x="223" y="0"/>
                      </a:moveTo>
                      <a:lnTo>
                        <a:pt x="229" y="27"/>
                      </a:lnTo>
                      <a:lnTo>
                        <a:pt x="242" y="21"/>
                      </a:lnTo>
                      <a:lnTo>
                        <a:pt x="253" y="36"/>
                      </a:lnTo>
                      <a:lnTo>
                        <a:pt x="306" y="6"/>
                      </a:lnTo>
                      <a:lnTo>
                        <a:pt x="310" y="15"/>
                      </a:lnTo>
                      <a:lnTo>
                        <a:pt x="303" y="39"/>
                      </a:lnTo>
                      <a:lnTo>
                        <a:pt x="308" y="56"/>
                      </a:lnTo>
                      <a:lnTo>
                        <a:pt x="327" y="76"/>
                      </a:lnTo>
                      <a:lnTo>
                        <a:pt x="327" y="115"/>
                      </a:lnTo>
                      <a:lnTo>
                        <a:pt x="318" y="130"/>
                      </a:lnTo>
                      <a:lnTo>
                        <a:pt x="328" y="155"/>
                      </a:lnTo>
                      <a:lnTo>
                        <a:pt x="332" y="220"/>
                      </a:lnTo>
                      <a:lnTo>
                        <a:pt x="296" y="235"/>
                      </a:lnTo>
                      <a:lnTo>
                        <a:pt x="287" y="246"/>
                      </a:lnTo>
                      <a:lnTo>
                        <a:pt x="293" y="284"/>
                      </a:lnTo>
                      <a:lnTo>
                        <a:pt x="301" y="298"/>
                      </a:lnTo>
                      <a:lnTo>
                        <a:pt x="333" y="308"/>
                      </a:lnTo>
                      <a:lnTo>
                        <a:pt x="351" y="319"/>
                      </a:lnTo>
                      <a:lnTo>
                        <a:pt x="361" y="322"/>
                      </a:lnTo>
                      <a:lnTo>
                        <a:pt x="370" y="346"/>
                      </a:lnTo>
                      <a:lnTo>
                        <a:pt x="357" y="357"/>
                      </a:lnTo>
                      <a:lnTo>
                        <a:pt x="341" y="360"/>
                      </a:lnTo>
                      <a:lnTo>
                        <a:pt x="330" y="386"/>
                      </a:lnTo>
                      <a:lnTo>
                        <a:pt x="281" y="387"/>
                      </a:lnTo>
                      <a:lnTo>
                        <a:pt x="295" y="368"/>
                      </a:lnTo>
                      <a:lnTo>
                        <a:pt x="275" y="361"/>
                      </a:lnTo>
                      <a:lnTo>
                        <a:pt x="267" y="382"/>
                      </a:lnTo>
                      <a:lnTo>
                        <a:pt x="248" y="378"/>
                      </a:lnTo>
                      <a:lnTo>
                        <a:pt x="232" y="347"/>
                      </a:lnTo>
                      <a:lnTo>
                        <a:pt x="223" y="337"/>
                      </a:lnTo>
                      <a:lnTo>
                        <a:pt x="213" y="333"/>
                      </a:lnTo>
                      <a:lnTo>
                        <a:pt x="203" y="340"/>
                      </a:lnTo>
                      <a:lnTo>
                        <a:pt x="208" y="358"/>
                      </a:lnTo>
                      <a:lnTo>
                        <a:pt x="193" y="361"/>
                      </a:lnTo>
                      <a:lnTo>
                        <a:pt x="178" y="345"/>
                      </a:lnTo>
                      <a:lnTo>
                        <a:pt x="184" y="326"/>
                      </a:lnTo>
                      <a:lnTo>
                        <a:pt x="183" y="322"/>
                      </a:lnTo>
                      <a:lnTo>
                        <a:pt x="177" y="322"/>
                      </a:lnTo>
                      <a:lnTo>
                        <a:pt x="168" y="341"/>
                      </a:lnTo>
                      <a:lnTo>
                        <a:pt x="168" y="351"/>
                      </a:lnTo>
                      <a:lnTo>
                        <a:pt x="162" y="353"/>
                      </a:lnTo>
                      <a:lnTo>
                        <a:pt x="157" y="348"/>
                      </a:lnTo>
                      <a:lnTo>
                        <a:pt x="149" y="353"/>
                      </a:lnTo>
                      <a:lnTo>
                        <a:pt x="153" y="372"/>
                      </a:lnTo>
                      <a:lnTo>
                        <a:pt x="139" y="376"/>
                      </a:lnTo>
                      <a:lnTo>
                        <a:pt x="103" y="371"/>
                      </a:lnTo>
                      <a:lnTo>
                        <a:pt x="98" y="366"/>
                      </a:lnTo>
                      <a:lnTo>
                        <a:pt x="108" y="343"/>
                      </a:lnTo>
                      <a:lnTo>
                        <a:pt x="103" y="328"/>
                      </a:lnTo>
                      <a:lnTo>
                        <a:pt x="61" y="291"/>
                      </a:lnTo>
                      <a:lnTo>
                        <a:pt x="3" y="281"/>
                      </a:lnTo>
                      <a:lnTo>
                        <a:pt x="0" y="277"/>
                      </a:lnTo>
                      <a:lnTo>
                        <a:pt x="11" y="261"/>
                      </a:lnTo>
                      <a:lnTo>
                        <a:pt x="102" y="252"/>
                      </a:lnTo>
                      <a:lnTo>
                        <a:pt x="112" y="261"/>
                      </a:lnTo>
                      <a:lnTo>
                        <a:pt x="127" y="257"/>
                      </a:lnTo>
                      <a:lnTo>
                        <a:pt x="138" y="232"/>
                      </a:lnTo>
                      <a:lnTo>
                        <a:pt x="127" y="207"/>
                      </a:lnTo>
                      <a:lnTo>
                        <a:pt x="97" y="194"/>
                      </a:lnTo>
                      <a:lnTo>
                        <a:pt x="79" y="203"/>
                      </a:lnTo>
                      <a:lnTo>
                        <a:pt x="66" y="220"/>
                      </a:lnTo>
                      <a:lnTo>
                        <a:pt x="61" y="222"/>
                      </a:lnTo>
                      <a:lnTo>
                        <a:pt x="56" y="189"/>
                      </a:lnTo>
                      <a:lnTo>
                        <a:pt x="41" y="187"/>
                      </a:lnTo>
                      <a:lnTo>
                        <a:pt x="38" y="177"/>
                      </a:lnTo>
                      <a:lnTo>
                        <a:pt x="46" y="168"/>
                      </a:lnTo>
                      <a:lnTo>
                        <a:pt x="55" y="157"/>
                      </a:lnTo>
                      <a:lnTo>
                        <a:pt x="70" y="172"/>
                      </a:lnTo>
                      <a:lnTo>
                        <a:pt x="97" y="175"/>
                      </a:lnTo>
                      <a:lnTo>
                        <a:pt x="104" y="182"/>
                      </a:lnTo>
                      <a:lnTo>
                        <a:pt x="158" y="172"/>
                      </a:lnTo>
                      <a:lnTo>
                        <a:pt x="159" y="167"/>
                      </a:lnTo>
                      <a:lnTo>
                        <a:pt x="132" y="160"/>
                      </a:lnTo>
                      <a:lnTo>
                        <a:pt x="130" y="145"/>
                      </a:lnTo>
                      <a:lnTo>
                        <a:pt x="95" y="152"/>
                      </a:lnTo>
                      <a:lnTo>
                        <a:pt x="92" y="149"/>
                      </a:lnTo>
                      <a:lnTo>
                        <a:pt x="114" y="136"/>
                      </a:lnTo>
                      <a:lnTo>
                        <a:pt x="147" y="123"/>
                      </a:lnTo>
                      <a:lnTo>
                        <a:pt x="139" y="116"/>
                      </a:lnTo>
                      <a:lnTo>
                        <a:pt x="49" y="140"/>
                      </a:lnTo>
                      <a:lnTo>
                        <a:pt x="9" y="149"/>
                      </a:lnTo>
                      <a:lnTo>
                        <a:pt x="3" y="145"/>
                      </a:lnTo>
                      <a:lnTo>
                        <a:pt x="0" y="141"/>
                      </a:lnTo>
                      <a:lnTo>
                        <a:pt x="8" y="123"/>
                      </a:lnTo>
                      <a:lnTo>
                        <a:pt x="6" y="79"/>
                      </a:lnTo>
                      <a:lnTo>
                        <a:pt x="21" y="66"/>
                      </a:lnTo>
                      <a:lnTo>
                        <a:pt x="46" y="59"/>
                      </a:lnTo>
                      <a:lnTo>
                        <a:pt x="56" y="50"/>
                      </a:lnTo>
                      <a:lnTo>
                        <a:pt x="75" y="53"/>
                      </a:lnTo>
                      <a:lnTo>
                        <a:pt x="78" y="50"/>
                      </a:lnTo>
                      <a:lnTo>
                        <a:pt x="66" y="39"/>
                      </a:lnTo>
                      <a:lnTo>
                        <a:pt x="78" y="32"/>
                      </a:lnTo>
                      <a:lnTo>
                        <a:pt x="102" y="32"/>
                      </a:lnTo>
                      <a:lnTo>
                        <a:pt x="117" y="17"/>
                      </a:lnTo>
                      <a:lnTo>
                        <a:pt x="129" y="15"/>
                      </a:lnTo>
                      <a:lnTo>
                        <a:pt x="133" y="30"/>
                      </a:lnTo>
                      <a:lnTo>
                        <a:pt x="153" y="25"/>
                      </a:lnTo>
                      <a:lnTo>
                        <a:pt x="158" y="27"/>
                      </a:lnTo>
                      <a:lnTo>
                        <a:pt x="173" y="12"/>
                      </a:lnTo>
                      <a:lnTo>
                        <a:pt x="201" y="12"/>
                      </a:lnTo>
                      <a:lnTo>
                        <a:pt x="212" y="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4" name="Freeform 110">
                  <a:extLst>
                    <a:ext uri="{FF2B5EF4-FFF2-40B4-BE49-F238E27FC236}">
                      <a16:creationId xmlns:a16="http://schemas.microsoft.com/office/drawing/2014/main" id="{9E96AA21-62E2-4223-9490-146D8E9668CB}"/>
                    </a:ext>
                  </a:extLst>
                </p:cNvPr>
                <p:cNvSpPr>
                  <a:spLocks/>
                </p:cNvSpPr>
                <p:nvPr/>
              </p:nvSpPr>
              <p:spPr bwMode="auto">
                <a:xfrm>
                  <a:off x="2838451" y="1981201"/>
                  <a:ext cx="749300" cy="527050"/>
                </a:xfrm>
                <a:custGeom>
                  <a:avLst/>
                  <a:gdLst>
                    <a:gd name="T0" fmla="*/ 61 w 472"/>
                    <a:gd name="T1" fmla="*/ 2 h 332"/>
                    <a:gd name="T2" fmla="*/ 93 w 472"/>
                    <a:gd name="T3" fmla="*/ 6 h 332"/>
                    <a:gd name="T4" fmla="*/ 119 w 472"/>
                    <a:gd name="T5" fmla="*/ 6 h 332"/>
                    <a:gd name="T6" fmla="*/ 126 w 472"/>
                    <a:gd name="T7" fmla="*/ 20 h 332"/>
                    <a:gd name="T8" fmla="*/ 157 w 472"/>
                    <a:gd name="T9" fmla="*/ 5 h 332"/>
                    <a:gd name="T10" fmla="*/ 172 w 472"/>
                    <a:gd name="T11" fmla="*/ 15 h 332"/>
                    <a:gd name="T12" fmla="*/ 176 w 472"/>
                    <a:gd name="T13" fmla="*/ 31 h 332"/>
                    <a:gd name="T14" fmla="*/ 192 w 472"/>
                    <a:gd name="T15" fmla="*/ 33 h 332"/>
                    <a:gd name="T16" fmla="*/ 227 w 472"/>
                    <a:gd name="T17" fmla="*/ 85 h 332"/>
                    <a:gd name="T18" fmla="*/ 255 w 472"/>
                    <a:gd name="T19" fmla="*/ 120 h 332"/>
                    <a:gd name="T20" fmla="*/ 262 w 472"/>
                    <a:gd name="T21" fmla="*/ 140 h 332"/>
                    <a:gd name="T22" fmla="*/ 319 w 472"/>
                    <a:gd name="T23" fmla="*/ 89 h 332"/>
                    <a:gd name="T24" fmla="*/ 323 w 472"/>
                    <a:gd name="T25" fmla="*/ 79 h 332"/>
                    <a:gd name="T26" fmla="*/ 361 w 472"/>
                    <a:gd name="T27" fmla="*/ 70 h 332"/>
                    <a:gd name="T28" fmla="*/ 373 w 472"/>
                    <a:gd name="T29" fmla="*/ 85 h 332"/>
                    <a:gd name="T30" fmla="*/ 366 w 472"/>
                    <a:gd name="T31" fmla="*/ 99 h 332"/>
                    <a:gd name="T32" fmla="*/ 388 w 472"/>
                    <a:gd name="T33" fmla="*/ 105 h 332"/>
                    <a:gd name="T34" fmla="*/ 403 w 472"/>
                    <a:gd name="T35" fmla="*/ 105 h 332"/>
                    <a:gd name="T36" fmla="*/ 464 w 472"/>
                    <a:gd name="T37" fmla="*/ 135 h 332"/>
                    <a:gd name="T38" fmla="*/ 460 w 472"/>
                    <a:gd name="T39" fmla="*/ 204 h 332"/>
                    <a:gd name="T40" fmla="*/ 407 w 472"/>
                    <a:gd name="T41" fmla="*/ 252 h 332"/>
                    <a:gd name="T42" fmla="*/ 374 w 472"/>
                    <a:gd name="T43" fmla="*/ 297 h 332"/>
                    <a:gd name="T44" fmla="*/ 314 w 472"/>
                    <a:gd name="T45" fmla="*/ 292 h 332"/>
                    <a:gd name="T46" fmla="*/ 274 w 472"/>
                    <a:gd name="T47" fmla="*/ 332 h 332"/>
                    <a:gd name="T48" fmla="*/ 256 w 472"/>
                    <a:gd name="T49" fmla="*/ 282 h 332"/>
                    <a:gd name="T50" fmla="*/ 226 w 472"/>
                    <a:gd name="T51" fmla="*/ 293 h 332"/>
                    <a:gd name="T52" fmla="*/ 183 w 472"/>
                    <a:gd name="T53" fmla="*/ 274 h 332"/>
                    <a:gd name="T54" fmla="*/ 162 w 472"/>
                    <a:gd name="T55" fmla="*/ 259 h 332"/>
                    <a:gd name="T56" fmla="*/ 96 w 472"/>
                    <a:gd name="T57" fmla="*/ 274 h 332"/>
                    <a:gd name="T58" fmla="*/ 29 w 472"/>
                    <a:gd name="T59" fmla="*/ 269 h 332"/>
                    <a:gd name="T60" fmla="*/ 15 w 472"/>
                    <a:gd name="T61" fmla="*/ 179 h 332"/>
                    <a:gd name="T62" fmla="*/ 24 w 472"/>
                    <a:gd name="T63" fmla="*/ 125 h 332"/>
                    <a:gd name="T64" fmla="*/ 0 w 472"/>
                    <a:gd name="T65" fmla="*/ 88 h 332"/>
                    <a:gd name="T66" fmla="*/ 15 w 472"/>
                    <a:gd name="T67" fmla="*/ 66 h 332"/>
                    <a:gd name="T68" fmla="*/ 24 w 472"/>
                    <a:gd name="T69" fmla="*/ 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332">
                      <a:moveTo>
                        <a:pt x="48" y="0"/>
                      </a:moveTo>
                      <a:lnTo>
                        <a:pt x="61" y="2"/>
                      </a:lnTo>
                      <a:lnTo>
                        <a:pt x="68" y="15"/>
                      </a:lnTo>
                      <a:lnTo>
                        <a:pt x="93" y="6"/>
                      </a:lnTo>
                      <a:lnTo>
                        <a:pt x="114" y="2"/>
                      </a:lnTo>
                      <a:lnTo>
                        <a:pt x="119" y="6"/>
                      </a:lnTo>
                      <a:lnTo>
                        <a:pt x="119" y="20"/>
                      </a:lnTo>
                      <a:lnTo>
                        <a:pt x="126" y="20"/>
                      </a:lnTo>
                      <a:lnTo>
                        <a:pt x="151" y="1"/>
                      </a:lnTo>
                      <a:lnTo>
                        <a:pt x="157" y="5"/>
                      </a:lnTo>
                      <a:lnTo>
                        <a:pt x="160" y="18"/>
                      </a:lnTo>
                      <a:lnTo>
                        <a:pt x="172" y="15"/>
                      </a:lnTo>
                      <a:lnTo>
                        <a:pt x="177" y="20"/>
                      </a:lnTo>
                      <a:lnTo>
                        <a:pt x="176" y="31"/>
                      </a:lnTo>
                      <a:lnTo>
                        <a:pt x="186" y="38"/>
                      </a:lnTo>
                      <a:lnTo>
                        <a:pt x="192" y="33"/>
                      </a:lnTo>
                      <a:lnTo>
                        <a:pt x="208" y="64"/>
                      </a:lnTo>
                      <a:lnTo>
                        <a:pt x="227" y="85"/>
                      </a:lnTo>
                      <a:lnTo>
                        <a:pt x="227" y="102"/>
                      </a:lnTo>
                      <a:lnTo>
                        <a:pt x="255" y="120"/>
                      </a:lnTo>
                      <a:lnTo>
                        <a:pt x="257" y="135"/>
                      </a:lnTo>
                      <a:lnTo>
                        <a:pt x="262" y="140"/>
                      </a:lnTo>
                      <a:lnTo>
                        <a:pt x="274" y="128"/>
                      </a:lnTo>
                      <a:lnTo>
                        <a:pt x="319" y="89"/>
                      </a:lnTo>
                      <a:lnTo>
                        <a:pt x="319" y="81"/>
                      </a:lnTo>
                      <a:lnTo>
                        <a:pt x="323" y="79"/>
                      </a:lnTo>
                      <a:lnTo>
                        <a:pt x="333" y="85"/>
                      </a:lnTo>
                      <a:lnTo>
                        <a:pt x="361" y="70"/>
                      </a:lnTo>
                      <a:lnTo>
                        <a:pt x="373" y="76"/>
                      </a:lnTo>
                      <a:lnTo>
                        <a:pt x="373" y="85"/>
                      </a:lnTo>
                      <a:lnTo>
                        <a:pt x="365" y="94"/>
                      </a:lnTo>
                      <a:lnTo>
                        <a:pt x="366" y="99"/>
                      </a:lnTo>
                      <a:lnTo>
                        <a:pt x="385" y="90"/>
                      </a:lnTo>
                      <a:lnTo>
                        <a:pt x="388" y="105"/>
                      </a:lnTo>
                      <a:lnTo>
                        <a:pt x="397" y="109"/>
                      </a:lnTo>
                      <a:lnTo>
                        <a:pt x="403" y="105"/>
                      </a:lnTo>
                      <a:lnTo>
                        <a:pt x="419" y="115"/>
                      </a:lnTo>
                      <a:lnTo>
                        <a:pt x="464" y="135"/>
                      </a:lnTo>
                      <a:lnTo>
                        <a:pt x="472" y="148"/>
                      </a:lnTo>
                      <a:lnTo>
                        <a:pt x="460" y="204"/>
                      </a:lnTo>
                      <a:lnTo>
                        <a:pt x="438" y="232"/>
                      </a:lnTo>
                      <a:lnTo>
                        <a:pt x="407" y="252"/>
                      </a:lnTo>
                      <a:lnTo>
                        <a:pt x="397" y="269"/>
                      </a:lnTo>
                      <a:lnTo>
                        <a:pt x="374" y="297"/>
                      </a:lnTo>
                      <a:lnTo>
                        <a:pt x="339" y="287"/>
                      </a:lnTo>
                      <a:lnTo>
                        <a:pt x="314" y="292"/>
                      </a:lnTo>
                      <a:lnTo>
                        <a:pt x="290" y="332"/>
                      </a:lnTo>
                      <a:lnTo>
                        <a:pt x="274" y="332"/>
                      </a:lnTo>
                      <a:lnTo>
                        <a:pt x="266" y="301"/>
                      </a:lnTo>
                      <a:lnTo>
                        <a:pt x="256" y="282"/>
                      </a:lnTo>
                      <a:lnTo>
                        <a:pt x="246" y="291"/>
                      </a:lnTo>
                      <a:lnTo>
                        <a:pt x="226" y="293"/>
                      </a:lnTo>
                      <a:lnTo>
                        <a:pt x="203" y="277"/>
                      </a:lnTo>
                      <a:lnTo>
                        <a:pt x="183" y="274"/>
                      </a:lnTo>
                      <a:lnTo>
                        <a:pt x="172" y="263"/>
                      </a:lnTo>
                      <a:lnTo>
                        <a:pt x="162" y="259"/>
                      </a:lnTo>
                      <a:lnTo>
                        <a:pt x="126" y="279"/>
                      </a:lnTo>
                      <a:lnTo>
                        <a:pt x="96" y="274"/>
                      </a:lnTo>
                      <a:lnTo>
                        <a:pt x="68" y="286"/>
                      </a:lnTo>
                      <a:lnTo>
                        <a:pt x="29" y="269"/>
                      </a:lnTo>
                      <a:lnTo>
                        <a:pt x="25" y="204"/>
                      </a:lnTo>
                      <a:lnTo>
                        <a:pt x="15" y="179"/>
                      </a:lnTo>
                      <a:lnTo>
                        <a:pt x="24" y="164"/>
                      </a:lnTo>
                      <a:lnTo>
                        <a:pt x="24" y="125"/>
                      </a:lnTo>
                      <a:lnTo>
                        <a:pt x="5" y="105"/>
                      </a:lnTo>
                      <a:lnTo>
                        <a:pt x="0" y="88"/>
                      </a:lnTo>
                      <a:lnTo>
                        <a:pt x="7" y="64"/>
                      </a:lnTo>
                      <a:lnTo>
                        <a:pt x="15" y="66"/>
                      </a:lnTo>
                      <a:lnTo>
                        <a:pt x="32" y="48"/>
                      </a:lnTo>
                      <a:lnTo>
                        <a:pt x="24" y="19"/>
                      </a:lnTo>
                      <a:lnTo>
                        <a:pt x="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sp>
          <p:nvSpPr>
            <p:cNvPr id="67" name="Freeform 82">
              <a:extLst>
                <a:ext uri="{FF2B5EF4-FFF2-40B4-BE49-F238E27FC236}">
                  <a16:creationId xmlns:a16="http://schemas.microsoft.com/office/drawing/2014/main" id="{17352BD3-3026-417B-ACE1-EEC0573A7928}"/>
                </a:ext>
              </a:extLst>
            </p:cNvPr>
            <p:cNvSpPr>
              <a:spLocks/>
            </p:cNvSpPr>
            <p:nvPr/>
          </p:nvSpPr>
          <p:spPr bwMode="auto">
            <a:xfrm>
              <a:off x="7697827" y="2266641"/>
              <a:ext cx="58031" cy="65814"/>
            </a:xfrm>
            <a:custGeom>
              <a:avLst/>
              <a:gdLst>
                <a:gd name="T0" fmla="*/ 96 w 106"/>
                <a:gd name="T1" fmla="*/ 0 h 122"/>
                <a:gd name="T2" fmla="*/ 99 w 106"/>
                <a:gd name="T3" fmla="*/ 11 h 122"/>
                <a:gd name="T4" fmla="*/ 106 w 106"/>
                <a:gd name="T5" fmla="*/ 18 h 122"/>
                <a:gd name="T6" fmla="*/ 97 w 106"/>
                <a:gd name="T7" fmla="*/ 40 h 122"/>
                <a:gd name="T8" fmla="*/ 99 w 106"/>
                <a:gd name="T9" fmla="*/ 64 h 122"/>
                <a:gd name="T10" fmla="*/ 101 w 106"/>
                <a:gd name="T11" fmla="*/ 90 h 122"/>
                <a:gd name="T12" fmla="*/ 101 w 106"/>
                <a:gd name="T13" fmla="*/ 122 h 122"/>
                <a:gd name="T14" fmla="*/ 97 w 106"/>
                <a:gd name="T15" fmla="*/ 118 h 122"/>
                <a:gd name="T16" fmla="*/ 95 w 106"/>
                <a:gd name="T17" fmla="*/ 118 h 122"/>
                <a:gd name="T18" fmla="*/ 92 w 106"/>
                <a:gd name="T19" fmla="*/ 114 h 122"/>
                <a:gd name="T20" fmla="*/ 92 w 106"/>
                <a:gd name="T21" fmla="*/ 113 h 122"/>
                <a:gd name="T22" fmla="*/ 94 w 106"/>
                <a:gd name="T23" fmla="*/ 113 h 122"/>
                <a:gd name="T24" fmla="*/ 90 w 106"/>
                <a:gd name="T25" fmla="*/ 110 h 122"/>
                <a:gd name="T26" fmla="*/ 90 w 106"/>
                <a:gd name="T27" fmla="*/ 104 h 122"/>
                <a:gd name="T28" fmla="*/ 87 w 106"/>
                <a:gd name="T29" fmla="*/ 102 h 122"/>
                <a:gd name="T30" fmla="*/ 72 w 106"/>
                <a:gd name="T31" fmla="*/ 107 h 122"/>
                <a:gd name="T32" fmla="*/ 70 w 106"/>
                <a:gd name="T33" fmla="*/ 105 h 122"/>
                <a:gd name="T34" fmla="*/ 62 w 106"/>
                <a:gd name="T35" fmla="*/ 108 h 122"/>
                <a:gd name="T36" fmla="*/ 61 w 106"/>
                <a:gd name="T37" fmla="*/ 105 h 122"/>
                <a:gd name="T38" fmla="*/ 59 w 106"/>
                <a:gd name="T39" fmla="*/ 105 h 122"/>
                <a:gd name="T40" fmla="*/ 55 w 106"/>
                <a:gd name="T41" fmla="*/ 108 h 122"/>
                <a:gd name="T42" fmla="*/ 51 w 106"/>
                <a:gd name="T43" fmla="*/ 108 h 122"/>
                <a:gd name="T44" fmla="*/ 50 w 106"/>
                <a:gd name="T45" fmla="*/ 105 h 122"/>
                <a:gd name="T46" fmla="*/ 51 w 106"/>
                <a:gd name="T47" fmla="*/ 99 h 122"/>
                <a:gd name="T48" fmla="*/ 50 w 106"/>
                <a:gd name="T49" fmla="*/ 98 h 122"/>
                <a:gd name="T50" fmla="*/ 47 w 106"/>
                <a:gd name="T51" fmla="*/ 100 h 122"/>
                <a:gd name="T52" fmla="*/ 44 w 106"/>
                <a:gd name="T53" fmla="*/ 99 h 122"/>
                <a:gd name="T54" fmla="*/ 39 w 106"/>
                <a:gd name="T55" fmla="*/ 95 h 122"/>
                <a:gd name="T56" fmla="*/ 37 w 106"/>
                <a:gd name="T57" fmla="*/ 102 h 122"/>
                <a:gd name="T58" fmla="*/ 19 w 106"/>
                <a:gd name="T59" fmla="*/ 102 h 122"/>
                <a:gd name="T60" fmla="*/ 1 w 106"/>
                <a:gd name="T61" fmla="*/ 94 h 122"/>
                <a:gd name="T62" fmla="*/ 0 w 106"/>
                <a:gd name="T63" fmla="*/ 61 h 122"/>
                <a:gd name="T64" fmla="*/ 8 w 106"/>
                <a:gd name="T65" fmla="*/ 20 h 122"/>
                <a:gd name="T66" fmla="*/ 36 w 106"/>
                <a:gd name="T67" fmla="*/ 5 h 122"/>
                <a:gd name="T68" fmla="*/ 45 w 106"/>
                <a:gd name="T69" fmla="*/ 8 h 122"/>
                <a:gd name="T70" fmla="*/ 62 w 106"/>
                <a:gd name="T71" fmla="*/ 13 h 122"/>
                <a:gd name="T72" fmla="*/ 76 w 106"/>
                <a:gd name="T73" fmla="*/ 3 h 122"/>
                <a:gd name="T74" fmla="*/ 96 w 106"/>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22">
                  <a:moveTo>
                    <a:pt x="96" y="0"/>
                  </a:moveTo>
                  <a:lnTo>
                    <a:pt x="99" y="11"/>
                  </a:lnTo>
                  <a:lnTo>
                    <a:pt x="106" y="18"/>
                  </a:lnTo>
                  <a:lnTo>
                    <a:pt x="97" y="40"/>
                  </a:lnTo>
                  <a:lnTo>
                    <a:pt x="99" y="64"/>
                  </a:lnTo>
                  <a:lnTo>
                    <a:pt x="101" y="90"/>
                  </a:lnTo>
                  <a:lnTo>
                    <a:pt x="101" y="122"/>
                  </a:lnTo>
                  <a:lnTo>
                    <a:pt x="97" y="118"/>
                  </a:lnTo>
                  <a:lnTo>
                    <a:pt x="95" y="118"/>
                  </a:lnTo>
                  <a:lnTo>
                    <a:pt x="92" y="114"/>
                  </a:lnTo>
                  <a:lnTo>
                    <a:pt x="92" y="113"/>
                  </a:lnTo>
                  <a:lnTo>
                    <a:pt x="94" y="113"/>
                  </a:lnTo>
                  <a:lnTo>
                    <a:pt x="90" y="110"/>
                  </a:lnTo>
                  <a:lnTo>
                    <a:pt x="90" y="104"/>
                  </a:lnTo>
                  <a:lnTo>
                    <a:pt x="87" y="102"/>
                  </a:lnTo>
                  <a:lnTo>
                    <a:pt x="72" y="107"/>
                  </a:lnTo>
                  <a:lnTo>
                    <a:pt x="70" y="105"/>
                  </a:lnTo>
                  <a:lnTo>
                    <a:pt x="62" y="108"/>
                  </a:lnTo>
                  <a:lnTo>
                    <a:pt x="61" y="105"/>
                  </a:lnTo>
                  <a:lnTo>
                    <a:pt x="59" y="105"/>
                  </a:lnTo>
                  <a:lnTo>
                    <a:pt x="55" y="108"/>
                  </a:lnTo>
                  <a:lnTo>
                    <a:pt x="51" y="108"/>
                  </a:lnTo>
                  <a:lnTo>
                    <a:pt x="50" y="105"/>
                  </a:lnTo>
                  <a:lnTo>
                    <a:pt x="51" y="99"/>
                  </a:lnTo>
                  <a:lnTo>
                    <a:pt x="50" y="98"/>
                  </a:lnTo>
                  <a:lnTo>
                    <a:pt x="47" y="100"/>
                  </a:lnTo>
                  <a:lnTo>
                    <a:pt x="44" y="99"/>
                  </a:lnTo>
                  <a:lnTo>
                    <a:pt x="39" y="95"/>
                  </a:lnTo>
                  <a:lnTo>
                    <a:pt x="37" y="102"/>
                  </a:lnTo>
                  <a:lnTo>
                    <a:pt x="19" y="102"/>
                  </a:lnTo>
                  <a:lnTo>
                    <a:pt x="1" y="94"/>
                  </a:lnTo>
                  <a:lnTo>
                    <a:pt x="0" y="61"/>
                  </a:lnTo>
                  <a:lnTo>
                    <a:pt x="8" y="20"/>
                  </a:lnTo>
                  <a:lnTo>
                    <a:pt x="36" y="5"/>
                  </a:lnTo>
                  <a:lnTo>
                    <a:pt x="45" y="8"/>
                  </a:lnTo>
                  <a:lnTo>
                    <a:pt x="62" y="13"/>
                  </a:lnTo>
                  <a:lnTo>
                    <a:pt x="76" y="3"/>
                  </a:lnTo>
                  <a:lnTo>
                    <a:pt x="96" y="0"/>
                  </a:lnTo>
                  <a:close/>
                </a:path>
              </a:pathLst>
            </a:custGeom>
            <a:solidFill>
              <a:srgbClr val="333333"/>
            </a:solid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90" name="shp0022">
            <a:extLst>
              <a:ext uri="{FF2B5EF4-FFF2-40B4-BE49-F238E27FC236}">
                <a16:creationId xmlns:a16="http://schemas.microsoft.com/office/drawing/2014/main" id="{B7DE78D9-8810-4878-8541-6AA5B12E2DBA}"/>
              </a:ext>
            </a:extLst>
          </p:cNvPr>
          <p:cNvSpPr txBox="1"/>
          <p:nvPr/>
        </p:nvSpPr>
        <p:spPr>
          <a:xfrm>
            <a:off x="3355826" y="2067374"/>
            <a:ext cx="89451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Ile de France</a:t>
            </a:r>
          </a:p>
          <a:p>
            <a:pPr algn="l" defTabSz="456423" fontAlgn="base">
              <a:lnSpc>
                <a:spcPct val="90000"/>
              </a:lnSpc>
              <a:spcBef>
                <a:spcPct val="0"/>
              </a:spcBef>
              <a:spcAft>
                <a:spcPct val="0"/>
              </a:spcAft>
              <a:defRPr/>
            </a:pPr>
            <a:r>
              <a:rPr lang="fr-FR" sz="1597" b="1" dirty="0">
                <a:solidFill>
                  <a:srgbClr val="000000"/>
                </a:solidFill>
              </a:rPr>
              <a:t>17%</a:t>
            </a:r>
          </a:p>
        </p:txBody>
      </p:sp>
      <p:sp>
        <p:nvSpPr>
          <p:cNvPr id="191" name="shp0023">
            <a:extLst>
              <a:ext uri="{FF2B5EF4-FFF2-40B4-BE49-F238E27FC236}">
                <a16:creationId xmlns:a16="http://schemas.microsoft.com/office/drawing/2014/main" id="{61463915-7F46-4C03-82B1-BE5FB06EEF09}"/>
              </a:ext>
            </a:extLst>
          </p:cNvPr>
          <p:cNvSpPr txBox="1"/>
          <p:nvPr/>
        </p:nvSpPr>
        <p:spPr>
          <a:xfrm>
            <a:off x="534037" y="1780811"/>
            <a:ext cx="409652"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Ouest</a:t>
            </a:r>
          </a:p>
          <a:p>
            <a:pPr algn="r" defTabSz="456423" fontAlgn="base">
              <a:lnSpc>
                <a:spcPct val="90000"/>
              </a:lnSpc>
              <a:spcBef>
                <a:spcPct val="0"/>
              </a:spcBef>
              <a:spcAft>
                <a:spcPct val="0"/>
              </a:spcAft>
              <a:defRPr/>
            </a:pPr>
            <a:r>
              <a:rPr lang="fr-FR" sz="1597" b="1" dirty="0">
                <a:solidFill>
                  <a:srgbClr val="000000"/>
                </a:solidFill>
              </a:rPr>
              <a:t>22%</a:t>
            </a:r>
          </a:p>
        </p:txBody>
      </p:sp>
      <p:cxnSp>
        <p:nvCxnSpPr>
          <p:cNvPr id="192" name="shp0024">
            <a:extLst>
              <a:ext uri="{FF2B5EF4-FFF2-40B4-BE49-F238E27FC236}">
                <a16:creationId xmlns:a16="http://schemas.microsoft.com/office/drawing/2014/main" id="{F3B19BBE-80F9-4C31-BB54-0A7D75CBAFFD}"/>
              </a:ext>
            </a:extLst>
          </p:cNvPr>
          <p:cNvCxnSpPr>
            <a:cxnSpLocks/>
          </p:cNvCxnSpPr>
          <p:nvPr/>
        </p:nvCxnSpPr>
        <p:spPr>
          <a:xfrm>
            <a:off x="1044659" y="1869819"/>
            <a:ext cx="561968"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3" name="shp0025">
            <a:extLst>
              <a:ext uri="{FF2B5EF4-FFF2-40B4-BE49-F238E27FC236}">
                <a16:creationId xmlns:a16="http://schemas.microsoft.com/office/drawing/2014/main" id="{6F2C2CA6-8F8B-467C-8F1C-A42FB9B074AA}"/>
              </a:ext>
            </a:extLst>
          </p:cNvPr>
          <p:cNvSpPr txBox="1"/>
          <p:nvPr/>
        </p:nvSpPr>
        <p:spPr>
          <a:xfrm>
            <a:off x="541420" y="2531874"/>
            <a:ext cx="732891"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Sud-Ouest</a:t>
            </a:r>
          </a:p>
          <a:p>
            <a:pPr algn="r" defTabSz="456423" fontAlgn="base">
              <a:lnSpc>
                <a:spcPct val="90000"/>
              </a:lnSpc>
              <a:spcBef>
                <a:spcPct val="0"/>
              </a:spcBef>
              <a:spcAft>
                <a:spcPct val="0"/>
              </a:spcAft>
              <a:defRPr/>
            </a:pPr>
            <a:r>
              <a:rPr lang="fr-FR" sz="1597" b="1" dirty="0">
                <a:solidFill>
                  <a:srgbClr val="000000"/>
                </a:solidFill>
              </a:rPr>
              <a:t>13%</a:t>
            </a:r>
          </a:p>
        </p:txBody>
      </p:sp>
      <p:cxnSp>
        <p:nvCxnSpPr>
          <p:cNvPr id="194" name="shp0026">
            <a:extLst>
              <a:ext uri="{FF2B5EF4-FFF2-40B4-BE49-F238E27FC236}">
                <a16:creationId xmlns:a16="http://schemas.microsoft.com/office/drawing/2014/main" id="{6B5A28FC-5A0C-40C4-B593-47C138579AFE}"/>
              </a:ext>
            </a:extLst>
          </p:cNvPr>
          <p:cNvCxnSpPr>
            <a:cxnSpLocks/>
          </p:cNvCxnSpPr>
          <p:nvPr/>
        </p:nvCxnSpPr>
        <p:spPr>
          <a:xfrm>
            <a:off x="1375281" y="2620882"/>
            <a:ext cx="287497"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195" name="shp0027">
            <a:extLst>
              <a:ext uri="{FF2B5EF4-FFF2-40B4-BE49-F238E27FC236}">
                <a16:creationId xmlns:a16="http://schemas.microsoft.com/office/drawing/2014/main" id="{CFA59F34-63F3-4239-9469-48363AB1C438}"/>
              </a:ext>
            </a:extLst>
          </p:cNvPr>
          <p:cNvCxnSpPr>
            <a:cxnSpLocks/>
          </p:cNvCxnSpPr>
          <p:nvPr/>
        </p:nvCxnSpPr>
        <p:spPr>
          <a:xfrm>
            <a:off x="2443396" y="1662926"/>
            <a:ext cx="574993"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6" name="shp0028">
            <a:extLst>
              <a:ext uri="{FF2B5EF4-FFF2-40B4-BE49-F238E27FC236}">
                <a16:creationId xmlns:a16="http://schemas.microsoft.com/office/drawing/2014/main" id="{74C4942E-FAF4-401C-ABB3-4C1B0084F962}"/>
              </a:ext>
            </a:extLst>
          </p:cNvPr>
          <p:cNvSpPr txBox="1"/>
          <p:nvPr/>
        </p:nvSpPr>
        <p:spPr>
          <a:xfrm>
            <a:off x="3112937" y="1573474"/>
            <a:ext cx="74249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Nord &amp; Est</a:t>
            </a:r>
          </a:p>
          <a:p>
            <a:pPr algn="l" defTabSz="456423" fontAlgn="base">
              <a:lnSpc>
                <a:spcPct val="90000"/>
              </a:lnSpc>
              <a:spcBef>
                <a:spcPct val="0"/>
              </a:spcBef>
              <a:spcAft>
                <a:spcPct val="0"/>
              </a:spcAft>
              <a:defRPr/>
            </a:pPr>
            <a:r>
              <a:rPr lang="fr-FR" sz="1597" b="1" dirty="0">
                <a:solidFill>
                  <a:srgbClr val="000000"/>
                </a:solidFill>
              </a:rPr>
              <a:t>25%</a:t>
            </a:r>
          </a:p>
        </p:txBody>
      </p:sp>
      <p:sp>
        <p:nvSpPr>
          <p:cNvPr id="197" name="shp0029">
            <a:extLst>
              <a:ext uri="{FF2B5EF4-FFF2-40B4-BE49-F238E27FC236}">
                <a16:creationId xmlns:a16="http://schemas.microsoft.com/office/drawing/2014/main" id="{3C8150C7-6403-4323-9618-9AAAB46ED38A}"/>
              </a:ext>
            </a:extLst>
          </p:cNvPr>
          <p:cNvSpPr/>
          <p:nvPr/>
        </p:nvSpPr>
        <p:spPr>
          <a:xfrm>
            <a:off x="2365520" y="1989989"/>
            <a:ext cx="902770" cy="190585"/>
          </a:xfrm>
          <a:custGeom>
            <a:avLst/>
            <a:gdLst>
              <a:gd name="connsiteX0" fmla="*/ 0 w 904351"/>
              <a:gd name="connsiteY0" fmla="*/ 0 h 190919"/>
              <a:gd name="connsiteX1" fmla="*/ 602901 w 904351"/>
              <a:gd name="connsiteY1" fmla="*/ 190919 h 190919"/>
              <a:gd name="connsiteX2" fmla="*/ 904351 w 904351"/>
              <a:gd name="connsiteY2" fmla="*/ 190919 h 190919"/>
            </a:gdLst>
            <a:ahLst/>
            <a:cxnLst>
              <a:cxn ang="0">
                <a:pos x="connsiteX0" y="connsiteY0"/>
              </a:cxn>
              <a:cxn ang="0">
                <a:pos x="connsiteX1" y="connsiteY1"/>
              </a:cxn>
              <a:cxn ang="0">
                <a:pos x="connsiteX2" y="connsiteY2"/>
              </a:cxn>
            </a:cxnLst>
            <a:rect l="l" t="t" r="r" b="b"/>
            <a:pathLst>
              <a:path w="904351" h="190919">
                <a:moveTo>
                  <a:pt x="0" y="0"/>
                </a:moveTo>
                <a:lnTo>
                  <a:pt x="602901" y="190919"/>
                </a:lnTo>
                <a:lnTo>
                  <a:pt x="904351" y="190919"/>
                </a:lnTo>
              </a:path>
            </a:pathLst>
          </a:cu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2937" fontAlgn="base">
              <a:spcBef>
                <a:spcPct val="0"/>
              </a:spcBef>
              <a:spcAft>
                <a:spcPct val="0"/>
              </a:spcAft>
              <a:defRPr/>
            </a:pPr>
            <a:endParaRPr lang="fr-FR" sz="1797" b="1" dirty="0">
              <a:solidFill>
                <a:srgbClr val="717171"/>
              </a:solidFill>
              <a:latin typeface="Arial" panose="020B0604020202020204" pitchFamily="34" charset="0"/>
            </a:endParaRPr>
          </a:p>
        </p:txBody>
      </p:sp>
      <p:cxnSp>
        <p:nvCxnSpPr>
          <p:cNvPr id="198" name="shp0030">
            <a:extLst>
              <a:ext uri="{FF2B5EF4-FFF2-40B4-BE49-F238E27FC236}">
                <a16:creationId xmlns:a16="http://schemas.microsoft.com/office/drawing/2014/main" id="{EB17CFAD-A8FF-44A8-BC1E-AE52C60205B8}"/>
              </a:ext>
            </a:extLst>
          </p:cNvPr>
          <p:cNvCxnSpPr>
            <a:cxnSpLocks/>
          </p:cNvCxnSpPr>
          <p:nvPr/>
        </p:nvCxnSpPr>
        <p:spPr>
          <a:xfrm>
            <a:off x="2921950" y="2664041"/>
            <a:ext cx="334872"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9" name="shp0031">
            <a:extLst>
              <a:ext uri="{FF2B5EF4-FFF2-40B4-BE49-F238E27FC236}">
                <a16:creationId xmlns:a16="http://schemas.microsoft.com/office/drawing/2014/main" id="{F6737049-5F64-4AA0-87E7-D1D0FD309169}"/>
              </a:ext>
            </a:extLst>
          </p:cNvPr>
          <p:cNvSpPr txBox="1"/>
          <p:nvPr/>
        </p:nvSpPr>
        <p:spPr>
          <a:xfrm>
            <a:off x="3351369" y="2574588"/>
            <a:ext cx="545670"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Sud-Est</a:t>
            </a:r>
          </a:p>
          <a:p>
            <a:pPr algn="l" defTabSz="456423" fontAlgn="base">
              <a:lnSpc>
                <a:spcPct val="90000"/>
              </a:lnSpc>
              <a:spcBef>
                <a:spcPct val="0"/>
              </a:spcBef>
              <a:spcAft>
                <a:spcPct val="0"/>
              </a:spcAft>
              <a:defRPr/>
            </a:pPr>
            <a:r>
              <a:rPr lang="fr-FR" sz="1597" b="1" dirty="0">
                <a:solidFill>
                  <a:srgbClr val="000000"/>
                </a:solidFill>
              </a:rPr>
              <a:t>23%</a:t>
            </a:r>
          </a:p>
        </p:txBody>
      </p:sp>
      <p:cxnSp>
        <p:nvCxnSpPr>
          <p:cNvPr id="200" name="shp0032">
            <a:extLst>
              <a:ext uri="{FF2B5EF4-FFF2-40B4-BE49-F238E27FC236}">
                <a16:creationId xmlns:a16="http://schemas.microsoft.com/office/drawing/2014/main" id="{E6746DC3-3DD2-4EF3-922A-1FE15620029C}"/>
              </a:ext>
            </a:extLst>
          </p:cNvPr>
          <p:cNvCxnSpPr>
            <a:cxnSpLocks/>
          </p:cNvCxnSpPr>
          <p:nvPr/>
        </p:nvCxnSpPr>
        <p:spPr>
          <a:xfrm>
            <a:off x="375901" y="3364842"/>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2" name="shp0062">
            <a:extLst>
              <a:ext uri="{FF2B5EF4-FFF2-40B4-BE49-F238E27FC236}">
                <a16:creationId xmlns:a16="http://schemas.microsoft.com/office/drawing/2014/main" id="{992047AB-E9C5-4166-BBD4-F9B722961DC4}"/>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perfectionnistes (806)</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UDA5 / AGGLO / RS 191 / RS 192 / A4 / A2 </a:t>
            </a:r>
          </a:p>
        </p:txBody>
      </p:sp>
      <p:sp>
        <p:nvSpPr>
          <p:cNvPr id="203" name="shp0032">
            <a:extLst>
              <a:ext uri="{FF2B5EF4-FFF2-40B4-BE49-F238E27FC236}">
                <a16:creationId xmlns:a16="http://schemas.microsoft.com/office/drawing/2014/main" id="{26E5DD4F-F7CB-4314-8FED-E0D3B108FF38}"/>
              </a:ext>
            </a:extLst>
          </p:cNvPr>
          <p:cNvSpPr txBox="1"/>
          <p:nvPr/>
        </p:nvSpPr>
        <p:spPr>
          <a:xfrm>
            <a:off x="398997" y="3677179"/>
            <a:ext cx="944119"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LOGEMENT</a:t>
            </a:r>
          </a:p>
        </p:txBody>
      </p:sp>
      <p:cxnSp>
        <p:nvCxnSpPr>
          <p:cNvPr id="204" name="shp0033">
            <a:extLst>
              <a:ext uri="{FF2B5EF4-FFF2-40B4-BE49-F238E27FC236}">
                <a16:creationId xmlns:a16="http://schemas.microsoft.com/office/drawing/2014/main" id="{DC00951D-1348-4C2C-B25A-4E4A2BDAF132}"/>
              </a:ext>
            </a:extLst>
          </p:cNvPr>
          <p:cNvCxnSpPr>
            <a:cxnSpLocks/>
          </p:cNvCxnSpPr>
          <p:nvPr/>
        </p:nvCxnSpPr>
        <p:spPr>
          <a:xfrm>
            <a:off x="398995"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5" name="shp0034">
            <a:extLst>
              <a:ext uri="{FF2B5EF4-FFF2-40B4-BE49-F238E27FC236}">
                <a16:creationId xmlns:a16="http://schemas.microsoft.com/office/drawing/2014/main" id="{F7E1373E-C664-4F0D-8873-B87E639FA65A}"/>
              </a:ext>
            </a:extLst>
          </p:cNvPr>
          <p:cNvCxnSpPr>
            <a:cxnSpLocks/>
          </p:cNvCxnSpPr>
          <p:nvPr/>
        </p:nvCxnSpPr>
        <p:spPr>
          <a:xfrm>
            <a:off x="398995"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6" name="shp0035">
            <a:extLst>
              <a:ext uri="{FF2B5EF4-FFF2-40B4-BE49-F238E27FC236}">
                <a16:creationId xmlns:a16="http://schemas.microsoft.com/office/drawing/2014/main" id="{281B1AE7-B8D6-4F9F-A8D0-949CA28CAD1E}"/>
              </a:ext>
            </a:extLst>
          </p:cNvPr>
          <p:cNvSpPr>
            <a:spLocks noEditPoints="1"/>
          </p:cNvSpPr>
          <p:nvPr/>
        </p:nvSpPr>
        <p:spPr bwMode="auto">
          <a:xfrm flipH="1">
            <a:off x="1544425" y="4962532"/>
            <a:ext cx="478886" cy="451676"/>
          </a:xfrm>
          <a:custGeom>
            <a:avLst/>
            <a:gdLst>
              <a:gd name="T0" fmla="*/ 186 w 327"/>
              <a:gd name="T1" fmla="*/ 84 h 307"/>
              <a:gd name="T2" fmla="*/ 174 w 327"/>
              <a:gd name="T3" fmla="*/ 92 h 307"/>
              <a:gd name="T4" fmla="*/ 268 w 327"/>
              <a:gd name="T5" fmla="*/ 278 h 307"/>
              <a:gd name="T6" fmla="*/ 268 w 327"/>
              <a:gd name="T7" fmla="*/ 249 h 307"/>
              <a:gd name="T8" fmla="*/ 280 w 327"/>
              <a:gd name="T9" fmla="*/ 257 h 307"/>
              <a:gd name="T10" fmla="*/ 124 w 327"/>
              <a:gd name="T11" fmla="*/ 167 h 307"/>
              <a:gd name="T12" fmla="*/ 103 w 327"/>
              <a:gd name="T13" fmla="*/ 141 h 307"/>
              <a:gd name="T14" fmla="*/ 120 w 327"/>
              <a:gd name="T15" fmla="*/ 159 h 307"/>
              <a:gd name="T16" fmla="*/ 310 w 327"/>
              <a:gd name="T17" fmla="*/ 121 h 307"/>
              <a:gd name="T18" fmla="*/ 249 w 327"/>
              <a:gd name="T19" fmla="*/ 92 h 307"/>
              <a:gd name="T20" fmla="*/ 250 w 327"/>
              <a:gd name="T21" fmla="*/ 21 h 307"/>
              <a:gd name="T22" fmla="*/ 161 w 327"/>
              <a:gd name="T23" fmla="*/ 4 h 307"/>
              <a:gd name="T24" fmla="*/ 140 w 327"/>
              <a:gd name="T25" fmla="*/ 53 h 307"/>
              <a:gd name="T26" fmla="*/ 79 w 327"/>
              <a:gd name="T27" fmla="*/ 108 h 307"/>
              <a:gd name="T28" fmla="*/ 78 w 327"/>
              <a:gd name="T29" fmla="*/ 244 h 307"/>
              <a:gd name="T30" fmla="*/ 45 w 327"/>
              <a:gd name="T31" fmla="*/ 226 h 307"/>
              <a:gd name="T32" fmla="*/ 25 w 327"/>
              <a:gd name="T33" fmla="*/ 289 h 307"/>
              <a:gd name="T34" fmla="*/ 7 w 327"/>
              <a:gd name="T35" fmla="*/ 250 h 307"/>
              <a:gd name="T36" fmla="*/ 4 w 327"/>
              <a:gd name="T37" fmla="*/ 299 h 307"/>
              <a:gd name="T38" fmla="*/ 323 w 327"/>
              <a:gd name="T39" fmla="*/ 299 h 307"/>
              <a:gd name="T40" fmla="*/ 20 w 327"/>
              <a:gd name="T41" fmla="*/ 245 h 307"/>
              <a:gd name="T42" fmla="*/ 11 w 327"/>
              <a:gd name="T43" fmla="*/ 273 h 307"/>
              <a:gd name="T44" fmla="*/ 56 w 327"/>
              <a:gd name="T45" fmla="*/ 207 h 307"/>
              <a:gd name="T46" fmla="*/ 42 w 327"/>
              <a:gd name="T47" fmla="*/ 244 h 307"/>
              <a:gd name="T48" fmla="*/ 141 w 327"/>
              <a:gd name="T49" fmla="*/ 299 h 307"/>
              <a:gd name="T50" fmla="*/ 141 w 327"/>
              <a:gd name="T51" fmla="*/ 104 h 307"/>
              <a:gd name="T52" fmla="*/ 169 w 327"/>
              <a:gd name="T53" fmla="*/ 8 h 307"/>
              <a:gd name="T54" fmla="*/ 205 w 327"/>
              <a:gd name="T55" fmla="*/ 299 h 307"/>
              <a:gd name="T56" fmla="*/ 183 w 327"/>
              <a:gd name="T57" fmla="*/ 249 h 307"/>
              <a:gd name="T58" fmla="*/ 241 w 327"/>
              <a:gd name="T59" fmla="*/ 54 h 307"/>
              <a:gd name="T60" fmla="*/ 246 w 327"/>
              <a:gd name="T61" fmla="*/ 29 h 307"/>
              <a:gd name="T62" fmla="*/ 302 w 327"/>
              <a:gd name="T63" fmla="*/ 121 h 307"/>
              <a:gd name="T64" fmla="*/ 309 w 327"/>
              <a:gd name="T65" fmla="*/ 100 h 307"/>
              <a:gd name="T66" fmla="*/ 225 w 327"/>
              <a:gd name="T67" fmla="*/ 197 h 307"/>
              <a:gd name="T68" fmla="*/ 205 w 327"/>
              <a:gd name="T69" fmla="*/ 222 h 307"/>
              <a:gd name="T70" fmla="*/ 209 w 327"/>
              <a:gd name="T71" fmla="*/ 201 h 307"/>
              <a:gd name="T72" fmla="*/ 186 w 327"/>
              <a:gd name="T73" fmla="*/ 138 h 307"/>
              <a:gd name="T74" fmla="*/ 174 w 327"/>
              <a:gd name="T75" fmla="*/ 146 h 307"/>
              <a:gd name="T76" fmla="*/ 205 w 327"/>
              <a:gd name="T77" fmla="*/ 113 h 307"/>
              <a:gd name="T78" fmla="*/ 205 w 327"/>
              <a:gd name="T79" fmla="*/ 84 h 307"/>
              <a:gd name="T80" fmla="*/ 217 w 327"/>
              <a:gd name="T81" fmla="*/ 92 h 307"/>
              <a:gd name="T82" fmla="*/ 221 w 327"/>
              <a:gd name="T83" fmla="*/ 167 h 307"/>
              <a:gd name="T84" fmla="*/ 201 w 327"/>
              <a:gd name="T85" fmla="*/ 142 h 307"/>
              <a:gd name="T86" fmla="*/ 217 w 327"/>
              <a:gd name="T87" fmla="*/ 159 h 307"/>
              <a:gd name="T88" fmla="*/ 288 w 327"/>
              <a:gd name="T89" fmla="*/ 163 h 307"/>
              <a:gd name="T90" fmla="*/ 264 w 327"/>
              <a:gd name="T91" fmla="*/ 163 h 307"/>
              <a:gd name="T92" fmla="*/ 272 w 327"/>
              <a:gd name="T93" fmla="*/ 159 h 307"/>
              <a:gd name="T94" fmla="*/ 190 w 327"/>
              <a:gd name="T95" fmla="*/ 197 h 307"/>
              <a:gd name="T96" fmla="*/ 170 w 327"/>
              <a:gd name="T97" fmla="*/ 222 h 307"/>
              <a:gd name="T98" fmla="*/ 174 w 327"/>
              <a:gd name="T99" fmla="*/ 201 h 307"/>
              <a:gd name="T100" fmla="*/ 284 w 327"/>
              <a:gd name="T101" fmla="*/ 193 h 307"/>
              <a:gd name="T102" fmla="*/ 272 w 327"/>
              <a:gd name="T103" fmla="*/ 201 h 307"/>
              <a:gd name="T104" fmla="*/ 107 w 327"/>
              <a:gd name="T105" fmla="*/ 221 h 307"/>
              <a:gd name="T106" fmla="*/ 107 w 327"/>
              <a:gd name="T107" fmla="*/ 192 h 307"/>
              <a:gd name="T108" fmla="*/ 120 w 327"/>
              <a:gd name="T109" fmla="*/ 201 h 307"/>
              <a:gd name="T110" fmla="*/ 124 w 327"/>
              <a:gd name="T111" fmla="*/ 277 h 307"/>
              <a:gd name="T112" fmla="*/ 103 w 327"/>
              <a:gd name="T113" fmla="*/ 252 h 307"/>
              <a:gd name="T114" fmla="*/ 120 w 327"/>
              <a:gd name="T115" fmla="*/ 2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07">
                <a:moveTo>
                  <a:pt x="170" y="113"/>
                </a:moveTo>
                <a:cubicBezTo>
                  <a:pt x="186" y="113"/>
                  <a:pt x="186" y="113"/>
                  <a:pt x="186" y="113"/>
                </a:cubicBezTo>
                <a:cubicBezTo>
                  <a:pt x="189" y="113"/>
                  <a:pt x="190" y="112"/>
                  <a:pt x="190" y="109"/>
                </a:cubicBezTo>
                <a:cubicBezTo>
                  <a:pt x="190" y="88"/>
                  <a:pt x="190" y="88"/>
                  <a:pt x="190" y="88"/>
                </a:cubicBezTo>
                <a:cubicBezTo>
                  <a:pt x="190" y="86"/>
                  <a:pt x="189" y="84"/>
                  <a:pt x="186" y="84"/>
                </a:cubicBezTo>
                <a:cubicBezTo>
                  <a:pt x="170" y="84"/>
                  <a:pt x="170" y="84"/>
                  <a:pt x="170" y="84"/>
                </a:cubicBezTo>
                <a:cubicBezTo>
                  <a:pt x="167" y="84"/>
                  <a:pt x="166" y="86"/>
                  <a:pt x="166" y="88"/>
                </a:cubicBezTo>
                <a:cubicBezTo>
                  <a:pt x="166" y="109"/>
                  <a:pt x="166" y="109"/>
                  <a:pt x="166" y="109"/>
                </a:cubicBezTo>
                <a:cubicBezTo>
                  <a:pt x="166" y="111"/>
                  <a:pt x="167" y="113"/>
                  <a:pt x="170" y="113"/>
                </a:cubicBezTo>
                <a:close/>
                <a:moveTo>
                  <a:pt x="174" y="92"/>
                </a:moveTo>
                <a:cubicBezTo>
                  <a:pt x="182" y="92"/>
                  <a:pt x="182" y="92"/>
                  <a:pt x="182" y="92"/>
                </a:cubicBezTo>
                <a:cubicBezTo>
                  <a:pt x="182" y="105"/>
                  <a:pt x="182" y="105"/>
                  <a:pt x="182" y="105"/>
                </a:cubicBezTo>
                <a:cubicBezTo>
                  <a:pt x="174" y="105"/>
                  <a:pt x="174" y="105"/>
                  <a:pt x="174" y="105"/>
                </a:cubicBezTo>
                <a:lnTo>
                  <a:pt x="174" y="92"/>
                </a:lnTo>
                <a:close/>
                <a:moveTo>
                  <a:pt x="268" y="278"/>
                </a:moveTo>
                <a:cubicBezTo>
                  <a:pt x="284" y="278"/>
                  <a:pt x="284" y="278"/>
                  <a:pt x="284" y="278"/>
                </a:cubicBezTo>
                <a:cubicBezTo>
                  <a:pt x="287" y="278"/>
                  <a:pt x="288" y="276"/>
                  <a:pt x="288" y="274"/>
                </a:cubicBezTo>
                <a:cubicBezTo>
                  <a:pt x="288" y="253"/>
                  <a:pt x="288" y="253"/>
                  <a:pt x="288" y="253"/>
                </a:cubicBezTo>
                <a:cubicBezTo>
                  <a:pt x="288" y="250"/>
                  <a:pt x="287" y="249"/>
                  <a:pt x="284" y="249"/>
                </a:cubicBezTo>
                <a:cubicBezTo>
                  <a:pt x="268" y="249"/>
                  <a:pt x="268" y="249"/>
                  <a:pt x="268" y="249"/>
                </a:cubicBezTo>
                <a:cubicBezTo>
                  <a:pt x="265" y="249"/>
                  <a:pt x="264" y="250"/>
                  <a:pt x="264" y="253"/>
                </a:cubicBezTo>
                <a:cubicBezTo>
                  <a:pt x="264" y="274"/>
                  <a:pt x="264" y="274"/>
                  <a:pt x="264" y="274"/>
                </a:cubicBezTo>
                <a:cubicBezTo>
                  <a:pt x="264" y="276"/>
                  <a:pt x="265" y="278"/>
                  <a:pt x="268" y="278"/>
                </a:cubicBezTo>
                <a:close/>
                <a:moveTo>
                  <a:pt x="272" y="257"/>
                </a:moveTo>
                <a:cubicBezTo>
                  <a:pt x="280" y="257"/>
                  <a:pt x="280" y="257"/>
                  <a:pt x="280" y="257"/>
                </a:cubicBezTo>
                <a:cubicBezTo>
                  <a:pt x="280" y="270"/>
                  <a:pt x="280" y="270"/>
                  <a:pt x="280" y="270"/>
                </a:cubicBezTo>
                <a:cubicBezTo>
                  <a:pt x="272" y="270"/>
                  <a:pt x="272" y="270"/>
                  <a:pt x="272" y="270"/>
                </a:cubicBezTo>
                <a:lnTo>
                  <a:pt x="272" y="257"/>
                </a:lnTo>
                <a:close/>
                <a:moveTo>
                  <a:pt x="107" y="167"/>
                </a:moveTo>
                <a:cubicBezTo>
                  <a:pt x="124" y="167"/>
                  <a:pt x="124" y="167"/>
                  <a:pt x="124" y="167"/>
                </a:cubicBezTo>
                <a:cubicBezTo>
                  <a:pt x="126" y="167"/>
                  <a:pt x="128" y="165"/>
                  <a:pt x="128" y="163"/>
                </a:cubicBezTo>
                <a:cubicBezTo>
                  <a:pt x="128" y="141"/>
                  <a:pt x="128" y="141"/>
                  <a:pt x="128" y="141"/>
                </a:cubicBezTo>
                <a:cubicBezTo>
                  <a:pt x="128" y="139"/>
                  <a:pt x="126" y="137"/>
                  <a:pt x="124" y="137"/>
                </a:cubicBezTo>
                <a:cubicBezTo>
                  <a:pt x="107" y="137"/>
                  <a:pt x="107" y="137"/>
                  <a:pt x="107" y="137"/>
                </a:cubicBezTo>
                <a:cubicBezTo>
                  <a:pt x="105" y="137"/>
                  <a:pt x="103" y="139"/>
                  <a:pt x="103" y="141"/>
                </a:cubicBezTo>
                <a:cubicBezTo>
                  <a:pt x="103" y="163"/>
                  <a:pt x="103" y="163"/>
                  <a:pt x="103" y="163"/>
                </a:cubicBezTo>
                <a:cubicBezTo>
                  <a:pt x="103" y="165"/>
                  <a:pt x="105" y="167"/>
                  <a:pt x="107" y="167"/>
                </a:cubicBezTo>
                <a:close/>
                <a:moveTo>
                  <a:pt x="111" y="145"/>
                </a:moveTo>
                <a:cubicBezTo>
                  <a:pt x="120" y="145"/>
                  <a:pt x="120" y="145"/>
                  <a:pt x="120" y="145"/>
                </a:cubicBezTo>
                <a:cubicBezTo>
                  <a:pt x="120" y="159"/>
                  <a:pt x="120" y="159"/>
                  <a:pt x="120" y="159"/>
                </a:cubicBezTo>
                <a:cubicBezTo>
                  <a:pt x="111" y="159"/>
                  <a:pt x="111" y="159"/>
                  <a:pt x="111" y="159"/>
                </a:cubicBezTo>
                <a:lnTo>
                  <a:pt x="111" y="145"/>
                </a:lnTo>
                <a:close/>
                <a:moveTo>
                  <a:pt x="323" y="299"/>
                </a:moveTo>
                <a:cubicBezTo>
                  <a:pt x="310" y="299"/>
                  <a:pt x="310" y="299"/>
                  <a:pt x="310" y="299"/>
                </a:cubicBezTo>
                <a:cubicBezTo>
                  <a:pt x="310" y="121"/>
                  <a:pt x="310" y="121"/>
                  <a:pt x="310" y="121"/>
                </a:cubicBezTo>
                <a:cubicBezTo>
                  <a:pt x="313" y="121"/>
                  <a:pt x="313" y="121"/>
                  <a:pt x="313" y="121"/>
                </a:cubicBezTo>
                <a:cubicBezTo>
                  <a:pt x="315" y="121"/>
                  <a:pt x="317" y="119"/>
                  <a:pt x="317" y="117"/>
                </a:cubicBezTo>
                <a:cubicBezTo>
                  <a:pt x="317" y="96"/>
                  <a:pt x="317" y="96"/>
                  <a:pt x="317" y="96"/>
                </a:cubicBezTo>
                <a:cubicBezTo>
                  <a:pt x="317" y="93"/>
                  <a:pt x="315" y="92"/>
                  <a:pt x="313" y="92"/>
                </a:cubicBezTo>
                <a:cubicBezTo>
                  <a:pt x="249" y="92"/>
                  <a:pt x="249" y="92"/>
                  <a:pt x="249" y="92"/>
                </a:cubicBezTo>
                <a:cubicBezTo>
                  <a:pt x="249" y="53"/>
                  <a:pt x="249" y="53"/>
                  <a:pt x="249" y="53"/>
                </a:cubicBezTo>
                <a:cubicBezTo>
                  <a:pt x="250" y="53"/>
                  <a:pt x="250" y="53"/>
                  <a:pt x="250" y="53"/>
                </a:cubicBezTo>
                <a:cubicBezTo>
                  <a:pt x="252" y="53"/>
                  <a:pt x="254" y="52"/>
                  <a:pt x="254" y="49"/>
                </a:cubicBezTo>
                <a:cubicBezTo>
                  <a:pt x="254" y="25"/>
                  <a:pt x="254" y="25"/>
                  <a:pt x="254" y="25"/>
                </a:cubicBezTo>
                <a:cubicBezTo>
                  <a:pt x="254" y="23"/>
                  <a:pt x="252" y="21"/>
                  <a:pt x="250" y="21"/>
                </a:cubicBezTo>
                <a:cubicBezTo>
                  <a:pt x="190" y="21"/>
                  <a:pt x="190" y="21"/>
                  <a:pt x="190" y="21"/>
                </a:cubicBezTo>
                <a:cubicBezTo>
                  <a:pt x="190" y="4"/>
                  <a:pt x="190" y="4"/>
                  <a:pt x="190" y="4"/>
                </a:cubicBezTo>
                <a:cubicBezTo>
                  <a:pt x="190" y="1"/>
                  <a:pt x="188" y="0"/>
                  <a:pt x="186" y="0"/>
                </a:cubicBezTo>
                <a:cubicBezTo>
                  <a:pt x="165" y="0"/>
                  <a:pt x="165" y="0"/>
                  <a:pt x="165" y="0"/>
                </a:cubicBezTo>
                <a:cubicBezTo>
                  <a:pt x="162" y="0"/>
                  <a:pt x="161" y="1"/>
                  <a:pt x="161" y="4"/>
                </a:cubicBezTo>
                <a:cubicBezTo>
                  <a:pt x="161" y="21"/>
                  <a:pt x="161" y="21"/>
                  <a:pt x="161" y="21"/>
                </a:cubicBezTo>
                <a:cubicBezTo>
                  <a:pt x="140" y="21"/>
                  <a:pt x="140" y="21"/>
                  <a:pt x="140" y="21"/>
                </a:cubicBezTo>
                <a:cubicBezTo>
                  <a:pt x="138" y="21"/>
                  <a:pt x="136" y="23"/>
                  <a:pt x="136" y="25"/>
                </a:cubicBezTo>
                <a:cubicBezTo>
                  <a:pt x="136" y="49"/>
                  <a:pt x="136" y="49"/>
                  <a:pt x="136" y="49"/>
                </a:cubicBezTo>
                <a:cubicBezTo>
                  <a:pt x="136" y="52"/>
                  <a:pt x="138" y="53"/>
                  <a:pt x="140" y="53"/>
                </a:cubicBezTo>
                <a:cubicBezTo>
                  <a:pt x="141" y="53"/>
                  <a:pt x="141" y="53"/>
                  <a:pt x="141" y="53"/>
                </a:cubicBezTo>
                <a:cubicBezTo>
                  <a:pt x="141" y="85"/>
                  <a:pt x="141" y="85"/>
                  <a:pt x="141" y="85"/>
                </a:cubicBezTo>
                <a:cubicBezTo>
                  <a:pt x="83" y="85"/>
                  <a:pt x="83" y="85"/>
                  <a:pt x="83" y="85"/>
                </a:cubicBezTo>
                <a:cubicBezTo>
                  <a:pt x="80" y="85"/>
                  <a:pt x="79" y="87"/>
                  <a:pt x="79" y="89"/>
                </a:cubicBezTo>
                <a:cubicBezTo>
                  <a:pt x="79" y="108"/>
                  <a:pt x="79" y="108"/>
                  <a:pt x="79" y="108"/>
                </a:cubicBezTo>
                <a:cubicBezTo>
                  <a:pt x="79" y="110"/>
                  <a:pt x="80" y="112"/>
                  <a:pt x="83" y="112"/>
                </a:cubicBezTo>
                <a:cubicBezTo>
                  <a:pt x="83" y="299"/>
                  <a:pt x="83" y="299"/>
                  <a:pt x="83" y="299"/>
                </a:cubicBezTo>
                <a:cubicBezTo>
                  <a:pt x="60" y="299"/>
                  <a:pt x="60" y="299"/>
                  <a:pt x="60" y="299"/>
                </a:cubicBezTo>
                <a:cubicBezTo>
                  <a:pt x="60" y="265"/>
                  <a:pt x="60" y="265"/>
                  <a:pt x="60" y="265"/>
                </a:cubicBezTo>
                <a:cubicBezTo>
                  <a:pt x="70" y="263"/>
                  <a:pt x="78" y="255"/>
                  <a:pt x="78" y="244"/>
                </a:cubicBezTo>
                <a:cubicBezTo>
                  <a:pt x="78" y="237"/>
                  <a:pt x="74" y="230"/>
                  <a:pt x="67" y="226"/>
                </a:cubicBezTo>
                <a:cubicBezTo>
                  <a:pt x="70" y="223"/>
                  <a:pt x="72" y="219"/>
                  <a:pt x="72" y="214"/>
                </a:cubicBezTo>
                <a:cubicBezTo>
                  <a:pt x="72" y="205"/>
                  <a:pt x="65" y="198"/>
                  <a:pt x="56" y="198"/>
                </a:cubicBezTo>
                <a:cubicBezTo>
                  <a:pt x="47" y="198"/>
                  <a:pt x="40" y="205"/>
                  <a:pt x="40" y="214"/>
                </a:cubicBezTo>
                <a:cubicBezTo>
                  <a:pt x="40" y="219"/>
                  <a:pt x="42" y="223"/>
                  <a:pt x="45" y="226"/>
                </a:cubicBezTo>
                <a:cubicBezTo>
                  <a:pt x="39" y="230"/>
                  <a:pt x="35" y="236"/>
                  <a:pt x="35" y="244"/>
                </a:cubicBezTo>
                <a:cubicBezTo>
                  <a:pt x="35" y="255"/>
                  <a:pt x="42" y="263"/>
                  <a:pt x="52" y="265"/>
                </a:cubicBezTo>
                <a:cubicBezTo>
                  <a:pt x="52" y="299"/>
                  <a:pt x="52" y="299"/>
                  <a:pt x="52" y="299"/>
                </a:cubicBezTo>
                <a:cubicBezTo>
                  <a:pt x="25" y="299"/>
                  <a:pt x="25" y="299"/>
                  <a:pt x="25" y="299"/>
                </a:cubicBezTo>
                <a:cubicBezTo>
                  <a:pt x="25" y="289"/>
                  <a:pt x="25" y="289"/>
                  <a:pt x="25" y="289"/>
                </a:cubicBezTo>
                <a:cubicBezTo>
                  <a:pt x="32" y="287"/>
                  <a:pt x="37" y="281"/>
                  <a:pt x="37" y="273"/>
                </a:cubicBezTo>
                <a:cubicBezTo>
                  <a:pt x="37" y="267"/>
                  <a:pt x="35" y="262"/>
                  <a:pt x="30" y="259"/>
                </a:cubicBezTo>
                <a:cubicBezTo>
                  <a:pt x="32" y="256"/>
                  <a:pt x="33" y="253"/>
                  <a:pt x="33" y="250"/>
                </a:cubicBezTo>
                <a:cubicBezTo>
                  <a:pt x="33" y="243"/>
                  <a:pt x="27" y="237"/>
                  <a:pt x="20" y="237"/>
                </a:cubicBezTo>
                <a:cubicBezTo>
                  <a:pt x="13" y="237"/>
                  <a:pt x="7" y="243"/>
                  <a:pt x="7" y="250"/>
                </a:cubicBezTo>
                <a:cubicBezTo>
                  <a:pt x="7" y="253"/>
                  <a:pt x="8" y="256"/>
                  <a:pt x="10" y="259"/>
                </a:cubicBezTo>
                <a:cubicBezTo>
                  <a:pt x="6" y="262"/>
                  <a:pt x="3" y="267"/>
                  <a:pt x="3" y="273"/>
                </a:cubicBezTo>
                <a:cubicBezTo>
                  <a:pt x="3" y="281"/>
                  <a:pt x="9" y="288"/>
                  <a:pt x="17" y="289"/>
                </a:cubicBezTo>
                <a:cubicBezTo>
                  <a:pt x="17" y="299"/>
                  <a:pt x="17" y="299"/>
                  <a:pt x="17" y="299"/>
                </a:cubicBezTo>
                <a:cubicBezTo>
                  <a:pt x="4" y="299"/>
                  <a:pt x="4" y="299"/>
                  <a:pt x="4" y="299"/>
                </a:cubicBezTo>
                <a:cubicBezTo>
                  <a:pt x="2" y="299"/>
                  <a:pt x="0" y="301"/>
                  <a:pt x="0" y="303"/>
                </a:cubicBezTo>
                <a:cubicBezTo>
                  <a:pt x="0" y="305"/>
                  <a:pt x="2" y="307"/>
                  <a:pt x="4" y="307"/>
                </a:cubicBezTo>
                <a:cubicBezTo>
                  <a:pt x="323" y="307"/>
                  <a:pt x="323" y="307"/>
                  <a:pt x="323" y="307"/>
                </a:cubicBezTo>
                <a:cubicBezTo>
                  <a:pt x="325" y="307"/>
                  <a:pt x="327" y="305"/>
                  <a:pt x="327" y="303"/>
                </a:cubicBezTo>
                <a:cubicBezTo>
                  <a:pt x="327" y="301"/>
                  <a:pt x="325" y="299"/>
                  <a:pt x="323" y="299"/>
                </a:cubicBezTo>
                <a:close/>
                <a:moveTo>
                  <a:pt x="20" y="245"/>
                </a:moveTo>
                <a:cubicBezTo>
                  <a:pt x="23" y="245"/>
                  <a:pt x="25" y="248"/>
                  <a:pt x="25" y="251"/>
                </a:cubicBezTo>
                <a:cubicBezTo>
                  <a:pt x="25" y="253"/>
                  <a:pt x="23" y="256"/>
                  <a:pt x="20" y="256"/>
                </a:cubicBezTo>
                <a:cubicBezTo>
                  <a:pt x="17" y="256"/>
                  <a:pt x="15" y="253"/>
                  <a:pt x="15" y="251"/>
                </a:cubicBezTo>
                <a:cubicBezTo>
                  <a:pt x="15" y="248"/>
                  <a:pt x="17" y="245"/>
                  <a:pt x="20" y="245"/>
                </a:cubicBezTo>
                <a:close/>
                <a:moveTo>
                  <a:pt x="11" y="273"/>
                </a:moveTo>
                <a:cubicBezTo>
                  <a:pt x="11" y="267"/>
                  <a:pt x="15" y="263"/>
                  <a:pt x="20" y="263"/>
                </a:cubicBezTo>
                <a:cubicBezTo>
                  <a:pt x="25" y="263"/>
                  <a:pt x="29" y="267"/>
                  <a:pt x="29" y="273"/>
                </a:cubicBezTo>
                <a:cubicBezTo>
                  <a:pt x="29" y="278"/>
                  <a:pt x="25" y="282"/>
                  <a:pt x="20" y="282"/>
                </a:cubicBezTo>
                <a:cubicBezTo>
                  <a:pt x="15" y="282"/>
                  <a:pt x="11" y="278"/>
                  <a:pt x="11" y="273"/>
                </a:cubicBezTo>
                <a:close/>
                <a:moveTo>
                  <a:pt x="56" y="207"/>
                </a:moveTo>
                <a:cubicBezTo>
                  <a:pt x="60" y="207"/>
                  <a:pt x="64" y="210"/>
                  <a:pt x="64" y="215"/>
                </a:cubicBezTo>
                <a:cubicBezTo>
                  <a:pt x="64" y="219"/>
                  <a:pt x="60" y="223"/>
                  <a:pt x="56" y="223"/>
                </a:cubicBezTo>
                <a:cubicBezTo>
                  <a:pt x="51" y="223"/>
                  <a:pt x="48" y="219"/>
                  <a:pt x="48" y="215"/>
                </a:cubicBezTo>
                <a:cubicBezTo>
                  <a:pt x="48" y="210"/>
                  <a:pt x="51" y="207"/>
                  <a:pt x="56" y="207"/>
                </a:cubicBezTo>
                <a:close/>
                <a:moveTo>
                  <a:pt x="42" y="244"/>
                </a:moveTo>
                <a:cubicBezTo>
                  <a:pt x="42" y="237"/>
                  <a:pt x="48" y="231"/>
                  <a:pt x="56" y="231"/>
                </a:cubicBezTo>
                <a:cubicBezTo>
                  <a:pt x="63" y="231"/>
                  <a:pt x="69" y="237"/>
                  <a:pt x="69" y="244"/>
                </a:cubicBezTo>
                <a:cubicBezTo>
                  <a:pt x="69" y="252"/>
                  <a:pt x="63" y="258"/>
                  <a:pt x="56" y="258"/>
                </a:cubicBezTo>
                <a:cubicBezTo>
                  <a:pt x="48" y="258"/>
                  <a:pt x="42" y="252"/>
                  <a:pt x="42" y="244"/>
                </a:cubicBezTo>
                <a:close/>
                <a:moveTo>
                  <a:pt x="141" y="299"/>
                </a:moveTo>
                <a:cubicBezTo>
                  <a:pt x="90" y="299"/>
                  <a:pt x="90" y="299"/>
                  <a:pt x="90" y="299"/>
                </a:cubicBezTo>
                <a:cubicBezTo>
                  <a:pt x="90" y="112"/>
                  <a:pt x="90" y="112"/>
                  <a:pt x="90" y="112"/>
                </a:cubicBezTo>
                <a:cubicBezTo>
                  <a:pt x="141" y="112"/>
                  <a:pt x="141" y="112"/>
                  <a:pt x="141" y="112"/>
                </a:cubicBezTo>
                <a:lnTo>
                  <a:pt x="141" y="299"/>
                </a:lnTo>
                <a:close/>
                <a:moveTo>
                  <a:pt x="141" y="104"/>
                </a:moveTo>
                <a:cubicBezTo>
                  <a:pt x="87" y="104"/>
                  <a:pt x="87" y="104"/>
                  <a:pt x="87" y="104"/>
                </a:cubicBezTo>
                <a:cubicBezTo>
                  <a:pt x="87" y="93"/>
                  <a:pt x="87" y="93"/>
                  <a:pt x="87" y="93"/>
                </a:cubicBezTo>
                <a:cubicBezTo>
                  <a:pt x="141" y="93"/>
                  <a:pt x="141" y="93"/>
                  <a:pt x="141" y="93"/>
                </a:cubicBezTo>
                <a:lnTo>
                  <a:pt x="141" y="104"/>
                </a:lnTo>
                <a:close/>
                <a:moveTo>
                  <a:pt x="169" y="8"/>
                </a:moveTo>
                <a:cubicBezTo>
                  <a:pt x="182" y="8"/>
                  <a:pt x="182" y="8"/>
                  <a:pt x="182" y="8"/>
                </a:cubicBezTo>
                <a:cubicBezTo>
                  <a:pt x="182" y="21"/>
                  <a:pt x="182" y="21"/>
                  <a:pt x="182" y="21"/>
                </a:cubicBezTo>
                <a:cubicBezTo>
                  <a:pt x="169" y="21"/>
                  <a:pt x="169" y="21"/>
                  <a:pt x="169" y="21"/>
                </a:cubicBezTo>
                <a:lnTo>
                  <a:pt x="169" y="8"/>
                </a:lnTo>
                <a:close/>
                <a:moveTo>
                  <a:pt x="205" y="299"/>
                </a:moveTo>
                <a:cubicBezTo>
                  <a:pt x="187" y="299"/>
                  <a:pt x="187" y="299"/>
                  <a:pt x="187" y="299"/>
                </a:cubicBezTo>
                <a:cubicBezTo>
                  <a:pt x="187" y="257"/>
                  <a:pt x="187" y="257"/>
                  <a:pt x="187" y="257"/>
                </a:cubicBezTo>
                <a:cubicBezTo>
                  <a:pt x="205" y="257"/>
                  <a:pt x="205" y="257"/>
                  <a:pt x="205" y="257"/>
                </a:cubicBezTo>
                <a:lnTo>
                  <a:pt x="205" y="299"/>
                </a:lnTo>
                <a:close/>
                <a:moveTo>
                  <a:pt x="241" y="299"/>
                </a:moveTo>
                <a:cubicBezTo>
                  <a:pt x="213" y="299"/>
                  <a:pt x="213" y="299"/>
                  <a:pt x="213" y="299"/>
                </a:cubicBezTo>
                <a:cubicBezTo>
                  <a:pt x="213" y="253"/>
                  <a:pt x="213" y="253"/>
                  <a:pt x="213" y="253"/>
                </a:cubicBezTo>
                <a:cubicBezTo>
                  <a:pt x="213" y="250"/>
                  <a:pt x="211" y="249"/>
                  <a:pt x="209" y="249"/>
                </a:cubicBezTo>
                <a:cubicBezTo>
                  <a:pt x="183" y="249"/>
                  <a:pt x="183" y="249"/>
                  <a:pt x="183" y="249"/>
                </a:cubicBezTo>
                <a:cubicBezTo>
                  <a:pt x="180" y="249"/>
                  <a:pt x="179" y="250"/>
                  <a:pt x="179" y="253"/>
                </a:cubicBezTo>
                <a:cubicBezTo>
                  <a:pt x="179" y="299"/>
                  <a:pt x="179" y="299"/>
                  <a:pt x="179" y="299"/>
                </a:cubicBezTo>
                <a:cubicBezTo>
                  <a:pt x="148" y="299"/>
                  <a:pt x="148" y="299"/>
                  <a:pt x="148" y="299"/>
                </a:cubicBezTo>
                <a:cubicBezTo>
                  <a:pt x="148" y="54"/>
                  <a:pt x="148" y="54"/>
                  <a:pt x="148" y="54"/>
                </a:cubicBezTo>
                <a:cubicBezTo>
                  <a:pt x="241" y="54"/>
                  <a:pt x="241" y="54"/>
                  <a:pt x="241" y="54"/>
                </a:cubicBezTo>
                <a:lnTo>
                  <a:pt x="241" y="299"/>
                </a:lnTo>
                <a:close/>
                <a:moveTo>
                  <a:pt x="246" y="45"/>
                </a:moveTo>
                <a:cubicBezTo>
                  <a:pt x="144" y="45"/>
                  <a:pt x="144" y="45"/>
                  <a:pt x="144" y="45"/>
                </a:cubicBezTo>
                <a:cubicBezTo>
                  <a:pt x="144" y="29"/>
                  <a:pt x="144" y="29"/>
                  <a:pt x="144" y="29"/>
                </a:cubicBezTo>
                <a:cubicBezTo>
                  <a:pt x="246" y="29"/>
                  <a:pt x="246" y="29"/>
                  <a:pt x="246" y="29"/>
                </a:cubicBezTo>
                <a:lnTo>
                  <a:pt x="246" y="45"/>
                </a:lnTo>
                <a:close/>
                <a:moveTo>
                  <a:pt x="302" y="299"/>
                </a:moveTo>
                <a:cubicBezTo>
                  <a:pt x="249" y="299"/>
                  <a:pt x="249" y="299"/>
                  <a:pt x="249" y="299"/>
                </a:cubicBezTo>
                <a:cubicBezTo>
                  <a:pt x="249" y="121"/>
                  <a:pt x="249" y="121"/>
                  <a:pt x="249" y="121"/>
                </a:cubicBezTo>
                <a:cubicBezTo>
                  <a:pt x="302" y="121"/>
                  <a:pt x="302" y="121"/>
                  <a:pt x="302" y="121"/>
                </a:cubicBezTo>
                <a:lnTo>
                  <a:pt x="302" y="299"/>
                </a:lnTo>
                <a:close/>
                <a:moveTo>
                  <a:pt x="309" y="113"/>
                </a:moveTo>
                <a:cubicBezTo>
                  <a:pt x="249" y="113"/>
                  <a:pt x="249" y="113"/>
                  <a:pt x="249" y="113"/>
                </a:cubicBezTo>
                <a:cubicBezTo>
                  <a:pt x="249" y="100"/>
                  <a:pt x="249" y="100"/>
                  <a:pt x="249" y="100"/>
                </a:cubicBezTo>
                <a:cubicBezTo>
                  <a:pt x="309" y="100"/>
                  <a:pt x="309" y="100"/>
                  <a:pt x="309" y="100"/>
                </a:cubicBezTo>
                <a:lnTo>
                  <a:pt x="309" y="113"/>
                </a:lnTo>
                <a:close/>
                <a:moveTo>
                  <a:pt x="205" y="222"/>
                </a:moveTo>
                <a:cubicBezTo>
                  <a:pt x="221" y="222"/>
                  <a:pt x="221" y="222"/>
                  <a:pt x="221" y="222"/>
                </a:cubicBezTo>
                <a:cubicBezTo>
                  <a:pt x="224" y="222"/>
                  <a:pt x="225" y="221"/>
                  <a:pt x="225" y="218"/>
                </a:cubicBezTo>
                <a:cubicBezTo>
                  <a:pt x="225" y="197"/>
                  <a:pt x="225" y="197"/>
                  <a:pt x="225" y="197"/>
                </a:cubicBezTo>
                <a:cubicBezTo>
                  <a:pt x="225" y="195"/>
                  <a:pt x="224" y="193"/>
                  <a:pt x="221" y="193"/>
                </a:cubicBezTo>
                <a:cubicBezTo>
                  <a:pt x="205" y="193"/>
                  <a:pt x="205" y="193"/>
                  <a:pt x="205" y="193"/>
                </a:cubicBezTo>
                <a:cubicBezTo>
                  <a:pt x="203" y="193"/>
                  <a:pt x="201" y="195"/>
                  <a:pt x="201" y="197"/>
                </a:cubicBezTo>
                <a:cubicBezTo>
                  <a:pt x="201" y="218"/>
                  <a:pt x="201" y="218"/>
                  <a:pt x="201" y="218"/>
                </a:cubicBezTo>
                <a:cubicBezTo>
                  <a:pt x="201" y="220"/>
                  <a:pt x="203" y="222"/>
                  <a:pt x="205" y="222"/>
                </a:cubicBezTo>
                <a:close/>
                <a:moveTo>
                  <a:pt x="209" y="201"/>
                </a:moveTo>
                <a:cubicBezTo>
                  <a:pt x="217" y="201"/>
                  <a:pt x="217" y="201"/>
                  <a:pt x="217" y="201"/>
                </a:cubicBezTo>
                <a:cubicBezTo>
                  <a:pt x="217" y="214"/>
                  <a:pt x="217" y="214"/>
                  <a:pt x="217" y="214"/>
                </a:cubicBezTo>
                <a:cubicBezTo>
                  <a:pt x="209" y="214"/>
                  <a:pt x="209" y="214"/>
                  <a:pt x="209" y="214"/>
                </a:cubicBezTo>
                <a:lnTo>
                  <a:pt x="209" y="201"/>
                </a:lnTo>
                <a:close/>
                <a:moveTo>
                  <a:pt x="170" y="167"/>
                </a:moveTo>
                <a:cubicBezTo>
                  <a:pt x="186" y="167"/>
                  <a:pt x="186" y="167"/>
                  <a:pt x="186" y="167"/>
                </a:cubicBezTo>
                <a:cubicBezTo>
                  <a:pt x="189" y="167"/>
                  <a:pt x="190" y="165"/>
                  <a:pt x="190" y="163"/>
                </a:cubicBezTo>
                <a:cubicBezTo>
                  <a:pt x="190" y="142"/>
                  <a:pt x="190" y="142"/>
                  <a:pt x="190" y="142"/>
                </a:cubicBezTo>
                <a:cubicBezTo>
                  <a:pt x="190" y="139"/>
                  <a:pt x="189" y="138"/>
                  <a:pt x="186" y="138"/>
                </a:cubicBezTo>
                <a:cubicBezTo>
                  <a:pt x="170" y="138"/>
                  <a:pt x="170" y="138"/>
                  <a:pt x="170" y="138"/>
                </a:cubicBezTo>
                <a:cubicBezTo>
                  <a:pt x="167" y="138"/>
                  <a:pt x="166" y="139"/>
                  <a:pt x="166" y="142"/>
                </a:cubicBezTo>
                <a:cubicBezTo>
                  <a:pt x="166" y="163"/>
                  <a:pt x="166" y="163"/>
                  <a:pt x="166" y="163"/>
                </a:cubicBezTo>
                <a:cubicBezTo>
                  <a:pt x="166" y="165"/>
                  <a:pt x="167" y="167"/>
                  <a:pt x="170" y="167"/>
                </a:cubicBezTo>
                <a:close/>
                <a:moveTo>
                  <a:pt x="174" y="146"/>
                </a:moveTo>
                <a:cubicBezTo>
                  <a:pt x="182" y="146"/>
                  <a:pt x="182" y="146"/>
                  <a:pt x="182" y="146"/>
                </a:cubicBezTo>
                <a:cubicBezTo>
                  <a:pt x="182" y="159"/>
                  <a:pt x="182" y="159"/>
                  <a:pt x="182" y="159"/>
                </a:cubicBezTo>
                <a:cubicBezTo>
                  <a:pt x="174" y="159"/>
                  <a:pt x="174" y="159"/>
                  <a:pt x="174" y="159"/>
                </a:cubicBezTo>
                <a:lnTo>
                  <a:pt x="174" y="146"/>
                </a:lnTo>
                <a:close/>
                <a:moveTo>
                  <a:pt x="205" y="113"/>
                </a:moveTo>
                <a:cubicBezTo>
                  <a:pt x="221" y="113"/>
                  <a:pt x="221" y="113"/>
                  <a:pt x="221" y="113"/>
                </a:cubicBezTo>
                <a:cubicBezTo>
                  <a:pt x="224" y="113"/>
                  <a:pt x="225" y="112"/>
                  <a:pt x="225" y="109"/>
                </a:cubicBezTo>
                <a:cubicBezTo>
                  <a:pt x="225" y="88"/>
                  <a:pt x="225" y="88"/>
                  <a:pt x="225" y="88"/>
                </a:cubicBezTo>
                <a:cubicBezTo>
                  <a:pt x="225" y="86"/>
                  <a:pt x="224" y="84"/>
                  <a:pt x="221" y="84"/>
                </a:cubicBezTo>
                <a:cubicBezTo>
                  <a:pt x="205" y="84"/>
                  <a:pt x="205" y="84"/>
                  <a:pt x="205" y="84"/>
                </a:cubicBezTo>
                <a:cubicBezTo>
                  <a:pt x="203" y="84"/>
                  <a:pt x="201" y="86"/>
                  <a:pt x="201" y="88"/>
                </a:cubicBezTo>
                <a:cubicBezTo>
                  <a:pt x="201" y="109"/>
                  <a:pt x="201" y="109"/>
                  <a:pt x="201" y="109"/>
                </a:cubicBezTo>
                <a:cubicBezTo>
                  <a:pt x="201" y="111"/>
                  <a:pt x="203" y="113"/>
                  <a:pt x="205" y="113"/>
                </a:cubicBezTo>
                <a:close/>
                <a:moveTo>
                  <a:pt x="209" y="92"/>
                </a:moveTo>
                <a:cubicBezTo>
                  <a:pt x="217" y="92"/>
                  <a:pt x="217" y="92"/>
                  <a:pt x="217" y="92"/>
                </a:cubicBezTo>
                <a:cubicBezTo>
                  <a:pt x="217" y="105"/>
                  <a:pt x="217" y="105"/>
                  <a:pt x="217" y="105"/>
                </a:cubicBezTo>
                <a:cubicBezTo>
                  <a:pt x="209" y="105"/>
                  <a:pt x="209" y="105"/>
                  <a:pt x="209" y="105"/>
                </a:cubicBezTo>
                <a:lnTo>
                  <a:pt x="209" y="92"/>
                </a:lnTo>
                <a:close/>
                <a:moveTo>
                  <a:pt x="205" y="167"/>
                </a:moveTo>
                <a:cubicBezTo>
                  <a:pt x="221" y="167"/>
                  <a:pt x="221" y="167"/>
                  <a:pt x="221" y="167"/>
                </a:cubicBezTo>
                <a:cubicBezTo>
                  <a:pt x="224" y="167"/>
                  <a:pt x="225" y="165"/>
                  <a:pt x="225" y="163"/>
                </a:cubicBezTo>
                <a:cubicBezTo>
                  <a:pt x="225" y="142"/>
                  <a:pt x="225" y="142"/>
                  <a:pt x="225" y="142"/>
                </a:cubicBezTo>
                <a:cubicBezTo>
                  <a:pt x="225" y="139"/>
                  <a:pt x="224" y="138"/>
                  <a:pt x="221" y="138"/>
                </a:cubicBezTo>
                <a:cubicBezTo>
                  <a:pt x="205" y="138"/>
                  <a:pt x="205" y="138"/>
                  <a:pt x="205" y="138"/>
                </a:cubicBezTo>
                <a:cubicBezTo>
                  <a:pt x="203" y="138"/>
                  <a:pt x="201" y="139"/>
                  <a:pt x="201" y="142"/>
                </a:cubicBezTo>
                <a:cubicBezTo>
                  <a:pt x="201" y="163"/>
                  <a:pt x="201" y="163"/>
                  <a:pt x="201" y="163"/>
                </a:cubicBezTo>
                <a:cubicBezTo>
                  <a:pt x="201" y="165"/>
                  <a:pt x="203" y="167"/>
                  <a:pt x="205" y="167"/>
                </a:cubicBezTo>
                <a:close/>
                <a:moveTo>
                  <a:pt x="209" y="146"/>
                </a:moveTo>
                <a:cubicBezTo>
                  <a:pt x="217" y="146"/>
                  <a:pt x="217" y="146"/>
                  <a:pt x="217" y="146"/>
                </a:cubicBezTo>
                <a:cubicBezTo>
                  <a:pt x="217" y="159"/>
                  <a:pt x="217" y="159"/>
                  <a:pt x="217" y="159"/>
                </a:cubicBezTo>
                <a:cubicBezTo>
                  <a:pt x="209" y="159"/>
                  <a:pt x="209" y="159"/>
                  <a:pt x="209" y="159"/>
                </a:cubicBezTo>
                <a:lnTo>
                  <a:pt x="209" y="146"/>
                </a:lnTo>
                <a:close/>
                <a:moveTo>
                  <a:pt x="268" y="167"/>
                </a:moveTo>
                <a:cubicBezTo>
                  <a:pt x="284" y="167"/>
                  <a:pt x="284" y="167"/>
                  <a:pt x="284" y="167"/>
                </a:cubicBezTo>
                <a:cubicBezTo>
                  <a:pt x="287" y="167"/>
                  <a:pt x="288" y="165"/>
                  <a:pt x="288" y="163"/>
                </a:cubicBezTo>
                <a:cubicBezTo>
                  <a:pt x="288" y="142"/>
                  <a:pt x="288" y="142"/>
                  <a:pt x="288" y="142"/>
                </a:cubicBezTo>
                <a:cubicBezTo>
                  <a:pt x="288" y="139"/>
                  <a:pt x="287" y="138"/>
                  <a:pt x="284" y="138"/>
                </a:cubicBezTo>
                <a:cubicBezTo>
                  <a:pt x="268" y="138"/>
                  <a:pt x="268" y="138"/>
                  <a:pt x="268" y="138"/>
                </a:cubicBezTo>
                <a:cubicBezTo>
                  <a:pt x="265" y="138"/>
                  <a:pt x="264" y="139"/>
                  <a:pt x="264" y="142"/>
                </a:cubicBezTo>
                <a:cubicBezTo>
                  <a:pt x="264" y="163"/>
                  <a:pt x="264" y="163"/>
                  <a:pt x="264" y="163"/>
                </a:cubicBezTo>
                <a:cubicBezTo>
                  <a:pt x="264" y="165"/>
                  <a:pt x="265" y="167"/>
                  <a:pt x="268" y="167"/>
                </a:cubicBezTo>
                <a:close/>
                <a:moveTo>
                  <a:pt x="272" y="146"/>
                </a:moveTo>
                <a:cubicBezTo>
                  <a:pt x="280" y="146"/>
                  <a:pt x="280" y="146"/>
                  <a:pt x="280" y="146"/>
                </a:cubicBezTo>
                <a:cubicBezTo>
                  <a:pt x="280" y="159"/>
                  <a:pt x="280" y="159"/>
                  <a:pt x="280" y="159"/>
                </a:cubicBezTo>
                <a:cubicBezTo>
                  <a:pt x="272" y="159"/>
                  <a:pt x="272" y="159"/>
                  <a:pt x="272" y="159"/>
                </a:cubicBezTo>
                <a:lnTo>
                  <a:pt x="272" y="146"/>
                </a:lnTo>
                <a:close/>
                <a:moveTo>
                  <a:pt x="170" y="222"/>
                </a:moveTo>
                <a:cubicBezTo>
                  <a:pt x="186" y="222"/>
                  <a:pt x="186" y="222"/>
                  <a:pt x="186" y="222"/>
                </a:cubicBezTo>
                <a:cubicBezTo>
                  <a:pt x="189" y="222"/>
                  <a:pt x="190" y="221"/>
                  <a:pt x="190" y="218"/>
                </a:cubicBezTo>
                <a:cubicBezTo>
                  <a:pt x="190" y="197"/>
                  <a:pt x="190" y="197"/>
                  <a:pt x="190" y="197"/>
                </a:cubicBezTo>
                <a:cubicBezTo>
                  <a:pt x="190" y="195"/>
                  <a:pt x="189" y="193"/>
                  <a:pt x="186" y="193"/>
                </a:cubicBezTo>
                <a:cubicBezTo>
                  <a:pt x="170" y="193"/>
                  <a:pt x="170" y="193"/>
                  <a:pt x="170" y="193"/>
                </a:cubicBezTo>
                <a:cubicBezTo>
                  <a:pt x="167" y="193"/>
                  <a:pt x="166" y="195"/>
                  <a:pt x="166" y="197"/>
                </a:cubicBezTo>
                <a:cubicBezTo>
                  <a:pt x="166" y="218"/>
                  <a:pt x="166" y="218"/>
                  <a:pt x="166" y="218"/>
                </a:cubicBezTo>
                <a:cubicBezTo>
                  <a:pt x="166" y="220"/>
                  <a:pt x="167" y="222"/>
                  <a:pt x="170" y="222"/>
                </a:cubicBezTo>
                <a:close/>
                <a:moveTo>
                  <a:pt x="174" y="201"/>
                </a:moveTo>
                <a:cubicBezTo>
                  <a:pt x="182" y="201"/>
                  <a:pt x="182" y="201"/>
                  <a:pt x="182" y="201"/>
                </a:cubicBezTo>
                <a:cubicBezTo>
                  <a:pt x="182" y="214"/>
                  <a:pt x="182" y="214"/>
                  <a:pt x="182" y="214"/>
                </a:cubicBezTo>
                <a:cubicBezTo>
                  <a:pt x="174" y="214"/>
                  <a:pt x="174" y="214"/>
                  <a:pt x="174" y="214"/>
                </a:cubicBezTo>
                <a:lnTo>
                  <a:pt x="174" y="201"/>
                </a:lnTo>
                <a:close/>
                <a:moveTo>
                  <a:pt x="268" y="222"/>
                </a:moveTo>
                <a:cubicBezTo>
                  <a:pt x="284" y="222"/>
                  <a:pt x="284" y="222"/>
                  <a:pt x="284" y="222"/>
                </a:cubicBezTo>
                <a:cubicBezTo>
                  <a:pt x="287" y="222"/>
                  <a:pt x="288" y="221"/>
                  <a:pt x="288" y="218"/>
                </a:cubicBezTo>
                <a:cubicBezTo>
                  <a:pt x="288" y="197"/>
                  <a:pt x="288" y="197"/>
                  <a:pt x="288" y="197"/>
                </a:cubicBezTo>
                <a:cubicBezTo>
                  <a:pt x="288" y="195"/>
                  <a:pt x="287" y="193"/>
                  <a:pt x="284" y="193"/>
                </a:cubicBezTo>
                <a:cubicBezTo>
                  <a:pt x="268" y="193"/>
                  <a:pt x="268" y="193"/>
                  <a:pt x="268" y="193"/>
                </a:cubicBezTo>
                <a:cubicBezTo>
                  <a:pt x="265" y="193"/>
                  <a:pt x="264" y="195"/>
                  <a:pt x="264" y="197"/>
                </a:cubicBezTo>
                <a:cubicBezTo>
                  <a:pt x="264" y="218"/>
                  <a:pt x="264" y="218"/>
                  <a:pt x="264" y="218"/>
                </a:cubicBezTo>
                <a:cubicBezTo>
                  <a:pt x="264" y="220"/>
                  <a:pt x="265" y="222"/>
                  <a:pt x="268" y="222"/>
                </a:cubicBezTo>
                <a:close/>
                <a:moveTo>
                  <a:pt x="272" y="201"/>
                </a:moveTo>
                <a:cubicBezTo>
                  <a:pt x="280" y="201"/>
                  <a:pt x="280" y="201"/>
                  <a:pt x="280" y="201"/>
                </a:cubicBezTo>
                <a:cubicBezTo>
                  <a:pt x="280" y="214"/>
                  <a:pt x="280" y="214"/>
                  <a:pt x="280" y="214"/>
                </a:cubicBezTo>
                <a:cubicBezTo>
                  <a:pt x="272" y="214"/>
                  <a:pt x="272" y="214"/>
                  <a:pt x="272" y="214"/>
                </a:cubicBezTo>
                <a:lnTo>
                  <a:pt x="272" y="201"/>
                </a:lnTo>
                <a:close/>
                <a:moveTo>
                  <a:pt x="107" y="221"/>
                </a:moveTo>
                <a:cubicBezTo>
                  <a:pt x="124" y="221"/>
                  <a:pt x="124" y="221"/>
                  <a:pt x="124" y="221"/>
                </a:cubicBezTo>
                <a:cubicBezTo>
                  <a:pt x="126" y="221"/>
                  <a:pt x="128" y="220"/>
                  <a:pt x="128" y="217"/>
                </a:cubicBezTo>
                <a:cubicBezTo>
                  <a:pt x="128" y="196"/>
                  <a:pt x="128" y="196"/>
                  <a:pt x="128" y="196"/>
                </a:cubicBezTo>
                <a:cubicBezTo>
                  <a:pt x="128" y="194"/>
                  <a:pt x="126" y="192"/>
                  <a:pt x="124" y="192"/>
                </a:cubicBezTo>
                <a:cubicBezTo>
                  <a:pt x="107" y="192"/>
                  <a:pt x="107" y="192"/>
                  <a:pt x="107" y="192"/>
                </a:cubicBezTo>
                <a:cubicBezTo>
                  <a:pt x="105" y="192"/>
                  <a:pt x="103" y="194"/>
                  <a:pt x="103" y="196"/>
                </a:cubicBezTo>
                <a:cubicBezTo>
                  <a:pt x="103" y="217"/>
                  <a:pt x="103" y="217"/>
                  <a:pt x="103" y="217"/>
                </a:cubicBezTo>
                <a:cubicBezTo>
                  <a:pt x="103" y="220"/>
                  <a:pt x="105" y="221"/>
                  <a:pt x="107" y="221"/>
                </a:cubicBezTo>
                <a:close/>
                <a:moveTo>
                  <a:pt x="111" y="201"/>
                </a:moveTo>
                <a:cubicBezTo>
                  <a:pt x="120" y="201"/>
                  <a:pt x="120" y="201"/>
                  <a:pt x="120" y="201"/>
                </a:cubicBezTo>
                <a:cubicBezTo>
                  <a:pt x="120" y="214"/>
                  <a:pt x="120" y="214"/>
                  <a:pt x="120" y="214"/>
                </a:cubicBezTo>
                <a:cubicBezTo>
                  <a:pt x="111" y="214"/>
                  <a:pt x="111" y="214"/>
                  <a:pt x="111" y="214"/>
                </a:cubicBezTo>
                <a:lnTo>
                  <a:pt x="111" y="201"/>
                </a:lnTo>
                <a:close/>
                <a:moveTo>
                  <a:pt x="107" y="277"/>
                </a:moveTo>
                <a:cubicBezTo>
                  <a:pt x="124" y="277"/>
                  <a:pt x="124" y="277"/>
                  <a:pt x="124" y="277"/>
                </a:cubicBezTo>
                <a:cubicBezTo>
                  <a:pt x="126" y="277"/>
                  <a:pt x="128" y="276"/>
                  <a:pt x="128" y="273"/>
                </a:cubicBezTo>
                <a:cubicBezTo>
                  <a:pt x="128" y="252"/>
                  <a:pt x="128" y="252"/>
                  <a:pt x="128" y="252"/>
                </a:cubicBezTo>
                <a:cubicBezTo>
                  <a:pt x="128" y="250"/>
                  <a:pt x="126" y="248"/>
                  <a:pt x="124" y="248"/>
                </a:cubicBezTo>
                <a:cubicBezTo>
                  <a:pt x="107" y="248"/>
                  <a:pt x="107" y="248"/>
                  <a:pt x="107" y="248"/>
                </a:cubicBezTo>
                <a:cubicBezTo>
                  <a:pt x="105" y="248"/>
                  <a:pt x="103" y="250"/>
                  <a:pt x="103" y="252"/>
                </a:cubicBezTo>
                <a:cubicBezTo>
                  <a:pt x="103" y="273"/>
                  <a:pt x="103" y="273"/>
                  <a:pt x="103" y="273"/>
                </a:cubicBezTo>
                <a:cubicBezTo>
                  <a:pt x="103" y="276"/>
                  <a:pt x="105" y="277"/>
                  <a:pt x="107" y="277"/>
                </a:cubicBezTo>
                <a:close/>
                <a:moveTo>
                  <a:pt x="111" y="256"/>
                </a:moveTo>
                <a:cubicBezTo>
                  <a:pt x="120" y="256"/>
                  <a:pt x="120" y="256"/>
                  <a:pt x="120" y="256"/>
                </a:cubicBezTo>
                <a:cubicBezTo>
                  <a:pt x="120" y="269"/>
                  <a:pt x="120" y="269"/>
                  <a:pt x="120" y="269"/>
                </a:cubicBezTo>
                <a:cubicBezTo>
                  <a:pt x="111" y="269"/>
                  <a:pt x="111" y="269"/>
                  <a:pt x="111" y="269"/>
                </a:cubicBezTo>
                <a:lnTo>
                  <a:pt x="111" y="256"/>
                </a:lnTo>
                <a:close/>
              </a:path>
            </a:pathLst>
          </a:custGeom>
          <a:solidFill>
            <a:schemeClr val="tx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7" name="shp0036">
            <a:extLst>
              <a:ext uri="{FF2B5EF4-FFF2-40B4-BE49-F238E27FC236}">
                <a16:creationId xmlns:a16="http://schemas.microsoft.com/office/drawing/2014/main" id="{FD12DC31-9111-4C9D-9F97-84D33AD6B502}"/>
              </a:ext>
            </a:extLst>
          </p:cNvPr>
          <p:cNvSpPr>
            <a:spLocks noEditPoints="1"/>
          </p:cNvSpPr>
          <p:nvPr/>
        </p:nvSpPr>
        <p:spPr bwMode="auto">
          <a:xfrm>
            <a:off x="1545772" y="4217474"/>
            <a:ext cx="476197" cy="329623"/>
          </a:xfrm>
          <a:custGeom>
            <a:avLst/>
            <a:gdLst>
              <a:gd name="T0" fmla="*/ 167 w 374"/>
              <a:gd name="T1" fmla="*/ 207 h 258"/>
              <a:gd name="T2" fmla="*/ 169 w 374"/>
              <a:gd name="T3" fmla="*/ 226 h 258"/>
              <a:gd name="T4" fmla="*/ 168 w 374"/>
              <a:gd name="T5" fmla="*/ 215 h 258"/>
              <a:gd name="T6" fmla="*/ 339 w 374"/>
              <a:gd name="T7" fmla="*/ 169 h 258"/>
              <a:gd name="T8" fmla="*/ 331 w 374"/>
              <a:gd name="T9" fmla="*/ 169 h 258"/>
              <a:gd name="T10" fmla="*/ 266 w 374"/>
              <a:gd name="T11" fmla="*/ 118 h 258"/>
              <a:gd name="T12" fmla="*/ 290 w 374"/>
              <a:gd name="T13" fmla="*/ 95 h 258"/>
              <a:gd name="T14" fmla="*/ 92 w 374"/>
              <a:gd name="T15" fmla="*/ 38 h 258"/>
              <a:gd name="T16" fmla="*/ 54 w 374"/>
              <a:gd name="T17" fmla="*/ 23 h 258"/>
              <a:gd name="T18" fmla="*/ 15 w 374"/>
              <a:gd name="T19" fmla="*/ 102 h 258"/>
              <a:gd name="T20" fmla="*/ 38 w 374"/>
              <a:gd name="T21" fmla="*/ 117 h 258"/>
              <a:gd name="T22" fmla="*/ 4 w 374"/>
              <a:gd name="T23" fmla="*/ 258 h 258"/>
              <a:gd name="T24" fmla="*/ 62 w 374"/>
              <a:gd name="T25" fmla="*/ 23 h 258"/>
              <a:gd name="T26" fmla="*/ 84 w 374"/>
              <a:gd name="T27" fmla="*/ 44 h 258"/>
              <a:gd name="T28" fmla="*/ 30 w 374"/>
              <a:gd name="T29" fmla="*/ 111 h 258"/>
              <a:gd name="T30" fmla="*/ 146 w 374"/>
              <a:gd name="T31" fmla="*/ 11 h 258"/>
              <a:gd name="T32" fmla="*/ 282 w 374"/>
              <a:gd name="T33" fmla="*/ 98 h 258"/>
              <a:gd name="T34" fmla="*/ 153 w 374"/>
              <a:gd name="T35" fmla="*/ 32 h 258"/>
              <a:gd name="T36" fmla="*/ 127 w 374"/>
              <a:gd name="T37" fmla="*/ 249 h 258"/>
              <a:gd name="T38" fmla="*/ 176 w 374"/>
              <a:gd name="T39" fmla="*/ 184 h 258"/>
              <a:gd name="T40" fmla="*/ 185 w 374"/>
              <a:gd name="T41" fmla="*/ 184 h 258"/>
              <a:gd name="T42" fmla="*/ 119 w 374"/>
              <a:gd name="T43" fmla="*/ 250 h 258"/>
              <a:gd name="T44" fmla="*/ 257 w 374"/>
              <a:gd name="T45" fmla="*/ 112 h 258"/>
              <a:gd name="T46" fmla="*/ 332 w 374"/>
              <a:gd name="T47" fmla="*/ 140 h 258"/>
              <a:gd name="T48" fmla="*/ 332 w 374"/>
              <a:gd name="T49" fmla="*/ 151 h 258"/>
              <a:gd name="T50" fmla="*/ 366 w 374"/>
              <a:gd name="T51" fmla="*/ 131 h 258"/>
              <a:gd name="T52" fmla="*/ 349 w 374"/>
              <a:gd name="T53" fmla="*/ 124 h 258"/>
              <a:gd name="T54" fmla="*/ 336 w 374"/>
              <a:gd name="T55" fmla="*/ 115 h 258"/>
              <a:gd name="T56" fmla="*/ 243 w 374"/>
              <a:gd name="T57" fmla="*/ 124 h 258"/>
              <a:gd name="T58" fmla="*/ 200 w 374"/>
              <a:gd name="T59" fmla="*/ 138 h 258"/>
              <a:gd name="T60" fmla="*/ 228 w 374"/>
              <a:gd name="T61" fmla="*/ 118 h 258"/>
              <a:gd name="T62" fmla="*/ 215 w 374"/>
              <a:gd name="T63" fmla="*/ 144 h 258"/>
              <a:gd name="T64" fmla="*/ 145 w 374"/>
              <a:gd name="T65" fmla="*/ 110 h 258"/>
              <a:gd name="T66" fmla="*/ 158 w 374"/>
              <a:gd name="T67" fmla="*/ 152 h 258"/>
              <a:gd name="T68" fmla="*/ 165 w 374"/>
              <a:gd name="T69" fmla="*/ 138 h 258"/>
              <a:gd name="T70" fmla="*/ 138 w 374"/>
              <a:gd name="T71" fmla="*/ 124 h 258"/>
              <a:gd name="T72" fmla="*/ 165 w 374"/>
              <a:gd name="T73" fmla="*/ 138 h 258"/>
              <a:gd name="T74" fmla="*/ 243 w 374"/>
              <a:gd name="T75" fmla="*/ 182 h 258"/>
              <a:gd name="T76" fmla="*/ 200 w 374"/>
              <a:gd name="T77" fmla="*/ 195 h 258"/>
              <a:gd name="T78" fmla="*/ 228 w 374"/>
              <a:gd name="T79" fmla="*/ 175 h 258"/>
              <a:gd name="T80" fmla="*/ 215 w 374"/>
              <a:gd name="T81" fmla="*/ 202 h 258"/>
              <a:gd name="T82" fmla="*/ 75 w 374"/>
              <a:gd name="T83" fmla="*/ 110 h 258"/>
              <a:gd name="T84" fmla="*/ 88 w 374"/>
              <a:gd name="T85" fmla="*/ 152 h 258"/>
              <a:gd name="T86" fmla="*/ 95 w 374"/>
              <a:gd name="T87" fmla="*/ 138 h 258"/>
              <a:gd name="T88" fmla="*/ 68 w 374"/>
              <a:gd name="T89" fmla="*/ 124 h 258"/>
              <a:gd name="T90" fmla="*/ 95 w 374"/>
              <a:gd name="T91" fmla="*/ 138 h 258"/>
              <a:gd name="T92" fmla="*/ 134 w 374"/>
              <a:gd name="T93" fmla="*/ 91 h 258"/>
              <a:gd name="T94" fmla="*/ 173 w 374"/>
              <a:gd name="T95" fmla="*/ 86 h 258"/>
              <a:gd name="T96" fmla="*/ 164 w 374"/>
              <a:gd name="T97" fmla="*/ 83 h 258"/>
              <a:gd name="T98" fmla="*/ 75 w 374"/>
              <a:gd name="T99" fmla="*/ 167 h 258"/>
              <a:gd name="T100" fmla="*/ 88 w 374"/>
              <a:gd name="T101" fmla="*/ 210 h 258"/>
              <a:gd name="T102" fmla="*/ 95 w 374"/>
              <a:gd name="T103" fmla="*/ 195 h 258"/>
              <a:gd name="T104" fmla="*/ 68 w 374"/>
              <a:gd name="T105" fmla="*/ 182 h 258"/>
              <a:gd name="T106" fmla="*/ 95 w 374"/>
              <a:gd name="T107" fmla="*/ 19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 h="258">
                <a:moveTo>
                  <a:pt x="169" y="215"/>
                </a:moveTo>
                <a:cubicBezTo>
                  <a:pt x="171" y="215"/>
                  <a:pt x="173" y="213"/>
                  <a:pt x="173" y="211"/>
                </a:cubicBezTo>
                <a:cubicBezTo>
                  <a:pt x="173" y="208"/>
                  <a:pt x="171" y="207"/>
                  <a:pt x="169" y="207"/>
                </a:cubicBezTo>
                <a:cubicBezTo>
                  <a:pt x="167" y="207"/>
                  <a:pt x="167" y="207"/>
                  <a:pt x="167" y="207"/>
                </a:cubicBezTo>
                <a:cubicBezTo>
                  <a:pt x="163" y="207"/>
                  <a:pt x="159" y="210"/>
                  <a:pt x="159" y="215"/>
                </a:cubicBezTo>
                <a:cubicBezTo>
                  <a:pt x="159" y="218"/>
                  <a:pt x="159" y="218"/>
                  <a:pt x="159" y="218"/>
                </a:cubicBezTo>
                <a:cubicBezTo>
                  <a:pt x="159" y="222"/>
                  <a:pt x="163" y="226"/>
                  <a:pt x="167" y="226"/>
                </a:cubicBezTo>
                <a:cubicBezTo>
                  <a:pt x="169" y="226"/>
                  <a:pt x="169" y="226"/>
                  <a:pt x="169" y="226"/>
                </a:cubicBezTo>
                <a:cubicBezTo>
                  <a:pt x="171" y="226"/>
                  <a:pt x="173" y="224"/>
                  <a:pt x="173" y="222"/>
                </a:cubicBezTo>
                <a:cubicBezTo>
                  <a:pt x="173" y="219"/>
                  <a:pt x="171" y="218"/>
                  <a:pt x="169" y="218"/>
                </a:cubicBezTo>
                <a:cubicBezTo>
                  <a:pt x="168" y="218"/>
                  <a:pt x="168" y="218"/>
                  <a:pt x="168" y="218"/>
                </a:cubicBezTo>
                <a:cubicBezTo>
                  <a:pt x="168" y="215"/>
                  <a:pt x="168" y="215"/>
                  <a:pt x="168" y="215"/>
                </a:cubicBezTo>
                <a:lnTo>
                  <a:pt x="169" y="215"/>
                </a:lnTo>
                <a:close/>
                <a:moveTo>
                  <a:pt x="364" y="250"/>
                </a:moveTo>
                <a:cubicBezTo>
                  <a:pt x="339" y="250"/>
                  <a:pt x="339" y="250"/>
                  <a:pt x="339" y="250"/>
                </a:cubicBezTo>
                <a:cubicBezTo>
                  <a:pt x="339" y="169"/>
                  <a:pt x="339" y="169"/>
                  <a:pt x="339" y="169"/>
                </a:cubicBezTo>
                <a:cubicBezTo>
                  <a:pt x="358" y="167"/>
                  <a:pt x="374" y="150"/>
                  <a:pt x="374" y="131"/>
                </a:cubicBezTo>
                <a:cubicBezTo>
                  <a:pt x="374" y="110"/>
                  <a:pt x="356" y="92"/>
                  <a:pt x="335" y="92"/>
                </a:cubicBezTo>
                <a:cubicBezTo>
                  <a:pt x="314" y="92"/>
                  <a:pt x="297" y="110"/>
                  <a:pt x="297" y="131"/>
                </a:cubicBezTo>
                <a:cubicBezTo>
                  <a:pt x="297" y="150"/>
                  <a:pt x="312" y="167"/>
                  <a:pt x="331" y="169"/>
                </a:cubicBezTo>
                <a:cubicBezTo>
                  <a:pt x="331" y="250"/>
                  <a:pt x="331" y="250"/>
                  <a:pt x="331" y="250"/>
                </a:cubicBezTo>
                <a:cubicBezTo>
                  <a:pt x="266" y="250"/>
                  <a:pt x="266" y="250"/>
                  <a:pt x="266" y="250"/>
                </a:cubicBezTo>
                <a:cubicBezTo>
                  <a:pt x="266" y="117"/>
                  <a:pt x="266" y="117"/>
                  <a:pt x="266" y="117"/>
                </a:cubicBezTo>
                <a:cubicBezTo>
                  <a:pt x="266" y="118"/>
                  <a:pt x="266" y="118"/>
                  <a:pt x="266" y="118"/>
                </a:cubicBezTo>
                <a:cubicBezTo>
                  <a:pt x="268" y="120"/>
                  <a:pt x="271" y="120"/>
                  <a:pt x="274" y="120"/>
                </a:cubicBezTo>
                <a:cubicBezTo>
                  <a:pt x="276" y="119"/>
                  <a:pt x="278" y="118"/>
                  <a:pt x="280" y="116"/>
                </a:cubicBezTo>
                <a:cubicBezTo>
                  <a:pt x="289" y="102"/>
                  <a:pt x="289" y="102"/>
                  <a:pt x="289" y="102"/>
                </a:cubicBezTo>
                <a:cubicBezTo>
                  <a:pt x="290" y="100"/>
                  <a:pt x="291" y="98"/>
                  <a:pt x="290" y="95"/>
                </a:cubicBezTo>
                <a:cubicBezTo>
                  <a:pt x="290" y="93"/>
                  <a:pt x="288" y="90"/>
                  <a:pt x="286" y="89"/>
                </a:cubicBezTo>
                <a:cubicBezTo>
                  <a:pt x="161" y="4"/>
                  <a:pt x="161" y="4"/>
                  <a:pt x="161" y="4"/>
                </a:cubicBezTo>
                <a:cubicBezTo>
                  <a:pt x="155" y="0"/>
                  <a:pt x="147" y="0"/>
                  <a:pt x="141" y="4"/>
                </a:cubicBezTo>
                <a:cubicBezTo>
                  <a:pt x="92" y="38"/>
                  <a:pt x="92" y="38"/>
                  <a:pt x="92" y="38"/>
                </a:cubicBezTo>
                <a:cubicBezTo>
                  <a:pt x="92" y="23"/>
                  <a:pt x="92" y="23"/>
                  <a:pt x="92" y="23"/>
                </a:cubicBezTo>
                <a:cubicBezTo>
                  <a:pt x="92" y="17"/>
                  <a:pt x="87" y="12"/>
                  <a:pt x="81" y="12"/>
                </a:cubicBezTo>
                <a:cubicBezTo>
                  <a:pt x="64" y="12"/>
                  <a:pt x="64" y="12"/>
                  <a:pt x="64" y="12"/>
                </a:cubicBezTo>
                <a:cubicBezTo>
                  <a:pt x="58" y="12"/>
                  <a:pt x="54" y="17"/>
                  <a:pt x="54" y="23"/>
                </a:cubicBezTo>
                <a:cubicBezTo>
                  <a:pt x="54" y="64"/>
                  <a:pt x="54" y="64"/>
                  <a:pt x="54" y="64"/>
                </a:cubicBezTo>
                <a:cubicBezTo>
                  <a:pt x="17" y="89"/>
                  <a:pt x="17" y="89"/>
                  <a:pt x="17" y="89"/>
                </a:cubicBezTo>
                <a:cubicBezTo>
                  <a:pt x="15" y="90"/>
                  <a:pt x="14" y="92"/>
                  <a:pt x="13" y="95"/>
                </a:cubicBezTo>
                <a:cubicBezTo>
                  <a:pt x="13" y="97"/>
                  <a:pt x="13" y="100"/>
                  <a:pt x="15" y="102"/>
                </a:cubicBezTo>
                <a:cubicBezTo>
                  <a:pt x="24" y="115"/>
                  <a:pt x="24" y="115"/>
                  <a:pt x="24" y="115"/>
                </a:cubicBezTo>
                <a:cubicBezTo>
                  <a:pt x="26" y="118"/>
                  <a:pt x="29" y="119"/>
                  <a:pt x="32" y="119"/>
                </a:cubicBezTo>
                <a:cubicBezTo>
                  <a:pt x="34" y="119"/>
                  <a:pt x="36" y="119"/>
                  <a:pt x="37" y="118"/>
                </a:cubicBezTo>
                <a:cubicBezTo>
                  <a:pt x="38" y="117"/>
                  <a:pt x="38" y="117"/>
                  <a:pt x="38" y="117"/>
                </a:cubicBezTo>
                <a:cubicBezTo>
                  <a:pt x="38" y="250"/>
                  <a:pt x="38" y="250"/>
                  <a:pt x="38" y="250"/>
                </a:cubicBezTo>
                <a:cubicBezTo>
                  <a:pt x="4" y="250"/>
                  <a:pt x="4" y="250"/>
                  <a:pt x="4" y="250"/>
                </a:cubicBezTo>
                <a:cubicBezTo>
                  <a:pt x="1" y="250"/>
                  <a:pt x="0" y="252"/>
                  <a:pt x="0" y="254"/>
                </a:cubicBezTo>
                <a:cubicBezTo>
                  <a:pt x="0" y="256"/>
                  <a:pt x="1" y="258"/>
                  <a:pt x="4" y="258"/>
                </a:cubicBezTo>
                <a:cubicBezTo>
                  <a:pt x="364" y="258"/>
                  <a:pt x="364" y="258"/>
                  <a:pt x="364" y="258"/>
                </a:cubicBezTo>
                <a:cubicBezTo>
                  <a:pt x="366" y="258"/>
                  <a:pt x="368" y="256"/>
                  <a:pt x="368" y="254"/>
                </a:cubicBezTo>
                <a:cubicBezTo>
                  <a:pt x="368" y="252"/>
                  <a:pt x="366" y="250"/>
                  <a:pt x="364" y="250"/>
                </a:cubicBezTo>
                <a:close/>
                <a:moveTo>
                  <a:pt x="62" y="23"/>
                </a:moveTo>
                <a:cubicBezTo>
                  <a:pt x="62" y="22"/>
                  <a:pt x="63" y="20"/>
                  <a:pt x="64" y="20"/>
                </a:cubicBezTo>
                <a:cubicBezTo>
                  <a:pt x="81" y="20"/>
                  <a:pt x="81" y="20"/>
                  <a:pt x="81" y="20"/>
                </a:cubicBezTo>
                <a:cubicBezTo>
                  <a:pt x="82" y="20"/>
                  <a:pt x="84" y="22"/>
                  <a:pt x="84" y="23"/>
                </a:cubicBezTo>
                <a:cubicBezTo>
                  <a:pt x="84" y="44"/>
                  <a:pt x="84" y="44"/>
                  <a:pt x="84" y="44"/>
                </a:cubicBezTo>
                <a:cubicBezTo>
                  <a:pt x="62" y="59"/>
                  <a:pt x="62" y="59"/>
                  <a:pt x="62" y="59"/>
                </a:cubicBezTo>
                <a:lnTo>
                  <a:pt x="62" y="23"/>
                </a:lnTo>
                <a:close/>
                <a:moveTo>
                  <a:pt x="32" y="111"/>
                </a:moveTo>
                <a:cubicBezTo>
                  <a:pt x="32" y="112"/>
                  <a:pt x="31" y="112"/>
                  <a:pt x="30" y="111"/>
                </a:cubicBezTo>
                <a:cubicBezTo>
                  <a:pt x="21" y="98"/>
                  <a:pt x="21" y="98"/>
                  <a:pt x="21" y="98"/>
                </a:cubicBezTo>
                <a:cubicBezTo>
                  <a:pt x="21" y="97"/>
                  <a:pt x="21" y="97"/>
                  <a:pt x="21" y="96"/>
                </a:cubicBezTo>
                <a:cubicBezTo>
                  <a:pt x="21" y="96"/>
                  <a:pt x="21" y="96"/>
                  <a:pt x="22" y="96"/>
                </a:cubicBezTo>
                <a:cubicBezTo>
                  <a:pt x="146" y="11"/>
                  <a:pt x="146" y="11"/>
                  <a:pt x="146" y="11"/>
                </a:cubicBezTo>
                <a:cubicBezTo>
                  <a:pt x="149" y="9"/>
                  <a:pt x="153" y="9"/>
                  <a:pt x="156" y="11"/>
                </a:cubicBezTo>
                <a:cubicBezTo>
                  <a:pt x="282" y="96"/>
                  <a:pt x="282" y="96"/>
                  <a:pt x="282" y="96"/>
                </a:cubicBezTo>
                <a:cubicBezTo>
                  <a:pt x="282" y="96"/>
                  <a:pt x="282" y="96"/>
                  <a:pt x="282" y="96"/>
                </a:cubicBezTo>
                <a:cubicBezTo>
                  <a:pt x="282" y="97"/>
                  <a:pt x="282" y="97"/>
                  <a:pt x="282" y="98"/>
                </a:cubicBezTo>
                <a:cubicBezTo>
                  <a:pt x="273" y="111"/>
                  <a:pt x="273" y="111"/>
                  <a:pt x="273" y="111"/>
                </a:cubicBezTo>
                <a:cubicBezTo>
                  <a:pt x="272" y="111"/>
                  <a:pt x="272" y="111"/>
                  <a:pt x="272" y="112"/>
                </a:cubicBezTo>
                <a:cubicBezTo>
                  <a:pt x="272" y="112"/>
                  <a:pt x="271" y="112"/>
                  <a:pt x="271" y="111"/>
                </a:cubicBezTo>
                <a:cubicBezTo>
                  <a:pt x="153" y="32"/>
                  <a:pt x="153" y="32"/>
                  <a:pt x="153" y="32"/>
                </a:cubicBezTo>
                <a:cubicBezTo>
                  <a:pt x="152" y="31"/>
                  <a:pt x="150" y="31"/>
                  <a:pt x="149" y="32"/>
                </a:cubicBezTo>
                <a:lnTo>
                  <a:pt x="32" y="111"/>
                </a:lnTo>
                <a:close/>
                <a:moveTo>
                  <a:pt x="176" y="249"/>
                </a:moveTo>
                <a:cubicBezTo>
                  <a:pt x="127" y="249"/>
                  <a:pt x="127" y="249"/>
                  <a:pt x="127" y="249"/>
                </a:cubicBezTo>
                <a:cubicBezTo>
                  <a:pt x="127" y="184"/>
                  <a:pt x="127" y="184"/>
                  <a:pt x="127" y="184"/>
                </a:cubicBezTo>
                <a:cubicBezTo>
                  <a:pt x="127" y="179"/>
                  <a:pt x="131" y="174"/>
                  <a:pt x="136" y="174"/>
                </a:cubicBezTo>
                <a:cubicBezTo>
                  <a:pt x="167" y="174"/>
                  <a:pt x="167" y="174"/>
                  <a:pt x="167" y="174"/>
                </a:cubicBezTo>
                <a:cubicBezTo>
                  <a:pt x="172" y="174"/>
                  <a:pt x="176" y="179"/>
                  <a:pt x="176" y="184"/>
                </a:cubicBezTo>
                <a:lnTo>
                  <a:pt x="176" y="249"/>
                </a:lnTo>
                <a:close/>
                <a:moveTo>
                  <a:pt x="257" y="250"/>
                </a:moveTo>
                <a:cubicBezTo>
                  <a:pt x="185" y="250"/>
                  <a:pt x="185" y="250"/>
                  <a:pt x="185" y="250"/>
                </a:cubicBezTo>
                <a:cubicBezTo>
                  <a:pt x="185" y="184"/>
                  <a:pt x="185" y="184"/>
                  <a:pt x="185" y="184"/>
                </a:cubicBezTo>
                <a:cubicBezTo>
                  <a:pt x="185" y="174"/>
                  <a:pt x="177" y="166"/>
                  <a:pt x="167" y="166"/>
                </a:cubicBezTo>
                <a:cubicBezTo>
                  <a:pt x="137" y="166"/>
                  <a:pt x="137" y="166"/>
                  <a:pt x="137" y="166"/>
                </a:cubicBezTo>
                <a:cubicBezTo>
                  <a:pt x="127" y="166"/>
                  <a:pt x="119" y="174"/>
                  <a:pt x="119" y="184"/>
                </a:cubicBezTo>
                <a:cubicBezTo>
                  <a:pt x="119" y="250"/>
                  <a:pt x="119" y="250"/>
                  <a:pt x="119" y="250"/>
                </a:cubicBezTo>
                <a:cubicBezTo>
                  <a:pt x="46" y="250"/>
                  <a:pt x="46" y="250"/>
                  <a:pt x="46" y="250"/>
                </a:cubicBezTo>
                <a:cubicBezTo>
                  <a:pt x="46" y="112"/>
                  <a:pt x="46" y="112"/>
                  <a:pt x="46" y="112"/>
                </a:cubicBezTo>
                <a:cubicBezTo>
                  <a:pt x="151" y="40"/>
                  <a:pt x="151" y="40"/>
                  <a:pt x="151" y="40"/>
                </a:cubicBezTo>
                <a:cubicBezTo>
                  <a:pt x="257" y="112"/>
                  <a:pt x="257" y="112"/>
                  <a:pt x="257" y="112"/>
                </a:cubicBezTo>
                <a:lnTo>
                  <a:pt x="257" y="250"/>
                </a:lnTo>
                <a:close/>
                <a:moveTo>
                  <a:pt x="336" y="115"/>
                </a:moveTo>
                <a:cubicBezTo>
                  <a:pt x="333" y="115"/>
                  <a:pt x="332" y="116"/>
                  <a:pt x="332" y="119"/>
                </a:cubicBezTo>
                <a:cubicBezTo>
                  <a:pt x="332" y="140"/>
                  <a:pt x="332" y="140"/>
                  <a:pt x="332" y="140"/>
                </a:cubicBezTo>
                <a:cubicBezTo>
                  <a:pt x="329" y="137"/>
                  <a:pt x="329" y="137"/>
                  <a:pt x="329" y="137"/>
                </a:cubicBezTo>
                <a:cubicBezTo>
                  <a:pt x="327" y="135"/>
                  <a:pt x="325" y="135"/>
                  <a:pt x="323" y="137"/>
                </a:cubicBezTo>
                <a:cubicBezTo>
                  <a:pt x="322" y="138"/>
                  <a:pt x="322" y="141"/>
                  <a:pt x="323" y="142"/>
                </a:cubicBezTo>
                <a:cubicBezTo>
                  <a:pt x="332" y="151"/>
                  <a:pt x="332" y="151"/>
                  <a:pt x="332" y="151"/>
                </a:cubicBezTo>
                <a:cubicBezTo>
                  <a:pt x="332" y="161"/>
                  <a:pt x="332" y="161"/>
                  <a:pt x="332" y="161"/>
                </a:cubicBezTo>
                <a:cubicBezTo>
                  <a:pt x="316" y="159"/>
                  <a:pt x="305" y="146"/>
                  <a:pt x="305" y="131"/>
                </a:cubicBezTo>
                <a:cubicBezTo>
                  <a:pt x="305" y="114"/>
                  <a:pt x="319" y="100"/>
                  <a:pt x="336" y="100"/>
                </a:cubicBezTo>
                <a:cubicBezTo>
                  <a:pt x="352" y="100"/>
                  <a:pt x="366" y="114"/>
                  <a:pt x="366" y="131"/>
                </a:cubicBezTo>
                <a:cubicBezTo>
                  <a:pt x="366" y="146"/>
                  <a:pt x="354" y="159"/>
                  <a:pt x="340" y="161"/>
                </a:cubicBezTo>
                <a:cubicBezTo>
                  <a:pt x="340" y="143"/>
                  <a:pt x="340" y="143"/>
                  <a:pt x="340" y="143"/>
                </a:cubicBezTo>
                <a:cubicBezTo>
                  <a:pt x="350" y="130"/>
                  <a:pt x="350" y="130"/>
                  <a:pt x="350" y="130"/>
                </a:cubicBezTo>
                <a:cubicBezTo>
                  <a:pt x="351" y="128"/>
                  <a:pt x="350" y="126"/>
                  <a:pt x="349" y="124"/>
                </a:cubicBezTo>
                <a:cubicBezTo>
                  <a:pt x="347" y="123"/>
                  <a:pt x="344" y="124"/>
                  <a:pt x="343" y="125"/>
                </a:cubicBezTo>
                <a:cubicBezTo>
                  <a:pt x="340" y="130"/>
                  <a:pt x="340" y="130"/>
                  <a:pt x="340" y="130"/>
                </a:cubicBezTo>
                <a:cubicBezTo>
                  <a:pt x="340" y="119"/>
                  <a:pt x="340" y="119"/>
                  <a:pt x="340" y="119"/>
                </a:cubicBezTo>
                <a:cubicBezTo>
                  <a:pt x="340" y="116"/>
                  <a:pt x="338" y="115"/>
                  <a:pt x="336" y="115"/>
                </a:cubicBezTo>
                <a:close/>
                <a:moveTo>
                  <a:pt x="215" y="152"/>
                </a:moveTo>
                <a:cubicBezTo>
                  <a:pt x="228" y="152"/>
                  <a:pt x="228" y="152"/>
                  <a:pt x="228" y="152"/>
                </a:cubicBezTo>
                <a:cubicBezTo>
                  <a:pt x="236" y="152"/>
                  <a:pt x="243" y="146"/>
                  <a:pt x="243" y="138"/>
                </a:cubicBezTo>
                <a:cubicBezTo>
                  <a:pt x="243" y="124"/>
                  <a:pt x="243" y="124"/>
                  <a:pt x="243" y="124"/>
                </a:cubicBezTo>
                <a:cubicBezTo>
                  <a:pt x="243" y="116"/>
                  <a:pt x="236" y="110"/>
                  <a:pt x="228" y="110"/>
                </a:cubicBezTo>
                <a:cubicBezTo>
                  <a:pt x="215" y="110"/>
                  <a:pt x="215" y="110"/>
                  <a:pt x="215" y="110"/>
                </a:cubicBezTo>
                <a:cubicBezTo>
                  <a:pt x="207" y="110"/>
                  <a:pt x="200" y="116"/>
                  <a:pt x="200" y="124"/>
                </a:cubicBezTo>
                <a:cubicBezTo>
                  <a:pt x="200" y="138"/>
                  <a:pt x="200" y="138"/>
                  <a:pt x="200" y="138"/>
                </a:cubicBezTo>
                <a:cubicBezTo>
                  <a:pt x="200" y="146"/>
                  <a:pt x="207" y="152"/>
                  <a:pt x="215" y="152"/>
                </a:cubicBezTo>
                <a:close/>
                <a:moveTo>
                  <a:pt x="208" y="124"/>
                </a:moveTo>
                <a:cubicBezTo>
                  <a:pt x="208" y="120"/>
                  <a:pt x="211" y="118"/>
                  <a:pt x="215" y="118"/>
                </a:cubicBezTo>
                <a:cubicBezTo>
                  <a:pt x="228" y="118"/>
                  <a:pt x="228" y="118"/>
                  <a:pt x="228" y="118"/>
                </a:cubicBezTo>
                <a:cubicBezTo>
                  <a:pt x="232" y="118"/>
                  <a:pt x="235" y="120"/>
                  <a:pt x="235" y="124"/>
                </a:cubicBezTo>
                <a:cubicBezTo>
                  <a:pt x="235" y="138"/>
                  <a:pt x="235" y="138"/>
                  <a:pt x="235" y="138"/>
                </a:cubicBezTo>
                <a:cubicBezTo>
                  <a:pt x="235" y="141"/>
                  <a:pt x="232" y="144"/>
                  <a:pt x="228" y="144"/>
                </a:cubicBezTo>
                <a:cubicBezTo>
                  <a:pt x="215" y="144"/>
                  <a:pt x="215" y="144"/>
                  <a:pt x="215" y="144"/>
                </a:cubicBezTo>
                <a:cubicBezTo>
                  <a:pt x="211" y="144"/>
                  <a:pt x="208" y="141"/>
                  <a:pt x="208" y="138"/>
                </a:cubicBezTo>
                <a:lnTo>
                  <a:pt x="208" y="124"/>
                </a:lnTo>
                <a:close/>
                <a:moveTo>
                  <a:pt x="158" y="110"/>
                </a:moveTo>
                <a:cubicBezTo>
                  <a:pt x="145" y="110"/>
                  <a:pt x="145" y="110"/>
                  <a:pt x="145" y="110"/>
                </a:cubicBezTo>
                <a:cubicBezTo>
                  <a:pt x="137" y="110"/>
                  <a:pt x="130" y="116"/>
                  <a:pt x="130" y="124"/>
                </a:cubicBezTo>
                <a:cubicBezTo>
                  <a:pt x="130" y="138"/>
                  <a:pt x="130" y="138"/>
                  <a:pt x="130" y="138"/>
                </a:cubicBezTo>
                <a:cubicBezTo>
                  <a:pt x="130" y="146"/>
                  <a:pt x="137" y="152"/>
                  <a:pt x="145" y="152"/>
                </a:cubicBezTo>
                <a:cubicBezTo>
                  <a:pt x="158" y="152"/>
                  <a:pt x="158" y="152"/>
                  <a:pt x="158" y="152"/>
                </a:cubicBezTo>
                <a:cubicBezTo>
                  <a:pt x="166" y="152"/>
                  <a:pt x="173" y="146"/>
                  <a:pt x="173" y="138"/>
                </a:cubicBezTo>
                <a:cubicBezTo>
                  <a:pt x="173" y="124"/>
                  <a:pt x="173" y="124"/>
                  <a:pt x="173" y="124"/>
                </a:cubicBezTo>
                <a:cubicBezTo>
                  <a:pt x="173" y="116"/>
                  <a:pt x="166" y="110"/>
                  <a:pt x="158" y="110"/>
                </a:cubicBezTo>
                <a:close/>
                <a:moveTo>
                  <a:pt x="165" y="138"/>
                </a:moveTo>
                <a:cubicBezTo>
                  <a:pt x="165" y="141"/>
                  <a:pt x="162" y="144"/>
                  <a:pt x="158" y="144"/>
                </a:cubicBezTo>
                <a:cubicBezTo>
                  <a:pt x="145" y="144"/>
                  <a:pt x="145" y="144"/>
                  <a:pt x="145" y="144"/>
                </a:cubicBezTo>
                <a:cubicBezTo>
                  <a:pt x="141" y="144"/>
                  <a:pt x="138" y="141"/>
                  <a:pt x="138" y="138"/>
                </a:cubicBezTo>
                <a:cubicBezTo>
                  <a:pt x="138" y="124"/>
                  <a:pt x="138" y="124"/>
                  <a:pt x="138" y="124"/>
                </a:cubicBezTo>
                <a:cubicBezTo>
                  <a:pt x="138" y="120"/>
                  <a:pt x="141" y="118"/>
                  <a:pt x="145" y="118"/>
                </a:cubicBezTo>
                <a:cubicBezTo>
                  <a:pt x="158" y="118"/>
                  <a:pt x="158" y="118"/>
                  <a:pt x="158" y="118"/>
                </a:cubicBezTo>
                <a:cubicBezTo>
                  <a:pt x="162" y="118"/>
                  <a:pt x="165" y="120"/>
                  <a:pt x="165" y="124"/>
                </a:cubicBezTo>
                <a:lnTo>
                  <a:pt x="165" y="138"/>
                </a:lnTo>
                <a:close/>
                <a:moveTo>
                  <a:pt x="215" y="210"/>
                </a:moveTo>
                <a:cubicBezTo>
                  <a:pt x="228" y="210"/>
                  <a:pt x="228" y="210"/>
                  <a:pt x="228" y="210"/>
                </a:cubicBezTo>
                <a:cubicBezTo>
                  <a:pt x="236" y="210"/>
                  <a:pt x="243" y="203"/>
                  <a:pt x="243" y="195"/>
                </a:cubicBezTo>
                <a:cubicBezTo>
                  <a:pt x="243" y="182"/>
                  <a:pt x="243" y="182"/>
                  <a:pt x="243" y="182"/>
                </a:cubicBezTo>
                <a:cubicBezTo>
                  <a:pt x="243" y="174"/>
                  <a:pt x="236" y="167"/>
                  <a:pt x="228" y="167"/>
                </a:cubicBezTo>
                <a:cubicBezTo>
                  <a:pt x="215" y="167"/>
                  <a:pt x="215" y="167"/>
                  <a:pt x="215" y="167"/>
                </a:cubicBezTo>
                <a:cubicBezTo>
                  <a:pt x="207" y="167"/>
                  <a:pt x="200" y="174"/>
                  <a:pt x="200" y="182"/>
                </a:cubicBezTo>
                <a:cubicBezTo>
                  <a:pt x="200" y="195"/>
                  <a:pt x="200" y="195"/>
                  <a:pt x="200" y="195"/>
                </a:cubicBezTo>
                <a:cubicBezTo>
                  <a:pt x="200" y="203"/>
                  <a:pt x="207" y="210"/>
                  <a:pt x="215" y="210"/>
                </a:cubicBezTo>
                <a:close/>
                <a:moveTo>
                  <a:pt x="208" y="182"/>
                </a:moveTo>
                <a:cubicBezTo>
                  <a:pt x="208" y="178"/>
                  <a:pt x="211" y="175"/>
                  <a:pt x="215" y="175"/>
                </a:cubicBezTo>
                <a:cubicBezTo>
                  <a:pt x="228" y="175"/>
                  <a:pt x="228" y="175"/>
                  <a:pt x="228" y="175"/>
                </a:cubicBezTo>
                <a:cubicBezTo>
                  <a:pt x="232" y="175"/>
                  <a:pt x="235" y="178"/>
                  <a:pt x="235" y="182"/>
                </a:cubicBezTo>
                <a:cubicBezTo>
                  <a:pt x="235" y="195"/>
                  <a:pt x="235" y="195"/>
                  <a:pt x="235" y="195"/>
                </a:cubicBezTo>
                <a:cubicBezTo>
                  <a:pt x="235" y="199"/>
                  <a:pt x="232" y="202"/>
                  <a:pt x="228" y="202"/>
                </a:cubicBezTo>
                <a:cubicBezTo>
                  <a:pt x="215" y="202"/>
                  <a:pt x="215" y="202"/>
                  <a:pt x="215" y="202"/>
                </a:cubicBezTo>
                <a:cubicBezTo>
                  <a:pt x="211" y="202"/>
                  <a:pt x="208" y="199"/>
                  <a:pt x="208" y="195"/>
                </a:cubicBezTo>
                <a:lnTo>
                  <a:pt x="208" y="182"/>
                </a:lnTo>
                <a:close/>
                <a:moveTo>
                  <a:pt x="88" y="110"/>
                </a:moveTo>
                <a:cubicBezTo>
                  <a:pt x="75" y="110"/>
                  <a:pt x="75" y="110"/>
                  <a:pt x="75" y="110"/>
                </a:cubicBezTo>
                <a:cubicBezTo>
                  <a:pt x="67" y="110"/>
                  <a:pt x="60" y="116"/>
                  <a:pt x="60" y="124"/>
                </a:cubicBezTo>
                <a:cubicBezTo>
                  <a:pt x="60" y="138"/>
                  <a:pt x="60" y="138"/>
                  <a:pt x="60" y="138"/>
                </a:cubicBezTo>
                <a:cubicBezTo>
                  <a:pt x="60" y="146"/>
                  <a:pt x="67" y="152"/>
                  <a:pt x="75" y="152"/>
                </a:cubicBezTo>
                <a:cubicBezTo>
                  <a:pt x="88" y="152"/>
                  <a:pt x="88" y="152"/>
                  <a:pt x="88" y="152"/>
                </a:cubicBezTo>
                <a:cubicBezTo>
                  <a:pt x="96" y="152"/>
                  <a:pt x="103" y="146"/>
                  <a:pt x="103" y="138"/>
                </a:cubicBezTo>
                <a:cubicBezTo>
                  <a:pt x="103" y="124"/>
                  <a:pt x="103" y="124"/>
                  <a:pt x="103" y="124"/>
                </a:cubicBezTo>
                <a:cubicBezTo>
                  <a:pt x="103" y="116"/>
                  <a:pt x="96" y="110"/>
                  <a:pt x="88" y="110"/>
                </a:cubicBezTo>
                <a:close/>
                <a:moveTo>
                  <a:pt x="95" y="138"/>
                </a:moveTo>
                <a:cubicBezTo>
                  <a:pt x="95" y="141"/>
                  <a:pt x="92" y="144"/>
                  <a:pt x="88" y="144"/>
                </a:cubicBezTo>
                <a:cubicBezTo>
                  <a:pt x="75" y="144"/>
                  <a:pt x="75" y="144"/>
                  <a:pt x="75" y="144"/>
                </a:cubicBezTo>
                <a:cubicBezTo>
                  <a:pt x="71" y="144"/>
                  <a:pt x="68" y="141"/>
                  <a:pt x="68" y="138"/>
                </a:cubicBezTo>
                <a:cubicBezTo>
                  <a:pt x="68" y="124"/>
                  <a:pt x="68" y="124"/>
                  <a:pt x="68" y="124"/>
                </a:cubicBezTo>
                <a:cubicBezTo>
                  <a:pt x="68" y="120"/>
                  <a:pt x="71" y="118"/>
                  <a:pt x="75" y="118"/>
                </a:cubicBezTo>
                <a:cubicBezTo>
                  <a:pt x="88" y="118"/>
                  <a:pt x="88" y="118"/>
                  <a:pt x="88" y="118"/>
                </a:cubicBezTo>
                <a:cubicBezTo>
                  <a:pt x="92" y="118"/>
                  <a:pt x="95" y="120"/>
                  <a:pt x="95" y="124"/>
                </a:cubicBezTo>
                <a:lnTo>
                  <a:pt x="95" y="138"/>
                </a:lnTo>
                <a:close/>
                <a:moveTo>
                  <a:pt x="130" y="86"/>
                </a:moveTo>
                <a:cubicBezTo>
                  <a:pt x="130" y="86"/>
                  <a:pt x="130" y="86"/>
                  <a:pt x="130" y="86"/>
                </a:cubicBezTo>
                <a:cubicBezTo>
                  <a:pt x="130" y="88"/>
                  <a:pt x="130" y="89"/>
                  <a:pt x="131" y="90"/>
                </a:cubicBezTo>
                <a:cubicBezTo>
                  <a:pt x="132" y="90"/>
                  <a:pt x="133" y="91"/>
                  <a:pt x="134" y="91"/>
                </a:cubicBezTo>
                <a:cubicBezTo>
                  <a:pt x="169" y="91"/>
                  <a:pt x="169" y="91"/>
                  <a:pt x="169" y="91"/>
                </a:cubicBezTo>
                <a:cubicBezTo>
                  <a:pt x="170" y="91"/>
                  <a:pt x="171" y="90"/>
                  <a:pt x="172" y="90"/>
                </a:cubicBezTo>
                <a:cubicBezTo>
                  <a:pt x="173" y="89"/>
                  <a:pt x="173" y="88"/>
                  <a:pt x="173" y="86"/>
                </a:cubicBezTo>
                <a:cubicBezTo>
                  <a:pt x="173" y="86"/>
                  <a:pt x="173" y="86"/>
                  <a:pt x="173" y="86"/>
                </a:cubicBezTo>
                <a:cubicBezTo>
                  <a:pt x="171" y="75"/>
                  <a:pt x="162" y="68"/>
                  <a:pt x="152" y="68"/>
                </a:cubicBezTo>
                <a:cubicBezTo>
                  <a:pt x="141" y="68"/>
                  <a:pt x="132" y="75"/>
                  <a:pt x="130" y="86"/>
                </a:cubicBezTo>
                <a:close/>
                <a:moveTo>
                  <a:pt x="152" y="75"/>
                </a:moveTo>
                <a:cubicBezTo>
                  <a:pt x="157" y="75"/>
                  <a:pt x="162" y="78"/>
                  <a:pt x="164" y="83"/>
                </a:cubicBezTo>
                <a:cubicBezTo>
                  <a:pt x="140" y="83"/>
                  <a:pt x="140" y="83"/>
                  <a:pt x="140" y="83"/>
                </a:cubicBezTo>
                <a:cubicBezTo>
                  <a:pt x="142" y="78"/>
                  <a:pt x="146" y="75"/>
                  <a:pt x="152" y="75"/>
                </a:cubicBezTo>
                <a:close/>
                <a:moveTo>
                  <a:pt x="88" y="167"/>
                </a:moveTo>
                <a:cubicBezTo>
                  <a:pt x="75" y="167"/>
                  <a:pt x="75" y="167"/>
                  <a:pt x="75" y="167"/>
                </a:cubicBezTo>
                <a:cubicBezTo>
                  <a:pt x="67" y="167"/>
                  <a:pt x="60" y="174"/>
                  <a:pt x="60" y="182"/>
                </a:cubicBezTo>
                <a:cubicBezTo>
                  <a:pt x="60" y="195"/>
                  <a:pt x="60" y="195"/>
                  <a:pt x="60" y="195"/>
                </a:cubicBezTo>
                <a:cubicBezTo>
                  <a:pt x="60" y="203"/>
                  <a:pt x="67" y="210"/>
                  <a:pt x="75" y="210"/>
                </a:cubicBezTo>
                <a:cubicBezTo>
                  <a:pt x="88" y="210"/>
                  <a:pt x="88" y="210"/>
                  <a:pt x="88" y="210"/>
                </a:cubicBezTo>
                <a:cubicBezTo>
                  <a:pt x="96" y="210"/>
                  <a:pt x="103" y="203"/>
                  <a:pt x="103" y="195"/>
                </a:cubicBezTo>
                <a:cubicBezTo>
                  <a:pt x="103" y="182"/>
                  <a:pt x="103" y="182"/>
                  <a:pt x="103" y="182"/>
                </a:cubicBezTo>
                <a:cubicBezTo>
                  <a:pt x="103" y="174"/>
                  <a:pt x="96" y="167"/>
                  <a:pt x="88" y="167"/>
                </a:cubicBezTo>
                <a:close/>
                <a:moveTo>
                  <a:pt x="95" y="195"/>
                </a:moveTo>
                <a:cubicBezTo>
                  <a:pt x="95" y="199"/>
                  <a:pt x="92" y="202"/>
                  <a:pt x="88" y="202"/>
                </a:cubicBezTo>
                <a:cubicBezTo>
                  <a:pt x="75" y="202"/>
                  <a:pt x="75" y="202"/>
                  <a:pt x="75" y="202"/>
                </a:cubicBezTo>
                <a:cubicBezTo>
                  <a:pt x="71" y="202"/>
                  <a:pt x="68" y="199"/>
                  <a:pt x="68" y="195"/>
                </a:cubicBezTo>
                <a:cubicBezTo>
                  <a:pt x="68" y="182"/>
                  <a:pt x="68" y="182"/>
                  <a:pt x="68" y="182"/>
                </a:cubicBezTo>
                <a:cubicBezTo>
                  <a:pt x="68" y="178"/>
                  <a:pt x="71" y="175"/>
                  <a:pt x="75" y="175"/>
                </a:cubicBezTo>
                <a:cubicBezTo>
                  <a:pt x="88" y="175"/>
                  <a:pt x="88" y="175"/>
                  <a:pt x="88" y="175"/>
                </a:cubicBezTo>
                <a:cubicBezTo>
                  <a:pt x="92" y="175"/>
                  <a:pt x="95" y="178"/>
                  <a:pt x="95" y="182"/>
                </a:cubicBezTo>
                <a:lnTo>
                  <a:pt x="95" y="195"/>
                </a:lnTo>
                <a:close/>
              </a:path>
            </a:pathLst>
          </a:custGeom>
          <a:solidFill>
            <a:srgbClr val="71717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aphicFrame>
        <p:nvGraphicFramePr>
          <p:cNvPr id="208" name="shp0037">
            <a:extLst>
              <a:ext uri="{FF2B5EF4-FFF2-40B4-BE49-F238E27FC236}">
                <a16:creationId xmlns:a16="http://schemas.microsoft.com/office/drawing/2014/main" id="{682B8C4A-BC11-402A-A062-052DF385798D}"/>
              </a:ext>
            </a:extLst>
          </p:cNvPr>
          <p:cNvGraphicFramePr/>
          <p:nvPr/>
        </p:nvGraphicFramePr>
        <p:xfrm>
          <a:off x="338933" y="4369163"/>
          <a:ext cx="1070977" cy="1070977"/>
        </p:xfrm>
        <a:graphic>
          <a:graphicData uri="http://schemas.openxmlformats.org/drawingml/2006/chart">
            <c:chart xmlns:c="http://schemas.openxmlformats.org/drawingml/2006/chart" xmlns:r="http://schemas.openxmlformats.org/officeDocument/2006/relationships" r:id="rId14"/>
          </a:graphicData>
        </a:graphic>
      </p:graphicFrame>
      <p:sp>
        <p:nvSpPr>
          <p:cNvPr id="209" name="shp0038">
            <a:extLst>
              <a:ext uri="{FF2B5EF4-FFF2-40B4-BE49-F238E27FC236}">
                <a16:creationId xmlns:a16="http://schemas.microsoft.com/office/drawing/2014/main" id="{7064C3CB-5FD1-4424-8558-418E7DD3629D}"/>
              </a:ext>
            </a:extLst>
          </p:cNvPr>
          <p:cNvSpPr txBox="1"/>
          <p:nvPr/>
        </p:nvSpPr>
        <p:spPr>
          <a:xfrm>
            <a:off x="2157829" y="4334200"/>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73%</a:t>
            </a:r>
          </a:p>
        </p:txBody>
      </p:sp>
      <p:sp>
        <p:nvSpPr>
          <p:cNvPr id="210" name="shp0039">
            <a:extLst>
              <a:ext uri="{FF2B5EF4-FFF2-40B4-BE49-F238E27FC236}">
                <a16:creationId xmlns:a16="http://schemas.microsoft.com/office/drawing/2014/main" id="{99249868-5A85-4464-AC40-97764C2BA518}"/>
              </a:ext>
            </a:extLst>
          </p:cNvPr>
          <p:cNvSpPr txBox="1"/>
          <p:nvPr/>
        </p:nvSpPr>
        <p:spPr>
          <a:xfrm>
            <a:off x="2157829" y="5162572"/>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27%</a:t>
            </a:r>
          </a:p>
        </p:txBody>
      </p:sp>
      <p:sp>
        <p:nvSpPr>
          <p:cNvPr id="211" name="shp0041">
            <a:extLst>
              <a:ext uri="{FF2B5EF4-FFF2-40B4-BE49-F238E27FC236}">
                <a16:creationId xmlns:a16="http://schemas.microsoft.com/office/drawing/2014/main" id="{AB61D95F-AE6B-4191-A13A-1CC3712BC805}"/>
              </a:ext>
            </a:extLst>
          </p:cNvPr>
          <p:cNvSpPr/>
          <p:nvPr/>
        </p:nvSpPr>
        <p:spPr>
          <a:xfrm>
            <a:off x="1193749" y="4399350"/>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12" name="shp0042">
            <a:extLst>
              <a:ext uri="{FF2B5EF4-FFF2-40B4-BE49-F238E27FC236}">
                <a16:creationId xmlns:a16="http://schemas.microsoft.com/office/drawing/2014/main" id="{77BF191E-0BC8-442E-93E3-B0BF8FEDF22F}"/>
              </a:ext>
            </a:extLst>
          </p:cNvPr>
          <p:cNvCxnSpPr/>
          <p:nvPr/>
        </p:nvCxnSpPr>
        <p:spPr>
          <a:xfrm flipH="1">
            <a:off x="1409911" y="520071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3" name="shp0044">
            <a:extLst>
              <a:ext uri="{FF2B5EF4-FFF2-40B4-BE49-F238E27FC236}">
                <a16:creationId xmlns:a16="http://schemas.microsoft.com/office/drawing/2014/main" id="{5FC3F974-6185-4E1A-B050-FF956BBFD97C}"/>
              </a:ext>
            </a:extLst>
          </p:cNvPr>
          <p:cNvSpPr txBox="1"/>
          <p:nvPr/>
        </p:nvSpPr>
        <p:spPr>
          <a:xfrm>
            <a:off x="2157829" y="4197793"/>
            <a:ext cx="492862"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Maison</a:t>
            </a:r>
            <a:endParaRPr lang="fr-FR" sz="1198" b="1" dirty="0">
              <a:solidFill>
                <a:srgbClr val="717171"/>
              </a:solidFill>
            </a:endParaRPr>
          </a:p>
        </p:txBody>
      </p:sp>
      <p:sp>
        <p:nvSpPr>
          <p:cNvPr id="214" name="shp0045">
            <a:extLst>
              <a:ext uri="{FF2B5EF4-FFF2-40B4-BE49-F238E27FC236}">
                <a16:creationId xmlns:a16="http://schemas.microsoft.com/office/drawing/2014/main" id="{1054B74A-07AA-48F1-A2B0-E43E8AE7B0F3}"/>
              </a:ext>
            </a:extLst>
          </p:cNvPr>
          <p:cNvSpPr txBox="1"/>
          <p:nvPr/>
        </p:nvSpPr>
        <p:spPr>
          <a:xfrm>
            <a:off x="2157827" y="5025891"/>
            <a:ext cx="876911"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Appartement</a:t>
            </a:r>
          </a:p>
        </p:txBody>
      </p:sp>
      <p:graphicFrame>
        <p:nvGraphicFramePr>
          <p:cNvPr id="217" name="shp0037">
            <a:extLst>
              <a:ext uri="{FF2B5EF4-FFF2-40B4-BE49-F238E27FC236}">
                <a16:creationId xmlns:a16="http://schemas.microsoft.com/office/drawing/2014/main" id="{CAD663F7-F55B-4AF6-8004-CE98FC3CBC82}"/>
              </a:ext>
            </a:extLst>
          </p:cNvPr>
          <p:cNvGraphicFramePr/>
          <p:nvPr/>
        </p:nvGraphicFramePr>
        <p:xfrm>
          <a:off x="3162342" y="4345842"/>
          <a:ext cx="1070977" cy="1070977"/>
        </p:xfrm>
        <a:graphic>
          <a:graphicData uri="http://schemas.openxmlformats.org/drawingml/2006/chart">
            <c:chart xmlns:c="http://schemas.openxmlformats.org/drawingml/2006/chart" xmlns:r="http://schemas.openxmlformats.org/officeDocument/2006/relationships" r:id="rId15"/>
          </a:graphicData>
        </a:graphic>
      </p:graphicFrame>
      <p:sp>
        <p:nvSpPr>
          <p:cNvPr id="218" name="shp0038">
            <a:extLst>
              <a:ext uri="{FF2B5EF4-FFF2-40B4-BE49-F238E27FC236}">
                <a16:creationId xmlns:a16="http://schemas.microsoft.com/office/drawing/2014/main" id="{3EAB12FF-16DB-4CB1-866B-FAA111D5BAD7}"/>
              </a:ext>
            </a:extLst>
          </p:cNvPr>
          <p:cNvSpPr txBox="1"/>
          <p:nvPr/>
        </p:nvSpPr>
        <p:spPr>
          <a:xfrm>
            <a:off x="4922963" y="423880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71%</a:t>
            </a:r>
          </a:p>
        </p:txBody>
      </p:sp>
      <p:sp>
        <p:nvSpPr>
          <p:cNvPr id="219" name="shp0039">
            <a:extLst>
              <a:ext uri="{FF2B5EF4-FFF2-40B4-BE49-F238E27FC236}">
                <a16:creationId xmlns:a16="http://schemas.microsoft.com/office/drawing/2014/main" id="{3CEF2C8B-52D2-4F38-903D-A63E7B57A4BA}"/>
              </a:ext>
            </a:extLst>
          </p:cNvPr>
          <p:cNvSpPr txBox="1"/>
          <p:nvPr/>
        </p:nvSpPr>
        <p:spPr>
          <a:xfrm>
            <a:off x="4922963" y="487497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25%</a:t>
            </a:r>
          </a:p>
        </p:txBody>
      </p:sp>
      <p:sp>
        <p:nvSpPr>
          <p:cNvPr id="220" name="shp0041">
            <a:extLst>
              <a:ext uri="{FF2B5EF4-FFF2-40B4-BE49-F238E27FC236}">
                <a16:creationId xmlns:a16="http://schemas.microsoft.com/office/drawing/2014/main" id="{71A1A451-0815-4917-BDBC-7FD008BDF911}"/>
              </a:ext>
            </a:extLst>
          </p:cNvPr>
          <p:cNvSpPr/>
          <p:nvPr/>
        </p:nvSpPr>
        <p:spPr>
          <a:xfrm>
            <a:off x="4017158" y="4303954"/>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21" name="shp0042">
            <a:extLst>
              <a:ext uri="{FF2B5EF4-FFF2-40B4-BE49-F238E27FC236}">
                <a16:creationId xmlns:a16="http://schemas.microsoft.com/office/drawing/2014/main" id="{195A964C-E66D-4A5E-B9B4-657074701C05}"/>
              </a:ext>
            </a:extLst>
          </p:cNvPr>
          <p:cNvCxnSpPr/>
          <p:nvPr/>
        </p:nvCxnSpPr>
        <p:spPr>
          <a:xfrm flipH="1">
            <a:off x="4233320" y="493227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2" name="shp0044">
            <a:extLst>
              <a:ext uri="{FF2B5EF4-FFF2-40B4-BE49-F238E27FC236}">
                <a16:creationId xmlns:a16="http://schemas.microsoft.com/office/drawing/2014/main" id="{E36F4E26-E152-449E-BA1C-8CDA4D60BE2F}"/>
              </a:ext>
            </a:extLst>
          </p:cNvPr>
          <p:cNvSpPr txBox="1"/>
          <p:nvPr/>
        </p:nvSpPr>
        <p:spPr>
          <a:xfrm>
            <a:off x="4922963" y="4102396"/>
            <a:ext cx="79060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Propriétaire</a:t>
            </a:r>
            <a:endParaRPr lang="fr-FR" sz="1198" b="1" dirty="0">
              <a:solidFill>
                <a:srgbClr val="717171"/>
              </a:solidFill>
            </a:endParaRPr>
          </a:p>
        </p:txBody>
      </p:sp>
      <p:sp>
        <p:nvSpPr>
          <p:cNvPr id="223" name="shp0045">
            <a:extLst>
              <a:ext uri="{FF2B5EF4-FFF2-40B4-BE49-F238E27FC236}">
                <a16:creationId xmlns:a16="http://schemas.microsoft.com/office/drawing/2014/main" id="{6889645F-2AD3-46A0-9C34-F09BAA6104C9}"/>
              </a:ext>
            </a:extLst>
          </p:cNvPr>
          <p:cNvSpPr txBox="1"/>
          <p:nvPr/>
        </p:nvSpPr>
        <p:spPr>
          <a:xfrm>
            <a:off x="4922963" y="4738294"/>
            <a:ext cx="62896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Locataire</a:t>
            </a:r>
          </a:p>
        </p:txBody>
      </p:sp>
      <p:pic>
        <p:nvPicPr>
          <p:cNvPr id="228" name="Graphique 227">
            <a:extLst>
              <a:ext uri="{FF2B5EF4-FFF2-40B4-BE49-F238E27FC236}">
                <a16:creationId xmlns:a16="http://schemas.microsoft.com/office/drawing/2014/main" id="{31FEB413-7EB1-4605-A441-9D395E3B31C4}"/>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36780" y="4757860"/>
            <a:ext cx="408139" cy="503185"/>
          </a:xfrm>
          <a:prstGeom prst="rect">
            <a:avLst/>
          </a:prstGeom>
        </p:spPr>
      </p:pic>
      <p:pic>
        <p:nvPicPr>
          <p:cNvPr id="229" name="Graphique 228">
            <a:extLst>
              <a:ext uri="{FF2B5EF4-FFF2-40B4-BE49-F238E27FC236}">
                <a16:creationId xmlns:a16="http://schemas.microsoft.com/office/drawing/2014/main" id="{1166F381-479C-4DCF-9613-D7BDC480D72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369689" y="3944594"/>
            <a:ext cx="486412" cy="503185"/>
          </a:xfrm>
          <a:prstGeom prst="rect">
            <a:avLst/>
          </a:prstGeom>
        </p:spPr>
      </p:pic>
      <p:grpSp>
        <p:nvGrpSpPr>
          <p:cNvPr id="241" name="Groupe 240">
            <a:extLst>
              <a:ext uri="{FF2B5EF4-FFF2-40B4-BE49-F238E27FC236}">
                <a16:creationId xmlns:a16="http://schemas.microsoft.com/office/drawing/2014/main" id="{C05B43EA-7BFD-41D2-B3C6-F08B566EFDBD}"/>
              </a:ext>
            </a:extLst>
          </p:cNvPr>
          <p:cNvGrpSpPr/>
          <p:nvPr/>
        </p:nvGrpSpPr>
        <p:grpSpPr>
          <a:xfrm>
            <a:off x="9831158" y="5898578"/>
            <a:ext cx="2284977" cy="230459"/>
            <a:chOff x="9155150" y="5772986"/>
            <a:chExt cx="2265265" cy="230832"/>
          </a:xfrm>
        </p:grpSpPr>
        <p:sp>
          <p:nvSpPr>
            <p:cNvPr id="242" name="Freeform 55">
              <a:extLst>
                <a:ext uri="{FF2B5EF4-FFF2-40B4-BE49-F238E27FC236}">
                  <a16:creationId xmlns:a16="http://schemas.microsoft.com/office/drawing/2014/main" id="{B47E1115-5A16-4326-92AB-A9420BFF3C50}"/>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43" name="Rectangle 242">
              <a:extLst>
                <a:ext uri="{FF2B5EF4-FFF2-40B4-BE49-F238E27FC236}">
                  <a16:creationId xmlns:a16="http://schemas.microsoft.com/office/drawing/2014/main" id="{6DE06A29-8A9B-4CCF-ABF5-920C09BD1020}"/>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44" name="Freeform 53">
            <a:extLst>
              <a:ext uri="{FF2B5EF4-FFF2-40B4-BE49-F238E27FC236}">
                <a16:creationId xmlns:a16="http://schemas.microsoft.com/office/drawing/2014/main" id="{0A8D5FF1-2407-4838-A7D3-D407AF39CEB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56" name="shp0032">
            <a:extLst>
              <a:ext uri="{FF2B5EF4-FFF2-40B4-BE49-F238E27FC236}">
                <a16:creationId xmlns:a16="http://schemas.microsoft.com/office/drawing/2014/main" id="{4067D73E-679E-4B60-94C2-9CE6021E05D9}"/>
              </a:ext>
            </a:extLst>
          </p:cNvPr>
          <p:cNvSpPr txBox="1"/>
          <p:nvPr/>
        </p:nvSpPr>
        <p:spPr>
          <a:xfrm>
            <a:off x="6301814" y="3677179"/>
            <a:ext cx="2596760"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ESPACE EXTERIEUR PRINCIPAL</a:t>
            </a:r>
          </a:p>
        </p:txBody>
      </p:sp>
      <p:cxnSp>
        <p:nvCxnSpPr>
          <p:cNvPr id="257" name="shp0033">
            <a:extLst>
              <a:ext uri="{FF2B5EF4-FFF2-40B4-BE49-F238E27FC236}">
                <a16:creationId xmlns:a16="http://schemas.microsoft.com/office/drawing/2014/main" id="{3846245E-5C80-44DE-ABCA-B9C945FA16EF}"/>
              </a:ext>
            </a:extLst>
          </p:cNvPr>
          <p:cNvCxnSpPr>
            <a:cxnSpLocks/>
          </p:cNvCxnSpPr>
          <p:nvPr/>
        </p:nvCxnSpPr>
        <p:spPr>
          <a:xfrm>
            <a:off x="6301812"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shp0034">
            <a:extLst>
              <a:ext uri="{FF2B5EF4-FFF2-40B4-BE49-F238E27FC236}">
                <a16:creationId xmlns:a16="http://schemas.microsoft.com/office/drawing/2014/main" id="{8AA28FC7-6E1F-4B3E-94D0-D9DE32D17891}"/>
              </a:ext>
            </a:extLst>
          </p:cNvPr>
          <p:cNvCxnSpPr>
            <a:cxnSpLocks/>
          </p:cNvCxnSpPr>
          <p:nvPr/>
        </p:nvCxnSpPr>
        <p:spPr>
          <a:xfrm>
            <a:off x="6301812"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9" name="shp0037">
            <a:extLst>
              <a:ext uri="{FF2B5EF4-FFF2-40B4-BE49-F238E27FC236}">
                <a16:creationId xmlns:a16="http://schemas.microsoft.com/office/drawing/2014/main" id="{A5CD0460-62EA-4744-B2A6-533D1523612B}"/>
              </a:ext>
            </a:extLst>
          </p:cNvPr>
          <p:cNvGraphicFramePr/>
          <p:nvPr/>
        </p:nvGraphicFramePr>
        <p:xfrm>
          <a:off x="6378316" y="4339675"/>
          <a:ext cx="1070977" cy="1070977"/>
        </p:xfrm>
        <a:graphic>
          <a:graphicData uri="http://schemas.openxmlformats.org/drawingml/2006/chart">
            <c:chart xmlns:c="http://schemas.openxmlformats.org/drawingml/2006/chart" xmlns:r="http://schemas.openxmlformats.org/officeDocument/2006/relationships" r:id="rId20"/>
          </a:graphicData>
        </a:graphic>
      </p:graphicFrame>
      <p:sp>
        <p:nvSpPr>
          <p:cNvPr id="320" name="shp0038">
            <a:extLst>
              <a:ext uri="{FF2B5EF4-FFF2-40B4-BE49-F238E27FC236}">
                <a16:creationId xmlns:a16="http://schemas.microsoft.com/office/drawing/2014/main" id="{29995E84-F53D-40E0-BAC8-366F45574CD9}"/>
              </a:ext>
            </a:extLst>
          </p:cNvPr>
          <p:cNvSpPr txBox="1"/>
          <p:nvPr/>
        </p:nvSpPr>
        <p:spPr>
          <a:xfrm>
            <a:off x="8085820" y="4246807"/>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67%</a:t>
            </a:r>
          </a:p>
        </p:txBody>
      </p:sp>
      <p:sp>
        <p:nvSpPr>
          <p:cNvPr id="321" name="shp0039">
            <a:extLst>
              <a:ext uri="{FF2B5EF4-FFF2-40B4-BE49-F238E27FC236}">
                <a16:creationId xmlns:a16="http://schemas.microsoft.com/office/drawing/2014/main" id="{E190F9F4-346A-4374-9371-5444294A906E}"/>
              </a:ext>
            </a:extLst>
          </p:cNvPr>
          <p:cNvSpPr txBox="1"/>
          <p:nvPr/>
        </p:nvSpPr>
        <p:spPr>
          <a:xfrm>
            <a:off x="8085820" y="4810903"/>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17%</a:t>
            </a:r>
          </a:p>
        </p:txBody>
      </p:sp>
      <p:sp>
        <p:nvSpPr>
          <p:cNvPr id="322" name="shp0041">
            <a:extLst>
              <a:ext uri="{FF2B5EF4-FFF2-40B4-BE49-F238E27FC236}">
                <a16:creationId xmlns:a16="http://schemas.microsoft.com/office/drawing/2014/main" id="{0BA7D41A-5151-4972-A3D3-7DBCD9FE9658}"/>
              </a:ext>
            </a:extLst>
          </p:cNvPr>
          <p:cNvSpPr/>
          <p:nvPr/>
        </p:nvSpPr>
        <p:spPr>
          <a:xfrm>
            <a:off x="7304488" y="4311957"/>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323" name="shp0042">
            <a:extLst>
              <a:ext uri="{FF2B5EF4-FFF2-40B4-BE49-F238E27FC236}">
                <a16:creationId xmlns:a16="http://schemas.microsoft.com/office/drawing/2014/main" id="{1F6641F5-7142-456D-9DB5-25986492C7A5}"/>
              </a:ext>
            </a:extLst>
          </p:cNvPr>
          <p:cNvCxnSpPr/>
          <p:nvPr/>
        </p:nvCxnSpPr>
        <p:spPr>
          <a:xfrm flipH="1">
            <a:off x="7520649" y="4820152"/>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324" name="shp0044">
            <a:extLst>
              <a:ext uri="{FF2B5EF4-FFF2-40B4-BE49-F238E27FC236}">
                <a16:creationId xmlns:a16="http://schemas.microsoft.com/office/drawing/2014/main" id="{30C2EA10-983F-4B1B-9D6C-3E36C29256B9}"/>
              </a:ext>
            </a:extLst>
          </p:cNvPr>
          <p:cNvSpPr txBox="1"/>
          <p:nvPr/>
        </p:nvSpPr>
        <p:spPr>
          <a:xfrm>
            <a:off x="8085820" y="4110399"/>
            <a:ext cx="41610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Jardin</a:t>
            </a:r>
            <a:endParaRPr lang="fr-FR" sz="1198" b="1" dirty="0">
              <a:solidFill>
                <a:srgbClr val="717171"/>
              </a:solidFill>
            </a:endParaRPr>
          </a:p>
        </p:txBody>
      </p:sp>
      <p:sp>
        <p:nvSpPr>
          <p:cNvPr id="325" name="shp0045">
            <a:extLst>
              <a:ext uri="{FF2B5EF4-FFF2-40B4-BE49-F238E27FC236}">
                <a16:creationId xmlns:a16="http://schemas.microsoft.com/office/drawing/2014/main" id="{161A6EDB-6BF8-4B63-9856-CA6DDAB4A79A}"/>
              </a:ext>
            </a:extLst>
          </p:cNvPr>
          <p:cNvSpPr txBox="1"/>
          <p:nvPr/>
        </p:nvSpPr>
        <p:spPr>
          <a:xfrm>
            <a:off x="8085820" y="4674222"/>
            <a:ext cx="4673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Balcon</a:t>
            </a:r>
          </a:p>
        </p:txBody>
      </p:sp>
      <p:sp>
        <p:nvSpPr>
          <p:cNvPr id="331" name="shp0039">
            <a:extLst>
              <a:ext uri="{FF2B5EF4-FFF2-40B4-BE49-F238E27FC236}">
                <a16:creationId xmlns:a16="http://schemas.microsoft.com/office/drawing/2014/main" id="{CD91E24A-9063-4D99-81EC-71BC7FF79FD7}"/>
              </a:ext>
            </a:extLst>
          </p:cNvPr>
          <p:cNvSpPr txBox="1"/>
          <p:nvPr/>
        </p:nvSpPr>
        <p:spPr>
          <a:xfrm>
            <a:off x="8085820" y="5311036"/>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16%</a:t>
            </a:r>
          </a:p>
        </p:txBody>
      </p:sp>
      <p:sp>
        <p:nvSpPr>
          <p:cNvPr id="332" name="shp0045">
            <a:extLst>
              <a:ext uri="{FF2B5EF4-FFF2-40B4-BE49-F238E27FC236}">
                <a16:creationId xmlns:a16="http://schemas.microsoft.com/office/drawing/2014/main" id="{70C30C3D-C2FE-494A-9B75-11DF0330EDCE}"/>
              </a:ext>
            </a:extLst>
          </p:cNvPr>
          <p:cNvSpPr txBox="1"/>
          <p:nvPr/>
        </p:nvSpPr>
        <p:spPr>
          <a:xfrm>
            <a:off x="8085820" y="5150329"/>
            <a:ext cx="604955" cy="165675"/>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Terrasse</a:t>
            </a:r>
          </a:p>
        </p:txBody>
      </p:sp>
      <p:cxnSp>
        <p:nvCxnSpPr>
          <p:cNvPr id="333" name="shp0042">
            <a:extLst>
              <a:ext uri="{FF2B5EF4-FFF2-40B4-BE49-F238E27FC236}">
                <a16:creationId xmlns:a16="http://schemas.microsoft.com/office/drawing/2014/main" id="{39193818-AE64-41B1-B577-CA574F0F3941}"/>
              </a:ext>
            </a:extLst>
          </p:cNvPr>
          <p:cNvCxnSpPr/>
          <p:nvPr/>
        </p:nvCxnSpPr>
        <p:spPr>
          <a:xfrm flipH="1">
            <a:off x="7372490" y="5296643"/>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aphicFrame>
        <p:nvGraphicFramePr>
          <p:cNvPr id="344" name="shp0037">
            <a:extLst>
              <a:ext uri="{FF2B5EF4-FFF2-40B4-BE49-F238E27FC236}">
                <a16:creationId xmlns:a16="http://schemas.microsoft.com/office/drawing/2014/main" id="{22E6295F-8328-4056-B735-3CEAC57024E7}"/>
              </a:ext>
            </a:extLst>
          </p:cNvPr>
          <p:cNvGraphicFramePr/>
          <p:nvPr/>
        </p:nvGraphicFramePr>
        <p:xfrm>
          <a:off x="9112474" y="4312262"/>
          <a:ext cx="1070977" cy="1070977"/>
        </p:xfrm>
        <a:graphic>
          <a:graphicData uri="http://schemas.openxmlformats.org/drawingml/2006/chart">
            <c:chart xmlns:c="http://schemas.openxmlformats.org/drawingml/2006/chart" xmlns:r="http://schemas.openxmlformats.org/officeDocument/2006/relationships" r:id="rId21"/>
          </a:graphicData>
        </a:graphic>
      </p:graphicFrame>
      <p:sp>
        <p:nvSpPr>
          <p:cNvPr id="345" name="shp0038">
            <a:extLst>
              <a:ext uri="{FF2B5EF4-FFF2-40B4-BE49-F238E27FC236}">
                <a16:creationId xmlns:a16="http://schemas.microsoft.com/office/drawing/2014/main" id="{2C8E44C8-364A-436B-B917-45EF849080F2}"/>
              </a:ext>
            </a:extLst>
          </p:cNvPr>
          <p:cNvSpPr txBox="1"/>
          <p:nvPr/>
        </p:nvSpPr>
        <p:spPr>
          <a:xfrm>
            <a:off x="10819978" y="431549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96%</a:t>
            </a:r>
          </a:p>
        </p:txBody>
      </p:sp>
      <p:sp>
        <p:nvSpPr>
          <p:cNvPr id="346" name="shp0041">
            <a:extLst>
              <a:ext uri="{FF2B5EF4-FFF2-40B4-BE49-F238E27FC236}">
                <a16:creationId xmlns:a16="http://schemas.microsoft.com/office/drawing/2014/main" id="{17F5434D-21C9-45BC-97A6-9E77480B7651}"/>
              </a:ext>
            </a:extLst>
          </p:cNvPr>
          <p:cNvSpPr/>
          <p:nvPr/>
        </p:nvSpPr>
        <p:spPr>
          <a:xfrm>
            <a:off x="10038645" y="4380643"/>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347" name="shp0044">
            <a:extLst>
              <a:ext uri="{FF2B5EF4-FFF2-40B4-BE49-F238E27FC236}">
                <a16:creationId xmlns:a16="http://schemas.microsoft.com/office/drawing/2014/main" id="{452C552A-7911-4198-BACE-E307DE5861D8}"/>
              </a:ext>
            </a:extLst>
          </p:cNvPr>
          <p:cNvSpPr txBox="1"/>
          <p:nvPr/>
        </p:nvSpPr>
        <p:spPr>
          <a:xfrm>
            <a:off x="10819977" y="4179086"/>
            <a:ext cx="4689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Privatif</a:t>
            </a:r>
            <a:endParaRPr lang="fr-FR" sz="1198" b="1" dirty="0">
              <a:solidFill>
                <a:srgbClr val="717171"/>
              </a:solidFill>
            </a:endParaRPr>
          </a:p>
        </p:txBody>
      </p:sp>
      <p:sp>
        <p:nvSpPr>
          <p:cNvPr id="348" name="shp0039">
            <a:extLst>
              <a:ext uri="{FF2B5EF4-FFF2-40B4-BE49-F238E27FC236}">
                <a16:creationId xmlns:a16="http://schemas.microsoft.com/office/drawing/2014/main" id="{4085748A-A38C-4428-8269-542E7FA0871F}"/>
              </a:ext>
            </a:extLst>
          </p:cNvPr>
          <p:cNvSpPr txBox="1"/>
          <p:nvPr/>
        </p:nvSpPr>
        <p:spPr>
          <a:xfrm>
            <a:off x="10819978" y="5163503"/>
            <a:ext cx="296076"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4%</a:t>
            </a:r>
          </a:p>
        </p:txBody>
      </p:sp>
      <p:sp>
        <p:nvSpPr>
          <p:cNvPr id="349" name="shp0045">
            <a:extLst>
              <a:ext uri="{FF2B5EF4-FFF2-40B4-BE49-F238E27FC236}">
                <a16:creationId xmlns:a16="http://schemas.microsoft.com/office/drawing/2014/main" id="{8A7F2870-EDFA-4EFC-9164-72DB6457EB39}"/>
              </a:ext>
            </a:extLst>
          </p:cNvPr>
          <p:cNvSpPr txBox="1"/>
          <p:nvPr/>
        </p:nvSpPr>
        <p:spPr>
          <a:xfrm>
            <a:off x="10819978" y="5002796"/>
            <a:ext cx="53613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Partagé</a:t>
            </a:r>
          </a:p>
        </p:txBody>
      </p:sp>
      <p:cxnSp>
        <p:nvCxnSpPr>
          <p:cNvPr id="350" name="shp0042">
            <a:extLst>
              <a:ext uri="{FF2B5EF4-FFF2-40B4-BE49-F238E27FC236}">
                <a16:creationId xmlns:a16="http://schemas.microsoft.com/office/drawing/2014/main" id="{86B1A787-4AE9-45EB-B47A-1A01FBC53D35}"/>
              </a:ext>
            </a:extLst>
          </p:cNvPr>
          <p:cNvCxnSpPr/>
          <p:nvPr/>
        </p:nvCxnSpPr>
        <p:spPr>
          <a:xfrm flipH="1">
            <a:off x="10106648" y="5149110"/>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01" name="Freeform 53">
            <a:extLst>
              <a:ext uri="{FF2B5EF4-FFF2-40B4-BE49-F238E27FC236}">
                <a16:creationId xmlns:a16="http://schemas.microsoft.com/office/drawing/2014/main" id="{63E0CEBC-A61C-413A-81BB-ACE0BC75FF23}"/>
              </a:ext>
            </a:extLst>
          </p:cNvPr>
          <p:cNvSpPr>
            <a:spLocks noChangeAspect="1" noEditPoints="1"/>
          </p:cNvSpPr>
          <p:nvPr/>
        </p:nvSpPr>
        <p:spPr bwMode="auto">
          <a:xfrm>
            <a:off x="5350579" y="4288689"/>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grpSp>
        <p:nvGrpSpPr>
          <p:cNvPr id="225" name="Groupe 224">
            <a:extLst>
              <a:ext uri="{FF2B5EF4-FFF2-40B4-BE49-F238E27FC236}">
                <a16:creationId xmlns:a16="http://schemas.microsoft.com/office/drawing/2014/main" id="{0208C167-E002-4104-93EE-43E11A7813C0}"/>
              </a:ext>
            </a:extLst>
          </p:cNvPr>
          <p:cNvGrpSpPr>
            <a:grpSpLocks noChangeAspect="1"/>
          </p:cNvGrpSpPr>
          <p:nvPr/>
        </p:nvGrpSpPr>
        <p:grpSpPr>
          <a:xfrm>
            <a:off x="11466461" y="119805"/>
            <a:ext cx="619479" cy="611010"/>
            <a:chOff x="509851" y="1348505"/>
            <a:chExt cx="1056822" cy="1042374"/>
          </a:xfrm>
        </p:grpSpPr>
        <p:sp>
          <p:nvSpPr>
            <p:cNvPr id="226" name="Ellipse 225">
              <a:extLst>
                <a:ext uri="{FF2B5EF4-FFF2-40B4-BE49-F238E27FC236}">
                  <a16:creationId xmlns:a16="http://schemas.microsoft.com/office/drawing/2014/main" id="{A4F4E071-E952-4406-BFBF-354C4996F628}"/>
                </a:ext>
              </a:extLst>
            </p:cNvPr>
            <p:cNvSpPr>
              <a:spLocks noChangeAspect="1"/>
            </p:cNvSpPr>
            <p:nvPr/>
          </p:nvSpPr>
          <p:spPr bwMode="ltGray">
            <a:xfrm>
              <a:off x="509851" y="1348505"/>
              <a:ext cx="1056822" cy="1042374"/>
            </a:xfrm>
            <a:prstGeom prst="ellipse">
              <a:avLst/>
            </a:prstGeom>
            <a:solidFill>
              <a:srgbClr val="C69B0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230" name="Freeform 10">
              <a:extLst>
                <a:ext uri="{FF2B5EF4-FFF2-40B4-BE49-F238E27FC236}">
                  <a16:creationId xmlns:a16="http://schemas.microsoft.com/office/drawing/2014/main" id="{C9E15060-519C-4C82-BA65-3394BCB397B4}"/>
                </a:ext>
              </a:extLst>
            </p:cNvPr>
            <p:cNvSpPr>
              <a:spLocks noChangeAspect="1" noEditPoints="1"/>
            </p:cNvSpPr>
            <p:nvPr/>
          </p:nvSpPr>
          <p:spPr bwMode="auto">
            <a:xfrm>
              <a:off x="731585" y="1519302"/>
              <a:ext cx="613354" cy="612000"/>
            </a:xfrm>
            <a:custGeom>
              <a:avLst/>
              <a:gdLst>
                <a:gd name="T0" fmla="*/ 341 w 453"/>
                <a:gd name="T1" fmla="*/ 406 h 452"/>
                <a:gd name="T2" fmla="*/ 305 w 453"/>
                <a:gd name="T3" fmla="*/ 370 h 452"/>
                <a:gd name="T4" fmla="*/ 239 w 453"/>
                <a:gd name="T5" fmla="*/ 406 h 452"/>
                <a:gd name="T6" fmla="*/ 275 w 453"/>
                <a:gd name="T7" fmla="*/ 370 h 452"/>
                <a:gd name="T8" fmla="*/ 239 w 453"/>
                <a:gd name="T9" fmla="*/ 406 h 452"/>
                <a:gd name="T10" fmla="*/ 369 w 453"/>
                <a:gd name="T11" fmla="*/ 388 h 452"/>
                <a:gd name="T12" fmla="*/ 405 w 453"/>
                <a:gd name="T13" fmla="*/ 406 h 452"/>
                <a:gd name="T14" fmla="*/ 369 w 453"/>
                <a:gd name="T15" fmla="*/ 370 h 452"/>
                <a:gd name="T16" fmla="*/ 175 w 453"/>
                <a:gd name="T17" fmla="*/ 406 h 452"/>
                <a:gd name="T18" fmla="*/ 211 w 453"/>
                <a:gd name="T19" fmla="*/ 370 h 452"/>
                <a:gd name="T20" fmla="*/ 175 w 453"/>
                <a:gd name="T21" fmla="*/ 406 h 452"/>
                <a:gd name="T22" fmla="*/ 405 w 453"/>
                <a:gd name="T23" fmla="*/ 212 h 452"/>
                <a:gd name="T24" fmla="*/ 369 w 453"/>
                <a:gd name="T25" fmla="*/ 176 h 452"/>
                <a:gd name="T26" fmla="*/ 405 w 453"/>
                <a:gd name="T27" fmla="*/ 46 h 452"/>
                <a:gd name="T28" fmla="*/ 369 w 453"/>
                <a:gd name="T29" fmla="*/ 0 h 452"/>
                <a:gd name="T30" fmla="*/ 369 w 453"/>
                <a:gd name="T31" fmla="*/ 46 h 452"/>
                <a:gd name="T32" fmla="*/ 48 w 453"/>
                <a:gd name="T33" fmla="*/ 46 h 452"/>
                <a:gd name="T34" fmla="*/ 0 w 453"/>
                <a:gd name="T35" fmla="*/ 370 h 452"/>
                <a:gd name="T36" fmla="*/ 48 w 453"/>
                <a:gd name="T37" fmla="*/ 406 h 452"/>
                <a:gd name="T38" fmla="*/ 83 w 453"/>
                <a:gd name="T39" fmla="*/ 452 h 452"/>
                <a:gd name="T40" fmla="*/ 147 w 453"/>
                <a:gd name="T41" fmla="*/ 406 h 452"/>
                <a:gd name="T42" fmla="*/ 83 w 453"/>
                <a:gd name="T43" fmla="*/ 370 h 452"/>
                <a:gd name="T44" fmla="*/ 83 w 453"/>
                <a:gd name="T45" fmla="*/ 82 h 452"/>
                <a:gd name="T46" fmla="*/ 369 w 453"/>
                <a:gd name="T47" fmla="*/ 148 h 452"/>
                <a:gd name="T48" fmla="*/ 405 w 453"/>
                <a:gd name="T49" fmla="*/ 82 h 452"/>
                <a:gd name="T50" fmla="*/ 453 w 453"/>
                <a:gd name="T51" fmla="*/ 82 h 452"/>
                <a:gd name="T52" fmla="*/ 405 w 453"/>
                <a:gd name="T53" fmla="*/ 46 h 452"/>
                <a:gd name="T54" fmla="*/ 405 w 453"/>
                <a:gd name="T55" fmla="*/ 340 h 452"/>
                <a:gd name="T56" fmla="*/ 369 w 453"/>
                <a:gd name="T57" fmla="*/ 304 h 452"/>
                <a:gd name="T58" fmla="*/ 369 w 453"/>
                <a:gd name="T59" fmla="*/ 276 h 452"/>
                <a:gd name="T60" fmla="*/ 405 w 453"/>
                <a:gd name="T61" fmla="*/ 240 h 452"/>
                <a:gd name="T62" fmla="*/ 369 w 453"/>
                <a:gd name="T63" fmla="*/ 2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305" y="406"/>
                  </a:moveTo>
                  <a:lnTo>
                    <a:pt x="341" y="406"/>
                  </a:lnTo>
                  <a:lnTo>
                    <a:pt x="341" y="370"/>
                  </a:lnTo>
                  <a:lnTo>
                    <a:pt x="305" y="370"/>
                  </a:lnTo>
                  <a:lnTo>
                    <a:pt x="305" y="406"/>
                  </a:lnTo>
                  <a:close/>
                  <a:moveTo>
                    <a:pt x="239" y="406"/>
                  </a:moveTo>
                  <a:lnTo>
                    <a:pt x="275" y="406"/>
                  </a:lnTo>
                  <a:lnTo>
                    <a:pt x="275" y="370"/>
                  </a:lnTo>
                  <a:lnTo>
                    <a:pt x="239" y="370"/>
                  </a:lnTo>
                  <a:lnTo>
                    <a:pt x="239" y="406"/>
                  </a:lnTo>
                  <a:close/>
                  <a:moveTo>
                    <a:pt x="369" y="388"/>
                  </a:moveTo>
                  <a:lnTo>
                    <a:pt x="369" y="388"/>
                  </a:lnTo>
                  <a:lnTo>
                    <a:pt x="369" y="406"/>
                  </a:lnTo>
                  <a:lnTo>
                    <a:pt x="405" y="406"/>
                  </a:lnTo>
                  <a:lnTo>
                    <a:pt x="405" y="370"/>
                  </a:lnTo>
                  <a:lnTo>
                    <a:pt x="369" y="370"/>
                  </a:lnTo>
                  <a:lnTo>
                    <a:pt x="369" y="388"/>
                  </a:lnTo>
                  <a:close/>
                  <a:moveTo>
                    <a:pt x="175" y="406"/>
                  </a:moveTo>
                  <a:lnTo>
                    <a:pt x="211" y="406"/>
                  </a:lnTo>
                  <a:lnTo>
                    <a:pt x="211" y="370"/>
                  </a:lnTo>
                  <a:lnTo>
                    <a:pt x="175" y="370"/>
                  </a:lnTo>
                  <a:lnTo>
                    <a:pt x="175" y="406"/>
                  </a:lnTo>
                  <a:close/>
                  <a:moveTo>
                    <a:pt x="369" y="212"/>
                  </a:moveTo>
                  <a:lnTo>
                    <a:pt x="405" y="212"/>
                  </a:lnTo>
                  <a:lnTo>
                    <a:pt x="405" y="176"/>
                  </a:lnTo>
                  <a:lnTo>
                    <a:pt x="369" y="176"/>
                  </a:lnTo>
                  <a:lnTo>
                    <a:pt x="369" y="212"/>
                  </a:lnTo>
                  <a:close/>
                  <a:moveTo>
                    <a:pt x="405" y="46"/>
                  </a:moveTo>
                  <a:lnTo>
                    <a:pt x="405" y="0"/>
                  </a:lnTo>
                  <a:lnTo>
                    <a:pt x="369" y="0"/>
                  </a:lnTo>
                  <a:lnTo>
                    <a:pt x="369" y="46"/>
                  </a:lnTo>
                  <a:lnTo>
                    <a:pt x="369" y="46"/>
                  </a:lnTo>
                  <a:lnTo>
                    <a:pt x="369" y="46"/>
                  </a:lnTo>
                  <a:lnTo>
                    <a:pt x="48" y="46"/>
                  </a:lnTo>
                  <a:lnTo>
                    <a:pt x="48" y="370"/>
                  </a:lnTo>
                  <a:lnTo>
                    <a:pt x="0" y="370"/>
                  </a:lnTo>
                  <a:lnTo>
                    <a:pt x="0" y="406"/>
                  </a:lnTo>
                  <a:lnTo>
                    <a:pt x="48" y="406"/>
                  </a:lnTo>
                  <a:lnTo>
                    <a:pt x="48" y="452"/>
                  </a:lnTo>
                  <a:lnTo>
                    <a:pt x="83" y="452"/>
                  </a:lnTo>
                  <a:lnTo>
                    <a:pt x="83" y="406"/>
                  </a:lnTo>
                  <a:lnTo>
                    <a:pt x="147" y="406"/>
                  </a:lnTo>
                  <a:lnTo>
                    <a:pt x="147" y="370"/>
                  </a:lnTo>
                  <a:lnTo>
                    <a:pt x="83" y="370"/>
                  </a:lnTo>
                  <a:lnTo>
                    <a:pt x="83" y="370"/>
                  </a:lnTo>
                  <a:lnTo>
                    <a:pt x="83" y="82"/>
                  </a:lnTo>
                  <a:lnTo>
                    <a:pt x="369" y="82"/>
                  </a:lnTo>
                  <a:lnTo>
                    <a:pt x="369" y="148"/>
                  </a:lnTo>
                  <a:lnTo>
                    <a:pt x="405" y="148"/>
                  </a:lnTo>
                  <a:lnTo>
                    <a:pt x="405" y="82"/>
                  </a:lnTo>
                  <a:lnTo>
                    <a:pt x="405" y="82"/>
                  </a:lnTo>
                  <a:lnTo>
                    <a:pt x="453" y="82"/>
                  </a:lnTo>
                  <a:lnTo>
                    <a:pt x="453" y="46"/>
                  </a:lnTo>
                  <a:lnTo>
                    <a:pt x="405" y="46"/>
                  </a:lnTo>
                  <a:close/>
                  <a:moveTo>
                    <a:pt x="369" y="340"/>
                  </a:moveTo>
                  <a:lnTo>
                    <a:pt x="405" y="340"/>
                  </a:lnTo>
                  <a:lnTo>
                    <a:pt x="405" y="304"/>
                  </a:lnTo>
                  <a:lnTo>
                    <a:pt x="369" y="304"/>
                  </a:lnTo>
                  <a:lnTo>
                    <a:pt x="369" y="340"/>
                  </a:lnTo>
                  <a:close/>
                  <a:moveTo>
                    <a:pt x="369" y="276"/>
                  </a:moveTo>
                  <a:lnTo>
                    <a:pt x="405" y="276"/>
                  </a:lnTo>
                  <a:lnTo>
                    <a:pt x="405" y="240"/>
                  </a:lnTo>
                  <a:lnTo>
                    <a:pt x="369" y="240"/>
                  </a:lnTo>
                  <a:lnTo>
                    <a:pt x="369" y="276"/>
                  </a:ln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215" name="Freeform 55">
            <a:extLst>
              <a:ext uri="{FF2B5EF4-FFF2-40B4-BE49-F238E27FC236}">
                <a16:creationId xmlns:a16="http://schemas.microsoft.com/office/drawing/2014/main" id="{1D473035-AD4B-41B0-AA2D-CBAF5CC19EA4}"/>
              </a:ext>
            </a:extLst>
          </p:cNvPr>
          <p:cNvSpPr>
            <a:spLocks noChangeAspect="1" noEditPoints="1"/>
          </p:cNvSpPr>
          <p:nvPr/>
        </p:nvSpPr>
        <p:spPr bwMode="auto">
          <a:xfrm>
            <a:off x="5346308" y="496324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16" name="shp0045">
            <a:extLst>
              <a:ext uri="{FF2B5EF4-FFF2-40B4-BE49-F238E27FC236}">
                <a16:creationId xmlns:a16="http://schemas.microsoft.com/office/drawing/2014/main" id="{D9C3CEAA-FD58-4709-9670-E60282917952}"/>
              </a:ext>
            </a:extLst>
          </p:cNvPr>
          <p:cNvSpPr txBox="1"/>
          <p:nvPr/>
        </p:nvSpPr>
        <p:spPr>
          <a:xfrm>
            <a:off x="4905399" y="5279333"/>
            <a:ext cx="539338" cy="359516"/>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Autre 4%</a:t>
            </a:r>
          </a:p>
          <a:p>
            <a:pPr algn="l" defTabSz="456423" fontAlgn="base">
              <a:lnSpc>
                <a:spcPct val="90000"/>
              </a:lnSpc>
              <a:spcBef>
                <a:spcPct val="0"/>
              </a:spcBef>
              <a:spcAft>
                <a:spcPct val="0"/>
              </a:spcAft>
              <a:defRPr/>
            </a:pPr>
            <a:r>
              <a:rPr lang="fr-FR" sz="799" dirty="0">
                <a:solidFill>
                  <a:srgbClr val="000000"/>
                </a:solidFill>
              </a:rPr>
              <a:t>(occupant à</a:t>
            </a:r>
          </a:p>
          <a:p>
            <a:pPr algn="l" defTabSz="456423" fontAlgn="base">
              <a:lnSpc>
                <a:spcPct val="90000"/>
              </a:lnSpc>
              <a:spcBef>
                <a:spcPct val="0"/>
              </a:spcBef>
              <a:spcAft>
                <a:spcPct val="0"/>
              </a:spcAft>
              <a:defRPr/>
            </a:pPr>
            <a:r>
              <a:rPr lang="fr-FR" sz="799" dirty="0">
                <a:solidFill>
                  <a:srgbClr val="000000"/>
                </a:solidFill>
              </a:rPr>
              <a:t>titre gratuit)</a:t>
            </a:r>
          </a:p>
        </p:txBody>
      </p:sp>
      <p:sp>
        <p:nvSpPr>
          <p:cNvPr id="4" name="Espace réservé du numéro de diapositive 3">
            <a:extLst>
              <a:ext uri="{FF2B5EF4-FFF2-40B4-BE49-F238E27FC236}">
                <a16:creationId xmlns:a16="http://schemas.microsoft.com/office/drawing/2014/main" id="{479EE040-DB95-4D26-E5F8-77405EB62C7A}"/>
              </a:ext>
            </a:extLst>
          </p:cNvPr>
          <p:cNvSpPr>
            <a:spLocks noGrp="1"/>
          </p:cNvSpPr>
          <p:nvPr>
            <p:ph type="sldNum" sz="quarter" idx="4"/>
          </p:nvPr>
        </p:nvSpPr>
        <p:spPr/>
        <p:txBody>
          <a:bodyPr/>
          <a:lstStyle/>
          <a:p>
            <a:fld id="{4034BEE3-566C-4068-A777-C3A4762E861B}" type="slidenum">
              <a:rPr lang="en-GB" smtClean="0"/>
              <a:pPr/>
              <a:t>18</a:t>
            </a:fld>
            <a:endParaRPr lang="en-GB" dirty="0"/>
          </a:p>
        </p:txBody>
      </p:sp>
    </p:spTree>
    <p:custDataLst>
      <p:tags r:id="rId1"/>
    </p:custDataLst>
    <p:extLst>
      <p:ext uri="{BB962C8B-B14F-4D97-AF65-F5344CB8AC3E}">
        <p14:creationId xmlns:p14="http://schemas.microsoft.com/office/powerpoint/2010/main" val="643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 name="shp0031">
            <a:extLst>
              <a:ext uri="{FF2B5EF4-FFF2-40B4-BE49-F238E27FC236}">
                <a16:creationId xmlns:a16="http://schemas.microsoft.com/office/drawing/2014/main" id="{77AEA6FA-E17A-47C2-86CF-2C7703E4996A}"/>
              </a:ext>
            </a:extLst>
          </p:cNvPr>
          <p:cNvGraphicFramePr/>
          <p:nvPr/>
        </p:nvGraphicFramePr>
        <p:xfrm>
          <a:off x="7816280" y="1422008"/>
          <a:ext cx="3576604" cy="1907522"/>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perfectionniste – Ses espaces extérieurs</a:t>
            </a:r>
          </a:p>
        </p:txBody>
      </p:sp>
      <p:sp>
        <p:nvSpPr>
          <p:cNvPr id="25" name="shp0019">
            <a:extLst>
              <a:ext uri="{FF2B5EF4-FFF2-40B4-BE49-F238E27FC236}">
                <a16:creationId xmlns:a16="http://schemas.microsoft.com/office/drawing/2014/main" id="{C9B71600-56A0-4F1A-B685-FAB19B2DD3F5}"/>
              </a:ext>
            </a:extLst>
          </p:cNvPr>
          <p:cNvSpPr txBox="1"/>
          <p:nvPr/>
        </p:nvSpPr>
        <p:spPr>
          <a:xfrm>
            <a:off x="2179352" y="3666006"/>
            <a:ext cx="289662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D'ARBRES OU ARBUSTES</a:t>
            </a:r>
          </a:p>
        </p:txBody>
      </p:sp>
      <p:cxnSp>
        <p:nvCxnSpPr>
          <p:cNvPr id="26" name="shp0020">
            <a:extLst>
              <a:ext uri="{FF2B5EF4-FFF2-40B4-BE49-F238E27FC236}">
                <a16:creationId xmlns:a16="http://schemas.microsoft.com/office/drawing/2014/main" id="{1084BEC5-B8F7-4901-9082-02442F39A40E}"/>
              </a:ext>
            </a:extLst>
          </p:cNvPr>
          <p:cNvCxnSpPr>
            <a:cxnSpLocks/>
          </p:cNvCxnSpPr>
          <p:nvPr/>
        </p:nvCxnSpPr>
        <p:spPr>
          <a:xfrm>
            <a:off x="2179352" y="3903665"/>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7" name="shp0032">
            <a:extLst>
              <a:ext uri="{FF2B5EF4-FFF2-40B4-BE49-F238E27FC236}">
                <a16:creationId xmlns:a16="http://schemas.microsoft.com/office/drawing/2014/main" id="{6AEFA12D-C1F5-48FE-B293-AF8F8DCEFD3C}"/>
              </a:ext>
            </a:extLst>
          </p:cNvPr>
          <p:cNvCxnSpPr>
            <a:cxnSpLocks/>
          </p:cNvCxnSpPr>
          <p:nvPr/>
        </p:nvCxnSpPr>
        <p:spPr>
          <a:xfrm>
            <a:off x="2179352" y="5558513"/>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2" name="shp0047">
            <a:extLst>
              <a:ext uri="{FF2B5EF4-FFF2-40B4-BE49-F238E27FC236}">
                <a16:creationId xmlns:a16="http://schemas.microsoft.com/office/drawing/2014/main" id="{C1F34618-FC12-42DF-BC74-72CF29DB94E5}"/>
              </a:ext>
            </a:extLst>
          </p:cNvPr>
          <p:cNvSpPr txBox="1"/>
          <p:nvPr/>
        </p:nvSpPr>
        <p:spPr>
          <a:xfrm>
            <a:off x="1024302" y="1161870"/>
            <a:ext cx="3351419" cy="199731"/>
          </a:xfrm>
          <a:prstGeom prst="rect">
            <a:avLst/>
          </a:prstGeom>
          <a:noFill/>
        </p:spPr>
        <p:txBody>
          <a:bodyPr wrap="square" lIns="0" tIns="0" rIns="0" bIns="0" rtlCol="0">
            <a:spAutoFit/>
          </a:bodyPr>
          <a:lstStyle/>
          <a:p>
            <a:pPr defTabSz="456377" fontAlgn="base">
              <a:spcBef>
                <a:spcPct val="0"/>
              </a:spcBef>
              <a:spcAft>
                <a:spcPct val="0"/>
              </a:spcAft>
              <a:defRPr/>
            </a:pPr>
            <a:r>
              <a:rPr lang="en-US" sz="1298" b="1" dirty="0">
                <a:solidFill>
                  <a:srgbClr val="000000"/>
                </a:solidFill>
                <a:latin typeface="Arial" panose="020B0604020202020204" pitchFamily="34" charset="0"/>
                <a:cs typeface="Arial" panose="020B0604020202020204" pitchFamily="34" charset="0"/>
              </a:rPr>
              <a:t>COMPOSITION ET TAILLE</a:t>
            </a:r>
            <a:endParaRPr lang="fr-FR" sz="1298" b="1" dirty="0">
              <a:solidFill>
                <a:srgbClr val="000000"/>
              </a:solidFill>
              <a:latin typeface="Arial" panose="020B0604020202020204" pitchFamily="34" charset="0"/>
              <a:cs typeface="Arial" panose="020B0604020202020204" pitchFamily="34" charset="0"/>
            </a:endParaRPr>
          </a:p>
        </p:txBody>
      </p:sp>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1024300" y="1399530"/>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1024300" y="3355534"/>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perfectionnistes (806)</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A5 / A6 / A7 / A8 </a:t>
            </a:r>
          </a:p>
        </p:txBody>
      </p:sp>
      <p:sp>
        <p:nvSpPr>
          <p:cNvPr id="185" name="shp0027">
            <a:extLst>
              <a:ext uri="{FF2B5EF4-FFF2-40B4-BE49-F238E27FC236}">
                <a16:creationId xmlns:a16="http://schemas.microsoft.com/office/drawing/2014/main" id="{3CE642F7-6FB5-4F26-96C5-E2E873B0163B}"/>
              </a:ext>
            </a:extLst>
          </p:cNvPr>
          <p:cNvSpPr txBox="1"/>
          <p:nvPr/>
        </p:nvSpPr>
        <p:spPr>
          <a:xfrm>
            <a:off x="7161483" y="1161870"/>
            <a:ext cx="1368351"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AMÉNAGEMENT</a:t>
            </a:r>
          </a:p>
        </p:txBody>
      </p:sp>
      <p:cxnSp>
        <p:nvCxnSpPr>
          <p:cNvPr id="187" name="shp0028">
            <a:extLst>
              <a:ext uri="{FF2B5EF4-FFF2-40B4-BE49-F238E27FC236}">
                <a16:creationId xmlns:a16="http://schemas.microsoft.com/office/drawing/2014/main" id="{92D098AD-B888-43C6-924E-F45E842BD5F0}"/>
              </a:ext>
            </a:extLst>
          </p:cNvPr>
          <p:cNvCxnSpPr>
            <a:cxnSpLocks/>
          </p:cNvCxnSpPr>
          <p:nvPr/>
        </p:nvCxnSpPr>
        <p:spPr>
          <a:xfrm>
            <a:off x="7161484" y="1399530"/>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shp0029">
            <a:extLst>
              <a:ext uri="{FF2B5EF4-FFF2-40B4-BE49-F238E27FC236}">
                <a16:creationId xmlns:a16="http://schemas.microsoft.com/office/drawing/2014/main" id="{0A0A2B18-D3D8-4F4E-96BA-24C9321DB91A}"/>
              </a:ext>
            </a:extLst>
          </p:cNvPr>
          <p:cNvCxnSpPr>
            <a:cxnSpLocks/>
          </p:cNvCxnSpPr>
          <p:nvPr/>
        </p:nvCxnSpPr>
        <p:spPr>
          <a:xfrm>
            <a:off x="7161484" y="3355534"/>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92" name="Graphique 1" descr="Plante grasse">
            <a:extLst>
              <a:ext uri="{FF2B5EF4-FFF2-40B4-BE49-F238E27FC236}">
                <a16:creationId xmlns:a16="http://schemas.microsoft.com/office/drawing/2014/main" id="{AE9A97EC-2557-45AF-A7C2-818D32A942E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46226" y="2721622"/>
            <a:ext cx="259895" cy="259895"/>
          </a:xfrm>
          <a:prstGeom prst="rect">
            <a:avLst/>
          </a:prstGeom>
        </p:spPr>
      </p:pic>
      <p:pic>
        <p:nvPicPr>
          <p:cNvPr id="193" name="Graphique 2" descr="Arbre à feuilles caduques">
            <a:extLst>
              <a:ext uri="{FF2B5EF4-FFF2-40B4-BE49-F238E27FC236}">
                <a16:creationId xmlns:a16="http://schemas.microsoft.com/office/drawing/2014/main" id="{FD148D4E-A68B-45F0-A52D-A185A2C581E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25259" y="2997666"/>
            <a:ext cx="301829" cy="301829"/>
          </a:xfrm>
          <a:prstGeom prst="rect">
            <a:avLst/>
          </a:prstGeom>
        </p:spPr>
      </p:pic>
      <p:pic>
        <p:nvPicPr>
          <p:cNvPr id="194" name="Graphique 193">
            <a:extLst>
              <a:ext uri="{FF2B5EF4-FFF2-40B4-BE49-F238E27FC236}">
                <a16:creationId xmlns:a16="http://schemas.microsoft.com/office/drawing/2014/main" id="{AE9EBDC7-C00B-4197-815A-5C2A5AF93DED}"/>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b="9641"/>
          <a:stretch/>
        </p:blipFill>
        <p:spPr>
          <a:xfrm flipH="1">
            <a:off x="7331751" y="1766980"/>
            <a:ext cx="288846" cy="328858"/>
          </a:xfrm>
          <a:prstGeom prst="rect">
            <a:avLst/>
          </a:prstGeom>
        </p:spPr>
      </p:pic>
      <p:pic>
        <p:nvPicPr>
          <p:cNvPr id="196" name="Graphique 195">
            <a:extLst>
              <a:ext uri="{FF2B5EF4-FFF2-40B4-BE49-F238E27FC236}">
                <a16:creationId xmlns:a16="http://schemas.microsoft.com/office/drawing/2014/main" id="{89D953EE-9520-450F-A4C2-4FA893621CC6}"/>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t="24479" b="36066"/>
          <a:stretch/>
        </p:blipFill>
        <p:spPr>
          <a:xfrm>
            <a:off x="7214572" y="1492801"/>
            <a:ext cx="523204" cy="258030"/>
          </a:xfrm>
          <a:prstGeom prst="rect">
            <a:avLst/>
          </a:prstGeom>
        </p:spPr>
      </p:pic>
      <p:pic>
        <p:nvPicPr>
          <p:cNvPr id="198" name="Graphique 197">
            <a:extLst>
              <a:ext uri="{FF2B5EF4-FFF2-40B4-BE49-F238E27FC236}">
                <a16:creationId xmlns:a16="http://schemas.microsoft.com/office/drawing/2014/main" id="{0BC0BC4B-B2AA-41E8-8BD7-179C1DBD89BE}"/>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t="7812" b="33625"/>
          <a:stretch/>
        </p:blipFill>
        <p:spPr>
          <a:xfrm>
            <a:off x="7239684" y="2359241"/>
            <a:ext cx="472980" cy="346234"/>
          </a:xfrm>
          <a:prstGeom prst="rect">
            <a:avLst/>
          </a:prstGeom>
        </p:spPr>
      </p:pic>
      <p:pic>
        <p:nvPicPr>
          <p:cNvPr id="200" name="Graphique 199">
            <a:extLst>
              <a:ext uri="{FF2B5EF4-FFF2-40B4-BE49-F238E27FC236}">
                <a16:creationId xmlns:a16="http://schemas.microsoft.com/office/drawing/2014/main" id="{6885B82F-BA40-4E3F-9334-ACC36AF5081E}"/>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b="21238"/>
          <a:stretch/>
        </p:blipFill>
        <p:spPr>
          <a:xfrm>
            <a:off x="7358804" y="2111985"/>
            <a:ext cx="234740" cy="231108"/>
          </a:xfrm>
          <a:prstGeom prst="rect">
            <a:avLst/>
          </a:prstGeom>
        </p:spPr>
      </p:pic>
      <p:sp>
        <p:nvSpPr>
          <p:cNvPr id="201" name="Rectangle 200">
            <a:extLst>
              <a:ext uri="{FF2B5EF4-FFF2-40B4-BE49-F238E27FC236}">
                <a16:creationId xmlns:a16="http://schemas.microsoft.com/office/drawing/2014/main" id="{49357D2E-7CE7-45C3-B277-960A6E73527C}"/>
              </a:ext>
            </a:extLst>
          </p:cNvPr>
          <p:cNvSpPr/>
          <p:nvPr/>
        </p:nvSpPr>
        <p:spPr>
          <a:xfrm>
            <a:off x="2682400" y="4070629"/>
            <a:ext cx="2126019" cy="1229114"/>
          </a:xfrm>
          <a:prstGeom prst="rect">
            <a:avLst/>
          </a:prstGeom>
        </p:spPr>
        <p:txBody>
          <a:bodyPr wrap="square" lIns="0" tIns="0" rIns="0" bIns="0" anchor="ctr">
            <a:spAutoFit/>
          </a:bodyPr>
          <a:lstStyle/>
          <a:p>
            <a:pPr defTabSz="912846">
              <a:defRPr/>
            </a:pPr>
            <a:r>
              <a:rPr lang="en-GB" sz="4792" b="1" dirty="0">
                <a:solidFill>
                  <a:srgbClr val="C69B08"/>
                </a:solidFill>
                <a:latin typeface="Century Gothic" panose="020B0502020202020204" pitchFamily="34" charset="0"/>
                <a:cs typeface="Arial" panose="020B0604020202020204" pitchFamily="34" charset="0"/>
              </a:rPr>
              <a:t>15,5</a:t>
            </a:r>
            <a:endParaRPr lang="en-GB" sz="2396" b="1" dirty="0">
              <a:solidFill>
                <a:srgbClr val="C69B08"/>
              </a:solidFill>
              <a:latin typeface="Century Gothic" panose="020B0502020202020204" pitchFamily="34" charset="0"/>
              <a:cs typeface="Arial" panose="020B0604020202020204" pitchFamily="34" charset="0"/>
            </a:endParaRP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arbres et arbustes</a:t>
            </a: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en moyenne</a:t>
            </a:r>
            <a:endParaRPr lang="fr-FR" sz="1398" b="1" dirty="0">
              <a:solidFill>
                <a:prstClr val="black">
                  <a:lumMod val="50000"/>
                </a:prstClr>
              </a:solidFill>
              <a:latin typeface="Arial" panose="020B0604020202020204" pitchFamily="34" charset="0"/>
              <a:cs typeface="Arial" panose="020B0604020202020204" pitchFamily="34" charset="0"/>
            </a:endParaRPr>
          </a:p>
        </p:txBody>
      </p:sp>
      <p:sp>
        <p:nvSpPr>
          <p:cNvPr id="202" name="shp0019">
            <a:extLst>
              <a:ext uri="{FF2B5EF4-FFF2-40B4-BE49-F238E27FC236}">
                <a16:creationId xmlns:a16="http://schemas.microsoft.com/office/drawing/2014/main" id="{6ABB7634-D14D-4361-895A-AE5C32723EBA}"/>
              </a:ext>
            </a:extLst>
          </p:cNvPr>
          <p:cNvSpPr txBox="1"/>
          <p:nvPr/>
        </p:nvSpPr>
        <p:spPr>
          <a:xfrm>
            <a:off x="6403987" y="3666006"/>
            <a:ext cx="2466679"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TEMPS PASSÉ À L'ENTRETIEN</a:t>
            </a:r>
          </a:p>
        </p:txBody>
      </p:sp>
      <p:sp>
        <p:nvSpPr>
          <p:cNvPr id="205" name="Rectangle 204">
            <a:extLst>
              <a:ext uri="{FF2B5EF4-FFF2-40B4-BE49-F238E27FC236}">
                <a16:creationId xmlns:a16="http://schemas.microsoft.com/office/drawing/2014/main" id="{94843C66-50BA-4CD4-8F4D-DA7D93B898BE}"/>
              </a:ext>
            </a:extLst>
          </p:cNvPr>
          <p:cNvSpPr/>
          <p:nvPr/>
        </p:nvSpPr>
        <p:spPr>
          <a:xfrm>
            <a:off x="6988953" y="3931801"/>
            <a:ext cx="3859640" cy="430134"/>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Au printemps	</a:t>
            </a:r>
            <a:r>
              <a:rPr lang="en-GB" sz="2796" b="1" dirty="0">
                <a:solidFill>
                  <a:srgbClr val="C69B08"/>
                </a:solidFill>
                <a:latin typeface="Century Gothic" panose="020B0502020202020204" pitchFamily="34" charset="0"/>
                <a:cs typeface="Arial" panose="020B0604020202020204" pitchFamily="34" charset="0"/>
              </a:rPr>
              <a:t>5,1</a:t>
            </a:r>
            <a:r>
              <a:rPr lang="en-GB" sz="2796" b="1" dirty="0">
                <a:solidFill>
                  <a:srgbClr val="C69B08"/>
                </a:solidFill>
                <a:latin typeface="Arial" panose="020B0604020202020204" pitchFamily="34" charset="0"/>
                <a:cs typeface="Arial" panose="020B0604020202020204" pitchFamily="34" charset="0"/>
              </a:rPr>
              <a:t>  </a:t>
            </a:r>
            <a:endParaRPr lang="fr-FR" sz="1597" b="1" dirty="0">
              <a:solidFill>
                <a:prstClr val="black">
                  <a:lumMod val="50000"/>
                </a:prstClr>
              </a:solidFill>
              <a:latin typeface="Arial" panose="020B0604020202020204"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9D7B02D1-4BF0-4F22-8869-E21E8957D5A2}"/>
              </a:ext>
            </a:extLst>
          </p:cNvPr>
          <p:cNvSpPr/>
          <p:nvPr/>
        </p:nvSpPr>
        <p:spPr>
          <a:xfrm>
            <a:off x="6988954" y="4310157"/>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été 	</a:t>
            </a:r>
            <a:r>
              <a:rPr lang="fr-FR" sz="2796" b="1" dirty="0">
                <a:solidFill>
                  <a:srgbClr val="C69B08"/>
                </a:solidFill>
                <a:latin typeface="Century Gothic" panose="020B0502020202020204" pitchFamily="34" charset="0"/>
                <a:cs typeface="Arial" panose="020B0604020202020204" pitchFamily="34" charset="0"/>
              </a:rPr>
              <a:t>5</a:t>
            </a:r>
            <a:r>
              <a:rPr lang="en-GB" sz="2796" b="1" dirty="0">
                <a:solidFill>
                  <a:srgbClr val="C69B08"/>
                </a:solidFill>
                <a:latin typeface="Century Gothic" panose="020B0502020202020204" pitchFamily="34" charset="0"/>
                <a:cs typeface="Arial" panose="020B0604020202020204" pitchFamily="34" charset="0"/>
              </a:rPr>
              <a:t>,7</a:t>
            </a:r>
            <a:endParaRPr lang="fr-FR" sz="2796" b="1" dirty="0">
              <a:solidFill>
                <a:srgbClr val="C69B08"/>
              </a:solidFill>
              <a:latin typeface="Century Gothic" panose="020B0502020202020204" pitchFamily="34" charset="0"/>
              <a:cs typeface="Arial" panose="020B0604020202020204" pitchFamily="34" charset="0"/>
            </a:endParaRPr>
          </a:p>
        </p:txBody>
      </p:sp>
      <p:sp>
        <p:nvSpPr>
          <p:cNvPr id="210" name="Rectangle 209">
            <a:extLst>
              <a:ext uri="{FF2B5EF4-FFF2-40B4-BE49-F238E27FC236}">
                <a16:creationId xmlns:a16="http://schemas.microsoft.com/office/drawing/2014/main" id="{EB8B5469-4EBB-4556-95F2-8A6B0B16E116}"/>
              </a:ext>
            </a:extLst>
          </p:cNvPr>
          <p:cNvSpPr/>
          <p:nvPr/>
        </p:nvSpPr>
        <p:spPr>
          <a:xfrm>
            <a:off x="6988954" y="4688540"/>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automne 	</a:t>
            </a:r>
            <a:r>
              <a:rPr lang="fr-FR" sz="2796" b="1" dirty="0">
                <a:solidFill>
                  <a:srgbClr val="C69B08"/>
                </a:solidFill>
                <a:latin typeface="Century Gothic" panose="020B0502020202020204" pitchFamily="34" charset="0"/>
                <a:cs typeface="Arial" panose="020B0604020202020204" pitchFamily="34" charset="0"/>
              </a:rPr>
              <a:t>4,1</a:t>
            </a:r>
          </a:p>
        </p:txBody>
      </p:sp>
      <p:sp>
        <p:nvSpPr>
          <p:cNvPr id="211" name="Rectangle 210">
            <a:extLst>
              <a:ext uri="{FF2B5EF4-FFF2-40B4-BE49-F238E27FC236}">
                <a16:creationId xmlns:a16="http://schemas.microsoft.com/office/drawing/2014/main" id="{9352E76D-2C6E-4DB7-9DB4-5779752A149F}"/>
              </a:ext>
            </a:extLst>
          </p:cNvPr>
          <p:cNvSpPr/>
          <p:nvPr/>
        </p:nvSpPr>
        <p:spPr>
          <a:xfrm>
            <a:off x="6988954" y="5066922"/>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hiver 	</a:t>
            </a:r>
            <a:r>
              <a:rPr lang="en-GB" sz="2796" b="1" dirty="0">
                <a:solidFill>
                  <a:srgbClr val="C69B08"/>
                </a:solidFill>
                <a:latin typeface="Century Gothic" panose="020B0502020202020204" pitchFamily="34" charset="0"/>
                <a:cs typeface="Arial" panose="020B0604020202020204" pitchFamily="34" charset="0"/>
              </a:rPr>
              <a:t>2,3</a:t>
            </a:r>
            <a:endParaRPr lang="fr-FR" sz="1597" b="1" dirty="0">
              <a:solidFill>
                <a:prstClr val="black">
                  <a:lumMod val="50000"/>
                </a:prstClr>
              </a:solidFill>
              <a:latin typeface="Century Gothic" panose="020B0502020202020204" pitchFamily="34" charset="0"/>
              <a:cs typeface="Arial" panose="020B0604020202020204" pitchFamily="34" charset="0"/>
            </a:endParaRPr>
          </a:p>
        </p:txBody>
      </p:sp>
      <p:pic>
        <p:nvPicPr>
          <p:cNvPr id="213" name="Graphique 212" descr="Soleil">
            <a:extLst>
              <a:ext uri="{FF2B5EF4-FFF2-40B4-BE49-F238E27FC236}">
                <a16:creationId xmlns:a16="http://schemas.microsoft.com/office/drawing/2014/main" id="{C94172AB-2C1A-435C-B6FE-32C3019A1C6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69043" y="4386906"/>
            <a:ext cx="368590" cy="368590"/>
          </a:xfrm>
          <a:prstGeom prst="rect">
            <a:avLst/>
          </a:prstGeom>
        </p:spPr>
      </p:pic>
      <p:pic>
        <p:nvPicPr>
          <p:cNvPr id="215" name="Graphique 214" descr="Flocon de neige">
            <a:extLst>
              <a:ext uri="{FF2B5EF4-FFF2-40B4-BE49-F238E27FC236}">
                <a16:creationId xmlns:a16="http://schemas.microsoft.com/office/drawing/2014/main" id="{A28D66C4-0244-4A42-92CE-0D482B9B4467}"/>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469043" y="5158588"/>
            <a:ext cx="368590" cy="368590"/>
          </a:xfrm>
          <a:prstGeom prst="rect">
            <a:avLst/>
          </a:prstGeom>
        </p:spPr>
      </p:pic>
      <p:pic>
        <p:nvPicPr>
          <p:cNvPr id="217" name="Graphique 216" descr="Feuille">
            <a:extLst>
              <a:ext uri="{FF2B5EF4-FFF2-40B4-BE49-F238E27FC236}">
                <a16:creationId xmlns:a16="http://schemas.microsoft.com/office/drawing/2014/main" id="{3BA2B3C4-8A8C-47D2-89A8-63C4F436A8E6}"/>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469043" y="4772747"/>
            <a:ext cx="368590" cy="368590"/>
          </a:xfrm>
          <a:prstGeom prst="rect">
            <a:avLst/>
          </a:prstGeom>
        </p:spPr>
      </p:pic>
      <p:pic>
        <p:nvPicPr>
          <p:cNvPr id="221" name="Graphique 220" descr="Partiellement ensoleillé">
            <a:extLst>
              <a:ext uri="{FF2B5EF4-FFF2-40B4-BE49-F238E27FC236}">
                <a16:creationId xmlns:a16="http://schemas.microsoft.com/office/drawing/2014/main" id="{3216B00D-8D42-473A-8ADF-BD9A5A82DD14}"/>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68260" y="3999501"/>
            <a:ext cx="370152" cy="370152"/>
          </a:xfrm>
          <a:prstGeom prst="rect">
            <a:avLst/>
          </a:prstGeom>
        </p:spPr>
      </p:pic>
      <p:grpSp>
        <p:nvGrpSpPr>
          <p:cNvPr id="51" name="Groupe 50">
            <a:extLst>
              <a:ext uri="{FF2B5EF4-FFF2-40B4-BE49-F238E27FC236}">
                <a16:creationId xmlns:a16="http://schemas.microsoft.com/office/drawing/2014/main" id="{96C62BD1-06CF-4663-A523-02108C988E5B}"/>
              </a:ext>
            </a:extLst>
          </p:cNvPr>
          <p:cNvGrpSpPr>
            <a:grpSpLocks noChangeAspect="1"/>
          </p:cNvGrpSpPr>
          <p:nvPr/>
        </p:nvGrpSpPr>
        <p:grpSpPr>
          <a:xfrm>
            <a:off x="11466461" y="119805"/>
            <a:ext cx="619479" cy="611010"/>
            <a:chOff x="509851" y="1348505"/>
            <a:chExt cx="1056822" cy="1042374"/>
          </a:xfrm>
        </p:grpSpPr>
        <p:sp>
          <p:nvSpPr>
            <p:cNvPr id="52" name="Ellipse 51">
              <a:extLst>
                <a:ext uri="{FF2B5EF4-FFF2-40B4-BE49-F238E27FC236}">
                  <a16:creationId xmlns:a16="http://schemas.microsoft.com/office/drawing/2014/main" id="{46666A2F-50F8-4AE7-B724-8EF7EF72402F}"/>
                </a:ext>
              </a:extLst>
            </p:cNvPr>
            <p:cNvSpPr>
              <a:spLocks noChangeAspect="1"/>
            </p:cNvSpPr>
            <p:nvPr/>
          </p:nvSpPr>
          <p:spPr bwMode="ltGray">
            <a:xfrm>
              <a:off x="509851" y="1348505"/>
              <a:ext cx="1056822" cy="1042374"/>
            </a:xfrm>
            <a:prstGeom prst="ellipse">
              <a:avLst/>
            </a:prstGeom>
            <a:solidFill>
              <a:srgbClr val="C69B0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53" name="Freeform 10">
              <a:extLst>
                <a:ext uri="{FF2B5EF4-FFF2-40B4-BE49-F238E27FC236}">
                  <a16:creationId xmlns:a16="http://schemas.microsoft.com/office/drawing/2014/main" id="{8DD6C840-D219-4BA3-B6C5-E882D52E4F0C}"/>
                </a:ext>
              </a:extLst>
            </p:cNvPr>
            <p:cNvSpPr>
              <a:spLocks noChangeAspect="1" noEditPoints="1"/>
            </p:cNvSpPr>
            <p:nvPr/>
          </p:nvSpPr>
          <p:spPr bwMode="auto">
            <a:xfrm>
              <a:off x="731585" y="1519302"/>
              <a:ext cx="613354" cy="612000"/>
            </a:xfrm>
            <a:custGeom>
              <a:avLst/>
              <a:gdLst>
                <a:gd name="T0" fmla="*/ 341 w 453"/>
                <a:gd name="T1" fmla="*/ 406 h 452"/>
                <a:gd name="T2" fmla="*/ 305 w 453"/>
                <a:gd name="T3" fmla="*/ 370 h 452"/>
                <a:gd name="T4" fmla="*/ 239 w 453"/>
                <a:gd name="T5" fmla="*/ 406 h 452"/>
                <a:gd name="T6" fmla="*/ 275 w 453"/>
                <a:gd name="T7" fmla="*/ 370 h 452"/>
                <a:gd name="T8" fmla="*/ 239 w 453"/>
                <a:gd name="T9" fmla="*/ 406 h 452"/>
                <a:gd name="T10" fmla="*/ 369 w 453"/>
                <a:gd name="T11" fmla="*/ 388 h 452"/>
                <a:gd name="T12" fmla="*/ 405 w 453"/>
                <a:gd name="T13" fmla="*/ 406 h 452"/>
                <a:gd name="T14" fmla="*/ 369 w 453"/>
                <a:gd name="T15" fmla="*/ 370 h 452"/>
                <a:gd name="T16" fmla="*/ 175 w 453"/>
                <a:gd name="T17" fmla="*/ 406 h 452"/>
                <a:gd name="T18" fmla="*/ 211 w 453"/>
                <a:gd name="T19" fmla="*/ 370 h 452"/>
                <a:gd name="T20" fmla="*/ 175 w 453"/>
                <a:gd name="T21" fmla="*/ 406 h 452"/>
                <a:gd name="T22" fmla="*/ 405 w 453"/>
                <a:gd name="T23" fmla="*/ 212 h 452"/>
                <a:gd name="T24" fmla="*/ 369 w 453"/>
                <a:gd name="T25" fmla="*/ 176 h 452"/>
                <a:gd name="T26" fmla="*/ 405 w 453"/>
                <a:gd name="T27" fmla="*/ 46 h 452"/>
                <a:gd name="T28" fmla="*/ 369 w 453"/>
                <a:gd name="T29" fmla="*/ 0 h 452"/>
                <a:gd name="T30" fmla="*/ 369 w 453"/>
                <a:gd name="T31" fmla="*/ 46 h 452"/>
                <a:gd name="T32" fmla="*/ 48 w 453"/>
                <a:gd name="T33" fmla="*/ 46 h 452"/>
                <a:gd name="T34" fmla="*/ 0 w 453"/>
                <a:gd name="T35" fmla="*/ 370 h 452"/>
                <a:gd name="T36" fmla="*/ 48 w 453"/>
                <a:gd name="T37" fmla="*/ 406 h 452"/>
                <a:gd name="T38" fmla="*/ 83 w 453"/>
                <a:gd name="T39" fmla="*/ 452 h 452"/>
                <a:gd name="T40" fmla="*/ 147 w 453"/>
                <a:gd name="T41" fmla="*/ 406 h 452"/>
                <a:gd name="T42" fmla="*/ 83 w 453"/>
                <a:gd name="T43" fmla="*/ 370 h 452"/>
                <a:gd name="T44" fmla="*/ 83 w 453"/>
                <a:gd name="T45" fmla="*/ 82 h 452"/>
                <a:gd name="T46" fmla="*/ 369 w 453"/>
                <a:gd name="T47" fmla="*/ 148 h 452"/>
                <a:gd name="T48" fmla="*/ 405 w 453"/>
                <a:gd name="T49" fmla="*/ 82 h 452"/>
                <a:gd name="T50" fmla="*/ 453 w 453"/>
                <a:gd name="T51" fmla="*/ 82 h 452"/>
                <a:gd name="T52" fmla="*/ 405 w 453"/>
                <a:gd name="T53" fmla="*/ 46 h 452"/>
                <a:gd name="T54" fmla="*/ 405 w 453"/>
                <a:gd name="T55" fmla="*/ 340 h 452"/>
                <a:gd name="T56" fmla="*/ 369 w 453"/>
                <a:gd name="T57" fmla="*/ 304 h 452"/>
                <a:gd name="T58" fmla="*/ 369 w 453"/>
                <a:gd name="T59" fmla="*/ 276 h 452"/>
                <a:gd name="T60" fmla="*/ 405 w 453"/>
                <a:gd name="T61" fmla="*/ 240 h 452"/>
                <a:gd name="T62" fmla="*/ 369 w 453"/>
                <a:gd name="T63" fmla="*/ 2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305" y="406"/>
                  </a:moveTo>
                  <a:lnTo>
                    <a:pt x="341" y="406"/>
                  </a:lnTo>
                  <a:lnTo>
                    <a:pt x="341" y="370"/>
                  </a:lnTo>
                  <a:lnTo>
                    <a:pt x="305" y="370"/>
                  </a:lnTo>
                  <a:lnTo>
                    <a:pt x="305" y="406"/>
                  </a:lnTo>
                  <a:close/>
                  <a:moveTo>
                    <a:pt x="239" y="406"/>
                  </a:moveTo>
                  <a:lnTo>
                    <a:pt x="275" y="406"/>
                  </a:lnTo>
                  <a:lnTo>
                    <a:pt x="275" y="370"/>
                  </a:lnTo>
                  <a:lnTo>
                    <a:pt x="239" y="370"/>
                  </a:lnTo>
                  <a:lnTo>
                    <a:pt x="239" y="406"/>
                  </a:lnTo>
                  <a:close/>
                  <a:moveTo>
                    <a:pt x="369" y="388"/>
                  </a:moveTo>
                  <a:lnTo>
                    <a:pt x="369" y="388"/>
                  </a:lnTo>
                  <a:lnTo>
                    <a:pt x="369" y="406"/>
                  </a:lnTo>
                  <a:lnTo>
                    <a:pt x="405" y="406"/>
                  </a:lnTo>
                  <a:lnTo>
                    <a:pt x="405" y="370"/>
                  </a:lnTo>
                  <a:lnTo>
                    <a:pt x="369" y="370"/>
                  </a:lnTo>
                  <a:lnTo>
                    <a:pt x="369" y="388"/>
                  </a:lnTo>
                  <a:close/>
                  <a:moveTo>
                    <a:pt x="175" y="406"/>
                  </a:moveTo>
                  <a:lnTo>
                    <a:pt x="211" y="406"/>
                  </a:lnTo>
                  <a:lnTo>
                    <a:pt x="211" y="370"/>
                  </a:lnTo>
                  <a:lnTo>
                    <a:pt x="175" y="370"/>
                  </a:lnTo>
                  <a:lnTo>
                    <a:pt x="175" y="406"/>
                  </a:lnTo>
                  <a:close/>
                  <a:moveTo>
                    <a:pt x="369" y="212"/>
                  </a:moveTo>
                  <a:lnTo>
                    <a:pt x="405" y="212"/>
                  </a:lnTo>
                  <a:lnTo>
                    <a:pt x="405" y="176"/>
                  </a:lnTo>
                  <a:lnTo>
                    <a:pt x="369" y="176"/>
                  </a:lnTo>
                  <a:lnTo>
                    <a:pt x="369" y="212"/>
                  </a:lnTo>
                  <a:close/>
                  <a:moveTo>
                    <a:pt x="405" y="46"/>
                  </a:moveTo>
                  <a:lnTo>
                    <a:pt x="405" y="0"/>
                  </a:lnTo>
                  <a:lnTo>
                    <a:pt x="369" y="0"/>
                  </a:lnTo>
                  <a:lnTo>
                    <a:pt x="369" y="46"/>
                  </a:lnTo>
                  <a:lnTo>
                    <a:pt x="369" y="46"/>
                  </a:lnTo>
                  <a:lnTo>
                    <a:pt x="369" y="46"/>
                  </a:lnTo>
                  <a:lnTo>
                    <a:pt x="48" y="46"/>
                  </a:lnTo>
                  <a:lnTo>
                    <a:pt x="48" y="370"/>
                  </a:lnTo>
                  <a:lnTo>
                    <a:pt x="0" y="370"/>
                  </a:lnTo>
                  <a:lnTo>
                    <a:pt x="0" y="406"/>
                  </a:lnTo>
                  <a:lnTo>
                    <a:pt x="48" y="406"/>
                  </a:lnTo>
                  <a:lnTo>
                    <a:pt x="48" y="452"/>
                  </a:lnTo>
                  <a:lnTo>
                    <a:pt x="83" y="452"/>
                  </a:lnTo>
                  <a:lnTo>
                    <a:pt x="83" y="406"/>
                  </a:lnTo>
                  <a:lnTo>
                    <a:pt x="147" y="406"/>
                  </a:lnTo>
                  <a:lnTo>
                    <a:pt x="147" y="370"/>
                  </a:lnTo>
                  <a:lnTo>
                    <a:pt x="83" y="370"/>
                  </a:lnTo>
                  <a:lnTo>
                    <a:pt x="83" y="370"/>
                  </a:lnTo>
                  <a:lnTo>
                    <a:pt x="83" y="82"/>
                  </a:lnTo>
                  <a:lnTo>
                    <a:pt x="369" y="82"/>
                  </a:lnTo>
                  <a:lnTo>
                    <a:pt x="369" y="148"/>
                  </a:lnTo>
                  <a:lnTo>
                    <a:pt x="405" y="148"/>
                  </a:lnTo>
                  <a:lnTo>
                    <a:pt x="405" y="82"/>
                  </a:lnTo>
                  <a:lnTo>
                    <a:pt x="405" y="82"/>
                  </a:lnTo>
                  <a:lnTo>
                    <a:pt x="453" y="82"/>
                  </a:lnTo>
                  <a:lnTo>
                    <a:pt x="453" y="46"/>
                  </a:lnTo>
                  <a:lnTo>
                    <a:pt x="405" y="46"/>
                  </a:lnTo>
                  <a:close/>
                  <a:moveTo>
                    <a:pt x="369" y="340"/>
                  </a:moveTo>
                  <a:lnTo>
                    <a:pt x="405" y="340"/>
                  </a:lnTo>
                  <a:lnTo>
                    <a:pt x="405" y="304"/>
                  </a:lnTo>
                  <a:lnTo>
                    <a:pt x="369" y="304"/>
                  </a:lnTo>
                  <a:lnTo>
                    <a:pt x="369" y="340"/>
                  </a:lnTo>
                  <a:close/>
                  <a:moveTo>
                    <a:pt x="369" y="276"/>
                  </a:moveTo>
                  <a:lnTo>
                    <a:pt x="405" y="276"/>
                  </a:lnTo>
                  <a:lnTo>
                    <a:pt x="405" y="240"/>
                  </a:lnTo>
                  <a:lnTo>
                    <a:pt x="369" y="240"/>
                  </a:lnTo>
                  <a:lnTo>
                    <a:pt x="369" y="276"/>
                  </a:ln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54" name="Groupe 53">
            <a:extLst>
              <a:ext uri="{FF2B5EF4-FFF2-40B4-BE49-F238E27FC236}">
                <a16:creationId xmlns:a16="http://schemas.microsoft.com/office/drawing/2014/main" id="{919D7F79-F806-4AB5-BC46-CB7D2B4A1815}"/>
              </a:ext>
            </a:extLst>
          </p:cNvPr>
          <p:cNvGrpSpPr/>
          <p:nvPr/>
        </p:nvGrpSpPr>
        <p:grpSpPr>
          <a:xfrm>
            <a:off x="9831158" y="5898578"/>
            <a:ext cx="2284977" cy="230459"/>
            <a:chOff x="9155150" y="5772986"/>
            <a:chExt cx="2265265" cy="230832"/>
          </a:xfrm>
        </p:grpSpPr>
        <p:sp>
          <p:nvSpPr>
            <p:cNvPr id="55" name="Freeform 55">
              <a:extLst>
                <a:ext uri="{FF2B5EF4-FFF2-40B4-BE49-F238E27FC236}">
                  <a16:creationId xmlns:a16="http://schemas.microsoft.com/office/drawing/2014/main" id="{126C7F2F-FBB8-474D-87AA-7D61886EEF0C}"/>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6" name="Rectangle 55">
              <a:extLst>
                <a:ext uri="{FF2B5EF4-FFF2-40B4-BE49-F238E27FC236}">
                  <a16:creationId xmlns:a16="http://schemas.microsoft.com/office/drawing/2014/main" id="{F841B031-E683-47BA-A3DC-2EC761C585DD}"/>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57" name="Freeform 53">
            <a:extLst>
              <a:ext uri="{FF2B5EF4-FFF2-40B4-BE49-F238E27FC236}">
                <a16:creationId xmlns:a16="http://schemas.microsoft.com/office/drawing/2014/main" id="{F83E865D-C86A-47DA-840C-5F4848021C65}"/>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58" name="Freeform 53">
            <a:extLst>
              <a:ext uri="{FF2B5EF4-FFF2-40B4-BE49-F238E27FC236}">
                <a16:creationId xmlns:a16="http://schemas.microsoft.com/office/drawing/2014/main" id="{FFA0D6E2-FB18-468A-BC5B-DB7DBBF7DEA1}"/>
              </a:ext>
            </a:extLst>
          </p:cNvPr>
          <p:cNvSpPr>
            <a:spLocks noChangeAspect="1" noEditPoints="1"/>
          </p:cNvSpPr>
          <p:nvPr/>
        </p:nvSpPr>
        <p:spPr bwMode="auto">
          <a:xfrm>
            <a:off x="3944811" y="4454609"/>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pic>
        <p:nvPicPr>
          <p:cNvPr id="59" name="Graphique 58">
            <a:extLst>
              <a:ext uri="{FF2B5EF4-FFF2-40B4-BE49-F238E27FC236}">
                <a16:creationId xmlns:a16="http://schemas.microsoft.com/office/drawing/2014/main" id="{FF678D7E-41B3-4AB0-8422-1FDFE81B1C9C}"/>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14854"/>
          <a:stretch/>
        </p:blipFill>
        <p:spPr>
          <a:xfrm>
            <a:off x="1837235" y="2276124"/>
            <a:ext cx="403406" cy="429351"/>
          </a:xfrm>
          <a:prstGeom prst="rect">
            <a:avLst/>
          </a:prstGeom>
        </p:spPr>
      </p:pic>
      <p:sp>
        <p:nvSpPr>
          <p:cNvPr id="60" name="shp0007">
            <a:extLst>
              <a:ext uri="{FF2B5EF4-FFF2-40B4-BE49-F238E27FC236}">
                <a16:creationId xmlns:a16="http://schemas.microsoft.com/office/drawing/2014/main" id="{0D5F023E-55DD-4B1C-BEAD-C0CF94BCCB65}"/>
              </a:ext>
            </a:extLst>
          </p:cNvPr>
          <p:cNvSpPr txBox="1"/>
          <p:nvPr/>
        </p:nvSpPr>
        <p:spPr>
          <a:xfrm>
            <a:off x="1426930" y="1490683"/>
            <a:ext cx="1296332"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BD9B08"/>
                </a:solidFill>
              </a:rPr>
              <a:t>67% </a:t>
            </a:r>
            <a:r>
              <a:rPr lang="fr-FR" sz="1198" dirty="0"/>
              <a:t>ont un </a:t>
            </a:r>
            <a:r>
              <a:rPr lang="fr-FR" sz="1198" b="1" dirty="0"/>
              <a:t>jardin</a:t>
            </a:r>
          </a:p>
        </p:txBody>
      </p:sp>
      <p:graphicFrame>
        <p:nvGraphicFramePr>
          <p:cNvPr id="62" name="shp0037">
            <a:extLst>
              <a:ext uri="{FF2B5EF4-FFF2-40B4-BE49-F238E27FC236}">
                <a16:creationId xmlns:a16="http://schemas.microsoft.com/office/drawing/2014/main" id="{5577EA0F-83F2-40DB-8E8F-317B0B78975F}"/>
              </a:ext>
            </a:extLst>
          </p:cNvPr>
          <p:cNvGraphicFramePr/>
          <p:nvPr/>
        </p:nvGraphicFramePr>
        <p:xfrm>
          <a:off x="1433703" y="1947661"/>
          <a:ext cx="1234493" cy="115887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63" name="shp0037">
            <a:extLst>
              <a:ext uri="{FF2B5EF4-FFF2-40B4-BE49-F238E27FC236}">
                <a16:creationId xmlns:a16="http://schemas.microsoft.com/office/drawing/2014/main" id="{E2BBF85B-F0B2-4DEF-A9A4-0C920C2EA07F}"/>
              </a:ext>
            </a:extLst>
          </p:cNvPr>
          <p:cNvGraphicFramePr/>
          <p:nvPr/>
        </p:nvGraphicFramePr>
        <p:xfrm>
          <a:off x="4057358" y="1947661"/>
          <a:ext cx="1234493" cy="1158878"/>
        </p:xfrm>
        <a:graphic>
          <a:graphicData uri="http://schemas.openxmlformats.org/drawingml/2006/chart">
            <c:chart xmlns:c="http://schemas.openxmlformats.org/drawingml/2006/chart" xmlns:r="http://schemas.openxmlformats.org/officeDocument/2006/relationships" r:id="rId28"/>
          </a:graphicData>
        </a:graphic>
      </p:graphicFrame>
      <p:pic>
        <p:nvPicPr>
          <p:cNvPr id="64" name="Graphique 63">
            <a:extLst>
              <a:ext uri="{FF2B5EF4-FFF2-40B4-BE49-F238E27FC236}">
                <a16:creationId xmlns:a16="http://schemas.microsoft.com/office/drawing/2014/main" id="{9500EB7C-1077-42E3-9678-1AF719E090C8}"/>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14854"/>
          <a:stretch/>
        </p:blipFill>
        <p:spPr>
          <a:xfrm>
            <a:off x="4440715" y="2302555"/>
            <a:ext cx="403406" cy="429351"/>
          </a:xfrm>
          <a:prstGeom prst="rect">
            <a:avLst/>
          </a:prstGeom>
        </p:spPr>
      </p:pic>
      <p:sp>
        <p:nvSpPr>
          <p:cNvPr id="65" name="shp0038">
            <a:extLst>
              <a:ext uri="{FF2B5EF4-FFF2-40B4-BE49-F238E27FC236}">
                <a16:creationId xmlns:a16="http://schemas.microsoft.com/office/drawing/2014/main" id="{1551E177-1EFE-4DBB-B8A5-8EAF48EC399D}"/>
              </a:ext>
            </a:extLst>
          </p:cNvPr>
          <p:cNvSpPr txBox="1"/>
          <p:nvPr/>
        </p:nvSpPr>
        <p:spPr>
          <a:xfrm>
            <a:off x="2874764" y="201315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61%</a:t>
            </a:r>
          </a:p>
        </p:txBody>
      </p:sp>
      <p:sp>
        <p:nvSpPr>
          <p:cNvPr id="66" name="shp0041">
            <a:extLst>
              <a:ext uri="{FF2B5EF4-FFF2-40B4-BE49-F238E27FC236}">
                <a16:creationId xmlns:a16="http://schemas.microsoft.com/office/drawing/2014/main" id="{BAF6F942-4FBE-41A2-97CA-47D003867228}"/>
              </a:ext>
            </a:extLst>
          </p:cNvPr>
          <p:cNvSpPr/>
          <p:nvPr/>
        </p:nvSpPr>
        <p:spPr>
          <a:xfrm>
            <a:off x="2413830" y="1964226"/>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67" name="shp0044">
            <a:extLst>
              <a:ext uri="{FF2B5EF4-FFF2-40B4-BE49-F238E27FC236}">
                <a16:creationId xmlns:a16="http://schemas.microsoft.com/office/drawing/2014/main" id="{7DA1920E-C6BF-4300-8299-51E299BA4CE2}"/>
              </a:ext>
            </a:extLst>
          </p:cNvPr>
          <p:cNvSpPr txBox="1"/>
          <p:nvPr/>
        </p:nvSpPr>
        <p:spPr>
          <a:xfrm>
            <a:off x="2774738" y="1839264"/>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500 m²</a:t>
            </a:r>
            <a:endParaRPr lang="fr-FR" sz="1198" b="1" dirty="0">
              <a:solidFill>
                <a:srgbClr val="717171"/>
              </a:solidFill>
            </a:endParaRPr>
          </a:p>
        </p:txBody>
      </p:sp>
      <p:cxnSp>
        <p:nvCxnSpPr>
          <p:cNvPr id="68" name="shp0042">
            <a:extLst>
              <a:ext uri="{FF2B5EF4-FFF2-40B4-BE49-F238E27FC236}">
                <a16:creationId xmlns:a16="http://schemas.microsoft.com/office/drawing/2014/main" id="{E0376543-3372-49AB-B424-E254098186F1}"/>
              </a:ext>
            </a:extLst>
          </p:cNvPr>
          <p:cNvCxnSpPr/>
          <p:nvPr/>
        </p:nvCxnSpPr>
        <p:spPr>
          <a:xfrm flipH="1">
            <a:off x="2492633" y="283998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69" name="shp0038">
            <a:extLst>
              <a:ext uri="{FF2B5EF4-FFF2-40B4-BE49-F238E27FC236}">
                <a16:creationId xmlns:a16="http://schemas.microsoft.com/office/drawing/2014/main" id="{2B230B99-B77A-43FF-B074-0E931BEA97B7}"/>
              </a:ext>
            </a:extLst>
          </p:cNvPr>
          <p:cNvSpPr txBox="1"/>
          <p:nvPr/>
        </p:nvSpPr>
        <p:spPr>
          <a:xfrm>
            <a:off x="2874764" y="286253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39%</a:t>
            </a:r>
          </a:p>
        </p:txBody>
      </p:sp>
      <p:sp>
        <p:nvSpPr>
          <p:cNvPr id="70" name="shp0044">
            <a:extLst>
              <a:ext uri="{FF2B5EF4-FFF2-40B4-BE49-F238E27FC236}">
                <a16:creationId xmlns:a16="http://schemas.microsoft.com/office/drawing/2014/main" id="{74DBD0F9-AB92-4919-B2E5-0E63F7B458FA}"/>
              </a:ext>
            </a:extLst>
          </p:cNvPr>
          <p:cNvSpPr txBox="1"/>
          <p:nvPr/>
        </p:nvSpPr>
        <p:spPr>
          <a:xfrm>
            <a:off x="2774738" y="2688646"/>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500 m²</a:t>
            </a:r>
            <a:endParaRPr lang="fr-FR" sz="1198" b="1" dirty="0">
              <a:solidFill>
                <a:srgbClr val="717171"/>
              </a:solidFill>
            </a:endParaRPr>
          </a:p>
        </p:txBody>
      </p:sp>
      <p:sp>
        <p:nvSpPr>
          <p:cNvPr id="71" name="shp0038">
            <a:extLst>
              <a:ext uri="{FF2B5EF4-FFF2-40B4-BE49-F238E27FC236}">
                <a16:creationId xmlns:a16="http://schemas.microsoft.com/office/drawing/2014/main" id="{027C5C07-31FB-40AC-A8EB-E49F84854965}"/>
              </a:ext>
            </a:extLst>
          </p:cNvPr>
          <p:cNvSpPr txBox="1"/>
          <p:nvPr/>
        </p:nvSpPr>
        <p:spPr>
          <a:xfrm>
            <a:off x="5461373" y="202583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80%</a:t>
            </a:r>
          </a:p>
        </p:txBody>
      </p:sp>
      <p:sp>
        <p:nvSpPr>
          <p:cNvPr id="72" name="shp0041">
            <a:extLst>
              <a:ext uri="{FF2B5EF4-FFF2-40B4-BE49-F238E27FC236}">
                <a16:creationId xmlns:a16="http://schemas.microsoft.com/office/drawing/2014/main" id="{E64DFCCF-D0DB-4EAF-9C2D-896EFB5CD645}"/>
              </a:ext>
            </a:extLst>
          </p:cNvPr>
          <p:cNvSpPr/>
          <p:nvPr/>
        </p:nvSpPr>
        <p:spPr>
          <a:xfrm>
            <a:off x="5000439" y="1976905"/>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73" name="shp0044">
            <a:extLst>
              <a:ext uri="{FF2B5EF4-FFF2-40B4-BE49-F238E27FC236}">
                <a16:creationId xmlns:a16="http://schemas.microsoft.com/office/drawing/2014/main" id="{1E45BEE0-AD1F-4A7C-A0E8-8A4B3B660DE1}"/>
              </a:ext>
            </a:extLst>
          </p:cNvPr>
          <p:cNvSpPr txBox="1"/>
          <p:nvPr/>
        </p:nvSpPr>
        <p:spPr>
          <a:xfrm>
            <a:off x="5361347" y="1851943"/>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20 m²</a:t>
            </a:r>
            <a:endParaRPr lang="fr-FR" sz="1198" b="1" dirty="0">
              <a:solidFill>
                <a:srgbClr val="717171"/>
              </a:solidFill>
            </a:endParaRPr>
          </a:p>
        </p:txBody>
      </p:sp>
      <p:cxnSp>
        <p:nvCxnSpPr>
          <p:cNvPr id="74" name="shp0042">
            <a:extLst>
              <a:ext uri="{FF2B5EF4-FFF2-40B4-BE49-F238E27FC236}">
                <a16:creationId xmlns:a16="http://schemas.microsoft.com/office/drawing/2014/main" id="{873C812E-795E-4FB5-9B1B-E1C25BDD9911}"/>
              </a:ext>
            </a:extLst>
          </p:cNvPr>
          <p:cNvCxnSpPr/>
          <p:nvPr/>
        </p:nvCxnSpPr>
        <p:spPr>
          <a:xfrm flipH="1">
            <a:off x="5079241" y="285266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75" name="shp0038">
            <a:extLst>
              <a:ext uri="{FF2B5EF4-FFF2-40B4-BE49-F238E27FC236}">
                <a16:creationId xmlns:a16="http://schemas.microsoft.com/office/drawing/2014/main" id="{06CAA738-4C4F-46CD-95BC-E55885F68DA5}"/>
              </a:ext>
            </a:extLst>
          </p:cNvPr>
          <p:cNvSpPr txBox="1"/>
          <p:nvPr/>
        </p:nvSpPr>
        <p:spPr>
          <a:xfrm>
            <a:off x="5461373" y="287521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20%</a:t>
            </a:r>
          </a:p>
        </p:txBody>
      </p:sp>
      <p:sp>
        <p:nvSpPr>
          <p:cNvPr id="76" name="shp0044">
            <a:extLst>
              <a:ext uri="{FF2B5EF4-FFF2-40B4-BE49-F238E27FC236}">
                <a16:creationId xmlns:a16="http://schemas.microsoft.com/office/drawing/2014/main" id="{F3CE2967-A96B-4716-8F8C-E52F117DB488}"/>
              </a:ext>
            </a:extLst>
          </p:cNvPr>
          <p:cNvSpPr txBox="1"/>
          <p:nvPr/>
        </p:nvSpPr>
        <p:spPr>
          <a:xfrm>
            <a:off x="5361347" y="2701326"/>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20 m²</a:t>
            </a:r>
            <a:endParaRPr lang="fr-FR" sz="1198" b="1" dirty="0">
              <a:solidFill>
                <a:srgbClr val="717171"/>
              </a:solidFill>
            </a:endParaRPr>
          </a:p>
        </p:txBody>
      </p:sp>
      <p:sp>
        <p:nvSpPr>
          <p:cNvPr id="79" name="shp0007">
            <a:extLst>
              <a:ext uri="{FF2B5EF4-FFF2-40B4-BE49-F238E27FC236}">
                <a16:creationId xmlns:a16="http://schemas.microsoft.com/office/drawing/2014/main" id="{0EF3877A-6A2B-4A28-BA64-D1078B6B6457}"/>
              </a:ext>
            </a:extLst>
          </p:cNvPr>
          <p:cNvSpPr txBox="1"/>
          <p:nvPr/>
        </p:nvSpPr>
        <p:spPr>
          <a:xfrm>
            <a:off x="3479892" y="1490683"/>
            <a:ext cx="2578260"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BD9B08"/>
                </a:solidFill>
              </a:rPr>
              <a:t>33% </a:t>
            </a:r>
            <a:r>
              <a:rPr lang="fr-FR" sz="1198" dirty="0"/>
              <a:t>ont </a:t>
            </a:r>
            <a:r>
              <a:rPr lang="fr-FR" sz="1198" b="1" dirty="0"/>
              <a:t>une terrasse ou un balcon</a:t>
            </a:r>
          </a:p>
        </p:txBody>
      </p:sp>
      <p:cxnSp>
        <p:nvCxnSpPr>
          <p:cNvPr id="77" name="shp0020">
            <a:extLst>
              <a:ext uri="{FF2B5EF4-FFF2-40B4-BE49-F238E27FC236}">
                <a16:creationId xmlns:a16="http://schemas.microsoft.com/office/drawing/2014/main" id="{AE434ED4-1863-4EAF-8682-DD3225CBDB23}"/>
              </a:ext>
            </a:extLst>
          </p:cNvPr>
          <p:cNvCxnSpPr>
            <a:cxnSpLocks/>
          </p:cNvCxnSpPr>
          <p:nvPr/>
        </p:nvCxnSpPr>
        <p:spPr>
          <a:xfrm>
            <a:off x="6403987" y="3903665"/>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hp0032">
            <a:extLst>
              <a:ext uri="{FF2B5EF4-FFF2-40B4-BE49-F238E27FC236}">
                <a16:creationId xmlns:a16="http://schemas.microsoft.com/office/drawing/2014/main" id="{0B4D9AD1-04FA-45E3-B448-C53911A7F232}"/>
              </a:ext>
            </a:extLst>
          </p:cNvPr>
          <p:cNvCxnSpPr>
            <a:cxnSpLocks/>
          </p:cNvCxnSpPr>
          <p:nvPr/>
        </p:nvCxnSpPr>
        <p:spPr>
          <a:xfrm>
            <a:off x="6403987" y="5558513"/>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1" name="ZoneTexte 80">
            <a:extLst>
              <a:ext uri="{FF2B5EF4-FFF2-40B4-BE49-F238E27FC236}">
                <a16:creationId xmlns:a16="http://schemas.microsoft.com/office/drawing/2014/main" id="{A27A3344-1235-442C-BA75-4066C9C88FFD}"/>
              </a:ext>
            </a:extLst>
          </p:cNvPr>
          <p:cNvSpPr txBox="1"/>
          <p:nvPr/>
        </p:nvSpPr>
        <p:spPr>
          <a:xfrm>
            <a:off x="9208535" y="4870610"/>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14% ne dédie aucun temps</a:t>
            </a:r>
          </a:p>
        </p:txBody>
      </p:sp>
      <p:sp>
        <p:nvSpPr>
          <p:cNvPr id="82" name="ZoneTexte 81">
            <a:extLst>
              <a:ext uri="{FF2B5EF4-FFF2-40B4-BE49-F238E27FC236}">
                <a16:creationId xmlns:a16="http://schemas.microsoft.com/office/drawing/2014/main" id="{82AE4EC2-FCC4-4E68-A471-C4903CBBB032}"/>
              </a:ext>
            </a:extLst>
          </p:cNvPr>
          <p:cNvSpPr txBox="1"/>
          <p:nvPr/>
        </p:nvSpPr>
        <p:spPr>
          <a:xfrm>
            <a:off x="9208535" y="4112426"/>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 ne dédie aucun temps</a:t>
            </a:r>
          </a:p>
        </p:txBody>
      </p:sp>
      <p:sp>
        <p:nvSpPr>
          <p:cNvPr id="83" name="ZoneTexte 82">
            <a:extLst>
              <a:ext uri="{FF2B5EF4-FFF2-40B4-BE49-F238E27FC236}">
                <a16:creationId xmlns:a16="http://schemas.microsoft.com/office/drawing/2014/main" id="{9FAD06C2-5E4C-4A74-A73F-54A97663F003}"/>
              </a:ext>
            </a:extLst>
          </p:cNvPr>
          <p:cNvSpPr txBox="1"/>
          <p:nvPr/>
        </p:nvSpPr>
        <p:spPr>
          <a:xfrm>
            <a:off x="9208535" y="4491518"/>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5% ne dédie aucun temps</a:t>
            </a:r>
          </a:p>
        </p:txBody>
      </p:sp>
      <p:sp>
        <p:nvSpPr>
          <p:cNvPr id="84" name="ZoneTexte 83">
            <a:extLst>
              <a:ext uri="{FF2B5EF4-FFF2-40B4-BE49-F238E27FC236}">
                <a16:creationId xmlns:a16="http://schemas.microsoft.com/office/drawing/2014/main" id="{C623ABDA-810B-492B-B5EB-9AD1D37CCC9E}"/>
              </a:ext>
            </a:extLst>
          </p:cNvPr>
          <p:cNvSpPr txBox="1"/>
          <p:nvPr/>
        </p:nvSpPr>
        <p:spPr>
          <a:xfrm>
            <a:off x="9208535" y="5249701"/>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42% ne dédie aucun temps</a:t>
            </a:r>
          </a:p>
        </p:txBody>
      </p:sp>
      <p:sp>
        <p:nvSpPr>
          <p:cNvPr id="85" name="Rectangle 84">
            <a:extLst>
              <a:ext uri="{FF2B5EF4-FFF2-40B4-BE49-F238E27FC236}">
                <a16:creationId xmlns:a16="http://schemas.microsoft.com/office/drawing/2014/main" id="{53F79385-8B9C-47B3-B45D-187715674B42}"/>
              </a:ext>
            </a:extLst>
          </p:cNvPr>
          <p:cNvSpPr/>
          <p:nvPr/>
        </p:nvSpPr>
        <p:spPr>
          <a:xfrm>
            <a:off x="8788399" y="3640322"/>
            <a:ext cx="2082453" cy="245823"/>
          </a:xfrm>
          <a:prstGeom prst="rect">
            <a:avLst/>
          </a:prstGeom>
        </p:spPr>
        <p:txBody>
          <a:bodyPr wrap="none">
            <a:spAutoFit/>
          </a:bodyPr>
          <a:lstStyle/>
          <a:p>
            <a:pPr defTabSz="912937" fontAlgn="base">
              <a:spcBef>
                <a:spcPct val="0"/>
              </a:spcBef>
              <a:spcAft>
                <a:spcPct val="0"/>
              </a:spcAft>
              <a:defRPr/>
            </a:pPr>
            <a:r>
              <a:rPr lang="en-GB" sz="998" b="1" dirty="0">
                <a:solidFill>
                  <a:prstClr val="black">
                    <a:lumMod val="50000"/>
                  </a:prstClr>
                </a:solidFill>
                <a:latin typeface="Arial" panose="020B0604020202020204" pitchFamily="34" charset="0"/>
                <a:cs typeface="Arial" panose="020B0604020202020204" pitchFamily="34" charset="0"/>
              </a:rPr>
              <a:t>(</a:t>
            </a:r>
            <a:r>
              <a:rPr lang="en-GB" sz="998" b="1" dirty="0" err="1">
                <a:solidFill>
                  <a:prstClr val="black">
                    <a:lumMod val="50000"/>
                  </a:prstClr>
                </a:solidFill>
                <a:latin typeface="Arial" panose="020B0604020202020204" pitchFamily="34" charset="0"/>
                <a:cs typeface="Arial" panose="020B0604020202020204" pitchFamily="34" charset="0"/>
              </a:rPr>
              <a:t>heures</a:t>
            </a:r>
            <a:r>
              <a:rPr lang="en-GB" sz="998" b="1" dirty="0">
                <a:solidFill>
                  <a:prstClr val="black">
                    <a:lumMod val="50000"/>
                  </a:prstClr>
                </a:solidFill>
                <a:latin typeface="Arial" panose="020B0604020202020204" pitchFamily="34" charset="0"/>
                <a:cs typeface="Arial" panose="020B0604020202020204" pitchFamily="34" charset="0"/>
              </a:rPr>
              <a:t> / </a:t>
            </a:r>
            <a:r>
              <a:rPr lang="en-GB" sz="998" b="1" dirty="0" err="1">
                <a:solidFill>
                  <a:prstClr val="black">
                    <a:lumMod val="50000"/>
                  </a:prstClr>
                </a:solidFill>
                <a:latin typeface="Arial" panose="020B0604020202020204" pitchFamily="34" charset="0"/>
                <a:cs typeface="Arial" panose="020B0604020202020204" pitchFamily="34" charset="0"/>
              </a:rPr>
              <a:t>semaine</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en</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moyenne</a:t>
            </a:r>
            <a:r>
              <a:rPr lang="en-GB" sz="998" b="1" dirty="0">
                <a:solidFill>
                  <a:prstClr val="black">
                    <a:lumMod val="50000"/>
                  </a:prstClr>
                </a:solidFill>
                <a:latin typeface="Arial" panose="020B0604020202020204" pitchFamily="34" charset="0"/>
                <a:cs typeface="Arial" panose="020B0604020202020204" pitchFamily="34" charset="0"/>
              </a:rPr>
              <a:t>)</a:t>
            </a:r>
            <a:endParaRPr lang="fr-FR" sz="998" b="1" dirty="0">
              <a:solidFill>
                <a:srgbClr val="717171"/>
              </a:solidFill>
              <a:latin typeface="Arial" charset="0"/>
              <a:cs typeface="Arial" charset="0"/>
            </a:endParaRPr>
          </a:p>
        </p:txBody>
      </p:sp>
      <p:sp>
        <p:nvSpPr>
          <p:cNvPr id="86" name="Freeform 53">
            <a:extLst>
              <a:ext uri="{FF2B5EF4-FFF2-40B4-BE49-F238E27FC236}">
                <a16:creationId xmlns:a16="http://schemas.microsoft.com/office/drawing/2014/main" id="{5A50F201-9055-42A4-8533-7E7FD2CBA36E}"/>
              </a:ext>
            </a:extLst>
          </p:cNvPr>
          <p:cNvSpPr>
            <a:spLocks noChangeAspect="1" noEditPoints="1"/>
          </p:cNvSpPr>
          <p:nvPr/>
        </p:nvSpPr>
        <p:spPr bwMode="auto">
          <a:xfrm>
            <a:off x="10848593" y="5284621"/>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A0E4011C-6D2E-734C-066D-0FDD17889286}"/>
              </a:ext>
            </a:extLst>
          </p:cNvPr>
          <p:cNvSpPr>
            <a:spLocks noGrp="1"/>
          </p:cNvSpPr>
          <p:nvPr>
            <p:ph type="sldNum" sz="quarter" idx="4"/>
          </p:nvPr>
        </p:nvSpPr>
        <p:spPr/>
        <p:txBody>
          <a:bodyPr/>
          <a:lstStyle/>
          <a:p>
            <a:fld id="{4034BEE3-566C-4068-A777-C3A4762E861B}" type="slidenum">
              <a:rPr lang="en-GB" smtClean="0"/>
              <a:pPr/>
              <a:t>19</a:t>
            </a:fld>
            <a:endParaRPr lang="en-GB" dirty="0"/>
          </a:p>
        </p:txBody>
      </p:sp>
    </p:spTree>
    <p:custDataLst>
      <p:tags r:id="rId1"/>
    </p:custDataLst>
    <p:extLst>
      <p:ext uri="{BB962C8B-B14F-4D97-AF65-F5344CB8AC3E}">
        <p14:creationId xmlns:p14="http://schemas.microsoft.com/office/powerpoint/2010/main" val="256894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F0756A73-5F94-4FE3-AF70-5C0C1496D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1018" y="2448520"/>
            <a:ext cx="3270971" cy="3041429"/>
          </a:xfrm>
          <a:prstGeom prst="rect">
            <a:avLst/>
          </a:prstGeom>
        </p:spPr>
      </p:pic>
      <p:sp>
        <p:nvSpPr>
          <p:cNvPr id="7" name="Rectangle 6">
            <a:extLst>
              <a:ext uri="{FF2B5EF4-FFF2-40B4-BE49-F238E27FC236}">
                <a16:creationId xmlns:a16="http://schemas.microsoft.com/office/drawing/2014/main" id="{88935981-26D4-4887-B66E-77D17BAC97F9}"/>
              </a:ext>
            </a:extLst>
          </p:cNvPr>
          <p:cNvSpPr/>
          <p:nvPr/>
        </p:nvSpPr>
        <p:spPr bwMode="ltGray">
          <a:xfrm>
            <a:off x="5820525" y="2773080"/>
            <a:ext cx="1313353" cy="2812648"/>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p>
        </p:txBody>
      </p:sp>
      <p:sp>
        <p:nvSpPr>
          <p:cNvPr id="9" name="Sous-titre 8">
            <a:extLst>
              <a:ext uri="{FF2B5EF4-FFF2-40B4-BE49-F238E27FC236}">
                <a16:creationId xmlns:a16="http://schemas.microsoft.com/office/drawing/2014/main" id="{E8B2DD8C-D580-4AD6-B7B7-A6CBB55AFC01}"/>
              </a:ext>
            </a:extLst>
          </p:cNvPr>
          <p:cNvSpPr>
            <a:spLocks noGrp="1"/>
          </p:cNvSpPr>
          <p:nvPr>
            <p:ph type="subTitle" idx="1"/>
          </p:nvPr>
        </p:nvSpPr>
        <p:spPr>
          <a:xfrm>
            <a:off x="6148489" y="4352330"/>
            <a:ext cx="5505031" cy="1354217"/>
          </a:xfrm>
        </p:spPr>
        <p:txBody>
          <a:bodyPr/>
          <a:lstStyle/>
          <a:p>
            <a:r>
              <a:rPr lang="en-US" dirty="0"/>
              <a:t>La</a:t>
            </a:r>
            <a:br>
              <a:rPr lang="en-US" dirty="0"/>
            </a:br>
            <a:r>
              <a:rPr lang="en-US" dirty="0" err="1"/>
              <a:t>méthodologie</a:t>
            </a:r>
            <a:endParaRPr lang="fr-FR" dirty="0"/>
          </a:p>
        </p:txBody>
      </p:sp>
      <p:sp>
        <p:nvSpPr>
          <p:cNvPr id="18" name="Rectangle 17">
            <a:extLst>
              <a:ext uri="{FF2B5EF4-FFF2-40B4-BE49-F238E27FC236}">
                <a16:creationId xmlns:a16="http://schemas.microsoft.com/office/drawing/2014/main" id="{D0DD73A1-F759-466B-A9B2-8052B93F11F7}"/>
              </a:ext>
            </a:extLst>
          </p:cNvPr>
          <p:cNvSpPr/>
          <p:nvPr/>
        </p:nvSpPr>
        <p:spPr bwMode="ltGray">
          <a:xfrm>
            <a:off x="5820525" y="3642821"/>
            <a:ext cx="36000" cy="1944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p>
        </p:txBody>
      </p:sp>
    </p:spTree>
    <p:custDataLst>
      <p:tags r:id="rId1"/>
    </p:custDataLst>
    <p:extLst>
      <p:ext uri="{BB962C8B-B14F-4D97-AF65-F5344CB8AC3E}">
        <p14:creationId xmlns:p14="http://schemas.microsoft.com/office/powerpoint/2010/main" val="91334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Le passionné par la nature</a:t>
            </a:r>
            <a:endParaRPr lang="fr-FR" dirty="0">
              <a:solidFill>
                <a:srgbClr val="000000"/>
              </a:solidFill>
            </a:endParaRPr>
          </a:p>
        </p:txBody>
      </p:sp>
      <p:sp>
        <p:nvSpPr>
          <p:cNvPr id="4" name="ZoneTexte 3">
            <a:extLst>
              <a:ext uri="{FF2B5EF4-FFF2-40B4-BE49-F238E27FC236}">
                <a16:creationId xmlns:a16="http://schemas.microsoft.com/office/drawing/2014/main" id="{4374C8EB-FC25-4846-9147-7457A64EE1B2}"/>
              </a:ext>
            </a:extLst>
          </p:cNvPr>
          <p:cNvSpPr txBox="1"/>
          <p:nvPr/>
        </p:nvSpPr>
        <p:spPr>
          <a:xfrm>
            <a:off x="4023892" y="881336"/>
            <a:ext cx="7673957" cy="5217594"/>
          </a:xfrm>
          <a:prstGeom prst="rect">
            <a:avLst/>
          </a:prstGeom>
          <a:noFill/>
        </p:spPr>
        <p:txBody>
          <a:bodyPr wrap="square" lIns="0" tIns="0" rIns="0" bIns="0" rtlCol="0">
            <a:noAutofit/>
          </a:bodyPr>
          <a:lstStyle/>
          <a:p>
            <a:pPr defTabSz="912937" fontAlgn="base">
              <a:spcBef>
                <a:spcPct val="0"/>
              </a:spcBef>
              <a:spcAft>
                <a:spcPct val="0"/>
              </a:spcAft>
              <a:defRPr/>
            </a:pPr>
            <a:r>
              <a:rPr lang="fr-FR" sz="1398" dirty="0">
                <a:solidFill>
                  <a:srgbClr val="717171"/>
                </a:solidFill>
                <a:latin typeface="Arial" charset="0"/>
                <a:cs typeface="Arial" charset="0"/>
              </a:rPr>
              <a:t>Le passionné par la nature est une personne proche de la nature et sensible à l’environnement.</a:t>
            </a:r>
          </a:p>
          <a:p>
            <a:pPr defTabSz="912937" fontAlgn="base">
              <a:spcBef>
                <a:spcPct val="0"/>
              </a:spcBef>
              <a:spcAft>
                <a:spcPct val="0"/>
              </a:spcAft>
              <a:defRPr/>
            </a:pPr>
            <a:r>
              <a:rPr lang="fr-FR" sz="1398" dirty="0">
                <a:solidFill>
                  <a:srgbClr val="717171"/>
                </a:solidFill>
                <a:latin typeface="Arial" charset="0"/>
                <a:cs typeface="Arial" charset="0"/>
              </a:rPr>
              <a:t>Il conçoit ses espaces extérieurs comme des lieux d’activités manuelles, devant rester sauvages et lui permettant de rester en contact avec la nature.</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 est plus souvent inactif, avec une part de 55 ans ou plus et une part de foyers composés d’une personne plus importante. Il vit davantage dans une maison en province et possède un jardin qui se compose plus d’un potager que d’une terrasse. Il dispose aussi de moins de pelouse.</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Le passionné par la nature est une personne moins connectée, ce qui se reflète dans ses pratiques digitales limitées, sur tous les canaux quels qu’ils soient.</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Ses pratiques collaboratives correspondent à son usage de prédilection des espaces extérieurs et se concentrent plus souvent sur de l’échange ou don de graines, plants ou récoltes.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 fait rarement appel à un professionnel. Cela peut en partie s’expliquer par le fait qu’il soit suffisamment équipé en tronçonneuse, pour réaliser lui même l’élagage de ses arbres, la mission la plus confiée à un professionnel.</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Le reste de son équipement en outil motorisé est comparable avec l’ensemble. Lors de l’achat de ces produits, il accorde une attention particulière au service après-vente, dans un souci de durée de vie.</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En termes de mobilier de jardin, son équipement est aussi comparable à la moyenne, avec un intérêt moindre pour l’esthétique en termes de critères de choix.</a:t>
            </a:r>
          </a:p>
          <a:p>
            <a:pPr defTabSz="912937" fontAlgn="base">
              <a:spcBef>
                <a:spcPct val="0"/>
              </a:spcBef>
              <a:spcAft>
                <a:spcPct val="0"/>
              </a:spcAft>
              <a:defRPr/>
            </a:pPr>
            <a:endParaRPr lang="fr-FR" sz="1398" dirty="0">
              <a:solidFill>
                <a:srgbClr val="717171"/>
              </a:solidFill>
              <a:latin typeface="Arial" charset="0"/>
              <a:cs typeface="Arial" charset="0"/>
            </a:endParaRPr>
          </a:p>
        </p:txBody>
      </p:sp>
      <p:grpSp>
        <p:nvGrpSpPr>
          <p:cNvPr id="9" name="Groupe 8">
            <a:extLst>
              <a:ext uri="{FF2B5EF4-FFF2-40B4-BE49-F238E27FC236}">
                <a16:creationId xmlns:a16="http://schemas.microsoft.com/office/drawing/2014/main" id="{F996EE4F-53F3-4383-B9C0-4E819D111EEB}"/>
              </a:ext>
            </a:extLst>
          </p:cNvPr>
          <p:cNvGrpSpPr>
            <a:grpSpLocks noChangeAspect="1"/>
          </p:cNvGrpSpPr>
          <p:nvPr/>
        </p:nvGrpSpPr>
        <p:grpSpPr>
          <a:xfrm>
            <a:off x="11449700" y="105431"/>
            <a:ext cx="619479" cy="611010"/>
            <a:chOff x="2536136" y="1348505"/>
            <a:chExt cx="1056822" cy="1042374"/>
          </a:xfrm>
        </p:grpSpPr>
        <p:sp>
          <p:nvSpPr>
            <p:cNvPr id="10" name="Ellipse 9">
              <a:extLst>
                <a:ext uri="{FF2B5EF4-FFF2-40B4-BE49-F238E27FC236}">
                  <a16:creationId xmlns:a16="http://schemas.microsoft.com/office/drawing/2014/main" id="{4A13AB0D-283B-4F75-A961-434E43851D44}"/>
                </a:ext>
              </a:extLst>
            </p:cNvPr>
            <p:cNvSpPr/>
            <p:nvPr/>
          </p:nvSpPr>
          <p:spPr bwMode="ltGray">
            <a:xfrm>
              <a:off x="2536136" y="1348505"/>
              <a:ext cx="1056822" cy="1042374"/>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1" name="Freeform 8">
              <a:extLst>
                <a:ext uri="{FF2B5EF4-FFF2-40B4-BE49-F238E27FC236}">
                  <a16:creationId xmlns:a16="http://schemas.microsoft.com/office/drawing/2014/main" id="{D58407B7-2128-4D4A-93DA-3EC431E76C26}"/>
                </a:ext>
              </a:extLst>
            </p:cNvPr>
            <p:cNvSpPr>
              <a:spLocks noChangeAspect="1" noEditPoints="1"/>
            </p:cNvSpPr>
            <p:nvPr/>
          </p:nvSpPr>
          <p:spPr bwMode="auto">
            <a:xfrm>
              <a:off x="2816813" y="1607877"/>
              <a:ext cx="584248" cy="523630"/>
            </a:xfrm>
            <a:custGeom>
              <a:avLst/>
              <a:gdLst>
                <a:gd name="T0" fmla="*/ 223 w 227"/>
                <a:gd name="T1" fmla="*/ 6 h 203"/>
                <a:gd name="T2" fmla="*/ 180 w 227"/>
                <a:gd name="T3" fmla="*/ 0 h 203"/>
                <a:gd name="T4" fmla="*/ 123 w 227"/>
                <a:gd name="T5" fmla="*/ 17 h 203"/>
                <a:gd name="T6" fmla="*/ 103 w 227"/>
                <a:gd name="T7" fmla="*/ 93 h 203"/>
                <a:gd name="T8" fmla="*/ 94 w 227"/>
                <a:gd name="T9" fmla="*/ 108 h 203"/>
                <a:gd name="T10" fmla="*/ 88 w 227"/>
                <a:gd name="T11" fmla="*/ 125 h 203"/>
                <a:gd name="T12" fmla="*/ 77 w 227"/>
                <a:gd name="T13" fmla="*/ 104 h 203"/>
                <a:gd name="T14" fmla="*/ 64 w 227"/>
                <a:gd name="T15" fmla="*/ 62 h 203"/>
                <a:gd name="T16" fmla="*/ 0 w 227"/>
                <a:gd name="T17" fmla="*/ 55 h 203"/>
                <a:gd name="T18" fmla="*/ 26 w 227"/>
                <a:gd name="T19" fmla="*/ 113 h 203"/>
                <a:gd name="T20" fmla="*/ 71 w 227"/>
                <a:gd name="T21" fmla="*/ 113 h 203"/>
                <a:gd name="T22" fmla="*/ 83 w 227"/>
                <a:gd name="T23" fmla="*/ 153 h 203"/>
                <a:gd name="T24" fmla="*/ 25 w 227"/>
                <a:gd name="T25" fmla="*/ 197 h 203"/>
                <a:gd name="T26" fmla="*/ 27 w 227"/>
                <a:gd name="T27" fmla="*/ 201 h 203"/>
                <a:gd name="T28" fmla="*/ 31 w 227"/>
                <a:gd name="T29" fmla="*/ 203 h 203"/>
                <a:gd name="T30" fmla="*/ 146 w 227"/>
                <a:gd name="T31" fmla="*/ 203 h 203"/>
                <a:gd name="T32" fmla="*/ 150 w 227"/>
                <a:gd name="T33" fmla="*/ 201 h 203"/>
                <a:gd name="T34" fmla="*/ 151 w 227"/>
                <a:gd name="T35" fmla="*/ 197 h 203"/>
                <a:gd name="T36" fmla="*/ 94 w 227"/>
                <a:gd name="T37" fmla="*/ 153 h 203"/>
                <a:gd name="T38" fmla="*/ 103 w 227"/>
                <a:gd name="T39" fmla="*/ 113 h 203"/>
                <a:gd name="T40" fmla="*/ 110 w 227"/>
                <a:gd name="T41" fmla="*/ 101 h 203"/>
                <a:gd name="T42" fmla="*/ 151 w 227"/>
                <a:gd name="T43" fmla="*/ 115 h 203"/>
                <a:gd name="T44" fmla="*/ 185 w 227"/>
                <a:gd name="T45" fmla="*/ 103 h 203"/>
                <a:gd name="T46" fmla="*/ 216 w 227"/>
                <a:gd name="T47" fmla="*/ 62 h 203"/>
                <a:gd name="T48" fmla="*/ 227 w 227"/>
                <a:gd name="T49" fmla="*/ 11 h 203"/>
                <a:gd name="T50" fmla="*/ 227 w 227"/>
                <a:gd name="T51" fmla="*/ 6 h 203"/>
                <a:gd name="T52" fmla="*/ 223 w 227"/>
                <a:gd name="T53" fmla="*/ 6 h 203"/>
                <a:gd name="T54" fmla="*/ 207 w 227"/>
                <a:gd name="T55" fmla="*/ 59 h 203"/>
                <a:gd name="T56" fmla="*/ 180 w 227"/>
                <a:gd name="T57" fmla="*/ 95 h 203"/>
                <a:gd name="T58" fmla="*/ 151 w 227"/>
                <a:gd name="T59" fmla="*/ 105 h 203"/>
                <a:gd name="T60" fmla="*/ 115 w 227"/>
                <a:gd name="T61" fmla="*/ 93 h 203"/>
                <a:gd name="T62" fmla="*/ 125 w 227"/>
                <a:gd name="T63" fmla="*/ 81 h 203"/>
                <a:gd name="T64" fmla="*/ 158 w 227"/>
                <a:gd name="T65" fmla="*/ 62 h 203"/>
                <a:gd name="T66" fmla="*/ 162 w 227"/>
                <a:gd name="T67" fmla="*/ 56 h 203"/>
                <a:gd name="T68" fmla="*/ 156 w 227"/>
                <a:gd name="T69" fmla="*/ 53 h 203"/>
                <a:gd name="T70" fmla="*/ 119 w 227"/>
                <a:gd name="T71" fmla="*/ 74 h 203"/>
                <a:gd name="T72" fmla="*/ 110 w 227"/>
                <a:gd name="T73" fmla="*/ 83 h 203"/>
                <a:gd name="T74" fmla="*/ 128 w 227"/>
                <a:gd name="T75" fmla="*/ 25 h 203"/>
                <a:gd name="T76" fmla="*/ 180 w 227"/>
                <a:gd name="T77" fmla="*/ 10 h 203"/>
                <a:gd name="T78" fmla="*/ 217 w 227"/>
                <a:gd name="T79" fmla="*/ 14 h 203"/>
                <a:gd name="T80" fmla="*/ 207 w 227"/>
                <a:gd name="T81" fmla="*/ 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3">
                  <a:moveTo>
                    <a:pt x="223" y="6"/>
                  </a:moveTo>
                  <a:cubicBezTo>
                    <a:pt x="208" y="2"/>
                    <a:pt x="193" y="0"/>
                    <a:pt x="180" y="0"/>
                  </a:cubicBezTo>
                  <a:cubicBezTo>
                    <a:pt x="157" y="0"/>
                    <a:pt x="138" y="6"/>
                    <a:pt x="123" y="17"/>
                  </a:cubicBezTo>
                  <a:cubicBezTo>
                    <a:pt x="94" y="38"/>
                    <a:pt x="96" y="66"/>
                    <a:pt x="103" y="93"/>
                  </a:cubicBezTo>
                  <a:cubicBezTo>
                    <a:pt x="99" y="98"/>
                    <a:pt x="97" y="103"/>
                    <a:pt x="94" y="108"/>
                  </a:cubicBezTo>
                  <a:cubicBezTo>
                    <a:pt x="92" y="114"/>
                    <a:pt x="90" y="119"/>
                    <a:pt x="88" y="125"/>
                  </a:cubicBezTo>
                  <a:cubicBezTo>
                    <a:pt x="85" y="117"/>
                    <a:pt x="81" y="110"/>
                    <a:pt x="77" y="104"/>
                  </a:cubicBezTo>
                  <a:cubicBezTo>
                    <a:pt x="81" y="87"/>
                    <a:pt x="79" y="73"/>
                    <a:pt x="64" y="62"/>
                  </a:cubicBezTo>
                  <a:cubicBezTo>
                    <a:pt x="47" y="49"/>
                    <a:pt x="23" y="50"/>
                    <a:pt x="0" y="55"/>
                  </a:cubicBezTo>
                  <a:cubicBezTo>
                    <a:pt x="2" y="78"/>
                    <a:pt x="9" y="101"/>
                    <a:pt x="26" y="113"/>
                  </a:cubicBezTo>
                  <a:cubicBezTo>
                    <a:pt x="42" y="125"/>
                    <a:pt x="56" y="122"/>
                    <a:pt x="71" y="113"/>
                  </a:cubicBezTo>
                  <a:cubicBezTo>
                    <a:pt x="79" y="123"/>
                    <a:pt x="83" y="137"/>
                    <a:pt x="83" y="153"/>
                  </a:cubicBezTo>
                  <a:cubicBezTo>
                    <a:pt x="53" y="155"/>
                    <a:pt x="29" y="173"/>
                    <a:pt x="25" y="197"/>
                  </a:cubicBezTo>
                  <a:cubicBezTo>
                    <a:pt x="25" y="199"/>
                    <a:pt x="25" y="200"/>
                    <a:pt x="27" y="201"/>
                  </a:cubicBezTo>
                  <a:cubicBezTo>
                    <a:pt x="28" y="203"/>
                    <a:pt x="29" y="203"/>
                    <a:pt x="31" y="203"/>
                  </a:cubicBezTo>
                  <a:cubicBezTo>
                    <a:pt x="146" y="203"/>
                    <a:pt x="146" y="203"/>
                    <a:pt x="146" y="203"/>
                  </a:cubicBezTo>
                  <a:cubicBezTo>
                    <a:pt x="148" y="203"/>
                    <a:pt x="149" y="203"/>
                    <a:pt x="150" y="201"/>
                  </a:cubicBezTo>
                  <a:cubicBezTo>
                    <a:pt x="151" y="200"/>
                    <a:pt x="152" y="199"/>
                    <a:pt x="151" y="197"/>
                  </a:cubicBezTo>
                  <a:cubicBezTo>
                    <a:pt x="148" y="173"/>
                    <a:pt x="124" y="155"/>
                    <a:pt x="94" y="153"/>
                  </a:cubicBezTo>
                  <a:cubicBezTo>
                    <a:pt x="95" y="138"/>
                    <a:pt x="98" y="125"/>
                    <a:pt x="103" y="113"/>
                  </a:cubicBezTo>
                  <a:cubicBezTo>
                    <a:pt x="105" y="108"/>
                    <a:pt x="107" y="104"/>
                    <a:pt x="110" y="101"/>
                  </a:cubicBezTo>
                  <a:cubicBezTo>
                    <a:pt x="131" y="113"/>
                    <a:pt x="143" y="115"/>
                    <a:pt x="151" y="115"/>
                  </a:cubicBezTo>
                  <a:cubicBezTo>
                    <a:pt x="163" y="115"/>
                    <a:pt x="174" y="111"/>
                    <a:pt x="185" y="103"/>
                  </a:cubicBezTo>
                  <a:cubicBezTo>
                    <a:pt x="198" y="93"/>
                    <a:pt x="209" y="80"/>
                    <a:pt x="216" y="62"/>
                  </a:cubicBezTo>
                  <a:cubicBezTo>
                    <a:pt x="222" y="47"/>
                    <a:pt x="226" y="29"/>
                    <a:pt x="227" y="11"/>
                  </a:cubicBezTo>
                  <a:cubicBezTo>
                    <a:pt x="227" y="6"/>
                    <a:pt x="227" y="6"/>
                    <a:pt x="227" y="6"/>
                  </a:cubicBezTo>
                  <a:lnTo>
                    <a:pt x="223" y="6"/>
                  </a:lnTo>
                  <a:close/>
                  <a:moveTo>
                    <a:pt x="207" y="59"/>
                  </a:moveTo>
                  <a:cubicBezTo>
                    <a:pt x="200" y="74"/>
                    <a:pt x="191" y="86"/>
                    <a:pt x="180" y="95"/>
                  </a:cubicBezTo>
                  <a:cubicBezTo>
                    <a:pt x="170" y="102"/>
                    <a:pt x="161" y="105"/>
                    <a:pt x="151" y="105"/>
                  </a:cubicBezTo>
                  <a:cubicBezTo>
                    <a:pt x="141" y="105"/>
                    <a:pt x="130" y="101"/>
                    <a:pt x="115" y="93"/>
                  </a:cubicBezTo>
                  <a:cubicBezTo>
                    <a:pt x="118" y="89"/>
                    <a:pt x="122" y="85"/>
                    <a:pt x="125" y="81"/>
                  </a:cubicBezTo>
                  <a:cubicBezTo>
                    <a:pt x="141" y="67"/>
                    <a:pt x="158" y="62"/>
                    <a:pt x="158" y="62"/>
                  </a:cubicBezTo>
                  <a:cubicBezTo>
                    <a:pt x="161" y="62"/>
                    <a:pt x="162" y="59"/>
                    <a:pt x="162" y="56"/>
                  </a:cubicBezTo>
                  <a:cubicBezTo>
                    <a:pt x="161" y="54"/>
                    <a:pt x="158" y="52"/>
                    <a:pt x="156" y="53"/>
                  </a:cubicBezTo>
                  <a:cubicBezTo>
                    <a:pt x="155" y="53"/>
                    <a:pt x="137" y="58"/>
                    <a:pt x="119" y="74"/>
                  </a:cubicBezTo>
                  <a:cubicBezTo>
                    <a:pt x="116" y="77"/>
                    <a:pt x="113" y="80"/>
                    <a:pt x="110" y="83"/>
                  </a:cubicBezTo>
                  <a:cubicBezTo>
                    <a:pt x="105" y="59"/>
                    <a:pt x="108" y="40"/>
                    <a:pt x="128" y="25"/>
                  </a:cubicBezTo>
                  <a:cubicBezTo>
                    <a:pt x="142" y="15"/>
                    <a:pt x="159" y="10"/>
                    <a:pt x="180" y="10"/>
                  </a:cubicBezTo>
                  <a:cubicBezTo>
                    <a:pt x="191" y="10"/>
                    <a:pt x="204" y="11"/>
                    <a:pt x="217" y="14"/>
                  </a:cubicBezTo>
                  <a:cubicBezTo>
                    <a:pt x="215" y="30"/>
                    <a:pt x="212" y="46"/>
                    <a:pt x="207" y="59"/>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pic>
        <p:nvPicPr>
          <p:cNvPr id="6" name="Image 5">
            <a:extLst>
              <a:ext uri="{FF2B5EF4-FFF2-40B4-BE49-F238E27FC236}">
                <a16:creationId xmlns:a16="http://schemas.microsoft.com/office/drawing/2014/main" id="{EC860486-BD50-4214-B43C-2333BEB348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025" y="1192331"/>
            <a:ext cx="3355584" cy="4465177"/>
          </a:xfrm>
          <a:prstGeom prst="rect">
            <a:avLst/>
          </a:prstGeom>
        </p:spPr>
      </p:pic>
      <p:sp>
        <p:nvSpPr>
          <p:cNvPr id="5" name="Espace réservé du numéro de diapositive 4">
            <a:extLst>
              <a:ext uri="{FF2B5EF4-FFF2-40B4-BE49-F238E27FC236}">
                <a16:creationId xmlns:a16="http://schemas.microsoft.com/office/drawing/2014/main" id="{6B841690-74DF-134D-4743-13C7F778F048}"/>
              </a:ext>
            </a:extLst>
          </p:cNvPr>
          <p:cNvSpPr>
            <a:spLocks noGrp="1"/>
          </p:cNvSpPr>
          <p:nvPr>
            <p:ph type="sldNum" sz="quarter" idx="4"/>
          </p:nvPr>
        </p:nvSpPr>
        <p:spPr/>
        <p:txBody>
          <a:bodyPr/>
          <a:lstStyle/>
          <a:p>
            <a:fld id="{4034BEE3-566C-4068-A777-C3A4762E861B}" type="slidenum">
              <a:rPr lang="en-GB" smtClean="0"/>
              <a:pPr/>
              <a:t>20</a:t>
            </a:fld>
            <a:endParaRPr lang="en-GB" dirty="0"/>
          </a:p>
        </p:txBody>
      </p:sp>
    </p:spTree>
    <p:custDataLst>
      <p:tags r:id="rId1"/>
    </p:custDataLst>
    <p:extLst>
      <p:ext uri="{BB962C8B-B14F-4D97-AF65-F5344CB8AC3E}">
        <p14:creationId xmlns:p14="http://schemas.microsoft.com/office/powerpoint/2010/main" val="182233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p0045">
            <a:extLst>
              <a:ext uri="{FF2B5EF4-FFF2-40B4-BE49-F238E27FC236}">
                <a16:creationId xmlns:a16="http://schemas.microsoft.com/office/drawing/2014/main" id="{774B57B4-724B-4F3C-B352-C90AB959CDCE}"/>
              </a:ext>
            </a:extLst>
          </p:cNvPr>
          <p:cNvSpPr/>
          <p:nvPr/>
        </p:nvSpPr>
        <p:spPr>
          <a:xfrm>
            <a:off x="4891675" y="2357322"/>
            <a:ext cx="3162464" cy="71875"/>
          </a:xfrm>
          <a:prstGeom prst="homePlate">
            <a:avLst/>
          </a:prstGeom>
          <a:solidFill>
            <a:schemeClr val="tx1">
              <a:lumMod val="20000"/>
              <a:lumOff val="80000"/>
            </a:schemeClr>
          </a:soli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398" dirty="0" err="1">
              <a:solidFill>
                <a:srgbClr val="FFFFFF"/>
              </a:solidFill>
              <a:latin typeface="Arial" panose="020B0604020202020204" pitchFamily="34" charset="0"/>
              <a:cs typeface="Arial" panose="020B0604020202020204" pitchFamily="34" charset="0"/>
            </a:endParaRPr>
          </a:p>
        </p:txBody>
      </p:sp>
      <p:graphicFrame>
        <p:nvGraphicFramePr>
          <p:cNvPr id="87" name="shp0046">
            <a:extLst>
              <a:ext uri="{FF2B5EF4-FFF2-40B4-BE49-F238E27FC236}">
                <a16:creationId xmlns:a16="http://schemas.microsoft.com/office/drawing/2014/main" id="{445826B9-3997-494D-AFE6-7E90595DC968}"/>
              </a:ext>
            </a:extLst>
          </p:cNvPr>
          <p:cNvGraphicFramePr/>
          <p:nvPr/>
        </p:nvGraphicFramePr>
        <p:xfrm>
          <a:off x="4975397" y="1328793"/>
          <a:ext cx="2836426" cy="2094177"/>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passionné par la nature – Son profil sociodémographique</a:t>
            </a:r>
          </a:p>
        </p:txBody>
      </p:sp>
      <p:graphicFrame>
        <p:nvGraphicFramePr>
          <p:cNvPr id="148" name="shp0033">
            <a:extLst>
              <a:ext uri="{FF2B5EF4-FFF2-40B4-BE49-F238E27FC236}">
                <a16:creationId xmlns:a16="http://schemas.microsoft.com/office/drawing/2014/main" id="{406E5374-82FF-4624-93AA-8B0D8C650B31}"/>
              </a:ext>
            </a:extLst>
          </p:cNvPr>
          <p:cNvGraphicFramePr/>
          <p:nvPr/>
        </p:nvGraphicFramePr>
        <p:xfrm>
          <a:off x="8550439" y="1723034"/>
          <a:ext cx="894286" cy="894286"/>
        </p:xfrm>
        <a:graphic>
          <a:graphicData uri="http://schemas.openxmlformats.org/drawingml/2006/chart">
            <c:chart xmlns:c="http://schemas.openxmlformats.org/drawingml/2006/chart" xmlns:r="http://schemas.openxmlformats.org/officeDocument/2006/relationships" r:id="rId5"/>
          </a:graphicData>
        </a:graphic>
      </p:graphicFrame>
      <p:sp>
        <p:nvSpPr>
          <p:cNvPr id="149" name="shp0034">
            <a:extLst>
              <a:ext uri="{FF2B5EF4-FFF2-40B4-BE49-F238E27FC236}">
                <a16:creationId xmlns:a16="http://schemas.microsoft.com/office/drawing/2014/main" id="{EA64711D-CE56-43CF-93EC-9C006EC7B081}"/>
              </a:ext>
            </a:extLst>
          </p:cNvPr>
          <p:cNvSpPr txBox="1"/>
          <p:nvPr/>
        </p:nvSpPr>
        <p:spPr>
          <a:xfrm>
            <a:off x="8505238" y="1161870"/>
            <a:ext cx="111694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PCS INDIVIDU</a:t>
            </a:r>
          </a:p>
        </p:txBody>
      </p:sp>
      <p:cxnSp>
        <p:nvCxnSpPr>
          <p:cNvPr id="150" name="shp0035">
            <a:extLst>
              <a:ext uri="{FF2B5EF4-FFF2-40B4-BE49-F238E27FC236}">
                <a16:creationId xmlns:a16="http://schemas.microsoft.com/office/drawing/2014/main" id="{38A7BDAB-C01C-4424-AB08-7355FE8B754E}"/>
              </a:ext>
            </a:extLst>
          </p:cNvPr>
          <p:cNvCxnSpPr>
            <a:cxnSpLocks/>
          </p:cNvCxnSpPr>
          <p:nvPr/>
        </p:nvCxnSpPr>
        <p:spPr>
          <a:xfrm>
            <a:off x="8505239" y="1399530"/>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shp0036">
            <a:extLst>
              <a:ext uri="{FF2B5EF4-FFF2-40B4-BE49-F238E27FC236}">
                <a16:creationId xmlns:a16="http://schemas.microsoft.com/office/drawing/2014/main" id="{BA8BEAB9-993F-4F1F-BB07-3DD2E6753BB2}"/>
              </a:ext>
            </a:extLst>
          </p:cNvPr>
          <p:cNvCxnSpPr>
            <a:cxnSpLocks/>
          </p:cNvCxnSpPr>
          <p:nvPr/>
        </p:nvCxnSpPr>
        <p:spPr>
          <a:xfrm>
            <a:off x="8505239" y="3355534"/>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2" name="shp0037">
            <a:extLst>
              <a:ext uri="{FF2B5EF4-FFF2-40B4-BE49-F238E27FC236}">
                <a16:creationId xmlns:a16="http://schemas.microsoft.com/office/drawing/2014/main" id="{990F3D45-4EA7-4420-8F01-6EB4FA6AA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4598" y="1931057"/>
            <a:ext cx="675093" cy="627551"/>
          </a:xfrm>
          <a:prstGeom prst="rect">
            <a:avLst/>
          </a:prstGeom>
        </p:spPr>
      </p:pic>
      <p:sp>
        <p:nvSpPr>
          <p:cNvPr id="153" name="shp0038">
            <a:extLst>
              <a:ext uri="{FF2B5EF4-FFF2-40B4-BE49-F238E27FC236}">
                <a16:creationId xmlns:a16="http://schemas.microsoft.com/office/drawing/2014/main" id="{B8E70B93-43E0-425C-A0B9-1F1B0AEFFB77}"/>
              </a:ext>
            </a:extLst>
          </p:cNvPr>
          <p:cNvSpPr txBox="1"/>
          <p:nvPr/>
        </p:nvSpPr>
        <p:spPr>
          <a:xfrm>
            <a:off x="8792756" y="2699946"/>
            <a:ext cx="409652" cy="430134"/>
          </a:xfrm>
          <a:prstGeom prst="rect">
            <a:avLst/>
          </a:prstGeom>
          <a:noFill/>
        </p:spPr>
        <p:txBody>
          <a:bodyPr wrap="none" lIns="0" tIns="0" rIns="0" bIns="0" rtlCol="0">
            <a:spAutoFit/>
          </a:bodyPr>
          <a:lstStyle/>
          <a:p>
            <a:pPr algn="ctr" defTabSz="91293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96C11D"/>
                </a:solidFill>
                <a:latin typeface="Arial" panose="020B0604020202020204" pitchFamily="34" charset="0"/>
                <a:cs typeface="Arial" panose="020B0604020202020204" pitchFamily="34" charset="0"/>
              </a:rPr>
              <a:t>26%</a:t>
            </a:r>
          </a:p>
        </p:txBody>
      </p:sp>
      <p:graphicFrame>
        <p:nvGraphicFramePr>
          <p:cNvPr id="154" name="shp0039">
            <a:extLst>
              <a:ext uri="{FF2B5EF4-FFF2-40B4-BE49-F238E27FC236}">
                <a16:creationId xmlns:a16="http://schemas.microsoft.com/office/drawing/2014/main" id="{08C331C9-EC95-44B9-BB31-692D3607AC42}"/>
              </a:ext>
            </a:extLst>
          </p:cNvPr>
          <p:cNvGraphicFramePr/>
          <p:nvPr/>
        </p:nvGraphicFramePr>
        <p:xfrm>
          <a:off x="9698707" y="1723034"/>
          <a:ext cx="894286" cy="894286"/>
        </p:xfrm>
        <a:graphic>
          <a:graphicData uri="http://schemas.openxmlformats.org/drawingml/2006/chart">
            <c:chart xmlns:c="http://schemas.openxmlformats.org/drawingml/2006/chart" xmlns:r="http://schemas.openxmlformats.org/officeDocument/2006/relationships" r:id="rId8"/>
          </a:graphicData>
        </a:graphic>
      </p:graphicFrame>
      <p:sp>
        <p:nvSpPr>
          <p:cNvPr id="155" name="shp0040">
            <a:extLst>
              <a:ext uri="{FF2B5EF4-FFF2-40B4-BE49-F238E27FC236}">
                <a16:creationId xmlns:a16="http://schemas.microsoft.com/office/drawing/2014/main" id="{31A1F086-4BA8-4022-A919-1A00BBA3B68C}"/>
              </a:ext>
            </a:extLst>
          </p:cNvPr>
          <p:cNvSpPr txBox="1"/>
          <p:nvPr/>
        </p:nvSpPr>
        <p:spPr>
          <a:xfrm>
            <a:off x="9940999" y="2699946"/>
            <a:ext cx="409705" cy="430190"/>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96C11D"/>
                </a:solidFill>
                <a:latin typeface="Arial" panose="020B0604020202020204" pitchFamily="34" charset="0"/>
                <a:cs typeface="Arial" panose="020B0604020202020204" pitchFamily="34" charset="0"/>
              </a:rPr>
              <a:t>24%</a:t>
            </a:r>
          </a:p>
        </p:txBody>
      </p:sp>
      <p:graphicFrame>
        <p:nvGraphicFramePr>
          <p:cNvPr id="156" name="shp0041">
            <a:extLst>
              <a:ext uri="{FF2B5EF4-FFF2-40B4-BE49-F238E27FC236}">
                <a16:creationId xmlns:a16="http://schemas.microsoft.com/office/drawing/2014/main" id="{6EFA8EEB-51A0-4B9C-BD57-043D528D0F6E}"/>
              </a:ext>
            </a:extLst>
          </p:cNvPr>
          <p:cNvGraphicFramePr/>
          <p:nvPr/>
        </p:nvGraphicFramePr>
        <p:xfrm>
          <a:off x="10846974" y="1723034"/>
          <a:ext cx="894286" cy="894286"/>
        </p:xfrm>
        <a:graphic>
          <a:graphicData uri="http://schemas.openxmlformats.org/drawingml/2006/chart">
            <c:chart xmlns:c="http://schemas.openxmlformats.org/drawingml/2006/chart" xmlns:r="http://schemas.openxmlformats.org/officeDocument/2006/relationships" r:id="rId9"/>
          </a:graphicData>
        </a:graphic>
      </p:graphicFrame>
      <p:sp>
        <p:nvSpPr>
          <p:cNvPr id="157" name="shp0042">
            <a:extLst>
              <a:ext uri="{FF2B5EF4-FFF2-40B4-BE49-F238E27FC236}">
                <a16:creationId xmlns:a16="http://schemas.microsoft.com/office/drawing/2014/main" id="{E619E03B-BCE3-47F5-8C38-210E4B6639DA}"/>
              </a:ext>
            </a:extLst>
          </p:cNvPr>
          <p:cNvSpPr txBox="1"/>
          <p:nvPr/>
        </p:nvSpPr>
        <p:spPr>
          <a:xfrm>
            <a:off x="11050886" y="2699946"/>
            <a:ext cx="486462" cy="430134"/>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Inactifs</a:t>
            </a:r>
            <a:br>
              <a:rPr lang="fr-FR" sz="1198" b="1" dirty="0">
                <a:solidFill>
                  <a:srgbClr val="C69B08"/>
                </a:solidFill>
                <a:latin typeface="Arial" panose="020B0604020202020204" pitchFamily="34" charset="0"/>
                <a:cs typeface="Arial" panose="020B0604020202020204" pitchFamily="34" charset="0"/>
              </a:rPr>
            </a:br>
            <a:r>
              <a:rPr lang="fr-FR" sz="1597" b="1" dirty="0">
                <a:solidFill>
                  <a:srgbClr val="96C11D"/>
                </a:solidFill>
                <a:latin typeface="Arial" panose="020B0604020202020204" pitchFamily="34" charset="0"/>
                <a:cs typeface="Arial" panose="020B0604020202020204" pitchFamily="34" charset="0"/>
              </a:rPr>
              <a:t>49%</a:t>
            </a:r>
          </a:p>
        </p:txBody>
      </p:sp>
      <p:pic>
        <p:nvPicPr>
          <p:cNvPr id="158" name="shp0043">
            <a:extLst>
              <a:ext uri="{FF2B5EF4-FFF2-40B4-BE49-F238E27FC236}">
                <a16:creationId xmlns:a16="http://schemas.microsoft.com/office/drawing/2014/main" id="{78FACCF2-6322-4CFA-B8D8-BD6199174D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2865" y="1931057"/>
            <a:ext cx="675093" cy="627551"/>
          </a:xfrm>
          <a:prstGeom prst="rect">
            <a:avLst/>
          </a:prstGeom>
        </p:spPr>
      </p:pic>
      <p:pic>
        <p:nvPicPr>
          <p:cNvPr id="159" name="shp0044">
            <a:extLst>
              <a:ext uri="{FF2B5EF4-FFF2-40B4-BE49-F238E27FC236}">
                <a16:creationId xmlns:a16="http://schemas.microsoft.com/office/drawing/2014/main" id="{3A20B395-71B3-435B-9C8C-D0C419D79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1133" y="1931057"/>
            <a:ext cx="675093" cy="627551"/>
          </a:xfrm>
          <a:prstGeom prst="rect">
            <a:avLst/>
          </a:prstGeom>
        </p:spPr>
      </p:pic>
      <p:sp>
        <p:nvSpPr>
          <p:cNvPr id="162" name="shp0047">
            <a:extLst>
              <a:ext uri="{FF2B5EF4-FFF2-40B4-BE49-F238E27FC236}">
                <a16:creationId xmlns:a16="http://schemas.microsoft.com/office/drawing/2014/main" id="{C1F34618-FC12-42DF-BC74-72CF29DB94E5}"/>
              </a:ext>
            </a:extLst>
          </p:cNvPr>
          <p:cNvSpPr txBox="1"/>
          <p:nvPr/>
        </p:nvSpPr>
        <p:spPr>
          <a:xfrm>
            <a:off x="3399928" y="1161870"/>
            <a:ext cx="360046" cy="199705"/>
          </a:xfrm>
          <a:prstGeom prst="rect">
            <a:avLst/>
          </a:prstGeom>
          <a:noFill/>
        </p:spPr>
        <p:txBody>
          <a:bodyPr wrap="squar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ÂGE</a:t>
            </a:r>
          </a:p>
        </p:txBody>
      </p:sp>
      <p:pic>
        <p:nvPicPr>
          <p:cNvPr id="163" name="shp0048">
            <a:extLst>
              <a:ext uri="{FF2B5EF4-FFF2-40B4-BE49-F238E27FC236}">
                <a16:creationId xmlns:a16="http://schemas.microsoft.com/office/drawing/2014/main" id="{152DF5EE-6BF2-4754-95BE-F58942AAA6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1747" y="2016292"/>
            <a:ext cx="570502" cy="570502"/>
          </a:xfrm>
          <a:prstGeom prst="rect">
            <a:avLst/>
          </a:prstGeom>
        </p:spPr>
      </p:pic>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3399927" y="1399530"/>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3399927" y="3355534"/>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6" name="shp0051">
            <a:extLst>
              <a:ext uri="{FF2B5EF4-FFF2-40B4-BE49-F238E27FC236}">
                <a16:creationId xmlns:a16="http://schemas.microsoft.com/office/drawing/2014/main" id="{73353D0D-823C-44A0-AEF7-867E49E50D41}"/>
              </a:ext>
            </a:extLst>
          </p:cNvPr>
          <p:cNvSpPr txBox="1"/>
          <p:nvPr/>
        </p:nvSpPr>
        <p:spPr>
          <a:xfrm>
            <a:off x="3428122" y="2044087"/>
            <a:ext cx="636963" cy="5807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defTabSz="456423" fontAlgn="base">
              <a:lnSpc>
                <a:spcPct val="90000"/>
              </a:lnSpc>
              <a:spcBef>
                <a:spcPct val="0"/>
              </a:spcBef>
              <a:spcAft>
                <a:spcPct val="0"/>
              </a:spcAft>
              <a:defRPr/>
            </a:pPr>
            <a:r>
              <a:rPr lang="fr-FR" sz="1298" dirty="0">
                <a:solidFill>
                  <a:srgbClr val="000000"/>
                </a:solidFill>
              </a:rPr>
              <a:t>Âge</a:t>
            </a:r>
            <a:br>
              <a:rPr lang="fr-FR" sz="1298" dirty="0">
                <a:solidFill>
                  <a:srgbClr val="000000"/>
                </a:solidFill>
              </a:rPr>
            </a:br>
            <a:r>
              <a:rPr lang="fr-FR" sz="1298" dirty="0">
                <a:solidFill>
                  <a:srgbClr val="000000"/>
                </a:solidFill>
              </a:rPr>
              <a:t>moyen </a:t>
            </a:r>
          </a:p>
          <a:p>
            <a:pPr defTabSz="456423" fontAlgn="base">
              <a:lnSpc>
                <a:spcPct val="90000"/>
              </a:lnSpc>
              <a:spcBef>
                <a:spcPct val="0"/>
              </a:spcBef>
              <a:spcAft>
                <a:spcPct val="0"/>
              </a:spcAft>
              <a:defRPr/>
            </a:pPr>
            <a:r>
              <a:rPr lang="fr-FR" sz="1597" b="1" dirty="0">
                <a:solidFill>
                  <a:srgbClr val="000000"/>
                </a:solidFill>
              </a:rPr>
              <a:t>52 ans</a:t>
            </a:r>
          </a:p>
        </p:txBody>
      </p:sp>
      <p:sp>
        <p:nvSpPr>
          <p:cNvPr id="167" name="shp0052">
            <a:extLst>
              <a:ext uri="{FF2B5EF4-FFF2-40B4-BE49-F238E27FC236}">
                <a16:creationId xmlns:a16="http://schemas.microsoft.com/office/drawing/2014/main" id="{36E8DA8B-BD42-4778-893F-2692C9830512}"/>
              </a:ext>
            </a:extLst>
          </p:cNvPr>
          <p:cNvSpPr txBox="1"/>
          <p:nvPr/>
        </p:nvSpPr>
        <p:spPr>
          <a:xfrm>
            <a:off x="388857" y="1161870"/>
            <a:ext cx="44165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SEXE</a:t>
            </a:r>
          </a:p>
        </p:txBody>
      </p:sp>
      <p:graphicFrame>
        <p:nvGraphicFramePr>
          <p:cNvPr id="168" name="shp0053">
            <a:extLst>
              <a:ext uri="{FF2B5EF4-FFF2-40B4-BE49-F238E27FC236}">
                <a16:creationId xmlns:a16="http://schemas.microsoft.com/office/drawing/2014/main" id="{48D75CFF-5AB6-45B7-85E8-D842C49C809B}"/>
              </a:ext>
            </a:extLst>
          </p:cNvPr>
          <p:cNvGraphicFramePr/>
          <p:nvPr/>
        </p:nvGraphicFramePr>
        <p:xfrm>
          <a:off x="940015" y="1593419"/>
          <a:ext cx="1070977" cy="1070977"/>
        </p:xfrm>
        <a:graphic>
          <a:graphicData uri="http://schemas.openxmlformats.org/drawingml/2006/chart">
            <c:chart xmlns:c="http://schemas.openxmlformats.org/drawingml/2006/chart" xmlns:r="http://schemas.openxmlformats.org/officeDocument/2006/relationships" r:id="rId16"/>
          </a:graphicData>
        </a:graphic>
      </p:graphicFrame>
      <p:cxnSp>
        <p:nvCxnSpPr>
          <p:cNvPr id="169" name="shp0054">
            <a:extLst>
              <a:ext uri="{FF2B5EF4-FFF2-40B4-BE49-F238E27FC236}">
                <a16:creationId xmlns:a16="http://schemas.microsoft.com/office/drawing/2014/main" id="{7F67A5E9-F06B-4C16-B2B8-BE2142E1F99C}"/>
              </a:ext>
            </a:extLst>
          </p:cNvPr>
          <p:cNvCxnSpPr>
            <a:cxnSpLocks/>
          </p:cNvCxnSpPr>
          <p:nvPr/>
        </p:nvCxnSpPr>
        <p:spPr>
          <a:xfrm>
            <a:off x="388856" y="1399530"/>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0" name="shp0055">
            <a:extLst>
              <a:ext uri="{FF2B5EF4-FFF2-40B4-BE49-F238E27FC236}">
                <a16:creationId xmlns:a16="http://schemas.microsoft.com/office/drawing/2014/main" id="{E00C4C4C-9C6B-4931-B0FD-BEF6C9D7F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85337" y="2597235"/>
            <a:ext cx="380334" cy="399351"/>
          </a:xfrm>
          <a:prstGeom prst="rect">
            <a:avLst/>
          </a:prstGeom>
        </p:spPr>
      </p:pic>
      <p:pic>
        <p:nvPicPr>
          <p:cNvPr id="171" name="shp0056">
            <a:extLst>
              <a:ext uri="{FF2B5EF4-FFF2-40B4-BE49-F238E27FC236}">
                <a16:creationId xmlns:a16="http://schemas.microsoft.com/office/drawing/2014/main" id="{7B8996CB-6F10-42EC-9DE2-2E3AA4A04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104" y="1593419"/>
            <a:ext cx="313776" cy="313776"/>
          </a:xfrm>
          <a:prstGeom prst="rect">
            <a:avLst/>
          </a:prstGeom>
        </p:spPr>
      </p:pic>
      <p:pic>
        <p:nvPicPr>
          <p:cNvPr id="172" name="shp0057">
            <a:extLst>
              <a:ext uri="{FF2B5EF4-FFF2-40B4-BE49-F238E27FC236}">
                <a16:creationId xmlns:a16="http://schemas.microsoft.com/office/drawing/2014/main" id="{9EE7FA97-7CCB-49A8-82FC-724613DAF5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669" y="2171215"/>
            <a:ext cx="332793" cy="713126"/>
          </a:xfrm>
          <a:prstGeom prst="rect">
            <a:avLst/>
          </a:prstGeom>
        </p:spPr>
      </p:pic>
      <p:pic>
        <p:nvPicPr>
          <p:cNvPr id="173" name="shp0058">
            <a:extLst>
              <a:ext uri="{FF2B5EF4-FFF2-40B4-BE49-F238E27FC236}">
                <a16:creationId xmlns:a16="http://schemas.microsoft.com/office/drawing/2014/main" id="{1DD514F5-8F10-4975-A3F5-E9BE5DFA5D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7908" y="2171215"/>
            <a:ext cx="294759" cy="713126"/>
          </a:xfrm>
          <a:prstGeom prst="rect">
            <a:avLst/>
          </a:prstGeom>
        </p:spPr>
      </p:pic>
      <p:sp>
        <p:nvSpPr>
          <p:cNvPr id="174" name="shp0059">
            <a:extLst>
              <a:ext uri="{FF2B5EF4-FFF2-40B4-BE49-F238E27FC236}">
                <a16:creationId xmlns:a16="http://schemas.microsoft.com/office/drawing/2014/main" id="{8D626D0B-BFFD-42B3-AC63-34F55C395C6B}"/>
              </a:ext>
            </a:extLst>
          </p:cNvPr>
          <p:cNvSpPr txBox="1"/>
          <p:nvPr/>
        </p:nvSpPr>
        <p:spPr>
          <a:xfrm>
            <a:off x="490214"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96C11D"/>
                </a:solidFill>
                <a:latin typeface="Arial" panose="020B0604020202020204" pitchFamily="34" charset="0"/>
                <a:cs typeface="Arial" panose="020B0604020202020204" pitchFamily="34" charset="0"/>
              </a:rPr>
              <a:t>54%</a:t>
            </a:r>
          </a:p>
        </p:txBody>
      </p:sp>
      <p:sp>
        <p:nvSpPr>
          <p:cNvPr id="175" name="shp0060">
            <a:extLst>
              <a:ext uri="{FF2B5EF4-FFF2-40B4-BE49-F238E27FC236}">
                <a16:creationId xmlns:a16="http://schemas.microsoft.com/office/drawing/2014/main" id="{AC90C779-F46B-47BB-ABE1-B114455CB03B}"/>
              </a:ext>
            </a:extLst>
          </p:cNvPr>
          <p:cNvSpPr txBox="1"/>
          <p:nvPr/>
        </p:nvSpPr>
        <p:spPr>
          <a:xfrm>
            <a:off x="2200432"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717171"/>
                </a:solidFill>
                <a:latin typeface="Arial" panose="020B0604020202020204" pitchFamily="34" charset="0"/>
                <a:cs typeface="Arial" panose="020B0604020202020204" pitchFamily="34" charset="0"/>
              </a:rPr>
              <a:t>46%</a:t>
            </a:r>
          </a:p>
        </p:txBody>
      </p:sp>
      <p:cxnSp>
        <p:nvCxnSpPr>
          <p:cNvPr id="176" name="shp0061">
            <a:extLst>
              <a:ext uri="{FF2B5EF4-FFF2-40B4-BE49-F238E27FC236}">
                <a16:creationId xmlns:a16="http://schemas.microsoft.com/office/drawing/2014/main" id="{2A429C64-1DDC-4C51-9FD3-847A91BBB9F8}"/>
              </a:ext>
            </a:extLst>
          </p:cNvPr>
          <p:cNvCxnSpPr>
            <a:cxnSpLocks/>
          </p:cNvCxnSpPr>
          <p:nvPr/>
        </p:nvCxnSpPr>
        <p:spPr>
          <a:xfrm>
            <a:off x="388856" y="3355534"/>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passionnés par la nature (942)</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RS1 / RS2 / RS6 / RS102 / RS11 </a:t>
            </a:r>
          </a:p>
        </p:txBody>
      </p:sp>
      <p:graphicFrame>
        <p:nvGraphicFramePr>
          <p:cNvPr id="177" name="shp0011">
            <a:extLst>
              <a:ext uri="{FF2B5EF4-FFF2-40B4-BE49-F238E27FC236}">
                <a16:creationId xmlns:a16="http://schemas.microsoft.com/office/drawing/2014/main" id="{49738A35-2373-40F2-BBE4-E4ADF003B4B3}"/>
              </a:ext>
            </a:extLst>
          </p:cNvPr>
          <p:cNvGraphicFramePr/>
          <p:nvPr/>
        </p:nvGraphicFramePr>
        <p:xfrm>
          <a:off x="6590167" y="3644844"/>
          <a:ext cx="3163249" cy="1783445"/>
        </p:xfrm>
        <a:graphic>
          <a:graphicData uri="http://schemas.openxmlformats.org/drawingml/2006/chart">
            <c:chart xmlns:c="http://schemas.openxmlformats.org/drawingml/2006/chart" xmlns:r="http://schemas.openxmlformats.org/officeDocument/2006/relationships" r:id="rId25"/>
          </a:graphicData>
        </a:graphic>
      </p:graphicFrame>
      <p:sp>
        <p:nvSpPr>
          <p:cNvPr id="179" name="shp0012">
            <a:extLst>
              <a:ext uri="{FF2B5EF4-FFF2-40B4-BE49-F238E27FC236}">
                <a16:creationId xmlns:a16="http://schemas.microsoft.com/office/drawing/2014/main" id="{26E7328D-C987-4C4F-8A34-9C1C3CF54F8E}"/>
              </a:ext>
            </a:extLst>
          </p:cNvPr>
          <p:cNvSpPr txBox="1"/>
          <p:nvPr/>
        </p:nvSpPr>
        <p:spPr>
          <a:xfrm>
            <a:off x="6724599" y="3677046"/>
            <a:ext cx="1901488"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PRÉSENCE D’ENFANTS</a:t>
            </a:r>
          </a:p>
        </p:txBody>
      </p:sp>
      <p:cxnSp>
        <p:nvCxnSpPr>
          <p:cNvPr id="180" name="shp0013">
            <a:extLst>
              <a:ext uri="{FF2B5EF4-FFF2-40B4-BE49-F238E27FC236}">
                <a16:creationId xmlns:a16="http://schemas.microsoft.com/office/drawing/2014/main" id="{16DE0830-6DEA-48B7-B7EB-5A16ED5C394C}"/>
              </a:ext>
            </a:extLst>
          </p:cNvPr>
          <p:cNvCxnSpPr>
            <a:cxnSpLocks/>
          </p:cNvCxnSpPr>
          <p:nvPr/>
        </p:nvCxnSpPr>
        <p:spPr>
          <a:xfrm>
            <a:off x="6724599"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hp0014">
            <a:extLst>
              <a:ext uri="{FF2B5EF4-FFF2-40B4-BE49-F238E27FC236}">
                <a16:creationId xmlns:a16="http://schemas.microsoft.com/office/drawing/2014/main" id="{F72E16BA-89B0-4F27-9553-8A5C3CFA8A87}"/>
              </a:ext>
            </a:extLst>
          </p:cNvPr>
          <p:cNvCxnSpPr>
            <a:cxnSpLocks/>
          </p:cNvCxnSpPr>
          <p:nvPr/>
        </p:nvCxnSpPr>
        <p:spPr>
          <a:xfrm>
            <a:off x="6724599"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2" name="shp0015">
            <a:extLst>
              <a:ext uri="{FF2B5EF4-FFF2-40B4-BE49-F238E27FC236}">
                <a16:creationId xmlns:a16="http://schemas.microsoft.com/office/drawing/2014/main" id="{F964DE88-711B-4E4D-B59A-3631CC534294}"/>
              </a:ext>
            </a:extLst>
          </p:cNvPr>
          <p:cNvSpPr txBox="1"/>
          <p:nvPr/>
        </p:nvSpPr>
        <p:spPr>
          <a:xfrm>
            <a:off x="6932354" y="5171414"/>
            <a:ext cx="70409" cy="1382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0</a:t>
            </a:r>
            <a:endParaRPr lang="fr-FR" sz="1597" b="1" dirty="0">
              <a:solidFill>
                <a:srgbClr val="C69B08"/>
              </a:solidFill>
            </a:endParaRPr>
          </a:p>
        </p:txBody>
      </p:sp>
      <p:grpSp>
        <p:nvGrpSpPr>
          <p:cNvPr id="183" name="shp0016">
            <a:extLst>
              <a:ext uri="{FF2B5EF4-FFF2-40B4-BE49-F238E27FC236}">
                <a16:creationId xmlns:a16="http://schemas.microsoft.com/office/drawing/2014/main" id="{8E154A95-1A7F-438C-9FC4-2CE3617D2CBF}"/>
              </a:ext>
            </a:extLst>
          </p:cNvPr>
          <p:cNvGrpSpPr/>
          <p:nvPr/>
        </p:nvGrpSpPr>
        <p:grpSpPr>
          <a:xfrm>
            <a:off x="7684588" y="5049995"/>
            <a:ext cx="239974" cy="270989"/>
            <a:chOff x="4765787" y="5018551"/>
            <a:chExt cx="240394" cy="271463"/>
          </a:xfrm>
        </p:grpSpPr>
        <p:sp>
          <p:nvSpPr>
            <p:cNvPr id="184" name="ZoneTexte 183">
              <a:extLst>
                <a:ext uri="{FF2B5EF4-FFF2-40B4-BE49-F238E27FC236}">
                  <a16:creationId xmlns:a16="http://schemas.microsoft.com/office/drawing/2014/main" id="{B23774E9-8FE2-475E-805F-F664CB27E716}"/>
                </a:ext>
              </a:extLst>
            </p:cNvPr>
            <p:cNvSpPr txBox="1"/>
            <p:nvPr/>
          </p:nvSpPr>
          <p:spPr>
            <a:xfrm>
              <a:off x="4935649"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sp>
          <p:nvSpPr>
            <p:cNvPr id="185" name="Freeform 25">
              <a:extLst>
                <a:ext uri="{FF2B5EF4-FFF2-40B4-BE49-F238E27FC236}">
                  <a16:creationId xmlns:a16="http://schemas.microsoft.com/office/drawing/2014/main" id="{21A176B7-2C32-4FD1-B3C0-60F641CE31E4}"/>
                </a:ext>
              </a:extLst>
            </p:cNvPr>
            <p:cNvSpPr>
              <a:spLocks noEditPoints="1"/>
            </p:cNvSpPr>
            <p:nvPr/>
          </p:nvSpPr>
          <p:spPr bwMode="auto">
            <a:xfrm>
              <a:off x="4765787" y="5018551"/>
              <a:ext cx="127000" cy="271463"/>
            </a:xfrm>
            <a:custGeom>
              <a:avLst/>
              <a:gdLst>
                <a:gd name="T0" fmla="*/ 14 w 91"/>
                <a:gd name="T1" fmla="*/ 98 h 194"/>
                <a:gd name="T2" fmla="*/ 10 w 91"/>
                <a:gd name="T3" fmla="*/ 93 h 194"/>
                <a:gd name="T4" fmla="*/ 10 w 91"/>
                <a:gd name="T5" fmla="*/ 128 h 194"/>
                <a:gd name="T6" fmla="*/ 10 w 91"/>
                <a:gd name="T7" fmla="*/ 128 h 194"/>
                <a:gd name="T8" fmla="*/ 14 w 91"/>
                <a:gd name="T9" fmla="*/ 124 h 194"/>
                <a:gd name="T10" fmla="*/ 14 w 91"/>
                <a:gd name="T11" fmla="*/ 98 h 194"/>
                <a:gd name="T12" fmla="*/ 14 w 91"/>
                <a:gd name="T13" fmla="*/ 98 h 194"/>
                <a:gd name="T14" fmla="*/ 81 w 91"/>
                <a:gd name="T15" fmla="*/ 93 h 194"/>
                <a:gd name="T16" fmla="*/ 81 w 91"/>
                <a:gd name="T17" fmla="*/ 93 h 194"/>
                <a:gd name="T18" fmla="*/ 81 w 91"/>
                <a:gd name="T19" fmla="*/ 93 h 194"/>
                <a:gd name="T20" fmla="*/ 76 w 91"/>
                <a:gd name="T21" fmla="*/ 98 h 194"/>
                <a:gd name="T22" fmla="*/ 76 w 91"/>
                <a:gd name="T23" fmla="*/ 124 h 194"/>
                <a:gd name="T24" fmla="*/ 81 w 91"/>
                <a:gd name="T25" fmla="*/ 129 h 194"/>
                <a:gd name="T26" fmla="*/ 81 w 91"/>
                <a:gd name="T27" fmla="*/ 93 h 194"/>
                <a:gd name="T28" fmla="*/ 64 w 91"/>
                <a:gd name="T29" fmla="*/ 93 h 194"/>
                <a:gd name="T30" fmla="*/ 57 w 91"/>
                <a:gd name="T31" fmla="*/ 93 h 194"/>
                <a:gd name="T32" fmla="*/ 57 w 91"/>
                <a:gd name="T33" fmla="*/ 108 h 194"/>
                <a:gd name="T34" fmla="*/ 36 w 91"/>
                <a:gd name="T35" fmla="*/ 108 h 194"/>
                <a:gd name="T36" fmla="*/ 36 w 91"/>
                <a:gd name="T37" fmla="*/ 93 h 194"/>
                <a:gd name="T38" fmla="*/ 29 w 91"/>
                <a:gd name="T39" fmla="*/ 93 h 194"/>
                <a:gd name="T40" fmla="*/ 29 w 91"/>
                <a:gd name="T41" fmla="*/ 108 h 194"/>
                <a:gd name="T42" fmla="*/ 21 w 91"/>
                <a:gd name="T43" fmla="*/ 108 h 194"/>
                <a:gd name="T44" fmla="*/ 21 w 91"/>
                <a:gd name="T45" fmla="*/ 194 h 194"/>
                <a:gd name="T46" fmla="*/ 72 w 91"/>
                <a:gd name="T47" fmla="*/ 194 h 194"/>
                <a:gd name="T48" fmla="*/ 72 w 91"/>
                <a:gd name="T49" fmla="*/ 108 h 194"/>
                <a:gd name="T50" fmla="*/ 64 w 91"/>
                <a:gd name="T51" fmla="*/ 108 h 194"/>
                <a:gd name="T52" fmla="*/ 64 w 91"/>
                <a:gd name="T53" fmla="*/ 93 h 194"/>
                <a:gd name="T54" fmla="*/ 66 w 91"/>
                <a:gd name="T55" fmla="*/ 188 h 194"/>
                <a:gd name="T56" fmla="*/ 50 w 91"/>
                <a:gd name="T57" fmla="*/ 188 h 194"/>
                <a:gd name="T58" fmla="*/ 50 w 91"/>
                <a:gd name="T59" fmla="*/ 151 h 194"/>
                <a:gd name="T60" fmla="*/ 43 w 91"/>
                <a:gd name="T61" fmla="*/ 151 h 194"/>
                <a:gd name="T62" fmla="*/ 43 w 91"/>
                <a:gd name="T63" fmla="*/ 188 h 194"/>
                <a:gd name="T64" fmla="*/ 27 w 91"/>
                <a:gd name="T65" fmla="*/ 188 h 194"/>
                <a:gd name="T66" fmla="*/ 27 w 91"/>
                <a:gd name="T67" fmla="*/ 114 h 194"/>
                <a:gd name="T68" fmla="*/ 66 w 91"/>
                <a:gd name="T69" fmla="*/ 114 h 194"/>
                <a:gd name="T70" fmla="*/ 66 w 91"/>
                <a:gd name="T71" fmla="*/ 188 h 194"/>
                <a:gd name="T72" fmla="*/ 47 w 91"/>
                <a:gd name="T73" fmla="*/ 88 h 194"/>
                <a:gd name="T74" fmla="*/ 47 w 91"/>
                <a:gd name="T75" fmla="*/ 88 h 194"/>
                <a:gd name="T76" fmla="*/ 78 w 91"/>
                <a:gd name="T77" fmla="*/ 57 h 194"/>
                <a:gd name="T78" fmla="*/ 54 w 91"/>
                <a:gd name="T79" fmla="*/ 27 h 194"/>
                <a:gd name="T80" fmla="*/ 52 w 91"/>
                <a:gd name="T81" fmla="*/ 4 h 194"/>
                <a:gd name="T82" fmla="*/ 42 w 91"/>
                <a:gd name="T83" fmla="*/ 0 h 194"/>
                <a:gd name="T84" fmla="*/ 42 w 91"/>
                <a:gd name="T85" fmla="*/ 7 h 194"/>
                <a:gd name="T86" fmla="*/ 52 w 91"/>
                <a:gd name="T87" fmla="*/ 16 h 194"/>
                <a:gd name="T88" fmla="*/ 44 w 91"/>
                <a:gd name="T89" fmla="*/ 26 h 194"/>
                <a:gd name="T90" fmla="*/ 42 w 91"/>
                <a:gd name="T91" fmla="*/ 26 h 194"/>
                <a:gd name="T92" fmla="*/ 16 w 91"/>
                <a:gd name="T93" fmla="*/ 61 h 194"/>
                <a:gd name="T94" fmla="*/ 47 w 91"/>
                <a:gd name="T95" fmla="*/ 88 h 194"/>
                <a:gd name="T96" fmla="*/ 43 w 91"/>
                <a:gd name="T97" fmla="*/ 33 h 194"/>
                <a:gd name="T98" fmla="*/ 43 w 91"/>
                <a:gd name="T99" fmla="*/ 33 h 194"/>
                <a:gd name="T100" fmla="*/ 45 w 91"/>
                <a:gd name="T101" fmla="*/ 32 h 194"/>
                <a:gd name="T102" fmla="*/ 47 w 91"/>
                <a:gd name="T103" fmla="*/ 32 h 194"/>
                <a:gd name="T104" fmla="*/ 72 w 91"/>
                <a:gd name="T105" fmla="*/ 57 h 194"/>
                <a:gd name="T106" fmla="*/ 47 w 91"/>
                <a:gd name="T107" fmla="*/ 82 h 194"/>
                <a:gd name="T108" fmla="*/ 22 w 91"/>
                <a:gd name="T109" fmla="*/ 57 h 194"/>
                <a:gd name="T110" fmla="*/ 43 w 91"/>
                <a:gd name="T111" fmla="*/ 3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94">
                  <a:moveTo>
                    <a:pt x="14" y="98"/>
                  </a:moveTo>
                  <a:cubicBezTo>
                    <a:pt x="10" y="93"/>
                    <a:pt x="10" y="93"/>
                    <a:pt x="10" y="93"/>
                  </a:cubicBezTo>
                  <a:cubicBezTo>
                    <a:pt x="0" y="103"/>
                    <a:pt x="0" y="119"/>
                    <a:pt x="10" y="128"/>
                  </a:cubicBezTo>
                  <a:cubicBezTo>
                    <a:pt x="10" y="128"/>
                    <a:pt x="10" y="128"/>
                    <a:pt x="10" y="128"/>
                  </a:cubicBezTo>
                  <a:cubicBezTo>
                    <a:pt x="14" y="124"/>
                    <a:pt x="14" y="124"/>
                    <a:pt x="14" y="124"/>
                  </a:cubicBezTo>
                  <a:cubicBezTo>
                    <a:pt x="7" y="117"/>
                    <a:pt x="7" y="105"/>
                    <a:pt x="14" y="98"/>
                  </a:cubicBezTo>
                  <a:cubicBezTo>
                    <a:pt x="14" y="98"/>
                    <a:pt x="14" y="98"/>
                    <a:pt x="14" y="98"/>
                  </a:cubicBezTo>
                  <a:close/>
                  <a:moveTo>
                    <a:pt x="81" y="93"/>
                  </a:moveTo>
                  <a:cubicBezTo>
                    <a:pt x="81" y="93"/>
                    <a:pt x="81" y="93"/>
                    <a:pt x="81" y="93"/>
                  </a:cubicBezTo>
                  <a:cubicBezTo>
                    <a:pt x="81" y="93"/>
                    <a:pt x="81" y="93"/>
                    <a:pt x="81" y="93"/>
                  </a:cubicBezTo>
                  <a:cubicBezTo>
                    <a:pt x="76" y="98"/>
                    <a:pt x="76" y="98"/>
                    <a:pt x="76" y="98"/>
                  </a:cubicBezTo>
                  <a:cubicBezTo>
                    <a:pt x="83" y="105"/>
                    <a:pt x="83" y="117"/>
                    <a:pt x="76" y="124"/>
                  </a:cubicBezTo>
                  <a:cubicBezTo>
                    <a:pt x="81" y="129"/>
                    <a:pt x="81" y="129"/>
                    <a:pt x="81" y="129"/>
                  </a:cubicBezTo>
                  <a:cubicBezTo>
                    <a:pt x="90" y="119"/>
                    <a:pt x="91" y="103"/>
                    <a:pt x="81" y="93"/>
                  </a:cubicBezTo>
                  <a:close/>
                  <a:moveTo>
                    <a:pt x="64" y="93"/>
                  </a:moveTo>
                  <a:cubicBezTo>
                    <a:pt x="57" y="93"/>
                    <a:pt x="57" y="93"/>
                    <a:pt x="57" y="93"/>
                  </a:cubicBezTo>
                  <a:cubicBezTo>
                    <a:pt x="57" y="108"/>
                    <a:pt x="57" y="108"/>
                    <a:pt x="57" y="108"/>
                  </a:cubicBezTo>
                  <a:cubicBezTo>
                    <a:pt x="36" y="108"/>
                    <a:pt x="36" y="108"/>
                    <a:pt x="36" y="108"/>
                  </a:cubicBezTo>
                  <a:cubicBezTo>
                    <a:pt x="36" y="93"/>
                    <a:pt x="36" y="93"/>
                    <a:pt x="36" y="93"/>
                  </a:cubicBezTo>
                  <a:cubicBezTo>
                    <a:pt x="29" y="93"/>
                    <a:pt x="29" y="93"/>
                    <a:pt x="29" y="93"/>
                  </a:cubicBezTo>
                  <a:cubicBezTo>
                    <a:pt x="29" y="108"/>
                    <a:pt x="29" y="108"/>
                    <a:pt x="29" y="108"/>
                  </a:cubicBezTo>
                  <a:cubicBezTo>
                    <a:pt x="21" y="108"/>
                    <a:pt x="21" y="108"/>
                    <a:pt x="21" y="108"/>
                  </a:cubicBezTo>
                  <a:cubicBezTo>
                    <a:pt x="21" y="194"/>
                    <a:pt x="21" y="194"/>
                    <a:pt x="21" y="194"/>
                  </a:cubicBezTo>
                  <a:cubicBezTo>
                    <a:pt x="72" y="194"/>
                    <a:pt x="72" y="194"/>
                    <a:pt x="72" y="194"/>
                  </a:cubicBezTo>
                  <a:cubicBezTo>
                    <a:pt x="72" y="108"/>
                    <a:pt x="72" y="108"/>
                    <a:pt x="72" y="108"/>
                  </a:cubicBezTo>
                  <a:cubicBezTo>
                    <a:pt x="64" y="108"/>
                    <a:pt x="64" y="108"/>
                    <a:pt x="64" y="108"/>
                  </a:cubicBezTo>
                  <a:lnTo>
                    <a:pt x="64" y="93"/>
                  </a:lnTo>
                  <a:close/>
                  <a:moveTo>
                    <a:pt x="66" y="188"/>
                  </a:moveTo>
                  <a:cubicBezTo>
                    <a:pt x="50" y="188"/>
                    <a:pt x="50" y="188"/>
                    <a:pt x="50" y="188"/>
                  </a:cubicBezTo>
                  <a:cubicBezTo>
                    <a:pt x="50" y="151"/>
                    <a:pt x="50" y="151"/>
                    <a:pt x="50" y="151"/>
                  </a:cubicBezTo>
                  <a:cubicBezTo>
                    <a:pt x="43" y="151"/>
                    <a:pt x="43" y="151"/>
                    <a:pt x="43" y="151"/>
                  </a:cubicBezTo>
                  <a:cubicBezTo>
                    <a:pt x="43" y="188"/>
                    <a:pt x="43" y="188"/>
                    <a:pt x="43" y="188"/>
                  </a:cubicBezTo>
                  <a:cubicBezTo>
                    <a:pt x="27" y="188"/>
                    <a:pt x="27" y="188"/>
                    <a:pt x="27" y="188"/>
                  </a:cubicBezTo>
                  <a:cubicBezTo>
                    <a:pt x="27" y="114"/>
                    <a:pt x="27" y="114"/>
                    <a:pt x="27" y="114"/>
                  </a:cubicBezTo>
                  <a:cubicBezTo>
                    <a:pt x="66" y="114"/>
                    <a:pt x="66" y="114"/>
                    <a:pt x="66" y="114"/>
                  </a:cubicBezTo>
                  <a:lnTo>
                    <a:pt x="66" y="188"/>
                  </a:lnTo>
                  <a:close/>
                  <a:moveTo>
                    <a:pt x="47" y="88"/>
                  </a:moveTo>
                  <a:cubicBezTo>
                    <a:pt x="47" y="88"/>
                    <a:pt x="47" y="88"/>
                    <a:pt x="47" y="88"/>
                  </a:cubicBezTo>
                  <a:cubicBezTo>
                    <a:pt x="64" y="88"/>
                    <a:pt x="78" y="74"/>
                    <a:pt x="78" y="57"/>
                  </a:cubicBezTo>
                  <a:cubicBezTo>
                    <a:pt x="78" y="43"/>
                    <a:pt x="68" y="30"/>
                    <a:pt x="54" y="27"/>
                  </a:cubicBezTo>
                  <a:cubicBezTo>
                    <a:pt x="60" y="20"/>
                    <a:pt x="59" y="10"/>
                    <a:pt x="52" y="4"/>
                  </a:cubicBezTo>
                  <a:cubicBezTo>
                    <a:pt x="49" y="2"/>
                    <a:pt x="45" y="0"/>
                    <a:pt x="42" y="0"/>
                  </a:cubicBezTo>
                  <a:cubicBezTo>
                    <a:pt x="42" y="7"/>
                    <a:pt x="42" y="7"/>
                    <a:pt x="42" y="7"/>
                  </a:cubicBezTo>
                  <a:cubicBezTo>
                    <a:pt x="47" y="6"/>
                    <a:pt x="52" y="11"/>
                    <a:pt x="52" y="16"/>
                  </a:cubicBezTo>
                  <a:cubicBezTo>
                    <a:pt x="52" y="21"/>
                    <a:pt x="49" y="25"/>
                    <a:pt x="44" y="26"/>
                  </a:cubicBezTo>
                  <a:cubicBezTo>
                    <a:pt x="42" y="26"/>
                    <a:pt x="42" y="26"/>
                    <a:pt x="42" y="26"/>
                  </a:cubicBezTo>
                  <a:cubicBezTo>
                    <a:pt x="25" y="29"/>
                    <a:pt x="13" y="44"/>
                    <a:pt x="16" y="61"/>
                  </a:cubicBezTo>
                  <a:cubicBezTo>
                    <a:pt x="18" y="77"/>
                    <a:pt x="31" y="88"/>
                    <a:pt x="47" y="88"/>
                  </a:cubicBezTo>
                  <a:close/>
                  <a:moveTo>
                    <a:pt x="43" y="33"/>
                  </a:moveTo>
                  <a:cubicBezTo>
                    <a:pt x="43" y="33"/>
                    <a:pt x="43" y="33"/>
                    <a:pt x="43" y="33"/>
                  </a:cubicBezTo>
                  <a:cubicBezTo>
                    <a:pt x="44" y="33"/>
                    <a:pt x="44" y="32"/>
                    <a:pt x="45" y="32"/>
                  </a:cubicBezTo>
                  <a:cubicBezTo>
                    <a:pt x="47" y="32"/>
                    <a:pt x="47" y="32"/>
                    <a:pt x="47" y="32"/>
                  </a:cubicBezTo>
                  <a:cubicBezTo>
                    <a:pt x="60" y="32"/>
                    <a:pt x="72" y="43"/>
                    <a:pt x="72" y="57"/>
                  </a:cubicBezTo>
                  <a:cubicBezTo>
                    <a:pt x="72" y="71"/>
                    <a:pt x="61" y="82"/>
                    <a:pt x="47" y="82"/>
                  </a:cubicBezTo>
                  <a:cubicBezTo>
                    <a:pt x="34" y="82"/>
                    <a:pt x="22" y="71"/>
                    <a:pt x="22" y="57"/>
                  </a:cubicBezTo>
                  <a:cubicBezTo>
                    <a:pt x="22" y="45"/>
                    <a:pt x="31" y="35"/>
                    <a:pt x="43" y="3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87" name="shp0017">
            <a:extLst>
              <a:ext uri="{FF2B5EF4-FFF2-40B4-BE49-F238E27FC236}">
                <a16:creationId xmlns:a16="http://schemas.microsoft.com/office/drawing/2014/main" id="{7BEEDD94-3809-45C2-A4C8-19FC4C67B148}"/>
              </a:ext>
            </a:extLst>
          </p:cNvPr>
          <p:cNvGrpSpPr/>
          <p:nvPr/>
        </p:nvGrpSpPr>
        <p:grpSpPr>
          <a:xfrm>
            <a:off x="8371834" y="5013548"/>
            <a:ext cx="461414" cy="307437"/>
            <a:chOff x="5454236" y="4982039"/>
            <a:chExt cx="462222" cy="307975"/>
          </a:xfrm>
        </p:grpSpPr>
        <p:sp>
          <p:nvSpPr>
            <p:cNvPr id="188" name="ZoneTexte 187">
              <a:extLst>
                <a:ext uri="{FF2B5EF4-FFF2-40B4-BE49-F238E27FC236}">
                  <a16:creationId xmlns:a16="http://schemas.microsoft.com/office/drawing/2014/main" id="{F259E72C-E1B8-4368-A63A-9DC362D058D3}"/>
                </a:ext>
              </a:extLst>
            </p:cNvPr>
            <p:cNvSpPr txBox="1"/>
            <p:nvPr/>
          </p:nvSpPr>
          <p:spPr>
            <a:xfrm>
              <a:off x="5845926"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sp>
          <p:nvSpPr>
            <p:cNvPr id="189" name="Freeform 26">
              <a:extLst>
                <a:ext uri="{FF2B5EF4-FFF2-40B4-BE49-F238E27FC236}">
                  <a16:creationId xmlns:a16="http://schemas.microsoft.com/office/drawing/2014/main" id="{AB2EC3A3-6DE7-48D4-B828-1CE85521D399}"/>
                </a:ext>
              </a:extLst>
            </p:cNvPr>
            <p:cNvSpPr>
              <a:spLocks noEditPoints="1"/>
            </p:cNvSpPr>
            <p:nvPr/>
          </p:nvSpPr>
          <p:spPr bwMode="auto">
            <a:xfrm>
              <a:off x="5454236" y="4982039"/>
              <a:ext cx="328613" cy="307975"/>
            </a:xfrm>
            <a:custGeom>
              <a:avLst/>
              <a:gdLst>
                <a:gd name="T0" fmla="*/ 69 w 235"/>
                <a:gd name="T1" fmla="*/ 217 h 220"/>
                <a:gd name="T2" fmla="*/ 62 w 235"/>
                <a:gd name="T3" fmla="*/ 188 h 220"/>
                <a:gd name="T4" fmla="*/ 43 w 235"/>
                <a:gd name="T5" fmla="*/ 217 h 220"/>
                <a:gd name="T6" fmla="*/ 49 w 235"/>
                <a:gd name="T7" fmla="*/ 188 h 220"/>
                <a:gd name="T8" fmla="*/ 43 w 235"/>
                <a:gd name="T9" fmla="*/ 217 h 220"/>
                <a:gd name="T10" fmla="*/ 27 w 235"/>
                <a:gd name="T11" fmla="*/ 41 h 220"/>
                <a:gd name="T12" fmla="*/ 87 w 235"/>
                <a:gd name="T13" fmla="*/ 41 h 220"/>
                <a:gd name="T14" fmla="*/ 114 w 235"/>
                <a:gd name="T15" fmla="*/ 28 h 220"/>
                <a:gd name="T16" fmla="*/ 97 w 235"/>
                <a:gd name="T17" fmla="*/ 38 h 220"/>
                <a:gd name="T18" fmla="*/ 88 w 235"/>
                <a:gd name="T19" fmla="*/ 30 h 220"/>
                <a:gd name="T20" fmla="*/ 88 w 235"/>
                <a:gd name="T21" fmla="*/ 28 h 220"/>
                <a:gd name="T22" fmla="*/ 27 w 235"/>
                <a:gd name="T23" fmla="*/ 28 h 220"/>
                <a:gd name="T24" fmla="*/ 15 w 235"/>
                <a:gd name="T25" fmla="*/ 38 h 220"/>
                <a:gd name="T26" fmla="*/ 0 w 235"/>
                <a:gd name="T27" fmla="*/ 28 h 220"/>
                <a:gd name="T28" fmla="*/ 32 w 235"/>
                <a:gd name="T29" fmla="*/ 31 h 220"/>
                <a:gd name="T30" fmla="*/ 60 w 235"/>
                <a:gd name="T31" fmla="*/ 9 h 220"/>
                <a:gd name="T32" fmla="*/ 81 w 235"/>
                <a:gd name="T33" fmla="*/ 31 h 220"/>
                <a:gd name="T34" fmla="*/ 57 w 235"/>
                <a:gd name="T35" fmla="*/ 58 h 220"/>
                <a:gd name="T36" fmla="*/ 32 w 235"/>
                <a:gd name="T37" fmla="*/ 31 h 220"/>
                <a:gd name="T38" fmla="*/ 202 w 235"/>
                <a:gd name="T39" fmla="*/ 119 h 220"/>
                <a:gd name="T40" fmla="*/ 180 w 235"/>
                <a:gd name="T41" fmla="*/ 134 h 220"/>
                <a:gd name="T42" fmla="*/ 174 w 235"/>
                <a:gd name="T43" fmla="*/ 119 h 220"/>
                <a:gd name="T44" fmla="*/ 165 w 235"/>
                <a:gd name="T45" fmla="*/ 134 h 220"/>
                <a:gd name="T46" fmla="*/ 217 w 235"/>
                <a:gd name="T47" fmla="*/ 220 h 220"/>
                <a:gd name="T48" fmla="*/ 208 w 235"/>
                <a:gd name="T49" fmla="*/ 134 h 220"/>
                <a:gd name="T50" fmla="*/ 210 w 235"/>
                <a:gd name="T51" fmla="*/ 214 h 220"/>
                <a:gd name="T52" fmla="*/ 194 w 235"/>
                <a:gd name="T53" fmla="*/ 177 h 220"/>
                <a:gd name="T54" fmla="*/ 188 w 235"/>
                <a:gd name="T55" fmla="*/ 214 h 220"/>
                <a:gd name="T56" fmla="*/ 172 w 235"/>
                <a:gd name="T57" fmla="*/ 140 h 220"/>
                <a:gd name="T58" fmla="*/ 210 w 235"/>
                <a:gd name="T59" fmla="*/ 214 h 220"/>
                <a:gd name="T60" fmla="*/ 225 w 235"/>
                <a:gd name="T61" fmla="*/ 119 h 220"/>
                <a:gd name="T62" fmla="*/ 220 w 235"/>
                <a:gd name="T63" fmla="*/ 124 h 220"/>
                <a:gd name="T64" fmla="*/ 225 w 235"/>
                <a:gd name="T65" fmla="*/ 155 h 220"/>
                <a:gd name="T66" fmla="*/ 96 w 235"/>
                <a:gd name="T67" fmla="*/ 118 h 220"/>
                <a:gd name="T68" fmla="*/ 96 w 235"/>
                <a:gd name="T69" fmla="*/ 77 h 220"/>
                <a:gd name="T70" fmla="*/ 93 w 235"/>
                <a:gd name="T71" fmla="*/ 111 h 220"/>
                <a:gd name="T72" fmla="*/ 40 w 235"/>
                <a:gd name="T73" fmla="*/ 66 h 220"/>
                <a:gd name="T74" fmla="*/ 22 w 235"/>
                <a:gd name="T75" fmla="*/ 82 h 220"/>
                <a:gd name="T76" fmla="*/ 18 w 235"/>
                <a:gd name="T77" fmla="*/ 118 h 220"/>
                <a:gd name="T78" fmla="*/ 0 w 235"/>
                <a:gd name="T79" fmla="*/ 159 h 220"/>
                <a:gd name="T80" fmla="*/ 114 w 235"/>
                <a:gd name="T81" fmla="*/ 159 h 220"/>
                <a:gd name="T82" fmla="*/ 96 w 235"/>
                <a:gd name="T83" fmla="*/ 118 h 220"/>
                <a:gd name="T84" fmla="*/ 8 w 235"/>
                <a:gd name="T85" fmla="*/ 158 h 220"/>
                <a:gd name="T86" fmla="*/ 71 w 235"/>
                <a:gd name="T87" fmla="*/ 76 h 220"/>
                <a:gd name="T88" fmla="*/ 191 w 235"/>
                <a:gd name="T89" fmla="*/ 114 h 220"/>
                <a:gd name="T90" fmla="*/ 222 w 235"/>
                <a:gd name="T91" fmla="*/ 83 h 220"/>
                <a:gd name="T92" fmla="*/ 197 w 235"/>
                <a:gd name="T93" fmla="*/ 30 h 220"/>
                <a:gd name="T94" fmla="*/ 186 w 235"/>
                <a:gd name="T95" fmla="*/ 33 h 220"/>
                <a:gd name="T96" fmla="*/ 188 w 235"/>
                <a:gd name="T97" fmla="*/ 52 h 220"/>
                <a:gd name="T98" fmla="*/ 160 w 235"/>
                <a:gd name="T99" fmla="*/ 87 h 220"/>
                <a:gd name="T100" fmla="*/ 187 w 235"/>
                <a:gd name="T101" fmla="*/ 59 h 220"/>
                <a:gd name="T102" fmla="*/ 189 w 235"/>
                <a:gd name="T103" fmla="*/ 58 h 220"/>
                <a:gd name="T104" fmla="*/ 216 w 235"/>
                <a:gd name="T105" fmla="*/ 83 h 220"/>
                <a:gd name="T106" fmla="*/ 167 w 235"/>
                <a:gd name="T107" fmla="*/ 83 h 220"/>
                <a:gd name="T108" fmla="*/ 159 w 235"/>
                <a:gd name="T109" fmla="*/ 124 h 220"/>
                <a:gd name="T110" fmla="*/ 154 w 235"/>
                <a:gd name="T111" fmla="*/ 154 h 220"/>
                <a:gd name="T112" fmla="*/ 159 w 235"/>
                <a:gd name="T113"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220">
                  <a:moveTo>
                    <a:pt x="62" y="217"/>
                  </a:moveTo>
                  <a:cubicBezTo>
                    <a:pt x="69" y="217"/>
                    <a:pt x="69" y="217"/>
                    <a:pt x="69" y="217"/>
                  </a:cubicBezTo>
                  <a:cubicBezTo>
                    <a:pt x="69" y="188"/>
                    <a:pt x="69" y="188"/>
                    <a:pt x="69" y="188"/>
                  </a:cubicBezTo>
                  <a:cubicBezTo>
                    <a:pt x="62" y="188"/>
                    <a:pt x="62" y="188"/>
                    <a:pt x="62" y="188"/>
                  </a:cubicBezTo>
                  <a:lnTo>
                    <a:pt x="62" y="217"/>
                  </a:lnTo>
                  <a:close/>
                  <a:moveTo>
                    <a:pt x="43" y="217"/>
                  </a:moveTo>
                  <a:cubicBezTo>
                    <a:pt x="49" y="217"/>
                    <a:pt x="49" y="217"/>
                    <a:pt x="49" y="217"/>
                  </a:cubicBezTo>
                  <a:cubicBezTo>
                    <a:pt x="49" y="188"/>
                    <a:pt x="49" y="188"/>
                    <a:pt x="49" y="188"/>
                  </a:cubicBezTo>
                  <a:cubicBezTo>
                    <a:pt x="43" y="188"/>
                    <a:pt x="43" y="188"/>
                    <a:pt x="43" y="188"/>
                  </a:cubicBezTo>
                  <a:lnTo>
                    <a:pt x="43" y="217"/>
                  </a:lnTo>
                  <a:close/>
                  <a:moveTo>
                    <a:pt x="16" y="44"/>
                  </a:moveTo>
                  <a:cubicBezTo>
                    <a:pt x="20" y="44"/>
                    <a:pt x="24" y="43"/>
                    <a:pt x="27" y="41"/>
                  </a:cubicBezTo>
                  <a:cubicBezTo>
                    <a:pt x="31" y="57"/>
                    <a:pt x="48" y="67"/>
                    <a:pt x="65" y="63"/>
                  </a:cubicBezTo>
                  <a:cubicBezTo>
                    <a:pt x="76" y="60"/>
                    <a:pt x="84" y="52"/>
                    <a:pt x="87" y="41"/>
                  </a:cubicBezTo>
                  <a:cubicBezTo>
                    <a:pt x="94" y="46"/>
                    <a:pt x="104" y="45"/>
                    <a:pt x="110" y="39"/>
                  </a:cubicBezTo>
                  <a:cubicBezTo>
                    <a:pt x="112" y="36"/>
                    <a:pt x="114" y="32"/>
                    <a:pt x="114" y="28"/>
                  </a:cubicBezTo>
                  <a:cubicBezTo>
                    <a:pt x="107" y="28"/>
                    <a:pt x="107" y="28"/>
                    <a:pt x="107" y="28"/>
                  </a:cubicBezTo>
                  <a:cubicBezTo>
                    <a:pt x="107" y="34"/>
                    <a:pt x="103" y="38"/>
                    <a:pt x="97" y="38"/>
                  </a:cubicBezTo>
                  <a:cubicBezTo>
                    <a:pt x="97" y="38"/>
                    <a:pt x="97" y="38"/>
                    <a:pt x="97" y="38"/>
                  </a:cubicBezTo>
                  <a:cubicBezTo>
                    <a:pt x="93" y="38"/>
                    <a:pt x="89" y="35"/>
                    <a:pt x="88" y="30"/>
                  </a:cubicBezTo>
                  <a:cubicBezTo>
                    <a:pt x="88" y="29"/>
                    <a:pt x="88" y="29"/>
                    <a:pt x="88" y="29"/>
                  </a:cubicBezTo>
                  <a:cubicBezTo>
                    <a:pt x="88" y="28"/>
                    <a:pt x="88" y="28"/>
                    <a:pt x="88" y="28"/>
                  </a:cubicBezTo>
                  <a:cubicBezTo>
                    <a:pt x="85" y="11"/>
                    <a:pt x="69" y="0"/>
                    <a:pt x="52" y="3"/>
                  </a:cubicBezTo>
                  <a:cubicBezTo>
                    <a:pt x="39" y="5"/>
                    <a:pt x="29" y="15"/>
                    <a:pt x="27" y="28"/>
                  </a:cubicBezTo>
                  <a:cubicBezTo>
                    <a:pt x="27" y="29"/>
                    <a:pt x="27" y="29"/>
                    <a:pt x="27" y="30"/>
                  </a:cubicBezTo>
                  <a:cubicBezTo>
                    <a:pt x="26" y="35"/>
                    <a:pt x="21" y="39"/>
                    <a:pt x="15" y="38"/>
                  </a:cubicBezTo>
                  <a:cubicBezTo>
                    <a:pt x="11" y="37"/>
                    <a:pt x="7" y="33"/>
                    <a:pt x="7" y="28"/>
                  </a:cubicBezTo>
                  <a:cubicBezTo>
                    <a:pt x="0" y="28"/>
                    <a:pt x="0" y="28"/>
                    <a:pt x="0" y="28"/>
                  </a:cubicBezTo>
                  <a:cubicBezTo>
                    <a:pt x="0" y="37"/>
                    <a:pt x="7" y="44"/>
                    <a:pt x="16" y="44"/>
                  </a:cubicBezTo>
                  <a:close/>
                  <a:moveTo>
                    <a:pt x="32" y="31"/>
                  </a:moveTo>
                  <a:cubicBezTo>
                    <a:pt x="32" y="30"/>
                    <a:pt x="32" y="30"/>
                    <a:pt x="32" y="30"/>
                  </a:cubicBezTo>
                  <a:cubicBezTo>
                    <a:pt x="34" y="16"/>
                    <a:pt x="47" y="7"/>
                    <a:pt x="60" y="9"/>
                  </a:cubicBezTo>
                  <a:cubicBezTo>
                    <a:pt x="71" y="10"/>
                    <a:pt x="79" y="19"/>
                    <a:pt x="81" y="29"/>
                  </a:cubicBezTo>
                  <a:cubicBezTo>
                    <a:pt x="81" y="30"/>
                    <a:pt x="81" y="31"/>
                    <a:pt x="81" y="31"/>
                  </a:cubicBezTo>
                  <a:cubicBezTo>
                    <a:pt x="81" y="33"/>
                    <a:pt x="81" y="33"/>
                    <a:pt x="81" y="33"/>
                  </a:cubicBezTo>
                  <a:cubicBezTo>
                    <a:pt x="81" y="47"/>
                    <a:pt x="70" y="58"/>
                    <a:pt x="57" y="58"/>
                  </a:cubicBezTo>
                  <a:cubicBezTo>
                    <a:pt x="43" y="58"/>
                    <a:pt x="33" y="47"/>
                    <a:pt x="32" y="33"/>
                  </a:cubicBezTo>
                  <a:lnTo>
                    <a:pt x="32" y="31"/>
                  </a:lnTo>
                  <a:close/>
                  <a:moveTo>
                    <a:pt x="208" y="119"/>
                  </a:moveTo>
                  <a:cubicBezTo>
                    <a:pt x="202" y="119"/>
                    <a:pt x="202" y="119"/>
                    <a:pt x="202" y="119"/>
                  </a:cubicBezTo>
                  <a:cubicBezTo>
                    <a:pt x="202" y="134"/>
                    <a:pt x="202" y="134"/>
                    <a:pt x="202" y="134"/>
                  </a:cubicBezTo>
                  <a:cubicBezTo>
                    <a:pt x="180" y="134"/>
                    <a:pt x="180" y="134"/>
                    <a:pt x="180" y="134"/>
                  </a:cubicBezTo>
                  <a:cubicBezTo>
                    <a:pt x="180" y="119"/>
                    <a:pt x="180" y="119"/>
                    <a:pt x="180" y="119"/>
                  </a:cubicBezTo>
                  <a:cubicBezTo>
                    <a:pt x="174" y="119"/>
                    <a:pt x="174" y="119"/>
                    <a:pt x="174" y="119"/>
                  </a:cubicBezTo>
                  <a:cubicBezTo>
                    <a:pt x="174" y="134"/>
                    <a:pt x="174" y="134"/>
                    <a:pt x="174" y="134"/>
                  </a:cubicBezTo>
                  <a:cubicBezTo>
                    <a:pt x="165" y="134"/>
                    <a:pt x="165" y="134"/>
                    <a:pt x="165" y="134"/>
                  </a:cubicBezTo>
                  <a:cubicBezTo>
                    <a:pt x="165" y="220"/>
                    <a:pt x="165" y="220"/>
                    <a:pt x="165" y="220"/>
                  </a:cubicBezTo>
                  <a:cubicBezTo>
                    <a:pt x="217" y="220"/>
                    <a:pt x="217" y="220"/>
                    <a:pt x="217" y="220"/>
                  </a:cubicBezTo>
                  <a:cubicBezTo>
                    <a:pt x="217" y="134"/>
                    <a:pt x="217" y="134"/>
                    <a:pt x="217" y="134"/>
                  </a:cubicBezTo>
                  <a:cubicBezTo>
                    <a:pt x="208" y="134"/>
                    <a:pt x="208" y="134"/>
                    <a:pt x="208" y="134"/>
                  </a:cubicBezTo>
                  <a:lnTo>
                    <a:pt x="208" y="119"/>
                  </a:lnTo>
                  <a:close/>
                  <a:moveTo>
                    <a:pt x="210" y="214"/>
                  </a:moveTo>
                  <a:cubicBezTo>
                    <a:pt x="194" y="214"/>
                    <a:pt x="194" y="214"/>
                    <a:pt x="194" y="214"/>
                  </a:cubicBezTo>
                  <a:cubicBezTo>
                    <a:pt x="194" y="177"/>
                    <a:pt x="194" y="177"/>
                    <a:pt x="194" y="177"/>
                  </a:cubicBezTo>
                  <a:cubicBezTo>
                    <a:pt x="188" y="177"/>
                    <a:pt x="188" y="177"/>
                    <a:pt x="188" y="177"/>
                  </a:cubicBezTo>
                  <a:cubicBezTo>
                    <a:pt x="188" y="214"/>
                    <a:pt x="188" y="214"/>
                    <a:pt x="188" y="214"/>
                  </a:cubicBezTo>
                  <a:cubicBezTo>
                    <a:pt x="172" y="214"/>
                    <a:pt x="172" y="214"/>
                    <a:pt x="172" y="214"/>
                  </a:cubicBezTo>
                  <a:cubicBezTo>
                    <a:pt x="172" y="140"/>
                    <a:pt x="172" y="140"/>
                    <a:pt x="172" y="140"/>
                  </a:cubicBezTo>
                  <a:cubicBezTo>
                    <a:pt x="210" y="140"/>
                    <a:pt x="210" y="140"/>
                    <a:pt x="210" y="140"/>
                  </a:cubicBezTo>
                  <a:lnTo>
                    <a:pt x="210" y="214"/>
                  </a:lnTo>
                  <a:close/>
                  <a:moveTo>
                    <a:pt x="225" y="119"/>
                  </a:moveTo>
                  <a:cubicBezTo>
                    <a:pt x="225" y="119"/>
                    <a:pt x="225" y="119"/>
                    <a:pt x="225" y="119"/>
                  </a:cubicBezTo>
                  <a:cubicBezTo>
                    <a:pt x="225" y="119"/>
                    <a:pt x="225" y="119"/>
                    <a:pt x="225" y="119"/>
                  </a:cubicBezTo>
                  <a:cubicBezTo>
                    <a:pt x="220" y="124"/>
                    <a:pt x="220" y="124"/>
                    <a:pt x="220" y="124"/>
                  </a:cubicBezTo>
                  <a:cubicBezTo>
                    <a:pt x="228" y="131"/>
                    <a:pt x="228" y="143"/>
                    <a:pt x="220" y="150"/>
                  </a:cubicBezTo>
                  <a:cubicBezTo>
                    <a:pt x="225" y="155"/>
                    <a:pt x="225" y="155"/>
                    <a:pt x="225" y="155"/>
                  </a:cubicBezTo>
                  <a:cubicBezTo>
                    <a:pt x="235" y="145"/>
                    <a:pt x="235" y="129"/>
                    <a:pt x="225" y="119"/>
                  </a:cubicBezTo>
                  <a:close/>
                  <a:moveTo>
                    <a:pt x="96" y="118"/>
                  </a:moveTo>
                  <a:cubicBezTo>
                    <a:pt x="107" y="107"/>
                    <a:pt x="107" y="88"/>
                    <a:pt x="96" y="77"/>
                  </a:cubicBezTo>
                  <a:cubicBezTo>
                    <a:pt x="96" y="77"/>
                    <a:pt x="96" y="77"/>
                    <a:pt x="96" y="77"/>
                  </a:cubicBezTo>
                  <a:cubicBezTo>
                    <a:pt x="91" y="82"/>
                    <a:pt x="91" y="82"/>
                    <a:pt x="91" y="82"/>
                  </a:cubicBezTo>
                  <a:cubicBezTo>
                    <a:pt x="99" y="90"/>
                    <a:pt x="100" y="102"/>
                    <a:pt x="93" y="111"/>
                  </a:cubicBezTo>
                  <a:cubicBezTo>
                    <a:pt x="73" y="66"/>
                    <a:pt x="73" y="66"/>
                    <a:pt x="73" y="66"/>
                  </a:cubicBezTo>
                  <a:cubicBezTo>
                    <a:pt x="64" y="75"/>
                    <a:pt x="50" y="75"/>
                    <a:pt x="40" y="66"/>
                  </a:cubicBezTo>
                  <a:cubicBezTo>
                    <a:pt x="21" y="111"/>
                    <a:pt x="21" y="111"/>
                    <a:pt x="21" y="111"/>
                  </a:cubicBezTo>
                  <a:cubicBezTo>
                    <a:pt x="14" y="103"/>
                    <a:pt x="14" y="90"/>
                    <a:pt x="22" y="82"/>
                  </a:cubicBezTo>
                  <a:cubicBezTo>
                    <a:pt x="18" y="77"/>
                    <a:pt x="18" y="77"/>
                    <a:pt x="18" y="77"/>
                  </a:cubicBezTo>
                  <a:cubicBezTo>
                    <a:pt x="7" y="88"/>
                    <a:pt x="7" y="106"/>
                    <a:pt x="18" y="118"/>
                  </a:cubicBezTo>
                  <a:cubicBezTo>
                    <a:pt x="18" y="117"/>
                    <a:pt x="18" y="117"/>
                    <a:pt x="18" y="117"/>
                  </a:cubicBezTo>
                  <a:cubicBezTo>
                    <a:pt x="0" y="159"/>
                    <a:pt x="0" y="159"/>
                    <a:pt x="0" y="159"/>
                  </a:cubicBezTo>
                  <a:cubicBezTo>
                    <a:pt x="31" y="190"/>
                    <a:pt x="82" y="191"/>
                    <a:pt x="113" y="159"/>
                  </a:cubicBezTo>
                  <a:cubicBezTo>
                    <a:pt x="113" y="159"/>
                    <a:pt x="114" y="159"/>
                    <a:pt x="114" y="159"/>
                  </a:cubicBezTo>
                  <a:cubicBezTo>
                    <a:pt x="96" y="117"/>
                    <a:pt x="96" y="117"/>
                    <a:pt x="96" y="117"/>
                  </a:cubicBezTo>
                  <a:lnTo>
                    <a:pt x="96" y="118"/>
                  </a:lnTo>
                  <a:close/>
                  <a:moveTo>
                    <a:pt x="106" y="158"/>
                  </a:moveTo>
                  <a:cubicBezTo>
                    <a:pt x="78" y="183"/>
                    <a:pt x="36" y="183"/>
                    <a:pt x="8" y="158"/>
                  </a:cubicBezTo>
                  <a:cubicBezTo>
                    <a:pt x="43" y="76"/>
                    <a:pt x="43" y="76"/>
                    <a:pt x="43" y="76"/>
                  </a:cubicBezTo>
                  <a:cubicBezTo>
                    <a:pt x="52" y="81"/>
                    <a:pt x="62" y="81"/>
                    <a:pt x="71" y="76"/>
                  </a:cubicBezTo>
                  <a:lnTo>
                    <a:pt x="106" y="158"/>
                  </a:lnTo>
                  <a:close/>
                  <a:moveTo>
                    <a:pt x="191" y="114"/>
                  </a:moveTo>
                  <a:cubicBezTo>
                    <a:pt x="191" y="114"/>
                    <a:pt x="191" y="114"/>
                    <a:pt x="191" y="114"/>
                  </a:cubicBezTo>
                  <a:cubicBezTo>
                    <a:pt x="208" y="114"/>
                    <a:pt x="222" y="100"/>
                    <a:pt x="222" y="83"/>
                  </a:cubicBezTo>
                  <a:cubicBezTo>
                    <a:pt x="222" y="69"/>
                    <a:pt x="213" y="56"/>
                    <a:pt x="199" y="53"/>
                  </a:cubicBezTo>
                  <a:cubicBezTo>
                    <a:pt x="204" y="46"/>
                    <a:pt x="203" y="36"/>
                    <a:pt x="197" y="30"/>
                  </a:cubicBezTo>
                  <a:cubicBezTo>
                    <a:pt x="194" y="28"/>
                    <a:pt x="190" y="26"/>
                    <a:pt x="186" y="26"/>
                  </a:cubicBezTo>
                  <a:cubicBezTo>
                    <a:pt x="186" y="33"/>
                    <a:pt x="186" y="33"/>
                    <a:pt x="186" y="33"/>
                  </a:cubicBezTo>
                  <a:cubicBezTo>
                    <a:pt x="192" y="32"/>
                    <a:pt x="196" y="37"/>
                    <a:pt x="196" y="42"/>
                  </a:cubicBezTo>
                  <a:cubicBezTo>
                    <a:pt x="197" y="47"/>
                    <a:pt x="193" y="51"/>
                    <a:pt x="188" y="52"/>
                  </a:cubicBezTo>
                  <a:cubicBezTo>
                    <a:pt x="186" y="52"/>
                    <a:pt x="186" y="52"/>
                    <a:pt x="186" y="52"/>
                  </a:cubicBezTo>
                  <a:cubicBezTo>
                    <a:pt x="169" y="55"/>
                    <a:pt x="158" y="70"/>
                    <a:pt x="160" y="87"/>
                  </a:cubicBezTo>
                  <a:cubicBezTo>
                    <a:pt x="163" y="103"/>
                    <a:pt x="176" y="114"/>
                    <a:pt x="191" y="114"/>
                  </a:cubicBezTo>
                  <a:close/>
                  <a:moveTo>
                    <a:pt x="187" y="59"/>
                  </a:moveTo>
                  <a:cubicBezTo>
                    <a:pt x="187" y="59"/>
                    <a:pt x="187" y="59"/>
                    <a:pt x="187" y="59"/>
                  </a:cubicBezTo>
                  <a:cubicBezTo>
                    <a:pt x="188" y="59"/>
                    <a:pt x="189" y="58"/>
                    <a:pt x="189" y="58"/>
                  </a:cubicBezTo>
                  <a:cubicBezTo>
                    <a:pt x="191" y="58"/>
                    <a:pt x="191" y="58"/>
                    <a:pt x="191" y="58"/>
                  </a:cubicBezTo>
                  <a:cubicBezTo>
                    <a:pt x="205" y="58"/>
                    <a:pt x="216" y="69"/>
                    <a:pt x="216" y="83"/>
                  </a:cubicBezTo>
                  <a:cubicBezTo>
                    <a:pt x="216" y="97"/>
                    <a:pt x="205" y="108"/>
                    <a:pt x="192" y="108"/>
                  </a:cubicBezTo>
                  <a:cubicBezTo>
                    <a:pt x="178" y="108"/>
                    <a:pt x="167" y="97"/>
                    <a:pt x="167" y="83"/>
                  </a:cubicBezTo>
                  <a:cubicBezTo>
                    <a:pt x="167" y="71"/>
                    <a:pt x="175" y="61"/>
                    <a:pt x="187" y="59"/>
                  </a:cubicBezTo>
                  <a:close/>
                  <a:moveTo>
                    <a:pt x="159" y="124"/>
                  </a:moveTo>
                  <a:cubicBezTo>
                    <a:pt x="154" y="119"/>
                    <a:pt x="154" y="119"/>
                    <a:pt x="154" y="119"/>
                  </a:cubicBezTo>
                  <a:cubicBezTo>
                    <a:pt x="145" y="129"/>
                    <a:pt x="145" y="145"/>
                    <a:pt x="154" y="154"/>
                  </a:cubicBezTo>
                  <a:cubicBezTo>
                    <a:pt x="154" y="154"/>
                    <a:pt x="154" y="154"/>
                    <a:pt x="154" y="154"/>
                  </a:cubicBezTo>
                  <a:cubicBezTo>
                    <a:pt x="159" y="150"/>
                    <a:pt x="159" y="150"/>
                    <a:pt x="159" y="150"/>
                  </a:cubicBezTo>
                  <a:cubicBezTo>
                    <a:pt x="152" y="143"/>
                    <a:pt x="152" y="131"/>
                    <a:pt x="159" y="12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90" name="shp0018">
            <a:extLst>
              <a:ext uri="{FF2B5EF4-FFF2-40B4-BE49-F238E27FC236}">
                <a16:creationId xmlns:a16="http://schemas.microsoft.com/office/drawing/2014/main" id="{5F842B86-3BA7-4FF8-BCC9-B21D096D42F4}"/>
              </a:ext>
            </a:extLst>
          </p:cNvPr>
          <p:cNvGrpSpPr/>
          <p:nvPr/>
        </p:nvGrpSpPr>
        <p:grpSpPr>
          <a:xfrm>
            <a:off x="9068972" y="4978684"/>
            <a:ext cx="691449" cy="342300"/>
            <a:chOff x="6152594" y="4947114"/>
            <a:chExt cx="692659" cy="342900"/>
          </a:xfrm>
        </p:grpSpPr>
        <p:sp>
          <p:nvSpPr>
            <p:cNvPr id="191" name="ZoneTexte 190">
              <a:extLst>
                <a:ext uri="{FF2B5EF4-FFF2-40B4-BE49-F238E27FC236}">
                  <a16:creationId xmlns:a16="http://schemas.microsoft.com/office/drawing/2014/main" id="{4B28A473-69B8-4EDA-A9FD-BF4AC79B5B21}"/>
                </a:ext>
              </a:extLst>
            </p:cNvPr>
            <p:cNvSpPr txBox="1"/>
            <p:nvPr/>
          </p:nvSpPr>
          <p:spPr>
            <a:xfrm>
              <a:off x="6699379"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sp>
          <p:nvSpPr>
            <p:cNvPr id="192" name="Freeform 27">
              <a:extLst>
                <a:ext uri="{FF2B5EF4-FFF2-40B4-BE49-F238E27FC236}">
                  <a16:creationId xmlns:a16="http://schemas.microsoft.com/office/drawing/2014/main" id="{6BE9A02F-95D6-467E-AEB0-461D26CB9465}"/>
                </a:ext>
              </a:extLst>
            </p:cNvPr>
            <p:cNvSpPr>
              <a:spLocks noEditPoints="1"/>
            </p:cNvSpPr>
            <p:nvPr/>
          </p:nvSpPr>
          <p:spPr bwMode="auto">
            <a:xfrm>
              <a:off x="6152594" y="4947114"/>
              <a:ext cx="509588" cy="342900"/>
            </a:xfrm>
            <a:custGeom>
              <a:avLst/>
              <a:gdLst>
                <a:gd name="T0" fmla="*/ 286 w 366"/>
                <a:gd name="T1" fmla="*/ 179 h 245"/>
                <a:gd name="T2" fmla="*/ 290 w 366"/>
                <a:gd name="T3" fmla="*/ 149 h 245"/>
                <a:gd name="T4" fmla="*/ 67 w 366"/>
                <a:gd name="T5" fmla="*/ 67 h 245"/>
                <a:gd name="T6" fmla="*/ 22 w 366"/>
                <a:gd name="T7" fmla="*/ 131 h 245"/>
                <a:gd name="T8" fmla="*/ 81 w 366"/>
                <a:gd name="T9" fmla="*/ 245 h 245"/>
                <a:gd name="T10" fmla="*/ 73 w 366"/>
                <a:gd name="T11" fmla="*/ 69 h 245"/>
                <a:gd name="T12" fmla="*/ 74 w 366"/>
                <a:gd name="T13" fmla="*/ 131 h 245"/>
                <a:gd name="T14" fmla="*/ 75 w 366"/>
                <a:gd name="T15" fmla="*/ 239 h 245"/>
                <a:gd name="T16" fmla="*/ 48 w 366"/>
                <a:gd name="T17" fmla="*/ 172 h 245"/>
                <a:gd name="T18" fmla="*/ 28 w 366"/>
                <a:gd name="T19" fmla="*/ 137 h 245"/>
                <a:gd name="T20" fmla="*/ 17 w 366"/>
                <a:gd name="T21" fmla="*/ 73 h 245"/>
                <a:gd name="T22" fmla="*/ 21 w 366"/>
                <a:gd name="T23" fmla="*/ 78 h 245"/>
                <a:gd name="T24" fmla="*/ 357 w 366"/>
                <a:gd name="T25" fmla="*/ 144 h 245"/>
                <a:gd name="T26" fmla="*/ 352 w 366"/>
                <a:gd name="T27" fmla="*/ 175 h 245"/>
                <a:gd name="T28" fmla="*/ 20 w 366"/>
                <a:gd name="T29" fmla="*/ 31 h 245"/>
                <a:gd name="T30" fmla="*/ 52 w 366"/>
                <a:gd name="T31" fmla="*/ 0 h 245"/>
                <a:gd name="T32" fmla="*/ 6 w 366"/>
                <a:gd name="T33" fmla="*/ 25 h 245"/>
                <a:gd name="T34" fmla="*/ 51 w 366"/>
                <a:gd name="T35" fmla="*/ 6 h 245"/>
                <a:gd name="T36" fmla="*/ 30 w 366"/>
                <a:gd name="T37" fmla="*/ 19 h 245"/>
                <a:gd name="T38" fmla="*/ 75 w 366"/>
                <a:gd name="T39" fmla="*/ 25 h 245"/>
                <a:gd name="T40" fmla="*/ 27 w 366"/>
                <a:gd name="T41" fmla="*/ 25 h 245"/>
                <a:gd name="T42" fmla="*/ 333 w 366"/>
                <a:gd name="T43" fmla="*/ 159 h 245"/>
                <a:gd name="T44" fmla="*/ 305 w 366"/>
                <a:gd name="T45" fmla="*/ 144 h 245"/>
                <a:gd name="T46" fmla="*/ 297 w 366"/>
                <a:gd name="T47" fmla="*/ 245 h 245"/>
                <a:gd name="T48" fmla="*/ 340 w 366"/>
                <a:gd name="T49" fmla="*/ 159 h 245"/>
                <a:gd name="T50" fmla="*/ 326 w 366"/>
                <a:gd name="T51" fmla="*/ 239 h 245"/>
                <a:gd name="T52" fmla="*/ 319 w 366"/>
                <a:gd name="T53" fmla="*/ 239 h 245"/>
                <a:gd name="T54" fmla="*/ 342 w 366"/>
                <a:gd name="T55" fmla="*/ 165 h 245"/>
                <a:gd name="T56" fmla="*/ 181 w 366"/>
                <a:gd name="T57" fmla="*/ 242 h 245"/>
                <a:gd name="T58" fmla="*/ 174 w 366"/>
                <a:gd name="T59" fmla="*/ 242 h 245"/>
                <a:gd name="T60" fmla="*/ 200 w 366"/>
                <a:gd name="T61" fmla="*/ 213 h 245"/>
                <a:gd name="T62" fmla="*/ 227 w 366"/>
                <a:gd name="T63" fmla="*/ 143 h 245"/>
                <a:gd name="T64" fmla="*/ 223 w 366"/>
                <a:gd name="T65" fmla="*/ 107 h 245"/>
                <a:gd name="T66" fmla="*/ 172 w 366"/>
                <a:gd name="T67" fmla="*/ 91 h 245"/>
                <a:gd name="T68" fmla="*/ 149 w 366"/>
                <a:gd name="T69" fmla="*/ 102 h 245"/>
                <a:gd name="T70" fmla="*/ 132 w 366"/>
                <a:gd name="T71" fmla="*/ 184 h 245"/>
                <a:gd name="T72" fmla="*/ 227 w 366"/>
                <a:gd name="T73" fmla="*/ 142 h 245"/>
                <a:gd name="T74" fmla="*/ 139 w 366"/>
                <a:gd name="T75" fmla="*/ 183 h 245"/>
                <a:gd name="T76" fmla="*/ 237 w 366"/>
                <a:gd name="T77" fmla="*/ 183 h 245"/>
                <a:gd name="T78" fmla="*/ 354 w 366"/>
                <a:gd name="T79" fmla="*/ 108 h 245"/>
                <a:gd name="T80" fmla="*/ 318 w 366"/>
                <a:gd name="T81" fmla="*/ 51 h 245"/>
                <a:gd name="T82" fmla="*/ 320 w 366"/>
                <a:gd name="T83" fmla="*/ 77 h 245"/>
                <a:gd name="T84" fmla="*/ 323 w 366"/>
                <a:gd name="T85" fmla="*/ 139 h 245"/>
                <a:gd name="T86" fmla="*/ 321 w 366"/>
                <a:gd name="T87" fmla="*/ 83 h 245"/>
                <a:gd name="T88" fmla="*/ 323 w 366"/>
                <a:gd name="T89" fmla="*/ 133 h 245"/>
                <a:gd name="T90" fmla="*/ 148 w 366"/>
                <a:gd name="T91" fmla="*/ 69 h 245"/>
                <a:gd name="T92" fmla="*/ 218 w 366"/>
                <a:gd name="T93" fmla="*/ 66 h 245"/>
                <a:gd name="T94" fmla="*/ 239 w 366"/>
                <a:gd name="T95" fmla="*/ 53 h 245"/>
                <a:gd name="T96" fmla="*/ 219 w 366"/>
                <a:gd name="T97" fmla="*/ 55 h 245"/>
                <a:gd name="T98" fmla="*/ 184 w 366"/>
                <a:gd name="T99" fmla="*/ 28 h 245"/>
                <a:gd name="T100" fmla="*/ 147 w 366"/>
                <a:gd name="T101" fmla="*/ 63 h 245"/>
                <a:gd name="T102" fmla="*/ 148 w 366"/>
                <a:gd name="T103" fmla="*/ 69 h 245"/>
                <a:gd name="T104" fmla="*/ 192 w 366"/>
                <a:gd name="T105" fmla="*/ 34 h 245"/>
                <a:gd name="T106" fmla="*/ 213 w 366"/>
                <a:gd name="T107" fmla="*/ 58 h 245"/>
                <a:gd name="T108" fmla="*/ 164 w 366"/>
                <a:gd name="T109" fmla="*/ 56 h 245"/>
                <a:gd name="T110" fmla="*/ 86 w 366"/>
                <a:gd name="T111" fmla="*/ 1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6" h="245">
                  <a:moveTo>
                    <a:pt x="290" y="149"/>
                  </a:moveTo>
                  <a:cubicBezTo>
                    <a:pt x="286" y="144"/>
                    <a:pt x="286" y="144"/>
                    <a:pt x="286" y="144"/>
                  </a:cubicBezTo>
                  <a:cubicBezTo>
                    <a:pt x="276" y="154"/>
                    <a:pt x="276" y="170"/>
                    <a:pt x="286" y="179"/>
                  </a:cubicBezTo>
                  <a:cubicBezTo>
                    <a:pt x="286" y="179"/>
                    <a:pt x="286" y="179"/>
                    <a:pt x="286" y="179"/>
                  </a:cubicBezTo>
                  <a:cubicBezTo>
                    <a:pt x="290" y="175"/>
                    <a:pt x="290" y="175"/>
                    <a:pt x="290" y="175"/>
                  </a:cubicBezTo>
                  <a:cubicBezTo>
                    <a:pt x="283" y="168"/>
                    <a:pt x="283" y="156"/>
                    <a:pt x="290" y="149"/>
                  </a:cubicBezTo>
                  <a:cubicBezTo>
                    <a:pt x="290" y="149"/>
                    <a:pt x="290" y="149"/>
                    <a:pt x="290" y="149"/>
                  </a:cubicBezTo>
                  <a:close/>
                  <a:moveTo>
                    <a:pt x="73" y="69"/>
                  </a:moveTo>
                  <a:cubicBezTo>
                    <a:pt x="67" y="67"/>
                    <a:pt x="67" y="67"/>
                    <a:pt x="67" y="67"/>
                  </a:cubicBezTo>
                  <a:cubicBezTo>
                    <a:pt x="58" y="76"/>
                    <a:pt x="44" y="76"/>
                    <a:pt x="36" y="67"/>
                  </a:cubicBezTo>
                  <a:cubicBezTo>
                    <a:pt x="30" y="69"/>
                    <a:pt x="30" y="69"/>
                    <a:pt x="30" y="69"/>
                  </a:cubicBezTo>
                  <a:cubicBezTo>
                    <a:pt x="22" y="131"/>
                    <a:pt x="22" y="131"/>
                    <a:pt x="22" y="131"/>
                  </a:cubicBezTo>
                  <a:cubicBezTo>
                    <a:pt x="22" y="131"/>
                    <a:pt x="22" y="131"/>
                    <a:pt x="22" y="131"/>
                  </a:cubicBezTo>
                  <a:cubicBezTo>
                    <a:pt x="22" y="245"/>
                    <a:pt x="22" y="245"/>
                    <a:pt x="22" y="245"/>
                  </a:cubicBezTo>
                  <a:cubicBezTo>
                    <a:pt x="81" y="245"/>
                    <a:pt x="81" y="245"/>
                    <a:pt x="81" y="245"/>
                  </a:cubicBezTo>
                  <a:cubicBezTo>
                    <a:pt x="81" y="131"/>
                    <a:pt x="81" y="131"/>
                    <a:pt x="81" y="131"/>
                  </a:cubicBezTo>
                  <a:cubicBezTo>
                    <a:pt x="81" y="131"/>
                    <a:pt x="81" y="131"/>
                    <a:pt x="81" y="131"/>
                  </a:cubicBezTo>
                  <a:lnTo>
                    <a:pt x="73" y="69"/>
                  </a:lnTo>
                  <a:close/>
                  <a:moveTo>
                    <a:pt x="36" y="76"/>
                  </a:moveTo>
                  <a:cubicBezTo>
                    <a:pt x="45" y="82"/>
                    <a:pt x="58" y="82"/>
                    <a:pt x="67" y="76"/>
                  </a:cubicBezTo>
                  <a:cubicBezTo>
                    <a:pt x="74" y="131"/>
                    <a:pt x="74" y="131"/>
                    <a:pt x="74" y="131"/>
                  </a:cubicBezTo>
                  <a:cubicBezTo>
                    <a:pt x="28" y="131"/>
                    <a:pt x="28" y="131"/>
                    <a:pt x="28" y="131"/>
                  </a:cubicBezTo>
                  <a:lnTo>
                    <a:pt x="36" y="76"/>
                  </a:lnTo>
                  <a:close/>
                  <a:moveTo>
                    <a:pt x="75" y="239"/>
                  </a:moveTo>
                  <a:cubicBezTo>
                    <a:pt x="55" y="239"/>
                    <a:pt x="55" y="239"/>
                    <a:pt x="55" y="239"/>
                  </a:cubicBezTo>
                  <a:cubicBezTo>
                    <a:pt x="55" y="172"/>
                    <a:pt x="55" y="172"/>
                    <a:pt x="55" y="172"/>
                  </a:cubicBezTo>
                  <a:cubicBezTo>
                    <a:pt x="48" y="172"/>
                    <a:pt x="48" y="172"/>
                    <a:pt x="48" y="172"/>
                  </a:cubicBezTo>
                  <a:cubicBezTo>
                    <a:pt x="48" y="239"/>
                    <a:pt x="48" y="239"/>
                    <a:pt x="48" y="239"/>
                  </a:cubicBezTo>
                  <a:cubicBezTo>
                    <a:pt x="28" y="239"/>
                    <a:pt x="28" y="239"/>
                    <a:pt x="28" y="239"/>
                  </a:cubicBezTo>
                  <a:cubicBezTo>
                    <a:pt x="28" y="137"/>
                    <a:pt x="28" y="137"/>
                    <a:pt x="28" y="137"/>
                  </a:cubicBezTo>
                  <a:cubicBezTo>
                    <a:pt x="75" y="137"/>
                    <a:pt x="75" y="137"/>
                    <a:pt x="75" y="137"/>
                  </a:cubicBezTo>
                  <a:lnTo>
                    <a:pt x="75" y="239"/>
                  </a:lnTo>
                  <a:close/>
                  <a:moveTo>
                    <a:pt x="17" y="73"/>
                  </a:moveTo>
                  <a:cubicBezTo>
                    <a:pt x="0" y="90"/>
                    <a:pt x="0" y="118"/>
                    <a:pt x="17" y="135"/>
                  </a:cubicBezTo>
                  <a:cubicBezTo>
                    <a:pt x="21" y="130"/>
                    <a:pt x="21" y="130"/>
                    <a:pt x="21" y="130"/>
                  </a:cubicBezTo>
                  <a:cubicBezTo>
                    <a:pt x="7" y="116"/>
                    <a:pt x="7" y="92"/>
                    <a:pt x="21" y="78"/>
                  </a:cubicBezTo>
                  <a:lnTo>
                    <a:pt x="17" y="73"/>
                  </a:lnTo>
                  <a:close/>
                  <a:moveTo>
                    <a:pt x="357" y="144"/>
                  </a:moveTo>
                  <a:cubicBezTo>
                    <a:pt x="357" y="144"/>
                    <a:pt x="357" y="144"/>
                    <a:pt x="357" y="144"/>
                  </a:cubicBezTo>
                  <a:cubicBezTo>
                    <a:pt x="357" y="144"/>
                    <a:pt x="357" y="144"/>
                    <a:pt x="357" y="144"/>
                  </a:cubicBezTo>
                  <a:cubicBezTo>
                    <a:pt x="352" y="149"/>
                    <a:pt x="352" y="149"/>
                    <a:pt x="352" y="149"/>
                  </a:cubicBezTo>
                  <a:cubicBezTo>
                    <a:pt x="359" y="156"/>
                    <a:pt x="359" y="168"/>
                    <a:pt x="352" y="175"/>
                  </a:cubicBezTo>
                  <a:cubicBezTo>
                    <a:pt x="357" y="180"/>
                    <a:pt x="357" y="180"/>
                    <a:pt x="357" y="180"/>
                  </a:cubicBezTo>
                  <a:cubicBezTo>
                    <a:pt x="366" y="170"/>
                    <a:pt x="366" y="154"/>
                    <a:pt x="357" y="144"/>
                  </a:cubicBezTo>
                  <a:close/>
                  <a:moveTo>
                    <a:pt x="20" y="31"/>
                  </a:moveTo>
                  <a:cubicBezTo>
                    <a:pt x="20" y="48"/>
                    <a:pt x="34" y="62"/>
                    <a:pt x="51" y="62"/>
                  </a:cubicBezTo>
                  <a:cubicBezTo>
                    <a:pt x="69" y="62"/>
                    <a:pt x="83" y="48"/>
                    <a:pt x="83" y="31"/>
                  </a:cubicBezTo>
                  <a:cubicBezTo>
                    <a:pt x="83" y="14"/>
                    <a:pt x="69" y="0"/>
                    <a:pt x="52" y="0"/>
                  </a:cubicBezTo>
                  <a:cubicBezTo>
                    <a:pt x="39" y="0"/>
                    <a:pt x="27" y="7"/>
                    <a:pt x="23" y="19"/>
                  </a:cubicBezTo>
                  <a:cubicBezTo>
                    <a:pt x="6" y="19"/>
                    <a:pt x="6" y="19"/>
                    <a:pt x="6" y="19"/>
                  </a:cubicBezTo>
                  <a:cubicBezTo>
                    <a:pt x="6" y="25"/>
                    <a:pt x="6" y="25"/>
                    <a:pt x="6" y="25"/>
                  </a:cubicBezTo>
                  <a:cubicBezTo>
                    <a:pt x="21" y="25"/>
                    <a:pt x="21" y="25"/>
                    <a:pt x="21" y="25"/>
                  </a:cubicBezTo>
                  <a:cubicBezTo>
                    <a:pt x="20" y="27"/>
                    <a:pt x="20" y="29"/>
                    <a:pt x="20" y="31"/>
                  </a:cubicBezTo>
                  <a:close/>
                  <a:moveTo>
                    <a:pt x="51" y="6"/>
                  </a:moveTo>
                  <a:cubicBezTo>
                    <a:pt x="51" y="6"/>
                    <a:pt x="51" y="6"/>
                    <a:pt x="51" y="6"/>
                  </a:cubicBezTo>
                  <a:cubicBezTo>
                    <a:pt x="60" y="6"/>
                    <a:pt x="69" y="11"/>
                    <a:pt x="73" y="19"/>
                  </a:cubicBezTo>
                  <a:cubicBezTo>
                    <a:pt x="30" y="19"/>
                    <a:pt x="30" y="19"/>
                    <a:pt x="30" y="19"/>
                  </a:cubicBezTo>
                  <a:cubicBezTo>
                    <a:pt x="34" y="11"/>
                    <a:pt x="42" y="6"/>
                    <a:pt x="51" y="6"/>
                  </a:cubicBezTo>
                  <a:close/>
                  <a:moveTo>
                    <a:pt x="27" y="25"/>
                  </a:moveTo>
                  <a:cubicBezTo>
                    <a:pt x="75" y="25"/>
                    <a:pt x="75" y="25"/>
                    <a:pt x="75" y="25"/>
                  </a:cubicBezTo>
                  <a:cubicBezTo>
                    <a:pt x="78" y="39"/>
                    <a:pt x="70" y="52"/>
                    <a:pt x="57" y="55"/>
                  </a:cubicBezTo>
                  <a:cubicBezTo>
                    <a:pt x="43" y="58"/>
                    <a:pt x="30" y="49"/>
                    <a:pt x="27" y="36"/>
                  </a:cubicBezTo>
                  <a:cubicBezTo>
                    <a:pt x="27" y="32"/>
                    <a:pt x="27" y="29"/>
                    <a:pt x="27" y="25"/>
                  </a:cubicBezTo>
                  <a:close/>
                  <a:moveTo>
                    <a:pt x="340" y="144"/>
                  </a:moveTo>
                  <a:cubicBezTo>
                    <a:pt x="333" y="144"/>
                    <a:pt x="333" y="144"/>
                    <a:pt x="333" y="144"/>
                  </a:cubicBezTo>
                  <a:cubicBezTo>
                    <a:pt x="333" y="159"/>
                    <a:pt x="333" y="159"/>
                    <a:pt x="333" y="159"/>
                  </a:cubicBezTo>
                  <a:cubicBezTo>
                    <a:pt x="312" y="159"/>
                    <a:pt x="312" y="159"/>
                    <a:pt x="312" y="159"/>
                  </a:cubicBezTo>
                  <a:cubicBezTo>
                    <a:pt x="312" y="144"/>
                    <a:pt x="312" y="144"/>
                    <a:pt x="312" y="144"/>
                  </a:cubicBezTo>
                  <a:cubicBezTo>
                    <a:pt x="305" y="144"/>
                    <a:pt x="305" y="144"/>
                    <a:pt x="305" y="144"/>
                  </a:cubicBezTo>
                  <a:cubicBezTo>
                    <a:pt x="305" y="159"/>
                    <a:pt x="305" y="159"/>
                    <a:pt x="305" y="159"/>
                  </a:cubicBezTo>
                  <a:cubicBezTo>
                    <a:pt x="297" y="159"/>
                    <a:pt x="297" y="159"/>
                    <a:pt x="297" y="159"/>
                  </a:cubicBezTo>
                  <a:cubicBezTo>
                    <a:pt x="297" y="245"/>
                    <a:pt x="297" y="245"/>
                    <a:pt x="297" y="245"/>
                  </a:cubicBezTo>
                  <a:cubicBezTo>
                    <a:pt x="348" y="245"/>
                    <a:pt x="348" y="245"/>
                    <a:pt x="348" y="245"/>
                  </a:cubicBezTo>
                  <a:cubicBezTo>
                    <a:pt x="348" y="159"/>
                    <a:pt x="348" y="159"/>
                    <a:pt x="348" y="159"/>
                  </a:cubicBezTo>
                  <a:cubicBezTo>
                    <a:pt x="340" y="159"/>
                    <a:pt x="340" y="159"/>
                    <a:pt x="340" y="159"/>
                  </a:cubicBezTo>
                  <a:lnTo>
                    <a:pt x="340" y="144"/>
                  </a:lnTo>
                  <a:close/>
                  <a:moveTo>
                    <a:pt x="342" y="239"/>
                  </a:moveTo>
                  <a:cubicBezTo>
                    <a:pt x="326" y="239"/>
                    <a:pt x="326" y="239"/>
                    <a:pt x="326" y="239"/>
                  </a:cubicBezTo>
                  <a:cubicBezTo>
                    <a:pt x="326" y="202"/>
                    <a:pt x="326" y="202"/>
                    <a:pt x="326" y="202"/>
                  </a:cubicBezTo>
                  <a:cubicBezTo>
                    <a:pt x="319" y="202"/>
                    <a:pt x="319" y="202"/>
                    <a:pt x="319" y="202"/>
                  </a:cubicBezTo>
                  <a:cubicBezTo>
                    <a:pt x="319" y="239"/>
                    <a:pt x="319" y="239"/>
                    <a:pt x="319" y="239"/>
                  </a:cubicBezTo>
                  <a:cubicBezTo>
                    <a:pt x="303" y="239"/>
                    <a:pt x="303" y="239"/>
                    <a:pt x="303" y="239"/>
                  </a:cubicBezTo>
                  <a:cubicBezTo>
                    <a:pt x="303" y="165"/>
                    <a:pt x="303" y="165"/>
                    <a:pt x="303" y="165"/>
                  </a:cubicBezTo>
                  <a:cubicBezTo>
                    <a:pt x="342" y="165"/>
                    <a:pt x="342" y="165"/>
                    <a:pt x="342" y="165"/>
                  </a:cubicBezTo>
                  <a:lnTo>
                    <a:pt x="342" y="239"/>
                  </a:lnTo>
                  <a:close/>
                  <a:moveTo>
                    <a:pt x="174" y="242"/>
                  </a:moveTo>
                  <a:cubicBezTo>
                    <a:pt x="181" y="242"/>
                    <a:pt x="181" y="242"/>
                    <a:pt x="181" y="242"/>
                  </a:cubicBezTo>
                  <a:cubicBezTo>
                    <a:pt x="181" y="213"/>
                    <a:pt x="181" y="213"/>
                    <a:pt x="181" y="213"/>
                  </a:cubicBezTo>
                  <a:cubicBezTo>
                    <a:pt x="174" y="213"/>
                    <a:pt x="174" y="213"/>
                    <a:pt x="174" y="213"/>
                  </a:cubicBezTo>
                  <a:lnTo>
                    <a:pt x="174" y="242"/>
                  </a:lnTo>
                  <a:close/>
                  <a:moveTo>
                    <a:pt x="194" y="242"/>
                  </a:moveTo>
                  <a:cubicBezTo>
                    <a:pt x="200" y="242"/>
                    <a:pt x="200" y="242"/>
                    <a:pt x="200" y="242"/>
                  </a:cubicBezTo>
                  <a:cubicBezTo>
                    <a:pt x="200" y="213"/>
                    <a:pt x="200" y="213"/>
                    <a:pt x="200" y="213"/>
                  </a:cubicBezTo>
                  <a:cubicBezTo>
                    <a:pt x="194" y="213"/>
                    <a:pt x="194" y="213"/>
                    <a:pt x="194" y="213"/>
                  </a:cubicBezTo>
                  <a:lnTo>
                    <a:pt x="194" y="242"/>
                  </a:lnTo>
                  <a:close/>
                  <a:moveTo>
                    <a:pt x="227" y="143"/>
                  </a:moveTo>
                  <a:cubicBezTo>
                    <a:pt x="239" y="132"/>
                    <a:pt x="239" y="113"/>
                    <a:pt x="227" y="102"/>
                  </a:cubicBezTo>
                  <a:cubicBezTo>
                    <a:pt x="227" y="102"/>
                    <a:pt x="227" y="102"/>
                    <a:pt x="227" y="102"/>
                  </a:cubicBezTo>
                  <a:cubicBezTo>
                    <a:pt x="223" y="107"/>
                    <a:pt x="223" y="107"/>
                    <a:pt x="223" y="107"/>
                  </a:cubicBezTo>
                  <a:cubicBezTo>
                    <a:pt x="231" y="115"/>
                    <a:pt x="232" y="127"/>
                    <a:pt x="224" y="136"/>
                  </a:cubicBezTo>
                  <a:cubicBezTo>
                    <a:pt x="205" y="91"/>
                    <a:pt x="205" y="91"/>
                    <a:pt x="205" y="91"/>
                  </a:cubicBezTo>
                  <a:cubicBezTo>
                    <a:pt x="196" y="100"/>
                    <a:pt x="181" y="100"/>
                    <a:pt x="172" y="91"/>
                  </a:cubicBezTo>
                  <a:cubicBezTo>
                    <a:pt x="152" y="136"/>
                    <a:pt x="152" y="136"/>
                    <a:pt x="152" y="136"/>
                  </a:cubicBezTo>
                  <a:cubicBezTo>
                    <a:pt x="145" y="128"/>
                    <a:pt x="146" y="115"/>
                    <a:pt x="154" y="107"/>
                  </a:cubicBezTo>
                  <a:cubicBezTo>
                    <a:pt x="149" y="102"/>
                    <a:pt x="149" y="102"/>
                    <a:pt x="149" y="102"/>
                  </a:cubicBezTo>
                  <a:cubicBezTo>
                    <a:pt x="138" y="113"/>
                    <a:pt x="138" y="131"/>
                    <a:pt x="149" y="143"/>
                  </a:cubicBezTo>
                  <a:cubicBezTo>
                    <a:pt x="150" y="142"/>
                    <a:pt x="150" y="142"/>
                    <a:pt x="150" y="142"/>
                  </a:cubicBezTo>
                  <a:cubicBezTo>
                    <a:pt x="132" y="184"/>
                    <a:pt x="132" y="184"/>
                    <a:pt x="132" y="184"/>
                  </a:cubicBezTo>
                  <a:cubicBezTo>
                    <a:pt x="163" y="215"/>
                    <a:pt x="214" y="216"/>
                    <a:pt x="245" y="184"/>
                  </a:cubicBezTo>
                  <a:cubicBezTo>
                    <a:pt x="245" y="184"/>
                    <a:pt x="245" y="184"/>
                    <a:pt x="245" y="184"/>
                  </a:cubicBezTo>
                  <a:cubicBezTo>
                    <a:pt x="227" y="142"/>
                    <a:pt x="227" y="142"/>
                    <a:pt x="227" y="142"/>
                  </a:cubicBezTo>
                  <a:lnTo>
                    <a:pt x="227" y="143"/>
                  </a:lnTo>
                  <a:close/>
                  <a:moveTo>
                    <a:pt x="237" y="183"/>
                  </a:moveTo>
                  <a:cubicBezTo>
                    <a:pt x="209" y="208"/>
                    <a:pt x="167" y="208"/>
                    <a:pt x="139" y="183"/>
                  </a:cubicBezTo>
                  <a:cubicBezTo>
                    <a:pt x="175" y="101"/>
                    <a:pt x="175" y="101"/>
                    <a:pt x="175" y="101"/>
                  </a:cubicBezTo>
                  <a:cubicBezTo>
                    <a:pt x="183" y="106"/>
                    <a:pt x="194" y="106"/>
                    <a:pt x="202" y="101"/>
                  </a:cubicBezTo>
                  <a:lnTo>
                    <a:pt x="237" y="183"/>
                  </a:lnTo>
                  <a:close/>
                  <a:moveTo>
                    <a:pt x="323" y="139"/>
                  </a:moveTo>
                  <a:cubicBezTo>
                    <a:pt x="323" y="139"/>
                    <a:pt x="323" y="139"/>
                    <a:pt x="323" y="139"/>
                  </a:cubicBezTo>
                  <a:cubicBezTo>
                    <a:pt x="340" y="139"/>
                    <a:pt x="354" y="125"/>
                    <a:pt x="354" y="108"/>
                  </a:cubicBezTo>
                  <a:cubicBezTo>
                    <a:pt x="354" y="94"/>
                    <a:pt x="344" y="81"/>
                    <a:pt x="330" y="78"/>
                  </a:cubicBezTo>
                  <a:cubicBezTo>
                    <a:pt x="336" y="71"/>
                    <a:pt x="335" y="61"/>
                    <a:pt x="328" y="55"/>
                  </a:cubicBezTo>
                  <a:cubicBezTo>
                    <a:pt x="325" y="53"/>
                    <a:pt x="321" y="51"/>
                    <a:pt x="318" y="51"/>
                  </a:cubicBezTo>
                  <a:cubicBezTo>
                    <a:pt x="318" y="58"/>
                    <a:pt x="318" y="58"/>
                    <a:pt x="318" y="58"/>
                  </a:cubicBezTo>
                  <a:cubicBezTo>
                    <a:pt x="323" y="57"/>
                    <a:pt x="328" y="62"/>
                    <a:pt x="328" y="67"/>
                  </a:cubicBezTo>
                  <a:cubicBezTo>
                    <a:pt x="328" y="72"/>
                    <a:pt x="325" y="76"/>
                    <a:pt x="320" y="77"/>
                  </a:cubicBezTo>
                  <a:cubicBezTo>
                    <a:pt x="318" y="77"/>
                    <a:pt x="318" y="77"/>
                    <a:pt x="318" y="77"/>
                  </a:cubicBezTo>
                  <a:cubicBezTo>
                    <a:pt x="301" y="80"/>
                    <a:pt x="289" y="95"/>
                    <a:pt x="292" y="112"/>
                  </a:cubicBezTo>
                  <a:cubicBezTo>
                    <a:pt x="294" y="128"/>
                    <a:pt x="307" y="139"/>
                    <a:pt x="323" y="139"/>
                  </a:cubicBezTo>
                  <a:close/>
                  <a:moveTo>
                    <a:pt x="319" y="84"/>
                  </a:moveTo>
                  <a:cubicBezTo>
                    <a:pt x="319" y="84"/>
                    <a:pt x="319" y="84"/>
                    <a:pt x="319" y="84"/>
                  </a:cubicBezTo>
                  <a:cubicBezTo>
                    <a:pt x="320" y="84"/>
                    <a:pt x="320" y="83"/>
                    <a:pt x="321" y="83"/>
                  </a:cubicBezTo>
                  <a:cubicBezTo>
                    <a:pt x="323" y="83"/>
                    <a:pt x="323" y="83"/>
                    <a:pt x="323" y="83"/>
                  </a:cubicBezTo>
                  <a:cubicBezTo>
                    <a:pt x="336" y="83"/>
                    <a:pt x="348" y="94"/>
                    <a:pt x="348" y="108"/>
                  </a:cubicBezTo>
                  <a:cubicBezTo>
                    <a:pt x="348" y="122"/>
                    <a:pt x="337" y="133"/>
                    <a:pt x="323" y="133"/>
                  </a:cubicBezTo>
                  <a:cubicBezTo>
                    <a:pt x="310" y="133"/>
                    <a:pt x="298" y="122"/>
                    <a:pt x="298" y="108"/>
                  </a:cubicBezTo>
                  <a:cubicBezTo>
                    <a:pt x="298" y="96"/>
                    <a:pt x="307" y="86"/>
                    <a:pt x="319" y="84"/>
                  </a:cubicBezTo>
                  <a:close/>
                  <a:moveTo>
                    <a:pt x="148" y="69"/>
                  </a:moveTo>
                  <a:cubicBezTo>
                    <a:pt x="152" y="69"/>
                    <a:pt x="155" y="68"/>
                    <a:pt x="158" y="66"/>
                  </a:cubicBezTo>
                  <a:cubicBezTo>
                    <a:pt x="163" y="82"/>
                    <a:pt x="180" y="92"/>
                    <a:pt x="196" y="88"/>
                  </a:cubicBezTo>
                  <a:cubicBezTo>
                    <a:pt x="207" y="85"/>
                    <a:pt x="216" y="77"/>
                    <a:pt x="218" y="66"/>
                  </a:cubicBezTo>
                  <a:cubicBezTo>
                    <a:pt x="225" y="71"/>
                    <a:pt x="235" y="70"/>
                    <a:pt x="241" y="64"/>
                  </a:cubicBezTo>
                  <a:cubicBezTo>
                    <a:pt x="244" y="61"/>
                    <a:pt x="245" y="57"/>
                    <a:pt x="245" y="53"/>
                  </a:cubicBezTo>
                  <a:cubicBezTo>
                    <a:pt x="239" y="53"/>
                    <a:pt x="239" y="53"/>
                    <a:pt x="239" y="53"/>
                  </a:cubicBezTo>
                  <a:cubicBezTo>
                    <a:pt x="239" y="59"/>
                    <a:pt x="234" y="63"/>
                    <a:pt x="229" y="63"/>
                  </a:cubicBezTo>
                  <a:cubicBezTo>
                    <a:pt x="229" y="63"/>
                    <a:pt x="229" y="63"/>
                    <a:pt x="229" y="63"/>
                  </a:cubicBezTo>
                  <a:cubicBezTo>
                    <a:pt x="224" y="63"/>
                    <a:pt x="220" y="60"/>
                    <a:pt x="219" y="55"/>
                  </a:cubicBezTo>
                  <a:cubicBezTo>
                    <a:pt x="219" y="54"/>
                    <a:pt x="219" y="54"/>
                    <a:pt x="219" y="54"/>
                  </a:cubicBezTo>
                  <a:cubicBezTo>
                    <a:pt x="219" y="53"/>
                    <a:pt x="219" y="53"/>
                    <a:pt x="219" y="53"/>
                  </a:cubicBezTo>
                  <a:cubicBezTo>
                    <a:pt x="217" y="36"/>
                    <a:pt x="201" y="25"/>
                    <a:pt x="184" y="28"/>
                  </a:cubicBezTo>
                  <a:cubicBezTo>
                    <a:pt x="171" y="30"/>
                    <a:pt x="160" y="40"/>
                    <a:pt x="158" y="53"/>
                  </a:cubicBezTo>
                  <a:cubicBezTo>
                    <a:pt x="158" y="54"/>
                    <a:pt x="158" y="54"/>
                    <a:pt x="158" y="55"/>
                  </a:cubicBezTo>
                  <a:cubicBezTo>
                    <a:pt x="157" y="60"/>
                    <a:pt x="152" y="64"/>
                    <a:pt x="147" y="63"/>
                  </a:cubicBezTo>
                  <a:cubicBezTo>
                    <a:pt x="142" y="62"/>
                    <a:pt x="139" y="58"/>
                    <a:pt x="139" y="53"/>
                  </a:cubicBezTo>
                  <a:cubicBezTo>
                    <a:pt x="132" y="53"/>
                    <a:pt x="132" y="53"/>
                    <a:pt x="132" y="53"/>
                  </a:cubicBezTo>
                  <a:cubicBezTo>
                    <a:pt x="132" y="62"/>
                    <a:pt x="139" y="69"/>
                    <a:pt x="148" y="69"/>
                  </a:cubicBezTo>
                  <a:close/>
                  <a:moveTo>
                    <a:pt x="164" y="56"/>
                  </a:moveTo>
                  <a:cubicBezTo>
                    <a:pt x="164" y="55"/>
                    <a:pt x="164" y="55"/>
                    <a:pt x="164" y="55"/>
                  </a:cubicBezTo>
                  <a:cubicBezTo>
                    <a:pt x="166" y="41"/>
                    <a:pt x="178" y="32"/>
                    <a:pt x="192" y="34"/>
                  </a:cubicBezTo>
                  <a:cubicBezTo>
                    <a:pt x="202" y="35"/>
                    <a:pt x="211" y="44"/>
                    <a:pt x="212" y="54"/>
                  </a:cubicBezTo>
                  <a:cubicBezTo>
                    <a:pt x="213" y="55"/>
                    <a:pt x="213" y="56"/>
                    <a:pt x="213" y="56"/>
                  </a:cubicBezTo>
                  <a:cubicBezTo>
                    <a:pt x="213" y="58"/>
                    <a:pt x="213" y="58"/>
                    <a:pt x="213" y="58"/>
                  </a:cubicBezTo>
                  <a:cubicBezTo>
                    <a:pt x="213" y="72"/>
                    <a:pt x="202" y="83"/>
                    <a:pt x="188" y="83"/>
                  </a:cubicBezTo>
                  <a:cubicBezTo>
                    <a:pt x="175" y="83"/>
                    <a:pt x="164" y="72"/>
                    <a:pt x="164" y="58"/>
                  </a:cubicBezTo>
                  <a:lnTo>
                    <a:pt x="164" y="56"/>
                  </a:lnTo>
                  <a:close/>
                  <a:moveTo>
                    <a:pt x="81" y="78"/>
                  </a:moveTo>
                  <a:cubicBezTo>
                    <a:pt x="96" y="92"/>
                    <a:pt x="96" y="116"/>
                    <a:pt x="81" y="130"/>
                  </a:cubicBezTo>
                  <a:cubicBezTo>
                    <a:pt x="86" y="135"/>
                    <a:pt x="86" y="135"/>
                    <a:pt x="86" y="135"/>
                  </a:cubicBezTo>
                  <a:cubicBezTo>
                    <a:pt x="103" y="118"/>
                    <a:pt x="103" y="90"/>
                    <a:pt x="86" y="73"/>
                  </a:cubicBezTo>
                  <a:lnTo>
                    <a:pt x="81" y="7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aphicFrame>
        <p:nvGraphicFramePr>
          <p:cNvPr id="193" name="shp0019">
            <a:extLst>
              <a:ext uri="{FF2B5EF4-FFF2-40B4-BE49-F238E27FC236}">
                <a16:creationId xmlns:a16="http://schemas.microsoft.com/office/drawing/2014/main" id="{5B7AA91B-68D6-4F99-8776-280225D2ED86}"/>
              </a:ext>
            </a:extLst>
          </p:cNvPr>
          <p:cNvGraphicFramePr/>
          <p:nvPr/>
        </p:nvGraphicFramePr>
        <p:xfrm>
          <a:off x="1903774" y="3644844"/>
          <a:ext cx="3163249" cy="1783445"/>
        </p:xfrm>
        <a:graphic>
          <a:graphicData uri="http://schemas.openxmlformats.org/drawingml/2006/chart">
            <c:chart xmlns:c="http://schemas.openxmlformats.org/drawingml/2006/chart" xmlns:r="http://schemas.openxmlformats.org/officeDocument/2006/relationships" r:id="rId26"/>
          </a:graphicData>
        </a:graphic>
      </p:graphicFrame>
      <p:sp>
        <p:nvSpPr>
          <p:cNvPr id="194" name="shp0020">
            <a:extLst>
              <a:ext uri="{FF2B5EF4-FFF2-40B4-BE49-F238E27FC236}">
                <a16:creationId xmlns:a16="http://schemas.microsoft.com/office/drawing/2014/main" id="{03AC0894-7CFE-4F6D-BC31-0FCACA96D71C}"/>
              </a:ext>
            </a:extLst>
          </p:cNvPr>
          <p:cNvSpPr txBox="1"/>
          <p:nvPr/>
        </p:nvSpPr>
        <p:spPr>
          <a:xfrm>
            <a:off x="2066731" y="3677046"/>
            <a:ext cx="3003834"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DE PERSONNES AU FOYER</a:t>
            </a:r>
          </a:p>
        </p:txBody>
      </p:sp>
      <p:cxnSp>
        <p:nvCxnSpPr>
          <p:cNvPr id="196" name="shp0022">
            <a:extLst>
              <a:ext uri="{FF2B5EF4-FFF2-40B4-BE49-F238E27FC236}">
                <a16:creationId xmlns:a16="http://schemas.microsoft.com/office/drawing/2014/main" id="{2F14FF79-E52B-4BD2-BD4A-8738078ABFC7}"/>
              </a:ext>
            </a:extLst>
          </p:cNvPr>
          <p:cNvCxnSpPr>
            <a:cxnSpLocks/>
          </p:cNvCxnSpPr>
          <p:nvPr/>
        </p:nvCxnSpPr>
        <p:spPr>
          <a:xfrm>
            <a:off x="2066730"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7" name="shp0023">
            <a:extLst>
              <a:ext uri="{FF2B5EF4-FFF2-40B4-BE49-F238E27FC236}">
                <a16:creationId xmlns:a16="http://schemas.microsoft.com/office/drawing/2014/main" id="{5FC1CAD9-E735-43AD-844A-B22E59F5D018}"/>
              </a:ext>
            </a:extLst>
          </p:cNvPr>
          <p:cNvGrpSpPr/>
          <p:nvPr/>
        </p:nvGrpSpPr>
        <p:grpSpPr>
          <a:xfrm>
            <a:off x="2232938" y="5068367"/>
            <a:ext cx="261382" cy="252618"/>
            <a:chOff x="545363" y="5036955"/>
            <a:chExt cx="261840" cy="253060"/>
          </a:xfrm>
        </p:grpSpPr>
        <p:sp>
          <p:nvSpPr>
            <p:cNvPr id="198" name="Freeform 18">
              <a:extLst>
                <a:ext uri="{FF2B5EF4-FFF2-40B4-BE49-F238E27FC236}">
                  <a16:creationId xmlns:a16="http://schemas.microsoft.com/office/drawing/2014/main" id="{0A0540F4-AC25-4C70-BAC6-BB39D5DEB5FB}"/>
                </a:ext>
              </a:extLst>
            </p:cNvPr>
            <p:cNvSpPr>
              <a:spLocks noEditPoints="1"/>
            </p:cNvSpPr>
            <p:nvPr/>
          </p:nvSpPr>
          <p:spPr bwMode="auto">
            <a:xfrm>
              <a:off x="545363" y="5036955"/>
              <a:ext cx="153773" cy="253060"/>
            </a:xfrm>
            <a:custGeom>
              <a:avLst/>
              <a:gdLst>
                <a:gd name="T0" fmla="*/ 91 w 114"/>
                <a:gd name="T1" fmla="*/ 185 h 185"/>
                <a:gd name="T2" fmla="*/ 91 w 114"/>
                <a:gd name="T3" fmla="*/ 170 h 185"/>
                <a:gd name="T4" fmla="*/ 114 w 114"/>
                <a:gd name="T5" fmla="*/ 170 h 185"/>
                <a:gd name="T6" fmla="*/ 114 w 114"/>
                <a:gd name="T7" fmla="*/ 85 h 185"/>
                <a:gd name="T8" fmla="*/ 85 w 114"/>
                <a:gd name="T9" fmla="*/ 56 h 185"/>
                <a:gd name="T10" fmla="*/ 78 w 114"/>
                <a:gd name="T11" fmla="*/ 56 h 185"/>
                <a:gd name="T12" fmla="*/ 89 w 114"/>
                <a:gd name="T13" fmla="*/ 32 h 185"/>
                <a:gd name="T14" fmla="*/ 57 w 114"/>
                <a:gd name="T15" fmla="*/ 0 h 185"/>
                <a:gd name="T16" fmla="*/ 25 w 114"/>
                <a:gd name="T17" fmla="*/ 32 h 185"/>
                <a:gd name="T18" fmla="*/ 35 w 114"/>
                <a:gd name="T19" fmla="*/ 56 h 185"/>
                <a:gd name="T20" fmla="*/ 29 w 114"/>
                <a:gd name="T21" fmla="*/ 56 h 185"/>
                <a:gd name="T22" fmla="*/ 0 w 114"/>
                <a:gd name="T23" fmla="*/ 85 h 185"/>
                <a:gd name="T24" fmla="*/ 0 w 114"/>
                <a:gd name="T25" fmla="*/ 170 h 185"/>
                <a:gd name="T26" fmla="*/ 23 w 114"/>
                <a:gd name="T27" fmla="*/ 170 h 185"/>
                <a:gd name="T28" fmla="*/ 23 w 114"/>
                <a:gd name="T29" fmla="*/ 185 h 185"/>
                <a:gd name="T30" fmla="*/ 91 w 114"/>
                <a:gd name="T31" fmla="*/ 185 h 185"/>
                <a:gd name="T32" fmla="*/ 33 w 114"/>
                <a:gd name="T33" fmla="*/ 32 h 185"/>
                <a:gd name="T34" fmla="*/ 57 w 114"/>
                <a:gd name="T35" fmla="*/ 8 h 185"/>
                <a:gd name="T36" fmla="*/ 81 w 114"/>
                <a:gd name="T37" fmla="*/ 32 h 185"/>
                <a:gd name="T38" fmla="*/ 57 w 114"/>
                <a:gd name="T39" fmla="*/ 56 h 185"/>
                <a:gd name="T40" fmla="*/ 33 w 114"/>
                <a:gd name="T41" fmla="*/ 32 h 185"/>
                <a:gd name="T42" fmla="*/ 8 w 114"/>
                <a:gd name="T43" fmla="*/ 162 h 185"/>
                <a:gd name="T44" fmla="*/ 8 w 114"/>
                <a:gd name="T45" fmla="*/ 85 h 185"/>
                <a:gd name="T46" fmla="*/ 29 w 114"/>
                <a:gd name="T47" fmla="*/ 64 h 185"/>
                <a:gd name="T48" fmla="*/ 57 w 114"/>
                <a:gd name="T49" fmla="*/ 64 h 185"/>
                <a:gd name="T50" fmla="*/ 85 w 114"/>
                <a:gd name="T51" fmla="*/ 64 h 185"/>
                <a:gd name="T52" fmla="*/ 106 w 114"/>
                <a:gd name="T53" fmla="*/ 85 h 185"/>
                <a:gd name="T54" fmla="*/ 106 w 114"/>
                <a:gd name="T55" fmla="*/ 162 h 185"/>
                <a:gd name="T56" fmla="*/ 91 w 114"/>
                <a:gd name="T57" fmla="*/ 162 h 185"/>
                <a:gd name="T58" fmla="*/ 91 w 114"/>
                <a:gd name="T59" fmla="*/ 93 h 185"/>
                <a:gd name="T60" fmla="*/ 83 w 114"/>
                <a:gd name="T61" fmla="*/ 93 h 185"/>
                <a:gd name="T62" fmla="*/ 83 w 114"/>
                <a:gd name="T63" fmla="*/ 177 h 185"/>
                <a:gd name="T64" fmla="*/ 31 w 114"/>
                <a:gd name="T65" fmla="*/ 177 h 185"/>
                <a:gd name="T66" fmla="*/ 31 w 114"/>
                <a:gd name="T67" fmla="*/ 93 h 185"/>
                <a:gd name="T68" fmla="*/ 23 w 114"/>
                <a:gd name="T69" fmla="*/ 93 h 185"/>
                <a:gd name="T70" fmla="*/ 23 w 114"/>
                <a:gd name="T71" fmla="*/ 162 h 185"/>
                <a:gd name="T72" fmla="*/ 8 w 114"/>
                <a:gd name="T73"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85">
                  <a:moveTo>
                    <a:pt x="91" y="185"/>
                  </a:moveTo>
                  <a:cubicBezTo>
                    <a:pt x="91" y="170"/>
                    <a:pt x="91" y="170"/>
                    <a:pt x="91" y="170"/>
                  </a:cubicBezTo>
                  <a:cubicBezTo>
                    <a:pt x="114" y="170"/>
                    <a:pt x="114" y="170"/>
                    <a:pt x="114" y="170"/>
                  </a:cubicBezTo>
                  <a:cubicBezTo>
                    <a:pt x="114" y="85"/>
                    <a:pt x="114" y="85"/>
                    <a:pt x="114" y="85"/>
                  </a:cubicBezTo>
                  <a:cubicBezTo>
                    <a:pt x="114" y="69"/>
                    <a:pt x="101" y="56"/>
                    <a:pt x="85" y="56"/>
                  </a:cubicBezTo>
                  <a:cubicBezTo>
                    <a:pt x="78" y="56"/>
                    <a:pt x="78" y="56"/>
                    <a:pt x="78" y="56"/>
                  </a:cubicBezTo>
                  <a:cubicBezTo>
                    <a:pt x="85" y="50"/>
                    <a:pt x="89" y="42"/>
                    <a:pt x="89" y="32"/>
                  </a:cubicBezTo>
                  <a:cubicBezTo>
                    <a:pt x="89" y="14"/>
                    <a:pt x="75" y="0"/>
                    <a:pt x="57" y="0"/>
                  </a:cubicBezTo>
                  <a:cubicBezTo>
                    <a:pt x="39" y="0"/>
                    <a:pt x="25" y="14"/>
                    <a:pt x="25" y="32"/>
                  </a:cubicBezTo>
                  <a:cubicBezTo>
                    <a:pt x="25" y="42"/>
                    <a:pt x="29" y="50"/>
                    <a:pt x="35"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lnTo>
                    <a:pt x="91" y="185"/>
                  </a:ln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8" y="162"/>
                  </a:moveTo>
                  <a:cubicBezTo>
                    <a:pt x="8" y="85"/>
                    <a:pt x="8" y="85"/>
                    <a:pt x="8" y="85"/>
                  </a:cubicBezTo>
                  <a:cubicBezTo>
                    <a:pt x="8" y="74"/>
                    <a:pt x="17" y="64"/>
                    <a:pt x="29" y="64"/>
                  </a:cubicBezTo>
                  <a:cubicBezTo>
                    <a:pt x="57" y="64"/>
                    <a:pt x="57" y="64"/>
                    <a:pt x="57" y="64"/>
                  </a:cubicBezTo>
                  <a:cubicBezTo>
                    <a:pt x="85" y="64"/>
                    <a:pt x="85" y="64"/>
                    <a:pt x="85" y="64"/>
                  </a:cubicBezTo>
                  <a:cubicBezTo>
                    <a:pt x="97" y="64"/>
                    <a:pt x="106" y="74"/>
                    <a:pt x="106" y="85"/>
                  </a:cubicBezTo>
                  <a:cubicBezTo>
                    <a:pt x="106" y="162"/>
                    <a:pt x="106" y="162"/>
                    <a:pt x="106" y="162"/>
                  </a:cubicBez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lnTo>
                    <a:pt x="8"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9" name="ZoneTexte 198">
              <a:extLst>
                <a:ext uri="{FF2B5EF4-FFF2-40B4-BE49-F238E27FC236}">
                  <a16:creationId xmlns:a16="http://schemas.microsoft.com/office/drawing/2014/main" id="{63CB2511-490A-48A2-949C-C2E37195E005}"/>
                </a:ext>
              </a:extLst>
            </p:cNvPr>
            <p:cNvSpPr txBox="1"/>
            <p:nvPr/>
          </p:nvSpPr>
          <p:spPr>
            <a:xfrm>
              <a:off x="736671"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grpSp>
      <p:grpSp>
        <p:nvGrpSpPr>
          <p:cNvPr id="200" name="shp0024">
            <a:extLst>
              <a:ext uri="{FF2B5EF4-FFF2-40B4-BE49-F238E27FC236}">
                <a16:creationId xmlns:a16="http://schemas.microsoft.com/office/drawing/2014/main" id="{AD280D1F-798F-44ED-B667-1CE2396F49AE}"/>
              </a:ext>
            </a:extLst>
          </p:cNvPr>
          <p:cNvGrpSpPr/>
          <p:nvPr/>
        </p:nvGrpSpPr>
        <p:grpSpPr>
          <a:xfrm>
            <a:off x="2952057" y="5068367"/>
            <a:ext cx="428737" cy="252618"/>
            <a:chOff x="1265741" y="5036955"/>
            <a:chExt cx="429488" cy="253060"/>
          </a:xfrm>
        </p:grpSpPr>
        <p:sp>
          <p:nvSpPr>
            <p:cNvPr id="201" name="Freeform 19">
              <a:extLst>
                <a:ext uri="{FF2B5EF4-FFF2-40B4-BE49-F238E27FC236}">
                  <a16:creationId xmlns:a16="http://schemas.microsoft.com/office/drawing/2014/main" id="{88162087-4210-49B9-A375-145443E2917B}"/>
                </a:ext>
              </a:extLst>
            </p:cNvPr>
            <p:cNvSpPr>
              <a:spLocks noEditPoints="1"/>
            </p:cNvSpPr>
            <p:nvPr/>
          </p:nvSpPr>
          <p:spPr bwMode="auto">
            <a:xfrm>
              <a:off x="1265741" y="5036955"/>
              <a:ext cx="318443" cy="253060"/>
            </a:xfrm>
            <a:custGeom>
              <a:avLst/>
              <a:gdLst>
                <a:gd name="T0" fmla="*/ 199 w 235"/>
                <a:gd name="T1" fmla="*/ 57 h 185"/>
                <a:gd name="T2" fmla="*/ 177 w 235"/>
                <a:gd name="T3" fmla="*/ 0 h 185"/>
                <a:gd name="T4" fmla="*/ 156 w 235"/>
                <a:gd name="T5" fmla="*/ 57 h 185"/>
                <a:gd name="T6" fmla="*/ 120 w 235"/>
                <a:gd name="T7" fmla="*/ 86 h 185"/>
                <a:gd name="T8" fmla="*/ 143 w 235"/>
                <a:gd name="T9" fmla="*/ 170 h 185"/>
                <a:gd name="T10" fmla="*/ 212 w 235"/>
                <a:gd name="T11" fmla="*/ 185 h 185"/>
                <a:gd name="T12" fmla="*/ 235 w 235"/>
                <a:gd name="T13" fmla="*/ 170 h 185"/>
                <a:gd name="T14" fmla="*/ 206 w 235"/>
                <a:gd name="T15" fmla="*/ 57 h 185"/>
                <a:gd name="T16" fmla="*/ 177 w 235"/>
                <a:gd name="T17" fmla="*/ 8 h 185"/>
                <a:gd name="T18" fmla="*/ 177 w 235"/>
                <a:gd name="T19" fmla="*/ 57 h 185"/>
                <a:gd name="T20" fmla="*/ 226 w 235"/>
                <a:gd name="T21" fmla="*/ 162 h 185"/>
                <a:gd name="T22" fmla="*/ 212 w 235"/>
                <a:gd name="T23" fmla="*/ 94 h 185"/>
                <a:gd name="T24" fmla="*/ 203 w 235"/>
                <a:gd name="T25" fmla="*/ 177 h 185"/>
                <a:gd name="T26" fmla="*/ 151 w 235"/>
                <a:gd name="T27" fmla="*/ 94 h 185"/>
                <a:gd name="T28" fmla="*/ 143 w 235"/>
                <a:gd name="T29" fmla="*/ 162 h 185"/>
                <a:gd name="T30" fmla="*/ 128 w 235"/>
                <a:gd name="T31" fmla="*/ 86 h 185"/>
                <a:gd name="T32" fmla="*/ 206 w 235"/>
                <a:gd name="T33" fmla="*/ 65 h 185"/>
                <a:gd name="T34" fmla="*/ 226 w 235"/>
                <a:gd name="T35" fmla="*/ 162 h 185"/>
                <a:gd name="T36" fmla="*/ 79 w 235"/>
                <a:gd name="T37" fmla="*/ 56 h 185"/>
                <a:gd name="T38" fmla="*/ 57 w 235"/>
                <a:gd name="T39" fmla="*/ 0 h 185"/>
                <a:gd name="T40" fmla="*/ 36 w 235"/>
                <a:gd name="T41" fmla="*/ 56 h 185"/>
                <a:gd name="T42" fmla="*/ 0 w 235"/>
                <a:gd name="T43" fmla="*/ 85 h 185"/>
                <a:gd name="T44" fmla="*/ 23 w 235"/>
                <a:gd name="T45" fmla="*/ 170 h 185"/>
                <a:gd name="T46" fmla="*/ 91 w 235"/>
                <a:gd name="T47" fmla="*/ 185 h 185"/>
                <a:gd name="T48" fmla="*/ 114 w 235"/>
                <a:gd name="T49" fmla="*/ 170 h 185"/>
                <a:gd name="T50" fmla="*/ 85 w 235"/>
                <a:gd name="T51" fmla="*/ 56 h 185"/>
                <a:gd name="T52" fmla="*/ 57 w 235"/>
                <a:gd name="T53" fmla="*/ 8 h 185"/>
                <a:gd name="T54" fmla="*/ 57 w 235"/>
                <a:gd name="T55" fmla="*/ 56 h 185"/>
                <a:gd name="T56" fmla="*/ 106 w 235"/>
                <a:gd name="T57" fmla="*/ 162 h 185"/>
                <a:gd name="T58" fmla="*/ 91 w 235"/>
                <a:gd name="T59" fmla="*/ 93 h 185"/>
                <a:gd name="T60" fmla="*/ 83 w 235"/>
                <a:gd name="T61" fmla="*/ 177 h 185"/>
                <a:gd name="T62" fmla="*/ 31 w 235"/>
                <a:gd name="T63" fmla="*/ 93 h 185"/>
                <a:gd name="T64" fmla="*/ 23 w 235"/>
                <a:gd name="T65" fmla="*/ 162 h 185"/>
                <a:gd name="T66" fmla="*/ 8 w 235"/>
                <a:gd name="T67" fmla="*/ 85 h 185"/>
                <a:gd name="T68" fmla="*/ 85 w 235"/>
                <a:gd name="T69" fmla="*/ 64 h 185"/>
                <a:gd name="T70" fmla="*/ 106 w 235"/>
                <a:gd name="T7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85">
                  <a:moveTo>
                    <a:pt x="206" y="57"/>
                  </a:moveTo>
                  <a:cubicBezTo>
                    <a:pt x="199" y="57"/>
                    <a:pt x="199" y="57"/>
                    <a:pt x="199" y="57"/>
                  </a:cubicBezTo>
                  <a:cubicBezTo>
                    <a:pt x="205" y="51"/>
                    <a:pt x="210" y="42"/>
                    <a:pt x="210" y="32"/>
                  </a:cubicBezTo>
                  <a:cubicBezTo>
                    <a:pt x="210" y="15"/>
                    <a:pt x="195" y="0"/>
                    <a:pt x="177" y="0"/>
                  </a:cubicBezTo>
                  <a:cubicBezTo>
                    <a:pt x="160" y="0"/>
                    <a:pt x="145" y="15"/>
                    <a:pt x="145" y="32"/>
                  </a:cubicBezTo>
                  <a:cubicBezTo>
                    <a:pt x="145" y="42"/>
                    <a:pt x="149" y="51"/>
                    <a:pt x="156" y="57"/>
                  </a:cubicBezTo>
                  <a:cubicBezTo>
                    <a:pt x="149" y="57"/>
                    <a:pt x="149" y="57"/>
                    <a:pt x="149" y="57"/>
                  </a:cubicBezTo>
                  <a:cubicBezTo>
                    <a:pt x="133" y="57"/>
                    <a:pt x="120" y="70"/>
                    <a:pt x="120" y="86"/>
                  </a:cubicBezTo>
                  <a:cubicBezTo>
                    <a:pt x="120" y="170"/>
                    <a:pt x="120" y="170"/>
                    <a:pt x="120" y="170"/>
                  </a:cubicBezTo>
                  <a:cubicBezTo>
                    <a:pt x="143" y="170"/>
                    <a:pt x="143" y="170"/>
                    <a:pt x="143" y="170"/>
                  </a:cubicBezTo>
                  <a:cubicBezTo>
                    <a:pt x="143" y="185"/>
                    <a:pt x="143" y="185"/>
                    <a:pt x="143" y="185"/>
                  </a:cubicBezTo>
                  <a:cubicBezTo>
                    <a:pt x="212" y="185"/>
                    <a:pt x="212" y="185"/>
                    <a:pt x="212" y="185"/>
                  </a:cubicBezTo>
                  <a:cubicBezTo>
                    <a:pt x="212" y="170"/>
                    <a:pt x="212" y="170"/>
                    <a:pt x="212" y="170"/>
                  </a:cubicBezTo>
                  <a:cubicBezTo>
                    <a:pt x="235" y="170"/>
                    <a:pt x="235" y="170"/>
                    <a:pt x="235" y="170"/>
                  </a:cubicBezTo>
                  <a:cubicBezTo>
                    <a:pt x="235" y="86"/>
                    <a:pt x="235" y="86"/>
                    <a:pt x="235" y="86"/>
                  </a:cubicBezTo>
                  <a:cubicBezTo>
                    <a:pt x="235" y="70"/>
                    <a:pt x="222" y="57"/>
                    <a:pt x="206" y="57"/>
                  </a:cubicBezTo>
                  <a:close/>
                  <a:moveTo>
                    <a:pt x="153" y="32"/>
                  </a:moveTo>
                  <a:cubicBezTo>
                    <a:pt x="153" y="19"/>
                    <a:pt x="164" y="8"/>
                    <a:pt x="177" y="8"/>
                  </a:cubicBezTo>
                  <a:cubicBezTo>
                    <a:pt x="191" y="8"/>
                    <a:pt x="201" y="19"/>
                    <a:pt x="201" y="32"/>
                  </a:cubicBezTo>
                  <a:cubicBezTo>
                    <a:pt x="201" y="46"/>
                    <a:pt x="191" y="57"/>
                    <a:pt x="177" y="57"/>
                  </a:cubicBezTo>
                  <a:cubicBezTo>
                    <a:pt x="164" y="57"/>
                    <a:pt x="153" y="46"/>
                    <a:pt x="153" y="32"/>
                  </a:cubicBezTo>
                  <a:close/>
                  <a:moveTo>
                    <a:pt x="226" y="162"/>
                  </a:moveTo>
                  <a:cubicBezTo>
                    <a:pt x="212" y="162"/>
                    <a:pt x="212" y="162"/>
                    <a:pt x="212" y="162"/>
                  </a:cubicBezTo>
                  <a:cubicBezTo>
                    <a:pt x="212" y="94"/>
                    <a:pt x="212" y="94"/>
                    <a:pt x="212" y="94"/>
                  </a:cubicBezTo>
                  <a:cubicBezTo>
                    <a:pt x="203" y="94"/>
                    <a:pt x="203" y="94"/>
                    <a:pt x="203" y="94"/>
                  </a:cubicBezTo>
                  <a:cubicBezTo>
                    <a:pt x="203" y="177"/>
                    <a:pt x="203" y="177"/>
                    <a:pt x="203" y="177"/>
                  </a:cubicBezTo>
                  <a:cubicBezTo>
                    <a:pt x="151" y="177"/>
                    <a:pt x="151" y="177"/>
                    <a:pt x="151" y="177"/>
                  </a:cubicBezTo>
                  <a:cubicBezTo>
                    <a:pt x="151" y="94"/>
                    <a:pt x="151" y="94"/>
                    <a:pt x="151" y="94"/>
                  </a:cubicBezTo>
                  <a:cubicBezTo>
                    <a:pt x="143" y="94"/>
                    <a:pt x="143" y="94"/>
                    <a:pt x="143" y="94"/>
                  </a:cubicBezTo>
                  <a:cubicBezTo>
                    <a:pt x="143" y="162"/>
                    <a:pt x="143" y="162"/>
                    <a:pt x="143" y="162"/>
                  </a:cubicBezTo>
                  <a:cubicBezTo>
                    <a:pt x="128" y="162"/>
                    <a:pt x="128" y="162"/>
                    <a:pt x="128" y="162"/>
                  </a:cubicBezTo>
                  <a:cubicBezTo>
                    <a:pt x="128" y="86"/>
                    <a:pt x="128" y="86"/>
                    <a:pt x="128" y="86"/>
                  </a:cubicBezTo>
                  <a:cubicBezTo>
                    <a:pt x="128" y="74"/>
                    <a:pt x="138" y="65"/>
                    <a:pt x="149" y="65"/>
                  </a:cubicBezTo>
                  <a:cubicBezTo>
                    <a:pt x="206" y="65"/>
                    <a:pt x="206" y="65"/>
                    <a:pt x="206" y="65"/>
                  </a:cubicBezTo>
                  <a:cubicBezTo>
                    <a:pt x="217" y="65"/>
                    <a:pt x="226" y="74"/>
                    <a:pt x="226" y="86"/>
                  </a:cubicBezTo>
                  <a:lnTo>
                    <a:pt x="226" y="162"/>
                  </a:lnTo>
                  <a:close/>
                  <a:moveTo>
                    <a:pt x="85" y="56"/>
                  </a:moveTo>
                  <a:cubicBezTo>
                    <a:pt x="79" y="56"/>
                    <a:pt x="79" y="56"/>
                    <a:pt x="79" y="56"/>
                  </a:cubicBezTo>
                  <a:cubicBezTo>
                    <a:pt x="85" y="50"/>
                    <a:pt x="89" y="42"/>
                    <a:pt x="89" y="32"/>
                  </a:cubicBezTo>
                  <a:cubicBezTo>
                    <a:pt x="89" y="14"/>
                    <a:pt x="75" y="0"/>
                    <a:pt x="57" y="0"/>
                  </a:cubicBezTo>
                  <a:cubicBezTo>
                    <a:pt x="39" y="0"/>
                    <a:pt x="25" y="14"/>
                    <a:pt x="25" y="32"/>
                  </a:cubicBezTo>
                  <a:cubicBezTo>
                    <a:pt x="25" y="42"/>
                    <a:pt x="29" y="50"/>
                    <a:pt x="36"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cubicBezTo>
                    <a:pt x="91" y="185"/>
                    <a:pt x="91" y="185"/>
                    <a:pt x="91" y="185"/>
                  </a:cubicBezTo>
                  <a:cubicBezTo>
                    <a:pt x="91" y="170"/>
                    <a:pt x="91" y="170"/>
                    <a:pt x="91" y="170"/>
                  </a:cubicBezTo>
                  <a:cubicBezTo>
                    <a:pt x="114" y="170"/>
                    <a:pt x="114" y="170"/>
                    <a:pt x="114" y="170"/>
                  </a:cubicBezTo>
                  <a:cubicBezTo>
                    <a:pt x="114" y="85"/>
                    <a:pt x="114" y="85"/>
                    <a:pt x="114" y="85"/>
                  </a:cubicBezTo>
                  <a:cubicBezTo>
                    <a:pt x="114" y="69"/>
                    <a:pt x="101" y="56"/>
                    <a:pt x="85" y="56"/>
                  </a:cubicBez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106" y="162"/>
                  </a:move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cubicBezTo>
                    <a:pt x="8" y="162"/>
                    <a:pt x="8" y="162"/>
                    <a:pt x="8" y="162"/>
                  </a:cubicBezTo>
                  <a:cubicBezTo>
                    <a:pt x="8" y="85"/>
                    <a:pt x="8" y="85"/>
                    <a:pt x="8" y="85"/>
                  </a:cubicBezTo>
                  <a:cubicBezTo>
                    <a:pt x="8" y="74"/>
                    <a:pt x="17" y="64"/>
                    <a:pt x="29" y="64"/>
                  </a:cubicBezTo>
                  <a:cubicBezTo>
                    <a:pt x="85" y="64"/>
                    <a:pt x="85" y="64"/>
                    <a:pt x="85" y="64"/>
                  </a:cubicBezTo>
                  <a:cubicBezTo>
                    <a:pt x="97" y="64"/>
                    <a:pt x="106" y="74"/>
                    <a:pt x="106" y="85"/>
                  </a:cubicBezTo>
                  <a:lnTo>
                    <a:pt x="106"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2" name="ZoneTexte 201">
              <a:extLst>
                <a:ext uri="{FF2B5EF4-FFF2-40B4-BE49-F238E27FC236}">
                  <a16:creationId xmlns:a16="http://schemas.microsoft.com/office/drawing/2014/main" id="{5F6A36B7-0499-477B-8044-A6FE4A5B6E90}"/>
                </a:ext>
              </a:extLst>
            </p:cNvPr>
            <p:cNvSpPr txBox="1"/>
            <p:nvPr/>
          </p:nvSpPr>
          <p:spPr>
            <a:xfrm>
              <a:off x="1624697"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grpSp>
      <p:grpSp>
        <p:nvGrpSpPr>
          <p:cNvPr id="203" name="shp0025">
            <a:extLst>
              <a:ext uri="{FF2B5EF4-FFF2-40B4-BE49-F238E27FC236}">
                <a16:creationId xmlns:a16="http://schemas.microsoft.com/office/drawing/2014/main" id="{B4F77D74-5E80-4443-B24A-EC6CAFA81E4E}"/>
              </a:ext>
            </a:extLst>
          </p:cNvPr>
          <p:cNvGrpSpPr/>
          <p:nvPr/>
        </p:nvGrpSpPr>
        <p:grpSpPr>
          <a:xfrm>
            <a:off x="3667460" y="5035732"/>
            <a:ext cx="507922" cy="285252"/>
            <a:chOff x="1982395" y="5004263"/>
            <a:chExt cx="508811" cy="285751"/>
          </a:xfrm>
        </p:grpSpPr>
        <p:sp>
          <p:nvSpPr>
            <p:cNvPr id="204" name="Freeform 20">
              <a:extLst>
                <a:ext uri="{FF2B5EF4-FFF2-40B4-BE49-F238E27FC236}">
                  <a16:creationId xmlns:a16="http://schemas.microsoft.com/office/drawing/2014/main" id="{1211358B-BAAF-46DA-AE68-A3B9EB18C1C4}"/>
                </a:ext>
              </a:extLst>
            </p:cNvPr>
            <p:cNvSpPr>
              <a:spLocks noEditPoints="1"/>
            </p:cNvSpPr>
            <p:nvPr/>
          </p:nvSpPr>
          <p:spPr bwMode="auto">
            <a:xfrm>
              <a:off x="1982395" y="5004263"/>
              <a:ext cx="387459" cy="285751"/>
            </a:xfrm>
            <a:custGeom>
              <a:avLst/>
              <a:gdLst>
                <a:gd name="T0" fmla="*/ 251 w 287"/>
                <a:gd name="T1" fmla="*/ 81 h 209"/>
                <a:gd name="T2" fmla="*/ 230 w 287"/>
                <a:gd name="T3" fmla="*/ 24 h 209"/>
                <a:gd name="T4" fmla="*/ 208 w 287"/>
                <a:gd name="T5" fmla="*/ 81 h 209"/>
                <a:gd name="T6" fmla="*/ 173 w 287"/>
                <a:gd name="T7" fmla="*/ 110 h 209"/>
                <a:gd name="T8" fmla="*/ 196 w 287"/>
                <a:gd name="T9" fmla="*/ 194 h 209"/>
                <a:gd name="T10" fmla="*/ 264 w 287"/>
                <a:gd name="T11" fmla="*/ 209 h 209"/>
                <a:gd name="T12" fmla="*/ 287 w 287"/>
                <a:gd name="T13" fmla="*/ 194 h 209"/>
                <a:gd name="T14" fmla="*/ 258 w 287"/>
                <a:gd name="T15" fmla="*/ 81 h 209"/>
                <a:gd name="T16" fmla="*/ 230 w 287"/>
                <a:gd name="T17" fmla="*/ 32 h 209"/>
                <a:gd name="T18" fmla="*/ 230 w 287"/>
                <a:gd name="T19" fmla="*/ 81 h 209"/>
                <a:gd name="T20" fmla="*/ 279 w 287"/>
                <a:gd name="T21" fmla="*/ 186 h 209"/>
                <a:gd name="T22" fmla="*/ 264 w 287"/>
                <a:gd name="T23" fmla="*/ 118 h 209"/>
                <a:gd name="T24" fmla="*/ 256 w 287"/>
                <a:gd name="T25" fmla="*/ 201 h 209"/>
                <a:gd name="T26" fmla="*/ 204 w 287"/>
                <a:gd name="T27" fmla="*/ 118 h 209"/>
                <a:gd name="T28" fmla="*/ 196 w 287"/>
                <a:gd name="T29" fmla="*/ 186 h 209"/>
                <a:gd name="T30" fmla="*/ 181 w 287"/>
                <a:gd name="T31" fmla="*/ 110 h 209"/>
                <a:gd name="T32" fmla="*/ 258 w 287"/>
                <a:gd name="T33" fmla="*/ 89 h 209"/>
                <a:gd name="T34" fmla="*/ 279 w 287"/>
                <a:gd name="T35" fmla="*/ 186 h 209"/>
                <a:gd name="T36" fmla="*/ 165 w 287"/>
                <a:gd name="T37" fmla="*/ 185 h 209"/>
                <a:gd name="T38" fmla="*/ 123 w 287"/>
                <a:gd name="T39" fmla="*/ 177 h 209"/>
                <a:gd name="T40" fmla="*/ 189 w 287"/>
                <a:gd name="T41" fmla="*/ 75 h 209"/>
                <a:gd name="T42" fmla="*/ 190 w 287"/>
                <a:gd name="T43" fmla="*/ 63 h 209"/>
                <a:gd name="T44" fmla="*/ 165 w 287"/>
                <a:gd name="T45" fmla="*/ 57 h 209"/>
                <a:gd name="T46" fmla="*/ 144 w 287"/>
                <a:gd name="T47" fmla="*/ 0 h 209"/>
                <a:gd name="T48" fmla="*/ 122 w 287"/>
                <a:gd name="T49" fmla="*/ 57 h 209"/>
                <a:gd name="T50" fmla="*/ 97 w 287"/>
                <a:gd name="T51" fmla="*/ 63 h 209"/>
                <a:gd name="T52" fmla="*/ 98 w 287"/>
                <a:gd name="T53" fmla="*/ 74 h 209"/>
                <a:gd name="T54" fmla="*/ 172 w 287"/>
                <a:gd name="T55" fmla="*/ 65 h 209"/>
                <a:gd name="T56" fmla="*/ 144 w 287"/>
                <a:gd name="T57" fmla="*/ 57 h 209"/>
                <a:gd name="T58" fmla="*/ 144 w 287"/>
                <a:gd name="T59" fmla="*/ 8 h 209"/>
                <a:gd name="T60" fmla="*/ 144 w 287"/>
                <a:gd name="T61" fmla="*/ 57 h 209"/>
                <a:gd name="T62" fmla="*/ 79 w 287"/>
                <a:gd name="T63" fmla="*/ 80 h 209"/>
                <a:gd name="T64" fmla="*/ 57 w 287"/>
                <a:gd name="T65" fmla="*/ 24 h 209"/>
                <a:gd name="T66" fmla="*/ 36 w 287"/>
                <a:gd name="T67" fmla="*/ 80 h 209"/>
                <a:gd name="T68" fmla="*/ 0 w 287"/>
                <a:gd name="T69" fmla="*/ 109 h 209"/>
                <a:gd name="T70" fmla="*/ 23 w 287"/>
                <a:gd name="T71" fmla="*/ 194 h 209"/>
                <a:gd name="T72" fmla="*/ 92 w 287"/>
                <a:gd name="T73" fmla="*/ 209 h 209"/>
                <a:gd name="T74" fmla="*/ 115 w 287"/>
                <a:gd name="T75" fmla="*/ 194 h 209"/>
                <a:gd name="T76" fmla="*/ 86 w 287"/>
                <a:gd name="T77" fmla="*/ 80 h 209"/>
                <a:gd name="T78" fmla="*/ 57 w 287"/>
                <a:gd name="T79" fmla="*/ 32 h 209"/>
                <a:gd name="T80" fmla="*/ 57 w 287"/>
                <a:gd name="T81" fmla="*/ 80 h 209"/>
                <a:gd name="T82" fmla="*/ 106 w 287"/>
                <a:gd name="T83" fmla="*/ 186 h 209"/>
                <a:gd name="T84" fmla="*/ 92 w 287"/>
                <a:gd name="T85" fmla="*/ 117 h 209"/>
                <a:gd name="T86" fmla="*/ 83 w 287"/>
                <a:gd name="T87" fmla="*/ 201 h 209"/>
                <a:gd name="T88" fmla="*/ 31 w 287"/>
                <a:gd name="T89" fmla="*/ 117 h 209"/>
                <a:gd name="T90" fmla="*/ 23 w 287"/>
                <a:gd name="T91" fmla="*/ 186 h 209"/>
                <a:gd name="T92" fmla="*/ 8 w 287"/>
                <a:gd name="T93" fmla="*/ 109 h 209"/>
                <a:gd name="T94" fmla="*/ 86 w 287"/>
                <a:gd name="T95" fmla="*/ 88 h 209"/>
                <a:gd name="T96" fmla="*/ 106 w 287"/>
                <a:gd name="T97" fmla="*/ 1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209">
                  <a:moveTo>
                    <a:pt x="258" y="81"/>
                  </a:moveTo>
                  <a:cubicBezTo>
                    <a:pt x="251" y="81"/>
                    <a:pt x="251" y="81"/>
                    <a:pt x="251" y="81"/>
                  </a:cubicBezTo>
                  <a:cubicBezTo>
                    <a:pt x="258" y="75"/>
                    <a:pt x="262" y="66"/>
                    <a:pt x="262" y="56"/>
                  </a:cubicBezTo>
                  <a:cubicBezTo>
                    <a:pt x="262" y="39"/>
                    <a:pt x="248" y="24"/>
                    <a:pt x="230" y="24"/>
                  </a:cubicBezTo>
                  <a:cubicBezTo>
                    <a:pt x="212" y="24"/>
                    <a:pt x="198" y="39"/>
                    <a:pt x="198" y="56"/>
                  </a:cubicBezTo>
                  <a:cubicBezTo>
                    <a:pt x="198" y="66"/>
                    <a:pt x="202" y="75"/>
                    <a:pt x="208"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4" y="209"/>
                    <a:pt x="264" y="209"/>
                    <a:pt x="264" y="209"/>
                  </a:cubicBezTo>
                  <a:cubicBezTo>
                    <a:pt x="264" y="194"/>
                    <a:pt x="264" y="194"/>
                    <a:pt x="264" y="194"/>
                  </a:cubicBezTo>
                  <a:cubicBezTo>
                    <a:pt x="287" y="194"/>
                    <a:pt x="287" y="194"/>
                    <a:pt x="287" y="194"/>
                  </a:cubicBezTo>
                  <a:cubicBezTo>
                    <a:pt x="287" y="110"/>
                    <a:pt x="287" y="110"/>
                    <a:pt x="287" y="110"/>
                  </a:cubicBezTo>
                  <a:cubicBezTo>
                    <a:pt x="287" y="94"/>
                    <a:pt x="274" y="81"/>
                    <a:pt x="258" y="81"/>
                  </a:cubicBezTo>
                  <a:close/>
                  <a:moveTo>
                    <a:pt x="206" y="56"/>
                  </a:moveTo>
                  <a:cubicBezTo>
                    <a:pt x="206" y="43"/>
                    <a:pt x="217" y="32"/>
                    <a:pt x="230" y="32"/>
                  </a:cubicBezTo>
                  <a:cubicBezTo>
                    <a:pt x="243" y="32"/>
                    <a:pt x="254" y="43"/>
                    <a:pt x="254" y="56"/>
                  </a:cubicBezTo>
                  <a:cubicBezTo>
                    <a:pt x="254" y="70"/>
                    <a:pt x="243" y="81"/>
                    <a:pt x="230" y="81"/>
                  </a:cubicBezTo>
                  <a:cubicBezTo>
                    <a:pt x="217" y="81"/>
                    <a:pt x="206" y="70"/>
                    <a:pt x="206" y="56"/>
                  </a:cubicBezTo>
                  <a:close/>
                  <a:moveTo>
                    <a:pt x="279" y="186"/>
                  </a:moveTo>
                  <a:cubicBezTo>
                    <a:pt x="264" y="186"/>
                    <a:pt x="264" y="186"/>
                    <a:pt x="264" y="186"/>
                  </a:cubicBezTo>
                  <a:cubicBezTo>
                    <a:pt x="264" y="118"/>
                    <a:pt x="264" y="118"/>
                    <a:pt x="264"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0" y="89"/>
                    <a:pt x="202" y="89"/>
                  </a:cubicBezTo>
                  <a:cubicBezTo>
                    <a:pt x="258" y="89"/>
                    <a:pt x="258" y="89"/>
                    <a:pt x="258"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moveTo>
                    <a:pt x="189" y="75"/>
                  </a:moveTo>
                  <a:cubicBezTo>
                    <a:pt x="191" y="74"/>
                    <a:pt x="192" y="74"/>
                    <a:pt x="193" y="73"/>
                  </a:cubicBezTo>
                  <a:cubicBezTo>
                    <a:pt x="192" y="70"/>
                    <a:pt x="191" y="67"/>
                    <a:pt x="190" y="63"/>
                  </a:cubicBezTo>
                  <a:cubicBezTo>
                    <a:pt x="185" y="59"/>
                    <a:pt x="179" y="57"/>
                    <a:pt x="172" y="57"/>
                  </a:cubicBezTo>
                  <a:cubicBezTo>
                    <a:pt x="165" y="57"/>
                    <a:pt x="165" y="57"/>
                    <a:pt x="165" y="57"/>
                  </a:cubicBezTo>
                  <a:cubicBezTo>
                    <a:pt x="172" y="51"/>
                    <a:pt x="176" y="42"/>
                    <a:pt x="176" y="33"/>
                  </a:cubicBezTo>
                  <a:cubicBezTo>
                    <a:pt x="176" y="15"/>
                    <a:pt x="161" y="0"/>
                    <a:pt x="144" y="0"/>
                  </a:cubicBezTo>
                  <a:cubicBezTo>
                    <a:pt x="126" y="0"/>
                    <a:pt x="111" y="15"/>
                    <a:pt x="111" y="33"/>
                  </a:cubicBezTo>
                  <a:cubicBezTo>
                    <a:pt x="111" y="42"/>
                    <a:pt x="116" y="51"/>
                    <a:pt x="122" y="57"/>
                  </a:cubicBezTo>
                  <a:cubicBezTo>
                    <a:pt x="115" y="57"/>
                    <a:pt x="115" y="57"/>
                    <a:pt x="115" y="57"/>
                  </a:cubicBezTo>
                  <a:cubicBezTo>
                    <a:pt x="108" y="57"/>
                    <a:pt x="102" y="59"/>
                    <a:pt x="97" y="63"/>
                  </a:cubicBezTo>
                  <a:cubicBezTo>
                    <a:pt x="96" y="67"/>
                    <a:pt x="95" y="70"/>
                    <a:pt x="94" y="73"/>
                  </a:cubicBezTo>
                  <a:cubicBezTo>
                    <a:pt x="95" y="74"/>
                    <a:pt x="97" y="74"/>
                    <a:pt x="98" y="74"/>
                  </a:cubicBezTo>
                  <a:cubicBezTo>
                    <a:pt x="102" y="69"/>
                    <a:pt x="108" y="65"/>
                    <a:pt x="115" y="65"/>
                  </a:cubicBezTo>
                  <a:cubicBezTo>
                    <a:pt x="172" y="65"/>
                    <a:pt x="172" y="65"/>
                    <a:pt x="172" y="65"/>
                  </a:cubicBezTo>
                  <a:cubicBezTo>
                    <a:pt x="179" y="65"/>
                    <a:pt x="186" y="69"/>
                    <a:pt x="189" y="75"/>
                  </a:cubicBezTo>
                  <a:close/>
                  <a:moveTo>
                    <a:pt x="144" y="57"/>
                  </a:moveTo>
                  <a:cubicBezTo>
                    <a:pt x="130" y="57"/>
                    <a:pt x="119" y="46"/>
                    <a:pt x="119" y="33"/>
                  </a:cubicBezTo>
                  <a:cubicBezTo>
                    <a:pt x="119" y="19"/>
                    <a:pt x="130" y="8"/>
                    <a:pt x="144" y="8"/>
                  </a:cubicBezTo>
                  <a:cubicBezTo>
                    <a:pt x="157" y="8"/>
                    <a:pt x="168" y="19"/>
                    <a:pt x="168" y="33"/>
                  </a:cubicBezTo>
                  <a:cubicBezTo>
                    <a:pt x="168" y="46"/>
                    <a:pt x="157" y="57"/>
                    <a:pt x="144" y="57"/>
                  </a:cubicBezTo>
                  <a:close/>
                  <a:moveTo>
                    <a:pt x="86" y="80"/>
                  </a:moveTo>
                  <a:cubicBezTo>
                    <a:pt x="79" y="80"/>
                    <a:pt x="79" y="80"/>
                    <a:pt x="79" y="80"/>
                  </a:cubicBezTo>
                  <a:cubicBezTo>
                    <a:pt x="85" y="74"/>
                    <a:pt x="90" y="66"/>
                    <a:pt x="90" y="56"/>
                  </a:cubicBezTo>
                  <a:cubicBezTo>
                    <a:pt x="90" y="38"/>
                    <a:pt x="75" y="24"/>
                    <a:pt x="57" y="24"/>
                  </a:cubicBezTo>
                  <a:cubicBezTo>
                    <a:pt x="39" y="24"/>
                    <a:pt x="25" y="38"/>
                    <a:pt x="25" y="56"/>
                  </a:cubicBezTo>
                  <a:cubicBezTo>
                    <a:pt x="25" y="66"/>
                    <a:pt x="29"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3" y="56"/>
                  </a:moveTo>
                  <a:cubicBezTo>
                    <a:pt x="33" y="43"/>
                    <a:pt x="44" y="32"/>
                    <a:pt x="57" y="32"/>
                  </a:cubicBezTo>
                  <a:cubicBezTo>
                    <a:pt x="71" y="32"/>
                    <a:pt x="81" y="43"/>
                    <a:pt x="81" y="56"/>
                  </a:cubicBezTo>
                  <a:cubicBezTo>
                    <a:pt x="81" y="69"/>
                    <a:pt x="71" y="80"/>
                    <a:pt x="57" y="80"/>
                  </a:cubicBezTo>
                  <a:cubicBezTo>
                    <a:pt x="44" y="80"/>
                    <a:pt x="33" y="69"/>
                    <a:pt x="33" y="56"/>
                  </a:cubicBezTo>
                  <a:close/>
                  <a:moveTo>
                    <a:pt x="106" y="186"/>
                  </a:moveTo>
                  <a:cubicBezTo>
                    <a:pt x="92" y="186"/>
                    <a:pt x="92" y="186"/>
                    <a:pt x="92" y="186"/>
                  </a:cubicBezTo>
                  <a:cubicBezTo>
                    <a:pt x="92" y="117"/>
                    <a:pt x="92" y="117"/>
                    <a:pt x="92" y="117"/>
                  </a:cubicBezTo>
                  <a:cubicBezTo>
                    <a:pt x="83" y="117"/>
                    <a:pt x="83" y="117"/>
                    <a:pt x="83" y="117"/>
                  </a:cubicBezTo>
                  <a:cubicBezTo>
                    <a:pt x="83" y="201"/>
                    <a:pt x="83" y="201"/>
                    <a:pt x="83" y="201"/>
                  </a:cubicBezTo>
                  <a:cubicBezTo>
                    <a:pt x="31" y="201"/>
                    <a:pt x="31" y="201"/>
                    <a:pt x="31" y="201"/>
                  </a:cubicBezTo>
                  <a:cubicBezTo>
                    <a:pt x="31" y="117"/>
                    <a:pt x="31" y="117"/>
                    <a:pt x="31" y="117"/>
                  </a:cubicBezTo>
                  <a:cubicBezTo>
                    <a:pt x="23" y="117"/>
                    <a:pt x="23" y="117"/>
                    <a:pt x="23" y="117"/>
                  </a:cubicBezTo>
                  <a:cubicBezTo>
                    <a:pt x="23" y="186"/>
                    <a:pt x="23" y="186"/>
                    <a:pt x="23" y="186"/>
                  </a:cubicBezTo>
                  <a:cubicBezTo>
                    <a:pt x="8" y="186"/>
                    <a:pt x="8" y="186"/>
                    <a:pt x="8" y="186"/>
                  </a:cubicBezTo>
                  <a:cubicBezTo>
                    <a:pt x="8" y="109"/>
                    <a:pt x="8" y="109"/>
                    <a:pt x="8" y="109"/>
                  </a:cubicBezTo>
                  <a:cubicBezTo>
                    <a:pt x="8" y="98"/>
                    <a:pt x="18" y="88"/>
                    <a:pt x="29" y="88"/>
                  </a:cubicBezTo>
                  <a:cubicBezTo>
                    <a:pt x="86" y="88"/>
                    <a:pt x="86" y="88"/>
                    <a:pt x="86" y="88"/>
                  </a:cubicBezTo>
                  <a:cubicBezTo>
                    <a:pt x="97" y="88"/>
                    <a:pt x="106" y="98"/>
                    <a:pt x="106" y="109"/>
                  </a:cubicBezTo>
                  <a:lnTo>
                    <a:pt x="106" y="1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5" name="ZoneTexte 204">
              <a:extLst>
                <a:ext uri="{FF2B5EF4-FFF2-40B4-BE49-F238E27FC236}">
                  <a16:creationId xmlns:a16="http://schemas.microsoft.com/office/drawing/2014/main" id="{972DF33E-AE28-445B-9A1C-FF87341D8726}"/>
                </a:ext>
              </a:extLst>
            </p:cNvPr>
            <p:cNvSpPr txBox="1"/>
            <p:nvPr/>
          </p:nvSpPr>
          <p:spPr>
            <a:xfrm>
              <a:off x="2420674"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grpSp>
      <p:grpSp>
        <p:nvGrpSpPr>
          <p:cNvPr id="206" name="shp0026">
            <a:extLst>
              <a:ext uri="{FF2B5EF4-FFF2-40B4-BE49-F238E27FC236}">
                <a16:creationId xmlns:a16="http://schemas.microsoft.com/office/drawing/2014/main" id="{362B71E9-10E3-4870-8CC9-F6E85D6464E3}"/>
              </a:ext>
            </a:extLst>
          </p:cNvPr>
          <p:cNvGrpSpPr/>
          <p:nvPr/>
        </p:nvGrpSpPr>
        <p:grpSpPr>
          <a:xfrm>
            <a:off x="4402871" y="5035732"/>
            <a:ext cx="699681" cy="285252"/>
            <a:chOff x="2719095" y="5004263"/>
            <a:chExt cx="700906" cy="285751"/>
          </a:xfrm>
        </p:grpSpPr>
        <p:sp>
          <p:nvSpPr>
            <p:cNvPr id="207" name="Freeform 21">
              <a:extLst>
                <a:ext uri="{FF2B5EF4-FFF2-40B4-BE49-F238E27FC236}">
                  <a16:creationId xmlns:a16="http://schemas.microsoft.com/office/drawing/2014/main" id="{9BF016B8-734D-4DF4-96A9-946DA15822AF}"/>
                </a:ext>
              </a:extLst>
            </p:cNvPr>
            <p:cNvSpPr>
              <a:spLocks noEditPoints="1"/>
            </p:cNvSpPr>
            <p:nvPr/>
          </p:nvSpPr>
          <p:spPr bwMode="auto">
            <a:xfrm>
              <a:off x="2719095" y="5004263"/>
              <a:ext cx="504907" cy="285751"/>
            </a:xfrm>
            <a:custGeom>
              <a:avLst/>
              <a:gdLst>
                <a:gd name="T0" fmla="*/ 90 w 374"/>
                <a:gd name="T1" fmla="*/ 56 h 209"/>
                <a:gd name="T2" fmla="*/ 36 w 374"/>
                <a:gd name="T3" fmla="*/ 80 h 209"/>
                <a:gd name="T4" fmla="*/ 0 w 374"/>
                <a:gd name="T5" fmla="*/ 194 h 209"/>
                <a:gd name="T6" fmla="*/ 92 w 374"/>
                <a:gd name="T7" fmla="*/ 209 h 209"/>
                <a:gd name="T8" fmla="*/ 115 w 374"/>
                <a:gd name="T9" fmla="*/ 109 h 209"/>
                <a:gd name="T10" fmla="*/ 58 w 374"/>
                <a:gd name="T11" fmla="*/ 32 h 209"/>
                <a:gd name="T12" fmla="*/ 34 w 374"/>
                <a:gd name="T13" fmla="*/ 56 h 209"/>
                <a:gd name="T14" fmla="*/ 92 w 374"/>
                <a:gd name="T15" fmla="*/ 117 h 209"/>
                <a:gd name="T16" fmla="*/ 32 w 374"/>
                <a:gd name="T17" fmla="*/ 201 h 209"/>
                <a:gd name="T18" fmla="*/ 23 w 374"/>
                <a:gd name="T19" fmla="*/ 186 h 209"/>
                <a:gd name="T20" fmla="*/ 29 w 374"/>
                <a:gd name="T21" fmla="*/ 88 h 209"/>
                <a:gd name="T22" fmla="*/ 107 w 374"/>
                <a:gd name="T23" fmla="*/ 186 h 209"/>
                <a:gd name="T24" fmla="*/ 349 w 374"/>
                <a:gd name="T25" fmla="*/ 33 h 209"/>
                <a:gd name="T26" fmla="*/ 295 w 374"/>
                <a:gd name="T27" fmla="*/ 57 h 209"/>
                <a:gd name="T28" fmla="*/ 267 w 374"/>
                <a:gd name="T29" fmla="*/ 73 h 209"/>
                <a:gd name="T30" fmla="*/ 345 w 374"/>
                <a:gd name="T31" fmla="*/ 65 h 209"/>
                <a:gd name="T32" fmla="*/ 351 w 374"/>
                <a:gd name="T33" fmla="*/ 162 h 209"/>
                <a:gd name="T34" fmla="*/ 343 w 374"/>
                <a:gd name="T35" fmla="*/ 177 h 209"/>
                <a:gd name="T36" fmla="*/ 351 w 374"/>
                <a:gd name="T37" fmla="*/ 185 h 209"/>
                <a:gd name="T38" fmla="*/ 374 w 374"/>
                <a:gd name="T39" fmla="*/ 86 h 209"/>
                <a:gd name="T40" fmla="*/ 292 w 374"/>
                <a:gd name="T41" fmla="*/ 33 h 209"/>
                <a:gd name="T42" fmla="*/ 317 w 374"/>
                <a:gd name="T43" fmla="*/ 57 h 209"/>
                <a:gd name="T44" fmla="*/ 191 w 374"/>
                <a:gd name="T45" fmla="*/ 63 h 209"/>
                <a:gd name="T46" fmla="*/ 176 w 374"/>
                <a:gd name="T47" fmla="*/ 33 h 209"/>
                <a:gd name="T48" fmla="*/ 123 w 374"/>
                <a:gd name="T49" fmla="*/ 57 h 209"/>
                <a:gd name="T50" fmla="*/ 94 w 374"/>
                <a:gd name="T51" fmla="*/ 73 h 209"/>
                <a:gd name="T52" fmla="*/ 172 w 374"/>
                <a:gd name="T53" fmla="*/ 65 h 209"/>
                <a:gd name="T54" fmla="*/ 120 w 374"/>
                <a:gd name="T55" fmla="*/ 33 h 209"/>
                <a:gd name="T56" fmla="*/ 144 w 374"/>
                <a:gd name="T57" fmla="*/ 57 h 209"/>
                <a:gd name="T58" fmla="*/ 263 w 374"/>
                <a:gd name="T59" fmla="*/ 56 h 209"/>
                <a:gd name="T60" fmla="*/ 209 w 374"/>
                <a:gd name="T61" fmla="*/ 81 h 209"/>
                <a:gd name="T62" fmla="*/ 173 w 374"/>
                <a:gd name="T63" fmla="*/ 194 h 209"/>
                <a:gd name="T64" fmla="*/ 265 w 374"/>
                <a:gd name="T65" fmla="*/ 209 h 209"/>
                <a:gd name="T66" fmla="*/ 288 w 374"/>
                <a:gd name="T67" fmla="*/ 110 h 209"/>
                <a:gd name="T68" fmla="*/ 230 w 374"/>
                <a:gd name="T69" fmla="*/ 32 h 209"/>
                <a:gd name="T70" fmla="*/ 206 w 374"/>
                <a:gd name="T71" fmla="*/ 56 h 209"/>
                <a:gd name="T72" fmla="*/ 265 w 374"/>
                <a:gd name="T73" fmla="*/ 118 h 209"/>
                <a:gd name="T74" fmla="*/ 204 w 374"/>
                <a:gd name="T75" fmla="*/ 201 h 209"/>
                <a:gd name="T76" fmla="*/ 196 w 374"/>
                <a:gd name="T77" fmla="*/ 186 h 209"/>
                <a:gd name="T78" fmla="*/ 202 w 374"/>
                <a:gd name="T79" fmla="*/ 89 h 209"/>
                <a:gd name="T80" fmla="*/ 279 w 374"/>
                <a:gd name="T81" fmla="*/ 186 h 209"/>
                <a:gd name="T82" fmla="*/ 165 w 374"/>
                <a:gd name="T83"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209">
                  <a:moveTo>
                    <a:pt x="86" y="80"/>
                  </a:moveTo>
                  <a:cubicBezTo>
                    <a:pt x="79" y="80"/>
                    <a:pt x="79" y="80"/>
                    <a:pt x="79" y="80"/>
                  </a:cubicBezTo>
                  <a:cubicBezTo>
                    <a:pt x="86" y="74"/>
                    <a:pt x="90" y="66"/>
                    <a:pt x="90" y="56"/>
                  </a:cubicBezTo>
                  <a:cubicBezTo>
                    <a:pt x="90" y="38"/>
                    <a:pt x="76" y="24"/>
                    <a:pt x="58" y="24"/>
                  </a:cubicBezTo>
                  <a:cubicBezTo>
                    <a:pt x="40" y="24"/>
                    <a:pt x="25" y="38"/>
                    <a:pt x="25" y="56"/>
                  </a:cubicBezTo>
                  <a:cubicBezTo>
                    <a:pt x="25" y="66"/>
                    <a:pt x="30"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4" y="56"/>
                  </a:moveTo>
                  <a:cubicBezTo>
                    <a:pt x="34" y="43"/>
                    <a:pt x="44" y="32"/>
                    <a:pt x="58" y="32"/>
                  </a:cubicBezTo>
                  <a:cubicBezTo>
                    <a:pt x="71" y="32"/>
                    <a:pt x="82" y="43"/>
                    <a:pt x="82" y="56"/>
                  </a:cubicBezTo>
                  <a:cubicBezTo>
                    <a:pt x="82" y="69"/>
                    <a:pt x="71" y="80"/>
                    <a:pt x="58" y="80"/>
                  </a:cubicBezTo>
                  <a:cubicBezTo>
                    <a:pt x="44" y="80"/>
                    <a:pt x="34" y="69"/>
                    <a:pt x="34" y="56"/>
                  </a:cubicBezTo>
                  <a:close/>
                  <a:moveTo>
                    <a:pt x="107" y="186"/>
                  </a:moveTo>
                  <a:cubicBezTo>
                    <a:pt x="92" y="186"/>
                    <a:pt x="92" y="186"/>
                    <a:pt x="92" y="186"/>
                  </a:cubicBezTo>
                  <a:cubicBezTo>
                    <a:pt x="92" y="117"/>
                    <a:pt x="92" y="117"/>
                    <a:pt x="92" y="117"/>
                  </a:cubicBezTo>
                  <a:cubicBezTo>
                    <a:pt x="84" y="117"/>
                    <a:pt x="84" y="117"/>
                    <a:pt x="84" y="117"/>
                  </a:cubicBezTo>
                  <a:cubicBezTo>
                    <a:pt x="84" y="201"/>
                    <a:pt x="84" y="201"/>
                    <a:pt x="84" y="201"/>
                  </a:cubicBezTo>
                  <a:cubicBezTo>
                    <a:pt x="32" y="201"/>
                    <a:pt x="32" y="201"/>
                    <a:pt x="32" y="201"/>
                  </a:cubicBezTo>
                  <a:cubicBezTo>
                    <a:pt x="32" y="117"/>
                    <a:pt x="32" y="117"/>
                    <a:pt x="32" y="117"/>
                  </a:cubicBezTo>
                  <a:cubicBezTo>
                    <a:pt x="23" y="117"/>
                    <a:pt x="23" y="117"/>
                    <a:pt x="23" y="117"/>
                  </a:cubicBezTo>
                  <a:cubicBezTo>
                    <a:pt x="23" y="186"/>
                    <a:pt x="23" y="186"/>
                    <a:pt x="23" y="186"/>
                  </a:cubicBezTo>
                  <a:cubicBezTo>
                    <a:pt x="9" y="186"/>
                    <a:pt x="9" y="186"/>
                    <a:pt x="9" y="186"/>
                  </a:cubicBezTo>
                  <a:cubicBezTo>
                    <a:pt x="9" y="109"/>
                    <a:pt x="9" y="109"/>
                    <a:pt x="9" y="109"/>
                  </a:cubicBezTo>
                  <a:cubicBezTo>
                    <a:pt x="9" y="98"/>
                    <a:pt x="18" y="88"/>
                    <a:pt x="29" y="88"/>
                  </a:cubicBezTo>
                  <a:cubicBezTo>
                    <a:pt x="86" y="88"/>
                    <a:pt x="86" y="88"/>
                    <a:pt x="86" y="88"/>
                  </a:cubicBezTo>
                  <a:cubicBezTo>
                    <a:pt x="97" y="88"/>
                    <a:pt x="107" y="98"/>
                    <a:pt x="107" y="109"/>
                  </a:cubicBezTo>
                  <a:lnTo>
                    <a:pt x="107" y="186"/>
                  </a:lnTo>
                  <a:close/>
                  <a:moveTo>
                    <a:pt x="345" y="57"/>
                  </a:moveTo>
                  <a:cubicBezTo>
                    <a:pt x="338" y="57"/>
                    <a:pt x="338" y="57"/>
                    <a:pt x="338" y="57"/>
                  </a:cubicBezTo>
                  <a:cubicBezTo>
                    <a:pt x="345" y="51"/>
                    <a:pt x="349" y="42"/>
                    <a:pt x="349" y="33"/>
                  </a:cubicBezTo>
                  <a:cubicBezTo>
                    <a:pt x="349" y="15"/>
                    <a:pt x="334" y="0"/>
                    <a:pt x="317" y="0"/>
                  </a:cubicBezTo>
                  <a:cubicBezTo>
                    <a:pt x="299" y="0"/>
                    <a:pt x="284" y="15"/>
                    <a:pt x="284" y="33"/>
                  </a:cubicBezTo>
                  <a:cubicBezTo>
                    <a:pt x="284" y="42"/>
                    <a:pt x="289" y="51"/>
                    <a:pt x="295" y="57"/>
                  </a:cubicBezTo>
                  <a:cubicBezTo>
                    <a:pt x="288" y="57"/>
                    <a:pt x="288" y="57"/>
                    <a:pt x="288" y="57"/>
                  </a:cubicBezTo>
                  <a:cubicBezTo>
                    <a:pt x="281" y="57"/>
                    <a:pt x="275" y="59"/>
                    <a:pt x="270" y="63"/>
                  </a:cubicBezTo>
                  <a:cubicBezTo>
                    <a:pt x="269" y="67"/>
                    <a:pt x="268" y="70"/>
                    <a:pt x="267" y="73"/>
                  </a:cubicBezTo>
                  <a:cubicBezTo>
                    <a:pt x="268" y="74"/>
                    <a:pt x="269" y="74"/>
                    <a:pt x="271" y="75"/>
                  </a:cubicBezTo>
                  <a:cubicBezTo>
                    <a:pt x="274" y="69"/>
                    <a:pt x="281" y="65"/>
                    <a:pt x="288" y="65"/>
                  </a:cubicBezTo>
                  <a:cubicBezTo>
                    <a:pt x="345" y="65"/>
                    <a:pt x="345" y="65"/>
                    <a:pt x="345" y="65"/>
                  </a:cubicBezTo>
                  <a:cubicBezTo>
                    <a:pt x="356" y="65"/>
                    <a:pt x="366" y="74"/>
                    <a:pt x="366" y="86"/>
                  </a:cubicBezTo>
                  <a:cubicBezTo>
                    <a:pt x="366" y="162"/>
                    <a:pt x="366" y="162"/>
                    <a:pt x="366" y="162"/>
                  </a:cubicBezTo>
                  <a:cubicBezTo>
                    <a:pt x="351" y="162"/>
                    <a:pt x="351" y="162"/>
                    <a:pt x="351" y="162"/>
                  </a:cubicBezTo>
                  <a:cubicBezTo>
                    <a:pt x="351" y="94"/>
                    <a:pt x="351" y="94"/>
                    <a:pt x="351" y="94"/>
                  </a:cubicBezTo>
                  <a:cubicBezTo>
                    <a:pt x="343" y="94"/>
                    <a:pt x="343" y="94"/>
                    <a:pt x="343" y="94"/>
                  </a:cubicBezTo>
                  <a:cubicBezTo>
                    <a:pt x="343" y="177"/>
                    <a:pt x="343" y="177"/>
                    <a:pt x="343" y="177"/>
                  </a:cubicBezTo>
                  <a:cubicBezTo>
                    <a:pt x="296" y="177"/>
                    <a:pt x="296" y="177"/>
                    <a:pt x="296" y="177"/>
                  </a:cubicBezTo>
                  <a:cubicBezTo>
                    <a:pt x="296" y="185"/>
                    <a:pt x="296" y="185"/>
                    <a:pt x="296" y="185"/>
                  </a:cubicBezTo>
                  <a:cubicBezTo>
                    <a:pt x="351" y="185"/>
                    <a:pt x="351" y="185"/>
                    <a:pt x="351" y="185"/>
                  </a:cubicBezTo>
                  <a:cubicBezTo>
                    <a:pt x="351" y="170"/>
                    <a:pt x="351" y="170"/>
                    <a:pt x="351" y="170"/>
                  </a:cubicBezTo>
                  <a:cubicBezTo>
                    <a:pt x="374" y="170"/>
                    <a:pt x="374" y="170"/>
                    <a:pt x="374" y="170"/>
                  </a:cubicBezTo>
                  <a:cubicBezTo>
                    <a:pt x="374" y="86"/>
                    <a:pt x="374" y="86"/>
                    <a:pt x="374" y="86"/>
                  </a:cubicBezTo>
                  <a:cubicBezTo>
                    <a:pt x="374" y="70"/>
                    <a:pt x="361" y="57"/>
                    <a:pt x="345" y="57"/>
                  </a:cubicBezTo>
                  <a:close/>
                  <a:moveTo>
                    <a:pt x="317" y="57"/>
                  </a:moveTo>
                  <a:cubicBezTo>
                    <a:pt x="303" y="57"/>
                    <a:pt x="292" y="46"/>
                    <a:pt x="292" y="33"/>
                  </a:cubicBezTo>
                  <a:cubicBezTo>
                    <a:pt x="292" y="19"/>
                    <a:pt x="303" y="8"/>
                    <a:pt x="317" y="8"/>
                  </a:cubicBezTo>
                  <a:cubicBezTo>
                    <a:pt x="330" y="8"/>
                    <a:pt x="341" y="19"/>
                    <a:pt x="341" y="33"/>
                  </a:cubicBezTo>
                  <a:cubicBezTo>
                    <a:pt x="341" y="46"/>
                    <a:pt x="330" y="57"/>
                    <a:pt x="317" y="57"/>
                  </a:cubicBezTo>
                  <a:close/>
                  <a:moveTo>
                    <a:pt x="190" y="75"/>
                  </a:moveTo>
                  <a:cubicBezTo>
                    <a:pt x="191" y="74"/>
                    <a:pt x="192" y="74"/>
                    <a:pt x="194" y="73"/>
                  </a:cubicBezTo>
                  <a:cubicBezTo>
                    <a:pt x="192" y="70"/>
                    <a:pt x="191" y="67"/>
                    <a:pt x="191" y="63"/>
                  </a:cubicBezTo>
                  <a:cubicBezTo>
                    <a:pt x="186" y="59"/>
                    <a:pt x="179" y="57"/>
                    <a:pt x="172" y="57"/>
                  </a:cubicBezTo>
                  <a:cubicBezTo>
                    <a:pt x="165" y="57"/>
                    <a:pt x="165" y="57"/>
                    <a:pt x="165" y="57"/>
                  </a:cubicBezTo>
                  <a:cubicBezTo>
                    <a:pt x="172" y="51"/>
                    <a:pt x="176" y="42"/>
                    <a:pt x="176" y="33"/>
                  </a:cubicBezTo>
                  <a:cubicBezTo>
                    <a:pt x="176" y="15"/>
                    <a:pt x="162" y="0"/>
                    <a:pt x="144" y="0"/>
                  </a:cubicBezTo>
                  <a:cubicBezTo>
                    <a:pt x="126" y="0"/>
                    <a:pt x="112" y="15"/>
                    <a:pt x="112" y="33"/>
                  </a:cubicBezTo>
                  <a:cubicBezTo>
                    <a:pt x="112" y="42"/>
                    <a:pt x="116" y="51"/>
                    <a:pt x="123" y="57"/>
                  </a:cubicBezTo>
                  <a:cubicBezTo>
                    <a:pt x="116" y="57"/>
                    <a:pt x="116" y="57"/>
                    <a:pt x="116" y="57"/>
                  </a:cubicBezTo>
                  <a:cubicBezTo>
                    <a:pt x="109" y="57"/>
                    <a:pt x="102" y="59"/>
                    <a:pt x="97" y="63"/>
                  </a:cubicBezTo>
                  <a:cubicBezTo>
                    <a:pt x="97" y="67"/>
                    <a:pt x="96" y="70"/>
                    <a:pt x="94" y="73"/>
                  </a:cubicBezTo>
                  <a:cubicBezTo>
                    <a:pt x="96" y="74"/>
                    <a:pt x="97" y="74"/>
                    <a:pt x="98" y="74"/>
                  </a:cubicBezTo>
                  <a:cubicBezTo>
                    <a:pt x="102" y="69"/>
                    <a:pt x="108" y="65"/>
                    <a:pt x="116" y="65"/>
                  </a:cubicBezTo>
                  <a:cubicBezTo>
                    <a:pt x="172" y="65"/>
                    <a:pt x="172" y="65"/>
                    <a:pt x="172" y="65"/>
                  </a:cubicBezTo>
                  <a:cubicBezTo>
                    <a:pt x="180" y="65"/>
                    <a:pt x="186" y="69"/>
                    <a:pt x="190" y="75"/>
                  </a:cubicBezTo>
                  <a:close/>
                  <a:moveTo>
                    <a:pt x="144" y="57"/>
                  </a:moveTo>
                  <a:cubicBezTo>
                    <a:pt x="131" y="57"/>
                    <a:pt x="120" y="46"/>
                    <a:pt x="120" y="33"/>
                  </a:cubicBezTo>
                  <a:cubicBezTo>
                    <a:pt x="120" y="19"/>
                    <a:pt x="131" y="8"/>
                    <a:pt x="144" y="8"/>
                  </a:cubicBezTo>
                  <a:cubicBezTo>
                    <a:pt x="157" y="8"/>
                    <a:pt x="168" y="19"/>
                    <a:pt x="168" y="33"/>
                  </a:cubicBezTo>
                  <a:cubicBezTo>
                    <a:pt x="168" y="46"/>
                    <a:pt x="157" y="57"/>
                    <a:pt x="144" y="57"/>
                  </a:cubicBezTo>
                  <a:close/>
                  <a:moveTo>
                    <a:pt x="259" y="81"/>
                  </a:moveTo>
                  <a:cubicBezTo>
                    <a:pt x="252" y="81"/>
                    <a:pt x="252" y="81"/>
                    <a:pt x="252" y="81"/>
                  </a:cubicBezTo>
                  <a:cubicBezTo>
                    <a:pt x="258" y="75"/>
                    <a:pt x="263" y="66"/>
                    <a:pt x="263" y="56"/>
                  </a:cubicBezTo>
                  <a:cubicBezTo>
                    <a:pt x="263" y="39"/>
                    <a:pt x="248" y="24"/>
                    <a:pt x="230" y="24"/>
                  </a:cubicBezTo>
                  <a:cubicBezTo>
                    <a:pt x="212" y="24"/>
                    <a:pt x="198" y="39"/>
                    <a:pt x="198" y="56"/>
                  </a:cubicBezTo>
                  <a:cubicBezTo>
                    <a:pt x="198" y="66"/>
                    <a:pt x="202" y="75"/>
                    <a:pt x="209"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5" y="209"/>
                    <a:pt x="265" y="209"/>
                    <a:pt x="265" y="209"/>
                  </a:cubicBezTo>
                  <a:cubicBezTo>
                    <a:pt x="265" y="194"/>
                    <a:pt x="265" y="194"/>
                    <a:pt x="265" y="194"/>
                  </a:cubicBezTo>
                  <a:cubicBezTo>
                    <a:pt x="288" y="194"/>
                    <a:pt x="288" y="194"/>
                    <a:pt x="288" y="194"/>
                  </a:cubicBezTo>
                  <a:cubicBezTo>
                    <a:pt x="288" y="110"/>
                    <a:pt x="288" y="110"/>
                    <a:pt x="288" y="110"/>
                  </a:cubicBezTo>
                  <a:cubicBezTo>
                    <a:pt x="288" y="94"/>
                    <a:pt x="275" y="81"/>
                    <a:pt x="259" y="81"/>
                  </a:cubicBezTo>
                  <a:close/>
                  <a:moveTo>
                    <a:pt x="206" y="56"/>
                  </a:moveTo>
                  <a:cubicBezTo>
                    <a:pt x="206" y="43"/>
                    <a:pt x="217" y="32"/>
                    <a:pt x="230" y="32"/>
                  </a:cubicBezTo>
                  <a:cubicBezTo>
                    <a:pt x="244" y="32"/>
                    <a:pt x="254" y="43"/>
                    <a:pt x="254" y="56"/>
                  </a:cubicBezTo>
                  <a:cubicBezTo>
                    <a:pt x="254" y="70"/>
                    <a:pt x="244" y="81"/>
                    <a:pt x="230" y="81"/>
                  </a:cubicBezTo>
                  <a:cubicBezTo>
                    <a:pt x="217" y="81"/>
                    <a:pt x="206" y="70"/>
                    <a:pt x="206" y="56"/>
                  </a:cubicBezTo>
                  <a:close/>
                  <a:moveTo>
                    <a:pt x="279" y="186"/>
                  </a:moveTo>
                  <a:cubicBezTo>
                    <a:pt x="265" y="186"/>
                    <a:pt x="265" y="186"/>
                    <a:pt x="265" y="186"/>
                  </a:cubicBezTo>
                  <a:cubicBezTo>
                    <a:pt x="265" y="118"/>
                    <a:pt x="265" y="118"/>
                    <a:pt x="265"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1" y="89"/>
                    <a:pt x="202" y="89"/>
                  </a:cubicBezTo>
                  <a:cubicBezTo>
                    <a:pt x="259" y="89"/>
                    <a:pt x="259" y="89"/>
                    <a:pt x="259"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8" name="ZoneTexte 207">
              <a:extLst>
                <a:ext uri="{FF2B5EF4-FFF2-40B4-BE49-F238E27FC236}">
                  <a16:creationId xmlns:a16="http://schemas.microsoft.com/office/drawing/2014/main" id="{3731B935-2595-4FF0-9DA8-DBA82A0D3691}"/>
                </a:ext>
              </a:extLst>
            </p:cNvPr>
            <p:cNvSpPr txBox="1"/>
            <p:nvPr/>
          </p:nvSpPr>
          <p:spPr>
            <a:xfrm>
              <a:off x="3274127"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4+</a:t>
              </a:r>
              <a:endParaRPr lang="fr-FR" sz="1597" b="1" dirty="0">
                <a:solidFill>
                  <a:srgbClr val="C69B08"/>
                </a:solidFill>
              </a:endParaRPr>
            </a:p>
          </p:txBody>
        </p:sp>
      </p:grpSp>
      <p:grpSp>
        <p:nvGrpSpPr>
          <p:cNvPr id="212" name="Groupe 211">
            <a:extLst>
              <a:ext uri="{FF2B5EF4-FFF2-40B4-BE49-F238E27FC236}">
                <a16:creationId xmlns:a16="http://schemas.microsoft.com/office/drawing/2014/main" id="{5BC4EC7F-FAEC-47E0-8215-6D2232ABAFC4}"/>
              </a:ext>
            </a:extLst>
          </p:cNvPr>
          <p:cNvGrpSpPr/>
          <p:nvPr/>
        </p:nvGrpSpPr>
        <p:grpSpPr>
          <a:xfrm>
            <a:off x="9831158" y="5898578"/>
            <a:ext cx="2284977" cy="230459"/>
            <a:chOff x="9155150" y="5772986"/>
            <a:chExt cx="2265265" cy="230832"/>
          </a:xfrm>
        </p:grpSpPr>
        <p:sp>
          <p:nvSpPr>
            <p:cNvPr id="213" name="Freeform 55">
              <a:extLst>
                <a:ext uri="{FF2B5EF4-FFF2-40B4-BE49-F238E27FC236}">
                  <a16:creationId xmlns:a16="http://schemas.microsoft.com/office/drawing/2014/main" id="{D1966681-9983-49B9-AD22-2C2C52629184}"/>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14" name="Rectangle 213">
              <a:extLst>
                <a:ext uri="{FF2B5EF4-FFF2-40B4-BE49-F238E27FC236}">
                  <a16:creationId xmlns:a16="http://schemas.microsoft.com/office/drawing/2014/main" id="{C8AA4A49-F70B-4FF5-ACDD-B7F9C0455577}"/>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15" name="Freeform 53">
            <a:extLst>
              <a:ext uri="{FF2B5EF4-FFF2-40B4-BE49-F238E27FC236}">
                <a16:creationId xmlns:a16="http://schemas.microsoft.com/office/drawing/2014/main" id="{2052923C-9B14-48CE-B30D-901108BAD0AC}"/>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82" name="Groupe 81">
            <a:extLst>
              <a:ext uri="{FF2B5EF4-FFF2-40B4-BE49-F238E27FC236}">
                <a16:creationId xmlns:a16="http://schemas.microsoft.com/office/drawing/2014/main" id="{F9AD3E63-6C8D-43E0-9CEF-536D9D3A7FF2}"/>
              </a:ext>
            </a:extLst>
          </p:cNvPr>
          <p:cNvGrpSpPr>
            <a:grpSpLocks noChangeAspect="1"/>
          </p:cNvGrpSpPr>
          <p:nvPr/>
        </p:nvGrpSpPr>
        <p:grpSpPr>
          <a:xfrm>
            <a:off x="11449700" y="105431"/>
            <a:ext cx="619479" cy="611010"/>
            <a:chOff x="2536136" y="1348505"/>
            <a:chExt cx="1056822" cy="1042374"/>
          </a:xfrm>
        </p:grpSpPr>
        <p:sp>
          <p:nvSpPr>
            <p:cNvPr id="83" name="Ellipse 82">
              <a:extLst>
                <a:ext uri="{FF2B5EF4-FFF2-40B4-BE49-F238E27FC236}">
                  <a16:creationId xmlns:a16="http://schemas.microsoft.com/office/drawing/2014/main" id="{54E5C1FF-A41B-4CE3-B886-752366BCCAF1}"/>
                </a:ext>
              </a:extLst>
            </p:cNvPr>
            <p:cNvSpPr/>
            <p:nvPr/>
          </p:nvSpPr>
          <p:spPr bwMode="ltGray">
            <a:xfrm>
              <a:off x="2536136" y="1348505"/>
              <a:ext cx="1056822" cy="1042374"/>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84" name="Freeform 8">
              <a:extLst>
                <a:ext uri="{FF2B5EF4-FFF2-40B4-BE49-F238E27FC236}">
                  <a16:creationId xmlns:a16="http://schemas.microsoft.com/office/drawing/2014/main" id="{A433683E-4E6B-4EB6-9A2E-D4875C332F09}"/>
                </a:ext>
              </a:extLst>
            </p:cNvPr>
            <p:cNvSpPr>
              <a:spLocks noChangeAspect="1" noEditPoints="1"/>
            </p:cNvSpPr>
            <p:nvPr/>
          </p:nvSpPr>
          <p:spPr bwMode="auto">
            <a:xfrm>
              <a:off x="2816813" y="1607877"/>
              <a:ext cx="584248" cy="523630"/>
            </a:xfrm>
            <a:custGeom>
              <a:avLst/>
              <a:gdLst>
                <a:gd name="T0" fmla="*/ 223 w 227"/>
                <a:gd name="T1" fmla="*/ 6 h 203"/>
                <a:gd name="T2" fmla="*/ 180 w 227"/>
                <a:gd name="T3" fmla="*/ 0 h 203"/>
                <a:gd name="T4" fmla="*/ 123 w 227"/>
                <a:gd name="T5" fmla="*/ 17 h 203"/>
                <a:gd name="T6" fmla="*/ 103 w 227"/>
                <a:gd name="T7" fmla="*/ 93 h 203"/>
                <a:gd name="T8" fmla="*/ 94 w 227"/>
                <a:gd name="T9" fmla="*/ 108 h 203"/>
                <a:gd name="T10" fmla="*/ 88 w 227"/>
                <a:gd name="T11" fmla="*/ 125 h 203"/>
                <a:gd name="T12" fmla="*/ 77 w 227"/>
                <a:gd name="T13" fmla="*/ 104 h 203"/>
                <a:gd name="T14" fmla="*/ 64 w 227"/>
                <a:gd name="T15" fmla="*/ 62 h 203"/>
                <a:gd name="T16" fmla="*/ 0 w 227"/>
                <a:gd name="T17" fmla="*/ 55 h 203"/>
                <a:gd name="T18" fmla="*/ 26 w 227"/>
                <a:gd name="T19" fmla="*/ 113 h 203"/>
                <a:gd name="T20" fmla="*/ 71 w 227"/>
                <a:gd name="T21" fmla="*/ 113 h 203"/>
                <a:gd name="T22" fmla="*/ 83 w 227"/>
                <a:gd name="T23" fmla="*/ 153 h 203"/>
                <a:gd name="T24" fmla="*/ 25 w 227"/>
                <a:gd name="T25" fmla="*/ 197 h 203"/>
                <a:gd name="T26" fmla="*/ 27 w 227"/>
                <a:gd name="T27" fmla="*/ 201 h 203"/>
                <a:gd name="T28" fmla="*/ 31 w 227"/>
                <a:gd name="T29" fmla="*/ 203 h 203"/>
                <a:gd name="T30" fmla="*/ 146 w 227"/>
                <a:gd name="T31" fmla="*/ 203 h 203"/>
                <a:gd name="T32" fmla="*/ 150 w 227"/>
                <a:gd name="T33" fmla="*/ 201 h 203"/>
                <a:gd name="T34" fmla="*/ 151 w 227"/>
                <a:gd name="T35" fmla="*/ 197 h 203"/>
                <a:gd name="T36" fmla="*/ 94 w 227"/>
                <a:gd name="T37" fmla="*/ 153 h 203"/>
                <a:gd name="T38" fmla="*/ 103 w 227"/>
                <a:gd name="T39" fmla="*/ 113 h 203"/>
                <a:gd name="T40" fmla="*/ 110 w 227"/>
                <a:gd name="T41" fmla="*/ 101 h 203"/>
                <a:gd name="T42" fmla="*/ 151 w 227"/>
                <a:gd name="T43" fmla="*/ 115 h 203"/>
                <a:gd name="T44" fmla="*/ 185 w 227"/>
                <a:gd name="T45" fmla="*/ 103 h 203"/>
                <a:gd name="T46" fmla="*/ 216 w 227"/>
                <a:gd name="T47" fmla="*/ 62 h 203"/>
                <a:gd name="T48" fmla="*/ 227 w 227"/>
                <a:gd name="T49" fmla="*/ 11 h 203"/>
                <a:gd name="T50" fmla="*/ 227 w 227"/>
                <a:gd name="T51" fmla="*/ 6 h 203"/>
                <a:gd name="T52" fmla="*/ 223 w 227"/>
                <a:gd name="T53" fmla="*/ 6 h 203"/>
                <a:gd name="T54" fmla="*/ 207 w 227"/>
                <a:gd name="T55" fmla="*/ 59 h 203"/>
                <a:gd name="T56" fmla="*/ 180 w 227"/>
                <a:gd name="T57" fmla="*/ 95 h 203"/>
                <a:gd name="T58" fmla="*/ 151 w 227"/>
                <a:gd name="T59" fmla="*/ 105 h 203"/>
                <a:gd name="T60" fmla="*/ 115 w 227"/>
                <a:gd name="T61" fmla="*/ 93 h 203"/>
                <a:gd name="T62" fmla="*/ 125 w 227"/>
                <a:gd name="T63" fmla="*/ 81 h 203"/>
                <a:gd name="T64" fmla="*/ 158 w 227"/>
                <a:gd name="T65" fmla="*/ 62 h 203"/>
                <a:gd name="T66" fmla="*/ 162 w 227"/>
                <a:gd name="T67" fmla="*/ 56 h 203"/>
                <a:gd name="T68" fmla="*/ 156 w 227"/>
                <a:gd name="T69" fmla="*/ 53 h 203"/>
                <a:gd name="T70" fmla="*/ 119 w 227"/>
                <a:gd name="T71" fmla="*/ 74 h 203"/>
                <a:gd name="T72" fmla="*/ 110 w 227"/>
                <a:gd name="T73" fmla="*/ 83 h 203"/>
                <a:gd name="T74" fmla="*/ 128 w 227"/>
                <a:gd name="T75" fmla="*/ 25 h 203"/>
                <a:gd name="T76" fmla="*/ 180 w 227"/>
                <a:gd name="T77" fmla="*/ 10 h 203"/>
                <a:gd name="T78" fmla="*/ 217 w 227"/>
                <a:gd name="T79" fmla="*/ 14 h 203"/>
                <a:gd name="T80" fmla="*/ 207 w 227"/>
                <a:gd name="T81" fmla="*/ 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3">
                  <a:moveTo>
                    <a:pt x="223" y="6"/>
                  </a:moveTo>
                  <a:cubicBezTo>
                    <a:pt x="208" y="2"/>
                    <a:pt x="193" y="0"/>
                    <a:pt x="180" y="0"/>
                  </a:cubicBezTo>
                  <a:cubicBezTo>
                    <a:pt x="157" y="0"/>
                    <a:pt x="138" y="6"/>
                    <a:pt x="123" y="17"/>
                  </a:cubicBezTo>
                  <a:cubicBezTo>
                    <a:pt x="94" y="38"/>
                    <a:pt x="96" y="66"/>
                    <a:pt x="103" y="93"/>
                  </a:cubicBezTo>
                  <a:cubicBezTo>
                    <a:pt x="99" y="98"/>
                    <a:pt x="97" y="103"/>
                    <a:pt x="94" y="108"/>
                  </a:cubicBezTo>
                  <a:cubicBezTo>
                    <a:pt x="92" y="114"/>
                    <a:pt x="90" y="119"/>
                    <a:pt x="88" y="125"/>
                  </a:cubicBezTo>
                  <a:cubicBezTo>
                    <a:pt x="85" y="117"/>
                    <a:pt x="81" y="110"/>
                    <a:pt x="77" y="104"/>
                  </a:cubicBezTo>
                  <a:cubicBezTo>
                    <a:pt x="81" y="87"/>
                    <a:pt x="79" y="73"/>
                    <a:pt x="64" y="62"/>
                  </a:cubicBezTo>
                  <a:cubicBezTo>
                    <a:pt x="47" y="49"/>
                    <a:pt x="23" y="50"/>
                    <a:pt x="0" y="55"/>
                  </a:cubicBezTo>
                  <a:cubicBezTo>
                    <a:pt x="2" y="78"/>
                    <a:pt x="9" y="101"/>
                    <a:pt x="26" y="113"/>
                  </a:cubicBezTo>
                  <a:cubicBezTo>
                    <a:pt x="42" y="125"/>
                    <a:pt x="56" y="122"/>
                    <a:pt x="71" y="113"/>
                  </a:cubicBezTo>
                  <a:cubicBezTo>
                    <a:pt x="79" y="123"/>
                    <a:pt x="83" y="137"/>
                    <a:pt x="83" y="153"/>
                  </a:cubicBezTo>
                  <a:cubicBezTo>
                    <a:pt x="53" y="155"/>
                    <a:pt x="29" y="173"/>
                    <a:pt x="25" y="197"/>
                  </a:cubicBezTo>
                  <a:cubicBezTo>
                    <a:pt x="25" y="199"/>
                    <a:pt x="25" y="200"/>
                    <a:pt x="27" y="201"/>
                  </a:cubicBezTo>
                  <a:cubicBezTo>
                    <a:pt x="28" y="203"/>
                    <a:pt x="29" y="203"/>
                    <a:pt x="31" y="203"/>
                  </a:cubicBezTo>
                  <a:cubicBezTo>
                    <a:pt x="146" y="203"/>
                    <a:pt x="146" y="203"/>
                    <a:pt x="146" y="203"/>
                  </a:cubicBezTo>
                  <a:cubicBezTo>
                    <a:pt x="148" y="203"/>
                    <a:pt x="149" y="203"/>
                    <a:pt x="150" y="201"/>
                  </a:cubicBezTo>
                  <a:cubicBezTo>
                    <a:pt x="151" y="200"/>
                    <a:pt x="152" y="199"/>
                    <a:pt x="151" y="197"/>
                  </a:cubicBezTo>
                  <a:cubicBezTo>
                    <a:pt x="148" y="173"/>
                    <a:pt x="124" y="155"/>
                    <a:pt x="94" y="153"/>
                  </a:cubicBezTo>
                  <a:cubicBezTo>
                    <a:pt x="95" y="138"/>
                    <a:pt x="98" y="125"/>
                    <a:pt x="103" y="113"/>
                  </a:cubicBezTo>
                  <a:cubicBezTo>
                    <a:pt x="105" y="108"/>
                    <a:pt x="107" y="104"/>
                    <a:pt x="110" y="101"/>
                  </a:cubicBezTo>
                  <a:cubicBezTo>
                    <a:pt x="131" y="113"/>
                    <a:pt x="143" y="115"/>
                    <a:pt x="151" y="115"/>
                  </a:cubicBezTo>
                  <a:cubicBezTo>
                    <a:pt x="163" y="115"/>
                    <a:pt x="174" y="111"/>
                    <a:pt x="185" y="103"/>
                  </a:cubicBezTo>
                  <a:cubicBezTo>
                    <a:pt x="198" y="93"/>
                    <a:pt x="209" y="80"/>
                    <a:pt x="216" y="62"/>
                  </a:cubicBezTo>
                  <a:cubicBezTo>
                    <a:pt x="222" y="47"/>
                    <a:pt x="226" y="29"/>
                    <a:pt x="227" y="11"/>
                  </a:cubicBezTo>
                  <a:cubicBezTo>
                    <a:pt x="227" y="6"/>
                    <a:pt x="227" y="6"/>
                    <a:pt x="227" y="6"/>
                  </a:cubicBezTo>
                  <a:lnTo>
                    <a:pt x="223" y="6"/>
                  </a:lnTo>
                  <a:close/>
                  <a:moveTo>
                    <a:pt x="207" y="59"/>
                  </a:moveTo>
                  <a:cubicBezTo>
                    <a:pt x="200" y="74"/>
                    <a:pt x="191" y="86"/>
                    <a:pt x="180" y="95"/>
                  </a:cubicBezTo>
                  <a:cubicBezTo>
                    <a:pt x="170" y="102"/>
                    <a:pt x="161" y="105"/>
                    <a:pt x="151" y="105"/>
                  </a:cubicBezTo>
                  <a:cubicBezTo>
                    <a:pt x="141" y="105"/>
                    <a:pt x="130" y="101"/>
                    <a:pt x="115" y="93"/>
                  </a:cubicBezTo>
                  <a:cubicBezTo>
                    <a:pt x="118" y="89"/>
                    <a:pt x="122" y="85"/>
                    <a:pt x="125" y="81"/>
                  </a:cubicBezTo>
                  <a:cubicBezTo>
                    <a:pt x="141" y="67"/>
                    <a:pt x="158" y="62"/>
                    <a:pt x="158" y="62"/>
                  </a:cubicBezTo>
                  <a:cubicBezTo>
                    <a:pt x="161" y="62"/>
                    <a:pt x="162" y="59"/>
                    <a:pt x="162" y="56"/>
                  </a:cubicBezTo>
                  <a:cubicBezTo>
                    <a:pt x="161" y="54"/>
                    <a:pt x="158" y="52"/>
                    <a:pt x="156" y="53"/>
                  </a:cubicBezTo>
                  <a:cubicBezTo>
                    <a:pt x="155" y="53"/>
                    <a:pt x="137" y="58"/>
                    <a:pt x="119" y="74"/>
                  </a:cubicBezTo>
                  <a:cubicBezTo>
                    <a:pt x="116" y="77"/>
                    <a:pt x="113" y="80"/>
                    <a:pt x="110" y="83"/>
                  </a:cubicBezTo>
                  <a:cubicBezTo>
                    <a:pt x="105" y="59"/>
                    <a:pt x="108" y="40"/>
                    <a:pt x="128" y="25"/>
                  </a:cubicBezTo>
                  <a:cubicBezTo>
                    <a:pt x="142" y="15"/>
                    <a:pt x="159" y="10"/>
                    <a:pt x="180" y="10"/>
                  </a:cubicBezTo>
                  <a:cubicBezTo>
                    <a:pt x="191" y="10"/>
                    <a:pt x="204" y="11"/>
                    <a:pt x="217" y="14"/>
                  </a:cubicBezTo>
                  <a:cubicBezTo>
                    <a:pt x="215" y="30"/>
                    <a:pt x="212" y="46"/>
                    <a:pt x="207" y="59"/>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103" name="Freeform 53">
            <a:extLst>
              <a:ext uri="{FF2B5EF4-FFF2-40B4-BE49-F238E27FC236}">
                <a16:creationId xmlns:a16="http://schemas.microsoft.com/office/drawing/2014/main" id="{179906A5-8A05-47BC-BE53-7F996DF76393}"/>
              </a:ext>
            </a:extLst>
          </p:cNvPr>
          <p:cNvSpPr>
            <a:spLocks noChangeAspect="1" noEditPoints="1"/>
          </p:cNvSpPr>
          <p:nvPr/>
        </p:nvSpPr>
        <p:spPr bwMode="auto">
          <a:xfrm>
            <a:off x="6602846" y="212943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104" name="Freeform 55">
            <a:extLst>
              <a:ext uri="{FF2B5EF4-FFF2-40B4-BE49-F238E27FC236}">
                <a16:creationId xmlns:a16="http://schemas.microsoft.com/office/drawing/2014/main" id="{469BFA5B-21DA-483D-AB1B-2DE66E64798E}"/>
              </a:ext>
            </a:extLst>
          </p:cNvPr>
          <p:cNvSpPr>
            <a:spLocks noChangeAspect="1" noEditPoints="1"/>
          </p:cNvSpPr>
          <p:nvPr/>
        </p:nvSpPr>
        <p:spPr bwMode="auto">
          <a:xfrm>
            <a:off x="7727320" y="165594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105" name="Freeform 55">
            <a:extLst>
              <a:ext uri="{FF2B5EF4-FFF2-40B4-BE49-F238E27FC236}">
                <a16:creationId xmlns:a16="http://schemas.microsoft.com/office/drawing/2014/main" id="{F05D20A9-2C32-4500-826A-B0A56695F70C}"/>
              </a:ext>
            </a:extLst>
          </p:cNvPr>
          <p:cNvSpPr>
            <a:spLocks noChangeAspect="1" noEditPoints="1"/>
          </p:cNvSpPr>
          <p:nvPr/>
        </p:nvSpPr>
        <p:spPr bwMode="auto">
          <a:xfrm>
            <a:off x="11524669" y="293567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77" name="Freeform 55">
            <a:extLst>
              <a:ext uri="{FF2B5EF4-FFF2-40B4-BE49-F238E27FC236}">
                <a16:creationId xmlns:a16="http://schemas.microsoft.com/office/drawing/2014/main" id="{C2E5951F-D6A1-46EB-B32D-1590135C925A}"/>
              </a:ext>
            </a:extLst>
          </p:cNvPr>
          <p:cNvSpPr>
            <a:spLocks noChangeAspect="1" noEditPoints="1"/>
          </p:cNvSpPr>
          <p:nvPr/>
        </p:nvSpPr>
        <p:spPr bwMode="auto">
          <a:xfrm>
            <a:off x="7346937" y="4215634"/>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78" name="Freeform 55">
            <a:extLst>
              <a:ext uri="{FF2B5EF4-FFF2-40B4-BE49-F238E27FC236}">
                <a16:creationId xmlns:a16="http://schemas.microsoft.com/office/drawing/2014/main" id="{7547F7A3-56FF-417E-ADCA-8F3A982AF77C}"/>
              </a:ext>
            </a:extLst>
          </p:cNvPr>
          <p:cNvSpPr>
            <a:spLocks noChangeAspect="1" noEditPoints="1"/>
          </p:cNvSpPr>
          <p:nvPr/>
        </p:nvSpPr>
        <p:spPr bwMode="auto">
          <a:xfrm>
            <a:off x="2555908" y="429068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5BF0C900-B8D0-D9D1-814C-F330EB9D3B7F}"/>
              </a:ext>
            </a:extLst>
          </p:cNvPr>
          <p:cNvSpPr>
            <a:spLocks noGrp="1"/>
          </p:cNvSpPr>
          <p:nvPr>
            <p:ph type="sldNum" sz="quarter" idx="4"/>
          </p:nvPr>
        </p:nvSpPr>
        <p:spPr/>
        <p:txBody>
          <a:bodyPr/>
          <a:lstStyle/>
          <a:p>
            <a:fld id="{4034BEE3-566C-4068-A777-C3A4762E861B}" type="slidenum">
              <a:rPr lang="en-GB" smtClean="0"/>
              <a:pPr/>
              <a:t>21</a:t>
            </a:fld>
            <a:endParaRPr lang="en-GB" dirty="0"/>
          </a:p>
        </p:txBody>
      </p:sp>
    </p:spTree>
    <p:custDataLst>
      <p:tags r:id="rId1"/>
    </p:custDataLst>
    <p:extLst>
      <p:ext uri="{BB962C8B-B14F-4D97-AF65-F5344CB8AC3E}">
        <p14:creationId xmlns:p14="http://schemas.microsoft.com/office/powerpoint/2010/main" val="376381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passionné par la nature – Son habitat</a:t>
            </a:r>
          </a:p>
        </p:txBody>
      </p:sp>
      <p:graphicFrame>
        <p:nvGraphicFramePr>
          <p:cNvPr id="48" name="shp0004">
            <a:extLst>
              <a:ext uri="{FF2B5EF4-FFF2-40B4-BE49-F238E27FC236}">
                <a16:creationId xmlns:a16="http://schemas.microsoft.com/office/drawing/2014/main" id="{56715368-4577-4D20-8B68-B6742687603B}"/>
              </a:ext>
            </a:extLst>
          </p:cNvPr>
          <p:cNvGraphicFramePr/>
          <p:nvPr/>
        </p:nvGraphicFramePr>
        <p:xfrm>
          <a:off x="5168111" y="1494554"/>
          <a:ext cx="6311790" cy="1241864"/>
        </p:xfrm>
        <a:graphic>
          <a:graphicData uri="http://schemas.openxmlformats.org/drawingml/2006/chart">
            <c:chart xmlns:c="http://schemas.openxmlformats.org/drawingml/2006/chart" xmlns:r="http://schemas.openxmlformats.org/officeDocument/2006/relationships" r:id="rId5"/>
          </a:graphicData>
        </a:graphic>
      </p:graphicFrame>
      <p:sp>
        <p:nvSpPr>
          <p:cNvPr id="49" name="shp0005">
            <a:extLst>
              <a:ext uri="{FF2B5EF4-FFF2-40B4-BE49-F238E27FC236}">
                <a16:creationId xmlns:a16="http://schemas.microsoft.com/office/drawing/2014/main" id="{ABED086E-AF27-4390-9074-1AC66D738838}"/>
              </a:ext>
            </a:extLst>
          </p:cNvPr>
          <p:cNvSpPr txBox="1"/>
          <p:nvPr>
            <p:custDataLst>
              <p:tags r:id="rId2"/>
            </p:custDataLst>
          </p:nvPr>
        </p:nvSpPr>
        <p:spPr>
          <a:xfrm>
            <a:off x="5118313" y="1161547"/>
            <a:ext cx="2271582"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TAILLE D’AGGLOMÉRATION</a:t>
            </a:r>
          </a:p>
        </p:txBody>
      </p:sp>
      <p:sp>
        <p:nvSpPr>
          <p:cNvPr id="50" name="shp0006">
            <a:extLst>
              <a:ext uri="{FF2B5EF4-FFF2-40B4-BE49-F238E27FC236}">
                <a16:creationId xmlns:a16="http://schemas.microsoft.com/office/drawing/2014/main" id="{9B58AF41-63AB-4732-B61A-12EF5775C68C}"/>
              </a:ext>
            </a:extLst>
          </p:cNvPr>
          <p:cNvSpPr/>
          <p:nvPr/>
        </p:nvSpPr>
        <p:spPr>
          <a:xfrm>
            <a:off x="5118312" y="2736420"/>
            <a:ext cx="6109304" cy="71875"/>
          </a:xfrm>
          <a:prstGeom prst="homePlate">
            <a:avLst/>
          </a:prstGeom>
          <a:gradFill>
            <a:gsLst>
              <a:gs pos="0">
                <a:schemeClr val="tx1">
                  <a:lumMod val="20000"/>
                  <a:lumOff val="80000"/>
                </a:schemeClr>
              </a:gs>
              <a:gs pos="90000">
                <a:schemeClr val="tx1">
                  <a:lumMod val="50000"/>
                </a:schemeClr>
              </a:gs>
            </a:gsLst>
            <a:lin ang="0" scaled="0"/>
          </a:gra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198" dirty="0" err="1">
              <a:solidFill>
                <a:srgbClr val="FFFFFF"/>
              </a:solidFill>
              <a:latin typeface="Arial" panose="020B0604020202020204" pitchFamily="34" charset="0"/>
              <a:cs typeface="Arial" panose="020B0604020202020204" pitchFamily="34" charset="0"/>
            </a:endParaRPr>
          </a:p>
        </p:txBody>
      </p:sp>
      <p:sp>
        <p:nvSpPr>
          <p:cNvPr id="55" name="shp0011">
            <a:extLst>
              <a:ext uri="{FF2B5EF4-FFF2-40B4-BE49-F238E27FC236}">
                <a16:creationId xmlns:a16="http://schemas.microsoft.com/office/drawing/2014/main" id="{B1A6176A-9878-4CB2-97F9-6C3EFD14D9DD}"/>
              </a:ext>
            </a:extLst>
          </p:cNvPr>
          <p:cNvSpPr>
            <a:spLocks noChangeAspect="1" noEditPoints="1"/>
          </p:cNvSpPr>
          <p:nvPr/>
        </p:nvSpPr>
        <p:spPr bwMode="auto">
          <a:xfrm>
            <a:off x="10273907" y="1978037"/>
            <a:ext cx="486699" cy="758383"/>
          </a:xfrm>
          <a:custGeom>
            <a:avLst/>
            <a:gdLst>
              <a:gd name="T0" fmla="*/ 110 w 146"/>
              <a:gd name="T1" fmla="*/ 179 h 227"/>
              <a:gd name="T2" fmla="*/ 110 w 146"/>
              <a:gd name="T3" fmla="*/ 165 h 227"/>
              <a:gd name="T4" fmla="*/ 103 w 146"/>
              <a:gd name="T5" fmla="*/ 165 h 227"/>
              <a:gd name="T6" fmla="*/ 92 w 146"/>
              <a:gd name="T7" fmla="*/ 137 h 227"/>
              <a:gd name="T8" fmla="*/ 92 w 146"/>
              <a:gd name="T9" fmla="*/ 137 h 227"/>
              <a:gd name="T10" fmla="*/ 92 w 146"/>
              <a:gd name="T11" fmla="*/ 125 h 227"/>
              <a:gd name="T12" fmla="*/ 88 w 146"/>
              <a:gd name="T13" fmla="*/ 125 h 227"/>
              <a:gd name="T14" fmla="*/ 78 w 146"/>
              <a:gd name="T15" fmla="*/ 28 h 227"/>
              <a:gd name="T16" fmla="*/ 80 w 146"/>
              <a:gd name="T17" fmla="*/ 28 h 227"/>
              <a:gd name="T18" fmla="*/ 80 w 146"/>
              <a:gd name="T19" fmla="*/ 17 h 227"/>
              <a:gd name="T20" fmla="*/ 78 w 146"/>
              <a:gd name="T21" fmla="*/ 17 h 227"/>
              <a:gd name="T22" fmla="*/ 78 w 146"/>
              <a:gd name="T23" fmla="*/ 15 h 227"/>
              <a:gd name="T24" fmla="*/ 74 w 146"/>
              <a:gd name="T25" fmla="*/ 15 h 227"/>
              <a:gd name="T26" fmla="*/ 74 w 146"/>
              <a:gd name="T27" fmla="*/ 0 h 227"/>
              <a:gd name="T28" fmla="*/ 72 w 146"/>
              <a:gd name="T29" fmla="*/ 0 h 227"/>
              <a:gd name="T30" fmla="*/ 72 w 146"/>
              <a:gd name="T31" fmla="*/ 15 h 227"/>
              <a:gd name="T32" fmla="*/ 68 w 146"/>
              <a:gd name="T33" fmla="*/ 15 h 227"/>
              <a:gd name="T34" fmla="*/ 68 w 146"/>
              <a:gd name="T35" fmla="*/ 17 h 227"/>
              <a:gd name="T36" fmla="*/ 66 w 146"/>
              <a:gd name="T37" fmla="*/ 17 h 227"/>
              <a:gd name="T38" fmla="*/ 66 w 146"/>
              <a:gd name="T39" fmla="*/ 28 h 227"/>
              <a:gd name="T40" fmla="*/ 68 w 146"/>
              <a:gd name="T41" fmla="*/ 28 h 227"/>
              <a:gd name="T42" fmla="*/ 58 w 146"/>
              <a:gd name="T43" fmla="*/ 125 h 227"/>
              <a:gd name="T44" fmla="*/ 55 w 146"/>
              <a:gd name="T45" fmla="*/ 125 h 227"/>
              <a:gd name="T46" fmla="*/ 55 w 146"/>
              <a:gd name="T47" fmla="*/ 137 h 227"/>
              <a:gd name="T48" fmla="*/ 55 w 146"/>
              <a:gd name="T49" fmla="*/ 137 h 227"/>
              <a:gd name="T50" fmla="*/ 44 w 146"/>
              <a:gd name="T51" fmla="*/ 165 h 227"/>
              <a:gd name="T52" fmla="*/ 37 w 146"/>
              <a:gd name="T53" fmla="*/ 165 h 227"/>
              <a:gd name="T54" fmla="*/ 37 w 146"/>
              <a:gd name="T55" fmla="*/ 179 h 227"/>
              <a:gd name="T56" fmla="*/ 0 w 146"/>
              <a:gd name="T57" fmla="*/ 227 h 227"/>
              <a:gd name="T58" fmla="*/ 25 w 146"/>
              <a:gd name="T59" fmla="*/ 227 h 227"/>
              <a:gd name="T60" fmla="*/ 73 w 146"/>
              <a:gd name="T61" fmla="*/ 190 h 227"/>
              <a:gd name="T62" fmla="*/ 121 w 146"/>
              <a:gd name="T63" fmla="*/ 227 h 227"/>
              <a:gd name="T64" fmla="*/ 146 w 146"/>
              <a:gd name="T65" fmla="*/ 227 h 227"/>
              <a:gd name="T66" fmla="*/ 110 w 146"/>
              <a:gd name="T67" fmla="*/ 179 h 227"/>
              <a:gd name="T68" fmla="*/ 73 w 146"/>
              <a:gd name="T69" fmla="*/ 164 h 227"/>
              <a:gd name="T70" fmla="*/ 59 w 146"/>
              <a:gd name="T71" fmla="*/ 164 h 227"/>
              <a:gd name="T72" fmla="*/ 65 w 146"/>
              <a:gd name="T73" fmla="*/ 142 h 227"/>
              <a:gd name="T74" fmla="*/ 81 w 146"/>
              <a:gd name="T75" fmla="*/ 142 h 227"/>
              <a:gd name="T76" fmla="*/ 88 w 146"/>
              <a:gd name="T77" fmla="*/ 164 h 227"/>
              <a:gd name="T78" fmla="*/ 73 w 146"/>
              <a:gd name="T7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27">
                <a:moveTo>
                  <a:pt x="110" y="179"/>
                </a:moveTo>
                <a:cubicBezTo>
                  <a:pt x="110" y="165"/>
                  <a:pt x="110" y="165"/>
                  <a:pt x="110" y="165"/>
                </a:cubicBezTo>
                <a:cubicBezTo>
                  <a:pt x="103" y="165"/>
                  <a:pt x="103" y="165"/>
                  <a:pt x="103" y="165"/>
                </a:cubicBezTo>
                <a:cubicBezTo>
                  <a:pt x="99" y="156"/>
                  <a:pt x="95" y="147"/>
                  <a:pt x="92" y="137"/>
                </a:cubicBezTo>
                <a:cubicBezTo>
                  <a:pt x="92" y="137"/>
                  <a:pt x="92" y="137"/>
                  <a:pt x="92" y="137"/>
                </a:cubicBezTo>
                <a:cubicBezTo>
                  <a:pt x="92" y="125"/>
                  <a:pt x="92" y="125"/>
                  <a:pt x="92" y="125"/>
                </a:cubicBezTo>
                <a:cubicBezTo>
                  <a:pt x="88" y="125"/>
                  <a:pt x="88" y="125"/>
                  <a:pt x="88" y="125"/>
                </a:cubicBezTo>
                <a:cubicBezTo>
                  <a:pt x="81" y="97"/>
                  <a:pt x="78" y="66"/>
                  <a:pt x="78" y="28"/>
                </a:cubicBezTo>
                <a:cubicBezTo>
                  <a:pt x="80" y="28"/>
                  <a:pt x="80" y="28"/>
                  <a:pt x="80" y="28"/>
                </a:cubicBezTo>
                <a:cubicBezTo>
                  <a:pt x="80" y="17"/>
                  <a:pt x="80" y="17"/>
                  <a:pt x="80" y="17"/>
                </a:cubicBezTo>
                <a:cubicBezTo>
                  <a:pt x="78" y="17"/>
                  <a:pt x="78" y="17"/>
                  <a:pt x="78" y="17"/>
                </a:cubicBezTo>
                <a:cubicBezTo>
                  <a:pt x="78" y="16"/>
                  <a:pt x="78" y="16"/>
                  <a:pt x="78" y="15"/>
                </a:cubicBezTo>
                <a:cubicBezTo>
                  <a:pt x="74" y="15"/>
                  <a:pt x="74" y="15"/>
                  <a:pt x="74" y="15"/>
                </a:cubicBezTo>
                <a:cubicBezTo>
                  <a:pt x="74" y="0"/>
                  <a:pt x="74" y="0"/>
                  <a:pt x="74" y="0"/>
                </a:cubicBezTo>
                <a:cubicBezTo>
                  <a:pt x="72" y="0"/>
                  <a:pt x="72" y="0"/>
                  <a:pt x="72" y="0"/>
                </a:cubicBezTo>
                <a:cubicBezTo>
                  <a:pt x="72" y="15"/>
                  <a:pt x="72" y="15"/>
                  <a:pt x="72" y="15"/>
                </a:cubicBezTo>
                <a:cubicBezTo>
                  <a:pt x="68" y="15"/>
                  <a:pt x="68" y="15"/>
                  <a:pt x="68" y="15"/>
                </a:cubicBezTo>
                <a:cubicBezTo>
                  <a:pt x="68" y="16"/>
                  <a:pt x="68" y="16"/>
                  <a:pt x="68" y="17"/>
                </a:cubicBezTo>
                <a:cubicBezTo>
                  <a:pt x="66" y="17"/>
                  <a:pt x="66" y="17"/>
                  <a:pt x="66" y="17"/>
                </a:cubicBezTo>
                <a:cubicBezTo>
                  <a:pt x="66" y="28"/>
                  <a:pt x="66" y="28"/>
                  <a:pt x="66" y="28"/>
                </a:cubicBezTo>
                <a:cubicBezTo>
                  <a:pt x="68" y="28"/>
                  <a:pt x="68" y="28"/>
                  <a:pt x="68" y="28"/>
                </a:cubicBezTo>
                <a:cubicBezTo>
                  <a:pt x="69" y="66"/>
                  <a:pt x="66" y="97"/>
                  <a:pt x="58" y="125"/>
                </a:cubicBezTo>
                <a:cubicBezTo>
                  <a:pt x="55" y="125"/>
                  <a:pt x="55" y="125"/>
                  <a:pt x="55" y="125"/>
                </a:cubicBezTo>
                <a:cubicBezTo>
                  <a:pt x="55" y="137"/>
                  <a:pt x="55" y="137"/>
                  <a:pt x="55" y="137"/>
                </a:cubicBezTo>
                <a:cubicBezTo>
                  <a:pt x="55" y="137"/>
                  <a:pt x="55" y="137"/>
                  <a:pt x="55" y="137"/>
                </a:cubicBezTo>
                <a:cubicBezTo>
                  <a:pt x="52" y="147"/>
                  <a:pt x="48" y="156"/>
                  <a:pt x="44" y="165"/>
                </a:cubicBezTo>
                <a:cubicBezTo>
                  <a:pt x="37" y="165"/>
                  <a:pt x="37" y="165"/>
                  <a:pt x="37" y="165"/>
                </a:cubicBezTo>
                <a:cubicBezTo>
                  <a:pt x="37" y="179"/>
                  <a:pt x="37" y="179"/>
                  <a:pt x="37" y="179"/>
                </a:cubicBezTo>
                <a:cubicBezTo>
                  <a:pt x="27" y="195"/>
                  <a:pt x="15" y="211"/>
                  <a:pt x="0" y="227"/>
                </a:cubicBezTo>
                <a:cubicBezTo>
                  <a:pt x="25" y="227"/>
                  <a:pt x="25" y="227"/>
                  <a:pt x="25" y="227"/>
                </a:cubicBezTo>
                <a:cubicBezTo>
                  <a:pt x="29" y="206"/>
                  <a:pt x="49" y="190"/>
                  <a:pt x="73" y="190"/>
                </a:cubicBezTo>
                <a:cubicBezTo>
                  <a:pt x="97" y="190"/>
                  <a:pt x="117" y="206"/>
                  <a:pt x="121" y="227"/>
                </a:cubicBezTo>
                <a:cubicBezTo>
                  <a:pt x="146" y="227"/>
                  <a:pt x="146" y="227"/>
                  <a:pt x="146" y="227"/>
                </a:cubicBezTo>
                <a:cubicBezTo>
                  <a:pt x="131" y="211"/>
                  <a:pt x="119" y="195"/>
                  <a:pt x="110" y="179"/>
                </a:cubicBezTo>
                <a:close/>
                <a:moveTo>
                  <a:pt x="73" y="164"/>
                </a:moveTo>
                <a:cubicBezTo>
                  <a:pt x="70" y="164"/>
                  <a:pt x="59" y="164"/>
                  <a:pt x="59" y="164"/>
                </a:cubicBezTo>
                <a:cubicBezTo>
                  <a:pt x="65" y="142"/>
                  <a:pt x="65" y="142"/>
                  <a:pt x="65" y="142"/>
                </a:cubicBezTo>
                <a:cubicBezTo>
                  <a:pt x="81" y="142"/>
                  <a:pt x="81" y="142"/>
                  <a:pt x="81" y="142"/>
                </a:cubicBezTo>
                <a:cubicBezTo>
                  <a:pt x="88" y="164"/>
                  <a:pt x="88" y="164"/>
                  <a:pt x="88" y="164"/>
                </a:cubicBezTo>
                <a:cubicBezTo>
                  <a:pt x="88" y="164"/>
                  <a:pt x="77" y="164"/>
                  <a:pt x="73" y="16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8" tIns="45634" rIns="91268" bIns="45634" numCol="1" anchor="t" anchorCtr="0" compatLnSpc="1">
            <a:prstTxWarp prst="textNoShape">
              <a:avLst/>
            </a:prstTxWarp>
          </a:bodyPr>
          <a:lstStyle/>
          <a:p>
            <a:pPr defTabSz="456377" fontAlgn="base">
              <a:spcBef>
                <a:spcPct val="0"/>
              </a:spcBef>
              <a:spcAft>
                <a:spcPct val="0"/>
              </a:spcAft>
              <a:defRPr/>
            </a:pPr>
            <a:endParaRPr lang="fr-FR" sz="1797" b="1">
              <a:solidFill>
                <a:srgbClr val="55555F"/>
              </a:solidFill>
              <a:latin typeface="Arial" charset="0"/>
              <a:cs typeface="Arial" charset="0"/>
            </a:endParaRPr>
          </a:p>
        </p:txBody>
      </p:sp>
      <p:pic>
        <p:nvPicPr>
          <p:cNvPr id="57" name="shp0013">
            <a:extLst>
              <a:ext uri="{FF2B5EF4-FFF2-40B4-BE49-F238E27FC236}">
                <a16:creationId xmlns:a16="http://schemas.microsoft.com/office/drawing/2014/main" id="{39634BFB-49B2-4665-B091-4A7B4D9F152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5374" y="2195430"/>
            <a:ext cx="540990" cy="540990"/>
          </a:xfrm>
          <a:prstGeom prst="rect">
            <a:avLst/>
          </a:prstGeom>
        </p:spPr>
      </p:pic>
      <p:pic>
        <p:nvPicPr>
          <p:cNvPr id="58" name="shp0014">
            <a:extLst>
              <a:ext uri="{FF2B5EF4-FFF2-40B4-BE49-F238E27FC236}">
                <a16:creationId xmlns:a16="http://schemas.microsoft.com/office/drawing/2014/main" id="{73F46F3A-D9A4-496A-8ACE-AE6B5B8087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2064" y="2125489"/>
            <a:ext cx="610930" cy="610930"/>
          </a:xfrm>
          <a:prstGeom prst="rect">
            <a:avLst/>
          </a:prstGeom>
        </p:spPr>
      </p:pic>
      <p:pic>
        <p:nvPicPr>
          <p:cNvPr id="59" name="shp0015">
            <a:extLst>
              <a:ext uri="{FF2B5EF4-FFF2-40B4-BE49-F238E27FC236}">
                <a16:creationId xmlns:a16="http://schemas.microsoft.com/office/drawing/2014/main" id="{3FAC8F36-BBB3-482A-82BC-77E7B849A1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51363" y="2206867"/>
            <a:ext cx="529553" cy="529553"/>
          </a:xfrm>
          <a:prstGeom prst="rect">
            <a:avLst/>
          </a:prstGeom>
        </p:spPr>
      </p:pic>
      <p:pic>
        <p:nvPicPr>
          <p:cNvPr id="60" name="shp0016">
            <a:extLst>
              <a:ext uri="{FF2B5EF4-FFF2-40B4-BE49-F238E27FC236}">
                <a16:creationId xmlns:a16="http://schemas.microsoft.com/office/drawing/2014/main" id="{D92F79F4-71DE-4C61-888E-7B233598734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42845" y="2339324"/>
            <a:ext cx="499138" cy="396905"/>
          </a:xfrm>
          <a:prstGeom prst="rect">
            <a:avLst/>
          </a:prstGeom>
        </p:spPr>
      </p:pic>
      <p:cxnSp>
        <p:nvCxnSpPr>
          <p:cNvPr id="61" name="shp0017">
            <a:extLst>
              <a:ext uri="{FF2B5EF4-FFF2-40B4-BE49-F238E27FC236}">
                <a16:creationId xmlns:a16="http://schemas.microsoft.com/office/drawing/2014/main" id="{9EE0C3BB-6FC3-444E-A82F-0E165797FA6D}"/>
              </a:ext>
            </a:extLst>
          </p:cNvPr>
          <p:cNvCxnSpPr>
            <a:cxnSpLocks/>
          </p:cNvCxnSpPr>
          <p:nvPr/>
        </p:nvCxnSpPr>
        <p:spPr>
          <a:xfrm>
            <a:off x="5118312" y="1399207"/>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hp0018">
            <a:extLst>
              <a:ext uri="{FF2B5EF4-FFF2-40B4-BE49-F238E27FC236}">
                <a16:creationId xmlns:a16="http://schemas.microsoft.com/office/drawing/2014/main" id="{B65EFE22-D9EF-416B-836E-AA976A7E61EA}"/>
              </a:ext>
            </a:extLst>
          </p:cNvPr>
          <p:cNvCxnSpPr>
            <a:cxnSpLocks/>
          </p:cNvCxnSpPr>
          <p:nvPr/>
        </p:nvCxnSpPr>
        <p:spPr>
          <a:xfrm>
            <a:off x="5118312" y="3364842"/>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shp0019">
            <a:extLst>
              <a:ext uri="{FF2B5EF4-FFF2-40B4-BE49-F238E27FC236}">
                <a16:creationId xmlns:a16="http://schemas.microsoft.com/office/drawing/2014/main" id="{1E6AE3CA-C35F-4102-B684-274FDFBE0276}"/>
              </a:ext>
            </a:extLst>
          </p:cNvPr>
          <p:cNvSpPr txBox="1"/>
          <p:nvPr/>
        </p:nvSpPr>
        <p:spPr>
          <a:xfrm>
            <a:off x="375902" y="1161547"/>
            <a:ext cx="115534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RÉGION UDA5</a:t>
            </a:r>
          </a:p>
        </p:txBody>
      </p:sp>
      <p:cxnSp>
        <p:nvCxnSpPr>
          <p:cNvPr id="64" name="shp0020">
            <a:extLst>
              <a:ext uri="{FF2B5EF4-FFF2-40B4-BE49-F238E27FC236}">
                <a16:creationId xmlns:a16="http://schemas.microsoft.com/office/drawing/2014/main" id="{3B31B29C-06C6-4C1E-9B20-85DDFF5C692D}"/>
              </a:ext>
            </a:extLst>
          </p:cNvPr>
          <p:cNvCxnSpPr>
            <a:cxnSpLocks/>
          </p:cNvCxnSpPr>
          <p:nvPr/>
        </p:nvCxnSpPr>
        <p:spPr>
          <a:xfrm>
            <a:off x="375901" y="1399207"/>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5" name="shp0021">
            <a:extLst>
              <a:ext uri="{FF2B5EF4-FFF2-40B4-BE49-F238E27FC236}">
                <a16:creationId xmlns:a16="http://schemas.microsoft.com/office/drawing/2014/main" id="{88D47CCF-7E3F-4094-AD66-0DCBC97E3033}"/>
              </a:ext>
            </a:extLst>
          </p:cNvPr>
          <p:cNvGrpSpPr/>
          <p:nvPr/>
        </p:nvGrpSpPr>
        <p:grpSpPr>
          <a:xfrm>
            <a:off x="1354811" y="1572758"/>
            <a:ext cx="1530845" cy="1553726"/>
            <a:chOff x="6751857" y="1873416"/>
            <a:chExt cx="1823234" cy="1850462"/>
          </a:xfrm>
        </p:grpSpPr>
        <p:grpSp>
          <p:nvGrpSpPr>
            <p:cNvPr id="66" name="Groupe 65">
              <a:extLst>
                <a:ext uri="{FF2B5EF4-FFF2-40B4-BE49-F238E27FC236}">
                  <a16:creationId xmlns:a16="http://schemas.microsoft.com/office/drawing/2014/main" id="{DB4EEC66-0843-486E-9870-BE5D718FF158}"/>
                </a:ext>
              </a:extLst>
            </p:cNvPr>
            <p:cNvGrpSpPr/>
            <p:nvPr/>
          </p:nvGrpSpPr>
          <p:grpSpPr>
            <a:xfrm>
              <a:off x="6751857" y="1873416"/>
              <a:ext cx="1823234" cy="1850462"/>
              <a:chOff x="5967840" y="1077745"/>
              <a:chExt cx="2607181" cy="2646149"/>
            </a:xfrm>
          </p:grpSpPr>
          <p:grpSp>
            <p:nvGrpSpPr>
              <p:cNvPr id="68" name="Groupe 67">
                <a:extLst>
                  <a:ext uri="{FF2B5EF4-FFF2-40B4-BE49-F238E27FC236}">
                    <a16:creationId xmlns:a16="http://schemas.microsoft.com/office/drawing/2014/main" id="{E394BA60-AD2F-4F75-8C1E-310AC82EF8FA}"/>
                  </a:ext>
                </a:extLst>
              </p:cNvPr>
              <p:cNvGrpSpPr/>
              <p:nvPr/>
            </p:nvGrpSpPr>
            <p:grpSpPr>
              <a:xfrm>
                <a:off x="6550749" y="2339139"/>
                <a:ext cx="1102899" cy="1061556"/>
                <a:chOff x="3636963" y="3489326"/>
                <a:chExt cx="2420938" cy="2513013"/>
              </a:xfrm>
              <a:solidFill>
                <a:srgbClr val="FFFFFF">
                  <a:lumMod val="75000"/>
                </a:srgbClr>
              </a:solidFill>
            </p:grpSpPr>
            <p:sp>
              <p:nvSpPr>
                <p:cNvPr id="174" name="Freeform 19">
                  <a:extLst>
                    <a:ext uri="{FF2B5EF4-FFF2-40B4-BE49-F238E27FC236}">
                      <a16:creationId xmlns:a16="http://schemas.microsoft.com/office/drawing/2014/main" id="{080B58A4-2C3F-49F6-886E-225EE6CF69DD}"/>
                    </a:ext>
                  </a:extLst>
                </p:cNvPr>
                <p:cNvSpPr>
                  <a:spLocks/>
                </p:cNvSpPr>
                <p:nvPr/>
              </p:nvSpPr>
              <p:spPr bwMode="auto">
                <a:xfrm>
                  <a:off x="4729163" y="3559176"/>
                  <a:ext cx="617538" cy="596900"/>
                </a:xfrm>
                <a:custGeom>
                  <a:avLst/>
                  <a:gdLst>
                    <a:gd name="T0" fmla="*/ 150 w 389"/>
                    <a:gd name="T1" fmla="*/ 0 h 376"/>
                    <a:gd name="T2" fmla="*/ 212 w 389"/>
                    <a:gd name="T3" fmla="*/ 7 h 376"/>
                    <a:gd name="T4" fmla="*/ 216 w 389"/>
                    <a:gd name="T5" fmla="*/ 22 h 376"/>
                    <a:gd name="T6" fmla="*/ 207 w 389"/>
                    <a:gd name="T7" fmla="*/ 36 h 376"/>
                    <a:gd name="T8" fmla="*/ 210 w 389"/>
                    <a:gd name="T9" fmla="*/ 74 h 376"/>
                    <a:gd name="T10" fmla="*/ 240 w 389"/>
                    <a:gd name="T11" fmla="*/ 109 h 376"/>
                    <a:gd name="T12" fmla="*/ 256 w 389"/>
                    <a:gd name="T13" fmla="*/ 175 h 376"/>
                    <a:gd name="T14" fmla="*/ 266 w 389"/>
                    <a:gd name="T15" fmla="*/ 178 h 376"/>
                    <a:gd name="T16" fmla="*/ 280 w 389"/>
                    <a:gd name="T17" fmla="*/ 177 h 376"/>
                    <a:gd name="T18" fmla="*/ 285 w 389"/>
                    <a:gd name="T19" fmla="*/ 180 h 376"/>
                    <a:gd name="T20" fmla="*/ 279 w 389"/>
                    <a:gd name="T21" fmla="*/ 202 h 376"/>
                    <a:gd name="T22" fmla="*/ 286 w 389"/>
                    <a:gd name="T23" fmla="*/ 210 h 376"/>
                    <a:gd name="T24" fmla="*/ 325 w 389"/>
                    <a:gd name="T25" fmla="*/ 212 h 376"/>
                    <a:gd name="T26" fmla="*/ 366 w 389"/>
                    <a:gd name="T27" fmla="*/ 238 h 376"/>
                    <a:gd name="T28" fmla="*/ 389 w 389"/>
                    <a:gd name="T29" fmla="*/ 246 h 376"/>
                    <a:gd name="T30" fmla="*/ 386 w 389"/>
                    <a:gd name="T31" fmla="*/ 257 h 376"/>
                    <a:gd name="T32" fmla="*/ 366 w 389"/>
                    <a:gd name="T33" fmla="*/ 276 h 376"/>
                    <a:gd name="T34" fmla="*/ 346 w 389"/>
                    <a:gd name="T35" fmla="*/ 284 h 376"/>
                    <a:gd name="T36" fmla="*/ 328 w 389"/>
                    <a:gd name="T37" fmla="*/ 284 h 376"/>
                    <a:gd name="T38" fmla="*/ 286 w 389"/>
                    <a:gd name="T39" fmla="*/ 321 h 376"/>
                    <a:gd name="T40" fmla="*/ 222 w 389"/>
                    <a:gd name="T41" fmla="*/ 341 h 376"/>
                    <a:gd name="T42" fmla="*/ 207 w 389"/>
                    <a:gd name="T43" fmla="*/ 366 h 376"/>
                    <a:gd name="T44" fmla="*/ 196 w 389"/>
                    <a:gd name="T45" fmla="*/ 366 h 376"/>
                    <a:gd name="T46" fmla="*/ 178 w 389"/>
                    <a:gd name="T47" fmla="*/ 368 h 376"/>
                    <a:gd name="T48" fmla="*/ 172 w 389"/>
                    <a:gd name="T49" fmla="*/ 376 h 376"/>
                    <a:gd name="T50" fmla="*/ 150 w 389"/>
                    <a:gd name="T51" fmla="*/ 367 h 376"/>
                    <a:gd name="T52" fmla="*/ 150 w 389"/>
                    <a:gd name="T53" fmla="*/ 355 h 376"/>
                    <a:gd name="T54" fmla="*/ 151 w 389"/>
                    <a:gd name="T55" fmla="*/ 343 h 376"/>
                    <a:gd name="T56" fmla="*/ 142 w 389"/>
                    <a:gd name="T57" fmla="*/ 337 h 376"/>
                    <a:gd name="T58" fmla="*/ 127 w 389"/>
                    <a:gd name="T59" fmla="*/ 337 h 376"/>
                    <a:gd name="T60" fmla="*/ 109 w 389"/>
                    <a:gd name="T61" fmla="*/ 312 h 376"/>
                    <a:gd name="T62" fmla="*/ 73 w 389"/>
                    <a:gd name="T63" fmla="*/ 312 h 376"/>
                    <a:gd name="T64" fmla="*/ 50 w 389"/>
                    <a:gd name="T65" fmla="*/ 331 h 376"/>
                    <a:gd name="T66" fmla="*/ 42 w 389"/>
                    <a:gd name="T67" fmla="*/ 327 h 376"/>
                    <a:gd name="T68" fmla="*/ 34 w 389"/>
                    <a:gd name="T69" fmla="*/ 298 h 376"/>
                    <a:gd name="T70" fmla="*/ 38 w 389"/>
                    <a:gd name="T71" fmla="*/ 294 h 376"/>
                    <a:gd name="T72" fmla="*/ 0 w 389"/>
                    <a:gd name="T73" fmla="*/ 276 h 376"/>
                    <a:gd name="T74" fmla="*/ 15 w 389"/>
                    <a:gd name="T75" fmla="*/ 251 h 376"/>
                    <a:gd name="T76" fmla="*/ 48 w 389"/>
                    <a:gd name="T77" fmla="*/ 232 h 376"/>
                    <a:gd name="T78" fmla="*/ 53 w 389"/>
                    <a:gd name="T79" fmla="*/ 183 h 376"/>
                    <a:gd name="T80" fmla="*/ 71 w 389"/>
                    <a:gd name="T81" fmla="*/ 182 h 376"/>
                    <a:gd name="T82" fmla="*/ 77 w 389"/>
                    <a:gd name="T83" fmla="*/ 169 h 376"/>
                    <a:gd name="T84" fmla="*/ 72 w 389"/>
                    <a:gd name="T85" fmla="*/ 152 h 376"/>
                    <a:gd name="T86" fmla="*/ 48 w 389"/>
                    <a:gd name="T87" fmla="*/ 120 h 376"/>
                    <a:gd name="T88" fmla="*/ 48 w 389"/>
                    <a:gd name="T89" fmla="*/ 105 h 376"/>
                    <a:gd name="T90" fmla="*/ 50 w 389"/>
                    <a:gd name="T91" fmla="*/ 71 h 376"/>
                    <a:gd name="T92" fmla="*/ 67 w 389"/>
                    <a:gd name="T93" fmla="*/ 36 h 376"/>
                    <a:gd name="T94" fmla="*/ 97 w 389"/>
                    <a:gd name="T95" fmla="*/ 41 h 376"/>
                    <a:gd name="T96" fmla="*/ 112 w 389"/>
                    <a:gd name="T97" fmla="*/ 10 h 376"/>
                    <a:gd name="T98" fmla="*/ 150 w 389"/>
                    <a:gd name="T9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376">
                      <a:moveTo>
                        <a:pt x="150" y="0"/>
                      </a:moveTo>
                      <a:lnTo>
                        <a:pt x="212" y="7"/>
                      </a:lnTo>
                      <a:lnTo>
                        <a:pt x="216" y="22"/>
                      </a:lnTo>
                      <a:lnTo>
                        <a:pt x="207" y="36"/>
                      </a:lnTo>
                      <a:lnTo>
                        <a:pt x="210" y="74"/>
                      </a:lnTo>
                      <a:lnTo>
                        <a:pt x="240" y="109"/>
                      </a:lnTo>
                      <a:lnTo>
                        <a:pt x="256" y="175"/>
                      </a:lnTo>
                      <a:lnTo>
                        <a:pt x="266" y="178"/>
                      </a:lnTo>
                      <a:lnTo>
                        <a:pt x="280" y="177"/>
                      </a:lnTo>
                      <a:lnTo>
                        <a:pt x="285" y="180"/>
                      </a:lnTo>
                      <a:lnTo>
                        <a:pt x="279" y="202"/>
                      </a:lnTo>
                      <a:lnTo>
                        <a:pt x="286" y="210"/>
                      </a:lnTo>
                      <a:lnTo>
                        <a:pt x="325" y="212"/>
                      </a:lnTo>
                      <a:lnTo>
                        <a:pt x="366" y="238"/>
                      </a:lnTo>
                      <a:lnTo>
                        <a:pt x="389" y="246"/>
                      </a:lnTo>
                      <a:lnTo>
                        <a:pt x="386" y="257"/>
                      </a:lnTo>
                      <a:lnTo>
                        <a:pt x="366" y="276"/>
                      </a:lnTo>
                      <a:lnTo>
                        <a:pt x="346" y="284"/>
                      </a:lnTo>
                      <a:lnTo>
                        <a:pt x="328" y="284"/>
                      </a:lnTo>
                      <a:lnTo>
                        <a:pt x="286" y="321"/>
                      </a:lnTo>
                      <a:lnTo>
                        <a:pt x="222" y="341"/>
                      </a:lnTo>
                      <a:lnTo>
                        <a:pt x="207" y="366"/>
                      </a:lnTo>
                      <a:lnTo>
                        <a:pt x="196" y="366"/>
                      </a:lnTo>
                      <a:lnTo>
                        <a:pt x="178" y="368"/>
                      </a:lnTo>
                      <a:lnTo>
                        <a:pt x="172" y="376"/>
                      </a:lnTo>
                      <a:lnTo>
                        <a:pt x="150" y="367"/>
                      </a:lnTo>
                      <a:lnTo>
                        <a:pt x="150" y="355"/>
                      </a:lnTo>
                      <a:lnTo>
                        <a:pt x="151" y="343"/>
                      </a:lnTo>
                      <a:lnTo>
                        <a:pt x="142" y="337"/>
                      </a:lnTo>
                      <a:lnTo>
                        <a:pt x="127" y="337"/>
                      </a:lnTo>
                      <a:lnTo>
                        <a:pt x="109" y="312"/>
                      </a:lnTo>
                      <a:lnTo>
                        <a:pt x="73" y="312"/>
                      </a:lnTo>
                      <a:lnTo>
                        <a:pt x="50" y="331"/>
                      </a:lnTo>
                      <a:lnTo>
                        <a:pt x="42" y="327"/>
                      </a:lnTo>
                      <a:lnTo>
                        <a:pt x="34" y="298"/>
                      </a:lnTo>
                      <a:lnTo>
                        <a:pt x="38" y="294"/>
                      </a:lnTo>
                      <a:lnTo>
                        <a:pt x="0" y="276"/>
                      </a:lnTo>
                      <a:lnTo>
                        <a:pt x="15" y="251"/>
                      </a:lnTo>
                      <a:lnTo>
                        <a:pt x="48" y="232"/>
                      </a:lnTo>
                      <a:lnTo>
                        <a:pt x="53" y="183"/>
                      </a:lnTo>
                      <a:lnTo>
                        <a:pt x="71" y="182"/>
                      </a:lnTo>
                      <a:lnTo>
                        <a:pt x="77" y="169"/>
                      </a:lnTo>
                      <a:lnTo>
                        <a:pt x="72" y="152"/>
                      </a:lnTo>
                      <a:lnTo>
                        <a:pt x="48" y="120"/>
                      </a:lnTo>
                      <a:lnTo>
                        <a:pt x="48" y="105"/>
                      </a:lnTo>
                      <a:lnTo>
                        <a:pt x="50" y="71"/>
                      </a:lnTo>
                      <a:lnTo>
                        <a:pt x="67" y="36"/>
                      </a:lnTo>
                      <a:lnTo>
                        <a:pt x="97" y="41"/>
                      </a:lnTo>
                      <a:lnTo>
                        <a:pt x="112" y="10"/>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5" name="Freeform 20">
                  <a:extLst>
                    <a:ext uri="{FF2B5EF4-FFF2-40B4-BE49-F238E27FC236}">
                      <a16:creationId xmlns:a16="http://schemas.microsoft.com/office/drawing/2014/main" id="{AAE67FFB-3EA6-48BD-923C-E39282D8F8BE}"/>
                    </a:ext>
                  </a:extLst>
                </p:cNvPr>
                <p:cNvSpPr>
                  <a:spLocks/>
                </p:cNvSpPr>
                <p:nvPr/>
              </p:nvSpPr>
              <p:spPr bwMode="auto">
                <a:xfrm>
                  <a:off x="5057776" y="3489326"/>
                  <a:ext cx="530225" cy="495300"/>
                </a:xfrm>
                <a:custGeom>
                  <a:avLst/>
                  <a:gdLst>
                    <a:gd name="T0" fmla="*/ 100 w 334"/>
                    <a:gd name="T1" fmla="*/ 0 h 312"/>
                    <a:gd name="T2" fmla="*/ 121 w 334"/>
                    <a:gd name="T3" fmla="*/ 11 h 312"/>
                    <a:gd name="T4" fmla="*/ 174 w 334"/>
                    <a:gd name="T5" fmla="*/ 19 h 312"/>
                    <a:gd name="T6" fmla="*/ 212 w 334"/>
                    <a:gd name="T7" fmla="*/ 11 h 312"/>
                    <a:gd name="T8" fmla="*/ 241 w 334"/>
                    <a:gd name="T9" fmla="*/ 11 h 312"/>
                    <a:gd name="T10" fmla="*/ 272 w 334"/>
                    <a:gd name="T11" fmla="*/ 54 h 312"/>
                    <a:gd name="T12" fmla="*/ 305 w 334"/>
                    <a:gd name="T13" fmla="*/ 76 h 312"/>
                    <a:gd name="T14" fmla="*/ 325 w 334"/>
                    <a:gd name="T15" fmla="*/ 113 h 312"/>
                    <a:gd name="T16" fmla="*/ 327 w 334"/>
                    <a:gd name="T17" fmla="*/ 128 h 312"/>
                    <a:gd name="T18" fmla="*/ 330 w 334"/>
                    <a:gd name="T19" fmla="*/ 147 h 312"/>
                    <a:gd name="T20" fmla="*/ 334 w 334"/>
                    <a:gd name="T21" fmla="*/ 201 h 312"/>
                    <a:gd name="T22" fmla="*/ 317 w 334"/>
                    <a:gd name="T23" fmla="*/ 227 h 312"/>
                    <a:gd name="T24" fmla="*/ 305 w 334"/>
                    <a:gd name="T25" fmla="*/ 243 h 312"/>
                    <a:gd name="T26" fmla="*/ 311 w 334"/>
                    <a:gd name="T27" fmla="*/ 280 h 312"/>
                    <a:gd name="T28" fmla="*/ 307 w 334"/>
                    <a:gd name="T29" fmla="*/ 288 h 312"/>
                    <a:gd name="T30" fmla="*/ 299 w 334"/>
                    <a:gd name="T31" fmla="*/ 300 h 312"/>
                    <a:gd name="T32" fmla="*/ 281 w 334"/>
                    <a:gd name="T33" fmla="*/ 301 h 312"/>
                    <a:gd name="T34" fmla="*/ 261 w 334"/>
                    <a:gd name="T35" fmla="*/ 312 h 312"/>
                    <a:gd name="T36" fmla="*/ 237 w 334"/>
                    <a:gd name="T37" fmla="*/ 305 h 312"/>
                    <a:gd name="T38" fmla="*/ 235 w 334"/>
                    <a:gd name="T39" fmla="*/ 295 h 312"/>
                    <a:gd name="T40" fmla="*/ 182 w 334"/>
                    <a:gd name="T41" fmla="*/ 290 h 312"/>
                    <a:gd name="T42" fmla="*/ 159 w 334"/>
                    <a:gd name="T43" fmla="*/ 282 h 312"/>
                    <a:gd name="T44" fmla="*/ 118 w 334"/>
                    <a:gd name="T45" fmla="*/ 256 h 312"/>
                    <a:gd name="T46" fmla="*/ 79 w 334"/>
                    <a:gd name="T47" fmla="*/ 254 h 312"/>
                    <a:gd name="T48" fmla="*/ 72 w 334"/>
                    <a:gd name="T49" fmla="*/ 246 h 312"/>
                    <a:gd name="T50" fmla="*/ 78 w 334"/>
                    <a:gd name="T51" fmla="*/ 224 h 312"/>
                    <a:gd name="T52" fmla="*/ 73 w 334"/>
                    <a:gd name="T53" fmla="*/ 221 h 312"/>
                    <a:gd name="T54" fmla="*/ 59 w 334"/>
                    <a:gd name="T55" fmla="*/ 222 h 312"/>
                    <a:gd name="T56" fmla="*/ 49 w 334"/>
                    <a:gd name="T57" fmla="*/ 219 h 312"/>
                    <a:gd name="T58" fmla="*/ 33 w 334"/>
                    <a:gd name="T59" fmla="*/ 153 h 312"/>
                    <a:gd name="T60" fmla="*/ 3 w 334"/>
                    <a:gd name="T61" fmla="*/ 118 h 312"/>
                    <a:gd name="T62" fmla="*/ 0 w 334"/>
                    <a:gd name="T63" fmla="*/ 80 h 312"/>
                    <a:gd name="T64" fmla="*/ 9 w 334"/>
                    <a:gd name="T65" fmla="*/ 66 h 312"/>
                    <a:gd name="T66" fmla="*/ 5 w 334"/>
                    <a:gd name="T67" fmla="*/ 51 h 312"/>
                    <a:gd name="T68" fmla="*/ 29 w 334"/>
                    <a:gd name="T69" fmla="*/ 20 h 312"/>
                    <a:gd name="T70" fmla="*/ 50 w 334"/>
                    <a:gd name="T71" fmla="*/ 16 h 312"/>
                    <a:gd name="T72" fmla="*/ 69 w 334"/>
                    <a:gd name="T73" fmla="*/ 29 h 312"/>
                    <a:gd name="T74" fmla="*/ 93 w 334"/>
                    <a:gd name="T75" fmla="*/ 23 h 312"/>
                    <a:gd name="T76" fmla="*/ 95 w 334"/>
                    <a:gd name="T77" fmla="*/ 4 h 312"/>
                    <a:gd name="T78" fmla="*/ 100 w 334"/>
                    <a:gd name="T7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312">
                      <a:moveTo>
                        <a:pt x="100" y="0"/>
                      </a:moveTo>
                      <a:lnTo>
                        <a:pt x="121" y="11"/>
                      </a:lnTo>
                      <a:lnTo>
                        <a:pt x="174" y="19"/>
                      </a:lnTo>
                      <a:lnTo>
                        <a:pt x="212" y="11"/>
                      </a:lnTo>
                      <a:lnTo>
                        <a:pt x="241" y="11"/>
                      </a:lnTo>
                      <a:lnTo>
                        <a:pt x="272" y="54"/>
                      </a:lnTo>
                      <a:lnTo>
                        <a:pt x="305" y="76"/>
                      </a:lnTo>
                      <a:lnTo>
                        <a:pt x="325" y="113"/>
                      </a:lnTo>
                      <a:lnTo>
                        <a:pt x="327" y="128"/>
                      </a:lnTo>
                      <a:lnTo>
                        <a:pt x="330" y="147"/>
                      </a:lnTo>
                      <a:lnTo>
                        <a:pt x="334" y="201"/>
                      </a:lnTo>
                      <a:lnTo>
                        <a:pt x="317" y="227"/>
                      </a:lnTo>
                      <a:lnTo>
                        <a:pt x="305" y="243"/>
                      </a:lnTo>
                      <a:lnTo>
                        <a:pt x="311" y="280"/>
                      </a:lnTo>
                      <a:lnTo>
                        <a:pt x="307" y="288"/>
                      </a:lnTo>
                      <a:lnTo>
                        <a:pt x="299" y="300"/>
                      </a:lnTo>
                      <a:lnTo>
                        <a:pt x="281" y="301"/>
                      </a:lnTo>
                      <a:lnTo>
                        <a:pt x="261" y="312"/>
                      </a:lnTo>
                      <a:lnTo>
                        <a:pt x="237" y="305"/>
                      </a:lnTo>
                      <a:lnTo>
                        <a:pt x="235" y="295"/>
                      </a:lnTo>
                      <a:lnTo>
                        <a:pt x="182" y="290"/>
                      </a:lnTo>
                      <a:lnTo>
                        <a:pt x="159" y="282"/>
                      </a:lnTo>
                      <a:lnTo>
                        <a:pt x="118" y="256"/>
                      </a:lnTo>
                      <a:lnTo>
                        <a:pt x="79" y="254"/>
                      </a:lnTo>
                      <a:lnTo>
                        <a:pt x="72" y="246"/>
                      </a:lnTo>
                      <a:lnTo>
                        <a:pt x="78" y="224"/>
                      </a:lnTo>
                      <a:lnTo>
                        <a:pt x="73" y="221"/>
                      </a:lnTo>
                      <a:lnTo>
                        <a:pt x="59" y="222"/>
                      </a:lnTo>
                      <a:lnTo>
                        <a:pt x="49" y="219"/>
                      </a:lnTo>
                      <a:lnTo>
                        <a:pt x="33" y="153"/>
                      </a:lnTo>
                      <a:lnTo>
                        <a:pt x="3" y="118"/>
                      </a:lnTo>
                      <a:lnTo>
                        <a:pt x="0" y="80"/>
                      </a:lnTo>
                      <a:lnTo>
                        <a:pt x="9" y="66"/>
                      </a:lnTo>
                      <a:lnTo>
                        <a:pt x="5" y="51"/>
                      </a:lnTo>
                      <a:lnTo>
                        <a:pt x="29" y="20"/>
                      </a:lnTo>
                      <a:lnTo>
                        <a:pt x="50" y="16"/>
                      </a:lnTo>
                      <a:lnTo>
                        <a:pt x="69" y="29"/>
                      </a:lnTo>
                      <a:lnTo>
                        <a:pt x="93" y="23"/>
                      </a:lnTo>
                      <a:lnTo>
                        <a:pt x="95" y="4"/>
                      </a:lnTo>
                      <a:lnTo>
                        <a:pt x="10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6" name="Freeform 21">
                  <a:extLst>
                    <a:ext uri="{FF2B5EF4-FFF2-40B4-BE49-F238E27FC236}">
                      <a16:creationId xmlns:a16="http://schemas.microsoft.com/office/drawing/2014/main" id="{6FCD760B-DFA1-4157-A5A5-35E47A9BB224}"/>
                    </a:ext>
                  </a:extLst>
                </p:cNvPr>
                <p:cNvSpPr>
                  <a:spLocks/>
                </p:cNvSpPr>
                <p:nvPr/>
              </p:nvSpPr>
              <p:spPr bwMode="auto">
                <a:xfrm>
                  <a:off x="5002213" y="3933826"/>
                  <a:ext cx="579438" cy="539750"/>
                </a:xfrm>
                <a:custGeom>
                  <a:avLst/>
                  <a:gdLst>
                    <a:gd name="T0" fmla="*/ 346 w 365"/>
                    <a:gd name="T1" fmla="*/ 0 h 340"/>
                    <a:gd name="T2" fmla="*/ 359 w 365"/>
                    <a:gd name="T3" fmla="*/ 5 h 340"/>
                    <a:gd name="T4" fmla="*/ 365 w 365"/>
                    <a:gd name="T5" fmla="*/ 31 h 340"/>
                    <a:gd name="T6" fmla="*/ 351 w 365"/>
                    <a:gd name="T7" fmla="*/ 46 h 340"/>
                    <a:gd name="T8" fmla="*/ 362 w 365"/>
                    <a:gd name="T9" fmla="*/ 83 h 340"/>
                    <a:gd name="T10" fmla="*/ 360 w 365"/>
                    <a:gd name="T11" fmla="*/ 104 h 340"/>
                    <a:gd name="T12" fmla="*/ 357 w 365"/>
                    <a:gd name="T13" fmla="*/ 130 h 340"/>
                    <a:gd name="T14" fmla="*/ 351 w 365"/>
                    <a:gd name="T15" fmla="*/ 145 h 340"/>
                    <a:gd name="T16" fmla="*/ 342 w 365"/>
                    <a:gd name="T17" fmla="*/ 147 h 340"/>
                    <a:gd name="T18" fmla="*/ 327 w 365"/>
                    <a:gd name="T19" fmla="*/ 137 h 340"/>
                    <a:gd name="T20" fmla="*/ 322 w 365"/>
                    <a:gd name="T21" fmla="*/ 140 h 340"/>
                    <a:gd name="T22" fmla="*/ 325 w 365"/>
                    <a:gd name="T23" fmla="*/ 165 h 340"/>
                    <a:gd name="T24" fmla="*/ 292 w 365"/>
                    <a:gd name="T25" fmla="*/ 208 h 340"/>
                    <a:gd name="T26" fmla="*/ 278 w 365"/>
                    <a:gd name="T27" fmla="*/ 253 h 340"/>
                    <a:gd name="T28" fmla="*/ 262 w 365"/>
                    <a:gd name="T29" fmla="*/ 280 h 340"/>
                    <a:gd name="T30" fmla="*/ 258 w 365"/>
                    <a:gd name="T31" fmla="*/ 308 h 340"/>
                    <a:gd name="T32" fmla="*/ 236 w 365"/>
                    <a:gd name="T33" fmla="*/ 318 h 340"/>
                    <a:gd name="T34" fmla="*/ 156 w 365"/>
                    <a:gd name="T35" fmla="*/ 340 h 340"/>
                    <a:gd name="T36" fmla="*/ 117 w 365"/>
                    <a:gd name="T37" fmla="*/ 307 h 340"/>
                    <a:gd name="T38" fmla="*/ 73 w 365"/>
                    <a:gd name="T39" fmla="*/ 312 h 340"/>
                    <a:gd name="T40" fmla="*/ 51 w 365"/>
                    <a:gd name="T41" fmla="*/ 275 h 340"/>
                    <a:gd name="T42" fmla="*/ 51 w 365"/>
                    <a:gd name="T43" fmla="*/ 263 h 340"/>
                    <a:gd name="T44" fmla="*/ 24 w 365"/>
                    <a:gd name="T45" fmla="*/ 260 h 340"/>
                    <a:gd name="T46" fmla="*/ 20 w 365"/>
                    <a:gd name="T47" fmla="*/ 258 h 340"/>
                    <a:gd name="T48" fmla="*/ 20 w 365"/>
                    <a:gd name="T49" fmla="*/ 246 h 340"/>
                    <a:gd name="T50" fmla="*/ 5 w 365"/>
                    <a:gd name="T51" fmla="*/ 231 h 340"/>
                    <a:gd name="T52" fmla="*/ 5 w 365"/>
                    <a:gd name="T53" fmla="*/ 219 h 340"/>
                    <a:gd name="T54" fmla="*/ 20 w 365"/>
                    <a:gd name="T55" fmla="*/ 171 h 340"/>
                    <a:gd name="T56" fmla="*/ 0 w 365"/>
                    <a:gd name="T57" fmla="*/ 140 h 340"/>
                    <a:gd name="T58" fmla="*/ 6 w 365"/>
                    <a:gd name="T59" fmla="*/ 132 h 340"/>
                    <a:gd name="T60" fmla="*/ 24 w 365"/>
                    <a:gd name="T61" fmla="*/ 130 h 340"/>
                    <a:gd name="T62" fmla="*/ 35 w 365"/>
                    <a:gd name="T63" fmla="*/ 130 h 340"/>
                    <a:gd name="T64" fmla="*/ 50 w 365"/>
                    <a:gd name="T65" fmla="*/ 105 h 340"/>
                    <a:gd name="T66" fmla="*/ 114 w 365"/>
                    <a:gd name="T67" fmla="*/ 85 h 340"/>
                    <a:gd name="T68" fmla="*/ 156 w 365"/>
                    <a:gd name="T69" fmla="*/ 48 h 340"/>
                    <a:gd name="T70" fmla="*/ 174 w 365"/>
                    <a:gd name="T71" fmla="*/ 48 h 340"/>
                    <a:gd name="T72" fmla="*/ 194 w 365"/>
                    <a:gd name="T73" fmla="*/ 40 h 340"/>
                    <a:gd name="T74" fmla="*/ 214 w 365"/>
                    <a:gd name="T75" fmla="*/ 21 h 340"/>
                    <a:gd name="T76" fmla="*/ 217 w 365"/>
                    <a:gd name="T77" fmla="*/ 10 h 340"/>
                    <a:gd name="T78" fmla="*/ 270 w 365"/>
                    <a:gd name="T79" fmla="*/ 15 h 340"/>
                    <a:gd name="T80" fmla="*/ 272 w 365"/>
                    <a:gd name="T81" fmla="*/ 25 h 340"/>
                    <a:gd name="T82" fmla="*/ 296 w 365"/>
                    <a:gd name="T83" fmla="*/ 32 h 340"/>
                    <a:gd name="T84" fmla="*/ 316 w 365"/>
                    <a:gd name="T85" fmla="*/ 21 h 340"/>
                    <a:gd name="T86" fmla="*/ 334 w 365"/>
                    <a:gd name="T87" fmla="*/ 20 h 340"/>
                    <a:gd name="T88" fmla="*/ 342 w 365"/>
                    <a:gd name="T89" fmla="*/ 8 h 340"/>
                    <a:gd name="T90" fmla="*/ 346 w 365"/>
                    <a:gd name="T9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40">
                      <a:moveTo>
                        <a:pt x="346" y="0"/>
                      </a:moveTo>
                      <a:lnTo>
                        <a:pt x="359" y="5"/>
                      </a:lnTo>
                      <a:lnTo>
                        <a:pt x="365" y="31"/>
                      </a:lnTo>
                      <a:lnTo>
                        <a:pt x="351" y="46"/>
                      </a:lnTo>
                      <a:lnTo>
                        <a:pt x="362" y="83"/>
                      </a:lnTo>
                      <a:lnTo>
                        <a:pt x="360" y="104"/>
                      </a:lnTo>
                      <a:lnTo>
                        <a:pt x="357" y="130"/>
                      </a:lnTo>
                      <a:lnTo>
                        <a:pt x="351" y="145"/>
                      </a:lnTo>
                      <a:lnTo>
                        <a:pt x="342" y="147"/>
                      </a:lnTo>
                      <a:lnTo>
                        <a:pt x="327" y="137"/>
                      </a:lnTo>
                      <a:lnTo>
                        <a:pt x="322" y="140"/>
                      </a:lnTo>
                      <a:lnTo>
                        <a:pt x="325" y="165"/>
                      </a:lnTo>
                      <a:lnTo>
                        <a:pt x="292" y="208"/>
                      </a:lnTo>
                      <a:lnTo>
                        <a:pt x="278" y="253"/>
                      </a:lnTo>
                      <a:lnTo>
                        <a:pt x="262" y="280"/>
                      </a:lnTo>
                      <a:lnTo>
                        <a:pt x="258" y="308"/>
                      </a:lnTo>
                      <a:lnTo>
                        <a:pt x="236" y="318"/>
                      </a:lnTo>
                      <a:lnTo>
                        <a:pt x="156" y="340"/>
                      </a:lnTo>
                      <a:lnTo>
                        <a:pt x="117" y="307"/>
                      </a:lnTo>
                      <a:lnTo>
                        <a:pt x="73" y="312"/>
                      </a:lnTo>
                      <a:lnTo>
                        <a:pt x="51" y="275"/>
                      </a:lnTo>
                      <a:lnTo>
                        <a:pt x="51" y="263"/>
                      </a:lnTo>
                      <a:lnTo>
                        <a:pt x="24" y="260"/>
                      </a:lnTo>
                      <a:lnTo>
                        <a:pt x="20" y="258"/>
                      </a:lnTo>
                      <a:lnTo>
                        <a:pt x="20" y="246"/>
                      </a:lnTo>
                      <a:lnTo>
                        <a:pt x="5" y="231"/>
                      </a:lnTo>
                      <a:lnTo>
                        <a:pt x="5" y="219"/>
                      </a:lnTo>
                      <a:lnTo>
                        <a:pt x="20" y="171"/>
                      </a:lnTo>
                      <a:lnTo>
                        <a:pt x="0" y="140"/>
                      </a:lnTo>
                      <a:lnTo>
                        <a:pt x="6" y="132"/>
                      </a:lnTo>
                      <a:lnTo>
                        <a:pt x="24" y="130"/>
                      </a:lnTo>
                      <a:lnTo>
                        <a:pt x="35" y="130"/>
                      </a:lnTo>
                      <a:lnTo>
                        <a:pt x="50" y="105"/>
                      </a:lnTo>
                      <a:lnTo>
                        <a:pt x="114" y="85"/>
                      </a:lnTo>
                      <a:lnTo>
                        <a:pt x="156" y="48"/>
                      </a:lnTo>
                      <a:lnTo>
                        <a:pt x="174" y="48"/>
                      </a:lnTo>
                      <a:lnTo>
                        <a:pt x="194" y="40"/>
                      </a:lnTo>
                      <a:lnTo>
                        <a:pt x="214" y="21"/>
                      </a:lnTo>
                      <a:lnTo>
                        <a:pt x="217" y="10"/>
                      </a:lnTo>
                      <a:lnTo>
                        <a:pt x="270" y="15"/>
                      </a:lnTo>
                      <a:lnTo>
                        <a:pt x="272" y="25"/>
                      </a:lnTo>
                      <a:lnTo>
                        <a:pt x="296" y="32"/>
                      </a:lnTo>
                      <a:lnTo>
                        <a:pt x="316" y="21"/>
                      </a:lnTo>
                      <a:lnTo>
                        <a:pt x="334" y="20"/>
                      </a:lnTo>
                      <a:lnTo>
                        <a:pt x="342" y="8"/>
                      </a:lnTo>
                      <a:lnTo>
                        <a:pt x="3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7" name="Freeform 28">
                  <a:extLst>
                    <a:ext uri="{FF2B5EF4-FFF2-40B4-BE49-F238E27FC236}">
                      <a16:creationId xmlns:a16="http://schemas.microsoft.com/office/drawing/2014/main" id="{DAFE8436-3EC3-4F0C-BC00-40290262EEFC}"/>
                    </a:ext>
                  </a:extLst>
                </p:cNvPr>
                <p:cNvSpPr>
                  <a:spLocks/>
                </p:cNvSpPr>
                <p:nvPr/>
              </p:nvSpPr>
              <p:spPr bwMode="auto">
                <a:xfrm>
                  <a:off x="3636963" y="5368926"/>
                  <a:ext cx="852488" cy="530225"/>
                </a:xfrm>
                <a:custGeom>
                  <a:avLst/>
                  <a:gdLst>
                    <a:gd name="T0" fmla="*/ 473 w 537"/>
                    <a:gd name="T1" fmla="*/ 3 h 334"/>
                    <a:gd name="T2" fmla="*/ 518 w 537"/>
                    <a:gd name="T3" fmla="*/ 67 h 334"/>
                    <a:gd name="T4" fmla="*/ 529 w 537"/>
                    <a:gd name="T5" fmla="*/ 86 h 334"/>
                    <a:gd name="T6" fmla="*/ 537 w 537"/>
                    <a:gd name="T7" fmla="*/ 107 h 334"/>
                    <a:gd name="T8" fmla="*/ 523 w 537"/>
                    <a:gd name="T9" fmla="*/ 111 h 334"/>
                    <a:gd name="T10" fmla="*/ 514 w 537"/>
                    <a:gd name="T11" fmla="*/ 153 h 334"/>
                    <a:gd name="T12" fmla="*/ 483 w 537"/>
                    <a:gd name="T13" fmla="*/ 192 h 334"/>
                    <a:gd name="T14" fmla="*/ 458 w 537"/>
                    <a:gd name="T15" fmla="*/ 227 h 334"/>
                    <a:gd name="T16" fmla="*/ 438 w 537"/>
                    <a:gd name="T17" fmla="*/ 290 h 334"/>
                    <a:gd name="T18" fmla="*/ 396 w 537"/>
                    <a:gd name="T19" fmla="*/ 325 h 334"/>
                    <a:gd name="T20" fmla="*/ 364 w 537"/>
                    <a:gd name="T21" fmla="*/ 334 h 334"/>
                    <a:gd name="T22" fmla="*/ 316 w 537"/>
                    <a:gd name="T23" fmla="*/ 282 h 334"/>
                    <a:gd name="T24" fmla="*/ 296 w 537"/>
                    <a:gd name="T25" fmla="*/ 252 h 334"/>
                    <a:gd name="T26" fmla="*/ 182 w 537"/>
                    <a:gd name="T27" fmla="*/ 232 h 334"/>
                    <a:gd name="T28" fmla="*/ 132 w 537"/>
                    <a:gd name="T29" fmla="*/ 227 h 334"/>
                    <a:gd name="T30" fmla="*/ 102 w 537"/>
                    <a:gd name="T31" fmla="*/ 234 h 334"/>
                    <a:gd name="T32" fmla="*/ 103 w 537"/>
                    <a:gd name="T33" fmla="*/ 213 h 334"/>
                    <a:gd name="T34" fmla="*/ 119 w 537"/>
                    <a:gd name="T35" fmla="*/ 155 h 334"/>
                    <a:gd name="T36" fmla="*/ 77 w 537"/>
                    <a:gd name="T37" fmla="*/ 141 h 334"/>
                    <a:gd name="T38" fmla="*/ 24 w 537"/>
                    <a:gd name="T39" fmla="*/ 126 h 334"/>
                    <a:gd name="T40" fmla="*/ 11 w 537"/>
                    <a:gd name="T41" fmla="*/ 92 h 334"/>
                    <a:gd name="T42" fmla="*/ 33 w 537"/>
                    <a:gd name="T43" fmla="*/ 86 h 334"/>
                    <a:gd name="T44" fmla="*/ 85 w 537"/>
                    <a:gd name="T45" fmla="*/ 22 h 334"/>
                    <a:gd name="T46" fmla="*/ 115 w 537"/>
                    <a:gd name="T47" fmla="*/ 42 h 334"/>
                    <a:gd name="T48" fmla="*/ 163 w 537"/>
                    <a:gd name="T49" fmla="*/ 24 h 334"/>
                    <a:gd name="T50" fmla="*/ 183 w 537"/>
                    <a:gd name="T51" fmla="*/ 46 h 334"/>
                    <a:gd name="T52" fmla="*/ 242 w 537"/>
                    <a:gd name="T53" fmla="*/ 27 h 334"/>
                    <a:gd name="T54" fmla="*/ 278 w 537"/>
                    <a:gd name="T55" fmla="*/ 15 h 334"/>
                    <a:gd name="T56" fmla="*/ 335 w 537"/>
                    <a:gd name="T57" fmla="*/ 12 h 334"/>
                    <a:gd name="T58" fmla="*/ 357 w 537"/>
                    <a:gd name="T59" fmla="*/ 27 h 334"/>
                    <a:gd name="T60" fmla="*/ 396 w 537"/>
                    <a:gd name="T61" fmla="*/ 19 h 334"/>
                    <a:gd name="T62" fmla="*/ 430 w 537"/>
                    <a:gd name="T63"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7" h="334">
                      <a:moveTo>
                        <a:pt x="446" y="0"/>
                      </a:moveTo>
                      <a:lnTo>
                        <a:pt x="473" y="3"/>
                      </a:lnTo>
                      <a:lnTo>
                        <a:pt x="499" y="10"/>
                      </a:lnTo>
                      <a:lnTo>
                        <a:pt x="518" y="67"/>
                      </a:lnTo>
                      <a:lnTo>
                        <a:pt x="534" y="78"/>
                      </a:lnTo>
                      <a:lnTo>
                        <a:pt x="529" y="86"/>
                      </a:lnTo>
                      <a:lnTo>
                        <a:pt x="529" y="93"/>
                      </a:lnTo>
                      <a:lnTo>
                        <a:pt x="537" y="107"/>
                      </a:lnTo>
                      <a:lnTo>
                        <a:pt x="534" y="113"/>
                      </a:lnTo>
                      <a:lnTo>
                        <a:pt x="523" y="111"/>
                      </a:lnTo>
                      <a:lnTo>
                        <a:pt x="514" y="124"/>
                      </a:lnTo>
                      <a:lnTo>
                        <a:pt x="514" y="153"/>
                      </a:lnTo>
                      <a:lnTo>
                        <a:pt x="504" y="183"/>
                      </a:lnTo>
                      <a:lnTo>
                        <a:pt x="483" y="192"/>
                      </a:lnTo>
                      <a:lnTo>
                        <a:pt x="475" y="222"/>
                      </a:lnTo>
                      <a:lnTo>
                        <a:pt x="458" y="227"/>
                      </a:lnTo>
                      <a:lnTo>
                        <a:pt x="448" y="272"/>
                      </a:lnTo>
                      <a:lnTo>
                        <a:pt x="438" y="290"/>
                      </a:lnTo>
                      <a:lnTo>
                        <a:pt x="438" y="311"/>
                      </a:lnTo>
                      <a:lnTo>
                        <a:pt x="396" y="325"/>
                      </a:lnTo>
                      <a:lnTo>
                        <a:pt x="381" y="320"/>
                      </a:lnTo>
                      <a:lnTo>
                        <a:pt x="364" y="334"/>
                      </a:lnTo>
                      <a:lnTo>
                        <a:pt x="332" y="296"/>
                      </a:lnTo>
                      <a:lnTo>
                        <a:pt x="316" y="282"/>
                      </a:lnTo>
                      <a:lnTo>
                        <a:pt x="307" y="259"/>
                      </a:lnTo>
                      <a:lnTo>
                        <a:pt x="296" y="252"/>
                      </a:lnTo>
                      <a:lnTo>
                        <a:pt x="251" y="259"/>
                      </a:lnTo>
                      <a:lnTo>
                        <a:pt x="182" y="232"/>
                      </a:lnTo>
                      <a:lnTo>
                        <a:pt x="163" y="222"/>
                      </a:lnTo>
                      <a:lnTo>
                        <a:pt x="132" y="227"/>
                      </a:lnTo>
                      <a:lnTo>
                        <a:pt x="112" y="237"/>
                      </a:lnTo>
                      <a:lnTo>
                        <a:pt x="102" y="234"/>
                      </a:lnTo>
                      <a:lnTo>
                        <a:pt x="97" y="226"/>
                      </a:lnTo>
                      <a:lnTo>
                        <a:pt x="103" y="213"/>
                      </a:lnTo>
                      <a:lnTo>
                        <a:pt x="117" y="202"/>
                      </a:lnTo>
                      <a:lnTo>
                        <a:pt x="119" y="155"/>
                      </a:lnTo>
                      <a:lnTo>
                        <a:pt x="102" y="137"/>
                      </a:lnTo>
                      <a:lnTo>
                        <a:pt x="77" y="141"/>
                      </a:lnTo>
                      <a:lnTo>
                        <a:pt x="55" y="152"/>
                      </a:lnTo>
                      <a:lnTo>
                        <a:pt x="24" y="126"/>
                      </a:lnTo>
                      <a:lnTo>
                        <a:pt x="0" y="102"/>
                      </a:lnTo>
                      <a:lnTo>
                        <a:pt x="11" y="92"/>
                      </a:lnTo>
                      <a:lnTo>
                        <a:pt x="24" y="84"/>
                      </a:lnTo>
                      <a:lnTo>
                        <a:pt x="33" y="86"/>
                      </a:lnTo>
                      <a:lnTo>
                        <a:pt x="73" y="39"/>
                      </a:lnTo>
                      <a:lnTo>
                        <a:pt x="85" y="22"/>
                      </a:lnTo>
                      <a:lnTo>
                        <a:pt x="108" y="48"/>
                      </a:lnTo>
                      <a:lnTo>
                        <a:pt x="115" y="42"/>
                      </a:lnTo>
                      <a:lnTo>
                        <a:pt x="141" y="39"/>
                      </a:lnTo>
                      <a:lnTo>
                        <a:pt x="163" y="24"/>
                      </a:lnTo>
                      <a:lnTo>
                        <a:pt x="178" y="27"/>
                      </a:lnTo>
                      <a:lnTo>
                        <a:pt x="183" y="46"/>
                      </a:lnTo>
                      <a:lnTo>
                        <a:pt x="218" y="44"/>
                      </a:lnTo>
                      <a:lnTo>
                        <a:pt x="242" y="27"/>
                      </a:lnTo>
                      <a:lnTo>
                        <a:pt x="262" y="27"/>
                      </a:lnTo>
                      <a:lnTo>
                        <a:pt x="278" y="15"/>
                      </a:lnTo>
                      <a:lnTo>
                        <a:pt x="292" y="17"/>
                      </a:lnTo>
                      <a:lnTo>
                        <a:pt x="335" y="12"/>
                      </a:lnTo>
                      <a:lnTo>
                        <a:pt x="342" y="24"/>
                      </a:lnTo>
                      <a:lnTo>
                        <a:pt x="357" y="27"/>
                      </a:lnTo>
                      <a:lnTo>
                        <a:pt x="387" y="7"/>
                      </a:lnTo>
                      <a:lnTo>
                        <a:pt x="396" y="19"/>
                      </a:lnTo>
                      <a:lnTo>
                        <a:pt x="413" y="13"/>
                      </a:lnTo>
                      <a:lnTo>
                        <a:pt x="430" y="18"/>
                      </a:lnTo>
                      <a:lnTo>
                        <a:pt x="4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8" name="Freeform 29">
                  <a:extLst>
                    <a:ext uri="{FF2B5EF4-FFF2-40B4-BE49-F238E27FC236}">
                      <a16:creationId xmlns:a16="http://schemas.microsoft.com/office/drawing/2014/main" id="{621914DA-736D-45C6-9550-4398C92AC939}"/>
                    </a:ext>
                  </a:extLst>
                </p:cNvPr>
                <p:cNvSpPr>
                  <a:spLocks/>
                </p:cNvSpPr>
                <p:nvPr/>
              </p:nvSpPr>
              <p:spPr bwMode="auto">
                <a:xfrm>
                  <a:off x="4341813" y="4610101"/>
                  <a:ext cx="614363" cy="504825"/>
                </a:xfrm>
                <a:custGeom>
                  <a:avLst/>
                  <a:gdLst>
                    <a:gd name="T0" fmla="*/ 155 w 387"/>
                    <a:gd name="T1" fmla="*/ 0 h 318"/>
                    <a:gd name="T2" fmla="*/ 173 w 387"/>
                    <a:gd name="T3" fmla="*/ 27 h 318"/>
                    <a:gd name="T4" fmla="*/ 183 w 387"/>
                    <a:gd name="T5" fmla="*/ 42 h 318"/>
                    <a:gd name="T6" fmla="*/ 205 w 387"/>
                    <a:gd name="T7" fmla="*/ 45 h 318"/>
                    <a:gd name="T8" fmla="*/ 244 w 387"/>
                    <a:gd name="T9" fmla="*/ 28 h 318"/>
                    <a:gd name="T10" fmla="*/ 286 w 387"/>
                    <a:gd name="T11" fmla="*/ 32 h 318"/>
                    <a:gd name="T12" fmla="*/ 317 w 387"/>
                    <a:gd name="T13" fmla="*/ 28 h 318"/>
                    <a:gd name="T14" fmla="*/ 321 w 387"/>
                    <a:gd name="T15" fmla="*/ 36 h 318"/>
                    <a:gd name="T16" fmla="*/ 315 w 387"/>
                    <a:gd name="T17" fmla="*/ 62 h 318"/>
                    <a:gd name="T18" fmla="*/ 325 w 387"/>
                    <a:gd name="T19" fmla="*/ 72 h 318"/>
                    <a:gd name="T20" fmla="*/ 358 w 387"/>
                    <a:gd name="T21" fmla="*/ 54 h 318"/>
                    <a:gd name="T22" fmla="*/ 387 w 387"/>
                    <a:gd name="T23" fmla="*/ 67 h 318"/>
                    <a:gd name="T24" fmla="*/ 362 w 387"/>
                    <a:gd name="T25" fmla="*/ 97 h 318"/>
                    <a:gd name="T26" fmla="*/ 378 w 387"/>
                    <a:gd name="T27" fmla="*/ 149 h 318"/>
                    <a:gd name="T28" fmla="*/ 352 w 387"/>
                    <a:gd name="T29" fmla="*/ 161 h 318"/>
                    <a:gd name="T30" fmla="*/ 336 w 387"/>
                    <a:gd name="T31" fmla="*/ 257 h 318"/>
                    <a:gd name="T32" fmla="*/ 331 w 387"/>
                    <a:gd name="T33" fmla="*/ 263 h 318"/>
                    <a:gd name="T34" fmla="*/ 311 w 387"/>
                    <a:gd name="T35" fmla="*/ 252 h 318"/>
                    <a:gd name="T36" fmla="*/ 292 w 387"/>
                    <a:gd name="T37" fmla="*/ 277 h 318"/>
                    <a:gd name="T38" fmla="*/ 276 w 387"/>
                    <a:gd name="T39" fmla="*/ 293 h 318"/>
                    <a:gd name="T40" fmla="*/ 263 w 387"/>
                    <a:gd name="T41" fmla="*/ 288 h 318"/>
                    <a:gd name="T42" fmla="*/ 252 w 387"/>
                    <a:gd name="T43" fmla="*/ 278 h 318"/>
                    <a:gd name="T44" fmla="*/ 199 w 387"/>
                    <a:gd name="T45" fmla="*/ 297 h 318"/>
                    <a:gd name="T46" fmla="*/ 183 w 387"/>
                    <a:gd name="T47" fmla="*/ 310 h 318"/>
                    <a:gd name="T48" fmla="*/ 167 w 387"/>
                    <a:gd name="T49" fmla="*/ 300 h 318"/>
                    <a:gd name="T50" fmla="*/ 133 w 387"/>
                    <a:gd name="T51" fmla="*/ 304 h 318"/>
                    <a:gd name="T52" fmla="*/ 101 w 387"/>
                    <a:gd name="T53" fmla="*/ 318 h 318"/>
                    <a:gd name="T54" fmla="*/ 109 w 387"/>
                    <a:gd name="T55" fmla="*/ 279 h 318"/>
                    <a:gd name="T56" fmla="*/ 115 w 387"/>
                    <a:gd name="T57" fmla="*/ 267 h 318"/>
                    <a:gd name="T58" fmla="*/ 0 w 387"/>
                    <a:gd name="T59" fmla="*/ 243 h 318"/>
                    <a:gd name="T60" fmla="*/ 14 w 387"/>
                    <a:gd name="T61" fmla="*/ 213 h 318"/>
                    <a:gd name="T62" fmla="*/ 29 w 387"/>
                    <a:gd name="T63" fmla="*/ 213 h 318"/>
                    <a:gd name="T64" fmla="*/ 35 w 387"/>
                    <a:gd name="T65" fmla="*/ 225 h 318"/>
                    <a:gd name="T66" fmla="*/ 49 w 387"/>
                    <a:gd name="T67" fmla="*/ 225 h 318"/>
                    <a:gd name="T68" fmla="*/ 64 w 387"/>
                    <a:gd name="T69" fmla="*/ 201 h 318"/>
                    <a:gd name="T70" fmla="*/ 58 w 387"/>
                    <a:gd name="T71" fmla="*/ 178 h 318"/>
                    <a:gd name="T72" fmla="*/ 70 w 387"/>
                    <a:gd name="T73" fmla="*/ 164 h 318"/>
                    <a:gd name="T74" fmla="*/ 84 w 387"/>
                    <a:gd name="T75" fmla="*/ 159 h 318"/>
                    <a:gd name="T76" fmla="*/ 86 w 387"/>
                    <a:gd name="T77" fmla="*/ 155 h 318"/>
                    <a:gd name="T78" fmla="*/ 66 w 387"/>
                    <a:gd name="T79" fmla="*/ 127 h 318"/>
                    <a:gd name="T80" fmla="*/ 73 w 387"/>
                    <a:gd name="T81" fmla="*/ 106 h 318"/>
                    <a:gd name="T82" fmla="*/ 114 w 387"/>
                    <a:gd name="T83" fmla="*/ 60 h 318"/>
                    <a:gd name="T84" fmla="*/ 121 w 387"/>
                    <a:gd name="T85" fmla="*/ 42 h 318"/>
                    <a:gd name="T86" fmla="*/ 116 w 387"/>
                    <a:gd name="T87" fmla="*/ 36 h 318"/>
                    <a:gd name="T88" fmla="*/ 106 w 387"/>
                    <a:gd name="T89" fmla="*/ 28 h 318"/>
                    <a:gd name="T90" fmla="*/ 106 w 387"/>
                    <a:gd name="T91" fmla="*/ 20 h 318"/>
                    <a:gd name="T92" fmla="*/ 155 w 387"/>
                    <a:gd name="T9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318">
                      <a:moveTo>
                        <a:pt x="155" y="0"/>
                      </a:moveTo>
                      <a:lnTo>
                        <a:pt x="173" y="27"/>
                      </a:lnTo>
                      <a:lnTo>
                        <a:pt x="183" y="42"/>
                      </a:lnTo>
                      <a:lnTo>
                        <a:pt x="205" y="45"/>
                      </a:lnTo>
                      <a:lnTo>
                        <a:pt x="244" y="28"/>
                      </a:lnTo>
                      <a:lnTo>
                        <a:pt x="286" y="32"/>
                      </a:lnTo>
                      <a:lnTo>
                        <a:pt x="317" y="28"/>
                      </a:lnTo>
                      <a:lnTo>
                        <a:pt x="321" y="36"/>
                      </a:lnTo>
                      <a:lnTo>
                        <a:pt x="315" y="62"/>
                      </a:lnTo>
                      <a:lnTo>
                        <a:pt x="325" y="72"/>
                      </a:lnTo>
                      <a:lnTo>
                        <a:pt x="358" y="54"/>
                      </a:lnTo>
                      <a:lnTo>
                        <a:pt x="387" y="67"/>
                      </a:lnTo>
                      <a:lnTo>
                        <a:pt x="362" y="97"/>
                      </a:lnTo>
                      <a:lnTo>
                        <a:pt x="378" y="149"/>
                      </a:lnTo>
                      <a:lnTo>
                        <a:pt x="352" y="161"/>
                      </a:lnTo>
                      <a:lnTo>
                        <a:pt x="336" y="257"/>
                      </a:lnTo>
                      <a:lnTo>
                        <a:pt x="331" y="263"/>
                      </a:lnTo>
                      <a:lnTo>
                        <a:pt x="311" y="252"/>
                      </a:lnTo>
                      <a:lnTo>
                        <a:pt x="292" y="277"/>
                      </a:lnTo>
                      <a:lnTo>
                        <a:pt x="276" y="293"/>
                      </a:lnTo>
                      <a:lnTo>
                        <a:pt x="263" y="288"/>
                      </a:lnTo>
                      <a:lnTo>
                        <a:pt x="252" y="278"/>
                      </a:lnTo>
                      <a:lnTo>
                        <a:pt x="199" y="297"/>
                      </a:lnTo>
                      <a:lnTo>
                        <a:pt x="183" y="310"/>
                      </a:lnTo>
                      <a:lnTo>
                        <a:pt x="167" y="300"/>
                      </a:lnTo>
                      <a:lnTo>
                        <a:pt x="133" y="304"/>
                      </a:lnTo>
                      <a:lnTo>
                        <a:pt x="101" y="318"/>
                      </a:lnTo>
                      <a:lnTo>
                        <a:pt x="109" y="279"/>
                      </a:lnTo>
                      <a:lnTo>
                        <a:pt x="115" y="267"/>
                      </a:lnTo>
                      <a:lnTo>
                        <a:pt x="0" y="243"/>
                      </a:lnTo>
                      <a:lnTo>
                        <a:pt x="14" y="213"/>
                      </a:lnTo>
                      <a:lnTo>
                        <a:pt x="29" y="213"/>
                      </a:lnTo>
                      <a:lnTo>
                        <a:pt x="35" y="225"/>
                      </a:lnTo>
                      <a:lnTo>
                        <a:pt x="49" y="225"/>
                      </a:lnTo>
                      <a:lnTo>
                        <a:pt x="64" y="201"/>
                      </a:lnTo>
                      <a:lnTo>
                        <a:pt x="58" y="178"/>
                      </a:lnTo>
                      <a:lnTo>
                        <a:pt x="70" y="164"/>
                      </a:lnTo>
                      <a:lnTo>
                        <a:pt x="84" y="159"/>
                      </a:lnTo>
                      <a:lnTo>
                        <a:pt x="86" y="155"/>
                      </a:lnTo>
                      <a:lnTo>
                        <a:pt x="66" y="127"/>
                      </a:lnTo>
                      <a:lnTo>
                        <a:pt x="73" y="106"/>
                      </a:lnTo>
                      <a:lnTo>
                        <a:pt x="114" y="60"/>
                      </a:lnTo>
                      <a:lnTo>
                        <a:pt x="121" y="42"/>
                      </a:lnTo>
                      <a:lnTo>
                        <a:pt x="116" y="36"/>
                      </a:lnTo>
                      <a:lnTo>
                        <a:pt x="106" y="28"/>
                      </a:lnTo>
                      <a:lnTo>
                        <a:pt x="106" y="20"/>
                      </a:lnTo>
                      <a:lnTo>
                        <a:pt x="15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9" name="Freeform 30">
                  <a:extLst>
                    <a:ext uri="{FF2B5EF4-FFF2-40B4-BE49-F238E27FC236}">
                      <a16:creationId xmlns:a16="http://schemas.microsoft.com/office/drawing/2014/main" id="{88DA6795-7F9D-4723-AC9E-34F10FB41E31}"/>
                    </a:ext>
                  </a:extLst>
                </p:cNvPr>
                <p:cNvSpPr>
                  <a:spLocks/>
                </p:cNvSpPr>
                <p:nvPr/>
              </p:nvSpPr>
              <p:spPr bwMode="auto">
                <a:xfrm>
                  <a:off x="3771901" y="4778376"/>
                  <a:ext cx="752475" cy="666750"/>
                </a:xfrm>
                <a:custGeom>
                  <a:avLst/>
                  <a:gdLst>
                    <a:gd name="T0" fmla="*/ 122 w 474"/>
                    <a:gd name="T1" fmla="*/ 0 h 420"/>
                    <a:gd name="T2" fmla="*/ 148 w 474"/>
                    <a:gd name="T3" fmla="*/ 13 h 420"/>
                    <a:gd name="T4" fmla="*/ 145 w 474"/>
                    <a:gd name="T5" fmla="*/ 35 h 420"/>
                    <a:gd name="T6" fmla="*/ 147 w 474"/>
                    <a:gd name="T7" fmla="*/ 37 h 420"/>
                    <a:gd name="T8" fmla="*/ 168 w 474"/>
                    <a:gd name="T9" fmla="*/ 35 h 420"/>
                    <a:gd name="T10" fmla="*/ 191 w 474"/>
                    <a:gd name="T11" fmla="*/ 48 h 420"/>
                    <a:gd name="T12" fmla="*/ 235 w 474"/>
                    <a:gd name="T13" fmla="*/ 33 h 420"/>
                    <a:gd name="T14" fmla="*/ 257 w 474"/>
                    <a:gd name="T15" fmla="*/ 37 h 420"/>
                    <a:gd name="T16" fmla="*/ 255 w 474"/>
                    <a:gd name="T17" fmla="*/ 45 h 420"/>
                    <a:gd name="T18" fmla="*/ 257 w 474"/>
                    <a:gd name="T19" fmla="*/ 63 h 420"/>
                    <a:gd name="T20" fmla="*/ 292 w 474"/>
                    <a:gd name="T21" fmla="*/ 72 h 420"/>
                    <a:gd name="T22" fmla="*/ 323 w 474"/>
                    <a:gd name="T23" fmla="*/ 90 h 420"/>
                    <a:gd name="T24" fmla="*/ 329 w 474"/>
                    <a:gd name="T25" fmla="*/ 131 h 420"/>
                    <a:gd name="T26" fmla="*/ 359 w 474"/>
                    <a:gd name="T27" fmla="*/ 137 h 420"/>
                    <a:gd name="T28" fmla="*/ 474 w 474"/>
                    <a:gd name="T29" fmla="*/ 161 h 420"/>
                    <a:gd name="T30" fmla="*/ 468 w 474"/>
                    <a:gd name="T31" fmla="*/ 173 h 420"/>
                    <a:gd name="T32" fmla="*/ 460 w 474"/>
                    <a:gd name="T33" fmla="*/ 212 h 420"/>
                    <a:gd name="T34" fmla="*/ 459 w 474"/>
                    <a:gd name="T35" fmla="*/ 246 h 420"/>
                    <a:gd name="T36" fmla="*/ 443 w 474"/>
                    <a:gd name="T37" fmla="*/ 248 h 420"/>
                    <a:gd name="T38" fmla="*/ 433 w 474"/>
                    <a:gd name="T39" fmla="*/ 243 h 420"/>
                    <a:gd name="T40" fmla="*/ 440 w 474"/>
                    <a:gd name="T41" fmla="*/ 222 h 420"/>
                    <a:gd name="T42" fmla="*/ 429 w 474"/>
                    <a:gd name="T43" fmla="*/ 217 h 420"/>
                    <a:gd name="T44" fmla="*/ 376 w 474"/>
                    <a:gd name="T45" fmla="*/ 243 h 420"/>
                    <a:gd name="T46" fmla="*/ 369 w 474"/>
                    <a:gd name="T47" fmla="*/ 253 h 420"/>
                    <a:gd name="T48" fmla="*/ 385 w 474"/>
                    <a:gd name="T49" fmla="*/ 270 h 420"/>
                    <a:gd name="T50" fmla="*/ 376 w 474"/>
                    <a:gd name="T51" fmla="*/ 320 h 420"/>
                    <a:gd name="T52" fmla="*/ 361 w 474"/>
                    <a:gd name="T53" fmla="*/ 352 h 420"/>
                    <a:gd name="T54" fmla="*/ 361 w 474"/>
                    <a:gd name="T55" fmla="*/ 372 h 420"/>
                    <a:gd name="T56" fmla="*/ 345 w 474"/>
                    <a:gd name="T57" fmla="*/ 390 h 420"/>
                    <a:gd name="T58" fmla="*/ 328 w 474"/>
                    <a:gd name="T59" fmla="*/ 385 h 420"/>
                    <a:gd name="T60" fmla="*/ 311 w 474"/>
                    <a:gd name="T61" fmla="*/ 391 h 420"/>
                    <a:gd name="T62" fmla="*/ 302 w 474"/>
                    <a:gd name="T63" fmla="*/ 379 h 420"/>
                    <a:gd name="T64" fmla="*/ 272 w 474"/>
                    <a:gd name="T65" fmla="*/ 399 h 420"/>
                    <a:gd name="T66" fmla="*/ 257 w 474"/>
                    <a:gd name="T67" fmla="*/ 396 h 420"/>
                    <a:gd name="T68" fmla="*/ 250 w 474"/>
                    <a:gd name="T69" fmla="*/ 384 h 420"/>
                    <a:gd name="T70" fmla="*/ 207 w 474"/>
                    <a:gd name="T71" fmla="*/ 389 h 420"/>
                    <a:gd name="T72" fmla="*/ 193 w 474"/>
                    <a:gd name="T73" fmla="*/ 387 h 420"/>
                    <a:gd name="T74" fmla="*/ 177 w 474"/>
                    <a:gd name="T75" fmla="*/ 399 h 420"/>
                    <a:gd name="T76" fmla="*/ 157 w 474"/>
                    <a:gd name="T77" fmla="*/ 399 h 420"/>
                    <a:gd name="T78" fmla="*/ 133 w 474"/>
                    <a:gd name="T79" fmla="*/ 416 h 420"/>
                    <a:gd name="T80" fmla="*/ 98 w 474"/>
                    <a:gd name="T81" fmla="*/ 418 h 420"/>
                    <a:gd name="T82" fmla="*/ 93 w 474"/>
                    <a:gd name="T83" fmla="*/ 399 h 420"/>
                    <a:gd name="T84" fmla="*/ 78 w 474"/>
                    <a:gd name="T85" fmla="*/ 396 h 420"/>
                    <a:gd name="T86" fmla="*/ 56 w 474"/>
                    <a:gd name="T87" fmla="*/ 411 h 420"/>
                    <a:gd name="T88" fmla="*/ 30 w 474"/>
                    <a:gd name="T89" fmla="*/ 414 h 420"/>
                    <a:gd name="T90" fmla="*/ 23 w 474"/>
                    <a:gd name="T91" fmla="*/ 420 h 420"/>
                    <a:gd name="T92" fmla="*/ 0 w 474"/>
                    <a:gd name="T93" fmla="*/ 394 h 420"/>
                    <a:gd name="T94" fmla="*/ 17 w 474"/>
                    <a:gd name="T95" fmla="*/ 350 h 420"/>
                    <a:gd name="T96" fmla="*/ 10 w 474"/>
                    <a:gd name="T97" fmla="*/ 335 h 420"/>
                    <a:gd name="T98" fmla="*/ 42 w 474"/>
                    <a:gd name="T99" fmla="*/ 237 h 420"/>
                    <a:gd name="T100" fmla="*/ 74 w 474"/>
                    <a:gd name="T101" fmla="*/ 23 h 420"/>
                    <a:gd name="T102" fmla="*/ 122 w 474"/>
                    <a:gd name="T10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4" h="420">
                      <a:moveTo>
                        <a:pt x="122" y="0"/>
                      </a:moveTo>
                      <a:lnTo>
                        <a:pt x="148" y="13"/>
                      </a:lnTo>
                      <a:lnTo>
                        <a:pt x="145" y="35"/>
                      </a:lnTo>
                      <a:lnTo>
                        <a:pt x="147" y="37"/>
                      </a:lnTo>
                      <a:lnTo>
                        <a:pt x="168" y="35"/>
                      </a:lnTo>
                      <a:lnTo>
                        <a:pt x="191" y="48"/>
                      </a:lnTo>
                      <a:lnTo>
                        <a:pt x="235" y="33"/>
                      </a:lnTo>
                      <a:lnTo>
                        <a:pt x="257" y="37"/>
                      </a:lnTo>
                      <a:lnTo>
                        <a:pt x="255" y="45"/>
                      </a:lnTo>
                      <a:lnTo>
                        <a:pt x="257" y="63"/>
                      </a:lnTo>
                      <a:lnTo>
                        <a:pt x="292" y="72"/>
                      </a:lnTo>
                      <a:lnTo>
                        <a:pt x="323" y="90"/>
                      </a:lnTo>
                      <a:lnTo>
                        <a:pt x="329" y="131"/>
                      </a:lnTo>
                      <a:lnTo>
                        <a:pt x="359" y="137"/>
                      </a:lnTo>
                      <a:lnTo>
                        <a:pt x="474" y="161"/>
                      </a:lnTo>
                      <a:lnTo>
                        <a:pt x="468" y="173"/>
                      </a:lnTo>
                      <a:lnTo>
                        <a:pt x="460" y="212"/>
                      </a:lnTo>
                      <a:lnTo>
                        <a:pt x="459" y="246"/>
                      </a:lnTo>
                      <a:lnTo>
                        <a:pt x="443" y="248"/>
                      </a:lnTo>
                      <a:lnTo>
                        <a:pt x="433" y="243"/>
                      </a:lnTo>
                      <a:lnTo>
                        <a:pt x="440" y="222"/>
                      </a:lnTo>
                      <a:lnTo>
                        <a:pt x="429" y="217"/>
                      </a:lnTo>
                      <a:lnTo>
                        <a:pt x="376" y="243"/>
                      </a:lnTo>
                      <a:lnTo>
                        <a:pt x="369" y="253"/>
                      </a:lnTo>
                      <a:lnTo>
                        <a:pt x="385" y="270"/>
                      </a:lnTo>
                      <a:lnTo>
                        <a:pt x="376" y="320"/>
                      </a:lnTo>
                      <a:lnTo>
                        <a:pt x="361" y="352"/>
                      </a:lnTo>
                      <a:lnTo>
                        <a:pt x="361" y="372"/>
                      </a:lnTo>
                      <a:lnTo>
                        <a:pt x="345" y="390"/>
                      </a:lnTo>
                      <a:lnTo>
                        <a:pt x="328" y="385"/>
                      </a:lnTo>
                      <a:lnTo>
                        <a:pt x="311" y="391"/>
                      </a:lnTo>
                      <a:lnTo>
                        <a:pt x="302" y="379"/>
                      </a:lnTo>
                      <a:lnTo>
                        <a:pt x="272" y="399"/>
                      </a:lnTo>
                      <a:lnTo>
                        <a:pt x="257" y="396"/>
                      </a:lnTo>
                      <a:lnTo>
                        <a:pt x="250" y="384"/>
                      </a:lnTo>
                      <a:lnTo>
                        <a:pt x="207" y="389"/>
                      </a:lnTo>
                      <a:lnTo>
                        <a:pt x="193" y="387"/>
                      </a:lnTo>
                      <a:lnTo>
                        <a:pt x="177" y="399"/>
                      </a:lnTo>
                      <a:lnTo>
                        <a:pt x="157" y="399"/>
                      </a:lnTo>
                      <a:lnTo>
                        <a:pt x="133" y="416"/>
                      </a:lnTo>
                      <a:lnTo>
                        <a:pt x="98" y="418"/>
                      </a:lnTo>
                      <a:lnTo>
                        <a:pt x="93" y="399"/>
                      </a:lnTo>
                      <a:lnTo>
                        <a:pt x="78" y="396"/>
                      </a:lnTo>
                      <a:lnTo>
                        <a:pt x="56" y="411"/>
                      </a:lnTo>
                      <a:lnTo>
                        <a:pt x="30" y="414"/>
                      </a:lnTo>
                      <a:lnTo>
                        <a:pt x="23" y="420"/>
                      </a:lnTo>
                      <a:lnTo>
                        <a:pt x="0" y="394"/>
                      </a:lnTo>
                      <a:lnTo>
                        <a:pt x="17" y="350"/>
                      </a:lnTo>
                      <a:lnTo>
                        <a:pt x="10" y="335"/>
                      </a:lnTo>
                      <a:lnTo>
                        <a:pt x="42" y="237"/>
                      </a:lnTo>
                      <a:lnTo>
                        <a:pt x="74" y="23"/>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0" name="Freeform 31">
                  <a:extLst>
                    <a:ext uri="{FF2B5EF4-FFF2-40B4-BE49-F238E27FC236}">
                      <a16:creationId xmlns:a16="http://schemas.microsoft.com/office/drawing/2014/main" id="{FABB5F2D-009E-4DB4-9EE2-063C5850BFB3}"/>
                    </a:ext>
                  </a:extLst>
                </p:cNvPr>
                <p:cNvSpPr>
                  <a:spLocks/>
                </p:cNvSpPr>
                <p:nvPr/>
              </p:nvSpPr>
              <p:spPr bwMode="auto">
                <a:xfrm>
                  <a:off x="3870326" y="4100513"/>
                  <a:ext cx="728663" cy="895350"/>
                </a:xfrm>
                <a:custGeom>
                  <a:avLst/>
                  <a:gdLst>
                    <a:gd name="T0" fmla="*/ 60 w 459"/>
                    <a:gd name="T1" fmla="*/ 6 h 564"/>
                    <a:gd name="T2" fmla="*/ 105 w 459"/>
                    <a:gd name="T3" fmla="*/ 57 h 564"/>
                    <a:gd name="T4" fmla="*/ 150 w 459"/>
                    <a:gd name="T5" fmla="*/ 141 h 564"/>
                    <a:gd name="T6" fmla="*/ 182 w 459"/>
                    <a:gd name="T7" fmla="*/ 230 h 564"/>
                    <a:gd name="T8" fmla="*/ 179 w 459"/>
                    <a:gd name="T9" fmla="*/ 183 h 564"/>
                    <a:gd name="T10" fmla="*/ 180 w 459"/>
                    <a:gd name="T11" fmla="*/ 98 h 564"/>
                    <a:gd name="T12" fmla="*/ 239 w 459"/>
                    <a:gd name="T13" fmla="*/ 140 h 564"/>
                    <a:gd name="T14" fmla="*/ 317 w 459"/>
                    <a:gd name="T15" fmla="*/ 188 h 564"/>
                    <a:gd name="T16" fmla="*/ 387 w 459"/>
                    <a:gd name="T17" fmla="*/ 187 h 564"/>
                    <a:gd name="T18" fmla="*/ 377 w 459"/>
                    <a:gd name="T19" fmla="*/ 227 h 564"/>
                    <a:gd name="T20" fmla="*/ 367 w 459"/>
                    <a:gd name="T21" fmla="*/ 286 h 564"/>
                    <a:gd name="T22" fmla="*/ 421 w 459"/>
                    <a:gd name="T23" fmla="*/ 297 h 564"/>
                    <a:gd name="T24" fmla="*/ 459 w 459"/>
                    <a:gd name="T25" fmla="*/ 287 h 564"/>
                    <a:gd name="T26" fmla="*/ 403 w 459"/>
                    <a:gd name="T27" fmla="*/ 341 h 564"/>
                    <a:gd name="T28" fmla="*/ 413 w 459"/>
                    <a:gd name="T29" fmla="*/ 357 h 564"/>
                    <a:gd name="T30" fmla="*/ 411 w 459"/>
                    <a:gd name="T31" fmla="*/ 381 h 564"/>
                    <a:gd name="T32" fmla="*/ 363 w 459"/>
                    <a:gd name="T33" fmla="*/ 448 h 564"/>
                    <a:gd name="T34" fmla="*/ 381 w 459"/>
                    <a:gd name="T35" fmla="*/ 480 h 564"/>
                    <a:gd name="T36" fmla="*/ 355 w 459"/>
                    <a:gd name="T37" fmla="*/ 499 h 564"/>
                    <a:gd name="T38" fmla="*/ 346 w 459"/>
                    <a:gd name="T39" fmla="*/ 546 h 564"/>
                    <a:gd name="T40" fmla="*/ 326 w 459"/>
                    <a:gd name="T41" fmla="*/ 534 h 564"/>
                    <a:gd name="T42" fmla="*/ 297 w 459"/>
                    <a:gd name="T43" fmla="*/ 564 h 564"/>
                    <a:gd name="T44" fmla="*/ 261 w 459"/>
                    <a:gd name="T45" fmla="*/ 517 h 564"/>
                    <a:gd name="T46" fmla="*/ 195 w 459"/>
                    <a:gd name="T47" fmla="*/ 490 h 564"/>
                    <a:gd name="T48" fmla="*/ 195 w 459"/>
                    <a:gd name="T49" fmla="*/ 464 h 564"/>
                    <a:gd name="T50" fmla="*/ 129 w 459"/>
                    <a:gd name="T51" fmla="*/ 475 h 564"/>
                    <a:gd name="T52" fmla="*/ 85 w 459"/>
                    <a:gd name="T53" fmla="*/ 464 h 564"/>
                    <a:gd name="T54" fmla="*/ 86 w 459"/>
                    <a:gd name="T55" fmla="*/ 440 h 564"/>
                    <a:gd name="T56" fmla="*/ 12 w 459"/>
                    <a:gd name="T57" fmla="*/ 450 h 564"/>
                    <a:gd name="T58" fmla="*/ 24 w 459"/>
                    <a:gd name="T59" fmla="*/ 392 h 564"/>
                    <a:gd name="T60" fmla="*/ 64 w 459"/>
                    <a:gd name="T61" fmla="*/ 383 h 564"/>
                    <a:gd name="T62" fmla="*/ 39 w 459"/>
                    <a:gd name="T63" fmla="*/ 329 h 564"/>
                    <a:gd name="T64" fmla="*/ 10 w 459"/>
                    <a:gd name="T65" fmla="*/ 378 h 564"/>
                    <a:gd name="T66" fmla="*/ 4 w 459"/>
                    <a:gd name="T67" fmla="*/ 387 h 564"/>
                    <a:gd name="T68" fmla="*/ 29 w 459"/>
                    <a:gd name="T69" fmla="*/ 118 h 564"/>
                    <a:gd name="T70" fmla="*/ 47 w 459"/>
                    <a:gd name="T71" fmla="*/ 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564">
                      <a:moveTo>
                        <a:pt x="51" y="0"/>
                      </a:moveTo>
                      <a:lnTo>
                        <a:pt x="60" y="6"/>
                      </a:lnTo>
                      <a:lnTo>
                        <a:pt x="60" y="25"/>
                      </a:lnTo>
                      <a:lnTo>
                        <a:pt x="105" y="57"/>
                      </a:lnTo>
                      <a:lnTo>
                        <a:pt x="138" y="95"/>
                      </a:lnTo>
                      <a:lnTo>
                        <a:pt x="150" y="141"/>
                      </a:lnTo>
                      <a:lnTo>
                        <a:pt x="164" y="197"/>
                      </a:lnTo>
                      <a:lnTo>
                        <a:pt x="182" y="230"/>
                      </a:lnTo>
                      <a:lnTo>
                        <a:pt x="202" y="225"/>
                      </a:lnTo>
                      <a:lnTo>
                        <a:pt x="179" y="183"/>
                      </a:lnTo>
                      <a:lnTo>
                        <a:pt x="160" y="98"/>
                      </a:lnTo>
                      <a:lnTo>
                        <a:pt x="180" y="98"/>
                      </a:lnTo>
                      <a:lnTo>
                        <a:pt x="230" y="115"/>
                      </a:lnTo>
                      <a:lnTo>
                        <a:pt x="239" y="140"/>
                      </a:lnTo>
                      <a:lnTo>
                        <a:pt x="256" y="165"/>
                      </a:lnTo>
                      <a:lnTo>
                        <a:pt x="317" y="188"/>
                      </a:lnTo>
                      <a:lnTo>
                        <a:pt x="343" y="178"/>
                      </a:lnTo>
                      <a:lnTo>
                        <a:pt x="387" y="187"/>
                      </a:lnTo>
                      <a:lnTo>
                        <a:pt x="387" y="209"/>
                      </a:lnTo>
                      <a:lnTo>
                        <a:pt x="377" y="227"/>
                      </a:lnTo>
                      <a:lnTo>
                        <a:pt x="381" y="248"/>
                      </a:lnTo>
                      <a:lnTo>
                        <a:pt x="367" y="286"/>
                      </a:lnTo>
                      <a:lnTo>
                        <a:pt x="376" y="294"/>
                      </a:lnTo>
                      <a:lnTo>
                        <a:pt x="421" y="297"/>
                      </a:lnTo>
                      <a:lnTo>
                        <a:pt x="445" y="278"/>
                      </a:lnTo>
                      <a:lnTo>
                        <a:pt x="459" y="287"/>
                      </a:lnTo>
                      <a:lnTo>
                        <a:pt x="452" y="321"/>
                      </a:lnTo>
                      <a:lnTo>
                        <a:pt x="403" y="341"/>
                      </a:lnTo>
                      <a:lnTo>
                        <a:pt x="403" y="349"/>
                      </a:lnTo>
                      <a:lnTo>
                        <a:pt x="413" y="357"/>
                      </a:lnTo>
                      <a:lnTo>
                        <a:pt x="418" y="363"/>
                      </a:lnTo>
                      <a:lnTo>
                        <a:pt x="411" y="381"/>
                      </a:lnTo>
                      <a:lnTo>
                        <a:pt x="370" y="427"/>
                      </a:lnTo>
                      <a:lnTo>
                        <a:pt x="363" y="448"/>
                      </a:lnTo>
                      <a:lnTo>
                        <a:pt x="383" y="476"/>
                      </a:lnTo>
                      <a:lnTo>
                        <a:pt x="381" y="480"/>
                      </a:lnTo>
                      <a:lnTo>
                        <a:pt x="367" y="485"/>
                      </a:lnTo>
                      <a:lnTo>
                        <a:pt x="355" y="499"/>
                      </a:lnTo>
                      <a:lnTo>
                        <a:pt x="361" y="522"/>
                      </a:lnTo>
                      <a:lnTo>
                        <a:pt x="346" y="546"/>
                      </a:lnTo>
                      <a:lnTo>
                        <a:pt x="332" y="546"/>
                      </a:lnTo>
                      <a:lnTo>
                        <a:pt x="326" y="534"/>
                      </a:lnTo>
                      <a:lnTo>
                        <a:pt x="311" y="534"/>
                      </a:lnTo>
                      <a:lnTo>
                        <a:pt x="297" y="564"/>
                      </a:lnTo>
                      <a:lnTo>
                        <a:pt x="267" y="558"/>
                      </a:lnTo>
                      <a:lnTo>
                        <a:pt x="261" y="517"/>
                      </a:lnTo>
                      <a:lnTo>
                        <a:pt x="230" y="499"/>
                      </a:lnTo>
                      <a:lnTo>
                        <a:pt x="195" y="490"/>
                      </a:lnTo>
                      <a:lnTo>
                        <a:pt x="193" y="472"/>
                      </a:lnTo>
                      <a:lnTo>
                        <a:pt x="195" y="464"/>
                      </a:lnTo>
                      <a:lnTo>
                        <a:pt x="173" y="460"/>
                      </a:lnTo>
                      <a:lnTo>
                        <a:pt x="129" y="475"/>
                      </a:lnTo>
                      <a:lnTo>
                        <a:pt x="106" y="462"/>
                      </a:lnTo>
                      <a:lnTo>
                        <a:pt x="85" y="464"/>
                      </a:lnTo>
                      <a:lnTo>
                        <a:pt x="83" y="462"/>
                      </a:lnTo>
                      <a:lnTo>
                        <a:pt x="86" y="440"/>
                      </a:lnTo>
                      <a:lnTo>
                        <a:pt x="60" y="427"/>
                      </a:lnTo>
                      <a:lnTo>
                        <a:pt x="12" y="450"/>
                      </a:lnTo>
                      <a:lnTo>
                        <a:pt x="15" y="436"/>
                      </a:lnTo>
                      <a:lnTo>
                        <a:pt x="24" y="392"/>
                      </a:lnTo>
                      <a:lnTo>
                        <a:pt x="41" y="383"/>
                      </a:lnTo>
                      <a:lnTo>
                        <a:pt x="64" y="383"/>
                      </a:lnTo>
                      <a:lnTo>
                        <a:pt x="70" y="372"/>
                      </a:lnTo>
                      <a:lnTo>
                        <a:pt x="39" y="329"/>
                      </a:lnTo>
                      <a:lnTo>
                        <a:pt x="34" y="328"/>
                      </a:lnTo>
                      <a:lnTo>
                        <a:pt x="10" y="378"/>
                      </a:lnTo>
                      <a:lnTo>
                        <a:pt x="9" y="386"/>
                      </a:lnTo>
                      <a:lnTo>
                        <a:pt x="4" y="387"/>
                      </a:lnTo>
                      <a:lnTo>
                        <a:pt x="0" y="370"/>
                      </a:lnTo>
                      <a:lnTo>
                        <a:pt x="29" y="118"/>
                      </a:lnTo>
                      <a:lnTo>
                        <a:pt x="36" y="20"/>
                      </a:lnTo>
                      <a:lnTo>
                        <a:pt x="47" y="2"/>
                      </a:lnTo>
                      <a:lnTo>
                        <a:pt x="5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1" name="Freeform 32">
                  <a:extLst>
                    <a:ext uri="{FF2B5EF4-FFF2-40B4-BE49-F238E27FC236}">
                      <a16:creationId xmlns:a16="http://schemas.microsoft.com/office/drawing/2014/main" id="{74062B11-4D0A-4E4A-81D3-CA890A37D092}"/>
                    </a:ext>
                  </a:extLst>
                </p:cNvPr>
                <p:cNvSpPr>
                  <a:spLocks/>
                </p:cNvSpPr>
                <p:nvPr/>
              </p:nvSpPr>
              <p:spPr bwMode="auto">
                <a:xfrm>
                  <a:off x="4414838" y="3997326"/>
                  <a:ext cx="703263" cy="727075"/>
                </a:xfrm>
                <a:custGeom>
                  <a:avLst/>
                  <a:gdLst>
                    <a:gd name="T0" fmla="*/ 198 w 443"/>
                    <a:gd name="T1" fmla="*/ 0 h 458"/>
                    <a:gd name="T2" fmla="*/ 236 w 443"/>
                    <a:gd name="T3" fmla="*/ 18 h 458"/>
                    <a:gd name="T4" fmla="*/ 232 w 443"/>
                    <a:gd name="T5" fmla="*/ 22 h 458"/>
                    <a:gd name="T6" fmla="*/ 240 w 443"/>
                    <a:gd name="T7" fmla="*/ 51 h 458"/>
                    <a:gd name="T8" fmla="*/ 248 w 443"/>
                    <a:gd name="T9" fmla="*/ 55 h 458"/>
                    <a:gd name="T10" fmla="*/ 271 w 443"/>
                    <a:gd name="T11" fmla="*/ 36 h 458"/>
                    <a:gd name="T12" fmla="*/ 307 w 443"/>
                    <a:gd name="T13" fmla="*/ 36 h 458"/>
                    <a:gd name="T14" fmla="*/ 325 w 443"/>
                    <a:gd name="T15" fmla="*/ 61 h 458"/>
                    <a:gd name="T16" fmla="*/ 340 w 443"/>
                    <a:gd name="T17" fmla="*/ 61 h 458"/>
                    <a:gd name="T18" fmla="*/ 349 w 443"/>
                    <a:gd name="T19" fmla="*/ 67 h 458"/>
                    <a:gd name="T20" fmla="*/ 348 w 443"/>
                    <a:gd name="T21" fmla="*/ 79 h 458"/>
                    <a:gd name="T22" fmla="*/ 348 w 443"/>
                    <a:gd name="T23" fmla="*/ 91 h 458"/>
                    <a:gd name="T24" fmla="*/ 370 w 443"/>
                    <a:gd name="T25" fmla="*/ 100 h 458"/>
                    <a:gd name="T26" fmla="*/ 390 w 443"/>
                    <a:gd name="T27" fmla="*/ 131 h 458"/>
                    <a:gd name="T28" fmla="*/ 375 w 443"/>
                    <a:gd name="T29" fmla="*/ 179 h 458"/>
                    <a:gd name="T30" fmla="*/ 375 w 443"/>
                    <a:gd name="T31" fmla="*/ 191 h 458"/>
                    <a:gd name="T32" fmla="*/ 390 w 443"/>
                    <a:gd name="T33" fmla="*/ 206 h 458"/>
                    <a:gd name="T34" fmla="*/ 390 w 443"/>
                    <a:gd name="T35" fmla="*/ 218 h 458"/>
                    <a:gd name="T36" fmla="*/ 394 w 443"/>
                    <a:gd name="T37" fmla="*/ 220 h 458"/>
                    <a:gd name="T38" fmla="*/ 421 w 443"/>
                    <a:gd name="T39" fmla="*/ 223 h 458"/>
                    <a:gd name="T40" fmla="*/ 421 w 443"/>
                    <a:gd name="T41" fmla="*/ 235 h 458"/>
                    <a:gd name="T42" fmla="*/ 443 w 443"/>
                    <a:gd name="T43" fmla="*/ 272 h 458"/>
                    <a:gd name="T44" fmla="*/ 428 w 443"/>
                    <a:gd name="T45" fmla="*/ 284 h 458"/>
                    <a:gd name="T46" fmla="*/ 423 w 443"/>
                    <a:gd name="T47" fmla="*/ 289 h 458"/>
                    <a:gd name="T48" fmla="*/ 432 w 443"/>
                    <a:gd name="T49" fmla="*/ 337 h 458"/>
                    <a:gd name="T50" fmla="*/ 423 w 443"/>
                    <a:gd name="T51" fmla="*/ 357 h 458"/>
                    <a:gd name="T52" fmla="*/ 396 w 443"/>
                    <a:gd name="T53" fmla="*/ 374 h 458"/>
                    <a:gd name="T54" fmla="*/ 388 w 443"/>
                    <a:gd name="T55" fmla="*/ 398 h 458"/>
                    <a:gd name="T56" fmla="*/ 341 w 443"/>
                    <a:gd name="T57" fmla="*/ 453 h 458"/>
                    <a:gd name="T58" fmla="*/ 312 w 443"/>
                    <a:gd name="T59" fmla="*/ 440 h 458"/>
                    <a:gd name="T60" fmla="*/ 279 w 443"/>
                    <a:gd name="T61" fmla="*/ 458 h 458"/>
                    <a:gd name="T62" fmla="*/ 269 w 443"/>
                    <a:gd name="T63" fmla="*/ 448 h 458"/>
                    <a:gd name="T64" fmla="*/ 275 w 443"/>
                    <a:gd name="T65" fmla="*/ 422 h 458"/>
                    <a:gd name="T66" fmla="*/ 271 w 443"/>
                    <a:gd name="T67" fmla="*/ 414 h 458"/>
                    <a:gd name="T68" fmla="*/ 240 w 443"/>
                    <a:gd name="T69" fmla="*/ 418 h 458"/>
                    <a:gd name="T70" fmla="*/ 198 w 443"/>
                    <a:gd name="T71" fmla="*/ 414 h 458"/>
                    <a:gd name="T72" fmla="*/ 159 w 443"/>
                    <a:gd name="T73" fmla="*/ 431 h 458"/>
                    <a:gd name="T74" fmla="*/ 137 w 443"/>
                    <a:gd name="T75" fmla="*/ 428 h 458"/>
                    <a:gd name="T76" fmla="*/ 127 w 443"/>
                    <a:gd name="T77" fmla="*/ 413 h 458"/>
                    <a:gd name="T78" fmla="*/ 109 w 443"/>
                    <a:gd name="T79" fmla="*/ 386 h 458"/>
                    <a:gd name="T80" fmla="*/ 116 w 443"/>
                    <a:gd name="T81" fmla="*/ 352 h 458"/>
                    <a:gd name="T82" fmla="*/ 102 w 443"/>
                    <a:gd name="T83" fmla="*/ 343 h 458"/>
                    <a:gd name="T84" fmla="*/ 78 w 443"/>
                    <a:gd name="T85" fmla="*/ 362 h 458"/>
                    <a:gd name="T86" fmla="*/ 33 w 443"/>
                    <a:gd name="T87" fmla="*/ 359 h 458"/>
                    <a:gd name="T88" fmla="*/ 24 w 443"/>
                    <a:gd name="T89" fmla="*/ 351 h 458"/>
                    <a:gd name="T90" fmla="*/ 38 w 443"/>
                    <a:gd name="T91" fmla="*/ 313 h 458"/>
                    <a:gd name="T92" fmla="*/ 34 w 443"/>
                    <a:gd name="T93" fmla="*/ 292 h 458"/>
                    <a:gd name="T94" fmla="*/ 44 w 443"/>
                    <a:gd name="T95" fmla="*/ 274 h 458"/>
                    <a:gd name="T96" fmla="*/ 44 w 443"/>
                    <a:gd name="T97" fmla="*/ 252 h 458"/>
                    <a:gd name="T98" fmla="*/ 0 w 443"/>
                    <a:gd name="T99" fmla="*/ 243 h 458"/>
                    <a:gd name="T100" fmla="*/ 22 w 443"/>
                    <a:gd name="T101" fmla="*/ 218 h 458"/>
                    <a:gd name="T102" fmla="*/ 39 w 443"/>
                    <a:gd name="T103" fmla="*/ 205 h 458"/>
                    <a:gd name="T104" fmla="*/ 69 w 443"/>
                    <a:gd name="T105" fmla="*/ 203 h 458"/>
                    <a:gd name="T106" fmla="*/ 91 w 443"/>
                    <a:gd name="T107" fmla="*/ 179 h 458"/>
                    <a:gd name="T108" fmla="*/ 98 w 443"/>
                    <a:gd name="T109" fmla="*/ 119 h 458"/>
                    <a:gd name="T110" fmla="*/ 128 w 443"/>
                    <a:gd name="T111" fmla="*/ 96 h 458"/>
                    <a:gd name="T112" fmla="*/ 159 w 443"/>
                    <a:gd name="T113" fmla="*/ 57 h 458"/>
                    <a:gd name="T114" fmla="*/ 198 w 443"/>
                    <a:gd name="T11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458">
                      <a:moveTo>
                        <a:pt x="198" y="0"/>
                      </a:moveTo>
                      <a:lnTo>
                        <a:pt x="236" y="18"/>
                      </a:lnTo>
                      <a:lnTo>
                        <a:pt x="232" y="22"/>
                      </a:lnTo>
                      <a:lnTo>
                        <a:pt x="240" y="51"/>
                      </a:lnTo>
                      <a:lnTo>
                        <a:pt x="248" y="55"/>
                      </a:lnTo>
                      <a:lnTo>
                        <a:pt x="271" y="36"/>
                      </a:lnTo>
                      <a:lnTo>
                        <a:pt x="307" y="36"/>
                      </a:lnTo>
                      <a:lnTo>
                        <a:pt x="325" y="61"/>
                      </a:lnTo>
                      <a:lnTo>
                        <a:pt x="340" y="61"/>
                      </a:lnTo>
                      <a:lnTo>
                        <a:pt x="349" y="67"/>
                      </a:lnTo>
                      <a:lnTo>
                        <a:pt x="348" y="79"/>
                      </a:lnTo>
                      <a:lnTo>
                        <a:pt x="348" y="91"/>
                      </a:lnTo>
                      <a:lnTo>
                        <a:pt x="370" y="100"/>
                      </a:lnTo>
                      <a:lnTo>
                        <a:pt x="390" y="131"/>
                      </a:lnTo>
                      <a:lnTo>
                        <a:pt x="375" y="179"/>
                      </a:lnTo>
                      <a:lnTo>
                        <a:pt x="375" y="191"/>
                      </a:lnTo>
                      <a:lnTo>
                        <a:pt x="390" y="206"/>
                      </a:lnTo>
                      <a:lnTo>
                        <a:pt x="390" y="218"/>
                      </a:lnTo>
                      <a:lnTo>
                        <a:pt x="394" y="220"/>
                      </a:lnTo>
                      <a:lnTo>
                        <a:pt x="421" y="223"/>
                      </a:lnTo>
                      <a:lnTo>
                        <a:pt x="421" y="235"/>
                      </a:lnTo>
                      <a:lnTo>
                        <a:pt x="443" y="272"/>
                      </a:lnTo>
                      <a:lnTo>
                        <a:pt x="428" y="284"/>
                      </a:lnTo>
                      <a:lnTo>
                        <a:pt x="423" y="289"/>
                      </a:lnTo>
                      <a:lnTo>
                        <a:pt x="432" y="337"/>
                      </a:lnTo>
                      <a:lnTo>
                        <a:pt x="423" y="357"/>
                      </a:lnTo>
                      <a:lnTo>
                        <a:pt x="396" y="374"/>
                      </a:lnTo>
                      <a:lnTo>
                        <a:pt x="388" y="398"/>
                      </a:lnTo>
                      <a:lnTo>
                        <a:pt x="341" y="453"/>
                      </a:lnTo>
                      <a:lnTo>
                        <a:pt x="312" y="440"/>
                      </a:lnTo>
                      <a:lnTo>
                        <a:pt x="279" y="458"/>
                      </a:lnTo>
                      <a:lnTo>
                        <a:pt x="269" y="448"/>
                      </a:lnTo>
                      <a:lnTo>
                        <a:pt x="275" y="422"/>
                      </a:lnTo>
                      <a:lnTo>
                        <a:pt x="271" y="414"/>
                      </a:lnTo>
                      <a:lnTo>
                        <a:pt x="240" y="418"/>
                      </a:lnTo>
                      <a:lnTo>
                        <a:pt x="198" y="414"/>
                      </a:lnTo>
                      <a:lnTo>
                        <a:pt x="159" y="431"/>
                      </a:lnTo>
                      <a:lnTo>
                        <a:pt x="137" y="428"/>
                      </a:lnTo>
                      <a:lnTo>
                        <a:pt x="127" y="413"/>
                      </a:lnTo>
                      <a:lnTo>
                        <a:pt x="109" y="386"/>
                      </a:lnTo>
                      <a:lnTo>
                        <a:pt x="116" y="352"/>
                      </a:lnTo>
                      <a:lnTo>
                        <a:pt x="102" y="343"/>
                      </a:lnTo>
                      <a:lnTo>
                        <a:pt x="78" y="362"/>
                      </a:lnTo>
                      <a:lnTo>
                        <a:pt x="33" y="359"/>
                      </a:lnTo>
                      <a:lnTo>
                        <a:pt x="24" y="351"/>
                      </a:lnTo>
                      <a:lnTo>
                        <a:pt x="38" y="313"/>
                      </a:lnTo>
                      <a:lnTo>
                        <a:pt x="34" y="292"/>
                      </a:lnTo>
                      <a:lnTo>
                        <a:pt x="44" y="274"/>
                      </a:lnTo>
                      <a:lnTo>
                        <a:pt x="44" y="252"/>
                      </a:lnTo>
                      <a:lnTo>
                        <a:pt x="0" y="243"/>
                      </a:lnTo>
                      <a:lnTo>
                        <a:pt x="22" y="218"/>
                      </a:lnTo>
                      <a:lnTo>
                        <a:pt x="39" y="205"/>
                      </a:lnTo>
                      <a:lnTo>
                        <a:pt x="69" y="203"/>
                      </a:lnTo>
                      <a:lnTo>
                        <a:pt x="91" y="179"/>
                      </a:lnTo>
                      <a:lnTo>
                        <a:pt x="98" y="119"/>
                      </a:lnTo>
                      <a:lnTo>
                        <a:pt x="128" y="96"/>
                      </a:lnTo>
                      <a:lnTo>
                        <a:pt x="159" y="57"/>
                      </a:lnTo>
                      <a:lnTo>
                        <a:pt x="19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2" name="Freeform 33">
                  <a:extLst>
                    <a:ext uri="{FF2B5EF4-FFF2-40B4-BE49-F238E27FC236}">
                      <a16:creationId xmlns:a16="http://schemas.microsoft.com/office/drawing/2014/main" id="{DF45B97F-623F-49A2-948A-824C52FBCF14}"/>
                    </a:ext>
                  </a:extLst>
                </p:cNvPr>
                <p:cNvSpPr>
                  <a:spLocks/>
                </p:cNvSpPr>
                <p:nvPr/>
              </p:nvSpPr>
              <p:spPr bwMode="auto">
                <a:xfrm>
                  <a:off x="4805363" y="4832351"/>
                  <a:ext cx="557213" cy="400050"/>
                </a:xfrm>
                <a:custGeom>
                  <a:avLst/>
                  <a:gdLst>
                    <a:gd name="T0" fmla="*/ 107 w 351"/>
                    <a:gd name="T1" fmla="*/ 0 h 252"/>
                    <a:gd name="T2" fmla="*/ 110 w 351"/>
                    <a:gd name="T3" fmla="*/ 4 h 252"/>
                    <a:gd name="T4" fmla="*/ 108 w 351"/>
                    <a:gd name="T5" fmla="*/ 21 h 252"/>
                    <a:gd name="T6" fmla="*/ 120 w 351"/>
                    <a:gd name="T7" fmla="*/ 29 h 252"/>
                    <a:gd name="T8" fmla="*/ 135 w 351"/>
                    <a:gd name="T9" fmla="*/ 53 h 252"/>
                    <a:gd name="T10" fmla="*/ 148 w 351"/>
                    <a:gd name="T11" fmla="*/ 43 h 252"/>
                    <a:gd name="T12" fmla="*/ 159 w 351"/>
                    <a:gd name="T13" fmla="*/ 43 h 252"/>
                    <a:gd name="T14" fmla="*/ 150 w 351"/>
                    <a:gd name="T15" fmla="*/ 65 h 252"/>
                    <a:gd name="T16" fmla="*/ 189 w 351"/>
                    <a:gd name="T17" fmla="*/ 69 h 252"/>
                    <a:gd name="T18" fmla="*/ 218 w 351"/>
                    <a:gd name="T19" fmla="*/ 43 h 252"/>
                    <a:gd name="T20" fmla="*/ 231 w 351"/>
                    <a:gd name="T21" fmla="*/ 61 h 252"/>
                    <a:gd name="T22" fmla="*/ 246 w 351"/>
                    <a:gd name="T23" fmla="*/ 50 h 252"/>
                    <a:gd name="T24" fmla="*/ 239 w 351"/>
                    <a:gd name="T25" fmla="*/ 40 h 252"/>
                    <a:gd name="T26" fmla="*/ 248 w 351"/>
                    <a:gd name="T27" fmla="*/ 33 h 252"/>
                    <a:gd name="T28" fmla="*/ 265 w 351"/>
                    <a:gd name="T29" fmla="*/ 41 h 252"/>
                    <a:gd name="T30" fmla="*/ 280 w 351"/>
                    <a:gd name="T31" fmla="*/ 26 h 252"/>
                    <a:gd name="T32" fmla="*/ 331 w 351"/>
                    <a:gd name="T33" fmla="*/ 19 h 252"/>
                    <a:gd name="T34" fmla="*/ 347 w 351"/>
                    <a:gd name="T35" fmla="*/ 38 h 252"/>
                    <a:gd name="T36" fmla="*/ 351 w 351"/>
                    <a:gd name="T37" fmla="*/ 50 h 252"/>
                    <a:gd name="T38" fmla="*/ 341 w 351"/>
                    <a:gd name="T39" fmla="*/ 65 h 252"/>
                    <a:gd name="T40" fmla="*/ 346 w 351"/>
                    <a:gd name="T41" fmla="*/ 81 h 252"/>
                    <a:gd name="T42" fmla="*/ 331 w 351"/>
                    <a:gd name="T43" fmla="*/ 104 h 252"/>
                    <a:gd name="T44" fmla="*/ 266 w 351"/>
                    <a:gd name="T45" fmla="*/ 110 h 252"/>
                    <a:gd name="T46" fmla="*/ 277 w 351"/>
                    <a:gd name="T47" fmla="*/ 145 h 252"/>
                    <a:gd name="T48" fmla="*/ 238 w 351"/>
                    <a:gd name="T49" fmla="*/ 198 h 252"/>
                    <a:gd name="T50" fmla="*/ 203 w 351"/>
                    <a:gd name="T51" fmla="*/ 209 h 252"/>
                    <a:gd name="T52" fmla="*/ 189 w 351"/>
                    <a:gd name="T53" fmla="*/ 207 h 252"/>
                    <a:gd name="T54" fmla="*/ 175 w 351"/>
                    <a:gd name="T55" fmla="*/ 218 h 252"/>
                    <a:gd name="T56" fmla="*/ 174 w 351"/>
                    <a:gd name="T57" fmla="*/ 232 h 252"/>
                    <a:gd name="T58" fmla="*/ 150 w 351"/>
                    <a:gd name="T59" fmla="*/ 244 h 252"/>
                    <a:gd name="T60" fmla="*/ 98 w 351"/>
                    <a:gd name="T61" fmla="*/ 241 h 252"/>
                    <a:gd name="T62" fmla="*/ 75 w 351"/>
                    <a:gd name="T63" fmla="*/ 252 h 252"/>
                    <a:gd name="T64" fmla="*/ 58 w 351"/>
                    <a:gd name="T65" fmla="*/ 207 h 252"/>
                    <a:gd name="T66" fmla="*/ 48 w 351"/>
                    <a:gd name="T67" fmla="*/ 203 h 252"/>
                    <a:gd name="T68" fmla="*/ 35 w 351"/>
                    <a:gd name="T69" fmla="*/ 194 h 252"/>
                    <a:gd name="T70" fmla="*/ 15 w 351"/>
                    <a:gd name="T71" fmla="*/ 191 h 252"/>
                    <a:gd name="T72" fmla="*/ 14 w 351"/>
                    <a:gd name="T73" fmla="*/ 152 h 252"/>
                    <a:gd name="T74" fmla="*/ 0 w 351"/>
                    <a:gd name="T75" fmla="*/ 137 h 252"/>
                    <a:gd name="T76" fmla="*/ 19 w 351"/>
                    <a:gd name="T77" fmla="*/ 112 h 252"/>
                    <a:gd name="T78" fmla="*/ 39 w 351"/>
                    <a:gd name="T79" fmla="*/ 123 h 252"/>
                    <a:gd name="T80" fmla="*/ 44 w 351"/>
                    <a:gd name="T81" fmla="*/ 117 h 252"/>
                    <a:gd name="T82" fmla="*/ 60 w 351"/>
                    <a:gd name="T83" fmla="*/ 21 h 252"/>
                    <a:gd name="T84" fmla="*/ 86 w 351"/>
                    <a:gd name="T85" fmla="*/ 9 h 252"/>
                    <a:gd name="T86" fmla="*/ 107 w 351"/>
                    <a:gd name="T8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 h="252">
                      <a:moveTo>
                        <a:pt x="107" y="0"/>
                      </a:moveTo>
                      <a:lnTo>
                        <a:pt x="110" y="4"/>
                      </a:lnTo>
                      <a:lnTo>
                        <a:pt x="108" y="21"/>
                      </a:lnTo>
                      <a:lnTo>
                        <a:pt x="120" y="29"/>
                      </a:lnTo>
                      <a:lnTo>
                        <a:pt x="135" y="53"/>
                      </a:lnTo>
                      <a:lnTo>
                        <a:pt x="148" y="43"/>
                      </a:lnTo>
                      <a:lnTo>
                        <a:pt x="159" y="43"/>
                      </a:lnTo>
                      <a:lnTo>
                        <a:pt x="150" y="65"/>
                      </a:lnTo>
                      <a:lnTo>
                        <a:pt x="189" y="69"/>
                      </a:lnTo>
                      <a:lnTo>
                        <a:pt x="218" y="43"/>
                      </a:lnTo>
                      <a:lnTo>
                        <a:pt x="231" y="61"/>
                      </a:lnTo>
                      <a:lnTo>
                        <a:pt x="246" y="50"/>
                      </a:lnTo>
                      <a:lnTo>
                        <a:pt x="239" y="40"/>
                      </a:lnTo>
                      <a:lnTo>
                        <a:pt x="248" y="33"/>
                      </a:lnTo>
                      <a:lnTo>
                        <a:pt x="265" y="41"/>
                      </a:lnTo>
                      <a:lnTo>
                        <a:pt x="280" y="26"/>
                      </a:lnTo>
                      <a:lnTo>
                        <a:pt x="331" y="19"/>
                      </a:lnTo>
                      <a:lnTo>
                        <a:pt x="347" y="38"/>
                      </a:lnTo>
                      <a:lnTo>
                        <a:pt x="351" y="50"/>
                      </a:lnTo>
                      <a:lnTo>
                        <a:pt x="341" y="65"/>
                      </a:lnTo>
                      <a:lnTo>
                        <a:pt x="346" y="81"/>
                      </a:lnTo>
                      <a:lnTo>
                        <a:pt x="331" y="104"/>
                      </a:lnTo>
                      <a:lnTo>
                        <a:pt x="266" y="110"/>
                      </a:lnTo>
                      <a:lnTo>
                        <a:pt x="277" y="145"/>
                      </a:lnTo>
                      <a:lnTo>
                        <a:pt x="238" y="198"/>
                      </a:lnTo>
                      <a:lnTo>
                        <a:pt x="203" y="209"/>
                      </a:lnTo>
                      <a:lnTo>
                        <a:pt x="189" y="207"/>
                      </a:lnTo>
                      <a:lnTo>
                        <a:pt x="175" y="218"/>
                      </a:lnTo>
                      <a:lnTo>
                        <a:pt x="174" y="232"/>
                      </a:lnTo>
                      <a:lnTo>
                        <a:pt x="150" y="244"/>
                      </a:lnTo>
                      <a:lnTo>
                        <a:pt x="98" y="241"/>
                      </a:lnTo>
                      <a:lnTo>
                        <a:pt x="75" y="252"/>
                      </a:lnTo>
                      <a:lnTo>
                        <a:pt x="58" y="207"/>
                      </a:lnTo>
                      <a:lnTo>
                        <a:pt x="48" y="203"/>
                      </a:lnTo>
                      <a:lnTo>
                        <a:pt x="35" y="194"/>
                      </a:lnTo>
                      <a:lnTo>
                        <a:pt x="15" y="191"/>
                      </a:lnTo>
                      <a:lnTo>
                        <a:pt x="14" y="152"/>
                      </a:lnTo>
                      <a:lnTo>
                        <a:pt x="0" y="137"/>
                      </a:lnTo>
                      <a:lnTo>
                        <a:pt x="19" y="112"/>
                      </a:lnTo>
                      <a:lnTo>
                        <a:pt x="39" y="123"/>
                      </a:lnTo>
                      <a:lnTo>
                        <a:pt x="44" y="117"/>
                      </a:lnTo>
                      <a:lnTo>
                        <a:pt x="60" y="21"/>
                      </a:lnTo>
                      <a:lnTo>
                        <a:pt x="86" y="9"/>
                      </a:lnTo>
                      <a:lnTo>
                        <a:pt x="10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3" name="Freeform 34">
                  <a:extLst>
                    <a:ext uri="{FF2B5EF4-FFF2-40B4-BE49-F238E27FC236}">
                      <a16:creationId xmlns:a16="http://schemas.microsoft.com/office/drawing/2014/main" id="{2D00DF34-AA80-4BFF-B03D-39E4D3A01CAE}"/>
                    </a:ext>
                  </a:extLst>
                </p:cNvPr>
                <p:cNvSpPr>
                  <a:spLocks/>
                </p:cNvSpPr>
                <p:nvPr/>
              </p:nvSpPr>
              <p:spPr bwMode="auto">
                <a:xfrm>
                  <a:off x="5183188" y="4948238"/>
                  <a:ext cx="652463" cy="509588"/>
                </a:xfrm>
                <a:custGeom>
                  <a:avLst/>
                  <a:gdLst>
                    <a:gd name="T0" fmla="*/ 163 w 411"/>
                    <a:gd name="T1" fmla="*/ 0 h 321"/>
                    <a:gd name="T2" fmla="*/ 179 w 411"/>
                    <a:gd name="T3" fmla="*/ 8 h 321"/>
                    <a:gd name="T4" fmla="*/ 222 w 411"/>
                    <a:gd name="T5" fmla="*/ 26 h 321"/>
                    <a:gd name="T6" fmla="*/ 272 w 411"/>
                    <a:gd name="T7" fmla="*/ 66 h 321"/>
                    <a:gd name="T8" fmla="*/ 292 w 411"/>
                    <a:gd name="T9" fmla="*/ 100 h 321"/>
                    <a:gd name="T10" fmla="*/ 312 w 411"/>
                    <a:gd name="T11" fmla="*/ 153 h 321"/>
                    <a:gd name="T12" fmla="*/ 359 w 411"/>
                    <a:gd name="T13" fmla="*/ 183 h 321"/>
                    <a:gd name="T14" fmla="*/ 376 w 411"/>
                    <a:gd name="T15" fmla="*/ 165 h 321"/>
                    <a:gd name="T16" fmla="*/ 396 w 411"/>
                    <a:gd name="T17" fmla="*/ 169 h 321"/>
                    <a:gd name="T18" fmla="*/ 411 w 411"/>
                    <a:gd name="T19" fmla="*/ 190 h 321"/>
                    <a:gd name="T20" fmla="*/ 393 w 411"/>
                    <a:gd name="T21" fmla="*/ 199 h 321"/>
                    <a:gd name="T22" fmla="*/ 366 w 411"/>
                    <a:gd name="T23" fmla="*/ 218 h 321"/>
                    <a:gd name="T24" fmla="*/ 325 w 411"/>
                    <a:gd name="T25" fmla="*/ 225 h 321"/>
                    <a:gd name="T26" fmla="*/ 314 w 411"/>
                    <a:gd name="T27" fmla="*/ 237 h 321"/>
                    <a:gd name="T28" fmla="*/ 340 w 411"/>
                    <a:gd name="T29" fmla="*/ 278 h 321"/>
                    <a:gd name="T30" fmla="*/ 334 w 411"/>
                    <a:gd name="T31" fmla="*/ 290 h 321"/>
                    <a:gd name="T32" fmla="*/ 314 w 411"/>
                    <a:gd name="T33" fmla="*/ 307 h 321"/>
                    <a:gd name="T34" fmla="*/ 284 w 411"/>
                    <a:gd name="T35" fmla="*/ 303 h 321"/>
                    <a:gd name="T36" fmla="*/ 260 w 411"/>
                    <a:gd name="T37" fmla="*/ 303 h 321"/>
                    <a:gd name="T38" fmla="*/ 246 w 411"/>
                    <a:gd name="T39" fmla="*/ 307 h 321"/>
                    <a:gd name="T40" fmla="*/ 223 w 411"/>
                    <a:gd name="T41" fmla="*/ 298 h 321"/>
                    <a:gd name="T42" fmla="*/ 203 w 411"/>
                    <a:gd name="T43" fmla="*/ 313 h 321"/>
                    <a:gd name="T44" fmla="*/ 189 w 411"/>
                    <a:gd name="T45" fmla="*/ 311 h 321"/>
                    <a:gd name="T46" fmla="*/ 178 w 411"/>
                    <a:gd name="T47" fmla="*/ 321 h 321"/>
                    <a:gd name="T48" fmla="*/ 162 w 411"/>
                    <a:gd name="T49" fmla="*/ 313 h 321"/>
                    <a:gd name="T50" fmla="*/ 158 w 411"/>
                    <a:gd name="T51" fmla="*/ 290 h 321"/>
                    <a:gd name="T52" fmla="*/ 108 w 411"/>
                    <a:gd name="T53" fmla="*/ 272 h 321"/>
                    <a:gd name="T54" fmla="*/ 92 w 411"/>
                    <a:gd name="T55" fmla="*/ 245 h 321"/>
                    <a:gd name="T56" fmla="*/ 67 w 411"/>
                    <a:gd name="T57" fmla="*/ 237 h 321"/>
                    <a:gd name="T58" fmla="*/ 59 w 411"/>
                    <a:gd name="T59" fmla="*/ 213 h 321"/>
                    <a:gd name="T60" fmla="*/ 45 w 411"/>
                    <a:gd name="T61" fmla="*/ 210 h 321"/>
                    <a:gd name="T62" fmla="*/ 43 w 411"/>
                    <a:gd name="T63" fmla="*/ 207 h 321"/>
                    <a:gd name="T64" fmla="*/ 57 w 411"/>
                    <a:gd name="T65" fmla="*/ 198 h 321"/>
                    <a:gd name="T66" fmla="*/ 40 w 411"/>
                    <a:gd name="T67" fmla="*/ 171 h 321"/>
                    <a:gd name="T68" fmla="*/ 42 w 411"/>
                    <a:gd name="T69" fmla="*/ 161 h 321"/>
                    <a:gd name="T70" fmla="*/ 20 w 411"/>
                    <a:gd name="T71" fmla="*/ 156 h 321"/>
                    <a:gd name="T72" fmla="*/ 0 w 411"/>
                    <a:gd name="T73" fmla="*/ 125 h 321"/>
                    <a:gd name="T74" fmla="*/ 39 w 411"/>
                    <a:gd name="T75" fmla="*/ 72 h 321"/>
                    <a:gd name="T76" fmla="*/ 28 w 411"/>
                    <a:gd name="T77" fmla="*/ 37 h 321"/>
                    <a:gd name="T78" fmla="*/ 93 w 411"/>
                    <a:gd name="T79" fmla="*/ 31 h 321"/>
                    <a:gd name="T80" fmla="*/ 108 w 411"/>
                    <a:gd name="T81" fmla="*/ 8 h 321"/>
                    <a:gd name="T82" fmla="*/ 122 w 411"/>
                    <a:gd name="T83" fmla="*/ 15 h 321"/>
                    <a:gd name="T84" fmla="*/ 163 w 411"/>
                    <a:gd name="T8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21">
                      <a:moveTo>
                        <a:pt x="163" y="0"/>
                      </a:moveTo>
                      <a:lnTo>
                        <a:pt x="179" y="8"/>
                      </a:lnTo>
                      <a:lnTo>
                        <a:pt x="222" y="26"/>
                      </a:lnTo>
                      <a:lnTo>
                        <a:pt x="272" y="66"/>
                      </a:lnTo>
                      <a:lnTo>
                        <a:pt x="292" y="100"/>
                      </a:lnTo>
                      <a:lnTo>
                        <a:pt x="312" y="153"/>
                      </a:lnTo>
                      <a:lnTo>
                        <a:pt x="359" y="183"/>
                      </a:lnTo>
                      <a:lnTo>
                        <a:pt x="376" y="165"/>
                      </a:lnTo>
                      <a:lnTo>
                        <a:pt x="396" y="169"/>
                      </a:lnTo>
                      <a:lnTo>
                        <a:pt x="411" y="190"/>
                      </a:lnTo>
                      <a:lnTo>
                        <a:pt x="393" y="199"/>
                      </a:lnTo>
                      <a:lnTo>
                        <a:pt x="366" y="218"/>
                      </a:lnTo>
                      <a:lnTo>
                        <a:pt x="325" y="225"/>
                      </a:lnTo>
                      <a:lnTo>
                        <a:pt x="314" y="237"/>
                      </a:lnTo>
                      <a:lnTo>
                        <a:pt x="340" y="278"/>
                      </a:lnTo>
                      <a:lnTo>
                        <a:pt x="334" y="290"/>
                      </a:lnTo>
                      <a:lnTo>
                        <a:pt x="314" y="307"/>
                      </a:lnTo>
                      <a:lnTo>
                        <a:pt x="284" y="303"/>
                      </a:lnTo>
                      <a:lnTo>
                        <a:pt x="260" y="303"/>
                      </a:lnTo>
                      <a:lnTo>
                        <a:pt x="246" y="307"/>
                      </a:lnTo>
                      <a:lnTo>
                        <a:pt x="223" y="298"/>
                      </a:lnTo>
                      <a:lnTo>
                        <a:pt x="203" y="313"/>
                      </a:lnTo>
                      <a:lnTo>
                        <a:pt x="189" y="311"/>
                      </a:lnTo>
                      <a:lnTo>
                        <a:pt x="178" y="321"/>
                      </a:lnTo>
                      <a:lnTo>
                        <a:pt x="162" y="313"/>
                      </a:lnTo>
                      <a:lnTo>
                        <a:pt x="158" y="290"/>
                      </a:lnTo>
                      <a:lnTo>
                        <a:pt x="108" y="272"/>
                      </a:lnTo>
                      <a:lnTo>
                        <a:pt x="92" y="245"/>
                      </a:lnTo>
                      <a:lnTo>
                        <a:pt x="67" y="237"/>
                      </a:lnTo>
                      <a:lnTo>
                        <a:pt x="59" y="213"/>
                      </a:lnTo>
                      <a:lnTo>
                        <a:pt x="45" y="210"/>
                      </a:lnTo>
                      <a:lnTo>
                        <a:pt x="43" y="207"/>
                      </a:lnTo>
                      <a:lnTo>
                        <a:pt x="57" y="198"/>
                      </a:lnTo>
                      <a:lnTo>
                        <a:pt x="40" y="171"/>
                      </a:lnTo>
                      <a:lnTo>
                        <a:pt x="42" y="161"/>
                      </a:lnTo>
                      <a:lnTo>
                        <a:pt x="20" y="156"/>
                      </a:lnTo>
                      <a:lnTo>
                        <a:pt x="0" y="125"/>
                      </a:lnTo>
                      <a:lnTo>
                        <a:pt x="39" y="72"/>
                      </a:lnTo>
                      <a:lnTo>
                        <a:pt x="28" y="37"/>
                      </a:lnTo>
                      <a:lnTo>
                        <a:pt x="93" y="31"/>
                      </a:lnTo>
                      <a:lnTo>
                        <a:pt x="108" y="8"/>
                      </a:lnTo>
                      <a:lnTo>
                        <a:pt x="122"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4" name="Freeform 35">
                  <a:extLst>
                    <a:ext uri="{FF2B5EF4-FFF2-40B4-BE49-F238E27FC236}">
                      <a16:creationId xmlns:a16="http://schemas.microsoft.com/office/drawing/2014/main" id="{EB9087B6-6DE2-45FB-9A9D-BD0BDC3EE587}"/>
                    </a:ext>
                  </a:extLst>
                </p:cNvPr>
                <p:cNvSpPr>
                  <a:spLocks/>
                </p:cNvSpPr>
                <p:nvPr/>
              </p:nvSpPr>
              <p:spPr bwMode="auto">
                <a:xfrm>
                  <a:off x="4332288" y="5356226"/>
                  <a:ext cx="444500" cy="604838"/>
                </a:xfrm>
                <a:custGeom>
                  <a:avLst/>
                  <a:gdLst>
                    <a:gd name="T0" fmla="*/ 85 w 280"/>
                    <a:gd name="T1" fmla="*/ 0 h 381"/>
                    <a:gd name="T2" fmla="*/ 109 w 280"/>
                    <a:gd name="T3" fmla="*/ 38 h 381"/>
                    <a:gd name="T4" fmla="*/ 121 w 280"/>
                    <a:gd name="T5" fmla="*/ 41 h 381"/>
                    <a:gd name="T6" fmla="*/ 130 w 280"/>
                    <a:gd name="T7" fmla="*/ 67 h 381"/>
                    <a:gd name="T8" fmla="*/ 163 w 280"/>
                    <a:gd name="T9" fmla="*/ 100 h 381"/>
                    <a:gd name="T10" fmla="*/ 191 w 280"/>
                    <a:gd name="T11" fmla="*/ 81 h 381"/>
                    <a:gd name="T12" fmla="*/ 215 w 280"/>
                    <a:gd name="T13" fmla="*/ 106 h 381"/>
                    <a:gd name="T14" fmla="*/ 262 w 280"/>
                    <a:gd name="T15" fmla="*/ 110 h 381"/>
                    <a:gd name="T16" fmla="*/ 278 w 280"/>
                    <a:gd name="T17" fmla="*/ 119 h 381"/>
                    <a:gd name="T18" fmla="*/ 227 w 280"/>
                    <a:gd name="T19" fmla="*/ 194 h 381"/>
                    <a:gd name="T20" fmla="*/ 243 w 280"/>
                    <a:gd name="T21" fmla="*/ 206 h 381"/>
                    <a:gd name="T22" fmla="*/ 265 w 280"/>
                    <a:gd name="T23" fmla="*/ 234 h 381"/>
                    <a:gd name="T24" fmla="*/ 280 w 280"/>
                    <a:gd name="T25" fmla="*/ 250 h 381"/>
                    <a:gd name="T26" fmla="*/ 263 w 280"/>
                    <a:gd name="T27" fmla="*/ 295 h 381"/>
                    <a:gd name="T28" fmla="*/ 253 w 280"/>
                    <a:gd name="T29" fmla="*/ 299 h 381"/>
                    <a:gd name="T30" fmla="*/ 237 w 280"/>
                    <a:gd name="T31" fmla="*/ 295 h 381"/>
                    <a:gd name="T32" fmla="*/ 234 w 280"/>
                    <a:gd name="T33" fmla="*/ 304 h 381"/>
                    <a:gd name="T34" fmla="*/ 237 w 280"/>
                    <a:gd name="T35" fmla="*/ 342 h 381"/>
                    <a:gd name="T36" fmla="*/ 227 w 280"/>
                    <a:gd name="T37" fmla="*/ 368 h 381"/>
                    <a:gd name="T38" fmla="*/ 203 w 280"/>
                    <a:gd name="T39" fmla="*/ 363 h 381"/>
                    <a:gd name="T40" fmla="*/ 189 w 280"/>
                    <a:gd name="T41" fmla="*/ 368 h 381"/>
                    <a:gd name="T42" fmla="*/ 179 w 280"/>
                    <a:gd name="T43" fmla="*/ 357 h 381"/>
                    <a:gd name="T44" fmla="*/ 163 w 280"/>
                    <a:gd name="T45" fmla="*/ 361 h 381"/>
                    <a:gd name="T46" fmla="*/ 145 w 280"/>
                    <a:gd name="T47" fmla="*/ 357 h 381"/>
                    <a:gd name="T48" fmla="*/ 99 w 280"/>
                    <a:gd name="T49" fmla="*/ 381 h 381"/>
                    <a:gd name="T50" fmla="*/ 84 w 280"/>
                    <a:gd name="T51" fmla="*/ 378 h 381"/>
                    <a:gd name="T52" fmla="*/ 55 w 280"/>
                    <a:gd name="T53" fmla="*/ 337 h 381"/>
                    <a:gd name="T54" fmla="*/ 51 w 280"/>
                    <a:gd name="T55" fmla="*/ 332 h 381"/>
                    <a:gd name="T56" fmla="*/ 20 w 280"/>
                    <a:gd name="T57" fmla="*/ 328 h 381"/>
                    <a:gd name="T58" fmla="*/ 0 w 280"/>
                    <a:gd name="T59" fmla="*/ 319 h 381"/>
                    <a:gd name="T60" fmla="*/ 0 w 280"/>
                    <a:gd name="T61" fmla="*/ 298 h 381"/>
                    <a:gd name="T62" fmla="*/ 10 w 280"/>
                    <a:gd name="T63" fmla="*/ 280 h 381"/>
                    <a:gd name="T64" fmla="*/ 20 w 280"/>
                    <a:gd name="T65" fmla="*/ 235 h 381"/>
                    <a:gd name="T66" fmla="*/ 37 w 280"/>
                    <a:gd name="T67" fmla="*/ 230 h 381"/>
                    <a:gd name="T68" fmla="*/ 45 w 280"/>
                    <a:gd name="T69" fmla="*/ 200 h 381"/>
                    <a:gd name="T70" fmla="*/ 66 w 280"/>
                    <a:gd name="T71" fmla="*/ 191 h 381"/>
                    <a:gd name="T72" fmla="*/ 76 w 280"/>
                    <a:gd name="T73" fmla="*/ 161 h 381"/>
                    <a:gd name="T74" fmla="*/ 76 w 280"/>
                    <a:gd name="T75" fmla="*/ 132 h 381"/>
                    <a:gd name="T76" fmla="*/ 85 w 280"/>
                    <a:gd name="T77" fmla="*/ 119 h 381"/>
                    <a:gd name="T78" fmla="*/ 96 w 280"/>
                    <a:gd name="T79" fmla="*/ 121 h 381"/>
                    <a:gd name="T80" fmla="*/ 99 w 280"/>
                    <a:gd name="T81" fmla="*/ 115 h 381"/>
                    <a:gd name="T82" fmla="*/ 91 w 280"/>
                    <a:gd name="T83" fmla="*/ 101 h 381"/>
                    <a:gd name="T84" fmla="*/ 91 w 280"/>
                    <a:gd name="T85" fmla="*/ 94 h 381"/>
                    <a:gd name="T86" fmla="*/ 96 w 280"/>
                    <a:gd name="T87" fmla="*/ 86 h 381"/>
                    <a:gd name="T88" fmla="*/ 80 w 280"/>
                    <a:gd name="T89" fmla="*/ 75 h 381"/>
                    <a:gd name="T90" fmla="*/ 61 w 280"/>
                    <a:gd name="T91" fmla="*/ 18 h 381"/>
                    <a:gd name="T92" fmla="*/ 67 w 280"/>
                    <a:gd name="T93" fmla="*/ 3 h 381"/>
                    <a:gd name="T94" fmla="*/ 85 w 280"/>
                    <a:gd name="T9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381">
                      <a:moveTo>
                        <a:pt x="85" y="0"/>
                      </a:moveTo>
                      <a:lnTo>
                        <a:pt x="109" y="38"/>
                      </a:lnTo>
                      <a:lnTo>
                        <a:pt x="121" y="41"/>
                      </a:lnTo>
                      <a:lnTo>
                        <a:pt x="130" y="67"/>
                      </a:lnTo>
                      <a:lnTo>
                        <a:pt x="163" y="100"/>
                      </a:lnTo>
                      <a:lnTo>
                        <a:pt x="191" y="81"/>
                      </a:lnTo>
                      <a:lnTo>
                        <a:pt x="215" y="106"/>
                      </a:lnTo>
                      <a:lnTo>
                        <a:pt x="262" y="110"/>
                      </a:lnTo>
                      <a:lnTo>
                        <a:pt x="278" y="119"/>
                      </a:lnTo>
                      <a:lnTo>
                        <a:pt x="227" y="194"/>
                      </a:lnTo>
                      <a:lnTo>
                        <a:pt x="243" y="206"/>
                      </a:lnTo>
                      <a:lnTo>
                        <a:pt x="265" y="234"/>
                      </a:lnTo>
                      <a:lnTo>
                        <a:pt x="280" y="250"/>
                      </a:lnTo>
                      <a:lnTo>
                        <a:pt x="263" y="295"/>
                      </a:lnTo>
                      <a:lnTo>
                        <a:pt x="253" y="299"/>
                      </a:lnTo>
                      <a:lnTo>
                        <a:pt x="237" y="295"/>
                      </a:lnTo>
                      <a:lnTo>
                        <a:pt x="234" y="304"/>
                      </a:lnTo>
                      <a:lnTo>
                        <a:pt x="237" y="342"/>
                      </a:lnTo>
                      <a:lnTo>
                        <a:pt x="227" y="368"/>
                      </a:lnTo>
                      <a:lnTo>
                        <a:pt x="203" y="363"/>
                      </a:lnTo>
                      <a:lnTo>
                        <a:pt x="189" y="368"/>
                      </a:lnTo>
                      <a:lnTo>
                        <a:pt x="179" y="357"/>
                      </a:lnTo>
                      <a:lnTo>
                        <a:pt x="163" y="361"/>
                      </a:lnTo>
                      <a:lnTo>
                        <a:pt x="145" y="357"/>
                      </a:lnTo>
                      <a:lnTo>
                        <a:pt x="99" y="381"/>
                      </a:lnTo>
                      <a:lnTo>
                        <a:pt x="84" y="378"/>
                      </a:lnTo>
                      <a:lnTo>
                        <a:pt x="55" y="337"/>
                      </a:lnTo>
                      <a:lnTo>
                        <a:pt x="51" y="332"/>
                      </a:lnTo>
                      <a:lnTo>
                        <a:pt x="20" y="328"/>
                      </a:lnTo>
                      <a:lnTo>
                        <a:pt x="0" y="319"/>
                      </a:lnTo>
                      <a:lnTo>
                        <a:pt x="0" y="298"/>
                      </a:lnTo>
                      <a:lnTo>
                        <a:pt x="10" y="280"/>
                      </a:lnTo>
                      <a:lnTo>
                        <a:pt x="20" y="235"/>
                      </a:lnTo>
                      <a:lnTo>
                        <a:pt x="37" y="230"/>
                      </a:lnTo>
                      <a:lnTo>
                        <a:pt x="45" y="200"/>
                      </a:lnTo>
                      <a:lnTo>
                        <a:pt x="66" y="191"/>
                      </a:lnTo>
                      <a:lnTo>
                        <a:pt x="76" y="161"/>
                      </a:lnTo>
                      <a:lnTo>
                        <a:pt x="76" y="132"/>
                      </a:lnTo>
                      <a:lnTo>
                        <a:pt x="85" y="119"/>
                      </a:lnTo>
                      <a:lnTo>
                        <a:pt x="96" y="121"/>
                      </a:lnTo>
                      <a:lnTo>
                        <a:pt x="99" y="115"/>
                      </a:lnTo>
                      <a:lnTo>
                        <a:pt x="91" y="101"/>
                      </a:lnTo>
                      <a:lnTo>
                        <a:pt x="91" y="94"/>
                      </a:lnTo>
                      <a:lnTo>
                        <a:pt x="96" y="86"/>
                      </a:lnTo>
                      <a:lnTo>
                        <a:pt x="80" y="75"/>
                      </a:lnTo>
                      <a:lnTo>
                        <a:pt x="61" y="18"/>
                      </a:lnTo>
                      <a:lnTo>
                        <a:pt x="67" y="3"/>
                      </a:lnTo>
                      <a:lnTo>
                        <a:pt x="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5" name="Freeform 36">
                  <a:extLst>
                    <a:ext uri="{FF2B5EF4-FFF2-40B4-BE49-F238E27FC236}">
                      <a16:creationId xmlns:a16="http://schemas.microsoft.com/office/drawing/2014/main" id="{FE47254F-B958-4C97-9645-8EE183272800}"/>
                    </a:ext>
                  </a:extLst>
                </p:cNvPr>
                <p:cNvSpPr>
                  <a:spLocks/>
                </p:cNvSpPr>
                <p:nvPr/>
              </p:nvSpPr>
              <p:spPr bwMode="auto">
                <a:xfrm>
                  <a:off x="4344988" y="5049838"/>
                  <a:ext cx="703263" cy="495300"/>
                </a:xfrm>
                <a:custGeom>
                  <a:avLst/>
                  <a:gdLst>
                    <a:gd name="T0" fmla="*/ 290 w 443"/>
                    <a:gd name="T1" fmla="*/ 0 h 312"/>
                    <a:gd name="T2" fmla="*/ 304 w 443"/>
                    <a:gd name="T3" fmla="*/ 15 h 312"/>
                    <a:gd name="T4" fmla="*/ 305 w 443"/>
                    <a:gd name="T5" fmla="*/ 54 h 312"/>
                    <a:gd name="T6" fmla="*/ 325 w 443"/>
                    <a:gd name="T7" fmla="*/ 57 h 312"/>
                    <a:gd name="T8" fmla="*/ 338 w 443"/>
                    <a:gd name="T9" fmla="*/ 66 h 312"/>
                    <a:gd name="T10" fmla="*/ 348 w 443"/>
                    <a:gd name="T11" fmla="*/ 70 h 312"/>
                    <a:gd name="T12" fmla="*/ 365 w 443"/>
                    <a:gd name="T13" fmla="*/ 115 h 312"/>
                    <a:gd name="T14" fmla="*/ 418 w 443"/>
                    <a:gd name="T15" fmla="*/ 173 h 312"/>
                    <a:gd name="T16" fmla="*/ 443 w 443"/>
                    <a:gd name="T17" fmla="*/ 185 h 312"/>
                    <a:gd name="T18" fmla="*/ 440 w 443"/>
                    <a:gd name="T19" fmla="*/ 196 h 312"/>
                    <a:gd name="T20" fmla="*/ 419 w 443"/>
                    <a:gd name="T21" fmla="*/ 201 h 312"/>
                    <a:gd name="T22" fmla="*/ 404 w 443"/>
                    <a:gd name="T23" fmla="*/ 219 h 312"/>
                    <a:gd name="T24" fmla="*/ 390 w 443"/>
                    <a:gd name="T25" fmla="*/ 223 h 312"/>
                    <a:gd name="T26" fmla="*/ 376 w 443"/>
                    <a:gd name="T27" fmla="*/ 282 h 312"/>
                    <a:gd name="T28" fmla="*/ 354 w 443"/>
                    <a:gd name="T29" fmla="*/ 267 h 312"/>
                    <a:gd name="T30" fmla="*/ 321 w 443"/>
                    <a:gd name="T31" fmla="*/ 273 h 312"/>
                    <a:gd name="T32" fmla="*/ 315 w 443"/>
                    <a:gd name="T33" fmla="*/ 268 h 312"/>
                    <a:gd name="T34" fmla="*/ 308 w 443"/>
                    <a:gd name="T35" fmla="*/ 273 h 312"/>
                    <a:gd name="T36" fmla="*/ 304 w 443"/>
                    <a:gd name="T37" fmla="*/ 287 h 312"/>
                    <a:gd name="T38" fmla="*/ 270 w 443"/>
                    <a:gd name="T39" fmla="*/ 312 h 312"/>
                    <a:gd name="T40" fmla="*/ 254 w 443"/>
                    <a:gd name="T41" fmla="*/ 303 h 312"/>
                    <a:gd name="T42" fmla="*/ 207 w 443"/>
                    <a:gd name="T43" fmla="*/ 299 h 312"/>
                    <a:gd name="T44" fmla="*/ 183 w 443"/>
                    <a:gd name="T45" fmla="*/ 274 h 312"/>
                    <a:gd name="T46" fmla="*/ 155 w 443"/>
                    <a:gd name="T47" fmla="*/ 293 h 312"/>
                    <a:gd name="T48" fmla="*/ 122 w 443"/>
                    <a:gd name="T49" fmla="*/ 260 h 312"/>
                    <a:gd name="T50" fmla="*/ 113 w 443"/>
                    <a:gd name="T51" fmla="*/ 234 h 312"/>
                    <a:gd name="T52" fmla="*/ 101 w 443"/>
                    <a:gd name="T53" fmla="*/ 231 h 312"/>
                    <a:gd name="T54" fmla="*/ 77 w 443"/>
                    <a:gd name="T55" fmla="*/ 193 h 312"/>
                    <a:gd name="T56" fmla="*/ 59 w 443"/>
                    <a:gd name="T57" fmla="*/ 196 h 312"/>
                    <a:gd name="T58" fmla="*/ 53 w 443"/>
                    <a:gd name="T59" fmla="*/ 211 h 312"/>
                    <a:gd name="T60" fmla="*/ 27 w 443"/>
                    <a:gd name="T61" fmla="*/ 204 h 312"/>
                    <a:gd name="T62" fmla="*/ 0 w 443"/>
                    <a:gd name="T63" fmla="*/ 201 h 312"/>
                    <a:gd name="T64" fmla="*/ 0 w 443"/>
                    <a:gd name="T65" fmla="*/ 181 h 312"/>
                    <a:gd name="T66" fmla="*/ 15 w 443"/>
                    <a:gd name="T67" fmla="*/ 149 h 312"/>
                    <a:gd name="T68" fmla="*/ 24 w 443"/>
                    <a:gd name="T69" fmla="*/ 99 h 312"/>
                    <a:gd name="T70" fmla="*/ 8 w 443"/>
                    <a:gd name="T71" fmla="*/ 82 h 312"/>
                    <a:gd name="T72" fmla="*/ 15 w 443"/>
                    <a:gd name="T73" fmla="*/ 72 h 312"/>
                    <a:gd name="T74" fmla="*/ 68 w 443"/>
                    <a:gd name="T75" fmla="*/ 46 h 312"/>
                    <a:gd name="T76" fmla="*/ 79 w 443"/>
                    <a:gd name="T77" fmla="*/ 51 h 312"/>
                    <a:gd name="T78" fmla="*/ 72 w 443"/>
                    <a:gd name="T79" fmla="*/ 72 h 312"/>
                    <a:gd name="T80" fmla="*/ 82 w 443"/>
                    <a:gd name="T81" fmla="*/ 77 h 312"/>
                    <a:gd name="T82" fmla="*/ 98 w 443"/>
                    <a:gd name="T83" fmla="*/ 75 h 312"/>
                    <a:gd name="T84" fmla="*/ 99 w 443"/>
                    <a:gd name="T85" fmla="*/ 41 h 312"/>
                    <a:gd name="T86" fmla="*/ 131 w 443"/>
                    <a:gd name="T87" fmla="*/ 27 h 312"/>
                    <a:gd name="T88" fmla="*/ 165 w 443"/>
                    <a:gd name="T89" fmla="*/ 23 h 312"/>
                    <a:gd name="T90" fmla="*/ 181 w 443"/>
                    <a:gd name="T91" fmla="*/ 33 h 312"/>
                    <a:gd name="T92" fmla="*/ 197 w 443"/>
                    <a:gd name="T93" fmla="*/ 20 h 312"/>
                    <a:gd name="T94" fmla="*/ 250 w 443"/>
                    <a:gd name="T95" fmla="*/ 1 h 312"/>
                    <a:gd name="T96" fmla="*/ 261 w 443"/>
                    <a:gd name="T97" fmla="*/ 11 h 312"/>
                    <a:gd name="T98" fmla="*/ 274 w 443"/>
                    <a:gd name="T99" fmla="*/ 16 h 312"/>
                    <a:gd name="T100" fmla="*/ 290 w 443"/>
                    <a:gd name="T10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312">
                      <a:moveTo>
                        <a:pt x="290" y="0"/>
                      </a:moveTo>
                      <a:lnTo>
                        <a:pt x="304" y="15"/>
                      </a:lnTo>
                      <a:lnTo>
                        <a:pt x="305" y="54"/>
                      </a:lnTo>
                      <a:lnTo>
                        <a:pt x="325" y="57"/>
                      </a:lnTo>
                      <a:lnTo>
                        <a:pt x="338" y="66"/>
                      </a:lnTo>
                      <a:lnTo>
                        <a:pt x="348" y="70"/>
                      </a:lnTo>
                      <a:lnTo>
                        <a:pt x="365" y="115"/>
                      </a:lnTo>
                      <a:lnTo>
                        <a:pt x="418" y="173"/>
                      </a:lnTo>
                      <a:lnTo>
                        <a:pt x="443" y="185"/>
                      </a:lnTo>
                      <a:lnTo>
                        <a:pt x="440" y="196"/>
                      </a:lnTo>
                      <a:lnTo>
                        <a:pt x="419" y="201"/>
                      </a:lnTo>
                      <a:lnTo>
                        <a:pt x="404" y="219"/>
                      </a:lnTo>
                      <a:lnTo>
                        <a:pt x="390" y="223"/>
                      </a:lnTo>
                      <a:lnTo>
                        <a:pt x="376" y="282"/>
                      </a:lnTo>
                      <a:lnTo>
                        <a:pt x="354" y="267"/>
                      </a:lnTo>
                      <a:lnTo>
                        <a:pt x="321" y="273"/>
                      </a:lnTo>
                      <a:lnTo>
                        <a:pt x="315" y="268"/>
                      </a:lnTo>
                      <a:lnTo>
                        <a:pt x="308" y="273"/>
                      </a:lnTo>
                      <a:lnTo>
                        <a:pt x="304" y="287"/>
                      </a:lnTo>
                      <a:lnTo>
                        <a:pt x="270" y="312"/>
                      </a:lnTo>
                      <a:lnTo>
                        <a:pt x="254" y="303"/>
                      </a:lnTo>
                      <a:lnTo>
                        <a:pt x="207" y="299"/>
                      </a:lnTo>
                      <a:lnTo>
                        <a:pt x="183" y="274"/>
                      </a:lnTo>
                      <a:lnTo>
                        <a:pt x="155" y="293"/>
                      </a:lnTo>
                      <a:lnTo>
                        <a:pt x="122" y="260"/>
                      </a:lnTo>
                      <a:lnTo>
                        <a:pt x="113" y="234"/>
                      </a:lnTo>
                      <a:lnTo>
                        <a:pt x="101" y="231"/>
                      </a:lnTo>
                      <a:lnTo>
                        <a:pt x="77" y="193"/>
                      </a:lnTo>
                      <a:lnTo>
                        <a:pt x="59" y="196"/>
                      </a:lnTo>
                      <a:lnTo>
                        <a:pt x="53" y="211"/>
                      </a:lnTo>
                      <a:lnTo>
                        <a:pt x="27" y="204"/>
                      </a:lnTo>
                      <a:lnTo>
                        <a:pt x="0" y="201"/>
                      </a:lnTo>
                      <a:lnTo>
                        <a:pt x="0" y="181"/>
                      </a:lnTo>
                      <a:lnTo>
                        <a:pt x="15" y="149"/>
                      </a:lnTo>
                      <a:lnTo>
                        <a:pt x="24" y="99"/>
                      </a:lnTo>
                      <a:lnTo>
                        <a:pt x="8" y="82"/>
                      </a:lnTo>
                      <a:lnTo>
                        <a:pt x="15" y="72"/>
                      </a:lnTo>
                      <a:lnTo>
                        <a:pt x="68" y="46"/>
                      </a:lnTo>
                      <a:lnTo>
                        <a:pt x="79" y="51"/>
                      </a:lnTo>
                      <a:lnTo>
                        <a:pt x="72" y="72"/>
                      </a:lnTo>
                      <a:lnTo>
                        <a:pt x="82" y="77"/>
                      </a:lnTo>
                      <a:lnTo>
                        <a:pt x="98" y="75"/>
                      </a:lnTo>
                      <a:lnTo>
                        <a:pt x="99" y="41"/>
                      </a:lnTo>
                      <a:lnTo>
                        <a:pt x="131" y="27"/>
                      </a:lnTo>
                      <a:lnTo>
                        <a:pt x="165" y="23"/>
                      </a:lnTo>
                      <a:lnTo>
                        <a:pt x="181" y="33"/>
                      </a:lnTo>
                      <a:lnTo>
                        <a:pt x="197" y="20"/>
                      </a:lnTo>
                      <a:lnTo>
                        <a:pt x="250" y="1"/>
                      </a:lnTo>
                      <a:lnTo>
                        <a:pt x="261" y="11"/>
                      </a:lnTo>
                      <a:lnTo>
                        <a:pt x="274" y="16"/>
                      </a:lnTo>
                      <a:lnTo>
                        <a:pt x="2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6" name="Freeform 37">
                  <a:extLst>
                    <a:ext uri="{FF2B5EF4-FFF2-40B4-BE49-F238E27FC236}">
                      <a16:creationId xmlns:a16="http://schemas.microsoft.com/office/drawing/2014/main" id="{B2E67F0F-7A38-4FEB-A31C-C4C12A47C7A0}"/>
                    </a:ext>
                  </a:extLst>
                </p:cNvPr>
                <p:cNvSpPr>
                  <a:spLocks/>
                </p:cNvSpPr>
                <p:nvPr/>
              </p:nvSpPr>
              <p:spPr bwMode="auto">
                <a:xfrm>
                  <a:off x="4692651" y="5146676"/>
                  <a:ext cx="747713" cy="806450"/>
                </a:xfrm>
                <a:custGeom>
                  <a:avLst/>
                  <a:gdLst>
                    <a:gd name="T0" fmla="*/ 329 w 471"/>
                    <a:gd name="T1" fmla="*/ 31 h 508"/>
                    <a:gd name="T2" fmla="*/ 349 w 471"/>
                    <a:gd name="T3" fmla="*/ 46 h 508"/>
                    <a:gd name="T4" fmla="*/ 352 w 471"/>
                    <a:gd name="T5" fmla="*/ 82 h 508"/>
                    <a:gd name="T6" fmla="*/ 368 w 471"/>
                    <a:gd name="T7" fmla="*/ 88 h 508"/>
                    <a:gd name="T8" fmla="*/ 401 w 471"/>
                    <a:gd name="T9" fmla="*/ 120 h 508"/>
                    <a:gd name="T10" fmla="*/ 467 w 471"/>
                    <a:gd name="T11" fmla="*/ 165 h 508"/>
                    <a:gd name="T12" fmla="*/ 453 w 471"/>
                    <a:gd name="T13" fmla="*/ 197 h 508"/>
                    <a:gd name="T14" fmla="*/ 407 w 471"/>
                    <a:gd name="T15" fmla="*/ 199 h 508"/>
                    <a:gd name="T16" fmla="*/ 376 w 471"/>
                    <a:gd name="T17" fmla="*/ 236 h 508"/>
                    <a:gd name="T18" fmla="*/ 358 w 471"/>
                    <a:gd name="T19" fmla="*/ 262 h 508"/>
                    <a:gd name="T20" fmla="*/ 302 w 471"/>
                    <a:gd name="T21" fmla="*/ 277 h 508"/>
                    <a:gd name="T22" fmla="*/ 263 w 471"/>
                    <a:gd name="T23" fmla="*/ 246 h 508"/>
                    <a:gd name="T24" fmla="*/ 268 w 471"/>
                    <a:gd name="T25" fmla="*/ 273 h 508"/>
                    <a:gd name="T26" fmla="*/ 236 w 471"/>
                    <a:gd name="T27" fmla="*/ 295 h 508"/>
                    <a:gd name="T28" fmla="*/ 218 w 471"/>
                    <a:gd name="T29" fmla="*/ 310 h 508"/>
                    <a:gd name="T30" fmla="*/ 164 w 471"/>
                    <a:gd name="T31" fmla="*/ 341 h 508"/>
                    <a:gd name="T32" fmla="*/ 161 w 471"/>
                    <a:gd name="T33" fmla="*/ 376 h 508"/>
                    <a:gd name="T34" fmla="*/ 125 w 471"/>
                    <a:gd name="T35" fmla="*/ 424 h 508"/>
                    <a:gd name="T36" fmla="*/ 110 w 471"/>
                    <a:gd name="T37" fmla="*/ 444 h 508"/>
                    <a:gd name="T38" fmla="*/ 70 w 471"/>
                    <a:gd name="T39" fmla="*/ 447 h 508"/>
                    <a:gd name="T40" fmla="*/ 43 w 471"/>
                    <a:gd name="T41" fmla="*/ 506 h 508"/>
                    <a:gd name="T42" fmla="*/ 0 w 471"/>
                    <a:gd name="T43" fmla="*/ 500 h 508"/>
                    <a:gd name="T44" fmla="*/ 7 w 471"/>
                    <a:gd name="T45" fmla="*/ 436 h 508"/>
                    <a:gd name="T46" fmla="*/ 26 w 471"/>
                    <a:gd name="T47" fmla="*/ 431 h 508"/>
                    <a:gd name="T48" fmla="*/ 53 w 471"/>
                    <a:gd name="T49" fmla="*/ 382 h 508"/>
                    <a:gd name="T50" fmla="*/ 16 w 471"/>
                    <a:gd name="T51" fmla="*/ 338 h 508"/>
                    <a:gd name="T52" fmla="*/ 51 w 471"/>
                    <a:gd name="T53" fmla="*/ 251 h 508"/>
                    <a:gd name="T54" fmla="*/ 89 w 471"/>
                    <a:gd name="T55" fmla="*/ 212 h 508"/>
                    <a:gd name="T56" fmla="*/ 102 w 471"/>
                    <a:gd name="T57" fmla="*/ 212 h 508"/>
                    <a:gd name="T58" fmla="*/ 157 w 471"/>
                    <a:gd name="T59" fmla="*/ 221 h 508"/>
                    <a:gd name="T60" fmla="*/ 185 w 471"/>
                    <a:gd name="T61" fmla="*/ 158 h 508"/>
                    <a:gd name="T62" fmla="*/ 221 w 471"/>
                    <a:gd name="T63" fmla="*/ 135 h 508"/>
                    <a:gd name="T64" fmla="*/ 199 w 471"/>
                    <a:gd name="T65" fmla="*/ 112 h 508"/>
                    <a:gd name="T66" fmla="*/ 169 w 471"/>
                    <a:gd name="T67" fmla="*/ 43 h 508"/>
                    <a:gd name="T68" fmla="*/ 245 w 471"/>
                    <a:gd name="T69" fmla="*/ 34 h 508"/>
                    <a:gd name="T70" fmla="*/ 260 w 471"/>
                    <a:gd name="T71" fmla="*/ 9 h 508"/>
                    <a:gd name="T72" fmla="*/ 309 w 471"/>
                    <a:gd name="T7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508">
                      <a:moveTo>
                        <a:pt x="309" y="0"/>
                      </a:moveTo>
                      <a:lnTo>
                        <a:pt x="329" y="31"/>
                      </a:lnTo>
                      <a:lnTo>
                        <a:pt x="351" y="36"/>
                      </a:lnTo>
                      <a:lnTo>
                        <a:pt x="349" y="46"/>
                      </a:lnTo>
                      <a:lnTo>
                        <a:pt x="366" y="73"/>
                      </a:lnTo>
                      <a:lnTo>
                        <a:pt x="352" y="82"/>
                      </a:lnTo>
                      <a:lnTo>
                        <a:pt x="354" y="85"/>
                      </a:lnTo>
                      <a:lnTo>
                        <a:pt x="368" y="88"/>
                      </a:lnTo>
                      <a:lnTo>
                        <a:pt x="376" y="112"/>
                      </a:lnTo>
                      <a:lnTo>
                        <a:pt x="401" y="120"/>
                      </a:lnTo>
                      <a:lnTo>
                        <a:pt x="417" y="147"/>
                      </a:lnTo>
                      <a:lnTo>
                        <a:pt x="467" y="165"/>
                      </a:lnTo>
                      <a:lnTo>
                        <a:pt x="471" y="188"/>
                      </a:lnTo>
                      <a:lnTo>
                        <a:pt x="453" y="197"/>
                      </a:lnTo>
                      <a:lnTo>
                        <a:pt x="420" y="191"/>
                      </a:lnTo>
                      <a:lnTo>
                        <a:pt x="407" y="199"/>
                      </a:lnTo>
                      <a:lnTo>
                        <a:pt x="403" y="218"/>
                      </a:lnTo>
                      <a:lnTo>
                        <a:pt x="376" y="236"/>
                      </a:lnTo>
                      <a:lnTo>
                        <a:pt x="369" y="252"/>
                      </a:lnTo>
                      <a:lnTo>
                        <a:pt x="358" y="262"/>
                      </a:lnTo>
                      <a:lnTo>
                        <a:pt x="341" y="262"/>
                      </a:lnTo>
                      <a:lnTo>
                        <a:pt x="302" y="277"/>
                      </a:lnTo>
                      <a:lnTo>
                        <a:pt x="274" y="246"/>
                      </a:lnTo>
                      <a:lnTo>
                        <a:pt x="263" y="246"/>
                      </a:lnTo>
                      <a:lnTo>
                        <a:pt x="260" y="252"/>
                      </a:lnTo>
                      <a:lnTo>
                        <a:pt x="268" y="273"/>
                      </a:lnTo>
                      <a:lnTo>
                        <a:pt x="263" y="281"/>
                      </a:lnTo>
                      <a:lnTo>
                        <a:pt x="236" y="295"/>
                      </a:lnTo>
                      <a:lnTo>
                        <a:pt x="228" y="312"/>
                      </a:lnTo>
                      <a:lnTo>
                        <a:pt x="218" y="310"/>
                      </a:lnTo>
                      <a:lnTo>
                        <a:pt x="186" y="318"/>
                      </a:lnTo>
                      <a:lnTo>
                        <a:pt x="164" y="341"/>
                      </a:lnTo>
                      <a:lnTo>
                        <a:pt x="170" y="361"/>
                      </a:lnTo>
                      <a:lnTo>
                        <a:pt x="161" y="376"/>
                      </a:lnTo>
                      <a:lnTo>
                        <a:pt x="135" y="390"/>
                      </a:lnTo>
                      <a:lnTo>
                        <a:pt x="125" y="424"/>
                      </a:lnTo>
                      <a:lnTo>
                        <a:pt x="124" y="447"/>
                      </a:lnTo>
                      <a:lnTo>
                        <a:pt x="110" y="444"/>
                      </a:lnTo>
                      <a:lnTo>
                        <a:pt x="82" y="437"/>
                      </a:lnTo>
                      <a:lnTo>
                        <a:pt x="70" y="447"/>
                      </a:lnTo>
                      <a:lnTo>
                        <a:pt x="61" y="480"/>
                      </a:lnTo>
                      <a:lnTo>
                        <a:pt x="43" y="506"/>
                      </a:lnTo>
                      <a:lnTo>
                        <a:pt x="23" y="508"/>
                      </a:lnTo>
                      <a:lnTo>
                        <a:pt x="0" y="500"/>
                      </a:lnTo>
                      <a:lnTo>
                        <a:pt x="10" y="474"/>
                      </a:lnTo>
                      <a:lnTo>
                        <a:pt x="7" y="436"/>
                      </a:lnTo>
                      <a:lnTo>
                        <a:pt x="10" y="427"/>
                      </a:lnTo>
                      <a:lnTo>
                        <a:pt x="26" y="431"/>
                      </a:lnTo>
                      <a:lnTo>
                        <a:pt x="36" y="427"/>
                      </a:lnTo>
                      <a:lnTo>
                        <a:pt x="53" y="382"/>
                      </a:lnTo>
                      <a:lnTo>
                        <a:pt x="38" y="366"/>
                      </a:lnTo>
                      <a:lnTo>
                        <a:pt x="16" y="338"/>
                      </a:lnTo>
                      <a:lnTo>
                        <a:pt x="0" y="326"/>
                      </a:lnTo>
                      <a:lnTo>
                        <a:pt x="51" y="251"/>
                      </a:lnTo>
                      <a:lnTo>
                        <a:pt x="85" y="226"/>
                      </a:lnTo>
                      <a:lnTo>
                        <a:pt x="89" y="212"/>
                      </a:lnTo>
                      <a:lnTo>
                        <a:pt x="96" y="207"/>
                      </a:lnTo>
                      <a:lnTo>
                        <a:pt x="102" y="212"/>
                      </a:lnTo>
                      <a:lnTo>
                        <a:pt x="135" y="206"/>
                      </a:lnTo>
                      <a:lnTo>
                        <a:pt x="157" y="221"/>
                      </a:lnTo>
                      <a:lnTo>
                        <a:pt x="171" y="162"/>
                      </a:lnTo>
                      <a:lnTo>
                        <a:pt x="185" y="158"/>
                      </a:lnTo>
                      <a:lnTo>
                        <a:pt x="200" y="140"/>
                      </a:lnTo>
                      <a:lnTo>
                        <a:pt x="221" y="135"/>
                      </a:lnTo>
                      <a:lnTo>
                        <a:pt x="224" y="124"/>
                      </a:lnTo>
                      <a:lnTo>
                        <a:pt x="199" y="112"/>
                      </a:lnTo>
                      <a:lnTo>
                        <a:pt x="146" y="54"/>
                      </a:lnTo>
                      <a:lnTo>
                        <a:pt x="169" y="43"/>
                      </a:lnTo>
                      <a:lnTo>
                        <a:pt x="221" y="46"/>
                      </a:lnTo>
                      <a:lnTo>
                        <a:pt x="245" y="34"/>
                      </a:lnTo>
                      <a:lnTo>
                        <a:pt x="246" y="20"/>
                      </a:lnTo>
                      <a:lnTo>
                        <a:pt x="260" y="9"/>
                      </a:lnTo>
                      <a:lnTo>
                        <a:pt x="274" y="11"/>
                      </a:lnTo>
                      <a:lnTo>
                        <a:pt x="30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7" name="Freeform 38">
                  <a:extLst>
                    <a:ext uri="{FF2B5EF4-FFF2-40B4-BE49-F238E27FC236}">
                      <a16:creationId xmlns:a16="http://schemas.microsoft.com/office/drawing/2014/main" id="{A6AD4079-8D2D-4622-BC38-5E04DD7A757E}"/>
                    </a:ext>
                  </a:extLst>
                </p:cNvPr>
                <p:cNvSpPr>
                  <a:spLocks/>
                </p:cNvSpPr>
                <p:nvPr/>
              </p:nvSpPr>
              <p:spPr bwMode="auto">
                <a:xfrm>
                  <a:off x="5307013" y="4452938"/>
                  <a:ext cx="750888" cy="796925"/>
                </a:xfrm>
                <a:custGeom>
                  <a:avLst/>
                  <a:gdLst>
                    <a:gd name="T0" fmla="*/ 256 w 473"/>
                    <a:gd name="T1" fmla="*/ 0 h 502"/>
                    <a:gd name="T2" fmla="*/ 266 w 473"/>
                    <a:gd name="T3" fmla="*/ 35 h 502"/>
                    <a:gd name="T4" fmla="*/ 283 w 473"/>
                    <a:gd name="T5" fmla="*/ 35 h 502"/>
                    <a:gd name="T6" fmla="*/ 301 w 473"/>
                    <a:gd name="T7" fmla="*/ 51 h 502"/>
                    <a:gd name="T8" fmla="*/ 307 w 473"/>
                    <a:gd name="T9" fmla="*/ 91 h 502"/>
                    <a:gd name="T10" fmla="*/ 323 w 473"/>
                    <a:gd name="T11" fmla="*/ 110 h 502"/>
                    <a:gd name="T12" fmla="*/ 346 w 473"/>
                    <a:gd name="T13" fmla="*/ 135 h 502"/>
                    <a:gd name="T14" fmla="*/ 346 w 473"/>
                    <a:gd name="T15" fmla="*/ 161 h 502"/>
                    <a:gd name="T16" fmla="*/ 377 w 473"/>
                    <a:gd name="T17" fmla="*/ 191 h 502"/>
                    <a:gd name="T18" fmla="*/ 373 w 473"/>
                    <a:gd name="T19" fmla="*/ 206 h 502"/>
                    <a:gd name="T20" fmla="*/ 361 w 473"/>
                    <a:gd name="T21" fmla="*/ 218 h 502"/>
                    <a:gd name="T22" fmla="*/ 373 w 473"/>
                    <a:gd name="T23" fmla="*/ 245 h 502"/>
                    <a:gd name="T24" fmla="*/ 373 w 473"/>
                    <a:gd name="T25" fmla="*/ 263 h 502"/>
                    <a:gd name="T26" fmla="*/ 397 w 473"/>
                    <a:gd name="T27" fmla="*/ 287 h 502"/>
                    <a:gd name="T28" fmla="*/ 422 w 473"/>
                    <a:gd name="T29" fmla="*/ 289 h 502"/>
                    <a:gd name="T30" fmla="*/ 445 w 473"/>
                    <a:gd name="T31" fmla="*/ 292 h 502"/>
                    <a:gd name="T32" fmla="*/ 427 w 473"/>
                    <a:gd name="T33" fmla="*/ 331 h 502"/>
                    <a:gd name="T34" fmla="*/ 455 w 473"/>
                    <a:gd name="T35" fmla="*/ 356 h 502"/>
                    <a:gd name="T36" fmla="*/ 473 w 473"/>
                    <a:gd name="T37" fmla="*/ 376 h 502"/>
                    <a:gd name="T38" fmla="*/ 460 w 473"/>
                    <a:gd name="T39" fmla="*/ 402 h 502"/>
                    <a:gd name="T40" fmla="*/ 420 w 473"/>
                    <a:gd name="T41" fmla="*/ 431 h 502"/>
                    <a:gd name="T42" fmla="*/ 405 w 473"/>
                    <a:gd name="T43" fmla="*/ 445 h 502"/>
                    <a:gd name="T44" fmla="*/ 370 w 473"/>
                    <a:gd name="T45" fmla="*/ 442 h 502"/>
                    <a:gd name="T46" fmla="*/ 358 w 473"/>
                    <a:gd name="T47" fmla="*/ 492 h 502"/>
                    <a:gd name="T48" fmla="*/ 333 w 473"/>
                    <a:gd name="T49" fmla="*/ 502 h 502"/>
                    <a:gd name="T50" fmla="*/ 318 w 473"/>
                    <a:gd name="T51" fmla="*/ 481 h 502"/>
                    <a:gd name="T52" fmla="*/ 298 w 473"/>
                    <a:gd name="T53" fmla="*/ 477 h 502"/>
                    <a:gd name="T54" fmla="*/ 281 w 473"/>
                    <a:gd name="T55" fmla="*/ 495 h 502"/>
                    <a:gd name="T56" fmla="*/ 234 w 473"/>
                    <a:gd name="T57" fmla="*/ 465 h 502"/>
                    <a:gd name="T58" fmla="*/ 214 w 473"/>
                    <a:gd name="T59" fmla="*/ 412 h 502"/>
                    <a:gd name="T60" fmla="*/ 194 w 473"/>
                    <a:gd name="T61" fmla="*/ 378 h 502"/>
                    <a:gd name="T62" fmla="*/ 144 w 473"/>
                    <a:gd name="T63" fmla="*/ 338 h 502"/>
                    <a:gd name="T64" fmla="*/ 101 w 473"/>
                    <a:gd name="T65" fmla="*/ 320 h 502"/>
                    <a:gd name="T66" fmla="*/ 85 w 473"/>
                    <a:gd name="T67" fmla="*/ 312 h 502"/>
                    <a:gd name="T68" fmla="*/ 44 w 473"/>
                    <a:gd name="T69" fmla="*/ 327 h 502"/>
                    <a:gd name="T70" fmla="*/ 30 w 473"/>
                    <a:gd name="T71" fmla="*/ 320 h 502"/>
                    <a:gd name="T72" fmla="*/ 25 w 473"/>
                    <a:gd name="T73" fmla="*/ 304 h 502"/>
                    <a:gd name="T74" fmla="*/ 35 w 473"/>
                    <a:gd name="T75" fmla="*/ 289 h 502"/>
                    <a:gd name="T76" fmla="*/ 31 w 473"/>
                    <a:gd name="T77" fmla="*/ 277 h 502"/>
                    <a:gd name="T78" fmla="*/ 15 w 473"/>
                    <a:gd name="T79" fmla="*/ 258 h 502"/>
                    <a:gd name="T80" fmla="*/ 16 w 473"/>
                    <a:gd name="T81" fmla="*/ 235 h 502"/>
                    <a:gd name="T82" fmla="*/ 0 w 473"/>
                    <a:gd name="T83" fmla="*/ 203 h 502"/>
                    <a:gd name="T84" fmla="*/ 10 w 473"/>
                    <a:gd name="T85" fmla="*/ 193 h 502"/>
                    <a:gd name="T86" fmla="*/ 49 w 473"/>
                    <a:gd name="T87" fmla="*/ 159 h 502"/>
                    <a:gd name="T88" fmla="*/ 76 w 473"/>
                    <a:gd name="T89" fmla="*/ 159 h 502"/>
                    <a:gd name="T90" fmla="*/ 89 w 473"/>
                    <a:gd name="T91" fmla="*/ 153 h 502"/>
                    <a:gd name="T92" fmla="*/ 89 w 473"/>
                    <a:gd name="T93" fmla="*/ 141 h 502"/>
                    <a:gd name="T94" fmla="*/ 101 w 473"/>
                    <a:gd name="T95" fmla="*/ 124 h 502"/>
                    <a:gd name="T96" fmla="*/ 139 w 473"/>
                    <a:gd name="T97" fmla="*/ 110 h 502"/>
                    <a:gd name="T98" fmla="*/ 150 w 473"/>
                    <a:gd name="T99" fmla="*/ 122 h 502"/>
                    <a:gd name="T100" fmla="*/ 165 w 473"/>
                    <a:gd name="T101" fmla="*/ 124 h 502"/>
                    <a:gd name="T102" fmla="*/ 193 w 473"/>
                    <a:gd name="T103" fmla="*/ 106 h 502"/>
                    <a:gd name="T104" fmla="*/ 199 w 473"/>
                    <a:gd name="T105" fmla="*/ 84 h 502"/>
                    <a:gd name="T106" fmla="*/ 212 w 473"/>
                    <a:gd name="T107" fmla="*/ 64 h 502"/>
                    <a:gd name="T108" fmla="*/ 213 w 473"/>
                    <a:gd name="T109" fmla="*/ 46 h 502"/>
                    <a:gd name="T110" fmla="*/ 231 w 473"/>
                    <a:gd name="T111" fmla="*/ 23 h 502"/>
                    <a:gd name="T112" fmla="*/ 256 w 473"/>
                    <a:gd name="T11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3" h="502">
                      <a:moveTo>
                        <a:pt x="256" y="0"/>
                      </a:moveTo>
                      <a:lnTo>
                        <a:pt x="266" y="35"/>
                      </a:lnTo>
                      <a:lnTo>
                        <a:pt x="283" y="35"/>
                      </a:lnTo>
                      <a:lnTo>
                        <a:pt x="301" y="51"/>
                      </a:lnTo>
                      <a:lnTo>
                        <a:pt x="307" y="91"/>
                      </a:lnTo>
                      <a:lnTo>
                        <a:pt x="323" y="110"/>
                      </a:lnTo>
                      <a:lnTo>
                        <a:pt x="346" y="135"/>
                      </a:lnTo>
                      <a:lnTo>
                        <a:pt x="346" y="161"/>
                      </a:lnTo>
                      <a:lnTo>
                        <a:pt x="377" y="191"/>
                      </a:lnTo>
                      <a:lnTo>
                        <a:pt x="373" y="206"/>
                      </a:lnTo>
                      <a:lnTo>
                        <a:pt x="361" y="218"/>
                      </a:lnTo>
                      <a:lnTo>
                        <a:pt x="373" y="245"/>
                      </a:lnTo>
                      <a:lnTo>
                        <a:pt x="373" y="263"/>
                      </a:lnTo>
                      <a:lnTo>
                        <a:pt x="397" y="287"/>
                      </a:lnTo>
                      <a:lnTo>
                        <a:pt x="422" y="289"/>
                      </a:lnTo>
                      <a:lnTo>
                        <a:pt x="445" y="292"/>
                      </a:lnTo>
                      <a:lnTo>
                        <a:pt x="427" y="331"/>
                      </a:lnTo>
                      <a:lnTo>
                        <a:pt x="455" y="356"/>
                      </a:lnTo>
                      <a:lnTo>
                        <a:pt x="473" y="376"/>
                      </a:lnTo>
                      <a:lnTo>
                        <a:pt x="460" y="402"/>
                      </a:lnTo>
                      <a:lnTo>
                        <a:pt x="420" y="431"/>
                      </a:lnTo>
                      <a:lnTo>
                        <a:pt x="405" y="445"/>
                      </a:lnTo>
                      <a:lnTo>
                        <a:pt x="370" y="442"/>
                      </a:lnTo>
                      <a:lnTo>
                        <a:pt x="358" y="492"/>
                      </a:lnTo>
                      <a:lnTo>
                        <a:pt x="333" y="502"/>
                      </a:lnTo>
                      <a:lnTo>
                        <a:pt x="318" y="481"/>
                      </a:lnTo>
                      <a:lnTo>
                        <a:pt x="298" y="477"/>
                      </a:lnTo>
                      <a:lnTo>
                        <a:pt x="281" y="495"/>
                      </a:lnTo>
                      <a:lnTo>
                        <a:pt x="234" y="465"/>
                      </a:lnTo>
                      <a:lnTo>
                        <a:pt x="214" y="412"/>
                      </a:lnTo>
                      <a:lnTo>
                        <a:pt x="194" y="378"/>
                      </a:lnTo>
                      <a:lnTo>
                        <a:pt x="144" y="338"/>
                      </a:lnTo>
                      <a:lnTo>
                        <a:pt x="101" y="320"/>
                      </a:lnTo>
                      <a:lnTo>
                        <a:pt x="85" y="312"/>
                      </a:lnTo>
                      <a:lnTo>
                        <a:pt x="44" y="327"/>
                      </a:lnTo>
                      <a:lnTo>
                        <a:pt x="30" y="320"/>
                      </a:lnTo>
                      <a:lnTo>
                        <a:pt x="25" y="304"/>
                      </a:lnTo>
                      <a:lnTo>
                        <a:pt x="35" y="289"/>
                      </a:lnTo>
                      <a:lnTo>
                        <a:pt x="31" y="277"/>
                      </a:lnTo>
                      <a:lnTo>
                        <a:pt x="15" y="258"/>
                      </a:lnTo>
                      <a:lnTo>
                        <a:pt x="16" y="235"/>
                      </a:lnTo>
                      <a:lnTo>
                        <a:pt x="0" y="203"/>
                      </a:lnTo>
                      <a:lnTo>
                        <a:pt x="10" y="193"/>
                      </a:lnTo>
                      <a:lnTo>
                        <a:pt x="49" y="159"/>
                      </a:lnTo>
                      <a:lnTo>
                        <a:pt x="76" y="159"/>
                      </a:lnTo>
                      <a:lnTo>
                        <a:pt x="89" y="153"/>
                      </a:lnTo>
                      <a:lnTo>
                        <a:pt x="89" y="141"/>
                      </a:lnTo>
                      <a:lnTo>
                        <a:pt x="101" y="124"/>
                      </a:lnTo>
                      <a:lnTo>
                        <a:pt x="139" y="110"/>
                      </a:lnTo>
                      <a:lnTo>
                        <a:pt x="150" y="122"/>
                      </a:lnTo>
                      <a:lnTo>
                        <a:pt x="165" y="124"/>
                      </a:lnTo>
                      <a:lnTo>
                        <a:pt x="193" y="106"/>
                      </a:lnTo>
                      <a:lnTo>
                        <a:pt x="199" y="84"/>
                      </a:lnTo>
                      <a:lnTo>
                        <a:pt x="212" y="64"/>
                      </a:lnTo>
                      <a:lnTo>
                        <a:pt x="213" y="46"/>
                      </a:lnTo>
                      <a:lnTo>
                        <a:pt x="231" y="23"/>
                      </a:lnTo>
                      <a:lnTo>
                        <a:pt x="2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8" name="Freeform 39">
                  <a:extLst>
                    <a:ext uri="{FF2B5EF4-FFF2-40B4-BE49-F238E27FC236}">
                      <a16:creationId xmlns:a16="http://schemas.microsoft.com/office/drawing/2014/main" id="{0F39618E-B973-47C3-BA97-4C48142EDECC}"/>
                    </a:ext>
                  </a:extLst>
                </p:cNvPr>
                <p:cNvSpPr>
                  <a:spLocks/>
                </p:cNvSpPr>
                <p:nvPr/>
              </p:nvSpPr>
              <p:spPr bwMode="auto">
                <a:xfrm>
                  <a:off x="4889501" y="5537201"/>
                  <a:ext cx="627063" cy="465138"/>
                </a:xfrm>
                <a:custGeom>
                  <a:avLst/>
                  <a:gdLst>
                    <a:gd name="T0" fmla="*/ 139 w 395"/>
                    <a:gd name="T1" fmla="*/ 0 h 293"/>
                    <a:gd name="T2" fmla="*/ 150 w 395"/>
                    <a:gd name="T3" fmla="*/ 0 h 293"/>
                    <a:gd name="T4" fmla="*/ 178 w 395"/>
                    <a:gd name="T5" fmla="*/ 31 h 293"/>
                    <a:gd name="T6" fmla="*/ 217 w 395"/>
                    <a:gd name="T7" fmla="*/ 16 h 293"/>
                    <a:gd name="T8" fmla="*/ 234 w 395"/>
                    <a:gd name="T9" fmla="*/ 16 h 293"/>
                    <a:gd name="T10" fmla="*/ 245 w 395"/>
                    <a:gd name="T11" fmla="*/ 6 h 293"/>
                    <a:gd name="T12" fmla="*/ 257 w 395"/>
                    <a:gd name="T13" fmla="*/ 26 h 293"/>
                    <a:gd name="T14" fmla="*/ 253 w 395"/>
                    <a:gd name="T15" fmla="*/ 40 h 293"/>
                    <a:gd name="T16" fmla="*/ 263 w 395"/>
                    <a:gd name="T17" fmla="*/ 54 h 293"/>
                    <a:gd name="T18" fmla="*/ 318 w 395"/>
                    <a:gd name="T19" fmla="*/ 69 h 293"/>
                    <a:gd name="T20" fmla="*/ 332 w 395"/>
                    <a:gd name="T21" fmla="*/ 97 h 293"/>
                    <a:gd name="T22" fmla="*/ 334 w 395"/>
                    <a:gd name="T23" fmla="*/ 123 h 293"/>
                    <a:gd name="T24" fmla="*/ 321 w 395"/>
                    <a:gd name="T25" fmla="*/ 139 h 293"/>
                    <a:gd name="T26" fmla="*/ 334 w 395"/>
                    <a:gd name="T27" fmla="*/ 156 h 293"/>
                    <a:gd name="T28" fmla="*/ 333 w 395"/>
                    <a:gd name="T29" fmla="*/ 166 h 293"/>
                    <a:gd name="T30" fmla="*/ 308 w 395"/>
                    <a:gd name="T31" fmla="*/ 173 h 293"/>
                    <a:gd name="T32" fmla="*/ 298 w 395"/>
                    <a:gd name="T33" fmla="*/ 188 h 293"/>
                    <a:gd name="T34" fmla="*/ 307 w 395"/>
                    <a:gd name="T35" fmla="*/ 203 h 293"/>
                    <a:gd name="T36" fmla="*/ 326 w 395"/>
                    <a:gd name="T37" fmla="*/ 208 h 293"/>
                    <a:gd name="T38" fmla="*/ 364 w 395"/>
                    <a:gd name="T39" fmla="*/ 210 h 293"/>
                    <a:gd name="T40" fmla="*/ 388 w 395"/>
                    <a:gd name="T41" fmla="*/ 223 h 293"/>
                    <a:gd name="T42" fmla="*/ 395 w 395"/>
                    <a:gd name="T43" fmla="*/ 245 h 293"/>
                    <a:gd name="T44" fmla="*/ 372 w 395"/>
                    <a:gd name="T45" fmla="*/ 243 h 293"/>
                    <a:gd name="T46" fmla="*/ 346 w 395"/>
                    <a:gd name="T47" fmla="*/ 257 h 293"/>
                    <a:gd name="T48" fmla="*/ 309 w 395"/>
                    <a:gd name="T49" fmla="*/ 288 h 293"/>
                    <a:gd name="T50" fmla="*/ 279 w 395"/>
                    <a:gd name="T51" fmla="*/ 293 h 293"/>
                    <a:gd name="T52" fmla="*/ 257 w 395"/>
                    <a:gd name="T53" fmla="*/ 274 h 293"/>
                    <a:gd name="T54" fmla="*/ 199 w 395"/>
                    <a:gd name="T55" fmla="*/ 265 h 293"/>
                    <a:gd name="T56" fmla="*/ 176 w 395"/>
                    <a:gd name="T57" fmla="*/ 282 h 293"/>
                    <a:gd name="T58" fmla="*/ 148 w 395"/>
                    <a:gd name="T59" fmla="*/ 239 h 293"/>
                    <a:gd name="T60" fmla="*/ 126 w 395"/>
                    <a:gd name="T61" fmla="*/ 234 h 293"/>
                    <a:gd name="T62" fmla="*/ 97 w 395"/>
                    <a:gd name="T63" fmla="*/ 245 h 293"/>
                    <a:gd name="T64" fmla="*/ 86 w 395"/>
                    <a:gd name="T65" fmla="*/ 212 h 293"/>
                    <a:gd name="T66" fmla="*/ 0 w 395"/>
                    <a:gd name="T67" fmla="*/ 201 h 293"/>
                    <a:gd name="T68" fmla="*/ 1 w 395"/>
                    <a:gd name="T69" fmla="*/ 178 h 293"/>
                    <a:gd name="T70" fmla="*/ 11 w 395"/>
                    <a:gd name="T71" fmla="*/ 144 h 293"/>
                    <a:gd name="T72" fmla="*/ 37 w 395"/>
                    <a:gd name="T73" fmla="*/ 130 h 293"/>
                    <a:gd name="T74" fmla="*/ 46 w 395"/>
                    <a:gd name="T75" fmla="*/ 115 h 293"/>
                    <a:gd name="T76" fmla="*/ 40 w 395"/>
                    <a:gd name="T77" fmla="*/ 95 h 293"/>
                    <a:gd name="T78" fmla="*/ 62 w 395"/>
                    <a:gd name="T79" fmla="*/ 72 h 293"/>
                    <a:gd name="T80" fmla="*/ 94 w 395"/>
                    <a:gd name="T81" fmla="*/ 64 h 293"/>
                    <a:gd name="T82" fmla="*/ 104 w 395"/>
                    <a:gd name="T83" fmla="*/ 66 h 293"/>
                    <a:gd name="T84" fmla="*/ 112 w 395"/>
                    <a:gd name="T85" fmla="*/ 49 h 293"/>
                    <a:gd name="T86" fmla="*/ 139 w 395"/>
                    <a:gd name="T87" fmla="*/ 35 h 293"/>
                    <a:gd name="T88" fmla="*/ 144 w 395"/>
                    <a:gd name="T89" fmla="*/ 27 h 293"/>
                    <a:gd name="T90" fmla="*/ 136 w 395"/>
                    <a:gd name="T91" fmla="*/ 6 h 293"/>
                    <a:gd name="T92" fmla="*/ 139 w 395"/>
                    <a:gd name="T9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293">
                      <a:moveTo>
                        <a:pt x="139" y="0"/>
                      </a:moveTo>
                      <a:lnTo>
                        <a:pt x="150" y="0"/>
                      </a:lnTo>
                      <a:lnTo>
                        <a:pt x="178" y="31"/>
                      </a:lnTo>
                      <a:lnTo>
                        <a:pt x="217" y="16"/>
                      </a:lnTo>
                      <a:lnTo>
                        <a:pt x="234" y="16"/>
                      </a:lnTo>
                      <a:lnTo>
                        <a:pt x="245" y="6"/>
                      </a:lnTo>
                      <a:lnTo>
                        <a:pt x="257" y="26"/>
                      </a:lnTo>
                      <a:lnTo>
                        <a:pt x="253" y="40"/>
                      </a:lnTo>
                      <a:lnTo>
                        <a:pt x="263" y="54"/>
                      </a:lnTo>
                      <a:lnTo>
                        <a:pt x="318" y="69"/>
                      </a:lnTo>
                      <a:lnTo>
                        <a:pt x="332" y="97"/>
                      </a:lnTo>
                      <a:lnTo>
                        <a:pt x="334" y="123"/>
                      </a:lnTo>
                      <a:lnTo>
                        <a:pt x="321" y="139"/>
                      </a:lnTo>
                      <a:lnTo>
                        <a:pt x="334" y="156"/>
                      </a:lnTo>
                      <a:lnTo>
                        <a:pt x="333" y="166"/>
                      </a:lnTo>
                      <a:lnTo>
                        <a:pt x="308" y="173"/>
                      </a:lnTo>
                      <a:lnTo>
                        <a:pt x="298" y="188"/>
                      </a:lnTo>
                      <a:lnTo>
                        <a:pt x="307" y="203"/>
                      </a:lnTo>
                      <a:lnTo>
                        <a:pt x="326" y="208"/>
                      </a:lnTo>
                      <a:lnTo>
                        <a:pt x="364" y="210"/>
                      </a:lnTo>
                      <a:lnTo>
                        <a:pt x="388" y="223"/>
                      </a:lnTo>
                      <a:lnTo>
                        <a:pt x="395" y="245"/>
                      </a:lnTo>
                      <a:lnTo>
                        <a:pt x="372" y="243"/>
                      </a:lnTo>
                      <a:lnTo>
                        <a:pt x="346" y="257"/>
                      </a:lnTo>
                      <a:lnTo>
                        <a:pt x="309" y="288"/>
                      </a:lnTo>
                      <a:lnTo>
                        <a:pt x="279" y="293"/>
                      </a:lnTo>
                      <a:lnTo>
                        <a:pt x="257" y="274"/>
                      </a:lnTo>
                      <a:lnTo>
                        <a:pt x="199" y="265"/>
                      </a:lnTo>
                      <a:lnTo>
                        <a:pt x="176" y="282"/>
                      </a:lnTo>
                      <a:lnTo>
                        <a:pt x="148" y="239"/>
                      </a:lnTo>
                      <a:lnTo>
                        <a:pt x="126" y="234"/>
                      </a:lnTo>
                      <a:lnTo>
                        <a:pt x="97" y="245"/>
                      </a:lnTo>
                      <a:lnTo>
                        <a:pt x="86" y="212"/>
                      </a:lnTo>
                      <a:lnTo>
                        <a:pt x="0" y="201"/>
                      </a:lnTo>
                      <a:lnTo>
                        <a:pt x="1" y="178"/>
                      </a:lnTo>
                      <a:lnTo>
                        <a:pt x="11" y="144"/>
                      </a:lnTo>
                      <a:lnTo>
                        <a:pt x="37" y="130"/>
                      </a:lnTo>
                      <a:lnTo>
                        <a:pt x="46" y="115"/>
                      </a:lnTo>
                      <a:lnTo>
                        <a:pt x="40" y="95"/>
                      </a:lnTo>
                      <a:lnTo>
                        <a:pt x="62" y="72"/>
                      </a:lnTo>
                      <a:lnTo>
                        <a:pt x="94" y="64"/>
                      </a:lnTo>
                      <a:lnTo>
                        <a:pt x="104" y="66"/>
                      </a:lnTo>
                      <a:lnTo>
                        <a:pt x="112" y="49"/>
                      </a:lnTo>
                      <a:lnTo>
                        <a:pt x="139" y="35"/>
                      </a:lnTo>
                      <a:lnTo>
                        <a:pt x="144" y="27"/>
                      </a:lnTo>
                      <a:lnTo>
                        <a:pt x="136" y="6"/>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9" name="Freeform 40">
                  <a:extLst>
                    <a:ext uri="{FF2B5EF4-FFF2-40B4-BE49-F238E27FC236}">
                      <a16:creationId xmlns:a16="http://schemas.microsoft.com/office/drawing/2014/main" id="{08EE1B13-E336-44B6-9548-FC30B893B16F}"/>
                    </a:ext>
                  </a:extLst>
                </p:cNvPr>
                <p:cNvSpPr>
                  <a:spLocks/>
                </p:cNvSpPr>
                <p:nvPr/>
              </p:nvSpPr>
              <p:spPr bwMode="auto">
                <a:xfrm>
                  <a:off x="4916488" y="4421188"/>
                  <a:ext cx="531813" cy="520700"/>
                </a:xfrm>
                <a:custGeom>
                  <a:avLst/>
                  <a:gdLst>
                    <a:gd name="T0" fmla="*/ 171 w 335"/>
                    <a:gd name="T1" fmla="*/ 0 h 328"/>
                    <a:gd name="T2" fmla="*/ 210 w 335"/>
                    <a:gd name="T3" fmla="*/ 33 h 328"/>
                    <a:gd name="T4" fmla="*/ 290 w 335"/>
                    <a:gd name="T5" fmla="*/ 11 h 328"/>
                    <a:gd name="T6" fmla="*/ 309 w 335"/>
                    <a:gd name="T7" fmla="*/ 25 h 328"/>
                    <a:gd name="T8" fmla="*/ 311 w 335"/>
                    <a:gd name="T9" fmla="*/ 50 h 328"/>
                    <a:gd name="T10" fmla="*/ 324 w 335"/>
                    <a:gd name="T11" fmla="*/ 63 h 328"/>
                    <a:gd name="T12" fmla="*/ 330 w 335"/>
                    <a:gd name="T13" fmla="*/ 81 h 328"/>
                    <a:gd name="T14" fmla="*/ 320 w 335"/>
                    <a:gd name="T15" fmla="*/ 127 h 328"/>
                    <a:gd name="T16" fmla="*/ 335 w 335"/>
                    <a:gd name="T17" fmla="*/ 136 h 328"/>
                    <a:gd name="T18" fmla="*/ 335 w 335"/>
                    <a:gd name="T19" fmla="*/ 173 h 328"/>
                    <a:gd name="T20" fmla="*/ 322 w 335"/>
                    <a:gd name="T21" fmla="*/ 179 h 328"/>
                    <a:gd name="T22" fmla="*/ 295 w 335"/>
                    <a:gd name="T23" fmla="*/ 179 h 328"/>
                    <a:gd name="T24" fmla="*/ 256 w 335"/>
                    <a:gd name="T25" fmla="*/ 213 h 328"/>
                    <a:gd name="T26" fmla="*/ 246 w 335"/>
                    <a:gd name="T27" fmla="*/ 223 h 328"/>
                    <a:gd name="T28" fmla="*/ 262 w 335"/>
                    <a:gd name="T29" fmla="*/ 255 h 328"/>
                    <a:gd name="T30" fmla="*/ 261 w 335"/>
                    <a:gd name="T31" fmla="*/ 278 h 328"/>
                    <a:gd name="T32" fmla="*/ 210 w 335"/>
                    <a:gd name="T33" fmla="*/ 285 h 328"/>
                    <a:gd name="T34" fmla="*/ 195 w 335"/>
                    <a:gd name="T35" fmla="*/ 300 h 328"/>
                    <a:gd name="T36" fmla="*/ 178 w 335"/>
                    <a:gd name="T37" fmla="*/ 292 h 328"/>
                    <a:gd name="T38" fmla="*/ 169 w 335"/>
                    <a:gd name="T39" fmla="*/ 299 h 328"/>
                    <a:gd name="T40" fmla="*/ 176 w 335"/>
                    <a:gd name="T41" fmla="*/ 309 h 328"/>
                    <a:gd name="T42" fmla="*/ 161 w 335"/>
                    <a:gd name="T43" fmla="*/ 320 h 328"/>
                    <a:gd name="T44" fmla="*/ 148 w 335"/>
                    <a:gd name="T45" fmla="*/ 302 h 328"/>
                    <a:gd name="T46" fmla="*/ 119 w 335"/>
                    <a:gd name="T47" fmla="*/ 328 h 328"/>
                    <a:gd name="T48" fmla="*/ 80 w 335"/>
                    <a:gd name="T49" fmla="*/ 324 h 328"/>
                    <a:gd name="T50" fmla="*/ 89 w 335"/>
                    <a:gd name="T51" fmla="*/ 302 h 328"/>
                    <a:gd name="T52" fmla="*/ 78 w 335"/>
                    <a:gd name="T53" fmla="*/ 302 h 328"/>
                    <a:gd name="T54" fmla="*/ 65 w 335"/>
                    <a:gd name="T55" fmla="*/ 312 h 328"/>
                    <a:gd name="T56" fmla="*/ 50 w 335"/>
                    <a:gd name="T57" fmla="*/ 288 h 328"/>
                    <a:gd name="T58" fmla="*/ 38 w 335"/>
                    <a:gd name="T59" fmla="*/ 280 h 328"/>
                    <a:gd name="T60" fmla="*/ 40 w 335"/>
                    <a:gd name="T61" fmla="*/ 263 h 328"/>
                    <a:gd name="T62" fmla="*/ 37 w 335"/>
                    <a:gd name="T63" fmla="*/ 259 h 328"/>
                    <a:gd name="T64" fmla="*/ 16 w 335"/>
                    <a:gd name="T65" fmla="*/ 268 h 328"/>
                    <a:gd name="T66" fmla="*/ 0 w 335"/>
                    <a:gd name="T67" fmla="*/ 216 h 328"/>
                    <a:gd name="T68" fmla="*/ 25 w 335"/>
                    <a:gd name="T69" fmla="*/ 186 h 328"/>
                    <a:gd name="T70" fmla="*/ 72 w 335"/>
                    <a:gd name="T71" fmla="*/ 131 h 328"/>
                    <a:gd name="T72" fmla="*/ 80 w 335"/>
                    <a:gd name="T73" fmla="*/ 107 h 328"/>
                    <a:gd name="T74" fmla="*/ 107 w 335"/>
                    <a:gd name="T75" fmla="*/ 90 h 328"/>
                    <a:gd name="T76" fmla="*/ 116 w 335"/>
                    <a:gd name="T77" fmla="*/ 70 h 328"/>
                    <a:gd name="T78" fmla="*/ 107 w 335"/>
                    <a:gd name="T79" fmla="*/ 22 h 328"/>
                    <a:gd name="T80" fmla="*/ 112 w 335"/>
                    <a:gd name="T81" fmla="*/ 17 h 328"/>
                    <a:gd name="T82" fmla="*/ 127 w 335"/>
                    <a:gd name="T83" fmla="*/ 5 h 328"/>
                    <a:gd name="T84" fmla="*/ 171 w 335"/>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 h="328">
                      <a:moveTo>
                        <a:pt x="171" y="0"/>
                      </a:moveTo>
                      <a:lnTo>
                        <a:pt x="210" y="33"/>
                      </a:lnTo>
                      <a:lnTo>
                        <a:pt x="290" y="11"/>
                      </a:lnTo>
                      <a:lnTo>
                        <a:pt x="309" y="25"/>
                      </a:lnTo>
                      <a:lnTo>
                        <a:pt x="311" y="50"/>
                      </a:lnTo>
                      <a:lnTo>
                        <a:pt x="324" y="63"/>
                      </a:lnTo>
                      <a:lnTo>
                        <a:pt x="330" y="81"/>
                      </a:lnTo>
                      <a:lnTo>
                        <a:pt x="320" y="127"/>
                      </a:lnTo>
                      <a:lnTo>
                        <a:pt x="335" y="136"/>
                      </a:lnTo>
                      <a:lnTo>
                        <a:pt x="335" y="173"/>
                      </a:lnTo>
                      <a:lnTo>
                        <a:pt x="322" y="179"/>
                      </a:lnTo>
                      <a:lnTo>
                        <a:pt x="295" y="179"/>
                      </a:lnTo>
                      <a:lnTo>
                        <a:pt x="256" y="213"/>
                      </a:lnTo>
                      <a:lnTo>
                        <a:pt x="246" y="223"/>
                      </a:lnTo>
                      <a:lnTo>
                        <a:pt x="262" y="255"/>
                      </a:lnTo>
                      <a:lnTo>
                        <a:pt x="261" y="278"/>
                      </a:lnTo>
                      <a:lnTo>
                        <a:pt x="210" y="285"/>
                      </a:lnTo>
                      <a:lnTo>
                        <a:pt x="195" y="300"/>
                      </a:lnTo>
                      <a:lnTo>
                        <a:pt x="178" y="292"/>
                      </a:lnTo>
                      <a:lnTo>
                        <a:pt x="169" y="299"/>
                      </a:lnTo>
                      <a:lnTo>
                        <a:pt x="176" y="309"/>
                      </a:lnTo>
                      <a:lnTo>
                        <a:pt x="161" y="320"/>
                      </a:lnTo>
                      <a:lnTo>
                        <a:pt x="148" y="302"/>
                      </a:lnTo>
                      <a:lnTo>
                        <a:pt x="119" y="328"/>
                      </a:lnTo>
                      <a:lnTo>
                        <a:pt x="80" y="324"/>
                      </a:lnTo>
                      <a:lnTo>
                        <a:pt x="89" y="302"/>
                      </a:lnTo>
                      <a:lnTo>
                        <a:pt x="78" y="302"/>
                      </a:lnTo>
                      <a:lnTo>
                        <a:pt x="65" y="312"/>
                      </a:lnTo>
                      <a:lnTo>
                        <a:pt x="50" y="288"/>
                      </a:lnTo>
                      <a:lnTo>
                        <a:pt x="38" y="280"/>
                      </a:lnTo>
                      <a:lnTo>
                        <a:pt x="40" y="263"/>
                      </a:lnTo>
                      <a:lnTo>
                        <a:pt x="37" y="259"/>
                      </a:lnTo>
                      <a:lnTo>
                        <a:pt x="16" y="268"/>
                      </a:lnTo>
                      <a:lnTo>
                        <a:pt x="0" y="216"/>
                      </a:lnTo>
                      <a:lnTo>
                        <a:pt x="25" y="186"/>
                      </a:lnTo>
                      <a:lnTo>
                        <a:pt x="72" y="131"/>
                      </a:lnTo>
                      <a:lnTo>
                        <a:pt x="80" y="107"/>
                      </a:lnTo>
                      <a:lnTo>
                        <a:pt x="107" y="90"/>
                      </a:lnTo>
                      <a:lnTo>
                        <a:pt x="116" y="70"/>
                      </a:lnTo>
                      <a:lnTo>
                        <a:pt x="107" y="22"/>
                      </a:lnTo>
                      <a:lnTo>
                        <a:pt x="112" y="17"/>
                      </a:lnTo>
                      <a:lnTo>
                        <a:pt x="127" y="5"/>
                      </a:lnTo>
                      <a:lnTo>
                        <a:pt x="17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69" name="Groupe 68">
                <a:extLst>
                  <a:ext uri="{FF2B5EF4-FFF2-40B4-BE49-F238E27FC236}">
                    <a16:creationId xmlns:a16="http://schemas.microsoft.com/office/drawing/2014/main" id="{6C395CF4-AB7E-4EEA-9B06-AD9054805226}"/>
                  </a:ext>
                </a:extLst>
              </p:cNvPr>
              <p:cNvGrpSpPr/>
              <p:nvPr/>
            </p:nvGrpSpPr>
            <p:grpSpPr>
              <a:xfrm>
                <a:off x="7298551" y="2634873"/>
                <a:ext cx="1276470" cy="1089021"/>
                <a:chOff x="5278438" y="4189413"/>
                <a:chExt cx="2801938" cy="2578032"/>
              </a:xfrm>
              <a:solidFill>
                <a:srgbClr val="55555F"/>
              </a:solidFill>
            </p:grpSpPr>
            <p:sp>
              <p:nvSpPr>
                <p:cNvPr id="161" name="Freeform 7">
                  <a:extLst>
                    <a:ext uri="{FF2B5EF4-FFF2-40B4-BE49-F238E27FC236}">
                      <a16:creationId xmlns:a16="http://schemas.microsoft.com/office/drawing/2014/main" id="{A6EDA401-2D65-4351-8CA3-BA385ECFD23A}"/>
                    </a:ext>
                  </a:extLst>
                </p:cNvPr>
                <p:cNvSpPr>
                  <a:spLocks/>
                </p:cNvSpPr>
                <p:nvPr/>
              </p:nvSpPr>
              <p:spPr bwMode="auto">
                <a:xfrm>
                  <a:off x="7645401" y="5699057"/>
                  <a:ext cx="434975" cy="792163"/>
                </a:xfrm>
                <a:custGeom>
                  <a:avLst/>
                  <a:gdLst>
                    <a:gd name="T0" fmla="*/ 208 w 274"/>
                    <a:gd name="T1" fmla="*/ 0 h 499"/>
                    <a:gd name="T2" fmla="*/ 237 w 274"/>
                    <a:gd name="T3" fmla="*/ 5 h 499"/>
                    <a:gd name="T4" fmla="*/ 233 w 274"/>
                    <a:gd name="T5" fmla="*/ 31 h 499"/>
                    <a:gd name="T6" fmla="*/ 252 w 274"/>
                    <a:gd name="T7" fmla="*/ 88 h 499"/>
                    <a:gd name="T8" fmla="*/ 237 w 274"/>
                    <a:gd name="T9" fmla="*/ 130 h 499"/>
                    <a:gd name="T10" fmla="*/ 248 w 274"/>
                    <a:gd name="T11" fmla="*/ 168 h 499"/>
                    <a:gd name="T12" fmla="*/ 262 w 274"/>
                    <a:gd name="T13" fmla="*/ 192 h 499"/>
                    <a:gd name="T14" fmla="*/ 274 w 274"/>
                    <a:gd name="T15" fmla="*/ 348 h 499"/>
                    <a:gd name="T16" fmla="*/ 231 w 274"/>
                    <a:gd name="T17" fmla="*/ 431 h 499"/>
                    <a:gd name="T18" fmla="*/ 228 w 274"/>
                    <a:gd name="T19" fmla="*/ 446 h 499"/>
                    <a:gd name="T20" fmla="*/ 219 w 274"/>
                    <a:gd name="T21" fmla="*/ 455 h 499"/>
                    <a:gd name="T22" fmla="*/ 227 w 274"/>
                    <a:gd name="T23" fmla="*/ 499 h 499"/>
                    <a:gd name="T24" fmla="*/ 190 w 274"/>
                    <a:gd name="T25" fmla="*/ 470 h 499"/>
                    <a:gd name="T26" fmla="*/ 125 w 274"/>
                    <a:gd name="T27" fmla="*/ 391 h 499"/>
                    <a:gd name="T28" fmla="*/ 117 w 274"/>
                    <a:gd name="T29" fmla="*/ 346 h 499"/>
                    <a:gd name="T30" fmla="*/ 95 w 274"/>
                    <a:gd name="T31" fmla="*/ 316 h 499"/>
                    <a:gd name="T32" fmla="*/ 71 w 274"/>
                    <a:gd name="T33" fmla="*/ 301 h 499"/>
                    <a:gd name="T34" fmla="*/ 45 w 274"/>
                    <a:gd name="T35" fmla="*/ 289 h 499"/>
                    <a:gd name="T36" fmla="*/ 0 w 274"/>
                    <a:gd name="T37" fmla="*/ 238 h 499"/>
                    <a:gd name="T38" fmla="*/ 2 w 274"/>
                    <a:gd name="T39" fmla="*/ 212 h 499"/>
                    <a:gd name="T40" fmla="*/ 15 w 274"/>
                    <a:gd name="T41" fmla="*/ 204 h 499"/>
                    <a:gd name="T42" fmla="*/ 10 w 274"/>
                    <a:gd name="T43" fmla="*/ 183 h 499"/>
                    <a:gd name="T44" fmla="*/ 25 w 274"/>
                    <a:gd name="T45" fmla="*/ 182 h 499"/>
                    <a:gd name="T46" fmla="*/ 35 w 274"/>
                    <a:gd name="T47" fmla="*/ 185 h 499"/>
                    <a:gd name="T48" fmla="*/ 48 w 274"/>
                    <a:gd name="T49" fmla="*/ 168 h 499"/>
                    <a:gd name="T50" fmla="*/ 78 w 274"/>
                    <a:gd name="T51" fmla="*/ 154 h 499"/>
                    <a:gd name="T52" fmla="*/ 95 w 274"/>
                    <a:gd name="T53" fmla="*/ 154 h 499"/>
                    <a:gd name="T54" fmla="*/ 119 w 274"/>
                    <a:gd name="T55" fmla="*/ 140 h 499"/>
                    <a:gd name="T56" fmla="*/ 119 w 274"/>
                    <a:gd name="T57" fmla="*/ 127 h 499"/>
                    <a:gd name="T58" fmla="*/ 153 w 274"/>
                    <a:gd name="T59" fmla="*/ 109 h 499"/>
                    <a:gd name="T60" fmla="*/ 184 w 274"/>
                    <a:gd name="T61" fmla="*/ 133 h 499"/>
                    <a:gd name="T62" fmla="*/ 198 w 274"/>
                    <a:gd name="T63" fmla="*/ 119 h 499"/>
                    <a:gd name="T64" fmla="*/ 196 w 274"/>
                    <a:gd name="T65" fmla="*/ 68 h 499"/>
                    <a:gd name="T66" fmla="*/ 202 w 274"/>
                    <a:gd name="T67" fmla="*/ 24 h 499"/>
                    <a:gd name="T68" fmla="*/ 193 w 274"/>
                    <a:gd name="T69" fmla="*/ 15 h 499"/>
                    <a:gd name="T70" fmla="*/ 199 w 274"/>
                    <a:gd name="T71" fmla="*/ 4 h 499"/>
                    <a:gd name="T72" fmla="*/ 208 w 274"/>
                    <a:gd name="T7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4" h="499">
                      <a:moveTo>
                        <a:pt x="208" y="0"/>
                      </a:moveTo>
                      <a:lnTo>
                        <a:pt x="237" y="5"/>
                      </a:lnTo>
                      <a:lnTo>
                        <a:pt x="233" y="31"/>
                      </a:lnTo>
                      <a:lnTo>
                        <a:pt x="252" y="88"/>
                      </a:lnTo>
                      <a:lnTo>
                        <a:pt x="237" y="130"/>
                      </a:lnTo>
                      <a:lnTo>
                        <a:pt x="248" y="168"/>
                      </a:lnTo>
                      <a:lnTo>
                        <a:pt x="262" y="192"/>
                      </a:lnTo>
                      <a:lnTo>
                        <a:pt x="274" y="348"/>
                      </a:lnTo>
                      <a:lnTo>
                        <a:pt x="231" y="431"/>
                      </a:lnTo>
                      <a:lnTo>
                        <a:pt x="228" y="446"/>
                      </a:lnTo>
                      <a:lnTo>
                        <a:pt x="219" y="455"/>
                      </a:lnTo>
                      <a:lnTo>
                        <a:pt x="227" y="499"/>
                      </a:lnTo>
                      <a:lnTo>
                        <a:pt x="190" y="470"/>
                      </a:lnTo>
                      <a:lnTo>
                        <a:pt x="125" y="391"/>
                      </a:lnTo>
                      <a:lnTo>
                        <a:pt x="117" y="346"/>
                      </a:lnTo>
                      <a:lnTo>
                        <a:pt x="95" y="316"/>
                      </a:lnTo>
                      <a:lnTo>
                        <a:pt x="71" y="301"/>
                      </a:lnTo>
                      <a:lnTo>
                        <a:pt x="45" y="289"/>
                      </a:lnTo>
                      <a:lnTo>
                        <a:pt x="0" y="238"/>
                      </a:lnTo>
                      <a:lnTo>
                        <a:pt x="2" y="212"/>
                      </a:lnTo>
                      <a:lnTo>
                        <a:pt x="15" y="204"/>
                      </a:lnTo>
                      <a:lnTo>
                        <a:pt x="10" y="183"/>
                      </a:lnTo>
                      <a:lnTo>
                        <a:pt x="25" y="182"/>
                      </a:lnTo>
                      <a:lnTo>
                        <a:pt x="35" y="185"/>
                      </a:lnTo>
                      <a:lnTo>
                        <a:pt x="48" y="168"/>
                      </a:lnTo>
                      <a:lnTo>
                        <a:pt x="78" y="154"/>
                      </a:lnTo>
                      <a:lnTo>
                        <a:pt x="95" y="154"/>
                      </a:lnTo>
                      <a:lnTo>
                        <a:pt x="119" y="140"/>
                      </a:lnTo>
                      <a:lnTo>
                        <a:pt x="119" y="127"/>
                      </a:lnTo>
                      <a:lnTo>
                        <a:pt x="153" y="109"/>
                      </a:lnTo>
                      <a:lnTo>
                        <a:pt x="184" y="133"/>
                      </a:lnTo>
                      <a:lnTo>
                        <a:pt x="198" y="119"/>
                      </a:lnTo>
                      <a:lnTo>
                        <a:pt x="196" y="68"/>
                      </a:lnTo>
                      <a:lnTo>
                        <a:pt x="202" y="24"/>
                      </a:lnTo>
                      <a:lnTo>
                        <a:pt x="193" y="15"/>
                      </a:lnTo>
                      <a:lnTo>
                        <a:pt x="199" y="4"/>
                      </a:lnTo>
                      <a:lnTo>
                        <a:pt x="20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2" name="Freeform 8">
                  <a:extLst>
                    <a:ext uri="{FF2B5EF4-FFF2-40B4-BE49-F238E27FC236}">
                      <a16:creationId xmlns:a16="http://schemas.microsoft.com/office/drawing/2014/main" id="{6105510F-448A-4559-9854-23C062161AF0}"/>
                    </a:ext>
                  </a:extLst>
                </p:cNvPr>
                <p:cNvSpPr>
                  <a:spLocks/>
                </p:cNvSpPr>
                <p:nvPr/>
              </p:nvSpPr>
              <p:spPr bwMode="auto">
                <a:xfrm>
                  <a:off x="7593014" y="6076882"/>
                  <a:ext cx="412750" cy="690563"/>
                </a:xfrm>
                <a:custGeom>
                  <a:avLst/>
                  <a:gdLst>
                    <a:gd name="T0" fmla="*/ 78 w 260"/>
                    <a:gd name="T1" fmla="*/ 51 h 435"/>
                    <a:gd name="T2" fmla="*/ 128 w 260"/>
                    <a:gd name="T3" fmla="*/ 78 h 435"/>
                    <a:gd name="T4" fmla="*/ 158 w 260"/>
                    <a:gd name="T5" fmla="*/ 153 h 435"/>
                    <a:gd name="T6" fmla="*/ 260 w 260"/>
                    <a:gd name="T7" fmla="*/ 261 h 435"/>
                    <a:gd name="T8" fmla="*/ 250 w 260"/>
                    <a:gd name="T9" fmla="*/ 303 h 435"/>
                    <a:gd name="T10" fmla="*/ 246 w 260"/>
                    <a:gd name="T11" fmla="*/ 330 h 435"/>
                    <a:gd name="T12" fmla="*/ 232 w 260"/>
                    <a:gd name="T13" fmla="*/ 338 h 435"/>
                    <a:gd name="T14" fmla="*/ 244 w 260"/>
                    <a:gd name="T15" fmla="*/ 341 h 435"/>
                    <a:gd name="T16" fmla="*/ 223 w 260"/>
                    <a:gd name="T17" fmla="*/ 372 h 435"/>
                    <a:gd name="T18" fmla="*/ 213 w 260"/>
                    <a:gd name="T19" fmla="*/ 409 h 435"/>
                    <a:gd name="T20" fmla="*/ 203 w 260"/>
                    <a:gd name="T21" fmla="*/ 435 h 435"/>
                    <a:gd name="T22" fmla="*/ 167 w 260"/>
                    <a:gd name="T23" fmla="*/ 421 h 435"/>
                    <a:gd name="T24" fmla="*/ 167 w 260"/>
                    <a:gd name="T25" fmla="*/ 401 h 435"/>
                    <a:gd name="T26" fmla="*/ 150 w 260"/>
                    <a:gd name="T27" fmla="*/ 395 h 435"/>
                    <a:gd name="T28" fmla="*/ 102 w 260"/>
                    <a:gd name="T29" fmla="*/ 376 h 435"/>
                    <a:gd name="T30" fmla="*/ 78 w 260"/>
                    <a:gd name="T31" fmla="*/ 360 h 435"/>
                    <a:gd name="T32" fmla="*/ 78 w 260"/>
                    <a:gd name="T33" fmla="*/ 332 h 435"/>
                    <a:gd name="T34" fmla="*/ 98 w 260"/>
                    <a:gd name="T35" fmla="*/ 308 h 435"/>
                    <a:gd name="T36" fmla="*/ 72 w 260"/>
                    <a:gd name="T37" fmla="*/ 292 h 435"/>
                    <a:gd name="T38" fmla="*/ 39 w 260"/>
                    <a:gd name="T39" fmla="*/ 288 h 435"/>
                    <a:gd name="T40" fmla="*/ 48 w 260"/>
                    <a:gd name="T41" fmla="*/ 273 h 435"/>
                    <a:gd name="T42" fmla="*/ 67 w 260"/>
                    <a:gd name="T43" fmla="*/ 257 h 435"/>
                    <a:gd name="T44" fmla="*/ 78 w 260"/>
                    <a:gd name="T45" fmla="*/ 213 h 435"/>
                    <a:gd name="T46" fmla="*/ 19 w 260"/>
                    <a:gd name="T47" fmla="*/ 216 h 435"/>
                    <a:gd name="T48" fmla="*/ 34 w 260"/>
                    <a:gd name="T49" fmla="*/ 178 h 435"/>
                    <a:gd name="T50" fmla="*/ 52 w 260"/>
                    <a:gd name="T51" fmla="*/ 153 h 435"/>
                    <a:gd name="T52" fmla="*/ 8 w 260"/>
                    <a:gd name="T53" fmla="*/ 122 h 435"/>
                    <a:gd name="T54" fmla="*/ 40 w 260"/>
                    <a:gd name="T55" fmla="*/ 65 h 435"/>
                    <a:gd name="T56" fmla="*/ 13 w 260"/>
                    <a:gd name="T57" fmla="*/ 49 h 435"/>
                    <a:gd name="T58" fmla="*/ 2 w 260"/>
                    <a:gd name="T59" fmla="*/ 34 h 435"/>
                    <a:gd name="T60" fmla="*/ 4 w 260"/>
                    <a:gd name="T61" fmla="*/ 9 h 435"/>
                    <a:gd name="T62" fmla="*/ 33 w 260"/>
                    <a:gd name="T6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435">
                      <a:moveTo>
                        <a:pt x="33" y="0"/>
                      </a:moveTo>
                      <a:lnTo>
                        <a:pt x="78" y="51"/>
                      </a:lnTo>
                      <a:lnTo>
                        <a:pt x="104" y="63"/>
                      </a:lnTo>
                      <a:lnTo>
                        <a:pt x="128" y="78"/>
                      </a:lnTo>
                      <a:lnTo>
                        <a:pt x="150" y="108"/>
                      </a:lnTo>
                      <a:lnTo>
                        <a:pt x="158" y="153"/>
                      </a:lnTo>
                      <a:lnTo>
                        <a:pt x="223" y="232"/>
                      </a:lnTo>
                      <a:lnTo>
                        <a:pt x="260" y="261"/>
                      </a:lnTo>
                      <a:lnTo>
                        <a:pt x="257" y="288"/>
                      </a:lnTo>
                      <a:lnTo>
                        <a:pt x="250" y="303"/>
                      </a:lnTo>
                      <a:lnTo>
                        <a:pt x="257" y="317"/>
                      </a:lnTo>
                      <a:lnTo>
                        <a:pt x="246" y="330"/>
                      </a:lnTo>
                      <a:lnTo>
                        <a:pt x="235" y="331"/>
                      </a:lnTo>
                      <a:lnTo>
                        <a:pt x="232" y="338"/>
                      </a:lnTo>
                      <a:lnTo>
                        <a:pt x="235" y="344"/>
                      </a:lnTo>
                      <a:lnTo>
                        <a:pt x="244" y="341"/>
                      </a:lnTo>
                      <a:lnTo>
                        <a:pt x="250" y="345"/>
                      </a:lnTo>
                      <a:lnTo>
                        <a:pt x="223" y="372"/>
                      </a:lnTo>
                      <a:lnTo>
                        <a:pt x="223" y="394"/>
                      </a:lnTo>
                      <a:lnTo>
                        <a:pt x="213" y="409"/>
                      </a:lnTo>
                      <a:lnTo>
                        <a:pt x="212" y="427"/>
                      </a:lnTo>
                      <a:lnTo>
                        <a:pt x="203" y="435"/>
                      </a:lnTo>
                      <a:lnTo>
                        <a:pt x="178" y="420"/>
                      </a:lnTo>
                      <a:lnTo>
                        <a:pt x="167" y="421"/>
                      </a:lnTo>
                      <a:lnTo>
                        <a:pt x="162" y="415"/>
                      </a:lnTo>
                      <a:lnTo>
                        <a:pt x="167" y="401"/>
                      </a:lnTo>
                      <a:lnTo>
                        <a:pt x="165" y="395"/>
                      </a:lnTo>
                      <a:lnTo>
                        <a:pt x="150" y="395"/>
                      </a:lnTo>
                      <a:lnTo>
                        <a:pt x="124" y="384"/>
                      </a:lnTo>
                      <a:lnTo>
                        <a:pt x="102" y="376"/>
                      </a:lnTo>
                      <a:lnTo>
                        <a:pt x="96" y="361"/>
                      </a:lnTo>
                      <a:lnTo>
                        <a:pt x="78" y="360"/>
                      </a:lnTo>
                      <a:lnTo>
                        <a:pt x="73" y="350"/>
                      </a:lnTo>
                      <a:lnTo>
                        <a:pt x="78" y="332"/>
                      </a:lnTo>
                      <a:lnTo>
                        <a:pt x="93" y="321"/>
                      </a:lnTo>
                      <a:lnTo>
                        <a:pt x="98" y="308"/>
                      </a:lnTo>
                      <a:lnTo>
                        <a:pt x="93" y="297"/>
                      </a:lnTo>
                      <a:lnTo>
                        <a:pt x="72" y="292"/>
                      </a:lnTo>
                      <a:lnTo>
                        <a:pt x="67" y="285"/>
                      </a:lnTo>
                      <a:lnTo>
                        <a:pt x="39" y="288"/>
                      </a:lnTo>
                      <a:lnTo>
                        <a:pt x="35" y="286"/>
                      </a:lnTo>
                      <a:lnTo>
                        <a:pt x="48" y="273"/>
                      </a:lnTo>
                      <a:lnTo>
                        <a:pt x="47" y="261"/>
                      </a:lnTo>
                      <a:lnTo>
                        <a:pt x="67" y="257"/>
                      </a:lnTo>
                      <a:lnTo>
                        <a:pt x="73" y="238"/>
                      </a:lnTo>
                      <a:lnTo>
                        <a:pt x="78" y="213"/>
                      </a:lnTo>
                      <a:lnTo>
                        <a:pt x="61" y="213"/>
                      </a:lnTo>
                      <a:lnTo>
                        <a:pt x="19" y="216"/>
                      </a:lnTo>
                      <a:lnTo>
                        <a:pt x="14" y="202"/>
                      </a:lnTo>
                      <a:lnTo>
                        <a:pt x="34" y="178"/>
                      </a:lnTo>
                      <a:lnTo>
                        <a:pt x="43" y="164"/>
                      </a:lnTo>
                      <a:lnTo>
                        <a:pt x="52" y="153"/>
                      </a:lnTo>
                      <a:lnTo>
                        <a:pt x="49" y="139"/>
                      </a:lnTo>
                      <a:lnTo>
                        <a:pt x="8" y="122"/>
                      </a:lnTo>
                      <a:lnTo>
                        <a:pt x="7" y="82"/>
                      </a:lnTo>
                      <a:lnTo>
                        <a:pt x="40" y="65"/>
                      </a:lnTo>
                      <a:lnTo>
                        <a:pt x="32" y="54"/>
                      </a:lnTo>
                      <a:lnTo>
                        <a:pt x="13" y="49"/>
                      </a:lnTo>
                      <a:lnTo>
                        <a:pt x="17" y="35"/>
                      </a:lnTo>
                      <a:lnTo>
                        <a:pt x="2" y="34"/>
                      </a:lnTo>
                      <a:lnTo>
                        <a:pt x="0" y="13"/>
                      </a:lnTo>
                      <a:lnTo>
                        <a:pt x="4" y="9"/>
                      </a:lnTo>
                      <a:lnTo>
                        <a:pt x="12" y="16"/>
                      </a:lnTo>
                      <a:lnTo>
                        <a:pt x="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3" name="Freeform 41">
                  <a:extLst>
                    <a:ext uri="{FF2B5EF4-FFF2-40B4-BE49-F238E27FC236}">
                      <a16:creationId xmlns:a16="http://schemas.microsoft.com/office/drawing/2014/main" id="{9609EBA5-7D7F-4A37-B0C5-18E319164B2A}"/>
                    </a:ext>
                  </a:extLst>
                </p:cNvPr>
                <p:cNvSpPr>
                  <a:spLocks/>
                </p:cNvSpPr>
                <p:nvPr/>
              </p:nvSpPr>
              <p:spPr bwMode="auto">
                <a:xfrm>
                  <a:off x="5332413" y="5764213"/>
                  <a:ext cx="668338" cy="371475"/>
                </a:xfrm>
                <a:custGeom>
                  <a:avLst/>
                  <a:gdLst>
                    <a:gd name="T0" fmla="*/ 324 w 421"/>
                    <a:gd name="T1" fmla="*/ 0 h 234"/>
                    <a:gd name="T2" fmla="*/ 347 w 421"/>
                    <a:gd name="T3" fmla="*/ 8 h 234"/>
                    <a:gd name="T4" fmla="*/ 373 w 421"/>
                    <a:gd name="T5" fmla="*/ 13 h 234"/>
                    <a:gd name="T6" fmla="*/ 371 w 421"/>
                    <a:gd name="T7" fmla="*/ 48 h 234"/>
                    <a:gd name="T8" fmla="*/ 376 w 421"/>
                    <a:gd name="T9" fmla="*/ 124 h 234"/>
                    <a:gd name="T10" fmla="*/ 395 w 421"/>
                    <a:gd name="T11" fmla="*/ 139 h 234"/>
                    <a:gd name="T12" fmla="*/ 404 w 421"/>
                    <a:gd name="T13" fmla="*/ 145 h 234"/>
                    <a:gd name="T14" fmla="*/ 416 w 421"/>
                    <a:gd name="T15" fmla="*/ 175 h 234"/>
                    <a:gd name="T16" fmla="*/ 421 w 421"/>
                    <a:gd name="T17" fmla="*/ 186 h 234"/>
                    <a:gd name="T18" fmla="*/ 415 w 421"/>
                    <a:gd name="T19" fmla="*/ 193 h 234"/>
                    <a:gd name="T20" fmla="*/ 400 w 421"/>
                    <a:gd name="T21" fmla="*/ 189 h 234"/>
                    <a:gd name="T22" fmla="*/ 374 w 421"/>
                    <a:gd name="T23" fmla="*/ 171 h 234"/>
                    <a:gd name="T24" fmla="*/ 330 w 421"/>
                    <a:gd name="T25" fmla="*/ 175 h 234"/>
                    <a:gd name="T26" fmla="*/ 270 w 421"/>
                    <a:gd name="T27" fmla="*/ 206 h 234"/>
                    <a:gd name="T28" fmla="*/ 235 w 421"/>
                    <a:gd name="T29" fmla="*/ 229 h 234"/>
                    <a:gd name="T30" fmla="*/ 169 w 421"/>
                    <a:gd name="T31" fmla="*/ 205 h 234"/>
                    <a:gd name="T32" fmla="*/ 129 w 421"/>
                    <a:gd name="T33" fmla="*/ 210 h 234"/>
                    <a:gd name="T34" fmla="*/ 99 w 421"/>
                    <a:gd name="T35" fmla="*/ 234 h 234"/>
                    <a:gd name="T36" fmla="*/ 78 w 421"/>
                    <a:gd name="T37" fmla="*/ 230 h 234"/>
                    <a:gd name="T38" fmla="*/ 53 w 421"/>
                    <a:gd name="T39" fmla="*/ 195 h 234"/>
                    <a:gd name="T40" fmla="*/ 6 w 421"/>
                    <a:gd name="T41" fmla="*/ 183 h 234"/>
                    <a:gd name="T42" fmla="*/ 0 w 421"/>
                    <a:gd name="T43" fmla="*/ 174 h 234"/>
                    <a:gd name="T44" fmla="*/ 0 w 421"/>
                    <a:gd name="T45" fmla="*/ 150 h 234"/>
                    <a:gd name="T46" fmla="*/ 30 w 421"/>
                    <a:gd name="T47" fmla="*/ 145 h 234"/>
                    <a:gd name="T48" fmla="*/ 67 w 421"/>
                    <a:gd name="T49" fmla="*/ 114 h 234"/>
                    <a:gd name="T50" fmla="*/ 93 w 421"/>
                    <a:gd name="T51" fmla="*/ 100 h 234"/>
                    <a:gd name="T52" fmla="*/ 116 w 421"/>
                    <a:gd name="T53" fmla="*/ 102 h 234"/>
                    <a:gd name="T54" fmla="*/ 137 w 421"/>
                    <a:gd name="T55" fmla="*/ 104 h 234"/>
                    <a:gd name="T56" fmla="*/ 161 w 421"/>
                    <a:gd name="T57" fmla="*/ 87 h 234"/>
                    <a:gd name="T58" fmla="*/ 168 w 421"/>
                    <a:gd name="T59" fmla="*/ 62 h 234"/>
                    <a:gd name="T60" fmla="*/ 163 w 421"/>
                    <a:gd name="T61" fmla="*/ 36 h 234"/>
                    <a:gd name="T62" fmla="*/ 176 w 421"/>
                    <a:gd name="T63" fmla="*/ 23 h 234"/>
                    <a:gd name="T64" fmla="*/ 263 w 421"/>
                    <a:gd name="T65" fmla="*/ 30 h 234"/>
                    <a:gd name="T66" fmla="*/ 276 w 421"/>
                    <a:gd name="T67" fmla="*/ 33 h 234"/>
                    <a:gd name="T68" fmla="*/ 285 w 421"/>
                    <a:gd name="T69" fmla="*/ 21 h 234"/>
                    <a:gd name="T70" fmla="*/ 306 w 421"/>
                    <a:gd name="T71" fmla="*/ 1 h 234"/>
                    <a:gd name="T72" fmla="*/ 324 w 421"/>
                    <a:gd name="T7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34">
                      <a:moveTo>
                        <a:pt x="324" y="0"/>
                      </a:moveTo>
                      <a:lnTo>
                        <a:pt x="347" y="8"/>
                      </a:lnTo>
                      <a:lnTo>
                        <a:pt x="373" y="13"/>
                      </a:lnTo>
                      <a:lnTo>
                        <a:pt x="371" y="48"/>
                      </a:lnTo>
                      <a:lnTo>
                        <a:pt x="376" y="124"/>
                      </a:lnTo>
                      <a:lnTo>
                        <a:pt x="395" y="139"/>
                      </a:lnTo>
                      <a:lnTo>
                        <a:pt x="404" y="145"/>
                      </a:lnTo>
                      <a:lnTo>
                        <a:pt x="416" y="175"/>
                      </a:lnTo>
                      <a:lnTo>
                        <a:pt x="421" y="186"/>
                      </a:lnTo>
                      <a:lnTo>
                        <a:pt x="415" y="193"/>
                      </a:lnTo>
                      <a:lnTo>
                        <a:pt x="400" y="189"/>
                      </a:lnTo>
                      <a:lnTo>
                        <a:pt x="374" y="171"/>
                      </a:lnTo>
                      <a:lnTo>
                        <a:pt x="330" y="175"/>
                      </a:lnTo>
                      <a:lnTo>
                        <a:pt x="270" y="206"/>
                      </a:lnTo>
                      <a:lnTo>
                        <a:pt x="235" y="229"/>
                      </a:lnTo>
                      <a:lnTo>
                        <a:pt x="169" y="205"/>
                      </a:lnTo>
                      <a:lnTo>
                        <a:pt x="129" y="210"/>
                      </a:lnTo>
                      <a:lnTo>
                        <a:pt x="99" y="234"/>
                      </a:lnTo>
                      <a:lnTo>
                        <a:pt x="78" y="230"/>
                      </a:lnTo>
                      <a:lnTo>
                        <a:pt x="53" y="195"/>
                      </a:lnTo>
                      <a:lnTo>
                        <a:pt x="6" y="183"/>
                      </a:lnTo>
                      <a:lnTo>
                        <a:pt x="0" y="174"/>
                      </a:lnTo>
                      <a:lnTo>
                        <a:pt x="0" y="150"/>
                      </a:lnTo>
                      <a:lnTo>
                        <a:pt x="30" y="145"/>
                      </a:lnTo>
                      <a:lnTo>
                        <a:pt x="67" y="114"/>
                      </a:lnTo>
                      <a:lnTo>
                        <a:pt x="93" y="100"/>
                      </a:lnTo>
                      <a:lnTo>
                        <a:pt x="116" y="102"/>
                      </a:lnTo>
                      <a:lnTo>
                        <a:pt x="137" y="104"/>
                      </a:lnTo>
                      <a:lnTo>
                        <a:pt x="161" y="87"/>
                      </a:lnTo>
                      <a:lnTo>
                        <a:pt x="168" y="62"/>
                      </a:lnTo>
                      <a:lnTo>
                        <a:pt x="163" y="36"/>
                      </a:lnTo>
                      <a:lnTo>
                        <a:pt x="176" y="23"/>
                      </a:lnTo>
                      <a:lnTo>
                        <a:pt x="263" y="30"/>
                      </a:lnTo>
                      <a:lnTo>
                        <a:pt x="276" y="33"/>
                      </a:lnTo>
                      <a:lnTo>
                        <a:pt x="285" y="21"/>
                      </a:lnTo>
                      <a:lnTo>
                        <a:pt x="306" y="1"/>
                      </a:lnTo>
                      <a:lnTo>
                        <a:pt x="3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4" name="Freeform 42">
                  <a:extLst>
                    <a:ext uri="{FF2B5EF4-FFF2-40B4-BE49-F238E27FC236}">
                      <a16:creationId xmlns:a16="http://schemas.microsoft.com/office/drawing/2014/main" id="{D0B0916D-7082-4DE1-84EB-2634CA6E635B}"/>
                    </a:ext>
                  </a:extLst>
                </p:cNvPr>
                <p:cNvSpPr>
                  <a:spLocks/>
                </p:cNvSpPr>
                <p:nvPr/>
              </p:nvSpPr>
              <p:spPr bwMode="auto">
                <a:xfrm>
                  <a:off x="5819776" y="4413251"/>
                  <a:ext cx="484188" cy="534988"/>
                </a:xfrm>
                <a:custGeom>
                  <a:avLst/>
                  <a:gdLst>
                    <a:gd name="T0" fmla="*/ 103 w 305"/>
                    <a:gd name="T1" fmla="*/ 0 h 337"/>
                    <a:gd name="T2" fmla="*/ 132 w 305"/>
                    <a:gd name="T3" fmla="*/ 65 h 337"/>
                    <a:gd name="T4" fmla="*/ 158 w 305"/>
                    <a:gd name="T5" fmla="*/ 45 h 337"/>
                    <a:gd name="T6" fmla="*/ 170 w 305"/>
                    <a:gd name="T7" fmla="*/ 28 h 337"/>
                    <a:gd name="T8" fmla="*/ 178 w 305"/>
                    <a:gd name="T9" fmla="*/ 27 h 337"/>
                    <a:gd name="T10" fmla="*/ 192 w 305"/>
                    <a:gd name="T11" fmla="*/ 30 h 337"/>
                    <a:gd name="T12" fmla="*/ 193 w 305"/>
                    <a:gd name="T13" fmla="*/ 38 h 337"/>
                    <a:gd name="T14" fmla="*/ 201 w 305"/>
                    <a:gd name="T15" fmla="*/ 42 h 337"/>
                    <a:gd name="T16" fmla="*/ 211 w 305"/>
                    <a:gd name="T17" fmla="*/ 38 h 337"/>
                    <a:gd name="T18" fmla="*/ 237 w 305"/>
                    <a:gd name="T19" fmla="*/ 65 h 337"/>
                    <a:gd name="T20" fmla="*/ 247 w 305"/>
                    <a:gd name="T21" fmla="*/ 86 h 337"/>
                    <a:gd name="T22" fmla="*/ 266 w 305"/>
                    <a:gd name="T23" fmla="*/ 151 h 337"/>
                    <a:gd name="T24" fmla="*/ 285 w 305"/>
                    <a:gd name="T25" fmla="*/ 151 h 337"/>
                    <a:gd name="T26" fmla="*/ 299 w 305"/>
                    <a:gd name="T27" fmla="*/ 195 h 337"/>
                    <a:gd name="T28" fmla="*/ 284 w 305"/>
                    <a:gd name="T29" fmla="*/ 216 h 337"/>
                    <a:gd name="T30" fmla="*/ 272 w 305"/>
                    <a:gd name="T31" fmla="*/ 228 h 337"/>
                    <a:gd name="T32" fmla="*/ 284 w 305"/>
                    <a:gd name="T33" fmla="*/ 244 h 337"/>
                    <a:gd name="T34" fmla="*/ 280 w 305"/>
                    <a:gd name="T35" fmla="*/ 254 h 337"/>
                    <a:gd name="T36" fmla="*/ 300 w 305"/>
                    <a:gd name="T37" fmla="*/ 274 h 337"/>
                    <a:gd name="T38" fmla="*/ 305 w 305"/>
                    <a:gd name="T39" fmla="*/ 297 h 337"/>
                    <a:gd name="T40" fmla="*/ 305 w 305"/>
                    <a:gd name="T41" fmla="*/ 312 h 337"/>
                    <a:gd name="T42" fmla="*/ 285 w 305"/>
                    <a:gd name="T43" fmla="*/ 317 h 337"/>
                    <a:gd name="T44" fmla="*/ 270 w 305"/>
                    <a:gd name="T45" fmla="*/ 332 h 337"/>
                    <a:gd name="T46" fmla="*/ 221 w 305"/>
                    <a:gd name="T47" fmla="*/ 313 h 337"/>
                    <a:gd name="T48" fmla="*/ 188 w 305"/>
                    <a:gd name="T49" fmla="*/ 334 h 337"/>
                    <a:gd name="T50" fmla="*/ 165 w 305"/>
                    <a:gd name="T51" fmla="*/ 337 h 337"/>
                    <a:gd name="T52" fmla="*/ 122 w 305"/>
                    <a:gd name="T53" fmla="*/ 317 h 337"/>
                    <a:gd name="T54" fmla="*/ 99 w 305"/>
                    <a:gd name="T55" fmla="*/ 314 h 337"/>
                    <a:gd name="T56" fmla="*/ 74 w 305"/>
                    <a:gd name="T57" fmla="*/ 312 h 337"/>
                    <a:gd name="T58" fmla="*/ 50 w 305"/>
                    <a:gd name="T59" fmla="*/ 288 h 337"/>
                    <a:gd name="T60" fmla="*/ 50 w 305"/>
                    <a:gd name="T61" fmla="*/ 270 h 337"/>
                    <a:gd name="T62" fmla="*/ 38 w 305"/>
                    <a:gd name="T63" fmla="*/ 243 h 337"/>
                    <a:gd name="T64" fmla="*/ 50 w 305"/>
                    <a:gd name="T65" fmla="*/ 231 h 337"/>
                    <a:gd name="T66" fmla="*/ 54 w 305"/>
                    <a:gd name="T67" fmla="*/ 216 h 337"/>
                    <a:gd name="T68" fmla="*/ 23 w 305"/>
                    <a:gd name="T69" fmla="*/ 186 h 337"/>
                    <a:gd name="T70" fmla="*/ 23 w 305"/>
                    <a:gd name="T71" fmla="*/ 160 h 337"/>
                    <a:gd name="T72" fmla="*/ 0 w 305"/>
                    <a:gd name="T73" fmla="*/ 135 h 337"/>
                    <a:gd name="T74" fmla="*/ 34 w 305"/>
                    <a:gd name="T75" fmla="*/ 32 h 337"/>
                    <a:gd name="T76" fmla="*/ 56 w 305"/>
                    <a:gd name="T77" fmla="*/ 47 h 337"/>
                    <a:gd name="T78" fmla="*/ 103 w 305"/>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5" h="337">
                      <a:moveTo>
                        <a:pt x="103" y="0"/>
                      </a:moveTo>
                      <a:lnTo>
                        <a:pt x="132" y="65"/>
                      </a:lnTo>
                      <a:lnTo>
                        <a:pt x="158" y="45"/>
                      </a:lnTo>
                      <a:lnTo>
                        <a:pt x="170" y="28"/>
                      </a:lnTo>
                      <a:lnTo>
                        <a:pt x="178" y="27"/>
                      </a:lnTo>
                      <a:lnTo>
                        <a:pt x="192" y="30"/>
                      </a:lnTo>
                      <a:lnTo>
                        <a:pt x="193" y="38"/>
                      </a:lnTo>
                      <a:lnTo>
                        <a:pt x="201" y="42"/>
                      </a:lnTo>
                      <a:lnTo>
                        <a:pt x="211" y="38"/>
                      </a:lnTo>
                      <a:lnTo>
                        <a:pt x="237" y="65"/>
                      </a:lnTo>
                      <a:lnTo>
                        <a:pt x="247" y="86"/>
                      </a:lnTo>
                      <a:lnTo>
                        <a:pt x="266" y="151"/>
                      </a:lnTo>
                      <a:lnTo>
                        <a:pt x="285" y="151"/>
                      </a:lnTo>
                      <a:lnTo>
                        <a:pt x="299" y="195"/>
                      </a:lnTo>
                      <a:lnTo>
                        <a:pt x="284" y="216"/>
                      </a:lnTo>
                      <a:lnTo>
                        <a:pt x="272" y="228"/>
                      </a:lnTo>
                      <a:lnTo>
                        <a:pt x="284" y="244"/>
                      </a:lnTo>
                      <a:lnTo>
                        <a:pt x="280" y="254"/>
                      </a:lnTo>
                      <a:lnTo>
                        <a:pt x="300" y="274"/>
                      </a:lnTo>
                      <a:lnTo>
                        <a:pt x="305" y="297"/>
                      </a:lnTo>
                      <a:lnTo>
                        <a:pt x="305" y="312"/>
                      </a:lnTo>
                      <a:lnTo>
                        <a:pt x="285" y="317"/>
                      </a:lnTo>
                      <a:lnTo>
                        <a:pt x="270" y="332"/>
                      </a:lnTo>
                      <a:lnTo>
                        <a:pt x="221" y="313"/>
                      </a:lnTo>
                      <a:lnTo>
                        <a:pt x="188" y="334"/>
                      </a:lnTo>
                      <a:lnTo>
                        <a:pt x="165" y="337"/>
                      </a:lnTo>
                      <a:lnTo>
                        <a:pt x="122" y="317"/>
                      </a:lnTo>
                      <a:lnTo>
                        <a:pt x="99" y="314"/>
                      </a:lnTo>
                      <a:lnTo>
                        <a:pt x="74" y="312"/>
                      </a:lnTo>
                      <a:lnTo>
                        <a:pt x="50" y="288"/>
                      </a:lnTo>
                      <a:lnTo>
                        <a:pt x="50" y="270"/>
                      </a:lnTo>
                      <a:lnTo>
                        <a:pt x="38" y="243"/>
                      </a:lnTo>
                      <a:lnTo>
                        <a:pt x="50" y="231"/>
                      </a:lnTo>
                      <a:lnTo>
                        <a:pt x="54" y="216"/>
                      </a:lnTo>
                      <a:lnTo>
                        <a:pt x="23" y="186"/>
                      </a:lnTo>
                      <a:lnTo>
                        <a:pt x="23" y="160"/>
                      </a:lnTo>
                      <a:lnTo>
                        <a:pt x="0" y="135"/>
                      </a:lnTo>
                      <a:lnTo>
                        <a:pt x="34" y="32"/>
                      </a:lnTo>
                      <a:lnTo>
                        <a:pt x="56" y="47"/>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5" name="Freeform 43">
                  <a:extLst>
                    <a:ext uri="{FF2B5EF4-FFF2-40B4-BE49-F238E27FC236}">
                      <a16:creationId xmlns:a16="http://schemas.microsoft.com/office/drawing/2014/main" id="{04D173C3-22E8-48A2-B941-997F7F5EE80E}"/>
                    </a:ext>
                  </a:extLst>
                </p:cNvPr>
                <p:cNvSpPr>
                  <a:spLocks/>
                </p:cNvSpPr>
                <p:nvPr/>
              </p:nvSpPr>
              <p:spPr bwMode="auto">
                <a:xfrm>
                  <a:off x="5676901" y="5049838"/>
                  <a:ext cx="758825" cy="487363"/>
                </a:xfrm>
                <a:custGeom>
                  <a:avLst/>
                  <a:gdLst>
                    <a:gd name="T0" fmla="*/ 356 w 478"/>
                    <a:gd name="T1" fmla="*/ 0 h 307"/>
                    <a:gd name="T2" fmla="*/ 376 w 478"/>
                    <a:gd name="T3" fmla="*/ 31 h 307"/>
                    <a:gd name="T4" fmla="*/ 453 w 478"/>
                    <a:gd name="T5" fmla="*/ 87 h 307"/>
                    <a:gd name="T6" fmla="*/ 478 w 478"/>
                    <a:gd name="T7" fmla="*/ 115 h 307"/>
                    <a:gd name="T8" fmla="*/ 473 w 478"/>
                    <a:gd name="T9" fmla="*/ 130 h 307"/>
                    <a:gd name="T10" fmla="*/ 446 w 478"/>
                    <a:gd name="T11" fmla="*/ 154 h 307"/>
                    <a:gd name="T12" fmla="*/ 403 w 478"/>
                    <a:gd name="T13" fmla="*/ 166 h 307"/>
                    <a:gd name="T14" fmla="*/ 319 w 478"/>
                    <a:gd name="T15" fmla="*/ 229 h 307"/>
                    <a:gd name="T16" fmla="*/ 282 w 478"/>
                    <a:gd name="T17" fmla="*/ 278 h 307"/>
                    <a:gd name="T18" fmla="*/ 221 w 478"/>
                    <a:gd name="T19" fmla="*/ 295 h 307"/>
                    <a:gd name="T20" fmla="*/ 208 w 478"/>
                    <a:gd name="T21" fmla="*/ 307 h 307"/>
                    <a:gd name="T22" fmla="*/ 168 w 478"/>
                    <a:gd name="T23" fmla="*/ 285 h 307"/>
                    <a:gd name="T24" fmla="*/ 129 w 478"/>
                    <a:gd name="T25" fmla="*/ 282 h 307"/>
                    <a:gd name="T26" fmla="*/ 107 w 478"/>
                    <a:gd name="T27" fmla="*/ 274 h 307"/>
                    <a:gd name="T28" fmla="*/ 104 w 478"/>
                    <a:gd name="T29" fmla="*/ 258 h 307"/>
                    <a:gd name="T30" fmla="*/ 97 w 478"/>
                    <a:gd name="T31" fmla="*/ 245 h 307"/>
                    <a:gd name="T32" fmla="*/ 90 w 478"/>
                    <a:gd name="T33" fmla="*/ 249 h 307"/>
                    <a:gd name="T34" fmla="*/ 89 w 478"/>
                    <a:gd name="T35" fmla="*/ 258 h 307"/>
                    <a:gd name="T36" fmla="*/ 74 w 478"/>
                    <a:gd name="T37" fmla="*/ 285 h 307"/>
                    <a:gd name="T38" fmla="*/ 29 w 478"/>
                    <a:gd name="T39" fmla="*/ 299 h 307"/>
                    <a:gd name="T40" fmla="*/ 0 w 478"/>
                    <a:gd name="T41" fmla="*/ 273 h 307"/>
                    <a:gd name="T42" fmla="*/ 3 w 478"/>
                    <a:gd name="T43" fmla="*/ 243 h 307"/>
                    <a:gd name="T44" fmla="*/ 23 w 478"/>
                    <a:gd name="T45" fmla="*/ 226 h 307"/>
                    <a:gd name="T46" fmla="*/ 29 w 478"/>
                    <a:gd name="T47" fmla="*/ 214 h 307"/>
                    <a:gd name="T48" fmla="*/ 3 w 478"/>
                    <a:gd name="T49" fmla="*/ 173 h 307"/>
                    <a:gd name="T50" fmla="*/ 14 w 478"/>
                    <a:gd name="T51" fmla="*/ 161 h 307"/>
                    <a:gd name="T52" fmla="*/ 55 w 478"/>
                    <a:gd name="T53" fmla="*/ 154 h 307"/>
                    <a:gd name="T54" fmla="*/ 82 w 478"/>
                    <a:gd name="T55" fmla="*/ 135 h 307"/>
                    <a:gd name="T56" fmla="*/ 100 w 478"/>
                    <a:gd name="T57" fmla="*/ 126 h 307"/>
                    <a:gd name="T58" fmla="*/ 125 w 478"/>
                    <a:gd name="T59" fmla="*/ 116 h 307"/>
                    <a:gd name="T60" fmla="*/ 137 w 478"/>
                    <a:gd name="T61" fmla="*/ 66 h 307"/>
                    <a:gd name="T62" fmla="*/ 172 w 478"/>
                    <a:gd name="T63" fmla="*/ 69 h 307"/>
                    <a:gd name="T64" fmla="*/ 187 w 478"/>
                    <a:gd name="T65" fmla="*/ 55 h 307"/>
                    <a:gd name="T66" fmla="*/ 227 w 478"/>
                    <a:gd name="T67" fmla="*/ 26 h 307"/>
                    <a:gd name="T68" fmla="*/ 243 w 478"/>
                    <a:gd name="T69" fmla="*/ 28 h 307"/>
                    <a:gd name="T70" fmla="*/ 252 w 478"/>
                    <a:gd name="T71" fmla="*/ 46 h 307"/>
                    <a:gd name="T72" fmla="*/ 276 w 478"/>
                    <a:gd name="T73" fmla="*/ 41 h 307"/>
                    <a:gd name="T74" fmla="*/ 298 w 478"/>
                    <a:gd name="T75" fmla="*/ 31 h 307"/>
                    <a:gd name="T76" fmla="*/ 310 w 478"/>
                    <a:gd name="T77" fmla="*/ 28 h 307"/>
                    <a:gd name="T78" fmla="*/ 322 w 478"/>
                    <a:gd name="T79" fmla="*/ 11 h 307"/>
                    <a:gd name="T80" fmla="*/ 356 w 478"/>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307">
                      <a:moveTo>
                        <a:pt x="356" y="0"/>
                      </a:moveTo>
                      <a:lnTo>
                        <a:pt x="376" y="31"/>
                      </a:lnTo>
                      <a:lnTo>
                        <a:pt x="453" y="87"/>
                      </a:lnTo>
                      <a:lnTo>
                        <a:pt x="478" y="115"/>
                      </a:lnTo>
                      <a:lnTo>
                        <a:pt x="473" y="130"/>
                      </a:lnTo>
                      <a:lnTo>
                        <a:pt x="446" y="154"/>
                      </a:lnTo>
                      <a:lnTo>
                        <a:pt x="403" y="166"/>
                      </a:lnTo>
                      <a:lnTo>
                        <a:pt x="319" y="229"/>
                      </a:lnTo>
                      <a:lnTo>
                        <a:pt x="282" y="278"/>
                      </a:lnTo>
                      <a:lnTo>
                        <a:pt x="221" y="295"/>
                      </a:lnTo>
                      <a:lnTo>
                        <a:pt x="208" y="307"/>
                      </a:lnTo>
                      <a:lnTo>
                        <a:pt x="168" y="285"/>
                      </a:lnTo>
                      <a:lnTo>
                        <a:pt x="129" y="282"/>
                      </a:lnTo>
                      <a:lnTo>
                        <a:pt x="107" y="274"/>
                      </a:lnTo>
                      <a:lnTo>
                        <a:pt x="104" y="258"/>
                      </a:lnTo>
                      <a:lnTo>
                        <a:pt x="97" y="245"/>
                      </a:lnTo>
                      <a:lnTo>
                        <a:pt x="90" y="249"/>
                      </a:lnTo>
                      <a:lnTo>
                        <a:pt x="89" y="258"/>
                      </a:lnTo>
                      <a:lnTo>
                        <a:pt x="74" y="285"/>
                      </a:lnTo>
                      <a:lnTo>
                        <a:pt x="29" y="299"/>
                      </a:lnTo>
                      <a:lnTo>
                        <a:pt x="0" y="273"/>
                      </a:lnTo>
                      <a:lnTo>
                        <a:pt x="3" y="243"/>
                      </a:lnTo>
                      <a:lnTo>
                        <a:pt x="23" y="226"/>
                      </a:lnTo>
                      <a:lnTo>
                        <a:pt x="29" y="214"/>
                      </a:lnTo>
                      <a:lnTo>
                        <a:pt x="3" y="173"/>
                      </a:lnTo>
                      <a:lnTo>
                        <a:pt x="14" y="161"/>
                      </a:lnTo>
                      <a:lnTo>
                        <a:pt x="55" y="154"/>
                      </a:lnTo>
                      <a:lnTo>
                        <a:pt x="82" y="135"/>
                      </a:lnTo>
                      <a:lnTo>
                        <a:pt x="100" y="126"/>
                      </a:lnTo>
                      <a:lnTo>
                        <a:pt x="125" y="116"/>
                      </a:lnTo>
                      <a:lnTo>
                        <a:pt x="137" y="66"/>
                      </a:lnTo>
                      <a:lnTo>
                        <a:pt x="172" y="69"/>
                      </a:lnTo>
                      <a:lnTo>
                        <a:pt x="187" y="55"/>
                      </a:lnTo>
                      <a:lnTo>
                        <a:pt x="227" y="26"/>
                      </a:lnTo>
                      <a:lnTo>
                        <a:pt x="243" y="28"/>
                      </a:lnTo>
                      <a:lnTo>
                        <a:pt x="252" y="46"/>
                      </a:lnTo>
                      <a:lnTo>
                        <a:pt x="276" y="41"/>
                      </a:lnTo>
                      <a:lnTo>
                        <a:pt x="298" y="31"/>
                      </a:lnTo>
                      <a:lnTo>
                        <a:pt x="310" y="28"/>
                      </a:lnTo>
                      <a:lnTo>
                        <a:pt x="322" y="11"/>
                      </a:lnTo>
                      <a:lnTo>
                        <a:pt x="3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6" name="Freeform 44">
                  <a:extLst>
                    <a:ext uri="{FF2B5EF4-FFF2-40B4-BE49-F238E27FC236}">
                      <a16:creationId xmlns:a16="http://schemas.microsoft.com/office/drawing/2014/main" id="{37E25F7C-0A08-462F-9CB2-E2F4B00356DA}"/>
                    </a:ext>
                  </a:extLst>
                </p:cNvPr>
                <p:cNvSpPr>
                  <a:spLocks/>
                </p:cNvSpPr>
                <p:nvPr/>
              </p:nvSpPr>
              <p:spPr bwMode="auto">
                <a:xfrm>
                  <a:off x="5984876" y="4722813"/>
                  <a:ext cx="714375" cy="609600"/>
                </a:xfrm>
                <a:custGeom>
                  <a:avLst/>
                  <a:gdLst>
                    <a:gd name="T0" fmla="*/ 195 w 450"/>
                    <a:gd name="T1" fmla="*/ 0 h 384"/>
                    <a:gd name="T2" fmla="*/ 217 w 450"/>
                    <a:gd name="T3" fmla="*/ 9 h 384"/>
                    <a:gd name="T4" fmla="*/ 222 w 450"/>
                    <a:gd name="T5" fmla="*/ 51 h 384"/>
                    <a:gd name="T6" fmla="*/ 244 w 450"/>
                    <a:gd name="T7" fmla="*/ 44 h 384"/>
                    <a:gd name="T8" fmla="*/ 257 w 450"/>
                    <a:gd name="T9" fmla="*/ 56 h 384"/>
                    <a:gd name="T10" fmla="*/ 270 w 450"/>
                    <a:gd name="T11" fmla="*/ 75 h 384"/>
                    <a:gd name="T12" fmla="*/ 277 w 450"/>
                    <a:gd name="T13" fmla="*/ 75 h 384"/>
                    <a:gd name="T14" fmla="*/ 279 w 450"/>
                    <a:gd name="T15" fmla="*/ 61 h 384"/>
                    <a:gd name="T16" fmla="*/ 284 w 450"/>
                    <a:gd name="T17" fmla="*/ 49 h 384"/>
                    <a:gd name="T18" fmla="*/ 299 w 450"/>
                    <a:gd name="T19" fmla="*/ 45 h 384"/>
                    <a:gd name="T20" fmla="*/ 323 w 450"/>
                    <a:gd name="T21" fmla="*/ 56 h 384"/>
                    <a:gd name="T22" fmla="*/ 341 w 450"/>
                    <a:gd name="T23" fmla="*/ 36 h 384"/>
                    <a:gd name="T24" fmla="*/ 374 w 450"/>
                    <a:gd name="T25" fmla="*/ 53 h 384"/>
                    <a:gd name="T26" fmla="*/ 383 w 450"/>
                    <a:gd name="T27" fmla="*/ 63 h 384"/>
                    <a:gd name="T28" fmla="*/ 409 w 450"/>
                    <a:gd name="T29" fmla="*/ 92 h 384"/>
                    <a:gd name="T30" fmla="*/ 408 w 450"/>
                    <a:gd name="T31" fmla="*/ 122 h 384"/>
                    <a:gd name="T32" fmla="*/ 414 w 450"/>
                    <a:gd name="T33" fmla="*/ 137 h 384"/>
                    <a:gd name="T34" fmla="*/ 429 w 450"/>
                    <a:gd name="T35" fmla="*/ 132 h 384"/>
                    <a:gd name="T36" fmla="*/ 440 w 450"/>
                    <a:gd name="T37" fmla="*/ 142 h 384"/>
                    <a:gd name="T38" fmla="*/ 450 w 450"/>
                    <a:gd name="T39" fmla="*/ 174 h 384"/>
                    <a:gd name="T40" fmla="*/ 432 w 450"/>
                    <a:gd name="T41" fmla="*/ 198 h 384"/>
                    <a:gd name="T42" fmla="*/ 403 w 450"/>
                    <a:gd name="T43" fmla="*/ 222 h 384"/>
                    <a:gd name="T44" fmla="*/ 403 w 450"/>
                    <a:gd name="T45" fmla="*/ 276 h 384"/>
                    <a:gd name="T46" fmla="*/ 387 w 450"/>
                    <a:gd name="T47" fmla="*/ 292 h 384"/>
                    <a:gd name="T48" fmla="*/ 354 w 450"/>
                    <a:gd name="T49" fmla="*/ 308 h 384"/>
                    <a:gd name="T50" fmla="*/ 343 w 450"/>
                    <a:gd name="T51" fmla="*/ 322 h 384"/>
                    <a:gd name="T52" fmla="*/ 346 w 450"/>
                    <a:gd name="T53" fmla="*/ 330 h 384"/>
                    <a:gd name="T54" fmla="*/ 354 w 450"/>
                    <a:gd name="T55" fmla="*/ 328 h 384"/>
                    <a:gd name="T56" fmla="*/ 359 w 450"/>
                    <a:gd name="T57" fmla="*/ 333 h 384"/>
                    <a:gd name="T58" fmla="*/ 314 w 450"/>
                    <a:gd name="T59" fmla="*/ 372 h 384"/>
                    <a:gd name="T60" fmla="*/ 293 w 450"/>
                    <a:gd name="T61" fmla="*/ 384 h 384"/>
                    <a:gd name="T62" fmla="*/ 267 w 450"/>
                    <a:gd name="T63" fmla="*/ 371 h 384"/>
                    <a:gd name="T64" fmla="*/ 252 w 450"/>
                    <a:gd name="T65" fmla="*/ 360 h 384"/>
                    <a:gd name="T66" fmla="*/ 279 w 450"/>
                    <a:gd name="T67" fmla="*/ 336 h 384"/>
                    <a:gd name="T68" fmla="*/ 284 w 450"/>
                    <a:gd name="T69" fmla="*/ 321 h 384"/>
                    <a:gd name="T70" fmla="*/ 259 w 450"/>
                    <a:gd name="T71" fmla="*/ 293 h 384"/>
                    <a:gd name="T72" fmla="*/ 182 w 450"/>
                    <a:gd name="T73" fmla="*/ 237 h 384"/>
                    <a:gd name="T74" fmla="*/ 162 w 450"/>
                    <a:gd name="T75" fmla="*/ 206 h 384"/>
                    <a:gd name="T76" fmla="*/ 128 w 450"/>
                    <a:gd name="T77" fmla="*/ 217 h 384"/>
                    <a:gd name="T78" fmla="*/ 116 w 450"/>
                    <a:gd name="T79" fmla="*/ 234 h 384"/>
                    <a:gd name="T80" fmla="*/ 104 w 450"/>
                    <a:gd name="T81" fmla="*/ 237 h 384"/>
                    <a:gd name="T82" fmla="*/ 82 w 450"/>
                    <a:gd name="T83" fmla="*/ 247 h 384"/>
                    <a:gd name="T84" fmla="*/ 58 w 450"/>
                    <a:gd name="T85" fmla="*/ 252 h 384"/>
                    <a:gd name="T86" fmla="*/ 49 w 450"/>
                    <a:gd name="T87" fmla="*/ 234 h 384"/>
                    <a:gd name="T88" fmla="*/ 33 w 450"/>
                    <a:gd name="T89" fmla="*/ 232 h 384"/>
                    <a:gd name="T90" fmla="*/ 46 w 450"/>
                    <a:gd name="T91" fmla="*/ 206 h 384"/>
                    <a:gd name="T92" fmla="*/ 28 w 450"/>
                    <a:gd name="T93" fmla="*/ 186 h 384"/>
                    <a:gd name="T94" fmla="*/ 0 w 450"/>
                    <a:gd name="T95" fmla="*/ 161 h 384"/>
                    <a:gd name="T96" fmla="*/ 18 w 450"/>
                    <a:gd name="T97" fmla="*/ 122 h 384"/>
                    <a:gd name="T98" fmla="*/ 61 w 450"/>
                    <a:gd name="T99" fmla="*/ 142 h 384"/>
                    <a:gd name="T100" fmla="*/ 84 w 450"/>
                    <a:gd name="T101" fmla="*/ 139 h 384"/>
                    <a:gd name="T102" fmla="*/ 117 w 450"/>
                    <a:gd name="T103" fmla="*/ 118 h 384"/>
                    <a:gd name="T104" fmla="*/ 166 w 450"/>
                    <a:gd name="T105" fmla="*/ 137 h 384"/>
                    <a:gd name="T106" fmla="*/ 181 w 450"/>
                    <a:gd name="T107" fmla="*/ 122 h 384"/>
                    <a:gd name="T108" fmla="*/ 201 w 450"/>
                    <a:gd name="T109" fmla="*/ 117 h 384"/>
                    <a:gd name="T110" fmla="*/ 201 w 450"/>
                    <a:gd name="T111" fmla="*/ 102 h 384"/>
                    <a:gd name="T112" fmla="*/ 196 w 450"/>
                    <a:gd name="T113" fmla="*/ 79 h 384"/>
                    <a:gd name="T114" fmla="*/ 176 w 450"/>
                    <a:gd name="T115" fmla="*/ 59 h 384"/>
                    <a:gd name="T116" fmla="*/ 180 w 450"/>
                    <a:gd name="T117" fmla="*/ 49 h 384"/>
                    <a:gd name="T118" fmla="*/ 168 w 450"/>
                    <a:gd name="T119" fmla="*/ 33 h 384"/>
                    <a:gd name="T120" fmla="*/ 180 w 450"/>
                    <a:gd name="T121" fmla="*/ 21 h 384"/>
                    <a:gd name="T122" fmla="*/ 195 w 450"/>
                    <a:gd name="T1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384">
                      <a:moveTo>
                        <a:pt x="195" y="0"/>
                      </a:moveTo>
                      <a:lnTo>
                        <a:pt x="217" y="9"/>
                      </a:lnTo>
                      <a:lnTo>
                        <a:pt x="222" y="51"/>
                      </a:lnTo>
                      <a:lnTo>
                        <a:pt x="244" y="44"/>
                      </a:lnTo>
                      <a:lnTo>
                        <a:pt x="257" y="56"/>
                      </a:lnTo>
                      <a:lnTo>
                        <a:pt x="270" y="75"/>
                      </a:lnTo>
                      <a:lnTo>
                        <a:pt x="277" y="75"/>
                      </a:lnTo>
                      <a:lnTo>
                        <a:pt x="279" y="61"/>
                      </a:lnTo>
                      <a:lnTo>
                        <a:pt x="284" y="49"/>
                      </a:lnTo>
                      <a:lnTo>
                        <a:pt x="299" y="45"/>
                      </a:lnTo>
                      <a:lnTo>
                        <a:pt x="323" y="56"/>
                      </a:lnTo>
                      <a:lnTo>
                        <a:pt x="341" y="36"/>
                      </a:lnTo>
                      <a:lnTo>
                        <a:pt x="374" y="53"/>
                      </a:lnTo>
                      <a:lnTo>
                        <a:pt x="383" y="63"/>
                      </a:lnTo>
                      <a:lnTo>
                        <a:pt x="409" y="92"/>
                      </a:lnTo>
                      <a:lnTo>
                        <a:pt x="408" y="122"/>
                      </a:lnTo>
                      <a:lnTo>
                        <a:pt x="414" y="137"/>
                      </a:lnTo>
                      <a:lnTo>
                        <a:pt x="429" y="132"/>
                      </a:lnTo>
                      <a:lnTo>
                        <a:pt x="440" y="142"/>
                      </a:lnTo>
                      <a:lnTo>
                        <a:pt x="450" y="174"/>
                      </a:lnTo>
                      <a:lnTo>
                        <a:pt x="432" y="198"/>
                      </a:lnTo>
                      <a:lnTo>
                        <a:pt x="403" y="222"/>
                      </a:lnTo>
                      <a:lnTo>
                        <a:pt x="403" y="276"/>
                      </a:lnTo>
                      <a:lnTo>
                        <a:pt x="387" y="292"/>
                      </a:lnTo>
                      <a:lnTo>
                        <a:pt x="354" y="308"/>
                      </a:lnTo>
                      <a:lnTo>
                        <a:pt x="343" y="322"/>
                      </a:lnTo>
                      <a:lnTo>
                        <a:pt x="346" y="330"/>
                      </a:lnTo>
                      <a:lnTo>
                        <a:pt x="354" y="328"/>
                      </a:lnTo>
                      <a:lnTo>
                        <a:pt x="359" y="333"/>
                      </a:lnTo>
                      <a:lnTo>
                        <a:pt x="314" y="372"/>
                      </a:lnTo>
                      <a:lnTo>
                        <a:pt x="293" y="384"/>
                      </a:lnTo>
                      <a:lnTo>
                        <a:pt x="267" y="371"/>
                      </a:lnTo>
                      <a:lnTo>
                        <a:pt x="252" y="360"/>
                      </a:lnTo>
                      <a:lnTo>
                        <a:pt x="279" y="336"/>
                      </a:lnTo>
                      <a:lnTo>
                        <a:pt x="284" y="321"/>
                      </a:lnTo>
                      <a:lnTo>
                        <a:pt x="259" y="293"/>
                      </a:lnTo>
                      <a:lnTo>
                        <a:pt x="182" y="237"/>
                      </a:lnTo>
                      <a:lnTo>
                        <a:pt x="162" y="206"/>
                      </a:lnTo>
                      <a:lnTo>
                        <a:pt x="128" y="217"/>
                      </a:lnTo>
                      <a:lnTo>
                        <a:pt x="116" y="234"/>
                      </a:lnTo>
                      <a:lnTo>
                        <a:pt x="104" y="237"/>
                      </a:lnTo>
                      <a:lnTo>
                        <a:pt x="82" y="247"/>
                      </a:lnTo>
                      <a:lnTo>
                        <a:pt x="58" y="252"/>
                      </a:lnTo>
                      <a:lnTo>
                        <a:pt x="49" y="234"/>
                      </a:lnTo>
                      <a:lnTo>
                        <a:pt x="33" y="232"/>
                      </a:lnTo>
                      <a:lnTo>
                        <a:pt x="46" y="206"/>
                      </a:lnTo>
                      <a:lnTo>
                        <a:pt x="28" y="186"/>
                      </a:lnTo>
                      <a:lnTo>
                        <a:pt x="0" y="161"/>
                      </a:lnTo>
                      <a:lnTo>
                        <a:pt x="18" y="122"/>
                      </a:lnTo>
                      <a:lnTo>
                        <a:pt x="61" y="142"/>
                      </a:lnTo>
                      <a:lnTo>
                        <a:pt x="84" y="139"/>
                      </a:lnTo>
                      <a:lnTo>
                        <a:pt x="117" y="118"/>
                      </a:lnTo>
                      <a:lnTo>
                        <a:pt x="166" y="137"/>
                      </a:lnTo>
                      <a:lnTo>
                        <a:pt x="181" y="122"/>
                      </a:lnTo>
                      <a:lnTo>
                        <a:pt x="201" y="117"/>
                      </a:lnTo>
                      <a:lnTo>
                        <a:pt x="201" y="102"/>
                      </a:lnTo>
                      <a:lnTo>
                        <a:pt x="196" y="79"/>
                      </a:lnTo>
                      <a:lnTo>
                        <a:pt x="176" y="59"/>
                      </a:lnTo>
                      <a:lnTo>
                        <a:pt x="180" y="49"/>
                      </a:lnTo>
                      <a:lnTo>
                        <a:pt x="168" y="33"/>
                      </a:lnTo>
                      <a:lnTo>
                        <a:pt x="180" y="21"/>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7" name="Freeform 45">
                  <a:extLst>
                    <a:ext uri="{FF2B5EF4-FFF2-40B4-BE49-F238E27FC236}">
                      <a16:creationId xmlns:a16="http://schemas.microsoft.com/office/drawing/2014/main" id="{A3795BB0-B6A2-469B-A739-A0AF7BD4AF78}"/>
                    </a:ext>
                  </a:extLst>
                </p:cNvPr>
                <p:cNvSpPr>
                  <a:spLocks/>
                </p:cNvSpPr>
                <p:nvPr/>
              </p:nvSpPr>
              <p:spPr bwMode="auto">
                <a:xfrm>
                  <a:off x="5278438" y="5421313"/>
                  <a:ext cx="728663" cy="508000"/>
                </a:xfrm>
                <a:custGeom>
                  <a:avLst/>
                  <a:gdLst>
                    <a:gd name="T0" fmla="*/ 163 w 459"/>
                    <a:gd name="T1" fmla="*/ 0 h 320"/>
                    <a:gd name="T2" fmla="*/ 186 w 459"/>
                    <a:gd name="T3" fmla="*/ 9 h 320"/>
                    <a:gd name="T4" fmla="*/ 200 w 459"/>
                    <a:gd name="T5" fmla="*/ 5 h 320"/>
                    <a:gd name="T6" fmla="*/ 224 w 459"/>
                    <a:gd name="T7" fmla="*/ 5 h 320"/>
                    <a:gd name="T8" fmla="*/ 254 w 459"/>
                    <a:gd name="T9" fmla="*/ 9 h 320"/>
                    <a:gd name="T10" fmla="*/ 251 w 459"/>
                    <a:gd name="T11" fmla="*/ 39 h 320"/>
                    <a:gd name="T12" fmla="*/ 280 w 459"/>
                    <a:gd name="T13" fmla="*/ 65 h 320"/>
                    <a:gd name="T14" fmla="*/ 325 w 459"/>
                    <a:gd name="T15" fmla="*/ 51 h 320"/>
                    <a:gd name="T16" fmla="*/ 340 w 459"/>
                    <a:gd name="T17" fmla="*/ 24 h 320"/>
                    <a:gd name="T18" fmla="*/ 341 w 459"/>
                    <a:gd name="T19" fmla="*/ 15 h 320"/>
                    <a:gd name="T20" fmla="*/ 348 w 459"/>
                    <a:gd name="T21" fmla="*/ 11 h 320"/>
                    <a:gd name="T22" fmla="*/ 355 w 459"/>
                    <a:gd name="T23" fmla="*/ 24 h 320"/>
                    <a:gd name="T24" fmla="*/ 358 w 459"/>
                    <a:gd name="T25" fmla="*/ 40 h 320"/>
                    <a:gd name="T26" fmla="*/ 380 w 459"/>
                    <a:gd name="T27" fmla="*/ 48 h 320"/>
                    <a:gd name="T28" fmla="*/ 419 w 459"/>
                    <a:gd name="T29" fmla="*/ 51 h 320"/>
                    <a:gd name="T30" fmla="*/ 459 w 459"/>
                    <a:gd name="T31" fmla="*/ 73 h 320"/>
                    <a:gd name="T32" fmla="*/ 415 w 459"/>
                    <a:gd name="T33" fmla="*/ 115 h 320"/>
                    <a:gd name="T34" fmla="*/ 404 w 459"/>
                    <a:gd name="T35" fmla="*/ 113 h 320"/>
                    <a:gd name="T36" fmla="*/ 389 w 459"/>
                    <a:gd name="T37" fmla="*/ 133 h 320"/>
                    <a:gd name="T38" fmla="*/ 389 w 459"/>
                    <a:gd name="T39" fmla="*/ 139 h 320"/>
                    <a:gd name="T40" fmla="*/ 404 w 459"/>
                    <a:gd name="T41" fmla="*/ 139 h 320"/>
                    <a:gd name="T42" fmla="*/ 408 w 459"/>
                    <a:gd name="T43" fmla="*/ 135 h 320"/>
                    <a:gd name="T44" fmla="*/ 407 w 459"/>
                    <a:gd name="T45" fmla="*/ 229 h 320"/>
                    <a:gd name="T46" fmla="*/ 381 w 459"/>
                    <a:gd name="T47" fmla="*/ 224 h 320"/>
                    <a:gd name="T48" fmla="*/ 358 w 459"/>
                    <a:gd name="T49" fmla="*/ 216 h 320"/>
                    <a:gd name="T50" fmla="*/ 340 w 459"/>
                    <a:gd name="T51" fmla="*/ 217 h 320"/>
                    <a:gd name="T52" fmla="*/ 319 w 459"/>
                    <a:gd name="T53" fmla="*/ 237 h 320"/>
                    <a:gd name="T54" fmla="*/ 310 w 459"/>
                    <a:gd name="T55" fmla="*/ 249 h 320"/>
                    <a:gd name="T56" fmla="*/ 297 w 459"/>
                    <a:gd name="T57" fmla="*/ 246 h 320"/>
                    <a:gd name="T58" fmla="*/ 210 w 459"/>
                    <a:gd name="T59" fmla="*/ 239 h 320"/>
                    <a:gd name="T60" fmla="*/ 197 w 459"/>
                    <a:gd name="T61" fmla="*/ 252 h 320"/>
                    <a:gd name="T62" fmla="*/ 202 w 459"/>
                    <a:gd name="T63" fmla="*/ 278 h 320"/>
                    <a:gd name="T64" fmla="*/ 195 w 459"/>
                    <a:gd name="T65" fmla="*/ 303 h 320"/>
                    <a:gd name="T66" fmla="*/ 171 w 459"/>
                    <a:gd name="T67" fmla="*/ 320 h 320"/>
                    <a:gd name="T68" fmla="*/ 150 w 459"/>
                    <a:gd name="T69" fmla="*/ 318 h 320"/>
                    <a:gd name="T70" fmla="*/ 143 w 459"/>
                    <a:gd name="T71" fmla="*/ 296 h 320"/>
                    <a:gd name="T72" fmla="*/ 119 w 459"/>
                    <a:gd name="T73" fmla="*/ 283 h 320"/>
                    <a:gd name="T74" fmla="*/ 81 w 459"/>
                    <a:gd name="T75" fmla="*/ 281 h 320"/>
                    <a:gd name="T76" fmla="*/ 62 w 459"/>
                    <a:gd name="T77" fmla="*/ 276 h 320"/>
                    <a:gd name="T78" fmla="*/ 53 w 459"/>
                    <a:gd name="T79" fmla="*/ 261 h 320"/>
                    <a:gd name="T80" fmla="*/ 63 w 459"/>
                    <a:gd name="T81" fmla="*/ 246 h 320"/>
                    <a:gd name="T82" fmla="*/ 88 w 459"/>
                    <a:gd name="T83" fmla="*/ 239 h 320"/>
                    <a:gd name="T84" fmla="*/ 89 w 459"/>
                    <a:gd name="T85" fmla="*/ 229 h 320"/>
                    <a:gd name="T86" fmla="*/ 76 w 459"/>
                    <a:gd name="T87" fmla="*/ 212 h 320"/>
                    <a:gd name="T88" fmla="*/ 89 w 459"/>
                    <a:gd name="T89" fmla="*/ 196 h 320"/>
                    <a:gd name="T90" fmla="*/ 87 w 459"/>
                    <a:gd name="T91" fmla="*/ 170 h 320"/>
                    <a:gd name="T92" fmla="*/ 73 w 459"/>
                    <a:gd name="T93" fmla="*/ 142 h 320"/>
                    <a:gd name="T94" fmla="*/ 18 w 459"/>
                    <a:gd name="T95" fmla="*/ 127 h 320"/>
                    <a:gd name="T96" fmla="*/ 8 w 459"/>
                    <a:gd name="T97" fmla="*/ 113 h 320"/>
                    <a:gd name="T98" fmla="*/ 12 w 459"/>
                    <a:gd name="T99" fmla="*/ 99 h 320"/>
                    <a:gd name="T100" fmla="*/ 0 w 459"/>
                    <a:gd name="T101" fmla="*/ 79 h 320"/>
                    <a:gd name="T102" fmla="*/ 7 w 459"/>
                    <a:gd name="T103" fmla="*/ 63 h 320"/>
                    <a:gd name="T104" fmla="*/ 34 w 459"/>
                    <a:gd name="T105" fmla="*/ 45 h 320"/>
                    <a:gd name="T106" fmla="*/ 38 w 459"/>
                    <a:gd name="T107" fmla="*/ 26 h 320"/>
                    <a:gd name="T108" fmla="*/ 51 w 459"/>
                    <a:gd name="T109" fmla="*/ 18 h 320"/>
                    <a:gd name="T110" fmla="*/ 84 w 459"/>
                    <a:gd name="T111" fmla="*/ 24 h 320"/>
                    <a:gd name="T112" fmla="*/ 102 w 459"/>
                    <a:gd name="T113" fmla="*/ 15 h 320"/>
                    <a:gd name="T114" fmla="*/ 118 w 459"/>
                    <a:gd name="T115" fmla="*/ 23 h 320"/>
                    <a:gd name="T116" fmla="*/ 129 w 459"/>
                    <a:gd name="T117" fmla="*/ 13 h 320"/>
                    <a:gd name="T118" fmla="*/ 143 w 459"/>
                    <a:gd name="T119" fmla="*/ 15 h 320"/>
                    <a:gd name="T120" fmla="*/ 163 w 459"/>
                    <a:gd name="T12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320">
                      <a:moveTo>
                        <a:pt x="163" y="0"/>
                      </a:moveTo>
                      <a:lnTo>
                        <a:pt x="186" y="9"/>
                      </a:lnTo>
                      <a:lnTo>
                        <a:pt x="200" y="5"/>
                      </a:lnTo>
                      <a:lnTo>
                        <a:pt x="224" y="5"/>
                      </a:lnTo>
                      <a:lnTo>
                        <a:pt x="254" y="9"/>
                      </a:lnTo>
                      <a:lnTo>
                        <a:pt x="251" y="39"/>
                      </a:lnTo>
                      <a:lnTo>
                        <a:pt x="280" y="65"/>
                      </a:lnTo>
                      <a:lnTo>
                        <a:pt x="325" y="51"/>
                      </a:lnTo>
                      <a:lnTo>
                        <a:pt x="340" y="24"/>
                      </a:lnTo>
                      <a:lnTo>
                        <a:pt x="341" y="15"/>
                      </a:lnTo>
                      <a:lnTo>
                        <a:pt x="348" y="11"/>
                      </a:lnTo>
                      <a:lnTo>
                        <a:pt x="355" y="24"/>
                      </a:lnTo>
                      <a:lnTo>
                        <a:pt x="358" y="40"/>
                      </a:lnTo>
                      <a:lnTo>
                        <a:pt x="380" y="48"/>
                      </a:lnTo>
                      <a:lnTo>
                        <a:pt x="419" y="51"/>
                      </a:lnTo>
                      <a:lnTo>
                        <a:pt x="459" y="73"/>
                      </a:lnTo>
                      <a:lnTo>
                        <a:pt x="415" y="115"/>
                      </a:lnTo>
                      <a:lnTo>
                        <a:pt x="404" y="113"/>
                      </a:lnTo>
                      <a:lnTo>
                        <a:pt x="389" y="133"/>
                      </a:lnTo>
                      <a:lnTo>
                        <a:pt x="389" y="139"/>
                      </a:lnTo>
                      <a:lnTo>
                        <a:pt x="404" y="139"/>
                      </a:lnTo>
                      <a:lnTo>
                        <a:pt x="408" y="135"/>
                      </a:lnTo>
                      <a:lnTo>
                        <a:pt x="407" y="229"/>
                      </a:lnTo>
                      <a:lnTo>
                        <a:pt x="381" y="224"/>
                      </a:lnTo>
                      <a:lnTo>
                        <a:pt x="358" y="216"/>
                      </a:lnTo>
                      <a:lnTo>
                        <a:pt x="340" y="217"/>
                      </a:lnTo>
                      <a:lnTo>
                        <a:pt x="319" y="237"/>
                      </a:lnTo>
                      <a:lnTo>
                        <a:pt x="310" y="249"/>
                      </a:lnTo>
                      <a:lnTo>
                        <a:pt x="297" y="246"/>
                      </a:lnTo>
                      <a:lnTo>
                        <a:pt x="210" y="239"/>
                      </a:lnTo>
                      <a:lnTo>
                        <a:pt x="197" y="252"/>
                      </a:lnTo>
                      <a:lnTo>
                        <a:pt x="202" y="278"/>
                      </a:lnTo>
                      <a:lnTo>
                        <a:pt x="195" y="303"/>
                      </a:lnTo>
                      <a:lnTo>
                        <a:pt x="171" y="320"/>
                      </a:lnTo>
                      <a:lnTo>
                        <a:pt x="150" y="318"/>
                      </a:lnTo>
                      <a:lnTo>
                        <a:pt x="143" y="296"/>
                      </a:lnTo>
                      <a:lnTo>
                        <a:pt x="119" y="283"/>
                      </a:lnTo>
                      <a:lnTo>
                        <a:pt x="81" y="281"/>
                      </a:lnTo>
                      <a:lnTo>
                        <a:pt x="62" y="276"/>
                      </a:lnTo>
                      <a:lnTo>
                        <a:pt x="53" y="261"/>
                      </a:lnTo>
                      <a:lnTo>
                        <a:pt x="63" y="246"/>
                      </a:lnTo>
                      <a:lnTo>
                        <a:pt x="88" y="239"/>
                      </a:lnTo>
                      <a:lnTo>
                        <a:pt x="89" y="229"/>
                      </a:lnTo>
                      <a:lnTo>
                        <a:pt x="76" y="212"/>
                      </a:lnTo>
                      <a:lnTo>
                        <a:pt x="89" y="196"/>
                      </a:lnTo>
                      <a:lnTo>
                        <a:pt x="87" y="170"/>
                      </a:lnTo>
                      <a:lnTo>
                        <a:pt x="73" y="142"/>
                      </a:lnTo>
                      <a:lnTo>
                        <a:pt x="18" y="127"/>
                      </a:lnTo>
                      <a:lnTo>
                        <a:pt x="8" y="113"/>
                      </a:lnTo>
                      <a:lnTo>
                        <a:pt x="12" y="99"/>
                      </a:lnTo>
                      <a:lnTo>
                        <a:pt x="0" y="79"/>
                      </a:lnTo>
                      <a:lnTo>
                        <a:pt x="7" y="63"/>
                      </a:lnTo>
                      <a:lnTo>
                        <a:pt x="34" y="45"/>
                      </a:lnTo>
                      <a:lnTo>
                        <a:pt x="38" y="26"/>
                      </a:lnTo>
                      <a:lnTo>
                        <a:pt x="51" y="18"/>
                      </a:lnTo>
                      <a:lnTo>
                        <a:pt x="84" y="24"/>
                      </a:lnTo>
                      <a:lnTo>
                        <a:pt x="102" y="15"/>
                      </a:lnTo>
                      <a:lnTo>
                        <a:pt x="118" y="23"/>
                      </a:lnTo>
                      <a:lnTo>
                        <a:pt x="129" y="13"/>
                      </a:lnTo>
                      <a:lnTo>
                        <a:pt x="143"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8" name="Freeform 46">
                  <a:extLst>
                    <a:ext uri="{FF2B5EF4-FFF2-40B4-BE49-F238E27FC236}">
                      <a16:creationId xmlns:a16="http://schemas.microsoft.com/office/drawing/2014/main" id="{49FE5409-653E-45AD-9C1B-A327E7D64E71}"/>
                    </a:ext>
                  </a:extLst>
                </p:cNvPr>
                <p:cNvSpPr>
                  <a:spLocks/>
                </p:cNvSpPr>
                <p:nvPr/>
              </p:nvSpPr>
              <p:spPr bwMode="auto">
                <a:xfrm>
                  <a:off x="6592888" y="4775201"/>
                  <a:ext cx="547688" cy="396875"/>
                </a:xfrm>
                <a:custGeom>
                  <a:avLst/>
                  <a:gdLst>
                    <a:gd name="T0" fmla="*/ 150 w 345"/>
                    <a:gd name="T1" fmla="*/ 0 h 250"/>
                    <a:gd name="T2" fmla="*/ 160 w 345"/>
                    <a:gd name="T3" fmla="*/ 39 h 250"/>
                    <a:gd name="T4" fmla="*/ 168 w 345"/>
                    <a:gd name="T5" fmla="*/ 44 h 250"/>
                    <a:gd name="T6" fmla="*/ 182 w 345"/>
                    <a:gd name="T7" fmla="*/ 32 h 250"/>
                    <a:gd name="T8" fmla="*/ 193 w 345"/>
                    <a:gd name="T9" fmla="*/ 37 h 250"/>
                    <a:gd name="T10" fmla="*/ 195 w 345"/>
                    <a:gd name="T11" fmla="*/ 40 h 250"/>
                    <a:gd name="T12" fmla="*/ 205 w 345"/>
                    <a:gd name="T13" fmla="*/ 30 h 250"/>
                    <a:gd name="T14" fmla="*/ 219 w 345"/>
                    <a:gd name="T15" fmla="*/ 36 h 250"/>
                    <a:gd name="T16" fmla="*/ 227 w 345"/>
                    <a:gd name="T17" fmla="*/ 54 h 250"/>
                    <a:gd name="T18" fmla="*/ 235 w 345"/>
                    <a:gd name="T19" fmla="*/ 50 h 250"/>
                    <a:gd name="T20" fmla="*/ 263 w 345"/>
                    <a:gd name="T21" fmla="*/ 76 h 250"/>
                    <a:gd name="T22" fmla="*/ 276 w 345"/>
                    <a:gd name="T23" fmla="*/ 92 h 250"/>
                    <a:gd name="T24" fmla="*/ 269 w 345"/>
                    <a:gd name="T25" fmla="*/ 128 h 250"/>
                    <a:gd name="T26" fmla="*/ 294 w 345"/>
                    <a:gd name="T27" fmla="*/ 141 h 250"/>
                    <a:gd name="T28" fmla="*/ 286 w 345"/>
                    <a:gd name="T29" fmla="*/ 173 h 250"/>
                    <a:gd name="T30" fmla="*/ 296 w 345"/>
                    <a:gd name="T31" fmla="*/ 186 h 250"/>
                    <a:gd name="T32" fmla="*/ 316 w 345"/>
                    <a:gd name="T33" fmla="*/ 185 h 250"/>
                    <a:gd name="T34" fmla="*/ 334 w 345"/>
                    <a:gd name="T35" fmla="*/ 206 h 250"/>
                    <a:gd name="T36" fmla="*/ 345 w 345"/>
                    <a:gd name="T37" fmla="*/ 222 h 250"/>
                    <a:gd name="T38" fmla="*/ 289 w 345"/>
                    <a:gd name="T39" fmla="*/ 250 h 250"/>
                    <a:gd name="T40" fmla="*/ 250 w 345"/>
                    <a:gd name="T41" fmla="*/ 245 h 250"/>
                    <a:gd name="T42" fmla="*/ 220 w 345"/>
                    <a:gd name="T43" fmla="*/ 228 h 250"/>
                    <a:gd name="T44" fmla="*/ 173 w 345"/>
                    <a:gd name="T45" fmla="*/ 224 h 250"/>
                    <a:gd name="T46" fmla="*/ 93 w 345"/>
                    <a:gd name="T47" fmla="*/ 175 h 250"/>
                    <a:gd name="T48" fmla="*/ 49 w 345"/>
                    <a:gd name="T49" fmla="*/ 165 h 250"/>
                    <a:gd name="T50" fmla="*/ 67 w 345"/>
                    <a:gd name="T51" fmla="*/ 141 h 250"/>
                    <a:gd name="T52" fmla="*/ 57 w 345"/>
                    <a:gd name="T53" fmla="*/ 109 h 250"/>
                    <a:gd name="T54" fmla="*/ 46 w 345"/>
                    <a:gd name="T55" fmla="*/ 99 h 250"/>
                    <a:gd name="T56" fmla="*/ 31 w 345"/>
                    <a:gd name="T57" fmla="*/ 104 h 250"/>
                    <a:gd name="T58" fmla="*/ 25 w 345"/>
                    <a:gd name="T59" fmla="*/ 89 h 250"/>
                    <a:gd name="T60" fmla="*/ 26 w 345"/>
                    <a:gd name="T61" fmla="*/ 59 h 250"/>
                    <a:gd name="T62" fmla="*/ 0 w 345"/>
                    <a:gd name="T63" fmla="*/ 30 h 250"/>
                    <a:gd name="T64" fmla="*/ 9 w 345"/>
                    <a:gd name="T65" fmla="*/ 8 h 250"/>
                    <a:gd name="T66" fmla="*/ 44 w 345"/>
                    <a:gd name="T67" fmla="*/ 8 h 250"/>
                    <a:gd name="T68" fmla="*/ 55 w 345"/>
                    <a:gd name="T69" fmla="*/ 35 h 250"/>
                    <a:gd name="T70" fmla="*/ 59 w 345"/>
                    <a:gd name="T71" fmla="*/ 39 h 250"/>
                    <a:gd name="T72" fmla="*/ 71 w 345"/>
                    <a:gd name="T73" fmla="*/ 25 h 250"/>
                    <a:gd name="T74" fmla="*/ 96 w 345"/>
                    <a:gd name="T75" fmla="*/ 20 h 250"/>
                    <a:gd name="T76" fmla="*/ 118 w 345"/>
                    <a:gd name="T77" fmla="*/ 2 h 250"/>
                    <a:gd name="T78" fmla="*/ 133 w 345"/>
                    <a:gd name="T79" fmla="*/ 7 h 250"/>
                    <a:gd name="T80" fmla="*/ 150 w 345"/>
                    <a:gd name="T8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50">
                      <a:moveTo>
                        <a:pt x="150" y="0"/>
                      </a:moveTo>
                      <a:lnTo>
                        <a:pt x="160" y="39"/>
                      </a:lnTo>
                      <a:lnTo>
                        <a:pt x="168" y="44"/>
                      </a:lnTo>
                      <a:lnTo>
                        <a:pt x="182" y="32"/>
                      </a:lnTo>
                      <a:lnTo>
                        <a:pt x="193" y="37"/>
                      </a:lnTo>
                      <a:lnTo>
                        <a:pt x="195" y="40"/>
                      </a:lnTo>
                      <a:lnTo>
                        <a:pt x="205" y="30"/>
                      </a:lnTo>
                      <a:lnTo>
                        <a:pt x="219" y="36"/>
                      </a:lnTo>
                      <a:lnTo>
                        <a:pt x="227" y="54"/>
                      </a:lnTo>
                      <a:lnTo>
                        <a:pt x="235" y="50"/>
                      </a:lnTo>
                      <a:lnTo>
                        <a:pt x="263" y="76"/>
                      </a:lnTo>
                      <a:lnTo>
                        <a:pt x="276" y="92"/>
                      </a:lnTo>
                      <a:lnTo>
                        <a:pt x="269" y="128"/>
                      </a:lnTo>
                      <a:lnTo>
                        <a:pt x="294" y="141"/>
                      </a:lnTo>
                      <a:lnTo>
                        <a:pt x="286" y="173"/>
                      </a:lnTo>
                      <a:lnTo>
                        <a:pt x="296" y="186"/>
                      </a:lnTo>
                      <a:lnTo>
                        <a:pt x="316" y="185"/>
                      </a:lnTo>
                      <a:lnTo>
                        <a:pt x="334" y="206"/>
                      </a:lnTo>
                      <a:lnTo>
                        <a:pt x="345" y="222"/>
                      </a:lnTo>
                      <a:lnTo>
                        <a:pt x="289" y="250"/>
                      </a:lnTo>
                      <a:lnTo>
                        <a:pt x="250" y="245"/>
                      </a:lnTo>
                      <a:lnTo>
                        <a:pt x="220" y="228"/>
                      </a:lnTo>
                      <a:lnTo>
                        <a:pt x="173" y="224"/>
                      </a:lnTo>
                      <a:lnTo>
                        <a:pt x="93" y="175"/>
                      </a:lnTo>
                      <a:lnTo>
                        <a:pt x="49" y="165"/>
                      </a:lnTo>
                      <a:lnTo>
                        <a:pt x="67" y="141"/>
                      </a:lnTo>
                      <a:lnTo>
                        <a:pt x="57" y="109"/>
                      </a:lnTo>
                      <a:lnTo>
                        <a:pt x="46" y="99"/>
                      </a:lnTo>
                      <a:lnTo>
                        <a:pt x="31" y="104"/>
                      </a:lnTo>
                      <a:lnTo>
                        <a:pt x="25" y="89"/>
                      </a:lnTo>
                      <a:lnTo>
                        <a:pt x="26" y="59"/>
                      </a:lnTo>
                      <a:lnTo>
                        <a:pt x="0" y="30"/>
                      </a:lnTo>
                      <a:lnTo>
                        <a:pt x="9" y="8"/>
                      </a:lnTo>
                      <a:lnTo>
                        <a:pt x="44" y="8"/>
                      </a:lnTo>
                      <a:lnTo>
                        <a:pt x="55" y="35"/>
                      </a:lnTo>
                      <a:lnTo>
                        <a:pt x="59" y="39"/>
                      </a:lnTo>
                      <a:lnTo>
                        <a:pt x="71" y="25"/>
                      </a:lnTo>
                      <a:lnTo>
                        <a:pt x="96" y="20"/>
                      </a:lnTo>
                      <a:lnTo>
                        <a:pt x="118" y="2"/>
                      </a:lnTo>
                      <a:lnTo>
                        <a:pt x="133" y="7"/>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9" name="Freeform 47">
                  <a:extLst>
                    <a:ext uri="{FF2B5EF4-FFF2-40B4-BE49-F238E27FC236}">
                      <a16:creationId xmlns:a16="http://schemas.microsoft.com/office/drawing/2014/main" id="{A8492075-B413-402C-8AD2-04D61898B752}"/>
                    </a:ext>
                  </a:extLst>
                </p:cNvPr>
                <p:cNvSpPr>
                  <a:spLocks/>
                </p:cNvSpPr>
                <p:nvPr/>
              </p:nvSpPr>
              <p:spPr bwMode="auto">
                <a:xfrm>
                  <a:off x="7115176" y="5018088"/>
                  <a:ext cx="587375" cy="539750"/>
                </a:xfrm>
                <a:custGeom>
                  <a:avLst/>
                  <a:gdLst>
                    <a:gd name="T0" fmla="*/ 279 w 370"/>
                    <a:gd name="T1" fmla="*/ 22 h 340"/>
                    <a:gd name="T2" fmla="*/ 321 w 370"/>
                    <a:gd name="T3" fmla="*/ 61 h 340"/>
                    <a:gd name="T4" fmla="*/ 350 w 370"/>
                    <a:gd name="T5" fmla="*/ 116 h 340"/>
                    <a:gd name="T6" fmla="*/ 370 w 370"/>
                    <a:gd name="T7" fmla="*/ 139 h 340"/>
                    <a:gd name="T8" fmla="*/ 325 w 370"/>
                    <a:gd name="T9" fmla="*/ 159 h 340"/>
                    <a:gd name="T10" fmla="*/ 295 w 370"/>
                    <a:gd name="T11" fmla="*/ 234 h 340"/>
                    <a:gd name="T12" fmla="*/ 316 w 370"/>
                    <a:gd name="T13" fmla="*/ 239 h 340"/>
                    <a:gd name="T14" fmla="*/ 295 w 370"/>
                    <a:gd name="T15" fmla="*/ 269 h 340"/>
                    <a:gd name="T16" fmla="*/ 264 w 370"/>
                    <a:gd name="T17" fmla="*/ 278 h 340"/>
                    <a:gd name="T18" fmla="*/ 240 w 370"/>
                    <a:gd name="T19" fmla="*/ 288 h 340"/>
                    <a:gd name="T20" fmla="*/ 215 w 370"/>
                    <a:gd name="T21" fmla="*/ 305 h 340"/>
                    <a:gd name="T22" fmla="*/ 165 w 370"/>
                    <a:gd name="T23" fmla="*/ 312 h 340"/>
                    <a:gd name="T24" fmla="*/ 146 w 370"/>
                    <a:gd name="T25" fmla="*/ 339 h 340"/>
                    <a:gd name="T26" fmla="*/ 145 w 370"/>
                    <a:gd name="T27" fmla="*/ 324 h 340"/>
                    <a:gd name="T28" fmla="*/ 122 w 370"/>
                    <a:gd name="T29" fmla="*/ 323 h 340"/>
                    <a:gd name="T30" fmla="*/ 83 w 370"/>
                    <a:gd name="T31" fmla="*/ 307 h 340"/>
                    <a:gd name="T32" fmla="*/ 96 w 370"/>
                    <a:gd name="T33" fmla="*/ 323 h 340"/>
                    <a:gd name="T34" fmla="*/ 93 w 370"/>
                    <a:gd name="T35" fmla="*/ 333 h 340"/>
                    <a:gd name="T36" fmla="*/ 72 w 370"/>
                    <a:gd name="T37" fmla="*/ 340 h 340"/>
                    <a:gd name="T38" fmla="*/ 58 w 370"/>
                    <a:gd name="T39" fmla="*/ 323 h 340"/>
                    <a:gd name="T40" fmla="*/ 46 w 370"/>
                    <a:gd name="T41" fmla="*/ 304 h 340"/>
                    <a:gd name="T42" fmla="*/ 11 w 370"/>
                    <a:gd name="T43" fmla="*/ 282 h 340"/>
                    <a:gd name="T44" fmla="*/ 29 w 370"/>
                    <a:gd name="T45" fmla="*/ 259 h 340"/>
                    <a:gd name="T46" fmla="*/ 17 w 370"/>
                    <a:gd name="T47" fmla="*/ 224 h 340"/>
                    <a:gd name="T48" fmla="*/ 18 w 370"/>
                    <a:gd name="T49" fmla="*/ 199 h 340"/>
                    <a:gd name="T50" fmla="*/ 38 w 370"/>
                    <a:gd name="T51" fmla="*/ 194 h 340"/>
                    <a:gd name="T52" fmla="*/ 11 w 370"/>
                    <a:gd name="T53" fmla="*/ 139 h 340"/>
                    <a:gd name="T54" fmla="*/ 7 w 370"/>
                    <a:gd name="T55" fmla="*/ 96 h 340"/>
                    <a:gd name="T56" fmla="*/ 36 w 370"/>
                    <a:gd name="T57" fmla="*/ 60 h 340"/>
                    <a:gd name="T58" fmla="*/ 98 w 370"/>
                    <a:gd name="T59" fmla="*/ 75 h 340"/>
                    <a:gd name="T60" fmla="*/ 167 w 370"/>
                    <a:gd name="T61" fmla="*/ 28 h 340"/>
                    <a:gd name="T62" fmla="*/ 261 w 370"/>
                    <a:gd name="T6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40">
                      <a:moveTo>
                        <a:pt x="261" y="0"/>
                      </a:moveTo>
                      <a:lnTo>
                        <a:pt x="279" y="22"/>
                      </a:lnTo>
                      <a:lnTo>
                        <a:pt x="313" y="32"/>
                      </a:lnTo>
                      <a:lnTo>
                        <a:pt x="321" y="61"/>
                      </a:lnTo>
                      <a:lnTo>
                        <a:pt x="344" y="86"/>
                      </a:lnTo>
                      <a:lnTo>
                        <a:pt x="350" y="116"/>
                      </a:lnTo>
                      <a:lnTo>
                        <a:pt x="370" y="130"/>
                      </a:lnTo>
                      <a:lnTo>
                        <a:pt x="370" y="139"/>
                      </a:lnTo>
                      <a:lnTo>
                        <a:pt x="364" y="151"/>
                      </a:lnTo>
                      <a:lnTo>
                        <a:pt x="325" y="159"/>
                      </a:lnTo>
                      <a:lnTo>
                        <a:pt x="284" y="224"/>
                      </a:lnTo>
                      <a:lnTo>
                        <a:pt x="295" y="234"/>
                      </a:lnTo>
                      <a:lnTo>
                        <a:pt x="310" y="233"/>
                      </a:lnTo>
                      <a:lnTo>
                        <a:pt x="316" y="239"/>
                      </a:lnTo>
                      <a:lnTo>
                        <a:pt x="306" y="263"/>
                      </a:lnTo>
                      <a:lnTo>
                        <a:pt x="295" y="269"/>
                      </a:lnTo>
                      <a:lnTo>
                        <a:pt x="279" y="265"/>
                      </a:lnTo>
                      <a:lnTo>
                        <a:pt x="264" y="278"/>
                      </a:lnTo>
                      <a:lnTo>
                        <a:pt x="249" y="274"/>
                      </a:lnTo>
                      <a:lnTo>
                        <a:pt x="240" y="288"/>
                      </a:lnTo>
                      <a:lnTo>
                        <a:pt x="231" y="287"/>
                      </a:lnTo>
                      <a:lnTo>
                        <a:pt x="215" y="305"/>
                      </a:lnTo>
                      <a:lnTo>
                        <a:pt x="184" y="300"/>
                      </a:lnTo>
                      <a:lnTo>
                        <a:pt x="165" y="312"/>
                      </a:lnTo>
                      <a:lnTo>
                        <a:pt x="156" y="333"/>
                      </a:lnTo>
                      <a:lnTo>
                        <a:pt x="146" y="339"/>
                      </a:lnTo>
                      <a:lnTo>
                        <a:pt x="142" y="335"/>
                      </a:lnTo>
                      <a:lnTo>
                        <a:pt x="145" y="324"/>
                      </a:lnTo>
                      <a:lnTo>
                        <a:pt x="142" y="319"/>
                      </a:lnTo>
                      <a:lnTo>
                        <a:pt x="122" y="323"/>
                      </a:lnTo>
                      <a:lnTo>
                        <a:pt x="92" y="305"/>
                      </a:lnTo>
                      <a:lnTo>
                        <a:pt x="83" y="307"/>
                      </a:lnTo>
                      <a:lnTo>
                        <a:pt x="77" y="313"/>
                      </a:lnTo>
                      <a:lnTo>
                        <a:pt x="96" y="323"/>
                      </a:lnTo>
                      <a:lnTo>
                        <a:pt x="97" y="328"/>
                      </a:lnTo>
                      <a:lnTo>
                        <a:pt x="93" y="333"/>
                      </a:lnTo>
                      <a:lnTo>
                        <a:pt x="84" y="332"/>
                      </a:lnTo>
                      <a:lnTo>
                        <a:pt x="72" y="340"/>
                      </a:lnTo>
                      <a:lnTo>
                        <a:pt x="62" y="332"/>
                      </a:lnTo>
                      <a:lnTo>
                        <a:pt x="58" y="323"/>
                      </a:lnTo>
                      <a:lnTo>
                        <a:pt x="46" y="315"/>
                      </a:lnTo>
                      <a:lnTo>
                        <a:pt x="46" y="304"/>
                      </a:lnTo>
                      <a:lnTo>
                        <a:pt x="22" y="300"/>
                      </a:lnTo>
                      <a:lnTo>
                        <a:pt x="11" y="282"/>
                      </a:lnTo>
                      <a:lnTo>
                        <a:pt x="16" y="273"/>
                      </a:lnTo>
                      <a:lnTo>
                        <a:pt x="29" y="259"/>
                      </a:lnTo>
                      <a:lnTo>
                        <a:pt x="41" y="246"/>
                      </a:lnTo>
                      <a:lnTo>
                        <a:pt x="17" y="224"/>
                      </a:lnTo>
                      <a:lnTo>
                        <a:pt x="13" y="208"/>
                      </a:lnTo>
                      <a:lnTo>
                        <a:pt x="18" y="199"/>
                      </a:lnTo>
                      <a:lnTo>
                        <a:pt x="36" y="201"/>
                      </a:lnTo>
                      <a:lnTo>
                        <a:pt x="38" y="194"/>
                      </a:lnTo>
                      <a:lnTo>
                        <a:pt x="13" y="159"/>
                      </a:lnTo>
                      <a:lnTo>
                        <a:pt x="11" y="139"/>
                      </a:lnTo>
                      <a:lnTo>
                        <a:pt x="0" y="127"/>
                      </a:lnTo>
                      <a:lnTo>
                        <a:pt x="7" y="96"/>
                      </a:lnTo>
                      <a:lnTo>
                        <a:pt x="29" y="86"/>
                      </a:lnTo>
                      <a:lnTo>
                        <a:pt x="36" y="60"/>
                      </a:lnTo>
                      <a:lnTo>
                        <a:pt x="49" y="53"/>
                      </a:lnTo>
                      <a:lnTo>
                        <a:pt x="98" y="75"/>
                      </a:lnTo>
                      <a:lnTo>
                        <a:pt x="152" y="28"/>
                      </a:lnTo>
                      <a:lnTo>
                        <a:pt x="167" y="28"/>
                      </a:lnTo>
                      <a:lnTo>
                        <a:pt x="185" y="40"/>
                      </a:lnTo>
                      <a:lnTo>
                        <a:pt x="26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0" name="Freeform 48">
                  <a:extLst>
                    <a:ext uri="{FF2B5EF4-FFF2-40B4-BE49-F238E27FC236}">
                      <a16:creationId xmlns:a16="http://schemas.microsoft.com/office/drawing/2014/main" id="{CB2D3E71-78D5-4D51-8420-0D098D9AA27C}"/>
                    </a:ext>
                  </a:extLst>
                </p:cNvPr>
                <p:cNvSpPr>
                  <a:spLocks/>
                </p:cNvSpPr>
                <p:nvPr/>
              </p:nvSpPr>
              <p:spPr bwMode="auto">
                <a:xfrm>
                  <a:off x="6450013" y="5037138"/>
                  <a:ext cx="730250" cy="436563"/>
                </a:xfrm>
                <a:custGeom>
                  <a:avLst/>
                  <a:gdLst>
                    <a:gd name="T0" fmla="*/ 139 w 460"/>
                    <a:gd name="T1" fmla="*/ 0 h 275"/>
                    <a:gd name="T2" fmla="*/ 183 w 460"/>
                    <a:gd name="T3" fmla="*/ 10 h 275"/>
                    <a:gd name="T4" fmla="*/ 263 w 460"/>
                    <a:gd name="T5" fmla="*/ 59 h 275"/>
                    <a:gd name="T6" fmla="*/ 310 w 460"/>
                    <a:gd name="T7" fmla="*/ 63 h 275"/>
                    <a:gd name="T8" fmla="*/ 340 w 460"/>
                    <a:gd name="T9" fmla="*/ 80 h 275"/>
                    <a:gd name="T10" fmla="*/ 379 w 460"/>
                    <a:gd name="T11" fmla="*/ 85 h 275"/>
                    <a:gd name="T12" fmla="*/ 435 w 460"/>
                    <a:gd name="T13" fmla="*/ 57 h 275"/>
                    <a:gd name="T14" fmla="*/ 455 w 460"/>
                    <a:gd name="T15" fmla="*/ 48 h 275"/>
                    <a:gd name="T16" fmla="*/ 448 w 460"/>
                    <a:gd name="T17" fmla="*/ 74 h 275"/>
                    <a:gd name="T18" fmla="*/ 426 w 460"/>
                    <a:gd name="T19" fmla="*/ 84 h 275"/>
                    <a:gd name="T20" fmla="*/ 419 w 460"/>
                    <a:gd name="T21" fmla="*/ 115 h 275"/>
                    <a:gd name="T22" fmla="*/ 430 w 460"/>
                    <a:gd name="T23" fmla="*/ 127 h 275"/>
                    <a:gd name="T24" fmla="*/ 432 w 460"/>
                    <a:gd name="T25" fmla="*/ 147 h 275"/>
                    <a:gd name="T26" fmla="*/ 457 w 460"/>
                    <a:gd name="T27" fmla="*/ 182 h 275"/>
                    <a:gd name="T28" fmla="*/ 455 w 460"/>
                    <a:gd name="T29" fmla="*/ 189 h 275"/>
                    <a:gd name="T30" fmla="*/ 437 w 460"/>
                    <a:gd name="T31" fmla="*/ 187 h 275"/>
                    <a:gd name="T32" fmla="*/ 432 w 460"/>
                    <a:gd name="T33" fmla="*/ 196 h 275"/>
                    <a:gd name="T34" fmla="*/ 436 w 460"/>
                    <a:gd name="T35" fmla="*/ 212 h 275"/>
                    <a:gd name="T36" fmla="*/ 460 w 460"/>
                    <a:gd name="T37" fmla="*/ 234 h 275"/>
                    <a:gd name="T38" fmla="*/ 448 w 460"/>
                    <a:gd name="T39" fmla="*/ 247 h 275"/>
                    <a:gd name="T40" fmla="*/ 435 w 460"/>
                    <a:gd name="T41" fmla="*/ 261 h 275"/>
                    <a:gd name="T42" fmla="*/ 430 w 460"/>
                    <a:gd name="T43" fmla="*/ 270 h 275"/>
                    <a:gd name="T44" fmla="*/ 338 w 460"/>
                    <a:gd name="T45" fmla="*/ 275 h 275"/>
                    <a:gd name="T46" fmla="*/ 338 w 460"/>
                    <a:gd name="T47" fmla="*/ 257 h 275"/>
                    <a:gd name="T48" fmla="*/ 334 w 460"/>
                    <a:gd name="T49" fmla="*/ 237 h 275"/>
                    <a:gd name="T50" fmla="*/ 329 w 460"/>
                    <a:gd name="T51" fmla="*/ 213 h 275"/>
                    <a:gd name="T52" fmla="*/ 310 w 460"/>
                    <a:gd name="T53" fmla="*/ 213 h 275"/>
                    <a:gd name="T54" fmla="*/ 270 w 460"/>
                    <a:gd name="T55" fmla="*/ 231 h 275"/>
                    <a:gd name="T56" fmla="*/ 236 w 460"/>
                    <a:gd name="T57" fmla="*/ 228 h 275"/>
                    <a:gd name="T58" fmla="*/ 236 w 460"/>
                    <a:gd name="T59" fmla="*/ 212 h 275"/>
                    <a:gd name="T60" fmla="*/ 269 w 460"/>
                    <a:gd name="T61" fmla="*/ 202 h 275"/>
                    <a:gd name="T62" fmla="*/ 269 w 460"/>
                    <a:gd name="T63" fmla="*/ 187 h 275"/>
                    <a:gd name="T64" fmla="*/ 255 w 460"/>
                    <a:gd name="T65" fmla="*/ 167 h 275"/>
                    <a:gd name="T66" fmla="*/ 243 w 460"/>
                    <a:gd name="T67" fmla="*/ 159 h 275"/>
                    <a:gd name="T68" fmla="*/ 236 w 460"/>
                    <a:gd name="T69" fmla="*/ 166 h 275"/>
                    <a:gd name="T70" fmla="*/ 234 w 460"/>
                    <a:gd name="T71" fmla="*/ 196 h 275"/>
                    <a:gd name="T72" fmla="*/ 225 w 460"/>
                    <a:gd name="T73" fmla="*/ 202 h 275"/>
                    <a:gd name="T74" fmla="*/ 214 w 460"/>
                    <a:gd name="T75" fmla="*/ 193 h 275"/>
                    <a:gd name="T76" fmla="*/ 179 w 460"/>
                    <a:gd name="T77" fmla="*/ 204 h 275"/>
                    <a:gd name="T78" fmla="*/ 174 w 460"/>
                    <a:gd name="T79" fmla="*/ 209 h 275"/>
                    <a:gd name="T80" fmla="*/ 190 w 460"/>
                    <a:gd name="T81" fmla="*/ 226 h 275"/>
                    <a:gd name="T82" fmla="*/ 175 w 460"/>
                    <a:gd name="T83" fmla="*/ 233 h 275"/>
                    <a:gd name="T84" fmla="*/ 130 w 460"/>
                    <a:gd name="T85" fmla="*/ 237 h 275"/>
                    <a:gd name="T86" fmla="*/ 112 w 460"/>
                    <a:gd name="T87" fmla="*/ 241 h 275"/>
                    <a:gd name="T88" fmla="*/ 106 w 460"/>
                    <a:gd name="T89" fmla="*/ 231 h 275"/>
                    <a:gd name="T90" fmla="*/ 110 w 460"/>
                    <a:gd name="T91" fmla="*/ 211 h 275"/>
                    <a:gd name="T92" fmla="*/ 96 w 460"/>
                    <a:gd name="T93" fmla="*/ 196 h 275"/>
                    <a:gd name="T94" fmla="*/ 42 w 460"/>
                    <a:gd name="T95" fmla="*/ 209 h 275"/>
                    <a:gd name="T96" fmla="*/ 0 w 460"/>
                    <a:gd name="T97" fmla="*/ 186 h 275"/>
                    <a:gd name="T98" fmla="*/ 21 w 460"/>
                    <a:gd name="T99" fmla="*/ 174 h 275"/>
                    <a:gd name="T100" fmla="*/ 66 w 460"/>
                    <a:gd name="T101" fmla="*/ 135 h 275"/>
                    <a:gd name="T102" fmla="*/ 61 w 460"/>
                    <a:gd name="T103" fmla="*/ 130 h 275"/>
                    <a:gd name="T104" fmla="*/ 53 w 460"/>
                    <a:gd name="T105" fmla="*/ 132 h 275"/>
                    <a:gd name="T106" fmla="*/ 50 w 460"/>
                    <a:gd name="T107" fmla="*/ 124 h 275"/>
                    <a:gd name="T108" fmla="*/ 61 w 460"/>
                    <a:gd name="T109" fmla="*/ 110 h 275"/>
                    <a:gd name="T110" fmla="*/ 94 w 460"/>
                    <a:gd name="T111" fmla="*/ 94 h 275"/>
                    <a:gd name="T112" fmla="*/ 110 w 460"/>
                    <a:gd name="T113" fmla="*/ 78 h 275"/>
                    <a:gd name="T114" fmla="*/ 110 w 460"/>
                    <a:gd name="T115" fmla="*/ 24 h 275"/>
                    <a:gd name="T116" fmla="*/ 139 w 460"/>
                    <a:gd name="T1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0" h="275">
                      <a:moveTo>
                        <a:pt x="139" y="0"/>
                      </a:moveTo>
                      <a:lnTo>
                        <a:pt x="183" y="10"/>
                      </a:lnTo>
                      <a:lnTo>
                        <a:pt x="263" y="59"/>
                      </a:lnTo>
                      <a:lnTo>
                        <a:pt x="310" y="63"/>
                      </a:lnTo>
                      <a:lnTo>
                        <a:pt x="340" y="80"/>
                      </a:lnTo>
                      <a:lnTo>
                        <a:pt x="379" y="85"/>
                      </a:lnTo>
                      <a:lnTo>
                        <a:pt x="435" y="57"/>
                      </a:lnTo>
                      <a:lnTo>
                        <a:pt x="455" y="48"/>
                      </a:lnTo>
                      <a:lnTo>
                        <a:pt x="448" y="74"/>
                      </a:lnTo>
                      <a:lnTo>
                        <a:pt x="426" y="84"/>
                      </a:lnTo>
                      <a:lnTo>
                        <a:pt x="419" y="115"/>
                      </a:lnTo>
                      <a:lnTo>
                        <a:pt x="430" y="127"/>
                      </a:lnTo>
                      <a:lnTo>
                        <a:pt x="432" y="147"/>
                      </a:lnTo>
                      <a:lnTo>
                        <a:pt x="457" y="182"/>
                      </a:lnTo>
                      <a:lnTo>
                        <a:pt x="455" y="189"/>
                      </a:lnTo>
                      <a:lnTo>
                        <a:pt x="437" y="187"/>
                      </a:lnTo>
                      <a:lnTo>
                        <a:pt x="432" y="196"/>
                      </a:lnTo>
                      <a:lnTo>
                        <a:pt x="436" y="212"/>
                      </a:lnTo>
                      <a:lnTo>
                        <a:pt x="460" y="234"/>
                      </a:lnTo>
                      <a:lnTo>
                        <a:pt x="448" y="247"/>
                      </a:lnTo>
                      <a:lnTo>
                        <a:pt x="435" y="261"/>
                      </a:lnTo>
                      <a:lnTo>
                        <a:pt x="430" y="270"/>
                      </a:lnTo>
                      <a:lnTo>
                        <a:pt x="338" y="275"/>
                      </a:lnTo>
                      <a:lnTo>
                        <a:pt x="338" y="257"/>
                      </a:lnTo>
                      <a:lnTo>
                        <a:pt x="334" y="237"/>
                      </a:lnTo>
                      <a:lnTo>
                        <a:pt x="329" y="213"/>
                      </a:lnTo>
                      <a:lnTo>
                        <a:pt x="310" y="213"/>
                      </a:lnTo>
                      <a:lnTo>
                        <a:pt x="270" y="231"/>
                      </a:lnTo>
                      <a:lnTo>
                        <a:pt x="236" y="228"/>
                      </a:lnTo>
                      <a:lnTo>
                        <a:pt x="236" y="212"/>
                      </a:lnTo>
                      <a:lnTo>
                        <a:pt x="269" y="202"/>
                      </a:lnTo>
                      <a:lnTo>
                        <a:pt x="269" y="187"/>
                      </a:lnTo>
                      <a:lnTo>
                        <a:pt x="255" y="167"/>
                      </a:lnTo>
                      <a:lnTo>
                        <a:pt x="243" y="159"/>
                      </a:lnTo>
                      <a:lnTo>
                        <a:pt x="236" y="166"/>
                      </a:lnTo>
                      <a:lnTo>
                        <a:pt x="234" y="196"/>
                      </a:lnTo>
                      <a:lnTo>
                        <a:pt x="225" y="202"/>
                      </a:lnTo>
                      <a:lnTo>
                        <a:pt x="214" y="193"/>
                      </a:lnTo>
                      <a:lnTo>
                        <a:pt x="179" y="204"/>
                      </a:lnTo>
                      <a:lnTo>
                        <a:pt x="174" y="209"/>
                      </a:lnTo>
                      <a:lnTo>
                        <a:pt x="190" y="226"/>
                      </a:lnTo>
                      <a:lnTo>
                        <a:pt x="175" y="233"/>
                      </a:lnTo>
                      <a:lnTo>
                        <a:pt x="130" y="237"/>
                      </a:lnTo>
                      <a:lnTo>
                        <a:pt x="112" y="241"/>
                      </a:lnTo>
                      <a:lnTo>
                        <a:pt x="106" y="231"/>
                      </a:lnTo>
                      <a:lnTo>
                        <a:pt x="110" y="211"/>
                      </a:lnTo>
                      <a:lnTo>
                        <a:pt x="96" y="196"/>
                      </a:lnTo>
                      <a:lnTo>
                        <a:pt x="42" y="209"/>
                      </a:lnTo>
                      <a:lnTo>
                        <a:pt x="0" y="186"/>
                      </a:lnTo>
                      <a:lnTo>
                        <a:pt x="21" y="174"/>
                      </a:lnTo>
                      <a:lnTo>
                        <a:pt x="66" y="135"/>
                      </a:lnTo>
                      <a:lnTo>
                        <a:pt x="61" y="130"/>
                      </a:lnTo>
                      <a:lnTo>
                        <a:pt x="53" y="132"/>
                      </a:lnTo>
                      <a:lnTo>
                        <a:pt x="50" y="124"/>
                      </a:lnTo>
                      <a:lnTo>
                        <a:pt x="61" y="110"/>
                      </a:lnTo>
                      <a:lnTo>
                        <a:pt x="94" y="94"/>
                      </a:lnTo>
                      <a:lnTo>
                        <a:pt x="110" y="78"/>
                      </a:lnTo>
                      <a:lnTo>
                        <a:pt x="110" y="24"/>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1" name="Freeform 49">
                  <a:extLst>
                    <a:ext uri="{FF2B5EF4-FFF2-40B4-BE49-F238E27FC236}">
                      <a16:creationId xmlns:a16="http://schemas.microsoft.com/office/drawing/2014/main" id="{9EA89D53-D7A5-4460-8499-E205251BF461}"/>
                    </a:ext>
                  </a:extLst>
                </p:cNvPr>
                <p:cNvSpPr>
                  <a:spLocks/>
                </p:cNvSpPr>
                <p:nvPr/>
              </p:nvSpPr>
              <p:spPr bwMode="auto">
                <a:xfrm>
                  <a:off x="7529513" y="4659313"/>
                  <a:ext cx="492125" cy="565150"/>
                </a:xfrm>
                <a:custGeom>
                  <a:avLst/>
                  <a:gdLst>
                    <a:gd name="T0" fmla="*/ 72 w 310"/>
                    <a:gd name="T1" fmla="*/ 0 h 356"/>
                    <a:gd name="T2" fmla="*/ 94 w 310"/>
                    <a:gd name="T3" fmla="*/ 34 h 356"/>
                    <a:gd name="T4" fmla="*/ 157 w 310"/>
                    <a:gd name="T5" fmla="*/ 53 h 356"/>
                    <a:gd name="T6" fmla="*/ 197 w 310"/>
                    <a:gd name="T7" fmla="*/ 75 h 356"/>
                    <a:gd name="T8" fmla="*/ 225 w 310"/>
                    <a:gd name="T9" fmla="*/ 69 h 356"/>
                    <a:gd name="T10" fmla="*/ 271 w 310"/>
                    <a:gd name="T11" fmla="*/ 60 h 356"/>
                    <a:gd name="T12" fmla="*/ 290 w 310"/>
                    <a:gd name="T13" fmla="*/ 46 h 356"/>
                    <a:gd name="T14" fmla="*/ 304 w 310"/>
                    <a:gd name="T15" fmla="*/ 50 h 356"/>
                    <a:gd name="T16" fmla="*/ 310 w 310"/>
                    <a:gd name="T17" fmla="*/ 70 h 356"/>
                    <a:gd name="T18" fmla="*/ 306 w 310"/>
                    <a:gd name="T19" fmla="*/ 110 h 356"/>
                    <a:gd name="T20" fmla="*/ 265 w 310"/>
                    <a:gd name="T21" fmla="*/ 170 h 356"/>
                    <a:gd name="T22" fmla="*/ 265 w 310"/>
                    <a:gd name="T23" fmla="*/ 197 h 356"/>
                    <a:gd name="T24" fmla="*/ 275 w 310"/>
                    <a:gd name="T25" fmla="*/ 219 h 356"/>
                    <a:gd name="T26" fmla="*/ 269 w 310"/>
                    <a:gd name="T27" fmla="*/ 227 h 356"/>
                    <a:gd name="T28" fmla="*/ 263 w 310"/>
                    <a:gd name="T29" fmla="*/ 218 h 356"/>
                    <a:gd name="T30" fmla="*/ 248 w 310"/>
                    <a:gd name="T31" fmla="*/ 216 h 356"/>
                    <a:gd name="T32" fmla="*/ 241 w 310"/>
                    <a:gd name="T33" fmla="*/ 221 h 356"/>
                    <a:gd name="T34" fmla="*/ 240 w 310"/>
                    <a:gd name="T35" fmla="*/ 228 h 356"/>
                    <a:gd name="T36" fmla="*/ 202 w 310"/>
                    <a:gd name="T37" fmla="*/ 252 h 356"/>
                    <a:gd name="T38" fmla="*/ 171 w 310"/>
                    <a:gd name="T39" fmla="*/ 286 h 356"/>
                    <a:gd name="T40" fmla="*/ 168 w 310"/>
                    <a:gd name="T41" fmla="*/ 315 h 356"/>
                    <a:gd name="T42" fmla="*/ 149 w 310"/>
                    <a:gd name="T43" fmla="*/ 318 h 356"/>
                    <a:gd name="T44" fmla="*/ 139 w 310"/>
                    <a:gd name="T45" fmla="*/ 327 h 356"/>
                    <a:gd name="T46" fmla="*/ 122 w 310"/>
                    <a:gd name="T47" fmla="*/ 323 h 356"/>
                    <a:gd name="T48" fmla="*/ 108 w 310"/>
                    <a:gd name="T49" fmla="*/ 342 h 356"/>
                    <a:gd name="T50" fmla="*/ 109 w 310"/>
                    <a:gd name="T51" fmla="*/ 356 h 356"/>
                    <a:gd name="T52" fmla="*/ 89 w 310"/>
                    <a:gd name="T53" fmla="*/ 342 h 356"/>
                    <a:gd name="T54" fmla="*/ 83 w 310"/>
                    <a:gd name="T55" fmla="*/ 312 h 356"/>
                    <a:gd name="T56" fmla="*/ 60 w 310"/>
                    <a:gd name="T57" fmla="*/ 287 h 356"/>
                    <a:gd name="T58" fmla="*/ 52 w 310"/>
                    <a:gd name="T59" fmla="*/ 258 h 356"/>
                    <a:gd name="T60" fmla="*/ 18 w 310"/>
                    <a:gd name="T61" fmla="*/ 248 h 356"/>
                    <a:gd name="T62" fmla="*/ 0 w 310"/>
                    <a:gd name="T63" fmla="*/ 226 h 356"/>
                    <a:gd name="T64" fmla="*/ 27 w 310"/>
                    <a:gd name="T65" fmla="*/ 201 h 356"/>
                    <a:gd name="T66" fmla="*/ 63 w 310"/>
                    <a:gd name="T67" fmla="*/ 185 h 356"/>
                    <a:gd name="T68" fmla="*/ 89 w 310"/>
                    <a:gd name="T69" fmla="*/ 185 h 356"/>
                    <a:gd name="T70" fmla="*/ 92 w 310"/>
                    <a:gd name="T71" fmla="*/ 178 h 356"/>
                    <a:gd name="T72" fmla="*/ 38 w 310"/>
                    <a:gd name="T73" fmla="*/ 120 h 356"/>
                    <a:gd name="T74" fmla="*/ 18 w 310"/>
                    <a:gd name="T75" fmla="*/ 80 h 356"/>
                    <a:gd name="T76" fmla="*/ 22 w 310"/>
                    <a:gd name="T77" fmla="*/ 49 h 356"/>
                    <a:gd name="T78" fmla="*/ 57 w 310"/>
                    <a:gd name="T79" fmla="*/ 2 h 356"/>
                    <a:gd name="T80" fmla="*/ 72 w 310"/>
                    <a:gd name="T8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0" h="356">
                      <a:moveTo>
                        <a:pt x="72" y="0"/>
                      </a:moveTo>
                      <a:lnTo>
                        <a:pt x="94" y="34"/>
                      </a:lnTo>
                      <a:lnTo>
                        <a:pt x="157" y="53"/>
                      </a:lnTo>
                      <a:lnTo>
                        <a:pt x="197" y="75"/>
                      </a:lnTo>
                      <a:lnTo>
                        <a:pt x="225" y="69"/>
                      </a:lnTo>
                      <a:lnTo>
                        <a:pt x="271" y="60"/>
                      </a:lnTo>
                      <a:lnTo>
                        <a:pt x="290" y="46"/>
                      </a:lnTo>
                      <a:lnTo>
                        <a:pt x="304" y="50"/>
                      </a:lnTo>
                      <a:lnTo>
                        <a:pt x="310" y="70"/>
                      </a:lnTo>
                      <a:lnTo>
                        <a:pt x="306" y="110"/>
                      </a:lnTo>
                      <a:lnTo>
                        <a:pt x="265" y="170"/>
                      </a:lnTo>
                      <a:lnTo>
                        <a:pt x="265" y="197"/>
                      </a:lnTo>
                      <a:lnTo>
                        <a:pt x="275" y="219"/>
                      </a:lnTo>
                      <a:lnTo>
                        <a:pt x="269" y="227"/>
                      </a:lnTo>
                      <a:lnTo>
                        <a:pt x="263" y="218"/>
                      </a:lnTo>
                      <a:lnTo>
                        <a:pt x="248" y="216"/>
                      </a:lnTo>
                      <a:lnTo>
                        <a:pt x="241" y="221"/>
                      </a:lnTo>
                      <a:lnTo>
                        <a:pt x="240" y="228"/>
                      </a:lnTo>
                      <a:lnTo>
                        <a:pt x="202" y="252"/>
                      </a:lnTo>
                      <a:lnTo>
                        <a:pt x="171" y="286"/>
                      </a:lnTo>
                      <a:lnTo>
                        <a:pt x="168" y="315"/>
                      </a:lnTo>
                      <a:lnTo>
                        <a:pt x="149" y="318"/>
                      </a:lnTo>
                      <a:lnTo>
                        <a:pt x="139" y="327"/>
                      </a:lnTo>
                      <a:lnTo>
                        <a:pt x="122" y="323"/>
                      </a:lnTo>
                      <a:lnTo>
                        <a:pt x="108" y="342"/>
                      </a:lnTo>
                      <a:lnTo>
                        <a:pt x="109" y="356"/>
                      </a:lnTo>
                      <a:lnTo>
                        <a:pt x="89" y="342"/>
                      </a:lnTo>
                      <a:lnTo>
                        <a:pt x="83" y="312"/>
                      </a:lnTo>
                      <a:lnTo>
                        <a:pt x="60" y="287"/>
                      </a:lnTo>
                      <a:lnTo>
                        <a:pt x="52" y="258"/>
                      </a:lnTo>
                      <a:lnTo>
                        <a:pt x="18" y="248"/>
                      </a:lnTo>
                      <a:lnTo>
                        <a:pt x="0" y="226"/>
                      </a:lnTo>
                      <a:lnTo>
                        <a:pt x="27" y="201"/>
                      </a:lnTo>
                      <a:lnTo>
                        <a:pt x="63" y="185"/>
                      </a:lnTo>
                      <a:lnTo>
                        <a:pt x="89" y="185"/>
                      </a:lnTo>
                      <a:lnTo>
                        <a:pt x="92" y="178"/>
                      </a:lnTo>
                      <a:lnTo>
                        <a:pt x="38" y="120"/>
                      </a:lnTo>
                      <a:lnTo>
                        <a:pt x="18" y="80"/>
                      </a:lnTo>
                      <a:lnTo>
                        <a:pt x="22" y="49"/>
                      </a:lnTo>
                      <a:lnTo>
                        <a:pt x="57" y="2"/>
                      </a:lnTo>
                      <a:lnTo>
                        <a:pt x="7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2" name="Freeform 50">
                  <a:extLst>
                    <a:ext uri="{FF2B5EF4-FFF2-40B4-BE49-F238E27FC236}">
                      <a16:creationId xmlns:a16="http://schemas.microsoft.com/office/drawing/2014/main" id="{8CA68D3D-7632-4480-AB7E-5C6ED7E2E142}"/>
                    </a:ext>
                  </a:extLst>
                </p:cNvPr>
                <p:cNvSpPr>
                  <a:spLocks/>
                </p:cNvSpPr>
                <p:nvPr/>
              </p:nvSpPr>
              <p:spPr bwMode="auto">
                <a:xfrm>
                  <a:off x="6942138" y="4189413"/>
                  <a:ext cx="742950" cy="642938"/>
                </a:xfrm>
                <a:custGeom>
                  <a:avLst/>
                  <a:gdLst>
                    <a:gd name="T0" fmla="*/ 334 w 468"/>
                    <a:gd name="T1" fmla="*/ 18 h 405"/>
                    <a:gd name="T2" fmla="*/ 369 w 468"/>
                    <a:gd name="T3" fmla="*/ 40 h 405"/>
                    <a:gd name="T4" fmla="*/ 399 w 468"/>
                    <a:gd name="T5" fmla="*/ 87 h 405"/>
                    <a:gd name="T6" fmla="*/ 466 w 468"/>
                    <a:gd name="T7" fmla="*/ 132 h 405"/>
                    <a:gd name="T8" fmla="*/ 447 w 468"/>
                    <a:gd name="T9" fmla="*/ 162 h 405"/>
                    <a:gd name="T10" fmla="*/ 412 w 468"/>
                    <a:gd name="T11" fmla="*/ 188 h 405"/>
                    <a:gd name="T12" fmla="*/ 358 w 468"/>
                    <a:gd name="T13" fmla="*/ 247 h 405"/>
                    <a:gd name="T14" fmla="*/ 346 w 468"/>
                    <a:gd name="T15" fmla="*/ 273 h 405"/>
                    <a:gd name="T16" fmla="*/ 311 w 468"/>
                    <a:gd name="T17" fmla="*/ 266 h 405"/>
                    <a:gd name="T18" fmla="*/ 266 w 468"/>
                    <a:gd name="T19" fmla="*/ 266 h 405"/>
                    <a:gd name="T20" fmla="*/ 241 w 468"/>
                    <a:gd name="T21" fmla="*/ 297 h 405"/>
                    <a:gd name="T22" fmla="*/ 225 w 468"/>
                    <a:gd name="T23" fmla="*/ 298 h 405"/>
                    <a:gd name="T24" fmla="*/ 200 w 468"/>
                    <a:gd name="T25" fmla="*/ 283 h 405"/>
                    <a:gd name="T26" fmla="*/ 143 w 468"/>
                    <a:gd name="T27" fmla="*/ 359 h 405"/>
                    <a:gd name="T28" fmla="*/ 131 w 468"/>
                    <a:gd name="T29" fmla="*/ 356 h 405"/>
                    <a:gd name="T30" fmla="*/ 150 w 468"/>
                    <a:gd name="T31" fmla="*/ 392 h 405"/>
                    <a:gd name="T32" fmla="*/ 143 w 468"/>
                    <a:gd name="T33" fmla="*/ 395 h 405"/>
                    <a:gd name="T34" fmla="*/ 101 w 468"/>
                    <a:gd name="T35" fmla="*/ 401 h 405"/>
                    <a:gd name="T36" fmla="*/ 86 w 468"/>
                    <a:gd name="T37" fmla="*/ 392 h 405"/>
                    <a:gd name="T38" fmla="*/ 58 w 468"/>
                    <a:gd name="T39" fmla="*/ 351 h 405"/>
                    <a:gd name="T40" fmla="*/ 39 w 468"/>
                    <a:gd name="T41" fmla="*/ 352 h 405"/>
                    <a:gd name="T42" fmla="*/ 0 w 468"/>
                    <a:gd name="T43" fmla="*/ 312 h 405"/>
                    <a:gd name="T44" fmla="*/ 19 w 468"/>
                    <a:gd name="T45" fmla="*/ 310 h 405"/>
                    <a:gd name="T46" fmla="*/ 20 w 468"/>
                    <a:gd name="T47" fmla="*/ 288 h 405"/>
                    <a:gd name="T48" fmla="*/ 69 w 468"/>
                    <a:gd name="T49" fmla="*/ 276 h 405"/>
                    <a:gd name="T50" fmla="*/ 68 w 468"/>
                    <a:gd name="T51" fmla="*/ 216 h 405"/>
                    <a:gd name="T52" fmla="*/ 97 w 468"/>
                    <a:gd name="T53" fmla="*/ 206 h 405"/>
                    <a:gd name="T54" fmla="*/ 112 w 468"/>
                    <a:gd name="T55" fmla="*/ 186 h 405"/>
                    <a:gd name="T56" fmla="*/ 157 w 468"/>
                    <a:gd name="T57" fmla="*/ 148 h 405"/>
                    <a:gd name="T58" fmla="*/ 170 w 468"/>
                    <a:gd name="T59" fmla="*/ 127 h 405"/>
                    <a:gd name="T60" fmla="*/ 235 w 468"/>
                    <a:gd name="T61" fmla="*/ 94 h 405"/>
                    <a:gd name="T62" fmla="*/ 237 w 468"/>
                    <a:gd name="T63" fmla="*/ 53 h 405"/>
                    <a:gd name="T64" fmla="*/ 206 w 468"/>
                    <a:gd name="T65" fmla="*/ 45 h 405"/>
                    <a:gd name="T66" fmla="*/ 257 w 468"/>
                    <a:gd name="T67" fmla="*/ 33 h 405"/>
                    <a:gd name="T68" fmla="*/ 321 w 468"/>
                    <a:gd name="T6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05">
                      <a:moveTo>
                        <a:pt x="321" y="0"/>
                      </a:moveTo>
                      <a:lnTo>
                        <a:pt x="334" y="18"/>
                      </a:lnTo>
                      <a:lnTo>
                        <a:pt x="364" y="27"/>
                      </a:lnTo>
                      <a:lnTo>
                        <a:pt x="369" y="40"/>
                      </a:lnTo>
                      <a:lnTo>
                        <a:pt x="375" y="74"/>
                      </a:lnTo>
                      <a:lnTo>
                        <a:pt x="399" y="87"/>
                      </a:lnTo>
                      <a:lnTo>
                        <a:pt x="429" y="88"/>
                      </a:lnTo>
                      <a:lnTo>
                        <a:pt x="466" y="132"/>
                      </a:lnTo>
                      <a:lnTo>
                        <a:pt x="468" y="148"/>
                      </a:lnTo>
                      <a:lnTo>
                        <a:pt x="447" y="162"/>
                      </a:lnTo>
                      <a:lnTo>
                        <a:pt x="433" y="177"/>
                      </a:lnTo>
                      <a:lnTo>
                        <a:pt x="412" y="188"/>
                      </a:lnTo>
                      <a:lnTo>
                        <a:pt x="390" y="208"/>
                      </a:lnTo>
                      <a:lnTo>
                        <a:pt x="358" y="247"/>
                      </a:lnTo>
                      <a:lnTo>
                        <a:pt x="355" y="265"/>
                      </a:lnTo>
                      <a:lnTo>
                        <a:pt x="346" y="273"/>
                      </a:lnTo>
                      <a:lnTo>
                        <a:pt x="320" y="276"/>
                      </a:lnTo>
                      <a:lnTo>
                        <a:pt x="311" y="266"/>
                      </a:lnTo>
                      <a:lnTo>
                        <a:pt x="275" y="258"/>
                      </a:lnTo>
                      <a:lnTo>
                        <a:pt x="266" y="266"/>
                      </a:lnTo>
                      <a:lnTo>
                        <a:pt x="246" y="272"/>
                      </a:lnTo>
                      <a:lnTo>
                        <a:pt x="241" y="297"/>
                      </a:lnTo>
                      <a:lnTo>
                        <a:pt x="235" y="301"/>
                      </a:lnTo>
                      <a:lnTo>
                        <a:pt x="225" y="298"/>
                      </a:lnTo>
                      <a:lnTo>
                        <a:pt x="209" y="286"/>
                      </a:lnTo>
                      <a:lnTo>
                        <a:pt x="200" y="283"/>
                      </a:lnTo>
                      <a:lnTo>
                        <a:pt x="150" y="334"/>
                      </a:lnTo>
                      <a:lnTo>
                        <a:pt x="143" y="359"/>
                      </a:lnTo>
                      <a:lnTo>
                        <a:pt x="133" y="352"/>
                      </a:lnTo>
                      <a:lnTo>
                        <a:pt x="131" y="356"/>
                      </a:lnTo>
                      <a:lnTo>
                        <a:pt x="125" y="362"/>
                      </a:lnTo>
                      <a:lnTo>
                        <a:pt x="150" y="392"/>
                      </a:lnTo>
                      <a:lnTo>
                        <a:pt x="146" y="395"/>
                      </a:lnTo>
                      <a:lnTo>
                        <a:pt x="143" y="395"/>
                      </a:lnTo>
                      <a:lnTo>
                        <a:pt x="109" y="394"/>
                      </a:lnTo>
                      <a:lnTo>
                        <a:pt x="101" y="401"/>
                      </a:lnTo>
                      <a:lnTo>
                        <a:pt x="86" y="405"/>
                      </a:lnTo>
                      <a:lnTo>
                        <a:pt x="86" y="392"/>
                      </a:lnTo>
                      <a:lnTo>
                        <a:pt x="71" y="349"/>
                      </a:lnTo>
                      <a:lnTo>
                        <a:pt x="58" y="351"/>
                      </a:lnTo>
                      <a:lnTo>
                        <a:pt x="46" y="347"/>
                      </a:lnTo>
                      <a:lnTo>
                        <a:pt x="39" y="352"/>
                      </a:lnTo>
                      <a:lnTo>
                        <a:pt x="34" y="349"/>
                      </a:lnTo>
                      <a:lnTo>
                        <a:pt x="0" y="312"/>
                      </a:lnTo>
                      <a:lnTo>
                        <a:pt x="3" y="307"/>
                      </a:lnTo>
                      <a:lnTo>
                        <a:pt x="19" y="310"/>
                      </a:lnTo>
                      <a:lnTo>
                        <a:pt x="15" y="290"/>
                      </a:lnTo>
                      <a:lnTo>
                        <a:pt x="20" y="288"/>
                      </a:lnTo>
                      <a:lnTo>
                        <a:pt x="61" y="290"/>
                      </a:lnTo>
                      <a:lnTo>
                        <a:pt x="69" y="276"/>
                      </a:lnTo>
                      <a:lnTo>
                        <a:pt x="56" y="253"/>
                      </a:lnTo>
                      <a:lnTo>
                        <a:pt x="68" y="216"/>
                      </a:lnTo>
                      <a:lnTo>
                        <a:pt x="81" y="215"/>
                      </a:lnTo>
                      <a:lnTo>
                        <a:pt x="97" y="206"/>
                      </a:lnTo>
                      <a:lnTo>
                        <a:pt x="104" y="207"/>
                      </a:lnTo>
                      <a:lnTo>
                        <a:pt x="112" y="186"/>
                      </a:lnTo>
                      <a:lnTo>
                        <a:pt x="116" y="177"/>
                      </a:lnTo>
                      <a:lnTo>
                        <a:pt x="157" y="148"/>
                      </a:lnTo>
                      <a:lnTo>
                        <a:pt x="155" y="141"/>
                      </a:lnTo>
                      <a:lnTo>
                        <a:pt x="170" y="127"/>
                      </a:lnTo>
                      <a:lnTo>
                        <a:pt x="192" y="121"/>
                      </a:lnTo>
                      <a:lnTo>
                        <a:pt x="235" y="94"/>
                      </a:lnTo>
                      <a:lnTo>
                        <a:pt x="241" y="59"/>
                      </a:lnTo>
                      <a:lnTo>
                        <a:pt x="237" y="53"/>
                      </a:lnTo>
                      <a:lnTo>
                        <a:pt x="211" y="55"/>
                      </a:lnTo>
                      <a:lnTo>
                        <a:pt x="206" y="45"/>
                      </a:lnTo>
                      <a:lnTo>
                        <a:pt x="222" y="8"/>
                      </a:lnTo>
                      <a:lnTo>
                        <a:pt x="257" y="33"/>
                      </a:lnTo>
                      <a:lnTo>
                        <a:pt x="284" y="30"/>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3" name="Freeform 51">
                  <a:extLst>
                    <a:ext uri="{FF2B5EF4-FFF2-40B4-BE49-F238E27FC236}">
                      <a16:creationId xmlns:a16="http://schemas.microsoft.com/office/drawing/2014/main" id="{1712313A-1489-4F2D-A2B7-3B5ED66B3AFA}"/>
                    </a:ext>
                  </a:extLst>
                </p:cNvPr>
                <p:cNvSpPr>
                  <a:spLocks/>
                </p:cNvSpPr>
                <p:nvPr/>
              </p:nvSpPr>
              <p:spPr bwMode="auto">
                <a:xfrm>
                  <a:off x="7010401" y="4470401"/>
                  <a:ext cx="665163" cy="666750"/>
                </a:xfrm>
                <a:custGeom>
                  <a:avLst/>
                  <a:gdLst>
                    <a:gd name="T0" fmla="*/ 390 w 419"/>
                    <a:gd name="T1" fmla="*/ 0 h 420"/>
                    <a:gd name="T2" fmla="*/ 390 w 419"/>
                    <a:gd name="T3" fmla="*/ 20 h 420"/>
                    <a:gd name="T4" fmla="*/ 376 w 419"/>
                    <a:gd name="T5" fmla="*/ 59 h 420"/>
                    <a:gd name="T6" fmla="*/ 395 w 419"/>
                    <a:gd name="T7" fmla="*/ 100 h 420"/>
                    <a:gd name="T8" fmla="*/ 395 w 419"/>
                    <a:gd name="T9" fmla="*/ 115 h 420"/>
                    <a:gd name="T10" fmla="*/ 399 w 419"/>
                    <a:gd name="T11" fmla="*/ 119 h 420"/>
                    <a:gd name="T12" fmla="*/ 384 w 419"/>
                    <a:gd name="T13" fmla="*/ 121 h 420"/>
                    <a:gd name="T14" fmla="*/ 349 w 419"/>
                    <a:gd name="T15" fmla="*/ 168 h 420"/>
                    <a:gd name="T16" fmla="*/ 345 w 419"/>
                    <a:gd name="T17" fmla="*/ 199 h 420"/>
                    <a:gd name="T18" fmla="*/ 365 w 419"/>
                    <a:gd name="T19" fmla="*/ 239 h 420"/>
                    <a:gd name="T20" fmla="*/ 419 w 419"/>
                    <a:gd name="T21" fmla="*/ 297 h 420"/>
                    <a:gd name="T22" fmla="*/ 416 w 419"/>
                    <a:gd name="T23" fmla="*/ 304 h 420"/>
                    <a:gd name="T24" fmla="*/ 390 w 419"/>
                    <a:gd name="T25" fmla="*/ 304 h 420"/>
                    <a:gd name="T26" fmla="*/ 354 w 419"/>
                    <a:gd name="T27" fmla="*/ 320 h 420"/>
                    <a:gd name="T28" fmla="*/ 327 w 419"/>
                    <a:gd name="T29" fmla="*/ 345 h 420"/>
                    <a:gd name="T30" fmla="*/ 251 w 419"/>
                    <a:gd name="T31" fmla="*/ 385 h 420"/>
                    <a:gd name="T32" fmla="*/ 233 w 419"/>
                    <a:gd name="T33" fmla="*/ 373 h 420"/>
                    <a:gd name="T34" fmla="*/ 218 w 419"/>
                    <a:gd name="T35" fmla="*/ 373 h 420"/>
                    <a:gd name="T36" fmla="*/ 164 w 419"/>
                    <a:gd name="T37" fmla="*/ 420 h 420"/>
                    <a:gd name="T38" fmla="*/ 115 w 419"/>
                    <a:gd name="T39" fmla="*/ 398 h 420"/>
                    <a:gd name="T40" fmla="*/ 102 w 419"/>
                    <a:gd name="T41" fmla="*/ 405 h 420"/>
                    <a:gd name="T42" fmla="*/ 82 w 419"/>
                    <a:gd name="T43" fmla="*/ 414 h 420"/>
                    <a:gd name="T44" fmla="*/ 71 w 419"/>
                    <a:gd name="T45" fmla="*/ 398 h 420"/>
                    <a:gd name="T46" fmla="*/ 53 w 419"/>
                    <a:gd name="T47" fmla="*/ 377 h 420"/>
                    <a:gd name="T48" fmla="*/ 33 w 419"/>
                    <a:gd name="T49" fmla="*/ 378 h 420"/>
                    <a:gd name="T50" fmla="*/ 23 w 419"/>
                    <a:gd name="T51" fmla="*/ 365 h 420"/>
                    <a:gd name="T52" fmla="*/ 31 w 419"/>
                    <a:gd name="T53" fmla="*/ 333 h 420"/>
                    <a:gd name="T54" fmla="*/ 6 w 419"/>
                    <a:gd name="T55" fmla="*/ 320 h 420"/>
                    <a:gd name="T56" fmla="*/ 13 w 419"/>
                    <a:gd name="T57" fmla="*/ 284 h 420"/>
                    <a:gd name="T58" fmla="*/ 0 w 419"/>
                    <a:gd name="T59" fmla="*/ 268 h 420"/>
                    <a:gd name="T60" fmla="*/ 20 w 419"/>
                    <a:gd name="T61" fmla="*/ 256 h 420"/>
                    <a:gd name="T62" fmla="*/ 18 w 419"/>
                    <a:gd name="T63" fmla="*/ 252 h 420"/>
                    <a:gd name="T64" fmla="*/ 9 w 419"/>
                    <a:gd name="T65" fmla="*/ 236 h 420"/>
                    <a:gd name="T66" fmla="*/ 23 w 419"/>
                    <a:gd name="T67" fmla="*/ 223 h 420"/>
                    <a:gd name="T68" fmla="*/ 34 w 419"/>
                    <a:gd name="T69" fmla="*/ 246 h 420"/>
                    <a:gd name="T70" fmla="*/ 38 w 419"/>
                    <a:gd name="T71" fmla="*/ 246 h 420"/>
                    <a:gd name="T72" fmla="*/ 43 w 419"/>
                    <a:gd name="T73" fmla="*/ 228 h 420"/>
                    <a:gd name="T74" fmla="*/ 58 w 419"/>
                    <a:gd name="T75" fmla="*/ 224 h 420"/>
                    <a:gd name="T76" fmla="*/ 66 w 419"/>
                    <a:gd name="T77" fmla="*/ 217 h 420"/>
                    <a:gd name="T78" fmla="*/ 100 w 419"/>
                    <a:gd name="T79" fmla="*/ 218 h 420"/>
                    <a:gd name="T80" fmla="*/ 103 w 419"/>
                    <a:gd name="T81" fmla="*/ 218 h 420"/>
                    <a:gd name="T82" fmla="*/ 107 w 419"/>
                    <a:gd name="T83" fmla="*/ 215 h 420"/>
                    <a:gd name="T84" fmla="*/ 82 w 419"/>
                    <a:gd name="T85" fmla="*/ 185 h 420"/>
                    <a:gd name="T86" fmla="*/ 88 w 419"/>
                    <a:gd name="T87" fmla="*/ 179 h 420"/>
                    <a:gd name="T88" fmla="*/ 90 w 419"/>
                    <a:gd name="T89" fmla="*/ 175 h 420"/>
                    <a:gd name="T90" fmla="*/ 100 w 419"/>
                    <a:gd name="T91" fmla="*/ 182 h 420"/>
                    <a:gd name="T92" fmla="*/ 107 w 419"/>
                    <a:gd name="T93" fmla="*/ 157 h 420"/>
                    <a:gd name="T94" fmla="*/ 157 w 419"/>
                    <a:gd name="T95" fmla="*/ 106 h 420"/>
                    <a:gd name="T96" fmla="*/ 166 w 419"/>
                    <a:gd name="T97" fmla="*/ 109 h 420"/>
                    <a:gd name="T98" fmla="*/ 182 w 419"/>
                    <a:gd name="T99" fmla="*/ 121 h 420"/>
                    <a:gd name="T100" fmla="*/ 192 w 419"/>
                    <a:gd name="T101" fmla="*/ 124 h 420"/>
                    <a:gd name="T102" fmla="*/ 198 w 419"/>
                    <a:gd name="T103" fmla="*/ 120 h 420"/>
                    <a:gd name="T104" fmla="*/ 203 w 419"/>
                    <a:gd name="T105" fmla="*/ 95 h 420"/>
                    <a:gd name="T106" fmla="*/ 223 w 419"/>
                    <a:gd name="T107" fmla="*/ 89 h 420"/>
                    <a:gd name="T108" fmla="*/ 232 w 419"/>
                    <a:gd name="T109" fmla="*/ 81 h 420"/>
                    <a:gd name="T110" fmla="*/ 268 w 419"/>
                    <a:gd name="T111" fmla="*/ 89 h 420"/>
                    <a:gd name="T112" fmla="*/ 277 w 419"/>
                    <a:gd name="T113" fmla="*/ 99 h 420"/>
                    <a:gd name="T114" fmla="*/ 303 w 419"/>
                    <a:gd name="T115" fmla="*/ 96 h 420"/>
                    <a:gd name="T116" fmla="*/ 312 w 419"/>
                    <a:gd name="T117" fmla="*/ 88 h 420"/>
                    <a:gd name="T118" fmla="*/ 315 w 419"/>
                    <a:gd name="T119" fmla="*/ 70 h 420"/>
                    <a:gd name="T120" fmla="*/ 347 w 419"/>
                    <a:gd name="T121" fmla="*/ 31 h 420"/>
                    <a:gd name="T122" fmla="*/ 369 w 419"/>
                    <a:gd name="T123" fmla="*/ 11 h 420"/>
                    <a:gd name="T124" fmla="*/ 390 w 419"/>
                    <a:gd name="T12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20">
                      <a:moveTo>
                        <a:pt x="390" y="0"/>
                      </a:moveTo>
                      <a:lnTo>
                        <a:pt x="390" y="20"/>
                      </a:lnTo>
                      <a:lnTo>
                        <a:pt x="376" y="59"/>
                      </a:lnTo>
                      <a:lnTo>
                        <a:pt x="395" y="100"/>
                      </a:lnTo>
                      <a:lnTo>
                        <a:pt x="395" y="115"/>
                      </a:lnTo>
                      <a:lnTo>
                        <a:pt x="399" y="119"/>
                      </a:lnTo>
                      <a:lnTo>
                        <a:pt x="384" y="121"/>
                      </a:lnTo>
                      <a:lnTo>
                        <a:pt x="349" y="168"/>
                      </a:lnTo>
                      <a:lnTo>
                        <a:pt x="345" y="199"/>
                      </a:lnTo>
                      <a:lnTo>
                        <a:pt x="365" y="239"/>
                      </a:lnTo>
                      <a:lnTo>
                        <a:pt x="419" y="297"/>
                      </a:lnTo>
                      <a:lnTo>
                        <a:pt x="416" y="304"/>
                      </a:lnTo>
                      <a:lnTo>
                        <a:pt x="390" y="304"/>
                      </a:lnTo>
                      <a:lnTo>
                        <a:pt x="354" y="320"/>
                      </a:lnTo>
                      <a:lnTo>
                        <a:pt x="327" y="345"/>
                      </a:lnTo>
                      <a:lnTo>
                        <a:pt x="251" y="385"/>
                      </a:lnTo>
                      <a:lnTo>
                        <a:pt x="233" y="373"/>
                      </a:lnTo>
                      <a:lnTo>
                        <a:pt x="218" y="373"/>
                      </a:lnTo>
                      <a:lnTo>
                        <a:pt x="164" y="420"/>
                      </a:lnTo>
                      <a:lnTo>
                        <a:pt x="115" y="398"/>
                      </a:lnTo>
                      <a:lnTo>
                        <a:pt x="102" y="405"/>
                      </a:lnTo>
                      <a:lnTo>
                        <a:pt x="82" y="414"/>
                      </a:lnTo>
                      <a:lnTo>
                        <a:pt x="71" y="398"/>
                      </a:lnTo>
                      <a:lnTo>
                        <a:pt x="53" y="377"/>
                      </a:lnTo>
                      <a:lnTo>
                        <a:pt x="33" y="378"/>
                      </a:lnTo>
                      <a:lnTo>
                        <a:pt x="23" y="365"/>
                      </a:lnTo>
                      <a:lnTo>
                        <a:pt x="31" y="333"/>
                      </a:lnTo>
                      <a:lnTo>
                        <a:pt x="6" y="320"/>
                      </a:lnTo>
                      <a:lnTo>
                        <a:pt x="13" y="284"/>
                      </a:lnTo>
                      <a:lnTo>
                        <a:pt x="0" y="268"/>
                      </a:lnTo>
                      <a:lnTo>
                        <a:pt x="20" y="256"/>
                      </a:lnTo>
                      <a:lnTo>
                        <a:pt x="18" y="252"/>
                      </a:lnTo>
                      <a:lnTo>
                        <a:pt x="9" y="236"/>
                      </a:lnTo>
                      <a:lnTo>
                        <a:pt x="23" y="223"/>
                      </a:lnTo>
                      <a:lnTo>
                        <a:pt x="34" y="246"/>
                      </a:lnTo>
                      <a:lnTo>
                        <a:pt x="38" y="246"/>
                      </a:lnTo>
                      <a:lnTo>
                        <a:pt x="43" y="228"/>
                      </a:lnTo>
                      <a:lnTo>
                        <a:pt x="58" y="224"/>
                      </a:lnTo>
                      <a:lnTo>
                        <a:pt x="66" y="217"/>
                      </a:lnTo>
                      <a:lnTo>
                        <a:pt x="100" y="218"/>
                      </a:lnTo>
                      <a:lnTo>
                        <a:pt x="103" y="218"/>
                      </a:lnTo>
                      <a:lnTo>
                        <a:pt x="107" y="215"/>
                      </a:lnTo>
                      <a:lnTo>
                        <a:pt x="82" y="185"/>
                      </a:lnTo>
                      <a:lnTo>
                        <a:pt x="88" y="179"/>
                      </a:lnTo>
                      <a:lnTo>
                        <a:pt x="90" y="175"/>
                      </a:lnTo>
                      <a:lnTo>
                        <a:pt x="100" y="182"/>
                      </a:lnTo>
                      <a:lnTo>
                        <a:pt x="107" y="157"/>
                      </a:lnTo>
                      <a:lnTo>
                        <a:pt x="157" y="106"/>
                      </a:lnTo>
                      <a:lnTo>
                        <a:pt x="166" y="109"/>
                      </a:lnTo>
                      <a:lnTo>
                        <a:pt x="182" y="121"/>
                      </a:lnTo>
                      <a:lnTo>
                        <a:pt x="192" y="124"/>
                      </a:lnTo>
                      <a:lnTo>
                        <a:pt x="198" y="120"/>
                      </a:lnTo>
                      <a:lnTo>
                        <a:pt x="203" y="95"/>
                      </a:lnTo>
                      <a:lnTo>
                        <a:pt x="223" y="89"/>
                      </a:lnTo>
                      <a:lnTo>
                        <a:pt x="232" y="81"/>
                      </a:lnTo>
                      <a:lnTo>
                        <a:pt x="268" y="89"/>
                      </a:lnTo>
                      <a:lnTo>
                        <a:pt x="277" y="99"/>
                      </a:lnTo>
                      <a:lnTo>
                        <a:pt x="303" y="96"/>
                      </a:lnTo>
                      <a:lnTo>
                        <a:pt x="312" y="88"/>
                      </a:lnTo>
                      <a:lnTo>
                        <a:pt x="315" y="70"/>
                      </a:lnTo>
                      <a:lnTo>
                        <a:pt x="347" y="31"/>
                      </a:lnTo>
                      <a:lnTo>
                        <a:pt x="369" y="11"/>
                      </a:lnTo>
                      <a:lnTo>
                        <a:pt x="3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0" name="Groupe 69">
                <a:extLst>
                  <a:ext uri="{FF2B5EF4-FFF2-40B4-BE49-F238E27FC236}">
                    <a16:creationId xmlns:a16="http://schemas.microsoft.com/office/drawing/2014/main" id="{83C04ECB-5E76-4826-B32C-0C20E20FE878}"/>
                  </a:ext>
                </a:extLst>
              </p:cNvPr>
              <p:cNvGrpSpPr/>
              <p:nvPr/>
            </p:nvGrpSpPr>
            <p:grpSpPr>
              <a:xfrm>
                <a:off x="7343390" y="2232514"/>
                <a:ext cx="1051552" cy="700774"/>
                <a:chOff x="5376863" y="3236913"/>
                <a:chExt cx="2308226" cy="1658938"/>
              </a:xfrm>
              <a:solidFill>
                <a:srgbClr val="55555F"/>
              </a:solidFill>
            </p:grpSpPr>
            <p:sp>
              <p:nvSpPr>
                <p:cNvPr id="149" name="Freeform 15">
                  <a:extLst>
                    <a:ext uri="{FF2B5EF4-FFF2-40B4-BE49-F238E27FC236}">
                      <a16:creationId xmlns:a16="http://schemas.microsoft.com/office/drawing/2014/main" id="{CB413BE3-D3A7-4D61-A707-7014B5FF414A}"/>
                    </a:ext>
                  </a:extLst>
                </p:cNvPr>
                <p:cNvSpPr>
                  <a:spLocks/>
                </p:cNvSpPr>
                <p:nvPr/>
              </p:nvSpPr>
              <p:spPr bwMode="auto">
                <a:xfrm>
                  <a:off x="5541963" y="3606801"/>
                  <a:ext cx="692150" cy="612775"/>
                </a:xfrm>
                <a:custGeom>
                  <a:avLst/>
                  <a:gdLst>
                    <a:gd name="T0" fmla="*/ 95 w 436"/>
                    <a:gd name="T1" fmla="*/ 0 h 386"/>
                    <a:gd name="T2" fmla="*/ 111 w 436"/>
                    <a:gd name="T3" fmla="*/ 2 h 386"/>
                    <a:gd name="T4" fmla="*/ 148 w 436"/>
                    <a:gd name="T5" fmla="*/ 50 h 386"/>
                    <a:gd name="T6" fmla="*/ 223 w 436"/>
                    <a:gd name="T7" fmla="*/ 70 h 386"/>
                    <a:gd name="T8" fmla="*/ 272 w 436"/>
                    <a:gd name="T9" fmla="*/ 73 h 386"/>
                    <a:gd name="T10" fmla="*/ 297 w 436"/>
                    <a:gd name="T11" fmla="*/ 79 h 386"/>
                    <a:gd name="T12" fmla="*/ 313 w 436"/>
                    <a:gd name="T13" fmla="*/ 79 h 386"/>
                    <a:gd name="T14" fmla="*/ 333 w 436"/>
                    <a:gd name="T15" fmla="*/ 112 h 386"/>
                    <a:gd name="T16" fmla="*/ 357 w 436"/>
                    <a:gd name="T17" fmla="*/ 119 h 386"/>
                    <a:gd name="T18" fmla="*/ 368 w 436"/>
                    <a:gd name="T19" fmla="*/ 119 h 386"/>
                    <a:gd name="T20" fmla="*/ 358 w 436"/>
                    <a:gd name="T21" fmla="*/ 182 h 386"/>
                    <a:gd name="T22" fmla="*/ 381 w 436"/>
                    <a:gd name="T23" fmla="*/ 217 h 386"/>
                    <a:gd name="T24" fmla="*/ 434 w 436"/>
                    <a:gd name="T25" fmla="*/ 272 h 386"/>
                    <a:gd name="T26" fmla="*/ 436 w 436"/>
                    <a:gd name="T27" fmla="*/ 289 h 386"/>
                    <a:gd name="T28" fmla="*/ 425 w 436"/>
                    <a:gd name="T29" fmla="*/ 336 h 386"/>
                    <a:gd name="T30" fmla="*/ 412 w 436"/>
                    <a:gd name="T31" fmla="*/ 342 h 386"/>
                    <a:gd name="T32" fmla="*/ 386 w 436"/>
                    <a:gd name="T33" fmla="*/ 331 h 386"/>
                    <a:gd name="T34" fmla="*/ 375 w 436"/>
                    <a:gd name="T35" fmla="*/ 346 h 386"/>
                    <a:gd name="T36" fmla="*/ 361 w 436"/>
                    <a:gd name="T37" fmla="*/ 343 h 386"/>
                    <a:gd name="T38" fmla="*/ 345 w 436"/>
                    <a:gd name="T39" fmla="*/ 345 h 386"/>
                    <a:gd name="T40" fmla="*/ 330 w 436"/>
                    <a:gd name="T41" fmla="*/ 337 h 386"/>
                    <a:gd name="T42" fmla="*/ 282 w 436"/>
                    <a:gd name="T43" fmla="*/ 328 h 386"/>
                    <a:gd name="T44" fmla="*/ 243 w 436"/>
                    <a:gd name="T45" fmla="*/ 330 h 386"/>
                    <a:gd name="T46" fmla="*/ 202 w 436"/>
                    <a:gd name="T47" fmla="*/ 361 h 386"/>
                    <a:gd name="T48" fmla="*/ 198 w 436"/>
                    <a:gd name="T49" fmla="*/ 360 h 386"/>
                    <a:gd name="T50" fmla="*/ 168 w 436"/>
                    <a:gd name="T51" fmla="*/ 386 h 386"/>
                    <a:gd name="T52" fmla="*/ 157 w 436"/>
                    <a:gd name="T53" fmla="*/ 385 h 386"/>
                    <a:gd name="T54" fmla="*/ 138 w 436"/>
                    <a:gd name="T55" fmla="*/ 353 h 386"/>
                    <a:gd name="T56" fmla="*/ 76 w 436"/>
                    <a:gd name="T57" fmla="*/ 348 h 386"/>
                    <a:gd name="T58" fmla="*/ 69 w 436"/>
                    <a:gd name="T59" fmla="*/ 330 h 386"/>
                    <a:gd name="T60" fmla="*/ 20 w 436"/>
                    <a:gd name="T61" fmla="*/ 310 h 386"/>
                    <a:gd name="T62" fmla="*/ 22 w 436"/>
                    <a:gd name="T63" fmla="*/ 289 h 386"/>
                    <a:gd name="T64" fmla="*/ 11 w 436"/>
                    <a:gd name="T65" fmla="*/ 252 h 386"/>
                    <a:gd name="T66" fmla="*/ 25 w 436"/>
                    <a:gd name="T67" fmla="*/ 237 h 386"/>
                    <a:gd name="T68" fmla="*/ 19 w 436"/>
                    <a:gd name="T69" fmla="*/ 211 h 386"/>
                    <a:gd name="T70" fmla="*/ 6 w 436"/>
                    <a:gd name="T71" fmla="*/ 206 h 386"/>
                    <a:gd name="T72" fmla="*/ 0 w 436"/>
                    <a:gd name="T73" fmla="*/ 169 h 386"/>
                    <a:gd name="T74" fmla="*/ 12 w 436"/>
                    <a:gd name="T75" fmla="*/ 153 h 386"/>
                    <a:gd name="T76" fmla="*/ 29 w 436"/>
                    <a:gd name="T77" fmla="*/ 127 h 386"/>
                    <a:gd name="T78" fmla="*/ 25 w 436"/>
                    <a:gd name="T79" fmla="*/ 73 h 386"/>
                    <a:gd name="T80" fmla="*/ 22 w 436"/>
                    <a:gd name="T81" fmla="*/ 54 h 386"/>
                    <a:gd name="T82" fmla="*/ 41 w 436"/>
                    <a:gd name="T83" fmla="*/ 51 h 386"/>
                    <a:gd name="T84" fmla="*/ 95 w 436"/>
                    <a:gd name="T8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386">
                      <a:moveTo>
                        <a:pt x="95" y="0"/>
                      </a:moveTo>
                      <a:lnTo>
                        <a:pt x="111" y="2"/>
                      </a:lnTo>
                      <a:lnTo>
                        <a:pt x="148" y="50"/>
                      </a:lnTo>
                      <a:lnTo>
                        <a:pt x="223" y="70"/>
                      </a:lnTo>
                      <a:lnTo>
                        <a:pt x="272" y="73"/>
                      </a:lnTo>
                      <a:lnTo>
                        <a:pt x="297" y="79"/>
                      </a:lnTo>
                      <a:lnTo>
                        <a:pt x="313" y="79"/>
                      </a:lnTo>
                      <a:lnTo>
                        <a:pt x="333" y="112"/>
                      </a:lnTo>
                      <a:lnTo>
                        <a:pt x="357" y="119"/>
                      </a:lnTo>
                      <a:lnTo>
                        <a:pt x="368" y="119"/>
                      </a:lnTo>
                      <a:lnTo>
                        <a:pt x="358" y="182"/>
                      </a:lnTo>
                      <a:lnTo>
                        <a:pt x="381" y="217"/>
                      </a:lnTo>
                      <a:lnTo>
                        <a:pt x="434" y="272"/>
                      </a:lnTo>
                      <a:lnTo>
                        <a:pt x="436" y="289"/>
                      </a:lnTo>
                      <a:lnTo>
                        <a:pt x="425" y="336"/>
                      </a:lnTo>
                      <a:lnTo>
                        <a:pt x="412" y="342"/>
                      </a:lnTo>
                      <a:lnTo>
                        <a:pt x="386" y="331"/>
                      </a:lnTo>
                      <a:lnTo>
                        <a:pt x="375" y="346"/>
                      </a:lnTo>
                      <a:lnTo>
                        <a:pt x="361" y="343"/>
                      </a:lnTo>
                      <a:lnTo>
                        <a:pt x="345" y="345"/>
                      </a:lnTo>
                      <a:lnTo>
                        <a:pt x="330" y="337"/>
                      </a:lnTo>
                      <a:lnTo>
                        <a:pt x="282" y="328"/>
                      </a:lnTo>
                      <a:lnTo>
                        <a:pt x="243" y="330"/>
                      </a:lnTo>
                      <a:lnTo>
                        <a:pt x="202" y="361"/>
                      </a:lnTo>
                      <a:lnTo>
                        <a:pt x="198" y="360"/>
                      </a:lnTo>
                      <a:lnTo>
                        <a:pt x="168" y="386"/>
                      </a:lnTo>
                      <a:lnTo>
                        <a:pt x="157" y="385"/>
                      </a:lnTo>
                      <a:lnTo>
                        <a:pt x="138" y="353"/>
                      </a:lnTo>
                      <a:lnTo>
                        <a:pt x="76" y="348"/>
                      </a:lnTo>
                      <a:lnTo>
                        <a:pt x="69" y="330"/>
                      </a:lnTo>
                      <a:lnTo>
                        <a:pt x="20" y="310"/>
                      </a:lnTo>
                      <a:lnTo>
                        <a:pt x="22" y="289"/>
                      </a:lnTo>
                      <a:lnTo>
                        <a:pt x="11" y="252"/>
                      </a:lnTo>
                      <a:lnTo>
                        <a:pt x="25" y="237"/>
                      </a:lnTo>
                      <a:lnTo>
                        <a:pt x="19" y="211"/>
                      </a:lnTo>
                      <a:lnTo>
                        <a:pt x="6" y="206"/>
                      </a:lnTo>
                      <a:lnTo>
                        <a:pt x="0" y="169"/>
                      </a:lnTo>
                      <a:lnTo>
                        <a:pt x="12" y="153"/>
                      </a:lnTo>
                      <a:lnTo>
                        <a:pt x="29" y="127"/>
                      </a:lnTo>
                      <a:lnTo>
                        <a:pt x="25" y="73"/>
                      </a:lnTo>
                      <a:lnTo>
                        <a:pt x="22" y="54"/>
                      </a:lnTo>
                      <a:lnTo>
                        <a:pt x="41" y="51"/>
                      </a:lnTo>
                      <a:lnTo>
                        <a:pt x="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0" name="Freeform 16">
                  <a:extLst>
                    <a:ext uri="{FF2B5EF4-FFF2-40B4-BE49-F238E27FC236}">
                      <a16:creationId xmlns:a16="http://schemas.microsoft.com/office/drawing/2014/main" id="{BADFF4CB-CDB3-471B-9898-ED4D25202138}"/>
                    </a:ext>
                  </a:extLst>
                </p:cNvPr>
                <p:cNvSpPr>
                  <a:spLocks/>
                </p:cNvSpPr>
                <p:nvPr/>
              </p:nvSpPr>
              <p:spPr bwMode="auto">
                <a:xfrm>
                  <a:off x="5851526" y="4111626"/>
                  <a:ext cx="627063" cy="438150"/>
                </a:xfrm>
                <a:custGeom>
                  <a:avLst/>
                  <a:gdLst>
                    <a:gd name="T0" fmla="*/ 293 w 395"/>
                    <a:gd name="T1" fmla="*/ 0 h 276"/>
                    <a:gd name="T2" fmla="*/ 359 w 395"/>
                    <a:gd name="T3" fmla="*/ 12 h 276"/>
                    <a:gd name="T4" fmla="*/ 361 w 395"/>
                    <a:gd name="T5" fmla="*/ 38 h 276"/>
                    <a:gd name="T6" fmla="*/ 371 w 395"/>
                    <a:gd name="T7" fmla="*/ 53 h 276"/>
                    <a:gd name="T8" fmla="*/ 395 w 395"/>
                    <a:gd name="T9" fmla="*/ 60 h 276"/>
                    <a:gd name="T10" fmla="*/ 371 w 395"/>
                    <a:gd name="T11" fmla="*/ 126 h 276"/>
                    <a:gd name="T12" fmla="*/ 371 w 395"/>
                    <a:gd name="T13" fmla="*/ 136 h 276"/>
                    <a:gd name="T14" fmla="*/ 350 w 395"/>
                    <a:gd name="T15" fmla="*/ 153 h 276"/>
                    <a:gd name="T16" fmla="*/ 350 w 395"/>
                    <a:gd name="T17" fmla="*/ 162 h 276"/>
                    <a:gd name="T18" fmla="*/ 336 w 395"/>
                    <a:gd name="T19" fmla="*/ 170 h 276"/>
                    <a:gd name="T20" fmla="*/ 335 w 395"/>
                    <a:gd name="T21" fmla="*/ 181 h 276"/>
                    <a:gd name="T22" fmla="*/ 285 w 395"/>
                    <a:gd name="T23" fmla="*/ 218 h 276"/>
                    <a:gd name="T24" fmla="*/ 280 w 395"/>
                    <a:gd name="T25" fmla="*/ 230 h 276"/>
                    <a:gd name="T26" fmla="*/ 265 w 395"/>
                    <a:gd name="T27" fmla="*/ 232 h 276"/>
                    <a:gd name="T28" fmla="*/ 244 w 395"/>
                    <a:gd name="T29" fmla="*/ 266 h 276"/>
                    <a:gd name="T30" fmla="*/ 227 w 395"/>
                    <a:gd name="T31" fmla="*/ 276 h 276"/>
                    <a:gd name="T32" fmla="*/ 217 w 395"/>
                    <a:gd name="T33" fmla="*/ 255 h 276"/>
                    <a:gd name="T34" fmla="*/ 191 w 395"/>
                    <a:gd name="T35" fmla="*/ 228 h 276"/>
                    <a:gd name="T36" fmla="*/ 181 w 395"/>
                    <a:gd name="T37" fmla="*/ 232 h 276"/>
                    <a:gd name="T38" fmla="*/ 173 w 395"/>
                    <a:gd name="T39" fmla="*/ 228 h 276"/>
                    <a:gd name="T40" fmla="*/ 172 w 395"/>
                    <a:gd name="T41" fmla="*/ 220 h 276"/>
                    <a:gd name="T42" fmla="*/ 158 w 395"/>
                    <a:gd name="T43" fmla="*/ 217 h 276"/>
                    <a:gd name="T44" fmla="*/ 150 w 395"/>
                    <a:gd name="T45" fmla="*/ 218 h 276"/>
                    <a:gd name="T46" fmla="*/ 138 w 395"/>
                    <a:gd name="T47" fmla="*/ 235 h 276"/>
                    <a:gd name="T48" fmla="*/ 112 w 395"/>
                    <a:gd name="T49" fmla="*/ 255 h 276"/>
                    <a:gd name="T50" fmla="*/ 83 w 395"/>
                    <a:gd name="T51" fmla="*/ 190 h 276"/>
                    <a:gd name="T52" fmla="*/ 34 w 395"/>
                    <a:gd name="T53" fmla="*/ 67 h 276"/>
                    <a:gd name="T54" fmla="*/ 0 w 395"/>
                    <a:gd name="T55" fmla="*/ 65 h 276"/>
                    <a:gd name="T56" fmla="*/ 7 w 395"/>
                    <a:gd name="T57" fmla="*/ 43 h 276"/>
                    <a:gd name="T58" fmla="*/ 48 w 395"/>
                    <a:gd name="T59" fmla="*/ 12 h 276"/>
                    <a:gd name="T60" fmla="*/ 87 w 395"/>
                    <a:gd name="T61" fmla="*/ 10 h 276"/>
                    <a:gd name="T62" fmla="*/ 135 w 395"/>
                    <a:gd name="T63" fmla="*/ 19 h 276"/>
                    <a:gd name="T64" fmla="*/ 150 w 395"/>
                    <a:gd name="T65" fmla="*/ 27 h 276"/>
                    <a:gd name="T66" fmla="*/ 166 w 395"/>
                    <a:gd name="T67" fmla="*/ 25 h 276"/>
                    <a:gd name="T68" fmla="*/ 180 w 395"/>
                    <a:gd name="T69" fmla="*/ 28 h 276"/>
                    <a:gd name="T70" fmla="*/ 191 w 395"/>
                    <a:gd name="T71" fmla="*/ 13 h 276"/>
                    <a:gd name="T72" fmla="*/ 217 w 395"/>
                    <a:gd name="T73" fmla="*/ 24 h 276"/>
                    <a:gd name="T74" fmla="*/ 230 w 395"/>
                    <a:gd name="T75" fmla="*/ 18 h 276"/>
                    <a:gd name="T76" fmla="*/ 256 w 395"/>
                    <a:gd name="T77" fmla="*/ 18 h 276"/>
                    <a:gd name="T78" fmla="*/ 269 w 395"/>
                    <a:gd name="T79" fmla="*/ 19 h 276"/>
                    <a:gd name="T80" fmla="*/ 293 w 395"/>
                    <a:gd name="T8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276">
                      <a:moveTo>
                        <a:pt x="293" y="0"/>
                      </a:moveTo>
                      <a:lnTo>
                        <a:pt x="359" y="12"/>
                      </a:lnTo>
                      <a:lnTo>
                        <a:pt x="361" y="38"/>
                      </a:lnTo>
                      <a:lnTo>
                        <a:pt x="371" y="53"/>
                      </a:lnTo>
                      <a:lnTo>
                        <a:pt x="395" y="60"/>
                      </a:lnTo>
                      <a:lnTo>
                        <a:pt x="371" y="126"/>
                      </a:lnTo>
                      <a:lnTo>
                        <a:pt x="371" y="136"/>
                      </a:lnTo>
                      <a:lnTo>
                        <a:pt x="350" y="153"/>
                      </a:lnTo>
                      <a:lnTo>
                        <a:pt x="350" y="162"/>
                      </a:lnTo>
                      <a:lnTo>
                        <a:pt x="336" y="170"/>
                      </a:lnTo>
                      <a:lnTo>
                        <a:pt x="335" y="181"/>
                      </a:lnTo>
                      <a:lnTo>
                        <a:pt x="285" y="218"/>
                      </a:lnTo>
                      <a:lnTo>
                        <a:pt x="280" y="230"/>
                      </a:lnTo>
                      <a:lnTo>
                        <a:pt x="265" y="232"/>
                      </a:lnTo>
                      <a:lnTo>
                        <a:pt x="244" y="266"/>
                      </a:lnTo>
                      <a:lnTo>
                        <a:pt x="227" y="276"/>
                      </a:lnTo>
                      <a:lnTo>
                        <a:pt x="217" y="255"/>
                      </a:lnTo>
                      <a:lnTo>
                        <a:pt x="191" y="228"/>
                      </a:lnTo>
                      <a:lnTo>
                        <a:pt x="181" y="232"/>
                      </a:lnTo>
                      <a:lnTo>
                        <a:pt x="173" y="228"/>
                      </a:lnTo>
                      <a:lnTo>
                        <a:pt x="172" y="220"/>
                      </a:lnTo>
                      <a:lnTo>
                        <a:pt x="158" y="217"/>
                      </a:lnTo>
                      <a:lnTo>
                        <a:pt x="150" y="218"/>
                      </a:lnTo>
                      <a:lnTo>
                        <a:pt x="138" y="235"/>
                      </a:lnTo>
                      <a:lnTo>
                        <a:pt x="112" y="255"/>
                      </a:lnTo>
                      <a:lnTo>
                        <a:pt x="83" y="190"/>
                      </a:lnTo>
                      <a:lnTo>
                        <a:pt x="34" y="67"/>
                      </a:lnTo>
                      <a:lnTo>
                        <a:pt x="0" y="65"/>
                      </a:lnTo>
                      <a:lnTo>
                        <a:pt x="7" y="43"/>
                      </a:lnTo>
                      <a:lnTo>
                        <a:pt x="48" y="12"/>
                      </a:lnTo>
                      <a:lnTo>
                        <a:pt x="87" y="10"/>
                      </a:lnTo>
                      <a:lnTo>
                        <a:pt x="135" y="19"/>
                      </a:lnTo>
                      <a:lnTo>
                        <a:pt x="150" y="27"/>
                      </a:lnTo>
                      <a:lnTo>
                        <a:pt x="166" y="25"/>
                      </a:lnTo>
                      <a:lnTo>
                        <a:pt x="180" y="28"/>
                      </a:lnTo>
                      <a:lnTo>
                        <a:pt x="191" y="13"/>
                      </a:lnTo>
                      <a:lnTo>
                        <a:pt x="217" y="24"/>
                      </a:lnTo>
                      <a:lnTo>
                        <a:pt x="230" y="18"/>
                      </a:lnTo>
                      <a:lnTo>
                        <a:pt x="256" y="18"/>
                      </a:lnTo>
                      <a:lnTo>
                        <a:pt x="269" y="19"/>
                      </a:lnTo>
                      <a:lnTo>
                        <a:pt x="29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1" name="Freeform 17">
                  <a:extLst>
                    <a:ext uri="{FF2B5EF4-FFF2-40B4-BE49-F238E27FC236}">
                      <a16:creationId xmlns:a16="http://schemas.microsoft.com/office/drawing/2014/main" id="{95CD14AD-FF2A-4346-88FD-11CFEBA019DD}"/>
                    </a:ext>
                  </a:extLst>
                </p:cNvPr>
                <p:cNvSpPr>
                  <a:spLocks/>
                </p:cNvSpPr>
                <p:nvPr/>
              </p:nvSpPr>
              <p:spPr bwMode="auto">
                <a:xfrm>
                  <a:off x="5376863" y="4098926"/>
                  <a:ext cx="606425" cy="577850"/>
                </a:xfrm>
                <a:custGeom>
                  <a:avLst/>
                  <a:gdLst>
                    <a:gd name="T0" fmla="*/ 124 w 382"/>
                    <a:gd name="T1" fmla="*/ 0 h 364"/>
                    <a:gd name="T2" fmla="*/ 173 w 382"/>
                    <a:gd name="T3" fmla="*/ 20 h 364"/>
                    <a:gd name="T4" fmla="*/ 180 w 382"/>
                    <a:gd name="T5" fmla="*/ 38 h 364"/>
                    <a:gd name="T6" fmla="*/ 242 w 382"/>
                    <a:gd name="T7" fmla="*/ 43 h 364"/>
                    <a:gd name="T8" fmla="*/ 261 w 382"/>
                    <a:gd name="T9" fmla="*/ 75 h 364"/>
                    <a:gd name="T10" fmla="*/ 272 w 382"/>
                    <a:gd name="T11" fmla="*/ 76 h 364"/>
                    <a:gd name="T12" fmla="*/ 302 w 382"/>
                    <a:gd name="T13" fmla="*/ 50 h 364"/>
                    <a:gd name="T14" fmla="*/ 306 w 382"/>
                    <a:gd name="T15" fmla="*/ 51 h 364"/>
                    <a:gd name="T16" fmla="*/ 299 w 382"/>
                    <a:gd name="T17" fmla="*/ 73 h 364"/>
                    <a:gd name="T18" fmla="*/ 333 w 382"/>
                    <a:gd name="T19" fmla="*/ 75 h 364"/>
                    <a:gd name="T20" fmla="*/ 382 w 382"/>
                    <a:gd name="T21" fmla="*/ 198 h 364"/>
                    <a:gd name="T22" fmla="*/ 335 w 382"/>
                    <a:gd name="T23" fmla="*/ 245 h 364"/>
                    <a:gd name="T24" fmla="*/ 313 w 382"/>
                    <a:gd name="T25" fmla="*/ 230 h 364"/>
                    <a:gd name="T26" fmla="*/ 279 w 382"/>
                    <a:gd name="T27" fmla="*/ 333 h 364"/>
                    <a:gd name="T28" fmla="*/ 263 w 382"/>
                    <a:gd name="T29" fmla="*/ 314 h 364"/>
                    <a:gd name="T30" fmla="*/ 257 w 382"/>
                    <a:gd name="T31" fmla="*/ 274 h 364"/>
                    <a:gd name="T32" fmla="*/ 239 w 382"/>
                    <a:gd name="T33" fmla="*/ 258 h 364"/>
                    <a:gd name="T34" fmla="*/ 222 w 382"/>
                    <a:gd name="T35" fmla="*/ 258 h 364"/>
                    <a:gd name="T36" fmla="*/ 212 w 382"/>
                    <a:gd name="T37" fmla="*/ 223 h 364"/>
                    <a:gd name="T38" fmla="*/ 187 w 382"/>
                    <a:gd name="T39" fmla="*/ 246 h 364"/>
                    <a:gd name="T40" fmla="*/ 169 w 382"/>
                    <a:gd name="T41" fmla="*/ 269 h 364"/>
                    <a:gd name="T42" fmla="*/ 168 w 382"/>
                    <a:gd name="T43" fmla="*/ 287 h 364"/>
                    <a:gd name="T44" fmla="*/ 155 w 382"/>
                    <a:gd name="T45" fmla="*/ 307 h 364"/>
                    <a:gd name="T46" fmla="*/ 149 w 382"/>
                    <a:gd name="T47" fmla="*/ 329 h 364"/>
                    <a:gd name="T48" fmla="*/ 121 w 382"/>
                    <a:gd name="T49" fmla="*/ 347 h 364"/>
                    <a:gd name="T50" fmla="*/ 106 w 382"/>
                    <a:gd name="T51" fmla="*/ 345 h 364"/>
                    <a:gd name="T52" fmla="*/ 95 w 382"/>
                    <a:gd name="T53" fmla="*/ 333 h 364"/>
                    <a:gd name="T54" fmla="*/ 57 w 382"/>
                    <a:gd name="T55" fmla="*/ 347 h 364"/>
                    <a:gd name="T56" fmla="*/ 45 w 382"/>
                    <a:gd name="T57" fmla="*/ 364 h 364"/>
                    <a:gd name="T58" fmla="*/ 45 w 382"/>
                    <a:gd name="T59" fmla="*/ 339 h 364"/>
                    <a:gd name="T60" fmla="*/ 30 w 382"/>
                    <a:gd name="T61" fmla="*/ 330 h 364"/>
                    <a:gd name="T62" fmla="*/ 40 w 382"/>
                    <a:gd name="T63" fmla="*/ 284 h 364"/>
                    <a:gd name="T64" fmla="*/ 34 w 382"/>
                    <a:gd name="T65" fmla="*/ 266 h 364"/>
                    <a:gd name="T66" fmla="*/ 21 w 382"/>
                    <a:gd name="T67" fmla="*/ 253 h 364"/>
                    <a:gd name="T68" fmla="*/ 19 w 382"/>
                    <a:gd name="T69" fmla="*/ 228 h 364"/>
                    <a:gd name="T70" fmla="*/ 0 w 382"/>
                    <a:gd name="T71" fmla="*/ 214 h 364"/>
                    <a:gd name="T72" fmla="*/ 22 w 382"/>
                    <a:gd name="T73" fmla="*/ 204 h 364"/>
                    <a:gd name="T74" fmla="*/ 26 w 382"/>
                    <a:gd name="T75" fmla="*/ 176 h 364"/>
                    <a:gd name="T76" fmla="*/ 42 w 382"/>
                    <a:gd name="T77" fmla="*/ 149 h 364"/>
                    <a:gd name="T78" fmla="*/ 56 w 382"/>
                    <a:gd name="T79" fmla="*/ 104 h 364"/>
                    <a:gd name="T80" fmla="*/ 89 w 382"/>
                    <a:gd name="T81" fmla="*/ 61 h 364"/>
                    <a:gd name="T82" fmla="*/ 86 w 382"/>
                    <a:gd name="T83" fmla="*/ 36 h 364"/>
                    <a:gd name="T84" fmla="*/ 91 w 382"/>
                    <a:gd name="T85" fmla="*/ 33 h 364"/>
                    <a:gd name="T86" fmla="*/ 106 w 382"/>
                    <a:gd name="T87" fmla="*/ 43 h 364"/>
                    <a:gd name="T88" fmla="*/ 115 w 382"/>
                    <a:gd name="T89" fmla="*/ 41 h 364"/>
                    <a:gd name="T90" fmla="*/ 121 w 382"/>
                    <a:gd name="T91" fmla="*/ 26 h 364"/>
                    <a:gd name="T92" fmla="*/ 124 w 382"/>
                    <a:gd name="T9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64">
                      <a:moveTo>
                        <a:pt x="124" y="0"/>
                      </a:moveTo>
                      <a:lnTo>
                        <a:pt x="173" y="20"/>
                      </a:lnTo>
                      <a:lnTo>
                        <a:pt x="180" y="38"/>
                      </a:lnTo>
                      <a:lnTo>
                        <a:pt x="242" y="43"/>
                      </a:lnTo>
                      <a:lnTo>
                        <a:pt x="261" y="75"/>
                      </a:lnTo>
                      <a:lnTo>
                        <a:pt x="272" y="76"/>
                      </a:lnTo>
                      <a:lnTo>
                        <a:pt x="302" y="50"/>
                      </a:lnTo>
                      <a:lnTo>
                        <a:pt x="306" y="51"/>
                      </a:lnTo>
                      <a:lnTo>
                        <a:pt x="299" y="73"/>
                      </a:lnTo>
                      <a:lnTo>
                        <a:pt x="333" y="75"/>
                      </a:lnTo>
                      <a:lnTo>
                        <a:pt x="382" y="198"/>
                      </a:lnTo>
                      <a:lnTo>
                        <a:pt x="335" y="245"/>
                      </a:lnTo>
                      <a:lnTo>
                        <a:pt x="313" y="230"/>
                      </a:lnTo>
                      <a:lnTo>
                        <a:pt x="279" y="333"/>
                      </a:lnTo>
                      <a:lnTo>
                        <a:pt x="263" y="314"/>
                      </a:lnTo>
                      <a:lnTo>
                        <a:pt x="257" y="274"/>
                      </a:lnTo>
                      <a:lnTo>
                        <a:pt x="239" y="258"/>
                      </a:lnTo>
                      <a:lnTo>
                        <a:pt x="222" y="258"/>
                      </a:lnTo>
                      <a:lnTo>
                        <a:pt x="212" y="223"/>
                      </a:lnTo>
                      <a:lnTo>
                        <a:pt x="187" y="246"/>
                      </a:lnTo>
                      <a:lnTo>
                        <a:pt x="169" y="269"/>
                      </a:lnTo>
                      <a:lnTo>
                        <a:pt x="168" y="287"/>
                      </a:lnTo>
                      <a:lnTo>
                        <a:pt x="155" y="307"/>
                      </a:lnTo>
                      <a:lnTo>
                        <a:pt x="149" y="329"/>
                      </a:lnTo>
                      <a:lnTo>
                        <a:pt x="121" y="347"/>
                      </a:lnTo>
                      <a:lnTo>
                        <a:pt x="106" y="345"/>
                      </a:lnTo>
                      <a:lnTo>
                        <a:pt x="95" y="333"/>
                      </a:lnTo>
                      <a:lnTo>
                        <a:pt x="57" y="347"/>
                      </a:lnTo>
                      <a:lnTo>
                        <a:pt x="45" y="364"/>
                      </a:lnTo>
                      <a:lnTo>
                        <a:pt x="45" y="339"/>
                      </a:lnTo>
                      <a:lnTo>
                        <a:pt x="30" y="330"/>
                      </a:lnTo>
                      <a:lnTo>
                        <a:pt x="40" y="284"/>
                      </a:lnTo>
                      <a:lnTo>
                        <a:pt x="34" y="266"/>
                      </a:lnTo>
                      <a:lnTo>
                        <a:pt x="21" y="253"/>
                      </a:lnTo>
                      <a:lnTo>
                        <a:pt x="19" y="228"/>
                      </a:lnTo>
                      <a:lnTo>
                        <a:pt x="0" y="214"/>
                      </a:lnTo>
                      <a:lnTo>
                        <a:pt x="22" y="204"/>
                      </a:lnTo>
                      <a:lnTo>
                        <a:pt x="26" y="176"/>
                      </a:lnTo>
                      <a:lnTo>
                        <a:pt x="42" y="149"/>
                      </a:lnTo>
                      <a:lnTo>
                        <a:pt x="56" y="104"/>
                      </a:lnTo>
                      <a:lnTo>
                        <a:pt x="89" y="61"/>
                      </a:lnTo>
                      <a:lnTo>
                        <a:pt x="86" y="36"/>
                      </a:lnTo>
                      <a:lnTo>
                        <a:pt x="91" y="33"/>
                      </a:lnTo>
                      <a:lnTo>
                        <a:pt x="106" y="43"/>
                      </a:lnTo>
                      <a:lnTo>
                        <a:pt x="115" y="41"/>
                      </a:lnTo>
                      <a:lnTo>
                        <a:pt x="121" y="26"/>
                      </a:lnTo>
                      <a:lnTo>
                        <a:pt x="1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2" name="Freeform 18">
                  <a:extLst>
                    <a:ext uri="{FF2B5EF4-FFF2-40B4-BE49-F238E27FC236}">
                      <a16:creationId xmlns:a16="http://schemas.microsoft.com/office/drawing/2014/main" id="{EE823749-28B3-4D43-9312-9B15C0A0824E}"/>
                    </a:ext>
                  </a:extLst>
                </p:cNvPr>
                <p:cNvSpPr>
                  <a:spLocks/>
                </p:cNvSpPr>
                <p:nvPr/>
              </p:nvSpPr>
              <p:spPr bwMode="auto">
                <a:xfrm>
                  <a:off x="5440363" y="3236913"/>
                  <a:ext cx="752475" cy="558800"/>
                </a:xfrm>
                <a:custGeom>
                  <a:avLst/>
                  <a:gdLst>
                    <a:gd name="T0" fmla="*/ 195 w 474"/>
                    <a:gd name="T1" fmla="*/ 0 h 352"/>
                    <a:gd name="T2" fmla="*/ 208 w 474"/>
                    <a:gd name="T3" fmla="*/ 5 h 352"/>
                    <a:gd name="T4" fmla="*/ 208 w 474"/>
                    <a:gd name="T5" fmla="*/ 20 h 352"/>
                    <a:gd name="T6" fmla="*/ 252 w 474"/>
                    <a:gd name="T7" fmla="*/ 49 h 352"/>
                    <a:gd name="T8" fmla="*/ 277 w 474"/>
                    <a:gd name="T9" fmla="*/ 36 h 352"/>
                    <a:gd name="T10" fmla="*/ 297 w 474"/>
                    <a:gd name="T11" fmla="*/ 46 h 352"/>
                    <a:gd name="T12" fmla="*/ 312 w 474"/>
                    <a:gd name="T13" fmla="*/ 37 h 352"/>
                    <a:gd name="T14" fmla="*/ 330 w 474"/>
                    <a:gd name="T15" fmla="*/ 55 h 352"/>
                    <a:gd name="T16" fmla="*/ 341 w 474"/>
                    <a:gd name="T17" fmla="*/ 49 h 352"/>
                    <a:gd name="T18" fmla="*/ 371 w 474"/>
                    <a:gd name="T19" fmla="*/ 20 h 352"/>
                    <a:gd name="T20" fmla="*/ 401 w 474"/>
                    <a:gd name="T21" fmla="*/ 63 h 352"/>
                    <a:gd name="T22" fmla="*/ 422 w 474"/>
                    <a:gd name="T23" fmla="*/ 98 h 352"/>
                    <a:gd name="T24" fmla="*/ 468 w 474"/>
                    <a:gd name="T25" fmla="*/ 121 h 352"/>
                    <a:gd name="T26" fmla="*/ 474 w 474"/>
                    <a:gd name="T27" fmla="*/ 174 h 352"/>
                    <a:gd name="T28" fmla="*/ 462 w 474"/>
                    <a:gd name="T29" fmla="*/ 197 h 352"/>
                    <a:gd name="T30" fmla="*/ 439 w 474"/>
                    <a:gd name="T31" fmla="*/ 217 h 352"/>
                    <a:gd name="T32" fmla="*/ 425 w 474"/>
                    <a:gd name="T33" fmla="*/ 237 h 352"/>
                    <a:gd name="T34" fmla="*/ 442 w 474"/>
                    <a:gd name="T35" fmla="*/ 297 h 352"/>
                    <a:gd name="T36" fmla="*/ 432 w 474"/>
                    <a:gd name="T37" fmla="*/ 352 h 352"/>
                    <a:gd name="T38" fmla="*/ 421 w 474"/>
                    <a:gd name="T39" fmla="*/ 352 h 352"/>
                    <a:gd name="T40" fmla="*/ 397 w 474"/>
                    <a:gd name="T41" fmla="*/ 345 h 352"/>
                    <a:gd name="T42" fmla="*/ 377 w 474"/>
                    <a:gd name="T43" fmla="*/ 312 h 352"/>
                    <a:gd name="T44" fmla="*/ 361 w 474"/>
                    <a:gd name="T45" fmla="*/ 312 h 352"/>
                    <a:gd name="T46" fmla="*/ 336 w 474"/>
                    <a:gd name="T47" fmla="*/ 306 h 352"/>
                    <a:gd name="T48" fmla="*/ 287 w 474"/>
                    <a:gd name="T49" fmla="*/ 303 h 352"/>
                    <a:gd name="T50" fmla="*/ 212 w 474"/>
                    <a:gd name="T51" fmla="*/ 283 h 352"/>
                    <a:gd name="T52" fmla="*/ 175 w 474"/>
                    <a:gd name="T53" fmla="*/ 235 h 352"/>
                    <a:gd name="T54" fmla="*/ 159 w 474"/>
                    <a:gd name="T55" fmla="*/ 233 h 352"/>
                    <a:gd name="T56" fmla="*/ 105 w 474"/>
                    <a:gd name="T57" fmla="*/ 284 h 352"/>
                    <a:gd name="T58" fmla="*/ 86 w 474"/>
                    <a:gd name="T59" fmla="*/ 287 h 352"/>
                    <a:gd name="T60" fmla="*/ 84 w 474"/>
                    <a:gd name="T61" fmla="*/ 272 h 352"/>
                    <a:gd name="T62" fmla="*/ 64 w 474"/>
                    <a:gd name="T63" fmla="*/ 235 h 352"/>
                    <a:gd name="T64" fmla="*/ 31 w 474"/>
                    <a:gd name="T65" fmla="*/ 213 h 352"/>
                    <a:gd name="T66" fmla="*/ 0 w 474"/>
                    <a:gd name="T67" fmla="*/ 170 h 352"/>
                    <a:gd name="T68" fmla="*/ 25 w 474"/>
                    <a:gd name="T69" fmla="*/ 135 h 352"/>
                    <a:gd name="T70" fmla="*/ 81 w 474"/>
                    <a:gd name="T71" fmla="*/ 120 h 352"/>
                    <a:gd name="T72" fmla="*/ 90 w 474"/>
                    <a:gd name="T73" fmla="*/ 104 h 352"/>
                    <a:gd name="T74" fmla="*/ 93 w 474"/>
                    <a:gd name="T75" fmla="*/ 60 h 352"/>
                    <a:gd name="T76" fmla="*/ 104 w 474"/>
                    <a:gd name="T77" fmla="*/ 45 h 352"/>
                    <a:gd name="T78" fmla="*/ 138 w 474"/>
                    <a:gd name="T79" fmla="*/ 32 h 352"/>
                    <a:gd name="T80" fmla="*/ 170 w 474"/>
                    <a:gd name="T81" fmla="*/ 6 h 352"/>
                    <a:gd name="T82" fmla="*/ 195 w 474"/>
                    <a:gd name="T8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4" h="352">
                      <a:moveTo>
                        <a:pt x="195" y="0"/>
                      </a:moveTo>
                      <a:lnTo>
                        <a:pt x="208" y="5"/>
                      </a:lnTo>
                      <a:lnTo>
                        <a:pt x="208" y="20"/>
                      </a:lnTo>
                      <a:lnTo>
                        <a:pt x="252" y="49"/>
                      </a:lnTo>
                      <a:lnTo>
                        <a:pt x="277" y="36"/>
                      </a:lnTo>
                      <a:lnTo>
                        <a:pt x="297" y="46"/>
                      </a:lnTo>
                      <a:lnTo>
                        <a:pt x="312" y="37"/>
                      </a:lnTo>
                      <a:lnTo>
                        <a:pt x="330" y="55"/>
                      </a:lnTo>
                      <a:lnTo>
                        <a:pt x="341" y="49"/>
                      </a:lnTo>
                      <a:lnTo>
                        <a:pt x="371" y="20"/>
                      </a:lnTo>
                      <a:lnTo>
                        <a:pt x="401" y="63"/>
                      </a:lnTo>
                      <a:lnTo>
                        <a:pt x="422" y="98"/>
                      </a:lnTo>
                      <a:lnTo>
                        <a:pt x="468" y="121"/>
                      </a:lnTo>
                      <a:lnTo>
                        <a:pt x="474" y="174"/>
                      </a:lnTo>
                      <a:lnTo>
                        <a:pt x="462" y="197"/>
                      </a:lnTo>
                      <a:lnTo>
                        <a:pt x="439" y="217"/>
                      </a:lnTo>
                      <a:lnTo>
                        <a:pt x="425" y="237"/>
                      </a:lnTo>
                      <a:lnTo>
                        <a:pt x="442" y="297"/>
                      </a:lnTo>
                      <a:lnTo>
                        <a:pt x="432" y="352"/>
                      </a:lnTo>
                      <a:lnTo>
                        <a:pt x="421" y="352"/>
                      </a:lnTo>
                      <a:lnTo>
                        <a:pt x="397" y="345"/>
                      </a:lnTo>
                      <a:lnTo>
                        <a:pt x="377" y="312"/>
                      </a:lnTo>
                      <a:lnTo>
                        <a:pt x="361" y="312"/>
                      </a:lnTo>
                      <a:lnTo>
                        <a:pt x="336" y="306"/>
                      </a:lnTo>
                      <a:lnTo>
                        <a:pt x="287" y="303"/>
                      </a:lnTo>
                      <a:lnTo>
                        <a:pt x="212" y="283"/>
                      </a:lnTo>
                      <a:lnTo>
                        <a:pt x="175" y="235"/>
                      </a:lnTo>
                      <a:lnTo>
                        <a:pt x="159" y="233"/>
                      </a:lnTo>
                      <a:lnTo>
                        <a:pt x="105" y="284"/>
                      </a:lnTo>
                      <a:lnTo>
                        <a:pt x="86" y="287"/>
                      </a:lnTo>
                      <a:lnTo>
                        <a:pt x="84" y="272"/>
                      </a:lnTo>
                      <a:lnTo>
                        <a:pt x="64" y="235"/>
                      </a:lnTo>
                      <a:lnTo>
                        <a:pt x="31" y="213"/>
                      </a:lnTo>
                      <a:lnTo>
                        <a:pt x="0" y="170"/>
                      </a:lnTo>
                      <a:lnTo>
                        <a:pt x="25" y="135"/>
                      </a:lnTo>
                      <a:lnTo>
                        <a:pt x="81" y="120"/>
                      </a:lnTo>
                      <a:lnTo>
                        <a:pt x="90" y="104"/>
                      </a:lnTo>
                      <a:lnTo>
                        <a:pt x="93" y="60"/>
                      </a:lnTo>
                      <a:lnTo>
                        <a:pt x="104" y="45"/>
                      </a:lnTo>
                      <a:lnTo>
                        <a:pt x="138" y="32"/>
                      </a:lnTo>
                      <a:lnTo>
                        <a:pt x="170" y="6"/>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3" name="Freeform 52">
                  <a:extLst>
                    <a:ext uri="{FF2B5EF4-FFF2-40B4-BE49-F238E27FC236}">
                      <a16:creationId xmlns:a16="http://schemas.microsoft.com/office/drawing/2014/main" id="{3D7BACDF-3DB7-48CF-B5C8-EA0B8A50EE97}"/>
                    </a:ext>
                  </a:extLst>
                </p:cNvPr>
                <p:cNvSpPr>
                  <a:spLocks/>
                </p:cNvSpPr>
                <p:nvPr/>
              </p:nvSpPr>
              <p:spPr bwMode="auto">
                <a:xfrm>
                  <a:off x="7024688" y="3322638"/>
                  <a:ext cx="563563" cy="527050"/>
                </a:xfrm>
                <a:custGeom>
                  <a:avLst/>
                  <a:gdLst>
                    <a:gd name="T0" fmla="*/ 223 w 355"/>
                    <a:gd name="T1" fmla="*/ 0 h 332"/>
                    <a:gd name="T2" fmla="*/ 266 w 355"/>
                    <a:gd name="T3" fmla="*/ 9 h 332"/>
                    <a:gd name="T4" fmla="*/ 269 w 355"/>
                    <a:gd name="T5" fmla="*/ 41 h 332"/>
                    <a:gd name="T6" fmla="*/ 286 w 355"/>
                    <a:gd name="T7" fmla="*/ 61 h 332"/>
                    <a:gd name="T8" fmla="*/ 279 w 355"/>
                    <a:gd name="T9" fmla="*/ 113 h 332"/>
                    <a:gd name="T10" fmla="*/ 292 w 355"/>
                    <a:gd name="T11" fmla="*/ 133 h 332"/>
                    <a:gd name="T12" fmla="*/ 336 w 355"/>
                    <a:gd name="T13" fmla="*/ 159 h 332"/>
                    <a:gd name="T14" fmla="*/ 355 w 355"/>
                    <a:gd name="T15" fmla="*/ 205 h 332"/>
                    <a:gd name="T16" fmla="*/ 292 w 355"/>
                    <a:gd name="T17" fmla="*/ 274 h 332"/>
                    <a:gd name="T18" fmla="*/ 276 w 355"/>
                    <a:gd name="T19" fmla="*/ 289 h 332"/>
                    <a:gd name="T20" fmla="*/ 229 w 355"/>
                    <a:gd name="T21" fmla="*/ 252 h 332"/>
                    <a:gd name="T22" fmla="*/ 210 w 355"/>
                    <a:gd name="T23" fmla="*/ 225 h 332"/>
                    <a:gd name="T24" fmla="*/ 203 w 355"/>
                    <a:gd name="T25" fmla="*/ 230 h 332"/>
                    <a:gd name="T26" fmla="*/ 200 w 355"/>
                    <a:gd name="T27" fmla="*/ 244 h 332"/>
                    <a:gd name="T28" fmla="*/ 170 w 355"/>
                    <a:gd name="T29" fmla="*/ 302 h 332"/>
                    <a:gd name="T30" fmla="*/ 149 w 355"/>
                    <a:gd name="T31" fmla="*/ 332 h 332"/>
                    <a:gd name="T32" fmla="*/ 125 w 355"/>
                    <a:gd name="T33" fmla="*/ 324 h 332"/>
                    <a:gd name="T34" fmla="*/ 120 w 355"/>
                    <a:gd name="T35" fmla="*/ 301 h 332"/>
                    <a:gd name="T36" fmla="*/ 105 w 355"/>
                    <a:gd name="T37" fmla="*/ 301 h 332"/>
                    <a:gd name="T38" fmla="*/ 95 w 355"/>
                    <a:gd name="T39" fmla="*/ 289 h 332"/>
                    <a:gd name="T40" fmla="*/ 90 w 355"/>
                    <a:gd name="T41" fmla="*/ 292 h 332"/>
                    <a:gd name="T42" fmla="*/ 88 w 355"/>
                    <a:gd name="T43" fmla="*/ 309 h 332"/>
                    <a:gd name="T44" fmla="*/ 81 w 355"/>
                    <a:gd name="T45" fmla="*/ 312 h 332"/>
                    <a:gd name="T46" fmla="*/ 60 w 355"/>
                    <a:gd name="T47" fmla="*/ 301 h 332"/>
                    <a:gd name="T48" fmla="*/ 59 w 355"/>
                    <a:gd name="T49" fmla="*/ 285 h 332"/>
                    <a:gd name="T50" fmla="*/ 37 w 355"/>
                    <a:gd name="T51" fmla="*/ 267 h 332"/>
                    <a:gd name="T52" fmla="*/ 29 w 355"/>
                    <a:gd name="T53" fmla="*/ 238 h 332"/>
                    <a:gd name="T54" fmla="*/ 14 w 355"/>
                    <a:gd name="T55" fmla="*/ 229 h 332"/>
                    <a:gd name="T56" fmla="*/ 0 w 355"/>
                    <a:gd name="T57" fmla="*/ 183 h 332"/>
                    <a:gd name="T58" fmla="*/ 2 w 355"/>
                    <a:gd name="T59" fmla="*/ 169 h 332"/>
                    <a:gd name="T60" fmla="*/ 5 w 355"/>
                    <a:gd name="T61" fmla="*/ 165 h 332"/>
                    <a:gd name="T62" fmla="*/ 14 w 355"/>
                    <a:gd name="T63" fmla="*/ 174 h 332"/>
                    <a:gd name="T64" fmla="*/ 31 w 355"/>
                    <a:gd name="T65" fmla="*/ 165 h 332"/>
                    <a:gd name="T66" fmla="*/ 45 w 355"/>
                    <a:gd name="T67" fmla="*/ 151 h 332"/>
                    <a:gd name="T68" fmla="*/ 91 w 355"/>
                    <a:gd name="T69" fmla="*/ 136 h 332"/>
                    <a:gd name="T70" fmla="*/ 131 w 355"/>
                    <a:gd name="T71" fmla="*/ 103 h 332"/>
                    <a:gd name="T72" fmla="*/ 129 w 355"/>
                    <a:gd name="T73" fmla="*/ 95 h 332"/>
                    <a:gd name="T74" fmla="*/ 115 w 355"/>
                    <a:gd name="T75" fmla="*/ 89 h 332"/>
                    <a:gd name="T76" fmla="*/ 109 w 355"/>
                    <a:gd name="T77" fmla="*/ 67 h 332"/>
                    <a:gd name="T78" fmla="*/ 120 w 355"/>
                    <a:gd name="T79" fmla="*/ 44 h 332"/>
                    <a:gd name="T80" fmla="*/ 141 w 355"/>
                    <a:gd name="T81" fmla="*/ 21 h 332"/>
                    <a:gd name="T82" fmla="*/ 223 w 355"/>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32">
                      <a:moveTo>
                        <a:pt x="223" y="0"/>
                      </a:moveTo>
                      <a:lnTo>
                        <a:pt x="266" y="9"/>
                      </a:lnTo>
                      <a:lnTo>
                        <a:pt x="269" y="41"/>
                      </a:lnTo>
                      <a:lnTo>
                        <a:pt x="286" y="61"/>
                      </a:lnTo>
                      <a:lnTo>
                        <a:pt x="279" y="113"/>
                      </a:lnTo>
                      <a:lnTo>
                        <a:pt x="292" y="133"/>
                      </a:lnTo>
                      <a:lnTo>
                        <a:pt x="336" y="159"/>
                      </a:lnTo>
                      <a:lnTo>
                        <a:pt x="355" y="205"/>
                      </a:lnTo>
                      <a:lnTo>
                        <a:pt x="292" y="274"/>
                      </a:lnTo>
                      <a:lnTo>
                        <a:pt x="276" y="289"/>
                      </a:lnTo>
                      <a:lnTo>
                        <a:pt x="229" y="252"/>
                      </a:lnTo>
                      <a:lnTo>
                        <a:pt x="210" y="225"/>
                      </a:lnTo>
                      <a:lnTo>
                        <a:pt x="203" y="230"/>
                      </a:lnTo>
                      <a:lnTo>
                        <a:pt x="200" y="244"/>
                      </a:lnTo>
                      <a:lnTo>
                        <a:pt x="170" y="302"/>
                      </a:lnTo>
                      <a:lnTo>
                        <a:pt x="149" y="332"/>
                      </a:lnTo>
                      <a:lnTo>
                        <a:pt x="125" y="324"/>
                      </a:lnTo>
                      <a:lnTo>
                        <a:pt x="120" y="301"/>
                      </a:lnTo>
                      <a:lnTo>
                        <a:pt x="105" y="301"/>
                      </a:lnTo>
                      <a:lnTo>
                        <a:pt x="95" y="289"/>
                      </a:lnTo>
                      <a:lnTo>
                        <a:pt x="90" y="292"/>
                      </a:lnTo>
                      <a:lnTo>
                        <a:pt x="88" y="309"/>
                      </a:lnTo>
                      <a:lnTo>
                        <a:pt x="81" y="312"/>
                      </a:lnTo>
                      <a:lnTo>
                        <a:pt x="60" y="301"/>
                      </a:lnTo>
                      <a:lnTo>
                        <a:pt x="59" y="285"/>
                      </a:lnTo>
                      <a:lnTo>
                        <a:pt x="37" y="267"/>
                      </a:lnTo>
                      <a:lnTo>
                        <a:pt x="29" y="238"/>
                      </a:lnTo>
                      <a:lnTo>
                        <a:pt x="14" y="229"/>
                      </a:lnTo>
                      <a:lnTo>
                        <a:pt x="0" y="183"/>
                      </a:lnTo>
                      <a:lnTo>
                        <a:pt x="2" y="169"/>
                      </a:lnTo>
                      <a:lnTo>
                        <a:pt x="5" y="165"/>
                      </a:lnTo>
                      <a:lnTo>
                        <a:pt x="14" y="174"/>
                      </a:lnTo>
                      <a:lnTo>
                        <a:pt x="31" y="165"/>
                      </a:lnTo>
                      <a:lnTo>
                        <a:pt x="45" y="151"/>
                      </a:lnTo>
                      <a:lnTo>
                        <a:pt x="91" y="136"/>
                      </a:lnTo>
                      <a:lnTo>
                        <a:pt x="131" y="103"/>
                      </a:lnTo>
                      <a:lnTo>
                        <a:pt x="129" y="95"/>
                      </a:lnTo>
                      <a:lnTo>
                        <a:pt x="115" y="89"/>
                      </a:lnTo>
                      <a:lnTo>
                        <a:pt x="109" y="67"/>
                      </a:lnTo>
                      <a:lnTo>
                        <a:pt x="120" y="44"/>
                      </a:lnTo>
                      <a:lnTo>
                        <a:pt x="141" y="2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4" name="Freeform 53">
                  <a:extLst>
                    <a:ext uri="{FF2B5EF4-FFF2-40B4-BE49-F238E27FC236}">
                      <a16:creationId xmlns:a16="http://schemas.microsoft.com/office/drawing/2014/main" id="{E875F6D4-53DE-48C7-9CDE-2D2B1F3DA752}"/>
                    </a:ext>
                  </a:extLst>
                </p:cNvPr>
                <p:cNvSpPr>
                  <a:spLocks/>
                </p:cNvSpPr>
                <p:nvPr/>
              </p:nvSpPr>
              <p:spPr bwMode="auto">
                <a:xfrm>
                  <a:off x="6978651" y="3679826"/>
                  <a:ext cx="706438" cy="561975"/>
                </a:xfrm>
                <a:custGeom>
                  <a:avLst/>
                  <a:gdLst>
                    <a:gd name="T0" fmla="*/ 239 w 445"/>
                    <a:gd name="T1" fmla="*/ 0 h 354"/>
                    <a:gd name="T2" fmla="*/ 258 w 445"/>
                    <a:gd name="T3" fmla="*/ 27 h 354"/>
                    <a:gd name="T4" fmla="*/ 305 w 445"/>
                    <a:gd name="T5" fmla="*/ 64 h 354"/>
                    <a:gd name="T6" fmla="*/ 321 w 445"/>
                    <a:gd name="T7" fmla="*/ 49 h 354"/>
                    <a:gd name="T8" fmla="*/ 323 w 445"/>
                    <a:gd name="T9" fmla="*/ 62 h 354"/>
                    <a:gd name="T10" fmla="*/ 330 w 445"/>
                    <a:gd name="T11" fmla="*/ 73 h 354"/>
                    <a:gd name="T12" fmla="*/ 359 w 445"/>
                    <a:gd name="T13" fmla="*/ 76 h 354"/>
                    <a:gd name="T14" fmla="*/ 380 w 445"/>
                    <a:gd name="T15" fmla="*/ 97 h 354"/>
                    <a:gd name="T16" fmla="*/ 392 w 445"/>
                    <a:gd name="T17" fmla="*/ 137 h 354"/>
                    <a:gd name="T18" fmla="*/ 434 w 445"/>
                    <a:gd name="T19" fmla="*/ 170 h 354"/>
                    <a:gd name="T20" fmla="*/ 445 w 445"/>
                    <a:gd name="T21" fmla="*/ 188 h 354"/>
                    <a:gd name="T22" fmla="*/ 439 w 445"/>
                    <a:gd name="T23" fmla="*/ 212 h 354"/>
                    <a:gd name="T24" fmla="*/ 445 w 445"/>
                    <a:gd name="T25" fmla="*/ 235 h 354"/>
                    <a:gd name="T26" fmla="*/ 426 w 445"/>
                    <a:gd name="T27" fmla="*/ 252 h 354"/>
                    <a:gd name="T28" fmla="*/ 404 w 445"/>
                    <a:gd name="T29" fmla="*/ 267 h 354"/>
                    <a:gd name="T30" fmla="*/ 385 w 445"/>
                    <a:gd name="T31" fmla="*/ 302 h 354"/>
                    <a:gd name="T32" fmla="*/ 367 w 445"/>
                    <a:gd name="T33" fmla="*/ 306 h 354"/>
                    <a:gd name="T34" fmla="*/ 317 w 445"/>
                    <a:gd name="T35" fmla="*/ 302 h 354"/>
                    <a:gd name="T36" fmla="*/ 298 w 445"/>
                    <a:gd name="T37" fmla="*/ 321 h 354"/>
                    <a:gd name="T38" fmla="*/ 261 w 445"/>
                    <a:gd name="T39" fmla="*/ 351 h 354"/>
                    <a:gd name="T40" fmla="*/ 234 w 445"/>
                    <a:gd name="T41" fmla="*/ 354 h 354"/>
                    <a:gd name="T42" fmla="*/ 199 w 445"/>
                    <a:gd name="T43" fmla="*/ 329 h 354"/>
                    <a:gd name="T44" fmla="*/ 177 w 445"/>
                    <a:gd name="T45" fmla="*/ 312 h 354"/>
                    <a:gd name="T46" fmla="*/ 170 w 445"/>
                    <a:gd name="T47" fmla="*/ 317 h 354"/>
                    <a:gd name="T48" fmla="*/ 162 w 445"/>
                    <a:gd name="T49" fmla="*/ 314 h 354"/>
                    <a:gd name="T50" fmla="*/ 154 w 445"/>
                    <a:gd name="T51" fmla="*/ 296 h 354"/>
                    <a:gd name="T52" fmla="*/ 168 w 445"/>
                    <a:gd name="T53" fmla="*/ 221 h 354"/>
                    <a:gd name="T54" fmla="*/ 142 w 445"/>
                    <a:gd name="T55" fmla="*/ 200 h 354"/>
                    <a:gd name="T56" fmla="*/ 122 w 445"/>
                    <a:gd name="T57" fmla="*/ 200 h 354"/>
                    <a:gd name="T58" fmla="*/ 107 w 445"/>
                    <a:gd name="T59" fmla="*/ 188 h 354"/>
                    <a:gd name="T60" fmla="*/ 97 w 445"/>
                    <a:gd name="T61" fmla="*/ 190 h 354"/>
                    <a:gd name="T62" fmla="*/ 88 w 445"/>
                    <a:gd name="T63" fmla="*/ 223 h 354"/>
                    <a:gd name="T64" fmla="*/ 81 w 445"/>
                    <a:gd name="T65" fmla="*/ 226 h 354"/>
                    <a:gd name="T66" fmla="*/ 58 w 445"/>
                    <a:gd name="T67" fmla="*/ 222 h 354"/>
                    <a:gd name="T68" fmla="*/ 0 w 445"/>
                    <a:gd name="T69" fmla="*/ 146 h 354"/>
                    <a:gd name="T70" fmla="*/ 16 w 445"/>
                    <a:gd name="T71" fmla="*/ 133 h 354"/>
                    <a:gd name="T72" fmla="*/ 43 w 445"/>
                    <a:gd name="T73" fmla="*/ 67 h 354"/>
                    <a:gd name="T74" fmla="*/ 43 w 445"/>
                    <a:gd name="T75" fmla="*/ 4 h 354"/>
                    <a:gd name="T76" fmla="*/ 58 w 445"/>
                    <a:gd name="T77" fmla="*/ 13 h 354"/>
                    <a:gd name="T78" fmla="*/ 66 w 445"/>
                    <a:gd name="T79" fmla="*/ 42 h 354"/>
                    <a:gd name="T80" fmla="*/ 88 w 445"/>
                    <a:gd name="T81" fmla="*/ 60 h 354"/>
                    <a:gd name="T82" fmla="*/ 89 w 445"/>
                    <a:gd name="T83" fmla="*/ 76 h 354"/>
                    <a:gd name="T84" fmla="*/ 110 w 445"/>
                    <a:gd name="T85" fmla="*/ 87 h 354"/>
                    <a:gd name="T86" fmla="*/ 117 w 445"/>
                    <a:gd name="T87" fmla="*/ 84 h 354"/>
                    <a:gd name="T88" fmla="*/ 119 w 445"/>
                    <a:gd name="T89" fmla="*/ 67 h 354"/>
                    <a:gd name="T90" fmla="*/ 124 w 445"/>
                    <a:gd name="T91" fmla="*/ 64 h 354"/>
                    <a:gd name="T92" fmla="*/ 134 w 445"/>
                    <a:gd name="T93" fmla="*/ 76 h 354"/>
                    <a:gd name="T94" fmla="*/ 149 w 445"/>
                    <a:gd name="T95" fmla="*/ 76 h 354"/>
                    <a:gd name="T96" fmla="*/ 154 w 445"/>
                    <a:gd name="T97" fmla="*/ 99 h 354"/>
                    <a:gd name="T98" fmla="*/ 178 w 445"/>
                    <a:gd name="T99" fmla="*/ 107 h 354"/>
                    <a:gd name="T100" fmla="*/ 199 w 445"/>
                    <a:gd name="T101" fmla="*/ 77 h 354"/>
                    <a:gd name="T102" fmla="*/ 229 w 445"/>
                    <a:gd name="T103" fmla="*/ 19 h 354"/>
                    <a:gd name="T104" fmla="*/ 232 w 445"/>
                    <a:gd name="T105" fmla="*/ 5 h 354"/>
                    <a:gd name="T106" fmla="*/ 239 w 445"/>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354">
                      <a:moveTo>
                        <a:pt x="239" y="0"/>
                      </a:moveTo>
                      <a:lnTo>
                        <a:pt x="258" y="27"/>
                      </a:lnTo>
                      <a:lnTo>
                        <a:pt x="305" y="64"/>
                      </a:lnTo>
                      <a:lnTo>
                        <a:pt x="321" y="49"/>
                      </a:lnTo>
                      <a:lnTo>
                        <a:pt x="323" y="62"/>
                      </a:lnTo>
                      <a:lnTo>
                        <a:pt x="330" y="73"/>
                      </a:lnTo>
                      <a:lnTo>
                        <a:pt x="359" y="76"/>
                      </a:lnTo>
                      <a:lnTo>
                        <a:pt x="380" y="97"/>
                      </a:lnTo>
                      <a:lnTo>
                        <a:pt x="392" y="137"/>
                      </a:lnTo>
                      <a:lnTo>
                        <a:pt x="434" y="170"/>
                      </a:lnTo>
                      <a:lnTo>
                        <a:pt x="445" y="188"/>
                      </a:lnTo>
                      <a:lnTo>
                        <a:pt x="439" y="212"/>
                      </a:lnTo>
                      <a:lnTo>
                        <a:pt x="445" y="235"/>
                      </a:lnTo>
                      <a:lnTo>
                        <a:pt x="426" y="252"/>
                      </a:lnTo>
                      <a:lnTo>
                        <a:pt x="404" y="267"/>
                      </a:lnTo>
                      <a:lnTo>
                        <a:pt x="385" y="302"/>
                      </a:lnTo>
                      <a:lnTo>
                        <a:pt x="367" y="306"/>
                      </a:lnTo>
                      <a:lnTo>
                        <a:pt x="317" y="302"/>
                      </a:lnTo>
                      <a:lnTo>
                        <a:pt x="298" y="321"/>
                      </a:lnTo>
                      <a:lnTo>
                        <a:pt x="261" y="351"/>
                      </a:lnTo>
                      <a:lnTo>
                        <a:pt x="234" y="354"/>
                      </a:lnTo>
                      <a:lnTo>
                        <a:pt x="199" y="329"/>
                      </a:lnTo>
                      <a:lnTo>
                        <a:pt x="177" y="312"/>
                      </a:lnTo>
                      <a:lnTo>
                        <a:pt x="170" y="317"/>
                      </a:lnTo>
                      <a:lnTo>
                        <a:pt x="162" y="314"/>
                      </a:lnTo>
                      <a:lnTo>
                        <a:pt x="154" y="296"/>
                      </a:lnTo>
                      <a:lnTo>
                        <a:pt x="168" y="221"/>
                      </a:lnTo>
                      <a:lnTo>
                        <a:pt x="142" y="200"/>
                      </a:lnTo>
                      <a:lnTo>
                        <a:pt x="122" y="200"/>
                      </a:lnTo>
                      <a:lnTo>
                        <a:pt x="107" y="188"/>
                      </a:lnTo>
                      <a:lnTo>
                        <a:pt x="97" y="190"/>
                      </a:lnTo>
                      <a:lnTo>
                        <a:pt x="88" y="223"/>
                      </a:lnTo>
                      <a:lnTo>
                        <a:pt x="81" y="226"/>
                      </a:lnTo>
                      <a:lnTo>
                        <a:pt x="58" y="222"/>
                      </a:lnTo>
                      <a:lnTo>
                        <a:pt x="0" y="146"/>
                      </a:lnTo>
                      <a:lnTo>
                        <a:pt x="16" y="133"/>
                      </a:lnTo>
                      <a:lnTo>
                        <a:pt x="43" y="67"/>
                      </a:lnTo>
                      <a:lnTo>
                        <a:pt x="43" y="4"/>
                      </a:lnTo>
                      <a:lnTo>
                        <a:pt x="58" y="13"/>
                      </a:lnTo>
                      <a:lnTo>
                        <a:pt x="66" y="42"/>
                      </a:lnTo>
                      <a:lnTo>
                        <a:pt x="88" y="60"/>
                      </a:lnTo>
                      <a:lnTo>
                        <a:pt x="89" y="76"/>
                      </a:lnTo>
                      <a:lnTo>
                        <a:pt x="110" y="87"/>
                      </a:lnTo>
                      <a:lnTo>
                        <a:pt x="117" y="84"/>
                      </a:lnTo>
                      <a:lnTo>
                        <a:pt x="119" y="67"/>
                      </a:lnTo>
                      <a:lnTo>
                        <a:pt x="124" y="64"/>
                      </a:lnTo>
                      <a:lnTo>
                        <a:pt x="134" y="76"/>
                      </a:lnTo>
                      <a:lnTo>
                        <a:pt x="149" y="76"/>
                      </a:lnTo>
                      <a:lnTo>
                        <a:pt x="154" y="99"/>
                      </a:lnTo>
                      <a:lnTo>
                        <a:pt x="178" y="107"/>
                      </a:lnTo>
                      <a:lnTo>
                        <a:pt x="199" y="77"/>
                      </a:lnTo>
                      <a:lnTo>
                        <a:pt x="229" y="19"/>
                      </a:lnTo>
                      <a:lnTo>
                        <a:pt x="232" y="5"/>
                      </a:lnTo>
                      <a:lnTo>
                        <a:pt x="2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5" name="Freeform 54">
                  <a:extLst>
                    <a:ext uri="{FF2B5EF4-FFF2-40B4-BE49-F238E27FC236}">
                      <a16:creationId xmlns:a16="http://schemas.microsoft.com/office/drawing/2014/main" id="{105F0CBA-1DE9-4642-9D9C-B4F0AE11745B}"/>
                    </a:ext>
                  </a:extLst>
                </p:cNvPr>
                <p:cNvSpPr>
                  <a:spLocks/>
                </p:cNvSpPr>
                <p:nvPr/>
              </p:nvSpPr>
              <p:spPr bwMode="auto">
                <a:xfrm>
                  <a:off x="6329363" y="3497263"/>
                  <a:ext cx="333375" cy="557213"/>
                </a:xfrm>
                <a:custGeom>
                  <a:avLst/>
                  <a:gdLst>
                    <a:gd name="T0" fmla="*/ 103 w 210"/>
                    <a:gd name="T1" fmla="*/ 0 h 351"/>
                    <a:gd name="T2" fmla="*/ 122 w 210"/>
                    <a:gd name="T3" fmla="*/ 4 h 351"/>
                    <a:gd name="T4" fmla="*/ 128 w 210"/>
                    <a:gd name="T5" fmla="*/ 14 h 351"/>
                    <a:gd name="T6" fmla="*/ 124 w 210"/>
                    <a:gd name="T7" fmla="*/ 20 h 351"/>
                    <a:gd name="T8" fmla="*/ 133 w 210"/>
                    <a:gd name="T9" fmla="*/ 31 h 351"/>
                    <a:gd name="T10" fmla="*/ 131 w 210"/>
                    <a:gd name="T11" fmla="*/ 40 h 351"/>
                    <a:gd name="T12" fmla="*/ 147 w 210"/>
                    <a:gd name="T13" fmla="*/ 60 h 351"/>
                    <a:gd name="T14" fmla="*/ 147 w 210"/>
                    <a:gd name="T15" fmla="*/ 90 h 351"/>
                    <a:gd name="T16" fmla="*/ 139 w 210"/>
                    <a:gd name="T17" fmla="*/ 137 h 351"/>
                    <a:gd name="T18" fmla="*/ 166 w 210"/>
                    <a:gd name="T19" fmla="*/ 153 h 351"/>
                    <a:gd name="T20" fmla="*/ 170 w 210"/>
                    <a:gd name="T21" fmla="*/ 168 h 351"/>
                    <a:gd name="T22" fmla="*/ 182 w 210"/>
                    <a:gd name="T23" fmla="*/ 174 h 351"/>
                    <a:gd name="T24" fmla="*/ 192 w 210"/>
                    <a:gd name="T25" fmla="*/ 199 h 351"/>
                    <a:gd name="T26" fmla="*/ 201 w 210"/>
                    <a:gd name="T27" fmla="*/ 203 h 351"/>
                    <a:gd name="T28" fmla="*/ 210 w 210"/>
                    <a:gd name="T29" fmla="*/ 217 h 351"/>
                    <a:gd name="T30" fmla="*/ 205 w 210"/>
                    <a:gd name="T31" fmla="*/ 226 h 351"/>
                    <a:gd name="T32" fmla="*/ 205 w 210"/>
                    <a:gd name="T33" fmla="*/ 244 h 351"/>
                    <a:gd name="T34" fmla="*/ 201 w 210"/>
                    <a:gd name="T35" fmla="*/ 254 h 351"/>
                    <a:gd name="T36" fmla="*/ 186 w 210"/>
                    <a:gd name="T37" fmla="*/ 246 h 351"/>
                    <a:gd name="T38" fmla="*/ 176 w 210"/>
                    <a:gd name="T39" fmla="*/ 257 h 351"/>
                    <a:gd name="T40" fmla="*/ 166 w 210"/>
                    <a:gd name="T41" fmla="*/ 295 h 351"/>
                    <a:gd name="T42" fmla="*/ 186 w 210"/>
                    <a:gd name="T43" fmla="*/ 310 h 351"/>
                    <a:gd name="T44" fmla="*/ 188 w 210"/>
                    <a:gd name="T45" fmla="*/ 323 h 351"/>
                    <a:gd name="T46" fmla="*/ 168 w 210"/>
                    <a:gd name="T47" fmla="*/ 351 h 351"/>
                    <a:gd name="T48" fmla="*/ 157 w 210"/>
                    <a:gd name="T49" fmla="*/ 341 h 351"/>
                    <a:gd name="T50" fmla="*/ 141 w 210"/>
                    <a:gd name="T51" fmla="*/ 347 h 351"/>
                    <a:gd name="T52" fmla="*/ 128 w 210"/>
                    <a:gd name="T53" fmla="*/ 333 h 351"/>
                    <a:gd name="T54" fmla="*/ 143 w 210"/>
                    <a:gd name="T55" fmla="*/ 305 h 351"/>
                    <a:gd name="T56" fmla="*/ 142 w 210"/>
                    <a:gd name="T57" fmla="*/ 300 h 351"/>
                    <a:gd name="T58" fmla="*/ 124 w 210"/>
                    <a:gd name="T59" fmla="*/ 310 h 351"/>
                    <a:gd name="T60" fmla="*/ 102 w 210"/>
                    <a:gd name="T61" fmla="*/ 302 h 351"/>
                    <a:gd name="T62" fmla="*/ 86 w 210"/>
                    <a:gd name="T63" fmla="*/ 306 h 351"/>
                    <a:gd name="T64" fmla="*/ 64 w 210"/>
                    <a:gd name="T65" fmla="*/ 285 h 351"/>
                    <a:gd name="T66" fmla="*/ 55 w 210"/>
                    <a:gd name="T67" fmla="*/ 258 h 351"/>
                    <a:gd name="T68" fmla="*/ 64 w 210"/>
                    <a:gd name="T69" fmla="*/ 241 h 351"/>
                    <a:gd name="T70" fmla="*/ 62 w 210"/>
                    <a:gd name="T71" fmla="*/ 236 h 351"/>
                    <a:gd name="T72" fmla="*/ 44 w 210"/>
                    <a:gd name="T73" fmla="*/ 237 h 351"/>
                    <a:gd name="T74" fmla="*/ 44 w 210"/>
                    <a:gd name="T75" fmla="*/ 226 h 351"/>
                    <a:gd name="T76" fmla="*/ 54 w 210"/>
                    <a:gd name="T77" fmla="*/ 219 h 351"/>
                    <a:gd name="T78" fmla="*/ 44 w 210"/>
                    <a:gd name="T79" fmla="*/ 191 h 351"/>
                    <a:gd name="T80" fmla="*/ 32 w 210"/>
                    <a:gd name="T81" fmla="*/ 181 h 351"/>
                    <a:gd name="T82" fmla="*/ 25 w 210"/>
                    <a:gd name="T83" fmla="*/ 160 h 351"/>
                    <a:gd name="T84" fmla="*/ 14 w 210"/>
                    <a:gd name="T85" fmla="*/ 154 h 351"/>
                    <a:gd name="T86" fmla="*/ 20 w 210"/>
                    <a:gd name="T87" fmla="*/ 135 h 351"/>
                    <a:gd name="T88" fmla="*/ 0 w 210"/>
                    <a:gd name="T89" fmla="*/ 122 h 351"/>
                    <a:gd name="T90" fmla="*/ 29 w 210"/>
                    <a:gd name="T91" fmla="*/ 81 h 351"/>
                    <a:gd name="T92" fmla="*/ 42 w 210"/>
                    <a:gd name="T93" fmla="*/ 81 h 351"/>
                    <a:gd name="T94" fmla="*/ 47 w 210"/>
                    <a:gd name="T95" fmla="*/ 61 h 351"/>
                    <a:gd name="T96" fmla="*/ 40 w 210"/>
                    <a:gd name="T97" fmla="*/ 49 h 351"/>
                    <a:gd name="T98" fmla="*/ 38 w 210"/>
                    <a:gd name="T99" fmla="*/ 39 h 351"/>
                    <a:gd name="T100" fmla="*/ 33 w 210"/>
                    <a:gd name="T101" fmla="*/ 23 h 351"/>
                    <a:gd name="T102" fmla="*/ 44 w 210"/>
                    <a:gd name="T103" fmla="*/ 10 h 351"/>
                    <a:gd name="T104" fmla="*/ 64 w 210"/>
                    <a:gd name="T105" fmla="*/ 25 h 351"/>
                    <a:gd name="T106" fmla="*/ 70 w 210"/>
                    <a:gd name="T107" fmla="*/ 10 h 351"/>
                    <a:gd name="T108" fmla="*/ 82 w 210"/>
                    <a:gd name="T109" fmla="*/ 8 h 351"/>
                    <a:gd name="T110" fmla="*/ 88 w 210"/>
                    <a:gd name="T111" fmla="*/ 19 h 351"/>
                    <a:gd name="T112" fmla="*/ 96 w 210"/>
                    <a:gd name="T113" fmla="*/ 20 h 351"/>
                    <a:gd name="T114" fmla="*/ 103 w 210"/>
                    <a:gd name="T11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351">
                      <a:moveTo>
                        <a:pt x="103" y="0"/>
                      </a:moveTo>
                      <a:lnTo>
                        <a:pt x="122" y="4"/>
                      </a:lnTo>
                      <a:lnTo>
                        <a:pt x="128" y="14"/>
                      </a:lnTo>
                      <a:lnTo>
                        <a:pt x="124" y="20"/>
                      </a:lnTo>
                      <a:lnTo>
                        <a:pt x="133" y="31"/>
                      </a:lnTo>
                      <a:lnTo>
                        <a:pt x="131" y="40"/>
                      </a:lnTo>
                      <a:lnTo>
                        <a:pt x="147" y="60"/>
                      </a:lnTo>
                      <a:lnTo>
                        <a:pt x="147" y="90"/>
                      </a:lnTo>
                      <a:lnTo>
                        <a:pt x="139" y="137"/>
                      </a:lnTo>
                      <a:lnTo>
                        <a:pt x="166" y="153"/>
                      </a:lnTo>
                      <a:lnTo>
                        <a:pt x="170" y="168"/>
                      </a:lnTo>
                      <a:lnTo>
                        <a:pt x="182" y="174"/>
                      </a:lnTo>
                      <a:lnTo>
                        <a:pt x="192" y="199"/>
                      </a:lnTo>
                      <a:lnTo>
                        <a:pt x="201" y="203"/>
                      </a:lnTo>
                      <a:lnTo>
                        <a:pt x="210" y="217"/>
                      </a:lnTo>
                      <a:lnTo>
                        <a:pt x="205" y="226"/>
                      </a:lnTo>
                      <a:lnTo>
                        <a:pt x="205" y="244"/>
                      </a:lnTo>
                      <a:lnTo>
                        <a:pt x="201" y="254"/>
                      </a:lnTo>
                      <a:lnTo>
                        <a:pt x="186" y="246"/>
                      </a:lnTo>
                      <a:lnTo>
                        <a:pt x="176" y="257"/>
                      </a:lnTo>
                      <a:lnTo>
                        <a:pt x="166" y="295"/>
                      </a:lnTo>
                      <a:lnTo>
                        <a:pt x="186" y="310"/>
                      </a:lnTo>
                      <a:lnTo>
                        <a:pt x="188" y="323"/>
                      </a:lnTo>
                      <a:lnTo>
                        <a:pt x="168" y="351"/>
                      </a:lnTo>
                      <a:lnTo>
                        <a:pt x="157" y="341"/>
                      </a:lnTo>
                      <a:lnTo>
                        <a:pt x="141" y="347"/>
                      </a:lnTo>
                      <a:lnTo>
                        <a:pt x="128" y="333"/>
                      </a:lnTo>
                      <a:lnTo>
                        <a:pt x="143" y="305"/>
                      </a:lnTo>
                      <a:lnTo>
                        <a:pt x="142" y="300"/>
                      </a:lnTo>
                      <a:lnTo>
                        <a:pt x="124" y="310"/>
                      </a:lnTo>
                      <a:lnTo>
                        <a:pt x="102" y="302"/>
                      </a:lnTo>
                      <a:lnTo>
                        <a:pt x="86" y="306"/>
                      </a:lnTo>
                      <a:lnTo>
                        <a:pt x="64" y="285"/>
                      </a:lnTo>
                      <a:lnTo>
                        <a:pt x="55" y="258"/>
                      </a:lnTo>
                      <a:lnTo>
                        <a:pt x="64" y="241"/>
                      </a:lnTo>
                      <a:lnTo>
                        <a:pt x="62" y="236"/>
                      </a:lnTo>
                      <a:lnTo>
                        <a:pt x="44" y="237"/>
                      </a:lnTo>
                      <a:lnTo>
                        <a:pt x="44" y="226"/>
                      </a:lnTo>
                      <a:lnTo>
                        <a:pt x="54" y="219"/>
                      </a:lnTo>
                      <a:lnTo>
                        <a:pt x="44" y="191"/>
                      </a:lnTo>
                      <a:lnTo>
                        <a:pt x="32" y="181"/>
                      </a:lnTo>
                      <a:lnTo>
                        <a:pt x="25" y="160"/>
                      </a:lnTo>
                      <a:lnTo>
                        <a:pt x="14" y="154"/>
                      </a:lnTo>
                      <a:lnTo>
                        <a:pt x="20" y="135"/>
                      </a:lnTo>
                      <a:lnTo>
                        <a:pt x="0" y="122"/>
                      </a:lnTo>
                      <a:lnTo>
                        <a:pt x="29" y="81"/>
                      </a:lnTo>
                      <a:lnTo>
                        <a:pt x="42" y="81"/>
                      </a:lnTo>
                      <a:lnTo>
                        <a:pt x="47" y="61"/>
                      </a:lnTo>
                      <a:lnTo>
                        <a:pt x="40" y="49"/>
                      </a:lnTo>
                      <a:lnTo>
                        <a:pt x="38" y="39"/>
                      </a:lnTo>
                      <a:lnTo>
                        <a:pt x="33" y="23"/>
                      </a:lnTo>
                      <a:lnTo>
                        <a:pt x="44" y="10"/>
                      </a:lnTo>
                      <a:lnTo>
                        <a:pt x="64" y="25"/>
                      </a:lnTo>
                      <a:lnTo>
                        <a:pt x="70" y="10"/>
                      </a:lnTo>
                      <a:lnTo>
                        <a:pt x="82" y="8"/>
                      </a:lnTo>
                      <a:lnTo>
                        <a:pt x="88" y="19"/>
                      </a:lnTo>
                      <a:lnTo>
                        <a:pt x="96" y="20"/>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6" name="Freeform 55">
                  <a:extLst>
                    <a:ext uri="{FF2B5EF4-FFF2-40B4-BE49-F238E27FC236}">
                      <a16:creationId xmlns:a16="http://schemas.microsoft.com/office/drawing/2014/main" id="{FE2ADFE6-2AD6-4BA6-844B-A4F1057E3011}"/>
                    </a:ext>
                  </a:extLst>
                </p:cNvPr>
                <p:cNvSpPr>
                  <a:spLocks/>
                </p:cNvSpPr>
                <p:nvPr/>
              </p:nvSpPr>
              <p:spPr bwMode="auto">
                <a:xfrm>
                  <a:off x="6110288" y="3549651"/>
                  <a:ext cx="488950" cy="657225"/>
                </a:xfrm>
                <a:custGeom>
                  <a:avLst/>
                  <a:gdLst>
                    <a:gd name="T0" fmla="*/ 40 w 308"/>
                    <a:gd name="T1" fmla="*/ 0 h 414"/>
                    <a:gd name="T2" fmla="*/ 46 w 308"/>
                    <a:gd name="T3" fmla="*/ 16 h 414"/>
                    <a:gd name="T4" fmla="*/ 43 w 308"/>
                    <a:gd name="T5" fmla="*/ 27 h 414"/>
                    <a:gd name="T6" fmla="*/ 57 w 308"/>
                    <a:gd name="T7" fmla="*/ 32 h 414"/>
                    <a:gd name="T8" fmla="*/ 67 w 308"/>
                    <a:gd name="T9" fmla="*/ 47 h 414"/>
                    <a:gd name="T10" fmla="*/ 96 w 308"/>
                    <a:gd name="T11" fmla="*/ 36 h 414"/>
                    <a:gd name="T12" fmla="*/ 133 w 308"/>
                    <a:gd name="T13" fmla="*/ 38 h 414"/>
                    <a:gd name="T14" fmla="*/ 143 w 308"/>
                    <a:gd name="T15" fmla="*/ 48 h 414"/>
                    <a:gd name="T16" fmla="*/ 178 w 308"/>
                    <a:gd name="T17" fmla="*/ 16 h 414"/>
                    <a:gd name="T18" fmla="*/ 185 w 308"/>
                    <a:gd name="T19" fmla="*/ 28 h 414"/>
                    <a:gd name="T20" fmla="*/ 180 w 308"/>
                    <a:gd name="T21" fmla="*/ 48 h 414"/>
                    <a:gd name="T22" fmla="*/ 167 w 308"/>
                    <a:gd name="T23" fmla="*/ 48 h 414"/>
                    <a:gd name="T24" fmla="*/ 138 w 308"/>
                    <a:gd name="T25" fmla="*/ 89 h 414"/>
                    <a:gd name="T26" fmla="*/ 158 w 308"/>
                    <a:gd name="T27" fmla="*/ 102 h 414"/>
                    <a:gd name="T28" fmla="*/ 152 w 308"/>
                    <a:gd name="T29" fmla="*/ 121 h 414"/>
                    <a:gd name="T30" fmla="*/ 163 w 308"/>
                    <a:gd name="T31" fmla="*/ 127 h 414"/>
                    <a:gd name="T32" fmla="*/ 170 w 308"/>
                    <a:gd name="T33" fmla="*/ 148 h 414"/>
                    <a:gd name="T34" fmla="*/ 182 w 308"/>
                    <a:gd name="T35" fmla="*/ 158 h 414"/>
                    <a:gd name="T36" fmla="*/ 192 w 308"/>
                    <a:gd name="T37" fmla="*/ 186 h 414"/>
                    <a:gd name="T38" fmla="*/ 182 w 308"/>
                    <a:gd name="T39" fmla="*/ 193 h 414"/>
                    <a:gd name="T40" fmla="*/ 182 w 308"/>
                    <a:gd name="T41" fmla="*/ 204 h 414"/>
                    <a:gd name="T42" fmla="*/ 200 w 308"/>
                    <a:gd name="T43" fmla="*/ 203 h 414"/>
                    <a:gd name="T44" fmla="*/ 202 w 308"/>
                    <a:gd name="T45" fmla="*/ 208 h 414"/>
                    <a:gd name="T46" fmla="*/ 193 w 308"/>
                    <a:gd name="T47" fmla="*/ 225 h 414"/>
                    <a:gd name="T48" fmla="*/ 202 w 308"/>
                    <a:gd name="T49" fmla="*/ 252 h 414"/>
                    <a:gd name="T50" fmla="*/ 224 w 308"/>
                    <a:gd name="T51" fmla="*/ 273 h 414"/>
                    <a:gd name="T52" fmla="*/ 240 w 308"/>
                    <a:gd name="T53" fmla="*/ 269 h 414"/>
                    <a:gd name="T54" fmla="*/ 262 w 308"/>
                    <a:gd name="T55" fmla="*/ 277 h 414"/>
                    <a:gd name="T56" fmla="*/ 280 w 308"/>
                    <a:gd name="T57" fmla="*/ 267 h 414"/>
                    <a:gd name="T58" fmla="*/ 281 w 308"/>
                    <a:gd name="T59" fmla="*/ 272 h 414"/>
                    <a:gd name="T60" fmla="*/ 266 w 308"/>
                    <a:gd name="T61" fmla="*/ 300 h 414"/>
                    <a:gd name="T62" fmla="*/ 279 w 308"/>
                    <a:gd name="T63" fmla="*/ 314 h 414"/>
                    <a:gd name="T64" fmla="*/ 295 w 308"/>
                    <a:gd name="T65" fmla="*/ 308 h 414"/>
                    <a:gd name="T66" fmla="*/ 306 w 308"/>
                    <a:gd name="T67" fmla="*/ 318 h 414"/>
                    <a:gd name="T68" fmla="*/ 308 w 308"/>
                    <a:gd name="T69" fmla="*/ 347 h 414"/>
                    <a:gd name="T70" fmla="*/ 269 w 308"/>
                    <a:gd name="T71" fmla="*/ 376 h 414"/>
                    <a:gd name="T72" fmla="*/ 262 w 308"/>
                    <a:gd name="T73" fmla="*/ 401 h 414"/>
                    <a:gd name="T74" fmla="*/ 232 w 308"/>
                    <a:gd name="T75" fmla="*/ 414 h 414"/>
                    <a:gd name="T76" fmla="*/ 208 w 308"/>
                    <a:gd name="T77" fmla="*/ 407 h 414"/>
                    <a:gd name="T78" fmla="*/ 198 w 308"/>
                    <a:gd name="T79" fmla="*/ 392 h 414"/>
                    <a:gd name="T80" fmla="*/ 196 w 308"/>
                    <a:gd name="T81" fmla="*/ 366 h 414"/>
                    <a:gd name="T82" fmla="*/ 130 w 308"/>
                    <a:gd name="T83" fmla="*/ 354 h 414"/>
                    <a:gd name="T84" fmla="*/ 106 w 308"/>
                    <a:gd name="T85" fmla="*/ 373 h 414"/>
                    <a:gd name="T86" fmla="*/ 93 w 308"/>
                    <a:gd name="T87" fmla="*/ 372 h 414"/>
                    <a:gd name="T88" fmla="*/ 67 w 308"/>
                    <a:gd name="T89" fmla="*/ 372 h 414"/>
                    <a:gd name="T90" fmla="*/ 78 w 308"/>
                    <a:gd name="T91" fmla="*/ 325 h 414"/>
                    <a:gd name="T92" fmla="*/ 76 w 308"/>
                    <a:gd name="T93" fmla="*/ 308 h 414"/>
                    <a:gd name="T94" fmla="*/ 23 w 308"/>
                    <a:gd name="T95" fmla="*/ 253 h 414"/>
                    <a:gd name="T96" fmla="*/ 0 w 308"/>
                    <a:gd name="T97" fmla="*/ 218 h 414"/>
                    <a:gd name="T98" fmla="*/ 10 w 308"/>
                    <a:gd name="T99" fmla="*/ 155 h 414"/>
                    <a:gd name="T100" fmla="*/ 20 w 308"/>
                    <a:gd name="T101" fmla="*/ 100 h 414"/>
                    <a:gd name="T102" fmla="*/ 3 w 308"/>
                    <a:gd name="T103" fmla="*/ 40 h 414"/>
                    <a:gd name="T104" fmla="*/ 17 w 308"/>
                    <a:gd name="T105" fmla="*/ 20 h 414"/>
                    <a:gd name="T106" fmla="*/ 40 w 308"/>
                    <a:gd name="T10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414">
                      <a:moveTo>
                        <a:pt x="40" y="0"/>
                      </a:moveTo>
                      <a:lnTo>
                        <a:pt x="46" y="16"/>
                      </a:lnTo>
                      <a:lnTo>
                        <a:pt x="43" y="27"/>
                      </a:lnTo>
                      <a:lnTo>
                        <a:pt x="57" y="32"/>
                      </a:lnTo>
                      <a:lnTo>
                        <a:pt x="67" y="47"/>
                      </a:lnTo>
                      <a:lnTo>
                        <a:pt x="96" y="36"/>
                      </a:lnTo>
                      <a:lnTo>
                        <a:pt x="133" y="38"/>
                      </a:lnTo>
                      <a:lnTo>
                        <a:pt x="143" y="48"/>
                      </a:lnTo>
                      <a:lnTo>
                        <a:pt x="178" y="16"/>
                      </a:lnTo>
                      <a:lnTo>
                        <a:pt x="185" y="28"/>
                      </a:lnTo>
                      <a:lnTo>
                        <a:pt x="180" y="48"/>
                      </a:lnTo>
                      <a:lnTo>
                        <a:pt x="167" y="48"/>
                      </a:lnTo>
                      <a:lnTo>
                        <a:pt x="138" y="89"/>
                      </a:lnTo>
                      <a:lnTo>
                        <a:pt x="158" y="102"/>
                      </a:lnTo>
                      <a:lnTo>
                        <a:pt x="152" y="121"/>
                      </a:lnTo>
                      <a:lnTo>
                        <a:pt x="163" y="127"/>
                      </a:lnTo>
                      <a:lnTo>
                        <a:pt x="170" y="148"/>
                      </a:lnTo>
                      <a:lnTo>
                        <a:pt x="182" y="158"/>
                      </a:lnTo>
                      <a:lnTo>
                        <a:pt x="192" y="186"/>
                      </a:lnTo>
                      <a:lnTo>
                        <a:pt x="182" y="193"/>
                      </a:lnTo>
                      <a:lnTo>
                        <a:pt x="182" y="204"/>
                      </a:lnTo>
                      <a:lnTo>
                        <a:pt x="200" y="203"/>
                      </a:lnTo>
                      <a:lnTo>
                        <a:pt x="202" y="208"/>
                      </a:lnTo>
                      <a:lnTo>
                        <a:pt x="193" y="225"/>
                      </a:lnTo>
                      <a:lnTo>
                        <a:pt x="202" y="252"/>
                      </a:lnTo>
                      <a:lnTo>
                        <a:pt x="224" y="273"/>
                      </a:lnTo>
                      <a:lnTo>
                        <a:pt x="240" y="269"/>
                      </a:lnTo>
                      <a:lnTo>
                        <a:pt x="262" y="277"/>
                      </a:lnTo>
                      <a:lnTo>
                        <a:pt x="280" y="267"/>
                      </a:lnTo>
                      <a:lnTo>
                        <a:pt x="281" y="272"/>
                      </a:lnTo>
                      <a:lnTo>
                        <a:pt x="266" y="300"/>
                      </a:lnTo>
                      <a:lnTo>
                        <a:pt x="279" y="314"/>
                      </a:lnTo>
                      <a:lnTo>
                        <a:pt x="295" y="308"/>
                      </a:lnTo>
                      <a:lnTo>
                        <a:pt x="306" y="318"/>
                      </a:lnTo>
                      <a:lnTo>
                        <a:pt x="308" y="347"/>
                      </a:lnTo>
                      <a:lnTo>
                        <a:pt x="269" y="376"/>
                      </a:lnTo>
                      <a:lnTo>
                        <a:pt x="262" y="401"/>
                      </a:lnTo>
                      <a:lnTo>
                        <a:pt x="232" y="414"/>
                      </a:lnTo>
                      <a:lnTo>
                        <a:pt x="208" y="407"/>
                      </a:lnTo>
                      <a:lnTo>
                        <a:pt x="198" y="392"/>
                      </a:lnTo>
                      <a:lnTo>
                        <a:pt x="196" y="366"/>
                      </a:lnTo>
                      <a:lnTo>
                        <a:pt x="130" y="354"/>
                      </a:lnTo>
                      <a:lnTo>
                        <a:pt x="106" y="373"/>
                      </a:lnTo>
                      <a:lnTo>
                        <a:pt x="93" y="372"/>
                      </a:lnTo>
                      <a:lnTo>
                        <a:pt x="67" y="372"/>
                      </a:lnTo>
                      <a:lnTo>
                        <a:pt x="78" y="325"/>
                      </a:lnTo>
                      <a:lnTo>
                        <a:pt x="76" y="308"/>
                      </a:lnTo>
                      <a:lnTo>
                        <a:pt x="23" y="253"/>
                      </a:lnTo>
                      <a:lnTo>
                        <a:pt x="0" y="218"/>
                      </a:lnTo>
                      <a:lnTo>
                        <a:pt x="10" y="155"/>
                      </a:lnTo>
                      <a:lnTo>
                        <a:pt x="20" y="100"/>
                      </a:lnTo>
                      <a:lnTo>
                        <a:pt x="3" y="40"/>
                      </a:lnTo>
                      <a:lnTo>
                        <a:pt x="17" y="20"/>
                      </a:lnTo>
                      <a:lnTo>
                        <a:pt x="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7" name="Freeform 56">
                  <a:extLst>
                    <a:ext uri="{FF2B5EF4-FFF2-40B4-BE49-F238E27FC236}">
                      <a16:creationId xmlns:a16="http://schemas.microsoft.com/office/drawing/2014/main" id="{977851DA-8091-4F57-B97D-DF645CF14954}"/>
                    </a:ext>
                  </a:extLst>
                </p:cNvPr>
                <p:cNvSpPr>
                  <a:spLocks/>
                </p:cNvSpPr>
                <p:nvPr/>
              </p:nvSpPr>
              <p:spPr bwMode="auto">
                <a:xfrm>
                  <a:off x="6592888" y="3763963"/>
                  <a:ext cx="731838" cy="725488"/>
                </a:xfrm>
                <a:custGeom>
                  <a:avLst/>
                  <a:gdLst>
                    <a:gd name="T0" fmla="*/ 141 w 461"/>
                    <a:gd name="T1" fmla="*/ 0 h 457"/>
                    <a:gd name="T2" fmla="*/ 161 w 461"/>
                    <a:gd name="T3" fmla="*/ 1 h 457"/>
                    <a:gd name="T4" fmla="*/ 177 w 461"/>
                    <a:gd name="T5" fmla="*/ 28 h 457"/>
                    <a:gd name="T6" fmla="*/ 243 w 461"/>
                    <a:gd name="T7" fmla="*/ 93 h 457"/>
                    <a:gd name="T8" fmla="*/ 301 w 461"/>
                    <a:gd name="T9" fmla="*/ 169 h 457"/>
                    <a:gd name="T10" fmla="*/ 324 w 461"/>
                    <a:gd name="T11" fmla="*/ 173 h 457"/>
                    <a:gd name="T12" fmla="*/ 331 w 461"/>
                    <a:gd name="T13" fmla="*/ 170 h 457"/>
                    <a:gd name="T14" fmla="*/ 340 w 461"/>
                    <a:gd name="T15" fmla="*/ 137 h 457"/>
                    <a:gd name="T16" fmla="*/ 350 w 461"/>
                    <a:gd name="T17" fmla="*/ 135 h 457"/>
                    <a:gd name="T18" fmla="*/ 365 w 461"/>
                    <a:gd name="T19" fmla="*/ 147 h 457"/>
                    <a:gd name="T20" fmla="*/ 385 w 461"/>
                    <a:gd name="T21" fmla="*/ 147 h 457"/>
                    <a:gd name="T22" fmla="*/ 411 w 461"/>
                    <a:gd name="T23" fmla="*/ 168 h 457"/>
                    <a:gd name="T24" fmla="*/ 397 w 461"/>
                    <a:gd name="T25" fmla="*/ 243 h 457"/>
                    <a:gd name="T26" fmla="*/ 405 w 461"/>
                    <a:gd name="T27" fmla="*/ 261 h 457"/>
                    <a:gd name="T28" fmla="*/ 413 w 461"/>
                    <a:gd name="T29" fmla="*/ 264 h 457"/>
                    <a:gd name="T30" fmla="*/ 420 w 461"/>
                    <a:gd name="T31" fmla="*/ 259 h 457"/>
                    <a:gd name="T32" fmla="*/ 442 w 461"/>
                    <a:gd name="T33" fmla="*/ 276 h 457"/>
                    <a:gd name="T34" fmla="*/ 426 w 461"/>
                    <a:gd name="T35" fmla="*/ 313 h 457"/>
                    <a:gd name="T36" fmla="*/ 431 w 461"/>
                    <a:gd name="T37" fmla="*/ 323 h 457"/>
                    <a:gd name="T38" fmla="*/ 457 w 461"/>
                    <a:gd name="T39" fmla="*/ 321 h 457"/>
                    <a:gd name="T40" fmla="*/ 461 w 461"/>
                    <a:gd name="T41" fmla="*/ 327 h 457"/>
                    <a:gd name="T42" fmla="*/ 455 w 461"/>
                    <a:gd name="T43" fmla="*/ 362 h 457"/>
                    <a:gd name="T44" fmla="*/ 412 w 461"/>
                    <a:gd name="T45" fmla="*/ 389 h 457"/>
                    <a:gd name="T46" fmla="*/ 390 w 461"/>
                    <a:gd name="T47" fmla="*/ 395 h 457"/>
                    <a:gd name="T48" fmla="*/ 375 w 461"/>
                    <a:gd name="T49" fmla="*/ 409 h 457"/>
                    <a:gd name="T50" fmla="*/ 377 w 461"/>
                    <a:gd name="T51" fmla="*/ 416 h 457"/>
                    <a:gd name="T52" fmla="*/ 336 w 461"/>
                    <a:gd name="T53" fmla="*/ 445 h 457"/>
                    <a:gd name="T54" fmla="*/ 332 w 461"/>
                    <a:gd name="T55" fmla="*/ 454 h 457"/>
                    <a:gd name="T56" fmla="*/ 318 w 461"/>
                    <a:gd name="T57" fmla="*/ 457 h 457"/>
                    <a:gd name="T58" fmla="*/ 223 w 461"/>
                    <a:gd name="T59" fmla="*/ 430 h 457"/>
                    <a:gd name="T60" fmla="*/ 213 w 461"/>
                    <a:gd name="T61" fmla="*/ 313 h 457"/>
                    <a:gd name="T62" fmla="*/ 205 w 461"/>
                    <a:gd name="T63" fmla="*/ 313 h 457"/>
                    <a:gd name="T64" fmla="*/ 189 w 461"/>
                    <a:gd name="T65" fmla="*/ 333 h 457"/>
                    <a:gd name="T66" fmla="*/ 166 w 461"/>
                    <a:gd name="T67" fmla="*/ 333 h 457"/>
                    <a:gd name="T68" fmla="*/ 144 w 461"/>
                    <a:gd name="T69" fmla="*/ 323 h 457"/>
                    <a:gd name="T70" fmla="*/ 129 w 461"/>
                    <a:gd name="T71" fmla="*/ 274 h 457"/>
                    <a:gd name="T72" fmla="*/ 128 w 461"/>
                    <a:gd name="T73" fmla="*/ 244 h 457"/>
                    <a:gd name="T74" fmla="*/ 120 w 461"/>
                    <a:gd name="T75" fmla="*/ 239 h 457"/>
                    <a:gd name="T76" fmla="*/ 99 w 461"/>
                    <a:gd name="T77" fmla="*/ 244 h 457"/>
                    <a:gd name="T78" fmla="*/ 84 w 461"/>
                    <a:gd name="T79" fmla="*/ 231 h 457"/>
                    <a:gd name="T80" fmla="*/ 65 w 461"/>
                    <a:gd name="T81" fmla="*/ 222 h 457"/>
                    <a:gd name="T82" fmla="*/ 49 w 461"/>
                    <a:gd name="T83" fmla="*/ 241 h 457"/>
                    <a:gd name="T84" fmla="*/ 35 w 461"/>
                    <a:gd name="T85" fmla="*/ 237 h 457"/>
                    <a:gd name="T86" fmla="*/ 16 w 461"/>
                    <a:gd name="T87" fmla="*/ 247 h 457"/>
                    <a:gd name="T88" fmla="*/ 4 w 461"/>
                    <a:gd name="T89" fmla="*/ 212 h 457"/>
                    <a:gd name="T90" fmla="*/ 2 w 461"/>
                    <a:gd name="T91" fmla="*/ 183 h 457"/>
                    <a:gd name="T92" fmla="*/ 22 w 461"/>
                    <a:gd name="T93" fmla="*/ 155 h 457"/>
                    <a:gd name="T94" fmla="*/ 20 w 461"/>
                    <a:gd name="T95" fmla="*/ 142 h 457"/>
                    <a:gd name="T96" fmla="*/ 0 w 461"/>
                    <a:gd name="T97" fmla="*/ 127 h 457"/>
                    <a:gd name="T98" fmla="*/ 10 w 461"/>
                    <a:gd name="T99" fmla="*/ 89 h 457"/>
                    <a:gd name="T100" fmla="*/ 20 w 461"/>
                    <a:gd name="T101" fmla="*/ 78 h 457"/>
                    <a:gd name="T102" fmla="*/ 35 w 461"/>
                    <a:gd name="T103" fmla="*/ 86 h 457"/>
                    <a:gd name="T104" fmla="*/ 39 w 461"/>
                    <a:gd name="T105" fmla="*/ 76 h 457"/>
                    <a:gd name="T106" fmla="*/ 39 w 461"/>
                    <a:gd name="T107" fmla="*/ 58 h 457"/>
                    <a:gd name="T108" fmla="*/ 44 w 461"/>
                    <a:gd name="T109" fmla="*/ 49 h 457"/>
                    <a:gd name="T110" fmla="*/ 35 w 461"/>
                    <a:gd name="T111" fmla="*/ 35 h 457"/>
                    <a:gd name="T112" fmla="*/ 98 w 461"/>
                    <a:gd name="T113" fmla="*/ 35 h 457"/>
                    <a:gd name="T114" fmla="*/ 109 w 461"/>
                    <a:gd name="T115" fmla="*/ 44 h 457"/>
                    <a:gd name="T116" fmla="*/ 120 w 461"/>
                    <a:gd name="T117" fmla="*/ 38 h 457"/>
                    <a:gd name="T118" fmla="*/ 141 w 461"/>
                    <a:gd name="T1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57">
                      <a:moveTo>
                        <a:pt x="141" y="0"/>
                      </a:moveTo>
                      <a:lnTo>
                        <a:pt x="161" y="1"/>
                      </a:lnTo>
                      <a:lnTo>
                        <a:pt x="177" y="28"/>
                      </a:lnTo>
                      <a:lnTo>
                        <a:pt x="243" y="93"/>
                      </a:lnTo>
                      <a:lnTo>
                        <a:pt x="301" y="169"/>
                      </a:lnTo>
                      <a:lnTo>
                        <a:pt x="324" y="173"/>
                      </a:lnTo>
                      <a:lnTo>
                        <a:pt x="331" y="170"/>
                      </a:lnTo>
                      <a:lnTo>
                        <a:pt x="340" y="137"/>
                      </a:lnTo>
                      <a:lnTo>
                        <a:pt x="350" y="135"/>
                      </a:lnTo>
                      <a:lnTo>
                        <a:pt x="365" y="147"/>
                      </a:lnTo>
                      <a:lnTo>
                        <a:pt x="385" y="147"/>
                      </a:lnTo>
                      <a:lnTo>
                        <a:pt x="411" y="168"/>
                      </a:lnTo>
                      <a:lnTo>
                        <a:pt x="397" y="243"/>
                      </a:lnTo>
                      <a:lnTo>
                        <a:pt x="405" y="261"/>
                      </a:lnTo>
                      <a:lnTo>
                        <a:pt x="413" y="264"/>
                      </a:lnTo>
                      <a:lnTo>
                        <a:pt x="420" y="259"/>
                      </a:lnTo>
                      <a:lnTo>
                        <a:pt x="442" y="276"/>
                      </a:lnTo>
                      <a:lnTo>
                        <a:pt x="426" y="313"/>
                      </a:lnTo>
                      <a:lnTo>
                        <a:pt x="431" y="323"/>
                      </a:lnTo>
                      <a:lnTo>
                        <a:pt x="457" y="321"/>
                      </a:lnTo>
                      <a:lnTo>
                        <a:pt x="461" y="327"/>
                      </a:lnTo>
                      <a:lnTo>
                        <a:pt x="455" y="362"/>
                      </a:lnTo>
                      <a:lnTo>
                        <a:pt x="412" y="389"/>
                      </a:lnTo>
                      <a:lnTo>
                        <a:pt x="390" y="395"/>
                      </a:lnTo>
                      <a:lnTo>
                        <a:pt x="375" y="409"/>
                      </a:lnTo>
                      <a:lnTo>
                        <a:pt x="377" y="416"/>
                      </a:lnTo>
                      <a:lnTo>
                        <a:pt x="336" y="445"/>
                      </a:lnTo>
                      <a:lnTo>
                        <a:pt x="332" y="454"/>
                      </a:lnTo>
                      <a:lnTo>
                        <a:pt x="318" y="457"/>
                      </a:lnTo>
                      <a:lnTo>
                        <a:pt x="223" y="430"/>
                      </a:lnTo>
                      <a:lnTo>
                        <a:pt x="213" y="313"/>
                      </a:lnTo>
                      <a:lnTo>
                        <a:pt x="205" y="313"/>
                      </a:lnTo>
                      <a:lnTo>
                        <a:pt x="189" y="333"/>
                      </a:lnTo>
                      <a:lnTo>
                        <a:pt x="166" y="333"/>
                      </a:lnTo>
                      <a:lnTo>
                        <a:pt x="144" y="323"/>
                      </a:lnTo>
                      <a:lnTo>
                        <a:pt x="129" y="274"/>
                      </a:lnTo>
                      <a:lnTo>
                        <a:pt x="128" y="244"/>
                      </a:lnTo>
                      <a:lnTo>
                        <a:pt x="120" y="239"/>
                      </a:lnTo>
                      <a:lnTo>
                        <a:pt x="99" y="244"/>
                      </a:lnTo>
                      <a:lnTo>
                        <a:pt x="84" y="231"/>
                      </a:lnTo>
                      <a:lnTo>
                        <a:pt x="65" y="222"/>
                      </a:lnTo>
                      <a:lnTo>
                        <a:pt x="49" y="241"/>
                      </a:lnTo>
                      <a:lnTo>
                        <a:pt x="35" y="237"/>
                      </a:lnTo>
                      <a:lnTo>
                        <a:pt x="16" y="247"/>
                      </a:lnTo>
                      <a:lnTo>
                        <a:pt x="4" y="212"/>
                      </a:lnTo>
                      <a:lnTo>
                        <a:pt x="2" y="183"/>
                      </a:lnTo>
                      <a:lnTo>
                        <a:pt x="22" y="155"/>
                      </a:lnTo>
                      <a:lnTo>
                        <a:pt x="20" y="142"/>
                      </a:lnTo>
                      <a:lnTo>
                        <a:pt x="0" y="127"/>
                      </a:lnTo>
                      <a:lnTo>
                        <a:pt x="10" y="89"/>
                      </a:lnTo>
                      <a:lnTo>
                        <a:pt x="20" y="78"/>
                      </a:lnTo>
                      <a:lnTo>
                        <a:pt x="35" y="86"/>
                      </a:lnTo>
                      <a:lnTo>
                        <a:pt x="39" y="76"/>
                      </a:lnTo>
                      <a:lnTo>
                        <a:pt x="39" y="58"/>
                      </a:lnTo>
                      <a:lnTo>
                        <a:pt x="44" y="49"/>
                      </a:lnTo>
                      <a:lnTo>
                        <a:pt x="35" y="35"/>
                      </a:lnTo>
                      <a:lnTo>
                        <a:pt x="98" y="35"/>
                      </a:lnTo>
                      <a:lnTo>
                        <a:pt x="109" y="44"/>
                      </a:lnTo>
                      <a:lnTo>
                        <a:pt x="120" y="38"/>
                      </a:lnTo>
                      <a:lnTo>
                        <a:pt x="14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8" name="Freeform 57">
                  <a:extLst>
                    <a:ext uri="{FF2B5EF4-FFF2-40B4-BE49-F238E27FC236}">
                      <a16:creationId xmlns:a16="http://schemas.microsoft.com/office/drawing/2014/main" id="{8B602A4C-B953-4B55-A620-F331078AB623}"/>
                    </a:ext>
                  </a:extLst>
                </p:cNvPr>
                <p:cNvSpPr>
                  <a:spLocks/>
                </p:cNvSpPr>
                <p:nvPr/>
              </p:nvSpPr>
              <p:spPr bwMode="auto">
                <a:xfrm>
                  <a:off x="6602413" y="4116388"/>
                  <a:ext cx="517525" cy="779463"/>
                </a:xfrm>
                <a:custGeom>
                  <a:avLst/>
                  <a:gdLst>
                    <a:gd name="T0" fmla="*/ 78 w 326"/>
                    <a:gd name="T1" fmla="*/ 9 h 491"/>
                    <a:gd name="T2" fmla="*/ 114 w 326"/>
                    <a:gd name="T3" fmla="*/ 17 h 491"/>
                    <a:gd name="T4" fmla="*/ 123 w 326"/>
                    <a:gd name="T5" fmla="*/ 52 h 491"/>
                    <a:gd name="T6" fmla="*/ 160 w 326"/>
                    <a:gd name="T7" fmla="*/ 111 h 491"/>
                    <a:gd name="T8" fmla="*/ 199 w 326"/>
                    <a:gd name="T9" fmla="*/ 91 h 491"/>
                    <a:gd name="T10" fmla="*/ 217 w 326"/>
                    <a:gd name="T11" fmla="*/ 208 h 491"/>
                    <a:gd name="T12" fmla="*/ 326 w 326"/>
                    <a:gd name="T13" fmla="*/ 232 h 491"/>
                    <a:gd name="T14" fmla="*/ 311 w 326"/>
                    <a:gd name="T15" fmla="*/ 252 h 491"/>
                    <a:gd name="T16" fmla="*/ 282 w 326"/>
                    <a:gd name="T17" fmla="*/ 262 h 491"/>
                    <a:gd name="T18" fmla="*/ 283 w 326"/>
                    <a:gd name="T19" fmla="*/ 322 h 491"/>
                    <a:gd name="T20" fmla="*/ 234 w 326"/>
                    <a:gd name="T21" fmla="*/ 334 h 491"/>
                    <a:gd name="T22" fmla="*/ 233 w 326"/>
                    <a:gd name="T23" fmla="*/ 356 h 491"/>
                    <a:gd name="T24" fmla="*/ 214 w 326"/>
                    <a:gd name="T25" fmla="*/ 358 h 491"/>
                    <a:gd name="T26" fmla="*/ 253 w 326"/>
                    <a:gd name="T27" fmla="*/ 398 h 491"/>
                    <a:gd name="T28" fmla="*/ 272 w 326"/>
                    <a:gd name="T29" fmla="*/ 397 h 491"/>
                    <a:gd name="T30" fmla="*/ 300 w 326"/>
                    <a:gd name="T31" fmla="*/ 438 h 491"/>
                    <a:gd name="T32" fmla="*/ 295 w 326"/>
                    <a:gd name="T33" fmla="*/ 469 h 491"/>
                    <a:gd name="T34" fmla="*/ 280 w 326"/>
                    <a:gd name="T35" fmla="*/ 446 h 491"/>
                    <a:gd name="T36" fmla="*/ 275 w 326"/>
                    <a:gd name="T37" fmla="*/ 475 h 491"/>
                    <a:gd name="T38" fmla="*/ 257 w 326"/>
                    <a:gd name="T39" fmla="*/ 491 h 491"/>
                    <a:gd name="T40" fmla="*/ 221 w 326"/>
                    <a:gd name="T41" fmla="*/ 469 h 491"/>
                    <a:gd name="T42" fmla="*/ 199 w 326"/>
                    <a:gd name="T43" fmla="*/ 445 h 491"/>
                    <a:gd name="T44" fmla="*/ 187 w 326"/>
                    <a:gd name="T45" fmla="*/ 452 h 491"/>
                    <a:gd name="T46" fmla="*/ 162 w 326"/>
                    <a:gd name="T47" fmla="*/ 459 h 491"/>
                    <a:gd name="T48" fmla="*/ 144 w 326"/>
                    <a:gd name="T49" fmla="*/ 415 h 491"/>
                    <a:gd name="T50" fmla="*/ 112 w 326"/>
                    <a:gd name="T51" fmla="*/ 417 h 491"/>
                    <a:gd name="T52" fmla="*/ 65 w 326"/>
                    <a:gd name="T53" fmla="*/ 440 h 491"/>
                    <a:gd name="T54" fmla="*/ 49 w 326"/>
                    <a:gd name="T55" fmla="*/ 450 h 491"/>
                    <a:gd name="T56" fmla="*/ 3 w 326"/>
                    <a:gd name="T57" fmla="*/ 423 h 491"/>
                    <a:gd name="T58" fmla="*/ 0 w 326"/>
                    <a:gd name="T59" fmla="*/ 344 h 491"/>
                    <a:gd name="T60" fmla="*/ 14 w 326"/>
                    <a:gd name="T61" fmla="*/ 269 h 491"/>
                    <a:gd name="T62" fmla="*/ 38 w 326"/>
                    <a:gd name="T63" fmla="*/ 187 h 491"/>
                    <a:gd name="T64" fmla="*/ 23 w 326"/>
                    <a:gd name="T65" fmla="*/ 123 h 491"/>
                    <a:gd name="T66" fmla="*/ 10 w 326"/>
                    <a:gd name="T67" fmla="*/ 25 h 491"/>
                    <a:gd name="T68" fmla="*/ 43 w 326"/>
                    <a:gd name="T69" fmla="*/ 1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491">
                      <a:moveTo>
                        <a:pt x="59" y="0"/>
                      </a:moveTo>
                      <a:lnTo>
                        <a:pt x="78" y="9"/>
                      </a:lnTo>
                      <a:lnTo>
                        <a:pt x="93" y="22"/>
                      </a:lnTo>
                      <a:lnTo>
                        <a:pt x="114" y="17"/>
                      </a:lnTo>
                      <a:lnTo>
                        <a:pt x="122" y="22"/>
                      </a:lnTo>
                      <a:lnTo>
                        <a:pt x="123" y="52"/>
                      </a:lnTo>
                      <a:lnTo>
                        <a:pt x="138" y="101"/>
                      </a:lnTo>
                      <a:lnTo>
                        <a:pt x="160" y="111"/>
                      </a:lnTo>
                      <a:lnTo>
                        <a:pt x="183" y="111"/>
                      </a:lnTo>
                      <a:lnTo>
                        <a:pt x="199" y="91"/>
                      </a:lnTo>
                      <a:lnTo>
                        <a:pt x="207" y="91"/>
                      </a:lnTo>
                      <a:lnTo>
                        <a:pt x="217" y="208"/>
                      </a:lnTo>
                      <a:lnTo>
                        <a:pt x="312" y="235"/>
                      </a:lnTo>
                      <a:lnTo>
                        <a:pt x="326" y="232"/>
                      </a:lnTo>
                      <a:lnTo>
                        <a:pt x="318" y="253"/>
                      </a:lnTo>
                      <a:lnTo>
                        <a:pt x="311" y="252"/>
                      </a:lnTo>
                      <a:lnTo>
                        <a:pt x="295" y="261"/>
                      </a:lnTo>
                      <a:lnTo>
                        <a:pt x="282" y="262"/>
                      </a:lnTo>
                      <a:lnTo>
                        <a:pt x="270" y="299"/>
                      </a:lnTo>
                      <a:lnTo>
                        <a:pt x="283" y="322"/>
                      </a:lnTo>
                      <a:lnTo>
                        <a:pt x="275" y="336"/>
                      </a:lnTo>
                      <a:lnTo>
                        <a:pt x="234" y="334"/>
                      </a:lnTo>
                      <a:lnTo>
                        <a:pt x="229" y="336"/>
                      </a:lnTo>
                      <a:lnTo>
                        <a:pt x="233" y="356"/>
                      </a:lnTo>
                      <a:lnTo>
                        <a:pt x="217" y="353"/>
                      </a:lnTo>
                      <a:lnTo>
                        <a:pt x="214" y="358"/>
                      </a:lnTo>
                      <a:lnTo>
                        <a:pt x="248" y="395"/>
                      </a:lnTo>
                      <a:lnTo>
                        <a:pt x="253" y="398"/>
                      </a:lnTo>
                      <a:lnTo>
                        <a:pt x="260" y="393"/>
                      </a:lnTo>
                      <a:lnTo>
                        <a:pt x="272" y="397"/>
                      </a:lnTo>
                      <a:lnTo>
                        <a:pt x="285" y="395"/>
                      </a:lnTo>
                      <a:lnTo>
                        <a:pt x="300" y="438"/>
                      </a:lnTo>
                      <a:lnTo>
                        <a:pt x="300" y="451"/>
                      </a:lnTo>
                      <a:lnTo>
                        <a:pt x="295" y="469"/>
                      </a:lnTo>
                      <a:lnTo>
                        <a:pt x="291" y="469"/>
                      </a:lnTo>
                      <a:lnTo>
                        <a:pt x="280" y="446"/>
                      </a:lnTo>
                      <a:lnTo>
                        <a:pt x="266" y="459"/>
                      </a:lnTo>
                      <a:lnTo>
                        <a:pt x="275" y="475"/>
                      </a:lnTo>
                      <a:lnTo>
                        <a:pt x="277" y="479"/>
                      </a:lnTo>
                      <a:lnTo>
                        <a:pt x="257" y="491"/>
                      </a:lnTo>
                      <a:lnTo>
                        <a:pt x="229" y="465"/>
                      </a:lnTo>
                      <a:lnTo>
                        <a:pt x="221" y="469"/>
                      </a:lnTo>
                      <a:lnTo>
                        <a:pt x="213" y="451"/>
                      </a:lnTo>
                      <a:lnTo>
                        <a:pt x="199" y="445"/>
                      </a:lnTo>
                      <a:lnTo>
                        <a:pt x="189" y="455"/>
                      </a:lnTo>
                      <a:lnTo>
                        <a:pt x="187" y="452"/>
                      </a:lnTo>
                      <a:lnTo>
                        <a:pt x="176" y="447"/>
                      </a:lnTo>
                      <a:lnTo>
                        <a:pt x="162" y="459"/>
                      </a:lnTo>
                      <a:lnTo>
                        <a:pt x="154" y="454"/>
                      </a:lnTo>
                      <a:lnTo>
                        <a:pt x="144" y="415"/>
                      </a:lnTo>
                      <a:lnTo>
                        <a:pt x="127" y="422"/>
                      </a:lnTo>
                      <a:lnTo>
                        <a:pt x="112" y="417"/>
                      </a:lnTo>
                      <a:lnTo>
                        <a:pt x="90" y="435"/>
                      </a:lnTo>
                      <a:lnTo>
                        <a:pt x="65" y="440"/>
                      </a:lnTo>
                      <a:lnTo>
                        <a:pt x="53" y="454"/>
                      </a:lnTo>
                      <a:lnTo>
                        <a:pt x="49" y="450"/>
                      </a:lnTo>
                      <a:lnTo>
                        <a:pt x="38" y="423"/>
                      </a:lnTo>
                      <a:lnTo>
                        <a:pt x="3" y="423"/>
                      </a:lnTo>
                      <a:lnTo>
                        <a:pt x="8" y="378"/>
                      </a:lnTo>
                      <a:lnTo>
                        <a:pt x="0" y="344"/>
                      </a:lnTo>
                      <a:lnTo>
                        <a:pt x="10" y="307"/>
                      </a:lnTo>
                      <a:lnTo>
                        <a:pt x="14" y="269"/>
                      </a:lnTo>
                      <a:lnTo>
                        <a:pt x="14" y="228"/>
                      </a:lnTo>
                      <a:lnTo>
                        <a:pt x="38" y="187"/>
                      </a:lnTo>
                      <a:lnTo>
                        <a:pt x="45" y="165"/>
                      </a:lnTo>
                      <a:lnTo>
                        <a:pt x="23" y="123"/>
                      </a:lnTo>
                      <a:lnTo>
                        <a:pt x="20" y="40"/>
                      </a:lnTo>
                      <a:lnTo>
                        <a:pt x="10" y="25"/>
                      </a:lnTo>
                      <a:lnTo>
                        <a:pt x="29" y="15"/>
                      </a:lnTo>
                      <a:lnTo>
                        <a:pt x="43" y="19"/>
                      </a:lnTo>
                      <a:lnTo>
                        <a:pt x="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9" name="Freeform 58">
                  <a:extLst>
                    <a:ext uri="{FF2B5EF4-FFF2-40B4-BE49-F238E27FC236}">
                      <a16:creationId xmlns:a16="http://schemas.microsoft.com/office/drawing/2014/main" id="{87BE7511-FEC8-46F2-8F28-6B2CD6D3BD60}"/>
                    </a:ext>
                  </a:extLst>
                </p:cNvPr>
                <p:cNvSpPr>
                  <a:spLocks/>
                </p:cNvSpPr>
                <p:nvPr/>
              </p:nvSpPr>
              <p:spPr bwMode="auto">
                <a:xfrm>
                  <a:off x="6211888" y="4100513"/>
                  <a:ext cx="461963" cy="741363"/>
                </a:xfrm>
                <a:custGeom>
                  <a:avLst/>
                  <a:gdLst>
                    <a:gd name="T0" fmla="*/ 244 w 291"/>
                    <a:gd name="T1" fmla="*/ 0 h 467"/>
                    <a:gd name="T2" fmla="*/ 256 w 291"/>
                    <a:gd name="T3" fmla="*/ 35 h 467"/>
                    <a:gd name="T4" fmla="*/ 266 w 291"/>
                    <a:gd name="T5" fmla="*/ 50 h 467"/>
                    <a:gd name="T6" fmla="*/ 269 w 291"/>
                    <a:gd name="T7" fmla="*/ 133 h 467"/>
                    <a:gd name="T8" fmla="*/ 291 w 291"/>
                    <a:gd name="T9" fmla="*/ 175 h 467"/>
                    <a:gd name="T10" fmla="*/ 284 w 291"/>
                    <a:gd name="T11" fmla="*/ 197 h 467"/>
                    <a:gd name="T12" fmla="*/ 260 w 291"/>
                    <a:gd name="T13" fmla="*/ 238 h 467"/>
                    <a:gd name="T14" fmla="*/ 260 w 291"/>
                    <a:gd name="T15" fmla="*/ 279 h 467"/>
                    <a:gd name="T16" fmla="*/ 256 w 291"/>
                    <a:gd name="T17" fmla="*/ 317 h 467"/>
                    <a:gd name="T18" fmla="*/ 246 w 291"/>
                    <a:gd name="T19" fmla="*/ 354 h 467"/>
                    <a:gd name="T20" fmla="*/ 254 w 291"/>
                    <a:gd name="T21" fmla="*/ 388 h 467"/>
                    <a:gd name="T22" fmla="*/ 249 w 291"/>
                    <a:gd name="T23" fmla="*/ 433 h 467"/>
                    <a:gd name="T24" fmla="*/ 240 w 291"/>
                    <a:gd name="T25" fmla="*/ 455 h 467"/>
                    <a:gd name="T26" fmla="*/ 231 w 291"/>
                    <a:gd name="T27" fmla="*/ 445 h 467"/>
                    <a:gd name="T28" fmla="*/ 198 w 291"/>
                    <a:gd name="T29" fmla="*/ 428 h 467"/>
                    <a:gd name="T30" fmla="*/ 180 w 291"/>
                    <a:gd name="T31" fmla="*/ 448 h 467"/>
                    <a:gd name="T32" fmla="*/ 156 w 291"/>
                    <a:gd name="T33" fmla="*/ 437 h 467"/>
                    <a:gd name="T34" fmla="*/ 141 w 291"/>
                    <a:gd name="T35" fmla="*/ 441 h 467"/>
                    <a:gd name="T36" fmla="*/ 136 w 291"/>
                    <a:gd name="T37" fmla="*/ 453 h 467"/>
                    <a:gd name="T38" fmla="*/ 134 w 291"/>
                    <a:gd name="T39" fmla="*/ 467 h 467"/>
                    <a:gd name="T40" fmla="*/ 127 w 291"/>
                    <a:gd name="T41" fmla="*/ 467 h 467"/>
                    <a:gd name="T42" fmla="*/ 114 w 291"/>
                    <a:gd name="T43" fmla="*/ 448 h 467"/>
                    <a:gd name="T44" fmla="*/ 101 w 291"/>
                    <a:gd name="T45" fmla="*/ 436 h 467"/>
                    <a:gd name="T46" fmla="*/ 79 w 291"/>
                    <a:gd name="T47" fmla="*/ 443 h 467"/>
                    <a:gd name="T48" fmla="*/ 74 w 291"/>
                    <a:gd name="T49" fmla="*/ 401 h 467"/>
                    <a:gd name="T50" fmla="*/ 52 w 291"/>
                    <a:gd name="T51" fmla="*/ 392 h 467"/>
                    <a:gd name="T52" fmla="*/ 38 w 291"/>
                    <a:gd name="T53" fmla="*/ 348 h 467"/>
                    <a:gd name="T54" fmla="*/ 19 w 291"/>
                    <a:gd name="T55" fmla="*/ 348 h 467"/>
                    <a:gd name="T56" fmla="*/ 0 w 291"/>
                    <a:gd name="T57" fmla="*/ 283 h 467"/>
                    <a:gd name="T58" fmla="*/ 17 w 291"/>
                    <a:gd name="T59" fmla="*/ 273 h 467"/>
                    <a:gd name="T60" fmla="*/ 38 w 291"/>
                    <a:gd name="T61" fmla="*/ 239 h 467"/>
                    <a:gd name="T62" fmla="*/ 53 w 291"/>
                    <a:gd name="T63" fmla="*/ 237 h 467"/>
                    <a:gd name="T64" fmla="*/ 58 w 291"/>
                    <a:gd name="T65" fmla="*/ 225 h 467"/>
                    <a:gd name="T66" fmla="*/ 108 w 291"/>
                    <a:gd name="T67" fmla="*/ 188 h 467"/>
                    <a:gd name="T68" fmla="*/ 109 w 291"/>
                    <a:gd name="T69" fmla="*/ 177 h 467"/>
                    <a:gd name="T70" fmla="*/ 123 w 291"/>
                    <a:gd name="T71" fmla="*/ 169 h 467"/>
                    <a:gd name="T72" fmla="*/ 123 w 291"/>
                    <a:gd name="T73" fmla="*/ 160 h 467"/>
                    <a:gd name="T74" fmla="*/ 144 w 291"/>
                    <a:gd name="T75" fmla="*/ 143 h 467"/>
                    <a:gd name="T76" fmla="*/ 144 w 291"/>
                    <a:gd name="T77" fmla="*/ 133 h 467"/>
                    <a:gd name="T78" fmla="*/ 168 w 291"/>
                    <a:gd name="T79" fmla="*/ 67 h 467"/>
                    <a:gd name="T80" fmla="*/ 198 w 291"/>
                    <a:gd name="T81" fmla="*/ 54 h 467"/>
                    <a:gd name="T82" fmla="*/ 205 w 291"/>
                    <a:gd name="T83" fmla="*/ 29 h 467"/>
                    <a:gd name="T84" fmla="*/ 244 w 291"/>
                    <a:gd name="T8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467">
                      <a:moveTo>
                        <a:pt x="244" y="0"/>
                      </a:moveTo>
                      <a:lnTo>
                        <a:pt x="256" y="35"/>
                      </a:lnTo>
                      <a:lnTo>
                        <a:pt x="266" y="50"/>
                      </a:lnTo>
                      <a:lnTo>
                        <a:pt x="269" y="133"/>
                      </a:lnTo>
                      <a:lnTo>
                        <a:pt x="291" y="175"/>
                      </a:lnTo>
                      <a:lnTo>
                        <a:pt x="284" y="197"/>
                      </a:lnTo>
                      <a:lnTo>
                        <a:pt x="260" y="238"/>
                      </a:lnTo>
                      <a:lnTo>
                        <a:pt x="260" y="279"/>
                      </a:lnTo>
                      <a:lnTo>
                        <a:pt x="256" y="317"/>
                      </a:lnTo>
                      <a:lnTo>
                        <a:pt x="246" y="354"/>
                      </a:lnTo>
                      <a:lnTo>
                        <a:pt x="254" y="388"/>
                      </a:lnTo>
                      <a:lnTo>
                        <a:pt x="249" y="433"/>
                      </a:lnTo>
                      <a:lnTo>
                        <a:pt x="240" y="455"/>
                      </a:lnTo>
                      <a:lnTo>
                        <a:pt x="231" y="445"/>
                      </a:lnTo>
                      <a:lnTo>
                        <a:pt x="198" y="428"/>
                      </a:lnTo>
                      <a:lnTo>
                        <a:pt x="180" y="448"/>
                      </a:lnTo>
                      <a:lnTo>
                        <a:pt x="156" y="437"/>
                      </a:lnTo>
                      <a:lnTo>
                        <a:pt x="141" y="441"/>
                      </a:lnTo>
                      <a:lnTo>
                        <a:pt x="136" y="453"/>
                      </a:lnTo>
                      <a:lnTo>
                        <a:pt x="134" y="467"/>
                      </a:lnTo>
                      <a:lnTo>
                        <a:pt x="127" y="467"/>
                      </a:lnTo>
                      <a:lnTo>
                        <a:pt x="114" y="448"/>
                      </a:lnTo>
                      <a:lnTo>
                        <a:pt x="101" y="436"/>
                      </a:lnTo>
                      <a:lnTo>
                        <a:pt x="79" y="443"/>
                      </a:lnTo>
                      <a:lnTo>
                        <a:pt x="74" y="401"/>
                      </a:lnTo>
                      <a:lnTo>
                        <a:pt x="52" y="392"/>
                      </a:lnTo>
                      <a:lnTo>
                        <a:pt x="38" y="348"/>
                      </a:lnTo>
                      <a:lnTo>
                        <a:pt x="19" y="348"/>
                      </a:lnTo>
                      <a:lnTo>
                        <a:pt x="0" y="283"/>
                      </a:lnTo>
                      <a:lnTo>
                        <a:pt x="17" y="273"/>
                      </a:lnTo>
                      <a:lnTo>
                        <a:pt x="38" y="239"/>
                      </a:lnTo>
                      <a:lnTo>
                        <a:pt x="53" y="237"/>
                      </a:lnTo>
                      <a:lnTo>
                        <a:pt x="58" y="225"/>
                      </a:lnTo>
                      <a:lnTo>
                        <a:pt x="108" y="188"/>
                      </a:lnTo>
                      <a:lnTo>
                        <a:pt x="109" y="177"/>
                      </a:lnTo>
                      <a:lnTo>
                        <a:pt x="123" y="169"/>
                      </a:lnTo>
                      <a:lnTo>
                        <a:pt x="123" y="160"/>
                      </a:lnTo>
                      <a:lnTo>
                        <a:pt x="144" y="143"/>
                      </a:lnTo>
                      <a:lnTo>
                        <a:pt x="144" y="133"/>
                      </a:lnTo>
                      <a:lnTo>
                        <a:pt x="168" y="67"/>
                      </a:lnTo>
                      <a:lnTo>
                        <a:pt x="198" y="54"/>
                      </a:lnTo>
                      <a:lnTo>
                        <a:pt x="205" y="29"/>
                      </a:lnTo>
                      <a:lnTo>
                        <a:pt x="2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0" name="Freeform 59">
                  <a:extLst>
                    <a:ext uri="{FF2B5EF4-FFF2-40B4-BE49-F238E27FC236}">
                      <a16:creationId xmlns:a16="http://schemas.microsoft.com/office/drawing/2014/main" id="{E01A3737-4746-445B-9B9E-3A7CB8627861}"/>
                    </a:ext>
                  </a:extLst>
                </p:cNvPr>
                <p:cNvSpPr>
                  <a:spLocks/>
                </p:cNvSpPr>
                <p:nvPr/>
              </p:nvSpPr>
              <p:spPr bwMode="auto">
                <a:xfrm>
                  <a:off x="6550026" y="3346451"/>
                  <a:ext cx="600075" cy="565150"/>
                </a:xfrm>
                <a:custGeom>
                  <a:avLst/>
                  <a:gdLst>
                    <a:gd name="T0" fmla="*/ 102 w 378"/>
                    <a:gd name="T1" fmla="*/ 0 h 356"/>
                    <a:gd name="T2" fmla="*/ 148 w 378"/>
                    <a:gd name="T3" fmla="*/ 32 h 356"/>
                    <a:gd name="T4" fmla="*/ 181 w 378"/>
                    <a:gd name="T5" fmla="*/ 72 h 356"/>
                    <a:gd name="T6" fmla="*/ 191 w 378"/>
                    <a:gd name="T7" fmla="*/ 72 h 356"/>
                    <a:gd name="T8" fmla="*/ 204 w 378"/>
                    <a:gd name="T9" fmla="*/ 93 h 356"/>
                    <a:gd name="T10" fmla="*/ 221 w 378"/>
                    <a:gd name="T11" fmla="*/ 88 h 356"/>
                    <a:gd name="T12" fmla="*/ 240 w 378"/>
                    <a:gd name="T13" fmla="*/ 66 h 356"/>
                    <a:gd name="T14" fmla="*/ 261 w 378"/>
                    <a:gd name="T15" fmla="*/ 70 h 356"/>
                    <a:gd name="T16" fmla="*/ 269 w 378"/>
                    <a:gd name="T17" fmla="*/ 80 h 356"/>
                    <a:gd name="T18" fmla="*/ 303 w 378"/>
                    <a:gd name="T19" fmla="*/ 71 h 356"/>
                    <a:gd name="T20" fmla="*/ 361 w 378"/>
                    <a:gd name="T21" fmla="*/ 14 h 356"/>
                    <a:gd name="T22" fmla="*/ 378 w 378"/>
                    <a:gd name="T23" fmla="*/ 39 h 356"/>
                    <a:gd name="T24" fmla="*/ 373 w 378"/>
                    <a:gd name="T25" fmla="*/ 95 h 356"/>
                    <a:gd name="T26" fmla="*/ 348 w 378"/>
                    <a:gd name="T27" fmla="*/ 109 h 356"/>
                    <a:gd name="T28" fmla="*/ 339 w 378"/>
                    <a:gd name="T29" fmla="*/ 125 h 356"/>
                    <a:gd name="T30" fmla="*/ 344 w 378"/>
                    <a:gd name="T31" fmla="*/ 136 h 356"/>
                    <a:gd name="T32" fmla="*/ 330 w 378"/>
                    <a:gd name="T33" fmla="*/ 150 h 356"/>
                    <a:gd name="T34" fmla="*/ 313 w 378"/>
                    <a:gd name="T35" fmla="*/ 159 h 356"/>
                    <a:gd name="T36" fmla="*/ 304 w 378"/>
                    <a:gd name="T37" fmla="*/ 150 h 356"/>
                    <a:gd name="T38" fmla="*/ 301 w 378"/>
                    <a:gd name="T39" fmla="*/ 154 h 356"/>
                    <a:gd name="T40" fmla="*/ 299 w 378"/>
                    <a:gd name="T41" fmla="*/ 168 h 356"/>
                    <a:gd name="T42" fmla="*/ 313 w 378"/>
                    <a:gd name="T43" fmla="*/ 214 h 356"/>
                    <a:gd name="T44" fmla="*/ 313 w 378"/>
                    <a:gd name="T45" fmla="*/ 277 h 356"/>
                    <a:gd name="T46" fmla="*/ 286 w 378"/>
                    <a:gd name="T47" fmla="*/ 343 h 356"/>
                    <a:gd name="T48" fmla="*/ 270 w 378"/>
                    <a:gd name="T49" fmla="*/ 356 h 356"/>
                    <a:gd name="T50" fmla="*/ 204 w 378"/>
                    <a:gd name="T51" fmla="*/ 291 h 356"/>
                    <a:gd name="T52" fmla="*/ 188 w 378"/>
                    <a:gd name="T53" fmla="*/ 264 h 356"/>
                    <a:gd name="T54" fmla="*/ 168 w 378"/>
                    <a:gd name="T55" fmla="*/ 263 h 356"/>
                    <a:gd name="T56" fmla="*/ 147 w 378"/>
                    <a:gd name="T57" fmla="*/ 301 h 356"/>
                    <a:gd name="T58" fmla="*/ 136 w 378"/>
                    <a:gd name="T59" fmla="*/ 307 h 356"/>
                    <a:gd name="T60" fmla="*/ 125 w 378"/>
                    <a:gd name="T61" fmla="*/ 298 h 356"/>
                    <a:gd name="T62" fmla="*/ 62 w 378"/>
                    <a:gd name="T63" fmla="*/ 298 h 356"/>
                    <a:gd name="T64" fmla="*/ 53 w 378"/>
                    <a:gd name="T65" fmla="*/ 294 h 356"/>
                    <a:gd name="T66" fmla="*/ 43 w 378"/>
                    <a:gd name="T67" fmla="*/ 269 h 356"/>
                    <a:gd name="T68" fmla="*/ 31 w 378"/>
                    <a:gd name="T69" fmla="*/ 263 h 356"/>
                    <a:gd name="T70" fmla="*/ 27 w 378"/>
                    <a:gd name="T71" fmla="*/ 248 h 356"/>
                    <a:gd name="T72" fmla="*/ 0 w 378"/>
                    <a:gd name="T73" fmla="*/ 232 h 356"/>
                    <a:gd name="T74" fmla="*/ 8 w 378"/>
                    <a:gd name="T75" fmla="*/ 185 h 356"/>
                    <a:gd name="T76" fmla="*/ 8 w 378"/>
                    <a:gd name="T77" fmla="*/ 155 h 356"/>
                    <a:gd name="T78" fmla="*/ 51 w 378"/>
                    <a:gd name="T79" fmla="*/ 14 h 356"/>
                    <a:gd name="T80" fmla="*/ 98 w 378"/>
                    <a:gd name="T81" fmla="*/ 4 h 356"/>
                    <a:gd name="T82" fmla="*/ 102 w 378"/>
                    <a:gd name="T8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356">
                      <a:moveTo>
                        <a:pt x="102" y="0"/>
                      </a:moveTo>
                      <a:lnTo>
                        <a:pt x="148" y="32"/>
                      </a:lnTo>
                      <a:lnTo>
                        <a:pt x="181" y="72"/>
                      </a:lnTo>
                      <a:lnTo>
                        <a:pt x="191" y="72"/>
                      </a:lnTo>
                      <a:lnTo>
                        <a:pt x="204" y="93"/>
                      </a:lnTo>
                      <a:lnTo>
                        <a:pt x="221" y="88"/>
                      </a:lnTo>
                      <a:lnTo>
                        <a:pt x="240" y="66"/>
                      </a:lnTo>
                      <a:lnTo>
                        <a:pt x="261" y="70"/>
                      </a:lnTo>
                      <a:lnTo>
                        <a:pt x="269" y="80"/>
                      </a:lnTo>
                      <a:lnTo>
                        <a:pt x="303" y="71"/>
                      </a:lnTo>
                      <a:lnTo>
                        <a:pt x="361" y="14"/>
                      </a:lnTo>
                      <a:lnTo>
                        <a:pt x="378" y="39"/>
                      </a:lnTo>
                      <a:lnTo>
                        <a:pt x="373" y="95"/>
                      </a:lnTo>
                      <a:lnTo>
                        <a:pt x="348" y="109"/>
                      </a:lnTo>
                      <a:lnTo>
                        <a:pt x="339" y="125"/>
                      </a:lnTo>
                      <a:lnTo>
                        <a:pt x="344" y="136"/>
                      </a:lnTo>
                      <a:lnTo>
                        <a:pt x="330" y="150"/>
                      </a:lnTo>
                      <a:lnTo>
                        <a:pt x="313" y="159"/>
                      </a:lnTo>
                      <a:lnTo>
                        <a:pt x="304" y="150"/>
                      </a:lnTo>
                      <a:lnTo>
                        <a:pt x="301" y="154"/>
                      </a:lnTo>
                      <a:lnTo>
                        <a:pt x="299" y="168"/>
                      </a:lnTo>
                      <a:lnTo>
                        <a:pt x="313" y="214"/>
                      </a:lnTo>
                      <a:lnTo>
                        <a:pt x="313" y="277"/>
                      </a:lnTo>
                      <a:lnTo>
                        <a:pt x="286" y="343"/>
                      </a:lnTo>
                      <a:lnTo>
                        <a:pt x="270" y="356"/>
                      </a:lnTo>
                      <a:lnTo>
                        <a:pt x="204" y="291"/>
                      </a:lnTo>
                      <a:lnTo>
                        <a:pt x="188" y="264"/>
                      </a:lnTo>
                      <a:lnTo>
                        <a:pt x="168" y="263"/>
                      </a:lnTo>
                      <a:lnTo>
                        <a:pt x="147" y="301"/>
                      </a:lnTo>
                      <a:lnTo>
                        <a:pt x="136" y="307"/>
                      </a:lnTo>
                      <a:lnTo>
                        <a:pt x="125" y="298"/>
                      </a:lnTo>
                      <a:lnTo>
                        <a:pt x="62" y="298"/>
                      </a:lnTo>
                      <a:lnTo>
                        <a:pt x="53" y="294"/>
                      </a:lnTo>
                      <a:lnTo>
                        <a:pt x="43" y="269"/>
                      </a:lnTo>
                      <a:lnTo>
                        <a:pt x="31" y="263"/>
                      </a:lnTo>
                      <a:lnTo>
                        <a:pt x="27" y="248"/>
                      </a:lnTo>
                      <a:lnTo>
                        <a:pt x="0" y="232"/>
                      </a:lnTo>
                      <a:lnTo>
                        <a:pt x="8" y="185"/>
                      </a:lnTo>
                      <a:lnTo>
                        <a:pt x="8" y="155"/>
                      </a:lnTo>
                      <a:lnTo>
                        <a:pt x="51" y="14"/>
                      </a:lnTo>
                      <a:lnTo>
                        <a:pt x="98" y="4"/>
                      </a:lnTo>
                      <a:lnTo>
                        <a:pt x="1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1" name="Groupe 70">
                <a:extLst>
                  <a:ext uri="{FF2B5EF4-FFF2-40B4-BE49-F238E27FC236}">
                    <a16:creationId xmlns:a16="http://schemas.microsoft.com/office/drawing/2014/main" id="{C2E83137-9250-4DE6-A61C-BE4FD2969D62}"/>
                  </a:ext>
                </a:extLst>
              </p:cNvPr>
              <p:cNvGrpSpPr/>
              <p:nvPr/>
            </p:nvGrpSpPr>
            <p:grpSpPr>
              <a:xfrm>
                <a:off x="7840961" y="1431150"/>
                <a:ext cx="637150" cy="910001"/>
                <a:chOff x="6469063" y="1339851"/>
                <a:chExt cx="1398588" cy="2154238"/>
              </a:xfrm>
              <a:solidFill>
                <a:srgbClr val="55555F">
                  <a:lumMod val="20000"/>
                  <a:lumOff val="80000"/>
                </a:srgbClr>
              </a:solidFill>
            </p:grpSpPr>
            <p:sp>
              <p:nvSpPr>
                <p:cNvPr id="139" name="Freeform 64">
                  <a:extLst>
                    <a:ext uri="{FF2B5EF4-FFF2-40B4-BE49-F238E27FC236}">
                      <a16:creationId xmlns:a16="http://schemas.microsoft.com/office/drawing/2014/main" id="{28F7AA54-1995-435A-B5EA-F5B1DC423B09}"/>
                    </a:ext>
                  </a:extLst>
                </p:cNvPr>
                <p:cNvSpPr>
                  <a:spLocks/>
                </p:cNvSpPr>
                <p:nvPr/>
              </p:nvSpPr>
              <p:spPr bwMode="auto">
                <a:xfrm>
                  <a:off x="7337426" y="2441576"/>
                  <a:ext cx="180975" cy="206375"/>
                </a:xfrm>
                <a:custGeom>
                  <a:avLst/>
                  <a:gdLst>
                    <a:gd name="T0" fmla="*/ 31 w 114"/>
                    <a:gd name="T1" fmla="*/ 0 h 130"/>
                    <a:gd name="T2" fmla="*/ 55 w 114"/>
                    <a:gd name="T3" fmla="*/ 17 h 130"/>
                    <a:gd name="T4" fmla="*/ 77 w 114"/>
                    <a:gd name="T5" fmla="*/ 51 h 130"/>
                    <a:gd name="T6" fmla="*/ 82 w 114"/>
                    <a:gd name="T7" fmla="*/ 67 h 130"/>
                    <a:gd name="T8" fmla="*/ 110 w 114"/>
                    <a:gd name="T9" fmla="*/ 85 h 130"/>
                    <a:gd name="T10" fmla="*/ 114 w 114"/>
                    <a:gd name="T11" fmla="*/ 115 h 130"/>
                    <a:gd name="T12" fmla="*/ 92 w 114"/>
                    <a:gd name="T13" fmla="*/ 117 h 130"/>
                    <a:gd name="T14" fmla="*/ 72 w 114"/>
                    <a:gd name="T15" fmla="*/ 130 h 130"/>
                    <a:gd name="T16" fmla="*/ 28 w 114"/>
                    <a:gd name="T17" fmla="*/ 104 h 130"/>
                    <a:gd name="T18" fmla="*/ 0 w 114"/>
                    <a:gd name="T19" fmla="*/ 26 h 130"/>
                    <a:gd name="T20" fmla="*/ 18 w 114"/>
                    <a:gd name="T21" fmla="*/ 1 h 130"/>
                    <a:gd name="T22" fmla="*/ 31 w 114"/>
                    <a:gd name="T2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30">
                      <a:moveTo>
                        <a:pt x="31" y="0"/>
                      </a:moveTo>
                      <a:lnTo>
                        <a:pt x="55" y="17"/>
                      </a:lnTo>
                      <a:lnTo>
                        <a:pt x="77" y="51"/>
                      </a:lnTo>
                      <a:lnTo>
                        <a:pt x="82" y="67"/>
                      </a:lnTo>
                      <a:lnTo>
                        <a:pt x="110" y="85"/>
                      </a:lnTo>
                      <a:lnTo>
                        <a:pt x="114" y="115"/>
                      </a:lnTo>
                      <a:lnTo>
                        <a:pt x="92" y="117"/>
                      </a:lnTo>
                      <a:lnTo>
                        <a:pt x="72" y="130"/>
                      </a:lnTo>
                      <a:lnTo>
                        <a:pt x="28" y="104"/>
                      </a:lnTo>
                      <a:lnTo>
                        <a:pt x="0" y="26"/>
                      </a:lnTo>
                      <a:lnTo>
                        <a:pt x="18" y="1"/>
                      </a:lnTo>
                      <a:lnTo>
                        <a:pt x="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0" name="Freeform 65">
                  <a:extLst>
                    <a:ext uri="{FF2B5EF4-FFF2-40B4-BE49-F238E27FC236}">
                      <a16:creationId xmlns:a16="http://schemas.microsoft.com/office/drawing/2014/main" id="{85778F2D-A282-4B5D-9B3A-0E0761C80760}"/>
                    </a:ext>
                  </a:extLst>
                </p:cNvPr>
                <p:cNvSpPr>
                  <a:spLocks/>
                </p:cNvSpPr>
                <p:nvPr/>
              </p:nvSpPr>
              <p:spPr bwMode="auto">
                <a:xfrm>
                  <a:off x="6745288" y="2336801"/>
                  <a:ext cx="636588" cy="517525"/>
                </a:xfrm>
                <a:custGeom>
                  <a:avLst/>
                  <a:gdLst>
                    <a:gd name="T0" fmla="*/ 180 w 401"/>
                    <a:gd name="T1" fmla="*/ 0 h 326"/>
                    <a:gd name="T2" fmla="*/ 218 w 401"/>
                    <a:gd name="T3" fmla="*/ 25 h 326"/>
                    <a:gd name="T4" fmla="*/ 260 w 401"/>
                    <a:gd name="T5" fmla="*/ 25 h 326"/>
                    <a:gd name="T6" fmla="*/ 266 w 401"/>
                    <a:gd name="T7" fmla="*/ 20 h 326"/>
                    <a:gd name="T8" fmla="*/ 294 w 401"/>
                    <a:gd name="T9" fmla="*/ 43 h 326"/>
                    <a:gd name="T10" fmla="*/ 302 w 401"/>
                    <a:gd name="T11" fmla="*/ 40 h 326"/>
                    <a:gd name="T12" fmla="*/ 307 w 401"/>
                    <a:gd name="T13" fmla="*/ 12 h 326"/>
                    <a:gd name="T14" fmla="*/ 315 w 401"/>
                    <a:gd name="T15" fmla="*/ 9 h 326"/>
                    <a:gd name="T16" fmla="*/ 361 w 401"/>
                    <a:gd name="T17" fmla="*/ 50 h 326"/>
                    <a:gd name="T18" fmla="*/ 391 w 401"/>
                    <a:gd name="T19" fmla="*/ 67 h 326"/>
                    <a:gd name="T20" fmla="*/ 373 w 401"/>
                    <a:gd name="T21" fmla="*/ 92 h 326"/>
                    <a:gd name="T22" fmla="*/ 401 w 401"/>
                    <a:gd name="T23" fmla="*/ 170 h 326"/>
                    <a:gd name="T24" fmla="*/ 353 w 401"/>
                    <a:gd name="T25" fmla="*/ 172 h 326"/>
                    <a:gd name="T26" fmla="*/ 353 w 401"/>
                    <a:gd name="T27" fmla="*/ 181 h 326"/>
                    <a:gd name="T28" fmla="*/ 340 w 401"/>
                    <a:gd name="T29" fmla="*/ 186 h 326"/>
                    <a:gd name="T30" fmla="*/ 325 w 401"/>
                    <a:gd name="T31" fmla="*/ 182 h 326"/>
                    <a:gd name="T32" fmla="*/ 322 w 401"/>
                    <a:gd name="T33" fmla="*/ 183 h 326"/>
                    <a:gd name="T34" fmla="*/ 320 w 401"/>
                    <a:gd name="T35" fmla="*/ 186 h 326"/>
                    <a:gd name="T36" fmla="*/ 330 w 401"/>
                    <a:gd name="T37" fmla="*/ 197 h 326"/>
                    <a:gd name="T38" fmla="*/ 309 w 401"/>
                    <a:gd name="T39" fmla="*/ 205 h 326"/>
                    <a:gd name="T40" fmla="*/ 279 w 401"/>
                    <a:gd name="T41" fmla="*/ 205 h 326"/>
                    <a:gd name="T42" fmla="*/ 163 w 401"/>
                    <a:gd name="T43" fmla="*/ 292 h 326"/>
                    <a:gd name="T44" fmla="*/ 143 w 401"/>
                    <a:gd name="T45" fmla="*/ 301 h 326"/>
                    <a:gd name="T46" fmla="*/ 99 w 401"/>
                    <a:gd name="T47" fmla="*/ 326 h 326"/>
                    <a:gd name="T48" fmla="*/ 60 w 401"/>
                    <a:gd name="T49" fmla="*/ 324 h 326"/>
                    <a:gd name="T50" fmla="*/ 54 w 401"/>
                    <a:gd name="T51" fmla="*/ 320 h 326"/>
                    <a:gd name="T52" fmla="*/ 39 w 401"/>
                    <a:gd name="T53" fmla="*/ 281 h 326"/>
                    <a:gd name="T54" fmla="*/ 18 w 401"/>
                    <a:gd name="T55" fmla="*/ 275 h 326"/>
                    <a:gd name="T56" fmla="*/ 18 w 401"/>
                    <a:gd name="T57" fmla="*/ 254 h 326"/>
                    <a:gd name="T58" fmla="*/ 4 w 401"/>
                    <a:gd name="T59" fmla="*/ 242 h 326"/>
                    <a:gd name="T60" fmla="*/ 8 w 401"/>
                    <a:gd name="T61" fmla="*/ 237 h 326"/>
                    <a:gd name="T62" fmla="*/ 24 w 401"/>
                    <a:gd name="T63" fmla="*/ 233 h 326"/>
                    <a:gd name="T64" fmla="*/ 33 w 401"/>
                    <a:gd name="T65" fmla="*/ 197 h 326"/>
                    <a:gd name="T66" fmla="*/ 0 w 401"/>
                    <a:gd name="T67" fmla="*/ 188 h 326"/>
                    <a:gd name="T68" fmla="*/ 3 w 401"/>
                    <a:gd name="T69" fmla="*/ 171 h 326"/>
                    <a:gd name="T70" fmla="*/ 29 w 401"/>
                    <a:gd name="T71" fmla="*/ 157 h 326"/>
                    <a:gd name="T72" fmla="*/ 54 w 401"/>
                    <a:gd name="T73" fmla="*/ 165 h 326"/>
                    <a:gd name="T74" fmla="*/ 74 w 401"/>
                    <a:gd name="T75" fmla="*/ 156 h 326"/>
                    <a:gd name="T76" fmla="*/ 83 w 401"/>
                    <a:gd name="T77" fmla="*/ 117 h 326"/>
                    <a:gd name="T78" fmla="*/ 92 w 401"/>
                    <a:gd name="T79" fmla="*/ 83 h 326"/>
                    <a:gd name="T80" fmla="*/ 107 w 401"/>
                    <a:gd name="T81" fmla="*/ 82 h 326"/>
                    <a:gd name="T82" fmla="*/ 119 w 401"/>
                    <a:gd name="T83" fmla="*/ 63 h 326"/>
                    <a:gd name="T84" fmla="*/ 131 w 401"/>
                    <a:gd name="T85" fmla="*/ 62 h 326"/>
                    <a:gd name="T86" fmla="*/ 136 w 401"/>
                    <a:gd name="T87" fmla="*/ 48 h 326"/>
                    <a:gd name="T88" fmla="*/ 160 w 401"/>
                    <a:gd name="T89" fmla="*/ 45 h 326"/>
                    <a:gd name="T90" fmla="*/ 175 w 401"/>
                    <a:gd name="T91" fmla="*/ 5 h 326"/>
                    <a:gd name="T92" fmla="*/ 180 w 401"/>
                    <a:gd name="T9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26">
                      <a:moveTo>
                        <a:pt x="180" y="0"/>
                      </a:moveTo>
                      <a:lnTo>
                        <a:pt x="218" y="25"/>
                      </a:lnTo>
                      <a:lnTo>
                        <a:pt x="260" y="25"/>
                      </a:lnTo>
                      <a:lnTo>
                        <a:pt x="266" y="20"/>
                      </a:lnTo>
                      <a:lnTo>
                        <a:pt x="294" y="43"/>
                      </a:lnTo>
                      <a:lnTo>
                        <a:pt x="302" y="40"/>
                      </a:lnTo>
                      <a:lnTo>
                        <a:pt x="307" y="12"/>
                      </a:lnTo>
                      <a:lnTo>
                        <a:pt x="315" y="9"/>
                      </a:lnTo>
                      <a:lnTo>
                        <a:pt x="361" y="50"/>
                      </a:lnTo>
                      <a:lnTo>
                        <a:pt x="391" y="67"/>
                      </a:lnTo>
                      <a:lnTo>
                        <a:pt x="373" y="92"/>
                      </a:lnTo>
                      <a:lnTo>
                        <a:pt x="401" y="170"/>
                      </a:lnTo>
                      <a:lnTo>
                        <a:pt x="353" y="172"/>
                      </a:lnTo>
                      <a:lnTo>
                        <a:pt x="353" y="181"/>
                      </a:lnTo>
                      <a:lnTo>
                        <a:pt x="340" y="186"/>
                      </a:lnTo>
                      <a:lnTo>
                        <a:pt x="325" y="182"/>
                      </a:lnTo>
                      <a:lnTo>
                        <a:pt x="322" y="183"/>
                      </a:lnTo>
                      <a:lnTo>
                        <a:pt x="320" y="186"/>
                      </a:lnTo>
                      <a:lnTo>
                        <a:pt x="330" y="197"/>
                      </a:lnTo>
                      <a:lnTo>
                        <a:pt x="309" y="205"/>
                      </a:lnTo>
                      <a:lnTo>
                        <a:pt x="279" y="205"/>
                      </a:lnTo>
                      <a:lnTo>
                        <a:pt x="163" y="292"/>
                      </a:lnTo>
                      <a:lnTo>
                        <a:pt x="143" y="301"/>
                      </a:lnTo>
                      <a:lnTo>
                        <a:pt x="99" y="326"/>
                      </a:lnTo>
                      <a:lnTo>
                        <a:pt x="60" y="324"/>
                      </a:lnTo>
                      <a:lnTo>
                        <a:pt x="54" y="320"/>
                      </a:lnTo>
                      <a:lnTo>
                        <a:pt x="39" y="281"/>
                      </a:lnTo>
                      <a:lnTo>
                        <a:pt x="18" y="275"/>
                      </a:lnTo>
                      <a:lnTo>
                        <a:pt x="18" y="254"/>
                      </a:lnTo>
                      <a:lnTo>
                        <a:pt x="4" y="242"/>
                      </a:lnTo>
                      <a:lnTo>
                        <a:pt x="8" y="237"/>
                      </a:lnTo>
                      <a:lnTo>
                        <a:pt x="24" y="233"/>
                      </a:lnTo>
                      <a:lnTo>
                        <a:pt x="33" y="197"/>
                      </a:lnTo>
                      <a:lnTo>
                        <a:pt x="0" y="188"/>
                      </a:lnTo>
                      <a:lnTo>
                        <a:pt x="3" y="171"/>
                      </a:lnTo>
                      <a:lnTo>
                        <a:pt x="29" y="157"/>
                      </a:lnTo>
                      <a:lnTo>
                        <a:pt x="54" y="165"/>
                      </a:lnTo>
                      <a:lnTo>
                        <a:pt x="74" y="156"/>
                      </a:lnTo>
                      <a:lnTo>
                        <a:pt x="83" y="117"/>
                      </a:lnTo>
                      <a:lnTo>
                        <a:pt x="92" y="83"/>
                      </a:lnTo>
                      <a:lnTo>
                        <a:pt x="107" y="82"/>
                      </a:lnTo>
                      <a:lnTo>
                        <a:pt x="119" y="63"/>
                      </a:lnTo>
                      <a:lnTo>
                        <a:pt x="131" y="62"/>
                      </a:lnTo>
                      <a:lnTo>
                        <a:pt x="136" y="48"/>
                      </a:lnTo>
                      <a:lnTo>
                        <a:pt x="160" y="45"/>
                      </a:lnTo>
                      <a:lnTo>
                        <a:pt x="175" y="5"/>
                      </a:lnTo>
                      <a:lnTo>
                        <a:pt x="18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1" name="Freeform 66">
                  <a:extLst>
                    <a:ext uri="{FF2B5EF4-FFF2-40B4-BE49-F238E27FC236}">
                      <a16:creationId xmlns:a16="http://schemas.microsoft.com/office/drawing/2014/main" id="{E1AFB254-D826-4ED7-A91A-71CDA3C3FDEE}"/>
                    </a:ext>
                  </a:extLst>
                </p:cNvPr>
                <p:cNvSpPr>
                  <a:spLocks/>
                </p:cNvSpPr>
                <p:nvPr/>
              </p:nvSpPr>
              <p:spPr bwMode="auto">
                <a:xfrm>
                  <a:off x="6729413" y="2844801"/>
                  <a:ext cx="422275" cy="649288"/>
                </a:xfrm>
                <a:custGeom>
                  <a:avLst/>
                  <a:gdLst>
                    <a:gd name="T0" fmla="*/ 64 w 266"/>
                    <a:gd name="T1" fmla="*/ 0 h 409"/>
                    <a:gd name="T2" fmla="*/ 70 w 266"/>
                    <a:gd name="T3" fmla="*/ 4 h 409"/>
                    <a:gd name="T4" fmla="*/ 109 w 266"/>
                    <a:gd name="T5" fmla="*/ 6 h 409"/>
                    <a:gd name="T6" fmla="*/ 119 w 266"/>
                    <a:gd name="T7" fmla="*/ 25 h 409"/>
                    <a:gd name="T8" fmla="*/ 143 w 266"/>
                    <a:gd name="T9" fmla="*/ 34 h 409"/>
                    <a:gd name="T10" fmla="*/ 153 w 266"/>
                    <a:gd name="T11" fmla="*/ 46 h 409"/>
                    <a:gd name="T12" fmla="*/ 129 w 266"/>
                    <a:gd name="T13" fmla="*/ 96 h 409"/>
                    <a:gd name="T14" fmla="*/ 141 w 266"/>
                    <a:gd name="T15" fmla="*/ 103 h 409"/>
                    <a:gd name="T16" fmla="*/ 157 w 266"/>
                    <a:gd name="T17" fmla="*/ 99 h 409"/>
                    <a:gd name="T18" fmla="*/ 176 w 266"/>
                    <a:gd name="T19" fmla="*/ 110 h 409"/>
                    <a:gd name="T20" fmla="*/ 195 w 266"/>
                    <a:gd name="T21" fmla="*/ 105 h 409"/>
                    <a:gd name="T22" fmla="*/ 200 w 266"/>
                    <a:gd name="T23" fmla="*/ 109 h 409"/>
                    <a:gd name="T24" fmla="*/ 200 w 266"/>
                    <a:gd name="T25" fmla="*/ 125 h 409"/>
                    <a:gd name="T26" fmla="*/ 221 w 266"/>
                    <a:gd name="T27" fmla="*/ 142 h 409"/>
                    <a:gd name="T28" fmla="*/ 226 w 266"/>
                    <a:gd name="T29" fmla="*/ 163 h 409"/>
                    <a:gd name="T30" fmla="*/ 266 w 266"/>
                    <a:gd name="T31" fmla="*/ 185 h 409"/>
                    <a:gd name="T32" fmla="*/ 259 w 266"/>
                    <a:gd name="T33" fmla="*/ 204 h 409"/>
                    <a:gd name="T34" fmla="*/ 241 w 266"/>
                    <a:gd name="T35" fmla="*/ 227 h 409"/>
                    <a:gd name="T36" fmla="*/ 250 w 266"/>
                    <a:gd name="T37" fmla="*/ 247 h 409"/>
                    <a:gd name="T38" fmla="*/ 232 w 266"/>
                    <a:gd name="T39" fmla="*/ 279 h 409"/>
                    <a:gd name="T40" fmla="*/ 251 w 266"/>
                    <a:gd name="T41" fmla="*/ 302 h 409"/>
                    <a:gd name="T42" fmla="*/ 246 w 266"/>
                    <a:gd name="T43" fmla="*/ 315 h 409"/>
                    <a:gd name="T44" fmla="*/ 248 w 266"/>
                    <a:gd name="T45" fmla="*/ 330 h 409"/>
                    <a:gd name="T46" fmla="*/ 190 w 266"/>
                    <a:gd name="T47" fmla="*/ 387 h 409"/>
                    <a:gd name="T48" fmla="*/ 156 w 266"/>
                    <a:gd name="T49" fmla="*/ 396 h 409"/>
                    <a:gd name="T50" fmla="*/ 148 w 266"/>
                    <a:gd name="T51" fmla="*/ 386 h 409"/>
                    <a:gd name="T52" fmla="*/ 127 w 266"/>
                    <a:gd name="T53" fmla="*/ 382 h 409"/>
                    <a:gd name="T54" fmla="*/ 108 w 266"/>
                    <a:gd name="T55" fmla="*/ 404 h 409"/>
                    <a:gd name="T56" fmla="*/ 91 w 266"/>
                    <a:gd name="T57" fmla="*/ 409 h 409"/>
                    <a:gd name="T58" fmla="*/ 78 w 266"/>
                    <a:gd name="T59" fmla="*/ 388 h 409"/>
                    <a:gd name="T60" fmla="*/ 68 w 266"/>
                    <a:gd name="T61" fmla="*/ 388 h 409"/>
                    <a:gd name="T62" fmla="*/ 35 w 266"/>
                    <a:gd name="T63" fmla="*/ 348 h 409"/>
                    <a:gd name="T64" fmla="*/ 38 w 266"/>
                    <a:gd name="T65" fmla="*/ 336 h 409"/>
                    <a:gd name="T66" fmla="*/ 62 w 266"/>
                    <a:gd name="T67" fmla="*/ 325 h 409"/>
                    <a:gd name="T68" fmla="*/ 58 w 266"/>
                    <a:gd name="T69" fmla="*/ 315 h 409"/>
                    <a:gd name="T70" fmla="*/ 45 w 266"/>
                    <a:gd name="T71" fmla="*/ 310 h 409"/>
                    <a:gd name="T72" fmla="*/ 43 w 266"/>
                    <a:gd name="T73" fmla="*/ 293 h 409"/>
                    <a:gd name="T74" fmla="*/ 55 w 266"/>
                    <a:gd name="T75" fmla="*/ 284 h 409"/>
                    <a:gd name="T76" fmla="*/ 53 w 266"/>
                    <a:gd name="T77" fmla="*/ 238 h 409"/>
                    <a:gd name="T78" fmla="*/ 47 w 266"/>
                    <a:gd name="T79" fmla="*/ 234 h 409"/>
                    <a:gd name="T80" fmla="*/ 33 w 266"/>
                    <a:gd name="T81" fmla="*/ 224 h 409"/>
                    <a:gd name="T82" fmla="*/ 38 w 266"/>
                    <a:gd name="T83" fmla="*/ 214 h 409"/>
                    <a:gd name="T84" fmla="*/ 27 w 266"/>
                    <a:gd name="T85" fmla="*/ 203 h 409"/>
                    <a:gd name="T86" fmla="*/ 27 w 266"/>
                    <a:gd name="T87" fmla="*/ 194 h 409"/>
                    <a:gd name="T88" fmla="*/ 55 w 266"/>
                    <a:gd name="T89" fmla="*/ 177 h 409"/>
                    <a:gd name="T90" fmla="*/ 53 w 266"/>
                    <a:gd name="T91" fmla="*/ 168 h 409"/>
                    <a:gd name="T92" fmla="*/ 49 w 266"/>
                    <a:gd name="T93" fmla="*/ 169 h 409"/>
                    <a:gd name="T94" fmla="*/ 34 w 266"/>
                    <a:gd name="T95" fmla="*/ 159 h 409"/>
                    <a:gd name="T96" fmla="*/ 23 w 266"/>
                    <a:gd name="T97" fmla="*/ 153 h 409"/>
                    <a:gd name="T98" fmla="*/ 4 w 266"/>
                    <a:gd name="T99" fmla="*/ 144 h 409"/>
                    <a:gd name="T100" fmla="*/ 0 w 266"/>
                    <a:gd name="T101" fmla="*/ 129 h 409"/>
                    <a:gd name="T102" fmla="*/ 13 w 266"/>
                    <a:gd name="T103" fmla="*/ 114 h 409"/>
                    <a:gd name="T104" fmla="*/ 4 w 266"/>
                    <a:gd name="T105" fmla="*/ 108 h 409"/>
                    <a:gd name="T106" fmla="*/ 13 w 266"/>
                    <a:gd name="T107" fmla="*/ 94 h 409"/>
                    <a:gd name="T108" fmla="*/ 33 w 266"/>
                    <a:gd name="T109" fmla="*/ 89 h 409"/>
                    <a:gd name="T110" fmla="*/ 35 w 266"/>
                    <a:gd name="T111" fmla="*/ 70 h 409"/>
                    <a:gd name="T112" fmla="*/ 49 w 266"/>
                    <a:gd name="T113" fmla="*/ 58 h 409"/>
                    <a:gd name="T114" fmla="*/ 47 w 266"/>
                    <a:gd name="T115" fmla="*/ 40 h 409"/>
                    <a:gd name="T116" fmla="*/ 55 w 266"/>
                    <a:gd name="T117" fmla="*/ 29 h 409"/>
                    <a:gd name="T118" fmla="*/ 53 w 266"/>
                    <a:gd name="T119" fmla="*/ 11 h 409"/>
                    <a:gd name="T120" fmla="*/ 64 w 266"/>
                    <a:gd name="T1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09">
                      <a:moveTo>
                        <a:pt x="64" y="0"/>
                      </a:moveTo>
                      <a:lnTo>
                        <a:pt x="70" y="4"/>
                      </a:lnTo>
                      <a:lnTo>
                        <a:pt x="109" y="6"/>
                      </a:lnTo>
                      <a:lnTo>
                        <a:pt x="119" y="25"/>
                      </a:lnTo>
                      <a:lnTo>
                        <a:pt x="143" y="34"/>
                      </a:lnTo>
                      <a:lnTo>
                        <a:pt x="153" y="46"/>
                      </a:lnTo>
                      <a:lnTo>
                        <a:pt x="129" y="96"/>
                      </a:lnTo>
                      <a:lnTo>
                        <a:pt x="141" y="103"/>
                      </a:lnTo>
                      <a:lnTo>
                        <a:pt x="157" y="99"/>
                      </a:lnTo>
                      <a:lnTo>
                        <a:pt x="176" y="110"/>
                      </a:lnTo>
                      <a:lnTo>
                        <a:pt x="195" y="105"/>
                      </a:lnTo>
                      <a:lnTo>
                        <a:pt x="200" y="109"/>
                      </a:lnTo>
                      <a:lnTo>
                        <a:pt x="200" y="125"/>
                      </a:lnTo>
                      <a:lnTo>
                        <a:pt x="221" y="142"/>
                      </a:lnTo>
                      <a:lnTo>
                        <a:pt x="226" y="163"/>
                      </a:lnTo>
                      <a:lnTo>
                        <a:pt x="266" y="185"/>
                      </a:lnTo>
                      <a:lnTo>
                        <a:pt x="259" y="204"/>
                      </a:lnTo>
                      <a:lnTo>
                        <a:pt x="241" y="227"/>
                      </a:lnTo>
                      <a:lnTo>
                        <a:pt x="250" y="247"/>
                      </a:lnTo>
                      <a:lnTo>
                        <a:pt x="232" y="279"/>
                      </a:lnTo>
                      <a:lnTo>
                        <a:pt x="251" y="302"/>
                      </a:lnTo>
                      <a:lnTo>
                        <a:pt x="246" y="315"/>
                      </a:lnTo>
                      <a:lnTo>
                        <a:pt x="248" y="330"/>
                      </a:lnTo>
                      <a:lnTo>
                        <a:pt x="190" y="387"/>
                      </a:lnTo>
                      <a:lnTo>
                        <a:pt x="156" y="396"/>
                      </a:lnTo>
                      <a:lnTo>
                        <a:pt x="148" y="386"/>
                      </a:lnTo>
                      <a:lnTo>
                        <a:pt x="127" y="382"/>
                      </a:lnTo>
                      <a:lnTo>
                        <a:pt x="108" y="404"/>
                      </a:lnTo>
                      <a:lnTo>
                        <a:pt x="91" y="409"/>
                      </a:lnTo>
                      <a:lnTo>
                        <a:pt x="78" y="388"/>
                      </a:lnTo>
                      <a:lnTo>
                        <a:pt x="68" y="388"/>
                      </a:lnTo>
                      <a:lnTo>
                        <a:pt x="35" y="348"/>
                      </a:lnTo>
                      <a:lnTo>
                        <a:pt x="38" y="336"/>
                      </a:lnTo>
                      <a:lnTo>
                        <a:pt x="62" y="325"/>
                      </a:lnTo>
                      <a:lnTo>
                        <a:pt x="58" y="315"/>
                      </a:lnTo>
                      <a:lnTo>
                        <a:pt x="45" y="310"/>
                      </a:lnTo>
                      <a:lnTo>
                        <a:pt x="43" y="293"/>
                      </a:lnTo>
                      <a:lnTo>
                        <a:pt x="55" y="284"/>
                      </a:lnTo>
                      <a:lnTo>
                        <a:pt x="53" y="238"/>
                      </a:lnTo>
                      <a:lnTo>
                        <a:pt x="47" y="234"/>
                      </a:lnTo>
                      <a:lnTo>
                        <a:pt x="33" y="224"/>
                      </a:lnTo>
                      <a:lnTo>
                        <a:pt x="38" y="214"/>
                      </a:lnTo>
                      <a:lnTo>
                        <a:pt x="27" y="203"/>
                      </a:lnTo>
                      <a:lnTo>
                        <a:pt x="27" y="194"/>
                      </a:lnTo>
                      <a:lnTo>
                        <a:pt x="55" y="177"/>
                      </a:lnTo>
                      <a:lnTo>
                        <a:pt x="53" y="168"/>
                      </a:lnTo>
                      <a:lnTo>
                        <a:pt x="49" y="169"/>
                      </a:lnTo>
                      <a:lnTo>
                        <a:pt x="34" y="159"/>
                      </a:lnTo>
                      <a:lnTo>
                        <a:pt x="23" y="153"/>
                      </a:lnTo>
                      <a:lnTo>
                        <a:pt x="4" y="144"/>
                      </a:lnTo>
                      <a:lnTo>
                        <a:pt x="0" y="129"/>
                      </a:lnTo>
                      <a:lnTo>
                        <a:pt x="13" y="114"/>
                      </a:lnTo>
                      <a:lnTo>
                        <a:pt x="4" y="108"/>
                      </a:lnTo>
                      <a:lnTo>
                        <a:pt x="13" y="94"/>
                      </a:lnTo>
                      <a:lnTo>
                        <a:pt x="33" y="89"/>
                      </a:lnTo>
                      <a:lnTo>
                        <a:pt x="35" y="70"/>
                      </a:lnTo>
                      <a:lnTo>
                        <a:pt x="49" y="58"/>
                      </a:lnTo>
                      <a:lnTo>
                        <a:pt x="47" y="40"/>
                      </a:lnTo>
                      <a:lnTo>
                        <a:pt x="55" y="29"/>
                      </a:lnTo>
                      <a:lnTo>
                        <a:pt x="53" y="11"/>
                      </a:lnTo>
                      <a:lnTo>
                        <a:pt x="6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2" name="Freeform 67">
                  <a:extLst>
                    <a:ext uri="{FF2B5EF4-FFF2-40B4-BE49-F238E27FC236}">
                      <a16:creationId xmlns:a16="http://schemas.microsoft.com/office/drawing/2014/main" id="{52396B63-2BFF-4D36-B677-01F9EFA72D51}"/>
                    </a:ext>
                  </a:extLst>
                </p:cNvPr>
                <p:cNvSpPr>
                  <a:spLocks/>
                </p:cNvSpPr>
                <p:nvPr/>
              </p:nvSpPr>
              <p:spPr bwMode="auto">
                <a:xfrm>
                  <a:off x="6902451" y="2606676"/>
                  <a:ext cx="585788" cy="717550"/>
                </a:xfrm>
                <a:custGeom>
                  <a:avLst/>
                  <a:gdLst>
                    <a:gd name="T0" fmla="*/ 302 w 369"/>
                    <a:gd name="T1" fmla="*/ 0 h 452"/>
                    <a:gd name="T2" fmla="*/ 346 w 369"/>
                    <a:gd name="T3" fmla="*/ 26 h 452"/>
                    <a:gd name="T4" fmla="*/ 331 w 369"/>
                    <a:gd name="T5" fmla="*/ 62 h 452"/>
                    <a:gd name="T6" fmla="*/ 334 w 369"/>
                    <a:gd name="T7" fmla="*/ 68 h 452"/>
                    <a:gd name="T8" fmla="*/ 360 w 369"/>
                    <a:gd name="T9" fmla="*/ 63 h 452"/>
                    <a:gd name="T10" fmla="*/ 369 w 369"/>
                    <a:gd name="T11" fmla="*/ 78 h 452"/>
                    <a:gd name="T12" fmla="*/ 368 w 369"/>
                    <a:gd name="T13" fmla="*/ 92 h 452"/>
                    <a:gd name="T14" fmla="*/ 336 w 369"/>
                    <a:gd name="T15" fmla="*/ 139 h 452"/>
                    <a:gd name="T16" fmla="*/ 334 w 369"/>
                    <a:gd name="T17" fmla="*/ 157 h 452"/>
                    <a:gd name="T18" fmla="*/ 299 w 369"/>
                    <a:gd name="T19" fmla="*/ 188 h 452"/>
                    <a:gd name="T20" fmla="*/ 290 w 369"/>
                    <a:gd name="T21" fmla="*/ 220 h 452"/>
                    <a:gd name="T22" fmla="*/ 225 w 369"/>
                    <a:gd name="T23" fmla="*/ 258 h 452"/>
                    <a:gd name="T24" fmla="*/ 218 w 369"/>
                    <a:gd name="T25" fmla="*/ 278 h 452"/>
                    <a:gd name="T26" fmla="*/ 225 w 369"/>
                    <a:gd name="T27" fmla="*/ 319 h 452"/>
                    <a:gd name="T28" fmla="*/ 216 w 369"/>
                    <a:gd name="T29" fmla="*/ 344 h 452"/>
                    <a:gd name="T30" fmla="*/ 180 w 369"/>
                    <a:gd name="T31" fmla="*/ 367 h 452"/>
                    <a:gd name="T32" fmla="*/ 147 w 369"/>
                    <a:gd name="T33" fmla="*/ 424 h 452"/>
                    <a:gd name="T34" fmla="*/ 148 w 369"/>
                    <a:gd name="T35" fmla="*/ 436 h 452"/>
                    <a:gd name="T36" fmla="*/ 142 w 369"/>
                    <a:gd name="T37" fmla="*/ 452 h 452"/>
                    <a:gd name="T38" fmla="*/ 123 w 369"/>
                    <a:gd name="T39" fmla="*/ 429 h 452"/>
                    <a:gd name="T40" fmla="*/ 141 w 369"/>
                    <a:gd name="T41" fmla="*/ 397 h 452"/>
                    <a:gd name="T42" fmla="*/ 132 w 369"/>
                    <a:gd name="T43" fmla="*/ 377 h 452"/>
                    <a:gd name="T44" fmla="*/ 150 w 369"/>
                    <a:gd name="T45" fmla="*/ 354 h 452"/>
                    <a:gd name="T46" fmla="*/ 157 w 369"/>
                    <a:gd name="T47" fmla="*/ 335 h 452"/>
                    <a:gd name="T48" fmla="*/ 117 w 369"/>
                    <a:gd name="T49" fmla="*/ 313 h 452"/>
                    <a:gd name="T50" fmla="*/ 112 w 369"/>
                    <a:gd name="T51" fmla="*/ 292 h 452"/>
                    <a:gd name="T52" fmla="*/ 91 w 369"/>
                    <a:gd name="T53" fmla="*/ 275 h 452"/>
                    <a:gd name="T54" fmla="*/ 91 w 369"/>
                    <a:gd name="T55" fmla="*/ 259 h 452"/>
                    <a:gd name="T56" fmla="*/ 86 w 369"/>
                    <a:gd name="T57" fmla="*/ 255 h 452"/>
                    <a:gd name="T58" fmla="*/ 67 w 369"/>
                    <a:gd name="T59" fmla="*/ 260 h 452"/>
                    <a:gd name="T60" fmla="*/ 48 w 369"/>
                    <a:gd name="T61" fmla="*/ 249 h 452"/>
                    <a:gd name="T62" fmla="*/ 32 w 369"/>
                    <a:gd name="T63" fmla="*/ 253 h 452"/>
                    <a:gd name="T64" fmla="*/ 20 w 369"/>
                    <a:gd name="T65" fmla="*/ 246 h 452"/>
                    <a:gd name="T66" fmla="*/ 44 w 369"/>
                    <a:gd name="T67" fmla="*/ 196 h 452"/>
                    <a:gd name="T68" fmla="*/ 34 w 369"/>
                    <a:gd name="T69" fmla="*/ 184 h 452"/>
                    <a:gd name="T70" fmla="*/ 10 w 369"/>
                    <a:gd name="T71" fmla="*/ 175 h 452"/>
                    <a:gd name="T72" fmla="*/ 0 w 369"/>
                    <a:gd name="T73" fmla="*/ 156 h 452"/>
                    <a:gd name="T74" fmla="*/ 44 w 369"/>
                    <a:gd name="T75" fmla="*/ 131 h 452"/>
                    <a:gd name="T76" fmla="*/ 64 w 369"/>
                    <a:gd name="T77" fmla="*/ 122 h 452"/>
                    <a:gd name="T78" fmla="*/ 180 w 369"/>
                    <a:gd name="T79" fmla="*/ 35 h 452"/>
                    <a:gd name="T80" fmla="*/ 210 w 369"/>
                    <a:gd name="T81" fmla="*/ 35 h 452"/>
                    <a:gd name="T82" fmla="*/ 231 w 369"/>
                    <a:gd name="T83" fmla="*/ 27 h 452"/>
                    <a:gd name="T84" fmla="*/ 221 w 369"/>
                    <a:gd name="T85" fmla="*/ 16 h 452"/>
                    <a:gd name="T86" fmla="*/ 223 w 369"/>
                    <a:gd name="T87" fmla="*/ 13 h 452"/>
                    <a:gd name="T88" fmla="*/ 226 w 369"/>
                    <a:gd name="T89" fmla="*/ 12 h 452"/>
                    <a:gd name="T90" fmla="*/ 241 w 369"/>
                    <a:gd name="T91" fmla="*/ 16 h 452"/>
                    <a:gd name="T92" fmla="*/ 254 w 369"/>
                    <a:gd name="T93" fmla="*/ 11 h 452"/>
                    <a:gd name="T94" fmla="*/ 254 w 369"/>
                    <a:gd name="T95" fmla="*/ 2 h 452"/>
                    <a:gd name="T96" fmla="*/ 302 w 369"/>
                    <a:gd name="T9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452">
                      <a:moveTo>
                        <a:pt x="302" y="0"/>
                      </a:moveTo>
                      <a:lnTo>
                        <a:pt x="346" y="26"/>
                      </a:lnTo>
                      <a:lnTo>
                        <a:pt x="331" y="62"/>
                      </a:lnTo>
                      <a:lnTo>
                        <a:pt x="334" y="68"/>
                      </a:lnTo>
                      <a:lnTo>
                        <a:pt x="360" y="63"/>
                      </a:lnTo>
                      <a:lnTo>
                        <a:pt x="369" y="78"/>
                      </a:lnTo>
                      <a:lnTo>
                        <a:pt x="368" y="92"/>
                      </a:lnTo>
                      <a:lnTo>
                        <a:pt x="336" y="139"/>
                      </a:lnTo>
                      <a:lnTo>
                        <a:pt x="334" y="157"/>
                      </a:lnTo>
                      <a:lnTo>
                        <a:pt x="299" y="188"/>
                      </a:lnTo>
                      <a:lnTo>
                        <a:pt x="290" y="220"/>
                      </a:lnTo>
                      <a:lnTo>
                        <a:pt x="225" y="258"/>
                      </a:lnTo>
                      <a:lnTo>
                        <a:pt x="218" y="278"/>
                      </a:lnTo>
                      <a:lnTo>
                        <a:pt x="225" y="319"/>
                      </a:lnTo>
                      <a:lnTo>
                        <a:pt x="216" y="344"/>
                      </a:lnTo>
                      <a:lnTo>
                        <a:pt x="180" y="367"/>
                      </a:lnTo>
                      <a:lnTo>
                        <a:pt x="147" y="424"/>
                      </a:lnTo>
                      <a:lnTo>
                        <a:pt x="148" y="436"/>
                      </a:lnTo>
                      <a:lnTo>
                        <a:pt x="142" y="452"/>
                      </a:lnTo>
                      <a:lnTo>
                        <a:pt x="123" y="429"/>
                      </a:lnTo>
                      <a:lnTo>
                        <a:pt x="141" y="397"/>
                      </a:lnTo>
                      <a:lnTo>
                        <a:pt x="132" y="377"/>
                      </a:lnTo>
                      <a:lnTo>
                        <a:pt x="150" y="354"/>
                      </a:lnTo>
                      <a:lnTo>
                        <a:pt x="157" y="335"/>
                      </a:lnTo>
                      <a:lnTo>
                        <a:pt x="117" y="313"/>
                      </a:lnTo>
                      <a:lnTo>
                        <a:pt x="112" y="292"/>
                      </a:lnTo>
                      <a:lnTo>
                        <a:pt x="91" y="275"/>
                      </a:lnTo>
                      <a:lnTo>
                        <a:pt x="91" y="259"/>
                      </a:lnTo>
                      <a:lnTo>
                        <a:pt x="86" y="255"/>
                      </a:lnTo>
                      <a:lnTo>
                        <a:pt x="67" y="260"/>
                      </a:lnTo>
                      <a:lnTo>
                        <a:pt x="48" y="249"/>
                      </a:lnTo>
                      <a:lnTo>
                        <a:pt x="32" y="253"/>
                      </a:lnTo>
                      <a:lnTo>
                        <a:pt x="20" y="246"/>
                      </a:lnTo>
                      <a:lnTo>
                        <a:pt x="44" y="196"/>
                      </a:lnTo>
                      <a:lnTo>
                        <a:pt x="34" y="184"/>
                      </a:lnTo>
                      <a:lnTo>
                        <a:pt x="10" y="175"/>
                      </a:lnTo>
                      <a:lnTo>
                        <a:pt x="0" y="156"/>
                      </a:lnTo>
                      <a:lnTo>
                        <a:pt x="44" y="131"/>
                      </a:lnTo>
                      <a:lnTo>
                        <a:pt x="64" y="122"/>
                      </a:lnTo>
                      <a:lnTo>
                        <a:pt x="180" y="35"/>
                      </a:lnTo>
                      <a:lnTo>
                        <a:pt x="210" y="35"/>
                      </a:lnTo>
                      <a:lnTo>
                        <a:pt x="231" y="27"/>
                      </a:lnTo>
                      <a:lnTo>
                        <a:pt x="221" y="16"/>
                      </a:lnTo>
                      <a:lnTo>
                        <a:pt x="223" y="13"/>
                      </a:lnTo>
                      <a:lnTo>
                        <a:pt x="226" y="12"/>
                      </a:lnTo>
                      <a:lnTo>
                        <a:pt x="241" y="16"/>
                      </a:lnTo>
                      <a:lnTo>
                        <a:pt x="254" y="11"/>
                      </a:lnTo>
                      <a:lnTo>
                        <a:pt x="254" y="2"/>
                      </a:lnTo>
                      <a:lnTo>
                        <a:pt x="3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3" name="Freeform 68">
                  <a:extLst>
                    <a:ext uri="{FF2B5EF4-FFF2-40B4-BE49-F238E27FC236}">
                      <a16:creationId xmlns:a16="http://schemas.microsoft.com/office/drawing/2014/main" id="{D6E77A70-9633-45C8-BC90-996633251E79}"/>
                    </a:ext>
                  </a:extLst>
                </p:cNvPr>
                <p:cNvSpPr>
                  <a:spLocks/>
                </p:cNvSpPr>
                <p:nvPr/>
              </p:nvSpPr>
              <p:spPr bwMode="auto">
                <a:xfrm>
                  <a:off x="6719888" y="1989138"/>
                  <a:ext cx="766763" cy="454025"/>
                </a:xfrm>
                <a:custGeom>
                  <a:avLst/>
                  <a:gdLst>
                    <a:gd name="T0" fmla="*/ 448 w 483"/>
                    <a:gd name="T1" fmla="*/ 0 h 286"/>
                    <a:gd name="T2" fmla="*/ 451 w 483"/>
                    <a:gd name="T3" fmla="*/ 21 h 286"/>
                    <a:gd name="T4" fmla="*/ 456 w 483"/>
                    <a:gd name="T5" fmla="*/ 63 h 286"/>
                    <a:gd name="T6" fmla="*/ 478 w 483"/>
                    <a:gd name="T7" fmla="*/ 63 h 286"/>
                    <a:gd name="T8" fmla="*/ 483 w 483"/>
                    <a:gd name="T9" fmla="*/ 80 h 286"/>
                    <a:gd name="T10" fmla="*/ 471 w 483"/>
                    <a:gd name="T11" fmla="*/ 103 h 286"/>
                    <a:gd name="T12" fmla="*/ 449 w 483"/>
                    <a:gd name="T13" fmla="*/ 180 h 286"/>
                    <a:gd name="T14" fmla="*/ 433 w 483"/>
                    <a:gd name="T15" fmla="*/ 216 h 286"/>
                    <a:gd name="T16" fmla="*/ 420 w 483"/>
                    <a:gd name="T17" fmla="*/ 285 h 286"/>
                    <a:gd name="T18" fmla="*/ 407 w 483"/>
                    <a:gd name="T19" fmla="*/ 286 h 286"/>
                    <a:gd name="T20" fmla="*/ 377 w 483"/>
                    <a:gd name="T21" fmla="*/ 269 h 286"/>
                    <a:gd name="T22" fmla="*/ 331 w 483"/>
                    <a:gd name="T23" fmla="*/ 228 h 286"/>
                    <a:gd name="T24" fmla="*/ 323 w 483"/>
                    <a:gd name="T25" fmla="*/ 231 h 286"/>
                    <a:gd name="T26" fmla="*/ 318 w 483"/>
                    <a:gd name="T27" fmla="*/ 259 h 286"/>
                    <a:gd name="T28" fmla="*/ 310 w 483"/>
                    <a:gd name="T29" fmla="*/ 262 h 286"/>
                    <a:gd name="T30" fmla="*/ 282 w 483"/>
                    <a:gd name="T31" fmla="*/ 239 h 286"/>
                    <a:gd name="T32" fmla="*/ 276 w 483"/>
                    <a:gd name="T33" fmla="*/ 244 h 286"/>
                    <a:gd name="T34" fmla="*/ 234 w 483"/>
                    <a:gd name="T35" fmla="*/ 244 h 286"/>
                    <a:gd name="T36" fmla="*/ 196 w 483"/>
                    <a:gd name="T37" fmla="*/ 219 h 286"/>
                    <a:gd name="T38" fmla="*/ 191 w 483"/>
                    <a:gd name="T39" fmla="*/ 224 h 286"/>
                    <a:gd name="T40" fmla="*/ 176 w 483"/>
                    <a:gd name="T41" fmla="*/ 264 h 286"/>
                    <a:gd name="T42" fmla="*/ 152 w 483"/>
                    <a:gd name="T43" fmla="*/ 267 h 286"/>
                    <a:gd name="T44" fmla="*/ 135 w 483"/>
                    <a:gd name="T45" fmla="*/ 261 h 286"/>
                    <a:gd name="T46" fmla="*/ 129 w 483"/>
                    <a:gd name="T47" fmla="*/ 236 h 286"/>
                    <a:gd name="T48" fmla="*/ 103 w 483"/>
                    <a:gd name="T49" fmla="*/ 228 h 286"/>
                    <a:gd name="T50" fmla="*/ 86 w 483"/>
                    <a:gd name="T51" fmla="*/ 212 h 286"/>
                    <a:gd name="T52" fmla="*/ 68 w 483"/>
                    <a:gd name="T53" fmla="*/ 212 h 286"/>
                    <a:gd name="T54" fmla="*/ 70 w 483"/>
                    <a:gd name="T55" fmla="*/ 196 h 286"/>
                    <a:gd name="T56" fmla="*/ 74 w 483"/>
                    <a:gd name="T57" fmla="*/ 174 h 286"/>
                    <a:gd name="T58" fmla="*/ 90 w 483"/>
                    <a:gd name="T59" fmla="*/ 164 h 286"/>
                    <a:gd name="T60" fmla="*/ 88 w 483"/>
                    <a:gd name="T61" fmla="*/ 154 h 286"/>
                    <a:gd name="T62" fmla="*/ 66 w 483"/>
                    <a:gd name="T63" fmla="*/ 149 h 286"/>
                    <a:gd name="T64" fmla="*/ 35 w 483"/>
                    <a:gd name="T65" fmla="*/ 112 h 286"/>
                    <a:gd name="T66" fmla="*/ 10 w 483"/>
                    <a:gd name="T67" fmla="*/ 109 h 286"/>
                    <a:gd name="T68" fmla="*/ 0 w 483"/>
                    <a:gd name="T69" fmla="*/ 90 h 286"/>
                    <a:gd name="T70" fmla="*/ 16 w 483"/>
                    <a:gd name="T71" fmla="*/ 80 h 286"/>
                    <a:gd name="T72" fmla="*/ 80 w 483"/>
                    <a:gd name="T73" fmla="*/ 44 h 286"/>
                    <a:gd name="T74" fmla="*/ 90 w 483"/>
                    <a:gd name="T75" fmla="*/ 41 h 286"/>
                    <a:gd name="T76" fmla="*/ 113 w 483"/>
                    <a:gd name="T77" fmla="*/ 39 h 286"/>
                    <a:gd name="T78" fmla="*/ 120 w 483"/>
                    <a:gd name="T79" fmla="*/ 36 h 286"/>
                    <a:gd name="T80" fmla="*/ 123 w 483"/>
                    <a:gd name="T81" fmla="*/ 71 h 286"/>
                    <a:gd name="T82" fmla="*/ 129 w 483"/>
                    <a:gd name="T83" fmla="*/ 78 h 286"/>
                    <a:gd name="T84" fmla="*/ 157 w 483"/>
                    <a:gd name="T85" fmla="*/ 88 h 286"/>
                    <a:gd name="T86" fmla="*/ 182 w 483"/>
                    <a:gd name="T87" fmla="*/ 83 h 286"/>
                    <a:gd name="T88" fmla="*/ 196 w 483"/>
                    <a:gd name="T89" fmla="*/ 70 h 286"/>
                    <a:gd name="T90" fmla="*/ 208 w 483"/>
                    <a:gd name="T91" fmla="*/ 71 h 286"/>
                    <a:gd name="T92" fmla="*/ 243 w 483"/>
                    <a:gd name="T93" fmla="*/ 59 h 286"/>
                    <a:gd name="T94" fmla="*/ 262 w 483"/>
                    <a:gd name="T95" fmla="*/ 61 h 286"/>
                    <a:gd name="T96" fmla="*/ 278 w 483"/>
                    <a:gd name="T97" fmla="*/ 49 h 286"/>
                    <a:gd name="T98" fmla="*/ 298 w 483"/>
                    <a:gd name="T99" fmla="*/ 51 h 286"/>
                    <a:gd name="T100" fmla="*/ 325 w 483"/>
                    <a:gd name="T101" fmla="*/ 26 h 286"/>
                    <a:gd name="T102" fmla="*/ 349 w 483"/>
                    <a:gd name="T103" fmla="*/ 49 h 286"/>
                    <a:gd name="T104" fmla="*/ 374 w 483"/>
                    <a:gd name="T105" fmla="*/ 48 h 286"/>
                    <a:gd name="T106" fmla="*/ 420 w 483"/>
                    <a:gd name="T107" fmla="*/ 8 h 286"/>
                    <a:gd name="T108" fmla="*/ 448 w 483"/>
                    <a:gd name="T10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3" h="286">
                      <a:moveTo>
                        <a:pt x="448" y="0"/>
                      </a:moveTo>
                      <a:lnTo>
                        <a:pt x="451" y="21"/>
                      </a:lnTo>
                      <a:lnTo>
                        <a:pt x="456" y="63"/>
                      </a:lnTo>
                      <a:lnTo>
                        <a:pt x="478" y="63"/>
                      </a:lnTo>
                      <a:lnTo>
                        <a:pt x="483" y="80"/>
                      </a:lnTo>
                      <a:lnTo>
                        <a:pt x="471" y="103"/>
                      </a:lnTo>
                      <a:lnTo>
                        <a:pt x="449" y="180"/>
                      </a:lnTo>
                      <a:lnTo>
                        <a:pt x="433" y="216"/>
                      </a:lnTo>
                      <a:lnTo>
                        <a:pt x="420" y="285"/>
                      </a:lnTo>
                      <a:lnTo>
                        <a:pt x="407" y="286"/>
                      </a:lnTo>
                      <a:lnTo>
                        <a:pt x="377" y="269"/>
                      </a:lnTo>
                      <a:lnTo>
                        <a:pt x="331" y="228"/>
                      </a:lnTo>
                      <a:lnTo>
                        <a:pt x="323" y="231"/>
                      </a:lnTo>
                      <a:lnTo>
                        <a:pt x="318" y="259"/>
                      </a:lnTo>
                      <a:lnTo>
                        <a:pt x="310" y="262"/>
                      </a:lnTo>
                      <a:lnTo>
                        <a:pt x="282" y="239"/>
                      </a:lnTo>
                      <a:lnTo>
                        <a:pt x="276" y="244"/>
                      </a:lnTo>
                      <a:lnTo>
                        <a:pt x="234" y="244"/>
                      </a:lnTo>
                      <a:lnTo>
                        <a:pt x="196" y="219"/>
                      </a:lnTo>
                      <a:lnTo>
                        <a:pt x="191" y="224"/>
                      </a:lnTo>
                      <a:lnTo>
                        <a:pt x="176" y="264"/>
                      </a:lnTo>
                      <a:lnTo>
                        <a:pt x="152" y="267"/>
                      </a:lnTo>
                      <a:lnTo>
                        <a:pt x="135" y="261"/>
                      </a:lnTo>
                      <a:lnTo>
                        <a:pt x="129" y="236"/>
                      </a:lnTo>
                      <a:lnTo>
                        <a:pt x="103" y="228"/>
                      </a:lnTo>
                      <a:lnTo>
                        <a:pt x="86" y="212"/>
                      </a:lnTo>
                      <a:lnTo>
                        <a:pt x="68" y="212"/>
                      </a:lnTo>
                      <a:lnTo>
                        <a:pt x="70" y="196"/>
                      </a:lnTo>
                      <a:lnTo>
                        <a:pt x="74" y="174"/>
                      </a:lnTo>
                      <a:lnTo>
                        <a:pt x="90" y="164"/>
                      </a:lnTo>
                      <a:lnTo>
                        <a:pt x="88" y="154"/>
                      </a:lnTo>
                      <a:lnTo>
                        <a:pt x="66" y="149"/>
                      </a:lnTo>
                      <a:lnTo>
                        <a:pt x="35" y="112"/>
                      </a:lnTo>
                      <a:lnTo>
                        <a:pt x="10" y="109"/>
                      </a:lnTo>
                      <a:lnTo>
                        <a:pt x="0" y="90"/>
                      </a:lnTo>
                      <a:lnTo>
                        <a:pt x="16" y="80"/>
                      </a:lnTo>
                      <a:lnTo>
                        <a:pt x="80" y="44"/>
                      </a:lnTo>
                      <a:lnTo>
                        <a:pt x="90" y="41"/>
                      </a:lnTo>
                      <a:lnTo>
                        <a:pt x="113" y="39"/>
                      </a:lnTo>
                      <a:lnTo>
                        <a:pt x="120" y="36"/>
                      </a:lnTo>
                      <a:lnTo>
                        <a:pt x="123" y="71"/>
                      </a:lnTo>
                      <a:lnTo>
                        <a:pt x="129" y="78"/>
                      </a:lnTo>
                      <a:lnTo>
                        <a:pt x="157" y="88"/>
                      </a:lnTo>
                      <a:lnTo>
                        <a:pt x="182" y="83"/>
                      </a:lnTo>
                      <a:lnTo>
                        <a:pt x="196" y="70"/>
                      </a:lnTo>
                      <a:lnTo>
                        <a:pt x="208" y="71"/>
                      </a:lnTo>
                      <a:lnTo>
                        <a:pt x="243" y="59"/>
                      </a:lnTo>
                      <a:lnTo>
                        <a:pt x="262" y="61"/>
                      </a:lnTo>
                      <a:lnTo>
                        <a:pt x="278" y="49"/>
                      </a:lnTo>
                      <a:lnTo>
                        <a:pt x="298" y="51"/>
                      </a:lnTo>
                      <a:lnTo>
                        <a:pt x="325" y="26"/>
                      </a:lnTo>
                      <a:lnTo>
                        <a:pt x="349" y="49"/>
                      </a:lnTo>
                      <a:lnTo>
                        <a:pt x="374" y="48"/>
                      </a:lnTo>
                      <a:lnTo>
                        <a:pt x="420" y="8"/>
                      </a:lnTo>
                      <a:lnTo>
                        <a:pt x="4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4" name="Freeform 69">
                  <a:extLst>
                    <a:ext uri="{FF2B5EF4-FFF2-40B4-BE49-F238E27FC236}">
                      <a16:creationId xmlns:a16="http://schemas.microsoft.com/office/drawing/2014/main" id="{B2342A3A-2C8A-497B-82D9-47AC7A0D1677}"/>
                    </a:ext>
                  </a:extLst>
                </p:cNvPr>
                <p:cNvSpPr>
                  <a:spLocks/>
                </p:cNvSpPr>
                <p:nvPr/>
              </p:nvSpPr>
              <p:spPr bwMode="auto">
                <a:xfrm>
                  <a:off x="6894513" y="1366838"/>
                  <a:ext cx="742950" cy="622300"/>
                </a:xfrm>
                <a:custGeom>
                  <a:avLst/>
                  <a:gdLst>
                    <a:gd name="T0" fmla="*/ 58 w 468"/>
                    <a:gd name="T1" fmla="*/ 0 h 392"/>
                    <a:gd name="T2" fmla="*/ 106 w 468"/>
                    <a:gd name="T3" fmla="*/ 20 h 392"/>
                    <a:gd name="T4" fmla="*/ 117 w 468"/>
                    <a:gd name="T5" fmla="*/ 20 h 392"/>
                    <a:gd name="T6" fmla="*/ 192 w 468"/>
                    <a:gd name="T7" fmla="*/ 114 h 392"/>
                    <a:gd name="T8" fmla="*/ 222 w 468"/>
                    <a:gd name="T9" fmla="*/ 128 h 392"/>
                    <a:gd name="T10" fmla="*/ 235 w 468"/>
                    <a:gd name="T11" fmla="*/ 111 h 392"/>
                    <a:gd name="T12" fmla="*/ 275 w 468"/>
                    <a:gd name="T13" fmla="*/ 115 h 392"/>
                    <a:gd name="T14" fmla="*/ 295 w 468"/>
                    <a:gd name="T15" fmla="*/ 139 h 392"/>
                    <a:gd name="T16" fmla="*/ 341 w 468"/>
                    <a:gd name="T17" fmla="*/ 133 h 392"/>
                    <a:gd name="T18" fmla="*/ 361 w 468"/>
                    <a:gd name="T19" fmla="*/ 133 h 392"/>
                    <a:gd name="T20" fmla="*/ 393 w 468"/>
                    <a:gd name="T21" fmla="*/ 114 h 392"/>
                    <a:gd name="T22" fmla="*/ 418 w 468"/>
                    <a:gd name="T23" fmla="*/ 120 h 392"/>
                    <a:gd name="T24" fmla="*/ 468 w 468"/>
                    <a:gd name="T25" fmla="*/ 153 h 392"/>
                    <a:gd name="T26" fmla="*/ 449 w 468"/>
                    <a:gd name="T27" fmla="*/ 176 h 392"/>
                    <a:gd name="T28" fmla="*/ 434 w 468"/>
                    <a:gd name="T29" fmla="*/ 195 h 392"/>
                    <a:gd name="T30" fmla="*/ 409 w 468"/>
                    <a:gd name="T31" fmla="*/ 194 h 392"/>
                    <a:gd name="T32" fmla="*/ 386 w 468"/>
                    <a:gd name="T33" fmla="*/ 200 h 392"/>
                    <a:gd name="T34" fmla="*/ 306 w 468"/>
                    <a:gd name="T35" fmla="*/ 175 h 392"/>
                    <a:gd name="T36" fmla="*/ 302 w 468"/>
                    <a:gd name="T37" fmla="*/ 204 h 392"/>
                    <a:gd name="T38" fmla="*/ 290 w 468"/>
                    <a:gd name="T39" fmla="*/ 204 h 392"/>
                    <a:gd name="T40" fmla="*/ 284 w 468"/>
                    <a:gd name="T41" fmla="*/ 214 h 392"/>
                    <a:gd name="T42" fmla="*/ 272 w 468"/>
                    <a:gd name="T43" fmla="*/ 214 h 392"/>
                    <a:gd name="T44" fmla="*/ 267 w 468"/>
                    <a:gd name="T45" fmla="*/ 220 h 392"/>
                    <a:gd name="T46" fmla="*/ 267 w 468"/>
                    <a:gd name="T47" fmla="*/ 234 h 392"/>
                    <a:gd name="T48" fmla="*/ 291 w 468"/>
                    <a:gd name="T49" fmla="*/ 243 h 392"/>
                    <a:gd name="T50" fmla="*/ 305 w 468"/>
                    <a:gd name="T51" fmla="*/ 274 h 392"/>
                    <a:gd name="T52" fmla="*/ 334 w 468"/>
                    <a:gd name="T53" fmla="*/ 252 h 392"/>
                    <a:gd name="T54" fmla="*/ 345 w 468"/>
                    <a:gd name="T55" fmla="*/ 257 h 392"/>
                    <a:gd name="T56" fmla="*/ 368 w 468"/>
                    <a:gd name="T57" fmla="*/ 252 h 392"/>
                    <a:gd name="T58" fmla="*/ 370 w 468"/>
                    <a:gd name="T59" fmla="*/ 257 h 392"/>
                    <a:gd name="T60" fmla="*/ 364 w 468"/>
                    <a:gd name="T61" fmla="*/ 269 h 392"/>
                    <a:gd name="T62" fmla="*/ 383 w 468"/>
                    <a:gd name="T63" fmla="*/ 280 h 392"/>
                    <a:gd name="T64" fmla="*/ 383 w 468"/>
                    <a:gd name="T65" fmla="*/ 287 h 392"/>
                    <a:gd name="T66" fmla="*/ 376 w 468"/>
                    <a:gd name="T67" fmla="*/ 297 h 392"/>
                    <a:gd name="T68" fmla="*/ 374 w 468"/>
                    <a:gd name="T69" fmla="*/ 339 h 392"/>
                    <a:gd name="T70" fmla="*/ 338 w 468"/>
                    <a:gd name="T71" fmla="*/ 392 h 392"/>
                    <a:gd name="T72" fmla="*/ 290 w 468"/>
                    <a:gd name="T73" fmla="*/ 347 h 392"/>
                    <a:gd name="T74" fmla="*/ 241 w 468"/>
                    <a:gd name="T75" fmla="*/ 347 h 392"/>
                    <a:gd name="T76" fmla="*/ 185 w 468"/>
                    <a:gd name="T77" fmla="*/ 307 h 392"/>
                    <a:gd name="T78" fmla="*/ 146 w 468"/>
                    <a:gd name="T79" fmla="*/ 304 h 392"/>
                    <a:gd name="T80" fmla="*/ 108 w 468"/>
                    <a:gd name="T81" fmla="*/ 284 h 392"/>
                    <a:gd name="T82" fmla="*/ 101 w 468"/>
                    <a:gd name="T83" fmla="*/ 252 h 392"/>
                    <a:gd name="T84" fmla="*/ 49 w 468"/>
                    <a:gd name="T85" fmla="*/ 234 h 392"/>
                    <a:gd name="T86" fmla="*/ 30 w 468"/>
                    <a:gd name="T87" fmla="*/ 210 h 392"/>
                    <a:gd name="T88" fmla="*/ 15 w 468"/>
                    <a:gd name="T89" fmla="*/ 203 h 392"/>
                    <a:gd name="T90" fmla="*/ 18 w 468"/>
                    <a:gd name="T91" fmla="*/ 153 h 392"/>
                    <a:gd name="T92" fmla="*/ 25 w 468"/>
                    <a:gd name="T93" fmla="*/ 139 h 392"/>
                    <a:gd name="T94" fmla="*/ 0 w 468"/>
                    <a:gd name="T95" fmla="*/ 100 h 392"/>
                    <a:gd name="T96" fmla="*/ 15 w 468"/>
                    <a:gd name="T97" fmla="*/ 87 h 392"/>
                    <a:gd name="T98" fmla="*/ 9 w 468"/>
                    <a:gd name="T99" fmla="*/ 54 h 392"/>
                    <a:gd name="T100" fmla="*/ 12 w 468"/>
                    <a:gd name="T101" fmla="*/ 32 h 392"/>
                    <a:gd name="T102" fmla="*/ 27 w 468"/>
                    <a:gd name="T103" fmla="*/ 29 h 392"/>
                    <a:gd name="T104" fmla="*/ 58 w 468"/>
                    <a:gd name="T10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92">
                      <a:moveTo>
                        <a:pt x="58" y="0"/>
                      </a:moveTo>
                      <a:lnTo>
                        <a:pt x="106" y="20"/>
                      </a:lnTo>
                      <a:lnTo>
                        <a:pt x="117" y="20"/>
                      </a:lnTo>
                      <a:lnTo>
                        <a:pt x="192" y="114"/>
                      </a:lnTo>
                      <a:lnTo>
                        <a:pt x="222" y="128"/>
                      </a:lnTo>
                      <a:lnTo>
                        <a:pt x="235" y="111"/>
                      </a:lnTo>
                      <a:lnTo>
                        <a:pt x="275" y="115"/>
                      </a:lnTo>
                      <a:lnTo>
                        <a:pt x="295" y="139"/>
                      </a:lnTo>
                      <a:lnTo>
                        <a:pt x="341" y="133"/>
                      </a:lnTo>
                      <a:lnTo>
                        <a:pt x="361" y="133"/>
                      </a:lnTo>
                      <a:lnTo>
                        <a:pt x="393" y="114"/>
                      </a:lnTo>
                      <a:lnTo>
                        <a:pt x="418" y="120"/>
                      </a:lnTo>
                      <a:lnTo>
                        <a:pt x="468" y="153"/>
                      </a:lnTo>
                      <a:lnTo>
                        <a:pt x="449" y="176"/>
                      </a:lnTo>
                      <a:lnTo>
                        <a:pt x="434" y="195"/>
                      </a:lnTo>
                      <a:lnTo>
                        <a:pt x="409" y="194"/>
                      </a:lnTo>
                      <a:lnTo>
                        <a:pt x="386" y="200"/>
                      </a:lnTo>
                      <a:lnTo>
                        <a:pt x="306" y="175"/>
                      </a:lnTo>
                      <a:lnTo>
                        <a:pt x="302" y="204"/>
                      </a:lnTo>
                      <a:lnTo>
                        <a:pt x="290" y="204"/>
                      </a:lnTo>
                      <a:lnTo>
                        <a:pt x="284" y="214"/>
                      </a:lnTo>
                      <a:lnTo>
                        <a:pt x="272" y="214"/>
                      </a:lnTo>
                      <a:lnTo>
                        <a:pt x="267" y="220"/>
                      </a:lnTo>
                      <a:lnTo>
                        <a:pt x="267" y="234"/>
                      </a:lnTo>
                      <a:lnTo>
                        <a:pt x="291" y="243"/>
                      </a:lnTo>
                      <a:lnTo>
                        <a:pt x="305" y="274"/>
                      </a:lnTo>
                      <a:lnTo>
                        <a:pt x="334" y="252"/>
                      </a:lnTo>
                      <a:lnTo>
                        <a:pt x="345" y="257"/>
                      </a:lnTo>
                      <a:lnTo>
                        <a:pt x="368" y="252"/>
                      </a:lnTo>
                      <a:lnTo>
                        <a:pt x="370" y="257"/>
                      </a:lnTo>
                      <a:lnTo>
                        <a:pt x="364" y="269"/>
                      </a:lnTo>
                      <a:lnTo>
                        <a:pt x="383" y="280"/>
                      </a:lnTo>
                      <a:lnTo>
                        <a:pt x="383" y="287"/>
                      </a:lnTo>
                      <a:lnTo>
                        <a:pt x="376" y="297"/>
                      </a:lnTo>
                      <a:lnTo>
                        <a:pt x="374" y="339"/>
                      </a:lnTo>
                      <a:lnTo>
                        <a:pt x="338" y="392"/>
                      </a:lnTo>
                      <a:lnTo>
                        <a:pt x="290" y="347"/>
                      </a:lnTo>
                      <a:lnTo>
                        <a:pt x="241" y="347"/>
                      </a:lnTo>
                      <a:lnTo>
                        <a:pt x="185" y="307"/>
                      </a:lnTo>
                      <a:lnTo>
                        <a:pt x="146" y="304"/>
                      </a:lnTo>
                      <a:lnTo>
                        <a:pt x="108" y="284"/>
                      </a:lnTo>
                      <a:lnTo>
                        <a:pt x="101" y="252"/>
                      </a:lnTo>
                      <a:lnTo>
                        <a:pt x="49" y="234"/>
                      </a:lnTo>
                      <a:lnTo>
                        <a:pt x="30" y="210"/>
                      </a:lnTo>
                      <a:lnTo>
                        <a:pt x="15" y="203"/>
                      </a:lnTo>
                      <a:lnTo>
                        <a:pt x="18" y="153"/>
                      </a:lnTo>
                      <a:lnTo>
                        <a:pt x="25" y="139"/>
                      </a:lnTo>
                      <a:lnTo>
                        <a:pt x="0" y="100"/>
                      </a:lnTo>
                      <a:lnTo>
                        <a:pt x="15" y="87"/>
                      </a:lnTo>
                      <a:lnTo>
                        <a:pt x="9" y="54"/>
                      </a:lnTo>
                      <a:lnTo>
                        <a:pt x="12" y="32"/>
                      </a:lnTo>
                      <a:lnTo>
                        <a:pt x="27" y="29"/>
                      </a:lnTo>
                      <a:lnTo>
                        <a:pt x="5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5" name="Freeform 70">
                  <a:extLst>
                    <a:ext uri="{FF2B5EF4-FFF2-40B4-BE49-F238E27FC236}">
                      <a16:creationId xmlns:a16="http://schemas.microsoft.com/office/drawing/2014/main" id="{27CEE3C3-98F3-4498-A832-D2FCC6E286DE}"/>
                    </a:ext>
                  </a:extLst>
                </p:cNvPr>
                <p:cNvSpPr>
                  <a:spLocks/>
                </p:cNvSpPr>
                <p:nvPr/>
              </p:nvSpPr>
              <p:spPr bwMode="auto">
                <a:xfrm>
                  <a:off x="6469063" y="1339851"/>
                  <a:ext cx="398463" cy="776288"/>
                </a:xfrm>
                <a:custGeom>
                  <a:avLst/>
                  <a:gdLst>
                    <a:gd name="T0" fmla="*/ 83 w 251"/>
                    <a:gd name="T1" fmla="*/ 0 h 489"/>
                    <a:gd name="T2" fmla="*/ 113 w 251"/>
                    <a:gd name="T3" fmla="*/ 7 h 489"/>
                    <a:gd name="T4" fmla="*/ 135 w 251"/>
                    <a:gd name="T5" fmla="*/ 46 h 489"/>
                    <a:gd name="T6" fmla="*/ 138 w 251"/>
                    <a:gd name="T7" fmla="*/ 89 h 489"/>
                    <a:gd name="T8" fmla="*/ 144 w 251"/>
                    <a:gd name="T9" fmla="*/ 102 h 489"/>
                    <a:gd name="T10" fmla="*/ 183 w 251"/>
                    <a:gd name="T11" fmla="*/ 71 h 489"/>
                    <a:gd name="T12" fmla="*/ 197 w 251"/>
                    <a:gd name="T13" fmla="*/ 71 h 489"/>
                    <a:gd name="T14" fmla="*/ 199 w 251"/>
                    <a:gd name="T15" fmla="*/ 102 h 489"/>
                    <a:gd name="T16" fmla="*/ 218 w 251"/>
                    <a:gd name="T17" fmla="*/ 122 h 489"/>
                    <a:gd name="T18" fmla="*/ 213 w 251"/>
                    <a:gd name="T19" fmla="*/ 137 h 489"/>
                    <a:gd name="T20" fmla="*/ 216 w 251"/>
                    <a:gd name="T21" fmla="*/ 172 h 489"/>
                    <a:gd name="T22" fmla="*/ 224 w 251"/>
                    <a:gd name="T23" fmla="*/ 180 h 489"/>
                    <a:gd name="T24" fmla="*/ 222 w 251"/>
                    <a:gd name="T25" fmla="*/ 207 h 489"/>
                    <a:gd name="T26" fmla="*/ 238 w 251"/>
                    <a:gd name="T27" fmla="*/ 207 h 489"/>
                    <a:gd name="T28" fmla="*/ 251 w 251"/>
                    <a:gd name="T29" fmla="*/ 213 h 489"/>
                    <a:gd name="T30" fmla="*/ 248 w 251"/>
                    <a:gd name="T31" fmla="*/ 261 h 489"/>
                    <a:gd name="T32" fmla="*/ 228 w 251"/>
                    <a:gd name="T33" fmla="*/ 276 h 489"/>
                    <a:gd name="T34" fmla="*/ 239 w 251"/>
                    <a:gd name="T35" fmla="*/ 307 h 489"/>
                    <a:gd name="T36" fmla="*/ 232 w 251"/>
                    <a:gd name="T37" fmla="*/ 355 h 489"/>
                    <a:gd name="T38" fmla="*/ 239 w 251"/>
                    <a:gd name="T39" fmla="*/ 370 h 489"/>
                    <a:gd name="T40" fmla="*/ 234 w 251"/>
                    <a:gd name="T41" fmla="*/ 383 h 489"/>
                    <a:gd name="T42" fmla="*/ 248 w 251"/>
                    <a:gd name="T43" fmla="*/ 403 h 489"/>
                    <a:gd name="T44" fmla="*/ 248 w 251"/>
                    <a:gd name="T45" fmla="*/ 450 h 489"/>
                    <a:gd name="T46" fmla="*/ 238 w 251"/>
                    <a:gd name="T47" fmla="*/ 453 h 489"/>
                    <a:gd name="T48" fmla="*/ 174 w 251"/>
                    <a:gd name="T49" fmla="*/ 489 h 489"/>
                    <a:gd name="T50" fmla="*/ 164 w 251"/>
                    <a:gd name="T51" fmla="*/ 479 h 489"/>
                    <a:gd name="T52" fmla="*/ 122 w 251"/>
                    <a:gd name="T53" fmla="*/ 459 h 489"/>
                    <a:gd name="T54" fmla="*/ 74 w 251"/>
                    <a:gd name="T55" fmla="*/ 435 h 489"/>
                    <a:gd name="T56" fmla="*/ 59 w 251"/>
                    <a:gd name="T57" fmla="*/ 410 h 489"/>
                    <a:gd name="T58" fmla="*/ 38 w 251"/>
                    <a:gd name="T59" fmla="*/ 405 h 489"/>
                    <a:gd name="T60" fmla="*/ 36 w 251"/>
                    <a:gd name="T61" fmla="*/ 385 h 489"/>
                    <a:gd name="T62" fmla="*/ 34 w 251"/>
                    <a:gd name="T63" fmla="*/ 370 h 489"/>
                    <a:gd name="T64" fmla="*/ 8 w 251"/>
                    <a:gd name="T65" fmla="*/ 350 h 489"/>
                    <a:gd name="T66" fmla="*/ 8 w 251"/>
                    <a:gd name="T67" fmla="*/ 312 h 489"/>
                    <a:gd name="T68" fmla="*/ 23 w 251"/>
                    <a:gd name="T69" fmla="*/ 295 h 489"/>
                    <a:gd name="T70" fmla="*/ 23 w 251"/>
                    <a:gd name="T71" fmla="*/ 276 h 489"/>
                    <a:gd name="T72" fmla="*/ 36 w 251"/>
                    <a:gd name="T73" fmla="*/ 252 h 489"/>
                    <a:gd name="T74" fmla="*/ 29 w 251"/>
                    <a:gd name="T75" fmla="*/ 232 h 489"/>
                    <a:gd name="T76" fmla="*/ 0 w 251"/>
                    <a:gd name="T77" fmla="*/ 196 h 489"/>
                    <a:gd name="T78" fmla="*/ 9 w 251"/>
                    <a:gd name="T79" fmla="*/ 176 h 489"/>
                    <a:gd name="T80" fmla="*/ 8 w 251"/>
                    <a:gd name="T81" fmla="*/ 157 h 489"/>
                    <a:gd name="T82" fmla="*/ 23 w 251"/>
                    <a:gd name="T83" fmla="*/ 146 h 489"/>
                    <a:gd name="T84" fmla="*/ 18 w 251"/>
                    <a:gd name="T85" fmla="*/ 124 h 489"/>
                    <a:gd name="T86" fmla="*/ 29 w 251"/>
                    <a:gd name="T87" fmla="*/ 107 h 489"/>
                    <a:gd name="T88" fmla="*/ 21 w 251"/>
                    <a:gd name="T89" fmla="*/ 97 h 489"/>
                    <a:gd name="T90" fmla="*/ 29 w 251"/>
                    <a:gd name="T91" fmla="*/ 63 h 489"/>
                    <a:gd name="T92" fmla="*/ 26 w 251"/>
                    <a:gd name="T93" fmla="*/ 13 h 489"/>
                    <a:gd name="T94" fmla="*/ 55 w 251"/>
                    <a:gd name="T95" fmla="*/ 5 h 489"/>
                    <a:gd name="T96" fmla="*/ 83 w 251"/>
                    <a:gd name="T9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 h="489">
                      <a:moveTo>
                        <a:pt x="83" y="0"/>
                      </a:moveTo>
                      <a:lnTo>
                        <a:pt x="113" y="7"/>
                      </a:lnTo>
                      <a:lnTo>
                        <a:pt x="135" y="46"/>
                      </a:lnTo>
                      <a:lnTo>
                        <a:pt x="138" y="89"/>
                      </a:lnTo>
                      <a:lnTo>
                        <a:pt x="144" y="102"/>
                      </a:lnTo>
                      <a:lnTo>
                        <a:pt x="183" y="71"/>
                      </a:lnTo>
                      <a:lnTo>
                        <a:pt x="197" y="71"/>
                      </a:lnTo>
                      <a:lnTo>
                        <a:pt x="199" y="102"/>
                      </a:lnTo>
                      <a:lnTo>
                        <a:pt x="218" y="122"/>
                      </a:lnTo>
                      <a:lnTo>
                        <a:pt x="213" y="137"/>
                      </a:lnTo>
                      <a:lnTo>
                        <a:pt x="216" y="172"/>
                      </a:lnTo>
                      <a:lnTo>
                        <a:pt x="224" y="180"/>
                      </a:lnTo>
                      <a:lnTo>
                        <a:pt x="222" y="207"/>
                      </a:lnTo>
                      <a:lnTo>
                        <a:pt x="238" y="207"/>
                      </a:lnTo>
                      <a:lnTo>
                        <a:pt x="251" y="213"/>
                      </a:lnTo>
                      <a:lnTo>
                        <a:pt x="248" y="261"/>
                      </a:lnTo>
                      <a:lnTo>
                        <a:pt x="228" y="276"/>
                      </a:lnTo>
                      <a:lnTo>
                        <a:pt x="239" y="307"/>
                      </a:lnTo>
                      <a:lnTo>
                        <a:pt x="232" y="355"/>
                      </a:lnTo>
                      <a:lnTo>
                        <a:pt x="239" y="370"/>
                      </a:lnTo>
                      <a:lnTo>
                        <a:pt x="234" y="383"/>
                      </a:lnTo>
                      <a:lnTo>
                        <a:pt x="248" y="403"/>
                      </a:lnTo>
                      <a:lnTo>
                        <a:pt x="248" y="450"/>
                      </a:lnTo>
                      <a:lnTo>
                        <a:pt x="238" y="453"/>
                      </a:lnTo>
                      <a:lnTo>
                        <a:pt x="174" y="489"/>
                      </a:lnTo>
                      <a:lnTo>
                        <a:pt x="164" y="479"/>
                      </a:lnTo>
                      <a:lnTo>
                        <a:pt x="122" y="459"/>
                      </a:lnTo>
                      <a:lnTo>
                        <a:pt x="74" y="435"/>
                      </a:lnTo>
                      <a:lnTo>
                        <a:pt x="59" y="410"/>
                      </a:lnTo>
                      <a:lnTo>
                        <a:pt x="38" y="405"/>
                      </a:lnTo>
                      <a:lnTo>
                        <a:pt x="36" y="385"/>
                      </a:lnTo>
                      <a:lnTo>
                        <a:pt x="34" y="370"/>
                      </a:lnTo>
                      <a:lnTo>
                        <a:pt x="8" y="350"/>
                      </a:lnTo>
                      <a:lnTo>
                        <a:pt x="8" y="312"/>
                      </a:lnTo>
                      <a:lnTo>
                        <a:pt x="23" y="295"/>
                      </a:lnTo>
                      <a:lnTo>
                        <a:pt x="23" y="276"/>
                      </a:lnTo>
                      <a:lnTo>
                        <a:pt x="36" y="252"/>
                      </a:lnTo>
                      <a:lnTo>
                        <a:pt x="29" y="232"/>
                      </a:lnTo>
                      <a:lnTo>
                        <a:pt x="0" y="196"/>
                      </a:lnTo>
                      <a:lnTo>
                        <a:pt x="9" y="176"/>
                      </a:lnTo>
                      <a:lnTo>
                        <a:pt x="8" y="157"/>
                      </a:lnTo>
                      <a:lnTo>
                        <a:pt x="23" y="146"/>
                      </a:lnTo>
                      <a:lnTo>
                        <a:pt x="18" y="124"/>
                      </a:lnTo>
                      <a:lnTo>
                        <a:pt x="29" y="107"/>
                      </a:lnTo>
                      <a:lnTo>
                        <a:pt x="21" y="97"/>
                      </a:lnTo>
                      <a:lnTo>
                        <a:pt x="29" y="63"/>
                      </a:lnTo>
                      <a:lnTo>
                        <a:pt x="26" y="13"/>
                      </a:lnTo>
                      <a:lnTo>
                        <a:pt x="55" y="5"/>
                      </a:lnTo>
                      <a:lnTo>
                        <a:pt x="8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6" name="Freeform 71">
                  <a:extLst>
                    <a:ext uri="{FF2B5EF4-FFF2-40B4-BE49-F238E27FC236}">
                      <a16:creationId xmlns:a16="http://schemas.microsoft.com/office/drawing/2014/main" id="{9795EE40-8C1D-49CD-B6AD-3593C9A0F777}"/>
                    </a:ext>
                  </a:extLst>
                </p:cNvPr>
                <p:cNvSpPr>
                  <a:spLocks/>
                </p:cNvSpPr>
                <p:nvPr/>
              </p:nvSpPr>
              <p:spPr bwMode="auto">
                <a:xfrm>
                  <a:off x="6683376" y="1374776"/>
                  <a:ext cx="747713" cy="754063"/>
                </a:xfrm>
                <a:custGeom>
                  <a:avLst/>
                  <a:gdLst>
                    <a:gd name="T0" fmla="*/ 42 w 471"/>
                    <a:gd name="T1" fmla="*/ 0 h 475"/>
                    <a:gd name="T2" fmla="*/ 84 w 471"/>
                    <a:gd name="T3" fmla="*/ 0 h 475"/>
                    <a:gd name="T4" fmla="*/ 145 w 471"/>
                    <a:gd name="T5" fmla="*/ 27 h 475"/>
                    <a:gd name="T6" fmla="*/ 142 w 471"/>
                    <a:gd name="T7" fmla="*/ 49 h 475"/>
                    <a:gd name="T8" fmla="*/ 148 w 471"/>
                    <a:gd name="T9" fmla="*/ 82 h 475"/>
                    <a:gd name="T10" fmla="*/ 133 w 471"/>
                    <a:gd name="T11" fmla="*/ 95 h 475"/>
                    <a:gd name="T12" fmla="*/ 158 w 471"/>
                    <a:gd name="T13" fmla="*/ 134 h 475"/>
                    <a:gd name="T14" fmla="*/ 151 w 471"/>
                    <a:gd name="T15" fmla="*/ 148 h 475"/>
                    <a:gd name="T16" fmla="*/ 148 w 471"/>
                    <a:gd name="T17" fmla="*/ 198 h 475"/>
                    <a:gd name="T18" fmla="*/ 163 w 471"/>
                    <a:gd name="T19" fmla="*/ 205 h 475"/>
                    <a:gd name="T20" fmla="*/ 182 w 471"/>
                    <a:gd name="T21" fmla="*/ 229 h 475"/>
                    <a:gd name="T22" fmla="*/ 234 w 471"/>
                    <a:gd name="T23" fmla="*/ 247 h 475"/>
                    <a:gd name="T24" fmla="*/ 241 w 471"/>
                    <a:gd name="T25" fmla="*/ 279 h 475"/>
                    <a:gd name="T26" fmla="*/ 279 w 471"/>
                    <a:gd name="T27" fmla="*/ 299 h 475"/>
                    <a:gd name="T28" fmla="*/ 318 w 471"/>
                    <a:gd name="T29" fmla="*/ 302 h 475"/>
                    <a:gd name="T30" fmla="*/ 374 w 471"/>
                    <a:gd name="T31" fmla="*/ 342 h 475"/>
                    <a:gd name="T32" fmla="*/ 423 w 471"/>
                    <a:gd name="T33" fmla="*/ 342 h 475"/>
                    <a:gd name="T34" fmla="*/ 471 w 471"/>
                    <a:gd name="T35" fmla="*/ 387 h 475"/>
                    <a:gd name="T36" fmla="*/ 443 w 471"/>
                    <a:gd name="T37" fmla="*/ 395 h 475"/>
                    <a:gd name="T38" fmla="*/ 397 w 471"/>
                    <a:gd name="T39" fmla="*/ 435 h 475"/>
                    <a:gd name="T40" fmla="*/ 372 w 471"/>
                    <a:gd name="T41" fmla="*/ 436 h 475"/>
                    <a:gd name="T42" fmla="*/ 348 w 471"/>
                    <a:gd name="T43" fmla="*/ 413 h 475"/>
                    <a:gd name="T44" fmla="*/ 321 w 471"/>
                    <a:gd name="T45" fmla="*/ 438 h 475"/>
                    <a:gd name="T46" fmla="*/ 301 w 471"/>
                    <a:gd name="T47" fmla="*/ 436 h 475"/>
                    <a:gd name="T48" fmla="*/ 285 w 471"/>
                    <a:gd name="T49" fmla="*/ 448 h 475"/>
                    <a:gd name="T50" fmla="*/ 266 w 471"/>
                    <a:gd name="T51" fmla="*/ 446 h 475"/>
                    <a:gd name="T52" fmla="*/ 231 w 471"/>
                    <a:gd name="T53" fmla="*/ 458 h 475"/>
                    <a:gd name="T54" fmla="*/ 219 w 471"/>
                    <a:gd name="T55" fmla="*/ 457 h 475"/>
                    <a:gd name="T56" fmla="*/ 205 w 471"/>
                    <a:gd name="T57" fmla="*/ 470 h 475"/>
                    <a:gd name="T58" fmla="*/ 180 w 471"/>
                    <a:gd name="T59" fmla="*/ 475 h 475"/>
                    <a:gd name="T60" fmla="*/ 152 w 471"/>
                    <a:gd name="T61" fmla="*/ 465 h 475"/>
                    <a:gd name="T62" fmla="*/ 146 w 471"/>
                    <a:gd name="T63" fmla="*/ 458 h 475"/>
                    <a:gd name="T64" fmla="*/ 143 w 471"/>
                    <a:gd name="T65" fmla="*/ 423 h 475"/>
                    <a:gd name="T66" fmla="*/ 136 w 471"/>
                    <a:gd name="T67" fmla="*/ 426 h 475"/>
                    <a:gd name="T68" fmla="*/ 113 w 471"/>
                    <a:gd name="T69" fmla="*/ 428 h 475"/>
                    <a:gd name="T70" fmla="*/ 113 w 471"/>
                    <a:gd name="T71" fmla="*/ 381 h 475"/>
                    <a:gd name="T72" fmla="*/ 99 w 471"/>
                    <a:gd name="T73" fmla="*/ 361 h 475"/>
                    <a:gd name="T74" fmla="*/ 104 w 471"/>
                    <a:gd name="T75" fmla="*/ 348 h 475"/>
                    <a:gd name="T76" fmla="*/ 97 w 471"/>
                    <a:gd name="T77" fmla="*/ 333 h 475"/>
                    <a:gd name="T78" fmla="*/ 104 w 471"/>
                    <a:gd name="T79" fmla="*/ 285 h 475"/>
                    <a:gd name="T80" fmla="*/ 93 w 471"/>
                    <a:gd name="T81" fmla="*/ 254 h 475"/>
                    <a:gd name="T82" fmla="*/ 113 w 471"/>
                    <a:gd name="T83" fmla="*/ 239 h 475"/>
                    <a:gd name="T84" fmla="*/ 116 w 471"/>
                    <a:gd name="T85" fmla="*/ 191 h 475"/>
                    <a:gd name="T86" fmla="*/ 103 w 471"/>
                    <a:gd name="T87" fmla="*/ 185 h 475"/>
                    <a:gd name="T88" fmla="*/ 87 w 471"/>
                    <a:gd name="T89" fmla="*/ 185 h 475"/>
                    <a:gd name="T90" fmla="*/ 89 w 471"/>
                    <a:gd name="T91" fmla="*/ 158 h 475"/>
                    <a:gd name="T92" fmla="*/ 81 w 471"/>
                    <a:gd name="T93" fmla="*/ 150 h 475"/>
                    <a:gd name="T94" fmla="*/ 78 w 471"/>
                    <a:gd name="T95" fmla="*/ 115 h 475"/>
                    <a:gd name="T96" fmla="*/ 83 w 471"/>
                    <a:gd name="T97" fmla="*/ 100 h 475"/>
                    <a:gd name="T98" fmla="*/ 64 w 471"/>
                    <a:gd name="T99" fmla="*/ 80 h 475"/>
                    <a:gd name="T100" fmla="*/ 62 w 471"/>
                    <a:gd name="T101" fmla="*/ 49 h 475"/>
                    <a:gd name="T102" fmla="*/ 48 w 471"/>
                    <a:gd name="T103" fmla="*/ 49 h 475"/>
                    <a:gd name="T104" fmla="*/ 9 w 471"/>
                    <a:gd name="T105" fmla="*/ 80 h 475"/>
                    <a:gd name="T106" fmla="*/ 3 w 471"/>
                    <a:gd name="T107" fmla="*/ 67 h 475"/>
                    <a:gd name="T108" fmla="*/ 0 w 471"/>
                    <a:gd name="T109" fmla="*/ 24 h 475"/>
                    <a:gd name="T110" fmla="*/ 32 w 471"/>
                    <a:gd name="T111" fmla="*/ 15 h 475"/>
                    <a:gd name="T112" fmla="*/ 42 w 471"/>
                    <a:gd name="T113"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1" h="475">
                      <a:moveTo>
                        <a:pt x="42" y="0"/>
                      </a:moveTo>
                      <a:lnTo>
                        <a:pt x="84" y="0"/>
                      </a:lnTo>
                      <a:lnTo>
                        <a:pt x="145" y="27"/>
                      </a:lnTo>
                      <a:lnTo>
                        <a:pt x="142" y="49"/>
                      </a:lnTo>
                      <a:lnTo>
                        <a:pt x="148" y="82"/>
                      </a:lnTo>
                      <a:lnTo>
                        <a:pt x="133" y="95"/>
                      </a:lnTo>
                      <a:lnTo>
                        <a:pt x="158" y="134"/>
                      </a:lnTo>
                      <a:lnTo>
                        <a:pt x="151" y="148"/>
                      </a:lnTo>
                      <a:lnTo>
                        <a:pt x="148" y="198"/>
                      </a:lnTo>
                      <a:lnTo>
                        <a:pt x="163" y="205"/>
                      </a:lnTo>
                      <a:lnTo>
                        <a:pt x="182" y="229"/>
                      </a:lnTo>
                      <a:lnTo>
                        <a:pt x="234" y="247"/>
                      </a:lnTo>
                      <a:lnTo>
                        <a:pt x="241" y="279"/>
                      </a:lnTo>
                      <a:lnTo>
                        <a:pt x="279" y="299"/>
                      </a:lnTo>
                      <a:lnTo>
                        <a:pt x="318" y="302"/>
                      </a:lnTo>
                      <a:lnTo>
                        <a:pt x="374" y="342"/>
                      </a:lnTo>
                      <a:lnTo>
                        <a:pt x="423" y="342"/>
                      </a:lnTo>
                      <a:lnTo>
                        <a:pt x="471" y="387"/>
                      </a:lnTo>
                      <a:lnTo>
                        <a:pt x="443" y="395"/>
                      </a:lnTo>
                      <a:lnTo>
                        <a:pt x="397" y="435"/>
                      </a:lnTo>
                      <a:lnTo>
                        <a:pt x="372" y="436"/>
                      </a:lnTo>
                      <a:lnTo>
                        <a:pt x="348" y="413"/>
                      </a:lnTo>
                      <a:lnTo>
                        <a:pt x="321" y="438"/>
                      </a:lnTo>
                      <a:lnTo>
                        <a:pt x="301" y="436"/>
                      </a:lnTo>
                      <a:lnTo>
                        <a:pt x="285" y="448"/>
                      </a:lnTo>
                      <a:lnTo>
                        <a:pt x="266" y="446"/>
                      </a:lnTo>
                      <a:lnTo>
                        <a:pt x="231" y="458"/>
                      </a:lnTo>
                      <a:lnTo>
                        <a:pt x="219" y="457"/>
                      </a:lnTo>
                      <a:lnTo>
                        <a:pt x="205" y="470"/>
                      </a:lnTo>
                      <a:lnTo>
                        <a:pt x="180" y="475"/>
                      </a:lnTo>
                      <a:lnTo>
                        <a:pt x="152" y="465"/>
                      </a:lnTo>
                      <a:lnTo>
                        <a:pt x="146" y="458"/>
                      </a:lnTo>
                      <a:lnTo>
                        <a:pt x="143" y="423"/>
                      </a:lnTo>
                      <a:lnTo>
                        <a:pt x="136" y="426"/>
                      </a:lnTo>
                      <a:lnTo>
                        <a:pt x="113" y="428"/>
                      </a:lnTo>
                      <a:lnTo>
                        <a:pt x="113" y="381"/>
                      </a:lnTo>
                      <a:lnTo>
                        <a:pt x="99" y="361"/>
                      </a:lnTo>
                      <a:lnTo>
                        <a:pt x="104" y="348"/>
                      </a:lnTo>
                      <a:lnTo>
                        <a:pt x="97" y="333"/>
                      </a:lnTo>
                      <a:lnTo>
                        <a:pt x="104" y="285"/>
                      </a:lnTo>
                      <a:lnTo>
                        <a:pt x="93" y="254"/>
                      </a:lnTo>
                      <a:lnTo>
                        <a:pt x="113" y="239"/>
                      </a:lnTo>
                      <a:lnTo>
                        <a:pt x="116" y="191"/>
                      </a:lnTo>
                      <a:lnTo>
                        <a:pt x="103" y="185"/>
                      </a:lnTo>
                      <a:lnTo>
                        <a:pt x="87" y="185"/>
                      </a:lnTo>
                      <a:lnTo>
                        <a:pt x="89" y="158"/>
                      </a:lnTo>
                      <a:lnTo>
                        <a:pt x="81" y="150"/>
                      </a:lnTo>
                      <a:lnTo>
                        <a:pt x="78" y="115"/>
                      </a:lnTo>
                      <a:lnTo>
                        <a:pt x="83" y="100"/>
                      </a:lnTo>
                      <a:lnTo>
                        <a:pt x="64" y="80"/>
                      </a:lnTo>
                      <a:lnTo>
                        <a:pt x="62" y="49"/>
                      </a:lnTo>
                      <a:lnTo>
                        <a:pt x="48" y="49"/>
                      </a:lnTo>
                      <a:lnTo>
                        <a:pt x="9" y="80"/>
                      </a:lnTo>
                      <a:lnTo>
                        <a:pt x="3" y="67"/>
                      </a:lnTo>
                      <a:lnTo>
                        <a:pt x="0" y="24"/>
                      </a:lnTo>
                      <a:lnTo>
                        <a:pt x="32" y="15"/>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7" name="Freeform 76">
                  <a:extLst>
                    <a:ext uri="{FF2B5EF4-FFF2-40B4-BE49-F238E27FC236}">
                      <a16:creationId xmlns:a16="http://schemas.microsoft.com/office/drawing/2014/main" id="{54FB31C5-7400-43D8-B7C8-6EBA579985B3}"/>
                    </a:ext>
                  </a:extLst>
                </p:cNvPr>
                <p:cNvSpPr>
                  <a:spLocks/>
                </p:cNvSpPr>
                <p:nvPr/>
              </p:nvSpPr>
              <p:spPr bwMode="auto">
                <a:xfrm>
                  <a:off x="7386638" y="2116138"/>
                  <a:ext cx="323850" cy="542925"/>
                </a:xfrm>
                <a:custGeom>
                  <a:avLst/>
                  <a:gdLst>
                    <a:gd name="T0" fmla="*/ 63 w 204"/>
                    <a:gd name="T1" fmla="*/ 0 h 342"/>
                    <a:gd name="T2" fmla="*/ 127 w 204"/>
                    <a:gd name="T3" fmla="*/ 20 h 342"/>
                    <a:gd name="T4" fmla="*/ 183 w 204"/>
                    <a:gd name="T5" fmla="*/ 62 h 342"/>
                    <a:gd name="T6" fmla="*/ 188 w 204"/>
                    <a:gd name="T7" fmla="*/ 129 h 342"/>
                    <a:gd name="T8" fmla="*/ 174 w 204"/>
                    <a:gd name="T9" fmla="*/ 206 h 342"/>
                    <a:gd name="T10" fmla="*/ 182 w 204"/>
                    <a:gd name="T11" fmla="*/ 235 h 342"/>
                    <a:gd name="T12" fmla="*/ 204 w 204"/>
                    <a:gd name="T13" fmla="*/ 263 h 342"/>
                    <a:gd name="T14" fmla="*/ 178 w 204"/>
                    <a:gd name="T15" fmla="*/ 300 h 342"/>
                    <a:gd name="T16" fmla="*/ 177 w 204"/>
                    <a:gd name="T17" fmla="*/ 317 h 342"/>
                    <a:gd name="T18" fmla="*/ 143 w 204"/>
                    <a:gd name="T19" fmla="*/ 330 h 342"/>
                    <a:gd name="T20" fmla="*/ 108 w 204"/>
                    <a:gd name="T21" fmla="*/ 335 h 342"/>
                    <a:gd name="T22" fmla="*/ 103 w 204"/>
                    <a:gd name="T23" fmla="*/ 342 h 342"/>
                    <a:gd name="T24" fmla="*/ 83 w 204"/>
                    <a:gd name="T25" fmla="*/ 320 h 342"/>
                    <a:gd name="T26" fmla="*/ 79 w 204"/>
                    <a:gd name="T27" fmla="*/ 290 h 342"/>
                    <a:gd name="T28" fmla="*/ 51 w 204"/>
                    <a:gd name="T29" fmla="*/ 272 h 342"/>
                    <a:gd name="T30" fmla="*/ 46 w 204"/>
                    <a:gd name="T31" fmla="*/ 256 h 342"/>
                    <a:gd name="T32" fmla="*/ 24 w 204"/>
                    <a:gd name="T33" fmla="*/ 222 h 342"/>
                    <a:gd name="T34" fmla="*/ 0 w 204"/>
                    <a:gd name="T35" fmla="*/ 205 h 342"/>
                    <a:gd name="T36" fmla="*/ 13 w 204"/>
                    <a:gd name="T37" fmla="*/ 136 h 342"/>
                    <a:gd name="T38" fmla="*/ 29 w 204"/>
                    <a:gd name="T39" fmla="*/ 100 h 342"/>
                    <a:gd name="T40" fmla="*/ 51 w 204"/>
                    <a:gd name="T41" fmla="*/ 23 h 342"/>
                    <a:gd name="T42" fmla="*/ 63 w 204"/>
                    <a:gd name="T43"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342">
                      <a:moveTo>
                        <a:pt x="63" y="0"/>
                      </a:moveTo>
                      <a:lnTo>
                        <a:pt x="127" y="20"/>
                      </a:lnTo>
                      <a:lnTo>
                        <a:pt x="183" y="62"/>
                      </a:lnTo>
                      <a:lnTo>
                        <a:pt x="188" y="129"/>
                      </a:lnTo>
                      <a:lnTo>
                        <a:pt x="174" y="206"/>
                      </a:lnTo>
                      <a:lnTo>
                        <a:pt x="182" y="235"/>
                      </a:lnTo>
                      <a:lnTo>
                        <a:pt x="204" y="263"/>
                      </a:lnTo>
                      <a:lnTo>
                        <a:pt x="178" y="300"/>
                      </a:lnTo>
                      <a:lnTo>
                        <a:pt x="177" y="317"/>
                      </a:lnTo>
                      <a:lnTo>
                        <a:pt x="143" y="330"/>
                      </a:lnTo>
                      <a:lnTo>
                        <a:pt x="108" y="335"/>
                      </a:lnTo>
                      <a:lnTo>
                        <a:pt x="103" y="342"/>
                      </a:lnTo>
                      <a:lnTo>
                        <a:pt x="83" y="320"/>
                      </a:lnTo>
                      <a:lnTo>
                        <a:pt x="79" y="290"/>
                      </a:lnTo>
                      <a:lnTo>
                        <a:pt x="51" y="272"/>
                      </a:lnTo>
                      <a:lnTo>
                        <a:pt x="46" y="256"/>
                      </a:lnTo>
                      <a:lnTo>
                        <a:pt x="24" y="222"/>
                      </a:lnTo>
                      <a:lnTo>
                        <a:pt x="0" y="205"/>
                      </a:lnTo>
                      <a:lnTo>
                        <a:pt x="13" y="136"/>
                      </a:lnTo>
                      <a:lnTo>
                        <a:pt x="29" y="100"/>
                      </a:lnTo>
                      <a:lnTo>
                        <a:pt x="51" y="23"/>
                      </a:lnTo>
                      <a:lnTo>
                        <a:pt x="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8" name="Freeform 77">
                  <a:extLst>
                    <a:ext uri="{FF2B5EF4-FFF2-40B4-BE49-F238E27FC236}">
                      <a16:creationId xmlns:a16="http://schemas.microsoft.com/office/drawing/2014/main" id="{B31CF23C-B414-4768-BD61-3EF1D5F06BD3}"/>
                    </a:ext>
                  </a:extLst>
                </p:cNvPr>
                <p:cNvSpPr>
                  <a:spLocks/>
                </p:cNvSpPr>
                <p:nvPr/>
              </p:nvSpPr>
              <p:spPr bwMode="auto">
                <a:xfrm>
                  <a:off x="7318376" y="1595438"/>
                  <a:ext cx="549275" cy="619125"/>
                </a:xfrm>
                <a:custGeom>
                  <a:avLst/>
                  <a:gdLst>
                    <a:gd name="T0" fmla="*/ 286 w 346"/>
                    <a:gd name="T1" fmla="*/ 0 h 390"/>
                    <a:gd name="T2" fmla="*/ 323 w 346"/>
                    <a:gd name="T3" fmla="*/ 10 h 390"/>
                    <a:gd name="T4" fmla="*/ 346 w 346"/>
                    <a:gd name="T5" fmla="*/ 27 h 390"/>
                    <a:gd name="T6" fmla="*/ 304 w 346"/>
                    <a:gd name="T7" fmla="*/ 118 h 390"/>
                    <a:gd name="T8" fmla="*/ 257 w 346"/>
                    <a:gd name="T9" fmla="*/ 178 h 390"/>
                    <a:gd name="T10" fmla="*/ 254 w 346"/>
                    <a:gd name="T11" fmla="*/ 229 h 390"/>
                    <a:gd name="T12" fmla="*/ 242 w 346"/>
                    <a:gd name="T13" fmla="*/ 311 h 390"/>
                    <a:gd name="T14" fmla="*/ 225 w 346"/>
                    <a:gd name="T15" fmla="*/ 373 h 390"/>
                    <a:gd name="T16" fmla="*/ 226 w 346"/>
                    <a:gd name="T17" fmla="*/ 390 h 390"/>
                    <a:gd name="T18" fmla="*/ 170 w 346"/>
                    <a:gd name="T19" fmla="*/ 348 h 390"/>
                    <a:gd name="T20" fmla="*/ 106 w 346"/>
                    <a:gd name="T21" fmla="*/ 328 h 390"/>
                    <a:gd name="T22" fmla="*/ 101 w 346"/>
                    <a:gd name="T23" fmla="*/ 311 h 390"/>
                    <a:gd name="T24" fmla="*/ 79 w 346"/>
                    <a:gd name="T25" fmla="*/ 311 h 390"/>
                    <a:gd name="T26" fmla="*/ 74 w 346"/>
                    <a:gd name="T27" fmla="*/ 269 h 390"/>
                    <a:gd name="T28" fmla="*/ 71 w 346"/>
                    <a:gd name="T29" fmla="*/ 248 h 390"/>
                    <a:gd name="T30" fmla="*/ 107 w 346"/>
                    <a:gd name="T31" fmla="*/ 195 h 390"/>
                    <a:gd name="T32" fmla="*/ 109 w 346"/>
                    <a:gd name="T33" fmla="*/ 153 h 390"/>
                    <a:gd name="T34" fmla="*/ 116 w 346"/>
                    <a:gd name="T35" fmla="*/ 143 h 390"/>
                    <a:gd name="T36" fmla="*/ 116 w 346"/>
                    <a:gd name="T37" fmla="*/ 136 h 390"/>
                    <a:gd name="T38" fmla="*/ 97 w 346"/>
                    <a:gd name="T39" fmla="*/ 125 h 390"/>
                    <a:gd name="T40" fmla="*/ 103 w 346"/>
                    <a:gd name="T41" fmla="*/ 113 h 390"/>
                    <a:gd name="T42" fmla="*/ 101 w 346"/>
                    <a:gd name="T43" fmla="*/ 108 h 390"/>
                    <a:gd name="T44" fmla="*/ 78 w 346"/>
                    <a:gd name="T45" fmla="*/ 113 h 390"/>
                    <a:gd name="T46" fmla="*/ 67 w 346"/>
                    <a:gd name="T47" fmla="*/ 108 h 390"/>
                    <a:gd name="T48" fmla="*/ 38 w 346"/>
                    <a:gd name="T49" fmla="*/ 130 h 390"/>
                    <a:gd name="T50" fmla="*/ 24 w 346"/>
                    <a:gd name="T51" fmla="*/ 99 h 390"/>
                    <a:gd name="T52" fmla="*/ 0 w 346"/>
                    <a:gd name="T53" fmla="*/ 90 h 390"/>
                    <a:gd name="T54" fmla="*/ 0 w 346"/>
                    <a:gd name="T55" fmla="*/ 76 h 390"/>
                    <a:gd name="T56" fmla="*/ 5 w 346"/>
                    <a:gd name="T57" fmla="*/ 70 h 390"/>
                    <a:gd name="T58" fmla="*/ 17 w 346"/>
                    <a:gd name="T59" fmla="*/ 70 h 390"/>
                    <a:gd name="T60" fmla="*/ 23 w 346"/>
                    <a:gd name="T61" fmla="*/ 60 h 390"/>
                    <a:gd name="T62" fmla="*/ 35 w 346"/>
                    <a:gd name="T63" fmla="*/ 60 h 390"/>
                    <a:gd name="T64" fmla="*/ 39 w 346"/>
                    <a:gd name="T65" fmla="*/ 31 h 390"/>
                    <a:gd name="T66" fmla="*/ 119 w 346"/>
                    <a:gd name="T67" fmla="*/ 56 h 390"/>
                    <a:gd name="T68" fmla="*/ 142 w 346"/>
                    <a:gd name="T69" fmla="*/ 50 h 390"/>
                    <a:gd name="T70" fmla="*/ 167 w 346"/>
                    <a:gd name="T71" fmla="*/ 51 h 390"/>
                    <a:gd name="T72" fmla="*/ 182 w 346"/>
                    <a:gd name="T73" fmla="*/ 32 h 390"/>
                    <a:gd name="T74" fmla="*/ 201 w 346"/>
                    <a:gd name="T75" fmla="*/ 9 h 390"/>
                    <a:gd name="T76" fmla="*/ 286 w 346"/>
                    <a:gd name="T7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6" h="390">
                      <a:moveTo>
                        <a:pt x="286" y="0"/>
                      </a:moveTo>
                      <a:lnTo>
                        <a:pt x="323" y="10"/>
                      </a:lnTo>
                      <a:lnTo>
                        <a:pt x="346" y="27"/>
                      </a:lnTo>
                      <a:lnTo>
                        <a:pt x="304" y="118"/>
                      </a:lnTo>
                      <a:lnTo>
                        <a:pt x="257" y="178"/>
                      </a:lnTo>
                      <a:lnTo>
                        <a:pt x="254" y="229"/>
                      </a:lnTo>
                      <a:lnTo>
                        <a:pt x="242" y="311"/>
                      </a:lnTo>
                      <a:lnTo>
                        <a:pt x="225" y="373"/>
                      </a:lnTo>
                      <a:lnTo>
                        <a:pt x="226" y="390"/>
                      </a:lnTo>
                      <a:lnTo>
                        <a:pt x="170" y="348"/>
                      </a:lnTo>
                      <a:lnTo>
                        <a:pt x="106" y="328"/>
                      </a:lnTo>
                      <a:lnTo>
                        <a:pt x="101" y="311"/>
                      </a:lnTo>
                      <a:lnTo>
                        <a:pt x="79" y="311"/>
                      </a:lnTo>
                      <a:lnTo>
                        <a:pt x="74" y="269"/>
                      </a:lnTo>
                      <a:lnTo>
                        <a:pt x="71" y="248"/>
                      </a:lnTo>
                      <a:lnTo>
                        <a:pt x="107" y="195"/>
                      </a:lnTo>
                      <a:lnTo>
                        <a:pt x="109" y="153"/>
                      </a:lnTo>
                      <a:lnTo>
                        <a:pt x="116" y="143"/>
                      </a:lnTo>
                      <a:lnTo>
                        <a:pt x="116" y="136"/>
                      </a:lnTo>
                      <a:lnTo>
                        <a:pt x="97" y="125"/>
                      </a:lnTo>
                      <a:lnTo>
                        <a:pt x="103" y="113"/>
                      </a:lnTo>
                      <a:lnTo>
                        <a:pt x="101" y="108"/>
                      </a:lnTo>
                      <a:lnTo>
                        <a:pt x="78" y="113"/>
                      </a:lnTo>
                      <a:lnTo>
                        <a:pt x="67" y="108"/>
                      </a:lnTo>
                      <a:lnTo>
                        <a:pt x="38" y="130"/>
                      </a:lnTo>
                      <a:lnTo>
                        <a:pt x="24" y="99"/>
                      </a:lnTo>
                      <a:lnTo>
                        <a:pt x="0" y="90"/>
                      </a:lnTo>
                      <a:lnTo>
                        <a:pt x="0" y="76"/>
                      </a:lnTo>
                      <a:lnTo>
                        <a:pt x="5" y="70"/>
                      </a:lnTo>
                      <a:lnTo>
                        <a:pt x="17" y="70"/>
                      </a:lnTo>
                      <a:lnTo>
                        <a:pt x="23" y="60"/>
                      </a:lnTo>
                      <a:lnTo>
                        <a:pt x="35" y="60"/>
                      </a:lnTo>
                      <a:lnTo>
                        <a:pt x="39" y="31"/>
                      </a:lnTo>
                      <a:lnTo>
                        <a:pt x="119" y="56"/>
                      </a:lnTo>
                      <a:lnTo>
                        <a:pt x="142" y="50"/>
                      </a:lnTo>
                      <a:lnTo>
                        <a:pt x="167" y="51"/>
                      </a:lnTo>
                      <a:lnTo>
                        <a:pt x="182" y="32"/>
                      </a:lnTo>
                      <a:lnTo>
                        <a:pt x="201" y="9"/>
                      </a:lnTo>
                      <a:lnTo>
                        <a:pt x="28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2" name="Groupe 71">
                <a:extLst>
                  <a:ext uri="{FF2B5EF4-FFF2-40B4-BE49-F238E27FC236}">
                    <a16:creationId xmlns:a16="http://schemas.microsoft.com/office/drawing/2014/main" id="{CB3899B5-61B1-455F-B31E-4DAA6B7B9EC4}"/>
                  </a:ext>
                </a:extLst>
              </p:cNvPr>
              <p:cNvGrpSpPr/>
              <p:nvPr/>
            </p:nvGrpSpPr>
            <p:grpSpPr>
              <a:xfrm>
                <a:off x="7189347" y="1582705"/>
                <a:ext cx="396320" cy="296404"/>
                <a:chOff x="5038726" y="1698626"/>
                <a:chExt cx="869950" cy="701675"/>
              </a:xfrm>
              <a:solidFill>
                <a:srgbClr val="333333"/>
              </a:solidFill>
            </p:grpSpPr>
            <p:sp>
              <p:nvSpPr>
                <p:cNvPr id="135" name="Freeform 78">
                  <a:extLst>
                    <a:ext uri="{FF2B5EF4-FFF2-40B4-BE49-F238E27FC236}">
                      <a16:creationId xmlns:a16="http://schemas.microsoft.com/office/drawing/2014/main" id="{5A016CAE-8AA8-4227-9934-34AF8190EE0A}"/>
                    </a:ext>
                  </a:extLst>
                </p:cNvPr>
                <p:cNvSpPr>
                  <a:spLocks/>
                </p:cNvSpPr>
                <p:nvPr/>
              </p:nvSpPr>
              <p:spPr bwMode="auto">
                <a:xfrm>
                  <a:off x="5089526" y="1698626"/>
                  <a:ext cx="400050" cy="173038"/>
                </a:xfrm>
                <a:custGeom>
                  <a:avLst/>
                  <a:gdLst>
                    <a:gd name="T0" fmla="*/ 12 w 252"/>
                    <a:gd name="T1" fmla="*/ 0 h 109"/>
                    <a:gd name="T2" fmla="*/ 44 w 252"/>
                    <a:gd name="T3" fmla="*/ 29 h 109"/>
                    <a:gd name="T4" fmla="*/ 91 w 252"/>
                    <a:gd name="T5" fmla="*/ 18 h 109"/>
                    <a:gd name="T6" fmla="*/ 112 w 252"/>
                    <a:gd name="T7" fmla="*/ 5 h 109"/>
                    <a:gd name="T8" fmla="*/ 151 w 252"/>
                    <a:gd name="T9" fmla="*/ 19 h 109"/>
                    <a:gd name="T10" fmla="*/ 159 w 252"/>
                    <a:gd name="T11" fmla="*/ 26 h 109"/>
                    <a:gd name="T12" fmla="*/ 182 w 252"/>
                    <a:gd name="T13" fmla="*/ 11 h 109"/>
                    <a:gd name="T14" fmla="*/ 228 w 252"/>
                    <a:gd name="T15" fmla="*/ 45 h 109"/>
                    <a:gd name="T16" fmla="*/ 250 w 252"/>
                    <a:gd name="T17" fmla="*/ 49 h 109"/>
                    <a:gd name="T18" fmla="*/ 252 w 252"/>
                    <a:gd name="T19" fmla="*/ 63 h 109"/>
                    <a:gd name="T20" fmla="*/ 246 w 252"/>
                    <a:gd name="T21" fmla="*/ 75 h 109"/>
                    <a:gd name="T22" fmla="*/ 247 w 252"/>
                    <a:gd name="T23" fmla="*/ 89 h 109"/>
                    <a:gd name="T24" fmla="*/ 227 w 252"/>
                    <a:gd name="T25" fmla="*/ 92 h 109"/>
                    <a:gd name="T26" fmla="*/ 213 w 252"/>
                    <a:gd name="T27" fmla="*/ 102 h 109"/>
                    <a:gd name="T28" fmla="*/ 196 w 252"/>
                    <a:gd name="T29" fmla="*/ 97 h 109"/>
                    <a:gd name="T30" fmla="*/ 187 w 252"/>
                    <a:gd name="T31" fmla="*/ 94 h 109"/>
                    <a:gd name="T32" fmla="*/ 159 w 252"/>
                    <a:gd name="T33" fmla="*/ 109 h 109"/>
                    <a:gd name="T34" fmla="*/ 137 w 252"/>
                    <a:gd name="T35" fmla="*/ 92 h 109"/>
                    <a:gd name="T36" fmla="*/ 112 w 252"/>
                    <a:gd name="T37" fmla="*/ 92 h 109"/>
                    <a:gd name="T38" fmla="*/ 102 w 252"/>
                    <a:gd name="T39" fmla="*/ 86 h 109"/>
                    <a:gd name="T40" fmla="*/ 88 w 252"/>
                    <a:gd name="T41" fmla="*/ 98 h 109"/>
                    <a:gd name="T42" fmla="*/ 75 w 252"/>
                    <a:gd name="T43" fmla="*/ 78 h 109"/>
                    <a:gd name="T44" fmla="*/ 44 w 252"/>
                    <a:gd name="T45" fmla="*/ 84 h 109"/>
                    <a:gd name="T46" fmla="*/ 27 w 252"/>
                    <a:gd name="T47" fmla="*/ 71 h 109"/>
                    <a:gd name="T48" fmla="*/ 0 w 252"/>
                    <a:gd name="T49" fmla="*/ 60 h 109"/>
                    <a:gd name="T50" fmla="*/ 12 w 252"/>
                    <a:gd name="T5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109">
                      <a:moveTo>
                        <a:pt x="12" y="0"/>
                      </a:moveTo>
                      <a:lnTo>
                        <a:pt x="44" y="29"/>
                      </a:lnTo>
                      <a:lnTo>
                        <a:pt x="91" y="18"/>
                      </a:lnTo>
                      <a:lnTo>
                        <a:pt x="112" y="5"/>
                      </a:lnTo>
                      <a:lnTo>
                        <a:pt x="151" y="19"/>
                      </a:lnTo>
                      <a:lnTo>
                        <a:pt x="159" y="26"/>
                      </a:lnTo>
                      <a:lnTo>
                        <a:pt x="182" y="11"/>
                      </a:lnTo>
                      <a:lnTo>
                        <a:pt x="228" y="45"/>
                      </a:lnTo>
                      <a:lnTo>
                        <a:pt x="250" y="49"/>
                      </a:lnTo>
                      <a:lnTo>
                        <a:pt x="252" y="63"/>
                      </a:lnTo>
                      <a:lnTo>
                        <a:pt x="246" y="75"/>
                      </a:lnTo>
                      <a:lnTo>
                        <a:pt x="247" y="89"/>
                      </a:lnTo>
                      <a:lnTo>
                        <a:pt x="227" y="92"/>
                      </a:lnTo>
                      <a:lnTo>
                        <a:pt x="213" y="102"/>
                      </a:lnTo>
                      <a:lnTo>
                        <a:pt x="196" y="97"/>
                      </a:lnTo>
                      <a:lnTo>
                        <a:pt x="187" y="94"/>
                      </a:lnTo>
                      <a:lnTo>
                        <a:pt x="159" y="109"/>
                      </a:lnTo>
                      <a:lnTo>
                        <a:pt x="137" y="92"/>
                      </a:lnTo>
                      <a:lnTo>
                        <a:pt x="112" y="92"/>
                      </a:lnTo>
                      <a:lnTo>
                        <a:pt x="102" y="86"/>
                      </a:lnTo>
                      <a:lnTo>
                        <a:pt x="88" y="98"/>
                      </a:lnTo>
                      <a:lnTo>
                        <a:pt x="75" y="78"/>
                      </a:lnTo>
                      <a:lnTo>
                        <a:pt x="44" y="84"/>
                      </a:lnTo>
                      <a:lnTo>
                        <a:pt x="27" y="71"/>
                      </a:lnTo>
                      <a:lnTo>
                        <a:pt x="0" y="60"/>
                      </a:lnTo>
                      <a:lnTo>
                        <a:pt x="1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6" name="Freeform 79">
                  <a:extLst>
                    <a:ext uri="{FF2B5EF4-FFF2-40B4-BE49-F238E27FC236}">
                      <a16:creationId xmlns:a16="http://schemas.microsoft.com/office/drawing/2014/main" id="{03FEE766-649E-47D2-ABBC-EB14B378FFB1}"/>
                    </a:ext>
                  </a:extLst>
                </p:cNvPr>
                <p:cNvSpPr>
                  <a:spLocks/>
                </p:cNvSpPr>
                <p:nvPr/>
              </p:nvSpPr>
              <p:spPr bwMode="auto">
                <a:xfrm>
                  <a:off x="5241927" y="1989137"/>
                  <a:ext cx="252414" cy="331787"/>
                </a:xfrm>
                <a:custGeom>
                  <a:avLst/>
                  <a:gdLst>
                    <a:gd name="T0" fmla="*/ 56 w 159"/>
                    <a:gd name="T1" fmla="*/ 0 h 209"/>
                    <a:gd name="T2" fmla="*/ 74 w 159"/>
                    <a:gd name="T3" fmla="*/ 8 h 209"/>
                    <a:gd name="T4" fmla="*/ 92 w 159"/>
                    <a:gd name="T5" fmla="*/ 8 h 209"/>
                    <a:gd name="T6" fmla="*/ 94 w 159"/>
                    <a:gd name="T7" fmla="*/ 1 h 209"/>
                    <a:gd name="T8" fmla="*/ 99 w 159"/>
                    <a:gd name="T9" fmla="*/ 5 h 209"/>
                    <a:gd name="T10" fmla="*/ 102 w 159"/>
                    <a:gd name="T11" fmla="*/ 6 h 209"/>
                    <a:gd name="T12" fmla="*/ 105 w 159"/>
                    <a:gd name="T13" fmla="*/ 4 h 209"/>
                    <a:gd name="T14" fmla="*/ 106 w 159"/>
                    <a:gd name="T15" fmla="*/ 5 h 209"/>
                    <a:gd name="T16" fmla="*/ 105 w 159"/>
                    <a:gd name="T17" fmla="*/ 11 h 209"/>
                    <a:gd name="T18" fmla="*/ 106 w 159"/>
                    <a:gd name="T19" fmla="*/ 14 h 209"/>
                    <a:gd name="T20" fmla="*/ 110 w 159"/>
                    <a:gd name="T21" fmla="*/ 14 h 209"/>
                    <a:gd name="T22" fmla="*/ 114 w 159"/>
                    <a:gd name="T23" fmla="*/ 11 h 209"/>
                    <a:gd name="T24" fmla="*/ 116 w 159"/>
                    <a:gd name="T25" fmla="*/ 11 h 209"/>
                    <a:gd name="T26" fmla="*/ 117 w 159"/>
                    <a:gd name="T27" fmla="*/ 14 h 209"/>
                    <a:gd name="T28" fmla="*/ 125 w 159"/>
                    <a:gd name="T29" fmla="*/ 11 h 209"/>
                    <a:gd name="T30" fmla="*/ 127 w 159"/>
                    <a:gd name="T31" fmla="*/ 13 h 209"/>
                    <a:gd name="T32" fmla="*/ 142 w 159"/>
                    <a:gd name="T33" fmla="*/ 8 h 209"/>
                    <a:gd name="T34" fmla="*/ 145 w 159"/>
                    <a:gd name="T35" fmla="*/ 10 h 209"/>
                    <a:gd name="T36" fmla="*/ 145 w 159"/>
                    <a:gd name="T37" fmla="*/ 16 h 209"/>
                    <a:gd name="T38" fmla="*/ 149 w 159"/>
                    <a:gd name="T39" fmla="*/ 19 h 209"/>
                    <a:gd name="T40" fmla="*/ 147 w 159"/>
                    <a:gd name="T41" fmla="*/ 19 h 209"/>
                    <a:gd name="T42" fmla="*/ 147 w 159"/>
                    <a:gd name="T43" fmla="*/ 20 h 209"/>
                    <a:gd name="T44" fmla="*/ 150 w 159"/>
                    <a:gd name="T45" fmla="*/ 24 h 209"/>
                    <a:gd name="T46" fmla="*/ 152 w 159"/>
                    <a:gd name="T47" fmla="*/ 24 h 209"/>
                    <a:gd name="T48" fmla="*/ 156 w 159"/>
                    <a:gd name="T49" fmla="*/ 28 h 209"/>
                    <a:gd name="T50" fmla="*/ 156 w 159"/>
                    <a:gd name="T51" fmla="*/ 45 h 209"/>
                    <a:gd name="T52" fmla="*/ 150 w 159"/>
                    <a:gd name="T53" fmla="*/ 124 h 209"/>
                    <a:gd name="T54" fmla="*/ 159 w 159"/>
                    <a:gd name="T55" fmla="*/ 142 h 209"/>
                    <a:gd name="T56" fmla="*/ 124 w 159"/>
                    <a:gd name="T57" fmla="*/ 180 h 209"/>
                    <a:gd name="T58" fmla="*/ 84 w 159"/>
                    <a:gd name="T59" fmla="*/ 183 h 209"/>
                    <a:gd name="T60" fmla="*/ 22 w 159"/>
                    <a:gd name="T61" fmla="*/ 206 h 209"/>
                    <a:gd name="T62" fmla="*/ 11 w 159"/>
                    <a:gd name="T63" fmla="*/ 209 h 209"/>
                    <a:gd name="T64" fmla="*/ 10 w 159"/>
                    <a:gd name="T65" fmla="*/ 196 h 209"/>
                    <a:gd name="T66" fmla="*/ 0 w 159"/>
                    <a:gd name="T67" fmla="*/ 150 h 209"/>
                    <a:gd name="T68" fmla="*/ 10 w 159"/>
                    <a:gd name="T69" fmla="*/ 142 h 209"/>
                    <a:gd name="T70" fmla="*/ 8 w 159"/>
                    <a:gd name="T71" fmla="*/ 123 h 209"/>
                    <a:gd name="T72" fmla="*/ 22 w 159"/>
                    <a:gd name="T73" fmla="*/ 100 h 209"/>
                    <a:gd name="T74" fmla="*/ 22 w 159"/>
                    <a:gd name="T75" fmla="*/ 69 h 209"/>
                    <a:gd name="T76" fmla="*/ 35 w 159"/>
                    <a:gd name="T77" fmla="*/ 48 h 209"/>
                    <a:gd name="T78" fmla="*/ 35 w 159"/>
                    <a:gd name="T79" fmla="*/ 24 h 209"/>
                    <a:gd name="T80" fmla="*/ 56 w 159"/>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209">
                      <a:moveTo>
                        <a:pt x="56" y="0"/>
                      </a:moveTo>
                      <a:lnTo>
                        <a:pt x="74" y="8"/>
                      </a:lnTo>
                      <a:lnTo>
                        <a:pt x="92" y="8"/>
                      </a:lnTo>
                      <a:lnTo>
                        <a:pt x="94" y="1"/>
                      </a:lnTo>
                      <a:lnTo>
                        <a:pt x="99" y="5"/>
                      </a:lnTo>
                      <a:lnTo>
                        <a:pt x="102" y="6"/>
                      </a:lnTo>
                      <a:lnTo>
                        <a:pt x="105" y="4"/>
                      </a:lnTo>
                      <a:lnTo>
                        <a:pt x="106" y="5"/>
                      </a:lnTo>
                      <a:lnTo>
                        <a:pt x="105" y="11"/>
                      </a:lnTo>
                      <a:lnTo>
                        <a:pt x="106" y="14"/>
                      </a:lnTo>
                      <a:lnTo>
                        <a:pt x="110" y="14"/>
                      </a:lnTo>
                      <a:lnTo>
                        <a:pt x="114" y="11"/>
                      </a:lnTo>
                      <a:lnTo>
                        <a:pt x="116" y="11"/>
                      </a:lnTo>
                      <a:lnTo>
                        <a:pt x="117" y="14"/>
                      </a:lnTo>
                      <a:lnTo>
                        <a:pt x="125" y="11"/>
                      </a:lnTo>
                      <a:lnTo>
                        <a:pt x="127" y="13"/>
                      </a:lnTo>
                      <a:lnTo>
                        <a:pt x="142" y="8"/>
                      </a:lnTo>
                      <a:lnTo>
                        <a:pt x="145" y="10"/>
                      </a:lnTo>
                      <a:lnTo>
                        <a:pt x="145" y="16"/>
                      </a:lnTo>
                      <a:lnTo>
                        <a:pt x="149" y="19"/>
                      </a:lnTo>
                      <a:lnTo>
                        <a:pt x="147" y="19"/>
                      </a:lnTo>
                      <a:lnTo>
                        <a:pt x="147" y="20"/>
                      </a:lnTo>
                      <a:lnTo>
                        <a:pt x="150" y="24"/>
                      </a:lnTo>
                      <a:lnTo>
                        <a:pt x="152" y="24"/>
                      </a:lnTo>
                      <a:lnTo>
                        <a:pt x="156" y="28"/>
                      </a:lnTo>
                      <a:lnTo>
                        <a:pt x="156" y="45"/>
                      </a:lnTo>
                      <a:lnTo>
                        <a:pt x="150" y="124"/>
                      </a:lnTo>
                      <a:lnTo>
                        <a:pt x="159" y="142"/>
                      </a:lnTo>
                      <a:lnTo>
                        <a:pt x="124" y="180"/>
                      </a:lnTo>
                      <a:lnTo>
                        <a:pt x="84" y="183"/>
                      </a:lnTo>
                      <a:lnTo>
                        <a:pt x="22" y="206"/>
                      </a:lnTo>
                      <a:lnTo>
                        <a:pt x="11" y="209"/>
                      </a:lnTo>
                      <a:lnTo>
                        <a:pt x="10" y="196"/>
                      </a:lnTo>
                      <a:lnTo>
                        <a:pt x="0" y="150"/>
                      </a:lnTo>
                      <a:lnTo>
                        <a:pt x="10" y="142"/>
                      </a:lnTo>
                      <a:lnTo>
                        <a:pt x="8" y="123"/>
                      </a:lnTo>
                      <a:lnTo>
                        <a:pt x="22" y="100"/>
                      </a:lnTo>
                      <a:lnTo>
                        <a:pt x="22" y="69"/>
                      </a:lnTo>
                      <a:lnTo>
                        <a:pt x="35" y="48"/>
                      </a:lnTo>
                      <a:lnTo>
                        <a:pt x="35" y="24"/>
                      </a:lnTo>
                      <a:lnTo>
                        <a:pt x="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7" name="Freeform 80">
                  <a:extLst>
                    <a:ext uri="{FF2B5EF4-FFF2-40B4-BE49-F238E27FC236}">
                      <a16:creationId xmlns:a16="http://schemas.microsoft.com/office/drawing/2014/main" id="{A17C5286-2296-48FB-824F-9E7090CB3BD8}"/>
                    </a:ext>
                  </a:extLst>
                </p:cNvPr>
                <p:cNvSpPr>
                  <a:spLocks/>
                </p:cNvSpPr>
                <p:nvPr/>
              </p:nvSpPr>
              <p:spPr bwMode="auto">
                <a:xfrm>
                  <a:off x="5038726" y="1793876"/>
                  <a:ext cx="303213" cy="433388"/>
                </a:xfrm>
                <a:custGeom>
                  <a:avLst/>
                  <a:gdLst>
                    <a:gd name="T0" fmla="*/ 32 w 191"/>
                    <a:gd name="T1" fmla="*/ 0 h 273"/>
                    <a:gd name="T2" fmla="*/ 59 w 191"/>
                    <a:gd name="T3" fmla="*/ 11 h 273"/>
                    <a:gd name="T4" fmla="*/ 76 w 191"/>
                    <a:gd name="T5" fmla="*/ 24 h 273"/>
                    <a:gd name="T6" fmla="*/ 107 w 191"/>
                    <a:gd name="T7" fmla="*/ 18 h 273"/>
                    <a:gd name="T8" fmla="*/ 120 w 191"/>
                    <a:gd name="T9" fmla="*/ 38 h 273"/>
                    <a:gd name="T10" fmla="*/ 134 w 191"/>
                    <a:gd name="T11" fmla="*/ 26 h 273"/>
                    <a:gd name="T12" fmla="*/ 144 w 191"/>
                    <a:gd name="T13" fmla="*/ 32 h 273"/>
                    <a:gd name="T14" fmla="*/ 169 w 191"/>
                    <a:gd name="T15" fmla="*/ 32 h 273"/>
                    <a:gd name="T16" fmla="*/ 191 w 191"/>
                    <a:gd name="T17" fmla="*/ 49 h 273"/>
                    <a:gd name="T18" fmla="*/ 183 w 191"/>
                    <a:gd name="T19" fmla="*/ 90 h 273"/>
                    <a:gd name="T20" fmla="*/ 184 w 191"/>
                    <a:gd name="T21" fmla="*/ 123 h 273"/>
                    <a:gd name="T22" fmla="*/ 163 w 191"/>
                    <a:gd name="T23" fmla="*/ 147 h 273"/>
                    <a:gd name="T24" fmla="*/ 163 w 191"/>
                    <a:gd name="T25" fmla="*/ 171 h 273"/>
                    <a:gd name="T26" fmla="*/ 150 w 191"/>
                    <a:gd name="T27" fmla="*/ 192 h 273"/>
                    <a:gd name="T28" fmla="*/ 150 w 191"/>
                    <a:gd name="T29" fmla="*/ 223 h 273"/>
                    <a:gd name="T30" fmla="*/ 136 w 191"/>
                    <a:gd name="T31" fmla="*/ 246 h 273"/>
                    <a:gd name="T32" fmla="*/ 138 w 191"/>
                    <a:gd name="T33" fmla="*/ 265 h 273"/>
                    <a:gd name="T34" fmla="*/ 128 w 191"/>
                    <a:gd name="T35" fmla="*/ 273 h 273"/>
                    <a:gd name="T36" fmla="*/ 86 w 191"/>
                    <a:gd name="T37" fmla="*/ 243 h 273"/>
                    <a:gd name="T38" fmla="*/ 39 w 191"/>
                    <a:gd name="T39" fmla="*/ 166 h 273"/>
                    <a:gd name="T40" fmla="*/ 12 w 191"/>
                    <a:gd name="T41" fmla="*/ 77 h 273"/>
                    <a:gd name="T42" fmla="*/ 0 w 191"/>
                    <a:gd name="T43" fmla="*/ 26 h 273"/>
                    <a:gd name="T44" fmla="*/ 8 w 191"/>
                    <a:gd name="T45" fmla="*/ 11 h 273"/>
                    <a:gd name="T46" fmla="*/ 32 w 191"/>
                    <a:gd name="T4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73">
                      <a:moveTo>
                        <a:pt x="32" y="0"/>
                      </a:moveTo>
                      <a:lnTo>
                        <a:pt x="59" y="11"/>
                      </a:lnTo>
                      <a:lnTo>
                        <a:pt x="76" y="24"/>
                      </a:lnTo>
                      <a:lnTo>
                        <a:pt x="107" y="18"/>
                      </a:lnTo>
                      <a:lnTo>
                        <a:pt x="120" y="38"/>
                      </a:lnTo>
                      <a:lnTo>
                        <a:pt x="134" y="26"/>
                      </a:lnTo>
                      <a:lnTo>
                        <a:pt x="144" y="32"/>
                      </a:lnTo>
                      <a:lnTo>
                        <a:pt x="169" y="32"/>
                      </a:lnTo>
                      <a:lnTo>
                        <a:pt x="191" y="49"/>
                      </a:lnTo>
                      <a:lnTo>
                        <a:pt x="183" y="90"/>
                      </a:lnTo>
                      <a:lnTo>
                        <a:pt x="184" y="123"/>
                      </a:lnTo>
                      <a:lnTo>
                        <a:pt x="163" y="147"/>
                      </a:lnTo>
                      <a:lnTo>
                        <a:pt x="163" y="171"/>
                      </a:lnTo>
                      <a:lnTo>
                        <a:pt x="150" y="192"/>
                      </a:lnTo>
                      <a:lnTo>
                        <a:pt x="150" y="223"/>
                      </a:lnTo>
                      <a:lnTo>
                        <a:pt x="136" y="246"/>
                      </a:lnTo>
                      <a:lnTo>
                        <a:pt x="138" y="265"/>
                      </a:lnTo>
                      <a:lnTo>
                        <a:pt x="128" y="273"/>
                      </a:lnTo>
                      <a:lnTo>
                        <a:pt x="86" y="243"/>
                      </a:lnTo>
                      <a:lnTo>
                        <a:pt x="39" y="166"/>
                      </a:lnTo>
                      <a:lnTo>
                        <a:pt x="12" y="77"/>
                      </a:lnTo>
                      <a:lnTo>
                        <a:pt x="0" y="26"/>
                      </a:lnTo>
                      <a:lnTo>
                        <a:pt x="8" y="11"/>
                      </a:lnTo>
                      <a:lnTo>
                        <a:pt x="3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8" name="Freeform 81">
                  <a:extLst>
                    <a:ext uri="{FF2B5EF4-FFF2-40B4-BE49-F238E27FC236}">
                      <a16:creationId xmlns:a16="http://schemas.microsoft.com/office/drawing/2014/main" id="{56F96A45-2C8D-4EDC-AAF5-487E9B93045A}"/>
                    </a:ext>
                  </a:extLst>
                </p:cNvPr>
                <p:cNvSpPr>
                  <a:spLocks/>
                </p:cNvSpPr>
                <p:nvPr/>
              </p:nvSpPr>
              <p:spPr bwMode="auto">
                <a:xfrm>
                  <a:off x="5438776" y="1758951"/>
                  <a:ext cx="469900" cy="641350"/>
                </a:xfrm>
                <a:custGeom>
                  <a:avLst/>
                  <a:gdLst>
                    <a:gd name="T0" fmla="*/ 42 w 296"/>
                    <a:gd name="T1" fmla="*/ 0 h 404"/>
                    <a:gd name="T2" fmla="*/ 61 w 296"/>
                    <a:gd name="T3" fmla="*/ 18 h 404"/>
                    <a:gd name="T4" fmla="*/ 81 w 296"/>
                    <a:gd name="T5" fmla="*/ 2 h 404"/>
                    <a:gd name="T6" fmla="*/ 153 w 296"/>
                    <a:gd name="T7" fmla="*/ 10 h 404"/>
                    <a:gd name="T8" fmla="*/ 165 w 296"/>
                    <a:gd name="T9" fmla="*/ 2 h 404"/>
                    <a:gd name="T10" fmla="*/ 191 w 296"/>
                    <a:gd name="T11" fmla="*/ 15 h 404"/>
                    <a:gd name="T12" fmla="*/ 233 w 296"/>
                    <a:gd name="T13" fmla="*/ 69 h 404"/>
                    <a:gd name="T14" fmla="*/ 275 w 296"/>
                    <a:gd name="T15" fmla="*/ 82 h 404"/>
                    <a:gd name="T16" fmla="*/ 278 w 296"/>
                    <a:gd name="T17" fmla="*/ 97 h 404"/>
                    <a:gd name="T18" fmla="*/ 268 w 296"/>
                    <a:gd name="T19" fmla="*/ 112 h 404"/>
                    <a:gd name="T20" fmla="*/ 263 w 296"/>
                    <a:gd name="T21" fmla="*/ 134 h 404"/>
                    <a:gd name="T22" fmla="*/ 283 w 296"/>
                    <a:gd name="T23" fmla="*/ 150 h 404"/>
                    <a:gd name="T24" fmla="*/ 275 w 296"/>
                    <a:gd name="T25" fmla="*/ 158 h 404"/>
                    <a:gd name="T26" fmla="*/ 264 w 296"/>
                    <a:gd name="T27" fmla="*/ 174 h 404"/>
                    <a:gd name="T28" fmla="*/ 274 w 296"/>
                    <a:gd name="T29" fmla="*/ 184 h 404"/>
                    <a:gd name="T30" fmla="*/ 287 w 296"/>
                    <a:gd name="T31" fmla="*/ 180 h 404"/>
                    <a:gd name="T32" fmla="*/ 293 w 296"/>
                    <a:gd name="T33" fmla="*/ 181 h 404"/>
                    <a:gd name="T34" fmla="*/ 296 w 296"/>
                    <a:gd name="T35" fmla="*/ 190 h 404"/>
                    <a:gd name="T36" fmla="*/ 283 w 296"/>
                    <a:gd name="T37" fmla="*/ 210 h 404"/>
                    <a:gd name="T38" fmla="*/ 285 w 296"/>
                    <a:gd name="T39" fmla="*/ 228 h 404"/>
                    <a:gd name="T40" fmla="*/ 253 w 296"/>
                    <a:gd name="T41" fmla="*/ 248 h 404"/>
                    <a:gd name="T42" fmla="*/ 264 w 296"/>
                    <a:gd name="T43" fmla="*/ 283 h 404"/>
                    <a:gd name="T44" fmla="*/ 215 w 296"/>
                    <a:gd name="T45" fmla="*/ 289 h 404"/>
                    <a:gd name="T46" fmla="*/ 168 w 296"/>
                    <a:gd name="T47" fmla="*/ 317 h 404"/>
                    <a:gd name="T48" fmla="*/ 168 w 296"/>
                    <a:gd name="T49" fmla="*/ 352 h 404"/>
                    <a:gd name="T50" fmla="*/ 153 w 296"/>
                    <a:gd name="T51" fmla="*/ 366 h 404"/>
                    <a:gd name="T52" fmla="*/ 144 w 296"/>
                    <a:gd name="T53" fmla="*/ 383 h 404"/>
                    <a:gd name="T54" fmla="*/ 133 w 296"/>
                    <a:gd name="T55" fmla="*/ 383 h 404"/>
                    <a:gd name="T56" fmla="*/ 110 w 296"/>
                    <a:gd name="T57" fmla="*/ 394 h 404"/>
                    <a:gd name="T58" fmla="*/ 94 w 296"/>
                    <a:gd name="T59" fmla="*/ 381 h 404"/>
                    <a:gd name="T60" fmla="*/ 81 w 296"/>
                    <a:gd name="T61" fmla="*/ 386 h 404"/>
                    <a:gd name="T62" fmla="*/ 75 w 296"/>
                    <a:gd name="T63" fmla="*/ 404 h 404"/>
                    <a:gd name="T64" fmla="*/ 37 w 296"/>
                    <a:gd name="T65" fmla="*/ 404 h 404"/>
                    <a:gd name="T66" fmla="*/ 18 w 296"/>
                    <a:gd name="T67" fmla="*/ 399 h 404"/>
                    <a:gd name="T68" fmla="*/ 21 w 296"/>
                    <a:gd name="T69" fmla="*/ 396 h 404"/>
                    <a:gd name="T70" fmla="*/ 37 w 296"/>
                    <a:gd name="T71" fmla="*/ 376 h 404"/>
                    <a:gd name="T72" fmla="*/ 0 w 296"/>
                    <a:gd name="T73" fmla="*/ 325 h 404"/>
                    <a:gd name="T74" fmla="*/ 35 w 296"/>
                    <a:gd name="T75" fmla="*/ 287 h 404"/>
                    <a:gd name="T76" fmla="*/ 26 w 296"/>
                    <a:gd name="T77" fmla="*/ 269 h 404"/>
                    <a:gd name="T78" fmla="*/ 32 w 296"/>
                    <a:gd name="T79" fmla="*/ 190 h 404"/>
                    <a:gd name="T80" fmla="*/ 32 w 296"/>
                    <a:gd name="T81" fmla="*/ 173 h 404"/>
                    <a:gd name="T82" fmla="*/ 32 w 296"/>
                    <a:gd name="T83" fmla="*/ 141 h 404"/>
                    <a:gd name="T84" fmla="*/ 30 w 296"/>
                    <a:gd name="T85" fmla="*/ 116 h 404"/>
                    <a:gd name="T86" fmla="*/ 28 w 296"/>
                    <a:gd name="T87" fmla="*/ 91 h 404"/>
                    <a:gd name="T88" fmla="*/ 37 w 296"/>
                    <a:gd name="T89" fmla="*/ 69 h 404"/>
                    <a:gd name="T90" fmla="*/ 30 w 296"/>
                    <a:gd name="T91" fmla="*/ 62 h 404"/>
                    <a:gd name="T92" fmla="*/ 27 w 296"/>
                    <a:gd name="T93" fmla="*/ 51 h 404"/>
                    <a:gd name="T94" fmla="*/ 26 w 296"/>
                    <a:gd name="T95" fmla="*/ 37 h 404"/>
                    <a:gd name="T96" fmla="*/ 32 w 296"/>
                    <a:gd name="T97" fmla="*/ 25 h 404"/>
                    <a:gd name="T98" fmla="*/ 30 w 296"/>
                    <a:gd name="T99" fmla="*/ 11 h 404"/>
                    <a:gd name="T100" fmla="*/ 39 w 296"/>
                    <a:gd name="T101" fmla="*/ 3 h 404"/>
                    <a:gd name="T102" fmla="*/ 42 w 296"/>
                    <a:gd name="T10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04">
                      <a:moveTo>
                        <a:pt x="42" y="0"/>
                      </a:moveTo>
                      <a:lnTo>
                        <a:pt x="61" y="18"/>
                      </a:lnTo>
                      <a:lnTo>
                        <a:pt x="81" y="2"/>
                      </a:lnTo>
                      <a:lnTo>
                        <a:pt x="153" y="10"/>
                      </a:lnTo>
                      <a:lnTo>
                        <a:pt x="165" y="2"/>
                      </a:lnTo>
                      <a:lnTo>
                        <a:pt x="191" y="15"/>
                      </a:lnTo>
                      <a:lnTo>
                        <a:pt x="233" y="69"/>
                      </a:lnTo>
                      <a:lnTo>
                        <a:pt x="275" y="82"/>
                      </a:lnTo>
                      <a:lnTo>
                        <a:pt x="278" y="97"/>
                      </a:lnTo>
                      <a:lnTo>
                        <a:pt x="268" y="112"/>
                      </a:lnTo>
                      <a:lnTo>
                        <a:pt x="263" y="134"/>
                      </a:lnTo>
                      <a:lnTo>
                        <a:pt x="283" y="150"/>
                      </a:lnTo>
                      <a:lnTo>
                        <a:pt x="275" y="158"/>
                      </a:lnTo>
                      <a:lnTo>
                        <a:pt x="264" y="174"/>
                      </a:lnTo>
                      <a:lnTo>
                        <a:pt x="274" y="184"/>
                      </a:lnTo>
                      <a:lnTo>
                        <a:pt x="287" y="180"/>
                      </a:lnTo>
                      <a:lnTo>
                        <a:pt x="293" y="181"/>
                      </a:lnTo>
                      <a:lnTo>
                        <a:pt x="296" y="190"/>
                      </a:lnTo>
                      <a:lnTo>
                        <a:pt x="283" y="210"/>
                      </a:lnTo>
                      <a:lnTo>
                        <a:pt x="285" y="228"/>
                      </a:lnTo>
                      <a:lnTo>
                        <a:pt x="253" y="248"/>
                      </a:lnTo>
                      <a:lnTo>
                        <a:pt x="264" y="283"/>
                      </a:lnTo>
                      <a:lnTo>
                        <a:pt x="215" y="289"/>
                      </a:lnTo>
                      <a:lnTo>
                        <a:pt x="168" y="317"/>
                      </a:lnTo>
                      <a:lnTo>
                        <a:pt x="168" y="352"/>
                      </a:lnTo>
                      <a:lnTo>
                        <a:pt x="153" y="366"/>
                      </a:lnTo>
                      <a:lnTo>
                        <a:pt x="144" y="383"/>
                      </a:lnTo>
                      <a:lnTo>
                        <a:pt x="133" y="383"/>
                      </a:lnTo>
                      <a:lnTo>
                        <a:pt x="110" y="394"/>
                      </a:lnTo>
                      <a:lnTo>
                        <a:pt x="94" y="381"/>
                      </a:lnTo>
                      <a:lnTo>
                        <a:pt x="81" y="386"/>
                      </a:lnTo>
                      <a:lnTo>
                        <a:pt x="75" y="404"/>
                      </a:lnTo>
                      <a:lnTo>
                        <a:pt x="37" y="404"/>
                      </a:lnTo>
                      <a:lnTo>
                        <a:pt x="18" y="399"/>
                      </a:lnTo>
                      <a:lnTo>
                        <a:pt x="21" y="396"/>
                      </a:lnTo>
                      <a:lnTo>
                        <a:pt x="37" y="376"/>
                      </a:lnTo>
                      <a:lnTo>
                        <a:pt x="0" y="325"/>
                      </a:lnTo>
                      <a:lnTo>
                        <a:pt x="35" y="287"/>
                      </a:lnTo>
                      <a:lnTo>
                        <a:pt x="26" y="269"/>
                      </a:lnTo>
                      <a:lnTo>
                        <a:pt x="32" y="190"/>
                      </a:lnTo>
                      <a:lnTo>
                        <a:pt x="32" y="173"/>
                      </a:lnTo>
                      <a:lnTo>
                        <a:pt x="32" y="141"/>
                      </a:lnTo>
                      <a:lnTo>
                        <a:pt x="30" y="116"/>
                      </a:lnTo>
                      <a:lnTo>
                        <a:pt x="28" y="91"/>
                      </a:lnTo>
                      <a:lnTo>
                        <a:pt x="37" y="69"/>
                      </a:lnTo>
                      <a:lnTo>
                        <a:pt x="30" y="62"/>
                      </a:lnTo>
                      <a:lnTo>
                        <a:pt x="27" y="51"/>
                      </a:lnTo>
                      <a:lnTo>
                        <a:pt x="26" y="37"/>
                      </a:lnTo>
                      <a:lnTo>
                        <a:pt x="32" y="25"/>
                      </a:lnTo>
                      <a:lnTo>
                        <a:pt x="30" y="11"/>
                      </a:lnTo>
                      <a:lnTo>
                        <a:pt x="39" y="3"/>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3" name="Groupe 72">
                <a:extLst>
                  <a:ext uri="{FF2B5EF4-FFF2-40B4-BE49-F238E27FC236}">
                    <a16:creationId xmlns:a16="http://schemas.microsoft.com/office/drawing/2014/main" id="{49CA29C6-4D24-4838-96D0-F04CABAD5ECB}"/>
                  </a:ext>
                </a:extLst>
              </p:cNvPr>
              <p:cNvGrpSpPr/>
              <p:nvPr/>
            </p:nvGrpSpPr>
            <p:grpSpPr>
              <a:xfrm>
                <a:off x="7179944" y="1077745"/>
                <a:ext cx="507696" cy="285675"/>
                <a:chOff x="5018088" y="503238"/>
                <a:chExt cx="1114426" cy="676275"/>
              </a:xfrm>
              <a:solidFill>
                <a:srgbClr val="55555F">
                  <a:lumMod val="20000"/>
                  <a:lumOff val="80000"/>
                </a:srgbClr>
              </a:solidFill>
            </p:grpSpPr>
            <p:sp>
              <p:nvSpPr>
                <p:cNvPr id="133" name="Freeform 94">
                  <a:extLst>
                    <a:ext uri="{FF2B5EF4-FFF2-40B4-BE49-F238E27FC236}">
                      <a16:creationId xmlns:a16="http://schemas.microsoft.com/office/drawing/2014/main" id="{FFE95034-CE31-4664-84A6-331EA6158369}"/>
                    </a:ext>
                  </a:extLst>
                </p:cNvPr>
                <p:cNvSpPr>
                  <a:spLocks/>
                </p:cNvSpPr>
                <p:nvPr/>
              </p:nvSpPr>
              <p:spPr bwMode="auto">
                <a:xfrm>
                  <a:off x="5018088" y="554038"/>
                  <a:ext cx="668338" cy="625475"/>
                </a:xfrm>
                <a:custGeom>
                  <a:avLst/>
                  <a:gdLst>
                    <a:gd name="T0" fmla="*/ 133 w 421"/>
                    <a:gd name="T1" fmla="*/ 0 h 394"/>
                    <a:gd name="T2" fmla="*/ 167 w 421"/>
                    <a:gd name="T3" fmla="*/ 79 h 394"/>
                    <a:gd name="T4" fmla="*/ 179 w 421"/>
                    <a:gd name="T5" fmla="*/ 83 h 394"/>
                    <a:gd name="T6" fmla="*/ 206 w 421"/>
                    <a:gd name="T7" fmla="*/ 83 h 394"/>
                    <a:gd name="T8" fmla="*/ 213 w 421"/>
                    <a:gd name="T9" fmla="*/ 98 h 394"/>
                    <a:gd name="T10" fmla="*/ 202 w 421"/>
                    <a:gd name="T11" fmla="*/ 109 h 394"/>
                    <a:gd name="T12" fmla="*/ 252 w 421"/>
                    <a:gd name="T13" fmla="*/ 148 h 394"/>
                    <a:gd name="T14" fmla="*/ 312 w 421"/>
                    <a:gd name="T15" fmla="*/ 144 h 394"/>
                    <a:gd name="T16" fmla="*/ 321 w 421"/>
                    <a:gd name="T17" fmla="*/ 160 h 394"/>
                    <a:gd name="T18" fmla="*/ 327 w 421"/>
                    <a:gd name="T19" fmla="*/ 175 h 394"/>
                    <a:gd name="T20" fmla="*/ 332 w 421"/>
                    <a:gd name="T21" fmla="*/ 178 h 394"/>
                    <a:gd name="T22" fmla="*/ 342 w 421"/>
                    <a:gd name="T23" fmla="*/ 176 h 394"/>
                    <a:gd name="T24" fmla="*/ 355 w 421"/>
                    <a:gd name="T25" fmla="*/ 188 h 394"/>
                    <a:gd name="T26" fmla="*/ 376 w 421"/>
                    <a:gd name="T27" fmla="*/ 190 h 394"/>
                    <a:gd name="T28" fmla="*/ 388 w 421"/>
                    <a:gd name="T29" fmla="*/ 222 h 394"/>
                    <a:gd name="T30" fmla="*/ 371 w 421"/>
                    <a:gd name="T31" fmla="*/ 240 h 394"/>
                    <a:gd name="T32" fmla="*/ 395 w 421"/>
                    <a:gd name="T33" fmla="*/ 266 h 394"/>
                    <a:gd name="T34" fmla="*/ 398 w 421"/>
                    <a:gd name="T35" fmla="*/ 275 h 394"/>
                    <a:gd name="T36" fmla="*/ 421 w 421"/>
                    <a:gd name="T37" fmla="*/ 287 h 394"/>
                    <a:gd name="T38" fmla="*/ 418 w 421"/>
                    <a:gd name="T39" fmla="*/ 320 h 394"/>
                    <a:gd name="T40" fmla="*/ 381 w 421"/>
                    <a:gd name="T41" fmla="*/ 335 h 394"/>
                    <a:gd name="T42" fmla="*/ 381 w 421"/>
                    <a:gd name="T43" fmla="*/ 348 h 394"/>
                    <a:gd name="T44" fmla="*/ 415 w 421"/>
                    <a:gd name="T45" fmla="*/ 349 h 394"/>
                    <a:gd name="T46" fmla="*/ 419 w 421"/>
                    <a:gd name="T47" fmla="*/ 360 h 394"/>
                    <a:gd name="T48" fmla="*/ 416 w 421"/>
                    <a:gd name="T49" fmla="*/ 370 h 394"/>
                    <a:gd name="T50" fmla="*/ 366 w 421"/>
                    <a:gd name="T51" fmla="*/ 373 h 394"/>
                    <a:gd name="T52" fmla="*/ 344 w 421"/>
                    <a:gd name="T53" fmla="*/ 394 h 394"/>
                    <a:gd name="T54" fmla="*/ 336 w 421"/>
                    <a:gd name="T55" fmla="*/ 364 h 394"/>
                    <a:gd name="T56" fmla="*/ 320 w 421"/>
                    <a:gd name="T57" fmla="*/ 355 h 394"/>
                    <a:gd name="T58" fmla="*/ 251 w 421"/>
                    <a:gd name="T59" fmla="*/ 340 h 394"/>
                    <a:gd name="T60" fmla="*/ 233 w 421"/>
                    <a:gd name="T61" fmla="*/ 351 h 394"/>
                    <a:gd name="T62" fmla="*/ 226 w 421"/>
                    <a:gd name="T63" fmla="*/ 346 h 394"/>
                    <a:gd name="T64" fmla="*/ 225 w 421"/>
                    <a:gd name="T65" fmla="*/ 339 h 394"/>
                    <a:gd name="T66" fmla="*/ 245 w 421"/>
                    <a:gd name="T67" fmla="*/ 319 h 394"/>
                    <a:gd name="T68" fmla="*/ 232 w 421"/>
                    <a:gd name="T69" fmla="*/ 305 h 394"/>
                    <a:gd name="T70" fmla="*/ 189 w 421"/>
                    <a:gd name="T71" fmla="*/ 307 h 394"/>
                    <a:gd name="T72" fmla="*/ 151 w 421"/>
                    <a:gd name="T73" fmla="*/ 325 h 394"/>
                    <a:gd name="T74" fmla="*/ 141 w 421"/>
                    <a:gd name="T75" fmla="*/ 319 h 394"/>
                    <a:gd name="T76" fmla="*/ 137 w 421"/>
                    <a:gd name="T77" fmla="*/ 290 h 394"/>
                    <a:gd name="T78" fmla="*/ 67 w 421"/>
                    <a:gd name="T79" fmla="*/ 264 h 394"/>
                    <a:gd name="T80" fmla="*/ 16 w 421"/>
                    <a:gd name="T81" fmla="*/ 266 h 394"/>
                    <a:gd name="T82" fmla="*/ 6 w 421"/>
                    <a:gd name="T83" fmla="*/ 243 h 394"/>
                    <a:gd name="T84" fmla="*/ 15 w 421"/>
                    <a:gd name="T85" fmla="*/ 195 h 394"/>
                    <a:gd name="T86" fmla="*/ 5 w 421"/>
                    <a:gd name="T87" fmla="*/ 180 h 394"/>
                    <a:gd name="T88" fmla="*/ 8 w 421"/>
                    <a:gd name="T89" fmla="*/ 103 h 394"/>
                    <a:gd name="T90" fmla="*/ 0 w 421"/>
                    <a:gd name="T91" fmla="*/ 72 h 394"/>
                    <a:gd name="T92" fmla="*/ 57 w 421"/>
                    <a:gd name="T93" fmla="*/ 25 h 394"/>
                    <a:gd name="T94" fmla="*/ 133 w 421"/>
                    <a:gd name="T9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 h="394">
                      <a:moveTo>
                        <a:pt x="133" y="0"/>
                      </a:moveTo>
                      <a:lnTo>
                        <a:pt x="167" y="79"/>
                      </a:lnTo>
                      <a:lnTo>
                        <a:pt x="179" y="83"/>
                      </a:lnTo>
                      <a:lnTo>
                        <a:pt x="206" y="83"/>
                      </a:lnTo>
                      <a:lnTo>
                        <a:pt x="213" y="98"/>
                      </a:lnTo>
                      <a:lnTo>
                        <a:pt x="202" y="109"/>
                      </a:lnTo>
                      <a:lnTo>
                        <a:pt x="252" y="148"/>
                      </a:lnTo>
                      <a:lnTo>
                        <a:pt x="312" y="144"/>
                      </a:lnTo>
                      <a:lnTo>
                        <a:pt x="321" y="160"/>
                      </a:lnTo>
                      <a:lnTo>
                        <a:pt x="327" y="175"/>
                      </a:lnTo>
                      <a:lnTo>
                        <a:pt x="332" y="178"/>
                      </a:lnTo>
                      <a:lnTo>
                        <a:pt x="342" y="176"/>
                      </a:lnTo>
                      <a:lnTo>
                        <a:pt x="355" y="188"/>
                      </a:lnTo>
                      <a:lnTo>
                        <a:pt x="376" y="190"/>
                      </a:lnTo>
                      <a:lnTo>
                        <a:pt x="388" y="222"/>
                      </a:lnTo>
                      <a:lnTo>
                        <a:pt x="371" y="240"/>
                      </a:lnTo>
                      <a:lnTo>
                        <a:pt x="395" y="266"/>
                      </a:lnTo>
                      <a:lnTo>
                        <a:pt x="398" y="275"/>
                      </a:lnTo>
                      <a:lnTo>
                        <a:pt x="421" y="287"/>
                      </a:lnTo>
                      <a:lnTo>
                        <a:pt x="418" y="320"/>
                      </a:lnTo>
                      <a:lnTo>
                        <a:pt x="381" y="335"/>
                      </a:lnTo>
                      <a:lnTo>
                        <a:pt x="381" y="348"/>
                      </a:lnTo>
                      <a:lnTo>
                        <a:pt x="415" y="349"/>
                      </a:lnTo>
                      <a:lnTo>
                        <a:pt x="419" y="360"/>
                      </a:lnTo>
                      <a:lnTo>
                        <a:pt x="416" y="370"/>
                      </a:lnTo>
                      <a:lnTo>
                        <a:pt x="366" y="373"/>
                      </a:lnTo>
                      <a:lnTo>
                        <a:pt x="344" y="394"/>
                      </a:lnTo>
                      <a:lnTo>
                        <a:pt x="336" y="364"/>
                      </a:lnTo>
                      <a:lnTo>
                        <a:pt x="320" y="355"/>
                      </a:lnTo>
                      <a:lnTo>
                        <a:pt x="251" y="340"/>
                      </a:lnTo>
                      <a:lnTo>
                        <a:pt x="233" y="351"/>
                      </a:lnTo>
                      <a:lnTo>
                        <a:pt x="226" y="346"/>
                      </a:lnTo>
                      <a:lnTo>
                        <a:pt x="225" y="339"/>
                      </a:lnTo>
                      <a:lnTo>
                        <a:pt x="245" y="319"/>
                      </a:lnTo>
                      <a:lnTo>
                        <a:pt x="232" y="305"/>
                      </a:lnTo>
                      <a:lnTo>
                        <a:pt x="189" y="307"/>
                      </a:lnTo>
                      <a:lnTo>
                        <a:pt x="151" y="325"/>
                      </a:lnTo>
                      <a:lnTo>
                        <a:pt x="141" y="319"/>
                      </a:lnTo>
                      <a:lnTo>
                        <a:pt x="137" y="290"/>
                      </a:lnTo>
                      <a:lnTo>
                        <a:pt x="67" y="264"/>
                      </a:lnTo>
                      <a:lnTo>
                        <a:pt x="16" y="266"/>
                      </a:lnTo>
                      <a:lnTo>
                        <a:pt x="6" y="243"/>
                      </a:lnTo>
                      <a:lnTo>
                        <a:pt x="15" y="195"/>
                      </a:lnTo>
                      <a:lnTo>
                        <a:pt x="5" y="180"/>
                      </a:lnTo>
                      <a:lnTo>
                        <a:pt x="8" y="103"/>
                      </a:lnTo>
                      <a:lnTo>
                        <a:pt x="0" y="72"/>
                      </a:lnTo>
                      <a:lnTo>
                        <a:pt x="57" y="25"/>
                      </a:lnTo>
                      <a:lnTo>
                        <a:pt x="1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4" name="Freeform 95">
                  <a:extLst>
                    <a:ext uri="{FF2B5EF4-FFF2-40B4-BE49-F238E27FC236}">
                      <a16:creationId xmlns:a16="http://schemas.microsoft.com/office/drawing/2014/main" id="{0746D80B-F966-46A1-AE6D-F237B3352543}"/>
                    </a:ext>
                  </a:extLst>
                </p:cNvPr>
                <p:cNvSpPr>
                  <a:spLocks/>
                </p:cNvSpPr>
                <p:nvPr/>
              </p:nvSpPr>
              <p:spPr bwMode="auto">
                <a:xfrm>
                  <a:off x="5229226" y="503238"/>
                  <a:ext cx="903288" cy="658813"/>
                </a:xfrm>
                <a:custGeom>
                  <a:avLst/>
                  <a:gdLst>
                    <a:gd name="T0" fmla="*/ 119 w 569"/>
                    <a:gd name="T1" fmla="*/ 17 h 415"/>
                    <a:gd name="T2" fmla="*/ 134 w 569"/>
                    <a:gd name="T3" fmla="*/ 87 h 415"/>
                    <a:gd name="T4" fmla="*/ 179 w 569"/>
                    <a:gd name="T5" fmla="*/ 126 h 415"/>
                    <a:gd name="T6" fmla="*/ 208 w 569"/>
                    <a:gd name="T7" fmla="*/ 130 h 415"/>
                    <a:gd name="T8" fmla="*/ 266 w 569"/>
                    <a:gd name="T9" fmla="*/ 104 h 415"/>
                    <a:gd name="T10" fmla="*/ 312 w 569"/>
                    <a:gd name="T11" fmla="*/ 195 h 415"/>
                    <a:gd name="T12" fmla="*/ 366 w 569"/>
                    <a:gd name="T13" fmla="*/ 207 h 415"/>
                    <a:gd name="T14" fmla="*/ 414 w 569"/>
                    <a:gd name="T15" fmla="*/ 263 h 415"/>
                    <a:gd name="T16" fmla="*/ 481 w 569"/>
                    <a:gd name="T17" fmla="*/ 263 h 415"/>
                    <a:gd name="T18" fmla="*/ 508 w 569"/>
                    <a:gd name="T19" fmla="*/ 255 h 415"/>
                    <a:gd name="T20" fmla="*/ 542 w 569"/>
                    <a:gd name="T21" fmla="*/ 292 h 415"/>
                    <a:gd name="T22" fmla="*/ 555 w 569"/>
                    <a:gd name="T23" fmla="*/ 291 h 415"/>
                    <a:gd name="T24" fmla="*/ 568 w 569"/>
                    <a:gd name="T25" fmla="*/ 363 h 415"/>
                    <a:gd name="T26" fmla="*/ 548 w 569"/>
                    <a:gd name="T27" fmla="*/ 398 h 415"/>
                    <a:gd name="T28" fmla="*/ 517 w 569"/>
                    <a:gd name="T29" fmla="*/ 412 h 415"/>
                    <a:gd name="T30" fmla="*/ 523 w 569"/>
                    <a:gd name="T31" fmla="*/ 400 h 415"/>
                    <a:gd name="T32" fmla="*/ 480 w 569"/>
                    <a:gd name="T33" fmla="*/ 415 h 415"/>
                    <a:gd name="T34" fmla="*/ 412 w 569"/>
                    <a:gd name="T35" fmla="*/ 398 h 415"/>
                    <a:gd name="T36" fmla="*/ 389 w 569"/>
                    <a:gd name="T37" fmla="*/ 398 h 415"/>
                    <a:gd name="T38" fmla="*/ 295 w 569"/>
                    <a:gd name="T39" fmla="*/ 415 h 415"/>
                    <a:gd name="T40" fmla="*/ 286 w 569"/>
                    <a:gd name="T41" fmla="*/ 392 h 415"/>
                    <a:gd name="T42" fmla="*/ 248 w 569"/>
                    <a:gd name="T43" fmla="*/ 380 h 415"/>
                    <a:gd name="T44" fmla="*/ 285 w 569"/>
                    <a:gd name="T45" fmla="*/ 352 h 415"/>
                    <a:gd name="T46" fmla="*/ 265 w 569"/>
                    <a:gd name="T47" fmla="*/ 307 h 415"/>
                    <a:gd name="T48" fmla="*/ 238 w 569"/>
                    <a:gd name="T49" fmla="*/ 272 h 415"/>
                    <a:gd name="T50" fmla="*/ 243 w 569"/>
                    <a:gd name="T51" fmla="*/ 222 h 415"/>
                    <a:gd name="T52" fmla="*/ 209 w 569"/>
                    <a:gd name="T53" fmla="*/ 208 h 415"/>
                    <a:gd name="T54" fmla="*/ 194 w 569"/>
                    <a:gd name="T55" fmla="*/ 207 h 415"/>
                    <a:gd name="T56" fmla="*/ 179 w 569"/>
                    <a:gd name="T57" fmla="*/ 176 h 415"/>
                    <a:gd name="T58" fmla="*/ 69 w 569"/>
                    <a:gd name="T59" fmla="*/ 141 h 415"/>
                    <a:gd name="T60" fmla="*/ 73 w 569"/>
                    <a:gd name="T61" fmla="*/ 115 h 415"/>
                    <a:gd name="T62" fmla="*/ 34 w 569"/>
                    <a:gd name="T63" fmla="*/ 111 h 415"/>
                    <a:gd name="T64" fmla="*/ 78 w 569"/>
                    <a:gd name="T65" fmla="*/ 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415">
                      <a:moveTo>
                        <a:pt x="103" y="0"/>
                      </a:moveTo>
                      <a:lnTo>
                        <a:pt x="119" y="17"/>
                      </a:lnTo>
                      <a:lnTo>
                        <a:pt x="132" y="54"/>
                      </a:lnTo>
                      <a:lnTo>
                        <a:pt x="134" y="87"/>
                      </a:lnTo>
                      <a:lnTo>
                        <a:pt x="167" y="108"/>
                      </a:lnTo>
                      <a:lnTo>
                        <a:pt x="179" y="126"/>
                      </a:lnTo>
                      <a:lnTo>
                        <a:pt x="196" y="134"/>
                      </a:lnTo>
                      <a:lnTo>
                        <a:pt x="208" y="130"/>
                      </a:lnTo>
                      <a:lnTo>
                        <a:pt x="246" y="101"/>
                      </a:lnTo>
                      <a:lnTo>
                        <a:pt x="266" y="104"/>
                      </a:lnTo>
                      <a:lnTo>
                        <a:pt x="305" y="154"/>
                      </a:lnTo>
                      <a:lnTo>
                        <a:pt x="312" y="195"/>
                      </a:lnTo>
                      <a:lnTo>
                        <a:pt x="341" y="215"/>
                      </a:lnTo>
                      <a:lnTo>
                        <a:pt x="366" y="207"/>
                      </a:lnTo>
                      <a:lnTo>
                        <a:pt x="415" y="238"/>
                      </a:lnTo>
                      <a:lnTo>
                        <a:pt x="414" y="263"/>
                      </a:lnTo>
                      <a:lnTo>
                        <a:pt x="417" y="269"/>
                      </a:lnTo>
                      <a:lnTo>
                        <a:pt x="481" y="263"/>
                      </a:lnTo>
                      <a:lnTo>
                        <a:pt x="494" y="254"/>
                      </a:lnTo>
                      <a:lnTo>
                        <a:pt x="508" y="255"/>
                      </a:lnTo>
                      <a:lnTo>
                        <a:pt x="517" y="283"/>
                      </a:lnTo>
                      <a:lnTo>
                        <a:pt x="542" y="292"/>
                      </a:lnTo>
                      <a:lnTo>
                        <a:pt x="548" y="287"/>
                      </a:lnTo>
                      <a:lnTo>
                        <a:pt x="555" y="291"/>
                      </a:lnTo>
                      <a:lnTo>
                        <a:pt x="543" y="348"/>
                      </a:lnTo>
                      <a:lnTo>
                        <a:pt x="568" y="363"/>
                      </a:lnTo>
                      <a:lnTo>
                        <a:pt x="569" y="368"/>
                      </a:lnTo>
                      <a:lnTo>
                        <a:pt x="548" y="398"/>
                      </a:lnTo>
                      <a:lnTo>
                        <a:pt x="549" y="406"/>
                      </a:lnTo>
                      <a:lnTo>
                        <a:pt x="517" y="412"/>
                      </a:lnTo>
                      <a:lnTo>
                        <a:pt x="515" y="407"/>
                      </a:lnTo>
                      <a:lnTo>
                        <a:pt x="523" y="400"/>
                      </a:lnTo>
                      <a:lnTo>
                        <a:pt x="512" y="388"/>
                      </a:lnTo>
                      <a:lnTo>
                        <a:pt x="480" y="415"/>
                      </a:lnTo>
                      <a:lnTo>
                        <a:pt x="436" y="385"/>
                      </a:lnTo>
                      <a:lnTo>
                        <a:pt x="412" y="398"/>
                      </a:lnTo>
                      <a:lnTo>
                        <a:pt x="399" y="391"/>
                      </a:lnTo>
                      <a:lnTo>
                        <a:pt x="389" y="398"/>
                      </a:lnTo>
                      <a:lnTo>
                        <a:pt x="387" y="412"/>
                      </a:lnTo>
                      <a:lnTo>
                        <a:pt x="295" y="415"/>
                      </a:lnTo>
                      <a:lnTo>
                        <a:pt x="283" y="402"/>
                      </a:lnTo>
                      <a:lnTo>
                        <a:pt x="286" y="392"/>
                      </a:lnTo>
                      <a:lnTo>
                        <a:pt x="282" y="381"/>
                      </a:lnTo>
                      <a:lnTo>
                        <a:pt x="248" y="380"/>
                      </a:lnTo>
                      <a:lnTo>
                        <a:pt x="248" y="367"/>
                      </a:lnTo>
                      <a:lnTo>
                        <a:pt x="285" y="352"/>
                      </a:lnTo>
                      <a:lnTo>
                        <a:pt x="288" y="319"/>
                      </a:lnTo>
                      <a:lnTo>
                        <a:pt x="265" y="307"/>
                      </a:lnTo>
                      <a:lnTo>
                        <a:pt x="262" y="298"/>
                      </a:lnTo>
                      <a:lnTo>
                        <a:pt x="238" y="272"/>
                      </a:lnTo>
                      <a:lnTo>
                        <a:pt x="255" y="254"/>
                      </a:lnTo>
                      <a:lnTo>
                        <a:pt x="243" y="222"/>
                      </a:lnTo>
                      <a:lnTo>
                        <a:pt x="222" y="220"/>
                      </a:lnTo>
                      <a:lnTo>
                        <a:pt x="209" y="208"/>
                      </a:lnTo>
                      <a:lnTo>
                        <a:pt x="199" y="210"/>
                      </a:lnTo>
                      <a:lnTo>
                        <a:pt x="194" y="207"/>
                      </a:lnTo>
                      <a:lnTo>
                        <a:pt x="188" y="192"/>
                      </a:lnTo>
                      <a:lnTo>
                        <a:pt x="179" y="176"/>
                      </a:lnTo>
                      <a:lnTo>
                        <a:pt x="119" y="180"/>
                      </a:lnTo>
                      <a:lnTo>
                        <a:pt x="69" y="141"/>
                      </a:lnTo>
                      <a:lnTo>
                        <a:pt x="80" y="130"/>
                      </a:lnTo>
                      <a:lnTo>
                        <a:pt x="73" y="115"/>
                      </a:lnTo>
                      <a:lnTo>
                        <a:pt x="46" y="115"/>
                      </a:lnTo>
                      <a:lnTo>
                        <a:pt x="34" y="111"/>
                      </a:lnTo>
                      <a:lnTo>
                        <a:pt x="0" y="32"/>
                      </a:lnTo>
                      <a:lnTo>
                        <a:pt x="78" y="12"/>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4" name="Groupe 73">
                <a:extLst>
                  <a:ext uri="{FF2B5EF4-FFF2-40B4-BE49-F238E27FC236}">
                    <a16:creationId xmlns:a16="http://schemas.microsoft.com/office/drawing/2014/main" id="{0127F990-6A73-4B12-85BA-1D3DEB51336F}"/>
                  </a:ext>
                </a:extLst>
              </p:cNvPr>
              <p:cNvGrpSpPr/>
              <p:nvPr/>
            </p:nvGrpSpPr>
            <p:grpSpPr>
              <a:xfrm>
                <a:off x="7151739" y="1276242"/>
                <a:ext cx="913418" cy="1120568"/>
                <a:chOff x="4956176" y="973138"/>
                <a:chExt cx="2005013" cy="2652713"/>
              </a:xfrm>
              <a:solidFill>
                <a:srgbClr val="55555F">
                  <a:lumMod val="20000"/>
                  <a:lumOff val="80000"/>
                </a:srgbClr>
              </a:solidFill>
            </p:grpSpPr>
            <p:sp>
              <p:nvSpPr>
                <p:cNvPr id="122" name="Freeform 60">
                  <a:extLst>
                    <a:ext uri="{FF2B5EF4-FFF2-40B4-BE49-F238E27FC236}">
                      <a16:creationId xmlns:a16="http://schemas.microsoft.com/office/drawing/2014/main" id="{62AD3185-9943-4A7A-9B04-6F621A3E9C0F}"/>
                    </a:ext>
                  </a:extLst>
                </p:cNvPr>
                <p:cNvSpPr>
                  <a:spLocks/>
                </p:cNvSpPr>
                <p:nvPr/>
              </p:nvSpPr>
              <p:spPr bwMode="auto">
                <a:xfrm>
                  <a:off x="5643563" y="2208213"/>
                  <a:ext cx="652463" cy="677863"/>
                </a:xfrm>
                <a:custGeom>
                  <a:avLst/>
                  <a:gdLst>
                    <a:gd name="T0" fmla="*/ 135 w 411"/>
                    <a:gd name="T1" fmla="*/ 0 h 427"/>
                    <a:gd name="T2" fmla="*/ 169 w 411"/>
                    <a:gd name="T3" fmla="*/ 7 h 427"/>
                    <a:gd name="T4" fmla="*/ 204 w 411"/>
                    <a:gd name="T5" fmla="*/ 47 h 427"/>
                    <a:gd name="T6" fmla="*/ 210 w 411"/>
                    <a:gd name="T7" fmla="*/ 83 h 427"/>
                    <a:gd name="T8" fmla="*/ 253 w 411"/>
                    <a:gd name="T9" fmla="*/ 116 h 427"/>
                    <a:gd name="T10" fmla="*/ 293 w 411"/>
                    <a:gd name="T11" fmla="*/ 169 h 427"/>
                    <a:gd name="T12" fmla="*/ 323 w 411"/>
                    <a:gd name="T13" fmla="*/ 178 h 427"/>
                    <a:gd name="T14" fmla="*/ 348 w 411"/>
                    <a:gd name="T15" fmla="*/ 170 h 427"/>
                    <a:gd name="T16" fmla="*/ 365 w 411"/>
                    <a:gd name="T17" fmla="*/ 159 h 427"/>
                    <a:gd name="T18" fmla="*/ 385 w 411"/>
                    <a:gd name="T19" fmla="*/ 167 h 427"/>
                    <a:gd name="T20" fmla="*/ 391 w 411"/>
                    <a:gd name="T21" fmla="*/ 177 h 427"/>
                    <a:gd name="T22" fmla="*/ 383 w 411"/>
                    <a:gd name="T23" fmla="*/ 199 h 427"/>
                    <a:gd name="T24" fmla="*/ 387 w 411"/>
                    <a:gd name="T25" fmla="*/ 205 h 427"/>
                    <a:gd name="T26" fmla="*/ 403 w 411"/>
                    <a:gd name="T27" fmla="*/ 202 h 427"/>
                    <a:gd name="T28" fmla="*/ 411 w 411"/>
                    <a:gd name="T29" fmla="*/ 208 h 427"/>
                    <a:gd name="T30" fmla="*/ 411 w 411"/>
                    <a:gd name="T31" fmla="*/ 237 h 427"/>
                    <a:gd name="T32" fmla="*/ 376 w 411"/>
                    <a:gd name="T33" fmla="*/ 286 h 427"/>
                    <a:gd name="T34" fmla="*/ 387 w 411"/>
                    <a:gd name="T35" fmla="*/ 299 h 427"/>
                    <a:gd name="T36" fmla="*/ 377 w 411"/>
                    <a:gd name="T37" fmla="*/ 321 h 427"/>
                    <a:gd name="T38" fmla="*/ 351 w 411"/>
                    <a:gd name="T39" fmla="*/ 358 h 427"/>
                    <a:gd name="T40" fmla="*/ 356 w 411"/>
                    <a:gd name="T41" fmla="*/ 410 h 427"/>
                    <a:gd name="T42" fmla="*/ 342 w 411"/>
                    <a:gd name="T43" fmla="*/ 410 h 427"/>
                    <a:gd name="T44" fmla="*/ 328 w 411"/>
                    <a:gd name="T45" fmla="*/ 427 h 427"/>
                    <a:gd name="T46" fmla="*/ 317 w 411"/>
                    <a:gd name="T47" fmla="*/ 416 h 427"/>
                    <a:gd name="T48" fmla="*/ 316 w 411"/>
                    <a:gd name="T49" fmla="*/ 401 h 427"/>
                    <a:gd name="T50" fmla="*/ 308 w 411"/>
                    <a:gd name="T51" fmla="*/ 396 h 427"/>
                    <a:gd name="T52" fmla="*/ 296 w 411"/>
                    <a:gd name="T53" fmla="*/ 400 h 427"/>
                    <a:gd name="T54" fmla="*/ 288 w 411"/>
                    <a:gd name="T55" fmla="*/ 388 h 427"/>
                    <a:gd name="T56" fmla="*/ 251 w 411"/>
                    <a:gd name="T57" fmla="*/ 400 h 427"/>
                    <a:gd name="T58" fmla="*/ 192 w 411"/>
                    <a:gd name="T59" fmla="*/ 353 h 427"/>
                    <a:gd name="T60" fmla="*/ 179 w 411"/>
                    <a:gd name="T61" fmla="*/ 352 h 427"/>
                    <a:gd name="T62" fmla="*/ 135 w 411"/>
                    <a:gd name="T63" fmla="*/ 378 h 427"/>
                    <a:gd name="T64" fmla="*/ 45 w 411"/>
                    <a:gd name="T65" fmla="*/ 333 h 427"/>
                    <a:gd name="T66" fmla="*/ 0 w 411"/>
                    <a:gd name="T67" fmla="*/ 273 h 427"/>
                    <a:gd name="T68" fmla="*/ 5 w 411"/>
                    <a:gd name="T69" fmla="*/ 262 h 427"/>
                    <a:gd name="T70" fmla="*/ 31 w 411"/>
                    <a:gd name="T71" fmla="*/ 254 h 427"/>
                    <a:gd name="T72" fmla="*/ 39 w 411"/>
                    <a:gd name="T73" fmla="*/ 257 h 427"/>
                    <a:gd name="T74" fmla="*/ 49 w 411"/>
                    <a:gd name="T75" fmla="*/ 234 h 427"/>
                    <a:gd name="T76" fmla="*/ 39 w 411"/>
                    <a:gd name="T77" fmla="*/ 218 h 427"/>
                    <a:gd name="T78" fmla="*/ 67 w 411"/>
                    <a:gd name="T79" fmla="*/ 175 h 427"/>
                    <a:gd name="T80" fmla="*/ 54 w 411"/>
                    <a:gd name="T81" fmla="*/ 123 h 427"/>
                    <a:gd name="T82" fmla="*/ 39 w 411"/>
                    <a:gd name="T83" fmla="*/ 108 h 427"/>
                    <a:gd name="T84" fmla="*/ 15 w 411"/>
                    <a:gd name="T85" fmla="*/ 100 h 427"/>
                    <a:gd name="T86" fmla="*/ 24 w 411"/>
                    <a:gd name="T87" fmla="*/ 83 h 427"/>
                    <a:gd name="T88" fmla="*/ 39 w 411"/>
                    <a:gd name="T89" fmla="*/ 69 h 427"/>
                    <a:gd name="T90" fmla="*/ 39 w 411"/>
                    <a:gd name="T91" fmla="*/ 34 h 427"/>
                    <a:gd name="T92" fmla="*/ 86 w 411"/>
                    <a:gd name="T93" fmla="*/ 6 h 427"/>
                    <a:gd name="T94" fmla="*/ 135 w 411"/>
                    <a:gd name="T9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427">
                      <a:moveTo>
                        <a:pt x="135" y="0"/>
                      </a:moveTo>
                      <a:lnTo>
                        <a:pt x="169" y="7"/>
                      </a:lnTo>
                      <a:lnTo>
                        <a:pt x="204" y="47"/>
                      </a:lnTo>
                      <a:lnTo>
                        <a:pt x="210" y="83"/>
                      </a:lnTo>
                      <a:lnTo>
                        <a:pt x="253" y="116"/>
                      </a:lnTo>
                      <a:lnTo>
                        <a:pt x="293" y="169"/>
                      </a:lnTo>
                      <a:lnTo>
                        <a:pt x="323" y="178"/>
                      </a:lnTo>
                      <a:lnTo>
                        <a:pt x="348" y="170"/>
                      </a:lnTo>
                      <a:lnTo>
                        <a:pt x="365" y="159"/>
                      </a:lnTo>
                      <a:lnTo>
                        <a:pt x="385" y="167"/>
                      </a:lnTo>
                      <a:lnTo>
                        <a:pt x="391" y="177"/>
                      </a:lnTo>
                      <a:lnTo>
                        <a:pt x="383" y="199"/>
                      </a:lnTo>
                      <a:lnTo>
                        <a:pt x="387" y="205"/>
                      </a:lnTo>
                      <a:lnTo>
                        <a:pt x="403" y="202"/>
                      </a:lnTo>
                      <a:lnTo>
                        <a:pt x="411" y="208"/>
                      </a:lnTo>
                      <a:lnTo>
                        <a:pt x="411" y="237"/>
                      </a:lnTo>
                      <a:lnTo>
                        <a:pt x="376" y="286"/>
                      </a:lnTo>
                      <a:lnTo>
                        <a:pt x="387" y="299"/>
                      </a:lnTo>
                      <a:lnTo>
                        <a:pt x="377" y="321"/>
                      </a:lnTo>
                      <a:lnTo>
                        <a:pt x="351" y="358"/>
                      </a:lnTo>
                      <a:lnTo>
                        <a:pt x="356" y="410"/>
                      </a:lnTo>
                      <a:lnTo>
                        <a:pt x="342" y="410"/>
                      </a:lnTo>
                      <a:lnTo>
                        <a:pt x="328" y="427"/>
                      </a:lnTo>
                      <a:lnTo>
                        <a:pt x="317" y="416"/>
                      </a:lnTo>
                      <a:lnTo>
                        <a:pt x="316" y="401"/>
                      </a:lnTo>
                      <a:lnTo>
                        <a:pt x="308" y="396"/>
                      </a:lnTo>
                      <a:lnTo>
                        <a:pt x="296" y="400"/>
                      </a:lnTo>
                      <a:lnTo>
                        <a:pt x="288" y="388"/>
                      </a:lnTo>
                      <a:lnTo>
                        <a:pt x="251" y="400"/>
                      </a:lnTo>
                      <a:lnTo>
                        <a:pt x="192" y="353"/>
                      </a:lnTo>
                      <a:lnTo>
                        <a:pt x="179" y="352"/>
                      </a:lnTo>
                      <a:lnTo>
                        <a:pt x="135" y="378"/>
                      </a:lnTo>
                      <a:lnTo>
                        <a:pt x="45" y="333"/>
                      </a:lnTo>
                      <a:lnTo>
                        <a:pt x="0" y="273"/>
                      </a:lnTo>
                      <a:lnTo>
                        <a:pt x="5" y="262"/>
                      </a:lnTo>
                      <a:lnTo>
                        <a:pt x="31" y="254"/>
                      </a:lnTo>
                      <a:lnTo>
                        <a:pt x="39" y="257"/>
                      </a:lnTo>
                      <a:lnTo>
                        <a:pt x="49" y="234"/>
                      </a:lnTo>
                      <a:lnTo>
                        <a:pt x="39" y="218"/>
                      </a:lnTo>
                      <a:lnTo>
                        <a:pt x="67" y="175"/>
                      </a:lnTo>
                      <a:lnTo>
                        <a:pt x="54" y="123"/>
                      </a:lnTo>
                      <a:lnTo>
                        <a:pt x="39" y="108"/>
                      </a:lnTo>
                      <a:lnTo>
                        <a:pt x="15" y="100"/>
                      </a:lnTo>
                      <a:lnTo>
                        <a:pt x="24" y="83"/>
                      </a:lnTo>
                      <a:lnTo>
                        <a:pt x="39" y="69"/>
                      </a:lnTo>
                      <a:lnTo>
                        <a:pt x="39" y="34"/>
                      </a:lnTo>
                      <a:lnTo>
                        <a:pt x="86" y="6"/>
                      </a:lnTo>
                      <a:lnTo>
                        <a:pt x="13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3" name="Freeform 61">
                  <a:extLst>
                    <a:ext uri="{FF2B5EF4-FFF2-40B4-BE49-F238E27FC236}">
                      <a16:creationId xmlns:a16="http://schemas.microsoft.com/office/drawing/2014/main" id="{766F45B8-18A8-4441-A620-FFBB4A7FCDEF}"/>
                    </a:ext>
                  </a:extLst>
                </p:cNvPr>
                <p:cNvSpPr>
                  <a:spLocks/>
                </p:cNvSpPr>
                <p:nvPr/>
              </p:nvSpPr>
              <p:spPr bwMode="auto">
                <a:xfrm>
                  <a:off x="6029326" y="2986088"/>
                  <a:ext cx="798513" cy="639763"/>
                </a:xfrm>
                <a:custGeom>
                  <a:avLst/>
                  <a:gdLst>
                    <a:gd name="T0" fmla="*/ 222 w 503"/>
                    <a:gd name="T1" fmla="*/ 40 h 403"/>
                    <a:gd name="T2" fmla="*/ 253 w 503"/>
                    <a:gd name="T3" fmla="*/ 45 h 403"/>
                    <a:gd name="T4" fmla="*/ 283 w 503"/>
                    <a:gd name="T5" fmla="*/ 88 h 403"/>
                    <a:gd name="T6" fmla="*/ 361 w 503"/>
                    <a:gd name="T7" fmla="*/ 59 h 403"/>
                    <a:gd name="T8" fmla="*/ 404 w 503"/>
                    <a:gd name="T9" fmla="*/ 49 h 403"/>
                    <a:gd name="T10" fmla="*/ 441 w 503"/>
                    <a:gd name="T11" fmla="*/ 40 h 403"/>
                    <a:gd name="T12" fmla="*/ 464 w 503"/>
                    <a:gd name="T13" fmla="*/ 64 h 403"/>
                    <a:gd name="T14" fmla="*/ 490 w 503"/>
                    <a:gd name="T15" fmla="*/ 80 h 403"/>
                    <a:gd name="T16" fmla="*/ 496 w 503"/>
                    <a:gd name="T17" fmla="*/ 88 h 403"/>
                    <a:gd name="T18" fmla="*/ 468 w 503"/>
                    <a:gd name="T19" fmla="*/ 114 h 403"/>
                    <a:gd name="T20" fmla="*/ 474 w 503"/>
                    <a:gd name="T21" fmla="*/ 135 h 403"/>
                    <a:gd name="T22" fmla="*/ 494 w 503"/>
                    <a:gd name="T23" fmla="*/ 149 h 403"/>
                    <a:gd name="T24" fmla="*/ 484 w 503"/>
                    <a:gd name="T25" fmla="*/ 204 h 403"/>
                    <a:gd name="T26" fmla="*/ 499 w 503"/>
                    <a:gd name="T27" fmla="*/ 226 h 403"/>
                    <a:gd name="T28" fmla="*/ 479 w 503"/>
                    <a:gd name="T29" fmla="*/ 247 h 403"/>
                    <a:gd name="T30" fmla="*/ 430 w 503"/>
                    <a:gd name="T31" fmla="*/ 227 h 403"/>
                    <a:gd name="T32" fmla="*/ 379 w 503"/>
                    <a:gd name="T33" fmla="*/ 241 h 403"/>
                    <a:gd name="T34" fmla="*/ 320 w 503"/>
                    <a:gd name="T35" fmla="*/ 362 h 403"/>
                    <a:gd name="T36" fmla="*/ 313 w 503"/>
                    <a:gd name="T37" fmla="*/ 342 h 403"/>
                    <a:gd name="T38" fmla="*/ 311 w 503"/>
                    <a:gd name="T39" fmla="*/ 326 h 403"/>
                    <a:gd name="T40" fmla="*/ 285 w 503"/>
                    <a:gd name="T41" fmla="*/ 342 h 403"/>
                    <a:gd name="T42" fmla="*/ 271 w 503"/>
                    <a:gd name="T43" fmla="*/ 330 h 403"/>
                    <a:gd name="T44" fmla="*/ 253 w 503"/>
                    <a:gd name="T45" fmla="*/ 347 h 403"/>
                    <a:gd name="T46" fmla="*/ 222 w 503"/>
                    <a:gd name="T47" fmla="*/ 345 h 403"/>
                    <a:gd name="T48" fmla="*/ 229 w 503"/>
                    <a:gd name="T49" fmla="*/ 371 h 403"/>
                    <a:gd name="T50" fmla="*/ 184 w 503"/>
                    <a:gd name="T51" fmla="*/ 393 h 403"/>
                    <a:gd name="T52" fmla="*/ 118 w 503"/>
                    <a:gd name="T53" fmla="*/ 402 h 403"/>
                    <a:gd name="T54" fmla="*/ 94 w 503"/>
                    <a:gd name="T55" fmla="*/ 382 h 403"/>
                    <a:gd name="T56" fmla="*/ 91 w 503"/>
                    <a:gd name="T57" fmla="*/ 355 h 403"/>
                    <a:gd name="T58" fmla="*/ 97 w 503"/>
                    <a:gd name="T59" fmla="*/ 279 h 403"/>
                    <a:gd name="T60" fmla="*/ 30 w 503"/>
                    <a:gd name="T61" fmla="*/ 221 h 403"/>
                    <a:gd name="T62" fmla="*/ 25 w 503"/>
                    <a:gd name="T63" fmla="*/ 160 h 403"/>
                    <a:gd name="T64" fmla="*/ 93 w 503"/>
                    <a:gd name="T65" fmla="*/ 160 h 403"/>
                    <a:gd name="T66" fmla="*/ 108 w 503"/>
                    <a:gd name="T67" fmla="*/ 123 h 403"/>
                    <a:gd name="T68" fmla="*/ 103 w 503"/>
                    <a:gd name="T69" fmla="*/ 40 h 403"/>
                    <a:gd name="T70" fmla="*/ 125 w 503"/>
                    <a:gd name="T71" fmla="*/ 12 h 403"/>
                    <a:gd name="T72" fmla="*/ 159 w 5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403">
                      <a:moveTo>
                        <a:pt x="159" y="0"/>
                      </a:moveTo>
                      <a:lnTo>
                        <a:pt x="222" y="40"/>
                      </a:lnTo>
                      <a:lnTo>
                        <a:pt x="247" y="41"/>
                      </a:lnTo>
                      <a:lnTo>
                        <a:pt x="253" y="45"/>
                      </a:lnTo>
                      <a:lnTo>
                        <a:pt x="253" y="54"/>
                      </a:lnTo>
                      <a:lnTo>
                        <a:pt x="283" y="88"/>
                      </a:lnTo>
                      <a:lnTo>
                        <a:pt x="342" y="61"/>
                      </a:lnTo>
                      <a:lnTo>
                        <a:pt x="361" y="59"/>
                      </a:lnTo>
                      <a:lnTo>
                        <a:pt x="384" y="45"/>
                      </a:lnTo>
                      <a:lnTo>
                        <a:pt x="404" y="49"/>
                      </a:lnTo>
                      <a:lnTo>
                        <a:pt x="417" y="45"/>
                      </a:lnTo>
                      <a:lnTo>
                        <a:pt x="441" y="40"/>
                      </a:lnTo>
                      <a:lnTo>
                        <a:pt x="445" y="55"/>
                      </a:lnTo>
                      <a:lnTo>
                        <a:pt x="464" y="64"/>
                      </a:lnTo>
                      <a:lnTo>
                        <a:pt x="475" y="70"/>
                      </a:lnTo>
                      <a:lnTo>
                        <a:pt x="490" y="80"/>
                      </a:lnTo>
                      <a:lnTo>
                        <a:pt x="494" y="79"/>
                      </a:lnTo>
                      <a:lnTo>
                        <a:pt x="496" y="88"/>
                      </a:lnTo>
                      <a:lnTo>
                        <a:pt x="468" y="105"/>
                      </a:lnTo>
                      <a:lnTo>
                        <a:pt x="468" y="114"/>
                      </a:lnTo>
                      <a:lnTo>
                        <a:pt x="479" y="125"/>
                      </a:lnTo>
                      <a:lnTo>
                        <a:pt x="474" y="135"/>
                      </a:lnTo>
                      <a:lnTo>
                        <a:pt x="488" y="145"/>
                      </a:lnTo>
                      <a:lnTo>
                        <a:pt x="494" y="149"/>
                      </a:lnTo>
                      <a:lnTo>
                        <a:pt x="496" y="195"/>
                      </a:lnTo>
                      <a:lnTo>
                        <a:pt x="484" y="204"/>
                      </a:lnTo>
                      <a:lnTo>
                        <a:pt x="486" y="221"/>
                      </a:lnTo>
                      <a:lnTo>
                        <a:pt x="499" y="226"/>
                      </a:lnTo>
                      <a:lnTo>
                        <a:pt x="503" y="236"/>
                      </a:lnTo>
                      <a:lnTo>
                        <a:pt x="479" y="247"/>
                      </a:lnTo>
                      <a:lnTo>
                        <a:pt x="476" y="259"/>
                      </a:lnTo>
                      <a:lnTo>
                        <a:pt x="430" y="227"/>
                      </a:lnTo>
                      <a:lnTo>
                        <a:pt x="426" y="231"/>
                      </a:lnTo>
                      <a:lnTo>
                        <a:pt x="379" y="241"/>
                      </a:lnTo>
                      <a:lnTo>
                        <a:pt x="336" y="382"/>
                      </a:lnTo>
                      <a:lnTo>
                        <a:pt x="320" y="362"/>
                      </a:lnTo>
                      <a:lnTo>
                        <a:pt x="322" y="353"/>
                      </a:lnTo>
                      <a:lnTo>
                        <a:pt x="313" y="342"/>
                      </a:lnTo>
                      <a:lnTo>
                        <a:pt x="317" y="336"/>
                      </a:lnTo>
                      <a:lnTo>
                        <a:pt x="311" y="326"/>
                      </a:lnTo>
                      <a:lnTo>
                        <a:pt x="292" y="322"/>
                      </a:lnTo>
                      <a:lnTo>
                        <a:pt x="285" y="342"/>
                      </a:lnTo>
                      <a:lnTo>
                        <a:pt x="277" y="341"/>
                      </a:lnTo>
                      <a:lnTo>
                        <a:pt x="271" y="330"/>
                      </a:lnTo>
                      <a:lnTo>
                        <a:pt x="259" y="332"/>
                      </a:lnTo>
                      <a:lnTo>
                        <a:pt x="253" y="347"/>
                      </a:lnTo>
                      <a:lnTo>
                        <a:pt x="233" y="332"/>
                      </a:lnTo>
                      <a:lnTo>
                        <a:pt x="222" y="345"/>
                      </a:lnTo>
                      <a:lnTo>
                        <a:pt x="227" y="361"/>
                      </a:lnTo>
                      <a:lnTo>
                        <a:pt x="229" y="371"/>
                      </a:lnTo>
                      <a:lnTo>
                        <a:pt x="194" y="403"/>
                      </a:lnTo>
                      <a:lnTo>
                        <a:pt x="184" y="393"/>
                      </a:lnTo>
                      <a:lnTo>
                        <a:pt x="147" y="391"/>
                      </a:lnTo>
                      <a:lnTo>
                        <a:pt x="118" y="402"/>
                      </a:lnTo>
                      <a:lnTo>
                        <a:pt x="108" y="387"/>
                      </a:lnTo>
                      <a:lnTo>
                        <a:pt x="94" y="382"/>
                      </a:lnTo>
                      <a:lnTo>
                        <a:pt x="97" y="371"/>
                      </a:lnTo>
                      <a:lnTo>
                        <a:pt x="91" y="355"/>
                      </a:lnTo>
                      <a:lnTo>
                        <a:pt x="103" y="332"/>
                      </a:lnTo>
                      <a:lnTo>
                        <a:pt x="97" y="279"/>
                      </a:lnTo>
                      <a:lnTo>
                        <a:pt x="51" y="256"/>
                      </a:lnTo>
                      <a:lnTo>
                        <a:pt x="30" y="221"/>
                      </a:lnTo>
                      <a:lnTo>
                        <a:pt x="0" y="178"/>
                      </a:lnTo>
                      <a:lnTo>
                        <a:pt x="25" y="160"/>
                      </a:lnTo>
                      <a:lnTo>
                        <a:pt x="54" y="175"/>
                      </a:lnTo>
                      <a:lnTo>
                        <a:pt x="93" y="160"/>
                      </a:lnTo>
                      <a:lnTo>
                        <a:pt x="113" y="140"/>
                      </a:lnTo>
                      <a:lnTo>
                        <a:pt x="108" y="123"/>
                      </a:lnTo>
                      <a:lnTo>
                        <a:pt x="115" y="111"/>
                      </a:lnTo>
                      <a:lnTo>
                        <a:pt x="103" y="40"/>
                      </a:lnTo>
                      <a:lnTo>
                        <a:pt x="118" y="10"/>
                      </a:lnTo>
                      <a:lnTo>
                        <a:pt x="125" y="12"/>
                      </a:lnTo>
                      <a:lnTo>
                        <a:pt x="144" y="1"/>
                      </a:lnTo>
                      <a:lnTo>
                        <a:pt x="1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4" name="Freeform 62">
                  <a:extLst>
                    <a:ext uri="{FF2B5EF4-FFF2-40B4-BE49-F238E27FC236}">
                      <a16:creationId xmlns:a16="http://schemas.microsoft.com/office/drawing/2014/main" id="{9C0E8C84-620F-4546-946F-EFD9751EEB5D}"/>
                    </a:ext>
                  </a:extLst>
                </p:cNvPr>
                <p:cNvSpPr>
                  <a:spLocks/>
                </p:cNvSpPr>
                <p:nvPr/>
              </p:nvSpPr>
              <p:spPr bwMode="auto">
                <a:xfrm>
                  <a:off x="5661026" y="2736851"/>
                  <a:ext cx="596900" cy="587375"/>
                </a:xfrm>
                <a:custGeom>
                  <a:avLst/>
                  <a:gdLst>
                    <a:gd name="T0" fmla="*/ 34 w 376"/>
                    <a:gd name="T1" fmla="*/ 0 h 370"/>
                    <a:gd name="T2" fmla="*/ 124 w 376"/>
                    <a:gd name="T3" fmla="*/ 45 h 370"/>
                    <a:gd name="T4" fmla="*/ 168 w 376"/>
                    <a:gd name="T5" fmla="*/ 19 h 370"/>
                    <a:gd name="T6" fmla="*/ 181 w 376"/>
                    <a:gd name="T7" fmla="*/ 20 h 370"/>
                    <a:gd name="T8" fmla="*/ 240 w 376"/>
                    <a:gd name="T9" fmla="*/ 67 h 370"/>
                    <a:gd name="T10" fmla="*/ 277 w 376"/>
                    <a:gd name="T11" fmla="*/ 55 h 370"/>
                    <a:gd name="T12" fmla="*/ 285 w 376"/>
                    <a:gd name="T13" fmla="*/ 67 h 370"/>
                    <a:gd name="T14" fmla="*/ 297 w 376"/>
                    <a:gd name="T15" fmla="*/ 63 h 370"/>
                    <a:gd name="T16" fmla="*/ 305 w 376"/>
                    <a:gd name="T17" fmla="*/ 68 h 370"/>
                    <a:gd name="T18" fmla="*/ 306 w 376"/>
                    <a:gd name="T19" fmla="*/ 83 h 370"/>
                    <a:gd name="T20" fmla="*/ 317 w 376"/>
                    <a:gd name="T21" fmla="*/ 94 h 370"/>
                    <a:gd name="T22" fmla="*/ 331 w 376"/>
                    <a:gd name="T23" fmla="*/ 77 h 370"/>
                    <a:gd name="T24" fmla="*/ 345 w 376"/>
                    <a:gd name="T25" fmla="*/ 77 h 370"/>
                    <a:gd name="T26" fmla="*/ 345 w 376"/>
                    <a:gd name="T27" fmla="*/ 83 h 370"/>
                    <a:gd name="T28" fmla="*/ 352 w 376"/>
                    <a:gd name="T29" fmla="*/ 114 h 370"/>
                    <a:gd name="T30" fmla="*/ 376 w 376"/>
                    <a:gd name="T31" fmla="*/ 126 h 370"/>
                    <a:gd name="T32" fmla="*/ 374 w 376"/>
                    <a:gd name="T33" fmla="*/ 141 h 370"/>
                    <a:gd name="T34" fmla="*/ 350 w 376"/>
                    <a:gd name="T35" fmla="*/ 167 h 370"/>
                    <a:gd name="T36" fmla="*/ 335 w 376"/>
                    <a:gd name="T37" fmla="*/ 197 h 370"/>
                    <a:gd name="T38" fmla="*/ 347 w 376"/>
                    <a:gd name="T39" fmla="*/ 268 h 370"/>
                    <a:gd name="T40" fmla="*/ 340 w 376"/>
                    <a:gd name="T41" fmla="*/ 280 h 370"/>
                    <a:gd name="T42" fmla="*/ 345 w 376"/>
                    <a:gd name="T43" fmla="*/ 297 h 370"/>
                    <a:gd name="T44" fmla="*/ 325 w 376"/>
                    <a:gd name="T45" fmla="*/ 317 h 370"/>
                    <a:gd name="T46" fmla="*/ 286 w 376"/>
                    <a:gd name="T47" fmla="*/ 332 h 370"/>
                    <a:gd name="T48" fmla="*/ 257 w 376"/>
                    <a:gd name="T49" fmla="*/ 317 h 370"/>
                    <a:gd name="T50" fmla="*/ 232 w 376"/>
                    <a:gd name="T51" fmla="*/ 335 h 370"/>
                    <a:gd name="T52" fmla="*/ 202 w 376"/>
                    <a:gd name="T53" fmla="*/ 364 h 370"/>
                    <a:gd name="T54" fmla="*/ 191 w 376"/>
                    <a:gd name="T55" fmla="*/ 370 h 370"/>
                    <a:gd name="T56" fmla="*/ 173 w 376"/>
                    <a:gd name="T57" fmla="*/ 352 h 370"/>
                    <a:gd name="T58" fmla="*/ 158 w 376"/>
                    <a:gd name="T59" fmla="*/ 361 h 370"/>
                    <a:gd name="T60" fmla="*/ 138 w 376"/>
                    <a:gd name="T61" fmla="*/ 351 h 370"/>
                    <a:gd name="T62" fmla="*/ 113 w 376"/>
                    <a:gd name="T63" fmla="*/ 364 h 370"/>
                    <a:gd name="T64" fmla="*/ 69 w 376"/>
                    <a:gd name="T65" fmla="*/ 335 h 370"/>
                    <a:gd name="T66" fmla="*/ 69 w 376"/>
                    <a:gd name="T67" fmla="*/ 306 h 370"/>
                    <a:gd name="T68" fmla="*/ 63 w 376"/>
                    <a:gd name="T69" fmla="*/ 248 h 370"/>
                    <a:gd name="T70" fmla="*/ 38 w 376"/>
                    <a:gd name="T71" fmla="*/ 134 h 370"/>
                    <a:gd name="T72" fmla="*/ 10 w 376"/>
                    <a:gd name="T73" fmla="*/ 97 h 370"/>
                    <a:gd name="T74" fmla="*/ 14 w 376"/>
                    <a:gd name="T75" fmla="*/ 49 h 370"/>
                    <a:gd name="T76" fmla="*/ 4 w 376"/>
                    <a:gd name="T77" fmla="*/ 29 h 370"/>
                    <a:gd name="T78" fmla="*/ 0 w 376"/>
                    <a:gd name="T79" fmla="*/ 19 h 370"/>
                    <a:gd name="T80" fmla="*/ 34 w 376"/>
                    <a:gd name="T8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370">
                      <a:moveTo>
                        <a:pt x="34" y="0"/>
                      </a:moveTo>
                      <a:lnTo>
                        <a:pt x="124" y="45"/>
                      </a:lnTo>
                      <a:lnTo>
                        <a:pt x="168" y="19"/>
                      </a:lnTo>
                      <a:lnTo>
                        <a:pt x="181" y="20"/>
                      </a:lnTo>
                      <a:lnTo>
                        <a:pt x="240" y="67"/>
                      </a:lnTo>
                      <a:lnTo>
                        <a:pt x="277" y="55"/>
                      </a:lnTo>
                      <a:lnTo>
                        <a:pt x="285" y="67"/>
                      </a:lnTo>
                      <a:lnTo>
                        <a:pt x="297" y="63"/>
                      </a:lnTo>
                      <a:lnTo>
                        <a:pt x="305" y="68"/>
                      </a:lnTo>
                      <a:lnTo>
                        <a:pt x="306" y="83"/>
                      </a:lnTo>
                      <a:lnTo>
                        <a:pt x="317" y="94"/>
                      </a:lnTo>
                      <a:lnTo>
                        <a:pt x="331" y="77"/>
                      </a:lnTo>
                      <a:lnTo>
                        <a:pt x="345" y="77"/>
                      </a:lnTo>
                      <a:lnTo>
                        <a:pt x="345" y="83"/>
                      </a:lnTo>
                      <a:lnTo>
                        <a:pt x="352" y="114"/>
                      </a:lnTo>
                      <a:lnTo>
                        <a:pt x="376" y="126"/>
                      </a:lnTo>
                      <a:lnTo>
                        <a:pt x="374" y="141"/>
                      </a:lnTo>
                      <a:lnTo>
                        <a:pt x="350" y="167"/>
                      </a:lnTo>
                      <a:lnTo>
                        <a:pt x="335" y="197"/>
                      </a:lnTo>
                      <a:lnTo>
                        <a:pt x="347" y="268"/>
                      </a:lnTo>
                      <a:lnTo>
                        <a:pt x="340" y="280"/>
                      </a:lnTo>
                      <a:lnTo>
                        <a:pt x="345" y="297"/>
                      </a:lnTo>
                      <a:lnTo>
                        <a:pt x="325" y="317"/>
                      </a:lnTo>
                      <a:lnTo>
                        <a:pt x="286" y="332"/>
                      </a:lnTo>
                      <a:lnTo>
                        <a:pt x="257" y="317"/>
                      </a:lnTo>
                      <a:lnTo>
                        <a:pt x="232" y="335"/>
                      </a:lnTo>
                      <a:lnTo>
                        <a:pt x="202" y="364"/>
                      </a:lnTo>
                      <a:lnTo>
                        <a:pt x="191" y="370"/>
                      </a:lnTo>
                      <a:lnTo>
                        <a:pt x="173" y="352"/>
                      </a:lnTo>
                      <a:lnTo>
                        <a:pt x="158" y="361"/>
                      </a:lnTo>
                      <a:lnTo>
                        <a:pt x="138" y="351"/>
                      </a:lnTo>
                      <a:lnTo>
                        <a:pt x="113" y="364"/>
                      </a:lnTo>
                      <a:lnTo>
                        <a:pt x="69" y="335"/>
                      </a:lnTo>
                      <a:lnTo>
                        <a:pt x="69" y="306"/>
                      </a:lnTo>
                      <a:lnTo>
                        <a:pt x="63" y="248"/>
                      </a:lnTo>
                      <a:lnTo>
                        <a:pt x="38" y="134"/>
                      </a:lnTo>
                      <a:lnTo>
                        <a:pt x="10" y="97"/>
                      </a:lnTo>
                      <a:lnTo>
                        <a:pt x="14" y="49"/>
                      </a:lnTo>
                      <a:lnTo>
                        <a:pt x="4" y="29"/>
                      </a:lnTo>
                      <a:lnTo>
                        <a:pt x="0" y="19"/>
                      </a:lnTo>
                      <a:lnTo>
                        <a:pt x="3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5" name="Freeform 63">
                  <a:extLst>
                    <a:ext uri="{FF2B5EF4-FFF2-40B4-BE49-F238E27FC236}">
                      <a16:creationId xmlns:a16="http://schemas.microsoft.com/office/drawing/2014/main" id="{4929F57F-D82B-42F8-9527-AA0181FFEC8D}"/>
                    </a:ext>
                  </a:extLst>
                </p:cNvPr>
                <p:cNvSpPr>
                  <a:spLocks/>
                </p:cNvSpPr>
                <p:nvPr/>
              </p:nvSpPr>
              <p:spPr bwMode="auto">
                <a:xfrm>
                  <a:off x="6200776" y="2398713"/>
                  <a:ext cx="630238" cy="727075"/>
                </a:xfrm>
                <a:custGeom>
                  <a:avLst/>
                  <a:gdLst>
                    <a:gd name="T0" fmla="*/ 183 w 397"/>
                    <a:gd name="T1" fmla="*/ 9 h 458"/>
                    <a:gd name="T2" fmla="*/ 229 w 397"/>
                    <a:gd name="T3" fmla="*/ 75 h 458"/>
                    <a:gd name="T4" fmla="*/ 230 w 397"/>
                    <a:gd name="T5" fmla="*/ 105 h 458"/>
                    <a:gd name="T6" fmla="*/ 240 w 397"/>
                    <a:gd name="T7" fmla="*/ 123 h 458"/>
                    <a:gd name="T8" fmla="*/ 257 w 397"/>
                    <a:gd name="T9" fmla="*/ 122 h 458"/>
                    <a:gd name="T10" fmla="*/ 264 w 397"/>
                    <a:gd name="T11" fmla="*/ 143 h 458"/>
                    <a:gd name="T12" fmla="*/ 292 w 397"/>
                    <a:gd name="T13" fmla="*/ 143 h 458"/>
                    <a:gd name="T14" fmla="*/ 319 w 397"/>
                    <a:gd name="T15" fmla="*/ 164 h 458"/>
                    <a:gd name="T16" fmla="*/ 376 w 397"/>
                    <a:gd name="T17" fmla="*/ 158 h 458"/>
                    <a:gd name="T18" fmla="*/ 351 w 397"/>
                    <a:gd name="T19" fmla="*/ 198 h 458"/>
                    <a:gd name="T20" fmla="*/ 361 w 397"/>
                    <a:gd name="T21" fmla="*/ 215 h 458"/>
                    <a:gd name="T22" fmla="*/ 382 w 397"/>
                    <a:gd name="T23" fmla="*/ 242 h 458"/>
                    <a:gd name="T24" fmla="*/ 386 w 397"/>
                    <a:gd name="T25" fmla="*/ 292 h 458"/>
                    <a:gd name="T26" fmla="*/ 380 w 397"/>
                    <a:gd name="T27" fmla="*/ 321 h 458"/>
                    <a:gd name="T28" fmla="*/ 368 w 397"/>
                    <a:gd name="T29" fmla="*/ 351 h 458"/>
                    <a:gd name="T30" fmla="*/ 346 w 397"/>
                    <a:gd name="T31" fmla="*/ 375 h 458"/>
                    <a:gd name="T32" fmla="*/ 346 w 397"/>
                    <a:gd name="T33" fmla="*/ 395 h 458"/>
                    <a:gd name="T34" fmla="*/ 309 w 397"/>
                    <a:gd name="T35" fmla="*/ 415 h 458"/>
                    <a:gd name="T36" fmla="*/ 276 w 397"/>
                    <a:gd name="T37" fmla="*/ 415 h 458"/>
                    <a:gd name="T38" fmla="*/ 234 w 397"/>
                    <a:gd name="T39" fmla="*/ 431 h 458"/>
                    <a:gd name="T40" fmla="*/ 145 w 397"/>
                    <a:gd name="T41" fmla="*/ 424 h 458"/>
                    <a:gd name="T42" fmla="*/ 139 w 397"/>
                    <a:gd name="T43" fmla="*/ 411 h 458"/>
                    <a:gd name="T44" fmla="*/ 51 w 397"/>
                    <a:gd name="T45" fmla="*/ 370 h 458"/>
                    <a:gd name="T46" fmla="*/ 17 w 397"/>
                    <a:gd name="T47" fmla="*/ 382 h 458"/>
                    <a:gd name="T48" fmla="*/ 34 w 397"/>
                    <a:gd name="T49" fmla="*/ 354 h 458"/>
                    <a:gd name="T50" fmla="*/ 12 w 397"/>
                    <a:gd name="T51" fmla="*/ 327 h 458"/>
                    <a:gd name="T52" fmla="*/ 5 w 397"/>
                    <a:gd name="T53" fmla="*/ 290 h 458"/>
                    <a:gd name="T54" fmla="*/ 26 w 397"/>
                    <a:gd name="T55" fmla="*/ 201 h 458"/>
                    <a:gd name="T56" fmla="*/ 25 w 397"/>
                    <a:gd name="T57" fmla="*/ 166 h 458"/>
                    <a:gd name="T58" fmla="*/ 60 w 397"/>
                    <a:gd name="T59" fmla="*/ 88 h 458"/>
                    <a:gd name="T60" fmla="*/ 36 w 397"/>
                    <a:gd name="T61" fmla="*/ 85 h 458"/>
                    <a:gd name="T62" fmla="*/ 40 w 397"/>
                    <a:gd name="T63" fmla="*/ 57 h 458"/>
                    <a:gd name="T64" fmla="*/ 46 w 397"/>
                    <a:gd name="T65" fmla="*/ 32 h 458"/>
                    <a:gd name="T66" fmla="*/ 116 w 397"/>
                    <a:gd name="T67" fmla="*/ 32 h 458"/>
                    <a:gd name="T68" fmla="*/ 110 w 397"/>
                    <a:gd name="T69" fmla="*/ 6 h 458"/>
                    <a:gd name="T70" fmla="*/ 148 w 397"/>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7" h="458">
                      <a:moveTo>
                        <a:pt x="148" y="0"/>
                      </a:moveTo>
                      <a:lnTo>
                        <a:pt x="183" y="9"/>
                      </a:lnTo>
                      <a:lnTo>
                        <a:pt x="194" y="38"/>
                      </a:lnTo>
                      <a:lnTo>
                        <a:pt x="229" y="75"/>
                      </a:lnTo>
                      <a:lnTo>
                        <a:pt x="215" y="93"/>
                      </a:lnTo>
                      <a:lnTo>
                        <a:pt x="230" y="105"/>
                      </a:lnTo>
                      <a:lnTo>
                        <a:pt x="229" y="123"/>
                      </a:lnTo>
                      <a:lnTo>
                        <a:pt x="240" y="123"/>
                      </a:lnTo>
                      <a:lnTo>
                        <a:pt x="249" y="118"/>
                      </a:lnTo>
                      <a:lnTo>
                        <a:pt x="257" y="122"/>
                      </a:lnTo>
                      <a:lnTo>
                        <a:pt x="251" y="134"/>
                      </a:lnTo>
                      <a:lnTo>
                        <a:pt x="264" y="143"/>
                      </a:lnTo>
                      <a:lnTo>
                        <a:pt x="282" y="149"/>
                      </a:lnTo>
                      <a:lnTo>
                        <a:pt x="292" y="143"/>
                      </a:lnTo>
                      <a:lnTo>
                        <a:pt x="304" y="149"/>
                      </a:lnTo>
                      <a:lnTo>
                        <a:pt x="319" y="164"/>
                      </a:lnTo>
                      <a:lnTo>
                        <a:pt x="343" y="149"/>
                      </a:lnTo>
                      <a:lnTo>
                        <a:pt x="376" y="158"/>
                      </a:lnTo>
                      <a:lnTo>
                        <a:pt x="367" y="194"/>
                      </a:lnTo>
                      <a:lnTo>
                        <a:pt x="351" y="198"/>
                      </a:lnTo>
                      <a:lnTo>
                        <a:pt x="347" y="203"/>
                      </a:lnTo>
                      <a:lnTo>
                        <a:pt x="361" y="215"/>
                      </a:lnTo>
                      <a:lnTo>
                        <a:pt x="361" y="236"/>
                      </a:lnTo>
                      <a:lnTo>
                        <a:pt x="382" y="242"/>
                      </a:lnTo>
                      <a:lnTo>
                        <a:pt x="397" y="281"/>
                      </a:lnTo>
                      <a:lnTo>
                        <a:pt x="386" y="292"/>
                      </a:lnTo>
                      <a:lnTo>
                        <a:pt x="388" y="310"/>
                      </a:lnTo>
                      <a:lnTo>
                        <a:pt x="380" y="321"/>
                      </a:lnTo>
                      <a:lnTo>
                        <a:pt x="382" y="339"/>
                      </a:lnTo>
                      <a:lnTo>
                        <a:pt x="368" y="351"/>
                      </a:lnTo>
                      <a:lnTo>
                        <a:pt x="366" y="370"/>
                      </a:lnTo>
                      <a:lnTo>
                        <a:pt x="346" y="375"/>
                      </a:lnTo>
                      <a:lnTo>
                        <a:pt x="337" y="389"/>
                      </a:lnTo>
                      <a:lnTo>
                        <a:pt x="346" y="395"/>
                      </a:lnTo>
                      <a:lnTo>
                        <a:pt x="333" y="410"/>
                      </a:lnTo>
                      <a:lnTo>
                        <a:pt x="309" y="415"/>
                      </a:lnTo>
                      <a:lnTo>
                        <a:pt x="296" y="419"/>
                      </a:lnTo>
                      <a:lnTo>
                        <a:pt x="276" y="415"/>
                      </a:lnTo>
                      <a:lnTo>
                        <a:pt x="253" y="429"/>
                      </a:lnTo>
                      <a:lnTo>
                        <a:pt x="234" y="431"/>
                      </a:lnTo>
                      <a:lnTo>
                        <a:pt x="175" y="458"/>
                      </a:lnTo>
                      <a:lnTo>
                        <a:pt x="145" y="424"/>
                      </a:lnTo>
                      <a:lnTo>
                        <a:pt x="145" y="415"/>
                      </a:lnTo>
                      <a:lnTo>
                        <a:pt x="139" y="411"/>
                      </a:lnTo>
                      <a:lnTo>
                        <a:pt x="114" y="410"/>
                      </a:lnTo>
                      <a:lnTo>
                        <a:pt x="51" y="370"/>
                      </a:lnTo>
                      <a:lnTo>
                        <a:pt x="36" y="371"/>
                      </a:lnTo>
                      <a:lnTo>
                        <a:pt x="17" y="382"/>
                      </a:lnTo>
                      <a:lnTo>
                        <a:pt x="10" y="380"/>
                      </a:lnTo>
                      <a:lnTo>
                        <a:pt x="34" y="354"/>
                      </a:lnTo>
                      <a:lnTo>
                        <a:pt x="36" y="339"/>
                      </a:lnTo>
                      <a:lnTo>
                        <a:pt x="12" y="327"/>
                      </a:lnTo>
                      <a:lnTo>
                        <a:pt x="5" y="296"/>
                      </a:lnTo>
                      <a:lnTo>
                        <a:pt x="5" y="290"/>
                      </a:lnTo>
                      <a:lnTo>
                        <a:pt x="0" y="238"/>
                      </a:lnTo>
                      <a:lnTo>
                        <a:pt x="26" y="201"/>
                      </a:lnTo>
                      <a:lnTo>
                        <a:pt x="36" y="179"/>
                      </a:lnTo>
                      <a:lnTo>
                        <a:pt x="25" y="166"/>
                      </a:lnTo>
                      <a:lnTo>
                        <a:pt x="60" y="117"/>
                      </a:lnTo>
                      <a:lnTo>
                        <a:pt x="60" y="88"/>
                      </a:lnTo>
                      <a:lnTo>
                        <a:pt x="52" y="82"/>
                      </a:lnTo>
                      <a:lnTo>
                        <a:pt x="36" y="85"/>
                      </a:lnTo>
                      <a:lnTo>
                        <a:pt x="32" y="79"/>
                      </a:lnTo>
                      <a:lnTo>
                        <a:pt x="40" y="57"/>
                      </a:lnTo>
                      <a:lnTo>
                        <a:pt x="34" y="47"/>
                      </a:lnTo>
                      <a:lnTo>
                        <a:pt x="46" y="32"/>
                      </a:lnTo>
                      <a:lnTo>
                        <a:pt x="108" y="38"/>
                      </a:lnTo>
                      <a:lnTo>
                        <a:pt x="116" y="32"/>
                      </a:lnTo>
                      <a:lnTo>
                        <a:pt x="105" y="15"/>
                      </a:lnTo>
                      <a:lnTo>
                        <a:pt x="110" y="6"/>
                      </a:lnTo>
                      <a:lnTo>
                        <a:pt x="131" y="10"/>
                      </a:lnTo>
                      <a:lnTo>
                        <a:pt x="1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6" name="Freeform 72">
                  <a:extLst>
                    <a:ext uri="{FF2B5EF4-FFF2-40B4-BE49-F238E27FC236}">
                      <a16:creationId xmlns:a16="http://schemas.microsoft.com/office/drawing/2014/main" id="{3139DD61-0A8A-4310-8BB4-437582F75D5E}"/>
                    </a:ext>
                  </a:extLst>
                </p:cNvPr>
                <p:cNvSpPr>
                  <a:spLocks/>
                </p:cNvSpPr>
                <p:nvPr/>
              </p:nvSpPr>
              <p:spPr bwMode="auto">
                <a:xfrm>
                  <a:off x="6369051" y="1951038"/>
                  <a:ext cx="592138" cy="708025"/>
                </a:xfrm>
                <a:custGeom>
                  <a:avLst/>
                  <a:gdLst>
                    <a:gd name="T0" fmla="*/ 99 w 373"/>
                    <a:gd name="T1" fmla="*/ 0 h 446"/>
                    <a:gd name="T2" fmla="*/ 101 w 373"/>
                    <a:gd name="T3" fmla="*/ 20 h 446"/>
                    <a:gd name="T4" fmla="*/ 122 w 373"/>
                    <a:gd name="T5" fmla="*/ 25 h 446"/>
                    <a:gd name="T6" fmla="*/ 137 w 373"/>
                    <a:gd name="T7" fmla="*/ 50 h 446"/>
                    <a:gd name="T8" fmla="*/ 185 w 373"/>
                    <a:gd name="T9" fmla="*/ 74 h 446"/>
                    <a:gd name="T10" fmla="*/ 227 w 373"/>
                    <a:gd name="T11" fmla="*/ 94 h 446"/>
                    <a:gd name="T12" fmla="*/ 237 w 373"/>
                    <a:gd name="T13" fmla="*/ 104 h 446"/>
                    <a:gd name="T14" fmla="*/ 221 w 373"/>
                    <a:gd name="T15" fmla="*/ 114 h 446"/>
                    <a:gd name="T16" fmla="*/ 231 w 373"/>
                    <a:gd name="T17" fmla="*/ 133 h 446"/>
                    <a:gd name="T18" fmla="*/ 256 w 373"/>
                    <a:gd name="T19" fmla="*/ 136 h 446"/>
                    <a:gd name="T20" fmla="*/ 287 w 373"/>
                    <a:gd name="T21" fmla="*/ 173 h 446"/>
                    <a:gd name="T22" fmla="*/ 309 w 373"/>
                    <a:gd name="T23" fmla="*/ 178 h 446"/>
                    <a:gd name="T24" fmla="*/ 311 w 373"/>
                    <a:gd name="T25" fmla="*/ 188 h 446"/>
                    <a:gd name="T26" fmla="*/ 295 w 373"/>
                    <a:gd name="T27" fmla="*/ 198 h 446"/>
                    <a:gd name="T28" fmla="*/ 291 w 373"/>
                    <a:gd name="T29" fmla="*/ 220 h 446"/>
                    <a:gd name="T30" fmla="*/ 289 w 373"/>
                    <a:gd name="T31" fmla="*/ 236 h 446"/>
                    <a:gd name="T32" fmla="*/ 307 w 373"/>
                    <a:gd name="T33" fmla="*/ 236 h 446"/>
                    <a:gd name="T34" fmla="*/ 324 w 373"/>
                    <a:gd name="T35" fmla="*/ 252 h 446"/>
                    <a:gd name="T36" fmla="*/ 350 w 373"/>
                    <a:gd name="T37" fmla="*/ 260 h 446"/>
                    <a:gd name="T38" fmla="*/ 356 w 373"/>
                    <a:gd name="T39" fmla="*/ 285 h 446"/>
                    <a:gd name="T40" fmla="*/ 373 w 373"/>
                    <a:gd name="T41" fmla="*/ 291 h 446"/>
                    <a:gd name="T42" fmla="*/ 368 w 373"/>
                    <a:gd name="T43" fmla="*/ 305 h 446"/>
                    <a:gd name="T44" fmla="*/ 356 w 373"/>
                    <a:gd name="T45" fmla="*/ 306 h 446"/>
                    <a:gd name="T46" fmla="*/ 344 w 373"/>
                    <a:gd name="T47" fmla="*/ 325 h 446"/>
                    <a:gd name="T48" fmla="*/ 329 w 373"/>
                    <a:gd name="T49" fmla="*/ 326 h 446"/>
                    <a:gd name="T50" fmla="*/ 320 w 373"/>
                    <a:gd name="T51" fmla="*/ 360 h 446"/>
                    <a:gd name="T52" fmla="*/ 311 w 373"/>
                    <a:gd name="T53" fmla="*/ 399 h 446"/>
                    <a:gd name="T54" fmla="*/ 291 w 373"/>
                    <a:gd name="T55" fmla="*/ 408 h 446"/>
                    <a:gd name="T56" fmla="*/ 266 w 373"/>
                    <a:gd name="T57" fmla="*/ 400 h 446"/>
                    <a:gd name="T58" fmla="*/ 240 w 373"/>
                    <a:gd name="T59" fmla="*/ 414 h 446"/>
                    <a:gd name="T60" fmla="*/ 237 w 373"/>
                    <a:gd name="T61" fmla="*/ 431 h 446"/>
                    <a:gd name="T62" fmla="*/ 213 w 373"/>
                    <a:gd name="T63" fmla="*/ 446 h 446"/>
                    <a:gd name="T64" fmla="*/ 198 w 373"/>
                    <a:gd name="T65" fmla="*/ 431 h 446"/>
                    <a:gd name="T66" fmla="*/ 186 w 373"/>
                    <a:gd name="T67" fmla="*/ 425 h 446"/>
                    <a:gd name="T68" fmla="*/ 176 w 373"/>
                    <a:gd name="T69" fmla="*/ 431 h 446"/>
                    <a:gd name="T70" fmla="*/ 158 w 373"/>
                    <a:gd name="T71" fmla="*/ 425 h 446"/>
                    <a:gd name="T72" fmla="*/ 145 w 373"/>
                    <a:gd name="T73" fmla="*/ 416 h 446"/>
                    <a:gd name="T74" fmla="*/ 151 w 373"/>
                    <a:gd name="T75" fmla="*/ 404 h 446"/>
                    <a:gd name="T76" fmla="*/ 143 w 373"/>
                    <a:gd name="T77" fmla="*/ 400 h 446"/>
                    <a:gd name="T78" fmla="*/ 134 w 373"/>
                    <a:gd name="T79" fmla="*/ 405 h 446"/>
                    <a:gd name="T80" fmla="*/ 123 w 373"/>
                    <a:gd name="T81" fmla="*/ 405 h 446"/>
                    <a:gd name="T82" fmla="*/ 124 w 373"/>
                    <a:gd name="T83" fmla="*/ 387 h 446"/>
                    <a:gd name="T84" fmla="*/ 109 w 373"/>
                    <a:gd name="T85" fmla="*/ 375 h 446"/>
                    <a:gd name="T86" fmla="*/ 123 w 373"/>
                    <a:gd name="T87" fmla="*/ 357 h 446"/>
                    <a:gd name="T88" fmla="*/ 88 w 373"/>
                    <a:gd name="T89" fmla="*/ 320 h 446"/>
                    <a:gd name="T90" fmla="*/ 77 w 373"/>
                    <a:gd name="T91" fmla="*/ 291 h 446"/>
                    <a:gd name="T92" fmla="*/ 42 w 373"/>
                    <a:gd name="T93" fmla="*/ 282 h 446"/>
                    <a:gd name="T94" fmla="*/ 39 w 373"/>
                    <a:gd name="T95" fmla="*/ 266 h 446"/>
                    <a:gd name="T96" fmla="*/ 30 w 373"/>
                    <a:gd name="T97" fmla="*/ 252 h 446"/>
                    <a:gd name="T98" fmla="*/ 64 w 373"/>
                    <a:gd name="T99" fmla="*/ 240 h 446"/>
                    <a:gd name="T100" fmla="*/ 76 w 373"/>
                    <a:gd name="T101" fmla="*/ 213 h 446"/>
                    <a:gd name="T102" fmla="*/ 68 w 373"/>
                    <a:gd name="T103" fmla="*/ 151 h 446"/>
                    <a:gd name="T104" fmla="*/ 42 w 373"/>
                    <a:gd name="T105" fmla="*/ 129 h 446"/>
                    <a:gd name="T106" fmla="*/ 0 w 373"/>
                    <a:gd name="T107" fmla="*/ 113 h 446"/>
                    <a:gd name="T108" fmla="*/ 9 w 373"/>
                    <a:gd name="T109" fmla="*/ 83 h 446"/>
                    <a:gd name="T110" fmla="*/ 17 w 373"/>
                    <a:gd name="T111" fmla="*/ 74 h 446"/>
                    <a:gd name="T112" fmla="*/ 53 w 373"/>
                    <a:gd name="T113" fmla="*/ 58 h 446"/>
                    <a:gd name="T114" fmla="*/ 62 w 373"/>
                    <a:gd name="T115" fmla="*/ 33 h 446"/>
                    <a:gd name="T116" fmla="*/ 58 w 373"/>
                    <a:gd name="T117" fmla="*/ 28 h 446"/>
                    <a:gd name="T118" fmla="*/ 42 w 373"/>
                    <a:gd name="T119" fmla="*/ 28 h 446"/>
                    <a:gd name="T120" fmla="*/ 42 w 373"/>
                    <a:gd name="T121" fmla="*/ 16 h 446"/>
                    <a:gd name="T122" fmla="*/ 99 w 373"/>
                    <a:gd name="T12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 h="446">
                      <a:moveTo>
                        <a:pt x="99" y="0"/>
                      </a:moveTo>
                      <a:lnTo>
                        <a:pt x="101" y="20"/>
                      </a:lnTo>
                      <a:lnTo>
                        <a:pt x="122" y="25"/>
                      </a:lnTo>
                      <a:lnTo>
                        <a:pt x="137" y="50"/>
                      </a:lnTo>
                      <a:lnTo>
                        <a:pt x="185" y="74"/>
                      </a:lnTo>
                      <a:lnTo>
                        <a:pt x="227" y="94"/>
                      </a:lnTo>
                      <a:lnTo>
                        <a:pt x="237" y="104"/>
                      </a:lnTo>
                      <a:lnTo>
                        <a:pt x="221" y="114"/>
                      </a:lnTo>
                      <a:lnTo>
                        <a:pt x="231" y="133"/>
                      </a:lnTo>
                      <a:lnTo>
                        <a:pt x="256" y="136"/>
                      </a:lnTo>
                      <a:lnTo>
                        <a:pt x="287" y="173"/>
                      </a:lnTo>
                      <a:lnTo>
                        <a:pt x="309" y="178"/>
                      </a:lnTo>
                      <a:lnTo>
                        <a:pt x="311" y="188"/>
                      </a:lnTo>
                      <a:lnTo>
                        <a:pt x="295" y="198"/>
                      </a:lnTo>
                      <a:lnTo>
                        <a:pt x="291" y="220"/>
                      </a:lnTo>
                      <a:lnTo>
                        <a:pt x="289" y="236"/>
                      </a:lnTo>
                      <a:lnTo>
                        <a:pt x="307" y="236"/>
                      </a:lnTo>
                      <a:lnTo>
                        <a:pt x="324" y="252"/>
                      </a:lnTo>
                      <a:lnTo>
                        <a:pt x="350" y="260"/>
                      </a:lnTo>
                      <a:lnTo>
                        <a:pt x="356" y="285"/>
                      </a:lnTo>
                      <a:lnTo>
                        <a:pt x="373" y="291"/>
                      </a:lnTo>
                      <a:lnTo>
                        <a:pt x="368" y="305"/>
                      </a:lnTo>
                      <a:lnTo>
                        <a:pt x="356" y="306"/>
                      </a:lnTo>
                      <a:lnTo>
                        <a:pt x="344" y="325"/>
                      </a:lnTo>
                      <a:lnTo>
                        <a:pt x="329" y="326"/>
                      </a:lnTo>
                      <a:lnTo>
                        <a:pt x="320" y="360"/>
                      </a:lnTo>
                      <a:lnTo>
                        <a:pt x="311" y="399"/>
                      </a:lnTo>
                      <a:lnTo>
                        <a:pt x="291" y="408"/>
                      </a:lnTo>
                      <a:lnTo>
                        <a:pt x="266" y="400"/>
                      </a:lnTo>
                      <a:lnTo>
                        <a:pt x="240" y="414"/>
                      </a:lnTo>
                      <a:lnTo>
                        <a:pt x="237" y="431"/>
                      </a:lnTo>
                      <a:lnTo>
                        <a:pt x="213" y="446"/>
                      </a:lnTo>
                      <a:lnTo>
                        <a:pt x="198" y="431"/>
                      </a:lnTo>
                      <a:lnTo>
                        <a:pt x="186" y="425"/>
                      </a:lnTo>
                      <a:lnTo>
                        <a:pt x="176" y="431"/>
                      </a:lnTo>
                      <a:lnTo>
                        <a:pt x="158" y="425"/>
                      </a:lnTo>
                      <a:lnTo>
                        <a:pt x="145" y="416"/>
                      </a:lnTo>
                      <a:lnTo>
                        <a:pt x="151" y="404"/>
                      </a:lnTo>
                      <a:lnTo>
                        <a:pt x="143" y="400"/>
                      </a:lnTo>
                      <a:lnTo>
                        <a:pt x="134" y="405"/>
                      </a:lnTo>
                      <a:lnTo>
                        <a:pt x="123" y="405"/>
                      </a:lnTo>
                      <a:lnTo>
                        <a:pt x="124" y="387"/>
                      </a:lnTo>
                      <a:lnTo>
                        <a:pt x="109" y="375"/>
                      </a:lnTo>
                      <a:lnTo>
                        <a:pt x="123" y="357"/>
                      </a:lnTo>
                      <a:lnTo>
                        <a:pt x="88" y="320"/>
                      </a:lnTo>
                      <a:lnTo>
                        <a:pt x="77" y="291"/>
                      </a:lnTo>
                      <a:lnTo>
                        <a:pt x="42" y="282"/>
                      </a:lnTo>
                      <a:lnTo>
                        <a:pt x="39" y="266"/>
                      </a:lnTo>
                      <a:lnTo>
                        <a:pt x="30" y="252"/>
                      </a:lnTo>
                      <a:lnTo>
                        <a:pt x="64" y="240"/>
                      </a:lnTo>
                      <a:lnTo>
                        <a:pt x="76" y="213"/>
                      </a:lnTo>
                      <a:lnTo>
                        <a:pt x="68" y="151"/>
                      </a:lnTo>
                      <a:lnTo>
                        <a:pt x="42" y="129"/>
                      </a:lnTo>
                      <a:lnTo>
                        <a:pt x="0" y="113"/>
                      </a:lnTo>
                      <a:lnTo>
                        <a:pt x="9" y="83"/>
                      </a:lnTo>
                      <a:lnTo>
                        <a:pt x="17" y="74"/>
                      </a:lnTo>
                      <a:lnTo>
                        <a:pt x="53" y="58"/>
                      </a:lnTo>
                      <a:lnTo>
                        <a:pt x="62" y="33"/>
                      </a:lnTo>
                      <a:lnTo>
                        <a:pt x="58" y="28"/>
                      </a:lnTo>
                      <a:lnTo>
                        <a:pt x="42" y="28"/>
                      </a:lnTo>
                      <a:lnTo>
                        <a:pt x="42" y="16"/>
                      </a:lnTo>
                      <a:lnTo>
                        <a:pt x="9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7" name="Freeform 73">
                  <a:extLst>
                    <a:ext uri="{FF2B5EF4-FFF2-40B4-BE49-F238E27FC236}">
                      <a16:creationId xmlns:a16="http://schemas.microsoft.com/office/drawing/2014/main" id="{10AAB81C-F49B-4CF4-8A5A-798BC7F6D08D}"/>
                    </a:ext>
                  </a:extLst>
                </p:cNvPr>
                <p:cNvSpPr>
                  <a:spLocks/>
                </p:cNvSpPr>
                <p:nvPr/>
              </p:nvSpPr>
              <p:spPr bwMode="auto">
                <a:xfrm>
                  <a:off x="5856288" y="1517651"/>
                  <a:ext cx="669925" cy="588963"/>
                </a:xfrm>
                <a:custGeom>
                  <a:avLst/>
                  <a:gdLst>
                    <a:gd name="T0" fmla="*/ 234 w 422"/>
                    <a:gd name="T1" fmla="*/ 41 h 371"/>
                    <a:gd name="T2" fmla="*/ 297 w 422"/>
                    <a:gd name="T3" fmla="*/ 41 h 371"/>
                    <a:gd name="T4" fmla="*/ 374 w 422"/>
                    <a:gd name="T5" fmla="*/ 51 h 371"/>
                    <a:gd name="T6" fmla="*/ 386 w 422"/>
                    <a:gd name="T7" fmla="*/ 84 h 371"/>
                    <a:gd name="T8" fmla="*/ 422 w 422"/>
                    <a:gd name="T9" fmla="*/ 140 h 371"/>
                    <a:gd name="T10" fmla="*/ 409 w 422"/>
                    <a:gd name="T11" fmla="*/ 183 h 371"/>
                    <a:gd name="T12" fmla="*/ 394 w 422"/>
                    <a:gd name="T13" fmla="*/ 238 h 371"/>
                    <a:gd name="T14" fmla="*/ 422 w 422"/>
                    <a:gd name="T15" fmla="*/ 273 h 371"/>
                    <a:gd name="T16" fmla="*/ 365 w 422"/>
                    <a:gd name="T17" fmla="*/ 301 h 371"/>
                    <a:gd name="T18" fmla="*/ 385 w 422"/>
                    <a:gd name="T19" fmla="*/ 306 h 371"/>
                    <a:gd name="T20" fmla="*/ 340 w 422"/>
                    <a:gd name="T21" fmla="*/ 347 h 371"/>
                    <a:gd name="T22" fmla="*/ 296 w 422"/>
                    <a:gd name="T23" fmla="*/ 356 h 371"/>
                    <a:gd name="T24" fmla="*/ 247 w 422"/>
                    <a:gd name="T25" fmla="*/ 279 h 371"/>
                    <a:gd name="T26" fmla="*/ 200 w 422"/>
                    <a:gd name="T27" fmla="*/ 298 h 371"/>
                    <a:gd name="T28" fmla="*/ 169 w 422"/>
                    <a:gd name="T29" fmla="*/ 311 h 371"/>
                    <a:gd name="T30" fmla="*/ 122 w 422"/>
                    <a:gd name="T31" fmla="*/ 347 h 371"/>
                    <a:gd name="T32" fmla="*/ 70 w 422"/>
                    <a:gd name="T33" fmla="*/ 366 h 371"/>
                    <a:gd name="T34" fmla="*/ 33 w 422"/>
                    <a:gd name="T35" fmla="*/ 342 h 371"/>
                    <a:gd name="T36" fmla="*/ 24 w 422"/>
                    <a:gd name="T37" fmla="*/ 332 h 371"/>
                    <a:gd name="T38" fmla="*/ 1 w 422"/>
                    <a:gd name="T39" fmla="*/ 326 h 371"/>
                    <a:gd name="T40" fmla="*/ 20 w 422"/>
                    <a:gd name="T41" fmla="*/ 302 h 371"/>
                    <a:gd name="T42" fmla="*/ 5 w 422"/>
                    <a:gd name="T43" fmla="*/ 264 h 371"/>
                    <a:gd name="T44" fmla="*/ 12 w 422"/>
                    <a:gd name="T45" fmla="*/ 234 h 371"/>
                    <a:gd name="T46" fmla="*/ 48 w 422"/>
                    <a:gd name="T47" fmla="*/ 170 h 371"/>
                    <a:gd name="T48" fmla="*/ 26 w 422"/>
                    <a:gd name="T49" fmla="*/ 167 h 371"/>
                    <a:gd name="T50" fmla="*/ 39 w 422"/>
                    <a:gd name="T51" fmla="*/ 144 h 371"/>
                    <a:gd name="T52" fmla="*/ 48 w 422"/>
                    <a:gd name="T53" fmla="*/ 120 h 371"/>
                    <a:gd name="T54" fmla="*/ 68 w 422"/>
                    <a:gd name="T55" fmla="*/ 113 h 371"/>
                    <a:gd name="T56" fmla="*/ 46 w 422"/>
                    <a:gd name="T57" fmla="*/ 53 h 371"/>
                    <a:gd name="T58" fmla="*/ 96 w 422"/>
                    <a:gd name="T59" fmla="*/ 24 h 371"/>
                    <a:gd name="T60" fmla="*/ 142 w 422"/>
                    <a:gd name="T61" fmla="*/ 9 h 371"/>
                    <a:gd name="T62" fmla="*/ 185 w 422"/>
                    <a:gd name="T6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71">
                      <a:moveTo>
                        <a:pt x="185" y="0"/>
                      </a:moveTo>
                      <a:lnTo>
                        <a:pt x="234" y="41"/>
                      </a:lnTo>
                      <a:lnTo>
                        <a:pt x="261" y="49"/>
                      </a:lnTo>
                      <a:lnTo>
                        <a:pt x="297" y="41"/>
                      </a:lnTo>
                      <a:lnTo>
                        <a:pt x="348" y="58"/>
                      </a:lnTo>
                      <a:lnTo>
                        <a:pt x="374" y="51"/>
                      </a:lnTo>
                      <a:lnTo>
                        <a:pt x="395" y="64"/>
                      </a:lnTo>
                      <a:lnTo>
                        <a:pt x="386" y="84"/>
                      </a:lnTo>
                      <a:lnTo>
                        <a:pt x="415" y="120"/>
                      </a:lnTo>
                      <a:lnTo>
                        <a:pt x="422" y="140"/>
                      </a:lnTo>
                      <a:lnTo>
                        <a:pt x="409" y="164"/>
                      </a:lnTo>
                      <a:lnTo>
                        <a:pt x="409" y="183"/>
                      </a:lnTo>
                      <a:lnTo>
                        <a:pt x="394" y="200"/>
                      </a:lnTo>
                      <a:lnTo>
                        <a:pt x="394" y="238"/>
                      </a:lnTo>
                      <a:lnTo>
                        <a:pt x="420" y="258"/>
                      </a:lnTo>
                      <a:lnTo>
                        <a:pt x="422" y="273"/>
                      </a:lnTo>
                      <a:lnTo>
                        <a:pt x="365" y="289"/>
                      </a:lnTo>
                      <a:lnTo>
                        <a:pt x="365" y="301"/>
                      </a:lnTo>
                      <a:lnTo>
                        <a:pt x="381" y="301"/>
                      </a:lnTo>
                      <a:lnTo>
                        <a:pt x="385" y="306"/>
                      </a:lnTo>
                      <a:lnTo>
                        <a:pt x="376" y="331"/>
                      </a:lnTo>
                      <a:lnTo>
                        <a:pt x="340" y="347"/>
                      </a:lnTo>
                      <a:lnTo>
                        <a:pt x="330" y="341"/>
                      </a:lnTo>
                      <a:lnTo>
                        <a:pt x="296" y="356"/>
                      </a:lnTo>
                      <a:lnTo>
                        <a:pt x="257" y="332"/>
                      </a:lnTo>
                      <a:lnTo>
                        <a:pt x="247" y="279"/>
                      </a:lnTo>
                      <a:lnTo>
                        <a:pt x="221" y="284"/>
                      </a:lnTo>
                      <a:lnTo>
                        <a:pt x="200" y="298"/>
                      </a:lnTo>
                      <a:lnTo>
                        <a:pt x="174" y="301"/>
                      </a:lnTo>
                      <a:lnTo>
                        <a:pt x="169" y="311"/>
                      </a:lnTo>
                      <a:lnTo>
                        <a:pt x="150" y="327"/>
                      </a:lnTo>
                      <a:lnTo>
                        <a:pt x="122" y="347"/>
                      </a:lnTo>
                      <a:lnTo>
                        <a:pt x="115" y="371"/>
                      </a:lnTo>
                      <a:lnTo>
                        <a:pt x="70" y="366"/>
                      </a:lnTo>
                      <a:lnTo>
                        <a:pt x="55" y="348"/>
                      </a:lnTo>
                      <a:lnTo>
                        <a:pt x="33" y="342"/>
                      </a:lnTo>
                      <a:lnTo>
                        <a:pt x="30" y="333"/>
                      </a:lnTo>
                      <a:lnTo>
                        <a:pt x="24" y="332"/>
                      </a:lnTo>
                      <a:lnTo>
                        <a:pt x="11" y="336"/>
                      </a:lnTo>
                      <a:lnTo>
                        <a:pt x="1" y="326"/>
                      </a:lnTo>
                      <a:lnTo>
                        <a:pt x="12" y="310"/>
                      </a:lnTo>
                      <a:lnTo>
                        <a:pt x="20" y="302"/>
                      </a:lnTo>
                      <a:lnTo>
                        <a:pt x="0" y="286"/>
                      </a:lnTo>
                      <a:lnTo>
                        <a:pt x="5" y="264"/>
                      </a:lnTo>
                      <a:lnTo>
                        <a:pt x="15" y="249"/>
                      </a:lnTo>
                      <a:lnTo>
                        <a:pt x="12" y="234"/>
                      </a:lnTo>
                      <a:lnTo>
                        <a:pt x="51" y="175"/>
                      </a:lnTo>
                      <a:lnTo>
                        <a:pt x="48" y="170"/>
                      </a:lnTo>
                      <a:lnTo>
                        <a:pt x="33" y="172"/>
                      </a:lnTo>
                      <a:lnTo>
                        <a:pt x="26" y="167"/>
                      </a:lnTo>
                      <a:lnTo>
                        <a:pt x="27" y="155"/>
                      </a:lnTo>
                      <a:lnTo>
                        <a:pt x="39" y="144"/>
                      </a:lnTo>
                      <a:lnTo>
                        <a:pt x="31" y="125"/>
                      </a:lnTo>
                      <a:lnTo>
                        <a:pt x="48" y="120"/>
                      </a:lnTo>
                      <a:lnTo>
                        <a:pt x="61" y="122"/>
                      </a:lnTo>
                      <a:lnTo>
                        <a:pt x="68" y="113"/>
                      </a:lnTo>
                      <a:lnTo>
                        <a:pt x="44" y="96"/>
                      </a:lnTo>
                      <a:lnTo>
                        <a:pt x="46" y="53"/>
                      </a:lnTo>
                      <a:lnTo>
                        <a:pt x="93" y="33"/>
                      </a:lnTo>
                      <a:lnTo>
                        <a:pt x="96" y="24"/>
                      </a:lnTo>
                      <a:lnTo>
                        <a:pt x="132" y="25"/>
                      </a:lnTo>
                      <a:lnTo>
                        <a:pt x="142" y="9"/>
                      </a:lnTo>
                      <a:lnTo>
                        <a:pt x="154" y="4"/>
                      </a:lnTo>
                      <a:lnTo>
                        <a:pt x="1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8" name="Freeform 74">
                  <a:extLst>
                    <a:ext uri="{FF2B5EF4-FFF2-40B4-BE49-F238E27FC236}">
                      <a16:creationId xmlns:a16="http://schemas.microsoft.com/office/drawing/2014/main" id="{B5C14551-E14B-4720-A65D-7B056A325578}"/>
                    </a:ext>
                  </a:extLst>
                </p:cNvPr>
                <p:cNvSpPr>
                  <a:spLocks/>
                </p:cNvSpPr>
                <p:nvPr/>
              </p:nvSpPr>
              <p:spPr bwMode="auto">
                <a:xfrm>
                  <a:off x="5840413" y="1960563"/>
                  <a:ext cx="649288" cy="530225"/>
                </a:xfrm>
                <a:custGeom>
                  <a:avLst/>
                  <a:gdLst>
                    <a:gd name="T0" fmla="*/ 257 w 409"/>
                    <a:gd name="T1" fmla="*/ 0 h 334"/>
                    <a:gd name="T2" fmla="*/ 267 w 409"/>
                    <a:gd name="T3" fmla="*/ 53 h 334"/>
                    <a:gd name="T4" fmla="*/ 306 w 409"/>
                    <a:gd name="T5" fmla="*/ 77 h 334"/>
                    <a:gd name="T6" fmla="*/ 340 w 409"/>
                    <a:gd name="T7" fmla="*/ 62 h 334"/>
                    <a:gd name="T8" fmla="*/ 350 w 409"/>
                    <a:gd name="T9" fmla="*/ 68 h 334"/>
                    <a:gd name="T10" fmla="*/ 342 w 409"/>
                    <a:gd name="T11" fmla="*/ 77 h 334"/>
                    <a:gd name="T12" fmla="*/ 333 w 409"/>
                    <a:gd name="T13" fmla="*/ 107 h 334"/>
                    <a:gd name="T14" fmla="*/ 375 w 409"/>
                    <a:gd name="T15" fmla="*/ 123 h 334"/>
                    <a:gd name="T16" fmla="*/ 401 w 409"/>
                    <a:gd name="T17" fmla="*/ 145 h 334"/>
                    <a:gd name="T18" fmla="*/ 409 w 409"/>
                    <a:gd name="T19" fmla="*/ 207 h 334"/>
                    <a:gd name="T20" fmla="*/ 397 w 409"/>
                    <a:gd name="T21" fmla="*/ 234 h 334"/>
                    <a:gd name="T22" fmla="*/ 363 w 409"/>
                    <a:gd name="T23" fmla="*/ 246 h 334"/>
                    <a:gd name="T24" fmla="*/ 372 w 409"/>
                    <a:gd name="T25" fmla="*/ 260 h 334"/>
                    <a:gd name="T26" fmla="*/ 375 w 409"/>
                    <a:gd name="T27" fmla="*/ 276 h 334"/>
                    <a:gd name="T28" fmla="*/ 358 w 409"/>
                    <a:gd name="T29" fmla="*/ 286 h 334"/>
                    <a:gd name="T30" fmla="*/ 337 w 409"/>
                    <a:gd name="T31" fmla="*/ 282 h 334"/>
                    <a:gd name="T32" fmla="*/ 332 w 409"/>
                    <a:gd name="T33" fmla="*/ 291 h 334"/>
                    <a:gd name="T34" fmla="*/ 343 w 409"/>
                    <a:gd name="T35" fmla="*/ 308 h 334"/>
                    <a:gd name="T36" fmla="*/ 335 w 409"/>
                    <a:gd name="T37" fmla="*/ 314 h 334"/>
                    <a:gd name="T38" fmla="*/ 273 w 409"/>
                    <a:gd name="T39" fmla="*/ 308 h 334"/>
                    <a:gd name="T40" fmla="*/ 261 w 409"/>
                    <a:gd name="T41" fmla="*/ 323 h 334"/>
                    <a:gd name="T42" fmla="*/ 241 w 409"/>
                    <a:gd name="T43" fmla="*/ 315 h 334"/>
                    <a:gd name="T44" fmla="*/ 224 w 409"/>
                    <a:gd name="T45" fmla="*/ 326 h 334"/>
                    <a:gd name="T46" fmla="*/ 199 w 409"/>
                    <a:gd name="T47" fmla="*/ 334 h 334"/>
                    <a:gd name="T48" fmla="*/ 169 w 409"/>
                    <a:gd name="T49" fmla="*/ 325 h 334"/>
                    <a:gd name="T50" fmla="*/ 129 w 409"/>
                    <a:gd name="T51" fmla="*/ 272 h 334"/>
                    <a:gd name="T52" fmla="*/ 86 w 409"/>
                    <a:gd name="T53" fmla="*/ 239 h 334"/>
                    <a:gd name="T54" fmla="*/ 80 w 409"/>
                    <a:gd name="T55" fmla="*/ 203 h 334"/>
                    <a:gd name="T56" fmla="*/ 45 w 409"/>
                    <a:gd name="T57" fmla="*/ 163 h 334"/>
                    <a:gd name="T58" fmla="*/ 11 w 409"/>
                    <a:gd name="T59" fmla="*/ 156 h 334"/>
                    <a:gd name="T60" fmla="*/ 0 w 409"/>
                    <a:gd name="T61" fmla="*/ 121 h 334"/>
                    <a:gd name="T62" fmla="*/ 32 w 409"/>
                    <a:gd name="T63" fmla="*/ 101 h 334"/>
                    <a:gd name="T64" fmla="*/ 30 w 409"/>
                    <a:gd name="T65" fmla="*/ 83 h 334"/>
                    <a:gd name="T66" fmla="*/ 43 w 409"/>
                    <a:gd name="T67" fmla="*/ 63 h 334"/>
                    <a:gd name="T68" fmla="*/ 65 w 409"/>
                    <a:gd name="T69" fmla="*/ 69 h 334"/>
                    <a:gd name="T70" fmla="*/ 80 w 409"/>
                    <a:gd name="T71" fmla="*/ 87 h 334"/>
                    <a:gd name="T72" fmla="*/ 125 w 409"/>
                    <a:gd name="T73" fmla="*/ 92 h 334"/>
                    <a:gd name="T74" fmla="*/ 132 w 409"/>
                    <a:gd name="T75" fmla="*/ 68 h 334"/>
                    <a:gd name="T76" fmla="*/ 160 w 409"/>
                    <a:gd name="T77" fmla="*/ 48 h 334"/>
                    <a:gd name="T78" fmla="*/ 179 w 409"/>
                    <a:gd name="T79" fmla="*/ 32 h 334"/>
                    <a:gd name="T80" fmla="*/ 184 w 409"/>
                    <a:gd name="T81" fmla="*/ 22 h 334"/>
                    <a:gd name="T82" fmla="*/ 210 w 409"/>
                    <a:gd name="T83" fmla="*/ 19 h 334"/>
                    <a:gd name="T84" fmla="*/ 231 w 409"/>
                    <a:gd name="T85" fmla="*/ 5 h 334"/>
                    <a:gd name="T86" fmla="*/ 257 w 409"/>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334">
                      <a:moveTo>
                        <a:pt x="257" y="0"/>
                      </a:moveTo>
                      <a:lnTo>
                        <a:pt x="267" y="53"/>
                      </a:lnTo>
                      <a:lnTo>
                        <a:pt x="306" y="77"/>
                      </a:lnTo>
                      <a:lnTo>
                        <a:pt x="340" y="62"/>
                      </a:lnTo>
                      <a:lnTo>
                        <a:pt x="350" y="68"/>
                      </a:lnTo>
                      <a:lnTo>
                        <a:pt x="342" y="77"/>
                      </a:lnTo>
                      <a:lnTo>
                        <a:pt x="333" y="107"/>
                      </a:lnTo>
                      <a:lnTo>
                        <a:pt x="375" y="123"/>
                      </a:lnTo>
                      <a:lnTo>
                        <a:pt x="401" y="145"/>
                      </a:lnTo>
                      <a:lnTo>
                        <a:pt x="409" y="207"/>
                      </a:lnTo>
                      <a:lnTo>
                        <a:pt x="397" y="234"/>
                      </a:lnTo>
                      <a:lnTo>
                        <a:pt x="363" y="246"/>
                      </a:lnTo>
                      <a:lnTo>
                        <a:pt x="372" y="260"/>
                      </a:lnTo>
                      <a:lnTo>
                        <a:pt x="375" y="276"/>
                      </a:lnTo>
                      <a:lnTo>
                        <a:pt x="358" y="286"/>
                      </a:lnTo>
                      <a:lnTo>
                        <a:pt x="337" y="282"/>
                      </a:lnTo>
                      <a:lnTo>
                        <a:pt x="332" y="291"/>
                      </a:lnTo>
                      <a:lnTo>
                        <a:pt x="343" y="308"/>
                      </a:lnTo>
                      <a:lnTo>
                        <a:pt x="335" y="314"/>
                      </a:lnTo>
                      <a:lnTo>
                        <a:pt x="273" y="308"/>
                      </a:lnTo>
                      <a:lnTo>
                        <a:pt x="261" y="323"/>
                      </a:lnTo>
                      <a:lnTo>
                        <a:pt x="241" y="315"/>
                      </a:lnTo>
                      <a:lnTo>
                        <a:pt x="224" y="326"/>
                      </a:lnTo>
                      <a:lnTo>
                        <a:pt x="199" y="334"/>
                      </a:lnTo>
                      <a:lnTo>
                        <a:pt x="169" y="325"/>
                      </a:lnTo>
                      <a:lnTo>
                        <a:pt x="129" y="272"/>
                      </a:lnTo>
                      <a:lnTo>
                        <a:pt x="86" y="239"/>
                      </a:lnTo>
                      <a:lnTo>
                        <a:pt x="80" y="203"/>
                      </a:lnTo>
                      <a:lnTo>
                        <a:pt x="45" y="163"/>
                      </a:lnTo>
                      <a:lnTo>
                        <a:pt x="11" y="156"/>
                      </a:lnTo>
                      <a:lnTo>
                        <a:pt x="0" y="121"/>
                      </a:lnTo>
                      <a:lnTo>
                        <a:pt x="32" y="101"/>
                      </a:lnTo>
                      <a:lnTo>
                        <a:pt x="30" y="83"/>
                      </a:lnTo>
                      <a:lnTo>
                        <a:pt x="43" y="63"/>
                      </a:lnTo>
                      <a:lnTo>
                        <a:pt x="65" y="69"/>
                      </a:lnTo>
                      <a:lnTo>
                        <a:pt x="80" y="87"/>
                      </a:lnTo>
                      <a:lnTo>
                        <a:pt x="125" y="92"/>
                      </a:lnTo>
                      <a:lnTo>
                        <a:pt x="132" y="68"/>
                      </a:lnTo>
                      <a:lnTo>
                        <a:pt x="160" y="48"/>
                      </a:lnTo>
                      <a:lnTo>
                        <a:pt x="179" y="32"/>
                      </a:lnTo>
                      <a:lnTo>
                        <a:pt x="184" y="22"/>
                      </a:lnTo>
                      <a:lnTo>
                        <a:pt x="210" y="19"/>
                      </a:lnTo>
                      <a:lnTo>
                        <a:pt x="231" y="5"/>
                      </a:lnTo>
                      <a:lnTo>
                        <a:pt x="2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9" name="Freeform 75">
                  <a:extLst>
                    <a:ext uri="{FF2B5EF4-FFF2-40B4-BE49-F238E27FC236}">
                      <a16:creationId xmlns:a16="http://schemas.microsoft.com/office/drawing/2014/main" id="{2385D5DB-69B8-4E1F-A709-FA22259F0DED}"/>
                    </a:ext>
                  </a:extLst>
                </p:cNvPr>
                <p:cNvSpPr>
                  <a:spLocks/>
                </p:cNvSpPr>
                <p:nvPr/>
              </p:nvSpPr>
              <p:spPr bwMode="auto">
                <a:xfrm>
                  <a:off x="6076951" y="1006476"/>
                  <a:ext cx="523875" cy="612775"/>
                </a:xfrm>
                <a:custGeom>
                  <a:avLst/>
                  <a:gdLst>
                    <a:gd name="T0" fmla="*/ 194 w 330"/>
                    <a:gd name="T1" fmla="*/ 0 h 386"/>
                    <a:gd name="T2" fmla="*/ 199 w 330"/>
                    <a:gd name="T3" fmla="*/ 14 h 386"/>
                    <a:gd name="T4" fmla="*/ 191 w 330"/>
                    <a:gd name="T5" fmla="*/ 41 h 386"/>
                    <a:gd name="T6" fmla="*/ 194 w 330"/>
                    <a:gd name="T7" fmla="*/ 55 h 386"/>
                    <a:gd name="T8" fmla="*/ 186 w 330"/>
                    <a:gd name="T9" fmla="*/ 81 h 386"/>
                    <a:gd name="T10" fmla="*/ 192 w 330"/>
                    <a:gd name="T11" fmla="*/ 95 h 386"/>
                    <a:gd name="T12" fmla="*/ 206 w 330"/>
                    <a:gd name="T13" fmla="*/ 115 h 386"/>
                    <a:gd name="T14" fmla="*/ 203 w 330"/>
                    <a:gd name="T15" fmla="*/ 129 h 386"/>
                    <a:gd name="T16" fmla="*/ 209 w 330"/>
                    <a:gd name="T17" fmla="*/ 138 h 386"/>
                    <a:gd name="T18" fmla="*/ 241 w 330"/>
                    <a:gd name="T19" fmla="*/ 140 h 386"/>
                    <a:gd name="T20" fmla="*/ 287 w 330"/>
                    <a:gd name="T21" fmla="*/ 178 h 386"/>
                    <a:gd name="T22" fmla="*/ 318 w 330"/>
                    <a:gd name="T23" fmla="*/ 189 h 386"/>
                    <a:gd name="T24" fmla="*/ 330 w 330"/>
                    <a:gd name="T25" fmla="*/ 202 h 386"/>
                    <a:gd name="T26" fmla="*/ 330 w 330"/>
                    <a:gd name="T27" fmla="*/ 210 h 386"/>
                    <a:gd name="T28" fmla="*/ 302 w 330"/>
                    <a:gd name="T29" fmla="*/ 215 h 386"/>
                    <a:gd name="T30" fmla="*/ 273 w 330"/>
                    <a:gd name="T31" fmla="*/ 223 h 386"/>
                    <a:gd name="T32" fmla="*/ 276 w 330"/>
                    <a:gd name="T33" fmla="*/ 273 h 386"/>
                    <a:gd name="T34" fmla="*/ 268 w 330"/>
                    <a:gd name="T35" fmla="*/ 307 h 386"/>
                    <a:gd name="T36" fmla="*/ 276 w 330"/>
                    <a:gd name="T37" fmla="*/ 317 h 386"/>
                    <a:gd name="T38" fmla="*/ 265 w 330"/>
                    <a:gd name="T39" fmla="*/ 334 h 386"/>
                    <a:gd name="T40" fmla="*/ 270 w 330"/>
                    <a:gd name="T41" fmla="*/ 356 h 386"/>
                    <a:gd name="T42" fmla="*/ 255 w 330"/>
                    <a:gd name="T43" fmla="*/ 367 h 386"/>
                    <a:gd name="T44" fmla="*/ 256 w 330"/>
                    <a:gd name="T45" fmla="*/ 386 h 386"/>
                    <a:gd name="T46" fmla="*/ 235 w 330"/>
                    <a:gd name="T47" fmla="*/ 373 h 386"/>
                    <a:gd name="T48" fmla="*/ 209 w 330"/>
                    <a:gd name="T49" fmla="*/ 380 h 386"/>
                    <a:gd name="T50" fmla="*/ 158 w 330"/>
                    <a:gd name="T51" fmla="*/ 363 h 386"/>
                    <a:gd name="T52" fmla="*/ 122 w 330"/>
                    <a:gd name="T53" fmla="*/ 371 h 386"/>
                    <a:gd name="T54" fmla="*/ 95 w 330"/>
                    <a:gd name="T55" fmla="*/ 363 h 386"/>
                    <a:gd name="T56" fmla="*/ 46 w 330"/>
                    <a:gd name="T57" fmla="*/ 322 h 386"/>
                    <a:gd name="T58" fmla="*/ 15 w 330"/>
                    <a:gd name="T59" fmla="*/ 326 h 386"/>
                    <a:gd name="T60" fmla="*/ 18 w 330"/>
                    <a:gd name="T61" fmla="*/ 304 h 386"/>
                    <a:gd name="T62" fmla="*/ 6 w 330"/>
                    <a:gd name="T63" fmla="*/ 286 h 386"/>
                    <a:gd name="T64" fmla="*/ 6 w 330"/>
                    <a:gd name="T65" fmla="*/ 277 h 386"/>
                    <a:gd name="T66" fmla="*/ 0 w 330"/>
                    <a:gd name="T67" fmla="*/ 262 h 386"/>
                    <a:gd name="T68" fmla="*/ 9 w 330"/>
                    <a:gd name="T69" fmla="*/ 229 h 386"/>
                    <a:gd name="T70" fmla="*/ 38 w 330"/>
                    <a:gd name="T71" fmla="*/ 197 h 386"/>
                    <a:gd name="T72" fmla="*/ 38 w 330"/>
                    <a:gd name="T73" fmla="*/ 164 h 386"/>
                    <a:gd name="T74" fmla="*/ 50 w 330"/>
                    <a:gd name="T75" fmla="*/ 150 h 386"/>
                    <a:gd name="T76" fmla="*/ 49 w 330"/>
                    <a:gd name="T77" fmla="*/ 91 h 386"/>
                    <a:gd name="T78" fmla="*/ 88 w 330"/>
                    <a:gd name="T79" fmla="*/ 95 h 386"/>
                    <a:gd name="T80" fmla="*/ 129 w 330"/>
                    <a:gd name="T81" fmla="*/ 88 h 386"/>
                    <a:gd name="T82" fmla="*/ 147 w 330"/>
                    <a:gd name="T83" fmla="*/ 69 h 386"/>
                    <a:gd name="T84" fmla="*/ 164 w 330"/>
                    <a:gd name="T85" fmla="*/ 21 h 386"/>
                    <a:gd name="T86" fmla="*/ 186 w 330"/>
                    <a:gd name="T87" fmla="*/ 2 h 386"/>
                    <a:gd name="T88" fmla="*/ 194 w 330"/>
                    <a:gd name="T8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386">
                      <a:moveTo>
                        <a:pt x="194" y="0"/>
                      </a:moveTo>
                      <a:lnTo>
                        <a:pt x="199" y="14"/>
                      </a:lnTo>
                      <a:lnTo>
                        <a:pt x="191" y="41"/>
                      </a:lnTo>
                      <a:lnTo>
                        <a:pt x="194" y="55"/>
                      </a:lnTo>
                      <a:lnTo>
                        <a:pt x="186" y="81"/>
                      </a:lnTo>
                      <a:lnTo>
                        <a:pt x="192" y="95"/>
                      </a:lnTo>
                      <a:lnTo>
                        <a:pt x="206" y="115"/>
                      </a:lnTo>
                      <a:lnTo>
                        <a:pt x="203" y="129"/>
                      </a:lnTo>
                      <a:lnTo>
                        <a:pt x="209" y="138"/>
                      </a:lnTo>
                      <a:lnTo>
                        <a:pt x="241" y="140"/>
                      </a:lnTo>
                      <a:lnTo>
                        <a:pt x="287" y="178"/>
                      </a:lnTo>
                      <a:lnTo>
                        <a:pt x="318" y="189"/>
                      </a:lnTo>
                      <a:lnTo>
                        <a:pt x="330" y="202"/>
                      </a:lnTo>
                      <a:lnTo>
                        <a:pt x="330" y="210"/>
                      </a:lnTo>
                      <a:lnTo>
                        <a:pt x="302" y="215"/>
                      </a:lnTo>
                      <a:lnTo>
                        <a:pt x="273" y="223"/>
                      </a:lnTo>
                      <a:lnTo>
                        <a:pt x="276" y="273"/>
                      </a:lnTo>
                      <a:lnTo>
                        <a:pt x="268" y="307"/>
                      </a:lnTo>
                      <a:lnTo>
                        <a:pt x="276" y="317"/>
                      </a:lnTo>
                      <a:lnTo>
                        <a:pt x="265" y="334"/>
                      </a:lnTo>
                      <a:lnTo>
                        <a:pt x="270" y="356"/>
                      </a:lnTo>
                      <a:lnTo>
                        <a:pt x="255" y="367"/>
                      </a:lnTo>
                      <a:lnTo>
                        <a:pt x="256" y="386"/>
                      </a:lnTo>
                      <a:lnTo>
                        <a:pt x="235" y="373"/>
                      </a:lnTo>
                      <a:lnTo>
                        <a:pt x="209" y="380"/>
                      </a:lnTo>
                      <a:lnTo>
                        <a:pt x="158" y="363"/>
                      </a:lnTo>
                      <a:lnTo>
                        <a:pt x="122" y="371"/>
                      </a:lnTo>
                      <a:lnTo>
                        <a:pt x="95" y="363"/>
                      </a:lnTo>
                      <a:lnTo>
                        <a:pt x="46" y="322"/>
                      </a:lnTo>
                      <a:lnTo>
                        <a:pt x="15" y="326"/>
                      </a:lnTo>
                      <a:lnTo>
                        <a:pt x="18" y="304"/>
                      </a:lnTo>
                      <a:lnTo>
                        <a:pt x="6" y="286"/>
                      </a:lnTo>
                      <a:lnTo>
                        <a:pt x="6" y="277"/>
                      </a:lnTo>
                      <a:lnTo>
                        <a:pt x="0" y="262"/>
                      </a:lnTo>
                      <a:lnTo>
                        <a:pt x="9" y="229"/>
                      </a:lnTo>
                      <a:lnTo>
                        <a:pt x="38" y="197"/>
                      </a:lnTo>
                      <a:lnTo>
                        <a:pt x="38" y="164"/>
                      </a:lnTo>
                      <a:lnTo>
                        <a:pt x="50" y="150"/>
                      </a:lnTo>
                      <a:lnTo>
                        <a:pt x="49" y="91"/>
                      </a:lnTo>
                      <a:lnTo>
                        <a:pt x="88" y="95"/>
                      </a:lnTo>
                      <a:lnTo>
                        <a:pt x="129" y="88"/>
                      </a:lnTo>
                      <a:lnTo>
                        <a:pt x="147" y="69"/>
                      </a:lnTo>
                      <a:lnTo>
                        <a:pt x="164" y="21"/>
                      </a:lnTo>
                      <a:lnTo>
                        <a:pt x="186" y="2"/>
                      </a:lnTo>
                      <a:lnTo>
                        <a:pt x="19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0" name="Freeform 96">
                  <a:extLst>
                    <a:ext uri="{FF2B5EF4-FFF2-40B4-BE49-F238E27FC236}">
                      <a16:creationId xmlns:a16="http://schemas.microsoft.com/office/drawing/2014/main" id="{1EEE51DC-45CC-4982-B51C-95B1A41DC97D}"/>
                    </a:ext>
                  </a:extLst>
                </p:cNvPr>
                <p:cNvSpPr>
                  <a:spLocks/>
                </p:cNvSpPr>
                <p:nvPr/>
              </p:nvSpPr>
              <p:spPr bwMode="auto">
                <a:xfrm>
                  <a:off x="4956176" y="973138"/>
                  <a:ext cx="741363" cy="458788"/>
                </a:xfrm>
                <a:custGeom>
                  <a:avLst/>
                  <a:gdLst>
                    <a:gd name="T0" fmla="*/ 106 w 467"/>
                    <a:gd name="T1" fmla="*/ 0 h 289"/>
                    <a:gd name="T2" fmla="*/ 176 w 467"/>
                    <a:gd name="T3" fmla="*/ 26 h 289"/>
                    <a:gd name="T4" fmla="*/ 180 w 467"/>
                    <a:gd name="T5" fmla="*/ 55 h 289"/>
                    <a:gd name="T6" fmla="*/ 190 w 467"/>
                    <a:gd name="T7" fmla="*/ 61 h 289"/>
                    <a:gd name="T8" fmla="*/ 228 w 467"/>
                    <a:gd name="T9" fmla="*/ 43 h 289"/>
                    <a:gd name="T10" fmla="*/ 271 w 467"/>
                    <a:gd name="T11" fmla="*/ 41 h 289"/>
                    <a:gd name="T12" fmla="*/ 284 w 467"/>
                    <a:gd name="T13" fmla="*/ 55 h 289"/>
                    <a:gd name="T14" fmla="*/ 264 w 467"/>
                    <a:gd name="T15" fmla="*/ 75 h 289"/>
                    <a:gd name="T16" fmla="*/ 265 w 467"/>
                    <a:gd name="T17" fmla="*/ 82 h 289"/>
                    <a:gd name="T18" fmla="*/ 272 w 467"/>
                    <a:gd name="T19" fmla="*/ 87 h 289"/>
                    <a:gd name="T20" fmla="*/ 290 w 467"/>
                    <a:gd name="T21" fmla="*/ 76 h 289"/>
                    <a:gd name="T22" fmla="*/ 359 w 467"/>
                    <a:gd name="T23" fmla="*/ 91 h 289"/>
                    <a:gd name="T24" fmla="*/ 375 w 467"/>
                    <a:gd name="T25" fmla="*/ 100 h 289"/>
                    <a:gd name="T26" fmla="*/ 383 w 467"/>
                    <a:gd name="T27" fmla="*/ 130 h 289"/>
                    <a:gd name="T28" fmla="*/ 405 w 467"/>
                    <a:gd name="T29" fmla="*/ 109 h 289"/>
                    <a:gd name="T30" fmla="*/ 455 w 467"/>
                    <a:gd name="T31" fmla="*/ 106 h 289"/>
                    <a:gd name="T32" fmla="*/ 467 w 467"/>
                    <a:gd name="T33" fmla="*/ 119 h 289"/>
                    <a:gd name="T34" fmla="*/ 454 w 467"/>
                    <a:gd name="T35" fmla="*/ 164 h 289"/>
                    <a:gd name="T36" fmla="*/ 442 w 467"/>
                    <a:gd name="T37" fmla="*/ 206 h 289"/>
                    <a:gd name="T38" fmla="*/ 449 w 467"/>
                    <a:gd name="T39" fmla="*/ 246 h 289"/>
                    <a:gd name="T40" fmla="*/ 437 w 467"/>
                    <a:gd name="T41" fmla="*/ 254 h 289"/>
                    <a:gd name="T42" fmla="*/ 418 w 467"/>
                    <a:gd name="T43" fmla="*/ 254 h 289"/>
                    <a:gd name="T44" fmla="*/ 398 w 467"/>
                    <a:gd name="T45" fmla="*/ 253 h 289"/>
                    <a:gd name="T46" fmla="*/ 356 w 467"/>
                    <a:gd name="T47" fmla="*/ 285 h 289"/>
                    <a:gd name="T48" fmla="*/ 330 w 467"/>
                    <a:gd name="T49" fmla="*/ 289 h 289"/>
                    <a:gd name="T50" fmla="*/ 256 w 467"/>
                    <a:gd name="T51" fmla="*/ 268 h 289"/>
                    <a:gd name="T52" fmla="*/ 210 w 467"/>
                    <a:gd name="T53" fmla="*/ 265 h 289"/>
                    <a:gd name="T54" fmla="*/ 92 w 467"/>
                    <a:gd name="T55" fmla="*/ 245 h 289"/>
                    <a:gd name="T56" fmla="*/ 94 w 467"/>
                    <a:gd name="T57" fmla="*/ 233 h 289"/>
                    <a:gd name="T58" fmla="*/ 69 w 467"/>
                    <a:gd name="T59" fmla="*/ 183 h 289"/>
                    <a:gd name="T60" fmla="*/ 49 w 467"/>
                    <a:gd name="T61" fmla="*/ 170 h 289"/>
                    <a:gd name="T62" fmla="*/ 15 w 467"/>
                    <a:gd name="T63" fmla="*/ 132 h 289"/>
                    <a:gd name="T64" fmla="*/ 0 w 467"/>
                    <a:gd name="T65" fmla="*/ 120 h 289"/>
                    <a:gd name="T66" fmla="*/ 15 w 467"/>
                    <a:gd name="T67" fmla="*/ 104 h 289"/>
                    <a:gd name="T68" fmla="*/ 40 w 467"/>
                    <a:gd name="T69" fmla="*/ 67 h 289"/>
                    <a:gd name="T70" fmla="*/ 78 w 467"/>
                    <a:gd name="T71" fmla="*/ 80 h 289"/>
                    <a:gd name="T72" fmla="*/ 82 w 467"/>
                    <a:gd name="T73" fmla="*/ 77 h 289"/>
                    <a:gd name="T74" fmla="*/ 82 w 467"/>
                    <a:gd name="T75" fmla="*/ 71 h 289"/>
                    <a:gd name="T76" fmla="*/ 42 w 467"/>
                    <a:gd name="T77" fmla="*/ 28 h 289"/>
                    <a:gd name="T78" fmla="*/ 47 w 467"/>
                    <a:gd name="T79" fmla="*/ 8 h 289"/>
                    <a:gd name="T80" fmla="*/ 55 w 467"/>
                    <a:gd name="T81" fmla="*/ 2 h 289"/>
                    <a:gd name="T82" fmla="*/ 106 w 467"/>
                    <a:gd name="T8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289">
                      <a:moveTo>
                        <a:pt x="106" y="0"/>
                      </a:moveTo>
                      <a:lnTo>
                        <a:pt x="176" y="26"/>
                      </a:lnTo>
                      <a:lnTo>
                        <a:pt x="180" y="55"/>
                      </a:lnTo>
                      <a:lnTo>
                        <a:pt x="190" y="61"/>
                      </a:lnTo>
                      <a:lnTo>
                        <a:pt x="228" y="43"/>
                      </a:lnTo>
                      <a:lnTo>
                        <a:pt x="271" y="41"/>
                      </a:lnTo>
                      <a:lnTo>
                        <a:pt x="284" y="55"/>
                      </a:lnTo>
                      <a:lnTo>
                        <a:pt x="264" y="75"/>
                      </a:lnTo>
                      <a:lnTo>
                        <a:pt x="265" y="82"/>
                      </a:lnTo>
                      <a:lnTo>
                        <a:pt x="272" y="87"/>
                      </a:lnTo>
                      <a:lnTo>
                        <a:pt x="290" y="76"/>
                      </a:lnTo>
                      <a:lnTo>
                        <a:pt x="359" y="91"/>
                      </a:lnTo>
                      <a:lnTo>
                        <a:pt x="375" y="100"/>
                      </a:lnTo>
                      <a:lnTo>
                        <a:pt x="383" y="130"/>
                      </a:lnTo>
                      <a:lnTo>
                        <a:pt x="405" y="109"/>
                      </a:lnTo>
                      <a:lnTo>
                        <a:pt x="455" y="106"/>
                      </a:lnTo>
                      <a:lnTo>
                        <a:pt x="467" y="119"/>
                      </a:lnTo>
                      <a:lnTo>
                        <a:pt x="454" y="164"/>
                      </a:lnTo>
                      <a:lnTo>
                        <a:pt x="442" y="206"/>
                      </a:lnTo>
                      <a:lnTo>
                        <a:pt x="449" y="246"/>
                      </a:lnTo>
                      <a:lnTo>
                        <a:pt x="437" y="254"/>
                      </a:lnTo>
                      <a:lnTo>
                        <a:pt x="418" y="254"/>
                      </a:lnTo>
                      <a:lnTo>
                        <a:pt x="398" y="253"/>
                      </a:lnTo>
                      <a:lnTo>
                        <a:pt x="356" y="285"/>
                      </a:lnTo>
                      <a:lnTo>
                        <a:pt x="330" y="289"/>
                      </a:lnTo>
                      <a:lnTo>
                        <a:pt x="256" y="268"/>
                      </a:lnTo>
                      <a:lnTo>
                        <a:pt x="210" y="265"/>
                      </a:lnTo>
                      <a:lnTo>
                        <a:pt x="92" y="245"/>
                      </a:lnTo>
                      <a:lnTo>
                        <a:pt x="94" y="233"/>
                      </a:lnTo>
                      <a:lnTo>
                        <a:pt x="69" y="183"/>
                      </a:lnTo>
                      <a:lnTo>
                        <a:pt x="49" y="170"/>
                      </a:lnTo>
                      <a:lnTo>
                        <a:pt x="15" y="132"/>
                      </a:lnTo>
                      <a:lnTo>
                        <a:pt x="0" y="120"/>
                      </a:lnTo>
                      <a:lnTo>
                        <a:pt x="15" y="104"/>
                      </a:lnTo>
                      <a:lnTo>
                        <a:pt x="40" y="67"/>
                      </a:lnTo>
                      <a:lnTo>
                        <a:pt x="78" y="80"/>
                      </a:lnTo>
                      <a:lnTo>
                        <a:pt x="82" y="77"/>
                      </a:lnTo>
                      <a:lnTo>
                        <a:pt x="82" y="71"/>
                      </a:lnTo>
                      <a:lnTo>
                        <a:pt x="42" y="28"/>
                      </a:lnTo>
                      <a:lnTo>
                        <a:pt x="47" y="8"/>
                      </a:lnTo>
                      <a:lnTo>
                        <a:pt x="55" y="2"/>
                      </a:lnTo>
                      <a:lnTo>
                        <a:pt x="10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1" name="Freeform 97">
                  <a:extLst>
                    <a:ext uri="{FF2B5EF4-FFF2-40B4-BE49-F238E27FC236}">
                      <a16:creationId xmlns:a16="http://schemas.microsoft.com/office/drawing/2014/main" id="{1E5DBEED-85CD-4569-BEDC-77F9C4AC1F69}"/>
                    </a:ext>
                  </a:extLst>
                </p:cNvPr>
                <p:cNvSpPr>
                  <a:spLocks/>
                </p:cNvSpPr>
                <p:nvPr/>
              </p:nvSpPr>
              <p:spPr bwMode="auto">
                <a:xfrm>
                  <a:off x="5094288" y="1362076"/>
                  <a:ext cx="615950" cy="425450"/>
                </a:xfrm>
                <a:custGeom>
                  <a:avLst/>
                  <a:gdLst>
                    <a:gd name="T0" fmla="*/ 5 w 388"/>
                    <a:gd name="T1" fmla="*/ 0 h 268"/>
                    <a:gd name="T2" fmla="*/ 123 w 388"/>
                    <a:gd name="T3" fmla="*/ 20 h 268"/>
                    <a:gd name="T4" fmla="*/ 169 w 388"/>
                    <a:gd name="T5" fmla="*/ 23 h 268"/>
                    <a:gd name="T6" fmla="*/ 243 w 388"/>
                    <a:gd name="T7" fmla="*/ 44 h 268"/>
                    <a:gd name="T8" fmla="*/ 269 w 388"/>
                    <a:gd name="T9" fmla="*/ 40 h 268"/>
                    <a:gd name="T10" fmla="*/ 311 w 388"/>
                    <a:gd name="T11" fmla="*/ 8 h 268"/>
                    <a:gd name="T12" fmla="*/ 331 w 388"/>
                    <a:gd name="T13" fmla="*/ 9 h 268"/>
                    <a:gd name="T14" fmla="*/ 350 w 388"/>
                    <a:gd name="T15" fmla="*/ 9 h 268"/>
                    <a:gd name="T16" fmla="*/ 362 w 388"/>
                    <a:gd name="T17" fmla="*/ 1 h 268"/>
                    <a:gd name="T18" fmla="*/ 377 w 388"/>
                    <a:gd name="T19" fmla="*/ 6 h 268"/>
                    <a:gd name="T20" fmla="*/ 380 w 388"/>
                    <a:gd name="T21" fmla="*/ 27 h 268"/>
                    <a:gd name="T22" fmla="*/ 371 w 388"/>
                    <a:gd name="T23" fmla="*/ 43 h 268"/>
                    <a:gd name="T24" fmla="*/ 385 w 388"/>
                    <a:gd name="T25" fmla="*/ 73 h 268"/>
                    <a:gd name="T26" fmla="*/ 375 w 388"/>
                    <a:gd name="T27" fmla="*/ 85 h 268"/>
                    <a:gd name="T28" fmla="*/ 387 w 388"/>
                    <a:gd name="T29" fmla="*/ 104 h 268"/>
                    <a:gd name="T30" fmla="*/ 365 w 388"/>
                    <a:gd name="T31" fmla="*/ 132 h 268"/>
                    <a:gd name="T32" fmla="*/ 368 w 388"/>
                    <a:gd name="T33" fmla="*/ 147 h 268"/>
                    <a:gd name="T34" fmla="*/ 347 w 388"/>
                    <a:gd name="T35" fmla="*/ 166 h 268"/>
                    <a:gd name="T36" fmla="*/ 361 w 388"/>
                    <a:gd name="T37" fmla="*/ 192 h 268"/>
                    <a:gd name="T38" fmla="*/ 388 w 388"/>
                    <a:gd name="T39" fmla="*/ 220 h 268"/>
                    <a:gd name="T40" fmla="*/ 382 w 388"/>
                    <a:gd name="T41" fmla="*/ 252 h 268"/>
                    <a:gd name="T42" fmla="*/ 370 w 388"/>
                    <a:gd name="T43" fmla="*/ 260 h 268"/>
                    <a:gd name="T44" fmla="*/ 298 w 388"/>
                    <a:gd name="T45" fmla="*/ 252 h 268"/>
                    <a:gd name="T46" fmla="*/ 278 w 388"/>
                    <a:gd name="T47" fmla="*/ 268 h 268"/>
                    <a:gd name="T48" fmla="*/ 259 w 388"/>
                    <a:gd name="T49" fmla="*/ 250 h 268"/>
                    <a:gd name="T50" fmla="*/ 256 w 388"/>
                    <a:gd name="T51" fmla="*/ 253 h 268"/>
                    <a:gd name="T52" fmla="*/ 247 w 388"/>
                    <a:gd name="T53" fmla="*/ 261 h 268"/>
                    <a:gd name="T54" fmla="*/ 225 w 388"/>
                    <a:gd name="T55" fmla="*/ 257 h 268"/>
                    <a:gd name="T56" fmla="*/ 179 w 388"/>
                    <a:gd name="T57" fmla="*/ 223 h 268"/>
                    <a:gd name="T58" fmla="*/ 156 w 388"/>
                    <a:gd name="T59" fmla="*/ 238 h 268"/>
                    <a:gd name="T60" fmla="*/ 148 w 388"/>
                    <a:gd name="T61" fmla="*/ 231 h 268"/>
                    <a:gd name="T62" fmla="*/ 109 w 388"/>
                    <a:gd name="T63" fmla="*/ 217 h 268"/>
                    <a:gd name="T64" fmla="*/ 88 w 388"/>
                    <a:gd name="T65" fmla="*/ 230 h 268"/>
                    <a:gd name="T66" fmla="*/ 41 w 388"/>
                    <a:gd name="T67" fmla="*/ 241 h 268"/>
                    <a:gd name="T68" fmla="*/ 9 w 388"/>
                    <a:gd name="T69" fmla="*/ 212 h 268"/>
                    <a:gd name="T70" fmla="*/ 32 w 388"/>
                    <a:gd name="T71" fmla="*/ 194 h 268"/>
                    <a:gd name="T72" fmla="*/ 22 w 388"/>
                    <a:gd name="T73" fmla="*/ 156 h 268"/>
                    <a:gd name="T74" fmla="*/ 9 w 388"/>
                    <a:gd name="T75" fmla="*/ 142 h 268"/>
                    <a:gd name="T76" fmla="*/ 22 w 388"/>
                    <a:gd name="T77" fmla="*/ 122 h 268"/>
                    <a:gd name="T78" fmla="*/ 27 w 388"/>
                    <a:gd name="T79" fmla="*/ 108 h 268"/>
                    <a:gd name="T80" fmla="*/ 4 w 388"/>
                    <a:gd name="T81" fmla="*/ 84 h 268"/>
                    <a:gd name="T82" fmla="*/ 0 w 388"/>
                    <a:gd name="T83" fmla="*/ 53 h 268"/>
                    <a:gd name="T84" fmla="*/ 19 w 388"/>
                    <a:gd name="T85" fmla="*/ 32 h 268"/>
                    <a:gd name="T86" fmla="*/ 19 w 388"/>
                    <a:gd name="T87" fmla="*/ 24 h 268"/>
                    <a:gd name="T88" fmla="*/ 1 w 388"/>
                    <a:gd name="T89" fmla="*/ 22 h 268"/>
                    <a:gd name="T90" fmla="*/ 5 w 388"/>
                    <a:gd name="T9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268">
                      <a:moveTo>
                        <a:pt x="5" y="0"/>
                      </a:moveTo>
                      <a:lnTo>
                        <a:pt x="123" y="20"/>
                      </a:lnTo>
                      <a:lnTo>
                        <a:pt x="169" y="23"/>
                      </a:lnTo>
                      <a:lnTo>
                        <a:pt x="243" y="44"/>
                      </a:lnTo>
                      <a:lnTo>
                        <a:pt x="269" y="40"/>
                      </a:lnTo>
                      <a:lnTo>
                        <a:pt x="311" y="8"/>
                      </a:lnTo>
                      <a:lnTo>
                        <a:pt x="331" y="9"/>
                      </a:lnTo>
                      <a:lnTo>
                        <a:pt x="350" y="9"/>
                      </a:lnTo>
                      <a:lnTo>
                        <a:pt x="362" y="1"/>
                      </a:lnTo>
                      <a:lnTo>
                        <a:pt x="377" y="6"/>
                      </a:lnTo>
                      <a:lnTo>
                        <a:pt x="380" y="27"/>
                      </a:lnTo>
                      <a:lnTo>
                        <a:pt x="371" y="43"/>
                      </a:lnTo>
                      <a:lnTo>
                        <a:pt x="385" y="73"/>
                      </a:lnTo>
                      <a:lnTo>
                        <a:pt x="375" y="85"/>
                      </a:lnTo>
                      <a:lnTo>
                        <a:pt x="387" y="104"/>
                      </a:lnTo>
                      <a:lnTo>
                        <a:pt x="365" y="132"/>
                      </a:lnTo>
                      <a:lnTo>
                        <a:pt x="368" y="147"/>
                      </a:lnTo>
                      <a:lnTo>
                        <a:pt x="347" y="166"/>
                      </a:lnTo>
                      <a:lnTo>
                        <a:pt x="361" y="192"/>
                      </a:lnTo>
                      <a:lnTo>
                        <a:pt x="388" y="220"/>
                      </a:lnTo>
                      <a:lnTo>
                        <a:pt x="382" y="252"/>
                      </a:lnTo>
                      <a:lnTo>
                        <a:pt x="370" y="260"/>
                      </a:lnTo>
                      <a:lnTo>
                        <a:pt x="298" y="252"/>
                      </a:lnTo>
                      <a:lnTo>
                        <a:pt x="278" y="268"/>
                      </a:lnTo>
                      <a:lnTo>
                        <a:pt x="259" y="250"/>
                      </a:lnTo>
                      <a:lnTo>
                        <a:pt x="256" y="253"/>
                      </a:lnTo>
                      <a:lnTo>
                        <a:pt x="247" y="261"/>
                      </a:lnTo>
                      <a:lnTo>
                        <a:pt x="225" y="257"/>
                      </a:lnTo>
                      <a:lnTo>
                        <a:pt x="179" y="223"/>
                      </a:lnTo>
                      <a:lnTo>
                        <a:pt x="156" y="238"/>
                      </a:lnTo>
                      <a:lnTo>
                        <a:pt x="148" y="231"/>
                      </a:lnTo>
                      <a:lnTo>
                        <a:pt x="109" y="217"/>
                      </a:lnTo>
                      <a:lnTo>
                        <a:pt x="88" y="230"/>
                      </a:lnTo>
                      <a:lnTo>
                        <a:pt x="41" y="241"/>
                      </a:lnTo>
                      <a:lnTo>
                        <a:pt x="9" y="212"/>
                      </a:lnTo>
                      <a:lnTo>
                        <a:pt x="32" y="194"/>
                      </a:lnTo>
                      <a:lnTo>
                        <a:pt x="22" y="156"/>
                      </a:lnTo>
                      <a:lnTo>
                        <a:pt x="9" y="142"/>
                      </a:lnTo>
                      <a:lnTo>
                        <a:pt x="22" y="122"/>
                      </a:lnTo>
                      <a:lnTo>
                        <a:pt x="27" y="108"/>
                      </a:lnTo>
                      <a:lnTo>
                        <a:pt x="4" y="84"/>
                      </a:lnTo>
                      <a:lnTo>
                        <a:pt x="0" y="53"/>
                      </a:lnTo>
                      <a:lnTo>
                        <a:pt x="19" y="32"/>
                      </a:lnTo>
                      <a:lnTo>
                        <a:pt x="19" y="24"/>
                      </a:lnTo>
                      <a:lnTo>
                        <a:pt x="1" y="22"/>
                      </a:lnTo>
                      <a:lnTo>
                        <a:pt x="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2" name="Freeform 98">
                  <a:extLst>
                    <a:ext uri="{FF2B5EF4-FFF2-40B4-BE49-F238E27FC236}">
                      <a16:creationId xmlns:a16="http://schemas.microsoft.com/office/drawing/2014/main" id="{72C5EF54-5E81-45D9-9209-606D0C51EF0F}"/>
                    </a:ext>
                  </a:extLst>
                </p:cNvPr>
                <p:cNvSpPr>
                  <a:spLocks/>
                </p:cNvSpPr>
                <p:nvPr/>
              </p:nvSpPr>
              <p:spPr bwMode="auto">
                <a:xfrm>
                  <a:off x="5645151" y="1114426"/>
                  <a:ext cx="511175" cy="774700"/>
                </a:xfrm>
                <a:custGeom>
                  <a:avLst/>
                  <a:gdLst>
                    <a:gd name="T0" fmla="*/ 174 w 322"/>
                    <a:gd name="T1" fmla="*/ 0 h 488"/>
                    <a:gd name="T2" fmla="*/ 218 w 322"/>
                    <a:gd name="T3" fmla="*/ 30 h 488"/>
                    <a:gd name="T4" fmla="*/ 250 w 322"/>
                    <a:gd name="T5" fmla="*/ 3 h 488"/>
                    <a:gd name="T6" fmla="*/ 261 w 322"/>
                    <a:gd name="T7" fmla="*/ 15 h 488"/>
                    <a:gd name="T8" fmla="*/ 253 w 322"/>
                    <a:gd name="T9" fmla="*/ 22 h 488"/>
                    <a:gd name="T10" fmla="*/ 255 w 322"/>
                    <a:gd name="T11" fmla="*/ 27 h 488"/>
                    <a:gd name="T12" fmla="*/ 287 w 322"/>
                    <a:gd name="T13" fmla="*/ 21 h 488"/>
                    <a:gd name="T14" fmla="*/ 321 w 322"/>
                    <a:gd name="T15" fmla="*/ 23 h 488"/>
                    <a:gd name="T16" fmla="*/ 322 w 322"/>
                    <a:gd name="T17" fmla="*/ 82 h 488"/>
                    <a:gd name="T18" fmla="*/ 310 w 322"/>
                    <a:gd name="T19" fmla="*/ 96 h 488"/>
                    <a:gd name="T20" fmla="*/ 310 w 322"/>
                    <a:gd name="T21" fmla="*/ 129 h 488"/>
                    <a:gd name="T22" fmla="*/ 281 w 322"/>
                    <a:gd name="T23" fmla="*/ 161 h 488"/>
                    <a:gd name="T24" fmla="*/ 272 w 322"/>
                    <a:gd name="T25" fmla="*/ 194 h 488"/>
                    <a:gd name="T26" fmla="*/ 278 w 322"/>
                    <a:gd name="T27" fmla="*/ 209 h 488"/>
                    <a:gd name="T28" fmla="*/ 278 w 322"/>
                    <a:gd name="T29" fmla="*/ 218 h 488"/>
                    <a:gd name="T30" fmla="*/ 290 w 322"/>
                    <a:gd name="T31" fmla="*/ 236 h 488"/>
                    <a:gd name="T32" fmla="*/ 287 w 322"/>
                    <a:gd name="T33" fmla="*/ 258 h 488"/>
                    <a:gd name="T34" fmla="*/ 275 w 322"/>
                    <a:gd name="T35" fmla="*/ 263 h 488"/>
                    <a:gd name="T36" fmla="*/ 265 w 322"/>
                    <a:gd name="T37" fmla="*/ 279 h 488"/>
                    <a:gd name="T38" fmla="*/ 229 w 322"/>
                    <a:gd name="T39" fmla="*/ 278 h 488"/>
                    <a:gd name="T40" fmla="*/ 226 w 322"/>
                    <a:gd name="T41" fmla="*/ 287 h 488"/>
                    <a:gd name="T42" fmla="*/ 179 w 322"/>
                    <a:gd name="T43" fmla="*/ 307 h 488"/>
                    <a:gd name="T44" fmla="*/ 177 w 322"/>
                    <a:gd name="T45" fmla="*/ 350 h 488"/>
                    <a:gd name="T46" fmla="*/ 201 w 322"/>
                    <a:gd name="T47" fmla="*/ 367 h 488"/>
                    <a:gd name="T48" fmla="*/ 194 w 322"/>
                    <a:gd name="T49" fmla="*/ 376 h 488"/>
                    <a:gd name="T50" fmla="*/ 181 w 322"/>
                    <a:gd name="T51" fmla="*/ 374 h 488"/>
                    <a:gd name="T52" fmla="*/ 164 w 322"/>
                    <a:gd name="T53" fmla="*/ 379 h 488"/>
                    <a:gd name="T54" fmla="*/ 172 w 322"/>
                    <a:gd name="T55" fmla="*/ 398 h 488"/>
                    <a:gd name="T56" fmla="*/ 160 w 322"/>
                    <a:gd name="T57" fmla="*/ 409 h 488"/>
                    <a:gd name="T58" fmla="*/ 159 w 322"/>
                    <a:gd name="T59" fmla="*/ 421 h 488"/>
                    <a:gd name="T60" fmla="*/ 166 w 322"/>
                    <a:gd name="T61" fmla="*/ 426 h 488"/>
                    <a:gd name="T62" fmla="*/ 181 w 322"/>
                    <a:gd name="T63" fmla="*/ 424 h 488"/>
                    <a:gd name="T64" fmla="*/ 184 w 322"/>
                    <a:gd name="T65" fmla="*/ 429 h 488"/>
                    <a:gd name="T66" fmla="*/ 145 w 322"/>
                    <a:gd name="T67" fmla="*/ 488 h 488"/>
                    <a:gd name="T68" fmla="*/ 103 w 322"/>
                    <a:gd name="T69" fmla="*/ 475 h 488"/>
                    <a:gd name="T70" fmla="*/ 61 w 322"/>
                    <a:gd name="T71" fmla="*/ 421 h 488"/>
                    <a:gd name="T72" fmla="*/ 35 w 322"/>
                    <a:gd name="T73" fmla="*/ 408 h 488"/>
                    <a:gd name="T74" fmla="*/ 41 w 322"/>
                    <a:gd name="T75" fmla="*/ 376 h 488"/>
                    <a:gd name="T76" fmla="*/ 14 w 322"/>
                    <a:gd name="T77" fmla="*/ 348 h 488"/>
                    <a:gd name="T78" fmla="*/ 0 w 322"/>
                    <a:gd name="T79" fmla="*/ 322 h 488"/>
                    <a:gd name="T80" fmla="*/ 21 w 322"/>
                    <a:gd name="T81" fmla="*/ 303 h 488"/>
                    <a:gd name="T82" fmla="*/ 18 w 322"/>
                    <a:gd name="T83" fmla="*/ 288 h 488"/>
                    <a:gd name="T84" fmla="*/ 40 w 322"/>
                    <a:gd name="T85" fmla="*/ 260 h 488"/>
                    <a:gd name="T86" fmla="*/ 28 w 322"/>
                    <a:gd name="T87" fmla="*/ 241 h 488"/>
                    <a:gd name="T88" fmla="*/ 38 w 322"/>
                    <a:gd name="T89" fmla="*/ 229 h 488"/>
                    <a:gd name="T90" fmla="*/ 24 w 322"/>
                    <a:gd name="T91" fmla="*/ 199 h 488"/>
                    <a:gd name="T92" fmla="*/ 33 w 322"/>
                    <a:gd name="T93" fmla="*/ 183 h 488"/>
                    <a:gd name="T94" fmla="*/ 30 w 322"/>
                    <a:gd name="T95" fmla="*/ 162 h 488"/>
                    <a:gd name="T96" fmla="*/ 15 w 322"/>
                    <a:gd name="T97" fmla="*/ 157 h 488"/>
                    <a:gd name="T98" fmla="*/ 8 w 322"/>
                    <a:gd name="T99" fmla="*/ 117 h 488"/>
                    <a:gd name="T100" fmla="*/ 20 w 322"/>
                    <a:gd name="T101" fmla="*/ 75 h 488"/>
                    <a:gd name="T102" fmla="*/ 33 w 322"/>
                    <a:gd name="T103" fmla="*/ 30 h 488"/>
                    <a:gd name="T104" fmla="*/ 125 w 322"/>
                    <a:gd name="T105" fmla="*/ 27 h 488"/>
                    <a:gd name="T106" fmla="*/ 127 w 322"/>
                    <a:gd name="T107" fmla="*/ 13 h 488"/>
                    <a:gd name="T108" fmla="*/ 137 w 322"/>
                    <a:gd name="T109" fmla="*/ 6 h 488"/>
                    <a:gd name="T110" fmla="*/ 150 w 322"/>
                    <a:gd name="T111" fmla="*/ 13 h 488"/>
                    <a:gd name="T112" fmla="*/ 174 w 322"/>
                    <a:gd name="T11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 h="488">
                      <a:moveTo>
                        <a:pt x="174" y="0"/>
                      </a:moveTo>
                      <a:lnTo>
                        <a:pt x="218" y="30"/>
                      </a:lnTo>
                      <a:lnTo>
                        <a:pt x="250" y="3"/>
                      </a:lnTo>
                      <a:lnTo>
                        <a:pt x="261" y="15"/>
                      </a:lnTo>
                      <a:lnTo>
                        <a:pt x="253" y="22"/>
                      </a:lnTo>
                      <a:lnTo>
                        <a:pt x="255" y="27"/>
                      </a:lnTo>
                      <a:lnTo>
                        <a:pt x="287" y="21"/>
                      </a:lnTo>
                      <a:lnTo>
                        <a:pt x="321" y="23"/>
                      </a:lnTo>
                      <a:lnTo>
                        <a:pt x="322" y="82"/>
                      </a:lnTo>
                      <a:lnTo>
                        <a:pt x="310" y="96"/>
                      </a:lnTo>
                      <a:lnTo>
                        <a:pt x="310" y="129"/>
                      </a:lnTo>
                      <a:lnTo>
                        <a:pt x="281" y="161"/>
                      </a:lnTo>
                      <a:lnTo>
                        <a:pt x="272" y="194"/>
                      </a:lnTo>
                      <a:lnTo>
                        <a:pt x="278" y="209"/>
                      </a:lnTo>
                      <a:lnTo>
                        <a:pt x="278" y="218"/>
                      </a:lnTo>
                      <a:lnTo>
                        <a:pt x="290" y="236"/>
                      </a:lnTo>
                      <a:lnTo>
                        <a:pt x="287" y="258"/>
                      </a:lnTo>
                      <a:lnTo>
                        <a:pt x="275" y="263"/>
                      </a:lnTo>
                      <a:lnTo>
                        <a:pt x="265" y="279"/>
                      </a:lnTo>
                      <a:lnTo>
                        <a:pt x="229" y="278"/>
                      </a:lnTo>
                      <a:lnTo>
                        <a:pt x="226" y="287"/>
                      </a:lnTo>
                      <a:lnTo>
                        <a:pt x="179" y="307"/>
                      </a:lnTo>
                      <a:lnTo>
                        <a:pt x="177" y="350"/>
                      </a:lnTo>
                      <a:lnTo>
                        <a:pt x="201" y="367"/>
                      </a:lnTo>
                      <a:lnTo>
                        <a:pt x="194" y="376"/>
                      </a:lnTo>
                      <a:lnTo>
                        <a:pt x="181" y="374"/>
                      </a:lnTo>
                      <a:lnTo>
                        <a:pt x="164" y="379"/>
                      </a:lnTo>
                      <a:lnTo>
                        <a:pt x="172" y="398"/>
                      </a:lnTo>
                      <a:lnTo>
                        <a:pt x="160" y="409"/>
                      </a:lnTo>
                      <a:lnTo>
                        <a:pt x="159" y="421"/>
                      </a:lnTo>
                      <a:lnTo>
                        <a:pt x="166" y="426"/>
                      </a:lnTo>
                      <a:lnTo>
                        <a:pt x="181" y="424"/>
                      </a:lnTo>
                      <a:lnTo>
                        <a:pt x="184" y="429"/>
                      </a:lnTo>
                      <a:lnTo>
                        <a:pt x="145" y="488"/>
                      </a:lnTo>
                      <a:lnTo>
                        <a:pt x="103" y="475"/>
                      </a:lnTo>
                      <a:lnTo>
                        <a:pt x="61" y="421"/>
                      </a:lnTo>
                      <a:lnTo>
                        <a:pt x="35" y="408"/>
                      </a:lnTo>
                      <a:lnTo>
                        <a:pt x="41" y="376"/>
                      </a:lnTo>
                      <a:lnTo>
                        <a:pt x="14" y="348"/>
                      </a:lnTo>
                      <a:lnTo>
                        <a:pt x="0" y="322"/>
                      </a:lnTo>
                      <a:lnTo>
                        <a:pt x="21" y="303"/>
                      </a:lnTo>
                      <a:lnTo>
                        <a:pt x="18" y="288"/>
                      </a:lnTo>
                      <a:lnTo>
                        <a:pt x="40" y="260"/>
                      </a:lnTo>
                      <a:lnTo>
                        <a:pt x="28" y="241"/>
                      </a:lnTo>
                      <a:lnTo>
                        <a:pt x="38" y="229"/>
                      </a:lnTo>
                      <a:lnTo>
                        <a:pt x="24" y="199"/>
                      </a:lnTo>
                      <a:lnTo>
                        <a:pt x="33" y="183"/>
                      </a:lnTo>
                      <a:lnTo>
                        <a:pt x="30" y="162"/>
                      </a:lnTo>
                      <a:lnTo>
                        <a:pt x="15" y="157"/>
                      </a:lnTo>
                      <a:lnTo>
                        <a:pt x="8" y="117"/>
                      </a:lnTo>
                      <a:lnTo>
                        <a:pt x="20" y="75"/>
                      </a:lnTo>
                      <a:lnTo>
                        <a:pt x="33" y="30"/>
                      </a:lnTo>
                      <a:lnTo>
                        <a:pt x="125" y="27"/>
                      </a:lnTo>
                      <a:lnTo>
                        <a:pt x="127" y="13"/>
                      </a:lnTo>
                      <a:lnTo>
                        <a:pt x="137" y="6"/>
                      </a:lnTo>
                      <a:lnTo>
                        <a:pt x="150" y="13"/>
                      </a:lnTo>
                      <a:lnTo>
                        <a:pt x="17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6" name="Groupe 75">
                <a:extLst>
                  <a:ext uri="{FF2B5EF4-FFF2-40B4-BE49-F238E27FC236}">
                    <a16:creationId xmlns:a16="http://schemas.microsoft.com/office/drawing/2014/main" id="{F7F6CE64-102B-4870-8EA8-D42E0BE9106B}"/>
                  </a:ext>
                </a:extLst>
              </p:cNvPr>
              <p:cNvGrpSpPr/>
              <p:nvPr/>
            </p:nvGrpSpPr>
            <p:grpSpPr>
              <a:xfrm>
                <a:off x="6522544" y="1356714"/>
                <a:ext cx="1000202" cy="1016626"/>
                <a:chOff x="3575051" y="1163638"/>
                <a:chExt cx="2195512" cy="2406650"/>
              </a:xfrm>
              <a:solidFill>
                <a:srgbClr val="FFFFFF">
                  <a:lumMod val="50000"/>
                </a:srgbClr>
              </a:solidFill>
            </p:grpSpPr>
            <p:sp>
              <p:nvSpPr>
                <p:cNvPr id="111" name="Freeform 9">
                  <a:extLst>
                    <a:ext uri="{FF2B5EF4-FFF2-40B4-BE49-F238E27FC236}">
                      <a16:creationId xmlns:a16="http://schemas.microsoft.com/office/drawing/2014/main" id="{C608B495-9390-44D1-8AB3-3E3CEB58C49E}"/>
                    </a:ext>
                  </a:extLst>
                </p:cNvPr>
                <p:cNvSpPr>
                  <a:spLocks/>
                </p:cNvSpPr>
                <p:nvPr/>
              </p:nvSpPr>
              <p:spPr bwMode="auto">
                <a:xfrm>
                  <a:off x="5057776" y="2274888"/>
                  <a:ext cx="692150" cy="530225"/>
                </a:xfrm>
                <a:custGeom>
                  <a:avLst/>
                  <a:gdLst>
                    <a:gd name="T0" fmla="*/ 240 w 436"/>
                    <a:gd name="T1" fmla="*/ 0 h 334"/>
                    <a:gd name="T2" fmla="*/ 277 w 436"/>
                    <a:gd name="T3" fmla="*/ 51 h 334"/>
                    <a:gd name="T4" fmla="*/ 261 w 436"/>
                    <a:gd name="T5" fmla="*/ 71 h 334"/>
                    <a:gd name="T6" fmla="*/ 258 w 436"/>
                    <a:gd name="T7" fmla="*/ 74 h 334"/>
                    <a:gd name="T8" fmla="*/ 277 w 436"/>
                    <a:gd name="T9" fmla="*/ 79 h 334"/>
                    <a:gd name="T10" fmla="*/ 315 w 436"/>
                    <a:gd name="T11" fmla="*/ 79 h 334"/>
                    <a:gd name="T12" fmla="*/ 321 w 436"/>
                    <a:gd name="T13" fmla="*/ 61 h 334"/>
                    <a:gd name="T14" fmla="*/ 334 w 436"/>
                    <a:gd name="T15" fmla="*/ 56 h 334"/>
                    <a:gd name="T16" fmla="*/ 350 w 436"/>
                    <a:gd name="T17" fmla="*/ 69 h 334"/>
                    <a:gd name="T18" fmla="*/ 373 w 436"/>
                    <a:gd name="T19" fmla="*/ 58 h 334"/>
                    <a:gd name="T20" fmla="*/ 384 w 436"/>
                    <a:gd name="T21" fmla="*/ 58 h 334"/>
                    <a:gd name="T22" fmla="*/ 408 w 436"/>
                    <a:gd name="T23" fmla="*/ 66 h 334"/>
                    <a:gd name="T24" fmla="*/ 423 w 436"/>
                    <a:gd name="T25" fmla="*/ 81 h 334"/>
                    <a:gd name="T26" fmla="*/ 436 w 436"/>
                    <a:gd name="T27" fmla="*/ 133 h 334"/>
                    <a:gd name="T28" fmla="*/ 408 w 436"/>
                    <a:gd name="T29" fmla="*/ 176 h 334"/>
                    <a:gd name="T30" fmla="*/ 418 w 436"/>
                    <a:gd name="T31" fmla="*/ 192 h 334"/>
                    <a:gd name="T32" fmla="*/ 408 w 436"/>
                    <a:gd name="T33" fmla="*/ 215 h 334"/>
                    <a:gd name="T34" fmla="*/ 400 w 436"/>
                    <a:gd name="T35" fmla="*/ 212 h 334"/>
                    <a:gd name="T36" fmla="*/ 374 w 436"/>
                    <a:gd name="T37" fmla="*/ 220 h 334"/>
                    <a:gd name="T38" fmla="*/ 369 w 436"/>
                    <a:gd name="T39" fmla="*/ 231 h 334"/>
                    <a:gd name="T40" fmla="*/ 414 w 436"/>
                    <a:gd name="T41" fmla="*/ 291 h 334"/>
                    <a:gd name="T42" fmla="*/ 380 w 436"/>
                    <a:gd name="T43" fmla="*/ 310 h 334"/>
                    <a:gd name="T44" fmla="*/ 370 w 436"/>
                    <a:gd name="T45" fmla="*/ 314 h 334"/>
                    <a:gd name="T46" fmla="*/ 373 w 436"/>
                    <a:gd name="T47" fmla="*/ 326 h 334"/>
                    <a:gd name="T48" fmla="*/ 369 w 436"/>
                    <a:gd name="T49" fmla="*/ 330 h 334"/>
                    <a:gd name="T50" fmla="*/ 346 w 436"/>
                    <a:gd name="T51" fmla="*/ 319 h 334"/>
                    <a:gd name="T52" fmla="*/ 337 w 436"/>
                    <a:gd name="T53" fmla="*/ 334 h 334"/>
                    <a:gd name="T54" fmla="*/ 330 w 436"/>
                    <a:gd name="T55" fmla="*/ 333 h 334"/>
                    <a:gd name="T56" fmla="*/ 310 w 436"/>
                    <a:gd name="T57" fmla="*/ 311 h 334"/>
                    <a:gd name="T58" fmla="*/ 292 w 436"/>
                    <a:gd name="T59" fmla="*/ 308 h 334"/>
                    <a:gd name="T60" fmla="*/ 266 w 436"/>
                    <a:gd name="T61" fmla="*/ 296 h 334"/>
                    <a:gd name="T62" fmla="*/ 231 w 436"/>
                    <a:gd name="T63" fmla="*/ 296 h 334"/>
                    <a:gd name="T64" fmla="*/ 216 w 436"/>
                    <a:gd name="T65" fmla="*/ 279 h 334"/>
                    <a:gd name="T66" fmla="*/ 200 w 436"/>
                    <a:gd name="T67" fmla="*/ 262 h 334"/>
                    <a:gd name="T68" fmla="*/ 111 w 436"/>
                    <a:gd name="T69" fmla="*/ 270 h 334"/>
                    <a:gd name="T70" fmla="*/ 87 w 436"/>
                    <a:gd name="T71" fmla="*/ 291 h 334"/>
                    <a:gd name="T72" fmla="*/ 74 w 436"/>
                    <a:gd name="T73" fmla="*/ 281 h 334"/>
                    <a:gd name="T74" fmla="*/ 74 w 436"/>
                    <a:gd name="T75" fmla="*/ 266 h 334"/>
                    <a:gd name="T76" fmla="*/ 69 w 436"/>
                    <a:gd name="T77" fmla="*/ 247 h 334"/>
                    <a:gd name="T78" fmla="*/ 53 w 436"/>
                    <a:gd name="T79" fmla="*/ 240 h 334"/>
                    <a:gd name="T80" fmla="*/ 27 w 436"/>
                    <a:gd name="T81" fmla="*/ 247 h 334"/>
                    <a:gd name="T82" fmla="*/ 15 w 436"/>
                    <a:gd name="T83" fmla="*/ 221 h 334"/>
                    <a:gd name="T84" fmla="*/ 24 w 436"/>
                    <a:gd name="T85" fmla="*/ 192 h 334"/>
                    <a:gd name="T86" fmla="*/ 6 w 436"/>
                    <a:gd name="T87" fmla="*/ 176 h 334"/>
                    <a:gd name="T88" fmla="*/ 10 w 436"/>
                    <a:gd name="T89" fmla="*/ 171 h 334"/>
                    <a:gd name="T90" fmla="*/ 14 w 436"/>
                    <a:gd name="T91" fmla="*/ 146 h 334"/>
                    <a:gd name="T92" fmla="*/ 0 w 436"/>
                    <a:gd name="T93" fmla="*/ 135 h 334"/>
                    <a:gd name="T94" fmla="*/ 30 w 436"/>
                    <a:gd name="T95" fmla="*/ 121 h 334"/>
                    <a:gd name="T96" fmla="*/ 73 w 436"/>
                    <a:gd name="T97" fmla="*/ 112 h 334"/>
                    <a:gd name="T98" fmla="*/ 128 w 436"/>
                    <a:gd name="T99" fmla="*/ 69 h 334"/>
                    <a:gd name="T100" fmla="*/ 127 w 436"/>
                    <a:gd name="T101" fmla="*/ 29 h 334"/>
                    <a:gd name="T102" fmla="*/ 138 w 436"/>
                    <a:gd name="T103" fmla="*/ 26 h 334"/>
                    <a:gd name="T104" fmla="*/ 200 w 436"/>
                    <a:gd name="T105" fmla="*/ 3 h 334"/>
                    <a:gd name="T106" fmla="*/ 240 w 436"/>
                    <a:gd name="T10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334">
                      <a:moveTo>
                        <a:pt x="240" y="0"/>
                      </a:moveTo>
                      <a:lnTo>
                        <a:pt x="277" y="51"/>
                      </a:lnTo>
                      <a:lnTo>
                        <a:pt x="261" y="71"/>
                      </a:lnTo>
                      <a:lnTo>
                        <a:pt x="258" y="74"/>
                      </a:lnTo>
                      <a:lnTo>
                        <a:pt x="277" y="79"/>
                      </a:lnTo>
                      <a:lnTo>
                        <a:pt x="315" y="79"/>
                      </a:lnTo>
                      <a:lnTo>
                        <a:pt x="321" y="61"/>
                      </a:lnTo>
                      <a:lnTo>
                        <a:pt x="334" y="56"/>
                      </a:lnTo>
                      <a:lnTo>
                        <a:pt x="350" y="69"/>
                      </a:lnTo>
                      <a:lnTo>
                        <a:pt x="373" y="58"/>
                      </a:lnTo>
                      <a:lnTo>
                        <a:pt x="384" y="58"/>
                      </a:lnTo>
                      <a:lnTo>
                        <a:pt x="408" y="66"/>
                      </a:lnTo>
                      <a:lnTo>
                        <a:pt x="423" y="81"/>
                      </a:lnTo>
                      <a:lnTo>
                        <a:pt x="436" y="133"/>
                      </a:lnTo>
                      <a:lnTo>
                        <a:pt x="408" y="176"/>
                      </a:lnTo>
                      <a:lnTo>
                        <a:pt x="418" y="192"/>
                      </a:lnTo>
                      <a:lnTo>
                        <a:pt x="408" y="215"/>
                      </a:lnTo>
                      <a:lnTo>
                        <a:pt x="400" y="212"/>
                      </a:lnTo>
                      <a:lnTo>
                        <a:pt x="374" y="220"/>
                      </a:lnTo>
                      <a:lnTo>
                        <a:pt x="369" y="231"/>
                      </a:lnTo>
                      <a:lnTo>
                        <a:pt x="414" y="291"/>
                      </a:lnTo>
                      <a:lnTo>
                        <a:pt x="380" y="310"/>
                      </a:lnTo>
                      <a:lnTo>
                        <a:pt x="370" y="314"/>
                      </a:lnTo>
                      <a:lnTo>
                        <a:pt x="373" y="326"/>
                      </a:lnTo>
                      <a:lnTo>
                        <a:pt x="369" y="330"/>
                      </a:lnTo>
                      <a:lnTo>
                        <a:pt x="346" y="319"/>
                      </a:lnTo>
                      <a:lnTo>
                        <a:pt x="337" y="334"/>
                      </a:lnTo>
                      <a:lnTo>
                        <a:pt x="330" y="333"/>
                      </a:lnTo>
                      <a:lnTo>
                        <a:pt x="310" y="311"/>
                      </a:lnTo>
                      <a:lnTo>
                        <a:pt x="292" y="308"/>
                      </a:lnTo>
                      <a:lnTo>
                        <a:pt x="266" y="296"/>
                      </a:lnTo>
                      <a:lnTo>
                        <a:pt x="231" y="296"/>
                      </a:lnTo>
                      <a:lnTo>
                        <a:pt x="216" y="279"/>
                      </a:lnTo>
                      <a:lnTo>
                        <a:pt x="200" y="262"/>
                      </a:lnTo>
                      <a:lnTo>
                        <a:pt x="111" y="270"/>
                      </a:lnTo>
                      <a:lnTo>
                        <a:pt x="87" y="291"/>
                      </a:lnTo>
                      <a:lnTo>
                        <a:pt x="74" y="281"/>
                      </a:lnTo>
                      <a:lnTo>
                        <a:pt x="74" y="266"/>
                      </a:lnTo>
                      <a:lnTo>
                        <a:pt x="69" y="247"/>
                      </a:lnTo>
                      <a:lnTo>
                        <a:pt x="53" y="240"/>
                      </a:lnTo>
                      <a:lnTo>
                        <a:pt x="27" y="247"/>
                      </a:lnTo>
                      <a:lnTo>
                        <a:pt x="15" y="221"/>
                      </a:lnTo>
                      <a:lnTo>
                        <a:pt x="24" y="192"/>
                      </a:lnTo>
                      <a:lnTo>
                        <a:pt x="6" y="176"/>
                      </a:lnTo>
                      <a:lnTo>
                        <a:pt x="10" y="171"/>
                      </a:lnTo>
                      <a:lnTo>
                        <a:pt x="14" y="146"/>
                      </a:lnTo>
                      <a:lnTo>
                        <a:pt x="0" y="135"/>
                      </a:lnTo>
                      <a:lnTo>
                        <a:pt x="30" y="121"/>
                      </a:lnTo>
                      <a:lnTo>
                        <a:pt x="73" y="112"/>
                      </a:lnTo>
                      <a:lnTo>
                        <a:pt x="128" y="69"/>
                      </a:lnTo>
                      <a:lnTo>
                        <a:pt x="127" y="29"/>
                      </a:lnTo>
                      <a:lnTo>
                        <a:pt x="138" y="26"/>
                      </a:lnTo>
                      <a:lnTo>
                        <a:pt x="200" y="3"/>
                      </a:lnTo>
                      <a:lnTo>
                        <a:pt x="2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2" name="Freeform 10">
                  <a:extLst>
                    <a:ext uri="{FF2B5EF4-FFF2-40B4-BE49-F238E27FC236}">
                      <a16:creationId xmlns:a16="http://schemas.microsoft.com/office/drawing/2014/main" id="{2B32957D-DD32-413E-85B9-0052FD0C184F}"/>
                    </a:ext>
                  </a:extLst>
                </p:cNvPr>
                <p:cNvSpPr>
                  <a:spLocks/>
                </p:cNvSpPr>
                <p:nvPr/>
              </p:nvSpPr>
              <p:spPr bwMode="auto">
                <a:xfrm>
                  <a:off x="4687888" y="2424113"/>
                  <a:ext cx="719138" cy="601663"/>
                </a:xfrm>
                <a:custGeom>
                  <a:avLst/>
                  <a:gdLst>
                    <a:gd name="T0" fmla="*/ 105 w 453"/>
                    <a:gd name="T1" fmla="*/ 0 h 379"/>
                    <a:gd name="T2" fmla="*/ 112 w 453"/>
                    <a:gd name="T3" fmla="*/ 0 h 379"/>
                    <a:gd name="T4" fmla="*/ 113 w 453"/>
                    <a:gd name="T5" fmla="*/ 18 h 379"/>
                    <a:gd name="T6" fmla="*/ 132 w 453"/>
                    <a:gd name="T7" fmla="*/ 23 h 379"/>
                    <a:gd name="T8" fmla="*/ 149 w 453"/>
                    <a:gd name="T9" fmla="*/ 66 h 379"/>
                    <a:gd name="T10" fmla="*/ 192 w 453"/>
                    <a:gd name="T11" fmla="*/ 68 h 379"/>
                    <a:gd name="T12" fmla="*/ 233 w 453"/>
                    <a:gd name="T13" fmla="*/ 41 h 379"/>
                    <a:gd name="T14" fmla="*/ 247 w 453"/>
                    <a:gd name="T15" fmla="*/ 52 h 379"/>
                    <a:gd name="T16" fmla="*/ 243 w 453"/>
                    <a:gd name="T17" fmla="*/ 77 h 379"/>
                    <a:gd name="T18" fmla="*/ 239 w 453"/>
                    <a:gd name="T19" fmla="*/ 82 h 379"/>
                    <a:gd name="T20" fmla="*/ 257 w 453"/>
                    <a:gd name="T21" fmla="*/ 98 h 379"/>
                    <a:gd name="T22" fmla="*/ 248 w 453"/>
                    <a:gd name="T23" fmla="*/ 127 h 379"/>
                    <a:gd name="T24" fmla="*/ 260 w 453"/>
                    <a:gd name="T25" fmla="*/ 153 h 379"/>
                    <a:gd name="T26" fmla="*/ 286 w 453"/>
                    <a:gd name="T27" fmla="*/ 146 h 379"/>
                    <a:gd name="T28" fmla="*/ 302 w 453"/>
                    <a:gd name="T29" fmla="*/ 153 h 379"/>
                    <a:gd name="T30" fmla="*/ 307 w 453"/>
                    <a:gd name="T31" fmla="*/ 172 h 379"/>
                    <a:gd name="T32" fmla="*/ 307 w 453"/>
                    <a:gd name="T33" fmla="*/ 187 h 379"/>
                    <a:gd name="T34" fmla="*/ 320 w 453"/>
                    <a:gd name="T35" fmla="*/ 197 h 379"/>
                    <a:gd name="T36" fmla="*/ 344 w 453"/>
                    <a:gd name="T37" fmla="*/ 176 h 379"/>
                    <a:gd name="T38" fmla="*/ 433 w 453"/>
                    <a:gd name="T39" fmla="*/ 168 h 379"/>
                    <a:gd name="T40" fmla="*/ 449 w 453"/>
                    <a:gd name="T41" fmla="*/ 185 h 379"/>
                    <a:gd name="T42" fmla="*/ 410 w 453"/>
                    <a:gd name="T43" fmla="*/ 222 h 379"/>
                    <a:gd name="T44" fmla="*/ 425 w 453"/>
                    <a:gd name="T45" fmla="*/ 231 h 379"/>
                    <a:gd name="T46" fmla="*/ 440 w 453"/>
                    <a:gd name="T47" fmla="*/ 244 h 379"/>
                    <a:gd name="T48" fmla="*/ 453 w 453"/>
                    <a:gd name="T49" fmla="*/ 271 h 379"/>
                    <a:gd name="T50" fmla="*/ 453 w 453"/>
                    <a:gd name="T51" fmla="*/ 282 h 379"/>
                    <a:gd name="T52" fmla="*/ 428 w 453"/>
                    <a:gd name="T53" fmla="*/ 280 h 379"/>
                    <a:gd name="T54" fmla="*/ 420 w 453"/>
                    <a:gd name="T55" fmla="*/ 290 h 379"/>
                    <a:gd name="T56" fmla="*/ 419 w 453"/>
                    <a:gd name="T57" fmla="*/ 341 h 379"/>
                    <a:gd name="T58" fmla="*/ 384 w 453"/>
                    <a:gd name="T59" fmla="*/ 349 h 379"/>
                    <a:gd name="T60" fmla="*/ 371 w 453"/>
                    <a:gd name="T61" fmla="*/ 344 h 379"/>
                    <a:gd name="T62" fmla="*/ 352 w 453"/>
                    <a:gd name="T63" fmla="*/ 369 h 379"/>
                    <a:gd name="T64" fmla="*/ 345 w 453"/>
                    <a:gd name="T65" fmla="*/ 378 h 379"/>
                    <a:gd name="T66" fmla="*/ 305 w 453"/>
                    <a:gd name="T67" fmla="*/ 349 h 379"/>
                    <a:gd name="T68" fmla="*/ 263 w 453"/>
                    <a:gd name="T69" fmla="*/ 348 h 379"/>
                    <a:gd name="T70" fmla="*/ 208 w 453"/>
                    <a:gd name="T71" fmla="*/ 379 h 379"/>
                    <a:gd name="T72" fmla="*/ 176 w 453"/>
                    <a:gd name="T73" fmla="*/ 341 h 379"/>
                    <a:gd name="T74" fmla="*/ 153 w 453"/>
                    <a:gd name="T75" fmla="*/ 351 h 379"/>
                    <a:gd name="T76" fmla="*/ 144 w 453"/>
                    <a:gd name="T77" fmla="*/ 344 h 379"/>
                    <a:gd name="T78" fmla="*/ 138 w 453"/>
                    <a:gd name="T79" fmla="*/ 279 h 379"/>
                    <a:gd name="T80" fmla="*/ 122 w 453"/>
                    <a:gd name="T81" fmla="*/ 257 h 379"/>
                    <a:gd name="T82" fmla="*/ 118 w 453"/>
                    <a:gd name="T83" fmla="*/ 236 h 379"/>
                    <a:gd name="T84" fmla="*/ 109 w 453"/>
                    <a:gd name="T85" fmla="*/ 222 h 379"/>
                    <a:gd name="T86" fmla="*/ 76 w 453"/>
                    <a:gd name="T87" fmla="*/ 219 h 379"/>
                    <a:gd name="T88" fmla="*/ 68 w 453"/>
                    <a:gd name="T89" fmla="*/ 185 h 379"/>
                    <a:gd name="T90" fmla="*/ 26 w 453"/>
                    <a:gd name="T91" fmla="*/ 187 h 379"/>
                    <a:gd name="T92" fmla="*/ 0 w 453"/>
                    <a:gd name="T93" fmla="*/ 176 h 379"/>
                    <a:gd name="T94" fmla="*/ 0 w 453"/>
                    <a:gd name="T95" fmla="*/ 163 h 379"/>
                    <a:gd name="T96" fmla="*/ 18 w 453"/>
                    <a:gd name="T97" fmla="*/ 156 h 379"/>
                    <a:gd name="T98" fmla="*/ 39 w 453"/>
                    <a:gd name="T99" fmla="*/ 121 h 379"/>
                    <a:gd name="T100" fmla="*/ 41 w 453"/>
                    <a:gd name="T101" fmla="*/ 103 h 379"/>
                    <a:gd name="T102" fmla="*/ 61 w 453"/>
                    <a:gd name="T103" fmla="*/ 89 h 379"/>
                    <a:gd name="T104" fmla="*/ 64 w 453"/>
                    <a:gd name="T105" fmla="*/ 78 h 379"/>
                    <a:gd name="T106" fmla="*/ 48 w 453"/>
                    <a:gd name="T107" fmla="*/ 57 h 379"/>
                    <a:gd name="T108" fmla="*/ 48 w 453"/>
                    <a:gd name="T109" fmla="*/ 27 h 379"/>
                    <a:gd name="T110" fmla="*/ 58 w 453"/>
                    <a:gd name="T111" fmla="*/ 5 h 379"/>
                    <a:gd name="T112" fmla="*/ 76 w 453"/>
                    <a:gd name="T113" fmla="*/ 18 h 379"/>
                    <a:gd name="T114" fmla="*/ 89 w 453"/>
                    <a:gd name="T115" fmla="*/ 19 h 379"/>
                    <a:gd name="T116" fmla="*/ 105 w 453"/>
                    <a:gd name="T11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3" h="379">
                      <a:moveTo>
                        <a:pt x="105" y="0"/>
                      </a:moveTo>
                      <a:lnTo>
                        <a:pt x="112" y="0"/>
                      </a:lnTo>
                      <a:lnTo>
                        <a:pt x="113" y="18"/>
                      </a:lnTo>
                      <a:lnTo>
                        <a:pt x="132" y="23"/>
                      </a:lnTo>
                      <a:lnTo>
                        <a:pt x="149" y="66"/>
                      </a:lnTo>
                      <a:lnTo>
                        <a:pt x="192" y="68"/>
                      </a:lnTo>
                      <a:lnTo>
                        <a:pt x="233" y="41"/>
                      </a:lnTo>
                      <a:lnTo>
                        <a:pt x="247" y="52"/>
                      </a:lnTo>
                      <a:lnTo>
                        <a:pt x="243" y="77"/>
                      </a:lnTo>
                      <a:lnTo>
                        <a:pt x="239" y="82"/>
                      </a:lnTo>
                      <a:lnTo>
                        <a:pt x="257" y="98"/>
                      </a:lnTo>
                      <a:lnTo>
                        <a:pt x="248" y="127"/>
                      </a:lnTo>
                      <a:lnTo>
                        <a:pt x="260" y="153"/>
                      </a:lnTo>
                      <a:lnTo>
                        <a:pt x="286" y="146"/>
                      </a:lnTo>
                      <a:lnTo>
                        <a:pt x="302" y="153"/>
                      </a:lnTo>
                      <a:lnTo>
                        <a:pt x="307" y="172"/>
                      </a:lnTo>
                      <a:lnTo>
                        <a:pt x="307" y="187"/>
                      </a:lnTo>
                      <a:lnTo>
                        <a:pt x="320" y="197"/>
                      </a:lnTo>
                      <a:lnTo>
                        <a:pt x="344" y="176"/>
                      </a:lnTo>
                      <a:lnTo>
                        <a:pt x="433" y="168"/>
                      </a:lnTo>
                      <a:lnTo>
                        <a:pt x="449" y="185"/>
                      </a:lnTo>
                      <a:lnTo>
                        <a:pt x="410" y="222"/>
                      </a:lnTo>
                      <a:lnTo>
                        <a:pt x="425" y="231"/>
                      </a:lnTo>
                      <a:lnTo>
                        <a:pt x="440" y="244"/>
                      </a:lnTo>
                      <a:lnTo>
                        <a:pt x="453" y="271"/>
                      </a:lnTo>
                      <a:lnTo>
                        <a:pt x="453" y="282"/>
                      </a:lnTo>
                      <a:lnTo>
                        <a:pt x="428" y="280"/>
                      </a:lnTo>
                      <a:lnTo>
                        <a:pt x="420" y="290"/>
                      </a:lnTo>
                      <a:lnTo>
                        <a:pt x="419" y="341"/>
                      </a:lnTo>
                      <a:lnTo>
                        <a:pt x="384" y="349"/>
                      </a:lnTo>
                      <a:lnTo>
                        <a:pt x="371" y="344"/>
                      </a:lnTo>
                      <a:lnTo>
                        <a:pt x="352" y="369"/>
                      </a:lnTo>
                      <a:lnTo>
                        <a:pt x="345" y="378"/>
                      </a:lnTo>
                      <a:lnTo>
                        <a:pt x="305" y="349"/>
                      </a:lnTo>
                      <a:lnTo>
                        <a:pt x="263" y="348"/>
                      </a:lnTo>
                      <a:lnTo>
                        <a:pt x="208" y="379"/>
                      </a:lnTo>
                      <a:lnTo>
                        <a:pt x="176" y="341"/>
                      </a:lnTo>
                      <a:lnTo>
                        <a:pt x="153" y="351"/>
                      </a:lnTo>
                      <a:lnTo>
                        <a:pt x="144" y="344"/>
                      </a:lnTo>
                      <a:lnTo>
                        <a:pt x="138" y="279"/>
                      </a:lnTo>
                      <a:lnTo>
                        <a:pt x="122" y="257"/>
                      </a:lnTo>
                      <a:lnTo>
                        <a:pt x="118" y="236"/>
                      </a:lnTo>
                      <a:lnTo>
                        <a:pt x="109" y="222"/>
                      </a:lnTo>
                      <a:lnTo>
                        <a:pt x="76" y="219"/>
                      </a:lnTo>
                      <a:lnTo>
                        <a:pt x="68" y="185"/>
                      </a:lnTo>
                      <a:lnTo>
                        <a:pt x="26" y="187"/>
                      </a:lnTo>
                      <a:lnTo>
                        <a:pt x="0" y="176"/>
                      </a:lnTo>
                      <a:lnTo>
                        <a:pt x="0" y="163"/>
                      </a:lnTo>
                      <a:lnTo>
                        <a:pt x="18" y="156"/>
                      </a:lnTo>
                      <a:lnTo>
                        <a:pt x="39" y="121"/>
                      </a:lnTo>
                      <a:lnTo>
                        <a:pt x="41" y="103"/>
                      </a:lnTo>
                      <a:lnTo>
                        <a:pt x="61" y="89"/>
                      </a:lnTo>
                      <a:lnTo>
                        <a:pt x="64" y="78"/>
                      </a:lnTo>
                      <a:lnTo>
                        <a:pt x="48" y="57"/>
                      </a:lnTo>
                      <a:lnTo>
                        <a:pt x="48" y="27"/>
                      </a:lnTo>
                      <a:lnTo>
                        <a:pt x="58" y="5"/>
                      </a:lnTo>
                      <a:lnTo>
                        <a:pt x="76" y="18"/>
                      </a:lnTo>
                      <a:lnTo>
                        <a:pt x="89" y="19"/>
                      </a:lnTo>
                      <a:lnTo>
                        <a:pt x="1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3" name="Freeform 11">
                  <a:extLst>
                    <a:ext uri="{FF2B5EF4-FFF2-40B4-BE49-F238E27FC236}">
                      <a16:creationId xmlns:a16="http://schemas.microsoft.com/office/drawing/2014/main" id="{761A734D-67A0-4890-A0C7-A3516FBA5F08}"/>
                    </a:ext>
                  </a:extLst>
                </p:cNvPr>
                <p:cNvSpPr>
                  <a:spLocks/>
                </p:cNvSpPr>
                <p:nvPr/>
              </p:nvSpPr>
              <p:spPr bwMode="auto">
                <a:xfrm>
                  <a:off x="4438651" y="2703513"/>
                  <a:ext cx="592138" cy="622300"/>
                </a:xfrm>
                <a:custGeom>
                  <a:avLst/>
                  <a:gdLst>
                    <a:gd name="T0" fmla="*/ 157 w 373"/>
                    <a:gd name="T1" fmla="*/ 0 h 392"/>
                    <a:gd name="T2" fmla="*/ 183 w 373"/>
                    <a:gd name="T3" fmla="*/ 11 h 392"/>
                    <a:gd name="T4" fmla="*/ 225 w 373"/>
                    <a:gd name="T5" fmla="*/ 9 h 392"/>
                    <a:gd name="T6" fmla="*/ 233 w 373"/>
                    <a:gd name="T7" fmla="*/ 43 h 392"/>
                    <a:gd name="T8" fmla="*/ 266 w 373"/>
                    <a:gd name="T9" fmla="*/ 46 h 392"/>
                    <a:gd name="T10" fmla="*/ 275 w 373"/>
                    <a:gd name="T11" fmla="*/ 60 h 392"/>
                    <a:gd name="T12" fmla="*/ 279 w 373"/>
                    <a:gd name="T13" fmla="*/ 81 h 392"/>
                    <a:gd name="T14" fmla="*/ 295 w 373"/>
                    <a:gd name="T15" fmla="*/ 103 h 392"/>
                    <a:gd name="T16" fmla="*/ 301 w 373"/>
                    <a:gd name="T17" fmla="*/ 168 h 392"/>
                    <a:gd name="T18" fmla="*/ 310 w 373"/>
                    <a:gd name="T19" fmla="*/ 175 h 392"/>
                    <a:gd name="T20" fmla="*/ 333 w 373"/>
                    <a:gd name="T21" fmla="*/ 165 h 392"/>
                    <a:gd name="T22" fmla="*/ 365 w 373"/>
                    <a:gd name="T23" fmla="*/ 203 h 392"/>
                    <a:gd name="T24" fmla="*/ 373 w 373"/>
                    <a:gd name="T25" fmla="*/ 227 h 392"/>
                    <a:gd name="T26" fmla="*/ 353 w 373"/>
                    <a:gd name="T27" fmla="*/ 262 h 392"/>
                    <a:gd name="T28" fmla="*/ 334 w 373"/>
                    <a:gd name="T29" fmla="*/ 273 h 392"/>
                    <a:gd name="T30" fmla="*/ 295 w 373"/>
                    <a:gd name="T31" fmla="*/ 274 h 392"/>
                    <a:gd name="T32" fmla="*/ 289 w 373"/>
                    <a:gd name="T33" fmla="*/ 281 h 392"/>
                    <a:gd name="T34" fmla="*/ 286 w 373"/>
                    <a:gd name="T35" fmla="*/ 312 h 392"/>
                    <a:gd name="T36" fmla="*/ 275 w 373"/>
                    <a:gd name="T37" fmla="*/ 332 h 392"/>
                    <a:gd name="T38" fmla="*/ 275 w 373"/>
                    <a:gd name="T39" fmla="*/ 357 h 392"/>
                    <a:gd name="T40" fmla="*/ 271 w 373"/>
                    <a:gd name="T41" fmla="*/ 373 h 392"/>
                    <a:gd name="T42" fmla="*/ 272 w 373"/>
                    <a:gd name="T43" fmla="*/ 382 h 392"/>
                    <a:gd name="T44" fmla="*/ 246 w 373"/>
                    <a:gd name="T45" fmla="*/ 392 h 392"/>
                    <a:gd name="T46" fmla="*/ 196 w 373"/>
                    <a:gd name="T47" fmla="*/ 335 h 392"/>
                    <a:gd name="T48" fmla="*/ 171 w 373"/>
                    <a:gd name="T49" fmla="*/ 297 h 392"/>
                    <a:gd name="T50" fmla="*/ 157 w 373"/>
                    <a:gd name="T51" fmla="*/ 287 h 392"/>
                    <a:gd name="T52" fmla="*/ 147 w 373"/>
                    <a:gd name="T53" fmla="*/ 293 h 392"/>
                    <a:gd name="T54" fmla="*/ 144 w 373"/>
                    <a:gd name="T55" fmla="*/ 301 h 392"/>
                    <a:gd name="T56" fmla="*/ 89 w 373"/>
                    <a:gd name="T57" fmla="*/ 315 h 392"/>
                    <a:gd name="T58" fmla="*/ 83 w 373"/>
                    <a:gd name="T59" fmla="*/ 315 h 392"/>
                    <a:gd name="T60" fmla="*/ 72 w 373"/>
                    <a:gd name="T61" fmla="*/ 268 h 392"/>
                    <a:gd name="T62" fmla="*/ 17 w 373"/>
                    <a:gd name="T63" fmla="*/ 239 h 392"/>
                    <a:gd name="T64" fmla="*/ 0 w 373"/>
                    <a:gd name="T65" fmla="*/ 222 h 392"/>
                    <a:gd name="T66" fmla="*/ 20 w 373"/>
                    <a:gd name="T67" fmla="*/ 162 h 392"/>
                    <a:gd name="T68" fmla="*/ 33 w 373"/>
                    <a:gd name="T69" fmla="*/ 135 h 392"/>
                    <a:gd name="T70" fmla="*/ 42 w 373"/>
                    <a:gd name="T71" fmla="*/ 84 h 392"/>
                    <a:gd name="T72" fmla="*/ 42 w 373"/>
                    <a:gd name="T73" fmla="*/ 50 h 392"/>
                    <a:gd name="T74" fmla="*/ 54 w 373"/>
                    <a:gd name="T75" fmla="*/ 46 h 392"/>
                    <a:gd name="T76" fmla="*/ 87 w 373"/>
                    <a:gd name="T77" fmla="*/ 58 h 392"/>
                    <a:gd name="T78" fmla="*/ 157 w 373"/>
                    <a:gd name="T7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392">
                      <a:moveTo>
                        <a:pt x="157" y="0"/>
                      </a:moveTo>
                      <a:lnTo>
                        <a:pt x="183" y="11"/>
                      </a:lnTo>
                      <a:lnTo>
                        <a:pt x="225" y="9"/>
                      </a:lnTo>
                      <a:lnTo>
                        <a:pt x="233" y="43"/>
                      </a:lnTo>
                      <a:lnTo>
                        <a:pt x="266" y="46"/>
                      </a:lnTo>
                      <a:lnTo>
                        <a:pt x="275" y="60"/>
                      </a:lnTo>
                      <a:lnTo>
                        <a:pt x="279" y="81"/>
                      </a:lnTo>
                      <a:lnTo>
                        <a:pt x="295" y="103"/>
                      </a:lnTo>
                      <a:lnTo>
                        <a:pt x="301" y="168"/>
                      </a:lnTo>
                      <a:lnTo>
                        <a:pt x="310" y="175"/>
                      </a:lnTo>
                      <a:lnTo>
                        <a:pt x="333" y="165"/>
                      </a:lnTo>
                      <a:lnTo>
                        <a:pt x="365" y="203"/>
                      </a:lnTo>
                      <a:lnTo>
                        <a:pt x="373" y="227"/>
                      </a:lnTo>
                      <a:lnTo>
                        <a:pt x="353" y="262"/>
                      </a:lnTo>
                      <a:lnTo>
                        <a:pt x="334" y="273"/>
                      </a:lnTo>
                      <a:lnTo>
                        <a:pt x="295" y="274"/>
                      </a:lnTo>
                      <a:lnTo>
                        <a:pt x="289" y="281"/>
                      </a:lnTo>
                      <a:lnTo>
                        <a:pt x="286" y="312"/>
                      </a:lnTo>
                      <a:lnTo>
                        <a:pt x="275" y="332"/>
                      </a:lnTo>
                      <a:lnTo>
                        <a:pt x="275" y="357"/>
                      </a:lnTo>
                      <a:lnTo>
                        <a:pt x="271" y="373"/>
                      </a:lnTo>
                      <a:lnTo>
                        <a:pt x="272" y="382"/>
                      </a:lnTo>
                      <a:lnTo>
                        <a:pt x="246" y="392"/>
                      </a:lnTo>
                      <a:lnTo>
                        <a:pt x="196" y="335"/>
                      </a:lnTo>
                      <a:lnTo>
                        <a:pt x="171" y="297"/>
                      </a:lnTo>
                      <a:lnTo>
                        <a:pt x="157" y="287"/>
                      </a:lnTo>
                      <a:lnTo>
                        <a:pt x="147" y="293"/>
                      </a:lnTo>
                      <a:lnTo>
                        <a:pt x="144" y="301"/>
                      </a:lnTo>
                      <a:lnTo>
                        <a:pt x="89" y="315"/>
                      </a:lnTo>
                      <a:lnTo>
                        <a:pt x="83" y="315"/>
                      </a:lnTo>
                      <a:lnTo>
                        <a:pt x="72" y="268"/>
                      </a:lnTo>
                      <a:lnTo>
                        <a:pt x="17" y="239"/>
                      </a:lnTo>
                      <a:lnTo>
                        <a:pt x="0" y="222"/>
                      </a:lnTo>
                      <a:lnTo>
                        <a:pt x="20" y="162"/>
                      </a:lnTo>
                      <a:lnTo>
                        <a:pt x="33" y="135"/>
                      </a:lnTo>
                      <a:lnTo>
                        <a:pt x="42" y="84"/>
                      </a:lnTo>
                      <a:lnTo>
                        <a:pt x="42" y="50"/>
                      </a:lnTo>
                      <a:lnTo>
                        <a:pt x="54" y="46"/>
                      </a:lnTo>
                      <a:lnTo>
                        <a:pt x="87" y="58"/>
                      </a:lnTo>
                      <a:lnTo>
                        <a:pt x="1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4" name="Freeform 12">
                  <a:extLst>
                    <a:ext uri="{FF2B5EF4-FFF2-40B4-BE49-F238E27FC236}">
                      <a16:creationId xmlns:a16="http://schemas.microsoft.com/office/drawing/2014/main" id="{1988EEB4-DB46-45D2-AD80-30E1E89A2D7B}"/>
                    </a:ext>
                  </a:extLst>
                </p:cNvPr>
                <p:cNvSpPr>
                  <a:spLocks/>
                </p:cNvSpPr>
                <p:nvPr/>
              </p:nvSpPr>
              <p:spPr bwMode="auto">
                <a:xfrm>
                  <a:off x="4827588" y="2976563"/>
                  <a:ext cx="584200" cy="593725"/>
                </a:xfrm>
                <a:custGeom>
                  <a:avLst/>
                  <a:gdLst>
                    <a:gd name="T0" fmla="*/ 175 w 368"/>
                    <a:gd name="T1" fmla="*/ 0 h 374"/>
                    <a:gd name="T2" fmla="*/ 217 w 368"/>
                    <a:gd name="T3" fmla="*/ 1 h 374"/>
                    <a:gd name="T4" fmla="*/ 257 w 368"/>
                    <a:gd name="T5" fmla="*/ 30 h 374"/>
                    <a:gd name="T6" fmla="*/ 248 w 368"/>
                    <a:gd name="T7" fmla="*/ 39 h 374"/>
                    <a:gd name="T8" fmla="*/ 234 w 368"/>
                    <a:gd name="T9" fmla="*/ 60 h 374"/>
                    <a:gd name="T10" fmla="*/ 240 w 368"/>
                    <a:gd name="T11" fmla="*/ 65 h 374"/>
                    <a:gd name="T12" fmla="*/ 261 w 368"/>
                    <a:gd name="T13" fmla="*/ 57 h 374"/>
                    <a:gd name="T14" fmla="*/ 272 w 368"/>
                    <a:gd name="T15" fmla="*/ 61 h 374"/>
                    <a:gd name="T16" fmla="*/ 309 w 368"/>
                    <a:gd name="T17" fmla="*/ 51 h 374"/>
                    <a:gd name="T18" fmla="*/ 318 w 368"/>
                    <a:gd name="T19" fmla="*/ 59 h 374"/>
                    <a:gd name="T20" fmla="*/ 316 w 368"/>
                    <a:gd name="T21" fmla="*/ 81 h 374"/>
                    <a:gd name="T22" fmla="*/ 322 w 368"/>
                    <a:gd name="T23" fmla="*/ 114 h 374"/>
                    <a:gd name="T24" fmla="*/ 331 w 368"/>
                    <a:gd name="T25" fmla="*/ 151 h 374"/>
                    <a:gd name="T26" fmla="*/ 322 w 368"/>
                    <a:gd name="T27" fmla="*/ 166 h 374"/>
                    <a:gd name="T28" fmla="*/ 331 w 368"/>
                    <a:gd name="T29" fmla="*/ 184 h 374"/>
                    <a:gd name="T30" fmla="*/ 322 w 368"/>
                    <a:gd name="T31" fmla="*/ 203 h 374"/>
                    <a:gd name="T32" fmla="*/ 356 w 368"/>
                    <a:gd name="T33" fmla="*/ 243 h 374"/>
                    <a:gd name="T34" fmla="*/ 356 w 368"/>
                    <a:gd name="T35" fmla="*/ 279 h 374"/>
                    <a:gd name="T36" fmla="*/ 367 w 368"/>
                    <a:gd name="T37" fmla="*/ 297 h 374"/>
                    <a:gd name="T38" fmla="*/ 368 w 368"/>
                    <a:gd name="T39" fmla="*/ 334 h 374"/>
                    <a:gd name="T40" fmla="*/ 357 w 368"/>
                    <a:gd name="T41" fmla="*/ 334 h 374"/>
                    <a:gd name="T42" fmla="*/ 319 w 368"/>
                    <a:gd name="T43" fmla="*/ 342 h 374"/>
                    <a:gd name="T44" fmla="*/ 266 w 368"/>
                    <a:gd name="T45" fmla="*/ 334 h 374"/>
                    <a:gd name="T46" fmla="*/ 245 w 368"/>
                    <a:gd name="T47" fmla="*/ 323 h 374"/>
                    <a:gd name="T48" fmla="*/ 240 w 368"/>
                    <a:gd name="T49" fmla="*/ 327 h 374"/>
                    <a:gd name="T50" fmla="*/ 238 w 368"/>
                    <a:gd name="T51" fmla="*/ 346 h 374"/>
                    <a:gd name="T52" fmla="*/ 214 w 368"/>
                    <a:gd name="T53" fmla="*/ 352 h 374"/>
                    <a:gd name="T54" fmla="*/ 195 w 368"/>
                    <a:gd name="T55" fmla="*/ 339 h 374"/>
                    <a:gd name="T56" fmla="*/ 174 w 368"/>
                    <a:gd name="T57" fmla="*/ 343 h 374"/>
                    <a:gd name="T58" fmla="*/ 150 w 368"/>
                    <a:gd name="T59" fmla="*/ 374 h 374"/>
                    <a:gd name="T60" fmla="*/ 88 w 368"/>
                    <a:gd name="T61" fmla="*/ 367 h 374"/>
                    <a:gd name="T62" fmla="*/ 85 w 368"/>
                    <a:gd name="T63" fmla="*/ 346 h 374"/>
                    <a:gd name="T64" fmla="*/ 50 w 368"/>
                    <a:gd name="T65" fmla="*/ 305 h 374"/>
                    <a:gd name="T66" fmla="*/ 0 w 368"/>
                    <a:gd name="T67" fmla="*/ 275 h 374"/>
                    <a:gd name="T68" fmla="*/ 1 w 368"/>
                    <a:gd name="T69" fmla="*/ 220 h 374"/>
                    <a:gd name="T70" fmla="*/ 27 w 368"/>
                    <a:gd name="T71" fmla="*/ 210 h 374"/>
                    <a:gd name="T72" fmla="*/ 26 w 368"/>
                    <a:gd name="T73" fmla="*/ 201 h 374"/>
                    <a:gd name="T74" fmla="*/ 30 w 368"/>
                    <a:gd name="T75" fmla="*/ 185 h 374"/>
                    <a:gd name="T76" fmla="*/ 30 w 368"/>
                    <a:gd name="T77" fmla="*/ 160 h 374"/>
                    <a:gd name="T78" fmla="*/ 41 w 368"/>
                    <a:gd name="T79" fmla="*/ 140 h 374"/>
                    <a:gd name="T80" fmla="*/ 44 w 368"/>
                    <a:gd name="T81" fmla="*/ 109 h 374"/>
                    <a:gd name="T82" fmla="*/ 50 w 368"/>
                    <a:gd name="T83" fmla="*/ 102 h 374"/>
                    <a:gd name="T84" fmla="*/ 89 w 368"/>
                    <a:gd name="T85" fmla="*/ 101 h 374"/>
                    <a:gd name="T86" fmla="*/ 108 w 368"/>
                    <a:gd name="T87" fmla="*/ 90 h 374"/>
                    <a:gd name="T88" fmla="*/ 128 w 368"/>
                    <a:gd name="T89" fmla="*/ 55 h 374"/>
                    <a:gd name="T90" fmla="*/ 120 w 368"/>
                    <a:gd name="T91" fmla="*/ 31 h 374"/>
                    <a:gd name="T92" fmla="*/ 175 w 368"/>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74">
                      <a:moveTo>
                        <a:pt x="175" y="0"/>
                      </a:moveTo>
                      <a:lnTo>
                        <a:pt x="217" y="1"/>
                      </a:lnTo>
                      <a:lnTo>
                        <a:pt x="257" y="30"/>
                      </a:lnTo>
                      <a:lnTo>
                        <a:pt x="248" y="39"/>
                      </a:lnTo>
                      <a:lnTo>
                        <a:pt x="234" y="60"/>
                      </a:lnTo>
                      <a:lnTo>
                        <a:pt x="240" y="65"/>
                      </a:lnTo>
                      <a:lnTo>
                        <a:pt x="261" y="57"/>
                      </a:lnTo>
                      <a:lnTo>
                        <a:pt x="272" y="61"/>
                      </a:lnTo>
                      <a:lnTo>
                        <a:pt x="309" y="51"/>
                      </a:lnTo>
                      <a:lnTo>
                        <a:pt x="318" y="59"/>
                      </a:lnTo>
                      <a:lnTo>
                        <a:pt x="316" y="81"/>
                      </a:lnTo>
                      <a:lnTo>
                        <a:pt x="322" y="114"/>
                      </a:lnTo>
                      <a:lnTo>
                        <a:pt x="331" y="151"/>
                      </a:lnTo>
                      <a:lnTo>
                        <a:pt x="322" y="166"/>
                      </a:lnTo>
                      <a:lnTo>
                        <a:pt x="331" y="184"/>
                      </a:lnTo>
                      <a:lnTo>
                        <a:pt x="322" y="203"/>
                      </a:lnTo>
                      <a:lnTo>
                        <a:pt x="356" y="243"/>
                      </a:lnTo>
                      <a:lnTo>
                        <a:pt x="356" y="279"/>
                      </a:lnTo>
                      <a:lnTo>
                        <a:pt x="367" y="297"/>
                      </a:lnTo>
                      <a:lnTo>
                        <a:pt x="368" y="334"/>
                      </a:lnTo>
                      <a:lnTo>
                        <a:pt x="357" y="334"/>
                      </a:lnTo>
                      <a:lnTo>
                        <a:pt x="319" y="342"/>
                      </a:lnTo>
                      <a:lnTo>
                        <a:pt x="266" y="334"/>
                      </a:lnTo>
                      <a:lnTo>
                        <a:pt x="245" y="323"/>
                      </a:lnTo>
                      <a:lnTo>
                        <a:pt x="240" y="327"/>
                      </a:lnTo>
                      <a:lnTo>
                        <a:pt x="238" y="346"/>
                      </a:lnTo>
                      <a:lnTo>
                        <a:pt x="214" y="352"/>
                      </a:lnTo>
                      <a:lnTo>
                        <a:pt x="195" y="339"/>
                      </a:lnTo>
                      <a:lnTo>
                        <a:pt x="174" y="343"/>
                      </a:lnTo>
                      <a:lnTo>
                        <a:pt x="150" y="374"/>
                      </a:lnTo>
                      <a:lnTo>
                        <a:pt x="88" y="367"/>
                      </a:lnTo>
                      <a:lnTo>
                        <a:pt x="85" y="346"/>
                      </a:lnTo>
                      <a:lnTo>
                        <a:pt x="50" y="305"/>
                      </a:lnTo>
                      <a:lnTo>
                        <a:pt x="0" y="275"/>
                      </a:lnTo>
                      <a:lnTo>
                        <a:pt x="1" y="220"/>
                      </a:lnTo>
                      <a:lnTo>
                        <a:pt x="27" y="210"/>
                      </a:lnTo>
                      <a:lnTo>
                        <a:pt x="26" y="201"/>
                      </a:lnTo>
                      <a:lnTo>
                        <a:pt x="30" y="185"/>
                      </a:lnTo>
                      <a:lnTo>
                        <a:pt x="30" y="160"/>
                      </a:lnTo>
                      <a:lnTo>
                        <a:pt x="41" y="140"/>
                      </a:lnTo>
                      <a:lnTo>
                        <a:pt x="44" y="109"/>
                      </a:lnTo>
                      <a:lnTo>
                        <a:pt x="50" y="102"/>
                      </a:lnTo>
                      <a:lnTo>
                        <a:pt x="89" y="101"/>
                      </a:lnTo>
                      <a:lnTo>
                        <a:pt x="108" y="90"/>
                      </a:lnTo>
                      <a:lnTo>
                        <a:pt x="128" y="55"/>
                      </a:lnTo>
                      <a:lnTo>
                        <a:pt x="120" y="31"/>
                      </a:lnTo>
                      <a:lnTo>
                        <a:pt x="17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5" name="Freeform 13">
                  <a:extLst>
                    <a:ext uri="{FF2B5EF4-FFF2-40B4-BE49-F238E27FC236}">
                      <a16:creationId xmlns:a16="http://schemas.microsoft.com/office/drawing/2014/main" id="{3008B197-1C2F-41E0-AE18-E3354534E0DC}"/>
                    </a:ext>
                  </a:extLst>
                </p:cNvPr>
                <p:cNvSpPr>
                  <a:spLocks/>
                </p:cNvSpPr>
                <p:nvPr/>
              </p:nvSpPr>
              <p:spPr bwMode="auto">
                <a:xfrm>
                  <a:off x="4733926" y="1916113"/>
                  <a:ext cx="527050" cy="615950"/>
                </a:xfrm>
                <a:custGeom>
                  <a:avLst/>
                  <a:gdLst>
                    <a:gd name="T0" fmla="*/ 204 w 332"/>
                    <a:gd name="T1" fmla="*/ 0 h 388"/>
                    <a:gd name="T2" fmla="*/ 231 w 332"/>
                    <a:gd name="T3" fmla="*/ 89 h 388"/>
                    <a:gd name="T4" fmla="*/ 278 w 332"/>
                    <a:gd name="T5" fmla="*/ 166 h 388"/>
                    <a:gd name="T6" fmla="*/ 320 w 332"/>
                    <a:gd name="T7" fmla="*/ 196 h 388"/>
                    <a:gd name="T8" fmla="*/ 330 w 332"/>
                    <a:gd name="T9" fmla="*/ 242 h 388"/>
                    <a:gd name="T10" fmla="*/ 331 w 332"/>
                    <a:gd name="T11" fmla="*/ 255 h 388"/>
                    <a:gd name="T12" fmla="*/ 332 w 332"/>
                    <a:gd name="T13" fmla="*/ 295 h 388"/>
                    <a:gd name="T14" fmla="*/ 277 w 332"/>
                    <a:gd name="T15" fmla="*/ 338 h 388"/>
                    <a:gd name="T16" fmla="*/ 234 w 332"/>
                    <a:gd name="T17" fmla="*/ 347 h 388"/>
                    <a:gd name="T18" fmla="*/ 204 w 332"/>
                    <a:gd name="T19" fmla="*/ 361 h 388"/>
                    <a:gd name="T20" fmla="*/ 163 w 332"/>
                    <a:gd name="T21" fmla="*/ 388 h 388"/>
                    <a:gd name="T22" fmla="*/ 120 w 332"/>
                    <a:gd name="T23" fmla="*/ 386 h 388"/>
                    <a:gd name="T24" fmla="*/ 103 w 332"/>
                    <a:gd name="T25" fmla="*/ 343 h 388"/>
                    <a:gd name="T26" fmla="*/ 84 w 332"/>
                    <a:gd name="T27" fmla="*/ 338 h 388"/>
                    <a:gd name="T28" fmla="*/ 83 w 332"/>
                    <a:gd name="T29" fmla="*/ 320 h 388"/>
                    <a:gd name="T30" fmla="*/ 76 w 332"/>
                    <a:gd name="T31" fmla="*/ 320 h 388"/>
                    <a:gd name="T32" fmla="*/ 60 w 332"/>
                    <a:gd name="T33" fmla="*/ 339 h 388"/>
                    <a:gd name="T34" fmla="*/ 47 w 332"/>
                    <a:gd name="T35" fmla="*/ 338 h 388"/>
                    <a:gd name="T36" fmla="*/ 29 w 332"/>
                    <a:gd name="T37" fmla="*/ 325 h 388"/>
                    <a:gd name="T38" fmla="*/ 12 w 332"/>
                    <a:gd name="T39" fmla="*/ 297 h 388"/>
                    <a:gd name="T40" fmla="*/ 0 w 332"/>
                    <a:gd name="T41" fmla="*/ 244 h 388"/>
                    <a:gd name="T42" fmla="*/ 22 w 332"/>
                    <a:gd name="T43" fmla="*/ 226 h 388"/>
                    <a:gd name="T44" fmla="*/ 45 w 332"/>
                    <a:gd name="T45" fmla="*/ 210 h 388"/>
                    <a:gd name="T46" fmla="*/ 50 w 332"/>
                    <a:gd name="T47" fmla="*/ 193 h 388"/>
                    <a:gd name="T48" fmla="*/ 40 w 332"/>
                    <a:gd name="T49" fmla="*/ 150 h 388"/>
                    <a:gd name="T50" fmla="*/ 10 w 332"/>
                    <a:gd name="T51" fmla="*/ 109 h 388"/>
                    <a:gd name="T52" fmla="*/ 47 w 332"/>
                    <a:gd name="T53" fmla="*/ 79 h 388"/>
                    <a:gd name="T54" fmla="*/ 76 w 332"/>
                    <a:gd name="T55" fmla="*/ 70 h 388"/>
                    <a:gd name="T56" fmla="*/ 95 w 332"/>
                    <a:gd name="T57" fmla="*/ 54 h 388"/>
                    <a:gd name="T58" fmla="*/ 124 w 332"/>
                    <a:gd name="T59" fmla="*/ 59 h 388"/>
                    <a:gd name="T60" fmla="*/ 155 w 332"/>
                    <a:gd name="T61" fmla="*/ 47 h 388"/>
                    <a:gd name="T62" fmla="*/ 179 w 332"/>
                    <a:gd name="T63" fmla="*/ 15 h 388"/>
                    <a:gd name="T64" fmla="*/ 204 w 332"/>
                    <a:gd name="T6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388">
                      <a:moveTo>
                        <a:pt x="204" y="0"/>
                      </a:moveTo>
                      <a:lnTo>
                        <a:pt x="231" y="89"/>
                      </a:lnTo>
                      <a:lnTo>
                        <a:pt x="278" y="166"/>
                      </a:lnTo>
                      <a:lnTo>
                        <a:pt x="320" y="196"/>
                      </a:lnTo>
                      <a:lnTo>
                        <a:pt x="330" y="242"/>
                      </a:lnTo>
                      <a:lnTo>
                        <a:pt x="331" y="255"/>
                      </a:lnTo>
                      <a:lnTo>
                        <a:pt x="332" y="295"/>
                      </a:lnTo>
                      <a:lnTo>
                        <a:pt x="277" y="338"/>
                      </a:lnTo>
                      <a:lnTo>
                        <a:pt x="234" y="347"/>
                      </a:lnTo>
                      <a:lnTo>
                        <a:pt x="204" y="361"/>
                      </a:lnTo>
                      <a:lnTo>
                        <a:pt x="163" y="388"/>
                      </a:lnTo>
                      <a:lnTo>
                        <a:pt x="120" y="386"/>
                      </a:lnTo>
                      <a:lnTo>
                        <a:pt x="103" y="343"/>
                      </a:lnTo>
                      <a:lnTo>
                        <a:pt x="84" y="338"/>
                      </a:lnTo>
                      <a:lnTo>
                        <a:pt x="83" y="320"/>
                      </a:lnTo>
                      <a:lnTo>
                        <a:pt x="76" y="320"/>
                      </a:lnTo>
                      <a:lnTo>
                        <a:pt x="60" y="339"/>
                      </a:lnTo>
                      <a:lnTo>
                        <a:pt x="47" y="338"/>
                      </a:lnTo>
                      <a:lnTo>
                        <a:pt x="29" y="325"/>
                      </a:lnTo>
                      <a:lnTo>
                        <a:pt x="12" y="297"/>
                      </a:lnTo>
                      <a:lnTo>
                        <a:pt x="0" y="244"/>
                      </a:lnTo>
                      <a:lnTo>
                        <a:pt x="22" y="226"/>
                      </a:lnTo>
                      <a:lnTo>
                        <a:pt x="45" y="210"/>
                      </a:lnTo>
                      <a:lnTo>
                        <a:pt x="50" y="193"/>
                      </a:lnTo>
                      <a:lnTo>
                        <a:pt x="40" y="150"/>
                      </a:lnTo>
                      <a:lnTo>
                        <a:pt x="10" y="109"/>
                      </a:lnTo>
                      <a:lnTo>
                        <a:pt x="47" y="79"/>
                      </a:lnTo>
                      <a:lnTo>
                        <a:pt x="76" y="70"/>
                      </a:lnTo>
                      <a:lnTo>
                        <a:pt x="95" y="54"/>
                      </a:lnTo>
                      <a:lnTo>
                        <a:pt x="124" y="59"/>
                      </a:lnTo>
                      <a:lnTo>
                        <a:pt x="155" y="47"/>
                      </a:lnTo>
                      <a:lnTo>
                        <a:pt x="179" y="15"/>
                      </a:lnTo>
                      <a:lnTo>
                        <a:pt x="20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6" name="Freeform 14">
                  <a:extLst>
                    <a:ext uri="{FF2B5EF4-FFF2-40B4-BE49-F238E27FC236}">
                      <a16:creationId xmlns:a16="http://schemas.microsoft.com/office/drawing/2014/main" id="{657285F8-D273-4CC0-94C9-B299ECC42D8E}"/>
                    </a:ext>
                  </a:extLst>
                </p:cNvPr>
                <p:cNvSpPr>
                  <a:spLocks/>
                </p:cNvSpPr>
                <p:nvPr/>
              </p:nvSpPr>
              <p:spPr bwMode="auto">
                <a:xfrm>
                  <a:off x="5199063" y="2717801"/>
                  <a:ext cx="571500" cy="788988"/>
                </a:xfrm>
                <a:custGeom>
                  <a:avLst/>
                  <a:gdLst>
                    <a:gd name="T0" fmla="*/ 127 w 360"/>
                    <a:gd name="T1" fmla="*/ 0 h 497"/>
                    <a:gd name="T2" fmla="*/ 142 w 360"/>
                    <a:gd name="T3" fmla="*/ 17 h 497"/>
                    <a:gd name="T4" fmla="*/ 177 w 360"/>
                    <a:gd name="T5" fmla="*/ 17 h 497"/>
                    <a:gd name="T6" fmla="*/ 203 w 360"/>
                    <a:gd name="T7" fmla="*/ 29 h 497"/>
                    <a:gd name="T8" fmla="*/ 221 w 360"/>
                    <a:gd name="T9" fmla="*/ 32 h 497"/>
                    <a:gd name="T10" fmla="*/ 241 w 360"/>
                    <a:gd name="T11" fmla="*/ 54 h 497"/>
                    <a:gd name="T12" fmla="*/ 248 w 360"/>
                    <a:gd name="T13" fmla="*/ 55 h 497"/>
                    <a:gd name="T14" fmla="*/ 257 w 360"/>
                    <a:gd name="T15" fmla="*/ 40 h 497"/>
                    <a:gd name="T16" fmla="*/ 280 w 360"/>
                    <a:gd name="T17" fmla="*/ 51 h 497"/>
                    <a:gd name="T18" fmla="*/ 284 w 360"/>
                    <a:gd name="T19" fmla="*/ 47 h 497"/>
                    <a:gd name="T20" fmla="*/ 281 w 360"/>
                    <a:gd name="T21" fmla="*/ 35 h 497"/>
                    <a:gd name="T22" fmla="*/ 291 w 360"/>
                    <a:gd name="T23" fmla="*/ 31 h 497"/>
                    <a:gd name="T24" fmla="*/ 295 w 360"/>
                    <a:gd name="T25" fmla="*/ 41 h 497"/>
                    <a:gd name="T26" fmla="*/ 305 w 360"/>
                    <a:gd name="T27" fmla="*/ 61 h 497"/>
                    <a:gd name="T28" fmla="*/ 301 w 360"/>
                    <a:gd name="T29" fmla="*/ 109 h 497"/>
                    <a:gd name="T30" fmla="*/ 329 w 360"/>
                    <a:gd name="T31" fmla="*/ 146 h 497"/>
                    <a:gd name="T32" fmla="*/ 354 w 360"/>
                    <a:gd name="T33" fmla="*/ 260 h 497"/>
                    <a:gd name="T34" fmla="*/ 360 w 360"/>
                    <a:gd name="T35" fmla="*/ 318 h 497"/>
                    <a:gd name="T36" fmla="*/ 360 w 360"/>
                    <a:gd name="T37" fmla="*/ 332 h 497"/>
                    <a:gd name="T38" fmla="*/ 347 w 360"/>
                    <a:gd name="T39" fmla="*/ 327 h 497"/>
                    <a:gd name="T40" fmla="*/ 322 w 360"/>
                    <a:gd name="T41" fmla="*/ 333 h 497"/>
                    <a:gd name="T42" fmla="*/ 290 w 360"/>
                    <a:gd name="T43" fmla="*/ 359 h 497"/>
                    <a:gd name="T44" fmla="*/ 256 w 360"/>
                    <a:gd name="T45" fmla="*/ 372 h 497"/>
                    <a:gd name="T46" fmla="*/ 245 w 360"/>
                    <a:gd name="T47" fmla="*/ 387 h 497"/>
                    <a:gd name="T48" fmla="*/ 242 w 360"/>
                    <a:gd name="T49" fmla="*/ 431 h 497"/>
                    <a:gd name="T50" fmla="*/ 233 w 360"/>
                    <a:gd name="T51" fmla="*/ 447 h 497"/>
                    <a:gd name="T52" fmla="*/ 177 w 360"/>
                    <a:gd name="T53" fmla="*/ 462 h 497"/>
                    <a:gd name="T54" fmla="*/ 152 w 360"/>
                    <a:gd name="T55" fmla="*/ 497 h 497"/>
                    <a:gd name="T56" fmla="*/ 134 w 360"/>
                    <a:gd name="T57" fmla="*/ 497 h 497"/>
                    <a:gd name="T58" fmla="*/ 133 w 360"/>
                    <a:gd name="T59" fmla="*/ 460 h 497"/>
                    <a:gd name="T60" fmla="*/ 122 w 360"/>
                    <a:gd name="T61" fmla="*/ 442 h 497"/>
                    <a:gd name="T62" fmla="*/ 122 w 360"/>
                    <a:gd name="T63" fmla="*/ 406 h 497"/>
                    <a:gd name="T64" fmla="*/ 88 w 360"/>
                    <a:gd name="T65" fmla="*/ 366 h 497"/>
                    <a:gd name="T66" fmla="*/ 97 w 360"/>
                    <a:gd name="T67" fmla="*/ 347 h 497"/>
                    <a:gd name="T68" fmla="*/ 88 w 360"/>
                    <a:gd name="T69" fmla="*/ 329 h 497"/>
                    <a:gd name="T70" fmla="*/ 97 w 360"/>
                    <a:gd name="T71" fmla="*/ 314 h 497"/>
                    <a:gd name="T72" fmla="*/ 88 w 360"/>
                    <a:gd name="T73" fmla="*/ 277 h 497"/>
                    <a:gd name="T74" fmla="*/ 82 w 360"/>
                    <a:gd name="T75" fmla="*/ 244 h 497"/>
                    <a:gd name="T76" fmla="*/ 84 w 360"/>
                    <a:gd name="T77" fmla="*/ 222 h 497"/>
                    <a:gd name="T78" fmla="*/ 75 w 360"/>
                    <a:gd name="T79" fmla="*/ 214 h 497"/>
                    <a:gd name="T80" fmla="*/ 38 w 360"/>
                    <a:gd name="T81" fmla="*/ 224 h 497"/>
                    <a:gd name="T82" fmla="*/ 27 w 360"/>
                    <a:gd name="T83" fmla="*/ 220 h 497"/>
                    <a:gd name="T84" fmla="*/ 6 w 360"/>
                    <a:gd name="T85" fmla="*/ 228 h 497"/>
                    <a:gd name="T86" fmla="*/ 0 w 360"/>
                    <a:gd name="T87" fmla="*/ 223 h 497"/>
                    <a:gd name="T88" fmla="*/ 14 w 360"/>
                    <a:gd name="T89" fmla="*/ 202 h 497"/>
                    <a:gd name="T90" fmla="*/ 23 w 360"/>
                    <a:gd name="T91" fmla="*/ 193 h 497"/>
                    <a:gd name="T92" fmla="*/ 30 w 360"/>
                    <a:gd name="T93" fmla="*/ 184 h 497"/>
                    <a:gd name="T94" fmla="*/ 49 w 360"/>
                    <a:gd name="T95" fmla="*/ 159 h 497"/>
                    <a:gd name="T96" fmla="*/ 62 w 360"/>
                    <a:gd name="T97" fmla="*/ 164 h 497"/>
                    <a:gd name="T98" fmla="*/ 97 w 360"/>
                    <a:gd name="T99" fmla="*/ 156 h 497"/>
                    <a:gd name="T100" fmla="*/ 98 w 360"/>
                    <a:gd name="T101" fmla="*/ 105 h 497"/>
                    <a:gd name="T102" fmla="*/ 106 w 360"/>
                    <a:gd name="T103" fmla="*/ 95 h 497"/>
                    <a:gd name="T104" fmla="*/ 131 w 360"/>
                    <a:gd name="T105" fmla="*/ 97 h 497"/>
                    <a:gd name="T106" fmla="*/ 131 w 360"/>
                    <a:gd name="T107" fmla="*/ 86 h 497"/>
                    <a:gd name="T108" fmla="*/ 118 w 360"/>
                    <a:gd name="T109" fmla="*/ 59 h 497"/>
                    <a:gd name="T110" fmla="*/ 103 w 360"/>
                    <a:gd name="T111" fmla="*/ 46 h 497"/>
                    <a:gd name="T112" fmla="*/ 88 w 360"/>
                    <a:gd name="T113" fmla="*/ 37 h 497"/>
                    <a:gd name="T114" fmla="*/ 127 w 360"/>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497">
                      <a:moveTo>
                        <a:pt x="127" y="0"/>
                      </a:moveTo>
                      <a:lnTo>
                        <a:pt x="142" y="17"/>
                      </a:lnTo>
                      <a:lnTo>
                        <a:pt x="177" y="17"/>
                      </a:lnTo>
                      <a:lnTo>
                        <a:pt x="203" y="29"/>
                      </a:lnTo>
                      <a:lnTo>
                        <a:pt x="221" y="32"/>
                      </a:lnTo>
                      <a:lnTo>
                        <a:pt x="241" y="54"/>
                      </a:lnTo>
                      <a:lnTo>
                        <a:pt x="248" y="55"/>
                      </a:lnTo>
                      <a:lnTo>
                        <a:pt x="257" y="40"/>
                      </a:lnTo>
                      <a:lnTo>
                        <a:pt x="280" y="51"/>
                      </a:lnTo>
                      <a:lnTo>
                        <a:pt x="284" y="47"/>
                      </a:lnTo>
                      <a:lnTo>
                        <a:pt x="281" y="35"/>
                      </a:lnTo>
                      <a:lnTo>
                        <a:pt x="291" y="31"/>
                      </a:lnTo>
                      <a:lnTo>
                        <a:pt x="295" y="41"/>
                      </a:lnTo>
                      <a:lnTo>
                        <a:pt x="305" y="61"/>
                      </a:lnTo>
                      <a:lnTo>
                        <a:pt x="301" y="109"/>
                      </a:lnTo>
                      <a:lnTo>
                        <a:pt x="329" y="146"/>
                      </a:lnTo>
                      <a:lnTo>
                        <a:pt x="354" y="260"/>
                      </a:lnTo>
                      <a:lnTo>
                        <a:pt x="360" y="318"/>
                      </a:lnTo>
                      <a:lnTo>
                        <a:pt x="360" y="332"/>
                      </a:lnTo>
                      <a:lnTo>
                        <a:pt x="347" y="327"/>
                      </a:lnTo>
                      <a:lnTo>
                        <a:pt x="322" y="333"/>
                      </a:lnTo>
                      <a:lnTo>
                        <a:pt x="290" y="359"/>
                      </a:lnTo>
                      <a:lnTo>
                        <a:pt x="256" y="372"/>
                      </a:lnTo>
                      <a:lnTo>
                        <a:pt x="245" y="387"/>
                      </a:lnTo>
                      <a:lnTo>
                        <a:pt x="242" y="431"/>
                      </a:lnTo>
                      <a:lnTo>
                        <a:pt x="233" y="447"/>
                      </a:lnTo>
                      <a:lnTo>
                        <a:pt x="177" y="462"/>
                      </a:lnTo>
                      <a:lnTo>
                        <a:pt x="152" y="497"/>
                      </a:lnTo>
                      <a:lnTo>
                        <a:pt x="134" y="497"/>
                      </a:lnTo>
                      <a:lnTo>
                        <a:pt x="133" y="460"/>
                      </a:lnTo>
                      <a:lnTo>
                        <a:pt x="122" y="442"/>
                      </a:lnTo>
                      <a:lnTo>
                        <a:pt x="122" y="406"/>
                      </a:lnTo>
                      <a:lnTo>
                        <a:pt x="88" y="366"/>
                      </a:lnTo>
                      <a:lnTo>
                        <a:pt x="97" y="347"/>
                      </a:lnTo>
                      <a:lnTo>
                        <a:pt x="88" y="329"/>
                      </a:lnTo>
                      <a:lnTo>
                        <a:pt x="97" y="314"/>
                      </a:lnTo>
                      <a:lnTo>
                        <a:pt x="88" y="277"/>
                      </a:lnTo>
                      <a:lnTo>
                        <a:pt x="82" y="244"/>
                      </a:lnTo>
                      <a:lnTo>
                        <a:pt x="84" y="222"/>
                      </a:lnTo>
                      <a:lnTo>
                        <a:pt x="75" y="214"/>
                      </a:lnTo>
                      <a:lnTo>
                        <a:pt x="38" y="224"/>
                      </a:lnTo>
                      <a:lnTo>
                        <a:pt x="27" y="220"/>
                      </a:lnTo>
                      <a:lnTo>
                        <a:pt x="6" y="228"/>
                      </a:lnTo>
                      <a:lnTo>
                        <a:pt x="0" y="223"/>
                      </a:lnTo>
                      <a:lnTo>
                        <a:pt x="14" y="202"/>
                      </a:lnTo>
                      <a:lnTo>
                        <a:pt x="23" y="193"/>
                      </a:lnTo>
                      <a:lnTo>
                        <a:pt x="30" y="184"/>
                      </a:lnTo>
                      <a:lnTo>
                        <a:pt x="49" y="159"/>
                      </a:lnTo>
                      <a:lnTo>
                        <a:pt x="62" y="164"/>
                      </a:lnTo>
                      <a:lnTo>
                        <a:pt x="97" y="156"/>
                      </a:lnTo>
                      <a:lnTo>
                        <a:pt x="98" y="105"/>
                      </a:lnTo>
                      <a:lnTo>
                        <a:pt x="106" y="95"/>
                      </a:lnTo>
                      <a:lnTo>
                        <a:pt x="131" y="97"/>
                      </a:lnTo>
                      <a:lnTo>
                        <a:pt x="131" y="86"/>
                      </a:lnTo>
                      <a:lnTo>
                        <a:pt x="118" y="59"/>
                      </a:lnTo>
                      <a:lnTo>
                        <a:pt x="103" y="46"/>
                      </a:lnTo>
                      <a:lnTo>
                        <a:pt x="88" y="37"/>
                      </a:lnTo>
                      <a:lnTo>
                        <a:pt x="12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7" name="Freeform 99">
                  <a:extLst>
                    <a:ext uri="{FF2B5EF4-FFF2-40B4-BE49-F238E27FC236}">
                      <a16:creationId xmlns:a16="http://schemas.microsoft.com/office/drawing/2014/main" id="{8808F5CC-BF5C-4879-A670-42B746ACE4F0}"/>
                    </a:ext>
                  </a:extLst>
                </p:cNvPr>
                <p:cNvSpPr>
                  <a:spLocks/>
                </p:cNvSpPr>
                <p:nvPr/>
              </p:nvSpPr>
              <p:spPr bwMode="auto">
                <a:xfrm>
                  <a:off x="4044951" y="1885951"/>
                  <a:ext cx="768350" cy="501650"/>
                </a:xfrm>
                <a:custGeom>
                  <a:avLst/>
                  <a:gdLst>
                    <a:gd name="T0" fmla="*/ 331 w 484"/>
                    <a:gd name="T1" fmla="*/ 0 h 316"/>
                    <a:gd name="T2" fmla="*/ 335 w 484"/>
                    <a:gd name="T3" fmla="*/ 30 h 316"/>
                    <a:gd name="T4" fmla="*/ 384 w 484"/>
                    <a:gd name="T5" fmla="*/ 30 h 316"/>
                    <a:gd name="T6" fmla="*/ 411 w 484"/>
                    <a:gd name="T7" fmla="*/ 75 h 316"/>
                    <a:gd name="T8" fmla="*/ 435 w 484"/>
                    <a:gd name="T9" fmla="*/ 99 h 316"/>
                    <a:gd name="T10" fmla="*/ 444 w 484"/>
                    <a:gd name="T11" fmla="*/ 128 h 316"/>
                    <a:gd name="T12" fmla="*/ 474 w 484"/>
                    <a:gd name="T13" fmla="*/ 169 h 316"/>
                    <a:gd name="T14" fmla="*/ 484 w 484"/>
                    <a:gd name="T15" fmla="*/ 212 h 316"/>
                    <a:gd name="T16" fmla="*/ 479 w 484"/>
                    <a:gd name="T17" fmla="*/ 229 h 316"/>
                    <a:gd name="T18" fmla="*/ 456 w 484"/>
                    <a:gd name="T19" fmla="*/ 245 h 316"/>
                    <a:gd name="T20" fmla="*/ 434 w 484"/>
                    <a:gd name="T21" fmla="*/ 263 h 316"/>
                    <a:gd name="T22" fmla="*/ 446 w 484"/>
                    <a:gd name="T23" fmla="*/ 316 h 316"/>
                    <a:gd name="T24" fmla="*/ 428 w 484"/>
                    <a:gd name="T25" fmla="*/ 314 h 316"/>
                    <a:gd name="T26" fmla="*/ 413 w 484"/>
                    <a:gd name="T27" fmla="*/ 296 h 316"/>
                    <a:gd name="T28" fmla="*/ 413 w 484"/>
                    <a:gd name="T29" fmla="*/ 289 h 316"/>
                    <a:gd name="T30" fmla="*/ 408 w 484"/>
                    <a:gd name="T31" fmla="*/ 284 h 316"/>
                    <a:gd name="T32" fmla="*/ 384 w 484"/>
                    <a:gd name="T33" fmla="*/ 296 h 316"/>
                    <a:gd name="T34" fmla="*/ 340 w 484"/>
                    <a:gd name="T35" fmla="*/ 271 h 316"/>
                    <a:gd name="T36" fmla="*/ 331 w 484"/>
                    <a:gd name="T37" fmla="*/ 200 h 316"/>
                    <a:gd name="T38" fmla="*/ 326 w 484"/>
                    <a:gd name="T39" fmla="*/ 195 h 316"/>
                    <a:gd name="T40" fmla="*/ 303 w 484"/>
                    <a:gd name="T41" fmla="*/ 208 h 316"/>
                    <a:gd name="T42" fmla="*/ 275 w 484"/>
                    <a:gd name="T43" fmla="*/ 215 h 316"/>
                    <a:gd name="T44" fmla="*/ 245 w 484"/>
                    <a:gd name="T45" fmla="*/ 243 h 316"/>
                    <a:gd name="T46" fmla="*/ 211 w 484"/>
                    <a:gd name="T47" fmla="*/ 248 h 316"/>
                    <a:gd name="T48" fmla="*/ 209 w 484"/>
                    <a:gd name="T49" fmla="*/ 222 h 316"/>
                    <a:gd name="T50" fmla="*/ 184 w 484"/>
                    <a:gd name="T51" fmla="*/ 223 h 316"/>
                    <a:gd name="T52" fmla="*/ 177 w 484"/>
                    <a:gd name="T53" fmla="*/ 184 h 316"/>
                    <a:gd name="T54" fmla="*/ 157 w 484"/>
                    <a:gd name="T55" fmla="*/ 174 h 316"/>
                    <a:gd name="T56" fmla="*/ 142 w 484"/>
                    <a:gd name="T57" fmla="*/ 199 h 316"/>
                    <a:gd name="T58" fmla="*/ 89 w 484"/>
                    <a:gd name="T59" fmla="*/ 203 h 316"/>
                    <a:gd name="T60" fmla="*/ 23 w 484"/>
                    <a:gd name="T61" fmla="*/ 219 h 316"/>
                    <a:gd name="T62" fmla="*/ 5 w 484"/>
                    <a:gd name="T63" fmla="*/ 214 h 316"/>
                    <a:gd name="T64" fmla="*/ 0 w 484"/>
                    <a:gd name="T65" fmla="*/ 207 h 316"/>
                    <a:gd name="T66" fmla="*/ 5 w 484"/>
                    <a:gd name="T67" fmla="*/ 195 h 316"/>
                    <a:gd name="T68" fmla="*/ 21 w 484"/>
                    <a:gd name="T69" fmla="*/ 139 h 316"/>
                    <a:gd name="T70" fmla="*/ 16 w 484"/>
                    <a:gd name="T71" fmla="*/ 120 h 316"/>
                    <a:gd name="T72" fmla="*/ 3 w 484"/>
                    <a:gd name="T73" fmla="*/ 95 h 316"/>
                    <a:gd name="T74" fmla="*/ 100 w 484"/>
                    <a:gd name="T75" fmla="*/ 50 h 316"/>
                    <a:gd name="T76" fmla="*/ 142 w 484"/>
                    <a:gd name="T77" fmla="*/ 54 h 316"/>
                    <a:gd name="T78" fmla="*/ 193 w 484"/>
                    <a:gd name="T79" fmla="*/ 65 h 316"/>
                    <a:gd name="T80" fmla="*/ 257 w 484"/>
                    <a:gd name="T81" fmla="*/ 19 h 316"/>
                    <a:gd name="T82" fmla="*/ 311 w 484"/>
                    <a:gd name="T83" fmla="*/ 15 h 316"/>
                    <a:gd name="T84" fmla="*/ 322 w 484"/>
                    <a:gd name="T85" fmla="*/ 2 h 316"/>
                    <a:gd name="T86" fmla="*/ 331 w 484"/>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 h="316">
                      <a:moveTo>
                        <a:pt x="331" y="0"/>
                      </a:moveTo>
                      <a:lnTo>
                        <a:pt x="335" y="30"/>
                      </a:lnTo>
                      <a:lnTo>
                        <a:pt x="384" y="30"/>
                      </a:lnTo>
                      <a:lnTo>
                        <a:pt x="411" y="75"/>
                      </a:lnTo>
                      <a:lnTo>
                        <a:pt x="435" y="99"/>
                      </a:lnTo>
                      <a:lnTo>
                        <a:pt x="444" y="128"/>
                      </a:lnTo>
                      <a:lnTo>
                        <a:pt x="474" y="169"/>
                      </a:lnTo>
                      <a:lnTo>
                        <a:pt x="484" y="212"/>
                      </a:lnTo>
                      <a:lnTo>
                        <a:pt x="479" y="229"/>
                      </a:lnTo>
                      <a:lnTo>
                        <a:pt x="456" y="245"/>
                      </a:lnTo>
                      <a:lnTo>
                        <a:pt x="434" y="263"/>
                      </a:lnTo>
                      <a:lnTo>
                        <a:pt x="446" y="316"/>
                      </a:lnTo>
                      <a:lnTo>
                        <a:pt x="428" y="314"/>
                      </a:lnTo>
                      <a:lnTo>
                        <a:pt x="413" y="296"/>
                      </a:lnTo>
                      <a:lnTo>
                        <a:pt x="413" y="289"/>
                      </a:lnTo>
                      <a:lnTo>
                        <a:pt x="408" y="284"/>
                      </a:lnTo>
                      <a:lnTo>
                        <a:pt x="384" y="296"/>
                      </a:lnTo>
                      <a:lnTo>
                        <a:pt x="340" y="271"/>
                      </a:lnTo>
                      <a:lnTo>
                        <a:pt x="331" y="200"/>
                      </a:lnTo>
                      <a:lnTo>
                        <a:pt x="326" y="195"/>
                      </a:lnTo>
                      <a:lnTo>
                        <a:pt x="303" y="208"/>
                      </a:lnTo>
                      <a:lnTo>
                        <a:pt x="275" y="215"/>
                      </a:lnTo>
                      <a:lnTo>
                        <a:pt x="245" y="243"/>
                      </a:lnTo>
                      <a:lnTo>
                        <a:pt x="211" y="248"/>
                      </a:lnTo>
                      <a:lnTo>
                        <a:pt x="209" y="222"/>
                      </a:lnTo>
                      <a:lnTo>
                        <a:pt x="184" y="223"/>
                      </a:lnTo>
                      <a:lnTo>
                        <a:pt x="177" y="184"/>
                      </a:lnTo>
                      <a:lnTo>
                        <a:pt x="157" y="174"/>
                      </a:lnTo>
                      <a:lnTo>
                        <a:pt x="142" y="199"/>
                      </a:lnTo>
                      <a:lnTo>
                        <a:pt x="89" y="203"/>
                      </a:lnTo>
                      <a:lnTo>
                        <a:pt x="23" y="219"/>
                      </a:lnTo>
                      <a:lnTo>
                        <a:pt x="5" y="214"/>
                      </a:lnTo>
                      <a:lnTo>
                        <a:pt x="0" y="207"/>
                      </a:lnTo>
                      <a:lnTo>
                        <a:pt x="5" y="195"/>
                      </a:lnTo>
                      <a:lnTo>
                        <a:pt x="21" y="139"/>
                      </a:lnTo>
                      <a:lnTo>
                        <a:pt x="16" y="120"/>
                      </a:lnTo>
                      <a:lnTo>
                        <a:pt x="3" y="95"/>
                      </a:lnTo>
                      <a:lnTo>
                        <a:pt x="100" y="50"/>
                      </a:lnTo>
                      <a:lnTo>
                        <a:pt x="142" y="54"/>
                      </a:lnTo>
                      <a:lnTo>
                        <a:pt x="193" y="65"/>
                      </a:lnTo>
                      <a:lnTo>
                        <a:pt x="257" y="19"/>
                      </a:lnTo>
                      <a:lnTo>
                        <a:pt x="311" y="15"/>
                      </a:lnTo>
                      <a:lnTo>
                        <a:pt x="322" y="2"/>
                      </a:lnTo>
                      <a:lnTo>
                        <a:pt x="3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8" name="Freeform 100">
                  <a:extLst>
                    <a:ext uri="{FF2B5EF4-FFF2-40B4-BE49-F238E27FC236}">
                      <a16:creationId xmlns:a16="http://schemas.microsoft.com/office/drawing/2014/main" id="{3779D479-328D-4474-A8B9-0AE8CDD5C27F}"/>
                    </a:ext>
                  </a:extLst>
                </p:cNvPr>
                <p:cNvSpPr>
                  <a:spLocks/>
                </p:cNvSpPr>
                <p:nvPr/>
              </p:nvSpPr>
              <p:spPr bwMode="auto">
                <a:xfrm>
                  <a:off x="3575051" y="1430338"/>
                  <a:ext cx="503238" cy="808038"/>
                </a:xfrm>
                <a:custGeom>
                  <a:avLst/>
                  <a:gdLst>
                    <a:gd name="T0" fmla="*/ 9 w 317"/>
                    <a:gd name="T1" fmla="*/ 0 h 509"/>
                    <a:gd name="T2" fmla="*/ 48 w 317"/>
                    <a:gd name="T3" fmla="*/ 12 h 509"/>
                    <a:gd name="T4" fmla="*/ 72 w 317"/>
                    <a:gd name="T5" fmla="*/ 19 h 509"/>
                    <a:gd name="T6" fmla="*/ 89 w 317"/>
                    <a:gd name="T7" fmla="*/ 27 h 509"/>
                    <a:gd name="T8" fmla="*/ 113 w 317"/>
                    <a:gd name="T9" fmla="*/ 24 h 509"/>
                    <a:gd name="T10" fmla="*/ 124 w 317"/>
                    <a:gd name="T11" fmla="*/ 7 h 509"/>
                    <a:gd name="T12" fmla="*/ 176 w 317"/>
                    <a:gd name="T13" fmla="*/ 15 h 509"/>
                    <a:gd name="T14" fmla="*/ 186 w 317"/>
                    <a:gd name="T15" fmla="*/ 37 h 509"/>
                    <a:gd name="T16" fmla="*/ 185 w 317"/>
                    <a:gd name="T17" fmla="*/ 54 h 509"/>
                    <a:gd name="T18" fmla="*/ 174 w 317"/>
                    <a:gd name="T19" fmla="*/ 64 h 509"/>
                    <a:gd name="T20" fmla="*/ 192 w 317"/>
                    <a:gd name="T21" fmla="*/ 114 h 509"/>
                    <a:gd name="T22" fmla="*/ 202 w 317"/>
                    <a:gd name="T23" fmla="*/ 134 h 509"/>
                    <a:gd name="T24" fmla="*/ 200 w 317"/>
                    <a:gd name="T25" fmla="*/ 151 h 509"/>
                    <a:gd name="T26" fmla="*/ 213 w 317"/>
                    <a:gd name="T27" fmla="*/ 155 h 509"/>
                    <a:gd name="T28" fmla="*/ 233 w 317"/>
                    <a:gd name="T29" fmla="*/ 202 h 509"/>
                    <a:gd name="T30" fmla="*/ 269 w 317"/>
                    <a:gd name="T31" fmla="*/ 209 h 509"/>
                    <a:gd name="T32" fmla="*/ 284 w 317"/>
                    <a:gd name="T33" fmla="*/ 232 h 509"/>
                    <a:gd name="T34" fmla="*/ 286 w 317"/>
                    <a:gd name="T35" fmla="*/ 258 h 509"/>
                    <a:gd name="T36" fmla="*/ 257 w 317"/>
                    <a:gd name="T37" fmla="*/ 302 h 509"/>
                    <a:gd name="T38" fmla="*/ 233 w 317"/>
                    <a:gd name="T39" fmla="*/ 318 h 509"/>
                    <a:gd name="T40" fmla="*/ 231 w 317"/>
                    <a:gd name="T41" fmla="*/ 331 h 509"/>
                    <a:gd name="T42" fmla="*/ 210 w 317"/>
                    <a:gd name="T43" fmla="*/ 353 h 509"/>
                    <a:gd name="T44" fmla="*/ 222 w 317"/>
                    <a:gd name="T45" fmla="*/ 366 h 509"/>
                    <a:gd name="T46" fmla="*/ 222 w 317"/>
                    <a:gd name="T47" fmla="*/ 376 h 509"/>
                    <a:gd name="T48" fmla="*/ 231 w 317"/>
                    <a:gd name="T49" fmla="*/ 382 h 509"/>
                    <a:gd name="T50" fmla="*/ 255 w 317"/>
                    <a:gd name="T51" fmla="*/ 378 h 509"/>
                    <a:gd name="T52" fmla="*/ 281 w 317"/>
                    <a:gd name="T53" fmla="*/ 386 h 509"/>
                    <a:gd name="T54" fmla="*/ 299 w 317"/>
                    <a:gd name="T55" fmla="*/ 382 h 509"/>
                    <a:gd name="T56" fmla="*/ 312 w 317"/>
                    <a:gd name="T57" fmla="*/ 407 h 509"/>
                    <a:gd name="T58" fmla="*/ 317 w 317"/>
                    <a:gd name="T59" fmla="*/ 426 h 509"/>
                    <a:gd name="T60" fmla="*/ 301 w 317"/>
                    <a:gd name="T61" fmla="*/ 482 h 509"/>
                    <a:gd name="T62" fmla="*/ 296 w 317"/>
                    <a:gd name="T63" fmla="*/ 494 h 509"/>
                    <a:gd name="T64" fmla="*/ 246 w 317"/>
                    <a:gd name="T65" fmla="*/ 497 h 509"/>
                    <a:gd name="T66" fmla="*/ 207 w 317"/>
                    <a:gd name="T67" fmla="*/ 479 h 509"/>
                    <a:gd name="T68" fmla="*/ 168 w 317"/>
                    <a:gd name="T69" fmla="*/ 495 h 509"/>
                    <a:gd name="T70" fmla="*/ 156 w 317"/>
                    <a:gd name="T71" fmla="*/ 509 h 509"/>
                    <a:gd name="T72" fmla="*/ 131 w 317"/>
                    <a:gd name="T73" fmla="*/ 504 h 509"/>
                    <a:gd name="T74" fmla="*/ 116 w 317"/>
                    <a:gd name="T75" fmla="*/ 460 h 509"/>
                    <a:gd name="T76" fmla="*/ 131 w 317"/>
                    <a:gd name="T77" fmla="*/ 443 h 509"/>
                    <a:gd name="T78" fmla="*/ 141 w 317"/>
                    <a:gd name="T79" fmla="*/ 443 h 509"/>
                    <a:gd name="T80" fmla="*/ 146 w 317"/>
                    <a:gd name="T81" fmla="*/ 437 h 509"/>
                    <a:gd name="T82" fmla="*/ 142 w 317"/>
                    <a:gd name="T83" fmla="*/ 430 h 509"/>
                    <a:gd name="T84" fmla="*/ 131 w 317"/>
                    <a:gd name="T85" fmla="*/ 426 h 509"/>
                    <a:gd name="T86" fmla="*/ 104 w 317"/>
                    <a:gd name="T87" fmla="*/ 381 h 509"/>
                    <a:gd name="T88" fmla="*/ 89 w 317"/>
                    <a:gd name="T89" fmla="*/ 347 h 509"/>
                    <a:gd name="T90" fmla="*/ 96 w 317"/>
                    <a:gd name="T91" fmla="*/ 324 h 509"/>
                    <a:gd name="T92" fmla="*/ 104 w 317"/>
                    <a:gd name="T93" fmla="*/ 321 h 509"/>
                    <a:gd name="T94" fmla="*/ 102 w 317"/>
                    <a:gd name="T95" fmla="*/ 282 h 509"/>
                    <a:gd name="T96" fmla="*/ 89 w 317"/>
                    <a:gd name="T97" fmla="*/ 266 h 509"/>
                    <a:gd name="T98" fmla="*/ 87 w 317"/>
                    <a:gd name="T99" fmla="*/ 209 h 509"/>
                    <a:gd name="T100" fmla="*/ 33 w 317"/>
                    <a:gd name="T101" fmla="*/ 139 h 509"/>
                    <a:gd name="T102" fmla="*/ 19 w 317"/>
                    <a:gd name="T103" fmla="*/ 79 h 509"/>
                    <a:gd name="T104" fmla="*/ 24 w 317"/>
                    <a:gd name="T105" fmla="*/ 52 h 509"/>
                    <a:gd name="T106" fmla="*/ 0 w 317"/>
                    <a:gd name="T107" fmla="*/ 7 h 509"/>
                    <a:gd name="T108" fmla="*/ 9 w 317"/>
                    <a:gd name="T109"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09">
                      <a:moveTo>
                        <a:pt x="9" y="0"/>
                      </a:moveTo>
                      <a:lnTo>
                        <a:pt x="48" y="12"/>
                      </a:lnTo>
                      <a:lnTo>
                        <a:pt x="72" y="19"/>
                      </a:lnTo>
                      <a:lnTo>
                        <a:pt x="89" y="27"/>
                      </a:lnTo>
                      <a:lnTo>
                        <a:pt x="113" y="24"/>
                      </a:lnTo>
                      <a:lnTo>
                        <a:pt x="124" y="7"/>
                      </a:lnTo>
                      <a:lnTo>
                        <a:pt x="176" y="15"/>
                      </a:lnTo>
                      <a:lnTo>
                        <a:pt x="186" y="37"/>
                      </a:lnTo>
                      <a:lnTo>
                        <a:pt x="185" y="54"/>
                      </a:lnTo>
                      <a:lnTo>
                        <a:pt x="174" y="64"/>
                      </a:lnTo>
                      <a:lnTo>
                        <a:pt x="192" y="114"/>
                      </a:lnTo>
                      <a:lnTo>
                        <a:pt x="202" y="134"/>
                      </a:lnTo>
                      <a:lnTo>
                        <a:pt x="200" y="151"/>
                      </a:lnTo>
                      <a:lnTo>
                        <a:pt x="213" y="155"/>
                      </a:lnTo>
                      <a:lnTo>
                        <a:pt x="233" y="202"/>
                      </a:lnTo>
                      <a:lnTo>
                        <a:pt x="269" y="209"/>
                      </a:lnTo>
                      <a:lnTo>
                        <a:pt x="284" y="232"/>
                      </a:lnTo>
                      <a:lnTo>
                        <a:pt x="286" y="258"/>
                      </a:lnTo>
                      <a:lnTo>
                        <a:pt x="257" y="302"/>
                      </a:lnTo>
                      <a:lnTo>
                        <a:pt x="233" y="318"/>
                      </a:lnTo>
                      <a:lnTo>
                        <a:pt x="231" y="331"/>
                      </a:lnTo>
                      <a:lnTo>
                        <a:pt x="210" y="353"/>
                      </a:lnTo>
                      <a:lnTo>
                        <a:pt x="222" y="366"/>
                      </a:lnTo>
                      <a:lnTo>
                        <a:pt x="222" y="376"/>
                      </a:lnTo>
                      <a:lnTo>
                        <a:pt x="231" y="382"/>
                      </a:lnTo>
                      <a:lnTo>
                        <a:pt x="255" y="378"/>
                      </a:lnTo>
                      <a:lnTo>
                        <a:pt x="281" y="386"/>
                      </a:lnTo>
                      <a:lnTo>
                        <a:pt x="299" y="382"/>
                      </a:lnTo>
                      <a:lnTo>
                        <a:pt x="312" y="407"/>
                      </a:lnTo>
                      <a:lnTo>
                        <a:pt x="317" y="426"/>
                      </a:lnTo>
                      <a:lnTo>
                        <a:pt x="301" y="482"/>
                      </a:lnTo>
                      <a:lnTo>
                        <a:pt x="296" y="494"/>
                      </a:lnTo>
                      <a:lnTo>
                        <a:pt x="246" y="497"/>
                      </a:lnTo>
                      <a:lnTo>
                        <a:pt x="207" y="479"/>
                      </a:lnTo>
                      <a:lnTo>
                        <a:pt x="168" y="495"/>
                      </a:lnTo>
                      <a:lnTo>
                        <a:pt x="156" y="509"/>
                      </a:lnTo>
                      <a:lnTo>
                        <a:pt x="131" y="504"/>
                      </a:lnTo>
                      <a:lnTo>
                        <a:pt x="116" y="460"/>
                      </a:lnTo>
                      <a:lnTo>
                        <a:pt x="131" y="443"/>
                      </a:lnTo>
                      <a:lnTo>
                        <a:pt x="141" y="443"/>
                      </a:lnTo>
                      <a:lnTo>
                        <a:pt x="146" y="437"/>
                      </a:lnTo>
                      <a:lnTo>
                        <a:pt x="142" y="430"/>
                      </a:lnTo>
                      <a:lnTo>
                        <a:pt x="131" y="426"/>
                      </a:lnTo>
                      <a:lnTo>
                        <a:pt x="104" y="381"/>
                      </a:lnTo>
                      <a:lnTo>
                        <a:pt x="89" y="347"/>
                      </a:lnTo>
                      <a:lnTo>
                        <a:pt x="96" y="324"/>
                      </a:lnTo>
                      <a:lnTo>
                        <a:pt x="104" y="321"/>
                      </a:lnTo>
                      <a:lnTo>
                        <a:pt x="102" y="282"/>
                      </a:lnTo>
                      <a:lnTo>
                        <a:pt x="89" y="266"/>
                      </a:lnTo>
                      <a:lnTo>
                        <a:pt x="87" y="209"/>
                      </a:lnTo>
                      <a:lnTo>
                        <a:pt x="33" y="139"/>
                      </a:lnTo>
                      <a:lnTo>
                        <a:pt x="19" y="79"/>
                      </a:lnTo>
                      <a:lnTo>
                        <a:pt x="24" y="52"/>
                      </a:lnTo>
                      <a:lnTo>
                        <a:pt x="0" y="7"/>
                      </a:lnTo>
                      <a:lnTo>
                        <a:pt x="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9" name="Freeform 101">
                  <a:extLst>
                    <a:ext uri="{FF2B5EF4-FFF2-40B4-BE49-F238E27FC236}">
                      <a16:creationId xmlns:a16="http://schemas.microsoft.com/office/drawing/2014/main" id="{5303B444-3C13-4391-9901-B823F126B981}"/>
                    </a:ext>
                  </a:extLst>
                </p:cNvPr>
                <p:cNvSpPr>
                  <a:spLocks/>
                </p:cNvSpPr>
                <p:nvPr/>
              </p:nvSpPr>
              <p:spPr bwMode="auto">
                <a:xfrm>
                  <a:off x="3908426" y="1589088"/>
                  <a:ext cx="661988" cy="454025"/>
                </a:xfrm>
                <a:custGeom>
                  <a:avLst/>
                  <a:gdLst>
                    <a:gd name="T0" fmla="*/ 388 w 417"/>
                    <a:gd name="T1" fmla="*/ 0 h 286"/>
                    <a:gd name="T2" fmla="*/ 393 w 417"/>
                    <a:gd name="T3" fmla="*/ 45 h 286"/>
                    <a:gd name="T4" fmla="*/ 407 w 417"/>
                    <a:gd name="T5" fmla="*/ 69 h 286"/>
                    <a:gd name="T6" fmla="*/ 389 w 417"/>
                    <a:gd name="T7" fmla="*/ 80 h 286"/>
                    <a:gd name="T8" fmla="*/ 392 w 417"/>
                    <a:gd name="T9" fmla="*/ 92 h 286"/>
                    <a:gd name="T10" fmla="*/ 410 w 417"/>
                    <a:gd name="T11" fmla="*/ 98 h 286"/>
                    <a:gd name="T12" fmla="*/ 417 w 417"/>
                    <a:gd name="T13" fmla="*/ 166 h 286"/>
                    <a:gd name="T14" fmla="*/ 417 w 417"/>
                    <a:gd name="T15" fmla="*/ 187 h 286"/>
                    <a:gd name="T16" fmla="*/ 408 w 417"/>
                    <a:gd name="T17" fmla="*/ 189 h 286"/>
                    <a:gd name="T18" fmla="*/ 397 w 417"/>
                    <a:gd name="T19" fmla="*/ 202 h 286"/>
                    <a:gd name="T20" fmla="*/ 343 w 417"/>
                    <a:gd name="T21" fmla="*/ 206 h 286"/>
                    <a:gd name="T22" fmla="*/ 279 w 417"/>
                    <a:gd name="T23" fmla="*/ 252 h 286"/>
                    <a:gd name="T24" fmla="*/ 228 w 417"/>
                    <a:gd name="T25" fmla="*/ 241 h 286"/>
                    <a:gd name="T26" fmla="*/ 186 w 417"/>
                    <a:gd name="T27" fmla="*/ 237 h 286"/>
                    <a:gd name="T28" fmla="*/ 89 w 417"/>
                    <a:gd name="T29" fmla="*/ 282 h 286"/>
                    <a:gd name="T30" fmla="*/ 71 w 417"/>
                    <a:gd name="T31" fmla="*/ 286 h 286"/>
                    <a:gd name="T32" fmla="*/ 45 w 417"/>
                    <a:gd name="T33" fmla="*/ 278 h 286"/>
                    <a:gd name="T34" fmla="*/ 21 w 417"/>
                    <a:gd name="T35" fmla="*/ 282 h 286"/>
                    <a:gd name="T36" fmla="*/ 12 w 417"/>
                    <a:gd name="T37" fmla="*/ 276 h 286"/>
                    <a:gd name="T38" fmla="*/ 12 w 417"/>
                    <a:gd name="T39" fmla="*/ 266 h 286"/>
                    <a:gd name="T40" fmla="*/ 0 w 417"/>
                    <a:gd name="T41" fmla="*/ 253 h 286"/>
                    <a:gd name="T42" fmla="*/ 21 w 417"/>
                    <a:gd name="T43" fmla="*/ 231 h 286"/>
                    <a:gd name="T44" fmla="*/ 23 w 417"/>
                    <a:gd name="T45" fmla="*/ 218 h 286"/>
                    <a:gd name="T46" fmla="*/ 47 w 417"/>
                    <a:gd name="T47" fmla="*/ 202 h 286"/>
                    <a:gd name="T48" fmla="*/ 76 w 417"/>
                    <a:gd name="T49" fmla="*/ 158 h 286"/>
                    <a:gd name="T50" fmla="*/ 74 w 417"/>
                    <a:gd name="T51" fmla="*/ 132 h 286"/>
                    <a:gd name="T52" fmla="*/ 59 w 417"/>
                    <a:gd name="T53" fmla="*/ 109 h 286"/>
                    <a:gd name="T54" fmla="*/ 23 w 417"/>
                    <a:gd name="T55" fmla="*/ 102 h 286"/>
                    <a:gd name="T56" fmla="*/ 3 w 417"/>
                    <a:gd name="T57" fmla="*/ 55 h 286"/>
                    <a:gd name="T58" fmla="*/ 17 w 417"/>
                    <a:gd name="T59" fmla="*/ 34 h 286"/>
                    <a:gd name="T60" fmla="*/ 40 w 417"/>
                    <a:gd name="T61" fmla="*/ 25 h 286"/>
                    <a:gd name="T62" fmla="*/ 125 w 417"/>
                    <a:gd name="T63" fmla="*/ 48 h 286"/>
                    <a:gd name="T64" fmla="*/ 186 w 417"/>
                    <a:gd name="T65" fmla="*/ 45 h 286"/>
                    <a:gd name="T66" fmla="*/ 250 w 417"/>
                    <a:gd name="T67" fmla="*/ 68 h 286"/>
                    <a:gd name="T68" fmla="*/ 272 w 417"/>
                    <a:gd name="T69" fmla="*/ 60 h 286"/>
                    <a:gd name="T70" fmla="*/ 284 w 417"/>
                    <a:gd name="T71" fmla="*/ 63 h 286"/>
                    <a:gd name="T72" fmla="*/ 366 w 417"/>
                    <a:gd name="T73" fmla="*/ 10 h 286"/>
                    <a:gd name="T74" fmla="*/ 388 w 417"/>
                    <a:gd name="T7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286">
                      <a:moveTo>
                        <a:pt x="388" y="0"/>
                      </a:moveTo>
                      <a:lnTo>
                        <a:pt x="393" y="45"/>
                      </a:lnTo>
                      <a:lnTo>
                        <a:pt x="407" y="69"/>
                      </a:lnTo>
                      <a:lnTo>
                        <a:pt x="389" y="80"/>
                      </a:lnTo>
                      <a:lnTo>
                        <a:pt x="392" y="92"/>
                      </a:lnTo>
                      <a:lnTo>
                        <a:pt x="410" y="98"/>
                      </a:lnTo>
                      <a:lnTo>
                        <a:pt x="417" y="166"/>
                      </a:lnTo>
                      <a:lnTo>
                        <a:pt x="417" y="187"/>
                      </a:lnTo>
                      <a:lnTo>
                        <a:pt x="408" y="189"/>
                      </a:lnTo>
                      <a:lnTo>
                        <a:pt x="397" y="202"/>
                      </a:lnTo>
                      <a:lnTo>
                        <a:pt x="343" y="206"/>
                      </a:lnTo>
                      <a:lnTo>
                        <a:pt x="279" y="252"/>
                      </a:lnTo>
                      <a:lnTo>
                        <a:pt x="228" y="241"/>
                      </a:lnTo>
                      <a:lnTo>
                        <a:pt x="186" y="237"/>
                      </a:lnTo>
                      <a:lnTo>
                        <a:pt x="89" y="282"/>
                      </a:lnTo>
                      <a:lnTo>
                        <a:pt x="71" y="286"/>
                      </a:lnTo>
                      <a:lnTo>
                        <a:pt x="45" y="278"/>
                      </a:lnTo>
                      <a:lnTo>
                        <a:pt x="21" y="282"/>
                      </a:lnTo>
                      <a:lnTo>
                        <a:pt x="12" y="276"/>
                      </a:lnTo>
                      <a:lnTo>
                        <a:pt x="12" y="266"/>
                      </a:lnTo>
                      <a:lnTo>
                        <a:pt x="0" y="253"/>
                      </a:lnTo>
                      <a:lnTo>
                        <a:pt x="21" y="231"/>
                      </a:lnTo>
                      <a:lnTo>
                        <a:pt x="23" y="218"/>
                      </a:lnTo>
                      <a:lnTo>
                        <a:pt x="47" y="202"/>
                      </a:lnTo>
                      <a:lnTo>
                        <a:pt x="76" y="158"/>
                      </a:lnTo>
                      <a:lnTo>
                        <a:pt x="74" y="132"/>
                      </a:lnTo>
                      <a:lnTo>
                        <a:pt x="59" y="109"/>
                      </a:lnTo>
                      <a:lnTo>
                        <a:pt x="23" y="102"/>
                      </a:lnTo>
                      <a:lnTo>
                        <a:pt x="3" y="55"/>
                      </a:lnTo>
                      <a:lnTo>
                        <a:pt x="17" y="34"/>
                      </a:lnTo>
                      <a:lnTo>
                        <a:pt x="40" y="25"/>
                      </a:lnTo>
                      <a:lnTo>
                        <a:pt x="125" y="48"/>
                      </a:lnTo>
                      <a:lnTo>
                        <a:pt x="186" y="45"/>
                      </a:lnTo>
                      <a:lnTo>
                        <a:pt x="250" y="68"/>
                      </a:lnTo>
                      <a:lnTo>
                        <a:pt x="272" y="60"/>
                      </a:lnTo>
                      <a:lnTo>
                        <a:pt x="284" y="63"/>
                      </a:lnTo>
                      <a:lnTo>
                        <a:pt x="366" y="10"/>
                      </a:lnTo>
                      <a:lnTo>
                        <a:pt x="38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0" name="Freeform 102">
                  <a:extLst>
                    <a:ext uri="{FF2B5EF4-FFF2-40B4-BE49-F238E27FC236}">
                      <a16:creationId xmlns:a16="http://schemas.microsoft.com/office/drawing/2014/main" id="{63DB3AE5-BB26-4E9D-B233-51282C9699BC}"/>
                    </a:ext>
                  </a:extLst>
                </p:cNvPr>
                <p:cNvSpPr>
                  <a:spLocks/>
                </p:cNvSpPr>
                <p:nvPr/>
              </p:nvSpPr>
              <p:spPr bwMode="auto">
                <a:xfrm>
                  <a:off x="4422776" y="1163638"/>
                  <a:ext cx="714375" cy="534988"/>
                </a:xfrm>
                <a:custGeom>
                  <a:avLst/>
                  <a:gdLst>
                    <a:gd name="T0" fmla="*/ 336 w 450"/>
                    <a:gd name="T1" fmla="*/ 0 h 337"/>
                    <a:gd name="T2" fmla="*/ 351 w 450"/>
                    <a:gd name="T3" fmla="*/ 12 h 337"/>
                    <a:gd name="T4" fmla="*/ 385 w 450"/>
                    <a:gd name="T5" fmla="*/ 50 h 337"/>
                    <a:gd name="T6" fmla="*/ 405 w 450"/>
                    <a:gd name="T7" fmla="*/ 63 h 337"/>
                    <a:gd name="T8" fmla="*/ 430 w 450"/>
                    <a:gd name="T9" fmla="*/ 113 h 337"/>
                    <a:gd name="T10" fmla="*/ 428 w 450"/>
                    <a:gd name="T11" fmla="*/ 125 h 337"/>
                    <a:gd name="T12" fmla="*/ 424 w 450"/>
                    <a:gd name="T13" fmla="*/ 147 h 337"/>
                    <a:gd name="T14" fmla="*/ 442 w 450"/>
                    <a:gd name="T15" fmla="*/ 149 h 337"/>
                    <a:gd name="T16" fmla="*/ 442 w 450"/>
                    <a:gd name="T17" fmla="*/ 157 h 337"/>
                    <a:gd name="T18" fmla="*/ 423 w 450"/>
                    <a:gd name="T19" fmla="*/ 178 h 337"/>
                    <a:gd name="T20" fmla="*/ 427 w 450"/>
                    <a:gd name="T21" fmla="*/ 209 h 337"/>
                    <a:gd name="T22" fmla="*/ 450 w 450"/>
                    <a:gd name="T23" fmla="*/ 233 h 337"/>
                    <a:gd name="T24" fmla="*/ 445 w 450"/>
                    <a:gd name="T25" fmla="*/ 247 h 337"/>
                    <a:gd name="T26" fmla="*/ 432 w 450"/>
                    <a:gd name="T27" fmla="*/ 267 h 337"/>
                    <a:gd name="T28" fmla="*/ 385 w 450"/>
                    <a:gd name="T29" fmla="*/ 249 h 337"/>
                    <a:gd name="T30" fmla="*/ 334 w 450"/>
                    <a:gd name="T31" fmla="*/ 261 h 337"/>
                    <a:gd name="T32" fmla="*/ 254 w 450"/>
                    <a:gd name="T33" fmla="*/ 337 h 337"/>
                    <a:gd name="T34" fmla="*/ 223 w 450"/>
                    <a:gd name="T35" fmla="*/ 313 h 337"/>
                    <a:gd name="T36" fmla="*/ 236 w 450"/>
                    <a:gd name="T37" fmla="*/ 296 h 337"/>
                    <a:gd name="T38" fmla="*/ 206 w 450"/>
                    <a:gd name="T39" fmla="*/ 287 h 337"/>
                    <a:gd name="T40" fmla="*/ 181 w 450"/>
                    <a:gd name="T41" fmla="*/ 272 h 337"/>
                    <a:gd name="T42" fmla="*/ 77 w 450"/>
                    <a:gd name="T43" fmla="*/ 263 h 337"/>
                    <a:gd name="T44" fmla="*/ 59 w 450"/>
                    <a:gd name="T45" fmla="*/ 254 h 337"/>
                    <a:gd name="T46" fmla="*/ 8 w 450"/>
                    <a:gd name="T47" fmla="*/ 252 h 337"/>
                    <a:gd name="T48" fmla="*/ 0 w 450"/>
                    <a:gd name="T49" fmla="*/ 237 h 337"/>
                    <a:gd name="T50" fmla="*/ 33 w 450"/>
                    <a:gd name="T51" fmla="*/ 165 h 337"/>
                    <a:gd name="T52" fmla="*/ 55 w 450"/>
                    <a:gd name="T53" fmla="*/ 154 h 337"/>
                    <a:gd name="T54" fmla="*/ 97 w 450"/>
                    <a:gd name="T55" fmla="*/ 116 h 337"/>
                    <a:gd name="T56" fmla="*/ 157 w 450"/>
                    <a:gd name="T57" fmla="*/ 86 h 337"/>
                    <a:gd name="T58" fmla="*/ 206 w 450"/>
                    <a:gd name="T59" fmla="*/ 79 h 337"/>
                    <a:gd name="T60" fmla="*/ 291 w 450"/>
                    <a:gd name="T61" fmla="*/ 44 h 337"/>
                    <a:gd name="T62" fmla="*/ 336 w 450"/>
                    <a:gd name="T6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0" h="337">
                      <a:moveTo>
                        <a:pt x="336" y="0"/>
                      </a:moveTo>
                      <a:lnTo>
                        <a:pt x="351" y="12"/>
                      </a:lnTo>
                      <a:lnTo>
                        <a:pt x="385" y="50"/>
                      </a:lnTo>
                      <a:lnTo>
                        <a:pt x="405" y="63"/>
                      </a:lnTo>
                      <a:lnTo>
                        <a:pt x="430" y="113"/>
                      </a:lnTo>
                      <a:lnTo>
                        <a:pt x="428" y="125"/>
                      </a:lnTo>
                      <a:lnTo>
                        <a:pt x="424" y="147"/>
                      </a:lnTo>
                      <a:lnTo>
                        <a:pt x="442" y="149"/>
                      </a:lnTo>
                      <a:lnTo>
                        <a:pt x="442" y="157"/>
                      </a:lnTo>
                      <a:lnTo>
                        <a:pt x="423" y="178"/>
                      </a:lnTo>
                      <a:lnTo>
                        <a:pt x="427" y="209"/>
                      </a:lnTo>
                      <a:lnTo>
                        <a:pt x="450" y="233"/>
                      </a:lnTo>
                      <a:lnTo>
                        <a:pt x="445" y="247"/>
                      </a:lnTo>
                      <a:lnTo>
                        <a:pt x="432" y="267"/>
                      </a:lnTo>
                      <a:lnTo>
                        <a:pt x="385" y="249"/>
                      </a:lnTo>
                      <a:lnTo>
                        <a:pt x="334" y="261"/>
                      </a:lnTo>
                      <a:lnTo>
                        <a:pt x="254" y="337"/>
                      </a:lnTo>
                      <a:lnTo>
                        <a:pt x="223" y="313"/>
                      </a:lnTo>
                      <a:lnTo>
                        <a:pt x="236" y="296"/>
                      </a:lnTo>
                      <a:lnTo>
                        <a:pt x="206" y="287"/>
                      </a:lnTo>
                      <a:lnTo>
                        <a:pt x="181" y="272"/>
                      </a:lnTo>
                      <a:lnTo>
                        <a:pt x="77" y="263"/>
                      </a:lnTo>
                      <a:lnTo>
                        <a:pt x="59" y="254"/>
                      </a:lnTo>
                      <a:lnTo>
                        <a:pt x="8" y="252"/>
                      </a:lnTo>
                      <a:lnTo>
                        <a:pt x="0" y="237"/>
                      </a:lnTo>
                      <a:lnTo>
                        <a:pt x="33" y="165"/>
                      </a:lnTo>
                      <a:lnTo>
                        <a:pt x="55" y="154"/>
                      </a:lnTo>
                      <a:lnTo>
                        <a:pt x="97" y="116"/>
                      </a:lnTo>
                      <a:lnTo>
                        <a:pt x="157" y="86"/>
                      </a:lnTo>
                      <a:lnTo>
                        <a:pt x="206" y="79"/>
                      </a:lnTo>
                      <a:lnTo>
                        <a:pt x="291" y="44"/>
                      </a:lnTo>
                      <a:lnTo>
                        <a:pt x="33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1" name="Freeform 103">
                  <a:extLst>
                    <a:ext uri="{FF2B5EF4-FFF2-40B4-BE49-F238E27FC236}">
                      <a16:creationId xmlns:a16="http://schemas.microsoft.com/office/drawing/2014/main" id="{C826C01A-07D9-44BA-83C6-EAF6B675C8D7}"/>
                    </a:ext>
                  </a:extLst>
                </p:cNvPr>
                <p:cNvSpPr>
                  <a:spLocks/>
                </p:cNvSpPr>
                <p:nvPr/>
              </p:nvSpPr>
              <p:spPr bwMode="auto">
                <a:xfrm>
                  <a:off x="4524376" y="1558926"/>
                  <a:ext cx="620713" cy="530225"/>
                </a:xfrm>
                <a:custGeom>
                  <a:avLst/>
                  <a:gdLst>
                    <a:gd name="T0" fmla="*/ 321 w 391"/>
                    <a:gd name="T1" fmla="*/ 0 h 334"/>
                    <a:gd name="T2" fmla="*/ 368 w 391"/>
                    <a:gd name="T3" fmla="*/ 18 h 334"/>
                    <a:gd name="T4" fmla="*/ 381 w 391"/>
                    <a:gd name="T5" fmla="*/ 32 h 334"/>
                    <a:gd name="T6" fmla="*/ 391 w 391"/>
                    <a:gd name="T7" fmla="*/ 70 h 334"/>
                    <a:gd name="T8" fmla="*/ 368 w 391"/>
                    <a:gd name="T9" fmla="*/ 88 h 334"/>
                    <a:gd name="T10" fmla="*/ 356 w 391"/>
                    <a:gd name="T11" fmla="*/ 148 h 334"/>
                    <a:gd name="T12" fmla="*/ 332 w 391"/>
                    <a:gd name="T13" fmla="*/ 159 h 334"/>
                    <a:gd name="T14" fmla="*/ 324 w 391"/>
                    <a:gd name="T15" fmla="*/ 174 h 334"/>
                    <a:gd name="T16" fmla="*/ 336 w 391"/>
                    <a:gd name="T17" fmla="*/ 225 h 334"/>
                    <a:gd name="T18" fmla="*/ 311 w 391"/>
                    <a:gd name="T19" fmla="*/ 240 h 334"/>
                    <a:gd name="T20" fmla="*/ 287 w 391"/>
                    <a:gd name="T21" fmla="*/ 272 h 334"/>
                    <a:gd name="T22" fmla="*/ 256 w 391"/>
                    <a:gd name="T23" fmla="*/ 284 h 334"/>
                    <a:gd name="T24" fmla="*/ 227 w 391"/>
                    <a:gd name="T25" fmla="*/ 279 h 334"/>
                    <a:gd name="T26" fmla="*/ 208 w 391"/>
                    <a:gd name="T27" fmla="*/ 295 h 334"/>
                    <a:gd name="T28" fmla="*/ 179 w 391"/>
                    <a:gd name="T29" fmla="*/ 304 h 334"/>
                    <a:gd name="T30" fmla="*/ 142 w 391"/>
                    <a:gd name="T31" fmla="*/ 334 h 334"/>
                    <a:gd name="T32" fmla="*/ 133 w 391"/>
                    <a:gd name="T33" fmla="*/ 305 h 334"/>
                    <a:gd name="T34" fmla="*/ 109 w 391"/>
                    <a:gd name="T35" fmla="*/ 281 h 334"/>
                    <a:gd name="T36" fmla="*/ 82 w 391"/>
                    <a:gd name="T37" fmla="*/ 236 h 334"/>
                    <a:gd name="T38" fmla="*/ 33 w 391"/>
                    <a:gd name="T39" fmla="*/ 236 h 334"/>
                    <a:gd name="T40" fmla="*/ 29 w 391"/>
                    <a:gd name="T41" fmla="*/ 206 h 334"/>
                    <a:gd name="T42" fmla="*/ 29 w 391"/>
                    <a:gd name="T43" fmla="*/ 185 h 334"/>
                    <a:gd name="T44" fmla="*/ 22 w 391"/>
                    <a:gd name="T45" fmla="*/ 117 h 334"/>
                    <a:gd name="T46" fmla="*/ 4 w 391"/>
                    <a:gd name="T47" fmla="*/ 111 h 334"/>
                    <a:gd name="T48" fmla="*/ 1 w 391"/>
                    <a:gd name="T49" fmla="*/ 99 h 334"/>
                    <a:gd name="T50" fmla="*/ 19 w 391"/>
                    <a:gd name="T51" fmla="*/ 88 h 334"/>
                    <a:gd name="T52" fmla="*/ 5 w 391"/>
                    <a:gd name="T53" fmla="*/ 64 h 334"/>
                    <a:gd name="T54" fmla="*/ 0 w 391"/>
                    <a:gd name="T55" fmla="*/ 19 h 334"/>
                    <a:gd name="T56" fmla="*/ 13 w 391"/>
                    <a:gd name="T57" fmla="*/ 14 h 334"/>
                    <a:gd name="T58" fmla="*/ 117 w 391"/>
                    <a:gd name="T59" fmla="*/ 23 h 334"/>
                    <a:gd name="T60" fmla="*/ 142 w 391"/>
                    <a:gd name="T61" fmla="*/ 38 h 334"/>
                    <a:gd name="T62" fmla="*/ 172 w 391"/>
                    <a:gd name="T63" fmla="*/ 47 h 334"/>
                    <a:gd name="T64" fmla="*/ 159 w 391"/>
                    <a:gd name="T65" fmla="*/ 64 h 334"/>
                    <a:gd name="T66" fmla="*/ 190 w 391"/>
                    <a:gd name="T67" fmla="*/ 88 h 334"/>
                    <a:gd name="T68" fmla="*/ 270 w 391"/>
                    <a:gd name="T69" fmla="*/ 12 h 334"/>
                    <a:gd name="T70" fmla="*/ 321 w 391"/>
                    <a:gd name="T71"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334">
                      <a:moveTo>
                        <a:pt x="321" y="0"/>
                      </a:moveTo>
                      <a:lnTo>
                        <a:pt x="368" y="18"/>
                      </a:lnTo>
                      <a:lnTo>
                        <a:pt x="381" y="32"/>
                      </a:lnTo>
                      <a:lnTo>
                        <a:pt x="391" y="70"/>
                      </a:lnTo>
                      <a:lnTo>
                        <a:pt x="368" y="88"/>
                      </a:lnTo>
                      <a:lnTo>
                        <a:pt x="356" y="148"/>
                      </a:lnTo>
                      <a:lnTo>
                        <a:pt x="332" y="159"/>
                      </a:lnTo>
                      <a:lnTo>
                        <a:pt x="324" y="174"/>
                      </a:lnTo>
                      <a:lnTo>
                        <a:pt x="336" y="225"/>
                      </a:lnTo>
                      <a:lnTo>
                        <a:pt x="311" y="240"/>
                      </a:lnTo>
                      <a:lnTo>
                        <a:pt x="287" y="272"/>
                      </a:lnTo>
                      <a:lnTo>
                        <a:pt x="256" y="284"/>
                      </a:lnTo>
                      <a:lnTo>
                        <a:pt x="227" y="279"/>
                      </a:lnTo>
                      <a:lnTo>
                        <a:pt x="208" y="295"/>
                      </a:lnTo>
                      <a:lnTo>
                        <a:pt x="179" y="304"/>
                      </a:lnTo>
                      <a:lnTo>
                        <a:pt x="142" y="334"/>
                      </a:lnTo>
                      <a:lnTo>
                        <a:pt x="133" y="305"/>
                      </a:lnTo>
                      <a:lnTo>
                        <a:pt x="109" y="281"/>
                      </a:lnTo>
                      <a:lnTo>
                        <a:pt x="82" y="236"/>
                      </a:lnTo>
                      <a:lnTo>
                        <a:pt x="33" y="236"/>
                      </a:lnTo>
                      <a:lnTo>
                        <a:pt x="29" y="206"/>
                      </a:lnTo>
                      <a:lnTo>
                        <a:pt x="29" y="185"/>
                      </a:lnTo>
                      <a:lnTo>
                        <a:pt x="22" y="117"/>
                      </a:lnTo>
                      <a:lnTo>
                        <a:pt x="4" y="111"/>
                      </a:lnTo>
                      <a:lnTo>
                        <a:pt x="1" y="99"/>
                      </a:lnTo>
                      <a:lnTo>
                        <a:pt x="19" y="88"/>
                      </a:lnTo>
                      <a:lnTo>
                        <a:pt x="5" y="64"/>
                      </a:lnTo>
                      <a:lnTo>
                        <a:pt x="0" y="19"/>
                      </a:lnTo>
                      <a:lnTo>
                        <a:pt x="13" y="14"/>
                      </a:lnTo>
                      <a:lnTo>
                        <a:pt x="117" y="23"/>
                      </a:lnTo>
                      <a:lnTo>
                        <a:pt x="142" y="38"/>
                      </a:lnTo>
                      <a:lnTo>
                        <a:pt x="172" y="47"/>
                      </a:lnTo>
                      <a:lnTo>
                        <a:pt x="159" y="64"/>
                      </a:lnTo>
                      <a:lnTo>
                        <a:pt x="190" y="88"/>
                      </a:lnTo>
                      <a:lnTo>
                        <a:pt x="270" y="12"/>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7" name="Groupe 76">
                <a:extLst>
                  <a:ext uri="{FF2B5EF4-FFF2-40B4-BE49-F238E27FC236}">
                    <a16:creationId xmlns:a16="http://schemas.microsoft.com/office/drawing/2014/main" id="{8C4D82C3-A55A-4AF3-B075-8B6F3023E077}"/>
                  </a:ext>
                </a:extLst>
              </p:cNvPr>
              <p:cNvGrpSpPr/>
              <p:nvPr/>
            </p:nvGrpSpPr>
            <p:grpSpPr>
              <a:xfrm>
                <a:off x="5967840" y="1702071"/>
                <a:ext cx="1188962" cy="1021321"/>
                <a:chOff x="2357438" y="1981201"/>
                <a:chExt cx="2609851" cy="2417763"/>
              </a:xfrm>
              <a:solidFill>
                <a:srgbClr val="FFFFFF">
                  <a:lumMod val="50000"/>
                </a:srgbClr>
              </a:solidFill>
            </p:grpSpPr>
            <p:sp>
              <p:nvSpPr>
                <p:cNvPr id="88" name="Freeform 22">
                  <a:extLst>
                    <a:ext uri="{FF2B5EF4-FFF2-40B4-BE49-F238E27FC236}">
                      <a16:creationId xmlns:a16="http://schemas.microsoft.com/office/drawing/2014/main" id="{DF289820-5AB3-4490-BC52-5DEAD973A588}"/>
                    </a:ext>
                  </a:extLst>
                </p:cNvPr>
                <p:cNvSpPr>
                  <a:spLocks/>
                </p:cNvSpPr>
                <p:nvPr/>
              </p:nvSpPr>
              <p:spPr bwMode="auto">
                <a:xfrm>
                  <a:off x="4368801" y="3055938"/>
                  <a:ext cx="598488" cy="711200"/>
                </a:xfrm>
                <a:custGeom>
                  <a:avLst/>
                  <a:gdLst>
                    <a:gd name="T0" fmla="*/ 44 w 377"/>
                    <a:gd name="T1" fmla="*/ 0 h 448"/>
                    <a:gd name="T2" fmla="*/ 61 w 377"/>
                    <a:gd name="T3" fmla="*/ 17 h 448"/>
                    <a:gd name="T4" fmla="*/ 116 w 377"/>
                    <a:gd name="T5" fmla="*/ 46 h 448"/>
                    <a:gd name="T6" fmla="*/ 127 w 377"/>
                    <a:gd name="T7" fmla="*/ 93 h 448"/>
                    <a:gd name="T8" fmla="*/ 133 w 377"/>
                    <a:gd name="T9" fmla="*/ 93 h 448"/>
                    <a:gd name="T10" fmla="*/ 188 w 377"/>
                    <a:gd name="T11" fmla="*/ 79 h 448"/>
                    <a:gd name="T12" fmla="*/ 191 w 377"/>
                    <a:gd name="T13" fmla="*/ 71 h 448"/>
                    <a:gd name="T14" fmla="*/ 201 w 377"/>
                    <a:gd name="T15" fmla="*/ 65 h 448"/>
                    <a:gd name="T16" fmla="*/ 215 w 377"/>
                    <a:gd name="T17" fmla="*/ 75 h 448"/>
                    <a:gd name="T18" fmla="*/ 240 w 377"/>
                    <a:gd name="T19" fmla="*/ 113 h 448"/>
                    <a:gd name="T20" fmla="*/ 290 w 377"/>
                    <a:gd name="T21" fmla="*/ 170 h 448"/>
                    <a:gd name="T22" fmla="*/ 289 w 377"/>
                    <a:gd name="T23" fmla="*/ 225 h 448"/>
                    <a:gd name="T24" fmla="*/ 339 w 377"/>
                    <a:gd name="T25" fmla="*/ 255 h 448"/>
                    <a:gd name="T26" fmla="*/ 374 w 377"/>
                    <a:gd name="T27" fmla="*/ 296 h 448"/>
                    <a:gd name="T28" fmla="*/ 377 w 377"/>
                    <a:gd name="T29" fmla="*/ 317 h 448"/>
                    <a:gd name="T30" fmla="*/ 339 w 377"/>
                    <a:gd name="T31" fmla="*/ 327 h 448"/>
                    <a:gd name="T32" fmla="*/ 324 w 377"/>
                    <a:gd name="T33" fmla="*/ 358 h 448"/>
                    <a:gd name="T34" fmla="*/ 294 w 377"/>
                    <a:gd name="T35" fmla="*/ 353 h 448"/>
                    <a:gd name="T36" fmla="*/ 277 w 377"/>
                    <a:gd name="T37" fmla="*/ 388 h 448"/>
                    <a:gd name="T38" fmla="*/ 275 w 377"/>
                    <a:gd name="T39" fmla="*/ 422 h 448"/>
                    <a:gd name="T40" fmla="*/ 259 w 377"/>
                    <a:gd name="T41" fmla="*/ 423 h 448"/>
                    <a:gd name="T42" fmla="*/ 204 w 377"/>
                    <a:gd name="T43" fmla="*/ 442 h 448"/>
                    <a:gd name="T44" fmla="*/ 183 w 377"/>
                    <a:gd name="T45" fmla="*/ 423 h 448"/>
                    <a:gd name="T46" fmla="*/ 172 w 377"/>
                    <a:gd name="T47" fmla="*/ 435 h 448"/>
                    <a:gd name="T48" fmla="*/ 171 w 377"/>
                    <a:gd name="T49" fmla="*/ 448 h 448"/>
                    <a:gd name="T50" fmla="*/ 123 w 377"/>
                    <a:gd name="T51" fmla="*/ 447 h 448"/>
                    <a:gd name="T52" fmla="*/ 103 w 377"/>
                    <a:gd name="T53" fmla="*/ 435 h 448"/>
                    <a:gd name="T54" fmla="*/ 102 w 377"/>
                    <a:gd name="T55" fmla="*/ 415 h 448"/>
                    <a:gd name="T56" fmla="*/ 76 w 377"/>
                    <a:gd name="T57" fmla="*/ 400 h 448"/>
                    <a:gd name="T58" fmla="*/ 76 w 377"/>
                    <a:gd name="T59" fmla="*/ 385 h 448"/>
                    <a:gd name="T60" fmla="*/ 82 w 377"/>
                    <a:gd name="T61" fmla="*/ 353 h 448"/>
                    <a:gd name="T62" fmla="*/ 77 w 377"/>
                    <a:gd name="T63" fmla="*/ 347 h 448"/>
                    <a:gd name="T64" fmla="*/ 61 w 377"/>
                    <a:gd name="T65" fmla="*/ 358 h 448"/>
                    <a:gd name="T66" fmla="*/ 44 w 377"/>
                    <a:gd name="T67" fmla="*/ 331 h 448"/>
                    <a:gd name="T68" fmla="*/ 32 w 377"/>
                    <a:gd name="T69" fmla="*/ 278 h 448"/>
                    <a:gd name="T70" fmla="*/ 44 w 377"/>
                    <a:gd name="T71" fmla="*/ 238 h 448"/>
                    <a:gd name="T72" fmla="*/ 49 w 377"/>
                    <a:gd name="T73" fmla="*/ 228 h 448"/>
                    <a:gd name="T74" fmla="*/ 38 w 377"/>
                    <a:gd name="T75" fmla="*/ 218 h 448"/>
                    <a:gd name="T76" fmla="*/ 32 w 377"/>
                    <a:gd name="T77" fmla="*/ 217 h 448"/>
                    <a:gd name="T78" fmla="*/ 42 w 377"/>
                    <a:gd name="T79" fmla="*/ 177 h 448"/>
                    <a:gd name="T80" fmla="*/ 38 w 377"/>
                    <a:gd name="T81" fmla="*/ 166 h 448"/>
                    <a:gd name="T82" fmla="*/ 29 w 377"/>
                    <a:gd name="T83" fmla="*/ 168 h 448"/>
                    <a:gd name="T84" fmla="*/ 22 w 377"/>
                    <a:gd name="T85" fmla="*/ 94 h 448"/>
                    <a:gd name="T86" fmla="*/ 8 w 377"/>
                    <a:gd name="T87" fmla="*/ 61 h 448"/>
                    <a:gd name="T88" fmla="*/ 2 w 377"/>
                    <a:gd name="T89" fmla="*/ 47 h 448"/>
                    <a:gd name="T90" fmla="*/ 0 w 377"/>
                    <a:gd name="T91" fmla="*/ 37 h 448"/>
                    <a:gd name="T92" fmla="*/ 18 w 377"/>
                    <a:gd name="T93" fmla="*/ 25 h 448"/>
                    <a:gd name="T94" fmla="*/ 29 w 377"/>
                    <a:gd name="T95" fmla="*/ 1 h 448"/>
                    <a:gd name="T96" fmla="*/ 44 w 377"/>
                    <a:gd name="T9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448">
                      <a:moveTo>
                        <a:pt x="44" y="0"/>
                      </a:moveTo>
                      <a:lnTo>
                        <a:pt x="61" y="17"/>
                      </a:lnTo>
                      <a:lnTo>
                        <a:pt x="116" y="46"/>
                      </a:lnTo>
                      <a:lnTo>
                        <a:pt x="127" y="93"/>
                      </a:lnTo>
                      <a:lnTo>
                        <a:pt x="133" y="93"/>
                      </a:lnTo>
                      <a:lnTo>
                        <a:pt x="188" y="79"/>
                      </a:lnTo>
                      <a:lnTo>
                        <a:pt x="191" y="71"/>
                      </a:lnTo>
                      <a:lnTo>
                        <a:pt x="201" y="65"/>
                      </a:lnTo>
                      <a:lnTo>
                        <a:pt x="215" y="75"/>
                      </a:lnTo>
                      <a:lnTo>
                        <a:pt x="240" y="113"/>
                      </a:lnTo>
                      <a:lnTo>
                        <a:pt x="290" y="170"/>
                      </a:lnTo>
                      <a:lnTo>
                        <a:pt x="289" y="225"/>
                      </a:lnTo>
                      <a:lnTo>
                        <a:pt x="339" y="255"/>
                      </a:lnTo>
                      <a:lnTo>
                        <a:pt x="374" y="296"/>
                      </a:lnTo>
                      <a:lnTo>
                        <a:pt x="377" y="317"/>
                      </a:lnTo>
                      <a:lnTo>
                        <a:pt x="339" y="327"/>
                      </a:lnTo>
                      <a:lnTo>
                        <a:pt x="324" y="358"/>
                      </a:lnTo>
                      <a:lnTo>
                        <a:pt x="294" y="353"/>
                      </a:lnTo>
                      <a:lnTo>
                        <a:pt x="277" y="388"/>
                      </a:lnTo>
                      <a:lnTo>
                        <a:pt x="275" y="422"/>
                      </a:lnTo>
                      <a:lnTo>
                        <a:pt x="259" y="423"/>
                      </a:lnTo>
                      <a:lnTo>
                        <a:pt x="204" y="442"/>
                      </a:lnTo>
                      <a:lnTo>
                        <a:pt x="183" y="423"/>
                      </a:lnTo>
                      <a:lnTo>
                        <a:pt x="172" y="435"/>
                      </a:lnTo>
                      <a:lnTo>
                        <a:pt x="171" y="448"/>
                      </a:lnTo>
                      <a:lnTo>
                        <a:pt x="123" y="447"/>
                      </a:lnTo>
                      <a:lnTo>
                        <a:pt x="103" y="435"/>
                      </a:lnTo>
                      <a:lnTo>
                        <a:pt x="102" y="415"/>
                      </a:lnTo>
                      <a:lnTo>
                        <a:pt x="76" y="400"/>
                      </a:lnTo>
                      <a:lnTo>
                        <a:pt x="76" y="385"/>
                      </a:lnTo>
                      <a:lnTo>
                        <a:pt x="82" y="353"/>
                      </a:lnTo>
                      <a:lnTo>
                        <a:pt x="77" y="347"/>
                      </a:lnTo>
                      <a:lnTo>
                        <a:pt x="61" y="358"/>
                      </a:lnTo>
                      <a:lnTo>
                        <a:pt x="44" y="331"/>
                      </a:lnTo>
                      <a:lnTo>
                        <a:pt x="32" y="278"/>
                      </a:lnTo>
                      <a:lnTo>
                        <a:pt x="44" y="238"/>
                      </a:lnTo>
                      <a:lnTo>
                        <a:pt x="49" y="228"/>
                      </a:lnTo>
                      <a:lnTo>
                        <a:pt x="38" y="218"/>
                      </a:lnTo>
                      <a:lnTo>
                        <a:pt x="32" y="217"/>
                      </a:lnTo>
                      <a:lnTo>
                        <a:pt x="42" y="177"/>
                      </a:lnTo>
                      <a:lnTo>
                        <a:pt x="38" y="166"/>
                      </a:lnTo>
                      <a:lnTo>
                        <a:pt x="29" y="168"/>
                      </a:lnTo>
                      <a:lnTo>
                        <a:pt x="22" y="94"/>
                      </a:lnTo>
                      <a:lnTo>
                        <a:pt x="8" y="61"/>
                      </a:lnTo>
                      <a:lnTo>
                        <a:pt x="2" y="47"/>
                      </a:lnTo>
                      <a:lnTo>
                        <a:pt x="0" y="37"/>
                      </a:lnTo>
                      <a:lnTo>
                        <a:pt x="18" y="25"/>
                      </a:lnTo>
                      <a:lnTo>
                        <a:pt x="29" y="1"/>
                      </a:lnTo>
                      <a:lnTo>
                        <a:pt x="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1" name="Freeform 23">
                  <a:extLst>
                    <a:ext uri="{FF2B5EF4-FFF2-40B4-BE49-F238E27FC236}">
                      <a16:creationId xmlns:a16="http://schemas.microsoft.com/office/drawing/2014/main" id="{6643617D-1B0D-428E-A929-93EE6C859552}"/>
                    </a:ext>
                  </a:extLst>
                </p:cNvPr>
                <p:cNvSpPr>
                  <a:spLocks/>
                </p:cNvSpPr>
                <p:nvPr/>
              </p:nvSpPr>
              <p:spPr bwMode="auto">
                <a:xfrm>
                  <a:off x="4005263" y="3113088"/>
                  <a:ext cx="527050" cy="723900"/>
                </a:xfrm>
                <a:custGeom>
                  <a:avLst/>
                  <a:gdLst>
                    <a:gd name="T0" fmla="*/ 143 w 332"/>
                    <a:gd name="T1" fmla="*/ 0 h 456"/>
                    <a:gd name="T2" fmla="*/ 229 w 332"/>
                    <a:gd name="T3" fmla="*/ 1 h 456"/>
                    <a:gd name="T4" fmla="*/ 231 w 332"/>
                    <a:gd name="T5" fmla="*/ 11 h 456"/>
                    <a:gd name="T6" fmla="*/ 237 w 332"/>
                    <a:gd name="T7" fmla="*/ 25 h 456"/>
                    <a:gd name="T8" fmla="*/ 251 w 332"/>
                    <a:gd name="T9" fmla="*/ 58 h 456"/>
                    <a:gd name="T10" fmla="*/ 258 w 332"/>
                    <a:gd name="T11" fmla="*/ 132 h 456"/>
                    <a:gd name="T12" fmla="*/ 267 w 332"/>
                    <a:gd name="T13" fmla="*/ 130 h 456"/>
                    <a:gd name="T14" fmla="*/ 271 w 332"/>
                    <a:gd name="T15" fmla="*/ 141 h 456"/>
                    <a:gd name="T16" fmla="*/ 261 w 332"/>
                    <a:gd name="T17" fmla="*/ 181 h 456"/>
                    <a:gd name="T18" fmla="*/ 267 w 332"/>
                    <a:gd name="T19" fmla="*/ 182 h 456"/>
                    <a:gd name="T20" fmla="*/ 278 w 332"/>
                    <a:gd name="T21" fmla="*/ 192 h 456"/>
                    <a:gd name="T22" fmla="*/ 273 w 332"/>
                    <a:gd name="T23" fmla="*/ 202 h 456"/>
                    <a:gd name="T24" fmla="*/ 261 w 332"/>
                    <a:gd name="T25" fmla="*/ 242 h 456"/>
                    <a:gd name="T26" fmla="*/ 273 w 332"/>
                    <a:gd name="T27" fmla="*/ 295 h 456"/>
                    <a:gd name="T28" fmla="*/ 290 w 332"/>
                    <a:gd name="T29" fmla="*/ 322 h 456"/>
                    <a:gd name="T30" fmla="*/ 306 w 332"/>
                    <a:gd name="T31" fmla="*/ 311 h 456"/>
                    <a:gd name="T32" fmla="*/ 311 w 332"/>
                    <a:gd name="T33" fmla="*/ 317 h 456"/>
                    <a:gd name="T34" fmla="*/ 305 w 332"/>
                    <a:gd name="T35" fmla="*/ 349 h 456"/>
                    <a:gd name="T36" fmla="*/ 305 w 332"/>
                    <a:gd name="T37" fmla="*/ 364 h 456"/>
                    <a:gd name="T38" fmla="*/ 331 w 332"/>
                    <a:gd name="T39" fmla="*/ 379 h 456"/>
                    <a:gd name="T40" fmla="*/ 332 w 332"/>
                    <a:gd name="T41" fmla="*/ 399 h 456"/>
                    <a:gd name="T42" fmla="*/ 278 w 332"/>
                    <a:gd name="T43" fmla="*/ 412 h 456"/>
                    <a:gd name="T44" fmla="*/ 244 w 332"/>
                    <a:gd name="T45" fmla="*/ 456 h 456"/>
                    <a:gd name="T46" fmla="*/ 222 w 332"/>
                    <a:gd name="T47" fmla="*/ 441 h 456"/>
                    <a:gd name="T48" fmla="*/ 216 w 332"/>
                    <a:gd name="T49" fmla="*/ 424 h 456"/>
                    <a:gd name="T50" fmla="*/ 189 w 332"/>
                    <a:gd name="T51" fmla="*/ 406 h 456"/>
                    <a:gd name="T52" fmla="*/ 174 w 332"/>
                    <a:gd name="T53" fmla="*/ 417 h 456"/>
                    <a:gd name="T54" fmla="*/ 152 w 332"/>
                    <a:gd name="T55" fmla="*/ 402 h 456"/>
                    <a:gd name="T56" fmla="*/ 134 w 332"/>
                    <a:gd name="T57" fmla="*/ 411 h 456"/>
                    <a:gd name="T58" fmla="*/ 79 w 332"/>
                    <a:gd name="T59" fmla="*/ 381 h 456"/>
                    <a:gd name="T60" fmla="*/ 80 w 332"/>
                    <a:gd name="T61" fmla="*/ 365 h 456"/>
                    <a:gd name="T62" fmla="*/ 60 w 332"/>
                    <a:gd name="T63" fmla="*/ 352 h 456"/>
                    <a:gd name="T64" fmla="*/ 60 w 332"/>
                    <a:gd name="T65" fmla="*/ 320 h 456"/>
                    <a:gd name="T66" fmla="*/ 75 w 332"/>
                    <a:gd name="T67" fmla="*/ 317 h 456"/>
                    <a:gd name="T68" fmla="*/ 93 w 332"/>
                    <a:gd name="T69" fmla="*/ 262 h 456"/>
                    <a:gd name="T70" fmla="*/ 88 w 332"/>
                    <a:gd name="T71" fmla="*/ 219 h 456"/>
                    <a:gd name="T72" fmla="*/ 100 w 332"/>
                    <a:gd name="T73" fmla="*/ 207 h 456"/>
                    <a:gd name="T74" fmla="*/ 73 w 332"/>
                    <a:gd name="T75" fmla="*/ 152 h 456"/>
                    <a:gd name="T76" fmla="*/ 59 w 332"/>
                    <a:gd name="T77" fmla="*/ 138 h 456"/>
                    <a:gd name="T78" fmla="*/ 76 w 332"/>
                    <a:gd name="T79" fmla="*/ 123 h 456"/>
                    <a:gd name="T80" fmla="*/ 80 w 332"/>
                    <a:gd name="T81" fmla="*/ 119 h 456"/>
                    <a:gd name="T82" fmla="*/ 0 w 332"/>
                    <a:gd name="T83" fmla="*/ 31 h 456"/>
                    <a:gd name="T84" fmla="*/ 44 w 332"/>
                    <a:gd name="T85" fmla="*/ 41 h 456"/>
                    <a:gd name="T86" fmla="*/ 105 w 332"/>
                    <a:gd name="T87" fmla="*/ 35 h 456"/>
                    <a:gd name="T88" fmla="*/ 120 w 332"/>
                    <a:gd name="T89" fmla="*/ 11 h 456"/>
                    <a:gd name="T90" fmla="*/ 143 w 332"/>
                    <a:gd name="T9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2" h="456">
                      <a:moveTo>
                        <a:pt x="143" y="0"/>
                      </a:moveTo>
                      <a:lnTo>
                        <a:pt x="229" y="1"/>
                      </a:lnTo>
                      <a:lnTo>
                        <a:pt x="231" y="11"/>
                      </a:lnTo>
                      <a:lnTo>
                        <a:pt x="237" y="25"/>
                      </a:lnTo>
                      <a:lnTo>
                        <a:pt x="251" y="58"/>
                      </a:lnTo>
                      <a:lnTo>
                        <a:pt x="258" y="132"/>
                      </a:lnTo>
                      <a:lnTo>
                        <a:pt x="267" y="130"/>
                      </a:lnTo>
                      <a:lnTo>
                        <a:pt x="271" y="141"/>
                      </a:lnTo>
                      <a:lnTo>
                        <a:pt x="261" y="181"/>
                      </a:lnTo>
                      <a:lnTo>
                        <a:pt x="267" y="182"/>
                      </a:lnTo>
                      <a:lnTo>
                        <a:pt x="278" y="192"/>
                      </a:lnTo>
                      <a:lnTo>
                        <a:pt x="273" y="202"/>
                      </a:lnTo>
                      <a:lnTo>
                        <a:pt x="261" y="242"/>
                      </a:lnTo>
                      <a:lnTo>
                        <a:pt x="273" y="295"/>
                      </a:lnTo>
                      <a:lnTo>
                        <a:pt x="290" y="322"/>
                      </a:lnTo>
                      <a:lnTo>
                        <a:pt x="306" y="311"/>
                      </a:lnTo>
                      <a:lnTo>
                        <a:pt x="311" y="317"/>
                      </a:lnTo>
                      <a:lnTo>
                        <a:pt x="305" y="349"/>
                      </a:lnTo>
                      <a:lnTo>
                        <a:pt x="305" y="364"/>
                      </a:lnTo>
                      <a:lnTo>
                        <a:pt x="331" y="379"/>
                      </a:lnTo>
                      <a:lnTo>
                        <a:pt x="332" y="399"/>
                      </a:lnTo>
                      <a:lnTo>
                        <a:pt x="278" y="412"/>
                      </a:lnTo>
                      <a:lnTo>
                        <a:pt x="244" y="456"/>
                      </a:lnTo>
                      <a:lnTo>
                        <a:pt x="222" y="441"/>
                      </a:lnTo>
                      <a:lnTo>
                        <a:pt x="216" y="424"/>
                      </a:lnTo>
                      <a:lnTo>
                        <a:pt x="189" y="406"/>
                      </a:lnTo>
                      <a:lnTo>
                        <a:pt x="174" y="417"/>
                      </a:lnTo>
                      <a:lnTo>
                        <a:pt x="152" y="402"/>
                      </a:lnTo>
                      <a:lnTo>
                        <a:pt x="134" y="411"/>
                      </a:lnTo>
                      <a:lnTo>
                        <a:pt x="79" y="381"/>
                      </a:lnTo>
                      <a:lnTo>
                        <a:pt x="80" y="365"/>
                      </a:lnTo>
                      <a:lnTo>
                        <a:pt x="60" y="352"/>
                      </a:lnTo>
                      <a:lnTo>
                        <a:pt x="60" y="320"/>
                      </a:lnTo>
                      <a:lnTo>
                        <a:pt x="75" y="317"/>
                      </a:lnTo>
                      <a:lnTo>
                        <a:pt x="93" y="262"/>
                      </a:lnTo>
                      <a:lnTo>
                        <a:pt x="88" y="219"/>
                      </a:lnTo>
                      <a:lnTo>
                        <a:pt x="100" y="207"/>
                      </a:lnTo>
                      <a:lnTo>
                        <a:pt x="73" y="152"/>
                      </a:lnTo>
                      <a:lnTo>
                        <a:pt x="59" y="138"/>
                      </a:lnTo>
                      <a:lnTo>
                        <a:pt x="76" y="123"/>
                      </a:lnTo>
                      <a:lnTo>
                        <a:pt x="80" y="119"/>
                      </a:lnTo>
                      <a:lnTo>
                        <a:pt x="0" y="31"/>
                      </a:lnTo>
                      <a:lnTo>
                        <a:pt x="44" y="41"/>
                      </a:lnTo>
                      <a:lnTo>
                        <a:pt x="105" y="35"/>
                      </a:lnTo>
                      <a:lnTo>
                        <a:pt x="120" y="11"/>
                      </a:lnTo>
                      <a:lnTo>
                        <a:pt x="14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94" name="Groupe 93">
                  <a:extLst>
                    <a:ext uri="{FF2B5EF4-FFF2-40B4-BE49-F238E27FC236}">
                      <a16:creationId xmlns:a16="http://schemas.microsoft.com/office/drawing/2014/main" id="{647A2774-3525-440C-B366-192842D9496C}"/>
                    </a:ext>
                  </a:extLst>
                </p:cNvPr>
                <p:cNvGrpSpPr/>
                <p:nvPr/>
              </p:nvGrpSpPr>
              <p:grpSpPr>
                <a:xfrm>
                  <a:off x="3736976" y="3584576"/>
                  <a:ext cx="712788" cy="814388"/>
                  <a:chOff x="3736976" y="3584576"/>
                  <a:chExt cx="712788" cy="814388"/>
                </a:xfrm>
                <a:grpFill/>
              </p:grpSpPr>
              <p:sp>
                <p:nvSpPr>
                  <p:cNvPr id="108" name="Freeform 24">
                    <a:extLst>
                      <a:ext uri="{FF2B5EF4-FFF2-40B4-BE49-F238E27FC236}">
                        <a16:creationId xmlns:a16="http://schemas.microsoft.com/office/drawing/2014/main" id="{41B8A91B-683D-4823-8940-1B6A8CA096E1}"/>
                      </a:ext>
                    </a:extLst>
                  </p:cNvPr>
                  <p:cNvSpPr>
                    <a:spLocks/>
                  </p:cNvSpPr>
                  <p:nvPr/>
                </p:nvSpPr>
                <p:spPr bwMode="auto">
                  <a:xfrm>
                    <a:off x="3879851" y="3584576"/>
                    <a:ext cx="569913" cy="814388"/>
                  </a:xfrm>
                  <a:custGeom>
                    <a:avLst/>
                    <a:gdLst>
                      <a:gd name="T0" fmla="*/ 54 w 359"/>
                      <a:gd name="T1" fmla="*/ 0 h 513"/>
                      <a:gd name="T2" fmla="*/ 87 w 359"/>
                      <a:gd name="T3" fmla="*/ 5 h 513"/>
                      <a:gd name="T4" fmla="*/ 85 w 359"/>
                      <a:gd name="T5" fmla="*/ 20 h 513"/>
                      <a:gd name="T6" fmla="*/ 139 w 359"/>
                      <a:gd name="T7" fmla="*/ 23 h 513"/>
                      <a:gd name="T8" fmla="*/ 139 w 359"/>
                      <a:gd name="T9" fmla="*/ 55 h 513"/>
                      <a:gd name="T10" fmla="*/ 159 w 359"/>
                      <a:gd name="T11" fmla="*/ 68 h 513"/>
                      <a:gd name="T12" fmla="*/ 158 w 359"/>
                      <a:gd name="T13" fmla="*/ 84 h 513"/>
                      <a:gd name="T14" fmla="*/ 213 w 359"/>
                      <a:gd name="T15" fmla="*/ 114 h 513"/>
                      <a:gd name="T16" fmla="*/ 231 w 359"/>
                      <a:gd name="T17" fmla="*/ 105 h 513"/>
                      <a:gd name="T18" fmla="*/ 253 w 359"/>
                      <a:gd name="T19" fmla="*/ 120 h 513"/>
                      <a:gd name="T20" fmla="*/ 268 w 359"/>
                      <a:gd name="T21" fmla="*/ 109 h 513"/>
                      <a:gd name="T22" fmla="*/ 295 w 359"/>
                      <a:gd name="T23" fmla="*/ 127 h 513"/>
                      <a:gd name="T24" fmla="*/ 301 w 359"/>
                      <a:gd name="T25" fmla="*/ 144 h 513"/>
                      <a:gd name="T26" fmla="*/ 323 w 359"/>
                      <a:gd name="T27" fmla="*/ 159 h 513"/>
                      <a:gd name="T28" fmla="*/ 317 w 359"/>
                      <a:gd name="T29" fmla="*/ 183 h 513"/>
                      <a:gd name="T30" fmla="*/ 305 w 359"/>
                      <a:gd name="T31" fmla="*/ 230 h 513"/>
                      <a:gd name="T32" fmla="*/ 290 w 359"/>
                      <a:gd name="T33" fmla="*/ 235 h 513"/>
                      <a:gd name="T34" fmla="*/ 239 w 359"/>
                      <a:gd name="T35" fmla="*/ 237 h 513"/>
                      <a:gd name="T36" fmla="*/ 231 w 359"/>
                      <a:gd name="T37" fmla="*/ 247 h 513"/>
                      <a:gd name="T38" fmla="*/ 236 w 359"/>
                      <a:gd name="T39" fmla="*/ 260 h 513"/>
                      <a:gd name="T40" fmla="*/ 236 w 359"/>
                      <a:gd name="T41" fmla="*/ 296 h 513"/>
                      <a:gd name="T42" fmla="*/ 253 w 359"/>
                      <a:gd name="T43" fmla="*/ 312 h 513"/>
                      <a:gd name="T44" fmla="*/ 257 w 359"/>
                      <a:gd name="T45" fmla="*/ 327 h 513"/>
                      <a:gd name="T46" fmla="*/ 277 w 359"/>
                      <a:gd name="T47" fmla="*/ 350 h 513"/>
                      <a:gd name="T48" fmla="*/ 286 w 359"/>
                      <a:gd name="T49" fmla="*/ 375 h 513"/>
                      <a:gd name="T50" fmla="*/ 275 w 359"/>
                      <a:gd name="T51" fmla="*/ 391 h 513"/>
                      <a:gd name="T52" fmla="*/ 281 w 359"/>
                      <a:gd name="T53" fmla="*/ 434 h 513"/>
                      <a:gd name="T54" fmla="*/ 296 w 359"/>
                      <a:gd name="T55" fmla="*/ 428 h 513"/>
                      <a:gd name="T56" fmla="*/ 305 w 359"/>
                      <a:gd name="T57" fmla="*/ 433 h 513"/>
                      <a:gd name="T58" fmla="*/ 311 w 359"/>
                      <a:gd name="T59" fmla="*/ 449 h 513"/>
                      <a:gd name="T60" fmla="*/ 332 w 359"/>
                      <a:gd name="T61" fmla="*/ 455 h 513"/>
                      <a:gd name="T62" fmla="*/ 359 w 359"/>
                      <a:gd name="T63" fmla="*/ 478 h 513"/>
                      <a:gd name="T64" fmla="*/ 337 w 359"/>
                      <a:gd name="T65" fmla="*/ 503 h 513"/>
                      <a:gd name="T66" fmla="*/ 311 w 359"/>
                      <a:gd name="T67" fmla="*/ 513 h 513"/>
                      <a:gd name="T68" fmla="*/ 250 w 359"/>
                      <a:gd name="T69" fmla="*/ 490 h 513"/>
                      <a:gd name="T70" fmla="*/ 233 w 359"/>
                      <a:gd name="T71" fmla="*/ 465 h 513"/>
                      <a:gd name="T72" fmla="*/ 224 w 359"/>
                      <a:gd name="T73" fmla="*/ 440 h 513"/>
                      <a:gd name="T74" fmla="*/ 174 w 359"/>
                      <a:gd name="T75" fmla="*/ 423 h 513"/>
                      <a:gd name="T76" fmla="*/ 154 w 359"/>
                      <a:gd name="T77" fmla="*/ 423 h 513"/>
                      <a:gd name="T78" fmla="*/ 148 w 359"/>
                      <a:gd name="T79" fmla="*/ 400 h 513"/>
                      <a:gd name="T80" fmla="*/ 112 w 359"/>
                      <a:gd name="T81" fmla="*/ 344 h 513"/>
                      <a:gd name="T82" fmla="*/ 25 w 359"/>
                      <a:gd name="T83" fmla="*/ 283 h 513"/>
                      <a:gd name="T84" fmla="*/ 4 w 359"/>
                      <a:gd name="T85" fmla="*/ 295 h 513"/>
                      <a:gd name="T86" fmla="*/ 0 w 359"/>
                      <a:gd name="T87" fmla="*/ 256 h 513"/>
                      <a:gd name="T88" fmla="*/ 13 w 359"/>
                      <a:gd name="T89" fmla="*/ 237 h 513"/>
                      <a:gd name="T90" fmla="*/ 21 w 359"/>
                      <a:gd name="T91" fmla="*/ 227 h 513"/>
                      <a:gd name="T92" fmla="*/ 19 w 359"/>
                      <a:gd name="T93" fmla="*/ 212 h 513"/>
                      <a:gd name="T94" fmla="*/ 25 w 359"/>
                      <a:gd name="T95" fmla="*/ 206 h 513"/>
                      <a:gd name="T96" fmla="*/ 31 w 359"/>
                      <a:gd name="T97" fmla="*/ 212 h 513"/>
                      <a:gd name="T98" fmla="*/ 43 w 359"/>
                      <a:gd name="T99" fmla="*/ 197 h 513"/>
                      <a:gd name="T100" fmla="*/ 41 w 359"/>
                      <a:gd name="T101" fmla="*/ 122 h 513"/>
                      <a:gd name="T102" fmla="*/ 16 w 359"/>
                      <a:gd name="T103" fmla="*/ 93 h 513"/>
                      <a:gd name="T104" fmla="*/ 9 w 359"/>
                      <a:gd name="T105" fmla="*/ 93 h 513"/>
                      <a:gd name="T106" fmla="*/ 9 w 359"/>
                      <a:gd name="T107" fmla="*/ 74 h 513"/>
                      <a:gd name="T108" fmla="*/ 21 w 359"/>
                      <a:gd name="T109" fmla="*/ 55 h 513"/>
                      <a:gd name="T110" fmla="*/ 35 w 359"/>
                      <a:gd name="T111" fmla="*/ 49 h 513"/>
                      <a:gd name="T112" fmla="*/ 28 w 359"/>
                      <a:gd name="T113" fmla="*/ 20 h 513"/>
                      <a:gd name="T114" fmla="*/ 54 w 359"/>
                      <a:gd name="T11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513">
                        <a:moveTo>
                          <a:pt x="54" y="0"/>
                        </a:moveTo>
                        <a:lnTo>
                          <a:pt x="87" y="5"/>
                        </a:lnTo>
                        <a:lnTo>
                          <a:pt x="85" y="20"/>
                        </a:lnTo>
                        <a:lnTo>
                          <a:pt x="139" y="23"/>
                        </a:lnTo>
                        <a:lnTo>
                          <a:pt x="139" y="55"/>
                        </a:lnTo>
                        <a:lnTo>
                          <a:pt x="159" y="68"/>
                        </a:lnTo>
                        <a:lnTo>
                          <a:pt x="158" y="84"/>
                        </a:lnTo>
                        <a:lnTo>
                          <a:pt x="213" y="114"/>
                        </a:lnTo>
                        <a:lnTo>
                          <a:pt x="231" y="105"/>
                        </a:lnTo>
                        <a:lnTo>
                          <a:pt x="253" y="120"/>
                        </a:lnTo>
                        <a:lnTo>
                          <a:pt x="268" y="109"/>
                        </a:lnTo>
                        <a:lnTo>
                          <a:pt x="295" y="127"/>
                        </a:lnTo>
                        <a:lnTo>
                          <a:pt x="301" y="144"/>
                        </a:lnTo>
                        <a:lnTo>
                          <a:pt x="323" y="159"/>
                        </a:lnTo>
                        <a:lnTo>
                          <a:pt x="317" y="183"/>
                        </a:lnTo>
                        <a:lnTo>
                          <a:pt x="305" y="230"/>
                        </a:lnTo>
                        <a:lnTo>
                          <a:pt x="290" y="235"/>
                        </a:lnTo>
                        <a:lnTo>
                          <a:pt x="239" y="237"/>
                        </a:lnTo>
                        <a:lnTo>
                          <a:pt x="231" y="247"/>
                        </a:lnTo>
                        <a:lnTo>
                          <a:pt x="236" y="260"/>
                        </a:lnTo>
                        <a:lnTo>
                          <a:pt x="236" y="296"/>
                        </a:lnTo>
                        <a:lnTo>
                          <a:pt x="253" y="312"/>
                        </a:lnTo>
                        <a:lnTo>
                          <a:pt x="257" y="327"/>
                        </a:lnTo>
                        <a:lnTo>
                          <a:pt x="277" y="350"/>
                        </a:lnTo>
                        <a:lnTo>
                          <a:pt x="286" y="375"/>
                        </a:lnTo>
                        <a:lnTo>
                          <a:pt x="275" y="391"/>
                        </a:lnTo>
                        <a:lnTo>
                          <a:pt x="281" y="434"/>
                        </a:lnTo>
                        <a:lnTo>
                          <a:pt x="296" y="428"/>
                        </a:lnTo>
                        <a:lnTo>
                          <a:pt x="305" y="433"/>
                        </a:lnTo>
                        <a:lnTo>
                          <a:pt x="311" y="449"/>
                        </a:lnTo>
                        <a:lnTo>
                          <a:pt x="332" y="455"/>
                        </a:lnTo>
                        <a:lnTo>
                          <a:pt x="359" y="478"/>
                        </a:lnTo>
                        <a:lnTo>
                          <a:pt x="337" y="503"/>
                        </a:lnTo>
                        <a:lnTo>
                          <a:pt x="311" y="513"/>
                        </a:lnTo>
                        <a:lnTo>
                          <a:pt x="250" y="490"/>
                        </a:lnTo>
                        <a:lnTo>
                          <a:pt x="233" y="465"/>
                        </a:lnTo>
                        <a:lnTo>
                          <a:pt x="224" y="440"/>
                        </a:lnTo>
                        <a:lnTo>
                          <a:pt x="174" y="423"/>
                        </a:lnTo>
                        <a:lnTo>
                          <a:pt x="154" y="423"/>
                        </a:lnTo>
                        <a:lnTo>
                          <a:pt x="148" y="400"/>
                        </a:lnTo>
                        <a:lnTo>
                          <a:pt x="112" y="344"/>
                        </a:lnTo>
                        <a:lnTo>
                          <a:pt x="25" y="283"/>
                        </a:lnTo>
                        <a:lnTo>
                          <a:pt x="4" y="295"/>
                        </a:lnTo>
                        <a:lnTo>
                          <a:pt x="0" y="256"/>
                        </a:lnTo>
                        <a:lnTo>
                          <a:pt x="13" y="237"/>
                        </a:lnTo>
                        <a:lnTo>
                          <a:pt x="21" y="227"/>
                        </a:lnTo>
                        <a:lnTo>
                          <a:pt x="19" y="212"/>
                        </a:lnTo>
                        <a:lnTo>
                          <a:pt x="25" y="206"/>
                        </a:lnTo>
                        <a:lnTo>
                          <a:pt x="31" y="212"/>
                        </a:lnTo>
                        <a:lnTo>
                          <a:pt x="43" y="197"/>
                        </a:lnTo>
                        <a:lnTo>
                          <a:pt x="41" y="122"/>
                        </a:lnTo>
                        <a:lnTo>
                          <a:pt x="16" y="93"/>
                        </a:lnTo>
                        <a:lnTo>
                          <a:pt x="9" y="93"/>
                        </a:lnTo>
                        <a:lnTo>
                          <a:pt x="9" y="74"/>
                        </a:lnTo>
                        <a:lnTo>
                          <a:pt x="21" y="55"/>
                        </a:lnTo>
                        <a:lnTo>
                          <a:pt x="35" y="49"/>
                        </a:lnTo>
                        <a:lnTo>
                          <a:pt x="28" y="20"/>
                        </a:lnTo>
                        <a:lnTo>
                          <a:pt x="5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9" name="Freeform 25">
                    <a:extLst>
                      <a:ext uri="{FF2B5EF4-FFF2-40B4-BE49-F238E27FC236}">
                        <a16:creationId xmlns:a16="http://schemas.microsoft.com/office/drawing/2014/main" id="{AD020563-CB46-4A47-8EEC-16B37181B7E6}"/>
                      </a:ext>
                    </a:extLst>
                  </p:cNvPr>
                  <p:cNvSpPr>
                    <a:spLocks/>
                  </p:cNvSpPr>
                  <p:nvPr/>
                </p:nvSpPr>
                <p:spPr bwMode="auto">
                  <a:xfrm>
                    <a:off x="3736976" y="3659188"/>
                    <a:ext cx="127000" cy="68263"/>
                  </a:xfrm>
                  <a:custGeom>
                    <a:avLst/>
                    <a:gdLst>
                      <a:gd name="T0" fmla="*/ 7 w 80"/>
                      <a:gd name="T1" fmla="*/ 0 h 43"/>
                      <a:gd name="T2" fmla="*/ 14 w 80"/>
                      <a:gd name="T3" fmla="*/ 2 h 43"/>
                      <a:gd name="T4" fmla="*/ 19 w 80"/>
                      <a:gd name="T5" fmla="*/ 6 h 43"/>
                      <a:gd name="T6" fmla="*/ 16 w 80"/>
                      <a:gd name="T7" fmla="*/ 11 h 43"/>
                      <a:gd name="T8" fmla="*/ 17 w 80"/>
                      <a:gd name="T9" fmla="*/ 17 h 43"/>
                      <a:gd name="T10" fmla="*/ 36 w 80"/>
                      <a:gd name="T11" fmla="*/ 11 h 43"/>
                      <a:gd name="T12" fmla="*/ 61 w 80"/>
                      <a:gd name="T13" fmla="*/ 26 h 43"/>
                      <a:gd name="T14" fmla="*/ 78 w 80"/>
                      <a:gd name="T15" fmla="*/ 33 h 43"/>
                      <a:gd name="T16" fmla="*/ 80 w 80"/>
                      <a:gd name="T17" fmla="*/ 37 h 43"/>
                      <a:gd name="T18" fmla="*/ 69 w 80"/>
                      <a:gd name="T19" fmla="*/ 43 h 43"/>
                      <a:gd name="T20" fmla="*/ 31 w 80"/>
                      <a:gd name="T21" fmla="*/ 27 h 43"/>
                      <a:gd name="T22" fmla="*/ 17 w 80"/>
                      <a:gd name="T23" fmla="*/ 28 h 43"/>
                      <a:gd name="T24" fmla="*/ 0 w 80"/>
                      <a:gd name="T25" fmla="*/ 15 h 43"/>
                      <a:gd name="T26" fmla="*/ 7 w 80"/>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7" y="0"/>
                        </a:moveTo>
                        <a:lnTo>
                          <a:pt x="14" y="2"/>
                        </a:lnTo>
                        <a:lnTo>
                          <a:pt x="19" y="6"/>
                        </a:lnTo>
                        <a:lnTo>
                          <a:pt x="16" y="11"/>
                        </a:lnTo>
                        <a:lnTo>
                          <a:pt x="17" y="17"/>
                        </a:lnTo>
                        <a:lnTo>
                          <a:pt x="36" y="11"/>
                        </a:lnTo>
                        <a:lnTo>
                          <a:pt x="61" y="26"/>
                        </a:lnTo>
                        <a:lnTo>
                          <a:pt x="78" y="33"/>
                        </a:lnTo>
                        <a:lnTo>
                          <a:pt x="80" y="37"/>
                        </a:lnTo>
                        <a:lnTo>
                          <a:pt x="69" y="43"/>
                        </a:lnTo>
                        <a:lnTo>
                          <a:pt x="31" y="27"/>
                        </a:lnTo>
                        <a:lnTo>
                          <a:pt x="17" y="28"/>
                        </a:lnTo>
                        <a:lnTo>
                          <a:pt x="0" y="15"/>
                        </a:lnTo>
                        <a:lnTo>
                          <a:pt x="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0" name="Freeform 26">
                    <a:extLst>
                      <a:ext uri="{FF2B5EF4-FFF2-40B4-BE49-F238E27FC236}">
                        <a16:creationId xmlns:a16="http://schemas.microsoft.com/office/drawing/2014/main" id="{B917DD4F-7DB5-4948-9161-568530B103FB}"/>
                      </a:ext>
                    </a:extLst>
                  </p:cNvPr>
                  <p:cNvSpPr>
                    <a:spLocks/>
                  </p:cNvSpPr>
                  <p:nvPr/>
                </p:nvSpPr>
                <p:spPr bwMode="auto">
                  <a:xfrm>
                    <a:off x="3800476" y="3786188"/>
                    <a:ext cx="103188" cy="149225"/>
                  </a:xfrm>
                  <a:custGeom>
                    <a:avLst/>
                    <a:gdLst>
                      <a:gd name="T0" fmla="*/ 0 w 65"/>
                      <a:gd name="T1" fmla="*/ 0 h 94"/>
                      <a:gd name="T2" fmla="*/ 50 w 65"/>
                      <a:gd name="T3" fmla="*/ 47 h 94"/>
                      <a:gd name="T4" fmla="*/ 65 w 65"/>
                      <a:gd name="T5" fmla="*/ 69 h 94"/>
                      <a:gd name="T6" fmla="*/ 60 w 65"/>
                      <a:gd name="T7" fmla="*/ 87 h 94"/>
                      <a:gd name="T8" fmla="*/ 54 w 65"/>
                      <a:gd name="T9" fmla="*/ 94 h 94"/>
                      <a:gd name="T10" fmla="*/ 0 w 65"/>
                      <a:gd name="T11" fmla="*/ 17 h 94"/>
                      <a:gd name="T12" fmla="*/ 0 w 6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65" h="94">
                        <a:moveTo>
                          <a:pt x="0" y="0"/>
                        </a:moveTo>
                        <a:lnTo>
                          <a:pt x="50" y="47"/>
                        </a:lnTo>
                        <a:lnTo>
                          <a:pt x="65" y="69"/>
                        </a:lnTo>
                        <a:lnTo>
                          <a:pt x="60" y="87"/>
                        </a:lnTo>
                        <a:lnTo>
                          <a:pt x="54" y="94"/>
                        </a:lnTo>
                        <a:lnTo>
                          <a:pt x="0" y="17"/>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95" name="Freeform 27">
                  <a:extLst>
                    <a:ext uri="{FF2B5EF4-FFF2-40B4-BE49-F238E27FC236}">
                      <a16:creationId xmlns:a16="http://schemas.microsoft.com/office/drawing/2014/main" id="{E0CEEC37-00E7-464D-8E82-E6E59EAA0249}"/>
                    </a:ext>
                  </a:extLst>
                </p:cNvPr>
                <p:cNvSpPr>
                  <a:spLocks/>
                </p:cNvSpPr>
                <p:nvPr/>
              </p:nvSpPr>
              <p:spPr bwMode="auto">
                <a:xfrm>
                  <a:off x="4246563" y="3725863"/>
                  <a:ext cx="604838" cy="617538"/>
                </a:xfrm>
                <a:custGeom>
                  <a:avLst/>
                  <a:gdLst>
                    <a:gd name="T0" fmla="*/ 352 w 381"/>
                    <a:gd name="T1" fmla="*/ 0 h 389"/>
                    <a:gd name="T2" fmla="*/ 352 w 381"/>
                    <a:gd name="T3" fmla="*/ 15 h 389"/>
                    <a:gd name="T4" fmla="*/ 376 w 381"/>
                    <a:gd name="T5" fmla="*/ 47 h 389"/>
                    <a:gd name="T6" fmla="*/ 381 w 381"/>
                    <a:gd name="T7" fmla="*/ 64 h 389"/>
                    <a:gd name="T8" fmla="*/ 375 w 381"/>
                    <a:gd name="T9" fmla="*/ 77 h 389"/>
                    <a:gd name="T10" fmla="*/ 357 w 381"/>
                    <a:gd name="T11" fmla="*/ 78 h 389"/>
                    <a:gd name="T12" fmla="*/ 352 w 381"/>
                    <a:gd name="T13" fmla="*/ 127 h 389"/>
                    <a:gd name="T14" fmla="*/ 319 w 381"/>
                    <a:gd name="T15" fmla="*/ 146 h 389"/>
                    <a:gd name="T16" fmla="*/ 304 w 381"/>
                    <a:gd name="T17" fmla="*/ 171 h 389"/>
                    <a:gd name="T18" fmla="*/ 265 w 381"/>
                    <a:gd name="T19" fmla="*/ 228 h 389"/>
                    <a:gd name="T20" fmla="*/ 234 w 381"/>
                    <a:gd name="T21" fmla="*/ 267 h 389"/>
                    <a:gd name="T22" fmla="*/ 204 w 381"/>
                    <a:gd name="T23" fmla="*/ 290 h 389"/>
                    <a:gd name="T24" fmla="*/ 197 w 381"/>
                    <a:gd name="T25" fmla="*/ 350 h 389"/>
                    <a:gd name="T26" fmla="*/ 175 w 381"/>
                    <a:gd name="T27" fmla="*/ 374 h 389"/>
                    <a:gd name="T28" fmla="*/ 145 w 381"/>
                    <a:gd name="T29" fmla="*/ 376 h 389"/>
                    <a:gd name="T30" fmla="*/ 128 w 381"/>
                    <a:gd name="T31" fmla="*/ 389 h 389"/>
                    <a:gd name="T32" fmla="*/ 101 w 381"/>
                    <a:gd name="T33" fmla="*/ 366 h 389"/>
                    <a:gd name="T34" fmla="*/ 80 w 381"/>
                    <a:gd name="T35" fmla="*/ 360 h 389"/>
                    <a:gd name="T36" fmla="*/ 74 w 381"/>
                    <a:gd name="T37" fmla="*/ 344 h 389"/>
                    <a:gd name="T38" fmla="*/ 65 w 381"/>
                    <a:gd name="T39" fmla="*/ 339 h 389"/>
                    <a:gd name="T40" fmla="*/ 50 w 381"/>
                    <a:gd name="T41" fmla="*/ 345 h 389"/>
                    <a:gd name="T42" fmla="*/ 44 w 381"/>
                    <a:gd name="T43" fmla="*/ 302 h 389"/>
                    <a:gd name="T44" fmla="*/ 55 w 381"/>
                    <a:gd name="T45" fmla="*/ 286 h 389"/>
                    <a:gd name="T46" fmla="*/ 46 w 381"/>
                    <a:gd name="T47" fmla="*/ 261 h 389"/>
                    <a:gd name="T48" fmla="*/ 26 w 381"/>
                    <a:gd name="T49" fmla="*/ 238 h 389"/>
                    <a:gd name="T50" fmla="*/ 22 w 381"/>
                    <a:gd name="T51" fmla="*/ 223 h 389"/>
                    <a:gd name="T52" fmla="*/ 5 w 381"/>
                    <a:gd name="T53" fmla="*/ 207 h 389"/>
                    <a:gd name="T54" fmla="*/ 5 w 381"/>
                    <a:gd name="T55" fmla="*/ 171 h 389"/>
                    <a:gd name="T56" fmla="*/ 0 w 381"/>
                    <a:gd name="T57" fmla="*/ 158 h 389"/>
                    <a:gd name="T58" fmla="*/ 8 w 381"/>
                    <a:gd name="T59" fmla="*/ 148 h 389"/>
                    <a:gd name="T60" fmla="*/ 59 w 381"/>
                    <a:gd name="T61" fmla="*/ 146 h 389"/>
                    <a:gd name="T62" fmla="*/ 74 w 381"/>
                    <a:gd name="T63" fmla="*/ 141 h 389"/>
                    <a:gd name="T64" fmla="*/ 86 w 381"/>
                    <a:gd name="T65" fmla="*/ 94 h 389"/>
                    <a:gd name="T66" fmla="*/ 92 w 381"/>
                    <a:gd name="T67" fmla="*/ 70 h 389"/>
                    <a:gd name="T68" fmla="*/ 126 w 381"/>
                    <a:gd name="T69" fmla="*/ 26 h 389"/>
                    <a:gd name="T70" fmla="*/ 180 w 381"/>
                    <a:gd name="T71" fmla="*/ 13 h 389"/>
                    <a:gd name="T72" fmla="*/ 200 w 381"/>
                    <a:gd name="T73" fmla="*/ 25 h 389"/>
                    <a:gd name="T74" fmla="*/ 248 w 381"/>
                    <a:gd name="T75" fmla="*/ 26 h 389"/>
                    <a:gd name="T76" fmla="*/ 249 w 381"/>
                    <a:gd name="T77" fmla="*/ 13 h 389"/>
                    <a:gd name="T78" fmla="*/ 260 w 381"/>
                    <a:gd name="T79" fmla="*/ 1 h 389"/>
                    <a:gd name="T80" fmla="*/ 281 w 381"/>
                    <a:gd name="T81" fmla="*/ 20 h 389"/>
                    <a:gd name="T82" fmla="*/ 336 w 381"/>
                    <a:gd name="T83" fmla="*/ 1 h 389"/>
                    <a:gd name="T84" fmla="*/ 352 w 381"/>
                    <a:gd name="T8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389">
                      <a:moveTo>
                        <a:pt x="352" y="0"/>
                      </a:moveTo>
                      <a:lnTo>
                        <a:pt x="352" y="15"/>
                      </a:lnTo>
                      <a:lnTo>
                        <a:pt x="376" y="47"/>
                      </a:lnTo>
                      <a:lnTo>
                        <a:pt x="381" y="64"/>
                      </a:lnTo>
                      <a:lnTo>
                        <a:pt x="375" y="77"/>
                      </a:lnTo>
                      <a:lnTo>
                        <a:pt x="357" y="78"/>
                      </a:lnTo>
                      <a:lnTo>
                        <a:pt x="352" y="127"/>
                      </a:lnTo>
                      <a:lnTo>
                        <a:pt x="319" y="146"/>
                      </a:lnTo>
                      <a:lnTo>
                        <a:pt x="304" y="171"/>
                      </a:lnTo>
                      <a:lnTo>
                        <a:pt x="265" y="228"/>
                      </a:lnTo>
                      <a:lnTo>
                        <a:pt x="234" y="267"/>
                      </a:lnTo>
                      <a:lnTo>
                        <a:pt x="204" y="290"/>
                      </a:lnTo>
                      <a:lnTo>
                        <a:pt x="197" y="350"/>
                      </a:lnTo>
                      <a:lnTo>
                        <a:pt x="175" y="374"/>
                      </a:lnTo>
                      <a:lnTo>
                        <a:pt x="145" y="376"/>
                      </a:lnTo>
                      <a:lnTo>
                        <a:pt x="128" y="389"/>
                      </a:lnTo>
                      <a:lnTo>
                        <a:pt x="101" y="366"/>
                      </a:lnTo>
                      <a:lnTo>
                        <a:pt x="80" y="360"/>
                      </a:lnTo>
                      <a:lnTo>
                        <a:pt x="74" y="344"/>
                      </a:lnTo>
                      <a:lnTo>
                        <a:pt x="65" y="339"/>
                      </a:lnTo>
                      <a:lnTo>
                        <a:pt x="50" y="345"/>
                      </a:lnTo>
                      <a:lnTo>
                        <a:pt x="44" y="302"/>
                      </a:lnTo>
                      <a:lnTo>
                        <a:pt x="55" y="286"/>
                      </a:lnTo>
                      <a:lnTo>
                        <a:pt x="46" y="261"/>
                      </a:lnTo>
                      <a:lnTo>
                        <a:pt x="26" y="238"/>
                      </a:lnTo>
                      <a:lnTo>
                        <a:pt x="22" y="223"/>
                      </a:lnTo>
                      <a:lnTo>
                        <a:pt x="5" y="207"/>
                      </a:lnTo>
                      <a:lnTo>
                        <a:pt x="5" y="171"/>
                      </a:lnTo>
                      <a:lnTo>
                        <a:pt x="0" y="158"/>
                      </a:lnTo>
                      <a:lnTo>
                        <a:pt x="8" y="148"/>
                      </a:lnTo>
                      <a:lnTo>
                        <a:pt x="59" y="146"/>
                      </a:lnTo>
                      <a:lnTo>
                        <a:pt x="74" y="141"/>
                      </a:lnTo>
                      <a:lnTo>
                        <a:pt x="86" y="94"/>
                      </a:lnTo>
                      <a:lnTo>
                        <a:pt x="92" y="70"/>
                      </a:lnTo>
                      <a:lnTo>
                        <a:pt x="126" y="26"/>
                      </a:lnTo>
                      <a:lnTo>
                        <a:pt x="180" y="13"/>
                      </a:lnTo>
                      <a:lnTo>
                        <a:pt x="200" y="25"/>
                      </a:lnTo>
                      <a:lnTo>
                        <a:pt x="248" y="26"/>
                      </a:lnTo>
                      <a:lnTo>
                        <a:pt x="249" y="13"/>
                      </a:lnTo>
                      <a:lnTo>
                        <a:pt x="260" y="1"/>
                      </a:lnTo>
                      <a:lnTo>
                        <a:pt x="281" y="20"/>
                      </a:lnTo>
                      <a:lnTo>
                        <a:pt x="336" y="1"/>
                      </a:lnTo>
                      <a:lnTo>
                        <a:pt x="35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6" name="Freeform 87">
                  <a:extLst>
                    <a:ext uri="{FF2B5EF4-FFF2-40B4-BE49-F238E27FC236}">
                      <a16:creationId xmlns:a16="http://schemas.microsoft.com/office/drawing/2014/main" id="{320CB0B5-95B5-4B29-BE15-CF08C1A2F5B9}"/>
                    </a:ext>
                  </a:extLst>
                </p:cNvPr>
                <p:cNvSpPr>
                  <a:spLocks/>
                </p:cNvSpPr>
                <p:nvPr/>
              </p:nvSpPr>
              <p:spPr bwMode="auto">
                <a:xfrm>
                  <a:off x="3471863" y="3138488"/>
                  <a:ext cx="692150" cy="501650"/>
                </a:xfrm>
                <a:custGeom>
                  <a:avLst/>
                  <a:gdLst>
                    <a:gd name="T0" fmla="*/ 253 w 436"/>
                    <a:gd name="T1" fmla="*/ 0 h 316"/>
                    <a:gd name="T2" fmla="*/ 270 w 436"/>
                    <a:gd name="T3" fmla="*/ 12 h 316"/>
                    <a:gd name="T4" fmla="*/ 287 w 436"/>
                    <a:gd name="T5" fmla="*/ 19 h 316"/>
                    <a:gd name="T6" fmla="*/ 293 w 436"/>
                    <a:gd name="T7" fmla="*/ 23 h 316"/>
                    <a:gd name="T8" fmla="*/ 313 w 436"/>
                    <a:gd name="T9" fmla="*/ 12 h 316"/>
                    <a:gd name="T10" fmla="*/ 336 w 436"/>
                    <a:gd name="T11" fmla="*/ 15 h 316"/>
                    <a:gd name="T12" fmla="*/ 416 w 436"/>
                    <a:gd name="T13" fmla="*/ 103 h 316"/>
                    <a:gd name="T14" fmla="*/ 412 w 436"/>
                    <a:gd name="T15" fmla="*/ 107 h 316"/>
                    <a:gd name="T16" fmla="*/ 395 w 436"/>
                    <a:gd name="T17" fmla="*/ 122 h 316"/>
                    <a:gd name="T18" fmla="*/ 409 w 436"/>
                    <a:gd name="T19" fmla="*/ 136 h 316"/>
                    <a:gd name="T20" fmla="*/ 436 w 436"/>
                    <a:gd name="T21" fmla="*/ 191 h 316"/>
                    <a:gd name="T22" fmla="*/ 424 w 436"/>
                    <a:gd name="T23" fmla="*/ 203 h 316"/>
                    <a:gd name="T24" fmla="*/ 429 w 436"/>
                    <a:gd name="T25" fmla="*/ 246 h 316"/>
                    <a:gd name="T26" fmla="*/ 411 w 436"/>
                    <a:gd name="T27" fmla="*/ 301 h 316"/>
                    <a:gd name="T28" fmla="*/ 396 w 436"/>
                    <a:gd name="T29" fmla="*/ 304 h 316"/>
                    <a:gd name="T30" fmla="*/ 342 w 436"/>
                    <a:gd name="T31" fmla="*/ 301 h 316"/>
                    <a:gd name="T32" fmla="*/ 344 w 436"/>
                    <a:gd name="T33" fmla="*/ 286 h 316"/>
                    <a:gd name="T34" fmla="*/ 311 w 436"/>
                    <a:gd name="T35" fmla="*/ 281 h 316"/>
                    <a:gd name="T36" fmla="*/ 285 w 436"/>
                    <a:gd name="T37" fmla="*/ 301 h 316"/>
                    <a:gd name="T38" fmla="*/ 258 w 436"/>
                    <a:gd name="T39" fmla="*/ 306 h 316"/>
                    <a:gd name="T40" fmla="*/ 258 w 436"/>
                    <a:gd name="T41" fmla="*/ 316 h 316"/>
                    <a:gd name="T42" fmla="*/ 245 w 436"/>
                    <a:gd name="T43" fmla="*/ 310 h 316"/>
                    <a:gd name="T44" fmla="*/ 233 w 436"/>
                    <a:gd name="T45" fmla="*/ 299 h 316"/>
                    <a:gd name="T46" fmla="*/ 224 w 436"/>
                    <a:gd name="T47" fmla="*/ 307 h 316"/>
                    <a:gd name="T48" fmla="*/ 167 w 436"/>
                    <a:gd name="T49" fmla="*/ 275 h 316"/>
                    <a:gd name="T50" fmla="*/ 144 w 436"/>
                    <a:gd name="T51" fmla="*/ 265 h 316"/>
                    <a:gd name="T52" fmla="*/ 98 w 436"/>
                    <a:gd name="T53" fmla="*/ 234 h 316"/>
                    <a:gd name="T54" fmla="*/ 83 w 436"/>
                    <a:gd name="T55" fmla="*/ 188 h 316"/>
                    <a:gd name="T56" fmla="*/ 0 w 436"/>
                    <a:gd name="T57" fmla="*/ 96 h 316"/>
                    <a:gd name="T58" fmla="*/ 6 w 436"/>
                    <a:gd name="T59" fmla="*/ 79 h 316"/>
                    <a:gd name="T60" fmla="*/ 26 w 436"/>
                    <a:gd name="T61" fmla="*/ 53 h 316"/>
                    <a:gd name="T62" fmla="*/ 35 w 436"/>
                    <a:gd name="T63" fmla="*/ 19 h 316"/>
                    <a:gd name="T64" fmla="*/ 56 w 436"/>
                    <a:gd name="T65" fmla="*/ 20 h 316"/>
                    <a:gd name="T66" fmla="*/ 113 w 436"/>
                    <a:gd name="T67" fmla="*/ 62 h 316"/>
                    <a:gd name="T68" fmla="*/ 158 w 436"/>
                    <a:gd name="T69" fmla="*/ 71 h 316"/>
                    <a:gd name="T70" fmla="*/ 172 w 436"/>
                    <a:gd name="T71" fmla="*/ 64 h 316"/>
                    <a:gd name="T72" fmla="*/ 171 w 436"/>
                    <a:gd name="T73" fmla="*/ 24 h 316"/>
                    <a:gd name="T74" fmla="*/ 183 w 436"/>
                    <a:gd name="T75" fmla="*/ 13 h 316"/>
                    <a:gd name="T76" fmla="*/ 187 w 436"/>
                    <a:gd name="T77" fmla="*/ 15 h 316"/>
                    <a:gd name="T78" fmla="*/ 189 w 436"/>
                    <a:gd name="T79" fmla="*/ 34 h 316"/>
                    <a:gd name="T80" fmla="*/ 201 w 436"/>
                    <a:gd name="T81" fmla="*/ 48 h 316"/>
                    <a:gd name="T82" fmla="*/ 212 w 436"/>
                    <a:gd name="T83" fmla="*/ 47 h 316"/>
                    <a:gd name="T84" fmla="*/ 242 w 436"/>
                    <a:gd name="T85" fmla="*/ 3 h 316"/>
                    <a:gd name="T86" fmla="*/ 253 w 436"/>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16">
                      <a:moveTo>
                        <a:pt x="253" y="0"/>
                      </a:moveTo>
                      <a:lnTo>
                        <a:pt x="270" y="12"/>
                      </a:lnTo>
                      <a:lnTo>
                        <a:pt x="287" y="19"/>
                      </a:lnTo>
                      <a:lnTo>
                        <a:pt x="293" y="23"/>
                      </a:lnTo>
                      <a:lnTo>
                        <a:pt x="313" y="12"/>
                      </a:lnTo>
                      <a:lnTo>
                        <a:pt x="336" y="15"/>
                      </a:lnTo>
                      <a:lnTo>
                        <a:pt x="416" y="103"/>
                      </a:lnTo>
                      <a:lnTo>
                        <a:pt x="412" y="107"/>
                      </a:lnTo>
                      <a:lnTo>
                        <a:pt x="395" y="122"/>
                      </a:lnTo>
                      <a:lnTo>
                        <a:pt x="409" y="136"/>
                      </a:lnTo>
                      <a:lnTo>
                        <a:pt x="436" y="191"/>
                      </a:lnTo>
                      <a:lnTo>
                        <a:pt x="424" y="203"/>
                      </a:lnTo>
                      <a:lnTo>
                        <a:pt x="429" y="246"/>
                      </a:lnTo>
                      <a:lnTo>
                        <a:pt x="411" y="301"/>
                      </a:lnTo>
                      <a:lnTo>
                        <a:pt x="396" y="304"/>
                      </a:lnTo>
                      <a:lnTo>
                        <a:pt x="342" y="301"/>
                      </a:lnTo>
                      <a:lnTo>
                        <a:pt x="344" y="286"/>
                      </a:lnTo>
                      <a:lnTo>
                        <a:pt x="311" y="281"/>
                      </a:lnTo>
                      <a:lnTo>
                        <a:pt x="285" y="301"/>
                      </a:lnTo>
                      <a:lnTo>
                        <a:pt x="258" y="306"/>
                      </a:lnTo>
                      <a:lnTo>
                        <a:pt x="258" y="316"/>
                      </a:lnTo>
                      <a:lnTo>
                        <a:pt x="245" y="310"/>
                      </a:lnTo>
                      <a:lnTo>
                        <a:pt x="233" y="299"/>
                      </a:lnTo>
                      <a:lnTo>
                        <a:pt x="224" y="307"/>
                      </a:lnTo>
                      <a:lnTo>
                        <a:pt x="167" y="275"/>
                      </a:lnTo>
                      <a:lnTo>
                        <a:pt x="144" y="265"/>
                      </a:lnTo>
                      <a:lnTo>
                        <a:pt x="98" y="234"/>
                      </a:lnTo>
                      <a:lnTo>
                        <a:pt x="83" y="188"/>
                      </a:lnTo>
                      <a:lnTo>
                        <a:pt x="0" y="96"/>
                      </a:lnTo>
                      <a:lnTo>
                        <a:pt x="6" y="79"/>
                      </a:lnTo>
                      <a:lnTo>
                        <a:pt x="26" y="53"/>
                      </a:lnTo>
                      <a:lnTo>
                        <a:pt x="35" y="19"/>
                      </a:lnTo>
                      <a:lnTo>
                        <a:pt x="56" y="20"/>
                      </a:lnTo>
                      <a:lnTo>
                        <a:pt x="113" y="62"/>
                      </a:lnTo>
                      <a:lnTo>
                        <a:pt x="158" y="71"/>
                      </a:lnTo>
                      <a:lnTo>
                        <a:pt x="172" y="64"/>
                      </a:lnTo>
                      <a:lnTo>
                        <a:pt x="171" y="24"/>
                      </a:lnTo>
                      <a:lnTo>
                        <a:pt x="183" y="13"/>
                      </a:lnTo>
                      <a:lnTo>
                        <a:pt x="187" y="15"/>
                      </a:lnTo>
                      <a:lnTo>
                        <a:pt x="189" y="34"/>
                      </a:lnTo>
                      <a:lnTo>
                        <a:pt x="201" y="48"/>
                      </a:lnTo>
                      <a:lnTo>
                        <a:pt x="212" y="47"/>
                      </a:lnTo>
                      <a:lnTo>
                        <a:pt x="242" y="3"/>
                      </a:lnTo>
                      <a:lnTo>
                        <a:pt x="25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7" name="Freeform 90">
                  <a:extLst>
                    <a:ext uri="{FF2B5EF4-FFF2-40B4-BE49-F238E27FC236}">
                      <a16:creationId xmlns:a16="http://schemas.microsoft.com/office/drawing/2014/main" id="{27550E02-B359-40D7-A0DB-382BF1CE0177}"/>
                    </a:ext>
                  </a:extLst>
                </p:cNvPr>
                <p:cNvSpPr>
                  <a:spLocks/>
                </p:cNvSpPr>
                <p:nvPr/>
              </p:nvSpPr>
              <p:spPr bwMode="auto">
                <a:xfrm>
                  <a:off x="4217988" y="2195513"/>
                  <a:ext cx="571500" cy="600075"/>
                </a:xfrm>
                <a:custGeom>
                  <a:avLst/>
                  <a:gdLst>
                    <a:gd name="T0" fmla="*/ 217 w 360"/>
                    <a:gd name="T1" fmla="*/ 0 h 378"/>
                    <a:gd name="T2" fmla="*/ 222 w 360"/>
                    <a:gd name="T3" fmla="*/ 5 h 378"/>
                    <a:gd name="T4" fmla="*/ 231 w 360"/>
                    <a:gd name="T5" fmla="*/ 76 h 378"/>
                    <a:gd name="T6" fmla="*/ 275 w 360"/>
                    <a:gd name="T7" fmla="*/ 101 h 378"/>
                    <a:gd name="T8" fmla="*/ 299 w 360"/>
                    <a:gd name="T9" fmla="*/ 89 h 378"/>
                    <a:gd name="T10" fmla="*/ 304 w 360"/>
                    <a:gd name="T11" fmla="*/ 94 h 378"/>
                    <a:gd name="T12" fmla="*/ 304 w 360"/>
                    <a:gd name="T13" fmla="*/ 101 h 378"/>
                    <a:gd name="T14" fmla="*/ 319 w 360"/>
                    <a:gd name="T15" fmla="*/ 119 h 378"/>
                    <a:gd name="T16" fmla="*/ 337 w 360"/>
                    <a:gd name="T17" fmla="*/ 121 h 378"/>
                    <a:gd name="T18" fmla="*/ 354 w 360"/>
                    <a:gd name="T19" fmla="*/ 149 h 378"/>
                    <a:gd name="T20" fmla="*/ 344 w 360"/>
                    <a:gd name="T21" fmla="*/ 171 h 378"/>
                    <a:gd name="T22" fmla="*/ 344 w 360"/>
                    <a:gd name="T23" fmla="*/ 201 h 378"/>
                    <a:gd name="T24" fmla="*/ 360 w 360"/>
                    <a:gd name="T25" fmla="*/ 222 h 378"/>
                    <a:gd name="T26" fmla="*/ 357 w 360"/>
                    <a:gd name="T27" fmla="*/ 233 h 378"/>
                    <a:gd name="T28" fmla="*/ 337 w 360"/>
                    <a:gd name="T29" fmla="*/ 247 h 378"/>
                    <a:gd name="T30" fmla="*/ 335 w 360"/>
                    <a:gd name="T31" fmla="*/ 265 h 378"/>
                    <a:gd name="T32" fmla="*/ 314 w 360"/>
                    <a:gd name="T33" fmla="*/ 300 h 378"/>
                    <a:gd name="T34" fmla="*/ 296 w 360"/>
                    <a:gd name="T35" fmla="*/ 307 h 378"/>
                    <a:gd name="T36" fmla="*/ 296 w 360"/>
                    <a:gd name="T37" fmla="*/ 320 h 378"/>
                    <a:gd name="T38" fmla="*/ 226 w 360"/>
                    <a:gd name="T39" fmla="*/ 378 h 378"/>
                    <a:gd name="T40" fmla="*/ 193 w 360"/>
                    <a:gd name="T41" fmla="*/ 366 h 378"/>
                    <a:gd name="T42" fmla="*/ 181 w 360"/>
                    <a:gd name="T43" fmla="*/ 370 h 378"/>
                    <a:gd name="T44" fmla="*/ 122 w 360"/>
                    <a:gd name="T45" fmla="*/ 366 h 378"/>
                    <a:gd name="T46" fmla="*/ 94 w 360"/>
                    <a:gd name="T47" fmla="*/ 358 h 378"/>
                    <a:gd name="T48" fmla="*/ 64 w 360"/>
                    <a:gd name="T49" fmla="*/ 358 h 378"/>
                    <a:gd name="T50" fmla="*/ 63 w 360"/>
                    <a:gd name="T51" fmla="*/ 349 h 378"/>
                    <a:gd name="T52" fmla="*/ 75 w 360"/>
                    <a:gd name="T53" fmla="*/ 322 h 378"/>
                    <a:gd name="T54" fmla="*/ 26 w 360"/>
                    <a:gd name="T55" fmla="*/ 322 h 378"/>
                    <a:gd name="T56" fmla="*/ 0 w 360"/>
                    <a:gd name="T57" fmla="*/ 294 h 378"/>
                    <a:gd name="T58" fmla="*/ 11 w 360"/>
                    <a:gd name="T59" fmla="*/ 281 h 378"/>
                    <a:gd name="T60" fmla="*/ 15 w 360"/>
                    <a:gd name="T61" fmla="*/ 245 h 378"/>
                    <a:gd name="T62" fmla="*/ 42 w 360"/>
                    <a:gd name="T63" fmla="*/ 216 h 378"/>
                    <a:gd name="T64" fmla="*/ 35 w 360"/>
                    <a:gd name="T65" fmla="*/ 196 h 378"/>
                    <a:gd name="T66" fmla="*/ 53 w 360"/>
                    <a:gd name="T67" fmla="*/ 170 h 378"/>
                    <a:gd name="T68" fmla="*/ 54 w 360"/>
                    <a:gd name="T69" fmla="*/ 144 h 378"/>
                    <a:gd name="T70" fmla="*/ 78 w 360"/>
                    <a:gd name="T71" fmla="*/ 119 h 378"/>
                    <a:gd name="T72" fmla="*/ 75 w 360"/>
                    <a:gd name="T73" fmla="*/ 71 h 378"/>
                    <a:gd name="T74" fmla="*/ 102 w 360"/>
                    <a:gd name="T75" fmla="*/ 53 h 378"/>
                    <a:gd name="T76" fmla="*/ 136 w 360"/>
                    <a:gd name="T77" fmla="*/ 48 h 378"/>
                    <a:gd name="T78" fmla="*/ 166 w 360"/>
                    <a:gd name="T79" fmla="*/ 20 h 378"/>
                    <a:gd name="T80" fmla="*/ 194 w 360"/>
                    <a:gd name="T81" fmla="*/ 13 h 378"/>
                    <a:gd name="T82" fmla="*/ 217 w 360"/>
                    <a:gd name="T8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378">
                      <a:moveTo>
                        <a:pt x="217" y="0"/>
                      </a:moveTo>
                      <a:lnTo>
                        <a:pt x="222" y="5"/>
                      </a:lnTo>
                      <a:lnTo>
                        <a:pt x="231" y="76"/>
                      </a:lnTo>
                      <a:lnTo>
                        <a:pt x="275" y="101"/>
                      </a:lnTo>
                      <a:lnTo>
                        <a:pt x="299" y="89"/>
                      </a:lnTo>
                      <a:lnTo>
                        <a:pt x="304" y="94"/>
                      </a:lnTo>
                      <a:lnTo>
                        <a:pt x="304" y="101"/>
                      </a:lnTo>
                      <a:lnTo>
                        <a:pt x="319" y="119"/>
                      </a:lnTo>
                      <a:lnTo>
                        <a:pt x="337" y="121"/>
                      </a:lnTo>
                      <a:lnTo>
                        <a:pt x="354" y="149"/>
                      </a:lnTo>
                      <a:lnTo>
                        <a:pt x="344" y="171"/>
                      </a:lnTo>
                      <a:lnTo>
                        <a:pt x="344" y="201"/>
                      </a:lnTo>
                      <a:lnTo>
                        <a:pt x="360" y="222"/>
                      </a:lnTo>
                      <a:lnTo>
                        <a:pt x="357" y="233"/>
                      </a:lnTo>
                      <a:lnTo>
                        <a:pt x="337" y="247"/>
                      </a:lnTo>
                      <a:lnTo>
                        <a:pt x="335" y="265"/>
                      </a:lnTo>
                      <a:lnTo>
                        <a:pt x="314" y="300"/>
                      </a:lnTo>
                      <a:lnTo>
                        <a:pt x="296" y="307"/>
                      </a:lnTo>
                      <a:lnTo>
                        <a:pt x="296" y="320"/>
                      </a:lnTo>
                      <a:lnTo>
                        <a:pt x="226" y="378"/>
                      </a:lnTo>
                      <a:lnTo>
                        <a:pt x="193" y="366"/>
                      </a:lnTo>
                      <a:lnTo>
                        <a:pt x="181" y="370"/>
                      </a:lnTo>
                      <a:lnTo>
                        <a:pt x="122" y="366"/>
                      </a:lnTo>
                      <a:lnTo>
                        <a:pt x="94" y="358"/>
                      </a:lnTo>
                      <a:lnTo>
                        <a:pt x="64" y="358"/>
                      </a:lnTo>
                      <a:lnTo>
                        <a:pt x="63" y="349"/>
                      </a:lnTo>
                      <a:lnTo>
                        <a:pt x="75" y="322"/>
                      </a:lnTo>
                      <a:lnTo>
                        <a:pt x="26" y="322"/>
                      </a:lnTo>
                      <a:lnTo>
                        <a:pt x="0" y="294"/>
                      </a:lnTo>
                      <a:lnTo>
                        <a:pt x="11" y="281"/>
                      </a:lnTo>
                      <a:lnTo>
                        <a:pt x="15" y="245"/>
                      </a:lnTo>
                      <a:lnTo>
                        <a:pt x="42" y="216"/>
                      </a:lnTo>
                      <a:lnTo>
                        <a:pt x="35" y="196"/>
                      </a:lnTo>
                      <a:lnTo>
                        <a:pt x="53" y="170"/>
                      </a:lnTo>
                      <a:lnTo>
                        <a:pt x="54" y="144"/>
                      </a:lnTo>
                      <a:lnTo>
                        <a:pt x="78" y="119"/>
                      </a:lnTo>
                      <a:lnTo>
                        <a:pt x="75" y="71"/>
                      </a:lnTo>
                      <a:lnTo>
                        <a:pt x="102" y="53"/>
                      </a:lnTo>
                      <a:lnTo>
                        <a:pt x="136" y="48"/>
                      </a:lnTo>
                      <a:lnTo>
                        <a:pt x="166" y="20"/>
                      </a:lnTo>
                      <a:lnTo>
                        <a:pt x="194" y="13"/>
                      </a:lnTo>
                      <a:lnTo>
                        <a:pt x="21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8" name="Freeform 91">
                  <a:extLst>
                    <a:ext uri="{FF2B5EF4-FFF2-40B4-BE49-F238E27FC236}">
                      <a16:creationId xmlns:a16="http://schemas.microsoft.com/office/drawing/2014/main" id="{FCEF2FAC-9A03-4269-B639-AA14D171341F}"/>
                    </a:ext>
                  </a:extLst>
                </p:cNvPr>
                <p:cNvSpPr>
                  <a:spLocks/>
                </p:cNvSpPr>
                <p:nvPr/>
              </p:nvSpPr>
              <p:spPr bwMode="auto">
                <a:xfrm>
                  <a:off x="3873501" y="2162176"/>
                  <a:ext cx="506413" cy="541338"/>
                </a:xfrm>
                <a:custGeom>
                  <a:avLst/>
                  <a:gdLst>
                    <a:gd name="T0" fmla="*/ 265 w 319"/>
                    <a:gd name="T1" fmla="*/ 0 h 341"/>
                    <a:gd name="T2" fmla="*/ 285 w 319"/>
                    <a:gd name="T3" fmla="*/ 10 h 341"/>
                    <a:gd name="T4" fmla="*/ 292 w 319"/>
                    <a:gd name="T5" fmla="*/ 49 h 341"/>
                    <a:gd name="T6" fmla="*/ 317 w 319"/>
                    <a:gd name="T7" fmla="*/ 48 h 341"/>
                    <a:gd name="T8" fmla="*/ 319 w 319"/>
                    <a:gd name="T9" fmla="*/ 74 h 341"/>
                    <a:gd name="T10" fmla="*/ 292 w 319"/>
                    <a:gd name="T11" fmla="*/ 92 h 341"/>
                    <a:gd name="T12" fmla="*/ 295 w 319"/>
                    <a:gd name="T13" fmla="*/ 140 h 341"/>
                    <a:gd name="T14" fmla="*/ 271 w 319"/>
                    <a:gd name="T15" fmla="*/ 165 h 341"/>
                    <a:gd name="T16" fmla="*/ 270 w 319"/>
                    <a:gd name="T17" fmla="*/ 191 h 341"/>
                    <a:gd name="T18" fmla="*/ 252 w 319"/>
                    <a:gd name="T19" fmla="*/ 217 h 341"/>
                    <a:gd name="T20" fmla="*/ 259 w 319"/>
                    <a:gd name="T21" fmla="*/ 237 h 341"/>
                    <a:gd name="T22" fmla="*/ 232 w 319"/>
                    <a:gd name="T23" fmla="*/ 266 h 341"/>
                    <a:gd name="T24" fmla="*/ 228 w 319"/>
                    <a:gd name="T25" fmla="*/ 302 h 341"/>
                    <a:gd name="T26" fmla="*/ 217 w 319"/>
                    <a:gd name="T27" fmla="*/ 315 h 341"/>
                    <a:gd name="T28" fmla="*/ 208 w 319"/>
                    <a:gd name="T29" fmla="*/ 326 h 341"/>
                    <a:gd name="T30" fmla="*/ 151 w 319"/>
                    <a:gd name="T31" fmla="*/ 341 h 341"/>
                    <a:gd name="T32" fmla="*/ 102 w 319"/>
                    <a:gd name="T33" fmla="*/ 330 h 341"/>
                    <a:gd name="T34" fmla="*/ 3 w 319"/>
                    <a:gd name="T35" fmla="*/ 328 h 341"/>
                    <a:gd name="T36" fmla="*/ 0 w 319"/>
                    <a:gd name="T37" fmla="*/ 323 h 341"/>
                    <a:gd name="T38" fmla="*/ 23 w 319"/>
                    <a:gd name="T39" fmla="*/ 257 h 341"/>
                    <a:gd name="T40" fmla="*/ 60 w 319"/>
                    <a:gd name="T41" fmla="*/ 241 h 341"/>
                    <a:gd name="T42" fmla="*/ 67 w 319"/>
                    <a:gd name="T43" fmla="*/ 242 h 341"/>
                    <a:gd name="T44" fmla="*/ 72 w 319"/>
                    <a:gd name="T45" fmla="*/ 228 h 341"/>
                    <a:gd name="T46" fmla="*/ 62 w 319"/>
                    <a:gd name="T47" fmla="*/ 176 h 341"/>
                    <a:gd name="T48" fmla="*/ 45 w 319"/>
                    <a:gd name="T49" fmla="*/ 129 h 341"/>
                    <a:gd name="T50" fmla="*/ 58 w 319"/>
                    <a:gd name="T51" fmla="*/ 93 h 341"/>
                    <a:gd name="T52" fmla="*/ 55 w 319"/>
                    <a:gd name="T53" fmla="*/ 45 h 341"/>
                    <a:gd name="T54" fmla="*/ 58 w 319"/>
                    <a:gd name="T55" fmla="*/ 36 h 341"/>
                    <a:gd name="T56" fmla="*/ 108 w 319"/>
                    <a:gd name="T57" fmla="*/ 33 h 341"/>
                    <a:gd name="T58" fmla="*/ 113 w 319"/>
                    <a:gd name="T59" fmla="*/ 40 h 341"/>
                    <a:gd name="T60" fmla="*/ 131 w 319"/>
                    <a:gd name="T61" fmla="*/ 45 h 341"/>
                    <a:gd name="T62" fmla="*/ 197 w 319"/>
                    <a:gd name="T63" fmla="*/ 29 h 341"/>
                    <a:gd name="T64" fmla="*/ 250 w 319"/>
                    <a:gd name="T65" fmla="*/ 25 h 341"/>
                    <a:gd name="T66" fmla="*/ 265 w 319"/>
                    <a:gd name="T6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41">
                      <a:moveTo>
                        <a:pt x="265" y="0"/>
                      </a:moveTo>
                      <a:lnTo>
                        <a:pt x="285" y="10"/>
                      </a:lnTo>
                      <a:lnTo>
                        <a:pt x="292" y="49"/>
                      </a:lnTo>
                      <a:lnTo>
                        <a:pt x="317" y="48"/>
                      </a:lnTo>
                      <a:lnTo>
                        <a:pt x="319" y="74"/>
                      </a:lnTo>
                      <a:lnTo>
                        <a:pt x="292" y="92"/>
                      </a:lnTo>
                      <a:lnTo>
                        <a:pt x="295" y="140"/>
                      </a:lnTo>
                      <a:lnTo>
                        <a:pt x="271" y="165"/>
                      </a:lnTo>
                      <a:lnTo>
                        <a:pt x="270" y="191"/>
                      </a:lnTo>
                      <a:lnTo>
                        <a:pt x="252" y="217"/>
                      </a:lnTo>
                      <a:lnTo>
                        <a:pt x="259" y="237"/>
                      </a:lnTo>
                      <a:lnTo>
                        <a:pt x="232" y="266"/>
                      </a:lnTo>
                      <a:lnTo>
                        <a:pt x="228" y="302"/>
                      </a:lnTo>
                      <a:lnTo>
                        <a:pt x="217" y="315"/>
                      </a:lnTo>
                      <a:lnTo>
                        <a:pt x="208" y="326"/>
                      </a:lnTo>
                      <a:lnTo>
                        <a:pt x="151" y="341"/>
                      </a:lnTo>
                      <a:lnTo>
                        <a:pt x="102" y="330"/>
                      </a:lnTo>
                      <a:lnTo>
                        <a:pt x="3" y="328"/>
                      </a:lnTo>
                      <a:lnTo>
                        <a:pt x="0" y="323"/>
                      </a:lnTo>
                      <a:lnTo>
                        <a:pt x="23" y="257"/>
                      </a:lnTo>
                      <a:lnTo>
                        <a:pt x="60" y="241"/>
                      </a:lnTo>
                      <a:lnTo>
                        <a:pt x="67" y="242"/>
                      </a:lnTo>
                      <a:lnTo>
                        <a:pt x="72" y="228"/>
                      </a:lnTo>
                      <a:lnTo>
                        <a:pt x="62" y="176"/>
                      </a:lnTo>
                      <a:lnTo>
                        <a:pt x="45" y="129"/>
                      </a:lnTo>
                      <a:lnTo>
                        <a:pt x="58" y="93"/>
                      </a:lnTo>
                      <a:lnTo>
                        <a:pt x="55" y="45"/>
                      </a:lnTo>
                      <a:lnTo>
                        <a:pt x="58" y="36"/>
                      </a:lnTo>
                      <a:lnTo>
                        <a:pt x="108" y="33"/>
                      </a:lnTo>
                      <a:lnTo>
                        <a:pt x="113" y="40"/>
                      </a:lnTo>
                      <a:lnTo>
                        <a:pt x="131" y="45"/>
                      </a:lnTo>
                      <a:lnTo>
                        <a:pt x="197" y="29"/>
                      </a:lnTo>
                      <a:lnTo>
                        <a:pt x="250" y="25"/>
                      </a:lnTo>
                      <a:lnTo>
                        <a:pt x="26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9" name="Freeform 92">
                  <a:extLst>
                    <a:ext uri="{FF2B5EF4-FFF2-40B4-BE49-F238E27FC236}">
                      <a16:creationId xmlns:a16="http://schemas.microsoft.com/office/drawing/2014/main" id="{B2AD5DBE-3901-4604-B117-CDE0279CECA0}"/>
                    </a:ext>
                  </a:extLst>
                </p:cNvPr>
                <p:cNvSpPr>
                  <a:spLocks/>
                </p:cNvSpPr>
                <p:nvPr/>
              </p:nvSpPr>
              <p:spPr bwMode="auto">
                <a:xfrm>
                  <a:off x="3856038" y="2662238"/>
                  <a:ext cx="649288" cy="515938"/>
                </a:xfrm>
                <a:custGeom>
                  <a:avLst/>
                  <a:gdLst>
                    <a:gd name="T0" fmla="*/ 228 w 409"/>
                    <a:gd name="T1" fmla="*/ 0 h 325"/>
                    <a:gd name="T2" fmla="*/ 254 w 409"/>
                    <a:gd name="T3" fmla="*/ 28 h 325"/>
                    <a:gd name="T4" fmla="*/ 303 w 409"/>
                    <a:gd name="T5" fmla="*/ 28 h 325"/>
                    <a:gd name="T6" fmla="*/ 291 w 409"/>
                    <a:gd name="T7" fmla="*/ 55 h 325"/>
                    <a:gd name="T8" fmla="*/ 292 w 409"/>
                    <a:gd name="T9" fmla="*/ 64 h 325"/>
                    <a:gd name="T10" fmla="*/ 322 w 409"/>
                    <a:gd name="T11" fmla="*/ 64 h 325"/>
                    <a:gd name="T12" fmla="*/ 350 w 409"/>
                    <a:gd name="T13" fmla="*/ 72 h 325"/>
                    <a:gd name="T14" fmla="*/ 409 w 409"/>
                    <a:gd name="T15" fmla="*/ 76 h 325"/>
                    <a:gd name="T16" fmla="*/ 409 w 409"/>
                    <a:gd name="T17" fmla="*/ 110 h 325"/>
                    <a:gd name="T18" fmla="*/ 400 w 409"/>
                    <a:gd name="T19" fmla="*/ 161 h 325"/>
                    <a:gd name="T20" fmla="*/ 387 w 409"/>
                    <a:gd name="T21" fmla="*/ 188 h 325"/>
                    <a:gd name="T22" fmla="*/ 367 w 409"/>
                    <a:gd name="T23" fmla="*/ 248 h 325"/>
                    <a:gd name="T24" fmla="*/ 352 w 409"/>
                    <a:gd name="T25" fmla="*/ 249 h 325"/>
                    <a:gd name="T26" fmla="*/ 341 w 409"/>
                    <a:gd name="T27" fmla="*/ 273 h 325"/>
                    <a:gd name="T28" fmla="*/ 323 w 409"/>
                    <a:gd name="T29" fmla="*/ 285 h 325"/>
                    <a:gd name="T30" fmla="*/ 237 w 409"/>
                    <a:gd name="T31" fmla="*/ 284 h 325"/>
                    <a:gd name="T32" fmla="*/ 214 w 409"/>
                    <a:gd name="T33" fmla="*/ 295 h 325"/>
                    <a:gd name="T34" fmla="*/ 199 w 409"/>
                    <a:gd name="T35" fmla="*/ 319 h 325"/>
                    <a:gd name="T36" fmla="*/ 138 w 409"/>
                    <a:gd name="T37" fmla="*/ 325 h 325"/>
                    <a:gd name="T38" fmla="*/ 94 w 409"/>
                    <a:gd name="T39" fmla="*/ 315 h 325"/>
                    <a:gd name="T40" fmla="*/ 71 w 409"/>
                    <a:gd name="T41" fmla="*/ 312 h 325"/>
                    <a:gd name="T42" fmla="*/ 51 w 409"/>
                    <a:gd name="T43" fmla="*/ 323 h 325"/>
                    <a:gd name="T44" fmla="*/ 45 w 409"/>
                    <a:gd name="T45" fmla="*/ 319 h 325"/>
                    <a:gd name="T46" fmla="*/ 46 w 409"/>
                    <a:gd name="T47" fmla="*/ 309 h 325"/>
                    <a:gd name="T48" fmla="*/ 33 w 409"/>
                    <a:gd name="T49" fmla="*/ 294 h 325"/>
                    <a:gd name="T50" fmla="*/ 15 w 409"/>
                    <a:gd name="T51" fmla="*/ 277 h 325"/>
                    <a:gd name="T52" fmla="*/ 24 w 409"/>
                    <a:gd name="T53" fmla="*/ 229 h 325"/>
                    <a:gd name="T54" fmla="*/ 19 w 409"/>
                    <a:gd name="T55" fmla="*/ 224 h 325"/>
                    <a:gd name="T56" fmla="*/ 3 w 409"/>
                    <a:gd name="T57" fmla="*/ 214 h 325"/>
                    <a:gd name="T58" fmla="*/ 0 w 409"/>
                    <a:gd name="T59" fmla="*/ 203 h 325"/>
                    <a:gd name="T60" fmla="*/ 5 w 409"/>
                    <a:gd name="T61" fmla="*/ 194 h 325"/>
                    <a:gd name="T62" fmla="*/ 66 w 409"/>
                    <a:gd name="T63" fmla="*/ 184 h 325"/>
                    <a:gd name="T64" fmla="*/ 102 w 409"/>
                    <a:gd name="T65" fmla="*/ 173 h 325"/>
                    <a:gd name="T66" fmla="*/ 102 w 409"/>
                    <a:gd name="T67" fmla="*/ 159 h 325"/>
                    <a:gd name="T68" fmla="*/ 86 w 409"/>
                    <a:gd name="T69" fmla="*/ 126 h 325"/>
                    <a:gd name="T70" fmla="*/ 44 w 409"/>
                    <a:gd name="T71" fmla="*/ 119 h 325"/>
                    <a:gd name="T72" fmla="*/ 40 w 409"/>
                    <a:gd name="T73" fmla="*/ 102 h 325"/>
                    <a:gd name="T74" fmla="*/ 54 w 409"/>
                    <a:gd name="T75" fmla="*/ 96 h 325"/>
                    <a:gd name="T76" fmla="*/ 69 w 409"/>
                    <a:gd name="T77" fmla="*/ 95 h 325"/>
                    <a:gd name="T78" fmla="*/ 69 w 409"/>
                    <a:gd name="T79" fmla="*/ 89 h 325"/>
                    <a:gd name="T80" fmla="*/ 48 w 409"/>
                    <a:gd name="T81" fmla="*/ 72 h 325"/>
                    <a:gd name="T82" fmla="*/ 33 w 409"/>
                    <a:gd name="T83" fmla="*/ 57 h 325"/>
                    <a:gd name="T84" fmla="*/ 14 w 409"/>
                    <a:gd name="T85" fmla="*/ 13 h 325"/>
                    <a:gd name="T86" fmla="*/ 113 w 409"/>
                    <a:gd name="T87" fmla="*/ 15 h 325"/>
                    <a:gd name="T88" fmla="*/ 162 w 409"/>
                    <a:gd name="T89" fmla="*/ 26 h 325"/>
                    <a:gd name="T90" fmla="*/ 219 w 409"/>
                    <a:gd name="T91" fmla="*/ 11 h 325"/>
                    <a:gd name="T92" fmla="*/ 228 w 409"/>
                    <a:gd name="T9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325">
                      <a:moveTo>
                        <a:pt x="228" y="0"/>
                      </a:moveTo>
                      <a:lnTo>
                        <a:pt x="254" y="28"/>
                      </a:lnTo>
                      <a:lnTo>
                        <a:pt x="303" y="28"/>
                      </a:lnTo>
                      <a:lnTo>
                        <a:pt x="291" y="55"/>
                      </a:lnTo>
                      <a:lnTo>
                        <a:pt x="292" y="64"/>
                      </a:lnTo>
                      <a:lnTo>
                        <a:pt x="322" y="64"/>
                      </a:lnTo>
                      <a:lnTo>
                        <a:pt x="350" y="72"/>
                      </a:lnTo>
                      <a:lnTo>
                        <a:pt x="409" y="76"/>
                      </a:lnTo>
                      <a:lnTo>
                        <a:pt x="409" y="110"/>
                      </a:lnTo>
                      <a:lnTo>
                        <a:pt x="400" y="161"/>
                      </a:lnTo>
                      <a:lnTo>
                        <a:pt x="387" y="188"/>
                      </a:lnTo>
                      <a:lnTo>
                        <a:pt x="367" y="248"/>
                      </a:lnTo>
                      <a:lnTo>
                        <a:pt x="352" y="249"/>
                      </a:lnTo>
                      <a:lnTo>
                        <a:pt x="341" y="273"/>
                      </a:lnTo>
                      <a:lnTo>
                        <a:pt x="323" y="285"/>
                      </a:lnTo>
                      <a:lnTo>
                        <a:pt x="237" y="284"/>
                      </a:lnTo>
                      <a:lnTo>
                        <a:pt x="214" y="295"/>
                      </a:lnTo>
                      <a:lnTo>
                        <a:pt x="199" y="319"/>
                      </a:lnTo>
                      <a:lnTo>
                        <a:pt x="138" y="325"/>
                      </a:lnTo>
                      <a:lnTo>
                        <a:pt x="94" y="315"/>
                      </a:lnTo>
                      <a:lnTo>
                        <a:pt x="71" y="312"/>
                      </a:lnTo>
                      <a:lnTo>
                        <a:pt x="51" y="323"/>
                      </a:lnTo>
                      <a:lnTo>
                        <a:pt x="45" y="319"/>
                      </a:lnTo>
                      <a:lnTo>
                        <a:pt x="46" y="309"/>
                      </a:lnTo>
                      <a:lnTo>
                        <a:pt x="33" y="294"/>
                      </a:lnTo>
                      <a:lnTo>
                        <a:pt x="15" y="277"/>
                      </a:lnTo>
                      <a:lnTo>
                        <a:pt x="24" y="229"/>
                      </a:lnTo>
                      <a:lnTo>
                        <a:pt x="19" y="224"/>
                      </a:lnTo>
                      <a:lnTo>
                        <a:pt x="3" y="214"/>
                      </a:lnTo>
                      <a:lnTo>
                        <a:pt x="0" y="203"/>
                      </a:lnTo>
                      <a:lnTo>
                        <a:pt x="5" y="194"/>
                      </a:lnTo>
                      <a:lnTo>
                        <a:pt x="66" y="184"/>
                      </a:lnTo>
                      <a:lnTo>
                        <a:pt x="102" y="173"/>
                      </a:lnTo>
                      <a:lnTo>
                        <a:pt x="102" y="159"/>
                      </a:lnTo>
                      <a:lnTo>
                        <a:pt x="86" y="126"/>
                      </a:lnTo>
                      <a:lnTo>
                        <a:pt x="44" y="119"/>
                      </a:lnTo>
                      <a:lnTo>
                        <a:pt x="40" y="102"/>
                      </a:lnTo>
                      <a:lnTo>
                        <a:pt x="54" y="96"/>
                      </a:lnTo>
                      <a:lnTo>
                        <a:pt x="69" y="95"/>
                      </a:lnTo>
                      <a:lnTo>
                        <a:pt x="69" y="89"/>
                      </a:lnTo>
                      <a:lnTo>
                        <a:pt x="48" y="72"/>
                      </a:lnTo>
                      <a:lnTo>
                        <a:pt x="33" y="57"/>
                      </a:lnTo>
                      <a:lnTo>
                        <a:pt x="14" y="13"/>
                      </a:lnTo>
                      <a:lnTo>
                        <a:pt x="113" y="15"/>
                      </a:lnTo>
                      <a:lnTo>
                        <a:pt x="162" y="26"/>
                      </a:lnTo>
                      <a:lnTo>
                        <a:pt x="219" y="11"/>
                      </a:lnTo>
                      <a:lnTo>
                        <a:pt x="22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0" name="Freeform 93">
                  <a:extLst>
                    <a:ext uri="{FF2B5EF4-FFF2-40B4-BE49-F238E27FC236}">
                      <a16:creationId xmlns:a16="http://schemas.microsoft.com/office/drawing/2014/main" id="{5898BCFD-9FDC-4DCA-8852-CA53A166CF42}"/>
                    </a:ext>
                  </a:extLst>
                </p:cNvPr>
                <p:cNvSpPr>
                  <a:spLocks/>
                </p:cNvSpPr>
                <p:nvPr/>
              </p:nvSpPr>
              <p:spPr bwMode="auto">
                <a:xfrm>
                  <a:off x="3298826" y="2638426"/>
                  <a:ext cx="719138" cy="612775"/>
                </a:xfrm>
                <a:custGeom>
                  <a:avLst/>
                  <a:gdLst>
                    <a:gd name="T0" fmla="*/ 362 w 453"/>
                    <a:gd name="T1" fmla="*/ 23 h 386"/>
                    <a:gd name="T2" fmla="*/ 384 w 453"/>
                    <a:gd name="T3" fmla="*/ 72 h 386"/>
                    <a:gd name="T4" fmla="*/ 420 w 453"/>
                    <a:gd name="T5" fmla="*/ 104 h 386"/>
                    <a:gd name="T6" fmla="*/ 405 w 453"/>
                    <a:gd name="T7" fmla="*/ 111 h 386"/>
                    <a:gd name="T8" fmla="*/ 395 w 453"/>
                    <a:gd name="T9" fmla="*/ 134 h 386"/>
                    <a:gd name="T10" fmla="*/ 453 w 453"/>
                    <a:gd name="T11" fmla="*/ 174 h 386"/>
                    <a:gd name="T12" fmla="*/ 417 w 453"/>
                    <a:gd name="T13" fmla="*/ 199 h 386"/>
                    <a:gd name="T14" fmla="*/ 351 w 453"/>
                    <a:gd name="T15" fmla="*/ 218 h 386"/>
                    <a:gd name="T16" fmla="*/ 370 w 453"/>
                    <a:gd name="T17" fmla="*/ 239 h 386"/>
                    <a:gd name="T18" fmla="*/ 366 w 453"/>
                    <a:gd name="T19" fmla="*/ 292 h 386"/>
                    <a:gd name="T20" fmla="*/ 397 w 453"/>
                    <a:gd name="T21" fmla="*/ 324 h 386"/>
                    <a:gd name="T22" fmla="*/ 379 w 453"/>
                    <a:gd name="T23" fmla="*/ 327 h 386"/>
                    <a:gd name="T24" fmla="*/ 351 w 453"/>
                    <a:gd name="T25" fmla="*/ 318 h 386"/>
                    <a:gd name="T26" fmla="*/ 310 w 453"/>
                    <a:gd name="T27" fmla="*/ 363 h 386"/>
                    <a:gd name="T28" fmla="*/ 296 w 453"/>
                    <a:gd name="T29" fmla="*/ 330 h 386"/>
                    <a:gd name="T30" fmla="*/ 280 w 453"/>
                    <a:gd name="T31" fmla="*/ 339 h 386"/>
                    <a:gd name="T32" fmla="*/ 267 w 453"/>
                    <a:gd name="T33" fmla="*/ 386 h 386"/>
                    <a:gd name="T34" fmla="*/ 165 w 453"/>
                    <a:gd name="T35" fmla="*/ 335 h 386"/>
                    <a:gd name="T36" fmla="*/ 118 w 453"/>
                    <a:gd name="T37" fmla="*/ 293 h 386"/>
                    <a:gd name="T38" fmla="*/ 89 w 453"/>
                    <a:gd name="T39" fmla="*/ 285 h 386"/>
                    <a:gd name="T40" fmla="*/ 103 w 453"/>
                    <a:gd name="T41" fmla="*/ 244 h 386"/>
                    <a:gd name="T42" fmla="*/ 168 w 453"/>
                    <a:gd name="T43" fmla="*/ 234 h 386"/>
                    <a:gd name="T44" fmla="*/ 252 w 453"/>
                    <a:gd name="T45" fmla="*/ 264 h 386"/>
                    <a:gd name="T46" fmla="*/ 113 w 453"/>
                    <a:gd name="T47" fmla="*/ 220 h 386"/>
                    <a:gd name="T48" fmla="*/ 55 w 453"/>
                    <a:gd name="T49" fmla="*/ 231 h 386"/>
                    <a:gd name="T50" fmla="*/ 14 w 453"/>
                    <a:gd name="T51" fmla="*/ 229 h 386"/>
                    <a:gd name="T52" fmla="*/ 18 w 453"/>
                    <a:gd name="T53" fmla="*/ 216 h 386"/>
                    <a:gd name="T54" fmla="*/ 0 w 453"/>
                    <a:gd name="T55" fmla="*/ 191 h 386"/>
                    <a:gd name="T56" fmla="*/ 24 w 453"/>
                    <a:gd name="T57" fmla="*/ 176 h 386"/>
                    <a:gd name="T58" fmla="*/ 123 w 453"/>
                    <a:gd name="T59" fmla="*/ 124 h 386"/>
                    <a:gd name="T60" fmla="*/ 153 w 453"/>
                    <a:gd name="T61" fmla="*/ 70 h 386"/>
                    <a:gd name="T62" fmla="*/ 266 w 453"/>
                    <a:gd name="T63" fmla="*/ 2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386">
                      <a:moveTo>
                        <a:pt x="305" y="0"/>
                      </a:moveTo>
                      <a:lnTo>
                        <a:pt x="362" y="23"/>
                      </a:lnTo>
                      <a:lnTo>
                        <a:pt x="365" y="28"/>
                      </a:lnTo>
                      <a:lnTo>
                        <a:pt x="384" y="72"/>
                      </a:lnTo>
                      <a:lnTo>
                        <a:pt x="399" y="87"/>
                      </a:lnTo>
                      <a:lnTo>
                        <a:pt x="420" y="104"/>
                      </a:lnTo>
                      <a:lnTo>
                        <a:pt x="420" y="110"/>
                      </a:lnTo>
                      <a:lnTo>
                        <a:pt x="405" y="111"/>
                      </a:lnTo>
                      <a:lnTo>
                        <a:pt x="391" y="117"/>
                      </a:lnTo>
                      <a:lnTo>
                        <a:pt x="395" y="134"/>
                      </a:lnTo>
                      <a:lnTo>
                        <a:pt x="437" y="141"/>
                      </a:lnTo>
                      <a:lnTo>
                        <a:pt x="453" y="174"/>
                      </a:lnTo>
                      <a:lnTo>
                        <a:pt x="453" y="188"/>
                      </a:lnTo>
                      <a:lnTo>
                        <a:pt x="417" y="199"/>
                      </a:lnTo>
                      <a:lnTo>
                        <a:pt x="356" y="209"/>
                      </a:lnTo>
                      <a:lnTo>
                        <a:pt x="351" y="218"/>
                      </a:lnTo>
                      <a:lnTo>
                        <a:pt x="354" y="229"/>
                      </a:lnTo>
                      <a:lnTo>
                        <a:pt x="370" y="239"/>
                      </a:lnTo>
                      <a:lnTo>
                        <a:pt x="375" y="244"/>
                      </a:lnTo>
                      <a:lnTo>
                        <a:pt x="366" y="292"/>
                      </a:lnTo>
                      <a:lnTo>
                        <a:pt x="384" y="309"/>
                      </a:lnTo>
                      <a:lnTo>
                        <a:pt x="397" y="324"/>
                      </a:lnTo>
                      <a:lnTo>
                        <a:pt x="396" y="334"/>
                      </a:lnTo>
                      <a:lnTo>
                        <a:pt x="379" y="327"/>
                      </a:lnTo>
                      <a:lnTo>
                        <a:pt x="362" y="315"/>
                      </a:lnTo>
                      <a:lnTo>
                        <a:pt x="351" y="318"/>
                      </a:lnTo>
                      <a:lnTo>
                        <a:pt x="321" y="362"/>
                      </a:lnTo>
                      <a:lnTo>
                        <a:pt x="310" y="363"/>
                      </a:lnTo>
                      <a:lnTo>
                        <a:pt x="298" y="349"/>
                      </a:lnTo>
                      <a:lnTo>
                        <a:pt x="296" y="330"/>
                      </a:lnTo>
                      <a:lnTo>
                        <a:pt x="292" y="328"/>
                      </a:lnTo>
                      <a:lnTo>
                        <a:pt x="280" y="339"/>
                      </a:lnTo>
                      <a:lnTo>
                        <a:pt x="281" y="379"/>
                      </a:lnTo>
                      <a:lnTo>
                        <a:pt x="267" y="386"/>
                      </a:lnTo>
                      <a:lnTo>
                        <a:pt x="222" y="377"/>
                      </a:lnTo>
                      <a:lnTo>
                        <a:pt x="165" y="335"/>
                      </a:lnTo>
                      <a:lnTo>
                        <a:pt x="152" y="309"/>
                      </a:lnTo>
                      <a:lnTo>
                        <a:pt x="118" y="293"/>
                      </a:lnTo>
                      <a:lnTo>
                        <a:pt x="91" y="288"/>
                      </a:lnTo>
                      <a:lnTo>
                        <a:pt x="89" y="285"/>
                      </a:lnTo>
                      <a:lnTo>
                        <a:pt x="107" y="278"/>
                      </a:lnTo>
                      <a:lnTo>
                        <a:pt x="103" y="244"/>
                      </a:lnTo>
                      <a:lnTo>
                        <a:pt x="117" y="231"/>
                      </a:lnTo>
                      <a:lnTo>
                        <a:pt x="168" y="234"/>
                      </a:lnTo>
                      <a:lnTo>
                        <a:pt x="238" y="267"/>
                      </a:lnTo>
                      <a:lnTo>
                        <a:pt x="252" y="264"/>
                      </a:lnTo>
                      <a:lnTo>
                        <a:pt x="143" y="214"/>
                      </a:lnTo>
                      <a:lnTo>
                        <a:pt x="113" y="220"/>
                      </a:lnTo>
                      <a:lnTo>
                        <a:pt x="81" y="246"/>
                      </a:lnTo>
                      <a:lnTo>
                        <a:pt x="55" y="231"/>
                      </a:lnTo>
                      <a:lnTo>
                        <a:pt x="33" y="240"/>
                      </a:lnTo>
                      <a:lnTo>
                        <a:pt x="14" y="229"/>
                      </a:lnTo>
                      <a:lnTo>
                        <a:pt x="11" y="226"/>
                      </a:lnTo>
                      <a:lnTo>
                        <a:pt x="18" y="216"/>
                      </a:lnTo>
                      <a:lnTo>
                        <a:pt x="15" y="203"/>
                      </a:lnTo>
                      <a:lnTo>
                        <a:pt x="0" y="191"/>
                      </a:lnTo>
                      <a:lnTo>
                        <a:pt x="11" y="180"/>
                      </a:lnTo>
                      <a:lnTo>
                        <a:pt x="24" y="176"/>
                      </a:lnTo>
                      <a:lnTo>
                        <a:pt x="30" y="163"/>
                      </a:lnTo>
                      <a:lnTo>
                        <a:pt x="123" y="124"/>
                      </a:lnTo>
                      <a:lnTo>
                        <a:pt x="133" y="85"/>
                      </a:lnTo>
                      <a:lnTo>
                        <a:pt x="153" y="70"/>
                      </a:lnTo>
                      <a:lnTo>
                        <a:pt x="197" y="58"/>
                      </a:lnTo>
                      <a:lnTo>
                        <a:pt x="266" y="21"/>
                      </a:lnTo>
                      <a:lnTo>
                        <a:pt x="3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101" name="Groupe 100">
                  <a:extLst>
                    <a:ext uri="{FF2B5EF4-FFF2-40B4-BE49-F238E27FC236}">
                      <a16:creationId xmlns:a16="http://schemas.microsoft.com/office/drawing/2014/main" id="{EA5E169D-AF24-4C54-AFAA-FE64DB690AF2}"/>
                    </a:ext>
                  </a:extLst>
                </p:cNvPr>
                <p:cNvGrpSpPr/>
                <p:nvPr/>
              </p:nvGrpSpPr>
              <p:grpSpPr>
                <a:xfrm>
                  <a:off x="2813051" y="2392363"/>
                  <a:ext cx="696913" cy="609600"/>
                  <a:chOff x="2813051" y="2392363"/>
                  <a:chExt cx="696913" cy="609600"/>
                </a:xfrm>
                <a:grpFill/>
              </p:grpSpPr>
              <p:sp>
                <p:nvSpPr>
                  <p:cNvPr id="105" name="Freeform 104">
                    <a:extLst>
                      <a:ext uri="{FF2B5EF4-FFF2-40B4-BE49-F238E27FC236}">
                        <a16:creationId xmlns:a16="http://schemas.microsoft.com/office/drawing/2014/main" id="{DAE3A026-3DD6-43CD-AC79-272D7DCB804C}"/>
                      </a:ext>
                    </a:extLst>
                  </p:cNvPr>
                  <p:cNvSpPr>
                    <a:spLocks/>
                  </p:cNvSpPr>
                  <p:nvPr/>
                </p:nvSpPr>
                <p:spPr bwMode="auto">
                  <a:xfrm>
                    <a:off x="2813051" y="2392363"/>
                    <a:ext cx="696913" cy="504825"/>
                  </a:xfrm>
                  <a:custGeom>
                    <a:avLst/>
                    <a:gdLst>
                      <a:gd name="T0" fmla="*/ 188 w 439"/>
                      <a:gd name="T1" fmla="*/ 4 h 318"/>
                      <a:gd name="T2" fmla="*/ 219 w 439"/>
                      <a:gd name="T3" fmla="*/ 18 h 318"/>
                      <a:gd name="T4" fmla="*/ 262 w 439"/>
                      <a:gd name="T5" fmla="*/ 32 h 318"/>
                      <a:gd name="T6" fmla="*/ 282 w 439"/>
                      <a:gd name="T7" fmla="*/ 42 h 318"/>
                      <a:gd name="T8" fmla="*/ 306 w 439"/>
                      <a:gd name="T9" fmla="*/ 73 h 318"/>
                      <a:gd name="T10" fmla="*/ 355 w 439"/>
                      <a:gd name="T11" fmla="*/ 28 h 318"/>
                      <a:gd name="T12" fmla="*/ 392 w 439"/>
                      <a:gd name="T13" fmla="*/ 53 h 318"/>
                      <a:gd name="T14" fmla="*/ 384 w 439"/>
                      <a:gd name="T15" fmla="*/ 101 h 318"/>
                      <a:gd name="T16" fmla="*/ 389 w 439"/>
                      <a:gd name="T17" fmla="*/ 118 h 318"/>
                      <a:gd name="T18" fmla="*/ 439 w 439"/>
                      <a:gd name="T19" fmla="*/ 151 h 318"/>
                      <a:gd name="T20" fmla="*/ 425 w 439"/>
                      <a:gd name="T21" fmla="*/ 207 h 318"/>
                      <a:gd name="T22" fmla="*/ 429 w 439"/>
                      <a:gd name="T23" fmla="*/ 279 h 318"/>
                      <a:gd name="T24" fmla="*/ 324 w 439"/>
                      <a:gd name="T25" fmla="*/ 304 h 318"/>
                      <a:gd name="T26" fmla="*/ 354 w 439"/>
                      <a:gd name="T27" fmla="*/ 294 h 318"/>
                      <a:gd name="T28" fmla="*/ 312 w 439"/>
                      <a:gd name="T29" fmla="*/ 284 h 318"/>
                      <a:gd name="T30" fmla="*/ 280 w 439"/>
                      <a:gd name="T31" fmla="*/ 299 h 318"/>
                      <a:gd name="T32" fmla="*/ 243 w 439"/>
                      <a:gd name="T33" fmla="*/ 300 h 318"/>
                      <a:gd name="T34" fmla="*/ 231 w 439"/>
                      <a:gd name="T35" fmla="*/ 269 h 318"/>
                      <a:gd name="T36" fmla="*/ 268 w 439"/>
                      <a:gd name="T37" fmla="*/ 257 h 318"/>
                      <a:gd name="T38" fmla="*/ 253 w 439"/>
                      <a:gd name="T39" fmla="*/ 245 h 318"/>
                      <a:gd name="T40" fmla="*/ 228 w 439"/>
                      <a:gd name="T41" fmla="*/ 236 h 318"/>
                      <a:gd name="T42" fmla="*/ 202 w 439"/>
                      <a:gd name="T43" fmla="*/ 236 h 318"/>
                      <a:gd name="T44" fmla="*/ 202 w 439"/>
                      <a:gd name="T45" fmla="*/ 266 h 318"/>
                      <a:gd name="T46" fmla="*/ 162 w 439"/>
                      <a:gd name="T47" fmla="*/ 259 h 318"/>
                      <a:gd name="T48" fmla="*/ 163 w 439"/>
                      <a:gd name="T49" fmla="*/ 302 h 318"/>
                      <a:gd name="T50" fmla="*/ 142 w 439"/>
                      <a:gd name="T51" fmla="*/ 251 h 318"/>
                      <a:gd name="T52" fmla="*/ 138 w 439"/>
                      <a:gd name="T53" fmla="*/ 222 h 318"/>
                      <a:gd name="T54" fmla="*/ 144 w 439"/>
                      <a:gd name="T55" fmla="*/ 210 h 318"/>
                      <a:gd name="T56" fmla="*/ 115 w 439"/>
                      <a:gd name="T57" fmla="*/ 227 h 318"/>
                      <a:gd name="T58" fmla="*/ 98 w 439"/>
                      <a:gd name="T59" fmla="*/ 210 h 318"/>
                      <a:gd name="T60" fmla="*/ 93 w 439"/>
                      <a:gd name="T61" fmla="*/ 196 h 318"/>
                      <a:gd name="T62" fmla="*/ 75 w 439"/>
                      <a:gd name="T63" fmla="*/ 211 h 318"/>
                      <a:gd name="T64" fmla="*/ 43 w 439"/>
                      <a:gd name="T65" fmla="*/ 176 h 318"/>
                      <a:gd name="T66" fmla="*/ 70 w 439"/>
                      <a:gd name="T67" fmla="*/ 147 h 318"/>
                      <a:gd name="T68" fmla="*/ 74 w 439"/>
                      <a:gd name="T69" fmla="*/ 112 h 318"/>
                      <a:gd name="T70" fmla="*/ 46 w 439"/>
                      <a:gd name="T71" fmla="*/ 98 h 318"/>
                      <a:gd name="T72" fmla="*/ 6 w 439"/>
                      <a:gd name="T73" fmla="*/ 74 h 318"/>
                      <a:gd name="T74" fmla="*/ 9 w 439"/>
                      <a:gd name="T75" fmla="*/ 25 h 318"/>
                      <a:gd name="T76" fmla="*/ 84 w 439"/>
                      <a:gd name="T77" fmla="*/ 27 h 318"/>
                      <a:gd name="T78" fmla="*/ 142 w 439"/>
                      <a:gd name="T79" fmla="*/ 2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9" h="318">
                        <a:moveTo>
                          <a:pt x="178" y="0"/>
                        </a:moveTo>
                        <a:lnTo>
                          <a:pt x="188" y="4"/>
                        </a:lnTo>
                        <a:lnTo>
                          <a:pt x="199" y="15"/>
                        </a:lnTo>
                        <a:lnTo>
                          <a:pt x="219" y="18"/>
                        </a:lnTo>
                        <a:lnTo>
                          <a:pt x="242" y="34"/>
                        </a:lnTo>
                        <a:lnTo>
                          <a:pt x="262" y="32"/>
                        </a:lnTo>
                        <a:lnTo>
                          <a:pt x="272" y="23"/>
                        </a:lnTo>
                        <a:lnTo>
                          <a:pt x="282" y="42"/>
                        </a:lnTo>
                        <a:lnTo>
                          <a:pt x="290" y="73"/>
                        </a:lnTo>
                        <a:lnTo>
                          <a:pt x="306" y="73"/>
                        </a:lnTo>
                        <a:lnTo>
                          <a:pt x="330" y="33"/>
                        </a:lnTo>
                        <a:lnTo>
                          <a:pt x="355" y="28"/>
                        </a:lnTo>
                        <a:lnTo>
                          <a:pt x="390" y="38"/>
                        </a:lnTo>
                        <a:lnTo>
                          <a:pt x="392" y="53"/>
                        </a:lnTo>
                        <a:lnTo>
                          <a:pt x="409" y="61"/>
                        </a:lnTo>
                        <a:lnTo>
                          <a:pt x="384" y="101"/>
                        </a:lnTo>
                        <a:lnTo>
                          <a:pt x="382" y="112"/>
                        </a:lnTo>
                        <a:lnTo>
                          <a:pt x="389" y="118"/>
                        </a:lnTo>
                        <a:lnTo>
                          <a:pt x="415" y="118"/>
                        </a:lnTo>
                        <a:lnTo>
                          <a:pt x="439" y="151"/>
                        </a:lnTo>
                        <a:lnTo>
                          <a:pt x="435" y="177"/>
                        </a:lnTo>
                        <a:lnTo>
                          <a:pt x="425" y="207"/>
                        </a:lnTo>
                        <a:lnTo>
                          <a:pt x="439" y="240"/>
                        </a:lnTo>
                        <a:lnTo>
                          <a:pt x="429" y="279"/>
                        </a:lnTo>
                        <a:lnTo>
                          <a:pt x="336" y="318"/>
                        </a:lnTo>
                        <a:lnTo>
                          <a:pt x="324" y="304"/>
                        </a:lnTo>
                        <a:lnTo>
                          <a:pt x="341" y="296"/>
                        </a:lnTo>
                        <a:lnTo>
                          <a:pt x="354" y="294"/>
                        </a:lnTo>
                        <a:lnTo>
                          <a:pt x="341" y="286"/>
                        </a:lnTo>
                        <a:lnTo>
                          <a:pt x="312" y="284"/>
                        </a:lnTo>
                        <a:lnTo>
                          <a:pt x="300" y="272"/>
                        </a:lnTo>
                        <a:lnTo>
                          <a:pt x="280" y="299"/>
                        </a:lnTo>
                        <a:lnTo>
                          <a:pt x="255" y="299"/>
                        </a:lnTo>
                        <a:lnTo>
                          <a:pt x="243" y="300"/>
                        </a:lnTo>
                        <a:lnTo>
                          <a:pt x="217" y="274"/>
                        </a:lnTo>
                        <a:lnTo>
                          <a:pt x="231" y="269"/>
                        </a:lnTo>
                        <a:lnTo>
                          <a:pt x="265" y="269"/>
                        </a:lnTo>
                        <a:lnTo>
                          <a:pt x="268" y="257"/>
                        </a:lnTo>
                        <a:lnTo>
                          <a:pt x="265" y="245"/>
                        </a:lnTo>
                        <a:lnTo>
                          <a:pt x="253" y="245"/>
                        </a:lnTo>
                        <a:lnTo>
                          <a:pt x="246" y="246"/>
                        </a:lnTo>
                        <a:lnTo>
                          <a:pt x="228" y="236"/>
                        </a:lnTo>
                        <a:lnTo>
                          <a:pt x="212" y="246"/>
                        </a:lnTo>
                        <a:lnTo>
                          <a:pt x="202" y="236"/>
                        </a:lnTo>
                        <a:lnTo>
                          <a:pt x="196" y="239"/>
                        </a:lnTo>
                        <a:lnTo>
                          <a:pt x="202" y="266"/>
                        </a:lnTo>
                        <a:lnTo>
                          <a:pt x="164" y="262"/>
                        </a:lnTo>
                        <a:lnTo>
                          <a:pt x="162" y="259"/>
                        </a:lnTo>
                        <a:lnTo>
                          <a:pt x="157" y="271"/>
                        </a:lnTo>
                        <a:lnTo>
                          <a:pt x="163" y="302"/>
                        </a:lnTo>
                        <a:lnTo>
                          <a:pt x="151" y="305"/>
                        </a:lnTo>
                        <a:lnTo>
                          <a:pt x="142" y="251"/>
                        </a:lnTo>
                        <a:lnTo>
                          <a:pt x="129" y="237"/>
                        </a:lnTo>
                        <a:lnTo>
                          <a:pt x="138" y="222"/>
                        </a:lnTo>
                        <a:lnTo>
                          <a:pt x="147" y="217"/>
                        </a:lnTo>
                        <a:lnTo>
                          <a:pt x="144" y="210"/>
                        </a:lnTo>
                        <a:lnTo>
                          <a:pt x="137" y="205"/>
                        </a:lnTo>
                        <a:lnTo>
                          <a:pt x="115" y="227"/>
                        </a:lnTo>
                        <a:lnTo>
                          <a:pt x="93" y="217"/>
                        </a:lnTo>
                        <a:lnTo>
                          <a:pt x="98" y="210"/>
                        </a:lnTo>
                        <a:lnTo>
                          <a:pt x="98" y="201"/>
                        </a:lnTo>
                        <a:lnTo>
                          <a:pt x="93" y="196"/>
                        </a:lnTo>
                        <a:lnTo>
                          <a:pt x="82" y="202"/>
                        </a:lnTo>
                        <a:lnTo>
                          <a:pt x="75" y="211"/>
                        </a:lnTo>
                        <a:lnTo>
                          <a:pt x="64" y="207"/>
                        </a:lnTo>
                        <a:lnTo>
                          <a:pt x="43" y="176"/>
                        </a:lnTo>
                        <a:lnTo>
                          <a:pt x="54" y="150"/>
                        </a:lnTo>
                        <a:lnTo>
                          <a:pt x="70" y="147"/>
                        </a:lnTo>
                        <a:lnTo>
                          <a:pt x="83" y="136"/>
                        </a:lnTo>
                        <a:lnTo>
                          <a:pt x="74" y="112"/>
                        </a:lnTo>
                        <a:lnTo>
                          <a:pt x="64" y="109"/>
                        </a:lnTo>
                        <a:lnTo>
                          <a:pt x="46" y="98"/>
                        </a:lnTo>
                        <a:lnTo>
                          <a:pt x="14" y="88"/>
                        </a:lnTo>
                        <a:lnTo>
                          <a:pt x="6" y="74"/>
                        </a:lnTo>
                        <a:lnTo>
                          <a:pt x="0" y="36"/>
                        </a:lnTo>
                        <a:lnTo>
                          <a:pt x="9" y="25"/>
                        </a:lnTo>
                        <a:lnTo>
                          <a:pt x="45" y="10"/>
                        </a:lnTo>
                        <a:lnTo>
                          <a:pt x="84" y="27"/>
                        </a:lnTo>
                        <a:lnTo>
                          <a:pt x="112" y="15"/>
                        </a:lnTo>
                        <a:lnTo>
                          <a:pt x="142" y="20"/>
                        </a:lnTo>
                        <a:lnTo>
                          <a:pt x="17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6" name="Freeform 105">
                    <a:extLst>
                      <a:ext uri="{FF2B5EF4-FFF2-40B4-BE49-F238E27FC236}">
                        <a16:creationId xmlns:a16="http://schemas.microsoft.com/office/drawing/2014/main" id="{F77F5823-A061-44C7-9A44-E4C9E99275B2}"/>
                      </a:ext>
                    </a:extLst>
                  </p:cNvPr>
                  <p:cNvSpPr>
                    <a:spLocks/>
                  </p:cNvSpPr>
                  <p:nvPr/>
                </p:nvSpPr>
                <p:spPr bwMode="auto">
                  <a:xfrm>
                    <a:off x="2890838" y="2752726"/>
                    <a:ext cx="39688" cy="23813"/>
                  </a:xfrm>
                  <a:custGeom>
                    <a:avLst/>
                    <a:gdLst>
                      <a:gd name="T0" fmla="*/ 2 w 25"/>
                      <a:gd name="T1" fmla="*/ 0 h 15"/>
                      <a:gd name="T2" fmla="*/ 20 w 25"/>
                      <a:gd name="T3" fmla="*/ 7 h 15"/>
                      <a:gd name="T4" fmla="*/ 25 w 25"/>
                      <a:gd name="T5" fmla="*/ 10 h 15"/>
                      <a:gd name="T6" fmla="*/ 21 w 25"/>
                      <a:gd name="T7" fmla="*/ 15 h 15"/>
                      <a:gd name="T8" fmla="*/ 0 w 25"/>
                      <a:gd name="T9" fmla="*/ 9 h 15"/>
                      <a:gd name="T10" fmla="*/ 2 w 25"/>
                      <a:gd name="T11" fmla="*/ 0 h 15"/>
                    </a:gdLst>
                    <a:ahLst/>
                    <a:cxnLst>
                      <a:cxn ang="0">
                        <a:pos x="T0" y="T1"/>
                      </a:cxn>
                      <a:cxn ang="0">
                        <a:pos x="T2" y="T3"/>
                      </a:cxn>
                      <a:cxn ang="0">
                        <a:pos x="T4" y="T5"/>
                      </a:cxn>
                      <a:cxn ang="0">
                        <a:pos x="T6" y="T7"/>
                      </a:cxn>
                      <a:cxn ang="0">
                        <a:pos x="T8" y="T9"/>
                      </a:cxn>
                      <a:cxn ang="0">
                        <a:pos x="T10" y="T11"/>
                      </a:cxn>
                    </a:cxnLst>
                    <a:rect l="0" t="0" r="r" b="b"/>
                    <a:pathLst>
                      <a:path w="25" h="15">
                        <a:moveTo>
                          <a:pt x="2" y="0"/>
                        </a:moveTo>
                        <a:lnTo>
                          <a:pt x="20" y="7"/>
                        </a:lnTo>
                        <a:lnTo>
                          <a:pt x="25" y="10"/>
                        </a:lnTo>
                        <a:lnTo>
                          <a:pt x="21" y="15"/>
                        </a:lnTo>
                        <a:lnTo>
                          <a:pt x="0" y="9"/>
                        </a:lnTo>
                        <a:lnTo>
                          <a:pt x="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7" name="Freeform 106">
                    <a:extLst>
                      <a:ext uri="{FF2B5EF4-FFF2-40B4-BE49-F238E27FC236}">
                        <a16:creationId xmlns:a16="http://schemas.microsoft.com/office/drawing/2014/main" id="{7FF8D355-B0FE-4CE2-BD38-00FA8971D48C}"/>
                      </a:ext>
                    </a:extLst>
                  </p:cNvPr>
                  <p:cNvSpPr>
                    <a:spLocks/>
                  </p:cNvSpPr>
                  <p:nvPr/>
                </p:nvSpPr>
                <p:spPr bwMode="auto">
                  <a:xfrm>
                    <a:off x="2995613" y="2928938"/>
                    <a:ext cx="88900" cy="73025"/>
                  </a:xfrm>
                  <a:custGeom>
                    <a:avLst/>
                    <a:gdLst>
                      <a:gd name="T0" fmla="*/ 0 w 56"/>
                      <a:gd name="T1" fmla="*/ 0 h 46"/>
                      <a:gd name="T2" fmla="*/ 24 w 56"/>
                      <a:gd name="T3" fmla="*/ 15 h 46"/>
                      <a:gd name="T4" fmla="*/ 56 w 56"/>
                      <a:gd name="T5" fmla="*/ 40 h 46"/>
                      <a:gd name="T6" fmla="*/ 52 w 56"/>
                      <a:gd name="T7" fmla="*/ 46 h 46"/>
                      <a:gd name="T8" fmla="*/ 9 w 56"/>
                      <a:gd name="T9" fmla="*/ 35 h 46"/>
                      <a:gd name="T10" fmla="*/ 5 w 56"/>
                      <a:gd name="T11" fmla="*/ 16 h 46"/>
                      <a:gd name="T12" fmla="*/ 0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0" y="0"/>
                        </a:moveTo>
                        <a:lnTo>
                          <a:pt x="24" y="15"/>
                        </a:lnTo>
                        <a:lnTo>
                          <a:pt x="56" y="40"/>
                        </a:lnTo>
                        <a:lnTo>
                          <a:pt x="52" y="46"/>
                        </a:lnTo>
                        <a:lnTo>
                          <a:pt x="9" y="35"/>
                        </a:lnTo>
                        <a:lnTo>
                          <a:pt x="5" y="16"/>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02" name="Freeform 108">
                  <a:extLst>
                    <a:ext uri="{FF2B5EF4-FFF2-40B4-BE49-F238E27FC236}">
                      <a16:creationId xmlns:a16="http://schemas.microsoft.com/office/drawing/2014/main" id="{A15D2294-D084-42BE-966C-BC8ADDFBF18B}"/>
                    </a:ext>
                  </a:extLst>
                </p:cNvPr>
                <p:cNvSpPr>
                  <a:spLocks/>
                </p:cNvSpPr>
                <p:nvPr/>
              </p:nvSpPr>
              <p:spPr bwMode="auto">
                <a:xfrm>
                  <a:off x="3419476" y="2082801"/>
                  <a:ext cx="568325" cy="690563"/>
                </a:xfrm>
                <a:custGeom>
                  <a:avLst/>
                  <a:gdLst>
                    <a:gd name="T0" fmla="*/ 122 w 358"/>
                    <a:gd name="T1" fmla="*/ 0 h 435"/>
                    <a:gd name="T2" fmla="*/ 127 w 358"/>
                    <a:gd name="T3" fmla="*/ 6 h 435"/>
                    <a:gd name="T4" fmla="*/ 122 w 358"/>
                    <a:gd name="T5" fmla="*/ 26 h 435"/>
                    <a:gd name="T6" fmla="*/ 131 w 358"/>
                    <a:gd name="T7" fmla="*/ 35 h 435"/>
                    <a:gd name="T8" fmla="*/ 191 w 358"/>
                    <a:gd name="T9" fmla="*/ 38 h 435"/>
                    <a:gd name="T10" fmla="*/ 214 w 358"/>
                    <a:gd name="T11" fmla="*/ 49 h 435"/>
                    <a:gd name="T12" fmla="*/ 229 w 358"/>
                    <a:gd name="T13" fmla="*/ 93 h 435"/>
                    <a:gd name="T14" fmla="*/ 254 w 358"/>
                    <a:gd name="T15" fmla="*/ 98 h 435"/>
                    <a:gd name="T16" fmla="*/ 266 w 358"/>
                    <a:gd name="T17" fmla="*/ 84 h 435"/>
                    <a:gd name="T18" fmla="*/ 305 w 358"/>
                    <a:gd name="T19" fmla="*/ 68 h 435"/>
                    <a:gd name="T20" fmla="*/ 344 w 358"/>
                    <a:gd name="T21" fmla="*/ 86 h 435"/>
                    <a:gd name="T22" fmla="*/ 341 w 358"/>
                    <a:gd name="T23" fmla="*/ 95 h 435"/>
                    <a:gd name="T24" fmla="*/ 344 w 358"/>
                    <a:gd name="T25" fmla="*/ 143 h 435"/>
                    <a:gd name="T26" fmla="*/ 331 w 358"/>
                    <a:gd name="T27" fmla="*/ 179 h 435"/>
                    <a:gd name="T28" fmla="*/ 348 w 358"/>
                    <a:gd name="T29" fmla="*/ 226 h 435"/>
                    <a:gd name="T30" fmla="*/ 358 w 358"/>
                    <a:gd name="T31" fmla="*/ 278 h 435"/>
                    <a:gd name="T32" fmla="*/ 353 w 358"/>
                    <a:gd name="T33" fmla="*/ 292 h 435"/>
                    <a:gd name="T34" fmla="*/ 346 w 358"/>
                    <a:gd name="T35" fmla="*/ 291 h 435"/>
                    <a:gd name="T36" fmla="*/ 309 w 358"/>
                    <a:gd name="T37" fmla="*/ 307 h 435"/>
                    <a:gd name="T38" fmla="*/ 286 w 358"/>
                    <a:gd name="T39" fmla="*/ 373 h 435"/>
                    <a:gd name="T40" fmla="*/ 229 w 358"/>
                    <a:gd name="T41" fmla="*/ 350 h 435"/>
                    <a:gd name="T42" fmla="*/ 190 w 358"/>
                    <a:gd name="T43" fmla="*/ 371 h 435"/>
                    <a:gd name="T44" fmla="*/ 121 w 358"/>
                    <a:gd name="T45" fmla="*/ 408 h 435"/>
                    <a:gd name="T46" fmla="*/ 77 w 358"/>
                    <a:gd name="T47" fmla="*/ 420 h 435"/>
                    <a:gd name="T48" fmla="*/ 57 w 358"/>
                    <a:gd name="T49" fmla="*/ 435 h 435"/>
                    <a:gd name="T50" fmla="*/ 43 w 358"/>
                    <a:gd name="T51" fmla="*/ 402 h 435"/>
                    <a:gd name="T52" fmla="*/ 53 w 358"/>
                    <a:gd name="T53" fmla="*/ 372 h 435"/>
                    <a:gd name="T54" fmla="*/ 57 w 358"/>
                    <a:gd name="T55" fmla="*/ 346 h 435"/>
                    <a:gd name="T56" fmla="*/ 33 w 358"/>
                    <a:gd name="T57" fmla="*/ 313 h 435"/>
                    <a:gd name="T58" fmla="*/ 7 w 358"/>
                    <a:gd name="T59" fmla="*/ 313 h 435"/>
                    <a:gd name="T60" fmla="*/ 0 w 358"/>
                    <a:gd name="T61" fmla="*/ 307 h 435"/>
                    <a:gd name="T62" fmla="*/ 2 w 358"/>
                    <a:gd name="T63" fmla="*/ 296 h 435"/>
                    <a:gd name="T64" fmla="*/ 27 w 358"/>
                    <a:gd name="T65" fmla="*/ 256 h 435"/>
                    <a:gd name="T66" fmla="*/ 10 w 358"/>
                    <a:gd name="T67" fmla="*/ 248 h 435"/>
                    <a:gd name="T68" fmla="*/ 8 w 358"/>
                    <a:gd name="T69" fmla="*/ 233 h 435"/>
                    <a:gd name="T70" fmla="*/ 31 w 358"/>
                    <a:gd name="T71" fmla="*/ 205 h 435"/>
                    <a:gd name="T72" fmla="*/ 41 w 358"/>
                    <a:gd name="T73" fmla="*/ 188 h 435"/>
                    <a:gd name="T74" fmla="*/ 72 w 358"/>
                    <a:gd name="T75" fmla="*/ 168 h 435"/>
                    <a:gd name="T76" fmla="*/ 94 w 358"/>
                    <a:gd name="T77" fmla="*/ 140 h 435"/>
                    <a:gd name="T78" fmla="*/ 106 w 358"/>
                    <a:gd name="T79" fmla="*/ 84 h 435"/>
                    <a:gd name="T80" fmla="*/ 98 w 358"/>
                    <a:gd name="T81" fmla="*/ 71 h 435"/>
                    <a:gd name="T82" fmla="*/ 53 w 358"/>
                    <a:gd name="T83" fmla="*/ 51 h 435"/>
                    <a:gd name="T84" fmla="*/ 37 w 358"/>
                    <a:gd name="T85" fmla="*/ 41 h 435"/>
                    <a:gd name="T86" fmla="*/ 42 w 358"/>
                    <a:gd name="T87" fmla="*/ 26 h 435"/>
                    <a:gd name="T88" fmla="*/ 66 w 358"/>
                    <a:gd name="T89" fmla="*/ 29 h 435"/>
                    <a:gd name="T90" fmla="*/ 81 w 358"/>
                    <a:gd name="T91" fmla="*/ 56 h 435"/>
                    <a:gd name="T92" fmla="*/ 87 w 358"/>
                    <a:gd name="T93" fmla="*/ 53 h 435"/>
                    <a:gd name="T94" fmla="*/ 82 w 358"/>
                    <a:gd name="T95" fmla="*/ 21 h 435"/>
                    <a:gd name="T96" fmla="*/ 98 w 358"/>
                    <a:gd name="T97" fmla="*/ 6 h 435"/>
                    <a:gd name="T98" fmla="*/ 122 w 358"/>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35">
                      <a:moveTo>
                        <a:pt x="122" y="0"/>
                      </a:moveTo>
                      <a:lnTo>
                        <a:pt x="127" y="6"/>
                      </a:lnTo>
                      <a:lnTo>
                        <a:pt x="122" y="26"/>
                      </a:lnTo>
                      <a:lnTo>
                        <a:pt x="131" y="35"/>
                      </a:lnTo>
                      <a:lnTo>
                        <a:pt x="191" y="38"/>
                      </a:lnTo>
                      <a:lnTo>
                        <a:pt x="214" y="49"/>
                      </a:lnTo>
                      <a:lnTo>
                        <a:pt x="229" y="93"/>
                      </a:lnTo>
                      <a:lnTo>
                        <a:pt x="254" y="98"/>
                      </a:lnTo>
                      <a:lnTo>
                        <a:pt x="266" y="84"/>
                      </a:lnTo>
                      <a:lnTo>
                        <a:pt x="305" y="68"/>
                      </a:lnTo>
                      <a:lnTo>
                        <a:pt x="344" y="86"/>
                      </a:lnTo>
                      <a:lnTo>
                        <a:pt x="341" y="95"/>
                      </a:lnTo>
                      <a:lnTo>
                        <a:pt x="344" y="143"/>
                      </a:lnTo>
                      <a:lnTo>
                        <a:pt x="331" y="179"/>
                      </a:lnTo>
                      <a:lnTo>
                        <a:pt x="348" y="226"/>
                      </a:lnTo>
                      <a:lnTo>
                        <a:pt x="358" y="278"/>
                      </a:lnTo>
                      <a:lnTo>
                        <a:pt x="353" y="292"/>
                      </a:lnTo>
                      <a:lnTo>
                        <a:pt x="346" y="291"/>
                      </a:lnTo>
                      <a:lnTo>
                        <a:pt x="309" y="307"/>
                      </a:lnTo>
                      <a:lnTo>
                        <a:pt x="286" y="373"/>
                      </a:lnTo>
                      <a:lnTo>
                        <a:pt x="229" y="350"/>
                      </a:lnTo>
                      <a:lnTo>
                        <a:pt x="190" y="371"/>
                      </a:lnTo>
                      <a:lnTo>
                        <a:pt x="121" y="408"/>
                      </a:lnTo>
                      <a:lnTo>
                        <a:pt x="77" y="420"/>
                      </a:lnTo>
                      <a:lnTo>
                        <a:pt x="57" y="435"/>
                      </a:lnTo>
                      <a:lnTo>
                        <a:pt x="43" y="402"/>
                      </a:lnTo>
                      <a:lnTo>
                        <a:pt x="53" y="372"/>
                      </a:lnTo>
                      <a:lnTo>
                        <a:pt x="57" y="346"/>
                      </a:lnTo>
                      <a:lnTo>
                        <a:pt x="33" y="313"/>
                      </a:lnTo>
                      <a:lnTo>
                        <a:pt x="7" y="313"/>
                      </a:lnTo>
                      <a:lnTo>
                        <a:pt x="0" y="307"/>
                      </a:lnTo>
                      <a:lnTo>
                        <a:pt x="2" y="296"/>
                      </a:lnTo>
                      <a:lnTo>
                        <a:pt x="27" y="256"/>
                      </a:lnTo>
                      <a:lnTo>
                        <a:pt x="10" y="248"/>
                      </a:lnTo>
                      <a:lnTo>
                        <a:pt x="8" y="233"/>
                      </a:lnTo>
                      <a:lnTo>
                        <a:pt x="31" y="205"/>
                      </a:lnTo>
                      <a:lnTo>
                        <a:pt x="41" y="188"/>
                      </a:lnTo>
                      <a:lnTo>
                        <a:pt x="72" y="168"/>
                      </a:lnTo>
                      <a:lnTo>
                        <a:pt x="94" y="140"/>
                      </a:lnTo>
                      <a:lnTo>
                        <a:pt x="106" y="84"/>
                      </a:lnTo>
                      <a:lnTo>
                        <a:pt x="98" y="71"/>
                      </a:lnTo>
                      <a:lnTo>
                        <a:pt x="53" y="51"/>
                      </a:lnTo>
                      <a:lnTo>
                        <a:pt x="37" y="41"/>
                      </a:lnTo>
                      <a:lnTo>
                        <a:pt x="42" y="26"/>
                      </a:lnTo>
                      <a:lnTo>
                        <a:pt x="66" y="29"/>
                      </a:lnTo>
                      <a:lnTo>
                        <a:pt x="81" y="56"/>
                      </a:lnTo>
                      <a:lnTo>
                        <a:pt x="87" y="53"/>
                      </a:lnTo>
                      <a:lnTo>
                        <a:pt x="82" y="21"/>
                      </a:lnTo>
                      <a:lnTo>
                        <a:pt x="98" y="6"/>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3" name="Freeform 109">
                  <a:extLst>
                    <a:ext uri="{FF2B5EF4-FFF2-40B4-BE49-F238E27FC236}">
                      <a16:creationId xmlns:a16="http://schemas.microsoft.com/office/drawing/2014/main" id="{F3097A70-5AD9-441B-A04C-13DDE3D2A2DA}"/>
                    </a:ext>
                  </a:extLst>
                </p:cNvPr>
                <p:cNvSpPr>
                  <a:spLocks/>
                </p:cNvSpPr>
                <p:nvPr/>
              </p:nvSpPr>
              <p:spPr bwMode="auto">
                <a:xfrm>
                  <a:off x="2357438" y="2058988"/>
                  <a:ext cx="587375" cy="614363"/>
                </a:xfrm>
                <a:custGeom>
                  <a:avLst/>
                  <a:gdLst>
                    <a:gd name="T0" fmla="*/ 229 w 370"/>
                    <a:gd name="T1" fmla="*/ 27 h 387"/>
                    <a:gd name="T2" fmla="*/ 253 w 370"/>
                    <a:gd name="T3" fmla="*/ 36 h 387"/>
                    <a:gd name="T4" fmla="*/ 310 w 370"/>
                    <a:gd name="T5" fmla="*/ 15 h 387"/>
                    <a:gd name="T6" fmla="*/ 308 w 370"/>
                    <a:gd name="T7" fmla="*/ 56 h 387"/>
                    <a:gd name="T8" fmla="*/ 327 w 370"/>
                    <a:gd name="T9" fmla="*/ 115 h 387"/>
                    <a:gd name="T10" fmla="*/ 328 w 370"/>
                    <a:gd name="T11" fmla="*/ 155 h 387"/>
                    <a:gd name="T12" fmla="*/ 296 w 370"/>
                    <a:gd name="T13" fmla="*/ 235 h 387"/>
                    <a:gd name="T14" fmla="*/ 293 w 370"/>
                    <a:gd name="T15" fmla="*/ 284 h 387"/>
                    <a:gd name="T16" fmla="*/ 333 w 370"/>
                    <a:gd name="T17" fmla="*/ 308 h 387"/>
                    <a:gd name="T18" fmla="*/ 361 w 370"/>
                    <a:gd name="T19" fmla="*/ 322 h 387"/>
                    <a:gd name="T20" fmla="*/ 357 w 370"/>
                    <a:gd name="T21" fmla="*/ 357 h 387"/>
                    <a:gd name="T22" fmla="*/ 330 w 370"/>
                    <a:gd name="T23" fmla="*/ 386 h 387"/>
                    <a:gd name="T24" fmla="*/ 295 w 370"/>
                    <a:gd name="T25" fmla="*/ 368 h 387"/>
                    <a:gd name="T26" fmla="*/ 267 w 370"/>
                    <a:gd name="T27" fmla="*/ 382 h 387"/>
                    <a:gd name="T28" fmla="*/ 232 w 370"/>
                    <a:gd name="T29" fmla="*/ 347 h 387"/>
                    <a:gd name="T30" fmla="*/ 213 w 370"/>
                    <a:gd name="T31" fmla="*/ 333 h 387"/>
                    <a:gd name="T32" fmla="*/ 208 w 370"/>
                    <a:gd name="T33" fmla="*/ 358 h 387"/>
                    <a:gd name="T34" fmla="*/ 178 w 370"/>
                    <a:gd name="T35" fmla="*/ 345 h 387"/>
                    <a:gd name="T36" fmla="*/ 183 w 370"/>
                    <a:gd name="T37" fmla="*/ 322 h 387"/>
                    <a:gd name="T38" fmla="*/ 168 w 370"/>
                    <a:gd name="T39" fmla="*/ 341 h 387"/>
                    <a:gd name="T40" fmla="*/ 162 w 370"/>
                    <a:gd name="T41" fmla="*/ 353 h 387"/>
                    <a:gd name="T42" fmla="*/ 149 w 370"/>
                    <a:gd name="T43" fmla="*/ 353 h 387"/>
                    <a:gd name="T44" fmla="*/ 139 w 370"/>
                    <a:gd name="T45" fmla="*/ 376 h 387"/>
                    <a:gd name="T46" fmla="*/ 98 w 370"/>
                    <a:gd name="T47" fmla="*/ 366 h 387"/>
                    <a:gd name="T48" fmla="*/ 103 w 370"/>
                    <a:gd name="T49" fmla="*/ 328 h 387"/>
                    <a:gd name="T50" fmla="*/ 3 w 370"/>
                    <a:gd name="T51" fmla="*/ 281 h 387"/>
                    <a:gd name="T52" fmla="*/ 11 w 370"/>
                    <a:gd name="T53" fmla="*/ 261 h 387"/>
                    <a:gd name="T54" fmla="*/ 112 w 370"/>
                    <a:gd name="T55" fmla="*/ 261 h 387"/>
                    <a:gd name="T56" fmla="*/ 138 w 370"/>
                    <a:gd name="T57" fmla="*/ 232 h 387"/>
                    <a:gd name="T58" fmla="*/ 97 w 370"/>
                    <a:gd name="T59" fmla="*/ 194 h 387"/>
                    <a:gd name="T60" fmla="*/ 66 w 370"/>
                    <a:gd name="T61" fmla="*/ 220 h 387"/>
                    <a:gd name="T62" fmla="*/ 56 w 370"/>
                    <a:gd name="T63" fmla="*/ 189 h 387"/>
                    <a:gd name="T64" fmla="*/ 38 w 370"/>
                    <a:gd name="T65" fmla="*/ 177 h 387"/>
                    <a:gd name="T66" fmla="*/ 55 w 370"/>
                    <a:gd name="T67" fmla="*/ 157 h 387"/>
                    <a:gd name="T68" fmla="*/ 97 w 370"/>
                    <a:gd name="T69" fmla="*/ 175 h 387"/>
                    <a:gd name="T70" fmla="*/ 158 w 370"/>
                    <a:gd name="T71" fmla="*/ 172 h 387"/>
                    <a:gd name="T72" fmla="*/ 132 w 370"/>
                    <a:gd name="T73" fmla="*/ 160 h 387"/>
                    <a:gd name="T74" fmla="*/ 95 w 370"/>
                    <a:gd name="T75" fmla="*/ 152 h 387"/>
                    <a:gd name="T76" fmla="*/ 114 w 370"/>
                    <a:gd name="T77" fmla="*/ 136 h 387"/>
                    <a:gd name="T78" fmla="*/ 139 w 370"/>
                    <a:gd name="T79" fmla="*/ 116 h 387"/>
                    <a:gd name="T80" fmla="*/ 9 w 370"/>
                    <a:gd name="T81" fmla="*/ 149 h 387"/>
                    <a:gd name="T82" fmla="*/ 0 w 370"/>
                    <a:gd name="T83" fmla="*/ 141 h 387"/>
                    <a:gd name="T84" fmla="*/ 6 w 370"/>
                    <a:gd name="T85" fmla="*/ 79 h 387"/>
                    <a:gd name="T86" fmla="*/ 46 w 370"/>
                    <a:gd name="T87" fmla="*/ 59 h 387"/>
                    <a:gd name="T88" fmla="*/ 75 w 370"/>
                    <a:gd name="T89" fmla="*/ 53 h 387"/>
                    <a:gd name="T90" fmla="*/ 66 w 370"/>
                    <a:gd name="T91" fmla="*/ 39 h 387"/>
                    <a:gd name="T92" fmla="*/ 102 w 370"/>
                    <a:gd name="T93" fmla="*/ 32 h 387"/>
                    <a:gd name="T94" fmla="*/ 129 w 370"/>
                    <a:gd name="T95" fmla="*/ 15 h 387"/>
                    <a:gd name="T96" fmla="*/ 153 w 370"/>
                    <a:gd name="T97" fmla="*/ 25 h 387"/>
                    <a:gd name="T98" fmla="*/ 173 w 370"/>
                    <a:gd name="T99" fmla="*/ 12 h 387"/>
                    <a:gd name="T100" fmla="*/ 212 w 370"/>
                    <a:gd name="T101" fmla="*/ 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 h="387">
                      <a:moveTo>
                        <a:pt x="223" y="0"/>
                      </a:moveTo>
                      <a:lnTo>
                        <a:pt x="229" y="27"/>
                      </a:lnTo>
                      <a:lnTo>
                        <a:pt x="242" y="21"/>
                      </a:lnTo>
                      <a:lnTo>
                        <a:pt x="253" y="36"/>
                      </a:lnTo>
                      <a:lnTo>
                        <a:pt x="306" y="6"/>
                      </a:lnTo>
                      <a:lnTo>
                        <a:pt x="310" y="15"/>
                      </a:lnTo>
                      <a:lnTo>
                        <a:pt x="303" y="39"/>
                      </a:lnTo>
                      <a:lnTo>
                        <a:pt x="308" y="56"/>
                      </a:lnTo>
                      <a:lnTo>
                        <a:pt x="327" y="76"/>
                      </a:lnTo>
                      <a:lnTo>
                        <a:pt x="327" y="115"/>
                      </a:lnTo>
                      <a:lnTo>
                        <a:pt x="318" y="130"/>
                      </a:lnTo>
                      <a:lnTo>
                        <a:pt x="328" y="155"/>
                      </a:lnTo>
                      <a:lnTo>
                        <a:pt x="332" y="220"/>
                      </a:lnTo>
                      <a:lnTo>
                        <a:pt x="296" y="235"/>
                      </a:lnTo>
                      <a:lnTo>
                        <a:pt x="287" y="246"/>
                      </a:lnTo>
                      <a:lnTo>
                        <a:pt x="293" y="284"/>
                      </a:lnTo>
                      <a:lnTo>
                        <a:pt x="301" y="298"/>
                      </a:lnTo>
                      <a:lnTo>
                        <a:pt x="333" y="308"/>
                      </a:lnTo>
                      <a:lnTo>
                        <a:pt x="351" y="319"/>
                      </a:lnTo>
                      <a:lnTo>
                        <a:pt x="361" y="322"/>
                      </a:lnTo>
                      <a:lnTo>
                        <a:pt x="370" y="346"/>
                      </a:lnTo>
                      <a:lnTo>
                        <a:pt x="357" y="357"/>
                      </a:lnTo>
                      <a:lnTo>
                        <a:pt x="341" y="360"/>
                      </a:lnTo>
                      <a:lnTo>
                        <a:pt x="330" y="386"/>
                      </a:lnTo>
                      <a:lnTo>
                        <a:pt x="281" y="387"/>
                      </a:lnTo>
                      <a:lnTo>
                        <a:pt x="295" y="368"/>
                      </a:lnTo>
                      <a:lnTo>
                        <a:pt x="275" y="361"/>
                      </a:lnTo>
                      <a:lnTo>
                        <a:pt x="267" y="382"/>
                      </a:lnTo>
                      <a:lnTo>
                        <a:pt x="248" y="378"/>
                      </a:lnTo>
                      <a:lnTo>
                        <a:pt x="232" y="347"/>
                      </a:lnTo>
                      <a:lnTo>
                        <a:pt x="223" y="337"/>
                      </a:lnTo>
                      <a:lnTo>
                        <a:pt x="213" y="333"/>
                      </a:lnTo>
                      <a:lnTo>
                        <a:pt x="203" y="340"/>
                      </a:lnTo>
                      <a:lnTo>
                        <a:pt x="208" y="358"/>
                      </a:lnTo>
                      <a:lnTo>
                        <a:pt x="193" y="361"/>
                      </a:lnTo>
                      <a:lnTo>
                        <a:pt x="178" y="345"/>
                      </a:lnTo>
                      <a:lnTo>
                        <a:pt x="184" y="326"/>
                      </a:lnTo>
                      <a:lnTo>
                        <a:pt x="183" y="322"/>
                      </a:lnTo>
                      <a:lnTo>
                        <a:pt x="177" y="322"/>
                      </a:lnTo>
                      <a:lnTo>
                        <a:pt x="168" y="341"/>
                      </a:lnTo>
                      <a:lnTo>
                        <a:pt x="168" y="351"/>
                      </a:lnTo>
                      <a:lnTo>
                        <a:pt x="162" y="353"/>
                      </a:lnTo>
                      <a:lnTo>
                        <a:pt x="157" y="348"/>
                      </a:lnTo>
                      <a:lnTo>
                        <a:pt x="149" y="353"/>
                      </a:lnTo>
                      <a:lnTo>
                        <a:pt x="153" y="372"/>
                      </a:lnTo>
                      <a:lnTo>
                        <a:pt x="139" y="376"/>
                      </a:lnTo>
                      <a:lnTo>
                        <a:pt x="103" y="371"/>
                      </a:lnTo>
                      <a:lnTo>
                        <a:pt x="98" y="366"/>
                      </a:lnTo>
                      <a:lnTo>
                        <a:pt x="108" y="343"/>
                      </a:lnTo>
                      <a:lnTo>
                        <a:pt x="103" y="328"/>
                      </a:lnTo>
                      <a:lnTo>
                        <a:pt x="61" y="291"/>
                      </a:lnTo>
                      <a:lnTo>
                        <a:pt x="3" y="281"/>
                      </a:lnTo>
                      <a:lnTo>
                        <a:pt x="0" y="277"/>
                      </a:lnTo>
                      <a:lnTo>
                        <a:pt x="11" y="261"/>
                      </a:lnTo>
                      <a:lnTo>
                        <a:pt x="102" y="252"/>
                      </a:lnTo>
                      <a:lnTo>
                        <a:pt x="112" y="261"/>
                      </a:lnTo>
                      <a:lnTo>
                        <a:pt x="127" y="257"/>
                      </a:lnTo>
                      <a:lnTo>
                        <a:pt x="138" y="232"/>
                      </a:lnTo>
                      <a:lnTo>
                        <a:pt x="127" y="207"/>
                      </a:lnTo>
                      <a:lnTo>
                        <a:pt x="97" y="194"/>
                      </a:lnTo>
                      <a:lnTo>
                        <a:pt x="79" y="203"/>
                      </a:lnTo>
                      <a:lnTo>
                        <a:pt x="66" y="220"/>
                      </a:lnTo>
                      <a:lnTo>
                        <a:pt x="61" y="222"/>
                      </a:lnTo>
                      <a:lnTo>
                        <a:pt x="56" y="189"/>
                      </a:lnTo>
                      <a:lnTo>
                        <a:pt x="41" y="187"/>
                      </a:lnTo>
                      <a:lnTo>
                        <a:pt x="38" y="177"/>
                      </a:lnTo>
                      <a:lnTo>
                        <a:pt x="46" y="168"/>
                      </a:lnTo>
                      <a:lnTo>
                        <a:pt x="55" y="157"/>
                      </a:lnTo>
                      <a:lnTo>
                        <a:pt x="70" y="172"/>
                      </a:lnTo>
                      <a:lnTo>
                        <a:pt x="97" y="175"/>
                      </a:lnTo>
                      <a:lnTo>
                        <a:pt x="104" y="182"/>
                      </a:lnTo>
                      <a:lnTo>
                        <a:pt x="158" y="172"/>
                      </a:lnTo>
                      <a:lnTo>
                        <a:pt x="159" y="167"/>
                      </a:lnTo>
                      <a:lnTo>
                        <a:pt x="132" y="160"/>
                      </a:lnTo>
                      <a:lnTo>
                        <a:pt x="130" y="145"/>
                      </a:lnTo>
                      <a:lnTo>
                        <a:pt x="95" y="152"/>
                      </a:lnTo>
                      <a:lnTo>
                        <a:pt x="92" y="149"/>
                      </a:lnTo>
                      <a:lnTo>
                        <a:pt x="114" y="136"/>
                      </a:lnTo>
                      <a:lnTo>
                        <a:pt x="147" y="123"/>
                      </a:lnTo>
                      <a:lnTo>
                        <a:pt x="139" y="116"/>
                      </a:lnTo>
                      <a:lnTo>
                        <a:pt x="49" y="140"/>
                      </a:lnTo>
                      <a:lnTo>
                        <a:pt x="9" y="149"/>
                      </a:lnTo>
                      <a:lnTo>
                        <a:pt x="3" y="145"/>
                      </a:lnTo>
                      <a:lnTo>
                        <a:pt x="0" y="141"/>
                      </a:lnTo>
                      <a:lnTo>
                        <a:pt x="8" y="123"/>
                      </a:lnTo>
                      <a:lnTo>
                        <a:pt x="6" y="79"/>
                      </a:lnTo>
                      <a:lnTo>
                        <a:pt x="21" y="66"/>
                      </a:lnTo>
                      <a:lnTo>
                        <a:pt x="46" y="59"/>
                      </a:lnTo>
                      <a:lnTo>
                        <a:pt x="56" y="50"/>
                      </a:lnTo>
                      <a:lnTo>
                        <a:pt x="75" y="53"/>
                      </a:lnTo>
                      <a:lnTo>
                        <a:pt x="78" y="50"/>
                      </a:lnTo>
                      <a:lnTo>
                        <a:pt x="66" y="39"/>
                      </a:lnTo>
                      <a:lnTo>
                        <a:pt x="78" y="32"/>
                      </a:lnTo>
                      <a:lnTo>
                        <a:pt x="102" y="32"/>
                      </a:lnTo>
                      <a:lnTo>
                        <a:pt x="117" y="17"/>
                      </a:lnTo>
                      <a:lnTo>
                        <a:pt x="129" y="15"/>
                      </a:lnTo>
                      <a:lnTo>
                        <a:pt x="133" y="30"/>
                      </a:lnTo>
                      <a:lnTo>
                        <a:pt x="153" y="25"/>
                      </a:lnTo>
                      <a:lnTo>
                        <a:pt x="158" y="27"/>
                      </a:lnTo>
                      <a:lnTo>
                        <a:pt x="173" y="12"/>
                      </a:lnTo>
                      <a:lnTo>
                        <a:pt x="201" y="12"/>
                      </a:lnTo>
                      <a:lnTo>
                        <a:pt x="212" y="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4" name="Freeform 110">
                  <a:extLst>
                    <a:ext uri="{FF2B5EF4-FFF2-40B4-BE49-F238E27FC236}">
                      <a16:creationId xmlns:a16="http://schemas.microsoft.com/office/drawing/2014/main" id="{9E96AA21-62E2-4223-9490-146D8E9668CB}"/>
                    </a:ext>
                  </a:extLst>
                </p:cNvPr>
                <p:cNvSpPr>
                  <a:spLocks/>
                </p:cNvSpPr>
                <p:nvPr/>
              </p:nvSpPr>
              <p:spPr bwMode="auto">
                <a:xfrm>
                  <a:off x="2838451" y="1981201"/>
                  <a:ext cx="749300" cy="527050"/>
                </a:xfrm>
                <a:custGeom>
                  <a:avLst/>
                  <a:gdLst>
                    <a:gd name="T0" fmla="*/ 61 w 472"/>
                    <a:gd name="T1" fmla="*/ 2 h 332"/>
                    <a:gd name="T2" fmla="*/ 93 w 472"/>
                    <a:gd name="T3" fmla="*/ 6 h 332"/>
                    <a:gd name="T4" fmla="*/ 119 w 472"/>
                    <a:gd name="T5" fmla="*/ 6 h 332"/>
                    <a:gd name="T6" fmla="*/ 126 w 472"/>
                    <a:gd name="T7" fmla="*/ 20 h 332"/>
                    <a:gd name="T8" fmla="*/ 157 w 472"/>
                    <a:gd name="T9" fmla="*/ 5 h 332"/>
                    <a:gd name="T10" fmla="*/ 172 w 472"/>
                    <a:gd name="T11" fmla="*/ 15 h 332"/>
                    <a:gd name="T12" fmla="*/ 176 w 472"/>
                    <a:gd name="T13" fmla="*/ 31 h 332"/>
                    <a:gd name="T14" fmla="*/ 192 w 472"/>
                    <a:gd name="T15" fmla="*/ 33 h 332"/>
                    <a:gd name="T16" fmla="*/ 227 w 472"/>
                    <a:gd name="T17" fmla="*/ 85 h 332"/>
                    <a:gd name="T18" fmla="*/ 255 w 472"/>
                    <a:gd name="T19" fmla="*/ 120 h 332"/>
                    <a:gd name="T20" fmla="*/ 262 w 472"/>
                    <a:gd name="T21" fmla="*/ 140 h 332"/>
                    <a:gd name="T22" fmla="*/ 319 w 472"/>
                    <a:gd name="T23" fmla="*/ 89 h 332"/>
                    <a:gd name="T24" fmla="*/ 323 w 472"/>
                    <a:gd name="T25" fmla="*/ 79 h 332"/>
                    <a:gd name="T26" fmla="*/ 361 w 472"/>
                    <a:gd name="T27" fmla="*/ 70 h 332"/>
                    <a:gd name="T28" fmla="*/ 373 w 472"/>
                    <a:gd name="T29" fmla="*/ 85 h 332"/>
                    <a:gd name="T30" fmla="*/ 366 w 472"/>
                    <a:gd name="T31" fmla="*/ 99 h 332"/>
                    <a:gd name="T32" fmla="*/ 388 w 472"/>
                    <a:gd name="T33" fmla="*/ 105 h 332"/>
                    <a:gd name="T34" fmla="*/ 403 w 472"/>
                    <a:gd name="T35" fmla="*/ 105 h 332"/>
                    <a:gd name="T36" fmla="*/ 464 w 472"/>
                    <a:gd name="T37" fmla="*/ 135 h 332"/>
                    <a:gd name="T38" fmla="*/ 460 w 472"/>
                    <a:gd name="T39" fmla="*/ 204 h 332"/>
                    <a:gd name="T40" fmla="*/ 407 w 472"/>
                    <a:gd name="T41" fmla="*/ 252 h 332"/>
                    <a:gd name="T42" fmla="*/ 374 w 472"/>
                    <a:gd name="T43" fmla="*/ 297 h 332"/>
                    <a:gd name="T44" fmla="*/ 314 w 472"/>
                    <a:gd name="T45" fmla="*/ 292 h 332"/>
                    <a:gd name="T46" fmla="*/ 274 w 472"/>
                    <a:gd name="T47" fmla="*/ 332 h 332"/>
                    <a:gd name="T48" fmla="*/ 256 w 472"/>
                    <a:gd name="T49" fmla="*/ 282 h 332"/>
                    <a:gd name="T50" fmla="*/ 226 w 472"/>
                    <a:gd name="T51" fmla="*/ 293 h 332"/>
                    <a:gd name="T52" fmla="*/ 183 w 472"/>
                    <a:gd name="T53" fmla="*/ 274 h 332"/>
                    <a:gd name="T54" fmla="*/ 162 w 472"/>
                    <a:gd name="T55" fmla="*/ 259 h 332"/>
                    <a:gd name="T56" fmla="*/ 96 w 472"/>
                    <a:gd name="T57" fmla="*/ 274 h 332"/>
                    <a:gd name="T58" fmla="*/ 29 w 472"/>
                    <a:gd name="T59" fmla="*/ 269 h 332"/>
                    <a:gd name="T60" fmla="*/ 15 w 472"/>
                    <a:gd name="T61" fmla="*/ 179 h 332"/>
                    <a:gd name="T62" fmla="*/ 24 w 472"/>
                    <a:gd name="T63" fmla="*/ 125 h 332"/>
                    <a:gd name="T64" fmla="*/ 0 w 472"/>
                    <a:gd name="T65" fmla="*/ 88 h 332"/>
                    <a:gd name="T66" fmla="*/ 15 w 472"/>
                    <a:gd name="T67" fmla="*/ 66 h 332"/>
                    <a:gd name="T68" fmla="*/ 24 w 472"/>
                    <a:gd name="T69" fmla="*/ 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332">
                      <a:moveTo>
                        <a:pt x="48" y="0"/>
                      </a:moveTo>
                      <a:lnTo>
                        <a:pt x="61" y="2"/>
                      </a:lnTo>
                      <a:lnTo>
                        <a:pt x="68" y="15"/>
                      </a:lnTo>
                      <a:lnTo>
                        <a:pt x="93" y="6"/>
                      </a:lnTo>
                      <a:lnTo>
                        <a:pt x="114" y="2"/>
                      </a:lnTo>
                      <a:lnTo>
                        <a:pt x="119" y="6"/>
                      </a:lnTo>
                      <a:lnTo>
                        <a:pt x="119" y="20"/>
                      </a:lnTo>
                      <a:lnTo>
                        <a:pt x="126" y="20"/>
                      </a:lnTo>
                      <a:lnTo>
                        <a:pt x="151" y="1"/>
                      </a:lnTo>
                      <a:lnTo>
                        <a:pt x="157" y="5"/>
                      </a:lnTo>
                      <a:lnTo>
                        <a:pt x="160" y="18"/>
                      </a:lnTo>
                      <a:lnTo>
                        <a:pt x="172" y="15"/>
                      </a:lnTo>
                      <a:lnTo>
                        <a:pt x="177" y="20"/>
                      </a:lnTo>
                      <a:lnTo>
                        <a:pt x="176" y="31"/>
                      </a:lnTo>
                      <a:lnTo>
                        <a:pt x="186" y="38"/>
                      </a:lnTo>
                      <a:lnTo>
                        <a:pt x="192" y="33"/>
                      </a:lnTo>
                      <a:lnTo>
                        <a:pt x="208" y="64"/>
                      </a:lnTo>
                      <a:lnTo>
                        <a:pt x="227" y="85"/>
                      </a:lnTo>
                      <a:lnTo>
                        <a:pt x="227" y="102"/>
                      </a:lnTo>
                      <a:lnTo>
                        <a:pt x="255" y="120"/>
                      </a:lnTo>
                      <a:lnTo>
                        <a:pt x="257" y="135"/>
                      </a:lnTo>
                      <a:lnTo>
                        <a:pt x="262" y="140"/>
                      </a:lnTo>
                      <a:lnTo>
                        <a:pt x="274" y="128"/>
                      </a:lnTo>
                      <a:lnTo>
                        <a:pt x="319" y="89"/>
                      </a:lnTo>
                      <a:lnTo>
                        <a:pt x="319" y="81"/>
                      </a:lnTo>
                      <a:lnTo>
                        <a:pt x="323" y="79"/>
                      </a:lnTo>
                      <a:lnTo>
                        <a:pt x="333" y="85"/>
                      </a:lnTo>
                      <a:lnTo>
                        <a:pt x="361" y="70"/>
                      </a:lnTo>
                      <a:lnTo>
                        <a:pt x="373" y="76"/>
                      </a:lnTo>
                      <a:lnTo>
                        <a:pt x="373" y="85"/>
                      </a:lnTo>
                      <a:lnTo>
                        <a:pt x="365" y="94"/>
                      </a:lnTo>
                      <a:lnTo>
                        <a:pt x="366" y="99"/>
                      </a:lnTo>
                      <a:lnTo>
                        <a:pt x="385" y="90"/>
                      </a:lnTo>
                      <a:lnTo>
                        <a:pt x="388" y="105"/>
                      </a:lnTo>
                      <a:lnTo>
                        <a:pt x="397" y="109"/>
                      </a:lnTo>
                      <a:lnTo>
                        <a:pt x="403" y="105"/>
                      </a:lnTo>
                      <a:lnTo>
                        <a:pt x="419" y="115"/>
                      </a:lnTo>
                      <a:lnTo>
                        <a:pt x="464" y="135"/>
                      </a:lnTo>
                      <a:lnTo>
                        <a:pt x="472" y="148"/>
                      </a:lnTo>
                      <a:lnTo>
                        <a:pt x="460" y="204"/>
                      </a:lnTo>
                      <a:lnTo>
                        <a:pt x="438" y="232"/>
                      </a:lnTo>
                      <a:lnTo>
                        <a:pt x="407" y="252"/>
                      </a:lnTo>
                      <a:lnTo>
                        <a:pt x="397" y="269"/>
                      </a:lnTo>
                      <a:lnTo>
                        <a:pt x="374" y="297"/>
                      </a:lnTo>
                      <a:lnTo>
                        <a:pt x="339" y="287"/>
                      </a:lnTo>
                      <a:lnTo>
                        <a:pt x="314" y="292"/>
                      </a:lnTo>
                      <a:lnTo>
                        <a:pt x="290" y="332"/>
                      </a:lnTo>
                      <a:lnTo>
                        <a:pt x="274" y="332"/>
                      </a:lnTo>
                      <a:lnTo>
                        <a:pt x="266" y="301"/>
                      </a:lnTo>
                      <a:lnTo>
                        <a:pt x="256" y="282"/>
                      </a:lnTo>
                      <a:lnTo>
                        <a:pt x="246" y="291"/>
                      </a:lnTo>
                      <a:lnTo>
                        <a:pt x="226" y="293"/>
                      </a:lnTo>
                      <a:lnTo>
                        <a:pt x="203" y="277"/>
                      </a:lnTo>
                      <a:lnTo>
                        <a:pt x="183" y="274"/>
                      </a:lnTo>
                      <a:lnTo>
                        <a:pt x="172" y="263"/>
                      </a:lnTo>
                      <a:lnTo>
                        <a:pt x="162" y="259"/>
                      </a:lnTo>
                      <a:lnTo>
                        <a:pt x="126" y="279"/>
                      </a:lnTo>
                      <a:lnTo>
                        <a:pt x="96" y="274"/>
                      </a:lnTo>
                      <a:lnTo>
                        <a:pt x="68" y="286"/>
                      </a:lnTo>
                      <a:lnTo>
                        <a:pt x="29" y="269"/>
                      </a:lnTo>
                      <a:lnTo>
                        <a:pt x="25" y="204"/>
                      </a:lnTo>
                      <a:lnTo>
                        <a:pt x="15" y="179"/>
                      </a:lnTo>
                      <a:lnTo>
                        <a:pt x="24" y="164"/>
                      </a:lnTo>
                      <a:lnTo>
                        <a:pt x="24" y="125"/>
                      </a:lnTo>
                      <a:lnTo>
                        <a:pt x="5" y="105"/>
                      </a:lnTo>
                      <a:lnTo>
                        <a:pt x="0" y="88"/>
                      </a:lnTo>
                      <a:lnTo>
                        <a:pt x="7" y="64"/>
                      </a:lnTo>
                      <a:lnTo>
                        <a:pt x="15" y="66"/>
                      </a:lnTo>
                      <a:lnTo>
                        <a:pt x="32" y="48"/>
                      </a:lnTo>
                      <a:lnTo>
                        <a:pt x="24" y="19"/>
                      </a:lnTo>
                      <a:lnTo>
                        <a:pt x="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sp>
          <p:nvSpPr>
            <p:cNvPr id="67" name="Freeform 82">
              <a:extLst>
                <a:ext uri="{FF2B5EF4-FFF2-40B4-BE49-F238E27FC236}">
                  <a16:creationId xmlns:a16="http://schemas.microsoft.com/office/drawing/2014/main" id="{17352BD3-3026-417B-ACE1-EEC0573A7928}"/>
                </a:ext>
              </a:extLst>
            </p:cNvPr>
            <p:cNvSpPr>
              <a:spLocks/>
            </p:cNvSpPr>
            <p:nvPr/>
          </p:nvSpPr>
          <p:spPr bwMode="auto">
            <a:xfrm>
              <a:off x="7697827" y="2266641"/>
              <a:ext cx="58031" cy="65814"/>
            </a:xfrm>
            <a:custGeom>
              <a:avLst/>
              <a:gdLst>
                <a:gd name="T0" fmla="*/ 96 w 106"/>
                <a:gd name="T1" fmla="*/ 0 h 122"/>
                <a:gd name="T2" fmla="*/ 99 w 106"/>
                <a:gd name="T3" fmla="*/ 11 h 122"/>
                <a:gd name="T4" fmla="*/ 106 w 106"/>
                <a:gd name="T5" fmla="*/ 18 h 122"/>
                <a:gd name="T6" fmla="*/ 97 w 106"/>
                <a:gd name="T7" fmla="*/ 40 h 122"/>
                <a:gd name="T8" fmla="*/ 99 w 106"/>
                <a:gd name="T9" fmla="*/ 64 h 122"/>
                <a:gd name="T10" fmla="*/ 101 w 106"/>
                <a:gd name="T11" fmla="*/ 90 h 122"/>
                <a:gd name="T12" fmla="*/ 101 w 106"/>
                <a:gd name="T13" fmla="*/ 122 h 122"/>
                <a:gd name="T14" fmla="*/ 97 w 106"/>
                <a:gd name="T15" fmla="*/ 118 h 122"/>
                <a:gd name="T16" fmla="*/ 95 w 106"/>
                <a:gd name="T17" fmla="*/ 118 h 122"/>
                <a:gd name="T18" fmla="*/ 92 w 106"/>
                <a:gd name="T19" fmla="*/ 114 h 122"/>
                <a:gd name="T20" fmla="*/ 92 w 106"/>
                <a:gd name="T21" fmla="*/ 113 h 122"/>
                <a:gd name="T22" fmla="*/ 94 w 106"/>
                <a:gd name="T23" fmla="*/ 113 h 122"/>
                <a:gd name="T24" fmla="*/ 90 w 106"/>
                <a:gd name="T25" fmla="*/ 110 h 122"/>
                <a:gd name="T26" fmla="*/ 90 w 106"/>
                <a:gd name="T27" fmla="*/ 104 h 122"/>
                <a:gd name="T28" fmla="*/ 87 w 106"/>
                <a:gd name="T29" fmla="*/ 102 h 122"/>
                <a:gd name="T30" fmla="*/ 72 w 106"/>
                <a:gd name="T31" fmla="*/ 107 h 122"/>
                <a:gd name="T32" fmla="*/ 70 w 106"/>
                <a:gd name="T33" fmla="*/ 105 h 122"/>
                <a:gd name="T34" fmla="*/ 62 w 106"/>
                <a:gd name="T35" fmla="*/ 108 h 122"/>
                <a:gd name="T36" fmla="*/ 61 w 106"/>
                <a:gd name="T37" fmla="*/ 105 h 122"/>
                <a:gd name="T38" fmla="*/ 59 w 106"/>
                <a:gd name="T39" fmla="*/ 105 h 122"/>
                <a:gd name="T40" fmla="*/ 55 w 106"/>
                <a:gd name="T41" fmla="*/ 108 h 122"/>
                <a:gd name="T42" fmla="*/ 51 w 106"/>
                <a:gd name="T43" fmla="*/ 108 h 122"/>
                <a:gd name="T44" fmla="*/ 50 w 106"/>
                <a:gd name="T45" fmla="*/ 105 h 122"/>
                <a:gd name="T46" fmla="*/ 51 w 106"/>
                <a:gd name="T47" fmla="*/ 99 h 122"/>
                <a:gd name="T48" fmla="*/ 50 w 106"/>
                <a:gd name="T49" fmla="*/ 98 h 122"/>
                <a:gd name="T50" fmla="*/ 47 w 106"/>
                <a:gd name="T51" fmla="*/ 100 h 122"/>
                <a:gd name="T52" fmla="*/ 44 w 106"/>
                <a:gd name="T53" fmla="*/ 99 h 122"/>
                <a:gd name="T54" fmla="*/ 39 w 106"/>
                <a:gd name="T55" fmla="*/ 95 h 122"/>
                <a:gd name="T56" fmla="*/ 37 w 106"/>
                <a:gd name="T57" fmla="*/ 102 h 122"/>
                <a:gd name="T58" fmla="*/ 19 w 106"/>
                <a:gd name="T59" fmla="*/ 102 h 122"/>
                <a:gd name="T60" fmla="*/ 1 w 106"/>
                <a:gd name="T61" fmla="*/ 94 h 122"/>
                <a:gd name="T62" fmla="*/ 0 w 106"/>
                <a:gd name="T63" fmla="*/ 61 h 122"/>
                <a:gd name="T64" fmla="*/ 8 w 106"/>
                <a:gd name="T65" fmla="*/ 20 h 122"/>
                <a:gd name="T66" fmla="*/ 36 w 106"/>
                <a:gd name="T67" fmla="*/ 5 h 122"/>
                <a:gd name="T68" fmla="*/ 45 w 106"/>
                <a:gd name="T69" fmla="*/ 8 h 122"/>
                <a:gd name="T70" fmla="*/ 62 w 106"/>
                <a:gd name="T71" fmla="*/ 13 h 122"/>
                <a:gd name="T72" fmla="*/ 76 w 106"/>
                <a:gd name="T73" fmla="*/ 3 h 122"/>
                <a:gd name="T74" fmla="*/ 96 w 106"/>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22">
                  <a:moveTo>
                    <a:pt x="96" y="0"/>
                  </a:moveTo>
                  <a:lnTo>
                    <a:pt x="99" y="11"/>
                  </a:lnTo>
                  <a:lnTo>
                    <a:pt x="106" y="18"/>
                  </a:lnTo>
                  <a:lnTo>
                    <a:pt x="97" y="40"/>
                  </a:lnTo>
                  <a:lnTo>
                    <a:pt x="99" y="64"/>
                  </a:lnTo>
                  <a:lnTo>
                    <a:pt x="101" y="90"/>
                  </a:lnTo>
                  <a:lnTo>
                    <a:pt x="101" y="122"/>
                  </a:lnTo>
                  <a:lnTo>
                    <a:pt x="97" y="118"/>
                  </a:lnTo>
                  <a:lnTo>
                    <a:pt x="95" y="118"/>
                  </a:lnTo>
                  <a:lnTo>
                    <a:pt x="92" y="114"/>
                  </a:lnTo>
                  <a:lnTo>
                    <a:pt x="92" y="113"/>
                  </a:lnTo>
                  <a:lnTo>
                    <a:pt x="94" y="113"/>
                  </a:lnTo>
                  <a:lnTo>
                    <a:pt x="90" y="110"/>
                  </a:lnTo>
                  <a:lnTo>
                    <a:pt x="90" y="104"/>
                  </a:lnTo>
                  <a:lnTo>
                    <a:pt x="87" y="102"/>
                  </a:lnTo>
                  <a:lnTo>
                    <a:pt x="72" y="107"/>
                  </a:lnTo>
                  <a:lnTo>
                    <a:pt x="70" y="105"/>
                  </a:lnTo>
                  <a:lnTo>
                    <a:pt x="62" y="108"/>
                  </a:lnTo>
                  <a:lnTo>
                    <a:pt x="61" y="105"/>
                  </a:lnTo>
                  <a:lnTo>
                    <a:pt x="59" y="105"/>
                  </a:lnTo>
                  <a:lnTo>
                    <a:pt x="55" y="108"/>
                  </a:lnTo>
                  <a:lnTo>
                    <a:pt x="51" y="108"/>
                  </a:lnTo>
                  <a:lnTo>
                    <a:pt x="50" y="105"/>
                  </a:lnTo>
                  <a:lnTo>
                    <a:pt x="51" y="99"/>
                  </a:lnTo>
                  <a:lnTo>
                    <a:pt x="50" y="98"/>
                  </a:lnTo>
                  <a:lnTo>
                    <a:pt x="47" y="100"/>
                  </a:lnTo>
                  <a:lnTo>
                    <a:pt x="44" y="99"/>
                  </a:lnTo>
                  <a:lnTo>
                    <a:pt x="39" y="95"/>
                  </a:lnTo>
                  <a:lnTo>
                    <a:pt x="37" y="102"/>
                  </a:lnTo>
                  <a:lnTo>
                    <a:pt x="19" y="102"/>
                  </a:lnTo>
                  <a:lnTo>
                    <a:pt x="1" y="94"/>
                  </a:lnTo>
                  <a:lnTo>
                    <a:pt x="0" y="61"/>
                  </a:lnTo>
                  <a:lnTo>
                    <a:pt x="8" y="20"/>
                  </a:lnTo>
                  <a:lnTo>
                    <a:pt x="36" y="5"/>
                  </a:lnTo>
                  <a:lnTo>
                    <a:pt x="45" y="8"/>
                  </a:lnTo>
                  <a:lnTo>
                    <a:pt x="62" y="13"/>
                  </a:lnTo>
                  <a:lnTo>
                    <a:pt x="76" y="3"/>
                  </a:lnTo>
                  <a:lnTo>
                    <a:pt x="96" y="0"/>
                  </a:lnTo>
                  <a:close/>
                </a:path>
              </a:pathLst>
            </a:custGeom>
            <a:solidFill>
              <a:srgbClr val="333333"/>
            </a:solid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90" name="shp0022">
            <a:extLst>
              <a:ext uri="{FF2B5EF4-FFF2-40B4-BE49-F238E27FC236}">
                <a16:creationId xmlns:a16="http://schemas.microsoft.com/office/drawing/2014/main" id="{B7DE78D9-8810-4878-8541-6AA5B12E2DBA}"/>
              </a:ext>
            </a:extLst>
          </p:cNvPr>
          <p:cNvSpPr txBox="1"/>
          <p:nvPr/>
        </p:nvSpPr>
        <p:spPr>
          <a:xfrm>
            <a:off x="3355826" y="2067374"/>
            <a:ext cx="89451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Ile de France</a:t>
            </a:r>
          </a:p>
          <a:p>
            <a:pPr algn="l" defTabSz="456423" fontAlgn="base">
              <a:lnSpc>
                <a:spcPct val="90000"/>
              </a:lnSpc>
              <a:spcBef>
                <a:spcPct val="0"/>
              </a:spcBef>
              <a:spcAft>
                <a:spcPct val="0"/>
              </a:spcAft>
              <a:defRPr/>
            </a:pPr>
            <a:r>
              <a:rPr lang="fr-FR" sz="1597" b="1" dirty="0">
                <a:solidFill>
                  <a:srgbClr val="000000"/>
                </a:solidFill>
              </a:rPr>
              <a:t>11%</a:t>
            </a:r>
          </a:p>
        </p:txBody>
      </p:sp>
      <p:sp>
        <p:nvSpPr>
          <p:cNvPr id="191" name="shp0023">
            <a:extLst>
              <a:ext uri="{FF2B5EF4-FFF2-40B4-BE49-F238E27FC236}">
                <a16:creationId xmlns:a16="http://schemas.microsoft.com/office/drawing/2014/main" id="{61463915-7F46-4C03-82B1-BE5FB06EEF09}"/>
              </a:ext>
            </a:extLst>
          </p:cNvPr>
          <p:cNvSpPr txBox="1"/>
          <p:nvPr/>
        </p:nvSpPr>
        <p:spPr>
          <a:xfrm>
            <a:off x="534037" y="1780811"/>
            <a:ext cx="409652"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Ouest</a:t>
            </a:r>
          </a:p>
          <a:p>
            <a:pPr algn="r" defTabSz="456423" fontAlgn="base">
              <a:lnSpc>
                <a:spcPct val="90000"/>
              </a:lnSpc>
              <a:spcBef>
                <a:spcPct val="0"/>
              </a:spcBef>
              <a:spcAft>
                <a:spcPct val="0"/>
              </a:spcAft>
              <a:defRPr/>
            </a:pPr>
            <a:r>
              <a:rPr lang="fr-FR" sz="1597" b="1" dirty="0">
                <a:solidFill>
                  <a:srgbClr val="000000"/>
                </a:solidFill>
              </a:rPr>
              <a:t>28%</a:t>
            </a:r>
          </a:p>
        </p:txBody>
      </p:sp>
      <p:cxnSp>
        <p:nvCxnSpPr>
          <p:cNvPr id="192" name="shp0024">
            <a:extLst>
              <a:ext uri="{FF2B5EF4-FFF2-40B4-BE49-F238E27FC236}">
                <a16:creationId xmlns:a16="http://schemas.microsoft.com/office/drawing/2014/main" id="{F3B19BBE-80F9-4C31-BB54-0A7D75CBAFFD}"/>
              </a:ext>
            </a:extLst>
          </p:cNvPr>
          <p:cNvCxnSpPr>
            <a:cxnSpLocks/>
          </p:cNvCxnSpPr>
          <p:nvPr/>
        </p:nvCxnSpPr>
        <p:spPr>
          <a:xfrm>
            <a:off x="1044659" y="1869819"/>
            <a:ext cx="561968"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3" name="shp0025">
            <a:extLst>
              <a:ext uri="{FF2B5EF4-FFF2-40B4-BE49-F238E27FC236}">
                <a16:creationId xmlns:a16="http://schemas.microsoft.com/office/drawing/2014/main" id="{6F2C2CA6-8F8B-467C-8F1C-A42FB9B074AA}"/>
              </a:ext>
            </a:extLst>
          </p:cNvPr>
          <p:cNvSpPr txBox="1"/>
          <p:nvPr/>
        </p:nvSpPr>
        <p:spPr>
          <a:xfrm>
            <a:off x="541420" y="2531874"/>
            <a:ext cx="732891"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Sud-Ouest</a:t>
            </a:r>
          </a:p>
          <a:p>
            <a:pPr algn="r" defTabSz="456423" fontAlgn="base">
              <a:lnSpc>
                <a:spcPct val="90000"/>
              </a:lnSpc>
              <a:spcBef>
                <a:spcPct val="0"/>
              </a:spcBef>
              <a:spcAft>
                <a:spcPct val="0"/>
              </a:spcAft>
              <a:defRPr/>
            </a:pPr>
            <a:r>
              <a:rPr lang="fr-FR" sz="1597" b="1" dirty="0">
                <a:solidFill>
                  <a:srgbClr val="000000"/>
                </a:solidFill>
              </a:rPr>
              <a:t>11%</a:t>
            </a:r>
          </a:p>
        </p:txBody>
      </p:sp>
      <p:cxnSp>
        <p:nvCxnSpPr>
          <p:cNvPr id="194" name="shp0026">
            <a:extLst>
              <a:ext uri="{FF2B5EF4-FFF2-40B4-BE49-F238E27FC236}">
                <a16:creationId xmlns:a16="http://schemas.microsoft.com/office/drawing/2014/main" id="{6B5A28FC-5A0C-40C4-B593-47C138579AFE}"/>
              </a:ext>
            </a:extLst>
          </p:cNvPr>
          <p:cNvCxnSpPr>
            <a:cxnSpLocks/>
          </p:cNvCxnSpPr>
          <p:nvPr/>
        </p:nvCxnSpPr>
        <p:spPr>
          <a:xfrm>
            <a:off x="1375281" y="2620882"/>
            <a:ext cx="287497"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195" name="shp0027">
            <a:extLst>
              <a:ext uri="{FF2B5EF4-FFF2-40B4-BE49-F238E27FC236}">
                <a16:creationId xmlns:a16="http://schemas.microsoft.com/office/drawing/2014/main" id="{CFA59F34-63F3-4239-9469-48363AB1C438}"/>
              </a:ext>
            </a:extLst>
          </p:cNvPr>
          <p:cNvCxnSpPr>
            <a:cxnSpLocks/>
          </p:cNvCxnSpPr>
          <p:nvPr/>
        </p:nvCxnSpPr>
        <p:spPr>
          <a:xfrm>
            <a:off x="2443396" y="1662926"/>
            <a:ext cx="574993"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6" name="shp0028">
            <a:extLst>
              <a:ext uri="{FF2B5EF4-FFF2-40B4-BE49-F238E27FC236}">
                <a16:creationId xmlns:a16="http://schemas.microsoft.com/office/drawing/2014/main" id="{74C4942E-FAF4-401C-ABB3-4C1B0084F962}"/>
              </a:ext>
            </a:extLst>
          </p:cNvPr>
          <p:cNvSpPr txBox="1"/>
          <p:nvPr/>
        </p:nvSpPr>
        <p:spPr>
          <a:xfrm>
            <a:off x="3112937" y="1573474"/>
            <a:ext cx="74249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Nord &amp; Est</a:t>
            </a:r>
          </a:p>
          <a:p>
            <a:pPr algn="l" defTabSz="456423" fontAlgn="base">
              <a:lnSpc>
                <a:spcPct val="90000"/>
              </a:lnSpc>
              <a:spcBef>
                <a:spcPct val="0"/>
              </a:spcBef>
              <a:spcAft>
                <a:spcPct val="0"/>
              </a:spcAft>
              <a:defRPr/>
            </a:pPr>
            <a:r>
              <a:rPr lang="fr-FR" sz="1597" b="1" dirty="0">
                <a:solidFill>
                  <a:srgbClr val="000000"/>
                </a:solidFill>
              </a:rPr>
              <a:t>23%</a:t>
            </a:r>
          </a:p>
        </p:txBody>
      </p:sp>
      <p:sp>
        <p:nvSpPr>
          <p:cNvPr id="197" name="shp0029">
            <a:extLst>
              <a:ext uri="{FF2B5EF4-FFF2-40B4-BE49-F238E27FC236}">
                <a16:creationId xmlns:a16="http://schemas.microsoft.com/office/drawing/2014/main" id="{3C8150C7-6403-4323-9618-9AAAB46ED38A}"/>
              </a:ext>
            </a:extLst>
          </p:cNvPr>
          <p:cNvSpPr/>
          <p:nvPr/>
        </p:nvSpPr>
        <p:spPr>
          <a:xfrm>
            <a:off x="2365520" y="1989989"/>
            <a:ext cx="902770" cy="190585"/>
          </a:xfrm>
          <a:custGeom>
            <a:avLst/>
            <a:gdLst>
              <a:gd name="connsiteX0" fmla="*/ 0 w 904351"/>
              <a:gd name="connsiteY0" fmla="*/ 0 h 190919"/>
              <a:gd name="connsiteX1" fmla="*/ 602901 w 904351"/>
              <a:gd name="connsiteY1" fmla="*/ 190919 h 190919"/>
              <a:gd name="connsiteX2" fmla="*/ 904351 w 904351"/>
              <a:gd name="connsiteY2" fmla="*/ 190919 h 190919"/>
            </a:gdLst>
            <a:ahLst/>
            <a:cxnLst>
              <a:cxn ang="0">
                <a:pos x="connsiteX0" y="connsiteY0"/>
              </a:cxn>
              <a:cxn ang="0">
                <a:pos x="connsiteX1" y="connsiteY1"/>
              </a:cxn>
              <a:cxn ang="0">
                <a:pos x="connsiteX2" y="connsiteY2"/>
              </a:cxn>
            </a:cxnLst>
            <a:rect l="l" t="t" r="r" b="b"/>
            <a:pathLst>
              <a:path w="904351" h="190919">
                <a:moveTo>
                  <a:pt x="0" y="0"/>
                </a:moveTo>
                <a:lnTo>
                  <a:pt x="602901" y="190919"/>
                </a:lnTo>
                <a:lnTo>
                  <a:pt x="904351" y="190919"/>
                </a:lnTo>
              </a:path>
            </a:pathLst>
          </a:cu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2937" fontAlgn="base">
              <a:spcBef>
                <a:spcPct val="0"/>
              </a:spcBef>
              <a:spcAft>
                <a:spcPct val="0"/>
              </a:spcAft>
              <a:defRPr/>
            </a:pPr>
            <a:endParaRPr lang="fr-FR" sz="1797" b="1" dirty="0">
              <a:solidFill>
                <a:srgbClr val="717171"/>
              </a:solidFill>
              <a:latin typeface="Arial" panose="020B0604020202020204" pitchFamily="34" charset="0"/>
            </a:endParaRPr>
          </a:p>
        </p:txBody>
      </p:sp>
      <p:cxnSp>
        <p:nvCxnSpPr>
          <p:cNvPr id="198" name="shp0030">
            <a:extLst>
              <a:ext uri="{FF2B5EF4-FFF2-40B4-BE49-F238E27FC236}">
                <a16:creationId xmlns:a16="http://schemas.microsoft.com/office/drawing/2014/main" id="{EB17CFAD-A8FF-44A8-BC1E-AE52C60205B8}"/>
              </a:ext>
            </a:extLst>
          </p:cNvPr>
          <p:cNvCxnSpPr>
            <a:cxnSpLocks/>
          </p:cNvCxnSpPr>
          <p:nvPr/>
        </p:nvCxnSpPr>
        <p:spPr>
          <a:xfrm>
            <a:off x="2921950" y="2664041"/>
            <a:ext cx="334872"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9" name="shp0031">
            <a:extLst>
              <a:ext uri="{FF2B5EF4-FFF2-40B4-BE49-F238E27FC236}">
                <a16:creationId xmlns:a16="http://schemas.microsoft.com/office/drawing/2014/main" id="{F6737049-5F64-4AA0-87E7-D1D0FD309169}"/>
              </a:ext>
            </a:extLst>
          </p:cNvPr>
          <p:cNvSpPr txBox="1"/>
          <p:nvPr/>
        </p:nvSpPr>
        <p:spPr>
          <a:xfrm>
            <a:off x="3351369" y="2574588"/>
            <a:ext cx="545670"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Sud-Est</a:t>
            </a:r>
          </a:p>
          <a:p>
            <a:pPr algn="l" defTabSz="456423" fontAlgn="base">
              <a:lnSpc>
                <a:spcPct val="90000"/>
              </a:lnSpc>
              <a:spcBef>
                <a:spcPct val="0"/>
              </a:spcBef>
              <a:spcAft>
                <a:spcPct val="0"/>
              </a:spcAft>
              <a:defRPr/>
            </a:pPr>
            <a:r>
              <a:rPr lang="fr-FR" sz="1597" b="1" dirty="0">
                <a:solidFill>
                  <a:srgbClr val="000000"/>
                </a:solidFill>
              </a:rPr>
              <a:t>27%</a:t>
            </a:r>
          </a:p>
        </p:txBody>
      </p:sp>
      <p:cxnSp>
        <p:nvCxnSpPr>
          <p:cNvPr id="200" name="shp0032">
            <a:extLst>
              <a:ext uri="{FF2B5EF4-FFF2-40B4-BE49-F238E27FC236}">
                <a16:creationId xmlns:a16="http://schemas.microsoft.com/office/drawing/2014/main" id="{E6746DC3-3DD2-4EF3-922A-1FE15620029C}"/>
              </a:ext>
            </a:extLst>
          </p:cNvPr>
          <p:cNvCxnSpPr>
            <a:cxnSpLocks/>
          </p:cNvCxnSpPr>
          <p:nvPr/>
        </p:nvCxnSpPr>
        <p:spPr>
          <a:xfrm>
            <a:off x="375901" y="3364842"/>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2" name="shp0062">
            <a:extLst>
              <a:ext uri="{FF2B5EF4-FFF2-40B4-BE49-F238E27FC236}">
                <a16:creationId xmlns:a16="http://schemas.microsoft.com/office/drawing/2014/main" id="{992047AB-E9C5-4166-BBD4-F9B722961DC4}"/>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passionnés par la nature (942)</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UDA5 / AGGLO / RS 191 / RS 192 / A4 / A2 </a:t>
            </a:r>
          </a:p>
        </p:txBody>
      </p:sp>
      <p:sp>
        <p:nvSpPr>
          <p:cNvPr id="203" name="shp0032">
            <a:extLst>
              <a:ext uri="{FF2B5EF4-FFF2-40B4-BE49-F238E27FC236}">
                <a16:creationId xmlns:a16="http://schemas.microsoft.com/office/drawing/2014/main" id="{26E5DD4F-F7CB-4314-8FED-E0D3B108FF38}"/>
              </a:ext>
            </a:extLst>
          </p:cNvPr>
          <p:cNvSpPr txBox="1"/>
          <p:nvPr/>
        </p:nvSpPr>
        <p:spPr>
          <a:xfrm>
            <a:off x="398997" y="3677179"/>
            <a:ext cx="944119"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LOGEMENT</a:t>
            </a:r>
          </a:p>
        </p:txBody>
      </p:sp>
      <p:cxnSp>
        <p:nvCxnSpPr>
          <p:cNvPr id="204" name="shp0033">
            <a:extLst>
              <a:ext uri="{FF2B5EF4-FFF2-40B4-BE49-F238E27FC236}">
                <a16:creationId xmlns:a16="http://schemas.microsoft.com/office/drawing/2014/main" id="{DC00951D-1348-4C2C-B25A-4E4A2BDAF132}"/>
              </a:ext>
            </a:extLst>
          </p:cNvPr>
          <p:cNvCxnSpPr>
            <a:cxnSpLocks/>
          </p:cNvCxnSpPr>
          <p:nvPr/>
        </p:nvCxnSpPr>
        <p:spPr>
          <a:xfrm>
            <a:off x="398995"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5" name="shp0034">
            <a:extLst>
              <a:ext uri="{FF2B5EF4-FFF2-40B4-BE49-F238E27FC236}">
                <a16:creationId xmlns:a16="http://schemas.microsoft.com/office/drawing/2014/main" id="{F7E1373E-C664-4F0D-8873-B87E639FA65A}"/>
              </a:ext>
            </a:extLst>
          </p:cNvPr>
          <p:cNvCxnSpPr>
            <a:cxnSpLocks/>
          </p:cNvCxnSpPr>
          <p:nvPr/>
        </p:nvCxnSpPr>
        <p:spPr>
          <a:xfrm>
            <a:off x="398995"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6" name="shp0035">
            <a:extLst>
              <a:ext uri="{FF2B5EF4-FFF2-40B4-BE49-F238E27FC236}">
                <a16:creationId xmlns:a16="http://schemas.microsoft.com/office/drawing/2014/main" id="{281B1AE7-B8D6-4F9F-A8D0-949CA28CAD1E}"/>
              </a:ext>
            </a:extLst>
          </p:cNvPr>
          <p:cNvSpPr>
            <a:spLocks noEditPoints="1"/>
          </p:cNvSpPr>
          <p:nvPr/>
        </p:nvSpPr>
        <p:spPr bwMode="auto">
          <a:xfrm flipH="1">
            <a:off x="1544425" y="4962532"/>
            <a:ext cx="478886" cy="451676"/>
          </a:xfrm>
          <a:custGeom>
            <a:avLst/>
            <a:gdLst>
              <a:gd name="T0" fmla="*/ 186 w 327"/>
              <a:gd name="T1" fmla="*/ 84 h 307"/>
              <a:gd name="T2" fmla="*/ 174 w 327"/>
              <a:gd name="T3" fmla="*/ 92 h 307"/>
              <a:gd name="T4" fmla="*/ 268 w 327"/>
              <a:gd name="T5" fmla="*/ 278 h 307"/>
              <a:gd name="T6" fmla="*/ 268 w 327"/>
              <a:gd name="T7" fmla="*/ 249 h 307"/>
              <a:gd name="T8" fmla="*/ 280 w 327"/>
              <a:gd name="T9" fmla="*/ 257 h 307"/>
              <a:gd name="T10" fmla="*/ 124 w 327"/>
              <a:gd name="T11" fmla="*/ 167 h 307"/>
              <a:gd name="T12" fmla="*/ 103 w 327"/>
              <a:gd name="T13" fmla="*/ 141 h 307"/>
              <a:gd name="T14" fmla="*/ 120 w 327"/>
              <a:gd name="T15" fmla="*/ 159 h 307"/>
              <a:gd name="T16" fmla="*/ 310 w 327"/>
              <a:gd name="T17" fmla="*/ 121 h 307"/>
              <a:gd name="T18" fmla="*/ 249 w 327"/>
              <a:gd name="T19" fmla="*/ 92 h 307"/>
              <a:gd name="T20" fmla="*/ 250 w 327"/>
              <a:gd name="T21" fmla="*/ 21 h 307"/>
              <a:gd name="T22" fmla="*/ 161 w 327"/>
              <a:gd name="T23" fmla="*/ 4 h 307"/>
              <a:gd name="T24" fmla="*/ 140 w 327"/>
              <a:gd name="T25" fmla="*/ 53 h 307"/>
              <a:gd name="T26" fmla="*/ 79 w 327"/>
              <a:gd name="T27" fmla="*/ 108 h 307"/>
              <a:gd name="T28" fmla="*/ 78 w 327"/>
              <a:gd name="T29" fmla="*/ 244 h 307"/>
              <a:gd name="T30" fmla="*/ 45 w 327"/>
              <a:gd name="T31" fmla="*/ 226 h 307"/>
              <a:gd name="T32" fmla="*/ 25 w 327"/>
              <a:gd name="T33" fmla="*/ 289 h 307"/>
              <a:gd name="T34" fmla="*/ 7 w 327"/>
              <a:gd name="T35" fmla="*/ 250 h 307"/>
              <a:gd name="T36" fmla="*/ 4 w 327"/>
              <a:gd name="T37" fmla="*/ 299 h 307"/>
              <a:gd name="T38" fmla="*/ 323 w 327"/>
              <a:gd name="T39" fmla="*/ 299 h 307"/>
              <a:gd name="T40" fmla="*/ 20 w 327"/>
              <a:gd name="T41" fmla="*/ 245 h 307"/>
              <a:gd name="T42" fmla="*/ 11 w 327"/>
              <a:gd name="T43" fmla="*/ 273 h 307"/>
              <a:gd name="T44" fmla="*/ 56 w 327"/>
              <a:gd name="T45" fmla="*/ 207 h 307"/>
              <a:gd name="T46" fmla="*/ 42 w 327"/>
              <a:gd name="T47" fmla="*/ 244 h 307"/>
              <a:gd name="T48" fmla="*/ 141 w 327"/>
              <a:gd name="T49" fmla="*/ 299 h 307"/>
              <a:gd name="T50" fmla="*/ 141 w 327"/>
              <a:gd name="T51" fmla="*/ 104 h 307"/>
              <a:gd name="T52" fmla="*/ 169 w 327"/>
              <a:gd name="T53" fmla="*/ 8 h 307"/>
              <a:gd name="T54" fmla="*/ 205 w 327"/>
              <a:gd name="T55" fmla="*/ 299 h 307"/>
              <a:gd name="T56" fmla="*/ 183 w 327"/>
              <a:gd name="T57" fmla="*/ 249 h 307"/>
              <a:gd name="T58" fmla="*/ 241 w 327"/>
              <a:gd name="T59" fmla="*/ 54 h 307"/>
              <a:gd name="T60" fmla="*/ 246 w 327"/>
              <a:gd name="T61" fmla="*/ 29 h 307"/>
              <a:gd name="T62" fmla="*/ 302 w 327"/>
              <a:gd name="T63" fmla="*/ 121 h 307"/>
              <a:gd name="T64" fmla="*/ 309 w 327"/>
              <a:gd name="T65" fmla="*/ 100 h 307"/>
              <a:gd name="T66" fmla="*/ 225 w 327"/>
              <a:gd name="T67" fmla="*/ 197 h 307"/>
              <a:gd name="T68" fmla="*/ 205 w 327"/>
              <a:gd name="T69" fmla="*/ 222 h 307"/>
              <a:gd name="T70" fmla="*/ 209 w 327"/>
              <a:gd name="T71" fmla="*/ 201 h 307"/>
              <a:gd name="T72" fmla="*/ 186 w 327"/>
              <a:gd name="T73" fmla="*/ 138 h 307"/>
              <a:gd name="T74" fmla="*/ 174 w 327"/>
              <a:gd name="T75" fmla="*/ 146 h 307"/>
              <a:gd name="T76" fmla="*/ 205 w 327"/>
              <a:gd name="T77" fmla="*/ 113 h 307"/>
              <a:gd name="T78" fmla="*/ 205 w 327"/>
              <a:gd name="T79" fmla="*/ 84 h 307"/>
              <a:gd name="T80" fmla="*/ 217 w 327"/>
              <a:gd name="T81" fmla="*/ 92 h 307"/>
              <a:gd name="T82" fmla="*/ 221 w 327"/>
              <a:gd name="T83" fmla="*/ 167 h 307"/>
              <a:gd name="T84" fmla="*/ 201 w 327"/>
              <a:gd name="T85" fmla="*/ 142 h 307"/>
              <a:gd name="T86" fmla="*/ 217 w 327"/>
              <a:gd name="T87" fmla="*/ 159 h 307"/>
              <a:gd name="T88" fmla="*/ 288 w 327"/>
              <a:gd name="T89" fmla="*/ 163 h 307"/>
              <a:gd name="T90" fmla="*/ 264 w 327"/>
              <a:gd name="T91" fmla="*/ 163 h 307"/>
              <a:gd name="T92" fmla="*/ 272 w 327"/>
              <a:gd name="T93" fmla="*/ 159 h 307"/>
              <a:gd name="T94" fmla="*/ 190 w 327"/>
              <a:gd name="T95" fmla="*/ 197 h 307"/>
              <a:gd name="T96" fmla="*/ 170 w 327"/>
              <a:gd name="T97" fmla="*/ 222 h 307"/>
              <a:gd name="T98" fmla="*/ 174 w 327"/>
              <a:gd name="T99" fmla="*/ 201 h 307"/>
              <a:gd name="T100" fmla="*/ 284 w 327"/>
              <a:gd name="T101" fmla="*/ 193 h 307"/>
              <a:gd name="T102" fmla="*/ 272 w 327"/>
              <a:gd name="T103" fmla="*/ 201 h 307"/>
              <a:gd name="T104" fmla="*/ 107 w 327"/>
              <a:gd name="T105" fmla="*/ 221 h 307"/>
              <a:gd name="T106" fmla="*/ 107 w 327"/>
              <a:gd name="T107" fmla="*/ 192 h 307"/>
              <a:gd name="T108" fmla="*/ 120 w 327"/>
              <a:gd name="T109" fmla="*/ 201 h 307"/>
              <a:gd name="T110" fmla="*/ 124 w 327"/>
              <a:gd name="T111" fmla="*/ 277 h 307"/>
              <a:gd name="T112" fmla="*/ 103 w 327"/>
              <a:gd name="T113" fmla="*/ 252 h 307"/>
              <a:gd name="T114" fmla="*/ 120 w 327"/>
              <a:gd name="T115" fmla="*/ 2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07">
                <a:moveTo>
                  <a:pt x="170" y="113"/>
                </a:moveTo>
                <a:cubicBezTo>
                  <a:pt x="186" y="113"/>
                  <a:pt x="186" y="113"/>
                  <a:pt x="186" y="113"/>
                </a:cubicBezTo>
                <a:cubicBezTo>
                  <a:pt x="189" y="113"/>
                  <a:pt x="190" y="112"/>
                  <a:pt x="190" y="109"/>
                </a:cubicBezTo>
                <a:cubicBezTo>
                  <a:pt x="190" y="88"/>
                  <a:pt x="190" y="88"/>
                  <a:pt x="190" y="88"/>
                </a:cubicBezTo>
                <a:cubicBezTo>
                  <a:pt x="190" y="86"/>
                  <a:pt x="189" y="84"/>
                  <a:pt x="186" y="84"/>
                </a:cubicBezTo>
                <a:cubicBezTo>
                  <a:pt x="170" y="84"/>
                  <a:pt x="170" y="84"/>
                  <a:pt x="170" y="84"/>
                </a:cubicBezTo>
                <a:cubicBezTo>
                  <a:pt x="167" y="84"/>
                  <a:pt x="166" y="86"/>
                  <a:pt x="166" y="88"/>
                </a:cubicBezTo>
                <a:cubicBezTo>
                  <a:pt x="166" y="109"/>
                  <a:pt x="166" y="109"/>
                  <a:pt x="166" y="109"/>
                </a:cubicBezTo>
                <a:cubicBezTo>
                  <a:pt x="166" y="111"/>
                  <a:pt x="167" y="113"/>
                  <a:pt x="170" y="113"/>
                </a:cubicBezTo>
                <a:close/>
                <a:moveTo>
                  <a:pt x="174" y="92"/>
                </a:moveTo>
                <a:cubicBezTo>
                  <a:pt x="182" y="92"/>
                  <a:pt x="182" y="92"/>
                  <a:pt x="182" y="92"/>
                </a:cubicBezTo>
                <a:cubicBezTo>
                  <a:pt x="182" y="105"/>
                  <a:pt x="182" y="105"/>
                  <a:pt x="182" y="105"/>
                </a:cubicBezTo>
                <a:cubicBezTo>
                  <a:pt x="174" y="105"/>
                  <a:pt x="174" y="105"/>
                  <a:pt x="174" y="105"/>
                </a:cubicBezTo>
                <a:lnTo>
                  <a:pt x="174" y="92"/>
                </a:lnTo>
                <a:close/>
                <a:moveTo>
                  <a:pt x="268" y="278"/>
                </a:moveTo>
                <a:cubicBezTo>
                  <a:pt x="284" y="278"/>
                  <a:pt x="284" y="278"/>
                  <a:pt x="284" y="278"/>
                </a:cubicBezTo>
                <a:cubicBezTo>
                  <a:pt x="287" y="278"/>
                  <a:pt x="288" y="276"/>
                  <a:pt x="288" y="274"/>
                </a:cubicBezTo>
                <a:cubicBezTo>
                  <a:pt x="288" y="253"/>
                  <a:pt x="288" y="253"/>
                  <a:pt x="288" y="253"/>
                </a:cubicBezTo>
                <a:cubicBezTo>
                  <a:pt x="288" y="250"/>
                  <a:pt x="287" y="249"/>
                  <a:pt x="284" y="249"/>
                </a:cubicBezTo>
                <a:cubicBezTo>
                  <a:pt x="268" y="249"/>
                  <a:pt x="268" y="249"/>
                  <a:pt x="268" y="249"/>
                </a:cubicBezTo>
                <a:cubicBezTo>
                  <a:pt x="265" y="249"/>
                  <a:pt x="264" y="250"/>
                  <a:pt x="264" y="253"/>
                </a:cubicBezTo>
                <a:cubicBezTo>
                  <a:pt x="264" y="274"/>
                  <a:pt x="264" y="274"/>
                  <a:pt x="264" y="274"/>
                </a:cubicBezTo>
                <a:cubicBezTo>
                  <a:pt x="264" y="276"/>
                  <a:pt x="265" y="278"/>
                  <a:pt x="268" y="278"/>
                </a:cubicBezTo>
                <a:close/>
                <a:moveTo>
                  <a:pt x="272" y="257"/>
                </a:moveTo>
                <a:cubicBezTo>
                  <a:pt x="280" y="257"/>
                  <a:pt x="280" y="257"/>
                  <a:pt x="280" y="257"/>
                </a:cubicBezTo>
                <a:cubicBezTo>
                  <a:pt x="280" y="270"/>
                  <a:pt x="280" y="270"/>
                  <a:pt x="280" y="270"/>
                </a:cubicBezTo>
                <a:cubicBezTo>
                  <a:pt x="272" y="270"/>
                  <a:pt x="272" y="270"/>
                  <a:pt x="272" y="270"/>
                </a:cubicBezTo>
                <a:lnTo>
                  <a:pt x="272" y="257"/>
                </a:lnTo>
                <a:close/>
                <a:moveTo>
                  <a:pt x="107" y="167"/>
                </a:moveTo>
                <a:cubicBezTo>
                  <a:pt x="124" y="167"/>
                  <a:pt x="124" y="167"/>
                  <a:pt x="124" y="167"/>
                </a:cubicBezTo>
                <a:cubicBezTo>
                  <a:pt x="126" y="167"/>
                  <a:pt x="128" y="165"/>
                  <a:pt x="128" y="163"/>
                </a:cubicBezTo>
                <a:cubicBezTo>
                  <a:pt x="128" y="141"/>
                  <a:pt x="128" y="141"/>
                  <a:pt x="128" y="141"/>
                </a:cubicBezTo>
                <a:cubicBezTo>
                  <a:pt x="128" y="139"/>
                  <a:pt x="126" y="137"/>
                  <a:pt x="124" y="137"/>
                </a:cubicBezTo>
                <a:cubicBezTo>
                  <a:pt x="107" y="137"/>
                  <a:pt x="107" y="137"/>
                  <a:pt x="107" y="137"/>
                </a:cubicBezTo>
                <a:cubicBezTo>
                  <a:pt x="105" y="137"/>
                  <a:pt x="103" y="139"/>
                  <a:pt x="103" y="141"/>
                </a:cubicBezTo>
                <a:cubicBezTo>
                  <a:pt x="103" y="163"/>
                  <a:pt x="103" y="163"/>
                  <a:pt x="103" y="163"/>
                </a:cubicBezTo>
                <a:cubicBezTo>
                  <a:pt x="103" y="165"/>
                  <a:pt x="105" y="167"/>
                  <a:pt x="107" y="167"/>
                </a:cubicBezTo>
                <a:close/>
                <a:moveTo>
                  <a:pt x="111" y="145"/>
                </a:moveTo>
                <a:cubicBezTo>
                  <a:pt x="120" y="145"/>
                  <a:pt x="120" y="145"/>
                  <a:pt x="120" y="145"/>
                </a:cubicBezTo>
                <a:cubicBezTo>
                  <a:pt x="120" y="159"/>
                  <a:pt x="120" y="159"/>
                  <a:pt x="120" y="159"/>
                </a:cubicBezTo>
                <a:cubicBezTo>
                  <a:pt x="111" y="159"/>
                  <a:pt x="111" y="159"/>
                  <a:pt x="111" y="159"/>
                </a:cubicBezTo>
                <a:lnTo>
                  <a:pt x="111" y="145"/>
                </a:lnTo>
                <a:close/>
                <a:moveTo>
                  <a:pt x="323" y="299"/>
                </a:moveTo>
                <a:cubicBezTo>
                  <a:pt x="310" y="299"/>
                  <a:pt x="310" y="299"/>
                  <a:pt x="310" y="299"/>
                </a:cubicBezTo>
                <a:cubicBezTo>
                  <a:pt x="310" y="121"/>
                  <a:pt x="310" y="121"/>
                  <a:pt x="310" y="121"/>
                </a:cubicBezTo>
                <a:cubicBezTo>
                  <a:pt x="313" y="121"/>
                  <a:pt x="313" y="121"/>
                  <a:pt x="313" y="121"/>
                </a:cubicBezTo>
                <a:cubicBezTo>
                  <a:pt x="315" y="121"/>
                  <a:pt x="317" y="119"/>
                  <a:pt x="317" y="117"/>
                </a:cubicBezTo>
                <a:cubicBezTo>
                  <a:pt x="317" y="96"/>
                  <a:pt x="317" y="96"/>
                  <a:pt x="317" y="96"/>
                </a:cubicBezTo>
                <a:cubicBezTo>
                  <a:pt x="317" y="93"/>
                  <a:pt x="315" y="92"/>
                  <a:pt x="313" y="92"/>
                </a:cubicBezTo>
                <a:cubicBezTo>
                  <a:pt x="249" y="92"/>
                  <a:pt x="249" y="92"/>
                  <a:pt x="249" y="92"/>
                </a:cubicBezTo>
                <a:cubicBezTo>
                  <a:pt x="249" y="53"/>
                  <a:pt x="249" y="53"/>
                  <a:pt x="249" y="53"/>
                </a:cubicBezTo>
                <a:cubicBezTo>
                  <a:pt x="250" y="53"/>
                  <a:pt x="250" y="53"/>
                  <a:pt x="250" y="53"/>
                </a:cubicBezTo>
                <a:cubicBezTo>
                  <a:pt x="252" y="53"/>
                  <a:pt x="254" y="52"/>
                  <a:pt x="254" y="49"/>
                </a:cubicBezTo>
                <a:cubicBezTo>
                  <a:pt x="254" y="25"/>
                  <a:pt x="254" y="25"/>
                  <a:pt x="254" y="25"/>
                </a:cubicBezTo>
                <a:cubicBezTo>
                  <a:pt x="254" y="23"/>
                  <a:pt x="252" y="21"/>
                  <a:pt x="250" y="21"/>
                </a:cubicBezTo>
                <a:cubicBezTo>
                  <a:pt x="190" y="21"/>
                  <a:pt x="190" y="21"/>
                  <a:pt x="190" y="21"/>
                </a:cubicBezTo>
                <a:cubicBezTo>
                  <a:pt x="190" y="4"/>
                  <a:pt x="190" y="4"/>
                  <a:pt x="190" y="4"/>
                </a:cubicBezTo>
                <a:cubicBezTo>
                  <a:pt x="190" y="1"/>
                  <a:pt x="188" y="0"/>
                  <a:pt x="186" y="0"/>
                </a:cubicBezTo>
                <a:cubicBezTo>
                  <a:pt x="165" y="0"/>
                  <a:pt x="165" y="0"/>
                  <a:pt x="165" y="0"/>
                </a:cubicBezTo>
                <a:cubicBezTo>
                  <a:pt x="162" y="0"/>
                  <a:pt x="161" y="1"/>
                  <a:pt x="161" y="4"/>
                </a:cubicBezTo>
                <a:cubicBezTo>
                  <a:pt x="161" y="21"/>
                  <a:pt x="161" y="21"/>
                  <a:pt x="161" y="21"/>
                </a:cubicBezTo>
                <a:cubicBezTo>
                  <a:pt x="140" y="21"/>
                  <a:pt x="140" y="21"/>
                  <a:pt x="140" y="21"/>
                </a:cubicBezTo>
                <a:cubicBezTo>
                  <a:pt x="138" y="21"/>
                  <a:pt x="136" y="23"/>
                  <a:pt x="136" y="25"/>
                </a:cubicBezTo>
                <a:cubicBezTo>
                  <a:pt x="136" y="49"/>
                  <a:pt x="136" y="49"/>
                  <a:pt x="136" y="49"/>
                </a:cubicBezTo>
                <a:cubicBezTo>
                  <a:pt x="136" y="52"/>
                  <a:pt x="138" y="53"/>
                  <a:pt x="140" y="53"/>
                </a:cubicBezTo>
                <a:cubicBezTo>
                  <a:pt x="141" y="53"/>
                  <a:pt x="141" y="53"/>
                  <a:pt x="141" y="53"/>
                </a:cubicBezTo>
                <a:cubicBezTo>
                  <a:pt x="141" y="85"/>
                  <a:pt x="141" y="85"/>
                  <a:pt x="141" y="85"/>
                </a:cubicBezTo>
                <a:cubicBezTo>
                  <a:pt x="83" y="85"/>
                  <a:pt x="83" y="85"/>
                  <a:pt x="83" y="85"/>
                </a:cubicBezTo>
                <a:cubicBezTo>
                  <a:pt x="80" y="85"/>
                  <a:pt x="79" y="87"/>
                  <a:pt x="79" y="89"/>
                </a:cubicBezTo>
                <a:cubicBezTo>
                  <a:pt x="79" y="108"/>
                  <a:pt x="79" y="108"/>
                  <a:pt x="79" y="108"/>
                </a:cubicBezTo>
                <a:cubicBezTo>
                  <a:pt x="79" y="110"/>
                  <a:pt x="80" y="112"/>
                  <a:pt x="83" y="112"/>
                </a:cubicBezTo>
                <a:cubicBezTo>
                  <a:pt x="83" y="299"/>
                  <a:pt x="83" y="299"/>
                  <a:pt x="83" y="299"/>
                </a:cubicBezTo>
                <a:cubicBezTo>
                  <a:pt x="60" y="299"/>
                  <a:pt x="60" y="299"/>
                  <a:pt x="60" y="299"/>
                </a:cubicBezTo>
                <a:cubicBezTo>
                  <a:pt x="60" y="265"/>
                  <a:pt x="60" y="265"/>
                  <a:pt x="60" y="265"/>
                </a:cubicBezTo>
                <a:cubicBezTo>
                  <a:pt x="70" y="263"/>
                  <a:pt x="78" y="255"/>
                  <a:pt x="78" y="244"/>
                </a:cubicBezTo>
                <a:cubicBezTo>
                  <a:pt x="78" y="237"/>
                  <a:pt x="74" y="230"/>
                  <a:pt x="67" y="226"/>
                </a:cubicBezTo>
                <a:cubicBezTo>
                  <a:pt x="70" y="223"/>
                  <a:pt x="72" y="219"/>
                  <a:pt x="72" y="214"/>
                </a:cubicBezTo>
                <a:cubicBezTo>
                  <a:pt x="72" y="205"/>
                  <a:pt x="65" y="198"/>
                  <a:pt x="56" y="198"/>
                </a:cubicBezTo>
                <a:cubicBezTo>
                  <a:pt x="47" y="198"/>
                  <a:pt x="40" y="205"/>
                  <a:pt x="40" y="214"/>
                </a:cubicBezTo>
                <a:cubicBezTo>
                  <a:pt x="40" y="219"/>
                  <a:pt x="42" y="223"/>
                  <a:pt x="45" y="226"/>
                </a:cubicBezTo>
                <a:cubicBezTo>
                  <a:pt x="39" y="230"/>
                  <a:pt x="35" y="236"/>
                  <a:pt x="35" y="244"/>
                </a:cubicBezTo>
                <a:cubicBezTo>
                  <a:pt x="35" y="255"/>
                  <a:pt x="42" y="263"/>
                  <a:pt x="52" y="265"/>
                </a:cubicBezTo>
                <a:cubicBezTo>
                  <a:pt x="52" y="299"/>
                  <a:pt x="52" y="299"/>
                  <a:pt x="52" y="299"/>
                </a:cubicBezTo>
                <a:cubicBezTo>
                  <a:pt x="25" y="299"/>
                  <a:pt x="25" y="299"/>
                  <a:pt x="25" y="299"/>
                </a:cubicBezTo>
                <a:cubicBezTo>
                  <a:pt x="25" y="289"/>
                  <a:pt x="25" y="289"/>
                  <a:pt x="25" y="289"/>
                </a:cubicBezTo>
                <a:cubicBezTo>
                  <a:pt x="32" y="287"/>
                  <a:pt x="37" y="281"/>
                  <a:pt x="37" y="273"/>
                </a:cubicBezTo>
                <a:cubicBezTo>
                  <a:pt x="37" y="267"/>
                  <a:pt x="35" y="262"/>
                  <a:pt x="30" y="259"/>
                </a:cubicBezTo>
                <a:cubicBezTo>
                  <a:pt x="32" y="256"/>
                  <a:pt x="33" y="253"/>
                  <a:pt x="33" y="250"/>
                </a:cubicBezTo>
                <a:cubicBezTo>
                  <a:pt x="33" y="243"/>
                  <a:pt x="27" y="237"/>
                  <a:pt x="20" y="237"/>
                </a:cubicBezTo>
                <a:cubicBezTo>
                  <a:pt x="13" y="237"/>
                  <a:pt x="7" y="243"/>
                  <a:pt x="7" y="250"/>
                </a:cubicBezTo>
                <a:cubicBezTo>
                  <a:pt x="7" y="253"/>
                  <a:pt x="8" y="256"/>
                  <a:pt x="10" y="259"/>
                </a:cubicBezTo>
                <a:cubicBezTo>
                  <a:pt x="6" y="262"/>
                  <a:pt x="3" y="267"/>
                  <a:pt x="3" y="273"/>
                </a:cubicBezTo>
                <a:cubicBezTo>
                  <a:pt x="3" y="281"/>
                  <a:pt x="9" y="288"/>
                  <a:pt x="17" y="289"/>
                </a:cubicBezTo>
                <a:cubicBezTo>
                  <a:pt x="17" y="299"/>
                  <a:pt x="17" y="299"/>
                  <a:pt x="17" y="299"/>
                </a:cubicBezTo>
                <a:cubicBezTo>
                  <a:pt x="4" y="299"/>
                  <a:pt x="4" y="299"/>
                  <a:pt x="4" y="299"/>
                </a:cubicBezTo>
                <a:cubicBezTo>
                  <a:pt x="2" y="299"/>
                  <a:pt x="0" y="301"/>
                  <a:pt x="0" y="303"/>
                </a:cubicBezTo>
                <a:cubicBezTo>
                  <a:pt x="0" y="305"/>
                  <a:pt x="2" y="307"/>
                  <a:pt x="4" y="307"/>
                </a:cubicBezTo>
                <a:cubicBezTo>
                  <a:pt x="323" y="307"/>
                  <a:pt x="323" y="307"/>
                  <a:pt x="323" y="307"/>
                </a:cubicBezTo>
                <a:cubicBezTo>
                  <a:pt x="325" y="307"/>
                  <a:pt x="327" y="305"/>
                  <a:pt x="327" y="303"/>
                </a:cubicBezTo>
                <a:cubicBezTo>
                  <a:pt x="327" y="301"/>
                  <a:pt x="325" y="299"/>
                  <a:pt x="323" y="299"/>
                </a:cubicBezTo>
                <a:close/>
                <a:moveTo>
                  <a:pt x="20" y="245"/>
                </a:moveTo>
                <a:cubicBezTo>
                  <a:pt x="23" y="245"/>
                  <a:pt x="25" y="248"/>
                  <a:pt x="25" y="251"/>
                </a:cubicBezTo>
                <a:cubicBezTo>
                  <a:pt x="25" y="253"/>
                  <a:pt x="23" y="256"/>
                  <a:pt x="20" y="256"/>
                </a:cubicBezTo>
                <a:cubicBezTo>
                  <a:pt x="17" y="256"/>
                  <a:pt x="15" y="253"/>
                  <a:pt x="15" y="251"/>
                </a:cubicBezTo>
                <a:cubicBezTo>
                  <a:pt x="15" y="248"/>
                  <a:pt x="17" y="245"/>
                  <a:pt x="20" y="245"/>
                </a:cubicBezTo>
                <a:close/>
                <a:moveTo>
                  <a:pt x="11" y="273"/>
                </a:moveTo>
                <a:cubicBezTo>
                  <a:pt x="11" y="267"/>
                  <a:pt x="15" y="263"/>
                  <a:pt x="20" y="263"/>
                </a:cubicBezTo>
                <a:cubicBezTo>
                  <a:pt x="25" y="263"/>
                  <a:pt x="29" y="267"/>
                  <a:pt x="29" y="273"/>
                </a:cubicBezTo>
                <a:cubicBezTo>
                  <a:pt x="29" y="278"/>
                  <a:pt x="25" y="282"/>
                  <a:pt x="20" y="282"/>
                </a:cubicBezTo>
                <a:cubicBezTo>
                  <a:pt x="15" y="282"/>
                  <a:pt x="11" y="278"/>
                  <a:pt x="11" y="273"/>
                </a:cubicBezTo>
                <a:close/>
                <a:moveTo>
                  <a:pt x="56" y="207"/>
                </a:moveTo>
                <a:cubicBezTo>
                  <a:pt x="60" y="207"/>
                  <a:pt x="64" y="210"/>
                  <a:pt x="64" y="215"/>
                </a:cubicBezTo>
                <a:cubicBezTo>
                  <a:pt x="64" y="219"/>
                  <a:pt x="60" y="223"/>
                  <a:pt x="56" y="223"/>
                </a:cubicBezTo>
                <a:cubicBezTo>
                  <a:pt x="51" y="223"/>
                  <a:pt x="48" y="219"/>
                  <a:pt x="48" y="215"/>
                </a:cubicBezTo>
                <a:cubicBezTo>
                  <a:pt x="48" y="210"/>
                  <a:pt x="51" y="207"/>
                  <a:pt x="56" y="207"/>
                </a:cubicBezTo>
                <a:close/>
                <a:moveTo>
                  <a:pt x="42" y="244"/>
                </a:moveTo>
                <a:cubicBezTo>
                  <a:pt x="42" y="237"/>
                  <a:pt x="48" y="231"/>
                  <a:pt x="56" y="231"/>
                </a:cubicBezTo>
                <a:cubicBezTo>
                  <a:pt x="63" y="231"/>
                  <a:pt x="69" y="237"/>
                  <a:pt x="69" y="244"/>
                </a:cubicBezTo>
                <a:cubicBezTo>
                  <a:pt x="69" y="252"/>
                  <a:pt x="63" y="258"/>
                  <a:pt x="56" y="258"/>
                </a:cubicBezTo>
                <a:cubicBezTo>
                  <a:pt x="48" y="258"/>
                  <a:pt x="42" y="252"/>
                  <a:pt x="42" y="244"/>
                </a:cubicBezTo>
                <a:close/>
                <a:moveTo>
                  <a:pt x="141" y="299"/>
                </a:moveTo>
                <a:cubicBezTo>
                  <a:pt x="90" y="299"/>
                  <a:pt x="90" y="299"/>
                  <a:pt x="90" y="299"/>
                </a:cubicBezTo>
                <a:cubicBezTo>
                  <a:pt x="90" y="112"/>
                  <a:pt x="90" y="112"/>
                  <a:pt x="90" y="112"/>
                </a:cubicBezTo>
                <a:cubicBezTo>
                  <a:pt x="141" y="112"/>
                  <a:pt x="141" y="112"/>
                  <a:pt x="141" y="112"/>
                </a:cubicBezTo>
                <a:lnTo>
                  <a:pt x="141" y="299"/>
                </a:lnTo>
                <a:close/>
                <a:moveTo>
                  <a:pt x="141" y="104"/>
                </a:moveTo>
                <a:cubicBezTo>
                  <a:pt x="87" y="104"/>
                  <a:pt x="87" y="104"/>
                  <a:pt x="87" y="104"/>
                </a:cubicBezTo>
                <a:cubicBezTo>
                  <a:pt x="87" y="93"/>
                  <a:pt x="87" y="93"/>
                  <a:pt x="87" y="93"/>
                </a:cubicBezTo>
                <a:cubicBezTo>
                  <a:pt x="141" y="93"/>
                  <a:pt x="141" y="93"/>
                  <a:pt x="141" y="93"/>
                </a:cubicBezTo>
                <a:lnTo>
                  <a:pt x="141" y="104"/>
                </a:lnTo>
                <a:close/>
                <a:moveTo>
                  <a:pt x="169" y="8"/>
                </a:moveTo>
                <a:cubicBezTo>
                  <a:pt x="182" y="8"/>
                  <a:pt x="182" y="8"/>
                  <a:pt x="182" y="8"/>
                </a:cubicBezTo>
                <a:cubicBezTo>
                  <a:pt x="182" y="21"/>
                  <a:pt x="182" y="21"/>
                  <a:pt x="182" y="21"/>
                </a:cubicBezTo>
                <a:cubicBezTo>
                  <a:pt x="169" y="21"/>
                  <a:pt x="169" y="21"/>
                  <a:pt x="169" y="21"/>
                </a:cubicBezTo>
                <a:lnTo>
                  <a:pt x="169" y="8"/>
                </a:lnTo>
                <a:close/>
                <a:moveTo>
                  <a:pt x="205" y="299"/>
                </a:moveTo>
                <a:cubicBezTo>
                  <a:pt x="187" y="299"/>
                  <a:pt x="187" y="299"/>
                  <a:pt x="187" y="299"/>
                </a:cubicBezTo>
                <a:cubicBezTo>
                  <a:pt x="187" y="257"/>
                  <a:pt x="187" y="257"/>
                  <a:pt x="187" y="257"/>
                </a:cubicBezTo>
                <a:cubicBezTo>
                  <a:pt x="205" y="257"/>
                  <a:pt x="205" y="257"/>
                  <a:pt x="205" y="257"/>
                </a:cubicBezTo>
                <a:lnTo>
                  <a:pt x="205" y="299"/>
                </a:lnTo>
                <a:close/>
                <a:moveTo>
                  <a:pt x="241" y="299"/>
                </a:moveTo>
                <a:cubicBezTo>
                  <a:pt x="213" y="299"/>
                  <a:pt x="213" y="299"/>
                  <a:pt x="213" y="299"/>
                </a:cubicBezTo>
                <a:cubicBezTo>
                  <a:pt x="213" y="253"/>
                  <a:pt x="213" y="253"/>
                  <a:pt x="213" y="253"/>
                </a:cubicBezTo>
                <a:cubicBezTo>
                  <a:pt x="213" y="250"/>
                  <a:pt x="211" y="249"/>
                  <a:pt x="209" y="249"/>
                </a:cubicBezTo>
                <a:cubicBezTo>
                  <a:pt x="183" y="249"/>
                  <a:pt x="183" y="249"/>
                  <a:pt x="183" y="249"/>
                </a:cubicBezTo>
                <a:cubicBezTo>
                  <a:pt x="180" y="249"/>
                  <a:pt x="179" y="250"/>
                  <a:pt x="179" y="253"/>
                </a:cubicBezTo>
                <a:cubicBezTo>
                  <a:pt x="179" y="299"/>
                  <a:pt x="179" y="299"/>
                  <a:pt x="179" y="299"/>
                </a:cubicBezTo>
                <a:cubicBezTo>
                  <a:pt x="148" y="299"/>
                  <a:pt x="148" y="299"/>
                  <a:pt x="148" y="299"/>
                </a:cubicBezTo>
                <a:cubicBezTo>
                  <a:pt x="148" y="54"/>
                  <a:pt x="148" y="54"/>
                  <a:pt x="148" y="54"/>
                </a:cubicBezTo>
                <a:cubicBezTo>
                  <a:pt x="241" y="54"/>
                  <a:pt x="241" y="54"/>
                  <a:pt x="241" y="54"/>
                </a:cubicBezTo>
                <a:lnTo>
                  <a:pt x="241" y="299"/>
                </a:lnTo>
                <a:close/>
                <a:moveTo>
                  <a:pt x="246" y="45"/>
                </a:moveTo>
                <a:cubicBezTo>
                  <a:pt x="144" y="45"/>
                  <a:pt x="144" y="45"/>
                  <a:pt x="144" y="45"/>
                </a:cubicBezTo>
                <a:cubicBezTo>
                  <a:pt x="144" y="29"/>
                  <a:pt x="144" y="29"/>
                  <a:pt x="144" y="29"/>
                </a:cubicBezTo>
                <a:cubicBezTo>
                  <a:pt x="246" y="29"/>
                  <a:pt x="246" y="29"/>
                  <a:pt x="246" y="29"/>
                </a:cubicBezTo>
                <a:lnTo>
                  <a:pt x="246" y="45"/>
                </a:lnTo>
                <a:close/>
                <a:moveTo>
                  <a:pt x="302" y="299"/>
                </a:moveTo>
                <a:cubicBezTo>
                  <a:pt x="249" y="299"/>
                  <a:pt x="249" y="299"/>
                  <a:pt x="249" y="299"/>
                </a:cubicBezTo>
                <a:cubicBezTo>
                  <a:pt x="249" y="121"/>
                  <a:pt x="249" y="121"/>
                  <a:pt x="249" y="121"/>
                </a:cubicBezTo>
                <a:cubicBezTo>
                  <a:pt x="302" y="121"/>
                  <a:pt x="302" y="121"/>
                  <a:pt x="302" y="121"/>
                </a:cubicBezTo>
                <a:lnTo>
                  <a:pt x="302" y="299"/>
                </a:lnTo>
                <a:close/>
                <a:moveTo>
                  <a:pt x="309" y="113"/>
                </a:moveTo>
                <a:cubicBezTo>
                  <a:pt x="249" y="113"/>
                  <a:pt x="249" y="113"/>
                  <a:pt x="249" y="113"/>
                </a:cubicBezTo>
                <a:cubicBezTo>
                  <a:pt x="249" y="100"/>
                  <a:pt x="249" y="100"/>
                  <a:pt x="249" y="100"/>
                </a:cubicBezTo>
                <a:cubicBezTo>
                  <a:pt x="309" y="100"/>
                  <a:pt x="309" y="100"/>
                  <a:pt x="309" y="100"/>
                </a:cubicBezTo>
                <a:lnTo>
                  <a:pt x="309" y="113"/>
                </a:lnTo>
                <a:close/>
                <a:moveTo>
                  <a:pt x="205" y="222"/>
                </a:moveTo>
                <a:cubicBezTo>
                  <a:pt x="221" y="222"/>
                  <a:pt x="221" y="222"/>
                  <a:pt x="221" y="222"/>
                </a:cubicBezTo>
                <a:cubicBezTo>
                  <a:pt x="224" y="222"/>
                  <a:pt x="225" y="221"/>
                  <a:pt x="225" y="218"/>
                </a:cubicBezTo>
                <a:cubicBezTo>
                  <a:pt x="225" y="197"/>
                  <a:pt x="225" y="197"/>
                  <a:pt x="225" y="197"/>
                </a:cubicBezTo>
                <a:cubicBezTo>
                  <a:pt x="225" y="195"/>
                  <a:pt x="224" y="193"/>
                  <a:pt x="221" y="193"/>
                </a:cubicBezTo>
                <a:cubicBezTo>
                  <a:pt x="205" y="193"/>
                  <a:pt x="205" y="193"/>
                  <a:pt x="205" y="193"/>
                </a:cubicBezTo>
                <a:cubicBezTo>
                  <a:pt x="203" y="193"/>
                  <a:pt x="201" y="195"/>
                  <a:pt x="201" y="197"/>
                </a:cubicBezTo>
                <a:cubicBezTo>
                  <a:pt x="201" y="218"/>
                  <a:pt x="201" y="218"/>
                  <a:pt x="201" y="218"/>
                </a:cubicBezTo>
                <a:cubicBezTo>
                  <a:pt x="201" y="220"/>
                  <a:pt x="203" y="222"/>
                  <a:pt x="205" y="222"/>
                </a:cubicBezTo>
                <a:close/>
                <a:moveTo>
                  <a:pt x="209" y="201"/>
                </a:moveTo>
                <a:cubicBezTo>
                  <a:pt x="217" y="201"/>
                  <a:pt x="217" y="201"/>
                  <a:pt x="217" y="201"/>
                </a:cubicBezTo>
                <a:cubicBezTo>
                  <a:pt x="217" y="214"/>
                  <a:pt x="217" y="214"/>
                  <a:pt x="217" y="214"/>
                </a:cubicBezTo>
                <a:cubicBezTo>
                  <a:pt x="209" y="214"/>
                  <a:pt x="209" y="214"/>
                  <a:pt x="209" y="214"/>
                </a:cubicBezTo>
                <a:lnTo>
                  <a:pt x="209" y="201"/>
                </a:lnTo>
                <a:close/>
                <a:moveTo>
                  <a:pt x="170" y="167"/>
                </a:moveTo>
                <a:cubicBezTo>
                  <a:pt x="186" y="167"/>
                  <a:pt x="186" y="167"/>
                  <a:pt x="186" y="167"/>
                </a:cubicBezTo>
                <a:cubicBezTo>
                  <a:pt x="189" y="167"/>
                  <a:pt x="190" y="165"/>
                  <a:pt x="190" y="163"/>
                </a:cubicBezTo>
                <a:cubicBezTo>
                  <a:pt x="190" y="142"/>
                  <a:pt x="190" y="142"/>
                  <a:pt x="190" y="142"/>
                </a:cubicBezTo>
                <a:cubicBezTo>
                  <a:pt x="190" y="139"/>
                  <a:pt x="189" y="138"/>
                  <a:pt x="186" y="138"/>
                </a:cubicBezTo>
                <a:cubicBezTo>
                  <a:pt x="170" y="138"/>
                  <a:pt x="170" y="138"/>
                  <a:pt x="170" y="138"/>
                </a:cubicBezTo>
                <a:cubicBezTo>
                  <a:pt x="167" y="138"/>
                  <a:pt x="166" y="139"/>
                  <a:pt x="166" y="142"/>
                </a:cubicBezTo>
                <a:cubicBezTo>
                  <a:pt x="166" y="163"/>
                  <a:pt x="166" y="163"/>
                  <a:pt x="166" y="163"/>
                </a:cubicBezTo>
                <a:cubicBezTo>
                  <a:pt x="166" y="165"/>
                  <a:pt x="167" y="167"/>
                  <a:pt x="170" y="167"/>
                </a:cubicBezTo>
                <a:close/>
                <a:moveTo>
                  <a:pt x="174" y="146"/>
                </a:moveTo>
                <a:cubicBezTo>
                  <a:pt x="182" y="146"/>
                  <a:pt x="182" y="146"/>
                  <a:pt x="182" y="146"/>
                </a:cubicBezTo>
                <a:cubicBezTo>
                  <a:pt x="182" y="159"/>
                  <a:pt x="182" y="159"/>
                  <a:pt x="182" y="159"/>
                </a:cubicBezTo>
                <a:cubicBezTo>
                  <a:pt x="174" y="159"/>
                  <a:pt x="174" y="159"/>
                  <a:pt x="174" y="159"/>
                </a:cubicBezTo>
                <a:lnTo>
                  <a:pt x="174" y="146"/>
                </a:lnTo>
                <a:close/>
                <a:moveTo>
                  <a:pt x="205" y="113"/>
                </a:moveTo>
                <a:cubicBezTo>
                  <a:pt x="221" y="113"/>
                  <a:pt x="221" y="113"/>
                  <a:pt x="221" y="113"/>
                </a:cubicBezTo>
                <a:cubicBezTo>
                  <a:pt x="224" y="113"/>
                  <a:pt x="225" y="112"/>
                  <a:pt x="225" y="109"/>
                </a:cubicBezTo>
                <a:cubicBezTo>
                  <a:pt x="225" y="88"/>
                  <a:pt x="225" y="88"/>
                  <a:pt x="225" y="88"/>
                </a:cubicBezTo>
                <a:cubicBezTo>
                  <a:pt x="225" y="86"/>
                  <a:pt x="224" y="84"/>
                  <a:pt x="221" y="84"/>
                </a:cubicBezTo>
                <a:cubicBezTo>
                  <a:pt x="205" y="84"/>
                  <a:pt x="205" y="84"/>
                  <a:pt x="205" y="84"/>
                </a:cubicBezTo>
                <a:cubicBezTo>
                  <a:pt x="203" y="84"/>
                  <a:pt x="201" y="86"/>
                  <a:pt x="201" y="88"/>
                </a:cubicBezTo>
                <a:cubicBezTo>
                  <a:pt x="201" y="109"/>
                  <a:pt x="201" y="109"/>
                  <a:pt x="201" y="109"/>
                </a:cubicBezTo>
                <a:cubicBezTo>
                  <a:pt x="201" y="111"/>
                  <a:pt x="203" y="113"/>
                  <a:pt x="205" y="113"/>
                </a:cubicBezTo>
                <a:close/>
                <a:moveTo>
                  <a:pt x="209" y="92"/>
                </a:moveTo>
                <a:cubicBezTo>
                  <a:pt x="217" y="92"/>
                  <a:pt x="217" y="92"/>
                  <a:pt x="217" y="92"/>
                </a:cubicBezTo>
                <a:cubicBezTo>
                  <a:pt x="217" y="105"/>
                  <a:pt x="217" y="105"/>
                  <a:pt x="217" y="105"/>
                </a:cubicBezTo>
                <a:cubicBezTo>
                  <a:pt x="209" y="105"/>
                  <a:pt x="209" y="105"/>
                  <a:pt x="209" y="105"/>
                </a:cubicBezTo>
                <a:lnTo>
                  <a:pt x="209" y="92"/>
                </a:lnTo>
                <a:close/>
                <a:moveTo>
                  <a:pt x="205" y="167"/>
                </a:moveTo>
                <a:cubicBezTo>
                  <a:pt x="221" y="167"/>
                  <a:pt x="221" y="167"/>
                  <a:pt x="221" y="167"/>
                </a:cubicBezTo>
                <a:cubicBezTo>
                  <a:pt x="224" y="167"/>
                  <a:pt x="225" y="165"/>
                  <a:pt x="225" y="163"/>
                </a:cubicBezTo>
                <a:cubicBezTo>
                  <a:pt x="225" y="142"/>
                  <a:pt x="225" y="142"/>
                  <a:pt x="225" y="142"/>
                </a:cubicBezTo>
                <a:cubicBezTo>
                  <a:pt x="225" y="139"/>
                  <a:pt x="224" y="138"/>
                  <a:pt x="221" y="138"/>
                </a:cubicBezTo>
                <a:cubicBezTo>
                  <a:pt x="205" y="138"/>
                  <a:pt x="205" y="138"/>
                  <a:pt x="205" y="138"/>
                </a:cubicBezTo>
                <a:cubicBezTo>
                  <a:pt x="203" y="138"/>
                  <a:pt x="201" y="139"/>
                  <a:pt x="201" y="142"/>
                </a:cubicBezTo>
                <a:cubicBezTo>
                  <a:pt x="201" y="163"/>
                  <a:pt x="201" y="163"/>
                  <a:pt x="201" y="163"/>
                </a:cubicBezTo>
                <a:cubicBezTo>
                  <a:pt x="201" y="165"/>
                  <a:pt x="203" y="167"/>
                  <a:pt x="205" y="167"/>
                </a:cubicBezTo>
                <a:close/>
                <a:moveTo>
                  <a:pt x="209" y="146"/>
                </a:moveTo>
                <a:cubicBezTo>
                  <a:pt x="217" y="146"/>
                  <a:pt x="217" y="146"/>
                  <a:pt x="217" y="146"/>
                </a:cubicBezTo>
                <a:cubicBezTo>
                  <a:pt x="217" y="159"/>
                  <a:pt x="217" y="159"/>
                  <a:pt x="217" y="159"/>
                </a:cubicBezTo>
                <a:cubicBezTo>
                  <a:pt x="209" y="159"/>
                  <a:pt x="209" y="159"/>
                  <a:pt x="209" y="159"/>
                </a:cubicBezTo>
                <a:lnTo>
                  <a:pt x="209" y="146"/>
                </a:lnTo>
                <a:close/>
                <a:moveTo>
                  <a:pt x="268" y="167"/>
                </a:moveTo>
                <a:cubicBezTo>
                  <a:pt x="284" y="167"/>
                  <a:pt x="284" y="167"/>
                  <a:pt x="284" y="167"/>
                </a:cubicBezTo>
                <a:cubicBezTo>
                  <a:pt x="287" y="167"/>
                  <a:pt x="288" y="165"/>
                  <a:pt x="288" y="163"/>
                </a:cubicBezTo>
                <a:cubicBezTo>
                  <a:pt x="288" y="142"/>
                  <a:pt x="288" y="142"/>
                  <a:pt x="288" y="142"/>
                </a:cubicBezTo>
                <a:cubicBezTo>
                  <a:pt x="288" y="139"/>
                  <a:pt x="287" y="138"/>
                  <a:pt x="284" y="138"/>
                </a:cubicBezTo>
                <a:cubicBezTo>
                  <a:pt x="268" y="138"/>
                  <a:pt x="268" y="138"/>
                  <a:pt x="268" y="138"/>
                </a:cubicBezTo>
                <a:cubicBezTo>
                  <a:pt x="265" y="138"/>
                  <a:pt x="264" y="139"/>
                  <a:pt x="264" y="142"/>
                </a:cubicBezTo>
                <a:cubicBezTo>
                  <a:pt x="264" y="163"/>
                  <a:pt x="264" y="163"/>
                  <a:pt x="264" y="163"/>
                </a:cubicBezTo>
                <a:cubicBezTo>
                  <a:pt x="264" y="165"/>
                  <a:pt x="265" y="167"/>
                  <a:pt x="268" y="167"/>
                </a:cubicBezTo>
                <a:close/>
                <a:moveTo>
                  <a:pt x="272" y="146"/>
                </a:moveTo>
                <a:cubicBezTo>
                  <a:pt x="280" y="146"/>
                  <a:pt x="280" y="146"/>
                  <a:pt x="280" y="146"/>
                </a:cubicBezTo>
                <a:cubicBezTo>
                  <a:pt x="280" y="159"/>
                  <a:pt x="280" y="159"/>
                  <a:pt x="280" y="159"/>
                </a:cubicBezTo>
                <a:cubicBezTo>
                  <a:pt x="272" y="159"/>
                  <a:pt x="272" y="159"/>
                  <a:pt x="272" y="159"/>
                </a:cubicBezTo>
                <a:lnTo>
                  <a:pt x="272" y="146"/>
                </a:lnTo>
                <a:close/>
                <a:moveTo>
                  <a:pt x="170" y="222"/>
                </a:moveTo>
                <a:cubicBezTo>
                  <a:pt x="186" y="222"/>
                  <a:pt x="186" y="222"/>
                  <a:pt x="186" y="222"/>
                </a:cubicBezTo>
                <a:cubicBezTo>
                  <a:pt x="189" y="222"/>
                  <a:pt x="190" y="221"/>
                  <a:pt x="190" y="218"/>
                </a:cubicBezTo>
                <a:cubicBezTo>
                  <a:pt x="190" y="197"/>
                  <a:pt x="190" y="197"/>
                  <a:pt x="190" y="197"/>
                </a:cubicBezTo>
                <a:cubicBezTo>
                  <a:pt x="190" y="195"/>
                  <a:pt x="189" y="193"/>
                  <a:pt x="186" y="193"/>
                </a:cubicBezTo>
                <a:cubicBezTo>
                  <a:pt x="170" y="193"/>
                  <a:pt x="170" y="193"/>
                  <a:pt x="170" y="193"/>
                </a:cubicBezTo>
                <a:cubicBezTo>
                  <a:pt x="167" y="193"/>
                  <a:pt x="166" y="195"/>
                  <a:pt x="166" y="197"/>
                </a:cubicBezTo>
                <a:cubicBezTo>
                  <a:pt x="166" y="218"/>
                  <a:pt x="166" y="218"/>
                  <a:pt x="166" y="218"/>
                </a:cubicBezTo>
                <a:cubicBezTo>
                  <a:pt x="166" y="220"/>
                  <a:pt x="167" y="222"/>
                  <a:pt x="170" y="222"/>
                </a:cubicBezTo>
                <a:close/>
                <a:moveTo>
                  <a:pt x="174" y="201"/>
                </a:moveTo>
                <a:cubicBezTo>
                  <a:pt x="182" y="201"/>
                  <a:pt x="182" y="201"/>
                  <a:pt x="182" y="201"/>
                </a:cubicBezTo>
                <a:cubicBezTo>
                  <a:pt x="182" y="214"/>
                  <a:pt x="182" y="214"/>
                  <a:pt x="182" y="214"/>
                </a:cubicBezTo>
                <a:cubicBezTo>
                  <a:pt x="174" y="214"/>
                  <a:pt x="174" y="214"/>
                  <a:pt x="174" y="214"/>
                </a:cubicBezTo>
                <a:lnTo>
                  <a:pt x="174" y="201"/>
                </a:lnTo>
                <a:close/>
                <a:moveTo>
                  <a:pt x="268" y="222"/>
                </a:moveTo>
                <a:cubicBezTo>
                  <a:pt x="284" y="222"/>
                  <a:pt x="284" y="222"/>
                  <a:pt x="284" y="222"/>
                </a:cubicBezTo>
                <a:cubicBezTo>
                  <a:pt x="287" y="222"/>
                  <a:pt x="288" y="221"/>
                  <a:pt x="288" y="218"/>
                </a:cubicBezTo>
                <a:cubicBezTo>
                  <a:pt x="288" y="197"/>
                  <a:pt x="288" y="197"/>
                  <a:pt x="288" y="197"/>
                </a:cubicBezTo>
                <a:cubicBezTo>
                  <a:pt x="288" y="195"/>
                  <a:pt x="287" y="193"/>
                  <a:pt x="284" y="193"/>
                </a:cubicBezTo>
                <a:cubicBezTo>
                  <a:pt x="268" y="193"/>
                  <a:pt x="268" y="193"/>
                  <a:pt x="268" y="193"/>
                </a:cubicBezTo>
                <a:cubicBezTo>
                  <a:pt x="265" y="193"/>
                  <a:pt x="264" y="195"/>
                  <a:pt x="264" y="197"/>
                </a:cubicBezTo>
                <a:cubicBezTo>
                  <a:pt x="264" y="218"/>
                  <a:pt x="264" y="218"/>
                  <a:pt x="264" y="218"/>
                </a:cubicBezTo>
                <a:cubicBezTo>
                  <a:pt x="264" y="220"/>
                  <a:pt x="265" y="222"/>
                  <a:pt x="268" y="222"/>
                </a:cubicBezTo>
                <a:close/>
                <a:moveTo>
                  <a:pt x="272" y="201"/>
                </a:moveTo>
                <a:cubicBezTo>
                  <a:pt x="280" y="201"/>
                  <a:pt x="280" y="201"/>
                  <a:pt x="280" y="201"/>
                </a:cubicBezTo>
                <a:cubicBezTo>
                  <a:pt x="280" y="214"/>
                  <a:pt x="280" y="214"/>
                  <a:pt x="280" y="214"/>
                </a:cubicBezTo>
                <a:cubicBezTo>
                  <a:pt x="272" y="214"/>
                  <a:pt x="272" y="214"/>
                  <a:pt x="272" y="214"/>
                </a:cubicBezTo>
                <a:lnTo>
                  <a:pt x="272" y="201"/>
                </a:lnTo>
                <a:close/>
                <a:moveTo>
                  <a:pt x="107" y="221"/>
                </a:moveTo>
                <a:cubicBezTo>
                  <a:pt x="124" y="221"/>
                  <a:pt x="124" y="221"/>
                  <a:pt x="124" y="221"/>
                </a:cubicBezTo>
                <a:cubicBezTo>
                  <a:pt x="126" y="221"/>
                  <a:pt x="128" y="220"/>
                  <a:pt x="128" y="217"/>
                </a:cubicBezTo>
                <a:cubicBezTo>
                  <a:pt x="128" y="196"/>
                  <a:pt x="128" y="196"/>
                  <a:pt x="128" y="196"/>
                </a:cubicBezTo>
                <a:cubicBezTo>
                  <a:pt x="128" y="194"/>
                  <a:pt x="126" y="192"/>
                  <a:pt x="124" y="192"/>
                </a:cubicBezTo>
                <a:cubicBezTo>
                  <a:pt x="107" y="192"/>
                  <a:pt x="107" y="192"/>
                  <a:pt x="107" y="192"/>
                </a:cubicBezTo>
                <a:cubicBezTo>
                  <a:pt x="105" y="192"/>
                  <a:pt x="103" y="194"/>
                  <a:pt x="103" y="196"/>
                </a:cubicBezTo>
                <a:cubicBezTo>
                  <a:pt x="103" y="217"/>
                  <a:pt x="103" y="217"/>
                  <a:pt x="103" y="217"/>
                </a:cubicBezTo>
                <a:cubicBezTo>
                  <a:pt x="103" y="220"/>
                  <a:pt x="105" y="221"/>
                  <a:pt x="107" y="221"/>
                </a:cubicBezTo>
                <a:close/>
                <a:moveTo>
                  <a:pt x="111" y="201"/>
                </a:moveTo>
                <a:cubicBezTo>
                  <a:pt x="120" y="201"/>
                  <a:pt x="120" y="201"/>
                  <a:pt x="120" y="201"/>
                </a:cubicBezTo>
                <a:cubicBezTo>
                  <a:pt x="120" y="214"/>
                  <a:pt x="120" y="214"/>
                  <a:pt x="120" y="214"/>
                </a:cubicBezTo>
                <a:cubicBezTo>
                  <a:pt x="111" y="214"/>
                  <a:pt x="111" y="214"/>
                  <a:pt x="111" y="214"/>
                </a:cubicBezTo>
                <a:lnTo>
                  <a:pt x="111" y="201"/>
                </a:lnTo>
                <a:close/>
                <a:moveTo>
                  <a:pt x="107" y="277"/>
                </a:moveTo>
                <a:cubicBezTo>
                  <a:pt x="124" y="277"/>
                  <a:pt x="124" y="277"/>
                  <a:pt x="124" y="277"/>
                </a:cubicBezTo>
                <a:cubicBezTo>
                  <a:pt x="126" y="277"/>
                  <a:pt x="128" y="276"/>
                  <a:pt x="128" y="273"/>
                </a:cubicBezTo>
                <a:cubicBezTo>
                  <a:pt x="128" y="252"/>
                  <a:pt x="128" y="252"/>
                  <a:pt x="128" y="252"/>
                </a:cubicBezTo>
                <a:cubicBezTo>
                  <a:pt x="128" y="250"/>
                  <a:pt x="126" y="248"/>
                  <a:pt x="124" y="248"/>
                </a:cubicBezTo>
                <a:cubicBezTo>
                  <a:pt x="107" y="248"/>
                  <a:pt x="107" y="248"/>
                  <a:pt x="107" y="248"/>
                </a:cubicBezTo>
                <a:cubicBezTo>
                  <a:pt x="105" y="248"/>
                  <a:pt x="103" y="250"/>
                  <a:pt x="103" y="252"/>
                </a:cubicBezTo>
                <a:cubicBezTo>
                  <a:pt x="103" y="273"/>
                  <a:pt x="103" y="273"/>
                  <a:pt x="103" y="273"/>
                </a:cubicBezTo>
                <a:cubicBezTo>
                  <a:pt x="103" y="276"/>
                  <a:pt x="105" y="277"/>
                  <a:pt x="107" y="277"/>
                </a:cubicBezTo>
                <a:close/>
                <a:moveTo>
                  <a:pt x="111" y="256"/>
                </a:moveTo>
                <a:cubicBezTo>
                  <a:pt x="120" y="256"/>
                  <a:pt x="120" y="256"/>
                  <a:pt x="120" y="256"/>
                </a:cubicBezTo>
                <a:cubicBezTo>
                  <a:pt x="120" y="269"/>
                  <a:pt x="120" y="269"/>
                  <a:pt x="120" y="269"/>
                </a:cubicBezTo>
                <a:cubicBezTo>
                  <a:pt x="111" y="269"/>
                  <a:pt x="111" y="269"/>
                  <a:pt x="111" y="269"/>
                </a:cubicBezTo>
                <a:lnTo>
                  <a:pt x="111" y="256"/>
                </a:lnTo>
                <a:close/>
              </a:path>
            </a:pathLst>
          </a:custGeom>
          <a:solidFill>
            <a:schemeClr val="tx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7" name="shp0036">
            <a:extLst>
              <a:ext uri="{FF2B5EF4-FFF2-40B4-BE49-F238E27FC236}">
                <a16:creationId xmlns:a16="http://schemas.microsoft.com/office/drawing/2014/main" id="{FD12DC31-9111-4C9D-9F97-84D33AD6B502}"/>
              </a:ext>
            </a:extLst>
          </p:cNvPr>
          <p:cNvSpPr>
            <a:spLocks noEditPoints="1"/>
          </p:cNvSpPr>
          <p:nvPr/>
        </p:nvSpPr>
        <p:spPr bwMode="auto">
          <a:xfrm>
            <a:off x="1545772" y="4217474"/>
            <a:ext cx="476197" cy="329623"/>
          </a:xfrm>
          <a:custGeom>
            <a:avLst/>
            <a:gdLst>
              <a:gd name="T0" fmla="*/ 167 w 374"/>
              <a:gd name="T1" fmla="*/ 207 h 258"/>
              <a:gd name="T2" fmla="*/ 169 w 374"/>
              <a:gd name="T3" fmla="*/ 226 h 258"/>
              <a:gd name="T4" fmla="*/ 168 w 374"/>
              <a:gd name="T5" fmla="*/ 215 h 258"/>
              <a:gd name="T6" fmla="*/ 339 w 374"/>
              <a:gd name="T7" fmla="*/ 169 h 258"/>
              <a:gd name="T8" fmla="*/ 331 w 374"/>
              <a:gd name="T9" fmla="*/ 169 h 258"/>
              <a:gd name="T10" fmla="*/ 266 w 374"/>
              <a:gd name="T11" fmla="*/ 118 h 258"/>
              <a:gd name="T12" fmla="*/ 290 w 374"/>
              <a:gd name="T13" fmla="*/ 95 h 258"/>
              <a:gd name="T14" fmla="*/ 92 w 374"/>
              <a:gd name="T15" fmla="*/ 38 h 258"/>
              <a:gd name="T16" fmla="*/ 54 w 374"/>
              <a:gd name="T17" fmla="*/ 23 h 258"/>
              <a:gd name="T18" fmla="*/ 15 w 374"/>
              <a:gd name="T19" fmla="*/ 102 h 258"/>
              <a:gd name="T20" fmla="*/ 38 w 374"/>
              <a:gd name="T21" fmla="*/ 117 h 258"/>
              <a:gd name="T22" fmla="*/ 4 w 374"/>
              <a:gd name="T23" fmla="*/ 258 h 258"/>
              <a:gd name="T24" fmla="*/ 62 w 374"/>
              <a:gd name="T25" fmla="*/ 23 h 258"/>
              <a:gd name="T26" fmla="*/ 84 w 374"/>
              <a:gd name="T27" fmla="*/ 44 h 258"/>
              <a:gd name="T28" fmla="*/ 30 w 374"/>
              <a:gd name="T29" fmla="*/ 111 h 258"/>
              <a:gd name="T30" fmla="*/ 146 w 374"/>
              <a:gd name="T31" fmla="*/ 11 h 258"/>
              <a:gd name="T32" fmla="*/ 282 w 374"/>
              <a:gd name="T33" fmla="*/ 98 h 258"/>
              <a:gd name="T34" fmla="*/ 153 w 374"/>
              <a:gd name="T35" fmla="*/ 32 h 258"/>
              <a:gd name="T36" fmla="*/ 127 w 374"/>
              <a:gd name="T37" fmla="*/ 249 h 258"/>
              <a:gd name="T38" fmla="*/ 176 w 374"/>
              <a:gd name="T39" fmla="*/ 184 h 258"/>
              <a:gd name="T40" fmla="*/ 185 w 374"/>
              <a:gd name="T41" fmla="*/ 184 h 258"/>
              <a:gd name="T42" fmla="*/ 119 w 374"/>
              <a:gd name="T43" fmla="*/ 250 h 258"/>
              <a:gd name="T44" fmla="*/ 257 w 374"/>
              <a:gd name="T45" fmla="*/ 112 h 258"/>
              <a:gd name="T46" fmla="*/ 332 w 374"/>
              <a:gd name="T47" fmla="*/ 140 h 258"/>
              <a:gd name="T48" fmla="*/ 332 w 374"/>
              <a:gd name="T49" fmla="*/ 151 h 258"/>
              <a:gd name="T50" fmla="*/ 366 w 374"/>
              <a:gd name="T51" fmla="*/ 131 h 258"/>
              <a:gd name="T52" fmla="*/ 349 w 374"/>
              <a:gd name="T53" fmla="*/ 124 h 258"/>
              <a:gd name="T54" fmla="*/ 336 w 374"/>
              <a:gd name="T55" fmla="*/ 115 h 258"/>
              <a:gd name="T56" fmla="*/ 243 w 374"/>
              <a:gd name="T57" fmla="*/ 124 h 258"/>
              <a:gd name="T58" fmla="*/ 200 w 374"/>
              <a:gd name="T59" fmla="*/ 138 h 258"/>
              <a:gd name="T60" fmla="*/ 228 w 374"/>
              <a:gd name="T61" fmla="*/ 118 h 258"/>
              <a:gd name="T62" fmla="*/ 215 w 374"/>
              <a:gd name="T63" fmla="*/ 144 h 258"/>
              <a:gd name="T64" fmla="*/ 145 w 374"/>
              <a:gd name="T65" fmla="*/ 110 h 258"/>
              <a:gd name="T66" fmla="*/ 158 w 374"/>
              <a:gd name="T67" fmla="*/ 152 h 258"/>
              <a:gd name="T68" fmla="*/ 165 w 374"/>
              <a:gd name="T69" fmla="*/ 138 h 258"/>
              <a:gd name="T70" fmla="*/ 138 w 374"/>
              <a:gd name="T71" fmla="*/ 124 h 258"/>
              <a:gd name="T72" fmla="*/ 165 w 374"/>
              <a:gd name="T73" fmla="*/ 138 h 258"/>
              <a:gd name="T74" fmla="*/ 243 w 374"/>
              <a:gd name="T75" fmla="*/ 182 h 258"/>
              <a:gd name="T76" fmla="*/ 200 w 374"/>
              <a:gd name="T77" fmla="*/ 195 h 258"/>
              <a:gd name="T78" fmla="*/ 228 w 374"/>
              <a:gd name="T79" fmla="*/ 175 h 258"/>
              <a:gd name="T80" fmla="*/ 215 w 374"/>
              <a:gd name="T81" fmla="*/ 202 h 258"/>
              <a:gd name="T82" fmla="*/ 75 w 374"/>
              <a:gd name="T83" fmla="*/ 110 h 258"/>
              <a:gd name="T84" fmla="*/ 88 w 374"/>
              <a:gd name="T85" fmla="*/ 152 h 258"/>
              <a:gd name="T86" fmla="*/ 95 w 374"/>
              <a:gd name="T87" fmla="*/ 138 h 258"/>
              <a:gd name="T88" fmla="*/ 68 w 374"/>
              <a:gd name="T89" fmla="*/ 124 h 258"/>
              <a:gd name="T90" fmla="*/ 95 w 374"/>
              <a:gd name="T91" fmla="*/ 138 h 258"/>
              <a:gd name="T92" fmla="*/ 134 w 374"/>
              <a:gd name="T93" fmla="*/ 91 h 258"/>
              <a:gd name="T94" fmla="*/ 173 w 374"/>
              <a:gd name="T95" fmla="*/ 86 h 258"/>
              <a:gd name="T96" fmla="*/ 164 w 374"/>
              <a:gd name="T97" fmla="*/ 83 h 258"/>
              <a:gd name="T98" fmla="*/ 75 w 374"/>
              <a:gd name="T99" fmla="*/ 167 h 258"/>
              <a:gd name="T100" fmla="*/ 88 w 374"/>
              <a:gd name="T101" fmla="*/ 210 h 258"/>
              <a:gd name="T102" fmla="*/ 95 w 374"/>
              <a:gd name="T103" fmla="*/ 195 h 258"/>
              <a:gd name="T104" fmla="*/ 68 w 374"/>
              <a:gd name="T105" fmla="*/ 182 h 258"/>
              <a:gd name="T106" fmla="*/ 95 w 374"/>
              <a:gd name="T107" fmla="*/ 19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 h="258">
                <a:moveTo>
                  <a:pt x="169" y="215"/>
                </a:moveTo>
                <a:cubicBezTo>
                  <a:pt x="171" y="215"/>
                  <a:pt x="173" y="213"/>
                  <a:pt x="173" y="211"/>
                </a:cubicBezTo>
                <a:cubicBezTo>
                  <a:pt x="173" y="208"/>
                  <a:pt x="171" y="207"/>
                  <a:pt x="169" y="207"/>
                </a:cubicBezTo>
                <a:cubicBezTo>
                  <a:pt x="167" y="207"/>
                  <a:pt x="167" y="207"/>
                  <a:pt x="167" y="207"/>
                </a:cubicBezTo>
                <a:cubicBezTo>
                  <a:pt x="163" y="207"/>
                  <a:pt x="159" y="210"/>
                  <a:pt x="159" y="215"/>
                </a:cubicBezTo>
                <a:cubicBezTo>
                  <a:pt x="159" y="218"/>
                  <a:pt x="159" y="218"/>
                  <a:pt x="159" y="218"/>
                </a:cubicBezTo>
                <a:cubicBezTo>
                  <a:pt x="159" y="222"/>
                  <a:pt x="163" y="226"/>
                  <a:pt x="167" y="226"/>
                </a:cubicBezTo>
                <a:cubicBezTo>
                  <a:pt x="169" y="226"/>
                  <a:pt x="169" y="226"/>
                  <a:pt x="169" y="226"/>
                </a:cubicBezTo>
                <a:cubicBezTo>
                  <a:pt x="171" y="226"/>
                  <a:pt x="173" y="224"/>
                  <a:pt x="173" y="222"/>
                </a:cubicBezTo>
                <a:cubicBezTo>
                  <a:pt x="173" y="219"/>
                  <a:pt x="171" y="218"/>
                  <a:pt x="169" y="218"/>
                </a:cubicBezTo>
                <a:cubicBezTo>
                  <a:pt x="168" y="218"/>
                  <a:pt x="168" y="218"/>
                  <a:pt x="168" y="218"/>
                </a:cubicBezTo>
                <a:cubicBezTo>
                  <a:pt x="168" y="215"/>
                  <a:pt x="168" y="215"/>
                  <a:pt x="168" y="215"/>
                </a:cubicBezTo>
                <a:lnTo>
                  <a:pt x="169" y="215"/>
                </a:lnTo>
                <a:close/>
                <a:moveTo>
                  <a:pt x="364" y="250"/>
                </a:moveTo>
                <a:cubicBezTo>
                  <a:pt x="339" y="250"/>
                  <a:pt x="339" y="250"/>
                  <a:pt x="339" y="250"/>
                </a:cubicBezTo>
                <a:cubicBezTo>
                  <a:pt x="339" y="169"/>
                  <a:pt x="339" y="169"/>
                  <a:pt x="339" y="169"/>
                </a:cubicBezTo>
                <a:cubicBezTo>
                  <a:pt x="358" y="167"/>
                  <a:pt x="374" y="150"/>
                  <a:pt x="374" y="131"/>
                </a:cubicBezTo>
                <a:cubicBezTo>
                  <a:pt x="374" y="110"/>
                  <a:pt x="356" y="92"/>
                  <a:pt x="335" y="92"/>
                </a:cubicBezTo>
                <a:cubicBezTo>
                  <a:pt x="314" y="92"/>
                  <a:pt x="297" y="110"/>
                  <a:pt x="297" y="131"/>
                </a:cubicBezTo>
                <a:cubicBezTo>
                  <a:pt x="297" y="150"/>
                  <a:pt x="312" y="167"/>
                  <a:pt x="331" y="169"/>
                </a:cubicBezTo>
                <a:cubicBezTo>
                  <a:pt x="331" y="250"/>
                  <a:pt x="331" y="250"/>
                  <a:pt x="331" y="250"/>
                </a:cubicBezTo>
                <a:cubicBezTo>
                  <a:pt x="266" y="250"/>
                  <a:pt x="266" y="250"/>
                  <a:pt x="266" y="250"/>
                </a:cubicBezTo>
                <a:cubicBezTo>
                  <a:pt x="266" y="117"/>
                  <a:pt x="266" y="117"/>
                  <a:pt x="266" y="117"/>
                </a:cubicBezTo>
                <a:cubicBezTo>
                  <a:pt x="266" y="118"/>
                  <a:pt x="266" y="118"/>
                  <a:pt x="266" y="118"/>
                </a:cubicBezTo>
                <a:cubicBezTo>
                  <a:pt x="268" y="120"/>
                  <a:pt x="271" y="120"/>
                  <a:pt x="274" y="120"/>
                </a:cubicBezTo>
                <a:cubicBezTo>
                  <a:pt x="276" y="119"/>
                  <a:pt x="278" y="118"/>
                  <a:pt x="280" y="116"/>
                </a:cubicBezTo>
                <a:cubicBezTo>
                  <a:pt x="289" y="102"/>
                  <a:pt x="289" y="102"/>
                  <a:pt x="289" y="102"/>
                </a:cubicBezTo>
                <a:cubicBezTo>
                  <a:pt x="290" y="100"/>
                  <a:pt x="291" y="98"/>
                  <a:pt x="290" y="95"/>
                </a:cubicBezTo>
                <a:cubicBezTo>
                  <a:pt x="290" y="93"/>
                  <a:pt x="288" y="90"/>
                  <a:pt x="286" y="89"/>
                </a:cubicBezTo>
                <a:cubicBezTo>
                  <a:pt x="161" y="4"/>
                  <a:pt x="161" y="4"/>
                  <a:pt x="161" y="4"/>
                </a:cubicBezTo>
                <a:cubicBezTo>
                  <a:pt x="155" y="0"/>
                  <a:pt x="147" y="0"/>
                  <a:pt x="141" y="4"/>
                </a:cubicBezTo>
                <a:cubicBezTo>
                  <a:pt x="92" y="38"/>
                  <a:pt x="92" y="38"/>
                  <a:pt x="92" y="38"/>
                </a:cubicBezTo>
                <a:cubicBezTo>
                  <a:pt x="92" y="23"/>
                  <a:pt x="92" y="23"/>
                  <a:pt x="92" y="23"/>
                </a:cubicBezTo>
                <a:cubicBezTo>
                  <a:pt x="92" y="17"/>
                  <a:pt x="87" y="12"/>
                  <a:pt x="81" y="12"/>
                </a:cubicBezTo>
                <a:cubicBezTo>
                  <a:pt x="64" y="12"/>
                  <a:pt x="64" y="12"/>
                  <a:pt x="64" y="12"/>
                </a:cubicBezTo>
                <a:cubicBezTo>
                  <a:pt x="58" y="12"/>
                  <a:pt x="54" y="17"/>
                  <a:pt x="54" y="23"/>
                </a:cubicBezTo>
                <a:cubicBezTo>
                  <a:pt x="54" y="64"/>
                  <a:pt x="54" y="64"/>
                  <a:pt x="54" y="64"/>
                </a:cubicBezTo>
                <a:cubicBezTo>
                  <a:pt x="17" y="89"/>
                  <a:pt x="17" y="89"/>
                  <a:pt x="17" y="89"/>
                </a:cubicBezTo>
                <a:cubicBezTo>
                  <a:pt x="15" y="90"/>
                  <a:pt x="14" y="92"/>
                  <a:pt x="13" y="95"/>
                </a:cubicBezTo>
                <a:cubicBezTo>
                  <a:pt x="13" y="97"/>
                  <a:pt x="13" y="100"/>
                  <a:pt x="15" y="102"/>
                </a:cubicBezTo>
                <a:cubicBezTo>
                  <a:pt x="24" y="115"/>
                  <a:pt x="24" y="115"/>
                  <a:pt x="24" y="115"/>
                </a:cubicBezTo>
                <a:cubicBezTo>
                  <a:pt x="26" y="118"/>
                  <a:pt x="29" y="119"/>
                  <a:pt x="32" y="119"/>
                </a:cubicBezTo>
                <a:cubicBezTo>
                  <a:pt x="34" y="119"/>
                  <a:pt x="36" y="119"/>
                  <a:pt x="37" y="118"/>
                </a:cubicBezTo>
                <a:cubicBezTo>
                  <a:pt x="38" y="117"/>
                  <a:pt x="38" y="117"/>
                  <a:pt x="38" y="117"/>
                </a:cubicBezTo>
                <a:cubicBezTo>
                  <a:pt x="38" y="250"/>
                  <a:pt x="38" y="250"/>
                  <a:pt x="38" y="250"/>
                </a:cubicBezTo>
                <a:cubicBezTo>
                  <a:pt x="4" y="250"/>
                  <a:pt x="4" y="250"/>
                  <a:pt x="4" y="250"/>
                </a:cubicBezTo>
                <a:cubicBezTo>
                  <a:pt x="1" y="250"/>
                  <a:pt x="0" y="252"/>
                  <a:pt x="0" y="254"/>
                </a:cubicBezTo>
                <a:cubicBezTo>
                  <a:pt x="0" y="256"/>
                  <a:pt x="1" y="258"/>
                  <a:pt x="4" y="258"/>
                </a:cubicBezTo>
                <a:cubicBezTo>
                  <a:pt x="364" y="258"/>
                  <a:pt x="364" y="258"/>
                  <a:pt x="364" y="258"/>
                </a:cubicBezTo>
                <a:cubicBezTo>
                  <a:pt x="366" y="258"/>
                  <a:pt x="368" y="256"/>
                  <a:pt x="368" y="254"/>
                </a:cubicBezTo>
                <a:cubicBezTo>
                  <a:pt x="368" y="252"/>
                  <a:pt x="366" y="250"/>
                  <a:pt x="364" y="250"/>
                </a:cubicBezTo>
                <a:close/>
                <a:moveTo>
                  <a:pt x="62" y="23"/>
                </a:moveTo>
                <a:cubicBezTo>
                  <a:pt x="62" y="22"/>
                  <a:pt x="63" y="20"/>
                  <a:pt x="64" y="20"/>
                </a:cubicBezTo>
                <a:cubicBezTo>
                  <a:pt x="81" y="20"/>
                  <a:pt x="81" y="20"/>
                  <a:pt x="81" y="20"/>
                </a:cubicBezTo>
                <a:cubicBezTo>
                  <a:pt x="82" y="20"/>
                  <a:pt x="84" y="22"/>
                  <a:pt x="84" y="23"/>
                </a:cubicBezTo>
                <a:cubicBezTo>
                  <a:pt x="84" y="44"/>
                  <a:pt x="84" y="44"/>
                  <a:pt x="84" y="44"/>
                </a:cubicBezTo>
                <a:cubicBezTo>
                  <a:pt x="62" y="59"/>
                  <a:pt x="62" y="59"/>
                  <a:pt x="62" y="59"/>
                </a:cubicBezTo>
                <a:lnTo>
                  <a:pt x="62" y="23"/>
                </a:lnTo>
                <a:close/>
                <a:moveTo>
                  <a:pt x="32" y="111"/>
                </a:moveTo>
                <a:cubicBezTo>
                  <a:pt x="32" y="112"/>
                  <a:pt x="31" y="112"/>
                  <a:pt x="30" y="111"/>
                </a:cubicBezTo>
                <a:cubicBezTo>
                  <a:pt x="21" y="98"/>
                  <a:pt x="21" y="98"/>
                  <a:pt x="21" y="98"/>
                </a:cubicBezTo>
                <a:cubicBezTo>
                  <a:pt x="21" y="97"/>
                  <a:pt x="21" y="97"/>
                  <a:pt x="21" y="96"/>
                </a:cubicBezTo>
                <a:cubicBezTo>
                  <a:pt x="21" y="96"/>
                  <a:pt x="21" y="96"/>
                  <a:pt x="22" y="96"/>
                </a:cubicBezTo>
                <a:cubicBezTo>
                  <a:pt x="146" y="11"/>
                  <a:pt x="146" y="11"/>
                  <a:pt x="146" y="11"/>
                </a:cubicBezTo>
                <a:cubicBezTo>
                  <a:pt x="149" y="9"/>
                  <a:pt x="153" y="9"/>
                  <a:pt x="156" y="11"/>
                </a:cubicBezTo>
                <a:cubicBezTo>
                  <a:pt x="282" y="96"/>
                  <a:pt x="282" y="96"/>
                  <a:pt x="282" y="96"/>
                </a:cubicBezTo>
                <a:cubicBezTo>
                  <a:pt x="282" y="96"/>
                  <a:pt x="282" y="96"/>
                  <a:pt x="282" y="96"/>
                </a:cubicBezTo>
                <a:cubicBezTo>
                  <a:pt x="282" y="97"/>
                  <a:pt x="282" y="97"/>
                  <a:pt x="282" y="98"/>
                </a:cubicBezTo>
                <a:cubicBezTo>
                  <a:pt x="273" y="111"/>
                  <a:pt x="273" y="111"/>
                  <a:pt x="273" y="111"/>
                </a:cubicBezTo>
                <a:cubicBezTo>
                  <a:pt x="272" y="111"/>
                  <a:pt x="272" y="111"/>
                  <a:pt x="272" y="112"/>
                </a:cubicBezTo>
                <a:cubicBezTo>
                  <a:pt x="272" y="112"/>
                  <a:pt x="271" y="112"/>
                  <a:pt x="271" y="111"/>
                </a:cubicBezTo>
                <a:cubicBezTo>
                  <a:pt x="153" y="32"/>
                  <a:pt x="153" y="32"/>
                  <a:pt x="153" y="32"/>
                </a:cubicBezTo>
                <a:cubicBezTo>
                  <a:pt x="152" y="31"/>
                  <a:pt x="150" y="31"/>
                  <a:pt x="149" y="32"/>
                </a:cubicBezTo>
                <a:lnTo>
                  <a:pt x="32" y="111"/>
                </a:lnTo>
                <a:close/>
                <a:moveTo>
                  <a:pt x="176" y="249"/>
                </a:moveTo>
                <a:cubicBezTo>
                  <a:pt x="127" y="249"/>
                  <a:pt x="127" y="249"/>
                  <a:pt x="127" y="249"/>
                </a:cubicBezTo>
                <a:cubicBezTo>
                  <a:pt x="127" y="184"/>
                  <a:pt x="127" y="184"/>
                  <a:pt x="127" y="184"/>
                </a:cubicBezTo>
                <a:cubicBezTo>
                  <a:pt x="127" y="179"/>
                  <a:pt x="131" y="174"/>
                  <a:pt x="136" y="174"/>
                </a:cubicBezTo>
                <a:cubicBezTo>
                  <a:pt x="167" y="174"/>
                  <a:pt x="167" y="174"/>
                  <a:pt x="167" y="174"/>
                </a:cubicBezTo>
                <a:cubicBezTo>
                  <a:pt x="172" y="174"/>
                  <a:pt x="176" y="179"/>
                  <a:pt x="176" y="184"/>
                </a:cubicBezTo>
                <a:lnTo>
                  <a:pt x="176" y="249"/>
                </a:lnTo>
                <a:close/>
                <a:moveTo>
                  <a:pt x="257" y="250"/>
                </a:moveTo>
                <a:cubicBezTo>
                  <a:pt x="185" y="250"/>
                  <a:pt x="185" y="250"/>
                  <a:pt x="185" y="250"/>
                </a:cubicBezTo>
                <a:cubicBezTo>
                  <a:pt x="185" y="184"/>
                  <a:pt x="185" y="184"/>
                  <a:pt x="185" y="184"/>
                </a:cubicBezTo>
                <a:cubicBezTo>
                  <a:pt x="185" y="174"/>
                  <a:pt x="177" y="166"/>
                  <a:pt x="167" y="166"/>
                </a:cubicBezTo>
                <a:cubicBezTo>
                  <a:pt x="137" y="166"/>
                  <a:pt x="137" y="166"/>
                  <a:pt x="137" y="166"/>
                </a:cubicBezTo>
                <a:cubicBezTo>
                  <a:pt x="127" y="166"/>
                  <a:pt x="119" y="174"/>
                  <a:pt x="119" y="184"/>
                </a:cubicBezTo>
                <a:cubicBezTo>
                  <a:pt x="119" y="250"/>
                  <a:pt x="119" y="250"/>
                  <a:pt x="119" y="250"/>
                </a:cubicBezTo>
                <a:cubicBezTo>
                  <a:pt x="46" y="250"/>
                  <a:pt x="46" y="250"/>
                  <a:pt x="46" y="250"/>
                </a:cubicBezTo>
                <a:cubicBezTo>
                  <a:pt x="46" y="112"/>
                  <a:pt x="46" y="112"/>
                  <a:pt x="46" y="112"/>
                </a:cubicBezTo>
                <a:cubicBezTo>
                  <a:pt x="151" y="40"/>
                  <a:pt x="151" y="40"/>
                  <a:pt x="151" y="40"/>
                </a:cubicBezTo>
                <a:cubicBezTo>
                  <a:pt x="257" y="112"/>
                  <a:pt x="257" y="112"/>
                  <a:pt x="257" y="112"/>
                </a:cubicBezTo>
                <a:lnTo>
                  <a:pt x="257" y="250"/>
                </a:lnTo>
                <a:close/>
                <a:moveTo>
                  <a:pt x="336" y="115"/>
                </a:moveTo>
                <a:cubicBezTo>
                  <a:pt x="333" y="115"/>
                  <a:pt x="332" y="116"/>
                  <a:pt x="332" y="119"/>
                </a:cubicBezTo>
                <a:cubicBezTo>
                  <a:pt x="332" y="140"/>
                  <a:pt x="332" y="140"/>
                  <a:pt x="332" y="140"/>
                </a:cubicBezTo>
                <a:cubicBezTo>
                  <a:pt x="329" y="137"/>
                  <a:pt x="329" y="137"/>
                  <a:pt x="329" y="137"/>
                </a:cubicBezTo>
                <a:cubicBezTo>
                  <a:pt x="327" y="135"/>
                  <a:pt x="325" y="135"/>
                  <a:pt x="323" y="137"/>
                </a:cubicBezTo>
                <a:cubicBezTo>
                  <a:pt x="322" y="138"/>
                  <a:pt x="322" y="141"/>
                  <a:pt x="323" y="142"/>
                </a:cubicBezTo>
                <a:cubicBezTo>
                  <a:pt x="332" y="151"/>
                  <a:pt x="332" y="151"/>
                  <a:pt x="332" y="151"/>
                </a:cubicBezTo>
                <a:cubicBezTo>
                  <a:pt x="332" y="161"/>
                  <a:pt x="332" y="161"/>
                  <a:pt x="332" y="161"/>
                </a:cubicBezTo>
                <a:cubicBezTo>
                  <a:pt x="316" y="159"/>
                  <a:pt x="305" y="146"/>
                  <a:pt x="305" y="131"/>
                </a:cubicBezTo>
                <a:cubicBezTo>
                  <a:pt x="305" y="114"/>
                  <a:pt x="319" y="100"/>
                  <a:pt x="336" y="100"/>
                </a:cubicBezTo>
                <a:cubicBezTo>
                  <a:pt x="352" y="100"/>
                  <a:pt x="366" y="114"/>
                  <a:pt x="366" y="131"/>
                </a:cubicBezTo>
                <a:cubicBezTo>
                  <a:pt x="366" y="146"/>
                  <a:pt x="354" y="159"/>
                  <a:pt x="340" y="161"/>
                </a:cubicBezTo>
                <a:cubicBezTo>
                  <a:pt x="340" y="143"/>
                  <a:pt x="340" y="143"/>
                  <a:pt x="340" y="143"/>
                </a:cubicBezTo>
                <a:cubicBezTo>
                  <a:pt x="350" y="130"/>
                  <a:pt x="350" y="130"/>
                  <a:pt x="350" y="130"/>
                </a:cubicBezTo>
                <a:cubicBezTo>
                  <a:pt x="351" y="128"/>
                  <a:pt x="350" y="126"/>
                  <a:pt x="349" y="124"/>
                </a:cubicBezTo>
                <a:cubicBezTo>
                  <a:pt x="347" y="123"/>
                  <a:pt x="344" y="124"/>
                  <a:pt x="343" y="125"/>
                </a:cubicBezTo>
                <a:cubicBezTo>
                  <a:pt x="340" y="130"/>
                  <a:pt x="340" y="130"/>
                  <a:pt x="340" y="130"/>
                </a:cubicBezTo>
                <a:cubicBezTo>
                  <a:pt x="340" y="119"/>
                  <a:pt x="340" y="119"/>
                  <a:pt x="340" y="119"/>
                </a:cubicBezTo>
                <a:cubicBezTo>
                  <a:pt x="340" y="116"/>
                  <a:pt x="338" y="115"/>
                  <a:pt x="336" y="115"/>
                </a:cubicBezTo>
                <a:close/>
                <a:moveTo>
                  <a:pt x="215" y="152"/>
                </a:moveTo>
                <a:cubicBezTo>
                  <a:pt x="228" y="152"/>
                  <a:pt x="228" y="152"/>
                  <a:pt x="228" y="152"/>
                </a:cubicBezTo>
                <a:cubicBezTo>
                  <a:pt x="236" y="152"/>
                  <a:pt x="243" y="146"/>
                  <a:pt x="243" y="138"/>
                </a:cubicBezTo>
                <a:cubicBezTo>
                  <a:pt x="243" y="124"/>
                  <a:pt x="243" y="124"/>
                  <a:pt x="243" y="124"/>
                </a:cubicBezTo>
                <a:cubicBezTo>
                  <a:pt x="243" y="116"/>
                  <a:pt x="236" y="110"/>
                  <a:pt x="228" y="110"/>
                </a:cubicBezTo>
                <a:cubicBezTo>
                  <a:pt x="215" y="110"/>
                  <a:pt x="215" y="110"/>
                  <a:pt x="215" y="110"/>
                </a:cubicBezTo>
                <a:cubicBezTo>
                  <a:pt x="207" y="110"/>
                  <a:pt x="200" y="116"/>
                  <a:pt x="200" y="124"/>
                </a:cubicBezTo>
                <a:cubicBezTo>
                  <a:pt x="200" y="138"/>
                  <a:pt x="200" y="138"/>
                  <a:pt x="200" y="138"/>
                </a:cubicBezTo>
                <a:cubicBezTo>
                  <a:pt x="200" y="146"/>
                  <a:pt x="207" y="152"/>
                  <a:pt x="215" y="152"/>
                </a:cubicBezTo>
                <a:close/>
                <a:moveTo>
                  <a:pt x="208" y="124"/>
                </a:moveTo>
                <a:cubicBezTo>
                  <a:pt x="208" y="120"/>
                  <a:pt x="211" y="118"/>
                  <a:pt x="215" y="118"/>
                </a:cubicBezTo>
                <a:cubicBezTo>
                  <a:pt x="228" y="118"/>
                  <a:pt x="228" y="118"/>
                  <a:pt x="228" y="118"/>
                </a:cubicBezTo>
                <a:cubicBezTo>
                  <a:pt x="232" y="118"/>
                  <a:pt x="235" y="120"/>
                  <a:pt x="235" y="124"/>
                </a:cubicBezTo>
                <a:cubicBezTo>
                  <a:pt x="235" y="138"/>
                  <a:pt x="235" y="138"/>
                  <a:pt x="235" y="138"/>
                </a:cubicBezTo>
                <a:cubicBezTo>
                  <a:pt x="235" y="141"/>
                  <a:pt x="232" y="144"/>
                  <a:pt x="228" y="144"/>
                </a:cubicBezTo>
                <a:cubicBezTo>
                  <a:pt x="215" y="144"/>
                  <a:pt x="215" y="144"/>
                  <a:pt x="215" y="144"/>
                </a:cubicBezTo>
                <a:cubicBezTo>
                  <a:pt x="211" y="144"/>
                  <a:pt x="208" y="141"/>
                  <a:pt x="208" y="138"/>
                </a:cubicBezTo>
                <a:lnTo>
                  <a:pt x="208" y="124"/>
                </a:lnTo>
                <a:close/>
                <a:moveTo>
                  <a:pt x="158" y="110"/>
                </a:moveTo>
                <a:cubicBezTo>
                  <a:pt x="145" y="110"/>
                  <a:pt x="145" y="110"/>
                  <a:pt x="145" y="110"/>
                </a:cubicBezTo>
                <a:cubicBezTo>
                  <a:pt x="137" y="110"/>
                  <a:pt x="130" y="116"/>
                  <a:pt x="130" y="124"/>
                </a:cubicBezTo>
                <a:cubicBezTo>
                  <a:pt x="130" y="138"/>
                  <a:pt x="130" y="138"/>
                  <a:pt x="130" y="138"/>
                </a:cubicBezTo>
                <a:cubicBezTo>
                  <a:pt x="130" y="146"/>
                  <a:pt x="137" y="152"/>
                  <a:pt x="145" y="152"/>
                </a:cubicBezTo>
                <a:cubicBezTo>
                  <a:pt x="158" y="152"/>
                  <a:pt x="158" y="152"/>
                  <a:pt x="158" y="152"/>
                </a:cubicBezTo>
                <a:cubicBezTo>
                  <a:pt x="166" y="152"/>
                  <a:pt x="173" y="146"/>
                  <a:pt x="173" y="138"/>
                </a:cubicBezTo>
                <a:cubicBezTo>
                  <a:pt x="173" y="124"/>
                  <a:pt x="173" y="124"/>
                  <a:pt x="173" y="124"/>
                </a:cubicBezTo>
                <a:cubicBezTo>
                  <a:pt x="173" y="116"/>
                  <a:pt x="166" y="110"/>
                  <a:pt x="158" y="110"/>
                </a:cubicBezTo>
                <a:close/>
                <a:moveTo>
                  <a:pt x="165" y="138"/>
                </a:moveTo>
                <a:cubicBezTo>
                  <a:pt x="165" y="141"/>
                  <a:pt x="162" y="144"/>
                  <a:pt x="158" y="144"/>
                </a:cubicBezTo>
                <a:cubicBezTo>
                  <a:pt x="145" y="144"/>
                  <a:pt x="145" y="144"/>
                  <a:pt x="145" y="144"/>
                </a:cubicBezTo>
                <a:cubicBezTo>
                  <a:pt x="141" y="144"/>
                  <a:pt x="138" y="141"/>
                  <a:pt x="138" y="138"/>
                </a:cubicBezTo>
                <a:cubicBezTo>
                  <a:pt x="138" y="124"/>
                  <a:pt x="138" y="124"/>
                  <a:pt x="138" y="124"/>
                </a:cubicBezTo>
                <a:cubicBezTo>
                  <a:pt x="138" y="120"/>
                  <a:pt x="141" y="118"/>
                  <a:pt x="145" y="118"/>
                </a:cubicBezTo>
                <a:cubicBezTo>
                  <a:pt x="158" y="118"/>
                  <a:pt x="158" y="118"/>
                  <a:pt x="158" y="118"/>
                </a:cubicBezTo>
                <a:cubicBezTo>
                  <a:pt x="162" y="118"/>
                  <a:pt x="165" y="120"/>
                  <a:pt x="165" y="124"/>
                </a:cubicBezTo>
                <a:lnTo>
                  <a:pt x="165" y="138"/>
                </a:lnTo>
                <a:close/>
                <a:moveTo>
                  <a:pt x="215" y="210"/>
                </a:moveTo>
                <a:cubicBezTo>
                  <a:pt x="228" y="210"/>
                  <a:pt x="228" y="210"/>
                  <a:pt x="228" y="210"/>
                </a:cubicBezTo>
                <a:cubicBezTo>
                  <a:pt x="236" y="210"/>
                  <a:pt x="243" y="203"/>
                  <a:pt x="243" y="195"/>
                </a:cubicBezTo>
                <a:cubicBezTo>
                  <a:pt x="243" y="182"/>
                  <a:pt x="243" y="182"/>
                  <a:pt x="243" y="182"/>
                </a:cubicBezTo>
                <a:cubicBezTo>
                  <a:pt x="243" y="174"/>
                  <a:pt x="236" y="167"/>
                  <a:pt x="228" y="167"/>
                </a:cubicBezTo>
                <a:cubicBezTo>
                  <a:pt x="215" y="167"/>
                  <a:pt x="215" y="167"/>
                  <a:pt x="215" y="167"/>
                </a:cubicBezTo>
                <a:cubicBezTo>
                  <a:pt x="207" y="167"/>
                  <a:pt x="200" y="174"/>
                  <a:pt x="200" y="182"/>
                </a:cubicBezTo>
                <a:cubicBezTo>
                  <a:pt x="200" y="195"/>
                  <a:pt x="200" y="195"/>
                  <a:pt x="200" y="195"/>
                </a:cubicBezTo>
                <a:cubicBezTo>
                  <a:pt x="200" y="203"/>
                  <a:pt x="207" y="210"/>
                  <a:pt x="215" y="210"/>
                </a:cubicBezTo>
                <a:close/>
                <a:moveTo>
                  <a:pt x="208" y="182"/>
                </a:moveTo>
                <a:cubicBezTo>
                  <a:pt x="208" y="178"/>
                  <a:pt x="211" y="175"/>
                  <a:pt x="215" y="175"/>
                </a:cubicBezTo>
                <a:cubicBezTo>
                  <a:pt x="228" y="175"/>
                  <a:pt x="228" y="175"/>
                  <a:pt x="228" y="175"/>
                </a:cubicBezTo>
                <a:cubicBezTo>
                  <a:pt x="232" y="175"/>
                  <a:pt x="235" y="178"/>
                  <a:pt x="235" y="182"/>
                </a:cubicBezTo>
                <a:cubicBezTo>
                  <a:pt x="235" y="195"/>
                  <a:pt x="235" y="195"/>
                  <a:pt x="235" y="195"/>
                </a:cubicBezTo>
                <a:cubicBezTo>
                  <a:pt x="235" y="199"/>
                  <a:pt x="232" y="202"/>
                  <a:pt x="228" y="202"/>
                </a:cubicBezTo>
                <a:cubicBezTo>
                  <a:pt x="215" y="202"/>
                  <a:pt x="215" y="202"/>
                  <a:pt x="215" y="202"/>
                </a:cubicBezTo>
                <a:cubicBezTo>
                  <a:pt x="211" y="202"/>
                  <a:pt x="208" y="199"/>
                  <a:pt x="208" y="195"/>
                </a:cubicBezTo>
                <a:lnTo>
                  <a:pt x="208" y="182"/>
                </a:lnTo>
                <a:close/>
                <a:moveTo>
                  <a:pt x="88" y="110"/>
                </a:moveTo>
                <a:cubicBezTo>
                  <a:pt x="75" y="110"/>
                  <a:pt x="75" y="110"/>
                  <a:pt x="75" y="110"/>
                </a:cubicBezTo>
                <a:cubicBezTo>
                  <a:pt x="67" y="110"/>
                  <a:pt x="60" y="116"/>
                  <a:pt x="60" y="124"/>
                </a:cubicBezTo>
                <a:cubicBezTo>
                  <a:pt x="60" y="138"/>
                  <a:pt x="60" y="138"/>
                  <a:pt x="60" y="138"/>
                </a:cubicBezTo>
                <a:cubicBezTo>
                  <a:pt x="60" y="146"/>
                  <a:pt x="67" y="152"/>
                  <a:pt x="75" y="152"/>
                </a:cubicBezTo>
                <a:cubicBezTo>
                  <a:pt x="88" y="152"/>
                  <a:pt x="88" y="152"/>
                  <a:pt x="88" y="152"/>
                </a:cubicBezTo>
                <a:cubicBezTo>
                  <a:pt x="96" y="152"/>
                  <a:pt x="103" y="146"/>
                  <a:pt x="103" y="138"/>
                </a:cubicBezTo>
                <a:cubicBezTo>
                  <a:pt x="103" y="124"/>
                  <a:pt x="103" y="124"/>
                  <a:pt x="103" y="124"/>
                </a:cubicBezTo>
                <a:cubicBezTo>
                  <a:pt x="103" y="116"/>
                  <a:pt x="96" y="110"/>
                  <a:pt x="88" y="110"/>
                </a:cubicBezTo>
                <a:close/>
                <a:moveTo>
                  <a:pt x="95" y="138"/>
                </a:moveTo>
                <a:cubicBezTo>
                  <a:pt x="95" y="141"/>
                  <a:pt x="92" y="144"/>
                  <a:pt x="88" y="144"/>
                </a:cubicBezTo>
                <a:cubicBezTo>
                  <a:pt x="75" y="144"/>
                  <a:pt x="75" y="144"/>
                  <a:pt x="75" y="144"/>
                </a:cubicBezTo>
                <a:cubicBezTo>
                  <a:pt x="71" y="144"/>
                  <a:pt x="68" y="141"/>
                  <a:pt x="68" y="138"/>
                </a:cubicBezTo>
                <a:cubicBezTo>
                  <a:pt x="68" y="124"/>
                  <a:pt x="68" y="124"/>
                  <a:pt x="68" y="124"/>
                </a:cubicBezTo>
                <a:cubicBezTo>
                  <a:pt x="68" y="120"/>
                  <a:pt x="71" y="118"/>
                  <a:pt x="75" y="118"/>
                </a:cubicBezTo>
                <a:cubicBezTo>
                  <a:pt x="88" y="118"/>
                  <a:pt x="88" y="118"/>
                  <a:pt x="88" y="118"/>
                </a:cubicBezTo>
                <a:cubicBezTo>
                  <a:pt x="92" y="118"/>
                  <a:pt x="95" y="120"/>
                  <a:pt x="95" y="124"/>
                </a:cubicBezTo>
                <a:lnTo>
                  <a:pt x="95" y="138"/>
                </a:lnTo>
                <a:close/>
                <a:moveTo>
                  <a:pt x="130" y="86"/>
                </a:moveTo>
                <a:cubicBezTo>
                  <a:pt x="130" y="86"/>
                  <a:pt x="130" y="86"/>
                  <a:pt x="130" y="86"/>
                </a:cubicBezTo>
                <a:cubicBezTo>
                  <a:pt x="130" y="88"/>
                  <a:pt x="130" y="89"/>
                  <a:pt x="131" y="90"/>
                </a:cubicBezTo>
                <a:cubicBezTo>
                  <a:pt x="132" y="90"/>
                  <a:pt x="133" y="91"/>
                  <a:pt x="134" y="91"/>
                </a:cubicBezTo>
                <a:cubicBezTo>
                  <a:pt x="169" y="91"/>
                  <a:pt x="169" y="91"/>
                  <a:pt x="169" y="91"/>
                </a:cubicBezTo>
                <a:cubicBezTo>
                  <a:pt x="170" y="91"/>
                  <a:pt x="171" y="90"/>
                  <a:pt x="172" y="90"/>
                </a:cubicBezTo>
                <a:cubicBezTo>
                  <a:pt x="173" y="89"/>
                  <a:pt x="173" y="88"/>
                  <a:pt x="173" y="86"/>
                </a:cubicBezTo>
                <a:cubicBezTo>
                  <a:pt x="173" y="86"/>
                  <a:pt x="173" y="86"/>
                  <a:pt x="173" y="86"/>
                </a:cubicBezTo>
                <a:cubicBezTo>
                  <a:pt x="171" y="75"/>
                  <a:pt x="162" y="68"/>
                  <a:pt x="152" y="68"/>
                </a:cubicBezTo>
                <a:cubicBezTo>
                  <a:pt x="141" y="68"/>
                  <a:pt x="132" y="75"/>
                  <a:pt x="130" y="86"/>
                </a:cubicBezTo>
                <a:close/>
                <a:moveTo>
                  <a:pt x="152" y="75"/>
                </a:moveTo>
                <a:cubicBezTo>
                  <a:pt x="157" y="75"/>
                  <a:pt x="162" y="78"/>
                  <a:pt x="164" y="83"/>
                </a:cubicBezTo>
                <a:cubicBezTo>
                  <a:pt x="140" y="83"/>
                  <a:pt x="140" y="83"/>
                  <a:pt x="140" y="83"/>
                </a:cubicBezTo>
                <a:cubicBezTo>
                  <a:pt x="142" y="78"/>
                  <a:pt x="146" y="75"/>
                  <a:pt x="152" y="75"/>
                </a:cubicBezTo>
                <a:close/>
                <a:moveTo>
                  <a:pt x="88" y="167"/>
                </a:moveTo>
                <a:cubicBezTo>
                  <a:pt x="75" y="167"/>
                  <a:pt x="75" y="167"/>
                  <a:pt x="75" y="167"/>
                </a:cubicBezTo>
                <a:cubicBezTo>
                  <a:pt x="67" y="167"/>
                  <a:pt x="60" y="174"/>
                  <a:pt x="60" y="182"/>
                </a:cubicBezTo>
                <a:cubicBezTo>
                  <a:pt x="60" y="195"/>
                  <a:pt x="60" y="195"/>
                  <a:pt x="60" y="195"/>
                </a:cubicBezTo>
                <a:cubicBezTo>
                  <a:pt x="60" y="203"/>
                  <a:pt x="67" y="210"/>
                  <a:pt x="75" y="210"/>
                </a:cubicBezTo>
                <a:cubicBezTo>
                  <a:pt x="88" y="210"/>
                  <a:pt x="88" y="210"/>
                  <a:pt x="88" y="210"/>
                </a:cubicBezTo>
                <a:cubicBezTo>
                  <a:pt x="96" y="210"/>
                  <a:pt x="103" y="203"/>
                  <a:pt x="103" y="195"/>
                </a:cubicBezTo>
                <a:cubicBezTo>
                  <a:pt x="103" y="182"/>
                  <a:pt x="103" y="182"/>
                  <a:pt x="103" y="182"/>
                </a:cubicBezTo>
                <a:cubicBezTo>
                  <a:pt x="103" y="174"/>
                  <a:pt x="96" y="167"/>
                  <a:pt x="88" y="167"/>
                </a:cubicBezTo>
                <a:close/>
                <a:moveTo>
                  <a:pt x="95" y="195"/>
                </a:moveTo>
                <a:cubicBezTo>
                  <a:pt x="95" y="199"/>
                  <a:pt x="92" y="202"/>
                  <a:pt x="88" y="202"/>
                </a:cubicBezTo>
                <a:cubicBezTo>
                  <a:pt x="75" y="202"/>
                  <a:pt x="75" y="202"/>
                  <a:pt x="75" y="202"/>
                </a:cubicBezTo>
                <a:cubicBezTo>
                  <a:pt x="71" y="202"/>
                  <a:pt x="68" y="199"/>
                  <a:pt x="68" y="195"/>
                </a:cubicBezTo>
                <a:cubicBezTo>
                  <a:pt x="68" y="182"/>
                  <a:pt x="68" y="182"/>
                  <a:pt x="68" y="182"/>
                </a:cubicBezTo>
                <a:cubicBezTo>
                  <a:pt x="68" y="178"/>
                  <a:pt x="71" y="175"/>
                  <a:pt x="75" y="175"/>
                </a:cubicBezTo>
                <a:cubicBezTo>
                  <a:pt x="88" y="175"/>
                  <a:pt x="88" y="175"/>
                  <a:pt x="88" y="175"/>
                </a:cubicBezTo>
                <a:cubicBezTo>
                  <a:pt x="92" y="175"/>
                  <a:pt x="95" y="178"/>
                  <a:pt x="95" y="182"/>
                </a:cubicBezTo>
                <a:lnTo>
                  <a:pt x="95" y="195"/>
                </a:lnTo>
                <a:close/>
              </a:path>
            </a:pathLst>
          </a:custGeom>
          <a:solidFill>
            <a:srgbClr val="71717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aphicFrame>
        <p:nvGraphicFramePr>
          <p:cNvPr id="208" name="shp0037">
            <a:extLst>
              <a:ext uri="{FF2B5EF4-FFF2-40B4-BE49-F238E27FC236}">
                <a16:creationId xmlns:a16="http://schemas.microsoft.com/office/drawing/2014/main" id="{682B8C4A-BC11-402A-A062-052DF385798D}"/>
              </a:ext>
            </a:extLst>
          </p:cNvPr>
          <p:cNvGraphicFramePr/>
          <p:nvPr/>
        </p:nvGraphicFramePr>
        <p:xfrm>
          <a:off x="338933" y="4369163"/>
          <a:ext cx="1070977" cy="1070977"/>
        </p:xfrm>
        <a:graphic>
          <a:graphicData uri="http://schemas.openxmlformats.org/drawingml/2006/chart">
            <c:chart xmlns:c="http://schemas.openxmlformats.org/drawingml/2006/chart" xmlns:r="http://schemas.openxmlformats.org/officeDocument/2006/relationships" r:id="rId14"/>
          </a:graphicData>
        </a:graphic>
      </p:graphicFrame>
      <p:sp>
        <p:nvSpPr>
          <p:cNvPr id="209" name="shp0038">
            <a:extLst>
              <a:ext uri="{FF2B5EF4-FFF2-40B4-BE49-F238E27FC236}">
                <a16:creationId xmlns:a16="http://schemas.microsoft.com/office/drawing/2014/main" id="{7064C3CB-5FD1-4424-8558-418E7DD3629D}"/>
              </a:ext>
            </a:extLst>
          </p:cNvPr>
          <p:cNvSpPr txBox="1"/>
          <p:nvPr/>
        </p:nvSpPr>
        <p:spPr>
          <a:xfrm>
            <a:off x="2157829" y="4334200"/>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78%</a:t>
            </a:r>
          </a:p>
        </p:txBody>
      </p:sp>
      <p:sp>
        <p:nvSpPr>
          <p:cNvPr id="210" name="shp0039">
            <a:extLst>
              <a:ext uri="{FF2B5EF4-FFF2-40B4-BE49-F238E27FC236}">
                <a16:creationId xmlns:a16="http://schemas.microsoft.com/office/drawing/2014/main" id="{99249868-5A85-4464-AC40-97764C2BA518}"/>
              </a:ext>
            </a:extLst>
          </p:cNvPr>
          <p:cNvSpPr txBox="1"/>
          <p:nvPr/>
        </p:nvSpPr>
        <p:spPr>
          <a:xfrm>
            <a:off x="2157829" y="5162572"/>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22%</a:t>
            </a:r>
          </a:p>
        </p:txBody>
      </p:sp>
      <p:sp>
        <p:nvSpPr>
          <p:cNvPr id="211" name="shp0041">
            <a:extLst>
              <a:ext uri="{FF2B5EF4-FFF2-40B4-BE49-F238E27FC236}">
                <a16:creationId xmlns:a16="http://schemas.microsoft.com/office/drawing/2014/main" id="{AB61D95F-AE6B-4191-A13A-1CC3712BC805}"/>
              </a:ext>
            </a:extLst>
          </p:cNvPr>
          <p:cNvSpPr/>
          <p:nvPr/>
        </p:nvSpPr>
        <p:spPr>
          <a:xfrm>
            <a:off x="1193749" y="4399350"/>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12" name="shp0042">
            <a:extLst>
              <a:ext uri="{FF2B5EF4-FFF2-40B4-BE49-F238E27FC236}">
                <a16:creationId xmlns:a16="http://schemas.microsoft.com/office/drawing/2014/main" id="{77BF191E-0BC8-442E-93E3-B0BF8FEDF22F}"/>
              </a:ext>
            </a:extLst>
          </p:cNvPr>
          <p:cNvCxnSpPr/>
          <p:nvPr/>
        </p:nvCxnSpPr>
        <p:spPr>
          <a:xfrm flipH="1">
            <a:off x="1409911" y="520071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3" name="shp0044">
            <a:extLst>
              <a:ext uri="{FF2B5EF4-FFF2-40B4-BE49-F238E27FC236}">
                <a16:creationId xmlns:a16="http://schemas.microsoft.com/office/drawing/2014/main" id="{5FC3F974-6185-4E1A-B050-FF956BBFD97C}"/>
              </a:ext>
            </a:extLst>
          </p:cNvPr>
          <p:cNvSpPr txBox="1"/>
          <p:nvPr/>
        </p:nvSpPr>
        <p:spPr>
          <a:xfrm>
            <a:off x="2157829" y="4197793"/>
            <a:ext cx="492862"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Maison</a:t>
            </a:r>
            <a:endParaRPr lang="fr-FR" sz="1198" b="1" dirty="0">
              <a:solidFill>
                <a:srgbClr val="717171"/>
              </a:solidFill>
            </a:endParaRPr>
          </a:p>
        </p:txBody>
      </p:sp>
      <p:sp>
        <p:nvSpPr>
          <p:cNvPr id="214" name="shp0045">
            <a:extLst>
              <a:ext uri="{FF2B5EF4-FFF2-40B4-BE49-F238E27FC236}">
                <a16:creationId xmlns:a16="http://schemas.microsoft.com/office/drawing/2014/main" id="{1054B74A-07AA-48F1-A2B0-E43E8AE7B0F3}"/>
              </a:ext>
            </a:extLst>
          </p:cNvPr>
          <p:cNvSpPr txBox="1"/>
          <p:nvPr/>
        </p:nvSpPr>
        <p:spPr>
          <a:xfrm>
            <a:off x="2157827" y="5025891"/>
            <a:ext cx="876911"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Appartement</a:t>
            </a:r>
          </a:p>
        </p:txBody>
      </p:sp>
      <p:graphicFrame>
        <p:nvGraphicFramePr>
          <p:cNvPr id="217" name="shp0037">
            <a:extLst>
              <a:ext uri="{FF2B5EF4-FFF2-40B4-BE49-F238E27FC236}">
                <a16:creationId xmlns:a16="http://schemas.microsoft.com/office/drawing/2014/main" id="{CAD663F7-F55B-4AF6-8004-CE98FC3CBC82}"/>
              </a:ext>
            </a:extLst>
          </p:cNvPr>
          <p:cNvGraphicFramePr/>
          <p:nvPr/>
        </p:nvGraphicFramePr>
        <p:xfrm>
          <a:off x="3162342" y="4345842"/>
          <a:ext cx="1070977" cy="1070977"/>
        </p:xfrm>
        <a:graphic>
          <a:graphicData uri="http://schemas.openxmlformats.org/drawingml/2006/chart">
            <c:chart xmlns:c="http://schemas.openxmlformats.org/drawingml/2006/chart" xmlns:r="http://schemas.openxmlformats.org/officeDocument/2006/relationships" r:id="rId15"/>
          </a:graphicData>
        </a:graphic>
      </p:graphicFrame>
      <p:sp>
        <p:nvSpPr>
          <p:cNvPr id="218" name="shp0038">
            <a:extLst>
              <a:ext uri="{FF2B5EF4-FFF2-40B4-BE49-F238E27FC236}">
                <a16:creationId xmlns:a16="http://schemas.microsoft.com/office/drawing/2014/main" id="{3EAB12FF-16DB-4CB1-866B-FAA111D5BAD7}"/>
              </a:ext>
            </a:extLst>
          </p:cNvPr>
          <p:cNvSpPr txBox="1"/>
          <p:nvPr/>
        </p:nvSpPr>
        <p:spPr>
          <a:xfrm>
            <a:off x="4922963" y="423880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74%</a:t>
            </a:r>
          </a:p>
        </p:txBody>
      </p:sp>
      <p:sp>
        <p:nvSpPr>
          <p:cNvPr id="219" name="shp0039">
            <a:extLst>
              <a:ext uri="{FF2B5EF4-FFF2-40B4-BE49-F238E27FC236}">
                <a16:creationId xmlns:a16="http://schemas.microsoft.com/office/drawing/2014/main" id="{3CEF2C8B-52D2-4F38-903D-A63E7B57A4BA}"/>
              </a:ext>
            </a:extLst>
          </p:cNvPr>
          <p:cNvSpPr txBox="1"/>
          <p:nvPr/>
        </p:nvSpPr>
        <p:spPr>
          <a:xfrm>
            <a:off x="4922963" y="487497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21%</a:t>
            </a:r>
          </a:p>
        </p:txBody>
      </p:sp>
      <p:sp>
        <p:nvSpPr>
          <p:cNvPr id="220" name="shp0041">
            <a:extLst>
              <a:ext uri="{FF2B5EF4-FFF2-40B4-BE49-F238E27FC236}">
                <a16:creationId xmlns:a16="http://schemas.microsoft.com/office/drawing/2014/main" id="{71A1A451-0815-4917-BDBC-7FD008BDF911}"/>
              </a:ext>
            </a:extLst>
          </p:cNvPr>
          <p:cNvSpPr/>
          <p:nvPr/>
        </p:nvSpPr>
        <p:spPr>
          <a:xfrm>
            <a:off x="4017158" y="4303954"/>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21" name="shp0042">
            <a:extLst>
              <a:ext uri="{FF2B5EF4-FFF2-40B4-BE49-F238E27FC236}">
                <a16:creationId xmlns:a16="http://schemas.microsoft.com/office/drawing/2014/main" id="{195A964C-E66D-4A5E-B9B4-657074701C05}"/>
              </a:ext>
            </a:extLst>
          </p:cNvPr>
          <p:cNvCxnSpPr/>
          <p:nvPr/>
        </p:nvCxnSpPr>
        <p:spPr>
          <a:xfrm flipH="1">
            <a:off x="4233320" y="493227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2" name="shp0044">
            <a:extLst>
              <a:ext uri="{FF2B5EF4-FFF2-40B4-BE49-F238E27FC236}">
                <a16:creationId xmlns:a16="http://schemas.microsoft.com/office/drawing/2014/main" id="{E36F4E26-E152-449E-BA1C-8CDA4D60BE2F}"/>
              </a:ext>
            </a:extLst>
          </p:cNvPr>
          <p:cNvSpPr txBox="1"/>
          <p:nvPr/>
        </p:nvSpPr>
        <p:spPr>
          <a:xfrm>
            <a:off x="4922963" y="4102396"/>
            <a:ext cx="79060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Propriétaire</a:t>
            </a:r>
            <a:endParaRPr lang="fr-FR" sz="1198" b="1" dirty="0">
              <a:solidFill>
                <a:srgbClr val="717171"/>
              </a:solidFill>
            </a:endParaRPr>
          </a:p>
        </p:txBody>
      </p:sp>
      <p:sp>
        <p:nvSpPr>
          <p:cNvPr id="223" name="shp0045">
            <a:extLst>
              <a:ext uri="{FF2B5EF4-FFF2-40B4-BE49-F238E27FC236}">
                <a16:creationId xmlns:a16="http://schemas.microsoft.com/office/drawing/2014/main" id="{6889645F-2AD3-46A0-9C34-F09BAA6104C9}"/>
              </a:ext>
            </a:extLst>
          </p:cNvPr>
          <p:cNvSpPr txBox="1"/>
          <p:nvPr/>
        </p:nvSpPr>
        <p:spPr>
          <a:xfrm>
            <a:off x="4922963" y="4738294"/>
            <a:ext cx="62896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Locataire</a:t>
            </a:r>
          </a:p>
        </p:txBody>
      </p:sp>
      <p:pic>
        <p:nvPicPr>
          <p:cNvPr id="228" name="Graphique 227">
            <a:extLst>
              <a:ext uri="{FF2B5EF4-FFF2-40B4-BE49-F238E27FC236}">
                <a16:creationId xmlns:a16="http://schemas.microsoft.com/office/drawing/2014/main" id="{31FEB413-7EB1-4605-A441-9D395E3B31C4}"/>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36780" y="4757860"/>
            <a:ext cx="408139" cy="503185"/>
          </a:xfrm>
          <a:prstGeom prst="rect">
            <a:avLst/>
          </a:prstGeom>
        </p:spPr>
      </p:pic>
      <p:pic>
        <p:nvPicPr>
          <p:cNvPr id="229" name="Graphique 228">
            <a:extLst>
              <a:ext uri="{FF2B5EF4-FFF2-40B4-BE49-F238E27FC236}">
                <a16:creationId xmlns:a16="http://schemas.microsoft.com/office/drawing/2014/main" id="{1166F381-479C-4DCF-9613-D7BDC480D72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369689" y="3944594"/>
            <a:ext cx="486412" cy="503185"/>
          </a:xfrm>
          <a:prstGeom prst="rect">
            <a:avLst/>
          </a:prstGeom>
        </p:spPr>
      </p:pic>
      <p:grpSp>
        <p:nvGrpSpPr>
          <p:cNvPr id="241" name="Groupe 240">
            <a:extLst>
              <a:ext uri="{FF2B5EF4-FFF2-40B4-BE49-F238E27FC236}">
                <a16:creationId xmlns:a16="http://schemas.microsoft.com/office/drawing/2014/main" id="{C05B43EA-7BFD-41D2-B3C6-F08B566EFDBD}"/>
              </a:ext>
            </a:extLst>
          </p:cNvPr>
          <p:cNvGrpSpPr/>
          <p:nvPr/>
        </p:nvGrpSpPr>
        <p:grpSpPr>
          <a:xfrm>
            <a:off x="9831158" y="5898578"/>
            <a:ext cx="2284977" cy="230459"/>
            <a:chOff x="9155150" y="5772986"/>
            <a:chExt cx="2265265" cy="230832"/>
          </a:xfrm>
        </p:grpSpPr>
        <p:sp>
          <p:nvSpPr>
            <p:cNvPr id="242" name="Freeform 55">
              <a:extLst>
                <a:ext uri="{FF2B5EF4-FFF2-40B4-BE49-F238E27FC236}">
                  <a16:creationId xmlns:a16="http://schemas.microsoft.com/office/drawing/2014/main" id="{B47E1115-5A16-4326-92AB-A9420BFF3C50}"/>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43" name="Rectangle 242">
              <a:extLst>
                <a:ext uri="{FF2B5EF4-FFF2-40B4-BE49-F238E27FC236}">
                  <a16:creationId xmlns:a16="http://schemas.microsoft.com/office/drawing/2014/main" id="{6DE06A29-8A9B-4CCF-ABF5-920C09BD1020}"/>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44" name="Freeform 53">
            <a:extLst>
              <a:ext uri="{FF2B5EF4-FFF2-40B4-BE49-F238E27FC236}">
                <a16:creationId xmlns:a16="http://schemas.microsoft.com/office/drawing/2014/main" id="{0A8D5FF1-2407-4838-A7D3-D407AF39CEB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47" name="Freeform 55">
            <a:extLst>
              <a:ext uri="{FF2B5EF4-FFF2-40B4-BE49-F238E27FC236}">
                <a16:creationId xmlns:a16="http://schemas.microsoft.com/office/drawing/2014/main" id="{03DABD94-BFE9-4D36-B0A0-787BFC38C93B}"/>
              </a:ext>
            </a:extLst>
          </p:cNvPr>
          <p:cNvSpPr>
            <a:spLocks noChangeAspect="1" noEditPoints="1"/>
          </p:cNvSpPr>
          <p:nvPr/>
        </p:nvSpPr>
        <p:spPr bwMode="auto">
          <a:xfrm>
            <a:off x="2570597" y="4376102"/>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49" name="Freeform 53">
            <a:extLst>
              <a:ext uri="{FF2B5EF4-FFF2-40B4-BE49-F238E27FC236}">
                <a16:creationId xmlns:a16="http://schemas.microsoft.com/office/drawing/2014/main" id="{A192EE21-06DE-4054-B66A-2FA4007512E5}"/>
              </a:ext>
            </a:extLst>
          </p:cNvPr>
          <p:cNvSpPr>
            <a:spLocks noChangeAspect="1" noEditPoints="1"/>
          </p:cNvSpPr>
          <p:nvPr/>
        </p:nvSpPr>
        <p:spPr bwMode="auto">
          <a:xfrm>
            <a:off x="2571152" y="5202699"/>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56" name="shp0032">
            <a:extLst>
              <a:ext uri="{FF2B5EF4-FFF2-40B4-BE49-F238E27FC236}">
                <a16:creationId xmlns:a16="http://schemas.microsoft.com/office/drawing/2014/main" id="{4067D73E-679E-4B60-94C2-9CE6021E05D9}"/>
              </a:ext>
            </a:extLst>
          </p:cNvPr>
          <p:cNvSpPr txBox="1"/>
          <p:nvPr/>
        </p:nvSpPr>
        <p:spPr>
          <a:xfrm>
            <a:off x="6301814" y="3677179"/>
            <a:ext cx="2596760"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ESPACE EXTERIEUR PRINCIPAL</a:t>
            </a:r>
          </a:p>
        </p:txBody>
      </p:sp>
      <p:cxnSp>
        <p:nvCxnSpPr>
          <p:cNvPr id="257" name="shp0033">
            <a:extLst>
              <a:ext uri="{FF2B5EF4-FFF2-40B4-BE49-F238E27FC236}">
                <a16:creationId xmlns:a16="http://schemas.microsoft.com/office/drawing/2014/main" id="{3846245E-5C80-44DE-ABCA-B9C945FA16EF}"/>
              </a:ext>
            </a:extLst>
          </p:cNvPr>
          <p:cNvCxnSpPr>
            <a:cxnSpLocks/>
          </p:cNvCxnSpPr>
          <p:nvPr/>
        </p:nvCxnSpPr>
        <p:spPr>
          <a:xfrm>
            <a:off x="6301812"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shp0034">
            <a:extLst>
              <a:ext uri="{FF2B5EF4-FFF2-40B4-BE49-F238E27FC236}">
                <a16:creationId xmlns:a16="http://schemas.microsoft.com/office/drawing/2014/main" id="{8AA28FC7-6E1F-4B3E-94D0-D9DE32D17891}"/>
              </a:ext>
            </a:extLst>
          </p:cNvPr>
          <p:cNvCxnSpPr>
            <a:cxnSpLocks/>
          </p:cNvCxnSpPr>
          <p:nvPr/>
        </p:nvCxnSpPr>
        <p:spPr>
          <a:xfrm>
            <a:off x="6301812"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9" name="shp0037">
            <a:extLst>
              <a:ext uri="{FF2B5EF4-FFF2-40B4-BE49-F238E27FC236}">
                <a16:creationId xmlns:a16="http://schemas.microsoft.com/office/drawing/2014/main" id="{A5CD0460-62EA-4744-B2A6-533D1523612B}"/>
              </a:ext>
            </a:extLst>
          </p:cNvPr>
          <p:cNvGraphicFramePr/>
          <p:nvPr/>
        </p:nvGraphicFramePr>
        <p:xfrm>
          <a:off x="6378316" y="4339675"/>
          <a:ext cx="1070977" cy="1070977"/>
        </p:xfrm>
        <a:graphic>
          <a:graphicData uri="http://schemas.openxmlformats.org/drawingml/2006/chart">
            <c:chart xmlns:c="http://schemas.openxmlformats.org/drawingml/2006/chart" xmlns:r="http://schemas.openxmlformats.org/officeDocument/2006/relationships" r:id="rId20"/>
          </a:graphicData>
        </a:graphic>
      </p:graphicFrame>
      <p:sp>
        <p:nvSpPr>
          <p:cNvPr id="320" name="shp0038">
            <a:extLst>
              <a:ext uri="{FF2B5EF4-FFF2-40B4-BE49-F238E27FC236}">
                <a16:creationId xmlns:a16="http://schemas.microsoft.com/office/drawing/2014/main" id="{29995E84-F53D-40E0-BAC8-366F45574CD9}"/>
              </a:ext>
            </a:extLst>
          </p:cNvPr>
          <p:cNvSpPr txBox="1"/>
          <p:nvPr/>
        </p:nvSpPr>
        <p:spPr>
          <a:xfrm>
            <a:off x="8085820" y="4246807"/>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77%</a:t>
            </a:r>
          </a:p>
        </p:txBody>
      </p:sp>
      <p:sp>
        <p:nvSpPr>
          <p:cNvPr id="321" name="shp0039">
            <a:extLst>
              <a:ext uri="{FF2B5EF4-FFF2-40B4-BE49-F238E27FC236}">
                <a16:creationId xmlns:a16="http://schemas.microsoft.com/office/drawing/2014/main" id="{E190F9F4-346A-4374-9371-5444294A906E}"/>
              </a:ext>
            </a:extLst>
          </p:cNvPr>
          <p:cNvSpPr txBox="1"/>
          <p:nvPr/>
        </p:nvSpPr>
        <p:spPr>
          <a:xfrm>
            <a:off x="8085820" y="4810903"/>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14%</a:t>
            </a:r>
          </a:p>
        </p:txBody>
      </p:sp>
      <p:sp>
        <p:nvSpPr>
          <p:cNvPr id="322" name="shp0041">
            <a:extLst>
              <a:ext uri="{FF2B5EF4-FFF2-40B4-BE49-F238E27FC236}">
                <a16:creationId xmlns:a16="http://schemas.microsoft.com/office/drawing/2014/main" id="{0BA7D41A-5151-4972-A3D3-7DBCD9FE9658}"/>
              </a:ext>
            </a:extLst>
          </p:cNvPr>
          <p:cNvSpPr/>
          <p:nvPr/>
        </p:nvSpPr>
        <p:spPr>
          <a:xfrm>
            <a:off x="7304488" y="4311957"/>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323" name="shp0042">
            <a:extLst>
              <a:ext uri="{FF2B5EF4-FFF2-40B4-BE49-F238E27FC236}">
                <a16:creationId xmlns:a16="http://schemas.microsoft.com/office/drawing/2014/main" id="{1F6641F5-7142-456D-9DB5-25986492C7A5}"/>
              </a:ext>
            </a:extLst>
          </p:cNvPr>
          <p:cNvCxnSpPr/>
          <p:nvPr/>
        </p:nvCxnSpPr>
        <p:spPr>
          <a:xfrm flipH="1">
            <a:off x="7520649" y="4820152"/>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324" name="shp0044">
            <a:extLst>
              <a:ext uri="{FF2B5EF4-FFF2-40B4-BE49-F238E27FC236}">
                <a16:creationId xmlns:a16="http://schemas.microsoft.com/office/drawing/2014/main" id="{30C2EA10-983F-4B1B-9D6C-3E36C29256B9}"/>
              </a:ext>
            </a:extLst>
          </p:cNvPr>
          <p:cNvSpPr txBox="1"/>
          <p:nvPr/>
        </p:nvSpPr>
        <p:spPr>
          <a:xfrm>
            <a:off x="8085820" y="4110399"/>
            <a:ext cx="41610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Jardin</a:t>
            </a:r>
            <a:endParaRPr lang="fr-FR" sz="1198" b="1" dirty="0">
              <a:solidFill>
                <a:srgbClr val="717171"/>
              </a:solidFill>
            </a:endParaRPr>
          </a:p>
        </p:txBody>
      </p:sp>
      <p:sp>
        <p:nvSpPr>
          <p:cNvPr id="325" name="shp0045">
            <a:extLst>
              <a:ext uri="{FF2B5EF4-FFF2-40B4-BE49-F238E27FC236}">
                <a16:creationId xmlns:a16="http://schemas.microsoft.com/office/drawing/2014/main" id="{161A6EDB-6BF8-4B63-9856-CA6DDAB4A79A}"/>
              </a:ext>
            </a:extLst>
          </p:cNvPr>
          <p:cNvSpPr txBox="1"/>
          <p:nvPr/>
        </p:nvSpPr>
        <p:spPr>
          <a:xfrm>
            <a:off x="8085820" y="4674222"/>
            <a:ext cx="4673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Balcon</a:t>
            </a:r>
          </a:p>
        </p:txBody>
      </p:sp>
      <p:sp>
        <p:nvSpPr>
          <p:cNvPr id="331" name="shp0039">
            <a:extLst>
              <a:ext uri="{FF2B5EF4-FFF2-40B4-BE49-F238E27FC236}">
                <a16:creationId xmlns:a16="http://schemas.microsoft.com/office/drawing/2014/main" id="{CD91E24A-9063-4D99-81EC-71BC7FF79FD7}"/>
              </a:ext>
            </a:extLst>
          </p:cNvPr>
          <p:cNvSpPr txBox="1"/>
          <p:nvPr/>
        </p:nvSpPr>
        <p:spPr>
          <a:xfrm>
            <a:off x="8085820" y="5311036"/>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10%</a:t>
            </a:r>
          </a:p>
        </p:txBody>
      </p:sp>
      <p:sp>
        <p:nvSpPr>
          <p:cNvPr id="332" name="shp0045">
            <a:extLst>
              <a:ext uri="{FF2B5EF4-FFF2-40B4-BE49-F238E27FC236}">
                <a16:creationId xmlns:a16="http://schemas.microsoft.com/office/drawing/2014/main" id="{70C30C3D-C2FE-494A-9B75-11DF0330EDCE}"/>
              </a:ext>
            </a:extLst>
          </p:cNvPr>
          <p:cNvSpPr txBox="1"/>
          <p:nvPr/>
        </p:nvSpPr>
        <p:spPr>
          <a:xfrm>
            <a:off x="8085820" y="5150329"/>
            <a:ext cx="604955" cy="165675"/>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Terrasse</a:t>
            </a:r>
          </a:p>
        </p:txBody>
      </p:sp>
      <p:cxnSp>
        <p:nvCxnSpPr>
          <p:cNvPr id="333" name="shp0042">
            <a:extLst>
              <a:ext uri="{FF2B5EF4-FFF2-40B4-BE49-F238E27FC236}">
                <a16:creationId xmlns:a16="http://schemas.microsoft.com/office/drawing/2014/main" id="{39193818-AE64-41B1-B577-CA574F0F3941}"/>
              </a:ext>
            </a:extLst>
          </p:cNvPr>
          <p:cNvCxnSpPr/>
          <p:nvPr/>
        </p:nvCxnSpPr>
        <p:spPr>
          <a:xfrm flipH="1">
            <a:off x="7372490" y="5296643"/>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aphicFrame>
        <p:nvGraphicFramePr>
          <p:cNvPr id="344" name="shp0037">
            <a:extLst>
              <a:ext uri="{FF2B5EF4-FFF2-40B4-BE49-F238E27FC236}">
                <a16:creationId xmlns:a16="http://schemas.microsoft.com/office/drawing/2014/main" id="{22E6295F-8328-4056-B735-3CEAC57024E7}"/>
              </a:ext>
            </a:extLst>
          </p:cNvPr>
          <p:cNvGraphicFramePr/>
          <p:nvPr/>
        </p:nvGraphicFramePr>
        <p:xfrm>
          <a:off x="9112474" y="4312262"/>
          <a:ext cx="1070977" cy="1070977"/>
        </p:xfrm>
        <a:graphic>
          <a:graphicData uri="http://schemas.openxmlformats.org/drawingml/2006/chart">
            <c:chart xmlns:c="http://schemas.openxmlformats.org/drawingml/2006/chart" xmlns:r="http://schemas.openxmlformats.org/officeDocument/2006/relationships" r:id="rId21"/>
          </a:graphicData>
        </a:graphic>
      </p:graphicFrame>
      <p:sp>
        <p:nvSpPr>
          <p:cNvPr id="345" name="shp0038">
            <a:extLst>
              <a:ext uri="{FF2B5EF4-FFF2-40B4-BE49-F238E27FC236}">
                <a16:creationId xmlns:a16="http://schemas.microsoft.com/office/drawing/2014/main" id="{2C8E44C8-364A-436B-B917-45EF849080F2}"/>
              </a:ext>
            </a:extLst>
          </p:cNvPr>
          <p:cNvSpPr txBox="1"/>
          <p:nvPr/>
        </p:nvSpPr>
        <p:spPr>
          <a:xfrm>
            <a:off x="10819978" y="431549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95%</a:t>
            </a:r>
          </a:p>
        </p:txBody>
      </p:sp>
      <p:sp>
        <p:nvSpPr>
          <p:cNvPr id="346" name="shp0041">
            <a:extLst>
              <a:ext uri="{FF2B5EF4-FFF2-40B4-BE49-F238E27FC236}">
                <a16:creationId xmlns:a16="http://schemas.microsoft.com/office/drawing/2014/main" id="{17F5434D-21C9-45BC-97A6-9E77480B7651}"/>
              </a:ext>
            </a:extLst>
          </p:cNvPr>
          <p:cNvSpPr/>
          <p:nvPr/>
        </p:nvSpPr>
        <p:spPr>
          <a:xfrm>
            <a:off x="10038645" y="4380643"/>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347" name="shp0044">
            <a:extLst>
              <a:ext uri="{FF2B5EF4-FFF2-40B4-BE49-F238E27FC236}">
                <a16:creationId xmlns:a16="http://schemas.microsoft.com/office/drawing/2014/main" id="{452C552A-7911-4198-BACE-E307DE5861D8}"/>
              </a:ext>
            </a:extLst>
          </p:cNvPr>
          <p:cNvSpPr txBox="1"/>
          <p:nvPr/>
        </p:nvSpPr>
        <p:spPr>
          <a:xfrm>
            <a:off x="10819977" y="4179086"/>
            <a:ext cx="4689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Privatif</a:t>
            </a:r>
            <a:endParaRPr lang="fr-FR" sz="1198" b="1" dirty="0">
              <a:solidFill>
                <a:srgbClr val="717171"/>
              </a:solidFill>
            </a:endParaRPr>
          </a:p>
        </p:txBody>
      </p:sp>
      <p:sp>
        <p:nvSpPr>
          <p:cNvPr id="348" name="shp0039">
            <a:extLst>
              <a:ext uri="{FF2B5EF4-FFF2-40B4-BE49-F238E27FC236}">
                <a16:creationId xmlns:a16="http://schemas.microsoft.com/office/drawing/2014/main" id="{4085748A-A38C-4428-8269-542E7FA0871F}"/>
              </a:ext>
            </a:extLst>
          </p:cNvPr>
          <p:cNvSpPr txBox="1"/>
          <p:nvPr/>
        </p:nvSpPr>
        <p:spPr>
          <a:xfrm>
            <a:off x="10819978" y="5163503"/>
            <a:ext cx="296076"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5%</a:t>
            </a:r>
          </a:p>
        </p:txBody>
      </p:sp>
      <p:sp>
        <p:nvSpPr>
          <p:cNvPr id="349" name="shp0045">
            <a:extLst>
              <a:ext uri="{FF2B5EF4-FFF2-40B4-BE49-F238E27FC236}">
                <a16:creationId xmlns:a16="http://schemas.microsoft.com/office/drawing/2014/main" id="{8A7F2870-EDFA-4EFC-9164-72DB6457EB39}"/>
              </a:ext>
            </a:extLst>
          </p:cNvPr>
          <p:cNvSpPr txBox="1"/>
          <p:nvPr/>
        </p:nvSpPr>
        <p:spPr>
          <a:xfrm>
            <a:off x="10819978" y="5002796"/>
            <a:ext cx="53613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Partagé</a:t>
            </a:r>
          </a:p>
        </p:txBody>
      </p:sp>
      <p:cxnSp>
        <p:nvCxnSpPr>
          <p:cNvPr id="350" name="shp0042">
            <a:extLst>
              <a:ext uri="{FF2B5EF4-FFF2-40B4-BE49-F238E27FC236}">
                <a16:creationId xmlns:a16="http://schemas.microsoft.com/office/drawing/2014/main" id="{86B1A787-4AE9-45EB-B47A-1A01FBC53D35}"/>
              </a:ext>
            </a:extLst>
          </p:cNvPr>
          <p:cNvCxnSpPr/>
          <p:nvPr/>
        </p:nvCxnSpPr>
        <p:spPr>
          <a:xfrm flipH="1">
            <a:off x="10106648" y="5149110"/>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nvGrpSpPr>
          <p:cNvPr id="231" name="Groupe 230">
            <a:extLst>
              <a:ext uri="{FF2B5EF4-FFF2-40B4-BE49-F238E27FC236}">
                <a16:creationId xmlns:a16="http://schemas.microsoft.com/office/drawing/2014/main" id="{0FAB5D92-2CA2-4607-8431-CA9C2F1FFF58}"/>
              </a:ext>
            </a:extLst>
          </p:cNvPr>
          <p:cNvGrpSpPr>
            <a:grpSpLocks noChangeAspect="1"/>
          </p:cNvGrpSpPr>
          <p:nvPr/>
        </p:nvGrpSpPr>
        <p:grpSpPr>
          <a:xfrm>
            <a:off x="11449700" y="105431"/>
            <a:ext cx="619479" cy="611010"/>
            <a:chOff x="2536136" y="1348505"/>
            <a:chExt cx="1056822" cy="1042374"/>
          </a:xfrm>
        </p:grpSpPr>
        <p:sp>
          <p:nvSpPr>
            <p:cNvPr id="232" name="Ellipse 231">
              <a:extLst>
                <a:ext uri="{FF2B5EF4-FFF2-40B4-BE49-F238E27FC236}">
                  <a16:creationId xmlns:a16="http://schemas.microsoft.com/office/drawing/2014/main" id="{80AF41F4-D63C-4B49-B8CC-D52A90D9A9A3}"/>
                </a:ext>
              </a:extLst>
            </p:cNvPr>
            <p:cNvSpPr/>
            <p:nvPr/>
          </p:nvSpPr>
          <p:spPr bwMode="ltGray">
            <a:xfrm>
              <a:off x="2536136" y="1348505"/>
              <a:ext cx="1056822" cy="1042374"/>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233" name="Freeform 8">
              <a:extLst>
                <a:ext uri="{FF2B5EF4-FFF2-40B4-BE49-F238E27FC236}">
                  <a16:creationId xmlns:a16="http://schemas.microsoft.com/office/drawing/2014/main" id="{EAECE2F0-CA8C-4CC7-A111-0CFFEE07EC16}"/>
                </a:ext>
              </a:extLst>
            </p:cNvPr>
            <p:cNvSpPr>
              <a:spLocks noChangeAspect="1" noEditPoints="1"/>
            </p:cNvSpPr>
            <p:nvPr/>
          </p:nvSpPr>
          <p:spPr bwMode="auto">
            <a:xfrm>
              <a:off x="2816813" y="1607877"/>
              <a:ext cx="584248" cy="523630"/>
            </a:xfrm>
            <a:custGeom>
              <a:avLst/>
              <a:gdLst>
                <a:gd name="T0" fmla="*/ 223 w 227"/>
                <a:gd name="T1" fmla="*/ 6 h 203"/>
                <a:gd name="T2" fmla="*/ 180 w 227"/>
                <a:gd name="T3" fmla="*/ 0 h 203"/>
                <a:gd name="T4" fmla="*/ 123 w 227"/>
                <a:gd name="T5" fmla="*/ 17 h 203"/>
                <a:gd name="T6" fmla="*/ 103 w 227"/>
                <a:gd name="T7" fmla="*/ 93 h 203"/>
                <a:gd name="T8" fmla="*/ 94 w 227"/>
                <a:gd name="T9" fmla="*/ 108 h 203"/>
                <a:gd name="T10" fmla="*/ 88 w 227"/>
                <a:gd name="T11" fmla="*/ 125 h 203"/>
                <a:gd name="T12" fmla="*/ 77 w 227"/>
                <a:gd name="T13" fmla="*/ 104 h 203"/>
                <a:gd name="T14" fmla="*/ 64 w 227"/>
                <a:gd name="T15" fmla="*/ 62 h 203"/>
                <a:gd name="T16" fmla="*/ 0 w 227"/>
                <a:gd name="T17" fmla="*/ 55 h 203"/>
                <a:gd name="T18" fmla="*/ 26 w 227"/>
                <a:gd name="T19" fmla="*/ 113 h 203"/>
                <a:gd name="T20" fmla="*/ 71 w 227"/>
                <a:gd name="T21" fmla="*/ 113 h 203"/>
                <a:gd name="T22" fmla="*/ 83 w 227"/>
                <a:gd name="T23" fmla="*/ 153 h 203"/>
                <a:gd name="T24" fmla="*/ 25 w 227"/>
                <a:gd name="T25" fmla="*/ 197 h 203"/>
                <a:gd name="T26" fmla="*/ 27 w 227"/>
                <a:gd name="T27" fmla="*/ 201 h 203"/>
                <a:gd name="T28" fmla="*/ 31 w 227"/>
                <a:gd name="T29" fmla="*/ 203 h 203"/>
                <a:gd name="T30" fmla="*/ 146 w 227"/>
                <a:gd name="T31" fmla="*/ 203 h 203"/>
                <a:gd name="T32" fmla="*/ 150 w 227"/>
                <a:gd name="T33" fmla="*/ 201 h 203"/>
                <a:gd name="T34" fmla="*/ 151 w 227"/>
                <a:gd name="T35" fmla="*/ 197 h 203"/>
                <a:gd name="T36" fmla="*/ 94 w 227"/>
                <a:gd name="T37" fmla="*/ 153 h 203"/>
                <a:gd name="T38" fmla="*/ 103 w 227"/>
                <a:gd name="T39" fmla="*/ 113 h 203"/>
                <a:gd name="T40" fmla="*/ 110 w 227"/>
                <a:gd name="T41" fmla="*/ 101 h 203"/>
                <a:gd name="T42" fmla="*/ 151 w 227"/>
                <a:gd name="T43" fmla="*/ 115 h 203"/>
                <a:gd name="T44" fmla="*/ 185 w 227"/>
                <a:gd name="T45" fmla="*/ 103 h 203"/>
                <a:gd name="T46" fmla="*/ 216 w 227"/>
                <a:gd name="T47" fmla="*/ 62 h 203"/>
                <a:gd name="T48" fmla="*/ 227 w 227"/>
                <a:gd name="T49" fmla="*/ 11 h 203"/>
                <a:gd name="T50" fmla="*/ 227 w 227"/>
                <a:gd name="T51" fmla="*/ 6 h 203"/>
                <a:gd name="T52" fmla="*/ 223 w 227"/>
                <a:gd name="T53" fmla="*/ 6 h 203"/>
                <a:gd name="T54" fmla="*/ 207 w 227"/>
                <a:gd name="T55" fmla="*/ 59 h 203"/>
                <a:gd name="T56" fmla="*/ 180 w 227"/>
                <a:gd name="T57" fmla="*/ 95 h 203"/>
                <a:gd name="T58" fmla="*/ 151 w 227"/>
                <a:gd name="T59" fmla="*/ 105 h 203"/>
                <a:gd name="T60" fmla="*/ 115 w 227"/>
                <a:gd name="T61" fmla="*/ 93 h 203"/>
                <a:gd name="T62" fmla="*/ 125 w 227"/>
                <a:gd name="T63" fmla="*/ 81 h 203"/>
                <a:gd name="T64" fmla="*/ 158 w 227"/>
                <a:gd name="T65" fmla="*/ 62 h 203"/>
                <a:gd name="T66" fmla="*/ 162 w 227"/>
                <a:gd name="T67" fmla="*/ 56 h 203"/>
                <a:gd name="T68" fmla="*/ 156 w 227"/>
                <a:gd name="T69" fmla="*/ 53 h 203"/>
                <a:gd name="T70" fmla="*/ 119 w 227"/>
                <a:gd name="T71" fmla="*/ 74 h 203"/>
                <a:gd name="T72" fmla="*/ 110 w 227"/>
                <a:gd name="T73" fmla="*/ 83 h 203"/>
                <a:gd name="T74" fmla="*/ 128 w 227"/>
                <a:gd name="T75" fmla="*/ 25 h 203"/>
                <a:gd name="T76" fmla="*/ 180 w 227"/>
                <a:gd name="T77" fmla="*/ 10 h 203"/>
                <a:gd name="T78" fmla="*/ 217 w 227"/>
                <a:gd name="T79" fmla="*/ 14 h 203"/>
                <a:gd name="T80" fmla="*/ 207 w 227"/>
                <a:gd name="T81" fmla="*/ 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3">
                  <a:moveTo>
                    <a:pt x="223" y="6"/>
                  </a:moveTo>
                  <a:cubicBezTo>
                    <a:pt x="208" y="2"/>
                    <a:pt x="193" y="0"/>
                    <a:pt x="180" y="0"/>
                  </a:cubicBezTo>
                  <a:cubicBezTo>
                    <a:pt x="157" y="0"/>
                    <a:pt x="138" y="6"/>
                    <a:pt x="123" y="17"/>
                  </a:cubicBezTo>
                  <a:cubicBezTo>
                    <a:pt x="94" y="38"/>
                    <a:pt x="96" y="66"/>
                    <a:pt x="103" y="93"/>
                  </a:cubicBezTo>
                  <a:cubicBezTo>
                    <a:pt x="99" y="98"/>
                    <a:pt x="97" y="103"/>
                    <a:pt x="94" y="108"/>
                  </a:cubicBezTo>
                  <a:cubicBezTo>
                    <a:pt x="92" y="114"/>
                    <a:pt x="90" y="119"/>
                    <a:pt x="88" y="125"/>
                  </a:cubicBezTo>
                  <a:cubicBezTo>
                    <a:pt x="85" y="117"/>
                    <a:pt x="81" y="110"/>
                    <a:pt x="77" y="104"/>
                  </a:cubicBezTo>
                  <a:cubicBezTo>
                    <a:pt x="81" y="87"/>
                    <a:pt x="79" y="73"/>
                    <a:pt x="64" y="62"/>
                  </a:cubicBezTo>
                  <a:cubicBezTo>
                    <a:pt x="47" y="49"/>
                    <a:pt x="23" y="50"/>
                    <a:pt x="0" y="55"/>
                  </a:cubicBezTo>
                  <a:cubicBezTo>
                    <a:pt x="2" y="78"/>
                    <a:pt x="9" y="101"/>
                    <a:pt x="26" y="113"/>
                  </a:cubicBezTo>
                  <a:cubicBezTo>
                    <a:pt x="42" y="125"/>
                    <a:pt x="56" y="122"/>
                    <a:pt x="71" y="113"/>
                  </a:cubicBezTo>
                  <a:cubicBezTo>
                    <a:pt x="79" y="123"/>
                    <a:pt x="83" y="137"/>
                    <a:pt x="83" y="153"/>
                  </a:cubicBezTo>
                  <a:cubicBezTo>
                    <a:pt x="53" y="155"/>
                    <a:pt x="29" y="173"/>
                    <a:pt x="25" y="197"/>
                  </a:cubicBezTo>
                  <a:cubicBezTo>
                    <a:pt x="25" y="199"/>
                    <a:pt x="25" y="200"/>
                    <a:pt x="27" y="201"/>
                  </a:cubicBezTo>
                  <a:cubicBezTo>
                    <a:pt x="28" y="203"/>
                    <a:pt x="29" y="203"/>
                    <a:pt x="31" y="203"/>
                  </a:cubicBezTo>
                  <a:cubicBezTo>
                    <a:pt x="146" y="203"/>
                    <a:pt x="146" y="203"/>
                    <a:pt x="146" y="203"/>
                  </a:cubicBezTo>
                  <a:cubicBezTo>
                    <a:pt x="148" y="203"/>
                    <a:pt x="149" y="203"/>
                    <a:pt x="150" y="201"/>
                  </a:cubicBezTo>
                  <a:cubicBezTo>
                    <a:pt x="151" y="200"/>
                    <a:pt x="152" y="199"/>
                    <a:pt x="151" y="197"/>
                  </a:cubicBezTo>
                  <a:cubicBezTo>
                    <a:pt x="148" y="173"/>
                    <a:pt x="124" y="155"/>
                    <a:pt x="94" y="153"/>
                  </a:cubicBezTo>
                  <a:cubicBezTo>
                    <a:pt x="95" y="138"/>
                    <a:pt x="98" y="125"/>
                    <a:pt x="103" y="113"/>
                  </a:cubicBezTo>
                  <a:cubicBezTo>
                    <a:pt x="105" y="108"/>
                    <a:pt x="107" y="104"/>
                    <a:pt x="110" y="101"/>
                  </a:cubicBezTo>
                  <a:cubicBezTo>
                    <a:pt x="131" y="113"/>
                    <a:pt x="143" y="115"/>
                    <a:pt x="151" y="115"/>
                  </a:cubicBezTo>
                  <a:cubicBezTo>
                    <a:pt x="163" y="115"/>
                    <a:pt x="174" y="111"/>
                    <a:pt x="185" y="103"/>
                  </a:cubicBezTo>
                  <a:cubicBezTo>
                    <a:pt x="198" y="93"/>
                    <a:pt x="209" y="80"/>
                    <a:pt x="216" y="62"/>
                  </a:cubicBezTo>
                  <a:cubicBezTo>
                    <a:pt x="222" y="47"/>
                    <a:pt x="226" y="29"/>
                    <a:pt x="227" y="11"/>
                  </a:cubicBezTo>
                  <a:cubicBezTo>
                    <a:pt x="227" y="6"/>
                    <a:pt x="227" y="6"/>
                    <a:pt x="227" y="6"/>
                  </a:cubicBezTo>
                  <a:lnTo>
                    <a:pt x="223" y="6"/>
                  </a:lnTo>
                  <a:close/>
                  <a:moveTo>
                    <a:pt x="207" y="59"/>
                  </a:moveTo>
                  <a:cubicBezTo>
                    <a:pt x="200" y="74"/>
                    <a:pt x="191" y="86"/>
                    <a:pt x="180" y="95"/>
                  </a:cubicBezTo>
                  <a:cubicBezTo>
                    <a:pt x="170" y="102"/>
                    <a:pt x="161" y="105"/>
                    <a:pt x="151" y="105"/>
                  </a:cubicBezTo>
                  <a:cubicBezTo>
                    <a:pt x="141" y="105"/>
                    <a:pt x="130" y="101"/>
                    <a:pt x="115" y="93"/>
                  </a:cubicBezTo>
                  <a:cubicBezTo>
                    <a:pt x="118" y="89"/>
                    <a:pt x="122" y="85"/>
                    <a:pt x="125" y="81"/>
                  </a:cubicBezTo>
                  <a:cubicBezTo>
                    <a:pt x="141" y="67"/>
                    <a:pt x="158" y="62"/>
                    <a:pt x="158" y="62"/>
                  </a:cubicBezTo>
                  <a:cubicBezTo>
                    <a:pt x="161" y="62"/>
                    <a:pt x="162" y="59"/>
                    <a:pt x="162" y="56"/>
                  </a:cubicBezTo>
                  <a:cubicBezTo>
                    <a:pt x="161" y="54"/>
                    <a:pt x="158" y="52"/>
                    <a:pt x="156" y="53"/>
                  </a:cubicBezTo>
                  <a:cubicBezTo>
                    <a:pt x="155" y="53"/>
                    <a:pt x="137" y="58"/>
                    <a:pt x="119" y="74"/>
                  </a:cubicBezTo>
                  <a:cubicBezTo>
                    <a:pt x="116" y="77"/>
                    <a:pt x="113" y="80"/>
                    <a:pt x="110" y="83"/>
                  </a:cubicBezTo>
                  <a:cubicBezTo>
                    <a:pt x="105" y="59"/>
                    <a:pt x="108" y="40"/>
                    <a:pt x="128" y="25"/>
                  </a:cubicBezTo>
                  <a:cubicBezTo>
                    <a:pt x="142" y="15"/>
                    <a:pt x="159" y="10"/>
                    <a:pt x="180" y="10"/>
                  </a:cubicBezTo>
                  <a:cubicBezTo>
                    <a:pt x="191" y="10"/>
                    <a:pt x="204" y="11"/>
                    <a:pt x="217" y="14"/>
                  </a:cubicBezTo>
                  <a:cubicBezTo>
                    <a:pt x="215" y="30"/>
                    <a:pt x="212" y="46"/>
                    <a:pt x="207" y="59"/>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239" name="Freeform 53">
            <a:extLst>
              <a:ext uri="{FF2B5EF4-FFF2-40B4-BE49-F238E27FC236}">
                <a16:creationId xmlns:a16="http://schemas.microsoft.com/office/drawing/2014/main" id="{E85E17A5-3230-4F89-81B8-AABAAE3C0D6C}"/>
              </a:ext>
            </a:extLst>
          </p:cNvPr>
          <p:cNvSpPr>
            <a:spLocks noChangeAspect="1" noEditPoints="1"/>
          </p:cNvSpPr>
          <p:nvPr/>
        </p:nvSpPr>
        <p:spPr bwMode="auto">
          <a:xfrm>
            <a:off x="3774943" y="228767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46" name="Freeform 53">
            <a:extLst>
              <a:ext uri="{FF2B5EF4-FFF2-40B4-BE49-F238E27FC236}">
                <a16:creationId xmlns:a16="http://schemas.microsoft.com/office/drawing/2014/main" id="{0A1D71CB-F85D-40AC-8329-740A4DF05C94}"/>
              </a:ext>
            </a:extLst>
          </p:cNvPr>
          <p:cNvSpPr>
            <a:spLocks noChangeAspect="1" noEditPoints="1"/>
          </p:cNvSpPr>
          <p:nvPr/>
        </p:nvSpPr>
        <p:spPr bwMode="auto">
          <a:xfrm>
            <a:off x="11054234" y="224940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48" name="Freeform 53">
            <a:extLst>
              <a:ext uri="{FF2B5EF4-FFF2-40B4-BE49-F238E27FC236}">
                <a16:creationId xmlns:a16="http://schemas.microsoft.com/office/drawing/2014/main" id="{859A8CE0-B937-450D-9867-8E0A6374BA91}"/>
              </a:ext>
            </a:extLst>
          </p:cNvPr>
          <p:cNvSpPr>
            <a:spLocks noChangeAspect="1" noEditPoints="1"/>
          </p:cNvSpPr>
          <p:nvPr/>
        </p:nvSpPr>
        <p:spPr bwMode="auto">
          <a:xfrm>
            <a:off x="11284541" y="433956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15" name="Freeform 55">
            <a:extLst>
              <a:ext uri="{FF2B5EF4-FFF2-40B4-BE49-F238E27FC236}">
                <a16:creationId xmlns:a16="http://schemas.microsoft.com/office/drawing/2014/main" id="{1759B419-BBA9-4218-967C-1AC7861E0DD9}"/>
              </a:ext>
            </a:extLst>
          </p:cNvPr>
          <p:cNvSpPr>
            <a:spLocks noChangeAspect="1" noEditPoints="1"/>
          </p:cNvSpPr>
          <p:nvPr/>
        </p:nvSpPr>
        <p:spPr bwMode="auto">
          <a:xfrm>
            <a:off x="8525113" y="4274802"/>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16" name="Freeform 53">
            <a:extLst>
              <a:ext uri="{FF2B5EF4-FFF2-40B4-BE49-F238E27FC236}">
                <a16:creationId xmlns:a16="http://schemas.microsoft.com/office/drawing/2014/main" id="{9F1BC7E3-854C-49AA-8397-B201D7DE2E9F}"/>
              </a:ext>
            </a:extLst>
          </p:cNvPr>
          <p:cNvSpPr>
            <a:spLocks noChangeAspect="1" noEditPoints="1"/>
          </p:cNvSpPr>
          <p:nvPr/>
        </p:nvSpPr>
        <p:spPr bwMode="auto">
          <a:xfrm>
            <a:off x="8526223" y="5356739"/>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36" name="shp0007">
            <a:extLst>
              <a:ext uri="{FF2B5EF4-FFF2-40B4-BE49-F238E27FC236}">
                <a16:creationId xmlns:a16="http://schemas.microsoft.com/office/drawing/2014/main" id="{AC0682B2-5028-4304-91FB-FEC667597F66}"/>
              </a:ext>
            </a:extLst>
          </p:cNvPr>
          <p:cNvSpPr txBox="1"/>
          <p:nvPr/>
        </p:nvSpPr>
        <p:spPr>
          <a:xfrm>
            <a:off x="5050565" y="2838190"/>
            <a:ext cx="1008127"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Rural &lt;2000 h.</a:t>
            </a:r>
          </a:p>
        </p:txBody>
      </p:sp>
      <p:sp>
        <p:nvSpPr>
          <p:cNvPr id="237" name="shp0008">
            <a:extLst>
              <a:ext uri="{FF2B5EF4-FFF2-40B4-BE49-F238E27FC236}">
                <a16:creationId xmlns:a16="http://schemas.microsoft.com/office/drawing/2014/main" id="{DC7C2E17-3CE6-4CA5-BC43-A5D4C1A7CF1F}"/>
              </a:ext>
            </a:extLst>
          </p:cNvPr>
          <p:cNvSpPr txBox="1"/>
          <p:nvPr/>
        </p:nvSpPr>
        <p:spPr>
          <a:xfrm>
            <a:off x="6429447" y="2838190"/>
            <a:ext cx="728092"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&lt;20 000 h.</a:t>
            </a:r>
          </a:p>
        </p:txBody>
      </p:sp>
      <p:sp>
        <p:nvSpPr>
          <p:cNvPr id="238" name="shp0009">
            <a:extLst>
              <a:ext uri="{FF2B5EF4-FFF2-40B4-BE49-F238E27FC236}">
                <a16:creationId xmlns:a16="http://schemas.microsoft.com/office/drawing/2014/main" id="{98561F95-1821-4BCF-9C91-29D7F9D60A6C}"/>
              </a:ext>
            </a:extLst>
          </p:cNvPr>
          <p:cNvSpPr txBox="1"/>
          <p:nvPr/>
        </p:nvSpPr>
        <p:spPr>
          <a:xfrm>
            <a:off x="7648889"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&lt;100 000 h.</a:t>
            </a:r>
          </a:p>
        </p:txBody>
      </p:sp>
      <p:sp>
        <p:nvSpPr>
          <p:cNvPr id="240" name="shp0010">
            <a:extLst>
              <a:ext uri="{FF2B5EF4-FFF2-40B4-BE49-F238E27FC236}">
                <a16:creationId xmlns:a16="http://schemas.microsoft.com/office/drawing/2014/main" id="{74107F82-A7E1-4656-99FA-CF438A372B28}"/>
              </a:ext>
            </a:extLst>
          </p:cNvPr>
          <p:cNvSpPr txBox="1"/>
          <p:nvPr/>
        </p:nvSpPr>
        <p:spPr>
          <a:xfrm>
            <a:off x="8898498"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&gt;100 000 h.</a:t>
            </a:r>
          </a:p>
        </p:txBody>
      </p:sp>
      <p:sp>
        <p:nvSpPr>
          <p:cNvPr id="245" name="shp0012">
            <a:extLst>
              <a:ext uri="{FF2B5EF4-FFF2-40B4-BE49-F238E27FC236}">
                <a16:creationId xmlns:a16="http://schemas.microsoft.com/office/drawing/2014/main" id="{7B8A3E65-5527-473F-820A-B59F3E5C9621}"/>
              </a:ext>
            </a:extLst>
          </p:cNvPr>
          <p:cNvSpPr txBox="1"/>
          <p:nvPr/>
        </p:nvSpPr>
        <p:spPr>
          <a:xfrm>
            <a:off x="10089326" y="2838190"/>
            <a:ext cx="1180949"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Agglo. parisienne</a:t>
            </a:r>
          </a:p>
        </p:txBody>
      </p:sp>
      <p:sp>
        <p:nvSpPr>
          <p:cNvPr id="225" name="shp0045">
            <a:extLst>
              <a:ext uri="{FF2B5EF4-FFF2-40B4-BE49-F238E27FC236}">
                <a16:creationId xmlns:a16="http://schemas.microsoft.com/office/drawing/2014/main" id="{51908067-297E-4279-A004-320C4B9B42A7}"/>
              </a:ext>
            </a:extLst>
          </p:cNvPr>
          <p:cNvSpPr txBox="1"/>
          <p:nvPr/>
        </p:nvSpPr>
        <p:spPr>
          <a:xfrm>
            <a:off x="4905399" y="5279333"/>
            <a:ext cx="539338" cy="359516"/>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Autre 6%</a:t>
            </a:r>
          </a:p>
          <a:p>
            <a:pPr algn="l" defTabSz="456423" fontAlgn="base">
              <a:lnSpc>
                <a:spcPct val="90000"/>
              </a:lnSpc>
              <a:spcBef>
                <a:spcPct val="0"/>
              </a:spcBef>
              <a:spcAft>
                <a:spcPct val="0"/>
              </a:spcAft>
              <a:defRPr/>
            </a:pPr>
            <a:r>
              <a:rPr lang="fr-FR" sz="799" dirty="0">
                <a:solidFill>
                  <a:srgbClr val="000000"/>
                </a:solidFill>
              </a:rPr>
              <a:t>(occupant à</a:t>
            </a:r>
          </a:p>
          <a:p>
            <a:pPr algn="l" defTabSz="456423" fontAlgn="base">
              <a:lnSpc>
                <a:spcPct val="90000"/>
              </a:lnSpc>
              <a:spcBef>
                <a:spcPct val="0"/>
              </a:spcBef>
              <a:spcAft>
                <a:spcPct val="0"/>
              </a:spcAft>
              <a:defRPr/>
            </a:pPr>
            <a:r>
              <a:rPr lang="fr-FR" sz="799" dirty="0">
                <a:solidFill>
                  <a:srgbClr val="000000"/>
                </a:solidFill>
              </a:rPr>
              <a:t>titre gratuit)</a:t>
            </a:r>
          </a:p>
        </p:txBody>
      </p:sp>
      <p:sp>
        <p:nvSpPr>
          <p:cNvPr id="4" name="Espace réservé du numéro de diapositive 3">
            <a:extLst>
              <a:ext uri="{FF2B5EF4-FFF2-40B4-BE49-F238E27FC236}">
                <a16:creationId xmlns:a16="http://schemas.microsoft.com/office/drawing/2014/main" id="{885CAEB8-82FD-746C-C211-DCC6A3924070}"/>
              </a:ext>
            </a:extLst>
          </p:cNvPr>
          <p:cNvSpPr>
            <a:spLocks noGrp="1"/>
          </p:cNvSpPr>
          <p:nvPr>
            <p:ph type="sldNum" sz="quarter" idx="4"/>
          </p:nvPr>
        </p:nvSpPr>
        <p:spPr/>
        <p:txBody>
          <a:bodyPr/>
          <a:lstStyle/>
          <a:p>
            <a:fld id="{4034BEE3-566C-4068-A777-C3A4762E861B}" type="slidenum">
              <a:rPr lang="en-GB" smtClean="0"/>
              <a:pPr/>
              <a:t>22</a:t>
            </a:fld>
            <a:endParaRPr lang="en-GB" dirty="0"/>
          </a:p>
        </p:txBody>
      </p:sp>
    </p:spTree>
    <p:custDataLst>
      <p:tags r:id="rId1"/>
    </p:custDataLst>
    <p:extLst>
      <p:ext uri="{BB962C8B-B14F-4D97-AF65-F5344CB8AC3E}">
        <p14:creationId xmlns:p14="http://schemas.microsoft.com/office/powerpoint/2010/main" val="36933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 name="shp0031">
            <a:extLst>
              <a:ext uri="{FF2B5EF4-FFF2-40B4-BE49-F238E27FC236}">
                <a16:creationId xmlns:a16="http://schemas.microsoft.com/office/drawing/2014/main" id="{77AEA6FA-E17A-47C2-86CF-2C7703E4996A}"/>
              </a:ext>
            </a:extLst>
          </p:cNvPr>
          <p:cNvGraphicFramePr/>
          <p:nvPr/>
        </p:nvGraphicFramePr>
        <p:xfrm>
          <a:off x="7816280" y="1422008"/>
          <a:ext cx="3576604" cy="1907522"/>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passionné par la nature – Ses espaces extérieurs</a:t>
            </a:r>
          </a:p>
        </p:txBody>
      </p:sp>
      <p:sp>
        <p:nvSpPr>
          <p:cNvPr id="25" name="shp0019">
            <a:extLst>
              <a:ext uri="{FF2B5EF4-FFF2-40B4-BE49-F238E27FC236}">
                <a16:creationId xmlns:a16="http://schemas.microsoft.com/office/drawing/2014/main" id="{C9B71600-56A0-4F1A-B685-FAB19B2DD3F5}"/>
              </a:ext>
            </a:extLst>
          </p:cNvPr>
          <p:cNvSpPr txBox="1"/>
          <p:nvPr/>
        </p:nvSpPr>
        <p:spPr>
          <a:xfrm>
            <a:off x="2179352" y="3666006"/>
            <a:ext cx="289662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D'ARBRES OU ARBUSTES</a:t>
            </a:r>
          </a:p>
        </p:txBody>
      </p:sp>
      <p:cxnSp>
        <p:nvCxnSpPr>
          <p:cNvPr id="26" name="shp0020">
            <a:extLst>
              <a:ext uri="{FF2B5EF4-FFF2-40B4-BE49-F238E27FC236}">
                <a16:creationId xmlns:a16="http://schemas.microsoft.com/office/drawing/2014/main" id="{1084BEC5-B8F7-4901-9082-02442F39A40E}"/>
              </a:ext>
            </a:extLst>
          </p:cNvPr>
          <p:cNvCxnSpPr>
            <a:cxnSpLocks/>
          </p:cNvCxnSpPr>
          <p:nvPr/>
        </p:nvCxnSpPr>
        <p:spPr>
          <a:xfrm>
            <a:off x="2179352" y="3903665"/>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7" name="shp0032">
            <a:extLst>
              <a:ext uri="{FF2B5EF4-FFF2-40B4-BE49-F238E27FC236}">
                <a16:creationId xmlns:a16="http://schemas.microsoft.com/office/drawing/2014/main" id="{6AEFA12D-C1F5-48FE-B293-AF8F8DCEFD3C}"/>
              </a:ext>
            </a:extLst>
          </p:cNvPr>
          <p:cNvCxnSpPr>
            <a:cxnSpLocks/>
          </p:cNvCxnSpPr>
          <p:nvPr/>
        </p:nvCxnSpPr>
        <p:spPr>
          <a:xfrm>
            <a:off x="2179352" y="5558513"/>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1024300" y="1399530"/>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1024300" y="3355534"/>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passionnés par la nature (942)</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A5 / A6 / A7 / A8 </a:t>
            </a:r>
          </a:p>
        </p:txBody>
      </p:sp>
      <p:pic>
        <p:nvPicPr>
          <p:cNvPr id="5" name="Graphique 4">
            <a:extLst>
              <a:ext uri="{FF2B5EF4-FFF2-40B4-BE49-F238E27FC236}">
                <a16:creationId xmlns:a16="http://schemas.microsoft.com/office/drawing/2014/main" id="{2086D29F-8571-4B50-8441-25DE117A08A4}"/>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b="14854"/>
          <a:stretch/>
        </p:blipFill>
        <p:spPr>
          <a:xfrm>
            <a:off x="1837235" y="2276124"/>
            <a:ext cx="403406" cy="429351"/>
          </a:xfrm>
          <a:prstGeom prst="rect">
            <a:avLst/>
          </a:prstGeom>
        </p:spPr>
      </p:pic>
      <p:sp>
        <p:nvSpPr>
          <p:cNvPr id="185" name="shp0027">
            <a:extLst>
              <a:ext uri="{FF2B5EF4-FFF2-40B4-BE49-F238E27FC236}">
                <a16:creationId xmlns:a16="http://schemas.microsoft.com/office/drawing/2014/main" id="{3CE642F7-6FB5-4F26-96C5-E2E873B0163B}"/>
              </a:ext>
            </a:extLst>
          </p:cNvPr>
          <p:cNvSpPr txBox="1"/>
          <p:nvPr/>
        </p:nvSpPr>
        <p:spPr>
          <a:xfrm>
            <a:off x="7161484" y="1161870"/>
            <a:ext cx="1321938"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AMÉNAGEMENT</a:t>
            </a:r>
          </a:p>
        </p:txBody>
      </p:sp>
      <p:cxnSp>
        <p:nvCxnSpPr>
          <p:cNvPr id="187" name="shp0028">
            <a:extLst>
              <a:ext uri="{FF2B5EF4-FFF2-40B4-BE49-F238E27FC236}">
                <a16:creationId xmlns:a16="http://schemas.microsoft.com/office/drawing/2014/main" id="{92D098AD-B888-43C6-924E-F45E842BD5F0}"/>
              </a:ext>
            </a:extLst>
          </p:cNvPr>
          <p:cNvCxnSpPr>
            <a:cxnSpLocks/>
          </p:cNvCxnSpPr>
          <p:nvPr/>
        </p:nvCxnSpPr>
        <p:spPr>
          <a:xfrm>
            <a:off x="7161484" y="1399530"/>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shp0029">
            <a:extLst>
              <a:ext uri="{FF2B5EF4-FFF2-40B4-BE49-F238E27FC236}">
                <a16:creationId xmlns:a16="http://schemas.microsoft.com/office/drawing/2014/main" id="{0A0A2B18-D3D8-4F4E-96BA-24C9321DB91A}"/>
              </a:ext>
            </a:extLst>
          </p:cNvPr>
          <p:cNvCxnSpPr>
            <a:cxnSpLocks/>
          </p:cNvCxnSpPr>
          <p:nvPr/>
        </p:nvCxnSpPr>
        <p:spPr>
          <a:xfrm>
            <a:off x="7161484" y="3355534"/>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92" name="Graphique 1" descr="Plante grasse">
            <a:extLst>
              <a:ext uri="{FF2B5EF4-FFF2-40B4-BE49-F238E27FC236}">
                <a16:creationId xmlns:a16="http://schemas.microsoft.com/office/drawing/2014/main" id="{AE9A97EC-2557-45AF-A7C2-818D32A942E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46226" y="2721622"/>
            <a:ext cx="259895" cy="259895"/>
          </a:xfrm>
          <a:prstGeom prst="rect">
            <a:avLst/>
          </a:prstGeom>
        </p:spPr>
      </p:pic>
      <p:pic>
        <p:nvPicPr>
          <p:cNvPr id="193" name="Graphique 2" descr="Arbre à feuilles caduques">
            <a:extLst>
              <a:ext uri="{FF2B5EF4-FFF2-40B4-BE49-F238E27FC236}">
                <a16:creationId xmlns:a16="http://schemas.microsoft.com/office/drawing/2014/main" id="{FD148D4E-A68B-45F0-A52D-A185A2C581E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25259" y="2997666"/>
            <a:ext cx="301829" cy="301829"/>
          </a:xfrm>
          <a:prstGeom prst="rect">
            <a:avLst/>
          </a:prstGeom>
        </p:spPr>
      </p:pic>
      <p:pic>
        <p:nvPicPr>
          <p:cNvPr id="194" name="Graphique 193">
            <a:extLst>
              <a:ext uri="{FF2B5EF4-FFF2-40B4-BE49-F238E27FC236}">
                <a16:creationId xmlns:a16="http://schemas.microsoft.com/office/drawing/2014/main" id="{AE9EBDC7-C00B-4197-815A-5C2A5AF93DED}"/>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b="9641"/>
          <a:stretch/>
        </p:blipFill>
        <p:spPr>
          <a:xfrm flipH="1">
            <a:off x="7331751" y="1766980"/>
            <a:ext cx="288846" cy="328858"/>
          </a:xfrm>
          <a:prstGeom prst="rect">
            <a:avLst/>
          </a:prstGeom>
        </p:spPr>
      </p:pic>
      <p:pic>
        <p:nvPicPr>
          <p:cNvPr id="196" name="Graphique 195">
            <a:extLst>
              <a:ext uri="{FF2B5EF4-FFF2-40B4-BE49-F238E27FC236}">
                <a16:creationId xmlns:a16="http://schemas.microsoft.com/office/drawing/2014/main" id="{89D953EE-9520-450F-A4C2-4FA893621CC6}"/>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t="24479" b="36066"/>
          <a:stretch/>
        </p:blipFill>
        <p:spPr>
          <a:xfrm>
            <a:off x="7214572" y="1492801"/>
            <a:ext cx="523204" cy="258030"/>
          </a:xfrm>
          <a:prstGeom prst="rect">
            <a:avLst/>
          </a:prstGeom>
        </p:spPr>
      </p:pic>
      <p:pic>
        <p:nvPicPr>
          <p:cNvPr id="198" name="Graphique 197">
            <a:extLst>
              <a:ext uri="{FF2B5EF4-FFF2-40B4-BE49-F238E27FC236}">
                <a16:creationId xmlns:a16="http://schemas.microsoft.com/office/drawing/2014/main" id="{0BC0BC4B-B2AA-41E8-8BD7-179C1DBD89BE}"/>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t="7812" b="33625"/>
          <a:stretch/>
        </p:blipFill>
        <p:spPr>
          <a:xfrm>
            <a:off x="7239684" y="2359241"/>
            <a:ext cx="472980" cy="346234"/>
          </a:xfrm>
          <a:prstGeom prst="rect">
            <a:avLst/>
          </a:prstGeom>
        </p:spPr>
      </p:pic>
      <p:pic>
        <p:nvPicPr>
          <p:cNvPr id="200" name="Graphique 199">
            <a:extLst>
              <a:ext uri="{FF2B5EF4-FFF2-40B4-BE49-F238E27FC236}">
                <a16:creationId xmlns:a16="http://schemas.microsoft.com/office/drawing/2014/main" id="{6885B82F-BA40-4E3F-9334-ACC36AF5081E}"/>
              </a:ext>
            </a:extLst>
          </p:cNvPr>
          <p:cNvPicPr>
            <a:picLocks noChangeAspect="1"/>
          </p:cNvPicPr>
          <p:nvPr/>
        </p:nvPicPr>
        <p:blipFill rotWithShape="1">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b="21238"/>
          <a:stretch/>
        </p:blipFill>
        <p:spPr>
          <a:xfrm>
            <a:off x="7358804" y="2111985"/>
            <a:ext cx="234740" cy="231108"/>
          </a:xfrm>
          <a:prstGeom prst="rect">
            <a:avLst/>
          </a:prstGeom>
        </p:spPr>
      </p:pic>
      <p:sp>
        <p:nvSpPr>
          <p:cNvPr id="201" name="Rectangle 200">
            <a:extLst>
              <a:ext uri="{FF2B5EF4-FFF2-40B4-BE49-F238E27FC236}">
                <a16:creationId xmlns:a16="http://schemas.microsoft.com/office/drawing/2014/main" id="{49357D2E-7CE7-45C3-B277-960A6E73527C}"/>
              </a:ext>
            </a:extLst>
          </p:cNvPr>
          <p:cNvSpPr/>
          <p:nvPr/>
        </p:nvSpPr>
        <p:spPr>
          <a:xfrm>
            <a:off x="2682400" y="4070629"/>
            <a:ext cx="2126019" cy="1229114"/>
          </a:xfrm>
          <a:prstGeom prst="rect">
            <a:avLst/>
          </a:prstGeom>
        </p:spPr>
        <p:txBody>
          <a:bodyPr wrap="square" lIns="0" tIns="0" rIns="0" bIns="0" anchor="ctr">
            <a:spAutoFit/>
          </a:bodyPr>
          <a:lstStyle/>
          <a:p>
            <a:pPr defTabSz="912846">
              <a:defRPr/>
            </a:pPr>
            <a:r>
              <a:rPr lang="en-GB" sz="4792" b="1" dirty="0">
                <a:solidFill>
                  <a:srgbClr val="96C11D"/>
                </a:solidFill>
                <a:latin typeface="Century Gothic" panose="020B0502020202020204" pitchFamily="34" charset="0"/>
                <a:cs typeface="Arial" panose="020B0604020202020204" pitchFamily="34" charset="0"/>
              </a:rPr>
              <a:t>20,7</a:t>
            </a:r>
            <a:endParaRPr lang="en-GB" sz="2396" b="1" dirty="0">
              <a:solidFill>
                <a:srgbClr val="96C11D"/>
              </a:solidFill>
              <a:latin typeface="Century Gothic" panose="020B0502020202020204" pitchFamily="34" charset="0"/>
              <a:cs typeface="Arial" panose="020B0604020202020204" pitchFamily="34" charset="0"/>
            </a:endParaRP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arbres et arbustes</a:t>
            </a: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en moyenne</a:t>
            </a:r>
            <a:endParaRPr lang="fr-FR" sz="1398" b="1" dirty="0">
              <a:solidFill>
                <a:prstClr val="black">
                  <a:lumMod val="50000"/>
                </a:prstClr>
              </a:solidFill>
              <a:latin typeface="Arial" panose="020B0604020202020204" pitchFamily="34" charset="0"/>
              <a:cs typeface="Arial" panose="020B0604020202020204" pitchFamily="34" charset="0"/>
            </a:endParaRPr>
          </a:p>
        </p:txBody>
      </p:sp>
      <p:sp>
        <p:nvSpPr>
          <p:cNvPr id="202" name="shp0019">
            <a:extLst>
              <a:ext uri="{FF2B5EF4-FFF2-40B4-BE49-F238E27FC236}">
                <a16:creationId xmlns:a16="http://schemas.microsoft.com/office/drawing/2014/main" id="{6ABB7634-D14D-4361-895A-AE5C32723EBA}"/>
              </a:ext>
            </a:extLst>
          </p:cNvPr>
          <p:cNvSpPr txBox="1"/>
          <p:nvPr/>
        </p:nvSpPr>
        <p:spPr>
          <a:xfrm>
            <a:off x="6403987" y="3666006"/>
            <a:ext cx="2466679"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TEMPS PASSÉ À L'ENTRETIEN</a:t>
            </a:r>
          </a:p>
        </p:txBody>
      </p:sp>
      <p:sp>
        <p:nvSpPr>
          <p:cNvPr id="205" name="Rectangle 204">
            <a:extLst>
              <a:ext uri="{FF2B5EF4-FFF2-40B4-BE49-F238E27FC236}">
                <a16:creationId xmlns:a16="http://schemas.microsoft.com/office/drawing/2014/main" id="{94843C66-50BA-4CD4-8F4D-DA7D93B898BE}"/>
              </a:ext>
            </a:extLst>
          </p:cNvPr>
          <p:cNvSpPr/>
          <p:nvPr/>
        </p:nvSpPr>
        <p:spPr>
          <a:xfrm>
            <a:off x="6988953" y="3931801"/>
            <a:ext cx="3859640" cy="430134"/>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Au printemps	</a:t>
            </a:r>
            <a:r>
              <a:rPr lang="en-GB" sz="2796" b="1" dirty="0">
                <a:solidFill>
                  <a:srgbClr val="96C11D"/>
                </a:solidFill>
                <a:latin typeface="Century Gothic" panose="020B0502020202020204" pitchFamily="34" charset="0"/>
                <a:cs typeface="Arial" panose="020B0604020202020204" pitchFamily="34" charset="0"/>
              </a:rPr>
              <a:t>5,6</a:t>
            </a:r>
            <a:r>
              <a:rPr lang="en-GB" sz="2796" b="1" dirty="0">
                <a:solidFill>
                  <a:srgbClr val="96C11D"/>
                </a:solidFill>
                <a:latin typeface="Arial" panose="020B0604020202020204" pitchFamily="34" charset="0"/>
                <a:cs typeface="Arial" panose="020B0604020202020204" pitchFamily="34" charset="0"/>
              </a:rPr>
              <a:t>   </a:t>
            </a:r>
            <a:endParaRPr lang="fr-FR" sz="1597" b="1" dirty="0">
              <a:solidFill>
                <a:prstClr val="black">
                  <a:lumMod val="50000"/>
                </a:prstClr>
              </a:solidFill>
              <a:latin typeface="Arial" panose="020B0604020202020204"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9D7B02D1-4BF0-4F22-8869-E21E8957D5A2}"/>
              </a:ext>
            </a:extLst>
          </p:cNvPr>
          <p:cNvSpPr/>
          <p:nvPr/>
        </p:nvSpPr>
        <p:spPr>
          <a:xfrm>
            <a:off x="6988954" y="4310157"/>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été 	</a:t>
            </a:r>
            <a:r>
              <a:rPr lang="fr-FR" sz="2796" b="1" dirty="0">
                <a:solidFill>
                  <a:srgbClr val="96C11D"/>
                </a:solidFill>
                <a:latin typeface="Century Gothic" panose="020B0502020202020204" pitchFamily="34" charset="0"/>
                <a:cs typeface="Arial" panose="020B0604020202020204" pitchFamily="34" charset="0"/>
              </a:rPr>
              <a:t>5</a:t>
            </a:r>
            <a:r>
              <a:rPr lang="en-GB" sz="2796" b="1" dirty="0">
                <a:solidFill>
                  <a:srgbClr val="96C11D"/>
                </a:solidFill>
                <a:latin typeface="Century Gothic" panose="020B0502020202020204" pitchFamily="34" charset="0"/>
                <a:cs typeface="Arial" panose="020B0604020202020204" pitchFamily="34" charset="0"/>
              </a:rPr>
              <a:t>,9</a:t>
            </a:r>
            <a:endParaRPr lang="fr-FR" sz="2796" b="1" dirty="0">
              <a:solidFill>
                <a:srgbClr val="96C11D"/>
              </a:solidFill>
              <a:latin typeface="Century Gothic" panose="020B0502020202020204" pitchFamily="34" charset="0"/>
              <a:cs typeface="Arial" panose="020B0604020202020204" pitchFamily="34" charset="0"/>
            </a:endParaRPr>
          </a:p>
        </p:txBody>
      </p:sp>
      <p:sp>
        <p:nvSpPr>
          <p:cNvPr id="210" name="Rectangle 209">
            <a:extLst>
              <a:ext uri="{FF2B5EF4-FFF2-40B4-BE49-F238E27FC236}">
                <a16:creationId xmlns:a16="http://schemas.microsoft.com/office/drawing/2014/main" id="{EB8B5469-4EBB-4556-95F2-8A6B0B16E116}"/>
              </a:ext>
            </a:extLst>
          </p:cNvPr>
          <p:cNvSpPr/>
          <p:nvPr/>
        </p:nvSpPr>
        <p:spPr>
          <a:xfrm>
            <a:off x="6988954" y="4688540"/>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automne 	</a:t>
            </a:r>
            <a:r>
              <a:rPr lang="fr-FR" sz="2796" b="1" dirty="0">
                <a:solidFill>
                  <a:srgbClr val="96C11D"/>
                </a:solidFill>
                <a:latin typeface="Century Gothic" panose="020B0502020202020204" pitchFamily="34" charset="0"/>
                <a:cs typeface="Arial" panose="020B0604020202020204" pitchFamily="34" charset="0"/>
              </a:rPr>
              <a:t>4,5</a:t>
            </a:r>
          </a:p>
        </p:txBody>
      </p:sp>
      <p:sp>
        <p:nvSpPr>
          <p:cNvPr id="211" name="Rectangle 210">
            <a:extLst>
              <a:ext uri="{FF2B5EF4-FFF2-40B4-BE49-F238E27FC236}">
                <a16:creationId xmlns:a16="http://schemas.microsoft.com/office/drawing/2014/main" id="{9352E76D-2C6E-4DB7-9DB4-5779752A149F}"/>
              </a:ext>
            </a:extLst>
          </p:cNvPr>
          <p:cNvSpPr/>
          <p:nvPr/>
        </p:nvSpPr>
        <p:spPr>
          <a:xfrm>
            <a:off x="6988954" y="5066922"/>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hiver 	</a:t>
            </a:r>
            <a:r>
              <a:rPr lang="en-GB" sz="2796" b="1" dirty="0">
                <a:solidFill>
                  <a:srgbClr val="96C11D"/>
                </a:solidFill>
                <a:latin typeface="Century Gothic" panose="020B0502020202020204" pitchFamily="34" charset="0"/>
                <a:cs typeface="Arial" panose="020B0604020202020204" pitchFamily="34" charset="0"/>
              </a:rPr>
              <a:t>2,5</a:t>
            </a:r>
            <a:endParaRPr lang="fr-FR" sz="1597" b="1" dirty="0">
              <a:solidFill>
                <a:srgbClr val="96C11D"/>
              </a:solidFill>
              <a:latin typeface="Century Gothic" panose="020B0502020202020204" pitchFamily="34" charset="0"/>
              <a:cs typeface="Arial" panose="020B0604020202020204" pitchFamily="34" charset="0"/>
            </a:endParaRPr>
          </a:p>
        </p:txBody>
      </p:sp>
      <p:pic>
        <p:nvPicPr>
          <p:cNvPr id="213" name="Graphique 212" descr="Soleil">
            <a:extLst>
              <a:ext uri="{FF2B5EF4-FFF2-40B4-BE49-F238E27FC236}">
                <a16:creationId xmlns:a16="http://schemas.microsoft.com/office/drawing/2014/main" id="{C94172AB-2C1A-435C-B6FE-32C3019A1C67}"/>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469043" y="4386906"/>
            <a:ext cx="368590" cy="368590"/>
          </a:xfrm>
          <a:prstGeom prst="rect">
            <a:avLst/>
          </a:prstGeom>
        </p:spPr>
      </p:pic>
      <p:pic>
        <p:nvPicPr>
          <p:cNvPr id="215" name="Graphique 214" descr="Flocon de neige">
            <a:extLst>
              <a:ext uri="{FF2B5EF4-FFF2-40B4-BE49-F238E27FC236}">
                <a16:creationId xmlns:a16="http://schemas.microsoft.com/office/drawing/2014/main" id="{A28D66C4-0244-4A42-92CE-0D482B9B4467}"/>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469043" y="5158588"/>
            <a:ext cx="368590" cy="368590"/>
          </a:xfrm>
          <a:prstGeom prst="rect">
            <a:avLst/>
          </a:prstGeom>
        </p:spPr>
      </p:pic>
      <p:pic>
        <p:nvPicPr>
          <p:cNvPr id="217" name="Graphique 216" descr="Feuille">
            <a:extLst>
              <a:ext uri="{FF2B5EF4-FFF2-40B4-BE49-F238E27FC236}">
                <a16:creationId xmlns:a16="http://schemas.microsoft.com/office/drawing/2014/main" id="{3BA2B3C4-8A8C-47D2-89A8-63C4F436A8E6}"/>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69043" y="4772747"/>
            <a:ext cx="368590" cy="368590"/>
          </a:xfrm>
          <a:prstGeom prst="rect">
            <a:avLst/>
          </a:prstGeom>
        </p:spPr>
      </p:pic>
      <p:pic>
        <p:nvPicPr>
          <p:cNvPr id="221" name="Graphique 220" descr="Partiellement ensoleillé">
            <a:extLst>
              <a:ext uri="{FF2B5EF4-FFF2-40B4-BE49-F238E27FC236}">
                <a16:creationId xmlns:a16="http://schemas.microsoft.com/office/drawing/2014/main" id="{3216B00D-8D42-473A-8ADF-BD9A5A82DD14}"/>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468260" y="3999501"/>
            <a:ext cx="370152" cy="370152"/>
          </a:xfrm>
          <a:prstGeom prst="rect">
            <a:avLst/>
          </a:prstGeom>
        </p:spPr>
      </p:pic>
      <p:grpSp>
        <p:nvGrpSpPr>
          <p:cNvPr id="54" name="Groupe 53">
            <a:extLst>
              <a:ext uri="{FF2B5EF4-FFF2-40B4-BE49-F238E27FC236}">
                <a16:creationId xmlns:a16="http://schemas.microsoft.com/office/drawing/2014/main" id="{919D7F79-F806-4AB5-BC46-CB7D2B4A1815}"/>
              </a:ext>
            </a:extLst>
          </p:cNvPr>
          <p:cNvGrpSpPr/>
          <p:nvPr/>
        </p:nvGrpSpPr>
        <p:grpSpPr>
          <a:xfrm>
            <a:off x="9831158" y="5898578"/>
            <a:ext cx="2284977" cy="230459"/>
            <a:chOff x="9155150" y="5772986"/>
            <a:chExt cx="2265265" cy="230832"/>
          </a:xfrm>
        </p:grpSpPr>
        <p:sp>
          <p:nvSpPr>
            <p:cNvPr id="55" name="Freeform 55">
              <a:extLst>
                <a:ext uri="{FF2B5EF4-FFF2-40B4-BE49-F238E27FC236}">
                  <a16:creationId xmlns:a16="http://schemas.microsoft.com/office/drawing/2014/main" id="{126C7F2F-FBB8-474D-87AA-7D61886EEF0C}"/>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6" name="Rectangle 55">
              <a:extLst>
                <a:ext uri="{FF2B5EF4-FFF2-40B4-BE49-F238E27FC236}">
                  <a16:creationId xmlns:a16="http://schemas.microsoft.com/office/drawing/2014/main" id="{F841B031-E683-47BA-A3DC-2EC761C585DD}"/>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57" name="Freeform 53">
            <a:extLst>
              <a:ext uri="{FF2B5EF4-FFF2-40B4-BE49-F238E27FC236}">
                <a16:creationId xmlns:a16="http://schemas.microsoft.com/office/drawing/2014/main" id="{F83E865D-C86A-47DA-840C-5F4848021C65}"/>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49" name="Groupe 48">
            <a:extLst>
              <a:ext uri="{FF2B5EF4-FFF2-40B4-BE49-F238E27FC236}">
                <a16:creationId xmlns:a16="http://schemas.microsoft.com/office/drawing/2014/main" id="{B31986FF-50F2-4652-82F1-3EC7B814959B}"/>
              </a:ext>
            </a:extLst>
          </p:cNvPr>
          <p:cNvGrpSpPr>
            <a:grpSpLocks noChangeAspect="1"/>
          </p:cNvGrpSpPr>
          <p:nvPr/>
        </p:nvGrpSpPr>
        <p:grpSpPr>
          <a:xfrm>
            <a:off x="11449700" y="105431"/>
            <a:ext cx="619479" cy="611010"/>
            <a:chOff x="2536136" y="1348505"/>
            <a:chExt cx="1056822" cy="1042374"/>
          </a:xfrm>
        </p:grpSpPr>
        <p:sp>
          <p:nvSpPr>
            <p:cNvPr id="50" name="Ellipse 49">
              <a:extLst>
                <a:ext uri="{FF2B5EF4-FFF2-40B4-BE49-F238E27FC236}">
                  <a16:creationId xmlns:a16="http://schemas.microsoft.com/office/drawing/2014/main" id="{A742018B-FB1A-43A5-9177-048E113068DA}"/>
                </a:ext>
              </a:extLst>
            </p:cNvPr>
            <p:cNvSpPr/>
            <p:nvPr/>
          </p:nvSpPr>
          <p:spPr bwMode="ltGray">
            <a:xfrm>
              <a:off x="2536136" y="1348505"/>
              <a:ext cx="1056822" cy="1042374"/>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59" name="Freeform 8">
              <a:extLst>
                <a:ext uri="{FF2B5EF4-FFF2-40B4-BE49-F238E27FC236}">
                  <a16:creationId xmlns:a16="http://schemas.microsoft.com/office/drawing/2014/main" id="{92268B38-56FD-421F-B522-60473D4F710C}"/>
                </a:ext>
              </a:extLst>
            </p:cNvPr>
            <p:cNvSpPr>
              <a:spLocks noChangeAspect="1" noEditPoints="1"/>
            </p:cNvSpPr>
            <p:nvPr/>
          </p:nvSpPr>
          <p:spPr bwMode="auto">
            <a:xfrm>
              <a:off x="2816813" y="1607877"/>
              <a:ext cx="584248" cy="523630"/>
            </a:xfrm>
            <a:custGeom>
              <a:avLst/>
              <a:gdLst>
                <a:gd name="T0" fmla="*/ 223 w 227"/>
                <a:gd name="T1" fmla="*/ 6 h 203"/>
                <a:gd name="T2" fmla="*/ 180 w 227"/>
                <a:gd name="T3" fmla="*/ 0 h 203"/>
                <a:gd name="T4" fmla="*/ 123 w 227"/>
                <a:gd name="T5" fmla="*/ 17 h 203"/>
                <a:gd name="T6" fmla="*/ 103 w 227"/>
                <a:gd name="T7" fmla="*/ 93 h 203"/>
                <a:gd name="T8" fmla="*/ 94 w 227"/>
                <a:gd name="T9" fmla="*/ 108 h 203"/>
                <a:gd name="T10" fmla="*/ 88 w 227"/>
                <a:gd name="T11" fmla="*/ 125 h 203"/>
                <a:gd name="T12" fmla="*/ 77 w 227"/>
                <a:gd name="T13" fmla="*/ 104 h 203"/>
                <a:gd name="T14" fmla="*/ 64 w 227"/>
                <a:gd name="T15" fmla="*/ 62 h 203"/>
                <a:gd name="T16" fmla="*/ 0 w 227"/>
                <a:gd name="T17" fmla="*/ 55 h 203"/>
                <a:gd name="T18" fmla="*/ 26 w 227"/>
                <a:gd name="T19" fmla="*/ 113 h 203"/>
                <a:gd name="T20" fmla="*/ 71 w 227"/>
                <a:gd name="T21" fmla="*/ 113 h 203"/>
                <a:gd name="T22" fmla="*/ 83 w 227"/>
                <a:gd name="T23" fmla="*/ 153 h 203"/>
                <a:gd name="T24" fmla="*/ 25 w 227"/>
                <a:gd name="T25" fmla="*/ 197 h 203"/>
                <a:gd name="T26" fmla="*/ 27 w 227"/>
                <a:gd name="T27" fmla="*/ 201 h 203"/>
                <a:gd name="T28" fmla="*/ 31 w 227"/>
                <a:gd name="T29" fmla="*/ 203 h 203"/>
                <a:gd name="T30" fmla="*/ 146 w 227"/>
                <a:gd name="T31" fmla="*/ 203 h 203"/>
                <a:gd name="T32" fmla="*/ 150 w 227"/>
                <a:gd name="T33" fmla="*/ 201 h 203"/>
                <a:gd name="T34" fmla="*/ 151 w 227"/>
                <a:gd name="T35" fmla="*/ 197 h 203"/>
                <a:gd name="T36" fmla="*/ 94 w 227"/>
                <a:gd name="T37" fmla="*/ 153 h 203"/>
                <a:gd name="T38" fmla="*/ 103 w 227"/>
                <a:gd name="T39" fmla="*/ 113 h 203"/>
                <a:gd name="T40" fmla="*/ 110 w 227"/>
                <a:gd name="T41" fmla="*/ 101 h 203"/>
                <a:gd name="T42" fmla="*/ 151 w 227"/>
                <a:gd name="T43" fmla="*/ 115 h 203"/>
                <a:gd name="T44" fmla="*/ 185 w 227"/>
                <a:gd name="T45" fmla="*/ 103 h 203"/>
                <a:gd name="T46" fmla="*/ 216 w 227"/>
                <a:gd name="T47" fmla="*/ 62 h 203"/>
                <a:gd name="T48" fmla="*/ 227 w 227"/>
                <a:gd name="T49" fmla="*/ 11 h 203"/>
                <a:gd name="T50" fmla="*/ 227 w 227"/>
                <a:gd name="T51" fmla="*/ 6 h 203"/>
                <a:gd name="T52" fmla="*/ 223 w 227"/>
                <a:gd name="T53" fmla="*/ 6 h 203"/>
                <a:gd name="T54" fmla="*/ 207 w 227"/>
                <a:gd name="T55" fmla="*/ 59 h 203"/>
                <a:gd name="T56" fmla="*/ 180 w 227"/>
                <a:gd name="T57" fmla="*/ 95 h 203"/>
                <a:gd name="T58" fmla="*/ 151 w 227"/>
                <a:gd name="T59" fmla="*/ 105 h 203"/>
                <a:gd name="T60" fmla="*/ 115 w 227"/>
                <a:gd name="T61" fmla="*/ 93 h 203"/>
                <a:gd name="T62" fmla="*/ 125 w 227"/>
                <a:gd name="T63" fmla="*/ 81 h 203"/>
                <a:gd name="T64" fmla="*/ 158 w 227"/>
                <a:gd name="T65" fmla="*/ 62 h 203"/>
                <a:gd name="T66" fmla="*/ 162 w 227"/>
                <a:gd name="T67" fmla="*/ 56 h 203"/>
                <a:gd name="T68" fmla="*/ 156 w 227"/>
                <a:gd name="T69" fmla="*/ 53 h 203"/>
                <a:gd name="T70" fmla="*/ 119 w 227"/>
                <a:gd name="T71" fmla="*/ 74 h 203"/>
                <a:gd name="T72" fmla="*/ 110 w 227"/>
                <a:gd name="T73" fmla="*/ 83 h 203"/>
                <a:gd name="T74" fmla="*/ 128 w 227"/>
                <a:gd name="T75" fmla="*/ 25 h 203"/>
                <a:gd name="T76" fmla="*/ 180 w 227"/>
                <a:gd name="T77" fmla="*/ 10 h 203"/>
                <a:gd name="T78" fmla="*/ 217 w 227"/>
                <a:gd name="T79" fmla="*/ 14 h 203"/>
                <a:gd name="T80" fmla="*/ 207 w 227"/>
                <a:gd name="T81" fmla="*/ 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3">
                  <a:moveTo>
                    <a:pt x="223" y="6"/>
                  </a:moveTo>
                  <a:cubicBezTo>
                    <a:pt x="208" y="2"/>
                    <a:pt x="193" y="0"/>
                    <a:pt x="180" y="0"/>
                  </a:cubicBezTo>
                  <a:cubicBezTo>
                    <a:pt x="157" y="0"/>
                    <a:pt x="138" y="6"/>
                    <a:pt x="123" y="17"/>
                  </a:cubicBezTo>
                  <a:cubicBezTo>
                    <a:pt x="94" y="38"/>
                    <a:pt x="96" y="66"/>
                    <a:pt x="103" y="93"/>
                  </a:cubicBezTo>
                  <a:cubicBezTo>
                    <a:pt x="99" y="98"/>
                    <a:pt x="97" y="103"/>
                    <a:pt x="94" y="108"/>
                  </a:cubicBezTo>
                  <a:cubicBezTo>
                    <a:pt x="92" y="114"/>
                    <a:pt x="90" y="119"/>
                    <a:pt x="88" y="125"/>
                  </a:cubicBezTo>
                  <a:cubicBezTo>
                    <a:pt x="85" y="117"/>
                    <a:pt x="81" y="110"/>
                    <a:pt x="77" y="104"/>
                  </a:cubicBezTo>
                  <a:cubicBezTo>
                    <a:pt x="81" y="87"/>
                    <a:pt x="79" y="73"/>
                    <a:pt x="64" y="62"/>
                  </a:cubicBezTo>
                  <a:cubicBezTo>
                    <a:pt x="47" y="49"/>
                    <a:pt x="23" y="50"/>
                    <a:pt x="0" y="55"/>
                  </a:cubicBezTo>
                  <a:cubicBezTo>
                    <a:pt x="2" y="78"/>
                    <a:pt x="9" y="101"/>
                    <a:pt x="26" y="113"/>
                  </a:cubicBezTo>
                  <a:cubicBezTo>
                    <a:pt x="42" y="125"/>
                    <a:pt x="56" y="122"/>
                    <a:pt x="71" y="113"/>
                  </a:cubicBezTo>
                  <a:cubicBezTo>
                    <a:pt x="79" y="123"/>
                    <a:pt x="83" y="137"/>
                    <a:pt x="83" y="153"/>
                  </a:cubicBezTo>
                  <a:cubicBezTo>
                    <a:pt x="53" y="155"/>
                    <a:pt x="29" y="173"/>
                    <a:pt x="25" y="197"/>
                  </a:cubicBezTo>
                  <a:cubicBezTo>
                    <a:pt x="25" y="199"/>
                    <a:pt x="25" y="200"/>
                    <a:pt x="27" y="201"/>
                  </a:cubicBezTo>
                  <a:cubicBezTo>
                    <a:pt x="28" y="203"/>
                    <a:pt x="29" y="203"/>
                    <a:pt x="31" y="203"/>
                  </a:cubicBezTo>
                  <a:cubicBezTo>
                    <a:pt x="146" y="203"/>
                    <a:pt x="146" y="203"/>
                    <a:pt x="146" y="203"/>
                  </a:cubicBezTo>
                  <a:cubicBezTo>
                    <a:pt x="148" y="203"/>
                    <a:pt x="149" y="203"/>
                    <a:pt x="150" y="201"/>
                  </a:cubicBezTo>
                  <a:cubicBezTo>
                    <a:pt x="151" y="200"/>
                    <a:pt x="152" y="199"/>
                    <a:pt x="151" y="197"/>
                  </a:cubicBezTo>
                  <a:cubicBezTo>
                    <a:pt x="148" y="173"/>
                    <a:pt x="124" y="155"/>
                    <a:pt x="94" y="153"/>
                  </a:cubicBezTo>
                  <a:cubicBezTo>
                    <a:pt x="95" y="138"/>
                    <a:pt x="98" y="125"/>
                    <a:pt x="103" y="113"/>
                  </a:cubicBezTo>
                  <a:cubicBezTo>
                    <a:pt x="105" y="108"/>
                    <a:pt x="107" y="104"/>
                    <a:pt x="110" y="101"/>
                  </a:cubicBezTo>
                  <a:cubicBezTo>
                    <a:pt x="131" y="113"/>
                    <a:pt x="143" y="115"/>
                    <a:pt x="151" y="115"/>
                  </a:cubicBezTo>
                  <a:cubicBezTo>
                    <a:pt x="163" y="115"/>
                    <a:pt x="174" y="111"/>
                    <a:pt x="185" y="103"/>
                  </a:cubicBezTo>
                  <a:cubicBezTo>
                    <a:pt x="198" y="93"/>
                    <a:pt x="209" y="80"/>
                    <a:pt x="216" y="62"/>
                  </a:cubicBezTo>
                  <a:cubicBezTo>
                    <a:pt x="222" y="47"/>
                    <a:pt x="226" y="29"/>
                    <a:pt x="227" y="11"/>
                  </a:cubicBezTo>
                  <a:cubicBezTo>
                    <a:pt x="227" y="6"/>
                    <a:pt x="227" y="6"/>
                    <a:pt x="227" y="6"/>
                  </a:cubicBezTo>
                  <a:lnTo>
                    <a:pt x="223" y="6"/>
                  </a:lnTo>
                  <a:close/>
                  <a:moveTo>
                    <a:pt x="207" y="59"/>
                  </a:moveTo>
                  <a:cubicBezTo>
                    <a:pt x="200" y="74"/>
                    <a:pt x="191" y="86"/>
                    <a:pt x="180" y="95"/>
                  </a:cubicBezTo>
                  <a:cubicBezTo>
                    <a:pt x="170" y="102"/>
                    <a:pt x="161" y="105"/>
                    <a:pt x="151" y="105"/>
                  </a:cubicBezTo>
                  <a:cubicBezTo>
                    <a:pt x="141" y="105"/>
                    <a:pt x="130" y="101"/>
                    <a:pt x="115" y="93"/>
                  </a:cubicBezTo>
                  <a:cubicBezTo>
                    <a:pt x="118" y="89"/>
                    <a:pt x="122" y="85"/>
                    <a:pt x="125" y="81"/>
                  </a:cubicBezTo>
                  <a:cubicBezTo>
                    <a:pt x="141" y="67"/>
                    <a:pt x="158" y="62"/>
                    <a:pt x="158" y="62"/>
                  </a:cubicBezTo>
                  <a:cubicBezTo>
                    <a:pt x="161" y="62"/>
                    <a:pt x="162" y="59"/>
                    <a:pt x="162" y="56"/>
                  </a:cubicBezTo>
                  <a:cubicBezTo>
                    <a:pt x="161" y="54"/>
                    <a:pt x="158" y="52"/>
                    <a:pt x="156" y="53"/>
                  </a:cubicBezTo>
                  <a:cubicBezTo>
                    <a:pt x="155" y="53"/>
                    <a:pt x="137" y="58"/>
                    <a:pt x="119" y="74"/>
                  </a:cubicBezTo>
                  <a:cubicBezTo>
                    <a:pt x="116" y="77"/>
                    <a:pt x="113" y="80"/>
                    <a:pt x="110" y="83"/>
                  </a:cubicBezTo>
                  <a:cubicBezTo>
                    <a:pt x="105" y="59"/>
                    <a:pt x="108" y="40"/>
                    <a:pt x="128" y="25"/>
                  </a:cubicBezTo>
                  <a:cubicBezTo>
                    <a:pt x="142" y="15"/>
                    <a:pt x="159" y="10"/>
                    <a:pt x="180" y="10"/>
                  </a:cubicBezTo>
                  <a:cubicBezTo>
                    <a:pt x="191" y="10"/>
                    <a:pt x="204" y="11"/>
                    <a:pt x="217" y="14"/>
                  </a:cubicBezTo>
                  <a:cubicBezTo>
                    <a:pt x="215" y="30"/>
                    <a:pt x="212" y="46"/>
                    <a:pt x="207" y="59"/>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64" name="Freeform 53">
            <a:extLst>
              <a:ext uri="{FF2B5EF4-FFF2-40B4-BE49-F238E27FC236}">
                <a16:creationId xmlns:a16="http://schemas.microsoft.com/office/drawing/2014/main" id="{839DEAD7-69A9-4845-A6EE-D1768707A6BD}"/>
              </a:ext>
            </a:extLst>
          </p:cNvPr>
          <p:cNvSpPr>
            <a:spLocks noChangeAspect="1" noEditPoints="1"/>
          </p:cNvSpPr>
          <p:nvPr/>
        </p:nvSpPr>
        <p:spPr bwMode="auto">
          <a:xfrm>
            <a:off x="11332727" y="153777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65" name="Freeform 53">
            <a:extLst>
              <a:ext uri="{FF2B5EF4-FFF2-40B4-BE49-F238E27FC236}">
                <a16:creationId xmlns:a16="http://schemas.microsoft.com/office/drawing/2014/main" id="{5B69135D-FEC1-4D07-BE95-7A4038B4A85C}"/>
              </a:ext>
            </a:extLst>
          </p:cNvPr>
          <p:cNvSpPr>
            <a:spLocks noChangeAspect="1" noEditPoints="1"/>
          </p:cNvSpPr>
          <p:nvPr/>
        </p:nvSpPr>
        <p:spPr bwMode="auto">
          <a:xfrm>
            <a:off x="10199125" y="2830677"/>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66" name="Freeform 53">
            <a:extLst>
              <a:ext uri="{FF2B5EF4-FFF2-40B4-BE49-F238E27FC236}">
                <a16:creationId xmlns:a16="http://schemas.microsoft.com/office/drawing/2014/main" id="{7083E1F8-AA59-47FD-9A16-3A819C4EC730}"/>
              </a:ext>
            </a:extLst>
          </p:cNvPr>
          <p:cNvSpPr>
            <a:spLocks noChangeAspect="1" noEditPoints="1"/>
          </p:cNvSpPr>
          <p:nvPr/>
        </p:nvSpPr>
        <p:spPr bwMode="auto">
          <a:xfrm>
            <a:off x="10199125" y="2477543"/>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graphicFrame>
        <p:nvGraphicFramePr>
          <p:cNvPr id="68" name="shp0037">
            <a:extLst>
              <a:ext uri="{FF2B5EF4-FFF2-40B4-BE49-F238E27FC236}">
                <a16:creationId xmlns:a16="http://schemas.microsoft.com/office/drawing/2014/main" id="{F512A1C0-8E42-458D-B12E-664033B0D86A}"/>
              </a:ext>
            </a:extLst>
          </p:cNvPr>
          <p:cNvGraphicFramePr/>
          <p:nvPr/>
        </p:nvGraphicFramePr>
        <p:xfrm>
          <a:off x="1433703" y="1947661"/>
          <a:ext cx="1234493" cy="115887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69" name="shp0037">
            <a:extLst>
              <a:ext uri="{FF2B5EF4-FFF2-40B4-BE49-F238E27FC236}">
                <a16:creationId xmlns:a16="http://schemas.microsoft.com/office/drawing/2014/main" id="{95A03897-80EF-415B-90E4-7976FAEC673A}"/>
              </a:ext>
            </a:extLst>
          </p:cNvPr>
          <p:cNvGraphicFramePr/>
          <p:nvPr/>
        </p:nvGraphicFramePr>
        <p:xfrm>
          <a:off x="4057358" y="1947661"/>
          <a:ext cx="1234493" cy="1158878"/>
        </p:xfrm>
        <a:graphic>
          <a:graphicData uri="http://schemas.openxmlformats.org/drawingml/2006/chart">
            <c:chart xmlns:c="http://schemas.openxmlformats.org/drawingml/2006/chart" xmlns:r="http://schemas.openxmlformats.org/officeDocument/2006/relationships" r:id="rId28"/>
          </a:graphicData>
        </a:graphic>
      </p:graphicFrame>
      <p:pic>
        <p:nvPicPr>
          <p:cNvPr id="70" name="Graphique 69">
            <a:extLst>
              <a:ext uri="{FF2B5EF4-FFF2-40B4-BE49-F238E27FC236}">
                <a16:creationId xmlns:a16="http://schemas.microsoft.com/office/drawing/2014/main" id="{DDFF3E01-8DAE-4AC7-BD6C-0C8BDF47A0E7}"/>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b="14854"/>
          <a:stretch/>
        </p:blipFill>
        <p:spPr>
          <a:xfrm>
            <a:off x="4440715" y="2302555"/>
            <a:ext cx="403406" cy="429351"/>
          </a:xfrm>
          <a:prstGeom prst="rect">
            <a:avLst/>
          </a:prstGeom>
        </p:spPr>
      </p:pic>
      <p:sp>
        <p:nvSpPr>
          <p:cNvPr id="71" name="shp0038">
            <a:extLst>
              <a:ext uri="{FF2B5EF4-FFF2-40B4-BE49-F238E27FC236}">
                <a16:creationId xmlns:a16="http://schemas.microsoft.com/office/drawing/2014/main" id="{93F559C1-ACFB-4CFA-AE9C-54AD4029FCAC}"/>
              </a:ext>
            </a:extLst>
          </p:cNvPr>
          <p:cNvSpPr txBox="1"/>
          <p:nvPr/>
        </p:nvSpPr>
        <p:spPr>
          <a:xfrm>
            <a:off x="2874764" y="201315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62%</a:t>
            </a:r>
          </a:p>
        </p:txBody>
      </p:sp>
      <p:sp>
        <p:nvSpPr>
          <p:cNvPr id="72" name="shp0041">
            <a:extLst>
              <a:ext uri="{FF2B5EF4-FFF2-40B4-BE49-F238E27FC236}">
                <a16:creationId xmlns:a16="http://schemas.microsoft.com/office/drawing/2014/main" id="{DB172817-7E15-4FFB-B24F-3959F9FA9900}"/>
              </a:ext>
            </a:extLst>
          </p:cNvPr>
          <p:cNvSpPr/>
          <p:nvPr/>
        </p:nvSpPr>
        <p:spPr>
          <a:xfrm>
            <a:off x="2413830" y="1964226"/>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73" name="shp0044">
            <a:extLst>
              <a:ext uri="{FF2B5EF4-FFF2-40B4-BE49-F238E27FC236}">
                <a16:creationId xmlns:a16="http://schemas.microsoft.com/office/drawing/2014/main" id="{FA67C2FB-1183-4DA6-9246-3509C113324E}"/>
              </a:ext>
            </a:extLst>
          </p:cNvPr>
          <p:cNvSpPr txBox="1"/>
          <p:nvPr/>
        </p:nvSpPr>
        <p:spPr>
          <a:xfrm>
            <a:off x="2774738" y="1839264"/>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500 m²</a:t>
            </a:r>
            <a:endParaRPr lang="fr-FR" sz="1198" b="1" dirty="0">
              <a:solidFill>
                <a:srgbClr val="717171"/>
              </a:solidFill>
            </a:endParaRPr>
          </a:p>
        </p:txBody>
      </p:sp>
      <p:cxnSp>
        <p:nvCxnSpPr>
          <p:cNvPr id="75" name="shp0042">
            <a:extLst>
              <a:ext uri="{FF2B5EF4-FFF2-40B4-BE49-F238E27FC236}">
                <a16:creationId xmlns:a16="http://schemas.microsoft.com/office/drawing/2014/main" id="{E1086BF1-0B54-4AB4-8CE8-C3388CD0C476}"/>
              </a:ext>
            </a:extLst>
          </p:cNvPr>
          <p:cNvCxnSpPr/>
          <p:nvPr/>
        </p:nvCxnSpPr>
        <p:spPr>
          <a:xfrm flipH="1">
            <a:off x="2492633" y="283998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76" name="shp0038">
            <a:extLst>
              <a:ext uri="{FF2B5EF4-FFF2-40B4-BE49-F238E27FC236}">
                <a16:creationId xmlns:a16="http://schemas.microsoft.com/office/drawing/2014/main" id="{EA25DA55-2BC2-4F41-BFCB-7A721A68D5E0}"/>
              </a:ext>
            </a:extLst>
          </p:cNvPr>
          <p:cNvSpPr txBox="1"/>
          <p:nvPr/>
        </p:nvSpPr>
        <p:spPr>
          <a:xfrm>
            <a:off x="2874764" y="286253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38%</a:t>
            </a:r>
          </a:p>
        </p:txBody>
      </p:sp>
      <p:sp>
        <p:nvSpPr>
          <p:cNvPr id="77" name="shp0044">
            <a:extLst>
              <a:ext uri="{FF2B5EF4-FFF2-40B4-BE49-F238E27FC236}">
                <a16:creationId xmlns:a16="http://schemas.microsoft.com/office/drawing/2014/main" id="{E92298C0-4BCB-4413-AA01-785FEC12794C}"/>
              </a:ext>
            </a:extLst>
          </p:cNvPr>
          <p:cNvSpPr txBox="1"/>
          <p:nvPr/>
        </p:nvSpPr>
        <p:spPr>
          <a:xfrm>
            <a:off x="2774738" y="2688646"/>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500 m²</a:t>
            </a:r>
            <a:endParaRPr lang="fr-FR" sz="1198" b="1" dirty="0">
              <a:solidFill>
                <a:srgbClr val="717171"/>
              </a:solidFill>
            </a:endParaRPr>
          </a:p>
        </p:txBody>
      </p:sp>
      <p:sp>
        <p:nvSpPr>
          <p:cNvPr id="78" name="shp0038">
            <a:extLst>
              <a:ext uri="{FF2B5EF4-FFF2-40B4-BE49-F238E27FC236}">
                <a16:creationId xmlns:a16="http://schemas.microsoft.com/office/drawing/2014/main" id="{BD1D3DFB-E646-4283-947F-23D8F2D5851F}"/>
              </a:ext>
            </a:extLst>
          </p:cNvPr>
          <p:cNvSpPr txBox="1"/>
          <p:nvPr/>
        </p:nvSpPr>
        <p:spPr>
          <a:xfrm>
            <a:off x="5461373" y="202583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85%</a:t>
            </a:r>
          </a:p>
        </p:txBody>
      </p:sp>
      <p:sp>
        <p:nvSpPr>
          <p:cNvPr id="79" name="shp0041">
            <a:extLst>
              <a:ext uri="{FF2B5EF4-FFF2-40B4-BE49-F238E27FC236}">
                <a16:creationId xmlns:a16="http://schemas.microsoft.com/office/drawing/2014/main" id="{8A5C9265-819D-4710-843D-FEF98695D34F}"/>
              </a:ext>
            </a:extLst>
          </p:cNvPr>
          <p:cNvSpPr/>
          <p:nvPr/>
        </p:nvSpPr>
        <p:spPr>
          <a:xfrm>
            <a:off x="5000439" y="1976905"/>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80" name="shp0044">
            <a:extLst>
              <a:ext uri="{FF2B5EF4-FFF2-40B4-BE49-F238E27FC236}">
                <a16:creationId xmlns:a16="http://schemas.microsoft.com/office/drawing/2014/main" id="{400C24A5-D323-4799-9854-254CA953AE88}"/>
              </a:ext>
            </a:extLst>
          </p:cNvPr>
          <p:cNvSpPr txBox="1"/>
          <p:nvPr/>
        </p:nvSpPr>
        <p:spPr>
          <a:xfrm>
            <a:off x="5361347" y="1851943"/>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20 m²</a:t>
            </a:r>
            <a:endParaRPr lang="fr-FR" sz="1198" b="1" dirty="0">
              <a:solidFill>
                <a:srgbClr val="717171"/>
              </a:solidFill>
            </a:endParaRPr>
          </a:p>
        </p:txBody>
      </p:sp>
      <p:cxnSp>
        <p:nvCxnSpPr>
          <p:cNvPr id="81" name="shp0042">
            <a:extLst>
              <a:ext uri="{FF2B5EF4-FFF2-40B4-BE49-F238E27FC236}">
                <a16:creationId xmlns:a16="http://schemas.microsoft.com/office/drawing/2014/main" id="{9AF5DA38-67DB-45AA-B797-2230FA093A2F}"/>
              </a:ext>
            </a:extLst>
          </p:cNvPr>
          <p:cNvCxnSpPr/>
          <p:nvPr/>
        </p:nvCxnSpPr>
        <p:spPr>
          <a:xfrm flipH="1">
            <a:off x="5079241" y="285266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82" name="shp0038">
            <a:extLst>
              <a:ext uri="{FF2B5EF4-FFF2-40B4-BE49-F238E27FC236}">
                <a16:creationId xmlns:a16="http://schemas.microsoft.com/office/drawing/2014/main" id="{F0A46F0F-93E0-4B2F-8E96-647B8ECA6724}"/>
              </a:ext>
            </a:extLst>
          </p:cNvPr>
          <p:cNvSpPr txBox="1"/>
          <p:nvPr/>
        </p:nvSpPr>
        <p:spPr>
          <a:xfrm>
            <a:off x="5461373" y="287521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15%</a:t>
            </a:r>
          </a:p>
        </p:txBody>
      </p:sp>
      <p:sp>
        <p:nvSpPr>
          <p:cNvPr id="83" name="shp0044">
            <a:extLst>
              <a:ext uri="{FF2B5EF4-FFF2-40B4-BE49-F238E27FC236}">
                <a16:creationId xmlns:a16="http://schemas.microsoft.com/office/drawing/2014/main" id="{B123CD0A-505D-487D-9BCE-149F58B145F9}"/>
              </a:ext>
            </a:extLst>
          </p:cNvPr>
          <p:cNvSpPr txBox="1"/>
          <p:nvPr/>
        </p:nvSpPr>
        <p:spPr>
          <a:xfrm>
            <a:off x="5361347" y="2701326"/>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20 m²</a:t>
            </a:r>
            <a:endParaRPr lang="fr-FR" sz="1198" b="1" dirty="0">
              <a:solidFill>
                <a:srgbClr val="717171"/>
              </a:solidFill>
            </a:endParaRPr>
          </a:p>
        </p:txBody>
      </p:sp>
      <p:sp>
        <p:nvSpPr>
          <p:cNvPr id="63" name="shp0047">
            <a:extLst>
              <a:ext uri="{FF2B5EF4-FFF2-40B4-BE49-F238E27FC236}">
                <a16:creationId xmlns:a16="http://schemas.microsoft.com/office/drawing/2014/main" id="{A2C6E9FF-6E5E-4646-92B8-A14E99C6A6F9}"/>
              </a:ext>
            </a:extLst>
          </p:cNvPr>
          <p:cNvSpPr txBox="1"/>
          <p:nvPr/>
        </p:nvSpPr>
        <p:spPr>
          <a:xfrm>
            <a:off x="1024302" y="1161870"/>
            <a:ext cx="3351419" cy="199731"/>
          </a:xfrm>
          <a:prstGeom prst="rect">
            <a:avLst/>
          </a:prstGeom>
          <a:noFill/>
        </p:spPr>
        <p:txBody>
          <a:bodyPr wrap="square" lIns="0" tIns="0" rIns="0" bIns="0" rtlCol="0">
            <a:spAutoFit/>
          </a:bodyPr>
          <a:lstStyle/>
          <a:p>
            <a:pPr defTabSz="456377" fontAlgn="base">
              <a:spcBef>
                <a:spcPct val="0"/>
              </a:spcBef>
              <a:spcAft>
                <a:spcPct val="0"/>
              </a:spcAft>
              <a:defRPr/>
            </a:pPr>
            <a:r>
              <a:rPr lang="en-US" sz="1298" b="1" dirty="0">
                <a:solidFill>
                  <a:srgbClr val="000000"/>
                </a:solidFill>
                <a:latin typeface="Arial" panose="020B0604020202020204" pitchFamily="34" charset="0"/>
                <a:cs typeface="Arial" panose="020B0604020202020204" pitchFamily="34" charset="0"/>
              </a:rPr>
              <a:t>COMPOSITION ET TAILLE</a:t>
            </a:r>
            <a:endParaRPr lang="fr-FR" sz="1298" b="1" dirty="0">
              <a:solidFill>
                <a:srgbClr val="000000"/>
              </a:solidFill>
              <a:latin typeface="Arial" panose="020B0604020202020204" pitchFamily="34" charset="0"/>
              <a:cs typeface="Arial" panose="020B0604020202020204" pitchFamily="34" charset="0"/>
            </a:endParaRPr>
          </a:p>
        </p:txBody>
      </p:sp>
      <p:sp>
        <p:nvSpPr>
          <p:cNvPr id="67" name="shp0007">
            <a:extLst>
              <a:ext uri="{FF2B5EF4-FFF2-40B4-BE49-F238E27FC236}">
                <a16:creationId xmlns:a16="http://schemas.microsoft.com/office/drawing/2014/main" id="{EE23296E-F007-46A1-8EB0-2406AE1C53E3}"/>
              </a:ext>
            </a:extLst>
          </p:cNvPr>
          <p:cNvSpPr txBox="1"/>
          <p:nvPr/>
        </p:nvSpPr>
        <p:spPr>
          <a:xfrm>
            <a:off x="1426930" y="1490683"/>
            <a:ext cx="1296332"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96C11D"/>
                </a:solidFill>
              </a:rPr>
              <a:t>77% </a:t>
            </a:r>
            <a:r>
              <a:rPr lang="fr-FR" sz="1198" dirty="0"/>
              <a:t>ont un </a:t>
            </a:r>
            <a:r>
              <a:rPr lang="fr-FR" sz="1198" b="1" dirty="0"/>
              <a:t>jardin</a:t>
            </a:r>
          </a:p>
        </p:txBody>
      </p:sp>
      <p:sp>
        <p:nvSpPr>
          <p:cNvPr id="74" name="shp0007">
            <a:extLst>
              <a:ext uri="{FF2B5EF4-FFF2-40B4-BE49-F238E27FC236}">
                <a16:creationId xmlns:a16="http://schemas.microsoft.com/office/drawing/2014/main" id="{BD9D4C55-1D9D-456B-82F4-1D9B3BECF10D}"/>
              </a:ext>
            </a:extLst>
          </p:cNvPr>
          <p:cNvSpPr txBox="1"/>
          <p:nvPr/>
        </p:nvSpPr>
        <p:spPr>
          <a:xfrm>
            <a:off x="3479892" y="1490683"/>
            <a:ext cx="2578260"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96C11D"/>
                </a:solidFill>
              </a:rPr>
              <a:t>23% </a:t>
            </a:r>
            <a:r>
              <a:rPr lang="fr-FR" sz="1198" dirty="0"/>
              <a:t>ont </a:t>
            </a:r>
            <a:r>
              <a:rPr lang="fr-FR" sz="1198" b="1" dirty="0"/>
              <a:t>une terrasse ou un balcon</a:t>
            </a:r>
          </a:p>
        </p:txBody>
      </p:sp>
      <p:sp>
        <p:nvSpPr>
          <p:cNvPr id="85" name="Freeform 55">
            <a:extLst>
              <a:ext uri="{FF2B5EF4-FFF2-40B4-BE49-F238E27FC236}">
                <a16:creationId xmlns:a16="http://schemas.microsoft.com/office/drawing/2014/main" id="{6F80D68B-06C3-4CDC-8749-970CDFE23677}"/>
              </a:ext>
            </a:extLst>
          </p:cNvPr>
          <p:cNvSpPr>
            <a:spLocks noChangeAspect="1" noEditPoints="1"/>
          </p:cNvSpPr>
          <p:nvPr/>
        </p:nvSpPr>
        <p:spPr bwMode="auto">
          <a:xfrm>
            <a:off x="2741178" y="155443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86" name="Freeform 53">
            <a:extLst>
              <a:ext uri="{FF2B5EF4-FFF2-40B4-BE49-F238E27FC236}">
                <a16:creationId xmlns:a16="http://schemas.microsoft.com/office/drawing/2014/main" id="{AB16BACB-AB15-4587-A986-C8D052DB8B7F}"/>
              </a:ext>
            </a:extLst>
          </p:cNvPr>
          <p:cNvSpPr>
            <a:spLocks noChangeAspect="1" noEditPoints="1"/>
          </p:cNvSpPr>
          <p:nvPr/>
        </p:nvSpPr>
        <p:spPr bwMode="auto">
          <a:xfrm>
            <a:off x="6080945" y="1556262"/>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cxnSp>
        <p:nvCxnSpPr>
          <p:cNvPr id="87" name="shp0020">
            <a:extLst>
              <a:ext uri="{FF2B5EF4-FFF2-40B4-BE49-F238E27FC236}">
                <a16:creationId xmlns:a16="http://schemas.microsoft.com/office/drawing/2014/main" id="{E9342CFD-8388-460C-83C5-D4B3666E1D91}"/>
              </a:ext>
            </a:extLst>
          </p:cNvPr>
          <p:cNvCxnSpPr>
            <a:cxnSpLocks/>
          </p:cNvCxnSpPr>
          <p:nvPr/>
        </p:nvCxnSpPr>
        <p:spPr>
          <a:xfrm>
            <a:off x="6403987" y="3903665"/>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hp0032">
            <a:extLst>
              <a:ext uri="{FF2B5EF4-FFF2-40B4-BE49-F238E27FC236}">
                <a16:creationId xmlns:a16="http://schemas.microsoft.com/office/drawing/2014/main" id="{EF53963A-FE33-48B7-B8CF-F4AD114B855D}"/>
              </a:ext>
            </a:extLst>
          </p:cNvPr>
          <p:cNvCxnSpPr>
            <a:cxnSpLocks/>
          </p:cNvCxnSpPr>
          <p:nvPr/>
        </p:nvCxnSpPr>
        <p:spPr>
          <a:xfrm>
            <a:off x="6403987" y="5558513"/>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9" name="ZoneTexte 88">
            <a:extLst>
              <a:ext uri="{FF2B5EF4-FFF2-40B4-BE49-F238E27FC236}">
                <a16:creationId xmlns:a16="http://schemas.microsoft.com/office/drawing/2014/main" id="{2E0F45CD-3C4A-4137-884C-14E1F9A92E99}"/>
              </a:ext>
            </a:extLst>
          </p:cNvPr>
          <p:cNvSpPr txBox="1"/>
          <p:nvPr/>
        </p:nvSpPr>
        <p:spPr>
          <a:xfrm>
            <a:off x="9208535" y="4870610"/>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13% ne dédie aucun temps</a:t>
            </a:r>
          </a:p>
        </p:txBody>
      </p:sp>
      <p:sp>
        <p:nvSpPr>
          <p:cNvPr id="90" name="ZoneTexte 89">
            <a:extLst>
              <a:ext uri="{FF2B5EF4-FFF2-40B4-BE49-F238E27FC236}">
                <a16:creationId xmlns:a16="http://schemas.microsoft.com/office/drawing/2014/main" id="{5CF16947-F804-4A05-A632-5E14C71D5B97}"/>
              </a:ext>
            </a:extLst>
          </p:cNvPr>
          <p:cNvSpPr txBox="1"/>
          <p:nvPr/>
        </p:nvSpPr>
        <p:spPr>
          <a:xfrm>
            <a:off x="9208535" y="4112426"/>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5% ne dédie aucun temps</a:t>
            </a:r>
          </a:p>
        </p:txBody>
      </p:sp>
      <p:sp>
        <p:nvSpPr>
          <p:cNvPr id="91" name="ZoneTexte 90">
            <a:extLst>
              <a:ext uri="{FF2B5EF4-FFF2-40B4-BE49-F238E27FC236}">
                <a16:creationId xmlns:a16="http://schemas.microsoft.com/office/drawing/2014/main" id="{C7622262-461E-4161-8559-E61325CC534F}"/>
              </a:ext>
            </a:extLst>
          </p:cNvPr>
          <p:cNvSpPr txBox="1"/>
          <p:nvPr/>
        </p:nvSpPr>
        <p:spPr>
          <a:xfrm>
            <a:off x="9208535" y="4491518"/>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5% ne dédie aucun temps</a:t>
            </a:r>
          </a:p>
        </p:txBody>
      </p:sp>
      <p:sp>
        <p:nvSpPr>
          <p:cNvPr id="92" name="ZoneTexte 91">
            <a:extLst>
              <a:ext uri="{FF2B5EF4-FFF2-40B4-BE49-F238E27FC236}">
                <a16:creationId xmlns:a16="http://schemas.microsoft.com/office/drawing/2014/main" id="{ED2262D9-D6C4-4D6B-9621-11CD79C65FFC}"/>
              </a:ext>
            </a:extLst>
          </p:cNvPr>
          <p:cNvSpPr txBox="1"/>
          <p:nvPr/>
        </p:nvSpPr>
        <p:spPr>
          <a:xfrm>
            <a:off x="9208535" y="5249701"/>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47% ne dédie aucun temps</a:t>
            </a:r>
          </a:p>
        </p:txBody>
      </p:sp>
      <p:sp>
        <p:nvSpPr>
          <p:cNvPr id="93" name="Rectangle 92">
            <a:extLst>
              <a:ext uri="{FF2B5EF4-FFF2-40B4-BE49-F238E27FC236}">
                <a16:creationId xmlns:a16="http://schemas.microsoft.com/office/drawing/2014/main" id="{B6E55B07-44DF-4C74-92D5-29488156A8D1}"/>
              </a:ext>
            </a:extLst>
          </p:cNvPr>
          <p:cNvSpPr/>
          <p:nvPr/>
        </p:nvSpPr>
        <p:spPr>
          <a:xfrm>
            <a:off x="8788399" y="3640322"/>
            <a:ext cx="2082453" cy="245823"/>
          </a:xfrm>
          <a:prstGeom prst="rect">
            <a:avLst/>
          </a:prstGeom>
        </p:spPr>
        <p:txBody>
          <a:bodyPr wrap="none">
            <a:spAutoFit/>
          </a:bodyPr>
          <a:lstStyle/>
          <a:p>
            <a:pPr defTabSz="912937" fontAlgn="base">
              <a:spcBef>
                <a:spcPct val="0"/>
              </a:spcBef>
              <a:spcAft>
                <a:spcPct val="0"/>
              </a:spcAft>
              <a:defRPr/>
            </a:pPr>
            <a:r>
              <a:rPr lang="en-GB" sz="998" b="1" dirty="0">
                <a:solidFill>
                  <a:prstClr val="black">
                    <a:lumMod val="50000"/>
                  </a:prstClr>
                </a:solidFill>
                <a:latin typeface="Arial" panose="020B0604020202020204" pitchFamily="34" charset="0"/>
                <a:cs typeface="Arial" panose="020B0604020202020204" pitchFamily="34" charset="0"/>
              </a:rPr>
              <a:t>(</a:t>
            </a:r>
            <a:r>
              <a:rPr lang="en-GB" sz="998" b="1" dirty="0" err="1">
                <a:solidFill>
                  <a:prstClr val="black">
                    <a:lumMod val="50000"/>
                  </a:prstClr>
                </a:solidFill>
                <a:latin typeface="Arial" panose="020B0604020202020204" pitchFamily="34" charset="0"/>
                <a:cs typeface="Arial" panose="020B0604020202020204" pitchFamily="34" charset="0"/>
              </a:rPr>
              <a:t>heures</a:t>
            </a:r>
            <a:r>
              <a:rPr lang="en-GB" sz="998" b="1" dirty="0">
                <a:solidFill>
                  <a:prstClr val="black">
                    <a:lumMod val="50000"/>
                  </a:prstClr>
                </a:solidFill>
                <a:latin typeface="Arial" panose="020B0604020202020204" pitchFamily="34" charset="0"/>
                <a:cs typeface="Arial" panose="020B0604020202020204" pitchFamily="34" charset="0"/>
              </a:rPr>
              <a:t> / </a:t>
            </a:r>
            <a:r>
              <a:rPr lang="en-GB" sz="998" b="1" dirty="0" err="1">
                <a:solidFill>
                  <a:prstClr val="black">
                    <a:lumMod val="50000"/>
                  </a:prstClr>
                </a:solidFill>
                <a:latin typeface="Arial" panose="020B0604020202020204" pitchFamily="34" charset="0"/>
                <a:cs typeface="Arial" panose="020B0604020202020204" pitchFamily="34" charset="0"/>
              </a:rPr>
              <a:t>semaine</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en</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moyenne</a:t>
            </a:r>
            <a:r>
              <a:rPr lang="en-GB" sz="998" b="1" dirty="0">
                <a:solidFill>
                  <a:prstClr val="black">
                    <a:lumMod val="50000"/>
                  </a:prstClr>
                </a:solidFill>
                <a:latin typeface="Arial" panose="020B0604020202020204" pitchFamily="34" charset="0"/>
                <a:cs typeface="Arial" panose="020B0604020202020204" pitchFamily="34" charset="0"/>
              </a:rPr>
              <a:t>)</a:t>
            </a:r>
            <a:endParaRPr lang="fr-FR" sz="998" b="1" dirty="0">
              <a:solidFill>
                <a:srgbClr val="717171"/>
              </a:solidFill>
              <a:latin typeface="Arial" charset="0"/>
              <a:cs typeface="Arial" charset="0"/>
            </a:endParaRPr>
          </a:p>
        </p:txBody>
      </p:sp>
      <p:sp>
        <p:nvSpPr>
          <p:cNvPr id="84" name="Freeform 55">
            <a:extLst>
              <a:ext uri="{FF2B5EF4-FFF2-40B4-BE49-F238E27FC236}">
                <a16:creationId xmlns:a16="http://schemas.microsoft.com/office/drawing/2014/main" id="{18CA2AB7-5787-47D7-8A8E-B5B0125F10DA}"/>
              </a:ext>
            </a:extLst>
          </p:cNvPr>
          <p:cNvSpPr>
            <a:spLocks noChangeAspect="1" noEditPoints="1"/>
          </p:cNvSpPr>
          <p:nvPr/>
        </p:nvSpPr>
        <p:spPr bwMode="auto">
          <a:xfrm>
            <a:off x="10439396" y="214847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8F88342B-38D7-5B21-E280-A570823AEB68}"/>
              </a:ext>
            </a:extLst>
          </p:cNvPr>
          <p:cNvSpPr>
            <a:spLocks noGrp="1"/>
          </p:cNvSpPr>
          <p:nvPr>
            <p:ph type="sldNum" sz="quarter" idx="4"/>
          </p:nvPr>
        </p:nvSpPr>
        <p:spPr/>
        <p:txBody>
          <a:bodyPr/>
          <a:lstStyle/>
          <a:p>
            <a:fld id="{4034BEE3-566C-4068-A777-C3A4762E861B}" type="slidenum">
              <a:rPr lang="en-GB" smtClean="0"/>
              <a:pPr/>
              <a:t>23</a:t>
            </a:fld>
            <a:endParaRPr lang="en-GB" dirty="0"/>
          </a:p>
        </p:txBody>
      </p:sp>
    </p:spTree>
    <p:custDataLst>
      <p:tags r:id="rId1"/>
    </p:custDataLst>
    <p:extLst>
      <p:ext uri="{BB962C8B-B14F-4D97-AF65-F5344CB8AC3E}">
        <p14:creationId xmlns:p14="http://schemas.microsoft.com/office/powerpoint/2010/main" val="34794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Le fonctionnel</a:t>
            </a:r>
            <a:endParaRPr lang="fr-FR" dirty="0">
              <a:solidFill>
                <a:srgbClr val="000000"/>
              </a:solidFill>
            </a:endParaRPr>
          </a:p>
        </p:txBody>
      </p:sp>
      <p:sp>
        <p:nvSpPr>
          <p:cNvPr id="4" name="ZoneTexte 3">
            <a:extLst>
              <a:ext uri="{FF2B5EF4-FFF2-40B4-BE49-F238E27FC236}">
                <a16:creationId xmlns:a16="http://schemas.microsoft.com/office/drawing/2014/main" id="{4374C8EB-FC25-4846-9147-7457A64EE1B2}"/>
              </a:ext>
            </a:extLst>
          </p:cNvPr>
          <p:cNvSpPr txBox="1"/>
          <p:nvPr/>
        </p:nvSpPr>
        <p:spPr>
          <a:xfrm>
            <a:off x="4023891" y="871308"/>
            <a:ext cx="7792968" cy="5201945"/>
          </a:xfrm>
          <a:prstGeom prst="rect">
            <a:avLst/>
          </a:prstGeom>
          <a:noFill/>
        </p:spPr>
        <p:txBody>
          <a:bodyPr wrap="square" lIns="0" tIns="0" rIns="0" bIns="0" rtlCol="0">
            <a:noAutofit/>
          </a:bodyPr>
          <a:lstStyle/>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Le fonctionnel conçoit son espace extérieur de manière pragmatique et utile, comme un lieu à cultiver avant tout, mais aussi de décoration. </a:t>
            </a:r>
          </a:p>
          <a:p>
            <a:pPr defTabSz="912937" fontAlgn="base">
              <a:spcBef>
                <a:spcPct val="0"/>
              </a:spcBef>
              <a:spcAft>
                <a:spcPct val="0"/>
              </a:spcAft>
              <a:defRPr/>
            </a:pPr>
            <a:endParaRPr lang="fr-FR" sz="1398" dirty="0">
              <a:solidFill>
                <a:srgbClr val="717171"/>
              </a:solidFill>
              <a:latin typeface="Arial" panose="020B0604020202020204" pitchFamily="34" charset="0"/>
              <a:cs typeface="Arial" panose="020B0604020202020204" pitchFamily="34" charset="0"/>
            </a:endParaRPr>
          </a:p>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Ses caractéristiques individuelles sont comparables à la moyenne en termes d’âge, de CSP, de foyer et d’habitation, excepté qu’il vit plus souvent en province, dans de moyennes agglomérations. </a:t>
            </a:r>
          </a:p>
          <a:p>
            <a:pPr defTabSz="912937" fontAlgn="base">
              <a:spcBef>
                <a:spcPct val="0"/>
              </a:spcBef>
              <a:spcAft>
                <a:spcPct val="0"/>
              </a:spcAft>
              <a:defRPr/>
            </a:pPr>
            <a:endParaRPr lang="fr-FR" sz="1398" dirty="0">
              <a:solidFill>
                <a:srgbClr val="717171"/>
              </a:solidFill>
              <a:latin typeface="Arial" panose="020B0604020202020204" pitchFamily="34" charset="0"/>
              <a:cs typeface="Arial" panose="020B0604020202020204" pitchFamily="34" charset="0"/>
            </a:endParaRPr>
          </a:p>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Il investit beaucoup de temps dans l’entretien de ses espaces extérieurs, ce sont d’ailleurs les plus nombreux à cultiver un potager, et les moins nombreux à entretenir une pelouse, des arbres ou arbustes, ou encore profiter d’une terrasse.</a:t>
            </a:r>
          </a:p>
          <a:p>
            <a:pPr defTabSz="912937" fontAlgn="base">
              <a:spcBef>
                <a:spcPct val="0"/>
              </a:spcBef>
              <a:spcAft>
                <a:spcPct val="0"/>
              </a:spcAft>
              <a:defRPr/>
            </a:pPr>
            <a:endParaRPr lang="fr-FR" sz="1398" dirty="0">
              <a:solidFill>
                <a:srgbClr val="717171"/>
              </a:solidFill>
              <a:latin typeface="Arial" panose="020B0604020202020204" pitchFamily="34" charset="0"/>
              <a:cs typeface="Arial" panose="020B0604020202020204" pitchFamily="34" charset="0"/>
            </a:endParaRPr>
          </a:p>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Le fonctionnel est une personne connectée, comparable aussi à la moyenne. Il est à la recherche de bonnes pratiques de jardinage en particulier, en lien avec son activité.</a:t>
            </a:r>
          </a:p>
          <a:p>
            <a:pPr defTabSz="912937" fontAlgn="base">
              <a:spcBef>
                <a:spcPct val="0"/>
              </a:spcBef>
              <a:spcAft>
                <a:spcPct val="0"/>
              </a:spcAft>
              <a:defRPr/>
            </a:pPr>
            <a:endParaRPr lang="fr-FR" sz="1398" dirty="0">
              <a:solidFill>
                <a:srgbClr val="717171"/>
              </a:solidFill>
              <a:latin typeface="Arial" panose="020B0604020202020204" pitchFamily="34" charset="0"/>
              <a:cs typeface="Arial" panose="020B0604020202020204" pitchFamily="34" charset="0"/>
            </a:endParaRPr>
          </a:p>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Ses pratiques collaboratives sont quant à elles plus fréquentes, sous toutes leurs formes, mais avec une préférence plus marquée avec ses proches : il emprunte ou prête des outils de tous types et échange des graines, plants ou récoltes. Il visite aussi plus fréquemment des lieux ou expositions dédiées à l’aménagement, ce qui est cohérent avec son usage de ses espaces extérieurs.</a:t>
            </a:r>
          </a:p>
          <a:p>
            <a:pPr defTabSz="912937" fontAlgn="base">
              <a:spcBef>
                <a:spcPct val="0"/>
              </a:spcBef>
              <a:spcAft>
                <a:spcPct val="0"/>
              </a:spcAft>
              <a:defRPr/>
            </a:pPr>
            <a:endParaRPr lang="fr-FR" sz="1398" dirty="0">
              <a:solidFill>
                <a:srgbClr val="717171"/>
              </a:solidFill>
              <a:latin typeface="Arial" panose="020B0604020202020204" pitchFamily="34" charset="0"/>
              <a:cs typeface="Arial" panose="020B0604020202020204" pitchFamily="34" charset="0"/>
            </a:endParaRPr>
          </a:p>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Il fait rarement appel à un professionnel, d’autant moins pour des missions comme la tonte de la pelouse. </a:t>
            </a:r>
          </a:p>
          <a:p>
            <a:pPr defTabSz="912937" fontAlgn="base">
              <a:spcBef>
                <a:spcPct val="0"/>
              </a:spcBef>
              <a:spcAft>
                <a:spcPct val="0"/>
              </a:spcAft>
              <a:defRPr/>
            </a:pPr>
            <a:endParaRPr lang="fr-FR" sz="1398" dirty="0">
              <a:solidFill>
                <a:srgbClr val="717171"/>
              </a:solidFill>
              <a:latin typeface="Arial" panose="020B0604020202020204" pitchFamily="34" charset="0"/>
              <a:cs typeface="Arial" panose="020B0604020202020204" pitchFamily="34" charset="0"/>
            </a:endParaRPr>
          </a:p>
          <a:p>
            <a:pPr defTabSz="912937" fontAlgn="base">
              <a:spcBef>
                <a:spcPct val="0"/>
              </a:spcBef>
              <a:spcAft>
                <a:spcPct val="0"/>
              </a:spcAft>
              <a:defRPr/>
            </a:pPr>
            <a:r>
              <a:rPr lang="fr-FR" sz="1398" dirty="0">
                <a:solidFill>
                  <a:srgbClr val="717171"/>
                </a:solidFill>
                <a:latin typeface="Arial" panose="020B0604020202020204" pitchFamily="34" charset="0"/>
                <a:cs typeface="Arial" panose="020B0604020202020204" pitchFamily="34" charset="0"/>
              </a:rPr>
              <a:t>Son équipement en mobilier de jardin ou en outils motorisés est comparable à la moyenne, tout comme ses critères de choix dans leur achat.</a:t>
            </a:r>
          </a:p>
        </p:txBody>
      </p:sp>
      <p:grpSp>
        <p:nvGrpSpPr>
          <p:cNvPr id="12" name="Groupe 11">
            <a:extLst>
              <a:ext uri="{FF2B5EF4-FFF2-40B4-BE49-F238E27FC236}">
                <a16:creationId xmlns:a16="http://schemas.microsoft.com/office/drawing/2014/main" id="{6A0C75E7-B67B-490A-BB28-4C8DA6F3754F}"/>
              </a:ext>
            </a:extLst>
          </p:cNvPr>
          <p:cNvGrpSpPr>
            <a:grpSpLocks noChangeAspect="1"/>
          </p:cNvGrpSpPr>
          <p:nvPr/>
        </p:nvGrpSpPr>
        <p:grpSpPr>
          <a:xfrm>
            <a:off x="11454755" y="101662"/>
            <a:ext cx="619479" cy="611010"/>
            <a:chOff x="4562421" y="1348505"/>
            <a:chExt cx="1056822" cy="1042374"/>
          </a:xfrm>
        </p:grpSpPr>
        <p:sp>
          <p:nvSpPr>
            <p:cNvPr id="13" name="Ellipse 12">
              <a:extLst>
                <a:ext uri="{FF2B5EF4-FFF2-40B4-BE49-F238E27FC236}">
                  <a16:creationId xmlns:a16="http://schemas.microsoft.com/office/drawing/2014/main" id="{19F7B8D6-F9FF-4357-82A8-3DC9FC7B0EA7}"/>
                </a:ext>
              </a:extLst>
            </p:cNvPr>
            <p:cNvSpPr/>
            <p:nvPr/>
          </p:nvSpPr>
          <p:spPr bwMode="ltGray">
            <a:xfrm>
              <a:off x="4562421" y="1348505"/>
              <a:ext cx="1056822" cy="1042374"/>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14" name="Graphique 13">
              <a:extLst>
                <a:ext uri="{FF2B5EF4-FFF2-40B4-BE49-F238E27FC236}">
                  <a16:creationId xmlns:a16="http://schemas.microsoft.com/office/drawing/2014/main" id="{C01A2582-5E0B-440D-AEF8-C286645DC8A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6107" y="1561825"/>
              <a:ext cx="612000" cy="612000"/>
            </a:xfrm>
            <a:prstGeom prst="rect">
              <a:avLst/>
            </a:prstGeom>
          </p:spPr>
        </p:pic>
      </p:grpSp>
      <p:pic>
        <p:nvPicPr>
          <p:cNvPr id="6" name="Image 5">
            <a:extLst>
              <a:ext uri="{FF2B5EF4-FFF2-40B4-BE49-F238E27FC236}">
                <a16:creationId xmlns:a16="http://schemas.microsoft.com/office/drawing/2014/main" id="{5F9FB5D4-F746-49F7-8E9E-1FA16F9DF6C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70026" y="1382940"/>
            <a:ext cx="3391739" cy="3814382"/>
          </a:xfrm>
          <a:prstGeom prst="rect">
            <a:avLst/>
          </a:prstGeom>
        </p:spPr>
      </p:pic>
      <p:sp>
        <p:nvSpPr>
          <p:cNvPr id="5" name="Espace réservé du numéro de diapositive 4">
            <a:extLst>
              <a:ext uri="{FF2B5EF4-FFF2-40B4-BE49-F238E27FC236}">
                <a16:creationId xmlns:a16="http://schemas.microsoft.com/office/drawing/2014/main" id="{F6ADD1F8-6257-08F9-A717-3FB03AE3B1CD}"/>
              </a:ext>
            </a:extLst>
          </p:cNvPr>
          <p:cNvSpPr>
            <a:spLocks noGrp="1"/>
          </p:cNvSpPr>
          <p:nvPr>
            <p:ph type="sldNum" sz="quarter" idx="4"/>
          </p:nvPr>
        </p:nvSpPr>
        <p:spPr/>
        <p:txBody>
          <a:bodyPr/>
          <a:lstStyle/>
          <a:p>
            <a:fld id="{4034BEE3-566C-4068-A777-C3A4762E861B}" type="slidenum">
              <a:rPr lang="en-GB" smtClean="0"/>
              <a:pPr/>
              <a:t>24</a:t>
            </a:fld>
            <a:endParaRPr lang="en-GB" dirty="0"/>
          </a:p>
        </p:txBody>
      </p:sp>
    </p:spTree>
    <p:custDataLst>
      <p:tags r:id="rId1"/>
    </p:custDataLst>
    <p:extLst>
      <p:ext uri="{BB962C8B-B14F-4D97-AF65-F5344CB8AC3E}">
        <p14:creationId xmlns:p14="http://schemas.microsoft.com/office/powerpoint/2010/main" val="33826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p0045">
            <a:extLst>
              <a:ext uri="{FF2B5EF4-FFF2-40B4-BE49-F238E27FC236}">
                <a16:creationId xmlns:a16="http://schemas.microsoft.com/office/drawing/2014/main" id="{774B57B4-724B-4F3C-B352-C90AB959CDCE}"/>
              </a:ext>
            </a:extLst>
          </p:cNvPr>
          <p:cNvSpPr/>
          <p:nvPr/>
        </p:nvSpPr>
        <p:spPr>
          <a:xfrm>
            <a:off x="4891675" y="2357322"/>
            <a:ext cx="3162464" cy="71875"/>
          </a:xfrm>
          <a:prstGeom prst="homePlate">
            <a:avLst/>
          </a:prstGeom>
          <a:solidFill>
            <a:schemeClr val="tx1">
              <a:lumMod val="20000"/>
              <a:lumOff val="80000"/>
            </a:schemeClr>
          </a:soli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398" dirty="0" err="1">
              <a:solidFill>
                <a:srgbClr val="FFFFFF"/>
              </a:solidFill>
              <a:latin typeface="Arial" panose="020B0604020202020204" pitchFamily="34" charset="0"/>
              <a:cs typeface="Arial" panose="020B0604020202020204" pitchFamily="34" charset="0"/>
            </a:endParaRPr>
          </a:p>
        </p:txBody>
      </p:sp>
      <p:graphicFrame>
        <p:nvGraphicFramePr>
          <p:cNvPr id="87" name="shp0046">
            <a:extLst>
              <a:ext uri="{FF2B5EF4-FFF2-40B4-BE49-F238E27FC236}">
                <a16:creationId xmlns:a16="http://schemas.microsoft.com/office/drawing/2014/main" id="{445826B9-3997-494D-AFE6-7E90595DC968}"/>
              </a:ext>
            </a:extLst>
          </p:cNvPr>
          <p:cNvGraphicFramePr/>
          <p:nvPr/>
        </p:nvGraphicFramePr>
        <p:xfrm>
          <a:off x="4975397" y="1328793"/>
          <a:ext cx="2836426" cy="2094177"/>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fonctionnel – Son profil sociodémographique </a:t>
            </a:r>
          </a:p>
        </p:txBody>
      </p:sp>
      <p:graphicFrame>
        <p:nvGraphicFramePr>
          <p:cNvPr id="148" name="shp0033">
            <a:extLst>
              <a:ext uri="{FF2B5EF4-FFF2-40B4-BE49-F238E27FC236}">
                <a16:creationId xmlns:a16="http://schemas.microsoft.com/office/drawing/2014/main" id="{406E5374-82FF-4624-93AA-8B0D8C650B31}"/>
              </a:ext>
            </a:extLst>
          </p:cNvPr>
          <p:cNvGraphicFramePr/>
          <p:nvPr/>
        </p:nvGraphicFramePr>
        <p:xfrm>
          <a:off x="8550439" y="1723034"/>
          <a:ext cx="894286" cy="894286"/>
        </p:xfrm>
        <a:graphic>
          <a:graphicData uri="http://schemas.openxmlformats.org/drawingml/2006/chart">
            <c:chart xmlns:c="http://schemas.openxmlformats.org/drawingml/2006/chart" xmlns:r="http://schemas.openxmlformats.org/officeDocument/2006/relationships" r:id="rId5"/>
          </a:graphicData>
        </a:graphic>
      </p:graphicFrame>
      <p:sp>
        <p:nvSpPr>
          <p:cNvPr id="149" name="shp0034">
            <a:extLst>
              <a:ext uri="{FF2B5EF4-FFF2-40B4-BE49-F238E27FC236}">
                <a16:creationId xmlns:a16="http://schemas.microsoft.com/office/drawing/2014/main" id="{EA64711D-CE56-43CF-93EC-9C006EC7B081}"/>
              </a:ext>
            </a:extLst>
          </p:cNvPr>
          <p:cNvSpPr txBox="1"/>
          <p:nvPr/>
        </p:nvSpPr>
        <p:spPr>
          <a:xfrm>
            <a:off x="8505238" y="1161870"/>
            <a:ext cx="111694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PCS INDIVIDU</a:t>
            </a:r>
          </a:p>
        </p:txBody>
      </p:sp>
      <p:cxnSp>
        <p:nvCxnSpPr>
          <p:cNvPr id="150" name="shp0035">
            <a:extLst>
              <a:ext uri="{FF2B5EF4-FFF2-40B4-BE49-F238E27FC236}">
                <a16:creationId xmlns:a16="http://schemas.microsoft.com/office/drawing/2014/main" id="{38A7BDAB-C01C-4424-AB08-7355FE8B754E}"/>
              </a:ext>
            </a:extLst>
          </p:cNvPr>
          <p:cNvCxnSpPr>
            <a:cxnSpLocks/>
          </p:cNvCxnSpPr>
          <p:nvPr/>
        </p:nvCxnSpPr>
        <p:spPr>
          <a:xfrm>
            <a:off x="8505239" y="1399530"/>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shp0036">
            <a:extLst>
              <a:ext uri="{FF2B5EF4-FFF2-40B4-BE49-F238E27FC236}">
                <a16:creationId xmlns:a16="http://schemas.microsoft.com/office/drawing/2014/main" id="{BA8BEAB9-993F-4F1F-BB07-3DD2E6753BB2}"/>
              </a:ext>
            </a:extLst>
          </p:cNvPr>
          <p:cNvCxnSpPr>
            <a:cxnSpLocks/>
          </p:cNvCxnSpPr>
          <p:nvPr/>
        </p:nvCxnSpPr>
        <p:spPr>
          <a:xfrm>
            <a:off x="8505239" y="3355534"/>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2" name="shp0037">
            <a:extLst>
              <a:ext uri="{FF2B5EF4-FFF2-40B4-BE49-F238E27FC236}">
                <a16:creationId xmlns:a16="http://schemas.microsoft.com/office/drawing/2014/main" id="{990F3D45-4EA7-4420-8F01-6EB4FA6AA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4598" y="1931057"/>
            <a:ext cx="675093" cy="627551"/>
          </a:xfrm>
          <a:prstGeom prst="rect">
            <a:avLst/>
          </a:prstGeom>
        </p:spPr>
      </p:pic>
      <p:sp>
        <p:nvSpPr>
          <p:cNvPr id="153" name="shp0038">
            <a:extLst>
              <a:ext uri="{FF2B5EF4-FFF2-40B4-BE49-F238E27FC236}">
                <a16:creationId xmlns:a16="http://schemas.microsoft.com/office/drawing/2014/main" id="{B8E70B93-43E0-425C-A0B9-1F1B0AEFFB77}"/>
              </a:ext>
            </a:extLst>
          </p:cNvPr>
          <p:cNvSpPr txBox="1"/>
          <p:nvPr/>
        </p:nvSpPr>
        <p:spPr>
          <a:xfrm>
            <a:off x="8792756" y="2699946"/>
            <a:ext cx="409652" cy="430134"/>
          </a:xfrm>
          <a:prstGeom prst="rect">
            <a:avLst/>
          </a:prstGeom>
          <a:noFill/>
        </p:spPr>
        <p:txBody>
          <a:bodyPr wrap="none" lIns="0" tIns="0" rIns="0" bIns="0" rtlCol="0">
            <a:spAutoFit/>
          </a:bodyPr>
          <a:lstStyle/>
          <a:p>
            <a:pPr algn="ctr" defTabSz="91293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F29107"/>
                </a:solidFill>
                <a:latin typeface="Arial" panose="020B0604020202020204" pitchFamily="34" charset="0"/>
                <a:cs typeface="Arial" panose="020B0604020202020204" pitchFamily="34" charset="0"/>
              </a:rPr>
              <a:t>27%</a:t>
            </a:r>
          </a:p>
        </p:txBody>
      </p:sp>
      <p:graphicFrame>
        <p:nvGraphicFramePr>
          <p:cNvPr id="154" name="shp0039">
            <a:extLst>
              <a:ext uri="{FF2B5EF4-FFF2-40B4-BE49-F238E27FC236}">
                <a16:creationId xmlns:a16="http://schemas.microsoft.com/office/drawing/2014/main" id="{08C331C9-EC95-44B9-BB31-692D3607AC42}"/>
              </a:ext>
            </a:extLst>
          </p:cNvPr>
          <p:cNvGraphicFramePr/>
          <p:nvPr/>
        </p:nvGraphicFramePr>
        <p:xfrm>
          <a:off x="9698707" y="1723034"/>
          <a:ext cx="894286" cy="894286"/>
        </p:xfrm>
        <a:graphic>
          <a:graphicData uri="http://schemas.openxmlformats.org/drawingml/2006/chart">
            <c:chart xmlns:c="http://schemas.openxmlformats.org/drawingml/2006/chart" xmlns:r="http://schemas.openxmlformats.org/officeDocument/2006/relationships" r:id="rId8"/>
          </a:graphicData>
        </a:graphic>
      </p:graphicFrame>
      <p:sp>
        <p:nvSpPr>
          <p:cNvPr id="155" name="shp0040">
            <a:extLst>
              <a:ext uri="{FF2B5EF4-FFF2-40B4-BE49-F238E27FC236}">
                <a16:creationId xmlns:a16="http://schemas.microsoft.com/office/drawing/2014/main" id="{31A1F086-4BA8-4022-A919-1A00BBA3B68C}"/>
              </a:ext>
            </a:extLst>
          </p:cNvPr>
          <p:cNvSpPr txBox="1"/>
          <p:nvPr/>
        </p:nvSpPr>
        <p:spPr>
          <a:xfrm>
            <a:off x="9940999" y="2699946"/>
            <a:ext cx="409705" cy="430190"/>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F29107"/>
                </a:solidFill>
                <a:latin typeface="Arial" panose="020B0604020202020204" pitchFamily="34" charset="0"/>
                <a:cs typeface="Arial" panose="020B0604020202020204" pitchFamily="34" charset="0"/>
              </a:rPr>
              <a:t>29%</a:t>
            </a:r>
          </a:p>
        </p:txBody>
      </p:sp>
      <p:graphicFrame>
        <p:nvGraphicFramePr>
          <p:cNvPr id="156" name="shp0041">
            <a:extLst>
              <a:ext uri="{FF2B5EF4-FFF2-40B4-BE49-F238E27FC236}">
                <a16:creationId xmlns:a16="http://schemas.microsoft.com/office/drawing/2014/main" id="{6EFA8EEB-51A0-4B9C-BD57-043D528D0F6E}"/>
              </a:ext>
            </a:extLst>
          </p:cNvPr>
          <p:cNvGraphicFramePr/>
          <p:nvPr/>
        </p:nvGraphicFramePr>
        <p:xfrm>
          <a:off x="10846974" y="1723034"/>
          <a:ext cx="894286" cy="894286"/>
        </p:xfrm>
        <a:graphic>
          <a:graphicData uri="http://schemas.openxmlformats.org/drawingml/2006/chart">
            <c:chart xmlns:c="http://schemas.openxmlformats.org/drawingml/2006/chart" xmlns:r="http://schemas.openxmlformats.org/officeDocument/2006/relationships" r:id="rId9"/>
          </a:graphicData>
        </a:graphic>
      </p:graphicFrame>
      <p:sp>
        <p:nvSpPr>
          <p:cNvPr id="157" name="shp0042">
            <a:extLst>
              <a:ext uri="{FF2B5EF4-FFF2-40B4-BE49-F238E27FC236}">
                <a16:creationId xmlns:a16="http://schemas.microsoft.com/office/drawing/2014/main" id="{E619E03B-BCE3-47F5-8C38-210E4B6639DA}"/>
              </a:ext>
            </a:extLst>
          </p:cNvPr>
          <p:cNvSpPr txBox="1"/>
          <p:nvPr/>
        </p:nvSpPr>
        <p:spPr>
          <a:xfrm>
            <a:off x="11050886" y="2699946"/>
            <a:ext cx="486462" cy="430134"/>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Inactifs</a:t>
            </a:r>
            <a:br>
              <a:rPr lang="fr-FR" sz="1198" b="1" dirty="0">
                <a:solidFill>
                  <a:srgbClr val="C69B08"/>
                </a:solidFill>
                <a:latin typeface="Arial" panose="020B0604020202020204" pitchFamily="34" charset="0"/>
                <a:cs typeface="Arial" panose="020B0604020202020204" pitchFamily="34" charset="0"/>
              </a:rPr>
            </a:br>
            <a:r>
              <a:rPr lang="fr-FR" sz="1597" b="1" dirty="0">
                <a:solidFill>
                  <a:srgbClr val="F29107"/>
                </a:solidFill>
                <a:latin typeface="Arial" panose="020B0604020202020204" pitchFamily="34" charset="0"/>
                <a:cs typeface="Arial" panose="020B0604020202020204" pitchFamily="34" charset="0"/>
              </a:rPr>
              <a:t>44%</a:t>
            </a:r>
          </a:p>
        </p:txBody>
      </p:sp>
      <p:pic>
        <p:nvPicPr>
          <p:cNvPr id="158" name="shp0043">
            <a:extLst>
              <a:ext uri="{FF2B5EF4-FFF2-40B4-BE49-F238E27FC236}">
                <a16:creationId xmlns:a16="http://schemas.microsoft.com/office/drawing/2014/main" id="{78FACCF2-6322-4CFA-B8D8-BD6199174D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2865" y="1931057"/>
            <a:ext cx="675093" cy="627551"/>
          </a:xfrm>
          <a:prstGeom prst="rect">
            <a:avLst/>
          </a:prstGeom>
        </p:spPr>
      </p:pic>
      <p:pic>
        <p:nvPicPr>
          <p:cNvPr id="159" name="shp0044">
            <a:extLst>
              <a:ext uri="{FF2B5EF4-FFF2-40B4-BE49-F238E27FC236}">
                <a16:creationId xmlns:a16="http://schemas.microsoft.com/office/drawing/2014/main" id="{3A20B395-71B3-435B-9C8C-D0C419D79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1133" y="1931057"/>
            <a:ext cx="675093" cy="627551"/>
          </a:xfrm>
          <a:prstGeom prst="rect">
            <a:avLst/>
          </a:prstGeom>
        </p:spPr>
      </p:pic>
      <p:sp>
        <p:nvSpPr>
          <p:cNvPr id="162" name="shp0047">
            <a:extLst>
              <a:ext uri="{FF2B5EF4-FFF2-40B4-BE49-F238E27FC236}">
                <a16:creationId xmlns:a16="http://schemas.microsoft.com/office/drawing/2014/main" id="{C1F34618-FC12-42DF-BC74-72CF29DB94E5}"/>
              </a:ext>
            </a:extLst>
          </p:cNvPr>
          <p:cNvSpPr txBox="1"/>
          <p:nvPr/>
        </p:nvSpPr>
        <p:spPr>
          <a:xfrm>
            <a:off x="3399928" y="1161870"/>
            <a:ext cx="360046" cy="199705"/>
          </a:xfrm>
          <a:prstGeom prst="rect">
            <a:avLst/>
          </a:prstGeom>
          <a:noFill/>
        </p:spPr>
        <p:txBody>
          <a:bodyPr wrap="squar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ÂGE</a:t>
            </a:r>
          </a:p>
        </p:txBody>
      </p:sp>
      <p:pic>
        <p:nvPicPr>
          <p:cNvPr id="163" name="shp0048">
            <a:extLst>
              <a:ext uri="{FF2B5EF4-FFF2-40B4-BE49-F238E27FC236}">
                <a16:creationId xmlns:a16="http://schemas.microsoft.com/office/drawing/2014/main" id="{152DF5EE-6BF2-4754-95BE-F58942AAA6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1747" y="2016292"/>
            <a:ext cx="570502" cy="570502"/>
          </a:xfrm>
          <a:prstGeom prst="rect">
            <a:avLst/>
          </a:prstGeom>
        </p:spPr>
      </p:pic>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3399927" y="1399530"/>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3399927" y="3355534"/>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6" name="shp0051">
            <a:extLst>
              <a:ext uri="{FF2B5EF4-FFF2-40B4-BE49-F238E27FC236}">
                <a16:creationId xmlns:a16="http://schemas.microsoft.com/office/drawing/2014/main" id="{73353D0D-823C-44A0-AEF7-867E49E50D41}"/>
              </a:ext>
            </a:extLst>
          </p:cNvPr>
          <p:cNvSpPr txBox="1"/>
          <p:nvPr/>
        </p:nvSpPr>
        <p:spPr>
          <a:xfrm>
            <a:off x="3428122" y="2044087"/>
            <a:ext cx="636963" cy="5807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defTabSz="456423" fontAlgn="base">
              <a:lnSpc>
                <a:spcPct val="90000"/>
              </a:lnSpc>
              <a:spcBef>
                <a:spcPct val="0"/>
              </a:spcBef>
              <a:spcAft>
                <a:spcPct val="0"/>
              </a:spcAft>
              <a:defRPr/>
            </a:pPr>
            <a:r>
              <a:rPr lang="fr-FR" sz="1298" dirty="0">
                <a:solidFill>
                  <a:srgbClr val="000000"/>
                </a:solidFill>
              </a:rPr>
              <a:t>Âge</a:t>
            </a:r>
            <a:br>
              <a:rPr lang="fr-FR" sz="1298" dirty="0">
                <a:solidFill>
                  <a:srgbClr val="000000"/>
                </a:solidFill>
              </a:rPr>
            </a:br>
            <a:r>
              <a:rPr lang="fr-FR" sz="1298" dirty="0">
                <a:solidFill>
                  <a:srgbClr val="000000"/>
                </a:solidFill>
              </a:rPr>
              <a:t>moyen </a:t>
            </a:r>
          </a:p>
          <a:p>
            <a:pPr defTabSz="456423" fontAlgn="base">
              <a:lnSpc>
                <a:spcPct val="90000"/>
              </a:lnSpc>
              <a:spcBef>
                <a:spcPct val="0"/>
              </a:spcBef>
              <a:spcAft>
                <a:spcPct val="0"/>
              </a:spcAft>
              <a:defRPr/>
            </a:pPr>
            <a:r>
              <a:rPr lang="fr-FR" sz="1597" b="1" dirty="0">
                <a:solidFill>
                  <a:srgbClr val="000000"/>
                </a:solidFill>
              </a:rPr>
              <a:t>51 ans</a:t>
            </a:r>
          </a:p>
        </p:txBody>
      </p:sp>
      <p:sp>
        <p:nvSpPr>
          <p:cNvPr id="167" name="shp0052">
            <a:extLst>
              <a:ext uri="{FF2B5EF4-FFF2-40B4-BE49-F238E27FC236}">
                <a16:creationId xmlns:a16="http://schemas.microsoft.com/office/drawing/2014/main" id="{36E8DA8B-BD42-4778-893F-2692C9830512}"/>
              </a:ext>
            </a:extLst>
          </p:cNvPr>
          <p:cNvSpPr txBox="1"/>
          <p:nvPr/>
        </p:nvSpPr>
        <p:spPr>
          <a:xfrm>
            <a:off x="388857" y="1161870"/>
            <a:ext cx="44165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SEXE</a:t>
            </a:r>
          </a:p>
        </p:txBody>
      </p:sp>
      <p:graphicFrame>
        <p:nvGraphicFramePr>
          <p:cNvPr id="168" name="shp0053">
            <a:extLst>
              <a:ext uri="{FF2B5EF4-FFF2-40B4-BE49-F238E27FC236}">
                <a16:creationId xmlns:a16="http://schemas.microsoft.com/office/drawing/2014/main" id="{48D75CFF-5AB6-45B7-85E8-D842C49C809B}"/>
              </a:ext>
            </a:extLst>
          </p:cNvPr>
          <p:cNvGraphicFramePr/>
          <p:nvPr/>
        </p:nvGraphicFramePr>
        <p:xfrm>
          <a:off x="940015" y="1593419"/>
          <a:ext cx="1070977" cy="1070977"/>
        </p:xfrm>
        <a:graphic>
          <a:graphicData uri="http://schemas.openxmlformats.org/drawingml/2006/chart">
            <c:chart xmlns:c="http://schemas.openxmlformats.org/drawingml/2006/chart" xmlns:r="http://schemas.openxmlformats.org/officeDocument/2006/relationships" r:id="rId16"/>
          </a:graphicData>
        </a:graphic>
      </p:graphicFrame>
      <p:cxnSp>
        <p:nvCxnSpPr>
          <p:cNvPr id="169" name="shp0054">
            <a:extLst>
              <a:ext uri="{FF2B5EF4-FFF2-40B4-BE49-F238E27FC236}">
                <a16:creationId xmlns:a16="http://schemas.microsoft.com/office/drawing/2014/main" id="{7F67A5E9-F06B-4C16-B2B8-BE2142E1F99C}"/>
              </a:ext>
            </a:extLst>
          </p:cNvPr>
          <p:cNvCxnSpPr>
            <a:cxnSpLocks/>
          </p:cNvCxnSpPr>
          <p:nvPr/>
        </p:nvCxnSpPr>
        <p:spPr>
          <a:xfrm>
            <a:off x="388856" y="1399530"/>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0" name="shp0055">
            <a:extLst>
              <a:ext uri="{FF2B5EF4-FFF2-40B4-BE49-F238E27FC236}">
                <a16:creationId xmlns:a16="http://schemas.microsoft.com/office/drawing/2014/main" id="{E00C4C4C-9C6B-4931-B0FD-BEF6C9D7F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85337" y="2597235"/>
            <a:ext cx="380334" cy="399351"/>
          </a:xfrm>
          <a:prstGeom prst="rect">
            <a:avLst/>
          </a:prstGeom>
        </p:spPr>
      </p:pic>
      <p:pic>
        <p:nvPicPr>
          <p:cNvPr id="171" name="shp0056">
            <a:extLst>
              <a:ext uri="{FF2B5EF4-FFF2-40B4-BE49-F238E27FC236}">
                <a16:creationId xmlns:a16="http://schemas.microsoft.com/office/drawing/2014/main" id="{7B8996CB-6F10-42EC-9DE2-2E3AA4A04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104" y="1593419"/>
            <a:ext cx="313776" cy="313776"/>
          </a:xfrm>
          <a:prstGeom prst="rect">
            <a:avLst/>
          </a:prstGeom>
        </p:spPr>
      </p:pic>
      <p:pic>
        <p:nvPicPr>
          <p:cNvPr id="172" name="shp0057">
            <a:extLst>
              <a:ext uri="{FF2B5EF4-FFF2-40B4-BE49-F238E27FC236}">
                <a16:creationId xmlns:a16="http://schemas.microsoft.com/office/drawing/2014/main" id="{9EE7FA97-7CCB-49A8-82FC-724613DAF5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669" y="2171215"/>
            <a:ext cx="332793" cy="713126"/>
          </a:xfrm>
          <a:prstGeom prst="rect">
            <a:avLst/>
          </a:prstGeom>
        </p:spPr>
      </p:pic>
      <p:pic>
        <p:nvPicPr>
          <p:cNvPr id="173" name="shp0058">
            <a:extLst>
              <a:ext uri="{FF2B5EF4-FFF2-40B4-BE49-F238E27FC236}">
                <a16:creationId xmlns:a16="http://schemas.microsoft.com/office/drawing/2014/main" id="{1DD514F5-8F10-4975-A3F5-E9BE5DFA5D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7908" y="2171215"/>
            <a:ext cx="294759" cy="713126"/>
          </a:xfrm>
          <a:prstGeom prst="rect">
            <a:avLst/>
          </a:prstGeom>
        </p:spPr>
      </p:pic>
      <p:sp>
        <p:nvSpPr>
          <p:cNvPr id="174" name="shp0059">
            <a:extLst>
              <a:ext uri="{FF2B5EF4-FFF2-40B4-BE49-F238E27FC236}">
                <a16:creationId xmlns:a16="http://schemas.microsoft.com/office/drawing/2014/main" id="{8D626D0B-BFFD-42B3-AC63-34F55C395C6B}"/>
              </a:ext>
            </a:extLst>
          </p:cNvPr>
          <p:cNvSpPr txBox="1"/>
          <p:nvPr/>
        </p:nvSpPr>
        <p:spPr>
          <a:xfrm>
            <a:off x="490214"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F29107"/>
                </a:solidFill>
                <a:latin typeface="Arial" panose="020B0604020202020204" pitchFamily="34" charset="0"/>
                <a:cs typeface="Arial" panose="020B0604020202020204" pitchFamily="34" charset="0"/>
              </a:rPr>
              <a:t>51%</a:t>
            </a:r>
          </a:p>
        </p:txBody>
      </p:sp>
      <p:sp>
        <p:nvSpPr>
          <p:cNvPr id="175" name="shp0060">
            <a:extLst>
              <a:ext uri="{FF2B5EF4-FFF2-40B4-BE49-F238E27FC236}">
                <a16:creationId xmlns:a16="http://schemas.microsoft.com/office/drawing/2014/main" id="{AC90C779-F46B-47BB-ABE1-B114455CB03B}"/>
              </a:ext>
            </a:extLst>
          </p:cNvPr>
          <p:cNvSpPr txBox="1"/>
          <p:nvPr/>
        </p:nvSpPr>
        <p:spPr>
          <a:xfrm>
            <a:off x="2200432"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717171"/>
                </a:solidFill>
                <a:latin typeface="Arial" panose="020B0604020202020204" pitchFamily="34" charset="0"/>
                <a:cs typeface="Arial" panose="020B0604020202020204" pitchFamily="34" charset="0"/>
              </a:rPr>
              <a:t>49%</a:t>
            </a:r>
          </a:p>
        </p:txBody>
      </p:sp>
      <p:cxnSp>
        <p:nvCxnSpPr>
          <p:cNvPr id="176" name="shp0061">
            <a:extLst>
              <a:ext uri="{FF2B5EF4-FFF2-40B4-BE49-F238E27FC236}">
                <a16:creationId xmlns:a16="http://schemas.microsoft.com/office/drawing/2014/main" id="{2A429C64-1DDC-4C51-9FD3-847A91BBB9F8}"/>
              </a:ext>
            </a:extLst>
          </p:cNvPr>
          <p:cNvCxnSpPr>
            <a:cxnSpLocks/>
          </p:cNvCxnSpPr>
          <p:nvPr/>
        </p:nvCxnSpPr>
        <p:spPr>
          <a:xfrm>
            <a:off x="388856" y="3355534"/>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fonctionnels (1143)</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RS1 / RS2 / RS6 / RS102 / RS11 </a:t>
            </a:r>
          </a:p>
        </p:txBody>
      </p:sp>
      <p:graphicFrame>
        <p:nvGraphicFramePr>
          <p:cNvPr id="177" name="shp0011">
            <a:extLst>
              <a:ext uri="{FF2B5EF4-FFF2-40B4-BE49-F238E27FC236}">
                <a16:creationId xmlns:a16="http://schemas.microsoft.com/office/drawing/2014/main" id="{49738A35-2373-40F2-BBE4-E4ADF003B4B3}"/>
              </a:ext>
            </a:extLst>
          </p:cNvPr>
          <p:cNvGraphicFramePr/>
          <p:nvPr/>
        </p:nvGraphicFramePr>
        <p:xfrm>
          <a:off x="6590167" y="3644844"/>
          <a:ext cx="3163249" cy="1783445"/>
        </p:xfrm>
        <a:graphic>
          <a:graphicData uri="http://schemas.openxmlformats.org/drawingml/2006/chart">
            <c:chart xmlns:c="http://schemas.openxmlformats.org/drawingml/2006/chart" xmlns:r="http://schemas.openxmlformats.org/officeDocument/2006/relationships" r:id="rId25"/>
          </a:graphicData>
        </a:graphic>
      </p:graphicFrame>
      <p:sp>
        <p:nvSpPr>
          <p:cNvPr id="179" name="shp0012">
            <a:extLst>
              <a:ext uri="{FF2B5EF4-FFF2-40B4-BE49-F238E27FC236}">
                <a16:creationId xmlns:a16="http://schemas.microsoft.com/office/drawing/2014/main" id="{26E7328D-C987-4C4F-8A34-9C1C3CF54F8E}"/>
              </a:ext>
            </a:extLst>
          </p:cNvPr>
          <p:cNvSpPr txBox="1"/>
          <p:nvPr/>
        </p:nvSpPr>
        <p:spPr>
          <a:xfrm>
            <a:off x="6724599" y="3677046"/>
            <a:ext cx="1901488"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PRÉSENCE D’ENFANTS</a:t>
            </a:r>
          </a:p>
        </p:txBody>
      </p:sp>
      <p:cxnSp>
        <p:nvCxnSpPr>
          <p:cNvPr id="180" name="shp0013">
            <a:extLst>
              <a:ext uri="{FF2B5EF4-FFF2-40B4-BE49-F238E27FC236}">
                <a16:creationId xmlns:a16="http://schemas.microsoft.com/office/drawing/2014/main" id="{16DE0830-6DEA-48B7-B7EB-5A16ED5C394C}"/>
              </a:ext>
            </a:extLst>
          </p:cNvPr>
          <p:cNvCxnSpPr>
            <a:cxnSpLocks/>
          </p:cNvCxnSpPr>
          <p:nvPr/>
        </p:nvCxnSpPr>
        <p:spPr>
          <a:xfrm>
            <a:off x="6724599"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hp0014">
            <a:extLst>
              <a:ext uri="{FF2B5EF4-FFF2-40B4-BE49-F238E27FC236}">
                <a16:creationId xmlns:a16="http://schemas.microsoft.com/office/drawing/2014/main" id="{F72E16BA-89B0-4F27-9553-8A5C3CFA8A87}"/>
              </a:ext>
            </a:extLst>
          </p:cNvPr>
          <p:cNvCxnSpPr>
            <a:cxnSpLocks/>
          </p:cNvCxnSpPr>
          <p:nvPr/>
        </p:nvCxnSpPr>
        <p:spPr>
          <a:xfrm>
            <a:off x="6724599"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2" name="shp0015">
            <a:extLst>
              <a:ext uri="{FF2B5EF4-FFF2-40B4-BE49-F238E27FC236}">
                <a16:creationId xmlns:a16="http://schemas.microsoft.com/office/drawing/2014/main" id="{F964DE88-711B-4E4D-B59A-3631CC534294}"/>
              </a:ext>
            </a:extLst>
          </p:cNvPr>
          <p:cNvSpPr txBox="1"/>
          <p:nvPr/>
        </p:nvSpPr>
        <p:spPr>
          <a:xfrm>
            <a:off x="6932354" y="5171414"/>
            <a:ext cx="70409" cy="1382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0</a:t>
            </a:r>
            <a:endParaRPr lang="fr-FR" sz="1597" b="1" dirty="0">
              <a:solidFill>
                <a:srgbClr val="C69B08"/>
              </a:solidFill>
            </a:endParaRPr>
          </a:p>
        </p:txBody>
      </p:sp>
      <p:grpSp>
        <p:nvGrpSpPr>
          <p:cNvPr id="183" name="shp0016">
            <a:extLst>
              <a:ext uri="{FF2B5EF4-FFF2-40B4-BE49-F238E27FC236}">
                <a16:creationId xmlns:a16="http://schemas.microsoft.com/office/drawing/2014/main" id="{8E154A95-1A7F-438C-9FC4-2CE3617D2CBF}"/>
              </a:ext>
            </a:extLst>
          </p:cNvPr>
          <p:cNvGrpSpPr/>
          <p:nvPr/>
        </p:nvGrpSpPr>
        <p:grpSpPr>
          <a:xfrm>
            <a:off x="7684588" y="5049995"/>
            <a:ext cx="239974" cy="270989"/>
            <a:chOff x="4765787" y="5018551"/>
            <a:chExt cx="240394" cy="271463"/>
          </a:xfrm>
        </p:grpSpPr>
        <p:sp>
          <p:nvSpPr>
            <p:cNvPr id="184" name="ZoneTexte 183">
              <a:extLst>
                <a:ext uri="{FF2B5EF4-FFF2-40B4-BE49-F238E27FC236}">
                  <a16:creationId xmlns:a16="http://schemas.microsoft.com/office/drawing/2014/main" id="{B23774E9-8FE2-475E-805F-F664CB27E716}"/>
                </a:ext>
              </a:extLst>
            </p:cNvPr>
            <p:cNvSpPr txBox="1"/>
            <p:nvPr/>
          </p:nvSpPr>
          <p:spPr>
            <a:xfrm>
              <a:off x="4935649"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sp>
          <p:nvSpPr>
            <p:cNvPr id="185" name="Freeform 25">
              <a:extLst>
                <a:ext uri="{FF2B5EF4-FFF2-40B4-BE49-F238E27FC236}">
                  <a16:creationId xmlns:a16="http://schemas.microsoft.com/office/drawing/2014/main" id="{21A176B7-2C32-4FD1-B3C0-60F641CE31E4}"/>
                </a:ext>
              </a:extLst>
            </p:cNvPr>
            <p:cNvSpPr>
              <a:spLocks noEditPoints="1"/>
            </p:cNvSpPr>
            <p:nvPr/>
          </p:nvSpPr>
          <p:spPr bwMode="auto">
            <a:xfrm>
              <a:off x="4765787" y="5018551"/>
              <a:ext cx="127000" cy="271463"/>
            </a:xfrm>
            <a:custGeom>
              <a:avLst/>
              <a:gdLst>
                <a:gd name="T0" fmla="*/ 14 w 91"/>
                <a:gd name="T1" fmla="*/ 98 h 194"/>
                <a:gd name="T2" fmla="*/ 10 w 91"/>
                <a:gd name="T3" fmla="*/ 93 h 194"/>
                <a:gd name="T4" fmla="*/ 10 w 91"/>
                <a:gd name="T5" fmla="*/ 128 h 194"/>
                <a:gd name="T6" fmla="*/ 10 w 91"/>
                <a:gd name="T7" fmla="*/ 128 h 194"/>
                <a:gd name="T8" fmla="*/ 14 w 91"/>
                <a:gd name="T9" fmla="*/ 124 h 194"/>
                <a:gd name="T10" fmla="*/ 14 w 91"/>
                <a:gd name="T11" fmla="*/ 98 h 194"/>
                <a:gd name="T12" fmla="*/ 14 w 91"/>
                <a:gd name="T13" fmla="*/ 98 h 194"/>
                <a:gd name="T14" fmla="*/ 81 w 91"/>
                <a:gd name="T15" fmla="*/ 93 h 194"/>
                <a:gd name="T16" fmla="*/ 81 w 91"/>
                <a:gd name="T17" fmla="*/ 93 h 194"/>
                <a:gd name="T18" fmla="*/ 81 w 91"/>
                <a:gd name="T19" fmla="*/ 93 h 194"/>
                <a:gd name="T20" fmla="*/ 76 w 91"/>
                <a:gd name="T21" fmla="*/ 98 h 194"/>
                <a:gd name="T22" fmla="*/ 76 w 91"/>
                <a:gd name="T23" fmla="*/ 124 h 194"/>
                <a:gd name="T24" fmla="*/ 81 w 91"/>
                <a:gd name="T25" fmla="*/ 129 h 194"/>
                <a:gd name="T26" fmla="*/ 81 w 91"/>
                <a:gd name="T27" fmla="*/ 93 h 194"/>
                <a:gd name="T28" fmla="*/ 64 w 91"/>
                <a:gd name="T29" fmla="*/ 93 h 194"/>
                <a:gd name="T30" fmla="*/ 57 w 91"/>
                <a:gd name="T31" fmla="*/ 93 h 194"/>
                <a:gd name="T32" fmla="*/ 57 w 91"/>
                <a:gd name="T33" fmla="*/ 108 h 194"/>
                <a:gd name="T34" fmla="*/ 36 w 91"/>
                <a:gd name="T35" fmla="*/ 108 h 194"/>
                <a:gd name="T36" fmla="*/ 36 w 91"/>
                <a:gd name="T37" fmla="*/ 93 h 194"/>
                <a:gd name="T38" fmla="*/ 29 w 91"/>
                <a:gd name="T39" fmla="*/ 93 h 194"/>
                <a:gd name="T40" fmla="*/ 29 w 91"/>
                <a:gd name="T41" fmla="*/ 108 h 194"/>
                <a:gd name="T42" fmla="*/ 21 w 91"/>
                <a:gd name="T43" fmla="*/ 108 h 194"/>
                <a:gd name="T44" fmla="*/ 21 w 91"/>
                <a:gd name="T45" fmla="*/ 194 h 194"/>
                <a:gd name="T46" fmla="*/ 72 w 91"/>
                <a:gd name="T47" fmla="*/ 194 h 194"/>
                <a:gd name="T48" fmla="*/ 72 w 91"/>
                <a:gd name="T49" fmla="*/ 108 h 194"/>
                <a:gd name="T50" fmla="*/ 64 w 91"/>
                <a:gd name="T51" fmla="*/ 108 h 194"/>
                <a:gd name="T52" fmla="*/ 64 w 91"/>
                <a:gd name="T53" fmla="*/ 93 h 194"/>
                <a:gd name="T54" fmla="*/ 66 w 91"/>
                <a:gd name="T55" fmla="*/ 188 h 194"/>
                <a:gd name="T56" fmla="*/ 50 w 91"/>
                <a:gd name="T57" fmla="*/ 188 h 194"/>
                <a:gd name="T58" fmla="*/ 50 w 91"/>
                <a:gd name="T59" fmla="*/ 151 h 194"/>
                <a:gd name="T60" fmla="*/ 43 w 91"/>
                <a:gd name="T61" fmla="*/ 151 h 194"/>
                <a:gd name="T62" fmla="*/ 43 w 91"/>
                <a:gd name="T63" fmla="*/ 188 h 194"/>
                <a:gd name="T64" fmla="*/ 27 w 91"/>
                <a:gd name="T65" fmla="*/ 188 h 194"/>
                <a:gd name="T66" fmla="*/ 27 w 91"/>
                <a:gd name="T67" fmla="*/ 114 h 194"/>
                <a:gd name="T68" fmla="*/ 66 w 91"/>
                <a:gd name="T69" fmla="*/ 114 h 194"/>
                <a:gd name="T70" fmla="*/ 66 w 91"/>
                <a:gd name="T71" fmla="*/ 188 h 194"/>
                <a:gd name="T72" fmla="*/ 47 w 91"/>
                <a:gd name="T73" fmla="*/ 88 h 194"/>
                <a:gd name="T74" fmla="*/ 47 w 91"/>
                <a:gd name="T75" fmla="*/ 88 h 194"/>
                <a:gd name="T76" fmla="*/ 78 w 91"/>
                <a:gd name="T77" fmla="*/ 57 h 194"/>
                <a:gd name="T78" fmla="*/ 54 w 91"/>
                <a:gd name="T79" fmla="*/ 27 h 194"/>
                <a:gd name="T80" fmla="*/ 52 w 91"/>
                <a:gd name="T81" fmla="*/ 4 h 194"/>
                <a:gd name="T82" fmla="*/ 42 w 91"/>
                <a:gd name="T83" fmla="*/ 0 h 194"/>
                <a:gd name="T84" fmla="*/ 42 w 91"/>
                <a:gd name="T85" fmla="*/ 7 h 194"/>
                <a:gd name="T86" fmla="*/ 52 w 91"/>
                <a:gd name="T87" fmla="*/ 16 h 194"/>
                <a:gd name="T88" fmla="*/ 44 w 91"/>
                <a:gd name="T89" fmla="*/ 26 h 194"/>
                <a:gd name="T90" fmla="*/ 42 w 91"/>
                <a:gd name="T91" fmla="*/ 26 h 194"/>
                <a:gd name="T92" fmla="*/ 16 w 91"/>
                <a:gd name="T93" fmla="*/ 61 h 194"/>
                <a:gd name="T94" fmla="*/ 47 w 91"/>
                <a:gd name="T95" fmla="*/ 88 h 194"/>
                <a:gd name="T96" fmla="*/ 43 w 91"/>
                <a:gd name="T97" fmla="*/ 33 h 194"/>
                <a:gd name="T98" fmla="*/ 43 w 91"/>
                <a:gd name="T99" fmla="*/ 33 h 194"/>
                <a:gd name="T100" fmla="*/ 45 w 91"/>
                <a:gd name="T101" fmla="*/ 32 h 194"/>
                <a:gd name="T102" fmla="*/ 47 w 91"/>
                <a:gd name="T103" fmla="*/ 32 h 194"/>
                <a:gd name="T104" fmla="*/ 72 w 91"/>
                <a:gd name="T105" fmla="*/ 57 h 194"/>
                <a:gd name="T106" fmla="*/ 47 w 91"/>
                <a:gd name="T107" fmla="*/ 82 h 194"/>
                <a:gd name="T108" fmla="*/ 22 w 91"/>
                <a:gd name="T109" fmla="*/ 57 h 194"/>
                <a:gd name="T110" fmla="*/ 43 w 91"/>
                <a:gd name="T111" fmla="*/ 3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94">
                  <a:moveTo>
                    <a:pt x="14" y="98"/>
                  </a:moveTo>
                  <a:cubicBezTo>
                    <a:pt x="10" y="93"/>
                    <a:pt x="10" y="93"/>
                    <a:pt x="10" y="93"/>
                  </a:cubicBezTo>
                  <a:cubicBezTo>
                    <a:pt x="0" y="103"/>
                    <a:pt x="0" y="119"/>
                    <a:pt x="10" y="128"/>
                  </a:cubicBezTo>
                  <a:cubicBezTo>
                    <a:pt x="10" y="128"/>
                    <a:pt x="10" y="128"/>
                    <a:pt x="10" y="128"/>
                  </a:cubicBezTo>
                  <a:cubicBezTo>
                    <a:pt x="14" y="124"/>
                    <a:pt x="14" y="124"/>
                    <a:pt x="14" y="124"/>
                  </a:cubicBezTo>
                  <a:cubicBezTo>
                    <a:pt x="7" y="117"/>
                    <a:pt x="7" y="105"/>
                    <a:pt x="14" y="98"/>
                  </a:cubicBezTo>
                  <a:cubicBezTo>
                    <a:pt x="14" y="98"/>
                    <a:pt x="14" y="98"/>
                    <a:pt x="14" y="98"/>
                  </a:cubicBezTo>
                  <a:close/>
                  <a:moveTo>
                    <a:pt x="81" y="93"/>
                  </a:moveTo>
                  <a:cubicBezTo>
                    <a:pt x="81" y="93"/>
                    <a:pt x="81" y="93"/>
                    <a:pt x="81" y="93"/>
                  </a:cubicBezTo>
                  <a:cubicBezTo>
                    <a:pt x="81" y="93"/>
                    <a:pt x="81" y="93"/>
                    <a:pt x="81" y="93"/>
                  </a:cubicBezTo>
                  <a:cubicBezTo>
                    <a:pt x="76" y="98"/>
                    <a:pt x="76" y="98"/>
                    <a:pt x="76" y="98"/>
                  </a:cubicBezTo>
                  <a:cubicBezTo>
                    <a:pt x="83" y="105"/>
                    <a:pt x="83" y="117"/>
                    <a:pt x="76" y="124"/>
                  </a:cubicBezTo>
                  <a:cubicBezTo>
                    <a:pt x="81" y="129"/>
                    <a:pt x="81" y="129"/>
                    <a:pt x="81" y="129"/>
                  </a:cubicBezTo>
                  <a:cubicBezTo>
                    <a:pt x="90" y="119"/>
                    <a:pt x="91" y="103"/>
                    <a:pt x="81" y="93"/>
                  </a:cubicBezTo>
                  <a:close/>
                  <a:moveTo>
                    <a:pt x="64" y="93"/>
                  </a:moveTo>
                  <a:cubicBezTo>
                    <a:pt x="57" y="93"/>
                    <a:pt x="57" y="93"/>
                    <a:pt x="57" y="93"/>
                  </a:cubicBezTo>
                  <a:cubicBezTo>
                    <a:pt x="57" y="108"/>
                    <a:pt x="57" y="108"/>
                    <a:pt x="57" y="108"/>
                  </a:cubicBezTo>
                  <a:cubicBezTo>
                    <a:pt x="36" y="108"/>
                    <a:pt x="36" y="108"/>
                    <a:pt x="36" y="108"/>
                  </a:cubicBezTo>
                  <a:cubicBezTo>
                    <a:pt x="36" y="93"/>
                    <a:pt x="36" y="93"/>
                    <a:pt x="36" y="93"/>
                  </a:cubicBezTo>
                  <a:cubicBezTo>
                    <a:pt x="29" y="93"/>
                    <a:pt x="29" y="93"/>
                    <a:pt x="29" y="93"/>
                  </a:cubicBezTo>
                  <a:cubicBezTo>
                    <a:pt x="29" y="108"/>
                    <a:pt x="29" y="108"/>
                    <a:pt x="29" y="108"/>
                  </a:cubicBezTo>
                  <a:cubicBezTo>
                    <a:pt x="21" y="108"/>
                    <a:pt x="21" y="108"/>
                    <a:pt x="21" y="108"/>
                  </a:cubicBezTo>
                  <a:cubicBezTo>
                    <a:pt x="21" y="194"/>
                    <a:pt x="21" y="194"/>
                    <a:pt x="21" y="194"/>
                  </a:cubicBezTo>
                  <a:cubicBezTo>
                    <a:pt x="72" y="194"/>
                    <a:pt x="72" y="194"/>
                    <a:pt x="72" y="194"/>
                  </a:cubicBezTo>
                  <a:cubicBezTo>
                    <a:pt x="72" y="108"/>
                    <a:pt x="72" y="108"/>
                    <a:pt x="72" y="108"/>
                  </a:cubicBezTo>
                  <a:cubicBezTo>
                    <a:pt x="64" y="108"/>
                    <a:pt x="64" y="108"/>
                    <a:pt x="64" y="108"/>
                  </a:cubicBezTo>
                  <a:lnTo>
                    <a:pt x="64" y="93"/>
                  </a:lnTo>
                  <a:close/>
                  <a:moveTo>
                    <a:pt x="66" y="188"/>
                  </a:moveTo>
                  <a:cubicBezTo>
                    <a:pt x="50" y="188"/>
                    <a:pt x="50" y="188"/>
                    <a:pt x="50" y="188"/>
                  </a:cubicBezTo>
                  <a:cubicBezTo>
                    <a:pt x="50" y="151"/>
                    <a:pt x="50" y="151"/>
                    <a:pt x="50" y="151"/>
                  </a:cubicBezTo>
                  <a:cubicBezTo>
                    <a:pt x="43" y="151"/>
                    <a:pt x="43" y="151"/>
                    <a:pt x="43" y="151"/>
                  </a:cubicBezTo>
                  <a:cubicBezTo>
                    <a:pt x="43" y="188"/>
                    <a:pt x="43" y="188"/>
                    <a:pt x="43" y="188"/>
                  </a:cubicBezTo>
                  <a:cubicBezTo>
                    <a:pt x="27" y="188"/>
                    <a:pt x="27" y="188"/>
                    <a:pt x="27" y="188"/>
                  </a:cubicBezTo>
                  <a:cubicBezTo>
                    <a:pt x="27" y="114"/>
                    <a:pt x="27" y="114"/>
                    <a:pt x="27" y="114"/>
                  </a:cubicBezTo>
                  <a:cubicBezTo>
                    <a:pt x="66" y="114"/>
                    <a:pt x="66" y="114"/>
                    <a:pt x="66" y="114"/>
                  </a:cubicBezTo>
                  <a:lnTo>
                    <a:pt x="66" y="188"/>
                  </a:lnTo>
                  <a:close/>
                  <a:moveTo>
                    <a:pt x="47" y="88"/>
                  </a:moveTo>
                  <a:cubicBezTo>
                    <a:pt x="47" y="88"/>
                    <a:pt x="47" y="88"/>
                    <a:pt x="47" y="88"/>
                  </a:cubicBezTo>
                  <a:cubicBezTo>
                    <a:pt x="64" y="88"/>
                    <a:pt x="78" y="74"/>
                    <a:pt x="78" y="57"/>
                  </a:cubicBezTo>
                  <a:cubicBezTo>
                    <a:pt x="78" y="43"/>
                    <a:pt x="68" y="30"/>
                    <a:pt x="54" y="27"/>
                  </a:cubicBezTo>
                  <a:cubicBezTo>
                    <a:pt x="60" y="20"/>
                    <a:pt x="59" y="10"/>
                    <a:pt x="52" y="4"/>
                  </a:cubicBezTo>
                  <a:cubicBezTo>
                    <a:pt x="49" y="2"/>
                    <a:pt x="45" y="0"/>
                    <a:pt x="42" y="0"/>
                  </a:cubicBezTo>
                  <a:cubicBezTo>
                    <a:pt x="42" y="7"/>
                    <a:pt x="42" y="7"/>
                    <a:pt x="42" y="7"/>
                  </a:cubicBezTo>
                  <a:cubicBezTo>
                    <a:pt x="47" y="6"/>
                    <a:pt x="52" y="11"/>
                    <a:pt x="52" y="16"/>
                  </a:cubicBezTo>
                  <a:cubicBezTo>
                    <a:pt x="52" y="21"/>
                    <a:pt x="49" y="25"/>
                    <a:pt x="44" y="26"/>
                  </a:cubicBezTo>
                  <a:cubicBezTo>
                    <a:pt x="42" y="26"/>
                    <a:pt x="42" y="26"/>
                    <a:pt x="42" y="26"/>
                  </a:cubicBezTo>
                  <a:cubicBezTo>
                    <a:pt x="25" y="29"/>
                    <a:pt x="13" y="44"/>
                    <a:pt x="16" y="61"/>
                  </a:cubicBezTo>
                  <a:cubicBezTo>
                    <a:pt x="18" y="77"/>
                    <a:pt x="31" y="88"/>
                    <a:pt x="47" y="88"/>
                  </a:cubicBezTo>
                  <a:close/>
                  <a:moveTo>
                    <a:pt x="43" y="33"/>
                  </a:moveTo>
                  <a:cubicBezTo>
                    <a:pt x="43" y="33"/>
                    <a:pt x="43" y="33"/>
                    <a:pt x="43" y="33"/>
                  </a:cubicBezTo>
                  <a:cubicBezTo>
                    <a:pt x="44" y="33"/>
                    <a:pt x="44" y="32"/>
                    <a:pt x="45" y="32"/>
                  </a:cubicBezTo>
                  <a:cubicBezTo>
                    <a:pt x="47" y="32"/>
                    <a:pt x="47" y="32"/>
                    <a:pt x="47" y="32"/>
                  </a:cubicBezTo>
                  <a:cubicBezTo>
                    <a:pt x="60" y="32"/>
                    <a:pt x="72" y="43"/>
                    <a:pt x="72" y="57"/>
                  </a:cubicBezTo>
                  <a:cubicBezTo>
                    <a:pt x="72" y="71"/>
                    <a:pt x="61" y="82"/>
                    <a:pt x="47" y="82"/>
                  </a:cubicBezTo>
                  <a:cubicBezTo>
                    <a:pt x="34" y="82"/>
                    <a:pt x="22" y="71"/>
                    <a:pt x="22" y="57"/>
                  </a:cubicBezTo>
                  <a:cubicBezTo>
                    <a:pt x="22" y="45"/>
                    <a:pt x="31" y="35"/>
                    <a:pt x="43" y="3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87" name="shp0017">
            <a:extLst>
              <a:ext uri="{FF2B5EF4-FFF2-40B4-BE49-F238E27FC236}">
                <a16:creationId xmlns:a16="http://schemas.microsoft.com/office/drawing/2014/main" id="{7BEEDD94-3809-45C2-A4C8-19FC4C67B148}"/>
              </a:ext>
            </a:extLst>
          </p:cNvPr>
          <p:cNvGrpSpPr/>
          <p:nvPr/>
        </p:nvGrpSpPr>
        <p:grpSpPr>
          <a:xfrm>
            <a:off x="8371834" y="5013548"/>
            <a:ext cx="461414" cy="307437"/>
            <a:chOff x="5454236" y="4982039"/>
            <a:chExt cx="462222" cy="307975"/>
          </a:xfrm>
        </p:grpSpPr>
        <p:sp>
          <p:nvSpPr>
            <p:cNvPr id="188" name="ZoneTexte 187">
              <a:extLst>
                <a:ext uri="{FF2B5EF4-FFF2-40B4-BE49-F238E27FC236}">
                  <a16:creationId xmlns:a16="http://schemas.microsoft.com/office/drawing/2014/main" id="{F259E72C-E1B8-4368-A63A-9DC362D058D3}"/>
                </a:ext>
              </a:extLst>
            </p:cNvPr>
            <p:cNvSpPr txBox="1"/>
            <p:nvPr/>
          </p:nvSpPr>
          <p:spPr>
            <a:xfrm>
              <a:off x="5845926"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sp>
          <p:nvSpPr>
            <p:cNvPr id="189" name="Freeform 26">
              <a:extLst>
                <a:ext uri="{FF2B5EF4-FFF2-40B4-BE49-F238E27FC236}">
                  <a16:creationId xmlns:a16="http://schemas.microsoft.com/office/drawing/2014/main" id="{AB2EC3A3-6DE7-48D4-B828-1CE85521D399}"/>
                </a:ext>
              </a:extLst>
            </p:cNvPr>
            <p:cNvSpPr>
              <a:spLocks noEditPoints="1"/>
            </p:cNvSpPr>
            <p:nvPr/>
          </p:nvSpPr>
          <p:spPr bwMode="auto">
            <a:xfrm>
              <a:off x="5454236" y="4982039"/>
              <a:ext cx="328613" cy="307975"/>
            </a:xfrm>
            <a:custGeom>
              <a:avLst/>
              <a:gdLst>
                <a:gd name="T0" fmla="*/ 69 w 235"/>
                <a:gd name="T1" fmla="*/ 217 h 220"/>
                <a:gd name="T2" fmla="*/ 62 w 235"/>
                <a:gd name="T3" fmla="*/ 188 h 220"/>
                <a:gd name="T4" fmla="*/ 43 w 235"/>
                <a:gd name="T5" fmla="*/ 217 h 220"/>
                <a:gd name="T6" fmla="*/ 49 w 235"/>
                <a:gd name="T7" fmla="*/ 188 h 220"/>
                <a:gd name="T8" fmla="*/ 43 w 235"/>
                <a:gd name="T9" fmla="*/ 217 h 220"/>
                <a:gd name="T10" fmla="*/ 27 w 235"/>
                <a:gd name="T11" fmla="*/ 41 h 220"/>
                <a:gd name="T12" fmla="*/ 87 w 235"/>
                <a:gd name="T13" fmla="*/ 41 h 220"/>
                <a:gd name="T14" fmla="*/ 114 w 235"/>
                <a:gd name="T15" fmla="*/ 28 h 220"/>
                <a:gd name="T16" fmla="*/ 97 w 235"/>
                <a:gd name="T17" fmla="*/ 38 h 220"/>
                <a:gd name="T18" fmla="*/ 88 w 235"/>
                <a:gd name="T19" fmla="*/ 30 h 220"/>
                <a:gd name="T20" fmla="*/ 88 w 235"/>
                <a:gd name="T21" fmla="*/ 28 h 220"/>
                <a:gd name="T22" fmla="*/ 27 w 235"/>
                <a:gd name="T23" fmla="*/ 28 h 220"/>
                <a:gd name="T24" fmla="*/ 15 w 235"/>
                <a:gd name="T25" fmla="*/ 38 h 220"/>
                <a:gd name="T26" fmla="*/ 0 w 235"/>
                <a:gd name="T27" fmla="*/ 28 h 220"/>
                <a:gd name="T28" fmla="*/ 32 w 235"/>
                <a:gd name="T29" fmla="*/ 31 h 220"/>
                <a:gd name="T30" fmla="*/ 60 w 235"/>
                <a:gd name="T31" fmla="*/ 9 h 220"/>
                <a:gd name="T32" fmla="*/ 81 w 235"/>
                <a:gd name="T33" fmla="*/ 31 h 220"/>
                <a:gd name="T34" fmla="*/ 57 w 235"/>
                <a:gd name="T35" fmla="*/ 58 h 220"/>
                <a:gd name="T36" fmla="*/ 32 w 235"/>
                <a:gd name="T37" fmla="*/ 31 h 220"/>
                <a:gd name="T38" fmla="*/ 202 w 235"/>
                <a:gd name="T39" fmla="*/ 119 h 220"/>
                <a:gd name="T40" fmla="*/ 180 w 235"/>
                <a:gd name="T41" fmla="*/ 134 h 220"/>
                <a:gd name="T42" fmla="*/ 174 w 235"/>
                <a:gd name="T43" fmla="*/ 119 h 220"/>
                <a:gd name="T44" fmla="*/ 165 w 235"/>
                <a:gd name="T45" fmla="*/ 134 h 220"/>
                <a:gd name="T46" fmla="*/ 217 w 235"/>
                <a:gd name="T47" fmla="*/ 220 h 220"/>
                <a:gd name="T48" fmla="*/ 208 w 235"/>
                <a:gd name="T49" fmla="*/ 134 h 220"/>
                <a:gd name="T50" fmla="*/ 210 w 235"/>
                <a:gd name="T51" fmla="*/ 214 h 220"/>
                <a:gd name="T52" fmla="*/ 194 w 235"/>
                <a:gd name="T53" fmla="*/ 177 h 220"/>
                <a:gd name="T54" fmla="*/ 188 w 235"/>
                <a:gd name="T55" fmla="*/ 214 h 220"/>
                <a:gd name="T56" fmla="*/ 172 w 235"/>
                <a:gd name="T57" fmla="*/ 140 h 220"/>
                <a:gd name="T58" fmla="*/ 210 w 235"/>
                <a:gd name="T59" fmla="*/ 214 h 220"/>
                <a:gd name="T60" fmla="*/ 225 w 235"/>
                <a:gd name="T61" fmla="*/ 119 h 220"/>
                <a:gd name="T62" fmla="*/ 220 w 235"/>
                <a:gd name="T63" fmla="*/ 124 h 220"/>
                <a:gd name="T64" fmla="*/ 225 w 235"/>
                <a:gd name="T65" fmla="*/ 155 h 220"/>
                <a:gd name="T66" fmla="*/ 96 w 235"/>
                <a:gd name="T67" fmla="*/ 118 h 220"/>
                <a:gd name="T68" fmla="*/ 96 w 235"/>
                <a:gd name="T69" fmla="*/ 77 h 220"/>
                <a:gd name="T70" fmla="*/ 93 w 235"/>
                <a:gd name="T71" fmla="*/ 111 h 220"/>
                <a:gd name="T72" fmla="*/ 40 w 235"/>
                <a:gd name="T73" fmla="*/ 66 h 220"/>
                <a:gd name="T74" fmla="*/ 22 w 235"/>
                <a:gd name="T75" fmla="*/ 82 h 220"/>
                <a:gd name="T76" fmla="*/ 18 w 235"/>
                <a:gd name="T77" fmla="*/ 118 h 220"/>
                <a:gd name="T78" fmla="*/ 0 w 235"/>
                <a:gd name="T79" fmla="*/ 159 h 220"/>
                <a:gd name="T80" fmla="*/ 114 w 235"/>
                <a:gd name="T81" fmla="*/ 159 h 220"/>
                <a:gd name="T82" fmla="*/ 96 w 235"/>
                <a:gd name="T83" fmla="*/ 118 h 220"/>
                <a:gd name="T84" fmla="*/ 8 w 235"/>
                <a:gd name="T85" fmla="*/ 158 h 220"/>
                <a:gd name="T86" fmla="*/ 71 w 235"/>
                <a:gd name="T87" fmla="*/ 76 h 220"/>
                <a:gd name="T88" fmla="*/ 191 w 235"/>
                <a:gd name="T89" fmla="*/ 114 h 220"/>
                <a:gd name="T90" fmla="*/ 222 w 235"/>
                <a:gd name="T91" fmla="*/ 83 h 220"/>
                <a:gd name="T92" fmla="*/ 197 w 235"/>
                <a:gd name="T93" fmla="*/ 30 h 220"/>
                <a:gd name="T94" fmla="*/ 186 w 235"/>
                <a:gd name="T95" fmla="*/ 33 h 220"/>
                <a:gd name="T96" fmla="*/ 188 w 235"/>
                <a:gd name="T97" fmla="*/ 52 h 220"/>
                <a:gd name="T98" fmla="*/ 160 w 235"/>
                <a:gd name="T99" fmla="*/ 87 h 220"/>
                <a:gd name="T100" fmla="*/ 187 w 235"/>
                <a:gd name="T101" fmla="*/ 59 h 220"/>
                <a:gd name="T102" fmla="*/ 189 w 235"/>
                <a:gd name="T103" fmla="*/ 58 h 220"/>
                <a:gd name="T104" fmla="*/ 216 w 235"/>
                <a:gd name="T105" fmla="*/ 83 h 220"/>
                <a:gd name="T106" fmla="*/ 167 w 235"/>
                <a:gd name="T107" fmla="*/ 83 h 220"/>
                <a:gd name="T108" fmla="*/ 159 w 235"/>
                <a:gd name="T109" fmla="*/ 124 h 220"/>
                <a:gd name="T110" fmla="*/ 154 w 235"/>
                <a:gd name="T111" fmla="*/ 154 h 220"/>
                <a:gd name="T112" fmla="*/ 159 w 235"/>
                <a:gd name="T113"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220">
                  <a:moveTo>
                    <a:pt x="62" y="217"/>
                  </a:moveTo>
                  <a:cubicBezTo>
                    <a:pt x="69" y="217"/>
                    <a:pt x="69" y="217"/>
                    <a:pt x="69" y="217"/>
                  </a:cubicBezTo>
                  <a:cubicBezTo>
                    <a:pt x="69" y="188"/>
                    <a:pt x="69" y="188"/>
                    <a:pt x="69" y="188"/>
                  </a:cubicBezTo>
                  <a:cubicBezTo>
                    <a:pt x="62" y="188"/>
                    <a:pt x="62" y="188"/>
                    <a:pt x="62" y="188"/>
                  </a:cubicBezTo>
                  <a:lnTo>
                    <a:pt x="62" y="217"/>
                  </a:lnTo>
                  <a:close/>
                  <a:moveTo>
                    <a:pt x="43" y="217"/>
                  </a:moveTo>
                  <a:cubicBezTo>
                    <a:pt x="49" y="217"/>
                    <a:pt x="49" y="217"/>
                    <a:pt x="49" y="217"/>
                  </a:cubicBezTo>
                  <a:cubicBezTo>
                    <a:pt x="49" y="188"/>
                    <a:pt x="49" y="188"/>
                    <a:pt x="49" y="188"/>
                  </a:cubicBezTo>
                  <a:cubicBezTo>
                    <a:pt x="43" y="188"/>
                    <a:pt x="43" y="188"/>
                    <a:pt x="43" y="188"/>
                  </a:cubicBezTo>
                  <a:lnTo>
                    <a:pt x="43" y="217"/>
                  </a:lnTo>
                  <a:close/>
                  <a:moveTo>
                    <a:pt x="16" y="44"/>
                  </a:moveTo>
                  <a:cubicBezTo>
                    <a:pt x="20" y="44"/>
                    <a:pt x="24" y="43"/>
                    <a:pt x="27" y="41"/>
                  </a:cubicBezTo>
                  <a:cubicBezTo>
                    <a:pt x="31" y="57"/>
                    <a:pt x="48" y="67"/>
                    <a:pt x="65" y="63"/>
                  </a:cubicBezTo>
                  <a:cubicBezTo>
                    <a:pt x="76" y="60"/>
                    <a:pt x="84" y="52"/>
                    <a:pt x="87" y="41"/>
                  </a:cubicBezTo>
                  <a:cubicBezTo>
                    <a:pt x="94" y="46"/>
                    <a:pt x="104" y="45"/>
                    <a:pt x="110" y="39"/>
                  </a:cubicBezTo>
                  <a:cubicBezTo>
                    <a:pt x="112" y="36"/>
                    <a:pt x="114" y="32"/>
                    <a:pt x="114" y="28"/>
                  </a:cubicBezTo>
                  <a:cubicBezTo>
                    <a:pt x="107" y="28"/>
                    <a:pt x="107" y="28"/>
                    <a:pt x="107" y="28"/>
                  </a:cubicBezTo>
                  <a:cubicBezTo>
                    <a:pt x="107" y="34"/>
                    <a:pt x="103" y="38"/>
                    <a:pt x="97" y="38"/>
                  </a:cubicBezTo>
                  <a:cubicBezTo>
                    <a:pt x="97" y="38"/>
                    <a:pt x="97" y="38"/>
                    <a:pt x="97" y="38"/>
                  </a:cubicBezTo>
                  <a:cubicBezTo>
                    <a:pt x="93" y="38"/>
                    <a:pt x="89" y="35"/>
                    <a:pt x="88" y="30"/>
                  </a:cubicBezTo>
                  <a:cubicBezTo>
                    <a:pt x="88" y="29"/>
                    <a:pt x="88" y="29"/>
                    <a:pt x="88" y="29"/>
                  </a:cubicBezTo>
                  <a:cubicBezTo>
                    <a:pt x="88" y="28"/>
                    <a:pt x="88" y="28"/>
                    <a:pt x="88" y="28"/>
                  </a:cubicBezTo>
                  <a:cubicBezTo>
                    <a:pt x="85" y="11"/>
                    <a:pt x="69" y="0"/>
                    <a:pt x="52" y="3"/>
                  </a:cubicBezTo>
                  <a:cubicBezTo>
                    <a:pt x="39" y="5"/>
                    <a:pt x="29" y="15"/>
                    <a:pt x="27" y="28"/>
                  </a:cubicBezTo>
                  <a:cubicBezTo>
                    <a:pt x="27" y="29"/>
                    <a:pt x="27" y="29"/>
                    <a:pt x="27" y="30"/>
                  </a:cubicBezTo>
                  <a:cubicBezTo>
                    <a:pt x="26" y="35"/>
                    <a:pt x="21" y="39"/>
                    <a:pt x="15" y="38"/>
                  </a:cubicBezTo>
                  <a:cubicBezTo>
                    <a:pt x="11" y="37"/>
                    <a:pt x="7" y="33"/>
                    <a:pt x="7" y="28"/>
                  </a:cubicBezTo>
                  <a:cubicBezTo>
                    <a:pt x="0" y="28"/>
                    <a:pt x="0" y="28"/>
                    <a:pt x="0" y="28"/>
                  </a:cubicBezTo>
                  <a:cubicBezTo>
                    <a:pt x="0" y="37"/>
                    <a:pt x="7" y="44"/>
                    <a:pt x="16" y="44"/>
                  </a:cubicBezTo>
                  <a:close/>
                  <a:moveTo>
                    <a:pt x="32" y="31"/>
                  </a:moveTo>
                  <a:cubicBezTo>
                    <a:pt x="32" y="30"/>
                    <a:pt x="32" y="30"/>
                    <a:pt x="32" y="30"/>
                  </a:cubicBezTo>
                  <a:cubicBezTo>
                    <a:pt x="34" y="16"/>
                    <a:pt x="47" y="7"/>
                    <a:pt x="60" y="9"/>
                  </a:cubicBezTo>
                  <a:cubicBezTo>
                    <a:pt x="71" y="10"/>
                    <a:pt x="79" y="19"/>
                    <a:pt x="81" y="29"/>
                  </a:cubicBezTo>
                  <a:cubicBezTo>
                    <a:pt x="81" y="30"/>
                    <a:pt x="81" y="31"/>
                    <a:pt x="81" y="31"/>
                  </a:cubicBezTo>
                  <a:cubicBezTo>
                    <a:pt x="81" y="33"/>
                    <a:pt x="81" y="33"/>
                    <a:pt x="81" y="33"/>
                  </a:cubicBezTo>
                  <a:cubicBezTo>
                    <a:pt x="81" y="47"/>
                    <a:pt x="70" y="58"/>
                    <a:pt x="57" y="58"/>
                  </a:cubicBezTo>
                  <a:cubicBezTo>
                    <a:pt x="43" y="58"/>
                    <a:pt x="33" y="47"/>
                    <a:pt x="32" y="33"/>
                  </a:cubicBezTo>
                  <a:lnTo>
                    <a:pt x="32" y="31"/>
                  </a:lnTo>
                  <a:close/>
                  <a:moveTo>
                    <a:pt x="208" y="119"/>
                  </a:moveTo>
                  <a:cubicBezTo>
                    <a:pt x="202" y="119"/>
                    <a:pt x="202" y="119"/>
                    <a:pt x="202" y="119"/>
                  </a:cubicBezTo>
                  <a:cubicBezTo>
                    <a:pt x="202" y="134"/>
                    <a:pt x="202" y="134"/>
                    <a:pt x="202" y="134"/>
                  </a:cubicBezTo>
                  <a:cubicBezTo>
                    <a:pt x="180" y="134"/>
                    <a:pt x="180" y="134"/>
                    <a:pt x="180" y="134"/>
                  </a:cubicBezTo>
                  <a:cubicBezTo>
                    <a:pt x="180" y="119"/>
                    <a:pt x="180" y="119"/>
                    <a:pt x="180" y="119"/>
                  </a:cubicBezTo>
                  <a:cubicBezTo>
                    <a:pt x="174" y="119"/>
                    <a:pt x="174" y="119"/>
                    <a:pt x="174" y="119"/>
                  </a:cubicBezTo>
                  <a:cubicBezTo>
                    <a:pt x="174" y="134"/>
                    <a:pt x="174" y="134"/>
                    <a:pt x="174" y="134"/>
                  </a:cubicBezTo>
                  <a:cubicBezTo>
                    <a:pt x="165" y="134"/>
                    <a:pt x="165" y="134"/>
                    <a:pt x="165" y="134"/>
                  </a:cubicBezTo>
                  <a:cubicBezTo>
                    <a:pt x="165" y="220"/>
                    <a:pt x="165" y="220"/>
                    <a:pt x="165" y="220"/>
                  </a:cubicBezTo>
                  <a:cubicBezTo>
                    <a:pt x="217" y="220"/>
                    <a:pt x="217" y="220"/>
                    <a:pt x="217" y="220"/>
                  </a:cubicBezTo>
                  <a:cubicBezTo>
                    <a:pt x="217" y="134"/>
                    <a:pt x="217" y="134"/>
                    <a:pt x="217" y="134"/>
                  </a:cubicBezTo>
                  <a:cubicBezTo>
                    <a:pt x="208" y="134"/>
                    <a:pt x="208" y="134"/>
                    <a:pt x="208" y="134"/>
                  </a:cubicBezTo>
                  <a:lnTo>
                    <a:pt x="208" y="119"/>
                  </a:lnTo>
                  <a:close/>
                  <a:moveTo>
                    <a:pt x="210" y="214"/>
                  </a:moveTo>
                  <a:cubicBezTo>
                    <a:pt x="194" y="214"/>
                    <a:pt x="194" y="214"/>
                    <a:pt x="194" y="214"/>
                  </a:cubicBezTo>
                  <a:cubicBezTo>
                    <a:pt x="194" y="177"/>
                    <a:pt x="194" y="177"/>
                    <a:pt x="194" y="177"/>
                  </a:cubicBezTo>
                  <a:cubicBezTo>
                    <a:pt x="188" y="177"/>
                    <a:pt x="188" y="177"/>
                    <a:pt x="188" y="177"/>
                  </a:cubicBezTo>
                  <a:cubicBezTo>
                    <a:pt x="188" y="214"/>
                    <a:pt x="188" y="214"/>
                    <a:pt x="188" y="214"/>
                  </a:cubicBezTo>
                  <a:cubicBezTo>
                    <a:pt x="172" y="214"/>
                    <a:pt x="172" y="214"/>
                    <a:pt x="172" y="214"/>
                  </a:cubicBezTo>
                  <a:cubicBezTo>
                    <a:pt x="172" y="140"/>
                    <a:pt x="172" y="140"/>
                    <a:pt x="172" y="140"/>
                  </a:cubicBezTo>
                  <a:cubicBezTo>
                    <a:pt x="210" y="140"/>
                    <a:pt x="210" y="140"/>
                    <a:pt x="210" y="140"/>
                  </a:cubicBezTo>
                  <a:lnTo>
                    <a:pt x="210" y="214"/>
                  </a:lnTo>
                  <a:close/>
                  <a:moveTo>
                    <a:pt x="225" y="119"/>
                  </a:moveTo>
                  <a:cubicBezTo>
                    <a:pt x="225" y="119"/>
                    <a:pt x="225" y="119"/>
                    <a:pt x="225" y="119"/>
                  </a:cubicBezTo>
                  <a:cubicBezTo>
                    <a:pt x="225" y="119"/>
                    <a:pt x="225" y="119"/>
                    <a:pt x="225" y="119"/>
                  </a:cubicBezTo>
                  <a:cubicBezTo>
                    <a:pt x="220" y="124"/>
                    <a:pt x="220" y="124"/>
                    <a:pt x="220" y="124"/>
                  </a:cubicBezTo>
                  <a:cubicBezTo>
                    <a:pt x="228" y="131"/>
                    <a:pt x="228" y="143"/>
                    <a:pt x="220" y="150"/>
                  </a:cubicBezTo>
                  <a:cubicBezTo>
                    <a:pt x="225" y="155"/>
                    <a:pt x="225" y="155"/>
                    <a:pt x="225" y="155"/>
                  </a:cubicBezTo>
                  <a:cubicBezTo>
                    <a:pt x="235" y="145"/>
                    <a:pt x="235" y="129"/>
                    <a:pt x="225" y="119"/>
                  </a:cubicBezTo>
                  <a:close/>
                  <a:moveTo>
                    <a:pt x="96" y="118"/>
                  </a:moveTo>
                  <a:cubicBezTo>
                    <a:pt x="107" y="107"/>
                    <a:pt x="107" y="88"/>
                    <a:pt x="96" y="77"/>
                  </a:cubicBezTo>
                  <a:cubicBezTo>
                    <a:pt x="96" y="77"/>
                    <a:pt x="96" y="77"/>
                    <a:pt x="96" y="77"/>
                  </a:cubicBezTo>
                  <a:cubicBezTo>
                    <a:pt x="91" y="82"/>
                    <a:pt x="91" y="82"/>
                    <a:pt x="91" y="82"/>
                  </a:cubicBezTo>
                  <a:cubicBezTo>
                    <a:pt x="99" y="90"/>
                    <a:pt x="100" y="102"/>
                    <a:pt x="93" y="111"/>
                  </a:cubicBezTo>
                  <a:cubicBezTo>
                    <a:pt x="73" y="66"/>
                    <a:pt x="73" y="66"/>
                    <a:pt x="73" y="66"/>
                  </a:cubicBezTo>
                  <a:cubicBezTo>
                    <a:pt x="64" y="75"/>
                    <a:pt x="50" y="75"/>
                    <a:pt x="40" y="66"/>
                  </a:cubicBezTo>
                  <a:cubicBezTo>
                    <a:pt x="21" y="111"/>
                    <a:pt x="21" y="111"/>
                    <a:pt x="21" y="111"/>
                  </a:cubicBezTo>
                  <a:cubicBezTo>
                    <a:pt x="14" y="103"/>
                    <a:pt x="14" y="90"/>
                    <a:pt x="22" y="82"/>
                  </a:cubicBezTo>
                  <a:cubicBezTo>
                    <a:pt x="18" y="77"/>
                    <a:pt x="18" y="77"/>
                    <a:pt x="18" y="77"/>
                  </a:cubicBezTo>
                  <a:cubicBezTo>
                    <a:pt x="7" y="88"/>
                    <a:pt x="7" y="106"/>
                    <a:pt x="18" y="118"/>
                  </a:cubicBezTo>
                  <a:cubicBezTo>
                    <a:pt x="18" y="117"/>
                    <a:pt x="18" y="117"/>
                    <a:pt x="18" y="117"/>
                  </a:cubicBezTo>
                  <a:cubicBezTo>
                    <a:pt x="0" y="159"/>
                    <a:pt x="0" y="159"/>
                    <a:pt x="0" y="159"/>
                  </a:cubicBezTo>
                  <a:cubicBezTo>
                    <a:pt x="31" y="190"/>
                    <a:pt x="82" y="191"/>
                    <a:pt x="113" y="159"/>
                  </a:cubicBezTo>
                  <a:cubicBezTo>
                    <a:pt x="113" y="159"/>
                    <a:pt x="114" y="159"/>
                    <a:pt x="114" y="159"/>
                  </a:cubicBezTo>
                  <a:cubicBezTo>
                    <a:pt x="96" y="117"/>
                    <a:pt x="96" y="117"/>
                    <a:pt x="96" y="117"/>
                  </a:cubicBezTo>
                  <a:lnTo>
                    <a:pt x="96" y="118"/>
                  </a:lnTo>
                  <a:close/>
                  <a:moveTo>
                    <a:pt x="106" y="158"/>
                  </a:moveTo>
                  <a:cubicBezTo>
                    <a:pt x="78" y="183"/>
                    <a:pt x="36" y="183"/>
                    <a:pt x="8" y="158"/>
                  </a:cubicBezTo>
                  <a:cubicBezTo>
                    <a:pt x="43" y="76"/>
                    <a:pt x="43" y="76"/>
                    <a:pt x="43" y="76"/>
                  </a:cubicBezTo>
                  <a:cubicBezTo>
                    <a:pt x="52" y="81"/>
                    <a:pt x="62" y="81"/>
                    <a:pt x="71" y="76"/>
                  </a:cubicBezTo>
                  <a:lnTo>
                    <a:pt x="106" y="158"/>
                  </a:lnTo>
                  <a:close/>
                  <a:moveTo>
                    <a:pt x="191" y="114"/>
                  </a:moveTo>
                  <a:cubicBezTo>
                    <a:pt x="191" y="114"/>
                    <a:pt x="191" y="114"/>
                    <a:pt x="191" y="114"/>
                  </a:cubicBezTo>
                  <a:cubicBezTo>
                    <a:pt x="208" y="114"/>
                    <a:pt x="222" y="100"/>
                    <a:pt x="222" y="83"/>
                  </a:cubicBezTo>
                  <a:cubicBezTo>
                    <a:pt x="222" y="69"/>
                    <a:pt x="213" y="56"/>
                    <a:pt x="199" y="53"/>
                  </a:cubicBezTo>
                  <a:cubicBezTo>
                    <a:pt x="204" y="46"/>
                    <a:pt x="203" y="36"/>
                    <a:pt x="197" y="30"/>
                  </a:cubicBezTo>
                  <a:cubicBezTo>
                    <a:pt x="194" y="28"/>
                    <a:pt x="190" y="26"/>
                    <a:pt x="186" y="26"/>
                  </a:cubicBezTo>
                  <a:cubicBezTo>
                    <a:pt x="186" y="33"/>
                    <a:pt x="186" y="33"/>
                    <a:pt x="186" y="33"/>
                  </a:cubicBezTo>
                  <a:cubicBezTo>
                    <a:pt x="192" y="32"/>
                    <a:pt x="196" y="37"/>
                    <a:pt x="196" y="42"/>
                  </a:cubicBezTo>
                  <a:cubicBezTo>
                    <a:pt x="197" y="47"/>
                    <a:pt x="193" y="51"/>
                    <a:pt x="188" y="52"/>
                  </a:cubicBezTo>
                  <a:cubicBezTo>
                    <a:pt x="186" y="52"/>
                    <a:pt x="186" y="52"/>
                    <a:pt x="186" y="52"/>
                  </a:cubicBezTo>
                  <a:cubicBezTo>
                    <a:pt x="169" y="55"/>
                    <a:pt x="158" y="70"/>
                    <a:pt x="160" y="87"/>
                  </a:cubicBezTo>
                  <a:cubicBezTo>
                    <a:pt x="163" y="103"/>
                    <a:pt x="176" y="114"/>
                    <a:pt x="191" y="114"/>
                  </a:cubicBezTo>
                  <a:close/>
                  <a:moveTo>
                    <a:pt x="187" y="59"/>
                  </a:moveTo>
                  <a:cubicBezTo>
                    <a:pt x="187" y="59"/>
                    <a:pt x="187" y="59"/>
                    <a:pt x="187" y="59"/>
                  </a:cubicBezTo>
                  <a:cubicBezTo>
                    <a:pt x="188" y="59"/>
                    <a:pt x="189" y="58"/>
                    <a:pt x="189" y="58"/>
                  </a:cubicBezTo>
                  <a:cubicBezTo>
                    <a:pt x="191" y="58"/>
                    <a:pt x="191" y="58"/>
                    <a:pt x="191" y="58"/>
                  </a:cubicBezTo>
                  <a:cubicBezTo>
                    <a:pt x="205" y="58"/>
                    <a:pt x="216" y="69"/>
                    <a:pt x="216" y="83"/>
                  </a:cubicBezTo>
                  <a:cubicBezTo>
                    <a:pt x="216" y="97"/>
                    <a:pt x="205" y="108"/>
                    <a:pt x="192" y="108"/>
                  </a:cubicBezTo>
                  <a:cubicBezTo>
                    <a:pt x="178" y="108"/>
                    <a:pt x="167" y="97"/>
                    <a:pt x="167" y="83"/>
                  </a:cubicBezTo>
                  <a:cubicBezTo>
                    <a:pt x="167" y="71"/>
                    <a:pt x="175" y="61"/>
                    <a:pt x="187" y="59"/>
                  </a:cubicBezTo>
                  <a:close/>
                  <a:moveTo>
                    <a:pt x="159" y="124"/>
                  </a:moveTo>
                  <a:cubicBezTo>
                    <a:pt x="154" y="119"/>
                    <a:pt x="154" y="119"/>
                    <a:pt x="154" y="119"/>
                  </a:cubicBezTo>
                  <a:cubicBezTo>
                    <a:pt x="145" y="129"/>
                    <a:pt x="145" y="145"/>
                    <a:pt x="154" y="154"/>
                  </a:cubicBezTo>
                  <a:cubicBezTo>
                    <a:pt x="154" y="154"/>
                    <a:pt x="154" y="154"/>
                    <a:pt x="154" y="154"/>
                  </a:cubicBezTo>
                  <a:cubicBezTo>
                    <a:pt x="159" y="150"/>
                    <a:pt x="159" y="150"/>
                    <a:pt x="159" y="150"/>
                  </a:cubicBezTo>
                  <a:cubicBezTo>
                    <a:pt x="152" y="143"/>
                    <a:pt x="152" y="131"/>
                    <a:pt x="159" y="12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90" name="shp0018">
            <a:extLst>
              <a:ext uri="{FF2B5EF4-FFF2-40B4-BE49-F238E27FC236}">
                <a16:creationId xmlns:a16="http://schemas.microsoft.com/office/drawing/2014/main" id="{5F842B86-3BA7-4FF8-BCC9-B21D096D42F4}"/>
              </a:ext>
            </a:extLst>
          </p:cNvPr>
          <p:cNvGrpSpPr/>
          <p:nvPr/>
        </p:nvGrpSpPr>
        <p:grpSpPr>
          <a:xfrm>
            <a:off x="9068972" y="4978684"/>
            <a:ext cx="691449" cy="342300"/>
            <a:chOff x="6152594" y="4947114"/>
            <a:chExt cx="692659" cy="342900"/>
          </a:xfrm>
        </p:grpSpPr>
        <p:sp>
          <p:nvSpPr>
            <p:cNvPr id="191" name="ZoneTexte 190">
              <a:extLst>
                <a:ext uri="{FF2B5EF4-FFF2-40B4-BE49-F238E27FC236}">
                  <a16:creationId xmlns:a16="http://schemas.microsoft.com/office/drawing/2014/main" id="{4B28A473-69B8-4EDA-A9FD-BF4AC79B5B21}"/>
                </a:ext>
              </a:extLst>
            </p:cNvPr>
            <p:cNvSpPr txBox="1"/>
            <p:nvPr/>
          </p:nvSpPr>
          <p:spPr>
            <a:xfrm>
              <a:off x="6699379"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sp>
          <p:nvSpPr>
            <p:cNvPr id="192" name="Freeform 27">
              <a:extLst>
                <a:ext uri="{FF2B5EF4-FFF2-40B4-BE49-F238E27FC236}">
                  <a16:creationId xmlns:a16="http://schemas.microsoft.com/office/drawing/2014/main" id="{6BE9A02F-95D6-467E-AEB0-461D26CB9465}"/>
                </a:ext>
              </a:extLst>
            </p:cNvPr>
            <p:cNvSpPr>
              <a:spLocks noEditPoints="1"/>
            </p:cNvSpPr>
            <p:nvPr/>
          </p:nvSpPr>
          <p:spPr bwMode="auto">
            <a:xfrm>
              <a:off x="6152594" y="4947114"/>
              <a:ext cx="509588" cy="342900"/>
            </a:xfrm>
            <a:custGeom>
              <a:avLst/>
              <a:gdLst>
                <a:gd name="T0" fmla="*/ 286 w 366"/>
                <a:gd name="T1" fmla="*/ 179 h 245"/>
                <a:gd name="T2" fmla="*/ 290 w 366"/>
                <a:gd name="T3" fmla="*/ 149 h 245"/>
                <a:gd name="T4" fmla="*/ 67 w 366"/>
                <a:gd name="T5" fmla="*/ 67 h 245"/>
                <a:gd name="T6" fmla="*/ 22 w 366"/>
                <a:gd name="T7" fmla="*/ 131 h 245"/>
                <a:gd name="T8" fmla="*/ 81 w 366"/>
                <a:gd name="T9" fmla="*/ 245 h 245"/>
                <a:gd name="T10" fmla="*/ 73 w 366"/>
                <a:gd name="T11" fmla="*/ 69 h 245"/>
                <a:gd name="T12" fmla="*/ 74 w 366"/>
                <a:gd name="T13" fmla="*/ 131 h 245"/>
                <a:gd name="T14" fmla="*/ 75 w 366"/>
                <a:gd name="T15" fmla="*/ 239 h 245"/>
                <a:gd name="T16" fmla="*/ 48 w 366"/>
                <a:gd name="T17" fmla="*/ 172 h 245"/>
                <a:gd name="T18" fmla="*/ 28 w 366"/>
                <a:gd name="T19" fmla="*/ 137 h 245"/>
                <a:gd name="T20" fmla="*/ 17 w 366"/>
                <a:gd name="T21" fmla="*/ 73 h 245"/>
                <a:gd name="T22" fmla="*/ 21 w 366"/>
                <a:gd name="T23" fmla="*/ 78 h 245"/>
                <a:gd name="T24" fmla="*/ 357 w 366"/>
                <a:gd name="T25" fmla="*/ 144 h 245"/>
                <a:gd name="T26" fmla="*/ 352 w 366"/>
                <a:gd name="T27" fmla="*/ 175 h 245"/>
                <a:gd name="T28" fmla="*/ 20 w 366"/>
                <a:gd name="T29" fmla="*/ 31 h 245"/>
                <a:gd name="T30" fmla="*/ 52 w 366"/>
                <a:gd name="T31" fmla="*/ 0 h 245"/>
                <a:gd name="T32" fmla="*/ 6 w 366"/>
                <a:gd name="T33" fmla="*/ 25 h 245"/>
                <a:gd name="T34" fmla="*/ 51 w 366"/>
                <a:gd name="T35" fmla="*/ 6 h 245"/>
                <a:gd name="T36" fmla="*/ 30 w 366"/>
                <a:gd name="T37" fmla="*/ 19 h 245"/>
                <a:gd name="T38" fmla="*/ 75 w 366"/>
                <a:gd name="T39" fmla="*/ 25 h 245"/>
                <a:gd name="T40" fmla="*/ 27 w 366"/>
                <a:gd name="T41" fmla="*/ 25 h 245"/>
                <a:gd name="T42" fmla="*/ 333 w 366"/>
                <a:gd name="T43" fmla="*/ 159 h 245"/>
                <a:gd name="T44" fmla="*/ 305 w 366"/>
                <a:gd name="T45" fmla="*/ 144 h 245"/>
                <a:gd name="T46" fmla="*/ 297 w 366"/>
                <a:gd name="T47" fmla="*/ 245 h 245"/>
                <a:gd name="T48" fmla="*/ 340 w 366"/>
                <a:gd name="T49" fmla="*/ 159 h 245"/>
                <a:gd name="T50" fmla="*/ 326 w 366"/>
                <a:gd name="T51" fmla="*/ 239 h 245"/>
                <a:gd name="T52" fmla="*/ 319 w 366"/>
                <a:gd name="T53" fmla="*/ 239 h 245"/>
                <a:gd name="T54" fmla="*/ 342 w 366"/>
                <a:gd name="T55" fmla="*/ 165 h 245"/>
                <a:gd name="T56" fmla="*/ 181 w 366"/>
                <a:gd name="T57" fmla="*/ 242 h 245"/>
                <a:gd name="T58" fmla="*/ 174 w 366"/>
                <a:gd name="T59" fmla="*/ 242 h 245"/>
                <a:gd name="T60" fmla="*/ 200 w 366"/>
                <a:gd name="T61" fmla="*/ 213 h 245"/>
                <a:gd name="T62" fmla="*/ 227 w 366"/>
                <a:gd name="T63" fmla="*/ 143 h 245"/>
                <a:gd name="T64" fmla="*/ 223 w 366"/>
                <a:gd name="T65" fmla="*/ 107 h 245"/>
                <a:gd name="T66" fmla="*/ 172 w 366"/>
                <a:gd name="T67" fmla="*/ 91 h 245"/>
                <a:gd name="T68" fmla="*/ 149 w 366"/>
                <a:gd name="T69" fmla="*/ 102 h 245"/>
                <a:gd name="T70" fmla="*/ 132 w 366"/>
                <a:gd name="T71" fmla="*/ 184 h 245"/>
                <a:gd name="T72" fmla="*/ 227 w 366"/>
                <a:gd name="T73" fmla="*/ 142 h 245"/>
                <a:gd name="T74" fmla="*/ 139 w 366"/>
                <a:gd name="T75" fmla="*/ 183 h 245"/>
                <a:gd name="T76" fmla="*/ 237 w 366"/>
                <a:gd name="T77" fmla="*/ 183 h 245"/>
                <a:gd name="T78" fmla="*/ 354 w 366"/>
                <a:gd name="T79" fmla="*/ 108 h 245"/>
                <a:gd name="T80" fmla="*/ 318 w 366"/>
                <a:gd name="T81" fmla="*/ 51 h 245"/>
                <a:gd name="T82" fmla="*/ 320 w 366"/>
                <a:gd name="T83" fmla="*/ 77 h 245"/>
                <a:gd name="T84" fmla="*/ 323 w 366"/>
                <a:gd name="T85" fmla="*/ 139 h 245"/>
                <a:gd name="T86" fmla="*/ 321 w 366"/>
                <a:gd name="T87" fmla="*/ 83 h 245"/>
                <a:gd name="T88" fmla="*/ 323 w 366"/>
                <a:gd name="T89" fmla="*/ 133 h 245"/>
                <a:gd name="T90" fmla="*/ 148 w 366"/>
                <a:gd name="T91" fmla="*/ 69 h 245"/>
                <a:gd name="T92" fmla="*/ 218 w 366"/>
                <a:gd name="T93" fmla="*/ 66 h 245"/>
                <a:gd name="T94" fmla="*/ 239 w 366"/>
                <a:gd name="T95" fmla="*/ 53 h 245"/>
                <a:gd name="T96" fmla="*/ 219 w 366"/>
                <a:gd name="T97" fmla="*/ 55 h 245"/>
                <a:gd name="T98" fmla="*/ 184 w 366"/>
                <a:gd name="T99" fmla="*/ 28 h 245"/>
                <a:gd name="T100" fmla="*/ 147 w 366"/>
                <a:gd name="T101" fmla="*/ 63 h 245"/>
                <a:gd name="T102" fmla="*/ 148 w 366"/>
                <a:gd name="T103" fmla="*/ 69 h 245"/>
                <a:gd name="T104" fmla="*/ 192 w 366"/>
                <a:gd name="T105" fmla="*/ 34 h 245"/>
                <a:gd name="T106" fmla="*/ 213 w 366"/>
                <a:gd name="T107" fmla="*/ 58 h 245"/>
                <a:gd name="T108" fmla="*/ 164 w 366"/>
                <a:gd name="T109" fmla="*/ 56 h 245"/>
                <a:gd name="T110" fmla="*/ 86 w 366"/>
                <a:gd name="T111" fmla="*/ 1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6" h="245">
                  <a:moveTo>
                    <a:pt x="290" y="149"/>
                  </a:moveTo>
                  <a:cubicBezTo>
                    <a:pt x="286" y="144"/>
                    <a:pt x="286" y="144"/>
                    <a:pt x="286" y="144"/>
                  </a:cubicBezTo>
                  <a:cubicBezTo>
                    <a:pt x="276" y="154"/>
                    <a:pt x="276" y="170"/>
                    <a:pt x="286" y="179"/>
                  </a:cubicBezTo>
                  <a:cubicBezTo>
                    <a:pt x="286" y="179"/>
                    <a:pt x="286" y="179"/>
                    <a:pt x="286" y="179"/>
                  </a:cubicBezTo>
                  <a:cubicBezTo>
                    <a:pt x="290" y="175"/>
                    <a:pt x="290" y="175"/>
                    <a:pt x="290" y="175"/>
                  </a:cubicBezTo>
                  <a:cubicBezTo>
                    <a:pt x="283" y="168"/>
                    <a:pt x="283" y="156"/>
                    <a:pt x="290" y="149"/>
                  </a:cubicBezTo>
                  <a:cubicBezTo>
                    <a:pt x="290" y="149"/>
                    <a:pt x="290" y="149"/>
                    <a:pt x="290" y="149"/>
                  </a:cubicBezTo>
                  <a:close/>
                  <a:moveTo>
                    <a:pt x="73" y="69"/>
                  </a:moveTo>
                  <a:cubicBezTo>
                    <a:pt x="67" y="67"/>
                    <a:pt x="67" y="67"/>
                    <a:pt x="67" y="67"/>
                  </a:cubicBezTo>
                  <a:cubicBezTo>
                    <a:pt x="58" y="76"/>
                    <a:pt x="44" y="76"/>
                    <a:pt x="36" y="67"/>
                  </a:cubicBezTo>
                  <a:cubicBezTo>
                    <a:pt x="30" y="69"/>
                    <a:pt x="30" y="69"/>
                    <a:pt x="30" y="69"/>
                  </a:cubicBezTo>
                  <a:cubicBezTo>
                    <a:pt x="22" y="131"/>
                    <a:pt x="22" y="131"/>
                    <a:pt x="22" y="131"/>
                  </a:cubicBezTo>
                  <a:cubicBezTo>
                    <a:pt x="22" y="131"/>
                    <a:pt x="22" y="131"/>
                    <a:pt x="22" y="131"/>
                  </a:cubicBezTo>
                  <a:cubicBezTo>
                    <a:pt x="22" y="245"/>
                    <a:pt x="22" y="245"/>
                    <a:pt x="22" y="245"/>
                  </a:cubicBezTo>
                  <a:cubicBezTo>
                    <a:pt x="81" y="245"/>
                    <a:pt x="81" y="245"/>
                    <a:pt x="81" y="245"/>
                  </a:cubicBezTo>
                  <a:cubicBezTo>
                    <a:pt x="81" y="131"/>
                    <a:pt x="81" y="131"/>
                    <a:pt x="81" y="131"/>
                  </a:cubicBezTo>
                  <a:cubicBezTo>
                    <a:pt x="81" y="131"/>
                    <a:pt x="81" y="131"/>
                    <a:pt x="81" y="131"/>
                  </a:cubicBezTo>
                  <a:lnTo>
                    <a:pt x="73" y="69"/>
                  </a:lnTo>
                  <a:close/>
                  <a:moveTo>
                    <a:pt x="36" y="76"/>
                  </a:moveTo>
                  <a:cubicBezTo>
                    <a:pt x="45" y="82"/>
                    <a:pt x="58" y="82"/>
                    <a:pt x="67" y="76"/>
                  </a:cubicBezTo>
                  <a:cubicBezTo>
                    <a:pt x="74" y="131"/>
                    <a:pt x="74" y="131"/>
                    <a:pt x="74" y="131"/>
                  </a:cubicBezTo>
                  <a:cubicBezTo>
                    <a:pt x="28" y="131"/>
                    <a:pt x="28" y="131"/>
                    <a:pt x="28" y="131"/>
                  </a:cubicBezTo>
                  <a:lnTo>
                    <a:pt x="36" y="76"/>
                  </a:lnTo>
                  <a:close/>
                  <a:moveTo>
                    <a:pt x="75" y="239"/>
                  </a:moveTo>
                  <a:cubicBezTo>
                    <a:pt x="55" y="239"/>
                    <a:pt x="55" y="239"/>
                    <a:pt x="55" y="239"/>
                  </a:cubicBezTo>
                  <a:cubicBezTo>
                    <a:pt x="55" y="172"/>
                    <a:pt x="55" y="172"/>
                    <a:pt x="55" y="172"/>
                  </a:cubicBezTo>
                  <a:cubicBezTo>
                    <a:pt x="48" y="172"/>
                    <a:pt x="48" y="172"/>
                    <a:pt x="48" y="172"/>
                  </a:cubicBezTo>
                  <a:cubicBezTo>
                    <a:pt x="48" y="239"/>
                    <a:pt x="48" y="239"/>
                    <a:pt x="48" y="239"/>
                  </a:cubicBezTo>
                  <a:cubicBezTo>
                    <a:pt x="28" y="239"/>
                    <a:pt x="28" y="239"/>
                    <a:pt x="28" y="239"/>
                  </a:cubicBezTo>
                  <a:cubicBezTo>
                    <a:pt x="28" y="137"/>
                    <a:pt x="28" y="137"/>
                    <a:pt x="28" y="137"/>
                  </a:cubicBezTo>
                  <a:cubicBezTo>
                    <a:pt x="75" y="137"/>
                    <a:pt x="75" y="137"/>
                    <a:pt x="75" y="137"/>
                  </a:cubicBezTo>
                  <a:lnTo>
                    <a:pt x="75" y="239"/>
                  </a:lnTo>
                  <a:close/>
                  <a:moveTo>
                    <a:pt x="17" y="73"/>
                  </a:moveTo>
                  <a:cubicBezTo>
                    <a:pt x="0" y="90"/>
                    <a:pt x="0" y="118"/>
                    <a:pt x="17" y="135"/>
                  </a:cubicBezTo>
                  <a:cubicBezTo>
                    <a:pt x="21" y="130"/>
                    <a:pt x="21" y="130"/>
                    <a:pt x="21" y="130"/>
                  </a:cubicBezTo>
                  <a:cubicBezTo>
                    <a:pt x="7" y="116"/>
                    <a:pt x="7" y="92"/>
                    <a:pt x="21" y="78"/>
                  </a:cubicBezTo>
                  <a:lnTo>
                    <a:pt x="17" y="73"/>
                  </a:lnTo>
                  <a:close/>
                  <a:moveTo>
                    <a:pt x="357" y="144"/>
                  </a:moveTo>
                  <a:cubicBezTo>
                    <a:pt x="357" y="144"/>
                    <a:pt x="357" y="144"/>
                    <a:pt x="357" y="144"/>
                  </a:cubicBezTo>
                  <a:cubicBezTo>
                    <a:pt x="357" y="144"/>
                    <a:pt x="357" y="144"/>
                    <a:pt x="357" y="144"/>
                  </a:cubicBezTo>
                  <a:cubicBezTo>
                    <a:pt x="352" y="149"/>
                    <a:pt x="352" y="149"/>
                    <a:pt x="352" y="149"/>
                  </a:cubicBezTo>
                  <a:cubicBezTo>
                    <a:pt x="359" y="156"/>
                    <a:pt x="359" y="168"/>
                    <a:pt x="352" y="175"/>
                  </a:cubicBezTo>
                  <a:cubicBezTo>
                    <a:pt x="357" y="180"/>
                    <a:pt x="357" y="180"/>
                    <a:pt x="357" y="180"/>
                  </a:cubicBezTo>
                  <a:cubicBezTo>
                    <a:pt x="366" y="170"/>
                    <a:pt x="366" y="154"/>
                    <a:pt x="357" y="144"/>
                  </a:cubicBezTo>
                  <a:close/>
                  <a:moveTo>
                    <a:pt x="20" y="31"/>
                  </a:moveTo>
                  <a:cubicBezTo>
                    <a:pt x="20" y="48"/>
                    <a:pt x="34" y="62"/>
                    <a:pt x="51" y="62"/>
                  </a:cubicBezTo>
                  <a:cubicBezTo>
                    <a:pt x="69" y="62"/>
                    <a:pt x="83" y="48"/>
                    <a:pt x="83" y="31"/>
                  </a:cubicBezTo>
                  <a:cubicBezTo>
                    <a:pt x="83" y="14"/>
                    <a:pt x="69" y="0"/>
                    <a:pt x="52" y="0"/>
                  </a:cubicBezTo>
                  <a:cubicBezTo>
                    <a:pt x="39" y="0"/>
                    <a:pt x="27" y="7"/>
                    <a:pt x="23" y="19"/>
                  </a:cubicBezTo>
                  <a:cubicBezTo>
                    <a:pt x="6" y="19"/>
                    <a:pt x="6" y="19"/>
                    <a:pt x="6" y="19"/>
                  </a:cubicBezTo>
                  <a:cubicBezTo>
                    <a:pt x="6" y="25"/>
                    <a:pt x="6" y="25"/>
                    <a:pt x="6" y="25"/>
                  </a:cubicBezTo>
                  <a:cubicBezTo>
                    <a:pt x="21" y="25"/>
                    <a:pt x="21" y="25"/>
                    <a:pt x="21" y="25"/>
                  </a:cubicBezTo>
                  <a:cubicBezTo>
                    <a:pt x="20" y="27"/>
                    <a:pt x="20" y="29"/>
                    <a:pt x="20" y="31"/>
                  </a:cubicBezTo>
                  <a:close/>
                  <a:moveTo>
                    <a:pt x="51" y="6"/>
                  </a:moveTo>
                  <a:cubicBezTo>
                    <a:pt x="51" y="6"/>
                    <a:pt x="51" y="6"/>
                    <a:pt x="51" y="6"/>
                  </a:cubicBezTo>
                  <a:cubicBezTo>
                    <a:pt x="60" y="6"/>
                    <a:pt x="69" y="11"/>
                    <a:pt x="73" y="19"/>
                  </a:cubicBezTo>
                  <a:cubicBezTo>
                    <a:pt x="30" y="19"/>
                    <a:pt x="30" y="19"/>
                    <a:pt x="30" y="19"/>
                  </a:cubicBezTo>
                  <a:cubicBezTo>
                    <a:pt x="34" y="11"/>
                    <a:pt x="42" y="6"/>
                    <a:pt x="51" y="6"/>
                  </a:cubicBezTo>
                  <a:close/>
                  <a:moveTo>
                    <a:pt x="27" y="25"/>
                  </a:moveTo>
                  <a:cubicBezTo>
                    <a:pt x="75" y="25"/>
                    <a:pt x="75" y="25"/>
                    <a:pt x="75" y="25"/>
                  </a:cubicBezTo>
                  <a:cubicBezTo>
                    <a:pt x="78" y="39"/>
                    <a:pt x="70" y="52"/>
                    <a:pt x="57" y="55"/>
                  </a:cubicBezTo>
                  <a:cubicBezTo>
                    <a:pt x="43" y="58"/>
                    <a:pt x="30" y="49"/>
                    <a:pt x="27" y="36"/>
                  </a:cubicBezTo>
                  <a:cubicBezTo>
                    <a:pt x="27" y="32"/>
                    <a:pt x="27" y="29"/>
                    <a:pt x="27" y="25"/>
                  </a:cubicBezTo>
                  <a:close/>
                  <a:moveTo>
                    <a:pt x="340" y="144"/>
                  </a:moveTo>
                  <a:cubicBezTo>
                    <a:pt x="333" y="144"/>
                    <a:pt x="333" y="144"/>
                    <a:pt x="333" y="144"/>
                  </a:cubicBezTo>
                  <a:cubicBezTo>
                    <a:pt x="333" y="159"/>
                    <a:pt x="333" y="159"/>
                    <a:pt x="333" y="159"/>
                  </a:cubicBezTo>
                  <a:cubicBezTo>
                    <a:pt x="312" y="159"/>
                    <a:pt x="312" y="159"/>
                    <a:pt x="312" y="159"/>
                  </a:cubicBezTo>
                  <a:cubicBezTo>
                    <a:pt x="312" y="144"/>
                    <a:pt x="312" y="144"/>
                    <a:pt x="312" y="144"/>
                  </a:cubicBezTo>
                  <a:cubicBezTo>
                    <a:pt x="305" y="144"/>
                    <a:pt x="305" y="144"/>
                    <a:pt x="305" y="144"/>
                  </a:cubicBezTo>
                  <a:cubicBezTo>
                    <a:pt x="305" y="159"/>
                    <a:pt x="305" y="159"/>
                    <a:pt x="305" y="159"/>
                  </a:cubicBezTo>
                  <a:cubicBezTo>
                    <a:pt x="297" y="159"/>
                    <a:pt x="297" y="159"/>
                    <a:pt x="297" y="159"/>
                  </a:cubicBezTo>
                  <a:cubicBezTo>
                    <a:pt x="297" y="245"/>
                    <a:pt x="297" y="245"/>
                    <a:pt x="297" y="245"/>
                  </a:cubicBezTo>
                  <a:cubicBezTo>
                    <a:pt x="348" y="245"/>
                    <a:pt x="348" y="245"/>
                    <a:pt x="348" y="245"/>
                  </a:cubicBezTo>
                  <a:cubicBezTo>
                    <a:pt x="348" y="159"/>
                    <a:pt x="348" y="159"/>
                    <a:pt x="348" y="159"/>
                  </a:cubicBezTo>
                  <a:cubicBezTo>
                    <a:pt x="340" y="159"/>
                    <a:pt x="340" y="159"/>
                    <a:pt x="340" y="159"/>
                  </a:cubicBezTo>
                  <a:lnTo>
                    <a:pt x="340" y="144"/>
                  </a:lnTo>
                  <a:close/>
                  <a:moveTo>
                    <a:pt x="342" y="239"/>
                  </a:moveTo>
                  <a:cubicBezTo>
                    <a:pt x="326" y="239"/>
                    <a:pt x="326" y="239"/>
                    <a:pt x="326" y="239"/>
                  </a:cubicBezTo>
                  <a:cubicBezTo>
                    <a:pt x="326" y="202"/>
                    <a:pt x="326" y="202"/>
                    <a:pt x="326" y="202"/>
                  </a:cubicBezTo>
                  <a:cubicBezTo>
                    <a:pt x="319" y="202"/>
                    <a:pt x="319" y="202"/>
                    <a:pt x="319" y="202"/>
                  </a:cubicBezTo>
                  <a:cubicBezTo>
                    <a:pt x="319" y="239"/>
                    <a:pt x="319" y="239"/>
                    <a:pt x="319" y="239"/>
                  </a:cubicBezTo>
                  <a:cubicBezTo>
                    <a:pt x="303" y="239"/>
                    <a:pt x="303" y="239"/>
                    <a:pt x="303" y="239"/>
                  </a:cubicBezTo>
                  <a:cubicBezTo>
                    <a:pt x="303" y="165"/>
                    <a:pt x="303" y="165"/>
                    <a:pt x="303" y="165"/>
                  </a:cubicBezTo>
                  <a:cubicBezTo>
                    <a:pt x="342" y="165"/>
                    <a:pt x="342" y="165"/>
                    <a:pt x="342" y="165"/>
                  </a:cubicBezTo>
                  <a:lnTo>
                    <a:pt x="342" y="239"/>
                  </a:lnTo>
                  <a:close/>
                  <a:moveTo>
                    <a:pt x="174" y="242"/>
                  </a:moveTo>
                  <a:cubicBezTo>
                    <a:pt x="181" y="242"/>
                    <a:pt x="181" y="242"/>
                    <a:pt x="181" y="242"/>
                  </a:cubicBezTo>
                  <a:cubicBezTo>
                    <a:pt x="181" y="213"/>
                    <a:pt x="181" y="213"/>
                    <a:pt x="181" y="213"/>
                  </a:cubicBezTo>
                  <a:cubicBezTo>
                    <a:pt x="174" y="213"/>
                    <a:pt x="174" y="213"/>
                    <a:pt x="174" y="213"/>
                  </a:cubicBezTo>
                  <a:lnTo>
                    <a:pt x="174" y="242"/>
                  </a:lnTo>
                  <a:close/>
                  <a:moveTo>
                    <a:pt x="194" y="242"/>
                  </a:moveTo>
                  <a:cubicBezTo>
                    <a:pt x="200" y="242"/>
                    <a:pt x="200" y="242"/>
                    <a:pt x="200" y="242"/>
                  </a:cubicBezTo>
                  <a:cubicBezTo>
                    <a:pt x="200" y="213"/>
                    <a:pt x="200" y="213"/>
                    <a:pt x="200" y="213"/>
                  </a:cubicBezTo>
                  <a:cubicBezTo>
                    <a:pt x="194" y="213"/>
                    <a:pt x="194" y="213"/>
                    <a:pt x="194" y="213"/>
                  </a:cubicBezTo>
                  <a:lnTo>
                    <a:pt x="194" y="242"/>
                  </a:lnTo>
                  <a:close/>
                  <a:moveTo>
                    <a:pt x="227" y="143"/>
                  </a:moveTo>
                  <a:cubicBezTo>
                    <a:pt x="239" y="132"/>
                    <a:pt x="239" y="113"/>
                    <a:pt x="227" y="102"/>
                  </a:cubicBezTo>
                  <a:cubicBezTo>
                    <a:pt x="227" y="102"/>
                    <a:pt x="227" y="102"/>
                    <a:pt x="227" y="102"/>
                  </a:cubicBezTo>
                  <a:cubicBezTo>
                    <a:pt x="223" y="107"/>
                    <a:pt x="223" y="107"/>
                    <a:pt x="223" y="107"/>
                  </a:cubicBezTo>
                  <a:cubicBezTo>
                    <a:pt x="231" y="115"/>
                    <a:pt x="232" y="127"/>
                    <a:pt x="224" y="136"/>
                  </a:cubicBezTo>
                  <a:cubicBezTo>
                    <a:pt x="205" y="91"/>
                    <a:pt x="205" y="91"/>
                    <a:pt x="205" y="91"/>
                  </a:cubicBezTo>
                  <a:cubicBezTo>
                    <a:pt x="196" y="100"/>
                    <a:pt x="181" y="100"/>
                    <a:pt x="172" y="91"/>
                  </a:cubicBezTo>
                  <a:cubicBezTo>
                    <a:pt x="152" y="136"/>
                    <a:pt x="152" y="136"/>
                    <a:pt x="152" y="136"/>
                  </a:cubicBezTo>
                  <a:cubicBezTo>
                    <a:pt x="145" y="128"/>
                    <a:pt x="146" y="115"/>
                    <a:pt x="154" y="107"/>
                  </a:cubicBezTo>
                  <a:cubicBezTo>
                    <a:pt x="149" y="102"/>
                    <a:pt x="149" y="102"/>
                    <a:pt x="149" y="102"/>
                  </a:cubicBezTo>
                  <a:cubicBezTo>
                    <a:pt x="138" y="113"/>
                    <a:pt x="138" y="131"/>
                    <a:pt x="149" y="143"/>
                  </a:cubicBezTo>
                  <a:cubicBezTo>
                    <a:pt x="150" y="142"/>
                    <a:pt x="150" y="142"/>
                    <a:pt x="150" y="142"/>
                  </a:cubicBezTo>
                  <a:cubicBezTo>
                    <a:pt x="132" y="184"/>
                    <a:pt x="132" y="184"/>
                    <a:pt x="132" y="184"/>
                  </a:cubicBezTo>
                  <a:cubicBezTo>
                    <a:pt x="163" y="215"/>
                    <a:pt x="214" y="216"/>
                    <a:pt x="245" y="184"/>
                  </a:cubicBezTo>
                  <a:cubicBezTo>
                    <a:pt x="245" y="184"/>
                    <a:pt x="245" y="184"/>
                    <a:pt x="245" y="184"/>
                  </a:cubicBezTo>
                  <a:cubicBezTo>
                    <a:pt x="227" y="142"/>
                    <a:pt x="227" y="142"/>
                    <a:pt x="227" y="142"/>
                  </a:cubicBezTo>
                  <a:lnTo>
                    <a:pt x="227" y="143"/>
                  </a:lnTo>
                  <a:close/>
                  <a:moveTo>
                    <a:pt x="237" y="183"/>
                  </a:moveTo>
                  <a:cubicBezTo>
                    <a:pt x="209" y="208"/>
                    <a:pt x="167" y="208"/>
                    <a:pt x="139" y="183"/>
                  </a:cubicBezTo>
                  <a:cubicBezTo>
                    <a:pt x="175" y="101"/>
                    <a:pt x="175" y="101"/>
                    <a:pt x="175" y="101"/>
                  </a:cubicBezTo>
                  <a:cubicBezTo>
                    <a:pt x="183" y="106"/>
                    <a:pt x="194" y="106"/>
                    <a:pt x="202" y="101"/>
                  </a:cubicBezTo>
                  <a:lnTo>
                    <a:pt x="237" y="183"/>
                  </a:lnTo>
                  <a:close/>
                  <a:moveTo>
                    <a:pt x="323" y="139"/>
                  </a:moveTo>
                  <a:cubicBezTo>
                    <a:pt x="323" y="139"/>
                    <a:pt x="323" y="139"/>
                    <a:pt x="323" y="139"/>
                  </a:cubicBezTo>
                  <a:cubicBezTo>
                    <a:pt x="340" y="139"/>
                    <a:pt x="354" y="125"/>
                    <a:pt x="354" y="108"/>
                  </a:cubicBezTo>
                  <a:cubicBezTo>
                    <a:pt x="354" y="94"/>
                    <a:pt x="344" y="81"/>
                    <a:pt x="330" y="78"/>
                  </a:cubicBezTo>
                  <a:cubicBezTo>
                    <a:pt x="336" y="71"/>
                    <a:pt x="335" y="61"/>
                    <a:pt x="328" y="55"/>
                  </a:cubicBezTo>
                  <a:cubicBezTo>
                    <a:pt x="325" y="53"/>
                    <a:pt x="321" y="51"/>
                    <a:pt x="318" y="51"/>
                  </a:cubicBezTo>
                  <a:cubicBezTo>
                    <a:pt x="318" y="58"/>
                    <a:pt x="318" y="58"/>
                    <a:pt x="318" y="58"/>
                  </a:cubicBezTo>
                  <a:cubicBezTo>
                    <a:pt x="323" y="57"/>
                    <a:pt x="328" y="62"/>
                    <a:pt x="328" y="67"/>
                  </a:cubicBezTo>
                  <a:cubicBezTo>
                    <a:pt x="328" y="72"/>
                    <a:pt x="325" y="76"/>
                    <a:pt x="320" y="77"/>
                  </a:cubicBezTo>
                  <a:cubicBezTo>
                    <a:pt x="318" y="77"/>
                    <a:pt x="318" y="77"/>
                    <a:pt x="318" y="77"/>
                  </a:cubicBezTo>
                  <a:cubicBezTo>
                    <a:pt x="301" y="80"/>
                    <a:pt x="289" y="95"/>
                    <a:pt x="292" y="112"/>
                  </a:cubicBezTo>
                  <a:cubicBezTo>
                    <a:pt x="294" y="128"/>
                    <a:pt x="307" y="139"/>
                    <a:pt x="323" y="139"/>
                  </a:cubicBezTo>
                  <a:close/>
                  <a:moveTo>
                    <a:pt x="319" y="84"/>
                  </a:moveTo>
                  <a:cubicBezTo>
                    <a:pt x="319" y="84"/>
                    <a:pt x="319" y="84"/>
                    <a:pt x="319" y="84"/>
                  </a:cubicBezTo>
                  <a:cubicBezTo>
                    <a:pt x="320" y="84"/>
                    <a:pt x="320" y="83"/>
                    <a:pt x="321" y="83"/>
                  </a:cubicBezTo>
                  <a:cubicBezTo>
                    <a:pt x="323" y="83"/>
                    <a:pt x="323" y="83"/>
                    <a:pt x="323" y="83"/>
                  </a:cubicBezTo>
                  <a:cubicBezTo>
                    <a:pt x="336" y="83"/>
                    <a:pt x="348" y="94"/>
                    <a:pt x="348" y="108"/>
                  </a:cubicBezTo>
                  <a:cubicBezTo>
                    <a:pt x="348" y="122"/>
                    <a:pt x="337" y="133"/>
                    <a:pt x="323" y="133"/>
                  </a:cubicBezTo>
                  <a:cubicBezTo>
                    <a:pt x="310" y="133"/>
                    <a:pt x="298" y="122"/>
                    <a:pt x="298" y="108"/>
                  </a:cubicBezTo>
                  <a:cubicBezTo>
                    <a:pt x="298" y="96"/>
                    <a:pt x="307" y="86"/>
                    <a:pt x="319" y="84"/>
                  </a:cubicBezTo>
                  <a:close/>
                  <a:moveTo>
                    <a:pt x="148" y="69"/>
                  </a:moveTo>
                  <a:cubicBezTo>
                    <a:pt x="152" y="69"/>
                    <a:pt x="155" y="68"/>
                    <a:pt x="158" y="66"/>
                  </a:cubicBezTo>
                  <a:cubicBezTo>
                    <a:pt x="163" y="82"/>
                    <a:pt x="180" y="92"/>
                    <a:pt x="196" y="88"/>
                  </a:cubicBezTo>
                  <a:cubicBezTo>
                    <a:pt x="207" y="85"/>
                    <a:pt x="216" y="77"/>
                    <a:pt x="218" y="66"/>
                  </a:cubicBezTo>
                  <a:cubicBezTo>
                    <a:pt x="225" y="71"/>
                    <a:pt x="235" y="70"/>
                    <a:pt x="241" y="64"/>
                  </a:cubicBezTo>
                  <a:cubicBezTo>
                    <a:pt x="244" y="61"/>
                    <a:pt x="245" y="57"/>
                    <a:pt x="245" y="53"/>
                  </a:cubicBezTo>
                  <a:cubicBezTo>
                    <a:pt x="239" y="53"/>
                    <a:pt x="239" y="53"/>
                    <a:pt x="239" y="53"/>
                  </a:cubicBezTo>
                  <a:cubicBezTo>
                    <a:pt x="239" y="59"/>
                    <a:pt x="234" y="63"/>
                    <a:pt x="229" y="63"/>
                  </a:cubicBezTo>
                  <a:cubicBezTo>
                    <a:pt x="229" y="63"/>
                    <a:pt x="229" y="63"/>
                    <a:pt x="229" y="63"/>
                  </a:cubicBezTo>
                  <a:cubicBezTo>
                    <a:pt x="224" y="63"/>
                    <a:pt x="220" y="60"/>
                    <a:pt x="219" y="55"/>
                  </a:cubicBezTo>
                  <a:cubicBezTo>
                    <a:pt x="219" y="54"/>
                    <a:pt x="219" y="54"/>
                    <a:pt x="219" y="54"/>
                  </a:cubicBezTo>
                  <a:cubicBezTo>
                    <a:pt x="219" y="53"/>
                    <a:pt x="219" y="53"/>
                    <a:pt x="219" y="53"/>
                  </a:cubicBezTo>
                  <a:cubicBezTo>
                    <a:pt x="217" y="36"/>
                    <a:pt x="201" y="25"/>
                    <a:pt x="184" y="28"/>
                  </a:cubicBezTo>
                  <a:cubicBezTo>
                    <a:pt x="171" y="30"/>
                    <a:pt x="160" y="40"/>
                    <a:pt x="158" y="53"/>
                  </a:cubicBezTo>
                  <a:cubicBezTo>
                    <a:pt x="158" y="54"/>
                    <a:pt x="158" y="54"/>
                    <a:pt x="158" y="55"/>
                  </a:cubicBezTo>
                  <a:cubicBezTo>
                    <a:pt x="157" y="60"/>
                    <a:pt x="152" y="64"/>
                    <a:pt x="147" y="63"/>
                  </a:cubicBezTo>
                  <a:cubicBezTo>
                    <a:pt x="142" y="62"/>
                    <a:pt x="139" y="58"/>
                    <a:pt x="139" y="53"/>
                  </a:cubicBezTo>
                  <a:cubicBezTo>
                    <a:pt x="132" y="53"/>
                    <a:pt x="132" y="53"/>
                    <a:pt x="132" y="53"/>
                  </a:cubicBezTo>
                  <a:cubicBezTo>
                    <a:pt x="132" y="62"/>
                    <a:pt x="139" y="69"/>
                    <a:pt x="148" y="69"/>
                  </a:cubicBezTo>
                  <a:close/>
                  <a:moveTo>
                    <a:pt x="164" y="56"/>
                  </a:moveTo>
                  <a:cubicBezTo>
                    <a:pt x="164" y="55"/>
                    <a:pt x="164" y="55"/>
                    <a:pt x="164" y="55"/>
                  </a:cubicBezTo>
                  <a:cubicBezTo>
                    <a:pt x="166" y="41"/>
                    <a:pt x="178" y="32"/>
                    <a:pt x="192" y="34"/>
                  </a:cubicBezTo>
                  <a:cubicBezTo>
                    <a:pt x="202" y="35"/>
                    <a:pt x="211" y="44"/>
                    <a:pt x="212" y="54"/>
                  </a:cubicBezTo>
                  <a:cubicBezTo>
                    <a:pt x="213" y="55"/>
                    <a:pt x="213" y="56"/>
                    <a:pt x="213" y="56"/>
                  </a:cubicBezTo>
                  <a:cubicBezTo>
                    <a:pt x="213" y="58"/>
                    <a:pt x="213" y="58"/>
                    <a:pt x="213" y="58"/>
                  </a:cubicBezTo>
                  <a:cubicBezTo>
                    <a:pt x="213" y="72"/>
                    <a:pt x="202" y="83"/>
                    <a:pt x="188" y="83"/>
                  </a:cubicBezTo>
                  <a:cubicBezTo>
                    <a:pt x="175" y="83"/>
                    <a:pt x="164" y="72"/>
                    <a:pt x="164" y="58"/>
                  </a:cubicBezTo>
                  <a:lnTo>
                    <a:pt x="164" y="56"/>
                  </a:lnTo>
                  <a:close/>
                  <a:moveTo>
                    <a:pt x="81" y="78"/>
                  </a:moveTo>
                  <a:cubicBezTo>
                    <a:pt x="96" y="92"/>
                    <a:pt x="96" y="116"/>
                    <a:pt x="81" y="130"/>
                  </a:cubicBezTo>
                  <a:cubicBezTo>
                    <a:pt x="86" y="135"/>
                    <a:pt x="86" y="135"/>
                    <a:pt x="86" y="135"/>
                  </a:cubicBezTo>
                  <a:cubicBezTo>
                    <a:pt x="103" y="118"/>
                    <a:pt x="103" y="90"/>
                    <a:pt x="86" y="73"/>
                  </a:cubicBezTo>
                  <a:lnTo>
                    <a:pt x="81" y="7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aphicFrame>
        <p:nvGraphicFramePr>
          <p:cNvPr id="193" name="shp0019">
            <a:extLst>
              <a:ext uri="{FF2B5EF4-FFF2-40B4-BE49-F238E27FC236}">
                <a16:creationId xmlns:a16="http://schemas.microsoft.com/office/drawing/2014/main" id="{5B7AA91B-68D6-4F99-8776-280225D2ED86}"/>
              </a:ext>
            </a:extLst>
          </p:cNvPr>
          <p:cNvGraphicFramePr/>
          <p:nvPr/>
        </p:nvGraphicFramePr>
        <p:xfrm>
          <a:off x="1903774" y="3644844"/>
          <a:ext cx="3163249" cy="1783445"/>
        </p:xfrm>
        <a:graphic>
          <a:graphicData uri="http://schemas.openxmlformats.org/drawingml/2006/chart">
            <c:chart xmlns:c="http://schemas.openxmlformats.org/drawingml/2006/chart" xmlns:r="http://schemas.openxmlformats.org/officeDocument/2006/relationships" r:id="rId26"/>
          </a:graphicData>
        </a:graphic>
      </p:graphicFrame>
      <p:sp>
        <p:nvSpPr>
          <p:cNvPr id="194" name="shp0020">
            <a:extLst>
              <a:ext uri="{FF2B5EF4-FFF2-40B4-BE49-F238E27FC236}">
                <a16:creationId xmlns:a16="http://schemas.microsoft.com/office/drawing/2014/main" id="{03AC0894-7CFE-4F6D-BC31-0FCACA96D71C}"/>
              </a:ext>
            </a:extLst>
          </p:cNvPr>
          <p:cNvSpPr txBox="1"/>
          <p:nvPr/>
        </p:nvSpPr>
        <p:spPr>
          <a:xfrm>
            <a:off x="2066731" y="3677046"/>
            <a:ext cx="3003834"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DE PERSONNES AU FOYER</a:t>
            </a:r>
          </a:p>
        </p:txBody>
      </p:sp>
      <p:cxnSp>
        <p:nvCxnSpPr>
          <p:cNvPr id="195" name="shp0021">
            <a:extLst>
              <a:ext uri="{FF2B5EF4-FFF2-40B4-BE49-F238E27FC236}">
                <a16:creationId xmlns:a16="http://schemas.microsoft.com/office/drawing/2014/main" id="{27DF8B78-A416-4294-8D17-435BAA3FDD3C}"/>
              </a:ext>
            </a:extLst>
          </p:cNvPr>
          <p:cNvCxnSpPr>
            <a:cxnSpLocks/>
          </p:cNvCxnSpPr>
          <p:nvPr/>
        </p:nvCxnSpPr>
        <p:spPr>
          <a:xfrm>
            <a:off x="2066730"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6" name="shp0022">
            <a:extLst>
              <a:ext uri="{FF2B5EF4-FFF2-40B4-BE49-F238E27FC236}">
                <a16:creationId xmlns:a16="http://schemas.microsoft.com/office/drawing/2014/main" id="{2F14FF79-E52B-4BD2-BD4A-8738078ABFC7}"/>
              </a:ext>
            </a:extLst>
          </p:cNvPr>
          <p:cNvCxnSpPr>
            <a:cxnSpLocks/>
          </p:cNvCxnSpPr>
          <p:nvPr/>
        </p:nvCxnSpPr>
        <p:spPr>
          <a:xfrm>
            <a:off x="2066730"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7" name="shp0023">
            <a:extLst>
              <a:ext uri="{FF2B5EF4-FFF2-40B4-BE49-F238E27FC236}">
                <a16:creationId xmlns:a16="http://schemas.microsoft.com/office/drawing/2014/main" id="{5FC1CAD9-E735-43AD-844A-B22E59F5D018}"/>
              </a:ext>
            </a:extLst>
          </p:cNvPr>
          <p:cNvGrpSpPr/>
          <p:nvPr/>
        </p:nvGrpSpPr>
        <p:grpSpPr>
          <a:xfrm>
            <a:off x="2232938" y="5068367"/>
            <a:ext cx="261382" cy="252618"/>
            <a:chOff x="545363" y="5036955"/>
            <a:chExt cx="261840" cy="253060"/>
          </a:xfrm>
        </p:grpSpPr>
        <p:sp>
          <p:nvSpPr>
            <p:cNvPr id="198" name="Freeform 18">
              <a:extLst>
                <a:ext uri="{FF2B5EF4-FFF2-40B4-BE49-F238E27FC236}">
                  <a16:creationId xmlns:a16="http://schemas.microsoft.com/office/drawing/2014/main" id="{0A0540F4-AC25-4C70-BAC6-BB39D5DEB5FB}"/>
                </a:ext>
              </a:extLst>
            </p:cNvPr>
            <p:cNvSpPr>
              <a:spLocks noEditPoints="1"/>
            </p:cNvSpPr>
            <p:nvPr/>
          </p:nvSpPr>
          <p:spPr bwMode="auto">
            <a:xfrm>
              <a:off x="545363" y="5036955"/>
              <a:ext cx="153773" cy="253060"/>
            </a:xfrm>
            <a:custGeom>
              <a:avLst/>
              <a:gdLst>
                <a:gd name="T0" fmla="*/ 91 w 114"/>
                <a:gd name="T1" fmla="*/ 185 h 185"/>
                <a:gd name="T2" fmla="*/ 91 w 114"/>
                <a:gd name="T3" fmla="*/ 170 h 185"/>
                <a:gd name="T4" fmla="*/ 114 w 114"/>
                <a:gd name="T5" fmla="*/ 170 h 185"/>
                <a:gd name="T6" fmla="*/ 114 w 114"/>
                <a:gd name="T7" fmla="*/ 85 h 185"/>
                <a:gd name="T8" fmla="*/ 85 w 114"/>
                <a:gd name="T9" fmla="*/ 56 h 185"/>
                <a:gd name="T10" fmla="*/ 78 w 114"/>
                <a:gd name="T11" fmla="*/ 56 h 185"/>
                <a:gd name="T12" fmla="*/ 89 w 114"/>
                <a:gd name="T13" fmla="*/ 32 h 185"/>
                <a:gd name="T14" fmla="*/ 57 w 114"/>
                <a:gd name="T15" fmla="*/ 0 h 185"/>
                <a:gd name="T16" fmla="*/ 25 w 114"/>
                <a:gd name="T17" fmla="*/ 32 h 185"/>
                <a:gd name="T18" fmla="*/ 35 w 114"/>
                <a:gd name="T19" fmla="*/ 56 h 185"/>
                <a:gd name="T20" fmla="*/ 29 w 114"/>
                <a:gd name="T21" fmla="*/ 56 h 185"/>
                <a:gd name="T22" fmla="*/ 0 w 114"/>
                <a:gd name="T23" fmla="*/ 85 h 185"/>
                <a:gd name="T24" fmla="*/ 0 w 114"/>
                <a:gd name="T25" fmla="*/ 170 h 185"/>
                <a:gd name="T26" fmla="*/ 23 w 114"/>
                <a:gd name="T27" fmla="*/ 170 h 185"/>
                <a:gd name="T28" fmla="*/ 23 w 114"/>
                <a:gd name="T29" fmla="*/ 185 h 185"/>
                <a:gd name="T30" fmla="*/ 91 w 114"/>
                <a:gd name="T31" fmla="*/ 185 h 185"/>
                <a:gd name="T32" fmla="*/ 33 w 114"/>
                <a:gd name="T33" fmla="*/ 32 h 185"/>
                <a:gd name="T34" fmla="*/ 57 w 114"/>
                <a:gd name="T35" fmla="*/ 8 h 185"/>
                <a:gd name="T36" fmla="*/ 81 w 114"/>
                <a:gd name="T37" fmla="*/ 32 h 185"/>
                <a:gd name="T38" fmla="*/ 57 w 114"/>
                <a:gd name="T39" fmla="*/ 56 h 185"/>
                <a:gd name="T40" fmla="*/ 33 w 114"/>
                <a:gd name="T41" fmla="*/ 32 h 185"/>
                <a:gd name="T42" fmla="*/ 8 w 114"/>
                <a:gd name="T43" fmla="*/ 162 h 185"/>
                <a:gd name="T44" fmla="*/ 8 w 114"/>
                <a:gd name="T45" fmla="*/ 85 h 185"/>
                <a:gd name="T46" fmla="*/ 29 w 114"/>
                <a:gd name="T47" fmla="*/ 64 h 185"/>
                <a:gd name="T48" fmla="*/ 57 w 114"/>
                <a:gd name="T49" fmla="*/ 64 h 185"/>
                <a:gd name="T50" fmla="*/ 85 w 114"/>
                <a:gd name="T51" fmla="*/ 64 h 185"/>
                <a:gd name="T52" fmla="*/ 106 w 114"/>
                <a:gd name="T53" fmla="*/ 85 h 185"/>
                <a:gd name="T54" fmla="*/ 106 w 114"/>
                <a:gd name="T55" fmla="*/ 162 h 185"/>
                <a:gd name="T56" fmla="*/ 91 w 114"/>
                <a:gd name="T57" fmla="*/ 162 h 185"/>
                <a:gd name="T58" fmla="*/ 91 w 114"/>
                <a:gd name="T59" fmla="*/ 93 h 185"/>
                <a:gd name="T60" fmla="*/ 83 w 114"/>
                <a:gd name="T61" fmla="*/ 93 h 185"/>
                <a:gd name="T62" fmla="*/ 83 w 114"/>
                <a:gd name="T63" fmla="*/ 177 h 185"/>
                <a:gd name="T64" fmla="*/ 31 w 114"/>
                <a:gd name="T65" fmla="*/ 177 h 185"/>
                <a:gd name="T66" fmla="*/ 31 w 114"/>
                <a:gd name="T67" fmla="*/ 93 h 185"/>
                <a:gd name="T68" fmla="*/ 23 w 114"/>
                <a:gd name="T69" fmla="*/ 93 h 185"/>
                <a:gd name="T70" fmla="*/ 23 w 114"/>
                <a:gd name="T71" fmla="*/ 162 h 185"/>
                <a:gd name="T72" fmla="*/ 8 w 114"/>
                <a:gd name="T73"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85">
                  <a:moveTo>
                    <a:pt x="91" y="185"/>
                  </a:moveTo>
                  <a:cubicBezTo>
                    <a:pt x="91" y="170"/>
                    <a:pt x="91" y="170"/>
                    <a:pt x="91" y="170"/>
                  </a:cubicBezTo>
                  <a:cubicBezTo>
                    <a:pt x="114" y="170"/>
                    <a:pt x="114" y="170"/>
                    <a:pt x="114" y="170"/>
                  </a:cubicBezTo>
                  <a:cubicBezTo>
                    <a:pt x="114" y="85"/>
                    <a:pt x="114" y="85"/>
                    <a:pt x="114" y="85"/>
                  </a:cubicBezTo>
                  <a:cubicBezTo>
                    <a:pt x="114" y="69"/>
                    <a:pt x="101" y="56"/>
                    <a:pt x="85" y="56"/>
                  </a:cubicBezTo>
                  <a:cubicBezTo>
                    <a:pt x="78" y="56"/>
                    <a:pt x="78" y="56"/>
                    <a:pt x="78" y="56"/>
                  </a:cubicBezTo>
                  <a:cubicBezTo>
                    <a:pt x="85" y="50"/>
                    <a:pt x="89" y="42"/>
                    <a:pt x="89" y="32"/>
                  </a:cubicBezTo>
                  <a:cubicBezTo>
                    <a:pt x="89" y="14"/>
                    <a:pt x="75" y="0"/>
                    <a:pt x="57" y="0"/>
                  </a:cubicBezTo>
                  <a:cubicBezTo>
                    <a:pt x="39" y="0"/>
                    <a:pt x="25" y="14"/>
                    <a:pt x="25" y="32"/>
                  </a:cubicBezTo>
                  <a:cubicBezTo>
                    <a:pt x="25" y="42"/>
                    <a:pt x="29" y="50"/>
                    <a:pt x="35"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lnTo>
                    <a:pt x="91" y="185"/>
                  </a:ln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8" y="162"/>
                  </a:moveTo>
                  <a:cubicBezTo>
                    <a:pt x="8" y="85"/>
                    <a:pt x="8" y="85"/>
                    <a:pt x="8" y="85"/>
                  </a:cubicBezTo>
                  <a:cubicBezTo>
                    <a:pt x="8" y="74"/>
                    <a:pt x="17" y="64"/>
                    <a:pt x="29" y="64"/>
                  </a:cubicBezTo>
                  <a:cubicBezTo>
                    <a:pt x="57" y="64"/>
                    <a:pt x="57" y="64"/>
                    <a:pt x="57" y="64"/>
                  </a:cubicBezTo>
                  <a:cubicBezTo>
                    <a:pt x="85" y="64"/>
                    <a:pt x="85" y="64"/>
                    <a:pt x="85" y="64"/>
                  </a:cubicBezTo>
                  <a:cubicBezTo>
                    <a:pt x="97" y="64"/>
                    <a:pt x="106" y="74"/>
                    <a:pt x="106" y="85"/>
                  </a:cubicBezTo>
                  <a:cubicBezTo>
                    <a:pt x="106" y="162"/>
                    <a:pt x="106" y="162"/>
                    <a:pt x="106" y="162"/>
                  </a:cubicBez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lnTo>
                    <a:pt x="8"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9" name="ZoneTexte 198">
              <a:extLst>
                <a:ext uri="{FF2B5EF4-FFF2-40B4-BE49-F238E27FC236}">
                  <a16:creationId xmlns:a16="http://schemas.microsoft.com/office/drawing/2014/main" id="{63CB2511-490A-48A2-949C-C2E37195E005}"/>
                </a:ext>
              </a:extLst>
            </p:cNvPr>
            <p:cNvSpPr txBox="1"/>
            <p:nvPr/>
          </p:nvSpPr>
          <p:spPr>
            <a:xfrm>
              <a:off x="736671"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grpSp>
      <p:grpSp>
        <p:nvGrpSpPr>
          <p:cNvPr id="200" name="shp0024">
            <a:extLst>
              <a:ext uri="{FF2B5EF4-FFF2-40B4-BE49-F238E27FC236}">
                <a16:creationId xmlns:a16="http://schemas.microsoft.com/office/drawing/2014/main" id="{AD280D1F-798F-44ED-B667-1CE2396F49AE}"/>
              </a:ext>
            </a:extLst>
          </p:cNvPr>
          <p:cNvGrpSpPr/>
          <p:nvPr/>
        </p:nvGrpSpPr>
        <p:grpSpPr>
          <a:xfrm>
            <a:off x="2952057" y="5068367"/>
            <a:ext cx="428737" cy="252618"/>
            <a:chOff x="1265741" y="5036955"/>
            <a:chExt cx="429488" cy="253060"/>
          </a:xfrm>
        </p:grpSpPr>
        <p:sp>
          <p:nvSpPr>
            <p:cNvPr id="201" name="Freeform 19">
              <a:extLst>
                <a:ext uri="{FF2B5EF4-FFF2-40B4-BE49-F238E27FC236}">
                  <a16:creationId xmlns:a16="http://schemas.microsoft.com/office/drawing/2014/main" id="{88162087-4210-49B9-A375-145443E2917B}"/>
                </a:ext>
              </a:extLst>
            </p:cNvPr>
            <p:cNvSpPr>
              <a:spLocks noEditPoints="1"/>
            </p:cNvSpPr>
            <p:nvPr/>
          </p:nvSpPr>
          <p:spPr bwMode="auto">
            <a:xfrm>
              <a:off x="1265741" y="5036955"/>
              <a:ext cx="318443" cy="253060"/>
            </a:xfrm>
            <a:custGeom>
              <a:avLst/>
              <a:gdLst>
                <a:gd name="T0" fmla="*/ 199 w 235"/>
                <a:gd name="T1" fmla="*/ 57 h 185"/>
                <a:gd name="T2" fmla="*/ 177 w 235"/>
                <a:gd name="T3" fmla="*/ 0 h 185"/>
                <a:gd name="T4" fmla="*/ 156 w 235"/>
                <a:gd name="T5" fmla="*/ 57 h 185"/>
                <a:gd name="T6" fmla="*/ 120 w 235"/>
                <a:gd name="T7" fmla="*/ 86 h 185"/>
                <a:gd name="T8" fmla="*/ 143 w 235"/>
                <a:gd name="T9" fmla="*/ 170 h 185"/>
                <a:gd name="T10" fmla="*/ 212 w 235"/>
                <a:gd name="T11" fmla="*/ 185 h 185"/>
                <a:gd name="T12" fmla="*/ 235 w 235"/>
                <a:gd name="T13" fmla="*/ 170 h 185"/>
                <a:gd name="T14" fmla="*/ 206 w 235"/>
                <a:gd name="T15" fmla="*/ 57 h 185"/>
                <a:gd name="T16" fmla="*/ 177 w 235"/>
                <a:gd name="T17" fmla="*/ 8 h 185"/>
                <a:gd name="T18" fmla="*/ 177 w 235"/>
                <a:gd name="T19" fmla="*/ 57 h 185"/>
                <a:gd name="T20" fmla="*/ 226 w 235"/>
                <a:gd name="T21" fmla="*/ 162 h 185"/>
                <a:gd name="T22" fmla="*/ 212 w 235"/>
                <a:gd name="T23" fmla="*/ 94 h 185"/>
                <a:gd name="T24" fmla="*/ 203 w 235"/>
                <a:gd name="T25" fmla="*/ 177 h 185"/>
                <a:gd name="T26" fmla="*/ 151 w 235"/>
                <a:gd name="T27" fmla="*/ 94 h 185"/>
                <a:gd name="T28" fmla="*/ 143 w 235"/>
                <a:gd name="T29" fmla="*/ 162 h 185"/>
                <a:gd name="T30" fmla="*/ 128 w 235"/>
                <a:gd name="T31" fmla="*/ 86 h 185"/>
                <a:gd name="T32" fmla="*/ 206 w 235"/>
                <a:gd name="T33" fmla="*/ 65 h 185"/>
                <a:gd name="T34" fmla="*/ 226 w 235"/>
                <a:gd name="T35" fmla="*/ 162 h 185"/>
                <a:gd name="T36" fmla="*/ 79 w 235"/>
                <a:gd name="T37" fmla="*/ 56 h 185"/>
                <a:gd name="T38" fmla="*/ 57 w 235"/>
                <a:gd name="T39" fmla="*/ 0 h 185"/>
                <a:gd name="T40" fmla="*/ 36 w 235"/>
                <a:gd name="T41" fmla="*/ 56 h 185"/>
                <a:gd name="T42" fmla="*/ 0 w 235"/>
                <a:gd name="T43" fmla="*/ 85 h 185"/>
                <a:gd name="T44" fmla="*/ 23 w 235"/>
                <a:gd name="T45" fmla="*/ 170 h 185"/>
                <a:gd name="T46" fmla="*/ 91 w 235"/>
                <a:gd name="T47" fmla="*/ 185 h 185"/>
                <a:gd name="T48" fmla="*/ 114 w 235"/>
                <a:gd name="T49" fmla="*/ 170 h 185"/>
                <a:gd name="T50" fmla="*/ 85 w 235"/>
                <a:gd name="T51" fmla="*/ 56 h 185"/>
                <a:gd name="T52" fmla="*/ 57 w 235"/>
                <a:gd name="T53" fmla="*/ 8 h 185"/>
                <a:gd name="T54" fmla="*/ 57 w 235"/>
                <a:gd name="T55" fmla="*/ 56 h 185"/>
                <a:gd name="T56" fmla="*/ 106 w 235"/>
                <a:gd name="T57" fmla="*/ 162 h 185"/>
                <a:gd name="T58" fmla="*/ 91 w 235"/>
                <a:gd name="T59" fmla="*/ 93 h 185"/>
                <a:gd name="T60" fmla="*/ 83 w 235"/>
                <a:gd name="T61" fmla="*/ 177 h 185"/>
                <a:gd name="T62" fmla="*/ 31 w 235"/>
                <a:gd name="T63" fmla="*/ 93 h 185"/>
                <a:gd name="T64" fmla="*/ 23 w 235"/>
                <a:gd name="T65" fmla="*/ 162 h 185"/>
                <a:gd name="T66" fmla="*/ 8 w 235"/>
                <a:gd name="T67" fmla="*/ 85 h 185"/>
                <a:gd name="T68" fmla="*/ 85 w 235"/>
                <a:gd name="T69" fmla="*/ 64 h 185"/>
                <a:gd name="T70" fmla="*/ 106 w 235"/>
                <a:gd name="T7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85">
                  <a:moveTo>
                    <a:pt x="206" y="57"/>
                  </a:moveTo>
                  <a:cubicBezTo>
                    <a:pt x="199" y="57"/>
                    <a:pt x="199" y="57"/>
                    <a:pt x="199" y="57"/>
                  </a:cubicBezTo>
                  <a:cubicBezTo>
                    <a:pt x="205" y="51"/>
                    <a:pt x="210" y="42"/>
                    <a:pt x="210" y="32"/>
                  </a:cubicBezTo>
                  <a:cubicBezTo>
                    <a:pt x="210" y="15"/>
                    <a:pt x="195" y="0"/>
                    <a:pt x="177" y="0"/>
                  </a:cubicBezTo>
                  <a:cubicBezTo>
                    <a:pt x="160" y="0"/>
                    <a:pt x="145" y="15"/>
                    <a:pt x="145" y="32"/>
                  </a:cubicBezTo>
                  <a:cubicBezTo>
                    <a:pt x="145" y="42"/>
                    <a:pt x="149" y="51"/>
                    <a:pt x="156" y="57"/>
                  </a:cubicBezTo>
                  <a:cubicBezTo>
                    <a:pt x="149" y="57"/>
                    <a:pt x="149" y="57"/>
                    <a:pt x="149" y="57"/>
                  </a:cubicBezTo>
                  <a:cubicBezTo>
                    <a:pt x="133" y="57"/>
                    <a:pt x="120" y="70"/>
                    <a:pt x="120" y="86"/>
                  </a:cubicBezTo>
                  <a:cubicBezTo>
                    <a:pt x="120" y="170"/>
                    <a:pt x="120" y="170"/>
                    <a:pt x="120" y="170"/>
                  </a:cubicBezTo>
                  <a:cubicBezTo>
                    <a:pt x="143" y="170"/>
                    <a:pt x="143" y="170"/>
                    <a:pt x="143" y="170"/>
                  </a:cubicBezTo>
                  <a:cubicBezTo>
                    <a:pt x="143" y="185"/>
                    <a:pt x="143" y="185"/>
                    <a:pt x="143" y="185"/>
                  </a:cubicBezTo>
                  <a:cubicBezTo>
                    <a:pt x="212" y="185"/>
                    <a:pt x="212" y="185"/>
                    <a:pt x="212" y="185"/>
                  </a:cubicBezTo>
                  <a:cubicBezTo>
                    <a:pt x="212" y="170"/>
                    <a:pt x="212" y="170"/>
                    <a:pt x="212" y="170"/>
                  </a:cubicBezTo>
                  <a:cubicBezTo>
                    <a:pt x="235" y="170"/>
                    <a:pt x="235" y="170"/>
                    <a:pt x="235" y="170"/>
                  </a:cubicBezTo>
                  <a:cubicBezTo>
                    <a:pt x="235" y="86"/>
                    <a:pt x="235" y="86"/>
                    <a:pt x="235" y="86"/>
                  </a:cubicBezTo>
                  <a:cubicBezTo>
                    <a:pt x="235" y="70"/>
                    <a:pt x="222" y="57"/>
                    <a:pt x="206" y="57"/>
                  </a:cubicBezTo>
                  <a:close/>
                  <a:moveTo>
                    <a:pt x="153" y="32"/>
                  </a:moveTo>
                  <a:cubicBezTo>
                    <a:pt x="153" y="19"/>
                    <a:pt x="164" y="8"/>
                    <a:pt x="177" y="8"/>
                  </a:cubicBezTo>
                  <a:cubicBezTo>
                    <a:pt x="191" y="8"/>
                    <a:pt x="201" y="19"/>
                    <a:pt x="201" y="32"/>
                  </a:cubicBezTo>
                  <a:cubicBezTo>
                    <a:pt x="201" y="46"/>
                    <a:pt x="191" y="57"/>
                    <a:pt x="177" y="57"/>
                  </a:cubicBezTo>
                  <a:cubicBezTo>
                    <a:pt x="164" y="57"/>
                    <a:pt x="153" y="46"/>
                    <a:pt x="153" y="32"/>
                  </a:cubicBezTo>
                  <a:close/>
                  <a:moveTo>
                    <a:pt x="226" y="162"/>
                  </a:moveTo>
                  <a:cubicBezTo>
                    <a:pt x="212" y="162"/>
                    <a:pt x="212" y="162"/>
                    <a:pt x="212" y="162"/>
                  </a:cubicBezTo>
                  <a:cubicBezTo>
                    <a:pt x="212" y="94"/>
                    <a:pt x="212" y="94"/>
                    <a:pt x="212" y="94"/>
                  </a:cubicBezTo>
                  <a:cubicBezTo>
                    <a:pt x="203" y="94"/>
                    <a:pt x="203" y="94"/>
                    <a:pt x="203" y="94"/>
                  </a:cubicBezTo>
                  <a:cubicBezTo>
                    <a:pt x="203" y="177"/>
                    <a:pt x="203" y="177"/>
                    <a:pt x="203" y="177"/>
                  </a:cubicBezTo>
                  <a:cubicBezTo>
                    <a:pt x="151" y="177"/>
                    <a:pt x="151" y="177"/>
                    <a:pt x="151" y="177"/>
                  </a:cubicBezTo>
                  <a:cubicBezTo>
                    <a:pt x="151" y="94"/>
                    <a:pt x="151" y="94"/>
                    <a:pt x="151" y="94"/>
                  </a:cubicBezTo>
                  <a:cubicBezTo>
                    <a:pt x="143" y="94"/>
                    <a:pt x="143" y="94"/>
                    <a:pt x="143" y="94"/>
                  </a:cubicBezTo>
                  <a:cubicBezTo>
                    <a:pt x="143" y="162"/>
                    <a:pt x="143" y="162"/>
                    <a:pt x="143" y="162"/>
                  </a:cubicBezTo>
                  <a:cubicBezTo>
                    <a:pt x="128" y="162"/>
                    <a:pt x="128" y="162"/>
                    <a:pt x="128" y="162"/>
                  </a:cubicBezTo>
                  <a:cubicBezTo>
                    <a:pt x="128" y="86"/>
                    <a:pt x="128" y="86"/>
                    <a:pt x="128" y="86"/>
                  </a:cubicBezTo>
                  <a:cubicBezTo>
                    <a:pt x="128" y="74"/>
                    <a:pt x="138" y="65"/>
                    <a:pt x="149" y="65"/>
                  </a:cubicBezTo>
                  <a:cubicBezTo>
                    <a:pt x="206" y="65"/>
                    <a:pt x="206" y="65"/>
                    <a:pt x="206" y="65"/>
                  </a:cubicBezTo>
                  <a:cubicBezTo>
                    <a:pt x="217" y="65"/>
                    <a:pt x="226" y="74"/>
                    <a:pt x="226" y="86"/>
                  </a:cubicBezTo>
                  <a:lnTo>
                    <a:pt x="226" y="162"/>
                  </a:lnTo>
                  <a:close/>
                  <a:moveTo>
                    <a:pt x="85" y="56"/>
                  </a:moveTo>
                  <a:cubicBezTo>
                    <a:pt x="79" y="56"/>
                    <a:pt x="79" y="56"/>
                    <a:pt x="79" y="56"/>
                  </a:cubicBezTo>
                  <a:cubicBezTo>
                    <a:pt x="85" y="50"/>
                    <a:pt x="89" y="42"/>
                    <a:pt x="89" y="32"/>
                  </a:cubicBezTo>
                  <a:cubicBezTo>
                    <a:pt x="89" y="14"/>
                    <a:pt x="75" y="0"/>
                    <a:pt x="57" y="0"/>
                  </a:cubicBezTo>
                  <a:cubicBezTo>
                    <a:pt x="39" y="0"/>
                    <a:pt x="25" y="14"/>
                    <a:pt x="25" y="32"/>
                  </a:cubicBezTo>
                  <a:cubicBezTo>
                    <a:pt x="25" y="42"/>
                    <a:pt x="29" y="50"/>
                    <a:pt x="36"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cubicBezTo>
                    <a:pt x="91" y="185"/>
                    <a:pt x="91" y="185"/>
                    <a:pt x="91" y="185"/>
                  </a:cubicBezTo>
                  <a:cubicBezTo>
                    <a:pt x="91" y="170"/>
                    <a:pt x="91" y="170"/>
                    <a:pt x="91" y="170"/>
                  </a:cubicBezTo>
                  <a:cubicBezTo>
                    <a:pt x="114" y="170"/>
                    <a:pt x="114" y="170"/>
                    <a:pt x="114" y="170"/>
                  </a:cubicBezTo>
                  <a:cubicBezTo>
                    <a:pt x="114" y="85"/>
                    <a:pt x="114" y="85"/>
                    <a:pt x="114" y="85"/>
                  </a:cubicBezTo>
                  <a:cubicBezTo>
                    <a:pt x="114" y="69"/>
                    <a:pt x="101" y="56"/>
                    <a:pt x="85" y="56"/>
                  </a:cubicBez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106" y="162"/>
                  </a:move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cubicBezTo>
                    <a:pt x="8" y="162"/>
                    <a:pt x="8" y="162"/>
                    <a:pt x="8" y="162"/>
                  </a:cubicBezTo>
                  <a:cubicBezTo>
                    <a:pt x="8" y="85"/>
                    <a:pt x="8" y="85"/>
                    <a:pt x="8" y="85"/>
                  </a:cubicBezTo>
                  <a:cubicBezTo>
                    <a:pt x="8" y="74"/>
                    <a:pt x="17" y="64"/>
                    <a:pt x="29" y="64"/>
                  </a:cubicBezTo>
                  <a:cubicBezTo>
                    <a:pt x="85" y="64"/>
                    <a:pt x="85" y="64"/>
                    <a:pt x="85" y="64"/>
                  </a:cubicBezTo>
                  <a:cubicBezTo>
                    <a:pt x="97" y="64"/>
                    <a:pt x="106" y="74"/>
                    <a:pt x="106" y="85"/>
                  </a:cubicBezTo>
                  <a:lnTo>
                    <a:pt x="106"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2" name="ZoneTexte 201">
              <a:extLst>
                <a:ext uri="{FF2B5EF4-FFF2-40B4-BE49-F238E27FC236}">
                  <a16:creationId xmlns:a16="http://schemas.microsoft.com/office/drawing/2014/main" id="{5F6A36B7-0499-477B-8044-A6FE4A5B6E90}"/>
                </a:ext>
              </a:extLst>
            </p:cNvPr>
            <p:cNvSpPr txBox="1"/>
            <p:nvPr/>
          </p:nvSpPr>
          <p:spPr>
            <a:xfrm>
              <a:off x="1624697"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grpSp>
      <p:grpSp>
        <p:nvGrpSpPr>
          <p:cNvPr id="203" name="shp0025">
            <a:extLst>
              <a:ext uri="{FF2B5EF4-FFF2-40B4-BE49-F238E27FC236}">
                <a16:creationId xmlns:a16="http://schemas.microsoft.com/office/drawing/2014/main" id="{B4F77D74-5E80-4443-B24A-EC6CAFA81E4E}"/>
              </a:ext>
            </a:extLst>
          </p:cNvPr>
          <p:cNvGrpSpPr/>
          <p:nvPr/>
        </p:nvGrpSpPr>
        <p:grpSpPr>
          <a:xfrm>
            <a:off x="3667460" y="5035732"/>
            <a:ext cx="507922" cy="285252"/>
            <a:chOff x="1982395" y="5004263"/>
            <a:chExt cx="508811" cy="285751"/>
          </a:xfrm>
        </p:grpSpPr>
        <p:sp>
          <p:nvSpPr>
            <p:cNvPr id="204" name="Freeform 20">
              <a:extLst>
                <a:ext uri="{FF2B5EF4-FFF2-40B4-BE49-F238E27FC236}">
                  <a16:creationId xmlns:a16="http://schemas.microsoft.com/office/drawing/2014/main" id="{1211358B-BAAF-46DA-AE68-A3B9EB18C1C4}"/>
                </a:ext>
              </a:extLst>
            </p:cNvPr>
            <p:cNvSpPr>
              <a:spLocks noEditPoints="1"/>
            </p:cNvSpPr>
            <p:nvPr/>
          </p:nvSpPr>
          <p:spPr bwMode="auto">
            <a:xfrm>
              <a:off x="1982395" y="5004263"/>
              <a:ext cx="387459" cy="285751"/>
            </a:xfrm>
            <a:custGeom>
              <a:avLst/>
              <a:gdLst>
                <a:gd name="T0" fmla="*/ 251 w 287"/>
                <a:gd name="T1" fmla="*/ 81 h 209"/>
                <a:gd name="T2" fmla="*/ 230 w 287"/>
                <a:gd name="T3" fmla="*/ 24 h 209"/>
                <a:gd name="T4" fmla="*/ 208 w 287"/>
                <a:gd name="T5" fmla="*/ 81 h 209"/>
                <a:gd name="T6" fmla="*/ 173 w 287"/>
                <a:gd name="T7" fmla="*/ 110 h 209"/>
                <a:gd name="T8" fmla="*/ 196 w 287"/>
                <a:gd name="T9" fmla="*/ 194 h 209"/>
                <a:gd name="T10" fmla="*/ 264 w 287"/>
                <a:gd name="T11" fmla="*/ 209 h 209"/>
                <a:gd name="T12" fmla="*/ 287 w 287"/>
                <a:gd name="T13" fmla="*/ 194 h 209"/>
                <a:gd name="T14" fmla="*/ 258 w 287"/>
                <a:gd name="T15" fmla="*/ 81 h 209"/>
                <a:gd name="T16" fmla="*/ 230 w 287"/>
                <a:gd name="T17" fmla="*/ 32 h 209"/>
                <a:gd name="T18" fmla="*/ 230 w 287"/>
                <a:gd name="T19" fmla="*/ 81 h 209"/>
                <a:gd name="T20" fmla="*/ 279 w 287"/>
                <a:gd name="T21" fmla="*/ 186 h 209"/>
                <a:gd name="T22" fmla="*/ 264 w 287"/>
                <a:gd name="T23" fmla="*/ 118 h 209"/>
                <a:gd name="T24" fmla="*/ 256 w 287"/>
                <a:gd name="T25" fmla="*/ 201 h 209"/>
                <a:gd name="T26" fmla="*/ 204 w 287"/>
                <a:gd name="T27" fmla="*/ 118 h 209"/>
                <a:gd name="T28" fmla="*/ 196 w 287"/>
                <a:gd name="T29" fmla="*/ 186 h 209"/>
                <a:gd name="T30" fmla="*/ 181 w 287"/>
                <a:gd name="T31" fmla="*/ 110 h 209"/>
                <a:gd name="T32" fmla="*/ 258 w 287"/>
                <a:gd name="T33" fmla="*/ 89 h 209"/>
                <a:gd name="T34" fmla="*/ 279 w 287"/>
                <a:gd name="T35" fmla="*/ 186 h 209"/>
                <a:gd name="T36" fmla="*/ 165 w 287"/>
                <a:gd name="T37" fmla="*/ 185 h 209"/>
                <a:gd name="T38" fmla="*/ 123 w 287"/>
                <a:gd name="T39" fmla="*/ 177 h 209"/>
                <a:gd name="T40" fmla="*/ 189 w 287"/>
                <a:gd name="T41" fmla="*/ 75 h 209"/>
                <a:gd name="T42" fmla="*/ 190 w 287"/>
                <a:gd name="T43" fmla="*/ 63 h 209"/>
                <a:gd name="T44" fmla="*/ 165 w 287"/>
                <a:gd name="T45" fmla="*/ 57 h 209"/>
                <a:gd name="T46" fmla="*/ 144 w 287"/>
                <a:gd name="T47" fmla="*/ 0 h 209"/>
                <a:gd name="T48" fmla="*/ 122 w 287"/>
                <a:gd name="T49" fmla="*/ 57 h 209"/>
                <a:gd name="T50" fmla="*/ 97 w 287"/>
                <a:gd name="T51" fmla="*/ 63 h 209"/>
                <a:gd name="T52" fmla="*/ 98 w 287"/>
                <a:gd name="T53" fmla="*/ 74 h 209"/>
                <a:gd name="T54" fmla="*/ 172 w 287"/>
                <a:gd name="T55" fmla="*/ 65 h 209"/>
                <a:gd name="T56" fmla="*/ 144 w 287"/>
                <a:gd name="T57" fmla="*/ 57 h 209"/>
                <a:gd name="T58" fmla="*/ 144 w 287"/>
                <a:gd name="T59" fmla="*/ 8 h 209"/>
                <a:gd name="T60" fmla="*/ 144 w 287"/>
                <a:gd name="T61" fmla="*/ 57 h 209"/>
                <a:gd name="T62" fmla="*/ 79 w 287"/>
                <a:gd name="T63" fmla="*/ 80 h 209"/>
                <a:gd name="T64" fmla="*/ 57 w 287"/>
                <a:gd name="T65" fmla="*/ 24 h 209"/>
                <a:gd name="T66" fmla="*/ 36 w 287"/>
                <a:gd name="T67" fmla="*/ 80 h 209"/>
                <a:gd name="T68" fmla="*/ 0 w 287"/>
                <a:gd name="T69" fmla="*/ 109 h 209"/>
                <a:gd name="T70" fmla="*/ 23 w 287"/>
                <a:gd name="T71" fmla="*/ 194 h 209"/>
                <a:gd name="T72" fmla="*/ 92 w 287"/>
                <a:gd name="T73" fmla="*/ 209 h 209"/>
                <a:gd name="T74" fmla="*/ 115 w 287"/>
                <a:gd name="T75" fmla="*/ 194 h 209"/>
                <a:gd name="T76" fmla="*/ 86 w 287"/>
                <a:gd name="T77" fmla="*/ 80 h 209"/>
                <a:gd name="T78" fmla="*/ 57 w 287"/>
                <a:gd name="T79" fmla="*/ 32 h 209"/>
                <a:gd name="T80" fmla="*/ 57 w 287"/>
                <a:gd name="T81" fmla="*/ 80 h 209"/>
                <a:gd name="T82" fmla="*/ 106 w 287"/>
                <a:gd name="T83" fmla="*/ 186 h 209"/>
                <a:gd name="T84" fmla="*/ 92 w 287"/>
                <a:gd name="T85" fmla="*/ 117 h 209"/>
                <a:gd name="T86" fmla="*/ 83 w 287"/>
                <a:gd name="T87" fmla="*/ 201 h 209"/>
                <a:gd name="T88" fmla="*/ 31 w 287"/>
                <a:gd name="T89" fmla="*/ 117 h 209"/>
                <a:gd name="T90" fmla="*/ 23 w 287"/>
                <a:gd name="T91" fmla="*/ 186 h 209"/>
                <a:gd name="T92" fmla="*/ 8 w 287"/>
                <a:gd name="T93" fmla="*/ 109 h 209"/>
                <a:gd name="T94" fmla="*/ 86 w 287"/>
                <a:gd name="T95" fmla="*/ 88 h 209"/>
                <a:gd name="T96" fmla="*/ 106 w 287"/>
                <a:gd name="T97" fmla="*/ 1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209">
                  <a:moveTo>
                    <a:pt x="258" y="81"/>
                  </a:moveTo>
                  <a:cubicBezTo>
                    <a:pt x="251" y="81"/>
                    <a:pt x="251" y="81"/>
                    <a:pt x="251" y="81"/>
                  </a:cubicBezTo>
                  <a:cubicBezTo>
                    <a:pt x="258" y="75"/>
                    <a:pt x="262" y="66"/>
                    <a:pt x="262" y="56"/>
                  </a:cubicBezTo>
                  <a:cubicBezTo>
                    <a:pt x="262" y="39"/>
                    <a:pt x="248" y="24"/>
                    <a:pt x="230" y="24"/>
                  </a:cubicBezTo>
                  <a:cubicBezTo>
                    <a:pt x="212" y="24"/>
                    <a:pt x="198" y="39"/>
                    <a:pt x="198" y="56"/>
                  </a:cubicBezTo>
                  <a:cubicBezTo>
                    <a:pt x="198" y="66"/>
                    <a:pt x="202" y="75"/>
                    <a:pt x="208"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4" y="209"/>
                    <a:pt x="264" y="209"/>
                    <a:pt x="264" y="209"/>
                  </a:cubicBezTo>
                  <a:cubicBezTo>
                    <a:pt x="264" y="194"/>
                    <a:pt x="264" y="194"/>
                    <a:pt x="264" y="194"/>
                  </a:cubicBezTo>
                  <a:cubicBezTo>
                    <a:pt x="287" y="194"/>
                    <a:pt x="287" y="194"/>
                    <a:pt x="287" y="194"/>
                  </a:cubicBezTo>
                  <a:cubicBezTo>
                    <a:pt x="287" y="110"/>
                    <a:pt x="287" y="110"/>
                    <a:pt x="287" y="110"/>
                  </a:cubicBezTo>
                  <a:cubicBezTo>
                    <a:pt x="287" y="94"/>
                    <a:pt x="274" y="81"/>
                    <a:pt x="258" y="81"/>
                  </a:cubicBezTo>
                  <a:close/>
                  <a:moveTo>
                    <a:pt x="206" y="56"/>
                  </a:moveTo>
                  <a:cubicBezTo>
                    <a:pt x="206" y="43"/>
                    <a:pt x="217" y="32"/>
                    <a:pt x="230" y="32"/>
                  </a:cubicBezTo>
                  <a:cubicBezTo>
                    <a:pt x="243" y="32"/>
                    <a:pt x="254" y="43"/>
                    <a:pt x="254" y="56"/>
                  </a:cubicBezTo>
                  <a:cubicBezTo>
                    <a:pt x="254" y="70"/>
                    <a:pt x="243" y="81"/>
                    <a:pt x="230" y="81"/>
                  </a:cubicBezTo>
                  <a:cubicBezTo>
                    <a:pt x="217" y="81"/>
                    <a:pt x="206" y="70"/>
                    <a:pt x="206" y="56"/>
                  </a:cubicBezTo>
                  <a:close/>
                  <a:moveTo>
                    <a:pt x="279" y="186"/>
                  </a:moveTo>
                  <a:cubicBezTo>
                    <a:pt x="264" y="186"/>
                    <a:pt x="264" y="186"/>
                    <a:pt x="264" y="186"/>
                  </a:cubicBezTo>
                  <a:cubicBezTo>
                    <a:pt x="264" y="118"/>
                    <a:pt x="264" y="118"/>
                    <a:pt x="264"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0" y="89"/>
                    <a:pt x="202" y="89"/>
                  </a:cubicBezTo>
                  <a:cubicBezTo>
                    <a:pt x="258" y="89"/>
                    <a:pt x="258" y="89"/>
                    <a:pt x="258"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moveTo>
                    <a:pt x="189" y="75"/>
                  </a:moveTo>
                  <a:cubicBezTo>
                    <a:pt x="191" y="74"/>
                    <a:pt x="192" y="74"/>
                    <a:pt x="193" y="73"/>
                  </a:cubicBezTo>
                  <a:cubicBezTo>
                    <a:pt x="192" y="70"/>
                    <a:pt x="191" y="67"/>
                    <a:pt x="190" y="63"/>
                  </a:cubicBezTo>
                  <a:cubicBezTo>
                    <a:pt x="185" y="59"/>
                    <a:pt x="179" y="57"/>
                    <a:pt x="172" y="57"/>
                  </a:cubicBezTo>
                  <a:cubicBezTo>
                    <a:pt x="165" y="57"/>
                    <a:pt x="165" y="57"/>
                    <a:pt x="165" y="57"/>
                  </a:cubicBezTo>
                  <a:cubicBezTo>
                    <a:pt x="172" y="51"/>
                    <a:pt x="176" y="42"/>
                    <a:pt x="176" y="33"/>
                  </a:cubicBezTo>
                  <a:cubicBezTo>
                    <a:pt x="176" y="15"/>
                    <a:pt x="161" y="0"/>
                    <a:pt x="144" y="0"/>
                  </a:cubicBezTo>
                  <a:cubicBezTo>
                    <a:pt x="126" y="0"/>
                    <a:pt x="111" y="15"/>
                    <a:pt x="111" y="33"/>
                  </a:cubicBezTo>
                  <a:cubicBezTo>
                    <a:pt x="111" y="42"/>
                    <a:pt x="116" y="51"/>
                    <a:pt x="122" y="57"/>
                  </a:cubicBezTo>
                  <a:cubicBezTo>
                    <a:pt x="115" y="57"/>
                    <a:pt x="115" y="57"/>
                    <a:pt x="115" y="57"/>
                  </a:cubicBezTo>
                  <a:cubicBezTo>
                    <a:pt x="108" y="57"/>
                    <a:pt x="102" y="59"/>
                    <a:pt x="97" y="63"/>
                  </a:cubicBezTo>
                  <a:cubicBezTo>
                    <a:pt x="96" y="67"/>
                    <a:pt x="95" y="70"/>
                    <a:pt x="94" y="73"/>
                  </a:cubicBezTo>
                  <a:cubicBezTo>
                    <a:pt x="95" y="74"/>
                    <a:pt x="97" y="74"/>
                    <a:pt x="98" y="74"/>
                  </a:cubicBezTo>
                  <a:cubicBezTo>
                    <a:pt x="102" y="69"/>
                    <a:pt x="108" y="65"/>
                    <a:pt x="115" y="65"/>
                  </a:cubicBezTo>
                  <a:cubicBezTo>
                    <a:pt x="172" y="65"/>
                    <a:pt x="172" y="65"/>
                    <a:pt x="172" y="65"/>
                  </a:cubicBezTo>
                  <a:cubicBezTo>
                    <a:pt x="179" y="65"/>
                    <a:pt x="186" y="69"/>
                    <a:pt x="189" y="75"/>
                  </a:cubicBezTo>
                  <a:close/>
                  <a:moveTo>
                    <a:pt x="144" y="57"/>
                  </a:moveTo>
                  <a:cubicBezTo>
                    <a:pt x="130" y="57"/>
                    <a:pt x="119" y="46"/>
                    <a:pt x="119" y="33"/>
                  </a:cubicBezTo>
                  <a:cubicBezTo>
                    <a:pt x="119" y="19"/>
                    <a:pt x="130" y="8"/>
                    <a:pt x="144" y="8"/>
                  </a:cubicBezTo>
                  <a:cubicBezTo>
                    <a:pt x="157" y="8"/>
                    <a:pt x="168" y="19"/>
                    <a:pt x="168" y="33"/>
                  </a:cubicBezTo>
                  <a:cubicBezTo>
                    <a:pt x="168" y="46"/>
                    <a:pt x="157" y="57"/>
                    <a:pt x="144" y="57"/>
                  </a:cubicBezTo>
                  <a:close/>
                  <a:moveTo>
                    <a:pt x="86" y="80"/>
                  </a:moveTo>
                  <a:cubicBezTo>
                    <a:pt x="79" y="80"/>
                    <a:pt x="79" y="80"/>
                    <a:pt x="79" y="80"/>
                  </a:cubicBezTo>
                  <a:cubicBezTo>
                    <a:pt x="85" y="74"/>
                    <a:pt x="90" y="66"/>
                    <a:pt x="90" y="56"/>
                  </a:cubicBezTo>
                  <a:cubicBezTo>
                    <a:pt x="90" y="38"/>
                    <a:pt x="75" y="24"/>
                    <a:pt x="57" y="24"/>
                  </a:cubicBezTo>
                  <a:cubicBezTo>
                    <a:pt x="39" y="24"/>
                    <a:pt x="25" y="38"/>
                    <a:pt x="25" y="56"/>
                  </a:cubicBezTo>
                  <a:cubicBezTo>
                    <a:pt x="25" y="66"/>
                    <a:pt x="29"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3" y="56"/>
                  </a:moveTo>
                  <a:cubicBezTo>
                    <a:pt x="33" y="43"/>
                    <a:pt x="44" y="32"/>
                    <a:pt x="57" y="32"/>
                  </a:cubicBezTo>
                  <a:cubicBezTo>
                    <a:pt x="71" y="32"/>
                    <a:pt x="81" y="43"/>
                    <a:pt x="81" y="56"/>
                  </a:cubicBezTo>
                  <a:cubicBezTo>
                    <a:pt x="81" y="69"/>
                    <a:pt x="71" y="80"/>
                    <a:pt x="57" y="80"/>
                  </a:cubicBezTo>
                  <a:cubicBezTo>
                    <a:pt x="44" y="80"/>
                    <a:pt x="33" y="69"/>
                    <a:pt x="33" y="56"/>
                  </a:cubicBezTo>
                  <a:close/>
                  <a:moveTo>
                    <a:pt x="106" y="186"/>
                  </a:moveTo>
                  <a:cubicBezTo>
                    <a:pt x="92" y="186"/>
                    <a:pt x="92" y="186"/>
                    <a:pt x="92" y="186"/>
                  </a:cubicBezTo>
                  <a:cubicBezTo>
                    <a:pt x="92" y="117"/>
                    <a:pt x="92" y="117"/>
                    <a:pt x="92" y="117"/>
                  </a:cubicBezTo>
                  <a:cubicBezTo>
                    <a:pt x="83" y="117"/>
                    <a:pt x="83" y="117"/>
                    <a:pt x="83" y="117"/>
                  </a:cubicBezTo>
                  <a:cubicBezTo>
                    <a:pt x="83" y="201"/>
                    <a:pt x="83" y="201"/>
                    <a:pt x="83" y="201"/>
                  </a:cubicBezTo>
                  <a:cubicBezTo>
                    <a:pt x="31" y="201"/>
                    <a:pt x="31" y="201"/>
                    <a:pt x="31" y="201"/>
                  </a:cubicBezTo>
                  <a:cubicBezTo>
                    <a:pt x="31" y="117"/>
                    <a:pt x="31" y="117"/>
                    <a:pt x="31" y="117"/>
                  </a:cubicBezTo>
                  <a:cubicBezTo>
                    <a:pt x="23" y="117"/>
                    <a:pt x="23" y="117"/>
                    <a:pt x="23" y="117"/>
                  </a:cubicBezTo>
                  <a:cubicBezTo>
                    <a:pt x="23" y="186"/>
                    <a:pt x="23" y="186"/>
                    <a:pt x="23" y="186"/>
                  </a:cubicBezTo>
                  <a:cubicBezTo>
                    <a:pt x="8" y="186"/>
                    <a:pt x="8" y="186"/>
                    <a:pt x="8" y="186"/>
                  </a:cubicBezTo>
                  <a:cubicBezTo>
                    <a:pt x="8" y="109"/>
                    <a:pt x="8" y="109"/>
                    <a:pt x="8" y="109"/>
                  </a:cubicBezTo>
                  <a:cubicBezTo>
                    <a:pt x="8" y="98"/>
                    <a:pt x="18" y="88"/>
                    <a:pt x="29" y="88"/>
                  </a:cubicBezTo>
                  <a:cubicBezTo>
                    <a:pt x="86" y="88"/>
                    <a:pt x="86" y="88"/>
                    <a:pt x="86" y="88"/>
                  </a:cubicBezTo>
                  <a:cubicBezTo>
                    <a:pt x="97" y="88"/>
                    <a:pt x="106" y="98"/>
                    <a:pt x="106" y="109"/>
                  </a:cubicBezTo>
                  <a:lnTo>
                    <a:pt x="106" y="1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5" name="ZoneTexte 204">
              <a:extLst>
                <a:ext uri="{FF2B5EF4-FFF2-40B4-BE49-F238E27FC236}">
                  <a16:creationId xmlns:a16="http://schemas.microsoft.com/office/drawing/2014/main" id="{972DF33E-AE28-445B-9A1C-FF87341D8726}"/>
                </a:ext>
              </a:extLst>
            </p:cNvPr>
            <p:cNvSpPr txBox="1"/>
            <p:nvPr/>
          </p:nvSpPr>
          <p:spPr>
            <a:xfrm>
              <a:off x="2420674"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grpSp>
      <p:grpSp>
        <p:nvGrpSpPr>
          <p:cNvPr id="206" name="shp0026">
            <a:extLst>
              <a:ext uri="{FF2B5EF4-FFF2-40B4-BE49-F238E27FC236}">
                <a16:creationId xmlns:a16="http://schemas.microsoft.com/office/drawing/2014/main" id="{362B71E9-10E3-4870-8CC9-F6E85D6464E3}"/>
              </a:ext>
            </a:extLst>
          </p:cNvPr>
          <p:cNvGrpSpPr/>
          <p:nvPr/>
        </p:nvGrpSpPr>
        <p:grpSpPr>
          <a:xfrm>
            <a:off x="4402871" y="5035732"/>
            <a:ext cx="699681" cy="285252"/>
            <a:chOff x="2719095" y="5004263"/>
            <a:chExt cx="700906" cy="285751"/>
          </a:xfrm>
        </p:grpSpPr>
        <p:sp>
          <p:nvSpPr>
            <p:cNvPr id="207" name="Freeform 21">
              <a:extLst>
                <a:ext uri="{FF2B5EF4-FFF2-40B4-BE49-F238E27FC236}">
                  <a16:creationId xmlns:a16="http://schemas.microsoft.com/office/drawing/2014/main" id="{9BF016B8-734D-4DF4-96A9-946DA15822AF}"/>
                </a:ext>
              </a:extLst>
            </p:cNvPr>
            <p:cNvSpPr>
              <a:spLocks noEditPoints="1"/>
            </p:cNvSpPr>
            <p:nvPr/>
          </p:nvSpPr>
          <p:spPr bwMode="auto">
            <a:xfrm>
              <a:off x="2719095" y="5004263"/>
              <a:ext cx="504907" cy="285751"/>
            </a:xfrm>
            <a:custGeom>
              <a:avLst/>
              <a:gdLst>
                <a:gd name="T0" fmla="*/ 90 w 374"/>
                <a:gd name="T1" fmla="*/ 56 h 209"/>
                <a:gd name="T2" fmla="*/ 36 w 374"/>
                <a:gd name="T3" fmla="*/ 80 h 209"/>
                <a:gd name="T4" fmla="*/ 0 w 374"/>
                <a:gd name="T5" fmla="*/ 194 h 209"/>
                <a:gd name="T6" fmla="*/ 92 w 374"/>
                <a:gd name="T7" fmla="*/ 209 h 209"/>
                <a:gd name="T8" fmla="*/ 115 w 374"/>
                <a:gd name="T9" fmla="*/ 109 h 209"/>
                <a:gd name="T10" fmla="*/ 58 w 374"/>
                <a:gd name="T11" fmla="*/ 32 h 209"/>
                <a:gd name="T12" fmla="*/ 34 w 374"/>
                <a:gd name="T13" fmla="*/ 56 h 209"/>
                <a:gd name="T14" fmla="*/ 92 w 374"/>
                <a:gd name="T15" fmla="*/ 117 h 209"/>
                <a:gd name="T16" fmla="*/ 32 w 374"/>
                <a:gd name="T17" fmla="*/ 201 h 209"/>
                <a:gd name="T18" fmla="*/ 23 w 374"/>
                <a:gd name="T19" fmla="*/ 186 h 209"/>
                <a:gd name="T20" fmla="*/ 29 w 374"/>
                <a:gd name="T21" fmla="*/ 88 h 209"/>
                <a:gd name="T22" fmla="*/ 107 w 374"/>
                <a:gd name="T23" fmla="*/ 186 h 209"/>
                <a:gd name="T24" fmla="*/ 349 w 374"/>
                <a:gd name="T25" fmla="*/ 33 h 209"/>
                <a:gd name="T26" fmla="*/ 295 w 374"/>
                <a:gd name="T27" fmla="*/ 57 h 209"/>
                <a:gd name="T28" fmla="*/ 267 w 374"/>
                <a:gd name="T29" fmla="*/ 73 h 209"/>
                <a:gd name="T30" fmla="*/ 345 w 374"/>
                <a:gd name="T31" fmla="*/ 65 h 209"/>
                <a:gd name="T32" fmla="*/ 351 w 374"/>
                <a:gd name="T33" fmla="*/ 162 h 209"/>
                <a:gd name="T34" fmla="*/ 343 w 374"/>
                <a:gd name="T35" fmla="*/ 177 h 209"/>
                <a:gd name="T36" fmla="*/ 351 w 374"/>
                <a:gd name="T37" fmla="*/ 185 h 209"/>
                <a:gd name="T38" fmla="*/ 374 w 374"/>
                <a:gd name="T39" fmla="*/ 86 h 209"/>
                <a:gd name="T40" fmla="*/ 292 w 374"/>
                <a:gd name="T41" fmla="*/ 33 h 209"/>
                <a:gd name="T42" fmla="*/ 317 w 374"/>
                <a:gd name="T43" fmla="*/ 57 h 209"/>
                <a:gd name="T44" fmla="*/ 191 w 374"/>
                <a:gd name="T45" fmla="*/ 63 h 209"/>
                <a:gd name="T46" fmla="*/ 176 w 374"/>
                <a:gd name="T47" fmla="*/ 33 h 209"/>
                <a:gd name="T48" fmla="*/ 123 w 374"/>
                <a:gd name="T49" fmla="*/ 57 h 209"/>
                <a:gd name="T50" fmla="*/ 94 w 374"/>
                <a:gd name="T51" fmla="*/ 73 h 209"/>
                <a:gd name="T52" fmla="*/ 172 w 374"/>
                <a:gd name="T53" fmla="*/ 65 h 209"/>
                <a:gd name="T54" fmla="*/ 120 w 374"/>
                <a:gd name="T55" fmla="*/ 33 h 209"/>
                <a:gd name="T56" fmla="*/ 144 w 374"/>
                <a:gd name="T57" fmla="*/ 57 h 209"/>
                <a:gd name="T58" fmla="*/ 263 w 374"/>
                <a:gd name="T59" fmla="*/ 56 h 209"/>
                <a:gd name="T60" fmla="*/ 209 w 374"/>
                <a:gd name="T61" fmla="*/ 81 h 209"/>
                <a:gd name="T62" fmla="*/ 173 w 374"/>
                <a:gd name="T63" fmla="*/ 194 h 209"/>
                <a:gd name="T64" fmla="*/ 265 w 374"/>
                <a:gd name="T65" fmla="*/ 209 h 209"/>
                <a:gd name="T66" fmla="*/ 288 w 374"/>
                <a:gd name="T67" fmla="*/ 110 h 209"/>
                <a:gd name="T68" fmla="*/ 230 w 374"/>
                <a:gd name="T69" fmla="*/ 32 h 209"/>
                <a:gd name="T70" fmla="*/ 206 w 374"/>
                <a:gd name="T71" fmla="*/ 56 h 209"/>
                <a:gd name="T72" fmla="*/ 265 w 374"/>
                <a:gd name="T73" fmla="*/ 118 h 209"/>
                <a:gd name="T74" fmla="*/ 204 w 374"/>
                <a:gd name="T75" fmla="*/ 201 h 209"/>
                <a:gd name="T76" fmla="*/ 196 w 374"/>
                <a:gd name="T77" fmla="*/ 186 h 209"/>
                <a:gd name="T78" fmla="*/ 202 w 374"/>
                <a:gd name="T79" fmla="*/ 89 h 209"/>
                <a:gd name="T80" fmla="*/ 279 w 374"/>
                <a:gd name="T81" fmla="*/ 186 h 209"/>
                <a:gd name="T82" fmla="*/ 165 w 374"/>
                <a:gd name="T83"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209">
                  <a:moveTo>
                    <a:pt x="86" y="80"/>
                  </a:moveTo>
                  <a:cubicBezTo>
                    <a:pt x="79" y="80"/>
                    <a:pt x="79" y="80"/>
                    <a:pt x="79" y="80"/>
                  </a:cubicBezTo>
                  <a:cubicBezTo>
                    <a:pt x="86" y="74"/>
                    <a:pt x="90" y="66"/>
                    <a:pt x="90" y="56"/>
                  </a:cubicBezTo>
                  <a:cubicBezTo>
                    <a:pt x="90" y="38"/>
                    <a:pt x="76" y="24"/>
                    <a:pt x="58" y="24"/>
                  </a:cubicBezTo>
                  <a:cubicBezTo>
                    <a:pt x="40" y="24"/>
                    <a:pt x="25" y="38"/>
                    <a:pt x="25" y="56"/>
                  </a:cubicBezTo>
                  <a:cubicBezTo>
                    <a:pt x="25" y="66"/>
                    <a:pt x="30"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4" y="56"/>
                  </a:moveTo>
                  <a:cubicBezTo>
                    <a:pt x="34" y="43"/>
                    <a:pt x="44" y="32"/>
                    <a:pt x="58" y="32"/>
                  </a:cubicBezTo>
                  <a:cubicBezTo>
                    <a:pt x="71" y="32"/>
                    <a:pt x="82" y="43"/>
                    <a:pt x="82" y="56"/>
                  </a:cubicBezTo>
                  <a:cubicBezTo>
                    <a:pt x="82" y="69"/>
                    <a:pt x="71" y="80"/>
                    <a:pt x="58" y="80"/>
                  </a:cubicBezTo>
                  <a:cubicBezTo>
                    <a:pt x="44" y="80"/>
                    <a:pt x="34" y="69"/>
                    <a:pt x="34" y="56"/>
                  </a:cubicBezTo>
                  <a:close/>
                  <a:moveTo>
                    <a:pt x="107" y="186"/>
                  </a:moveTo>
                  <a:cubicBezTo>
                    <a:pt x="92" y="186"/>
                    <a:pt x="92" y="186"/>
                    <a:pt x="92" y="186"/>
                  </a:cubicBezTo>
                  <a:cubicBezTo>
                    <a:pt x="92" y="117"/>
                    <a:pt x="92" y="117"/>
                    <a:pt x="92" y="117"/>
                  </a:cubicBezTo>
                  <a:cubicBezTo>
                    <a:pt x="84" y="117"/>
                    <a:pt x="84" y="117"/>
                    <a:pt x="84" y="117"/>
                  </a:cubicBezTo>
                  <a:cubicBezTo>
                    <a:pt x="84" y="201"/>
                    <a:pt x="84" y="201"/>
                    <a:pt x="84" y="201"/>
                  </a:cubicBezTo>
                  <a:cubicBezTo>
                    <a:pt x="32" y="201"/>
                    <a:pt x="32" y="201"/>
                    <a:pt x="32" y="201"/>
                  </a:cubicBezTo>
                  <a:cubicBezTo>
                    <a:pt x="32" y="117"/>
                    <a:pt x="32" y="117"/>
                    <a:pt x="32" y="117"/>
                  </a:cubicBezTo>
                  <a:cubicBezTo>
                    <a:pt x="23" y="117"/>
                    <a:pt x="23" y="117"/>
                    <a:pt x="23" y="117"/>
                  </a:cubicBezTo>
                  <a:cubicBezTo>
                    <a:pt x="23" y="186"/>
                    <a:pt x="23" y="186"/>
                    <a:pt x="23" y="186"/>
                  </a:cubicBezTo>
                  <a:cubicBezTo>
                    <a:pt x="9" y="186"/>
                    <a:pt x="9" y="186"/>
                    <a:pt x="9" y="186"/>
                  </a:cubicBezTo>
                  <a:cubicBezTo>
                    <a:pt x="9" y="109"/>
                    <a:pt x="9" y="109"/>
                    <a:pt x="9" y="109"/>
                  </a:cubicBezTo>
                  <a:cubicBezTo>
                    <a:pt x="9" y="98"/>
                    <a:pt x="18" y="88"/>
                    <a:pt x="29" y="88"/>
                  </a:cubicBezTo>
                  <a:cubicBezTo>
                    <a:pt x="86" y="88"/>
                    <a:pt x="86" y="88"/>
                    <a:pt x="86" y="88"/>
                  </a:cubicBezTo>
                  <a:cubicBezTo>
                    <a:pt x="97" y="88"/>
                    <a:pt x="107" y="98"/>
                    <a:pt x="107" y="109"/>
                  </a:cubicBezTo>
                  <a:lnTo>
                    <a:pt x="107" y="186"/>
                  </a:lnTo>
                  <a:close/>
                  <a:moveTo>
                    <a:pt x="345" y="57"/>
                  </a:moveTo>
                  <a:cubicBezTo>
                    <a:pt x="338" y="57"/>
                    <a:pt x="338" y="57"/>
                    <a:pt x="338" y="57"/>
                  </a:cubicBezTo>
                  <a:cubicBezTo>
                    <a:pt x="345" y="51"/>
                    <a:pt x="349" y="42"/>
                    <a:pt x="349" y="33"/>
                  </a:cubicBezTo>
                  <a:cubicBezTo>
                    <a:pt x="349" y="15"/>
                    <a:pt x="334" y="0"/>
                    <a:pt x="317" y="0"/>
                  </a:cubicBezTo>
                  <a:cubicBezTo>
                    <a:pt x="299" y="0"/>
                    <a:pt x="284" y="15"/>
                    <a:pt x="284" y="33"/>
                  </a:cubicBezTo>
                  <a:cubicBezTo>
                    <a:pt x="284" y="42"/>
                    <a:pt x="289" y="51"/>
                    <a:pt x="295" y="57"/>
                  </a:cubicBezTo>
                  <a:cubicBezTo>
                    <a:pt x="288" y="57"/>
                    <a:pt x="288" y="57"/>
                    <a:pt x="288" y="57"/>
                  </a:cubicBezTo>
                  <a:cubicBezTo>
                    <a:pt x="281" y="57"/>
                    <a:pt x="275" y="59"/>
                    <a:pt x="270" y="63"/>
                  </a:cubicBezTo>
                  <a:cubicBezTo>
                    <a:pt x="269" y="67"/>
                    <a:pt x="268" y="70"/>
                    <a:pt x="267" y="73"/>
                  </a:cubicBezTo>
                  <a:cubicBezTo>
                    <a:pt x="268" y="74"/>
                    <a:pt x="269" y="74"/>
                    <a:pt x="271" y="75"/>
                  </a:cubicBezTo>
                  <a:cubicBezTo>
                    <a:pt x="274" y="69"/>
                    <a:pt x="281" y="65"/>
                    <a:pt x="288" y="65"/>
                  </a:cubicBezTo>
                  <a:cubicBezTo>
                    <a:pt x="345" y="65"/>
                    <a:pt x="345" y="65"/>
                    <a:pt x="345" y="65"/>
                  </a:cubicBezTo>
                  <a:cubicBezTo>
                    <a:pt x="356" y="65"/>
                    <a:pt x="366" y="74"/>
                    <a:pt x="366" y="86"/>
                  </a:cubicBezTo>
                  <a:cubicBezTo>
                    <a:pt x="366" y="162"/>
                    <a:pt x="366" y="162"/>
                    <a:pt x="366" y="162"/>
                  </a:cubicBezTo>
                  <a:cubicBezTo>
                    <a:pt x="351" y="162"/>
                    <a:pt x="351" y="162"/>
                    <a:pt x="351" y="162"/>
                  </a:cubicBezTo>
                  <a:cubicBezTo>
                    <a:pt x="351" y="94"/>
                    <a:pt x="351" y="94"/>
                    <a:pt x="351" y="94"/>
                  </a:cubicBezTo>
                  <a:cubicBezTo>
                    <a:pt x="343" y="94"/>
                    <a:pt x="343" y="94"/>
                    <a:pt x="343" y="94"/>
                  </a:cubicBezTo>
                  <a:cubicBezTo>
                    <a:pt x="343" y="177"/>
                    <a:pt x="343" y="177"/>
                    <a:pt x="343" y="177"/>
                  </a:cubicBezTo>
                  <a:cubicBezTo>
                    <a:pt x="296" y="177"/>
                    <a:pt x="296" y="177"/>
                    <a:pt x="296" y="177"/>
                  </a:cubicBezTo>
                  <a:cubicBezTo>
                    <a:pt x="296" y="185"/>
                    <a:pt x="296" y="185"/>
                    <a:pt x="296" y="185"/>
                  </a:cubicBezTo>
                  <a:cubicBezTo>
                    <a:pt x="351" y="185"/>
                    <a:pt x="351" y="185"/>
                    <a:pt x="351" y="185"/>
                  </a:cubicBezTo>
                  <a:cubicBezTo>
                    <a:pt x="351" y="170"/>
                    <a:pt x="351" y="170"/>
                    <a:pt x="351" y="170"/>
                  </a:cubicBezTo>
                  <a:cubicBezTo>
                    <a:pt x="374" y="170"/>
                    <a:pt x="374" y="170"/>
                    <a:pt x="374" y="170"/>
                  </a:cubicBezTo>
                  <a:cubicBezTo>
                    <a:pt x="374" y="86"/>
                    <a:pt x="374" y="86"/>
                    <a:pt x="374" y="86"/>
                  </a:cubicBezTo>
                  <a:cubicBezTo>
                    <a:pt x="374" y="70"/>
                    <a:pt x="361" y="57"/>
                    <a:pt x="345" y="57"/>
                  </a:cubicBezTo>
                  <a:close/>
                  <a:moveTo>
                    <a:pt x="317" y="57"/>
                  </a:moveTo>
                  <a:cubicBezTo>
                    <a:pt x="303" y="57"/>
                    <a:pt x="292" y="46"/>
                    <a:pt x="292" y="33"/>
                  </a:cubicBezTo>
                  <a:cubicBezTo>
                    <a:pt x="292" y="19"/>
                    <a:pt x="303" y="8"/>
                    <a:pt x="317" y="8"/>
                  </a:cubicBezTo>
                  <a:cubicBezTo>
                    <a:pt x="330" y="8"/>
                    <a:pt x="341" y="19"/>
                    <a:pt x="341" y="33"/>
                  </a:cubicBezTo>
                  <a:cubicBezTo>
                    <a:pt x="341" y="46"/>
                    <a:pt x="330" y="57"/>
                    <a:pt x="317" y="57"/>
                  </a:cubicBezTo>
                  <a:close/>
                  <a:moveTo>
                    <a:pt x="190" y="75"/>
                  </a:moveTo>
                  <a:cubicBezTo>
                    <a:pt x="191" y="74"/>
                    <a:pt x="192" y="74"/>
                    <a:pt x="194" y="73"/>
                  </a:cubicBezTo>
                  <a:cubicBezTo>
                    <a:pt x="192" y="70"/>
                    <a:pt x="191" y="67"/>
                    <a:pt x="191" y="63"/>
                  </a:cubicBezTo>
                  <a:cubicBezTo>
                    <a:pt x="186" y="59"/>
                    <a:pt x="179" y="57"/>
                    <a:pt x="172" y="57"/>
                  </a:cubicBezTo>
                  <a:cubicBezTo>
                    <a:pt x="165" y="57"/>
                    <a:pt x="165" y="57"/>
                    <a:pt x="165" y="57"/>
                  </a:cubicBezTo>
                  <a:cubicBezTo>
                    <a:pt x="172" y="51"/>
                    <a:pt x="176" y="42"/>
                    <a:pt x="176" y="33"/>
                  </a:cubicBezTo>
                  <a:cubicBezTo>
                    <a:pt x="176" y="15"/>
                    <a:pt x="162" y="0"/>
                    <a:pt x="144" y="0"/>
                  </a:cubicBezTo>
                  <a:cubicBezTo>
                    <a:pt x="126" y="0"/>
                    <a:pt x="112" y="15"/>
                    <a:pt x="112" y="33"/>
                  </a:cubicBezTo>
                  <a:cubicBezTo>
                    <a:pt x="112" y="42"/>
                    <a:pt x="116" y="51"/>
                    <a:pt x="123" y="57"/>
                  </a:cubicBezTo>
                  <a:cubicBezTo>
                    <a:pt x="116" y="57"/>
                    <a:pt x="116" y="57"/>
                    <a:pt x="116" y="57"/>
                  </a:cubicBezTo>
                  <a:cubicBezTo>
                    <a:pt x="109" y="57"/>
                    <a:pt x="102" y="59"/>
                    <a:pt x="97" y="63"/>
                  </a:cubicBezTo>
                  <a:cubicBezTo>
                    <a:pt x="97" y="67"/>
                    <a:pt x="96" y="70"/>
                    <a:pt x="94" y="73"/>
                  </a:cubicBezTo>
                  <a:cubicBezTo>
                    <a:pt x="96" y="74"/>
                    <a:pt x="97" y="74"/>
                    <a:pt x="98" y="74"/>
                  </a:cubicBezTo>
                  <a:cubicBezTo>
                    <a:pt x="102" y="69"/>
                    <a:pt x="108" y="65"/>
                    <a:pt x="116" y="65"/>
                  </a:cubicBezTo>
                  <a:cubicBezTo>
                    <a:pt x="172" y="65"/>
                    <a:pt x="172" y="65"/>
                    <a:pt x="172" y="65"/>
                  </a:cubicBezTo>
                  <a:cubicBezTo>
                    <a:pt x="180" y="65"/>
                    <a:pt x="186" y="69"/>
                    <a:pt x="190" y="75"/>
                  </a:cubicBezTo>
                  <a:close/>
                  <a:moveTo>
                    <a:pt x="144" y="57"/>
                  </a:moveTo>
                  <a:cubicBezTo>
                    <a:pt x="131" y="57"/>
                    <a:pt x="120" y="46"/>
                    <a:pt x="120" y="33"/>
                  </a:cubicBezTo>
                  <a:cubicBezTo>
                    <a:pt x="120" y="19"/>
                    <a:pt x="131" y="8"/>
                    <a:pt x="144" y="8"/>
                  </a:cubicBezTo>
                  <a:cubicBezTo>
                    <a:pt x="157" y="8"/>
                    <a:pt x="168" y="19"/>
                    <a:pt x="168" y="33"/>
                  </a:cubicBezTo>
                  <a:cubicBezTo>
                    <a:pt x="168" y="46"/>
                    <a:pt x="157" y="57"/>
                    <a:pt x="144" y="57"/>
                  </a:cubicBezTo>
                  <a:close/>
                  <a:moveTo>
                    <a:pt x="259" y="81"/>
                  </a:moveTo>
                  <a:cubicBezTo>
                    <a:pt x="252" y="81"/>
                    <a:pt x="252" y="81"/>
                    <a:pt x="252" y="81"/>
                  </a:cubicBezTo>
                  <a:cubicBezTo>
                    <a:pt x="258" y="75"/>
                    <a:pt x="263" y="66"/>
                    <a:pt x="263" y="56"/>
                  </a:cubicBezTo>
                  <a:cubicBezTo>
                    <a:pt x="263" y="39"/>
                    <a:pt x="248" y="24"/>
                    <a:pt x="230" y="24"/>
                  </a:cubicBezTo>
                  <a:cubicBezTo>
                    <a:pt x="212" y="24"/>
                    <a:pt x="198" y="39"/>
                    <a:pt x="198" y="56"/>
                  </a:cubicBezTo>
                  <a:cubicBezTo>
                    <a:pt x="198" y="66"/>
                    <a:pt x="202" y="75"/>
                    <a:pt x="209"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5" y="209"/>
                    <a:pt x="265" y="209"/>
                    <a:pt x="265" y="209"/>
                  </a:cubicBezTo>
                  <a:cubicBezTo>
                    <a:pt x="265" y="194"/>
                    <a:pt x="265" y="194"/>
                    <a:pt x="265" y="194"/>
                  </a:cubicBezTo>
                  <a:cubicBezTo>
                    <a:pt x="288" y="194"/>
                    <a:pt x="288" y="194"/>
                    <a:pt x="288" y="194"/>
                  </a:cubicBezTo>
                  <a:cubicBezTo>
                    <a:pt x="288" y="110"/>
                    <a:pt x="288" y="110"/>
                    <a:pt x="288" y="110"/>
                  </a:cubicBezTo>
                  <a:cubicBezTo>
                    <a:pt x="288" y="94"/>
                    <a:pt x="275" y="81"/>
                    <a:pt x="259" y="81"/>
                  </a:cubicBezTo>
                  <a:close/>
                  <a:moveTo>
                    <a:pt x="206" y="56"/>
                  </a:moveTo>
                  <a:cubicBezTo>
                    <a:pt x="206" y="43"/>
                    <a:pt x="217" y="32"/>
                    <a:pt x="230" y="32"/>
                  </a:cubicBezTo>
                  <a:cubicBezTo>
                    <a:pt x="244" y="32"/>
                    <a:pt x="254" y="43"/>
                    <a:pt x="254" y="56"/>
                  </a:cubicBezTo>
                  <a:cubicBezTo>
                    <a:pt x="254" y="70"/>
                    <a:pt x="244" y="81"/>
                    <a:pt x="230" y="81"/>
                  </a:cubicBezTo>
                  <a:cubicBezTo>
                    <a:pt x="217" y="81"/>
                    <a:pt x="206" y="70"/>
                    <a:pt x="206" y="56"/>
                  </a:cubicBezTo>
                  <a:close/>
                  <a:moveTo>
                    <a:pt x="279" y="186"/>
                  </a:moveTo>
                  <a:cubicBezTo>
                    <a:pt x="265" y="186"/>
                    <a:pt x="265" y="186"/>
                    <a:pt x="265" y="186"/>
                  </a:cubicBezTo>
                  <a:cubicBezTo>
                    <a:pt x="265" y="118"/>
                    <a:pt x="265" y="118"/>
                    <a:pt x="265"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1" y="89"/>
                    <a:pt x="202" y="89"/>
                  </a:cubicBezTo>
                  <a:cubicBezTo>
                    <a:pt x="259" y="89"/>
                    <a:pt x="259" y="89"/>
                    <a:pt x="259"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8" name="ZoneTexte 207">
              <a:extLst>
                <a:ext uri="{FF2B5EF4-FFF2-40B4-BE49-F238E27FC236}">
                  <a16:creationId xmlns:a16="http://schemas.microsoft.com/office/drawing/2014/main" id="{3731B935-2595-4FF0-9DA8-DBA82A0D3691}"/>
                </a:ext>
              </a:extLst>
            </p:cNvPr>
            <p:cNvSpPr txBox="1"/>
            <p:nvPr/>
          </p:nvSpPr>
          <p:spPr>
            <a:xfrm>
              <a:off x="3274127"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4+</a:t>
              </a:r>
              <a:endParaRPr lang="fr-FR" sz="1597" b="1" dirty="0">
                <a:solidFill>
                  <a:srgbClr val="C69B08"/>
                </a:solidFill>
              </a:endParaRPr>
            </a:p>
          </p:txBody>
        </p:sp>
      </p:grpSp>
      <p:grpSp>
        <p:nvGrpSpPr>
          <p:cNvPr id="212" name="Groupe 211">
            <a:extLst>
              <a:ext uri="{FF2B5EF4-FFF2-40B4-BE49-F238E27FC236}">
                <a16:creationId xmlns:a16="http://schemas.microsoft.com/office/drawing/2014/main" id="{5BC4EC7F-FAEC-47E0-8215-6D2232ABAFC4}"/>
              </a:ext>
            </a:extLst>
          </p:cNvPr>
          <p:cNvGrpSpPr/>
          <p:nvPr/>
        </p:nvGrpSpPr>
        <p:grpSpPr>
          <a:xfrm>
            <a:off x="9831158" y="5898578"/>
            <a:ext cx="2284977" cy="230459"/>
            <a:chOff x="9155150" y="5772986"/>
            <a:chExt cx="2265265" cy="230832"/>
          </a:xfrm>
        </p:grpSpPr>
        <p:sp>
          <p:nvSpPr>
            <p:cNvPr id="213" name="Freeform 55">
              <a:extLst>
                <a:ext uri="{FF2B5EF4-FFF2-40B4-BE49-F238E27FC236}">
                  <a16:creationId xmlns:a16="http://schemas.microsoft.com/office/drawing/2014/main" id="{D1966681-9983-49B9-AD22-2C2C52629184}"/>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14" name="Rectangle 213">
              <a:extLst>
                <a:ext uri="{FF2B5EF4-FFF2-40B4-BE49-F238E27FC236}">
                  <a16:creationId xmlns:a16="http://schemas.microsoft.com/office/drawing/2014/main" id="{C8AA4A49-F70B-4FF5-ACDD-B7F9C0455577}"/>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15" name="Freeform 53">
            <a:extLst>
              <a:ext uri="{FF2B5EF4-FFF2-40B4-BE49-F238E27FC236}">
                <a16:creationId xmlns:a16="http://schemas.microsoft.com/office/drawing/2014/main" id="{2052923C-9B14-48CE-B30D-901108BAD0AC}"/>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95" name="Groupe 94">
            <a:extLst>
              <a:ext uri="{FF2B5EF4-FFF2-40B4-BE49-F238E27FC236}">
                <a16:creationId xmlns:a16="http://schemas.microsoft.com/office/drawing/2014/main" id="{C85C4097-BEAB-4F63-BA6D-62DF470ED1B2}"/>
              </a:ext>
            </a:extLst>
          </p:cNvPr>
          <p:cNvGrpSpPr>
            <a:grpSpLocks noChangeAspect="1"/>
          </p:cNvGrpSpPr>
          <p:nvPr/>
        </p:nvGrpSpPr>
        <p:grpSpPr>
          <a:xfrm>
            <a:off x="11454755" y="101662"/>
            <a:ext cx="619479" cy="611010"/>
            <a:chOff x="4562421" y="1348505"/>
            <a:chExt cx="1056822" cy="1042374"/>
          </a:xfrm>
        </p:grpSpPr>
        <p:sp>
          <p:nvSpPr>
            <p:cNvPr id="96" name="Ellipse 95">
              <a:extLst>
                <a:ext uri="{FF2B5EF4-FFF2-40B4-BE49-F238E27FC236}">
                  <a16:creationId xmlns:a16="http://schemas.microsoft.com/office/drawing/2014/main" id="{D229E21D-65FF-4757-B639-EAC9DAB9C2DF}"/>
                </a:ext>
              </a:extLst>
            </p:cNvPr>
            <p:cNvSpPr/>
            <p:nvPr/>
          </p:nvSpPr>
          <p:spPr bwMode="ltGray">
            <a:xfrm>
              <a:off x="4562421" y="1348505"/>
              <a:ext cx="1056822" cy="1042374"/>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97" name="Graphique 96">
              <a:extLst>
                <a:ext uri="{FF2B5EF4-FFF2-40B4-BE49-F238E27FC236}">
                  <a16:creationId xmlns:a16="http://schemas.microsoft.com/office/drawing/2014/main" id="{029D0083-F599-4023-B11E-C47F90830BA8}"/>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4796107" y="1561825"/>
              <a:ext cx="612000" cy="612000"/>
            </a:xfrm>
            <a:prstGeom prst="rect">
              <a:avLst/>
            </a:prstGeom>
          </p:spPr>
        </p:pic>
      </p:grpSp>
      <p:sp>
        <p:nvSpPr>
          <p:cNvPr id="103" name="Freeform 53">
            <a:extLst>
              <a:ext uri="{FF2B5EF4-FFF2-40B4-BE49-F238E27FC236}">
                <a16:creationId xmlns:a16="http://schemas.microsoft.com/office/drawing/2014/main" id="{414E0AAA-6E71-40F2-ADB8-312217E6A5AA}"/>
              </a:ext>
            </a:extLst>
          </p:cNvPr>
          <p:cNvSpPr>
            <a:spLocks noChangeAspect="1" noEditPoints="1"/>
          </p:cNvSpPr>
          <p:nvPr/>
        </p:nvSpPr>
        <p:spPr bwMode="auto">
          <a:xfrm>
            <a:off x="5411595" y="208901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104" name="Freeform 55">
            <a:extLst>
              <a:ext uri="{FF2B5EF4-FFF2-40B4-BE49-F238E27FC236}">
                <a16:creationId xmlns:a16="http://schemas.microsoft.com/office/drawing/2014/main" id="{908BE686-7515-46B5-85AE-92DB69B7EC4E}"/>
              </a:ext>
            </a:extLst>
          </p:cNvPr>
          <p:cNvSpPr>
            <a:spLocks noChangeAspect="1" noEditPoints="1"/>
          </p:cNvSpPr>
          <p:nvPr/>
        </p:nvSpPr>
        <p:spPr bwMode="auto">
          <a:xfrm>
            <a:off x="6590779" y="195599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D60D2496-B469-3AC7-DE4C-6E1C060DB077}"/>
              </a:ext>
            </a:extLst>
          </p:cNvPr>
          <p:cNvSpPr>
            <a:spLocks noGrp="1"/>
          </p:cNvSpPr>
          <p:nvPr>
            <p:ph type="sldNum" sz="quarter" idx="4"/>
          </p:nvPr>
        </p:nvSpPr>
        <p:spPr/>
        <p:txBody>
          <a:bodyPr/>
          <a:lstStyle/>
          <a:p>
            <a:fld id="{4034BEE3-566C-4068-A777-C3A4762E861B}" type="slidenum">
              <a:rPr lang="en-GB" smtClean="0"/>
              <a:pPr/>
              <a:t>25</a:t>
            </a:fld>
            <a:endParaRPr lang="en-GB" dirty="0"/>
          </a:p>
        </p:txBody>
      </p:sp>
    </p:spTree>
    <p:custDataLst>
      <p:tags r:id="rId1"/>
    </p:custDataLst>
    <p:extLst>
      <p:ext uri="{BB962C8B-B14F-4D97-AF65-F5344CB8AC3E}">
        <p14:creationId xmlns:p14="http://schemas.microsoft.com/office/powerpoint/2010/main" val="337067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fonctionnel – Son habitat </a:t>
            </a:r>
          </a:p>
        </p:txBody>
      </p:sp>
      <p:graphicFrame>
        <p:nvGraphicFramePr>
          <p:cNvPr id="48" name="shp0004">
            <a:extLst>
              <a:ext uri="{FF2B5EF4-FFF2-40B4-BE49-F238E27FC236}">
                <a16:creationId xmlns:a16="http://schemas.microsoft.com/office/drawing/2014/main" id="{56715368-4577-4D20-8B68-B6742687603B}"/>
              </a:ext>
            </a:extLst>
          </p:cNvPr>
          <p:cNvGraphicFramePr/>
          <p:nvPr/>
        </p:nvGraphicFramePr>
        <p:xfrm>
          <a:off x="5168111" y="1494554"/>
          <a:ext cx="6311790" cy="1241864"/>
        </p:xfrm>
        <a:graphic>
          <a:graphicData uri="http://schemas.openxmlformats.org/drawingml/2006/chart">
            <c:chart xmlns:c="http://schemas.openxmlformats.org/drawingml/2006/chart" xmlns:r="http://schemas.openxmlformats.org/officeDocument/2006/relationships" r:id="rId5"/>
          </a:graphicData>
        </a:graphic>
      </p:graphicFrame>
      <p:sp>
        <p:nvSpPr>
          <p:cNvPr id="49" name="shp0005">
            <a:extLst>
              <a:ext uri="{FF2B5EF4-FFF2-40B4-BE49-F238E27FC236}">
                <a16:creationId xmlns:a16="http://schemas.microsoft.com/office/drawing/2014/main" id="{ABED086E-AF27-4390-9074-1AC66D738838}"/>
              </a:ext>
            </a:extLst>
          </p:cNvPr>
          <p:cNvSpPr txBox="1"/>
          <p:nvPr>
            <p:custDataLst>
              <p:tags r:id="rId2"/>
            </p:custDataLst>
          </p:nvPr>
        </p:nvSpPr>
        <p:spPr>
          <a:xfrm>
            <a:off x="5118313" y="1161547"/>
            <a:ext cx="2271582"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TAILLE D’AGGLOMÉRATION</a:t>
            </a:r>
          </a:p>
        </p:txBody>
      </p:sp>
      <p:sp>
        <p:nvSpPr>
          <p:cNvPr id="50" name="shp0006">
            <a:extLst>
              <a:ext uri="{FF2B5EF4-FFF2-40B4-BE49-F238E27FC236}">
                <a16:creationId xmlns:a16="http://schemas.microsoft.com/office/drawing/2014/main" id="{9B58AF41-63AB-4732-B61A-12EF5775C68C}"/>
              </a:ext>
            </a:extLst>
          </p:cNvPr>
          <p:cNvSpPr/>
          <p:nvPr/>
        </p:nvSpPr>
        <p:spPr>
          <a:xfrm>
            <a:off x="5118312" y="2736420"/>
            <a:ext cx="6109304" cy="71875"/>
          </a:xfrm>
          <a:prstGeom prst="homePlate">
            <a:avLst/>
          </a:prstGeom>
          <a:gradFill>
            <a:gsLst>
              <a:gs pos="0">
                <a:schemeClr val="tx1">
                  <a:lumMod val="20000"/>
                  <a:lumOff val="80000"/>
                </a:schemeClr>
              </a:gs>
              <a:gs pos="90000">
                <a:schemeClr val="tx1">
                  <a:lumMod val="50000"/>
                </a:schemeClr>
              </a:gs>
            </a:gsLst>
            <a:lin ang="0" scaled="0"/>
          </a:gra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198" dirty="0" err="1">
              <a:solidFill>
                <a:srgbClr val="FFFFFF"/>
              </a:solidFill>
              <a:latin typeface="Arial" panose="020B0604020202020204" pitchFamily="34" charset="0"/>
              <a:cs typeface="Arial" panose="020B0604020202020204" pitchFamily="34" charset="0"/>
            </a:endParaRPr>
          </a:p>
        </p:txBody>
      </p:sp>
      <p:sp>
        <p:nvSpPr>
          <p:cNvPr id="55" name="shp0011">
            <a:extLst>
              <a:ext uri="{FF2B5EF4-FFF2-40B4-BE49-F238E27FC236}">
                <a16:creationId xmlns:a16="http://schemas.microsoft.com/office/drawing/2014/main" id="{B1A6176A-9878-4CB2-97F9-6C3EFD14D9DD}"/>
              </a:ext>
            </a:extLst>
          </p:cNvPr>
          <p:cNvSpPr>
            <a:spLocks noChangeAspect="1" noEditPoints="1"/>
          </p:cNvSpPr>
          <p:nvPr/>
        </p:nvSpPr>
        <p:spPr bwMode="auto">
          <a:xfrm>
            <a:off x="10273907" y="1978037"/>
            <a:ext cx="486699" cy="758383"/>
          </a:xfrm>
          <a:custGeom>
            <a:avLst/>
            <a:gdLst>
              <a:gd name="T0" fmla="*/ 110 w 146"/>
              <a:gd name="T1" fmla="*/ 179 h 227"/>
              <a:gd name="T2" fmla="*/ 110 w 146"/>
              <a:gd name="T3" fmla="*/ 165 h 227"/>
              <a:gd name="T4" fmla="*/ 103 w 146"/>
              <a:gd name="T5" fmla="*/ 165 h 227"/>
              <a:gd name="T6" fmla="*/ 92 w 146"/>
              <a:gd name="T7" fmla="*/ 137 h 227"/>
              <a:gd name="T8" fmla="*/ 92 w 146"/>
              <a:gd name="T9" fmla="*/ 137 h 227"/>
              <a:gd name="T10" fmla="*/ 92 w 146"/>
              <a:gd name="T11" fmla="*/ 125 h 227"/>
              <a:gd name="T12" fmla="*/ 88 w 146"/>
              <a:gd name="T13" fmla="*/ 125 h 227"/>
              <a:gd name="T14" fmla="*/ 78 w 146"/>
              <a:gd name="T15" fmla="*/ 28 h 227"/>
              <a:gd name="T16" fmla="*/ 80 w 146"/>
              <a:gd name="T17" fmla="*/ 28 h 227"/>
              <a:gd name="T18" fmla="*/ 80 w 146"/>
              <a:gd name="T19" fmla="*/ 17 h 227"/>
              <a:gd name="T20" fmla="*/ 78 w 146"/>
              <a:gd name="T21" fmla="*/ 17 h 227"/>
              <a:gd name="T22" fmla="*/ 78 w 146"/>
              <a:gd name="T23" fmla="*/ 15 h 227"/>
              <a:gd name="T24" fmla="*/ 74 w 146"/>
              <a:gd name="T25" fmla="*/ 15 h 227"/>
              <a:gd name="T26" fmla="*/ 74 w 146"/>
              <a:gd name="T27" fmla="*/ 0 h 227"/>
              <a:gd name="T28" fmla="*/ 72 w 146"/>
              <a:gd name="T29" fmla="*/ 0 h 227"/>
              <a:gd name="T30" fmla="*/ 72 w 146"/>
              <a:gd name="T31" fmla="*/ 15 h 227"/>
              <a:gd name="T32" fmla="*/ 68 w 146"/>
              <a:gd name="T33" fmla="*/ 15 h 227"/>
              <a:gd name="T34" fmla="*/ 68 w 146"/>
              <a:gd name="T35" fmla="*/ 17 h 227"/>
              <a:gd name="T36" fmla="*/ 66 w 146"/>
              <a:gd name="T37" fmla="*/ 17 h 227"/>
              <a:gd name="T38" fmla="*/ 66 w 146"/>
              <a:gd name="T39" fmla="*/ 28 h 227"/>
              <a:gd name="T40" fmla="*/ 68 w 146"/>
              <a:gd name="T41" fmla="*/ 28 h 227"/>
              <a:gd name="T42" fmla="*/ 58 w 146"/>
              <a:gd name="T43" fmla="*/ 125 h 227"/>
              <a:gd name="T44" fmla="*/ 55 w 146"/>
              <a:gd name="T45" fmla="*/ 125 h 227"/>
              <a:gd name="T46" fmla="*/ 55 w 146"/>
              <a:gd name="T47" fmla="*/ 137 h 227"/>
              <a:gd name="T48" fmla="*/ 55 w 146"/>
              <a:gd name="T49" fmla="*/ 137 h 227"/>
              <a:gd name="T50" fmla="*/ 44 w 146"/>
              <a:gd name="T51" fmla="*/ 165 h 227"/>
              <a:gd name="T52" fmla="*/ 37 w 146"/>
              <a:gd name="T53" fmla="*/ 165 h 227"/>
              <a:gd name="T54" fmla="*/ 37 w 146"/>
              <a:gd name="T55" fmla="*/ 179 h 227"/>
              <a:gd name="T56" fmla="*/ 0 w 146"/>
              <a:gd name="T57" fmla="*/ 227 h 227"/>
              <a:gd name="T58" fmla="*/ 25 w 146"/>
              <a:gd name="T59" fmla="*/ 227 h 227"/>
              <a:gd name="T60" fmla="*/ 73 w 146"/>
              <a:gd name="T61" fmla="*/ 190 h 227"/>
              <a:gd name="T62" fmla="*/ 121 w 146"/>
              <a:gd name="T63" fmla="*/ 227 h 227"/>
              <a:gd name="T64" fmla="*/ 146 w 146"/>
              <a:gd name="T65" fmla="*/ 227 h 227"/>
              <a:gd name="T66" fmla="*/ 110 w 146"/>
              <a:gd name="T67" fmla="*/ 179 h 227"/>
              <a:gd name="T68" fmla="*/ 73 w 146"/>
              <a:gd name="T69" fmla="*/ 164 h 227"/>
              <a:gd name="T70" fmla="*/ 59 w 146"/>
              <a:gd name="T71" fmla="*/ 164 h 227"/>
              <a:gd name="T72" fmla="*/ 65 w 146"/>
              <a:gd name="T73" fmla="*/ 142 h 227"/>
              <a:gd name="T74" fmla="*/ 81 w 146"/>
              <a:gd name="T75" fmla="*/ 142 h 227"/>
              <a:gd name="T76" fmla="*/ 88 w 146"/>
              <a:gd name="T77" fmla="*/ 164 h 227"/>
              <a:gd name="T78" fmla="*/ 73 w 146"/>
              <a:gd name="T7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27">
                <a:moveTo>
                  <a:pt x="110" y="179"/>
                </a:moveTo>
                <a:cubicBezTo>
                  <a:pt x="110" y="165"/>
                  <a:pt x="110" y="165"/>
                  <a:pt x="110" y="165"/>
                </a:cubicBezTo>
                <a:cubicBezTo>
                  <a:pt x="103" y="165"/>
                  <a:pt x="103" y="165"/>
                  <a:pt x="103" y="165"/>
                </a:cubicBezTo>
                <a:cubicBezTo>
                  <a:pt x="99" y="156"/>
                  <a:pt x="95" y="147"/>
                  <a:pt x="92" y="137"/>
                </a:cubicBezTo>
                <a:cubicBezTo>
                  <a:pt x="92" y="137"/>
                  <a:pt x="92" y="137"/>
                  <a:pt x="92" y="137"/>
                </a:cubicBezTo>
                <a:cubicBezTo>
                  <a:pt x="92" y="125"/>
                  <a:pt x="92" y="125"/>
                  <a:pt x="92" y="125"/>
                </a:cubicBezTo>
                <a:cubicBezTo>
                  <a:pt x="88" y="125"/>
                  <a:pt x="88" y="125"/>
                  <a:pt x="88" y="125"/>
                </a:cubicBezTo>
                <a:cubicBezTo>
                  <a:pt x="81" y="97"/>
                  <a:pt x="78" y="66"/>
                  <a:pt x="78" y="28"/>
                </a:cubicBezTo>
                <a:cubicBezTo>
                  <a:pt x="80" y="28"/>
                  <a:pt x="80" y="28"/>
                  <a:pt x="80" y="28"/>
                </a:cubicBezTo>
                <a:cubicBezTo>
                  <a:pt x="80" y="17"/>
                  <a:pt x="80" y="17"/>
                  <a:pt x="80" y="17"/>
                </a:cubicBezTo>
                <a:cubicBezTo>
                  <a:pt x="78" y="17"/>
                  <a:pt x="78" y="17"/>
                  <a:pt x="78" y="17"/>
                </a:cubicBezTo>
                <a:cubicBezTo>
                  <a:pt x="78" y="16"/>
                  <a:pt x="78" y="16"/>
                  <a:pt x="78" y="15"/>
                </a:cubicBezTo>
                <a:cubicBezTo>
                  <a:pt x="74" y="15"/>
                  <a:pt x="74" y="15"/>
                  <a:pt x="74" y="15"/>
                </a:cubicBezTo>
                <a:cubicBezTo>
                  <a:pt x="74" y="0"/>
                  <a:pt x="74" y="0"/>
                  <a:pt x="74" y="0"/>
                </a:cubicBezTo>
                <a:cubicBezTo>
                  <a:pt x="72" y="0"/>
                  <a:pt x="72" y="0"/>
                  <a:pt x="72" y="0"/>
                </a:cubicBezTo>
                <a:cubicBezTo>
                  <a:pt x="72" y="15"/>
                  <a:pt x="72" y="15"/>
                  <a:pt x="72" y="15"/>
                </a:cubicBezTo>
                <a:cubicBezTo>
                  <a:pt x="68" y="15"/>
                  <a:pt x="68" y="15"/>
                  <a:pt x="68" y="15"/>
                </a:cubicBezTo>
                <a:cubicBezTo>
                  <a:pt x="68" y="16"/>
                  <a:pt x="68" y="16"/>
                  <a:pt x="68" y="17"/>
                </a:cubicBezTo>
                <a:cubicBezTo>
                  <a:pt x="66" y="17"/>
                  <a:pt x="66" y="17"/>
                  <a:pt x="66" y="17"/>
                </a:cubicBezTo>
                <a:cubicBezTo>
                  <a:pt x="66" y="28"/>
                  <a:pt x="66" y="28"/>
                  <a:pt x="66" y="28"/>
                </a:cubicBezTo>
                <a:cubicBezTo>
                  <a:pt x="68" y="28"/>
                  <a:pt x="68" y="28"/>
                  <a:pt x="68" y="28"/>
                </a:cubicBezTo>
                <a:cubicBezTo>
                  <a:pt x="69" y="66"/>
                  <a:pt x="66" y="97"/>
                  <a:pt x="58" y="125"/>
                </a:cubicBezTo>
                <a:cubicBezTo>
                  <a:pt x="55" y="125"/>
                  <a:pt x="55" y="125"/>
                  <a:pt x="55" y="125"/>
                </a:cubicBezTo>
                <a:cubicBezTo>
                  <a:pt x="55" y="137"/>
                  <a:pt x="55" y="137"/>
                  <a:pt x="55" y="137"/>
                </a:cubicBezTo>
                <a:cubicBezTo>
                  <a:pt x="55" y="137"/>
                  <a:pt x="55" y="137"/>
                  <a:pt x="55" y="137"/>
                </a:cubicBezTo>
                <a:cubicBezTo>
                  <a:pt x="52" y="147"/>
                  <a:pt x="48" y="156"/>
                  <a:pt x="44" y="165"/>
                </a:cubicBezTo>
                <a:cubicBezTo>
                  <a:pt x="37" y="165"/>
                  <a:pt x="37" y="165"/>
                  <a:pt x="37" y="165"/>
                </a:cubicBezTo>
                <a:cubicBezTo>
                  <a:pt x="37" y="179"/>
                  <a:pt x="37" y="179"/>
                  <a:pt x="37" y="179"/>
                </a:cubicBezTo>
                <a:cubicBezTo>
                  <a:pt x="27" y="195"/>
                  <a:pt x="15" y="211"/>
                  <a:pt x="0" y="227"/>
                </a:cubicBezTo>
                <a:cubicBezTo>
                  <a:pt x="25" y="227"/>
                  <a:pt x="25" y="227"/>
                  <a:pt x="25" y="227"/>
                </a:cubicBezTo>
                <a:cubicBezTo>
                  <a:pt x="29" y="206"/>
                  <a:pt x="49" y="190"/>
                  <a:pt x="73" y="190"/>
                </a:cubicBezTo>
                <a:cubicBezTo>
                  <a:pt x="97" y="190"/>
                  <a:pt x="117" y="206"/>
                  <a:pt x="121" y="227"/>
                </a:cubicBezTo>
                <a:cubicBezTo>
                  <a:pt x="146" y="227"/>
                  <a:pt x="146" y="227"/>
                  <a:pt x="146" y="227"/>
                </a:cubicBezTo>
                <a:cubicBezTo>
                  <a:pt x="131" y="211"/>
                  <a:pt x="119" y="195"/>
                  <a:pt x="110" y="179"/>
                </a:cubicBezTo>
                <a:close/>
                <a:moveTo>
                  <a:pt x="73" y="164"/>
                </a:moveTo>
                <a:cubicBezTo>
                  <a:pt x="70" y="164"/>
                  <a:pt x="59" y="164"/>
                  <a:pt x="59" y="164"/>
                </a:cubicBezTo>
                <a:cubicBezTo>
                  <a:pt x="65" y="142"/>
                  <a:pt x="65" y="142"/>
                  <a:pt x="65" y="142"/>
                </a:cubicBezTo>
                <a:cubicBezTo>
                  <a:pt x="81" y="142"/>
                  <a:pt x="81" y="142"/>
                  <a:pt x="81" y="142"/>
                </a:cubicBezTo>
                <a:cubicBezTo>
                  <a:pt x="88" y="164"/>
                  <a:pt x="88" y="164"/>
                  <a:pt x="88" y="164"/>
                </a:cubicBezTo>
                <a:cubicBezTo>
                  <a:pt x="88" y="164"/>
                  <a:pt x="77" y="164"/>
                  <a:pt x="73" y="16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8" tIns="45634" rIns="91268" bIns="45634" numCol="1" anchor="t" anchorCtr="0" compatLnSpc="1">
            <a:prstTxWarp prst="textNoShape">
              <a:avLst/>
            </a:prstTxWarp>
          </a:bodyPr>
          <a:lstStyle/>
          <a:p>
            <a:pPr defTabSz="456377" fontAlgn="base">
              <a:spcBef>
                <a:spcPct val="0"/>
              </a:spcBef>
              <a:spcAft>
                <a:spcPct val="0"/>
              </a:spcAft>
              <a:defRPr/>
            </a:pPr>
            <a:endParaRPr lang="fr-FR" sz="1797" b="1">
              <a:solidFill>
                <a:srgbClr val="55555F"/>
              </a:solidFill>
              <a:latin typeface="Arial" charset="0"/>
              <a:cs typeface="Arial" charset="0"/>
            </a:endParaRPr>
          </a:p>
        </p:txBody>
      </p:sp>
      <p:pic>
        <p:nvPicPr>
          <p:cNvPr id="57" name="shp0013">
            <a:extLst>
              <a:ext uri="{FF2B5EF4-FFF2-40B4-BE49-F238E27FC236}">
                <a16:creationId xmlns:a16="http://schemas.microsoft.com/office/drawing/2014/main" id="{39634BFB-49B2-4665-B091-4A7B4D9F152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5374" y="2195430"/>
            <a:ext cx="540990" cy="540990"/>
          </a:xfrm>
          <a:prstGeom prst="rect">
            <a:avLst/>
          </a:prstGeom>
        </p:spPr>
      </p:pic>
      <p:pic>
        <p:nvPicPr>
          <p:cNvPr id="58" name="shp0014">
            <a:extLst>
              <a:ext uri="{FF2B5EF4-FFF2-40B4-BE49-F238E27FC236}">
                <a16:creationId xmlns:a16="http://schemas.microsoft.com/office/drawing/2014/main" id="{73F46F3A-D9A4-496A-8ACE-AE6B5B8087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2064" y="2125489"/>
            <a:ext cx="610930" cy="610930"/>
          </a:xfrm>
          <a:prstGeom prst="rect">
            <a:avLst/>
          </a:prstGeom>
        </p:spPr>
      </p:pic>
      <p:pic>
        <p:nvPicPr>
          <p:cNvPr id="59" name="shp0015">
            <a:extLst>
              <a:ext uri="{FF2B5EF4-FFF2-40B4-BE49-F238E27FC236}">
                <a16:creationId xmlns:a16="http://schemas.microsoft.com/office/drawing/2014/main" id="{3FAC8F36-BBB3-482A-82BC-77E7B849A1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51363" y="2206867"/>
            <a:ext cx="529553" cy="529553"/>
          </a:xfrm>
          <a:prstGeom prst="rect">
            <a:avLst/>
          </a:prstGeom>
        </p:spPr>
      </p:pic>
      <p:pic>
        <p:nvPicPr>
          <p:cNvPr id="60" name="shp0016">
            <a:extLst>
              <a:ext uri="{FF2B5EF4-FFF2-40B4-BE49-F238E27FC236}">
                <a16:creationId xmlns:a16="http://schemas.microsoft.com/office/drawing/2014/main" id="{D92F79F4-71DE-4C61-888E-7B233598734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42845" y="2339324"/>
            <a:ext cx="499138" cy="396905"/>
          </a:xfrm>
          <a:prstGeom prst="rect">
            <a:avLst/>
          </a:prstGeom>
        </p:spPr>
      </p:pic>
      <p:cxnSp>
        <p:nvCxnSpPr>
          <p:cNvPr id="61" name="shp0017">
            <a:extLst>
              <a:ext uri="{FF2B5EF4-FFF2-40B4-BE49-F238E27FC236}">
                <a16:creationId xmlns:a16="http://schemas.microsoft.com/office/drawing/2014/main" id="{9EE0C3BB-6FC3-444E-A82F-0E165797FA6D}"/>
              </a:ext>
            </a:extLst>
          </p:cNvPr>
          <p:cNvCxnSpPr>
            <a:cxnSpLocks/>
          </p:cNvCxnSpPr>
          <p:nvPr/>
        </p:nvCxnSpPr>
        <p:spPr>
          <a:xfrm>
            <a:off x="5118312" y="1399207"/>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hp0018">
            <a:extLst>
              <a:ext uri="{FF2B5EF4-FFF2-40B4-BE49-F238E27FC236}">
                <a16:creationId xmlns:a16="http://schemas.microsoft.com/office/drawing/2014/main" id="{B65EFE22-D9EF-416B-836E-AA976A7E61EA}"/>
              </a:ext>
            </a:extLst>
          </p:cNvPr>
          <p:cNvCxnSpPr>
            <a:cxnSpLocks/>
          </p:cNvCxnSpPr>
          <p:nvPr/>
        </p:nvCxnSpPr>
        <p:spPr>
          <a:xfrm>
            <a:off x="5118312" y="3364842"/>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shp0019">
            <a:extLst>
              <a:ext uri="{FF2B5EF4-FFF2-40B4-BE49-F238E27FC236}">
                <a16:creationId xmlns:a16="http://schemas.microsoft.com/office/drawing/2014/main" id="{1E6AE3CA-C35F-4102-B684-274FDFBE0276}"/>
              </a:ext>
            </a:extLst>
          </p:cNvPr>
          <p:cNvSpPr txBox="1"/>
          <p:nvPr/>
        </p:nvSpPr>
        <p:spPr>
          <a:xfrm>
            <a:off x="375902" y="1161547"/>
            <a:ext cx="115534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RÉGION UDA5</a:t>
            </a:r>
          </a:p>
        </p:txBody>
      </p:sp>
      <p:cxnSp>
        <p:nvCxnSpPr>
          <p:cNvPr id="64" name="shp0020">
            <a:extLst>
              <a:ext uri="{FF2B5EF4-FFF2-40B4-BE49-F238E27FC236}">
                <a16:creationId xmlns:a16="http://schemas.microsoft.com/office/drawing/2014/main" id="{3B31B29C-06C6-4C1E-9B20-85DDFF5C692D}"/>
              </a:ext>
            </a:extLst>
          </p:cNvPr>
          <p:cNvCxnSpPr>
            <a:cxnSpLocks/>
          </p:cNvCxnSpPr>
          <p:nvPr/>
        </p:nvCxnSpPr>
        <p:spPr>
          <a:xfrm>
            <a:off x="375901" y="1399207"/>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5" name="shp0021">
            <a:extLst>
              <a:ext uri="{FF2B5EF4-FFF2-40B4-BE49-F238E27FC236}">
                <a16:creationId xmlns:a16="http://schemas.microsoft.com/office/drawing/2014/main" id="{88D47CCF-7E3F-4094-AD66-0DCBC97E3033}"/>
              </a:ext>
            </a:extLst>
          </p:cNvPr>
          <p:cNvGrpSpPr/>
          <p:nvPr/>
        </p:nvGrpSpPr>
        <p:grpSpPr>
          <a:xfrm>
            <a:off x="1354811" y="1572758"/>
            <a:ext cx="1530845" cy="1553726"/>
            <a:chOff x="6751857" y="1873416"/>
            <a:chExt cx="1823234" cy="1850462"/>
          </a:xfrm>
        </p:grpSpPr>
        <p:grpSp>
          <p:nvGrpSpPr>
            <p:cNvPr id="66" name="Groupe 65">
              <a:extLst>
                <a:ext uri="{FF2B5EF4-FFF2-40B4-BE49-F238E27FC236}">
                  <a16:creationId xmlns:a16="http://schemas.microsoft.com/office/drawing/2014/main" id="{DB4EEC66-0843-486E-9870-BE5D718FF158}"/>
                </a:ext>
              </a:extLst>
            </p:cNvPr>
            <p:cNvGrpSpPr/>
            <p:nvPr/>
          </p:nvGrpSpPr>
          <p:grpSpPr>
            <a:xfrm>
              <a:off x="6751857" y="1873416"/>
              <a:ext cx="1823234" cy="1850462"/>
              <a:chOff x="5967840" y="1077745"/>
              <a:chExt cx="2607181" cy="2646149"/>
            </a:xfrm>
          </p:grpSpPr>
          <p:grpSp>
            <p:nvGrpSpPr>
              <p:cNvPr id="68" name="Groupe 67">
                <a:extLst>
                  <a:ext uri="{FF2B5EF4-FFF2-40B4-BE49-F238E27FC236}">
                    <a16:creationId xmlns:a16="http://schemas.microsoft.com/office/drawing/2014/main" id="{E394BA60-AD2F-4F75-8C1E-310AC82EF8FA}"/>
                  </a:ext>
                </a:extLst>
              </p:cNvPr>
              <p:cNvGrpSpPr/>
              <p:nvPr/>
            </p:nvGrpSpPr>
            <p:grpSpPr>
              <a:xfrm>
                <a:off x="6550749" y="2339139"/>
                <a:ext cx="1102899" cy="1061556"/>
                <a:chOff x="3636963" y="3489326"/>
                <a:chExt cx="2420938" cy="2513013"/>
              </a:xfrm>
              <a:solidFill>
                <a:srgbClr val="FFFFFF">
                  <a:lumMod val="75000"/>
                </a:srgbClr>
              </a:solidFill>
            </p:grpSpPr>
            <p:sp>
              <p:nvSpPr>
                <p:cNvPr id="174" name="Freeform 19">
                  <a:extLst>
                    <a:ext uri="{FF2B5EF4-FFF2-40B4-BE49-F238E27FC236}">
                      <a16:creationId xmlns:a16="http://schemas.microsoft.com/office/drawing/2014/main" id="{080B58A4-2C3F-49F6-886E-225EE6CF69DD}"/>
                    </a:ext>
                  </a:extLst>
                </p:cNvPr>
                <p:cNvSpPr>
                  <a:spLocks/>
                </p:cNvSpPr>
                <p:nvPr/>
              </p:nvSpPr>
              <p:spPr bwMode="auto">
                <a:xfrm>
                  <a:off x="4729163" y="3559176"/>
                  <a:ext cx="617538" cy="596900"/>
                </a:xfrm>
                <a:custGeom>
                  <a:avLst/>
                  <a:gdLst>
                    <a:gd name="T0" fmla="*/ 150 w 389"/>
                    <a:gd name="T1" fmla="*/ 0 h 376"/>
                    <a:gd name="T2" fmla="*/ 212 w 389"/>
                    <a:gd name="T3" fmla="*/ 7 h 376"/>
                    <a:gd name="T4" fmla="*/ 216 w 389"/>
                    <a:gd name="T5" fmla="*/ 22 h 376"/>
                    <a:gd name="T6" fmla="*/ 207 w 389"/>
                    <a:gd name="T7" fmla="*/ 36 h 376"/>
                    <a:gd name="T8" fmla="*/ 210 w 389"/>
                    <a:gd name="T9" fmla="*/ 74 h 376"/>
                    <a:gd name="T10" fmla="*/ 240 w 389"/>
                    <a:gd name="T11" fmla="*/ 109 h 376"/>
                    <a:gd name="T12" fmla="*/ 256 w 389"/>
                    <a:gd name="T13" fmla="*/ 175 h 376"/>
                    <a:gd name="T14" fmla="*/ 266 w 389"/>
                    <a:gd name="T15" fmla="*/ 178 h 376"/>
                    <a:gd name="T16" fmla="*/ 280 w 389"/>
                    <a:gd name="T17" fmla="*/ 177 h 376"/>
                    <a:gd name="T18" fmla="*/ 285 w 389"/>
                    <a:gd name="T19" fmla="*/ 180 h 376"/>
                    <a:gd name="T20" fmla="*/ 279 w 389"/>
                    <a:gd name="T21" fmla="*/ 202 h 376"/>
                    <a:gd name="T22" fmla="*/ 286 w 389"/>
                    <a:gd name="T23" fmla="*/ 210 h 376"/>
                    <a:gd name="T24" fmla="*/ 325 w 389"/>
                    <a:gd name="T25" fmla="*/ 212 h 376"/>
                    <a:gd name="T26" fmla="*/ 366 w 389"/>
                    <a:gd name="T27" fmla="*/ 238 h 376"/>
                    <a:gd name="T28" fmla="*/ 389 w 389"/>
                    <a:gd name="T29" fmla="*/ 246 h 376"/>
                    <a:gd name="T30" fmla="*/ 386 w 389"/>
                    <a:gd name="T31" fmla="*/ 257 h 376"/>
                    <a:gd name="T32" fmla="*/ 366 w 389"/>
                    <a:gd name="T33" fmla="*/ 276 h 376"/>
                    <a:gd name="T34" fmla="*/ 346 w 389"/>
                    <a:gd name="T35" fmla="*/ 284 h 376"/>
                    <a:gd name="T36" fmla="*/ 328 w 389"/>
                    <a:gd name="T37" fmla="*/ 284 h 376"/>
                    <a:gd name="T38" fmla="*/ 286 w 389"/>
                    <a:gd name="T39" fmla="*/ 321 h 376"/>
                    <a:gd name="T40" fmla="*/ 222 w 389"/>
                    <a:gd name="T41" fmla="*/ 341 h 376"/>
                    <a:gd name="T42" fmla="*/ 207 w 389"/>
                    <a:gd name="T43" fmla="*/ 366 h 376"/>
                    <a:gd name="T44" fmla="*/ 196 w 389"/>
                    <a:gd name="T45" fmla="*/ 366 h 376"/>
                    <a:gd name="T46" fmla="*/ 178 w 389"/>
                    <a:gd name="T47" fmla="*/ 368 h 376"/>
                    <a:gd name="T48" fmla="*/ 172 w 389"/>
                    <a:gd name="T49" fmla="*/ 376 h 376"/>
                    <a:gd name="T50" fmla="*/ 150 w 389"/>
                    <a:gd name="T51" fmla="*/ 367 h 376"/>
                    <a:gd name="T52" fmla="*/ 150 w 389"/>
                    <a:gd name="T53" fmla="*/ 355 h 376"/>
                    <a:gd name="T54" fmla="*/ 151 w 389"/>
                    <a:gd name="T55" fmla="*/ 343 h 376"/>
                    <a:gd name="T56" fmla="*/ 142 w 389"/>
                    <a:gd name="T57" fmla="*/ 337 h 376"/>
                    <a:gd name="T58" fmla="*/ 127 w 389"/>
                    <a:gd name="T59" fmla="*/ 337 h 376"/>
                    <a:gd name="T60" fmla="*/ 109 w 389"/>
                    <a:gd name="T61" fmla="*/ 312 h 376"/>
                    <a:gd name="T62" fmla="*/ 73 w 389"/>
                    <a:gd name="T63" fmla="*/ 312 h 376"/>
                    <a:gd name="T64" fmla="*/ 50 w 389"/>
                    <a:gd name="T65" fmla="*/ 331 h 376"/>
                    <a:gd name="T66" fmla="*/ 42 w 389"/>
                    <a:gd name="T67" fmla="*/ 327 h 376"/>
                    <a:gd name="T68" fmla="*/ 34 w 389"/>
                    <a:gd name="T69" fmla="*/ 298 h 376"/>
                    <a:gd name="T70" fmla="*/ 38 w 389"/>
                    <a:gd name="T71" fmla="*/ 294 h 376"/>
                    <a:gd name="T72" fmla="*/ 0 w 389"/>
                    <a:gd name="T73" fmla="*/ 276 h 376"/>
                    <a:gd name="T74" fmla="*/ 15 w 389"/>
                    <a:gd name="T75" fmla="*/ 251 h 376"/>
                    <a:gd name="T76" fmla="*/ 48 w 389"/>
                    <a:gd name="T77" fmla="*/ 232 h 376"/>
                    <a:gd name="T78" fmla="*/ 53 w 389"/>
                    <a:gd name="T79" fmla="*/ 183 h 376"/>
                    <a:gd name="T80" fmla="*/ 71 w 389"/>
                    <a:gd name="T81" fmla="*/ 182 h 376"/>
                    <a:gd name="T82" fmla="*/ 77 w 389"/>
                    <a:gd name="T83" fmla="*/ 169 h 376"/>
                    <a:gd name="T84" fmla="*/ 72 w 389"/>
                    <a:gd name="T85" fmla="*/ 152 h 376"/>
                    <a:gd name="T86" fmla="*/ 48 w 389"/>
                    <a:gd name="T87" fmla="*/ 120 h 376"/>
                    <a:gd name="T88" fmla="*/ 48 w 389"/>
                    <a:gd name="T89" fmla="*/ 105 h 376"/>
                    <a:gd name="T90" fmla="*/ 50 w 389"/>
                    <a:gd name="T91" fmla="*/ 71 h 376"/>
                    <a:gd name="T92" fmla="*/ 67 w 389"/>
                    <a:gd name="T93" fmla="*/ 36 h 376"/>
                    <a:gd name="T94" fmla="*/ 97 w 389"/>
                    <a:gd name="T95" fmla="*/ 41 h 376"/>
                    <a:gd name="T96" fmla="*/ 112 w 389"/>
                    <a:gd name="T97" fmla="*/ 10 h 376"/>
                    <a:gd name="T98" fmla="*/ 150 w 389"/>
                    <a:gd name="T9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376">
                      <a:moveTo>
                        <a:pt x="150" y="0"/>
                      </a:moveTo>
                      <a:lnTo>
                        <a:pt x="212" y="7"/>
                      </a:lnTo>
                      <a:lnTo>
                        <a:pt x="216" y="22"/>
                      </a:lnTo>
                      <a:lnTo>
                        <a:pt x="207" y="36"/>
                      </a:lnTo>
                      <a:lnTo>
                        <a:pt x="210" y="74"/>
                      </a:lnTo>
                      <a:lnTo>
                        <a:pt x="240" y="109"/>
                      </a:lnTo>
                      <a:lnTo>
                        <a:pt x="256" y="175"/>
                      </a:lnTo>
                      <a:lnTo>
                        <a:pt x="266" y="178"/>
                      </a:lnTo>
                      <a:lnTo>
                        <a:pt x="280" y="177"/>
                      </a:lnTo>
                      <a:lnTo>
                        <a:pt x="285" y="180"/>
                      </a:lnTo>
                      <a:lnTo>
                        <a:pt x="279" y="202"/>
                      </a:lnTo>
                      <a:lnTo>
                        <a:pt x="286" y="210"/>
                      </a:lnTo>
                      <a:lnTo>
                        <a:pt x="325" y="212"/>
                      </a:lnTo>
                      <a:lnTo>
                        <a:pt x="366" y="238"/>
                      </a:lnTo>
                      <a:lnTo>
                        <a:pt x="389" y="246"/>
                      </a:lnTo>
                      <a:lnTo>
                        <a:pt x="386" y="257"/>
                      </a:lnTo>
                      <a:lnTo>
                        <a:pt x="366" y="276"/>
                      </a:lnTo>
                      <a:lnTo>
                        <a:pt x="346" y="284"/>
                      </a:lnTo>
                      <a:lnTo>
                        <a:pt x="328" y="284"/>
                      </a:lnTo>
                      <a:lnTo>
                        <a:pt x="286" y="321"/>
                      </a:lnTo>
                      <a:lnTo>
                        <a:pt x="222" y="341"/>
                      </a:lnTo>
                      <a:lnTo>
                        <a:pt x="207" y="366"/>
                      </a:lnTo>
                      <a:lnTo>
                        <a:pt x="196" y="366"/>
                      </a:lnTo>
                      <a:lnTo>
                        <a:pt x="178" y="368"/>
                      </a:lnTo>
                      <a:lnTo>
                        <a:pt x="172" y="376"/>
                      </a:lnTo>
                      <a:lnTo>
                        <a:pt x="150" y="367"/>
                      </a:lnTo>
                      <a:lnTo>
                        <a:pt x="150" y="355"/>
                      </a:lnTo>
                      <a:lnTo>
                        <a:pt x="151" y="343"/>
                      </a:lnTo>
                      <a:lnTo>
                        <a:pt x="142" y="337"/>
                      </a:lnTo>
                      <a:lnTo>
                        <a:pt x="127" y="337"/>
                      </a:lnTo>
                      <a:lnTo>
                        <a:pt x="109" y="312"/>
                      </a:lnTo>
                      <a:lnTo>
                        <a:pt x="73" y="312"/>
                      </a:lnTo>
                      <a:lnTo>
                        <a:pt x="50" y="331"/>
                      </a:lnTo>
                      <a:lnTo>
                        <a:pt x="42" y="327"/>
                      </a:lnTo>
                      <a:lnTo>
                        <a:pt x="34" y="298"/>
                      </a:lnTo>
                      <a:lnTo>
                        <a:pt x="38" y="294"/>
                      </a:lnTo>
                      <a:lnTo>
                        <a:pt x="0" y="276"/>
                      </a:lnTo>
                      <a:lnTo>
                        <a:pt x="15" y="251"/>
                      </a:lnTo>
                      <a:lnTo>
                        <a:pt x="48" y="232"/>
                      </a:lnTo>
                      <a:lnTo>
                        <a:pt x="53" y="183"/>
                      </a:lnTo>
                      <a:lnTo>
                        <a:pt x="71" y="182"/>
                      </a:lnTo>
                      <a:lnTo>
                        <a:pt x="77" y="169"/>
                      </a:lnTo>
                      <a:lnTo>
                        <a:pt x="72" y="152"/>
                      </a:lnTo>
                      <a:lnTo>
                        <a:pt x="48" y="120"/>
                      </a:lnTo>
                      <a:lnTo>
                        <a:pt x="48" y="105"/>
                      </a:lnTo>
                      <a:lnTo>
                        <a:pt x="50" y="71"/>
                      </a:lnTo>
                      <a:lnTo>
                        <a:pt x="67" y="36"/>
                      </a:lnTo>
                      <a:lnTo>
                        <a:pt x="97" y="41"/>
                      </a:lnTo>
                      <a:lnTo>
                        <a:pt x="112" y="10"/>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5" name="Freeform 20">
                  <a:extLst>
                    <a:ext uri="{FF2B5EF4-FFF2-40B4-BE49-F238E27FC236}">
                      <a16:creationId xmlns:a16="http://schemas.microsoft.com/office/drawing/2014/main" id="{AAE67FFB-3EA6-48BD-923C-E39282D8F8BE}"/>
                    </a:ext>
                  </a:extLst>
                </p:cNvPr>
                <p:cNvSpPr>
                  <a:spLocks/>
                </p:cNvSpPr>
                <p:nvPr/>
              </p:nvSpPr>
              <p:spPr bwMode="auto">
                <a:xfrm>
                  <a:off x="5057776" y="3489326"/>
                  <a:ext cx="530225" cy="495300"/>
                </a:xfrm>
                <a:custGeom>
                  <a:avLst/>
                  <a:gdLst>
                    <a:gd name="T0" fmla="*/ 100 w 334"/>
                    <a:gd name="T1" fmla="*/ 0 h 312"/>
                    <a:gd name="T2" fmla="*/ 121 w 334"/>
                    <a:gd name="T3" fmla="*/ 11 h 312"/>
                    <a:gd name="T4" fmla="*/ 174 w 334"/>
                    <a:gd name="T5" fmla="*/ 19 h 312"/>
                    <a:gd name="T6" fmla="*/ 212 w 334"/>
                    <a:gd name="T7" fmla="*/ 11 h 312"/>
                    <a:gd name="T8" fmla="*/ 241 w 334"/>
                    <a:gd name="T9" fmla="*/ 11 h 312"/>
                    <a:gd name="T10" fmla="*/ 272 w 334"/>
                    <a:gd name="T11" fmla="*/ 54 h 312"/>
                    <a:gd name="T12" fmla="*/ 305 w 334"/>
                    <a:gd name="T13" fmla="*/ 76 h 312"/>
                    <a:gd name="T14" fmla="*/ 325 w 334"/>
                    <a:gd name="T15" fmla="*/ 113 h 312"/>
                    <a:gd name="T16" fmla="*/ 327 w 334"/>
                    <a:gd name="T17" fmla="*/ 128 h 312"/>
                    <a:gd name="T18" fmla="*/ 330 w 334"/>
                    <a:gd name="T19" fmla="*/ 147 h 312"/>
                    <a:gd name="T20" fmla="*/ 334 w 334"/>
                    <a:gd name="T21" fmla="*/ 201 h 312"/>
                    <a:gd name="T22" fmla="*/ 317 w 334"/>
                    <a:gd name="T23" fmla="*/ 227 h 312"/>
                    <a:gd name="T24" fmla="*/ 305 w 334"/>
                    <a:gd name="T25" fmla="*/ 243 h 312"/>
                    <a:gd name="T26" fmla="*/ 311 w 334"/>
                    <a:gd name="T27" fmla="*/ 280 h 312"/>
                    <a:gd name="T28" fmla="*/ 307 w 334"/>
                    <a:gd name="T29" fmla="*/ 288 h 312"/>
                    <a:gd name="T30" fmla="*/ 299 w 334"/>
                    <a:gd name="T31" fmla="*/ 300 h 312"/>
                    <a:gd name="T32" fmla="*/ 281 w 334"/>
                    <a:gd name="T33" fmla="*/ 301 h 312"/>
                    <a:gd name="T34" fmla="*/ 261 w 334"/>
                    <a:gd name="T35" fmla="*/ 312 h 312"/>
                    <a:gd name="T36" fmla="*/ 237 w 334"/>
                    <a:gd name="T37" fmla="*/ 305 h 312"/>
                    <a:gd name="T38" fmla="*/ 235 w 334"/>
                    <a:gd name="T39" fmla="*/ 295 h 312"/>
                    <a:gd name="T40" fmla="*/ 182 w 334"/>
                    <a:gd name="T41" fmla="*/ 290 h 312"/>
                    <a:gd name="T42" fmla="*/ 159 w 334"/>
                    <a:gd name="T43" fmla="*/ 282 h 312"/>
                    <a:gd name="T44" fmla="*/ 118 w 334"/>
                    <a:gd name="T45" fmla="*/ 256 h 312"/>
                    <a:gd name="T46" fmla="*/ 79 w 334"/>
                    <a:gd name="T47" fmla="*/ 254 h 312"/>
                    <a:gd name="T48" fmla="*/ 72 w 334"/>
                    <a:gd name="T49" fmla="*/ 246 h 312"/>
                    <a:gd name="T50" fmla="*/ 78 w 334"/>
                    <a:gd name="T51" fmla="*/ 224 h 312"/>
                    <a:gd name="T52" fmla="*/ 73 w 334"/>
                    <a:gd name="T53" fmla="*/ 221 h 312"/>
                    <a:gd name="T54" fmla="*/ 59 w 334"/>
                    <a:gd name="T55" fmla="*/ 222 h 312"/>
                    <a:gd name="T56" fmla="*/ 49 w 334"/>
                    <a:gd name="T57" fmla="*/ 219 h 312"/>
                    <a:gd name="T58" fmla="*/ 33 w 334"/>
                    <a:gd name="T59" fmla="*/ 153 h 312"/>
                    <a:gd name="T60" fmla="*/ 3 w 334"/>
                    <a:gd name="T61" fmla="*/ 118 h 312"/>
                    <a:gd name="T62" fmla="*/ 0 w 334"/>
                    <a:gd name="T63" fmla="*/ 80 h 312"/>
                    <a:gd name="T64" fmla="*/ 9 w 334"/>
                    <a:gd name="T65" fmla="*/ 66 h 312"/>
                    <a:gd name="T66" fmla="*/ 5 w 334"/>
                    <a:gd name="T67" fmla="*/ 51 h 312"/>
                    <a:gd name="T68" fmla="*/ 29 w 334"/>
                    <a:gd name="T69" fmla="*/ 20 h 312"/>
                    <a:gd name="T70" fmla="*/ 50 w 334"/>
                    <a:gd name="T71" fmla="*/ 16 h 312"/>
                    <a:gd name="T72" fmla="*/ 69 w 334"/>
                    <a:gd name="T73" fmla="*/ 29 h 312"/>
                    <a:gd name="T74" fmla="*/ 93 w 334"/>
                    <a:gd name="T75" fmla="*/ 23 h 312"/>
                    <a:gd name="T76" fmla="*/ 95 w 334"/>
                    <a:gd name="T77" fmla="*/ 4 h 312"/>
                    <a:gd name="T78" fmla="*/ 100 w 334"/>
                    <a:gd name="T7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312">
                      <a:moveTo>
                        <a:pt x="100" y="0"/>
                      </a:moveTo>
                      <a:lnTo>
                        <a:pt x="121" y="11"/>
                      </a:lnTo>
                      <a:lnTo>
                        <a:pt x="174" y="19"/>
                      </a:lnTo>
                      <a:lnTo>
                        <a:pt x="212" y="11"/>
                      </a:lnTo>
                      <a:lnTo>
                        <a:pt x="241" y="11"/>
                      </a:lnTo>
                      <a:lnTo>
                        <a:pt x="272" y="54"/>
                      </a:lnTo>
                      <a:lnTo>
                        <a:pt x="305" y="76"/>
                      </a:lnTo>
                      <a:lnTo>
                        <a:pt x="325" y="113"/>
                      </a:lnTo>
                      <a:lnTo>
                        <a:pt x="327" y="128"/>
                      </a:lnTo>
                      <a:lnTo>
                        <a:pt x="330" y="147"/>
                      </a:lnTo>
                      <a:lnTo>
                        <a:pt x="334" y="201"/>
                      </a:lnTo>
                      <a:lnTo>
                        <a:pt x="317" y="227"/>
                      </a:lnTo>
                      <a:lnTo>
                        <a:pt x="305" y="243"/>
                      </a:lnTo>
                      <a:lnTo>
                        <a:pt x="311" y="280"/>
                      </a:lnTo>
                      <a:lnTo>
                        <a:pt x="307" y="288"/>
                      </a:lnTo>
                      <a:lnTo>
                        <a:pt x="299" y="300"/>
                      </a:lnTo>
                      <a:lnTo>
                        <a:pt x="281" y="301"/>
                      </a:lnTo>
                      <a:lnTo>
                        <a:pt x="261" y="312"/>
                      </a:lnTo>
                      <a:lnTo>
                        <a:pt x="237" y="305"/>
                      </a:lnTo>
                      <a:lnTo>
                        <a:pt x="235" y="295"/>
                      </a:lnTo>
                      <a:lnTo>
                        <a:pt x="182" y="290"/>
                      </a:lnTo>
                      <a:lnTo>
                        <a:pt x="159" y="282"/>
                      </a:lnTo>
                      <a:lnTo>
                        <a:pt x="118" y="256"/>
                      </a:lnTo>
                      <a:lnTo>
                        <a:pt x="79" y="254"/>
                      </a:lnTo>
                      <a:lnTo>
                        <a:pt x="72" y="246"/>
                      </a:lnTo>
                      <a:lnTo>
                        <a:pt x="78" y="224"/>
                      </a:lnTo>
                      <a:lnTo>
                        <a:pt x="73" y="221"/>
                      </a:lnTo>
                      <a:lnTo>
                        <a:pt x="59" y="222"/>
                      </a:lnTo>
                      <a:lnTo>
                        <a:pt x="49" y="219"/>
                      </a:lnTo>
                      <a:lnTo>
                        <a:pt x="33" y="153"/>
                      </a:lnTo>
                      <a:lnTo>
                        <a:pt x="3" y="118"/>
                      </a:lnTo>
                      <a:lnTo>
                        <a:pt x="0" y="80"/>
                      </a:lnTo>
                      <a:lnTo>
                        <a:pt x="9" y="66"/>
                      </a:lnTo>
                      <a:lnTo>
                        <a:pt x="5" y="51"/>
                      </a:lnTo>
                      <a:lnTo>
                        <a:pt x="29" y="20"/>
                      </a:lnTo>
                      <a:lnTo>
                        <a:pt x="50" y="16"/>
                      </a:lnTo>
                      <a:lnTo>
                        <a:pt x="69" y="29"/>
                      </a:lnTo>
                      <a:lnTo>
                        <a:pt x="93" y="23"/>
                      </a:lnTo>
                      <a:lnTo>
                        <a:pt x="95" y="4"/>
                      </a:lnTo>
                      <a:lnTo>
                        <a:pt x="10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6" name="Freeform 21">
                  <a:extLst>
                    <a:ext uri="{FF2B5EF4-FFF2-40B4-BE49-F238E27FC236}">
                      <a16:creationId xmlns:a16="http://schemas.microsoft.com/office/drawing/2014/main" id="{6FCD760B-DFA1-4157-A5A5-35E47A9BB224}"/>
                    </a:ext>
                  </a:extLst>
                </p:cNvPr>
                <p:cNvSpPr>
                  <a:spLocks/>
                </p:cNvSpPr>
                <p:nvPr/>
              </p:nvSpPr>
              <p:spPr bwMode="auto">
                <a:xfrm>
                  <a:off x="5002213" y="3933826"/>
                  <a:ext cx="579438" cy="539750"/>
                </a:xfrm>
                <a:custGeom>
                  <a:avLst/>
                  <a:gdLst>
                    <a:gd name="T0" fmla="*/ 346 w 365"/>
                    <a:gd name="T1" fmla="*/ 0 h 340"/>
                    <a:gd name="T2" fmla="*/ 359 w 365"/>
                    <a:gd name="T3" fmla="*/ 5 h 340"/>
                    <a:gd name="T4" fmla="*/ 365 w 365"/>
                    <a:gd name="T5" fmla="*/ 31 h 340"/>
                    <a:gd name="T6" fmla="*/ 351 w 365"/>
                    <a:gd name="T7" fmla="*/ 46 h 340"/>
                    <a:gd name="T8" fmla="*/ 362 w 365"/>
                    <a:gd name="T9" fmla="*/ 83 h 340"/>
                    <a:gd name="T10" fmla="*/ 360 w 365"/>
                    <a:gd name="T11" fmla="*/ 104 h 340"/>
                    <a:gd name="T12" fmla="*/ 357 w 365"/>
                    <a:gd name="T13" fmla="*/ 130 h 340"/>
                    <a:gd name="T14" fmla="*/ 351 w 365"/>
                    <a:gd name="T15" fmla="*/ 145 h 340"/>
                    <a:gd name="T16" fmla="*/ 342 w 365"/>
                    <a:gd name="T17" fmla="*/ 147 h 340"/>
                    <a:gd name="T18" fmla="*/ 327 w 365"/>
                    <a:gd name="T19" fmla="*/ 137 h 340"/>
                    <a:gd name="T20" fmla="*/ 322 w 365"/>
                    <a:gd name="T21" fmla="*/ 140 h 340"/>
                    <a:gd name="T22" fmla="*/ 325 w 365"/>
                    <a:gd name="T23" fmla="*/ 165 h 340"/>
                    <a:gd name="T24" fmla="*/ 292 w 365"/>
                    <a:gd name="T25" fmla="*/ 208 h 340"/>
                    <a:gd name="T26" fmla="*/ 278 w 365"/>
                    <a:gd name="T27" fmla="*/ 253 h 340"/>
                    <a:gd name="T28" fmla="*/ 262 w 365"/>
                    <a:gd name="T29" fmla="*/ 280 h 340"/>
                    <a:gd name="T30" fmla="*/ 258 w 365"/>
                    <a:gd name="T31" fmla="*/ 308 h 340"/>
                    <a:gd name="T32" fmla="*/ 236 w 365"/>
                    <a:gd name="T33" fmla="*/ 318 h 340"/>
                    <a:gd name="T34" fmla="*/ 156 w 365"/>
                    <a:gd name="T35" fmla="*/ 340 h 340"/>
                    <a:gd name="T36" fmla="*/ 117 w 365"/>
                    <a:gd name="T37" fmla="*/ 307 h 340"/>
                    <a:gd name="T38" fmla="*/ 73 w 365"/>
                    <a:gd name="T39" fmla="*/ 312 h 340"/>
                    <a:gd name="T40" fmla="*/ 51 w 365"/>
                    <a:gd name="T41" fmla="*/ 275 h 340"/>
                    <a:gd name="T42" fmla="*/ 51 w 365"/>
                    <a:gd name="T43" fmla="*/ 263 h 340"/>
                    <a:gd name="T44" fmla="*/ 24 w 365"/>
                    <a:gd name="T45" fmla="*/ 260 h 340"/>
                    <a:gd name="T46" fmla="*/ 20 w 365"/>
                    <a:gd name="T47" fmla="*/ 258 h 340"/>
                    <a:gd name="T48" fmla="*/ 20 w 365"/>
                    <a:gd name="T49" fmla="*/ 246 h 340"/>
                    <a:gd name="T50" fmla="*/ 5 w 365"/>
                    <a:gd name="T51" fmla="*/ 231 h 340"/>
                    <a:gd name="T52" fmla="*/ 5 w 365"/>
                    <a:gd name="T53" fmla="*/ 219 h 340"/>
                    <a:gd name="T54" fmla="*/ 20 w 365"/>
                    <a:gd name="T55" fmla="*/ 171 h 340"/>
                    <a:gd name="T56" fmla="*/ 0 w 365"/>
                    <a:gd name="T57" fmla="*/ 140 h 340"/>
                    <a:gd name="T58" fmla="*/ 6 w 365"/>
                    <a:gd name="T59" fmla="*/ 132 h 340"/>
                    <a:gd name="T60" fmla="*/ 24 w 365"/>
                    <a:gd name="T61" fmla="*/ 130 h 340"/>
                    <a:gd name="T62" fmla="*/ 35 w 365"/>
                    <a:gd name="T63" fmla="*/ 130 h 340"/>
                    <a:gd name="T64" fmla="*/ 50 w 365"/>
                    <a:gd name="T65" fmla="*/ 105 h 340"/>
                    <a:gd name="T66" fmla="*/ 114 w 365"/>
                    <a:gd name="T67" fmla="*/ 85 h 340"/>
                    <a:gd name="T68" fmla="*/ 156 w 365"/>
                    <a:gd name="T69" fmla="*/ 48 h 340"/>
                    <a:gd name="T70" fmla="*/ 174 w 365"/>
                    <a:gd name="T71" fmla="*/ 48 h 340"/>
                    <a:gd name="T72" fmla="*/ 194 w 365"/>
                    <a:gd name="T73" fmla="*/ 40 h 340"/>
                    <a:gd name="T74" fmla="*/ 214 w 365"/>
                    <a:gd name="T75" fmla="*/ 21 h 340"/>
                    <a:gd name="T76" fmla="*/ 217 w 365"/>
                    <a:gd name="T77" fmla="*/ 10 h 340"/>
                    <a:gd name="T78" fmla="*/ 270 w 365"/>
                    <a:gd name="T79" fmla="*/ 15 h 340"/>
                    <a:gd name="T80" fmla="*/ 272 w 365"/>
                    <a:gd name="T81" fmla="*/ 25 h 340"/>
                    <a:gd name="T82" fmla="*/ 296 w 365"/>
                    <a:gd name="T83" fmla="*/ 32 h 340"/>
                    <a:gd name="T84" fmla="*/ 316 w 365"/>
                    <a:gd name="T85" fmla="*/ 21 h 340"/>
                    <a:gd name="T86" fmla="*/ 334 w 365"/>
                    <a:gd name="T87" fmla="*/ 20 h 340"/>
                    <a:gd name="T88" fmla="*/ 342 w 365"/>
                    <a:gd name="T89" fmla="*/ 8 h 340"/>
                    <a:gd name="T90" fmla="*/ 346 w 365"/>
                    <a:gd name="T9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40">
                      <a:moveTo>
                        <a:pt x="346" y="0"/>
                      </a:moveTo>
                      <a:lnTo>
                        <a:pt x="359" y="5"/>
                      </a:lnTo>
                      <a:lnTo>
                        <a:pt x="365" y="31"/>
                      </a:lnTo>
                      <a:lnTo>
                        <a:pt x="351" y="46"/>
                      </a:lnTo>
                      <a:lnTo>
                        <a:pt x="362" y="83"/>
                      </a:lnTo>
                      <a:lnTo>
                        <a:pt x="360" y="104"/>
                      </a:lnTo>
                      <a:lnTo>
                        <a:pt x="357" y="130"/>
                      </a:lnTo>
                      <a:lnTo>
                        <a:pt x="351" y="145"/>
                      </a:lnTo>
                      <a:lnTo>
                        <a:pt x="342" y="147"/>
                      </a:lnTo>
                      <a:lnTo>
                        <a:pt x="327" y="137"/>
                      </a:lnTo>
                      <a:lnTo>
                        <a:pt x="322" y="140"/>
                      </a:lnTo>
                      <a:lnTo>
                        <a:pt x="325" y="165"/>
                      </a:lnTo>
                      <a:lnTo>
                        <a:pt x="292" y="208"/>
                      </a:lnTo>
                      <a:lnTo>
                        <a:pt x="278" y="253"/>
                      </a:lnTo>
                      <a:lnTo>
                        <a:pt x="262" y="280"/>
                      </a:lnTo>
                      <a:lnTo>
                        <a:pt x="258" y="308"/>
                      </a:lnTo>
                      <a:lnTo>
                        <a:pt x="236" y="318"/>
                      </a:lnTo>
                      <a:lnTo>
                        <a:pt x="156" y="340"/>
                      </a:lnTo>
                      <a:lnTo>
                        <a:pt x="117" y="307"/>
                      </a:lnTo>
                      <a:lnTo>
                        <a:pt x="73" y="312"/>
                      </a:lnTo>
                      <a:lnTo>
                        <a:pt x="51" y="275"/>
                      </a:lnTo>
                      <a:lnTo>
                        <a:pt x="51" y="263"/>
                      </a:lnTo>
                      <a:lnTo>
                        <a:pt x="24" y="260"/>
                      </a:lnTo>
                      <a:lnTo>
                        <a:pt x="20" y="258"/>
                      </a:lnTo>
                      <a:lnTo>
                        <a:pt x="20" y="246"/>
                      </a:lnTo>
                      <a:lnTo>
                        <a:pt x="5" y="231"/>
                      </a:lnTo>
                      <a:lnTo>
                        <a:pt x="5" y="219"/>
                      </a:lnTo>
                      <a:lnTo>
                        <a:pt x="20" y="171"/>
                      </a:lnTo>
                      <a:lnTo>
                        <a:pt x="0" y="140"/>
                      </a:lnTo>
                      <a:lnTo>
                        <a:pt x="6" y="132"/>
                      </a:lnTo>
                      <a:lnTo>
                        <a:pt x="24" y="130"/>
                      </a:lnTo>
                      <a:lnTo>
                        <a:pt x="35" y="130"/>
                      </a:lnTo>
                      <a:lnTo>
                        <a:pt x="50" y="105"/>
                      </a:lnTo>
                      <a:lnTo>
                        <a:pt x="114" y="85"/>
                      </a:lnTo>
                      <a:lnTo>
                        <a:pt x="156" y="48"/>
                      </a:lnTo>
                      <a:lnTo>
                        <a:pt x="174" y="48"/>
                      </a:lnTo>
                      <a:lnTo>
                        <a:pt x="194" y="40"/>
                      </a:lnTo>
                      <a:lnTo>
                        <a:pt x="214" y="21"/>
                      </a:lnTo>
                      <a:lnTo>
                        <a:pt x="217" y="10"/>
                      </a:lnTo>
                      <a:lnTo>
                        <a:pt x="270" y="15"/>
                      </a:lnTo>
                      <a:lnTo>
                        <a:pt x="272" y="25"/>
                      </a:lnTo>
                      <a:lnTo>
                        <a:pt x="296" y="32"/>
                      </a:lnTo>
                      <a:lnTo>
                        <a:pt x="316" y="21"/>
                      </a:lnTo>
                      <a:lnTo>
                        <a:pt x="334" y="20"/>
                      </a:lnTo>
                      <a:lnTo>
                        <a:pt x="342" y="8"/>
                      </a:lnTo>
                      <a:lnTo>
                        <a:pt x="3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7" name="Freeform 28">
                  <a:extLst>
                    <a:ext uri="{FF2B5EF4-FFF2-40B4-BE49-F238E27FC236}">
                      <a16:creationId xmlns:a16="http://schemas.microsoft.com/office/drawing/2014/main" id="{DAFE8436-3EC3-4F0C-BC00-40290262EEFC}"/>
                    </a:ext>
                  </a:extLst>
                </p:cNvPr>
                <p:cNvSpPr>
                  <a:spLocks/>
                </p:cNvSpPr>
                <p:nvPr/>
              </p:nvSpPr>
              <p:spPr bwMode="auto">
                <a:xfrm>
                  <a:off x="3636963" y="5368926"/>
                  <a:ext cx="852488" cy="530225"/>
                </a:xfrm>
                <a:custGeom>
                  <a:avLst/>
                  <a:gdLst>
                    <a:gd name="T0" fmla="*/ 473 w 537"/>
                    <a:gd name="T1" fmla="*/ 3 h 334"/>
                    <a:gd name="T2" fmla="*/ 518 w 537"/>
                    <a:gd name="T3" fmla="*/ 67 h 334"/>
                    <a:gd name="T4" fmla="*/ 529 w 537"/>
                    <a:gd name="T5" fmla="*/ 86 h 334"/>
                    <a:gd name="T6" fmla="*/ 537 w 537"/>
                    <a:gd name="T7" fmla="*/ 107 h 334"/>
                    <a:gd name="T8" fmla="*/ 523 w 537"/>
                    <a:gd name="T9" fmla="*/ 111 h 334"/>
                    <a:gd name="T10" fmla="*/ 514 w 537"/>
                    <a:gd name="T11" fmla="*/ 153 h 334"/>
                    <a:gd name="T12" fmla="*/ 483 w 537"/>
                    <a:gd name="T13" fmla="*/ 192 h 334"/>
                    <a:gd name="T14" fmla="*/ 458 w 537"/>
                    <a:gd name="T15" fmla="*/ 227 h 334"/>
                    <a:gd name="T16" fmla="*/ 438 w 537"/>
                    <a:gd name="T17" fmla="*/ 290 h 334"/>
                    <a:gd name="T18" fmla="*/ 396 w 537"/>
                    <a:gd name="T19" fmla="*/ 325 h 334"/>
                    <a:gd name="T20" fmla="*/ 364 w 537"/>
                    <a:gd name="T21" fmla="*/ 334 h 334"/>
                    <a:gd name="T22" fmla="*/ 316 w 537"/>
                    <a:gd name="T23" fmla="*/ 282 h 334"/>
                    <a:gd name="T24" fmla="*/ 296 w 537"/>
                    <a:gd name="T25" fmla="*/ 252 h 334"/>
                    <a:gd name="T26" fmla="*/ 182 w 537"/>
                    <a:gd name="T27" fmla="*/ 232 h 334"/>
                    <a:gd name="T28" fmla="*/ 132 w 537"/>
                    <a:gd name="T29" fmla="*/ 227 h 334"/>
                    <a:gd name="T30" fmla="*/ 102 w 537"/>
                    <a:gd name="T31" fmla="*/ 234 h 334"/>
                    <a:gd name="T32" fmla="*/ 103 w 537"/>
                    <a:gd name="T33" fmla="*/ 213 h 334"/>
                    <a:gd name="T34" fmla="*/ 119 w 537"/>
                    <a:gd name="T35" fmla="*/ 155 h 334"/>
                    <a:gd name="T36" fmla="*/ 77 w 537"/>
                    <a:gd name="T37" fmla="*/ 141 h 334"/>
                    <a:gd name="T38" fmla="*/ 24 w 537"/>
                    <a:gd name="T39" fmla="*/ 126 h 334"/>
                    <a:gd name="T40" fmla="*/ 11 w 537"/>
                    <a:gd name="T41" fmla="*/ 92 h 334"/>
                    <a:gd name="T42" fmla="*/ 33 w 537"/>
                    <a:gd name="T43" fmla="*/ 86 h 334"/>
                    <a:gd name="T44" fmla="*/ 85 w 537"/>
                    <a:gd name="T45" fmla="*/ 22 h 334"/>
                    <a:gd name="T46" fmla="*/ 115 w 537"/>
                    <a:gd name="T47" fmla="*/ 42 h 334"/>
                    <a:gd name="T48" fmla="*/ 163 w 537"/>
                    <a:gd name="T49" fmla="*/ 24 h 334"/>
                    <a:gd name="T50" fmla="*/ 183 w 537"/>
                    <a:gd name="T51" fmla="*/ 46 h 334"/>
                    <a:gd name="T52" fmla="*/ 242 w 537"/>
                    <a:gd name="T53" fmla="*/ 27 h 334"/>
                    <a:gd name="T54" fmla="*/ 278 w 537"/>
                    <a:gd name="T55" fmla="*/ 15 h 334"/>
                    <a:gd name="T56" fmla="*/ 335 w 537"/>
                    <a:gd name="T57" fmla="*/ 12 h 334"/>
                    <a:gd name="T58" fmla="*/ 357 w 537"/>
                    <a:gd name="T59" fmla="*/ 27 h 334"/>
                    <a:gd name="T60" fmla="*/ 396 w 537"/>
                    <a:gd name="T61" fmla="*/ 19 h 334"/>
                    <a:gd name="T62" fmla="*/ 430 w 537"/>
                    <a:gd name="T63"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7" h="334">
                      <a:moveTo>
                        <a:pt x="446" y="0"/>
                      </a:moveTo>
                      <a:lnTo>
                        <a:pt x="473" y="3"/>
                      </a:lnTo>
                      <a:lnTo>
                        <a:pt x="499" y="10"/>
                      </a:lnTo>
                      <a:lnTo>
                        <a:pt x="518" y="67"/>
                      </a:lnTo>
                      <a:lnTo>
                        <a:pt x="534" y="78"/>
                      </a:lnTo>
                      <a:lnTo>
                        <a:pt x="529" y="86"/>
                      </a:lnTo>
                      <a:lnTo>
                        <a:pt x="529" y="93"/>
                      </a:lnTo>
                      <a:lnTo>
                        <a:pt x="537" y="107"/>
                      </a:lnTo>
                      <a:lnTo>
                        <a:pt x="534" y="113"/>
                      </a:lnTo>
                      <a:lnTo>
                        <a:pt x="523" y="111"/>
                      </a:lnTo>
                      <a:lnTo>
                        <a:pt x="514" y="124"/>
                      </a:lnTo>
                      <a:lnTo>
                        <a:pt x="514" y="153"/>
                      </a:lnTo>
                      <a:lnTo>
                        <a:pt x="504" y="183"/>
                      </a:lnTo>
                      <a:lnTo>
                        <a:pt x="483" y="192"/>
                      </a:lnTo>
                      <a:lnTo>
                        <a:pt x="475" y="222"/>
                      </a:lnTo>
                      <a:lnTo>
                        <a:pt x="458" y="227"/>
                      </a:lnTo>
                      <a:lnTo>
                        <a:pt x="448" y="272"/>
                      </a:lnTo>
                      <a:lnTo>
                        <a:pt x="438" y="290"/>
                      </a:lnTo>
                      <a:lnTo>
                        <a:pt x="438" y="311"/>
                      </a:lnTo>
                      <a:lnTo>
                        <a:pt x="396" y="325"/>
                      </a:lnTo>
                      <a:lnTo>
                        <a:pt x="381" y="320"/>
                      </a:lnTo>
                      <a:lnTo>
                        <a:pt x="364" y="334"/>
                      </a:lnTo>
                      <a:lnTo>
                        <a:pt x="332" y="296"/>
                      </a:lnTo>
                      <a:lnTo>
                        <a:pt x="316" y="282"/>
                      </a:lnTo>
                      <a:lnTo>
                        <a:pt x="307" y="259"/>
                      </a:lnTo>
                      <a:lnTo>
                        <a:pt x="296" y="252"/>
                      </a:lnTo>
                      <a:lnTo>
                        <a:pt x="251" y="259"/>
                      </a:lnTo>
                      <a:lnTo>
                        <a:pt x="182" y="232"/>
                      </a:lnTo>
                      <a:lnTo>
                        <a:pt x="163" y="222"/>
                      </a:lnTo>
                      <a:lnTo>
                        <a:pt x="132" y="227"/>
                      </a:lnTo>
                      <a:lnTo>
                        <a:pt x="112" y="237"/>
                      </a:lnTo>
                      <a:lnTo>
                        <a:pt x="102" y="234"/>
                      </a:lnTo>
                      <a:lnTo>
                        <a:pt x="97" y="226"/>
                      </a:lnTo>
                      <a:lnTo>
                        <a:pt x="103" y="213"/>
                      </a:lnTo>
                      <a:lnTo>
                        <a:pt x="117" y="202"/>
                      </a:lnTo>
                      <a:lnTo>
                        <a:pt x="119" y="155"/>
                      </a:lnTo>
                      <a:lnTo>
                        <a:pt x="102" y="137"/>
                      </a:lnTo>
                      <a:lnTo>
                        <a:pt x="77" y="141"/>
                      </a:lnTo>
                      <a:lnTo>
                        <a:pt x="55" y="152"/>
                      </a:lnTo>
                      <a:lnTo>
                        <a:pt x="24" y="126"/>
                      </a:lnTo>
                      <a:lnTo>
                        <a:pt x="0" y="102"/>
                      </a:lnTo>
                      <a:lnTo>
                        <a:pt x="11" y="92"/>
                      </a:lnTo>
                      <a:lnTo>
                        <a:pt x="24" y="84"/>
                      </a:lnTo>
                      <a:lnTo>
                        <a:pt x="33" y="86"/>
                      </a:lnTo>
                      <a:lnTo>
                        <a:pt x="73" y="39"/>
                      </a:lnTo>
                      <a:lnTo>
                        <a:pt x="85" y="22"/>
                      </a:lnTo>
                      <a:lnTo>
                        <a:pt x="108" y="48"/>
                      </a:lnTo>
                      <a:lnTo>
                        <a:pt x="115" y="42"/>
                      </a:lnTo>
                      <a:lnTo>
                        <a:pt x="141" y="39"/>
                      </a:lnTo>
                      <a:lnTo>
                        <a:pt x="163" y="24"/>
                      </a:lnTo>
                      <a:lnTo>
                        <a:pt x="178" y="27"/>
                      </a:lnTo>
                      <a:lnTo>
                        <a:pt x="183" y="46"/>
                      </a:lnTo>
                      <a:lnTo>
                        <a:pt x="218" y="44"/>
                      </a:lnTo>
                      <a:lnTo>
                        <a:pt x="242" y="27"/>
                      </a:lnTo>
                      <a:lnTo>
                        <a:pt x="262" y="27"/>
                      </a:lnTo>
                      <a:lnTo>
                        <a:pt x="278" y="15"/>
                      </a:lnTo>
                      <a:lnTo>
                        <a:pt x="292" y="17"/>
                      </a:lnTo>
                      <a:lnTo>
                        <a:pt x="335" y="12"/>
                      </a:lnTo>
                      <a:lnTo>
                        <a:pt x="342" y="24"/>
                      </a:lnTo>
                      <a:lnTo>
                        <a:pt x="357" y="27"/>
                      </a:lnTo>
                      <a:lnTo>
                        <a:pt x="387" y="7"/>
                      </a:lnTo>
                      <a:lnTo>
                        <a:pt x="396" y="19"/>
                      </a:lnTo>
                      <a:lnTo>
                        <a:pt x="413" y="13"/>
                      </a:lnTo>
                      <a:lnTo>
                        <a:pt x="430" y="18"/>
                      </a:lnTo>
                      <a:lnTo>
                        <a:pt x="4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8" name="Freeform 29">
                  <a:extLst>
                    <a:ext uri="{FF2B5EF4-FFF2-40B4-BE49-F238E27FC236}">
                      <a16:creationId xmlns:a16="http://schemas.microsoft.com/office/drawing/2014/main" id="{621914DA-736D-45C6-9550-4398C92AC939}"/>
                    </a:ext>
                  </a:extLst>
                </p:cNvPr>
                <p:cNvSpPr>
                  <a:spLocks/>
                </p:cNvSpPr>
                <p:nvPr/>
              </p:nvSpPr>
              <p:spPr bwMode="auto">
                <a:xfrm>
                  <a:off x="4341813" y="4610101"/>
                  <a:ext cx="614363" cy="504825"/>
                </a:xfrm>
                <a:custGeom>
                  <a:avLst/>
                  <a:gdLst>
                    <a:gd name="T0" fmla="*/ 155 w 387"/>
                    <a:gd name="T1" fmla="*/ 0 h 318"/>
                    <a:gd name="T2" fmla="*/ 173 w 387"/>
                    <a:gd name="T3" fmla="*/ 27 h 318"/>
                    <a:gd name="T4" fmla="*/ 183 w 387"/>
                    <a:gd name="T5" fmla="*/ 42 h 318"/>
                    <a:gd name="T6" fmla="*/ 205 w 387"/>
                    <a:gd name="T7" fmla="*/ 45 h 318"/>
                    <a:gd name="T8" fmla="*/ 244 w 387"/>
                    <a:gd name="T9" fmla="*/ 28 h 318"/>
                    <a:gd name="T10" fmla="*/ 286 w 387"/>
                    <a:gd name="T11" fmla="*/ 32 h 318"/>
                    <a:gd name="T12" fmla="*/ 317 w 387"/>
                    <a:gd name="T13" fmla="*/ 28 h 318"/>
                    <a:gd name="T14" fmla="*/ 321 w 387"/>
                    <a:gd name="T15" fmla="*/ 36 h 318"/>
                    <a:gd name="T16" fmla="*/ 315 w 387"/>
                    <a:gd name="T17" fmla="*/ 62 h 318"/>
                    <a:gd name="T18" fmla="*/ 325 w 387"/>
                    <a:gd name="T19" fmla="*/ 72 h 318"/>
                    <a:gd name="T20" fmla="*/ 358 w 387"/>
                    <a:gd name="T21" fmla="*/ 54 h 318"/>
                    <a:gd name="T22" fmla="*/ 387 w 387"/>
                    <a:gd name="T23" fmla="*/ 67 h 318"/>
                    <a:gd name="T24" fmla="*/ 362 w 387"/>
                    <a:gd name="T25" fmla="*/ 97 h 318"/>
                    <a:gd name="T26" fmla="*/ 378 w 387"/>
                    <a:gd name="T27" fmla="*/ 149 h 318"/>
                    <a:gd name="T28" fmla="*/ 352 w 387"/>
                    <a:gd name="T29" fmla="*/ 161 h 318"/>
                    <a:gd name="T30" fmla="*/ 336 w 387"/>
                    <a:gd name="T31" fmla="*/ 257 h 318"/>
                    <a:gd name="T32" fmla="*/ 331 w 387"/>
                    <a:gd name="T33" fmla="*/ 263 h 318"/>
                    <a:gd name="T34" fmla="*/ 311 w 387"/>
                    <a:gd name="T35" fmla="*/ 252 h 318"/>
                    <a:gd name="T36" fmla="*/ 292 w 387"/>
                    <a:gd name="T37" fmla="*/ 277 h 318"/>
                    <a:gd name="T38" fmla="*/ 276 w 387"/>
                    <a:gd name="T39" fmla="*/ 293 h 318"/>
                    <a:gd name="T40" fmla="*/ 263 w 387"/>
                    <a:gd name="T41" fmla="*/ 288 h 318"/>
                    <a:gd name="T42" fmla="*/ 252 w 387"/>
                    <a:gd name="T43" fmla="*/ 278 h 318"/>
                    <a:gd name="T44" fmla="*/ 199 w 387"/>
                    <a:gd name="T45" fmla="*/ 297 h 318"/>
                    <a:gd name="T46" fmla="*/ 183 w 387"/>
                    <a:gd name="T47" fmla="*/ 310 h 318"/>
                    <a:gd name="T48" fmla="*/ 167 w 387"/>
                    <a:gd name="T49" fmla="*/ 300 h 318"/>
                    <a:gd name="T50" fmla="*/ 133 w 387"/>
                    <a:gd name="T51" fmla="*/ 304 h 318"/>
                    <a:gd name="T52" fmla="*/ 101 w 387"/>
                    <a:gd name="T53" fmla="*/ 318 h 318"/>
                    <a:gd name="T54" fmla="*/ 109 w 387"/>
                    <a:gd name="T55" fmla="*/ 279 h 318"/>
                    <a:gd name="T56" fmla="*/ 115 w 387"/>
                    <a:gd name="T57" fmla="*/ 267 h 318"/>
                    <a:gd name="T58" fmla="*/ 0 w 387"/>
                    <a:gd name="T59" fmla="*/ 243 h 318"/>
                    <a:gd name="T60" fmla="*/ 14 w 387"/>
                    <a:gd name="T61" fmla="*/ 213 h 318"/>
                    <a:gd name="T62" fmla="*/ 29 w 387"/>
                    <a:gd name="T63" fmla="*/ 213 h 318"/>
                    <a:gd name="T64" fmla="*/ 35 w 387"/>
                    <a:gd name="T65" fmla="*/ 225 h 318"/>
                    <a:gd name="T66" fmla="*/ 49 w 387"/>
                    <a:gd name="T67" fmla="*/ 225 h 318"/>
                    <a:gd name="T68" fmla="*/ 64 w 387"/>
                    <a:gd name="T69" fmla="*/ 201 h 318"/>
                    <a:gd name="T70" fmla="*/ 58 w 387"/>
                    <a:gd name="T71" fmla="*/ 178 h 318"/>
                    <a:gd name="T72" fmla="*/ 70 w 387"/>
                    <a:gd name="T73" fmla="*/ 164 h 318"/>
                    <a:gd name="T74" fmla="*/ 84 w 387"/>
                    <a:gd name="T75" fmla="*/ 159 h 318"/>
                    <a:gd name="T76" fmla="*/ 86 w 387"/>
                    <a:gd name="T77" fmla="*/ 155 h 318"/>
                    <a:gd name="T78" fmla="*/ 66 w 387"/>
                    <a:gd name="T79" fmla="*/ 127 h 318"/>
                    <a:gd name="T80" fmla="*/ 73 w 387"/>
                    <a:gd name="T81" fmla="*/ 106 h 318"/>
                    <a:gd name="T82" fmla="*/ 114 w 387"/>
                    <a:gd name="T83" fmla="*/ 60 h 318"/>
                    <a:gd name="T84" fmla="*/ 121 w 387"/>
                    <a:gd name="T85" fmla="*/ 42 h 318"/>
                    <a:gd name="T86" fmla="*/ 116 w 387"/>
                    <a:gd name="T87" fmla="*/ 36 h 318"/>
                    <a:gd name="T88" fmla="*/ 106 w 387"/>
                    <a:gd name="T89" fmla="*/ 28 h 318"/>
                    <a:gd name="T90" fmla="*/ 106 w 387"/>
                    <a:gd name="T91" fmla="*/ 20 h 318"/>
                    <a:gd name="T92" fmla="*/ 155 w 387"/>
                    <a:gd name="T9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318">
                      <a:moveTo>
                        <a:pt x="155" y="0"/>
                      </a:moveTo>
                      <a:lnTo>
                        <a:pt x="173" y="27"/>
                      </a:lnTo>
                      <a:lnTo>
                        <a:pt x="183" y="42"/>
                      </a:lnTo>
                      <a:lnTo>
                        <a:pt x="205" y="45"/>
                      </a:lnTo>
                      <a:lnTo>
                        <a:pt x="244" y="28"/>
                      </a:lnTo>
                      <a:lnTo>
                        <a:pt x="286" y="32"/>
                      </a:lnTo>
                      <a:lnTo>
                        <a:pt x="317" y="28"/>
                      </a:lnTo>
                      <a:lnTo>
                        <a:pt x="321" y="36"/>
                      </a:lnTo>
                      <a:lnTo>
                        <a:pt x="315" y="62"/>
                      </a:lnTo>
                      <a:lnTo>
                        <a:pt x="325" y="72"/>
                      </a:lnTo>
                      <a:lnTo>
                        <a:pt x="358" y="54"/>
                      </a:lnTo>
                      <a:lnTo>
                        <a:pt x="387" y="67"/>
                      </a:lnTo>
                      <a:lnTo>
                        <a:pt x="362" y="97"/>
                      </a:lnTo>
                      <a:lnTo>
                        <a:pt x="378" y="149"/>
                      </a:lnTo>
                      <a:lnTo>
                        <a:pt x="352" y="161"/>
                      </a:lnTo>
                      <a:lnTo>
                        <a:pt x="336" y="257"/>
                      </a:lnTo>
                      <a:lnTo>
                        <a:pt x="331" y="263"/>
                      </a:lnTo>
                      <a:lnTo>
                        <a:pt x="311" y="252"/>
                      </a:lnTo>
                      <a:lnTo>
                        <a:pt x="292" y="277"/>
                      </a:lnTo>
                      <a:lnTo>
                        <a:pt x="276" y="293"/>
                      </a:lnTo>
                      <a:lnTo>
                        <a:pt x="263" y="288"/>
                      </a:lnTo>
                      <a:lnTo>
                        <a:pt x="252" y="278"/>
                      </a:lnTo>
                      <a:lnTo>
                        <a:pt x="199" y="297"/>
                      </a:lnTo>
                      <a:lnTo>
                        <a:pt x="183" y="310"/>
                      </a:lnTo>
                      <a:lnTo>
                        <a:pt x="167" y="300"/>
                      </a:lnTo>
                      <a:lnTo>
                        <a:pt x="133" y="304"/>
                      </a:lnTo>
                      <a:lnTo>
                        <a:pt x="101" y="318"/>
                      </a:lnTo>
                      <a:lnTo>
                        <a:pt x="109" y="279"/>
                      </a:lnTo>
                      <a:lnTo>
                        <a:pt x="115" y="267"/>
                      </a:lnTo>
                      <a:lnTo>
                        <a:pt x="0" y="243"/>
                      </a:lnTo>
                      <a:lnTo>
                        <a:pt x="14" y="213"/>
                      </a:lnTo>
                      <a:lnTo>
                        <a:pt x="29" y="213"/>
                      </a:lnTo>
                      <a:lnTo>
                        <a:pt x="35" y="225"/>
                      </a:lnTo>
                      <a:lnTo>
                        <a:pt x="49" y="225"/>
                      </a:lnTo>
                      <a:lnTo>
                        <a:pt x="64" y="201"/>
                      </a:lnTo>
                      <a:lnTo>
                        <a:pt x="58" y="178"/>
                      </a:lnTo>
                      <a:lnTo>
                        <a:pt x="70" y="164"/>
                      </a:lnTo>
                      <a:lnTo>
                        <a:pt x="84" y="159"/>
                      </a:lnTo>
                      <a:lnTo>
                        <a:pt x="86" y="155"/>
                      </a:lnTo>
                      <a:lnTo>
                        <a:pt x="66" y="127"/>
                      </a:lnTo>
                      <a:lnTo>
                        <a:pt x="73" y="106"/>
                      </a:lnTo>
                      <a:lnTo>
                        <a:pt x="114" y="60"/>
                      </a:lnTo>
                      <a:lnTo>
                        <a:pt x="121" y="42"/>
                      </a:lnTo>
                      <a:lnTo>
                        <a:pt x="116" y="36"/>
                      </a:lnTo>
                      <a:lnTo>
                        <a:pt x="106" y="28"/>
                      </a:lnTo>
                      <a:lnTo>
                        <a:pt x="106" y="20"/>
                      </a:lnTo>
                      <a:lnTo>
                        <a:pt x="15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9" name="Freeform 30">
                  <a:extLst>
                    <a:ext uri="{FF2B5EF4-FFF2-40B4-BE49-F238E27FC236}">
                      <a16:creationId xmlns:a16="http://schemas.microsoft.com/office/drawing/2014/main" id="{88DA6795-7F9D-4723-AC9E-34F10FB41E31}"/>
                    </a:ext>
                  </a:extLst>
                </p:cNvPr>
                <p:cNvSpPr>
                  <a:spLocks/>
                </p:cNvSpPr>
                <p:nvPr/>
              </p:nvSpPr>
              <p:spPr bwMode="auto">
                <a:xfrm>
                  <a:off x="3771901" y="4778376"/>
                  <a:ext cx="752475" cy="666750"/>
                </a:xfrm>
                <a:custGeom>
                  <a:avLst/>
                  <a:gdLst>
                    <a:gd name="T0" fmla="*/ 122 w 474"/>
                    <a:gd name="T1" fmla="*/ 0 h 420"/>
                    <a:gd name="T2" fmla="*/ 148 w 474"/>
                    <a:gd name="T3" fmla="*/ 13 h 420"/>
                    <a:gd name="T4" fmla="*/ 145 w 474"/>
                    <a:gd name="T5" fmla="*/ 35 h 420"/>
                    <a:gd name="T6" fmla="*/ 147 w 474"/>
                    <a:gd name="T7" fmla="*/ 37 h 420"/>
                    <a:gd name="T8" fmla="*/ 168 w 474"/>
                    <a:gd name="T9" fmla="*/ 35 h 420"/>
                    <a:gd name="T10" fmla="*/ 191 w 474"/>
                    <a:gd name="T11" fmla="*/ 48 h 420"/>
                    <a:gd name="T12" fmla="*/ 235 w 474"/>
                    <a:gd name="T13" fmla="*/ 33 h 420"/>
                    <a:gd name="T14" fmla="*/ 257 w 474"/>
                    <a:gd name="T15" fmla="*/ 37 h 420"/>
                    <a:gd name="T16" fmla="*/ 255 w 474"/>
                    <a:gd name="T17" fmla="*/ 45 h 420"/>
                    <a:gd name="T18" fmla="*/ 257 w 474"/>
                    <a:gd name="T19" fmla="*/ 63 h 420"/>
                    <a:gd name="T20" fmla="*/ 292 w 474"/>
                    <a:gd name="T21" fmla="*/ 72 h 420"/>
                    <a:gd name="T22" fmla="*/ 323 w 474"/>
                    <a:gd name="T23" fmla="*/ 90 h 420"/>
                    <a:gd name="T24" fmla="*/ 329 w 474"/>
                    <a:gd name="T25" fmla="*/ 131 h 420"/>
                    <a:gd name="T26" fmla="*/ 359 w 474"/>
                    <a:gd name="T27" fmla="*/ 137 h 420"/>
                    <a:gd name="T28" fmla="*/ 474 w 474"/>
                    <a:gd name="T29" fmla="*/ 161 h 420"/>
                    <a:gd name="T30" fmla="*/ 468 w 474"/>
                    <a:gd name="T31" fmla="*/ 173 h 420"/>
                    <a:gd name="T32" fmla="*/ 460 w 474"/>
                    <a:gd name="T33" fmla="*/ 212 h 420"/>
                    <a:gd name="T34" fmla="*/ 459 w 474"/>
                    <a:gd name="T35" fmla="*/ 246 h 420"/>
                    <a:gd name="T36" fmla="*/ 443 w 474"/>
                    <a:gd name="T37" fmla="*/ 248 h 420"/>
                    <a:gd name="T38" fmla="*/ 433 w 474"/>
                    <a:gd name="T39" fmla="*/ 243 h 420"/>
                    <a:gd name="T40" fmla="*/ 440 w 474"/>
                    <a:gd name="T41" fmla="*/ 222 h 420"/>
                    <a:gd name="T42" fmla="*/ 429 w 474"/>
                    <a:gd name="T43" fmla="*/ 217 h 420"/>
                    <a:gd name="T44" fmla="*/ 376 w 474"/>
                    <a:gd name="T45" fmla="*/ 243 h 420"/>
                    <a:gd name="T46" fmla="*/ 369 w 474"/>
                    <a:gd name="T47" fmla="*/ 253 h 420"/>
                    <a:gd name="T48" fmla="*/ 385 w 474"/>
                    <a:gd name="T49" fmla="*/ 270 h 420"/>
                    <a:gd name="T50" fmla="*/ 376 w 474"/>
                    <a:gd name="T51" fmla="*/ 320 h 420"/>
                    <a:gd name="T52" fmla="*/ 361 w 474"/>
                    <a:gd name="T53" fmla="*/ 352 h 420"/>
                    <a:gd name="T54" fmla="*/ 361 w 474"/>
                    <a:gd name="T55" fmla="*/ 372 h 420"/>
                    <a:gd name="T56" fmla="*/ 345 w 474"/>
                    <a:gd name="T57" fmla="*/ 390 h 420"/>
                    <a:gd name="T58" fmla="*/ 328 w 474"/>
                    <a:gd name="T59" fmla="*/ 385 h 420"/>
                    <a:gd name="T60" fmla="*/ 311 w 474"/>
                    <a:gd name="T61" fmla="*/ 391 h 420"/>
                    <a:gd name="T62" fmla="*/ 302 w 474"/>
                    <a:gd name="T63" fmla="*/ 379 h 420"/>
                    <a:gd name="T64" fmla="*/ 272 w 474"/>
                    <a:gd name="T65" fmla="*/ 399 h 420"/>
                    <a:gd name="T66" fmla="*/ 257 w 474"/>
                    <a:gd name="T67" fmla="*/ 396 h 420"/>
                    <a:gd name="T68" fmla="*/ 250 w 474"/>
                    <a:gd name="T69" fmla="*/ 384 h 420"/>
                    <a:gd name="T70" fmla="*/ 207 w 474"/>
                    <a:gd name="T71" fmla="*/ 389 h 420"/>
                    <a:gd name="T72" fmla="*/ 193 w 474"/>
                    <a:gd name="T73" fmla="*/ 387 h 420"/>
                    <a:gd name="T74" fmla="*/ 177 w 474"/>
                    <a:gd name="T75" fmla="*/ 399 h 420"/>
                    <a:gd name="T76" fmla="*/ 157 w 474"/>
                    <a:gd name="T77" fmla="*/ 399 h 420"/>
                    <a:gd name="T78" fmla="*/ 133 w 474"/>
                    <a:gd name="T79" fmla="*/ 416 h 420"/>
                    <a:gd name="T80" fmla="*/ 98 w 474"/>
                    <a:gd name="T81" fmla="*/ 418 h 420"/>
                    <a:gd name="T82" fmla="*/ 93 w 474"/>
                    <a:gd name="T83" fmla="*/ 399 h 420"/>
                    <a:gd name="T84" fmla="*/ 78 w 474"/>
                    <a:gd name="T85" fmla="*/ 396 h 420"/>
                    <a:gd name="T86" fmla="*/ 56 w 474"/>
                    <a:gd name="T87" fmla="*/ 411 h 420"/>
                    <a:gd name="T88" fmla="*/ 30 w 474"/>
                    <a:gd name="T89" fmla="*/ 414 h 420"/>
                    <a:gd name="T90" fmla="*/ 23 w 474"/>
                    <a:gd name="T91" fmla="*/ 420 h 420"/>
                    <a:gd name="T92" fmla="*/ 0 w 474"/>
                    <a:gd name="T93" fmla="*/ 394 h 420"/>
                    <a:gd name="T94" fmla="*/ 17 w 474"/>
                    <a:gd name="T95" fmla="*/ 350 h 420"/>
                    <a:gd name="T96" fmla="*/ 10 w 474"/>
                    <a:gd name="T97" fmla="*/ 335 h 420"/>
                    <a:gd name="T98" fmla="*/ 42 w 474"/>
                    <a:gd name="T99" fmla="*/ 237 h 420"/>
                    <a:gd name="T100" fmla="*/ 74 w 474"/>
                    <a:gd name="T101" fmla="*/ 23 h 420"/>
                    <a:gd name="T102" fmla="*/ 122 w 474"/>
                    <a:gd name="T10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4" h="420">
                      <a:moveTo>
                        <a:pt x="122" y="0"/>
                      </a:moveTo>
                      <a:lnTo>
                        <a:pt x="148" y="13"/>
                      </a:lnTo>
                      <a:lnTo>
                        <a:pt x="145" y="35"/>
                      </a:lnTo>
                      <a:lnTo>
                        <a:pt x="147" y="37"/>
                      </a:lnTo>
                      <a:lnTo>
                        <a:pt x="168" y="35"/>
                      </a:lnTo>
                      <a:lnTo>
                        <a:pt x="191" y="48"/>
                      </a:lnTo>
                      <a:lnTo>
                        <a:pt x="235" y="33"/>
                      </a:lnTo>
                      <a:lnTo>
                        <a:pt x="257" y="37"/>
                      </a:lnTo>
                      <a:lnTo>
                        <a:pt x="255" y="45"/>
                      </a:lnTo>
                      <a:lnTo>
                        <a:pt x="257" y="63"/>
                      </a:lnTo>
                      <a:lnTo>
                        <a:pt x="292" y="72"/>
                      </a:lnTo>
                      <a:lnTo>
                        <a:pt x="323" y="90"/>
                      </a:lnTo>
                      <a:lnTo>
                        <a:pt x="329" y="131"/>
                      </a:lnTo>
                      <a:lnTo>
                        <a:pt x="359" y="137"/>
                      </a:lnTo>
                      <a:lnTo>
                        <a:pt x="474" y="161"/>
                      </a:lnTo>
                      <a:lnTo>
                        <a:pt x="468" y="173"/>
                      </a:lnTo>
                      <a:lnTo>
                        <a:pt x="460" y="212"/>
                      </a:lnTo>
                      <a:lnTo>
                        <a:pt x="459" y="246"/>
                      </a:lnTo>
                      <a:lnTo>
                        <a:pt x="443" y="248"/>
                      </a:lnTo>
                      <a:lnTo>
                        <a:pt x="433" y="243"/>
                      </a:lnTo>
                      <a:lnTo>
                        <a:pt x="440" y="222"/>
                      </a:lnTo>
                      <a:lnTo>
                        <a:pt x="429" y="217"/>
                      </a:lnTo>
                      <a:lnTo>
                        <a:pt x="376" y="243"/>
                      </a:lnTo>
                      <a:lnTo>
                        <a:pt x="369" y="253"/>
                      </a:lnTo>
                      <a:lnTo>
                        <a:pt x="385" y="270"/>
                      </a:lnTo>
                      <a:lnTo>
                        <a:pt x="376" y="320"/>
                      </a:lnTo>
                      <a:lnTo>
                        <a:pt x="361" y="352"/>
                      </a:lnTo>
                      <a:lnTo>
                        <a:pt x="361" y="372"/>
                      </a:lnTo>
                      <a:lnTo>
                        <a:pt x="345" y="390"/>
                      </a:lnTo>
                      <a:lnTo>
                        <a:pt x="328" y="385"/>
                      </a:lnTo>
                      <a:lnTo>
                        <a:pt x="311" y="391"/>
                      </a:lnTo>
                      <a:lnTo>
                        <a:pt x="302" y="379"/>
                      </a:lnTo>
                      <a:lnTo>
                        <a:pt x="272" y="399"/>
                      </a:lnTo>
                      <a:lnTo>
                        <a:pt x="257" y="396"/>
                      </a:lnTo>
                      <a:lnTo>
                        <a:pt x="250" y="384"/>
                      </a:lnTo>
                      <a:lnTo>
                        <a:pt x="207" y="389"/>
                      </a:lnTo>
                      <a:lnTo>
                        <a:pt x="193" y="387"/>
                      </a:lnTo>
                      <a:lnTo>
                        <a:pt x="177" y="399"/>
                      </a:lnTo>
                      <a:lnTo>
                        <a:pt x="157" y="399"/>
                      </a:lnTo>
                      <a:lnTo>
                        <a:pt x="133" y="416"/>
                      </a:lnTo>
                      <a:lnTo>
                        <a:pt x="98" y="418"/>
                      </a:lnTo>
                      <a:lnTo>
                        <a:pt x="93" y="399"/>
                      </a:lnTo>
                      <a:lnTo>
                        <a:pt x="78" y="396"/>
                      </a:lnTo>
                      <a:lnTo>
                        <a:pt x="56" y="411"/>
                      </a:lnTo>
                      <a:lnTo>
                        <a:pt x="30" y="414"/>
                      </a:lnTo>
                      <a:lnTo>
                        <a:pt x="23" y="420"/>
                      </a:lnTo>
                      <a:lnTo>
                        <a:pt x="0" y="394"/>
                      </a:lnTo>
                      <a:lnTo>
                        <a:pt x="17" y="350"/>
                      </a:lnTo>
                      <a:lnTo>
                        <a:pt x="10" y="335"/>
                      </a:lnTo>
                      <a:lnTo>
                        <a:pt x="42" y="237"/>
                      </a:lnTo>
                      <a:lnTo>
                        <a:pt x="74" y="23"/>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0" name="Freeform 31">
                  <a:extLst>
                    <a:ext uri="{FF2B5EF4-FFF2-40B4-BE49-F238E27FC236}">
                      <a16:creationId xmlns:a16="http://schemas.microsoft.com/office/drawing/2014/main" id="{FABB5F2D-009E-4DB4-9EE2-063C5850BFB3}"/>
                    </a:ext>
                  </a:extLst>
                </p:cNvPr>
                <p:cNvSpPr>
                  <a:spLocks/>
                </p:cNvSpPr>
                <p:nvPr/>
              </p:nvSpPr>
              <p:spPr bwMode="auto">
                <a:xfrm>
                  <a:off x="3870326" y="4100513"/>
                  <a:ext cx="728663" cy="895350"/>
                </a:xfrm>
                <a:custGeom>
                  <a:avLst/>
                  <a:gdLst>
                    <a:gd name="T0" fmla="*/ 60 w 459"/>
                    <a:gd name="T1" fmla="*/ 6 h 564"/>
                    <a:gd name="T2" fmla="*/ 105 w 459"/>
                    <a:gd name="T3" fmla="*/ 57 h 564"/>
                    <a:gd name="T4" fmla="*/ 150 w 459"/>
                    <a:gd name="T5" fmla="*/ 141 h 564"/>
                    <a:gd name="T6" fmla="*/ 182 w 459"/>
                    <a:gd name="T7" fmla="*/ 230 h 564"/>
                    <a:gd name="T8" fmla="*/ 179 w 459"/>
                    <a:gd name="T9" fmla="*/ 183 h 564"/>
                    <a:gd name="T10" fmla="*/ 180 w 459"/>
                    <a:gd name="T11" fmla="*/ 98 h 564"/>
                    <a:gd name="T12" fmla="*/ 239 w 459"/>
                    <a:gd name="T13" fmla="*/ 140 h 564"/>
                    <a:gd name="T14" fmla="*/ 317 w 459"/>
                    <a:gd name="T15" fmla="*/ 188 h 564"/>
                    <a:gd name="T16" fmla="*/ 387 w 459"/>
                    <a:gd name="T17" fmla="*/ 187 h 564"/>
                    <a:gd name="T18" fmla="*/ 377 w 459"/>
                    <a:gd name="T19" fmla="*/ 227 h 564"/>
                    <a:gd name="T20" fmla="*/ 367 w 459"/>
                    <a:gd name="T21" fmla="*/ 286 h 564"/>
                    <a:gd name="T22" fmla="*/ 421 w 459"/>
                    <a:gd name="T23" fmla="*/ 297 h 564"/>
                    <a:gd name="T24" fmla="*/ 459 w 459"/>
                    <a:gd name="T25" fmla="*/ 287 h 564"/>
                    <a:gd name="T26" fmla="*/ 403 w 459"/>
                    <a:gd name="T27" fmla="*/ 341 h 564"/>
                    <a:gd name="T28" fmla="*/ 413 w 459"/>
                    <a:gd name="T29" fmla="*/ 357 h 564"/>
                    <a:gd name="T30" fmla="*/ 411 w 459"/>
                    <a:gd name="T31" fmla="*/ 381 h 564"/>
                    <a:gd name="T32" fmla="*/ 363 w 459"/>
                    <a:gd name="T33" fmla="*/ 448 h 564"/>
                    <a:gd name="T34" fmla="*/ 381 w 459"/>
                    <a:gd name="T35" fmla="*/ 480 h 564"/>
                    <a:gd name="T36" fmla="*/ 355 w 459"/>
                    <a:gd name="T37" fmla="*/ 499 h 564"/>
                    <a:gd name="T38" fmla="*/ 346 w 459"/>
                    <a:gd name="T39" fmla="*/ 546 h 564"/>
                    <a:gd name="T40" fmla="*/ 326 w 459"/>
                    <a:gd name="T41" fmla="*/ 534 h 564"/>
                    <a:gd name="T42" fmla="*/ 297 w 459"/>
                    <a:gd name="T43" fmla="*/ 564 h 564"/>
                    <a:gd name="T44" fmla="*/ 261 w 459"/>
                    <a:gd name="T45" fmla="*/ 517 h 564"/>
                    <a:gd name="T46" fmla="*/ 195 w 459"/>
                    <a:gd name="T47" fmla="*/ 490 h 564"/>
                    <a:gd name="T48" fmla="*/ 195 w 459"/>
                    <a:gd name="T49" fmla="*/ 464 h 564"/>
                    <a:gd name="T50" fmla="*/ 129 w 459"/>
                    <a:gd name="T51" fmla="*/ 475 h 564"/>
                    <a:gd name="T52" fmla="*/ 85 w 459"/>
                    <a:gd name="T53" fmla="*/ 464 h 564"/>
                    <a:gd name="T54" fmla="*/ 86 w 459"/>
                    <a:gd name="T55" fmla="*/ 440 h 564"/>
                    <a:gd name="T56" fmla="*/ 12 w 459"/>
                    <a:gd name="T57" fmla="*/ 450 h 564"/>
                    <a:gd name="T58" fmla="*/ 24 w 459"/>
                    <a:gd name="T59" fmla="*/ 392 h 564"/>
                    <a:gd name="T60" fmla="*/ 64 w 459"/>
                    <a:gd name="T61" fmla="*/ 383 h 564"/>
                    <a:gd name="T62" fmla="*/ 39 w 459"/>
                    <a:gd name="T63" fmla="*/ 329 h 564"/>
                    <a:gd name="T64" fmla="*/ 10 w 459"/>
                    <a:gd name="T65" fmla="*/ 378 h 564"/>
                    <a:gd name="T66" fmla="*/ 4 w 459"/>
                    <a:gd name="T67" fmla="*/ 387 h 564"/>
                    <a:gd name="T68" fmla="*/ 29 w 459"/>
                    <a:gd name="T69" fmla="*/ 118 h 564"/>
                    <a:gd name="T70" fmla="*/ 47 w 459"/>
                    <a:gd name="T71" fmla="*/ 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564">
                      <a:moveTo>
                        <a:pt x="51" y="0"/>
                      </a:moveTo>
                      <a:lnTo>
                        <a:pt x="60" y="6"/>
                      </a:lnTo>
                      <a:lnTo>
                        <a:pt x="60" y="25"/>
                      </a:lnTo>
                      <a:lnTo>
                        <a:pt x="105" y="57"/>
                      </a:lnTo>
                      <a:lnTo>
                        <a:pt x="138" y="95"/>
                      </a:lnTo>
                      <a:lnTo>
                        <a:pt x="150" y="141"/>
                      </a:lnTo>
                      <a:lnTo>
                        <a:pt x="164" y="197"/>
                      </a:lnTo>
                      <a:lnTo>
                        <a:pt x="182" y="230"/>
                      </a:lnTo>
                      <a:lnTo>
                        <a:pt x="202" y="225"/>
                      </a:lnTo>
                      <a:lnTo>
                        <a:pt x="179" y="183"/>
                      </a:lnTo>
                      <a:lnTo>
                        <a:pt x="160" y="98"/>
                      </a:lnTo>
                      <a:lnTo>
                        <a:pt x="180" y="98"/>
                      </a:lnTo>
                      <a:lnTo>
                        <a:pt x="230" y="115"/>
                      </a:lnTo>
                      <a:lnTo>
                        <a:pt x="239" y="140"/>
                      </a:lnTo>
                      <a:lnTo>
                        <a:pt x="256" y="165"/>
                      </a:lnTo>
                      <a:lnTo>
                        <a:pt x="317" y="188"/>
                      </a:lnTo>
                      <a:lnTo>
                        <a:pt x="343" y="178"/>
                      </a:lnTo>
                      <a:lnTo>
                        <a:pt x="387" y="187"/>
                      </a:lnTo>
                      <a:lnTo>
                        <a:pt x="387" y="209"/>
                      </a:lnTo>
                      <a:lnTo>
                        <a:pt x="377" y="227"/>
                      </a:lnTo>
                      <a:lnTo>
                        <a:pt x="381" y="248"/>
                      </a:lnTo>
                      <a:lnTo>
                        <a:pt x="367" y="286"/>
                      </a:lnTo>
                      <a:lnTo>
                        <a:pt x="376" y="294"/>
                      </a:lnTo>
                      <a:lnTo>
                        <a:pt x="421" y="297"/>
                      </a:lnTo>
                      <a:lnTo>
                        <a:pt x="445" y="278"/>
                      </a:lnTo>
                      <a:lnTo>
                        <a:pt x="459" y="287"/>
                      </a:lnTo>
                      <a:lnTo>
                        <a:pt x="452" y="321"/>
                      </a:lnTo>
                      <a:lnTo>
                        <a:pt x="403" y="341"/>
                      </a:lnTo>
                      <a:lnTo>
                        <a:pt x="403" y="349"/>
                      </a:lnTo>
                      <a:lnTo>
                        <a:pt x="413" y="357"/>
                      </a:lnTo>
                      <a:lnTo>
                        <a:pt x="418" y="363"/>
                      </a:lnTo>
                      <a:lnTo>
                        <a:pt x="411" y="381"/>
                      </a:lnTo>
                      <a:lnTo>
                        <a:pt x="370" y="427"/>
                      </a:lnTo>
                      <a:lnTo>
                        <a:pt x="363" y="448"/>
                      </a:lnTo>
                      <a:lnTo>
                        <a:pt x="383" y="476"/>
                      </a:lnTo>
                      <a:lnTo>
                        <a:pt x="381" y="480"/>
                      </a:lnTo>
                      <a:lnTo>
                        <a:pt x="367" y="485"/>
                      </a:lnTo>
                      <a:lnTo>
                        <a:pt x="355" y="499"/>
                      </a:lnTo>
                      <a:lnTo>
                        <a:pt x="361" y="522"/>
                      </a:lnTo>
                      <a:lnTo>
                        <a:pt x="346" y="546"/>
                      </a:lnTo>
                      <a:lnTo>
                        <a:pt x="332" y="546"/>
                      </a:lnTo>
                      <a:lnTo>
                        <a:pt x="326" y="534"/>
                      </a:lnTo>
                      <a:lnTo>
                        <a:pt x="311" y="534"/>
                      </a:lnTo>
                      <a:lnTo>
                        <a:pt x="297" y="564"/>
                      </a:lnTo>
                      <a:lnTo>
                        <a:pt x="267" y="558"/>
                      </a:lnTo>
                      <a:lnTo>
                        <a:pt x="261" y="517"/>
                      </a:lnTo>
                      <a:lnTo>
                        <a:pt x="230" y="499"/>
                      </a:lnTo>
                      <a:lnTo>
                        <a:pt x="195" y="490"/>
                      </a:lnTo>
                      <a:lnTo>
                        <a:pt x="193" y="472"/>
                      </a:lnTo>
                      <a:lnTo>
                        <a:pt x="195" y="464"/>
                      </a:lnTo>
                      <a:lnTo>
                        <a:pt x="173" y="460"/>
                      </a:lnTo>
                      <a:lnTo>
                        <a:pt x="129" y="475"/>
                      </a:lnTo>
                      <a:lnTo>
                        <a:pt x="106" y="462"/>
                      </a:lnTo>
                      <a:lnTo>
                        <a:pt x="85" y="464"/>
                      </a:lnTo>
                      <a:lnTo>
                        <a:pt x="83" y="462"/>
                      </a:lnTo>
                      <a:lnTo>
                        <a:pt x="86" y="440"/>
                      </a:lnTo>
                      <a:lnTo>
                        <a:pt x="60" y="427"/>
                      </a:lnTo>
                      <a:lnTo>
                        <a:pt x="12" y="450"/>
                      </a:lnTo>
                      <a:lnTo>
                        <a:pt x="15" y="436"/>
                      </a:lnTo>
                      <a:lnTo>
                        <a:pt x="24" y="392"/>
                      </a:lnTo>
                      <a:lnTo>
                        <a:pt x="41" y="383"/>
                      </a:lnTo>
                      <a:lnTo>
                        <a:pt x="64" y="383"/>
                      </a:lnTo>
                      <a:lnTo>
                        <a:pt x="70" y="372"/>
                      </a:lnTo>
                      <a:lnTo>
                        <a:pt x="39" y="329"/>
                      </a:lnTo>
                      <a:lnTo>
                        <a:pt x="34" y="328"/>
                      </a:lnTo>
                      <a:lnTo>
                        <a:pt x="10" y="378"/>
                      </a:lnTo>
                      <a:lnTo>
                        <a:pt x="9" y="386"/>
                      </a:lnTo>
                      <a:lnTo>
                        <a:pt x="4" y="387"/>
                      </a:lnTo>
                      <a:lnTo>
                        <a:pt x="0" y="370"/>
                      </a:lnTo>
                      <a:lnTo>
                        <a:pt x="29" y="118"/>
                      </a:lnTo>
                      <a:lnTo>
                        <a:pt x="36" y="20"/>
                      </a:lnTo>
                      <a:lnTo>
                        <a:pt x="47" y="2"/>
                      </a:lnTo>
                      <a:lnTo>
                        <a:pt x="5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1" name="Freeform 32">
                  <a:extLst>
                    <a:ext uri="{FF2B5EF4-FFF2-40B4-BE49-F238E27FC236}">
                      <a16:creationId xmlns:a16="http://schemas.microsoft.com/office/drawing/2014/main" id="{74062B11-4D0A-4E4A-81D3-CA890A37D092}"/>
                    </a:ext>
                  </a:extLst>
                </p:cNvPr>
                <p:cNvSpPr>
                  <a:spLocks/>
                </p:cNvSpPr>
                <p:nvPr/>
              </p:nvSpPr>
              <p:spPr bwMode="auto">
                <a:xfrm>
                  <a:off x="4414838" y="3997326"/>
                  <a:ext cx="703263" cy="727075"/>
                </a:xfrm>
                <a:custGeom>
                  <a:avLst/>
                  <a:gdLst>
                    <a:gd name="T0" fmla="*/ 198 w 443"/>
                    <a:gd name="T1" fmla="*/ 0 h 458"/>
                    <a:gd name="T2" fmla="*/ 236 w 443"/>
                    <a:gd name="T3" fmla="*/ 18 h 458"/>
                    <a:gd name="T4" fmla="*/ 232 w 443"/>
                    <a:gd name="T5" fmla="*/ 22 h 458"/>
                    <a:gd name="T6" fmla="*/ 240 w 443"/>
                    <a:gd name="T7" fmla="*/ 51 h 458"/>
                    <a:gd name="T8" fmla="*/ 248 w 443"/>
                    <a:gd name="T9" fmla="*/ 55 h 458"/>
                    <a:gd name="T10" fmla="*/ 271 w 443"/>
                    <a:gd name="T11" fmla="*/ 36 h 458"/>
                    <a:gd name="T12" fmla="*/ 307 w 443"/>
                    <a:gd name="T13" fmla="*/ 36 h 458"/>
                    <a:gd name="T14" fmla="*/ 325 w 443"/>
                    <a:gd name="T15" fmla="*/ 61 h 458"/>
                    <a:gd name="T16" fmla="*/ 340 w 443"/>
                    <a:gd name="T17" fmla="*/ 61 h 458"/>
                    <a:gd name="T18" fmla="*/ 349 w 443"/>
                    <a:gd name="T19" fmla="*/ 67 h 458"/>
                    <a:gd name="T20" fmla="*/ 348 w 443"/>
                    <a:gd name="T21" fmla="*/ 79 h 458"/>
                    <a:gd name="T22" fmla="*/ 348 w 443"/>
                    <a:gd name="T23" fmla="*/ 91 h 458"/>
                    <a:gd name="T24" fmla="*/ 370 w 443"/>
                    <a:gd name="T25" fmla="*/ 100 h 458"/>
                    <a:gd name="T26" fmla="*/ 390 w 443"/>
                    <a:gd name="T27" fmla="*/ 131 h 458"/>
                    <a:gd name="T28" fmla="*/ 375 w 443"/>
                    <a:gd name="T29" fmla="*/ 179 h 458"/>
                    <a:gd name="T30" fmla="*/ 375 w 443"/>
                    <a:gd name="T31" fmla="*/ 191 h 458"/>
                    <a:gd name="T32" fmla="*/ 390 w 443"/>
                    <a:gd name="T33" fmla="*/ 206 h 458"/>
                    <a:gd name="T34" fmla="*/ 390 w 443"/>
                    <a:gd name="T35" fmla="*/ 218 h 458"/>
                    <a:gd name="T36" fmla="*/ 394 w 443"/>
                    <a:gd name="T37" fmla="*/ 220 h 458"/>
                    <a:gd name="T38" fmla="*/ 421 w 443"/>
                    <a:gd name="T39" fmla="*/ 223 h 458"/>
                    <a:gd name="T40" fmla="*/ 421 w 443"/>
                    <a:gd name="T41" fmla="*/ 235 h 458"/>
                    <a:gd name="T42" fmla="*/ 443 w 443"/>
                    <a:gd name="T43" fmla="*/ 272 h 458"/>
                    <a:gd name="T44" fmla="*/ 428 w 443"/>
                    <a:gd name="T45" fmla="*/ 284 h 458"/>
                    <a:gd name="T46" fmla="*/ 423 w 443"/>
                    <a:gd name="T47" fmla="*/ 289 h 458"/>
                    <a:gd name="T48" fmla="*/ 432 w 443"/>
                    <a:gd name="T49" fmla="*/ 337 h 458"/>
                    <a:gd name="T50" fmla="*/ 423 w 443"/>
                    <a:gd name="T51" fmla="*/ 357 h 458"/>
                    <a:gd name="T52" fmla="*/ 396 w 443"/>
                    <a:gd name="T53" fmla="*/ 374 h 458"/>
                    <a:gd name="T54" fmla="*/ 388 w 443"/>
                    <a:gd name="T55" fmla="*/ 398 h 458"/>
                    <a:gd name="T56" fmla="*/ 341 w 443"/>
                    <a:gd name="T57" fmla="*/ 453 h 458"/>
                    <a:gd name="T58" fmla="*/ 312 w 443"/>
                    <a:gd name="T59" fmla="*/ 440 h 458"/>
                    <a:gd name="T60" fmla="*/ 279 w 443"/>
                    <a:gd name="T61" fmla="*/ 458 h 458"/>
                    <a:gd name="T62" fmla="*/ 269 w 443"/>
                    <a:gd name="T63" fmla="*/ 448 h 458"/>
                    <a:gd name="T64" fmla="*/ 275 w 443"/>
                    <a:gd name="T65" fmla="*/ 422 h 458"/>
                    <a:gd name="T66" fmla="*/ 271 w 443"/>
                    <a:gd name="T67" fmla="*/ 414 h 458"/>
                    <a:gd name="T68" fmla="*/ 240 w 443"/>
                    <a:gd name="T69" fmla="*/ 418 h 458"/>
                    <a:gd name="T70" fmla="*/ 198 w 443"/>
                    <a:gd name="T71" fmla="*/ 414 h 458"/>
                    <a:gd name="T72" fmla="*/ 159 w 443"/>
                    <a:gd name="T73" fmla="*/ 431 h 458"/>
                    <a:gd name="T74" fmla="*/ 137 w 443"/>
                    <a:gd name="T75" fmla="*/ 428 h 458"/>
                    <a:gd name="T76" fmla="*/ 127 w 443"/>
                    <a:gd name="T77" fmla="*/ 413 h 458"/>
                    <a:gd name="T78" fmla="*/ 109 w 443"/>
                    <a:gd name="T79" fmla="*/ 386 h 458"/>
                    <a:gd name="T80" fmla="*/ 116 w 443"/>
                    <a:gd name="T81" fmla="*/ 352 h 458"/>
                    <a:gd name="T82" fmla="*/ 102 w 443"/>
                    <a:gd name="T83" fmla="*/ 343 h 458"/>
                    <a:gd name="T84" fmla="*/ 78 w 443"/>
                    <a:gd name="T85" fmla="*/ 362 h 458"/>
                    <a:gd name="T86" fmla="*/ 33 w 443"/>
                    <a:gd name="T87" fmla="*/ 359 h 458"/>
                    <a:gd name="T88" fmla="*/ 24 w 443"/>
                    <a:gd name="T89" fmla="*/ 351 h 458"/>
                    <a:gd name="T90" fmla="*/ 38 w 443"/>
                    <a:gd name="T91" fmla="*/ 313 h 458"/>
                    <a:gd name="T92" fmla="*/ 34 w 443"/>
                    <a:gd name="T93" fmla="*/ 292 h 458"/>
                    <a:gd name="T94" fmla="*/ 44 w 443"/>
                    <a:gd name="T95" fmla="*/ 274 h 458"/>
                    <a:gd name="T96" fmla="*/ 44 w 443"/>
                    <a:gd name="T97" fmla="*/ 252 h 458"/>
                    <a:gd name="T98" fmla="*/ 0 w 443"/>
                    <a:gd name="T99" fmla="*/ 243 h 458"/>
                    <a:gd name="T100" fmla="*/ 22 w 443"/>
                    <a:gd name="T101" fmla="*/ 218 h 458"/>
                    <a:gd name="T102" fmla="*/ 39 w 443"/>
                    <a:gd name="T103" fmla="*/ 205 h 458"/>
                    <a:gd name="T104" fmla="*/ 69 w 443"/>
                    <a:gd name="T105" fmla="*/ 203 h 458"/>
                    <a:gd name="T106" fmla="*/ 91 w 443"/>
                    <a:gd name="T107" fmla="*/ 179 h 458"/>
                    <a:gd name="T108" fmla="*/ 98 w 443"/>
                    <a:gd name="T109" fmla="*/ 119 h 458"/>
                    <a:gd name="T110" fmla="*/ 128 w 443"/>
                    <a:gd name="T111" fmla="*/ 96 h 458"/>
                    <a:gd name="T112" fmla="*/ 159 w 443"/>
                    <a:gd name="T113" fmla="*/ 57 h 458"/>
                    <a:gd name="T114" fmla="*/ 198 w 443"/>
                    <a:gd name="T11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458">
                      <a:moveTo>
                        <a:pt x="198" y="0"/>
                      </a:moveTo>
                      <a:lnTo>
                        <a:pt x="236" y="18"/>
                      </a:lnTo>
                      <a:lnTo>
                        <a:pt x="232" y="22"/>
                      </a:lnTo>
                      <a:lnTo>
                        <a:pt x="240" y="51"/>
                      </a:lnTo>
                      <a:lnTo>
                        <a:pt x="248" y="55"/>
                      </a:lnTo>
                      <a:lnTo>
                        <a:pt x="271" y="36"/>
                      </a:lnTo>
                      <a:lnTo>
                        <a:pt x="307" y="36"/>
                      </a:lnTo>
                      <a:lnTo>
                        <a:pt x="325" y="61"/>
                      </a:lnTo>
                      <a:lnTo>
                        <a:pt x="340" y="61"/>
                      </a:lnTo>
                      <a:lnTo>
                        <a:pt x="349" y="67"/>
                      </a:lnTo>
                      <a:lnTo>
                        <a:pt x="348" y="79"/>
                      </a:lnTo>
                      <a:lnTo>
                        <a:pt x="348" y="91"/>
                      </a:lnTo>
                      <a:lnTo>
                        <a:pt x="370" y="100"/>
                      </a:lnTo>
                      <a:lnTo>
                        <a:pt x="390" y="131"/>
                      </a:lnTo>
                      <a:lnTo>
                        <a:pt x="375" y="179"/>
                      </a:lnTo>
                      <a:lnTo>
                        <a:pt x="375" y="191"/>
                      </a:lnTo>
                      <a:lnTo>
                        <a:pt x="390" y="206"/>
                      </a:lnTo>
                      <a:lnTo>
                        <a:pt x="390" y="218"/>
                      </a:lnTo>
                      <a:lnTo>
                        <a:pt x="394" y="220"/>
                      </a:lnTo>
                      <a:lnTo>
                        <a:pt x="421" y="223"/>
                      </a:lnTo>
                      <a:lnTo>
                        <a:pt x="421" y="235"/>
                      </a:lnTo>
                      <a:lnTo>
                        <a:pt x="443" y="272"/>
                      </a:lnTo>
                      <a:lnTo>
                        <a:pt x="428" y="284"/>
                      </a:lnTo>
                      <a:lnTo>
                        <a:pt x="423" y="289"/>
                      </a:lnTo>
                      <a:lnTo>
                        <a:pt x="432" y="337"/>
                      </a:lnTo>
                      <a:lnTo>
                        <a:pt x="423" y="357"/>
                      </a:lnTo>
                      <a:lnTo>
                        <a:pt x="396" y="374"/>
                      </a:lnTo>
                      <a:lnTo>
                        <a:pt x="388" y="398"/>
                      </a:lnTo>
                      <a:lnTo>
                        <a:pt x="341" y="453"/>
                      </a:lnTo>
                      <a:lnTo>
                        <a:pt x="312" y="440"/>
                      </a:lnTo>
                      <a:lnTo>
                        <a:pt x="279" y="458"/>
                      </a:lnTo>
                      <a:lnTo>
                        <a:pt x="269" y="448"/>
                      </a:lnTo>
                      <a:lnTo>
                        <a:pt x="275" y="422"/>
                      </a:lnTo>
                      <a:lnTo>
                        <a:pt x="271" y="414"/>
                      </a:lnTo>
                      <a:lnTo>
                        <a:pt x="240" y="418"/>
                      </a:lnTo>
                      <a:lnTo>
                        <a:pt x="198" y="414"/>
                      </a:lnTo>
                      <a:lnTo>
                        <a:pt x="159" y="431"/>
                      </a:lnTo>
                      <a:lnTo>
                        <a:pt x="137" y="428"/>
                      </a:lnTo>
                      <a:lnTo>
                        <a:pt x="127" y="413"/>
                      </a:lnTo>
                      <a:lnTo>
                        <a:pt x="109" y="386"/>
                      </a:lnTo>
                      <a:lnTo>
                        <a:pt x="116" y="352"/>
                      </a:lnTo>
                      <a:lnTo>
                        <a:pt x="102" y="343"/>
                      </a:lnTo>
                      <a:lnTo>
                        <a:pt x="78" y="362"/>
                      </a:lnTo>
                      <a:lnTo>
                        <a:pt x="33" y="359"/>
                      </a:lnTo>
                      <a:lnTo>
                        <a:pt x="24" y="351"/>
                      </a:lnTo>
                      <a:lnTo>
                        <a:pt x="38" y="313"/>
                      </a:lnTo>
                      <a:lnTo>
                        <a:pt x="34" y="292"/>
                      </a:lnTo>
                      <a:lnTo>
                        <a:pt x="44" y="274"/>
                      </a:lnTo>
                      <a:lnTo>
                        <a:pt x="44" y="252"/>
                      </a:lnTo>
                      <a:lnTo>
                        <a:pt x="0" y="243"/>
                      </a:lnTo>
                      <a:lnTo>
                        <a:pt x="22" y="218"/>
                      </a:lnTo>
                      <a:lnTo>
                        <a:pt x="39" y="205"/>
                      </a:lnTo>
                      <a:lnTo>
                        <a:pt x="69" y="203"/>
                      </a:lnTo>
                      <a:lnTo>
                        <a:pt x="91" y="179"/>
                      </a:lnTo>
                      <a:lnTo>
                        <a:pt x="98" y="119"/>
                      </a:lnTo>
                      <a:lnTo>
                        <a:pt x="128" y="96"/>
                      </a:lnTo>
                      <a:lnTo>
                        <a:pt x="159" y="57"/>
                      </a:lnTo>
                      <a:lnTo>
                        <a:pt x="19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2" name="Freeform 33">
                  <a:extLst>
                    <a:ext uri="{FF2B5EF4-FFF2-40B4-BE49-F238E27FC236}">
                      <a16:creationId xmlns:a16="http://schemas.microsoft.com/office/drawing/2014/main" id="{DF45B97F-623F-49A2-948A-824C52FBCF14}"/>
                    </a:ext>
                  </a:extLst>
                </p:cNvPr>
                <p:cNvSpPr>
                  <a:spLocks/>
                </p:cNvSpPr>
                <p:nvPr/>
              </p:nvSpPr>
              <p:spPr bwMode="auto">
                <a:xfrm>
                  <a:off x="4805363" y="4832351"/>
                  <a:ext cx="557213" cy="400050"/>
                </a:xfrm>
                <a:custGeom>
                  <a:avLst/>
                  <a:gdLst>
                    <a:gd name="T0" fmla="*/ 107 w 351"/>
                    <a:gd name="T1" fmla="*/ 0 h 252"/>
                    <a:gd name="T2" fmla="*/ 110 w 351"/>
                    <a:gd name="T3" fmla="*/ 4 h 252"/>
                    <a:gd name="T4" fmla="*/ 108 w 351"/>
                    <a:gd name="T5" fmla="*/ 21 h 252"/>
                    <a:gd name="T6" fmla="*/ 120 w 351"/>
                    <a:gd name="T7" fmla="*/ 29 h 252"/>
                    <a:gd name="T8" fmla="*/ 135 w 351"/>
                    <a:gd name="T9" fmla="*/ 53 h 252"/>
                    <a:gd name="T10" fmla="*/ 148 w 351"/>
                    <a:gd name="T11" fmla="*/ 43 h 252"/>
                    <a:gd name="T12" fmla="*/ 159 w 351"/>
                    <a:gd name="T13" fmla="*/ 43 h 252"/>
                    <a:gd name="T14" fmla="*/ 150 w 351"/>
                    <a:gd name="T15" fmla="*/ 65 h 252"/>
                    <a:gd name="T16" fmla="*/ 189 w 351"/>
                    <a:gd name="T17" fmla="*/ 69 h 252"/>
                    <a:gd name="T18" fmla="*/ 218 w 351"/>
                    <a:gd name="T19" fmla="*/ 43 h 252"/>
                    <a:gd name="T20" fmla="*/ 231 w 351"/>
                    <a:gd name="T21" fmla="*/ 61 h 252"/>
                    <a:gd name="T22" fmla="*/ 246 w 351"/>
                    <a:gd name="T23" fmla="*/ 50 h 252"/>
                    <a:gd name="T24" fmla="*/ 239 w 351"/>
                    <a:gd name="T25" fmla="*/ 40 h 252"/>
                    <a:gd name="T26" fmla="*/ 248 w 351"/>
                    <a:gd name="T27" fmla="*/ 33 h 252"/>
                    <a:gd name="T28" fmla="*/ 265 w 351"/>
                    <a:gd name="T29" fmla="*/ 41 h 252"/>
                    <a:gd name="T30" fmla="*/ 280 w 351"/>
                    <a:gd name="T31" fmla="*/ 26 h 252"/>
                    <a:gd name="T32" fmla="*/ 331 w 351"/>
                    <a:gd name="T33" fmla="*/ 19 h 252"/>
                    <a:gd name="T34" fmla="*/ 347 w 351"/>
                    <a:gd name="T35" fmla="*/ 38 h 252"/>
                    <a:gd name="T36" fmla="*/ 351 w 351"/>
                    <a:gd name="T37" fmla="*/ 50 h 252"/>
                    <a:gd name="T38" fmla="*/ 341 w 351"/>
                    <a:gd name="T39" fmla="*/ 65 h 252"/>
                    <a:gd name="T40" fmla="*/ 346 w 351"/>
                    <a:gd name="T41" fmla="*/ 81 h 252"/>
                    <a:gd name="T42" fmla="*/ 331 w 351"/>
                    <a:gd name="T43" fmla="*/ 104 h 252"/>
                    <a:gd name="T44" fmla="*/ 266 w 351"/>
                    <a:gd name="T45" fmla="*/ 110 h 252"/>
                    <a:gd name="T46" fmla="*/ 277 w 351"/>
                    <a:gd name="T47" fmla="*/ 145 h 252"/>
                    <a:gd name="T48" fmla="*/ 238 w 351"/>
                    <a:gd name="T49" fmla="*/ 198 h 252"/>
                    <a:gd name="T50" fmla="*/ 203 w 351"/>
                    <a:gd name="T51" fmla="*/ 209 h 252"/>
                    <a:gd name="T52" fmla="*/ 189 w 351"/>
                    <a:gd name="T53" fmla="*/ 207 h 252"/>
                    <a:gd name="T54" fmla="*/ 175 w 351"/>
                    <a:gd name="T55" fmla="*/ 218 h 252"/>
                    <a:gd name="T56" fmla="*/ 174 w 351"/>
                    <a:gd name="T57" fmla="*/ 232 h 252"/>
                    <a:gd name="T58" fmla="*/ 150 w 351"/>
                    <a:gd name="T59" fmla="*/ 244 h 252"/>
                    <a:gd name="T60" fmla="*/ 98 w 351"/>
                    <a:gd name="T61" fmla="*/ 241 h 252"/>
                    <a:gd name="T62" fmla="*/ 75 w 351"/>
                    <a:gd name="T63" fmla="*/ 252 h 252"/>
                    <a:gd name="T64" fmla="*/ 58 w 351"/>
                    <a:gd name="T65" fmla="*/ 207 h 252"/>
                    <a:gd name="T66" fmla="*/ 48 w 351"/>
                    <a:gd name="T67" fmla="*/ 203 h 252"/>
                    <a:gd name="T68" fmla="*/ 35 w 351"/>
                    <a:gd name="T69" fmla="*/ 194 h 252"/>
                    <a:gd name="T70" fmla="*/ 15 w 351"/>
                    <a:gd name="T71" fmla="*/ 191 h 252"/>
                    <a:gd name="T72" fmla="*/ 14 w 351"/>
                    <a:gd name="T73" fmla="*/ 152 h 252"/>
                    <a:gd name="T74" fmla="*/ 0 w 351"/>
                    <a:gd name="T75" fmla="*/ 137 h 252"/>
                    <a:gd name="T76" fmla="*/ 19 w 351"/>
                    <a:gd name="T77" fmla="*/ 112 h 252"/>
                    <a:gd name="T78" fmla="*/ 39 w 351"/>
                    <a:gd name="T79" fmla="*/ 123 h 252"/>
                    <a:gd name="T80" fmla="*/ 44 w 351"/>
                    <a:gd name="T81" fmla="*/ 117 h 252"/>
                    <a:gd name="T82" fmla="*/ 60 w 351"/>
                    <a:gd name="T83" fmla="*/ 21 h 252"/>
                    <a:gd name="T84" fmla="*/ 86 w 351"/>
                    <a:gd name="T85" fmla="*/ 9 h 252"/>
                    <a:gd name="T86" fmla="*/ 107 w 351"/>
                    <a:gd name="T8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 h="252">
                      <a:moveTo>
                        <a:pt x="107" y="0"/>
                      </a:moveTo>
                      <a:lnTo>
                        <a:pt x="110" y="4"/>
                      </a:lnTo>
                      <a:lnTo>
                        <a:pt x="108" y="21"/>
                      </a:lnTo>
                      <a:lnTo>
                        <a:pt x="120" y="29"/>
                      </a:lnTo>
                      <a:lnTo>
                        <a:pt x="135" y="53"/>
                      </a:lnTo>
                      <a:lnTo>
                        <a:pt x="148" y="43"/>
                      </a:lnTo>
                      <a:lnTo>
                        <a:pt x="159" y="43"/>
                      </a:lnTo>
                      <a:lnTo>
                        <a:pt x="150" y="65"/>
                      </a:lnTo>
                      <a:lnTo>
                        <a:pt x="189" y="69"/>
                      </a:lnTo>
                      <a:lnTo>
                        <a:pt x="218" y="43"/>
                      </a:lnTo>
                      <a:lnTo>
                        <a:pt x="231" y="61"/>
                      </a:lnTo>
                      <a:lnTo>
                        <a:pt x="246" y="50"/>
                      </a:lnTo>
                      <a:lnTo>
                        <a:pt x="239" y="40"/>
                      </a:lnTo>
                      <a:lnTo>
                        <a:pt x="248" y="33"/>
                      </a:lnTo>
                      <a:lnTo>
                        <a:pt x="265" y="41"/>
                      </a:lnTo>
                      <a:lnTo>
                        <a:pt x="280" y="26"/>
                      </a:lnTo>
                      <a:lnTo>
                        <a:pt x="331" y="19"/>
                      </a:lnTo>
                      <a:lnTo>
                        <a:pt x="347" y="38"/>
                      </a:lnTo>
                      <a:lnTo>
                        <a:pt x="351" y="50"/>
                      </a:lnTo>
                      <a:lnTo>
                        <a:pt x="341" y="65"/>
                      </a:lnTo>
                      <a:lnTo>
                        <a:pt x="346" y="81"/>
                      </a:lnTo>
                      <a:lnTo>
                        <a:pt x="331" y="104"/>
                      </a:lnTo>
                      <a:lnTo>
                        <a:pt x="266" y="110"/>
                      </a:lnTo>
                      <a:lnTo>
                        <a:pt x="277" y="145"/>
                      </a:lnTo>
                      <a:lnTo>
                        <a:pt x="238" y="198"/>
                      </a:lnTo>
                      <a:lnTo>
                        <a:pt x="203" y="209"/>
                      </a:lnTo>
                      <a:lnTo>
                        <a:pt x="189" y="207"/>
                      </a:lnTo>
                      <a:lnTo>
                        <a:pt x="175" y="218"/>
                      </a:lnTo>
                      <a:lnTo>
                        <a:pt x="174" y="232"/>
                      </a:lnTo>
                      <a:lnTo>
                        <a:pt x="150" y="244"/>
                      </a:lnTo>
                      <a:lnTo>
                        <a:pt x="98" y="241"/>
                      </a:lnTo>
                      <a:lnTo>
                        <a:pt x="75" y="252"/>
                      </a:lnTo>
                      <a:lnTo>
                        <a:pt x="58" y="207"/>
                      </a:lnTo>
                      <a:lnTo>
                        <a:pt x="48" y="203"/>
                      </a:lnTo>
                      <a:lnTo>
                        <a:pt x="35" y="194"/>
                      </a:lnTo>
                      <a:lnTo>
                        <a:pt x="15" y="191"/>
                      </a:lnTo>
                      <a:lnTo>
                        <a:pt x="14" y="152"/>
                      </a:lnTo>
                      <a:lnTo>
                        <a:pt x="0" y="137"/>
                      </a:lnTo>
                      <a:lnTo>
                        <a:pt x="19" y="112"/>
                      </a:lnTo>
                      <a:lnTo>
                        <a:pt x="39" y="123"/>
                      </a:lnTo>
                      <a:lnTo>
                        <a:pt x="44" y="117"/>
                      </a:lnTo>
                      <a:lnTo>
                        <a:pt x="60" y="21"/>
                      </a:lnTo>
                      <a:lnTo>
                        <a:pt x="86" y="9"/>
                      </a:lnTo>
                      <a:lnTo>
                        <a:pt x="10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3" name="Freeform 34">
                  <a:extLst>
                    <a:ext uri="{FF2B5EF4-FFF2-40B4-BE49-F238E27FC236}">
                      <a16:creationId xmlns:a16="http://schemas.microsoft.com/office/drawing/2014/main" id="{2D00DF34-AA80-4BFF-B03D-39E4D3A01CAE}"/>
                    </a:ext>
                  </a:extLst>
                </p:cNvPr>
                <p:cNvSpPr>
                  <a:spLocks/>
                </p:cNvSpPr>
                <p:nvPr/>
              </p:nvSpPr>
              <p:spPr bwMode="auto">
                <a:xfrm>
                  <a:off x="5183188" y="4948238"/>
                  <a:ext cx="652463" cy="509588"/>
                </a:xfrm>
                <a:custGeom>
                  <a:avLst/>
                  <a:gdLst>
                    <a:gd name="T0" fmla="*/ 163 w 411"/>
                    <a:gd name="T1" fmla="*/ 0 h 321"/>
                    <a:gd name="T2" fmla="*/ 179 w 411"/>
                    <a:gd name="T3" fmla="*/ 8 h 321"/>
                    <a:gd name="T4" fmla="*/ 222 w 411"/>
                    <a:gd name="T5" fmla="*/ 26 h 321"/>
                    <a:gd name="T6" fmla="*/ 272 w 411"/>
                    <a:gd name="T7" fmla="*/ 66 h 321"/>
                    <a:gd name="T8" fmla="*/ 292 w 411"/>
                    <a:gd name="T9" fmla="*/ 100 h 321"/>
                    <a:gd name="T10" fmla="*/ 312 w 411"/>
                    <a:gd name="T11" fmla="*/ 153 h 321"/>
                    <a:gd name="T12" fmla="*/ 359 w 411"/>
                    <a:gd name="T13" fmla="*/ 183 h 321"/>
                    <a:gd name="T14" fmla="*/ 376 w 411"/>
                    <a:gd name="T15" fmla="*/ 165 h 321"/>
                    <a:gd name="T16" fmla="*/ 396 w 411"/>
                    <a:gd name="T17" fmla="*/ 169 h 321"/>
                    <a:gd name="T18" fmla="*/ 411 w 411"/>
                    <a:gd name="T19" fmla="*/ 190 h 321"/>
                    <a:gd name="T20" fmla="*/ 393 w 411"/>
                    <a:gd name="T21" fmla="*/ 199 h 321"/>
                    <a:gd name="T22" fmla="*/ 366 w 411"/>
                    <a:gd name="T23" fmla="*/ 218 h 321"/>
                    <a:gd name="T24" fmla="*/ 325 w 411"/>
                    <a:gd name="T25" fmla="*/ 225 h 321"/>
                    <a:gd name="T26" fmla="*/ 314 w 411"/>
                    <a:gd name="T27" fmla="*/ 237 h 321"/>
                    <a:gd name="T28" fmla="*/ 340 w 411"/>
                    <a:gd name="T29" fmla="*/ 278 h 321"/>
                    <a:gd name="T30" fmla="*/ 334 w 411"/>
                    <a:gd name="T31" fmla="*/ 290 h 321"/>
                    <a:gd name="T32" fmla="*/ 314 w 411"/>
                    <a:gd name="T33" fmla="*/ 307 h 321"/>
                    <a:gd name="T34" fmla="*/ 284 w 411"/>
                    <a:gd name="T35" fmla="*/ 303 h 321"/>
                    <a:gd name="T36" fmla="*/ 260 w 411"/>
                    <a:gd name="T37" fmla="*/ 303 h 321"/>
                    <a:gd name="T38" fmla="*/ 246 w 411"/>
                    <a:gd name="T39" fmla="*/ 307 h 321"/>
                    <a:gd name="T40" fmla="*/ 223 w 411"/>
                    <a:gd name="T41" fmla="*/ 298 h 321"/>
                    <a:gd name="T42" fmla="*/ 203 w 411"/>
                    <a:gd name="T43" fmla="*/ 313 h 321"/>
                    <a:gd name="T44" fmla="*/ 189 w 411"/>
                    <a:gd name="T45" fmla="*/ 311 h 321"/>
                    <a:gd name="T46" fmla="*/ 178 w 411"/>
                    <a:gd name="T47" fmla="*/ 321 h 321"/>
                    <a:gd name="T48" fmla="*/ 162 w 411"/>
                    <a:gd name="T49" fmla="*/ 313 h 321"/>
                    <a:gd name="T50" fmla="*/ 158 w 411"/>
                    <a:gd name="T51" fmla="*/ 290 h 321"/>
                    <a:gd name="T52" fmla="*/ 108 w 411"/>
                    <a:gd name="T53" fmla="*/ 272 h 321"/>
                    <a:gd name="T54" fmla="*/ 92 w 411"/>
                    <a:gd name="T55" fmla="*/ 245 h 321"/>
                    <a:gd name="T56" fmla="*/ 67 w 411"/>
                    <a:gd name="T57" fmla="*/ 237 h 321"/>
                    <a:gd name="T58" fmla="*/ 59 w 411"/>
                    <a:gd name="T59" fmla="*/ 213 h 321"/>
                    <a:gd name="T60" fmla="*/ 45 w 411"/>
                    <a:gd name="T61" fmla="*/ 210 h 321"/>
                    <a:gd name="T62" fmla="*/ 43 w 411"/>
                    <a:gd name="T63" fmla="*/ 207 h 321"/>
                    <a:gd name="T64" fmla="*/ 57 w 411"/>
                    <a:gd name="T65" fmla="*/ 198 h 321"/>
                    <a:gd name="T66" fmla="*/ 40 w 411"/>
                    <a:gd name="T67" fmla="*/ 171 h 321"/>
                    <a:gd name="T68" fmla="*/ 42 w 411"/>
                    <a:gd name="T69" fmla="*/ 161 h 321"/>
                    <a:gd name="T70" fmla="*/ 20 w 411"/>
                    <a:gd name="T71" fmla="*/ 156 h 321"/>
                    <a:gd name="T72" fmla="*/ 0 w 411"/>
                    <a:gd name="T73" fmla="*/ 125 h 321"/>
                    <a:gd name="T74" fmla="*/ 39 w 411"/>
                    <a:gd name="T75" fmla="*/ 72 h 321"/>
                    <a:gd name="T76" fmla="*/ 28 w 411"/>
                    <a:gd name="T77" fmla="*/ 37 h 321"/>
                    <a:gd name="T78" fmla="*/ 93 w 411"/>
                    <a:gd name="T79" fmla="*/ 31 h 321"/>
                    <a:gd name="T80" fmla="*/ 108 w 411"/>
                    <a:gd name="T81" fmla="*/ 8 h 321"/>
                    <a:gd name="T82" fmla="*/ 122 w 411"/>
                    <a:gd name="T83" fmla="*/ 15 h 321"/>
                    <a:gd name="T84" fmla="*/ 163 w 411"/>
                    <a:gd name="T8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21">
                      <a:moveTo>
                        <a:pt x="163" y="0"/>
                      </a:moveTo>
                      <a:lnTo>
                        <a:pt x="179" y="8"/>
                      </a:lnTo>
                      <a:lnTo>
                        <a:pt x="222" y="26"/>
                      </a:lnTo>
                      <a:lnTo>
                        <a:pt x="272" y="66"/>
                      </a:lnTo>
                      <a:lnTo>
                        <a:pt x="292" y="100"/>
                      </a:lnTo>
                      <a:lnTo>
                        <a:pt x="312" y="153"/>
                      </a:lnTo>
                      <a:lnTo>
                        <a:pt x="359" y="183"/>
                      </a:lnTo>
                      <a:lnTo>
                        <a:pt x="376" y="165"/>
                      </a:lnTo>
                      <a:lnTo>
                        <a:pt x="396" y="169"/>
                      </a:lnTo>
                      <a:lnTo>
                        <a:pt x="411" y="190"/>
                      </a:lnTo>
                      <a:lnTo>
                        <a:pt x="393" y="199"/>
                      </a:lnTo>
                      <a:lnTo>
                        <a:pt x="366" y="218"/>
                      </a:lnTo>
                      <a:lnTo>
                        <a:pt x="325" y="225"/>
                      </a:lnTo>
                      <a:lnTo>
                        <a:pt x="314" y="237"/>
                      </a:lnTo>
                      <a:lnTo>
                        <a:pt x="340" y="278"/>
                      </a:lnTo>
                      <a:lnTo>
                        <a:pt x="334" y="290"/>
                      </a:lnTo>
                      <a:lnTo>
                        <a:pt x="314" y="307"/>
                      </a:lnTo>
                      <a:lnTo>
                        <a:pt x="284" y="303"/>
                      </a:lnTo>
                      <a:lnTo>
                        <a:pt x="260" y="303"/>
                      </a:lnTo>
                      <a:lnTo>
                        <a:pt x="246" y="307"/>
                      </a:lnTo>
                      <a:lnTo>
                        <a:pt x="223" y="298"/>
                      </a:lnTo>
                      <a:lnTo>
                        <a:pt x="203" y="313"/>
                      </a:lnTo>
                      <a:lnTo>
                        <a:pt x="189" y="311"/>
                      </a:lnTo>
                      <a:lnTo>
                        <a:pt x="178" y="321"/>
                      </a:lnTo>
                      <a:lnTo>
                        <a:pt x="162" y="313"/>
                      </a:lnTo>
                      <a:lnTo>
                        <a:pt x="158" y="290"/>
                      </a:lnTo>
                      <a:lnTo>
                        <a:pt x="108" y="272"/>
                      </a:lnTo>
                      <a:lnTo>
                        <a:pt x="92" y="245"/>
                      </a:lnTo>
                      <a:lnTo>
                        <a:pt x="67" y="237"/>
                      </a:lnTo>
                      <a:lnTo>
                        <a:pt x="59" y="213"/>
                      </a:lnTo>
                      <a:lnTo>
                        <a:pt x="45" y="210"/>
                      </a:lnTo>
                      <a:lnTo>
                        <a:pt x="43" y="207"/>
                      </a:lnTo>
                      <a:lnTo>
                        <a:pt x="57" y="198"/>
                      </a:lnTo>
                      <a:lnTo>
                        <a:pt x="40" y="171"/>
                      </a:lnTo>
                      <a:lnTo>
                        <a:pt x="42" y="161"/>
                      </a:lnTo>
                      <a:lnTo>
                        <a:pt x="20" y="156"/>
                      </a:lnTo>
                      <a:lnTo>
                        <a:pt x="0" y="125"/>
                      </a:lnTo>
                      <a:lnTo>
                        <a:pt x="39" y="72"/>
                      </a:lnTo>
                      <a:lnTo>
                        <a:pt x="28" y="37"/>
                      </a:lnTo>
                      <a:lnTo>
                        <a:pt x="93" y="31"/>
                      </a:lnTo>
                      <a:lnTo>
                        <a:pt x="108" y="8"/>
                      </a:lnTo>
                      <a:lnTo>
                        <a:pt x="122"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4" name="Freeform 35">
                  <a:extLst>
                    <a:ext uri="{FF2B5EF4-FFF2-40B4-BE49-F238E27FC236}">
                      <a16:creationId xmlns:a16="http://schemas.microsoft.com/office/drawing/2014/main" id="{EB9087B6-6DE2-45FB-9A9D-BD0BDC3EE587}"/>
                    </a:ext>
                  </a:extLst>
                </p:cNvPr>
                <p:cNvSpPr>
                  <a:spLocks/>
                </p:cNvSpPr>
                <p:nvPr/>
              </p:nvSpPr>
              <p:spPr bwMode="auto">
                <a:xfrm>
                  <a:off x="4332288" y="5356226"/>
                  <a:ext cx="444500" cy="604838"/>
                </a:xfrm>
                <a:custGeom>
                  <a:avLst/>
                  <a:gdLst>
                    <a:gd name="T0" fmla="*/ 85 w 280"/>
                    <a:gd name="T1" fmla="*/ 0 h 381"/>
                    <a:gd name="T2" fmla="*/ 109 w 280"/>
                    <a:gd name="T3" fmla="*/ 38 h 381"/>
                    <a:gd name="T4" fmla="*/ 121 w 280"/>
                    <a:gd name="T5" fmla="*/ 41 h 381"/>
                    <a:gd name="T6" fmla="*/ 130 w 280"/>
                    <a:gd name="T7" fmla="*/ 67 h 381"/>
                    <a:gd name="T8" fmla="*/ 163 w 280"/>
                    <a:gd name="T9" fmla="*/ 100 h 381"/>
                    <a:gd name="T10" fmla="*/ 191 w 280"/>
                    <a:gd name="T11" fmla="*/ 81 h 381"/>
                    <a:gd name="T12" fmla="*/ 215 w 280"/>
                    <a:gd name="T13" fmla="*/ 106 h 381"/>
                    <a:gd name="T14" fmla="*/ 262 w 280"/>
                    <a:gd name="T15" fmla="*/ 110 h 381"/>
                    <a:gd name="T16" fmla="*/ 278 w 280"/>
                    <a:gd name="T17" fmla="*/ 119 h 381"/>
                    <a:gd name="T18" fmla="*/ 227 w 280"/>
                    <a:gd name="T19" fmla="*/ 194 h 381"/>
                    <a:gd name="T20" fmla="*/ 243 w 280"/>
                    <a:gd name="T21" fmla="*/ 206 h 381"/>
                    <a:gd name="T22" fmla="*/ 265 w 280"/>
                    <a:gd name="T23" fmla="*/ 234 h 381"/>
                    <a:gd name="T24" fmla="*/ 280 w 280"/>
                    <a:gd name="T25" fmla="*/ 250 h 381"/>
                    <a:gd name="T26" fmla="*/ 263 w 280"/>
                    <a:gd name="T27" fmla="*/ 295 h 381"/>
                    <a:gd name="T28" fmla="*/ 253 w 280"/>
                    <a:gd name="T29" fmla="*/ 299 h 381"/>
                    <a:gd name="T30" fmla="*/ 237 w 280"/>
                    <a:gd name="T31" fmla="*/ 295 h 381"/>
                    <a:gd name="T32" fmla="*/ 234 w 280"/>
                    <a:gd name="T33" fmla="*/ 304 h 381"/>
                    <a:gd name="T34" fmla="*/ 237 w 280"/>
                    <a:gd name="T35" fmla="*/ 342 h 381"/>
                    <a:gd name="T36" fmla="*/ 227 w 280"/>
                    <a:gd name="T37" fmla="*/ 368 h 381"/>
                    <a:gd name="T38" fmla="*/ 203 w 280"/>
                    <a:gd name="T39" fmla="*/ 363 h 381"/>
                    <a:gd name="T40" fmla="*/ 189 w 280"/>
                    <a:gd name="T41" fmla="*/ 368 h 381"/>
                    <a:gd name="T42" fmla="*/ 179 w 280"/>
                    <a:gd name="T43" fmla="*/ 357 h 381"/>
                    <a:gd name="T44" fmla="*/ 163 w 280"/>
                    <a:gd name="T45" fmla="*/ 361 h 381"/>
                    <a:gd name="T46" fmla="*/ 145 w 280"/>
                    <a:gd name="T47" fmla="*/ 357 h 381"/>
                    <a:gd name="T48" fmla="*/ 99 w 280"/>
                    <a:gd name="T49" fmla="*/ 381 h 381"/>
                    <a:gd name="T50" fmla="*/ 84 w 280"/>
                    <a:gd name="T51" fmla="*/ 378 h 381"/>
                    <a:gd name="T52" fmla="*/ 55 w 280"/>
                    <a:gd name="T53" fmla="*/ 337 h 381"/>
                    <a:gd name="T54" fmla="*/ 51 w 280"/>
                    <a:gd name="T55" fmla="*/ 332 h 381"/>
                    <a:gd name="T56" fmla="*/ 20 w 280"/>
                    <a:gd name="T57" fmla="*/ 328 h 381"/>
                    <a:gd name="T58" fmla="*/ 0 w 280"/>
                    <a:gd name="T59" fmla="*/ 319 h 381"/>
                    <a:gd name="T60" fmla="*/ 0 w 280"/>
                    <a:gd name="T61" fmla="*/ 298 h 381"/>
                    <a:gd name="T62" fmla="*/ 10 w 280"/>
                    <a:gd name="T63" fmla="*/ 280 h 381"/>
                    <a:gd name="T64" fmla="*/ 20 w 280"/>
                    <a:gd name="T65" fmla="*/ 235 h 381"/>
                    <a:gd name="T66" fmla="*/ 37 w 280"/>
                    <a:gd name="T67" fmla="*/ 230 h 381"/>
                    <a:gd name="T68" fmla="*/ 45 w 280"/>
                    <a:gd name="T69" fmla="*/ 200 h 381"/>
                    <a:gd name="T70" fmla="*/ 66 w 280"/>
                    <a:gd name="T71" fmla="*/ 191 h 381"/>
                    <a:gd name="T72" fmla="*/ 76 w 280"/>
                    <a:gd name="T73" fmla="*/ 161 h 381"/>
                    <a:gd name="T74" fmla="*/ 76 w 280"/>
                    <a:gd name="T75" fmla="*/ 132 h 381"/>
                    <a:gd name="T76" fmla="*/ 85 w 280"/>
                    <a:gd name="T77" fmla="*/ 119 h 381"/>
                    <a:gd name="T78" fmla="*/ 96 w 280"/>
                    <a:gd name="T79" fmla="*/ 121 h 381"/>
                    <a:gd name="T80" fmla="*/ 99 w 280"/>
                    <a:gd name="T81" fmla="*/ 115 h 381"/>
                    <a:gd name="T82" fmla="*/ 91 w 280"/>
                    <a:gd name="T83" fmla="*/ 101 h 381"/>
                    <a:gd name="T84" fmla="*/ 91 w 280"/>
                    <a:gd name="T85" fmla="*/ 94 h 381"/>
                    <a:gd name="T86" fmla="*/ 96 w 280"/>
                    <a:gd name="T87" fmla="*/ 86 h 381"/>
                    <a:gd name="T88" fmla="*/ 80 w 280"/>
                    <a:gd name="T89" fmla="*/ 75 h 381"/>
                    <a:gd name="T90" fmla="*/ 61 w 280"/>
                    <a:gd name="T91" fmla="*/ 18 h 381"/>
                    <a:gd name="T92" fmla="*/ 67 w 280"/>
                    <a:gd name="T93" fmla="*/ 3 h 381"/>
                    <a:gd name="T94" fmla="*/ 85 w 280"/>
                    <a:gd name="T9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381">
                      <a:moveTo>
                        <a:pt x="85" y="0"/>
                      </a:moveTo>
                      <a:lnTo>
                        <a:pt x="109" y="38"/>
                      </a:lnTo>
                      <a:lnTo>
                        <a:pt x="121" y="41"/>
                      </a:lnTo>
                      <a:lnTo>
                        <a:pt x="130" y="67"/>
                      </a:lnTo>
                      <a:lnTo>
                        <a:pt x="163" y="100"/>
                      </a:lnTo>
                      <a:lnTo>
                        <a:pt x="191" y="81"/>
                      </a:lnTo>
                      <a:lnTo>
                        <a:pt x="215" y="106"/>
                      </a:lnTo>
                      <a:lnTo>
                        <a:pt x="262" y="110"/>
                      </a:lnTo>
                      <a:lnTo>
                        <a:pt x="278" y="119"/>
                      </a:lnTo>
                      <a:lnTo>
                        <a:pt x="227" y="194"/>
                      </a:lnTo>
                      <a:lnTo>
                        <a:pt x="243" y="206"/>
                      </a:lnTo>
                      <a:lnTo>
                        <a:pt x="265" y="234"/>
                      </a:lnTo>
                      <a:lnTo>
                        <a:pt x="280" y="250"/>
                      </a:lnTo>
                      <a:lnTo>
                        <a:pt x="263" y="295"/>
                      </a:lnTo>
                      <a:lnTo>
                        <a:pt x="253" y="299"/>
                      </a:lnTo>
                      <a:lnTo>
                        <a:pt x="237" y="295"/>
                      </a:lnTo>
                      <a:lnTo>
                        <a:pt x="234" y="304"/>
                      </a:lnTo>
                      <a:lnTo>
                        <a:pt x="237" y="342"/>
                      </a:lnTo>
                      <a:lnTo>
                        <a:pt x="227" y="368"/>
                      </a:lnTo>
                      <a:lnTo>
                        <a:pt x="203" y="363"/>
                      </a:lnTo>
                      <a:lnTo>
                        <a:pt x="189" y="368"/>
                      </a:lnTo>
                      <a:lnTo>
                        <a:pt x="179" y="357"/>
                      </a:lnTo>
                      <a:lnTo>
                        <a:pt x="163" y="361"/>
                      </a:lnTo>
                      <a:lnTo>
                        <a:pt x="145" y="357"/>
                      </a:lnTo>
                      <a:lnTo>
                        <a:pt x="99" y="381"/>
                      </a:lnTo>
                      <a:lnTo>
                        <a:pt x="84" y="378"/>
                      </a:lnTo>
                      <a:lnTo>
                        <a:pt x="55" y="337"/>
                      </a:lnTo>
                      <a:lnTo>
                        <a:pt x="51" y="332"/>
                      </a:lnTo>
                      <a:lnTo>
                        <a:pt x="20" y="328"/>
                      </a:lnTo>
                      <a:lnTo>
                        <a:pt x="0" y="319"/>
                      </a:lnTo>
                      <a:lnTo>
                        <a:pt x="0" y="298"/>
                      </a:lnTo>
                      <a:lnTo>
                        <a:pt x="10" y="280"/>
                      </a:lnTo>
                      <a:lnTo>
                        <a:pt x="20" y="235"/>
                      </a:lnTo>
                      <a:lnTo>
                        <a:pt x="37" y="230"/>
                      </a:lnTo>
                      <a:lnTo>
                        <a:pt x="45" y="200"/>
                      </a:lnTo>
                      <a:lnTo>
                        <a:pt x="66" y="191"/>
                      </a:lnTo>
                      <a:lnTo>
                        <a:pt x="76" y="161"/>
                      </a:lnTo>
                      <a:lnTo>
                        <a:pt x="76" y="132"/>
                      </a:lnTo>
                      <a:lnTo>
                        <a:pt x="85" y="119"/>
                      </a:lnTo>
                      <a:lnTo>
                        <a:pt x="96" y="121"/>
                      </a:lnTo>
                      <a:lnTo>
                        <a:pt x="99" y="115"/>
                      </a:lnTo>
                      <a:lnTo>
                        <a:pt x="91" y="101"/>
                      </a:lnTo>
                      <a:lnTo>
                        <a:pt x="91" y="94"/>
                      </a:lnTo>
                      <a:lnTo>
                        <a:pt x="96" y="86"/>
                      </a:lnTo>
                      <a:lnTo>
                        <a:pt x="80" y="75"/>
                      </a:lnTo>
                      <a:lnTo>
                        <a:pt x="61" y="18"/>
                      </a:lnTo>
                      <a:lnTo>
                        <a:pt x="67" y="3"/>
                      </a:lnTo>
                      <a:lnTo>
                        <a:pt x="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5" name="Freeform 36">
                  <a:extLst>
                    <a:ext uri="{FF2B5EF4-FFF2-40B4-BE49-F238E27FC236}">
                      <a16:creationId xmlns:a16="http://schemas.microsoft.com/office/drawing/2014/main" id="{FE47254F-B958-4C97-9645-8EE183272800}"/>
                    </a:ext>
                  </a:extLst>
                </p:cNvPr>
                <p:cNvSpPr>
                  <a:spLocks/>
                </p:cNvSpPr>
                <p:nvPr/>
              </p:nvSpPr>
              <p:spPr bwMode="auto">
                <a:xfrm>
                  <a:off x="4344988" y="5049838"/>
                  <a:ext cx="703263" cy="495300"/>
                </a:xfrm>
                <a:custGeom>
                  <a:avLst/>
                  <a:gdLst>
                    <a:gd name="T0" fmla="*/ 290 w 443"/>
                    <a:gd name="T1" fmla="*/ 0 h 312"/>
                    <a:gd name="T2" fmla="*/ 304 w 443"/>
                    <a:gd name="T3" fmla="*/ 15 h 312"/>
                    <a:gd name="T4" fmla="*/ 305 w 443"/>
                    <a:gd name="T5" fmla="*/ 54 h 312"/>
                    <a:gd name="T6" fmla="*/ 325 w 443"/>
                    <a:gd name="T7" fmla="*/ 57 h 312"/>
                    <a:gd name="T8" fmla="*/ 338 w 443"/>
                    <a:gd name="T9" fmla="*/ 66 h 312"/>
                    <a:gd name="T10" fmla="*/ 348 w 443"/>
                    <a:gd name="T11" fmla="*/ 70 h 312"/>
                    <a:gd name="T12" fmla="*/ 365 w 443"/>
                    <a:gd name="T13" fmla="*/ 115 h 312"/>
                    <a:gd name="T14" fmla="*/ 418 w 443"/>
                    <a:gd name="T15" fmla="*/ 173 h 312"/>
                    <a:gd name="T16" fmla="*/ 443 w 443"/>
                    <a:gd name="T17" fmla="*/ 185 h 312"/>
                    <a:gd name="T18" fmla="*/ 440 w 443"/>
                    <a:gd name="T19" fmla="*/ 196 h 312"/>
                    <a:gd name="T20" fmla="*/ 419 w 443"/>
                    <a:gd name="T21" fmla="*/ 201 h 312"/>
                    <a:gd name="T22" fmla="*/ 404 w 443"/>
                    <a:gd name="T23" fmla="*/ 219 h 312"/>
                    <a:gd name="T24" fmla="*/ 390 w 443"/>
                    <a:gd name="T25" fmla="*/ 223 h 312"/>
                    <a:gd name="T26" fmla="*/ 376 w 443"/>
                    <a:gd name="T27" fmla="*/ 282 h 312"/>
                    <a:gd name="T28" fmla="*/ 354 w 443"/>
                    <a:gd name="T29" fmla="*/ 267 h 312"/>
                    <a:gd name="T30" fmla="*/ 321 w 443"/>
                    <a:gd name="T31" fmla="*/ 273 h 312"/>
                    <a:gd name="T32" fmla="*/ 315 w 443"/>
                    <a:gd name="T33" fmla="*/ 268 h 312"/>
                    <a:gd name="T34" fmla="*/ 308 w 443"/>
                    <a:gd name="T35" fmla="*/ 273 h 312"/>
                    <a:gd name="T36" fmla="*/ 304 w 443"/>
                    <a:gd name="T37" fmla="*/ 287 h 312"/>
                    <a:gd name="T38" fmla="*/ 270 w 443"/>
                    <a:gd name="T39" fmla="*/ 312 h 312"/>
                    <a:gd name="T40" fmla="*/ 254 w 443"/>
                    <a:gd name="T41" fmla="*/ 303 h 312"/>
                    <a:gd name="T42" fmla="*/ 207 w 443"/>
                    <a:gd name="T43" fmla="*/ 299 h 312"/>
                    <a:gd name="T44" fmla="*/ 183 w 443"/>
                    <a:gd name="T45" fmla="*/ 274 h 312"/>
                    <a:gd name="T46" fmla="*/ 155 w 443"/>
                    <a:gd name="T47" fmla="*/ 293 h 312"/>
                    <a:gd name="T48" fmla="*/ 122 w 443"/>
                    <a:gd name="T49" fmla="*/ 260 h 312"/>
                    <a:gd name="T50" fmla="*/ 113 w 443"/>
                    <a:gd name="T51" fmla="*/ 234 h 312"/>
                    <a:gd name="T52" fmla="*/ 101 w 443"/>
                    <a:gd name="T53" fmla="*/ 231 h 312"/>
                    <a:gd name="T54" fmla="*/ 77 w 443"/>
                    <a:gd name="T55" fmla="*/ 193 h 312"/>
                    <a:gd name="T56" fmla="*/ 59 w 443"/>
                    <a:gd name="T57" fmla="*/ 196 h 312"/>
                    <a:gd name="T58" fmla="*/ 53 w 443"/>
                    <a:gd name="T59" fmla="*/ 211 h 312"/>
                    <a:gd name="T60" fmla="*/ 27 w 443"/>
                    <a:gd name="T61" fmla="*/ 204 h 312"/>
                    <a:gd name="T62" fmla="*/ 0 w 443"/>
                    <a:gd name="T63" fmla="*/ 201 h 312"/>
                    <a:gd name="T64" fmla="*/ 0 w 443"/>
                    <a:gd name="T65" fmla="*/ 181 h 312"/>
                    <a:gd name="T66" fmla="*/ 15 w 443"/>
                    <a:gd name="T67" fmla="*/ 149 h 312"/>
                    <a:gd name="T68" fmla="*/ 24 w 443"/>
                    <a:gd name="T69" fmla="*/ 99 h 312"/>
                    <a:gd name="T70" fmla="*/ 8 w 443"/>
                    <a:gd name="T71" fmla="*/ 82 h 312"/>
                    <a:gd name="T72" fmla="*/ 15 w 443"/>
                    <a:gd name="T73" fmla="*/ 72 h 312"/>
                    <a:gd name="T74" fmla="*/ 68 w 443"/>
                    <a:gd name="T75" fmla="*/ 46 h 312"/>
                    <a:gd name="T76" fmla="*/ 79 w 443"/>
                    <a:gd name="T77" fmla="*/ 51 h 312"/>
                    <a:gd name="T78" fmla="*/ 72 w 443"/>
                    <a:gd name="T79" fmla="*/ 72 h 312"/>
                    <a:gd name="T80" fmla="*/ 82 w 443"/>
                    <a:gd name="T81" fmla="*/ 77 h 312"/>
                    <a:gd name="T82" fmla="*/ 98 w 443"/>
                    <a:gd name="T83" fmla="*/ 75 h 312"/>
                    <a:gd name="T84" fmla="*/ 99 w 443"/>
                    <a:gd name="T85" fmla="*/ 41 h 312"/>
                    <a:gd name="T86" fmla="*/ 131 w 443"/>
                    <a:gd name="T87" fmla="*/ 27 h 312"/>
                    <a:gd name="T88" fmla="*/ 165 w 443"/>
                    <a:gd name="T89" fmla="*/ 23 h 312"/>
                    <a:gd name="T90" fmla="*/ 181 w 443"/>
                    <a:gd name="T91" fmla="*/ 33 h 312"/>
                    <a:gd name="T92" fmla="*/ 197 w 443"/>
                    <a:gd name="T93" fmla="*/ 20 h 312"/>
                    <a:gd name="T94" fmla="*/ 250 w 443"/>
                    <a:gd name="T95" fmla="*/ 1 h 312"/>
                    <a:gd name="T96" fmla="*/ 261 w 443"/>
                    <a:gd name="T97" fmla="*/ 11 h 312"/>
                    <a:gd name="T98" fmla="*/ 274 w 443"/>
                    <a:gd name="T99" fmla="*/ 16 h 312"/>
                    <a:gd name="T100" fmla="*/ 290 w 443"/>
                    <a:gd name="T10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312">
                      <a:moveTo>
                        <a:pt x="290" y="0"/>
                      </a:moveTo>
                      <a:lnTo>
                        <a:pt x="304" y="15"/>
                      </a:lnTo>
                      <a:lnTo>
                        <a:pt x="305" y="54"/>
                      </a:lnTo>
                      <a:lnTo>
                        <a:pt x="325" y="57"/>
                      </a:lnTo>
                      <a:lnTo>
                        <a:pt x="338" y="66"/>
                      </a:lnTo>
                      <a:lnTo>
                        <a:pt x="348" y="70"/>
                      </a:lnTo>
                      <a:lnTo>
                        <a:pt x="365" y="115"/>
                      </a:lnTo>
                      <a:lnTo>
                        <a:pt x="418" y="173"/>
                      </a:lnTo>
                      <a:lnTo>
                        <a:pt x="443" y="185"/>
                      </a:lnTo>
                      <a:lnTo>
                        <a:pt x="440" y="196"/>
                      </a:lnTo>
                      <a:lnTo>
                        <a:pt x="419" y="201"/>
                      </a:lnTo>
                      <a:lnTo>
                        <a:pt x="404" y="219"/>
                      </a:lnTo>
                      <a:lnTo>
                        <a:pt x="390" y="223"/>
                      </a:lnTo>
                      <a:lnTo>
                        <a:pt x="376" y="282"/>
                      </a:lnTo>
                      <a:lnTo>
                        <a:pt x="354" y="267"/>
                      </a:lnTo>
                      <a:lnTo>
                        <a:pt x="321" y="273"/>
                      </a:lnTo>
                      <a:lnTo>
                        <a:pt x="315" y="268"/>
                      </a:lnTo>
                      <a:lnTo>
                        <a:pt x="308" y="273"/>
                      </a:lnTo>
                      <a:lnTo>
                        <a:pt x="304" y="287"/>
                      </a:lnTo>
                      <a:lnTo>
                        <a:pt x="270" y="312"/>
                      </a:lnTo>
                      <a:lnTo>
                        <a:pt x="254" y="303"/>
                      </a:lnTo>
                      <a:lnTo>
                        <a:pt x="207" y="299"/>
                      </a:lnTo>
                      <a:lnTo>
                        <a:pt x="183" y="274"/>
                      </a:lnTo>
                      <a:lnTo>
                        <a:pt x="155" y="293"/>
                      </a:lnTo>
                      <a:lnTo>
                        <a:pt x="122" y="260"/>
                      </a:lnTo>
                      <a:lnTo>
                        <a:pt x="113" y="234"/>
                      </a:lnTo>
                      <a:lnTo>
                        <a:pt x="101" y="231"/>
                      </a:lnTo>
                      <a:lnTo>
                        <a:pt x="77" y="193"/>
                      </a:lnTo>
                      <a:lnTo>
                        <a:pt x="59" y="196"/>
                      </a:lnTo>
                      <a:lnTo>
                        <a:pt x="53" y="211"/>
                      </a:lnTo>
                      <a:lnTo>
                        <a:pt x="27" y="204"/>
                      </a:lnTo>
                      <a:lnTo>
                        <a:pt x="0" y="201"/>
                      </a:lnTo>
                      <a:lnTo>
                        <a:pt x="0" y="181"/>
                      </a:lnTo>
                      <a:lnTo>
                        <a:pt x="15" y="149"/>
                      </a:lnTo>
                      <a:lnTo>
                        <a:pt x="24" y="99"/>
                      </a:lnTo>
                      <a:lnTo>
                        <a:pt x="8" y="82"/>
                      </a:lnTo>
                      <a:lnTo>
                        <a:pt x="15" y="72"/>
                      </a:lnTo>
                      <a:lnTo>
                        <a:pt x="68" y="46"/>
                      </a:lnTo>
                      <a:lnTo>
                        <a:pt x="79" y="51"/>
                      </a:lnTo>
                      <a:lnTo>
                        <a:pt x="72" y="72"/>
                      </a:lnTo>
                      <a:lnTo>
                        <a:pt x="82" y="77"/>
                      </a:lnTo>
                      <a:lnTo>
                        <a:pt x="98" y="75"/>
                      </a:lnTo>
                      <a:lnTo>
                        <a:pt x="99" y="41"/>
                      </a:lnTo>
                      <a:lnTo>
                        <a:pt x="131" y="27"/>
                      </a:lnTo>
                      <a:lnTo>
                        <a:pt x="165" y="23"/>
                      </a:lnTo>
                      <a:lnTo>
                        <a:pt x="181" y="33"/>
                      </a:lnTo>
                      <a:lnTo>
                        <a:pt x="197" y="20"/>
                      </a:lnTo>
                      <a:lnTo>
                        <a:pt x="250" y="1"/>
                      </a:lnTo>
                      <a:lnTo>
                        <a:pt x="261" y="11"/>
                      </a:lnTo>
                      <a:lnTo>
                        <a:pt x="274" y="16"/>
                      </a:lnTo>
                      <a:lnTo>
                        <a:pt x="2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6" name="Freeform 37">
                  <a:extLst>
                    <a:ext uri="{FF2B5EF4-FFF2-40B4-BE49-F238E27FC236}">
                      <a16:creationId xmlns:a16="http://schemas.microsoft.com/office/drawing/2014/main" id="{B2E67F0F-7A38-4FEB-A31C-C4C12A47C7A0}"/>
                    </a:ext>
                  </a:extLst>
                </p:cNvPr>
                <p:cNvSpPr>
                  <a:spLocks/>
                </p:cNvSpPr>
                <p:nvPr/>
              </p:nvSpPr>
              <p:spPr bwMode="auto">
                <a:xfrm>
                  <a:off x="4692651" y="5146676"/>
                  <a:ext cx="747713" cy="806450"/>
                </a:xfrm>
                <a:custGeom>
                  <a:avLst/>
                  <a:gdLst>
                    <a:gd name="T0" fmla="*/ 329 w 471"/>
                    <a:gd name="T1" fmla="*/ 31 h 508"/>
                    <a:gd name="T2" fmla="*/ 349 w 471"/>
                    <a:gd name="T3" fmla="*/ 46 h 508"/>
                    <a:gd name="T4" fmla="*/ 352 w 471"/>
                    <a:gd name="T5" fmla="*/ 82 h 508"/>
                    <a:gd name="T6" fmla="*/ 368 w 471"/>
                    <a:gd name="T7" fmla="*/ 88 h 508"/>
                    <a:gd name="T8" fmla="*/ 401 w 471"/>
                    <a:gd name="T9" fmla="*/ 120 h 508"/>
                    <a:gd name="T10" fmla="*/ 467 w 471"/>
                    <a:gd name="T11" fmla="*/ 165 h 508"/>
                    <a:gd name="T12" fmla="*/ 453 w 471"/>
                    <a:gd name="T13" fmla="*/ 197 h 508"/>
                    <a:gd name="T14" fmla="*/ 407 w 471"/>
                    <a:gd name="T15" fmla="*/ 199 h 508"/>
                    <a:gd name="T16" fmla="*/ 376 w 471"/>
                    <a:gd name="T17" fmla="*/ 236 h 508"/>
                    <a:gd name="T18" fmla="*/ 358 w 471"/>
                    <a:gd name="T19" fmla="*/ 262 h 508"/>
                    <a:gd name="T20" fmla="*/ 302 w 471"/>
                    <a:gd name="T21" fmla="*/ 277 h 508"/>
                    <a:gd name="T22" fmla="*/ 263 w 471"/>
                    <a:gd name="T23" fmla="*/ 246 h 508"/>
                    <a:gd name="T24" fmla="*/ 268 w 471"/>
                    <a:gd name="T25" fmla="*/ 273 h 508"/>
                    <a:gd name="T26" fmla="*/ 236 w 471"/>
                    <a:gd name="T27" fmla="*/ 295 h 508"/>
                    <a:gd name="T28" fmla="*/ 218 w 471"/>
                    <a:gd name="T29" fmla="*/ 310 h 508"/>
                    <a:gd name="T30" fmla="*/ 164 w 471"/>
                    <a:gd name="T31" fmla="*/ 341 h 508"/>
                    <a:gd name="T32" fmla="*/ 161 w 471"/>
                    <a:gd name="T33" fmla="*/ 376 h 508"/>
                    <a:gd name="T34" fmla="*/ 125 w 471"/>
                    <a:gd name="T35" fmla="*/ 424 h 508"/>
                    <a:gd name="T36" fmla="*/ 110 w 471"/>
                    <a:gd name="T37" fmla="*/ 444 h 508"/>
                    <a:gd name="T38" fmla="*/ 70 w 471"/>
                    <a:gd name="T39" fmla="*/ 447 h 508"/>
                    <a:gd name="T40" fmla="*/ 43 w 471"/>
                    <a:gd name="T41" fmla="*/ 506 h 508"/>
                    <a:gd name="T42" fmla="*/ 0 w 471"/>
                    <a:gd name="T43" fmla="*/ 500 h 508"/>
                    <a:gd name="T44" fmla="*/ 7 w 471"/>
                    <a:gd name="T45" fmla="*/ 436 h 508"/>
                    <a:gd name="T46" fmla="*/ 26 w 471"/>
                    <a:gd name="T47" fmla="*/ 431 h 508"/>
                    <a:gd name="T48" fmla="*/ 53 w 471"/>
                    <a:gd name="T49" fmla="*/ 382 h 508"/>
                    <a:gd name="T50" fmla="*/ 16 w 471"/>
                    <a:gd name="T51" fmla="*/ 338 h 508"/>
                    <a:gd name="T52" fmla="*/ 51 w 471"/>
                    <a:gd name="T53" fmla="*/ 251 h 508"/>
                    <a:gd name="T54" fmla="*/ 89 w 471"/>
                    <a:gd name="T55" fmla="*/ 212 h 508"/>
                    <a:gd name="T56" fmla="*/ 102 w 471"/>
                    <a:gd name="T57" fmla="*/ 212 h 508"/>
                    <a:gd name="T58" fmla="*/ 157 w 471"/>
                    <a:gd name="T59" fmla="*/ 221 h 508"/>
                    <a:gd name="T60" fmla="*/ 185 w 471"/>
                    <a:gd name="T61" fmla="*/ 158 h 508"/>
                    <a:gd name="T62" fmla="*/ 221 w 471"/>
                    <a:gd name="T63" fmla="*/ 135 h 508"/>
                    <a:gd name="T64" fmla="*/ 199 w 471"/>
                    <a:gd name="T65" fmla="*/ 112 h 508"/>
                    <a:gd name="T66" fmla="*/ 169 w 471"/>
                    <a:gd name="T67" fmla="*/ 43 h 508"/>
                    <a:gd name="T68" fmla="*/ 245 w 471"/>
                    <a:gd name="T69" fmla="*/ 34 h 508"/>
                    <a:gd name="T70" fmla="*/ 260 w 471"/>
                    <a:gd name="T71" fmla="*/ 9 h 508"/>
                    <a:gd name="T72" fmla="*/ 309 w 471"/>
                    <a:gd name="T7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508">
                      <a:moveTo>
                        <a:pt x="309" y="0"/>
                      </a:moveTo>
                      <a:lnTo>
                        <a:pt x="329" y="31"/>
                      </a:lnTo>
                      <a:lnTo>
                        <a:pt x="351" y="36"/>
                      </a:lnTo>
                      <a:lnTo>
                        <a:pt x="349" y="46"/>
                      </a:lnTo>
                      <a:lnTo>
                        <a:pt x="366" y="73"/>
                      </a:lnTo>
                      <a:lnTo>
                        <a:pt x="352" y="82"/>
                      </a:lnTo>
                      <a:lnTo>
                        <a:pt x="354" y="85"/>
                      </a:lnTo>
                      <a:lnTo>
                        <a:pt x="368" y="88"/>
                      </a:lnTo>
                      <a:lnTo>
                        <a:pt x="376" y="112"/>
                      </a:lnTo>
                      <a:lnTo>
                        <a:pt x="401" y="120"/>
                      </a:lnTo>
                      <a:lnTo>
                        <a:pt x="417" y="147"/>
                      </a:lnTo>
                      <a:lnTo>
                        <a:pt x="467" y="165"/>
                      </a:lnTo>
                      <a:lnTo>
                        <a:pt x="471" y="188"/>
                      </a:lnTo>
                      <a:lnTo>
                        <a:pt x="453" y="197"/>
                      </a:lnTo>
                      <a:lnTo>
                        <a:pt x="420" y="191"/>
                      </a:lnTo>
                      <a:lnTo>
                        <a:pt x="407" y="199"/>
                      </a:lnTo>
                      <a:lnTo>
                        <a:pt x="403" y="218"/>
                      </a:lnTo>
                      <a:lnTo>
                        <a:pt x="376" y="236"/>
                      </a:lnTo>
                      <a:lnTo>
                        <a:pt x="369" y="252"/>
                      </a:lnTo>
                      <a:lnTo>
                        <a:pt x="358" y="262"/>
                      </a:lnTo>
                      <a:lnTo>
                        <a:pt x="341" y="262"/>
                      </a:lnTo>
                      <a:lnTo>
                        <a:pt x="302" y="277"/>
                      </a:lnTo>
                      <a:lnTo>
                        <a:pt x="274" y="246"/>
                      </a:lnTo>
                      <a:lnTo>
                        <a:pt x="263" y="246"/>
                      </a:lnTo>
                      <a:lnTo>
                        <a:pt x="260" y="252"/>
                      </a:lnTo>
                      <a:lnTo>
                        <a:pt x="268" y="273"/>
                      </a:lnTo>
                      <a:lnTo>
                        <a:pt x="263" y="281"/>
                      </a:lnTo>
                      <a:lnTo>
                        <a:pt x="236" y="295"/>
                      </a:lnTo>
                      <a:lnTo>
                        <a:pt x="228" y="312"/>
                      </a:lnTo>
                      <a:lnTo>
                        <a:pt x="218" y="310"/>
                      </a:lnTo>
                      <a:lnTo>
                        <a:pt x="186" y="318"/>
                      </a:lnTo>
                      <a:lnTo>
                        <a:pt x="164" y="341"/>
                      </a:lnTo>
                      <a:lnTo>
                        <a:pt x="170" y="361"/>
                      </a:lnTo>
                      <a:lnTo>
                        <a:pt x="161" y="376"/>
                      </a:lnTo>
                      <a:lnTo>
                        <a:pt x="135" y="390"/>
                      </a:lnTo>
                      <a:lnTo>
                        <a:pt x="125" y="424"/>
                      </a:lnTo>
                      <a:lnTo>
                        <a:pt x="124" y="447"/>
                      </a:lnTo>
                      <a:lnTo>
                        <a:pt x="110" y="444"/>
                      </a:lnTo>
                      <a:lnTo>
                        <a:pt x="82" y="437"/>
                      </a:lnTo>
                      <a:lnTo>
                        <a:pt x="70" y="447"/>
                      </a:lnTo>
                      <a:lnTo>
                        <a:pt x="61" y="480"/>
                      </a:lnTo>
                      <a:lnTo>
                        <a:pt x="43" y="506"/>
                      </a:lnTo>
                      <a:lnTo>
                        <a:pt x="23" y="508"/>
                      </a:lnTo>
                      <a:lnTo>
                        <a:pt x="0" y="500"/>
                      </a:lnTo>
                      <a:lnTo>
                        <a:pt x="10" y="474"/>
                      </a:lnTo>
                      <a:lnTo>
                        <a:pt x="7" y="436"/>
                      </a:lnTo>
                      <a:lnTo>
                        <a:pt x="10" y="427"/>
                      </a:lnTo>
                      <a:lnTo>
                        <a:pt x="26" y="431"/>
                      </a:lnTo>
                      <a:lnTo>
                        <a:pt x="36" y="427"/>
                      </a:lnTo>
                      <a:lnTo>
                        <a:pt x="53" y="382"/>
                      </a:lnTo>
                      <a:lnTo>
                        <a:pt x="38" y="366"/>
                      </a:lnTo>
                      <a:lnTo>
                        <a:pt x="16" y="338"/>
                      </a:lnTo>
                      <a:lnTo>
                        <a:pt x="0" y="326"/>
                      </a:lnTo>
                      <a:lnTo>
                        <a:pt x="51" y="251"/>
                      </a:lnTo>
                      <a:lnTo>
                        <a:pt x="85" y="226"/>
                      </a:lnTo>
                      <a:lnTo>
                        <a:pt x="89" y="212"/>
                      </a:lnTo>
                      <a:lnTo>
                        <a:pt x="96" y="207"/>
                      </a:lnTo>
                      <a:lnTo>
                        <a:pt x="102" y="212"/>
                      </a:lnTo>
                      <a:lnTo>
                        <a:pt x="135" y="206"/>
                      </a:lnTo>
                      <a:lnTo>
                        <a:pt x="157" y="221"/>
                      </a:lnTo>
                      <a:lnTo>
                        <a:pt x="171" y="162"/>
                      </a:lnTo>
                      <a:lnTo>
                        <a:pt x="185" y="158"/>
                      </a:lnTo>
                      <a:lnTo>
                        <a:pt x="200" y="140"/>
                      </a:lnTo>
                      <a:lnTo>
                        <a:pt x="221" y="135"/>
                      </a:lnTo>
                      <a:lnTo>
                        <a:pt x="224" y="124"/>
                      </a:lnTo>
                      <a:lnTo>
                        <a:pt x="199" y="112"/>
                      </a:lnTo>
                      <a:lnTo>
                        <a:pt x="146" y="54"/>
                      </a:lnTo>
                      <a:lnTo>
                        <a:pt x="169" y="43"/>
                      </a:lnTo>
                      <a:lnTo>
                        <a:pt x="221" y="46"/>
                      </a:lnTo>
                      <a:lnTo>
                        <a:pt x="245" y="34"/>
                      </a:lnTo>
                      <a:lnTo>
                        <a:pt x="246" y="20"/>
                      </a:lnTo>
                      <a:lnTo>
                        <a:pt x="260" y="9"/>
                      </a:lnTo>
                      <a:lnTo>
                        <a:pt x="274" y="11"/>
                      </a:lnTo>
                      <a:lnTo>
                        <a:pt x="30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7" name="Freeform 38">
                  <a:extLst>
                    <a:ext uri="{FF2B5EF4-FFF2-40B4-BE49-F238E27FC236}">
                      <a16:creationId xmlns:a16="http://schemas.microsoft.com/office/drawing/2014/main" id="{A6AD4079-8D2D-4622-BC38-5E04DD7A757E}"/>
                    </a:ext>
                  </a:extLst>
                </p:cNvPr>
                <p:cNvSpPr>
                  <a:spLocks/>
                </p:cNvSpPr>
                <p:nvPr/>
              </p:nvSpPr>
              <p:spPr bwMode="auto">
                <a:xfrm>
                  <a:off x="5307013" y="4452938"/>
                  <a:ext cx="750888" cy="796925"/>
                </a:xfrm>
                <a:custGeom>
                  <a:avLst/>
                  <a:gdLst>
                    <a:gd name="T0" fmla="*/ 256 w 473"/>
                    <a:gd name="T1" fmla="*/ 0 h 502"/>
                    <a:gd name="T2" fmla="*/ 266 w 473"/>
                    <a:gd name="T3" fmla="*/ 35 h 502"/>
                    <a:gd name="T4" fmla="*/ 283 w 473"/>
                    <a:gd name="T5" fmla="*/ 35 h 502"/>
                    <a:gd name="T6" fmla="*/ 301 w 473"/>
                    <a:gd name="T7" fmla="*/ 51 h 502"/>
                    <a:gd name="T8" fmla="*/ 307 w 473"/>
                    <a:gd name="T9" fmla="*/ 91 h 502"/>
                    <a:gd name="T10" fmla="*/ 323 w 473"/>
                    <a:gd name="T11" fmla="*/ 110 h 502"/>
                    <a:gd name="T12" fmla="*/ 346 w 473"/>
                    <a:gd name="T13" fmla="*/ 135 h 502"/>
                    <a:gd name="T14" fmla="*/ 346 w 473"/>
                    <a:gd name="T15" fmla="*/ 161 h 502"/>
                    <a:gd name="T16" fmla="*/ 377 w 473"/>
                    <a:gd name="T17" fmla="*/ 191 h 502"/>
                    <a:gd name="T18" fmla="*/ 373 w 473"/>
                    <a:gd name="T19" fmla="*/ 206 h 502"/>
                    <a:gd name="T20" fmla="*/ 361 w 473"/>
                    <a:gd name="T21" fmla="*/ 218 h 502"/>
                    <a:gd name="T22" fmla="*/ 373 w 473"/>
                    <a:gd name="T23" fmla="*/ 245 h 502"/>
                    <a:gd name="T24" fmla="*/ 373 w 473"/>
                    <a:gd name="T25" fmla="*/ 263 h 502"/>
                    <a:gd name="T26" fmla="*/ 397 w 473"/>
                    <a:gd name="T27" fmla="*/ 287 h 502"/>
                    <a:gd name="T28" fmla="*/ 422 w 473"/>
                    <a:gd name="T29" fmla="*/ 289 h 502"/>
                    <a:gd name="T30" fmla="*/ 445 w 473"/>
                    <a:gd name="T31" fmla="*/ 292 h 502"/>
                    <a:gd name="T32" fmla="*/ 427 w 473"/>
                    <a:gd name="T33" fmla="*/ 331 h 502"/>
                    <a:gd name="T34" fmla="*/ 455 w 473"/>
                    <a:gd name="T35" fmla="*/ 356 h 502"/>
                    <a:gd name="T36" fmla="*/ 473 w 473"/>
                    <a:gd name="T37" fmla="*/ 376 h 502"/>
                    <a:gd name="T38" fmla="*/ 460 w 473"/>
                    <a:gd name="T39" fmla="*/ 402 h 502"/>
                    <a:gd name="T40" fmla="*/ 420 w 473"/>
                    <a:gd name="T41" fmla="*/ 431 h 502"/>
                    <a:gd name="T42" fmla="*/ 405 w 473"/>
                    <a:gd name="T43" fmla="*/ 445 h 502"/>
                    <a:gd name="T44" fmla="*/ 370 w 473"/>
                    <a:gd name="T45" fmla="*/ 442 h 502"/>
                    <a:gd name="T46" fmla="*/ 358 w 473"/>
                    <a:gd name="T47" fmla="*/ 492 h 502"/>
                    <a:gd name="T48" fmla="*/ 333 w 473"/>
                    <a:gd name="T49" fmla="*/ 502 h 502"/>
                    <a:gd name="T50" fmla="*/ 318 w 473"/>
                    <a:gd name="T51" fmla="*/ 481 h 502"/>
                    <a:gd name="T52" fmla="*/ 298 w 473"/>
                    <a:gd name="T53" fmla="*/ 477 h 502"/>
                    <a:gd name="T54" fmla="*/ 281 w 473"/>
                    <a:gd name="T55" fmla="*/ 495 h 502"/>
                    <a:gd name="T56" fmla="*/ 234 w 473"/>
                    <a:gd name="T57" fmla="*/ 465 h 502"/>
                    <a:gd name="T58" fmla="*/ 214 w 473"/>
                    <a:gd name="T59" fmla="*/ 412 h 502"/>
                    <a:gd name="T60" fmla="*/ 194 w 473"/>
                    <a:gd name="T61" fmla="*/ 378 h 502"/>
                    <a:gd name="T62" fmla="*/ 144 w 473"/>
                    <a:gd name="T63" fmla="*/ 338 h 502"/>
                    <a:gd name="T64" fmla="*/ 101 w 473"/>
                    <a:gd name="T65" fmla="*/ 320 h 502"/>
                    <a:gd name="T66" fmla="*/ 85 w 473"/>
                    <a:gd name="T67" fmla="*/ 312 h 502"/>
                    <a:gd name="T68" fmla="*/ 44 w 473"/>
                    <a:gd name="T69" fmla="*/ 327 h 502"/>
                    <a:gd name="T70" fmla="*/ 30 w 473"/>
                    <a:gd name="T71" fmla="*/ 320 h 502"/>
                    <a:gd name="T72" fmla="*/ 25 w 473"/>
                    <a:gd name="T73" fmla="*/ 304 h 502"/>
                    <a:gd name="T74" fmla="*/ 35 w 473"/>
                    <a:gd name="T75" fmla="*/ 289 h 502"/>
                    <a:gd name="T76" fmla="*/ 31 w 473"/>
                    <a:gd name="T77" fmla="*/ 277 h 502"/>
                    <a:gd name="T78" fmla="*/ 15 w 473"/>
                    <a:gd name="T79" fmla="*/ 258 h 502"/>
                    <a:gd name="T80" fmla="*/ 16 w 473"/>
                    <a:gd name="T81" fmla="*/ 235 h 502"/>
                    <a:gd name="T82" fmla="*/ 0 w 473"/>
                    <a:gd name="T83" fmla="*/ 203 h 502"/>
                    <a:gd name="T84" fmla="*/ 10 w 473"/>
                    <a:gd name="T85" fmla="*/ 193 h 502"/>
                    <a:gd name="T86" fmla="*/ 49 w 473"/>
                    <a:gd name="T87" fmla="*/ 159 h 502"/>
                    <a:gd name="T88" fmla="*/ 76 w 473"/>
                    <a:gd name="T89" fmla="*/ 159 h 502"/>
                    <a:gd name="T90" fmla="*/ 89 w 473"/>
                    <a:gd name="T91" fmla="*/ 153 h 502"/>
                    <a:gd name="T92" fmla="*/ 89 w 473"/>
                    <a:gd name="T93" fmla="*/ 141 h 502"/>
                    <a:gd name="T94" fmla="*/ 101 w 473"/>
                    <a:gd name="T95" fmla="*/ 124 h 502"/>
                    <a:gd name="T96" fmla="*/ 139 w 473"/>
                    <a:gd name="T97" fmla="*/ 110 h 502"/>
                    <a:gd name="T98" fmla="*/ 150 w 473"/>
                    <a:gd name="T99" fmla="*/ 122 h 502"/>
                    <a:gd name="T100" fmla="*/ 165 w 473"/>
                    <a:gd name="T101" fmla="*/ 124 h 502"/>
                    <a:gd name="T102" fmla="*/ 193 w 473"/>
                    <a:gd name="T103" fmla="*/ 106 h 502"/>
                    <a:gd name="T104" fmla="*/ 199 w 473"/>
                    <a:gd name="T105" fmla="*/ 84 h 502"/>
                    <a:gd name="T106" fmla="*/ 212 w 473"/>
                    <a:gd name="T107" fmla="*/ 64 h 502"/>
                    <a:gd name="T108" fmla="*/ 213 w 473"/>
                    <a:gd name="T109" fmla="*/ 46 h 502"/>
                    <a:gd name="T110" fmla="*/ 231 w 473"/>
                    <a:gd name="T111" fmla="*/ 23 h 502"/>
                    <a:gd name="T112" fmla="*/ 256 w 473"/>
                    <a:gd name="T11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3" h="502">
                      <a:moveTo>
                        <a:pt x="256" y="0"/>
                      </a:moveTo>
                      <a:lnTo>
                        <a:pt x="266" y="35"/>
                      </a:lnTo>
                      <a:lnTo>
                        <a:pt x="283" y="35"/>
                      </a:lnTo>
                      <a:lnTo>
                        <a:pt x="301" y="51"/>
                      </a:lnTo>
                      <a:lnTo>
                        <a:pt x="307" y="91"/>
                      </a:lnTo>
                      <a:lnTo>
                        <a:pt x="323" y="110"/>
                      </a:lnTo>
                      <a:lnTo>
                        <a:pt x="346" y="135"/>
                      </a:lnTo>
                      <a:lnTo>
                        <a:pt x="346" y="161"/>
                      </a:lnTo>
                      <a:lnTo>
                        <a:pt x="377" y="191"/>
                      </a:lnTo>
                      <a:lnTo>
                        <a:pt x="373" y="206"/>
                      </a:lnTo>
                      <a:lnTo>
                        <a:pt x="361" y="218"/>
                      </a:lnTo>
                      <a:lnTo>
                        <a:pt x="373" y="245"/>
                      </a:lnTo>
                      <a:lnTo>
                        <a:pt x="373" y="263"/>
                      </a:lnTo>
                      <a:lnTo>
                        <a:pt x="397" y="287"/>
                      </a:lnTo>
                      <a:lnTo>
                        <a:pt x="422" y="289"/>
                      </a:lnTo>
                      <a:lnTo>
                        <a:pt x="445" y="292"/>
                      </a:lnTo>
                      <a:lnTo>
                        <a:pt x="427" y="331"/>
                      </a:lnTo>
                      <a:lnTo>
                        <a:pt x="455" y="356"/>
                      </a:lnTo>
                      <a:lnTo>
                        <a:pt x="473" y="376"/>
                      </a:lnTo>
                      <a:lnTo>
                        <a:pt x="460" y="402"/>
                      </a:lnTo>
                      <a:lnTo>
                        <a:pt x="420" y="431"/>
                      </a:lnTo>
                      <a:lnTo>
                        <a:pt x="405" y="445"/>
                      </a:lnTo>
                      <a:lnTo>
                        <a:pt x="370" y="442"/>
                      </a:lnTo>
                      <a:lnTo>
                        <a:pt x="358" y="492"/>
                      </a:lnTo>
                      <a:lnTo>
                        <a:pt x="333" y="502"/>
                      </a:lnTo>
                      <a:lnTo>
                        <a:pt x="318" y="481"/>
                      </a:lnTo>
                      <a:lnTo>
                        <a:pt x="298" y="477"/>
                      </a:lnTo>
                      <a:lnTo>
                        <a:pt x="281" y="495"/>
                      </a:lnTo>
                      <a:lnTo>
                        <a:pt x="234" y="465"/>
                      </a:lnTo>
                      <a:lnTo>
                        <a:pt x="214" y="412"/>
                      </a:lnTo>
                      <a:lnTo>
                        <a:pt x="194" y="378"/>
                      </a:lnTo>
                      <a:lnTo>
                        <a:pt x="144" y="338"/>
                      </a:lnTo>
                      <a:lnTo>
                        <a:pt x="101" y="320"/>
                      </a:lnTo>
                      <a:lnTo>
                        <a:pt x="85" y="312"/>
                      </a:lnTo>
                      <a:lnTo>
                        <a:pt x="44" y="327"/>
                      </a:lnTo>
                      <a:lnTo>
                        <a:pt x="30" y="320"/>
                      </a:lnTo>
                      <a:lnTo>
                        <a:pt x="25" y="304"/>
                      </a:lnTo>
                      <a:lnTo>
                        <a:pt x="35" y="289"/>
                      </a:lnTo>
                      <a:lnTo>
                        <a:pt x="31" y="277"/>
                      </a:lnTo>
                      <a:lnTo>
                        <a:pt x="15" y="258"/>
                      </a:lnTo>
                      <a:lnTo>
                        <a:pt x="16" y="235"/>
                      </a:lnTo>
                      <a:lnTo>
                        <a:pt x="0" y="203"/>
                      </a:lnTo>
                      <a:lnTo>
                        <a:pt x="10" y="193"/>
                      </a:lnTo>
                      <a:lnTo>
                        <a:pt x="49" y="159"/>
                      </a:lnTo>
                      <a:lnTo>
                        <a:pt x="76" y="159"/>
                      </a:lnTo>
                      <a:lnTo>
                        <a:pt x="89" y="153"/>
                      </a:lnTo>
                      <a:lnTo>
                        <a:pt x="89" y="141"/>
                      </a:lnTo>
                      <a:lnTo>
                        <a:pt x="101" y="124"/>
                      </a:lnTo>
                      <a:lnTo>
                        <a:pt x="139" y="110"/>
                      </a:lnTo>
                      <a:lnTo>
                        <a:pt x="150" y="122"/>
                      </a:lnTo>
                      <a:lnTo>
                        <a:pt x="165" y="124"/>
                      </a:lnTo>
                      <a:lnTo>
                        <a:pt x="193" y="106"/>
                      </a:lnTo>
                      <a:lnTo>
                        <a:pt x="199" y="84"/>
                      </a:lnTo>
                      <a:lnTo>
                        <a:pt x="212" y="64"/>
                      </a:lnTo>
                      <a:lnTo>
                        <a:pt x="213" y="46"/>
                      </a:lnTo>
                      <a:lnTo>
                        <a:pt x="231" y="23"/>
                      </a:lnTo>
                      <a:lnTo>
                        <a:pt x="2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8" name="Freeform 39">
                  <a:extLst>
                    <a:ext uri="{FF2B5EF4-FFF2-40B4-BE49-F238E27FC236}">
                      <a16:creationId xmlns:a16="http://schemas.microsoft.com/office/drawing/2014/main" id="{0F39618E-B973-47C3-BA97-4C48142EDECC}"/>
                    </a:ext>
                  </a:extLst>
                </p:cNvPr>
                <p:cNvSpPr>
                  <a:spLocks/>
                </p:cNvSpPr>
                <p:nvPr/>
              </p:nvSpPr>
              <p:spPr bwMode="auto">
                <a:xfrm>
                  <a:off x="4889501" y="5537201"/>
                  <a:ext cx="627063" cy="465138"/>
                </a:xfrm>
                <a:custGeom>
                  <a:avLst/>
                  <a:gdLst>
                    <a:gd name="T0" fmla="*/ 139 w 395"/>
                    <a:gd name="T1" fmla="*/ 0 h 293"/>
                    <a:gd name="T2" fmla="*/ 150 w 395"/>
                    <a:gd name="T3" fmla="*/ 0 h 293"/>
                    <a:gd name="T4" fmla="*/ 178 w 395"/>
                    <a:gd name="T5" fmla="*/ 31 h 293"/>
                    <a:gd name="T6" fmla="*/ 217 w 395"/>
                    <a:gd name="T7" fmla="*/ 16 h 293"/>
                    <a:gd name="T8" fmla="*/ 234 w 395"/>
                    <a:gd name="T9" fmla="*/ 16 h 293"/>
                    <a:gd name="T10" fmla="*/ 245 w 395"/>
                    <a:gd name="T11" fmla="*/ 6 h 293"/>
                    <a:gd name="T12" fmla="*/ 257 w 395"/>
                    <a:gd name="T13" fmla="*/ 26 h 293"/>
                    <a:gd name="T14" fmla="*/ 253 w 395"/>
                    <a:gd name="T15" fmla="*/ 40 h 293"/>
                    <a:gd name="T16" fmla="*/ 263 w 395"/>
                    <a:gd name="T17" fmla="*/ 54 h 293"/>
                    <a:gd name="T18" fmla="*/ 318 w 395"/>
                    <a:gd name="T19" fmla="*/ 69 h 293"/>
                    <a:gd name="T20" fmla="*/ 332 w 395"/>
                    <a:gd name="T21" fmla="*/ 97 h 293"/>
                    <a:gd name="T22" fmla="*/ 334 w 395"/>
                    <a:gd name="T23" fmla="*/ 123 h 293"/>
                    <a:gd name="T24" fmla="*/ 321 w 395"/>
                    <a:gd name="T25" fmla="*/ 139 h 293"/>
                    <a:gd name="T26" fmla="*/ 334 w 395"/>
                    <a:gd name="T27" fmla="*/ 156 h 293"/>
                    <a:gd name="T28" fmla="*/ 333 w 395"/>
                    <a:gd name="T29" fmla="*/ 166 h 293"/>
                    <a:gd name="T30" fmla="*/ 308 w 395"/>
                    <a:gd name="T31" fmla="*/ 173 h 293"/>
                    <a:gd name="T32" fmla="*/ 298 w 395"/>
                    <a:gd name="T33" fmla="*/ 188 h 293"/>
                    <a:gd name="T34" fmla="*/ 307 w 395"/>
                    <a:gd name="T35" fmla="*/ 203 h 293"/>
                    <a:gd name="T36" fmla="*/ 326 w 395"/>
                    <a:gd name="T37" fmla="*/ 208 h 293"/>
                    <a:gd name="T38" fmla="*/ 364 w 395"/>
                    <a:gd name="T39" fmla="*/ 210 h 293"/>
                    <a:gd name="T40" fmla="*/ 388 w 395"/>
                    <a:gd name="T41" fmla="*/ 223 h 293"/>
                    <a:gd name="T42" fmla="*/ 395 w 395"/>
                    <a:gd name="T43" fmla="*/ 245 h 293"/>
                    <a:gd name="T44" fmla="*/ 372 w 395"/>
                    <a:gd name="T45" fmla="*/ 243 h 293"/>
                    <a:gd name="T46" fmla="*/ 346 w 395"/>
                    <a:gd name="T47" fmla="*/ 257 h 293"/>
                    <a:gd name="T48" fmla="*/ 309 w 395"/>
                    <a:gd name="T49" fmla="*/ 288 h 293"/>
                    <a:gd name="T50" fmla="*/ 279 w 395"/>
                    <a:gd name="T51" fmla="*/ 293 h 293"/>
                    <a:gd name="T52" fmla="*/ 257 w 395"/>
                    <a:gd name="T53" fmla="*/ 274 h 293"/>
                    <a:gd name="T54" fmla="*/ 199 w 395"/>
                    <a:gd name="T55" fmla="*/ 265 h 293"/>
                    <a:gd name="T56" fmla="*/ 176 w 395"/>
                    <a:gd name="T57" fmla="*/ 282 h 293"/>
                    <a:gd name="T58" fmla="*/ 148 w 395"/>
                    <a:gd name="T59" fmla="*/ 239 h 293"/>
                    <a:gd name="T60" fmla="*/ 126 w 395"/>
                    <a:gd name="T61" fmla="*/ 234 h 293"/>
                    <a:gd name="T62" fmla="*/ 97 w 395"/>
                    <a:gd name="T63" fmla="*/ 245 h 293"/>
                    <a:gd name="T64" fmla="*/ 86 w 395"/>
                    <a:gd name="T65" fmla="*/ 212 h 293"/>
                    <a:gd name="T66" fmla="*/ 0 w 395"/>
                    <a:gd name="T67" fmla="*/ 201 h 293"/>
                    <a:gd name="T68" fmla="*/ 1 w 395"/>
                    <a:gd name="T69" fmla="*/ 178 h 293"/>
                    <a:gd name="T70" fmla="*/ 11 w 395"/>
                    <a:gd name="T71" fmla="*/ 144 h 293"/>
                    <a:gd name="T72" fmla="*/ 37 w 395"/>
                    <a:gd name="T73" fmla="*/ 130 h 293"/>
                    <a:gd name="T74" fmla="*/ 46 w 395"/>
                    <a:gd name="T75" fmla="*/ 115 h 293"/>
                    <a:gd name="T76" fmla="*/ 40 w 395"/>
                    <a:gd name="T77" fmla="*/ 95 h 293"/>
                    <a:gd name="T78" fmla="*/ 62 w 395"/>
                    <a:gd name="T79" fmla="*/ 72 h 293"/>
                    <a:gd name="T80" fmla="*/ 94 w 395"/>
                    <a:gd name="T81" fmla="*/ 64 h 293"/>
                    <a:gd name="T82" fmla="*/ 104 w 395"/>
                    <a:gd name="T83" fmla="*/ 66 h 293"/>
                    <a:gd name="T84" fmla="*/ 112 w 395"/>
                    <a:gd name="T85" fmla="*/ 49 h 293"/>
                    <a:gd name="T86" fmla="*/ 139 w 395"/>
                    <a:gd name="T87" fmla="*/ 35 h 293"/>
                    <a:gd name="T88" fmla="*/ 144 w 395"/>
                    <a:gd name="T89" fmla="*/ 27 h 293"/>
                    <a:gd name="T90" fmla="*/ 136 w 395"/>
                    <a:gd name="T91" fmla="*/ 6 h 293"/>
                    <a:gd name="T92" fmla="*/ 139 w 395"/>
                    <a:gd name="T9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293">
                      <a:moveTo>
                        <a:pt x="139" y="0"/>
                      </a:moveTo>
                      <a:lnTo>
                        <a:pt x="150" y="0"/>
                      </a:lnTo>
                      <a:lnTo>
                        <a:pt x="178" y="31"/>
                      </a:lnTo>
                      <a:lnTo>
                        <a:pt x="217" y="16"/>
                      </a:lnTo>
                      <a:lnTo>
                        <a:pt x="234" y="16"/>
                      </a:lnTo>
                      <a:lnTo>
                        <a:pt x="245" y="6"/>
                      </a:lnTo>
                      <a:lnTo>
                        <a:pt x="257" y="26"/>
                      </a:lnTo>
                      <a:lnTo>
                        <a:pt x="253" y="40"/>
                      </a:lnTo>
                      <a:lnTo>
                        <a:pt x="263" y="54"/>
                      </a:lnTo>
                      <a:lnTo>
                        <a:pt x="318" y="69"/>
                      </a:lnTo>
                      <a:lnTo>
                        <a:pt x="332" y="97"/>
                      </a:lnTo>
                      <a:lnTo>
                        <a:pt x="334" y="123"/>
                      </a:lnTo>
                      <a:lnTo>
                        <a:pt x="321" y="139"/>
                      </a:lnTo>
                      <a:lnTo>
                        <a:pt x="334" y="156"/>
                      </a:lnTo>
                      <a:lnTo>
                        <a:pt x="333" y="166"/>
                      </a:lnTo>
                      <a:lnTo>
                        <a:pt x="308" y="173"/>
                      </a:lnTo>
                      <a:lnTo>
                        <a:pt x="298" y="188"/>
                      </a:lnTo>
                      <a:lnTo>
                        <a:pt x="307" y="203"/>
                      </a:lnTo>
                      <a:lnTo>
                        <a:pt x="326" y="208"/>
                      </a:lnTo>
                      <a:lnTo>
                        <a:pt x="364" y="210"/>
                      </a:lnTo>
                      <a:lnTo>
                        <a:pt x="388" y="223"/>
                      </a:lnTo>
                      <a:lnTo>
                        <a:pt x="395" y="245"/>
                      </a:lnTo>
                      <a:lnTo>
                        <a:pt x="372" y="243"/>
                      </a:lnTo>
                      <a:lnTo>
                        <a:pt x="346" y="257"/>
                      </a:lnTo>
                      <a:lnTo>
                        <a:pt x="309" y="288"/>
                      </a:lnTo>
                      <a:lnTo>
                        <a:pt x="279" y="293"/>
                      </a:lnTo>
                      <a:lnTo>
                        <a:pt x="257" y="274"/>
                      </a:lnTo>
                      <a:lnTo>
                        <a:pt x="199" y="265"/>
                      </a:lnTo>
                      <a:lnTo>
                        <a:pt x="176" y="282"/>
                      </a:lnTo>
                      <a:lnTo>
                        <a:pt x="148" y="239"/>
                      </a:lnTo>
                      <a:lnTo>
                        <a:pt x="126" y="234"/>
                      </a:lnTo>
                      <a:lnTo>
                        <a:pt x="97" y="245"/>
                      </a:lnTo>
                      <a:lnTo>
                        <a:pt x="86" y="212"/>
                      </a:lnTo>
                      <a:lnTo>
                        <a:pt x="0" y="201"/>
                      </a:lnTo>
                      <a:lnTo>
                        <a:pt x="1" y="178"/>
                      </a:lnTo>
                      <a:lnTo>
                        <a:pt x="11" y="144"/>
                      </a:lnTo>
                      <a:lnTo>
                        <a:pt x="37" y="130"/>
                      </a:lnTo>
                      <a:lnTo>
                        <a:pt x="46" y="115"/>
                      </a:lnTo>
                      <a:lnTo>
                        <a:pt x="40" y="95"/>
                      </a:lnTo>
                      <a:lnTo>
                        <a:pt x="62" y="72"/>
                      </a:lnTo>
                      <a:lnTo>
                        <a:pt x="94" y="64"/>
                      </a:lnTo>
                      <a:lnTo>
                        <a:pt x="104" y="66"/>
                      </a:lnTo>
                      <a:lnTo>
                        <a:pt x="112" y="49"/>
                      </a:lnTo>
                      <a:lnTo>
                        <a:pt x="139" y="35"/>
                      </a:lnTo>
                      <a:lnTo>
                        <a:pt x="144" y="27"/>
                      </a:lnTo>
                      <a:lnTo>
                        <a:pt x="136" y="6"/>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9" name="Freeform 40">
                  <a:extLst>
                    <a:ext uri="{FF2B5EF4-FFF2-40B4-BE49-F238E27FC236}">
                      <a16:creationId xmlns:a16="http://schemas.microsoft.com/office/drawing/2014/main" id="{08EE1B13-E336-44B6-9548-FC30B893B16F}"/>
                    </a:ext>
                  </a:extLst>
                </p:cNvPr>
                <p:cNvSpPr>
                  <a:spLocks/>
                </p:cNvSpPr>
                <p:nvPr/>
              </p:nvSpPr>
              <p:spPr bwMode="auto">
                <a:xfrm>
                  <a:off x="4916488" y="4421188"/>
                  <a:ext cx="531813" cy="520700"/>
                </a:xfrm>
                <a:custGeom>
                  <a:avLst/>
                  <a:gdLst>
                    <a:gd name="T0" fmla="*/ 171 w 335"/>
                    <a:gd name="T1" fmla="*/ 0 h 328"/>
                    <a:gd name="T2" fmla="*/ 210 w 335"/>
                    <a:gd name="T3" fmla="*/ 33 h 328"/>
                    <a:gd name="T4" fmla="*/ 290 w 335"/>
                    <a:gd name="T5" fmla="*/ 11 h 328"/>
                    <a:gd name="T6" fmla="*/ 309 w 335"/>
                    <a:gd name="T7" fmla="*/ 25 h 328"/>
                    <a:gd name="T8" fmla="*/ 311 w 335"/>
                    <a:gd name="T9" fmla="*/ 50 h 328"/>
                    <a:gd name="T10" fmla="*/ 324 w 335"/>
                    <a:gd name="T11" fmla="*/ 63 h 328"/>
                    <a:gd name="T12" fmla="*/ 330 w 335"/>
                    <a:gd name="T13" fmla="*/ 81 h 328"/>
                    <a:gd name="T14" fmla="*/ 320 w 335"/>
                    <a:gd name="T15" fmla="*/ 127 h 328"/>
                    <a:gd name="T16" fmla="*/ 335 w 335"/>
                    <a:gd name="T17" fmla="*/ 136 h 328"/>
                    <a:gd name="T18" fmla="*/ 335 w 335"/>
                    <a:gd name="T19" fmla="*/ 173 h 328"/>
                    <a:gd name="T20" fmla="*/ 322 w 335"/>
                    <a:gd name="T21" fmla="*/ 179 h 328"/>
                    <a:gd name="T22" fmla="*/ 295 w 335"/>
                    <a:gd name="T23" fmla="*/ 179 h 328"/>
                    <a:gd name="T24" fmla="*/ 256 w 335"/>
                    <a:gd name="T25" fmla="*/ 213 h 328"/>
                    <a:gd name="T26" fmla="*/ 246 w 335"/>
                    <a:gd name="T27" fmla="*/ 223 h 328"/>
                    <a:gd name="T28" fmla="*/ 262 w 335"/>
                    <a:gd name="T29" fmla="*/ 255 h 328"/>
                    <a:gd name="T30" fmla="*/ 261 w 335"/>
                    <a:gd name="T31" fmla="*/ 278 h 328"/>
                    <a:gd name="T32" fmla="*/ 210 w 335"/>
                    <a:gd name="T33" fmla="*/ 285 h 328"/>
                    <a:gd name="T34" fmla="*/ 195 w 335"/>
                    <a:gd name="T35" fmla="*/ 300 h 328"/>
                    <a:gd name="T36" fmla="*/ 178 w 335"/>
                    <a:gd name="T37" fmla="*/ 292 h 328"/>
                    <a:gd name="T38" fmla="*/ 169 w 335"/>
                    <a:gd name="T39" fmla="*/ 299 h 328"/>
                    <a:gd name="T40" fmla="*/ 176 w 335"/>
                    <a:gd name="T41" fmla="*/ 309 h 328"/>
                    <a:gd name="T42" fmla="*/ 161 w 335"/>
                    <a:gd name="T43" fmla="*/ 320 h 328"/>
                    <a:gd name="T44" fmla="*/ 148 w 335"/>
                    <a:gd name="T45" fmla="*/ 302 h 328"/>
                    <a:gd name="T46" fmla="*/ 119 w 335"/>
                    <a:gd name="T47" fmla="*/ 328 h 328"/>
                    <a:gd name="T48" fmla="*/ 80 w 335"/>
                    <a:gd name="T49" fmla="*/ 324 h 328"/>
                    <a:gd name="T50" fmla="*/ 89 w 335"/>
                    <a:gd name="T51" fmla="*/ 302 h 328"/>
                    <a:gd name="T52" fmla="*/ 78 w 335"/>
                    <a:gd name="T53" fmla="*/ 302 h 328"/>
                    <a:gd name="T54" fmla="*/ 65 w 335"/>
                    <a:gd name="T55" fmla="*/ 312 h 328"/>
                    <a:gd name="T56" fmla="*/ 50 w 335"/>
                    <a:gd name="T57" fmla="*/ 288 h 328"/>
                    <a:gd name="T58" fmla="*/ 38 w 335"/>
                    <a:gd name="T59" fmla="*/ 280 h 328"/>
                    <a:gd name="T60" fmla="*/ 40 w 335"/>
                    <a:gd name="T61" fmla="*/ 263 h 328"/>
                    <a:gd name="T62" fmla="*/ 37 w 335"/>
                    <a:gd name="T63" fmla="*/ 259 h 328"/>
                    <a:gd name="T64" fmla="*/ 16 w 335"/>
                    <a:gd name="T65" fmla="*/ 268 h 328"/>
                    <a:gd name="T66" fmla="*/ 0 w 335"/>
                    <a:gd name="T67" fmla="*/ 216 h 328"/>
                    <a:gd name="T68" fmla="*/ 25 w 335"/>
                    <a:gd name="T69" fmla="*/ 186 h 328"/>
                    <a:gd name="T70" fmla="*/ 72 w 335"/>
                    <a:gd name="T71" fmla="*/ 131 h 328"/>
                    <a:gd name="T72" fmla="*/ 80 w 335"/>
                    <a:gd name="T73" fmla="*/ 107 h 328"/>
                    <a:gd name="T74" fmla="*/ 107 w 335"/>
                    <a:gd name="T75" fmla="*/ 90 h 328"/>
                    <a:gd name="T76" fmla="*/ 116 w 335"/>
                    <a:gd name="T77" fmla="*/ 70 h 328"/>
                    <a:gd name="T78" fmla="*/ 107 w 335"/>
                    <a:gd name="T79" fmla="*/ 22 h 328"/>
                    <a:gd name="T80" fmla="*/ 112 w 335"/>
                    <a:gd name="T81" fmla="*/ 17 h 328"/>
                    <a:gd name="T82" fmla="*/ 127 w 335"/>
                    <a:gd name="T83" fmla="*/ 5 h 328"/>
                    <a:gd name="T84" fmla="*/ 171 w 335"/>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 h="328">
                      <a:moveTo>
                        <a:pt x="171" y="0"/>
                      </a:moveTo>
                      <a:lnTo>
                        <a:pt x="210" y="33"/>
                      </a:lnTo>
                      <a:lnTo>
                        <a:pt x="290" y="11"/>
                      </a:lnTo>
                      <a:lnTo>
                        <a:pt x="309" y="25"/>
                      </a:lnTo>
                      <a:lnTo>
                        <a:pt x="311" y="50"/>
                      </a:lnTo>
                      <a:lnTo>
                        <a:pt x="324" y="63"/>
                      </a:lnTo>
                      <a:lnTo>
                        <a:pt x="330" y="81"/>
                      </a:lnTo>
                      <a:lnTo>
                        <a:pt x="320" y="127"/>
                      </a:lnTo>
                      <a:lnTo>
                        <a:pt x="335" y="136"/>
                      </a:lnTo>
                      <a:lnTo>
                        <a:pt x="335" y="173"/>
                      </a:lnTo>
                      <a:lnTo>
                        <a:pt x="322" y="179"/>
                      </a:lnTo>
                      <a:lnTo>
                        <a:pt x="295" y="179"/>
                      </a:lnTo>
                      <a:lnTo>
                        <a:pt x="256" y="213"/>
                      </a:lnTo>
                      <a:lnTo>
                        <a:pt x="246" y="223"/>
                      </a:lnTo>
                      <a:lnTo>
                        <a:pt x="262" y="255"/>
                      </a:lnTo>
                      <a:lnTo>
                        <a:pt x="261" y="278"/>
                      </a:lnTo>
                      <a:lnTo>
                        <a:pt x="210" y="285"/>
                      </a:lnTo>
                      <a:lnTo>
                        <a:pt x="195" y="300"/>
                      </a:lnTo>
                      <a:lnTo>
                        <a:pt x="178" y="292"/>
                      </a:lnTo>
                      <a:lnTo>
                        <a:pt x="169" y="299"/>
                      </a:lnTo>
                      <a:lnTo>
                        <a:pt x="176" y="309"/>
                      </a:lnTo>
                      <a:lnTo>
                        <a:pt x="161" y="320"/>
                      </a:lnTo>
                      <a:lnTo>
                        <a:pt x="148" y="302"/>
                      </a:lnTo>
                      <a:lnTo>
                        <a:pt x="119" y="328"/>
                      </a:lnTo>
                      <a:lnTo>
                        <a:pt x="80" y="324"/>
                      </a:lnTo>
                      <a:lnTo>
                        <a:pt x="89" y="302"/>
                      </a:lnTo>
                      <a:lnTo>
                        <a:pt x="78" y="302"/>
                      </a:lnTo>
                      <a:lnTo>
                        <a:pt x="65" y="312"/>
                      </a:lnTo>
                      <a:lnTo>
                        <a:pt x="50" y="288"/>
                      </a:lnTo>
                      <a:lnTo>
                        <a:pt x="38" y="280"/>
                      </a:lnTo>
                      <a:lnTo>
                        <a:pt x="40" y="263"/>
                      </a:lnTo>
                      <a:lnTo>
                        <a:pt x="37" y="259"/>
                      </a:lnTo>
                      <a:lnTo>
                        <a:pt x="16" y="268"/>
                      </a:lnTo>
                      <a:lnTo>
                        <a:pt x="0" y="216"/>
                      </a:lnTo>
                      <a:lnTo>
                        <a:pt x="25" y="186"/>
                      </a:lnTo>
                      <a:lnTo>
                        <a:pt x="72" y="131"/>
                      </a:lnTo>
                      <a:lnTo>
                        <a:pt x="80" y="107"/>
                      </a:lnTo>
                      <a:lnTo>
                        <a:pt x="107" y="90"/>
                      </a:lnTo>
                      <a:lnTo>
                        <a:pt x="116" y="70"/>
                      </a:lnTo>
                      <a:lnTo>
                        <a:pt x="107" y="22"/>
                      </a:lnTo>
                      <a:lnTo>
                        <a:pt x="112" y="17"/>
                      </a:lnTo>
                      <a:lnTo>
                        <a:pt x="127" y="5"/>
                      </a:lnTo>
                      <a:lnTo>
                        <a:pt x="17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69" name="Groupe 68">
                <a:extLst>
                  <a:ext uri="{FF2B5EF4-FFF2-40B4-BE49-F238E27FC236}">
                    <a16:creationId xmlns:a16="http://schemas.microsoft.com/office/drawing/2014/main" id="{6C395CF4-AB7E-4EEA-9B06-AD9054805226}"/>
                  </a:ext>
                </a:extLst>
              </p:cNvPr>
              <p:cNvGrpSpPr/>
              <p:nvPr/>
            </p:nvGrpSpPr>
            <p:grpSpPr>
              <a:xfrm>
                <a:off x="7298551" y="2634873"/>
                <a:ext cx="1276470" cy="1089021"/>
                <a:chOff x="5278438" y="4189413"/>
                <a:chExt cx="2801938" cy="2578032"/>
              </a:xfrm>
              <a:solidFill>
                <a:srgbClr val="55555F"/>
              </a:solidFill>
            </p:grpSpPr>
            <p:sp>
              <p:nvSpPr>
                <p:cNvPr id="161" name="Freeform 7">
                  <a:extLst>
                    <a:ext uri="{FF2B5EF4-FFF2-40B4-BE49-F238E27FC236}">
                      <a16:creationId xmlns:a16="http://schemas.microsoft.com/office/drawing/2014/main" id="{A6EDA401-2D65-4351-8CA3-BA385ECFD23A}"/>
                    </a:ext>
                  </a:extLst>
                </p:cNvPr>
                <p:cNvSpPr>
                  <a:spLocks/>
                </p:cNvSpPr>
                <p:nvPr/>
              </p:nvSpPr>
              <p:spPr bwMode="auto">
                <a:xfrm>
                  <a:off x="7645401" y="5699057"/>
                  <a:ext cx="434975" cy="792163"/>
                </a:xfrm>
                <a:custGeom>
                  <a:avLst/>
                  <a:gdLst>
                    <a:gd name="T0" fmla="*/ 208 w 274"/>
                    <a:gd name="T1" fmla="*/ 0 h 499"/>
                    <a:gd name="T2" fmla="*/ 237 w 274"/>
                    <a:gd name="T3" fmla="*/ 5 h 499"/>
                    <a:gd name="T4" fmla="*/ 233 w 274"/>
                    <a:gd name="T5" fmla="*/ 31 h 499"/>
                    <a:gd name="T6" fmla="*/ 252 w 274"/>
                    <a:gd name="T7" fmla="*/ 88 h 499"/>
                    <a:gd name="T8" fmla="*/ 237 w 274"/>
                    <a:gd name="T9" fmla="*/ 130 h 499"/>
                    <a:gd name="T10" fmla="*/ 248 w 274"/>
                    <a:gd name="T11" fmla="*/ 168 h 499"/>
                    <a:gd name="T12" fmla="*/ 262 w 274"/>
                    <a:gd name="T13" fmla="*/ 192 h 499"/>
                    <a:gd name="T14" fmla="*/ 274 w 274"/>
                    <a:gd name="T15" fmla="*/ 348 h 499"/>
                    <a:gd name="T16" fmla="*/ 231 w 274"/>
                    <a:gd name="T17" fmla="*/ 431 h 499"/>
                    <a:gd name="T18" fmla="*/ 228 w 274"/>
                    <a:gd name="T19" fmla="*/ 446 h 499"/>
                    <a:gd name="T20" fmla="*/ 219 w 274"/>
                    <a:gd name="T21" fmla="*/ 455 h 499"/>
                    <a:gd name="T22" fmla="*/ 227 w 274"/>
                    <a:gd name="T23" fmla="*/ 499 h 499"/>
                    <a:gd name="T24" fmla="*/ 190 w 274"/>
                    <a:gd name="T25" fmla="*/ 470 h 499"/>
                    <a:gd name="T26" fmla="*/ 125 w 274"/>
                    <a:gd name="T27" fmla="*/ 391 h 499"/>
                    <a:gd name="T28" fmla="*/ 117 w 274"/>
                    <a:gd name="T29" fmla="*/ 346 h 499"/>
                    <a:gd name="T30" fmla="*/ 95 w 274"/>
                    <a:gd name="T31" fmla="*/ 316 h 499"/>
                    <a:gd name="T32" fmla="*/ 71 w 274"/>
                    <a:gd name="T33" fmla="*/ 301 h 499"/>
                    <a:gd name="T34" fmla="*/ 45 w 274"/>
                    <a:gd name="T35" fmla="*/ 289 h 499"/>
                    <a:gd name="T36" fmla="*/ 0 w 274"/>
                    <a:gd name="T37" fmla="*/ 238 h 499"/>
                    <a:gd name="T38" fmla="*/ 2 w 274"/>
                    <a:gd name="T39" fmla="*/ 212 h 499"/>
                    <a:gd name="T40" fmla="*/ 15 w 274"/>
                    <a:gd name="T41" fmla="*/ 204 h 499"/>
                    <a:gd name="T42" fmla="*/ 10 w 274"/>
                    <a:gd name="T43" fmla="*/ 183 h 499"/>
                    <a:gd name="T44" fmla="*/ 25 w 274"/>
                    <a:gd name="T45" fmla="*/ 182 h 499"/>
                    <a:gd name="T46" fmla="*/ 35 w 274"/>
                    <a:gd name="T47" fmla="*/ 185 h 499"/>
                    <a:gd name="T48" fmla="*/ 48 w 274"/>
                    <a:gd name="T49" fmla="*/ 168 h 499"/>
                    <a:gd name="T50" fmla="*/ 78 w 274"/>
                    <a:gd name="T51" fmla="*/ 154 h 499"/>
                    <a:gd name="T52" fmla="*/ 95 w 274"/>
                    <a:gd name="T53" fmla="*/ 154 h 499"/>
                    <a:gd name="T54" fmla="*/ 119 w 274"/>
                    <a:gd name="T55" fmla="*/ 140 h 499"/>
                    <a:gd name="T56" fmla="*/ 119 w 274"/>
                    <a:gd name="T57" fmla="*/ 127 h 499"/>
                    <a:gd name="T58" fmla="*/ 153 w 274"/>
                    <a:gd name="T59" fmla="*/ 109 h 499"/>
                    <a:gd name="T60" fmla="*/ 184 w 274"/>
                    <a:gd name="T61" fmla="*/ 133 h 499"/>
                    <a:gd name="T62" fmla="*/ 198 w 274"/>
                    <a:gd name="T63" fmla="*/ 119 h 499"/>
                    <a:gd name="T64" fmla="*/ 196 w 274"/>
                    <a:gd name="T65" fmla="*/ 68 h 499"/>
                    <a:gd name="T66" fmla="*/ 202 w 274"/>
                    <a:gd name="T67" fmla="*/ 24 h 499"/>
                    <a:gd name="T68" fmla="*/ 193 w 274"/>
                    <a:gd name="T69" fmla="*/ 15 h 499"/>
                    <a:gd name="T70" fmla="*/ 199 w 274"/>
                    <a:gd name="T71" fmla="*/ 4 h 499"/>
                    <a:gd name="T72" fmla="*/ 208 w 274"/>
                    <a:gd name="T7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4" h="499">
                      <a:moveTo>
                        <a:pt x="208" y="0"/>
                      </a:moveTo>
                      <a:lnTo>
                        <a:pt x="237" y="5"/>
                      </a:lnTo>
                      <a:lnTo>
                        <a:pt x="233" y="31"/>
                      </a:lnTo>
                      <a:lnTo>
                        <a:pt x="252" y="88"/>
                      </a:lnTo>
                      <a:lnTo>
                        <a:pt x="237" y="130"/>
                      </a:lnTo>
                      <a:lnTo>
                        <a:pt x="248" y="168"/>
                      </a:lnTo>
                      <a:lnTo>
                        <a:pt x="262" y="192"/>
                      </a:lnTo>
                      <a:lnTo>
                        <a:pt x="274" y="348"/>
                      </a:lnTo>
                      <a:lnTo>
                        <a:pt x="231" y="431"/>
                      </a:lnTo>
                      <a:lnTo>
                        <a:pt x="228" y="446"/>
                      </a:lnTo>
                      <a:lnTo>
                        <a:pt x="219" y="455"/>
                      </a:lnTo>
                      <a:lnTo>
                        <a:pt x="227" y="499"/>
                      </a:lnTo>
                      <a:lnTo>
                        <a:pt x="190" y="470"/>
                      </a:lnTo>
                      <a:lnTo>
                        <a:pt x="125" y="391"/>
                      </a:lnTo>
                      <a:lnTo>
                        <a:pt x="117" y="346"/>
                      </a:lnTo>
                      <a:lnTo>
                        <a:pt x="95" y="316"/>
                      </a:lnTo>
                      <a:lnTo>
                        <a:pt x="71" y="301"/>
                      </a:lnTo>
                      <a:lnTo>
                        <a:pt x="45" y="289"/>
                      </a:lnTo>
                      <a:lnTo>
                        <a:pt x="0" y="238"/>
                      </a:lnTo>
                      <a:lnTo>
                        <a:pt x="2" y="212"/>
                      </a:lnTo>
                      <a:lnTo>
                        <a:pt x="15" y="204"/>
                      </a:lnTo>
                      <a:lnTo>
                        <a:pt x="10" y="183"/>
                      </a:lnTo>
                      <a:lnTo>
                        <a:pt x="25" y="182"/>
                      </a:lnTo>
                      <a:lnTo>
                        <a:pt x="35" y="185"/>
                      </a:lnTo>
                      <a:lnTo>
                        <a:pt x="48" y="168"/>
                      </a:lnTo>
                      <a:lnTo>
                        <a:pt x="78" y="154"/>
                      </a:lnTo>
                      <a:lnTo>
                        <a:pt x="95" y="154"/>
                      </a:lnTo>
                      <a:lnTo>
                        <a:pt x="119" y="140"/>
                      </a:lnTo>
                      <a:lnTo>
                        <a:pt x="119" y="127"/>
                      </a:lnTo>
                      <a:lnTo>
                        <a:pt x="153" y="109"/>
                      </a:lnTo>
                      <a:lnTo>
                        <a:pt x="184" y="133"/>
                      </a:lnTo>
                      <a:lnTo>
                        <a:pt x="198" y="119"/>
                      </a:lnTo>
                      <a:lnTo>
                        <a:pt x="196" y="68"/>
                      </a:lnTo>
                      <a:lnTo>
                        <a:pt x="202" y="24"/>
                      </a:lnTo>
                      <a:lnTo>
                        <a:pt x="193" y="15"/>
                      </a:lnTo>
                      <a:lnTo>
                        <a:pt x="199" y="4"/>
                      </a:lnTo>
                      <a:lnTo>
                        <a:pt x="20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2" name="Freeform 8">
                  <a:extLst>
                    <a:ext uri="{FF2B5EF4-FFF2-40B4-BE49-F238E27FC236}">
                      <a16:creationId xmlns:a16="http://schemas.microsoft.com/office/drawing/2014/main" id="{6105510F-448A-4559-9854-23C062161AF0}"/>
                    </a:ext>
                  </a:extLst>
                </p:cNvPr>
                <p:cNvSpPr>
                  <a:spLocks/>
                </p:cNvSpPr>
                <p:nvPr/>
              </p:nvSpPr>
              <p:spPr bwMode="auto">
                <a:xfrm>
                  <a:off x="7593014" y="6076882"/>
                  <a:ext cx="412750" cy="690563"/>
                </a:xfrm>
                <a:custGeom>
                  <a:avLst/>
                  <a:gdLst>
                    <a:gd name="T0" fmla="*/ 78 w 260"/>
                    <a:gd name="T1" fmla="*/ 51 h 435"/>
                    <a:gd name="T2" fmla="*/ 128 w 260"/>
                    <a:gd name="T3" fmla="*/ 78 h 435"/>
                    <a:gd name="T4" fmla="*/ 158 w 260"/>
                    <a:gd name="T5" fmla="*/ 153 h 435"/>
                    <a:gd name="T6" fmla="*/ 260 w 260"/>
                    <a:gd name="T7" fmla="*/ 261 h 435"/>
                    <a:gd name="T8" fmla="*/ 250 w 260"/>
                    <a:gd name="T9" fmla="*/ 303 h 435"/>
                    <a:gd name="T10" fmla="*/ 246 w 260"/>
                    <a:gd name="T11" fmla="*/ 330 h 435"/>
                    <a:gd name="T12" fmla="*/ 232 w 260"/>
                    <a:gd name="T13" fmla="*/ 338 h 435"/>
                    <a:gd name="T14" fmla="*/ 244 w 260"/>
                    <a:gd name="T15" fmla="*/ 341 h 435"/>
                    <a:gd name="T16" fmla="*/ 223 w 260"/>
                    <a:gd name="T17" fmla="*/ 372 h 435"/>
                    <a:gd name="T18" fmla="*/ 213 w 260"/>
                    <a:gd name="T19" fmla="*/ 409 h 435"/>
                    <a:gd name="T20" fmla="*/ 203 w 260"/>
                    <a:gd name="T21" fmla="*/ 435 h 435"/>
                    <a:gd name="T22" fmla="*/ 167 w 260"/>
                    <a:gd name="T23" fmla="*/ 421 h 435"/>
                    <a:gd name="T24" fmla="*/ 167 w 260"/>
                    <a:gd name="T25" fmla="*/ 401 h 435"/>
                    <a:gd name="T26" fmla="*/ 150 w 260"/>
                    <a:gd name="T27" fmla="*/ 395 h 435"/>
                    <a:gd name="T28" fmla="*/ 102 w 260"/>
                    <a:gd name="T29" fmla="*/ 376 h 435"/>
                    <a:gd name="T30" fmla="*/ 78 w 260"/>
                    <a:gd name="T31" fmla="*/ 360 h 435"/>
                    <a:gd name="T32" fmla="*/ 78 w 260"/>
                    <a:gd name="T33" fmla="*/ 332 h 435"/>
                    <a:gd name="T34" fmla="*/ 98 w 260"/>
                    <a:gd name="T35" fmla="*/ 308 h 435"/>
                    <a:gd name="T36" fmla="*/ 72 w 260"/>
                    <a:gd name="T37" fmla="*/ 292 h 435"/>
                    <a:gd name="T38" fmla="*/ 39 w 260"/>
                    <a:gd name="T39" fmla="*/ 288 h 435"/>
                    <a:gd name="T40" fmla="*/ 48 w 260"/>
                    <a:gd name="T41" fmla="*/ 273 h 435"/>
                    <a:gd name="T42" fmla="*/ 67 w 260"/>
                    <a:gd name="T43" fmla="*/ 257 h 435"/>
                    <a:gd name="T44" fmla="*/ 78 w 260"/>
                    <a:gd name="T45" fmla="*/ 213 h 435"/>
                    <a:gd name="T46" fmla="*/ 19 w 260"/>
                    <a:gd name="T47" fmla="*/ 216 h 435"/>
                    <a:gd name="T48" fmla="*/ 34 w 260"/>
                    <a:gd name="T49" fmla="*/ 178 h 435"/>
                    <a:gd name="T50" fmla="*/ 52 w 260"/>
                    <a:gd name="T51" fmla="*/ 153 h 435"/>
                    <a:gd name="T52" fmla="*/ 8 w 260"/>
                    <a:gd name="T53" fmla="*/ 122 h 435"/>
                    <a:gd name="T54" fmla="*/ 40 w 260"/>
                    <a:gd name="T55" fmla="*/ 65 h 435"/>
                    <a:gd name="T56" fmla="*/ 13 w 260"/>
                    <a:gd name="T57" fmla="*/ 49 h 435"/>
                    <a:gd name="T58" fmla="*/ 2 w 260"/>
                    <a:gd name="T59" fmla="*/ 34 h 435"/>
                    <a:gd name="T60" fmla="*/ 4 w 260"/>
                    <a:gd name="T61" fmla="*/ 9 h 435"/>
                    <a:gd name="T62" fmla="*/ 33 w 260"/>
                    <a:gd name="T6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435">
                      <a:moveTo>
                        <a:pt x="33" y="0"/>
                      </a:moveTo>
                      <a:lnTo>
                        <a:pt x="78" y="51"/>
                      </a:lnTo>
                      <a:lnTo>
                        <a:pt x="104" y="63"/>
                      </a:lnTo>
                      <a:lnTo>
                        <a:pt x="128" y="78"/>
                      </a:lnTo>
                      <a:lnTo>
                        <a:pt x="150" y="108"/>
                      </a:lnTo>
                      <a:lnTo>
                        <a:pt x="158" y="153"/>
                      </a:lnTo>
                      <a:lnTo>
                        <a:pt x="223" y="232"/>
                      </a:lnTo>
                      <a:lnTo>
                        <a:pt x="260" y="261"/>
                      </a:lnTo>
                      <a:lnTo>
                        <a:pt x="257" y="288"/>
                      </a:lnTo>
                      <a:lnTo>
                        <a:pt x="250" y="303"/>
                      </a:lnTo>
                      <a:lnTo>
                        <a:pt x="257" y="317"/>
                      </a:lnTo>
                      <a:lnTo>
                        <a:pt x="246" y="330"/>
                      </a:lnTo>
                      <a:lnTo>
                        <a:pt x="235" y="331"/>
                      </a:lnTo>
                      <a:lnTo>
                        <a:pt x="232" y="338"/>
                      </a:lnTo>
                      <a:lnTo>
                        <a:pt x="235" y="344"/>
                      </a:lnTo>
                      <a:lnTo>
                        <a:pt x="244" y="341"/>
                      </a:lnTo>
                      <a:lnTo>
                        <a:pt x="250" y="345"/>
                      </a:lnTo>
                      <a:lnTo>
                        <a:pt x="223" y="372"/>
                      </a:lnTo>
                      <a:lnTo>
                        <a:pt x="223" y="394"/>
                      </a:lnTo>
                      <a:lnTo>
                        <a:pt x="213" y="409"/>
                      </a:lnTo>
                      <a:lnTo>
                        <a:pt x="212" y="427"/>
                      </a:lnTo>
                      <a:lnTo>
                        <a:pt x="203" y="435"/>
                      </a:lnTo>
                      <a:lnTo>
                        <a:pt x="178" y="420"/>
                      </a:lnTo>
                      <a:lnTo>
                        <a:pt x="167" y="421"/>
                      </a:lnTo>
                      <a:lnTo>
                        <a:pt x="162" y="415"/>
                      </a:lnTo>
                      <a:lnTo>
                        <a:pt x="167" y="401"/>
                      </a:lnTo>
                      <a:lnTo>
                        <a:pt x="165" y="395"/>
                      </a:lnTo>
                      <a:lnTo>
                        <a:pt x="150" y="395"/>
                      </a:lnTo>
                      <a:lnTo>
                        <a:pt x="124" y="384"/>
                      </a:lnTo>
                      <a:lnTo>
                        <a:pt x="102" y="376"/>
                      </a:lnTo>
                      <a:lnTo>
                        <a:pt x="96" y="361"/>
                      </a:lnTo>
                      <a:lnTo>
                        <a:pt x="78" y="360"/>
                      </a:lnTo>
                      <a:lnTo>
                        <a:pt x="73" y="350"/>
                      </a:lnTo>
                      <a:lnTo>
                        <a:pt x="78" y="332"/>
                      </a:lnTo>
                      <a:lnTo>
                        <a:pt x="93" y="321"/>
                      </a:lnTo>
                      <a:lnTo>
                        <a:pt x="98" y="308"/>
                      </a:lnTo>
                      <a:lnTo>
                        <a:pt x="93" y="297"/>
                      </a:lnTo>
                      <a:lnTo>
                        <a:pt x="72" y="292"/>
                      </a:lnTo>
                      <a:lnTo>
                        <a:pt x="67" y="285"/>
                      </a:lnTo>
                      <a:lnTo>
                        <a:pt x="39" y="288"/>
                      </a:lnTo>
                      <a:lnTo>
                        <a:pt x="35" y="286"/>
                      </a:lnTo>
                      <a:lnTo>
                        <a:pt x="48" y="273"/>
                      </a:lnTo>
                      <a:lnTo>
                        <a:pt x="47" y="261"/>
                      </a:lnTo>
                      <a:lnTo>
                        <a:pt x="67" y="257"/>
                      </a:lnTo>
                      <a:lnTo>
                        <a:pt x="73" y="238"/>
                      </a:lnTo>
                      <a:lnTo>
                        <a:pt x="78" y="213"/>
                      </a:lnTo>
                      <a:lnTo>
                        <a:pt x="61" y="213"/>
                      </a:lnTo>
                      <a:lnTo>
                        <a:pt x="19" y="216"/>
                      </a:lnTo>
                      <a:lnTo>
                        <a:pt x="14" y="202"/>
                      </a:lnTo>
                      <a:lnTo>
                        <a:pt x="34" y="178"/>
                      </a:lnTo>
                      <a:lnTo>
                        <a:pt x="43" y="164"/>
                      </a:lnTo>
                      <a:lnTo>
                        <a:pt x="52" y="153"/>
                      </a:lnTo>
                      <a:lnTo>
                        <a:pt x="49" y="139"/>
                      </a:lnTo>
                      <a:lnTo>
                        <a:pt x="8" y="122"/>
                      </a:lnTo>
                      <a:lnTo>
                        <a:pt x="7" y="82"/>
                      </a:lnTo>
                      <a:lnTo>
                        <a:pt x="40" y="65"/>
                      </a:lnTo>
                      <a:lnTo>
                        <a:pt x="32" y="54"/>
                      </a:lnTo>
                      <a:lnTo>
                        <a:pt x="13" y="49"/>
                      </a:lnTo>
                      <a:lnTo>
                        <a:pt x="17" y="35"/>
                      </a:lnTo>
                      <a:lnTo>
                        <a:pt x="2" y="34"/>
                      </a:lnTo>
                      <a:lnTo>
                        <a:pt x="0" y="13"/>
                      </a:lnTo>
                      <a:lnTo>
                        <a:pt x="4" y="9"/>
                      </a:lnTo>
                      <a:lnTo>
                        <a:pt x="12" y="16"/>
                      </a:lnTo>
                      <a:lnTo>
                        <a:pt x="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3" name="Freeform 41">
                  <a:extLst>
                    <a:ext uri="{FF2B5EF4-FFF2-40B4-BE49-F238E27FC236}">
                      <a16:creationId xmlns:a16="http://schemas.microsoft.com/office/drawing/2014/main" id="{9609EBA5-7D7F-4A37-B0C5-18E319164B2A}"/>
                    </a:ext>
                  </a:extLst>
                </p:cNvPr>
                <p:cNvSpPr>
                  <a:spLocks/>
                </p:cNvSpPr>
                <p:nvPr/>
              </p:nvSpPr>
              <p:spPr bwMode="auto">
                <a:xfrm>
                  <a:off x="5332413" y="5764213"/>
                  <a:ext cx="668338" cy="371475"/>
                </a:xfrm>
                <a:custGeom>
                  <a:avLst/>
                  <a:gdLst>
                    <a:gd name="T0" fmla="*/ 324 w 421"/>
                    <a:gd name="T1" fmla="*/ 0 h 234"/>
                    <a:gd name="T2" fmla="*/ 347 w 421"/>
                    <a:gd name="T3" fmla="*/ 8 h 234"/>
                    <a:gd name="T4" fmla="*/ 373 w 421"/>
                    <a:gd name="T5" fmla="*/ 13 h 234"/>
                    <a:gd name="T6" fmla="*/ 371 w 421"/>
                    <a:gd name="T7" fmla="*/ 48 h 234"/>
                    <a:gd name="T8" fmla="*/ 376 w 421"/>
                    <a:gd name="T9" fmla="*/ 124 h 234"/>
                    <a:gd name="T10" fmla="*/ 395 w 421"/>
                    <a:gd name="T11" fmla="*/ 139 h 234"/>
                    <a:gd name="T12" fmla="*/ 404 w 421"/>
                    <a:gd name="T13" fmla="*/ 145 h 234"/>
                    <a:gd name="T14" fmla="*/ 416 w 421"/>
                    <a:gd name="T15" fmla="*/ 175 h 234"/>
                    <a:gd name="T16" fmla="*/ 421 w 421"/>
                    <a:gd name="T17" fmla="*/ 186 h 234"/>
                    <a:gd name="T18" fmla="*/ 415 w 421"/>
                    <a:gd name="T19" fmla="*/ 193 h 234"/>
                    <a:gd name="T20" fmla="*/ 400 w 421"/>
                    <a:gd name="T21" fmla="*/ 189 h 234"/>
                    <a:gd name="T22" fmla="*/ 374 w 421"/>
                    <a:gd name="T23" fmla="*/ 171 h 234"/>
                    <a:gd name="T24" fmla="*/ 330 w 421"/>
                    <a:gd name="T25" fmla="*/ 175 h 234"/>
                    <a:gd name="T26" fmla="*/ 270 w 421"/>
                    <a:gd name="T27" fmla="*/ 206 h 234"/>
                    <a:gd name="T28" fmla="*/ 235 w 421"/>
                    <a:gd name="T29" fmla="*/ 229 h 234"/>
                    <a:gd name="T30" fmla="*/ 169 w 421"/>
                    <a:gd name="T31" fmla="*/ 205 h 234"/>
                    <a:gd name="T32" fmla="*/ 129 w 421"/>
                    <a:gd name="T33" fmla="*/ 210 h 234"/>
                    <a:gd name="T34" fmla="*/ 99 w 421"/>
                    <a:gd name="T35" fmla="*/ 234 h 234"/>
                    <a:gd name="T36" fmla="*/ 78 w 421"/>
                    <a:gd name="T37" fmla="*/ 230 h 234"/>
                    <a:gd name="T38" fmla="*/ 53 w 421"/>
                    <a:gd name="T39" fmla="*/ 195 h 234"/>
                    <a:gd name="T40" fmla="*/ 6 w 421"/>
                    <a:gd name="T41" fmla="*/ 183 h 234"/>
                    <a:gd name="T42" fmla="*/ 0 w 421"/>
                    <a:gd name="T43" fmla="*/ 174 h 234"/>
                    <a:gd name="T44" fmla="*/ 0 w 421"/>
                    <a:gd name="T45" fmla="*/ 150 h 234"/>
                    <a:gd name="T46" fmla="*/ 30 w 421"/>
                    <a:gd name="T47" fmla="*/ 145 h 234"/>
                    <a:gd name="T48" fmla="*/ 67 w 421"/>
                    <a:gd name="T49" fmla="*/ 114 h 234"/>
                    <a:gd name="T50" fmla="*/ 93 w 421"/>
                    <a:gd name="T51" fmla="*/ 100 h 234"/>
                    <a:gd name="T52" fmla="*/ 116 w 421"/>
                    <a:gd name="T53" fmla="*/ 102 h 234"/>
                    <a:gd name="T54" fmla="*/ 137 w 421"/>
                    <a:gd name="T55" fmla="*/ 104 h 234"/>
                    <a:gd name="T56" fmla="*/ 161 w 421"/>
                    <a:gd name="T57" fmla="*/ 87 h 234"/>
                    <a:gd name="T58" fmla="*/ 168 w 421"/>
                    <a:gd name="T59" fmla="*/ 62 h 234"/>
                    <a:gd name="T60" fmla="*/ 163 w 421"/>
                    <a:gd name="T61" fmla="*/ 36 h 234"/>
                    <a:gd name="T62" fmla="*/ 176 w 421"/>
                    <a:gd name="T63" fmla="*/ 23 h 234"/>
                    <a:gd name="T64" fmla="*/ 263 w 421"/>
                    <a:gd name="T65" fmla="*/ 30 h 234"/>
                    <a:gd name="T66" fmla="*/ 276 w 421"/>
                    <a:gd name="T67" fmla="*/ 33 h 234"/>
                    <a:gd name="T68" fmla="*/ 285 w 421"/>
                    <a:gd name="T69" fmla="*/ 21 h 234"/>
                    <a:gd name="T70" fmla="*/ 306 w 421"/>
                    <a:gd name="T71" fmla="*/ 1 h 234"/>
                    <a:gd name="T72" fmla="*/ 324 w 421"/>
                    <a:gd name="T7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34">
                      <a:moveTo>
                        <a:pt x="324" y="0"/>
                      </a:moveTo>
                      <a:lnTo>
                        <a:pt x="347" y="8"/>
                      </a:lnTo>
                      <a:lnTo>
                        <a:pt x="373" y="13"/>
                      </a:lnTo>
                      <a:lnTo>
                        <a:pt x="371" y="48"/>
                      </a:lnTo>
                      <a:lnTo>
                        <a:pt x="376" y="124"/>
                      </a:lnTo>
                      <a:lnTo>
                        <a:pt x="395" y="139"/>
                      </a:lnTo>
                      <a:lnTo>
                        <a:pt x="404" y="145"/>
                      </a:lnTo>
                      <a:lnTo>
                        <a:pt x="416" y="175"/>
                      </a:lnTo>
                      <a:lnTo>
                        <a:pt x="421" y="186"/>
                      </a:lnTo>
                      <a:lnTo>
                        <a:pt x="415" y="193"/>
                      </a:lnTo>
                      <a:lnTo>
                        <a:pt x="400" y="189"/>
                      </a:lnTo>
                      <a:lnTo>
                        <a:pt x="374" y="171"/>
                      </a:lnTo>
                      <a:lnTo>
                        <a:pt x="330" y="175"/>
                      </a:lnTo>
                      <a:lnTo>
                        <a:pt x="270" y="206"/>
                      </a:lnTo>
                      <a:lnTo>
                        <a:pt x="235" y="229"/>
                      </a:lnTo>
                      <a:lnTo>
                        <a:pt x="169" y="205"/>
                      </a:lnTo>
                      <a:lnTo>
                        <a:pt x="129" y="210"/>
                      </a:lnTo>
                      <a:lnTo>
                        <a:pt x="99" y="234"/>
                      </a:lnTo>
                      <a:lnTo>
                        <a:pt x="78" y="230"/>
                      </a:lnTo>
                      <a:lnTo>
                        <a:pt x="53" y="195"/>
                      </a:lnTo>
                      <a:lnTo>
                        <a:pt x="6" y="183"/>
                      </a:lnTo>
                      <a:lnTo>
                        <a:pt x="0" y="174"/>
                      </a:lnTo>
                      <a:lnTo>
                        <a:pt x="0" y="150"/>
                      </a:lnTo>
                      <a:lnTo>
                        <a:pt x="30" y="145"/>
                      </a:lnTo>
                      <a:lnTo>
                        <a:pt x="67" y="114"/>
                      </a:lnTo>
                      <a:lnTo>
                        <a:pt x="93" y="100"/>
                      </a:lnTo>
                      <a:lnTo>
                        <a:pt x="116" y="102"/>
                      </a:lnTo>
                      <a:lnTo>
                        <a:pt x="137" y="104"/>
                      </a:lnTo>
                      <a:lnTo>
                        <a:pt x="161" y="87"/>
                      </a:lnTo>
                      <a:lnTo>
                        <a:pt x="168" y="62"/>
                      </a:lnTo>
                      <a:lnTo>
                        <a:pt x="163" y="36"/>
                      </a:lnTo>
                      <a:lnTo>
                        <a:pt x="176" y="23"/>
                      </a:lnTo>
                      <a:lnTo>
                        <a:pt x="263" y="30"/>
                      </a:lnTo>
                      <a:lnTo>
                        <a:pt x="276" y="33"/>
                      </a:lnTo>
                      <a:lnTo>
                        <a:pt x="285" y="21"/>
                      </a:lnTo>
                      <a:lnTo>
                        <a:pt x="306" y="1"/>
                      </a:lnTo>
                      <a:lnTo>
                        <a:pt x="3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4" name="Freeform 42">
                  <a:extLst>
                    <a:ext uri="{FF2B5EF4-FFF2-40B4-BE49-F238E27FC236}">
                      <a16:creationId xmlns:a16="http://schemas.microsoft.com/office/drawing/2014/main" id="{D0B0916D-7082-4DE1-84EB-2634CA6E635B}"/>
                    </a:ext>
                  </a:extLst>
                </p:cNvPr>
                <p:cNvSpPr>
                  <a:spLocks/>
                </p:cNvSpPr>
                <p:nvPr/>
              </p:nvSpPr>
              <p:spPr bwMode="auto">
                <a:xfrm>
                  <a:off x="5819776" y="4413251"/>
                  <a:ext cx="484188" cy="534988"/>
                </a:xfrm>
                <a:custGeom>
                  <a:avLst/>
                  <a:gdLst>
                    <a:gd name="T0" fmla="*/ 103 w 305"/>
                    <a:gd name="T1" fmla="*/ 0 h 337"/>
                    <a:gd name="T2" fmla="*/ 132 w 305"/>
                    <a:gd name="T3" fmla="*/ 65 h 337"/>
                    <a:gd name="T4" fmla="*/ 158 w 305"/>
                    <a:gd name="T5" fmla="*/ 45 h 337"/>
                    <a:gd name="T6" fmla="*/ 170 w 305"/>
                    <a:gd name="T7" fmla="*/ 28 h 337"/>
                    <a:gd name="T8" fmla="*/ 178 w 305"/>
                    <a:gd name="T9" fmla="*/ 27 h 337"/>
                    <a:gd name="T10" fmla="*/ 192 w 305"/>
                    <a:gd name="T11" fmla="*/ 30 h 337"/>
                    <a:gd name="T12" fmla="*/ 193 w 305"/>
                    <a:gd name="T13" fmla="*/ 38 h 337"/>
                    <a:gd name="T14" fmla="*/ 201 w 305"/>
                    <a:gd name="T15" fmla="*/ 42 h 337"/>
                    <a:gd name="T16" fmla="*/ 211 w 305"/>
                    <a:gd name="T17" fmla="*/ 38 h 337"/>
                    <a:gd name="T18" fmla="*/ 237 w 305"/>
                    <a:gd name="T19" fmla="*/ 65 h 337"/>
                    <a:gd name="T20" fmla="*/ 247 w 305"/>
                    <a:gd name="T21" fmla="*/ 86 h 337"/>
                    <a:gd name="T22" fmla="*/ 266 w 305"/>
                    <a:gd name="T23" fmla="*/ 151 h 337"/>
                    <a:gd name="T24" fmla="*/ 285 w 305"/>
                    <a:gd name="T25" fmla="*/ 151 h 337"/>
                    <a:gd name="T26" fmla="*/ 299 w 305"/>
                    <a:gd name="T27" fmla="*/ 195 h 337"/>
                    <a:gd name="T28" fmla="*/ 284 w 305"/>
                    <a:gd name="T29" fmla="*/ 216 h 337"/>
                    <a:gd name="T30" fmla="*/ 272 w 305"/>
                    <a:gd name="T31" fmla="*/ 228 h 337"/>
                    <a:gd name="T32" fmla="*/ 284 w 305"/>
                    <a:gd name="T33" fmla="*/ 244 h 337"/>
                    <a:gd name="T34" fmla="*/ 280 w 305"/>
                    <a:gd name="T35" fmla="*/ 254 h 337"/>
                    <a:gd name="T36" fmla="*/ 300 w 305"/>
                    <a:gd name="T37" fmla="*/ 274 h 337"/>
                    <a:gd name="T38" fmla="*/ 305 w 305"/>
                    <a:gd name="T39" fmla="*/ 297 h 337"/>
                    <a:gd name="T40" fmla="*/ 305 w 305"/>
                    <a:gd name="T41" fmla="*/ 312 h 337"/>
                    <a:gd name="T42" fmla="*/ 285 w 305"/>
                    <a:gd name="T43" fmla="*/ 317 h 337"/>
                    <a:gd name="T44" fmla="*/ 270 w 305"/>
                    <a:gd name="T45" fmla="*/ 332 h 337"/>
                    <a:gd name="T46" fmla="*/ 221 w 305"/>
                    <a:gd name="T47" fmla="*/ 313 h 337"/>
                    <a:gd name="T48" fmla="*/ 188 w 305"/>
                    <a:gd name="T49" fmla="*/ 334 h 337"/>
                    <a:gd name="T50" fmla="*/ 165 w 305"/>
                    <a:gd name="T51" fmla="*/ 337 h 337"/>
                    <a:gd name="T52" fmla="*/ 122 w 305"/>
                    <a:gd name="T53" fmla="*/ 317 h 337"/>
                    <a:gd name="T54" fmla="*/ 99 w 305"/>
                    <a:gd name="T55" fmla="*/ 314 h 337"/>
                    <a:gd name="T56" fmla="*/ 74 w 305"/>
                    <a:gd name="T57" fmla="*/ 312 h 337"/>
                    <a:gd name="T58" fmla="*/ 50 w 305"/>
                    <a:gd name="T59" fmla="*/ 288 h 337"/>
                    <a:gd name="T60" fmla="*/ 50 w 305"/>
                    <a:gd name="T61" fmla="*/ 270 h 337"/>
                    <a:gd name="T62" fmla="*/ 38 w 305"/>
                    <a:gd name="T63" fmla="*/ 243 h 337"/>
                    <a:gd name="T64" fmla="*/ 50 w 305"/>
                    <a:gd name="T65" fmla="*/ 231 h 337"/>
                    <a:gd name="T66" fmla="*/ 54 w 305"/>
                    <a:gd name="T67" fmla="*/ 216 h 337"/>
                    <a:gd name="T68" fmla="*/ 23 w 305"/>
                    <a:gd name="T69" fmla="*/ 186 h 337"/>
                    <a:gd name="T70" fmla="*/ 23 w 305"/>
                    <a:gd name="T71" fmla="*/ 160 h 337"/>
                    <a:gd name="T72" fmla="*/ 0 w 305"/>
                    <a:gd name="T73" fmla="*/ 135 h 337"/>
                    <a:gd name="T74" fmla="*/ 34 w 305"/>
                    <a:gd name="T75" fmla="*/ 32 h 337"/>
                    <a:gd name="T76" fmla="*/ 56 w 305"/>
                    <a:gd name="T77" fmla="*/ 47 h 337"/>
                    <a:gd name="T78" fmla="*/ 103 w 305"/>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5" h="337">
                      <a:moveTo>
                        <a:pt x="103" y="0"/>
                      </a:moveTo>
                      <a:lnTo>
                        <a:pt x="132" y="65"/>
                      </a:lnTo>
                      <a:lnTo>
                        <a:pt x="158" y="45"/>
                      </a:lnTo>
                      <a:lnTo>
                        <a:pt x="170" y="28"/>
                      </a:lnTo>
                      <a:lnTo>
                        <a:pt x="178" y="27"/>
                      </a:lnTo>
                      <a:lnTo>
                        <a:pt x="192" y="30"/>
                      </a:lnTo>
                      <a:lnTo>
                        <a:pt x="193" y="38"/>
                      </a:lnTo>
                      <a:lnTo>
                        <a:pt x="201" y="42"/>
                      </a:lnTo>
                      <a:lnTo>
                        <a:pt x="211" y="38"/>
                      </a:lnTo>
                      <a:lnTo>
                        <a:pt x="237" y="65"/>
                      </a:lnTo>
                      <a:lnTo>
                        <a:pt x="247" y="86"/>
                      </a:lnTo>
                      <a:lnTo>
                        <a:pt x="266" y="151"/>
                      </a:lnTo>
                      <a:lnTo>
                        <a:pt x="285" y="151"/>
                      </a:lnTo>
                      <a:lnTo>
                        <a:pt x="299" y="195"/>
                      </a:lnTo>
                      <a:lnTo>
                        <a:pt x="284" y="216"/>
                      </a:lnTo>
                      <a:lnTo>
                        <a:pt x="272" y="228"/>
                      </a:lnTo>
                      <a:lnTo>
                        <a:pt x="284" y="244"/>
                      </a:lnTo>
                      <a:lnTo>
                        <a:pt x="280" y="254"/>
                      </a:lnTo>
                      <a:lnTo>
                        <a:pt x="300" y="274"/>
                      </a:lnTo>
                      <a:lnTo>
                        <a:pt x="305" y="297"/>
                      </a:lnTo>
                      <a:lnTo>
                        <a:pt x="305" y="312"/>
                      </a:lnTo>
                      <a:lnTo>
                        <a:pt x="285" y="317"/>
                      </a:lnTo>
                      <a:lnTo>
                        <a:pt x="270" y="332"/>
                      </a:lnTo>
                      <a:lnTo>
                        <a:pt x="221" y="313"/>
                      </a:lnTo>
                      <a:lnTo>
                        <a:pt x="188" y="334"/>
                      </a:lnTo>
                      <a:lnTo>
                        <a:pt x="165" y="337"/>
                      </a:lnTo>
                      <a:lnTo>
                        <a:pt x="122" y="317"/>
                      </a:lnTo>
                      <a:lnTo>
                        <a:pt x="99" y="314"/>
                      </a:lnTo>
                      <a:lnTo>
                        <a:pt x="74" y="312"/>
                      </a:lnTo>
                      <a:lnTo>
                        <a:pt x="50" y="288"/>
                      </a:lnTo>
                      <a:lnTo>
                        <a:pt x="50" y="270"/>
                      </a:lnTo>
                      <a:lnTo>
                        <a:pt x="38" y="243"/>
                      </a:lnTo>
                      <a:lnTo>
                        <a:pt x="50" y="231"/>
                      </a:lnTo>
                      <a:lnTo>
                        <a:pt x="54" y="216"/>
                      </a:lnTo>
                      <a:lnTo>
                        <a:pt x="23" y="186"/>
                      </a:lnTo>
                      <a:lnTo>
                        <a:pt x="23" y="160"/>
                      </a:lnTo>
                      <a:lnTo>
                        <a:pt x="0" y="135"/>
                      </a:lnTo>
                      <a:lnTo>
                        <a:pt x="34" y="32"/>
                      </a:lnTo>
                      <a:lnTo>
                        <a:pt x="56" y="47"/>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5" name="Freeform 43">
                  <a:extLst>
                    <a:ext uri="{FF2B5EF4-FFF2-40B4-BE49-F238E27FC236}">
                      <a16:creationId xmlns:a16="http://schemas.microsoft.com/office/drawing/2014/main" id="{04D173C3-22E8-48A2-B941-997F7F5EE80E}"/>
                    </a:ext>
                  </a:extLst>
                </p:cNvPr>
                <p:cNvSpPr>
                  <a:spLocks/>
                </p:cNvSpPr>
                <p:nvPr/>
              </p:nvSpPr>
              <p:spPr bwMode="auto">
                <a:xfrm>
                  <a:off x="5676901" y="5049838"/>
                  <a:ext cx="758825" cy="487363"/>
                </a:xfrm>
                <a:custGeom>
                  <a:avLst/>
                  <a:gdLst>
                    <a:gd name="T0" fmla="*/ 356 w 478"/>
                    <a:gd name="T1" fmla="*/ 0 h 307"/>
                    <a:gd name="T2" fmla="*/ 376 w 478"/>
                    <a:gd name="T3" fmla="*/ 31 h 307"/>
                    <a:gd name="T4" fmla="*/ 453 w 478"/>
                    <a:gd name="T5" fmla="*/ 87 h 307"/>
                    <a:gd name="T6" fmla="*/ 478 w 478"/>
                    <a:gd name="T7" fmla="*/ 115 h 307"/>
                    <a:gd name="T8" fmla="*/ 473 w 478"/>
                    <a:gd name="T9" fmla="*/ 130 h 307"/>
                    <a:gd name="T10" fmla="*/ 446 w 478"/>
                    <a:gd name="T11" fmla="*/ 154 h 307"/>
                    <a:gd name="T12" fmla="*/ 403 w 478"/>
                    <a:gd name="T13" fmla="*/ 166 h 307"/>
                    <a:gd name="T14" fmla="*/ 319 w 478"/>
                    <a:gd name="T15" fmla="*/ 229 h 307"/>
                    <a:gd name="T16" fmla="*/ 282 w 478"/>
                    <a:gd name="T17" fmla="*/ 278 h 307"/>
                    <a:gd name="T18" fmla="*/ 221 w 478"/>
                    <a:gd name="T19" fmla="*/ 295 h 307"/>
                    <a:gd name="T20" fmla="*/ 208 w 478"/>
                    <a:gd name="T21" fmla="*/ 307 h 307"/>
                    <a:gd name="T22" fmla="*/ 168 w 478"/>
                    <a:gd name="T23" fmla="*/ 285 h 307"/>
                    <a:gd name="T24" fmla="*/ 129 w 478"/>
                    <a:gd name="T25" fmla="*/ 282 h 307"/>
                    <a:gd name="T26" fmla="*/ 107 w 478"/>
                    <a:gd name="T27" fmla="*/ 274 h 307"/>
                    <a:gd name="T28" fmla="*/ 104 w 478"/>
                    <a:gd name="T29" fmla="*/ 258 h 307"/>
                    <a:gd name="T30" fmla="*/ 97 w 478"/>
                    <a:gd name="T31" fmla="*/ 245 h 307"/>
                    <a:gd name="T32" fmla="*/ 90 w 478"/>
                    <a:gd name="T33" fmla="*/ 249 h 307"/>
                    <a:gd name="T34" fmla="*/ 89 w 478"/>
                    <a:gd name="T35" fmla="*/ 258 h 307"/>
                    <a:gd name="T36" fmla="*/ 74 w 478"/>
                    <a:gd name="T37" fmla="*/ 285 h 307"/>
                    <a:gd name="T38" fmla="*/ 29 w 478"/>
                    <a:gd name="T39" fmla="*/ 299 h 307"/>
                    <a:gd name="T40" fmla="*/ 0 w 478"/>
                    <a:gd name="T41" fmla="*/ 273 h 307"/>
                    <a:gd name="T42" fmla="*/ 3 w 478"/>
                    <a:gd name="T43" fmla="*/ 243 h 307"/>
                    <a:gd name="T44" fmla="*/ 23 w 478"/>
                    <a:gd name="T45" fmla="*/ 226 h 307"/>
                    <a:gd name="T46" fmla="*/ 29 w 478"/>
                    <a:gd name="T47" fmla="*/ 214 h 307"/>
                    <a:gd name="T48" fmla="*/ 3 w 478"/>
                    <a:gd name="T49" fmla="*/ 173 h 307"/>
                    <a:gd name="T50" fmla="*/ 14 w 478"/>
                    <a:gd name="T51" fmla="*/ 161 h 307"/>
                    <a:gd name="T52" fmla="*/ 55 w 478"/>
                    <a:gd name="T53" fmla="*/ 154 h 307"/>
                    <a:gd name="T54" fmla="*/ 82 w 478"/>
                    <a:gd name="T55" fmla="*/ 135 h 307"/>
                    <a:gd name="T56" fmla="*/ 100 w 478"/>
                    <a:gd name="T57" fmla="*/ 126 h 307"/>
                    <a:gd name="T58" fmla="*/ 125 w 478"/>
                    <a:gd name="T59" fmla="*/ 116 h 307"/>
                    <a:gd name="T60" fmla="*/ 137 w 478"/>
                    <a:gd name="T61" fmla="*/ 66 h 307"/>
                    <a:gd name="T62" fmla="*/ 172 w 478"/>
                    <a:gd name="T63" fmla="*/ 69 h 307"/>
                    <a:gd name="T64" fmla="*/ 187 w 478"/>
                    <a:gd name="T65" fmla="*/ 55 h 307"/>
                    <a:gd name="T66" fmla="*/ 227 w 478"/>
                    <a:gd name="T67" fmla="*/ 26 h 307"/>
                    <a:gd name="T68" fmla="*/ 243 w 478"/>
                    <a:gd name="T69" fmla="*/ 28 h 307"/>
                    <a:gd name="T70" fmla="*/ 252 w 478"/>
                    <a:gd name="T71" fmla="*/ 46 h 307"/>
                    <a:gd name="T72" fmla="*/ 276 w 478"/>
                    <a:gd name="T73" fmla="*/ 41 h 307"/>
                    <a:gd name="T74" fmla="*/ 298 w 478"/>
                    <a:gd name="T75" fmla="*/ 31 h 307"/>
                    <a:gd name="T76" fmla="*/ 310 w 478"/>
                    <a:gd name="T77" fmla="*/ 28 h 307"/>
                    <a:gd name="T78" fmla="*/ 322 w 478"/>
                    <a:gd name="T79" fmla="*/ 11 h 307"/>
                    <a:gd name="T80" fmla="*/ 356 w 478"/>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307">
                      <a:moveTo>
                        <a:pt x="356" y="0"/>
                      </a:moveTo>
                      <a:lnTo>
                        <a:pt x="376" y="31"/>
                      </a:lnTo>
                      <a:lnTo>
                        <a:pt x="453" y="87"/>
                      </a:lnTo>
                      <a:lnTo>
                        <a:pt x="478" y="115"/>
                      </a:lnTo>
                      <a:lnTo>
                        <a:pt x="473" y="130"/>
                      </a:lnTo>
                      <a:lnTo>
                        <a:pt x="446" y="154"/>
                      </a:lnTo>
                      <a:lnTo>
                        <a:pt x="403" y="166"/>
                      </a:lnTo>
                      <a:lnTo>
                        <a:pt x="319" y="229"/>
                      </a:lnTo>
                      <a:lnTo>
                        <a:pt x="282" y="278"/>
                      </a:lnTo>
                      <a:lnTo>
                        <a:pt x="221" y="295"/>
                      </a:lnTo>
                      <a:lnTo>
                        <a:pt x="208" y="307"/>
                      </a:lnTo>
                      <a:lnTo>
                        <a:pt x="168" y="285"/>
                      </a:lnTo>
                      <a:lnTo>
                        <a:pt x="129" y="282"/>
                      </a:lnTo>
                      <a:lnTo>
                        <a:pt x="107" y="274"/>
                      </a:lnTo>
                      <a:lnTo>
                        <a:pt x="104" y="258"/>
                      </a:lnTo>
                      <a:lnTo>
                        <a:pt x="97" y="245"/>
                      </a:lnTo>
                      <a:lnTo>
                        <a:pt x="90" y="249"/>
                      </a:lnTo>
                      <a:lnTo>
                        <a:pt x="89" y="258"/>
                      </a:lnTo>
                      <a:lnTo>
                        <a:pt x="74" y="285"/>
                      </a:lnTo>
                      <a:lnTo>
                        <a:pt x="29" y="299"/>
                      </a:lnTo>
                      <a:lnTo>
                        <a:pt x="0" y="273"/>
                      </a:lnTo>
                      <a:lnTo>
                        <a:pt x="3" y="243"/>
                      </a:lnTo>
                      <a:lnTo>
                        <a:pt x="23" y="226"/>
                      </a:lnTo>
                      <a:lnTo>
                        <a:pt x="29" y="214"/>
                      </a:lnTo>
                      <a:lnTo>
                        <a:pt x="3" y="173"/>
                      </a:lnTo>
                      <a:lnTo>
                        <a:pt x="14" y="161"/>
                      </a:lnTo>
                      <a:lnTo>
                        <a:pt x="55" y="154"/>
                      </a:lnTo>
                      <a:lnTo>
                        <a:pt x="82" y="135"/>
                      </a:lnTo>
                      <a:lnTo>
                        <a:pt x="100" y="126"/>
                      </a:lnTo>
                      <a:lnTo>
                        <a:pt x="125" y="116"/>
                      </a:lnTo>
                      <a:lnTo>
                        <a:pt x="137" y="66"/>
                      </a:lnTo>
                      <a:lnTo>
                        <a:pt x="172" y="69"/>
                      </a:lnTo>
                      <a:lnTo>
                        <a:pt x="187" y="55"/>
                      </a:lnTo>
                      <a:lnTo>
                        <a:pt x="227" y="26"/>
                      </a:lnTo>
                      <a:lnTo>
                        <a:pt x="243" y="28"/>
                      </a:lnTo>
                      <a:lnTo>
                        <a:pt x="252" y="46"/>
                      </a:lnTo>
                      <a:lnTo>
                        <a:pt x="276" y="41"/>
                      </a:lnTo>
                      <a:lnTo>
                        <a:pt x="298" y="31"/>
                      </a:lnTo>
                      <a:lnTo>
                        <a:pt x="310" y="28"/>
                      </a:lnTo>
                      <a:lnTo>
                        <a:pt x="322" y="11"/>
                      </a:lnTo>
                      <a:lnTo>
                        <a:pt x="3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6" name="Freeform 44">
                  <a:extLst>
                    <a:ext uri="{FF2B5EF4-FFF2-40B4-BE49-F238E27FC236}">
                      <a16:creationId xmlns:a16="http://schemas.microsoft.com/office/drawing/2014/main" id="{37E25F7C-0A08-462F-9CB2-E2F4B00356DA}"/>
                    </a:ext>
                  </a:extLst>
                </p:cNvPr>
                <p:cNvSpPr>
                  <a:spLocks/>
                </p:cNvSpPr>
                <p:nvPr/>
              </p:nvSpPr>
              <p:spPr bwMode="auto">
                <a:xfrm>
                  <a:off x="5984876" y="4722813"/>
                  <a:ext cx="714375" cy="609600"/>
                </a:xfrm>
                <a:custGeom>
                  <a:avLst/>
                  <a:gdLst>
                    <a:gd name="T0" fmla="*/ 195 w 450"/>
                    <a:gd name="T1" fmla="*/ 0 h 384"/>
                    <a:gd name="T2" fmla="*/ 217 w 450"/>
                    <a:gd name="T3" fmla="*/ 9 h 384"/>
                    <a:gd name="T4" fmla="*/ 222 w 450"/>
                    <a:gd name="T5" fmla="*/ 51 h 384"/>
                    <a:gd name="T6" fmla="*/ 244 w 450"/>
                    <a:gd name="T7" fmla="*/ 44 h 384"/>
                    <a:gd name="T8" fmla="*/ 257 w 450"/>
                    <a:gd name="T9" fmla="*/ 56 h 384"/>
                    <a:gd name="T10" fmla="*/ 270 w 450"/>
                    <a:gd name="T11" fmla="*/ 75 h 384"/>
                    <a:gd name="T12" fmla="*/ 277 w 450"/>
                    <a:gd name="T13" fmla="*/ 75 h 384"/>
                    <a:gd name="T14" fmla="*/ 279 w 450"/>
                    <a:gd name="T15" fmla="*/ 61 h 384"/>
                    <a:gd name="T16" fmla="*/ 284 w 450"/>
                    <a:gd name="T17" fmla="*/ 49 h 384"/>
                    <a:gd name="T18" fmla="*/ 299 w 450"/>
                    <a:gd name="T19" fmla="*/ 45 h 384"/>
                    <a:gd name="T20" fmla="*/ 323 w 450"/>
                    <a:gd name="T21" fmla="*/ 56 h 384"/>
                    <a:gd name="T22" fmla="*/ 341 w 450"/>
                    <a:gd name="T23" fmla="*/ 36 h 384"/>
                    <a:gd name="T24" fmla="*/ 374 w 450"/>
                    <a:gd name="T25" fmla="*/ 53 h 384"/>
                    <a:gd name="T26" fmla="*/ 383 w 450"/>
                    <a:gd name="T27" fmla="*/ 63 h 384"/>
                    <a:gd name="T28" fmla="*/ 409 w 450"/>
                    <a:gd name="T29" fmla="*/ 92 h 384"/>
                    <a:gd name="T30" fmla="*/ 408 w 450"/>
                    <a:gd name="T31" fmla="*/ 122 h 384"/>
                    <a:gd name="T32" fmla="*/ 414 w 450"/>
                    <a:gd name="T33" fmla="*/ 137 h 384"/>
                    <a:gd name="T34" fmla="*/ 429 w 450"/>
                    <a:gd name="T35" fmla="*/ 132 h 384"/>
                    <a:gd name="T36" fmla="*/ 440 w 450"/>
                    <a:gd name="T37" fmla="*/ 142 h 384"/>
                    <a:gd name="T38" fmla="*/ 450 w 450"/>
                    <a:gd name="T39" fmla="*/ 174 h 384"/>
                    <a:gd name="T40" fmla="*/ 432 w 450"/>
                    <a:gd name="T41" fmla="*/ 198 h 384"/>
                    <a:gd name="T42" fmla="*/ 403 w 450"/>
                    <a:gd name="T43" fmla="*/ 222 h 384"/>
                    <a:gd name="T44" fmla="*/ 403 w 450"/>
                    <a:gd name="T45" fmla="*/ 276 h 384"/>
                    <a:gd name="T46" fmla="*/ 387 w 450"/>
                    <a:gd name="T47" fmla="*/ 292 h 384"/>
                    <a:gd name="T48" fmla="*/ 354 w 450"/>
                    <a:gd name="T49" fmla="*/ 308 h 384"/>
                    <a:gd name="T50" fmla="*/ 343 w 450"/>
                    <a:gd name="T51" fmla="*/ 322 h 384"/>
                    <a:gd name="T52" fmla="*/ 346 w 450"/>
                    <a:gd name="T53" fmla="*/ 330 h 384"/>
                    <a:gd name="T54" fmla="*/ 354 w 450"/>
                    <a:gd name="T55" fmla="*/ 328 h 384"/>
                    <a:gd name="T56" fmla="*/ 359 w 450"/>
                    <a:gd name="T57" fmla="*/ 333 h 384"/>
                    <a:gd name="T58" fmla="*/ 314 w 450"/>
                    <a:gd name="T59" fmla="*/ 372 h 384"/>
                    <a:gd name="T60" fmla="*/ 293 w 450"/>
                    <a:gd name="T61" fmla="*/ 384 h 384"/>
                    <a:gd name="T62" fmla="*/ 267 w 450"/>
                    <a:gd name="T63" fmla="*/ 371 h 384"/>
                    <a:gd name="T64" fmla="*/ 252 w 450"/>
                    <a:gd name="T65" fmla="*/ 360 h 384"/>
                    <a:gd name="T66" fmla="*/ 279 w 450"/>
                    <a:gd name="T67" fmla="*/ 336 h 384"/>
                    <a:gd name="T68" fmla="*/ 284 w 450"/>
                    <a:gd name="T69" fmla="*/ 321 h 384"/>
                    <a:gd name="T70" fmla="*/ 259 w 450"/>
                    <a:gd name="T71" fmla="*/ 293 h 384"/>
                    <a:gd name="T72" fmla="*/ 182 w 450"/>
                    <a:gd name="T73" fmla="*/ 237 h 384"/>
                    <a:gd name="T74" fmla="*/ 162 w 450"/>
                    <a:gd name="T75" fmla="*/ 206 h 384"/>
                    <a:gd name="T76" fmla="*/ 128 w 450"/>
                    <a:gd name="T77" fmla="*/ 217 h 384"/>
                    <a:gd name="T78" fmla="*/ 116 w 450"/>
                    <a:gd name="T79" fmla="*/ 234 h 384"/>
                    <a:gd name="T80" fmla="*/ 104 w 450"/>
                    <a:gd name="T81" fmla="*/ 237 h 384"/>
                    <a:gd name="T82" fmla="*/ 82 w 450"/>
                    <a:gd name="T83" fmla="*/ 247 h 384"/>
                    <a:gd name="T84" fmla="*/ 58 w 450"/>
                    <a:gd name="T85" fmla="*/ 252 h 384"/>
                    <a:gd name="T86" fmla="*/ 49 w 450"/>
                    <a:gd name="T87" fmla="*/ 234 h 384"/>
                    <a:gd name="T88" fmla="*/ 33 w 450"/>
                    <a:gd name="T89" fmla="*/ 232 h 384"/>
                    <a:gd name="T90" fmla="*/ 46 w 450"/>
                    <a:gd name="T91" fmla="*/ 206 h 384"/>
                    <a:gd name="T92" fmla="*/ 28 w 450"/>
                    <a:gd name="T93" fmla="*/ 186 h 384"/>
                    <a:gd name="T94" fmla="*/ 0 w 450"/>
                    <a:gd name="T95" fmla="*/ 161 h 384"/>
                    <a:gd name="T96" fmla="*/ 18 w 450"/>
                    <a:gd name="T97" fmla="*/ 122 h 384"/>
                    <a:gd name="T98" fmla="*/ 61 w 450"/>
                    <a:gd name="T99" fmla="*/ 142 h 384"/>
                    <a:gd name="T100" fmla="*/ 84 w 450"/>
                    <a:gd name="T101" fmla="*/ 139 h 384"/>
                    <a:gd name="T102" fmla="*/ 117 w 450"/>
                    <a:gd name="T103" fmla="*/ 118 h 384"/>
                    <a:gd name="T104" fmla="*/ 166 w 450"/>
                    <a:gd name="T105" fmla="*/ 137 h 384"/>
                    <a:gd name="T106" fmla="*/ 181 w 450"/>
                    <a:gd name="T107" fmla="*/ 122 h 384"/>
                    <a:gd name="T108" fmla="*/ 201 w 450"/>
                    <a:gd name="T109" fmla="*/ 117 h 384"/>
                    <a:gd name="T110" fmla="*/ 201 w 450"/>
                    <a:gd name="T111" fmla="*/ 102 h 384"/>
                    <a:gd name="T112" fmla="*/ 196 w 450"/>
                    <a:gd name="T113" fmla="*/ 79 h 384"/>
                    <a:gd name="T114" fmla="*/ 176 w 450"/>
                    <a:gd name="T115" fmla="*/ 59 h 384"/>
                    <a:gd name="T116" fmla="*/ 180 w 450"/>
                    <a:gd name="T117" fmla="*/ 49 h 384"/>
                    <a:gd name="T118" fmla="*/ 168 w 450"/>
                    <a:gd name="T119" fmla="*/ 33 h 384"/>
                    <a:gd name="T120" fmla="*/ 180 w 450"/>
                    <a:gd name="T121" fmla="*/ 21 h 384"/>
                    <a:gd name="T122" fmla="*/ 195 w 450"/>
                    <a:gd name="T1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384">
                      <a:moveTo>
                        <a:pt x="195" y="0"/>
                      </a:moveTo>
                      <a:lnTo>
                        <a:pt x="217" y="9"/>
                      </a:lnTo>
                      <a:lnTo>
                        <a:pt x="222" y="51"/>
                      </a:lnTo>
                      <a:lnTo>
                        <a:pt x="244" y="44"/>
                      </a:lnTo>
                      <a:lnTo>
                        <a:pt x="257" y="56"/>
                      </a:lnTo>
                      <a:lnTo>
                        <a:pt x="270" y="75"/>
                      </a:lnTo>
                      <a:lnTo>
                        <a:pt x="277" y="75"/>
                      </a:lnTo>
                      <a:lnTo>
                        <a:pt x="279" y="61"/>
                      </a:lnTo>
                      <a:lnTo>
                        <a:pt x="284" y="49"/>
                      </a:lnTo>
                      <a:lnTo>
                        <a:pt x="299" y="45"/>
                      </a:lnTo>
                      <a:lnTo>
                        <a:pt x="323" y="56"/>
                      </a:lnTo>
                      <a:lnTo>
                        <a:pt x="341" y="36"/>
                      </a:lnTo>
                      <a:lnTo>
                        <a:pt x="374" y="53"/>
                      </a:lnTo>
                      <a:lnTo>
                        <a:pt x="383" y="63"/>
                      </a:lnTo>
                      <a:lnTo>
                        <a:pt x="409" y="92"/>
                      </a:lnTo>
                      <a:lnTo>
                        <a:pt x="408" y="122"/>
                      </a:lnTo>
                      <a:lnTo>
                        <a:pt x="414" y="137"/>
                      </a:lnTo>
                      <a:lnTo>
                        <a:pt x="429" y="132"/>
                      </a:lnTo>
                      <a:lnTo>
                        <a:pt x="440" y="142"/>
                      </a:lnTo>
                      <a:lnTo>
                        <a:pt x="450" y="174"/>
                      </a:lnTo>
                      <a:lnTo>
                        <a:pt x="432" y="198"/>
                      </a:lnTo>
                      <a:lnTo>
                        <a:pt x="403" y="222"/>
                      </a:lnTo>
                      <a:lnTo>
                        <a:pt x="403" y="276"/>
                      </a:lnTo>
                      <a:lnTo>
                        <a:pt x="387" y="292"/>
                      </a:lnTo>
                      <a:lnTo>
                        <a:pt x="354" y="308"/>
                      </a:lnTo>
                      <a:lnTo>
                        <a:pt x="343" y="322"/>
                      </a:lnTo>
                      <a:lnTo>
                        <a:pt x="346" y="330"/>
                      </a:lnTo>
                      <a:lnTo>
                        <a:pt x="354" y="328"/>
                      </a:lnTo>
                      <a:lnTo>
                        <a:pt x="359" y="333"/>
                      </a:lnTo>
                      <a:lnTo>
                        <a:pt x="314" y="372"/>
                      </a:lnTo>
                      <a:lnTo>
                        <a:pt x="293" y="384"/>
                      </a:lnTo>
                      <a:lnTo>
                        <a:pt x="267" y="371"/>
                      </a:lnTo>
                      <a:lnTo>
                        <a:pt x="252" y="360"/>
                      </a:lnTo>
                      <a:lnTo>
                        <a:pt x="279" y="336"/>
                      </a:lnTo>
                      <a:lnTo>
                        <a:pt x="284" y="321"/>
                      </a:lnTo>
                      <a:lnTo>
                        <a:pt x="259" y="293"/>
                      </a:lnTo>
                      <a:lnTo>
                        <a:pt x="182" y="237"/>
                      </a:lnTo>
                      <a:lnTo>
                        <a:pt x="162" y="206"/>
                      </a:lnTo>
                      <a:lnTo>
                        <a:pt x="128" y="217"/>
                      </a:lnTo>
                      <a:lnTo>
                        <a:pt x="116" y="234"/>
                      </a:lnTo>
                      <a:lnTo>
                        <a:pt x="104" y="237"/>
                      </a:lnTo>
                      <a:lnTo>
                        <a:pt x="82" y="247"/>
                      </a:lnTo>
                      <a:lnTo>
                        <a:pt x="58" y="252"/>
                      </a:lnTo>
                      <a:lnTo>
                        <a:pt x="49" y="234"/>
                      </a:lnTo>
                      <a:lnTo>
                        <a:pt x="33" y="232"/>
                      </a:lnTo>
                      <a:lnTo>
                        <a:pt x="46" y="206"/>
                      </a:lnTo>
                      <a:lnTo>
                        <a:pt x="28" y="186"/>
                      </a:lnTo>
                      <a:lnTo>
                        <a:pt x="0" y="161"/>
                      </a:lnTo>
                      <a:lnTo>
                        <a:pt x="18" y="122"/>
                      </a:lnTo>
                      <a:lnTo>
                        <a:pt x="61" y="142"/>
                      </a:lnTo>
                      <a:lnTo>
                        <a:pt x="84" y="139"/>
                      </a:lnTo>
                      <a:lnTo>
                        <a:pt x="117" y="118"/>
                      </a:lnTo>
                      <a:lnTo>
                        <a:pt x="166" y="137"/>
                      </a:lnTo>
                      <a:lnTo>
                        <a:pt x="181" y="122"/>
                      </a:lnTo>
                      <a:lnTo>
                        <a:pt x="201" y="117"/>
                      </a:lnTo>
                      <a:lnTo>
                        <a:pt x="201" y="102"/>
                      </a:lnTo>
                      <a:lnTo>
                        <a:pt x="196" y="79"/>
                      </a:lnTo>
                      <a:lnTo>
                        <a:pt x="176" y="59"/>
                      </a:lnTo>
                      <a:lnTo>
                        <a:pt x="180" y="49"/>
                      </a:lnTo>
                      <a:lnTo>
                        <a:pt x="168" y="33"/>
                      </a:lnTo>
                      <a:lnTo>
                        <a:pt x="180" y="21"/>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7" name="Freeform 45">
                  <a:extLst>
                    <a:ext uri="{FF2B5EF4-FFF2-40B4-BE49-F238E27FC236}">
                      <a16:creationId xmlns:a16="http://schemas.microsoft.com/office/drawing/2014/main" id="{A3795BB0-B6A2-469B-A739-A0AF7BD4AF78}"/>
                    </a:ext>
                  </a:extLst>
                </p:cNvPr>
                <p:cNvSpPr>
                  <a:spLocks/>
                </p:cNvSpPr>
                <p:nvPr/>
              </p:nvSpPr>
              <p:spPr bwMode="auto">
                <a:xfrm>
                  <a:off x="5278438" y="5421313"/>
                  <a:ext cx="728663" cy="508000"/>
                </a:xfrm>
                <a:custGeom>
                  <a:avLst/>
                  <a:gdLst>
                    <a:gd name="T0" fmla="*/ 163 w 459"/>
                    <a:gd name="T1" fmla="*/ 0 h 320"/>
                    <a:gd name="T2" fmla="*/ 186 w 459"/>
                    <a:gd name="T3" fmla="*/ 9 h 320"/>
                    <a:gd name="T4" fmla="*/ 200 w 459"/>
                    <a:gd name="T5" fmla="*/ 5 h 320"/>
                    <a:gd name="T6" fmla="*/ 224 w 459"/>
                    <a:gd name="T7" fmla="*/ 5 h 320"/>
                    <a:gd name="T8" fmla="*/ 254 w 459"/>
                    <a:gd name="T9" fmla="*/ 9 h 320"/>
                    <a:gd name="T10" fmla="*/ 251 w 459"/>
                    <a:gd name="T11" fmla="*/ 39 h 320"/>
                    <a:gd name="T12" fmla="*/ 280 w 459"/>
                    <a:gd name="T13" fmla="*/ 65 h 320"/>
                    <a:gd name="T14" fmla="*/ 325 w 459"/>
                    <a:gd name="T15" fmla="*/ 51 h 320"/>
                    <a:gd name="T16" fmla="*/ 340 w 459"/>
                    <a:gd name="T17" fmla="*/ 24 h 320"/>
                    <a:gd name="T18" fmla="*/ 341 w 459"/>
                    <a:gd name="T19" fmla="*/ 15 h 320"/>
                    <a:gd name="T20" fmla="*/ 348 w 459"/>
                    <a:gd name="T21" fmla="*/ 11 h 320"/>
                    <a:gd name="T22" fmla="*/ 355 w 459"/>
                    <a:gd name="T23" fmla="*/ 24 h 320"/>
                    <a:gd name="T24" fmla="*/ 358 w 459"/>
                    <a:gd name="T25" fmla="*/ 40 h 320"/>
                    <a:gd name="T26" fmla="*/ 380 w 459"/>
                    <a:gd name="T27" fmla="*/ 48 h 320"/>
                    <a:gd name="T28" fmla="*/ 419 w 459"/>
                    <a:gd name="T29" fmla="*/ 51 h 320"/>
                    <a:gd name="T30" fmla="*/ 459 w 459"/>
                    <a:gd name="T31" fmla="*/ 73 h 320"/>
                    <a:gd name="T32" fmla="*/ 415 w 459"/>
                    <a:gd name="T33" fmla="*/ 115 h 320"/>
                    <a:gd name="T34" fmla="*/ 404 w 459"/>
                    <a:gd name="T35" fmla="*/ 113 h 320"/>
                    <a:gd name="T36" fmla="*/ 389 w 459"/>
                    <a:gd name="T37" fmla="*/ 133 h 320"/>
                    <a:gd name="T38" fmla="*/ 389 w 459"/>
                    <a:gd name="T39" fmla="*/ 139 h 320"/>
                    <a:gd name="T40" fmla="*/ 404 w 459"/>
                    <a:gd name="T41" fmla="*/ 139 h 320"/>
                    <a:gd name="T42" fmla="*/ 408 w 459"/>
                    <a:gd name="T43" fmla="*/ 135 h 320"/>
                    <a:gd name="T44" fmla="*/ 407 w 459"/>
                    <a:gd name="T45" fmla="*/ 229 h 320"/>
                    <a:gd name="T46" fmla="*/ 381 w 459"/>
                    <a:gd name="T47" fmla="*/ 224 h 320"/>
                    <a:gd name="T48" fmla="*/ 358 w 459"/>
                    <a:gd name="T49" fmla="*/ 216 h 320"/>
                    <a:gd name="T50" fmla="*/ 340 w 459"/>
                    <a:gd name="T51" fmla="*/ 217 h 320"/>
                    <a:gd name="T52" fmla="*/ 319 w 459"/>
                    <a:gd name="T53" fmla="*/ 237 h 320"/>
                    <a:gd name="T54" fmla="*/ 310 w 459"/>
                    <a:gd name="T55" fmla="*/ 249 h 320"/>
                    <a:gd name="T56" fmla="*/ 297 w 459"/>
                    <a:gd name="T57" fmla="*/ 246 h 320"/>
                    <a:gd name="T58" fmla="*/ 210 w 459"/>
                    <a:gd name="T59" fmla="*/ 239 h 320"/>
                    <a:gd name="T60" fmla="*/ 197 w 459"/>
                    <a:gd name="T61" fmla="*/ 252 h 320"/>
                    <a:gd name="T62" fmla="*/ 202 w 459"/>
                    <a:gd name="T63" fmla="*/ 278 h 320"/>
                    <a:gd name="T64" fmla="*/ 195 w 459"/>
                    <a:gd name="T65" fmla="*/ 303 h 320"/>
                    <a:gd name="T66" fmla="*/ 171 w 459"/>
                    <a:gd name="T67" fmla="*/ 320 h 320"/>
                    <a:gd name="T68" fmla="*/ 150 w 459"/>
                    <a:gd name="T69" fmla="*/ 318 h 320"/>
                    <a:gd name="T70" fmla="*/ 143 w 459"/>
                    <a:gd name="T71" fmla="*/ 296 h 320"/>
                    <a:gd name="T72" fmla="*/ 119 w 459"/>
                    <a:gd name="T73" fmla="*/ 283 h 320"/>
                    <a:gd name="T74" fmla="*/ 81 w 459"/>
                    <a:gd name="T75" fmla="*/ 281 h 320"/>
                    <a:gd name="T76" fmla="*/ 62 w 459"/>
                    <a:gd name="T77" fmla="*/ 276 h 320"/>
                    <a:gd name="T78" fmla="*/ 53 w 459"/>
                    <a:gd name="T79" fmla="*/ 261 h 320"/>
                    <a:gd name="T80" fmla="*/ 63 w 459"/>
                    <a:gd name="T81" fmla="*/ 246 h 320"/>
                    <a:gd name="T82" fmla="*/ 88 w 459"/>
                    <a:gd name="T83" fmla="*/ 239 h 320"/>
                    <a:gd name="T84" fmla="*/ 89 w 459"/>
                    <a:gd name="T85" fmla="*/ 229 h 320"/>
                    <a:gd name="T86" fmla="*/ 76 w 459"/>
                    <a:gd name="T87" fmla="*/ 212 h 320"/>
                    <a:gd name="T88" fmla="*/ 89 w 459"/>
                    <a:gd name="T89" fmla="*/ 196 h 320"/>
                    <a:gd name="T90" fmla="*/ 87 w 459"/>
                    <a:gd name="T91" fmla="*/ 170 h 320"/>
                    <a:gd name="T92" fmla="*/ 73 w 459"/>
                    <a:gd name="T93" fmla="*/ 142 h 320"/>
                    <a:gd name="T94" fmla="*/ 18 w 459"/>
                    <a:gd name="T95" fmla="*/ 127 h 320"/>
                    <a:gd name="T96" fmla="*/ 8 w 459"/>
                    <a:gd name="T97" fmla="*/ 113 h 320"/>
                    <a:gd name="T98" fmla="*/ 12 w 459"/>
                    <a:gd name="T99" fmla="*/ 99 h 320"/>
                    <a:gd name="T100" fmla="*/ 0 w 459"/>
                    <a:gd name="T101" fmla="*/ 79 h 320"/>
                    <a:gd name="T102" fmla="*/ 7 w 459"/>
                    <a:gd name="T103" fmla="*/ 63 h 320"/>
                    <a:gd name="T104" fmla="*/ 34 w 459"/>
                    <a:gd name="T105" fmla="*/ 45 h 320"/>
                    <a:gd name="T106" fmla="*/ 38 w 459"/>
                    <a:gd name="T107" fmla="*/ 26 h 320"/>
                    <a:gd name="T108" fmla="*/ 51 w 459"/>
                    <a:gd name="T109" fmla="*/ 18 h 320"/>
                    <a:gd name="T110" fmla="*/ 84 w 459"/>
                    <a:gd name="T111" fmla="*/ 24 h 320"/>
                    <a:gd name="T112" fmla="*/ 102 w 459"/>
                    <a:gd name="T113" fmla="*/ 15 h 320"/>
                    <a:gd name="T114" fmla="*/ 118 w 459"/>
                    <a:gd name="T115" fmla="*/ 23 h 320"/>
                    <a:gd name="T116" fmla="*/ 129 w 459"/>
                    <a:gd name="T117" fmla="*/ 13 h 320"/>
                    <a:gd name="T118" fmla="*/ 143 w 459"/>
                    <a:gd name="T119" fmla="*/ 15 h 320"/>
                    <a:gd name="T120" fmla="*/ 163 w 459"/>
                    <a:gd name="T12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320">
                      <a:moveTo>
                        <a:pt x="163" y="0"/>
                      </a:moveTo>
                      <a:lnTo>
                        <a:pt x="186" y="9"/>
                      </a:lnTo>
                      <a:lnTo>
                        <a:pt x="200" y="5"/>
                      </a:lnTo>
                      <a:lnTo>
                        <a:pt x="224" y="5"/>
                      </a:lnTo>
                      <a:lnTo>
                        <a:pt x="254" y="9"/>
                      </a:lnTo>
                      <a:lnTo>
                        <a:pt x="251" y="39"/>
                      </a:lnTo>
                      <a:lnTo>
                        <a:pt x="280" y="65"/>
                      </a:lnTo>
                      <a:lnTo>
                        <a:pt x="325" y="51"/>
                      </a:lnTo>
                      <a:lnTo>
                        <a:pt x="340" y="24"/>
                      </a:lnTo>
                      <a:lnTo>
                        <a:pt x="341" y="15"/>
                      </a:lnTo>
                      <a:lnTo>
                        <a:pt x="348" y="11"/>
                      </a:lnTo>
                      <a:lnTo>
                        <a:pt x="355" y="24"/>
                      </a:lnTo>
                      <a:lnTo>
                        <a:pt x="358" y="40"/>
                      </a:lnTo>
                      <a:lnTo>
                        <a:pt x="380" y="48"/>
                      </a:lnTo>
                      <a:lnTo>
                        <a:pt x="419" y="51"/>
                      </a:lnTo>
                      <a:lnTo>
                        <a:pt x="459" y="73"/>
                      </a:lnTo>
                      <a:lnTo>
                        <a:pt x="415" y="115"/>
                      </a:lnTo>
                      <a:lnTo>
                        <a:pt x="404" y="113"/>
                      </a:lnTo>
                      <a:lnTo>
                        <a:pt x="389" y="133"/>
                      </a:lnTo>
                      <a:lnTo>
                        <a:pt x="389" y="139"/>
                      </a:lnTo>
                      <a:lnTo>
                        <a:pt x="404" y="139"/>
                      </a:lnTo>
                      <a:lnTo>
                        <a:pt x="408" y="135"/>
                      </a:lnTo>
                      <a:lnTo>
                        <a:pt x="407" y="229"/>
                      </a:lnTo>
                      <a:lnTo>
                        <a:pt x="381" y="224"/>
                      </a:lnTo>
                      <a:lnTo>
                        <a:pt x="358" y="216"/>
                      </a:lnTo>
                      <a:lnTo>
                        <a:pt x="340" y="217"/>
                      </a:lnTo>
                      <a:lnTo>
                        <a:pt x="319" y="237"/>
                      </a:lnTo>
                      <a:lnTo>
                        <a:pt x="310" y="249"/>
                      </a:lnTo>
                      <a:lnTo>
                        <a:pt x="297" y="246"/>
                      </a:lnTo>
                      <a:lnTo>
                        <a:pt x="210" y="239"/>
                      </a:lnTo>
                      <a:lnTo>
                        <a:pt x="197" y="252"/>
                      </a:lnTo>
                      <a:lnTo>
                        <a:pt x="202" y="278"/>
                      </a:lnTo>
                      <a:lnTo>
                        <a:pt x="195" y="303"/>
                      </a:lnTo>
                      <a:lnTo>
                        <a:pt x="171" y="320"/>
                      </a:lnTo>
                      <a:lnTo>
                        <a:pt x="150" y="318"/>
                      </a:lnTo>
                      <a:lnTo>
                        <a:pt x="143" y="296"/>
                      </a:lnTo>
                      <a:lnTo>
                        <a:pt x="119" y="283"/>
                      </a:lnTo>
                      <a:lnTo>
                        <a:pt x="81" y="281"/>
                      </a:lnTo>
                      <a:lnTo>
                        <a:pt x="62" y="276"/>
                      </a:lnTo>
                      <a:lnTo>
                        <a:pt x="53" y="261"/>
                      </a:lnTo>
                      <a:lnTo>
                        <a:pt x="63" y="246"/>
                      </a:lnTo>
                      <a:lnTo>
                        <a:pt x="88" y="239"/>
                      </a:lnTo>
                      <a:lnTo>
                        <a:pt x="89" y="229"/>
                      </a:lnTo>
                      <a:lnTo>
                        <a:pt x="76" y="212"/>
                      </a:lnTo>
                      <a:lnTo>
                        <a:pt x="89" y="196"/>
                      </a:lnTo>
                      <a:lnTo>
                        <a:pt x="87" y="170"/>
                      </a:lnTo>
                      <a:lnTo>
                        <a:pt x="73" y="142"/>
                      </a:lnTo>
                      <a:lnTo>
                        <a:pt x="18" y="127"/>
                      </a:lnTo>
                      <a:lnTo>
                        <a:pt x="8" y="113"/>
                      </a:lnTo>
                      <a:lnTo>
                        <a:pt x="12" y="99"/>
                      </a:lnTo>
                      <a:lnTo>
                        <a:pt x="0" y="79"/>
                      </a:lnTo>
                      <a:lnTo>
                        <a:pt x="7" y="63"/>
                      </a:lnTo>
                      <a:lnTo>
                        <a:pt x="34" y="45"/>
                      </a:lnTo>
                      <a:lnTo>
                        <a:pt x="38" y="26"/>
                      </a:lnTo>
                      <a:lnTo>
                        <a:pt x="51" y="18"/>
                      </a:lnTo>
                      <a:lnTo>
                        <a:pt x="84" y="24"/>
                      </a:lnTo>
                      <a:lnTo>
                        <a:pt x="102" y="15"/>
                      </a:lnTo>
                      <a:lnTo>
                        <a:pt x="118" y="23"/>
                      </a:lnTo>
                      <a:lnTo>
                        <a:pt x="129" y="13"/>
                      </a:lnTo>
                      <a:lnTo>
                        <a:pt x="143"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8" name="Freeform 46">
                  <a:extLst>
                    <a:ext uri="{FF2B5EF4-FFF2-40B4-BE49-F238E27FC236}">
                      <a16:creationId xmlns:a16="http://schemas.microsoft.com/office/drawing/2014/main" id="{49FE5409-653E-45AD-9C1B-A327E7D64E71}"/>
                    </a:ext>
                  </a:extLst>
                </p:cNvPr>
                <p:cNvSpPr>
                  <a:spLocks/>
                </p:cNvSpPr>
                <p:nvPr/>
              </p:nvSpPr>
              <p:spPr bwMode="auto">
                <a:xfrm>
                  <a:off x="6592888" y="4775201"/>
                  <a:ext cx="547688" cy="396875"/>
                </a:xfrm>
                <a:custGeom>
                  <a:avLst/>
                  <a:gdLst>
                    <a:gd name="T0" fmla="*/ 150 w 345"/>
                    <a:gd name="T1" fmla="*/ 0 h 250"/>
                    <a:gd name="T2" fmla="*/ 160 w 345"/>
                    <a:gd name="T3" fmla="*/ 39 h 250"/>
                    <a:gd name="T4" fmla="*/ 168 w 345"/>
                    <a:gd name="T5" fmla="*/ 44 h 250"/>
                    <a:gd name="T6" fmla="*/ 182 w 345"/>
                    <a:gd name="T7" fmla="*/ 32 h 250"/>
                    <a:gd name="T8" fmla="*/ 193 w 345"/>
                    <a:gd name="T9" fmla="*/ 37 h 250"/>
                    <a:gd name="T10" fmla="*/ 195 w 345"/>
                    <a:gd name="T11" fmla="*/ 40 h 250"/>
                    <a:gd name="T12" fmla="*/ 205 w 345"/>
                    <a:gd name="T13" fmla="*/ 30 h 250"/>
                    <a:gd name="T14" fmla="*/ 219 w 345"/>
                    <a:gd name="T15" fmla="*/ 36 h 250"/>
                    <a:gd name="T16" fmla="*/ 227 w 345"/>
                    <a:gd name="T17" fmla="*/ 54 h 250"/>
                    <a:gd name="T18" fmla="*/ 235 w 345"/>
                    <a:gd name="T19" fmla="*/ 50 h 250"/>
                    <a:gd name="T20" fmla="*/ 263 w 345"/>
                    <a:gd name="T21" fmla="*/ 76 h 250"/>
                    <a:gd name="T22" fmla="*/ 276 w 345"/>
                    <a:gd name="T23" fmla="*/ 92 h 250"/>
                    <a:gd name="T24" fmla="*/ 269 w 345"/>
                    <a:gd name="T25" fmla="*/ 128 h 250"/>
                    <a:gd name="T26" fmla="*/ 294 w 345"/>
                    <a:gd name="T27" fmla="*/ 141 h 250"/>
                    <a:gd name="T28" fmla="*/ 286 w 345"/>
                    <a:gd name="T29" fmla="*/ 173 h 250"/>
                    <a:gd name="T30" fmla="*/ 296 w 345"/>
                    <a:gd name="T31" fmla="*/ 186 h 250"/>
                    <a:gd name="T32" fmla="*/ 316 w 345"/>
                    <a:gd name="T33" fmla="*/ 185 h 250"/>
                    <a:gd name="T34" fmla="*/ 334 w 345"/>
                    <a:gd name="T35" fmla="*/ 206 h 250"/>
                    <a:gd name="T36" fmla="*/ 345 w 345"/>
                    <a:gd name="T37" fmla="*/ 222 h 250"/>
                    <a:gd name="T38" fmla="*/ 289 w 345"/>
                    <a:gd name="T39" fmla="*/ 250 h 250"/>
                    <a:gd name="T40" fmla="*/ 250 w 345"/>
                    <a:gd name="T41" fmla="*/ 245 h 250"/>
                    <a:gd name="T42" fmla="*/ 220 w 345"/>
                    <a:gd name="T43" fmla="*/ 228 h 250"/>
                    <a:gd name="T44" fmla="*/ 173 w 345"/>
                    <a:gd name="T45" fmla="*/ 224 h 250"/>
                    <a:gd name="T46" fmla="*/ 93 w 345"/>
                    <a:gd name="T47" fmla="*/ 175 h 250"/>
                    <a:gd name="T48" fmla="*/ 49 w 345"/>
                    <a:gd name="T49" fmla="*/ 165 h 250"/>
                    <a:gd name="T50" fmla="*/ 67 w 345"/>
                    <a:gd name="T51" fmla="*/ 141 h 250"/>
                    <a:gd name="T52" fmla="*/ 57 w 345"/>
                    <a:gd name="T53" fmla="*/ 109 h 250"/>
                    <a:gd name="T54" fmla="*/ 46 w 345"/>
                    <a:gd name="T55" fmla="*/ 99 h 250"/>
                    <a:gd name="T56" fmla="*/ 31 w 345"/>
                    <a:gd name="T57" fmla="*/ 104 h 250"/>
                    <a:gd name="T58" fmla="*/ 25 w 345"/>
                    <a:gd name="T59" fmla="*/ 89 h 250"/>
                    <a:gd name="T60" fmla="*/ 26 w 345"/>
                    <a:gd name="T61" fmla="*/ 59 h 250"/>
                    <a:gd name="T62" fmla="*/ 0 w 345"/>
                    <a:gd name="T63" fmla="*/ 30 h 250"/>
                    <a:gd name="T64" fmla="*/ 9 w 345"/>
                    <a:gd name="T65" fmla="*/ 8 h 250"/>
                    <a:gd name="T66" fmla="*/ 44 w 345"/>
                    <a:gd name="T67" fmla="*/ 8 h 250"/>
                    <a:gd name="T68" fmla="*/ 55 w 345"/>
                    <a:gd name="T69" fmla="*/ 35 h 250"/>
                    <a:gd name="T70" fmla="*/ 59 w 345"/>
                    <a:gd name="T71" fmla="*/ 39 h 250"/>
                    <a:gd name="T72" fmla="*/ 71 w 345"/>
                    <a:gd name="T73" fmla="*/ 25 h 250"/>
                    <a:gd name="T74" fmla="*/ 96 w 345"/>
                    <a:gd name="T75" fmla="*/ 20 h 250"/>
                    <a:gd name="T76" fmla="*/ 118 w 345"/>
                    <a:gd name="T77" fmla="*/ 2 h 250"/>
                    <a:gd name="T78" fmla="*/ 133 w 345"/>
                    <a:gd name="T79" fmla="*/ 7 h 250"/>
                    <a:gd name="T80" fmla="*/ 150 w 345"/>
                    <a:gd name="T8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50">
                      <a:moveTo>
                        <a:pt x="150" y="0"/>
                      </a:moveTo>
                      <a:lnTo>
                        <a:pt x="160" y="39"/>
                      </a:lnTo>
                      <a:lnTo>
                        <a:pt x="168" y="44"/>
                      </a:lnTo>
                      <a:lnTo>
                        <a:pt x="182" y="32"/>
                      </a:lnTo>
                      <a:lnTo>
                        <a:pt x="193" y="37"/>
                      </a:lnTo>
                      <a:lnTo>
                        <a:pt x="195" y="40"/>
                      </a:lnTo>
                      <a:lnTo>
                        <a:pt x="205" y="30"/>
                      </a:lnTo>
                      <a:lnTo>
                        <a:pt x="219" y="36"/>
                      </a:lnTo>
                      <a:lnTo>
                        <a:pt x="227" y="54"/>
                      </a:lnTo>
                      <a:lnTo>
                        <a:pt x="235" y="50"/>
                      </a:lnTo>
                      <a:lnTo>
                        <a:pt x="263" y="76"/>
                      </a:lnTo>
                      <a:lnTo>
                        <a:pt x="276" y="92"/>
                      </a:lnTo>
                      <a:lnTo>
                        <a:pt x="269" y="128"/>
                      </a:lnTo>
                      <a:lnTo>
                        <a:pt x="294" y="141"/>
                      </a:lnTo>
                      <a:lnTo>
                        <a:pt x="286" y="173"/>
                      </a:lnTo>
                      <a:lnTo>
                        <a:pt x="296" y="186"/>
                      </a:lnTo>
                      <a:lnTo>
                        <a:pt x="316" y="185"/>
                      </a:lnTo>
                      <a:lnTo>
                        <a:pt x="334" y="206"/>
                      </a:lnTo>
                      <a:lnTo>
                        <a:pt x="345" y="222"/>
                      </a:lnTo>
                      <a:lnTo>
                        <a:pt x="289" y="250"/>
                      </a:lnTo>
                      <a:lnTo>
                        <a:pt x="250" y="245"/>
                      </a:lnTo>
                      <a:lnTo>
                        <a:pt x="220" y="228"/>
                      </a:lnTo>
                      <a:lnTo>
                        <a:pt x="173" y="224"/>
                      </a:lnTo>
                      <a:lnTo>
                        <a:pt x="93" y="175"/>
                      </a:lnTo>
                      <a:lnTo>
                        <a:pt x="49" y="165"/>
                      </a:lnTo>
                      <a:lnTo>
                        <a:pt x="67" y="141"/>
                      </a:lnTo>
                      <a:lnTo>
                        <a:pt x="57" y="109"/>
                      </a:lnTo>
                      <a:lnTo>
                        <a:pt x="46" y="99"/>
                      </a:lnTo>
                      <a:lnTo>
                        <a:pt x="31" y="104"/>
                      </a:lnTo>
                      <a:lnTo>
                        <a:pt x="25" y="89"/>
                      </a:lnTo>
                      <a:lnTo>
                        <a:pt x="26" y="59"/>
                      </a:lnTo>
                      <a:lnTo>
                        <a:pt x="0" y="30"/>
                      </a:lnTo>
                      <a:lnTo>
                        <a:pt x="9" y="8"/>
                      </a:lnTo>
                      <a:lnTo>
                        <a:pt x="44" y="8"/>
                      </a:lnTo>
                      <a:lnTo>
                        <a:pt x="55" y="35"/>
                      </a:lnTo>
                      <a:lnTo>
                        <a:pt x="59" y="39"/>
                      </a:lnTo>
                      <a:lnTo>
                        <a:pt x="71" y="25"/>
                      </a:lnTo>
                      <a:lnTo>
                        <a:pt x="96" y="20"/>
                      </a:lnTo>
                      <a:lnTo>
                        <a:pt x="118" y="2"/>
                      </a:lnTo>
                      <a:lnTo>
                        <a:pt x="133" y="7"/>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9" name="Freeform 47">
                  <a:extLst>
                    <a:ext uri="{FF2B5EF4-FFF2-40B4-BE49-F238E27FC236}">
                      <a16:creationId xmlns:a16="http://schemas.microsoft.com/office/drawing/2014/main" id="{A8492075-B413-402C-8AD2-04D61898B752}"/>
                    </a:ext>
                  </a:extLst>
                </p:cNvPr>
                <p:cNvSpPr>
                  <a:spLocks/>
                </p:cNvSpPr>
                <p:nvPr/>
              </p:nvSpPr>
              <p:spPr bwMode="auto">
                <a:xfrm>
                  <a:off x="7115176" y="5018088"/>
                  <a:ext cx="587375" cy="539750"/>
                </a:xfrm>
                <a:custGeom>
                  <a:avLst/>
                  <a:gdLst>
                    <a:gd name="T0" fmla="*/ 279 w 370"/>
                    <a:gd name="T1" fmla="*/ 22 h 340"/>
                    <a:gd name="T2" fmla="*/ 321 w 370"/>
                    <a:gd name="T3" fmla="*/ 61 h 340"/>
                    <a:gd name="T4" fmla="*/ 350 w 370"/>
                    <a:gd name="T5" fmla="*/ 116 h 340"/>
                    <a:gd name="T6" fmla="*/ 370 w 370"/>
                    <a:gd name="T7" fmla="*/ 139 h 340"/>
                    <a:gd name="T8" fmla="*/ 325 w 370"/>
                    <a:gd name="T9" fmla="*/ 159 h 340"/>
                    <a:gd name="T10" fmla="*/ 295 w 370"/>
                    <a:gd name="T11" fmla="*/ 234 h 340"/>
                    <a:gd name="T12" fmla="*/ 316 w 370"/>
                    <a:gd name="T13" fmla="*/ 239 h 340"/>
                    <a:gd name="T14" fmla="*/ 295 w 370"/>
                    <a:gd name="T15" fmla="*/ 269 h 340"/>
                    <a:gd name="T16" fmla="*/ 264 w 370"/>
                    <a:gd name="T17" fmla="*/ 278 h 340"/>
                    <a:gd name="T18" fmla="*/ 240 w 370"/>
                    <a:gd name="T19" fmla="*/ 288 h 340"/>
                    <a:gd name="T20" fmla="*/ 215 w 370"/>
                    <a:gd name="T21" fmla="*/ 305 h 340"/>
                    <a:gd name="T22" fmla="*/ 165 w 370"/>
                    <a:gd name="T23" fmla="*/ 312 h 340"/>
                    <a:gd name="T24" fmla="*/ 146 w 370"/>
                    <a:gd name="T25" fmla="*/ 339 h 340"/>
                    <a:gd name="T26" fmla="*/ 145 w 370"/>
                    <a:gd name="T27" fmla="*/ 324 h 340"/>
                    <a:gd name="T28" fmla="*/ 122 w 370"/>
                    <a:gd name="T29" fmla="*/ 323 h 340"/>
                    <a:gd name="T30" fmla="*/ 83 w 370"/>
                    <a:gd name="T31" fmla="*/ 307 h 340"/>
                    <a:gd name="T32" fmla="*/ 96 w 370"/>
                    <a:gd name="T33" fmla="*/ 323 h 340"/>
                    <a:gd name="T34" fmla="*/ 93 w 370"/>
                    <a:gd name="T35" fmla="*/ 333 h 340"/>
                    <a:gd name="T36" fmla="*/ 72 w 370"/>
                    <a:gd name="T37" fmla="*/ 340 h 340"/>
                    <a:gd name="T38" fmla="*/ 58 w 370"/>
                    <a:gd name="T39" fmla="*/ 323 h 340"/>
                    <a:gd name="T40" fmla="*/ 46 w 370"/>
                    <a:gd name="T41" fmla="*/ 304 h 340"/>
                    <a:gd name="T42" fmla="*/ 11 w 370"/>
                    <a:gd name="T43" fmla="*/ 282 h 340"/>
                    <a:gd name="T44" fmla="*/ 29 w 370"/>
                    <a:gd name="T45" fmla="*/ 259 h 340"/>
                    <a:gd name="T46" fmla="*/ 17 w 370"/>
                    <a:gd name="T47" fmla="*/ 224 h 340"/>
                    <a:gd name="T48" fmla="*/ 18 w 370"/>
                    <a:gd name="T49" fmla="*/ 199 h 340"/>
                    <a:gd name="T50" fmla="*/ 38 w 370"/>
                    <a:gd name="T51" fmla="*/ 194 h 340"/>
                    <a:gd name="T52" fmla="*/ 11 w 370"/>
                    <a:gd name="T53" fmla="*/ 139 h 340"/>
                    <a:gd name="T54" fmla="*/ 7 w 370"/>
                    <a:gd name="T55" fmla="*/ 96 h 340"/>
                    <a:gd name="T56" fmla="*/ 36 w 370"/>
                    <a:gd name="T57" fmla="*/ 60 h 340"/>
                    <a:gd name="T58" fmla="*/ 98 w 370"/>
                    <a:gd name="T59" fmla="*/ 75 h 340"/>
                    <a:gd name="T60" fmla="*/ 167 w 370"/>
                    <a:gd name="T61" fmla="*/ 28 h 340"/>
                    <a:gd name="T62" fmla="*/ 261 w 370"/>
                    <a:gd name="T6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40">
                      <a:moveTo>
                        <a:pt x="261" y="0"/>
                      </a:moveTo>
                      <a:lnTo>
                        <a:pt x="279" y="22"/>
                      </a:lnTo>
                      <a:lnTo>
                        <a:pt x="313" y="32"/>
                      </a:lnTo>
                      <a:lnTo>
                        <a:pt x="321" y="61"/>
                      </a:lnTo>
                      <a:lnTo>
                        <a:pt x="344" y="86"/>
                      </a:lnTo>
                      <a:lnTo>
                        <a:pt x="350" y="116"/>
                      </a:lnTo>
                      <a:lnTo>
                        <a:pt x="370" y="130"/>
                      </a:lnTo>
                      <a:lnTo>
                        <a:pt x="370" y="139"/>
                      </a:lnTo>
                      <a:lnTo>
                        <a:pt x="364" y="151"/>
                      </a:lnTo>
                      <a:lnTo>
                        <a:pt x="325" y="159"/>
                      </a:lnTo>
                      <a:lnTo>
                        <a:pt x="284" y="224"/>
                      </a:lnTo>
                      <a:lnTo>
                        <a:pt x="295" y="234"/>
                      </a:lnTo>
                      <a:lnTo>
                        <a:pt x="310" y="233"/>
                      </a:lnTo>
                      <a:lnTo>
                        <a:pt x="316" y="239"/>
                      </a:lnTo>
                      <a:lnTo>
                        <a:pt x="306" y="263"/>
                      </a:lnTo>
                      <a:lnTo>
                        <a:pt x="295" y="269"/>
                      </a:lnTo>
                      <a:lnTo>
                        <a:pt x="279" y="265"/>
                      </a:lnTo>
                      <a:lnTo>
                        <a:pt x="264" y="278"/>
                      </a:lnTo>
                      <a:lnTo>
                        <a:pt x="249" y="274"/>
                      </a:lnTo>
                      <a:lnTo>
                        <a:pt x="240" y="288"/>
                      </a:lnTo>
                      <a:lnTo>
                        <a:pt x="231" y="287"/>
                      </a:lnTo>
                      <a:lnTo>
                        <a:pt x="215" y="305"/>
                      </a:lnTo>
                      <a:lnTo>
                        <a:pt x="184" y="300"/>
                      </a:lnTo>
                      <a:lnTo>
                        <a:pt x="165" y="312"/>
                      </a:lnTo>
                      <a:lnTo>
                        <a:pt x="156" y="333"/>
                      </a:lnTo>
                      <a:lnTo>
                        <a:pt x="146" y="339"/>
                      </a:lnTo>
                      <a:lnTo>
                        <a:pt x="142" y="335"/>
                      </a:lnTo>
                      <a:lnTo>
                        <a:pt x="145" y="324"/>
                      </a:lnTo>
                      <a:lnTo>
                        <a:pt x="142" y="319"/>
                      </a:lnTo>
                      <a:lnTo>
                        <a:pt x="122" y="323"/>
                      </a:lnTo>
                      <a:lnTo>
                        <a:pt x="92" y="305"/>
                      </a:lnTo>
                      <a:lnTo>
                        <a:pt x="83" y="307"/>
                      </a:lnTo>
                      <a:lnTo>
                        <a:pt x="77" y="313"/>
                      </a:lnTo>
                      <a:lnTo>
                        <a:pt x="96" y="323"/>
                      </a:lnTo>
                      <a:lnTo>
                        <a:pt x="97" y="328"/>
                      </a:lnTo>
                      <a:lnTo>
                        <a:pt x="93" y="333"/>
                      </a:lnTo>
                      <a:lnTo>
                        <a:pt x="84" y="332"/>
                      </a:lnTo>
                      <a:lnTo>
                        <a:pt x="72" y="340"/>
                      </a:lnTo>
                      <a:lnTo>
                        <a:pt x="62" y="332"/>
                      </a:lnTo>
                      <a:lnTo>
                        <a:pt x="58" y="323"/>
                      </a:lnTo>
                      <a:lnTo>
                        <a:pt x="46" y="315"/>
                      </a:lnTo>
                      <a:lnTo>
                        <a:pt x="46" y="304"/>
                      </a:lnTo>
                      <a:lnTo>
                        <a:pt x="22" y="300"/>
                      </a:lnTo>
                      <a:lnTo>
                        <a:pt x="11" y="282"/>
                      </a:lnTo>
                      <a:lnTo>
                        <a:pt x="16" y="273"/>
                      </a:lnTo>
                      <a:lnTo>
                        <a:pt x="29" y="259"/>
                      </a:lnTo>
                      <a:lnTo>
                        <a:pt x="41" y="246"/>
                      </a:lnTo>
                      <a:lnTo>
                        <a:pt x="17" y="224"/>
                      </a:lnTo>
                      <a:lnTo>
                        <a:pt x="13" y="208"/>
                      </a:lnTo>
                      <a:lnTo>
                        <a:pt x="18" y="199"/>
                      </a:lnTo>
                      <a:lnTo>
                        <a:pt x="36" y="201"/>
                      </a:lnTo>
                      <a:lnTo>
                        <a:pt x="38" y="194"/>
                      </a:lnTo>
                      <a:lnTo>
                        <a:pt x="13" y="159"/>
                      </a:lnTo>
                      <a:lnTo>
                        <a:pt x="11" y="139"/>
                      </a:lnTo>
                      <a:lnTo>
                        <a:pt x="0" y="127"/>
                      </a:lnTo>
                      <a:lnTo>
                        <a:pt x="7" y="96"/>
                      </a:lnTo>
                      <a:lnTo>
                        <a:pt x="29" y="86"/>
                      </a:lnTo>
                      <a:lnTo>
                        <a:pt x="36" y="60"/>
                      </a:lnTo>
                      <a:lnTo>
                        <a:pt x="49" y="53"/>
                      </a:lnTo>
                      <a:lnTo>
                        <a:pt x="98" y="75"/>
                      </a:lnTo>
                      <a:lnTo>
                        <a:pt x="152" y="28"/>
                      </a:lnTo>
                      <a:lnTo>
                        <a:pt x="167" y="28"/>
                      </a:lnTo>
                      <a:lnTo>
                        <a:pt x="185" y="40"/>
                      </a:lnTo>
                      <a:lnTo>
                        <a:pt x="26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0" name="Freeform 48">
                  <a:extLst>
                    <a:ext uri="{FF2B5EF4-FFF2-40B4-BE49-F238E27FC236}">
                      <a16:creationId xmlns:a16="http://schemas.microsoft.com/office/drawing/2014/main" id="{CB2D3E71-78D5-4D51-8420-0D098D9AA27C}"/>
                    </a:ext>
                  </a:extLst>
                </p:cNvPr>
                <p:cNvSpPr>
                  <a:spLocks/>
                </p:cNvSpPr>
                <p:nvPr/>
              </p:nvSpPr>
              <p:spPr bwMode="auto">
                <a:xfrm>
                  <a:off x="6450013" y="5037138"/>
                  <a:ext cx="730250" cy="436563"/>
                </a:xfrm>
                <a:custGeom>
                  <a:avLst/>
                  <a:gdLst>
                    <a:gd name="T0" fmla="*/ 139 w 460"/>
                    <a:gd name="T1" fmla="*/ 0 h 275"/>
                    <a:gd name="T2" fmla="*/ 183 w 460"/>
                    <a:gd name="T3" fmla="*/ 10 h 275"/>
                    <a:gd name="T4" fmla="*/ 263 w 460"/>
                    <a:gd name="T5" fmla="*/ 59 h 275"/>
                    <a:gd name="T6" fmla="*/ 310 w 460"/>
                    <a:gd name="T7" fmla="*/ 63 h 275"/>
                    <a:gd name="T8" fmla="*/ 340 w 460"/>
                    <a:gd name="T9" fmla="*/ 80 h 275"/>
                    <a:gd name="T10" fmla="*/ 379 w 460"/>
                    <a:gd name="T11" fmla="*/ 85 h 275"/>
                    <a:gd name="T12" fmla="*/ 435 w 460"/>
                    <a:gd name="T13" fmla="*/ 57 h 275"/>
                    <a:gd name="T14" fmla="*/ 455 w 460"/>
                    <a:gd name="T15" fmla="*/ 48 h 275"/>
                    <a:gd name="T16" fmla="*/ 448 w 460"/>
                    <a:gd name="T17" fmla="*/ 74 h 275"/>
                    <a:gd name="T18" fmla="*/ 426 w 460"/>
                    <a:gd name="T19" fmla="*/ 84 h 275"/>
                    <a:gd name="T20" fmla="*/ 419 w 460"/>
                    <a:gd name="T21" fmla="*/ 115 h 275"/>
                    <a:gd name="T22" fmla="*/ 430 w 460"/>
                    <a:gd name="T23" fmla="*/ 127 h 275"/>
                    <a:gd name="T24" fmla="*/ 432 w 460"/>
                    <a:gd name="T25" fmla="*/ 147 h 275"/>
                    <a:gd name="T26" fmla="*/ 457 w 460"/>
                    <a:gd name="T27" fmla="*/ 182 h 275"/>
                    <a:gd name="T28" fmla="*/ 455 w 460"/>
                    <a:gd name="T29" fmla="*/ 189 h 275"/>
                    <a:gd name="T30" fmla="*/ 437 w 460"/>
                    <a:gd name="T31" fmla="*/ 187 h 275"/>
                    <a:gd name="T32" fmla="*/ 432 w 460"/>
                    <a:gd name="T33" fmla="*/ 196 h 275"/>
                    <a:gd name="T34" fmla="*/ 436 w 460"/>
                    <a:gd name="T35" fmla="*/ 212 h 275"/>
                    <a:gd name="T36" fmla="*/ 460 w 460"/>
                    <a:gd name="T37" fmla="*/ 234 h 275"/>
                    <a:gd name="T38" fmla="*/ 448 w 460"/>
                    <a:gd name="T39" fmla="*/ 247 h 275"/>
                    <a:gd name="T40" fmla="*/ 435 w 460"/>
                    <a:gd name="T41" fmla="*/ 261 h 275"/>
                    <a:gd name="T42" fmla="*/ 430 w 460"/>
                    <a:gd name="T43" fmla="*/ 270 h 275"/>
                    <a:gd name="T44" fmla="*/ 338 w 460"/>
                    <a:gd name="T45" fmla="*/ 275 h 275"/>
                    <a:gd name="T46" fmla="*/ 338 w 460"/>
                    <a:gd name="T47" fmla="*/ 257 h 275"/>
                    <a:gd name="T48" fmla="*/ 334 w 460"/>
                    <a:gd name="T49" fmla="*/ 237 h 275"/>
                    <a:gd name="T50" fmla="*/ 329 w 460"/>
                    <a:gd name="T51" fmla="*/ 213 h 275"/>
                    <a:gd name="T52" fmla="*/ 310 w 460"/>
                    <a:gd name="T53" fmla="*/ 213 h 275"/>
                    <a:gd name="T54" fmla="*/ 270 w 460"/>
                    <a:gd name="T55" fmla="*/ 231 h 275"/>
                    <a:gd name="T56" fmla="*/ 236 w 460"/>
                    <a:gd name="T57" fmla="*/ 228 h 275"/>
                    <a:gd name="T58" fmla="*/ 236 w 460"/>
                    <a:gd name="T59" fmla="*/ 212 h 275"/>
                    <a:gd name="T60" fmla="*/ 269 w 460"/>
                    <a:gd name="T61" fmla="*/ 202 h 275"/>
                    <a:gd name="T62" fmla="*/ 269 w 460"/>
                    <a:gd name="T63" fmla="*/ 187 h 275"/>
                    <a:gd name="T64" fmla="*/ 255 w 460"/>
                    <a:gd name="T65" fmla="*/ 167 h 275"/>
                    <a:gd name="T66" fmla="*/ 243 w 460"/>
                    <a:gd name="T67" fmla="*/ 159 h 275"/>
                    <a:gd name="T68" fmla="*/ 236 w 460"/>
                    <a:gd name="T69" fmla="*/ 166 h 275"/>
                    <a:gd name="T70" fmla="*/ 234 w 460"/>
                    <a:gd name="T71" fmla="*/ 196 h 275"/>
                    <a:gd name="T72" fmla="*/ 225 w 460"/>
                    <a:gd name="T73" fmla="*/ 202 h 275"/>
                    <a:gd name="T74" fmla="*/ 214 w 460"/>
                    <a:gd name="T75" fmla="*/ 193 h 275"/>
                    <a:gd name="T76" fmla="*/ 179 w 460"/>
                    <a:gd name="T77" fmla="*/ 204 h 275"/>
                    <a:gd name="T78" fmla="*/ 174 w 460"/>
                    <a:gd name="T79" fmla="*/ 209 h 275"/>
                    <a:gd name="T80" fmla="*/ 190 w 460"/>
                    <a:gd name="T81" fmla="*/ 226 h 275"/>
                    <a:gd name="T82" fmla="*/ 175 w 460"/>
                    <a:gd name="T83" fmla="*/ 233 h 275"/>
                    <a:gd name="T84" fmla="*/ 130 w 460"/>
                    <a:gd name="T85" fmla="*/ 237 h 275"/>
                    <a:gd name="T86" fmla="*/ 112 w 460"/>
                    <a:gd name="T87" fmla="*/ 241 h 275"/>
                    <a:gd name="T88" fmla="*/ 106 w 460"/>
                    <a:gd name="T89" fmla="*/ 231 h 275"/>
                    <a:gd name="T90" fmla="*/ 110 w 460"/>
                    <a:gd name="T91" fmla="*/ 211 h 275"/>
                    <a:gd name="T92" fmla="*/ 96 w 460"/>
                    <a:gd name="T93" fmla="*/ 196 h 275"/>
                    <a:gd name="T94" fmla="*/ 42 w 460"/>
                    <a:gd name="T95" fmla="*/ 209 h 275"/>
                    <a:gd name="T96" fmla="*/ 0 w 460"/>
                    <a:gd name="T97" fmla="*/ 186 h 275"/>
                    <a:gd name="T98" fmla="*/ 21 w 460"/>
                    <a:gd name="T99" fmla="*/ 174 h 275"/>
                    <a:gd name="T100" fmla="*/ 66 w 460"/>
                    <a:gd name="T101" fmla="*/ 135 h 275"/>
                    <a:gd name="T102" fmla="*/ 61 w 460"/>
                    <a:gd name="T103" fmla="*/ 130 h 275"/>
                    <a:gd name="T104" fmla="*/ 53 w 460"/>
                    <a:gd name="T105" fmla="*/ 132 h 275"/>
                    <a:gd name="T106" fmla="*/ 50 w 460"/>
                    <a:gd name="T107" fmla="*/ 124 h 275"/>
                    <a:gd name="T108" fmla="*/ 61 w 460"/>
                    <a:gd name="T109" fmla="*/ 110 h 275"/>
                    <a:gd name="T110" fmla="*/ 94 w 460"/>
                    <a:gd name="T111" fmla="*/ 94 h 275"/>
                    <a:gd name="T112" fmla="*/ 110 w 460"/>
                    <a:gd name="T113" fmla="*/ 78 h 275"/>
                    <a:gd name="T114" fmla="*/ 110 w 460"/>
                    <a:gd name="T115" fmla="*/ 24 h 275"/>
                    <a:gd name="T116" fmla="*/ 139 w 460"/>
                    <a:gd name="T1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0" h="275">
                      <a:moveTo>
                        <a:pt x="139" y="0"/>
                      </a:moveTo>
                      <a:lnTo>
                        <a:pt x="183" y="10"/>
                      </a:lnTo>
                      <a:lnTo>
                        <a:pt x="263" y="59"/>
                      </a:lnTo>
                      <a:lnTo>
                        <a:pt x="310" y="63"/>
                      </a:lnTo>
                      <a:lnTo>
                        <a:pt x="340" y="80"/>
                      </a:lnTo>
                      <a:lnTo>
                        <a:pt x="379" y="85"/>
                      </a:lnTo>
                      <a:lnTo>
                        <a:pt x="435" y="57"/>
                      </a:lnTo>
                      <a:lnTo>
                        <a:pt x="455" y="48"/>
                      </a:lnTo>
                      <a:lnTo>
                        <a:pt x="448" y="74"/>
                      </a:lnTo>
                      <a:lnTo>
                        <a:pt x="426" y="84"/>
                      </a:lnTo>
                      <a:lnTo>
                        <a:pt x="419" y="115"/>
                      </a:lnTo>
                      <a:lnTo>
                        <a:pt x="430" y="127"/>
                      </a:lnTo>
                      <a:lnTo>
                        <a:pt x="432" y="147"/>
                      </a:lnTo>
                      <a:lnTo>
                        <a:pt x="457" y="182"/>
                      </a:lnTo>
                      <a:lnTo>
                        <a:pt x="455" y="189"/>
                      </a:lnTo>
                      <a:lnTo>
                        <a:pt x="437" y="187"/>
                      </a:lnTo>
                      <a:lnTo>
                        <a:pt x="432" y="196"/>
                      </a:lnTo>
                      <a:lnTo>
                        <a:pt x="436" y="212"/>
                      </a:lnTo>
                      <a:lnTo>
                        <a:pt x="460" y="234"/>
                      </a:lnTo>
                      <a:lnTo>
                        <a:pt x="448" y="247"/>
                      </a:lnTo>
                      <a:lnTo>
                        <a:pt x="435" y="261"/>
                      </a:lnTo>
                      <a:lnTo>
                        <a:pt x="430" y="270"/>
                      </a:lnTo>
                      <a:lnTo>
                        <a:pt x="338" y="275"/>
                      </a:lnTo>
                      <a:lnTo>
                        <a:pt x="338" y="257"/>
                      </a:lnTo>
                      <a:lnTo>
                        <a:pt x="334" y="237"/>
                      </a:lnTo>
                      <a:lnTo>
                        <a:pt x="329" y="213"/>
                      </a:lnTo>
                      <a:lnTo>
                        <a:pt x="310" y="213"/>
                      </a:lnTo>
                      <a:lnTo>
                        <a:pt x="270" y="231"/>
                      </a:lnTo>
                      <a:lnTo>
                        <a:pt x="236" y="228"/>
                      </a:lnTo>
                      <a:lnTo>
                        <a:pt x="236" y="212"/>
                      </a:lnTo>
                      <a:lnTo>
                        <a:pt x="269" y="202"/>
                      </a:lnTo>
                      <a:lnTo>
                        <a:pt x="269" y="187"/>
                      </a:lnTo>
                      <a:lnTo>
                        <a:pt x="255" y="167"/>
                      </a:lnTo>
                      <a:lnTo>
                        <a:pt x="243" y="159"/>
                      </a:lnTo>
                      <a:lnTo>
                        <a:pt x="236" y="166"/>
                      </a:lnTo>
                      <a:lnTo>
                        <a:pt x="234" y="196"/>
                      </a:lnTo>
                      <a:lnTo>
                        <a:pt x="225" y="202"/>
                      </a:lnTo>
                      <a:lnTo>
                        <a:pt x="214" y="193"/>
                      </a:lnTo>
                      <a:lnTo>
                        <a:pt x="179" y="204"/>
                      </a:lnTo>
                      <a:lnTo>
                        <a:pt x="174" y="209"/>
                      </a:lnTo>
                      <a:lnTo>
                        <a:pt x="190" y="226"/>
                      </a:lnTo>
                      <a:lnTo>
                        <a:pt x="175" y="233"/>
                      </a:lnTo>
                      <a:lnTo>
                        <a:pt x="130" y="237"/>
                      </a:lnTo>
                      <a:lnTo>
                        <a:pt x="112" y="241"/>
                      </a:lnTo>
                      <a:lnTo>
                        <a:pt x="106" y="231"/>
                      </a:lnTo>
                      <a:lnTo>
                        <a:pt x="110" y="211"/>
                      </a:lnTo>
                      <a:lnTo>
                        <a:pt x="96" y="196"/>
                      </a:lnTo>
                      <a:lnTo>
                        <a:pt x="42" y="209"/>
                      </a:lnTo>
                      <a:lnTo>
                        <a:pt x="0" y="186"/>
                      </a:lnTo>
                      <a:lnTo>
                        <a:pt x="21" y="174"/>
                      </a:lnTo>
                      <a:lnTo>
                        <a:pt x="66" y="135"/>
                      </a:lnTo>
                      <a:lnTo>
                        <a:pt x="61" y="130"/>
                      </a:lnTo>
                      <a:lnTo>
                        <a:pt x="53" y="132"/>
                      </a:lnTo>
                      <a:lnTo>
                        <a:pt x="50" y="124"/>
                      </a:lnTo>
                      <a:lnTo>
                        <a:pt x="61" y="110"/>
                      </a:lnTo>
                      <a:lnTo>
                        <a:pt x="94" y="94"/>
                      </a:lnTo>
                      <a:lnTo>
                        <a:pt x="110" y="78"/>
                      </a:lnTo>
                      <a:lnTo>
                        <a:pt x="110" y="24"/>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1" name="Freeform 49">
                  <a:extLst>
                    <a:ext uri="{FF2B5EF4-FFF2-40B4-BE49-F238E27FC236}">
                      <a16:creationId xmlns:a16="http://schemas.microsoft.com/office/drawing/2014/main" id="{9EA89D53-D7A5-4460-8499-E205251BF461}"/>
                    </a:ext>
                  </a:extLst>
                </p:cNvPr>
                <p:cNvSpPr>
                  <a:spLocks/>
                </p:cNvSpPr>
                <p:nvPr/>
              </p:nvSpPr>
              <p:spPr bwMode="auto">
                <a:xfrm>
                  <a:off x="7529513" y="4659313"/>
                  <a:ext cx="492125" cy="565150"/>
                </a:xfrm>
                <a:custGeom>
                  <a:avLst/>
                  <a:gdLst>
                    <a:gd name="T0" fmla="*/ 72 w 310"/>
                    <a:gd name="T1" fmla="*/ 0 h 356"/>
                    <a:gd name="T2" fmla="*/ 94 w 310"/>
                    <a:gd name="T3" fmla="*/ 34 h 356"/>
                    <a:gd name="T4" fmla="*/ 157 w 310"/>
                    <a:gd name="T5" fmla="*/ 53 h 356"/>
                    <a:gd name="T6" fmla="*/ 197 w 310"/>
                    <a:gd name="T7" fmla="*/ 75 h 356"/>
                    <a:gd name="T8" fmla="*/ 225 w 310"/>
                    <a:gd name="T9" fmla="*/ 69 h 356"/>
                    <a:gd name="T10" fmla="*/ 271 w 310"/>
                    <a:gd name="T11" fmla="*/ 60 h 356"/>
                    <a:gd name="T12" fmla="*/ 290 w 310"/>
                    <a:gd name="T13" fmla="*/ 46 h 356"/>
                    <a:gd name="T14" fmla="*/ 304 w 310"/>
                    <a:gd name="T15" fmla="*/ 50 h 356"/>
                    <a:gd name="T16" fmla="*/ 310 w 310"/>
                    <a:gd name="T17" fmla="*/ 70 h 356"/>
                    <a:gd name="T18" fmla="*/ 306 w 310"/>
                    <a:gd name="T19" fmla="*/ 110 h 356"/>
                    <a:gd name="T20" fmla="*/ 265 w 310"/>
                    <a:gd name="T21" fmla="*/ 170 h 356"/>
                    <a:gd name="T22" fmla="*/ 265 w 310"/>
                    <a:gd name="T23" fmla="*/ 197 h 356"/>
                    <a:gd name="T24" fmla="*/ 275 w 310"/>
                    <a:gd name="T25" fmla="*/ 219 h 356"/>
                    <a:gd name="T26" fmla="*/ 269 w 310"/>
                    <a:gd name="T27" fmla="*/ 227 h 356"/>
                    <a:gd name="T28" fmla="*/ 263 w 310"/>
                    <a:gd name="T29" fmla="*/ 218 h 356"/>
                    <a:gd name="T30" fmla="*/ 248 w 310"/>
                    <a:gd name="T31" fmla="*/ 216 h 356"/>
                    <a:gd name="T32" fmla="*/ 241 w 310"/>
                    <a:gd name="T33" fmla="*/ 221 h 356"/>
                    <a:gd name="T34" fmla="*/ 240 w 310"/>
                    <a:gd name="T35" fmla="*/ 228 h 356"/>
                    <a:gd name="T36" fmla="*/ 202 w 310"/>
                    <a:gd name="T37" fmla="*/ 252 h 356"/>
                    <a:gd name="T38" fmla="*/ 171 w 310"/>
                    <a:gd name="T39" fmla="*/ 286 h 356"/>
                    <a:gd name="T40" fmla="*/ 168 w 310"/>
                    <a:gd name="T41" fmla="*/ 315 h 356"/>
                    <a:gd name="T42" fmla="*/ 149 w 310"/>
                    <a:gd name="T43" fmla="*/ 318 h 356"/>
                    <a:gd name="T44" fmla="*/ 139 w 310"/>
                    <a:gd name="T45" fmla="*/ 327 h 356"/>
                    <a:gd name="T46" fmla="*/ 122 w 310"/>
                    <a:gd name="T47" fmla="*/ 323 h 356"/>
                    <a:gd name="T48" fmla="*/ 108 w 310"/>
                    <a:gd name="T49" fmla="*/ 342 h 356"/>
                    <a:gd name="T50" fmla="*/ 109 w 310"/>
                    <a:gd name="T51" fmla="*/ 356 h 356"/>
                    <a:gd name="T52" fmla="*/ 89 w 310"/>
                    <a:gd name="T53" fmla="*/ 342 h 356"/>
                    <a:gd name="T54" fmla="*/ 83 w 310"/>
                    <a:gd name="T55" fmla="*/ 312 h 356"/>
                    <a:gd name="T56" fmla="*/ 60 w 310"/>
                    <a:gd name="T57" fmla="*/ 287 h 356"/>
                    <a:gd name="T58" fmla="*/ 52 w 310"/>
                    <a:gd name="T59" fmla="*/ 258 h 356"/>
                    <a:gd name="T60" fmla="*/ 18 w 310"/>
                    <a:gd name="T61" fmla="*/ 248 h 356"/>
                    <a:gd name="T62" fmla="*/ 0 w 310"/>
                    <a:gd name="T63" fmla="*/ 226 h 356"/>
                    <a:gd name="T64" fmla="*/ 27 w 310"/>
                    <a:gd name="T65" fmla="*/ 201 h 356"/>
                    <a:gd name="T66" fmla="*/ 63 w 310"/>
                    <a:gd name="T67" fmla="*/ 185 h 356"/>
                    <a:gd name="T68" fmla="*/ 89 w 310"/>
                    <a:gd name="T69" fmla="*/ 185 h 356"/>
                    <a:gd name="T70" fmla="*/ 92 w 310"/>
                    <a:gd name="T71" fmla="*/ 178 h 356"/>
                    <a:gd name="T72" fmla="*/ 38 w 310"/>
                    <a:gd name="T73" fmla="*/ 120 h 356"/>
                    <a:gd name="T74" fmla="*/ 18 w 310"/>
                    <a:gd name="T75" fmla="*/ 80 h 356"/>
                    <a:gd name="T76" fmla="*/ 22 w 310"/>
                    <a:gd name="T77" fmla="*/ 49 h 356"/>
                    <a:gd name="T78" fmla="*/ 57 w 310"/>
                    <a:gd name="T79" fmla="*/ 2 h 356"/>
                    <a:gd name="T80" fmla="*/ 72 w 310"/>
                    <a:gd name="T8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0" h="356">
                      <a:moveTo>
                        <a:pt x="72" y="0"/>
                      </a:moveTo>
                      <a:lnTo>
                        <a:pt x="94" y="34"/>
                      </a:lnTo>
                      <a:lnTo>
                        <a:pt x="157" y="53"/>
                      </a:lnTo>
                      <a:lnTo>
                        <a:pt x="197" y="75"/>
                      </a:lnTo>
                      <a:lnTo>
                        <a:pt x="225" y="69"/>
                      </a:lnTo>
                      <a:lnTo>
                        <a:pt x="271" y="60"/>
                      </a:lnTo>
                      <a:lnTo>
                        <a:pt x="290" y="46"/>
                      </a:lnTo>
                      <a:lnTo>
                        <a:pt x="304" y="50"/>
                      </a:lnTo>
                      <a:lnTo>
                        <a:pt x="310" y="70"/>
                      </a:lnTo>
                      <a:lnTo>
                        <a:pt x="306" y="110"/>
                      </a:lnTo>
                      <a:lnTo>
                        <a:pt x="265" y="170"/>
                      </a:lnTo>
                      <a:lnTo>
                        <a:pt x="265" y="197"/>
                      </a:lnTo>
                      <a:lnTo>
                        <a:pt x="275" y="219"/>
                      </a:lnTo>
                      <a:lnTo>
                        <a:pt x="269" y="227"/>
                      </a:lnTo>
                      <a:lnTo>
                        <a:pt x="263" y="218"/>
                      </a:lnTo>
                      <a:lnTo>
                        <a:pt x="248" y="216"/>
                      </a:lnTo>
                      <a:lnTo>
                        <a:pt x="241" y="221"/>
                      </a:lnTo>
                      <a:lnTo>
                        <a:pt x="240" y="228"/>
                      </a:lnTo>
                      <a:lnTo>
                        <a:pt x="202" y="252"/>
                      </a:lnTo>
                      <a:lnTo>
                        <a:pt x="171" y="286"/>
                      </a:lnTo>
                      <a:lnTo>
                        <a:pt x="168" y="315"/>
                      </a:lnTo>
                      <a:lnTo>
                        <a:pt x="149" y="318"/>
                      </a:lnTo>
                      <a:lnTo>
                        <a:pt x="139" y="327"/>
                      </a:lnTo>
                      <a:lnTo>
                        <a:pt x="122" y="323"/>
                      </a:lnTo>
                      <a:lnTo>
                        <a:pt x="108" y="342"/>
                      </a:lnTo>
                      <a:lnTo>
                        <a:pt x="109" y="356"/>
                      </a:lnTo>
                      <a:lnTo>
                        <a:pt x="89" y="342"/>
                      </a:lnTo>
                      <a:lnTo>
                        <a:pt x="83" y="312"/>
                      </a:lnTo>
                      <a:lnTo>
                        <a:pt x="60" y="287"/>
                      </a:lnTo>
                      <a:lnTo>
                        <a:pt x="52" y="258"/>
                      </a:lnTo>
                      <a:lnTo>
                        <a:pt x="18" y="248"/>
                      </a:lnTo>
                      <a:lnTo>
                        <a:pt x="0" y="226"/>
                      </a:lnTo>
                      <a:lnTo>
                        <a:pt x="27" y="201"/>
                      </a:lnTo>
                      <a:lnTo>
                        <a:pt x="63" y="185"/>
                      </a:lnTo>
                      <a:lnTo>
                        <a:pt x="89" y="185"/>
                      </a:lnTo>
                      <a:lnTo>
                        <a:pt x="92" y="178"/>
                      </a:lnTo>
                      <a:lnTo>
                        <a:pt x="38" y="120"/>
                      </a:lnTo>
                      <a:lnTo>
                        <a:pt x="18" y="80"/>
                      </a:lnTo>
                      <a:lnTo>
                        <a:pt x="22" y="49"/>
                      </a:lnTo>
                      <a:lnTo>
                        <a:pt x="57" y="2"/>
                      </a:lnTo>
                      <a:lnTo>
                        <a:pt x="7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2" name="Freeform 50">
                  <a:extLst>
                    <a:ext uri="{FF2B5EF4-FFF2-40B4-BE49-F238E27FC236}">
                      <a16:creationId xmlns:a16="http://schemas.microsoft.com/office/drawing/2014/main" id="{8CA68D3D-7632-4480-AB7E-5C6ED7E2E142}"/>
                    </a:ext>
                  </a:extLst>
                </p:cNvPr>
                <p:cNvSpPr>
                  <a:spLocks/>
                </p:cNvSpPr>
                <p:nvPr/>
              </p:nvSpPr>
              <p:spPr bwMode="auto">
                <a:xfrm>
                  <a:off x="6942138" y="4189413"/>
                  <a:ext cx="742950" cy="642938"/>
                </a:xfrm>
                <a:custGeom>
                  <a:avLst/>
                  <a:gdLst>
                    <a:gd name="T0" fmla="*/ 334 w 468"/>
                    <a:gd name="T1" fmla="*/ 18 h 405"/>
                    <a:gd name="T2" fmla="*/ 369 w 468"/>
                    <a:gd name="T3" fmla="*/ 40 h 405"/>
                    <a:gd name="T4" fmla="*/ 399 w 468"/>
                    <a:gd name="T5" fmla="*/ 87 h 405"/>
                    <a:gd name="T6" fmla="*/ 466 w 468"/>
                    <a:gd name="T7" fmla="*/ 132 h 405"/>
                    <a:gd name="T8" fmla="*/ 447 w 468"/>
                    <a:gd name="T9" fmla="*/ 162 h 405"/>
                    <a:gd name="T10" fmla="*/ 412 w 468"/>
                    <a:gd name="T11" fmla="*/ 188 h 405"/>
                    <a:gd name="T12" fmla="*/ 358 w 468"/>
                    <a:gd name="T13" fmla="*/ 247 h 405"/>
                    <a:gd name="T14" fmla="*/ 346 w 468"/>
                    <a:gd name="T15" fmla="*/ 273 h 405"/>
                    <a:gd name="T16" fmla="*/ 311 w 468"/>
                    <a:gd name="T17" fmla="*/ 266 h 405"/>
                    <a:gd name="T18" fmla="*/ 266 w 468"/>
                    <a:gd name="T19" fmla="*/ 266 h 405"/>
                    <a:gd name="T20" fmla="*/ 241 w 468"/>
                    <a:gd name="T21" fmla="*/ 297 h 405"/>
                    <a:gd name="T22" fmla="*/ 225 w 468"/>
                    <a:gd name="T23" fmla="*/ 298 h 405"/>
                    <a:gd name="T24" fmla="*/ 200 w 468"/>
                    <a:gd name="T25" fmla="*/ 283 h 405"/>
                    <a:gd name="T26" fmla="*/ 143 w 468"/>
                    <a:gd name="T27" fmla="*/ 359 h 405"/>
                    <a:gd name="T28" fmla="*/ 131 w 468"/>
                    <a:gd name="T29" fmla="*/ 356 h 405"/>
                    <a:gd name="T30" fmla="*/ 150 w 468"/>
                    <a:gd name="T31" fmla="*/ 392 h 405"/>
                    <a:gd name="T32" fmla="*/ 143 w 468"/>
                    <a:gd name="T33" fmla="*/ 395 h 405"/>
                    <a:gd name="T34" fmla="*/ 101 w 468"/>
                    <a:gd name="T35" fmla="*/ 401 h 405"/>
                    <a:gd name="T36" fmla="*/ 86 w 468"/>
                    <a:gd name="T37" fmla="*/ 392 h 405"/>
                    <a:gd name="T38" fmla="*/ 58 w 468"/>
                    <a:gd name="T39" fmla="*/ 351 h 405"/>
                    <a:gd name="T40" fmla="*/ 39 w 468"/>
                    <a:gd name="T41" fmla="*/ 352 h 405"/>
                    <a:gd name="T42" fmla="*/ 0 w 468"/>
                    <a:gd name="T43" fmla="*/ 312 h 405"/>
                    <a:gd name="T44" fmla="*/ 19 w 468"/>
                    <a:gd name="T45" fmla="*/ 310 h 405"/>
                    <a:gd name="T46" fmla="*/ 20 w 468"/>
                    <a:gd name="T47" fmla="*/ 288 h 405"/>
                    <a:gd name="T48" fmla="*/ 69 w 468"/>
                    <a:gd name="T49" fmla="*/ 276 h 405"/>
                    <a:gd name="T50" fmla="*/ 68 w 468"/>
                    <a:gd name="T51" fmla="*/ 216 h 405"/>
                    <a:gd name="T52" fmla="*/ 97 w 468"/>
                    <a:gd name="T53" fmla="*/ 206 h 405"/>
                    <a:gd name="T54" fmla="*/ 112 w 468"/>
                    <a:gd name="T55" fmla="*/ 186 h 405"/>
                    <a:gd name="T56" fmla="*/ 157 w 468"/>
                    <a:gd name="T57" fmla="*/ 148 h 405"/>
                    <a:gd name="T58" fmla="*/ 170 w 468"/>
                    <a:gd name="T59" fmla="*/ 127 h 405"/>
                    <a:gd name="T60" fmla="*/ 235 w 468"/>
                    <a:gd name="T61" fmla="*/ 94 h 405"/>
                    <a:gd name="T62" fmla="*/ 237 w 468"/>
                    <a:gd name="T63" fmla="*/ 53 h 405"/>
                    <a:gd name="T64" fmla="*/ 206 w 468"/>
                    <a:gd name="T65" fmla="*/ 45 h 405"/>
                    <a:gd name="T66" fmla="*/ 257 w 468"/>
                    <a:gd name="T67" fmla="*/ 33 h 405"/>
                    <a:gd name="T68" fmla="*/ 321 w 468"/>
                    <a:gd name="T6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05">
                      <a:moveTo>
                        <a:pt x="321" y="0"/>
                      </a:moveTo>
                      <a:lnTo>
                        <a:pt x="334" y="18"/>
                      </a:lnTo>
                      <a:lnTo>
                        <a:pt x="364" y="27"/>
                      </a:lnTo>
                      <a:lnTo>
                        <a:pt x="369" y="40"/>
                      </a:lnTo>
                      <a:lnTo>
                        <a:pt x="375" y="74"/>
                      </a:lnTo>
                      <a:lnTo>
                        <a:pt x="399" y="87"/>
                      </a:lnTo>
                      <a:lnTo>
                        <a:pt x="429" y="88"/>
                      </a:lnTo>
                      <a:lnTo>
                        <a:pt x="466" y="132"/>
                      </a:lnTo>
                      <a:lnTo>
                        <a:pt x="468" y="148"/>
                      </a:lnTo>
                      <a:lnTo>
                        <a:pt x="447" y="162"/>
                      </a:lnTo>
                      <a:lnTo>
                        <a:pt x="433" y="177"/>
                      </a:lnTo>
                      <a:lnTo>
                        <a:pt x="412" y="188"/>
                      </a:lnTo>
                      <a:lnTo>
                        <a:pt x="390" y="208"/>
                      </a:lnTo>
                      <a:lnTo>
                        <a:pt x="358" y="247"/>
                      </a:lnTo>
                      <a:lnTo>
                        <a:pt x="355" y="265"/>
                      </a:lnTo>
                      <a:lnTo>
                        <a:pt x="346" y="273"/>
                      </a:lnTo>
                      <a:lnTo>
                        <a:pt x="320" y="276"/>
                      </a:lnTo>
                      <a:lnTo>
                        <a:pt x="311" y="266"/>
                      </a:lnTo>
                      <a:lnTo>
                        <a:pt x="275" y="258"/>
                      </a:lnTo>
                      <a:lnTo>
                        <a:pt x="266" y="266"/>
                      </a:lnTo>
                      <a:lnTo>
                        <a:pt x="246" y="272"/>
                      </a:lnTo>
                      <a:lnTo>
                        <a:pt x="241" y="297"/>
                      </a:lnTo>
                      <a:lnTo>
                        <a:pt x="235" y="301"/>
                      </a:lnTo>
                      <a:lnTo>
                        <a:pt x="225" y="298"/>
                      </a:lnTo>
                      <a:lnTo>
                        <a:pt x="209" y="286"/>
                      </a:lnTo>
                      <a:lnTo>
                        <a:pt x="200" y="283"/>
                      </a:lnTo>
                      <a:lnTo>
                        <a:pt x="150" y="334"/>
                      </a:lnTo>
                      <a:lnTo>
                        <a:pt x="143" y="359"/>
                      </a:lnTo>
                      <a:lnTo>
                        <a:pt x="133" y="352"/>
                      </a:lnTo>
                      <a:lnTo>
                        <a:pt x="131" y="356"/>
                      </a:lnTo>
                      <a:lnTo>
                        <a:pt x="125" y="362"/>
                      </a:lnTo>
                      <a:lnTo>
                        <a:pt x="150" y="392"/>
                      </a:lnTo>
                      <a:lnTo>
                        <a:pt x="146" y="395"/>
                      </a:lnTo>
                      <a:lnTo>
                        <a:pt x="143" y="395"/>
                      </a:lnTo>
                      <a:lnTo>
                        <a:pt x="109" y="394"/>
                      </a:lnTo>
                      <a:lnTo>
                        <a:pt x="101" y="401"/>
                      </a:lnTo>
                      <a:lnTo>
                        <a:pt x="86" y="405"/>
                      </a:lnTo>
                      <a:lnTo>
                        <a:pt x="86" y="392"/>
                      </a:lnTo>
                      <a:lnTo>
                        <a:pt x="71" y="349"/>
                      </a:lnTo>
                      <a:lnTo>
                        <a:pt x="58" y="351"/>
                      </a:lnTo>
                      <a:lnTo>
                        <a:pt x="46" y="347"/>
                      </a:lnTo>
                      <a:lnTo>
                        <a:pt x="39" y="352"/>
                      </a:lnTo>
                      <a:lnTo>
                        <a:pt x="34" y="349"/>
                      </a:lnTo>
                      <a:lnTo>
                        <a:pt x="0" y="312"/>
                      </a:lnTo>
                      <a:lnTo>
                        <a:pt x="3" y="307"/>
                      </a:lnTo>
                      <a:lnTo>
                        <a:pt x="19" y="310"/>
                      </a:lnTo>
                      <a:lnTo>
                        <a:pt x="15" y="290"/>
                      </a:lnTo>
                      <a:lnTo>
                        <a:pt x="20" y="288"/>
                      </a:lnTo>
                      <a:lnTo>
                        <a:pt x="61" y="290"/>
                      </a:lnTo>
                      <a:lnTo>
                        <a:pt x="69" y="276"/>
                      </a:lnTo>
                      <a:lnTo>
                        <a:pt x="56" y="253"/>
                      </a:lnTo>
                      <a:lnTo>
                        <a:pt x="68" y="216"/>
                      </a:lnTo>
                      <a:lnTo>
                        <a:pt x="81" y="215"/>
                      </a:lnTo>
                      <a:lnTo>
                        <a:pt x="97" y="206"/>
                      </a:lnTo>
                      <a:lnTo>
                        <a:pt x="104" y="207"/>
                      </a:lnTo>
                      <a:lnTo>
                        <a:pt x="112" y="186"/>
                      </a:lnTo>
                      <a:lnTo>
                        <a:pt x="116" y="177"/>
                      </a:lnTo>
                      <a:lnTo>
                        <a:pt x="157" y="148"/>
                      </a:lnTo>
                      <a:lnTo>
                        <a:pt x="155" y="141"/>
                      </a:lnTo>
                      <a:lnTo>
                        <a:pt x="170" y="127"/>
                      </a:lnTo>
                      <a:lnTo>
                        <a:pt x="192" y="121"/>
                      </a:lnTo>
                      <a:lnTo>
                        <a:pt x="235" y="94"/>
                      </a:lnTo>
                      <a:lnTo>
                        <a:pt x="241" y="59"/>
                      </a:lnTo>
                      <a:lnTo>
                        <a:pt x="237" y="53"/>
                      </a:lnTo>
                      <a:lnTo>
                        <a:pt x="211" y="55"/>
                      </a:lnTo>
                      <a:lnTo>
                        <a:pt x="206" y="45"/>
                      </a:lnTo>
                      <a:lnTo>
                        <a:pt x="222" y="8"/>
                      </a:lnTo>
                      <a:lnTo>
                        <a:pt x="257" y="33"/>
                      </a:lnTo>
                      <a:lnTo>
                        <a:pt x="284" y="30"/>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3" name="Freeform 51">
                  <a:extLst>
                    <a:ext uri="{FF2B5EF4-FFF2-40B4-BE49-F238E27FC236}">
                      <a16:creationId xmlns:a16="http://schemas.microsoft.com/office/drawing/2014/main" id="{1712313A-1489-4F2D-A2B7-3B5ED66B3AFA}"/>
                    </a:ext>
                  </a:extLst>
                </p:cNvPr>
                <p:cNvSpPr>
                  <a:spLocks/>
                </p:cNvSpPr>
                <p:nvPr/>
              </p:nvSpPr>
              <p:spPr bwMode="auto">
                <a:xfrm>
                  <a:off x="7010401" y="4470401"/>
                  <a:ext cx="665163" cy="666750"/>
                </a:xfrm>
                <a:custGeom>
                  <a:avLst/>
                  <a:gdLst>
                    <a:gd name="T0" fmla="*/ 390 w 419"/>
                    <a:gd name="T1" fmla="*/ 0 h 420"/>
                    <a:gd name="T2" fmla="*/ 390 w 419"/>
                    <a:gd name="T3" fmla="*/ 20 h 420"/>
                    <a:gd name="T4" fmla="*/ 376 w 419"/>
                    <a:gd name="T5" fmla="*/ 59 h 420"/>
                    <a:gd name="T6" fmla="*/ 395 w 419"/>
                    <a:gd name="T7" fmla="*/ 100 h 420"/>
                    <a:gd name="T8" fmla="*/ 395 w 419"/>
                    <a:gd name="T9" fmla="*/ 115 h 420"/>
                    <a:gd name="T10" fmla="*/ 399 w 419"/>
                    <a:gd name="T11" fmla="*/ 119 h 420"/>
                    <a:gd name="T12" fmla="*/ 384 w 419"/>
                    <a:gd name="T13" fmla="*/ 121 h 420"/>
                    <a:gd name="T14" fmla="*/ 349 w 419"/>
                    <a:gd name="T15" fmla="*/ 168 h 420"/>
                    <a:gd name="T16" fmla="*/ 345 w 419"/>
                    <a:gd name="T17" fmla="*/ 199 h 420"/>
                    <a:gd name="T18" fmla="*/ 365 w 419"/>
                    <a:gd name="T19" fmla="*/ 239 h 420"/>
                    <a:gd name="T20" fmla="*/ 419 w 419"/>
                    <a:gd name="T21" fmla="*/ 297 h 420"/>
                    <a:gd name="T22" fmla="*/ 416 w 419"/>
                    <a:gd name="T23" fmla="*/ 304 h 420"/>
                    <a:gd name="T24" fmla="*/ 390 w 419"/>
                    <a:gd name="T25" fmla="*/ 304 h 420"/>
                    <a:gd name="T26" fmla="*/ 354 w 419"/>
                    <a:gd name="T27" fmla="*/ 320 h 420"/>
                    <a:gd name="T28" fmla="*/ 327 w 419"/>
                    <a:gd name="T29" fmla="*/ 345 h 420"/>
                    <a:gd name="T30" fmla="*/ 251 w 419"/>
                    <a:gd name="T31" fmla="*/ 385 h 420"/>
                    <a:gd name="T32" fmla="*/ 233 w 419"/>
                    <a:gd name="T33" fmla="*/ 373 h 420"/>
                    <a:gd name="T34" fmla="*/ 218 w 419"/>
                    <a:gd name="T35" fmla="*/ 373 h 420"/>
                    <a:gd name="T36" fmla="*/ 164 w 419"/>
                    <a:gd name="T37" fmla="*/ 420 h 420"/>
                    <a:gd name="T38" fmla="*/ 115 w 419"/>
                    <a:gd name="T39" fmla="*/ 398 h 420"/>
                    <a:gd name="T40" fmla="*/ 102 w 419"/>
                    <a:gd name="T41" fmla="*/ 405 h 420"/>
                    <a:gd name="T42" fmla="*/ 82 w 419"/>
                    <a:gd name="T43" fmla="*/ 414 h 420"/>
                    <a:gd name="T44" fmla="*/ 71 w 419"/>
                    <a:gd name="T45" fmla="*/ 398 h 420"/>
                    <a:gd name="T46" fmla="*/ 53 w 419"/>
                    <a:gd name="T47" fmla="*/ 377 h 420"/>
                    <a:gd name="T48" fmla="*/ 33 w 419"/>
                    <a:gd name="T49" fmla="*/ 378 h 420"/>
                    <a:gd name="T50" fmla="*/ 23 w 419"/>
                    <a:gd name="T51" fmla="*/ 365 h 420"/>
                    <a:gd name="T52" fmla="*/ 31 w 419"/>
                    <a:gd name="T53" fmla="*/ 333 h 420"/>
                    <a:gd name="T54" fmla="*/ 6 w 419"/>
                    <a:gd name="T55" fmla="*/ 320 h 420"/>
                    <a:gd name="T56" fmla="*/ 13 w 419"/>
                    <a:gd name="T57" fmla="*/ 284 h 420"/>
                    <a:gd name="T58" fmla="*/ 0 w 419"/>
                    <a:gd name="T59" fmla="*/ 268 h 420"/>
                    <a:gd name="T60" fmla="*/ 20 w 419"/>
                    <a:gd name="T61" fmla="*/ 256 h 420"/>
                    <a:gd name="T62" fmla="*/ 18 w 419"/>
                    <a:gd name="T63" fmla="*/ 252 h 420"/>
                    <a:gd name="T64" fmla="*/ 9 w 419"/>
                    <a:gd name="T65" fmla="*/ 236 h 420"/>
                    <a:gd name="T66" fmla="*/ 23 w 419"/>
                    <a:gd name="T67" fmla="*/ 223 h 420"/>
                    <a:gd name="T68" fmla="*/ 34 w 419"/>
                    <a:gd name="T69" fmla="*/ 246 h 420"/>
                    <a:gd name="T70" fmla="*/ 38 w 419"/>
                    <a:gd name="T71" fmla="*/ 246 h 420"/>
                    <a:gd name="T72" fmla="*/ 43 w 419"/>
                    <a:gd name="T73" fmla="*/ 228 h 420"/>
                    <a:gd name="T74" fmla="*/ 58 w 419"/>
                    <a:gd name="T75" fmla="*/ 224 h 420"/>
                    <a:gd name="T76" fmla="*/ 66 w 419"/>
                    <a:gd name="T77" fmla="*/ 217 h 420"/>
                    <a:gd name="T78" fmla="*/ 100 w 419"/>
                    <a:gd name="T79" fmla="*/ 218 h 420"/>
                    <a:gd name="T80" fmla="*/ 103 w 419"/>
                    <a:gd name="T81" fmla="*/ 218 h 420"/>
                    <a:gd name="T82" fmla="*/ 107 w 419"/>
                    <a:gd name="T83" fmla="*/ 215 h 420"/>
                    <a:gd name="T84" fmla="*/ 82 w 419"/>
                    <a:gd name="T85" fmla="*/ 185 h 420"/>
                    <a:gd name="T86" fmla="*/ 88 w 419"/>
                    <a:gd name="T87" fmla="*/ 179 h 420"/>
                    <a:gd name="T88" fmla="*/ 90 w 419"/>
                    <a:gd name="T89" fmla="*/ 175 h 420"/>
                    <a:gd name="T90" fmla="*/ 100 w 419"/>
                    <a:gd name="T91" fmla="*/ 182 h 420"/>
                    <a:gd name="T92" fmla="*/ 107 w 419"/>
                    <a:gd name="T93" fmla="*/ 157 h 420"/>
                    <a:gd name="T94" fmla="*/ 157 w 419"/>
                    <a:gd name="T95" fmla="*/ 106 h 420"/>
                    <a:gd name="T96" fmla="*/ 166 w 419"/>
                    <a:gd name="T97" fmla="*/ 109 h 420"/>
                    <a:gd name="T98" fmla="*/ 182 w 419"/>
                    <a:gd name="T99" fmla="*/ 121 h 420"/>
                    <a:gd name="T100" fmla="*/ 192 w 419"/>
                    <a:gd name="T101" fmla="*/ 124 h 420"/>
                    <a:gd name="T102" fmla="*/ 198 w 419"/>
                    <a:gd name="T103" fmla="*/ 120 h 420"/>
                    <a:gd name="T104" fmla="*/ 203 w 419"/>
                    <a:gd name="T105" fmla="*/ 95 h 420"/>
                    <a:gd name="T106" fmla="*/ 223 w 419"/>
                    <a:gd name="T107" fmla="*/ 89 h 420"/>
                    <a:gd name="T108" fmla="*/ 232 w 419"/>
                    <a:gd name="T109" fmla="*/ 81 h 420"/>
                    <a:gd name="T110" fmla="*/ 268 w 419"/>
                    <a:gd name="T111" fmla="*/ 89 h 420"/>
                    <a:gd name="T112" fmla="*/ 277 w 419"/>
                    <a:gd name="T113" fmla="*/ 99 h 420"/>
                    <a:gd name="T114" fmla="*/ 303 w 419"/>
                    <a:gd name="T115" fmla="*/ 96 h 420"/>
                    <a:gd name="T116" fmla="*/ 312 w 419"/>
                    <a:gd name="T117" fmla="*/ 88 h 420"/>
                    <a:gd name="T118" fmla="*/ 315 w 419"/>
                    <a:gd name="T119" fmla="*/ 70 h 420"/>
                    <a:gd name="T120" fmla="*/ 347 w 419"/>
                    <a:gd name="T121" fmla="*/ 31 h 420"/>
                    <a:gd name="T122" fmla="*/ 369 w 419"/>
                    <a:gd name="T123" fmla="*/ 11 h 420"/>
                    <a:gd name="T124" fmla="*/ 390 w 419"/>
                    <a:gd name="T12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20">
                      <a:moveTo>
                        <a:pt x="390" y="0"/>
                      </a:moveTo>
                      <a:lnTo>
                        <a:pt x="390" y="20"/>
                      </a:lnTo>
                      <a:lnTo>
                        <a:pt x="376" y="59"/>
                      </a:lnTo>
                      <a:lnTo>
                        <a:pt x="395" y="100"/>
                      </a:lnTo>
                      <a:lnTo>
                        <a:pt x="395" y="115"/>
                      </a:lnTo>
                      <a:lnTo>
                        <a:pt x="399" y="119"/>
                      </a:lnTo>
                      <a:lnTo>
                        <a:pt x="384" y="121"/>
                      </a:lnTo>
                      <a:lnTo>
                        <a:pt x="349" y="168"/>
                      </a:lnTo>
                      <a:lnTo>
                        <a:pt x="345" y="199"/>
                      </a:lnTo>
                      <a:lnTo>
                        <a:pt x="365" y="239"/>
                      </a:lnTo>
                      <a:lnTo>
                        <a:pt x="419" y="297"/>
                      </a:lnTo>
                      <a:lnTo>
                        <a:pt x="416" y="304"/>
                      </a:lnTo>
                      <a:lnTo>
                        <a:pt x="390" y="304"/>
                      </a:lnTo>
                      <a:lnTo>
                        <a:pt x="354" y="320"/>
                      </a:lnTo>
                      <a:lnTo>
                        <a:pt x="327" y="345"/>
                      </a:lnTo>
                      <a:lnTo>
                        <a:pt x="251" y="385"/>
                      </a:lnTo>
                      <a:lnTo>
                        <a:pt x="233" y="373"/>
                      </a:lnTo>
                      <a:lnTo>
                        <a:pt x="218" y="373"/>
                      </a:lnTo>
                      <a:lnTo>
                        <a:pt x="164" y="420"/>
                      </a:lnTo>
                      <a:lnTo>
                        <a:pt x="115" y="398"/>
                      </a:lnTo>
                      <a:lnTo>
                        <a:pt x="102" y="405"/>
                      </a:lnTo>
                      <a:lnTo>
                        <a:pt x="82" y="414"/>
                      </a:lnTo>
                      <a:lnTo>
                        <a:pt x="71" y="398"/>
                      </a:lnTo>
                      <a:lnTo>
                        <a:pt x="53" y="377"/>
                      </a:lnTo>
                      <a:lnTo>
                        <a:pt x="33" y="378"/>
                      </a:lnTo>
                      <a:lnTo>
                        <a:pt x="23" y="365"/>
                      </a:lnTo>
                      <a:lnTo>
                        <a:pt x="31" y="333"/>
                      </a:lnTo>
                      <a:lnTo>
                        <a:pt x="6" y="320"/>
                      </a:lnTo>
                      <a:lnTo>
                        <a:pt x="13" y="284"/>
                      </a:lnTo>
                      <a:lnTo>
                        <a:pt x="0" y="268"/>
                      </a:lnTo>
                      <a:lnTo>
                        <a:pt x="20" y="256"/>
                      </a:lnTo>
                      <a:lnTo>
                        <a:pt x="18" y="252"/>
                      </a:lnTo>
                      <a:lnTo>
                        <a:pt x="9" y="236"/>
                      </a:lnTo>
                      <a:lnTo>
                        <a:pt x="23" y="223"/>
                      </a:lnTo>
                      <a:lnTo>
                        <a:pt x="34" y="246"/>
                      </a:lnTo>
                      <a:lnTo>
                        <a:pt x="38" y="246"/>
                      </a:lnTo>
                      <a:lnTo>
                        <a:pt x="43" y="228"/>
                      </a:lnTo>
                      <a:lnTo>
                        <a:pt x="58" y="224"/>
                      </a:lnTo>
                      <a:lnTo>
                        <a:pt x="66" y="217"/>
                      </a:lnTo>
                      <a:lnTo>
                        <a:pt x="100" y="218"/>
                      </a:lnTo>
                      <a:lnTo>
                        <a:pt x="103" y="218"/>
                      </a:lnTo>
                      <a:lnTo>
                        <a:pt x="107" y="215"/>
                      </a:lnTo>
                      <a:lnTo>
                        <a:pt x="82" y="185"/>
                      </a:lnTo>
                      <a:lnTo>
                        <a:pt x="88" y="179"/>
                      </a:lnTo>
                      <a:lnTo>
                        <a:pt x="90" y="175"/>
                      </a:lnTo>
                      <a:lnTo>
                        <a:pt x="100" y="182"/>
                      </a:lnTo>
                      <a:lnTo>
                        <a:pt x="107" y="157"/>
                      </a:lnTo>
                      <a:lnTo>
                        <a:pt x="157" y="106"/>
                      </a:lnTo>
                      <a:lnTo>
                        <a:pt x="166" y="109"/>
                      </a:lnTo>
                      <a:lnTo>
                        <a:pt x="182" y="121"/>
                      </a:lnTo>
                      <a:lnTo>
                        <a:pt x="192" y="124"/>
                      </a:lnTo>
                      <a:lnTo>
                        <a:pt x="198" y="120"/>
                      </a:lnTo>
                      <a:lnTo>
                        <a:pt x="203" y="95"/>
                      </a:lnTo>
                      <a:lnTo>
                        <a:pt x="223" y="89"/>
                      </a:lnTo>
                      <a:lnTo>
                        <a:pt x="232" y="81"/>
                      </a:lnTo>
                      <a:lnTo>
                        <a:pt x="268" y="89"/>
                      </a:lnTo>
                      <a:lnTo>
                        <a:pt x="277" y="99"/>
                      </a:lnTo>
                      <a:lnTo>
                        <a:pt x="303" y="96"/>
                      </a:lnTo>
                      <a:lnTo>
                        <a:pt x="312" y="88"/>
                      </a:lnTo>
                      <a:lnTo>
                        <a:pt x="315" y="70"/>
                      </a:lnTo>
                      <a:lnTo>
                        <a:pt x="347" y="31"/>
                      </a:lnTo>
                      <a:lnTo>
                        <a:pt x="369" y="11"/>
                      </a:lnTo>
                      <a:lnTo>
                        <a:pt x="3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0" name="Groupe 69">
                <a:extLst>
                  <a:ext uri="{FF2B5EF4-FFF2-40B4-BE49-F238E27FC236}">
                    <a16:creationId xmlns:a16="http://schemas.microsoft.com/office/drawing/2014/main" id="{83C04ECB-5E76-4826-B32C-0C20E20FE878}"/>
                  </a:ext>
                </a:extLst>
              </p:cNvPr>
              <p:cNvGrpSpPr/>
              <p:nvPr/>
            </p:nvGrpSpPr>
            <p:grpSpPr>
              <a:xfrm>
                <a:off x="7343390" y="2232514"/>
                <a:ext cx="1051552" cy="700774"/>
                <a:chOff x="5376863" y="3236913"/>
                <a:chExt cx="2308226" cy="1658938"/>
              </a:xfrm>
              <a:solidFill>
                <a:srgbClr val="55555F"/>
              </a:solidFill>
            </p:grpSpPr>
            <p:sp>
              <p:nvSpPr>
                <p:cNvPr id="149" name="Freeform 15">
                  <a:extLst>
                    <a:ext uri="{FF2B5EF4-FFF2-40B4-BE49-F238E27FC236}">
                      <a16:creationId xmlns:a16="http://schemas.microsoft.com/office/drawing/2014/main" id="{CB413BE3-D3A7-4D61-A707-7014B5FF414A}"/>
                    </a:ext>
                  </a:extLst>
                </p:cNvPr>
                <p:cNvSpPr>
                  <a:spLocks/>
                </p:cNvSpPr>
                <p:nvPr/>
              </p:nvSpPr>
              <p:spPr bwMode="auto">
                <a:xfrm>
                  <a:off x="5541963" y="3606801"/>
                  <a:ext cx="692150" cy="612775"/>
                </a:xfrm>
                <a:custGeom>
                  <a:avLst/>
                  <a:gdLst>
                    <a:gd name="T0" fmla="*/ 95 w 436"/>
                    <a:gd name="T1" fmla="*/ 0 h 386"/>
                    <a:gd name="T2" fmla="*/ 111 w 436"/>
                    <a:gd name="T3" fmla="*/ 2 h 386"/>
                    <a:gd name="T4" fmla="*/ 148 w 436"/>
                    <a:gd name="T5" fmla="*/ 50 h 386"/>
                    <a:gd name="T6" fmla="*/ 223 w 436"/>
                    <a:gd name="T7" fmla="*/ 70 h 386"/>
                    <a:gd name="T8" fmla="*/ 272 w 436"/>
                    <a:gd name="T9" fmla="*/ 73 h 386"/>
                    <a:gd name="T10" fmla="*/ 297 w 436"/>
                    <a:gd name="T11" fmla="*/ 79 h 386"/>
                    <a:gd name="T12" fmla="*/ 313 w 436"/>
                    <a:gd name="T13" fmla="*/ 79 h 386"/>
                    <a:gd name="T14" fmla="*/ 333 w 436"/>
                    <a:gd name="T15" fmla="*/ 112 h 386"/>
                    <a:gd name="T16" fmla="*/ 357 w 436"/>
                    <a:gd name="T17" fmla="*/ 119 h 386"/>
                    <a:gd name="T18" fmla="*/ 368 w 436"/>
                    <a:gd name="T19" fmla="*/ 119 h 386"/>
                    <a:gd name="T20" fmla="*/ 358 w 436"/>
                    <a:gd name="T21" fmla="*/ 182 h 386"/>
                    <a:gd name="T22" fmla="*/ 381 w 436"/>
                    <a:gd name="T23" fmla="*/ 217 h 386"/>
                    <a:gd name="T24" fmla="*/ 434 w 436"/>
                    <a:gd name="T25" fmla="*/ 272 h 386"/>
                    <a:gd name="T26" fmla="*/ 436 w 436"/>
                    <a:gd name="T27" fmla="*/ 289 h 386"/>
                    <a:gd name="T28" fmla="*/ 425 w 436"/>
                    <a:gd name="T29" fmla="*/ 336 h 386"/>
                    <a:gd name="T30" fmla="*/ 412 w 436"/>
                    <a:gd name="T31" fmla="*/ 342 h 386"/>
                    <a:gd name="T32" fmla="*/ 386 w 436"/>
                    <a:gd name="T33" fmla="*/ 331 h 386"/>
                    <a:gd name="T34" fmla="*/ 375 w 436"/>
                    <a:gd name="T35" fmla="*/ 346 h 386"/>
                    <a:gd name="T36" fmla="*/ 361 w 436"/>
                    <a:gd name="T37" fmla="*/ 343 h 386"/>
                    <a:gd name="T38" fmla="*/ 345 w 436"/>
                    <a:gd name="T39" fmla="*/ 345 h 386"/>
                    <a:gd name="T40" fmla="*/ 330 w 436"/>
                    <a:gd name="T41" fmla="*/ 337 h 386"/>
                    <a:gd name="T42" fmla="*/ 282 w 436"/>
                    <a:gd name="T43" fmla="*/ 328 h 386"/>
                    <a:gd name="T44" fmla="*/ 243 w 436"/>
                    <a:gd name="T45" fmla="*/ 330 h 386"/>
                    <a:gd name="T46" fmla="*/ 202 w 436"/>
                    <a:gd name="T47" fmla="*/ 361 h 386"/>
                    <a:gd name="T48" fmla="*/ 198 w 436"/>
                    <a:gd name="T49" fmla="*/ 360 h 386"/>
                    <a:gd name="T50" fmla="*/ 168 w 436"/>
                    <a:gd name="T51" fmla="*/ 386 h 386"/>
                    <a:gd name="T52" fmla="*/ 157 w 436"/>
                    <a:gd name="T53" fmla="*/ 385 h 386"/>
                    <a:gd name="T54" fmla="*/ 138 w 436"/>
                    <a:gd name="T55" fmla="*/ 353 h 386"/>
                    <a:gd name="T56" fmla="*/ 76 w 436"/>
                    <a:gd name="T57" fmla="*/ 348 h 386"/>
                    <a:gd name="T58" fmla="*/ 69 w 436"/>
                    <a:gd name="T59" fmla="*/ 330 h 386"/>
                    <a:gd name="T60" fmla="*/ 20 w 436"/>
                    <a:gd name="T61" fmla="*/ 310 h 386"/>
                    <a:gd name="T62" fmla="*/ 22 w 436"/>
                    <a:gd name="T63" fmla="*/ 289 h 386"/>
                    <a:gd name="T64" fmla="*/ 11 w 436"/>
                    <a:gd name="T65" fmla="*/ 252 h 386"/>
                    <a:gd name="T66" fmla="*/ 25 w 436"/>
                    <a:gd name="T67" fmla="*/ 237 h 386"/>
                    <a:gd name="T68" fmla="*/ 19 w 436"/>
                    <a:gd name="T69" fmla="*/ 211 h 386"/>
                    <a:gd name="T70" fmla="*/ 6 w 436"/>
                    <a:gd name="T71" fmla="*/ 206 h 386"/>
                    <a:gd name="T72" fmla="*/ 0 w 436"/>
                    <a:gd name="T73" fmla="*/ 169 h 386"/>
                    <a:gd name="T74" fmla="*/ 12 w 436"/>
                    <a:gd name="T75" fmla="*/ 153 h 386"/>
                    <a:gd name="T76" fmla="*/ 29 w 436"/>
                    <a:gd name="T77" fmla="*/ 127 h 386"/>
                    <a:gd name="T78" fmla="*/ 25 w 436"/>
                    <a:gd name="T79" fmla="*/ 73 h 386"/>
                    <a:gd name="T80" fmla="*/ 22 w 436"/>
                    <a:gd name="T81" fmla="*/ 54 h 386"/>
                    <a:gd name="T82" fmla="*/ 41 w 436"/>
                    <a:gd name="T83" fmla="*/ 51 h 386"/>
                    <a:gd name="T84" fmla="*/ 95 w 436"/>
                    <a:gd name="T8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386">
                      <a:moveTo>
                        <a:pt x="95" y="0"/>
                      </a:moveTo>
                      <a:lnTo>
                        <a:pt x="111" y="2"/>
                      </a:lnTo>
                      <a:lnTo>
                        <a:pt x="148" y="50"/>
                      </a:lnTo>
                      <a:lnTo>
                        <a:pt x="223" y="70"/>
                      </a:lnTo>
                      <a:lnTo>
                        <a:pt x="272" y="73"/>
                      </a:lnTo>
                      <a:lnTo>
                        <a:pt x="297" y="79"/>
                      </a:lnTo>
                      <a:lnTo>
                        <a:pt x="313" y="79"/>
                      </a:lnTo>
                      <a:lnTo>
                        <a:pt x="333" y="112"/>
                      </a:lnTo>
                      <a:lnTo>
                        <a:pt x="357" y="119"/>
                      </a:lnTo>
                      <a:lnTo>
                        <a:pt x="368" y="119"/>
                      </a:lnTo>
                      <a:lnTo>
                        <a:pt x="358" y="182"/>
                      </a:lnTo>
                      <a:lnTo>
                        <a:pt x="381" y="217"/>
                      </a:lnTo>
                      <a:lnTo>
                        <a:pt x="434" y="272"/>
                      </a:lnTo>
                      <a:lnTo>
                        <a:pt x="436" y="289"/>
                      </a:lnTo>
                      <a:lnTo>
                        <a:pt x="425" y="336"/>
                      </a:lnTo>
                      <a:lnTo>
                        <a:pt x="412" y="342"/>
                      </a:lnTo>
                      <a:lnTo>
                        <a:pt x="386" y="331"/>
                      </a:lnTo>
                      <a:lnTo>
                        <a:pt x="375" y="346"/>
                      </a:lnTo>
                      <a:lnTo>
                        <a:pt x="361" y="343"/>
                      </a:lnTo>
                      <a:lnTo>
                        <a:pt x="345" y="345"/>
                      </a:lnTo>
                      <a:lnTo>
                        <a:pt x="330" y="337"/>
                      </a:lnTo>
                      <a:lnTo>
                        <a:pt x="282" y="328"/>
                      </a:lnTo>
                      <a:lnTo>
                        <a:pt x="243" y="330"/>
                      </a:lnTo>
                      <a:lnTo>
                        <a:pt x="202" y="361"/>
                      </a:lnTo>
                      <a:lnTo>
                        <a:pt x="198" y="360"/>
                      </a:lnTo>
                      <a:lnTo>
                        <a:pt x="168" y="386"/>
                      </a:lnTo>
                      <a:lnTo>
                        <a:pt x="157" y="385"/>
                      </a:lnTo>
                      <a:lnTo>
                        <a:pt x="138" y="353"/>
                      </a:lnTo>
                      <a:lnTo>
                        <a:pt x="76" y="348"/>
                      </a:lnTo>
                      <a:lnTo>
                        <a:pt x="69" y="330"/>
                      </a:lnTo>
                      <a:lnTo>
                        <a:pt x="20" y="310"/>
                      </a:lnTo>
                      <a:lnTo>
                        <a:pt x="22" y="289"/>
                      </a:lnTo>
                      <a:lnTo>
                        <a:pt x="11" y="252"/>
                      </a:lnTo>
                      <a:lnTo>
                        <a:pt x="25" y="237"/>
                      </a:lnTo>
                      <a:lnTo>
                        <a:pt x="19" y="211"/>
                      </a:lnTo>
                      <a:lnTo>
                        <a:pt x="6" y="206"/>
                      </a:lnTo>
                      <a:lnTo>
                        <a:pt x="0" y="169"/>
                      </a:lnTo>
                      <a:lnTo>
                        <a:pt x="12" y="153"/>
                      </a:lnTo>
                      <a:lnTo>
                        <a:pt x="29" y="127"/>
                      </a:lnTo>
                      <a:lnTo>
                        <a:pt x="25" y="73"/>
                      </a:lnTo>
                      <a:lnTo>
                        <a:pt x="22" y="54"/>
                      </a:lnTo>
                      <a:lnTo>
                        <a:pt x="41" y="51"/>
                      </a:lnTo>
                      <a:lnTo>
                        <a:pt x="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0" name="Freeform 16">
                  <a:extLst>
                    <a:ext uri="{FF2B5EF4-FFF2-40B4-BE49-F238E27FC236}">
                      <a16:creationId xmlns:a16="http://schemas.microsoft.com/office/drawing/2014/main" id="{BADFF4CB-CDB3-471B-9898-ED4D25202138}"/>
                    </a:ext>
                  </a:extLst>
                </p:cNvPr>
                <p:cNvSpPr>
                  <a:spLocks/>
                </p:cNvSpPr>
                <p:nvPr/>
              </p:nvSpPr>
              <p:spPr bwMode="auto">
                <a:xfrm>
                  <a:off x="5851526" y="4111626"/>
                  <a:ext cx="627063" cy="438150"/>
                </a:xfrm>
                <a:custGeom>
                  <a:avLst/>
                  <a:gdLst>
                    <a:gd name="T0" fmla="*/ 293 w 395"/>
                    <a:gd name="T1" fmla="*/ 0 h 276"/>
                    <a:gd name="T2" fmla="*/ 359 w 395"/>
                    <a:gd name="T3" fmla="*/ 12 h 276"/>
                    <a:gd name="T4" fmla="*/ 361 w 395"/>
                    <a:gd name="T5" fmla="*/ 38 h 276"/>
                    <a:gd name="T6" fmla="*/ 371 w 395"/>
                    <a:gd name="T7" fmla="*/ 53 h 276"/>
                    <a:gd name="T8" fmla="*/ 395 w 395"/>
                    <a:gd name="T9" fmla="*/ 60 h 276"/>
                    <a:gd name="T10" fmla="*/ 371 w 395"/>
                    <a:gd name="T11" fmla="*/ 126 h 276"/>
                    <a:gd name="T12" fmla="*/ 371 w 395"/>
                    <a:gd name="T13" fmla="*/ 136 h 276"/>
                    <a:gd name="T14" fmla="*/ 350 w 395"/>
                    <a:gd name="T15" fmla="*/ 153 h 276"/>
                    <a:gd name="T16" fmla="*/ 350 w 395"/>
                    <a:gd name="T17" fmla="*/ 162 h 276"/>
                    <a:gd name="T18" fmla="*/ 336 w 395"/>
                    <a:gd name="T19" fmla="*/ 170 h 276"/>
                    <a:gd name="T20" fmla="*/ 335 w 395"/>
                    <a:gd name="T21" fmla="*/ 181 h 276"/>
                    <a:gd name="T22" fmla="*/ 285 w 395"/>
                    <a:gd name="T23" fmla="*/ 218 h 276"/>
                    <a:gd name="T24" fmla="*/ 280 w 395"/>
                    <a:gd name="T25" fmla="*/ 230 h 276"/>
                    <a:gd name="T26" fmla="*/ 265 w 395"/>
                    <a:gd name="T27" fmla="*/ 232 h 276"/>
                    <a:gd name="T28" fmla="*/ 244 w 395"/>
                    <a:gd name="T29" fmla="*/ 266 h 276"/>
                    <a:gd name="T30" fmla="*/ 227 w 395"/>
                    <a:gd name="T31" fmla="*/ 276 h 276"/>
                    <a:gd name="T32" fmla="*/ 217 w 395"/>
                    <a:gd name="T33" fmla="*/ 255 h 276"/>
                    <a:gd name="T34" fmla="*/ 191 w 395"/>
                    <a:gd name="T35" fmla="*/ 228 h 276"/>
                    <a:gd name="T36" fmla="*/ 181 w 395"/>
                    <a:gd name="T37" fmla="*/ 232 h 276"/>
                    <a:gd name="T38" fmla="*/ 173 w 395"/>
                    <a:gd name="T39" fmla="*/ 228 h 276"/>
                    <a:gd name="T40" fmla="*/ 172 w 395"/>
                    <a:gd name="T41" fmla="*/ 220 h 276"/>
                    <a:gd name="T42" fmla="*/ 158 w 395"/>
                    <a:gd name="T43" fmla="*/ 217 h 276"/>
                    <a:gd name="T44" fmla="*/ 150 w 395"/>
                    <a:gd name="T45" fmla="*/ 218 h 276"/>
                    <a:gd name="T46" fmla="*/ 138 w 395"/>
                    <a:gd name="T47" fmla="*/ 235 h 276"/>
                    <a:gd name="T48" fmla="*/ 112 w 395"/>
                    <a:gd name="T49" fmla="*/ 255 h 276"/>
                    <a:gd name="T50" fmla="*/ 83 w 395"/>
                    <a:gd name="T51" fmla="*/ 190 h 276"/>
                    <a:gd name="T52" fmla="*/ 34 w 395"/>
                    <a:gd name="T53" fmla="*/ 67 h 276"/>
                    <a:gd name="T54" fmla="*/ 0 w 395"/>
                    <a:gd name="T55" fmla="*/ 65 h 276"/>
                    <a:gd name="T56" fmla="*/ 7 w 395"/>
                    <a:gd name="T57" fmla="*/ 43 h 276"/>
                    <a:gd name="T58" fmla="*/ 48 w 395"/>
                    <a:gd name="T59" fmla="*/ 12 h 276"/>
                    <a:gd name="T60" fmla="*/ 87 w 395"/>
                    <a:gd name="T61" fmla="*/ 10 h 276"/>
                    <a:gd name="T62" fmla="*/ 135 w 395"/>
                    <a:gd name="T63" fmla="*/ 19 h 276"/>
                    <a:gd name="T64" fmla="*/ 150 w 395"/>
                    <a:gd name="T65" fmla="*/ 27 h 276"/>
                    <a:gd name="T66" fmla="*/ 166 w 395"/>
                    <a:gd name="T67" fmla="*/ 25 h 276"/>
                    <a:gd name="T68" fmla="*/ 180 w 395"/>
                    <a:gd name="T69" fmla="*/ 28 h 276"/>
                    <a:gd name="T70" fmla="*/ 191 w 395"/>
                    <a:gd name="T71" fmla="*/ 13 h 276"/>
                    <a:gd name="T72" fmla="*/ 217 w 395"/>
                    <a:gd name="T73" fmla="*/ 24 h 276"/>
                    <a:gd name="T74" fmla="*/ 230 w 395"/>
                    <a:gd name="T75" fmla="*/ 18 h 276"/>
                    <a:gd name="T76" fmla="*/ 256 w 395"/>
                    <a:gd name="T77" fmla="*/ 18 h 276"/>
                    <a:gd name="T78" fmla="*/ 269 w 395"/>
                    <a:gd name="T79" fmla="*/ 19 h 276"/>
                    <a:gd name="T80" fmla="*/ 293 w 395"/>
                    <a:gd name="T8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276">
                      <a:moveTo>
                        <a:pt x="293" y="0"/>
                      </a:moveTo>
                      <a:lnTo>
                        <a:pt x="359" y="12"/>
                      </a:lnTo>
                      <a:lnTo>
                        <a:pt x="361" y="38"/>
                      </a:lnTo>
                      <a:lnTo>
                        <a:pt x="371" y="53"/>
                      </a:lnTo>
                      <a:lnTo>
                        <a:pt x="395" y="60"/>
                      </a:lnTo>
                      <a:lnTo>
                        <a:pt x="371" y="126"/>
                      </a:lnTo>
                      <a:lnTo>
                        <a:pt x="371" y="136"/>
                      </a:lnTo>
                      <a:lnTo>
                        <a:pt x="350" y="153"/>
                      </a:lnTo>
                      <a:lnTo>
                        <a:pt x="350" y="162"/>
                      </a:lnTo>
                      <a:lnTo>
                        <a:pt x="336" y="170"/>
                      </a:lnTo>
                      <a:lnTo>
                        <a:pt x="335" y="181"/>
                      </a:lnTo>
                      <a:lnTo>
                        <a:pt x="285" y="218"/>
                      </a:lnTo>
                      <a:lnTo>
                        <a:pt x="280" y="230"/>
                      </a:lnTo>
                      <a:lnTo>
                        <a:pt x="265" y="232"/>
                      </a:lnTo>
                      <a:lnTo>
                        <a:pt x="244" y="266"/>
                      </a:lnTo>
                      <a:lnTo>
                        <a:pt x="227" y="276"/>
                      </a:lnTo>
                      <a:lnTo>
                        <a:pt x="217" y="255"/>
                      </a:lnTo>
                      <a:lnTo>
                        <a:pt x="191" y="228"/>
                      </a:lnTo>
                      <a:lnTo>
                        <a:pt x="181" y="232"/>
                      </a:lnTo>
                      <a:lnTo>
                        <a:pt x="173" y="228"/>
                      </a:lnTo>
                      <a:lnTo>
                        <a:pt x="172" y="220"/>
                      </a:lnTo>
                      <a:lnTo>
                        <a:pt x="158" y="217"/>
                      </a:lnTo>
                      <a:lnTo>
                        <a:pt x="150" y="218"/>
                      </a:lnTo>
                      <a:lnTo>
                        <a:pt x="138" y="235"/>
                      </a:lnTo>
                      <a:lnTo>
                        <a:pt x="112" y="255"/>
                      </a:lnTo>
                      <a:lnTo>
                        <a:pt x="83" y="190"/>
                      </a:lnTo>
                      <a:lnTo>
                        <a:pt x="34" y="67"/>
                      </a:lnTo>
                      <a:lnTo>
                        <a:pt x="0" y="65"/>
                      </a:lnTo>
                      <a:lnTo>
                        <a:pt x="7" y="43"/>
                      </a:lnTo>
                      <a:lnTo>
                        <a:pt x="48" y="12"/>
                      </a:lnTo>
                      <a:lnTo>
                        <a:pt x="87" y="10"/>
                      </a:lnTo>
                      <a:lnTo>
                        <a:pt x="135" y="19"/>
                      </a:lnTo>
                      <a:lnTo>
                        <a:pt x="150" y="27"/>
                      </a:lnTo>
                      <a:lnTo>
                        <a:pt x="166" y="25"/>
                      </a:lnTo>
                      <a:lnTo>
                        <a:pt x="180" y="28"/>
                      </a:lnTo>
                      <a:lnTo>
                        <a:pt x="191" y="13"/>
                      </a:lnTo>
                      <a:lnTo>
                        <a:pt x="217" y="24"/>
                      </a:lnTo>
                      <a:lnTo>
                        <a:pt x="230" y="18"/>
                      </a:lnTo>
                      <a:lnTo>
                        <a:pt x="256" y="18"/>
                      </a:lnTo>
                      <a:lnTo>
                        <a:pt x="269" y="19"/>
                      </a:lnTo>
                      <a:lnTo>
                        <a:pt x="29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1" name="Freeform 17">
                  <a:extLst>
                    <a:ext uri="{FF2B5EF4-FFF2-40B4-BE49-F238E27FC236}">
                      <a16:creationId xmlns:a16="http://schemas.microsoft.com/office/drawing/2014/main" id="{95CD14AD-FF2A-4346-88FD-11CFEBA019DD}"/>
                    </a:ext>
                  </a:extLst>
                </p:cNvPr>
                <p:cNvSpPr>
                  <a:spLocks/>
                </p:cNvSpPr>
                <p:nvPr/>
              </p:nvSpPr>
              <p:spPr bwMode="auto">
                <a:xfrm>
                  <a:off x="5376863" y="4098926"/>
                  <a:ext cx="606425" cy="577850"/>
                </a:xfrm>
                <a:custGeom>
                  <a:avLst/>
                  <a:gdLst>
                    <a:gd name="T0" fmla="*/ 124 w 382"/>
                    <a:gd name="T1" fmla="*/ 0 h 364"/>
                    <a:gd name="T2" fmla="*/ 173 w 382"/>
                    <a:gd name="T3" fmla="*/ 20 h 364"/>
                    <a:gd name="T4" fmla="*/ 180 w 382"/>
                    <a:gd name="T5" fmla="*/ 38 h 364"/>
                    <a:gd name="T6" fmla="*/ 242 w 382"/>
                    <a:gd name="T7" fmla="*/ 43 h 364"/>
                    <a:gd name="T8" fmla="*/ 261 w 382"/>
                    <a:gd name="T9" fmla="*/ 75 h 364"/>
                    <a:gd name="T10" fmla="*/ 272 w 382"/>
                    <a:gd name="T11" fmla="*/ 76 h 364"/>
                    <a:gd name="T12" fmla="*/ 302 w 382"/>
                    <a:gd name="T13" fmla="*/ 50 h 364"/>
                    <a:gd name="T14" fmla="*/ 306 w 382"/>
                    <a:gd name="T15" fmla="*/ 51 h 364"/>
                    <a:gd name="T16" fmla="*/ 299 w 382"/>
                    <a:gd name="T17" fmla="*/ 73 h 364"/>
                    <a:gd name="T18" fmla="*/ 333 w 382"/>
                    <a:gd name="T19" fmla="*/ 75 h 364"/>
                    <a:gd name="T20" fmla="*/ 382 w 382"/>
                    <a:gd name="T21" fmla="*/ 198 h 364"/>
                    <a:gd name="T22" fmla="*/ 335 w 382"/>
                    <a:gd name="T23" fmla="*/ 245 h 364"/>
                    <a:gd name="T24" fmla="*/ 313 w 382"/>
                    <a:gd name="T25" fmla="*/ 230 h 364"/>
                    <a:gd name="T26" fmla="*/ 279 w 382"/>
                    <a:gd name="T27" fmla="*/ 333 h 364"/>
                    <a:gd name="T28" fmla="*/ 263 w 382"/>
                    <a:gd name="T29" fmla="*/ 314 h 364"/>
                    <a:gd name="T30" fmla="*/ 257 w 382"/>
                    <a:gd name="T31" fmla="*/ 274 h 364"/>
                    <a:gd name="T32" fmla="*/ 239 w 382"/>
                    <a:gd name="T33" fmla="*/ 258 h 364"/>
                    <a:gd name="T34" fmla="*/ 222 w 382"/>
                    <a:gd name="T35" fmla="*/ 258 h 364"/>
                    <a:gd name="T36" fmla="*/ 212 w 382"/>
                    <a:gd name="T37" fmla="*/ 223 h 364"/>
                    <a:gd name="T38" fmla="*/ 187 w 382"/>
                    <a:gd name="T39" fmla="*/ 246 h 364"/>
                    <a:gd name="T40" fmla="*/ 169 w 382"/>
                    <a:gd name="T41" fmla="*/ 269 h 364"/>
                    <a:gd name="T42" fmla="*/ 168 w 382"/>
                    <a:gd name="T43" fmla="*/ 287 h 364"/>
                    <a:gd name="T44" fmla="*/ 155 w 382"/>
                    <a:gd name="T45" fmla="*/ 307 h 364"/>
                    <a:gd name="T46" fmla="*/ 149 w 382"/>
                    <a:gd name="T47" fmla="*/ 329 h 364"/>
                    <a:gd name="T48" fmla="*/ 121 w 382"/>
                    <a:gd name="T49" fmla="*/ 347 h 364"/>
                    <a:gd name="T50" fmla="*/ 106 w 382"/>
                    <a:gd name="T51" fmla="*/ 345 h 364"/>
                    <a:gd name="T52" fmla="*/ 95 w 382"/>
                    <a:gd name="T53" fmla="*/ 333 h 364"/>
                    <a:gd name="T54" fmla="*/ 57 w 382"/>
                    <a:gd name="T55" fmla="*/ 347 h 364"/>
                    <a:gd name="T56" fmla="*/ 45 w 382"/>
                    <a:gd name="T57" fmla="*/ 364 h 364"/>
                    <a:gd name="T58" fmla="*/ 45 w 382"/>
                    <a:gd name="T59" fmla="*/ 339 h 364"/>
                    <a:gd name="T60" fmla="*/ 30 w 382"/>
                    <a:gd name="T61" fmla="*/ 330 h 364"/>
                    <a:gd name="T62" fmla="*/ 40 w 382"/>
                    <a:gd name="T63" fmla="*/ 284 h 364"/>
                    <a:gd name="T64" fmla="*/ 34 w 382"/>
                    <a:gd name="T65" fmla="*/ 266 h 364"/>
                    <a:gd name="T66" fmla="*/ 21 w 382"/>
                    <a:gd name="T67" fmla="*/ 253 h 364"/>
                    <a:gd name="T68" fmla="*/ 19 w 382"/>
                    <a:gd name="T69" fmla="*/ 228 h 364"/>
                    <a:gd name="T70" fmla="*/ 0 w 382"/>
                    <a:gd name="T71" fmla="*/ 214 h 364"/>
                    <a:gd name="T72" fmla="*/ 22 w 382"/>
                    <a:gd name="T73" fmla="*/ 204 h 364"/>
                    <a:gd name="T74" fmla="*/ 26 w 382"/>
                    <a:gd name="T75" fmla="*/ 176 h 364"/>
                    <a:gd name="T76" fmla="*/ 42 w 382"/>
                    <a:gd name="T77" fmla="*/ 149 h 364"/>
                    <a:gd name="T78" fmla="*/ 56 w 382"/>
                    <a:gd name="T79" fmla="*/ 104 h 364"/>
                    <a:gd name="T80" fmla="*/ 89 w 382"/>
                    <a:gd name="T81" fmla="*/ 61 h 364"/>
                    <a:gd name="T82" fmla="*/ 86 w 382"/>
                    <a:gd name="T83" fmla="*/ 36 h 364"/>
                    <a:gd name="T84" fmla="*/ 91 w 382"/>
                    <a:gd name="T85" fmla="*/ 33 h 364"/>
                    <a:gd name="T86" fmla="*/ 106 w 382"/>
                    <a:gd name="T87" fmla="*/ 43 h 364"/>
                    <a:gd name="T88" fmla="*/ 115 w 382"/>
                    <a:gd name="T89" fmla="*/ 41 h 364"/>
                    <a:gd name="T90" fmla="*/ 121 w 382"/>
                    <a:gd name="T91" fmla="*/ 26 h 364"/>
                    <a:gd name="T92" fmla="*/ 124 w 382"/>
                    <a:gd name="T9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64">
                      <a:moveTo>
                        <a:pt x="124" y="0"/>
                      </a:moveTo>
                      <a:lnTo>
                        <a:pt x="173" y="20"/>
                      </a:lnTo>
                      <a:lnTo>
                        <a:pt x="180" y="38"/>
                      </a:lnTo>
                      <a:lnTo>
                        <a:pt x="242" y="43"/>
                      </a:lnTo>
                      <a:lnTo>
                        <a:pt x="261" y="75"/>
                      </a:lnTo>
                      <a:lnTo>
                        <a:pt x="272" y="76"/>
                      </a:lnTo>
                      <a:lnTo>
                        <a:pt x="302" y="50"/>
                      </a:lnTo>
                      <a:lnTo>
                        <a:pt x="306" y="51"/>
                      </a:lnTo>
                      <a:lnTo>
                        <a:pt x="299" y="73"/>
                      </a:lnTo>
                      <a:lnTo>
                        <a:pt x="333" y="75"/>
                      </a:lnTo>
                      <a:lnTo>
                        <a:pt x="382" y="198"/>
                      </a:lnTo>
                      <a:lnTo>
                        <a:pt x="335" y="245"/>
                      </a:lnTo>
                      <a:lnTo>
                        <a:pt x="313" y="230"/>
                      </a:lnTo>
                      <a:lnTo>
                        <a:pt x="279" y="333"/>
                      </a:lnTo>
                      <a:lnTo>
                        <a:pt x="263" y="314"/>
                      </a:lnTo>
                      <a:lnTo>
                        <a:pt x="257" y="274"/>
                      </a:lnTo>
                      <a:lnTo>
                        <a:pt x="239" y="258"/>
                      </a:lnTo>
                      <a:lnTo>
                        <a:pt x="222" y="258"/>
                      </a:lnTo>
                      <a:lnTo>
                        <a:pt x="212" y="223"/>
                      </a:lnTo>
                      <a:lnTo>
                        <a:pt x="187" y="246"/>
                      </a:lnTo>
                      <a:lnTo>
                        <a:pt x="169" y="269"/>
                      </a:lnTo>
                      <a:lnTo>
                        <a:pt x="168" y="287"/>
                      </a:lnTo>
                      <a:lnTo>
                        <a:pt x="155" y="307"/>
                      </a:lnTo>
                      <a:lnTo>
                        <a:pt x="149" y="329"/>
                      </a:lnTo>
                      <a:lnTo>
                        <a:pt x="121" y="347"/>
                      </a:lnTo>
                      <a:lnTo>
                        <a:pt x="106" y="345"/>
                      </a:lnTo>
                      <a:lnTo>
                        <a:pt x="95" y="333"/>
                      </a:lnTo>
                      <a:lnTo>
                        <a:pt x="57" y="347"/>
                      </a:lnTo>
                      <a:lnTo>
                        <a:pt x="45" y="364"/>
                      </a:lnTo>
                      <a:lnTo>
                        <a:pt x="45" y="339"/>
                      </a:lnTo>
                      <a:lnTo>
                        <a:pt x="30" y="330"/>
                      </a:lnTo>
                      <a:lnTo>
                        <a:pt x="40" y="284"/>
                      </a:lnTo>
                      <a:lnTo>
                        <a:pt x="34" y="266"/>
                      </a:lnTo>
                      <a:lnTo>
                        <a:pt x="21" y="253"/>
                      </a:lnTo>
                      <a:lnTo>
                        <a:pt x="19" y="228"/>
                      </a:lnTo>
                      <a:lnTo>
                        <a:pt x="0" y="214"/>
                      </a:lnTo>
                      <a:lnTo>
                        <a:pt x="22" y="204"/>
                      </a:lnTo>
                      <a:lnTo>
                        <a:pt x="26" y="176"/>
                      </a:lnTo>
                      <a:lnTo>
                        <a:pt x="42" y="149"/>
                      </a:lnTo>
                      <a:lnTo>
                        <a:pt x="56" y="104"/>
                      </a:lnTo>
                      <a:lnTo>
                        <a:pt x="89" y="61"/>
                      </a:lnTo>
                      <a:lnTo>
                        <a:pt x="86" y="36"/>
                      </a:lnTo>
                      <a:lnTo>
                        <a:pt x="91" y="33"/>
                      </a:lnTo>
                      <a:lnTo>
                        <a:pt x="106" y="43"/>
                      </a:lnTo>
                      <a:lnTo>
                        <a:pt x="115" y="41"/>
                      </a:lnTo>
                      <a:lnTo>
                        <a:pt x="121" y="26"/>
                      </a:lnTo>
                      <a:lnTo>
                        <a:pt x="1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2" name="Freeform 18">
                  <a:extLst>
                    <a:ext uri="{FF2B5EF4-FFF2-40B4-BE49-F238E27FC236}">
                      <a16:creationId xmlns:a16="http://schemas.microsoft.com/office/drawing/2014/main" id="{EE823749-28B3-4D43-9312-9B15C0A0824E}"/>
                    </a:ext>
                  </a:extLst>
                </p:cNvPr>
                <p:cNvSpPr>
                  <a:spLocks/>
                </p:cNvSpPr>
                <p:nvPr/>
              </p:nvSpPr>
              <p:spPr bwMode="auto">
                <a:xfrm>
                  <a:off x="5440363" y="3236913"/>
                  <a:ext cx="752475" cy="558800"/>
                </a:xfrm>
                <a:custGeom>
                  <a:avLst/>
                  <a:gdLst>
                    <a:gd name="T0" fmla="*/ 195 w 474"/>
                    <a:gd name="T1" fmla="*/ 0 h 352"/>
                    <a:gd name="T2" fmla="*/ 208 w 474"/>
                    <a:gd name="T3" fmla="*/ 5 h 352"/>
                    <a:gd name="T4" fmla="*/ 208 w 474"/>
                    <a:gd name="T5" fmla="*/ 20 h 352"/>
                    <a:gd name="T6" fmla="*/ 252 w 474"/>
                    <a:gd name="T7" fmla="*/ 49 h 352"/>
                    <a:gd name="T8" fmla="*/ 277 w 474"/>
                    <a:gd name="T9" fmla="*/ 36 h 352"/>
                    <a:gd name="T10" fmla="*/ 297 w 474"/>
                    <a:gd name="T11" fmla="*/ 46 h 352"/>
                    <a:gd name="T12" fmla="*/ 312 w 474"/>
                    <a:gd name="T13" fmla="*/ 37 h 352"/>
                    <a:gd name="T14" fmla="*/ 330 w 474"/>
                    <a:gd name="T15" fmla="*/ 55 h 352"/>
                    <a:gd name="T16" fmla="*/ 341 w 474"/>
                    <a:gd name="T17" fmla="*/ 49 h 352"/>
                    <a:gd name="T18" fmla="*/ 371 w 474"/>
                    <a:gd name="T19" fmla="*/ 20 h 352"/>
                    <a:gd name="T20" fmla="*/ 401 w 474"/>
                    <a:gd name="T21" fmla="*/ 63 h 352"/>
                    <a:gd name="T22" fmla="*/ 422 w 474"/>
                    <a:gd name="T23" fmla="*/ 98 h 352"/>
                    <a:gd name="T24" fmla="*/ 468 w 474"/>
                    <a:gd name="T25" fmla="*/ 121 h 352"/>
                    <a:gd name="T26" fmla="*/ 474 w 474"/>
                    <a:gd name="T27" fmla="*/ 174 h 352"/>
                    <a:gd name="T28" fmla="*/ 462 w 474"/>
                    <a:gd name="T29" fmla="*/ 197 h 352"/>
                    <a:gd name="T30" fmla="*/ 439 w 474"/>
                    <a:gd name="T31" fmla="*/ 217 h 352"/>
                    <a:gd name="T32" fmla="*/ 425 w 474"/>
                    <a:gd name="T33" fmla="*/ 237 h 352"/>
                    <a:gd name="T34" fmla="*/ 442 w 474"/>
                    <a:gd name="T35" fmla="*/ 297 h 352"/>
                    <a:gd name="T36" fmla="*/ 432 w 474"/>
                    <a:gd name="T37" fmla="*/ 352 h 352"/>
                    <a:gd name="T38" fmla="*/ 421 w 474"/>
                    <a:gd name="T39" fmla="*/ 352 h 352"/>
                    <a:gd name="T40" fmla="*/ 397 w 474"/>
                    <a:gd name="T41" fmla="*/ 345 h 352"/>
                    <a:gd name="T42" fmla="*/ 377 w 474"/>
                    <a:gd name="T43" fmla="*/ 312 h 352"/>
                    <a:gd name="T44" fmla="*/ 361 w 474"/>
                    <a:gd name="T45" fmla="*/ 312 h 352"/>
                    <a:gd name="T46" fmla="*/ 336 w 474"/>
                    <a:gd name="T47" fmla="*/ 306 h 352"/>
                    <a:gd name="T48" fmla="*/ 287 w 474"/>
                    <a:gd name="T49" fmla="*/ 303 h 352"/>
                    <a:gd name="T50" fmla="*/ 212 w 474"/>
                    <a:gd name="T51" fmla="*/ 283 h 352"/>
                    <a:gd name="T52" fmla="*/ 175 w 474"/>
                    <a:gd name="T53" fmla="*/ 235 h 352"/>
                    <a:gd name="T54" fmla="*/ 159 w 474"/>
                    <a:gd name="T55" fmla="*/ 233 h 352"/>
                    <a:gd name="T56" fmla="*/ 105 w 474"/>
                    <a:gd name="T57" fmla="*/ 284 h 352"/>
                    <a:gd name="T58" fmla="*/ 86 w 474"/>
                    <a:gd name="T59" fmla="*/ 287 h 352"/>
                    <a:gd name="T60" fmla="*/ 84 w 474"/>
                    <a:gd name="T61" fmla="*/ 272 h 352"/>
                    <a:gd name="T62" fmla="*/ 64 w 474"/>
                    <a:gd name="T63" fmla="*/ 235 h 352"/>
                    <a:gd name="T64" fmla="*/ 31 w 474"/>
                    <a:gd name="T65" fmla="*/ 213 h 352"/>
                    <a:gd name="T66" fmla="*/ 0 w 474"/>
                    <a:gd name="T67" fmla="*/ 170 h 352"/>
                    <a:gd name="T68" fmla="*/ 25 w 474"/>
                    <a:gd name="T69" fmla="*/ 135 h 352"/>
                    <a:gd name="T70" fmla="*/ 81 w 474"/>
                    <a:gd name="T71" fmla="*/ 120 h 352"/>
                    <a:gd name="T72" fmla="*/ 90 w 474"/>
                    <a:gd name="T73" fmla="*/ 104 h 352"/>
                    <a:gd name="T74" fmla="*/ 93 w 474"/>
                    <a:gd name="T75" fmla="*/ 60 h 352"/>
                    <a:gd name="T76" fmla="*/ 104 w 474"/>
                    <a:gd name="T77" fmla="*/ 45 h 352"/>
                    <a:gd name="T78" fmla="*/ 138 w 474"/>
                    <a:gd name="T79" fmla="*/ 32 h 352"/>
                    <a:gd name="T80" fmla="*/ 170 w 474"/>
                    <a:gd name="T81" fmla="*/ 6 h 352"/>
                    <a:gd name="T82" fmla="*/ 195 w 474"/>
                    <a:gd name="T8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4" h="352">
                      <a:moveTo>
                        <a:pt x="195" y="0"/>
                      </a:moveTo>
                      <a:lnTo>
                        <a:pt x="208" y="5"/>
                      </a:lnTo>
                      <a:lnTo>
                        <a:pt x="208" y="20"/>
                      </a:lnTo>
                      <a:lnTo>
                        <a:pt x="252" y="49"/>
                      </a:lnTo>
                      <a:lnTo>
                        <a:pt x="277" y="36"/>
                      </a:lnTo>
                      <a:lnTo>
                        <a:pt x="297" y="46"/>
                      </a:lnTo>
                      <a:lnTo>
                        <a:pt x="312" y="37"/>
                      </a:lnTo>
                      <a:lnTo>
                        <a:pt x="330" y="55"/>
                      </a:lnTo>
                      <a:lnTo>
                        <a:pt x="341" y="49"/>
                      </a:lnTo>
                      <a:lnTo>
                        <a:pt x="371" y="20"/>
                      </a:lnTo>
                      <a:lnTo>
                        <a:pt x="401" y="63"/>
                      </a:lnTo>
                      <a:lnTo>
                        <a:pt x="422" y="98"/>
                      </a:lnTo>
                      <a:lnTo>
                        <a:pt x="468" y="121"/>
                      </a:lnTo>
                      <a:lnTo>
                        <a:pt x="474" y="174"/>
                      </a:lnTo>
                      <a:lnTo>
                        <a:pt x="462" y="197"/>
                      </a:lnTo>
                      <a:lnTo>
                        <a:pt x="439" y="217"/>
                      </a:lnTo>
                      <a:lnTo>
                        <a:pt x="425" y="237"/>
                      </a:lnTo>
                      <a:lnTo>
                        <a:pt x="442" y="297"/>
                      </a:lnTo>
                      <a:lnTo>
                        <a:pt x="432" y="352"/>
                      </a:lnTo>
                      <a:lnTo>
                        <a:pt x="421" y="352"/>
                      </a:lnTo>
                      <a:lnTo>
                        <a:pt x="397" y="345"/>
                      </a:lnTo>
                      <a:lnTo>
                        <a:pt x="377" y="312"/>
                      </a:lnTo>
                      <a:lnTo>
                        <a:pt x="361" y="312"/>
                      </a:lnTo>
                      <a:lnTo>
                        <a:pt x="336" y="306"/>
                      </a:lnTo>
                      <a:lnTo>
                        <a:pt x="287" y="303"/>
                      </a:lnTo>
                      <a:lnTo>
                        <a:pt x="212" y="283"/>
                      </a:lnTo>
                      <a:lnTo>
                        <a:pt x="175" y="235"/>
                      </a:lnTo>
                      <a:lnTo>
                        <a:pt x="159" y="233"/>
                      </a:lnTo>
                      <a:lnTo>
                        <a:pt x="105" y="284"/>
                      </a:lnTo>
                      <a:lnTo>
                        <a:pt x="86" y="287"/>
                      </a:lnTo>
                      <a:lnTo>
                        <a:pt x="84" y="272"/>
                      </a:lnTo>
                      <a:lnTo>
                        <a:pt x="64" y="235"/>
                      </a:lnTo>
                      <a:lnTo>
                        <a:pt x="31" y="213"/>
                      </a:lnTo>
                      <a:lnTo>
                        <a:pt x="0" y="170"/>
                      </a:lnTo>
                      <a:lnTo>
                        <a:pt x="25" y="135"/>
                      </a:lnTo>
                      <a:lnTo>
                        <a:pt x="81" y="120"/>
                      </a:lnTo>
                      <a:lnTo>
                        <a:pt x="90" y="104"/>
                      </a:lnTo>
                      <a:lnTo>
                        <a:pt x="93" y="60"/>
                      </a:lnTo>
                      <a:lnTo>
                        <a:pt x="104" y="45"/>
                      </a:lnTo>
                      <a:lnTo>
                        <a:pt x="138" y="32"/>
                      </a:lnTo>
                      <a:lnTo>
                        <a:pt x="170" y="6"/>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3" name="Freeform 52">
                  <a:extLst>
                    <a:ext uri="{FF2B5EF4-FFF2-40B4-BE49-F238E27FC236}">
                      <a16:creationId xmlns:a16="http://schemas.microsoft.com/office/drawing/2014/main" id="{3D7BACDF-3DB7-48CF-B5C8-EA0B8A50EE97}"/>
                    </a:ext>
                  </a:extLst>
                </p:cNvPr>
                <p:cNvSpPr>
                  <a:spLocks/>
                </p:cNvSpPr>
                <p:nvPr/>
              </p:nvSpPr>
              <p:spPr bwMode="auto">
                <a:xfrm>
                  <a:off x="7024688" y="3322638"/>
                  <a:ext cx="563563" cy="527050"/>
                </a:xfrm>
                <a:custGeom>
                  <a:avLst/>
                  <a:gdLst>
                    <a:gd name="T0" fmla="*/ 223 w 355"/>
                    <a:gd name="T1" fmla="*/ 0 h 332"/>
                    <a:gd name="T2" fmla="*/ 266 w 355"/>
                    <a:gd name="T3" fmla="*/ 9 h 332"/>
                    <a:gd name="T4" fmla="*/ 269 w 355"/>
                    <a:gd name="T5" fmla="*/ 41 h 332"/>
                    <a:gd name="T6" fmla="*/ 286 w 355"/>
                    <a:gd name="T7" fmla="*/ 61 h 332"/>
                    <a:gd name="T8" fmla="*/ 279 w 355"/>
                    <a:gd name="T9" fmla="*/ 113 h 332"/>
                    <a:gd name="T10" fmla="*/ 292 w 355"/>
                    <a:gd name="T11" fmla="*/ 133 h 332"/>
                    <a:gd name="T12" fmla="*/ 336 w 355"/>
                    <a:gd name="T13" fmla="*/ 159 h 332"/>
                    <a:gd name="T14" fmla="*/ 355 w 355"/>
                    <a:gd name="T15" fmla="*/ 205 h 332"/>
                    <a:gd name="T16" fmla="*/ 292 w 355"/>
                    <a:gd name="T17" fmla="*/ 274 h 332"/>
                    <a:gd name="T18" fmla="*/ 276 w 355"/>
                    <a:gd name="T19" fmla="*/ 289 h 332"/>
                    <a:gd name="T20" fmla="*/ 229 w 355"/>
                    <a:gd name="T21" fmla="*/ 252 h 332"/>
                    <a:gd name="T22" fmla="*/ 210 w 355"/>
                    <a:gd name="T23" fmla="*/ 225 h 332"/>
                    <a:gd name="T24" fmla="*/ 203 w 355"/>
                    <a:gd name="T25" fmla="*/ 230 h 332"/>
                    <a:gd name="T26" fmla="*/ 200 w 355"/>
                    <a:gd name="T27" fmla="*/ 244 h 332"/>
                    <a:gd name="T28" fmla="*/ 170 w 355"/>
                    <a:gd name="T29" fmla="*/ 302 h 332"/>
                    <a:gd name="T30" fmla="*/ 149 w 355"/>
                    <a:gd name="T31" fmla="*/ 332 h 332"/>
                    <a:gd name="T32" fmla="*/ 125 w 355"/>
                    <a:gd name="T33" fmla="*/ 324 h 332"/>
                    <a:gd name="T34" fmla="*/ 120 w 355"/>
                    <a:gd name="T35" fmla="*/ 301 h 332"/>
                    <a:gd name="T36" fmla="*/ 105 w 355"/>
                    <a:gd name="T37" fmla="*/ 301 h 332"/>
                    <a:gd name="T38" fmla="*/ 95 w 355"/>
                    <a:gd name="T39" fmla="*/ 289 h 332"/>
                    <a:gd name="T40" fmla="*/ 90 w 355"/>
                    <a:gd name="T41" fmla="*/ 292 h 332"/>
                    <a:gd name="T42" fmla="*/ 88 w 355"/>
                    <a:gd name="T43" fmla="*/ 309 h 332"/>
                    <a:gd name="T44" fmla="*/ 81 w 355"/>
                    <a:gd name="T45" fmla="*/ 312 h 332"/>
                    <a:gd name="T46" fmla="*/ 60 w 355"/>
                    <a:gd name="T47" fmla="*/ 301 h 332"/>
                    <a:gd name="T48" fmla="*/ 59 w 355"/>
                    <a:gd name="T49" fmla="*/ 285 h 332"/>
                    <a:gd name="T50" fmla="*/ 37 w 355"/>
                    <a:gd name="T51" fmla="*/ 267 h 332"/>
                    <a:gd name="T52" fmla="*/ 29 w 355"/>
                    <a:gd name="T53" fmla="*/ 238 h 332"/>
                    <a:gd name="T54" fmla="*/ 14 w 355"/>
                    <a:gd name="T55" fmla="*/ 229 h 332"/>
                    <a:gd name="T56" fmla="*/ 0 w 355"/>
                    <a:gd name="T57" fmla="*/ 183 h 332"/>
                    <a:gd name="T58" fmla="*/ 2 w 355"/>
                    <a:gd name="T59" fmla="*/ 169 h 332"/>
                    <a:gd name="T60" fmla="*/ 5 w 355"/>
                    <a:gd name="T61" fmla="*/ 165 h 332"/>
                    <a:gd name="T62" fmla="*/ 14 w 355"/>
                    <a:gd name="T63" fmla="*/ 174 h 332"/>
                    <a:gd name="T64" fmla="*/ 31 w 355"/>
                    <a:gd name="T65" fmla="*/ 165 h 332"/>
                    <a:gd name="T66" fmla="*/ 45 w 355"/>
                    <a:gd name="T67" fmla="*/ 151 h 332"/>
                    <a:gd name="T68" fmla="*/ 91 w 355"/>
                    <a:gd name="T69" fmla="*/ 136 h 332"/>
                    <a:gd name="T70" fmla="*/ 131 w 355"/>
                    <a:gd name="T71" fmla="*/ 103 h 332"/>
                    <a:gd name="T72" fmla="*/ 129 w 355"/>
                    <a:gd name="T73" fmla="*/ 95 h 332"/>
                    <a:gd name="T74" fmla="*/ 115 w 355"/>
                    <a:gd name="T75" fmla="*/ 89 h 332"/>
                    <a:gd name="T76" fmla="*/ 109 w 355"/>
                    <a:gd name="T77" fmla="*/ 67 h 332"/>
                    <a:gd name="T78" fmla="*/ 120 w 355"/>
                    <a:gd name="T79" fmla="*/ 44 h 332"/>
                    <a:gd name="T80" fmla="*/ 141 w 355"/>
                    <a:gd name="T81" fmla="*/ 21 h 332"/>
                    <a:gd name="T82" fmla="*/ 223 w 355"/>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32">
                      <a:moveTo>
                        <a:pt x="223" y="0"/>
                      </a:moveTo>
                      <a:lnTo>
                        <a:pt x="266" y="9"/>
                      </a:lnTo>
                      <a:lnTo>
                        <a:pt x="269" y="41"/>
                      </a:lnTo>
                      <a:lnTo>
                        <a:pt x="286" y="61"/>
                      </a:lnTo>
                      <a:lnTo>
                        <a:pt x="279" y="113"/>
                      </a:lnTo>
                      <a:lnTo>
                        <a:pt x="292" y="133"/>
                      </a:lnTo>
                      <a:lnTo>
                        <a:pt x="336" y="159"/>
                      </a:lnTo>
                      <a:lnTo>
                        <a:pt x="355" y="205"/>
                      </a:lnTo>
                      <a:lnTo>
                        <a:pt x="292" y="274"/>
                      </a:lnTo>
                      <a:lnTo>
                        <a:pt x="276" y="289"/>
                      </a:lnTo>
                      <a:lnTo>
                        <a:pt x="229" y="252"/>
                      </a:lnTo>
                      <a:lnTo>
                        <a:pt x="210" y="225"/>
                      </a:lnTo>
                      <a:lnTo>
                        <a:pt x="203" y="230"/>
                      </a:lnTo>
                      <a:lnTo>
                        <a:pt x="200" y="244"/>
                      </a:lnTo>
                      <a:lnTo>
                        <a:pt x="170" y="302"/>
                      </a:lnTo>
                      <a:lnTo>
                        <a:pt x="149" y="332"/>
                      </a:lnTo>
                      <a:lnTo>
                        <a:pt x="125" y="324"/>
                      </a:lnTo>
                      <a:lnTo>
                        <a:pt x="120" y="301"/>
                      </a:lnTo>
                      <a:lnTo>
                        <a:pt x="105" y="301"/>
                      </a:lnTo>
                      <a:lnTo>
                        <a:pt x="95" y="289"/>
                      </a:lnTo>
                      <a:lnTo>
                        <a:pt x="90" y="292"/>
                      </a:lnTo>
                      <a:lnTo>
                        <a:pt x="88" y="309"/>
                      </a:lnTo>
                      <a:lnTo>
                        <a:pt x="81" y="312"/>
                      </a:lnTo>
                      <a:lnTo>
                        <a:pt x="60" y="301"/>
                      </a:lnTo>
                      <a:lnTo>
                        <a:pt x="59" y="285"/>
                      </a:lnTo>
                      <a:lnTo>
                        <a:pt x="37" y="267"/>
                      </a:lnTo>
                      <a:lnTo>
                        <a:pt x="29" y="238"/>
                      </a:lnTo>
                      <a:lnTo>
                        <a:pt x="14" y="229"/>
                      </a:lnTo>
                      <a:lnTo>
                        <a:pt x="0" y="183"/>
                      </a:lnTo>
                      <a:lnTo>
                        <a:pt x="2" y="169"/>
                      </a:lnTo>
                      <a:lnTo>
                        <a:pt x="5" y="165"/>
                      </a:lnTo>
                      <a:lnTo>
                        <a:pt x="14" y="174"/>
                      </a:lnTo>
                      <a:lnTo>
                        <a:pt x="31" y="165"/>
                      </a:lnTo>
                      <a:lnTo>
                        <a:pt x="45" y="151"/>
                      </a:lnTo>
                      <a:lnTo>
                        <a:pt x="91" y="136"/>
                      </a:lnTo>
                      <a:lnTo>
                        <a:pt x="131" y="103"/>
                      </a:lnTo>
                      <a:lnTo>
                        <a:pt x="129" y="95"/>
                      </a:lnTo>
                      <a:lnTo>
                        <a:pt x="115" y="89"/>
                      </a:lnTo>
                      <a:lnTo>
                        <a:pt x="109" y="67"/>
                      </a:lnTo>
                      <a:lnTo>
                        <a:pt x="120" y="44"/>
                      </a:lnTo>
                      <a:lnTo>
                        <a:pt x="141" y="2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4" name="Freeform 53">
                  <a:extLst>
                    <a:ext uri="{FF2B5EF4-FFF2-40B4-BE49-F238E27FC236}">
                      <a16:creationId xmlns:a16="http://schemas.microsoft.com/office/drawing/2014/main" id="{E875F6D4-53DE-48C7-9CDE-2D2B1F3DA752}"/>
                    </a:ext>
                  </a:extLst>
                </p:cNvPr>
                <p:cNvSpPr>
                  <a:spLocks/>
                </p:cNvSpPr>
                <p:nvPr/>
              </p:nvSpPr>
              <p:spPr bwMode="auto">
                <a:xfrm>
                  <a:off x="6978651" y="3679826"/>
                  <a:ext cx="706438" cy="561975"/>
                </a:xfrm>
                <a:custGeom>
                  <a:avLst/>
                  <a:gdLst>
                    <a:gd name="T0" fmla="*/ 239 w 445"/>
                    <a:gd name="T1" fmla="*/ 0 h 354"/>
                    <a:gd name="T2" fmla="*/ 258 w 445"/>
                    <a:gd name="T3" fmla="*/ 27 h 354"/>
                    <a:gd name="T4" fmla="*/ 305 w 445"/>
                    <a:gd name="T5" fmla="*/ 64 h 354"/>
                    <a:gd name="T6" fmla="*/ 321 w 445"/>
                    <a:gd name="T7" fmla="*/ 49 h 354"/>
                    <a:gd name="T8" fmla="*/ 323 w 445"/>
                    <a:gd name="T9" fmla="*/ 62 h 354"/>
                    <a:gd name="T10" fmla="*/ 330 w 445"/>
                    <a:gd name="T11" fmla="*/ 73 h 354"/>
                    <a:gd name="T12" fmla="*/ 359 w 445"/>
                    <a:gd name="T13" fmla="*/ 76 h 354"/>
                    <a:gd name="T14" fmla="*/ 380 w 445"/>
                    <a:gd name="T15" fmla="*/ 97 h 354"/>
                    <a:gd name="T16" fmla="*/ 392 w 445"/>
                    <a:gd name="T17" fmla="*/ 137 h 354"/>
                    <a:gd name="T18" fmla="*/ 434 w 445"/>
                    <a:gd name="T19" fmla="*/ 170 h 354"/>
                    <a:gd name="T20" fmla="*/ 445 w 445"/>
                    <a:gd name="T21" fmla="*/ 188 h 354"/>
                    <a:gd name="T22" fmla="*/ 439 w 445"/>
                    <a:gd name="T23" fmla="*/ 212 h 354"/>
                    <a:gd name="T24" fmla="*/ 445 w 445"/>
                    <a:gd name="T25" fmla="*/ 235 h 354"/>
                    <a:gd name="T26" fmla="*/ 426 w 445"/>
                    <a:gd name="T27" fmla="*/ 252 h 354"/>
                    <a:gd name="T28" fmla="*/ 404 w 445"/>
                    <a:gd name="T29" fmla="*/ 267 h 354"/>
                    <a:gd name="T30" fmla="*/ 385 w 445"/>
                    <a:gd name="T31" fmla="*/ 302 h 354"/>
                    <a:gd name="T32" fmla="*/ 367 w 445"/>
                    <a:gd name="T33" fmla="*/ 306 h 354"/>
                    <a:gd name="T34" fmla="*/ 317 w 445"/>
                    <a:gd name="T35" fmla="*/ 302 h 354"/>
                    <a:gd name="T36" fmla="*/ 298 w 445"/>
                    <a:gd name="T37" fmla="*/ 321 h 354"/>
                    <a:gd name="T38" fmla="*/ 261 w 445"/>
                    <a:gd name="T39" fmla="*/ 351 h 354"/>
                    <a:gd name="T40" fmla="*/ 234 w 445"/>
                    <a:gd name="T41" fmla="*/ 354 h 354"/>
                    <a:gd name="T42" fmla="*/ 199 w 445"/>
                    <a:gd name="T43" fmla="*/ 329 h 354"/>
                    <a:gd name="T44" fmla="*/ 177 w 445"/>
                    <a:gd name="T45" fmla="*/ 312 h 354"/>
                    <a:gd name="T46" fmla="*/ 170 w 445"/>
                    <a:gd name="T47" fmla="*/ 317 h 354"/>
                    <a:gd name="T48" fmla="*/ 162 w 445"/>
                    <a:gd name="T49" fmla="*/ 314 h 354"/>
                    <a:gd name="T50" fmla="*/ 154 w 445"/>
                    <a:gd name="T51" fmla="*/ 296 h 354"/>
                    <a:gd name="T52" fmla="*/ 168 w 445"/>
                    <a:gd name="T53" fmla="*/ 221 h 354"/>
                    <a:gd name="T54" fmla="*/ 142 w 445"/>
                    <a:gd name="T55" fmla="*/ 200 h 354"/>
                    <a:gd name="T56" fmla="*/ 122 w 445"/>
                    <a:gd name="T57" fmla="*/ 200 h 354"/>
                    <a:gd name="T58" fmla="*/ 107 w 445"/>
                    <a:gd name="T59" fmla="*/ 188 h 354"/>
                    <a:gd name="T60" fmla="*/ 97 w 445"/>
                    <a:gd name="T61" fmla="*/ 190 h 354"/>
                    <a:gd name="T62" fmla="*/ 88 w 445"/>
                    <a:gd name="T63" fmla="*/ 223 h 354"/>
                    <a:gd name="T64" fmla="*/ 81 w 445"/>
                    <a:gd name="T65" fmla="*/ 226 h 354"/>
                    <a:gd name="T66" fmla="*/ 58 w 445"/>
                    <a:gd name="T67" fmla="*/ 222 h 354"/>
                    <a:gd name="T68" fmla="*/ 0 w 445"/>
                    <a:gd name="T69" fmla="*/ 146 h 354"/>
                    <a:gd name="T70" fmla="*/ 16 w 445"/>
                    <a:gd name="T71" fmla="*/ 133 h 354"/>
                    <a:gd name="T72" fmla="*/ 43 w 445"/>
                    <a:gd name="T73" fmla="*/ 67 h 354"/>
                    <a:gd name="T74" fmla="*/ 43 w 445"/>
                    <a:gd name="T75" fmla="*/ 4 h 354"/>
                    <a:gd name="T76" fmla="*/ 58 w 445"/>
                    <a:gd name="T77" fmla="*/ 13 h 354"/>
                    <a:gd name="T78" fmla="*/ 66 w 445"/>
                    <a:gd name="T79" fmla="*/ 42 h 354"/>
                    <a:gd name="T80" fmla="*/ 88 w 445"/>
                    <a:gd name="T81" fmla="*/ 60 h 354"/>
                    <a:gd name="T82" fmla="*/ 89 w 445"/>
                    <a:gd name="T83" fmla="*/ 76 h 354"/>
                    <a:gd name="T84" fmla="*/ 110 w 445"/>
                    <a:gd name="T85" fmla="*/ 87 h 354"/>
                    <a:gd name="T86" fmla="*/ 117 w 445"/>
                    <a:gd name="T87" fmla="*/ 84 h 354"/>
                    <a:gd name="T88" fmla="*/ 119 w 445"/>
                    <a:gd name="T89" fmla="*/ 67 h 354"/>
                    <a:gd name="T90" fmla="*/ 124 w 445"/>
                    <a:gd name="T91" fmla="*/ 64 h 354"/>
                    <a:gd name="T92" fmla="*/ 134 w 445"/>
                    <a:gd name="T93" fmla="*/ 76 h 354"/>
                    <a:gd name="T94" fmla="*/ 149 w 445"/>
                    <a:gd name="T95" fmla="*/ 76 h 354"/>
                    <a:gd name="T96" fmla="*/ 154 w 445"/>
                    <a:gd name="T97" fmla="*/ 99 h 354"/>
                    <a:gd name="T98" fmla="*/ 178 w 445"/>
                    <a:gd name="T99" fmla="*/ 107 h 354"/>
                    <a:gd name="T100" fmla="*/ 199 w 445"/>
                    <a:gd name="T101" fmla="*/ 77 h 354"/>
                    <a:gd name="T102" fmla="*/ 229 w 445"/>
                    <a:gd name="T103" fmla="*/ 19 h 354"/>
                    <a:gd name="T104" fmla="*/ 232 w 445"/>
                    <a:gd name="T105" fmla="*/ 5 h 354"/>
                    <a:gd name="T106" fmla="*/ 239 w 445"/>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354">
                      <a:moveTo>
                        <a:pt x="239" y="0"/>
                      </a:moveTo>
                      <a:lnTo>
                        <a:pt x="258" y="27"/>
                      </a:lnTo>
                      <a:lnTo>
                        <a:pt x="305" y="64"/>
                      </a:lnTo>
                      <a:lnTo>
                        <a:pt x="321" y="49"/>
                      </a:lnTo>
                      <a:lnTo>
                        <a:pt x="323" y="62"/>
                      </a:lnTo>
                      <a:lnTo>
                        <a:pt x="330" y="73"/>
                      </a:lnTo>
                      <a:lnTo>
                        <a:pt x="359" y="76"/>
                      </a:lnTo>
                      <a:lnTo>
                        <a:pt x="380" y="97"/>
                      </a:lnTo>
                      <a:lnTo>
                        <a:pt x="392" y="137"/>
                      </a:lnTo>
                      <a:lnTo>
                        <a:pt x="434" y="170"/>
                      </a:lnTo>
                      <a:lnTo>
                        <a:pt x="445" y="188"/>
                      </a:lnTo>
                      <a:lnTo>
                        <a:pt x="439" y="212"/>
                      </a:lnTo>
                      <a:lnTo>
                        <a:pt x="445" y="235"/>
                      </a:lnTo>
                      <a:lnTo>
                        <a:pt x="426" y="252"/>
                      </a:lnTo>
                      <a:lnTo>
                        <a:pt x="404" y="267"/>
                      </a:lnTo>
                      <a:lnTo>
                        <a:pt x="385" y="302"/>
                      </a:lnTo>
                      <a:lnTo>
                        <a:pt x="367" y="306"/>
                      </a:lnTo>
                      <a:lnTo>
                        <a:pt x="317" y="302"/>
                      </a:lnTo>
                      <a:lnTo>
                        <a:pt x="298" y="321"/>
                      </a:lnTo>
                      <a:lnTo>
                        <a:pt x="261" y="351"/>
                      </a:lnTo>
                      <a:lnTo>
                        <a:pt x="234" y="354"/>
                      </a:lnTo>
                      <a:lnTo>
                        <a:pt x="199" y="329"/>
                      </a:lnTo>
                      <a:lnTo>
                        <a:pt x="177" y="312"/>
                      </a:lnTo>
                      <a:lnTo>
                        <a:pt x="170" y="317"/>
                      </a:lnTo>
                      <a:lnTo>
                        <a:pt x="162" y="314"/>
                      </a:lnTo>
                      <a:lnTo>
                        <a:pt x="154" y="296"/>
                      </a:lnTo>
                      <a:lnTo>
                        <a:pt x="168" y="221"/>
                      </a:lnTo>
                      <a:lnTo>
                        <a:pt x="142" y="200"/>
                      </a:lnTo>
                      <a:lnTo>
                        <a:pt x="122" y="200"/>
                      </a:lnTo>
                      <a:lnTo>
                        <a:pt x="107" y="188"/>
                      </a:lnTo>
                      <a:lnTo>
                        <a:pt x="97" y="190"/>
                      </a:lnTo>
                      <a:lnTo>
                        <a:pt x="88" y="223"/>
                      </a:lnTo>
                      <a:lnTo>
                        <a:pt x="81" y="226"/>
                      </a:lnTo>
                      <a:lnTo>
                        <a:pt x="58" y="222"/>
                      </a:lnTo>
                      <a:lnTo>
                        <a:pt x="0" y="146"/>
                      </a:lnTo>
                      <a:lnTo>
                        <a:pt x="16" y="133"/>
                      </a:lnTo>
                      <a:lnTo>
                        <a:pt x="43" y="67"/>
                      </a:lnTo>
                      <a:lnTo>
                        <a:pt x="43" y="4"/>
                      </a:lnTo>
                      <a:lnTo>
                        <a:pt x="58" y="13"/>
                      </a:lnTo>
                      <a:lnTo>
                        <a:pt x="66" y="42"/>
                      </a:lnTo>
                      <a:lnTo>
                        <a:pt x="88" y="60"/>
                      </a:lnTo>
                      <a:lnTo>
                        <a:pt x="89" y="76"/>
                      </a:lnTo>
                      <a:lnTo>
                        <a:pt x="110" y="87"/>
                      </a:lnTo>
                      <a:lnTo>
                        <a:pt x="117" y="84"/>
                      </a:lnTo>
                      <a:lnTo>
                        <a:pt x="119" y="67"/>
                      </a:lnTo>
                      <a:lnTo>
                        <a:pt x="124" y="64"/>
                      </a:lnTo>
                      <a:lnTo>
                        <a:pt x="134" y="76"/>
                      </a:lnTo>
                      <a:lnTo>
                        <a:pt x="149" y="76"/>
                      </a:lnTo>
                      <a:lnTo>
                        <a:pt x="154" y="99"/>
                      </a:lnTo>
                      <a:lnTo>
                        <a:pt x="178" y="107"/>
                      </a:lnTo>
                      <a:lnTo>
                        <a:pt x="199" y="77"/>
                      </a:lnTo>
                      <a:lnTo>
                        <a:pt x="229" y="19"/>
                      </a:lnTo>
                      <a:lnTo>
                        <a:pt x="232" y="5"/>
                      </a:lnTo>
                      <a:lnTo>
                        <a:pt x="2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5" name="Freeform 54">
                  <a:extLst>
                    <a:ext uri="{FF2B5EF4-FFF2-40B4-BE49-F238E27FC236}">
                      <a16:creationId xmlns:a16="http://schemas.microsoft.com/office/drawing/2014/main" id="{105F0CBA-1DE9-4642-9D9C-B4F0AE11745B}"/>
                    </a:ext>
                  </a:extLst>
                </p:cNvPr>
                <p:cNvSpPr>
                  <a:spLocks/>
                </p:cNvSpPr>
                <p:nvPr/>
              </p:nvSpPr>
              <p:spPr bwMode="auto">
                <a:xfrm>
                  <a:off x="6329363" y="3497263"/>
                  <a:ext cx="333375" cy="557213"/>
                </a:xfrm>
                <a:custGeom>
                  <a:avLst/>
                  <a:gdLst>
                    <a:gd name="T0" fmla="*/ 103 w 210"/>
                    <a:gd name="T1" fmla="*/ 0 h 351"/>
                    <a:gd name="T2" fmla="*/ 122 w 210"/>
                    <a:gd name="T3" fmla="*/ 4 h 351"/>
                    <a:gd name="T4" fmla="*/ 128 w 210"/>
                    <a:gd name="T5" fmla="*/ 14 h 351"/>
                    <a:gd name="T6" fmla="*/ 124 w 210"/>
                    <a:gd name="T7" fmla="*/ 20 h 351"/>
                    <a:gd name="T8" fmla="*/ 133 w 210"/>
                    <a:gd name="T9" fmla="*/ 31 h 351"/>
                    <a:gd name="T10" fmla="*/ 131 w 210"/>
                    <a:gd name="T11" fmla="*/ 40 h 351"/>
                    <a:gd name="T12" fmla="*/ 147 w 210"/>
                    <a:gd name="T13" fmla="*/ 60 h 351"/>
                    <a:gd name="T14" fmla="*/ 147 w 210"/>
                    <a:gd name="T15" fmla="*/ 90 h 351"/>
                    <a:gd name="T16" fmla="*/ 139 w 210"/>
                    <a:gd name="T17" fmla="*/ 137 h 351"/>
                    <a:gd name="T18" fmla="*/ 166 w 210"/>
                    <a:gd name="T19" fmla="*/ 153 h 351"/>
                    <a:gd name="T20" fmla="*/ 170 w 210"/>
                    <a:gd name="T21" fmla="*/ 168 h 351"/>
                    <a:gd name="T22" fmla="*/ 182 w 210"/>
                    <a:gd name="T23" fmla="*/ 174 h 351"/>
                    <a:gd name="T24" fmla="*/ 192 w 210"/>
                    <a:gd name="T25" fmla="*/ 199 h 351"/>
                    <a:gd name="T26" fmla="*/ 201 w 210"/>
                    <a:gd name="T27" fmla="*/ 203 h 351"/>
                    <a:gd name="T28" fmla="*/ 210 w 210"/>
                    <a:gd name="T29" fmla="*/ 217 h 351"/>
                    <a:gd name="T30" fmla="*/ 205 w 210"/>
                    <a:gd name="T31" fmla="*/ 226 h 351"/>
                    <a:gd name="T32" fmla="*/ 205 w 210"/>
                    <a:gd name="T33" fmla="*/ 244 h 351"/>
                    <a:gd name="T34" fmla="*/ 201 w 210"/>
                    <a:gd name="T35" fmla="*/ 254 h 351"/>
                    <a:gd name="T36" fmla="*/ 186 w 210"/>
                    <a:gd name="T37" fmla="*/ 246 h 351"/>
                    <a:gd name="T38" fmla="*/ 176 w 210"/>
                    <a:gd name="T39" fmla="*/ 257 h 351"/>
                    <a:gd name="T40" fmla="*/ 166 w 210"/>
                    <a:gd name="T41" fmla="*/ 295 h 351"/>
                    <a:gd name="T42" fmla="*/ 186 w 210"/>
                    <a:gd name="T43" fmla="*/ 310 h 351"/>
                    <a:gd name="T44" fmla="*/ 188 w 210"/>
                    <a:gd name="T45" fmla="*/ 323 h 351"/>
                    <a:gd name="T46" fmla="*/ 168 w 210"/>
                    <a:gd name="T47" fmla="*/ 351 h 351"/>
                    <a:gd name="T48" fmla="*/ 157 w 210"/>
                    <a:gd name="T49" fmla="*/ 341 h 351"/>
                    <a:gd name="T50" fmla="*/ 141 w 210"/>
                    <a:gd name="T51" fmla="*/ 347 h 351"/>
                    <a:gd name="T52" fmla="*/ 128 w 210"/>
                    <a:gd name="T53" fmla="*/ 333 h 351"/>
                    <a:gd name="T54" fmla="*/ 143 w 210"/>
                    <a:gd name="T55" fmla="*/ 305 h 351"/>
                    <a:gd name="T56" fmla="*/ 142 w 210"/>
                    <a:gd name="T57" fmla="*/ 300 h 351"/>
                    <a:gd name="T58" fmla="*/ 124 w 210"/>
                    <a:gd name="T59" fmla="*/ 310 h 351"/>
                    <a:gd name="T60" fmla="*/ 102 w 210"/>
                    <a:gd name="T61" fmla="*/ 302 h 351"/>
                    <a:gd name="T62" fmla="*/ 86 w 210"/>
                    <a:gd name="T63" fmla="*/ 306 h 351"/>
                    <a:gd name="T64" fmla="*/ 64 w 210"/>
                    <a:gd name="T65" fmla="*/ 285 h 351"/>
                    <a:gd name="T66" fmla="*/ 55 w 210"/>
                    <a:gd name="T67" fmla="*/ 258 h 351"/>
                    <a:gd name="T68" fmla="*/ 64 w 210"/>
                    <a:gd name="T69" fmla="*/ 241 h 351"/>
                    <a:gd name="T70" fmla="*/ 62 w 210"/>
                    <a:gd name="T71" fmla="*/ 236 h 351"/>
                    <a:gd name="T72" fmla="*/ 44 w 210"/>
                    <a:gd name="T73" fmla="*/ 237 h 351"/>
                    <a:gd name="T74" fmla="*/ 44 w 210"/>
                    <a:gd name="T75" fmla="*/ 226 h 351"/>
                    <a:gd name="T76" fmla="*/ 54 w 210"/>
                    <a:gd name="T77" fmla="*/ 219 h 351"/>
                    <a:gd name="T78" fmla="*/ 44 w 210"/>
                    <a:gd name="T79" fmla="*/ 191 h 351"/>
                    <a:gd name="T80" fmla="*/ 32 w 210"/>
                    <a:gd name="T81" fmla="*/ 181 h 351"/>
                    <a:gd name="T82" fmla="*/ 25 w 210"/>
                    <a:gd name="T83" fmla="*/ 160 h 351"/>
                    <a:gd name="T84" fmla="*/ 14 w 210"/>
                    <a:gd name="T85" fmla="*/ 154 h 351"/>
                    <a:gd name="T86" fmla="*/ 20 w 210"/>
                    <a:gd name="T87" fmla="*/ 135 h 351"/>
                    <a:gd name="T88" fmla="*/ 0 w 210"/>
                    <a:gd name="T89" fmla="*/ 122 h 351"/>
                    <a:gd name="T90" fmla="*/ 29 w 210"/>
                    <a:gd name="T91" fmla="*/ 81 h 351"/>
                    <a:gd name="T92" fmla="*/ 42 w 210"/>
                    <a:gd name="T93" fmla="*/ 81 h 351"/>
                    <a:gd name="T94" fmla="*/ 47 w 210"/>
                    <a:gd name="T95" fmla="*/ 61 h 351"/>
                    <a:gd name="T96" fmla="*/ 40 w 210"/>
                    <a:gd name="T97" fmla="*/ 49 h 351"/>
                    <a:gd name="T98" fmla="*/ 38 w 210"/>
                    <a:gd name="T99" fmla="*/ 39 h 351"/>
                    <a:gd name="T100" fmla="*/ 33 w 210"/>
                    <a:gd name="T101" fmla="*/ 23 h 351"/>
                    <a:gd name="T102" fmla="*/ 44 w 210"/>
                    <a:gd name="T103" fmla="*/ 10 h 351"/>
                    <a:gd name="T104" fmla="*/ 64 w 210"/>
                    <a:gd name="T105" fmla="*/ 25 h 351"/>
                    <a:gd name="T106" fmla="*/ 70 w 210"/>
                    <a:gd name="T107" fmla="*/ 10 h 351"/>
                    <a:gd name="T108" fmla="*/ 82 w 210"/>
                    <a:gd name="T109" fmla="*/ 8 h 351"/>
                    <a:gd name="T110" fmla="*/ 88 w 210"/>
                    <a:gd name="T111" fmla="*/ 19 h 351"/>
                    <a:gd name="T112" fmla="*/ 96 w 210"/>
                    <a:gd name="T113" fmla="*/ 20 h 351"/>
                    <a:gd name="T114" fmla="*/ 103 w 210"/>
                    <a:gd name="T11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351">
                      <a:moveTo>
                        <a:pt x="103" y="0"/>
                      </a:moveTo>
                      <a:lnTo>
                        <a:pt x="122" y="4"/>
                      </a:lnTo>
                      <a:lnTo>
                        <a:pt x="128" y="14"/>
                      </a:lnTo>
                      <a:lnTo>
                        <a:pt x="124" y="20"/>
                      </a:lnTo>
                      <a:lnTo>
                        <a:pt x="133" y="31"/>
                      </a:lnTo>
                      <a:lnTo>
                        <a:pt x="131" y="40"/>
                      </a:lnTo>
                      <a:lnTo>
                        <a:pt x="147" y="60"/>
                      </a:lnTo>
                      <a:lnTo>
                        <a:pt x="147" y="90"/>
                      </a:lnTo>
                      <a:lnTo>
                        <a:pt x="139" y="137"/>
                      </a:lnTo>
                      <a:lnTo>
                        <a:pt x="166" y="153"/>
                      </a:lnTo>
                      <a:lnTo>
                        <a:pt x="170" y="168"/>
                      </a:lnTo>
                      <a:lnTo>
                        <a:pt x="182" y="174"/>
                      </a:lnTo>
                      <a:lnTo>
                        <a:pt x="192" y="199"/>
                      </a:lnTo>
                      <a:lnTo>
                        <a:pt x="201" y="203"/>
                      </a:lnTo>
                      <a:lnTo>
                        <a:pt x="210" y="217"/>
                      </a:lnTo>
                      <a:lnTo>
                        <a:pt x="205" y="226"/>
                      </a:lnTo>
                      <a:lnTo>
                        <a:pt x="205" y="244"/>
                      </a:lnTo>
                      <a:lnTo>
                        <a:pt x="201" y="254"/>
                      </a:lnTo>
                      <a:lnTo>
                        <a:pt x="186" y="246"/>
                      </a:lnTo>
                      <a:lnTo>
                        <a:pt x="176" y="257"/>
                      </a:lnTo>
                      <a:lnTo>
                        <a:pt x="166" y="295"/>
                      </a:lnTo>
                      <a:lnTo>
                        <a:pt x="186" y="310"/>
                      </a:lnTo>
                      <a:lnTo>
                        <a:pt x="188" y="323"/>
                      </a:lnTo>
                      <a:lnTo>
                        <a:pt x="168" y="351"/>
                      </a:lnTo>
                      <a:lnTo>
                        <a:pt x="157" y="341"/>
                      </a:lnTo>
                      <a:lnTo>
                        <a:pt x="141" y="347"/>
                      </a:lnTo>
                      <a:lnTo>
                        <a:pt x="128" y="333"/>
                      </a:lnTo>
                      <a:lnTo>
                        <a:pt x="143" y="305"/>
                      </a:lnTo>
                      <a:lnTo>
                        <a:pt x="142" y="300"/>
                      </a:lnTo>
                      <a:lnTo>
                        <a:pt x="124" y="310"/>
                      </a:lnTo>
                      <a:lnTo>
                        <a:pt x="102" y="302"/>
                      </a:lnTo>
                      <a:lnTo>
                        <a:pt x="86" y="306"/>
                      </a:lnTo>
                      <a:lnTo>
                        <a:pt x="64" y="285"/>
                      </a:lnTo>
                      <a:lnTo>
                        <a:pt x="55" y="258"/>
                      </a:lnTo>
                      <a:lnTo>
                        <a:pt x="64" y="241"/>
                      </a:lnTo>
                      <a:lnTo>
                        <a:pt x="62" y="236"/>
                      </a:lnTo>
                      <a:lnTo>
                        <a:pt x="44" y="237"/>
                      </a:lnTo>
                      <a:lnTo>
                        <a:pt x="44" y="226"/>
                      </a:lnTo>
                      <a:lnTo>
                        <a:pt x="54" y="219"/>
                      </a:lnTo>
                      <a:lnTo>
                        <a:pt x="44" y="191"/>
                      </a:lnTo>
                      <a:lnTo>
                        <a:pt x="32" y="181"/>
                      </a:lnTo>
                      <a:lnTo>
                        <a:pt x="25" y="160"/>
                      </a:lnTo>
                      <a:lnTo>
                        <a:pt x="14" y="154"/>
                      </a:lnTo>
                      <a:lnTo>
                        <a:pt x="20" y="135"/>
                      </a:lnTo>
                      <a:lnTo>
                        <a:pt x="0" y="122"/>
                      </a:lnTo>
                      <a:lnTo>
                        <a:pt x="29" y="81"/>
                      </a:lnTo>
                      <a:lnTo>
                        <a:pt x="42" y="81"/>
                      </a:lnTo>
                      <a:lnTo>
                        <a:pt x="47" y="61"/>
                      </a:lnTo>
                      <a:lnTo>
                        <a:pt x="40" y="49"/>
                      </a:lnTo>
                      <a:lnTo>
                        <a:pt x="38" y="39"/>
                      </a:lnTo>
                      <a:lnTo>
                        <a:pt x="33" y="23"/>
                      </a:lnTo>
                      <a:lnTo>
                        <a:pt x="44" y="10"/>
                      </a:lnTo>
                      <a:lnTo>
                        <a:pt x="64" y="25"/>
                      </a:lnTo>
                      <a:lnTo>
                        <a:pt x="70" y="10"/>
                      </a:lnTo>
                      <a:lnTo>
                        <a:pt x="82" y="8"/>
                      </a:lnTo>
                      <a:lnTo>
                        <a:pt x="88" y="19"/>
                      </a:lnTo>
                      <a:lnTo>
                        <a:pt x="96" y="20"/>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6" name="Freeform 55">
                  <a:extLst>
                    <a:ext uri="{FF2B5EF4-FFF2-40B4-BE49-F238E27FC236}">
                      <a16:creationId xmlns:a16="http://schemas.microsoft.com/office/drawing/2014/main" id="{FE2ADFE6-2AD6-4BA6-844B-A4F1057E3011}"/>
                    </a:ext>
                  </a:extLst>
                </p:cNvPr>
                <p:cNvSpPr>
                  <a:spLocks/>
                </p:cNvSpPr>
                <p:nvPr/>
              </p:nvSpPr>
              <p:spPr bwMode="auto">
                <a:xfrm>
                  <a:off x="6110288" y="3549651"/>
                  <a:ext cx="488950" cy="657225"/>
                </a:xfrm>
                <a:custGeom>
                  <a:avLst/>
                  <a:gdLst>
                    <a:gd name="T0" fmla="*/ 40 w 308"/>
                    <a:gd name="T1" fmla="*/ 0 h 414"/>
                    <a:gd name="T2" fmla="*/ 46 w 308"/>
                    <a:gd name="T3" fmla="*/ 16 h 414"/>
                    <a:gd name="T4" fmla="*/ 43 w 308"/>
                    <a:gd name="T5" fmla="*/ 27 h 414"/>
                    <a:gd name="T6" fmla="*/ 57 w 308"/>
                    <a:gd name="T7" fmla="*/ 32 h 414"/>
                    <a:gd name="T8" fmla="*/ 67 w 308"/>
                    <a:gd name="T9" fmla="*/ 47 h 414"/>
                    <a:gd name="T10" fmla="*/ 96 w 308"/>
                    <a:gd name="T11" fmla="*/ 36 h 414"/>
                    <a:gd name="T12" fmla="*/ 133 w 308"/>
                    <a:gd name="T13" fmla="*/ 38 h 414"/>
                    <a:gd name="T14" fmla="*/ 143 w 308"/>
                    <a:gd name="T15" fmla="*/ 48 h 414"/>
                    <a:gd name="T16" fmla="*/ 178 w 308"/>
                    <a:gd name="T17" fmla="*/ 16 h 414"/>
                    <a:gd name="T18" fmla="*/ 185 w 308"/>
                    <a:gd name="T19" fmla="*/ 28 h 414"/>
                    <a:gd name="T20" fmla="*/ 180 w 308"/>
                    <a:gd name="T21" fmla="*/ 48 h 414"/>
                    <a:gd name="T22" fmla="*/ 167 w 308"/>
                    <a:gd name="T23" fmla="*/ 48 h 414"/>
                    <a:gd name="T24" fmla="*/ 138 w 308"/>
                    <a:gd name="T25" fmla="*/ 89 h 414"/>
                    <a:gd name="T26" fmla="*/ 158 w 308"/>
                    <a:gd name="T27" fmla="*/ 102 h 414"/>
                    <a:gd name="T28" fmla="*/ 152 w 308"/>
                    <a:gd name="T29" fmla="*/ 121 h 414"/>
                    <a:gd name="T30" fmla="*/ 163 w 308"/>
                    <a:gd name="T31" fmla="*/ 127 h 414"/>
                    <a:gd name="T32" fmla="*/ 170 w 308"/>
                    <a:gd name="T33" fmla="*/ 148 h 414"/>
                    <a:gd name="T34" fmla="*/ 182 w 308"/>
                    <a:gd name="T35" fmla="*/ 158 h 414"/>
                    <a:gd name="T36" fmla="*/ 192 w 308"/>
                    <a:gd name="T37" fmla="*/ 186 h 414"/>
                    <a:gd name="T38" fmla="*/ 182 w 308"/>
                    <a:gd name="T39" fmla="*/ 193 h 414"/>
                    <a:gd name="T40" fmla="*/ 182 w 308"/>
                    <a:gd name="T41" fmla="*/ 204 h 414"/>
                    <a:gd name="T42" fmla="*/ 200 w 308"/>
                    <a:gd name="T43" fmla="*/ 203 h 414"/>
                    <a:gd name="T44" fmla="*/ 202 w 308"/>
                    <a:gd name="T45" fmla="*/ 208 h 414"/>
                    <a:gd name="T46" fmla="*/ 193 w 308"/>
                    <a:gd name="T47" fmla="*/ 225 h 414"/>
                    <a:gd name="T48" fmla="*/ 202 w 308"/>
                    <a:gd name="T49" fmla="*/ 252 h 414"/>
                    <a:gd name="T50" fmla="*/ 224 w 308"/>
                    <a:gd name="T51" fmla="*/ 273 h 414"/>
                    <a:gd name="T52" fmla="*/ 240 w 308"/>
                    <a:gd name="T53" fmla="*/ 269 h 414"/>
                    <a:gd name="T54" fmla="*/ 262 w 308"/>
                    <a:gd name="T55" fmla="*/ 277 h 414"/>
                    <a:gd name="T56" fmla="*/ 280 w 308"/>
                    <a:gd name="T57" fmla="*/ 267 h 414"/>
                    <a:gd name="T58" fmla="*/ 281 w 308"/>
                    <a:gd name="T59" fmla="*/ 272 h 414"/>
                    <a:gd name="T60" fmla="*/ 266 w 308"/>
                    <a:gd name="T61" fmla="*/ 300 h 414"/>
                    <a:gd name="T62" fmla="*/ 279 w 308"/>
                    <a:gd name="T63" fmla="*/ 314 h 414"/>
                    <a:gd name="T64" fmla="*/ 295 w 308"/>
                    <a:gd name="T65" fmla="*/ 308 h 414"/>
                    <a:gd name="T66" fmla="*/ 306 w 308"/>
                    <a:gd name="T67" fmla="*/ 318 h 414"/>
                    <a:gd name="T68" fmla="*/ 308 w 308"/>
                    <a:gd name="T69" fmla="*/ 347 h 414"/>
                    <a:gd name="T70" fmla="*/ 269 w 308"/>
                    <a:gd name="T71" fmla="*/ 376 h 414"/>
                    <a:gd name="T72" fmla="*/ 262 w 308"/>
                    <a:gd name="T73" fmla="*/ 401 h 414"/>
                    <a:gd name="T74" fmla="*/ 232 w 308"/>
                    <a:gd name="T75" fmla="*/ 414 h 414"/>
                    <a:gd name="T76" fmla="*/ 208 w 308"/>
                    <a:gd name="T77" fmla="*/ 407 h 414"/>
                    <a:gd name="T78" fmla="*/ 198 w 308"/>
                    <a:gd name="T79" fmla="*/ 392 h 414"/>
                    <a:gd name="T80" fmla="*/ 196 w 308"/>
                    <a:gd name="T81" fmla="*/ 366 h 414"/>
                    <a:gd name="T82" fmla="*/ 130 w 308"/>
                    <a:gd name="T83" fmla="*/ 354 h 414"/>
                    <a:gd name="T84" fmla="*/ 106 w 308"/>
                    <a:gd name="T85" fmla="*/ 373 h 414"/>
                    <a:gd name="T86" fmla="*/ 93 w 308"/>
                    <a:gd name="T87" fmla="*/ 372 h 414"/>
                    <a:gd name="T88" fmla="*/ 67 w 308"/>
                    <a:gd name="T89" fmla="*/ 372 h 414"/>
                    <a:gd name="T90" fmla="*/ 78 w 308"/>
                    <a:gd name="T91" fmla="*/ 325 h 414"/>
                    <a:gd name="T92" fmla="*/ 76 w 308"/>
                    <a:gd name="T93" fmla="*/ 308 h 414"/>
                    <a:gd name="T94" fmla="*/ 23 w 308"/>
                    <a:gd name="T95" fmla="*/ 253 h 414"/>
                    <a:gd name="T96" fmla="*/ 0 w 308"/>
                    <a:gd name="T97" fmla="*/ 218 h 414"/>
                    <a:gd name="T98" fmla="*/ 10 w 308"/>
                    <a:gd name="T99" fmla="*/ 155 h 414"/>
                    <a:gd name="T100" fmla="*/ 20 w 308"/>
                    <a:gd name="T101" fmla="*/ 100 h 414"/>
                    <a:gd name="T102" fmla="*/ 3 w 308"/>
                    <a:gd name="T103" fmla="*/ 40 h 414"/>
                    <a:gd name="T104" fmla="*/ 17 w 308"/>
                    <a:gd name="T105" fmla="*/ 20 h 414"/>
                    <a:gd name="T106" fmla="*/ 40 w 308"/>
                    <a:gd name="T10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414">
                      <a:moveTo>
                        <a:pt x="40" y="0"/>
                      </a:moveTo>
                      <a:lnTo>
                        <a:pt x="46" y="16"/>
                      </a:lnTo>
                      <a:lnTo>
                        <a:pt x="43" y="27"/>
                      </a:lnTo>
                      <a:lnTo>
                        <a:pt x="57" y="32"/>
                      </a:lnTo>
                      <a:lnTo>
                        <a:pt x="67" y="47"/>
                      </a:lnTo>
                      <a:lnTo>
                        <a:pt x="96" y="36"/>
                      </a:lnTo>
                      <a:lnTo>
                        <a:pt x="133" y="38"/>
                      </a:lnTo>
                      <a:lnTo>
                        <a:pt x="143" y="48"/>
                      </a:lnTo>
                      <a:lnTo>
                        <a:pt x="178" y="16"/>
                      </a:lnTo>
                      <a:lnTo>
                        <a:pt x="185" y="28"/>
                      </a:lnTo>
                      <a:lnTo>
                        <a:pt x="180" y="48"/>
                      </a:lnTo>
                      <a:lnTo>
                        <a:pt x="167" y="48"/>
                      </a:lnTo>
                      <a:lnTo>
                        <a:pt x="138" y="89"/>
                      </a:lnTo>
                      <a:lnTo>
                        <a:pt x="158" y="102"/>
                      </a:lnTo>
                      <a:lnTo>
                        <a:pt x="152" y="121"/>
                      </a:lnTo>
                      <a:lnTo>
                        <a:pt x="163" y="127"/>
                      </a:lnTo>
                      <a:lnTo>
                        <a:pt x="170" y="148"/>
                      </a:lnTo>
                      <a:lnTo>
                        <a:pt x="182" y="158"/>
                      </a:lnTo>
                      <a:lnTo>
                        <a:pt x="192" y="186"/>
                      </a:lnTo>
                      <a:lnTo>
                        <a:pt x="182" y="193"/>
                      </a:lnTo>
                      <a:lnTo>
                        <a:pt x="182" y="204"/>
                      </a:lnTo>
                      <a:lnTo>
                        <a:pt x="200" y="203"/>
                      </a:lnTo>
                      <a:lnTo>
                        <a:pt x="202" y="208"/>
                      </a:lnTo>
                      <a:lnTo>
                        <a:pt x="193" y="225"/>
                      </a:lnTo>
                      <a:lnTo>
                        <a:pt x="202" y="252"/>
                      </a:lnTo>
                      <a:lnTo>
                        <a:pt x="224" y="273"/>
                      </a:lnTo>
                      <a:lnTo>
                        <a:pt x="240" y="269"/>
                      </a:lnTo>
                      <a:lnTo>
                        <a:pt x="262" y="277"/>
                      </a:lnTo>
                      <a:lnTo>
                        <a:pt x="280" y="267"/>
                      </a:lnTo>
                      <a:lnTo>
                        <a:pt x="281" y="272"/>
                      </a:lnTo>
                      <a:lnTo>
                        <a:pt x="266" y="300"/>
                      </a:lnTo>
                      <a:lnTo>
                        <a:pt x="279" y="314"/>
                      </a:lnTo>
                      <a:lnTo>
                        <a:pt x="295" y="308"/>
                      </a:lnTo>
                      <a:lnTo>
                        <a:pt x="306" y="318"/>
                      </a:lnTo>
                      <a:lnTo>
                        <a:pt x="308" y="347"/>
                      </a:lnTo>
                      <a:lnTo>
                        <a:pt x="269" y="376"/>
                      </a:lnTo>
                      <a:lnTo>
                        <a:pt x="262" y="401"/>
                      </a:lnTo>
                      <a:lnTo>
                        <a:pt x="232" y="414"/>
                      </a:lnTo>
                      <a:lnTo>
                        <a:pt x="208" y="407"/>
                      </a:lnTo>
                      <a:lnTo>
                        <a:pt x="198" y="392"/>
                      </a:lnTo>
                      <a:lnTo>
                        <a:pt x="196" y="366"/>
                      </a:lnTo>
                      <a:lnTo>
                        <a:pt x="130" y="354"/>
                      </a:lnTo>
                      <a:lnTo>
                        <a:pt x="106" y="373"/>
                      </a:lnTo>
                      <a:lnTo>
                        <a:pt x="93" y="372"/>
                      </a:lnTo>
                      <a:lnTo>
                        <a:pt x="67" y="372"/>
                      </a:lnTo>
                      <a:lnTo>
                        <a:pt x="78" y="325"/>
                      </a:lnTo>
                      <a:lnTo>
                        <a:pt x="76" y="308"/>
                      </a:lnTo>
                      <a:lnTo>
                        <a:pt x="23" y="253"/>
                      </a:lnTo>
                      <a:lnTo>
                        <a:pt x="0" y="218"/>
                      </a:lnTo>
                      <a:lnTo>
                        <a:pt x="10" y="155"/>
                      </a:lnTo>
                      <a:lnTo>
                        <a:pt x="20" y="100"/>
                      </a:lnTo>
                      <a:lnTo>
                        <a:pt x="3" y="40"/>
                      </a:lnTo>
                      <a:lnTo>
                        <a:pt x="17" y="20"/>
                      </a:lnTo>
                      <a:lnTo>
                        <a:pt x="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7" name="Freeform 56">
                  <a:extLst>
                    <a:ext uri="{FF2B5EF4-FFF2-40B4-BE49-F238E27FC236}">
                      <a16:creationId xmlns:a16="http://schemas.microsoft.com/office/drawing/2014/main" id="{977851DA-8091-4F57-B97D-DF645CF14954}"/>
                    </a:ext>
                  </a:extLst>
                </p:cNvPr>
                <p:cNvSpPr>
                  <a:spLocks/>
                </p:cNvSpPr>
                <p:nvPr/>
              </p:nvSpPr>
              <p:spPr bwMode="auto">
                <a:xfrm>
                  <a:off x="6592888" y="3763963"/>
                  <a:ext cx="731838" cy="725488"/>
                </a:xfrm>
                <a:custGeom>
                  <a:avLst/>
                  <a:gdLst>
                    <a:gd name="T0" fmla="*/ 141 w 461"/>
                    <a:gd name="T1" fmla="*/ 0 h 457"/>
                    <a:gd name="T2" fmla="*/ 161 w 461"/>
                    <a:gd name="T3" fmla="*/ 1 h 457"/>
                    <a:gd name="T4" fmla="*/ 177 w 461"/>
                    <a:gd name="T5" fmla="*/ 28 h 457"/>
                    <a:gd name="T6" fmla="*/ 243 w 461"/>
                    <a:gd name="T7" fmla="*/ 93 h 457"/>
                    <a:gd name="T8" fmla="*/ 301 w 461"/>
                    <a:gd name="T9" fmla="*/ 169 h 457"/>
                    <a:gd name="T10" fmla="*/ 324 w 461"/>
                    <a:gd name="T11" fmla="*/ 173 h 457"/>
                    <a:gd name="T12" fmla="*/ 331 w 461"/>
                    <a:gd name="T13" fmla="*/ 170 h 457"/>
                    <a:gd name="T14" fmla="*/ 340 w 461"/>
                    <a:gd name="T15" fmla="*/ 137 h 457"/>
                    <a:gd name="T16" fmla="*/ 350 w 461"/>
                    <a:gd name="T17" fmla="*/ 135 h 457"/>
                    <a:gd name="T18" fmla="*/ 365 w 461"/>
                    <a:gd name="T19" fmla="*/ 147 h 457"/>
                    <a:gd name="T20" fmla="*/ 385 w 461"/>
                    <a:gd name="T21" fmla="*/ 147 h 457"/>
                    <a:gd name="T22" fmla="*/ 411 w 461"/>
                    <a:gd name="T23" fmla="*/ 168 h 457"/>
                    <a:gd name="T24" fmla="*/ 397 w 461"/>
                    <a:gd name="T25" fmla="*/ 243 h 457"/>
                    <a:gd name="T26" fmla="*/ 405 w 461"/>
                    <a:gd name="T27" fmla="*/ 261 h 457"/>
                    <a:gd name="T28" fmla="*/ 413 w 461"/>
                    <a:gd name="T29" fmla="*/ 264 h 457"/>
                    <a:gd name="T30" fmla="*/ 420 w 461"/>
                    <a:gd name="T31" fmla="*/ 259 h 457"/>
                    <a:gd name="T32" fmla="*/ 442 w 461"/>
                    <a:gd name="T33" fmla="*/ 276 h 457"/>
                    <a:gd name="T34" fmla="*/ 426 w 461"/>
                    <a:gd name="T35" fmla="*/ 313 h 457"/>
                    <a:gd name="T36" fmla="*/ 431 w 461"/>
                    <a:gd name="T37" fmla="*/ 323 h 457"/>
                    <a:gd name="T38" fmla="*/ 457 w 461"/>
                    <a:gd name="T39" fmla="*/ 321 h 457"/>
                    <a:gd name="T40" fmla="*/ 461 w 461"/>
                    <a:gd name="T41" fmla="*/ 327 h 457"/>
                    <a:gd name="T42" fmla="*/ 455 w 461"/>
                    <a:gd name="T43" fmla="*/ 362 h 457"/>
                    <a:gd name="T44" fmla="*/ 412 w 461"/>
                    <a:gd name="T45" fmla="*/ 389 h 457"/>
                    <a:gd name="T46" fmla="*/ 390 w 461"/>
                    <a:gd name="T47" fmla="*/ 395 h 457"/>
                    <a:gd name="T48" fmla="*/ 375 w 461"/>
                    <a:gd name="T49" fmla="*/ 409 h 457"/>
                    <a:gd name="T50" fmla="*/ 377 w 461"/>
                    <a:gd name="T51" fmla="*/ 416 h 457"/>
                    <a:gd name="T52" fmla="*/ 336 w 461"/>
                    <a:gd name="T53" fmla="*/ 445 h 457"/>
                    <a:gd name="T54" fmla="*/ 332 w 461"/>
                    <a:gd name="T55" fmla="*/ 454 h 457"/>
                    <a:gd name="T56" fmla="*/ 318 w 461"/>
                    <a:gd name="T57" fmla="*/ 457 h 457"/>
                    <a:gd name="T58" fmla="*/ 223 w 461"/>
                    <a:gd name="T59" fmla="*/ 430 h 457"/>
                    <a:gd name="T60" fmla="*/ 213 w 461"/>
                    <a:gd name="T61" fmla="*/ 313 h 457"/>
                    <a:gd name="T62" fmla="*/ 205 w 461"/>
                    <a:gd name="T63" fmla="*/ 313 h 457"/>
                    <a:gd name="T64" fmla="*/ 189 w 461"/>
                    <a:gd name="T65" fmla="*/ 333 h 457"/>
                    <a:gd name="T66" fmla="*/ 166 w 461"/>
                    <a:gd name="T67" fmla="*/ 333 h 457"/>
                    <a:gd name="T68" fmla="*/ 144 w 461"/>
                    <a:gd name="T69" fmla="*/ 323 h 457"/>
                    <a:gd name="T70" fmla="*/ 129 w 461"/>
                    <a:gd name="T71" fmla="*/ 274 h 457"/>
                    <a:gd name="T72" fmla="*/ 128 w 461"/>
                    <a:gd name="T73" fmla="*/ 244 h 457"/>
                    <a:gd name="T74" fmla="*/ 120 w 461"/>
                    <a:gd name="T75" fmla="*/ 239 h 457"/>
                    <a:gd name="T76" fmla="*/ 99 w 461"/>
                    <a:gd name="T77" fmla="*/ 244 h 457"/>
                    <a:gd name="T78" fmla="*/ 84 w 461"/>
                    <a:gd name="T79" fmla="*/ 231 h 457"/>
                    <a:gd name="T80" fmla="*/ 65 w 461"/>
                    <a:gd name="T81" fmla="*/ 222 h 457"/>
                    <a:gd name="T82" fmla="*/ 49 w 461"/>
                    <a:gd name="T83" fmla="*/ 241 h 457"/>
                    <a:gd name="T84" fmla="*/ 35 w 461"/>
                    <a:gd name="T85" fmla="*/ 237 h 457"/>
                    <a:gd name="T86" fmla="*/ 16 w 461"/>
                    <a:gd name="T87" fmla="*/ 247 h 457"/>
                    <a:gd name="T88" fmla="*/ 4 w 461"/>
                    <a:gd name="T89" fmla="*/ 212 h 457"/>
                    <a:gd name="T90" fmla="*/ 2 w 461"/>
                    <a:gd name="T91" fmla="*/ 183 h 457"/>
                    <a:gd name="T92" fmla="*/ 22 w 461"/>
                    <a:gd name="T93" fmla="*/ 155 h 457"/>
                    <a:gd name="T94" fmla="*/ 20 w 461"/>
                    <a:gd name="T95" fmla="*/ 142 h 457"/>
                    <a:gd name="T96" fmla="*/ 0 w 461"/>
                    <a:gd name="T97" fmla="*/ 127 h 457"/>
                    <a:gd name="T98" fmla="*/ 10 w 461"/>
                    <a:gd name="T99" fmla="*/ 89 h 457"/>
                    <a:gd name="T100" fmla="*/ 20 w 461"/>
                    <a:gd name="T101" fmla="*/ 78 h 457"/>
                    <a:gd name="T102" fmla="*/ 35 w 461"/>
                    <a:gd name="T103" fmla="*/ 86 h 457"/>
                    <a:gd name="T104" fmla="*/ 39 w 461"/>
                    <a:gd name="T105" fmla="*/ 76 h 457"/>
                    <a:gd name="T106" fmla="*/ 39 w 461"/>
                    <a:gd name="T107" fmla="*/ 58 h 457"/>
                    <a:gd name="T108" fmla="*/ 44 w 461"/>
                    <a:gd name="T109" fmla="*/ 49 h 457"/>
                    <a:gd name="T110" fmla="*/ 35 w 461"/>
                    <a:gd name="T111" fmla="*/ 35 h 457"/>
                    <a:gd name="T112" fmla="*/ 98 w 461"/>
                    <a:gd name="T113" fmla="*/ 35 h 457"/>
                    <a:gd name="T114" fmla="*/ 109 w 461"/>
                    <a:gd name="T115" fmla="*/ 44 h 457"/>
                    <a:gd name="T116" fmla="*/ 120 w 461"/>
                    <a:gd name="T117" fmla="*/ 38 h 457"/>
                    <a:gd name="T118" fmla="*/ 141 w 461"/>
                    <a:gd name="T1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57">
                      <a:moveTo>
                        <a:pt x="141" y="0"/>
                      </a:moveTo>
                      <a:lnTo>
                        <a:pt x="161" y="1"/>
                      </a:lnTo>
                      <a:lnTo>
                        <a:pt x="177" y="28"/>
                      </a:lnTo>
                      <a:lnTo>
                        <a:pt x="243" y="93"/>
                      </a:lnTo>
                      <a:lnTo>
                        <a:pt x="301" y="169"/>
                      </a:lnTo>
                      <a:lnTo>
                        <a:pt x="324" y="173"/>
                      </a:lnTo>
                      <a:lnTo>
                        <a:pt x="331" y="170"/>
                      </a:lnTo>
                      <a:lnTo>
                        <a:pt x="340" y="137"/>
                      </a:lnTo>
                      <a:lnTo>
                        <a:pt x="350" y="135"/>
                      </a:lnTo>
                      <a:lnTo>
                        <a:pt x="365" y="147"/>
                      </a:lnTo>
                      <a:lnTo>
                        <a:pt x="385" y="147"/>
                      </a:lnTo>
                      <a:lnTo>
                        <a:pt x="411" y="168"/>
                      </a:lnTo>
                      <a:lnTo>
                        <a:pt x="397" y="243"/>
                      </a:lnTo>
                      <a:lnTo>
                        <a:pt x="405" y="261"/>
                      </a:lnTo>
                      <a:lnTo>
                        <a:pt x="413" y="264"/>
                      </a:lnTo>
                      <a:lnTo>
                        <a:pt x="420" y="259"/>
                      </a:lnTo>
                      <a:lnTo>
                        <a:pt x="442" y="276"/>
                      </a:lnTo>
                      <a:lnTo>
                        <a:pt x="426" y="313"/>
                      </a:lnTo>
                      <a:lnTo>
                        <a:pt x="431" y="323"/>
                      </a:lnTo>
                      <a:lnTo>
                        <a:pt x="457" y="321"/>
                      </a:lnTo>
                      <a:lnTo>
                        <a:pt x="461" y="327"/>
                      </a:lnTo>
                      <a:lnTo>
                        <a:pt x="455" y="362"/>
                      </a:lnTo>
                      <a:lnTo>
                        <a:pt x="412" y="389"/>
                      </a:lnTo>
                      <a:lnTo>
                        <a:pt x="390" y="395"/>
                      </a:lnTo>
                      <a:lnTo>
                        <a:pt x="375" y="409"/>
                      </a:lnTo>
                      <a:lnTo>
                        <a:pt x="377" y="416"/>
                      </a:lnTo>
                      <a:lnTo>
                        <a:pt x="336" y="445"/>
                      </a:lnTo>
                      <a:lnTo>
                        <a:pt x="332" y="454"/>
                      </a:lnTo>
                      <a:lnTo>
                        <a:pt x="318" y="457"/>
                      </a:lnTo>
                      <a:lnTo>
                        <a:pt x="223" y="430"/>
                      </a:lnTo>
                      <a:lnTo>
                        <a:pt x="213" y="313"/>
                      </a:lnTo>
                      <a:lnTo>
                        <a:pt x="205" y="313"/>
                      </a:lnTo>
                      <a:lnTo>
                        <a:pt x="189" y="333"/>
                      </a:lnTo>
                      <a:lnTo>
                        <a:pt x="166" y="333"/>
                      </a:lnTo>
                      <a:lnTo>
                        <a:pt x="144" y="323"/>
                      </a:lnTo>
                      <a:lnTo>
                        <a:pt x="129" y="274"/>
                      </a:lnTo>
                      <a:lnTo>
                        <a:pt x="128" y="244"/>
                      </a:lnTo>
                      <a:lnTo>
                        <a:pt x="120" y="239"/>
                      </a:lnTo>
                      <a:lnTo>
                        <a:pt x="99" y="244"/>
                      </a:lnTo>
                      <a:lnTo>
                        <a:pt x="84" y="231"/>
                      </a:lnTo>
                      <a:lnTo>
                        <a:pt x="65" y="222"/>
                      </a:lnTo>
                      <a:lnTo>
                        <a:pt x="49" y="241"/>
                      </a:lnTo>
                      <a:lnTo>
                        <a:pt x="35" y="237"/>
                      </a:lnTo>
                      <a:lnTo>
                        <a:pt x="16" y="247"/>
                      </a:lnTo>
                      <a:lnTo>
                        <a:pt x="4" y="212"/>
                      </a:lnTo>
                      <a:lnTo>
                        <a:pt x="2" y="183"/>
                      </a:lnTo>
                      <a:lnTo>
                        <a:pt x="22" y="155"/>
                      </a:lnTo>
                      <a:lnTo>
                        <a:pt x="20" y="142"/>
                      </a:lnTo>
                      <a:lnTo>
                        <a:pt x="0" y="127"/>
                      </a:lnTo>
                      <a:lnTo>
                        <a:pt x="10" y="89"/>
                      </a:lnTo>
                      <a:lnTo>
                        <a:pt x="20" y="78"/>
                      </a:lnTo>
                      <a:lnTo>
                        <a:pt x="35" y="86"/>
                      </a:lnTo>
                      <a:lnTo>
                        <a:pt x="39" y="76"/>
                      </a:lnTo>
                      <a:lnTo>
                        <a:pt x="39" y="58"/>
                      </a:lnTo>
                      <a:lnTo>
                        <a:pt x="44" y="49"/>
                      </a:lnTo>
                      <a:lnTo>
                        <a:pt x="35" y="35"/>
                      </a:lnTo>
                      <a:lnTo>
                        <a:pt x="98" y="35"/>
                      </a:lnTo>
                      <a:lnTo>
                        <a:pt x="109" y="44"/>
                      </a:lnTo>
                      <a:lnTo>
                        <a:pt x="120" y="38"/>
                      </a:lnTo>
                      <a:lnTo>
                        <a:pt x="14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8" name="Freeform 57">
                  <a:extLst>
                    <a:ext uri="{FF2B5EF4-FFF2-40B4-BE49-F238E27FC236}">
                      <a16:creationId xmlns:a16="http://schemas.microsoft.com/office/drawing/2014/main" id="{8B602A4C-B953-4B55-A620-F331078AB623}"/>
                    </a:ext>
                  </a:extLst>
                </p:cNvPr>
                <p:cNvSpPr>
                  <a:spLocks/>
                </p:cNvSpPr>
                <p:nvPr/>
              </p:nvSpPr>
              <p:spPr bwMode="auto">
                <a:xfrm>
                  <a:off x="6602413" y="4116388"/>
                  <a:ext cx="517525" cy="779463"/>
                </a:xfrm>
                <a:custGeom>
                  <a:avLst/>
                  <a:gdLst>
                    <a:gd name="T0" fmla="*/ 78 w 326"/>
                    <a:gd name="T1" fmla="*/ 9 h 491"/>
                    <a:gd name="T2" fmla="*/ 114 w 326"/>
                    <a:gd name="T3" fmla="*/ 17 h 491"/>
                    <a:gd name="T4" fmla="*/ 123 w 326"/>
                    <a:gd name="T5" fmla="*/ 52 h 491"/>
                    <a:gd name="T6" fmla="*/ 160 w 326"/>
                    <a:gd name="T7" fmla="*/ 111 h 491"/>
                    <a:gd name="T8" fmla="*/ 199 w 326"/>
                    <a:gd name="T9" fmla="*/ 91 h 491"/>
                    <a:gd name="T10" fmla="*/ 217 w 326"/>
                    <a:gd name="T11" fmla="*/ 208 h 491"/>
                    <a:gd name="T12" fmla="*/ 326 w 326"/>
                    <a:gd name="T13" fmla="*/ 232 h 491"/>
                    <a:gd name="T14" fmla="*/ 311 w 326"/>
                    <a:gd name="T15" fmla="*/ 252 h 491"/>
                    <a:gd name="T16" fmla="*/ 282 w 326"/>
                    <a:gd name="T17" fmla="*/ 262 h 491"/>
                    <a:gd name="T18" fmla="*/ 283 w 326"/>
                    <a:gd name="T19" fmla="*/ 322 h 491"/>
                    <a:gd name="T20" fmla="*/ 234 w 326"/>
                    <a:gd name="T21" fmla="*/ 334 h 491"/>
                    <a:gd name="T22" fmla="*/ 233 w 326"/>
                    <a:gd name="T23" fmla="*/ 356 h 491"/>
                    <a:gd name="T24" fmla="*/ 214 w 326"/>
                    <a:gd name="T25" fmla="*/ 358 h 491"/>
                    <a:gd name="T26" fmla="*/ 253 w 326"/>
                    <a:gd name="T27" fmla="*/ 398 h 491"/>
                    <a:gd name="T28" fmla="*/ 272 w 326"/>
                    <a:gd name="T29" fmla="*/ 397 h 491"/>
                    <a:gd name="T30" fmla="*/ 300 w 326"/>
                    <a:gd name="T31" fmla="*/ 438 h 491"/>
                    <a:gd name="T32" fmla="*/ 295 w 326"/>
                    <a:gd name="T33" fmla="*/ 469 h 491"/>
                    <a:gd name="T34" fmla="*/ 280 w 326"/>
                    <a:gd name="T35" fmla="*/ 446 h 491"/>
                    <a:gd name="T36" fmla="*/ 275 w 326"/>
                    <a:gd name="T37" fmla="*/ 475 h 491"/>
                    <a:gd name="T38" fmla="*/ 257 w 326"/>
                    <a:gd name="T39" fmla="*/ 491 h 491"/>
                    <a:gd name="T40" fmla="*/ 221 w 326"/>
                    <a:gd name="T41" fmla="*/ 469 h 491"/>
                    <a:gd name="T42" fmla="*/ 199 w 326"/>
                    <a:gd name="T43" fmla="*/ 445 h 491"/>
                    <a:gd name="T44" fmla="*/ 187 w 326"/>
                    <a:gd name="T45" fmla="*/ 452 h 491"/>
                    <a:gd name="T46" fmla="*/ 162 w 326"/>
                    <a:gd name="T47" fmla="*/ 459 h 491"/>
                    <a:gd name="T48" fmla="*/ 144 w 326"/>
                    <a:gd name="T49" fmla="*/ 415 h 491"/>
                    <a:gd name="T50" fmla="*/ 112 w 326"/>
                    <a:gd name="T51" fmla="*/ 417 h 491"/>
                    <a:gd name="T52" fmla="*/ 65 w 326"/>
                    <a:gd name="T53" fmla="*/ 440 h 491"/>
                    <a:gd name="T54" fmla="*/ 49 w 326"/>
                    <a:gd name="T55" fmla="*/ 450 h 491"/>
                    <a:gd name="T56" fmla="*/ 3 w 326"/>
                    <a:gd name="T57" fmla="*/ 423 h 491"/>
                    <a:gd name="T58" fmla="*/ 0 w 326"/>
                    <a:gd name="T59" fmla="*/ 344 h 491"/>
                    <a:gd name="T60" fmla="*/ 14 w 326"/>
                    <a:gd name="T61" fmla="*/ 269 h 491"/>
                    <a:gd name="T62" fmla="*/ 38 w 326"/>
                    <a:gd name="T63" fmla="*/ 187 h 491"/>
                    <a:gd name="T64" fmla="*/ 23 w 326"/>
                    <a:gd name="T65" fmla="*/ 123 h 491"/>
                    <a:gd name="T66" fmla="*/ 10 w 326"/>
                    <a:gd name="T67" fmla="*/ 25 h 491"/>
                    <a:gd name="T68" fmla="*/ 43 w 326"/>
                    <a:gd name="T69" fmla="*/ 1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491">
                      <a:moveTo>
                        <a:pt x="59" y="0"/>
                      </a:moveTo>
                      <a:lnTo>
                        <a:pt x="78" y="9"/>
                      </a:lnTo>
                      <a:lnTo>
                        <a:pt x="93" y="22"/>
                      </a:lnTo>
                      <a:lnTo>
                        <a:pt x="114" y="17"/>
                      </a:lnTo>
                      <a:lnTo>
                        <a:pt x="122" y="22"/>
                      </a:lnTo>
                      <a:lnTo>
                        <a:pt x="123" y="52"/>
                      </a:lnTo>
                      <a:lnTo>
                        <a:pt x="138" y="101"/>
                      </a:lnTo>
                      <a:lnTo>
                        <a:pt x="160" y="111"/>
                      </a:lnTo>
                      <a:lnTo>
                        <a:pt x="183" y="111"/>
                      </a:lnTo>
                      <a:lnTo>
                        <a:pt x="199" y="91"/>
                      </a:lnTo>
                      <a:lnTo>
                        <a:pt x="207" y="91"/>
                      </a:lnTo>
                      <a:lnTo>
                        <a:pt x="217" y="208"/>
                      </a:lnTo>
                      <a:lnTo>
                        <a:pt x="312" y="235"/>
                      </a:lnTo>
                      <a:lnTo>
                        <a:pt x="326" y="232"/>
                      </a:lnTo>
                      <a:lnTo>
                        <a:pt x="318" y="253"/>
                      </a:lnTo>
                      <a:lnTo>
                        <a:pt x="311" y="252"/>
                      </a:lnTo>
                      <a:lnTo>
                        <a:pt x="295" y="261"/>
                      </a:lnTo>
                      <a:lnTo>
                        <a:pt x="282" y="262"/>
                      </a:lnTo>
                      <a:lnTo>
                        <a:pt x="270" y="299"/>
                      </a:lnTo>
                      <a:lnTo>
                        <a:pt x="283" y="322"/>
                      </a:lnTo>
                      <a:lnTo>
                        <a:pt x="275" y="336"/>
                      </a:lnTo>
                      <a:lnTo>
                        <a:pt x="234" y="334"/>
                      </a:lnTo>
                      <a:lnTo>
                        <a:pt x="229" y="336"/>
                      </a:lnTo>
                      <a:lnTo>
                        <a:pt x="233" y="356"/>
                      </a:lnTo>
                      <a:lnTo>
                        <a:pt x="217" y="353"/>
                      </a:lnTo>
                      <a:lnTo>
                        <a:pt x="214" y="358"/>
                      </a:lnTo>
                      <a:lnTo>
                        <a:pt x="248" y="395"/>
                      </a:lnTo>
                      <a:lnTo>
                        <a:pt x="253" y="398"/>
                      </a:lnTo>
                      <a:lnTo>
                        <a:pt x="260" y="393"/>
                      </a:lnTo>
                      <a:lnTo>
                        <a:pt x="272" y="397"/>
                      </a:lnTo>
                      <a:lnTo>
                        <a:pt x="285" y="395"/>
                      </a:lnTo>
                      <a:lnTo>
                        <a:pt x="300" y="438"/>
                      </a:lnTo>
                      <a:lnTo>
                        <a:pt x="300" y="451"/>
                      </a:lnTo>
                      <a:lnTo>
                        <a:pt x="295" y="469"/>
                      </a:lnTo>
                      <a:lnTo>
                        <a:pt x="291" y="469"/>
                      </a:lnTo>
                      <a:lnTo>
                        <a:pt x="280" y="446"/>
                      </a:lnTo>
                      <a:lnTo>
                        <a:pt x="266" y="459"/>
                      </a:lnTo>
                      <a:lnTo>
                        <a:pt x="275" y="475"/>
                      </a:lnTo>
                      <a:lnTo>
                        <a:pt x="277" y="479"/>
                      </a:lnTo>
                      <a:lnTo>
                        <a:pt x="257" y="491"/>
                      </a:lnTo>
                      <a:lnTo>
                        <a:pt x="229" y="465"/>
                      </a:lnTo>
                      <a:lnTo>
                        <a:pt x="221" y="469"/>
                      </a:lnTo>
                      <a:lnTo>
                        <a:pt x="213" y="451"/>
                      </a:lnTo>
                      <a:lnTo>
                        <a:pt x="199" y="445"/>
                      </a:lnTo>
                      <a:lnTo>
                        <a:pt x="189" y="455"/>
                      </a:lnTo>
                      <a:lnTo>
                        <a:pt x="187" y="452"/>
                      </a:lnTo>
                      <a:lnTo>
                        <a:pt x="176" y="447"/>
                      </a:lnTo>
                      <a:lnTo>
                        <a:pt x="162" y="459"/>
                      </a:lnTo>
                      <a:lnTo>
                        <a:pt x="154" y="454"/>
                      </a:lnTo>
                      <a:lnTo>
                        <a:pt x="144" y="415"/>
                      </a:lnTo>
                      <a:lnTo>
                        <a:pt x="127" y="422"/>
                      </a:lnTo>
                      <a:lnTo>
                        <a:pt x="112" y="417"/>
                      </a:lnTo>
                      <a:lnTo>
                        <a:pt x="90" y="435"/>
                      </a:lnTo>
                      <a:lnTo>
                        <a:pt x="65" y="440"/>
                      </a:lnTo>
                      <a:lnTo>
                        <a:pt x="53" y="454"/>
                      </a:lnTo>
                      <a:lnTo>
                        <a:pt x="49" y="450"/>
                      </a:lnTo>
                      <a:lnTo>
                        <a:pt x="38" y="423"/>
                      </a:lnTo>
                      <a:lnTo>
                        <a:pt x="3" y="423"/>
                      </a:lnTo>
                      <a:lnTo>
                        <a:pt x="8" y="378"/>
                      </a:lnTo>
                      <a:lnTo>
                        <a:pt x="0" y="344"/>
                      </a:lnTo>
                      <a:lnTo>
                        <a:pt x="10" y="307"/>
                      </a:lnTo>
                      <a:lnTo>
                        <a:pt x="14" y="269"/>
                      </a:lnTo>
                      <a:lnTo>
                        <a:pt x="14" y="228"/>
                      </a:lnTo>
                      <a:lnTo>
                        <a:pt x="38" y="187"/>
                      </a:lnTo>
                      <a:lnTo>
                        <a:pt x="45" y="165"/>
                      </a:lnTo>
                      <a:lnTo>
                        <a:pt x="23" y="123"/>
                      </a:lnTo>
                      <a:lnTo>
                        <a:pt x="20" y="40"/>
                      </a:lnTo>
                      <a:lnTo>
                        <a:pt x="10" y="25"/>
                      </a:lnTo>
                      <a:lnTo>
                        <a:pt x="29" y="15"/>
                      </a:lnTo>
                      <a:lnTo>
                        <a:pt x="43" y="19"/>
                      </a:lnTo>
                      <a:lnTo>
                        <a:pt x="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9" name="Freeform 58">
                  <a:extLst>
                    <a:ext uri="{FF2B5EF4-FFF2-40B4-BE49-F238E27FC236}">
                      <a16:creationId xmlns:a16="http://schemas.microsoft.com/office/drawing/2014/main" id="{87BE7511-FEC8-46F2-8F28-6B2CD6D3BD60}"/>
                    </a:ext>
                  </a:extLst>
                </p:cNvPr>
                <p:cNvSpPr>
                  <a:spLocks/>
                </p:cNvSpPr>
                <p:nvPr/>
              </p:nvSpPr>
              <p:spPr bwMode="auto">
                <a:xfrm>
                  <a:off x="6211888" y="4100513"/>
                  <a:ext cx="461963" cy="741363"/>
                </a:xfrm>
                <a:custGeom>
                  <a:avLst/>
                  <a:gdLst>
                    <a:gd name="T0" fmla="*/ 244 w 291"/>
                    <a:gd name="T1" fmla="*/ 0 h 467"/>
                    <a:gd name="T2" fmla="*/ 256 w 291"/>
                    <a:gd name="T3" fmla="*/ 35 h 467"/>
                    <a:gd name="T4" fmla="*/ 266 w 291"/>
                    <a:gd name="T5" fmla="*/ 50 h 467"/>
                    <a:gd name="T6" fmla="*/ 269 w 291"/>
                    <a:gd name="T7" fmla="*/ 133 h 467"/>
                    <a:gd name="T8" fmla="*/ 291 w 291"/>
                    <a:gd name="T9" fmla="*/ 175 h 467"/>
                    <a:gd name="T10" fmla="*/ 284 w 291"/>
                    <a:gd name="T11" fmla="*/ 197 h 467"/>
                    <a:gd name="T12" fmla="*/ 260 w 291"/>
                    <a:gd name="T13" fmla="*/ 238 h 467"/>
                    <a:gd name="T14" fmla="*/ 260 w 291"/>
                    <a:gd name="T15" fmla="*/ 279 h 467"/>
                    <a:gd name="T16" fmla="*/ 256 w 291"/>
                    <a:gd name="T17" fmla="*/ 317 h 467"/>
                    <a:gd name="T18" fmla="*/ 246 w 291"/>
                    <a:gd name="T19" fmla="*/ 354 h 467"/>
                    <a:gd name="T20" fmla="*/ 254 w 291"/>
                    <a:gd name="T21" fmla="*/ 388 h 467"/>
                    <a:gd name="T22" fmla="*/ 249 w 291"/>
                    <a:gd name="T23" fmla="*/ 433 h 467"/>
                    <a:gd name="T24" fmla="*/ 240 w 291"/>
                    <a:gd name="T25" fmla="*/ 455 h 467"/>
                    <a:gd name="T26" fmla="*/ 231 w 291"/>
                    <a:gd name="T27" fmla="*/ 445 h 467"/>
                    <a:gd name="T28" fmla="*/ 198 w 291"/>
                    <a:gd name="T29" fmla="*/ 428 h 467"/>
                    <a:gd name="T30" fmla="*/ 180 w 291"/>
                    <a:gd name="T31" fmla="*/ 448 h 467"/>
                    <a:gd name="T32" fmla="*/ 156 w 291"/>
                    <a:gd name="T33" fmla="*/ 437 h 467"/>
                    <a:gd name="T34" fmla="*/ 141 w 291"/>
                    <a:gd name="T35" fmla="*/ 441 h 467"/>
                    <a:gd name="T36" fmla="*/ 136 w 291"/>
                    <a:gd name="T37" fmla="*/ 453 h 467"/>
                    <a:gd name="T38" fmla="*/ 134 w 291"/>
                    <a:gd name="T39" fmla="*/ 467 h 467"/>
                    <a:gd name="T40" fmla="*/ 127 w 291"/>
                    <a:gd name="T41" fmla="*/ 467 h 467"/>
                    <a:gd name="T42" fmla="*/ 114 w 291"/>
                    <a:gd name="T43" fmla="*/ 448 h 467"/>
                    <a:gd name="T44" fmla="*/ 101 w 291"/>
                    <a:gd name="T45" fmla="*/ 436 h 467"/>
                    <a:gd name="T46" fmla="*/ 79 w 291"/>
                    <a:gd name="T47" fmla="*/ 443 h 467"/>
                    <a:gd name="T48" fmla="*/ 74 w 291"/>
                    <a:gd name="T49" fmla="*/ 401 h 467"/>
                    <a:gd name="T50" fmla="*/ 52 w 291"/>
                    <a:gd name="T51" fmla="*/ 392 h 467"/>
                    <a:gd name="T52" fmla="*/ 38 w 291"/>
                    <a:gd name="T53" fmla="*/ 348 h 467"/>
                    <a:gd name="T54" fmla="*/ 19 w 291"/>
                    <a:gd name="T55" fmla="*/ 348 h 467"/>
                    <a:gd name="T56" fmla="*/ 0 w 291"/>
                    <a:gd name="T57" fmla="*/ 283 h 467"/>
                    <a:gd name="T58" fmla="*/ 17 w 291"/>
                    <a:gd name="T59" fmla="*/ 273 h 467"/>
                    <a:gd name="T60" fmla="*/ 38 w 291"/>
                    <a:gd name="T61" fmla="*/ 239 h 467"/>
                    <a:gd name="T62" fmla="*/ 53 w 291"/>
                    <a:gd name="T63" fmla="*/ 237 h 467"/>
                    <a:gd name="T64" fmla="*/ 58 w 291"/>
                    <a:gd name="T65" fmla="*/ 225 h 467"/>
                    <a:gd name="T66" fmla="*/ 108 w 291"/>
                    <a:gd name="T67" fmla="*/ 188 h 467"/>
                    <a:gd name="T68" fmla="*/ 109 w 291"/>
                    <a:gd name="T69" fmla="*/ 177 h 467"/>
                    <a:gd name="T70" fmla="*/ 123 w 291"/>
                    <a:gd name="T71" fmla="*/ 169 h 467"/>
                    <a:gd name="T72" fmla="*/ 123 w 291"/>
                    <a:gd name="T73" fmla="*/ 160 h 467"/>
                    <a:gd name="T74" fmla="*/ 144 w 291"/>
                    <a:gd name="T75" fmla="*/ 143 h 467"/>
                    <a:gd name="T76" fmla="*/ 144 w 291"/>
                    <a:gd name="T77" fmla="*/ 133 h 467"/>
                    <a:gd name="T78" fmla="*/ 168 w 291"/>
                    <a:gd name="T79" fmla="*/ 67 h 467"/>
                    <a:gd name="T80" fmla="*/ 198 w 291"/>
                    <a:gd name="T81" fmla="*/ 54 h 467"/>
                    <a:gd name="T82" fmla="*/ 205 w 291"/>
                    <a:gd name="T83" fmla="*/ 29 h 467"/>
                    <a:gd name="T84" fmla="*/ 244 w 291"/>
                    <a:gd name="T8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467">
                      <a:moveTo>
                        <a:pt x="244" y="0"/>
                      </a:moveTo>
                      <a:lnTo>
                        <a:pt x="256" y="35"/>
                      </a:lnTo>
                      <a:lnTo>
                        <a:pt x="266" y="50"/>
                      </a:lnTo>
                      <a:lnTo>
                        <a:pt x="269" y="133"/>
                      </a:lnTo>
                      <a:lnTo>
                        <a:pt x="291" y="175"/>
                      </a:lnTo>
                      <a:lnTo>
                        <a:pt x="284" y="197"/>
                      </a:lnTo>
                      <a:lnTo>
                        <a:pt x="260" y="238"/>
                      </a:lnTo>
                      <a:lnTo>
                        <a:pt x="260" y="279"/>
                      </a:lnTo>
                      <a:lnTo>
                        <a:pt x="256" y="317"/>
                      </a:lnTo>
                      <a:lnTo>
                        <a:pt x="246" y="354"/>
                      </a:lnTo>
                      <a:lnTo>
                        <a:pt x="254" y="388"/>
                      </a:lnTo>
                      <a:lnTo>
                        <a:pt x="249" y="433"/>
                      </a:lnTo>
                      <a:lnTo>
                        <a:pt x="240" y="455"/>
                      </a:lnTo>
                      <a:lnTo>
                        <a:pt x="231" y="445"/>
                      </a:lnTo>
                      <a:lnTo>
                        <a:pt x="198" y="428"/>
                      </a:lnTo>
                      <a:lnTo>
                        <a:pt x="180" y="448"/>
                      </a:lnTo>
                      <a:lnTo>
                        <a:pt x="156" y="437"/>
                      </a:lnTo>
                      <a:lnTo>
                        <a:pt x="141" y="441"/>
                      </a:lnTo>
                      <a:lnTo>
                        <a:pt x="136" y="453"/>
                      </a:lnTo>
                      <a:lnTo>
                        <a:pt x="134" y="467"/>
                      </a:lnTo>
                      <a:lnTo>
                        <a:pt x="127" y="467"/>
                      </a:lnTo>
                      <a:lnTo>
                        <a:pt x="114" y="448"/>
                      </a:lnTo>
                      <a:lnTo>
                        <a:pt x="101" y="436"/>
                      </a:lnTo>
                      <a:lnTo>
                        <a:pt x="79" y="443"/>
                      </a:lnTo>
                      <a:lnTo>
                        <a:pt x="74" y="401"/>
                      </a:lnTo>
                      <a:lnTo>
                        <a:pt x="52" y="392"/>
                      </a:lnTo>
                      <a:lnTo>
                        <a:pt x="38" y="348"/>
                      </a:lnTo>
                      <a:lnTo>
                        <a:pt x="19" y="348"/>
                      </a:lnTo>
                      <a:lnTo>
                        <a:pt x="0" y="283"/>
                      </a:lnTo>
                      <a:lnTo>
                        <a:pt x="17" y="273"/>
                      </a:lnTo>
                      <a:lnTo>
                        <a:pt x="38" y="239"/>
                      </a:lnTo>
                      <a:lnTo>
                        <a:pt x="53" y="237"/>
                      </a:lnTo>
                      <a:lnTo>
                        <a:pt x="58" y="225"/>
                      </a:lnTo>
                      <a:lnTo>
                        <a:pt x="108" y="188"/>
                      </a:lnTo>
                      <a:lnTo>
                        <a:pt x="109" y="177"/>
                      </a:lnTo>
                      <a:lnTo>
                        <a:pt x="123" y="169"/>
                      </a:lnTo>
                      <a:lnTo>
                        <a:pt x="123" y="160"/>
                      </a:lnTo>
                      <a:lnTo>
                        <a:pt x="144" y="143"/>
                      </a:lnTo>
                      <a:lnTo>
                        <a:pt x="144" y="133"/>
                      </a:lnTo>
                      <a:lnTo>
                        <a:pt x="168" y="67"/>
                      </a:lnTo>
                      <a:lnTo>
                        <a:pt x="198" y="54"/>
                      </a:lnTo>
                      <a:lnTo>
                        <a:pt x="205" y="29"/>
                      </a:lnTo>
                      <a:lnTo>
                        <a:pt x="2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0" name="Freeform 59">
                  <a:extLst>
                    <a:ext uri="{FF2B5EF4-FFF2-40B4-BE49-F238E27FC236}">
                      <a16:creationId xmlns:a16="http://schemas.microsoft.com/office/drawing/2014/main" id="{E01A3737-4746-445B-9B9E-3A7CB8627861}"/>
                    </a:ext>
                  </a:extLst>
                </p:cNvPr>
                <p:cNvSpPr>
                  <a:spLocks/>
                </p:cNvSpPr>
                <p:nvPr/>
              </p:nvSpPr>
              <p:spPr bwMode="auto">
                <a:xfrm>
                  <a:off x="6550026" y="3346451"/>
                  <a:ext cx="600075" cy="565150"/>
                </a:xfrm>
                <a:custGeom>
                  <a:avLst/>
                  <a:gdLst>
                    <a:gd name="T0" fmla="*/ 102 w 378"/>
                    <a:gd name="T1" fmla="*/ 0 h 356"/>
                    <a:gd name="T2" fmla="*/ 148 w 378"/>
                    <a:gd name="T3" fmla="*/ 32 h 356"/>
                    <a:gd name="T4" fmla="*/ 181 w 378"/>
                    <a:gd name="T5" fmla="*/ 72 h 356"/>
                    <a:gd name="T6" fmla="*/ 191 w 378"/>
                    <a:gd name="T7" fmla="*/ 72 h 356"/>
                    <a:gd name="T8" fmla="*/ 204 w 378"/>
                    <a:gd name="T9" fmla="*/ 93 h 356"/>
                    <a:gd name="T10" fmla="*/ 221 w 378"/>
                    <a:gd name="T11" fmla="*/ 88 h 356"/>
                    <a:gd name="T12" fmla="*/ 240 w 378"/>
                    <a:gd name="T13" fmla="*/ 66 h 356"/>
                    <a:gd name="T14" fmla="*/ 261 w 378"/>
                    <a:gd name="T15" fmla="*/ 70 h 356"/>
                    <a:gd name="T16" fmla="*/ 269 w 378"/>
                    <a:gd name="T17" fmla="*/ 80 h 356"/>
                    <a:gd name="T18" fmla="*/ 303 w 378"/>
                    <a:gd name="T19" fmla="*/ 71 h 356"/>
                    <a:gd name="T20" fmla="*/ 361 w 378"/>
                    <a:gd name="T21" fmla="*/ 14 h 356"/>
                    <a:gd name="T22" fmla="*/ 378 w 378"/>
                    <a:gd name="T23" fmla="*/ 39 h 356"/>
                    <a:gd name="T24" fmla="*/ 373 w 378"/>
                    <a:gd name="T25" fmla="*/ 95 h 356"/>
                    <a:gd name="T26" fmla="*/ 348 w 378"/>
                    <a:gd name="T27" fmla="*/ 109 h 356"/>
                    <a:gd name="T28" fmla="*/ 339 w 378"/>
                    <a:gd name="T29" fmla="*/ 125 h 356"/>
                    <a:gd name="T30" fmla="*/ 344 w 378"/>
                    <a:gd name="T31" fmla="*/ 136 h 356"/>
                    <a:gd name="T32" fmla="*/ 330 w 378"/>
                    <a:gd name="T33" fmla="*/ 150 h 356"/>
                    <a:gd name="T34" fmla="*/ 313 w 378"/>
                    <a:gd name="T35" fmla="*/ 159 h 356"/>
                    <a:gd name="T36" fmla="*/ 304 w 378"/>
                    <a:gd name="T37" fmla="*/ 150 h 356"/>
                    <a:gd name="T38" fmla="*/ 301 w 378"/>
                    <a:gd name="T39" fmla="*/ 154 h 356"/>
                    <a:gd name="T40" fmla="*/ 299 w 378"/>
                    <a:gd name="T41" fmla="*/ 168 h 356"/>
                    <a:gd name="T42" fmla="*/ 313 w 378"/>
                    <a:gd name="T43" fmla="*/ 214 h 356"/>
                    <a:gd name="T44" fmla="*/ 313 w 378"/>
                    <a:gd name="T45" fmla="*/ 277 h 356"/>
                    <a:gd name="T46" fmla="*/ 286 w 378"/>
                    <a:gd name="T47" fmla="*/ 343 h 356"/>
                    <a:gd name="T48" fmla="*/ 270 w 378"/>
                    <a:gd name="T49" fmla="*/ 356 h 356"/>
                    <a:gd name="T50" fmla="*/ 204 w 378"/>
                    <a:gd name="T51" fmla="*/ 291 h 356"/>
                    <a:gd name="T52" fmla="*/ 188 w 378"/>
                    <a:gd name="T53" fmla="*/ 264 h 356"/>
                    <a:gd name="T54" fmla="*/ 168 w 378"/>
                    <a:gd name="T55" fmla="*/ 263 h 356"/>
                    <a:gd name="T56" fmla="*/ 147 w 378"/>
                    <a:gd name="T57" fmla="*/ 301 h 356"/>
                    <a:gd name="T58" fmla="*/ 136 w 378"/>
                    <a:gd name="T59" fmla="*/ 307 h 356"/>
                    <a:gd name="T60" fmla="*/ 125 w 378"/>
                    <a:gd name="T61" fmla="*/ 298 h 356"/>
                    <a:gd name="T62" fmla="*/ 62 w 378"/>
                    <a:gd name="T63" fmla="*/ 298 h 356"/>
                    <a:gd name="T64" fmla="*/ 53 w 378"/>
                    <a:gd name="T65" fmla="*/ 294 h 356"/>
                    <a:gd name="T66" fmla="*/ 43 w 378"/>
                    <a:gd name="T67" fmla="*/ 269 h 356"/>
                    <a:gd name="T68" fmla="*/ 31 w 378"/>
                    <a:gd name="T69" fmla="*/ 263 h 356"/>
                    <a:gd name="T70" fmla="*/ 27 w 378"/>
                    <a:gd name="T71" fmla="*/ 248 h 356"/>
                    <a:gd name="T72" fmla="*/ 0 w 378"/>
                    <a:gd name="T73" fmla="*/ 232 h 356"/>
                    <a:gd name="T74" fmla="*/ 8 w 378"/>
                    <a:gd name="T75" fmla="*/ 185 h 356"/>
                    <a:gd name="T76" fmla="*/ 8 w 378"/>
                    <a:gd name="T77" fmla="*/ 155 h 356"/>
                    <a:gd name="T78" fmla="*/ 51 w 378"/>
                    <a:gd name="T79" fmla="*/ 14 h 356"/>
                    <a:gd name="T80" fmla="*/ 98 w 378"/>
                    <a:gd name="T81" fmla="*/ 4 h 356"/>
                    <a:gd name="T82" fmla="*/ 102 w 378"/>
                    <a:gd name="T8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356">
                      <a:moveTo>
                        <a:pt x="102" y="0"/>
                      </a:moveTo>
                      <a:lnTo>
                        <a:pt x="148" y="32"/>
                      </a:lnTo>
                      <a:lnTo>
                        <a:pt x="181" y="72"/>
                      </a:lnTo>
                      <a:lnTo>
                        <a:pt x="191" y="72"/>
                      </a:lnTo>
                      <a:lnTo>
                        <a:pt x="204" y="93"/>
                      </a:lnTo>
                      <a:lnTo>
                        <a:pt x="221" y="88"/>
                      </a:lnTo>
                      <a:lnTo>
                        <a:pt x="240" y="66"/>
                      </a:lnTo>
                      <a:lnTo>
                        <a:pt x="261" y="70"/>
                      </a:lnTo>
                      <a:lnTo>
                        <a:pt x="269" y="80"/>
                      </a:lnTo>
                      <a:lnTo>
                        <a:pt x="303" y="71"/>
                      </a:lnTo>
                      <a:lnTo>
                        <a:pt x="361" y="14"/>
                      </a:lnTo>
                      <a:lnTo>
                        <a:pt x="378" y="39"/>
                      </a:lnTo>
                      <a:lnTo>
                        <a:pt x="373" y="95"/>
                      </a:lnTo>
                      <a:lnTo>
                        <a:pt x="348" y="109"/>
                      </a:lnTo>
                      <a:lnTo>
                        <a:pt x="339" y="125"/>
                      </a:lnTo>
                      <a:lnTo>
                        <a:pt x="344" y="136"/>
                      </a:lnTo>
                      <a:lnTo>
                        <a:pt x="330" y="150"/>
                      </a:lnTo>
                      <a:lnTo>
                        <a:pt x="313" y="159"/>
                      </a:lnTo>
                      <a:lnTo>
                        <a:pt x="304" y="150"/>
                      </a:lnTo>
                      <a:lnTo>
                        <a:pt x="301" y="154"/>
                      </a:lnTo>
                      <a:lnTo>
                        <a:pt x="299" y="168"/>
                      </a:lnTo>
                      <a:lnTo>
                        <a:pt x="313" y="214"/>
                      </a:lnTo>
                      <a:lnTo>
                        <a:pt x="313" y="277"/>
                      </a:lnTo>
                      <a:lnTo>
                        <a:pt x="286" y="343"/>
                      </a:lnTo>
                      <a:lnTo>
                        <a:pt x="270" y="356"/>
                      </a:lnTo>
                      <a:lnTo>
                        <a:pt x="204" y="291"/>
                      </a:lnTo>
                      <a:lnTo>
                        <a:pt x="188" y="264"/>
                      </a:lnTo>
                      <a:lnTo>
                        <a:pt x="168" y="263"/>
                      </a:lnTo>
                      <a:lnTo>
                        <a:pt x="147" y="301"/>
                      </a:lnTo>
                      <a:lnTo>
                        <a:pt x="136" y="307"/>
                      </a:lnTo>
                      <a:lnTo>
                        <a:pt x="125" y="298"/>
                      </a:lnTo>
                      <a:lnTo>
                        <a:pt x="62" y="298"/>
                      </a:lnTo>
                      <a:lnTo>
                        <a:pt x="53" y="294"/>
                      </a:lnTo>
                      <a:lnTo>
                        <a:pt x="43" y="269"/>
                      </a:lnTo>
                      <a:lnTo>
                        <a:pt x="31" y="263"/>
                      </a:lnTo>
                      <a:lnTo>
                        <a:pt x="27" y="248"/>
                      </a:lnTo>
                      <a:lnTo>
                        <a:pt x="0" y="232"/>
                      </a:lnTo>
                      <a:lnTo>
                        <a:pt x="8" y="185"/>
                      </a:lnTo>
                      <a:lnTo>
                        <a:pt x="8" y="155"/>
                      </a:lnTo>
                      <a:lnTo>
                        <a:pt x="51" y="14"/>
                      </a:lnTo>
                      <a:lnTo>
                        <a:pt x="98" y="4"/>
                      </a:lnTo>
                      <a:lnTo>
                        <a:pt x="1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1" name="Groupe 70">
                <a:extLst>
                  <a:ext uri="{FF2B5EF4-FFF2-40B4-BE49-F238E27FC236}">
                    <a16:creationId xmlns:a16="http://schemas.microsoft.com/office/drawing/2014/main" id="{C2E83137-9250-4DE6-A61C-BE4FD2969D62}"/>
                  </a:ext>
                </a:extLst>
              </p:cNvPr>
              <p:cNvGrpSpPr/>
              <p:nvPr/>
            </p:nvGrpSpPr>
            <p:grpSpPr>
              <a:xfrm>
                <a:off x="7840961" y="1431150"/>
                <a:ext cx="637150" cy="910001"/>
                <a:chOff x="6469063" y="1339851"/>
                <a:chExt cx="1398588" cy="2154238"/>
              </a:xfrm>
              <a:solidFill>
                <a:srgbClr val="55555F">
                  <a:lumMod val="20000"/>
                  <a:lumOff val="80000"/>
                </a:srgbClr>
              </a:solidFill>
            </p:grpSpPr>
            <p:sp>
              <p:nvSpPr>
                <p:cNvPr id="139" name="Freeform 64">
                  <a:extLst>
                    <a:ext uri="{FF2B5EF4-FFF2-40B4-BE49-F238E27FC236}">
                      <a16:creationId xmlns:a16="http://schemas.microsoft.com/office/drawing/2014/main" id="{28F7AA54-1995-435A-B5EA-F5B1DC423B09}"/>
                    </a:ext>
                  </a:extLst>
                </p:cNvPr>
                <p:cNvSpPr>
                  <a:spLocks/>
                </p:cNvSpPr>
                <p:nvPr/>
              </p:nvSpPr>
              <p:spPr bwMode="auto">
                <a:xfrm>
                  <a:off x="7337426" y="2441576"/>
                  <a:ext cx="180975" cy="206375"/>
                </a:xfrm>
                <a:custGeom>
                  <a:avLst/>
                  <a:gdLst>
                    <a:gd name="T0" fmla="*/ 31 w 114"/>
                    <a:gd name="T1" fmla="*/ 0 h 130"/>
                    <a:gd name="T2" fmla="*/ 55 w 114"/>
                    <a:gd name="T3" fmla="*/ 17 h 130"/>
                    <a:gd name="T4" fmla="*/ 77 w 114"/>
                    <a:gd name="T5" fmla="*/ 51 h 130"/>
                    <a:gd name="T6" fmla="*/ 82 w 114"/>
                    <a:gd name="T7" fmla="*/ 67 h 130"/>
                    <a:gd name="T8" fmla="*/ 110 w 114"/>
                    <a:gd name="T9" fmla="*/ 85 h 130"/>
                    <a:gd name="T10" fmla="*/ 114 w 114"/>
                    <a:gd name="T11" fmla="*/ 115 h 130"/>
                    <a:gd name="T12" fmla="*/ 92 w 114"/>
                    <a:gd name="T13" fmla="*/ 117 h 130"/>
                    <a:gd name="T14" fmla="*/ 72 w 114"/>
                    <a:gd name="T15" fmla="*/ 130 h 130"/>
                    <a:gd name="T16" fmla="*/ 28 w 114"/>
                    <a:gd name="T17" fmla="*/ 104 h 130"/>
                    <a:gd name="T18" fmla="*/ 0 w 114"/>
                    <a:gd name="T19" fmla="*/ 26 h 130"/>
                    <a:gd name="T20" fmla="*/ 18 w 114"/>
                    <a:gd name="T21" fmla="*/ 1 h 130"/>
                    <a:gd name="T22" fmla="*/ 31 w 114"/>
                    <a:gd name="T2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30">
                      <a:moveTo>
                        <a:pt x="31" y="0"/>
                      </a:moveTo>
                      <a:lnTo>
                        <a:pt x="55" y="17"/>
                      </a:lnTo>
                      <a:lnTo>
                        <a:pt x="77" y="51"/>
                      </a:lnTo>
                      <a:lnTo>
                        <a:pt x="82" y="67"/>
                      </a:lnTo>
                      <a:lnTo>
                        <a:pt x="110" y="85"/>
                      </a:lnTo>
                      <a:lnTo>
                        <a:pt x="114" y="115"/>
                      </a:lnTo>
                      <a:lnTo>
                        <a:pt x="92" y="117"/>
                      </a:lnTo>
                      <a:lnTo>
                        <a:pt x="72" y="130"/>
                      </a:lnTo>
                      <a:lnTo>
                        <a:pt x="28" y="104"/>
                      </a:lnTo>
                      <a:lnTo>
                        <a:pt x="0" y="26"/>
                      </a:lnTo>
                      <a:lnTo>
                        <a:pt x="18" y="1"/>
                      </a:lnTo>
                      <a:lnTo>
                        <a:pt x="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0" name="Freeform 65">
                  <a:extLst>
                    <a:ext uri="{FF2B5EF4-FFF2-40B4-BE49-F238E27FC236}">
                      <a16:creationId xmlns:a16="http://schemas.microsoft.com/office/drawing/2014/main" id="{85778F2D-A282-4B5D-9B3A-0E0761C80760}"/>
                    </a:ext>
                  </a:extLst>
                </p:cNvPr>
                <p:cNvSpPr>
                  <a:spLocks/>
                </p:cNvSpPr>
                <p:nvPr/>
              </p:nvSpPr>
              <p:spPr bwMode="auto">
                <a:xfrm>
                  <a:off x="6745288" y="2336801"/>
                  <a:ext cx="636588" cy="517525"/>
                </a:xfrm>
                <a:custGeom>
                  <a:avLst/>
                  <a:gdLst>
                    <a:gd name="T0" fmla="*/ 180 w 401"/>
                    <a:gd name="T1" fmla="*/ 0 h 326"/>
                    <a:gd name="T2" fmla="*/ 218 w 401"/>
                    <a:gd name="T3" fmla="*/ 25 h 326"/>
                    <a:gd name="T4" fmla="*/ 260 w 401"/>
                    <a:gd name="T5" fmla="*/ 25 h 326"/>
                    <a:gd name="T6" fmla="*/ 266 w 401"/>
                    <a:gd name="T7" fmla="*/ 20 h 326"/>
                    <a:gd name="T8" fmla="*/ 294 w 401"/>
                    <a:gd name="T9" fmla="*/ 43 h 326"/>
                    <a:gd name="T10" fmla="*/ 302 w 401"/>
                    <a:gd name="T11" fmla="*/ 40 h 326"/>
                    <a:gd name="T12" fmla="*/ 307 w 401"/>
                    <a:gd name="T13" fmla="*/ 12 h 326"/>
                    <a:gd name="T14" fmla="*/ 315 w 401"/>
                    <a:gd name="T15" fmla="*/ 9 h 326"/>
                    <a:gd name="T16" fmla="*/ 361 w 401"/>
                    <a:gd name="T17" fmla="*/ 50 h 326"/>
                    <a:gd name="T18" fmla="*/ 391 w 401"/>
                    <a:gd name="T19" fmla="*/ 67 h 326"/>
                    <a:gd name="T20" fmla="*/ 373 w 401"/>
                    <a:gd name="T21" fmla="*/ 92 h 326"/>
                    <a:gd name="T22" fmla="*/ 401 w 401"/>
                    <a:gd name="T23" fmla="*/ 170 h 326"/>
                    <a:gd name="T24" fmla="*/ 353 w 401"/>
                    <a:gd name="T25" fmla="*/ 172 h 326"/>
                    <a:gd name="T26" fmla="*/ 353 w 401"/>
                    <a:gd name="T27" fmla="*/ 181 h 326"/>
                    <a:gd name="T28" fmla="*/ 340 w 401"/>
                    <a:gd name="T29" fmla="*/ 186 h 326"/>
                    <a:gd name="T30" fmla="*/ 325 w 401"/>
                    <a:gd name="T31" fmla="*/ 182 h 326"/>
                    <a:gd name="T32" fmla="*/ 322 w 401"/>
                    <a:gd name="T33" fmla="*/ 183 h 326"/>
                    <a:gd name="T34" fmla="*/ 320 w 401"/>
                    <a:gd name="T35" fmla="*/ 186 h 326"/>
                    <a:gd name="T36" fmla="*/ 330 w 401"/>
                    <a:gd name="T37" fmla="*/ 197 h 326"/>
                    <a:gd name="T38" fmla="*/ 309 w 401"/>
                    <a:gd name="T39" fmla="*/ 205 h 326"/>
                    <a:gd name="T40" fmla="*/ 279 w 401"/>
                    <a:gd name="T41" fmla="*/ 205 h 326"/>
                    <a:gd name="T42" fmla="*/ 163 w 401"/>
                    <a:gd name="T43" fmla="*/ 292 h 326"/>
                    <a:gd name="T44" fmla="*/ 143 w 401"/>
                    <a:gd name="T45" fmla="*/ 301 h 326"/>
                    <a:gd name="T46" fmla="*/ 99 w 401"/>
                    <a:gd name="T47" fmla="*/ 326 h 326"/>
                    <a:gd name="T48" fmla="*/ 60 w 401"/>
                    <a:gd name="T49" fmla="*/ 324 h 326"/>
                    <a:gd name="T50" fmla="*/ 54 w 401"/>
                    <a:gd name="T51" fmla="*/ 320 h 326"/>
                    <a:gd name="T52" fmla="*/ 39 w 401"/>
                    <a:gd name="T53" fmla="*/ 281 h 326"/>
                    <a:gd name="T54" fmla="*/ 18 w 401"/>
                    <a:gd name="T55" fmla="*/ 275 h 326"/>
                    <a:gd name="T56" fmla="*/ 18 w 401"/>
                    <a:gd name="T57" fmla="*/ 254 h 326"/>
                    <a:gd name="T58" fmla="*/ 4 w 401"/>
                    <a:gd name="T59" fmla="*/ 242 h 326"/>
                    <a:gd name="T60" fmla="*/ 8 w 401"/>
                    <a:gd name="T61" fmla="*/ 237 h 326"/>
                    <a:gd name="T62" fmla="*/ 24 w 401"/>
                    <a:gd name="T63" fmla="*/ 233 h 326"/>
                    <a:gd name="T64" fmla="*/ 33 w 401"/>
                    <a:gd name="T65" fmla="*/ 197 h 326"/>
                    <a:gd name="T66" fmla="*/ 0 w 401"/>
                    <a:gd name="T67" fmla="*/ 188 h 326"/>
                    <a:gd name="T68" fmla="*/ 3 w 401"/>
                    <a:gd name="T69" fmla="*/ 171 h 326"/>
                    <a:gd name="T70" fmla="*/ 29 w 401"/>
                    <a:gd name="T71" fmla="*/ 157 h 326"/>
                    <a:gd name="T72" fmla="*/ 54 w 401"/>
                    <a:gd name="T73" fmla="*/ 165 h 326"/>
                    <a:gd name="T74" fmla="*/ 74 w 401"/>
                    <a:gd name="T75" fmla="*/ 156 h 326"/>
                    <a:gd name="T76" fmla="*/ 83 w 401"/>
                    <a:gd name="T77" fmla="*/ 117 h 326"/>
                    <a:gd name="T78" fmla="*/ 92 w 401"/>
                    <a:gd name="T79" fmla="*/ 83 h 326"/>
                    <a:gd name="T80" fmla="*/ 107 w 401"/>
                    <a:gd name="T81" fmla="*/ 82 h 326"/>
                    <a:gd name="T82" fmla="*/ 119 w 401"/>
                    <a:gd name="T83" fmla="*/ 63 h 326"/>
                    <a:gd name="T84" fmla="*/ 131 w 401"/>
                    <a:gd name="T85" fmla="*/ 62 h 326"/>
                    <a:gd name="T86" fmla="*/ 136 w 401"/>
                    <a:gd name="T87" fmla="*/ 48 h 326"/>
                    <a:gd name="T88" fmla="*/ 160 w 401"/>
                    <a:gd name="T89" fmla="*/ 45 h 326"/>
                    <a:gd name="T90" fmla="*/ 175 w 401"/>
                    <a:gd name="T91" fmla="*/ 5 h 326"/>
                    <a:gd name="T92" fmla="*/ 180 w 401"/>
                    <a:gd name="T9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26">
                      <a:moveTo>
                        <a:pt x="180" y="0"/>
                      </a:moveTo>
                      <a:lnTo>
                        <a:pt x="218" y="25"/>
                      </a:lnTo>
                      <a:lnTo>
                        <a:pt x="260" y="25"/>
                      </a:lnTo>
                      <a:lnTo>
                        <a:pt x="266" y="20"/>
                      </a:lnTo>
                      <a:lnTo>
                        <a:pt x="294" y="43"/>
                      </a:lnTo>
                      <a:lnTo>
                        <a:pt x="302" y="40"/>
                      </a:lnTo>
                      <a:lnTo>
                        <a:pt x="307" y="12"/>
                      </a:lnTo>
                      <a:lnTo>
                        <a:pt x="315" y="9"/>
                      </a:lnTo>
                      <a:lnTo>
                        <a:pt x="361" y="50"/>
                      </a:lnTo>
                      <a:lnTo>
                        <a:pt x="391" y="67"/>
                      </a:lnTo>
                      <a:lnTo>
                        <a:pt x="373" y="92"/>
                      </a:lnTo>
                      <a:lnTo>
                        <a:pt x="401" y="170"/>
                      </a:lnTo>
                      <a:lnTo>
                        <a:pt x="353" y="172"/>
                      </a:lnTo>
                      <a:lnTo>
                        <a:pt x="353" y="181"/>
                      </a:lnTo>
                      <a:lnTo>
                        <a:pt x="340" y="186"/>
                      </a:lnTo>
                      <a:lnTo>
                        <a:pt x="325" y="182"/>
                      </a:lnTo>
                      <a:lnTo>
                        <a:pt x="322" y="183"/>
                      </a:lnTo>
                      <a:lnTo>
                        <a:pt x="320" y="186"/>
                      </a:lnTo>
                      <a:lnTo>
                        <a:pt x="330" y="197"/>
                      </a:lnTo>
                      <a:lnTo>
                        <a:pt x="309" y="205"/>
                      </a:lnTo>
                      <a:lnTo>
                        <a:pt x="279" y="205"/>
                      </a:lnTo>
                      <a:lnTo>
                        <a:pt x="163" y="292"/>
                      </a:lnTo>
                      <a:lnTo>
                        <a:pt x="143" y="301"/>
                      </a:lnTo>
                      <a:lnTo>
                        <a:pt x="99" y="326"/>
                      </a:lnTo>
                      <a:lnTo>
                        <a:pt x="60" y="324"/>
                      </a:lnTo>
                      <a:lnTo>
                        <a:pt x="54" y="320"/>
                      </a:lnTo>
                      <a:lnTo>
                        <a:pt x="39" y="281"/>
                      </a:lnTo>
                      <a:lnTo>
                        <a:pt x="18" y="275"/>
                      </a:lnTo>
                      <a:lnTo>
                        <a:pt x="18" y="254"/>
                      </a:lnTo>
                      <a:lnTo>
                        <a:pt x="4" y="242"/>
                      </a:lnTo>
                      <a:lnTo>
                        <a:pt x="8" y="237"/>
                      </a:lnTo>
                      <a:lnTo>
                        <a:pt x="24" y="233"/>
                      </a:lnTo>
                      <a:lnTo>
                        <a:pt x="33" y="197"/>
                      </a:lnTo>
                      <a:lnTo>
                        <a:pt x="0" y="188"/>
                      </a:lnTo>
                      <a:lnTo>
                        <a:pt x="3" y="171"/>
                      </a:lnTo>
                      <a:lnTo>
                        <a:pt x="29" y="157"/>
                      </a:lnTo>
                      <a:lnTo>
                        <a:pt x="54" y="165"/>
                      </a:lnTo>
                      <a:lnTo>
                        <a:pt x="74" y="156"/>
                      </a:lnTo>
                      <a:lnTo>
                        <a:pt x="83" y="117"/>
                      </a:lnTo>
                      <a:lnTo>
                        <a:pt x="92" y="83"/>
                      </a:lnTo>
                      <a:lnTo>
                        <a:pt x="107" y="82"/>
                      </a:lnTo>
                      <a:lnTo>
                        <a:pt x="119" y="63"/>
                      </a:lnTo>
                      <a:lnTo>
                        <a:pt x="131" y="62"/>
                      </a:lnTo>
                      <a:lnTo>
                        <a:pt x="136" y="48"/>
                      </a:lnTo>
                      <a:lnTo>
                        <a:pt x="160" y="45"/>
                      </a:lnTo>
                      <a:lnTo>
                        <a:pt x="175" y="5"/>
                      </a:lnTo>
                      <a:lnTo>
                        <a:pt x="18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1" name="Freeform 66">
                  <a:extLst>
                    <a:ext uri="{FF2B5EF4-FFF2-40B4-BE49-F238E27FC236}">
                      <a16:creationId xmlns:a16="http://schemas.microsoft.com/office/drawing/2014/main" id="{E1AFB254-D826-4ED7-A91A-71CDA3C3FDEE}"/>
                    </a:ext>
                  </a:extLst>
                </p:cNvPr>
                <p:cNvSpPr>
                  <a:spLocks/>
                </p:cNvSpPr>
                <p:nvPr/>
              </p:nvSpPr>
              <p:spPr bwMode="auto">
                <a:xfrm>
                  <a:off x="6729413" y="2844801"/>
                  <a:ext cx="422275" cy="649288"/>
                </a:xfrm>
                <a:custGeom>
                  <a:avLst/>
                  <a:gdLst>
                    <a:gd name="T0" fmla="*/ 64 w 266"/>
                    <a:gd name="T1" fmla="*/ 0 h 409"/>
                    <a:gd name="T2" fmla="*/ 70 w 266"/>
                    <a:gd name="T3" fmla="*/ 4 h 409"/>
                    <a:gd name="T4" fmla="*/ 109 w 266"/>
                    <a:gd name="T5" fmla="*/ 6 h 409"/>
                    <a:gd name="T6" fmla="*/ 119 w 266"/>
                    <a:gd name="T7" fmla="*/ 25 h 409"/>
                    <a:gd name="T8" fmla="*/ 143 w 266"/>
                    <a:gd name="T9" fmla="*/ 34 h 409"/>
                    <a:gd name="T10" fmla="*/ 153 w 266"/>
                    <a:gd name="T11" fmla="*/ 46 h 409"/>
                    <a:gd name="T12" fmla="*/ 129 w 266"/>
                    <a:gd name="T13" fmla="*/ 96 h 409"/>
                    <a:gd name="T14" fmla="*/ 141 w 266"/>
                    <a:gd name="T15" fmla="*/ 103 h 409"/>
                    <a:gd name="T16" fmla="*/ 157 w 266"/>
                    <a:gd name="T17" fmla="*/ 99 h 409"/>
                    <a:gd name="T18" fmla="*/ 176 w 266"/>
                    <a:gd name="T19" fmla="*/ 110 h 409"/>
                    <a:gd name="T20" fmla="*/ 195 w 266"/>
                    <a:gd name="T21" fmla="*/ 105 h 409"/>
                    <a:gd name="T22" fmla="*/ 200 w 266"/>
                    <a:gd name="T23" fmla="*/ 109 h 409"/>
                    <a:gd name="T24" fmla="*/ 200 w 266"/>
                    <a:gd name="T25" fmla="*/ 125 h 409"/>
                    <a:gd name="T26" fmla="*/ 221 w 266"/>
                    <a:gd name="T27" fmla="*/ 142 h 409"/>
                    <a:gd name="T28" fmla="*/ 226 w 266"/>
                    <a:gd name="T29" fmla="*/ 163 h 409"/>
                    <a:gd name="T30" fmla="*/ 266 w 266"/>
                    <a:gd name="T31" fmla="*/ 185 h 409"/>
                    <a:gd name="T32" fmla="*/ 259 w 266"/>
                    <a:gd name="T33" fmla="*/ 204 h 409"/>
                    <a:gd name="T34" fmla="*/ 241 w 266"/>
                    <a:gd name="T35" fmla="*/ 227 h 409"/>
                    <a:gd name="T36" fmla="*/ 250 w 266"/>
                    <a:gd name="T37" fmla="*/ 247 h 409"/>
                    <a:gd name="T38" fmla="*/ 232 w 266"/>
                    <a:gd name="T39" fmla="*/ 279 h 409"/>
                    <a:gd name="T40" fmla="*/ 251 w 266"/>
                    <a:gd name="T41" fmla="*/ 302 h 409"/>
                    <a:gd name="T42" fmla="*/ 246 w 266"/>
                    <a:gd name="T43" fmla="*/ 315 h 409"/>
                    <a:gd name="T44" fmla="*/ 248 w 266"/>
                    <a:gd name="T45" fmla="*/ 330 h 409"/>
                    <a:gd name="T46" fmla="*/ 190 w 266"/>
                    <a:gd name="T47" fmla="*/ 387 h 409"/>
                    <a:gd name="T48" fmla="*/ 156 w 266"/>
                    <a:gd name="T49" fmla="*/ 396 h 409"/>
                    <a:gd name="T50" fmla="*/ 148 w 266"/>
                    <a:gd name="T51" fmla="*/ 386 h 409"/>
                    <a:gd name="T52" fmla="*/ 127 w 266"/>
                    <a:gd name="T53" fmla="*/ 382 h 409"/>
                    <a:gd name="T54" fmla="*/ 108 w 266"/>
                    <a:gd name="T55" fmla="*/ 404 h 409"/>
                    <a:gd name="T56" fmla="*/ 91 w 266"/>
                    <a:gd name="T57" fmla="*/ 409 h 409"/>
                    <a:gd name="T58" fmla="*/ 78 w 266"/>
                    <a:gd name="T59" fmla="*/ 388 h 409"/>
                    <a:gd name="T60" fmla="*/ 68 w 266"/>
                    <a:gd name="T61" fmla="*/ 388 h 409"/>
                    <a:gd name="T62" fmla="*/ 35 w 266"/>
                    <a:gd name="T63" fmla="*/ 348 h 409"/>
                    <a:gd name="T64" fmla="*/ 38 w 266"/>
                    <a:gd name="T65" fmla="*/ 336 h 409"/>
                    <a:gd name="T66" fmla="*/ 62 w 266"/>
                    <a:gd name="T67" fmla="*/ 325 h 409"/>
                    <a:gd name="T68" fmla="*/ 58 w 266"/>
                    <a:gd name="T69" fmla="*/ 315 h 409"/>
                    <a:gd name="T70" fmla="*/ 45 w 266"/>
                    <a:gd name="T71" fmla="*/ 310 h 409"/>
                    <a:gd name="T72" fmla="*/ 43 w 266"/>
                    <a:gd name="T73" fmla="*/ 293 h 409"/>
                    <a:gd name="T74" fmla="*/ 55 w 266"/>
                    <a:gd name="T75" fmla="*/ 284 h 409"/>
                    <a:gd name="T76" fmla="*/ 53 w 266"/>
                    <a:gd name="T77" fmla="*/ 238 h 409"/>
                    <a:gd name="T78" fmla="*/ 47 w 266"/>
                    <a:gd name="T79" fmla="*/ 234 h 409"/>
                    <a:gd name="T80" fmla="*/ 33 w 266"/>
                    <a:gd name="T81" fmla="*/ 224 h 409"/>
                    <a:gd name="T82" fmla="*/ 38 w 266"/>
                    <a:gd name="T83" fmla="*/ 214 h 409"/>
                    <a:gd name="T84" fmla="*/ 27 w 266"/>
                    <a:gd name="T85" fmla="*/ 203 h 409"/>
                    <a:gd name="T86" fmla="*/ 27 w 266"/>
                    <a:gd name="T87" fmla="*/ 194 h 409"/>
                    <a:gd name="T88" fmla="*/ 55 w 266"/>
                    <a:gd name="T89" fmla="*/ 177 h 409"/>
                    <a:gd name="T90" fmla="*/ 53 w 266"/>
                    <a:gd name="T91" fmla="*/ 168 h 409"/>
                    <a:gd name="T92" fmla="*/ 49 w 266"/>
                    <a:gd name="T93" fmla="*/ 169 h 409"/>
                    <a:gd name="T94" fmla="*/ 34 w 266"/>
                    <a:gd name="T95" fmla="*/ 159 h 409"/>
                    <a:gd name="T96" fmla="*/ 23 w 266"/>
                    <a:gd name="T97" fmla="*/ 153 h 409"/>
                    <a:gd name="T98" fmla="*/ 4 w 266"/>
                    <a:gd name="T99" fmla="*/ 144 h 409"/>
                    <a:gd name="T100" fmla="*/ 0 w 266"/>
                    <a:gd name="T101" fmla="*/ 129 h 409"/>
                    <a:gd name="T102" fmla="*/ 13 w 266"/>
                    <a:gd name="T103" fmla="*/ 114 h 409"/>
                    <a:gd name="T104" fmla="*/ 4 w 266"/>
                    <a:gd name="T105" fmla="*/ 108 h 409"/>
                    <a:gd name="T106" fmla="*/ 13 w 266"/>
                    <a:gd name="T107" fmla="*/ 94 h 409"/>
                    <a:gd name="T108" fmla="*/ 33 w 266"/>
                    <a:gd name="T109" fmla="*/ 89 h 409"/>
                    <a:gd name="T110" fmla="*/ 35 w 266"/>
                    <a:gd name="T111" fmla="*/ 70 h 409"/>
                    <a:gd name="T112" fmla="*/ 49 w 266"/>
                    <a:gd name="T113" fmla="*/ 58 h 409"/>
                    <a:gd name="T114" fmla="*/ 47 w 266"/>
                    <a:gd name="T115" fmla="*/ 40 h 409"/>
                    <a:gd name="T116" fmla="*/ 55 w 266"/>
                    <a:gd name="T117" fmla="*/ 29 h 409"/>
                    <a:gd name="T118" fmla="*/ 53 w 266"/>
                    <a:gd name="T119" fmla="*/ 11 h 409"/>
                    <a:gd name="T120" fmla="*/ 64 w 266"/>
                    <a:gd name="T1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09">
                      <a:moveTo>
                        <a:pt x="64" y="0"/>
                      </a:moveTo>
                      <a:lnTo>
                        <a:pt x="70" y="4"/>
                      </a:lnTo>
                      <a:lnTo>
                        <a:pt x="109" y="6"/>
                      </a:lnTo>
                      <a:lnTo>
                        <a:pt x="119" y="25"/>
                      </a:lnTo>
                      <a:lnTo>
                        <a:pt x="143" y="34"/>
                      </a:lnTo>
                      <a:lnTo>
                        <a:pt x="153" y="46"/>
                      </a:lnTo>
                      <a:lnTo>
                        <a:pt x="129" y="96"/>
                      </a:lnTo>
                      <a:lnTo>
                        <a:pt x="141" y="103"/>
                      </a:lnTo>
                      <a:lnTo>
                        <a:pt x="157" y="99"/>
                      </a:lnTo>
                      <a:lnTo>
                        <a:pt x="176" y="110"/>
                      </a:lnTo>
                      <a:lnTo>
                        <a:pt x="195" y="105"/>
                      </a:lnTo>
                      <a:lnTo>
                        <a:pt x="200" y="109"/>
                      </a:lnTo>
                      <a:lnTo>
                        <a:pt x="200" y="125"/>
                      </a:lnTo>
                      <a:lnTo>
                        <a:pt x="221" y="142"/>
                      </a:lnTo>
                      <a:lnTo>
                        <a:pt x="226" y="163"/>
                      </a:lnTo>
                      <a:lnTo>
                        <a:pt x="266" y="185"/>
                      </a:lnTo>
                      <a:lnTo>
                        <a:pt x="259" y="204"/>
                      </a:lnTo>
                      <a:lnTo>
                        <a:pt x="241" y="227"/>
                      </a:lnTo>
                      <a:lnTo>
                        <a:pt x="250" y="247"/>
                      </a:lnTo>
                      <a:lnTo>
                        <a:pt x="232" y="279"/>
                      </a:lnTo>
                      <a:lnTo>
                        <a:pt x="251" y="302"/>
                      </a:lnTo>
                      <a:lnTo>
                        <a:pt x="246" y="315"/>
                      </a:lnTo>
                      <a:lnTo>
                        <a:pt x="248" y="330"/>
                      </a:lnTo>
                      <a:lnTo>
                        <a:pt x="190" y="387"/>
                      </a:lnTo>
                      <a:lnTo>
                        <a:pt x="156" y="396"/>
                      </a:lnTo>
                      <a:lnTo>
                        <a:pt x="148" y="386"/>
                      </a:lnTo>
                      <a:lnTo>
                        <a:pt x="127" y="382"/>
                      </a:lnTo>
                      <a:lnTo>
                        <a:pt x="108" y="404"/>
                      </a:lnTo>
                      <a:lnTo>
                        <a:pt x="91" y="409"/>
                      </a:lnTo>
                      <a:lnTo>
                        <a:pt x="78" y="388"/>
                      </a:lnTo>
                      <a:lnTo>
                        <a:pt x="68" y="388"/>
                      </a:lnTo>
                      <a:lnTo>
                        <a:pt x="35" y="348"/>
                      </a:lnTo>
                      <a:lnTo>
                        <a:pt x="38" y="336"/>
                      </a:lnTo>
                      <a:lnTo>
                        <a:pt x="62" y="325"/>
                      </a:lnTo>
                      <a:lnTo>
                        <a:pt x="58" y="315"/>
                      </a:lnTo>
                      <a:lnTo>
                        <a:pt x="45" y="310"/>
                      </a:lnTo>
                      <a:lnTo>
                        <a:pt x="43" y="293"/>
                      </a:lnTo>
                      <a:lnTo>
                        <a:pt x="55" y="284"/>
                      </a:lnTo>
                      <a:lnTo>
                        <a:pt x="53" y="238"/>
                      </a:lnTo>
                      <a:lnTo>
                        <a:pt x="47" y="234"/>
                      </a:lnTo>
                      <a:lnTo>
                        <a:pt x="33" y="224"/>
                      </a:lnTo>
                      <a:lnTo>
                        <a:pt x="38" y="214"/>
                      </a:lnTo>
                      <a:lnTo>
                        <a:pt x="27" y="203"/>
                      </a:lnTo>
                      <a:lnTo>
                        <a:pt x="27" y="194"/>
                      </a:lnTo>
                      <a:lnTo>
                        <a:pt x="55" y="177"/>
                      </a:lnTo>
                      <a:lnTo>
                        <a:pt x="53" y="168"/>
                      </a:lnTo>
                      <a:lnTo>
                        <a:pt x="49" y="169"/>
                      </a:lnTo>
                      <a:lnTo>
                        <a:pt x="34" y="159"/>
                      </a:lnTo>
                      <a:lnTo>
                        <a:pt x="23" y="153"/>
                      </a:lnTo>
                      <a:lnTo>
                        <a:pt x="4" y="144"/>
                      </a:lnTo>
                      <a:lnTo>
                        <a:pt x="0" y="129"/>
                      </a:lnTo>
                      <a:lnTo>
                        <a:pt x="13" y="114"/>
                      </a:lnTo>
                      <a:lnTo>
                        <a:pt x="4" y="108"/>
                      </a:lnTo>
                      <a:lnTo>
                        <a:pt x="13" y="94"/>
                      </a:lnTo>
                      <a:lnTo>
                        <a:pt x="33" y="89"/>
                      </a:lnTo>
                      <a:lnTo>
                        <a:pt x="35" y="70"/>
                      </a:lnTo>
                      <a:lnTo>
                        <a:pt x="49" y="58"/>
                      </a:lnTo>
                      <a:lnTo>
                        <a:pt x="47" y="40"/>
                      </a:lnTo>
                      <a:lnTo>
                        <a:pt x="55" y="29"/>
                      </a:lnTo>
                      <a:lnTo>
                        <a:pt x="53" y="11"/>
                      </a:lnTo>
                      <a:lnTo>
                        <a:pt x="6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2" name="Freeform 67">
                  <a:extLst>
                    <a:ext uri="{FF2B5EF4-FFF2-40B4-BE49-F238E27FC236}">
                      <a16:creationId xmlns:a16="http://schemas.microsoft.com/office/drawing/2014/main" id="{52396B63-2BFF-4D36-B677-01F9EFA72D51}"/>
                    </a:ext>
                  </a:extLst>
                </p:cNvPr>
                <p:cNvSpPr>
                  <a:spLocks/>
                </p:cNvSpPr>
                <p:nvPr/>
              </p:nvSpPr>
              <p:spPr bwMode="auto">
                <a:xfrm>
                  <a:off x="6902451" y="2606676"/>
                  <a:ext cx="585788" cy="717550"/>
                </a:xfrm>
                <a:custGeom>
                  <a:avLst/>
                  <a:gdLst>
                    <a:gd name="T0" fmla="*/ 302 w 369"/>
                    <a:gd name="T1" fmla="*/ 0 h 452"/>
                    <a:gd name="T2" fmla="*/ 346 w 369"/>
                    <a:gd name="T3" fmla="*/ 26 h 452"/>
                    <a:gd name="T4" fmla="*/ 331 w 369"/>
                    <a:gd name="T5" fmla="*/ 62 h 452"/>
                    <a:gd name="T6" fmla="*/ 334 w 369"/>
                    <a:gd name="T7" fmla="*/ 68 h 452"/>
                    <a:gd name="T8" fmla="*/ 360 w 369"/>
                    <a:gd name="T9" fmla="*/ 63 h 452"/>
                    <a:gd name="T10" fmla="*/ 369 w 369"/>
                    <a:gd name="T11" fmla="*/ 78 h 452"/>
                    <a:gd name="T12" fmla="*/ 368 w 369"/>
                    <a:gd name="T13" fmla="*/ 92 h 452"/>
                    <a:gd name="T14" fmla="*/ 336 w 369"/>
                    <a:gd name="T15" fmla="*/ 139 h 452"/>
                    <a:gd name="T16" fmla="*/ 334 w 369"/>
                    <a:gd name="T17" fmla="*/ 157 h 452"/>
                    <a:gd name="T18" fmla="*/ 299 w 369"/>
                    <a:gd name="T19" fmla="*/ 188 h 452"/>
                    <a:gd name="T20" fmla="*/ 290 w 369"/>
                    <a:gd name="T21" fmla="*/ 220 h 452"/>
                    <a:gd name="T22" fmla="*/ 225 w 369"/>
                    <a:gd name="T23" fmla="*/ 258 h 452"/>
                    <a:gd name="T24" fmla="*/ 218 w 369"/>
                    <a:gd name="T25" fmla="*/ 278 h 452"/>
                    <a:gd name="T26" fmla="*/ 225 w 369"/>
                    <a:gd name="T27" fmla="*/ 319 h 452"/>
                    <a:gd name="T28" fmla="*/ 216 w 369"/>
                    <a:gd name="T29" fmla="*/ 344 h 452"/>
                    <a:gd name="T30" fmla="*/ 180 w 369"/>
                    <a:gd name="T31" fmla="*/ 367 h 452"/>
                    <a:gd name="T32" fmla="*/ 147 w 369"/>
                    <a:gd name="T33" fmla="*/ 424 h 452"/>
                    <a:gd name="T34" fmla="*/ 148 w 369"/>
                    <a:gd name="T35" fmla="*/ 436 h 452"/>
                    <a:gd name="T36" fmla="*/ 142 w 369"/>
                    <a:gd name="T37" fmla="*/ 452 h 452"/>
                    <a:gd name="T38" fmla="*/ 123 w 369"/>
                    <a:gd name="T39" fmla="*/ 429 h 452"/>
                    <a:gd name="T40" fmla="*/ 141 w 369"/>
                    <a:gd name="T41" fmla="*/ 397 h 452"/>
                    <a:gd name="T42" fmla="*/ 132 w 369"/>
                    <a:gd name="T43" fmla="*/ 377 h 452"/>
                    <a:gd name="T44" fmla="*/ 150 w 369"/>
                    <a:gd name="T45" fmla="*/ 354 h 452"/>
                    <a:gd name="T46" fmla="*/ 157 w 369"/>
                    <a:gd name="T47" fmla="*/ 335 h 452"/>
                    <a:gd name="T48" fmla="*/ 117 w 369"/>
                    <a:gd name="T49" fmla="*/ 313 h 452"/>
                    <a:gd name="T50" fmla="*/ 112 w 369"/>
                    <a:gd name="T51" fmla="*/ 292 h 452"/>
                    <a:gd name="T52" fmla="*/ 91 w 369"/>
                    <a:gd name="T53" fmla="*/ 275 h 452"/>
                    <a:gd name="T54" fmla="*/ 91 w 369"/>
                    <a:gd name="T55" fmla="*/ 259 h 452"/>
                    <a:gd name="T56" fmla="*/ 86 w 369"/>
                    <a:gd name="T57" fmla="*/ 255 h 452"/>
                    <a:gd name="T58" fmla="*/ 67 w 369"/>
                    <a:gd name="T59" fmla="*/ 260 h 452"/>
                    <a:gd name="T60" fmla="*/ 48 w 369"/>
                    <a:gd name="T61" fmla="*/ 249 h 452"/>
                    <a:gd name="T62" fmla="*/ 32 w 369"/>
                    <a:gd name="T63" fmla="*/ 253 h 452"/>
                    <a:gd name="T64" fmla="*/ 20 w 369"/>
                    <a:gd name="T65" fmla="*/ 246 h 452"/>
                    <a:gd name="T66" fmla="*/ 44 w 369"/>
                    <a:gd name="T67" fmla="*/ 196 h 452"/>
                    <a:gd name="T68" fmla="*/ 34 w 369"/>
                    <a:gd name="T69" fmla="*/ 184 h 452"/>
                    <a:gd name="T70" fmla="*/ 10 w 369"/>
                    <a:gd name="T71" fmla="*/ 175 h 452"/>
                    <a:gd name="T72" fmla="*/ 0 w 369"/>
                    <a:gd name="T73" fmla="*/ 156 h 452"/>
                    <a:gd name="T74" fmla="*/ 44 w 369"/>
                    <a:gd name="T75" fmla="*/ 131 h 452"/>
                    <a:gd name="T76" fmla="*/ 64 w 369"/>
                    <a:gd name="T77" fmla="*/ 122 h 452"/>
                    <a:gd name="T78" fmla="*/ 180 w 369"/>
                    <a:gd name="T79" fmla="*/ 35 h 452"/>
                    <a:gd name="T80" fmla="*/ 210 w 369"/>
                    <a:gd name="T81" fmla="*/ 35 h 452"/>
                    <a:gd name="T82" fmla="*/ 231 w 369"/>
                    <a:gd name="T83" fmla="*/ 27 h 452"/>
                    <a:gd name="T84" fmla="*/ 221 w 369"/>
                    <a:gd name="T85" fmla="*/ 16 h 452"/>
                    <a:gd name="T86" fmla="*/ 223 w 369"/>
                    <a:gd name="T87" fmla="*/ 13 h 452"/>
                    <a:gd name="T88" fmla="*/ 226 w 369"/>
                    <a:gd name="T89" fmla="*/ 12 h 452"/>
                    <a:gd name="T90" fmla="*/ 241 w 369"/>
                    <a:gd name="T91" fmla="*/ 16 h 452"/>
                    <a:gd name="T92" fmla="*/ 254 w 369"/>
                    <a:gd name="T93" fmla="*/ 11 h 452"/>
                    <a:gd name="T94" fmla="*/ 254 w 369"/>
                    <a:gd name="T95" fmla="*/ 2 h 452"/>
                    <a:gd name="T96" fmla="*/ 302 w 369"/>
                    <a:gd name="T9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452">
                      <a:moveTo>
                        <a:pt x="302" y="0"/>
                      </a:moveTo>
                      <a:lnTo>
                        <a:pt x="346" y="26"/>
                      </a:lnTo>
                      <a:lnTo>
                        <a:pt x="331" y="62"/>
                      </a:lnTo>
                      <a:lnTo>
                        <a:pt x="334" y="68"/>
                      </a:lnTo>
                      <a:lnTo>
                        <a:pt x="360" y="63"/>
                      </a:lnTo>
                      <a:lnTo>
                        <a:pt x="369" y="78"/>
                      </a:lnTo>
                      <a:lnTo>
                        <a:pt x="368" y="92"/>
                      </a:lnTo>
                      <a:lnTo>
                        <a:pt x="336" y="139"/>
                      </a:lnTo>
                      <a:lnTo>
                        <a:pt x="334" y="157"/>
                      </a:lnTo>
                      <a:lnTo>
                        <a:pt x="299" y="188"/>
                      </a:lnTo>
                      <a:lnTo>
                        <a:pt x="290" y="220"/>
                      </a:lnTo>
                      <a:lnTo>
                        <a:pt x="225" y="258"/>
                      </a:lnTo>
                      <a:lnTo>
                        <a:pt x="218" y="278"/>
                      </a:lnTo>
                      <a:lnTo>
                        <a:pt x="225" y="319"/>
                      </a:lnTo>
                      <a:lnTo>
                        <a:pt x="216" y="344"/>
                      </a:lnTo>
                      <a:lnTo>
                        <a:pt x="180" y="367"/>
                      </a:lnTo>
                      <a:lnTo>
                        <a:pt x="147" y="424"/>
                      </a:lnTo>
                      <a:lnTo>
                        <a:pt x="148" y="436"/>
                      </a:lnTo>
                      <a:lnTo>
                        <a:pt x="142" y="452"/>
                      </a:lnTo>
                      <a:lnTo>
                        <a:pt x="123" y="429"/>
                      </a:lnTo>
                      <a:lnTo>
                        <a:pt x="141" y="397"/>
                      </a:lnTo>
                      <a:lnTo>
                        <a:pt x="132" y="377"/>
                      </a:lnTo>
                      <a:lnTo>
                        <a:pt x="150" y="354"/>
                      </a:lnTo>
                      <a:lnTo>
                        <a:pt x="157" y="335"/>
                      </a:lnTo>
                      <a:lnTo>
                        <a:pt x="117" y="313"/>
                      </a:lnTo>
                      <a:lnTo>
                        <a:pt x="112" y="292"/>
                      </a:lnTo>
                      <a:lnTo>
                        <a:pt x="91" y="275"/>
                      </a:lnTo>
                      <a:lnTo>
                        <a:pt x="91" y="259"/>
                      </a:lnTo>
                      <a:lnTo>
                        <a:pt x="86" y="255"/>
                      </a:lnTo>
                      <a:lnTo>
                        <a:pt x="67" y="260"/>
                      </a:lnTo>
                      <a:lnTo>
                        <a:pt x="48" y="249"/>
                      </a:lnTo>
                      <a:lnTo>
                        <a:pt x="32" y="253"/>
                      </a:lnTo>
                      <a:lnTo>
                        <a:pt x="20" y="246"/>
                      </a:lnTo>
                      <a:lnTo>
                        <a:pt x="44" y="196"/>
                      </a:lnTo>
                      <a:lnTo>
                        <a:pt x="34" y="184"/>
                      </a:lnTo>
                      <a:lnTo>
                        <a:pt x="10" y="175"/>
                      </a:lnTo>
                      <a:lnTo>
                        <a:pt x="0" y="156"/>
                      </a:lnTo>
                      <a:lnTo>
                        <a:pt x="44" y="131"/>
                      </a:lnTo>
                      <a:lnTo>
                        <a:pt x="64" y="122"/>
                      </a:lnTo>
                      <a:lnTo>
                        <a:pt x="180" y="35"/>
                      </a:lnTo>
                      <a:lnTo>
                        <a:pt x="210" y="35"/>
                      </a:lnTo>
                      <a:lnTo>
                        <a:pt x="231" y="27"/>
                      </a:lnTo>
                      <a:lnTo>
                        <a:pt x="221" y="16"/>
                      </a:lnTo>
                      <a:lnTo>
                        <a:pt x="223" y="13"/>
                      </a:lnTo>
                      <a:lnTo>
                        <a:pt x="226" y="12"/>
                      </a:lnTo>
                      <a:lnTo>
                        <a:pt x="241" y="16"/>
                      </a:lnTo>
                      <a:lnTo>
                        <a:pt x="254" y="11"/>
                      </a:lnTo>
                      <a:lnTo>
                        <a:pt x="254" y="2"/>
                      </a:lnTo>
                      <a:lnTo>
                        <a:pt x="3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3" name="Freeform 68">
                  <a:extLst>
                    <a:ext uri="{FF2B5EF4-FFF2-40B4-BE49-F238E27FC236}">
                      <a16:creationId xmlns:a16="http://schemas.microsoft.com/office/drawing/2014/main" id="{D6E77A70-9633-45C8-BC90-996633251E79}"/>
                    </a:ext>
                  </a:extLst>
                </p:cNvPr>
                <p:cNvSpPr>
                  <a:spLocks/>
                </p:cNvSpPr>
                <p:nvPr/>
              </p:nvSpPr>
              <p:spPr bwMode="auto">
                <a:xfrm>
                  <a:off x="6719888" y="1989138"/>
                  <a:ext cx="766763" cy="454025"/>
                </a:xfrm>
                <a:custGeom>
                  <a:avLst/>
                  <a:gdLst>
                    <a:gd name="T0" fmla="*/ 448 w 483"/>
                    <a:gd name="T1" fmla="*/ 0 h 286"/>
                    <a:gd name="T2" fmla="*/ 451 w 483"/>
                    <a:gd name="T3" fmla="*/ 21 h 286"/>
                    <a:gd name="T4" fmla="*/ 456 w 483"/>
                    <a:gd name="T5" fmla="*/ 63 h 286"/>
                    <a:gd name="T6" fmla="*/ 478 w 483"/>
                    <a:gd name="T7" fmla="*/ 63 h 286"/>
                    <a:gd name="T8" fmla="*/ 483 w 483"/>
                    <a:gd name="T9" fmla="*/ 80 h 286"/>
                    <a:gd name="T10" fmla="*/ 471 w 483"/>
                    <a:gd name="T11" fmla="*/ 103 h 286"/>
                    <a:gd name="T12" fmla="*/ 449 w 483"/>
                    <a:gd name="T13" fmla="*/ 180 h 286"/>
                    <a:gd name="T14" fmla="*/ 433 w 483"/>
                    <a:gd name="T15" fmla="*/ 216 h 286"/>
                    <a:gd name="T16" fmla="*/ 420 w 483"/>
                    <a:gd name="T17" fmla="*/ 285 h 286"/>
                    <a:gd name="T18" fmla="*/ 407 w 483"/>
                    <a:gd name="T19" fmla="*/ 286 h 286"/>
                    <a:gd name="T20" fmla="*/ 377 w 483"/>
                    <a:gd name="T21" fmla="*/ 269 h 286"/>
                    <a:gd name="T22" fmla="*/ 331 w 483"/>
                    <a:gd name="T23" fmla="*/ 228 h 286"/>
                    <a:gd name="T24" fmla="*/ 323 w 483"/>
                    <a:gd name="T25" fmla="*/ 231 h 286"/>
                    <a:gd name="T26" fmla="*/ 318 w 483"/>
                    <a:gd name="T27" fmla="*/ 259 h 286"/>
                    <a:gd name="T28" fmla="*/ 310 w 483"/>
                    <a:gd name="T29" fmla="*/ 262 h 286"/>
                    <a:gd name="T30" fmla="*/ 282 w 483"/>
                    <a:gd name="T31" fmla="*/ 239 h 286"/>
                    <a:gd name="T32" fmla="*/ 276 w 483"/>
                    <a:gd name="T33" fmla="*/ 244 h 286"/>
                    <a:gd name="T34" fmla="*/ 234 w 483"/>
                    <a:gd name="T35" fmla="*/ 244 h 286"/>
                    <a:gd name="T36" fmla="*/ 196 w 483"/>
                    <a:gd name="T37" fmla="*/ 219 h 286"/>
                    <a:gd name="T38" fmla="*/ 191 w 483"/>
                    <a:gd name="T39" fmla="*/ 224 h 286"/>
                    <a:gd name="T40" fmla="*/ 176 w 483"/>
                    <a:gd name="T41" fmla="*/ 264 h 286"/>
                    <a:gd name="T42" fmla="*/ 152 w 483"/>
                    <a:gd name="T43" fmla="*/ 267 h 286"/>
                    <a:gd name="T44" fmla="*/ 135 w 483"/>
                    <a:gd name="T45" fmla="*/ 261 h 286"/>
                    <a:gd name="T46" fmla="*/ 129 w 483"/>
                    <a:gd name="T47" fmla="*/ 236 h 286"/>
                    <a:gd name="T48" fmla="*/ 103 w 483"/>
                    <a:gd name="T49" fmla="*/ 228 h 286"/>
                    <a:gd name="T50" fmla="*/ 86 w 483"/>
                    <a:gd name="T51" fmla="*/ 212 h 286"/>
                    <a:gd name="T52" fmla="*/ 68 w 483"/>
                    <a:gd name="T53" fmla="*/ 212 h 286"/>
                    <a:gd name="T54" fmla="*/ 70 w 483"/>
                    <a:gd name="T55" fmla="*/ 196 h 286"/>
                    <a:gd name="T56" fmla="*/ 74 w 483"/>
                    <a:gd name="T57" fmla="*/ 174 h 286"/>
                    <a:gd name="T58" fmla="*/ 90 w 483"/>
                    <a:gd name="T59" fmla="*/ 164 h 286"/>
                    <a:gd name="T60" fmla="*/ 88 w 483"/>
                    <a:gd name="T61" fmla="*/ 154 h 286"/>
                    <a:gd name="T62" fmla="*/ 66 w 483"/>
                    <a:gd name="T63" fmla="*/ 149 h 286"/>
                    <a:gd name="T64" fmla="*/ 35 w 483"/>
                    <a:gd name="T65" fmla="*/ 112 h 286"/>
                    <a:gd name="T66" fmla="*/ 10 w 483"/>
                    <a:gd name="T67" fmla="*/ 109 h 286"/>
                    <a:gd name="T68" fmla="*/ 0 w 483"/>
                    <a:gd name="T69" fmla="*/ 90 h 286"/>
                    <a:gd name="T70" fmla="*/ 16 w 483"/>
                    <a:gd name="T71" fmla="*/ 80 h 286"/>
                    <a:gd name="T72" fmla="*/ 80 w 483"/>
                    <a:gd name="T73" fmla="*/ 44 h 286"/>
                    <a:gd name="T74" fmla="*/ 90 w 483"/>
                    <a:gd name="T75" fmla="*/ 41 h 286"/>
                    <a:gd name="T76" fmla="*/ 113 w 483"/>
                    <a:gd name="T77" fmla="*/ 39 h 286"/>
                    <a:gd name="T78" fmla="*/ 120 w 483"/>
                    <a:gd name="T79" fmla="*/ 36 h 286"/>
                    <a:gd name="T80" fmla="*/ 123 w 483"/>
                    <a:gd name="T81" fmla="*/ 71 h 286"/>
                    <a:gd name="T82" fmla="*/ 129 w 483"/>
                    <a:gd name="T83" fmla="*/ 78 h 286"/>
                    <a:gd name="T84" fmla="*/ 157 w 483"/>
                    <a:gd name="T85" fmla="*/ 88 h 286"/>
                    <a:gd name="T86" fmla="*/ 182 w 483"/>
                    <a:gd name="T87" fmla="*/ 83 h 286"/>
                    <a:gd name="T88" fmla="*/ 196 w 483"/>
                    <a:gd name="T89" fmla="*/ 70 h 286"/>
                    <a:gd name="T90" fmla="*/ 208 w 483"/>
                    <a:gd name="T91" fmla="*/ 71 h 286"/>
                    <a:gd name="T92" fmla="*/ 243 w 483"/>
                    <a:gd name="T93" fmla="*/ 59 h 286"/>
                    <a:gd name="T94" fmla="*/ 262 w 483"/>
                    <a:gd name="T95" fmla="*/ 61 h 286"/>
                    <a:gd name="T96" fmla="*/ 278 w 483"/>
                    <a:gd name="T97" fmla="*/ 49 h 286"/>
                    <a:gd name="T98" fmla="*/ 298 w 483"/>
                    <a:gd name="T99" fmla="*/ 51 h 286"/>
                    <a:gd name="T100" fmla="*/ 325 w 483"/>
                    <a:gd name="T101" fmla="*/ 26 h 286"/>
                    <a:gd name="T102" fmla="*/ 349 w 483"/>
                    <a:gd name="T103" fmla="*/ 49 h 286"/>
                    <a:gd name="T104" fmla="*/ 374 w 483"/>
                    <a:gd name="T105" fmla="*/ 48 h 286"/>
                    <a:gd name="T106" fmla="*/ 420 w 483"/>
                    <a:gd name="T107" fmla="*/ 8 h 286"/>
                    <a:gd name="T108" fmla="*/ 448 w 483"/>
                    <a:gd name="T10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3" h="286">
                      <a:moveTo>
                        <a:pt x="448" y="0"/>
                      </a:moveTo>
                      <a:lnTo>
                        <a:pt x="451" y="21"/>
                      </a:lnTo>
                      <a:lnTo>
                        <a:pt x="456" y="63"/>
                      </a:lnTo>
                      <a:lnTo>
                        <a:pt x="478" y="63"/>
                      </a:lnTo>
                      <a:lnTo>
                        <a:pt x="483" y="80"/>
                      </a:lnTo>
                      <a:lnTo>
                        <a:pt x="471" y="103"/>
                      </a:lnTo>
                      <a:lnTo>
                        <a:pt x="449" y="180"/>
                      </a:lnTo>
                      <a:lnTo>
                        <a:pt x="433" y="216"/>
                      </a:lnTo>
                      <a:lnTo>
                        <a:pt x="420" y="285"/>
                      </a:lnTo>
                      <a:lnTo>
                        <a:pt x="407" y="286"/>
                      </a:lnTo>
                      <a:lnTo>
                        <a:pt x="377" y="269"/>
                      </a:lnTo>
                      <a:lnTo>
                        <a:pt x="331" y="228"/>
                      </a:lnTo>
                      <a:lnTo>
                        <a:pt x="323" y="231"/>
                      </a:lnTo>
                      <a:lnTo>
                        <a:pt x="318" y="259"/>
                      </a:lnTo>
                      <a:lnTo>
                        <a:pt x="310" y="262"/>
                      </a:lnTo>
                      <a:lnTo>
                        <a:pt x="282" y="239"/>
                      </a:lnTo>
                      <a:lnTo>
                        <a:pt x="276" y="244"/>
                      </a:lnTo>
                      <a:lnTo>
                        <a:pt x="234" y="244"/>
                      </a:lnTo>
                      <a:lnTo>
                        <a:pt x="196" y="219"/>
                      </a:lnTo>
                      <a:lnTo>
                        <a:pt x="191" y="224"/>
                      </a:lnTo>
                      <a:lnTo>
                        <a:pt x="176" y="264"/>
                      </a:lnTo>
                      <a:lnTo>
                        <a:pt x="152" y="267"/>
                      </a:lnTo>
                      <a:lnTo>
                        <a:pt x="135" y="261"/>
                      </a:lnTo>
                      <a:lnTo>
                        <a:pt x="129" y="236"/>
                      </a:lnTo>
                      <a:lnTo>
                        <a:pt x="103" y="228"/>
                      </a:lnTo>
                      <a:lnTo>
                        <a:pt x="86" y="212"/>
                      </a:lnTo>
                      <a:lnTo>
                        <a:pt x="68" y="212"/>
                      </a:lnTo>
                      <a:lnTo>
                        <a:pt x="70" y="196"/>
                      </a:lnTo>
                      <a:lnTo>
                        <a:pt x="74" y="174"/>
                      </a:lnTo>
                      <a:lnTo>
                        <a:pt x="90" y="164"/>
                      </a:lnTo>
                      <a:lnTo>
                        <a:pt x="88" y="154"/>
                      </a:lnTo>
                      <a:lnTo>
                        <a:pt x="66" y="149"/>
                      </a:lnTo>
                      <a:lnTo>
                        <a:pt x="35" y="112"/>
                      </a:lnTo>
                      <a:lnTo>
                        <a:pt x="10" y="109"/>
                      </a:lnTo>
                      <a:lnTo>
                        <a:pt x="0" y="90"/>
                      </a:lnTo>
                      <a:lnTo>
                        <a:pt x="16" y="80"/>
                      </a:lnTo>
                      <a:lnTo>
                        <a:pt x="80" y="44"/>
                      </a:lnTo>
                      <a:lnTo>
                        <a:pt x="90" y="41"/>
                      </a:lnTo>
                      <a:lnTo>
                        <a:pt x="113" y="39"/>
                      </a:lnTo>
                      <a:lnTo>
                        <a:pt x="120" y="36"/>
                      </a:lnTo>
                      <a:lnTo>
                        <a:pt x="123" y="71"/>
                      </a:lnTo>
                      <a:lnTo>
                        <a:pt x="129" y="78"/>
                      </a:lnTo>
                      <a:lnTo>
                        <a:pt x="157" y="88"/>
                      </a:lnTo>
                      <a:lnTo>
                        <a:pt x="182" y="83"/>
                      </a:lnTo>
                      <a:lnTo>
                        <a:pt x="196" y="70"/>
                      </a:lnTo>
                      <a:lnTo>
                        <a:pt x="208" y="71"/>
                      </a:lnTo>
                      <a:lnTo>
                        <a:pt x="243" y="59"/>
                      </a:lnTo>
                      <a:lnTo>
                        <a:pt x="262" y="61"/>
                      </a:lnTo>
                      <a:lnTo>
                        <a:pt x="278" y="49"/>
                      </a:lnTo>
                      <a:lnTo>
                        <a:pt x="298" y="51"/>
                      </a:lnTo>
                      <a:lnTo>
                        <a:pt x="325" y="26"/>
                      </a:lnTo>
                      <a:lnTo>
                        <a:pt x="349" y="49"/>
                      </a:lnTo>
                      <a:lnTo>
                        <a:pt x="374" y="48"/>
                      </a:lnTo>
                      <a:lnTo>
                        <a:pt x="420" y="8"/>
                      </a:lnTo>
                      <a:lnTo>
                        <a:pt x="4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4" name="Freeform 69">
                  <a:extLst>
                    <a:ext uri="{FF2B5EF4-FFF2-40B4-BE49-F238E27FC236}">
                      <a16:creationId xmlns:a16="http://schemas.microsoft.com/office/drawing/2014/main" id="{B2342A3A-2C8A-497B-82D9-47AC7A0D1677}"/>
                    </a:ext>
                  </a:extLst>
                </p:cNvPr>
                <p:cNvSpPr>
                  <a:spLocks/>
                </p:cNvSpPr>
                <p:nvPr/>
              </p:nvSpPr>
              <p:spPr bwMode="auto">
                <a:xfrm>
                  <a:off x="6894513" y="1366838"/>
                  <a:ext cx="742950" cy="622300"/>
                </a:xfrm>
                <a:custGeom>
                  <a:avLst/>
                  <a:gdLst>
                    <a:gd name="T0" fmla="*/ 58 w 468"/>
                    <a:gd name="T1" fmla="*/ 0 h 392"/>
                    <a:gd name="T2" fmla="*/ 106 w 468"/>
                    <a:gd name="T3" fmla="*/ 20 h 392"/>
                    <a:gd name="T4" fmla="*/ 117 w 468"/>
                    <a:gd name="T5" fmla="*/ 20 h 392"/>
                    <a:gd name="T6" fmla="*/ 192 w 468"/>
                    <a:gd name="T7" fmla="*/ 114 h 392"/>
                    <a:gd name="T8" fmla="*/ 222 w 468"/>
                    <a:gd name="T9" fmla="*/ 128 h 392"/>
                    <a:gd name="T10" fmla="*/ 235 w 468"/>
                    <a:gd name="T11" fmla="*/ 111 h 392"/>
                    <a:gd name="T12" fmla="*/ 275 w 468"/>
                    <a:gd name="T13" fmla="*/ 115 h 392"/>
                    <a:gd name="T14" fmla="*/ 295 w 468"/>
                    <a:gd name="T15" fmla="*/ 139 h 392"/>
                    <a:gd name="T16" fmla="*/ 341 w 468"/>
                    <a:gd name="T17" fmla="*/ 133 h 392"/>
                    <a:gd name="T18" fmla="*/ 361 w 468"/>
                    <a:gd name="T19" fmla="*/ 133 h 392"/>
                    <a:gd name="T20" fmla="*/ 393 w 468"/>
                    <a:gd name="T21" fmla="*/ 114 h 392"/>
                    <a:gd name="T22" fmla="*/ 418 w 468"/>
                    <a:gd name="T23" fmla="*/ 120 h 392"/>
                    <a:gd name="T24" fmla="*/ 468 w 468"/>
                    <a:gd name="T25" fmla="*/ 153 h 392"/>
                    <a:gd name="T26" fmla="*/ 449 w 468"/>
                    <a:gd name="T27" fmla="*/ 176 h 392"/>
                    <a:gd name="T28" fmla="*/ 434 w 468"/>
                    <a:gd name="T29" fmla="*/ 195 h 392"/>
                    <a:gd name="T30" fmla="*/ 409 w 468"/>
                    <a:gd name="T31" fmla="*/ 194 h 392"/>
                    <a:gd name="T32" fmla="*/ 386 w 468"/>
                    <a:gd name="T33" fmla="*/ 200 h 392"/>
                    <a:gd name="T34" fmla="*/ 306 w 468"/>
                    <a:gd name="T35" fmla="*/ 175 h 392"/>
                    <a:gd name="T36" fmla="*/ 302 w 468"/>
                    <a:gd name="T37" fmla="*/ 204 h 392"/>
                    <a:gd name="T38" fmla="*/ 290 w 468"/>
                    <a:gd name="T39" fmla="*/ 204 h 392"/>
                    <a:gd name="T40" fmla="*/ 284 w 468"/>
                    <a:gd name="T41" fmla="*/ 214 h 392"/>
                    <a:gd name="T42" fmla="*/ 272 w 468"/>
                    <a:gd name="T43" fmla="*/ 214 h 392"/>
                    <a:gd name="T44" fmla="*/ 267 w 468"/>
                    <a:gd name="T45" fmla="*/ 220 h 392"/>
                    <a:gd name="T46" fmla="*/ 267 w 468"/>
                    <a:gd name="T47" fmla="*/ 234 h 392"/>
                    <a:gd name="T48" fmla="*/ 291 w 468"/>
                    <a:gd name="T49" fmla="*/ 243 h 392"/>
                    <a:gd name="T50" fmla="*/ 305 w 468"/>
                    <a:gd name="T51" fmla="*/ 274 h 392"/>
                    <a:gd name="T52" fmla="*/ 334 w 468"/>
                    <a:gd name="T53" fmla="*/ 252 h 392"/>
                    <a:gd name="T54" fmla="*/ 345 w 468"/>
                    <a:gd name="T55" fmla="*/ 257 h 392"/>
                    <a:gd name="T56" fmla="*/ 368 w 468"/>
                    <a:gd name="T57" fmla="*/ 252 h 392"/>
                    <a:gd name="T58" fmla="*/ 370 w 468"/>
                    <a:gd name="T59" fmla="*/ 257 h 392"/>
                    <a:gd name="T60" fmla="*/ 364 w 468"/>
                    <a:gd name="T61" fmla="*/ 269 h 392"/>
                    <a:gd name="T62" fmla="*/ 383 w 468"/>
                    <a:gd name="T63" fmla="*/ 280 h 392"/>
                    <a:gd name="T64" fmla="*/ 383 w 468"/>
                    <a:gd name="T65" fmla="*/ 287 h 392"/>
                    <a:gd name="T66" fmla="*/ 376 w 468"/>
                    <a:gd name="T67" fmla="*/ 297 h 392"/>
                    <a:gd name="T68" fmla="*/ 374 w 468"/>
                    <a:gd name="T69" fmla="*/ 339 h 392"/>
                    <a:gd name="T70" fmla="*/ 338 w 468"/>
                    <a:gd name="T71" fmla="*/ 392 h 392"/>
                    <a:gd name="T72" fmla="*/ 290 w 468"/>
                    <a:gd name="T73" fmla="*/ 347 h 392"/>
                    <a:gd name="T74" fmla="*/ 241 w 468"/>
                    <a:gd name="T75" fmla="*/ 347 h 392"/>
                    <a:gd name="T76" fmla="*/ 185 w 468"/>
                    <a:gd name="T77" fmla="*/ 307 h 392"/>
                    <a:gd name="T78" fmla="*/ 146 w 468"/>
                    <a:gd name="T79" fmla="*/ 304 h 392"/>
                    <a:gd name="T80" fmla="*/ 108 w 468"/>
                    <a:gd name="T81" fmla="*/ 284 h 392"/>
                    <a:gd name="T82" fmla="*/ 101 w 468"/>
                    <a:gd name="T83" fmla="*/ 252 h 392"/>
                    <a:gd name="T84" fmla="*/ 49 w 468"/>
                    <a:gd name="T85" fmla="*/ 234 h 392"/>
                    <a:gd name="T86" fmla="*/ 30 w 468"/>
                    <a:gd name="T87" fmla="*/ 210 h 392"/>
                    <a:gd name="T88" fmla="*/ 15 w 468"/>
                    <a:gd name="T89" fmla="*/ 203 h 392"/>
                    <a:gd name="T90" fmla="*/ 18 w 468"/>
                    <a:gd name="T91" fmla="*/ 153 h 392"/>
                    <a:gd name="T92" fmla="*/ 25 w 468"/>
                    <a:gd name="T93" fmla="*/ 139 h 392"/>
                    <a:gd name="T94" fmla="*/ 0 w 468"/>
                    <a:gd name="T95" fmla="*/ 100 h 392"/>
                    <a:gd name="T96" fmla="*/ 15 w 468"/>
                    <a:gd name="T97" fmla="*/ 87 h 392"/>
                    <a:gd name="T98" fmla="*/ 9 w 468"/>
                    <a:gd name="T99" fmla="*/ 54 h 392"/>
                    <a:gd name="T100" fmla="*/ 12 w 468"/>
                    <a:gd name="T101" fmla="*/ 32 h 392"/>
                    <a:gd name="T102" fmla="*/ 27 w 468"/>
                    <a:gd name="T103" fmla="*/ 29 h 392"/>
                    <a:gd name="T104" fmla="*/ 58 w 468"/>
                    <a:gd name="T10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92">
                      <a:moveTo>
                        <a:pt x="58" y="0"/>
                      </a:moveTo>
                      <a:lnTo>
                        <a:pt x="106" y="20"/>
                      </a:lnTo>
                      <a:lnTo>
                        <a:pt x="117" y="20"/>
                      </a:lnTo>
                      <a:lnTo>
                        <a:pt x="192" y="114"/>
                      </a:lnTo>
                      <a:lnTo>
                        <a:pt x="222" y="128"/>
                      </a:lnTo>
                      <a:lnTo>
                        <a:pt x="235" y="111"/>
                      </a:lnTo>
                      <a:lnTo>
                        <a:pt x="275" y="115"/>
                      </a:lnTo>
                      <a:lnTo>
                        <a:pt x="295" y="139"/>
                      </a:lnTo>
                      <a:lnTo>
                        <a:pt x="341" y="133"/>
                      </a:lnTo>
                      <a:lnTo>
                        <a:pt x="361" y="133"/>
                      </a:lnTo>
                      <a:lnTo>
                        <a:pt x="393" y="114"/>
                      </a:lnTo>
                      <a:lnTo>
                        <a:pt x="418" y="120"/>
                      </a:lnTo>
                      <a:lnTo>
                        <a:pt x="468" y="153"/>
                      </a:lnTo>
                      <a:lnTo>
                        <a:pt x="449" y="176"/>
                      </a:lnTo>
                      <a:lnTo>
                        <a:pt x="434" y="195"/>
                      </a:lnTo>
                      <a:lnTo>
                        <a:pt x="409" y="194"/>
                      </a:lnTo>
                      <a:lnTo>
                        <a:pt x="386" y="200"/>
                      </a:lnTo>
                      <a:lnTo>
                        <a:pt x="306" y="175"/>
                      </a:lnTo>
                      <a:lnTo>
                        <a:pt x="302" y="204"/>
                      </a:lnTo>
                      <a:lnTo>
                        <a:pt x="290" y="204"/>
                      </a:lnTo>
                      <a:lnTo>
                        <a:pt x="284" y="214"/>
                      </a:lnTo>
                      <a:lnTo>
                        <a:pt x="272" y="214"/>
                      </a:lnTo>
                      <a:lnTo>
                        <a:pt x="267" y="220"/>
                      </a:lnTo>
                      <a:lnTo>
                        <a:pt x="267" y="234"/>
                      </a:lnTo>
                      <a:lnTo>
                        <a:pt x="291" y="243"/>
                      </a:lnTo>
                      <a:lnTo>
                        <a:pt x="305" y="274"/>
                      </a:lnTo>
                      <a:lnTo>
                        <a:pt x="334" y="252"/>
                      </a:lnTo>
                      <a:lnTo>
                        <a:pt x="345" y="257"/>
                      </a:lnTo>
                      <a:lnTo>
                        <a:pt x="368" y="252"/>
                      </a:lnTo>
                      <a:lnTo>
                        <a:pt x="370" y="257"/>
                      </a:lnTo>
                      <a:lnTo>
                        <a:pt x="364" y="269"/>
                      </a:lnTo>
                      <a:lnTo>
                        <a:pt x="383" y="280"/>
                      </a:lnTo>
                      <a:lnTo>
                        <a:pt x="383" y="287"/>
                      </a:lnTo>
                      <a:lnTo>
                        <a:pt x="376" y="297"/>
                      </a:lnTo>
                      <a:lnTo>
                        <a:pt x="374" y="339"/>
                      </a:lnTo>
                      <a:lnTo>
                        <a:pt x="338" y="392"/>
                      </a:lnTo>
                      <a:lnTo>
                        <a:pt x="290" y="347"/>
                      </a:lnTo>
                      <a:lnTo>
                        <a:pt x="241" y="347"/>
                      </a:lnTo>
                      <a:lnTo>
                        <a:pt x="185" y="307"/>
                      </a:lnTo>
                      <a:lnTo>
                        <a:pt x="146" y="304"/>
                      </a:lnTo>
                      <a:lnTo>
                        <a:pt x="108" y="284"/>
                      </a:lnTo>
                      <a:lnTo>
                        <a:pt x="101" y="252"/>
                      </a:lnTo>
                      <a:lnTo>
                        <a:pt x="49" y="234"/>
                      </a:lnTo>
                      <a:lnTo>
                        <a:pt x="30" y="210"/>
                      </a:lnTo>
                      <a:lnTo>
                        <a:pt x="15" y="203"/>
                      </a:lnTo>
                      <a:lnTo>
                        <a:pt x="18" y="153"/>
                      </a:lnTo>
                      <a:lnTo>
                        <a:pt x="25" y="139"/>
                      </a:lnTo>
                      <a:lnTo>
                        <a:pt x="0" y="100"/>
                      </a:lnTo>
                      <a:lnTo>
                        <a:pt x="15" y="87"/>
                      </a:lnTo>
                      <a:lnTo>
                        <a:pt x="9" y="54"/>
                      </a:lnTo>
                      <a:lnTo>
                        <a:pt x="12" y="32"/>
                      </a:lnTo>
                      <a:lnTo>
                        <a:pt x="27" y="29"/>
                      </a:lnTo>
                      <a:lnTo>
                        <a:pt x="5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5" name="Freeform 70">
                  <a:extLst>
                    <a:ext uri="{FF2B5EF4-FFF2-40B4-BE49-F238E27FC236}">
                      <a16:creationId xmlns:a16="http://schemas.microsoft.com/office/drawing/2014/main" id="{27CEE3C3-98F3-4498-A832-D2FCC6E286DE}"/>
                    </a:ext>
                  </a:extLst>
                </p:cNvPr>
                <p:cNvSpPr>
                  <a:spLocks/>
                </p:cNvSpPr>
                <p:nvPr/>
              </p:nvSpPr>
              <p:spPr bwMode="auto">
                <a:xfrm>
                  <a:off x="6469063" y="1339851"/>
                  <a:ext cx="398463" cy="776288"/>
                </a:xfrm>
                <a:custGeom>
                  <a:avLst/>
                  <a:gdLst>
                    <a:gd name="T0" fmla="*/ 83 w 251"/>
                    <a:gd name="T1" fmla="*/ 0 h 489"/>
                    <a:gd name="T2" fmla="*/ 113 w 251"/>
                    <a:gd name="T3" fmla="*/ 7 h 489"/>
                    <a:gd name="T4" fmla="*/ 135 w 251"/>
                    <a:gd name="T5" fmla="*/ 46 h 489"/>
                    <a:gd name="T6" fmla="*/ 138 w 251"/>
                    <a:gd name="T7" fmla="*/ 89 h 489"/>
                    <a:gd name="T8" fmla="*/ 144 w 251"/>
                    <a:gd name="T9" fmla="*/ 102 h 489"/>
                    <a:gd name="T10" fmla="*/ 183 w 251"/>
                    <a:gd name="T11" fmla="*/ 71 h 489"/>
                    <a:gd name="T12" fmla="*/ 197 w 251"/>
                    <a:gd name="T13" fmla="*/ 71 h 489"/>
                    <a:gd name="T14" fmla="*/ 199 w 251"/>
                    <a:gd name="T15" fmla="*/ 102 h 489"/>
                    <a:gd name="T16" fmla="*/ 218 w 251"/>
                    <a:gd name="T17" fmla="*/ 122 h 489"/>
                    <a:gd name="T18" fmla="*/ 213 w 251"/>
                    <a:gd name="T19" fmla="*/ 137 h 489"/>
                    <a:gd name="T20" fmla="*/ 216 w 251"/>
                    <a:gd name="T21" fmla="*/ 172 h 489"/>
                    <a:gd name="T22" fmla="*/ 224 w 251"/>
                    <a:gd name="T23" fmla="*/ 180 h 489"/>
                    <a:gd name="T24" fmla="*/ 222 w 251"/>
                    <a:gd name="T25" fmla="*/ 207 h 489"/>
                    <a:gd name="T26" fmla="*/ 238 w 251"/>
                    <a:gd name="T27" fmla="*/ 207 h 489"/>
                    <a:gd name="T28" fmla="*/ 251 w 251"/>
                    <a:gd name="T29" fmla="*/ 213 h 489"/>
                    <a:gd name="T30" fmla="*/ 248 w 251"/>
                    <a:gd name="T31" fmla="*/ 261 h 489"/>
                    <a:gd name="T32" fmla="*/ 228 w 251"/>
                    <a:gd name="T33" fmla="*/ 276 h 489"/>
                    <a:gd name="T34" fmla="*/ 239 w 251"/>
                    <a:gd name="T35" fmla="*/ 307 h 489"/>
                    <a:gd name="T36" fmla="*/ 232 w 251"/>
                    <a:gd name="T37" fmla="*/ 355 h 489"/>
                    <a:gd name="T38" fmla="*/ 239 w 251"/>
                    <a:gd name="T39" fmla="*/ 370 h 489"/>
                    <a:gd name="T40" fmla="*/ 234 w 251"/>
                    <a:gd name="T41" fmla="*/ 383 h 489"/>
                    <a:gd name="T42" fmla="*/ 248 w 251"/>
                    <a:gd name="T43" fmla="*/ 403 h 489"/>
                    <a:gd name="T44" fmla="*/ 248 w 251"/>
                    <a:gd name="T45" fmla="*/ 450 h 489"/>
                    <a:gd name="T46" fmla="*/ 238 w 251"/>
                    <a:gd name="T47" fmla="*/ 453 h 489"/>
                    <a:gd name="T48" fmla="*/ 174 w 251"/>
                    <a:gd name="T49" fmla="*/ 489 h 489"/>
                    <a:gd name="T50" fmla="*/ 164 w 251"/>
                    <a:gd name="T51" fmla="*/ 479 h 489"/>
                    <a:gd name="T52" fmla="*/ 122 w 251"/>
                    <a:gd name="T53" fmla="*/ 459 h 489"/>
                    <a:gd name="T54" fmla="*/ 74 w 251"/>
                    <a:gd name="T55" fmla="*/ 435 h 489"/>
                    <a:gd name="T56" fmla="*/ 59 w 251"/>
                    <a:gd name="T57" fmla="*/ 410 h 489"/>
                    <a:gd name="T58" fmla="*/ 38 w 251"/>
                    <a:gd name="T59" fmla="*/ 405 h 489"/>
                    <a:gd name="T60" fmla="*/ 36 w 251"/>
                    <a:gd name="T61" fmla="*/ 385 h 489"/>
                    <a:gd name="T62" fmla="*/ 34 w 251"/>
                    <a:gd name="T63" fmla="*/ 370 h 489"/>
                    <a:gd name="T64" fmla="*/ 8 w 251"/>
                    <a:gd name="T65" fmla="*/ 350 h 489"/>
                    <a:gd name="T66" fmla="*/ 8 w 251"/>
                    <a:gd name="T67" fmla="*/ 312 h 489"/>
                    <a:gd name="T68" fmla="*/ 23 w 251"/>
                    <a:gd name="T69" fmla="*/ 295 h 489"/>
                    <a:gd name="T70" fmla="*/ 23 w 251"/>
                    <a:gd name="T71" fmla="*/ 276 h 489"/>
                    <a:gd name="T72" fmla="*/ 36 w 251"/>
                    <a:gd name="T73" fmla="*/ 252 h 489"/>
                    <a:gd name="T74" fmla="*/ 29 w 251"/>
                    <a:gd name="T75" fmla="*/ 232 h 489"/>
                    <a:gd name="T76" fmla="*/ 0 w 251"/>
                    <a:gd name="T77" fmla="*/ 196 h 489"/>
                    <a:gd name="T78" fmla="*/ 9 w 251"/>
                    <a:gd name="T79" fmla="*/ 176 h 489"/>
                    <a:gd name="T80" fmla="*/ 8 w 251"/>
                    <a:gd name="T81" fmla="*/ 157 h 489"/>
                    <a:gd name="T82" fmla="*/ 23 w 251"/>
                    <a:gd name="T83" fmla="*/ 146 h 489"/>
                    <a:gd name="T84" fmla="*/ 18 w 251"/>
                    <a:gd name="T85" fmla="*/ 124 h 489"/>
                    <a:gd name="T86" fmla="*/ 29 w 251"/>
                    <a:gd name="T87" fmla="*/ 107 h 489"/>
                    <a:gd name="T88" fmla="*/ 21 w 251"/>
                    <a:gd name="T89" fmla="*/ 97 h 489"/>
                    <a:gd name="T90" fmla="*/ 29 w 251"/>
                    <a:gd name="T91" fmla="*/ 63 h 489"/>
                    <a:gd name="T92" fmla="*/ 26 w 251"/>
                    <a:gd name="T93" fmla="*/ 13 h 489"/>
                    <a:gd name="T94" fmla="*/ 55 w 251"/>
                    <a:gd name="T95" fmla="*/ 5 h 489"/>
                    <a:gd name="T96" fmla="*/ 83 w 251"/>
                    <a:gd name="T9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 h="489">
                      <a:moveTo>
                        <a:pt x="83" y="0"/>
                      </a:moveTo>
                      <a:lnTo>
                        <a:pt x="113" y="7"/>
                      </a:lnTo>
                      <a:lnTo>
                        <a:pt x="135" y="46"/>
                      </a:lnTo>
                      <a:lnTo>
                        <a:pt x="138" y="89"/>
                      </a:lnTo>
                      <a:lnTo>
                        <a:pt x="144" y="102"/>
                      </a:lnTo>
                      <a:lnTo>
                        <a:pt x="183" y="71"/>
                      </a:lnTo>
                      <a:lnTo>
                        <a:pt x="197" y="71"/>
                      </a:lnTo>
                      <a:lnTo>
                        <a:pt x="199" y="102"/>
                      </a:lnTo>
                      <a:lnTo>
                        <a:pt x="218" y="122"/>
                      </a:lnTo>
                      <a:lnTo>
                        <a:pt x="213" y="137"/>
                      </a:lnTo>
                      <a:lnTo>
                        <a:pt x="216" y="172"/>
                      </a:lnTo>
                      <a:lnTo>
                        <a:pt x="224" y="180"/>
                      </a:lnTo>
                      <a:lnTo>
                        <a:pt x="222" y="207"/>
                      </a:lnTo>
                      <a:lnTo>
                        <a:pt x="238" y="207"/>
                      </a:lnTo>
                      <a:lnTo>
                        <a:pt x="251" y="213"/>
                      </a:lnTo>
                      <a:lnTo>
                        <a:pt x="248" y="261"/>
                      </a:lnTo>
                      <a:lnTo>
                        <a:pt x="228" y="276"/>
                      </a:lnTo>
                      <a:lnTo>
                        <a:pt x="239" y="307"/>
                      </a:lnTo>
                      <a:lnTo>
                        <a:pt x="232" y="355"/>
                      </a:lnTo>
                      <a:lnTo>
                        <a:pt x="239" y="370"/>
                      </a:lnTo>
                      <a:lnTo>
                        <a:pt x="234" y="383"/>
                      </a:lnTo>
                      <a:lnTo>
                        <a:pt x="248" y="403"/>
                      </a:lnTo>
                      <a:lnTo>
                        <a:pt x="248" y="450"/>
                      </a:lnTo>
                      <a:lnTo>
                        <a:pt x="238" y="453"/>
                      </a:lnTo>
                      <a:lnTo>
                        <a:pt x="174" y="489"/>
                      </a:lnTo>
                      <a:lnTo>
                        <a:pt x="164" y="479"/>
                      </a:lnTo>
                      <a:lnTo>
                        <a:pt x="122" y="459"/>
                      </a:lnTo>
                      <a:lnTo>
                        <a:pt x="74" y="435"/>
                      </a:lnTo>
                      <a:lnTo>
                        <a:pt x="59" y="410"/>
                      </a:lnTo>
                      <a:lnTo>
                        <a:pt x="38" y="405"/>
                      </a:lnTo>
                      <a:lnTo>
                        <a:pt x="36" y="385"/>
                      </a:lnTo>
                      <a:lnTo>
                        <a:pt x="34" y="370"/>
                      </a:lnTo>
                      <a:lnTo>
                        <a:pt x="8" y="350"/>
                      </a:lnTo>
                      <a:lnTo>
                        <a:pt x="8" y="312"/>
                      </a:lnTo>
                      <a:lnTo>
                        <a:pt x="23" y="295"/>
                      </a:lnTo>
                      <a:lnTo>
                        <a:pt x="23" y="276"/>
                      </a:lnTo>
                      <a:lnTo>
                        <a:pt x="36" y="252"/>
                      </a:lnTo>
                      <a:lnTo>
                        <a:pt x="29" y="232"/>
                      </a:lnTo>
                      <a:lnTo>
                        <a:pt x="0" y="196"/>
                      </a:lnTo>
                      <a:lnTo>
                        <a:pt x="9" y="176"/>
                      </a:lnTo>
                      <a:lnTo>
                        <a:pt x="8" y="157"/>
                      </a:lnTo>
                      <a:lnTo>
                        <a:pt x="23" y="146"/>
                      </a:lnTo>
                      <a:lnTo>
                        <a:pt x="18" y="124"/>
                      </a:lnTo>
                      <a:lnTo>
                        <a:pt x="29" y="107"/>
                      </a:lnTo>
                      <a:lnTo>
                        <a:pt x="21" y="97"/>
                      </a:lnTo>
                      <a:lnTo>
                        <a:pt x="29" y="63"/>
                      </a:lnTo>
                      <a:lnTo>
                        <a:pt x="26" y="13"/>
                      </a:lnTo>
                      <a:lnTo>
                        <a:pt x="55" y="5"/>
                      </a:lnTo>
                      <a:lnTo>
                        <a:pt x="8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6" name="Freeform 71">
                  <a:extLst>
                    <a:ext uri="{FF2B5EF4-FFF2-40B4-BE49-F238E27FC236}">
                      <a16:creationId xmlns:a16="http://schemas.microsoft.com/office/drawing/2014/main" id="{9795EE40-8C1D-49CD-B6AD-3593C9A0F777}"/>
                    </a:ext>
                  </a:extLst>
                </p:cNvPr>
                <p:cNvSpPr>
                  <a:spLocks/>
                </p:cNvSpPr>
                <p:nvPr/>
              </p:nvSpPr>
              <p:spPr bwMode="auto">
                <a:xfrm>
                  <a:off x="6683376" y="1374776"/>
                  <a:ext cx="747713" cy="754063"/>
                </a:xfrm>
                <a:custGeom>
                  <a:avLst/>
                  <a:gdLst>
                    <a:gd name="T0" fmla="*/ 42 w 471"/>
                    <a:gd name="T1" fmla="*/ 0 h 475"/>
                    <a:gd name="T2" fmla="*/ 84 w 471"/>
                    <a:gd name="T3" fmla="*/ 0 h 475"/>
                    <a:gd name="T4" fmla="*/ 145 w 471"/>
                    <a:gd name="T5" fmla="*/ 27 h 475"/>
                    <a:gd name="T6" fmla="*/ 142 w 471"/>
                    <a:gd name="T7" fmla="*/ 49 h 475"/>
                    <a:gd name="T8" fmla="*/ 148 w 471"/>
                    <a:gd name="T9" fmla="*/ 82 h 475"/>
                    <a:gd name="T10" fmla="*/ 133 w 471"/>
                    <a:gd name="T11" fmla="*/ 95 h 475"/>
                    <a:gd name="T12" fmla="*/ 158 w 471"/>
                    <a:gd name="T13" fmla="*/ 134 h 475"/>
                    <a:gd name="T14" fmla="*/ 151 w 471"/>
                    <a:gd name="T15" fmla="*/ 148 h 475"/>
                    <a:gd name="T16" fmla="*/ 148 w 471"/>
                    <a:gd name="T17" fmla="*/ 198 h 475"/>
                    <a:gd name="T18" fmla="*/ 163 w 471"/>
                    <a:gd name="T19" fmla="*/ 205 h 475"/>
                    <a:gd name="T20" fmla="*/ 182 w 471"/>
                    <a:gd name="T21" fmla="*/ 229 h 475"/>
                    <a:gd name="T22" fmla="*/ 234 w 471"/>
                    <a:gd name="T23" fmla="*/ 247 h 475"/>
                    <a:gd name="T24" fmla="*/ 241 w 471"/>
                    <a:gd name="T25" fmla="*/ 279 h 475"/>
                    <a:gd name="T26" fmla="*/ 279 w 471"/>
                    <a:gd name="T27" fmla="*/ 299 h 475"/>
                    <a:gd name="T28" fmla="*/ 318 w 471"/>
                    <a:gd name="T29" fmla="*/ 302 h 475"/>
                    <a:gd name="T30" fmla="*/ 374 w 471"/>
                    <a:gd name="T31" fmla="*/ 342 h 475"/>
                    <a:gd name="T32" fmla="*/ 423 w 471"/>
                    <a:gd name="T33" fmla="*/ 342 h 475"/>
                    <a:gd name="T34" fmla="*/ 471 w 471"/>
                    <a:gd name="T35" fmla="*/ 387 h 475"/>
                    <a:gd name="T36" fmla="*/ 443 w 471"/>
                    <a:gd name="T37" fmla="*/ 395 h 475"/>
                    <a:gd name="T38" fmla="*/ 397 w 471"/>
                    <a:gd name="T39" fmla="*/ 435 h 475"/>
                    <a:gd name="T40" fmla="*/ 372 w 471"/>
                    <a:gd name="T41" fmla="*/ 436 h 475"/>
                    <a:gd name="T42" fmla="*/ 348 w 471"/>
                    <a:gd name="T43" fmla="*/ 413 h 475"/>
                    <a:gd name="T44" fmla="*/ 321 w 471"/>
                    <a:gd name="T45" fmla="*/ 438 h 475"/>
                    <a:gd name="T46" fmla="*/ 301 w 471"/>
                    <a:gd name="T47" fmla="*/ 436 h 475"/>
                    <a:gd name="T48" fmla="*/ 285 w 471"/>
                    <a:gd name="T49" fmla="*/ 448 h 475"/>
                    <a:gd name="T50" fmla="*/ 266 w 471"/>
                    <a:gd name="T51" fmla="*/ 446 h 475"/>
                    <a:gd name="T52" fmla="*/ 231 w 471"/>
                    <a:gd name="T53" fmla="*/ 458 h 475"/>
                    <a:gd name="T54" fmla="*/ 219 w 471"/>
                    <a:gd name="T55" fmla="*/ 457 h 475"/>
                    <a:gd name="T56" fmla="*/ 205 w 471"/>
                    <a:gd name="T57" fmla="*/ 470 h 475"/>
                    <a:gd name="T58" fmla="*/ 180 w 471"/>
                    <a:gd name="T59" fmla="*/ 475 h 475"/>
                    <a:gd name="T60" fmla="*/ 152 w 471"/>
                    <a:gd name="T61" fmla="*/ 465 h 475"/>
                    <a:gd name="T62" fmla="*/ 146 w 471"/>
                    <a:gd name="T63" fmla="*/ 458 h 475"/>
                    <a:gd name="T64" fmla="*/ 143 w 471"/>
                    <a:gd name="T65" fmla="*/ 423 h 475"/>
                    <a:gd name="T66" fmla="*/ 136 w 471"/>
                    <a:gd name="T67" fmla="*/ 426 h 475"/>
                    <a:gd name="T68" fmla="*/ 113 w 471"/>
                    <a:gd name="T69" fmla="*/ 428 h 475"/>
                    <a:gd name="T70" fmla="*/ 113 w 471"/>
                    <a:gd name="T71" fmla="*/ 381 h 475"/>
                    <a:gd name="T72" fmla="*/ 99 w 471"/>
                    <a:gd name="T73" fmla="*/ 361 h 475"/>
                    <a:gd name="T74" fmla="*/ 104 w 471"/>
                    <a:gd name="T75" fmla="*/ 348 h 475"/>
                    <a:gd name="T76" fmla="*/ 97 w 471"/>
                    <a:gd name="T77" fmla="*/ 333 h 475"/>
                    <a:gd name="T78" fmla="*/ 104 w 471"/>
                    <a:gd name="T79" fmla="*/ 285 h 475"/>
                    <a:gd name="T80" fmla="*/ 93 w 471"/>
                    <a:gd name="T81" fmla="*/ 254 h 475"/>
                    <a:gd name="T82" fmla="*/ 113 w 471"/>
                    <a:gd name="T83" fmla="*/ 239 h 475"/>
                    <a:gd name="T84" fmla="*/ 116 w 471"/>
                    <a:gd name="T85" fmla="*/ 191 h 475"/>
                    <a:gd name="T86" fmla="*/ 103 w 471"/>
                    <a:gd name="T87" fmla="*/ 185 h 475"/>
                    <a:gd name="T88" fmla="*/ 87 w 471"/>
                    <a:gd name="T89" fmla="*/ 185 h 475"/>
                    <a:gd name="T90" fmla="*/ 89 w 471"/>
                    <a:gd name="T91" fmla="*/ 158 h 475"/>
                    <a:gd name="T92" fmla="*/ 81 w 471"/>
                    <a:gd name="T93" fmla="*/ 150 h 475"/>
                    <a:gd name="T94" fmla="*/ 78 w 471"/>
                    <a:gd name="T95" fmla="*/ 115 h 475"/>
                    <a:gd name="T96" fmla="*/ 83 w 471"/>
                    <a:gd name="T97" fmla="*/ 100 h 475"/>
                    <a:gd name="T98" fmla="*/ 64 w 471"/>
                    <a:gd name="T99" fmla="*/ 80 h 475"/>
                    <a:gd name="T100" fmla="*/ 62 w 471"/>
                    <a:gd name="T101" fmla="*/ 49 h 475"/>
                    <a:gd name="T102" fmla="*/ 48 w 471"/>
                    <a:gd name="T103" fmla="*/ 49 h 475"/>
                    <a:gd name="T104" fmla="*/ 9 w 471"/>
                    <a:gd name="T105" fmla="*/ 80 h 475"/>
                    <a:gd name="T106" fmla="*/ 3 w 471"/>
                    <a:gd name="T107" fmla="*/ 67 h 475"/>
                    <a:gd name="T108" fmla="*/ 0 w 471"/>
                    <a:gd name="T109" fmla="*/ 24 h 475"/>
                    <a:gd name="T110" fmla="*/ 32 w 471"/>
                    <a:gd name="T111" fmla="*/ 15 h 475"/>
                    <a:gd name="T112" fmla="*/ 42 w 471"/>
                    <a:gd name="T113"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1" h="475">
                      <a:moveTo>
                        <a:pt x="42" y="0"/>
                      </a:moveTo>
                      <a:lnTo>
                        <a:pt x="84" y="0"/>
                      </a:lnTo>
                      <a:lnTo>
                        <a:pt x="145" y="27"/>
                      </a:lnTo>
                      <a:lnTo>
                        <a:pt x="142" y="49"/>
                      </a:lnTo>
                      <a:lnTo>
                        <a:pt x="148" y="82"/>
                      </a:lnTo>
                      <a:lnTo>
                        <a:pt x="133" y="95"/>
                      </a:lnTo>
                      <a:lnTo>
                        <a:pt x="158" y="134"/>
                      </a:lnTo>
                      <a:lnTo>
                        <a:pt x="151" y="148"/>
                      </a:lnTo>
                      <a:lnTo>
                        <a:pt x="148" y="198"/>
                      </a:lnTo>
                      <a:lnTo>
                        <a:pt x="163" y="205"/>
                      </a:lnTo>
                      <a:lnTo>
                        <a:pt x="182" y="229"/>
                      </a:lnTo>
                      <a:lnTo>
                        <a:pt x="234" y="247"/>
                      </a:lnTo>
                      <a:lnTo>
                        <a:pt x="241" y="279"/>
                      </a:lnTo>
                      <a:lnTo>
                        <a:pt x="279" y="299"/>
                      </a:lnTo>
                      <a:lnTo>
                        <a:pt x="318" y="302"/>
                      </a:lnTo>
                      <a:lnTo>
                        <a:pt x="374" y="342"/>
                      </a:lnTo>
                      <a:lnTo>
                        <a:pt x="423" y="342"/>
                      </a:lnTo>
                      <a:lnTo>
                        <a:pt x="471" y="387"/>
                      </a:lnTo>
                      <a:lnTo>
                        <a:pt x="443" y="395"/>
                      </a:lnTo>
                      <a:lnTo>
                        <a:pt x="397" y="435"/>
                      </a:lnTo>
                      <a:lnTo>
                        <a:pt x="372" y="436"/>
                      </a:lnTo>
                      <a:lnTo>
                        <a:pt x="348" y="413"/>
                      </a:lnTo>
                      <a:lnTo>
                        <a:pt x="321" y="438"/>
                      </a:lnTo>
                      <a:lnTo>
                        <a:pt x="301" y="436"/>
                      </a:lnTo>
                      <a:lnTo>
                        <a:pt x="285" y="448"/>
                      </a:lnTo>
                      <a:lnTo>
                        <a:pt x="266" y="446"/>
                      </a:lnTo>
                      <a:lnTo>
                        <a:pt x="231" y="458"/>
                      </a:lnTo>
                      <a:lnTo>
                        <a:pt x="219" y="457"/>
                      </a:lnTo>
                      <a:lnTo>
                        <a:pt x="205" y="470"/>
                      </a:lnTo>
                      <a:lnTo>
                        <a:pt x="180" y="475"/>
                      </a:lnTo>
                      <a:lnTo>
                        <a:pt x="152" y="465"/>
                      </a:lnTo>
                      <a:lnTo>
                        <a:pt x="146" y="458"/>
                      </a:lnTo>
                      <a:lnTo>
                        <a:pt x="143" y="423"/>
                      </a:lnTo>
                      <a:lnTo>
                        <a:pt x="136" y="426"/>
                      </a:lnTo>
                      <a:lnTo>
                        <a:pt x="113" y="428"/>
                      </a:lnTo>
                      <a:lnTo>
                        <a:pt x="113" y="381"/>
                      </a:lnTo>
                      <a:lnTo>
                        <a:pt x="99" y="361"/>
                      </a:lnTo>
                      <a:lnTo>
                        <a:pt x="104" y="348"/>
                      </a:lnTo>
                      <a:lnTo>
                        <a:pt x="97" y="333"/>
                      </a:lnTo>
                      <a:lnTo>
                        <a:pt x="104" y="285"/>
                      </a:lnTo>
                      <a:lnTo>
                        <a:pt x="93" y="254"/>
                      </a:lnTo>
                      <a:lnTo>
                        <a:pt x="113" y="239"/>
                      </a:lnTo>
                      <a:lnTo>
                        <a:pt x="116" y="191"/>
                      </a:lnTo>
                      <a:lnTo>
                        <a:pt x="103" y="185"/>
                      </a:lnTo>
                      <a:lnTo>
                        <a:pt x="87" y="185"/>
                      </a:lnTo>
                      <a:lnTo>
                        <a:pt x="89" y="158"/>
                      </a:lnTo>
                      <a:lnTo>
                        <a:pt x="81" y="150"/>
                      </a:lnTo>
                      <a:lnTo>
                        <a:pt x="78" y="115"/>
                      </a:lnTo>
                      <a:lnTo>
                        <a:pt x="83" y="100"/>
                      </a:lnTo>
                      <a:lnTo>
                        <a:pt x="64" y="80"/>
                      </a:lnTo>
                      <a:lnTo>
                        <a:pt x="62" y="49"/>
                      </a:lnTo>
                      <a:lnTo>
                        <a:pt x="48" y="49"/>
                      </a:lnTo>
                      <a:lnTo>
                        <a:pt x="9" y="80"/>
                      </a:lnTo>
                      <a:lnTo>
                        <a:pt x="3" y="67"/>
                      </a:lnTo>
                      <a:lnTo>
                        <a:pt x="0" y="24"/>
                      </a:lnTo>
                      <a:lnTo>
                        <a:pt x="32" y="15"/>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7" name="Freeform 76">
                  <a:extLst>
                    <a:ext uri="{FF2B5EF4-FFF2-40B4-BE49-F238E27FC236}">
                      <a16:creationId xmlns:a16="http://schemas.microsoft.com/office/drawing/2014/main" id="{54FB31C5-7400-43D8-B7C8-6EBA579985B3}"/>
                    </a:ext>
                  </a:extLst>
                </p:cNvPr>
                <p:cNvSpPr>
                  <a:spLocks/>
                </p:cNvSpPr>
                <p:nvPr/>
              </p:nvSpPr>
              <p:spPr bwMode="auto">
                <a:xfrm>
                  <a:off x="7386638" y="2116138"/>
                  <a:ext cx="323850" cy="542925"/>
                </a:xfrm>
                <a:custGeom>
                  <a:avLst/>
                  <a:gdLst>
                    <a:gd name="T0" fmla="*/ 63 w 204"/>
                    <a:gd name="T1" fmla="*/ 0 h 342"/>
                    <a:gd name="T2" fmla="*/ 127 w 204"/>
                    <a:gd name="T3" fmla="*/ 20 h 342"/>
                    <a:gd name="T4" fmla="*/ 183 w 204"/>
                    <a:gd name="T5" fmla="*/ 62 h 342"/>
                    <a:gd name="T6" fmla="*/ 188 w 204"/>
                    <a:gd name="T7" fmla="*/ 129 h 342"/>
                    <a:gd name="T8" fmla="*/ 174 w 204"/>
                    <a:gd name="T9" fmla="*/ 206 h 342"/>
                    <a:gd name="T10" fmla="*/ 182 w 204"/>
                    <a:gd name="T11" fmla="*/ 235 h 342"/>
                    <a:gd name="T12" fmla="*/ 204 w 204"/>
                    <a:gd name="T13" fmla="*/ 263 h 342"/>
                    <a:gd name="T14" fmla="*/ 178 w 204"/>
                    <a:gd name="T15" fmla="*/ 300 h 342"/>
                    <a:gd name="T16" fmla="*/ 177 w 204"/>
                    <a:gd name="T17" fmla="*/ 317 h 342"/>
                    <a:gd name="T18" fmla="*/ 143 w 204"/>
                    <a:gd name="T19" fmla="*/ 330 h 342"/>
                    <a:gd name="T20" fmla="*/ 108 w 204"/>
                    <a:gd name="T21" fmla="*/ 335 h 342"/>
                    <a:gd name="T22" fmla="*/ 103 w 204"/>
                    <a:gd name="T23" fmla="*/ 342 h 342"/>
                    <a:gd name="T24" fmla="*/ 83 w 204"/>
                    <a:gd name="T25" fmla="*/ 320 h 342"/>
                    <a:gd name="T26" fmla="*/ 79 w 204"/>
                    <a:gd name="T27" fmla="*/ 290 h 342"/>
                    <a:gd name="T28" fmla="*/ 51 w 204"/>
                    <a:gd name="T29" fmla="*/ 272 h 342"/>
                    <a:gd name="T30" fmla="*/ 46 w 204"/>
                    <a:gd name="T31" fmla="*/ 256 h 342"/>
                    <a:gd name="T32" fmla="*/ 24 w 204"/>
                    <a:gd name="T33" fmla="*/ 222 h 342"/>
                    <a:gd name="T34" fmla="*/ 0 w 204"/>
                    <a:gd name="T35" fmla="*/ 205 h 342"/>
                    <a:gd name="T36" fmla="*/ 13 w 204"/>
                    <a:gd name="T37" fmla="*/ 136 h 342"/>
                    <a:gd name="T38" fmla="*/ 29 w 204"/>
                    <a:gd name="T39" fmla="*/ 100 h 342"/>
                    <a:gd name="T40" fmla="*/ 51 w 204"/>
                    <a:gd name="T41" fmla="*/ 23 h 342"/>
                    <a:gd name="T42" fmla="*/ 63 w 204"/>
                    <a:gd name="T43"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342">
                      <a:moveTo>
                        <a:pt x="63" y="0"/>
                      </a:moveTo>
                      <a:lnTo>
                        <a:pt x="127" y="20"/>
                      </a:lnTo>
                      <a:lnTo>
                        <a:pt x="183" y="62"/>
                      </a:lnTo>
                      <a:lnTo>
                        <a:pt x="188" y="129"/>
                      </a:lnTo>
                      <a:lnTo>
                        <a:pt x="174" y="206"/>
                      </a:lnTo>
                      <a:lnTo>
                        <a:pt x="182" y="235"/>
                      </a:lnTo>
                      <a:lnTo>
                        <a:pt x="204" y="263"/>
                      </a:lnTo>
                      <a:lnTo>
                        <a:pt x="178" y="300"/>
                      </a:lnTo>
                      <a:lnTo>
                        <a:pt x="177" y="317"/>
                      </a:lnTo>
                      <a:lnTo>
                        <a:pt x="143" y="330"/>
                      </a:lnTo>
                      <a:lnTo>
                        <a:pt x="108" y="335"/>
                      </a:lnTo>
                      <a:lnTo>
                        <a:pt x="103" y="342"/>
                      </a:lnTo>
                      <a:lnTo>
                        <a:pt x="83" y="320"/>
                      </a:lnTo>
                      <a:lnTo>
                        <a:pt x="79" y="290"/>
                      </a:lnTo>
                      <a:lnTo>
                        <a:pt x="51" y="272"/>
                      </a:lnTo>
                      <a:lnTo>
                        <a:pt x="46" y="256"/>
                      </a:lnTo>
                      <a:lnTo>
                        <a:pt x="24" y="222"/>
                      </a:lnTo>
                      <a:lnTo>
                        <a:pt x="0" y="205"/>
                      </a:lnTo>
                      <a:lnTo>
                        <a:pt x="13" y="136"/>
                      </a:lnTo>
                      <a:lnTo>
                        <a:pt x="29" y="100"/>
                      </a:lnTo>
                      <a:lnTo>
                        <a:pt x="51" y="23"/>
                      </a:lnTo>
                      <a:lnTo>
                        <a:pt x="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8" name="Freeform 77">
                  <a:extLst>
                    <a:ext uri="{FF2B5EF4-FFF2-40B4-BE49-F238E27FC236}">
                      <a16:creationId xmlns:a16="http://schemas.microsoft.com/office/drawing/2014/main" id="{B31CF23C-B414-4768-BD61-3EF1D5F06BD3}"/>
                    </a:ext>
                  </a:extLst>
                </p:cNvPr>
                <p:cNvSpPr>
                  <a:spLocks/>
                </p:cNvSpPr>
                <p:nvPr/>
              </p:nvSpPr>
              <p:spPr bwMode="auto">
                <a:xfrm>
                  <a:off x="7318376" y="1595438"/>
                  <a:ext cx="549275" cy="619125"/>
                </a:xfrm>
                <a:custGeom>
                  <a:avLst/>
                  <a:gdLst>
                    <a:gd name="T0" fmla="*/ 286 w 346"/>
                    <a:gd name="T1" fmla="*/ 0 h 390"/>
                    <a:gd name="T2" fmla="*/ 323 w 346"/>
                    <a:gd name="T3" fmla="*/ 10 h 390"/>
                    <a:gd name="T4" fmla="*/ 346 w 346"/>
                    <a:gd name="T5" fmla="*/ 27 h 390"/>
                    <a:gd name="T6" fmla="*/ 304 w 346"/>
                    <a:gd name="T7" fmla="*/ 118 h 390"/>
                    <a:gd name="T8" fmla="*/ 257 w 346"/>
                    <a:gd name="T9" fmla="*/ 178 h 390"/>
                    <a:gd name="T10" fmla="*/ 254 w 346"/>
                    <a:gd name="T11" fmla="*/ 229 h 390"/>
                    <a:gd name="T12" fmla="*/ 242 w 346"/>
                    <a:gd name="T13" fmla="*/ 311 h 390"/>
                    <a:gd name="T14" fmla="*/ 225 w 346"/>
                    <a:gd name="T15" fmla="*/ 373 h 390"/>
                    <a:gd name="T16" fmla="*/ 226 w 346"/>
                    <a:gd name="T17" fmla="*/ 390 h 390"/>
                    <a:gd name="T18" fmla="*/ 170 w 346"/>
                    <a:gd name="T19" fmla="*/ 348 h 390"/>
                    <a:gd name="T20" fmla="*/ 106 w 346"/>
                    <a:gd name="T21" fmla="*/ 328 h 390"/>
                    <a:gd name="T22" fmla="*/ 101 w 346"/>
                    <a:gd name="T23" fmla="*/ 311 h 390"/>
                    <a:gd name="T24" fmla="*/ 79 w 346"/>
                    <a:gd name="T25" fmla="*/ 311 h 390"/>
                    <a:gd name="T26" fmla="*/ 74 w 346"/>
                    <a:gd name="T27" fmla="*/ 269 h 390"/>
                    <a:gd name="T28" fmla="*/ 71 w 346"/>
                    <a:gd name="T29" fmla="*/ 248 h 390"/>
                    <a:gd name="T30" fmla="*/ 107 w 346"/>
                    <a:gd name="T31" fmla="*/ 195 h 390"/>
                    <a:gd name="T32" fmla="*/ 109 w 346"/>
                    <a:gd name="T33" fmla="*/ 153 h 390"/>
                    <a:gd name="T34" fmla="*/ 116 w 346"/>
                    <a:gd name="T35" fmla="*/ 143 h 390"/>
                    <a:gd name="T36" fmla="*/ 116 w 346"/>
                    <a:gd name="T37" fmla="*/ 136 h 390"/>
                    <a:gd name="T38" fmla="*/ 97 w 346"/>
                    <a:gd name="T39" fmla="*/ 125 h 390"/>
                    <a:gd name="T40" fmla="*/ 103 w 346"/>
                    <a:gd name="T41" fmla="*/ 113 h 390"/>
                    <a:gd name="T42" fmla="*/ 101 w 346"/>
                    <a:gd name="T43" fmla="*/ 108 h 390"/>
                    <a:gd name="T44" fmla="*/ 78 w 346"/>
                    <a:gd name="T45" fmla="*/ 113 h 390"/>
                    <a:gd name="T46" fmla="*/ 67 w 346"/>
                    <a:gd name="T47" fmla="*/ 108 h 390"/>
                    <a:gd name="T48" fmla="*/ 38 w 346"/>
                    <a:gd name="T49" fmla="*/ 130 h 390"/>
                    <a:gd name="T50" fmla="*/ 24 w 346"/>
                    <a:gd name="T51" fmla="*/ 99 h 390"/>
                    <a:gd name="T52" fmla="*/ 0 w 346"/>
                    <a:gd name="T53" fmla="*/ 90 h 390"/>
                    <a:gd name="T54" fmla="*/ 0 w 346"/>
                    <a:gd name="T55" fmla="*/ 76 h 390"/>
                    <a:gd name="T56" fmla="*/ 5 w 346"/>
                    <a:gd name="T57" fmla="*/ 70 h 390"/>
                    <a:gd name="T58" fmla="*/ 17 w 346"/>
                    <a:gd name="T59" fmla="*/ 70 h 390"/>
                    <a:gd name="T60" fmla="*/ 23 w 346"/>
                    <a:gd name="T61" fmla="*/ 60 h 390"/>
                    <a:gd name="T62" fmla="*/ 35 w 346"/>
                    <a:gd name="T63" fmla="*/ 60 h 390"/>
                    <a:gd name="T64" fmla="*/ 39 w 346"/>
                    <a:gd name="T65" fmla="*/ 31 h 390"/>
                    <a:gd name="T66" fmla="*/ 119 w 346"/>
                    <a:gd name="T67" fmla="*/ 56 h 390"/>
                    <a:gd name="T68" fmla="*/ 142 w 346"/>
                    <a:gd name="T69" fmla="*/ 50 h 390"/>
                    <a:gd name="T70" fmla="*/ 167 w 346"/>
                    <a:gd name="T71" fmla="*/ 51 h 390"/>
                    <a:gd name="T72" fmla="*/ 182 w 346"/>
                    <a:gd name="T73" fmla="*/ 32 h 390"/>
                    <a:gd name="T74" fmla="*/ 201 w 346"/>
                    <a:gd name="T75" fmla="*/ 9 h 390"/>
                    <a:gd name="T76" fmla="*/ 286 w 346"/>
                    <a:gd name="T7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6" h="390">
                      <a:moveTo>
                        <a:pt x="286" y="0"/>
                      </a:moveTo>
                      <a:lnTo>
                        <a:pt x="323" y="10"/>
                      </a:lnTo>
                      <a:lnTo>
                        <a:pt x="346" y="27"/>
                      </a:lnTo>
                      <a:lnTo>
                        <a:pt x="304" y="118"/>
                      </a:lnTo>
                      <a:lnTo>
                        <a:pt x="257" y="178"/>
                      </a:lnTo>
                      <a:lnTo>
                        <a:pt x="254" y="229"/>
                      </a:lnTo>
                      <a:lnTo>
                        <a:pt x="242" y="311"/>
                      </a:lnTo>
                      <a:lnTo>
                        <a:pt x="225" y="373"/>
                      </a:lnTo>
                      <a:lnTo>
                        <a:pt x="226" y="390"/>
                      </a:lnTo>
                      <a:lnTo>
                        <a:pt x="170" y="348"/>
                      </a:lnTo>
                      <a:lnTo>
                        <a:pt x="106" y="328"/>
                      </a:lnTo>
                      <a:lnTo>
                        <a:pt x="101" y="311"/>
                      </a:lnTo>
                      <a:lnTo>
                        <a:pt x="79" y="311"/>
                      </a:lnTo>
                      <a:lnTo>
                        <a:pt x="74" y="269"/>
                      </a:lnTo>
                      <a:lnTo>
                        <a:pt x="71" y="248"/>
                      </a:lnTo>
                      <a:lnTo>
                        <a:pt x="107" y="195"/>
                      </a:lnTo>
                      <a:lnTo>
                        <a:pt x="109" y="153"/>
                      </a:lnTo>
                      <a:lnTo>
                        <a:pt x="116" y="143"/>
                      </a:lnTo>
                      <a:lnTo>
                        <a:pt x="116" y="136"/>
                      </a:lnTo>
                      <a:lnTo>
                        <a:pt x="97" y="125"/>
                      </a:lnTo>
                      <a:lnTo>
                        <a:pt x="103" y="113"/>
                      </a:lnTo>
                      <a:lnTo>
                        <a:pt x="101" y="108"/>
                      </a:lnTo>
                      <a:lnTo>
                        <a:pt x="78" y="113"/>
                      </a:lnTo>
                      <a:lnTo>
                        <a:pt x="67" y="108"/>
                      </a:lnTo>
                      <a:lnTo>
                        <a:pt x="38" y="130"/>
                      </a:lnTo>
                      <a:lnTo>
                        <a:pt x="24" y="99"/>
                      </a:lnTo>
                      <a:lnTo>
                        <a:pt x="0" y="90"/>
                      </a:lnTo>
                      <a:lnTo>
                        <a:pt x="0" y="76"/>
                      </a:lnTo>
                      <a:lnTo>
                        <a:pt x="5" y="70"/>
                      </a:lnTo>
                      <a:lnTo>
                        <a:pt x="17" y="70"/>
                      </a:lnTo>
                      <a:lnTo>
                        <a:pt x="23" y="60"/>
                      </a:lnTo>
                      <a:lnTo>
                        <a:pt x="35" y="60"/>
                      </a:lnTo>
                      <a:lnTo>
                        <a:pt x="39" y="31"/>
                      </a:lnTo>
                      <a:lnTo>
                        <a:pt x="119" y="56"/>
                      </a:lnTo>
                      <a:lnTo>
                        <a:pt x="142" y="50"/>
                      </a:lnTo>
                      <a:lnTo>
                        <a:pt x="167" y="51"/>
                      </a:lnTo>
                      <a:lnTo>
                        <a:pt x="182" y="32"/>
                      </a:lnTo>
                      <a:lnTo>
                        <a:pt x="201" y="9"/>
                      </a:lnTo>
                      <a:lnTo>
                        <a:pt x="28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2" name="Groupe 71">
                <a:extLst>
                  <a:ext uri="{FF2B5EF4-FFF2-40B4-BE49-F238E27FC236}">
                    <a16:creationId xmlns:a16="http://schemas.microsoft.com/office/drawing/2014/main" id="{CB3899B5-61B1-455F-B31E-4DAA6B7B9EC4}"/>
                  </a:ext>
                </a:extLst>
              </p:cNvPr>
              <p:cNvGrpSpPr/>
              <p:nvPr/>
            </p:nvGrpSpPr>
            <p:grpSpPr>
              <a:xfrm>
                <a:off x="7189347" y="1582705"/>
                <a:ext cx="396320" cy="296404"/>
                <a:chOff x="5038726" y="1698626"/>
                <a:chExt cx="869950" cy="701675"/>
              </a:xfrm>
              <a:solidFill>
                <a:srgbClr val="333333"/>
              </a:solidFill>
            </p:grpSpPr>
            <p:sp>
              <p:nvSpPr>
                <p:cNvPr id="135" name="Freeform 78">
                  <a:extLst>
                    <a:ext uri="{FF2B5EF4-FFF2-40B4-BE49-F238E27FC236}">
                      <a16:creationId xmlns:a16="http://schemas.microsoft.com/office/drawing/2014/main" id="{5A016CAE-8AA8-4227-9934-34AF8190EE0A}"/>
                    </a:ext>
                  </a:extLst>
                </p:cNvPr>
                <p:cNvSpPr>
                  <a:spLocks/>
                </p:cNvSpPr>
                <p:nvPr/>
              </p:nvSpPr>
              <p:spPr bwMode="auto">
                <a:xfrm>
                  <a:off x="5089526" y="1698626"/>
                  <a:ext cx="400050" cy="173038"/>
                </a:xfrm>
                <a:custGeom>
                  <a:avLst/>
                  <a:gdLst>
                    <a:gd name="T0" fmla="*/ 12 w 252"/>
                    <a:gd name="T1" fmla="*/ 0 h 109"/>
                    <a:gd name="T2" fmla="*/ 44 w 252"/>
                    <a:gd name="T3" fmla="*/ 29 h 109"/>
                    <a:gd name="T4" fmla="*/ 91 w 252"/>
                    <a:gd name="T5" fmla="*/ 18 h 109"/>
                    <a:gd name="T6" fmla="*/ 112 w 252"/>
                    <a:gd name="T7" fmla="*/ 5 h 109"/>
                    <a:gd name="T8" fmla="*/ 151 w 252"/>
                    <a:gd name="T9" fmla="*/ 19 h 109"/>
                    <a:gd name="T10" fmla="*/ 159 w 252"/>
                    <a:gd name="T11" fmla="*/ 26 h 109"/>
                    <a:gd name="T12" fmla="*/ 182 w 252"/>
                    <a:gd name="T13" fmla="*/ 11 h 109"/>
                    <a:gd name="T14" fmla="*/ 228 w 252"/>
                    <a:gd name="T15" fmla="*/ 45 h 109"/>
                    <a:gd name="T16" fmla="*/ 250 w 252"/>
                    <a:gd name="T17" fmla="*/ 49 h 109"/>
                    <a:gd name="T18" fmla="*/ 252 w 252"/>
                    <a:gd name="T19" fmla="*/ 63 h 109"/>
                    <a:gd name="T20" fmla="*/ 246 w 252"/>
                    <a:gd name="T21" fmla="*/ 75 h 109"/>
                    <a:gd name="T22" fmla="*/ 247 w 252"/>
                    <a:gd name="T23" fmla="*/ 89 h 109"/>
                    <a:gd name="T24" fmla="*/ 227 w 252"/>
                    <a:gd name="T25" fmla="*/ 92 h 109"/>
                    <a:gd name="T26" fmla="*/ 213 w 252"/>
                    <a:gd name="T27" fmla="*/ 102 h 109"/>
                    <a:gd name="T28" fmla="*/ 196 w 252"/>
                    <a:gd name="T29" fmla="*/ 97 h 109"/>
                    <a:gd name="T30" fmla="*/ 187 w 252"/>
                    <a:gd name="T31" fmla="*/ 94 h 109"/>
                    <a:gd name="T32" fmla="*/ 159 w 252"/>
                    <a:gd name="T33" fmla="*/ 109 h 109"/>
                    <a:gd name="T34" fmla="*/ 137 w 252"/>
                    <a:gd name="T35" fmla="*/ 92 h 109"/>
                    <a:gd name="T36" fmla="*/ 112 w 252"/>
                    <a:gd name="T37" fmla="*/ 92 h 109"/>
                    <a:gd name="T38" fmla="*/ 102 w 252"/>
                    <a:gd name="T39" fmla="*/ 86 h 109"/>
                    <a:gd name="T40" fmla="*/ 88 w 252"/>
                    <a:gd name="T41" fmla="*/ 98 h 109"/>
                    <a:gd name="T42" fmla="*/ 75 w 252"/>
                    <a:gd name="T43" fmla="*/ 78 h 109"/>
                    <a:gd name="T44" fmla="*/ 44 w 252"/>
                    <a:gd name="T45" fmla="*/ 84 h 109"/>
                    <a:gd name="T46" fmla="*/ 27 w 252"/>
                    <a:gd name="T47" fmla="*/ 71 h 109"/>
                    <a:gd name="T48" fmla="*/ 0 w 252"/>
                    <a:gd name="T49" fmla="*/ 60 h 109"/>
                    <a:gd name="T50" fmla="*/ 12 w 252"/>
                    <a:gd name="T5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109">
                      <a:moveTo>
                        <a:pt x="12" y="0"/>
                      </a:moveTo>
                      <a:lnTo>
                        <a:pt x="44" y="29"/>
                      </a:lnTo>
                      <a:lnTo>
                        <a:pt x="91" y="18"/>
                      </a:lnTo>
                      <a:lnTo>
                        <a:pt x="112" y="5"/>
                      </a:lnTo>
                      <a:lnTo>
                        <a:pt x="151" y="19"/>
                      </a:lnTo>
                      <a:lnTo>
                        <a:pt x="159" y="26"/>
                      </a:lnTo>
                      <a:lnTo>
                        <a:pt x="182" y="11"/>
                      </a:lnTo>
                      <a:lnTo>
                        <a:pt x="228" y="45"/>
                      </a:lnTo>
                      <a:lnTo>
                        <a:pt x="250" y="49"/>
                      </a:lnTo>
                      <a:lnTo>
                        <a:pt x="252" y="63"/>
                      </a:lnTo>
                      <a:lnTo>
                        <a:pt x="246" y="75"/>
                      </a:lnTo>
                      <a:lnTo>
                        <a:pt x="247" y="89"/>
                      </a:lnTo>
                      <a:lnTo>
                        <a:pt x="227" y="92"/>
                      </a:lnTo>
                      <a:lnTo>
                        <a:pt x="213" y="102"/>
                      </a:lnTo>
                      <a:lnTo>
                        <a:pt x="196" y="97"/>
                      </a:lnTo>
                      <a:lnTo>
                        <a:pt x="187" y="94"/>
                      </a:lnTo>
                      <a:lnTo>
                        <a:pt x="159" y="109"/>
                      </a:lnTo>
                      <a:lnTo>
                        <a:pt x="137" y="92"/>
                      </a:lnTo>
                      <a:lnTo>
                        <a:pt x="112" y="92"/>
                      </a:lnTo>
                      <a:lnTo>
                        <a:pt x="102" y="86"/>
                      </a:lnTo>
                      <a:lnTo>
                        <a:pt x="88" y="98"/>
                      </a:lnTo>
                      <a:lnTo>
                        <a:pt x="75" y="78"/>
                      </a:lnTo>
                      <a:lnTo>
                        <a:pt x="44" y="84"/>
                      </a:lnTo>
                      <a:lnTo>
                        <a:pt x="27" y="71"/>
                      </a:lnTo>
                      <a:lnTo>
                        <a:pt x="0" y="60"/>
                      </a:lnTo>
                      <a:lnTo>
                        <a:pt x="1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6" name="Freeform 79">
                  <a:extLst>
                    <a:ext uri="{FF2B5EF4-FFF2-40B4-BE49-F238E27FC236}">
                      <a16:creationId xmlns:a16="http://schemas.microsoft.com/office/drawing/2014/main" id="{03FEE766-649E-47D2-ABBC-EB14B378FFB1}"/>
                    </a:ext>
                  </a:extLst>
                </p:cNvPr>
                <p:cNvSpPr>
                  <a:spLocks/>
                </p:cNvSpPr>
                <p:nvPr/>
              </p:nvSpPr>
              <p:spPr bwMode="auto">
                <a:xfrm>
                  <a:off x="5241927" y="1989137"/>
                  <a:ext cx="252414" cy="331787"/>
                </a:xfrm>
                <a:custGeom>
                  <a:avLst/>
                  <a:gdLst>
                    <a:gd name="T0" fmla="*/ 56 w 159"/>
                    <a:gd name="T1" fmla="*/ 0 h 209"/>
                    <a:gd name="T2" fmla="*/ 74 w 159"/>
                    <a:gd name="T3" fmla="*/ 8 h 209"/>
                    <a:gd name="T4" fmla="*/ 92 w 159"/>
                    <a:gd name="T5" fmla="*/ 8 h 209"/>
                    <a:gd name="T6" fmla="*/ 94 w 159"/>
                    <a:gd name="T7" fmla="*/ 1 h 209"/>
                    <a:gd name="T8" fmla="*/ 99 w 159"/>
                    <a:gd name="T9" fmla="*/ 5 h 209"/>
                    <a:gd name="T10" fmla="*/ 102 w 159"/>
                    <a:gd name="T11" fmla="*/ 6 h 209"/>
                    <a:gd name="T12" fmla="*/ 105 w 159"/>
                    <a:gd name="T13" fmla="*/ 4 h 209"/>
                    <a:gd name="T14" fmla="*/ 106 w 159"/>
                    <a:gd name="T15" fmla="*/ 5 h 209"/>
                    <a:gd name="T16" fmla="*/ 105 w 159"/>
                    <a:gd name="T17" fmla="*/ 11 h 209"/>
                    <a:gd name="T18" fmla="*/ 106 w 159"/>
                    <a:gd name="T19" fmla="*/ 14 h 209"/>
                    <a:gd name="T20" fmla="*/ 110 w 159"/>
                    <a:gd name="T21" fmla="*/ 14 h 209"/>
                    <a:gd name="T22" fmla="*/ 114 w 159"/>
                    <a:gd name="T23" fmla="*/ 11 h 209"/>
                    <a:gd name="T24" fmla="*/ 116 w 159"/>
                    <a:gd name="T25" fmla="*/ 11 h 209"/>
                    <a:gd name="T26" fmla="*/ 117 w 159"/>
                    <a:gd name="T27" fmla="*/ 14 h 209"/>
                    <a:gd name="T28" fmla="*/ 125 w 159"/>
                    <a:gd name="T29" fmla="*/ 11 h 209"/>
                    <a:gd name="T30" fmla="*/ 127 w 159"/>
                    <a:gd name="T31" fmla="*/ 13 h 209"/>
                    <a:gd name="T32" fmla="*/ 142 w 159"/>
                    <a:gd name="T33" fmla="*/ 8 h 209"/>
                    <a:gd name="T34" fmla="*/ 145 w 159"/>
                    <a:gd name="T35" fmla="*/ 10 h 209"/>
                    <a:gd name="T36" fmla="*/ 145 w 159"/>
                    <a:gd name="T37" fmla="*/ 16 h 209"/>
                    <a:gd name="T38" fmla="*/ 149 w 159"/>
                    <a:gd name="T39" fmla="*/ 19 h 209"/>
                    <a:gd name="T40" fmla="*/ 147 w 159"/>
                    <a:gd name="T41" fmla="*/ 19 h 209"/>
                    <a:gd name="T42" fmla="*/ 147 w 159"/>
                    <a:gd name="T43" fmla="*/ 20 h 209"/>
                    <a:gd name="T44" fmla="*/ 150 w 159"/>
                    <a:gd name="T45" fmla="*/ 24 h 209"/>
                    <a:gd name="T46" fmla="*/ 152 w 159"/>
                    <a:gd name="T47" fmla="*/ 24 h 209"/>
                    <a:gd name="T48" fmla="*/ 156 w 159"/>
                    <a:gd name="T49" fmla="*/ 28 h 209"/>
                    <a:gd name="T50" fmla="*/ 156 w 159"/>
                    <a:gd name="T51" fmla="*/ 45 h 209"/>
                    <a:gd name="T52" fmla="*/ 150 w 159"/>
                    <a:gd name="T53" fmla="*/ 124 h 209"/>
                    <a:gd name="T54" fmla="*/ 159 w 159"/>
                    <a:gd name="T55" fmla="*/ 142 h 209"/>
                    <a:gd name="T56" fmla="*/ 124 w 159"/>
                    <a:gd name="T57" fmla="*/ 180 h 209"/>
                    <a:gd name="T58" fmla="*/ 84 w 159"/>
                    <a:gd name="T59" fmla="*/ 183 h 209"/>
                    <a:gd name="T60" fmla="*/ 22 w 159"/>
                    <a:gd name="T61" fmla="*/ 206 h 209"/>
                    <a:gd name="T62" fmla="*/ 11 w 159"/>
                    <a:gd name="T63" fmla="*/ 209 h 209"/>
                    <a:gd name="T64" fmla="*/ 10 w 159"/>
                    <a:gd name="T65" fmla="*/ 196 h 209"/>
                    <a:gd name="T66" fmla="*/ 0 w 159"/>
                    <a:gd name="T67" fmla="*/ 150 h 209"/>
                    <a:gd name="T68" fmla="*/ 10 w 159"/>
                    <a:gd name="T69" fmla="*/ 142 h 209"/>
                    <a:gd name="T70" fmla="*/ 8 w 159"/>
                    <a:gd name="T71" fmla="*/ 123 h 209"/>
                    <a:gd name="T72" fmla="*/ 22 w 159"/>
                    <a:gd name="T73" fmla="*/ 100 h 209"/>
                    <a:gd name="T74" fmla="*/ 22 w 159"/>
                    <a:gd name="T75" fmla="*/ 69 h 209"/>
                    <a:gd name="T76" fmla="*/ 35 w 159"/>
                    <a:gd name="T77" fmla="*/ 48 h 209"/>
                    <a:gd name="T78" fmla="*/ 35 w 159"/>
                    <a:gd name="T79" fmla="*/ 24 h 209"/>
                    <a:gd name="T80" fmla="*/ 56 w 159"/>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209">
                      <a:moveTo>
                        <a:pt x="56" y="0"/>
                      </a:moveTo>
                      <a:lnTo>
                        <a:pt x="74" y="8"/>
                      </a:lnTo>
                      <a:lnTo>
                        <a:pt x="92" y="8"/>
                      </a:lnTo>
                      <a:lnTo>
                        <a:pt x="94" y="1"/>
                      </a:lnTo>
                      <a:lnTo>
                        <a:pt x="99" y="5"/>
                      </a:lnTo>
                      <a:lnTo>
                        <a:pt x="102" y="6"/>
                      </a:lnTo>
                      <a:lnTo>
                        <a:pt x="105" y="4"/>
                      </a:lnTo>
                      <a:lnTo>
                        <a:pt x="106" y="5"/>
                      </a:lnTo>
                      <a:lnTo>
                        <a:pt x="105" y="11"/>
                      </a:lnTo>
                      <a:lnTo>
                        <a:pt x="106" y="14"/>
                      </a:lnTo>
                      <a:lnTo>
                        <a:pt x="110" y="14"/>
                      </a:lnTo>
                      <a:lnTo>
                        <a:pt x="114" y="11"/>
                      </a:lnTo>
                      <a:lnTo>
                        <a:pt x="116" y="11"/>
                      </a:lnTo>
                      <a:lnTo>
                        <a:pt x="117" y="14"/>
                      </a:lnTo>
                      <a:lnTo>
                        <a:pt x="125" y="11"/>
                      </a:lnTo>
                      <a:lnTo>
                        <a:pt x="127" y="13"/>
                      </a:lnTo>
                      <a:lnTo>
                        <a:pt x="142" y="8"/>
                      </a:lnTo>
                      <a:lnTo>
                        <a:pt x="145" y="10"/>
                      </a:lnTo>
                      <a:lnTo>
                        <a:pt x="145" y="16"/>
                      </a:lnTo>
                      <a:lnTo>
                        <a:pt x="149" y="19"/>
                      </a:lnTo>
                      <a:lnTo>
                        <a:pt x="147" y="19"/>
                      </a:lnTo>
                      <a:lnTo>
                        <a:pt x="147" y="20"/>
                      </a:lnTo>
                      <a:lnTo>
                        <a:pt x="150" y="24"/>
                      </a:lnTo>
                      <a:lnTo>
                        <a:pt x="152" y="24"/>
                      </a:lnTo>
                      <a:lnTo>
                        <a:pt x="156" y="28"/>
                      </a:lnTo>
                      <a:lnTo>
                        <a:pt x="156" y="45"/>
                      </a:lnTo>
                      <a:lnTo>
                        <a:pt x="150" y="124"/>
                      </a:lnTo>
                      <a:lnTo>
                        <a:pt x="159" y="142"/>
                      </a:lnTo>
                      <a:lnTo>
                        <a:pt x="124" y="180"/>
                      </a:lnTo>
                      <a:lnTo>
                        <a:pt x="84" y="183"/>
                      </a:lnTo>
                      <a:lnTo>
                        <a:pt x="22" y="206"/>
                      </a:lnTo>
                      <a:lnTo>
                        <a:pt x="11" y="209"/>
                      </a:lnTo>
                      <a:lnTo>
                        <a:pt x="10" y="196"/>
                      </a:lnTo>
                      <a:lnTo>
                        <a:pt x="0" y="150"/>
                      </a:lnTo>
                      <a:lnTo>
                        <a:pt x="10" y="142"/>
                      </a:lnTo>
                      <a:lnTo>
                        <a:pt x="8" y="123"/>
                      </a:lnTo>
                      <a:lnTo>
                        <a:pt x="22" y="100"/>
                      </a:lnTo>
                      <a:lnTo>
                        <a:pt x="22" y="69"/>
                      </a:lnTo>
                      <a:lnTo>
                        <a:pt x="35" y="48"/>
                      </a:lnTo>
                      <a:lnTo>
                        <a:pt x="35" y="24"/>
                      </a:lnTo>
                      <a:lnTo>
                        <a:pt x="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7" name="Freeform 80">
                  <a:extLst>
                    <a:ext uri="{FF2B5EF4-FFF2-40B4-BE49-F238E27FC236}">
                      <a16:creationId xmlns:a16="http://schemas.microsoft.com/office/drawing/2014/main" id="{A17C5286-2296-48FB-824F-9E7090CB3BD8}"/>
                    </a:ext>
                  </a:extLst>
                </p:cNvPr>
                <p:cNvSpPr>
                  <a:spLocks/>
                </p:cNvSpPr>
                <p:nvPr/>
              </p:nvSpPr>
              <p:spPr bwMode="auto">
                <a:xfrm>
                  <a:off x="5038726" y="1793876"/>
                  <a:ext cx="303213" cy="433388"/>
                </a:xfrm>
                <a:custGeom>
                  <a:avLst/>
                  <a:gdLst>
                    <a:gd name="T0" fmla="*/ 32 w 191"/>
                    <a:gd name="T1" fmla="*/ 0 h 273"/>
                    <a:gd name="T2" fmla="*/ 59 w 191"/>
                    <a:gd name="T3" fmla="*/ 11 h 273"/>
                    <a:gd name="T4" fmla="*/ 76 w 191"/>
                    <a:gd name="T5" fmla="*/ 24 h 273"/>
                    <a:gd name="T6" fmla="*/ 107 w 191"/>
                    <a:gd name="T7" fmla="*/ 18 h 273"/>
                    <a:gd name="T8" fmla="*/ 120 w 191"/>
                    <a:gd name="T9" fmla="*/ 38 h 273"/>
                    <a:gd name="T10" fmla="*/ 134 w 191"/>
                    <a:gd name="T11" fmla="*/ 26 h 273"/>
                    <a:gd name="T12" fmla="*/ 144 w 191"/>
                    <a:gd name="T13" fmla="*/ 32 h 273"/>
                    <a:gd name="T14" fmla="*/ 169 w 191"/>
                    <a:gd name="T15" fmla="*/ 32 h 273"/>
                    <a:gd name="T16" fmla="*/ 191 w 191"/>
                    <a:gd name="T17" fmla="*/ 49 h 273"/>
                    <a:gd name="T18" fmla="*/ 183 w 191"/>
                    <a:gd name="T19" fmla="*/ 90 h 273"/>
                    <a:gd name="T20" fmla="*/ 184 w 191"/>
                    <a:gd name="T21" fmla="*/ 123 h 273"/>
                    <a:gd name="T22" fmla="*/ 163 w 191"/>
                    <a:gd name="T23" fmla="*/ 147 h 273"/>
                    <a:gd name="T24" fmla="*/ 163 w 191"/>
                    <a:gd name="T25" fmla="*/ 171 h 273"/>
                    <a:gd name="T26" fmla="*/ 150 w 191"/>
                    <a:gd name="T27" fmla="*/ 192 h 273"/>
                    <a:gd name="T28" fmla="*/ 150 w 191"/>
                    <a:gd name="T29" fmla="*/ 223 h 273"/>
                    <a:gd name="T30" fmla="*/ 136 w 191"/>
                    <a:gd name="T31" fmla="*/ 246 h 273"/>
                    <a:gd name="T32" fmla="*/ 138 w 191"/>
                    <a:gd name="T33" fmla="*/ 265 h 273"/>
                    <a:gd name="T34" fmla="*/ 128 w 191"/>
                    <a:gd name="T35" fmla="*/ 273 h 273"/>
                    <a:gd name="T36" fmla="*/ 86 w 191"/>
                    <a:gd name="T37" fmla="*/ 243 h 273"/>
                    <a:gd name="T38" fmla="*/ 39 w 191"/>
                    <a:gd name="T39" fmla="*/ 166 h 273"/>
                    <a:gd name="T40" fmla="*/ 12 w 191"/>
                    <a:gd name="T41" fmla="*/ 77 h 273"/>
                    <a:gd name="T42" fmla="*/ 0 w 191"/>
                    <a:gd name="T43" fmla="*/ 26 h 273"/>
                    <a:gd name="T44" fmla="*/ 8 w 191"/>
                    <a:gd name="T45" fmla="*/ 11 h 273"/>
                    <a:gd name="T46" fmla="*/ 32 w 191"/>
                    <a:gd name="T4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73">
                      <a:moveTo>
                        <a:pt x="32" y="0"/>
                      </a:moveTo>
                      <a:lnTo>
                        <a:pt x="59" y="11"/>
                      </a:lnTo>
                      <a:lnTo>
                        <a:pt x="76" y="24"/>
                      </a:lnTo>
                      <a:lnTo>
                        <a:pt x="107" y="18"/>
                      </a:lnTo>
                      <a:lnTo>
                        <a:pt x="120" y="38"/>
                      </a:lnTo>
                      <a:lnTo>
                        <a:pt x="134" y="26"/>
                      </a:lnTo>
                      <a:lnTo>
                        <a:pt x="144" y="32"/>
                      </a:lnTo>
                      <a:lnTo>
                        <a:pt x="169" y="32"/>
                      </a:lnTo>
                      <a:lnTo>
                        <a:pt x="191" y="49"/>
                      </a:lnTo>
                      <a:lnTo>
                        <a:pt x="183" y="90"/>
                      </a:lnTo>
                      <a:lnTo>
                        <a:pt x="184" y="123"/>
                      </a:lnTo>
                      <a:lnTo>
                        <a:pt x="163" y="147"/>
                      </a:lnTo>
                      <a:lnTo>
                        <a:pt x="163" y="171"/>
                      </a:lnTo>
                      <a:lnTo>
                        <a:pt x="150" y="192"/>
                      </a:lnTo>
                      <a:lnTo>
                        <a:pt x="150" y="223"/>
                      </a:lnTo>
                      <a:lnTo>
                        <a:pt x="136" y="246"/>
                      </a:lnTo>
                      <a:lnTo>
                        <a:pt x="138" y="265"/>
                      </a:lnTo>
                      <a:lnTo>
                        <a:pt x="128" y="273"/>
                      </a:lnTo>
                      <a:lnTo>
                        <a:pt x="86" y="243"/>
                      </a:lnTo>
                      <a:lnTo>
                        <a:pt x="39" y="166"/>
                      </a:lnTo>
                      <a:lnTo>
                        <a:pt x="12" y="77"/>
                      </a:lnTo>
                      <a:lnTo>
                        <a:pt x="0" y="26"/>
                      </a:lnTo>
                      <a:lnTo>
                        <a:pt x="8" y="11"/>
                      </a:lnTo>
                      <a:lnTo>
                        <a:pt x="3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8" name="Freeform 81">
                  <a:extLst>
                    <a:ext uri="{FF2B5EF4-FFF2-40B4-BE49-F238E27FC236}">
                      <a16:creationId xmlns:a16="http://schemas.microsoft.com/office/drawing/2014/main" id="{56F96A45-2C8D-4EDC-AAF5-487E9B93045A}"/>
                    </a:ext>
                  </a:extLst>
                </p:cNvPr>
                <p:cNvSpPr>
                  <a:spLocks/>
                </p:cNvSpPr>
                <p:nvPr/>
              </p:nvSpPr>
              <p:spPr bwMode="auto">
                <a:xfrm>
                  <a:off x="5438776" y="1758951"/>
                  <a:ext cx="469900" cy="641350"/>
                </a:xfrm>
                <a:custGeom>
                  <a:avLst/>
                  <a:gdLst>
                    <a:gd name="T0" fmla="*/ 42 w 296"/>
                    <a:gd name="T1" fmla="*/ 0 h 404"/>
                    <a:gd name="T2" fmla="*/ 61 w 296"/>
                    <a:gd name="T3" fmla="*/ 18 h 404"/>
                    <a:gd name="T4" fmla="*/ 81 w 296"/>
                    <a:gd name="T5" fmla="*/ 2 h 404"/>
                    <a:gd name="T6" fmla="*/ 153 w 296"/>
                    <a:gd name="T7" fmla="*/ 10 h 404"/>
                    <a:gd name="T8" fmla="*/ 165 w 296"/>
                    <a:gd name="T9" fmla="*/ 2 h 404"/>
                    <a:gd name="T10" fmla="*/ 191 w 296"/>
                    <a:gd name="T11" fmla="*/ 15 h 404"/>
                    <a:gd name="T12" fmla="*/ 233 w 296"/>
                    <a:gd name="T13" fmla="*/ 69 h 404"/>
                    <a:gd name="T14" fmla="*/ 275 w 296"/>
                    <a:gd name="T15" fmla="*/ 82 h 404"/>
                    <a:gd name="T16" fmla="*/ 278 w 296"/>
                    <a:gd name="T17" fmla="*/ 97 h 404"/>
                    <a:gd name="T18" fmla="*/ 268 w 296"/>
                    <a:gd name="T19" fmla="*/ 112 h 404"/>
                    <a:gd name="T20" fmla="*/ 263 w 296"/>
                    <a:gd name="T21" fmla="*/ 134 h 404"/>
                    <a:gd name="T22" fmla="*/ 283 w 296"/>
                    <a:gd name="T23" fmla="*/ 150 h 404"/>
                    <a:gd name="T24" fmla="*/ 275 w 296"/>
                    <a:gd name="T25" fmla="*/ 158 h 404"/>
                    <a:gd name="T26" fmla="*/ 264 w 296"/>
                    <a:gd name="T27" fmla="*/ 174 h 404"/>
                    <a:gd name="T28" fmla="*/ 274 w 296"/>
                    <a:gd name="T29" fmla="*/ 184 h 404"/>
                    <a:gd name="T30" fmla="*/ 287 w 296"/>
                    <a:gd name="T31" fmla="*/ 180 h 404"/>
                    <a:gd name="T32" fmla="*/ 293 w 296"/>
                    <a:gd name="T33" fmla="*/ 181 h 404"/>
                    <a:gd name="T34" fmla="*/ 296 w 296"/>
                    <a:gd name="T35" fmla="*/ 190 h 404"/>
                    <a:gd name="T36" fmla="*/ 283 w 296"/>
                    <a:gd name="T37" fmla="*/ 210 h 404"/>
                    <a:gd name="T38" fmla="*/ 285 w 296"/>
                    <a:gd name="T39" fmla="*/ 228 h 404"/>
                    <a:gd name="T40" fmla="*/ 253 w 296"/>
                    <a:gd name="T41" fmla="*/ 248 h 404"/>
                    <a:gd name="T42" fmla="*/ 264 w 296"/>
                    <a:gd name="T43" fmla="*/ 283 h 404"/>
                    <a:gd name="T44" fmla="*/ 215 w 296"/>
                    <a:gd name="T45" fmla="*/ 289 h 404"/>
                    <a:gd name="T46" fmla="*/ 168 w 296"/>
                    <a:gd name="T47" fmla="*/ 317 h 404"/>
                    <a:gd name="T48" fmla="*/ 168 w 296"/>
                    <a:gd name="T49" fmla="*/ 352 h 404"/>
                    <a:gd name="T50" fmla="*/ 153 w 296"/>
                    <a:gd name="T51" fmla="*/ 366 h 404"/>
                    <a:gd name="T52" fmla="*/ 144 w 296"/>
                    <a:gd name="T53" fmla="*/ 383 h 404"/>
                    <a:gd name="T54" fmla="*/ 133 w 296"/>
                    <a:gd name="T55" fmla="*/ 383 h 404"/>
                    <a:gd name="T56" fmla="*/ 110 w 296"/>
                    <a:gd name="T57" fmla="*/ 394 h 404"/>
                    <a:gd name="T58" fmla="*/ 94 w 296"/>
                    <a:gd name="T59" fmla="*/ 381 h 404"/>
                    <a:gd name="T60" fmla="*/ 81 w 296"/>
                    <a:gd name="T61" fmla="*/ 386 h 404"/>
                    <a:gd name="T62" fmla="*/ 75 w 296"/>
                    <a:gd name="T63" fmla="*/ 404 h 404"/>
                    <a:gd name="T64" fmla="*/ 37 w 296"/>
                    <a:gd name="T65" fmla="*/ 404 h 404"/>
                    <a:gd name="T66" fmla="*/ 18 w 296"/>
                    <a:gd name="T67" fmla="*/ 399 h 404"/>
                    <a:gd name="T68" fmla="*/ 21 w 296"/>
                    <a:gd name="T69" fmla="*/ 396 h 404"/>
                    <a:gd name="T70" fmla="*/ 37 w 296"/>
                    <a:gd name="T71" fmla="*/ 376 h 404"/>
                    <a:gd name="T72" fmla="*/ 0 w 296"/>
                    <a:gd name="T73" fmla="*/ 325 h 404"/>
                    <a:gd name="T74" fmla="*/ 35 w 296"/>
                    <a:gd name="T75" fmla="*/ 287 h 404"/>
                    <a:gd name="T76" fmla="*/ 26 w 296"/>
                    <a:gd name="T77" fmla="*/ 269 h 404"/>
                    <a:gd name="T78" fmla="*/ 32 w 296"/>
                    <a:gd name="T79" fmla="*/ 190 h 404"/>
                    <a:gd name="T80" fmla="*/ 32 w 296"/>
                    <a:gd name="T81" fmla="*/ 173 h 404"/>
                    <a:gd name="T82" fmla="*/ 32 w 296"/>
                    <a:gd name="T83" fmla="*/ 141 h 404"/>
                    <a:gd name="T84" fmla="*/ 30 w 296"/>
                    <a:gd name="T85" fmla="*/ 116 h 404"/>
                    <a:gd name="T86" fmla="*/ 28 w 296"/>
                    <a:gd name="T87" fmla="*/ 91 h 404"/>
                    <a:gd name="T88" fmla="*/ 37 w 296"/>
                    <a:gd name="T89" fmla="*/ 69 h 404"/>
                    <a:gd name="T90" fmla="*/ 30 w 296"/>
                    <a:gd name="T91" fmla="*/ 62 h 404"/>
                    <a:gd name="T92" fmla="*/ 27 w 296"/>
                    <a:gd name="T93" fmla="*/ 51 h 404"/>
                    <a:gd name="T94" fmla="*/ 26 w 296"/>
                    <a:gd name="T95" fmla="*/ 37 h 404"/>
                    <a:gd name="T96" fmla="*/ 32 w 296"/>
                    <a:gd name="T97" fmla="*/ 25 h 404"/>
                    <a:gd name="T98" fmla="*/ 30 w 296"/>
                    <a:gd name="T99" fmla="*/ 11 h 404"/>
                    <a:gd name="T100" fmla="*/ 39 w 296"/>
                    <a:gd name="T101" fmla="*/ 3 h 404"/>
                    <a:gd name="T102" fmla="*/ 42 w 296"/>
                    <a:gd name="T10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04">
                      <a:moveTo>
                        <a:pt x="42" y="0"/>
                      </a:moveTo>
                      <a:lnTo>
                        <a:pt x="61" y="18"/>
                      </a:lnTo>
                      <a:lnTo>
                        <a:pt x="81" y="2"/>
                      </a:lnTo>
                      <a:lnTo>
                        <a:pt x="153" y="10"/>
                      </a:lnTo>
                      <a:lnTo>
                        <a:pt x="165" y="2"/>
                      </a:lnTo>
                      <a:lnTo>
                        <a:pt x="191" y="15"/>
                      </a:lnTo>
                      <a:lnTo>
                        <a:pt x="233" y="69"/>
                      </a:lnTo>
                      <a:lnTo>
                        <a:pt x="275" y="82"/>
                      </a:lnTo>
                      <a:lnTo>
                        <a:pt x="278" y="97"/>
                      </a:lnTo>
                      <a:lnTo>
                        <a:pt x="268" y="112"/>
                      </a:lnTo>
                      <a:lnTo>
                        <a:pt x="263" y="134"/>
                      </a:lnTo>
                      <a:lnTo>
                        <a:pt x="283" y="150"/>
                      </a:lnTo>
                      <a:lnTo>
                        <a:pt x="275" y="158"/>
                      </a:lnTo>
                      <a:lnTo>
                        <a:pt x="264" y="174"/>
                      </a:lnTo>
                      <a:lnTo>
                        <a:pt x="274" y="184"/>
                      </a:lnTo>
                      <a:lnTo>
                        <a:pt x="287" y="180"/>
                      </a:lnTo>
                      <a:lnTo>
                        <a:pt x="293" y="181"/>
                      </a:lnTo>
                      <a:lnTo>
                        <a:pt x="296" y="190"/>
                      </a:lnTo>
                      <a:lnTo>
                        <a:pt x="283" y="210"/>
                      </a:lnTo>
                      <a:lnTo>
                        <a:pt x="285" y="228"/>
                      </a:lnTo>
                      <a:lnTo>
                        <a:pt x="253" y="248"/>
                      </a:lnTo>
                      <a:lnTo>
                        <a:pt x="264" y="283"/>
                      </a:lnTo>
                      <a:lnTo>
                        <a:pt x="215" y="289"/>
                      </a:lnTo>
                      <a:lnTo>
                        <a:pt x="168" y="317"/>
                      </a:lnTo>
                      <a:lnTo>
                        <a:pt x="168" y="352"/>
                      </a:lnTo>
                      <a:lnTo>
                        <a:pt x="153" y="366"/>
                      </a:lnTo>
                      <a:lnTo>
                        <a:pt x="144" y="383"/>
                      </a:lnTo>
                      <a:lnTo>
                        <a:pt x="133" y="383"/>
                      </a:lnTo>
                      <a:lnTo>
                        <a:pt x="110" y="394"/>
                      </a:lnTo>
                      <a:lnTo>
                        <a:pt x="94" y="381"/>
                      </a:lnTo>
                      <a:lnTo>
                        <a:pt x="81" y="386"/>
                      </a:lnTo>
                      <a:lnTo>
                        <a:pt x="75" y="404"/>
                      </a:lnTo>
                      <a:lnTo>
                        <a:pt x="37" y="404"/>
                      </a:lnTo>
                      <a:lnTo>
                        <a:pt x="18" y="399"/>
                      </a:lnTo>
                      <a:lnTo>
                        <a:pt x="21" y="396"/>
                      </a:lnTo>
                      <a:lnTo>
                        <a:pt x="37" y="376"/>
                      </a:lnTo>
                      <a:lnTo>
                        <a:pt x="0" y="325"/>
                      </a:lnTo>
                      <a:lnTo>
                        <a:pt x="35" y="287"/>
                      </a:lnTo>
                      <a:lnTo>
                        <a:pt x="26" y="269"/>
                      </a:lnTo>
                      <a:lnTo>
                        <a:pt x="32" y="190"/>
                      </a:lnTo>
                      <a:lnTo>
                        <a:pt x="32" y="173"/>
                      </a:lnTo>
                      <a:lnTo>
                        <a:pt x="32" y="141"/>
                      </a:lnTo>
                      <a:lnTo>
                        <a:pt x="30" y="116"/>
                      </a:lnTo>
                      <a:lnTo>
                        <a:pt x="28" y="91"/>
                      </a:lnTo>
                      <a:lnTo>
                        <a:pt x="37" y="69"/>
                      </a:lnTo>
                      <a:lnTo>
                        <a:pt x="30" y="62"/>
                      </a:lnTo>
                      <a:lnTo>
                        <a:pt x="27" y="51"/>
                      </a:lnTo>
                      <a:lnTo>
                        <a:pt x="26" y="37"/>
                      </a:lnTo>
                      <a:lnTo>
                        <a:pt x="32" y="25"/>
                      </a:lnTo>
                      <a:lnTo>
                        <a:pt x="30" y="11"/>
                      </a:lnTo>
                      <a:lnTo>
                        <a:pt x="39" y="3"/>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3" name="Groupe 72">
                <a:extLst>
                  <a:ext uri="{FF2B5EF4-FFF2-40B4-BE49-F238E27FC236}">
                    <a16:creationId xmlns:a16="http://schemas.microsoft.com/office/drawing/2014/main" id="{49CA29C6-4D24-4838-96D0-F04CABAD5ECB}"/>
                  </a:ext>
                </a:extLst>
              </p:cNvPr>
              <p:cNvGrpSpPr/>
              <p:nvPr/>
            </p:nvGrpSpPr>
            <p:grpSpPr>
              <a:xfrm>
                <a:off x="7179944" y="1077745"/>
                <a:ext cx="507696" cy="285675"/>
                <a:chOff x="5018088" y="503238"/>
                <a:chExt cx="1114426" cy="676275"/>
              </a:xfrm>
              <a:solidFill>
                <a:srgbClr val="55555F">
                  <a:lumMod val="20000"/>
                  <a:lumOff val="80000"/>
                </a:srgbClr>
              </a:solidFill>
            </p:grpSpPr>
            <p:sp>
              <p:nvSpPr>
                <p:cNvPr id="133" name="Freeform 94">
                  <a:extLst>
                    <a:ext uri="{FF2B5EF4-FFF2-40B4-BE49-F238E27FC236}">
                      <a16:creationId xmlns:a16="http://schemas.microsoft.com/office/drawing/2014/main" id="{FFE95034-CE31-4664-84A6-331EA6158369}"/>
                    </a:ext>
                  </a:extLst>
                </p:cNvPr>
                <p:cNvSpPr>
                  <a:spLocks/>
                </p:cNvSpPr>
                <p:nvPr/>
              </p:nvSpPr>
              <p:spPr bwMode="auto">
                <a:xfrm>
                  <a:off x="5018088" y="554038"/>
                  <a:ext cx="668338" cy="625475"/>
                </a:xfrm>
                <a:custGeom>
                  <a:avLst/>
                  <a:gdLst>
                    <a:gd name="T0" fmla="*/ 133 w 421"/>
                    <a:gd name="T1" fmla="*/ 0 h 394"/>
                    <a:gd name="T2" fmla="*/ 167 w 421"/>
                    <a:gd name="T3" fmla="*/ 79 h 394"/>
                    <a:gd name="T4" fmla="*/ 179 w 421"/>
                    <a:gd name="T5" fmla="*/ 83 h 394"/>
                    <a:gd name="T6" fmla="*/ 206 w 421"/>
                    <a:gd name="T7" fmla="*/ 83 h 394"/>
                    <a:gd name="T8" fmla="*/ 213 w 421"/>
                    <a:gd name="T9" fmla="*/ 98 h 394"/>
                    <a:gd name="T10" fmla="*/ 202 w 421"/>
                    <a:gd name="T11" fmla="*/ 109 h 394"/>
                    <a:gd name="T12" fmla="*/ 252 w 421"/>
                    <a:gd name="T13" fmla="*/ 148 h 394"/>
                    <a:gd name="T14" fmla="*/ 312 w 421"/>
                    <a:gd name="T15" fmla="*/ 144 h 394"/>
                    <a:gd name="T16" fmla="*/ 321 w 421"/>
                    <a:gd name="T17" fmla="*/ 160 h 394"/>
                    <a:gd name="T18" fmla="*/ 327 w 421"/>
                    <a:gd name="T19" fmla="*/ 175 h 394"/>
                    <a:gd name="T20" fmla="*/ 332 w 421"/>
                    <a:gd name="T21" fmla="*/ 178 h 394"/>
                    <a:gd name="T22" fmla="*/ 342 w 421"/>
                    <a:gd name="T23" fmla="*/ 176 h 394"/>
                    <a:gd name="T24" fmla="*/ 355 w 421"/>
                    <a:gd name="T25" fmla="*/ 188 h 394"/>
                    <a:gd name="T26" fmla="*/ 376 w 421"/>
                    <a:gd name="T27" fmla="*/ 190 h 394"/>
                    <a:gd name="T28" fmla="*/ 388 w 421"/>
                    <a:gd name="T29" fmla="*/ 222 h 394"/>
                    <a:gd name="T30" fmla="*/ 371 w 421"/>
                    <a:gd name="T31" fmla="*/ 240 h 394"/>
                    <a:gd name="T32" fmla="*/ 395 w 421"/>
                    <a:gd name="T33" fmla="*/ 266 h 394"/>
                    <a:gd name="T34" fmla="*/ 398 w 421"/>
                    <a:gd name="T35" fmla="*/ 275 h 394"/>
                    <a:gd name="T36" fmla="*/ 421 w 421"/>
                    <a:gd name="T37" fmla="*/ 287 h 394"/>
                    <a:gd name="T38" fmla="*/ 418 w 421"/>
                    <a:gd name="T39" fmla="*/ 320 h 394"/>
                    <a:gd name="T40" fmla="*/ 381 w 421"/>
                    <a:gd name="T41" fmla="*/ 335 h 394"/>
                    <a:gd name="T42" fmla="*/ 381 w 421"/>
                    <a:gd name="T43" fmla="*/ 348 h 394"/>
                    <a:gd name="T44" fmla="*/ 415 w 421"/>
                    <a:gd name="T45" fmla="*/ 349 h 394"/>
                    <a:gd name="T46" fmla="*/ 419 w 421"/>
                    <a:gd name="T47" fmla="*/ 360 h 394"/>
                    <a:gd name="T48" fmla="*/ 416 w 421"/>
                    <a:gd name="T49" fmla="*/ 370 h 394"/>
                    <a:gd name="T50" fmla="*/ 366 w 421"/>
                    <a:gd name="T51" fmla="*/ 373 h 394"/>
                    <a:gd name="T52" fmla="*/ 344 w 421"/>
                    <a:gd name="T53" fmla="*/ 394 h 394"/>
                    <a:gd name="T54" fmla="*/ 336 w 421"/>
                    <a:gd name="T55" fmla="*/ 364 h 394"/>
                    <a:gd name="T56" fmla="*/ 320 w 421"/>
                    <a:gd name="T57" fmla="*/ 355 h 394"/>
                    <a:gd name="T58" fmla="*/ 251 w 421"/>
                    <a:gd name="T59" fmla="*/ 340 h 394"/>
                    <a:gd name="T60" fmla="*/ 233 w 421"/>
                    <a:gd name="T61" fmla="*/ 351 h 394"/>
                    <a:gd name="T62" fmla="*/ 226 w 421"/>
                    <a:gd name="T63" fmla="*/ 346 h 394"/>
                    <a:gd name="T64" fmla="*/ 225 w 421"/>
                    <a:gd name="T65" fmla="*/ 339 h 394"/>
                    <a:gd name="T66" fmla="*/ 245 w 421"/>
                    <a:gd name="T67" fmla="*/ 319 h 394"/>
                    <a:gd name="T68" fmla="*/ 232 w 421"/>
                    <a:gd name="T69" fmla="*/ 305 h 394"/>
                    <a:gd name="T70" fmla="*/ 189 w 421"/>
                    <a:gd name="T71" fmla="*/ 307 h 394"/>
                    <a:gd name="T72" fmla="*/ 151 w 421"/>
                    <a:gd name="T73" fmla="*/ 325 h 394"/>
                    <a:gd name="T74" fmla="*/ 141 w 421"/>
                    <a:gd name="T75" fmla="*/ 319 h 394"/>
                    <a:gd name="T76" fmla="*/ 137 w 421"/>
                    <a:gd name="T77" fmla="*/ 290 h 394"/>
                    <a:gd name="T78" fmla="*/ 67 w 421"/>
                    <a:gd name="T79" fmla="*/ 264 h 394"/>
                    <a:gd name="T80" fmla="*/ 16 w 421"/>
                    <a:gd name="T81" fmla="*/ 266 h 394"/>
                    <a:gd name="T82" fmla="*/ 6 w 421"/>
                    <a:gd name="T83" fmla="*/ 243 h 394"/>
                    <a:gd name="T84" fmla="*/ 15 w 421"/>
                    <a:gd name="T85" fmla="*/ 195 h 394"/>
                    <a:gd name="T86" fmla="*/ 5 w 421"/>
                    <a:gd name="T87" fmla="*/ 180 h 394"/>
                    <a:gd name="T88" fmla="*/ 8 w 421"/>
                    <a:gd name="T89" fmla="*/ 103 h 394"/>
                    <a:gd name="T90" fmla="*/ 0 w 421"/>
                    <a:gd name="T91" fmla="*/ 72 h 394"/>
                    <a:gd name="T92" fmla="*/ 57 w 421"/>
                    <a:gd name="T93" fmla="*/ 25 h 394"/>
                    <a:gd name="T94" fmla="*/ 133 w 421"/>
                    <a:gd name="T9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 h="394">
                      <a:moveTo>
                        <a:pt x="133" y="0"/>
                      </a:moveTo>
                      <a:lnTo>
                        <a:pt x="167" y="79"/>
                      </a:lnTo>
                      <a:lnTo>
                        <a:pt x="179" y="83"/>
                      </a:lnTo>
                      <a:lnTo>
                        <a:pt x="206" y="83"/>
                      </a:lnTo>
                      <a:lnTo>
                        <a:pt x="213" y="98"/>
                      </a:lnTo>
                      <a:lnTo>
                        <a:pt x="202" y="109"/>
                      </a:lnTo>
                      <a:lnTo>
                        <a:pt x="252" y="148"/>
                      </a:lnTo>
                      <a:lnTo>
                        <a:pt x="312" y="144"/>
                      </a:lnTo>
                      <a:lnTo>
                        <a:pt x="321" y="160"/>
                      </a:lnTo>
                      <a:lnTo>
                        <a:pt x="327" y="175"/>
                      </a:lnTo>
                      <a:lnTo>
                        <a:pt x="332" y="178"/>
                      </a:lnTo>
                      <a:lnTo>
                        <a:pt x="342" y="176"/>
                      </a:lnTo>
                      <a:lnTo>
                        <a:pt x="355" y="188"/>
                      </a:lnTo>
                      <a:lnTo>
                        <a:pt x="376" y="190"/>
                      </a:lnTo>
                      <a:lnTo>
                        <a:pt x="388" y="222"/>
                      </a:lnTo>
                      <a:lnTo>
                        <a:pt x="371" y="240"/>
                      </a:lnTo>
                      <a:lnTo>
                        <a:pt x="395" y="266"/>
                      </a:lnTo>
                      <a:lnTo>
                        <a:pt x="398" y="275"/>
                      </a:lnTo>
                      <a:lnTo>
                        <a:pt x="421" y="287"/>
                      </a:lnTo>
                      <a:lnTo>
                        <a:pt x="418" y="320"/>
                      </a:lnTo>
                      <a:lnTo>
                        <a:pt x="381" y="335"/>
                      </a:lnTo>
                      <a:lnTo>
                        <a:pt x="381" y="348"/>
                      </a:lnTo>
                      <a:lnTo>
                        <a:pt x="415" y="349"/>
                      </a:lnTo>
                      <a:lnTo>
                        <a:pt x="419" y="360"/>
                      </a:lnTo>
                      <a:lnTo>
                        <a:pt x="416" y="370"/>
                      </a:lnTo>
                      <a:lnTo>
                        <a:pt x="366" y="373"/>
                      </a:lnTo>
                      <a:lnTo>
                        <a:pt x="344" y="394"/>
                      </a:lnTo>
                      <a:lnTo>
                        <a:pt x="336" y="364"/>
                      </a:lnTo>
                      <a:lnTo>
                        <a:pt x="320" y="355"/>
                      </a:lnTo>
                      <a:lnTo>
                        <a:pt x="251" y="340"/>
                      </a:lnTo>
                      <a:lnTo>
                        <a:pt x="233" y="351"/>
                      </a:lnTo>
                      <a:lnTo>
                        <a:pt x="226" y="346"/>
                      </a:lnTo>
                      <a:lnTo>
                        <a:pt x="225" y="339"/>
                      </a:lnTo>
                      <a:lnTo>
                        <a:pt x="245" y="319"/>
                      </a:lnTo>
                      <a:lnTo>
                        <a:pt x="232" y="305"/>
                      </a:lnTo>
                      <a:lnTo>
                        <a:pt x="189" y="307"/>
                      </a:lnTo>
                      <a:lnTo>
                        <a:pt x="151" y="325"/>
                      </a:lnTo>
                      <a:lnTo>
                        <a:pt x="141" y="319"/>
                      </a:lnTo>
                      <a:lnTo>
                        <a:pt x="137" y="290"/>
                      </a:lnTo>
                      <a:lnTo>
                        <a:pt x="67" y="264"/>
                      </a:lnTo>
                      <a:lnTo>
                        <a:pt x="16" y="266"/>
                      </a:lnTo>
                      <a:lnTo>
                        <a:pt x="6" y="243"/>
                      </a:lnTo>
                      <a:lnTo>
                        <a:pt x="15" y="195"/>
                      </a:lnTo>
                      <a:lnTo>
                        <a:pt x="5" y="180"/>
                      </a:lnTo>
                      <a:lnTo>
                        <a:pt x="8" y="103"/>
                      </a:lnTo>
                      <a:lnTo>
                        <a:pt x="0" y="72"/>
                      </a:lnTo>
                      <a:lnTo>
                        <a:pt x="57" y="25"/>
                      </a:lnTo>
                      <a:lnTo>
                        <a:pt x="1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4" name="Freeform 95">
                  <a:extLst>
                    <a:ext uri="{FF2B5EF4-FFF2-40B4-BE49-F238E27FC236}">
                      <a16:creationId xmlns:a16="http://schemas.microsoft.com/office/drawing/2014/main" id="{0746D80B-F966-46A1-AE6D-F237B3352543}"/>
                    </a:ext>
                  </a:extLst>
                </p:cNvPr>
                <p:cNvSpPr>
                  <a:spLocks/>
                </p:cNvSpPr>
                <p:nvPr/>
              </p:nvSpPr>
              <p:spPr bwMode="auto">
                <a:xfrm>
                  <a:off x="5229226" y="503238"/>
                  <a:ext cx="903288" cy="658813"/>
                </a:xfrm>
                <a:custGeom>
                  <a:avLst/>
                  <a:gdLst>
                    <a:gd name="T0" fmla="*/ 119 w 569"/>
                    <a:gd name="T1" fmla="*/ 17 h 415"/>
                    <a:gd name="T2" fmla="*/ 134 w 569"/>
                    <a:gd name="T3" fmla="*/ 87 h 415"/>
                    <a:gd name="T4" fmla="*/ 179 w 569"/>
                    <a:gd name="T5" fmla="*/ 126 h 415"/>
                    <a:gd name="T6" fmla="*/ 208 w 569"/>
                    <a:gd name="T7" fmla="*/ 130 h 415"/>
                    <a:gd name="T8" fmla="*/ 266 w 569"/>
                    <a:gd name="T9" fmla="*/ 104 h 415"/>
                    <a:gd name="T10" fmla="*/ 312 w 569"/>
                    <a:gd name="T11" fmla="*/ 195 h 415"/>
                    <a:gd name="T12" fmla="*/ 366 w 569"/>
                    <a:gd name="T13" fmla="*/ 207 h 415"/>
                    <a:gd name="T14" fmla="*/ 414 w 569"/>
                    <a:gd name="T15" fmla="*/ 263 h 415"/>
                    <a:gd name="T16" fmla="*/ 481 w 569"/>
                    <a:gd name="T17" fmla="*/ 263 h 415"/>
                    <a:gd name="T18" fmla="*/ 508 w 569"/>
                    <a:gd name="T19" fmla="*/ 255 h 415"/>
                    <a:gd name="T20" fmla="*/ 542 w 569"/>
                    <a:gd name="T21" fmla="*/ 292 h 415"/>
                    <a:gd name="T22" fmla="*/ 555 w 569"/>
                    <a:gd name="T23" fmla="*/ 291 h 415"/>
                    <a:gd name="T24" fmla="*/ 568 w 569"/>
                    <a:gd name="T25" fmla="*/ 363 h 415"/>
                    <a:gd name="T26" fmla="*/ 548 w 569"/>
                    <a:gd name="T27" fmla="*/ 398 h 415"/>
                    <a:gd name="T28" fmla="*/ 517 w 569"/>
                    <a:gd name="T29" fmla="*/ 412 h 415"/>
                    <a:gd name="T30" fmla="*/ 523 w 569"/>
                    <a:gd name="T31" fmla="*/ 400 h 415"/>
                    <a:gd name="T32" fmla="*/ 480 w 569"/>
                    <a:gd name="T33" fmla="*/ 415 h 415"/>
                    <a:gd name="T34" fmla="*/ 412 w 569"/>
                    <a:gd name="T35" fmla="*/ 398 h 415"/>
                    <a:gd name="T36" fmla="*/ 389 w 569"/>
                    <a:gd name="T37" fmla="*/ 398 h 415"/>
                    <a:gd name="T38" fmla="*/ 295 w 569"/>
                    <a:gd name="T39" fmla="*/ 415 h 415"/>
                    <a:gd name="T40" fmla="*/ 286 w 569"/>
                    <a:gd name="T41" fmla="*/ 392 h 415"/>
                    <a:gd name="T42" fmla="*/ 248 w 569"/>
                    <a:gd name="T43" fmla="*/ 380 h 415"/>
                    <a:gd name="T44" fmla="*/ 285 w 569"/>
                    <a:gd name="T45" fmla="*/ 352 h 415"/>
                    <a:gd name="T46" fmla="*/ 265 w 569"/>
                    <a:gd name="T47" fmla="*/ 307 h 415"/>
                    <a:gd name="T48" fmla="*/ 238 w 569"/>
                    <a:gd name="T49" fmla="*/ 272 h 415"/>
                    <a:gd name="T50" fmla="*/ 243 w 569"/>
                    <a:gd name="T51" fmla="*/ 222 h 415"/>
                    <a:gd name="T52" fmla="*/ 209 w 569"/>
                    <a:gd name="T53" fmla="*/ 208 h 415"/>
                    <a:gd name="T54" fmla="*/ 194 w 569"/>
                    <a:gd name="T55" fmla="*/ 207 h 415"/>
                    <a:gd name="T56" fmla="*/ 179 w 569"/>
                    <a:gd name="T57" fmla="*/ 176 h 415"/>
                    <a:gd name="T58" fmla="*/ 69 w 569"/>
                    <a:gd name="T59" fmla="*/ 141 h 415"/>
                    <a:gd name="T60" fmla="*/ 73 w 569"/>
                    <a:gd name="T61" fmla="*/ 115 h 415"/>
                    <a:gd name="T62" fmla="*/ 34 w 569"/>
                    <a:gd name="T63" fmla="*/ 111 h 415"/>
                    <a:gd name="T64" fmla="*/ 78 w 569"/>
                    <a:gd name="T65" fmla="*/ 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415">
                      <a:moveTo>
                        <a:pt x="103" y="0"/>
                      </a:moveTo>
                      <a:lnTo>
                        <a:pt x="119" y="17"/>
                      </a:lnTo>
                      <a:lnTo>
                        <a:pt x="132" y="54"/>
                      </a:lnTo>
                      <a:lnTo>
                        <a:pt x="134" y="87"/>
                      </a:lnTo>
                      <a:lnTo>
                        <a:pt x="167" y="108"/>
                      </a:lnTo>
                      <a:lnTo>
                        <a:pt x="179" y="126"/>
                      </a:lnTo>
                      <a:lnTo>
                        <a:pt x="196" y="134"/>
                      </a:lnTo>
                      <a:lnTo>
                        <a:pt x="208" y="130"/>
                      </a:lnTo>
                      <a:lnTo>
                        <a:pt x="246" y="101"/>
                      </a:lnTo>
                      <a:lnTo>
                        <a:pt x="266" y="104"/>
                      </a:lnTo>
                      <a:lnTo>
                        <a:pt x="305" y="154"/>
                      </a:lnTo>
                      <a:lnTo>
                        <a:pt x="312" y="195"/>
                      </a:lnTo>
                      <a:lnTo>
                        <a:pt x="341" y="215"/>
                      </a:lnTo>
                      <a:lnTo>
                        <a:pt x="366" y="207"/>
                      </a:lnTo>
                      <a:lnTo>
                        <a:pt x="415" y="238"/>
                      </a:lnTo>
                      <a:lnTo>
                        <a:pt x="414" y="263"/>
                      </a:lnTo>
                      <a:lnTo>
                        <a:pt x="417" y="269"/>
                      </a:lnTo>
                      <a:lnTo>
                        <a:pt x="481" y="263"/>
                      </a:lnTo>
                      <a:lnTo>
                        <a:pt x="494" y="254"/>
                      </a:lnTo>
                      <a:lnTo>
                        <a:pt x="508" y="255"/>
                      </a:lnTo>
                      <a:lnTo>
                        <a:pt x="517" y="283"/>
                      </a:lnTo>
                      <a:lnTo>
                        <a:pt x="542" y="292"/>
                      </a:lnTo>
                      <a:lnTo>
                        <a:pt x="548" y="287"/>
                      </a:lnTo>
                      <a:lnTo>
                        <a:pt x="555" y="291"/>
                      </a:lnTo>
                      <a:lnTo>
                        <a:pt x="543" y="348"/>
                      </a:lnTo>
                      <a:lnTo>
                        <a:pt x="568" y="363"/>
                      </a:lnTo>
                      <a:lnTo>
                        <a:pt x="569" y="368"/>
                      </a:lnTo>
                      <a:lnTo>
                        <a:pt x="548" y="398"/>
                      </a:lnTo>
                      <a:lnTo>
                        <a:pt x="549" y="406"/>
                      </a:lnTo>
                      <a:lnTo>
                        <a:pt x="517" y="412"/>
                      </a:lnTo>
                      <a:lnTo>
                        <a:pt x="515" y="407"/>
                      </a:lnTo>
                      <a:lnTo>
                        <a:pt x="523" y="400"/>
                      </a:lnTo>
                      <a:lnTo>
                        <a:pt x="512" y="388"/>
                      </a:lnTo>
                      <a:lnTo>
                        <a:pt x="480" y="415"/>
                      </a:lnTo>
                      <a:lnTo>
                        <a:pt x="436" y="385"/>
                      </a:lnTo>
                      <a:lnTo>
                        <a:pt x="412" y="398"/>
                      </a:lnTo>
                      <a:lnTo>
                        <a:pt x="399" y="391"/>
                      </a:lnTo>
                      <a:lnTo>
                        <a:pt x="389" y="398"/>
                      </a:lnTo>
                      <a:lnTo>
                        <a:pt x="387" y="412"/>
                      </a:lnTo>
                      <a:lnTo>
                        <a:pt x="295" y="415"/>
                      </a:lnTo>
                      <a:lnTo>
                        <a:pt x="283" y="402"/>
                      </a:lnTo>
                      <a:lnTo>
                        <a:pt x="286" y="392"/>
                      </a:lnTo>
                      <a:lnTo>
                        <a:pt x="282" y="381"/>
                      </a:lnTo>
                      <a:lnTo>
                        <a:pt x="248" y="380"/>
                      </a:lnTo>
                      <a:lnTo>
                        <a:pt x="248" y="367"/>
                      </a:lnTo>
                      <a:lnTo>
                        <a:pt x="285" y="352"/>
                      </a:lnTo>
                      <a:lnTo>
                        <a:pt x="288" y="319"/>
                      </a:lnTo>
                      <a:lnTo>
                        <a:pt x="265" y="307"/>
                      </a:lnTo>
                      <a:lnTo>
                        <a:pt x="262" y="298"/>
                      </a:lnTo>
                      <a:lnTo>
                        <a:pt x="238" y="272"/>
                      </a:lnTo>
                      <a:lnTo>
                        <a:pt x="255" y="254"/>
                      </a:lnTo>
                      <a:lnTo>
                        <a:pt x="243" y="222"/>
                      </a:lnTo>
                      <a:lnTo>
                        <a:pt x="222" y="220"/>
                      </a:lnTo>
                      <a:lnTo>
                        <a:pt x="209" y="208"/>
                      </a:lnTo>
                      <a:lnTo>
                        <a:pt x="199" y="210"/>
                      </a:lnTo>
                      <a:lnTo>
                        <a:pt x="194" y="207"/>
                      </a:lnTo>
                      <a:lnTo>
                        <a:pt x="188" y="192"/>
                      </a:lnTo>
                      <a:lnTo>
                        <a:pt x="179" y="176"/>
                      </a:lnTo>
                      <a:lnTo>
                        <a:pt x="119" y="180"/>
                      </a:lnTo>
                      <a:lnTo>
                        <a:pt x="69" y="141"/>
                      </a:lnTo>
                      <a:lnTo>
                        <a:pt x="80" y="130"/>
                      </a:lnTo>
                      <a:lnTo>
                        <a:pt x="73" y="115"/>
                      </a:lnTo>
                      <a:lnTo>
                        <a:pt x="46" y="115"/>
                      </a:lnTo>
                      <a:lnTo>
                        <a:pt x="34" y="111"/>
                      </a:lnTo>
                      <a:lnTo>
                        <a:pt x="0" y="32"/>
                      </a:lnTo>
                      <a:lnTo>
                        <a:pt x="78" y="12"/>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4" name="Groupe 73">
                <a:extLst>
                  <a:ext uri="{FF2B5EF4-FFF2-40B4-BE49-F238E27FC236}">
                    <a16:creationId xmlns:a16="http://schemas.microsoft.com/office/drawing/2014/main" id="{0127F990-6A73-4B12-85BA-1D3DEB51336F}"/>
                  </a:ext>
                </a:extLst>
              </p:cNvPr>
              <p:cNvGrpSpPr/>
              <p:nvPr/>
            </p:nvGrpSpPr>
            <p:grpSpPr>
              <a:xfrm>
                <a:off x="7151739" y="1276242"/>
                <a:ext cx="913418" cy="1120568"/>
                <a:chOff x="4956176" y="973138"/>
                <a:chExt cx="2005013" cy="2652713"/>
              </a:xfrm>
              <a:solidFill>
                <a:srgbClr val="55555F">
                  <a:lumMod val="20000"/>
                  <a:lumOff val="80000"/>
                </a:srgbClr>
              </a:solidFill>
            </p:grpSpPr>
            <p:sp>
              <p:nvSpPr>
                <p:cNvPr id="122" name="Freeform 60">
                  <a:extLst>
                    <a:ext uri="{FF2B5EF4-FFF2-40B4-BE49-F238E27FC236}">
                      <a16:creationId xmlns:a16="http://schemas.microsoft.com/office/drawing/2014/main" id="{62AD3185-9943-4A7A-9B04-6F621A3E9C0F}"/>
                    </a:ext>
                  </a:extLst>
                </p:cNvPr>
                <p:cNvSpPr>
                  <a:spLocks/>
                </p:cNvSpPr>
                <p:nvPr/>
              </p:nvSpPr>
              <p:spPr bwMode="auto">
                <a:xfrm>
                  <a:off x="5643563" y="2208213"/>
                  <a:ext cx="652463" cy="677863"/>
                </a:xfrm>
                <a:custGeom>
                  <a:avLst/>
                  <a:gdLst>
                    <a:gd name="T0" fmla="*/ 135 w 411"/>
                    <a:gd name="T1" fmla="*/ 0 h 427"/>
                    <a:gd name="T2" fmla="*/ 169 w 411"/>
                    <a:gd name="T3" fmla="*/ 7 h 427"/>
                    <a:gd name="T4" fmla="*/ 204 w 411"/>
                    <a:gd name="T5" fmla="*/ 47 h 427"/>
                    <a:gd name="T6" fmla="*/ 210 w 411"/>
                    <a:gd name="T7" fmla="*/ 83 h 427"/>
                    <a:gd name="T8" fmla="*/ 253 w 411"/>
                    <a:gd name="T9" fmla="*/ 116 h 427"/>
                    <a:gd name="T10" fmla="*/ 293 w 411"/>
                    <a:gd name="T11" fmla="*/ 169 h 427"/>
                    <a:gd name="T12" fmla="*/ 323 w 411"/>
                    <a:gd name="T13" fmla="*/ 178 h 427"/>
                    <a:gd name="T14" fmla="*/ 348 w 411"/>
                    <a:gd name="T15" fmla="*/ 170 h 427"/>
                    <a:gd name="T16" fmla="*/ 365 w 411"/>
                    <a:gd name="T17" fmla="*/ 159 h 427"/>
                    <a:gd name="T18" fmla="*/ 385 w 411"/>
                    <a:gd name="T19" fmla="*/ 167 h 427"/>
                    <a:gd name="T20" fmla="*/ 391 w 411"/>
                    <a:gd name="T21" fmla="*/ 177 h 427"/>
                    <a:gd name="T22" fmla="*/ 383 w 411"/>
                    <a:gd name="T23" fmla="*/ 199 h 427"/>
                    <a:gd name="T24" fmla="*/ 387 w 411"/>
                    <a:gd name="T25" fmla="*/ 205 h 427"/>
                    <a:gd name="T26" fmla="*/ 403 w 411"/>
                    <a:gd name="T27" fmla="*/ 202 h 427"/>
                    <a:gd name="T28" fmla="*/ 411 w 411"/>
                    <a:gd name="T29" fmla="*/ 208 h 427"/>
                    <a:gd name="T30" fmla="*/ 411 w 411"/>
                    <a:gd name="T31" fmla="*/ 237 h 427"/>
                    <a:gd name="T32" fmla="*/ 376 w 411"/>
                    <a:gd name="T33" fmla="*/ 286 h 427"/>
                    <a:gd name="T34" fmla="*/ 387 w 411"/>
                    <a:gd name="T35" fmla="*/ 299 h 427"/>
                    <a:gd name="T36" fmla="*/ 377 w 411"/>
                    <a:gd name="T37" fmla="*/ 321 h 427"/>
                    <a:gd name="T38" fmla="*/ 351 w 411"/>
                    <a:gd name="T39" fmla="*/ 358 h 427"/>
                    <a:gd name="T40" fmla="*/ 356 w 411"/>
                    <a:gd name="T41" fmla="*/ 410 h 427"/>
                    <a:gd name="T42" fmla="*/ 342 w 411"/>
                    <a:gd name="T43" fmla="*/ 410 h 427"/>
                    <a:gd name="T44" fmla="*/ 328 w 411"/>
                    <a:gd name="T45" fmla="*/ 427 h 427"/>
                    <a:gd name="T46" fmla="*/ 317 w 411"/>
                    <a:gd name="T47" fmla="*/ 416 h 427"/>
                    <a:gd name="T48" fmla="*/ 316 w 411"/>
                    <a:gd name="T49" fmla="*/ 401 h 427"/>
                    <a:gd name="T50" fmla="*/ 308 w 411"/>
                    <a:gd name="T51" fmla="*/ 396 h 427"/>
                    <a:gd name="T52" fmla="*/ 296 w 411"/>
                    <a:gd name="T53" fmla="*/ 400 h 427"/>
                    <a:gd name="T54" fmla="*/ 288 w 411"/>
                    <a:gd name="T55" fmla="*/ 388 h 427"/>
                    <a:gd name="T56" fmla="*/ 251 w 411"/>
                    <a:gd name="T57" fmla="*/ 400 h 427"/>
                    <a:gd name="T58" fmla="*/ 192 w 411"/>
                    <a:gd name="T59" fmla="*/ 353 h 427"/>
                    <a:gd name="T60" fmla="*/ 179 w 411"/>
                    <a:gd name="T61" fmla="*/ 352 h 427"/>
                    <a:gd name="T62" fmla="*/ 135 w 411"/>
                    <a:gd name="T63" fmla="*/ 378 h 427"/>
                    <a:gd name="T64" fmla="*/ 45 w 411"/>
                    <a:gd name="T65" fmla="*/ 333 h 427"/>
                    <a:gd name="T66" fmla="*/ 0 w 411"/>
                    <a:gd name="T67" fmla="*/ 273 h 427"/>
                    <a:gd name="T68" fmla="*/ 5 w 411"/>
                    <a:gd name="T69" fmla="*/ 262 h 427"/>
                    <a:gd name="T70" fmla="*/ 31 w 411"/>
                    <a:gd name="T71" fmla="*/ 254 h 427"/>
                    <a:gd name="T72" fmla="*/ 39 w 411"/>
                    <a:gd name="T73" fmla="*/ 257 h 427"/>
                    <a:gd name="T74" fmla="*/ 49 w 411"/>
                    <a:gd name="T75" fmla="*/ 234 h 427"/>
                    <a:gd name="T76" fmla="*/ 39 w 411"/>
                    <a:gd name="T77" fmla="*/ 218 h 427"/>
                    <a:gd name="T78" fmla="*/ 67 w 411"/>
                    <a:gd name="T79" fmla="*/ 175 h 427"/>
                    <a:gd name="T80" fmla="*/ 54 w 411"/>
                    <a:gd name="T81" fmla="*/ 123 h 427"/>
                    <a:gd name="T82" fmla="*/ 39 w 411"/>
                    <a:gd name="T83" fmla="*/ 108 h 427"/>
                    <a:gd name="T84" fmla="*/ 15 w 411"/>
                    <a:gd name="T85" fmla="*/ 100 h 427"/>
                    <a:gd name="T86" fmla="*/ 24 w 411"/>
                    <a:gd name="T87" fmla="*/ 83 h 427"/>
                    <a:gd name="T88" fmla="*/ 39 w 411"/>
                    <a:gd name="T89" fmla="*/ 69 h 427"/>
                    <a:gd name="T90" fmla="*/ 39 w 411"/>
                    <a:gd name="T91" fmla="*/ 34 h 427"/>
                    <a:gd name="T92" fmla="*/ 86 w 411"/>
                    <a:gd name="T93" fmla="*/ 6 h 427"/>
                    <a:gd name="T94" fmla="*/ 135 w 411"/>
                    <a:gd name="T9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427">
                      <a:moveTo>
                        <a:pt x="135" y="0"/>
                      </a:moveTo>
                      <a:lnTo>
                        <a:pt x="169" y="7"/>
                      </a:lnTo>
                      <a:lnTo>
                        <a:pt x="204" y="47"/>
                      </a:lnTo>
                      <a:lnTo>
                        <a:pt x="210" y="83"/>
                      </a:lnTo>
                      <a:lnTo>
                        <a:pt x="253" y="116"/>
                      </a:lnTo>
                      <a:lnTo>
                        <a:pt x="293" y="169"/>
                      </a:lnTo>
                      <a:lnTo>
                        <a:pt x="323" y="178"/>
                      </a:lnTo>
                      <a:lnTo>
                        <a:pt x="348" y="170"/>
                      </a:lnTo>
                      <a:lnTo>
                        <a:pt x="365" y="159"/>
                      </a:lnTo>
                      <a:lnTo>
                        <a:pt x="385" y="167"/>
                      </a:lnTo>
                      <a:lnTo>
                        <a:pt x="391" y="177"/>
                      </a:lnTo>
                      <a:lnTo>
                        <a:pt x="383" y="199"/>
                      </a:lnTo>
                      <a:lnTo>
                        <a:pt x="387" y="205"/>
                      </a:lnTo>
                      <a:lnTo>
                        <a:pt x="403" y="202"/>
                      </a:lnTo>
                      <a:lnTo>
                        <a:pt x="411" y="208"/>
                      </a:lnTo>
                      <a:lnTo>
                        <a:pt x="411" y="237"/>
                      </a:lnTo>
                      <a:lnTo>
                        <a:pt x="376" y="286"/>
                      </a:lnTo>
                      <a:lnTo>
                        <a:pt x="387" y="299"/>
                      </a:lnTo>
                      <a:lnTo>
                        <a:pt x="377" y="321"/>
                      </a:lnTo>
                      <a:lnTo>
                        <a:pt x="351" y="358"/>
                      </a:lnTo>
                      <a:lnTo>
                        <a:pt x="356" y="410"/>
                      </a:lnTo>
                      <a:lnTo>
                        <a:pt x="342" y="410"/>
                      </a:lnTo>
                      <a:lnTo>
                        <a:pt x="328" y="427"/>
                      </a:lnTo>
                      <a:lnTo>
                        <a:pt x="317" y="416"/>
                      </a:lnTo>
                      <a:lnTo>
                        <a:pt x="316" y="401"/>
                      </a:lnTo>
                      <a:lnTo>
                        <a:pt x="308" y="396"/>
                      </a:lnTo>
                      <a:lnTo>
                        <a:pt x="296" y="400"/>
                      </a:lnTo>
                      <a:lnTo>
                        <a:pt x="288" y="388"/>
                      </a:lnTo>
                      <a:lnTo>
                        <a:pt x="251" y="400"/>
                      </a:lnTo>
                      <a:lnTo>
                        <a:pt x="192" y="353"/>
                      </a:lnTo>
                      <a:lnTo>
                        <a:pt x="179" y="352"/>
                      </a:lnTo>
                      <a:lnTo>
                        <a:pt x="135" y="378"/>
                      </a:lnTo>
                      <a:lnTo>
                        <a:pt x="45" y="333"/>
                      </a:lnTo>
                      <a:lnTo>
                        <a:pt x="0" y="273"/>
                      </a:lnTo>
                      <a:lnTo>
                        <a:pt x="5" y="262"/>
                      </a:lnTo>
                      <a:lnTo>
                        <a:pt x="31" y="254"/>
                      </a:lnTo>
                      <a:lnTo>
                        <a:pt x="39" y="257"/>
                      </a:lnTo>
                      <a:lnTo>
                        <a:pt x="49" y="234"/>
                      </a:lnTo>
                      <a:lnTo>
                        <a:pt x="39" y="218"/>
                      </a:lnTo>
                      <a:lnTo>
                        <a:pt x="67" y="175"/>
                      </a:lnTo>
                      <a:lnTo>
                        <a:pt x="54" y="123"/>
                      </a:lnTo>
                      <a:lnTo>
                        <a:pt x="39" y="108"/>
                      </a:lnTo>
                      <a:lnTo>
                        <a:pt x="15" y="100"/>
                      </a:lnTo>
                      <a:lnTo>
                        <a:pt x="24" y="83"/>
                      </a:lnTo>
                      <a:lnTo>
                        <a:pt x="39" y="69"/>
                      </a:lnTo>
                      <a:lnTo>
                        <a:pt x="39" y="34"/>
                      </a:lnTo>
                      <a:lnTo>
                        <a:pt x="86" y="6"/>
                      </a:lnTo>
                      <a:lnTo>
                        <a:pt x="13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3" name="Freeform 61">
                  <a:extLst>
                    <a:ext uri="{FF2B5EF4-FFF2-40B4-BE49-F238E27FC236}">
                      <a16:creationId xmlns:a16="http://schemas.microsoft.com/office/drawing/2014/main" id="{766F45B8-18A8-4441-A620-FFBB4A7FCDEF}"/>
                    </a:ext>
                  </a:extLst>
                </p:cNvPr>
                <p:cNvSpPr>
                  <a:spLocks/>
                </p:cNvSpPr>
                <p:nvPr/>
              </p:nvSpPr>
              <p:spPr bwMode="auto">
                <a:xfrm>
                  <a:off x="6029326" y="2986088"/>
                  <a:ext cx="798513" cy="639763"/>
                </a:xfrm>
                <a:custGeom>
                  <a:avLst/>
                  <a:gdLst>
                    <a:gd name="T0" fmla="*/ 222 w 503"/>
                    <a:gd name="T1" fmla="*/ 40 h 403"/>
                    <a:gd name="T2" fmla="*/ 253 w 503"/>
                    <a:gd name="T3" fmla="*/ 45 h 403"/>
                    <a:gd name="T4" fmla="*/ 283 w 503"/>
                    <a:gd name="T5" fmla="*/ 88 h 403"/>
                    <a:gd name="T6" fmla="*/ 361 w 503"/>
                    <a:gd name="T7" fmla="*/ 59 h 403"/>
                    <a:gd name="T8" fmla="*/ 404 w 503"/>
                    <a:gd name="T9" fmla="*/ 49 h 403"/>
                    <a:gd name="T10" fmla="*/ 441 w 503"/>
                    <a:gd name="T11" fmla="*/ 40 h 403"/>
                    <a:gd name="T12" fmla="*/ 464 w 503"/>
                    <a:gd name="T13" fmla="*/ 64 h 403"/>
                    <a:gd name="T14" fmla="*/ 490 w 503"/>
                    <a:gd name="T15" fmla="*/ 80 h 403"/>
                    <a:gd name="T16" fmla="*/ 496 w 503"/>
                    <a:gd name="T17" fmla="*/ 88 h 403"/>
                    <a:gd name="T18" fmla="*/ 468 w 503"/>
                    <a:gd name="T19" fmla="*/ 114 h 403"/>
                    <a:gd name="T20" fmla="*/ 474 w 503"/>
                    <a:gd name="T21" fmla="*/ 135 h 403"/>
                    <a:gd name="T22" fmla="*/ 494 w 503"/>
                    <a:gd name="T23" fmla="*/ 149 h 403"/>
                    <a:gd name="T24" fmla="*/ 484 w 503"/>
                    <a:gd name="T25" fmla="*/ 204 h 403"/>
                    <a:gd name="T26" fmla="*/ 499 w 503"/>
                    <a:gd name="T27" fmla="*/ 226 h 403"/>
                    <a:gd name="T28" fmla="*/ 479 w 503"/>
                    <a:gd name="T29" fmla="*/ 247 h 403"/>
                    <a:gd name="T30" fmla="*/ 430 w 503"/>
                    <a:gd name="T31" fmla="*/ 227 h 403"/>
                    <a:gd name="T32" fmla="*/ 379 w 503"/>
                    <a:gd name="T33" fmla="*/ 241 h 403"/>
                    <a:gd name="T34" fmla="*/ 320 w 503"/>
                    <a:gd name="T35" fmla="*/ 362 h 403"/>
                    <a:gd name="T36" fmla="*/ 313 w 503"/>
                    <a:gd name="T37" fmla="*/ 342 h 403"/>
                    <a:gd name="T38" fmla="*/ 311 w 503"/>
                    <a:gd name="T39" fmla="*/ 326 h 403"/>
                    <a:gd name="T40" fmla="*/ 285 w 503"/>
                    <a:gd name="T41" fmla="*/ 342 h 403"/>
                    <a:gd name="T42" fmla="*/ 271 w 503"/>
                    <a:gd name="T43" fmla="*/ 330 h 403"/>
                    <a:gd name="T44" fmla="*/ 253 w 503"/>
                    <a:gd name="T45" fmla="*/ 347 h 403"/>
                    <a:gd name="T46" fmla="*/ 222 w 503"/>
                    <a:gd name="T47" fmla="*/ 345 h 403"/>
                    <a:gd name="T48" fmla="*/ 229 w 503"/>
                    <a:gd name="T49" fmla="*/ 371 h 403"/>
                    <a:gd name="T50" fmla="*/ 184 w 503"/>
                    <a:gd name="T51" fmla="*/ 393 h 403"/>
                    <a:gd name="T52" fmla="*/ 118 w 503"/>
                    <a:gd name="T53" fmla="*/ 402 h 403"/>
                    <a:gd name="T54" fmla="*/ 94 w 503"/>
                    <a:gd name="T55" fmla="*/ 382 h 403"/>
                    <a:gd name="T56" fmla="*/ 91 w 503"/>
                    <a:gd name="T57" fmla="*/ 355 h 403"/>
                    <a:gd name="T58" fmla="*/ 97 w 503"/>
                    <a:gd name="T59" fmla="*/ 279 h 403"/>
                    <a:gd name="T60" fmla="*/ 30 w 503"/>
                    <a:gd name="T61" fmla="*/ 221 h 403"/>
                    <a:gd name="T62" fmla="*/ 25 w 503"/>
                    <a:gd name="T63" fmla="*/ 160 h 403"/>
                    <a:gd name="T64" fmla="*/ 93 w 503"/>
                    <a:gd name="T65" fmla="*/ 160 h 403"/>
                    <a:gd name="T66" fmla="*/ 108 w 503"/>
                    <a:gd name="T67" fmla="*/ 123 h 403"/>
                    <a:gd name="T68" fmla="*/ 103 w 503"/>
                    <a:gd name="T69" fmla="*/ 40 h 403"/>
                    <a:gd name="T70" fmla="*/ 125 w 503"/>
                    <a:gd name="T71" fmla="*/ 12 h 403"/>
                    <a:gd name="T72" fmla="*/ 159 w 5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403">
                      <a:moveTo>
                        <a:pt x="159" y="0"/>
                      </a:moveTo>
                      <a:lnTo>
                        <a:pt x="222" y="40"/>
                      </a:lnTo>
                      <a:lnTo>
                        <a:pt x="247" y="41"/>
                      </a:lnTo>
                      <a:lnTo>
                        <a:pt x="253" y="45"/>
                      </a:lnTo>
                      <a:lnTo>
                        <a:pt x="253" y="54"/>
                      </a:lnTo>
                      <a:lnTo>
                        <a:pt x="283" y="88"/>
                      </a:lnTo>
                      <a:lnTo>
                        <a:pt x="342" y="61"/>
                      </a:lnTo>
                      <a:lnTo>
                        <a:pt x="361" y="59"/>
                      </a:lnTo>
                      <a:lnTo>
                        <a:pt x="384" y="45"/>
                      </a:lnTo>
                      <a:lnTo>
                        <a:pt x="404" y="49"/>
                      </a:lnTo>
                      <a:lnTo>
                        <a:pt x="417" y="45"/>
                      </a:lnTo>
                      <a:lnTo>
                        <a:pt x="441" y="40"/>
                      </a:lnTo>
                      <a:lnTo>
                        <a:pt x="445" y="55"/>
                      </a:lnTo>
                      <a:lnTo>
                        <a:pt x="464" y="64"/>
                      </a:lnTo>
                      <a:lnTo>
                        <a:pt x="475" y="70"/>
                      </a:lnTo>
                      <a:lnTo>
                        <a:pt x="490" y="80"/>
                      </a:lnTo>
                      <a:lnTo>
                        <a:pt x="494" y="79"/>
                      </a:lnTo>
                      <a:lnTo>
                        <a:pt x="496" y="88"/>
                      </a:lnTo>
                      <a:lnTo>
                        <a:pt x="468" y="105"/>
                      </a:lnTo>
                      <a:lnTo>
                        <a:pt x="468" y="114"/>
                      </a:lnTo>
                      <a:lnTo>
                        <a:pt x="479" y="125"/>
                      </a:lnTo>
                      <a:lnTo>
                        <a:pt x="474" y="135"/>
                      </a:lnTo>
                      <a:lnTo>
                        <a:pt x="488" y="145"/>
                      </a:lnTo>
                      <a:lnTo>
                        <a:pt x="494" y="149"/>
                      </a:lnTo>
                      <a:lnTo>
                        <a:pt x="496" y="195"/>
                      </a:lnTo>
                      <a:lnTo>
                        <a:pt x="484" y="204"/>
                      </a:lnTo>
                      <a:lnTo>
                        <a:pt x="486" y="221"/>
                      </a:lnTo>
                      <a:lnTo>
                        <a:pt x="499" y="226"/>
                      </a:lnTo>
                      <a:lnTo>
                        <a:pt x="503" y="236"/>
                      </a:lnTo>
                      <a:lnTo>
                        <a:pt x="479" y="247"/>
                      </a:lnTo>
                      <a:lnTo>
                        <a:pt x="476" y="259"/>
                      </a:lnTo>
                      <a:lnTo>
                        <a:pt x="430" y="227"/>
                      </a:lnTo>
                      <a:lnTo>
                        <a:pt x="426" y="231"/>
                      </a:lnTo>
                      <a:lnTo>
                        <a:pt x="379" y="241"/>
                      </a:lnTo>
                      <a:lnTo>
                        <a:pt x="336" y="382"/>
                      </a:lnTo>
                      <a:lnTo>
                        <a:pt x="320" y="362"/>
                      </a:lnTo>
                      <a:lnTo>
                        <a:pt x="322" y="353"/>
                      </a:lnTo>
                      <a:lnTo>
                        <a:pt x="313" y="342"/>
                      </a:lnTo>
                      <a:lnTo>
                        <a:pt x="317" y="336"/>
                      </a:lnTo>
                      <a:lnTo>
                        <a:pt x="311" y="326"/>
                      </a:lnTo>
                      <a:lnTo>
                        <a:pt x="292" y="322"/>
                      </a:lnTo>
                      <a:lnTo>
                        <a:pt x="285" y="342"/>
                      </a:lnTo>
                      <a:lnTo>
                        <a:pt x="277" y="341"/>
                      </a:lnTo>
                      <a:lnTo>
                        <a:pt x="271" y="330"/>
                      </a:lnTo>
                      <a:lnTo>
                        <a:pt x="259" y="332"/>
                      </a:lnTo>
                      <a:lnTo>
                        <a:pt x="253" y="347"/>
                      </a:lnTo>
                      <a:lnTo>
                        <a:pt x="233" y="332"/>
                      </a:lnTo>
                      <a:lnTo>
                        <a:pt x="222" y="345"/>
                      </a:lnTo>
                      <a:lnTo>
                        <a:pt x="227" y="361"/>
                      </a:lnTo>
                      <a:lnTo>
                        <a:pt x="229" y="371"/>
                      </a:lnTo>
                      <a:lnTo>
                        <a:pt x="194" y="403"/>
                      </a:lnTo>
                      <a:lnTo>
                        <a:pt x="184" y="393"/>
                      </a:lnTo>
                      <a:lnTo>
                        <a:pt x="147" y="391"/>
                      </a:lnTo>
                      <a:lnTo>
                        <a:pt x="118" y="402"/>
                      </a:lnTo>
                      <a:lnTo>
                        <a:pt x="108" y="387"/>
                      </a:lnTo>
                      <a:lnTo>
                        <a:pt x="94" y="382"/>
                      </a:lnTo>
                      <a:lnTo>
                        <a:pt x="97" y="371"/>
                      </a:lnTo>
                      <a:lnTo>
                        <a:pt x="91" y="355"/>
                      </a:lnTo>
                      <a:lnTo>
                        <a:pt x="103" y="332"/>
                      </a:lnTo>
                      <a:lnTo>
                        <a:pt x="97" y="279"/>
                      </a:lnTo>
                      <a:lnTo>
                        <a:pt x="51" y="256"/>
                      </a:lnTo>
                      <a:lnTo>
                        <a:pt x="30" y="221"/>
                      </a:lnTo>
                      <a:lnTo>
                        <a:pt x="0" y="178"/>
                      </a:lnTo>
                      <a:lnTo>
                        <a:pt x="25" y="160"/>
                      </a:lnTo>
                      <a:lnTo>
                        <a:pt x="54" y="175"/>
                      </a:lnTo>
                      <a:lnTo>
                        <a:pt x="93" y="160"/>
                      </a:lnTo>
                      <a:lnTo>
                        <a:pt x="113" y="140"/>
                      </a:lnTo>
                      <a:lnTo>
                        <a:pt x="108" y="123"/>
                      </a:lnTo>
                      <a:lnTo>
                        <a:pt x="115" y="111"/>
                      </a:lnTo>
                      <a:lnTo>
                        <a:pt x="103" y="40"/>
                      </a:lnTo>
                      <a:lnTo>
                        <a:pt x="118" y="10"/>
                      </a:lnTo>
                      <a:lnTo>
                        <a:pt x="125" y="12"/>
                      </a:lnTo>
                      <a:lnTo>
                        <a:pt x="144" y="1"/>
                      </a:lnTo>
                      <a:lnTo>
                        <a:pt x="1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4" name="Freeform 62">
                  <a:extLst>
                    <a:ext uri="{FF2B5EF4-FFF2-40B4-BE49-F238E27FC236}">
                      <a16:creationId xmlns:a16="http://schemas.microsoft.com/office/drawing/2014/main" id="{9C0E8C84-620F-4546-946F-EFD9751EEB5D}"/>
                    </a:ext>
                  </a:extLst>
                </p:cNvPr>
                <p:cNvSpPr>
                  <a:spLocks/>
                </p:cNvSpPr>
                <p:nvPr/>
              </p:nvSpPr>
              <p:spPr bwMode="auto">
                <a:xfrm>
                  <a:off x="5661026" y="2736851"/>
                  <a:ext cx="596900" cy="587375"/>
                </a:xfrm>
                <a:custGeom>
                  <a:avLst/>
                  <a:gdLst>
                    <a:gd name="T0" fmla="*/ 34 w 376"/>
                    <a:gd name="T1" fmla="*/ 0 h 370"/>
                    <a:gd name="T2" fmla="*/ 124 w 376"/>
                    <a:gd name="T3" fmla="*/ 45 h 370"/>
                    <a:gd name="T4" fmla="*/ 168 w 376"/>
                    <a:gd name="T5" fmla="*/ 19 h 370"/>
                    <a:gd name="T6" fmla="*/ 181 w 376"/>
                    <a:gd name="T7" fmla="*/ 20 h 370"/>
                    <a:gd name="T8" fmla="*/ 240 w 376"/>
                    <a:gd name="T9" fmla="*/ 67 h 370"/>
                    <a:gd name="T10" fmla="*/ 277 w 376"/>
                    <a:gd name="T11" fmla="*/ 55 h 370"/>
                    <a:gd name="T12" fmla="*/ 285 w 376"/>
                    <a:gd name="T13" fmla="*/ 67 h 370"/>
                    <a:gd name="T14" fmla="*/ 297 w 376"/>
                    <a:gd name="T15" fmla="*/ 63 h 370"/>
                    <a:gd name="T16" fmla="*/ 305 w 376"/>
                    <a:gd name="T17" fmla="*/ 68 h 370"/>
                    <a:gd name="T18" fmla="*/ 306 w 376"/>
                    <a:gd name="T19" fmla="*/ 83 h 370"/>
                    <a:gd name="T20" fmla="*/ 317 w 376"/>
                    <a:gd name="T21" fmla="*/ 94 h 370"/>
                    <a:gd name="T22" fmla="*/ 331 w 376"/>
                    <a:gd name="T23" fmla="*/ 77 h 370"/>
                    <a:gd name="T24" fmla="*/ 345 w 376"/>
                    <a:gd name="T25" fmla="*/ 77 h 370"/>
                    <a:gd name="T26" fmla="*/ 345 w 376"/>
                    <a:gd name="T27" fmla="*/ 83 h 370"/>
                    <a:gd name="T28" fmla="*/ 352 w 376"/>
                    <a:gd name="T29" fmla="*/ 114 h 370"/>
                    <a:gd name="T30" fmla="*/ 376 w 376"/>
                    <a:gd name="T31" fmla="*/ 126 h 370"/>
                    <a:gd name="T32" fmla="*/ 374 w 376"/>
                    <a:gd name="T33" fmla="*/ 141 h 370"/>
                    <a:gd name="T34" fmla="*/ 350 w 376"/>
                    <a:gd name="T35" fmla="*/ 167 h 370"/>
                    <a:gd name="T36" fmla="*/ 335 w 376"/>
                    <a:gd name="T37" fmla="*/ 197 h 370"/>
                    <a:gd name="T38" fmla="*/ 347 w 376"/>
                    <a:gd name="T39" fmla="*/ 268 h 370"/>
                    <a:gd name="T40" fmla="*/ 340 w 376"/>
                    <a:gd name="T41" fmla="*/ 280 h 370"/>
                    <a:gd name="T42" fmla="*/ 345 w 376"/>
                    <a:gd name="T43" fmla="*/ 297 h 370"/>
                    <a:gd name="T44" fmla="*/ 325 w 376"/>
                    <a:gd name="T45" fmla="*/ 317 h 370"/>
                    <a:gd name="T46" fmla="*/ 286 w 376"/>
                    <a:gd name="T47" fmla="*/ 332 h 370"/>
                    <a:gd name="T48" fmla="*/ 257 w 376"/>
                    <a:gd name="T49" fmla="*/ 317 h 370"/>
                    <a:gd name="T50" fmla="*/ 232 w 376"/>
                    <a:gd name="T51" fmla="*/ 335 h 370"/>
                    <a:gd name="T52" fmla="*/ 202 w 376"/>
                    <a:gd name="T53" fmla="*/ 364 h 370"/>
                    <a:gd name="T54" fmla="*/ 191 w 376"/>
                    <a:gd name="T55" fmla="*/ 370 h 370"/>
                    <a:gd name="T56" fmla="*/ 173 w 376"/>
                    <a:gd name="T57" fmla="*/ 352 h 370"/>
                    <a:gd name="T58" fmla="*/ 158 w 376"/>
                    <a:gd name="T59" fmla="*/ 361 h 370"/>
                    <a:gd name="T60" fmla="*/ 138 w 376"/>
                    <a:gd name="T61" fmla="*/ 351 h 370"/>
                    <a:gd name="T62" fmla="*/ 113 w 376"/>
                    <a:gd name="T63" fmla="*/ 364 h 370"/>
                    <a:gd name="T64" fmla="*/ 69 w 376"/>
                    <a:gd name="T65" fmla="*/ 335 h 370"/>
                    <a:gd name="T66" fmla="*/ 69 w 376"/>
                    <a:gd name="T67" fmla="*/ 306 h 370"/>
                    <a:gd name="T68" fmla="*/ 63 w 376"/>
                    <a:gd name="T69" fmla="*/ 248 h 370"/>
                    <a:gd name="T70" fmla="*/ 38 w 376"/>
                    <a:gd name="T71" fmla="*/ 134 h 370"/>
                    <a:gd name="T72" fmla="*/ 10 w 376"/>
                    <a:gd name="T73" fmla="*/ 97 h 370"/>
                    <a:gd name="T74" fmla="*/ 14 w 376"/>
                    <a:gd name="T75" fmla="*/ 49 h 370"/>
                    <a:gd name="T76" fmla="*/ 4 w 376"/>
                    <a:gd name="T77" fmla="*/ 29 h 370"/>
                    <a:gd name="T78" fmla="*/ 0 w 376"/>
                    <a:gd name="T79" fmla="*/ 19 h 370"/>
                    <a:gd name="T80" fmla="*/ 34 w 376"/>
                    <a:gd name="T8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370">
                      <a:moveTo>
                        <a:pt x="34" y="0"/>
                      </a:moveTo>
                      <a:lnTo>
                        <a:pt x="124" y="45"/>
                      </a:lnTo>
                      <a:lnTo>
                        <a:pt x="168" y="19"/>
                      </a:lnTo>
                      <a:lnTo>
                        <a:pt x="181" y="20"/>
                      </a:lnTo>
                      <a:lnTo>
                        <a:pt x="240" y="67"/>
                      </a:lnTo>
                      <a:lnTo>
                        <a:pt x="277" y="55"/>
                      </a:lnTo>
                      <a:lnTo>
                        <a:pt x="285" y="67"/>
                      </a:lnTo>
                      <a:lnTo>
                        <a:pt x="297" y="63"/>
                      </a:lnTo>
                      <a:lnTo>
                        <a:pt x="305" y="68"/>
                      </a:lnTo>
                      <a:lnTo>
                        <a:pt x="306" y="83"/>
                      </a:lnTo>
                      <a:lnTo>
                        <a:pt x="317" y="94"/>
                      </a:lnTo>
                      <a:lnTo>
                        <a:pt x="331" y="77"/>
                      </a:lnTo>
                      <a:lnTo>
                        <a:pt x="345" y="77"/>
                      </a:lnTo>
                      <a:lnTo>
                        <a:pt x="345" y="83"/>
                      </a:lnTo>
                      <a:lnTo>
                        <a:pt x="352" y="114"/>
                      </a:lnTo>
                      <a:lnTo>
                        <a:pt x="376" y="126"/>
                      </a:lnTo>
                      <a:lnTo>
                        <a:pt x="374" y="141"/>
                      </a:lnTo>
                      <a:lnTo>
                        <a:pt x="350" y="167"/>
                      </a:lnTo>
                      <a:lnTo>
                        <a:pt x="335" y="197"/>
                      </a:lnTo>
                      <a:lnTo>
                        <a:pt x="347" y="268"/>
                      </a:lnTo>
                      <a:lnTo>
                        <a:pt x="340" y="280"/>
                      </a:lnTo>
                      <a:lnTo>
                        <a:pt x="345" y="297"/>
                      </a:lnTo>
                      <a:lnTo>
                        <a:pt x="325" y="317"/>
                      </a:lnTo>
                      <a:lnTo>
                        <a:pt x="286" y="332"/>
                      </a:lnTo>
                      <a:lnTo>
                        <a:pt x="257" y="317"/>
                      </a:lnTo>
                      <a:lnTo>
                        <a:pt x="232" y="335"/>
                      </a:lnTo>
                      <a:lnTo>
                        <a:pt x="202" y="364"/>
                      </a:lnTo>
                      <a:lnTo>
                        <a:pt x="191" y="370"/>
                      </a:lnTo>
                      <a:lnTo>
                        <a:pt x="173" y="352"/>
                      </a:lnTo>
                      <a:lnTo>
                        <a:pt x="158" y="361"/>
                      </a:lnTo>
                      <a:lnTo>
                        <a:pt x="138" y="351"/>
                      </a:lnTo>
                      <a:lnTo>
                        <a:pt x="113" y="364"/>
                      </a:lnTo>
                      <a:lnTo>
                        <a:pt x="69" y="335"/>
                      </a:lnTo>
                      <a:lnTo>
                        <a:pt x="69" y="306"/>
                      </a:lnTo>
                      <a:lnTo>
                        <a:pt x="63" y="248"/>
                      </a:lnTo>
                      <a:lnTo>
                        <a:pt x="38" y="134"/>
                      </a:lnTo>
                      <a:lnTo>
                        <a:pt x="10" y="97"/>
                      </a:lnTo>
                      <a:lnTo>
                        <a:pt x="14" y="49"/>
                      </a:lnTo>
                      <a:lnTo>
                        <a:pt x="4" y="29"/>
                      </a:lnTo>
                      <a:lnTo>
                        <a:pt x="0" y="19"/>
                      </a:lnTo>
                      <a:lnTo>
                        <a:pt x="3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5" name="Freeform 63">
                  <a:extLst>
                    <a:ext uri="{FF2B5EF4-FFF2-40B4-BE49-F238E27FC236}">
                      <a16:creationId xmlns:a16="http://schemas.microsoft.com/office/drawing/2014/main" id="{4929F57F-D82B-42F8-9527-AA0181FFEC8D}"/>
                    </a:ext>
                  </a:extLst>
                </p:cNvPr>
                <p:cNvSpPr>
                  <a:spLocks/>
                </p:cNvSpPr>
                <p:nvPr/>
              </p:nvSpPr>
              <p:spPr bwMode="auto">
                <a:xfrm>
                  <a:off x="6200776" y="2398713"/>
                  <a:ext cx="630238" cy="727075"/>
                </a:xfrm>
                <a:custGeom>
                  <a:avLst/>
                  <a:gdLst>
                    <a:gd name="T0" fmla="*/ 183 w 397"/>
                    <a:gd name="T1" fmla="*/ 9 h 458"/>
                    <a:gd name="T2" fmla="*/ 229 w 397"/>
                    <a:gd name="T3" fmla="*/ 75 h 458"/>
                    <a:gd name="T4" fmla="*/ 230 w 397"/>
                    <a:gd name="T5" fmla="*/ 105 h 458"/>
                    <a:gd name="T6" fmla="*/ 240 w 397"/>
                    <a:gd name="T7" fmla="*/ 123 h 458"/>
                    <a:gd name="T8" fmla="*/ 257 w 397"/>
                    <a:gd name="T9" fmla="*/ 122 h 458"/>
                    <a:gd name="T10" fmla="*/ 264 w 397"/>
                    <a:gd name="T11" fmla="*/ 143 h 458"/>
                    <a:gd name="T12" fmla="*/ 292 w 397"/>
                    <a:gd name="T13" fmla="*/ 143 h 458"/>
                    <a:gd name="T14" fmla="*/ 319 w 397"/>
                    <a:gd name="T15" fmla="*/ 164 h 458"/>
                    <a:gd name="T16" fmla="*/ 376 w 397"/>
                    <a:gd name="T17" fmla="*/ 158 h 458"/>
                    <a:gd name="T18" fmla="*/ 351 w 397"/>
                    <a:gd name="T19" fmla="*/ 198 h 458"/>
                    <a:gd name="T20" fmla="*/ 361 w 397"/>
                    <a:gd name="T21" fmla="*/ 215 h 458"/>
                    <a:gd name="T22" fmla="*/ 382 w 397"/>
                    <a:gd name="T23" fmla="*/ 242 h 458"/>
                    <a:gd name="T24" fmla="*/ 386 w 397"/>
                    <a:gd name="T25" fmla="*/ 292 h 458"/>
                    <a:gd name="T26" fmla="*/ 380 w 397"/>
                    <a:gd name="T27" fmla="*/ 321 h 458"/>
                    <a:gd name="T28" fmla="*/ 368 w 397"/>
                    <a:gd name="T29" fmla="*/ 351 h 458"/>
                    <a:gd name="T30" fmla="*/ 346 w 397"/>
                    <a:gd name="T31" fmla="*/ 375 h 458"/>
                    <a:gd name="T32" fmla="*/ 346 w 397"/>
                    <a:gd name="T33" fmla="*/ 395 h 458"/>
                    <a:gd name="T34" fmla="*/ 309 w 397"/>
                    <a:gd name="T35" fmla="*/ 415 h 458"/>
                    <a:gd name="T36" fmla="*/ 276 w 397"/>
                    <a:gd name="T37" fmla="*/ 415 h 458"/>
                    <a:gd name="T38" fmla="*/ 234 w 397"/>
                    <a:gd name="T39" fmla="*/ 431 h 458"/>
                    <a:gd name="T40" fmla="*/ 145 w 397"/>
                    <a:gd name="T41" fmla="*/ 424 h 458"/>
                    <a:gd name="T42" fmla="*/ 139 w 397"/>
                    <a:gd name="T43" fmla="*/ 411 h 458"/>
                    <a:gd name="T44" fmla="*/ 51 w 397"/>
                    <a:gd name="T45" fmla="*/ 370 h 458"/>
                    <a:gd name="T46" fmla="*/ 17 w 397"/>
                    <a:gd name="T47" fmla="*/ 382 h 458"/>
                    <a:gd name="T48" fmla="*/ 34 w 397"/>
                    <a:gd name="T49" fmla="*/ 354 h 458"/>
                    <a:gd name="T50" fmla="*/ 12 w 397"/>
                    <a:gd name="T51" fmla="*/ 327 h 458"/>
                    <a:gd name="T52" fmla="*/ 5 w 397"/>
                    <a:gd name="T53" fmla="*/ 290 h 458"/>
                    <a:gd name="T54" fmla="*/ 26 w 397"/>
                    <a:gd name="T55" fmla="*/ 201 h 458"/>
                    <a:gd name="T56" fmla="*/ 25 w 397"/>
                    <a:gd name="T57" fmla="*/ 166 h 458"/>
                    <a:gd name="T58" fmla="*/ 60 w 397"/>
                    <a:gd name="T59" fmla="*/ 88 h 458"/>
                    <a:gd name="T60" fmla="*/ 36 w 397"/>
                    <a:gd name="T61" fmla="*/ 85 h 458"/>
                    <a:gd name="T62" fmla="*/ 40 w 397"/>
                    <a:gd name="T63" fmla="*/ 57 h 458"/>
                    <a:gd name="T64" fmla="*/ 46 w 397"/>
                    <a:gd name="T65" fmla="*/ 32 h 458"/>
                    <a:gd name="T66" fmla="*/ 116 w 397"/>
                    <a:gd name="T67" fmla="*/ 32 h 458"/>
                    <a:gd name="T68" fmla="*/ 110 w 397"/>
                    <a:gd name="T69" fmla="*/ 6 h 458"/>
                    <a:gd name="T70" fmla="*/ 148 w 397"/>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7" h="458">
                      <a:moveTo>
                        <a:pt x="148" y="0"/>
                      </a:moveTo>
                      <a:lnTo>
                        <a:pt x="183" y="9"/>
                      </a:lnTo>
                      <a:lnTo>
                        <a:pt x="194" y="38"/>
                      </a:lnTo>
                      <a:lnTo>
                        <a:pt x="229" y="75"/>
                      </a:lnTo>
                      <a:lnTo>
                        <a:pt x="215" y="93"/>
                      </a:lnTo>
                      <a:lnTo>
                        <a:pt x="230" y="105"/>
                      </a:lnTo>
                      <a:lnTo>
                        <a:pt x="229" y="123"/>
                      </a:lnTo>
                      <a:lnTo>
                        <a:pt x="240" y="123"/>
                      </a:lnTo>
                      <a:lnTo>
                        <a:pt x="249" y="118"/>
                      </a:lnTo>
                      <a:lnTo>
                        <a:pt x="257" y="122"/>
                      </a:lnTo>
                      <a:lnTo>
                        <a:pt x="251" y="134"/>
                      </a:lnTo>
                      <a:lnTo>
                        <a:pt x="264" y="143"/>
                      </a:lnTo>
                      <a:lnTo>
                        <a:pt x="282" y="149"/>
                      </a:lnTo>
                      <a:lnTo>
                        <a:pt x="292" y="143"/>
                      </a:lnTo>
                      <a:lnTo>
                        <a:pt x="304" y="149"/>
                      </a:lnTo>
                      <a:lnTo>
                        <a:pt x="319" y="164"/>
                      </a:lnTo>
                      <a:lnTo>
                        <a:pt x="343" y="149"/>
                      </a:lnTo>
                      <a:lnTo>
                        <a:pt x="376" y="158"/>
                      </a:lnTo>
                      <a:lnTo>
                        <a:pt x="367" y="194"/>
                      </a:lnTo>
                      <a:lnTo>
                        <a:pt x="351" y="198"/>
                      </a:lnTo>
                      <a:lnTo>
                        <a:pt x="347" y="203"/>
                      </a:lnTo>
                      <a:lnTo>
                        <a:pt x="361" y="215"/>
                      </a:lnTo>
                      <a:lnTo>
                        <a:pt x="361" y="236"/>
                      </a:lnTo>
                      <a:lnTo>
                        <a:pt x="382" y="242"/>
                      </a:lnTo>
                      <a:lnTo>
                        <a:pt x="397" y="281"/>
                      </a:lnTo>
                      <a:lnTo>
                        <a:pt x="386" y="292"/>
                      </a:lnTo>
                      <a:lnTo>
                        <a:pt x="388" y="310"/>
                      </a:lnTo>
                      <a:lnTo>
                        <a:pt x="380" y="321"/>
                      </a:lnTo>
                      <a:lnTo>
                        <a:pt x="382" y="339"/>
                      </a:lnTo>
                      <a:lnTo>
                        <a:pt x="368" y="351"/>
                      </a:lnTo>
                      <a:lnTo>
                        <a:pt x="366" y="370"/>
                      </a:lnTo>
                      <a:lnTo>
                        <a:pt x="346" y="375"/>
                      </a:lnTo>
                      <a:lnTo>
                        <a:pt x="337" y="389"/>
                      </a:lnTo>
                      <a:lnTo>
                        <a:pt x="346" y="395"/>
                      </a:lnTo>
                      <a:lnTo>
                        <a:pt x="333" y="410"/>
                      </a:lnTo>
                      <a:lnTo>
                        <a:pt x="309" y="415"/>
                      </a:lnTo>
                      <a:lnTo>
                        <a:pt x="296" y="419"/>
                      </a:lnTo>
                      <a:lnTo>
                        <a:pt x="276" y="415"/>
                      </a:lnTo>
                      <a:lnTo>
                        <a:pt x="253" y="429"/>
                      </a:lnTo>
                      <a:lnTo>
                        <a:pt x="234" y="431"/>
                      </a:lnTo>
                      <a:lnTo>
                        <a:pt x="175" y="458"/>
                      </a:lnTo>
                      <a:lnTo>
                        <a:pt x="145" y="424"/>
                      </a:lnTo>
                      <a:lnTo>
                        <a:pt x="145" y="415"/>
                      </a:lnTo>
                      <a:lnTo>
                        <a:pt x="139" y="411"/>
                      </a:lnTo>
                      <a:lnTo>
                        <a:pt x="114" y="410"/>
                      </a:lnTo>
                      <a:lnTo>
                        <a:pt x="51" y="370"/>
                      </a:lnTo>
                      <a:lnTo>
                        <a:pt x="36" y="371"/>
                      </a:lnTo>
                      <a:lnTo>
                        <a:pt x="17" y="382"/>
                      </a:lnTo>
                      <a:lnTo>
                        <a:pt x="10" y="380"/>
                      </a:lnTo>
                      <a:lnTo>
                        <a:pt x="34" y="354"/>
                      </a:lnTo>
                      <a:lnTo>
                        <a:pt x="36" y="339"/>
                      </a:lnTo>
                      <a:lnTo>
                        <a:pt x="12" y="327"/>
                      </a:lnTo>
                      <a:lnTo>
                        <a:pt x="5" y="296"/>
                      </a:lnTo>
                      <a:lnTo>
                        <a:pt x="5" y="290"/>
                      </a:lnTo>
                      <a:lnTo>
                        <a:pt x="0" y="238"/>
                      </a:lnTo>
                      <a:lnTo>
                        <a:pt x="26" y="201"/>
                      </a:lnTo>
                      <a:lnTo>
                        <a:pt x="36" y="179"/>
                      </a:lnTo>
                      <a:lnTo>
                        <a:pt x="25" y="166"/>
                      </a:lnTo>
                      <a:lnTo>
                        <a:pt x="60" y="117"/>
                      </a:lnTo>
                      <a:lnTo>
                        <a:pt x="60" y="88"/>
                      </a:lnTo>
                      <a:lnTo>
                        <a:pt x="52" y="82"/>
                      </a:lnTo>
                      <a:lnTo>
                        <a:pt x="36" y="85"/>
                      </a:lnTo>
                      <a:lnTo>
                        <a:pt x="32" y="79"/>
                      </a:lnTo>
                      <a:lnTo>
                        <a:pt x="40" y="57"/>
                      </a:lnTo>
                      <a:lnTo>
                        <a:pt x="34" y="47"/>
                      </a:lnTo>
                      <a:lnTo>
                        <a:pt x="46" y="32"/>
                      </a:lnTo>
                      <a:lnTo>
                        <a:pt x="108" y="38"/>
                      </a:lnTo>
                      <a:lnTo>
                        <a:pt x="116" y="32"/>
                      </a:lnTo>
                      <a:lnTo>
                        <a:pt x="105" y="15"/>
                      </a:lnTo>
                      <a:lnTo>
                        <a:pt x="110" y="6"/>
                      </a:lnTo>
                      <a:lnTo>
                        <a:pt x="131" y="10"/>
                      </a:lnTo>
                      <a:lnTo>
                        <a:pt x="1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6" name="Freeform 72">
                  <a:extLst>
                    <a:ext uri="{FF2B5EF4-FFF2-40B4-BE49-F238E27FC236}">
                      <a16:creationId xmlns:a16="http://schemas.microsoft.com/office/drawing/2014/main" id="{3139DD61-0A8A-4310-8BB4-437582F75D5E}"/>
                    </a:ext>
                  </a:extLst>
                </p:cNvPr>
                <p:cNvSpPr>
                  <a:spLocks/>
                </p:cNvSpPr>
                <p:nvPr/>
              </p:nvSpPr>
              <p:spPr bwMode="auto">
                <a:xfrm>
                  <a:off x="6369051" y="1951038"/>
                  <a:ext cx="592138" cy="708025"/>
                </a:xfrm>
                <a:custGeom>
                  <a:avLst/>
                  <a:gdLst>
                    <a:gd name="T0" fmla="*/ 99 w 373"/>
                    <a:gd name="T1" fmla="*/ 0 h 446"/>
                    <a:gd name="T2" fmla="*/ 101 w 373"/>
                    <a:gd name="T3" fmla="*/ 20 h 446"/>
                    <a:gd name="T4" fmla="*/ 122 w 373"/>
                    <a:gd name="T5" fmla="*/ 25 h 446"/>
                    <a:gd name="T6" fmla="*/ 137 w 373"/>
                    <a:gd name="T7" fmla="*/ 50 h 446"/>
                    <a:gd name="T8" fmla="*/ 185 w 373"/>
                    <a:gd name="T9" fmla="*/ 74 h 446"/>
                    <a:gd name="T10" fmla="*/ 227 w 373"/>
                    <a:gd name="T11" fmla="*/ 94 h 446"/>
                    <a:gd name="T12" fmla="*/ 237 w 373"/>
                    <a:gd name="T13" fmla="*/ 104 h 446"/>
                    <a:gd name="T14" fmla="*/ 221 w 373"/>
                    <a:gd name="T15" fmla="*/ 114 h 446"/>
                    <a:gd name="T16" fmla="*/ 231 w 373"/>
                    <a:gd name="T17" fmla="*/ 133 h 446"/>
                    <a:gd name="T18" fmla="*/ 256 w 373"/>
                    <a:gd name="T19" fmla="*/ 136 h 446"/>
                    <a:gd name="T20" fmla="*/ 287 w 373"/>
                    <a:gd name="T21" fmla="*/ 173 h 446"/>
                    <a:gd name="T22" fmla="*/ 309 w 373"/>
                    <a:gd name="T23" fmla="*/ 178 h 446"/>
                    <a:gd name="T24" fmla="*/ 311 w 373"/>
                    <a:gd name="T25" fmla="*/ 188 h 446"/>
                    <a:gd name="T26" fmla="*/ 295 w 373"/>
                    <a:gd name="T27" fmla="*/ 198 h 446"/>
                    <a:gd name="T28" fmla="*/ 291 w 373"/>
                    <a:gd name="T29" fmla="*/ 220 h 446"/>
                    <a:gd name="T30" fmla="*/ 289 w 373"/>
                    <a:gd name="T31" fmla="*/ 236 h 446"/>
                    <a:gd name="T32" fmla="*/ 307 w 373"/>
                    <a:gd name="T33" fmla="*/ 236 h 446"/>
                    <a:gd name="T34" fmla="*/ 324 w 373"/>
                    <a:gd name="T35" fmla="*/ 252 h 446"/>
                    <a:gd name="T36" fmla="*/ 350 w 373"/>
                    <a:gd name="T37" fmla="*/ 260 h 446"/>
                    <a:gd name="T38" fmla="*/ 356 w 373"/>
                    <a:gd name="T39" fmla="*/ 285 h 446"/>
                    <a:gd name="T40" fmla="*/ 373 w 373"/>
                    <a:gd name="T41" fmla="*/ 291 h 446"/>
                    <a:gd name="T42" fmla="*/ 368 w 373"/>
                    <a:gd name="T43" fmla="*/ 305 h 446"/>
                    <a:gd name="T44" fmla="*/ 356 w 373"/>
                    <a:gd name="T45" fmla="*/ 306 h 446"/>
                    <a:gd name="T46" fmla="*/ 344 w 373"/>
                    <a:gd name="T47" fmla="*/ 325 h 446"/>
                    <a:gd name="T48" fmla="*/ 329 w 373"/>
                    <a:gd name="T49" fmla="*/ 326 h 446"/>
                    <a:gd name="T50" fmla="*/ 320 w 373"/>
                    <a:gd name="T51" fmla="*/ 360 h 446"/>
                    <a:gd name="T52" fmla="*/ 311 w 373"/>
                    <a:gd name="T53" fmla="*/ 399 h 446"/>
                    <a:gd name="T54" fmla="*/ 291 w 373"/>
                    <a:gd name="T55" fmla="*/ 408 h 446"/>
                    <a:gd name="T56" fmla="*/ 266 w 373"/>
                    <a:gd name="T57" fmla="*/ 400 h 446"/>
                    <a:gd name="T58" fmla="*/ 240 w 373"/>
                    <a:gd name="T59" fmla="*/ 414 h 446"/>
                    <a:gd name="T60" fmla="*/ 237 w 373"/>
                    <a:gd name="T61" fmla="*/ 431 h 446"/>
                    <a:gd name="T62" fmla="*/ 213 w 373"/>
                    <a:gd name="T63" fmla="*/ 446 h 446"/>
                    <a:gd name="T64" fmla="*/ 198 w 373"/>
                    <a:gd name="T65" fmla="*/ 431 h 446"/>
                    <a:gd name="T66" fmla="*/ 186 w 373"/>
                    <a:gd name="T67" fmla="*/ 425 h 446"/>
                    <a:gd name="T68" fmla="*/ 176 w 373"/>
                    <a:gd name="T69" fmla="*/ 431 h 446"/>
                    <a:gd name="T70" fmla="*/ 158 w 373"/>
                    <a:gd name="T71" fmla="*/ 425 h 446"/>
                    <a:gd name="T72" fmla="*/ 145 w 373"/>
                    <a:gd name="T73" fmla="*/ 416 h 446"/>
                    <a:gd name="T74" fmla="*/ 151 w 373"/>
                    <a:gd name="T75" fmla="*/ 404 h 446"/>
                    <a:gd name="T76" fmla="*/ 143 w 373"/>
                    <a:gd name="T77" fmla="*/ 400 h 446"/>
                    <a:gd name="T78" fmla="*/ 134 w 373"/>
                    <a:gd name="T79" fmla="*/ 405 h 446"/>
                    <a:gd name="T80" fmla="*/ 123 w 373"/>
                    <a:gd name="T81" fmla="*/ 405 h 446"/>
                    <a:gd name="T82" fmla="*/ 124 w 373"/>
                    <a:gd name="T83" fmla="*/ 387 h 446"/>
                    <a:gd name="T84" fmla="*/ 109 w 373"/>
                    <a:gd name="T85" fmla="*/ 375 h 446"/>
                    <a:gd name="T86" fmla="*/ 123 w 373"/>
                    <a:gd name="T87" fmla="*/ 357 h 446"/>
                    <a:gd name="T88" fmla="*/ 88 w 373"/>
                    <a:gd name="T89" fmla="*/ 320 h 446"/>
                    <a:gd name="T90" fmla="*/ 77 w 373"/>
                    <a:gd name="T91" fmla="*/ 291 h 446"/>
                    <a:gd name="T92" fmla="*/ 42 w 373"/>
                    <a:gd name="T93" fmla="*/ 282 h 446"/>
                    <a:gd name="T94" fmla="*/ 39 w 373"/>
                    <a:gd name="T95" fmla="*/ 266 h 446"/>
                    <a:gd name="T96" fmla="*/ 30 w 373"/>
                    <a:gd name="T97" fmla="*/ 252 h 446"/>
                    <a:gd name="T98" fmla="*/ 64 w 373"/>
                    <a:gd name="T99" fmla="*/ 240 h 446"/>
                    <a:gd name="T100" fmla="*/ 76 w 373"/>
                    <a:gd name="T101" fmla="*/ 213 h 446"/>
                    <a:gd name="T102" fmla="*/ 68 w 373"/>
                    <a:gd name="T103" fmla="*/ 151 h 446"/>
                    <a:gd name="T104" fmla="*/ 42 w 373"/>
                    <a:gd name="T105" fmla="*/ 129 h 446"/>
                    <a:gd name="T106" fmla="*/ 0 w 373"/>
                    <a:gd name="T107" fmla="*/ 113 h 446"/>
                    <a:gd name="T108" fmla="*/ 9 w 373"/>
                    <a:gd name="T109" fmla="*/ 83 h 446"/>
                    <a:gd name="T110" fmla="*/ 17 w 373"/>
                    <a:gd name="T111" fmla="*/ 74 h 446"/>
                    <a:gd name="T112" fmla="*/ 53 w 373"/>
                    <a:gd name="T113" fmla="*/ 58 h 446"/>
                    <a:gd name="T114" fmla="*/ 62 w 373"/>
                    <a:gd name="T115" fmla="*/ 33 h 446"/>
                    <a:gd name="T116" fmla="*/ 58 w 373"/>
                    <a:gd name="T117" fmla="*/ 28 h 446"/>
                    <a:gd name="T118" fmla="*/ 42 w 373"/>
                    <a:gd name="T119" fmla="*/ 28 h 446"/>
                    <a:gd name="T120" fmla="*/ 42 w 373"/>
                    <a:gd name="T121" fmla="*/ 16 h 446"/>
                    <a:gd name="T122" fmla="*/ 99 w 373"/>
                    <a:gd name="T12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 h="446">
                      <a:moveTo>
                        <a:pt x="99" y="0"/>
                      </a:moveTo>
                      <a:lnTo>
                        <a:pt x="101" y="20"/>
                      </a:lnTo>
                      <a:lnTo>
                        <a:pt x="122" y="25"/>
                      </a:lnTo>
                      <a:lnTo>
                        <a:pt x="137" y="50"/>
                      </a:lnTo>
                      <a:lnTo>
                        <a:pt x="185" y="74"/>
                      </a:lnTo>
                      <a:lnTo>
                        <a:pt x="227" y="94"/>
                      </a:lnTo>
                      <a:lnTo>
                        <a:pt x="237" y="104"/>
                      </a:lnTo>
                      <a:lnTo>
                        <a:pt x="221" y="114"/>
                      </a:lnTo>
                      <a:lnTo>
                        <a:pt x="231" y="133"/>
                      </a:lnTo>
                      <a:lnTo>
                        <a:pt x="256" y="136"/>
                      </a:lnTo>
                      <a:lnTo>
                        <a:pt x="287" y="173"/>
                      </a:lnTo>
                      <a:lnTo>
                        <a:pt x="309" y="178"/>
                      </a:lnTo>
                      <a:lnTo>
                        <a:pt x="311" y="188"/>
                      </a:lnTo>
                      <a:lnTo>
                        <a:pt x="295" y="198"/>
                      </a:lnTo>
                      <a:lnTo>
                        <a:pt x="291" y="220"/>
                      </a:lnTo>
                      <a:lnTo>
                        <a:pt x="289" y="236"/>
                      </a:lnTo>
                      <a:lnTo>
                        <a:pt x="307" y="236"/>
                      </a:lnTo>
                      <a:lnTo>
                        <a:pt x="324" y="252"/>
                      </a:lnTo>
                      <a:lnTo>
                        <a:pt x="350" y="260"/>
                      </a:lnTo>
                      <a:lnTo>
                        <a:pt x="356" y="285"/>
                      </a:lnTo>
                      <a:lnTo>
                        <a:pt x="373" y="291"/>
                      </a:lnTo>
                      <a:lnTo>
                        <a:pt x="368" y="305"/>
                      </a:lnTo>
                      <a:lnTo>
                        <a:pt x="356" y="306"/>
                      </a:lnTo>
                      <a:lnTo>
                        <a:pt x="344" y="325"/>
                      </a:lnTo>
                      <a:lnTo>
                        <a:pt x="329" y="326"/>
                      </a:lnTo>
                      <a:lnTo>
                        <a:pt x="320" y="360"/>
                      </a:lnTo>
                      <a:lnTo>
                        <a:pt x="311" y="399"/>
                      </a:lnTo>
                      <a:lnTo>
                        <a:pt x="291" y="408"/>
                      </a:lnTo>
                      <a:lnTo>
                        <a:pt x="266" y="400"/>
                      </a:lnTo>
                      <a:lnTo>
                        <a:pt x="240" y="414"/>
                      </a:lnTo>
                      <a:lnTo>
                        <a:pt x="237" y="431"/>
                      </a:lnTo>
                      <a:lnTo>
                        <a:pt x="213" y="446"/>
                      </a:lnTo>
                      <a:lnTo>
                        <a:pt x="198" y="431"/>
                      </a:lnTo>
                      <a:lnTo>
                        <a:pt x="186" y="425"/>
                      </a:lnTo>
                      <a:lnTo>
                        <a:pt x="176" y="431"/>
                      </a:lnTo>
                      <a:lnTo>
                        <a:pt x="158" y="425"/>
                      </a:lnTo>
                      <a:lnTo>
                        <a:pt x="145" y="416"/>
                      </a:lnTo>
                      <a:lnTo>
                        <a:pt x="151" y="404"/>
                      </a:lnTo>
                      <a:lnTo>
                        <a:pt x="143" y="400"/>
                      </a:lnTo>
                      <a:lnTo>
                        <a:pt x="134" y="405"/>
                      </a:lnTo>
                      <a:lnTo>
                        <a:pt x="123" y="405"/>
                      </a:lnTo>
                      <a:lnTo>
                        <a:pt x="124" y="387"/>
                      </a:lnTo>
                      <a:lnTo>
                        <a:pt x="109" y="375"/>
                      </a:lnTo>
                      <a:lnTo>
                        <a:pt x="123" y="357"/>
                      </a:lnTo>
                      <a:lnTo>
                        <a:pt x="88" y="320"/>
                      </a:lnTo>
                      <a:lnTo>
                        <a:pt x="77" y="291"/>
                      </a:lnTo>
                      <a:lnTo>
                        <a:pt x="42" y="282"/>
                      </a:lnTo>
                      <a:lnTo>
                        <a:pt x="39" y="266"/>
                      </a:lnTo>
                      <a:lnTo>
                        <a:pt x="30" y="252"/>
                      </a:lnTo>
                      <a:lnTo>
                        <a:pt x="64" y="240"/>
                      </a:lnTo>
                      <a:lnTo>
                        <a:pt x="76" y="213"/>
                      </a:lnTo>
                      <a:lnTo>
                        <a:pt x="68" y="151"/>
                      </a:lnTo>
                      <a:lnTo>
                        <a:pt x="42" y="129"/>
                      </a:lnTo>
                      <a:lnTo>
                        <a:pt x="0" y="113"/>
                      </a:lnTo>
                      <a:lnTo>
                        <a:pt x="9" y="83"/>
                      </a:lnTo>
                      <a:lnTo>
                        <a:pt x="17" y="74"/>
                      </a:lnTo>
                      <a:lnTo>
                        <a:pt x="53" y="58"/>
                      </a:lnTo>
                      <a:lnTo>
                        <a:pt x="62" y="33"/>
                      </a:lnTo>
                      <a:lnTo>
                        <a:pt x="58" y="28"/>
                      </a:lnTo>
                      <a:lnTo>
                        <a:pt x="42" y="28"/>
                      </a:lnTo>
                      <a:lnTo>
                        <a:pt x="42" y="16"/>
                      </a:lnTo>
                      <a:lnTo>
                        <a:pt x="9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7" name="Freeform 73">
                  <a:extLst>
                    <a:ext uri="{FF2B5EF4-FFF2-40B4-BE49-F238E27FC236}">
                      <a16:creationId xmlns:a16="http://schemas.microsoft.com/office/drawing/2014/main" id="{10AAB81C-F49B-4CF4-8A5A-798BC7F6D08D}"/>
                    </a:ext>
                  </a:extLst>
                </p:cNvPr>
                <p:cNvSpPr>
                  <a:spLocks/>
                </p:cNvSpPr>
                <p:nvPr/>
              </p:nvSpPr>
              <p:spPr bwMode="auto">
                <a:xfrm>
                  <a:off x="5856288" y="1517651"/>
                  <a:ext cx="669925" cy="588963"/>
                </a:xfrm>
                <a:custGeom>
                  <a:avLst/>
                  <a:gdLst>
                    <a:gd name="T0" fmla="*/ 234 w 422"/>
                    <a:gd name="T1" fmla="*/ 41 h 371"/>
                    <a:gd name="T2" fmla="*/ 297 w 422"/>
                    <a:gd name="T3" fmla="*/ 41 h 371"/>
                    <a:gd name="T4" fmla="*/ 374 w 422"/>
                    <a:gd name="T5" fmla="*/ 51 h 371"/>
                    <a:gd name="T6" fmla="*/ 386 w 422"/>
                    <a:gd name="T7" fmla="*/ 84 h 371"/>
                    <a:gd name="T8" fmla="*/ 422 w 422"/>
                    <a:gd name="T9" fmla="*/ 140 h 371"/>
                    <a:gd name="T10" fmla="*/ 409 w 422"/>
                    <a:gd name="T11" fmla="*/ 183 h 371"/>
                    <a:gd name="T12" fmla="*/ 394 w 422"/>
                    <a:gd name="T13" fmla="*/ 238 h 371"/>
                    <a:gd name="T14" fmla="*/ 422 w 422"/>
                    <a:gd name="T15" fmla="*/ 273 h 371"/>
                    <a:gd name="T16" fmla="*/ 365 w 422"/>
                    <a:gd name="T17" fmla="*/ 301 h 371"/>
                    <a:gd name="T18" fmla="*/ 385 w 422"/>
                    <a:gd name="T19" fmla="*/ 306 h 371"/>
                    <a:gd name="T20" fmla="*/ 340 w 422"/>
                    <a:gd name="T21" fmla="*/ 347 h 371"/>
                    <a:gd name="T22" fmla="*/ 296 w 422"/>
                    <a:gd name="T23" fmla="*/ 356 h 371"/>
                    <a:gd name="T24" fmla="*/ 247 w 422"/>
                    <a:gd name="T25" fmla="*/ 279 h 371"/>
                    <a:gd name="T26" fmla="*/ 200 w 422"/>
                    <a:gd name="T27" fmla="*/ 298 h 371"/>
                    <a:gd name="T28" fmla="*/ 169 w 422"/>
                    <a:gd name="T29" fmla="*/ 311 h 371"/>
                    <a:gd name="T30" fmla="*/ 122 w 422"/>
                    <a:gd name="T31" fmla="*/ 347 h 371"/>
                    <a:gd name="T32" fmla="*/ 70 w 422"/>
                    <a:gd name="T33" fmla="*/ 366 h 371"/>
                    <a:gd name="T34" fmla="*/ 33 w 422"/>
                    <a:gd name="T35" fmla="*/ 342 h 371"/>
                    <a:gd name="T36" fmla="*/ 24 w 422"/>
                    <a:gd name="T37" fmla="*/ 332 h 371"/>
                    <a:gd name="T38" fmla="*/ 1 w 422"/>
                    <a:gd name="T39" fmla="*/ 326 h 371"/>
                    <a:gd name="T40" fmla="*/ 20 w 422"/>
                    <a:gd name="T41" fmla="*/ 302 h 371"/>
                    <a:gd name="T42" fmla="*/ 5 w 422"/>
                    <a:gd name="T43" fmla="*/ 264 h 371"/>
                    <a:gd name="T44" fmla="*/ 12 w 422"/>
                    <a:gd name="T45" fmla="*/ 234 h 371"/>
                    <a:gd name="T46" fmla="*/ 48 w 422"/>
                    <a:gd name="T47" fmla="*/ 170 h 371"/>
                    <a:gd name="T48" fmla="*/ 26 w 422"/>
                    <a:gd name="T49" fmla="*/ 167 h 371"/>
                    <a:gd name="T50" fmla="*/ 39 w 422"/>
                    <a:gd name="T51" fmla="*/ 144 h 371"/>
                    <a:gd name="T52" fmla="*/ 48 w 422"/>
                    <a:gd name="T53" fmla="*/ 120 h 371"/>
                    <a:gd name="T54" fmla="*/ 68 w 422"/>
                    <a:gd name="T55" fmla="*/ 113 h 371"/>
                    <a:gd name="T56" fmla="*/ 46 w 422"/>
                    <a:gd name="T57" fmla="*/ 53 h 371"/>
                    <a:gd name="T58" fmla="*/ 96 w 422"/>
                    <a:gd name="T59" fmla="*/ 24 h 371"/>
                    <a:gd name="T60" fmla="*/ 142 w 422"/>
                    <a:gd name="T61" fmla="*/ 9 h 371"/>
                    <a:gd name="T62" fmla="*/ 185 w 422"/>
                    <a:gd name="T6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71">
                      <a:moveTo>
                        <a:pt x="185" y="0"/>
                      </a:moveTo>
                      <a:lnTo>
                        <a:pt x="234" y="41"/>
                      </a:lnTo>
                      <a:lnTo>
                        <a:pt x="261" y="49"/>
                      </a:lnTo>
                      <a:lnTo>
                        <a:pt x="297" y="41"/>
                      </a:lnTo>
                      <a:lnTo>
                        <a:pt x="348" y="58"/>
                      </a:lnTo>
                      <a:lnTo>
                        <a:pt x="374" y="51"/>
                      </a:lnTo>
                      <a:lnTo>
                        <a:pt x="395" y="64"/>
                      </a:lnTo>
                      <a:lnTo>
                        <a:pt x="386" y="84"/>
                      </a:lnTo>
                      <a:lnTo>
                        <a:pt x="415" y="120"/>
                      </a:lnTo>
                      <a:lnTo>
                        <a:pt x="422" y="140"/>
                      </a:lnTo>
                      <a:lnTo>
                        <a:pt x="409" y="164"/>
                      </a:lnTo>
                      <a:lnTo>
                        <a:pt x="409" y="183"/>
                      </a:lnTo>
                      <a:lnTo>
                        <a:pt x="394" y="200"/>
                      </a:lnTo>
                      <a:lnTo>
                        <a:pt x="394" y="238"/>
                      </a:lnTo>
                      <a:lnTo>
                        <a:pt x="420" y="258"/>
                      </a:lnTo>
                      <a:lnTo>
                        <a:pt x="422" y="273"/>
                      </a:lnTo>
                      <a:lnTo>
                        <a:pt x="365" y="289"/>
                      </a:lnTo>
                      <a:lnTo>
                        <a:pt x="365" y="301"/>
                      </a:lnTo>
                      <a:lnTo>
                        <a:pt x="381" y="301"/>
                      </a:lnTo>
                      <a:lnTo>
                        <a:pt x="385" y="306"/>
                      </a:lnTo>
                      <a:lnTo>
                        <a:pt x="376" y="331"/>
                      </a:lnTo>
                      <a:lnTo>
                        <a:pt x="340" y="347"/>
                      </a:lnTo>
                      <a:lnTo>
                        <a:pt x="330" y="341"/>
                      </a:lnTo>
                      <a:lnTo>
                        <a:pt x="296" y="356"/>
                      </a:lnTo>
                      <a:lnTo>
                        <a:pt x="257" y="332"/>
                      </a:lnTo>
                      <a:lnTo>
                        <a:pt x="247" y="279"/>
                      </a:lnTo>
                      <a:lnTo>
                        <a:pt x="221" y="284"/>
                      </a:lnTo>
                      <a:lnTo>
                        <a:pt x="200" y="298"/>
                      </a:lnTo>
                      <a:lnTo>
                        <a:pt x="174" y="301"/>
                      </a:lnTo>
                      <a:lnTo>
                        <a:pt x="169" y="311"/>
                      </a:lnTo>
                      <a:lnTo>
                        <a:pt x="150" y="327"/>
                      </a:lnTo>
                      <a:lnTo>
                        <a:pt x="122" y="347"/>
                      </a:lnTo>
                      <a:lnTo>
                        <a:pt x="115" y="371"/>
                      </a:lnTo>
                      <a:lnTo>
                        <a:pt x="70" y="366"/>
                      </a:lnTo>
                      <a:lnTo>
                        <a:pt x="55" y="348"/>
                      </a:lnTo>
                      <a:lnTo>
                        <a:pt x="33" y="342"/>
                      </a:lnTo>
                      <a:lnTo>
                        <a:pt x="30" y="333"/>
                      </a:lnTo>
                      <a:lnTo>
                        <a:pt x="24" y="332"/>
                      </a:lnTo>
                      <a:lnTo>
                        <a:pt x="11" y="336"/>
                      </a:lnTo>
                      <a:lnTo>
                        <a:pt x="1" y="326"/>
                      </a:lnTo>
                      <a:lnTo>
                        <a:pt x="12" y="310"/>
                      </a:lnTo>
                      <a:lnTo>
                        <a:pt x="20" y="302"/>
                      </a:lnTo>
                      <a:lnTo>
                        <a:pt x="0" y="286"/>
                      </a:lnTo>
                      <a:lnTo>
                        <a:pt x="5" y="264"/>
                      </a:lnTo>
                      <a:lnTo>
                        <a:pt x="15" y="249"/>
                      </a:lnTo>
                      <a:lnTo>
                        <a:pt x="12" y="234"/>
                      </a:lnTo>
                      <a:lnTo>
                        <a:pt x="51" y="175"/>
                      </a:lnTo>
                      <a:lnTo>
                        <a:pt x="48" y="170"/>
                      </a:lnTo>
                      <a:lnTo>
                        <a:pt x="33" y="172"/>
                      </a:lnTo>
                      <a:lnTo>
                        <a:pt x="26" y="167"/>
                      </a:lnTo>
                      <a:lnTo>
                        <a:pt x="27" y="155"/>
                      </a:lnTo>
                      <a:lnTo>
                        <a:pt x="39" y="144"/>
                      </a:lnTo>
                      <a:lnTo>
                        <a:pt x="31" y="125"/>
                      </a:lnTo>
                      <a:lnTo>
                        <a:pt x="48" y="120"/>
                      </a:lnTo>
                      <a:lnTo>
                        <a:pt x="61" y="122"/>
                      </a:lnTo>
                      <a:lnTo>
                        <a:pt x="68" y="113"/>
                      </a:lnTo>
                      <a:lnTo>
                        <a:pt x="44" y="96"/>
                      </a:lnTo>
                      <a:lnTo>
                        <a:pt x="46" y="53"/>
                      </a:lnTo>
                      <a:lnTo>
                        <a:pt x="93" y="33"/>
                      </a:lnTo>
                      <a:lnTo>
                        <a:pt x="96" y="24"/>
                      </a:lnTo>
                      <a:lnTo>
                        <a:pt x="132" y="25"/>
                      </a:lnTo>
                      <a:lnTo>
                        <a:pt x="142" y="9"/>
                      </a:lnTo>
                      <a:lnTo>
                        <a:pt x="154" y="4"/>
                      </a:lnTo>
                      <a:lnTo>
                        <a:pt x="1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8" name="Freeform 74">
                  <a:extLst>
                    <a:ext uri="{FF2B5EF4-FFF2-40B4-BE49-F238E27FC236}">
                      <a16:creationId xmlns:a16="http://schemas.microsoft.com/office/drawing/2014/main" id="{B5C14551-E14B-4720-A65D-7B056A325578}"/>
                    </a:ext>
                  </a:extLst>
                </p:cNvPr>
                <p:cNvSpPr>
                  <a:spLocks/>
                </p:cNvSpPr>
                <p:nvPr/>
              </p:nvSpPr>
              <p:spPr bwMode="auto">
                <a:xfrm>
                  <a:off x="5840413" y="1960563"/>
                  <a:ext cx="649288" cy="530225"/>
                </a:xfrm>
                <a:custGeom>
                  <a:avLst/>
                  <a:gdLst>
                    <a:gd name="T0" fmla="*/ 257 w 409"/>
                    <a:gd name="T1" fmla="*/ 0 h 334"/>
                    <a:gd name="T2" fmla="*/ 267 w 409"/>
                    <a:gd name="T3" fmla="*/ 53 h 334"/>
                    <a:gd name="T4" fmla="*/ 306 w 409"/>
                    <a:gd name="T5" fmla="*/ 77 h 334"/>
                    <a:gd name="T6" fmla="*/ 340 w 409"/>
                    <a:gd name="T7" fmla="*/ 62 h 334"/>
                    <a:gd name="T8" fmla="*/ 350 w 409"/>
                    <a:gd name="T9" fmla="*/ 68 h 334"/>
                    <a:gd name="T10" fmla="*/ 342 w 409"/>
                    <a:gd name="T11" fmla="*/ 77 h 334"/>
                    <a:gd name="T12" fmla="*/ 333 w 409"/>
                    <a:gd name="T13" fmla="*/ 107 h 334"/>
                    <a:gd name="T14" fmla="*/ 375 w 409"/>
                    <a:gd name="T15" fmla="*/ 123 h 334"/>
                    <a:gd name="T16" fmla="*/ 401 w 409"/>
                    <a:gd name="T17" fmla="*/ 145 h 334"/>
                    <a:gd name="T18" fmla="*/ 409 w 409"/>
                    <a:gd name="T19" fmla="*/ 207 h 334"/>
                    <a:gd name="T20" fmla="*/ 397 w 409"/>
                    <a:gd name="T21" fmla="*/ 234 h 334"/>
                    <a:gd name="T22" fmla="*/ 363 w 409"/>
                    <a:gd name="T23" fmla="*/ 246 h 334"/>
                    <a:gd name="T24" fmla="*/ 372 w 409"/>
                    <a:gd name="T25" fmla="*/ 260 h 334"/>
                    <a:gd name="T26" fmla="*/ 375 w 409"/>
                    <a:gd name="T27" fmla="*/ 276 h 334"/>
                    <a:gd name="T28" fmla="*/ 358 w 409"/>
                    <a:gd name="T29" fmla="*/ 286 h 334"/>
                    <a:gd name="T30" fmla="*/ 337 w 409"/>
                    <a:gd name="T31" fmla="*/ 282 h 334"/>
                    <a:gd name="T32" fmla="*/ 332 w 409"/>
                    <a:gd name="T33" fmla="*/ 291 h 334"/>
                    <a:gd name="T34" fmla="*/ 343 w 409"/>
                    <a:gd name="T35" fmla="*/ 308 h 334"/>
                    <a:gd name="T36" fmla="*/ 335 w 409"/>
                    <a:gd name="T37" fmla="*/ 314 h 334"/>
                    <a:gd name="T38" fmla="*/ 273 w 409"/>
                    <a:gd name="T39" fmla="*/ 308 h 334"/>
                    <a:gd name="T40" fmla="*/ 261 w 409"/>
                    <a:gd name="T41" fmla="*/ 323 h 334"/>
                    <a:gd name="T42" fmla="*/ 241 w 409"/>
                    <a:gd name="T43" fmla="*/ 315 h 334"/>
                    <a:gd name="T44" fmla="*/ 224 w 409"/>
                    <a:gd name="T45" fmla="*/ 326 h 334"/>
                    <a:gd name="T46" fmla="*/ 199 w 409"/>
                    <a:gd name="T47" fmla="*/ 334 h 334"/>
                    <a:gd name="T48" fmla="*/ 169 w 409"/>
                    <a:gd name="T49" fmla="*/ 325 h 334"/>
                    <a:gd name="T50" fmla="*/ 129 w 409"/>
                    <a:gd name="T51" fmla="*/ 272 h 334"/>
                    <a:gd name="T52" fmla="*/ 86 w 409"/>
                    <a:gd name="T53" fmla="*/ 239 h 334"/>
                    <a:gd name="T54" fmla="*/ 80 w 409"/>
                    <a:gd name="T55" fmla="*/ 203 h 334"/>
                    <a:gd name="T56" fmla="*/ 45 w 409"/>
                    <a:gd name="T57" fmla="*/ 163 h 334"/>
                    <a:gd name="T58" fmla="*/ 11 w 409"/>
                    <a:gd name="T59" fmla="*/ 156 h 334"/>
                    <a:gd name="T60" fmla="*/ 0 w 409"/>
                    <a:gd name="T61" fmla="*/ 121 h 334"/>
                    <a:gd name="T62" fmla="*/ 32 w 409"/>
                    <a:gd name="T63" fmla="*/ 101 h 334"/>
                    <a:gd name="T64" fmla="*/ 30 w 409"/>
                    <a:gd name="T65" fmla="*/ 83 h 334"/>
                    <a:gd name="T66" fmla="*/ 43 w 409"/>
                    <a:gd name="T67" fmla="*/ 63 h 334"/>
                    <a:gd name="T68" fmla="*/ 65 w 409"/>
                    <a:gd name="T69" fmla="*/ 69 h 334"/>
                    <a:gd name="T70" fmla="*/ 80 w 409"/>
                    <a:gd name="T71" fmla="*/ 87 h 334"/>
                    <a:gd name="T72" fmla="*/ 125 w 409"/>
                    <a:gd name="T73" fmla="*/ 92 h 334"/>
                    <a:gd name="T74" fmla="*/ 132 w 409"/>
                    <a:gd name="T75" fmla="*/ 68 h 334"/>
                    <a:gd name="T76" fmla="*/ 160 w 409"/>
                    <a:gd name="T77" fmla="*/ 48 h 334"/>
                    <a:gd name="T78" fmla="*/ 179 w 409"/>
                    <a:gd name="T79" fmla="*/ 32 h 334"/>
                    <a:gd name="T80" fmla="*/ 184 w 409"/>
                    <a:gd name="T81" fmla="*/ 22 h 334"/>
                    <a:gd name="T82" fmla="*/ 210 w 409"/>
                    <a:gd name="T83" fmla="*/ 19 h 334"/>
                    <a:gd name="T84" fmla="*/ 231 w 409"/>
                    <a:gd name="T85" fmla="*/ 5 h 334"/>
                    <a:gd name="T86" fmla="*/ 257 w 409"/>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334">
                      <a:moveTo>
                        <a:pt x="257" y="0"/>
                      </a:moveTo>
                      <a:lnTo>
                        <a:pt x="267" y="53"/>
                      </a:lnTo>
                      <a:lnTo>
                        <a:pt x="306" y="77"/>
                      </a:lnTo>
                      <a:lnTo>
                        <a:pt x="340" y="62"/>
                      </a:lnTo>
                      <a:lnTo>
                        <a:pt x="350" y="68"/>
                      </a:lnTo>
                      <a:lnTo>
                        <a:pt x="342" y="77"/>
                      </a:lnTo>
                      <a:lnTo>
                        <a:pt x="333" y="107"/>
                      </a:lnTo>
                      <a:lnTo>
                        <a:pt x="375" y="123"/>
                      </a:lnTo>
                      <a:lnTo>
                        <a:pt x="401" y="145"/>
                      </a:lnTo>
                      <a:lnTo>
                        <a:pt x="409" y="207"/>
                      </a:lnTo>
                      <a:lnTo>
                        <a:pt x="397" y="234"/>
                      </a:lnTo>
                      <a:lnTo>
                        <a:pt x="363" y="246"/>
                      </a:lnTo>
                      <a:lnTo>
                        <a:pt x="372" y="260"/>
                      </a:lnTo>
                      <a:lnTo>
                        <a:pt x="375" y="276"/>
                      </a:lnTo>
                      <a:lnTo>
                        <a:pt x="358" y="286"/>
                      </a:lnTo>
                      <a:lnTo>
                        <a:pt x="337" y="282"/>
                      </a:lnTo>
                      <a:lnTo>
                        <a:pt x="332" y="291"/>
                      </a:lnTo>
                      <a:lnTo>
                        <a:pt x="343" y="308"/>
                      </a:lnTo>
                      <a:lnTo>
                        <a:pt x="335" y="314"/>
                      </a:lnTo>
                      <a:lnTo>
                        <a:pt x="273" y="308"/>
                      </a:lnTo>
                      <a:lnTo>
                        <a:pt x="261" y="323"/>
                      </a:lnTo>
                      <a:lnTo>
                        <a:pt x="241" y="315"/>
                      </a:lnTo>
                      <a:lnTo>
                        <a:pt x="224" y="326"/>
                      </a:lnTo>
                      <a:lnTo>
                        <a:pt x="199" y="334"/>
                      </a:lnTo>
                      <a:lnTo>
                        <a:pt x="169" y="325"/>
                      </a:lnTo>
                      <a:lnTo>
                        <a:pt x="129" y="272"/>
                      </a:lnTo>
                      <a:lnTo>
                        <a:pt x="86" y="239"/>
                      </a:lnTo>
                      <a:lnTo>
                        <a:pt x="80" y="203"/>
                      </a:lnTo>
                      <a:lnTo>
                        <a:pt x="45" y="163"/>
                      </a:lnTo>
                      <a:lnTo>
                        <a:pt x="11" y="156"/>
                      </a:lnTo>
                      <a:lnTo>
                        <a:pt x="0" y="121"/>
                      </a:lnTo>
                      <a:lnTo>
                        <a:pt x="32" y="101"/>
                      </a:lnTo>
                      <a:lnTo>
                        <a:pt x="30" y="83"/>
                      </a:lnTo>
                      <a:lnTo>
                        <a:pt x="43" y="63"/>
                      </a:lnTo>
                      <a:lnTo>
                        <a:pt x="65" y="69"/>
                      </a:lnTo>
                      <a:lnTo>
                        <a:pt x="80" y="87"/>
                      </a:lnTo>
                      <a:lnTo>
                        <a:pt x="125" y="92"/>
                      </a:lnTo>
                      <a:lnTo>
                        <a:pt x="132" y="68"/>
                      </a:lnTo>
                      <a:lnTo>
                        <a:pt x="160" y="48"/>
                      </a:lnTo>
                      <a:lnTo>
                        <a:pt x="179" y="32"/>
                      </a:lnTo>
                      <a:lnTo>
                        <a:pt x="184" y="22"/>
                      </a:lnTo>
                      <a:lnTo>
                        <a:pt x="210" y="19"/>
                      </a:lnTo>
                      <a:lnTo>
                        <a:pt x="231" y="5"/>
                      </a:lnTo>
                      <a:lnTo>
                        <a:pt x="2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9" name="Freeform 75">
                  <a:extLst>
                    <a:ext uri="{FF2B5EF4-FFF2-40B4-BE49-F238E27FC236}">
                      <a16:creationId xmlns:a16="http://schemas.microsoft.com/office/drawing/2014/main" id="{2385D5DB-69B8-4E1F-A709-FA22259F0DED}"/>
                    </a:ext>
                  </a:extLst>
                </p:cNvPr>
                <p:cNvSpPr>
                  <a:spLocks/>
                </p:cNvSpPr>
                <p:nvPr/>
              </p:nvSpPr>
              <p:spPr bwMode="auto">
                <a:xfrm>
                  <a:off x="6076951" y="1006476"/>
                  <a:ext cx="523875" cy="612775"/>
                </a:xfrm>
                <a:custGeom>
                  <a:avLst/>
                  <a:gdLst>
                    <a:gd name="T0" fmla="*/ 194 w 330"/>
                    <a:gd name="T1" fmla="*/ 0 h 386"/>
                    <a:gd name="T2" fmla="*/ 199 w 330"/>
                    <a:gd name="T3" fmla="*/ 14 h 386"/>
                    <a:gd name="T4" fmla="*/ 191 w 330"/>
                    <a:gd name="T5" fmla="*/ 41 h 386"/>
                    <a:gd name="T6" fmla="*/ 194 w 330"/>
                    <a:gd name="T7" fmla="*/ 55 h 386"/>
                    <a:gd name="T8" fmla="*/ 186 w 330"/>
                    <a:gd name="T9" fmla="*/ 81 h 386"/>
                    <a:gd name="T10" fmla="*/ 192 w 330"/>
                    <a:gd name="T11" fmla="*/ 95 h 386"/>
                    <a:gd name="T12" fmla="*/ 206 w 330"/>
                    <a:gd name="T13" fmla="*/ 115 h 386"/>
                    <a:gd name="T14" fmla="*/ 203 w 330"/>
                    <a:gd name="T15" fmla="*/ 129 h 386"/>
                    <a:gd name="T16" fmla="*/ 209 w 330"/>
                    <a:gd name="T17" fmla="*/ 138 h 386"/>
                    <a:gd name="T18" fmla="*/ 241 w 330"/>
                    <a:gd name="T19" fmla="*/ 140 h 386"/>
                    <a:gd name="T20" fmla="*/ 287 w 330"/>
                    <a:gd name="T21" fmla="*/ 178 h 386"/>
                    <a:gd name="T22" fmla="*/ 318 w 330"/>
                    <a:gd name="T23" fmla="*/ 189 h 386"/>
                    <a:gd name="T24" fmla="*/ 330 w 330"/>
                    <a:gd name="T25" fmla="*/ 202 h 386"/>
                    <a:gd name="T26" fmla="*/ 330 w 330"/>
                    <a:gd name="T27" fmla="*/ 210 h 386"/>
                    <a:gd name="T28" fmla="*/ 302 w 330"/>
                    <a:gd name="T29" fmla="*/ 215 h 386"/>
                    <a:gd name="T30" fmla="*/ 273 w 330"/>
                    <a:gd name="T31" fmla="*/ 223 h 386"/>
                    <a:gd name="T32" fmla="*/ 276 w 330"/>
                    <a:gd name="T33" fmla="*/ 273 h 386"/>
                    <a:gd name="T34" fmla="*/ 268 w 330"/>
                    <a:gd name="T35" fmla="*/ 307 h 386"/>
                    <a:gd name="T36" fmla="*/ 276 w 330"/>
                    <a:gd name="T37" fmla="*/ 317 h 386"/>
                    <a:gd name="T38" fmla="*/ 265 w 330"/>
                    <a:gd name="T39" fmla="*/ 334 h 386"/>
                    <a:gd name="T40" fmla="*/ 270 w 330"/>
                    <a:gd name="T41" fmla="*/ 356 h 386"/>
                    <a:gd name="T42" fmla="*/ 255 w 330"/>
                    <a:gd name="T43" fmla="*/ 367 h 386"/>
                    <a:gd name="T44" fmla="*/ 256 w 330"/>
                    <a:gd name="T45" fmla="*/ 386 h 386"/>
                    <a:gd name="T46" fmla="*/ 235 w 330"/>
                    <a:gd name="T47" fmla="*/ 373 h 386"/>
                    <a:gd name="T48" fmla="*/ 209 w 330"/>
                    <a:gd name="T49" fmla="*/ 380 h 386"/>
                    <a:gd name="T50" fmla="*/ 158 w 330"/>
                    <a:gd name="T51" fmla="*/ 363 h 386"/>
                    <a:gd name="T52" fmla="*/ 122 w 330"/>
                    <a:gd name="T53" fmla="*/ 371 h 386"/>
                    <a:gd name="T54" fmla="*/ 95 w 330"/>
                    <a:gd name="T55" fmla="*/ 363 h 386"/>
                    <a:gd name="T56" fmla="*/ 46 w 330"/>
                    <a:gd name="T57" fmla="*/ 322 h 386"/>
                    <a:gd name="T58" fmla="*/ 15 w 330"/>
                    <a:gd name="T59" fmla="*/ 326 h 386"/>
                    <a:gd name="T60" fmla="*/ 18 w 330"/>
                    <a:gd name="T61" fmla="*/ 304 h 386"/>
                    <a:gd name="T62" fmla="*/ 6 w 330"/>
                    <a:gd name="T63" fmla="*/ 286 h 386"/>
                    <a:gd name="T64" fmla="*/ 6 w 330"/>
                    <a:gd name="T65" fmla="*/ 277 h 386"/>
                    <a:gd name="T66" fmla="*/ 0 w 330"/>
                    <a:gd name="T67" fmla="*/ 262 h 386"/>
                    <a:gd name="T68" fmla="*/ 9 w 330"/>
                    <a:gd name="T69" fmla="*/ 229 h 386"/>
                    <a:gd name="T70" fmla="*/ 38 w 330"/>
                    <a:gd name="T71" fmla="*/ 197 h 386"/>
                    <a:gd name="T72" fmla="*/ 38 w 330"/>
                    <a:gd name="T73" fmla="*/ 164 h 386"/>
                    <a:gd name="T74" fmla="*/ 50 w 330"/>
                    <a:gd name="T75" fmla="*/ 150 h 386"/>
                    <a:gd name="T76" fmla="*/ 49 w 330"/>
                    <a:gd name="T77" fmla="*/ 91 h 386"/>
                    <a:gd name="T78" fmla="*/ 88 w 330"/>
                    <a:gd name="T79" fmla="*/ 95 h 386"/>
                    <a:gd name="T80" fmla="*/ 129 w 330"/>
                    <a:gd name="T81" fmla="*/ 88 h 386"/>
                    <a:gd name="T82" fmla="*/ 147 w 330"/>
                    <a:gd name="T83" fmla="*/ 69 h 386"/>
                    <a:gd name="T84" fmla="*/ 164 w 330"/>
                    <a:gd name="T85" fmla="*/ 21 h 386"/>
                    <a:gd name="T86" fmla="*/ 186 w 330"/>
                    <a:gd name="T87" fmla="*/ 2 h 386"/>
                    <a:gd name="T88" fmla="*/ 194 w 330"/>
                    <a:gd name="T8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386">
                      <a:moveTo>
                        <a:pt x="194" y="0"/>
                      </a:moveTo>
                      <a:lnTo>
                        <a:pt x="199" y="14"/>
                      </a:lnTo>
                      <a:lnTo>
                        <a:pt x="191" y="41"/>
                      </a:lnTo>
                      <a:lnTo>
                        <a:pt x="194" y="55"/>
                      </a:lnTo>
                      <a:lnTo>
                        <a:pt x="186" y="81"/>
                      </a:lnTo>
                      <a:lnTo>
                        <a:pt x="192" y="95"/>
                      </a:lnTo>
                      <a:lnTo>
                        <a:pt x="206" y="115"/>
                      </a:lnTo>
                      <a:lnTo>
                        <a:pt x="203" y="129"/>
                      </a:lnTo>
                      <a:lnTo>
                        <a:pt x="209" y="138"/>
                      </a:lnTo>
                      <a:lnTo>
                        <a:pt x="241" y="140"/>
                      </a:lnTo>
                      <a:lnTo>
                        <a:pt x="287" y="178"/>
                      </a:lnTo>
                      <a:lnTo>
                        <a:pt x="318" y="189"/>
                      </a:lnTo>
                      <a:lnTo>
                        <a:pt x="330" y="202"/>
                      </a:lnTo>
                      <a:lnTo>
                        <a:pt x="330" y="210"/>
                      </a:lnTo>
                      <a:lnTo>
                        <a:pt x="302" y="215"/>
                      </a:lnTo>
                      <a:lnTo>
                        <a:pt x="273" y="223"/>
                      </a:lnTo>
                      <a:lnTo>
                        <a:pt x="276" y="273"/>
                      </a:lnTo>
                      <a:lnTo>
                        <a:pt x="268" y="307"/>
                      </a:lnTo>
                      <a:lnTo>
                        <a:pt x="276" y="317"/>
                      </a:lnTo>
                      <a:lnTo>
                        <a:pt x="265" y="334"/>
                      </a:lnTo>
                      <a:lnTo>
                        <a:pt x="270" y="356"/>
                      </a:lnTo>
                      <a:lnTo>
                        <a:pt x="255" y="367"/>
                      </a:lnTo>
                      <a:lnTo>
                        <a:pt x="256" y="386"/>
                      </a:lnTo>
                      <a:lnTo>
                        <a:pt x="235" y="373"/>
                      </a:lnTo>
                      <a:lnTo>
                        <a:pt x="209" y="380"/>
                      </a:lnTo>
                      <a:lnTo>
                        <a:pt x="158" y="363"/>
                      </a:lnTo>
                      <a:lnTo>
                        <a:pt x="122" y="371"/>
                      </a:lnTo>
                      <a:lnTo>
                        <a:pt x="95" y="363"/>
                      </a:lnTo>
                      <a:lnTo>
                        <a:pt x="46" y="322"/>
                      </a:lnTo>
                      <a:lnTo>
                        <a:pt x="15" y="326"/>
                      </a:lnTo>
                      <a:lnTo>
                        <a:pt x="18" y="304"/>
                      </a:lnTo>
                      <a:lnTo>
                        <a:pt x="6" y="286"/>
                      </a:lnTo>
                      <a:lnTo>
                        <a:pt x="6" y="277"/>
                      </a:lnTo>
                      <a:lnTo>
                        <a:pt x="0" y="262"/>
                      </a:lnTo>
                      <a:lnTo>
                        <a:pt x="9" y="229"/>
                      </a:lnTo>
                      <a:lnTo>
                        <a:pt x="38" y="197"/>
                      </a:lnTo>
                      <a:lnTo>
                        <a:pt x="38" y="164"/>
                      </a:lnTo>
                      <a:lnTo>
                        <a:pt x="50" y="150"/>
                      </a:lnTo>
                      <a:lnTo>
                        <a:pt x="49" y="91"/>
                      </a:lnTo>
                      <a:lnTo>
                        <a:pt x="88" y="95"/>
                      </a:lnTo>
                      <a:lnTo>
                        <a:pt x="129" y="88"/>
                      </a:lnTo>
                      <a:lnTo>
                        <a:pt x="147" y="69"/>
                      </a:lnTo>
                      <a:lnTo>
                        <a:pt x="164" y="21"/>
                      </a:lnTo>
                      <a:lnTo>
                        <a:pt x="186" y="2"/>
                      </a:lnTo>
                      <a:lnTo>
                        <a:pt x="19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0" name="Freeform 96">
                  <a:extLst>
                    <a:ext uri="{FF2B5EF4-FFF2-40B4-BE49-F238E27FC236}">
                      <a16:creationId xmlns:a16="http://schemas.microsoft.com/office/drawing/2014/main" id="{1EEE51DC-45CC-4982-B51C-95B1A41DC97D}"/>
                    </a:ext>
                  </a:extLst>
                </p:cNvPr>
                <p:cNvSpPr>
                  <a:spLocks/>
                </p:cNvSpPr>
                <p:nvPr/>
              </p:nvSpPr>
              <p:spPr bwMode="auto">
                <a:xfrm>
                  <a:off x="4956176" y="973138"/>
                  <a:ext cx="741363" cy="458788"/>
                </a:xfrm>
                <a:custGeom>
                  <a:avLst/>
                  <a:gdLst>
                    <a:gd name="T0" fmla="*/ 106 w 467"/>
                    <a:gd name="T1" fmla="*/ 0 h 289"/>
                    <a:gd name="T2" fmla="*/ 176 w 467"/>
                    <a:gd name="T3" fmla="*/ 26 h 289"/>
                    <a:gd name="T4" fmla="*/ 180 w 467"/>
                    <a:gd name="T5" fmla="*/ 55 h 289"/>
                    <a:gd name="T6" fmla="*/ 190 w 467"/>
                    <a:gd name="T7" fmla="*/ 61 h 289"/>
                    <a:gd name="T8" fmla="*/ 228 w 467"/>
                    <a:gd name="T9" fmla="*/ 43 h 289"/>
                    <a:gd name="T10" fmla="*/ 271 w 467"/>
                    <a:gd name="T11" fmla="*/ 41 h 289"/>
                    <a:gd name="T12" fmla="*/ 284 w 467"/>
                    <a:gd name="T13" fmla="*/ 55 h 289"/>
                    <a:gd name="T14" fmla="*/ 264 w 467"/>
                    <a:gd name="T15" fmla="*/ 75 h 289"/>
                    <a:gd name="T16" fmla="*/ 265 w 467"/>
                    <a:gd name="T17" fmla="*/ 82 h 289"/>
                    <a:gd name="T18" fmla="*/ 272 w 467"/>
                    <a:gd name="T19" fmla="*/ 87 h 289"/>
                    <a:gd name="T20" fmla="*/ 290 w 467"/>
                    <a:gd name="T21" fmla="*/ 76 h 289"/>
                    <a:gd name="T22" fmla="*/ 359 w 467"/>
                    <a:gd name="T23" fmla="*/ 91 h 289"/>
                    <a:gd name="T24" fmla="*/ 375 w 467"/>
                    <a:gd name="T25" fmla="*/ 100 h 289"/>
                    <a:gd name="T26" fmla="*/ 383 w 467"/>
                    <a:gd name="T27" fmla="*/ 130 h 289"/>
                    <a:gd name="T28" fmla="*/ 405 w 467"/>
                    <a:gd name="T29" fmla="*/ 109 h 289"/>
                    <a:gd name="T30" fmla="*/ 455 w 467"/>
                    <a:gd name="T31" fmla="*/ 106 h 289"/>
                    <a:gd name="T32" fmla="*/ 467 w 467"/>
                    <a:gd name="T33" fmla="*/ 119 h 289"/>
                    <a:gd name="T34" fmla="*/ 454 w 467"/>
                    <a:gd name="T35" fmla="*/ 164 h 289"/>
                    <a:gd name="T36" fmla="*/ 442 w 467"/>
                    <a:gd name="T37" fmla="*/ 206 h 289"/>
                    <a:gd name="T38" fmla="*/ 449 w 467"/>
                    <a:gd name="T39" fmla="*/ 246 h 289"/>
                    <a:gd name="T40" fmla="*/ 437 w 467"/>
                    <a:gd name="T41" fmla="*/ 254 h 289"/>
                    <a:gd name="T42" fmla="*/ 418 w 467"/>
                    <a:gd name="T43" fmla="*/ 254 h 289"/>
                    <a:gd name="T44" fmla="*/ 398 w 467"/>
                    <a:gd name="T45" fmla="*/ 253 h 289"/>
                    <a:gd name="T46" fmla="*/ 356 w 467"/>
                    <a:gd name="T47" fmla="*/ 285 h 289"/>
                    <a:gd name="T48" fmla="*/ 330 w 467"/>
                    <a:gd name="T49" fmla="*/ 289 h 289"/>
                    <a:gd name="T50" fmla="*/ 256 w 467"/>
                    <a:gd name="T51" fmla="*/ 268 h 289"/>
                    <a:gd name="T52" fmla="*/ 210 w 467"/>
                    <a:gd name="T53" fmla="*/ 265 h 289"/>
                    <a:gd name="T54" fmla="*/ 92 w 467"/>
                    <a:gd name="T55" fmla="*/ 245 h 289"/>
                    <a:gd name="T56" fmla="*/ 94 w 467"/>
                    <a:gd name="T57" fmla="*/ 233 h 289"/>
                    <a:gd name="T58" fmla="*/ 69 w 467"/>
                    <a:gd name="T59" fmla="*/ 183 h 289"/>
                    <a:gd name="T60" fmla="*/ 49 w 467"/>
                    <a:gd name="T61" fmla="*/ 170 h 289"/>
                    <a:gd name="T62" fmla="*/ 15 w 467"/>
                    <a:gd name="T63" fmla="*/ 132 h 289"/>
                    <a:gd name="T64" fmla="*/ 0 w 467"/>
                    <a:gd name="T65" fmla="*/ 120 h 289"/>
                    <a:gd name="T66" fmla="*/ 15 w 467"/>
                    <a:gd name="T67" fmla="*/ 104 h 289"/>
                    <a:gd name="T68" fmla="*/ 40 w 467"/>
                    <a:gd name="T69" fmla="*/ 67 h 289"/>
                    <a:gd name="T70" fmla="*/ 78 w 467"/>
                    <a:gd name="T71" fmla="*/ 80 h 289"/>
                    <a:gd name="T72" fmla="*/ 82 w 467"/>
                    <a:gd name="T73" fmla="*/ 77 h 289"/>
                    <a:gd name="T74" fmla="*/ 82 w 467"/>
                    <a:gd name="T75" fmla="*/ 71 h 289"/>
                    <a:gd name="T76" fmla="*/ 42 w 467"/>
                    <a:gd name="T77" fmla="*/ 28 h 289"/>
                    <a:gd name="T78" fmla="*/ 47 w 467"/>
                    <a:gd name="T79" fmla="*/ 8 h 289"/>
                    <a:gd name="T80" fmla="*/ 55 w 467"/>
                    <a:gd name="T81" fmla="*/ 2 h 289"/>
                    <a:gd name="T82" fmla="*/ 106 w 467"/>
                    <a:gd name="T8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289">
                      <a:moveTo>
                        <a:pt x="106" y="0"/>
                      </a:moveTo>
                      <a:lnTo>
                        <a:pt x="176" y="26"/>
                      </a:lnTo>
                      <a:lnTo>
                        <a:pt x="180" y="55"/>
                      </a:lnTo>
                      <a:lnTo>
                        <a:pt x="190" y="61"/>
                      </a:lnTo>
                      <a:lnTo>
                        <a:pt x="228" y="43"/>
                      </a:lnTo>
                      <a:lnTo>
                        <a:pt x="271" y="41"/>
                      </a:lnTo>
                      <a:lnTo>
                        <a:pt x="284" y="55"/>
                      </a:lnTo>
                      <a:lnTo>
                        <a:pt x="264" y="75"/>
                      </a:lnTo>
                      <a:lnTo>
                        <a:pt x="265" y="82"/>
                      </a:lnTo>
                      <a:lnTo>
                        <a:pt x="272" y="87"/>
                      </a:lnTo>
                      <a:lnTo>
                        <a:pt x="290" y="76"/>
                      </a:lnTo>
                      <a:lnTo>
                        <a:pt x="359" y="91"/>
                      </a:lnTo>
                      <a:lnTo>
                        <a:pt x="375" y="100"/>
                      </a:lnTo>
                      <a:lnTo>
                        <a:pt x="383" y="130"/>
                      </a:lnTo>
                      <a:lnTo>
                        <a:pt x="405" y="109"/>
                      </a:lnTo>
                      <a:lnTo>
                        <a:pt x="455" y="106"/>
                      </a:lnTo>
                      <a:lnTo>
                        <a:pt x="467" y="119"/>
                      </a:lnTo>
                      <a:lnTo>
                        <a:pt x="454" y="164"/>
                      </a:lnTo>
                      <a:lnTo>
                        <a:pt x="442" y="206"/>
                      </a:lnTo>
                      <a:lnTo>
                        <a:pt x="449" y="246"/>
                      </a:lnTo>
                      <a:lnTo>
                        <a:pt x="437" y="254"/>
                      </a:lnTo>
                      <a:lnTo>
                        <a:pt x="418" y="254"/>
                      </a:lnTo>
                      <a:lnTo>
                        <a:pt x="398" y="253"/>
                      </a:lnTo>
                      <a:lnTo>
                        <a:pt x="356" y="285"/>
                      </a:lnTo>
                      <a:lnTo>
                        <a:pt x="330" y="289"/>
                      </a:lnTo>
                      <a:lnTo>
                        <a:pt x="256" y="268"/>
                      </a:lnTo>
                      <a:lnTo>
                        <a:pt x="210" y="265"/>
                      </a:lnTo>
                      <a:lnTo>
                        <a:pt x="92" y="245"/>
                      </a:lnTo>
                      <a:lnTo>
                        <a:pt x="94" y="233"/>
                      </a:lnTo>
                      <a:lnTo>
                        <a:pt x="69" y="183"/>
                      </a:lnTo>
                      <a:lnTo>
                        <a:pt x="49" y="170"/>
                      </a:lnTo>
                      <a:lnTo>
                        <a:pt x="15" y="132"/>
                      </a:lnTo>
                      <a:lnTo>
                        <a:pt x="0" y="120"/>
                      </a:lnTo>
                      <a:lnTo>
                        <a:pt x="15" y="104"/>
                      </a:lnTo>
                      <a:lnTo>
                        <a:pt x="40" y="67"/>
                      </a:lnTo>
                      <a:lnTo>
                        <a:pt x="78" y="80"/>
                      </a:lnTo>
                      <a:lnTo>
                        <a:pt x="82" y="77"/>
                      </a:lnTo>
                      <a:lnTo>
                        <a:pt x="82" y="71"/>
                      </a:lnTo>
                      <a:lnTo>
                        <a:pt x="42" y="28"/>
                      </a:lnTo>
                      <a:lnTo>
                        <a:pt x="47" y="8"/>
                      </a:lnTo>
                      <a:lnTo>
                        <a:pt x="55" y="2"/>
                      </a:lnTo>
                      <a:lnTo>
                        <a:pt x="10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1" name="Freeform 97">
                  <a:extLst>
                    <a:ext uri="{FF2B5EF4-FFF2-40B4-BE49-F238E27FC236}">
                      <a16:creationId xmlns:a16="http://schemas.microsoft.com/office/drawing/2014/main" id="{1E5DBEED-85CD-4569-BEDC-77F9C4AC1F69}"/>
                    </a:ext>
                  </a:extLst>
                </p:cNvPr>
                <p:cNvSpPr>
                  <a:spLocks/>
                </p:cNvSpPr>
                <p:nvPr/>
              </p:nvSpPr>
              <p:spPr bwMode="auto">
                <a:xfrm>
                  <a:off x="5094288" y="1362076"/>
                  <a:ext cx="615950" cy="425450"/>
                </a:xfrm>
                <a:custGeom>
                  <a:avLst/>
                  <a:gdLst>
                    <a:gd name="T0" fmla="*/ 5 w 388"/>
                    <a:gd name="T1" fmla="*/ 0 h 268"/>
                    <a:gd name="T2" fmla="*/ 123 w 388"/>
                    <a:gd name="T3" fmla="*/ 20 h 268"/>
                    <a:gd name="T4" fmla="*/ 169 w 388"/>
                    <a:gd name="T5" fmla="*/ 23 h 268"/>
                    <a:gd name="T6" fmla="*/ 243 w 388"/>
                    <a:gd name="T7" fmla="*/ 44 h 268"/>
                    <a:gd name="T8" fmla="*/ 269 w 388"/>
                    <a:gd name="T9" fmla="*/ 40 h 268"/>
                    <a:gd name="T10" fmla="*/ 311 w 388"/>
                    <a:gd name="T11" fmla="*/ 8 h 268"/>
                    <a:gd name="T12" fmla="*/ 331 w 388"/>
                    <a:gd name="T13" fmla="*/ 9 h 268"/>
                    <a:gd name="T14" fmla="*/ 350 w 388"/>
                    <a:gd name="T15" fmla="*/ 9 h 268"/>
                    <a:gd name="T16" fmla="*/ 362 w 388"/>
                    <a:gd name="T17" fmla="*/ 1 h 268"/>
                    <a:gd name="T18" fmla="*/ 377 w 388"/>
                    <a:gd name="T19" fmla="*/ 6 h 268"/>
                    <a:gd name="T20" fmla="*/ 380 w 388"/>
                    <a:gd name="T21" fmla="*/ 27 h 268"/>
                    <a:gd name="T22" fmla="*/ 371 w 388"/>
                    <a:gd name="T23" fmla="*/ 43 h 268"/>
                    <a:gd name="T24" fmla="*/ 385 w 388"/>
                    <a:gd name="T25" fmla="*/ 73 h 268"/>
                    <a:gd name="T26" fmla="*/ 375 w 388"/>
                    <a:gd name="T27" fmla="*/ 85 h 268"/>
                    <a:gd name="T28" fmla="*/ 387 w 388"/>
                    <a:gd name="T29" fmla="*/ 104 h 268"/>
                    <a:gd name="T30" fmla="*/ 365 w 388"/>
                    <a:gd name="T31" fmla="*/ 132 h 268"/>
                    <a:gd name="T32" fmla="*/ 368 w 388"/>
                    <a:gd name="T33" fmla="*/ 147 h 268"/>
                    <a:gd name="T34" fmla="*/ 347 w 388"/>
                    <a:gd name="T35" fmla="*/ 166 h 268"/>
                    <a:gd name="T36" fmla="*/ 361 w 388"/>
                    <a:gd name="T37" fmla="*/ 192 h 268"/>
                    <a:gd name="T38" fmla="*/ 388 w 388"/>
                    <a:gd name="T39" fmla="*/ 220 h 268"/>
                    <a:gd name="T40" fmla="*/ 382 w 388"/>
                    <a:gd name="T41" fmla="*/ 252 h 268"/>
                    <a:gd name="T42" fmla="*/ 370 w 388"/>
                    <a:gd name="T43" fmla="*/ 260 h 268"/>
                    <a:gd name="T44" fmla="*/ 298 w 388"/>
                    <a:gd name="T45" fmla="*/ 252 h 268"/>
                    <a:gd name="T46" fmla="*/ 278 w 388"/>
                    <a:gd name="T47" fmla="*/ 268 h 268"/>
                    <a:gd name="T48" fmla="*/ 259 w 388"/>
                    <a:gd name="T49" fmla="*/ 250 h 268"/>
                    <a:gd name="T50" fmla="*/ 256 w 388"/>
                    <a:gd name="T51" fmla="*/ 253 h 268"/>
                    <a:gd name="T52" fmla="*/ 247 w 388"/>
                    <a:gd name="T53" fmla="*/ 261 h 268"/>
                    <a:gd name="T54" fmla="*/ 225 w 388"/>
                    <a:gd name="T55" fmla="*/ 257 h 268"/>
                    <a:gd name="T56" fmla="*/ 179 w 388"/>
                    <a:gd name="T57" fmla="*/ 223 h 268"/>
                    <a:gd name="T58" fmla="*/ 156 w 388"/>
                    <a:gd name="T59" fmla="*/ 238 h 268"/>
                    <a:gd name="T60" fmla="*/ 148 w 388"/>
                    <a:gd name="T61" fmla="*/ 231 h 268"/>
                    <a:gd name="T62" fmla="*/ 109 w 388"/>
                    <a:gd name="T63" fmla="*/ 217 h 268"/>
                    <a:gd name="T64" fmla="*/ 88 w 388"/>
                    <a:gd name="T65" fmla="*/ 230 h 268"/>
                    <a:gd name="T66" fmla="*/ 41 w 388"/>
                    <a:gd name="T67" fmla="*/ 241 h 268"/>
                    <a:gd name="T68" fmla="*/ 9 w 388"/>
                    <a:gd name="T69" fmla="*/ 212 h 268"/>
                    <a:gd name="T70" fmla="*/ 32 w 388"/>
                    <a:gd name="T71" fmla="*/ 194 h 268"/>
                    <a:gd name="T72" fmla="*/ 22 w 388"/>
                    <a:gd name="T73" fmla="*/ 156 h 268"/>
                    <a:gd name="T74" fmla="*/ 9 w 388"/>
                    <a:gd name="T75" fmla="*/ 142 h 268"/>
                    <a:gd name="T76" fmla="*/ 22 w 388"/>
                    <a:gd name="T77" fmla="*/ 122 h 268"/>
                    <a:gd name="T78" fmla="*/ 27 w 388"/>
                    <a:gd name="T79" fmla="*/ 108 h 268"/>
                    <a:gd name="T80" fmla="*/ 4 w 388"/>
                    <a:gd name="T81" fmla="*/ 84 h 268"/>
                    <a:gd name="T82" fmla="*/ 0 w 388"/>
                    <a:gd name="T83" fmla="*/ 53 h 268"/>
                    <a:gd name="T84" fmla="*/ 19 w 388"/>
                    <a:gd name="T85" fmla="*/ 32 h 268"/>
                    <a:gd name="T86" fmla="*/ 19 w 388"/>
                    <a:gd name="T87" fmla="*/ 24 h 268"/>
                    <a:gd name="T88" fmla="*/ 1 w 388"/>
                    <a:gd name="T89" fmla="*/ 22 h 268"/>
                    <a:gd name="T90" fmla="*/ 5 w 388"/>
                    <a:gd name="T9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268">
                      <a:moveTo>
                        <a:pt x="5" y="0"/>
                      </a:moveTo>
                      <a:lnTo>
                        <a:pt x="123" y="20"/>
                      </a:lnTo>
                      <a:lnTo>
                        <a:pt x="169" y="23"/>
                      </a:lnTo>
                      <a:lnTo>
                        <a:pt x="243" y="44"/>
                      </a:lnTo>
                      <a:lnTo>
                        <a:pt x="269" y="40"/>
                      </a:lnTo>
                      <a:lnTo>
                        <a:pt x="311" y="8"/>
                      </a:lnTo>
                      <a:lnTo>
                        <a:pt x="331" y="9"/>
                      </a:lnTo>
                      <a:lnTo>
                        <a:pt x="350" y="9"/>
                      </a:lnTo>
                      <a:lnTo>
                        <a:pt x="362" y="1"/>
                      </a:lnTo>
                      <a:lnTo>
                        <a:pt x="377" y="6"/>
                      </a:lnTo>
                      <a:lnTo>
                        <a:pt x="380" y="27"/>
                      </a:lnTo>
                      <a:lnTo>
                        <a:pt x="371" y="43"/>
                      </a:lnTo>
                      <a:lnTo>
                        <a:pt x="385" y="73"/>
                      </a:lnTo>
                      <a:lnTo>
                        <a:pt x="375" y="85"/>
                      </a:lnTo>
                      <a:lnTo>
                        <a:pt x="387" y="104"/>
                      </a:lnTo>
                      <a:lnTo>
                        <a:pt x="365" y="132"/>
                      </a:lnTo>
                      <a:lnTo>
                        <a:pt x="368" y="147"/>
                      </a:lnTo>
                      <a:lnTo>
                        <a:pt x="347" y="166"/>
                      </a:lnTo>
                      <a:lnTo>
                        <a:pt x="361" y="192"/>
                      </a:lnTo>
                      <a:lnTo>
                        <a:pt x="388" y="220"/>
                      </a:lnTo>
                      <a:lnTo>
                        <a:pt x="382" y="252"/>
                      </a:lnTo>
                      <a:lnTo>
                        <a:pt x="370" y="260"/>
                      </a:lnTo>
                      <a:lnTo>
                        <a:pt x="298" y="252"/>
                      </a:lnTo>
                      <a:lnTo>
                        <a:pt x="278" y="268"/>
                      </a:lnTo>
                      <a:lnTo>
                        <a:pt x="259" y="250"/>
                      </a:lnTo>
                      <a:lnTo>
                        <a:pt x="256" y="253"/>
                      </a:lnTo>
                      <a:lnTo>
                        <a:pt x="247" y="261"/>
                      </a:lnTo>
                      <a:lnTo>
                        <a:pt x="225" y="257"/>
                      </a:lnTo>
                      <a:lnTo>
                        <a:pt x="179" y="223"/>
                      </a:lnTo>
                      <a:lnTo>
                        <a:pt x="156" y="238"/>
                      </a:lnTo>
                      <a:lnTo>
                        <a:pt x="148" y="231"/>
                      </a:lnTo>
                      <a:lnTo>
                        <a:pt x="109" y="217"/>
                      </a:lnTo>
                      <a:lnTo>
                        <a:pt x="88" y="230"/>
                      </a:lnTo>
                      <a:lnTo>
                        <a:pt x="41" y="241"/>
                      </a:lnTo>
                      <a:lnTo>
                        <a:pt x="9" y="212"/>
                      </a:lnTo>
                      <a:lnTo>
                        <a:pt x="32" y="194"/>
                      </a:lnTo>
                      <a:lnTo>
                        <a:pt x="22" y="156"/>
                      </a:lnTo>
                      <a:lnTo>
                        <a:pt x="9" y="142"/>
                      </a:lnTo>
                      <a:lnTo>
                        <a:pt x="22" y="122"/>
                      </a:lnTo>
                      <a:lnTo>
                        <a:pt x="27" y="108"/>
                      </a:lnTo>
                      <a:lnTo>
                        <a:pt x="4" y="84"/>
                      </a:lnTo>
                      <a:lnTo>
                        <a:pt x="0" y="53"/>
                      </a:lnTo>
                      <a:lnTo>
                        <a:pt x="19" y="32"/>
                      </a:lnTo>
                      <a:lnTo>
                        <a:pt x="19" y="24"/>
                      </a:lnTo>
                      <a:lnTo>
                        <a:pt x="1" y="22"/>
                      </a:lnTo>
                      <a:lnTo>
                        <a:pt x="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2" name="Freeform 98">
                  <a:extLst>
                    <a:ext uri="{FF2B5EF4-FFF2-40B4-BE49-F238E27FC236}">
                      <a16:creationId xmlns:a16="http://schemas.microsoft.com/office/drawing/2014/main" id="{72C5EF54-5E81-45D9-9209-606D0C51EF0F}"/>
                    </a:ext>
                  </a:extLst>
                </p:cNvPr>
                <p:cNvSpPr>
                  <a:spLocks/>
                </p:cNvSpPr>
                <p:nvPr/>
              </p:nvSpPr>
              <p:spPr bwMode="auto">
                <a:xfrm>
                  <a:off x="5645151" y="1114426"/>
                  <a:ext cx="511175" cy="774700"/>
                </a:xfrm>
                <a:custGeom>
                  <a:avLst/>
                  <a:gdLst>
                    <a:gd name="T0" fmla="*/ 174 w 322"/>
                    <a:gd name="T1" fmla="*/ 0 h 488"/>
                    <a:gd name="T2" fmla="*/ 218 w 322"/>
                    <a:gd name="T3" fmla="*/ 30 h 488"/>
                    <a:gd name="T4" fmla="*/ 250 w 322"/>
                    <a:gd name="T5" fmla="*/ 3 h 488"/>
                    <a:gd name="T6" fmla="*/ 261 w 322"/>
                    <a:gd name="T7" fmla="*/ 15 h 488"/>
                    <a:gd name="T8" fmla="*/ 253 w 322"/>
                    <a:gd name="T9" fmla="*/ 22 h 488"/>
                    <a:gd name="T10" fmla="*/ 255 w 322"/>
                    <a:gd name="T11" fmla="*/ 27 h 488"/>
                    <a:gd name="T12" fmla="*/ 287 w 322"/>
                    <a:gd name="T13" fmla="*/ 21 h 488"/>
                    <a:gd name="T14" fmla="*/ 321 w 322"/>
                    <a:gd name="T15" fmla="*/ 23 h 488"/>
                    <a:gd name="T16" fmla="*/ 322 w 322"/>
                    <a:gd name="T17" fmla="*/ 82 h 488"/>
                    <a:gd name="T18" fmla="*/ 310 w 322"/>
                    <a:gd name="T19" fmla="*/ 96 h 488"/>
                    <a:gd name="T20" fmla="*/ 310 w 322"/>
                    <a:gd name="T21" fmla="*/ 129 h 488"/>
                    <a:gd name="T22" fmla="*/ 281 w 322"/>
                    <a:gd name="T23" fmla="*/ 161 h 488"/>
                    <a:gd name="T24" fmla="*/ 272 w 322"/>
                    <a:gd name="T25" fmla="*/ 194 h 488"/>
                    <a:gd name="T26" fmla="*/ 278 w 322"/>
                    <a:gd name="T27" fmla="*/ 209 h 488"/>
                    <a:gd name="T28" fmla="*/ 278 w 322"/>
                    <a:gd name="T29" fmla="*/ 218 h 488"/>
                    <a:gd name="T30" fmla="*/ 290 w 322"/>
                    <a:gd name="T31" fmla="*/ 236 h 488"/>
                    <a:gd name="T32" fmla="*/ 287 w 322"/>
                    <a:gd name="T33" fmla="*/ 258 h 488"/>
                    <a:gd name="T34" fmla="*/ 275 w 322"/>
                    <a:gd name="T35" fmla="*/ 263 h 488"/>
                    <a:gd name="T36" fmla="*/ 265 w 322"/>
                    <a:gd name="T37" fmla="*/ 279 h 488"/>
                    <a:gd name="T38" fmla="*/ 229 w 322"/>
                    <a:gd name="T39" fmla="*/ 278 h 488"/>
                    <a:gd name="T40" fmla="*/ 226 w 322"/>
                    <a:gd name="T41" fmla="*/ 287 h 488"/>
                    <a:gd name="T42" fmla="*/ 179 w 322"/>
                    <a:gd name="T43" fmla="*/ 307 h 488"/>
                    <a:gd name="T44" fmla="*/ 177 w 322"/>
                    <a:gd name="T45" fmla="*/ 350 h 488"/>
                    <a:gd name="T46" fmla="*/ 201 w 322"/>
                    <a:gd name="T47" fmla="*/ 367 h 488"/>
                    <a:gd name="T48" fmla="*/ 194 w 322"/>
                    <a:gd name="T49" fmla="*/ 376 h 488"/>
                    <a:gd name="T50" fmla="*/ 181 w 322"/>
                    <a:gd name="T51" fmla="*/ 374 h 488"/>
                    <a:gd name="T52" fmla="*/ 164 w 322"/>
                    <a:gd name="T53" fmla="*/ 379 h 488"/>
                    <a:gd name="T54" fmla="*/ 172 w 322"/>
                    <a:gd name="T55" fmla="*/ 398 h 488"/>
                    <a:gd name="T56" fmla="*/ 160 w 322"/>
                    <a:gd name="T57" fmla="*/ 409 h 488"/>
                    <a:gd name="T58" fmla="*/ 159 w 322"/>
                    <a:gd name="T59" fmla="*/ 421 h 488"/>
                    <a:gd name="T60" fmla="*/ 166 w 322"/>
                    <a:gd name="T61" fmla="*/ 426 h 488"/>
                    <a:gd name="T62" fmla="*/ 181 w 322"/>
                    <a:gd name="T63" fmla="*/ 424 h 488"/>
                    <a:gd name="T64" fmla="*/ 184 w 322"/>
                    <a:gd name="T65" fmla="*/ 429 h 488"/>
                    <a:gd name="T66" fmla="*/ 145 w 322"/>
                    <a:gd name="T67" fmla="*/ 488 h 488"/>
                    <a:gd name="T68" fmla="*/ 103 w 322"/>
                    <a:gd name="T69" fmla="*/ 475 h 488"/>
                    <a:gd name="T70" fmla="*/ 61 w 322"/>
                    <a:gd name="T71" fmla="*/ 421 h 488"/>
                    <a:gd name="T72" fmla="*/ 35 w 322"/>
                    <a:gd name="T73" fmla="*/ 408 h 488"/>
                    <a:gd name="T74" fmla="*/ 41 w 322"/>
                    <a:gd name="T75" fmla="*/ 376 h 488"/>
                    <a:gd name="T76" fmla="*/ 14 w 322"/>
                    <a:gd name="T77" fmla="*/ 348 h 488"/>
                    <a:gd name="T78" fmla="*/ 0 w 322"/>
                    <a:gd name="T79" fmla="*/ 322 h 488"/>
                    <a:gd name="T80" fmla="*/ 21 w 322"/>
                    <a:gd name="T81" fmla="*/ 303 h 488"/>
                    <a:gd name="T82" fmla="*/ 18 w 322"/>
                    <a:gd name="T83" fmla="*/ 288 h 488"/>
                    <a:gd name="T84" fmla="*/ 40 w 322"/>
                    <a:gd name="T85" fmla="*/ 260 h 488"/>
                    <a:gd name="T86" fmla="*/ 28 w 322"/>
                    <a:gd name="T87" fmla="*/ 241 h 488"/>
                    <a:gd name="T88" fmla="*/ 38 w 322"/>
                    <a:gd name="T89" fmla="*/ 229 h 488"/>
                    <a:gd name="T90" fmla="*/ 24 w 322"/>
                    <a:gd name="T91" fmla="*/ 199 h 488"/>
                    <a:gd name="T92" fmla="*/ 33 w 322"/>
                    <a:gd name="T93" fmla="*/ 183 h 488"/>
                    <a:gd name="T94" fmla="*/ 30 w 322"/>
                    <a:gd name="T95" fmla="*/ 162 h 488"/>
                    <a:gd name="T96" fmla="*/ 15 w 322"/>
                    <a:gd name="T97" fmla="*/ 157 h 488"/>
                    <a:gd name="T98" fmla="*/ 8 w 322"/>
                    <a:gd name="T99" fmla="*/ 117 h 488"/>
                    <a:gd name="T100" fmla="*/ 20 w 322"/>
                    <a:gd name="T101" fmla="*/ 75 h 488"/>
                    <a:gd name="T102" fmla="*/ 33 w 322"/>
                    <a:gd name="T103" fmla="*/ 30 h 488"/>
                    <a:gd name="T104" fmla="*/ 125 w 322"/>
                    <a:gd name="T105" fmla="*/ 27 h 488"/>
                    <a:gd name="T106" fmla="*/ 127 w 322"/>
                    <a:gd name="T107" fmla="*/ 13 h 488"/>
                    <a:gd name="T108" fmla="*/ 137 w 322"/>
                    <a:gd name="T109" fmla="*/ 6 h 488"/>
                    <a:gd name="T110" fmla="*/ 150 w 322"/>
                    <a:gd name="T111" fmla="*/ 13 h 488"/>
                    <a:gd name="T112" fmla="*/ 174 w 322"/>
                    <a:gd name="T11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 h="488">
                      <a:moveTo>
                        <a:pt x="174" y="0"/>
                      </a:moveTo>
                      <a:lnTo>
                        <a:pt x="218" y="30"/>
                      </a:lnTo>
                      <a:lnTo>
                        <a:pt x="250" y="3"/>
                      </a:lnTo>
                      <a:lnTo>
                        <a:pt x="261" y="15"/>
                      </a:lnTo>
                      <a:lnTo>
                        <a:pt x="253" y="22"/>
                      </a:lnTo>
                      <a:lnTo>
                        <a:pt x="255" y="27"/>
                      </a:lnTo>
                      <a:lnTo>
                        <a:pt x="287" y="21"/>
                      </a:lnTo>
                      <a:lnTo>
                        <a:pt x="321" y="23"/>
                      </a:lnTo>
                      <a:lnTo>
                        <a:pt x="322" y="82"/>
                      </a:lnTo>
                      <a:lnTo>
                        <a:pt x="310" y="96"/>
                      </a:lnTo>
                      <a:lnTo>
                        <a:pt x="310" y="129"/>
                      </a:lnTo>
                      <a:lnTo>
                        <a:pt x="281" y="161"/>
                      </a:lnTo>
                      <a:lnTo>
                        <a:pt x="272" y="194"/>
                      </a:lnTo>
                      <a:lnTo>
                        <a:pt x="278" y="209"/>
                      </a:lnTo>
                      <a:lnTo>
                        <a:pt x="278" y="218"/>
                      </a:lnTo>
                      <a:lnTo>
                        <a:pt x="290" y="236"/>
                      </a:lnTo>
                      <a:lnTo>
                        <a:pt x="287" y="258"/>
                      </a:lnTo>
                      <a:lnTo>
                        <a:pt x="275" y="263"/>
                      </a:lnTo>
                      <a:lnTo>
                        <a:pt x="265" y="279"/>
                      </a:lnTo>
                      <a:lnTo>
                        <a:pt x="229" y="278"/>
                      </a:lnTo>
                      <a:lnTo>
                        <a:pt x="226" y="287"/>
                      </a:lnTo>
                      <a:lnTo>
                        <a:pt x="179" y="307"/>
                      </a:lnTo>
                      <a:lnTo>
                        <a:pt x="177" y="350"/>
                      </a:lnTo>
                      <a:lnTo>
                        <a:pt x="201" y="367"/>
                      </a:lnTo>
                      <a:lnTo>
                        <a:pt x="194" y="376"/>
                      </a:lnTo>
                      <a:lnTo>
                        <a:pt x="181" y="374"/>
                      </a:lnTo>
                      <a:lnTo>
                        <a:pt x="164" y="379"/>
                      </a:lnTo>
                      <a:lnTo>
                        <a:pt x="172" y="398"/>
                      </a:lnTo>
                      <a:lnTo>
                        <a:pt x="160" y="409"/>
                      </a:lnTo>
                      <a:lnTo>
                        <a:pt x="159" y="421"/>
                      </a:lnTo>
                      <a:lnTo>
                        <a:pt x="166" y="426"/>
                      </a:lnTo>
                      <a:lnTo>
                        <a:pt x="181" y="424"/>
                      </a:lnTo>
                      <a:lnTo>
                        <a:pt x="184" y="429"/>
                      </a:lnTo>
                      <a:lnTo>
                        <a:pt x="145" y="488"/>
                      </a:lnTo>
                      <a:lnTo>
                        <a:pt x="103" y="475"/>
                      </a:lnTo>
                      <a:lnTo>
                        <a:pt x="61" y="421"/>
                      </a:lnTo>
                      <a:lnTo>
                        <a:pt x="35" y="408"/>
                      </a:lnTo>
                      <a:lnTo>
                        <a:pt x="41" y="376"/>
                      </a:lnTo>
                      <a:lnTo>
                        <a:pt x="14" y="348"/>
                      </a:lnTo>
                      <a:lnTo>
                        <a:pt x="0" y="322"/>
                      </a:lnTo>
                      <a:lnTo>
                        <a:pt x="21" y="303"/>
                      </a:lnTo>
                      <a:lnTo>
                        <a:pt x="18" y="288"/>
                      </a:lnTo>
                      <a:lnTo>
                        <a:pt x="40" y="260"/>
                      </a:lnTo>
                      <a:lnTo>
                        <a:pt x="28" y="241"/>
                      </a:lnTo>
                      <a:lnTo>
                        <a:pt x="38" y="229"/>
                      </a:lnTo>
                      <a:lnTo>
                        <a:pt x="24" y="199"/>
                      </a:lnTo>
                      <a:lnTo>
                        <a:pt x="33" y="183"/>
                      </a:lnTo>
                      <a:lnTo>
                        <a:pt x="30" y="162"/>
                      </a:lnTo>
                      <a:lnTo>
                        <a:pt x="15" y="157"/>
                      </a:lnTo>
                      <a:lnTo>
                        <a:pt x="8" y="117"/>
                      </a:lnTo>
                      <a:lnTo>
                        <a:pt x="20" y="75"/>
                      </a:lnTo>
                      <a:lnTo>
                        <a:pt x="33" y="30"/>
                      </a:lnTo>
                      <a:lnTo>
                        <a:pt x="125" y="27"/>
                      </a:lnTo>
                      <a:lnTo>
                        <a:pt x="127" y="13"/>
                      </a:lnTo>
                      <a:lnTo>
                        <a:pt x="137" y="6"/>
                      </a:lnTo>
                      <a:lnTo>
                        <a:pt x="150" y="13"/>
                      </a:lnTo>
                      <a:lnTo>
                        <a:pt x="17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6" name="Groupe 75">
                <a:extLst>
                  <a:ext uri="{FF2B5EF4-FFF2-40B4-BE49-F238E27FC236}">
                    <a16:creationId xmlns:a16="http://schemas.microsoft.com/office/drawing/2014/main" id="{F7F6CE64-102B-4870-8EA8-D42E0BE9106B}"/>
                  </a:ext>
                </a:extLst>
              </p:cNvPr>
              <p:cNvGrpSpPr/>
              <p:nvPr/>
            </p:nvGrpSpPr>
            <p:grpSpPr>
              <a:xfrm>
                <a:off x="6522544" y="1356714"/>
                <a:ext cx="1000202" cy="1016626"/>
                <a:chOff x="3575051" y="1163638"/>
                <a:chExt cx="2195512" cy="2406650"/>
              </a:xfrm>
              <a:solidFill>
                <a:srgbClr val="FFFFFF">
                  <a:lumMod val="50000"/>
                </a:srgbClr>
              </a:solidFill>
            </p:grpSpPr>
            <p:sp>
              <p:nvSpPr>
                <p:cNvPr id="111" name="Freeform 9">
                  <a:extLst>
                    <a:ext uri="{FF2B5EF4-FFF2-40B4-BE49-F238E27FC236}">
                      <a16:creationId xmlns:a16="http://schemas.microsoft.com/office/drawing/2014/main" id="{C608B495-9390-44D1-8AB3-3E3CEB58C49E}"/>
                    </a:ext>
                  </a:extLst>
                </p:cNvPr>
                <p:cNvSpPr>
                  <a:spLocks/>
                </p:cNvSpPr>
                <p:nvPr/>
              </p:nvSpPr>
              <p:spPr bwMode="auto">
                <a:xfrm>
                  <a:off x="5057776" y="2274888"/>
                  <a:ext cx="692150" cy="530225"/>
                </a:xfrm>
                <a:custGeom>
                  <a:avLst/>
                  <a:gdLst>
                    <a:gd name="T0" fmla="*/ 240 w 436"/>
                    <a:gd name="T1" fmla="*/ 0 h 334"/>
                    <a:gd name="T2" fmla="*/ 277 w 436"/>
                    <a:gd name="T3" fmla="*/ 51 h 334"/>
                    <a:gd name="T4" fmla="*/ 261 w 436"/>
                    <a:gd name="T5" fmla="*/ 71 h 334"/>
                    <a:gd name="T6" fmla="*/ 258 w 436"/>
                    <a:gd name="T7" fmla="*/ 74 h 334"/>
                    <a:gd name="T8" fmla="*/ 277 w 436"/>
                    <a:gd name="T9" fmla="*/ 79 h 334"/>
                    <a:gd name="T10" fmla="*/ 315 w 436"/>
                    <a:gd name="T11" fmla="*/ 79 h 334"/>
                    <a:gd name="T12" fmla="*/ 321 w 436"/>
                    <a:gd name="T13" fmla="*/ 61 h 334"/>
                    <a:gd name="T14" fmla="*/ 334 w 436"/>
                    <a:gd name="T15" fmla="*/ 56 h 334"/>
                    <a:gd name="T16" fmla="*/ 350 w 436"/>
                    <a:gd name="T17" fmla="*/ 69 h 334"/>
                    <a:gd name="T18" fmla="*/ 373 w 436"/>
                    <a:gd name="T19" fmla="*/ 58 h 334"/>
                    <a:gd name="T20" fmla="*/ 384 w 436"/>
                    <a:gd name="T21" fmla="*/ 58 h 334"/>
                    <a:gd name="T22" fmla="*/ 408 w 436"/>
                    <a:gd name="T23" fmla="*/ 66 h 334"/>
                    <a:gd name="T24" fmla="*/ 423 w 436"/>
                    <a:gd name="T25" fmla="*/ 81 h 334"/>
                    <a:gd name="T26" fmla="*/ 436 w 436"/>
                    <a:gd name="T27" fmla="*/ 133 h 334"/>
                    <a:gd name="T28" fmla="*/ 408 w 436"/>
                    <a:gd name="T29" fmla="*/ 176 h 334"/>
                    <a:gd name="T30" fmla="*/ 418 w 436"/>
                    <a:gd name="T31" fmla="*/ 192 h 334"/>
                    <a:gd name="T32" fmla="*/ 408 w 436"/>
                    <a:gd name="T33" fmla="*/ 215 h 334"/>
                    <a:gd name="T34" fmla="*/ 400 w 436"/>
                    <a:gd name="T35" fmla="*/ 212 h 334"/>
                    <a:gd name="T36" fmla="*/ 374 w 436"/>
                    <a:gd name="T37" fmla="*/ 220 h 334"/>
                    <a:gd name="T38" fmla="*/ 369 w 436"/>
                    <a:gd name="T39" fmla="*/ 231 h 334"/>
                    <a:gd name="T40" fmla="*/ 414 w 436"/>
                    <a:gd name="T41" fmla="*/ 291 h 334"/>
                    <a:gd name="T42" fmla="*/ 380 w 436"/>
                    <a:gd name="T43" fmla="*/ 310 h 334"/>
                    <a:gd name="T44" fmla="*/ 370 w 436"/>
                    <a:gd name="T45" fmla="*/ 314 h 334"/>
                    <a:gd name="T46" fmla="*/ 373 w 436"/>
                    <a:gd name="T47" fmla="*/ 326 h 334"/>
                    <a:gd name="T48" fmla="*/ 369 w 436"/>
                    <a:gd name="T49" fmla="*/ 330 h 334"/>
                    <a:gd name="T50" fmla="*/ 346 w 436"/>
                    <a:gd name="T51" fmla="*/ 319 h 334"/>
                    <a:gd name="T52" fmla="*/ 337 w 436"/>
                    <a:gd name="T53" fmla="*/ 334 h 334"/>
                    <a:gd name="T54" fmla="*/ 330 w 436"/>
                    <a:gd name="T55" fmla="*/ 333 h 334"/>
                    <a:gd name="T56" fmla="*/ 310 w 436"/>
                    <a:gd name="T57" fmla="*/ 311 h 334"/>
                    <a:gd name="T58" fmla="*/ 292 w 436"/>
                    <a:gd name="T59" fmla="*/ 308 h 334"/>
                    <a:gd name="T60" fmla="*/ 266 w 436"/>
                    <a:gd name="T61" fmla="*/ 296 h 334"/>
                    <a:gd name="T62" fmla="*/ 231 w 436"/>
                    <a:gd name="T63" fmla="*/ 296 h 334"/>
                    <a:gd name="T64" fmla="*/ 216 w 436"/>
                    <a:gd name="T65" fmla="*/ 279 h 334"/>
                    <a:gd name="T66" fmla="*/ 200 w 436"/>
                    <a:gd name="T67" fmla="*/ 262 h 334"/>
                    <a:gd name="T68" fmla="*/ 111 w 436"/>
                    <a:gd name="T69" fmla="*/ 270 h 334"/>
                    <a:gd name="T70" fmla="*/ 87 w 436"/>
                    <a:gd name="T71" fmla="*/ 291 h 334"/>
                    <a:gd name="T72" fmla="*/ 74 w 436"/>
                    <a:gd name="T73" fmla="*/ 281 h 334"/>
                    <a:gd name="T74" fmla="*/ 74 w 436"/>
                    <a:gd name="T75" fmla="*/ 266 h 334"/>
                    <a:gd name="T76" fmla="*/ 69 w 436"/>
                    <a:gd name="T77" fmla="*/ 247 h 334"/>
                    <a:gd name="T78" fmla="*/ 53 w 436"/>
                    <a:gd name="T79" fmla="*/ 240 h 334"/>
                    <a:gd name="T80" fmla="*/ 27 w 436"/>
                    <a:gd name="T81" fmla="*/ 247 h 334"/>
                    <a:gd name="T82" fmla="*/ 15 w 436"/>
                    <a:gd name="T83" fmla="*/ 221 h 334"/>
                    <a:gd name="T84" fmla="*/ 24 w 436"/>
                    <a:gd name="T85" fmla="*/ 192 h 334"/>
                    <a:gd name="T86" fmla="*/ 6 w 436"/>
                    <a:gd name="T87" fmla="*/ 176 h 334"/>
                    <a:gd name="T88" fmla="*/ 10 w 436"/>
                    <a:gd name="T89" fmla="*/ 171 h 334"/>
                    <a:gd name="T90" fmla="*/ 14 w 436"/>
                    <a:gd name="T91" fmla="*/ 146 h 334"/>
                    <a:gd name="T92" fmla="*/ 0 w 436"/>
                    <a:gd name="T93" fmla="*/ 135 h 334"/>
                    <a:gd name="T94" fmla="*/ 30 w 436"/>
                    <a:gd name="T95" fmla="*/ 121 h 334"/>
                    <a:gd name="T96" fmla="*/ 73 w 436"/>
                    <a:gd name="T97" fmla="*/ 112 h 334"/>
                    <a:gd name="T98" fmla="*/ 128 w 436"/>
                    <a:gd name="T99" fmla="*/ 69 h 334"/>
                    <a:gd name="T100" fmla="*/ 127 w 436"/>
                    <a:gd name="T101" fmla="*/ 29 h 334"/>
                    <a:gd name="T102" fmla="*/ 138 w 436"/>
                    <a:gd name="T103" fmla="*/ 26 h 334"/>
                    <a:gd name="T104" fmla="*/ 200 w 436"/>
                    <a:gd name="T105" fmla="*/ 3 h 334"/>
                    <a:gd name="T106" fmla="*/ 240 w 436"/>
                    <a:gd name="T10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334">
                      <a:moveTo>
                        <a:pt x="240" y="0"/>
                      </a:moveTo>
                      <a:lnTo>
                        <a:pt x="277" y="51"/>
                      </a:lnTo>
                      <a:lnTo>
                        <a:pt x="261" y="71"/>
                      </a:lnTo>
                      <a:lnTo>
                        <a:pt x="258" y="74"/>
                      </a:lnTo>
                      <a:lnTo>
                        <a:pt x="277" y="79"/>
                      </a:lnTo>
                      <a:lnTo>
                        <a:pt x="315" y="79"/>
                      </a:lnTo>
                      <a:lnTo>
                        <a:pt x="321" y="61"/>
                      </a:lnTo>
                      <a:lnTo>
                        <a:pt x="334" y="56"/>
                      </a:lnTo>
                      <a:lnTo>
                        <a:pt x="350" y="69"/>
                      </a:lnTo>
                      <a:lnTo>
                        <a:pt x="373" y="58"/>
                      </a:lnTo>
                      <a:lnTo>
                        <a:pt x="384" y="58"/>
                      </a:lnTo>
                      <a:lnTo>
                        <a:pt x="408" y="66"/>
                      </a:lnTo>
                      <a:lnTo>
                        <a:pt x="423" y="81"/>
                      </a:lnTo>
                      <a:lnTo>
                        <a:pt x="436" y="133"/>
                      </a:lnTo>
                      <a:lnTo>
                        <a:pt x="408" y="176"/>
                      </a:lnTo>
                      <a:lnTo>
                        <a:pt x="418" y="192"/>
                      </a:lnTo>
                      <a:lnTo>
                        <a:pt x="408" y="215"/>
                      </a:lnTo>
                      <a:lnTo>
                        <a:pt x="400" y="212"/>
                      </a:lnTo>
                      <a:lnTo>
                        <a:pt x="374" y="220"/>
                      </a:lnTo>
                      <a:lnTo>
                        <a:pt x="369" y="231"/>
                      </a:lnTo>
                      <a:lnTo>
                        <a:pt x="414" y="291"/>
                      </a:lnTo>
                      <a:lnTo>
                        <a:pt x="380" y="310"/>
                      </a:lnTo>
                      <a:lnTo>
                        <a:pt x="370" y="314"/>
                      </a:lnTo>
                      <a:lnTo>
                        <a:pt x="373" y="326"/>
                      </a:lnTo>
                      <a:lnTo>
                        <a:pt x="369" y="330"/>
                      </a:lnTo>
                      <a:lnTo>
                        <a:pt x="346" y="319"/>
                      </a:lnTo>
                      <a:lnTo>
                        <a:pt x="337" y="334"/>
                      </a:lnTo>
                      <a:lnTo>
                        <a:pt x="330" y="333"/>
                      </a:lnTo>
                      <a:lnTo>
                        <a:pt x="310" y="311"/>
                      </a:lnTo>
                      <a:lnTo>
                        <a:pt x="292" y="308"/>
                      </a:lnTo>
                      <a:lnTo>
                        <a:pt x="266" y="296"/>
                      </a:lnTo>
                      <a:lnTo>
                        <a:pt x="231" y="296"/>
                      </a:lnTo>
                      <a:lnTo>
                        <a:pt x="216" y="279"/>
                      </a:lnTo>
                      <a:lnTo>
                        <a:pt x="200" y="262"/>
                      </a:lnTo>
                      <a:lnTo>
                        <a:pt x="111" y="270"/>
                      </a:lnTo>
                      <a:lnTo>
                        <a:pt x="87" y="291"/>
                      </a:lnTo>
                      <a:lnTo>
                        <a:pt x="74" y="281"/>
                      </a:lnTo>
                      <a:lnTo>
                        <a:pt x="74" y="266"/>
                      </a:lnTo>
                      <a:lnTo>
                        <a:pt x="69" y="247"/>
                      </a:lnTo>
                      <a:lnTo>
                        <a:pt x="53" y="240"/>
                      </a:lnTo>
                      <a:lnTo>
                        <a:pt x="27" y="247"/>
                      </a:lnTo>
                      <a:lnTo>
                        <a:pt x="15" y="221"/>
                      </a:lnTo>
                      <a:lnTo>
                        <a:pt x="24" y="192"/>
                      </a:lnTo>
                      <a:lnTo>
                        <a:pt x="6" y="176"/>
                      </a:lnTo>
                      <a:lnTo>
                        <a:pt x="10" y="171"/>
                      </a:lnTo>
                      <a:lnTo>
                        <a:pt x="14" y="146"/>
                      </a:lnTo>
                      <a:lnTo>
                        <a:pt x="0" y="135"/>
                      </a:lnTo>
                      <a:lnTo>
                        <a:pt x="30" y="121"/>
                      </a:lnTo>
                      <a:lnTo>
                        <a:pt x="73" y="112"/>
                      </a:lnTo>
                      <a:lnTo>
                        <a:pt x="128" y="69"/>
                      </a:lnTo>
                      <a:lnTo>
                        <a:pt x="127" y="29"/>
                      </a:lnTo>
                      <a:lnTo>
                        <a:pt x="138" y="26"/>
                      </a:lnTo>
                      <a:lnTo>
                        <a:pt x="200" y="3"/>
                      </a:lnTo>
                      <a:lnTo>
                        <a:pt x="2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2" name="Freeform 10">
                  <a:extLst>
                    <a:ext uri="{FF2B5EF4-FFF2-40B4-BE49-F238E27FC236}">
                      <a16:creationId xmlns:a16="http://schemas.microsoft.com/office/drawing/2014/main" id="{2B32957D-DD32-413E-85B9-0052FD0C184F}"/>
                    </a:ext>
                  </a:extLst>
                </p:cNvPr>
                <p:cNvSpPr>
                  <a:spLocks/>
                </p:cNvSpPr>
                <p:nvPr/>
              </p:nvSpPr>
              <p:spPr bwMode="auto">
                <a:xfrm>
                  <a:off x="4687888" y="2424113"/>
                  <a:ext cx="719138" cy="601663"/>
                </a:xfrm>
                <a:custGeom>
                  <a:avLst/>
                  <a:gdLst>
                    <a:gd name="T0" fmla="*/ 105 w 453"/>
                    <a:gd name="T1" fmla="*/ 0 h 379"/>
                    <a:gd name="T2" fmla="*/ 112 w 453"/>
                    <a:gd name="T3" fmla="*/ 0 h 379"/>
                    <a:gd name="T4" fmla="*/ 113 w 453"/>
                    <a:gd name="T5" fmla="*/ 18 h 379"/>
                    <a:gd name="T6" fmla="*/ 132 w 453"/>
                    <a:gd name="T7" fmla="*/ 23 h 379"/>
                    <a:gd name="T8" fmla="*/ 149 w 453"/>
                    <a:gd name="T9" fmla="*/ 66 h 379"/>
                    <a:gd name="T10" fmla="*/ 192 w 453"/>
                    <a:gd name="T11" fmla="*/ 68 h 379"/>
                    <a:gd name="T12" fmla="*/ 233 w 453"/>
                    <a:gd name="T13" fmla="*/ 41 h 379"/>
                    <a:gd name="T14" fmla="*/ 247 w 453"/>
                    <a:gd name="T15" fmla="*/ 52 h 379"/>
                    <a:gd name="T16" fmla="*/ 243 w 453"/>
                    <a:gd name="T17" fmla="*/ 77 h 379"/>
                    <a:gd name="T18" fmla="*/ 239 w 453"/>
                    <a:gd name="T19" fmla="*/ 82 h 379"/>
                    <a:gd name="T20" fmla="*/ 257 w 453"/>
                    <a:gd name="T21" fmla="*/ 98 h 379"/>
                    <a:gd name="T22" fmla="*/ 248 w 453"/>
                    <a:gd name="T23" fmla="*/ 127 h 379"/>
                    <a:gd name="T24" fmla="*/ 260 w 453"/>
                    <a:gd name="T25" fmla="*/ 153 h 379"/>
                    <a:gd name="T26" fmla="*/ 286 w 453"/>
                    <a:gd name="T27" fmla="*/ 146 h 379"/>
                    <a:gd name="T28" fmla="*/ 302 w 453"/>
                    <a:gd name="T29" fmla="*/ 153 h 379"/>
                    <a:gd name="T30" fmla="*/ 307 w 453"/>
                    <a:gd name="T31" fmla="*/ 172 h 379"/>
                    <a:gd name="T32" fmla="*/ 307 w 453"/>
                    <a:gd name="T33" fmla="*/ 187 h 379"/>
                    <a:gd name="T34" fmla="*/ 320 w 453"/>
                    <a:gd name="T35" fmla="*/ 197 h 379"/>
                    <a:gd name="T36" fmla="*/ 344 w 453"/>
                    <a:gd name="T37" fmla="*/ 176 h 379"/>
                    <a:gd name="T38" fmla="*/ 433 w 453"/>
                    <a:gd name="T39" fmla="*/ 168 h 379"/>
                    <a:gd name="T40" fmla="*/ 449 w 453"/>
                    <a:gd name="T41" fmla="*/ 185 h 379"/>
                    <a:gd name="T42" fmla="*/ 410 w 453"/>
                    <a:gd name="T43" fmla="*/ 222 h 379"/>
                    <a:gd name="T44" fmla="*/ 425 w 453"/>
                    <a:gd name="T45" fmla="*/ 231 h 379"/>
                    <a:gd name="T46" fmla="*/ 440 w 453"/>
                    <a:gd name="T47" fmla="*/ 244 h 379"/>
                    <a:gd name="T48" fmla="*/ 453 w 453"/>
                    <a:gd name="T49" fmla="*/ 271 h 379"/>
                    <a:gd name="T50" fmla="*/ 453 w 453"/>
                    <a:gd name="T51" fmla="*/ 282 h 379"/>
                    <a:gd name="T52" fmla="*/ 428 w 453"/>
                    <a:gd name="T53" fmla="*/ 280 h 379"/>
                    <a:gd name="T54" fmla="*/ 420 w 453"/>
                    <a:gd name="T55" fmla="*/ 290 h 379"/>
                    <a:gd name="T56" fmla="*/ 419 w 453"/>
                    <a:gd name="T57" fmla="*/ 341 h 379"/>
                    <a:gd name="T58" fmla="*/ 384 w 453"/>
                    <a:gd name="T59" fmla="*/ 349 h 379"/>
                    <a:gd name="T60" fmla="*/ 371 w 453"/>
                    <a:gd name="T61" fmla="*/ 344 h 379"/>
                    <a:gd name="T62" fmla="*/ 352 w 453"/>
                    <a:gd name="T63" fmla="*/ 369 h 379"/>
                    <a:gd name="T64" fmla="*/ 345 w 453"/>
                    <a:gd name="T65" fmla="*/ 378 h 379"/>
                    <a:gd name="T66" fmla="*/ 305 w 453"/>
                    <a:gd name="T67" fmla="*/ 349 h 379"/>
                    <a:gd name="T68" fmla="*/ 263 w 453"/>
                    <a:gd name="T69" fmla="*/ 348 h 379"/>
                    <a:gd name="T70" fmla="*/ 208 w 453"/>
                    <a:gd name="T71" fmla="*/ 379 h 379"/>
                    <a:gd name="T72" fmla="*/ 176 w 453"/>
                    <a:gd name="T73" fmla="*/ 341 h 379"/>
                    <a:gd name="T74" fmla="*/ 153 w 453"/>
                    <a:gd name="T75" fmla="*/ 351 h 379"/>
                    <a:gd name="T76" fmla="*/ 144 w 453"/>
                    <a:gd name="T77" fmla="*/ 344 h 379"/>
                    <a:gd name="T78" fmla="*/ 138 w 453"/>
                    <a:gd name="T79" fmla="*/ 279 h 379"/>
                    <a:gd name="T80" fmla="*/ 122 w 453"/>
                    <a:gd name="T81" fmla="*/ 257 h 379"/>
                    <a:gd name="T82" fmla="*/ 118 w 453"/>
                    <a:gd name="T83" fmla="*/ 236 h 379"/>
                    <a:gd name="T84" fmla="*/ 109 w 453"/>
                    <a:gd name="T85" fmla="*/ 222 h 379"/>
                    <a:gd name="T86" fmla="*/ 76 w 453"/>
                    <a:gd name="T87" fmla="*/ 219 h 379"/>
                    <a:gd name="T88" fmla="*/ 68 w 453"/>
                    <a:gd name="T89" fmla="*/ 185 h 379"/>
                    <a:gd name="T90" fmla="*/ 26 w 453"/>
                    <a:gd name="T91" fmla="*/ 187 h 379"/>
                    <a:gd name="T92" fmla="*/ 0 w 453"/>
                    <a:gd name="T93" fmla="*/ 176 h 379"/>
                    <a:gd name="T94" fmla="*/ 0 w 453"/>
                    <a:gd name="T95" fmla="*/ 163 h 379"/>
                    <a:gd name="T96" fmla="*/ 18 w 453"/>
                    <a:gd name="T97" fmla="*/ 156 h 379"/>
                    <a:gd name="T98" fmla="*/ 39 w 453"/>
                    <a:gd name="T99" fmla="*/ 121 h 379"/>
                    <a:gd name="T100" fmla="*/ 41 w 453"/>
                    <a:gd name="T101" fmla="*/ 103 h 379"/>
                    <a:gd name="T102" fmla="*/ 61 w 453"/>
                    <a:gd name="T103" fmla="*/ 89 h 379"/>
                    <a:gd name="T104" fmla="*/ 64 w 453"/>
                    <a:gd name="T105" fmla="*/ 78 h 379"/>
                    <a:gd name="T106" fmla="*/ 48 w 453"/>
                    <a:gd name="T107" fmla="*/ 57 h 379"/>
                    <a:gd name="T108" fmla="*/ 48 w 453"/>
                    <a:gd name="T109" fmla="*/ 27 h 379"/>
                    <a:gd name="T110" fmla="*/ 58 w 453"/>
                    <a:gd name="T111" fmla="*/ 5 h 379"/>
                    <a:gd name="T112" fmla="*/ 76 w 453"/>
                    <a:gd name="T113" fmla="*/ 18 h 379"/>
                    <a:gd name="T114" fmla="*/ 89 w 453"/>
                    <a:gd name="T115" fmla="*/ 19 h 379"/>
                    <a:gd name="T116" fmla="*/ 105 w 453"/>
                    <a:gd name="T11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3" h="379">
                      <a:moveTo>
                        <a:pt x="105" y="0"/>
                      </a:moveTo>
                      <a:lnTo>
                        <a:pt x="112" y="0"/>
                      </a:lnTo>
                      <a:lnTo>
                        <a:pt x="113" y="18"/>
                      </a:lnTo>
                      <a:lnTo>
                        <a:pt x="132" y="23"/>
                      </a:lnTo>
                      <a:lnTo>
                        <a:pt x="149" y="66"/>
                      </a:lnTo>
                      <a:lnTo>
                        <a:pt x="192" y="68"/>
                      </a:lnTo>
                      <a:lnTo>
                        <a:pt x="233" y="41"/>
                      </a:lnTo>
                      <a:lnTo>
                        <a:pt x="247" y="52"/>
                      </a:lnTo>
                      <a:lnTo>
                        <a:pt x="243" y="77"/>
                      </a:lnTo>
                      <a:lnTo>
                        <a:pt x="239" y="82"/>
                      </a:lnTo>
                      <a:lnTo>
                        <a:pt x="257" y="98"/>
                      </a:lnTo>
                      <a:lnTo>
                        <a:pt x="248" y="127"/>
                      </a:lnTo>
                      <a:lnTo>
                        <a:pt x="260" y="153"/>
                      </a:lnTo>
                      <a:lnTo>
                        <a:pt x="286" y="146"/>
                      </a:lnTo>
                      <a:lnTo>
                        <a:pt x="302" y="153"/>
                      </a:lnTo>
                      <a:lnTo>
                        <a:pt x="307" y="172"/>
                      </a:lnTo>
                      <a:lnTo>
                        <a:pt x="307" y="187"/>
                      </a:lnTo>
                      <a:lnTo>
                        <a:pt x="320" y="197"/>
                      </a:lnTo>
                      <a:lnTo>
                        <a:pt x="344" y="176"/>
                      </a:lnTo>
                      <a:lnTo>
                        <a:pt x="433" y="168"/>
                      </a:lnTo>
                      <a:lnTo>
                        <a:pt x="449" y="185"/>
                      </a:lnTo>
                      <a:lnTo>
                        <a:pt x="410" y="222"/>
                      </a:lnTo>
                      <a:lnTo>
                        <a:pt x="425" y="231"/>
                      </a:lnTo>
                      <a:lnTo>
                        <a:pt x="440" y="244"/>
                      </a:lnTo>
                      <a:lnTo>
                        <a:pt x="453" y="271"/>
                      </a:lnTo>
                      <a:lnTo>
                        <a:pt x="453" y="282"/>
                      </a:lnTo>
                      <a:lnTo>
                        <a:pt x="428" y="280"/>
                      </a:lnTo>
                      <a:lnTo>
                        <a:pt x="420" y="290"/>
                      </a:lnTo>
                      <a:lnTo>
                        <a:pt x="419" y="341"/>
                      </a:lnTo>
                      <a:lnTo>
                        <a:pt x="384" y="349"/>
                      </a:lnTo>
                      <a:lnTo>
                        <a:pt x="371" y="344"/>
                      </a:lnTo>
                      <a:lnTo>
                        <a:pt x="352" y="369"/>
                      </a:lnTo>
                      <a:lnTo>
                        <a:pt x="345" y="378"/>
                      </a:lnTo>
                      <a:lnTo>
                        <a:pt x="305" y="349"/>
                      </a:lnTo>
                      <a:lnTo>
                        <a:pt x="263" y="348"/>
                      </a:lnTo>
                      <a:lnTo>
                        <a:pt x="208" y="379"/>
                      </a:lnTo>
                      <a:lnTo>
                        <a:pt x="176" y="341"/>
                      </a:lnTo>
                      <a:lnTo>
                        <a:pt x="153" y="351"/>
                      </a:lnTo>
                      <a:lnTo>
                        <a:pt x="144" y="344"/>
                      </a:lnTo>
                      <a:lnTo>
                        <a:pt x="138" y="279"/>
                      </a:lnTo>
                      <a:lnTo>
                        <a:pt x="122" y="257"/>
                      </a:lnTo>
                      <a:lnTo>
                        <a:pt x="118" y="236"/>
                      </a:lnTo>
                      <a:lnTo>
                        <a:pt x="109" y="222"/>
                      </a:lnTo>
                      <a:lnTo>
                        <a:pt x="76" y="219"/>
                      </a:lnTo>
                      <a:lnTo>
                        <a:pt x="68" y="185"/>
                      </a:lnTo>
                      <a:lnTo>
                        <a:pt x="26" y="187"/>
                      </a:lnTo>
                      <a:lnTo>
                        <a:pt x="0" y="176"/>
                      </a:lnTo>
                      <a:lnTo>
                        <a:pt x="0" y="163"/>
                      </a:lnTo>
                      <a:lnTo>
                        <a:pt x="18" y="156"/>
                      </a:lnTo>
                      <a:lnTo>
                        <a:pt x="39" y="121"/>
                      </a:lnTo>
                      <a:lnTo>
                        <a:pt x="41" y="103"/>
                      </a:lnTo>
                      <a:lnTo>
                        <a:pt x="61" y="89"/>
                      </a:lnTo>
                      <a:lnTo>
                        <a:pt x="64" y="78"/>
                      </a:lnTo>
                      <a:lnTo>
                        <a:pt x="48" y="57"/>
                      </a:lnTo>
                      <a:lnTo>
                        <a:pt x="48" y="27"/>
                      </a:lnTo>
                      <a:lnTo>
                        <a:pt x="58" y="5"/>
                      </a:lnTo>
                      <a:lnTo>
                        <a:pt x="76" y="18"/>
                      </a:lnTo>
                      <a:lnTo>
                        <a:pt x="89" y="19"/>
                      </a:lnTo>
                      <a:lnTo>
                        <a:pt x="1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3" name="Freeform 11">
                  <a:extLst>
                    <a:ext uri="{FF2B5EF4-FFF2-40B4-BE49-F238E27FC236}">
                      <a16:creationId xmlns:a16="http://schemas.microsoft.com/office/drawing/2014/main" id="{761A734D-67A0-4890-A0C7-A3516FBA5F08}"/>
                    </a:ext>
                  </a:extLst>
                </p:cNvPr>
                <p:cNvSpPr>
                  <a:spLocks/>
                </p:cNvSpPr>
                <p:nvPr/>
              </p:nvSpPr>
              <p:spPr bwMode="auto">
                <a:xfrm>
                  <a:off x="4438651" y="2703513"/>
                  <a:ext cx="592138" cy="622300"/>
                </a:xfrm>
                <a:custGeom>
                  <a:avLst/>
                  <a:gdLst>
                    <a:gd name="T0" fmla="*/ 157 w 373"/>
                    <a:gd name="T1" fmla="*/ 0 h 392"/>
                    <a:gd name="T2" fmla="*/ 183 w 373"/>
                    <a:gd name="T3" fmla="*/ 11 h 392"/>
                    <a:gd name="T4" fmla="*/ 225 w 373"/>
                    <a:gd name="T5" fmla="*/ 9 h 392"/>
                    <a:gd name="T6" fmla="*/ 233 w 373"/>
                    <a:gd name="T7" fmla="*/ 43 h 392"/>
                    <a:gd name="T8" fmla="*/ 266 w 373"/>
                    <a:gd name="T9" fmla="*/ 46 h 392"/>
                    <a:gd name="T10" fmla="*/ 275 w 373"/>
                    <a:gd name="T11" fmla="*/ 60 h 392"/>
                    <a:gd name="T12" fmla="*/ 279 w 373"/>
                    <a:gd name="T13" fmla="*/ 81 h 392"/>
                    <a:gd name="T14" fmla="*/ 295 w 373"/>
                    <a:gd name="T15" fmla="*/ 103 h 392"/>
                    <a:gd name="T16" fmla="*/ 301 w 373"/>
                    <a:gd name="T17" fmla="*/ 168 h 392"/>
                    <a:gd name="T18" fmla="*/ 310 w 373"/>
                    <a:gd name="T19" fmla="*/ 175 h 392"/>
                    <a:gd name="T20" fmla="*/ 333 w 373"/>
                    <a:gd name="T21" fmla="*/ 165 h 392"/>
                    <a:gd name="T22" fmla="*/ 365 w 373"/>
                    <a:gd name="T23" fmla="*/ 203 h 392"/>
                    <a:gd name="T24" fmla="*/ 373 w 373"/>
                    <a:gd name="T25" fmla="*/ 227 h 392"/>
                    <a:gd name="T26" fmla="*/ 353 w 373"/>
                    <a:gd name="T27" fmla="*/ 262 h 392"/>
                    <a:gd name="T28" fmla="*/ 334 w 373"/>
                    <a:gd name="T29" fmla="*/ 273 h 392"/>
                    <a:gd name="T30" fmla="*/ 295 w 373"/>
                    <a:gd name="T31" fmla="*/ 274 h 392"/>
                    <a:gd name="T32" fmla="*/ 289 w 373"/>
                    <a:gd name="T33" fmla="*/ 281 h 392"/>
                    <a:gd name="T34" fmla="*/ 286 w 373"/>
                    <a:gd name="T35" fmla="*/ 312 h 392"/>
                    <a:gd name="T36" fmla="*/ 275 w 373"/>
                    <a:gd name="T37" fmla="*/ 332 h 392"/>
                    <a:gd name="T38" fmla="*/ 275 w 373"/>
                    <a:gd name="T39" fmla="*/ 357 h 392"/>
                    <a:gd name="T40" fmla="*/ 271 w 373"/>
                    <a:gd name="T41" fmla="*/ 373 h 392"/>
                    <a:gd name="T42" fmla="*/ 272 w 373"/>
                    <a:gd name="T43" fmla="*/ 382 h 392"/>
                    <a:gd name="T44" fmla="*/ 246 w 373"/>
                    <a:gd name="T45" fmla="*/ 392 h 392"/>
                    <a:gd name="T46" fmla="*/ 196 w 373"/>
                    <a:gd name="T47" fmla="*/ 335 h 392"/>
                    <a:gd name="T48" fmla="*/ 171 w 373"/>
                    <a:gd name="T49" fmla="*/ 297 h 392"/>
                    <a:gd name="T50" fmla="*/ 157 w 373"/>
                    <a:gd name="T51" fmla="*/ 287 h 392"/>
                    <a:gd name="T52" fmla="*/ 147 w 373"/>
                    <a:gd name="T53" fmla="*/ 293 h 392"/>
                    <a:gd name="T54" fmla="*/ 144 w 373"/>
                    <a:gd name="T55" fmla="*/ 301 h 392"/>
                    <a:gd name="T56" fmla="*/ 89 w 373"/>
                    <a:gd name="T57" fmla="*/ 315 h 392"/>
                    <a:gd name="T58" fmla="*/ 83 w 373"/>
                    <a:gd name="T59" fmla="*/ 315 h 392"/>
                    <a:gd name="T60" fmla="*/ 72 w 373"/>
                    <a:gd name="T61" fmla="*/ 268 h 392"/>
                    <a:gd name="T62" fmla="*/ 17 w 373"/>
                    <a:gd name="T63" fmla="*/ 239 h 392"/>
                    <a:gd name="T64" fmla="*/ 0 w 373"/>
                    <a:gd name="T65" fmla="*/ 222 h 392"/>
                    <a:gd name="T66" fmla="*/ 20 w 373"/>
                    <a:gd name="T67" fmla="*/ 162 h 392"/>
                    <a:gd name="T68" fmla="*/ 33 w 373"/>
                    <a:gd name="T69" fmla="*/ 135 h 392"/>
                    <a:gd name="T70" fmla="*/ 42 w 373"/>
                    <a:gd name="T71" fmla="*/ 84 h 392"/>
                    <a:gd name="T72" fmla="*/ 42 w 373"/>
                    <a:gd name="T73" fmla="*/ 50 h 392"/>
                    <a:gd name="T74" fmla="*/ 54 w 373"/>
                    <a:gd name="T75" fmla="*/ 46 h 392"/>
                    <a:gd name="T76" fmla="*/ 87 w 373"/>
                    <a:gd name="T77" fmla="*/ 58 h 392"/>
                    <a:gd name="T78" fmla="*/ 157 w 373"/>
                    <a:gd name="T7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392">
                      <a:moveTo>
                        <a:pt x="157" y="0"/>
                      </a:moveTo>
                      <a:lnTo>
                        <a:pt x="183" y="11"/>
                      </a:lnTo>
                      <a:lnTo>
                        <a:pt x="225" y="9"/>
                      </a:lnTo>
                      <a:lnTo>
                        <a:pt x="233" y="43"/>
                      </a:lnTo>
                      <a:lnTo>
                        <a:pt x="266" y="46"/>
                      </a:lnTo>
                      <a:lnTo>
                        <a:pt x="275" y="60"/>
                      </a:lnTo>
                      <a:lnTo>
                        <a:pt x="279" y="81"/>
                      </a:lnTo>
                      <a:lnTo>
                        <a:pt x="295" y="103"/>
                      </a:lnTo>
                      <a:lnTo>
                        <a:pt x="301" y="168"/>
                      </a:lnTo>
                      <a:lnTo>
                        <a:pt x="310" y="175"/>
                      </a:lnTo>
                      <a:lnTo>
                        <a:pt x="333" y="165"/>
                      </a:lnTo>
                      <a:lnTo>
                        <a:pt x="365" y="203"/>
                      </a:lnTo>
                      <a:lnTo>
                        <a:pt x="373" y="227"/>
                      </a:lnTo>
                      <a:lnTo>
                        <a:pt x="353" y="262"/>
                      </a:lnTo>
                      <a:lnTo>
                        <a:pt x="334" y="273"/>
                      </a:lnTo>
                      <a:lnTo>
                        <a:pt x="295" y="274"/>
                      </a:lnTo>
                      <a:lnTo>
                        <a:pt x="289" y="281"/>
                      </a:lnTo>
                      <a:lnTo>
                        <a:pt x="286" y="312"/>
                      </a:lnTo>
                      <a:lnTo>
                        <a:pt x="275" y="332"/>
                      </a:lnTo>
                      <a:lnTo>
                        <a:pt x="275" y="357"/>
                      </a:lnTo>
                      <a:lnTo>
                        <a:pt x="271" y="373"/>
                      </a:lnTo>
                      <a:lnTo>
                        <a:pt x="272" y="382"/>
                      </a:lnTo>
                      <a:lnTo>
                        <a:pt x="246" y="392"/>
                      </a:lnTo>
                      <a:lnTo>
                        <a:pt x="196" y="335"/>
                      </a:lnTo>
                      <a:lnTo>
                        <a:pt x="171" y="297"/>
                      </a:lnTo>
                      <a:lnTo>
                        <a:pt x="157" y="287"/>
                      </a:lnTo>
                      <a:lnTo>
                        <a:pt x="147" y="293"/>
                      </a:lnTo>
                      <a:lnTo>
                        <a:pt x="144" y="301"/>
                      </a:lnTo>
                      <a:lnTo>
                        <a:pt x="89" y="315"/>
                      </a:lnTo>
                      <a:lnTo>
                        <a:pt x="83" y="315"/>
                      </a:lnTo>
                      <a:lnTo>
                        <a:pt x="72" y="268"/>
                      </a:lnTo>
                      <a:lnTo>
                        <a:pt x="17" y="239"/>
                      </a:lnTo>
                      <a:lnTo>
                        <a:pt x="0" y="222"/>
                      </a:lnTo>
                      <a:lnTo>
                        <a:pt x="20" y="162"/>
                      </a:lnTo>
                      <a:lnTo>
                        <a:pt x="33" y="135"/>
                      </a:lnTo>
                      <a:lnTo>
                        <a:pt x="42" y="84"/>
                      </a:lnTo>
                      <a:lnTo>
                        <a:pt x="42" y="50"/>
                      </a:lnTo>
                      <a:lnTo>
                        <a:pt x="54" y="46"/>
                      </a:lnTo>
                      <a:lnTo>
                        <a:pt x="87" y="58"/>
                      </a:lnTo>
                      <a:lnTo>
                        <a:pt x="1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4" name="Freeform 12">
                  <a:extLst>
                    <a:ext uri="{FF2B5EF4-FFF2-40B4-BE49-F238E27FC236}">
                      <a16:creationId xmlns:a16="http://schemas.microsoft.com/office/drawing/2014/main" id="{1988EEB4-DB46-45D2-AD80-30E1E89A2D7B}"/>
                    </a:ext>
                  </a:extLst>
                </p:cNvPr>
                <p:cNvSpPr>
                  <a:spLocks/>
                </p:cNvSpPr>
                <p:nvPr/>
              </p:nvSpPr>
              <p:spPr bwMode="auto">
                <a:xfrm>
                  <a:off x="4827588" y="2976563"/>
                  <a:ext cx="584200" cy="593725"/>
                </a:xfrm>
                <a:custGeom>
                  <a:avLst/>
                  <a:gdLst>
                    <a:gd name="T0" fmla="*/ 175 w 368"/>
                    <a:gd name="T1" fmla="*/ 0 h 374"/>
                    <a:gd name="T2" fmla="*/ 217 w 368"/>
                    <a:gd name="T3" fmla="*/ 1 h 374"/>
                    <a:gd name="T4" fmla="*/ 257 w 368"/>
                    <a:gd name="T5" fmla="*/ 30 h 374"/>
                    <a:gd name="T6" fmla="*/ 248 w 368"/>
                    <a:gd name="T7" fmla="*/ 39 h 374"/>
                    <a:gd name="T8" fmla="*/ 234 w 368"/>
                    <a:gd name="T9" fmla="*/ 60 h 374"/>
                    <a:gd name="T10" fmla="*/ 240 w 368"/>
                    <a:gd name="T11" fmla="*/ 65 h 374"/>
                    <a:gd name="T12" fmla="*/ 261 w 368"/>
                    <a:gd name="T13" fmla="*/ 57 h 374"/>
                    <a:gd name="T14" fmla="*/ 272 w 368"/>
                    <a:gd name="T15" fmla="*/ 61 h 374"/>
                    <a:gd name="T16" fmla="*/ 309 w 368"/>
                    <a:gd name="T17" fmla="*/ 51 h 374"/>
                    <a:gd name="T18" fmla="*/ 318 w 368"/>
                    <a:gd name="T19" fmla="*/ 59 h 374"/>
                    <a:gd name="T20" fmla="*/ 316 w 368"/>
                    <a:gd name="T21" fmla="*/ 81 h 374"/>
                    <a:gd name="T22" fmla="*/ 322 w 368"/>
                    <a:gd name="T23" fmla="*/ 114 h 374"/>
                    <a:gd name="T24" fmla="*/ 331 w 368"/>
                    <a:gd name="T25" fmla="*/ 151 h 374"/>
                    <a:gd name="T26" fmla="*/ 322 w 368"/>
                    <a:gd name="T27" fmla="*/ 166 h 374"/>
                    <a:gd name="T28" fmla="*/ 331 w 368"/>
                    <a:gd name="T29" fmla="*/ 184 h 374"/>
                    <a:gd name="T30" fmla="*/ 322 w 368"/>
                    <a:gd name="T31" fmla="*/ 203 h 374"/>
                    <a:gd name="T32" fmla="*/ 356 w 368"/>
                    <a:gd name="T33" fmla="*/ 243 h 374"/>
                    <a:gd name="T34" fmla="*/ 356 w 368"/>
                    <a:gd name="T35" fmla="*/ 279 h 374"/>
                    <a:gd name="T36" fmla="*/ 367 w 368"/>
                    <a:gd name="T37" fmla="*/ 297 h 374"/>
                    <a:gd name="T38" fmla="*/ 368 w 368"/>
                    <a:gd name="T39" fmla="*/ 334 h 374"/>
                    <a:gd name="T40" fmla="*/ 357 w 368"/>
                    <a:gd name="T41" fmla="*/ 334 h 374"/>
                    <a:gd name="T42" fmla="*/ 319 w 368"/>
                    <a:gd name="T43" fmla="*/ 342 h 374"/>
                    <a:gd name="T44" fmla="*/ 266 w 368"/>
                    <a:gd name="T45" fmla="*/ 334 h 374"/>
                    <a:gd name="T46" fmla="*/ 245 w 368"/>
                    <a:gd name="T47" fmla="*/ 323 h 374"/>
                    <a:gd name="T48" fmla="*/ 240 w 368"/>
                    <a:gd name="T49" fmla="*/ 327 h 374"/>
                    <a:gd name="T50" fmla="*/ 238 w 368"/>
                    <a:gd name="T51" fmla="*/ 346 h 374"/>
                    <a:gd name="T52" fmla="*/ 214 w 368"/>
                    <a:gd name="T53" fmla="*/ 352 h 374"/>
                    <a:gd name="T54" fmla="*/ 195 w 368"/>
                    <a:gd name="T55" fmla="*/ 339 h 374"/>
                    <a:gd name="T56" fmla="*/ 174 w 368"/>
                    <a:gd name="T57" fmla="*/ 343 h 374"/>
                    <a:gd name="T58" fmla="*/ 150 w 368"/>
                    <a:gd name="T59" fmla="*/ 374 h 374"/>
                    <a:gd name="T60" fmla="*/ 88 w 368"/>
                    <a:gd name="T61" fmla="*/ 367 h 374"/>
                    <a:gd name="T62" fmla="*/ 85 w 368"/>
                    <a:gd name="T63" fmla="*/ 346 h 374"/>
                    <a:gd name="T64" fmla="*/ 50 w 368"/>
                    <a:gd name="T65" fmla="*/ 305 h 374"/>
                    <a:gd name="T66" fmla="*/ 0 w 368"/>
                    <a:gd name="T67" fmla="*/ 275 h 374"/>
                    <a:gd name="T68" fmla="*/ 1 w 368"/>
                    <a:gd name="T69" fmla="*/ 220 h 374"/>
                    <a:gd name="T70" fmla="*/ 27 w 368"/>
                    <a:gd name="T71" fmla="*/ 210 h 374"/>
                    <a:gd name="T72" fmla="*/ 26 w 368"/>
                    <a:gd name="T73" fmla="*/ 201 h 374"/>
                    <a:gd name="T74" fmla="*/ 30 w 368"/>
                    <a:gd name="T75" fmla="*/ 185 h 374"/>
                    <a:gd name="T76" fmla="*/ 30 w 368"/>
                    <a:gd name="T77" fmla="*/ 160 h 374"/>
                    <a:gd name="T78" fmla="*/ 41 w 368"/>
                    <a:gd name="T79" fmla="*/ 140 h 374"/>
                    <a:gd name="T80" fmla="*/ 44 w 368"/>
                    <a:gd name="T81" fmla="*/ 109 h 374"/>
                    <a:gd name="T82" fmla="*/ 50 w 368"/>
                    <a:gd name="T83" fmla="*/ 102 h 374"/>
                    <a:gd name="T84" fmla="*/ 89 w 368"/>
                    <a:gd name="T85" fmla="*/ 101 h 374"/>
                    <a:gd name="T86" fmla="*/ 108 w 368"/>
                    <a:gd name="T87" fmla="*/ 90 h 374"/>
                    <a:gd name="T88" fmla="*/ 128 w 368"/>
                    <a:gd name="T89" fmla="*/ 55 h 374"/>
                    <a:gd name="T90" fmla="*/ 120 w 368"/>
                    <a:gd name="T91" fmla="*/ 31 h 374"/>
                    <a:gd name="T92" fmla="*/ 175 w 368"/>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74">
                      <a:moveTo>
                        <a:pt x="175" y="0"/>
                      </a:moveTo>
                      <a:lnTo>
                        <a:pt x="217" y="1"/>
                      </a:lnTo>
                      <a:lnTo>
                        <a:pt x="257" y="30"/>
                      </a:lnTo>
                      <a:lnTo>
                        <a:pt x="248" y="39"/>
                      </a:lnTo>
                      <a:lnTo>
                        <a:pt x="234" y="60"/>
                      </a:lnTo>
                      <a:lnTo>
                        <a:pt x="240" y="65"/>
                      </a:lnTo>
                      <a:lnTo>
                        <a:pt x="261" y="57"/>
                      </a:lnTo>
                      <a:lnTo>
                        <a:pt x="272" y="61"/>
                      </a:lnTo>
                      <a:lnTo>
                        <a:pt x="309" y="51"/>
                      </a:lnTo>
                      <a:lnTo>
                        <a:pt x="318" y="59"/>
                      </a:lnTo>
                      <a:lnTo>
                        <a:pt x="316" y="81"/>
                      </a:lnTo>
                      <a:lnTo>
                        <a:pt x="322" y="114"/>
                      </a:lnTo>
                      <a:lnTo>
                        <a:pt x="331" y="151"/>
                      </a:lnTo>
                      <a:lnTo>
                        <a:pt x="322" y="166"/>
                      </a:lnTo>
                      <a:lnTo>
                        <a:pt x="331" y="184"/>
                      </a:lnTo>
                      <a:lnTo>
                        <a:pt x="322" y="203"/>
                      </a:lnTo>
                      <a:lnTo>
                        <a:pt x="356" y="243"/>
                      </a:lnTo>
                      <a:lnTo>
                        <a:pt x="356" y="279"/>
                      </a:lnTo>
                      <a:lnTo>
                        <a:pt x="367" y="297"/>
                      </a:lnTo>
                      <a:lnTo>
                        <a:pt x="368" y="334"/>
                      </a:lnTo>
                      <a:lnTo>
                        <a:pt x="357" y="334"/>
                      </a:lnTo>
                      <a:lnTo>
                        <a:pt x="319" y="342"/>
                      </a:lnTo>
                      <a:lnTo>
                        <a:pt x="266" y="334"/>
                      </a:lnTo>
                      <a:lnTo>
                        <a:pt x="245" y="323"/>
                      </a:lnTo>
                      <a:lnTo>
                        <a:pt x="240" y="327"/>
                      </a:lnTo>
                      <a:lnTo>
                        <a:pt x="238" y="346"/>
                      </a:lnTo>
                      <a:lnTo>
                        <a:pt x="214" y="352"/>
                      </a:lnTo>
                      <a:lnTo>
                        <a:pt x="195" y="339"/>
                      </a:lnTo>
                      <a:lnTo>
                        <a:pt x="174" y="343"/>
                      </a:lnTo>
                      <a:lnTo>
                        <a:pt x="150" y="374"/>
                      </a:lnTo>
                      <a:lnTo>
                        <a:pt x="88" y="367"/>
                      </a:lnTo>
                      <a:lnTo>
                        <a:pt x="85" y="346"/>
                      </a:lnTo>
                      <a:lnTo>
                        <a:pt x="50" y="305"/>
                      </a:lnTo>
                      <a:lnTo>
                        <a:pt x="0" y="275"/>
                      </a:lnTo>
                      <a:lnTo>
                        <a:pt x="1" y="220"/>
                      </a:lnTo>
                      <a:lnTo>
                        <a:pt x="27" y="210"/>
                      </a:lnTo>
                      <a:lnTo>
                        <a:pt x="26" y="201"/>
                      </a:lnTo>
                      <a:lnTo>
                        <a:pt x="30" y="185"/>
                      </a:lnTo>
                      <a:lnTo>
                        <a:pt x="30" y="160"/>
                      </a:lnTo>
                      <a:lnTo>
                        <a:pt x="41" y="140"/>
                      </a:lnTo>
                      <a:lnTo>
                        <a:pt x="44" y="109"/>
                      </a:lnTo>
                      <a:lnTo>
                        <a:pt x="50" y="102"/>
                      </a:lnTo>
                      <a:lnTo>
                        <a:pt x="89" y="101"/>
                      </a:lnTo>
                      <a:lnTo>
                        <a:pt x="108" y="90"/>
                      </a:lnTo>
                      <a:lnTo>
                        <a:pt x="128" y="55"/>
                      </a:lnTo>
                      <a:lnTo>
                        <a:pt x="120" y="31"/>
                      </a:lnTo>
                      <a:lnTo>
                        <a:pt x="17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5" name="Freeform 13">
                  <a:extLst>
                    <a:ext uri="{FF2B5EF4-FFF2-40B4-BE49-F238E27FC236}">
                      <a16:creationId xmlns:a16="http://schemas.microsoft.com/office/drawing/2014/main" id="{3008B197-1C2F-41E0-AE18-E3354534E0DC}"/>
                    </a:ext>
                  </a:extLst>
                </p:cNvPr>
                <p:cNvSpPr>
                  <a:spLocks/>
                </p:cNvSpPr>
                <p:nvPr/>
              </p:nvSpPr>
              <p:spPr bwMode="auto">
                <a:xfrm>
                  <a:off x="4733926" y="1916113"/>
                  <a:ext cx="527050" cy="615950"/>
                </a:xfrm>
                <a:custGeom>
                  <a:avLst/>
                  <a:gdLst>
                    <a:gd name="T0" fmla="*/ 204 w 332"/>
                    <a:gd name="T1" fmla="*/ 0 h 388"/>
                    <a:gd name="T2" fmla="*/ 231 w 332"/>
                    <a:gd name="T3" fmla="*/ 89 h 388"/>
                    <a:gd name="T4" fmla="*/ 278 w 332"/>
                    <a:gd name="T5" fmla="*/ 166 h 388"/>
                    <a:gd name="T6" fmla="*/ 320 w 332"/>
                    <a:gd name="T7" fmla="*/ 196 h 388"/>
                    <a:gd name="T8" fmla="*/ 330 w 332"/>
                    <a:gd name="T9" fmla="*/ 242 h 388"/>
                    <a:gd name="T10" fmla="*/ 331 w 332"/>
                    <a:gd name="T11" fmla="*/ 255 h 388"/>
                    <a:gd name="T12" fmla="*/ 332 w 332"/>
                    <a:gd name="T13" fmla="*/ 295 h 388"/>
                    <a:gd name="T14" fmla="*/ 277 w 332"/>
                    <a:gd name="T15" fmla="*/ 338 h 388"/>
                    <a:gd name="T16" fmla="*/ 234 w 332"/>
                    <a:gd name="T17" fmla="*/ 347 h 388"/>
                    <a:gd name="T18" fmla="*/ 204 w 332"/>
                    <a:gd name="T19" fmla="*/ 361 h 388"/>
                    <a:gd name="T20" fmla="*/ 163 w 332"/>
                    <a:gd name="T21" fmla="*/ 388 h 388"/>
                    <a:gd name="T22" fmla="*/ 120 w 332"/>
                    <a:gd name="T23" fmla="*/ 386 h 388"/>
                    <a:gd name="T24" fmla="*/ 103 w 332"/>
                    <a:gd name="T25" fmla="*/ 343 h 388"/>
                    <a:gd name="T26" fmla="*/ 84 w 332"/>
                    <a:gd name="T27" fmla="*/ 338 h 388"/>
                    <a:gd name="T28" fmla="*/ 83 w 332"/>
                    <a:gd name="T29" fmla="*/ 320 h 388"/>
                    <a:gd name="T30" fmla="*/ 76 w 332"/>
                    <a:gd name="T31" fmla="*/ 320 h 388"/>
                    <a:gd name="T32" fmla="*/ 60 w 332"/>
                    <a:gd name="T33" fmla="*/ 339 h 388"/>
                    <a:gd name="T34" fmla="*/ 47 w 332"/>
                    <a:gd name="T35" fmla="*/ 338 h 388"/>
                    <a:gd name="T36" fmla="*/ 29 w 332"/>
                    <a:gd name="T37" fmla="*/ 325 h 388"/>
                    <a:gd name="T38" fmla="*/ 12 w 332"/>
                    <a:gd name="T39" fmla="*/ 297 h 388"/>
                    <a:gd name="T40" fmla="*/ 0 w 332"/>
                    <a:gd name="T41" fmla="*/ 244 h 388"/>
                    <a:gd name="T42" fmla="*/ 22 w 332"/>
                    <a:gd name="T43" fmla="*/ 226 h 388"/>
                    <a:gd name="T44" fmla="*/ 45 w 332"/>
                    <a:gd name="T45" fmla="*/ 210 h 388"/>
                    <a:gd name="T46" fmla="*/ 50 w 332"/>
                    <a:gd name="T47" fmla="*/ 193 h 388"/>
                    <a:gd name="T48" fmla="*/ 40 w 332"/>
                    <a:gd name="T49" fmla="*/ 150 h 388"/>
                    <a:gd name="T50" fmla="*/ 10 w 332"/>
                    <a:gd name="T51" fmla="*/ 109 h 388"/>
                    <a:gd name="T52" fmla="*/ 47 w 332"/>
                    <a:gd name="T53" fmla="*/ 79 h 388"/>
                    <a:gd name="T54" fmla="*/ 76 w 332"/>
                    <a:gd name="T55" fmla="*/ 70 h 388"/>
                    <a:gd name="T56" fmla="*/ 95 w 332"/>
                    <a:gd name="T57" fmla="*/ 54 h 388"/>
                    <a:gd name="T58" fmla="*/ 124 w 332"/>
                    <a:gd name="T59" fmla="*/ 59 h 388"/>
                    <a:gd name="T60" fmla="*/ 155 w 332"/>
                    <a:gd name="T61" fmla="*/ 47 h 388"/>
                    <a:gd name="T62" fmla="*/ 179 w 332"/>
                    <a:gd name="T63" fmla="*/ 15 h 388"/>
                    <a:gd name="T64" fmla="*/ 204 w 332"/>
                    <a:gd name="T6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388">
                      <a:moveTo>
                        <a:pt x="204" y="0"/>
                      </a:moveTo>
                      <a:lnTo>
                        <a:pt x="231" y="89"/>
                      </a:lnTo>
                      <a:lnTo>
                        <a:pt x="278" y="166"/>
                      </a:lnTo>
                      <a:lnTo>
                        <a:pt x="320" y="196"/>
                      </a:lnTo>
                      <a:lnTo>
                        <a:pt x="330" y="242"/>
                      </a:lnTo>
                      <a:lnTo>
                        <a:pt x="331" y="255"/>
                      </a:lnTo>
                      <a:lnTo>
                        <a:pt x="332" y="295"/>
                      </a:lnTo>
                      <a:lnTo>
                        <a:pt x="277" y="338"/>
                      </a:lnTo>
                      <a:lnTo>
                        <a:pt x="234" y="347"/>
                      </a:lnTo>
                      <a:lnTo>
                        <a:pt x="204" y="361"/>
                      </a:lnTo>
                      <a:lnTo>
                        <a:pt x="163" y="388"/>
                      </a:lnTo>
                      <a:lnTo>
                        <a:pt x="120" y="386"/>
                      </a:lnTo>
                      <a:lnTo>
                        <a:pt x="103" y="343"/>
                      </a:lnTo>
                      <a:lnTo>
                        <a:pt x="84" y="338"/>
                      </a:lnTo>
                      <a:lnTo>
                        <a:pt x="83" y="320"/>
                      </a:lnTo>
                      <a:lnTo>
                        <a:pt x="76" y="320"/>
                      </a:lnTo>
                      <a:lnTo>
                        <a:pt x="60" y="339"/>
                      </a:lnTo>
                      <a:lnTo>
                        <a:pt x="47" y="338"/>
                      </a:lnTo>
                      <a:lnTo>
                        <a:pt x="29" y="325"/>
                      </a:lnTo>
                      <a:lnTo>
                        <a:pt x="12" y="297"/>
                      </a:lnTo>
                      <a:lnTo>
                        <a:pt x="0" y="244"/>
                      </a:lnTo>
                      <a:lnTo>
                        <a:pt x="22" y="226"/>
                      </a:lnTo>
                      <a:lnTo>
                        <a:pt x="45" y="210"/>
                      </a:lnTo>
                      <a:lnTo>
                        <a:pt x="50" y="193"/>
                      </a:lnTo>
                      <a:lnTo>
                        <a:pt x="40" y="150"/>
                      </a:lnTo>
                      <a:lnTo>
                        <a:pt x="10" y="109"/>
                      </a:lnTo>
                      <a:lnTo>
                        <a:pt x="47" y="79"/>
                      </a:lnTo>
                      <a:lnTo>
                        <a:pt x="76" y="70"/>
                      </a:lnTo>
                      <a:lnTo>
                        <a:pt x="95" y="54"/>
                      </a:lnTo>
                      <a:lnTo>
                        <a:pt x="124" y="59"/>
                      </a:lnTo>
                      <a:lnTo>
                        <a:pt x="155" y="47"/>
                      </a:lnTo>
                      <a:lnTo>
                        <a:pt x="179" y="15"/>
                      </a:lnTo>
                      <a:lnTo>
                        <a:pt x="20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6" name="Freeform 14">
                  <a:extLst>
                    <a:ext uri="{FF2B5EF4-FFF2-40B4-BE49-F238E27FC236}">
                      <a16:creationId xmlns:a16="http://schemas.microsoft.com/office/drawing/2014/main" id="{657285F8-D273-4CC0-94C9-B299ECC42D8E}"/>
                    </a:ext>
                  </a:extLst>
                </p:cNvPr>
                <p:cNvSpPr>
                  <a:spLocks/>
                </p:cNvSpPr>
                <p:nvPr/>
              </p:nvSpPr>
              <p:spPr bwMode="auto">
                <a:xfrm>
                  <a:off x="5199063" y="2717801"/>
                  <a:ext cx="571500" cy="788988"/>
                </a:xfrm>
                <a:custGeom>
                  <a:avLst/>
                  <a:gdLst>
                    <a:gd name="T0" fmla="*/ 127 w 360"/>
                    <a:gd name="T1" fmla="*/ 0 h 497"/>
                    <a:gd name="T2" fmla="*/ 142 w 360"/>
                    <a:gd name="T3" fmla="*/ 17 h 497"/>
                    <a:gd name="T4" fmla="*/ 177 w 360"/>
                    <a:gd name="T5" fmla="*/ 17 h 497"/>
                    <a:gd name="T6" fmla="*/ 203 w 360"/>
                    <a:gd name="T7" fmla="*/ 29 h 497"/>
                    <a:gd name="T8" fmla="*/ 221 w 360"/>
                    <a:gd name="T9" fmla="*/ 32 h 497"/>
                    <a:gd name="T10" fmla="*/ 241 w 360"/>
                    <a:gd name="T11" fmla="*/ 54 h 497"/>
                    <a:gd name="T12" fmla="*/ 248 w 360"/>
                    <a:gd name="T13" fmla="*/ 55 h 497"/>
                    <a:gd name="T14" fmla="*/ 257 w 360"/>
                    <a:gd name="T15" fmla="*/ 40 h 497"/>
                    <a:gd name="T16" fmla="*/ 280 w 360"/>
                    <a:gd name="T17" fmla="*/ 51 h 497"/>
                    <a:gd name="T18" fmla="*/ 284 w 360"/>
                    <a:gd name="T19" fmla="*/ 47 h 497"/>
                    <a:gd name="T20" fmla="*/ 281 w 360"/>
                    <a:gd name="T21" fmla="*/ 35 h 497"/>
                    <a:gd name="T22" fmla="*/ 291 w 360"/>
                    <a:gd name="T23" fmla="*/ 31 h 497"/>
                    <a:gd name="T24" fmla="*/ 295 w 360"/>
                    <a:gd name="T25" fmla="*/ 41 h 497"/>
                    <a:gd name="T26" fmla="*/ 305 w 360"/>
                    <a:gd name="T27" fmla="*/ 61 h 497"/>
                    <a:gd name="T28" fmla="*/ 301 w 360"/>
                    <a:gd name="T29" fmla="*/ 109 h 497"/>
                    <a:gd name="T30" fmla="*/ 329 w 360"/>
                    <a:gd name="T31" fmla="*/ 146 h 497"/>
                    <a:gd name="T32" fmla="*/ 354 w 360"/>
                    <a:gd name="T33" fmla="*/ 260 h 497"/>
                    <a:gd name="T34" fmla="*/ 360 w 360"/>
                    <a:gd name="T35" fmla="*/ 318 h 497"/>
                    <a:gd name="T36" fmla="*/ 360 w 360"/>
                    <a:gd name="T37" fmla="*/ 332 h 497"/>
                    <a:gd name="T38" fmla="*/ 347 w 360"/>
                    <a:gd name="T39" fmla="*/ 327 h 497"/>
                    <a:gd name="T40" fmla="*/ 322 w 360"/>
                    <a:gd name="T41" fmla="*/ 333 h 497"/>
                    <a:gd name="T42" fmla="*/ 290 w 360"/>
                    <a:gd name="T43" fmla="*/ 359 h 497"/>
                    <a:gd name="T44" fmla="*/ 256 w 360"/>
                    <a:gd name="T45" fmla="*/ 372 h 497"/>
                    <a:gd name="T46" fmla="*/ 245 w 360"/>
                    <a:gd name="T47" fmla="*/ 387 h 497"/>
                    <a:gd name="T48" fmla="*/ 242 w 360"/>
                    <a:gd name="T49" fmla="*/ 431 h 497"/>
                    <a:gd name="T50" fmla="*/ 233 w 360"/>
                    <a:gd name="T51" fmla="*/ 447 h 497"/>
                    <a:gd name="T52" fmla="*/ 177 w 360"/>
                    <a:gd name="T53" fmla="*/ 462 h 497"/>
                    <a:gd name="T54" fmla="*/ 152 w 360"/>
                    <a:gd name="T55" fmla="*/ 497 h 497"/>
                    <a:gd name="T56" fmla="*/ 134 w 360"/>
                    <a:gd name="T57" fmla="*/ 497 h 497"/>
                    <a:gd name="T58" fmla="*/ 133 w 360"/>
                    <a:gd name="T59" fmla="*/ 460 h 497"/>
                    <a:gd name="T60" fmla="*/ 122 w 360"/>
                    <a:gd name="T61" fmla="*/ 442 h 497"/>
                    <a:gd name="T62" fmla="*/ 122 w 360"/>
                    <a:gd name="T63" fmla="*/ 406 h 497"/>
                    <a:gd name="T64" fmla="*/ 88 w 360"/>
                    <a:gd name="T65" fmla="*/ 366 h 497"/>
                    <a:gd name="T66" fmla="*/ 97 w 360"/>
                    <a:gd name="T67" fmla="*/ 347 h 497"/>
                    <a:gd name="T68" fmla="*/ 88 w 360"/>
                    <a:gd name="T69" fmla="*/ 329 h 497"/>
                    <a:gd name="T70" fmla="*/ 97 w 360"/>
                    <a:gd name="T71" fmla="*/ 314 h 497"/>
                    <a:gd name="T72" fmla="*/ 88 w 360"/>
                    <a:gd name="T73" fmla="*/ 277 h 497"/>
                    <a:gd name="T74" fmla="*/ 82 w 360"/>
                    <a:gd name="T75" fmla="*/ 244 h 497"/>
                    <a:gd name="T76" fmla="*/ 84 w 360"/>
                    <a:gd name="T77" fmla="*/ 222 h 497"/>
                    <a:gd name="T78" fmla="*/ 75 w 360"/>
                    <a:gd name="T79" fmla="*/ 214 h 497"/>
                    <a:gd name="T80" fmla="*/ 38 w 360"/>
                    <a:gd name="T81" fmla="*/ 224 h 497"/>
                    <a:gd name="T82" fmla="*/ 27 w 360"/>
                    <a:gd name="T83" fmla="*/ 220 h 497"/>
                    <a:gd name="T84" fmla="*/ 6 w 360"/>
                    <a:gd name="T85" fmla="*/ 228 h 497"/>
                    <a:gd name="T86" fmla="*/ 0 w 360"/>
                    <a:gd name="T87" fmla="*/ 223 h 497"/>
                    <a:gd name="T88" fmla="*/ 14 w 360"/>
                    <a:gd name="T89" fmla="*/ 202 h 497"/>
                    <a:gd name="T90" fmla="*/ 23 w 360"/>
                    <a:gd name="T91" fmla="*/ 193 h 497"/>
                    <a:gd name="T92" fmla="*/ 30 w 360"/>
                    <a:gd name="T93" fmla="*/ 184 h 497"/>
                    <a:gd name="T94" fmla="*/ 49 w 360"/>
                    <a:gd name="T95" fmla="*/ 159 h 497"/>
                    <a:gd name="T96" fmla="*/ 62 w 360"/>
                    <a:gd name="T97" fmla="*/ 164 h 497"/>
                    <a:gd name="T98" fmla="*/ 97 w 360"/>
                    <a:gd name="T99" fmla="*/ 156 h 497"/>
                    <a:gd name="T100" fmla="*/ 98 w 360"/>
                    <a:gd name="T101" fmla="*/ 105 h 497"/>
                    <a:gd name="T102" fmla="*/ 106 w 360"/>
                    <a:gd name="T103" fmla="*/ 95 h 497"/>
                    <a:gd name="T104" fmla="*/ 131 w 360"/>
                    <a:gd name="T105" fmla="*/ 97 h 497"/>
                    <a:gd name="T106" fmla="*/ 131 w 360"/>
                    <a:gd name="T107" fmla="*/ 86 h 497"/>
                    <a:gd name="T108" fmla="*/ 118 w 360"/>
                    <a:gd name="T109" fmla="*/ 59 h 497"/>
                    <a:gd name="T110" fmla="*/ 103 w 360"/>
                    <a:gd name="T111" fmla="*/ 46 h 497"/>
                    <a:gd name="T112" fmla="*/ 88 w 360"/>
                    <a:gd name="T113" fmla="*/ 37 h 497"/>
                    <a:gd name="T114" fmla="*/ 127 w 360"/>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497">
                      <a:moveTo>
                        <a:pt x="127" y="0"/>
                      </a:moveTo>
                      <a:lnTo>
                        <a:pt x="142" y="17"/>
                      </a:lnTo>
                      <a:lnTo>
                        <a:pt x="177" y="17"/>
                      </a:lnTo>
                      <a:lnTo>
                        <a:pt x="203" y="29"/>
                      </a:lnTo>
                      <a:lnTo>
                        <a:pt x="221" y="32"/>
                      </a:lnTo>
                      <a:lnTo>
                        <a:pt x="241" y="54"/>
                      </a:lnTo>
                      <a:lnTo>
                        <a:pt x="248" y="55"/>
                      </a:lnTo>
                      <a:lnTo>
                        <a:pt x="257" y="40"/>
                      </a:lnTo>
                      <a:lnTo>
                        <a:pt x="280" y="51"/>
                      </a:lnTo>
                      <a:lnTo>
                        <a:pt x="284" y="47"/>
                      </a:lnTo>
                      <a:lnTo>
                        <a:pt x="281" y="35"/>
                      </a:lnTo>
                      <a:lnTo>
                        <a:pt x="291" y="31"/>
                      </a:lnTo>
                      <a:lnTo>
                        <a:pt x="295" y="41"/>
                      </a:lnTo>
                      <a:lnTo>
                        <a:pt x="305" y="61"/>
                      </a:lnTo>
                      <a:lnTo>
                        <a:pt x="301" y="109"/>
                      </a:lnTo>
                      <a:lnTo>
                        <a:pt x="329" y="146"/>
                      </a:lnTo>
                      <a:lnTo>
                        <a:pt x="354" y="260"/>
                      </a:lnTo>
                      <a:lnTo>
                        <a:pt x="360" y="318"/>
                      </a:lnTo>
                      <a:lnTo>
                        <a:pt x="360" y="332"/>
                      </a:lnTo>
                      <a:lnTo>
                        <a:pt x="347" y="327"/>
                      </a:lnTo>
                      <a:lnTo>
                        <a:pt x="322" y="333"/>
                      </a:lnTo>
                      <a:lnTo>
                        <a:pt x="290" y="359"/>
                      </a:lnTo>
                      <a:lnTo>
                        <a:pt x="256" y="372"/>
                      </a:lnTo>
                      <a:lnTo>
                        <a:pt x="245" y="387"/>
                      </a:lnTo>
                      <a:lnTo>
                        <a:pt x="242" y="431"/>
                      </a:lnTo>
                      <a:lnTo>
                        <a:pt x="233" y="447"/>
                      </a:lnTo>
                      <a:lnTo>
                        <a:pt x="177" y="462"/>
                      </a:lnTo>
                      <a:lnTo>
                        <a:pt x="152" y="497"/>
                      </a:lnTo>
                      <a:lnTo>
                        <a:pt x="134" y="497"/>
                      </a:lnTo>
                      <a:lnTo>
                        <a:pt x="133" y="460"/>
                      </a:lnTo>
                      <a:lnTo>
                        <a:pt x="122" y="442"/>
                      </a:lnTo>
                      <a:lnTo>
                        <a:pt x="122" y="406"/>
                      </a:lnTo>
                      <a:lnTo>
                        <a:pt x="88" y="366"/>
                      </a:lnTo>
                      <a:lnTo>
                        <a:pt x="97" y="347"/>
                      </a:lnTo>
                      <a:lnTo>
                        <a:pt x="88" y="329"/>
                      </a:lnTo>
                      <a:lnTo>
                        <a:pt x="97" y="314"/>
                      </a:lnTo>
                      <a:lnTo>
                        <a:pt x="88" y="277"/>
                      </a:lnTo>
                      <a:lnTo>
                        <a:pt x="82" y="244"/>
                      </a:lnTo>
                      <a:lnTo>
                        <a:pt x="84" y="222"/>
                      </a:lnTo>
                      <a:lnTo>
                        <a:pt x="75" y="214"/>
                      </a:lnTo>
                      <a:lnTo>
                        <a:pt x="38" y="224"/>
                      </a:lnTo>
                      <a:lnTo>
                        <a:pt x="27" y="220"/>
                      </a:lnTo>
                      <a:lnTo>
                        <a:pt x="6" y="228"/>
                      </a:lnTo>
                      <a:lnTo>
                        <a:pt x="0" y="223"/>
                      </a:lnTo>
                      <a:lnTo>
                        <a:pt x="14" y="202"/>
                      </a:lnTo>
                      <a:lnTo>
                        <a:pt x="23" y="193"/>
                      </a:lnTo>
                      <a:lnTo>
                        <a:pt x="30" y="184"/>
                      </a:lnTo>
                      <a:lnTo>
                        <a:pt x="49" y="159"/>
                      </a:lnTo>
                      <a:lnTo>
                        <a:pt x="62" y="164"/>
                      </a:lnTo>
                      <a:lnTo>
                        <a:pt x="97" y="156"/>
                      </a:lnTo>
                      <a:lnTo>
                        <a:pt x="98" y="105"/>
                      </a:lnTo>
                      <a:lnTo>
                        <a:pt x="106" y="95"/>
                      </a:lnTo>
                      <a:lnTo>
                        <a:pt x="131" y="97"/>
                      </a:lnTo>
                      <a:lnTo>
                        <a:pt x="131" y="86"/>
                      </a:lnTo>
                      <a:lnTo>
                        <a:pt x="118" y="59"/>
                      </a:lnTo>
                      <a:lnTo>
                        <a:pt x="103" y="46"/>
                      </a:lnTo>
                      <a:lnTo>
                        <a:pt x="88" y="37"/>
                      </a:lnTo>
                      <a:lnTo>
                        <a:pt x="12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7" name="Freeform 99">
                  <a:extLst>
                    <a:ext uri="{FF2B5EF4-FFF2-40B4-BE49-F238E27FC236}">
                      <a16:creationId xmlns:a16="http://schemas.microsoft.com/office/drawing/2014/main" id="{8808F5CC-BF5C-4879-A670-42B746ACE4F0}"/>
                    </a:ext>
                  </a:extLst>
                </p:cNvPr>
                <p:cNvSpPr>
                  <a:spLocks/>
                </p:cNvSpPr>
                <p:nvPr/>
              </p:nvSpPr>
              <p:spPr bwMode="auto">
                <a:xfrm>
                  <a:off x="4044951" y="1885951"/>
                  <a:ext cx="768350" cy="501650"/>
                </a:xfrm>
                <a:custGeom>
                  <a:avLst/>
                  <a:gdLst>
                    <a:gd name="T0" fmla="*/ 331 w 484"/>
                    <a:gd name="T1" fmla="*/ 0 h 316"/>
                    <a:gd name="T2" fmla="*/ 335 w 484"/>
                    <a:gd name="T3" fmla="*/ 30 h 316"/>
                    <a:gd name="T4" fmla="*/ 384 w 484"/>
                    <a:gd name="T5" fmla="*/ 30 h 316"/>
                    <a:gd name="T6" fmla="*/ 411 w 484"/>
                    <a:gd name="T7" fmla="*/ 75 h 316"/>
                    <a:gd name="T8" fmla="*/ 435 w 484"/>
                    <a:gd name="T9" fmla="*/ 99 h 316"/>
                    <a:gd name="T10" fmla="*/ 444 w 484"/>
                    <a:gd name="T11" fmla="*/ 128 h 316"/>
                    <a:gd name="T12" fmla="*/ 474 w 484"/>
                    <a:gd name="T13" fmla="*/ 169 h 316"/>
                    <a:gd name="T14" fmla="*/ 484 w 484"/>
                    <a:gd name="T15" fmla="*/ 212 h 316"/>
                    <a:gd name="T16" fmla="*/ 479 w 484"/>
                    <a:gd name="T17" fmla="*/ 229 h 316"/>
                    <a:gd name="T18" fmla="*/ 456 w 484"/>
                    <a:gd name="T19" fmla="*/ 245 h 316"/>
                    <a:gd name="T20" fmla="*/ 434 w 484"/>
                    <a:gd name="T21" fmla="*/ 263 h 316"/>
                    <a:gd name="T22" fmla="*/ 446 w 484"/>
                    <a:gd name="T23" fmla="*/ 316 h 316"/>
                    <a:gd name="T24" fmla="*/ 428 w 484"/>
                    <a:gd name="T25" fmla="*/ 314 h 316"/>
                    <a:gd name="T26" fmla="*/ 413 w 484"/>
                    <a:gd name="T27" fmla="*/ 296 h 316"/>
                    <a:gd name="T28" fmla="*/ 413 w 484"/>
                    <a:gd name="T29" fmla="*/ 289 h 316"/>
                    <a:gd name="T30" fmla="*/ 408 w 484"/>
                    <a:gd name="T31" fmla="*/ 284 h 316"/>
                    <a:gd name="T32" fmla="*/ 384 w 484"/>
                    <a:gd name="T33" fmla="*/ 296 h 316"/>
                    <a:gd name="T34" fmla="*/ 340 w 484"/>
                    <a:gd name="T35" fmla="*/ 271 h 316"/>
                    <a:gd name="T36" fmla="*/ 331 w 484"/>
                    <a:gd name="T37" fmla="*/ 200 h 316"/>
                    <a:gd name="T38" fmla="*/ 326 w 484"/>
                    <a:gd name="T39" fmla="*/ 195 h 316"/>
                    <a:gd name="T40" fmla="*/ 303 w 484"/>
                    <a:gd name="T41" fmla="*/ 208 h 316"/>
                    <a:gd name="T42" fmla="*/ 275 w 484"/>
                    <a:gd name="T43" fmla="*/ 215 h 316"/>
                    <a:gd name="T44" fmla="*/ 245 w 484"/>
                    <a:gd name="T45" fmla="*/ 243 h 316"/>
                    <a:gd name="T46" fmla="*/ 211 w 484"/>
                    <a:gd name="T47" fmla="*/ 248 h 316"/>
                    <a:gd name="T48" fmla="*/ 209 w 484"/>
                    <a:gd name="T49" fmla="*/ 222 h 316"/>
                    <a:gd name="T50" fmla="*/ 184 w 484"/>
                    <a:gd name="T51" fmla="*/ 223 h 316"/>
                    <a:gd name="T52" fmla="*/ 177 w 484"/>
                    <a:gd name="T53" fmla="*/ 184 h 316"/>
                    <a:gd name="T54" fmla="*/ 157 w 484"/>
                    <a:gd name="T55" fmla="*/ 174 h 316"/>
                    <a:gd name="T56" fmla="*/ 142 w 484"/>
                    <a:gd name="T57" fmla="*/ 199 h 316"/>
                    <a:gd name="T58" fmla="*/ 89 w 484"/>
                    <a:gd name="T59" fmla="*/ 203 h 316"/>
                    <a:gd name="T60" fmla="*/ 23 w 484"/>
                    <a:gd name="T61" fmla="*/ 219 h 316"/>
                    <a:gd name="T62" fmla="*/ 5 w 484"/>
                    <a:gd name="T63" fmla="*/ 214 h 316"/>
                    <a:gd name="T64" fmla="*/ 0 w 484"/>
                    <a:gd name="T65" fmla="*/ 207 h 316"/>
                    <a:gd name="T66" fmla="*/ 5 w 484"/>
                    <a:gd name="T67" fmla="*/ 195 h 316"/>
                    <a:gd name="T68" fmla="*/ 21 w 484"/>
                    <a:gd name="T69" fmla="*/ 139 h 316"/>
                    <a:gd name="T70" fmla="*/ 16 w 484"/>
                    <a:gd name="T71" fmla="*/ 120 h 316"/>
                    <a:gd name="T72" fmla="*/ 3 w 484"/>
                    <a:gd name="T73" fmla="*/ 95 h 316"/>
                    <a:gd name="T74" fmla="*/ 100 w 484"/>
                    <a:gd name="T75" fmla="*/ 50 h 316"/>
                    <a:gd name="T76" fmla="*/ 142 w 484"/>
                    <a:gd name="T77" fmla="*/ 54 h 316"/>
                    <a:gd name="T78" fmla="*/ 193 w 484"/>
                    <a:gd name="T79" fmla="*/ 65 h 316"/>
                    <a:gd name="T80" fmla="*/ 257 w 484"/>
                    <a:gd name="T81" fmla="*/ 19 h 316"/>
                    <a:gd name="T82" fmla="*/ 311 w 484"/>
                    <a:gd name="T83" fmla="*/ 15 h 316"/>
                    <a:gd name="T84" fmla="*/ 322 w 484"/>
                    <a:gd name="T85" fmla="*/ 2 h 316"/>
                    <a:gd name="T86" fmla="*/ 331 w 484"/>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 h="316">
                      <a:moveTo>
                        <a:pt x="331" y="0"/>
                      </a:moveTo>
                      <a:lnTo>
                        <a:pt x="335" y="30"/>
                      </a:lnTo>
                      <a:lnTo>
                        <a:pt x="384" y="30"/>
                      </a:lnTo>
                      <a:lnTo>
                        <a:pt x="411" y="75"/>
                      </a:lnTo>
                      <a:lnTo>
                        <a:pt x="435" y="99"/>
                      </a:lnTo>
                      <a:lnTo>
                        <a:pt x="444" y="128"/>
                      </a:lnTo>
                      <a:lnTo>
                        <a:pt x="474" y="169"/>
                      </a:lnTo>
                      <a:lnTo>
                        <a:pt x="484" y="212"/>
                      </a:lnTo>
                      <a:lnTo>
                        <a:pt x="479" y="229"/>
                      </a:lnTo>
                      <a:lnTo>
                        <a:pt x="456" y="245"/>
                      </a:lnTo>
                      <a:lnTo>
                        <a:pt x="434" y="263"/>
                      </a:lnTo>
                      <a:lnTo>
                        <a:pt x="446" y="316"/>
                      </a:lnTo>
                      <a:lnTo>
                        <a:pt x="428" y="314"/>
                      </a:lnTo>
                      <a:lnTo>
                        <a:pt x="413" y="296"/>
                      </a:lnTo>
                      <a:lnTo>
                        <a:pt x="413" y="289"/>
                      </a:lnTo>
                      <a:lnTo>
                        <a:pt x="408" y="284"/>
                      </a:lnTo>
                      <a:lnTo>
                        <a:pt x="384" y="296"/>
                      </a:lnTo>
                      <a:lnTo>
                        <a:pt x="340" y="271"/>
                      </a:lnTo>
                      <a:lnTo>
                        <a:pt x="331" y="200"/>
                      </a:lnTo>
                      <a:lnTo>
                        <a:pt x="326" y="195"/>
                      </a:lnTo>
                      <a:lnTo>
                        <a:pt x="303" y="208"/>
                      </a:lnTo>
                      <a:lnTo>
                        <a:pt x="275" y="215"/>
                      </a:lnTo>
                      <a:lnTo>
                        <a:pt x="245" y="243"/>
                      </a:lnTo>
                      <a:lnTo>
                        <a:pt x="211" y="248"/>
                      </a:lnTo>
                      <a:lnTo>
                        <a:pt x="209" y="222"/>
                      </a:lnTo>
                      <a:lnTo>
                        <a:pt x="184" y="223"/>
                      </a:lnTo>
                      <a:lnTo>
                        <a:pt x="177" y="184"/>
                      </a:lnTo>
                      <a:lnTo>
                        <a:pt x="157" y="174"/>
                      </a:lnTo>
                      <a:lnTo>
                        <a:pt x="142" y="199"/>
                      </a:lnTo>
                      <a:lnTo>
                        <a:pt x="89" y="203"/>
                      </a:lnTo>
                      <a:lnTo>
                        <a:pt x="23" y="219"/>
                      </a:lnTo>
                      <a:lnTo>
                        <a:pt x="5" y="214"/>
                      </a:lnTo>
                      <a:lnTo>
                        <a:pt x="0" y="207"/>
                      </a:lnTo>
                      <a:lnTo>
                        <a:pt x="5" y="195"/>
                      </a:lnTo>
                      <a:lnTo>
                        <a:pt x="21" y="139"/>
                      </a:lnTo>
                      <a:lnTo>
                        <a:pt x="16" y="120"/>
                      </a:lnTo>
                      <a:lnTo>
                        <a:pt x="3" y="95"/>
                      </a:lnTo>
                      <a:lnTo>
                        <a:pt x="100" y="50"/>
                      </a:lnTo>
                      <a:lnTo>
                        <a:pt x="142" y="54"/>
                      </a:lnTo>
                      <a:lnTo>
                        <a:pt x="193" y="65"/>
                      </a:lnTo>
                      <a:lnTo>
                        <a:pt x="257" y="19"/>
                      </a:lnTo>
                      <a:lnTo>
                        <a:pt x="311" y="15"/>
                      </a:lnTo>
                      <a:lnTo>
                        <a:pt x="322" y="2"/>
                      </a:lnTo>
                      <a:lnTo>
                        <a:pt x="3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8" name="Freeform 100">
                  <a:extLst>
                    <a:ext uri="{FF2B5EF4-FFF2-40B4-BE49-F238E27FC236}">
                      <a16:creationId xmlns:a16="http://schemas.microsoft.com/office/drawing/2014/main" id="{3779D479-328D-4474-A8B9-0AE8CDD5C27F}"/>
                    </a:ext>
                  </a:extLst>
                </p:cNvPr>
                <p:cNvSpPr>
                  <a:spLocks/>
                </p:cNvSpPr>
                <p:nvPr/>
              </p:nvSpPr>
              <p:spPr bwMode="auto">
                <a:xfrm>
                  <a:off x="3575051" y="1430338"/>
                  <a:ext cx="503238" cy="808038"/>
                </a:xfrm>
                <a:custGeom>
                  <a:avLst/>
                  <a:gdLst>
                    <a:gd name="T0" fmla="*/ 9 w 317"/>
                    <a:gd name="T1" fmla="*/ 0 h 509"/>
                    <a:gd name="T2" fmla="*/ 48 w 317"/>
                    <a:gd name="T3" fmla="*/ 12 h 509"/>
                    <a:gd name="T4" fmla="*/ 72 w 317"/>
                    <a:gd name="T5" fmla="*/ 19 h 509"/>
                    <a:gd name="T6" fmla="*/ 89 w 317"/>
                    <a:gd name="T7" fmla="*/ 27 h 509"/>
                    <a:gd name="T8" fmla="*/ 113 w 317"/>
                    <a:gd name="T9" fmla="*/ 24 h 509"/>
                    <a:gd name="T10" fmla="*/ 124 w 317"/>
                    <a:gd name="T11" fmla="*/ 7 h 509"/>
                    <a:gd name="T12" fmla="*/ 176 w 317"/>
                    <a:gd name="T13" fmla="*/ 15 h 509"/>
                    <a:gd name="T14" fmla="*/ 186 w 317"/>
                    <a:gd name="T15" fmla="*/ 37 h 509"/>
                    <a:gd name="T16" fmla="*/ 185 w 317"/>
                    <a:gd name="T17" fmla="*/ 54 h 509"/>
                    <a:gd name="T18" fmla="*/ 174 w 317"/>
                    <a:gd name="T19" fmla="*/ 64 h 509"/>
                    <a:gd name="T20" fmla="*/ 192 w 317"/>
                    <a:gd name="T21" fmla="*/ 114 h 509"/>
                    <a:gd name="T22" fmla="*/ 202 w 317"/>
                    <a:gd name="T23" fmla="*/ 134 h 509"/>
                    <a:gd name="T24" fmla="*/ 200 w 317"/>
                    <a:gd name="T25" fmla="*/ 151 h 509"/>
                    <a:gd name="T26" fmla="*/ 213 w 317"/>
                    <a:gd name="T27" fmla="*/ 155 h 509"/>
                    <a:gd name="T28" fmla="*/ 233 w 317"/>
                    <a:gd name="T29" fmla="*/ 202 h 509"/>
                    <a:gd name="T30" fmla="*/ 269 w 317"/>
                    <a:gd name="T31" fmla="*/ 209 h 509"/>
                    <a:gd name="T32" fmla="*/ 284 w 317"/>
                    <a:gd name="T33" fmla="*/ 232 h 509"/>
                    <a:gd name="T34" fmla="*/ 286 w 317"/>
                    <a:gd name="T35" fmla="*/ 258 h 509"/>
                    <a:gd name="T36" fmla="*/ 257 w 317"/>
                    <a:gd name="T37" fmla="*/ 302 h 509"/>
                    <a:gd name="T38" fmla="*/ 233 w 317"/>
                    <a:gd name="T39" fmla="*/ 318 h 509"/>
                    <a:gd name="T40" fmla="*/ 231 w 317"/>
                    <a:gd name="T41" fmla="*/ 331 h 509"/>
                    <a:gd name="T42" fmla="*/ 210 w 317"/>
                    <a:gd name="T43" fmla="*/ 353 h 509"/>
                    <a:gd name="T44" fmla="*/ 222 w 317"/>
                    <a:gd name="T45" fmla="*/ 366 h 509"/>
                    <a:gd name="T46" fmla="*/ 222 w 317"/>
                    <a:gd name="T47" fmla="*/ 376 h 509"/>
                    <a:gd name="T48" fmla="*/ 231 w 317"/>
                    <a:gd name="T49" fmla="*/ 382 h 509"/>
                    <a:gd name="T50" fmla="*/ 255 w 317"/>
                    <a:gd name="T51" fmla="*/ 378 h 509"/>
                    <a:gd name="T52" fmla="*/ 281 w 317"/>
                    <a:gd name="T53" fmla="*/ 386 h 509"/>
                    <a:gd name="T54" fmla="*/ 299 w 317"/>
                    <a:gd name="T55" fmla="*/ 382 h 509"/>
                    <a:gd name="T56" fmla="*/ 312 w 317"/>
                    <a:gd name="T57" fmla="*/ 407 h 509"/>
                    <a:gd name="T58" fmla="*/ 317 w 317"/>
                    <a:gd name="T59" fmla="*/ 426 h 509"/>
                    <a:gd name="T60" fmla="*/ 301 w 317"/>
                    <a:gd name="T61" fmla="*/ 482 h 509"/>
                    <a:gd name="T62" fmla="*/ 296 w 317"/>
                    <a:gd name="T63" fmla="*/ 494 h 509"/>
                    <a:gd name="T64" fmla="*/ 246 w 317"/>
                    <a:gd name="T65" fmla="*/ 497 h 509"/>
                    <a:gd name="T66" fmla="*/ 207 w 317"/>
                    <a:gd name="T67" fmla="*/ 479 h 509"/>
                    <a:gd name="T68" fmla="*/ 168 w 317"/>
                    <a:gd name="T69" fmla="*/ 495 h 509"/>
                    <a:gd name="T70" fmla="*/ 156 w 317"/>
                    <a:gd name="T71" fmla="*/ 509 h 509"/>
                    <a:gd name="T72" fmla="*/ 131 w 317"/>
                    <a:gd name="T73" fmla="*/ 504 h 509"/>
                    <a:gd name="T74" fmla="*/ 116 w 317"/>
                    <a:gd name="T75" fmla="*/ 460 h 509"/>
                    <a:gd name="T76" fmla="*/ 131 w 317"/>
                    <a:gd name="T77" fmla="*/ 443 h 509"/>
                    <a:gd name="T78" fmla="*/ 141 w 317"/>
                    <a:gd name="T79" fmla="*/ 443 h 509"/>
                    <a:gd name="T80" fmla="*/ 146 w 317"/>
                    <a:gd name="T81" fmla="*/ 437 h 509"/>
                    <a:gd name="T82" fmla="*/ 142 w 317"/>
                    <a:gd name="T83" fmla="*/ 430 h 509"/>
                    <a:gd name="T84" fmla="*/ 131 w 317"/>
                    <a:gd name="T85" fmla="*/ 426 h 509"/>
                    <a:gd name="T86" fmla="*/ 104 w 317"/>
                    <a:gd name="T87" fmla="*/ 381 h 509"/>
                    <a:gd name="T88" fmla="*/ 89 w 317"/>
                    <a:gd name="T89" fmla="*/ 347 h 509"/>
                    <a:gd name="T90" fmla="*/ 96 w 317"/>
                    <a:gd name="T91" fmla="*/ 324 h 509"/>
                    <a:gd name="T92" fmla="*/ 104 w 317"/>
                    <a:gd name="T93" fmla="*/ 321 h 509"/>
                    <a:gd name="T94" fmla="*/ 102 w 317"/>
                    <a:gd name="T95" fmla="*/ 282 h 509"/>
                    <a:gd name="T96" fmla="*/ 89 w 317"/>
                    <a:gd name="T97" fmla="*/ 266 h 509"/>
                    <a:gd name="T98" fmla="*/ 87 w 317"/>
                    <a:gd name="T99" fmla="*/ 209 h 509"/>
                    <a:gd name="T100" fmla="*/ 33 w 317"/>
                    <a:gd name="T101" fmla="*/ 139 h 509"/>
                    <a:gd name="T102" fmla="*/ 19 w 317"/>
                    <a:gd name="T103" fmla="*/ 79 h 509"/>
                    <a:gd name="T104" fmla="*/ 24 w 317"/>
                    <a:gd name="T105" fmla="*/ 52 h 509"/>
                    <a:gd name="T106" fmla="*/ 0 w 317"/>
                    <a:gd name="T107" fmla="*/ 7 h 509"/>
                    <a:gd name="T108" fmla="*/ 9 w 317"/>
                    <a:gd name="T109"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09">
                      <a:moveTo>
                        <a:pt x="9" y="0"/>
                      </a:moveTo>
                      <a:lnTo>
                        <a:pt x="48" y="12"/>
                      </a:lnTo>
                      <a:lnTo>
                        <a:pt x="72" y="19"/>
                      </a:lnTo>
                      <a:lnTo>
                        <a:pt x="89" y="27"/>
                      </a:lnTo>
                      <a:lnTo>
                        <a:pt x="113" y="24"/>
                      </a:lnTo>
                      <a:lnTo>
                        <a:pt x="124" y="7"/>
                      </a:lnTo>
                      <a:lnTo>
                        <a:pt x="176" y="15"/>
                      </a:lnTo>
                      <a:lnTo>
                        <a:pt x="186" y="37"/>
                      </a:lnTo>
                      <a:lnTo>
                        <a:pt x="185" y="54"/>
                      </a:lnTo>
                      <a:lnTo>
                        <a:pt x="174" y="64"/>
                      </a:lnTo>
                      <a:lnTo>
                        <a:pt x="192" y="114"/>
                      </a:lnTo>
                      <a:lnTo>
                        <a:pt x="202" y="134"/>
                      </a:lnTo>
                      <a:lnTo>
                        <a:pt x="200" y="151"/>
                      </a:lnTo>
                      <a:lnTo>
                        <a:pt x="213" y="155"/>
                      </a:lnTo>
                      <a:lnTo>
                        <a:pt x="233" y="202"/>
                      </a:lnTo>
                      <a:lnTo>
                        <a:pt x="269" y="209"/>
                      </a:lnTo>
                      <a:lnTo>
                        <a:pt x="284" y="232"/>
                      </a:lnTo>
                      <a:lnTo>
                        <a:pt x="286" y="258"/>
                      </a:lnTo>
                      <a:lnTo>
                        <a:pt x="257" y="302"/>
                      </a:lnTo>
                      <a:lnTo>
                        <a:pt x="233" y="318"/>
                      </a:lnTo>
                      <a:lnTo>
                        <a:pt x="231" y="331"/>
                      </a:lnTo>
                      <a:lnTo>
                        <a:pt x="210" y="353"/>
                      </a:lnTo>
                      <a:lnTo>
                        <a:pt x="222" y="366"/>
                      </a:lnTo>
                      <a:lnTo>
                        <a:pt x="222" y="376"/>
                      </a:lnTo>
                      <a:lnTo>
                        <a:pt x="231" y="382"/>
                      </a:lnTo>
                      <a:lnTo>
                        <a:pt x="255" y="378"/>
                      </a:lnTo>
                      <a:lnTo>
                        <a:pt x="281" y="386"/>
                      </a:lnTo>
                      <a:lnTo>
                        <a:pt x="299" y="382"/>
                      </a:lnTo>
                      <a:lnTo>
                        <a:pt x="312" y="407"/>
                      </a:lnTo>
                      <a:lnTo>
                        <a:pt x="317" y="426"/>
                      </a:lnTo>
                      <a:lnTo>
                        <a:pt x="301" y="482"/>
                      </a:lnTo>
                      <a:lnTo>
                        <a:pt x="296" y="494"/>
                      </a:lnTo>
                      <a:lnTo>
                        <a:pt x="246" y="497"/>
                      </a:lnTo>
                      <a:lnTo>
                        <a:pt x="207" y="479"/>
                      </a:lnTo>
                      <a:lnTo>
                        <a:pt x="168" y="495"/>
                      </a:lnTo>
                      <a:lnTo>
                        <a:pt x="156" y="509"/>
                      </a:lnTo>
                      <a:lnTo>
                        <a:pt x="131" y="504"/>
                      </a:lnTo>
                      <a:lnTo>
                        <a:pt x="116" y="460"/>
                      </a:lnTo>
                      <a:lnTo>
                        <a:pt x="131" y="443"/>
                      </a:lnTo>
                      <a:lnTo>
                        <a:pt x="141" y="443"/>
                      </a:lnTo>
                      <a:lnTo>
                        <a:pt x="146" y="437"/>
                      </a:lnTo>
                      <a:lnTo>
                        <a:pt x="142" y="430"/>
                      </a:lnTo>
                      <a:lnTo>
                        <a:pt x="131" y="426"/>
                      </a:lnTo>
                      <a:lnTo>
                        <a:pt x="104" y="381"/>
                      </a:lnTo>
                      <a:lnTo>
                        <a:pt x="89" y="347"/>
                      </a:lnTo>
                      <a:lnTo>
                        <a:pt x="96" y="324"/>
                      </a:lnTo>
                      <a:lnTo>
                        <a:pt x="104" y="321"/>
                      </a:lnTo>
                      <a:lnTo>
                        <a:pt x="102" y="282"/>
                      </a:lnTo>
                      <a:lnTo>
                        <a:pt x="89" y="266"/>
                      </a:lnTo>
                      <a:lnTo>
                        <a:pt x="87" y="209"/>
                      </a:lnTo>
                      <a:lnTo>
                        <a:pt x="33" y="139"/>
                      </a:lnTo>
                      <a:lnTo>
                        <a:pt x="19" y="79"/>
                      </a:lnTo>
                      <a:lnTo>
                        <a:pt x="24" y="52"/>
                      </a:lnTo>
                      <a:lnTo>
                        <a:pt x="0" y="7"/>
                      </a:lnTo>
                      <a:lnTo>
                        <a:pt x="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9" name="Freeform 101">
                  <a:extLst>
                    <a:ext uri="{FF2B5EF4-FFF2-40B4-BE49-F238E27FC236}">
                      <a16:creationId xmlns:a16="http://schemas.microsoft.com/office/drawing/2014/main" id="{5303B444-3C13-4391-9901-B823F126B981}"/>
                    </a:ext>
                  </a:extLst>
                </p:cNvPr>
                <p:cNvSpPr>
                  <a:spLocks/>
                </p:cNvSpPr>
                <p:nvPr/>
              </p:nvSpPr>
              <p:spPr bwMode="auto">
                <a:xfrm>
                  <a:off x="3908426" y="1589088"/>
                  <a:ext cx="661988" cy="454025"/>
                </a:xfrm>
                <a:custGeom>
                  <a:avLst/>
                  <a:gdLst>
                    <a:gd name="T0" fmla="*/ 388 w 417"/>
                    <a:gd name="T1" fmla="*/ 0 h 286"/>
                    <a:gd name="T2" fmla="*/ 393 w 417"/>
                    <a:gd name="T3" fmla="*/ 45 h 286"/>
                    <a:gd name="T4" fmla="*/ 407 w 417"/>
                    <a:gd name="T5" fmla="*/ 69 h 286"/>
                    <a:gd name="T6" fmla="*/ 389 w 417"/>
                    <a:gd name="T7" fmla="*/ 80 h 286"/>
                    <a:gd name="T8" fmla="*/ 392 w 417"/>
                    <a:gd name="T9" fmla="*/ 92 h 286"/>
                    <a:gd name="T10" fmla="*/ 410 w 417"/>
                    <a:gd name="T11" fmla="*/ 98 h 286"/>
                    <a:gd name="T12" fmla="*/ 417 w 417"/>
                    <a:gd name="T13" fmla="*/ 166 h 286"/>
                    <a:gd name="T14" fmla="*/ 417 w 417"/>
                    <a:gd name="T15" fmla="*/ 187 h 286"/>
                    <a:gd name="T16" fmla="*/ 408 w 417"/>
                    <a:gd name="T17" fmla="*/ 189 h 286"/>
                    <a:gd name="T18" fmla="*/ 397 w 417"/>
                    <a:gd name="T19" fmla="*/ 202 h 286"/>
                    <a:gd name="T20" fmla="*/ 343 w 417"/>
                    <a:gd name="T21" fmla="*/ 206 h 286"/>
                    <a:gd name="T22" fmla="*/ 279 w 417"/>
                    <a:gd name="T23" fmla="*/ 252 h 286"/>
                    <a:gd name="T24" fmla="*/ 228 w 417"/>
                    <a:gd name="T25" fmla="*/ 241 h 286"/>
                    <a:gd name="T26" fmla="*/ 186 w 417"/>
                    <a:gd name="T27" fmla="*/ 237 h 286"/>
                    <a:gd name="T28" fmla="*/ 89 w 417"/>
                    <a:gd name="T29" fmla="*/ 282 h 286"/>
                    <a:gd name="T30" fmla="*/ 71 w 417"/>
                    <a:gd name="T31" fmla="*/ 286 h 286"/>
                    <a:gd name="T32" fmla="*/ 45 w 417"/>
                    <a:gd name="T33" fmla="*/ 278 h 286"/>
                    <a:gd name="T34" fmla="*/ 21 w 417"/>
                    <a:gd name="T35" fmla="*/ 282 h 286"/>
                    <a:gd name="T36" fmla="*/ 12 w 417"/>
                    <a:gd name="T37" fmla="*/ 276 h 286"/>
                    <a:gd name="T38" fmla="*/ 12 w 417"/>
                    <a:gd name="T39" fmla="*/ 266 h 286"/>
                    <a:gd name="T40" fmla="*/ 0 w 417"/>
                    <a:gd name="T41" fmla="*/ 253 h 286"/>
                    <a:gd name="T42" fmla="*/ 21 w 417"/>
                    <a:gd name="T43" fmla="*/ 231 h 286"/>
                    <a:gd name="T44" fmla="*/ 23 w 417"/>
                    <a:gd name="T45" fmla="*/ 218 h 286"/>
                    <a:gd name="T46" fmla="*/ 47 w 417"/>
                    <a:gd name="T47" fmla="*/ 202 h 286"/>
                    <a:gd name="T48" fmla="*/ 76 w 417"/>
                    <a:gd name="T49" fmla="*/ 158 h 286"/>
                    <a:gd name="T50" fmla="*/ 74 w 417"/>
                    <a:gd name="T51" fmla="*/ 132 h 286"/>
                    <a:gd name="T52" fmla="*/ 59 w 417"/>
                    <a:gd name="T53" fmla="*/ 109 h 286"/>
                    <a:gd name="T54" fmla="*/ 23 w 417"/>
                    <a:gd name="T55" fmla="*/ 102 h 286"/>
                    <a:gd name="T56" fmla="*/ 3 w 417"/>
                    <a:gd name="T57" fmla="*/ 55 h 286"/>
                    <a:gd name="T58" fmla="*/ 17 w 417"/>
                    <a:gd name="T59" fmla="*/ 34 h 286"/>
                    <a:gd name="T60" fmla="*/ 40 w 417"/>
                    <a:gd name="T61" fmla="*/ 25 h 286"/>
                    <a:gd name="T62" fmla="*/ 125 w 417"/>
                    <a:gd name="T63" fmla="*/ 48 h 286"/>
                    <a:gd name="T64" fmla="*/ 186 w 417"/>
                    <a:gd name="T65" fmla="*/ 45 h 286"/>
                    <a:gd name="T66" fmla="*/ 250 w 417"/>
                    <a:gd name="T67" fmla="*/ 68 h 286"/>
                    <a:gd name="T68" fmla="*/ 272 w 417"/>
                    <a:gd name="T69" fmla="*/ 60 h 286"/>
                    <a:gd name="T70" fmla="*/ 284 w 417"/>
                    <a:gd name="T71" fmla="*/ 63 h 286"/>
                    <a:gd name="T72" fmla="*/ 366 w 417"/>
                    <a:gd name="T73" fmla="*/ 10 h 286"/>
                    <a:gd name="T74" fmla="*/ 388 w 417"/>
                    <a:gd name="T7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286">
                      <a:moveTo>
                        <a:pt x="388" y="0"/>
                      </a:moveTo>
                      <a:lnTo>
                        <a:pt x="393" y="45"/>
                      </a:lnTo>
                      <a:lnTo>
                        <a:pt x="407" y="69"/>
                      </a:lnTo>
                      <a:lnTo>
                        <a:pt x="389" y="80"/>
                      </a:lnTo>
                      <a:lnTo>
                        <a:pt x="392" y="92"/>
                      </a:lnTo>
                      <a:lnTo>
                        <a:pt x="410" y="98"/>
                      </a:lnTo>
                      <a:lnTo>
                        <a:pt x="417" y="166"/>
                      </a:lnTo>
                      <a:lnTo>
                        <a:pt x="417" y="187"/>
                      </a:lnTo>
                      <a:lnTo>
                        <a:pt x="408" y="189"/>
                      </a:lnTo>
                      <a:lnTo>
                        <a:pt x="397" y="202"/>
                      </a:lnTo>
                      <a:lnTo>
                        <a:pt x="343" y="206"/>
                      </a:lnTo>
                      <a:lnTo>
                        <a:pt x="279" y="252"/>
                      </a:lnTo>
                      <a:lnTo>
                        <a:pt x="228" y="241"/>
                      </a:lnTo>
                      <a:lnTo>
                        <a:pt x="186" y="237"/>
                      </a:lnTo>
                      <a:lnTo>
                        <a:pt x="89" y="282"/>
                      </a:lnTo>
                      <a:lnTo>
                        <a:pt x="71" y="286"/>
                      </a:lnTo>
                      <a:lnTo>
                        <a:pt x="45" y="278"/>
                      </a:lnTo>
                      <a:lnTo>
                        <a:pt x="21" y="282"/>
                      </a:lnTo>
                      <a:lnTo>
                        <a:pt x="12" y="276"/>
                      </a:lnTo>
                      <a:lnTo>
                        <a:pt x="12" y="266"/>
                      </a:lnTo>
                      <a:lnTo>
                        <a:pt x="0" y="253"/>
                      </a:lnTo>
                      <a:lnTo>
                        <a:pt x="21" y="231"/>
                      </a:lnTo>
                      <a:lnTo>
                        <a:pt x="23" y="218"/>
                      </a:lnTo>
                      <a:lnTo>
                        <a:pt x="47" y="202"/>
                      </a:lnTo>
                      <a:lnTo>
                        <a:pt x="76" y="158"/>
                      </a:lnTo>
                      <a:lnTo>
                        <a:pt x="74" y="132"/>
                      </a:lnTo>
                      <a:lnTo>
                        <a:pt x="59" y="109"/>
                      </a:lnTo>
                      <a:lnTo>
                        <a:pt x="23" y="102"/>
                      </a:lnTo>
                      <a:lnTo>
                        <a:pt x="3" y="55"/>
                      </a:lnTo>
                      <a:lnTo>
                        <a:pt x="17" y="34"/>
                      </a:lnTo>
                      <a:lnTo>
                        <a:pt x="40" y="25"/>
                      </a:lnTo>
                      <a:lnTo>
                        <a:pt x="125" y="48"/>
                      </a:lnTo>
                      <a:lnTo>
                        <a:pt x="186" y="45"/>
                      </a:lnTo>
                      <a:lnTo>
                        <a:pt x="250" y="68"/>
                      </a:lnTo>
                      <a:lnTo>
                        <a:pt x="272" y="60"/>
                      </a:lnTo>
                      <a:lnTo>
                        <a:pt x="284" y="63"/>
                      </a:lnTo>
                      <a:lnTo>
                        <a:pt x="366" y="10"/>
                      </a:lnTo>
                      <a:lnTo>
                        <a:pt x="38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0" name="Freeform 102">
                  <a:extLst>
                    <a:ext uri="{FF2B5EF4-FFF2-40B4-BE49-F238E27FC236}">
                      <a16:creationId xmlns:a16="http://schemas.microsoft.com/office/drawing/2014/main" id="{63DB3AE5-BB26-4E9D-B233-51282C9699BC}"/>
                    </a:ext>
                  </a:extLst>
                </p:cNvPr>
                <p:cNvSpPr>
                  <a:spLocks/>
                </p:cNvSpPr>
                <p:nvPr/>
              </p:nvSpPr>
              <p:spPr bwMode="auto">
                <a:xfrm>
                  <a:off x="4422776" y="1163638"/>
                  <a:ext cx="714375" cy="534988"/>
                </a:xfrm>
                <a:custGeom>
                  <a:avLst/>
                  <a:gdLst>
                    <a:gd name="T0" fmla="*/ 336 w 450"/>
                    <a:gd name="T1" fmla="*/ 0 h 337"/>
                    <a:gd name="T2" fmla="*/ 351 w 450"/>
                    <a:gd name="T3" fmla="*/ 12 h 337"/>
                    <a:gd name="T4" fmla="*/ 385 w 450"/>
                    <a:gd name="T5" fmla="*/ 50 h 337"/>
                    <a:gd name="T6" fmla="*/ 405 w 450"/>
                    <a:gd name="T7" fmla="*/ 63 h 337"/>
                    <a:gd name="T8" fmla="*/ 430 w 450"/>
                    <a:gd name="T9" fmla="*/ 113 h 337"/>
                    <a:gd name="T10" fmla="*/ 428 w 450"/>
                    <a:gd name="T11" fmla="*/ 125 h 337"/>
                    <a:gd name="T12" fmla="*/ 424 w 450"/>
                    <a:gd name="T13" fmla="*/ 147 h 337"/>
                    <a:gd name="T14" fmla="*/ 442 w 450"/>
                    <a:gd name="T15" fmla="*/ 149 h 337"/>
                    <a:gd name="T16" fmla="*/ 442 w 450"/>
                    <a:gd name="T17" fmla="*/ 157 h 337"/>
                    <a:gd name="T18" fmla="*/ 423 w 450"/>
                    <a:gd name="T19" fmla="*/ 178 h 337"/>
                    <a:gd name="T20" fmla="*/ 427 w 450"/>
                    <a:gd name="T21" fmla="*/ 209 h 337"/>
                    <a:gd name="T22" fmla="*/ 450 w 450"/>
                    <a:gd name="T23" fmla="*/ 233 h 337"/>
                    <a:gd name="T24" fmla="*/ 445 w 450"/>
                    <a:gd name="T25" fmla="*/ 247 h 337"/>
                    <a:gd name="T26" fmla="*/ 432 w 450"/>
                    <a:gd name="T27" fmla="*/ 267 h 337"/>
                    <a:gd name="T28" fmla="*/ 385 w 450"/>
                    <a:gd name="T29" fmla="*/ 249 h 337"/>
                    <a:gd name="T30" fmla="*/ 334 w 450"/>
                    <a:gd name="T31" fmla="*/ 261 h 337"/>
                    <a:gd name="T32" fmla="*/ 254 w 450"/>
                    <a:gd name="T33" fmla="*/ 337 h 337"/>
                    <a:gd name="T34" fmla="*/ 223 w 450"/>
                    <a:gd name="T35" fmla="*/ 313 h 337"/>
                    <a:gd name="T36" fmla="*/ 236 w 450"/>
                    <a:gd name="T37" fmla="*/ 296 h 337"/>
                    <a:gd name="T38" fmla="*/ 206 w 450"/>
                    <a:gd name="T39" fmla="*/ 287 h 337"/>
                    <a:gd name="T40" fmla="*/ 181 w 450"/>
                    <a:gd name="T41" fmla="*/ 272 h 337"/>
                    <a:gd name="T42" fmla="*/ 77 w 450"/>
                    <a:gd name="T43" fmla="*/ 263 h 337"/>
                    <a:gd name="T44" fmla="*/ 59 w 450"/>
                    <a:gd name="T45" fmla="*/ 254 h 337"/>
                    <a:gd name="T46" fmla="*/ 8 w 450"/>
                    <a:gd name="T47" fmla="*/ 252 h 337"/>
                    <a:gd name="T48" fmla="*/ 0 w 450"/>
                    <a:gd name="T49" fmla="*/ 237 h 337"/>
                    <a:gd name="T50" fmla="*/ 33 w 450"/>
                    <a:gd name="T51" fmla="*/ 165 h 337"/>
                    <a:gd name="T52" fmla="*/ 55 w 450"/>
                    <a:gd name="T53" fmla="*/ 154 h 337"/>
                    <a:gd name="T54" fmla="*/ 97 w 450"/>
                    <a:gd name="T55" fmla="*/ 116 h 337"/>
                    <a:gd name="T56" fmla="*/ 157 w 450"/>
                    <a:gd name="T57" fmla="*/ 86 h 337"/>
                    <a:gd name="T58" fmla="*/ 206 w 450"/>
                    <a:gd name="T59" fmla="*/ 79 h 337"/>
                    <a:gd name="T60" fmla="*/ 291 w 450"/>
                    <a:gd name="T61" fmla="*/ 44 h 337"/>
                    <a:gd name="T62" fmla="*/ 336 w 450"/>
                    <a:gd name="T6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0" h="337">
                      <a:moveTo>
                        <a:pt x="336" y="0"/>
                      </a:moveTo>
                      <a:lnTo>
                        <a:pt x="351" y="12"/>
                      </a:lnTo>
                      <a:lnTo>
                        <a:pt x="385" y="50"/>
                      </a:lnTo>
                      <a:lnTo>
                        <a:pt x="405" y="63"/>
                      </a:lnTo>
                      <a:lnTo>
                        <a:pt x="430" y="113"/>
                      </a:lnTo>
                      <a:lnTo>
                        <a:pt x="428" y="125"/>
                      </a:lnTo>
                      <a:lnTo>
                        <a:pt x="424" y="147"/>
                      </a:lnTo>
                      <a:lnTo>
                        <a:pt x="442" y="149"/>
                      </a:lnTo>
                      <a:lnTo>
                        <a:pt x="442" y="157"/>
                      </a:lnTo>
                      <a:lnTo>
                        <a:pt x="423" y="178"/>
                      </a:lnTo>
                      <a:lnTo>
                        <a:pt x="427" y="209"/>
                      </a:lnTo>
                      <a:lnTo>
                        <a:pt x="450" y="233"/>
                      </a:lnTo>
                      <a:lnTo>
                        <a:pt x="445" y="247"/>
                      </a:lnTo>
                      <a:lnTo>
                        <a:pt x="432" y="267"/>
                      </a:lnTo>
                      <a:lnTo>
                        <a:pt x="385" y="249"/>
                      </a:lnTo>
                      <a:lnTo>
                        <a:pt x="334" y="261"/>
                      </a:lnTo>
                      <a:lnTo>
                        <a:pt x="254" y="337"/>
                      </a:lnTo>
                      <a:lnTo>
                        <a:pt x="223" y="313"/>
                      </a:lnTo>
                      <a:lnTo>
                        <a:pt x="236" y="296"/>
                      </a:lnTo>
                      <a:lnTo>
                        <a:pt x="206" y="287"/>
                      </a:lnTo>
                      <a:lnTo>
                        <a:pt x="181" y="272"/>
                      </a:lnTo>
                      <a:lnTo>
                        <a:pt x="77" y="263"/>
                      </a:lnTo>
                      <a:lnTo>
                        <a:pt x="59" y="254"/>
                      </a:lnTo>
                      <a:lnTo>
                        <a:pt x="8" y="252"/>
                      </a:lnTo>
                      <a:lnTo>
                        <a:pt x="0" y="237"/>
                      </a:lnTo>
                      <a:lnTo>
                        <a:pt x="33" y="165"/>
                      </a:lnTo>
                      <a:lnTo>
                        <a:pt x="55" y="154"/>
                      </a:lnTo>
                      <a:lnTo>
                        <a:pt x="97" y="116"/>
                      </a:lnTo>
                      <a:lnTo>
                        <a:pt x="157" y="86"/>
                      </a:lnTo>
                      <a:lnTo>
                        <a:pt x="206" y="79"/>
                      </a:lnTo>
                      <a:lnTo>
                        <a:pt x="291" y="44"/>
                      </a:lnTo>
                      <a:lnTo>
                        <a:pt x="33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1" name="Freeform 103">
                  <a:extLst>
                    <a:ext uri="{FF2B5EF4-FFF2-40B4-BE49-F238E27FC236}">
                      <a16:creationId xmlns:a16="http://schemas.microsoft.com/office/drawing/2014/main" id="{C826C01A-07D9-44BA-83C6-EAF6B675C8D7}"/>
                    </a:ext>
                  </a:extLst>
                </p:cNvPr>
                <p:cNvSpPr>
                  <a:spLocks/>
                </p:cNvSpPr>
                <p:nvPr/>
              </p:nvSpPr>
              <p:spPr bwMode="auto">
                <a:xfrm>
                  <a:off x="4524376" y="1558926"/>
                  <a:ext cx="620713" cy="530225"/>
                </a:xfrm>
                <a:custGeom>
                  <a:avLst/>
                  <a:gdLst>
                    <a:gd name="T0" fmla="*/ 321 w 391"/>
                    <a:gd name="T1" fmla="*/ 0 h 334"/>
                    <a:gd name="T2" fmla="*/ 368 w 391"/>
                    <a:gd name="T3" fmla="*/ 18 h 334"/>
                    <a:gd name="T4" fmla="*/ 381 w 391"/>
                    <a:gd name="T5" fmla="*/ 32 h 334"/>
                    <a:gd name="T6" fmla="*/ 391 w 391"/>
                    <a:gd name="T7" fmla="*/ 70 h 334"/>
                    <a:gd name="T8" fmla="*/ 368 w 391"/>
                    <a:gd name="T9" fmla="*/ 88 h 334"/>
                    <a:gd name="T10" fmla="*/ 356 w 391"/>
                    <a:gd name="T11" fmla="*/ 148 h 334"/>
                    <a:gd name="T12" fmla="*/ 332 w 391"/>
                    <a:gd name="T13" fmla="*/ 159 h 334"/>
                    <a:gd name="T14" fmla="*/ 324 w 391"/>
                    <a:gd name="T15" fmla="*/ 174 h 334"/>
                    <a:gd name="T16" fmla="*/ 336 w 391"/>
                    <a:gd name="T17" fmla="*/ 225 h 334"/>
                    <a:gd name="T18" fmla="*/ 311 w 391"/>
                    <a:gd name="T19" fmla="*/ 240 h 334"/>
                    <a:gd name="T20" fmla="*/ 287 w 391"/>
                    <a:gd name="T21" fmla="*/ 272 h 334"/>
                    <a:gd name="T22" fmla="*/ 256 w 391"/>
                    <a:gd name="T23" fmla="*/ 284 h 334"/>
                    <a:gd name="T24" fmla="*/ 227 w 391"/>
                    <a:gd name="T25" fmla="*/ 279 h 334"/>
                    <a:gd name="T26" fmla="*/ 208 w 391"/>
                    <a:gd name="T27" fmla="*/ 295 h 334"/>
                    <a:gd name="T28" fmla="*/ 179 w 391"/>
                    <a:gd name="T29" fmla="*/ 304 h 334"/>
                    <a:gd name="T30" fmla="*/ 142 w 391"/>
                    <a:gd name="T31" fmla="*/ 334 h 334"/>
                    <a:gd name="T32" fmla="*/ 133 w 391"/>
                    <a:gd name="T33" fmla="*/ 305 h 334"/>
                    <a:gd name="T34" fmla="*/ 109 w 391"/>
                    <a:gd name="T35" fmla="*/ 281 h 334"/>
                    <a:gd name="T36" fmla="*/ 82 w 391"/>
                    <a:gd name="T37" fmla="*/ 236 h 334"/>
                    <a:gd name="T38" fmla="*/ 33 w 391"/>
                    <a:gd name="T39" fmla="*/ 236 h 334"/>
                    <a:gd name="T40" fmla="*/ 29 w 391"/>
                    <a:gd name="T41" fmla="*/ 206 h 334"/>
                    <a:gd name="T42" fmla="*/ 29 w 391"/>
                    <a:gd name="T43" fmla="*/ 185 h 334"/>
                    <a:gd name="T44" fmla="*/ 22 w 391"/>
                    <a:gd name="T45" fmla="*/ 117 h 334"/>
                    <a:gd name="T46" fmla="*/ 4 w 391"/>
                    <a:gd name="T47" fmla="*/ 111 h 334"/>
                    <a:gd name="T48" fmla="*/ 1 w 391"/>
                    <a:gd name="T49" fmla="*/ 99 h 334"/>
                    <a:gd name="T50" fmla="*/ 19 w 391"/>
                    <a:gd name="T51" fmla="*/ 88 h 334"/>
                    <a:gd name="T52" fmla="*/ 5 w 391"/>
                    <a:gd name="T53" fmla="*/ 64 h 334"/>
                    <a:gd name="T54" fmla="*/ 0 w 391"/>
                    <a:gd name="T55" fmla="*/ 19 h 334"/>
                    <a:gd name="T56" fmla="*/ 13 w 391"/>
                    <a:gd name="T57" fmla="*/ 14 h 334"/>
                    <a:gd name="T58" fmla="*/ 117 w 391"/>
                    <a:gd name="T59" fmla="*/ 23 h 334"/>
                    <a:gd name="T60" fmla="*/ 142 w 391"/>
                    <a:gd name="T61" fmla="*/ 38 h 334"/>
                    <a:gd name="T62" fmla="*/ 172 w 391"/>
                    <a:gd name="T63" fmla="*/ 47 h 334"/>
                    <a:gd name="T64" fmla="*/ 159 w 391"/>
                    <a:gd name="T65" fmla="*/ 64 h 334"/>
                    <a:gd name="T66" fmla="*/ 190 w 391"/>
                    <a:gd name="T67" fmla="*/ 88 h 334"/>
                    <a:gd name="T68" fmla="*/ 270 w 391"/>
                    <a:gd name="T69" fmla="*/ 12 h 334"/>
                    <a:gd name="T70" fmla="*/ 321 w 391"/>
                    <a:gd name="T71"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334">
                      <a:moveTo>
                        <a:pt x="321" y="0"/>
                      </a:moveTo>
                      <a:lnTo>
                        <a:pt x="368" y="18"/>
                      </a:lnTo>
                      <a:lnTo>
                        <a:pt x="381" y="32"/>
                      </a:lnTo>
                      <a:lnTo>
                        <a:pt x="391" y="70"/>
                      </a:lnTo>
                      <a:lnTo>
                        <a:pt x="368" y="88"/>
                      </a:lnTo>
                      <a:lnTo>
                        <a:pt x="356" y="148"/>
                      </a:lnTo>
                      <a:lnTo>
                        <a:pt x="332" y="159"/>
                      </a:lnTo>
                      <a:lnTo>
                        <a:pt x="324" y="174"/>
                      </a:lnTo>
                      <a:lnTo>
                        <a:pt x="336" y="225"/>
                      </a:lnTo>
                      <a:lnTo>
                        <a:pt x="311" y="240"/>
                      </a:lnTo>
                      <a:lnTo>
                        <a:pt x="287" y="272"/>
                      </a:lnTo>
                      <a:lnTo>
                        <a:pt x="256" y="284"/>
                      </a:lnTo>
                      <a:lnTo>
                        <a:pt x="227" y="279"/>
                      </a:lnTo>
                      <a:lnTo>
                        <a:pt x="208" y="295"/>
                      </a:lnTo>
                      <a:lnTo>
                        <a:pt x="179" y="304"/>
                      </a:lnTo>
                      <a:lnTo>
                        <a:pt x="142" y="334"/>
                      </a:lnTo>
                      <a:lnTo>
                        <a:pt x="133" y="305"/>
                      </a:lnTo>
                      <a:lnTo>
                        <a:pt x="109" y="281"/>
                      </a:lnTo>
                      <a:lnTo>
                        <a:pt x="82" y="236"/>
                      </a:lnTo>
                      <a:lnTo>
                        <a:pt x="33" y="236"/>
                      </a:lnTo>
                      <a:lnTo>
                        <a:pt x="29" y="206"/>
                      </a:lnTo>
                      <a:lnTo>
                        <a:pt x="29" y="185"/>
                      </a:lnTo>
                      <a:lnTo>
                        <a:pt x="22" y="117"/>
                      </a:lnTo>
                      <a:lnTo>
                        <a:pt x="4" y="111"/>
                      </a:lnTo>
                      <a:lnTo>
                        <a:pt x="1" y="99"/>
                      </a:lnTo>
                      <a:lnTo>
                        <a:pt x="19" y="88"/>
                      </a:lnTo>
                      <a:lnTo>
                        <a:pt x="5" y="64"/>
                      </a:lnTo>
                      <a:lnTo>
                        <a:pt x="0" y="19"/>
                      </a:lnTo>
                      <a:lnTo>
                        <a:pt x="13" y="14"/>
                      </a:lnTo>
                      <a:lnTo>
                        <a:pt x="117" y="23"/>
                      </a:lnTo>
                      <a:lnTo>
                        <a:pt x="142" y="38"/>
                      </a:lnTo>
                      <a:lnTo>
                        <a:pt x="172" y="47"/>
                      </a:lnTo>
                      <a:lnTo>
                        <a:pt x="159" y="64"/>
                      </a:lnTo>
                      <a:lnTo>
                        <a:pt x="190" y="88"/>
                      </a:lnTo>
                      <a:lnTo>
                        <a:pt x="270" y="12"/>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7" name="Groupe 76">
                <a:extLst>
                  <a:ext uri="{FF2B5EF4-FFF2-40B4-BE49-F238E27FC236}">
                    <a16:creationId xmlns:a16="http://schemas.microsoft.com/office/drawing/2014/main" id="{8C4D82C3-A55A-4AF3-B075-8B6F3023E077}"/>
                  </a:ext>
                </a:extLst>
              </p:cNvPr>
              <p:cNvGrpSpPr/>
              <p:nvPr/>
            </p:nvGrpSpPr>
            <p:grpSpPr>
              <a:xfrm>
                <a:off x="5967840" y="1702071"/>
                <a:ext cx="1188962" cy="1021321"/>
                <a:chOff x="2357438" y="1981201"/>
                <a:chExt cx="2609851" cy="2417763"/>
              </a:xfrm>
              <a:solidFill>
                <a:srgbClr val="FFFFFF">
                  <a:lumMod val="50000"/>
                </a:srgbClr>
              </a:solidFill>
            </p:grpSpPr>
            <p:sp>
              <p:nvSpPr>
                <p:cNvPr id="88" name="Freeform 22">
                  <a:extLst>
                    <a:ext uri="{FF2B5EF4-FFF2-40B4-BE49-F238E27FC236}">
                      <a16:creationId xmlns:a16="http://schemas.microsoft.com/office/drawing/2014/main" id="{DF289820-5AB3-4490-BC52-5DEAD973A588}"/>
                    </a:ext>
                  </a:extLst>
                </p:cNvPr>
                <p:cNvSpPr>
                  <a:spLocks/>
                </p:cNvSpPr>
                <p:nvPr/>
              </p:nvSpPr>
              <p:spPr bwMode="auto">
                <a:xfrm>
                  <a:off x="4368801" y="3055938"/>
                  <a:ext cx="598488" cy="711200"/>
                </a:xfrm>
                <a:custGeom>
                  <a:avLst/>
                  <a:gdLst>
                    <a:gd name="T0" fmla="*/ 44 w 377"/>
                    <a:gd name="T1" fmla="*/ 0 h 448"/>
                    <a:gd name="T2" fmla="*/ 61 w 377"/>
                    <a:gd name="T3" fmla="*/ 17 h 448"/>
                    <a:gd name="T4" fmla="*/ 116 w 377"/>
                    <a:gd name="T5" fmla="*/ 46 h 448"/>
                    <a:gd name="T6" fmla="*/ 127 w 377"/>
                    <a:gd name="T7" fmla="*/ 93 h 448"/>
                    <a:gd name="T8" fmla="*/ 133 w 377"/>
                    <a:gd name="T9" fmla="*/ 93 h 448"/>
                    <a:gd name="T10" fmla="*/ 188 w 377"/>
                    <a:gd name="T11" fmla="*/ 79 h 448"/>
                    <a:gd name="T12" fmla="*/ 191 w 377"/>
                    <a:gd name="T13" fmla="*/ 71 h 448"/>
                    <a:gd name="T14" fmla="*/ 201 w 377"/>
                    <a:gd name="T15" fmla="*/ 65 h 448"/>
                    <a:gd name="T16" fmla="*/ 215 w 377"/>
                    <a:gd name="T17" fmla="*/ 75 h 448"/>
                    <a:gd name="T18" fmla="*/ 240 w 377"/>
                    <a:gd name="T19" fmla="*/ 113 h 448"/>
                    <a:gd name="T20" fmla="*/ 290 w 377"/>
                    <a:gd name="T21" fmla="*/ 170 h 448"/>
                    <a:gd name="T22" fmla="*/ 289 w 377"/>
                    <a:gd name="T23" fmla="*/ 225 h 448"/>
                    <a:gd name="T24" fmla="*/ 339 w 377"/>
                    <a:gd name="T25" fmla="*/ 255 h 448"/>
                    <a:gd name="T26" fmla="*/ 374 w 377"/>
                    <a:gd name="T27" fmla="*/ 296 h 448"/>
                    <a:gd name="T28" fmla="*/ 377 w 377"/>
                    <a:gd name="T29" fmla="*/ 317 h 448"/>
                    <a:gd name="T30" fmla="*/ 339 w 377"/>
                    <a:gd name="T31" fmla="*/ 327 h 448"/>
                    <a:gd name="T32" fmla="*/ 324 w 377"/>
                    <a:gd name="T33" fmla="*/ 358 h 448"/>
                    <a:gd name="T34" fmla="*/ 294 w 377"/>
                    <a:gd name="T35" fmla="*/ 353 h 448"/>
                    <a:gd name="T36" fmla="*/ 277 w 377"/>
                    <a:gd name="T37" fmla="*/ 388 h 448"/>
                    <a:gd name="T38" fmla="*/ 275 w 377"/>
                    <a:gd name="T39" fmla="*/ 422 h 448"/>
                    <a:gd name="T40" fmla="*/ 259 w 377"/>
                    <a:gd name="T41" fmla="*/ 423 h 448"/>
                    <a:gd name="T42" fmla="*/ 204 w 377"/>
                    <a:gd name="T43" fmla="*/ 442 h 448"/>
                    <a:gd name="T44" fmla="*/ 183 w 377"/>
                    <a:gd name="T45" fmla="*/ 423 h 448"/>
                    <a:gd name="T46" fmla="*/ 172 w 377"/>
                    <a:gd name="T47" fmla="*/ 435 h 448"/>
                    <a:gd name="T48" fmla="*/ 171 w 377"/>
                    <a:gd name="T49" fmla="*/ 448 h 448"/>
                    <a:gd name="T50" fmla="*/ 123 w 377"/>
                    <a:gd name="T51" fmla="*/ 447 h 448"/>
                    <a:gd name="T52" fmla="*/ 103 w 377"/>
                    <a:gd name="T53" fmla="*/ 435 h 448"/>
                    <a:gd name="T54" fmla="*/ 102 w 377"/>
                    <a:gd name="T55" fmla="*/ 415 h 448"/>
                    <a:gd name="T56" fmla="*/ 76 w 377"/>
                    <a:gd name="T57" fmla="*/ 400 h 448"/>
                    <a:gd name="T58" fmla="*/ 76 w 377"/>
                    <a:gd name="T59" fmla="*/ 385 h 448"/>
                    <a:gd name="T60" fmla="*/ 82 w 377"/>
                    <a:gd name="T61" fmla="*/ 353 h 448"/>
                    <a:gd name="T62" fmla="*/ 77 w 377"/>
                    <a:gd name="T63" fmla="*/ 347 h 448"/>
                    <a:gd name="T64" fmla="*/ 61 w 377"/>
                    <a:gd name="T65" fmla="*/ 358 h 448"/>
                    <a:gd name="T66" fmla="*/ 44 w 377"/>
                    <a:gd name="T67" fmla="*/ 331 h 448"/>
                    <a:gd name="T68" fmla="*/ 32 w 377"/>
                    <a:gd name="T69" fmla="*/ 278 h 448"/>
                    <a:gd name="T70" fmla="*/ 44 w 377"/>
                    <a:gd name="T71" fmla="*/ 238 h 448"/>
                    <a:gd name="T72" fmla="*/ 49 w 377"/>
                    <a:gd name="T73" fmla="*/ 228 h 448"/>
                    <a:gd name="T74" fmla="*/ 38 w 377"/>
                    <a:gd name="T75" fmla="*/ 218 h 448"/>
                    <a:gd name="T76" fmla="*/ 32 w 377"/>
                    <a:gd name="T77" fmla="*/ 217 h 448"/>
                    <a:gd name="T78" fmla="*/ 42 w 377"/>
                    <a:gd name="T79" fmla="*/ 177 h 448"/>
                    <a:gd name="T80" fmla="*/ 38 w 377"/>
                    <a:gd name="T81" fmla="*/ 166 h 448"/>
                    <a:gd name="T82" fmla="*/ 29 w 377"/>
                    <a:gd name="T83" fmla="*/ 168 h 448"/>
                    <a:gd name="T84" fmla="*/ 22 w 377"/>
                    <a:gd name="T85" fmla="*/ 94 h 448"/>
                    <a:gd name="T86" fmla="*/ 8 w 377"/>
                    <a:gd name="T87" fmla="*/ 61 h 448"/>
                    <a:gd name="T88" fmla="*/ 2 w 377"/>
                    <a:gd name="T89" fmla="*/ 47 h 448"/>
                    <a:gd name="T90" fmla="*/ 0 w 377"/>
                    <a:gd name="T91" fmla="*/ 37 h 448"/>
                    <a:gd name="T92" fmla="*/ 18 w 377"/>
                    <a:gd name="T93" fmla="*/ 25 h 448"/>
                    <a:gd name="T94" fmla="*/ 29 w 377"/>
                    <a:gd name="T95" fmla="*/ 1 h 448"/>
                    <a:gd name="T96" fmla="*/ 44 w 377"/>
                    <a:gd name="T9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448">
                      <a:moveTo>
                        <a:pt x="44" y="0"/>
                      </a:moveTo>
                      <a:lnTo>
                        <a:pt x="61" y="17"/>
                      </a:lnTo>
                      <a:lnTo>
                        <a:pt x="116" y="46"/>
                      </a:lnTo>
                      <a:lnTo>
                        <a:pt x="127" y="93"/>
                      </a:lnTo>
                      <a:lnTo>
                        <a:pt x="133" y="93"/>
                      </a:lnTo>
                      <a:lnTo>
                        <a:pt x="188" y="79"/>
                      </a:lnTo>
                      <a:lnTo>
                        <a:pt x="191" y="71"/>
                      </a:lnTo>
                      <a:lnTo>
                        <a:pt x="201" y="65"/>
                      </a:lnTo>
                      <a:lnTo>
                        <a:pt x="215" y="75"/>
                      </a:lnTo>
                      <a:lnTo>
                        <a:pt x="240" y="113"/>
                      </a:lnTo>
                      <a:lnTo>
                        <a:pt x="290" y="170"/>
                      </a:lnTo>
                      <a:lnTo>
                        <a:pt x="289" y="225"/>
                      </a:lnTo>
                      <a:lnTo>
                        <a:pt x="339" y="255"/>
                      </a:lnTo>
                      <a:lnTo>
                        <a:pt x="374" y="296"/>
                      </a:lnTo>
                      <a:lnTo>
                        <a:pt x="377" y="317"/>
                      </a:lnTo>
                      <a:lnTo>
                        <a:pt x="339" y="327"/>
                      </a:lnTo>
                      <a:lnTo>
                        <a:pt x="324" y="358"/>
                      </a:lnTo>
                      <a:lnTo>
                        <a:pt x="294" y="353"/>
                      </a:lnTo>
                      <a:lnTo>
                        <a:pt x="277" y="388"/>
                      </a:lnTo>
                      <a:lnTo>
                        <a:pt x="275" y="422"/>
                      </a:lnTo>
                      <a:lnTo>
                        <a:pt x="259" y="423"/>
                      </a:lnTo>
                      <a:lnTo>
                        <a:pt x="204" y="442"/>
                      </a:lnTo>
                      <a:lnTo>
                        <a:pt x="183" y="423"/>
                      </a:lnTo>
                      <a:lnTo>
                        <a:pt x="172" y="435"/>
                      </a:lnTo>
                      <a:lnTo>
                        <a:pt x="171" y="448"/>
                      </a:lnTo>
                      <a:lnTo>
                        <a:pt x="123" y="447"/>
                      </a:lnTo>
                      <a:lnTo>
                        <a:pt x="103" y="435"/>
                      </a:lnTo>
                      <a:lnTo>
                        <a:pt x="102" y="415"/>
                      </a:lnTo>
                      <a:lnTo>
                        <a:pt x="76" y="400"/>
                      </a:lnTo>
                      <a:lnTo>
                        <a:pt x="76" y="385"/>
                      </a:lnTo>
                      <a:lnTo>
                        <a:pt x="82" y="353"/>
                      </a:lnTo>
                      <a:lnTo>
                        <a:pt x="77" y="347"/>
                      </a:lnTo>
                      <a:lnTo>
                        <a:pt x="61" y="358"/>
                      </a:lnTo>
                      <a:lnTo>
                        <a:pt x="44" y="331"/>
                      </a:lnTo>
                      <a:lnTo>
                        <a:pt x="32" y="278"/>
                      </a:lnTo>
                      <a:lnTo>
                        <a:pt x="44" y="238"/>
                      </a:lnTo>
                      <a:lnTo>
                        <a:pt x="49" y="228"/>
                      </a:lnTo>
                      <a:lnTo>
                        <a:pt x="38" y="218"/>
                      </a:lnTo>
                      <a:lnTo>
                        <a:pt x="32" y="217"/>
                      </a:lnTo>
                      <a:lnTo>
                        <a:pt x="42" y="177"/>
                      </a:lnTo>
                      <a:lnTo>
                        <a:pt x="38" y="166"/>
                      </a:lnTo>
                      <a:lnTo>
                        <a:pt x="29" y="168"/>
                      </a:lnTo>
                      <a:lnTo>
                        <a:pt x="22" y="94"/>
                      </a:lnTo>
                      <a:lnTo>
                        <a:pt x="8" y="61"/>
                      </a:lnTo>
                      <a:lnTo>
                        <a:pt x="2" y="47"/>
                      </a:lnTo>
                      <a:lnTo>
                        <a:pt x="0" y="37"/>
                      </a:lnTo>
                      <a:lnTo>
                        <a:pt x="18" y="25"/>
                      </a:lnTo>
                      <a:lnTo>
                        <a:pt x="29" y="1"/>
                      </a:lnTo>
                      <a:lnTo>
                        <a:pt x="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1" name="Freeform 23">
                  <a:extLst>
                    <a:ext uri="{FF2B5EF4-FFF2-40B4-BE49-F238E27FC236}">
                      <a16:creationId xmlns:a16="http://schemas.microsoft.com/office/drawing/2014/main" id="{6643617D-1B0D-428E-A929-93EE6C859552}"/>
                    </a:ext>
                  </a:extLst>
                </p:cNvPr>
                <p:cNvSpPr>
                  <a:spLocks/>
                </p:cNvSpPr>
                <p:nvPr/>
              </p:nvSpPr>
              <p:spPr bwMode="auto">
                <a:xfrm>
                  <a:off x="4005263" y="3113088"/>
                  <a:ext cx="527050" cy="723900"/>
                </a:xfrm>
                <a:custGeom>
                  <a:avLst/>
                  <a:gdLst>
                    <a:gd name="T0" fmla="*/ 143 w 332"/>
                    <a:gd name="T1" fmla="*/ 0 h 456"/>
                    <a:gd name="T2" fmla="*/ 229 w 332"/>
                    <a:gd name="T3" fmla="*/ 1 h 456"/>
                    <a:gd name="T4" fmla="*/ 231 w 332"/>
                    <a:gd name="T5" fmla="*/ 11 h 456"/>
                    <a:gd name="T6" fmla="*/ 237 w 332"/>
                    <a:gd name="T7" fmla="*/ 25 h 456"/>
                    <a:gd name="T8" fmla="*/ 251 w 332"/>
                    <a:gd name="T9" fmla="*/ 58 h 456"/>
                    <a:gd name="T10" fmla="*/ 258 w 332"/>
                    <a:gd name="T11" fmla="*/ 132 h 456"/>
                    <a:gd name="T12" fmla="*/ 267 w 332"/>
                    <a:gd name="T13" fmla="*/ 130 h 456"/>
                    <a:gd name="T14" fmla="*/ 271 w 332"/>
                    <a:gd name="T15" fmla="*/ 141 h 456"/>
                    <a:gd name="T16" fmla="*/ 261 w 332"/>
                    <a:gd name="T17" fmla="*/ 181 h 456"/>
                    <a:gd name="T18" fmla="*/ 267 w 332"/>
                    <a:gd name="T19" fmla="*/ 182 h 456"/>
                    <a:gd name="T20" fmla="*/ 278 w 332"/>
                    <a:gd name="T21" fmla="*/ 192 h 456"/>
                    <a:gd name="T22" fmla="*/ 273 w 332"/>
                    <a:gd name="T23" fmla="*/ 202 h 456"/>
                    <a:gd name="T24" fmla="*/ 261 w 332"/>
                    <a:gd name="T25" fmla="*/ 242 h 456"/>
                    <a:gd name="T26" fmla="*/ 273 w 332"/>
                    <a:gd name="T27" fmla="*/ 295 h 456"/>
                    <a:gd name="T28" fmla="*/ 290 w 332"/>
                    <a:gd name="T29" fmla="*/ 322 h 456"/>
                    <a:gd name="T30" fmla="*/ 306 w 332"/>
                    <a:gd name="T31" fmla="*/ 311 h 456"/>
                    <a:gd name="T32" fmla="*/ 311 w 332"/>
                    <a:gd name="T33" fmla="*/ 317 h 456"/>
                    <a:gd name="T34" fmla="*/ 305 w 332"/>
                    <a:gd name="T35" fmla="*/ 349 h 456"/>
                    <a:gd name="T36" fmla="*/ 305 w 332"/>
                    <a:gd name="T37" fmla="*/ 364 h 456"/>
                    <a:gd name="T38" fmla="*/ 331 w 332"/>
                    <a:gd name="T39" fmla="*/ 379 h 456"/>
                    <a:gd name="T40" fmla="*/ 332 w 332"/>
                    <a:gd name="T41" fmla="*/ 399 h 456"/>
                    <a:gd name="T42" fmla="*/ 278 w 332"/>
                    <a:gd name="T43" fmla="*/ 412 h 456"/>
                    <a:gd name="T44" fmla="*/ 244 w 332"/>
                    <a:gd name="T45" fmla="*/ 456 h 456"/>
                    <a:gd name="T46" fmla="*/ 222 w 332"/>
                    <a:gd name="T47" fmla="*/ 441 h 456"/>
                    <a:gd name="T48" fmla="*/ 216 w 332"/>
                    <a:gd name="T49" fmla="*/ 424 h 456"/>
                    <a:gd name="T50" fmla="*/ 189 w 332"/>
                    <a:gd name="T51" fmla="*/ 406 h 456"/>
                    <a:gd name="T52" fmla="*/ 174 w 332"/>
                    <a:gd name="T53" fmla="*/ 417 h 456"/>
                    <a:gd name="T54" fmla="*/ 152 w 332"/>
                    <a:gd name="T55" fmla="*/ 402 h 456"/>
                    <a:gd name="T56" fmla="*/ 134 w 332"/>
                    <a:gd name="T57" fmla="*/ 411 h 456"/>
                    <a:gd name="T58" fmla="*/ 79 w 332"/>
                    <a:gd name="T59" fmla="*/ 381 h 456"/>
                    <a:gd name="T60" fmla="*/ 80 w 332"/>
                    <a:gd name="T61" fmla="*/ 365 h 456"/>
                    <a:gd name="T62" fmla="*/ 60 w 332"/>
                    <a:gd name="T63" fmla="*/ 352 h 456"/>
                    <a:gd name="T64" fmla="*/ 60 w 332"/>
                    <a:gd name="T65" fmla="*/ 320 h 456"/>
                    <a:gd name="T66" fmla="*/ 75 w 332"/>
                    <a:gd name="T67" fmla="*/ 317 h 456"/>
                    <a:gd name="T68" fmla="*/ 93 w 332"/>
                    <a:gd name="T69" fmla="*/ 262 h 456"/>
                    <a:gd name="T70" fmla="*/ 88 w 332"/>
                    <a:gd name="T71" fmla="*/ 219 h 456"/>
                    <a:gd name="T72" fmla="*/ 100 w 332"/>
                    <a:gd name="T73" fmla="*/ 207 h 456"/>
                    <a:gd name="T74" fmla="*/ 73 w 332"/>
                    <a:gd name="T75" fmla="*/ 152 h 456"/>
                    <a:gd name="T76" fmla="*/ 59 w 332"/>
                    <a:gd name="T77" fmla="*/ 138 h 456"/>
                    <a:gd name="T78" fmla="*/ 76 w 332"/>
                    <a:gd name="T79" fmla="*/ 123 h 456"/>
                    <a:gd name="T80" fmla="*/ 80 w 332"/>
                    <a:gd name="T81" fmla="*/ 119 h 456"/>
                    <a:gd name="T82" fmla="*/ 0 w 332"/>
                    <a:gd name="T83" fmla="*/ 31 h 456"/>
                    <a:gd name="T84" fmla="*/ 44 w 332"/>
                    <a:gd name="T85" fmla="*/ 41 h 456"/>
                    <a:gd name="T86" fmla="*/ 105 w 332"/>
                    <a:gd name="T87" fmla="*/ 35 h 456"/>
                    <a:gd name="T88" fmla="*/ 120 w 332"/>
                    <a:gd name="T89" fmla="*/ 11 h 456"/>
                    <a:gd name="T90" fmla="*/ 143 w 332"/>
                    <a:gd name="T9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2" h="456">
                      <a:moveTo>
                        <a:pt x="143" y="0"/>
                      </a:moveTo>
                      <a:lnTo>
                        <a:pt x="229" y="1"/>
                      </a:lnTo>
                      <a:lnTo>
                        <a:pt x="231" y="11"/>
                      </a:lnTo>
                      <a:lnTo>
                        <a:pt x="237" y="25"/>
                      </a:lnTo>
                      <a:lnTo>
                        <a:pt x="251" y="58"/>
                      </a:lnTo>
                      <a:lnTo>
                        <a:pt x="258" y="132"/>
                      </a:lnTo>
                      <a:lnTo>
                        <a:pt x="267" y="130"/>
                      </a:lnTo>
                      <a:lnTo>
                        <a:pt x="271" y="141"/>
                      </a:lnTo>
                      <a:lnTo>
                        <a:pt x="261" y="181"/>
                      </a:lnTo>
                      <a:lnTo>
                        <a:pt x="267" y="182"/>
                      </a:lnTo>
                      <a:lnTo>
                        <a:pt x="278" y="192"/>
                      </a:lnTo>
                      <a:lnTo>
                        <a:pt x="273" y="202"/>
                      </a:lnTo>
                      <a:lnTo>
                        <a:pt x="261" y="242"/>
                      </a:lnTo>
                      <a:lnTo>
                        <a:pt x="273" y="295"/>
                      </a:lnTo>
                      <a:lnTo>
                        <a:pt x="290" y="322"/>
                      </a:lnTo>
                      <a:lnTo>
                        <a:pt x="306" y="311"/>
                      </a:lnTo>
                      <a:lnTo>
                        <a:pt x="311" y="317"/>
                      </a:lnTo>
                      <a:lnTo>
                        <a:pt x="305" y="349"/>
                      </a:lnTo>
                      <a:lnTo>
                        <a:pt x="305" y="364"/>
                      </a:lnTo>
                      <a:lnTo>
                        <a:pt x="331" y="379"/>
                      </a:lnTo>
                      <a:lnTo>
                        <a:pt x="332" y="399"/>
                      </a:lnTo>
                      <a:lnTo>
                        <a:pt x="278" y="412"/>
                      </a:lnTo>
                      <a:lnTo>
                        <a:pt x="244" y="456"/>
                      </a:lnTo>
                      <a:lnTo>
                        <a:pt x="222" y="441"/>
                      </a:lnTo>
                      <a:lnTo>
                        <a:pt x="216" y="424"/>
                      </a:lnTo>
                      <a:lnTo>
                        <a:pt x="189" y="406"/>
                      </a:lnTo>
                      <a:lnTo>
                        <a:pt x="174" y="417"/>
                      </a:lnTo>
                      <a:lnTo>
                        <a:pt x="152" y="402"/>
                      </a:lnTo>
                      <a:lnTo>
                        <a:pt x="134" y="411"/>
                      </a:lnTo>
                      <a:lnTo>
                        <a:pt x="79" y="381"/>
                      </a:lnTo>
                      <a:lnTo>
                        <a:pt x="80" y="365"/>
                      </a:lnTo>
                      <a:lnTo>
                        <a:pt x="60" y="352"/>
                      </a:lnTo>
                      <a:lnTo>
                        <a:pt x="60" y="320"/>
                      </a:lnTo>
                      <a:lnTo>
                        <a:pt x="75" y="317"/>
                      </a:lnTo>
                      <a:lnTo>
                        <a:pt x="93" y="262"/>
                      </a:lnTo>
                      <a:lnTo>
                        <a:pt x="88" y="219"/>
                      </a:lnTo>
                      <a:lnTo>
                        <a:pt x="100" y="207"/>
                      </a:lnTo>
                      <a:lnTo>
                        <a:pt x="73" y="152"/>
                      </a:lnTo>
                      <a:lnTo>
                        <a:pt x="59" y="138"/>
                      </a:lnTo>
                      <a:lnTo>
                        <a:pt x="76" y="123"/>
                      </a:lnTo>
                      <a:lnTo>
                        <a:pt x="80" y="119"/>
                      </a:lnTo>
                      <a:lnTo>
                        <a:pt x="0" y="31"/>
                      </a:lnTo>
                      <a:lnTo>
                        <a:pt x="44" y="41"/>
                      </a:lnTo>
                      <a:lnTo>
                        <a:pt x="105" y="35"/>
                      </a:lnTo>
                      <a:lnTo>
                        <a:pt x="120" y="11"/>
                      </a:lnTo>
                      <a:lnTo>
                        <a:pt x="14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94" name="Groupe 93">
                  <a:extLst>
                    <a:ext uri="{FF2B5EF4-FFF2-40B4-BE49-F238E27FC236}">
                      <a16:creationId xmlns:a16="http://schemas.microsoft.com/office/drawing/2014/main" id="{647A2774-3525-440C-B366-192842D9496C}"/>
                    </a:ext>
                  </a:extLst>
                </p:cNvPr>
                <p:cNvGrpSpPr/>
                <p:nvPr/>
              </p:nvGrpSpPr>
              <p:grpSpPr>
                <a:xfrm>
                  <a:off x="3736976" y="3584576"/>
                  <a:ext cx="712788" cy="814388"/>
                  <a:chOff x="3736976" y="3584576"/>
                  <a:chExt cx="712788" cy="814388"/>
                </a:xfrm>
                <a:grpFill/>
              </p:grpSpPr>
              <p:sp>
                <p:nvSpPr>
                  <p:cNvPr id="108" name="Freeform 24">
                    <a:extLst>
                      <a:ext uri="{FF2B5EF4-FFF2-40B4-BE49-F238E27FC236}">
                        <a16:creationId xmlns:a16="http://schemas.microsoft.com/office/drawing/2014/main" id="{41B8A91B-683D-4823-8940-1B6A8CA096E1}"/>
                      </a:ext>
                    </a:extLst>
                  </p:cNvPr>
                  <p:cNvSpPr>
                    <a:spLocks/>
                  </p:cNvSpPr>
                  <p:nvPr/>
                </p:nvSpPr>
                <p:spPr bwMode="auto">
                  <a:xfrm>
                    <a:off x="3879851" y="3584576"/>
                    <a:ext cx="569913" cy="814388"/>
                  </a:xfrm>
                  <a:custGeom>
                    <a:avLst/>
                    <a:gdLst>
                      <a:gd name="T0" fmla="*/ 54 w 359"/>
                      <a:gd name="T1" fmla="*/ 0 h 513"/>
                      <a:gd name="T2" fmla="*/ 87 w 359"/>
                      <a:gd name="T3" fmla="*/ 5 h 513"/>
                      <a:gd name="T4" fmla="*/ 85 w 359"/>
                      <a:gd name="T5" fmla="*/ 20 h 513"/>
                      <a:gd name="T6" fmla="*/ 139 w 359"/>
                      <a:gd name="T7" fmla="*/ 23 h 513"/>
                      <a:gd name="T8" fmla="*/ 139 w 359"/>
                      <a:gd name="T9" fmla="*/ 55 h 513"/>
                      <a:gd name="T10" fmla="*/ 159 w 359"/>
                      <a:gd name="T11" fmla="*/ 68 h 513"/>
                      <a:gd name="T12" fmla="*/ 158 w 359"/>
                      <a:gd name="T13" fmla="*/ 84 h 513"/>
                      <a:gd name="T14" fmla="*/ 213 w 359"/>
                      <a:gd name="T15" fmla="*/ 114 h 513"/>
                      <a:gd name="T16" fmla="*/ 231 w 359"/>
                      <a:gd name="T17" fmla="*/ 105 h 513"/>
                      <a:gd name="T18" fmla="*/ 253 w 359"/>
                      <a:gd name="T19" fmla="*/ 120 h 513"/>
                      <a:gd name="T20" fmla="*/ 268 w 359"/>
                      <a:gd name="T21" fmla="*/ 109 h 513"/>
                      <a:gd name="T22" fmla="*/ 295 w 359"/>
                      <a:gd name="T23" fmla="*/ 127 h 513"/>
                      <a:gd name="T24" fmla="*/ 301 w 359"/>
                      <a:gd name="T25" fmla="*/ 144 h 513"/>
                      <a:gd name="T26" fmla="*/ 323 w 359"/>
                      <a:gd name="T27" fmla="*/ 159 h 513"/>
                      <a:gd name="T28" fmla="*/ 317 w 359"/>
                      <a:gd name="T29" fmla="*/ 183 h 513"/>
                      <a:gd name="T30" fmla="*/ 305 w 359"/>
                      <a:gd name="T31" fmla="*/ 230 h 513"/>
                      <a:gd name="T32" fmla="*/ 290 w 359"/>
                      <a:gd name="T33" fmla="*/ 235 h 513"/>
                      <a:gd name="T34" fmla="*/ 239 w 359"/>
                      <a:gd name="T35" fmla="*/ 237 h 513"/>
                      <a:gd name="T36" fmla="*/ 231 w 359"/>
                      <a:gd name="T37" fmla="*/ 247 h 513"/>
                      <a:gd name="T38" fmla="*/ 236 w 359"/>
                      <a:gd name="T39" fmla="*/ 260 h 513"/>
                      <a:gd name="T40" fmla="*/ 236 w 359"/>
                      <a:gd name="T41" fmla="*/ 296 h 513"/>
                      <a:gd name="T42" fmla="*/ 253 w 359"/>
                      <a:gd name="T43" fmla="*/ 312 h 513"/>
                      <a:gd name="T44" fmla="*/ 257 w 359"/>
                      <a:gd name="T45" fmla="*/ 327 h 513"/>
                      <a:gd name="T46" fmla="*/ 277 w 359"/>
                      <a:gd name="T47" fmla="*/ 350 h 513"/>
                      <a:gd name="T48" fmla="*/ 286 w 359"/>
                      <a:gd name="T49" fmla="*/ 375 h 513"/>
                      <a:gd name="T50" fmla="*/ 275 w 359"/>
                      <a:gd name="T51" fmla="*/ 391 h 513"/>
                      <a:gd name="T52" fmla="*/ 281 w 359"/>
                      <a:gd name="T53" fmla="*/ 434 h 513"/>
                      <a:gd name="T54" fmla="*/ 296 w 359"/>
                      <a:gd name="T55" fmla="*/ 428 h 513"/>
                      <a:gd name="T56" fmla="*/ 305 w 359"/>
                      <a:gd name="T57" fmla="*/ 433 h 513"/>
                      <a:gd name="T58" fmla="*/ 311 w 359"/>
                      <a:gd name="T59" fmla="*/ 449 h 513"/>
                      <a:gd name="T60" fmla="*/ 332 w 359"/>
                      <a:gd name="T61" fmla="*/ 455 h 513"/>
                      <a:gd name="T62" fmla="*/ 359 w 359"/>
                      <a:gd name="T63" fmla="*/ 478 h 513"/>
                      <a:gd name="T64" fmla="*/ 337 w 359"/>
                      <a:gd name="T65" fmla="*/ 503 h 513"/>
                      <a:gd name="T66" fmla="*/ 311 w 359"/>
                      <a:gd name="T67" fmla="*/ 513 h 513"/>
                      <a:gd name="T68" fmla="*/ 250 w 359"/>
                      <a:gd name="T69" fmla="*/ 490 h 513"/>
                      <a:gd name="T70" fmla="*/ 233 w 359"/>
                      <a:gd name="T71" fmla="*/ 465 h 513"/>
                      <a:gd name="T72" fmla="*/ 224 w 359"/>
                      <a:gd name="T73" fmla="*/ 440 h 513"/>
                      <a:gd name="T74" fmla="*/ 174 w 359"/>
                      <a:gd name="T75" fmla="*/ 423 h 513"/>
                      <a:gd name="T76" fmla="*/ 154 w 359"/>
                      <a:gd name="T77" fmla="*/ 423 h 513"/>
                      <a:gd name="T78" fmla="*/ 148 w 359"/>
                      <a:gd name="T79" fmla="*/ 400 h 513"/>
                      <a:gd name="T80" fmla="*/ 112 w 359"/>
                      <a:gd name="T81" fmla="*/ 344 h 513"/>
                      <a:gd name="T82" fmla="*/ 25 w 359"/>
                      <a:gd name="T83" fmla="*/ 283 h 513"/>
                      <a:gd name="T84" fmla="*/ 4 w 359"/>
                      <a:gd name="T85" fmla="*/ 295 h 513"/>
                      <a:gd name="T86" fmla="*/ 0 w 359"/>
                      <a:gd name="T87" fmla="*/ 256 h 513"/>
                      <a:gd name="T88" fmla="*/ 13 w 359"/>
                      <a:gd name="T89" fmla="*/ 237 h 513"/>
                      <a:gd name="T90" fmla="*/ 21 w 359"/>
                      <a:gd name="T91" fmla="*/ 227 h 513"/>
                      <a:gd name="T92" fmla="*/ 19 w 359"/>
                      <a:gd name="T93" fmla="*/ 212 h 513"/>
                      <a:gd name="T94" fmla="*/ 25 w 359"/>
                      <a:gd name="T95" fmla="*/ 206 h 513"/>
                      <a:gd name="T96" fmla="*/ 31 w 359"/>
                      <a:gd name="T97" fmla="*/ 212 h 513"/>
                      <a:gd name="T98" fmla="*/ 43 w 359"/>
                      <a:gd name="T99" fmla="*/ 197 h 513"/>
                      <a:gd name="T100" fmla="*/ 41 w 359"/>
                      <a:gd name="T101" fmla="*/ 122 h 513"/>
                      <a:gd name="T102" fmla="*/ 16 w 359"/>
                      <a:gd name="T103" fmla="*/ 93 h 513"/>
                      <a:gd name="T104" fmla="*/ 9 w 359"/>
                      <a:gd name="T105" fmla="*/ 93 h 513"/>
                      <a:gd name="T106" fmla="*/ 9 w 359"/>
                      <a:gd name="T107" fmla="*/ 74 h 513"/>
                      <a:gd name="T108" fmla="*/ 21 w 359"/>
                      <a:gd name="T109" fmla="*/ 55 h 513"/>
                      <a:gd name="T110" fmla="*/ 35 w 359"/>
                      <a:gd name="T111" fmla="*/ 49 h 513"/>
                      <a:gd name="T112" fmla="*/ 28 w 359"/>
                      <a:gd name="T113" fmla="*/ 20 h 513"/>
                      <a:gd name="T114" fmla="*/ 54 w 359"/>
                      <a:gd name="T11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513">
                        <a:moveTo>
                          <a:pt x="54" y="0"/>
                        </a:moveTo>
                        <a:lnTo>
                          <a:pt x="87" y="5"/>
                        </a:lnTo>
                        <a:lnTo>
                          <a:pt x="85" y="20"/>
                        </a:lnTo>
                        <a:lnTo>
                          <a:pt x="139" y="23"/>
                        </a:lnTo>
                        <a:lnTo>
                          <a:pt x="139" y="55"/>
                        </a:lnTo>
                        <a:lnTo>
                          <a:pt x="159" y="68"/>
                        </a:lnTo>
                        <a:lnTo>
                          <a:pt x="158" y="84"/>
                        </a:lnTo>
                        <a:lnTo>
                          <a:pt x="213" y="114"/>
                        </a:lnTo>
                        <a:lnTo>
                          <a:pt x="231" y="105"/>
                        </a:lnTo>
                        <a:lnTo>
                          <a:pt x="253" y="120"/>
                        </a:lnTo>
                        <a:lnTo>
                          <a:pt x="268" y="109"/>
                        </a:lnTo>
                        <a:lnTo>
                          <a:pt x="295" y="127"/>
                        </a:lnTo>
                        <a:lnTo>
                          <a:pt x="301" y="144"/>
                        </a:lnTo>
                        <a:lnTo>
                          <a:pt x="323" y="159"/>
                        </a:lnTo>
                        <a:lnTo>
                          <a:pt x="317" y="183"/>
                        </a:lnTo>
                        <a:lnTo>
                          <a:pt x="305" y="230"/>
                        </a:lnTo>
                        <a:lnTo>
                          <a:pt x="290" y="235"/>
                        </a:lnTo>
                        <a:lnTo>
                          <a:pt x="239" y="237"/>
                        </a:lnTo>
                        <a:lnTo>
                          <a:pt x="231" y="247"/>
                        </a:lnTo>
                        <a:lnTo>
                          <a:pt x="236" y="260"/>
                        </a:lnTo>
                        <a:lnTo>
                          <a:pt x="236" y="296"/>
                        </a:lnTo>
                        <a:lnTo>
                          <a:pt x="253" y="312"/>
                        </a:lnTo>
                        <a:lnTo>
                          <a:pt x="257" y="327"/>
                        </a:lnTo>
                        <a:lnTo>
                          <a:pt x="277" y="350"/>
                        </a:lnTo>
                        <a:lnTo>
                          <a:pt x="286" y="375"/>
                        </a:lnTo>
                        <a:lnTo>
                          <a:pt x="275" y="391"/>
                        </a:lnTo>
                        <a:lnTo>
                          <a:pt x="281" y="434"/>
                        </a:lnTo>
                        <a:lnTo>
                          <a:pt x="296" y="428"/>
                        </a:lnTo>
                        <a:lnTo>
                          <a:pt x="305" y="433"/>
                        </a:lnTo>
                        <a:lnTo>
                          <a:pt x="311" y="449"/>
                        </a:lnTo>
                        <a:lnTo>
                          <a:pt x="332" y="455"/>
                        </a:lnTo>
                        <a:lnTo>
                          <a:pt x="359" y="478"/>
                        </a:lnTo>
                        <a:lnTo>
                          <a:pt x="337" y="503"/>
                        </a:lnTo>
                        <a:lnTo>
                          <a:pt x="311" y="513"/>
                        </a:lnTo>
                        <a:lnTo>
                          <a:pt x="250" y="490"/>
                        </a:lnTo>
                        <a:lnTo>
                          <a:pt x="233" y="465"/>
                        </a:lnTo>
                        <a:lnTo>
                          <a:pt x="224" y="440"/>
                        </a:lnTo>
                        <a:lnTo>
                          <a:pt x="174" y="423"/>
                        </a:lnTo>
                        <a:lnTo>
                          <a:pt x="154" y="423"/>
                        </a:lnTo>
                        <a:lnTo>
                          <a:pt x="148" y="400"/>
                        </a:lnTo>
                        <a:lnTo>
                          <a:pt x="112" y="344"/>
                        </a:lnTo>
                        <a:lnTo>
                          <a:pt x="25" y="283"/>
                        </a:lnTo>
                        <a:lnTo>
                          <a:pt x="4" y="295"/>
                        </a:lnTo>
                        <a:lnTo>
                          <a:pt x="0" y="256"/>
                        </a:lnTo>
                        <a:lnTo>
                          <a:pt x="13" y="237"/>
                        </a:lnTo>
                        <a:lnTo>
                          <a:pt x="21" y="227"/>
                        </a:lnTo>
                        <a:lnTo>
                          <a:pt x="19" y="212"/>
                        </a:lnTo>
                        <a:lnTo>
                          <a:pt x="25" y="206"/>
                        </a:lnTo>
                        <a:lnTo>
                          <a:pt x="31" y="212"/>
                        </a:lnTo>
                        <a:lnTo>
                          <a:pt x="43" y="197"/>
                        </a:lnTo>
                        <a:lnTo>
                          <a:pt x="41" y="122"/>
                        </a:lnTo>
                        <a:lnTo>
                          <a:pt x="16" y="93"/>
                        </a:lnTo>
                        <a:lnTo>
                          <a:pt x="9" y="93"/>
                        </a:lnTo>
                        <a:lnTo>
                          <a:pt x="9" y="74"/>
                        </a:lnTo>
                        <a:lnTo>
                          <a:pt x="21" y="55"/>
                        </a:lnTo>
                        <a:lnTo>
                          <a:pt x="35" y="49"/>
                        </a:lnTo>
                        <a:lnTo>
                          <a:pt x="28" y="20"/>
                        </a:lnTo>
                        <a:lnTo>
                          <a:pt x="5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9" name="Freeform 25">
                    <a:extLst>
                      <a:ext uri="{FF2B5EF4-FFF2-40B4-BE49-F238E27FC236}">
                        <a16:creationId xmlns:a16="http://schemas.microsoft.com/office/drawing/2014/main" id="{AD020563-CB46-4A47-8EEC-16B37181B7E6}"/>
                      </a:ext>
                    </a:extLst>
                  </p:cNvPr>
                  <p:cNvSpPr>
                    <a:spLocks/>
                  </p:cNvSpPr>
                  <p:nvPr/>
                </p:nvSpPr>
                <p:spPr bwMode="auto">
                  <a:xfrm>
                    <a:off x="3736976" y="3659188"/>
                    <a:ext cx="127000" cy="68263"/>
                  </a:xfrm>
                  <a:custGeom>
                    <a:avLst/>
                    <a:gdLst>
                      <a:gd name="T0" fmla="*/ 7 w 80"/>
                      <a:gd name="T1" fmla="*/ 0 h 43"/>
                      <a:gd name="T2" fmla="*/ 14 w 80"/>
                      <a:gd name="T3" fmla="*/ 2 h 43"/>
                      <a:gd name="T4" fmla="*/ 19 w 80"/>
                      <a:gd name="T5" fmla="*/ 6 h 43"/>
                      <a:gd name="T6" fmla="*/ 16 w 80"/>
                      <a:gd name="T7" fmla="*/ 11 h 43"/>
                      <a:gd name="T8" fmla="*/ 17 w 80"/>
                      <a:gd name="T9" fmla="*/ 17 h 43"/>
                      <a:gd name="T10" fmla="*/ 36 w 80"/>
                      <a:gd name="T11" fmla="*/ 11 h 43"/>
                      <a:gd name="T12" fmla="*/ 61 w 80"/>
                      <a:gd name="T13" fmla="*/ 26 h 43"/>
                      <a:gd name="T14" fmla="*/ 78 w 80"/>
                      <a:gd name="T15" fmla="*/ 33 h 43"/>
                      <a:gd name="T16" fmla="*/ 80 w 80"/>
                      <a:gd name="T17" fmla="*/ 37 h 43"/>
                      <a:gd name="T18" fmla="*/ 69 w 80"/>
                      <a:gd name="T19" fmla="*/ 43 h 43"/>
                      <a:gd name="T20" fmla="*/ 31 w 80"/>
                      <a:gd name="T21" fmla="*/ 27 h 43"/>
                      <a:gd name="T22" fmla="*/ 17 w 80"/>
                      <a:gd name="T23" fmla="*/ 28 h 43"/>
                      <a:gd name="T24" fmla="*/ 0 w 80"/>
                      <a:gd name="T25" fmla="*/ 15 h 43"/>
                      <a:gd name="T26" fmla="*/ 7 w 80"/>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7" y="0"/>
                        </a:moveTo>
                        <a:lnTo>
                          <a:pt x="14" y="2"/>
                        </a:lnTo>
                        <a:lnTo>
                          <a:pt x="19" y="6"/>
                        </a:lnTo>
                        <a:lnTo>
                          <a:pt x="16" y="11"/>
                        </a:lnTo>
                        <a:lnTo>
                          <a:pt x="17" y="17"/>
                        </a:lnTo>
                        <a:lnTo>
                          <a:pt x="36" y="11"/>
                        </a:lnTo>
                        <a:lnTo>
                          <a:pt x="61" y="26"/>
                        </a:lnTo>
                        <a:lnTo>
                          <a:pt x="78" y="33"/>
                        </a:lnTo>
                        <a:lnTo>
                          <a:pt x="80" y="37"/>
                        </a:lnTo>
                        <a:lnTo>
                          <a:pt x="69" y="43"/>
                        </a:lnTo>
                        <a:lnTo>
                          <a:pt x="31" y="27"/>
                        </a:lnTo>
                        <a:lnTo>
                          <a:pt x="17" y="28"/>
                        </a:lnTo>
                        <a:lnTo>
                          <a:pt x="0" y="15"/>
                        </a:lnTo>
                        <a:lnTo>
                          <a:pt x="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0" name="Freeform 26">
                    <a:extLst>
                      <a:ext uri="{FF2B5EF4-FFF2-40B4-BE49-F238E27FC236}">
                        <a16:creationId xmlns:a16="http://schemas.microsoft.com/office/drawing/2014/main" id="{B917DD4F-7DB5-4948-9161-568530B103FB}"/>
                      </a:ext>
                    </a:extLst>
                  </p:cNvPr>
                  <p:cNvSpPr>
                    <a:spLocks/>
                  </p:cNvSpPr>
                  <p:nvPr/>
                </p:nvSpPr>
                <p:spPr bwMode="auto">
                  <a:xfrm>
                    <a:off x="3800476" y="3786188"/>
                    <a:ext cx="103188" cy="149225"/>
                  </a:xfrm>
                  <a:custGeom>
                    <a:avLst/>
                    <a:gdLst>
                      <a:gd name="T0" fmla="*/ 0 w 65"/>
                      <a:gd name="T1" fmla="*/ 0 h 94"/>
                      <a:gd name="T2" fmla="*/ 50 w 65"/>
                      <a:gd name="T3" fmla="*/ 47 h 94"/>
                      <a:gd name="T4" fmla="*/ 65 w 65"/>
                      <a:gd name="T5" fmla="*/ 69 h 94"/>
                      <a:gd name="T6" fmla="*/ 60 w 65"/>
                      <a:gd name="T7" fmla="*/ 87 h 94"/>
                      <a:gd name="T8" fmla="*/ 54 w 65"/>
                      <a:gd name="T9" fmla="*/ 94 h 94"/>
                      <a:gd name="T10" fmla="*/ 0 w 65"/>
                      <a:gd name="T11" fmla="*/ 17 h 94"/>
                      <a:gd name="T12" fmla="*/ 0 w 6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65" h="94">
                        <a:moveTo>
                          <a:pt x="0" y="0"/>
                        </a:moveTo>
                        <a:lnTo>
                          <a:pt x="50" y="47"/>
                        </a:lnTo>
                        <a:lnTo>
                          <a:pt x="65" y="69"/>
                        </a:lnTo>
                        <a:lnTo>
                          <a:pt x="60" y="87"/>
                        </a:lnTo>
                        <a:lnTo>
                          <a:pt x="54" y="94"/>
                        </a:lnTo>
                        <a:lnTo>
                          <a:pt x="0" y="17"/>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95" name="Freeform 27">
                  <a:extLst>
                    <a:ext uri="{FF2B5EF4-FFF2-40B4-BE49-F238E27FC236}">
                      <a16:creationId xmlns:a16="http://schemas.microsoft.com/office/drawing/2014/main" id="{E0CEEC37-00E7-464D-8E82-E6E59EAA0249}"/>
                    </a:ext>
                  </a:extLst>
                </p:cNvPr>
                <p:cNvSpPr>
                  <a:spLocks/>
                </p:cNvSpPr>
                <p:nvPr/>
              </p:nvSpPr>
              <p:spPr bwMode="auto">
                <a:xfrm>
                  <a:off x="4246563" y="3725863"/>
                  <a:ext cx="604838" cy="617538"/>
                </a:xfrm>
                <a:custGeom>
                  <a:avLst/>
                  <a:gdLst>
                    <a:gd name="T0" fmla="*/ 352 w 381"/>
                    <a:gd name="T1" fmla="*/ 0 h 389"/>
                    <a:gd name="T2" fmla="*/ 352 w 381"/>
                    <a:gd name="T3" fmla="*/ 15 h 389"/>
                    <a:gd name="T4" fmla="*/ 376 w 381"/>
                    <a:gd name="T5" fmla="*/ 47 h 389"/>
                    <a:gd name="T6" fmla="*/ 381 w 381"/>
                    <a:gd name="T7" fmla="*/ 64 h 389"/>
                    <a:gd name="T8" fmla="*/ 375 w 381"/>
                    <a:gd name="T9" fmla="*/ 77 h 389"/>
                    <a:gd name="T10" fmla="*/ 357 w 381"/>
                    <a:gd name="T11" fmla="*/ 78 h 389"/>
                    <a:gd name="T12" fmla="*/ 352 w 381"/>
                    <a:gd name="T13" fmla="*/ 127 h 389"/>
                    <a:gd name="T14" fmla="*/ 319 w 381"/>
                    <a:gd name="T15" fmla="*/ 146 h 389"/>
                    <a:gd name="T16" fmla="*/ 304 w 381"/>
                    <a:gd name="T17" fmla="*/ 171 h 389"/>
                    <a:gd name="T18" fmla="*/ 265 w 381"/>
                    <a:gd name="T19" fmla="*/ 228 h 389"/>
                    <a:gd name="T20" fmla="*/ 234 w 381"/>
                    <a:gd name="T21" fmla="*/ 267 h 389"/>
                    <a:gd name="T22" fmla="*/ 204 w 381"/>
                    <a:gd name="T23" fmla="*/ 290 h 389"/>
                    <a:gd name="T24" fmla="*/ 197 w 381"/>
                    <a:gd name="T25" fmla="*/ 350 h 389"/>
                    <a:gd name="T26" fmla="*/ 175 w 381"/>
                    <a:gd name="T27" fmla="*/ 374 h 389"/>
                    <a:gd name="T28" fmla="*/ 145 w 381"/>
                    <a:gd name="T29" fmla="*/ 376 h 389"/>
                    <a:gd name="T30" fmla="*/ 128 w 381"/>
                    <a:gd name="T31" fmla="*/ 389 h 389"/>
                    <a:gd name="T32" fmla="*/ 101 w 381"/>
                    <a:gd name="T33" fmla="*/ 366 h 389"/>
                    <a:gd name="T34" fmla="*/ 80 w 381"/>
                    <a:gd name="T35" fmla="*/ 360 h 389"/>
                    <a:gd name="T36" fmla="*/ 74 w 381"/>
                    <a:gd name="T37" fmla="*/ 344 h 389"/>
                    <a:gd name="T38" fmla="*/ 65 w 381"/>
                    <a:gd name="T39" fmla="*/ 339 h 389"/>
                    <a:gd name="T40" fmla="*/ 50 w 381"/>
                    <a:gd name="T41" fmla="*/ 345 h 389"/>
                    <a:gd name="T42" fmla="*/ 44 w 381"/>
                    <a:gd name="T43" fmla="*/ 302 h 389"/>
                    <a:gd name="T44" fmla="*/ 55 w 381"/>
                    <a:gd name="T45" fmla="*/ 286 h 389"/>
                    <a:gd name="T46" fmla="*/ 46 w 381"/>
                    <a:gd name="T47" fmla="*/ 261 h 389"/>
                    <a:gd name="T48" fmla="*/ 26 w 381"/>
                    <a:gd name="T49" fmla="*/ 238 h 389"/>
                    <a:gd name="T50" fmla="*/ 22 w 381"/>
                    <a:gd name="T51" fmla="*/ 223 h 389"/>
                    <a:gd name="T52" fmla="*/ 5 w 381"/>
                    <a:gd name="T53" fmla="*/ 207 h 389"/>
                    <a:gd name="T54" fmla="*/ 5 w 381"/>
                    <a:gd name="T55" fmla="*/ 171 h 389"/>
                    <a:gd name="T56" fmla="*/ 0 w 381"/>
                    <a:gd name="T57" fmla="*/ 158 h 389"/>
                    <a:gd name="T58" fmla="*/ 8 w 381"/>
                    <a:gd name="T59" fmla="*/ 148 h 389"/>
                    <a:gd name="T60" fmla="*/ 59 w 381"/>
                    <a:gd name="T61" fmla="*/ 146 h 389"/>
                    <a:gd name="T62" fmla="*/ 74 w 381"/>
                    <a:gd name="T63" fmla="*/ 141 h 389"/>
                    <a:gd name="T64" fmla="*/ 86 w 381"/>
                    <a:gd name="T65" fmla="*/ 94 h 389"/>
                    <a:gd name="T66" fmla="*/ 92 w 381"/>
                    <a:gd name="T67" fmla="*/ 70 h 389"/>
                    <a:gd name="T68" fmla="*/ 126 w 381"/>
                    <a:gd name="T69" fmla="*/ 26 h 389"/>
                    <a:gd name="T70" fmla="*/ 180 w 381"/>
                    <a:gd name="T71" fmla="*/ 13 h 389"/>
                    <a:gd name="T72" fmla="*/ 200 w 381"/>
                    <a:gd name="T73" fmla="*/ 25 h 389"/>
                    <a:gd name="T74" fmla="*/ 248 w 381"/>
                    <a:gd name="T75" fmla="*/ 26 h 389"/>
                    <a:gd name="T76" fmla="*/ 249 w 381"/>
                    <a:gd name="T77" fmla="*/ 13 h 389"/>
                    <a:gd name="T78" fmla="*/ 260 w 381"/>
                    <a:gd name="T79" fmla="*/ 1 h 389"/>
                    <a:gd name="T80" fmla="*/ 281 w 381"/>
                    <a:gd name="T81" fmla="*/ 20 h 389"/>
                    <a:gd name="T82" fmla="*/ 336 w 381"/>
                    <a:gd name="T83" fmla="*/ 1 h 389"/>
                    <a:gd name="T84" fmla="*/ 352 w 381"/>
                    <a:gd name="T8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389">
                      <a:moveTo>
                        <a:pt x="352" y="0"/>
                      </a:moveTo>
                      <a:lnTo>
                        <a:pt x="352" y="15"/>
                      </a:lnTo>
                      <a:lnTo>
                        <a:pt x="376" y="47"/>
                      </a:lnTo>
                      <a:lnTo>
                        <a:pt x="381" y="64"/>
                      </a:lnTo>
                      <a:lnTo>
                        <a:pt x="375" y="77"/>
                      </a:lnTo>
                      <a:lnTo>
                        <a:pt x="357" y="78"/>
                      </a:lnTo>
                      <a:lnTo>
                        <a:pt x="352" y="127"/>
                      </a:lnTo>
                      <a:lnTo>
                        <a:pt x="319" y="146"/>
                      </a:lnTo>
                      <a:lnTo>
                        <a:pt x="304" y="171"/>
                      </a:lnTo>
                      <a:lnTo>
                        <a:pt x="265" y="228"/>
                      </a:lnTo>
                      <a:lnTo>
                        <a:pt x="234" y="267"/>
                      </a:lnTo>
                      <a:lnTo>
                        <a:pt x="204" y="290"/>
                      </a:lnTo>
                      <a:lnTo>
                        <a:pt x="197" y="350"/>
                      </a:lnTo>
                      <a:lnTo>
                        <a:pt x="175" y="374"/>
                      </a:lnTo>
                      <a:lnTo>
                        <a:pt x="145" y="376"/>
                      </a:lnTo>
                      <a:lnTo>
                        <a:pt x="128" y="389"/>
                      </a:lnTo>
                      <a:lnTo>
                        <a:pt x="101" y="366"/>
                      </a:lnTo>
                      <a:lnTo>
                        <a:pt x="80" y="360"/>
                      </a:lnTo>
                      <a:lnTo>
                        <a:pt x="74" y="344"/>
                      </a:lnTo>
                      <a:lnTo>
                        <a:pt x="65" y="339"/>
                      </a:lnTo>
                      <a:lnTo>
                        <a:pt x="50" y="345"/>
                      </a:lnTo>
                      <a:lnTo>
                        <a:pt x="44" y="302"/>
                      </a:lnTo>
                      <a:lnTo>
                        <a:pt x="55" y="286"/>
                      </a:lnTo>
                      <a:lnTo>
                        <a:pt x="46" y="261"/>
                      </a:lnTo>
                      <a:lnTo>
                        <a:pt x="26" y="238"/>
                      </a:lnTo>
                      <a:lnTo>
                        <a:pt x="22" y="223"/>
                      </a:lnTo>
                      <a:lnTo>
                        <a:pt x="5" y="207"/>
                      </a:lnTo>
                      <a:lnTo>
                        <a:pt x="5" y="171"/>
                      </a:lnTo>
                      <a:lnTo>
                        <a:pt x="0" y="158"/>
                      </a:lnTo>
                      <a:lnTo>
                        <a:pt x="8" y="148"/>
                      </a:lnTo>
                      <a:lnTo>
                        <a:pt x="59" y="146"/>
                      </a:lnTo>
                      <a:lnTo>
                        <a:pt x="74" y="141"/>
                      </a:lnTo>
                      <a:lnTo>
                        <a:pt x="86" y="94"/>
                      </a:lnTo>
                      <a:lnTo>
                        <a:pt x="92" y="70"/>
                      </a:lnTo>
                      <a:lnTo>
                        <a:pt x="126" y="26"/>
                      </a:lnTo>
                      <a:lnTo>
                        <a:pt x="180" y="13"/>
                      </a:lnTo>
                      <a:lnTo>
                        <a:pt x="200" y="25"/>
                      </a:lnTo>
                      <a:lnTo>
                        <a:pt x="248" y="26"/>
                      </a:lnTo>
                      <a:lnTo>
                        <a:pt x="249" y="13"/>
                      </a:lnTo>
                      <a:lnTo>
                        <a:pt x="260" y="1"/>
                      </a:lnTo>
                      <a:lnTo>
                        <a:pt x="281" y="20"/>
                      </a:lnTo>
                      <a:lnTo>
                        <a:pt x="336" y="1"/>
                      </a:lnTo>
                      <a:lnTo>
                        <a:pt x="35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6" name="Freeform 87">
                  <a:extLst>
                    <a:ext uri="{FF2B5EF4-FFF2-40B4-BE49-F238E27FC236}">
                      <a16:creationId xmlns:a16="http://schemas.microsoft.com/office/drawing/2014/main" id="{320CB0B5-95B5-4B29-BE15-CF08C1A2F5B9}"/>
                    </a:ext>
                  </a:extLst>
                </p:cNvPr>
                <p:cNvSpPr>
                  <a:spLocks/>
                </p:cNvSpPr>
                <p:nvPr/>
              </p:nvSpPr>
              <p:spPr bwMode="auto">
                <a:xfrm>
                  <a:off x="3471863" y="3138488"/>
                  <a:ext cx="692150" cy="501650"/>
                </a:xfrm>
                <a:custGeom>
                  <a:avLst/>
                  <a:gdLst>
                    <a:gd name="T0" fmla="*/ 253 w 436"/>
                    <a:gd name="T1" fmla="*/ 0 h 316"/>
                    <a:gd name="T2" fmla="*/ 270 w 436"/>
                    <a:gd name="T3" fmla="*/ 12 h 316"/>
                    <a:gd name="T4" fmla="*/ 287 w 436"/>
                    <a:gd name="T5" fmla="*/ 19 h 316"/>
                    <a:gd name="T6" fmla="*/ 293 w 436"/>
                    <a:gd name="T7" fmla="*/ 23 h 316"/>
                    <a:gd name="T8" fmla="*/ 313 w 436"/>
                    <a:gd name="T9" fmla="*/ 12 h 316"/>
                    <a:gd name="T10" fmla="*/ 336 w 436"/>
                    <a:gd name="T11" fmla="*/ 15 h 316"/>
                    <a:gd name="T12" fmla="*/ 416 w 436"/>
                    <a:gd name="T13" fmla="*/ 103 h 316"/>
                    <a:gd name="T14" fmla="*/ 412 w 436"/>
                    <a:gd name="T15" fmla="*/ 107 h 316"/>
                    <a:gd name="T16" fmla="*/ 395 w 436"/>
                    <a:gd name="T17" fmla="*/ 122 h 316"/>
                    <a:gd name="T18" fmla="*/ 409 w 436"/>
                    <a:gd name="T19" fmla="*/ 136 h 316"/>
                    <a:gd name="T20" fmla="*/ 436 w 436"/>
                    <a:gd name="T21" fmla="*/ 191 h 316"/>
                    <a:gd name="T22" fmla="*/ 424 w 436"/>
                    <a:gd name="T23" fmla="*/ 203 h 316"/>
                    <a:gd name="T24" fmla="*/ 429 w 436"/>
                    <a:gd name="T25" fmla="*/ 246 h 316"/>
                    <a:gd name="T26" fmla="*/ 411 w 436"/>
                    <a:gd name="T27" fmla="*/ 301 h 316"/>
                    <a:gd name="T28" fmla="*/ 396 w 436"/>
                    <a:gd name="T29" fmla="*/ 304 h 316"/>
                    <a:gd name="T30" fmla="*/ 342 w 436"/>
                    <a:gd name="T31" fmla="*/ 301 h 316"/>
                    <a:gd name="T32" fmla="*/ 344 w 436"/>
                    <a:gd name="T33" fmla="*/ 286 h 316"/>
                    <a:gd name="T34" fmla="*/ 311 w 436"/>
                    <a:gd name="T35" fmla="*/ 281 h 316"/>
                    <a:gd name="T36" fmla="*/ 285 w 436"/>
                    <a:gd name="T37" fmla="*/ 301 h 316"/>
                    <a:gd name="T38" fmla="*/ 258 w 436"/>
                    <a:gd name="T39" fmla="*/ 306 h 316"/>
                    <a:gd name="T40" fmla="*/ 258 w 436"/>
                    <a:gd name="T41" fmla="*/ 316 h 316"/>
                    <a:gd name="T42" fmla="*/ 245 w 436"/>
                    <a:gd name="T43" fmla="*/ 310 h 316"/>
                    <a:gd name="T44" fmla="*/ 233 w 436"/>
                    <a:gd name="T45" fmla="*/ 299 h 316"/>
                    <a:gd name="T46" fmla="*/ 224 w 436"/>
                    <a:gd name="T47" fmla="*/ 307 h 316"/>
                    <a:gd name="T48" fmla="*/ 167 w 436"/>
                    <a:gd name="T49" fmla="*/ 275 h 316"/>
                    <a:gd name="T50" fmla="*/ 144 w 436"/>
                    <a:gd name="T51" fmla="*/ 265 h 316"/>
                    <a:gd name="T52" fmla="*/ 98 w 436"/>
                    <a:gd name="T53" fmla="*/ 234 h 316"/>
                    <a:gd name="T54" fmla="*/ 83 w 436"/>
                    <a:gd name="T55" fmla="*/ 188 h 316"/>
                    <a:gd name="T56" fmla="*/ 0 w 436"/>
                    <a:gd name="T57" fmla="*/ 96 h 316"/>
                    <a:gd name="T58" fmla="*/ 6 w 436"/>
                    <a:gd name="T59" fmla="*/ 79 h 316"/>
                    <a:gd name="T60" fmla="*/ 26 w 436"/>
                    <a:gd name="T61" fmla="*/ 53 h 316"/>
                    <a:gd name="T62" fmla="*/ 35 w 436"/>
                    <a:gd name="T63" fmla="*/ 19 h 316"/>
                    <a:gd name="T64" fmla="*/ 56 w 436"/>
                    <a:gd name="T65" fmla="*/ 20 h 316"/>
                    <a:gd name="T66" fmla="*/ 113 w 436"/>
                    <a:gd name="T67" fmla="*/ 62 h 316"/>
                    <a:gd name="T68" fmla="*/ 158 w 436"/>
                    <a:gd name="T69" fmla="*/ 71 h 316"/>
                    <a:gd name="T70" fmla="*/ 172 w 436"/>
                    <a:gd name="T71" fmla="*/ 64 h 316"/>
                    <a:gd name="T72" fmla="*/ 171 w 436"/>
                    <a:gd name="T73" fmla="*/ 24 h 316"/>
                    <a:gd name="T74" fmla="*/ 183 w 436"/>
                    <a:gd name="T75" fmla="*/ 13 h 316"/>
                    <a:gd name="T76" fmla="*/ 187 w 436"/>
                    <a:gd name="T77" fmla="*/ 15 h 316"/>
                    <a:gd name="T78" fmla="*/ 189 w 436"/>
                    <a:gd name="T79" fmla="*/ 34 h 316"/>
                    <a:gd name="T80" fmla="*/ 201 w 436"/>
                    <a:gd name="T81" fmla="*/ 48 h 316"/>
                    <a:gd name="T82" fmla="*/ 212 w 436"/>
                    <a:gd name="T83" fmla="*/ 47 h 316"/>
                    <a:gd name="T84" fmla="*/ 242 w 436"/>
                    <a:gd name="T85" fmla="*/ 3 h 316"/>
                    <a:gd name="T86" fmla="*/ 253 w 436"/>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16">
                      <a:moveTo>
                        <a:pt x="253" y="0"/>
                      </a:moveTo>
                      <a:lnTo>
                        <a:pt x="270" y="12"/>
                      </a:lnTo>
                      <a:lnTo>
                        <a:pt x="287" y="19"/>
                      </a:lnTo>
                      <a:lnTo>
                        <a:pt x="293" y="23"/>
                      </a:lnTo>
                      <a:lnTo>
                        <a:pt x="313" y="12"/>
                      </a:lnTo>
                      <a:lnTo>
                        <a:pt x="336" y="15"/>
                      </a:lnTo>
                      <a:lnTo>
                        <a:pt x="416" y="103"/>
                      </a:lnTo>
                      <a:lnTo>
                        <a:pt x="412" y="107"/>
                      </a:lnTo>
                      <a:lnTo>
                        <a:pt x="395" y="122"/>
                      </a:lnTo>
                      <a:lnTo>
                        <a:pt x="409" y="136"/>
                      </a:lnTo>
                      <a:lnTo>
                        <a:pt x="436" y="191"/>
                      </a:lnTo>
                      <a:lnTo>
                        <a:pt x="424" y="203"/>
                      </a:lnTo>
                      <a:lnTo>
                        <a:pt x="429" y="246"/>
                      </a:lnTo>
                      <a:lnTo>
                        <a:pt x="411" y="301"/>
                      </a:lnTo>
                      <a:lnTo>
                        <a:pt x="396" y="304"/>
                      </a:lnTo>
                      <a:lnTo>
                        <a:pt x="342" y="301"/>
                      </a:lnTo>
                      <a:lnTo>
                        <a:pt x="344" y="286"/>
                      </a:lnTo>
                      <a:lnTo>
                        <a:pt x="311" y="281"/>
                      </a:lnTo>
                      <a:lnTo>
                        <a:pt x="285" y="301"/>
                      </a:lnTo>
                      <a:lnTo>
                        <a:pt x="258" y="306"/>
                      </a:lnTo>
                      <a:lnTo>
                        <a:pt x="258" y="316"/>
                      </a:lnTo>
                      <a:lnTo>
                        <a:pt x="245" y="310"/>
                      </a:lnTo>
                      <a:lnTo>
                        <a:pt x="233" y="299"/>
                      </a:lnTo>
                      <a:lnTo>
                        <a:pt x="224" y="307"/>
                      </a:lnTo>
                      <a:lnTo>
                        <a:pt x="167" y="275"/>
                      </a:lnTo>
                      <a:lnTo>
                        <a:pt x="144" y="265"/>
                      </a:lnTo>
                      <a:lnTo>
                        <a:pt x="98" y="234"/>
                      </a:lnTo>
                      <a:lnTo>
                        <a:pt x="83" y="188"/>
                      </a:lnTo>
                      <a:lnTo>
                        <a:pt x="0" y="96"/>
                      </a:lnTo>
                      <a:lnTo>
                        <a:pt x="6" y="79"/>
                      </a:lnTo>
                      <a:lnTo>
                        <a:pt x="26" y="53"/>
                      </a:lnTo>
                      <a:lnTo>
                        <a:pt x="35" y="19"/>
                      </a:lnTo>
                      <a:lnTo>
                        <a:pt x="56" y="20"/>
                      </a:lnTo>
                      <a:lnTo>
                        <a:pt x="113" y="62"/>
                      </a:lnTo>
                      <a:lnTo>
                        <a:pt x="158" y="71"/>
                      </a:lnTo>
                      <a:lnTo>
                        <a:pt x="172" y="64"/>
                      </a:lnTo>
                      <a:lnTo>
                        <a:pt x="171" y="24"/>
                      </a:lnTo>
                      <a:lnTo>
                        <a:pt x="183" y="13"/>
                      </a:lnTo>
                      <a:lnTo>
                        <a:pt x="187" y="15"/>
                      </a:lnTo>
                      <a:lnTo>
                        <a:pt x="189" y="34"/>
                      </a:lnTo>
                      <a:lnTo>
                        <a:pt x="201" y="48"/>
                      </a:lnTo>
                      <a:lnTo>
                        <a:pt x="212" y="47"/>
                      </a:lnTo>
                      <a:lnTo>
                        <a:pt x="242" y="3"/>
                      </a:lnTo>
                      <a:lnTo>
                        <a:pt x="25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7" name="Freeform 90">
                  <a:extLst>
                    <a:ext uri="{FF2B5EF4-FFF2-40B4-BE49-F238E27FC236}">
                      <a16:creationId xmlns:a16="http://schemas.microsoft.com/office/drawing/2014/main" id="{27550E02-B359-40D7-A0DB-382BF1CE0177}"/>
                    </a:ext>
                  </a:extLst>
                </p:cNvPr>
                <p:cNvSpPr>
                  <a:spLocks/>
                </p:cNvSpPr>
                <p:nvPr/>
              </p:nvSpPr>
              <p:spPr bwMode="auto">
                <a:xfrm>
                  <a:off x="4217988" y="2195513"/>
                  <a:ext cx="571500" cy="600075"/>
                </a:xfrm>
                <a:custGeom>
                  <a:avLst/>
                  <a:gdLst>
                    <a:gd name="T0" fmla="*/ 217 w 360"/>
                    <a:gd name="T1" fmla="*/ 0 h 378"/>
                    <a:gd name="T2" fmla="*/ 222 w 360"/>
                    <a:gd name="T3" fmla="*/ 5 h 378"/>
                    <a:gd name="T4" fmla="*/ 231 w 360"/>
                    <a:gd name="T5" fmla="*/ 76 h 378"/>
                    <a:gd name="T6" fmla="*/ 275 w 360"/>
                    <a:gd name="T7" fmla="*/ 101 h 378"/>
                    <a:gd name="T8" fmla="*/ 299 w 360"/>
                    <a:gd name="T9" fmla="*/ 89 h 378"/>
                    <a:gd name="T10" fmla="*/ 304 w 360"/>
                    <a:gd name="T11" fmla="*/ 94 h 378"/>
                    <a:gd name="T12" fmla="*/ 304 w 360"/>
                    <a:gd name="T13" fmla="*/ 101 h 378"/>
                    <a:gd name="T14" fmla="*/ 319 w 360"/>
                    <a:gd name="T15" fmla="*/ 119 h 378"/>
                    <a:gd name="T16" fmla="*/ 337 w 360"/>
                    <a:gd name="T17" fmla="*/ 121 h 378"/>
                    <a:gd name="T18" fmla="*/ 354 w 360"/>
                    <a:gd name="T19" fmla="*/ 149 h 378"/>
                    <a:gd name="T20" fmla="*/ 344 w 360"/>
                    <a:gd name="T21" fmla="*/ 171 h 378"/>
                    <a:gd name="T22" fmla="*/ 344 w 360"/>
                    <a:gd name="T23" fmla="*/ 201 h 378"/>
                    <a:gd name="T24" fmla="*/ 360 w 360"/>
                    <a:gd name="T25" fmla="*/ 222 h 378"/>
                    <a:gd name="T26" fmla="*/ 357 w 360"/>
                    <a:gd name="T27" fmla="*/ 233 h 378"/>
                    <a:gd name="T28" fmla="*/ 337 w 360"/>
                    <a:gd name="T29" fmla="*/ 247 h 378"/>
                    <a:gd name="T30" fmla="*/ 335 w 360"/>
                    <a:gd name="T31" fmla="*/ 265 h 378"/>
                    <a:gd name="T32" fmla="*/ 314 w 360"/>
                    <a:gd name="T33" fmla="*/ 300 h 378"/>
                    <a:gd name="T34" fmla="*/ 296 w 360"/>
                    <a:gd name="T35" fmla="*/ 307 h 378"/>
                    <a:gd name="T36" fmla="*/ 296 w 360"/>
                    <a:gd name="T37" fmla="*/ 320 h 378"/>
                    <a:gd name="T38" fmla="*/ 226 w 360"/>
                    <a:gd name="T39" fmla="*/ 378 h 378"/>
                    <a:gd name="T40" fmla="*/ 193 w 360"/>
                    <a:gd name="T41" fmla="*/ 366 h 378"/>
                    <a:gd name="T42" fmla="*/ 181 w 360"/>
                    <a:gd name="T43" fmla="*/ 370 h 378"/>
                    <a:gd name="T44" fmla="*/ 122 w 360"/>
                    <a:gd name="T45" fmla="*/ 366 h 378"/>
                    <a:gd name="T46" fmla="*/ 94 w 360"/>
                    <a:gd name="T47" fmla="*/ 358 h 378"/>
                    <a:gd name="T48" fmla="*/ 64 w 360"/>
                    <a:gd name="T49" fmla="*/ 358 h 378"/>
                    <a:gd name="T50" fmla="*/ 63 w 360"/>
                    <a:gd name="T51" fmla="*/ 349 h 378"/>
                    <a:gd name="T52" fmla="*/ 75 w 360"/>
                    <a:gd name="T53" fmla="*/ 322 h 378"/>
                    <a:gd name="T54" fmla="*/ 26 w 360"/>
                    <a:gd name="T55" fmla="*/ 322 h 378"/>
                    <a:gd name="T56" fmla="*/ 0 w 360"/>
                    <a:gd name="T57" fmla="*/ 294 h 378"/>
                    <a:gd name="T58" fmla="*/ 11 w 360"/>
                    <a:gd name="T59" fmla="*/ 281 h 378"/>
                    <a:gd name="T60" fmla="*/ 15 w 360"/>
                    <a:gd name="T61" fmla="*/ 245 h 378"/>
                    <a:gd name="T62" fmla="*/ 42 w 360"/>
                    <a:gd name="T63" fmla="*/ 216 h 378"/>
                    <a:gd name="T64" fmla="*/ 35 w 360"/>
                    <a:gd name="T65" fmla="*/ 196 h 378"/>
                    <a:gd name="T66" fmla="*/ 53 w 360"/>
                    <a:gd name="T67" fmla="*/ 170 h 378"/>
                    <a:gd name="T68" fmla="*/ 54 w 360"/>
                    <a:gd name="T69" fmla="*/ 144 h 378"/>
                    <a:gd name="T70" fmla="*/ 78 w 360"/>
                    <a:gd name="T71" fmla="*/ 119 h 378"/>
                    <a:gd name="T72" fmla="*/ 75 w 360"/>
                    <a:gd name="T73" fmla="*/ 71 h 378"/>
                    <a:gd name="T74" fmla="*/ 102 w 360"/>
                    <a:gd name="T75" fmla="*/ 53 h 378"/>
                    <a:gd name="T76" fmla="*/ 136 w 360"/>
                    <a:gd name="T77" fmla="*/ 48 h 378"/>
                    <a:gd name="T78" fmla="*/ 166 w 360"/>
                    <a:gd name="T79" fmla="*/ 20 h 378"/>
                    <a:gd name="T80" fmla="*/ 194 w 360"/>
                    <a:gd name="T81" fmla="*/ 13 h 378"/>
                    <a:gd name="T82" fmla="*/ 217 w 360"/>
                    <a:gd name="T8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378">
                      <a:moveTo>
                        <a:pt x="217" y="0"/>
                      </a:moveTo>
                      <a:lnTo>
                        <a:pt x="222" y="5"/>
                      </a:lnTo>
                      <a:lnTo>
                        <a:pt x="231" y="76"/>
                      </a:lnTo>
                      <a:lnTo>
                        <a:pt x="275" y="101"/>
                      </a:lnTo>
                      <a:lnTo>
                        <a:pt x="299" y="89"/>
                      </a:lnTo>
                      <a:lnTo>
                        <a:pt x="304" y="94"/>
                      </a:lnTo>
                      <a:lnTo>
                        <a:pt x="304" y="101"/>
                      </a:lnTo>
                      <a:lnTo>
                        <a:pt x="319" y="119"/>
                      </a:lnTo>
                      <a:lnTo>
                        <a:pt x="337" y="121"/>
                      </a:lnTo>
                      <a:lnTo>
                        <a:pt x="354" y="149"/>
                      </a:lnTo>
                      <a:lnTo>
                        <a:pt x="344" y="171"/>
                      </a:lnTo>
                      <a:lnTo>
                        <a:pt x="344" y="201"/>
                      </a:lnTo>
                      <a:lnTo>
                        <a:pt x="360" y="222"/>
                      </a:lnTo>
                      <a:lnTo>
                        <a:pt x="357" y="233"/>
                      </a:lnTo>
                      <a:lnTo>
                        <a:pt x="337" y="247"/>
                      </a:lnTo>
                      <a:lnTo>
                        <a:pt x="335" y="265"/>
                      </a:lnTo>
                      <a:lnTo>
                        <a:pt x="314" y="300"/>
                      </a:lnTo>
                      <a:lnTo>
                        <a:pt x="296" y="307"/>
                      </a:lnTo>
                      <a:lnTo>
                        <a:pt x="296" y="320"/>
                      </a:lnTo>
                      <a:lnTo>
                        <a:pt x="226" y="378"/>
                      </a:lnTo>
                      <a:lnTo>
                        <a:pt x="193" y="366"/>
                      </a:lnTo>
                      <a:lnTo>
                        <a:pt x="181" y="370"/>
                      </a:lnTo>
                      <a:lnTo>
                        <a:pt x="122" y="366"/>
                      </a:lnTo>
                      <a:lnTo>
                        <a:pt x="94" y="358"/>
                      </a:lnTo>
                      <a:lnTo>
                        <a:pt x="64" y="358"/>
                      </a:lnTo>
                      <a:lnTo>
                        <a:pt x="63" y="349"/>
                      </a:lnTo>
                      <a:lnTo>
                        <a:pt x="75" y="322"/>
                      </a:lnTo>
                      <a:lnTo>
                        <a:pt x="26" y="322"/>
                      </a:lnTo>
                      <a:lnTo>
                        <a:pt x="0" y="294"/>
                      </a:lnTo>
                      <a:lnTo>
                        <a:pt x="11" y="281"/>
                      </a:lnTo>
                      <a:lnTo>
                        <a:pt x="15" y="245"/>
                      </a:lnTo>
                      <a:lnTo>
                        <a:pt x="42" y="216"/>
                      </a:lnTo>
                      <a:lnTo>
                        <a:pt x="35" y="196"/>
                      </a:lnTo>
                      <a:lnTo>
                        <a:pt x="53" y="170"/>
                      </a:lnTo>
                      <a:lnTo>
                        <a:pt x="54" y="144"/>
                      </a:lnTo>
                      <a:lnTo>
                        <a:pt x="78" y="119"/>
                      </a:lnTo>
                      <a:lnTo>
                        <a:pt x="75" y="71"/>
                      </a:lnTo>
                      <a:lnTo>
                        <a:pt x="102" y="53"/>
                      </a:lnTo>
                      <a:lnTo>
                        <a:pt x="136" y="48"/>
                      </a:lnTo>
                      <a:lnTo>
                        <a:pt x="166" y="20"/>
                      </a:lnTo>
                      <a:lnTo>
                        <a:pt x="194" y="13"/>
                      </a:lnTo>
                      <a:lnTo>
                        <a:pt x="21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8" name="Freeform 91">
                  <a:extLst>
                    <a:ext uri="{FF2B5EF4-FFF2-40B4-BE49-F238E27FC236}">
                      <a16:creationId xmlns:a16="http://schemas.microsoft.com/office/drawing/2014/main" id="{FCEF2FAC-9A03-4269-B639-AA14D171341F}"/>
                    </a:ext>
                  </a:extLst>
                </p:cNvPr>
                <p:cNvSpPr>
                  <a:spLocks/>
                </p:cNvSpPr>
                <p:nvPr/>
              </p:nvSpPr>
              <p:spPr bwMode="auto">
                <a:xfrm>
                  <a:off x="3873501" y="2162176"/>
                  <a:ext cx="506413" cy="541338"/>
                </a:xfrm>
                <a:custGeom>
                  <a:avLst/>
                  <a:gdLst>
                    <a:gd name="T0" fmla="*/ 265 w 319"/>
                    <a:gd name="T1" fmla="*/ 0 h 341"/>
                    <a:gd name="T2" fmla="*/ 285 w 319"/>
                    <a:gd name="T3" fmla="*/ 10 h 341"/>
                    <a:gd name="T4" fmla="*/ 292 w 319"/>
                    <a:gd name="T5" fmla="*/ 49 h 341"/>
                    <a:gd name="T6" fmla="*/ 317 w 319"/>
                    <a:gd name="T7" fmla="*/ 48 h 341"/>
                    <a:gd name="T8" fmla="*/ 319 w 319"/>
                    <a:gd name="T9" fmla="*/ 74 h 341"/>
                    <a:gd name="T10" fmla="*/ 292 w 319"/>
                    <a:gd name="T11" fmla="*/ 92 h 341"/>
                    <a:gd name="T12" fmla="*/ 295 w 319"/>
                    <a:gd name="T13" fmla="*/ 140 h 341"/>
                    <a:gd name="T14" fmla="*/ 271 w 319"/>
                    <a:gd name="T15" fmla="*/ 165 h 341"/>
                    <a:gd name="T16" fmla="*/ 270 w 319"/>
                    <a:gd name="T17" fmla="*/ 191 h 341"/>
                    <a:gd name="T18" fmla="*/ 252 w 319"/>
                    <a:gd name="T19" fmla="*/ 217 h 341"/>
                    <a:gd name="T20" fmla="*/ 259 w 319"/>
                    <a:gd name="T21" fmla="*/ 237 h 341"/>
                    <a:gd name="T22" fmla="*/ 232 w 319"/>
                    <a:gd name="T23" fmla="*/ 266 h 341"/>
                    <a:gd name="T24" fmla="*/ 228 w 319"/>
                    <a:gd name="T25" fmla="*/ 302 h 341"/>
                    <a:gd name="T26" fmla="*/ 217 w 319"/>
                    <a:gd name="T27" fmla="*/ 315 h 341"/>
                    <a:gd name="T28" fmla="*/ 208 w 319"/>
                    <a:gd name="T29" fmla="*/ 326 h 341"/>
                    <a:gd name="T30" fmla="*/ 151 w 319"/>
                    <a:gd name="T31" fmla="*/ 341 h 341"/>
                    <a:gd name="T32" fmla="*/ 102 w 319"/>
                    <a:gd name="T33" fmla="*/ 330 h 341"/>
                    <a:gd name="T34" fmla="*/ 3 w 319"/>
                    <a:gd name="T35" fmla="*/ 328 h 341"/>
                    <a:gd name="T36" fmla="*/ 0 w 319"/>
                    <a:gd name="T37" fmla="*/ 323 h 341"/>
                    <a:gd name="T38" fmla="*/ 23 w 319"/>
                    <a:gd name="T39" fmla="*/ 257 h 341"/>
                    <a:gd name="T40" fmla="*/ 60 w 319"/>
                    <a:gd name="T41" fmla="*/ 241 h 341"/>
                    <a:gd name="T42" fmla="*/ 67 w 319"/>
                    <a:gd name="T43" fmla="*/ 242 h 341"/>
                    <a:gd name="T44" fmla="*/ 72 w 319"/>
                    <a:gd name="T45" fmla="*/ 228 h 341"/>
                    <a:gd name="T46" fmla="*/ 62 w 319"/>
                    <a:gd name="T47" fmla="*/ 176 h 341"/>
                    <a:gd name="T48" fmla="*/ 45 w 319"/>
                    <a:gd name="T49" fmla="*/ 129 h 341"/>
                    <a:gd name="T50" fmla="*/ 58 w 319"/>
                    <a:gd name="T51" fmla="*/ 93 h 341"/>
                    <a:gd name="T52" fmla="*/ 55 w 319"/>
                    <a:gd name="T53" fmla="*/ 45 h 341"/>
                    <a:gd name="T54" fmla="*/ 58 w 319"/>
                    <a:gd name="T55" fmla="*/ 36 h 341"/>
                    <a:gd name="T56" fmla="*/ 108 w 319"/>
                    <a:gd name="T57" fmla="*/ 33 h 341"/>
                    <a:gd name="T58" fmla="*/ 113 w 319"/>
                    <a:gd name="T59" fmla="*/ 40 h 341"/>
                    <a:gd name="T60" fmla="*/ 131 w 319"/>
                    <a:gd name="T61" fmla="*/ 45 h 341"/>
                    <a:gd name="T62" fmla="*/ 197 w 319"/>
                    <a:gd name="T63" fmla="*/ 29 h 341"/>
                    <a:gd name="T64" fmla="*/ 250 w 319"/>
                    <a:gd name="T65" fmla="*/ 25 h 341"/>
                    <a:gd name="T66" fmla="*/ 265 w 319"/>
                    <a:gd name="T6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41">
                      <a:moveTo>
                        <a:pt x="265" y="0"/>
                      </a:moveTo>
                      <a:lnTo>
                        <a:pt x="285" y="10"/>
                      </a:lnTo>
                      <a:lnTo>
                        <a:pt x="292" y="49"/>
                      </a:lnTo>
                      <a:lnTo>
                        <a:pt x="317" y="48"/>
                      </a:lnTo>
                      <a:lnTo>
                        <a:pt x="319" y="74"/>
                      </a:lnTo>
                      <a:lnTo>
                        <a:pt x="292" y="92"/>
                      </a:lnTo>
                      <a:lnTo>
                        <a:pt x="295" y="140"/>
                      </a:lnTo>
                      <a:lnTo>
                        <a:pt x="271" y="165"/>
                      </a:lnTo>
                      <a:lnTo>
                        <a:pt x="270" y="191"/>
                      </a:lnTo>
                      <a:lnTo>
                        <a:pt x="252" y="217"/>
                      </a:lnTo>
                      <a:lnTo>
                        <a:pt x="259" y="237"/>
                      </a:lnTo>
                      <a:lnTo>
                        <a:pt x="232" y="266"/>
                      </a:lnTo>
                      <a:lnTo>
                        <a:pt x="228" y="302"/>
                      </a:lnTo>
                      <a:lnTo>
                        <a:pt x="217" y="315"/>
                      </a:lnTo>
                      <a:lnTo>
                        <a:pt x="208" y="326"/>
                      </a:lnTo>
                      <a:lnTo>
                        <a:pt x="151" y="341"/>
                      </a:lnTo>
                      <a:lnTo>
                        <a:pt x="102" y="330"/>
                      </a:lnTo>
                      <a:lnTo>
                        <a:pt x="3" y="328"/>
                      </a:lnTo>
                      <a:lnTo>
                        <a:pt x="0" y="323"/>
                      </a:lnTo>
                      <a:lnTo>
                        <a:pt x="23" y="257"/>
                      </a:lnTo>
                      <a:lnTo>
                        <a:pt x="60" y="241"/>
                      </a:lnTo>
                      <a:lnTo>
                        <a:pt x="67" y="242"/>
                      </a:lnTo>
                      <a:lnTo>
                        <a:pt x="72" y="228"/>
                      </a:lnTo>
                      <a:lnTo>
                        <a:pt x="62" y="176"/>
                      </a:lnTo>
                      <a:lnTo>
                        <a:pt x="45" y="129"/>
                      </a:lnTo>
                      <a:lnTo>
                        <a:pt x="58" y="93"/>
                      </a:lnTo>
                      <a:lnTo>
                        <a:pt x="55" y="45"/>
                      </a:lnTo>
                      <a:lnTo>
                        <a:pt x="58" y="36"/>
                      </a:lnTo>
                      <a:lnTo>
                        <a:pt x="108" y="33"/>
                      </a:lnTo>
                      <a:lnTo>
                        <a:pt x="113" y="40"/>
                      </a:lnTo>
                      <a:lnTo>
                        <a:pt x="131" y="45"/>
                      </a:lnTo>
                      <a:lnTo>
                        <a:pt x="197" y="29"/>
                      </a:lnTo>
                      <a:lnTo>
                        <a:pt x="250" y="25"/>
                      </a:lnTo>
                      <a:lnTo>
                        <a:pt x="26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9" name="Freeform 92">
                  <a:extLst>
                    <a:ext uri="{FF2B5EF4-FFF2-40B4-BE49-F238E27FC236}">
                      <a16:creationId xmlns:a16="http://schemas.microsoft.com/office/drawing/2014/main" id="{B2AD5DBE-3901-4604-B117-CDE0279CECA0}"/>
                    </a:ext>
                  </a:extLst>
                </p:cNvPr>
                <p:cNvSpPr>
                  <a:spLocks/>
                </p:cNvSpPr>
                <p:nvPr/>
              </p:nvSpPr>
              <p:spPr bwMode="auto">
                <a:xfrm>
                  <a:off x="3856038" y="2662238"/>
                  <a:ext cx="649288" cy="515938"/>
                </a:xfrm>
                <a:custGeom>
                  <a:avLst/>
                  <a:gdLst>
                    <a:gd name="T0" fmla="*/ 228 w 409"/>
                    <a:gd name="T1" fmla="*/ 0 h 325"/>
                    <a:gd name="T2" fmla="*/ 254 w 409"/>
                    <a:gd name="T3" fmla="*/ 28 h 325"/>
                    <a:gd name="T4" fmla="*/ 303 w 409"/>
                    <a:gd name="T5" fmla="*/ 28 h 325"/>
                    <a:gd name="T6" fmla="*/ 291 w 409"/>
                    <a:gd name="T7" fmla="*/ 55 h 325"/>
                    <a:gd name="T8" fmla="*/ 292 w 409"/>
                    <a:gd name="T9" fmla="*/ 64 h 325"/>
                    <a:gd name="T10" fmla="*/ 322 w 409"/>
                    <a:gd name="T11" fmla="*/ 64 h 325"/>
                    <a:gd name="T12" fmla="*/ 350 w 409"/>
                    <a:gd name="T13" fmla="*/ 72 h 325"/>
                    <a:gd name="T14" fmla="*/ 409 w 409"/>
                    <a:gd name="T15" fmla="*/ 76 h 325"/>
                    <a:gd name="T16" fmla="*/ 409 w 409"/>
                    <a:gd name="T17" fmla="*/ 110 h 325"/>
                    <a:gd name="T18" fmla="*/ 400 w 409"/>
                    <a:gd name="T19" fmla="*/ 161 h 325"/>
                    <a:gd name="T20" fmla="*/ 387 w 409"/>
                    <a:gd name="T21" fmla="*/ 188 h 325"/>
                    <a:gd name="T22" fmla="*/ 367 w 409"/>
                    <a:gd name="T23" fmla="*/ 248 h 325"/>
                    <a:gd name="T24" fmla="*/ 352 w 409"/>
                    <a:gd name="T25" fmla="*/ 249 h 325"/>
                    <a:gd name="T26" fmla="*/ 341 w 409"/>
                    <a:gd name="T27" fmla="*/ 273 h 325"/>
                    <a:gd name="T28" fmla="*/ 323 w 409"/>
                    <a:gd name="T29" fmla="*/ 285 h 325"/>
                    <a:gd name="T30" fmla="*/ 237 w 409"/>
                    <a:gd name="T31" fmla="*/ 284 h 325"/>
                    <a:gd name="T32" fmla="*/ 214 w 409"/>
                    <a:gd name="T33" fmla="*/ 295 h 325"/>
                    <a:gd name="T34" fmla="*/ 199 w 409"/>
                    <a:gd name="T35" fmla="*/ 319 h 325"/>
                    <a:gd name="T36" fmla="*/ 138 w 409"/>
                    <a:gd name="T37" fmla="*/ 325 h 325"/>
                    <a:gd name="T38" fmla="*/ 94 w 409"/>
                    <a:gd name="T39" fmla="*/ 315 h 325"/>
                    <a:gd name="T40" fmla="*/ 71 w 409"/>
                    <a:gd name="T41" fmla="*/ 312 h 325"/>
                    <a:gd name="T42" fmla="*/ 51 w 409"/>
                    <a:gd name="T43" fmla="*/ 323 h 325"/>
                    <a:gd name="T44" fmla="*/ 45 w 409"/>
                    <a:gd name="T45" fmla="*/ 319 h 325"/>
                    <a:gd name="T46" fmla="*/ 46 w 409"/>
                    <a:gd name="T47" fmla="*/ 309 h 325"/>
                    <a:gd name="T48" fmla="*/ 33 w 409"/>
                    <a:gd name="T49" fmla="*/ 294 h 325"/>
                    <a:gd name="T50" fmla="*/ 15 w 409"/>
                    <a:gd name="T51" fmla="*/ 277 h 325"/>
                    <a:gd name="T52" fmla="*/ 24 w 409"/>
                    <a:gd name="T53" fmla="*/ 229 h 325"/>
                    <a:gd name="T54" fmla="*/ 19 w 409"/>
                    <a:gd name="T55" fmla="*/ 224 h 325"/>
                    <a:gd name="T56" fmla="*/ 3 w 409"/>
                    <a:gd name="T57" fmla="*/ 214 h 325"/>
                    <a:gd name="T58" fmla="*/ 0 w 409"/>
                    <a:gd name="T59" fmla="*/ 203 h 325"/>
                    <a:gd name="T60" fmla="*/ 5 w 409"/>
                    <a:gd name="T61" fmla="*/ 194 h 325"/>
                    <a:gd name="T62" fmla="*/ 66 w 409"/>
                    <a:gd name="T63" fmla="*/ 184 h 325"/>
                    <a:gd name="T64" fmla="*/ 102 w 409"/>
                    <a:gd name="T65" fmla="*/ 173 h 325"/>
                    <a:gd name="T66" fmla="*/ 102 w 409"/>
                    <a:gd name="T67" fmla="*/ 159 h 325"/>
                    <a:gd name="T68" fmla="*/ 86 w 409"/>
                    <a:gd name="T69" fmla="*/ 126 h 325"/>
                    <a:gd name="T70" fmla="*/ 44 w 409"/>
                    <a:gd name="T71" fmla="*/ 119 h 325"/>
                    <a:gd name="T72" fmla="*/ 40 w 409"/>
                    <a:gd name="T73" fmla="*/ 102 h 325"/>
                    <a:gd name="T74" fmla="*/ 54 w 409"/>
                    <a:gd name="T75" fmla="*/ 96 h 325"/>
                    <a:gd name="T76" fmla="*/ 69 w 409"/>
                    <a:gd name="T77" fmla="*/ 95 h 325"/>
                    <a:gd name="T78" fmla="*/ 69 w 409"/>
                    <a:gd name="T79" fmla="*/ 89 h 325"/>
                    <a:gd name="T80" fmla="*/ 48 w 409"/>
                    <a:gd name="T81" fmla="*/ 72 h 325"/>
                    <a:gd name="T82" fmla="*/ 33 w 409"/>
                    <a:gd name="T83" fmla="*/ 57 h 325"/>
                    <a:gd name="T84" fmla="*/ 14 w 409"/>
                    <a:gd name="T85" fmla="*/ 13 h 325"/>
                    <a:gd name="T86" fmla="*/ 113 w 409"/>
                    <a:gd name="T87" fmla="*/ 15 h 325"/>
                    <a:gd name="T88" fmla="*/ 162 w 409"/>
                    <a:gd name="T89" fmla="*/ 26 h 325"/>
                    <a:gd name="T90" fmla="*/ 219 w 409"/>
                    <a:gd name="T91" fmla="*/ 11 h 325"/>
                    <a:gd name="T92" fmla="*/ 228 w 409"/>
                    <a:gd name="T9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325">
                      <a:moveTo>
                        <a:pt x="228" y="0"/>
                      </a:moveTo>
                      <a:lnTo>
                        <a:pt x="254" y="28"/>
                      </a:lnTo>
                      <a:lnTo>
                        <a:pt x="303" y="28"/>
                      </a:lnTo>
                      <a:lnTo>
                        <a:pt x="291" y="55"/>
                      </a:lnTo>
                      <a:lnTo>
                        <a:pt x="292" y="64"/>
                      </a:lnTo>
                      <a:lnTo>
                        <a:pt x="322" y="64"/>
                      </a:lnTo>
                      <a:lnTo>
                        <a:pt x="350" y="72"/>
                      </a:lnTo>
                      <a:lnTo>
                        <a:pt x="409" y="76"/>
                      </a:lnTo>
                      <a:lnTo>
                        <a:pt x="409" y="110"/>
                      </a:lnTo>
                      <a:lnTo>
                        <a:pt x="400" y="161"/>
                      </a:lnTo>
                      <a:lnTo>
                        <a:pt x="387" y="188"/>
                      </a:lnTo>
                      <a:lnTo>
                        <a:pt x="367" y="248"/>
                      </a:lnTo>
                      <a:lnTo>
                        <a:pt x="352" y="249"/>
                      </a:lnTo>
                      <a:lnTo>
                        <a:pt x="341" y="273"/>
                      </a:lnTo>
                      <a:lnTo>
                        <a:pt x="323" y="285"/>
                      </a:lnTo>
                      <a:lnTo>
                        <a:pt x="237" y="284"/>
                      </a:lnTo>
                      <a:lnTo>
                        <a:pt x="214" y="295"/>
                      </a:lnTo>
                      <a:lnTo>
                        <a:pt x="199" y="319"/>
                      </a:lnTo>
                      <a:lnTo>
                        <a:pt x="138" y="325"/>
                      </a:lnTo>
                      <a:lnTo>
                        <a:pt x="94" y="315"/>
                      </a:lnTo>
                      <a:lnTo>
                        <a:pt x="71" y="312"/>
                      </a:lnTo>
                      <a:lnTo>
                        <a:pt x="51" y="323"/>
                      </a:lnTo>
                      <a:lnTo>
                        <a:pt x="45" y="319"/>
                      </a:lnTo>
                      <a:lnTo>
                        <a:pt x="46" y="309"/>
                      </a:lnTo>
                      <a:lnTo>
                        <a:pt x="33" y="294"/>
                      </a:lnTo>
                      <a:lnTo>
                        <a:pt x="15" y="277"/>
                      </a:lnTo>
                      <a:lnTo>
                        <a:pt x="24" y="229"/>
                      </a:lnTo>
                      <a:lnTo>
                        <a:pt x="19" y="224"/>
                      </a:lnTo>
                      <a:lnTo>
                        <a:pt x="3" y="214"/>
                      </a:lnTo>
                      <a:lnTo>
                        <a:pt x="0" y="203"/>
                      </a:lnTo>
                      <a:lnTo>
                        <a:pt x="5" y="194"/>
                      </a:lnTo>
                      <a:lnTo>
                        <a:pt x="66" y="184"/>
                      </a:lnTo>
                      <a:lnTo>
                        <a:pt x="102" y="173"/>
                      </a:lnTo>
                      <a:lnTo>
                        <a:pt x="102" y="159"/>
                      </a:lnTo>
                      <a:lnTo>
                        <a:pt x="86" y="126"/>
                      </a:lnTo>
                      <a:lnTo>
                        <a:pt x="44" y="119"/>
                      </a:lnTo>
                      <a:lnTo>
                        <a:pt x="40" y="102"/>
                      </a:lnTo>
                      <a:lnTo>
                        <a:pt x="54" y="96"/>
                      </a:lnTo>
                      <a:lnTo>
                        <a:pt x="69" y="95"/>
                      </a:lnTo>
                      <a:lnTo>
                        <a:pt x="69" y="89"/>
                      </a:lnTo>
                      <a:lnTo>
                        <a:pt x="48" y="72"/>
                      </a:lnTo>
                      <a:lnTo>
                        <a:pt x="33" y="57"/>
                      </a:lnTo>
                      <a:lnTo>
                        <a:pt x="14" y="13"/>
                      </a:lnTo>
                      <a:lnTo>
                        <a:pt x="113" y="15"/>
                      </a:lnTo>
                      <a:lnTo>
                        <a:pt x="162" y="26"/>
                      </a:lnTo>
                      <a:lnTo>
                        <a:pt x="219" y="11"/>
                      </a:lnTo>
                      <a:lnTo>
                        <a:pt x="22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0" name="Freeform 93">
                  <a:extLst>
                    <a:ext uri="{FF2B5EF4-FFF2-40B4-BE49-F238E27FC236}">
                      <a16:creationId xmlns:a16="http://schemas.microsoft.com/office/drawing/2014/main" id="{5898BCFD-9FDC-4DCA-8852-CA53A166CF42}"/>
                    </a:ext>
                  </a:extLst>
                </p:cNvPr>
                <p:cNvSpPr>
                  <a:spLocks/>
                </p:cNvSpPr>
                <p:nvPr/>
              </p:nvSpPr>
              <p:spPr bwMode="auto">
                <a:xfrm>
                  <a:off x="3298826" y="2638426"/>
                  <a:ext cx="719138" cy="612775"/>
                </a:xfrm>
                <a:custGeom>
                  <a:avLst/>
                  <a:gdLst>
                    <a:gd name="T0" fmla="*/ 362 w 453"/>
                    <a:gd name="T1" fmla="*/ 23 h 386"/>
                    <a:gd name="T2" fmla="*/ 384 w 453"/>
                    <a:gd name="T3" fmla="*/ 72 h 386"/>
                    <a:gd name="T4" fmla="*/ 420 w 453"/>
                    <a:gd name="T5" fmla="*/ 104 h 386"/>
                    <a:gd name="T6" fmla="*/ 405 w 453"/>
                    <a:gd name="T7" fmla="*/ 111 h 386"/>
                    <a:gd name="T8" fmla="*/ 395 w 453"/>
                    <a:gd name="T9" fmla="*/ 134 h 386"/>
                    <a:gd name="T10" fmla="*/ 453 w 453"/>
                    <a:gd name="T11" fmla="*/ 174 h 386"/>
                    <a:gd name="T12" fmla="*/ 417 w 453"/>
                    <a:gd name="T13" fmla="*/ 199 h 386"/>
                    <a:gd name="T14" fmla="*/ 351 w 453"/>
                    <a:gd name="T15" fmla="*/ 218 h 386"/>
                    <a:gd name="T16" fmla="*/ 370 w 453"/>
                    <a:gd name="T17" fmla="*/ 239 h 386"/>
                    <a:gd name="T18" fmla="*/ 366 w 453"/>
                    <a:gd name="T19" fmla="*/ 292 h 386"/>
                    <a:gd name="T20" fmla="*/ 397 w 453"/>
                    <a:gd name="T21" fmla="*/ 324 h 386"/>
                    <a:gd name="T22" fmla="*/ 379 w 453"/>
                    <a:gd name="T23" fmla="*/ 327 h 386"/>
                    <a:gd name="T24" fmla="*/ 351 w 453"/>
                    <a:gd name="T25" fmla="*/ 318 h 386"/>
                    <a:gd name="T26" fmla="*/ 310 w 453"/>
                    <a:gd name="T27" fmla="*/ 363 h 386"/>
                    <a:gd name="T28" fmla="*/ 296 w 453"/>
                    <a:gd name="T29" fmla="*/ 330 h 386"/>
                    <a:gd name="T30" fmla="*/ 280 w 453"/>
                    <a:gd name="T31" fmla="*/ 339 h 386"/>
                    <a:gd name="T32" fmla="*/ 267 w 453"/>
                    <a:gd name="T33" fmla="*/ 386 h 386"/>
                    <a:gd name="T34" fmla="*/ 165 w 453"/>
                    <a:gd name="T35" fmla="*/ 335 h 386"/>
                    <a:gd name="T36" fmla="*/ 118 w 453"/>
                    <a:gd name="T37" fmla="*/ 293 h 386"/>
                    <a:gd name="T38" fmla="*/ 89 w 453"/>
                    <a:gd name="T39" fmla="*/ 285 h 386"/>
                    <a:gd name="T40" fmla="*/ 103 w 453"/>
                    <a:gd name="T41" fmla="*/ 244 h 386"/>
                    <a:gd name="T42" fmla="*/ 168 w 453"/>
                    <a:gd name="T43" fmla="*/ 234 h 386"/>
                    <a:gd name="T44" fmla="*/ 252 w 453"/>
                    <a:gd name="T45" fmla="*/ 264 h 386"/>
                    <a:gd name="T46" fmla="*/ 113 w 453"/>
                    <a:gd name="T47" fmla="*/ 220 h 386"/>
                    <a:gd name="T48" fmla="*/ 55 w 453"/>
                    <a:gd name="T49" fmla="*/ 231 h 386"/>
                    <a:gd name="T50" fmla="*/ 14 w 453"/>
                    <a:gd name="T51" fmla="*/ 229 h 386"/>
                    <a:gd name="T52" fmla="*/ 18 w 453"/>
                    <a:gd name="T53" fmla="*/ 216 h 386"/>
                    <a:gd name="T54" fmla="*/ 0 w 453"/>
                    <a:gd name="T55" fmla="*/ 191 h 386"/>
                    <a:gd name="T56" fmla="*/ 24 w 453"/>
                    <a:gd name="T57" fmla="*/ 176 h 386"/>
                    <a:gd name="T58" fmla="*/ 123 w 453"/>
                    <a:gd name="T59" fmla="*/ 124 h 386"/>
                    <a:gd name="T60" fmla="*/ 153 w 453"/>
                    <a:gd name="T61" fmla="*/ 70 h 386"/>
                    <a:gd name="T62" fmla="*/ 266 w 453"/>
                    <a:gd name="T63" fmla="*/ 2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386">
                      <a:moveTo>
                        <a:pt x="305" y="0"/>
                      </a:moveTo>
                      <a:lnTo>
                        <a:pt x="362" y="23"/>
                      </a:lnTo>
                      <a:lnTo>
                        <a:pt x="365" y="28"/>
                      </a:lnTo>
                      <a:lnTo>
                        <a:pt x="384" y="72"/>
                      </a:lnTo>
                      <a:lnTo>
                        <a:pt x="399" y="87"/>
                      </a:lnTo>
                      <a:lnTo>
                        <a:pt x="420" y="104"/>
                      </a:lnTo>
                      <a:lnTo>
                        <a:pt x="420" y="110"/>
                      </a:lnTo>
                      <a:lnTo>
                        <a:pt x="405" y="111"/>
                      </a:lnTo>
                      <a:lnTo>
                        <a:pt x="391" y="117"/>
                      </a:lnTo>
                      <a:lnTo>
                        <a:pt x="395" y="134"/>
                      </a:lnTo>
                      <a:lnTo>
                        <a:pt x="437" y="141"/>
                      </a:lnTo>
                      <a:lnTo>
                        <a:pt x="453" y="174"/>
                      </a:lnTo>
                      <a:lnTo>
                        <a:pt x="453" y="188"/>
                      </a:lnTo>
                      <a:lnTo>
                        <a:pt x="417" y="199"/>
                      </a:lnTo>
                      <a:lnTo>
                        <a:pt x="356" y="209"/>
                      </a:lnTo>
                      <a:lnTo>
                        <a:pt x="351" y="218"/>
                      </a:lnTo>
                      <a:lnTo>
                        <a:pt x="354" y="229"/>
                      </a:lnTo>
                      <a:lnTo>
                        <a:pt x="370" y="239"/>
                      </a:lnTo>
                      <a:lnTo>
                        <a:pt x="375" y="244"/>
                      </a:lnTo>
                      <a:lnTo>
                        <a:pt x="366" y="292"/>
                      </a:lnTo>
                      <a:lnTo>
                        <a:pt x="384" y="309"/>
                      </a:lnTo>
                      <a:lnTo>
                        <a:pt x="397" y="324"/>
                      </a:lnTo>
                      <a:lnTo>
                        <a:pt x="396" y="334"/>
                      </a:lnTo>
                      <a:lnTo>
                        <a:pt x="379" y="327"/>
                      </a:lnTo>
                      <a:lnTo>
                        <a:pt x="362" y="315"/>
                      </a:lnTo>
                      <a:lnTo>
                        <a:pt x="351" y="318"/>
                      </a:lnTo>
                      <a:lnTo>
                        <a:pt x="321" y="362"/>
                      </a:lnTo>
                      <a:lnTo>
                        <a:pt x="310" y="363"/>
                      </a:lnTo>
                      <a:lnTo>
                        <a:pt x="298" y="349"/>
                      </a:lnTo>
                      <a:lnTo>
                        <a:pt x="296" y="330"/>
                      </a:lnTo>
                      <a:lnTo>
                        <a:pt x="292" y="328"/>
                      </a:lnTo>
                      <a:lnTo>
                        <a:pt x="280" y="339"/>
                      </a:lnTo>
                      <a:lnTo>
                        <a:pt x="281" y="379"/>
                      </a:lnTo>
                      <a:lnTo>
                        <a:pt x="267" y="386"/>
                      </a:lnTo>
                      <a:lnTo>
                        <a:pt x="222" y="377"/>
                      </a:lnTo>
                      <a:lnTo>
                        <a:pt x="165" y="335"/>
                      </a:lnTo>
                      <a:lnTo>
                        <a:pt x="152" y="309"/>
                      </a:lnTo>
                      <a:lnTo>
                        <a:pt x="118" y="293"/>
                      </a:lnTo>
                      <a:lnTo>
                        <a:pt x="91" y="288"/>
                      </a:lnTo>
                      <a:lnTo>
                        <a:pt x="89" y="285"/>
                      </a:lnTo>
                      <a:lnTo>
                        <a:pt x="107" y="278"/>
                      </a:lnTo>
                      <a:lnTo>
                        <a:pt x="103" y="244"/>
                      </a:lnTo>
                      <a:lnTo>
                        <a:pt x="117" y="231"/>
                      </a:lnTo>
                      <a:lnTo>
                        <a:pt x="168" y="234"/>
                      </a:lnTo>
                      <a:lnTo>
                        <a:pt x="238" y="267"/>
                      </a:lnTo>
                      <a:lnTo>
                        <a:pt x="252" y="264"/>
                      </a:lnTo>
                      <a:lnTo>
                        <a:pt x="143" y="214"/>
                      </a:lnTo>
                      <a:lnTo>
                        <a:pt x="113" y="220"/>
                      </a:lnTo>
                      <a:lnTo>
                        <a:pt x="81" y="246"/>
                      </a:lnTo>
                      <a:lnTo>
                        <a:pt x="55" y="231"/>
                      </a:lnTo>
                      <a:lnTo>
                        <a:pt x="33" y="240"/>
                      </a:lnTo>
                      <a:lnTo>
                        <a:pt x="14" y="229"/>
                      </a:lnTo>
                      <a:lnTo>
                        <a:pt x="11" y="226"/>
                      </a:lnTo>
                      <a:lnTo>
                        <a:pt x="18" y="216"/>
                      </a:lnTo>
                      <a:lnTo>
                        <a:pt x="15" y="203"/>
                      </a:lnTo>
                      <a:lnTo>
                        <a:pt x="0" y="191"/>
                      </a:lnTo>
                      <a:lnTo>
                        <a:pt x="11" y="180"/>
                      </a:lnTo>
                      <a:lnTo>
                        <a:pt x="24" y="176"/>
                      </a:lnTo>
                      <a:lnTo>
                        <a:pt x="30" y="163"/>
                      </a:lnTo>
                      <a:lnTo>
                        <a:pt x="123" y="124"/>
                      </a:lnTo>
                      <a:lnTo>
                        <a:pt x="133" y="85"/>
                      </a:lnTo>
                      <a:lnTo>
                        <a:pt x="153" y="70"/>
                      </a:lnTo>
                      <a:lnTo>
                        <a:pt x="197" y="58"/>
                      </a:lnTo>
                      <a:lnTo>
                        <a:pt x="266" y="21"/>
                      </a:lnTo>
                      <a:lnTo>
                        <a:pt x="3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101" name="Groupe 100">
                  <a:extLst>
                    <a:ext uri="{FF2B5EF4-FFF2-40B4-BE49-F238E27FC236}">
                      <a16:creationId xmlns:a16="http://schemas.microsoft.com/office/drawing/2014/main" id="{EA5E169D-AF24-4C54-AFAA-FE64DB690AF2}"/>
                    </a:ext>
                  </a:extLst>
                </p:cNvPr>
                <p:cNvGrpSpPr/>
                <p:nvPr/>
              </p:nvGrpSpPr>
              <p:grpSpPr>
                <a:xfrm>
                  <a:off x="2813051" y="2392363"/>
                  <a:ext cx="696913" cy="609600"/>
                  <a:chOff x="2813051" y="2392363"/>
                  <a:chExt cx="696913" cy="609600"/>
                </a:xfrm>
                <a:grpFill/>
              </p:grpSpPr>
              <p:sp>
                <p:nvSpPr>
                  <p:cNvPr id="105" name="Freeform 104">
                    <a:extLst>
                      <a:ext uri="{FF2B5EF4-FFF2-40B4-BE49-F238E27FC236}">
                        <a16:creationId xmlns:a16="http://schemas.microsoft.com/office/drawing/2014/main" id="{DAE3A026-3DD6-43CD-AC79-272D7DCB804C}"/>
                      </a:ext>
                    </a:extLst>
                  </p:cNvPr>
                  <p:cNvSpPr>
                    <a:spLocks/>
                  </p:cNvSpPr>
                  <p:nvPr/>
                </p:nvSpPr>
                <p:spPr bwMode="auto">
                  <a:xfrm>
                    <a:off x="2813051" y="2392363"/>
                    <a:ext cx="696913" cy="504825"/>
                  </a:xfrm>
                  <a:custGeom>
                    <a:avLst/>
                    <a:gdLst>
                      <a:gd name="T0" fmla="*/ 188 w 439"/>
                      <a:gd name="T1" fmla="*/ 4 h 318"/>
                      <a:gd name="T2" fmla="*/ 219 w 439"/>
                      <a:gd name="T3" fmla="*/ 18 h 318"/>
                      <a:gd name="T4" fmla="*/ 262 w 439"/>
                      <a:gd name="T5" fmla="*/ 32 h 318"/>
                      <a:gd name="T6" fmla="*/ 282 w 439"/>
                      <a:gd name="T7" fmla="*/ 42 h 318"/>
                      <a:gd name="T8" fmla="*/ 306 w 439"/>
                      <a:gd name="T9" fmla="*/ 73 h 318"/>
                      <a:gd name="T10" fmla="*/ 355 w 439"/>
                      <a:gd name="T11" fmla="*/ 28 h 318"/>
                      <a:gd name="T12" fmla="*/ 392 w 439"/>
                      <a:gd name="T13" fmla="*/ 53 h 318"/>
                      <a:gd name="T14" fmla="*/ 384 w 439"/>
                      <a:gd name="T15" fmla="*/ 101 h 318"/>
                      <a:gd name="T16" fmla="*/ 389 w 439"/>
                      <a:gd name="T17" fmla="*/ 118 h 318"/>
                      <a:gd name="T18" fmla="*/ 439 w 439"/>
                      <a:gd name="T19" fmla="*/ 151 h 318"/>
                      <a:gd name="T20" fmla="*/ 425 w 439"/>
                      <a:gd name="T21" fmla="*/ 207 h 318"/>
                      <a:gd name="T22" fmla="*/ 429 w 439"/>
                      <a:gd name="T23" fmla="*/ 279 h 318"/>
                      <a:gd name="T24" fmla="*/ 324 w 439"/>
                      <a:gd name="T25" fmla="*/ 304 h 318"/>
                      <a:gd name="T26" fmla="*/ 354 w 439"/>
                      <a:gd name="T27" fmla="*/ 294 h 318"/>
                      <a:gd name="T28" fmla="*/ 312 w 439"/>
                      <a:gd name="T29" fmla="*/ 284 h 318"/>
                      <a:gd name="T30" fmla="*/ 280 w 439"/>
                      <a:gd name="T31" fmla="*/ 299 h 318"/>
                      <a:gd name="T32" fmla="*/ 243 w 439"/>
                      <a:gd name="T33" fmla="*/ 300 h 318"/>
                      <a:gd name="T34" fmla="*/ 231 w 439"/>
                      <a:gd name="T35" fmla="*/ 269 h 318"/>
                      <a:gd name="T36" fmla="*/ 268 w 439"/>
                      <a:gd name="T37" fmla="*/ 257 h 318"/>
                      <a:gd name="T38" fmla="*/ 253 w 439"/>
                      <a:gd name="T39" fmla="*/ 245 h 318"/>
                      <a:gd name="T40" fmla="*/ 228 w 439"/>
                      <a:gd name="T41" fmla="*/ 236 h 318"/>
                      <a:gd name="T42" fmla="*/ 202 w 439"/>
                      <a:gd name="T43" fmla="*/ 236 h 318"/>
                      <a:gd name="T44" fmla="*/ 202 w 439"/>
                      <a:gd name="T45" fmla="*/ 266 h 318"/>
                      <a:gd name="T46" fmla="*/ 162 w 439"/>
                      <a:gd name="T47" fmla="*/ 259 h 318"/>
                      <a:gd name="T48" fmla="*/ 163 w 439"/>
                      <a:gd name="T49" fmla="*/ 302 h 318"/>
                      <a:gd name="T50" fmla="*/ 142 w 439"/>
                      <a:gd name="T51" fmla="*/ 251 h 318"/>
                      <a:gd name="T52" fmla="*/ 138 w 439"/>
                      <a:gd name="T53" fmla="*/ 222 h 318"/>
                      <a:gd name="T54" fmla="*/ 144 w 439"/>
                      <a:gd name="T55" fmla="*/ 210 h 318"/>
                      <a:gd name="T56" fmla="*/ 115 w 439"/>
                      <a:gd name="T57" fmla="*/ 227 h 318"/>
                      <a:gd name="T58" fmla="*/ 98 w 439"/>
                      <a:gd name="T59" fmla="*/ 210 h 318"/>
                      <a:gd name="T60" fmla="*/ 93 w 439"/>
                      <a:gd name="T61" fmla="*/ 196 h 318"/>
                      <a:gd name="T62" fmla="*/ 75 w 439"/>
                      <a:gd name="T63" fmla="*/ 211 h 318"/>
                      <a:gd name="T64" fmla="*/ 43 w 439"/>
                      <a:gd name="T65" fmla="*/ 176 h 318"/>
                      <a:gd name="T66" fmla="*/ 70 w 439"/>
                      <a:gd name="T67" fmla="*/ 147 h 318"/>
                      <a:gd name="T68" fmla="*/ 74 w 439"/>
                      <a:gd name="T69" fmla="*/ 112 h 318"/>
                      <a:gd name="T70" fmla="*/ 46 w 439"/>
                      <a:gd name="T71" fmla="*/ 98 h 318"/>
                      <a:gd name="T72" fmla="*/ 6 w 439"/>
                      <a:gd name="T73" fmla="*/ 74 h 318"/>
                      <a:gd name="T74" fmla="*/ 9 w 439"/>
                      <a:gd name="T75" fmla="*/ 25 h 318"/>
                      <a:gd name="T76" fmla="*/ 84 w 439"/>
                      <a:gd name="T77" fmla="*/ 27 h 318"/>
                      <a:gd name="T78" fmla="*/ 142 w 439"/>
                      <a:gd name="T79" fmla="*/ 2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9" h="318">
                        <a:moveTo>
                          <a:pt x="178" y="0"/>
                        </a:moveTo>
                        <a:lnTo>
                          <a:pt x="188" y="4"/>
                        </a:lnTo>
                        <a:lnTo>
                          <a:pt x="199" y="15"/>
                        </a:lnTo>
                        <a:lnTo>
                          <a:pt x="219" y="18"/>
                        </a:lnTo>
                        <a:lnTo>
                          <a:pt x="242" y="34"/>
                        </a:lnTo>
                        <a:lnTo>
                          <a:pt x="262" y="32"/>
                        </a:lnTo>
                        <a:lnTo>
                          <a:pt x="272" y="23"/>
                        </a:lnTo>
                        <a:lnTo>
                          <a:pt x="282" y="42"/>
                        </a:lnTo>
                        <a:lnTo>
                          <a:pt x="290" y="73"/>
                        </a:lnTo>
                        <a:lnTo>
                          <a:pt x="306" y="73"/>
                        </a:lnTo>
                        <a:lnTo>
                          <a:pt x="330" y="33"/>
                        </a:lnTo>
                        <a:lnTo>
                          <a:pt x="355" y="28"/>
                        </a:lnTo>
                        <a:lnTo>
                          <a:pt x="390" y="38"/>
                        </a:lnTo>
                        <a:lnTo>
                          <a:pt x="392" y="53"/>
                        </a:lnTo>
                        <a:lnTo>
                          <a:pt x="409" y="61"/>
                        </a:lnTo>
                        <a:lnTo>
                          <a:pt x="384" y="101"/>
                        </a:lnTo>
                        <a:lnTo>
                          <a:pt x="382" y="112"/>
                        </a:lnTo>
                        <a:lnTo>
                          <a:pt x="389" y="118"/>
                        </a:lnTo>
                        <a:lnTo>
                          <a:pt x="415" y="118"/>
                        </a:lnTo>
                        <a:lnTo>
                          <a:pt x="439" y="151"/>
                        </a:lnTo>
                        <a:lnTo>
                          <a:pt x="435" y="177"/>
                        </a:lnTo>
                        <a:lnTo>
                          <a:pt x="425" y="207"/>
                        </a:lnTo>
                        <a:lnTo>
                          <a:pt x="439" y="240"/>
                        </a:lnTo>
                        <a:lnTo>
                          <a:pt x="429" y="279"/>
                        </a:lnTo>
                        <a:lnTo>
                          <a:pt x="336" y="318"/>
                        </a:lnTo>
                        <a:lnTo>
                          <a:pt x="324" y="304"/>
                        </a:lnTo>
                        <a:lnTo>
                          <a:pt x="341" y="296"/>
                        </a:lnTo>
                        <a:lnTo>
                          <a:pt x="354" y="294"/>
                        </a:lnTo>
                        <a:lnTo>
                          <a:pt x="341" y="286"/>
                        </a:lnTo>
                        <a:lnTo>
                          <a:pt x="312" y="284"/>
                        </a:lnTo>
                        <a:lnTo>
                          <a:pt x="300" y="272"/>
                        </a:lnTo>
                        <a:lnTo>
                          <a:pt x="280" y="299"/>
                        </a:lnTo>
                        <a:lnTo>
                          <a:pt x="255" y="299"/>
                        </a:lnTo>
                        <a:lnTo>
                          <a:pt x="243" y="300"/>
                        </a:lnTo>
                        <a:lnTo>
                          <a:pt x="217" y="274"/>
                        </a:lnTo>
                        <a:lnTo>
                          <a:pt x="231" y="269"/>
                        </a:lnTo>
                        <a:lnTo>
                          <a:pt x="265" y="269"/>
                        </a:lnTo>
                        <a:lnTo>
                          <a:pt x="268" y="257"/>
                        </a:lnTo>
                        <a:lnTo>
                          <a:pt x="265" y="245"/>
                        </a:lnTo>
                        <a:lnTo>
                          <a:pt x="253" y="245"/>
                        </a:lnTo>
                        <a:lnTo>
                          <a:pt x="246" y="246"/>
                        </a:lnTo>
                        <a:lnTo>
                          <a:pt x="228" y="236"/>
                        </a:lnTo>
                        <a:lnTo>
                          <a:pt x="212" y="246"/>
                        </a:lnTo>
                        <a:lnTo>
                          <a:pt x="202" y="236"/>
                        </a:lnTo>
                        <a:lnTo>
                          <a:pt x="196" y="239"/>
                        </a:lnTo>
                        <a:lnTo>
                          <a:pt x="202" y="266"/>
                        </a:lnTo>
                        <a:lnTo>
                          <a:pt x="164" y="262"/>
                        </a:lnTo>
                        <a:lnTo>
                          <a:pt x="162" y="259"/>
                        </a:lnTo>
                        <a:lnTo>
                          <a:pt x="157" y="271"/>
                        </a:lnTo>
                        <a:lnTo>
                          <a:pt x="163" y="302"/>
                        </a:lnTo>
                        <a:lnTo>
                          <a:pt x="151" y="305"/>
                        </a:lnTo>
                        <a:lnTo>
                          <a:pt x="142" y="251"/>
                        </a:lnTo>
                        <a:lnTo>
                          <a:pt x="129" y="237"/>
                        </a:lnTo>
                        <a:lnTo>
                          <a:pt x="138" y="222"/>
                        </a:lnTo>
                        <a:lnTo>
                          <a:pt x="147" y="217"/>
                        </a:lnTo>
                        <a:lnTo>
                          <a:pt x="144" y="210"/>
                        </a:lnTo>
                        <a:lnTo>
                          <a:pt x="137" y="205"/>
                        </a:lnTo>
                        <a:lnTo>
                          <a:pt x="115" y="227"/>
                        </a:lnTo>
                        <a:lnTo>
                          <a:pt x="93" y="217"/>
                        </a:lnTo>
                        <a:lnTo>
                          <a:pt x="98" y="210"/>
                        </a:lnTo>
                        <a:lnTo>
                          <a:pt x="98" y="201"/>
                        </a:lnTo>
                        <a:lnTo>
                          <a:pt x="93" y="196"/>
                        </a:lnTo>
                        <a:lnTo>
                          <a:pt x="82" y="202"/>
                        </a:lnTo>
                        <a:lnTo>
                          <a:pt x="75" y="211"/>
                        </a:lnTo>
                        <a:lnTo>
                          <a:pt x="64" y="207"/>
                        </a:lnTo>
                        <a:lnTo>
                          <a:pt x="43" y="176"/>
                        </a:lnTo>
                        <a:lnTo>
                          <a:pt x="54" y="150"/>
                        </a:lnTo>
                        <a:lnTo>
                          <a:pt x="70" y="147"/>
                        </a:lnTo>
                        <a:lnTo>
                          <a:pt x="83" y="136"/>
                        </a:lnTo>
                        <a:lnTo>
                          <a:pt x="74" y="112"/>
                        </a:lnTo>
                        <a:lnTo>
                          <a:pt x="64" y="109"/>
                        </a:lnTo>
                        <a:lnTo>
                          <a:pt x="46" y="98"/>
                        </a:lnTo>
                        <a:lnTo>
                          <a:pt x="14" y="88"/>
                        </a:lnTo>
                        <a:lnTo>
                          <a:pt x="6" y="74"/>
                        </a:lnTo>
                        <a:lnTo>
                          <a:pt x="0" y="36"/>
                        </a:lnTo>
                        <a:lnTo>
                          <a:pt x="9" y="25"/>
                        </a:lnTo>
                        <a:lnTo>
                          <a:pt x="45" y="10"/>
                        </a:lnTo>
                        <a:lnTo>
                          <a:pt x="84" y="27"/>
                        </a:lnTo>
                        <a:lnTo>
                          <a:pt x="112" y="15"/>
                        </a:lnTo>
                        <a:lnTo>
                          <a:pt x="142" y="20"/>
                        </a:lnTo>
                        <a:lnTo>
                          <a:pt x="17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6" name="Freeform 105">
                    <a:extLst>
                      <a:ext uri="{FF2B5EF4-FFF2-40B4-BE49-F238E27FC236}">
                        <a16:creationId xmlns:a16="http://schemas.microsoft.com/office/drawing/2014/main" id="{F77F5823-A061-44C7-9A44-E4C9E99275B2}"/>
                      </a:ext>
                    </a:extLst>
                  </p:cNvPr>
                  <p:cNvSpPr>
                    <a:spLocks/>
                  </p:cNvSpPr>
                  <p:nvPr/>
                </p:nvSpPr>
                <p:spPr bwMode="auto">
                  <a:xfrm>
                    <a:off x="2890838" y="2752726"/>
                    <a:ext cx="39688" cy="23813"/>
                  </a:xfrm>
                  <a:custGeom>
                    <a:avLst/>
                    <a:gdLst>
                      <a:gd name="T0" fmla="*/ 2 w 25"/>
                      <a:gd name="T1" fmla="*/ 0 h 15"/>
                      <a:gd name="T2" fmla="*/ 20 w 25"/>
                      <a:gd name="T3" fmla="*/ 7 h 15"/>
                      <a:gd name="T4" fmla="*/ 25 w 25"/>
                      <a:gd name="T5" fmla="*/ 10 h 15"/>
                      <a:gd name="T6" fmla="*/ 21 w 25"/>
                      <a:gd name="T7" fmla="*/ 15 h 15"/>
                      <a:gd name="T8" fmla="*/ 0 w 25"/>
                      <a:gd name="T9" fmla="*/ 9 h 15"/>
                      <a:gd name="T10" fmla="*/ 2 w 25"/>
                      <a:gd name="T11" fmla="*/ 0 h 15"/>
                    </a:gdLst>
                    <a:ahLst/>
                    <a:cxnLst>
                      <a:cxn ang="0">
                        <a:pos x="T0" y="T1"/>
                      </a:cxn>
                      <a:cxn ang="0">
                        <a:pos x="T2" y="T3"/>
                      </a:cxn>
                      <a:cxn ang="0">
                        <a:pos x="T4" y="T5"/>
                      </a:cxn>
                      <a:cxn ang="0">
                        <a:pos x="T6" y="T7"/>
                      </a:cxn>
                      <a:cxn ang="0">
                        <a:pos x="T8" y="T9"/>
                      </a:cxn>
                      <a:cxn ang="0">
                        <a:pos x="T10" y="T11"/>
                      </a:cxn>
                    </a:cxnLst>
                    <a:rect l="0" t="0" r="r" b="b"/>
                    <a:pathLst>
                      <a:path w="25" h="15">
                        <a:moveTo>
                          <a:pt x="2" y="0"/>
                        </a:moveTo>
                        <a:lnTo>
                          <a:pt x="20" y="7"/>
                        </a:lnTo>
                        <a:lnTo>
                          <a:pt x="25" y="10"/>
                        </a:lnTo>
                        <a:lnTo>
                          <a:pt x="21" y="15"/>
                        </a:lnTo>
                        <a:lnTo>
                          <a:pt x="0" y="9"/>
                        </a:lnTo>
                        <a:lnTo>
                          <a:pt x="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7" name="Freeform 106">
                    <a:extLst>
                      <a:ext uri="{FF2B5EF4-FFF2-40B4-BE49-F238E27FC236}">
                        <a16:creationId xmlns:a16="http://schemas.microsoft.com/office/drawing/2014/main" id="{7FF8D355-B0FE-4CE2-BD38-00FA8971D48C}"/>
                      </a:ext>
                    </a:extLst>
                  </p:cNvPr>
                  <p:cNvSpPr>
                    <a:spLocks/>
                  </p:cNvSpPr>
                  <p:nvPr/>
                </p:nvSpPr>
                <p:spPr bwMode="auto">
                  <a:xfrm>
                    <a:off x="2995613" y="2928938"/>
                    <a:ext cx="88900" cy="73025"/>
                  </a:xfrm>
                  <a:custGeom>
                    <a:avLst/>
                    <a:gdLst>
                      <a:gd name="T0" fmla="*/ 0 w 56"/>
                      <a:gd name="T1" fmla="*/ 0 h 46"/>
                      <a:gd name="T2" fmla="*/ 24 w 56"/>
                      <a:gd name="T3" fmla="*/ 15 h 46"/>
                      <a:gd name="T4" fmla="*/ 56 w 56"/>
                      <a:gd name="T5" fmla="*/ 40 h 46"/>
                      <a:gd name="T6" fmla="*/ 52 w 56"/>
                      <a:gd name="T7" fmla="*/ 46 h 46"/>
                      <a:gd name="T8" fmla="*/ 9 w 56"/>
                      <a:gd name="T9" fmla="*/ 35 h 46"/>
                      <a:gd name="T10" fmla="*/ 5 w 56"/>
                      <a:gd name="T11" fmla="*/ 16 h 46"/>
                      <a:gd name="T12" fmla="*/ 0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0" y="0"/>
                        </a:moveTo>
                        <a:lnTo>
                          <a:pt x="24" y="15"/>
                        </a:lnTo>
                        <a:lnTo>
                          <a:pt x="56" y="40"/>
                        </a:lnTo>
                        <a:lnTo>
                          <a:pt x="52" y="46"/>
                        </a:lnTo>
                        <a:lnTo>
                          <a:pt x="9" y="35"/>
                        </a:lnTo>
                        <a:lnTo>
                          <a:pt x="5" y="16"/>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02" name="Freeform 108">
                  <a:extLst>
                    <a:ext uri="{FF2B5EF4-FFF2-40B4-BE49-F238E27FC236}">
                      <a16:creationId xmlns:a16="http://schemas.microsoft.com/office/drawing/2014/main" id="{A15D2294-D084-42BE-966C-BC8ADDFBF18B}"/>
                    </a:ext>
                  </a:extLst>
                </p:cNvPr>
                <p:cNvSpPr>
                  <a:spLocks/>
                </p:cNvSpPr>
                <p:nvPr/>
              </p:nvSpPr>
              <p:spPr bwMode="auto">
                <a:xfrm>
                  <a:off x="3419476" y="2082801"/>
                  <a:ext cx="568325" cy="690563"/>
                </a:xfrm>
                <a:custGeom>
                  <a:avLst/>
                  <a:gdLst>
                    <a:gd name="T0" fmla="*/ 122 w 358"/>
                    <a:gd name="T1" fmla="*/ 0 h 435"/>
                    <a:gd name="T2" fmla="*/ 127 w 358"/>
                    <a:gd name="T3" fmla="*/ 6 h 435"/>
                    <a:gd name="T4" fmla="*/ 122 w 358"/>
                    <a:gd name="T5" fmla="*/ 26 h 435"/>
                    <a:gd name="T6" fmla="*/ 131 w 358"/>
                    <a:gd name="T7" fmla="*/ 35 h 435"/>
                    <a:gd name="T8" fmla="*/ 191 w 358"/>
                    <a:gd name="T9" fmla="*/ 38 h 435"/>
                    <a:gd name="T10" fmla="*/ 214 w 358"/>
                    <a:gd name="T11" fmla="*/ 49 h 435"/>
                    <a:gd name="T12" fmla="*/ 229 w 358"/>
                    <a:gd name="T13" fmla="*/ 93 h 435"/>
                    <a:gd name="T14" fmla="*/ 254 w 358"/>
                    <a:gd name="T15" fmla="*/ 98 h 435"/>
                    <a:gd name="T16" fmla="*/ 266 w 358"/>
                    <a:gd name="T17" fmla="*/ 84 h 435"/>
                    <a:gd name="T18" fmla="*/ 305 w 358"/>
                    <a:gd name="T19" fmla="*/ 68 h 435"/>
                    <a:gd name="T20" fmla="*/ 344 w 358"/>
                    <a:gd name="T21" fmla="*/ 86 h 435"/>
                    <a:gd name="T22" fmla="*/ 341 w 358"/>
                    <a:gd name="T23" fmla="*/ 95 h 435"/>
                    <a:gd name="T24" fmla="*/ 344 w 358"/>
                    <a:gd name="T25" fmla="*/ 143 h 435"/>
                    <a:gd name="T26" fmla="*/ 331 w 358"/>
                    <a:gd name="T27" fmla="*/ 179 h 435"/>
                    <a:gd name="T28" fmla="*/ 348 w 358"/>
                    <a:gd name="T29" fmla="*/ 226 h 435"/>
                    <a:gd name="T30" fmla="*/ 358 w 358"/>
                    <a:gd name="T31" fmla="*/ 278 h 435"/>
                    <a:gd name="T32" fmla="*/ 353 w 358"/>
                    <a:gd name="T33" fmla="*/ 292 h 435"/>
                    <a:gd name="T34" fmla="*/ 346 w 358"/>
                    <a:gd name="T35" fmla="*/ 291 h 435"/>
                    <a:gd name="T36" fmla="*/ 309 w 358"/>
                    <a:gd name="T37" fmla="*/ 307 h 435"/>
                    <a:gd name="T38" fmla="*/ 286 w 358"/>
                    <a:gd name="T39" fmla="*/ 373 h 435"/>
                    <a:gd name="T40" fmla="*/ 229 w 358"/>
                    <a:gd name="T41" fmla="*/ 350 h 435"/>
                    <a:gd name="T42" fmla="*/ 190 w 358"/>
                    <a:gd name="T43" fmla="*/ 371 h 435"/>
                    <a:gd name="T44" fmla="*/ 121 w 358"/>
                    <a:gd name="T45" fmla="*/ 408 h 435"/>
                    <a:gd name="T46" fmla="*/ 77 w 358"/>
                    <a:gd name="T47" fmla="*/ 420 h 435"/>
                    <a:gd name="T48" fmla="*/ 57 w 358"/>
                    <a:gd name="T49" fmla="*/ 435 h 435"/>
                    <a:gd name="T50" fmla="*/ 43 w 358"/>
                    <a:gd name="T51" fmla="*/ 402 h 435"/>
                    <a:gd name="T52" fmla="*/ 53 w 358"/>
                    <a:gd name="T53" fmla="*/ 372 h 435"/>
                    <a:gd name="T54" fmla="*/ 57 w 358"/>
                    <a:gd name="T55" fmla="*/ 346 h 435"/>
                    <a:gd name="T56" fmla="*/ 33 w 358"/>
                    <a:gd name="T57" fmla="*/ 313 h 435"/>
                    <a:gd name="T58" fmla="*/ 7 w 358"/>
                    <a:gd name="T59" fmla="*/ 313 h 435"/>
                    <a:gd name="T60" fmla="*/ 0 w 358"/>
                    <a:gd name="T61" fmla="*/ 307 h 435"/>
                    <a:gd name="T62" fmla="*/ 2 w 358"/>
                    <a:gd name="T63" fmla="*/ 296 h 435"/>
                    <a:gd name="T64" fmla="*/ 27 w 358"/>
                    <a:gd name="T65" fmla="*/ 256 h 435"/>
                    <a:gd name="T66" fmla="*/ 10 w 358"/>
                    <a:gd name="T67" fmla="*/ 248 h 435"/>
                    <a:gd name="T68" fmla="*/ 8 w 358"/>
                    <a:gd name="T69" fmla="*/ 233 h 435"/>
                    <a:gd name="T70" fmla="*/ 31 w 358"/>
                    <a:gd name="T71" fmla="*/ 205 h 435"/>
                    <a:gd name="T72" fmla="*/ 41 w 358"/>
                    <a:gd name="T73" fmla="*/ 188 h 435"/>
                    <a:gd name="T74" fmla="*/ 72 w 358"/>
                    <a:gd name="T75" fmla="*/ 168 h 435"/>
                    <a:gd name="T76" fmla="*/ 94 w 358"/>
                    <a:gd name="T77" fmla="*/ 140 h 435"/>
                    <a:gd name="T78" fmla="*/ 106 w 358"/>
                    <a:gd name="T79" fmla="*/ 84 h 435"/>
                    <a:gd name="T80" fmla="*/ 98 w 358"/>
                    <a:gd name="T81" fmla="*/ 71 h 435"/>
                    <a:gd name="T82" fmla="*/ 53 w 358"/>
                    <a:gd name="T83" fmla="*/ 51 h 435"/>
                    <a:gd name="T84" fmla="*/ 37 w 358"/>
                    <a:gd name="T85" fmla="*/ 41 h 435"/>
                    <a:gd name="T86" fmla="*/ 42 w 358"/>
                    <a:gd name="T87" fmla="*/ 26 h 435"/>
                    <a:gd name="T88" fmla="*/ 66 w 358"/>
                    <a:gd name="T89" fmla="*/ 29 h 435"/>
                    <a:gd name="T90" fmla="*/ 81 w 358"/>
                    <a:gd name="T91" fmla="*/ 56 h 435"/>
                    <a:gd name="T92" fmla="*/ 87 w 358"/>
                    <a:gd name="T93" fmla="*/ 53 h 435"/>
                    <a:gd name="T94" fmla="*/ 82 w 358"/>
                    <a:gd name="T95" fmla="*/ 21 h 435"/>
                    <a:gd name="T96" fmla="*/ 98 w 358"/>
                    <a:gd name="T97" fmla="*/ 6 h 435"/>
                    <a:gd name="T98" fmla="*/ 122 w 358"/>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35">
                      <a:moveTo>
                        <a:pt x="122" y="0"/>
                      </a:moveTo>
                      <a:lnTo>
                        <a:pt x="127" y="6"/>
                      </a:lnTo>
                      <a:lnTo>
                        <a:pt x="122" y="26"/>
                      </a:lnTo>
                      <a:lnTo>
                        <a:pt x="131" y="35"/>
                      </a:lnTo>
                      <a:lnTo>
                        <a:pt x="191" y="38"/>
                      </a:lnTo>
                      <a:lnTo>
                        <a:pt x="214" y="49"/>
                      </a:lnTo>
                      <a:lnTo>
                        <a:pt x="229" y="93"/>
                      </a:lnTo>
                      <a:lnTo>
                        <a:pt x="254" y="98"/>
                      </a:lnTo>
                      <a:lnTo>
                        <a:pt x="266" y="84"/>
                      </a:lnTo>
                      <a:lnTo>
                        <a:pt x="305" y="68"/>
                      </a:lnTo>
                      <a:lnTo>
                        <a:pt x="344" y="86"/>
                      </a:lnTo>
                      <a:lnTo>
                        <a:pt x="341" y="95"/>
                      </a:lnTo>
                      <a:lnTo>
                        <a:pt x="344" y="143"/>
                      </a:lnTo>
                      <a:lnTo>
                        <a:pt x="331" y="179"/>
                      </a:lnTo>
                      <a:lnTo>
                        <a:pt x="348" y="226"/>
                      </a:lnTo>
                      <a:lnTo>
                        <a:pt x="358" y="278"/>
                      </a:lnTo>
                      <a:lnTo>
                        <a:pt x="353" y="292"/>
                      </a:lnTo>
                      <a:lnTo>
                        <a:pt x="346" y="291"/>
                      </a:lnTo>
                      <a:lnTo>
                        <a:pt x="309" y="307"/>
                      </a:lnTo>
                      <a:lnTo>
                        <a:pt x="286" y="373"/>
                      </a:lnTo>
                      <a:lnTo>
                        <a:pt x="229" y="350"/>
                      </a:lnTo>
                      <a:lnTo>
                        <a:pt x="190" y="371"/>
                      </a:lnTo>
                      <a:lnTo>
                        <a:pt x="121" y="408"/>
                      </a:lnTo>
                      <a:lnTo>
                        <a:pt x="77" y="420"/>
                      </a:lnTo>
                      <a:lnTo>
                        <a:pt x="57" y="435"/>
                      </a:lnTo>
                      <a:lnTo>
                        <a:pt x="43" y="402"/>
                      </a:lnTo>
                      <a:lnTo>
                        <a:pt x="53" y="372"/>
                      </a:lnTo>
                      <a:lnTo>
                        <a:pt x="57" y="346"/>
                      </a:lnTo>
                      <a:lnTo>
                        <a:pt x="33" y="313"/>
                      </a:lnTo>
                      <a:lnTo>
                        <a:pt x="7" y="313"/>
                      </a:lnTo>
                      <a:lnTo>
                        <a:pt x="0" y="307"/>
                      </a:lnTo>
                      <a:lnTo>
                        <a:pt x="2" y="296"/>
                      </a:lnTo>
                      <a:lnTo>
                        <a:pt x="27" y="256"/>
                      </a:lnTo>
                      <a:lnTo>
                        <a:pt x="10" y="248"/>
                      </a:lnTo>
                      <a:lnTo>
                        <a:pt x="8" y="233"/>
                      </a:lnTo>
                      <a:lnTo>
                        <a:pt x="31" y="205"/>
                      </a:lnTo>
                      <a:lnTo>
                        <a:pt x="41" y="188"/>
                      </a:lnTo>
                      <a:lnTo>
                        <a:pt x="72" y="168"/>
                      </a:lnTo>
                      <a:lnTo>
                        <a:pt x="94" y="140"/>
                      </a:lnTo>
                      <a:lnTo>
                        <a:pt x="106" y="84"/>
                      </a:lnTo>
                      <a:lnTo>
                        <a:pt x="98" y="71"/>
                      </a:lnTo>
                      <a:lnTo>
                        <a:pt x="53" y="51"/>
                      </a:lnTo>
                      <a:lnTo>
                        <a:pt x="37" y="41"/>
                      </a:lnTo>
                      <a:lnTo>
                        <a:pt x="42" y="26"/>
                      </a:lnTo>
                      <a:lnTo>
                        <a:pt x="66" y="29"/>
                      </a:lnTo>
                      <a:lnTo>
                        <a:pt x="81" y="56"/>
                      </a:lnTo>
                      <a:lnTo>
                        <a:pt x="87" y="53"/>
                      </a:lnTo>
                      <a:lnTo>
                        <a:pt x="82" y="21"/>
                      </a:lnTo>
                      <a:lnTo>
                        <a:pt x="98" y="6"/>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3" name="Freeform 109">
                  <a:extLst>
                    <a:ext uri="{FF2B5EF4-FFF2-40B4-BE49-F238E27FC236}">
                      <a16:creationId xmlns:a16="http://schemas.microsoft.com/office/drawing/2014/main" id="{F3097A70-5AD9-441B-A04C-13DDE3D2A2DA}"/>
                    </a:ext>
                  </a:extLst>
                </p:cNvPr>
                <p:cNvSpPr>
                  <a:spLocks/>
                </p:cNvSpPr>
                <p:nvPr/>
              </p:nvSpPr>
              <p:spPr bwMode="auto">
                <a:xfrm>
                  <a:off x="2357438" y="2058988"/>
                  <a:ext cx="587375" cy="614363"/>
                </a:xfrm>
                <a:custGeom>
                  <a:avLst/>
                  <a:gdLst>
                    <a:gd name="T0" fmla="*/ 229 w 370"/>
                    <a:gd name="T1" fmla="*/ 27 h 387"/>
                    <a:gd name="T2" fmla="*/ 253 w 370"/>
                    <a:gd name="T3" fmla="*/ 36 h 387"/>
                    <a:gd name="T4" fmla="*/ 310 w 370"/>
                    <a:gd name="T5" fmla="*/ 15 h 387"/>
                    <a:gd name="T6" fmla="*/ 308 w 370"/>
                    <a:gd name="T7" fmla="*/ 56 h 387"/>
                    <a:gd name="T8" fmla="*/ 327 w 370"/>
                    <a:gd name="T9" fmla="*/ 115 h 387"/>
                    <a:gd name="T10" fmla="*/ 328 w 370"/>
                    <a:gd name="T11" fmla="*/ 155 h 387"/>
                    <a:gd name="T12" fmla="*/ 296 w 370"/>
                    <a:gd name="T13" fmla="*/ 235 h 387"/>
                    <a:gd name="T14" fmla="*/ 293 w 370"/>
                    <a:gd name="T15" fmla="*/ 284 h 387"/>
                    <a:gd name="T16" fmla="*/ 333 w 370"/>
                    <a:gd name="T17" fmla="*/ 308 h 387"/>
                    <a:gd name="T18" fmla="*/ 361 w 370"/>
                    <a:gd name="T19" fmla="*/ 322 h 387"/>
                    <a:gd name="T20" fmla="*/ 357 w 370"/>
                    <a:gd name="T21" fmla="*/ 357 h 387"/>
                    <a:gd name="T22" fmla="*/ 330 w 370"/>
                    <a:gd name="T23" fmla="*/ 386 h 387"/>
                    <a:gd name="T24" fmla="*/ 295 w 370"/>
                    <a:gd name="T25" fmla="*/ 368 h 387"/>
                    <a:gd name="T26" fmla="*/ 267 w 370"/>
                    <a:gd name="T27" fmla="*/ 382 h 387"/>
                    <a:gd name="T28" fmla="*/ 232 w 370"/>
                    <a:gd name="T29" fmla="*/ 347 h 387"/>
                    <a:gd name="T30" fmla="*/ 213 w 370"/>
                    <a:gd name="T31" fmla="*/ 333 h 387"/>
                    <a:gd name="T32" fmla="*/ 208 w 370"/>
                    <a:gd name="T33" fmla="*/ 358 h 387"/>
                    <a:gd name="T34" fmla="*/ 178 w 370"/>
                    <a:gd name="T35" fmla="*/ 345 h 387"/>
                    <a:gd name="T36" fmla="*/ 183 w 370"/>
                    <a:gd name="T37" fmla="*/ 322 h 387"/>
                    <a:gd name="T38" fmla="*/ 168 w 370"/>
                    <a:gd name="T39" fmla="*/ 341 h 387"/>
                    <a:gd name="T40" fmla="*/ 162 w 370"/>
                    <a:gd name="T41" fmla="*/ 353 h 387"/>
                    <a:gd name="T42" fmla="*/ 149 w 370"/>
                    <a:gd name="T43" fmla="*/ 353 h 387"/>
                    <a:gd name="T44" fmla="*/ 139 w 370"/>
                    <a:gd name="T45" fmla="*/ 376 h 387"/>
                    <a:gd name="T46" fmla="*/ 98 w 370"/>
                    <a:gd name="T47" fmla="*/ 366 h 387"/>
                    <a:gd name="T48" fmla="*/ 103 w 370"/>
                    <a:gd name="T49" fmla="*/ 328 h 387"/>
                    <a:gd name="T50" fmla="*/ 3 w 370"/>
                    <a:gd name="T51" fmla="*/ 281 h 387"/>
                    <a:gd name="T52" fmla="*/ 11 w 370"/>
                    <a:gd name="T53" fmla="*/ 261 h 387"/>
                    <a:gd name="T54" fmla="*/ 112 w 370"/>
                    <a:gd name="T55" fmla="*/ 261 h 387"/>
                    <a:gd name="T56" fmla="*/ 138 w 370"/>
                    <a:gd name="T57" fmla="*/ 232 h 387"/>
                    <a:gd name="T58" fmla="*/ 97 w 370"/>
                    <a:gd name="T59" fmla="*/ 194 h 387"/>
                    <a:gd name="T60" fmla="*/ 66 w 370"/>
                    <a:gd name="T61" fmla="*/ 220 h 387"/>
                    <a:gd name="T62" fmla="*/ 56 w 370"/>
                    <a:gd name="T63" fmla="*/ 189 h 387"/>
                    <a:gd name="T64" fmla="*/ 38 w 370"/>
                    <a:gd name="T65" fmla="*/ 177 h 387"/>
                    <a:gd name="T66" fmla="*/ 55 w 370"/>
                    <a:gd name="T67" fmla="*/ 157 h 387"/>
                    <a:gd name="T68" fmla="*/ 97 w 370"/>
                    <a:gd name="T69" fmla="*/ 175 h 387"/>
                    <a:gd name="T70" fmla="*/ 158 w 370"/>
                    <a:gd name="T71" fmla="*/ 172 h 387"/>
                    <a:gd name="T72" fmla="*/ 132 w 370"/>
                    <a:gd name="T73" fmla="*/ 160 h 387"/>
                    <a:gd name="T74" fmla="*/ 95 w 370"/>
                    <a:gd name="T75" fmla="*/ 152 h 387"/>
                    <a:gd name="T76" fmla="*/ 114 w 370"/>
                    <a:gd name="T77" fmla="*/ 136 h 387"/>
                    <a:gd name="T78" fmla="*/ 139 w 370"/>
                    <a:gd name="T79" fmla="*/ 116 h 387"/>
                    <a:gd name="T80" fmla="*/ 9 w 370"/>
                    <a:gd name="T81" fmla="*/ 149 h 387"/>
                    <a:gd name="T82" fmla="*/ 0 w 370"/>
                    <a:gd name="T83" fmla="*/ 141 h 387"/>
                    <a:gd name="T84" fmla="*/ 6 w 370"/>
                    <a:gd name="T85" fmla="*/ 79 h 387"/>
                    <a:gd name="T86" fmla="*/ 46 w 370"/>
                    <a:gd name="T87" fmla="*/ 59 h 387"/>
                    <a:gd name="T88" fmla="*/ 75 w 370"/>
                    <a:gd name="T89" fmla="*/ 53 h 387"/>
                    <a:gd name="T90" fmla="*/ 66 w 370"/>
                    <a:gd name="T91" fmla="*/ 39 h 387"/>
                    <a:gd name="T92" fmla="*/ 102 w 370"/>
                    <a:gd name="T93" fmla="*/ 32 h 387"/>
                    <a:gd name="T94" fmla="*/ 129 w 370"/>
                    <a:gd name="T95" fmla="*/ 15 h 387"/>
                    <a:gd name="T96" fmla="*/ 153 w 370"/>
                    <a:gd name="T97" fmla="*/ 25 h 387"/>
                    <a:gd name="T98" fmla="*/ 173 w 370"/>
                    <a:gd name="T99" fmla="*/ 12 h 387"/>
                    <a:gd name="T100" fmla="*/ 212 w 370"/>
                    <a:gd name="T101" fmla="*/ 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 h="387">
                      <a:moveTo>
                        <a:pt x="223" y="0"/>
                      </a:moveTo>
                      <a:lnTo>
                        <a:pt x="229" y="27"/>
                      </a:lnTo>
                      <a:lnTo>
                        <a:pt x="242" y="21"/>
                      </a:lnTo>
                      <a:lnTo>
                        <a:pt x="253" y="36"/>
                      </a:lnTo>
                      <a:lnTo>
                        <a:pt x="306" y="6"/>
                      </a:lnTo>
                      <a:lnTo>
                        <a:pt x="310" y="15"/>
                      </a:lnTo>
                      <a:lnTo>
                        <a:pt x="303" y="39"/>
                      </a:lnTo>
                      <a:lnTo>
                        <a:pt x="308" y="56"/>
                      </a:lnTo>
                      <a:lnTo>
                        <a:pt x="327" y="76"/>
                      </a:lnTo>
                      <a:lnTo>
                        <a:pt x="327" y="115"/>
                      </a:lnTo>
                      <a:lnTo>
                        <a:pt x="318" y="130"/>
                      </a:lnTo>
                      <a:lnTo>
                        <a:pt x="328" y="155"/>
                      </a:lnTo>
                      <a:lnTo>
                        <a:pt x="332" y="220"/>
                      </a:lnTo>
                      <a:lnTo>
                        <a:pt x="296" y="235"/>
                      </a:lnTo>
                      <a:lnTo>
                        <a:pt x="287" y="246"/>
                      </a:lnTo>
                      <a:lnTo>
                        <a:pt x="293" y="284"/>
                      </a:lnTo>
                      <a:lnTo>
                        <a:pt x="301" y="298"/>
                      </a:lnTo>
                      <a:lnTo>
                        <a:pt x="333" y="308"/>
                      </a:lnTo>
                      <a:lnTo>
                        <a:pt x="351" y="319"/>
                      </a:lnTo>
                      <a:lnTo>
                        <a:pt x="361" y="322"/>
                      </a:lnTo>
                      <a:lnTo>
                        <a:pt x="370" y="346"/>
                      </a:lnTo>
                      <a:lnTo>
                        <a:pt x="357" y="357"/>
                      </a:lnTo>
                      <a:lnTo>
                        <a:pt x="341" y="360"/>
                      </a:lnTo>
                      <a:lnTo>
                        <a:pt x="330" y="386"/>
                      </a:lnTo>
                      <a:lnTo>
                        <a:pt x="281" y="387"/>
                      </a:lnTo>
                      <a:lnTo>
                        <a:pt x="295" y="368"/>
                      </a:lnTo>
                      <a:lnTo>
                        <a:pt x="275" y="361"/>
                      </a:lnTo>
                      <a:lnTo>
                        <a:pt x="267" y="382"/>
                      </a:lnTo>
                      <a:lnTo>
                        <a:pt x="248" y="378"/>
                      </a:lnTo>
                      <a:lnTo>
                        <a:pt x="232" y="347"/>
                      </a:lnTo>
                      <a:lnTo>
                        <a:pt x="223" y="337"/>
                      </a:lnTo>
                      <a:lnTo>
                        <a:pt x="213" y="333"/>
                      </a:lnTo>
                      <a:lnTo>
                        <a:pt x="203" y="340"/>
                      </a:lnTo>
                      <a:lnTo>
                        <a:pt x="208" y="358"/>
                      </a:lnTo>
                      <a:lnTo>
                        <a:pt x="193" y="361"/>
                      </a:lnTo>
                      <a:lnTo>
                        <a:pt x="178" y="345"/>
                      </a:lnTo>
                      <a:lnTo>
                        <a:pt x="184" y="326"/>
                      </a:lnTo>
                      <a:lnTo>
                        <a:pt x="183" y="322"/>
                      </a:lnTo>
                      <a:lnTo>
                        <a:pt x="177" y="322"/>
                      </a:lnTo>
                      <a:lnTo>
                        <a:pt x="168" y="341"/>
                      </a:lnTo>
                      <a:lnTo>
                        <a:pt x="168" y="351"/>
                      </a:lnTo>
                      <a:lnTo>
                        <a:pt x="162" y="353"/>
                      </a:lnTo>
                      <a:lnTo>
                        <a:pt x="157" y="348"/>
                      </a:lnTo>
                      <a:lnTo>
                        <a:pt x="149" y="353"/>
                      </a:lnTo>
                      <a:lnTo>
                        <a:pt x="153" y="372"/>
                      </a:lnTo>
                      <a:lnTo>
                        <a:pt x="139" y="376"/>
                      </a:lnTo>
                      <a:lnTo>
                        <a:pt x="103" y="371"/>
                      </a:lnTo>
                      <a:lnTo>
                        <a:pt x="98" y="366"/>
                      </a:lnTo>
                      <a:lnTo>
                        <a:pt x="108" y="343"/>
                      </a:lnTo>
                      <a:lnTo>
                        <a:pt x="103" y="328"/>
                      </a:lnTo>
                      <a:lnTo>
                        <a:pt x="61" y="291"/>
                      </a:lnTo>
                      <a:lnTo>
                        <a:pt x="3" y="281"/>
                      </a:lnTo>
                      <a:lnTo>
                        <a:pt x="0" y="277"/>
                      </a:lnTo>
                      <a:lnTo>
                        <a:pt x="11" y="261"/>
                      </a:lnTo>
                      <a:lnTo>
                        <a:pt x="102" y="252"/>
                      </a:lnTo>
                      <a:lnTo>
                        <a:pt x="112" y="261"/>
                      </a:lnTo>
                      <a:lnTo>
                        <a:pt x="127" y="257"/>
                      </a:lnTo>
                      <a:lnTo>
                        <a:pt x="138" y="232"/>
                      </a:lnTo>
                      <a:lnTo>
                        <a:pt x="127" y="207"/>
                      </a:lnTo>
                      <a:lnTo>
                        <a:pt x="97" y="194"/>
                      </a:lnTo>
                      <a:lnTo>
                        <a:pt x="79" y="203"/>
                      </a:lnTo>
                      <a:lnTo>
                        <a:pt x="66" y="220"/>
                      </a:lnTo>
                      <a:lnTo>
                        <a:pt x="61" y="222"/>
                      </a:lnTo>
                      <a:lnTo>
                        <a:pt x="56" y="189"/>
                      </a:lnTo>
                      <a:lnTo>
                        <a:pt x="41" y="187"/>
                      </a:lnTo>
                      <a:lnTo>
                        <a:pt x="38" y="177"/>
                      </a:lnTo>
                      <a:lnTo>
                        <a:pt x="46" y="168"/>
                      </a:lnTo>
                      <a:lnTo>
                        <a:pt x="55" y="157"/>
                      </a:lnTo>
                      <a:lnTo>
                        <a:pt x="70" y="172"/>
                      </a:lnTo>
                      <a:lnTo>
                        <a:pt x="97" y="175"/>
                      </a:lnTo>
                      <a:lnTo>
                        <a:pt x="104" y="182"/>
                      </a:lnTo>
                      <a:lnTo>
                        <a:pt x="158" y="172"/>
                      </a:lnTo>
                      <a:lnTo>
                        <a:pt x="159" y="167"/>
                      </a:lnTo>
                      <a:lnTo>
                        <a:pt x="132" y="160"/>
                      </a:lnTo>
                      <a:lnTo>
                        <a:pt x="130" y="145"/>
                      </a:lnTo>
                      <a:lnTo>
                        <a:pt x="95" y="152"/>
                      </a:lnTo>
                      <a:lnTo>
                        <a:pt x="92" y="149"/>
                      </a:lnTo>
                      <a:lnTo>
                        <a:pt x="114" y="136"/>
                      </a:lnTo>
                      <a:lnTo>
                        <a:pt x="147" y="123"/>
                      </a:lnTo>
                      <a:lnTo>
                        <a:pt x="139" y="116"/>
                      </a:lnTo>
                      <a:lnTo>
                        <a:pt x="49" y="140"/>
                      </a:lnTo>
                      <a:lnTo>
                        <a:pt x="9" y="149"/>
                      </a:lnTo>
                      <a:lnTo>
                        <a:pt x="3" y="145"/>
                      </a:lnTo>
                      <a:lnTo>
                        <a:pt x="0" y="141"/>
                      </a:lnTo>
                      <a:lnTo>
                        <a:pt x="8" y="123"/>
                      </a:lnTo>
                      <a:lnTo>
                        <a:pt x="6" y="79"/>
                      </a:lnTo>
                      <a:lnTo>
                        <a:pt x="21" y="66"/>
                      </a:lnTo>
                      <a:lnTo>
                        <a:pt x="46" y="59"/>
                      </a:lnTo>
                      <a:lnTo>
                        <a:pt x="56" y="50"/>
                      </a:lnTo>
                      <a:lnTo>
                        <a:pt x="75" y="53"/>
                      </a:lnTo>
                      <a:lnTo>
                        <a:pt x="78" y="50"/>
                      </a:lnTo>
                      <a:lnTo>
                        <a:pt x="66" y="39"/>
                      </a:lnTo>
                      <a:lnTo>
                        <a:pt x="78" y="32"/>
                      </a:lnTo>
                      <a:lnTo>
                        <a:pt x="102" y="32"/>
                      </a:lnTo>
                      <a:lnTo>
                        <a:pt x="117" y="17"/>
                      </a:lnTo>
                      <a:lnTo>
                        <a:pt x="129" y="15"/>
                      </a:lnTo>
                      <a:lnTo>
                        <a:pt x="133" y="30"/>
                      </a:lnTo>
                      <a:lnTo>
                        <a:pt x="153" y="25"/>
                      </a:lnTo>
                      <a:lnTo>
                        <a:pt x="158" y="27"/>
                      </a:lnTo>
                      <a:lnTo>
                        <a:pt x="173" y="12"/>
                      </a:lnTo>
                      <a:lnTo>
                        <a:pt x="201" y="12"/>
                      </a:lnTo>
                      <a:lnTo>
                        <a:pt x="212" y="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4" name="Freeform 110">
                  <a:extLst>
                    <a:ext uri="{FF2B5EF4-FFF2-40B4-BE49-F238E27FC236}">
                      <a16:creationId xmlns:a16="http://schemas.microsoft.com/office/drawing/2014/main" id="{9E96AA21-62E2-4223-9490-146D8E9668CB}"/>
                    </a:ext>
                  </a:extLst>
                </p:cNvPr>
                <p:cNvSpPr>
                  <a:spLocks/>
                </p:cNvSpPr>
                <p:nvPr/>
              </p:nvSpPr>
              <p:spPr bwMode="auto">
                <a:xfrm>
                  <a:off x="2838451" y="1981201"/>
                  <a:ext cx="749300" cy="527050"/>
                </a:xfrm>
                <a:custGeom>
                  <a:avLst/>
                  <a:gdLst>
                    <a:gd name="T0" fmla="*/ 61 w 472"/>
                    <a:gd name="T1" fmla="*/ 2 h 332"/>
                    <a:gd name="T2" fmla="*/ 93 w 472"/>
                    <a:gd name="T3" fmla="*/ 6 h 332"/>
                    <a:gd name="T4" fmla="*/ 119 w 472"/>
                    <a:gd name="T5" fmla="*/ 6 h 332"/>
                    <a:gd name="T6" fmla="*/ 126 w 472"/>
                    <a:gd name="T7" fmla="*/ 20 h 332"/>
                    <a:gd name="T8" fmla="*/ 157 w 472"/>
                    <a:gd name="T9" fmla="*/ 5 h 332"/>
                    <a:gd name="T10" fmla="*/ 172 w 472"/>
                    <a:gd name="T11" fmla="*/ 15 h 332"/>
                    <a:gd name="T12" fmla="*/ 176 w 472"/>
                    <a:gd name="T13" fmla="*/ 31 h 332"/>
                    <a:gd name="T14" fmla="*/ 192 w 472"/>
                    <a:gd name="T15" fmla="*/ 33 h 332"/>
                    <a:gd name="T16" fmla="*/ 227 w 472"/>
                    <a:gd name="T17" fmla="*/ 85 h 332"/>
                    <a:gd name="T18" fmla="*/ 255 w 472"/>
                    <a:gd name="T19" fmla="*/ 120 h 332"/>
                    <a:gd name="T20" fmla="*/ 262 w 472"/>
                    <a:gd name="T21" fmla="*/ 140 h 332"/>
                    <a:gd name="T22" fmla="*/ 319 w 472"/>
                    <a:gd name="T23" fmla="*/ 89 h 332"/>
                    <a:gd name="T24" fmla="*/ 323 w 472"/>
                    <a:gd name="T25" fmla="*/ 79 h 332"/>
                    <a:gd name="T26" fmla="*/ 361 w 472"/>
                    <a:gd name="T27" fmla="*/ 70 h 332"/>
                    <a:gd name="T28" fmla="*/ 373 w 472"/>
                    <a:gd name="T29" fmla="*/ 85 h 332"/>
                    <a:gd name="T30" fmla="*/ 366 w 472"/>
                    <a:gd name="T31" fmla="*/ 99 h 332"/>
                    <a:gd name="T32" fmla="*/ 388 w 472"/>
                    <a:gd name="T33" fmla="*/ 105 h 332"/>
                    <a:gd name="T34" fmla="*/ 403 w 472"/>
                    <a:gd name="T35" fmla="*/ 105 h 332"/>
                    <a:gd name="T36" fmla="*/ 464 w 472"/>
                    <a:gd name="T37" fmla="*/ 135 h 332"/>
                    <a:gd name="T38" fmla="*/ 460 w 472"/>
                    <a:gd name="T39" fmla="*/ 204 h 332"/>
                    <a:gd name="T40" fmla="*/ 407 w 472"/>
                    <a:gd name="T41" fmla="*/ 252 h 332"/>
                    <a:gd name="T42" fmla="*/ 374 w 472"/>
                    <a:gd name="T43" fmla="*/ 297 h 332"/>
                    <a:gd name="T44" fmla="*/ 314 w 472"/>
                    <a:gd name="T45" fmla="*/ 292 h 332"/>
                    <a:gd name="T46" fmla="*/ 274 w 472"/>
                    <a:gd name="T47" fmla="*/ 332 h 332"/>
                    <a:gd name="T48" fmla="*/ 256 w 472"/>
                    <a:gd name="T49" fmla="*/ 282 h 332"/>
                    <a:gd name="T50" fmla="*/ 226 w 472"/>
                    <a:gd name="T51" fmla="*/ 293 h 332"/>
                    <a:gd name="T52" fmla="*/ 183 w 472"/>
                    <a:gd name="T53" fmla="*/ 274 h 332"/>
                    <a:gd name="T54" fmla="*/ 162 w 472"/>
                    <a:gd name="T55" fmla="*/ 259 h 332"/>
                    <a:gd name="T56" fmla="*/ 96 w 472"/>
                    <a:gd name="T57" fmla="*/ 274 h 332"/>
                    <a:gd name="T58" fmla="*/ 29 w 472"/>
                    <a:gd name="T59" fmla="*/ 269 h 332"/>
                    <a:gd name="T60" fmla="*/ 15 w 472"/>
                    <a:gd name="T61" fmla="*/ 179 h 332"/>
                    <a:gd name="T62" fmla="*/ 24 w 472"/>
                    <a:gd name="T63" fmla="*/ 125 h 332"/>
                    <a:gd name="T64" fmla="*/ 0 w 472"/>
                    <a:gd name="T65" fmla="*/ 88 h 332"/>
                    <a:gd name="T66" fmla="*/ 15 w 472"/>
                    <a:gd name="T67" fmla="*/ 66 h 332"/>
                    <a:gd name="T68" fmla="*/ 24 w 472"/>
                    <a:gd name="T69" fmla="*/ 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332">
                      <a:moveTo>
                        <a:pt x="48" y="0"/>
                      </a:moveTo>
                      <a:lnTo>
                        <a:pt x="61" y="2"/>
                      </a:lnTo>
                      <a:lnTo>
                        <a:pt x="68" y="15"/>
                      </a:lnTo>
                      <a:lnTo>
                        <a:pt x="93" y="6"/>
                      </a:lnTo>
                      <a:lnTo>
                        <a:pt x="114" y="2"/>
                      </a:lnTo>
                      <a:lnTo>
                        <a:pt x="119" y="6"/>
                      </a:lnTo>
                      <a:lnTo>
                        <a:pt x="119" y="20"/>
                      </a:lnTo>
                      <a:lnTo>
                        <a:pt x="126" y="20"/>
                      </a:lnTo>
                      <a:lnTo>
                        <a:pt x="151" y="1"/>
                      </a:lnTo>
                      <a:lnTo>
                        <a:pt x="157" y="5"/>
                      </a:lnTo>
                      <a:lnTo>
                        <a:pt x="160" y="18"/>
                      </a:lnTo>
                      <a:lnTo>
                        <a:pt x="172" y="15"/>
                      </a:lnTo>
                      <a:lnTo>
                        <a:pt x="177" y="20"/>
                      </a:lnTo>
                      <a:lnTo>
                        <a:pt x="176" y="31"/>
                      </a:lnTo>
                      <a:lnTo>
                        <a:pt x="186" y="38"/>
                      </a:lnTo>
                      <a:lnTo>
                        <a:pt x="192" y="33"/>
                      </a:lnTo>
                      <a:lnTo>
                        <a:pt x="208" y="64"/>
                      </a:lnTo>
                      <a:lnTo>
                        <a:pt x="227" y="85"/>
                      </a:lnTo>
                      <a:lnTo>
                        <a:pt x="227" y="102"/>
                      </a:lnTo>
                      <a:lnTo>
                        <a:pt x="255" y="120"/>
                      </a:lnTo>
                      <a:lnTo>
                        <a:pt x="257" y="135"/>
                      </a:lnTo>
                      <a:lnTo>
                        <a:pt x="262" y="140"/>
                      </a:lnTo>
                      <a:lnTo>
                        <a:pt x="274" y="128"/>
                      </a:lnTo>
                      <a:lnTo>
                        <a:pt x="319" y="89"/>
                      </a:lnTo>
                      <a:lnTo>
                        <a:pt x="319" y="81"/>
                      </a:lnTo>
                      <a:lnTo>
                        <a:pt x="323" y="79"/>
                      </a:lnTo>
                      <a:lnTo>
                        <a:pt x="333" y="85"/>
                      </a:lnTo>
                      <a:lnTo>
                        <a:pt x="361" y="70"/>
                      </a:lnTo>
                      <a:lnTo>
                        <a:pt x="373" y="76"/>
                      </a:lnTo>
                      <a:lnTo>
                        <a:pt x="373" y="85"/>
                      </a:lnTo>
                      <a:lnTo>
                        <a:pt x="365" y="94"/>
                      </a:lnTo>
                      <a:lnTo>
                        <a:pt x="366" y="99"/>
                      </a:lnTo>
                      <a:lnTo>
                        <a:pt x="385" y="90"/>
                      </a:lnTo>
                      <a:lnTo>
                        <a:pt x="388" y="105"/>
                      </a:lnTo>
                      <a:lnTo>
                        <a:pt x="397" y="109"/>
                      </a:lnTo>
                      <a:lnTo>
                        <a:pt x="403" y="105"/>
                      </a:lnTo>
                      <a:lnTo>
                        <a:pt x="419" y="115"/>
                      </a:lnTo>
                      <a:lnTo>
                        <a:pt x="464" y="135"/>
                      </a:lnTo>
                      <a:lnTo>
                        <a:pt x="472" y="148"/>
                      </a:lnTo>
                      <a:lnTo>
                        <a:pt x="460" y="204"/>
                      </a:lnTo>
                      <a:lnTo>
                        <a:pt x="438" y="232"/>
                      </a:lnTo>
                      <a:lnTo>
                        <a:pt x="407" y="252"/>
                      </a:lnTo>
                      <a:lnTo>
                        <a:pt x="397" y="269"/>
                      </a:lnTo>
                      <a:lnTo>
                        <a:pt x="374" y="297"/>
                      </a:lnTo>
                      <a:lnTo>
                        <a:pt x="339" y="287"/>
                      </a:lnTo>
                      <a:lnTo>
                        <a:pt x="314" y="292"/>
                      </a:lnTo>
                      <a:lnTo>
                        <a:pt x="290" y="332"/>
                      </a:lnTo>
                      <a:lnTo>
                        <a:pt x="274" y="332"/>
                      </a:lnTo>
                      <a:lnTo>
                        <a:pt x="266" y="301"/>
                      </a:lnTo>
                      <a:lnTo>
                        <a:pt x="256" y="282"/>
                      </a:lnTo>
                      <a:lnTo>
                        <a:pt x="246" y="291"/>
                      </a:lnTo>
                      <a:lnTo>
                        <a:pt x="226" y="293"/>
                      </a:lnTo>
                      <a:lnTo>
                        <a:pt x="203" y="277"/>
                      </a:lnTo>
                      <a:lnTo>
                        <a:pt x="183" y="274"/>
                      </a:lnTo>
                      <a:lnTo>
                        <a:pt x="172" y="263"/>
                      </a:lnTo>
                      <a:lnTo>
                        <a:pt x="162" y="259"/>
                      </a:lnTo>
                      <a:lnTo>
                        <a:pt x="126" y="279"/>
                      </a:lnTo>
                      <a:lnTo>
                        <a:pt x="96" y="274"/>
                      </a:lnTo>
                      <a:lnTo>
                        <a:pt x="68" y="286"/>
                      </a:lnTo>
                      <a:lnTo>
                        <a:pt x="29" y="269"/>
                      </a:lnTo>
                      <a:lnTo>
                        <a:pt x="25" y="204"/>
                      </a:lnTo>
                      <a:lnTo>
                        <a:pt x="15" y="179"/>
                      </a:lnTo>
                      <a:lnTo>
                        <a:pt x="24" y="164"/>
                      </a:lnTo>
                      <a:lnTo>
                        <a:pt x="24" y="125"/>
                      </a:lnTo>
                      <a:lnTo>
                        <a:pt x="5" y="105"/>
                      </a:lnTo>
                      <a:lnTo>
                        <a:pt x="0" y="88"/>
                      </a:lnTo>
                      <a:lnTo>
                        <a:pt x="7" y="64"/>
                      </a:lnTo>
                      <a:lnTo>
                        <a:pt x="15" y="66"/>
                      </a:lnTo>
                      <a:lnTo>
                        <a:pt x="32" y="48"/>
                      </a:lnTo>
                      <a:lnTo>
                        <a:pt x="24" y="19"/>
                      </a:lnTo>
                      <a:lnTo>
                        <a:pt x="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sp>
          <p:nvSpPr>
            <p:cNvPr id="67" name="Freeform 82">
              <a:extLst>
                <a:ext uri="{FF2B5EF4-FFF2-40B4-BE49-F238E27FC236}">
                  <a16:creationId xmlns:a16="http://schemas.microsoft.com/office/drawing/2014/main" id="{17352BD3-3026-417B-ACE1-EEC0573A7928}"/>
                </a:ext>
              </a:extLst>
            </p:cNvPr>
            <p:cNvSpPr>
              <a:spLocks/>
            </p:cNvSpPr>
            <p:nvPr/>
          </p:nvSpPr>
          <p:spPr bwMode="auto">
            <a:xfrm>
              <a:off x="7697827" y="2266641"/>
              <a:ext cx="58031" cy="65814"/>
            </a:xfrm>
            <a:custGeom>
              <a:avLst/>
              <a:gdLst>
                <a:gd name="T0" fmla="*/ 96 w 106"/>
                <a:gd name="T1" fmla="*/ 0 h 122"/>
                <a:gd name="T2" fmla="*/ 99 w 106"/>
                <a:gd name="T3" fmla="*/ 11 h 122"/>
                <a:gd name="T4" fmla="*/ 106 w 106"/>
                <a:gd name="T5" fmla="*/ 18 h 122"/>
                <a:gd name="T6" fmla="*/ 97 w 106"/>
                <a:gd name="T7" fmla="*/ 40 h 122"/>
                <a:gd name="T8" fmla="*/ 99 w 106"/>
                <a:gd name="T9" fmla="*/ 64 h 122"/>
                <a:gd name="T10" fmla="*/ 101 w 106"/>
                <a:gd name="T11" fmla="*/ 90 h 122"/>
                <a:gd name="T12" fmla="*/ 101 w 106"/>
                <a:gd name="T13" fmla="*/ 122 h 122"/>
                <a:gd name="T14" fmla="*/ 97 w 106"/>
                <a:gd name="T15" fmla="*/ 118 h 122"/>
                <a:gd name="T16" fmla="*/ 95 w 106"/>
                <a:gd name="T17" fmla="*/ 118 h 122"/>
                <a:gd name="T18" fmla="*/ 92 w 106"/>
                <a:gd name="T19" fmla="*/ 114 h 122"/>
                <a:gd name="T20" fmla="*/ 92 w 106"/>
                <a:gd name="T21" fmla="*/ 113 h 122"/>
                <a:gd name="T22" fmla="*/ 94 w 106"/>
                <a:gd name="T23" fmla="*/ 113 h 122"/>
                <a:gd name="T24" fmla="*/ 90 w 106"/>
                <a:gd name="T25" fmla="*/ 110 h 122"/>
                <a:gd name="T26" fmla="*/ 90 w 106"/>
                <a:gd name="T27" fmla="*/ 104 h 122"/>
                <a:gd name="T28" fmla="*/ 87 w 106"/>
                <a:gd name="T29" fmla="*/ 102 h 122"/>
                <a:gd name="T30" fmla="*/ 72 w 106"/>
                <a:gd name="T31" fmla="*/ 107 h 122"/>
                <a:gd name="T32" fmla="*/ 70 w 106"/>
                <a:gd name="T33" fmla="*/ 105 h 122"/>
                <a:gd name="T34" fmla="*/ 62 w 106"/>
                <a:gd name="T35" fmla="*/ 108 h 122"/>
                <a:gd name="T36" fmla="*/ 61 w 106"/>
                <a:gd name="T37" fmla="*/ 105 h 122"/>
                <a:gd name="T38" fmla="*/ 59 w 106"/>
                <a:gd name="T39" fmla="*/ 105 h 122"/>
                <a:gd name="T40" fmla="*/ 55 w 106"/>
                <a:gd name="T41" fmla="*/ 108 h 122"/>
                <a:gd name="T42" fmla="*/ 51 w 106"/>
                <a:gd name="T43" fmla="*/ 108 h 122"/>
                <a:gd name="T44" fmla="*/ 50 w 106"/>
                <a:gd name="T45" fmla="*/ 105 h 122"/>
                <a:gd name="T46" fmla="*/ 51 w 106"/>
                <a:gd name="T47" fmla="*/ 99 h 122"/>
                <a:gd name="T48" fmla="*/ 50 w 106"/>
                <a:gd name="T49" fmla="*/ 98 h 122"/>
                <a:gd name="T50" fmla="*/ 47 w 106"/>
                <a:gd name="T51" fmla="*/ 100 h 122"/>
                <a:gd name="T52" fmla="*/ 44 w 106"/>
                <a:gd name="T53" fmla="*/ 99 h 122"/>
                <a:gd name="T54" fmla="*/ 39 w 106"/>
                <a:gd name="T55" fmla="*/ 95 h 122"/>
                <a:gd name="T56" fmla="*/ 37 w 106"/>
                <a:gd name="T57" fmla="*/ 102 h 122"/>
                <a:gd name="T58" fmla="*/ 19 w 106"/>
                <a:gd name="T59" fmla="*/ 102 h 122"/>
                <a:gd name="T60" fmla="*/ 1 w 106"/>
                <a:gd name="T61" fmla="*/ 94 h 122"/>
                <a:gd name="T62" fmla="*/ 0 w 106"/>
                <a:gd name="T63" fmla="*/ 61 h 122"/>
                <a:gd name="T64" fmla="*/ 8 w 106"/>
                <a:gd name="T65" fmla="*/ 20 h 122"/>
                <a:gd name="T66" fmla="*/ 36 w 106"/>
                <a:gd name="T67" fmla="*/ 5 h 122"/>
                <a:gd name="T68" fmla="*/ 45 w 106"/>
                <a:gd name="T69" fmla="*/ 8 h 122"/>
                <a:gd name="T70" fmla="*/ 62 w 106"/>
                <a:gd name="T71" fmla="*/ 13 h 122"/>
                <a:gd name="T72" fmla="*/ 76 w 106"/>
                <a:gd name="T73" fmla="*/ 3 h 122"/>
                <a:gd name="T74" fmla="*/ 96 w 106"/>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22">
                  <a:moveTo>
                    <a:pt x="96" y="0"/>
                  </a:moveTo>
                  <a:lnTo>
                    <a:pt x="99" y="11"/>
                  </a:lnTo>
                  <a:lnTo>
                    <a:pt x="106" y="18"/>
                  </a:lnTo>
                  <a:lnTo>
                    <a:pt x="97" y="40"/>
                  </a:lnTo>
                  <a:lnTo>
                    <a:pt x="99" y="64"/>
                  </a:lnTo>
                  <a:lnTo>
                    <a:pt x="101" y="90"/>
                  </a:lnTo>
                  <a:lnTo>
                    <a:pt x="101" y="122"/>
                  </a:lnTo>
                  <a:lnTo>
                    <a:pt x="97" y="118"/>
                  </a:lnTo>
                  <a:lnTo>
                    <a:pt x="95" y="118"/>
                  </a:lnTo>
                  <a:lnTo>
                    <a:pt x="92" y="114"/>
                  </a:lnTo>
                  <a:lnTo>
                    <a:pt x="92" y="113"/>
                  </a:lnTo>
                  <a:lnTo>
                    <a:pt x="94" y="113"/>
                  </a:lnTo>
                  <a:lnTo>
                    <a:pt x="90" y="110"/>
                  </a:lnTo>
                  <a:lnTo>
                    <a:pt x="90" y="104"/>
                  </a:lnTo>
                  <a:lnTo>
                    <a:pt x="87" y="102"/>
                  </a:lnTo>
                  <a:lnTo>
                    <a:pt x="72" y="107"/>
                  </a:lnTo>
                  <a:lnTo>
                    <a:pt x="70" y="105"/>
                  </a:lnTo>
                  <a:lnTo>
                    <a:pt x="62" y="108"/>
                  </a:lnTo>
                  <a:lnTo>
                    <a:pt x="61" y="105"/>
                  </a:lnTo>
                  <a:lnTo>
                    <a:pt x="59" y="105"/>
                  </a:lnTo>
                  <a:lnTo>
                    <a:pt x="55" y="108"/>
                  </a:lnTo>
                  <a:lnTo>
                    <a:pt x="51" y="108"/>
                  </a:lnTo>
                  <a:lnTo>
                    <a:pt x="50" y="105"/>
                  </a:lnTo>
                  <a:lnTo>
                    <a:pt x="51" y="99"/>
                  </a:lnTo>
                  <a:lnTo>
                    <a:pt x="50" y="98"/>
                  </a:lnTo>
                  <a:lnTo>
                    <a:pt x="47" y="100"/>
                  </a:lnTo>
                  <a:lnTo>
                    <a:pt x="44" y="99"/>
                  </a:lnTo>
                  <a:lnTo>
                    <a:pt x="39" y="95"/>
                  </a:lnTo>
                  <a:lnTo>
                    <a:pt x="37" y="102"/>
                  </a:lnTo>
                  <a:lnTo>
                    <a:pt x="19" y="102"/>
                  </a:lnTo>
                  <a:lnTo>
                    <a:pt x="1" y="94"/>
                  </a:lnTo>
                  <a:lnTo>
                    <a:pt x="0" y="61"/>
                  </a:lnTo>
                  <a:lnTo>
                    <a:pt x="8" y="20"/>
                  </a:lnTo>
                  <a:lnTo>
                    <a:pt x="36" y="5"/>
                  </a:lnTo>
                  <a:lnTo>
                    <a:pt x="45" y="8"/>
                  </a:lnTo>
                  <a:lnTo>
                    <a:pt x="62" y="13"/>
                  </a:lnTo>
                  <a:lnTo>
                    <a:pt x="76" y="3"/>
                  </a:lnTo>
                  <a:lnTo>
                    <a:pt x="96" y="0"/>
                  </a:lnTo>
                  <a:close/>
                </a:path>
              </a:pathLst>
            </a:custGeom>
            <a:solidFill>
              <a:srgbClr val="333333"/>
            </a:solid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90" name="shp0022">
            <a:extLst>
              <a:ext uri="{FF2B5EF4-FFF2-40B4-BE49-F238E27FC236}">
                <a16:creationId xmlns:a16="http://schemas.microsoft.com/office/drawing/2014/main" id="{B7DE78D9-8810-4878-8541-6AA5B12E2DBA}"/>
              </a:ext>
            </a:extLst>
          </p:cNvPr>
          <p:cNvSpPr txBox="1"/>
          <p:nvPr/>
        </p:nvSpPr>
        <p:spPr>
          <a:xfrm>
            <a:off x="3355826" y="2067374"/>
            <a:ext cx="89451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Ile de France</a:t>
            </a:r>
          </a:p>
          <a:p>
            <a:pPr algn="l" defTabSz="456423" fontAlgn="base">
              <a:lnSpc>
                <a:spcPct val="90000"/>
              </a:lnSpc>
              <a:spcBef>
                <a:spcPct val="0"/>
              </a:spcBef>
              <a:spcAft>
                <a:spcPct val="0"/>
              </a:spcAft>
              <a:defRPr/>
            </a:pPr>
            <a:r>
              <a:rPr lang="fr-FR" sz="1597" b="1" dirty="0">
                <a:solidFill>
                  <a:srgbClr val="000000"/>
                </a:solidFill>
              </a:rPr>
              <a:t>14%</a:t>
            </a:r>
          </a:p>
        </p:txBody>
      </p:sp>
      <p:sp>
        <p:nvSpPr>
          <p:cNvPr id="191" name="shp0023">
            <a:extLst>
              <a:ext uri="{FF2B5EF4-FFF2-40B4-BE49-F238E27FC236}">
                <a16:creationId xmlns:a16="http://schemas.microsoft.com/office/drawing/2014/main" id="{61463915-7F46-4C03-82B1-BE5FB06EEF09}"/>
              </a:ext>
            </a:extLst>
          </p:cNvPr>
          <p:cNvSpPr txBox="1"/>
          <p:nvPr/>
        </p:nvSpPr>
        <p:spPr>
          <a:xfrm>
            <a:off x="534037" y="1780811"/>
            <a:ext cx="409652"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Ouest</a:t>
            </a:r>
          </a:p>
          <a:p>
            <a:pPr algn="r" defTabSz="456423" fontAlgn="base">
              <a:lnSpc>
                <a:spcPct val="90000"/>
              </a:lnSpc>
              <a:spcBef>
                <a:spcPct val="0"/>
              </a:spcBef>
              <a:spcAft>
                <a:spcPct val="0"/>
              </a:spcAft>
              <a:defRPr/>
            </a:pPr>
            <a:r>
              <a:rPr lang="fr-FR" sz="1597" b="1" dirty="0">
                <a:solidFill>
                  <a:srgbClr val="000000"/>
                </a:solidFill>
              </a:rPr>
              <a:t>25%</a:t>
            </a:r>
          </a:p>
        </p:txBody>
      </p:sp>
      <p:cxnSp>
        <p:nvCxnSpPr>
          <p:cNvPr id="192" name="shp0024">
            <a:extLst>
              <a:ext uri="{FF2B5EF4-FFF2-40B4-BE49-F238E27FC236}">
                <a16:creationId xmlns:a16="http://schemas.microsoft.com/office/drawing/2014/main" id="{F3B19BBE-80F9-4C31-BB54-0A7D75CBAFFD}"/>
              </a:ext>
            </a:extLst>
          </p:cNvPr>
          <p:cNvCxnSpPr>
            <a:cxnSpLocks/>
          </p:cNvCxnSpPr>
          <p:nvPr/>
        </p:nvCxnSpPr>
        <p:spPr>
          <a:xfrm>
            <a:off x="1044659" y="1869819"/>
            <a:ext cx="561968"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3" name="shp0025">
            <a:extLst>
              <a:ext uri="{FF2B5EF4-FFF2-40B4-BE49-F238E27FC236}">
                <a16:creationId xmlns:a16="http://schemas.microsoft.com/office/drawing/2014/main" id="{6F2C2CA6-8F8B-467C-8F1C-A42FB9B074AA}"/>
              </a:ext>
            </a:extLst>
          </p:cNvPr>
          <p:cNvSpPr txBox="1"/>
          <p:nvPr/>
        </p:nvSpPr>
        <p:spPr>
          <a:xfrm>
            <a:off x="541420" y="2531874"/>
            <a:ext cx="732891"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Sud-Ouest</a:t>
            </a:r>
          </a:p>
          <a:p>
            <a:pPr algn="r" defTabSz="456423" fontAlgn="base">
              <a:lnSpc>
                <a:spcPct val="90000"/>
              </a:lnSpc>
              <a:spcBef>
                <a:spcPct val="0"/>
              </a:spcBef>
              <a:spcAft>
                <a:spcPct val="0"/>
              </a:spcAft>
              <a:defRPr/>
            </a:pPr>
            <a:r>
              <a:rPr lang="fr-FR" sz="1597" b="1" dirty="0">
                <a:solidFill>
                  <a:srgbClr val="000000"/>
                </a:solidFill>
              </a:rPr>
              <a:t>10%</a:t>
            </a:r>
          </a:p>
        </p:txBody>
      </p:sp>
      <p:cxnSp>
        <p:nvCxnSpPr>
          <p:cNvPr id="194" name="shp0026">
            <a:extLst>
              <a:ext uri="{FF2B5EF4-FFF2-40B4-BE49-F238E27FC236}">
                <a16:creationId xmlns:a16="http://schemas.microsoft.com/office/drawing/2014/main" id="{6B5A28FC-5A0C-40C4-B593-47C138579AFE}"/>
              </a:ext>
            </a:extLst>
          </p:cNvPr>
          <p:cNvCxnSpPr>
            <a:cxnSpLocks/>
          </p:cNvCxnSpPr>
          <p:nvPr/>
        </p:nvCxnSpPr>
        <p:spPr>
          <a:xfrm>
            <a:off x="1375281" y="2620882"/>
            <a:ext cx="287497"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195" name="shp0027">
            <a:extLst>
              <a:ext uri="{FF2B5EF4-FFF2-40B4-BE49-F238E27FC236}">
                <a16:creationId xmlns:a16="http://schemas.microsoft.com/office/drawing/2014/main" id="{CFA59F34-63F3-4239-9469-48363AB1C438}"/>
              </a:ext>
            </a:extLst>
          </p:cNvPr>
          <p:cNvCxnSpPr>
            <a:cxnSpLocks/>
          </p:cNvCxnSpPr>
          <p:nvPr/>
        </p:nvCxnSpPr>
        <p:spPr>
          <a:xfrm>
            <a:off x="2443396" y="1662926"/>
            <a:ext cx="574993"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6" name="shp0028">
            <a:extLst>
              <a:ext uri="{FF2B5EF4-FFF2-40B4-BE49-F238E27FC236}">
                <a16:creationId xmlns:a16="http://schemas.microsoft.com/office/drawing/2014/main" id="{74C4942E-FAF4-401C-ABB3-4C1B0084F962}"/>
              </a:ext>
            </a:extLst>
          </p:cNvPr>
          <p:cNvSpPr txBox="1"/>
          <p:nvPr/>
        </p:nvSpPr>
        <p:spPr>
          <a:xfrm>
            <a:off x="3112937" y="1573474"/>
            <a:ext cx="74249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Nord &amp; Est</a:t>
            </a:r>
          </a:p>
          <a:p>
            <a:pPr algn="l" defTabSz="456423" fontAlgn="base">
              <a:lnSpc>
                <a:spcPct val="90000"/>
              </a:lnSpc>
              <a:spcBef>
                <a:spcPct val="0"/>
              </a:spcBef>
              <a:spcAft>
                <a:spcPct val="0"/>
              </a:spcAft>
              <a:defRPr/>
            </a:pPr>
            <a:r>
              <a:rPr lang="fr-FR" sz="1597" b="1" dirty="0">
                <a:solidFill>
                  <a:srgbClr val="000000"/>
                </a:solidFill>
              </a:rPr>
              <a:t>25%</a:t>
            </a:r>
          </a:p>
        </p:txBody>
      </p:sp>
      <p:sp>
        <p:nvSpPr>
          <p:cNvPr id="197" name="shp0029">
            <a:extLst>
              <a:ext uri="{FF2B5EF4-FFF2-40B4-BE49-F238E27FC236}">
                <a16:creationId xmlns:a16="http://schemas.microsoft.com/office/drawing/2014/main" id="{3C8150C7-6403-4323-9618-9AAAB46ED38A}"/>
              </a:ext>
            </a:extLst>
          </p:cNvPr>
          <p:cNvSpPr/>
          <p:nvPr/>
        </p:nvSpPr>
        <p:spPr>
          <a:xfrm>
            <a:off x="2365520" y="1989989"/>
            <a:ext cx="902770" cy="190585"/>
          </a:xfrm>
          <a:custGeom>
            <a:avLst/>
            <a:gdLst>
              <a:gd name="connsiteX0" fmla="*/ 0 w 904351"/>
              <a:gd name="connsiteY0" fmla="*/ 0 h 190919"/>
              <a:gd name="connsiteX1" fmla="*/ 602901 w 904351"/>
              <a:gd name="connsiteY1" fmla="*/ 190919 h 190919"/>
              <a:gd name="connsiteX2" fmla="*/ 904351 w 904351"/>
              <a:gd name="connsiteY2" fmla="*/ 190919 h 190919"/>
            </a:gdLst>
            <a:ahLst/>
            <a:cxnLst>
              <a:cxn ang="0">
                <a:pos x="connsiteX0" y="connsiteY0"/>
              </a:cxn>
              <a:cxn ang="0">
                <a:pos x="connsiteX1" y="connsiteY1"/>
              </a:cxn>
              <a:cxn ang="0">
                <a:pos x="connsiteX2" y="connsiteY2"/>
              </a:cxn>
            </a:cxnLst>
            <a:rect l="l" t="t" r="r" b="b"/>
            <a:pathLst>
              <a:path w="904351" h="190919">
                <a:moveTo>
                  <a:pt x="0" y="0"/>
                </a:moveTo>
                <a:lnTo>
                  <a:pt x="602901" y="190919"/>
                </a:lnTo>
                <a:lnTo>
                  <a:pt x="904351" y="190919"/>
                </a:lnTo>
              </a:path>
            </a:pathLst>
          </a:cu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2937" fontAlgn="base">
              <a:spcBef>
                <a:spcPct val="0"/>
              </a:spcBef>
              <a:spcAft>
                <a:spcPct val="0"/>
              </a:spcAft>
              <a:defRPr/>
            </a:pPr>
            <a:endParaRPr lang="fr-FR" sz="1797" b="1" dirty="0">
              <a:solidFill>
                <a:srgbClr val="717171"/>
              </a:solidFill>
              <a:latin typeface="Arial" panose="020B0604020202020204" pitchFamily="34" charset="0"/>
            </a:endParaRPr>
          </a:p>
        </p:txBody>
      </p:sp>
      <p:cxnSp>
        <p:nvCxnSpPr>
          <p:cNvPr id="198" name="shp0030">
            <a:extLst>
              <a:ext uri="{FF2B5EF4-FFF2-40B4-BE49-F238E27FC236}">
                <a16:creationId xmlns:a16="http://schemas.microsoft.com/office/drawing/2014/main" id="{EB17CFAD-A8FF-44A8-BC1E-AE52C60205B8}"/>
              </a:ext>
            </a:extLst>
          </p:cNvPr>
          <p:cNvCxnSpPr>
            <a:cxnSpLocks/>
          </p:cNvCxnSpPr>
          <p:nvPr/>
        </p:nvCxnSpPr>
        <p:spPr>
          <a:xfrm>
            <a:off x="2921950" y="2664041"/>
            <a:ext cx="334872"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9" name="shp0031">
            <a:extLst>
              <a:ext uri="{FF2B5EF4-FFF2-40B4-BE49-F238E27FC236}">
                <a16:creationId xmlns:a16="http://schemas.microsoft.com/office/drawing/2014/main" id="{F6737049-5F64-4AA0-87E7-D1D0FD309169}"/>
              </a:ext>
            </a:extLst>
          </p:cNvPr>
          <p:cNvSpPr txBox="1"/>
          <p:nvPr/>
        </p:nvSpPr>
        <p:spPr>
          <a:xfrm>
            <a:off x="3351369" y="2574588"/>
            <a:ext cx="545670"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Sud-Est</a:t>
            </a:r>
          </a:p>
          <a:p>
            <a:pPr algn="l" defTabSz="456423" fontAlgn="base">
              <a:lnSpc>
                <a:spcPct val="90000"/>
              </a:lnSpc>
              <a:spcBef>
                <a:spcPct val="0"/>
              </a:spcBef>
              <a:spcAft>
                <a:spcPct val="0"/>
              </a:spcAft>
              <a:defRPr/>
            </a:pPr>
            <a:r>
              <a:rPr lang="fr-FR" sz="1597" b="1" dirty="0">
                <a:solidFill>
                  <a:srgbClr val="000000"/>
                </a:solidFill>
              </a:rPr>
              <a:t>26%</a:t>
            </a:r>
          </a:p>
        </p:txBody>
      </p:sp>
      <p:cxnSp>
        <p:nvCxnSpPr>
          <p:cNvPr id="200" name="shp0032">
            <a:extLst>
              <a:ext uri="{FF2B5EF4-FFF2-40B4-BE49-F238E27FC236}">
                <a16:creationId xmlns:a16="http://schemas.microsoft.com/office/drawing/2014/main" id="{E6746DC3-3DD2-4EF3-922A-1FE15620029C}"/>
              </a:ext>
            </a:extLst>
          </p:cNvPr>
          <p:cNvCxnSpPr>
            <a:cxnSpLocks/>
          </p:cNvCxnSpPr>
          <p:nvPr/>
        </p:nvCxnSpPr>
        <p:spPr>
          <a:xfrm>
            <a:off x="375901" y="3364842"/>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2" name="shp0062">
            <a:extLst>
              <a:ext uri="{FF2B5EF4-FFF2-40B4-BE49-F238E27FC236}">
                <a16:creationId xmlns:a16="http://schemas.microsoft.com/office/drawing/2014/main" id="{992047AB-E9C5-4166-BBD4-F9B722961DC4}"/>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fonctionnels (1143)</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UDA5 / AGGLO / RS 191 / RS 192 / A4 / A2 </a:t>
            </a:r>
          </a:p>
        </p:txBody>
      </p:sp>
      <p:sp>
        <p:nvSpPr>
          <p:cNvPr id="203" name="shp0032">
            <a:extLst>
              <a:ext uri="{FF2B5EF4-FFF2-40B4-BE49-F238E27FC236}">
                <a16:creationId xmlns:a16="http://schemas.microsoft.com/office/drawing/2014/main" id="{26E5DD4F-F7CB-4314-8FED-E0D3B108FF38}"/>
              </a:ext>
            </a:extLst>
          </p:cNvPr>
          <p:cNvSpPr txBox="1"/>
          <p:nvPr/>
        </p:nvSpPr>
        <p:spPr>
          <a:xfrm>
            <a:off x="398997" y="3677179"/>
            <a:ext cx="944119"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LOGEMENT</a:t>
            </a:r>
          </a:p>
        </p:txBody>
      </p:sp>
      <p:cxnSp>
        <p:nvCxnSpPr>
          <p:cNvPr id="204" name="shp0033">
            <a:extLst>
              <a:ext uri="{FF2B5EF4-FFF2-40B4-BE49-F238E27FC236}">
                <a16:creationId xmlns:a16="http://schemas.microsoft.com/office/drawing/2014/main" id="{DC00951D-1348-4C2C-B25A-4E4A2BDAF132}"/>
              </a:ext>
            </a:extLst>
          </p:cNvPr>
          <p:cNvCxnSpPr>
            <a:cxnSpLocks/>
          </p:cNvCxnSpPr>
          <p:nvPr/>
        </p:nvCxnSpPr>
        <p:spPr>
          <a:xfrm>
            <a:off x="398995"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5" name="shp0034">
            <a:extLst>
              <a:ext uri="{FF2B5EF4-FFF2-40B4-BE49-F238E27FC236}">
                <a16:creationId xmlns:a16="http://schemas.microsoft.com/office/drawing/2014/main" id="{F7E1373E-C664-4F0D-8873-B87E639FA65A}"/>
              </a:ext>
            </a:extLst>
          </p:cNvPr>
          <p:cNvCxnSpPr>
            <a:cxnSpLocks/>
          </p:cNvCxnSpPr>
          <p:nvPr/>
        </p:nvCxnSpPr>
        <p:spPr>
          <a:xfrm>
            <a:off x="398995"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6" name="shp0035">
            <a:extLst>
              <a:ext uri="{FF2B5EF4-FFF2-40B4-BE49-F238E27FC236}">
                <a16:creationId xmlns:a16="http://schemas.microsoft.com/office/drawing/2014/main" id="{281B1AE7-B8D6-4F9F-A8D0-949CA28CAD1E}"/>
              </a:ext>
            </a:extLst>
          </p:cNvPr>
          <p:cNvSpPr>
            <a:spLocks noEditPoints="1"/>
          </p:cNvSpPr>
          <p:nvPr/>
        </p:nvSpPr>
        <p:spPr bwMode="auto">
          <a:xfrm flipH="1">
            <a:off x="1544425" y="4962532"/>
            <a:ext cx="478886" cy="451676"/>
          </a:xfrm>
          <a:custGeom>
            <a:avLst/>
            <a:gdLst>
              <a:gd name="T0" fmla="*/ 186 w 327"/>
              <a:gd name="T1" fmla="*/ 84 h 307"/>
              <a:gd name="T2" fmla="*/ 174 w 327"/>
              <a:gd name="T3" fmla="*/ 92 h 307"/>
              <a:gd name="T4" fmla="*/ 268 w 327"/>
              <a:gd name="T5" fmla="*/ 278 h 307"/>
              <a:gd name="T6" fmla="*/ 268 w 327"/>
              <a:gd name="T7" fmla="*/ 249 h 307"/>
              <a:gd name="T8" fmla="*/ 280 w 327"/>
              <a:gd name="T9" fmla="*/ 257 h 307"/>
              <a:gd name="T10" fmla="*/ 124 w 327"/>
              <a:gd name="T11" fmla="*/ 167 h 307"/>
              <a:gd name="T12" fmla="*/ 103 w 327"/>
              <a:gd name="T13" fmla="*/ 141 h 307"/>
              <a:gd name="T14" fmla="*/ 120 w 327"/>
              <a:gd name="T15" fmla="*/ 159 h 307"/>
              <a:gd name="T16" fmla="*/ 310 w 327"/>
              <a:gd name="T17" fmla="*/ 121 h 307"/>
              <a:gd name="T18" fmla="*/ 249 w 327"/>
              <a:gd name="T19" fmla="*/ 92 h 307"/>
              <a:gd name="T20" fmla="*/ 250 w 327"/>
              <a:gd name="T21" fmla="*/ 21 h 307"/>
              <a:gd name="T22" fmla="*/ 161 w 327"/>
              <a:gd name="T23" fmla="*/ 4 h 307"/>
              <a:gd name="T24" fmla="*/ 140 w 327"/>
              <a:gd name="T25" fmla="*/ 53 h 307"/>
              <a:gd name="T26" fmla="*/ 79 w 327"/>
              <a:gd name="T27" fmla="*/ 108 h 307"/>
              <a:gd name="T28" fmla="*/ 78 w 327"/>
              <a:gd name="T29" fmla="*/ 244 h 307"/>
              <a:gd name="T30" fmla="*/ 45 w 327"/>
              <a:gd name="T31" fmla="*/ 226 h 307"/>
              <a:gd name="T32" fmla="*/ 25 w 327"/>
              <a:gd name="T33" fmla="*/ 289 h 307"/>
              <a:gd name="T34" fmla="*/ 7 w 327"/>
              <a:gd name="T35" fmla="*/ 250 h 307"/>
              <a:gd name="T36" fmla="*/ 4 w 327"/>
              <a:gd name="T37" fmla="*/ 299 h 307"/>
              <a:gd name="T38" fmla="*/ 323 w 327"/>
              <a:gd name="T39" fmla="*/ 299 h 307"/>
              <a:gd name="T40" fmla="*/ 20 w 327"/>
              <a:gd name="T41" fmla="*/ 245 h 307"/>
              <a:gd name="T42" fmla="*/ 11 w 327"/>
              <a:gd name="T43" fmla="*/ 273 h 307"/>
              <a:gd name="T44" fmla="*/ 56 w 327"/>
              <a:gd name="T45" fmla="*/ 207 h 307"/>
              <a:gd name="T46" fmla="*/ 42 w 327"/>
              <a:gd name="T47" fmla="*/ 244 h 307"/>
              <a:gd name="T48" fmla="*/ 141 w 327"/>
              <a:gd name="T49" fmla="*/ 299 h 307"/>
              <a:gd name="T50" fmla="*/ 141 w 327"/>
              <a:gd name="T51" fmla="*/ 104 h 307"/>
              <a:gd name="T52" fmla="*/ 169 w 327"/>
              <a:gd name="T53" fmla="*/ 8 h 307"/>
              <a:gd name="T54" fmla="*/ 205 w 327"/>
              <a:gd name="T55" fmla="*/ 299 h 307"/>
              <a:gd name="T56" fmla="*/ 183 w 327"/>
              <a:gd name="T57" fmla="*/ 249 h 307"/>
              <a:gd name="T58" fmla="*/ 241 w 327"/>
              <a:gd name="T59" fmla="*/ 54 h 307"/>
              <a:gd name="T60" fmla="*/ 246 w 327"/>
              <a:gd name="T61" fmla="*/ 29 h 307"/>
              <a:gd name="T62" fmla="*/ 302 w 327"/>
              <a:gd name="T63" fmla="*/ 121 h 307"/>
              <a:gd name="T64" fmla="*/ 309 w 327"/>
              <a:gd name="T65" fmla="*/ 100 h 307"/>
              <a:gd name="T66" fmla="*/ 225 w 327"/>
              <a:gd name="T67" fmla="*/ 197 h 307"/>
              <a:gd name="T68" fmla="*/ 205 w 327"/>
              <a:gd name="T69" fmla="*/ 222 h 307"/>
              <a:gd name="T70" fmla="*/ 209 w 327"/>
              <a:gd name="T71" fmla="*/ 201 h 307"/>
              <a:gd name="T72" fmla="*/ 186 w 327"/>
              <a:gd name="T73" fmla="*/ 138 h 307"/>
              <a:gd name="T74" fmla="*/ 174 w 327"/>
              <a:gd name="T75" fmla="*/ 146 h 307"/>
              <a:gd name="T76" fmla="*/ 205 w 327"/>
              <a:gd name="T77" fmla="*/ 113 h 307"/>
              <a:gd name="T78" fmla="*/ 205 w 327"/>
              <a:gd name="T79" fmla="*/ 84 h 307"/>
              <a:gd name="T80" fmla="*/ 217 w 327"/>
              <a:gd name="T81" fmla="*/ 92 h 307"/>
              <a:gd name="T82" fmla="*/ 221 w 327"/>
              <a:gd name="T83" fmla="*/ 167 h 307"/>
              <a:gd name="T84" fmla="*/ 201 w 327"/>
              <a:gd name="T85" fmla="*/ 142 h 307"/>
              <a:gd name="T86" fmla="*/ 217 w 327"/>
              <a:gd name="T87" fmla="*/ 159 h 307"/>
              <a:gd name="T88" fmla="*/ 288 w 327"/>
              <a:gd name="T89" fmla="*/ 163 h 307"/>
              <a:gd name="T90" fmla="*/ 264 w 327"/>
              <a:gd name="T91" fmla="*/ 163 h 307"/>
              <a:gd name="T92" fmla="*/ 272 w 327"/>
              <a:gd name="T93" fmla="*/ 159 h 307"/>
              <a:gd name="T94" fmla="*/ 190 w 327"/>
              <a:gd name="T95" fmla="*/ 197 h 307"/>
              <a:gd name="T96" fmla="*/ 170 w 327"/>
              <a:gd name="T97" fmla="*/ 222 h 307"/>
              <a:gd name="T98" fmla="*/ 174 w 327"/>
              <a:gd name="T99" fmla="*/ 201 h 307"/>
              <a:gd name="T100" fmla="*/ 284 w 327"/>
              <a:gd name="T101" fmla="*/ 193 h 307"/>
              <a:gd name="T102" fmla="*/ 272 w 327"/>
              <a:gd name="T103" fmla="*/ 201 h 307"/>
              <a:gd name="T104" fmla="*/ 107 w 327"/>
              <a:gd name="T105" fmla="*/ 221 h 307"/>
              <a:gd name="T106" fmla="*/ 107 w 327"/>
              <a:gd name="T107" fmla="*/ 192 h 307"/>
              <a:gd name="T108" fmla="*/ 120 w 327"/>
              <a:gd name="T109" fmla="*/ 201 h 307"/>
              <a:gd name="T110" fmla="*/ 124 w 327"/>
              <a:gd name="T111" fmla="*/ 277 h 307"/>
              <a:gd name="T112" fmla="*/ 103 w 327"/>
              <a:gd name="T113" fmla="*/ 252 h 307"/>
              <a:gd name="T114" fmla="*/ 120 w 327"/>
              <a:gd name="T115" fmla="*/ 2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07">
                <a:moveTo>
                  <a:pt x="170" y="113"/>
                </a:moveTo>
                <a:cubicBezTo>
                  <a:pt x="186" y="113"/>
                  <a:pt x="186" y="113"/>
                  <a:pt x="186" y="113"/>
                </a:cubicBezTo>
                <a:cubicBezTo>
                  <a:pt x="189" y="113"/>
                  <a:pt x="190" y="112"/>
                  <a:pt x="190" y="109"/>
                </a:cubicBezTo>
                <a:cubicBezTo>
                  <a:pt x="190" y="88"/>
                  <a:pt x="190" y="88"/>
                  <a:pt x="190" y="88"/>
                </a:cubicBezTo>
                <a:cubicBezTo>
                  <a:pt x="190" y="86"/>
                  <a:pt x="189" y="84"/>
                  <a:pt x="186" y="84"/>
                </a:cubicBezTo>
                <a:cubicBezTo>
                  <a:pt x="170" y="84"/>
                  <a:pt x="170" y="84"/>
                  <a:pt x="170" y="84"/>
                </a:cubicBezTo>
                <a:cubicBezTo>
                  <a:pt x="167" y="84"/>
                  <a:pt x="166" y="86"/>
                  <a:pt x="166" y="88"/>
                </a:cubicBezTo>
                <a:cubicBezTo>
                  <a:pt x="166" y="109"/>
                  <a:pt x="166" y="109"/>
                  <a:pt x="166" y="109"/>
                </a:cubicBezTo>
                <a:cubicBezTo>
                  <a:pt x="166" y="111"/>
                  <a:pt x="167" y="113"/>
                  <a:pt x="170" y="113"/>
                </a:cubicBezTo>
                <a:close/>
                <a:moveTo>
                  <a:pt x="174" y="92"/>
                </a:moveTo>
                <a:cubicBezTo>
                  <a:pt x="182" y="92"/>
                  <a:pt x="182" y="92"/>
                  <a:pt x="182" y="92"/>
                </a:cubicBezTo>
                <a:cubicBezTo>
                  <a:pt x="182" y="105"/>
                  <a:pt x="182" y="105"/>
                  <a:pt x="182" y="105"/>
                </a:cubicBezTo>
                <a:cubicBezTo>
                  <a:pt x="174" y="105"/>
                  <a:pt x="174" y="105"/>
                  <a:pt x="174" y="105"/>
                </a:cubicBezTo>
                <a:lnTo>
                  <a:pt x="174" y="92"/>
                </a:lnTo>
                <a:close/>
                <a:moveTo>
                  <a:pt x="268" y="278"/>
                </a:moveTo>
                <a:cubicBezTo>
                  <a:pt x="284" y="278"/>
                  <a:pt x="284" y="278"/>
                  <a:pt x="284" y="278"/>
                </a:cubicBezTo>
                <a:cubicBezTo>
                  <a:pt x="287" y="278"/>
                  <a:pt x="288" y="276"/>
                  <a:pt x="288" y="274"/>
                </a:cubicBezTo>
                <a:cubicBezTo>
                  <a:pt x="288" y="253"/>
                  <a:pt x="288" y="253"/>
                  <a:pt x="288" y="253"/>
                </a:cubicBezTo>
                <a:cubicBezTo>
                  <a:pt x="288" y="250"/>
                  <a:pt x="287" y="249"/>
                  <a:pt x="284" y="249"/>
                </a:cubicBezTo>
                <a:cubicBezTo>
                  <a:pt x="268" y="249"/>
                  <a:pt x="268" y="249"/>
                  <a:pt x="268" y="249"/>
                </a:cubicBezTo>
                <a:cubicBezTo>
                  <a:pt x="265" y="249"/>
                  <a:pt x="264" y="250"/>
                  <a:pt x="264" y="253"/>
                </a:cubicBezTo>
                <a:cubicBezTo>
                  <a:pt x="264" y="274"/>
                  <a:pt x="264" y="274"/>
                  <a:pt x="264" y="274"/>
                </a:cubicBezTo>
                <a:cubicBezTo>
                  <a:pt x="264" y="276"/>
                  <a:pt x="265" y="278"/>
                  <a:pt x="268" y="278"/>
                </a:cubicBezTo>
                <a:close/>
                <a:moveTo>
                  <a:pt x="272" y="257"/>
                </a:moveTo>
                <a:cubicBezTo>
                  <a:pt x="280" y="257"/>
                  <a:pt x="280" y="257"/>
                  <a:pt x="280" y="257"/>
                </a:cubicBezTo>
                <a:cubicBezTo>
                  <a:pt x="280" y="270"/>
                  <a:pt x="280" y="270"/>
                  <a:pt x="280" y="270"/>
                </a:cubicBezTo>
                <a:cubicBezTo>
                  <a:pt x="272" y="270"/>
                  <a:pt x="272" y="270"/>
                  <a:pt x="272" y="270"/>
                </a:cubicBezTo>
                <a:lnTo>
                  <a:pt x="272" y="257"/>
                </a:lnTo>
                <a:close/>
                <a:moveTo>
                  <a:pt x="107" y="167"/>
                </a:moveTo>
                <a:cubicBezTo>
                  <a:pt x="124" y="167"/>
                  <a:pt x="124" y="167"/>
                  <a:pt x="124" y="167"/>
                </a:cubicBezTo>
                <a:cubicBezTo>
                  <a:pt x="126" y="167"/>
                  <a:pt x="128" y="165"/>
                  <a:pt x="128" y="163"/>
                </a:cubicBezTo>
                <a:cubicBezTo>
                  <a:pt x="128" y="141"/>
                  <a:pt x="128" y="141"/>
                  <a:pt x="128" y="141"/>
                </a:cubicBezTo>
                <a:cubicBezTo>
                  <a:pt x="128" y="139"/>
                  <a:pt x="126" y="137"/>
                  <a:pt x="124" y="137"/>
                </a:cubicBezTo>
                <a:cubicBezTo>
                  <a:pt x="107" y="137"/>
                  <a:pt x="107" y="137"/>
                  <a:pt x="107" y="137"/>
                </a:cubicBezTo>
                <a:cubicBezTo>
                  <a:pt x="105" y="137"/>
                  <a:pt x="103" y="139"/>
                  <a:pt x="103" y="141"/>
                </a:cubicBezTo>
                <a:cubicBezTo>
                  <a:pt x="103" y="163"/>
                  <a:pt x="103" y="163"/>
                  <a:pt x="103" y="163"/>
                </a:cubicBezTo>
                <a:cubicBezTo>
                  <a:pt x="103" y="165"/>
                  <a:pt x="105" y="167"/>
                  <a:pt x="107" y="167"/>
                </a:cubicBezTo>
                <a:close/>
                <a:moveTo>
                  <a:pt x="111" y="145"/>
                </a:moveTo>
                <a:cubicBezTo>
                  <a:pt x="120" y="145"/>
                  <a:pt x="120" y="145"/>
                  <a:pt x="120" y="145"/>
                </a:cubicBezTo>
                <a:cubicBezTo>
                  <a:pt x="120" y="159"/>
                  <a:pt x="120" y="159"/>
                  <a:pt x="120" y="159"/>
                </a:cubicBezTo>
                <a:cubicBezTo>
                  <a:pt x="111" y="159"/>
                  <a:pt x="111" y="159"/>
                  <a:pt x="111" y="159"/>
                </a:cubicBezTo>
                <a:lnTo>
                  <a:pt x="111" y="145"/>
                </a:lnTo>
                <a:close/>
                <a:moveTo>
                  <a:pt x="323" y="299"/>
                </a:moveTo>
                <a:cubicBezTo>
                  <a:pt x="310" y="299"/>
                  <a:pt x="310" y="299"/>
                  <a:pt x="310" y="299"/>
                </a:cubicBezTo>
                <a:cubicBezTo>
                  <a:pt x="310" y="121"/>
                  <a:pt x="310" y="121"/>
                  <a:pt x="310" y="121"/>
                </a:cubicBezTo>
                <a:cubicBezTo>
                  <a:pt x="313" y="121"/>
                  <a:pt x="313" y="121"/>
                  <a:pt x="313" y="121"/>
                </a:cubicBezTo>
                <a:cubicBezTo>
                  <a:pt x="315" y="121"/>
                  <a:pt x="317" y="119"/>
                  <a:pt x="317" y="117"/>
                </a:cubicBezTo>
                <a:cubicBezTo>
                  <a:pt x="317" y="96"/>
                  <a:pt x="317" y="96"/>
                  <a:pt x="317" y="96"/>
                </a:cubicBezTo>
                <a:cubicBezTo>
                  <a:pt x="317" y="93"/>
                  <a:pt x="315" y="92"/>
                  <a:pt x="313" y="92"/>
                </a:cubicBezTo>
                <a:cubicBezTo>
                  <a:pt x="249" y="92"/>
                  <a:pt x="249" y="92"/>
                  <a:pt x="249" y="92"/>
                </a:cubicBezTo>
                <a:cubicBezTo>
                  <a:pt x="249" y="53"/>
                  <a:pt x="249" y="53"/>
                  <a:pt x="249" y="53"/>
                </a:cubicBezTo>
                <a:cubicBezTo>
                  <a:pt x="250" y="53"/>
                  <a:pt x="250" y="53"/>
                  <a:pt x="250" y="53"/>
                </a:cubicBezTo>
                <a:cubicBezTo>
                  <a:pt x="252" y="53"/>
                  <a:pt x="254" y="52"/>
                  <a:pt x="254" y="49"/>
                </a:cubicBezTo>
                <a:cubicBezTo>
                  <a:pt x="254" y="25"/>
                  <a:pt x="254" y="25"/>
                  <a:pt x="254" y="25"/>
                </a:cubicBezTo>
                <a:cubicBezTo>
                  <a:pt x="254" y="23"/>
                  <a:pt x="252" y="21"/>
                  <a:pt x="250" y="21"/>
                </a:cubicBezTo>
                <a:cubicBezTo>
                  <a:pt x="190" y="21"/>
                  <a:pt x="190" y="21"/>
                  <a:pt x="190" y="21"/>
                </a:cubicBezTo>
                <a:cubicBezTo>
                  <a:pt x="190" y="4"/>
                  <a:pt x="190" y="4"/>
                  <a:pt x="190" y="4"/>
                </a:cubicBezTo>
                <a:cubicBezTo>
                  <a:pt x="190" y="1"/>
                  <a:pt x="188" y="0"/>
                  <a:pt x="186" y="0"/>
                </a:cubicBezTo>
                <a:cubicBezTo>
                  <a:pt x="165" y="0"/>
                  <a:pt x="165" y="0"/>
                  <a:pt x="165" y="0"/>
                </a:cubicBezTo>
                <a:cubicBezTo>
                  <a:pt x="162" y="0"/>
                  <a:pt x="161" y="1"/>
                  <a:pt x="161" y="4"/>
                </a:cubicBezTo>
                <a:cubicBezTo>
                  <a:pt x="161" y="21"/>
                  <a:pt x="161" y="21"/>
                  <a:pt x="161" y="21"/>
                </a:cubicBezTo>
                <a:cubicBezTo>
                  <a:pt x="140" y="21"/>
                  <a:pt x="140" y="21"/>
                  <a:pt x="140" y="21"/>
                </a:cubicBezTo>
                <a:cubicBezTo>
                  <a:pt x="138" y="21"/>
                  <a:pt x="136" y="23"/>
                  <a:pt x="136" y="25"/>
                </a:cubicBezTo>
                <a:cubicBezTo>
                  <a:pt x="136" y="49"/>
                  <a:pt x="136" y="49"/>
                  <a:pt x="136" y="49"/>
                </a:cubicBezTo>
                <a:cubicBezTo>
                  <a:pt x="136" y="52"/>
                  <a:pt x="138" y="53"/>
                  <a:pt x="140" y="53"/>
                </a:cubicBezTo>
                <a:cubicBezTo>
                  <a:pt x="141" y="53"/>
                  <a:pt x="141" y="53"/>
                  <a:pt x="141" y="53"/>
                </a:cubicBezTo>
                <a:cubicBezTo>
                  <a:pt x="141" y="85"/>
                  <a:pt x="141" y="85"/>
                  <a:pt x="141" y="85"/>
                </a:cubicBezTo>
                <a:cubicBezTo>
                  <a:pt x="83" y="85"/>
                  <a:pt x="83" y="85"/>
                  <a:pt x="83" y="85"/>
                </a:cubicBezTo>
                <a:cubicBezTo>
                  <a:pt x="80" y="85"/>
                  <a:pt x="79" y="87"/>
                  <a:pt x="79" y="89"/>
                </a:cubicBezTo>
                <a:cubicBezTo>
                  <a:pt x="79" y="108"/>
                  <a:pt x="79" y="108"/>
                  <a:pt x="79" y="108"/>
                </a:cubicBezTo>
                <a:cubicBezTo>
                  <a:pt x="79" y="110"/>
                  <a:pt x="80" y="112"/>
                  <a:pt x="83" y="112"/>
                </a:cubicBezTo>
                <a:cubicBezTo>
                  <a:pt x="83" y="299"/>
                  <a:pt x="83" y="299"/>
                  <a:pt x="83" y="299"/>
                </a:cubicBezTo>
                <a:cubicBezTo>
                  <a:pt x="60" y="299"/>
                  <a:pt x="60" y="299"/>
                  <a:pt x="60" y="299"/>
                </a:cubicBezTo>
                <a:cubicBezTo>
                  <a:pt x="60" y="265"/>
                  <a:pt x="60" y="265"/>
                  <a:pt x="60" y="265"/>
                </a:cubicBezTo>
                <a:cubicBezTo>
                  <a:pt x="70" y="263"/>
                  <a:pt x="78" y="255"/>
                  <a:pt x="78" y="244"/>
                </a:cubicBezTo>
                <a:cubicBezTo>
                  <a:pt x="78" y="237"/>
                  <a:pt x="74" y="230"/>
                  <a:pt x="67" y="226"/>
                </a:cubicBezTo>
                <a:cubicBezTo>
                  <a:pt x="70" y="223"/>
                  <a:pt x="72" y="219"/>
                  <a:pt x="72" y="214"/>
                </a:cubicBezTo>
                <a:cubicBezTo>
                  <a:pt x="72" y="205"/>
                  <a:pt x="65" y="198"/>
                  <a:pt x="56" y="198"/>
                </a:cubicBezTo>
                <a:cubicBezTo>
                  <a:pt x="47" y="198"/>
                  <a:pt x="40" y="205"/>
                  <a:pt x="40" y="214"/>
                </a:cubicBezTo>
                <a:cubicBezTo>
                  <a:pt x="40" y="219"/>
                  <a:pt x="42" y="223"/>
                  <a:pt x="45" y="226"/>
                </a:cubicBezTo>
                <a:cubicBezTo>
                  <a:pt x="39" y="230"/>
                  <a:pt x="35" y="236"/>
                  <a:pt x="35" y="244"/>
                </a:cubicBezTo>
                <a:cubicBezTo>
                  <a:pt x="35" y="255"/>
                  <a:pt x="42" y="263"/>
                  <a:pt x="52" y="265"/>
                </a:cubicBezTo>
                <a:cubicBezTo>
                  <a:pt x="52" y="299"/>
                  <a:pt x="52" y="299"/>
                  <a:pt x="52" y="299"/>
                </a:cubicBezTo>
                <a:cubicBezTo>
                  <a:pt x="25" y="299"/>
                  <a:pt x="25" y="299"/>
                  <a:pt x="25" y="299"/>
                </a:cubicBezTo>
                <a:cubicBezTo>
                  <a:pt x="25" y="289"/>
                  <a:pt x="25" y="289"/>
                  <a:pt x="25" y="289"/>
                </a:cubicBezTo>
                <a:cubicBezTo>
                  <a:pt x="32" y="287"/>
                  <a:pt x="37" y="281"/>
                  <a:pt x="37" y="273"/>
                </a:cubicBezTo>
                <a:cubicBezTo>
                  <a:pt x="37" y="267"/>
                  <a:pt x="35" y="262"/>
                  <a:pt x="30" y="259"/>
                </a:cubicBezTo>
                <a:cubicBezTo>
                  <a:pt x="32" y="256"/>
                  <a:pt x="33" y="253"/>
                  <a:pt x="33" y="250"/>
                </a:cubicBezTo>
                <a:cubicBezTo>
                  <a:pt x="33" y="243"/>
                  <a:pt x="27" y="237"/>
                  <a:pt x="20" y="237"/>
                </a:cubicBezTo>
                <a:cubicBezTo>
                  <a:pt x="13" y="237"/>
                  <a:pt x="7" y="243"/>
                  <a:pt x="7" y="250"/>
                </a:cubicBezTo>
                <a:cubicBezTo>
                  <a:pt x="7" y="253"/>
                  <a:pt x="8" y="256"/>
                  <a:pt x="10" y="259"/>
                </a:cubicBezTo>
                <a:cubicBezTo>
                  <a:pt x="6" y="262"/>
                  <a:pt x="3" y="267"/>
                  <a:pt x="3" y="273"/>
                </a:cubicBezTo>
                <a:cubicBezTo>
                  <a:pt x="3" y="281"/>
                  <a:pt x="9" y="288"/>
                  <a:pt x="17" y="289"/>
                </a:cubicBezTo>
                <a:cubicBezTo>
                  <a:pt x="17" y="299"/>
                  <a:pt x="17" y="299"/>
                  <a:pt x="17" y="299"/>
                </a:cubicBezTo>
                <a:cubicBezTo>
                  <a:pt x="4" y="299"/>
                  <a:pt x="4" y="299"/>
                  <a:pt x="4" y="299"/>
                </a:cubicBezTo>
                <a:cubicBezTo>
                  <a:pt x="2" y="299"/>
                  <a:pt x="0" y="301"/>
                  <a:pt x="0" y="303"/>
                </a:cubicBezTo>
                <a:cubicBezTo>
                  <a:pt x="0" y="305"/>
                  <a:pt x="2" y="307"/>
                  <a:pt x="4" y="307"/>
                </a:cubicBezTo>
                <a:cubicBezTo>
                  <a:pt x="323" y="307"/>
                  <a:pt x="323" y="307"/>
                  <a:pt x="323" y="307"/>
                </a:cubicBezTo>
                <a:cubicBezTo>
                  <a:pt x="325" y="307"/>
                  <a:pt x="327" y="305"/>
                  <a:pt x="327" y="303"/>
                </a:cubicBezTo>
                <a:cubicBezTo>
                  <a:pt x="327" y="301"/>
                  <a:pt x="325" y="299"/>
                  <a:pt x="323" y="299"/>
                </a:cubicBezTo>
                <a:close/>
                <a:moveTo>
                  <a:pt x="20" y="245"/>
                </a:moveTo>
                <a:cubicBezTo>
                  <a:pt x="23" y="245"/>
                  <a:pt x="25" y="248"/>
                  <a:pt x="25" y="251"/>
                </a:cubicBezTo>
                <a:cubicBezTo>
                  <a:pt x="25" y="253"/>
                  <a:pt x="23" y="256"/>
                  <a:pt x="20" y="256"/>
                </a:cubicBezTo>
                <a:cubicBezTo>
                  <a:pt x="17" y="256"/>
                  <a:pt x="15" y="253"/>
                  <a:pt x="15" y="251"/>
                </a:cubicBezTo>
                <a:cubicBezTo>
                  <a:pt x="15" y="248"/>
                  <a:pt x="17" y="245"/>
                  <a:pt x="20" y="245"/>
                </a:cubicBezTo>
                <a:close/>
                <a:moveTo>
                  <a:pt x="11" y="273"/>
                </a:moveTo>
                <a:cubicBezTo>
                  <a:pt x="11" y="267"/>
                  <a:pt x="15" y="263"/>
                  <a:pt x="20" y="263"/>
                </a:cubicBezTo>
                <a:cubicBezTo>
                  <a:pt x="25" y="263"/>
                  <a:pt x="29" y="267"/>
                  <a:pt x="29" y="273"/>
                </a:cubicBezTo>
                <a:cubicBezTo>
                  <a:pt x="29" y="278"/>
                  <a:pt x="25" y="282"/>
                  <a:pt x="20" y="282"/>
                </a:cubicBezTo>
                <a:cubicBezTo>
                  <a:pt x="15" y="282"/>
                  <a:pt x="11" y="278"/>
                  <a:pt x="11" y="273"/>
                </a:cubicBezTo>
                <a:close/>
                <a:moveTo>
                  <a:pt x="56" y="207"/>
                </a:moveTo>
                <a:cubicBezTo>
                  <a:pt x="60" y="207"/>
                  <a:pt x="64" y="210"/>
                  <a:pt x="64" y="215"/>
                </a:cubicBezTo>
                <a:cubicBezTo>
                  <a:pt x="64" y="219"/>
                  <a:pt x="60" y="223"/>
                  <a:pt x="56" y="223"/>
                </a:cubicBezTo>
                <a:cubicBezTo>
                  <a:pt x="51" y="223"/>
                  <a:pt x="48" y="219"/>
                  <a:pt x="48" y="215"/>
                </a:cubicBezTo>
                <a:cubicBezTo>
                  <a:pt x="48" y="210"/>
                  <a:pt x="51" y="207"/>
                  <a:pt x="56" y="207"/>
                </a:cubicBezTo>
                <a:close/>
                <a:moveTo>
                  <a:pt x="42" y="244"/>
                </a:moveTo>
                <a:cubicBezTo>
                  <a:pt x="42" y="237"/>
                  <a:pt x="48" y="231"/>
                  <a:pt x="56" y="231"/>
                </a:cubicBezTo>
                <a:cubicBezTo>
                  <a:pt x="63" y="231"/>
                  <a:pt x="69" y="237"/>
                  <a:pt x="69" y="244"/>
                </a:cubicBezTo>
                <a:cubicBezTo>
                  <a:pt x="69" y="252"/>
                  <a:pt x="63" y="258"/>
                  <a:pt x="56" y="258"/>
                </a:cubicBezTo>
                <a:cubicBezTo>
                  <a:pt x="48" y="258"/>
                  <a:pt x="42" y="252"/>
                  <a:pt x="42" y="244"/>
                </a:cubicBezTo>
                <a:close/>
                <a:moveTo>
                  <a:pt x="141" y="299"/>
                </a:moveTo>
                <a:cubicBezTo>
                  <a:pt x="90" y="299"/>
                  <a:pt x="90" y="299"/>
                  <a:pt x="90" y="299"/>
                </a:cubicBezTo>
                <a:cubicBezTo>
                  <a:pt x="90" y="112"/>
                  <a:pt x="90" y="112"/>
                  <a:pt x="90" y="112"/>
                </a:cubicBezTo>
                <a:cubicBezTo>
                  <a:pt x="141" y="112"/>
                  <a:pt x="141" y="112"/>
                  <a:pt x="141" y="112"/>
                </a:cubicBezTo>
                <a:lnTo>
                  <a:pt x="141" y="299"/>
                </a:lnTo>
                <a:close/>
                <a:moveTo>
                  <a:pt x="141" y="104"/>
                </a:moveTo>
                <a:cubicBezTo>
                  <a:pt x="87" y="104"/>
                  <a:pt x="87" y="104"/>
                  <a:pt x="87" y="104"/>
                </a:cubicBezTo>
                <a:cubicBezTo>
                  <a:pt x="87" y="93"/>
                  <a:pt x="87" y="93"/>
                  <a:pt x="87" y="93"/>
                </a:cubicBezTo>
                <a:cubicBezTo>
                  <a:pt x="141" y="93"/>
                  <a:pt x="141" y="93"/>
                  <a:pt x="141" y="93"/>
                </a:cubicBezTo>
                <a:lnTo>
                  <a:pt x="141" y="104"/>
                </a:lnTo>
                <a:close/>
                <a:moveTo>
                  <a:pt x="169" y="8"/>
                </a:moveTo>
                <a:cubicBezTo>
                  <a:pt x="182" y="8"/>
                  <a:pt x="182" y="8"/>
                  <a:pt x="182" y="8"/>
                </a:cubicBezTo>
                <a:cubicBezTo>
                  <a:pt x="182" y="21"/>
                  <a:pt x="182" y="21"/>
                  <a:pt x="182" y="21"/>
                </a:cubicBezTo>
                <a:cubicBezTo>
                  <a:pt x="169" y="21"/>
                  <a:pt x="169" y="21"/>
                  <a:pt x="169" y="21"/>
                </a:cubicBezTo>
                <a:lnTo>
                  <a:pt x="169" y="8"/>
                </a:lnTo>
                <a:close/>
                <a:moveTo>
                  <a:pt x="205" y="299"/>
                </a:moveTo>
                <a:cubicBezTo>
                  <a:pt x="187" y="299"/>
                  <a:pt x="187" y="299"/>
                  <a:pt x="187" y="299"/>
                </a:cubicBezTo>
                <a:cubicBezTo>
                  <a:pt x="187" y="257"/>
                  <a:pt x="187" y="257"/>
                  <a:pt x="187" y="257"/>
                </a:cubicBezTo>
                <a:cubicBezTo>
                  <a:pt x="205" y="257"/>
                  <a:pt x="205" y="257"/>
                  <a:pt x="205" y="257"/>
                </a:cubicBezTo>
                <a:lnTo>
                  <a:pt x="205" y="299"/>
                </a:lnTo>
                <a:close/>
                <a:moveTo>
                  <a:pt x="241" y="299"/>
                </a:moveTo>
                <a:cubicBezTo>
                  <a:pt x="213" y="299"/>
                  <a:pt x="213" y="299"/>
                  <a:pt x="213" y="299"/>
                </a:cubicBezTo>
                <a:cubicBezTo>
                  <a:pt x="213" y="253"/>
                  <a:pt x="213" y="253"/>
                  <a:pt x="213" y="253"/>
                </a:cubicBezTo>
                <a:cubicBezTo>
                  <a:pt x="213" y="250"/>
                  <a:pt x="211" y="249"/>
                  <a:pt x="209" y="249"/>
                </a:cubicBezTo>
                <a:cubicBezTo>
                  <a:pt x="183" y="249"/>
                  <a:pt x="183" y="249"/>
                  <a:pt x="183" y="249"/>
                </a:cubicBezTo>
                <a:cubicBezTo>
                  <a:pt x="180" y="249"/>
                  <a:pt x="179" y="250"/>
                  <a:pt x="179" y="253"/>
                </a:cubicBezTo>
                <a:cubicBezTo>
                  <a:pt x="179" y="299"/>
                  <a:pt x="179" y="299"/>
                  <a:pt x="179" y="299"/>
                </a:cubicBezTo>
                <a:cubicBezTo>
                  <a:pt x="148" y="299"/>
                  <a:pt x="148" y="299"/>
                  <a:pt x="148" y="299"/>
                </a:cubicBezTo>
                <a:cubicBezTo>
                  <a:pt x="148" y="54"/>
                  <a:pt x="148" y="54"/>
                  <a:pt x="148" y="54"/>
                </a:cubicBezTo>
                <a:cubicBezTo>
                  <a:pt x="241" y="54"/>
                  <a:pt x="241" y="54"/>
                  <a:pt x="241" y="54"/>
                </a:cubicBezTo>
                <a:lnTo>
                  <a:pt x="241" y="299"/>
                </a:lnTo>
                <a:close/>
                <a:moveTo>
                  <a:pt x="246" y="45"/>
                </a:moveTo>
                <a:cubicBezTo>
                  <a:pt x="144" y="45"/>
                  <a:pt x="144" y="45"/>
                  <a:pt x="144" y="45"/>
                </a:cubicBezTo>
                <a:cubicBezTo>
                  <a:pt x="144" y="29"/>
                  <a:pt x="144" y="29"/>
                  <a:pt x="144" y="29"/>
                </a:cubicBezTo>
                <a:cubicBezTo>
                  <a:pt x="246" y="29"/>
                  <a:pt x="246" y="29"/>
                  <a:pt x="246" y="29"/>
                </a:cubicBezTo>
                <a:lnTo>
                  <a:pt x="246" y="45"/>
                </a:lnTo>
                <a:close/>
                <a:moveTo>
                  <a:pt x="302" y="299"/>
                </a:moveTo>
                <a:cubicBezTo>
                  <a:pt x="249" y="299"/>
                  <a:pt x="249" y="299"/>
                  <a:pt x="249" y="299"/>
                </a:cubicBezTo>
                <a:cubicBezTo>
                  <a:pt x="249" y="121"/>
                  <a:pt x="249" y="121"/>
                  <a:pt x="249" y="121"/>
                </a:cubicBezTo>
                <a:cubicBezTo>
                  <a:pt x="302" y="121"/>
                  <a:pt x="302" y="121"/>
                  <a:pt x="302" y="121"/>
                </a:cubicBezTo>
                <a:lnTo>
                  <a:pt x="302" y="299"/>
                </a:lnTo>
                <a:close/>
                <a:moveTo>
                  <a:pt x="309" y="113"/>
                </a:moveTo>
                <a:cubicBezTo>
                  <a:pt x="249" y="113"/>
                  <a:pt x="249" y="113"/>
                  <a:pt x="249" y="113"/>
                </a:cubicBezTo>
                <a:cubicBezTo>
                  <a:pt x="249" y="100"/>
                  <a:pt x="249" y="100"/>
                  <a:pt x="249" y="100"/>
                </a:cubicBezTo>
                <a:cubicBezTo>
                  <a:pt x="309" y="100"/>
                  <a:pt x="309" y="100"/>
                  <a:pt x="309" y="100"/>
                </a:cubicBezTo>
                <a:lnTo>
                  <a:pt x="309" y="113"/>
                </a:lnTo>
                <a:close/>
                <a:moveTo>
                  <a:pt x="205" y="222"/>
                </a:moveTo>
                <a:cubicBezTo>
                  <a:pt x="221" y="222"/>
                  <a:pt x="221" y="222"/>
                  <a:pt x="221" y="222"/>
                </a:cubicBezTo>
                <a:cubicBezTo>
                  <a:pt x="224" y="222"/>
                  <a:pt x="225" y="221"/>
                  <a:pt x="225" y="218"/>
                </a:cubicBezTo>
                <a:cubicBezTo>
                  <a:pt x="225" y="197"/>
                  <a:pt x="225" y="197"/>
                  <a:pt x="225" y="197"/>
                </a:cubicBezTo>
                <a:cubicBezTo>
                  <a:pt x="225" y="195"/>
                  <a:pt x="224" y="193"/>
                  <a:pt x="221" y="193"/>
                </a:cubicBezTo>
                <a:cubicBezTo>
                  <a:pt x="205" y="193"/>
                  <a:pt x="205" y="193"/>
                  <a:pt x="205" y="193"/>
                </a:cubicBezTo>
                <a:cubicBezTo>
                  <a:pt x="203" y="193"/>
                  <a:pt x="201" y="195"/>
                  <a:pt x="201" y="197"/>
                </a:cubicBezTo>
                <a:cubicBezTo>
                  <a:pt x="201" y="218"/>
                  <a:pt x="201" y="218"/>
                  <a:pt x="201" y="218"/>
                </a:cubicBezTo>
                <a:cubicBezTo>
                  <a:pt x="201" y="220"/>
                  <a:pt x="203" y="222"/>
                  <a:pt x="205" y="222"/>
                </a:cubicBezTo>
                <a:close/>
                <a:moveTo>
                  <a:pt x="209" y="201"/>
                </a:moveTo>
                <a:cubicBezTo>
                  <a:pt x="217" y="201"/>
                  <a:pt x="217" y="201"/>
                  <a:pt x="217" y="201"/>
                </a:cubicBezTo>
                <a:cubicBezTo>
                  <a:pt x="217" y="214"/>
                  <a:pt x="217" y="214"/>
                  <a:pt x="217" y="214"/>
                </a:cubicBezTo>
                <a:cubicBezTo>
                  <a:pt x="209" y="214"/>
                  <a:pt x="209" y="214"/>
                  <a:pt x="209" y="214"/>
                </a:cubicBezTo>
                <a:lnTo>
                  <a:pt x="209" y="201"/>
                </a:lnTo>
                <a:close/>
                <a:moveTo>
                  <a:pt x="170" y="167"/>
                </a:moveTo>
                <a:cubicBezTo>
                  <a:pt x="186" y="167"/>
                  <a:pt x="186" y="167"/>
                  <a:pt x="186" y="167"/>
                </a:cubicBezTo>
                <a:cubicBezTo>
                  <a:pt x="189" y="167"/>
                  <a:pt x="190" y="165"/>
                  <a:pt x="190" y="163"/>
                </a:cubicBezTo>
                <a:cubicBezTo>
                  <a:pt x="190" y="142"/>
                  <a:pt x="190" y="142"/>
                  <a:pt x="190" y="142"/>
                </a:cubicBezTo>
                <a:cubicBezTo>
                  <a:pt x="190" y="139"/>
                  <a:pt x="189" y="138"/>
                  <a:pt x="186" y="138"/>
                </a:cubicBezTo>
                <a:cubicBezTo>
                  <a:pt x="170" y="138"/>
                  <a:pt x="170" y="138"/>
                  <a:pt x="170" y="138"/>
                </a:cubicBezTo>
                <a:cubicBezTo>
                  <a:pt x="167" y="138"/>
                  <a:pt x="166" y="139"/>
                  <a:pt x="166" y="142"/>
                </a:cubicBezTo>
                <a:cubicBezTo>
                  <a:pt x="166" y="163"/>
                  <a:pt x="166" y="163"/>
                  <a:pt x="166" y="163"/>
                </a:cubicBezTo>
                <a:cubicBezTo>
                  <a:pt x="166" y="165"/>
                  <a:pt x="167" y="167"/>
                  <a:pt x="170" y="167"/>
                </a:cubicBezTo>
                <a:close/>
                <a:moveTo>
                  <a:pt x="174" y="146"/>
                </a:moveTo>
                <a:cubicBezTo>
                  <a:pt x="182" y="146"/>
                  <a:pt x="182" y="146"/>
                  <a:pt x="182" y="146"/>
                </a:cubicBezTo>
                <a:cubicBezTo>
                  <a:pt x="182" y="159"/>
                  <a:pt x="182" y="159"/>
                  <a:pt x="182" y="159"/>
                </a:cubicBezTo>
                <a:cubicBezTo>
                  <a:pt x="174" y="159"/>
                  <a:pt x="174" y="159"/>
                  <a:pt x="174" y="159"/>
                </a:cubicBezTo>
                <a:lnTo>
                  <a:pt x="174" y="146"/>
                </a:lnTo>
                <a:close/>
                <a:moveTo>
                  <a:pt x="205" y="113"/>
                </a:moveTo>
                <a:cubicBezTo>
                  <a:pt x="221" y="113"/>
                  <a:pt x="221" y="113"/>
                  <a:pt x="221" y="113"/>
                </a:cubicBezTo>
                <a:cubicBezTo>
                  <a:pt x="224" y="113"/>
                  <a:pt x="225" y="112"/>
                  <a:pt x="225" y="109"/>
                </a:cubicBezTo>
                <a:cubicBezTo>
                  <a:pt x="225" y="88"/>
                  <a:pt x="225" y="88"/>
                  <a:pt x="225" y="88"/>
                </a:cubicBezTo>
                <a:cubicBezTo>
                  <a:pt x="225" y="86"/>
                  <a:pt x="224" y="84"/>
                  <a:pt x="221" y="84"/>
                </a:cubicBezTo>
                <a:cubicBezTo>
                  <a:pt x="205" y="84"/>
                  <a:pt x="205" y="84"/>
                  <a:pt x="205" y="84"/>
                </a:cubicBezTo>
                <a:cubicBezTo>
                  <a:pt x="203" y="84"/>
                  <a:pt x="201" y="86"/>
                  <a:pt x="201" y="88"/>
                </a:cubicBezTo>
                <a:cubicBezTo>
                  <a:pt x="201" y="109"/>
                  <a:pt x="201" y="109"/>
                  <a:pt x="201" y="109"/>
                </a:cubicBezTo>
                <a:cubicBezTo>
                  <a:pt x="201" y="111"/>
                  <a:pt x="203" y="113"/>
                  <a:pt x="205" y="113"/>
                </a:cubicBezTo>
                <a:close/>
                <a:moveTo>
                  <a:pt x="209" y="92"/>
                </a:moveTo>
                <a:cubicBezTo>
                  <a:pt x="217" y="92"/>
                  <a:pt x="217" y="92"/>
                  <a:pt x="217" y="92"/>
                </a:cubicBezTo>
                <a:cubicBezTo>
                  <a:pt x="217" y="105"/>
                  <a:pt x="217" y="105"/>
                  <a:pt x="217" y="105"/>
                </a:cubicBezTo>
                <a:cubicBezTo>
                  <a:pt x="209" y="105"/>
                  <a:pt x="209" y="105"/>
                  <a:pt x="209" y="105"/>
                </a:cubicBezTo>
                <a:lnTo>
                  <a:pt x="209" y="92"/>
                </a:lnTo>
                <a:close/>
                <a:moveTo>
                  <a:pt x="205" y="167"/>
                </a:moveTo>
                <a:cubicBezTo>
                  <a:pt x="221" y="167"/>
                  <a:pt x="221" y="167"/>
                  <a:pt x="221" y="167"/>
                </a:cubicBezTo>
                <a:cubicBezTo>
                  <a:pt x="224" y="167"/>
                  <a:pt x="225" y="165"/>
                  <a:pt x="225" y="163"/>
                </a:cubicBezTo>
                <a:cubicBezTo>
                  <a:pt x="225" y="142"/>
                  <a:pt x="225" y="142"/>
                  <a:pt x="225" y="142"/>
                </a:cubicBezTo>
                <a:cubicBezTo>
                  <a:pt x="225" y="139"/>
                  <a:pt x="224" y="138"/>
                  <a:pt x="221" y="138"/>
                </a:cubicBezTo>
                <a:cubicBezTo>
                  <a:pt x="205" y="138"/>
                  <a:pt x="205" y="138"/>
                  <a:pt x="205" y="138"/>
                </a:cubicBezTo>
                <a:cubicBezTo>
                  <a:pt x="203" y="138"/>
                  <a:pt x="201" y="139"/>
                  <a:pt x="201" y="142"/>
                </a:cubicBezTo>
                <a:cubicBezTo>
                  <a:pt x="201" y="163"/>
                  <a:pt x="201" y="163"/>
                  <a:pt x="201" y="163"/>
                </a:cubicBezTo>
                <a:cubicBezTo>
                  <a:pt x="201" y="165"/>
                  <a:pt x="203" y="167"/>
                  <a:pt x="205" y="167"/>
                </a:cubicBezTo>
                <a:close/>
                <a:moveTo>
                  <a:pt x="209" y="146"/>
                </a:moveTo>
                <a:cubicBezTo>
                  <a:pt x="217" y="146"/>
                  <a:pt x="217" y="146"/>
                  <a:pt x="217" y="146"/>
                </a:cubicBezTo>
                <a:cubicBezTo>
                  <a:pt x="217" y="159"/>
                  <a:pt x="217" y="159"/>
                  <a:pt x="217" y="159"/>
                </a:cubicBezTo>
                <a:cubicBezTo>
                  <a:pt x="209" y="159"/>
                  <a:pt x="209" y="159"/>
                  <a:pt x="209" y="159"/>
                </a:cubicBezTo>
                <a:lnTo>
                  <a:pt x="209" y="146"/>
                </a:lnTo>
                <a:close/>
                <a:moveTo>
                  <a:pt x="268" y="167"/>
                </a:moveTo>
                <a:cubicBezTo>
                  <a:pt x="284" y="167"/>
                  <a:pt x="284" y="167"/>
                  <a:pt x="284" y="167"/>
                </a:cubicBezTo>
                <a:cubicBezTo>
                  <a:pt x="287" y="167"/>
                  <a:pt x="288" y="165"/>
                  <a:pt x="288" y="163"/>
                </a:cubicBezTo>
                <a:cubicBezTo>
                  <a:pt x="288" y="142"/>
                  <a:pt x="288" y="142"/>
                  <a:pt x="288" y="142"/>
                </a:cubicBezTo>
                <a:cubicBezTo>
                  <a:pt x="288" y="139"/>
                  <a:pt x="287" y="138"/>
                  <a:pt x="284" y="138"/>
                </a:cubicBezTo>
                <a:cubicBezTo>
                  <a:pt x="268" y="138"/>
                  <a:pt x="268" y="138"/>
                  <a:pt x="268" y="138"/>
                </a:cubicBezTo>
                <a:cubicBezTo>
                  <a:pt x="265" y="138"/>
                  <a:pt x="264" y="139"/>
                  <a:pt x="264" y="142"/>
                </a:cubicBezTo>
                <a:cubicBezTo>
                  <a:pt x="264" y="163"/>
                  <a:pt x="264" y="163"/>
                  <a:pt x="264" y="163"/>
                </a:cubicBezTo>
                <a:cubicBezTo>
                  <a:pt x="264" y="165"/>
                  <a:pt x="265" y="167"/>
                  <a:pt x="268" y="167"/>
                </a:cubicBezTo>
                <a:close/>
                <a:moveTo>
                  <a:pt x="272" y="146"/>
                </a:moveTo>
                <a:cubicBezTo>
                  <a:pt x="280" y="146"/>
                  <a:pt x="280" y="146"/>
                  <a:pt x="280" y="146"/>
                </a:cubicBezTo>
                <a:cubicBezTo>
                  <a:pt x="280" y="159"/>
                  <a:pt x="280" y="159"/>
                  <a:pt x="280" y="159"/>
                </a:cubicBezTo>
                <a:cubicBezTo>
                  <a:pt x="272" y="159"/>
                  <a:pt x="272" y="159"/>
                  <a:pt x="272" y="159"/>
                </a:cubicBezTo>
                <a:lnTo>
                  <a:pt x="272" y="146"/>
                </a:lnTo>
                <a:close/>
                <a:moveTo>
                  <a:pt x="170" y="222"/>
                </a:moveTo>
                <a:cubicBezTo>
                  <a:pt x="186" y="222"/>
                  <a:pt x="186" y="222"/>
                  <a:pt x="186" y="222"/>
                </a:cubicBezTo>
                <a:cubicBezTo>
                  <a:pt x="189" y="222"/>
                  <a:pt x="190" y="221"/>
                  <a:pt x="190" y="218"/>
                </a:cubicBezTo>
                <a:cubicBezTo>
                  <a:pt x="190" y="197"/>
                  <a:pt x="190" y="197"/>
                  <a:pt x="190" y="197"/>
                </a:cubicBezTo>
                <a:cubicBezTo>
                  <a:pt x="190" y="195"/>
                  <a:pt x="189" y="193"/>
                  <a:pt x="186" y="193"/>
                </a:cubicBezTo>
                <a:cubicBezTo>
                  <a:pt x="170" y="193"/>
                  <a:pt x="170" y="193"/>
                  <a:pt x="170" y="193"/>
                </a:cubicBezTo>
                <a:cubicBezTo>
                  <a:pt x="167" y="193"/>
                  <a:pt x="166" y="195"/>
                  <a:pt x="166" y="197"/>
                </a:cubicBezTo>
                <a:cubicBezTo>
                  <a:pt x="166" y="218"/>
                  <a:pt x="166" y="218"/>
                  <a:pt x="166" y="218"/>
                </a:cubicBezTo>
                <a:cubicBezTo>
                  <a:pt x="166" y="220"/>
                  <a:pt x="167" y="222"/>
                  <a:pt x="170" y="222"/>
                </a:cubicBezTo>
                <a:close/>
                <a:moveTo>
                  <a:pt x="174" y="201"/>
                </a:moveTo>
                <a:cubicBezTo>
                  <a:pt x="182" y="201"/>
                  <a:pt x="182" y="201"/>
                  <a:pt x="182" y="201"/>
                </a:cubicBezTo>
                <a:cubicBezTo>
                  <a:pt x="182" y="214"/>
                  <a:pt x="182" y="214"/>
                  <a:pt x="182" y="214"/>
                </a:cubicBezTo>
                <a:cubicBezTo>
                  <a:pt x="174" y="214"/>
                  <a:pt x="174" y="214"/>
                  <a:pt x="174" y="214"/>
                </a:cubicBezTo>
                <a:lnTo>
                  <a:pt x="174" y="201"/>
                </a:lnTo>
                <a:close/>
                <a:moveTo>
                  <a:pt x="268" y="222"/>
                </a:moveTo>
                <a:cubicBezTo>
                  <a:pt x="284" y="222"/>
                  <a:pt x="284" y="222"/>
                  <a:pt x="284" y="222"/>
                </a:cubicBezTo>
                <a:cubicBezTo>
                  <a:pt x="287" y="222"/>
                  <a:pt x="288" y="221"/>
                  <a:pt x="288" y="218"/>
                </a:cubicBezTo>
                <a:cubicBezTo>
                  <a:pt x="288" y="197"/>
                  <a:pt x="288" y="197"/>
                  <a:pt x="288" y="197"/>
                </a:cubicBezTo>
                <a:cubicBezTo>
                  <a:pt x="288" y="195"/>
                  <a:pt x="287" y="193"/>
                  <a:pt x="284" y="193"/>
                </a:cubicBezTo>
                <a:cubicBezTo>
                  <a:pt x="268" y="193"/>
                  <a:pt x="268" y="193"/>
                  <a:pt x="268" y="193"/>
                </a:cubicBezTo>
                <a:cubicBezTo>
                  <a:pt x="265" y="193"/>
                  <a:pt x="264" y="195"/>
                  <a:pt x="264" y="197"/>
                </a:cubicBezTo>
                <a:cubicBezTo>
                  <a:pt x="264" y="218"/>
                  <a:pt x="264" y="218"/>
                  <a:pt x="264" y="218"/>
                </a:cubicBezTo>
                <a:cubicBezTo>
                  <a:pt x="264" y="220"/>
                  <a:pt x="265" y="222"/>
                  <a:pt x="268" y="222"/>
                </a:cubicBezTo>
                <a:close/>
                <a:moveTo>
                  <a:pt x="272" y="201"/>
                </a:moveTo>
                <a:cubicBezTo>
                  <a:pt x="280" y="201"/>
                  <a:pt x="280" y="201"/>
                  <a:pt x="280" y="201"/>
                </a:cubicBezTo>
                <a:cubicBezTo>
                  <a:pt x="280" y="214"/>
                  <a:pt x="280" y="214"/>
                  <a:pt x="280" y="214"/>
                </a:cubicBezTo>
                <a:cubicBezTo>
                  <a:pt x="272" y="214"/>
                  <a:pt x="272" y="214"/>
                  <a:pt x="272" y="214"/>
                </a:cubicBezTo>
                <a:lnTo>
                  <a:pt x="272" y="201"/>
                </a:lnTo>
                <a:close/>
                <a:moveTo>
                  <a:pt x="107" y="221"/>
                </a:moveTo>
                <a:cubicBezTo>
                  <a:pt x="124" y="221"/>
                  <a:pt x="124" y="221"/>
                  <a:pt x="124" y="221"/>
                </a:cubicBezTo>
                <a:cubicBezTo>
                  <a:pt x="126" y="221"/>
                  <a:pt x="128" y="220"/>
                  <a:pt x="128" y="217"/>
                </a:cubicBezTo>
                <a:cubicBezTo>
                  <a:pt x="128" y="196"/>
                  <a:pt x="128" y="196"/>
                  <a:pt x="128" y="196"/>
                </a:cubicBezTo>
                <a:cubicBezTo>
                  <a:pt x="128" y="194"/>
                  <a:pt x="126" y="192"/>
                  <a:pt x="124" y="192"/>
                </a:cubicBezTo>
                <a:cubicBezTo>
                  <a:pt x="107" y="192"/>
                  <a:pt x="107" y="192"/>
                  <a:pt x="107" y="192"/>
                </a:cubicBezTo>
                <a:cubicBezTo>
                  <a:pt x="105" y="192"/>
                  <a:pt x="103" y="194"/>
                  <a:pt x="103" y="196"/>
                </a:cubicBezTo>
                <a:cubicBezTo>
                  <a:pt x="103" y="217"/>
                  <a:pt x="103" y="217"/>
                  <a:pt x="103" y="217"/>
                </a:cubicBezTo>
                <a:cubicBezTo>
                  <a:pt x="103" y="220"/>
                  <a:pt x="105" y="221"/>
                  <a:pt x="107" y="221"/>
                </a:cubicBezTo>
                <a:close/>
                <a:moveTo>
                  <a:pt x="111" y="201"/>
                </a:moveTo>
                <a:cubicBezTo>
                  <a:pt x="120" y="201"/>
                  <a:pt x="120" y="201"/>
                  <a:pt x="120" y="201"/>
                </a:cubicBezTo>
                <a:cubicBezTo>
                  <a:pt x="120" y="214"/>
                  <a:pt x="120" y="214"/>
                  <a:pt x="120" y="214"/>
                </a:cubicBezTo>
                <a:cubicBezTo>
                  <a:pt x="111" y="214"/>
                  <a:pt x="111" y="214"/>
                  <a:pt x="111" y="214"/>
                </a:cubicBezTo>
                <a:lnTo>
                  <a:pt x="111" y="201"/>
                </a:lnTo>
                <a:close/>
                <a:moveTo>
                  <a:pt x="107" y="277"/>
                </a:moveTo>
                <a:cubicBezTo>
                  <a:pt x="124" y="277"/>
                  <a:pt x="124" y="277"/>
                  <a:pt x="124" y="277"/>
                </a:cubicBezTo>
                <a:cubicBezTo>
                  <a:pt x="126" y="277"/>
                  <a:pt x="128" y="276"/>
                  <a:pt x="128" y="273"/>
                </a:cubicBezTo>
                <a:cubicBezTo>
                  <a:pt x="128" y="252"/>
                  <a:pt x="128" y="252"/>
                  <a:pt x="128" y="252"/>
                </a:cubicBezTo>
                <a:cubicBezTo>
                  <a:pt x="128" y="250"/>
                  <a:pt x="126" y="248"/>
                  <a:pt x="124" y="248"/>
                </a:cubicBezTo>
                <a:cubicBezTo>
                  <a:pt x="107" y="248"/>
                  <a:pt x="107" y="248"/>
                  <a:pt x="107" y="248"/>
                </a:cubicBezTo>
                <a:cubicBezTo>
                  <a:pt x="105" y="248"/>
                  <a:pt x="103" y="250"/>
                  <a:pt x="103" y="252"/>
                </a:cubicBezTo>
                <a:cubicBezTo>
                  <a:pt x="103" y="273"/>
                  <a:pt x="103" y="273"/>
                  <a:pt x="103" y="273"/>
                </a:cubicBezTo>
                <a:cubicBezTo>
                  <a:pt x="103" y="276"/>
                  <a:pt x="105" y="277"/>
                  <a:pt x="107" y="277"/>
                </a:cubicBezTo>
                <a:close/>
                <a:moveTo>
                  <a:pt x="111" y="256"/>
                </a:moveTo>
                <a:cubicBezTo>
                  <a:pt x="120" y="256"/>
                  <a:pt x="120" y="256"/>
                  <a:pt x="120" y="256"/>
                </a:cubicBezTo>
                <a:cubicBezTo>
                  <a:pt x="120" y="269"/>
                  <a:pt x="120" y="269"/>
                  <a:pt x="120" y="269"/>
                </a:cubicBezTo>
                <a:cubicBezTo>
                  <a:pt x="111" y="269"/>
                  <a:pt x="111" y="269"/>
                  <a:pt x="111" y="269"/>
                </a:cubicBezTo>
                <a:lnTo>
                  <a:pt x="111" y="256"/>
                </a:lnTo>
                <a:close/>
              </a:path>
            </a:pathLst>
          </a:custGeom>
          <a:solidFill>
            <a:schemeClr val="tx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7" name="shp0036">
            <a:extLst>
              <a:ext uri="{FF2B5EF4-FFF2-40B4-BE49-F238E27FC236}">
                <a16:creationId xmlns:a16="http://schemas.microsoft.com/office/drawing/2014/main" id="{FD12DC31-9111-4C9D-9F97-84D33AD6B502}"/>
              </a:ext>
            </a:extLst>
          </p:cNvPr>
          <p:cNvSpPr>
            <a:spLocks noEditPoints="1"/>
          </p:cNvSpPr>
          <p:nvPr/>
        </p:nvSpPr>
        <p:spPr bwMode="auto">
          <a:xfrm>
            <a:off x="1545772" y="4217474"/>
            <a:ext cx="476197" cy="329623"/>
          </a:xfrm>
          <a:custGeom>
            <a:avLst/>
            <a:gdLst>
              <a:gd name="T0" fmla="*/ 167 w 374"/>
              <a:gd name="T1" fmla="*/ 207 h 258"/>
              <a:gd name="T2" fmla="*/ 169 w 374"/>
              <a:gd name="T3" fmla="*/ 226 h 258"/>
              <a:gd name="T4" fmla="*/ 168 w 374"/>
              <a:gd name="T5" fmla="*/ 215 h 258"/>
              <a:gd name="T6" fmla="*/ 339 w 374"/>
              <a:gd name="T7" fmla="*/ 169 h 258"/>
              <a:gd name="T8" fmla="*/ 331 w 374"/>
              <a:gd name="T9" fmla="*/ 169 h 258"/>
              <a:gd name="T10" fmla="*/ 266 w 374"/>
              <a:gd name="T11" fmla="*/ 118 h 258"/>
              <a:gd name="T12" fmla="*/ 290 w 374"/>
              <a:gd name="T13" fmla="*/ 95 h 258"/>
              <a:gd name="T14" fmla="*/ 92 w 374"/>
              <a:gd name="T15" fmla="*/ 38 h 258"/>
              <a:gd name="T16" fmla="*/ 54 w 374"/>
              <a:gd name="T17" fmla="*/ 23 h 258"/>
              <a:gd name="T18" fmla="*/ 15 w 374"/>
              <a:gd name="T19" fmla="*/ 102 h 258"/>
              <a:gd name="T20" fmla="*/ 38 w 374"/>
              <a:gd name="T21" fmla="*/ 117 h 258"/>
              <a:gd name="T22" fmla="*/ 4 w 374"/>
              <a:gd name="T23" fmla="*/ 258 h 258"/>
              <a:gd name="T24" fmla="*/ 62 w 374"/>
              <a:gd name="T25" fmla="*/ 23 h 258"/>
              <a:gd name="T26" fmla="*/ 84 w 374"/>
              <a:gd name="T27" fmla="*/ 44 h 258"/>
              <a:gd name="T28" fmla="*/ 30 w 374"/>
              <a:gd name="T29" fmla="*/ 111 h 258"/>
              <a:gd name="T30" fmla="*/ 146 w 374"/>
              <a:gd name="T31" fmla="*/ 11 h 258"/>
              <a:gd name="T32" fmla="*/ 282 w 374"/>
              <a:gd name="T33" fmla="*/ 98 h 258"/>
              <a:gd name="T34" fmla="*/ 153 w 374"/>
              <a:gd name="T35" fmla="*/ 32 h 258"/>
              <a:gd name="T36" fmla="*/ 127 w 374"/>
              <a:gd name="T37" fmla="*/ 249 h 258"/>
              <a:gd name="T38" fmla="*/ 176 w 374"/>
              <a:gd name="T39" fmla="*/ 184 h 258"/>
              <a:gd name="T40" fmla="*/ 185 w 374"/>
              <a:gd name="T41" fmla="*/ 184 h 258"/>
              <a:gd name="T42" fmla="*/ 119 w 374"/>
              <a:gd name="T43" fmla="*/ 250 h 258"/>
              <a:gd name="T44" fmla="*/ 257 w 374"/>
              <a:gd name="T45" fmla="*/ 112 h 258"/>
              <a:gd name="T46" fmla="*/ 332 w 374"/>
              <a:gd name="T47" fmla="*/ 140 h 258"/>
              <a:gd name="T48" fmla="*/ 332 w 374"/>
              <a:gd name="T49" fmla="*/ 151 h 258"/>
              <a:gd name="T50" fmla="*/ 366 w 374"/>
              <a:gd name="T51" fmla="*/ 131 h 258"/>
              <a:gd name="T52" fmla="*/ 349 w 374"/>
              <a:gd name="T53" fmla="*/ 124 h 258"/>
              <a:gd name="T54" fmla="*/ 336 w 374"/>
              <a:gd name="T55" fmla="*/ 115 h 258"/>
              <a:gd name="T56" fmla="*/ 243 w 374"/>
              <a:gd name="T57" fmla="*/ 124 h 258"/>
              <a:gd name="T58" fmla="*/ 200 w 374"/>
              <a:gd name="T59" fmla="*/ 138 h 258"/>
              <a:gd name="T60" fmla="*/ 228 w 374"/>
              <a:gd name="T61" fmla="*/ 118 h 258"/>
              <a:gd name="T62" fmla="*/ 215 w 374"/>
              <a:gd name="T63" fmla="*/ 144 h 258"/>
              <a:gd name="T64" fmla="*/ 145 w 374"/>
              <a:gd name="T65" fmla="*/ 110 h 258"/>
              <a:gd name="T66" fmla="*/ 158 w 374"/>
              <a:gd name="T67" fmla="*/ 152 h 258"/>
              <a:gd name="T68" fmla="*/ 165 w 374"/>
              <a:gd name="T69" fmla="*/ 138 h 258"/>
              <a:gd name="T70" fmla="*/ 138 w 374"/>
              <a:gd name="T71" fmla="*/ 124 h 258"/>
              <a:gd name="T72" fmla="*/ 165 w 374"/>
              <a:gd name="T73" fmla="*/ 138 h 258"/>
              <a:gd name="T74" fmla="*/ 243 w 374"/>
              <a:gd name="T75" fmla="*/ 182 h 258"/>
              <a:gd name="T76" fmla="*/ 200 w 374"/>
              <a:gd name="T77" fmla="*/ 195 h 258"/>
              <a:gd name="T78" fmla="*/ 228 w 374"/>
              <a:gd name="T79" fmla="*/ 175 h 258"/>
              <a:gd name="T80" fmla="*/ 215 w 374"/>
              <a:gd name="T81" fmla="*/ 202 h 258"/>
              <a:gd name="T82" fmla="*/ 75 w 374"/>
              <a:gd name="T83" fmla="*/ 110 h 258"/>
              <a:gd name="T84" fmla="*/ 88 w 374"/>
              <a:gd name="T85" fmla="*/ 152 h 258"/>
              <a:gd name="T86" fmla="*/ 95 w 374"/>
              <a:gd name="T87" fmla="*/ 138 h 258"/>
              <a:gd name="T88" fmla="*/ 68 w 374"/>
              <a:gd name="T89" fmla="*/ 124 h 258"/>
              <a:gd name="T90" fmla="*/ 95 w 374"/>
              <a:gd name="T91" fmla="*/ 138 h 258"/>
              <a:gd name="T92" fmla="*/ 134 w 374"/>
              <a:gd name="T93" fmla="*/ 91 h 258"/>
              <a:gd name="T94" fmla="*/ 173 w 374"/>
              <a:gd name="T95" fmla="*/ 86 h 258"/>
              <a:gd name="T96" fmla="*/ 164 w 374"/>
              <a:gd name="T97" fmla="*/ 83 h 258"/>
              <a:gd name="T98" fmla="*/ 75 w 374"/>
              <a:gd name="T99" fmla="*/ 167 h 258"/>
              <a:gd name="T100" fmla="*/ 88 w 374"/>
              <a:gd name="T101" fmla="*/ 210 h 258"/>
              <a:gd name="T102" fmla="*/ 95 w 374"/>
              <a:gd name="T103" fmla="*/ 195 h 258"/>
              <a:gd name="T104" fmla="*/ 68 w 374"/>
              <a:gd name="T105" fmla="*/ 182 h 258"/>
              <a:gd name="T106" fmla="*/ 95 w 374"/>
              <a:gd name="T107" fmla="*/ 19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 h="258">
                <a:moveTo>
                  <a:pt x="169" y="215"/>
                </a:moveTo>
                <a:cubicBezTo>
                  <a:pt x="171" y="215"/>
                  <a:pt x="173" y="213"/>
                  <a:pt x="173" y="211"/>
                </a:cubicBezTo>
                <a:cubicBezTo>
                  <a:pt x="173" y="208"/>
                  <a:pt x="171" y="207"/>
                  <a:pt x="169" y="207"/>
                </a:cubicBezTo>
                <a:cubicBezTo>
                  <a:pt x="167" y="207"/>
                  <a:pt x="167" y="207"/>
                  <a:pt x="167" y="207"/>
                </a:cubicBezTo>
                <a:cubicBezTo>
                  <a:pt x="163" y="207"/>
                  <a:pt x="159" y="210"/>
                  <a:pt x="159" y="215"/>
                </a:cubicBezTo>
                <a:cubicBezTo>
                  <a:pt x="159" y="218"/>
                  <a:pt x="159" y="218"/>
                  <a:pt x="159" y="218"/>
                </a:cubicBezTo>
                <a:cubicBezTo>
                  <a:pt x="159" y="222"/>
                  <a:pt x="163" y="226"/>
                  <a:pt x="167" y="226"/>
                </a:cubicBezTo>
                <a:cubicBezTo>
                  <a:pt x="169" y="226"/>
                  <a:pt x="169" y="226"/>
                  <a:pt x="169" y="226"/>
                </a:cubicBezTo>
                <a:cubicBezTo>
                  <a:pt x="171" y="226"/>
                  <a:pt x="173" y="224"/>
                  <a:pt x="173" y="222"/>
                </a:cubicBezTo>
                <a:cubicBezTo>
                  <a:pt x="173" y="219"/>
                  <a:pt x="171" y="218"/>
                  <a:pt x="169" y="218"/>
                </a:cubicBezTo>
                <a:cubicBezTo>
                  <a:pt x="168" y="218"/>
                  <a:pt x="168" y="218"/>
                  <a:pt x="168" y="218"/>
                </a:cubicBezTo>
                <a:cubicBezTo>
                  <a:pt x="168" y="215"/>
                  <a:pt x="168" y="215"/>
                  <a:pt x="168" y="215"/>
                </a:cubicBezTo>
                <a:lnTo>
                  <a:pt x="169" y="215"/>
                </a:lnTo>
                <a:close/>
                <a:moveTo>
                  <a:pt x="364" y="250"/>
                </a:moveTo>
                <a:cubicBezTo>
                  <a:pt x="339" y="250"/>
                  <a:pt x="339" y="250"/>
                  <a:pt x="339" y="250"/>
                </a:cubicBezTo>
                <a:cubicBezTo>
                  <a:pt x="339" y="169"/>
                  <a:pt x="339" y="169"/>
                  <a:pt x="339" y="169"/>
                </a:cubicBezTo>
                <a:cubicBezTo>
                  <a:pt x="358" y="167"/>
                  <a:pt x="374" y="150"/>
                  <a:pt x="374" y="131"/>
                </a:cubicBezTo>
                <a:cubicBezTo>
                  <a:pt x="374" y="110"/>
                  <a:pt x="356" y="92"/>
                  <a:pt x="335" y="92"/>
                </a:cubicBezTo>
                <a:cubicBezTo>
                  <a:pt x="314" y="92"/>
                  <a:pt x="297" y="110"/>
                  <a:pt x="297" y="131"/>
                </a:cubicBezTo>
                <a:cubicBezTo>
                  <a:pt x="297" y="150"/>
                  <a:pt x="312" y="167"/>
                  <a:pt x="331" y="169"/>
                </a:cubicBezTo>
                <a:cubicBezTo>
                  <a:pt x="331" y="250"/>
                  <a:pt x="331" y="250"/>
                  <a:pt x="331" y="250"/>
                </a:cubicBezTo>
                <a:cubicBezTo>
                  <a:pt x="266" y="250"/>
                  <a:pt x="266" y="250"/>
                  <a:pt x="266" y="250"/>
                </a:cubicBezTo>
                <a:cubicBezTo>
                  <a:pt x="266" y="117"/>
                  <a:pt x="266" y="117"/>
                  <a:pt x="266" y="117"/>
                </a:cubicBezTo>
                <a:cubicBezTo>
                  <a:pt x="266" y="118"/>
                  <a:pt x="266" y="118"/>
                  <a:pt x="266" y="118"/>
                </a:cubicBezTo>
                <a:cubicBezTo>
                  <a:pt x="268" y="120"/>
                  <a:pt x="271" y="120"/>
                  <a:pt x="274" y="120"/>
                </a:cubicBezTo>
                <a:cubicBezTo>
                  <a:pt x="276" y="119"/>
                  <a:pt x="278" y="118"/>
                  <a:pt x="280" y="116"/>
                </a:cubicBezTo>
                <a:cubicBezTo>
                  <a:pt x="289" y="102"/>
                  <a:pt x="289" y="102"/>
                  <a:pt x="289" y="102"/>
                </a:cubicBezTo>
                <a:cubicBezTo>
                  <a:pt x="290" y="100"/>
                  <a:pt x="291" y="98"/>
                  <a:pt x="290" y="95"/>
                </a:cubicBezTo>
                <a:cubicBezTo>
                  <a:pt x="290" y="93"/>
                  <a:pt x="288" y="90"/>
                  <a:pt x="286" y="89"/>
                </a:cubicBezTo>
                <a:cubicBezTo>
                  <a:pt x="161" y="4"/>
                  <a:pt x="161" y="4"/>
                  <a:pt x="161" y="4"/>
                </a:cubicBezTo>
                <a:cubicBezTo>
                  <a:pt x="155" y="0"/>
                  <a:pt x="147" y="0"/>
                  <a:pt x="141" y="4"/>
                </a:cubicBezTo>
                <a:cubicBezTo>
                  <a:pt x="92" y="38"/>
                  <a:pt x="92" y="38"/>
                  <a:pt x="92" y="38"/>
                </a:cubicBezTo>
                <a:cubicBezTo>
                  <a:pt x="92" y="23"/>
                  <a:pt x="92" y="23"/>
                  <a:pt x="92" y="23"/>
                </a:cubicBezTo>
                <a:cubicBezTo>
                  <a:pt x="92" y="17"/>
                  <a:pt x="87" y="12"/>
                  <a:pt x="81" y="12"/>
                </a:cubicBezTo>
                <a:cubicBezTo>
                  <a:pt x="64" y="12"/>
                  <a:pt x="64" y="12"/>
                  <a:pt x="64" y="12"/>
                </a:cubicBezTo>
                <a:cubicBezTo>
                  <a:pt x="58" y="12"/>
                  <a:pt x="54" y="17"/>
                  <a:pt x="54" y="23"/>
                </a:cubicBezTo>
                <a:cubicBezTo>
                  <a:pt x="54" y="64"/>
                  <a:pt x="54" y="64"/>
                  <a:pt x="54" y="64"/>
                </a:cubicBezTo>
                <a:cubicBezTo>
                  <a:pt x="17" y="89"/>
                  <a:pt x="17" y="89"/>
                  <a:pt x="17" y="89"/>
                </a:cubicBezTo>
                <a:cubicBezTo>
                  <a:pt x="15" y="90"/>
                  <a:pt x="14" y="92"/>
                  <a:pt x="13" y="95"/>
                </a:cubicBezTo>
                <a:cubicBezTo>
                  <a:pt x="13" y="97"/>
                  <a:pt x="13" y="100"/>
                  <a:pt x="15" y="102"/>
                </a:cubicBezTo>
                <a:cubicBezTo>
                  <a:pt x="24" y="115"/>
                  <a:pt x="24" y="115"/>
                  <a:pt x="24" y="115"/>
                </a:cubicBezTo>
                <a:cubicBezTo>
                  <a:pt x="26" y="118"/>
                  <a:pt x="29" y="119"/>
                  <a:pt x="32" y="119"/>
                </a:cubicBezTo>
                <a:cubicBezTo>
                  <a:pt x="34" y="119"/>
                  <a:pt x="36" y="119"/>
                  <a:pt x="37" y="118"/>
                </a:cubicBezTo>
                <a:cubicBezTo>
                  <a:pt x="38" y="117"/>
                  <a:pt x="38" y="117"/>
                  <a:pt x="38" y="117"/>
                </a:cubicBezTo>
                <a:cubicBezTo>
                  <a:pt x="38" y="250"/>
                  <a:pt x="38" y="250"/>
                  <a:pt x="38" y="250"/>
                </a:cubicBezTo>
                <a:cubicBezTo>
                  <a:pt x="4" y="250"/>
                  <a:pt x="4" y="250"/>
                  <a:pt x="4" y="250"/>
                </a:cubicBezTo>
                <a:cubicBezTo>
                  <a:pt x="1" y="250"/>
                  <a:pt x="0" y="252"/>
                  <a:pt x="0" y="254"/>
                </a:cubicBezTo>
                <a:cubicBezTo>
                  <a:pt x="0" y="256"/>
                  <a:pt x="1" y="258"/>
                  <a:pt x="4" y="258"/>
                </a:cubicBezTo>
                <a:cubicBezTo>
                  <a:pt x="364" y="258"/>
                  <a:pt x="364" y="258"/>
                  <a:pt x="364" y="258"/>
                </a:cubicBezTo>
                <a:cubicBezTo>
                  <a:pt x="366" y="258"/>
                  <a:pt x="368" y="256"/>
                  <a:pt x="368" y="254"/>
                </a:cubicBezTo>
                <a:cubicBezTo>
                  <a:pt x="368" y="252"/>
                  <a:pt x="366" y="250"/>
                  <a:pt x="364" y="250"/>
                </a:cubicBezTo>
                <a:close/>
                <a:moveTo>
                  <a:pt x="62" y="23"/>
                </a:moveTo>
                <a:cubicBezTo>
                  <a:pt x="62" y="22"/>
                  <a:pt x="63" y="20"/>
                  <a:pt x="64" y="20"/>
                </a:cubicBezTo>
                <a:cubicBezTo>
                  <a:pt x="81" y="20"/>
                  <a:pt x="81" y="20"/>
                  <a:pt x="81" y="20"/>
                </a:cubicBezTo>
                <a:cubicBezTo>
                  <a:pt x="82" y="20"/>
                  <a:pt x="84" y="22"/>
                  <a:pt x="84" y="23"/>
                </a:cubicBezTo>
                <a:cubicBezTo>
                  <a:pt x="84" y="44"/>
                  <a:pt x="84" y="44"/>
                  <a:pt x="84" y="44"/>
                </a:cubicBezTo>
                <a:cubicBezTo>
                  <a:pt x="62" y="59"/>
                  <a:pt x="62" y="59"/>
                  <a:pt x="62" y="59"/>
                </a:cubicBezTo>
                <a:lnTo>
                  <a:pt x="62" y="23"/>
                </a:lnTo>
                <a:close/>
                <a:moveTo>
                  <a:pt x="32" y="111"/>
                </a:moveTo>
                <a:cubicBezTo>
                  <a:pt x="32" y="112"/>
                  <a:pt x="31" y="112"/>
                  <a:pt x="30" y="111"/>
                </a:cubicBezTo>
                <a:cubicBezTo>
                  <a:pt x="21" y="98"/>
                  <a:pt x="21" y="98"/>
                  <a:pt x="21" y="98"/>
                </a:cubicBezTo>
                <a:cubicBezTo>
                  <a:pt x="21" y="97"/>
                  <a:pt x="21" y="97"/>
                  <a:pt x="21" y="96"/>
                </a:cubicBezTo>
                <a:cubicBezTo>
                  <a:pt x="21" y="96"/>
                  <a:pt x="21" y="96"/>
                  <a:pt x="22" y="96"/>
                </a:cubicBezTo>
                <a:cubicBezTo>
                  <a:pt x="146" y="11"/>
                  <a:pt x="146" y="11"/>
                  <a:pt x="146" y="11"/>
                </a:cubicBezTo>
                <a:cubicBezTo>
                  <a:pt x="149" y="9"/>
                  <a:pt x="153" y="9"/>
                  <a:pt x="156" y="11"/>
                </a:cubicBezTo>
                <a:cubicBezTo>
                  <a:pt x="282" y="96"/>
                  <a:pt x="282" y="96"/>
                  <a:pt x="282" y="96"/>
                </a:cubicBezTo>
                <a:cubicBezTo>
                  <a:pt x="282" y="96"/>
                  <a:pt x="282" y="96"/>
                  <a:pt x="282" y="96"/>
                </a:cubicBezTo>
                <a:cubicBezTo>
                  <a:pt x="282" y="97"/>
                  <a:pt x="282" y="97"/>
                  <a:pt x="282" y="98"/>
                </a:cubicBezTo>
                <a:cubicBezTo>
                  <a:pt x="273" y="111"/>
                  <a:pt x="273" y="111"/>
                  <a:pt x="273" y="111"/>
                </a:cubicBezTo>
                <a:cubicBezTo>
                  <a:pt x="272" y="111"/>
                  <a:pt x="272" y="111"/>
                  <a:pt x="272" y="112"/>
                </a:cubicBezTo>
                <a:cubicBezTo>
                  <a:pt x="272" y="112"/>
                  <a:pt x="271" y="112"/>
                  <a:pt x="271" y="111"/>
                </a:cubicBezTo>
                <a:cubicBezTo>
                  <a:pt x="153" y="32"/>
                  <a:pt x="153" y="32"/>
                  <a:pt x="153" y="32"/>
                </a:cubicBezTo>
                <a:cubicBezTo>
                  <a:pt x="152" y="31"/>
                  <a:pt x="150" y="31"/>
                  <a:pt x="149" y="32"/>
                </a:cubicBezTo>
                <a:lnTo>
                  <a:pt x="32" y="111"/>
                </a:lnTo>
                <a:close/>
                <a:moveTo>
                  <a:pt x="176" y="249"/>
                </a:moveTo>
                <a:cubicBezTo>
                  <a:pt x="127" y="249"/>
                  <a:pt x="127" y="249"/>
                  <a:pt x="127" y="249"/>
                </a:cubicBezTo>
                <a:cubicBezTo>
                  <a:pt x="127" y="184"/>
                  <a:pt x="127" y="184"/>
                  <a:pt x="127" y="184"/>
                </a:cubicBezTo>
                <a:cubicBezTo>
                  <a:pt x="127" y="179"/>
                  <a:pt x="131" y="174"/>
                  <a:pt x="136" y="174"/>
                </a:cubicBezTo>
                <a:cubicBezTo>
                  <a:pt x="167" y="174"/>
                  <a:pt x="167" y="174"/>
                  <a:pt x="167" y="174"/>
                </a:cubicBezTo>
                <a:cubicBezTo>
                  <a:pt x="172" y="174"/>
                  <a:pt x="176" y="179"/>
                  <a:pt x="176" y="184"/>
                </a:cubicBezTo>
                <a:lnTo>
                  <a:pt x="176" y="249"/>
                </a:lnTo>
                <a:close/>
                <a:moveTo>
                  <a:pt x="257" y="250"/>
                </a:moveTo>
                <a:cubicBezTo>
                  <a:pt x="185" y="250"/>
                  <a:pt x="185" y="250"/>
                  <a:pt x="185" y="250"/>
                </a:cubicBezTo>
                <a:cubicBezTo>
                  <a:pt x="185" y="184"/>
                  <a:pt x="185" y="184"/>
                  <a:pt x="185" y="184"/>
                </a:cubicBezTo>
                <a:cubicBezTo>
                  <a:pt x="185" y="174"/>
                  <a:pt x="177" y="166"/>
                  <a:pt x="167" y="166"/>
                </a:cubicBezTo>
                <a:cubicBezTo>
                  <a:pt x="137" y="166"/>
                  <a:pt x="137" y="166"/>
                  <a:pt x="137" y="166"/>
                </a:cubicBezTo>
                <a:cubicBezTo>
                  <a:pt x="127" y="166"/>
                  <a:pt x="119" y="174"/>
                  <a:pt x="119" y="184"/>
                </a:cubicBezTo>
                <a:cubicBezTo>
                  <a:pt x="119" y="250"/>
                  <a:pt x="119" y="250"/>
                  <a:pt x="119" y="250"/>
                </a:cubicBezTo>
                <a:cubicBezTo>
                  <a:pt x="46" y="250"/>
                  <a:pt x="46" y="250"/>
                  <a:pt x="46" y="250"/>
                </a:cubicBezTo>
                <a:cubicBezTo>
                  <a:pt x="46" y="112"/>
                  <a:pt x="46" y="112"/>
                  <a:pt x="46" y="112"/>
                </a:cubicBezTo>
                <a:cubicBezTo>
                  <a:pt x="151" y="40"/>
                  <a:pt x="151" y="40"/>
                  <a:pt x="151" y="40"/>
                </a:cubicBezTo>
                <a:cubicBezTo>
                  <a:pt x="257" y="112"/>
                  <a:pt x="257" y="112"/>
                  <a:pt x="257" y="112"/>
                </a:cubicBezTo>
                <a:lnTo>
                  <a:pt x="257" y="250"/>
                </a:lnTo>
                <a:close/>
                <a:moveTo>
                  <a:pt x="336" y="115"/>
                </a:moveTo>
                <a:cubicBezTo>
                  <a:pt x="333" y="115"/>
                  <a:pt x="332" y="116"/>
                  <a:pt x="332" y="119"/>
                </a:cubicBezTo>
                <a:cubicBezTo>
                  <a:pt x="332" y="140"/>
                  <a:pt x="332" y="140"/>
                  <a:pt x="332" y="140"/>
                </a:cubicBezTo>
                <a:cubicBezTo>
                  <a:pt x="329" y="137"/>
                  <a:pt x="329" y="137"/>
                  <a:pt x="329" y="137"/>
                </a:cubicBezTo>
                <a:cubicBezTo>
                  <a:pt x="327" y="135"/>
                  <a:pt x="325" y="135"/>
                  <a:pt x="323" y="137"/>
                </a:cubicBezTo>
                <a:cubicBezTo>
                  <a:pt x="322" y="138"/>
                  <a:pt x="322" y="141"/>
                  <a:pt x="323" y="142"/>
                </a:cubicBezTo>
                <a:cubicBezTo>
                  <a:pt x="332" y="151"/>
                  <a:pt x="332" y="151"/>
                  <a:pt x="332" y="151"/>
                </a:cubicBezTo>
                <a:cubicBezTo>
                  <a:pt x="332" y="161"/>
                  <a:pt x="332" y="161"/>
                  <a:pt x="332" y="161"/>
                </a:cubicBezTo>
                <a:cubicBezTo>
                  <a:pt x="316" y="159"/>
                  <a:pt x="305" y="146"/>
                  <a:pt x="305" y="131"/>
                </a:cubicBezTo>
                <a:cubicBezTo>
                  <a:pt x="305" y="114"/>
                  <a:pt x="319" y="100"/>
                  <a:pt x="336" y="100"/>
                </a:cubicBezTo>
                <a:cubicBezTo>
                  <a:pt x="352" y="100"/>
                  <a:pt x="366" y="114"/>
                  <a:pt x="366" y="131"/>
                </a:cubicBezTo>
                <a:cubicBezTo>
                  <a:pt x="366" y="146"/>
                  <a:pt x="354" y="159"/>
                  <a:pt x="340" y="161"/>
                </a:cubicBezTo>
                <a:cubicBezTo>
                  <a:pt x="340" y="143"/>
                  <a:pt x="340" y="143"/>
                  <a:pt x="340" y="143"/>
                </a:cubicBezTo>
                <a:cubicBezTo>
                  <a:pt x="350" y="130"/>
                  <a:pt x="350" y="130"/>
                  <a:pt x="350" y="130"/>
                </a:cubicBezTo>
                <a:cubicBezTo>
                  <a:pt x="351" y="128"/>
                  <a:pt x="350" y="126"/>
                  <a:pt x="349" y="124"/>
                </a:cubicBezTo>
                <a:cubicBezTo>
                  <a:pt x="347" y="123"/>
                  <a:pt x="344" y="124"/>
                  <a:pt x="343" y="125"/>
                </a:cubicBezTo>
                <a:cubicBezTo>
                  <a:pt x="340" y="130"/>
                  <a:pt x="340" y="130"/>
                  <a:pt x="340" y="130"/>
                </a:cubicBezTo>
                <a:cubicBezTo>
                  <a:pt x="340" y="119"/>
                  <a:pt x="340" y="119"/>
                  <a:pt x="340" y="119"/>
                </a:cubicBezTo>
                <a:cubicBezTo>
                  <a:pt x="340" y="116"/>
                  <a:pt x="338" y="115"/>
                  <a:pt x="336" y="115"/>
                </a:cubicBezTo>
                <a:close/>
                <a:moveTo>
                  <a:pt x="215" y="152"/>
                </a:moveTo>
                <a:cubicBezTo>
                  <a:pt x="228" y="152"/>
                  <a:pt x="228" y="152"/>
                  <a:pt x="228" y="152"/>
                </a:cubicBezTo>
                <a:cubicBezTo>
                  <a:pt x="236" y="152"/>
                  <a:pt x="243" y="146"/>
                  <a:pt x="243" y="138"/>
                </a:cubicBezTo>
                <a:cubicBezTo>
                  <a:pt x="243" y="124"/>
                  <a:pt x="243" y="124"/>
                  <a:pt x="243" y="124"/>
                </a:cubicBezTo>
                <a:cubicBezTo>
                  <a:pt x="243" y="116"/>
                  <a:pt x="236" y="110"/>
                  <a:pt x="228" y="110"/>
                </a:cubicBezTo>
                <a:cubicBezTo>
                  <a:pt x="215" y="110"/>
                  <a:pt x="215" y="110"/>
                  <a:pt x="215" y="110"/>
                </a:cubicBezTo>
                <a:cubicBezTo>
                  <a:pt x="207" y="110"/>
                  <a:pt x="200" y="116"/>
                  <a:pt x="200" y="124"/>
                </a:cubicBezTo>
                <a:cubicBezTo>
                  <a:pt x="200" y="138"/>
                  <a:pt x="200" y="138"/>
                  <a:pt x="200" y="138"/>
                </a:cubicBezTo>
                <a:cubicBezTo>
                  <a:pt x="200" y="146"/>
                  <a:pt x="207" y="152"/>
                  <a:pt x="215" y="152"/>
                </a:cubicBezTo>
                <a:close/>
                <a:moveTo>
                  <a:pt x="208" y="124"/>
                </a:moveTo>
                <a:cubicBezTo>
                  <a:pt x="208" y="120"/>
                  <a:pt x="211" y="118"/>
                  <a:pt x="215" y="118"/>
                </a:cubicBezTo>
                <a:cubicBezTo>
                  <a:pt x="228" y="118"/>
                  <a:pt x="228" y="118"/>
                  <a:pt x="228" y="118"/>
                </a:cubicBezTo>
                <a:cubicBezTo>
                  <a:pt x="232" y="118"/>
                  <a:pt x="235" y="120"/>
                  <a:pt x="235" y="124"/>
                </a:cubicBezTo>
                <a:cubicBezTo>
                  <a:pt x="235" y="138"/>
                  <a:pt x="235" y="138"/>
                  <a:pt x="235" y="138"/>
                </a:cubicBezTo>
                <a:cubicBezTo>
                  <a:pt x="235" y="141"/>
                  <a:pt x="232" y="144"/>
                  <a:pt x="228" y="144"/>
                </a:cubicBezTo>
                <a:cubicBezTo>
                  <a:pt x="215" y="144"/>
                  <a:pt x="215" y="144"/>
                  <a:pt x="215" y="144"/>
                </a:cubicBezTo>
                <a:cubicBezTo>
                  <a:pt x="211" y="144"/>
                  <a:pt x="208" y="141"/>
                  <a:pt x="208" y="138"/>
                </a:cubicBezTo>
                <a:lnTo>
                  <a:pt x="208" y="124"/>
                </a:lnTo>
                <a:close/>
                <a:moveTo>
                  <a:pt x="158" y="110"/>
                </a:moveTo>
                <a:cubicBezTo>
                  <a:pt x="145" y="110"/>
                  <a:pt x="145" y="110"/>
                  <a:pt x="145" y="110"/>
                </a:cubicBezTo>
                <a:cubicBezTo>
                  <a:pt x="137" y="110"/>
                  <a:pt x="130" y="116"/>
                  <a:pt x="130" y="124"/>
                </a:cubicBezTo>
                <a:cubicBezTo>
                  <a:pt x="130" y="138"/>
                  <a:pt x="130" y="138"/>
                  <a:pt x="130" y="138"/>
                </a:cubicBezTo>
                <a:cubicBezTo>
                  <a:pt x="130" y="146"/>
                  <a:pt x="137" y="152"/>
                  <a:pt x="145" y="152"/>
                </a:cubicBezTo>
                <a:cubicBezTo>
                  <a:pt x="158" y="152"/>
                  <a:pt x="158" y="152"/>
                  <a:pt x="158" y="152"/>
                </a:cubicBezTo>
                <a:cubicBezTo>
                  <a:pt x="166" y="152"/>
                  <a:pt x="173" y="146"/>
                  <a:pt x="173" y="138"/>
                </a:cubicBezTo>
                <a:cubicBezTo>
                  <a:pt x="173" y="124"/>
                  <a:pt x="173" y="124"/>
                  <a:pt x="173" y="124"/>
                </a:cubicBezTo>
                <a:cubicBezTo>
                  <a:pt x="173" y="116"/>
                  <a:pt x="166" y="110"/>
                  <a:pt x="158" y="110"/>
                </a:cubicBezTo>
                <a:close/>
                <a:moveTo>
                  <a:pt x="165" y="138"/>
                </a:moveTo>
                <a:cubicBezTo>
                  <a:pt x="165" y="141"/>
                  <a:pt x="162" y="144"/>
                  <a:pt x="158" y="144"/>
                </a:cubicBezTo>
                <a:cubicBezTo>
                  <a:pt x="145" y="144"/>
                  <a:pt x="145" y="144"/>
                  <a:pt x="145" y="144"/>
                </a:cubicBezTo>
                <a:cubicBezTo>
                  <a:pt x="141" y="144"/>
                  <a:pt x="138" y="141"/>
                  <a:pt x="138" y="138"/>
                </a:cubicBezTo>
                <a:cubicBezTo>
                  <a:pt x="138" y="124"/>
                  <a:pt x="138" y="124"/>
                  <a:pt x="138" y="124"/>
                </a:cubicBezTo>
                <a:cubicBezTo>
                  <a:pt x="138" y="120"/>
                  <a:pt x="141" y="118"/>
                  <a:pt x="145" y="118"/>
                </a:cubicBezTo>
                <a:cubicBezTo>
                  <a:pt x="158" y="118"/>
                  <a:pt x="158" y="118"/>
                  <a:pt x="158" y="118"/>
                </a:cubicBezTo>
                <a:cubicBezTo>
                  <a:pt x="162" y="118"/>
                  <a:pt x="165" y="120"/>
                  <a:pt x="165" y="124"/>
                </a:cubicBezTo>
                <a:lnTo>
                  <a:pt x="165" y="138"/>
                </a:lnTo>
                <a:close/>
                <a:moveTo>
                  <a:pt x="215" y="210"/>
                </a:moveTo>
                <a:cubicBezTo>
                  <a:pt x="228" y="210"/>
                  <a:pt x="228" y="210"/>
                  <a:pt x="228" y="210"/>
                </a:cubicBezTo>
                <a:cubicBezTo>
                  <a:pt x="236" y="210"/>
                  <a:pt x="243" y="203"/>
                  <a:pt x="243" y="195"/>
                </a:cubicBezTo>
                <a:cubicBezTo>
                  <a:pt x="243" y="182"/>
                  <a:pt x="243" y="182"/>
                  <a:pt x="243" y="182"/>
                </a:cubicBezTo>
                <a:cubicBezTo>
                  <a:pt x="243" y="174"/>
                  <a:pt x="236" y="167"/>
                  <a:pt x="228" y="167"/>
                </a:cubicBezTo>
                <a:cubicBezTo>
                  <a:pt x="215" y="167"/>
                  <a:pt x="215" y="167"/>
                  <a:pt x="215" y="167"/>
                </a:cubicBezTo>
                <a:cubicBezTo>
                  <a:pt x="207" y="167"/>
                  <a:pt x="200" y="174"/>
                  <a:pt x="200" y="182"/>
                </a:cubicBezTo>
                <a:cubicBezTo>
                  <a:pt x="200" y="195"/>
                  <a:pt x="200" y="195"/>
                  <a:pt x="200" y="195"/>
                </a:cubicBezTo>
                <a:cubicBezTo>
                  <a:pt x="200" y="203"/>
                  <a:pt x="207" y="210"/>
                  <a:pt x="215" y="210"/>
                </a:cubicBezTo>
                <a:close/>
                <a:moveTo>
                  <a:pt x="208" y="182"/>
                </a:moveTo>
                <a:cubicBezTo>
                  <a:pt x="208" y="178"/>
                  <a:pt x="211" y="175"/>
                  <a:pt x="215" y="175"/>
                </a:cubicBezTo>
                <a:cubicBezTo>
                  <a:pt x="228" y="175"/>
                  <a:pt x="228" y="175"/>
                  <a:pt x="228" y="175"/>
                </a:cubicBezTo>
                <a:cubicBezTo>
                  <a:pt x="232" y="175"/>
                  <a:pt x="235" y="178"/>
                  <a:pt x="235" y="182"/>
                </a:cubicBezTo>
                <a:cubicBezTo>
                  <a:pt x="235" y="195"/>
                  <a:pt x="235" y="195"/>
                  <a:pt x="235" y="195"/>
                </a:cubicBezTo>
                <a:cubicBezTo>
                  <a:pt x="235" y="199"/>
                  <a:pt x="232" y="202"/>
                  <a:pt x="228" y="202"/>
                </a:cubicBezTo>
                <a:cubicBezTo>
                  <a:pt x="215" y="202"/>
                  <a:pt x="215" y="202"/>
                  <a:pt x="215" y="202"/>
                </a:cubicBezTo>
                <a:cubicBezTo>
                  <a:pt x="211" y="202"/>
                  <a:pt x="208" y="199"/>
                  <a:pt x="208" y="195"/>
                </a:cubicBezTo>
                <a:lnTo>
                  <a:pt x="208" y="182"/>
                </a:lnTo>
                <a:close/>
                <a:moveTo>
                  <a:pt x="88" y="110"/>
                </a:moveTo>
                <a:cubicBezTo>
                  <a:pt x="75" y="110"/>
                  <a:pt x="75" y="110"/>
                  <a:pt x="75" y="110"/>
                </a:cubicBezTo>
                <a:cubicBezTo>
                  <a:pt x="67" y="110"/>
                  <a:pt x="60" y="116"/>
                  <a:pt x="60" y="124"/>
                </a:cubicBezTo>
                <a:cubicBezTo>
                  <a:pt x="60" y="138"/>
                  <a:pt x="60" y="138"/>
                  <a:pt x="60" y="138"/>
                </a:cubicBezTo>
                <a:cubicBezTo>
                  <a:pt x="60" y="146"/>
                  <a:pt x="67" y="152"/>
                  <a:pt x="75" y="152"/>
                </a:cubicBezTo>
                <a:cubicBezTo>
                  <a:pt x="88" y="152"/>
                  <a:pt x="88" y="152"/>
                  <a:pt x="88" y="152"/>
                </a:cubicBezTo>
                <a:cubicBezTo>
                  <a:pt x="96" y="152"/>
                  <a:pt x="103" y="146"/>
                  <a:pt x="103" y="138"/>
                </a:cubicBezTo>
                <a:cubicBezTo>
                  <a:pt x="103" y="124"/>
                  <a:pt x="103" y="124"/>
                  <a:pt x="103" y="124"/>
                </a:cubicBezTo>
                <a:cubicBezTo>
                  <a:pt x="103" y="116"/>
                  <a:pt x="96" y="110"/>
                  <a:pt x="88" y="110"/>
                </a:cubicBezTo>
                <a:close/>
                <a:moveTo>
                  <a:pt x="95" y="138"/>
                </a:moveTo>
                <a:cubicBezTo>
                  <a:pt x="95" y="141"/>
                  <a:pt x="92" y="144"/>
                  <a:pt x="88" y="144"/>
                </a:cubicBezTo>
                <a:cubicBezTo>
                  <a:pt x="75" y="144"/>
                  <a:pt x="75" y="144"/>
                  <a:pt x="75" y="144"/>
                </a:cubicBezTo>
                <a:cubicBezTo>
                  <a:pt x="71" y="144"/>
                  <a:pt x="68" y="141"/>
                  <a:pt x="68" y="138"/>
                </a:cubicBezTo>
                <a:cubicBezTo>
                  <a:pt x="68" y="124"/>
                  <a:pt x="68" y="124"/>
                  <a:pt x="68" y="124"/>
                </a:cubicBezTo>
                <a:cubicBezTo>
                  <a:pt x="68" y="120"/>
                  <a:pt x="71" y="118"/>
                  <a:pt x="75" y="118"/>
                </a:cubicBezTo>
                <a:cubicBezTo>
                  <a:pt x="88" y="118"/>
                  <a:pt x="88" y="118"/>
                  <a:pt x="88" y="118"/>
                </a:cubicBezTo>
                <a:cubicBezTo>
                  <a:pt x="92" y="118"/>
                  <a:pt x="95" y="120"/>
                  <a:pt x="95" y="124"/>
                </a:cubicBezTo>
                <a:lnTo>
                  <a:pt x="95" y="138"/>
                </a:lnTo>
                <a:close/>
                <a:moveTo>
                  <a:pt x="130" y="86"/>
                </a:moveTo>
                <a:cubicBezTo>
                  <a:pt x="130" y="86"/>
                  <a:pt x="130" y="86"/>
                  <a:pt x="130" y="86"/>
                </a:cubicBezTo>
                <a:cubicBezTo>
                  <a:pt x="130" y="88"/>
                  <a:pt x="130" y="89"/>
                  <a:pt x="131" y="90"/>
                </a:cubicBezTo>
                <a:cubicBezTo>
                  <a:pt x="132" y="90"/>
                  <a:pt x="133" y="91"/>
                  <a:pt x="134" y="91"/>
                </a:cubicBezTo>
                <a:cubicBezTo>
                  <a:pt x="169" y="91"/>
                  <a:pt x="169" y="91"/>
                  <a:pt x="169" y="91"/>
                </a:cubicBezTo>
                <a:cubicBezTo>
                  <a:pt x="170" y="91"/>
                  <a:pt x="171" y="90"/>
                  <a:pt x="172" y="90"/>
                </a:cubicBezTo>
                <a:cubicBezTo>
                  <a:pt x="173" y="89"/>
                  <a:pt x="173" y="88"/>
                  <a:pt x="173" y="86"/>
                </a:cubicBezTo>
                <a:cubicBezTo>
                  <a:pt x="173" y="86"/>
                  <a:pt x="173" y="86"/>
                  <a:pt x="173" y="86"/>
                </a:cubicBezTo>
                <a:cubicBezTo>
                  <a:pt x="171" y="75"/>
                  <a:pt x="162" y="68"/>
                  <a:pt x="152" y="68"/>
                </a:cubicBezTo>
                <a:cubicBezTo>
                  <a:pt x="141" y="68"/>
                  <a:pt x="132" y="75"/>
                  <a:pt x="130" y="86"/>
                </a:cubicBezTo>
                <a:close/>
                <a:moveTo>
                  <a:pt x="152" y="75"/>
                </a:moveTo>
                <a:cubicBezTo>
                  <a:pt x="157" y="75"/>
                  <a:pt x="162" y="78"/>
                  <a:pt x="164" y="83"/>
                </a:cubicBezTo>
                <a:cubicBezTo>
                  <a:pt x="140" y="83"/>
                  <a:pt x="140" y="83"/>
                  <a:pt x="140" y="83"/>
                </a:cubicBezTo>
                <a:cubicBezTo>
                  <a:pt x="142" y="78"/>
                  <a:pt x="146" y="75"/>
                  <a:pt x="152" y="75"/>
                </a:cubicBezTo>
                <a:close/>
                <a:moveTo>
                  <a:pt x="88" y="167"/>
                </a:moveTo>
                <a:cubicBezTo>
                  <a:pt x="75" y="167"/>
                  <a:pt x="75" y="167"/>
                  <a:pt x="75" y="167"/>
                </a:cubicBezTo>
                <a:cubicBezTo>
                  <a:pt x="67" y="167"/>
                  <a:pt x="60" y="174"/>
                  <a:pt x="60" y="182"/>
                </a:cubicBezTo>
                <a:cubicBezTo>
                  <a:pt x="60" y="195"/>
                  <a:pt x="60" y="195"/>
                  <a:pt x="60" y="195"/>
                </a:cubicBezTo>
                <a:cubicBezTo>
                  <a:pt x="60" y="203"/>
                  <a:pt x="67" y="210"/>
                  <a:pt x="75" y="210"/>
                </a:cubicBezTo>
                <a:cubicBezTo>
                  <a:pt x="88" y="210"/>
                  <a:pt x="88" y="210"/>
                  <a:pt x="88" y="210"/>
                </a:cubicBezTo>
                <a:cubicBezTo>
                  <a:pt x="96" y="210"/>
                  <a:pt x="103" y="203"/>
                  <a:pt x="103" y="195"/>
                </a:cubicBezTo>
                <a:cubicBezTo>
                  <a:pt x="103" y="182"/>
                  <a:pt x="103" y="182"/>
                  <a:pt x="103" y="182"/>
                </a:cubicBezTo>
                <a:cubicBezTo>
                  <a:pt x="103" y="174"/>
                  <a:pt x="96" y="167"/>
                  <a:pt x="88" y="167"/>
                </a:cubicBezTo>
                <a:close/>
                <a:moveTo>
                  <a:pt x="95" y="195"/>
                </a:moveTo>
                <a:cubicBezTo>
                  <a:pt x="95" y="199"/>
                  <a:pt x="92" y="202"/>
                  <a:pt x="88" y="202"/>
                </a:cubicBezTo>
                <a:cubicBezTo>
                  <a:pt x="75" y="202"/>
                  <a:pt x="75" y="202"/>
                  <a:pt x="75" y="202"/>
                </a:cubicBezTo>
                <a:cubicBezTo>
                  <a:pt x="71" y="202"/>
                  <a:pt x="68" y="199"/>
                  <a:pt x="68" y="195"/>
                </a:cubicBezTo>
                <a:cubicBezTo>
                  <a:pt x="68" y="182"/>
                  <a:pt x="68" y="182"/>
                  <a:pt x="68" y="182"/>
                </a:cubicBezTo>
                <a:cubicBezTo>
                  <a:pt x="68" y="178"/>
                  <a:pt x="71" y="175"/>
                  <a:pt x="75" y="175"/>
                </a:cubicBezTo>
                <a:cubicBezTo>
                  <a:pt x="88" y="175"/>
                  <a:pt x="88" y="175"/>
                  <a:pt x="88" y="175"/>
                </a:cubicBezTo>
                <a:cubicBezTo>
                  <a:pt x="92" y="175"/>
                  <a:pt x="95" y="178"/>
                  <a:pt x="95" y="182"/>
                </a:cubicBezTo>
                <a:lnTo>
                  <a:pt x="95" y="195"/>
                </a:lnTo>
                <a:close/>
              </a:path>
            </a:pathLst>
          </a:custGeom>
          <a:solidFill>
            <a:srgbClr val="71717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aphicFrame>
        <p:nvGraphicFramePr>
          <p:cNvPr id="208" name="shp0037">
            <a:extLst>
              <a:ext uri="{FF2B5EF4-FFF2-40B4-BE49-F238E27FC236}">
                <a16:creationId xmlns:a16="http://schemas.microsoft.com/office/drawing/2014/main" id="{682B8C4A-BC11-402A-A062-052DF385798D}"/>
              </a:ext>
            </a:extLst>
          </p:cNvPr>
          <p:cNvGraphicFramePr/>
          <p:nvPr/>
        </p:nvGraphicFramePr>
        <p:xfrm>
          <a:off x="338933" y="4369163"/>
          <a:ext cx="1070977" cy="1070977"/>
        </p:xfrm>
        <a:graphic>
          <a:graphicData uri="http://schemas.openxmlformats.org/drawingml/2006/chart">
            <c:chart xmlns:c="http://schemas.openxmlformats.org/drawingml/2006/chart" xmlns:r="http://schemas.openxmlformats.org/officeDocument/2006/relationships" r:id="rId14"/>
          </a:graphicData>
        </a:graphic>
      </p:graphicFrame>
      <p:sp>
        <p:nvSpPr>
          <p:cNvPr id="209" name="shp0038">
            <a:extLst>
              <a:ext uri="{FF2B5EF4-FFF2-40B4-BE49-F238E27FC236}">
                <a16:creationId xmlns:a16="http://schemas.microsoft.com/office/drawing/2014/main" id="{7064C3CB-5FD1-4424-8558-418E7DD3629D}"/>
              </a:ext>
            </a:extLst>
          </p:cNvPr>
          <p:cNvSpPr txBox="1"/>
          <p:nvPr/>
        </p:nvSpPr>
        <p:spPr>
          <a:xfrm>
            <a:off x="2157829" y="4334200"/>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76%</a:t>
            </a:r>
          </a:p>
        </p:txBody>
      </p:sp>
      <p:sp>
        <p:nvSpPr>
          <p:cNvPr id="210" name="shp0039">
            <a:extLst>
              <a:ext uri="{FF2B5EF4-FFF2-40B4-BE49-F238E27FC236}">
                <a16:creationId xmlns:a16="http://schemas.microsoft.com/office/drawing/2014/main" id="{99249868-5A85-4464-AC40-97764C2BA518}"/>
              </a:ext>
            </a:extLst>
          </p:cNvPr>
          <p:cNvSpPr txBox="1"/>
          <p:nvPr/>
        </p:nvSpPr>
        <p:spPr>
          <a:xfrm>
            <a:off x="2157829" y="5162572"/>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24%</a:t>
            </a:r>
          </a:p>
        </p:txBody>
      </p:sp>
      <p:sp>
        <p:nvSpPr>
          <p:cNvPr id="211" name="shp0041">
            <a:extLst>
              <a:ext uri="{FF2B5EF4-FFF2-40B4-BE49-F238E27FC236}">
                <a16:creationId xmlns:a16="http://schemas.microsoft.com/office/drawing/2014/main" id="{AB61D95F-AE6B-4191-A13A-1CC3712BC805}"/>
              </a:ext>
            </a:extLst>
          </p:cNvPr>
          <p:cNvSpPr/>
          <p:nvPr/>
        </p:nvSpPr>
        <p:spPr>
          <a:xfrm>
            <a:off x="1193749" y="4399350"/>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12" name="shp0042">
            <a:extLst>
              <a:ext uri="{FF2B5EF4-FFF2-40B4-BE49-F238E27FC236}">
                <a16:creationId xmlns:a16="http://schemas.microsoft.com/office/drawing/2014/main" id="{77BF191E-0BC8-442E-93E3-B0BF8FEDF22F}"/>
              </a:ext>
            </a:extLst>
          </p:cNvPr>
          <p:cNvCxnSpPr/>
          <p:nvPr/>
        </p:nvCxnSpPr>
        <p:spPr>
          <a:xfrm flipH="1">
            <a:off x="1409911" y="520071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3" name="shp0044">
            <a:extLst>
              <a:ext uri="{FF2B5EF4-FFF2-40B4-BE49-F238E27FC236}">
                <a16:creationId xmlns:a16="http://schemas.microsoft.com/office/drawing/2014/main" id="{5FC3F974-6185-4E1A-B050-FF956BBFD97C}"/>
              </a:ext>
            </a:extLst>
          </p:cNvPr>
          <p:cNvSpPr txBox="1"/>
          <p:nvPr/>
        </p:nvSpPr>
        <p:spPr>
          <a:xfrm>
            <a:off x="2157829" y="4197793"/>
            <a:ext cx="492862"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Maison</a:t>
            </a:r>
            <a:endParaRPr lang="fr-FR" sz="1198" b="1" dirty="0">
              <a:solidFill>
                <a:srgbClr val="717171"/>
              </a:solidFill>
            </a:endParaRPr>
          </a:p>
        </p:txBody>
      </p:sp>
      <p:sp>
        <p:nvSpPr>
          <p:cNvPr id="214" name="shp0045">
            <a:extLst>
              <a:ext uri="{FF2B5EF4-FFF2-40B4-BE49-F238E27FC236}">
                <a16:creationId xmlns:a16="http://schemas.microsoft.com/office/drawing/2014/main" id="{1054B74A-07AA-48F1-A2B0-E43E8AE7B0F3}"/>
              </a:ext>
            </a:extLst>
          </p:cNvPr>
          <p:cNvSpPr txBox="1"/>
          <p:nvPr/>
        </p:nvSpPr>
        <p:spPr>
          <a:xfrm>
            <a:off x="2157827" y="5025891"/>
            <a:ext cx="876911"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Appartement</a:t>
            </a:r>
          </a:p>
        </p:txBody>
      </p:sp>
      <p:graphicFrame>
        <p:nvGraphicFramePr>
          <p:cNvPr id="217" name="shp0037">
            <a:extLst>
              <a:ext uri="{FF2B5EF4-FFF2-40B4-BE49-F238E27FC236}">
                <a16:creationId xmlns:a16="http://schemas.microsoft.com/office/drawing/2014/main" id="{CAD663F7-F55B-4AF6-8004-CE98FC3CBC82}"/>
              </a:ext>
            </a:extLst>
          </p:cNvPr>
          <p:cNvGraphicFramePr/>
          <p:nvPr/>
        </p:nvGraphicFramePr>
        <p:xfrm>
          <a:off x="3162342" y="4345842"/>
          <a:ext cx="1070977" cy="1070977"/>
        </p:xfrm>
        <a:graphic>
          <a:graphicData uri="http://schemas.openxmlformats.org/drawingml/2006/chart">
            <c:chart xmlns:c="http://schemas.openxmlformats.org/drawingml/2006/chart" xmlns:r="http://schemas.openxmlformats.org/officeDocument/2006/relationships" r:id="rId15"/>
          </a:graphicData>
        </a:graphic>
      </p:graphicFrame>
      <p:sp>
        <p:nvSpPr>
          <p:cNvPr id="218" name="shp0038">
            <a:extLst>
              <a:ext uri="{FF2B5EF4-FFF2-40B4-BE49-F238E27FC236}">
                <a16:creationId xmlns:a16="http://schemas.microsoft.com/office/drawing/2014/main" id="{3EAB12FF-16DB-4CB1-866B-FAA111D5BAD7}"/>
              </a:ext>
            </a:extLst>
          </p:cNvPr>
          <p:cNvSpPr txBox="1"/>
          <p:nvPr/>
        </p:nvSpPr>
        <p:spPr>
          <a:xfrm>
            <a:off x="4922963" y="423880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76%</a:t>
            </a:r>
          </a:p>
        </p:txBody>
      </p:sp>
      <p:sp>
        <p:nvSpPr>
          <p:cNvPr id="219" name="shp0039">
            <a:extLst>
              <a:ext uri="{FF2B5EF4-FFF2-40B4-BE49-F238E27FC236}">
                <a16:creationId xmlns:a16="http://schemas.microsoft.com/office/drawing/2014/main" id="{3CEF2C8B-52D2-4F38-903D-A63E7B57A4BA}"/>
              </a:ext>
            </a:extLst>
          </p:cNvPr>
          <p:cNvSpPr txBox="1"/>
          <p:nvPr/>
        </p:nvSpPr>
        <p:spPr>
          <a:xfrm>
            <a:off x="4922963" y="487497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21%</a:t>
            </a:r>
          </a:p>
        </p:txBody>
      </p:sp>
      <p:sp>
        <p:nvSpPr>
          <p:cNvPr id="220" name="shp0041">
            <a:extLst>
              <a:ext uri="{FF2B5EF4-FFF2-40B4-BE49-F238E27FC236}">
                <a16:creationId xmlns:a16="http://schemas.microsoft.com/office/drawing/2014/main" id="{71A1A451-0815-4917-BDBC-7FD008BDF911}"/>
              </a:ext>
            </a:extLst>
          </p:cNvPr>
          <p:cNvSpPr/>
          <p:nvPr/>
        </p:nvSpPr>
        <p:spPr>
          <a:xfrm>
            <a:off x="4017158" y="4303954"/>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21" name="shp0042">
            <a:extLst>
              <a:ext uri="{FF2B5EF4-FFF2-40B4-BE49-F238E27FC236}">
                <a16:creationId xmlns:a16="http://schemas.microsoft.com/office/drawing/2014/main" id="{195A964C-E66D-4A5E-B9B4-657074701C05}"/>
              </a:ext>
            </a:extLst>
          </p:cNvPr>
          <p:cNvCxnSpPr/>
          <p:nvPr/>
        </p:nvCxnSpPr>
        <p:spPr>
          <a:xfrm flipH="1">
            <a:off x="4233320" y="493227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2" name="shp0044">
            <a:extLst>
              <a:ext uri="{FF2B5EF4-FFF2-40B4-BE49-F238E27FC236}">
                <a16:creationId xmlns:a16="http://schemas.microsoft.com/office/drawing/2014/main" id="{E36F4E26-E152-449E-BA1C-8CDA4D60BE2F}"/>
              </a:ext>
            </a:extLst>
          </p:cNvPr>
          <p:cNvSpPr txBox="1"/>
          <p:nvPr/>
        </p:nvSpPr>
        <p:spPr>
          <a:xfrm>
            <a:off x="4922963" y="4102396"/>
            <a:ext cx="79060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Propriétaire</a:t>
            </a:r>
            <a:endParaRPr lang="fr-FR" sz="1198" b="1" dirty="0">
              <a:solidFill>
                <a:srgbClr val="717171"/>
              </a:solidFill>
            </a:endParaRPr>
          </a:p>
        </p:txBody>
      </p:sp>
      <p:sp>
        <p:nvSpPr>
          <p:cNvPr id="223" name="shp0045">
            <a:extLst>
              <a:ext uri="{FF2B5EF4-FFF2-40B4-BE49-F238E27FC236}">
                <a16:creationId xmlns:a16="http://schemas.microsoft.com/office/drawing/2014/main" id="{6889645F-2AD3-46A0-9C34-F09BAA6104C9}"/>
              </a:ext>
            </a:extLst>
          </p:cNvPr>
          <p:cNvSpPr txBox="1"/>
          <p:nvPr/>
        </p:nvSpPr>
        <p:spPr>
          <a:xfrm>
            <a:off x="4922963" y="4738294"/>
            <a:ext cx="62896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Locataire</a:t>
            </a:r>
          </a:p>
        </p:txBody>
      </p:sp>
      <p:pic>
        <p:nvPicPr>
          <p:cNvPr id="228" name="Graphique 227">
            <a:extLst>
              <a:ext uri="{FF2B5EF4-FFF2-40B4-BE49-F238E27FC236}">
                <a16:creationId xmlns:a16="http://schemas.microsoft.com/office/drawing/2014/main" id="{31FEB413-7EB1-4605-A441-9D395E3B31C4}"/>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36780" y="4757860"/>
            <a:ext cx="408139" cy="503185"/>
          </a:xfrm>
          <a:prstGeom prst="rect">
            <a:avLst/>
          </a:prstGeom>
        </p:spPr>
      </p:pic>
      <p:pic>
        <p:nvPicPr>
          <p:cNvPr id="229" name="Graphique 228">
            <a:extLst>
              <a:ext uri="{FF2B5EF4-FFF2-40B4-BE49-F238E27FC236}">
                <a16:creationId xmlns:a16="http://schemas.microsoft.com/office/drawing/2014/main" id="{1166F381-479C-4DCF-9613-D7BDC480D72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369689" y="3944594"/>
            <a:ext cx="486412" cy="503185"/>
          </a:xfrm>
          <a:prstGeom prst="rect">
            <a:avLst/>
          </a:prstGeom>
        </p:spPr>
      </p:pic>
      <p:grpSp>
        <p:nvGrpSpPr>
          <p:cNvPr id="241" name="Groupe 240">
            <a:extLst>
              <a:ext uri="{FF2B5EF4-FFF2-40B4-BE49-F238E27FC236}">
                <a16:creationId xmlns:a16="http://schemas.microsoft.com/office/drawing/2014/main" id="{C05B43EA-7BFD-41D2-B3C6-F08B566EFDBD}"/>
              </a:ext>
            </a:extLst>
          </p:cNvPr>
          <p:cNvGrpSpPr/>
          <p:nvPr/>
        </p:nvGrpSpPr>
        <p:grpSpPr>
          <a:xfrm>
            <a:off x="9831158" y="5898578"/>
            <a:ext cx="2284977" cy="230459"/>
            <a:chOff x="9155150" y="5772986"/>
            <a:chExt cx="2265265" cy="230832"/>
          </a:xfrm>
        </p:grpSpPr>
        <p:sp>
          <p:nvSpPr>
            <p:cNvPr id="242" name="Freeform 55">
              <a:extLst>
                <a:ext uri="{FF2B5EF4-FFF2-40B4-BE49-F238E27FC236}">
                  <a16:creationId xmlns:a16="http://schemas.microsoft.com/office/drawing/2014/main" id="{B47E1115-5A16-4326-92AB-A9420BFF3C50}"/>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43" name="Rectangle 242">
              <a:extLst>
                <a:ext uri="{FF2B5EF4-FFF2-40B4-BE49-F238E27FC236}">
                  <a16:creationId xmlns:a16="http://schemas.microsoft.com/office/drawing/2014/main" id="{6DE06A29-8A9B-4CCF-ABF5-920C09BD1020}"/>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44" name="Freeform 53">
            <a:extLst>
              <a:ext uri="{FF2B5EF4-FFF2-40B4-BE49-F238E27FC236}">
                <a16:creationId xmlns:a16="http://schemas.microsoft.com/office/drawing/2014/main" id="{0A8D5FF1-2407-4838-A7D3-D407AF39CEB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56" name="shp0032">
            <a:extLst>
              <a:ext uri="{FF2B5EF4-FFF2-40B4-BE49-F238E27FC236}">
                <a16:creationId xmlns:a16="http://schemas.microsoft.com/office/drawing/2014/main" id="{4067D73E-679E-4B60-94C2-9CE6021E05D9}"/>
              </a:ext>
            </a:extLst>
          </p:cNvPr>
          <p:cNvSpPr txBox="1"/>
          <p:nvPr/>
        </p:nvSpPr>
        <p:spPr>
          <a:xfrm>
            <a:off x="6301814" y="3677179"/>
            <a:ext cx="2596760"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ESPACE EXTERIEUR PRINCIPAL</a:t>
            </a:r>
          </a:p>
        </p:txBody>
      </p:sp>
      <p:cxnSp>
        <p:nvCxnSpPr>
          <p:cNvPr id="257" name="shp0033">
            <a:extLst>
              <a:ext uri="{FF2B5EF4-FFF2-40B4-BE49-F238E27FC236}">
                <a16:creationId xmlns:a16="http://schemas.microsoft.com/office/drawing/2014/main" id="{3846245E-5C80-44DE-ABCA-B9C945FA16EF}"/>
              </a:ext>
            </a:extLst>
          </p:cNvPr>
          <p:cNvCxnSpPr>
            <a:cxnSpLocks/>
          </p:cNvCxnSpPr>
          <p:nvPr/>
        </p:nvCxnSpPr>
        <p:spPr>
          <a:xfrm>
            <a:off x="6301812"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shp0034">
            <a:extLst>
              <a:ext uri="{FF2B5EF4-FFF2-40B4-BE49-F238E27FC236}">
                <a16:creationId xmlns:a16="http://schemas.microsoft.com/office/drawing/2014/main" id="{8AA28FC7-6E1F-4B3E-94D0-D9DE32D17891}"/>
              </a:ext>
            </a:extLst>
          </p:cNvPr>
          <p:cNvCxnSpPr>
            <a:cxnSpLocks/>
          </p:cNvCxnSpPr>
          <p:nvPr/>
        </p:nvCxnSpPr>
        <p:spPr>
          <a:xfrm>
            <a:off x="6301812"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9" name="shp0037">
            <a:extLst>
              <a:ext uri="{FF2B5EF4-FFF2-40B4-BE49-F238E27FC236}">
                <a16:creationId xmlns:a16="http://schemas.microsoft.com/office/drawing/2014/main" id="{A5CD0460-62EA-4744-B2A6-533D1523612B}"/>
              </a:ext>
            </a:extLst>
          </p:cNvPr>
          <p:cNvGraphicFramePr/>
          <p:nvPr/>
        </p:nvGraphicFramePr>
        <p:xfrm>
          <a:off x="6378316" y="4339675"/>
          <a:ext cx="1070977" cy="1070977"/>
        </p:xfrm>
        <a:graphic>
          <a:graphicData uri="http://schemas.openxmlformats.org/drawingml/2006/chart">
            <c:chart xmlns:c="http://schemas.openxmlformats.org/drawingml/2006/chart" xmlns:r="http://schemas.openxmlformats.org/officeDocument/2006/relationships" r:id="rId20"/>
          </a:graphicData>
        </a:graphic>
      </p:graphicFrame>
      <p:sp>
        <p:nvSpPr>
          <p:cNvPr id="320" name="shp0038">
            <a:extLst>
              <a:ext uri="{FF2B5EF4-FFF2-40B4-BE49-F238E27FC236}">
                <a16:creationId xmlns:a16="http://schemas.microsoft.com/office/drawing/2014/main" id="{29995E84-F53D-40E0-BAC8-366F45574CD9}"/>
              </a:ext>
            </a:extLst>
          </p:cNvPr>
          <p:cNvSpPr txBox="1"/>
          <p:nvPr/>
        </p:nvSpPr>
        <p:spPr>
          <a:xfrm>
            <a:off x="8085820" y="4246807"/>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74%</a:t>
            </a:r>
          </a:p>
        </p:txBody>
      </p:sp>
      <p:sp>
        <p:nvSpPr>
          <p:cNvPr id="321" name="shp0039">
            <a:extLst>
              <a:ext uri="{FF2B5EF4-FFF2-40B4-BE49-F238E27FC236}">
                <a16:creationId xmlns:a16="http://schemas.microsoft.com/office/drawing/2014/main" id="{E190F9F4-346A-4374-9371-5444294A906E}"/>
              </a:ext>
            </a:extLst>
          </p:cNvPr>
          <p:cNvSpPr txBox="1"/>
          <p:nvPr/>
        </p:nvSpPr>
        <p:spPr>
          <a:xfrm>
            <a:off x="8085820" y="4810903"/>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17%</a:t>
            </a:r>
          </a:p>
        </p:txBody>
      </p:sp>
      <p:sp>
        <p:nvSpPr>
          <p:cNvPr id="322" name="shp0041">
            <a:extLst>
              <a:ext uri="{FF2B5EF4-FFF2-40B4-BE49-F238E27FC236}">
                <a16:creationId xmlns:a16="http://schemas.microsoft.com/office/drawing/2014/main" id="{0BA7D41A-5151-4972-A3D3-7DBCD9FE9658}"/>
              </a:ext>
            </a:extLst>
          </p:cNvPr>
          <p:cNvSpPr/>
          <p:nvPr/>
        </p:nvSpPr>
        <p:spPr>
          <a:xfrm>
            <a:off x="7304488" y="4311957"/>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323" name="shp0042">
            <a:extLst>
              <a:ext uri="{FF2B5EF4-FFF2-40B4-BE49-F238E27FC236}">
                <a16:creationId xmlns:a16="http://schemas.microsoft.com/office/drawing/2014/main" id="{1F6641F5-7142-456D-9DB5-25986492C7A5}"/>
              </a:ext>
            </a:extLst>
          </p:cNvPr>
          <p:cNvCxnSpPr/>
          <p:nvPr/>
        </p:nvCxnSpPr>
        <p:spPr>
          <a:xfrm flipH="1">
            <a:off x="7520649" y="4820152"/>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324" name="shp0044">
            <a:extLst>
              <a:ext uri="{FF2B5EF4-FFF2-40B4-BE49-F238E27FC236}">
                <a16:creationId xmlns:a16="http://schemas.microsoft.com/office/drawing/2014/main" id="{30C2EA10-983F-4B1B-9D6C-3E36C29256B9}"/>
              </a:ext>
            </a:extLst>
          </p:cNvPr>
          <p:cNvSpPr txBox="1"/>
          <p:nvPr/>
        </p:nvSpPr>
        <p:spPr>
          <a:xfrm>
            <a:off x="8085820" y="4110399"/>
            <a:ext cx="41610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Jardin</a:t>
            </a:r>
            <a:endParaRPr lang="fr-FR" sz="1198" b="1" dirty="0">
              <a:solidFill>
                <a:srgbClr val="717171"/>
              </a:solidFill>
            </a:endParaRPr>
          </a:p>
        </p:txBody>
      </p:sp>
      <p:sp>
        <p:nvSpPr>
          <p:cNvPr id="325" name="shp0045">
            <a:extLst>
              <a:ext uri="{FF2B5EF4-FFF2-40B4-BE49-F238E27FC236}">
                <a16:creationId xmlns:a16="http://schemas.microsoft.com/office/drawing/2014/main" id="{161A6EDB-6BF8-4B63-9856-CA6DDAB4A79A}"/>
              </a:ext>
            </a:extLst>
          </p:cNvPr>
          <p:cNvSpPr txBox="1"/>
          <p:nvPr/>
        </p:nvSpPr>
        <p:spPr>
          <a:xfrm>
            <a:off x="8085820" y="4674222"/>
            <a:ext cx="4673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Balcon</a:t>
            </a:r>
          </a:p>
        </p:txBody>
      </p:sp>
      <p:sp>
        <p:nvSpPr>
          <p:cNvPr id="331" name="shp0039">
            <a:extLst>
              <a:ext uri="{FF2B5EF4-FFF2-40B4-BE49-F238E27FC236}">
                <a16:creationId xmlns:a16="http://schemas.microsoft.com/office/drawing/2014/main" id="{CD91E24A-9063-4D99-81EC-71BC7FF79FD7}"/>
              </a:ext>
            </a:extLst>
          </p:cNvPr>
          <p:cNvSpPr txBox="1"/>
          <p:nvPr/>
        </p:nvSpPr>
        <p:spPr>
          <a:xfrm>
            <a:off x="8085820" y="5311036"/>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10%</a:t>
            </a:r>
          </a:p>
        </p:txBody>
      </p:sp>
      <p:sp>
        <p:nvSpPr>
          <p:cNvPr id="332" name="shp0045">
            <a:extLst>
              <a:ext uri="{FF2B5EF4-FFF2-40B4-BE49-F238E27FC236}">
                <a16:creationId xmlns:a16="http://schemas.microsoft.com/office/drawing/2014/main" id="{70C30C3D-C2FE-494A-9B75-11DF0330EDCE}"/>
              </a:ext>
            </a:extLst>
          </p:cNvPr>
          <p:cNvSpPr txBox="1"/>
          <p:nvPr/>
        </p:nvSpPr>
        <p:spPr>
          <a:xfrm>
            <a:off x="8085820" y="5150329"/>
            <a:ext cx="604955" cy="165675"/>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Terrasse</a:t>
            </a:r>
          </a:p>
        </p:txBody>
      </p:sp>
      <p:cxnSp>
        <p:nvCxnSpPr>
          <p:cNvPr id="333" name="shp0042">
            <a:extLst>
              <a:ext uri="{FF2B5EF4-FFF2-40B4-BE49-F238E27FC236}">
                <a16:creationId xmlns:a16="http://schemas.microsoft.com/office/drawing/2014/main" id="{39193818-AE64-41B1-B577-CA574F0F3941}"/>
              </a:ext>
            </a:extLst>
          </p:cNvPr>
          <p:cNvCxnSpPr/>
          <p:nvPr/>
        </p:nvCxnSpPr>
        <p:spPr>
          <a:xfrm flipH="1">
            <a:off x="7372490" y="5296643"/>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aphicFrame>
        <p:nvGraphicFramePr>
          <p:cNvPr id="344" name="shp0037">
            <a:extLst>
              <a:ext uri="{FF2B5EF4-FFF2-40B4-BE49-F238E27FC236}">
                <a16:creationId xmlns:a16="http://schemas.microsoft.com/office/drawing/2014/main" id="{22E6295F-8328-4056-B735-3CEAC57024E7}"/>
              </a:ext>
            </a:extLst>
          </p:cNvPr>
          <p:cNvGraphicFramePr/>
          <p:nvPr/>
        </p:nvGraphicFramePr>
        <p:xfrm>
          <a:off x="9112474" y="4312262"/>
          <a:ext cx="1070977" cy="1070977"/>
        </p:xfrm>
        <a:graphic>
          <a:graphicData uri="http://schemas.openxmlformats.org/drawingml/2006/chart">
            <c:chart xmlns:c="http://schemas.openxmlformats.org/drawingml/2006/chart" xmlns:r="http://schemas.openxmlformats.org/officeDocument/2006/relationships" r:id="rId21"/>
          </a:graphicData>
        </a:graphic>
      </p:graphicFrame>
      <p:sp>
        <p:nvSpPr>
          <p:cNvPr id="345" name="shp0038">
            <a:extLst>
              <a:ext uri="{FF2B5EF4-FFF2-40B4-BE49-F238E27FC236}">
                <a16:creationId xmlns:a16="http://schemas.microsoft.com/office/drawing/2014/main" id="{2C8E44C8-364A-436B-B917-45EF849080F2}"/>
              </a:ext>
            </a:extLst>
          </p:cNvPr>
          <p:cNvSpPr txBox="1"/>
          <p:nvPr/>
        </p:nvSpPr>
        <p:spPr>
          <a:xfrm>
            <a:off x="10819978" y="431549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96%</a:t>
            </a:r>
          </a:p>
        </p:txBody>
      </p:sp>
      <p:sp>
        <p:nvSpPr>
          <p:cNvPr id="346" name="shp0041">
            <a:extLst>
              <a:ext uri="{FF2B5EF4-FFF2-40B4-BE49-F238E27FC236}">
                <a16:creationId xmlns:a16="http://schemas.microsoft.com/office/drawing/2014/main" id="{17F5434D-21C9-45BC-97A6-9E77480B7651}"/>
              </a:ext>
            </a:extLst>
          </p:cNvPr>
          <p:cNvSpPr/>
          <p:nvPr/>
        </p:nvSpPr>
        <p:spPr>
          <a:xfrm>
            <a:off x="10038645" y="4380643"/>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347" name="shp0044">
            <a:extLst>
              <a:ext uri="{FF2B5EF4-FFF2-40B4-BE49-F238E27FC236}">
                <a16:creationId xmlns:a16="http://schemas.microsoft.com/office/drawing/2014/main" id="{452C552A-7911-4198-BACE-E307DE5861D8}"/>
              </a:ext>
            </a:extLst>
          </p:cNvPr>
          <p:cNvSpPr txBox="1"/>
          <p:nvPr/>
        </p:nvSpPr>
        <p:spPr>
          <a:xfrm>
            <a:off x="10819977" y="4179086"/>
            <a:ext cx="4689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Privatif</a:t>
            </a:r>
            <a:endParaRPr lang="fr-FR" sz="1198" b="1" dirty="0">
              <a:solidFill>
                <a:srgbClr val="717171"/>
              </a:solidFill>
            </a:endParaRPr>
          </a:p>
        </p:txBody>
      </p:sp>
      <p:sp>
        <p:nvSpPr>
          <p:cNvPr id="348" name="shp0039">
            <a:extLst>
              <a:ext uri="{FF2B5EF4-FFF2-40B4-BE49-F238E27FC236}">
                <a16:creationId xmlns:a16="http://schemas.microsoft.com/office/drawing/2014/main" id="{4085748A-A38C-4428-8269-542E7FA0871F}"/>
              </a:ext>
            </a:extLst>
          </p:cNvPr>
          <p:cNvSpPr txBox="1"/>
          <p:nvPr/>
        </p:nvSpPr>
        <p:spPr>
          <a:xfrm>
            <a:off x="10819978" y="5163503"/>
            <a:ext cx="296076"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4%</a:t>
            </a:r>
          </a:p>
        </p:txBody>
      </p:sp>
      <p:sp>
        <p:nvSpPr>
          <p:cNvPr id="349" name="shp0045">
            <a:extLst>
              <a:ext uri="{FF2B5EF4-FFF2-40B4-BE49-F238E27FC236}">
                <a16:creationId xmlns:a16="http://schemas.microsoft.com/office/drawing/2014/main" id="{8A7F2870-EDFA-4EFC-9164-72DB6457EB39}"/>
              </a:ext>
            </a:extLst>
          </p:cNvPr>
          <p:cNvSpPr txBox="1"/>
          <p:nvPr/>
        </p:nvSpPr>
        <p:spPr>
          <a:xfrm>
            <a:off x="10819978" y="5002796"/>
            <a:ext cx="53613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Partagé</a:t>
            </a:r>
          </a:p>
        </p:txBody>
      </p:sp>
      <p:cxnSp>
        <p:nvCxnSpPr>
          <p:cNvPr id="350" name="shp0042">
            <a:extLst>
              <a:ext uri="{FF2B5EF4-FFF2-40B4-BE49-F238E27FC236}">
                <a16:creationId xmlns:a16="http://schemas.microsoft.com/office/drawing/2014/main" id="{86B1A787-4AE9-45EB-B47A-1A01FBC53D35}"/>
              </a:ext>
            </a:extLst>
          </p:cNvPr>
          <p:cNvCxnSpPr/>
          <p:nvPr/>
        </p:nvCxnSpPr>
        <p:spPr>
          <a:xfrm flipH="1">
            <a:off x="10106648" y="5149110"/>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nvGrpSpPr>
          <p:cNvPr id="225" name="Groupe 224">
            <a:extLst>
              <a:ext uri="{FF2B5EF4-FFF2-40B4-BE49-F238E27FC236}">
                <a16:creationId xmlns:a16="http://schemas.microsoft.com/office/drawing/2014/main" id="{975725C4-3EC9-400F-86E7-9365B4F1B5DF}"/>
              </a:ext>
            </a:extLst>
          </p:cNvPr>
          <p:cNvGrpSpPr>
            <a:grpSpLocks noChangeAspect="1"/>
          </p:cNvGrpSpPr>
          <p:nvPr/>
        </p:nvGrpSpPr>
        <p:grpSpPr>
          <a:xfrm>
            <a:off x="11454755" y="101662"/>
            <a:ext cx="619479" cy="611010"/>
            <a:chOff x="4562421" y="1348505"/>
            <a:chExt cx="1056822" cy="1042374"/>
          </a:xfrm>
        </p:grpSpPr>
        <p:sp>
          <p:nvSpPr>
            <p:cNvPr id="226" name="Ellipse 225">
              <a:extLst>
                <a:ext uri="{FF2B5EF4-FFF2-40B4-BE49-F238E27FC236}">
                  <a16:creationId xmlns:a16="http://schemas.microsoft.com/office/drawing/2014/main" id="{8C9A6DCF-5AF5-4D99-BD89-1DC7800B7988}"/>
                </a:ext>
              </a:extLst>
            </p:cNvPr>
            <p:cNvSpPr/>
            <p:nvPr/>
          </p:nvSpPr>
          <p:spPr bwMode="ltGray">
            <a:xfrm>
              <a:off x="4562421" y="1348505"/>
              <a:ext cx="1056822" cy="1042374"/>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230" name="Graphique 229">
              <a:extLst>
                <a:ext uri="{FF2B5EF4-FFF2-40B4-BE49-F238E27FC236}">
                  <a16:creationId xmlns:a16="http://schemas.microsoft.com/office/drawing/2014/main" id="{1A307DA1-50CB-4935-AD7C-82EA04769A0F}"/>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796107" y="1561825"/>
              <a:ext cx="612000" cy="612000"/>
            </a:xfrm>
            <a:prstGeom prst="rect">
              <a:avLst/>
            </a:prstGeom>
          </p:spPr>
        </p:pic>
      </p:grpSp>
      <p:sp>
        <p:nvSpPr>
          <p:cNvPr id="245" name="Freeform 53">
            <a:extLst>
              <a:ext uri="{FF2B5EF4-FFF2-40B4-BE49-F238E27FC236}">
                <a16:creationId xmlns:a16="http://schemas.microsoft.com/office/drawing/2014/main" id="{9DC82351-3005-4FD8-A43E-E0ED738CD44E}"/>
              </a:ext>
            </a:extLst>
          </p:cNvPr>
          <p:cNvSpPr>
            <a:spLocks noChangeAspect="1" noEditPoints="1"/>
          </p:cNvSpPr>
          <p:nvPr/>
        </p:nvSpPr>
        <p:spPr bwMode="auto">
          <a:xfrm>
            <a:off x="11054234" y="224940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48" name="Freeform 55">
            <a:extLst>
              <a:ext uri="{FF2B5EF4-FFF2-40B4-BE49-F238E27FC236}">
                <a16:creationId xmlns:a16="http://schemas.microsoft.com/office/drawing/2014/main" id="{09834A35-10C8-491C-BEA3-2F98E1407563}"/>
              </a:ext>
            </a:extLst>
          </p:cNvPr>
          <p:cNvSpPr>
            <a:spLocks noChangeAspect="1" noEditPoints="1"/>
          </p:cNvSpPr>
          <p:nvPr/>
        </p:nvSpPr>
        <p:spPr bwMode="auto">
          <a:xfrm>
            <a:off x="8547422" y="209894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24" name="Freeform 53">
            <a:extLst>
              <a:ext uri="{FF2B5EF4-FFF2-40B4-BE49-F238E27FC236}">
                <a16:creationId xmlns:a16="http://schemas.microsoft.com/office/drawing/2014/main" id="{F0EA6E02-28A5-4B11-8A26-36629725E93B}"/>
              </a:ext>
            </a:extLst>
          </p:cNvPr>
          <p:cNvSpPr>
            <a:spLocks noChangeAspect="1" noEditPoints="1"/>
          </p:cNvSpPr>
          <p:nvPr/>
        </p:nvSpPr>
        <p:spPr bwMode="auto">
          <a:xfrm>
            <a:off x="8504169" y="5356332"/>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01" name="shp0007">
            <a:extLst>
              <a:ext uri="{FF2B5EF4-FFF2-40B4-BE49-F238E27FC236}">
                <a16:creationId xmlns:a16="http://schemas.microsoft.com/office/drawing/2014/main" id="{DAF03430-FA0E-4711-86AB-F8DE37B24FD6}"/>
              </a:ext>
            </a:extLst>
          </p:cNvPr>
          <p:cNvSpPr txBox="1"/>
          <p:nvPr/>
        </p:nvSpPr>
        <p:spPr>
          <a:xfrm>
            <a:off x="5050565" y="2838190"/>
            <a:ext cx="1008127"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Rural &lt;2000 h.</a:t>
            </a:r>
          </a:p>
        </p:txBody>
      </p:sp>
      <p:sp>
        <p:nvSpPr>
          <p:cNvPr id="215" name="shp0008">
            <a:extLst>
              <a:ext uri="{FF2B5EF4-FFF2-40B4-BE49-F238E27FC236}">
                <a16:creationId xmlns:a16="http://schemas.microsoft.com/office/drawing/2014/main" id="{BFA4603C-D16E-4566-9334-6BC763820F18}"/>
              </a:ext>
            </a:extLst>
          </p:cNvPr>
          <p:cNvSpPr txBox="1"/>
          <p:nvPr/>
        </p:nvSpPr>
        <p:spPr>
          <a:xfrm>
            <a:off x="6429447" y="2838190"/>
            <a:ext cx="728092"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&lt;20 000 h.</a:t>
            </a:r>
          </a:p>
        </p:txBody>
      </p:sp>
      <p:sp>
        <p:nvSpPr>
          <p:cNvPr id="216" name="shp0009">
            <a:extLst>
              <a:ext uri="{FF2B5EF4-FFF2-40B4-BE49-F238E27FC236}">
                <a16:creationId xmlns:a16="http://schemas.microsoft.com/office/drawing/2014/main" id="{FB9DBF39-6F03-4365-AF0D-DCCECF707E9A}"/>
              </a:ext>
            </a:extLst>
          </p:cNvPr>
          <p:cNvSpPr txBox="1"/>
          <p:nvPr/>
        </p:nvSpPr>
        <p:spPr>
          <a:xfrm>
            <a:off x="7648889"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&lt;100 000 h.</a:t>
            </a:r>
          </a:p>
        </p:txBody>
      </p:sp>
      <p:sp>
        <p:nvSpPr>
          <p:cNvPr id="232" name="shp0010">
            <a:extLst>
              <a:ext uri="{FF2B5EF4-FFF2-40B4-BE49-F238E27FC236}">
                <a16:creationId xmlns:a16="http://schemas.microsoft.com/office/drawing/2014/main" id="{C32A15EF-60D0-43A0-9110-979A792EF022}"/>
              </a:ext>
            </a:extLst>
          </p:cNvPr>
          <p:cNvSpPr txBox="1"/>
          <p:nvPr/>
        </p:nvSpPr>
        <p:spPr>
          <a:xfrm>
            <a:off x="8898498"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&gt;100 000 h.</a:t>
            </a:r>
          </a:p>
        </p:txBody>
      </p:sp>
      <p:sp>
        <p:nvSpPr>
          <p:cNvPr id="233" name="shp0012">
            <a:extLst>
              <a:ext uri="{FF2B5EF4-FFF2-40B4-BE49-F238E27FC236}">
                <a16:creationId xmlns:a16="http://schemas.microsoft.com/office/drawing/2014/main" id="{2B583D98-8FA2-4E15-84AC-BBA7E567D118}"/>
              </a:ext>
            </a:extLst>
          </p:cNvPr>
          <p:cNvSpPr txBox="1"/>
          <p:nvPr/>
        </p:nvSpPr>
        <p:spPr>
          <a:xfrm>
            <a:off x="10089326" y="2838190"/>
            <a:ext cx="1180949"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Agglo. parisienne</a:t>
            </a:r>
          </a:p>
        </p:txBody>
      </p:sp>
      <p:sp>
        <p:nvSpPr>
          <p:cNvPr id="234" name="shp0045">
            <a:extLst>
              <a:ext uri="{FF2B5EF4-FFF2-40B4-BE49-F238E27FC236}">
                <a16:creationId xmlns:a16="http://schemas.microsoft.com/office/drawing/2014/main" id="{B771B2C5-C124-4B1E-A34C-1319473A3A96}"/>
              </a:ext>
            </a:extLst>
          </p:cNvPr>
          <p:cNvSpPr txBox="1"/>
          <p:nvPr/>
        </p:nvSpPr>
        <p:spPr>
          <a:xfrm>
            <a:off x="4905399" y="5279333"/>
            <a:ext cx="539338" cy="359516"/>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Autre 3%</a:t>
            </a:r>
          </a:p>
          <a:p>
            <a:pPr algn="l" defTabSz="456423" fontAlgn="base">
              <a:lnSpc>
                <a:spcPct val="90000"/>
              </a:lnSpc>
              <a:spcBef>
                <a:spcPct val="0"/>
              </a:spcBef>
              <a:spcAft>
                <a:spcPct val="0"/>
              </a:spcAft>
              <a:defRPr/>
            </a:pPr>
            <a:r>
              <a:rPr lang="fr-FR" sz="799" dirty="0">
                <a:solidFill>
                  <a:srgbClr val="000000"/>
                </a:solidFill>
              </a:rPr>
              <a:t>(occupant à</a:t>
            </a:r>
          </a:p>
          <a:p>
            <a:pPr algn="l" defTabSz="456423" fontAlgn="base">
              <a:lnSpc>
                <a:spcPct val="90000"/>
              </a:lnSpc>
              <a:spcBef>
                <a:spcPct val="0"/>
              </a:spcBef>
              <a:spcAft>
                <a:spcPct val="0"/>
              </a:spcAft>
              <a:defRPr/>
            </a:pPr>
            <a:r>
              <a:rPr lang="fr-FR" sz="799" dirty="0">
                <a:solidFill>
                  <a:srgbClr val="000000"/>
                </a:solidFill>
              </a:rPr>
              <a:t>titre gratuit)</a:t>
            </a:r>
          </a:p>
        </p:txBody>
      </p:sp>
      <p:sp>
        <p:nvSpPr>
          <p:cNvPr id="4" name="Espace réservé du numéro de diapositive 3">
            <a:extLst>
              <a:ext uri="{FF2B5EF4-FFF2-40B4-BE49-F238E27FC236}">
                <a16:creationId xmlns:a16="http://schemas.microsoft.com/office/drawing/2014/main" id="{0D9DBD03-3340-9288-C541-24B7AAC99F02}"/>
              </a:ext>
            </a:extLst>
          </p:cNvPr>
          <p:cNvSpPr>
            <a:spLocks noGrp="1"/>
          </p:cNvSpPr>
          <p:nvPr>
            <p:ph type="sldNum" sz="quarter" idx="4"/>
          </p:nvPr>
        </p:nvSpPr>
        <p:spPr/>
        <p:txBody>
          <a:bodyPr/>
          <a:lstStyle/>
          <a:p>
            <a:fld id="{4034BEE3-566C-4068-A777-C3A4762E861B}" type="slidenum">
              <a:rPr lang="en-GB" smtClean="0"/>
              <a:pPr/>
              <a:t>26</a:t>
            </a:fld>
            <a:endParaRPr lang="en-GB" dirty="0"/>
          </a:p>
        </p:txBody>
      </p:sp>
    </p:spTree>
    <p:custDataLst>
      <p:tags r:id="rId1"/>
    </p:custDataLst>
    <p:extLst>
      <p:ext uri="{BB962C8B-B14F-4D97-AF65-F5344CB8AC3E}">
        <p14:creationId xmlns:p14="http://schemas.microsoft.com/office/powerpoint/2010/main" val="74143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 name="shp0031">
            <a:extLst>
              <a:ext uri="{FF2B5EF4-FFF2-40B4-BE49-F238E27FC236}">
                <a16:creationId xmlns:a16="http://schemas.microsoft.com/office/drawing/2014/main" id="{77AEA6FA-E17A-47C2-86CF-2C7703E4996A}"/>
              </a:ext>
            </a:extLst>
          </p:cNvPr>
          <p:cNvGraphicFramePr/>
          <p:nvPr/>
        </p:nvGraphicFramePr>
        <p:xfrm>
          <a:off x="7816280" y="1422008"/>
          <a:ext cx="3576604" cy="1907522"/>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fonctionnel – Ses espaces extérieurs</a:t>
            </a:r>
          </a:p>
        </p:txBody>
      </p:sp>
      <p:sp>
        <p:nvSpPr>
          <p:cNvPr id="25" name="shp0019">
            <a:extLst>
              <a:ext uri="{FF2B5EF4-FFF2-40B4-BE49-F238E27FC236}">
                <a16:creationId xmlns:a16="http://schemas.microsoft.com/office/drawing/2014/main" id="{C9B71600-56A0-4F1A-B685-FAB19B2DD3F5}"/>
              </a:ext>
            </a:extLst>
          </p:cNvPr>
          <p:cNvSpPr txBox="1"/>
          <p:nvPr/>
        </p:nvSpPr>
        <p:spPr>
          <a:xfrm>
            <a:off x="2179352" y="3666006"/>
            <a:ext cx="289662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D'ARBRES OU ARBUSTES</a:t>
            </a:r>
          </a:p>
        </p:txBody>
      </p:sp>
      <p:cxnSp>
        <p:nvCxnSpPr>
          <p:cNvPr id="26" name="shp0020">
            <a:extLst>
              <a:ext uri="{FF2B5EF4-FFF2-40B4-BE49-F238E27FC236}">
                <a16:creationId xmlns:a16="http://schemas.microsoft.com/office/drawing/2014/main" id="{1084BEC5-B8F7-4901-9082-02442F39A40E}"/>
              </a:ext>
            </a:extLst>
          </p:cNvPr>
          <p:cNvCxnSpPr>
            <a:cxnSpLocks/>
          </p:cNvCxnSpPr>
          <p:nvPr/>
        </p:nvCxnSpPr>
        <p:spPr>
          <a:xfrm>
            <a:off x="2179352" y="3903665"/>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7" name="shp0032">
            <a:extLst>
              <a:ext uri="{FF2B5EF4-FFF2-40B4-BE49-F238E27FC236}">
                <a16:creationId xmlns:a16="http://schemas.microsoft.com/office/drawing/2014/main" id="{6AEFA12D-C1F5-48FE-B293-AF8F8DCEFD3C}"/>
              </a:ext>
            </a:extLst>
          </p:cNvPr>
          <p:cNvCxnSpPr>
            <a:cxnSpLocks/>
          </p:cNvCxnSpPr>
          <p:nvPr/>
        </p:nvCxnSpPr>
        <p:spPr>
          <a:xfrm>
            <a:off x="2179352" y="5558513"/>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1024300" y="1399530"/>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1024300" y="3355534"/>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fonctionnels (1143)</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A5 / A6 / A7 / A8 </a:t>
            </a:r>
          </a:p>
        </p:txBody>
      </p:sp>
      <p:sp>
        <p:nvSpPr>
          <p:cNvPr id="185" name="shp0027">
            <a:extLst>
              <a:ext uri="{FF2B5EF4-FFF2-40B4-BE49-F238E27FC236}">
                <a16:creationId xmlns:a16="http://schemas.microsoft.com/office/drawing/2014/main" id="{3CE642F7-6FB5-4F26-96C5-E2E873B0163B}"/>
              </a:ext>
            </a:extLst>
          </p:cNvPr>
          <p:cNvSpPr txBox="1"/>
          <p:nvPr/>
        </p:nvSpPr>
        <p:spPr>
          <a:xfrm>
            <a:off x="7161484" y="1161870"/>
            <a:ext cx="1321938"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AMÉNAGEMENT</a:t>
            </a:r>
          </a:p>
        </p:txBody>
      </p:sp>
      <p:cxnSp>
        <p:nvCxnSpPr>
          <p:cNvPr id="187" name="shp0028">
            <a:extLst>
              <a:ext uri="{FF2B5EF4-FFF2-40B4-BE49-F238E27FC236}">
                <a16:creationId xmlns:a16="http://schemas.microsoft.com/office/drawing/2014/main" id="{92D098AD-B888-43C6-924E-F45E842BD5F0}"/>
              </a:ext>
            </a:extLst>
          </p:cNvPr>
          <p:cNvCxnSpPr>
            <a:cxnSpLocks/>
          </p:cNvCxnSpPr>
          <p:nvPr/>
        </p:nvCxnSpPr>
        <p:spPr>
          <a:xfrm>
            <a:off x="7161484" y="1399530"/>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shp0029">
            <a:extLst>
              <a:ext uri="{FF2B5EF4-FFF2-40B4-BE49-F238E27FC236}">
                <a16:creationId xmlns:a16="http://schemas.microsoft.com/office/drawing/2014/main" id="{0A0A2B18-D3D8-4F4E-96BA-24C9321DB91A}"/>
              </a:ext>
            </a:extLst>
          </p:cNvPr>
          <p:cNvCxnSpPr>
            <a:cxnSpLocks/>
          </p:cNvCxnSpPr>
          <p:nvPr/>
        </p:nvCxnSpPr>
        <p:spPr>
          <a:xfrm>
            <a:off x="7161484" y="3355534"/>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92" name="Graphique 1" descr="Plante grasse">
            <a:extLst>
              <a:ext uri="{FF2B5EF4-FFF2-40B4-BE49-F238E27FC236}">
                <a16:creationId xmlns:a16="http://schemas.microsoft.com/office/drawing/2014/main" id="{AE9A97EC-2557-45AF-A7C2-818D32A942E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46226" y="2721622"/>
            <a:ext cx="259895" cy="259895"/>
          </a:xfrm>
          <a:prstGeom prst="rect">
            <a:avLst/>
          </a:prstGeom>
        </p:spPr>
      </p:pic>
      <p:pic>
        <p:nvPicPr>
          <p:cNvPr id="193" name="Graphique 2" descr="Arbre à feuilles caduques">
            <a:extLst>
              <a:ext uri="{FF2B5EF4-FFF2-40B4-BE49-F238E27FC236}">
                <a16:creationId xmlns:a16="http://schemas.microsoft.com/office/drawing/2014/main" id="{FD148D4E-A68B-45F0-A52D-A185A2C581E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25259" y="2997666"/>
            <a:ext cx="301829" cy="301829"/>
          </a:xfrm>
          <a:prstGeom prst="rect">
            <a:avLst/>
          </a:prstGeom>
        </p:spPr>
      </p:pic>
      <p:pic>
        <p:nvPicPr>
          <p:cNvPr id="194" name="Graphique 193">
            <a:extLst>
              <a:ext uri="{FF2B5EF4-FFF2-40B4-BE49-F238E27FC236}">
                <a16:creationId xmlns:a16="http://schemas.microsoft.com/office/drawing/2014/main" id="{AE9EBDC7-C00B-4197-815A-5C2A5AF93DED}"/>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b="9641"/>
          <a:stretch/>
        </p:blipFill>
        <p:spPr>
          <a:xfrm flipH="1">
            <a:off x="7331751" y="1766980"/>
            <a:ext cx="288846" cy="328858"/>
          </a:xfrm>
          <a:prstGeom prst="rect">
            <a:avLst/>
          </a:prstGeom>
        </p:spPr>
      </p:pic>
      <p:pic>
        <p:nvPicPr>
          <p:cNvPr id="196" name="Graphique 195">
            <a:extLst>
              <a:ext uri="{FF2B5EF4-FFF2-40B4-BE49-F238E27FC236}">
                <a16:creationId xmlns:a16="http://schemas.microsoft.com/office/drawing/2014/main" id="{89D953EE-9520-450F-A4C2-4FA893621CC6}"/>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t="24479" b="36066"/>
          <a:stretch/>
        </p:blipFill>
        <p:spPr>
          <a:xfrm>
            <a:off x="7214572" y="1492801"/>
            <a:ext cx="523204" cy="258030"/>
          </a:xfrm>
          <a:prstGeom prst="rect">
            <a:avLst/>
          </a:prstGeom>
        </p:spPr>
      </p:pic>
      <p:pic>
        <p:nvPicPr>
          <p:cNvPr id="198" name="Graphique 197">
            <a:extLst>
              <a:ext uri="{FF2B5EF4-FFF2-40B4-BE49-F238E27FC236}">
                <a16:creationId xmlns:a16="http://schemas.microsoft.com/office/drawing/2014/main" id="{0BC0BC4B-B2AA-41E8-8BD7-179C1DBD89BE}"/>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t="7812" b="33625"/>
          <a:stretch/>
        </p:blipFill>
        <p:spPr>
          <a:xfrm>
            <a:off x="7239684" y="2359241"/>
            <a:ext cx="472980" cy="346234"/>
          </a:xfrm>
          <a:prstGeom prst="rect">
            <a:avLst/>
          </a:prstGeom>
        </p:spPr>
      </p:pic>
      <p:pic>
        <p:nvPicPr>
          <p:cNvPr id="200" name="Graphique 199">
            <a:extLst>
              <a:ext uri="{FF2B5EF4-FFF2-40B4-BE49-F238E27FC236}">
                <a16:creationId xmlns:a16="http://schemas.microsoft.com/office/drawing/2014/main" id="{6885B82F-BA40-4E3F-9334-ACC36AF5081E}"/>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b="21238"/>
          <a:stretch/>
        </p:blipFill>
        <p:spPr>
          <a:xfrm>
            <a:off x="7358804" y="2111985"/>
            <a:ext cx="234740" cy="231108"/>
          </a:xfrm>
          <a:prstGeom prst="rect">
            <a:avLst/>
          </a:prstGeom>
        </p:spPr>
      </p:pic>
      <p:sp>
        <p:nvSpPr>
          <p:cNvPr id="201" name="Rectangle 200">
            <a:extLst>
              <a:ext uri="{FF2B5EF4-FFF2-40B4-BE49-F238E27FC236}">
                <a16:creationId xmlns:a16="http://schemas.microsoft.com/office/drawing/2014/main" id="{49357D2E-7CE7-45C3-B277-960A6E73527C}"/>
              </a:ext>
            </a:extLst>
          </p:cNvPr>
          <p:cNvSpPr/>
          <p:nvPr/>
        </p:nvSpPr>
        <p:spPr>
          <a:xfrm>
            <a:off x="2682400" y="4070629"/>
            <a:ext cx="2126019" cy="1229114"/>
          </a:xfrm>
          <a:prstGeom prst="rect">
            <a:avLst/>
          </a:prstGeom>
        </p:spPr>
        <p:txBody>
          <a:bodyPr wrap="square" lIns="0" tIns="0" rIns="0" bIns="0" anchor="ctr">
            <a:spAutoFit/>
          </a:bodyPr>
          <a:lstStyle/>
          <a:p>
            <a:pPr defTabSz="912846">
              <a:defRPr/>
            </a:pPr>
            <a:r>
              <a:rPr lang="en-GB" sz="4792" b="1" dirty="0">
                <a:solidFill>
                  <a:srgbClr val="F29107"/>
                </a:solidFill>
                <a:latin typeface="Century Gothic" panose="020B0502020202020204" pitchFamily="34" charset="0"/>
                <a:cs typeface="Arial" panose="020B0604020202020204" pitchFamily="34" charset="0"/>
              </a:rPr>
              <a:t>20,2</a:t>
            </a:r>
            <a:endParaRPr lang="en-GB" sz="2396" b="1" dirty="0">
              <a:solidFill>
                <a:srgbClr val="F29107"/>
              </a:solidFill>
              <a:latin typeface="Century Gothic" panose="020B0502020202020204" pitchFamily="34" charset="0"/>
              <a:cs typeface="Arial" panose="020B0604020202020204" pitchFamily="34" charset="0"/>
            </a:endParaRP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arbres et arbustes</a:t>
            </a: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en moyenne</a:t>
            </a:r>
            <a:endParaRPr lang="fr-FR" sz="1398" b="1" dirty="0">
              <a:solidFill>
                <a:prstClr val="black">
                  <a:lumMod val="50000"/>
                </a:prstClr>
              </a:solidFill>
              <a:latin typeface="Arial" panose="020B0604020202020204" pitchFamily="34" charset="0"/>
              <a:cs typeface="Arial" panose="020B0604020202020204" pitchFamily="34" charset="0"/>
            </a:endParaRPr>
          </a:p>
        </p:txBody>
      </p:sp>
      <p:sp>
        <p:nvSpPr>
          <p:cNvPr id="202" name="shp0019">
            <a:extLst>
              <a:ext uri="{FF2B5EF4-FFF2-40B4-BE49-F238E27FC236}">
                <a16:creationId xmlns:a16="http://schemas.microsoft.com/office/drawing/2014/main" id="{6ABB7634-D14D-4361-895A-AE5C32723EBA}"/>
              </a:ext>
            </a:extLst>
          </p:cNvPr>
          <p:cNvSpPr txBox="1"/>
          <p:nvPr/>
        </p:nvSpPr>
        <p:spPr>
          <a:xfrm>
            <a:off x="6403987" y="3666006"/>
            <a:ext cx="2466679"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TEMPS PASSÉ À L'ENTRETIEN</a:t>
            </a:r>
          </a:p>
        </p:txBody>
      </p:sp>
      <p:sp>
        <p:nvSpPr>
          <p:cNvPr id="205" name="Rectangle 204">
            <a:extLst>
              <a:ext uri="{FF2B5EF4-FFF2-40B4-BE49-F238E27FC236}">
                <a16:creationId xmlns:a16="http://schemas.microsoft.com/office/drawing/2014/main" id="{94843C66-50BA-4CD4-8F4D-DA7D93B898BE}"/>
              </a:ext>
            </a:extLst>
          </p:cNvPr>
          <p:cNvSpPr/>
          <p:nvPr/>
        </p:nvSpPr>
        <p:spPr>
          <a:xfrm>
            <a:off x="6988953" y="3931801"/>
            <a:ext cx="3859640" cy="430134"/>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Au printemps</a:t>
            </a:r>
            <a:r>
              <a:rPr lang="fr-FR" sz="1597" b="1" dirty="0">
                <a:solidFill>
                  <a:srgbClr val="F29107"/>
                </a:solidFill>
                <a:latin typeface="Arial" panose="020B0604020202020204" pitchFamily="34" charset="0"/>
                <a:cs typeface="Arial" panose="020B0604020202020204" pitchFamily="34" charset="0"/>
              </a:rPr>
              <a:t>	</a:t>
            </a:r>
            <a:r>
              <a:rPr lang="en-GB" sz="2796" b="1" dirty="0">
                <a:solidFill>
                  <a:srgbClr val="F29107"/>
                </a:solidFill>
                <a:latin typeface="Century Gothic" panose="020B0502020202020204" pitchFamily="34" charset="0"/>
                <a:cs typeface="Arial" panose="020B0604020202020204" pitchFamily="34" charset="0"/>
              </a:rPr>
              <a:t>6,5</a:t>
            </a:r>
            <a:r>
              <a:rPr lang="en-GB" sz="2796" b="1" dirty="0">
                <a:solidFill>
                  <a:srgbClr val="F29107"/>
                </a:solidFill>
                <a:latin typeface="Arial" panose="020B0604020202020204" pitchFamily="34" charset="0"/>
                <a:cs typeface="Arial" panose="020B0604020202020204" pitchFamily="34" charset="0"/>
              </a:rPr>
              <a:t>   </a:t>
            </a:r>
            <a:endParaRPr lang="fr-FR" sz="1597" b="1" dirty="0">
              <a:solidFill>
                <a:prstClr val="black">
                  <a:lumMod val="50000"/>
                </a:prstClr>
              </a:solidFill>
              <a:latin typeface="Arial" panose="020B0604020202020204"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9D7B02D1-4BF0-4F22-8869-E21E8957D5A2}"/>
              </a:ext>
            </a:extLst>
          </p:cNvPr>
          <p:cNvSpPr/>
          <p:nvPr/>
        </p:nvSpPr>
        <p:spPr>
          <a:xfrm>
            <a:off x="6988954" y="4310157"/>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été 	</a:t>
            </a:r>
            <a:r>
              <a:rPr lang="fr-FR" sz="2796" b="1" dirty="0">
                <a:solidFill>
                  <a:srgbClr val="F29107"/>
                </a:solidFill>
                <a:latin typeface="Century Gothic" panose="020B0502020202020204" pitchFamily="34" charset="0"/>
                <a:cs typeface="Arial" panose="020B0604020202020204" pitchFamily="34" charset="0"/>
              </a:rPr>
              <a:t>7</a:t>
            </a:r>
            <a:r>
              <a:rPr lang="en-GB" sz="2796" b="1" dirty="0">
                <a:solidFill>
                  <a:srgbClr val="F29107"/>
                </a:solidFill>
                <a:latin typeface="Century Gothic" panose="020B0502020202020204" pitchFamily="34" charset="0"/>
                <a:cs typeface="Arial" panose="020B0604020202020204" pitchFamily="34" charset="0"/>
              </a:rPr>
              <a:t>,3</a:t>
            </a:r>
            <a:endParaRPr lang="fr-FR" sz="2796" b="1" dirty="0">
              <a:solidFill>
                <a:srgbClr val="F29107"/>
              </a:solidFill>
              <a:latin typeface="Century Gothic" panose="020B0502020202020204" pitchFamily="34" charset="0"/>
              <a:cs typeface="Arial" panose="020B0604020202020204" pitchFamily="34" charset="0"/>
            </a:endParaRPr>
          </a:p>
        </p:txBody>
      </p:sp>
      <p:sp>
        <p:nvSpPr>
          <p:cNvPr id="210" name="Rectangle 209">
            <a:extLst>
              <a:ext uri="{FF2B5EF4-FFF2-40B4-BE49-F238E27FC236}">
                <a16:creationId xmlns:a16="http://schemas.microsoft.com/office/drawing/2014/main" id="{EB8B5469-4EBB-4556-95F2-8A6B0B16E116}"/>
              </a:ext>
            </a:extLst>
          </p:cNvPr>
          <p:cNvSpPr/>
          <p:nvPr/>
        </p:nvSpPr>
        <p:spPr>
          <a:xfrm>
            <a:off x="6988954" y="4688540"/>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automne 	</a:t>
            </a:r>
            <a:r>
              <a:rPr lang="fr-FR" sz="2796" b="1" dirty="0">
                <a:solidFill>
                  <a:srgbClr val="F29107"/>
                </a:solidFill>
                <a:latin typeface="Century Gothic" panose="020B0502020202020204" pitchFamily="34" charset="0"/>
                <a:cs typeface="Arial" panose="020B0604020202020204" pitchFamily="34" charset="0"/>
              </a:rPr>
              <a:t>5,1</a:t>
            </a:r>
          </a:p>
        </p:txBody>
      </p:sp>
      <p:sp>
        <p:nvSpPr>
          <p:cNvPr id="211" name="Rectangle 210">
            <a:extLst>
              <a:ext uri="{FF2B5EF4-FFF2-40B4-BE49-F238E27FC236}">
                <a16:creationId xmlns:a16="http://schemas.microsoft.com/office/drawing/2014/main" id="{9352E76D-2C6E-4DB7-9DB4-5779752A149F}"/>
              </a:ext>
            </a:extLst>
          </p:cNvPr>
          <p:cNvSpPr/>
          <p:nvPr/>
        </p:nvSpPr>
        <p:spPr>
          <a:xfrm>
            <a:off x="6988954" y="5066922"/>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hiver 	</a:t>
            </a:r>
            <a:r>
              <a:rPr lang="en-GB" sz="2796" b="1" dirty="0">
                <a:solidFill>
                  <a:srgbClr val="F29107"/>
                </a:solidFill>
                <a:latin typeface="Century Gothic" panose="020B0502020202020204" pitchFamily="34" charset="0"/>
                <a:cs typeface="Arial" panose="020B0604020202020204" pitchFamily="34" charset="0"/>
              </a:rPr>
              <a:t>2,7</a:t>
            </a:r>
            <a:endParaRPr lang="fr-FR" sz="1597" b="1" dirty="0">
              <a:solidFill>
                <a:srgbClr val="F29107"/>
              </a:solidFill>
              <a:latin typeface="Century Gothic" panose="020B0502020202020204" pitchFamily="34" charset="0"/>
              <a:cs typeface="Arial" panose="020B0604020202020204" pitchFamily="34" charset="0"/>
            </a:endParaRPr>
          </a:p>
        </p:txBody>
      </p:sp>
      <p:pic>
        <p:nvPicPr>
          <p:cNvPr id="213" name="Graphique 212" descr="Soleil">
            <a:extLst>
              <a:ext uri="{FF2B5EF4-FFF2-40B4-BE49-F238E27FC236}">
                <a16:creationId xmlns:a16="http://schemas.microsoft.com/office/drawing/2014/main" id="{C94172AB-2C1A-435C-B6FE-32C3019A1C6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69043" y="4386906"/>
            <a:ext cx="368590" cy="368590"/>
          </a:xfrm>
          <a:prstGeom prst="rect">
            <a:avLst/>
          </a:prstGeom>
        </p:spPr>
      </p:pic>
      <p:pic>
        <p:nvPicPr>
          <p:cNvPr id="215" name="Graphique 214" descr="Flocon de neige">
            <a:extLst>
              <a:ext uri="{FF2B5EF4-FFF2-40B4-BE49-F238E27FC236}">
                <a16:creationId xmlns:a16="http://schemas.microsoft.com/office/drawing/2014/main" id="{A28D66C4-0244-4A42-92CE-0D482B9B4467}"/>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469043" y="5158588"/>
            <a:ext cx="368590" cy="368590"/>
          </a:xfrm>
          <a:prstGeom prst="rect">
            <a:avLst/>
          </a:prstGeom>
        </p:spPr>
      </p:pic>
      <p:pic>
        <p:nvPicPr>
          <p:cNvPr id="217" name="Graphique 216" descr="Feuille">
            <a:extLst>
              <a:ext uri="{FF2B5EF4-FFF2-40B4-BE49-F238E27FC236}">
                <a16:creationId xmlns:a16="http://schemas.microsoft.com/office/drawing/2014/main" id="{3BA2B3C4-8A8C-47D2-89A8-63C4F436A8E6}"/>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469043" y="4772747"/>
            <a:ext cx="368590" cy="368590"/>
          </a:xfrm>
          <a:prstGeom prst="rect">
            <a:avLst/>
          </a:prstGeom>
        </p:spPr>
      </p:pic>
      <p:pic>
        <p:nvPicPr>
          <p:cNvPr id="221" name="Graphique 220" descr="Partiellement ensoleillé">
            <a:extLst>
              <a:ext uri="{FF2B5EF4-FFF2-40B4-BE49-F238E27FC236}">
                <a16:creationId xmlns:a16="http://schemas.microsoft.com/office/drawing/2014/main" id="{3216B00D-8D42-473A-8ADF-BD9A5A82DD14}"/>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68260" y="3999501"/>
            <a:ext cx="370152" cy="370152"/>
          </a:xfrm>
          <a:prstGeom prst="rect">
            <a:avLst/>
          </a:prstGeom>
        </p:spPr>
      </p:pic>
      <p:grpSp>
        <p:nvGrpSpPr>
          <p:cNvPr id="54" name="Groupe 53">
            <a:extLst>
              <a:ext uri="{FF2B5EF4-FFF2-40B4-BE49-F238E27FC236}">
                <a16:creationId xmlns:a16="http://schemas.microsoft.com/office/drawing/2014/main" id="{919D7F79-F806-4AB5-BC46-CB7D2B4A1815}"/>
              </a:ext>
            </a:extLst>
          </p:cNvPr>
          <p:cNvGrpSpPr/>
          <p:nvPr/>
        </p:nvGrpSpPr>
        <p:grpSpPr>
          <a:xfrm>
            <a:off x="9831158" y="5898578"/>
            <a:ext cx="2284977" cy="230459"/>
            <a:chOff x="9155150" y="5772986"/>
            <a:chExt cx="2265265" cy="230832"/>
          </a:xfrm>
        </p:grpSpPr>
        <p:sp>
          <p:nvSpPr>
            <p:cNvPr id="55" name="Freeform 55">
              <a:extLst>
                <a:ext uri="{FF2B5EF4-FFF2-40B4-BE49-F238E27FC236}">
                  <a16:creationId xmlns:a16="http://schemas.microsoft.com/office/drawing/2014/main" id="{126C7F2F-FBB8-474D-87AA-7D61886EEF0C}"/>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6" name="Rectangle 55">
              <a:extLst>
                <a:ext uri="{FF2B5EF4-FFF2-40B4-BE49-F238E27FC236}">
                  <a16:creationId xmlns:a16="http://schemas.microsoft.com/office/drawing/2014/main" id="{F841B031-E683-47BA-A3DC-2EC761C585DD}"/>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57" name="Freeform 53">
            <a:extLst>
              <a:ext uri="{FF2B5EF4-FFF2-40B4-BE49-F238E27FC236}">
                <a16:creationId xmlns:a16="http://schemas.microsoft.com/office/drawing/2014/main" id="{F83E865D-C86A-47DA-840C-5F4848021C65}"/>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53" name="Groupe 52">
            <a:extLst>
              <a:ext uri="{FF2B5EF4-FFF2-40B4-BE49-F238E27FC236}">
                <a16:creationId xmlns:a16="http://schemas.microsoft.com/office/drawing/2014/main" id="{45E7B3CF-B037-42AA-B24B-99EFA8132064}"/>
              </a:ext>
            </a:extLst>
          </p:cNvPr>
          <p:cNvGrpSpPr>
            <a:grpSpLocks noChangeAspect="1"/>
          </p:cNvGrpSpPr>
          <p:nvPr/>
        </p:nvGrpSpPr>
        <p:grpSpPr>
          <a:xfrm>
            <a:off x="11454755" y="101662"/>
            <a:ext cx="619479" cy="611010"/>
            <a:chOff x="4562421" y="1348505"/>
            <a:chExt cx="1056822" cy="1042374"/>
          </a:xfrm>
        </p:grpSpPr>
        <p:sp>
          <p:nvSpPr>
            <p:cNvPr id="64" name="Ellipse 63">
              <a:extLst>
                <a:ext uri="{FF2B5EF4-FFF2-40B4-BE49-F238E27FC236}">
                  <a16:creationId xmlns:a16="http://schemas.microsoft.com/office/drawing/2014/main" id="{9EB8118B-F4AA-4ED9-83D5-B499C3A6D51D}"/>
                </a:ext>
              </a:extLst>
            </p:cNvPr>
            <p:cNvSpPr/>
            <p:nvPr/>
          </p:nvSpPr>
          <p:spPr bwMode="ltGray">
            <a:xfrm>
              <a:off x="4562421" y="1348505"/>
              <a:ext cx="1056822" cy="1042374"/>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65" name="Graphique 64">
              <a:extLst>
                <a:ext uri="{FF2B5EF4-FFF2-40B4-BE49-F238E27FC236}">
                  <a16:creationId xmlns:a16="http://schemas.microsoft.com/office/drawing/2014/main" id="{FC16D6A6-A241-48BB-BC1F-B59D0127CFB8}"/>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796107" y="1561825"/>
              <a:ext cx="612000" cy="612000"/>
            </a:xfrm>
            <a:prstGeom prst="rect">
              <a:avLst/>
            </a:prstGeom>
          </p:spPr>
        </p:pic>
      </p:grpSp>
      <p:sp>
        <p:nvSpPr>
          <p:cNvPr id="66" name="Freeform 55">
            <a:extLst>
              <a:ext uri="{FF2B5EF4-FFF2-40B4-BE49-F238E27FC236}">
                <a16:creationId xmlns:a16="http://schemas.microsoft.com/office/drawing/2014/main" id="{FB269973-D7A8-429F-95A7-FE2901346D48}"/>
              </a:ext>
            </a:extLst>
          </p:cNvPr>
          <p:cNvSpPr>
            <a:spLocks noChangeAspect="1" noEditPoints="1"/>
          </p:cNvSpPr>
          <p:nvPr/>
        </p:nvSpPr>
        <p:spPr bwMode="auto">
          <a:xfrm>
            <a:off x="8968879" y="4075133"/>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67" name="Freeform 55">
            <a:extLst>
              <a:ext uri="{FF2B5EF4-FFF2-40B4-BE49-F238E27FC236}">
                <a16:creationId xmlns:a16="http://schemas.microsoft.com/office/drawing/2014/main" id="{92196F90-3866-457D-8F5D-A6B92181DF63}"/>
              </a:ext>
            </a:extLst>
          </p:cNvPr>
          <p:cNvSpPr>
            <a:spLocks noChangeAspect="1" noEditPoints="1"/>
          </p:cNvSpPr>
          <p:nvPr/>
        </p:nvSpPr>
        <p:spPr bwMode="auto">
          <a:xfrm>
            <a:off x="8968879" y="4470762"/>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68" name="Freeform 55">
            <a:extLst>
              <a:ext uri="{FF2B5EF4-FFF2-40B4-BE49-F238E27FC236}">
                <a16:creationId xmlns:a16="http://schemas.microsoft.com/office/drawing/2014/main" id="{09ADED6D-C296-4AA0-AA19-FEF4259BA4D4}"/>
              </a:ext>
            </a:extLst>
          </p:cNvPr>
          <p:cNvSpPr>
            <a:spLocks noChangeAspect="1" noEditPoints="1"/>
          </p:cNvSpPr>
          <p:nvPr/>
        </p:nvSpPr>
        <p:spPr bwMode="auto">
          <a:xfrm>
            <a:off x="8968879" y="486727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69" name="Freeform 53">
            <a:extLst>
              <a:ext uri="{FF2B5EF4-FFF2-40B4-BE49-F238E27FC236}">
                <a16:creationId xmlns:a16="http://schemas.microsoft.com/office/drawing/2014/main" id="{499C3D71-7994-41B7-9BA6-E5CE07E14674}"/>
              </a:ext>
            </a:extLst>
          </p:cNvPr>
          <p:cNvSpPr>
            <a:spLocks noChangeAspect="1" noEditPoints="1"/>
          </p:cNvSpPr>
          <p:nvPr/>
        </p:nvSpPr>
        <p:spPr bwMode="auto">
          <a:xfrm>
            <a:off x="11332727" y="153777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0" name="Freeform 55">
            <a:extLst>
              <a:ext uri="{FF2B5EF4-FFF2-40B4-BE49-F238E27FC236}">
                <a16:creationId xmlns:a16="http://schemas.microsoft.com/office/drawing/2014/main" id="{8F6174A5-0693-4A64-B892-115B10C9B2D6}"/>
              </a:ext>
            </a:extLst>
          </p:cNvPr>
          <p:cNvSpPr>
            <a:spLocks noChangeAspect="1" noEditPoints="1"/>
          </p:cNvSpPr>
          <p:nvPr/>
        </p:nvSpPr>
        <p:spPr bwMode="auto">
          <a:xfrm>
            <a:off x="10464472" y="214259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71" name="Freeform 53">
            <a:extLst>
              <a:ext uri="{FF2B5EF4-FFF2-40B4-BE49-F238E27FC236}">
                <a16:creationId xmlns:a16="http://schemas.microsoft.com/office/drawing/2014/main" id="{BD25297C-D23F-42F9-B580-F1EB660575D4}"/>
              </a:ext>
            </a:extLst>
          </p:cNvPr>
          <p:cNvSpPr>
            <a:spLocks noChangeAspect="1" noEditPoints="1"/>
          </p:cNvSpPr>
          <p:nvPr/>
        </p:nvSpPr>
        <p:spPr bwMode="auto">
          <a:xfrm>
            <a:off x="10089686" y="312501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2" name="Freeform 53">
            <a:extLst>
              <a:ext uri="{FF2B5EF4-FFF2-40B4-BE49-F238E27FC236}">
                <a16:creationId xmlns:a16="http://schemas.microsoft.com/office/drawing/2014/main" id="{3FE80BCF-7B82-4BF3-ACD6-0A7B0B5C1381}"/>
              </a:ext>
            </a:extLst>
          </p:cNvPr>
          <p:cNvSpPr>
            <a:spLocks noChangeAspect="1" noEditPoints="1"/>
          </p:cNvSpPr>
          <p:nvPr/>
        </p:nvSpPr>
        <p:spPr bwMode="auto">
          <a:xfrm>
            <a:off x="10199125" y="282095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pic>
        <p:nvPicPr>
          <p:cNvPr id="91" name="Graphique 90">
            <a:extLst>
              <a:ext uri="{FF2B5EF4-FFF2-40B4-BE49-F238E27FC236}">
                <a16:creationId xmlns:a16="http://schemas.microsoft.com/office/drawing/2014/main" id="{63FDE8E8-D8EA-4230-B89E-AB31C088E4C2}"/>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b="14854"/>
          <a:stretch/>
        </p:blipFill>
        <p:spPr>
          <a:xfrm>
            <a:off x="1837235" y="2276124"/>
            <a:ext cx="403406" cy="429351"/>
          </a:xfrm>
          <a:prstGeom prst="rect">
            <a:avLst/>
          </a:prstGeom>
        </p:spPr>
      </p:pic>
      <p:graphicFrame>
        <p:nvGraphicFramePr>
          <p:cNvPr id="94" name="shp0037">
            <a:extLst>
              <a:ext uri="{FF2B5EF4-FFF2-40B4-BE49-F238E27FC236}">
                <a16:creationId xmlns:a16="http://schemas.microsoft.com/office/drawing/2014/main" id="{29B542BF-F78F-42BE-BF99-49377EB0151C}"/>
              </a:ext>
            </a:extLst>
          </p:cNvPr>
          <p:cNvGraphicFramePr/>
          <p:nvPr/>
        </p:nvGraphicFramePr>
        <p:xfrm>
          <a:off x="1433703" y="1947661"/>
          <a:ext cx="1234493" cy="1158878"/>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95" name="shp0037">
            <a:extLst>
              <a:ext uri="{FF2B5EF4-FFF2-40B4-BE49-F238E27FC236}">
                <a16:creationId xmlns:a16="http://schemas.microsoft.com/office/drawing/2014/main" id="{112EF8E1-301C-4C60-B924-5F716F727518}"/>
              </a:ext>
            </a:extLst>
          </p:cNvPr>
          <p:cNvGraphicFramePr/>
          <p:nvPr/>
        </p:nvGraphicFramePr>
        <p:xfrm>
          <a:off x="4057358" y="1947661"/>
          <a:ext cx="1234493" cy="1158878"/>
        </p:xfrm>
        <a:graphic>
          <a:graphicData uri="http://schemas.openxmlformats.org/drawingml/2006/chart">
            <c:chart xmlns:c="http://schemas.openxmlformats.org/drawingml/2006/chart" xmlns:r="http://schemas.openxmlformats.org/officeDocument/2006/relationships" r:id="rId30"/>
          </a:graphicData>
        </a:graphic>
      </p:graphicFrame>
      <p:pic>
        <p:nvPicPr>
          <p:cNvPr id="96" name="Graphique 95">
            <a:extLst>
              <a:ext uri="{FF2B5EF4-FFF2-40B4-BE49-F238E27FC236}">
                <a16:creationId xmlns:a16="http://schemas.microsoft.com/office/drawing/2014/main" id="{8AFF121D-2528-4D51-8A38-60A8AF7BA8A4}"/>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b="14854"/>
          <a:stretch/>
        </p:blipFill>
        <p:spPr>
          <a:xfrm>
            <a:off x="4440715" y="2302555"/>
            <a:ext cx="403406" cy="429351"/>
          </a:xfrm>
          <a:prstGeom prst="rect">
            <a:avLst/>
          </a:prstGeom>
        </p:spPr>
      </p:pic>
      <p:sp>
        <p:nvSpPr>
          <p:cNvPr id="97" name="shp0038">
            <a:extLst>
              <a:ext uri="{FF2B5EF4-FFF2-40B4-BE49-F238E27FC236}">
                <a16:creationId xmlns:a16="http://schemas.microsoft.com/office/drawing/2014/main" id="{52B8921D-2ACA-4E4C-A99E-0F0D13AA1560}"/>
              </a:ext>
            </a:extLst>
          </p:cNvPr>
          <p:cNvSpPr txBox="1"/>
          <p:nvPr/>
        </p:nvSpPr>
        <p:spPr>
          <a:xfrm>
            <a:off x="2874764" y="201315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63%</a:t>
            </a:r>
          </a:p>
        </p:txBody>
      </p:sp>
      <p:sp>
        <p:nvSpPr>
          <p:cNvPr id="98" name="shp0041">
            <a:extLst>
              <a:ext uri="{FF2B5EF4-FFF2-40B4-BE49-F238E27FC236}">
                <a16:creationId xmlns:a16="http://schemas.microsoft.com/office/drawing/2014/main" id="{94FF0323-E23E-4AED-909F-EBB0B9920D43}"/>
              </a:ext>
            </a:extLst>
          </p:cNvPr>
          <p:cNvSpPr/>
          <p:nvPr/>
        </p:nvSpPr>
        <p:spPr>
          <a:xfrm>
            <a:off x="2413830" y="1964226"/>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99" name="shp0044">
            <a:extLst>
              <a:ext uri="{FF2B5EF4-FFF2-40B4-BE49-F238E27FC236}">
                <a16:creationId xmlns:a16="http://schemas.microsoft.com/office/drawing/2014/main" id="{CD986A84-1BC6-4325-A7ED-8567B71F5B6D}"/>
              </a:ext>
            </a:extLst>
          </p:cNvPr>
          <p:cNvSpPr txBox="1"/>
          <p:nvPr/>
        </p:nvSpPr>
        <p:spPr>
          <a:xfrm>
            <a:off x="2774738" y="1839264"/>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500 m²</a:t>
            </a:r>
            <a:endParaRPr lang="fr-FR" sz="1198" b="1" dirty="0">
              <a:solidFill>
                <a:srgbClr val="717171"/>
              </a:solidFill>
            </a:endParaRPr>
          </a:p>
        </p:txBody>
      </p:sp>
      <p:cxnSp>
        <p:nvCxnSpPr>
          <p:cNvPr id="100" name="shp0042">
            <a:extLst>
              <a:ext uri="{FF2B5EF4-FFF2-40B4-BE49-F238E27FC236}">
                <a16:creationId xmlns:a16="http://schemas.microsoft.com/office/drawing/2014/main" id="{6A1E7BB5-C57E-4A56-BF58-6E9B75D4A618}"/>
              </a:ext>
            </a:extLst>
          </p:cNvPr>
          <p:cNvCxnSpPr/>
          <p:nvPr/>
        </p:nvCxnSpPr>
        <p:spPr>
          <a:xfrm flipH="1">
            <a:off x="2492633" y="283998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01" name="shp0038">
            <a:extLst>
              <a:ext uri="{FF2B5EF4-FFF2-40B4-BE49-F238E27FC236}">
                <a16:creationId xmlns:a16="http://schemas.microsoft.com/office/drawing/2014/main" id="{6983B46C-C571-4E18-BD32-3235C44C65A9}"/>
              </a:ext>
            </a:extLst>
          </p:cNvPr>
          <p:cNvSpPr txBox="1"/>
          <p:nvPr/>
        </p:nvSpPr>
        <p:spPr>
          <a:xfrm>
            <a:off x="2874764" y="286253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37%</a:t>
            </a:r>
          </a:p>
        </p:txBody>
      </p:sp>
      <p:sp>
        <p:nvSpPr>
          <p:cNvPr id="102" name="shp0044">
            <a:extLst>
              <a:ext uri="{FF2B5EF4-FFF2-40B4-BE49-F238E27FC236}">
                <a16:creationId xmlns:a16="http://schemas.microsoft.com/office/drawing/2014/main" id="{1053524D-8659-4444-8DBE-F3948E797C37}"/>
              </a:ext>
            </a:extLst>
          </p:cNvPr>
          <p:cNvSpPr txBox="1"/>
          <p:nvPr/>
        </p:nvSpPr>
        <p:spPr>
          <a:xfrm>
            <a:off x="2774738" y="2688646"/>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500 m²</a:t>
            </a:r>
            <a:endParaRPr lang="fr-FR" sz="1198" b="1" dirty="0">
              <a:solidFill>
                <a:srgbClr val="717171"/>
              </a:solidFill>
            </a:endParaRPr>
          </a:p>
        </p:txBody>
      </p:sp>
      <p:sp>
        <p:nvSpPr>
          <p:cNvPr id="103" name="shp0038">
            <a:extLst>
              <a:ext uri="{FF2B5EF4-FFF2-40B4-BE49-F238E27FC236}">
                <a16:creationId xmlns:a16="http://schemas.microsoft.com/office/drawing/2014/main" id="{270DEB5D-7FE6-4AEB-970C-3CA51B14B241}"/>
              </a:ext>
            </a:extLst>
          </p:cNvPr>
          <p:cNvSpPr txBox="1"/>
          <p:nvPr/>
        </p:nvSpPr>
        <p:spPr>
          <a:xfrm>
            <a:off x="5461373" y="202583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83%</a:t>
            </a:r>
          </a:p>
        </p:txBody>
      </p:sp>
      <p:sp>
        <p:nvSpPr>
          <p:cNvPr id="104" name="shp0041">
            <a:extLst>
              <a:ext uri="{FF2B5EF4-FFF2-40B4-BE49-F238E27FC236}">
                <a16:creationId xmlns:a16="http://schemas.microsoft.com/office/drawing/2014/main" id="{DEA6A706-79D7-4428-AF9A-6CBDD858ED19}"/>
              </a:ext>
            </a:extLst>
          </p:cNvPr>
          <p:cNvSpPr/>
          <p:nvPr/>
        </p:nvSpPr>
        <p:spPr>
          <a:xfrm>
            <a:off x="5000439" y="1976905"/>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105" name="shp0044">
            <a:extLst>
              <a:ext uri="{FF2B5EF4-FFF2-40B4-BE49-F238E27FC236}">
                <a16:creationId xmlns:a16="http://schemas.microsoft.com/office/drawing/2014/main" id="{EB2D582C-DEBB-4506-A182-A0670806E10B}"/>
              </a:ext>
            </a:extLst>
          </p:cNvPr>
          <p:cNvSpPr txBox="1"/>
          <p:nvPr/>
        </p:nvSpPr>
        <p:spPr>
          <a:xfrm>
            <a:off x="5361347" y="1851943"/>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20 m²</a:t>
            </a:r>
            <a:endParaRPr lang="fr-FR" sz="1198" b="1" dirty="0">
              <a:solidFill>
                <a:srgbClr val="717171"/>
              </a:solidFill>
            </a:endParaRPr>
          </a:p>
        </p:txBody>
      </p:sp>
      <p:cxnSp>
        <p:nvCxnSpPr>
          <p:cNvPr id="106" name="shp0042">
            <a:extLst>
              <a:ext uri="{FF2B5EF4-FFF2-40B4-BE49-F238E27FC236}">
                <a16:creationId xmlns:a16="http://schemas.microsoft.com/office/drawing/2014/main" id="{A4939D40-93E6-4EC8-A969-265F96E60153}"/>
              </a:ext>
            </a:extLst>
          </p:cNvPr>
          <p:cNvCxnSpPr/>
          <p:nvPr/>
        </p:nvCxnSpPr>
        <p:spPr>
          <a:xfrm flipH="1">
            <a:off x="5079241" y="285266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07" name="shp0038">
            <a:extLst>
              <a:ext uri="{FF2B5EF4-FFF2-40B4-BE49-F238E27FC236}">
                <a16:creationId xmlns:a16="http://schemas.microsoft.com/office/drawing/2014/main" id="{A5F2AC90-978E-42ED-A04E-EF01D5B34A4D}"/>
              </a:ext>
            </a:extLst>
          </p:cNvPr>
          <p:cNvSpPr txBox="1"/>
          <p:nvPr/>
        </p:nvSpPr>
        <p:spPr>
          <a:xfrm>
            <a:off x="5461373" y="287521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17%</a:t>
            </a:r>
          </a:p>
        </p:txBody>
      </p:sp>
      <p:sp>
        <p:nvSpPr>
          <p:cNvPr id="108" name="shp0044">
            <a:extLst>
              <a:ext uri="{FF2B5EF4-FFF2-40B4-BE49-F238E27FC236}">
                <a16:creationId xmlns:a16="http://schemas.microsoft.com/office/drawing/2014/main" id="{F4387C31-986A-4460-8F6A-2F8832625DD7}"/>
              </a:ext>
            </a:extLst>
          </p:cNvPr>
          <p:cNvSpPr txBox="1"/>
          <p:nvPr/>
        </p:nvSpPr>
        <p:spPr>
          <a:xfrm>
            <a:off x="5361347" y="2701326"/>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20 m²</a:t>
            </a:r>
            <a:endParaRPr lang="fr-FR" sz="1198" b="1" dirty="0">
              <a:solidFill>
                <a:srgbClr val="717171"/>
              </a:solidFill>
            </a:endParaRPr>
          </a:p>
        </p:txBody>
      </p:sp>
      <p:sp>
        <p:nvSpPr>
          <p:cNvPr id="73" name="shp0047">
            <a:extLst>
              <a:ext uri="{FF2B5EF4-FFF2-40B4-BE49-F238E27FC236}">
                <a16:creationId xmlns:a16="http://schemas.microsoft.com/office/drawing/2014/main" id="{BF7EC0CA-9ADA-43EF-ACEB-8E7CCE477457}"/>
              </a:ext>
            </a:extLst>
          </p:cNvPr>
          <p:cNvSpPr txBox="1"/>
          <p:nvPr/>
        </p:nvSpPr>
        <p:spPr>
          <a:xfrm>
            <a:off x="1024302" y="1161870"/>
            <a:ext cx="3351419" cy="199731"/>
          </a:xfrm>
          <a:prstGeom prst="rect">
            <a:avLst/>
          </a:prstGeom>
          <a:noFill/>
        </p:spPr>
        <p:txBody>
          <a:bodyPr wrap="square" lIns="0" tIns="0" rIns="0" bIns="0" rtlCol="0">
            <a:spAutoFit/>
          </a:bodyPr>
          <a:lstStyle/>
          <a:p>
            <a:pPr defTabSz="456377" fontAlgn="base">
              <a:spcBef>
                <a:spcPct val="0"/>
              </a:spcBef>
              <a:spcAft>
                <a:spcPct val="0"/>
              </a:spcAft>
              <a:defRPr/>
            </a:pPr>
            <a:r>
              <a:rPr lang="en-US" sz="1298" b="1" dirty="0">
                <a:solidFill>
                  <a:srgbClr val="000000"/>
                </a:solidFill>
                <a:latin typeface="Arial" panose="020B0604020202020204" pitchFamily="34" charset="0"/>
                <a:cs typeface="Arial" panose="020B0604020202020204" pitchFamily="34" charset="0"/>
              </a:rPr>
              <a:t>COMPOSITION ET TAILLE</a:t>
            </a:r>
            <a:endParaRPr lang="fr-FR" sz="1298" b="1" dirty="0">
              <a:solidFill>
                <a:srgbClr val="000000"/>
              </a:solidFill>
              <a:latin typeface="Arial" panose="020B0604020202020204" pitchFamily="34" charset="0"/>
              <a:cs typeface="Arial" panose="020B0604020202020204" pitchFamily="34" charset="0"/>
            </a:endParaRPr>
          </a:p>
        </p:txBody>
      </p:sp>
      <p:sp>
        <p:nvSpPr>
          <p:cNvPr id="74" name="shp0007">
            <a:extLst>
              <a:ext uri="{FF2B5EF4-FFF2-40B4-BE49-F238E27FC236}">
                <a16:creationId xmlns:a16="http://schemas.microsoft.com/office/drawing/2014/main" id="{6F2C3D8C-A6DD-4969-B8E7-F24D29BA5A88}"/>
              </a:ext>
            </a:extLst>
          </p:cNvPr>
          <p:cNvSpPr txBox="1"/>
          <p:nvPr/>
        </p:nvSpPr>
        <p:spPr>
          <a:xfrm>
            <a:off x="1426930" y="1490683"/>
            <a:ext cx="1296332"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F29107"/>
                </a:solidFill>
              </a:rPr>
              <a:t>74% </a:t>
            </a:r>
            <a:r>
              <a:rPr lang="fr-FR" sz="1198" dirty="0"/>
              <a:t>ont un </a:t>
            </a:r>
            <a:r>
              <a:rPr lang="fr-FR" sz="1198" b="1" dirty="0"/>
              <a:t>jardin</a:t>
            </a:r>
          </a:p>
        </p:txBody>
      </p:sp>
      <p:sp>
        <p:nvSpPr>
          <p:cNvPr id="75" name="shp0007">
            <a:extLst>
              <a:ext uri="{FF2B5EF4-FFF2-40B4-BE49-F238E27FC236}">
                <a16:creationId xmlns:a16="http://schemas.microsoft.com/office/drawing/2014/main" id="{3C1A6C11-A0E8-420C-B309-02C8A09DD84D}"/>
              </a:ext>
            </a:extLst>
          </p:cNvPr>
          <p:cNvSpPr txBox="1"/>
          <p:nvPr/>
        </p:nvSpPr>
        <p:spPr>
          <a:xfrm>
            <a:off x="3479892" y="1490683"/>
            <a:ext cx="2578260"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F29107"/>
                </a:solidFill>
              </a:rPr>
              <a:t>26% </a:t>
            </a:r>
            <a:r>
              <a:rPr lang="fr-FR" sz="1198" dirty="0"/>
              <a:t>ont </a:t>
            </a:r>
            <a:r>
              <a:rPr lang="fr-FR" sz="1198" b="1" dirty="0"/>
              <a:t>une terrasse ou un balcon</a:t>
            </a:r>
          </a:p>
        </p:txBody>
      </p:sp>
      <p:cxnSp>
        <p:nvCxnSpPr>
          <p:cNvPr id="77" name="shp0020">
            <a:extLst>
              <a:ext uri="{FF2B5EF4-FFF2-40B4-BE49-F238E27FC236}">
                <a16:creationId xmlns:a16="http://schemas.microsoft.com/office/drawing/2014/main" id="{501902C2-95D7-4063-8BBF-7183158E2AB4}"/>
              </a:ext>
            </a:extLst>
          </p:cNvPr>
          <p:cNvCxnSpPr>
            <a:cxnSpLocks/>
          </p:cNvCxnSpPr>
          <p:nvPr/>
        </p:nvCxnSpPr>
        <p:spPr>
          <a:xfrm>
            <a:off x="6403987" y="3903665"/>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hp0032">
            <a:extLst>
              <a:ext uri="{FF2B5EF4-FFF2-40B4-BE49-F238E27FC236}">
                <a16:creationId xmlns:a16="http://schemas.microsoft.com/office/drawing/2014/main" id="{16A57581-B1C2-4F61-AC9F-5FE4ABAB5DC1}"/>
              </a:ext>
            </a:extLst>
          </p:cNvPr>
          <p:cNvCxnSpPr>
            <a:cxnSpLocks/>
          </p:cNvCxnSpPr>
          <p:nvPr/>
        </p:nvCxnSpPr>
        <p:spPr>
          <a:xfrm>
            <a:off x="6403987" y="5558513"/>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0A9516A8-9BCA-47A9-AC72-E3B236C11E2A}"/>
              </a:ext>
            </a:extLst>
          </p:cNvPr>
          <p:cNvSpPr txBox="1"/>
          <p:nvPr/>
        </p:nvSpPr>
        <p:spPr>
          <a:xfrm>
            <a:off x="9208535" y="4870610"/>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13% ne dédie aucun temps</a:t>
            </a:r>
          </a:p>
        </p:txBody>
      </p:sp>
      <p:sp>
        <p:nvSpPr>
          <p:cNvPr id="80" name="ZoneTexte 79">
            <a:extLst>
              <a:ext uri="{FF2B5EF4-FFF2-40B4-BE49-F238E27FC236}">
                <a16:creationId xmlns:a16="http://schemas.microsoft.com/office/drawing/2014/main" id="{1B83966D-184E-462E-98B6-8F9FFEE18EA4}"/>
              </a:ext>
            </a:extLst>
          </p:cNvPr>
          <p:cNvSpPr txBox="1"/>
          <p:nvPr/>
        </p:nvSpPr>
        <p:spPr>
          <a:xfrm>
            <a:off x="9208535" y="4112426"/>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5% ne dédie aucun temps</a:t>
            </a:r>
          </a:p>
        </p:txBody>
      </p:sp>
      <p:sp>
        <p:nvSpPr>
          <p:cNvPr id="81" name="ZoneTexte 80">
            <a:extLst>
              <a:ext uri="{FF2B5EF4-FFF2-40B4-BE49-F238E27FC236}">
                <a16:creationId xmlns:a16="http://schemas.microsoft.com/office/drawing/2014/main" id="{9A22731F-7A1A-45C4-A1E4-1DDA3139CF95}"/>
              </a:ext>
            </a:extLst>
          </p:cNvPr>
          <p:cNvSpPr txBox="1"/>
          <p:nvPr/>
        </p:nvSpPr>
        <p:spPr>
          <a:xfrm>
            <a:off x="9208535" y="4491518"/>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11% ne dédie aucun temps</a:t>
            </a:r>
          </a:p>
        </p:txBody>
      </p:sp>
      <p:sp>
        <p:nvSpPr>
          <p:cNvPr id="82" name="ZoneTexte 81">
            <a:extLst>
              <a:ext uri="{FF2B5EF4-FFF2-40B4-BE49-F238E27FC236}">
                <a16:creationId xmlns:a16="http://schemas.microsoft.com/office/drawing/2014/main" id="{E0E31B14-BAAF-4952-8E41-C5CB8629772F}"/>
              </a:ext>
            </a:extLst>
          </p:cNvPr>
          <p:cNvSpPr txBox="1"/>
          <p:nvPr/>
        </p:nvSpPr>
        <p:spPr>
          <a:xfrm>
            <a:off x="9208535" y="5249701"/>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44% ne dédie aucun temps</a:t>
            </a:r>
          </a:p>
        </p:txBody>
      </p:sp>
      <p:sp>
        <p:nvSpPr>
          <p:cNvPr id="83" name="Rectangle 82">
            <a:extLst>
              <a:ext uri="{FF2B5EF4-FFF2-40B4-BE49-F238E27FC236}">
                <a16:creationId xmlns:a16="http://schemas.microsoft.com/office/drawing/2014/main" id="{7A47E423-4F2C-436D-BDDE-F80D2849E1E6}"/>
              </a:ext>
            </a:extLst>
          </p:cNvPr>
          <p:cNvSpPr/>
          <p:nvPr/>
        </p:nvSpPr>
        <p:spPr>
          <a:xfrm>
            <a:off x="8788399" y="3640322"/>
            <a:ext cx="2082453" cy="245823"/>
          </a:xfrm>
          <a:prstGeom prst="rect">
            <a:avLst/>
          </a:prstGeom>
        </p:spPr>
        <p:txBody>
          <a:bodyPr wrap="none">
            <a:spAutoFit/>
          </a:bodyPr>
          <a:lstStyle/>
          <a:p>
            <a:pPr defTabSz="912937" fontAlgn="base">
              <a:spcBef>
                <a:spcPct val="0"/>
              </a:spcBef>
              <a:spcAft>
                <a:spcPct val="0"/>
              </a:spcAft>
              <a:defRPr/>
            </a:pPr>
            <a:r>
              <a:rPr lang="en-GB" sz="998" b="1" dirty="0">
                <a:solidFill>
                  <a:prstClr val="black">
                    <a:lumMod val="50000"/>
                  </a:prstClr>
                </a:solidFill>
                <a:latin typeface="Arial" panose="020B0604020202020204" pitchFamily="34" charset="0"/>
                <a:cs typeface="Arial" panose="020B0604020202020204" pitchFamily="34" charset="0"/>
              </a:rPr>
              <a:t>(</a:t>
            </a:r>
            <a:r>
              <a:rPr lang="en-GB" sz="998" b="1" dirty="0" err="1">
                <a:solidFill>
                  <a:prstClr val="black">
                    <a:lumMod val="50000"/>
                  </a:prstClr>
                </a:solidFill>
                <a:latin typeface="Arial" panose="020B0604020202020204" pitchFamily="34" charset="0"/>
                <a:cs typeface="Arial" panose="020B0604020202020204" pitchFamily="34" charset="0"/>
              </a:rPr>
              <a:t>heures</a:t>
            </a:r>
            <a:r>
              <a:rPr lang="en-GB" sz="998" b="1" dirty="0">
                <a:solidFill>
                  <a:prstClr val="black">
                    <a:lumMod val="50000"/>
                  </a:prstClr>
                </a:solidFill>
                <a:latin typeface="Arial" panose="020B0604020202020204" pitchFamily="34" charset="0"/>
                <a:cs typeface="Arial" panose="020B0604020202020204" pitchFamily="34" charset="0"/>
              </a:rPr>
              <a:t> / </a:t>
            </a:r>
            <a:r>
              <a:rPr lang="en-GB" sz="998" b="1" dirty="0" err="1">
                <a:solidFill>
                  <a:prstClr val="black">
                    <a:lumMod val="50000"/>
                  </a:prstClr>
                </a:solidFill>
                <a:latin typeface="Arial" panose="020B0604020202020204" pitchFamily="34" charset="0"/>
                <a:cs typeface="Arial" panose="020B0604020202020204" pitchFamily="34" charset="0"/>
              </a:rPr>
              <a:t>semaine</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en</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moyenne</a:t>
            </a:r>
            <a:r>
              <a:rPr lang="en-GB" sz="998" b="1" dirty="0">
                <a:solidFill>
                  <a:prstClr val="black">
                    <a:lumMod val="50000"/>
                  </a:prstClr>
                </a:solidFill>
                <a:latin typeface="Arial" panose="020B0604020202020204" pitchFamily="34" charset="0"/>
                <a:cs typeface="Arial" panose="020B0604020202020204" pitchFamily="34" charset="0"/>
              </a:rPr>
              <a:t>)</a:t>
            </a:r>
            <a:endParaRPr lang="fr-FR" sz="998" b="1" dirty="0">
              <a:solidFill>
                <a:srgbClr val="717171"/>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E590386B-383B-1427-E788-4922DF9EADC7}"/>
              </a:ext>
            </a:extLst>
          </p:cNvPr>
          <p:cNvSpPr>
            <a:spLocks noGrp="1"/>
          </p:cNvSpPr>
          <p:nvPr>
            <p:ph type="sldNum" sz="quarter" idx="4"/>
          </p:nvPr>
        </p:nvSpPr>
        <p:spPr/>
        <p:txBody>
          <a:bodyPr/>
          <a:lstStyle/>
          <a:p>
            <a:fld id="{4034BEE3-566C-4068-A777-C3A4762E861B}" type="slidenum">
              <a:rPr lang="en-GB" smtClean="0"/>
              <a:pPr/>
              <a:t>27</a:t>
            </a:fld>
            <a:endParaRPr lang="en-GB" dirty="0"/>
          </a:p>
        </p:txBody>
      </p:sp>
    </p:spTree>
    <p:custDataLst>
      <p:tags r:id="rId1"/>
    </p:custDataLst>
    <p:extLst>
      <p:ext uri="{BB962C8B-B14F-4D97-AF65-F5344CB8AC3E}">
        <p14:creationId xmlns:p14="http://schemas.microsoft.com/office/powerpoint/2010/main" val="428781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L’architecte du jardin</a:t>
            </a:r>
            <a:endParaRPr lang="fr-FR" dirty="0">
              <a:solidFill>
                <a:srgbClr val="000000"/>
              </a:solidFill>
            </a:endParaRPr>
          </a:p>
        </p:txBody>
      </p:sp>
      <p:sp>
        <p:nvSpPr>
          <p:cNvPr id="4" name="ZoneTexte 3">
            <a:extLst>
              <a:ext uri="{FF2B5EF4-FFF2-40B4-BE49-F238E27FC236}">
                <a16:creationId xmlns:a16="http://schemas.microsoft.com/office/drawing/2014/main" id="{4374C8EB-FC25-4846-9147-7457A64EE1B2}"/>
              </a:ext>
            </a:extLst>
          </p:cNvPr>
          <p:cNvSpPr txBox="1"/>
          <p:nvPr/>
        </p:nvSpPr>
        <p:spPr>
          <a:xfrm>
            <a:off x="4023892" y="791045"/>
            <a:ext cx="7673957" cy="5475061"/>
          </a:xfrm>
          <a:prstGeom prst="rect">
            <a:avLst/>
          </a:prstGeom>
          <a:noFill/>
        </p:spPr>
        <p:txBody>
          <a:bodyPr wrap="square" lIns="0" tIns="0" rIns="0" bIns="0" rtlCol="0">
            <a:noAutofit/>
          </a:bodyPr>
          <a:lstStyle/>
          <a:p>
            <a:pPr defTabSz="912937" fontAlgn="base">
              <a:spcBef>
                <a:spcPct val="0"/>
              </a:spcBef>
              <a:spcAft>
                <a:spcPct val="0"/>
              </a:spcAft>
              <a:defRPr/>
            </a:pPr>
            <a:r>
              <a:rPr lang="fr-FR" sz="1398" dirty="0">
                <a:solidFill>
                  <a:srgbClr val="717171"/>
                </a:solidFill>
                <a:latin typeface="Arial" charset="0"/>
                <a:cs typeface="Arial" charset="0"/>
              </a:rPr>
              <a:t>L’architecte du jardin conçoit ses espaces extérieurs comme un lieu pour exprimer sa créativité à travers sa décoration et son esthétique.</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Plus âgé et inactif, il vit plus souvent dans un foyer de 2 personnes, sans enfant et davantage en agglomération parisienne. Bien que l’habitat en maison reste majoritaire, la part en appartement est surreprésentée dans ce groupe, ainsi que la part de propriétaire. Ses espaces extérieurs se composent plus souvent d’un balcon privatif, décorés de plantes, d’arbres ou d’arbustes, qu’il entretient tout au long de l’année. </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L’usage digital et les pratiques collaboratives de l’architecte du jardin sont concentrés autour de son centre d’intérêt : la décoration. Il s’informe particulièrement sur des sites variés de jardinerie, en quête d’inspiration pour l’aménagement de ses espaces et visite plus fréquemment des lieux ou expositions dédiées à l’aménagement. A l’inverse, il prête ou emprunte moins d’outils et échange ou donne moins de récoltes.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 fait aussi fréquemment appel à un professionnel, tant pour de l’entretien que de l’aménagement, mais privilégie la qualité du service avant tout.</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En termes d’équipement, il est plus équipé de mobilier de jardin de l’ordre du loisir: chaises, table, transat, desserte, et porte une attention particulière à l’esthétique du produit, plutôt qu’à la marque, la rapidité de livraison ou encore le prix.</a:t>
            </a:r>
          </a:p>
          <a:p>
            <a:pPr defTabSz="912937" fontAlgn="base">
              <a:spcBef>
                <a:spcPct val="0"/>
              </a:spcBef>
              <a:spcAft>
                <a:spcPct val="0"/>
              </a:spcAft>
              <a:defRPr/>
            </a:pPr>
            <a:r>
              <a:rPr lang="fr-FR" sz="1398" dirty="0">
                <a:solidFill>
                  <a:srgbClr val="717171"/>
                </a:solidFill>
                <a:latin typeface="Arial" charset="0"/>
                <a:cs typeface="Arial" charset="0"/>
              </a:rPr>
              <a:t> </a:t>
            </a:r>
          </a:p>
          <a:p>
            <a:pPr defTabSz="912937" fontAlgn="base">
              <a:spcBef>
                <a:spcPct val="0"/>
              </a:spcBef>
              <a:spcAft>
                <a:spcPct val="0"/>
              </a:spcAft>
              <a:defRPr/>
            </a:pPr>
            <a:r>
              <a:rPr lang="fr-FR" sz="1398" dirty="0">
                <a:solidFill>
                  <a:srgbClr val="717171"/>
                </a:solidFill>
                <a:latin typeface="Arial" charset="0"/>
                <a:cs typeface="Arial" charset="0"/>
              </a:rPr>
              <a:t>Son équipement en outillage motorisé est comparable à la moyenne, bien qu’il possède dans une proportion plus grande un nettoyeur haute pression. Il reste aussi moins sensible au prix lors de l’achat de ces produits.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endParaRPr lang="fr-FR" sz="1298" dirty="0">
              <a:solidFill>
                <a:srgbClr val="717171"/>
              </a:solidFill>
              <a:latin typeface="Verdana"/>
              <a:cs typeface="Arial" charset="0"/>
            </a:endParaRPr>
          </a:p>
        </p:txBody>
      </p:sp>
      <p:grpSp>
        <p:nvGrpSpPr>
          <p:cNvPr id="9" name="Groupe 8">
            <a:extLst>
              <a:ext uri="{FF2B5EF4-FFF2-40B4-BE49-F238E27FC236}">
                <a16:creationId xmlns:a16="http://schemas.microsoft.com/office/drawing/2014/main" id="{9BB510D7-1BFF-448C-A553-9C1848DF0F71}"/>
              </a:ext>
            </a:extLst>
          </p:cNvPr>
          <p:cNvGrpSpPr>
            <a:grpSpLocks noChangeAspect="1"/>
          </p:cNvGrpSpPr>
          <p:nvPr/>
        </p:nvGrpSpPr>
        <p:grpSpPr>
          <a:xfrm>
            <a:off x="11456879" y="114583"/>
            <a:ext cx="619479" cy="611010"/>
            <a:chOff x="6588706" y="1348505"/>
            <a:chExt cx="1056822" cy="1042374"/>
          </a:xfrm>
        </p:grpSpPr>
        <p:sp>
          <p:nvSpPr>
            <p:cNvPr id="10" name="Ellipse 9">
              <a:extLst>
                <a:ext uri="{FF2B5EF4-FFF2-40B4-BE49-F238E27FC236}">
                  <a16:creationId xmlns:a16="http://schemas.microsoft.com/office/drawing/2014/main" id="{441AD15B-D985-4781-B9EB-655C92C7E291}"/>
                </a:ext>
              </a:extLst>
            </p:cNvPr>
            <p:cNvSpPr/>
            <p:nvPr/>
          </p:nvSpPr>
          <p:spPr bwMode="ltGray">
            <a:xfrm>
              <a:off x="6588706" y="1348505"/>
              <a:ext cx="1056822" cy="1042374"/>
            </a:xfrm>
            <a:prstGeom prst="ellipse">
              <a:avLst/>
            </a:prstGeom>
            <a:solidFill>
              <a:srgbClr val="489A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1" name="Freeform 6">
              <a:extLst>
                <a:ext uri="{FF2B5EF4-FFF2-40B4-BE49-F238E27FC236}">
                  <a16:creationId xmlns:a16="http://schemas.microsoft.com/office/drawing/2014/main" id="{B039CA4D-E463-492A-9276-7248343BC61E}"/>
                </a:ext>
              </a:extLst>
            </p:cNvPr>
            <p:cNvSpPr>
              <a:spLocks noChangeAspect="1" noEditPoints="1"/>
            </p:cNvSpPr>
            <p:nvPr/>
          </p:nvSpPr>
          <p:spPr bwMode="auto">
            <a:xfrm>
              <a:off x="6855997" y="1561825"/>
              <a:ext cx="499037" cy="576000"/>
            </a:xfrm>
            <a:custGeom>
              <a:avLst/>
              <a:gdLst>
                <a:gd name="T0" fmla="*/ 145 w 201"/>
                <a:gd name="T1" fmla="*/ 225 h 232"/>
                <a:gd name="T2" fmla="*/ 162 w 201"/>
                <a:gd name="T3" fmla="*/ 232 h 232"/>
                <a:gd name="T4" fmla="*/ 71 w 201"/>
                <a:gd name="T5" fmla="*/ 225 h 232"/>
                <a:gd name="T6" fmla="*/ 50 w 201"/>
                <a:gd name="T7" fmla="*/ 228 h 232"/>
                <a:gd name="T8" fmla="*/ 74 w 201"/>
                <a:gd name="T9" fmla="*/ 228 h 232"/>
                <a:gd name="T10" fmla="*/ 183 w 201"/>
                <a:gd name="T11" fmla="*/ 59 h 232"/>
                <a:gd name="T12" fmla="*/ 150 w 201"/>
                <a:gd name="T13" fmla="*/ 99 h 232"/>
                <a:gd name="T14" fmla="*/ 123 w 201"/>
                <a:gd name="T15" fmla="*/ 122 h 232"/>
                <a:gd name="T16" fmla="*/ 88 w 201"/>
                <a:gd name="T17" fmla="*/ 104 h 232"/>
                <a:gd name="T18" fmla="*/ 110 w 201"/>
                <a:gd name="T19" fmla="*/ 94 h 232"/>
                <a:gd name="T20" fmla="*/ 132 w 201"/>
                <a:gd name="T21" fmla="*/ 62 h 232"/>
                <a:gd name="T22" fmla="*/ 131 w 201"/>
                <a:gd name="T23" fmla="*/ 20 h 232"/>
                <a:gd name="T24" fmla="*/ 63 w 201"/>
                <a:gd name="T25" fmla="*/ 30 h 232"/>
                <a:gd name="T26" fmla="*/ 19 w 201"/>
                <a:gd name="T27" fmla="*/ 59 h 232"/>
                <a:gd name="T28" fmla="*/ 30 w 201"/>
                <a:gd name="T29" fmla="*/ 93 h 232"/>
                <a:gd name="T30" fmla="*/ 96 w 201"/>
                <a:gd name="T31" fmla="*/ 137 h 232"/>
                <a:gd name="T32" fmla="*/ 128 w 201"/>
                <a:gd name="T33" fmla="*/ 143 h 232"/>
                <a:gd name="T34" fmla="*/ 81 w 201"/>
                <a:gd name="T35" fmla="*/ 185 h 232"/>
                <a:gd name="T36" fmla="*/ 32 w 201"/>
                <a:gd name="T37" fmla="*/ 191 h 232"/>
                <a:gd name="T38" fmla="*/ 184 w 201"/>
                <a:gd name="T39" fmla="*/ 185 h 232"/>
                <a:gd name="T40" fmla="*/ 123 w 201"/>
                <a:gd name="T41" fmla="*/ 170 h 232"/>
                <a:gd name="T42" fmla="*/ 169 w 201"/>
                <a:gd name="T43" fmla="*/ 145 h 232"/>
                <a:gd name="T44" fmla="*/ 178 w 201"/>
                <a:gd name="T45" fmla="*/ 113 h 232"/>
                <a:gd name="T46" fmla="*/ 178 w 201"/>
                <a:gd name="T47" fmla="*/ 97 h 232"/>
                <a:gd name="T48" fmla="*/ 188 w 201"/>
                <a:gd name="T49" fmla="*/ 62 h 232"/>
                <a:gd name="T50" fmla="*/ 104 w 201"/>
                <a:gd name="T51" fmla="*/ 79 h 232"/>
                <a:gd name="T52" fmla="*/ 105 w 201"/>
                <a:gd name="T53" fmla="*/ 62 h 232"/>
                <a:gd name="T54" fmla="*/ 72 w 201"/>
                <a:gd name="T55" fmla="*/ 26 h 232"/>
                <a:gd name="T56" fmla="*/ 127 w 201"/>
                <a:gd name="T57" fmla="*/ 26 h 232"/>
                <a:gd name="T58" fmla="*/ 137 w 201"/>
                <a:gd name="T59" fmla="*/ 53 h 232"/>
                <a:gd name="T60" fmla="*/ 86 w 201"/>
                <a:gd name="T61" fmla="*/ 42 h 232"/>
                <a:gd name="T62" fmla="*/ 92 w 201"/>
                <a:gd name="T63" fmla="*/ 59 h 232"/>
                <a:gd name="T64" fmla="*/ 86 w 201"/>
                <a:gd name="T65" fmla="*/ 54 h 232"/>
                <a:gd name="T66" fmla="*/ 64 w 201"/>
                <a:gd name="T67" fmla="*/ 91 h 232"/>
                <a:gd name="T68" fmla="*/ 12 w 201"/>
                <a:gd name="T69" fmla="*/ 86 h 232"/>
                <a:gd name="T70" fmla="*/ 28 w 201"/>
                <a:gd name="T71" fmla="*/ 64 h 232"/>
                <a:gd name="T72" fmla="*/ 77 w 201"/>
                <a:gd name="T73" fmla="*/ 63 h 232"/>
                <a:gd name="T74" fmla="*/ 65 w 201"/>
                <a:gd name="T75" fmla="*/ 93 h 232"/>
                <a:gd name="T76" fmla="*/ 186 w 201"/>
                <a:gd name="T77" fmla="*/ 126 h 232"/>
                <a:gd name="T78" fmla="*/ 164 w 201"/>
                <a:gd name="T79" fmla="*/ 137 h 232"/>
                <a:gd name="T80" fmla="*/ 130 w 201"/>
                <a:gd name="T81" fmla="*/ 114 h 232"/>
                <a:gd name="T82" fmla="*/ 171 w 201"/>
                <a:gd name="T83" fmla="*/ 119 h 232"/>
                <a:gd name="T84" fmla="*/ 177 w 201"/>
                <a:gd name="T85" fmla="*/ 89 h 232"/>
                <a:gd name="T86" fmla="*/ 158 w 201"/>
                <a:gd name="T87" fmla="*/ 57 h 232"/>
                <a:gd name="T88" fmla="*/ 193 w 201"/>
                <a:gd name="T89" fmla="*/ 79 h 232"/>
                <a:gd name="T90" fmla="*/ 39 w 201"/>
                <a:gd name="T91" fmla="*/ 220 h 232"/>
                <a:gd name="T92" fmla="*/ 169 w 201"/>
                <a:gd name="T93" fmla="*/ 223 h 232"/>
                <a:gd name="T94" fmla="*/ 29 w 201"/>
                <a:gd name="T95" fmla="*/ 194 h 232"/>
                <a:gd name="T96" fmla="*/ 51 w 201"/>
                <a:gd name="T97" fmla="*/ 216 h 232"/>
                <a:gd name="T98" fmla="*/ 180 w 201"/>
                <a:gd name="T99" fmla="*/ 2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232">
                  <a:moveTo>
                    <a:pt x="162" y="225"/>
                  </a:moveTo>
                  <a:cubicBezTo>
                    <a:pt x="159" y="225"/>
                    <a:pt x="156" y="225"/>
                    <a:pt x="153" y="225"/>
                  </a:cubicBezTo>
                  <a:cubicBezTo>
                    <a:pt x="151" y="225"/>
                    <a:pt x="148" y="225"/>
                    <a:pt x="145" y="225"/>
                  </a:cubicBezTo>
                  <a:cubicBezTo>
                    <a:pt x="144" y="225"/>
                    <a:pt x="142" y="227"/>
                    <a:pt x="141" y="228"/>
                  </a:cubicBezTo>
                  <a:cubicBezTo>
                    <a:pt x="141" y="231"/>
                    <a:pt x="143" y="232"/>
                    <a:pt x="145" y="232"/>
                  </a:cubicBezTo>
                  <a:cubicBezTo>
                    <a:pt x="150" y="232"/>
                    <a:pt x="156" y="232"/>
                    <a:pt x="162" y="232"/>
                  </a:cubicBezTo>
                  <a:cubicBezTo>
                    <a:pt x="164" y="232"/>
                    <a:pt x="166" y="231"/>
                    <a:pt x="165" y="228"/>
                  </a:cubicBezTo>
                  <a:cubicBezTo>
                    <a:pt x="165" y="226"/>
                    <a:pt x="164" y="225"/>
                    <a:pt x="162" y="225"/>
                  </a:cubicBezTo>
                  <a:close/>
                  <a:moveTo>
                    <a:pt x="71" y="225"/>
                  </a:moveTo>
                  <a:cubicBezTo>
                    <a:pt x="68" y="225"/>
                    <a:pt x="65" y="225"/>
                    <a:pt x="63" y="225"/>
                  </a:cubicBezTo>
                  <a:cubicBezTo>
                    <a:pt x="60" y="225"/>
                    <a:pt x="57" y="225"/>
                    <a:pt x="54" y="225"/>
                  </a:cubicBezTo>
                  <a:cubicBezTo>
                    <a:pt x="53" y="225"/>
                    <a:pt x="51" y="227"/>
                    <a:pt x="50" y="228"/>
                  </a:cubicBezTo>
                  <a:cubicBezTo>
                    <a:pt x="51" y="230"/>
                    <a:pt x="52" y="231"/>
                    <a:pt x="54" y="232"/>
                  </a:cubicBezTo>
                  <a:cubicBezTo>
                    <a:pt x="59" y="232"/>
                    <a:pt x="65" y="232"/>
                    <a:pt x="71" y="232"/>
                  </a:cubicBezTo>
                  <a:cubicBezTo>
                    <a:pt x="72" y="232"/>
                    <a:pt x="74" y="230"/>
                    <a:pt x="74" y="228"/>
                  </a:cubicBezTo>
                  <a:cubicBezTo>
                    <a:pt x="75" y="226"/>
                    <a:pt x="73" y="225"/>
                    <a:pt x="71" y="225"/>
                  </a:cubicBezTo>
                  <a:close/>
                  <a:moveTo>
                    <a:pt x="188" y="62"/>
                  </a:moveTo>
                  <a:cubicBezTo>
                    <a:pt x="186" y="62"/>
                    <a:pt x="184" y="60"/>
                    <a:pt x="183" y="59"/>
                  </a:cubicBezTo>
                  <a:cubicBezTo>
                    <a:pt x="175" y="49"/>
                    <a:pt x="160" y="47"/>
                    <a:pt x="149" y="54"/>
                  </a:cubicBezTo>
                  <a:cubicBezTo>
                    <a:pt x="138" y="61"/>
                    <a:pt x="134" y="75"/>
                    <a:pt x="140" y="86"/>
                  </a:cubicBezTo>
                  <a:cubicBezTo>
                    <a:pt x="142" y="91"/>
                    <a:pt x="146" y="95"/>
                    <a:pt x="150" y="99"/>
                  </a:cubicBezTo>
                  <a:cubicBezTo>
                    <a:pt x="146" y="100"/>
                    <a:pt x="141" y="102"/>
                    <a:pt x="136" y="102"/>
                  </a:cubicBezTo>
                  <a:cubicBezTo>
                    <a:pt x="128" y="102"/>
                    <a:pt x="122" y="109"/>
                    <a:pt x="122" y="117"/>
                  </a:cubicBezTo>
                  <a:cubicBezTo>
                    <a:pt x="122" y="119"/>
                    <a:pt x="123" y="121"/>
                    <a:pt x="123" y="122"/>
                  </a:cubicBezTo>
                  <a:cubicBezTo>
                    <a:pt x="114" y="122"/>
                    <a:pt x="106" y="123"/>
                    <a:pt x="97" y="122"/>
                  </a:cubicBezTo>
                  <a:cubicBezTo>
                    <a:pt x="90" y="122"/>
                    <a:pt x="85" y="115"/>
                    <a:pt x="85" y="108"/>
                  </a:cubicBezTo>
                  <a:cubicBezTo>
                    <a:pt x="85" y="106"/>
                    <a:pt x="86" y="105"/>
                    <a:pt x="88" y="104"/>
                  </a:cubicBezTo>
                  <a:cubicBezTo>
                    <a:pt x="91" y="103"/>
                    <a:pt x="94" y="101"/>
                    <a:pt x="96" y="99"/>
                  </a:cubicBezTo>
                  <a:cubicBezTo>
                    <a:pt x="99" y="94"/>
                    <a:pt x="104" y="94"/>
                    <a:pt x="109" y="94"/>
                  </a:cubicBezTo>
                  <a:cubicBezTo>
                    <a:pt x="109" y="94"/>
                    <a:pt x="110" y="94"/>
                    <a:pt x="110" y="94"/>
                  </a:cubicBezTo>
                  <a:cubicBezTo>
                    <a:pt x="120" y="94"/>
                    <a:pt x="128" y="87"/>
                    <a:pt x="129" y="77"/>
                  </a:cubicBezTo>
                  <a:cubicBezTo>
                    <a:pt x="129" y="73"/>
                    <a:pt x="129" y="69"/>
                    <a:pt x="129" y="65"/>
                  </a:cubicBezTo>
                  <a:cubicBezTo>
                    <a:pt x="129" y="63"/>
                    <a:pt x="130" y="62"/>
                    <a:pt x="132" y="62"/>
                  </a:cubicBezTo>
                  <a:cubicBezTo>
                    <a:pt x="142" y="61"/>
                    <a:pt x="149" y="53"/>
                    <a:pt x="150" y="43"/>
                  </a:cubicBezTo>
                  <a:cubicBezTo>
                    <a:pt x="150" y="34"/>
                    <a:pt x="144" y="26"/>
                    <a:pt x="135" y="23"/>
                  </a:cubicBezTo>
                  <a:cubicBezTo>
                    <a:pt x="133" y="22"/>
                    <a:pt x="132" y="21"/>
                    <a:pt x="131" y="20"/>
                  </a:cubicBezTo>
                  <a:cubicBezTo>
                    <a:pt x="122" y="3"/>
                    <a:pt x="99" y="0"/>
                    <a:pt x="86" y="13"/>
                  </a:cubicBezTo>
                  <a:cubicBezTo>
                    <a:pt x="84" y="15"/>
                    <a:pt x="83" y="16"/>
                    <a:pt x="80" y="16"/>
                  </a:cubicBezTo>
                  <a:cubicBezTo>
                    <a:pt x="72" y="15"/>
                    <a:pt x="64" y="21"/>
                    <a:pt x="63" y="30"/>
                  </a:cubicBezTo>
                  <a:cubicBezTo>
                    <a:pt x="62" y="34"/>
                    <a:pt x="64" y="39"/>
                    <a:pt x="64" y="43"/>
                  </a:cubicBezTo>
                  <a:cubicBezTo>
                    <a:pt x="47" y="35"/>
                    <a:pt x="31" y="44"/>
                    <a:pt x="24" y="56"/>
                  </a:cubicBezTo>
                  <a:cubicBezTo>
                    <a:pt x="23" y="59"/>
                    <a:pt x="21" y="59"/>
                    <a:pt x="19" y="59"/>
                  </a:cubicBezTo>
                  <a:cubicBezTo>
                    <a:pt x="11" y="60"/>
                    <a:pt x="6" y="63"/>
                    <a:pt x="3" y="70"/>
                  </a:cubicBezTo>
                  <a:cubicBezTo>
                    <a:pt x="0" y="77"/>
                    <a:pt x="1" y="84"/>
                    <a:pt x="6" y="90"/>
                  </a:cubicBezTo>
                  <a:cubicBezTo>
                    <a:pt x="12" y="97"/>
                    <a:pt x="19" y="97"/>
                    <a:pt x="30" y="93"/>
                  </a:cubicBezTo>
                  <a:cubicBezTo>
                    <a:pt x="39" y="101"/>
                    <a:pt x="50" y="104"/>
                    <a:pt x="62" y="100"/>
                  </a:cubicBezTo>
                  <a:cubicBezTo>
                    <a:pt x="64" y="99"/>
                    <a:pt x="70" y="104"/>
                    <a:pt x="70" y="107"/>
                  </a:cubicBezTo>
                  <a:cubicBezTo>
                    <a:pt x="69" y="122"/>
                    <a:pt x="81" y="137"/>
                    <a:pt x="96" y="137"/>
                  </a:cubicBezTo>
                  <a:cubicBezTo>
                    <a:pt x="106" y="138"/>
                    <a:pt x="116" y="138"/>
                    <a:pt x="126" y="138"/>
                  </a:cubicBezTo>
                  <a:cubicBezTo>
                    <a:pt x="128" y="138"/>
                    <a:pt x="129" y="139"/>
                    <a:pt x="130" y="139"/>
                  </a:cubicBezTo>
                  <a:cubicBezTo>
                    <a:pt x="130" y="140"/>
                    <a:pt x="129" y="142"/>
                    <a:pt x="128" y="143"/>
                  </a:cubicBezTo>
                  <a:cubicBezTo>
                    <a:pt x="118" y="153"/>
                    <a:pt x="108" y="163"/>
                    <a:pt x="98" y="173"/>
                  </a:cubicBezTo>
                  <a:cubicBezTo>
                    <a:pt x="97" y="174"/>
                    <a:pt x="96" y="175"/>
                    <a:pt x="95" y="175"/>
                  </a:cubicBezTo>
                  <a:cubicBezTo>
                    <a:pt x="88" y="175"/>
                    <a:pt x="83" y="178"/>
                    <a:pt x="81" y="185"/>
                  </a:cubicBezTo>
                  <a:cubicBezTo>
                    <a:pt x="64" y="185"/>
                    <a:pt x="48" y="185"/>
                    <a:pt x="32" y="185"/>
                  </a:cubicBezTo>
                  <a:cubicBezTo>
                    <a:pt x="29" y="185"/>
                    <a:pt x="27" y="185"/>
                    <a:pt x="27" y="188"/>
                  </a:cubicBezTo>
                  <a:cubicBezTo>
                    <a:pt x="27" y="191"/>
                    <a:pt x="29" y="191"/>
                    <a:pt x="32" y="191"/>
                  </a:cubicBezTo>
                  <a:cubicBezTo>
                    <a:pt x="82" y="191"/>
                    <a:pt x="133" y="191"/>
                    <a:pt x="184" y="191"/>
                  </a:cubicBezTo>
                  <a:cubicBezTo>
                    <a:pt x="187" y="191"/>
                    <a:pt x="189" y="191"/>
                    <a:pt x="189" y="188"/>
                  </a:cubicBezTo>
                  <a:cubicBezTo>
                    <a:pt x="189" y="185"/>
                    <a:pt x="186" y="185"/>
                    <a:pt x="184" y="185"/>
                  </a:cubicBezTo>
                  <a:cubicBezTo>
                    <a:pt x="170" y="185"/>
                    <a:pt x="156" y="185"/>
                    <a:pt x="141" y="185"/>
                  </a:cubicBezTo>
                  <a:cubicBezTo>
                    <a:pt x="140" y="185"/>
                    <a:pt x="138" y="185"/>
                    <a:pt x="136" y="185"/>
                  </a:cubicBezTo>
                  <a:cubicBezTo>
                    <a:pt x="134" y="178"/>
                    <a:pt x="130" y="173"/>
                    <a:pt x="123" y="170"/>
                  </a:cubicBezTo>
                  <a:cubicBezTo>
                    <a:pt x="131" y="162"/>
                    <a:pt x="138" y="154"/>
                    <a:pt x="146" y="146"/>
                  </a:cubicBezTo>
                  <a:cubicBezTo>
                    <a:pt x="151" y="147"/>
                    <a:pt x="157" y="147"/>
                    <a:pt x="163" y="145"/>
                  </a:cubicBezTo>
                  <a:cubicBezTo>
                    <a:pt x="165" y="144"/>
                    <a:pt x="167" y="144"/>
                    <a:pt x="169" y="145"/>
                  </a:cubicBezTo>
                  <a:cubicBezTo>
                    <a:pt x="175" y="148"/>
                    <a:pt x="182" y="147"/>
                    <a:pt x="187" y="143"/>
                  </a:cubicBezTo>
                  <a:cubicBezTo>
                    <a:pt x="193" y="138"/>
                    <a:pt x="195" y="132"/>
                    <a:pt x="192" y="125"/>
                  </a:cubicBezTo>
                  <a:cubicBezTo>
                    <a:pt x="190" y="118"/>
                    <a:pt x="185" y="114"/>
                    <a:pt x="178" y="113"/>
                  </a:cubicBezTo>
                  <a:cubicBezTo>
                    <a:pt x="177" y="113"/>
                    <a:pt x="176" y="112"/>
                    <a:pt x="175" y="112"/>
                  </a:cubicBezTo>
                  <a:cubicBezTo>
                    <a:pt x="172" y="108"/>
                    <a:pt x="169" y="105"/>
                    <a:pt x="167" y="102"/>
                  </a:cubicBezTo>
                  <a:cubicBezTo>
                    <a:pt x="170" y="101"/>
                    <a:pt x="174" y="99"/>
                    <a:pt x="178" y="97"/>
                  </a:cubicBezTo>
                  <a:cubicBezTo>
                    <a:pt x="180" y="96"/>
                    <a:pt x="182" y="95"/>
                    <a:pt x="185" y="94"/>
                  </a:cubicBezTo>
                  <a:cubicBezTo>
                    <a:pt x="193" y="94"/>
                    <a:pt x="199" y="88"/>
                    <a:pt x="200" y="80"/>
                  </a:cubicBezTo>
                  <a:cubicBezTo>
                    <a:pt x="201" y="72"/>
                    <a:pt x="196" y="65"/>
                    <a:pt x="188" y="62"/>
                  </a:cubicBezTo>
                  <a:close/>
                  <a:moveTo>
                    <a:pt x="114" y="75"/>
                  </a:moveTo>
                  <a:cubicBezTo>
                    <a:pt x="114" y="77"/>
                    <a:pt x="112" y="78"/>
                    <a:pt x="110" y="79"/>
                  </a:cubicBezTo>
                  <a:cubicBezTo>
                    <a:pt x="108" y="79"/>
                    <a:pt x="106" y="79"/>
                    <a:pt x="104" y="79"/>
                  </a:cubicBezTo>
                  <a:cubicBezTo>
                    <a:pt x="103" y="75"/>
                    <a:pt x="102" y="71"/>
                    <a:pt x="100" y="68"/>
                  </a:cubicBezTo>
                  <a:cubicBezTo>
                    <a:pt x="98" y="65"/>
                    <a:pt x="95" y="62"/>
                    <a:pt x="92" y="59"/>
                  </a:cubicBezTo>
                  <a:cubicBezTo>
                    <a:pt x="97" y="60"/>
                    <a:pt x="101" y="62"/>
                    <a:pt x="105" y="62"/>
                  </a:cubicBezTo>
                  <a:cubicBezTo>
                    <a:pt x="108" y="62"/>
                    <a:pt x="111" y="62"/>
                    <a:pt x="114" y="62"/>
                  </a:cubicBezTo>
                  <a:cubicBezTo>
                    <a:pt x="114" y="66"/>
                    <a:pt x="114" y="71"/>
                    <a:pt x="114" y="75"/>
                  </a:cubicBezTo>
                  <a:close/>
                  <a:moveTo>
                    <a:pt x="72" y="26"/>
                  </a:moveTo>
                  <a:cubicBezTo>
                    <a:pt x="75" y="22"/>
                    <a:pt x="80" y="21"/>
                    <a:pt x="86" y="24"/>
                  </a:cubicBezTo>
                  <a:cubicBezTo>
                    <a:pt x="87" y="22"/>
                    <a:pt x="89" y="20"/>
                    <a:pt x="91" y="18"/>
                  </a:cubicBezTo>
                  <a:cubicBezTo>
                    <a:pt x="102" y="7"/>
                    <a:pt x="120" y="11"/>
                    <a:pt x="127" y="26"/>
                  </a:cubicBezTo>
                  <a:cubicBezTo>
                    <a:pt x="127" y="27"/>
                    <a:pt x="128" y="28"/>
                    <a:pt x="129" y="28"/>
                  </a:cubicBezTo>
                  <a:cubicBezTo>
                    <a:pt x="137" y="30"/>
                    <a:pt x="141" y="33"/>
                    <a:pt x="142" y="39"/>
                  </a:cubicBezTo>
                  <a:cubicBezTo>
                    <a:pt x="144" y="45"/>
                    <a:pt x="141" y="50"/>
                    <a:pt x="137" y="53"/>
                  </a:cubicBezTo>
                  <a:cubicBezTo>
                    <a:pt x="131" y="57"/>
                    <a:pt x="126" y="56"/>
                    <a:pt x="120" y="52"/>
                  </a:cubicBezTo>
                  <a:cubicBezTo>
                    <a:pt x="120" y="52"/>
                    <a:pt x="119" y="52"/>
                    <a:pt x="119" y="51"/>
                  </a:cubicBezTo>
                  <a:cubicBezTo>
                    <a:pt x="108" y="59"/>
                    <a:pt x="93" y="57"/>
                    <a:pt x="86" y="42"/>
                  </a:cubicBezTo>
                  <a:cubicBezTo>
                    <a:pt x="79" y="45"/>
                    <a:pt x="74" y="43"/>
                    <a:pt x="71" y="39"/>
                  </a:cubicBezTo>
                  <a:cubicBezTo>
                    <a:pt x="68" y="35"/>
                    <a:pt x="69" y="30"/>
                    <a:pt x="72" y="26"/>
                  </a:cubicBezTo>
                  <a:close/>
                  <a:moveTo>
                    <a:pt x="92" y="59"/>
                  </a:moveTo>
                  <a:cubicBezTo>
                    <a:pt x="88" y="58"/>
                    <a:pt x="83" y="57"/>
                    <a:pt x="79" y="56"/>
                  </a:cubicBezTo>
                  <a:cubicBezTo>
                    <a:pt x="77" y="55"/>
                    <a:pt x="76" y="52"/>
                    <a:pt x="74" y="50"/>
                  </a:cubicBezTo>
                  <a:cubicBezTo>
                    <a:pt x="79" y="50"/>
                    <a:pt x="83" y="50"/>
                    <a:pt x="86" y="54"/>
                  </a:cubicBezTo>
                  <a:cubicBezTo>
                    <a:pt x="88" y="56"/>
                    <a:pt x="90" y="58"/>
                    <a:pt x="92" y="59"/>
                  </a:cubicBezTo>
                  <a:close/>
                  <a:moveTo>
                    <a:pt x="65" y="93"/>
                  </a:moveTo>
                  <a:cubicBezTo>
                    <a:pt x="65" y="92"/>
                    <a:pt x="65" y="92"/>
                    <a:pt x="64" y="91"/>
                  </a:cubicBezTo>
                  <a:cubicBezTo>
                    <a:pt x="49" y="99"/>
                    <a:pt x="36" y="93"/>
                    <a:pt x="30" y="83"/>
                  </a:cubicBezTo>
                  <a:cubicBezTo>
                    <a:pt x="27" y="87"/>
                    <a:pt x="24" y="90"/>
                    <a:pt x="19" y="89"/>
                  </a:cubicBezTo>
                  <a:cubicBezTo>
                    <a:pt x="17" y="89"/>
                    <a:pt x="14" y="88"/>
                    <a:pt x="12" y="86"/>
                  </a:cubicBezTo>
                  <a:cubicBezTo>
                    <a:pt x="7" y="82"/>
                    <a:pt x="7" y="76"/>
                    <a:pt x="10" y="71"/>
                  </a:cubicBezTo>
                  <a:cubicBezTo>
                    <a:pt x="14" y="66"/>
                    <a:pt x="20" y="65"/>
                    <a:pt x="27" y="68"/>
                  </a:cubicBezTo>
                  <a:cubicBezTo>
                    <a:pt x="27" y="67"/>
                    <a:pt x="28" y="65"/>
                    <a:pt x="28" y="64"/>
                  </a:cubicBezTo>
                  <a:cubicBezTo>
                    <a:pt x="31" y="54"/>
                    <a:pt x="39" y="48"/>
                    <a:pt x="50" y="47"/>
                  </a:cubicBezTo>
                  <a:cubicBezTo>
                    <a:pt x="59" y="46"/>
                    <a:pt x="69" y="51"/>
                    <a:pt x="73" y="60"/>
                  </a:cubicBezTo>
                  <a:cubicBezTo>
                    <a:pt x="74" y="62"/>
                    <a:pt x="74" y="63"/>
                    <a:pt x="77" y="63"/>
                  </a:cubicBezTo>
                  <a:cubicBezTo>
                    <a:pt x="86" y="62"/>
                    <a:pt x="94" y="67"/>
                    <a:pt x="96" y="75"/>
                  </a:cubicBezTo>
                  <a:cubicBezTo>
                    <a:pt x="99" y="83"/>
                    <a:pt x="96" y="92"/>
                    <a:pt x="88" y="96"/>
                  </a:cubicBezTo>
                  <a:cubicBezTo>
                    <a:pt x="81" y="101"/>
                    <a:pt x="72" y="99"/>
                    <a:pt x="65" y="93"/>
                  </a:cubicBezTo>
                  <a:close/>
                  <a:moveTo>
                    <a:pt x="171" y="119"/>
                  </a:moveTo>
                  <a:cubicBezTo>
                    <a:pt x="171" y="120"/>
                    <a:pt x="171" y="120"/>
                    <a:pt x="171" y="121"/>
                  </a:cubicBezTo>
                  <a:cubicBezTo>
                    <a:pt x="178" y="119"/>
                    <a:pt x="183" y="120"/>
                    <a:pt x="186" y="126"/>
                  </a:cubicBezTo>
                  <a:cubicBezTo>
                    <a:pt x="188" y="130"/>
                    <a:pt x="186" y="136"/>
                    <a:pt x="181" y="139"/>
                  </a:cubicBezTo>
                  <a:cubicBezTo>
                    <a:pt x="176" y="142"/>
                    <a:pt x="171" y="140"/>
                    <a:pt x="167" y="135"/>
                  </a:cubicBezTo>
                  <a:cubicBezTo>
                    <a:pt x="166" y="135"/>
                    <a:pt x="165" y="136"/>
                    <a:pt x="164" y="137"/>
                  </a:cubicBezTo>
                  <a:cubicBezTo>
                    <a:pt x="155" y="143"/>
                    <a:pt x="142" y="139"/>
                    <a:pt x="138" y="129"/>
                  </a:cubicBezTo>
                  <a:cubicBezTo>
                    <a:pt x="137" y="127"/>
                    <a:pt x="136" y="126"/>
                    <a:pt x="135" y="125"/>
                  </a:cubicBezTo>
                  <a:cubicBezTo>
                    <a:pt x="130" y="123"/>
                    <a:pt x="128" y="119"/>
                    <a:pt x="130" y="114"/>
                  </a:cubicBezTo>
                  <a:cubicBezTo>
                    <a:pt x="131" y="110"/>
                    <a:pt x="136" y="107"/>
                    <a:pt x="141" y="109"/>
                  </a:cubicBezTo>
                  <a:cubicBezTo>
                    <a:pt x="142" y="109"/>
                    <a:pt x="144" y="109"/>
                    <a:pt x="145" y="108"/>
                  </a:cubicBezTo>
                  <a:cubicBezTo>
                    <a:pt x="155" y="102"/>
                    <a:pt x="167" y="107"/>
                    <a:pt x="171" y="119"/>
                  </a:cubicBezTo>
                  <a:close/>
                  <a:moveTo>
                    <a:pt x="193" y="79"/>
                  </a:moveTo>
                  <a:cubicBezTo>
                    <a:pt x="193" y="85"/>
                    <a:pt x="187" y="89"/>
                    <a:pt x="182" y="88"/>
                  </a:cubicBezTo>
                  <a:cubicBezTo>
                    <a:pt x="179" y="87"/>
                    <a:pt x="178" y="88"/>
                    <a:pt x="177" y="89"/>
                  </a:cubicBezTo>
                  <a:cubicBezTo>
                    <a:pt x="171" y="95"/>
                    <a:pt x="163" y="97"/>
                    <a:pt x="155" y="93"/>
                  </a:cubicBezTo>
                  <a:cubicBezTo>
                    <a:pt x="148" y="90"/>
                    <a:pt x="144" y="83"/>
                    <a:pt x="144" y="75"/>
                  </a:cubicBezTo>
                  <a:cubicBezTo>
                    <a:pt x="144" y="67"/>
                    <a:pt x="150" y="59"/>
                    <a:pt x="158" y="57"/>
                  </a:cubicBezTo>
                  <a:cubicBezTo>
                    <a:pt x="166" y="55"/>
                    <a:pt x="175" y="58"/>
                    <a:pt x="179" y="65"/>
                  </a:cubicBezTo>
                  <a:cubicBezTo>
                    <a:pt x="181" y="67"/>
                    <a:pt x="182" y="68"/>
                    <a:pt x="184" y="68"/>
                  </a:cubicBezTo>
                  <a:cubicBezTo>
                    <a:pt x="190" y="69"/>
                    <a:pt x="194" y="74"/>
                    <a:pt x="193" y="79"/>
                  </a:cubicBezTo>
                  <a:close/>
                  <a:moveTo>
                    <a:pt x="29" y="194"/>
                  </a:moveTo>
                  <a:cubicBezTo>
                    <a:pt x="29" y="198"/>
                    <a:pt x="29" y="202"/>
                    <a:pt x="29" y="205"/>
                  </a:cubicBezTo>
                  <a:cubicBezTo>
                    <a:pt x="29" y="213"/>
                    <a:pt x="33" y="218"/>
                    <a:pt x="39" y="220"/>
                  </a:cubicBezTo>
                  <a:cubicBezTo>
                    <a:pt x="43" y="222"/>
                    <a:pt x="48" y="223"/>
                    <a:pt x="52" y="223"/>
                  </a:cubicBezTo>
                  <a:cubicBezTo>
                    <a:pt x="89" y="223"/>
                    <a:pt x="126" y="223"/>
                    <a:pt x="164" y="223"/>
                  </a:cubicBezTo>
                  <a:cubicBezTo>
                    <a:pt x="165" y="223"/>
                    <a:pt x="167" y="223"/>
                    <a:pt x="169" y="223"/>
                  </a:cubicBezTo>
                  <a:cubicBezTo>
                    <a:pt x="178" y="222"/>
                    <a:pt x="186" y="215"/>
                    <a:pt x="187" y="207"/>
                  </a:cubicBezTo>
                  <a:cubicBezTo>
                    <a:pt x="187" y="203"/>
                    <a:pt x="187" y="198"/>
                    <a:pt x="187" y="194"/>
                  </a:cubicBezTo>
                  <a:cubicBezTo>
                    <a:pt x="134" y="194"/>
                    <a:pt x="82" y="194"/>
                    <a:pt x="29" y="194"/>
                  </a:cubicBezTo>
                  <a:close/>
                  <a:moveTo>
                    <a:pt x="169" y="216"/>
                  </a:moveTo>
                  <a:cubicBezTo>
                    <a:pt x="167" y="216"/>
                    <a:pt x="166" y="216"/>
                    <a:pt x="165" y="216"/>
                  </a:cubicBezTo>
                  <a:cubicBezTo>
                    <a:pt x="127" y="216"/>
                    <a:pt x="89" y="216"/>
                    <a:pt x="51" y="216"/>
                  </a:cubicBezTo>
                  <a:cubicBezTo>
                    <a:pt x="50" y="216"/>
                    <a:pt x="49" y="216"/>
                    <a:pt x="48" y="216"/>
                  </a:cubicBezTo>
                  <a:cubicBezTo>
                    <a:pt x="39" y="215"/>
                    <a:pt x="35" y="210"/>
                    <a:pt x="36" y="201"/>
                  </a:cubicBezTo>
                  <a:cubicBezTo>
                    <a:pt x="84" y="201"/>
                    <a:pt x="132" y="201"/>
                    <a:pt x="180" y="201"/>
                  </a:cubicBezTo>
                  <a:cubicBezTo>
                    <a:pt x="181" y="210"/>
                    <a:pt x="177" y="214"/>
                    <a:pt x="169" y="216"/>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pic>
        <p:nvPicPr>
          <p:cNvPr id="15" name="Image 14">
            <a:extLst>
              <a:ext uri="{FF2B5EF4-FFF2-40B4-BE49-F238E27FC236}">
                <a16:creationId xmlns:a16="http://schemas.microsoft.com/office/drawing/2014/main" id="{3D1F36ED-DA4C-40DA-BD10-9BDBC6476FF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025" y="1382941"/>
            <a:ext cx="3355710" cy="4682107"/>
          </a:xfrm>
          <a:prstGeom prst="rect">
            <a:avLst/>
          </a:prstGeom>
        </p:spPr>
      </p:pic>
      <p:sp>
        <p:nvSpPr>
          <p:cNvPr id="5" name="Espace réservé du numéro de diapositive 4">
            <a:extLst>
              <a:ext uri="{FF2B5EF4-FFF2-40B4-BE49-F238E27FC236}">
                <a16:creationId xmlns:a16="http://schemas.microsoft.com/office/drawing/2014/main" id="{1A259F1C-84F3-6F88-7031-B89F5D50D4CA}"/>
              </a:ext>
            </a:extLst>
          </p:cNvPr>
          <p:cNvSpPr>
            <a:spLocks noGrp="1"/>
          </p:cNvSpPr>
          <p:nvPr>
            <p:ph type="sldNum" sz="quarter" idx="4"/>
          </p:nvPr>
        </p:nvSpPr>
        <p:spPr/>
        <p:txBody>
          <a:bodyPr/>
          <a:lstStyle/>
          <a:p>
            <a:fld id="{4034BEE3-566C-4068-A777-C3A4762E861B}" type="slidenum">
              <a:rPr lang="en-GB" smtClean="0"/>
              <a:pPr/>
              <a:t>28</a:t>
            </a:fld>
            <a:endParaRPr lang="en-GB" dirty="0"/>
          </a:p>
        </p:txBody>
      </p:sp>
    </p:spTree>
    <p:custDataLst>
      <p:tags r:id="rId1"/>
    </p:custDataLst>
    <p:extLst>
      <p:ext uri="{BB962C8B-B14F-4D97-AF65-F5344CB8AC3E}">
        <p14:creationId xmlns:p14="http://schemas.microsoft.com/office/powerpoint/2010/main" val="30324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p0045">
            <a:extLst>
              <a:ext uri="{FF2B5EF4-FFF2-40B4-BE49-F238E27FC236}">
                <a16:creationId xmlns:a16="http://schemas.microsoft.com/office/drawing/2014/main" id="{774B57B4-724B-4F3C-B352-C90AB959CDCE}"/>
              </a:ext>
            </a:extLst>
          </p:cNvPr>
          <p:cNvSpPr/>
          <p:nvPr/>
        </p:nvSpPr>
        <p:spPr>
          <a:xfrm>
            <a:off x="4891675" y="2357322"/>
            <a:ext cx="3162464" cy="71875"/>
          </a:xfrm>
          <a:prstGeom prst="homePlate">
            <a:avLst/>
          </a:prstGeom>
          <a:solidFill>
            <a:schemeClr val="tx1">
              <a:lumMod val="20000"/>
              <a:lumOff val="80000"/>
            </a:schemeClr>
          </a:soli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398" dirty="0" err="1">
              <a:solidFill>
                <a:srgbClr val="FFFFFF"/>
              </a:solidFill>
              <a:latin typeface="Arial" panose="020B0604020202020204" pitchFamily="34" charset="0"/>
              <a:cs typeface="Arial" panose="020B0604020202020204" pitchFamily="34" charset="0"/>
            </a:endParaRPr>
          </a:p>
        </p:txBody>
      </p:sp>
      <p:graphicFrame>
        <p:nvGraphicFramePr>
          <p:cNvPr id="87" name="shp0046">
            <a:extLst>
              <a:ext uri="{FF2B5EF4-FFF2-40B4-BE49-F238E27FC236}">
                <a16:creationId xmlns:a16="http://schemas.microsoft.com/office/drawing/2014/main" id="{445826B9-3997-494D-AFE6-7E90595DC968}"/>
              </a:ext>
            </a:extLst>
          </p:cNvPr>
          <p:cNvGraphicFramePr/>
          <p:nvPr/>
        </p:nvGraphicFramePr>
        <p:xfrm>
          <a:off x="4975397" y="1328793"/>
          <a:ext cx="2836426" cy="2094177"/>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L’architecte du jardin – Son profil sociodémographique</a:t>
            </a:r>
          </a:p>
        </p:txBody>
      </p:sp>
      <p:graphicFrame>
        <p:nvGraphicFramePr>
          <p:cNvPr id="148" name="shp0033">
            <a:extLst>
              <a:ext uri="{FF2B5EF4-FFF2-40B4-BE49-F238E27FC236}">
                <a16:creationId xmlns:a16="http://schemas.microsoft.com/office/drawing/2014/main" id="{406E5374-82FF-4624-93AA-8B0D8C650B31}"/>
              </a:ext>
            </a:extLst>
          </p:cNvPr>
          <p:cNvGraphicFramePr/>
          <p:nvPr/>
        </p:nvGraphicFramePr>
        <p:xfrm>
          <a:off x="8550439" y="1723034"/>
          <a:ext cx="894286" cy="894286"/>
        </p:xfrm>
        <a:graphic>
          <a:graphicData uri="http://schemas.openxmlformats.org/drawingml/2006/chart">
            <c:chart xmlns:c="http://schemas.openxmlformats.org/drawingml/2006/chart" xmlns:r="http://schemas.openxmlformats.org/officeDocument/2006/relationships" r:id="rId5"/>
          </a:graphicData>
        </a:graphic>
      </p:graphicFrame>
      <p:sp>
        <p:nvSpPr>
          <p:cNvPr id="149" name="shp0034">
            <a:extLst>
              <a:ext uri="{FF2B5EF4-FFF2-40B4-BE49-F238E27FC236}">
                <a16:creationId xmlns:a16="http://schemas.microsoft.com/office/drawing/2014/main" id="{EA64711D-CE56-43CF-93EC-9C006EC7B081}"/>
              </a:ext>
            </a:extLst>
          </p:cNvPr>
          <p:cNvSpPr txBox="1"/>
          <p:nvPr/>
        </p:nvSpPr>
        <p:spPr>
          <a:xfrm>
            <a:off x="8505238" y="1161870"/>
            <a:ext cx="111694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PCS INDIVIDU</a:t>
            </a:r>
          </a:p>
        </p:txBody>
      </p:sp>
      <p:cxnSp>
        <p:nvCxnSpPr>
          <p:cNvPr id="150" name="shp0035">
            <a:extLst>
              <a:ext uri="{FF2B5EF4-FFF2-40B4-BE49-F238E27FC236}">
                <a16:creationId xmlns:a16="http://schemas.microsoft.com/office/drawing/2014/main" id="{38A7BDAB-C01C-4424-AB08-7355FE8B754E}"/>
              </a:ext>
            </a:extLst>
          </p:cNvPr>
          <p:cNvCxnSpPr>
            <a:cxnSpLocks/>
          </p:cNvCxnSpPr>
          <p:nvPr/>
        </p:nvCxnSpPr>
        <p:spPr>
          <a:xfrm>
            <a:off x="8505239" y="1399530"/>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shp0036">
            <a:extLst>
              <a:ext uri="{FF2B5EF4-FFF2-40B4-BE49-F238E27FC236}">
                <a16:creationId xmlns:a16="http://schemas.microsoft.com/office/drawing/2014/main" id="{BA8BEAB9-993F-4F1F-BB07-3DD2E6753BB2}"/>
              </a:ext>
            </a:extLst>
          </p:cNvPr>
          <p:cNvCxnSpPr>
            <a:cxnSpLocks/>
          </p:cNvCxnSpPr>
          <p:nvPr/>
        </p:nvCxnSpPr>
        <p:spPr>
          <a:xfrm>
            <a:off x="8505239" y="3355534"/>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2" name="shp0037">
            <a:extLst>
              <a:ext uri="{FF2B5EF4-FFF2-40B4-BE49-F238E27FC236}">
                <a16:creationId xmlns:a16="http://schemas.microsoft.com/office/drawing/2014/main" id="{990F3D45-4EA7-4420-8F01-6EB4FA6AA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4598" y="1931057"/>
            <a:ext cx="675093" cy="627551"/>
          </a:xfrm>
          <a:prstGeom prst="rect">
            <a:avLst/>
          </a:prstGeom>
        </p:spPr>
      </p:pic>
      <p:sp>
        <p:nvSpPr>
          <p:cNvPr id="153" name="shp0038">
            <a:extLst>
              <a:ext uri="{FF2B5EF4-FFF2-40B4-BE49-F238E27FC236}">
                <a16:creationId xmlns:a16="http://schemas.microsoft.com/office/drawing/2014/main" id="{B8E70B93-43E0-425C-A0B9-1F1B0AEFFB77}"/>
              </a:ext>
            </a:extLst>
          </p:cNvPr>
          <p:cNvSpPr txBox="1"/>
          <p:nvPr/>
        </p:nvSpPr>
        <p:spPr>
          <a:xfrm>
            <a:off x="8792756" y="2699946"/>
            <a:ext cx="409652" cy="430134"/>
          </a:xfrm>
          <a:prstGeom prst="rect">
            <a:avLst/>
          </a:prstGeom>
          <a:noFill/>
        </p:spPr>
        <p:txBody>
          <a:bodyPr wrap="none" lIns="0" tIns="0" rIns="0" bIns="0" rtlCol="0">
            <a:spAutoFit/>
          </a:bodyPr>
          <a:lstStyle/>
          <a:p>
            <a:pPr algn="ctr" defTabSz="91293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489A1E"/>
                </a:solidFill>
                <a:latin typeface="Arial" panose="020B0604020202020204" pitchFamily="34" charset="0"/>
                <a:cs typeface="Arial" panose="020B0604020202020204" pitchFamily="34" charset="0"/>
              </a:rPr>
              <a:t>26%</a:t>
            </a:r>
          </a:p>
        </p:txBody>
      </p:sp>
      <p:graphicFrame>
        <p:nvGraphicFramePr>
          <p:cNvPr id="154" name="shp0039">
            <a:extLst>
              <a:ext uri="{FF2B5EF4-FFF2-40B4-BE49-F238E27FC236}">
                <a16:creationId xmlns:a16="http://schemas.microsoft.com/office/drawing/2014/main" id="{08C331C9-EC95-44B9-BB31-692D3607AC42}"/>
              </a:ext>
            </a:extLst>
          </p:cNvPr>
          <p:cNvGraphicFramePr/>
          <p:nvPr/>
        </p:nvGraphicFramePr>
        <p:xfrm>
          <a:off x="9698707" y="1723034"/>
          <a:ext cx="894286" cy="894286"/>
        </p:xfrm>
        <a:graphic>
          <a:graphicData uri="http://schemas.openxmlformats.org/drawingml/2006/chart">
            <c:chart xmlns:c="http://schemas.openxmlformats.org/drawingml/2006/chart" xmlns:r="http://schemas.openxmlformats.org/officeDocument/2006/relationships" r:id="rId8"/>
          </a:graphicData>
        </a:graphic>
      </p:graphicFrame>
      <p:sp>
        <p:nvSpPr>
          <p:cNvPr id="155" name="shp0040">
            <a:extLst>
              <a:ext uri="{FF2B5EF4-FFF2-40B4-BE49-F238E27FC236}">
                <a16:creationId xmlns:a16="http://schemas.microsoft.com/office/drawing/2014/main" id="{31A1F086-4BA8-4022-A919-1A00BBA3B68C}"/>
              </a:ext>
            </a:extLst>
          </p:cNvPr>
          <p:cNvSpPr txBox="1"/>
          <p:nvPr/>
        </p:nvSpPr>
        <p:spPr>
          <a:xfrm>
            <a:off x="9940999" y="2699946"/>
            <a:ext cx="409705" cy="430190"/>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489A1E"/>
                </a:solidFill>
                <a:latin typeface="Arial" panose="020B0604020202020204" pitchFamily="34" charset="0"/>
                <a:cs typeface="Arial" panose="020B0604020202020204" pitchFamily="34" charset="0"/>
              </a:rPr>
              <a:t>16%</a:t>
            </a:r>
          </a:p>
        </p:txBody>
      </p:sp>
      <p:graphicFrame>
        <p:nvGraphicFramePr>
          <p:cNvPr id="156" name="shp0041">
            <a:extLst>
              <a:ext uri="{FF2B5EF4-FFF2-40B4-BE49-F238E27FC236}">
                <a16:creationId xmlns:a16="http://schemas.microsoft.com/office/drawing/2014/main" id="{6EFA8EEB-51A0-4B9C-BD57-043D528D0F6E}"/>
              </a:ext>
            </a:extLst>
          </p:cNvPr>
          <p:cNvGraphicFramePr/>
          <p:nvPr/>
        </p:nvGraphicFramePr>
        <p:xfrm>
          <a:off x="10846974" y="1723034"/>
          <a:ext cx="894286" cy="894286"/>
        </p:xfrm>
        <a:graphic>
          <a:graphicData uri="http://schemas.openxmlformats.org/drawingml/2006/chart">
            <c:chart xmlns:c="http://schemas.openxmlformats.org/drawingml/2006/chart" xmlns:r="http://schemas.openxmlformats.org/officeDocument/2006/relationships" r:id="rId9"/>
          </a:graphicData>
        </a:graphic>
      </p:graphicFrame>
      <p:sp>
        <p:nvSpPr>
          <p:cNvPr id="157" name="shp0042">
            <a:extLst>
              <a:ext uri="{FF2B5EF4-FFF2-40B4-BE49-F238E27FC236}">
                <a16:creationId xmlns:a16="http://schemas.microsoft.com/office/drawing/2014/main" id="{E619E03B-BCE3-47F5-8C38-210E4B6639DA}"/>
              </a:ext>
            </a:extLst>
          </p:cNvPr>
          <p:cNvSpPr txBox="1"/>
          <p:nvPr/>
        </p:nvSpPr>
        <p:spPr>
          <a:xfrm>
            <a:off x="11050886" y="2699946"/>
            <a:ext cx="486462" cy="430134"/>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Inactifs</a:t>
            </a:r>
            <a:br>
              <a:rPr lang="fr-FR" sz="1198" b="1" dirty="0">
                <a:solidFill>
                  <a:srgbClr val="C69B08"/>
                </a:solidFill>
                <a:latin typeface="Arial" panose="020B0604020202020204" pitchFamily="34" charset="0"/>
                <a:cs typeface="Arial" panose="020B0604020202020204" pitchFamily="34" charset="0"/>
              </a:rPr>
            </a:br>
            <a:r>
              <a:rPr lang="fr-FR" sz="1597" b="1" dirty="0">
                <a:solidFill>
                  <a:srgbClr val="489A1E"/>
                </a:solidFill>
                <a:latin typeface="Arial" panose="020B0604020202020204" pitchFamily="34" charset="0"/>
                <a:cs typeface="Arial" panose="020B0604020202020204" pitchFamily="34" charset="0"/>
              </a:rPr>
              <a:t>58%</a:t>
            </a:r>
          </a:p>
        </p:txBody>
      </p:sp>
      <p:pic>
        <p:nvPicPr>
          <p:cNvPr id="158" name="shp0043">
            <a:extLst>
              <a:ext uri="{FF2B5EF4-FFF2-40B4-BE49-F238E27FC236}">
                <a16:creationId xmlns:a16="http://schemas.microsoft.com/office/drawing/2014/main" id="{78FACCF2-6322-4CFA-B8D8-BD6199174D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2865" y="1931057"/>
            <a:ext cx="675093" cy="627551"/>
          </a:xfrm>
          <a:prstGeom prst="rect">
            <a:avLst/>
          </a:prstGeom>
        </p:spPr>
      </p:pic>
      <p:pic>
        <p:nvPicPr>
          <p:cNvPr id="159" name="shp0044">
            <a:extLst>
              <a:ext uri="{FF2B5EF4-FFF2-40B4-BE49-F238E27FC236}">
                <a16:creationId xmlns:a16="http://schemas.microsoft.com/office/drawing/2014/main" id="{3A20B395-71B3-435B-9C8C-D0C419D79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1133" y="1931057"/>
            <a:ext cx="675093" cy="627551"/>
          </a:xfrm>
          <a:prstGeom prst="rect">
            <a:avLst/>
          </a:prstGeom>
        </p:spPr>
      </p:pic>
      <p:sp>
        <p:nvSpPr>
          <p:cNvPr id="162" name="shp0047">
            <a:extLst>
              <a:ext uri="{FF2B5EF4-FFF2-40B4-BE49-F238E27FC236}">
                <a16:creationId xmlns:a16="http://schemas.microsoft.com/office/drawing/2014/main" id="{C1F34618-FC12-42DF-BC74-72CF29DB94E5}"/>
              </a:ext>
            </a:extLst>
          </p:cNvPr>
          <p:cNvSpPr txBox="1"/>
          <p:nvPr/>
        </p:nvSpPr>
        <p:spPr>
          <a:xfrm>
            <a:off x="3399928" y="1161870"/>
            <a:ext cx="360046" cy="199705"/>
          </a:xfrm>
          <a:prstGeom prst="rect">
            <a:avLst/>
          </a:prstGeom>
          <a:noFill/>
        </p:spPr>
        <p:txBody>
          <a:bodyPr wrap="squar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ÂGE</a:t>
            </a:r>
          </a:p>
        </p:txBody>
      </p:sp>
      <p:pic>
        <p:nvPicPr>
          <p:cNvPr id="163" name="shp0048">
            <a:extLst>
              <a:ext uri="{FF2B5EF4-FFF2-40B4-BE49-F238E27FC236}">
                <a16:creationId xmlns:a16="http://schemas.microsoft.com/office/drawing/2014/main" id="{152DF5EE-6BF2-4754-95BE-F58942AAA6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1747" y="2016292"/>
            <a:ext cx="570502" cy="570502"/>
          </a:xfrm>
          <a:prstGeom prst="rect">
            <a:avLst/>
          </a:prstGeom>
        </p:spPr>
      </p:pic>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3399927" y="1399530"/>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3399927" y="3355534"/>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6" name="shp0051">
            <a:extLst>
              <a:ext uri="{FF2B5EF4-FFF2-40B4-BE49-F238E27FC236}">
                <a16:creationId xmlns:a16="http://schemas.microsoft.com/office/drawing/2014/main" id="{73353D0D-823C-44A0-AEF7-867E49E50D41}"/>
              </a:ext>
            </a:extLst>
          </p:cNvPr>
          <p:cNvSpPr txBox="1"/>
          <p:nvPr/>
        </p:nvSpPr>
        <p:spPr>
          <a:xfrm>
            <a:off x="3428122" y="2044087"/>
            <a:ext cx="636963" cy="5807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defTabSz="456423" fontAlgn="base">
              <a:lnSpc>
                <a:spcPct val="90000"/>
              </a:lnSpc>
              <a:spcBef>
                <a:spcPct val="0"/>
              </a:spcBef>
              <a:spcAft>
                <a:spcPct val="0"/>
              </a:spcAft>
              <a:defRPr/>
            </a:pPr>
            <a:r>
              <a:rPr lang="fr-FR" sz="1298" dirty="0">
                <a:solidFill>
                  <a:srgbClr val="000000"/>
                </a:solidFill>
              </a:rPr>
              <a:t>Âge</a:t>
            </a:r>
            <a:br>
              <a:rPr lang="fr-FR" sz="1298" dirty="0">
                <a:solidFill>
                  <a:srgbClr val="000000"/>
                </a:solidFill>
              </a:rPr>
            </a:br>
            <a:r>
              <a:rPr lang="fr-FR" sz="1298" dirty="0">
                <a:solidFill>
                  <a:srgbClr val="000000"/>
                </a:solidFill>
              </a:rPr>
              <a:t>moyen </a:t>
            </a:r>
          </a:p>
          <a:p>
            <a:pPr defTabSz="456423" fontAlgn="base">
              <a:lnSpc>
                <a:spcPct val="90000"/>
              </a:lnSpc>
              <a:spcBef>
                <a:spcPct val="0"/>
              </a:spcBef>
              <a:spcAft>
                <a:spcPct val="0"/>
              </a:spcAft>
              <a:defRPr/>
            </a:pPr>
            <a:r>
              <a:rPr lang="fr-FR" sz="1597" b="1" dirty="0">
                <a:solidFill>
                  <a:srgbClr val="000000"/>
                </a:solidFill>
              </a:rPr>
              <a:t>57 ans</a:t>
            </a:r>
          </a:p>
        </p:txBody>
      </p:sp>
      <p:sp>
        <p:nvSpPr>
          <p:cNvPr id="167" name="shp0052">
            <a:extLst>
              <a:ext uri="{FF2B5EF4-FFF2-40B4-BE49-F238E27FC236}">
                <a16:creationId xmlns:a16="http://schemas.microsoft.com/office/drawing/2014/main" id="{36E8DA8B-BD42-4778-893F-2692C9830512}"/>
              </a:ext>
            </a:extLst>
          </p:cNvPr>
          <p:cNvSpPr txBox="1"/>
          <p:nvPr/>
        </p:nvSpPr>
        <p:spPr>
          <a:xfrm>
            <a:off x="388857" y="1161870"/>
            <a:ext cx="44165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SEXE</a:t>
            </a:r>
          </a:p>
        </p:txBody>
      </p:sp>
      <p:graphicFrame>
        <p:nvGraphicFramePr>
          <p:cNvPr id="168" name="shp0053">
            <a:extLst>
              <a:ext uri="{FF2B5EF4-FFF2-40B4-BE49-F238E27FC236}">
                <a16:creationId xmlns:a16="http://schemas.microsoft.com/office/drawing/2014/main" id="{48D75CFF-5AB6-45B7-85E8-D842C49C809B}"/>
              </a:ext>
            </a:extLst>
          </p:cNvPr>
          <p:cNvGraphicFramePr/>
          <p:nvPr/>
        </p:nvGraphicFramePr>
        <p:xfrm>
          <a:off x="940015" y="1593419"/>
          <a:ext cx="1070977" cy="1070977"/>
        </p:xfrm>
        <a:graphic>
          <a:graphicData uri="http://schemas.openxmlformats.org/drawingml/2006/chart">
            <c:chart xmlns:c="http://schemas.openxmlformats.org/drawingml/2006/chart" xmlns:r="http://schemas.openxmlformats.org/officeDocument/2006/relationships" r:id="rId16"/>
          </a:graphicData>
        </a:graphic>
      </p:graphicFrame>
      <p:cxnSp>
        <p:nvCxnSpPr>
          <p:cNvPr id="169" name="shp0054">
            <a:extLst>
              <a:ext uri="{FF2B5EF4-FFF2-40B4-BE49-F238E27FC236}">
                <a16:creationId xmlns:a16="http://schemas.microsoft.com/office/drawing/2014/main" id="{7F67A5E9-F06B-4C16-B2B8-BE2142E1F99C}"/>
              </a:ext>
            </a:extLst>
          </p:cNvPr>
          <p:cNvCxnSpPr>
            <a:cxnSpLocks/>
          </p:cNvCxnSpPr>
          <p:nvPr/>
        </p:nvCxnSpPr>
        <p:spPr>
          <a:xfrm>
            <a:off x="388856" y="1399530"/>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0" name="shp0055">
            <a:extLst>
              <a:ext uri="{FF2B5EF4-FFF2-40B4-BE49-F238E27FC236}">
                <a16:creationId xmlns:a16="http://schemas.microsoft.com/office/drawing/2014/main" id="{E00C4C4C-9C6B-4931-B0FD-BEF6C9D7F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85337" y="2597235"/>
            <a:ext cx="380334" cy="399351"/>
          </a:xfrm>
          <a:prstGeom prst="rect">
            <a:avLst/>
          </a:prstGeom>
        </p:spPr>
      </p:pic>
      <p:pic>
        <p:nvPicPr>
          <p:cNvPr id="171" name="shp0056">
            <a:extLst>
              <a:ext uri="{FF2B5EF4-FFF2-40B4-BE49-F238E27FC236}">
                <a16:creationId xmlns:a16="http://schemas.microsoft.com/office/drawing/2014/main" id="{7B8996CB-6F10-42EC-9DE2-2E3AA4A04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104" y="1593419"/>
            <a:ext cx="313776" cy="313776"/>
          </a:xfrm>
          <a:prstGeom prst="rect">
            <a:avLst/>
          </a:prstGeom>
        </p:spPr>
      </p:pic>
      <p:pic>
        <p:nvPicPr>
          <p:cNvPr id="172" name="shp0057">
            <a:extLst>
              <a:ext uri="{FF2B5EF4-FFF2-40B4-BE49-F238E27FC236}">
                <a16:creationId xmlns:a16="http://schemas.microsoft.com/office/drawing/2014/main" id="{9EE7FA97-7CCB-49A8-82FC-724613DAF5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669" y="2171215"/>
            <a:ext cx="332793" cy="713126"/>
          </a:xfrm>
          <a:prstGeom prst="rect">
            <a:avLst/>
          </a:prstGeom>
        </p:spPr>
      </p:pic>
      <p:pic>
        <p:nvPicPr>
          <p:cNvPr id="173" name="shp0058">
            <a:extLst>
              <a:ext uri="{FF2B5EF4-FFF2-40B4-BE49-F238E27FC236}">
                <a16:creationId xmlns:a16="http://schemas.microsoft.com/office/drawing/2014/main" id="{1DD514F5-8F10-4975-A3F5-E9BE5DFA5D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7908" y="2171215"/>
            <a:ext cx="294759" cy="713126"/>
          </a:xfrm>
          <a:prstGeom prst="rect">
            <a:avLst/>
          </a:prstGeom>
        </p:spPr>
      </p:pic>
      <p:sp>
        <p:nvSpPr>
          <p:cNvPr id="174" name="shp0059">
            <a:extLst>
              <a:ext uri="{FF2B5EF4-FFF2-40B4-BE49-F238E27FC236}">
                <a16:creationId xmlns:a16="http://schemas.microsoft.com/office/drawing/2014/main" id="{8D626D0B-BFFD-42B3-AC63-34F55C395C6B}"/>
              </a:ext>
            </a:extLst>
          </p:cNvPr>
          <p:cNvSpPr txBox="1"/>
          <p:nvPr/>
        </p:nvSpPr>
        <p:spPr>
          <a:xfrm>
            <a:off x="490214"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489A1E"/>
                </a:solidFill>
                <a:latin typeface="Arial" panose="020B0604020202020204" pitchFamily="34" charset="0"/>
                <a:cs typeface="Arial" panose="020B0604020202020204" pitchFamily="34" charset="0"/>
              </a:rPr>
              <a:t>52%</a:t>
            </a:r>
          </a:p>
        </p:txBody>
      </p:sp>
      <p:sp>
        <p:nvSpPr>
          <p:cNvPr id="175" name="shp0060">
            <a:extLst>
              <a:ext uri="{FF2B5EF4-FFF2-40B4-BE49-F238E27FC236}">
                <a16:creationId xmlns:a16="http://schemas.microsoft.com/office/drawing/2014/main" id="{AC90C779-F46B-47BB-ABE1-B114455CB03B}"/>
              </a:ext>
            </a:extLst>
          </p:cNvPr>
          <p:cNvSpPr txBox="1"/>
          <p:nvPr/>
        </p:nvSpPr>
        <p:spPr>
          <a:xfrm>
            <a:off x="2200432"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717171"/>
                </a:solidFill>
                <a:latin typeface="Arial" panose="020B0604020202020204" pitchFamily="34" charset="0"/>
                <a:cs typeface="Arial" panose="020B0604020202020204" pitchFamily="34" charset="0"/>
              </a:rPr>
              <a:t>48%</a:t>
            </a:r>
          </a:p>
        </p:txBody>
      </p:sp>
      <p:cxnSp>
        <p:nvCxnSpPr>
          <p:cNvPr id="176" name="shp0061">
            <a:extLst>
              <a:ext uri="{FF2B5EF4-FFF2-40B4-BE49-F238E27FC236}">
                <a16:creationId xmlns:a16="http://schemas.microsoft.com/office/drawing/2014/main" id="{2A429C64-1DDC-4C51-9FD3-847A91BBB9F8}"/>
              </a:ext>
            </a:extLst>
          </p:cNvPr>
          <p:cNvCxnSpPr>
            <a:cxnSpLocks/>
          </p:cNvCxnSpPr>
          <p:nvPr/>
        </p:nvCxnSpPr>
        <p:spPr>
          <a:xfrm>
            <a:off x="388856" y="3355534"/>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858022"/>
            <a:ext cx="11445343" cy="248896"/>
          </a:xfrm>
          <a:prstGeom prst="rect">
            <a:avLst/>
          </a:prstGeom>
          <a:noFill/>
          <a:ln>
            <a:noFill/>
          </a:ln>
        </p:spPr>
        <p:txBody>
          <a:bodyPr wrap="square" lIns="0" tIns="0" rIns="0" bIns="0" rtlCol="0" anchor="b">
            <a:spAutoFit/>
          </a:bodyPr>
          <a:lstStyle/>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architectes du jardin (840)</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RS1 / RS2 / RS6 / RS102 / RS11 </a:t>
            </a:r>
          </a:p>
        </p:txBody>
      </p:sp>
      <p:graphicFrame>
        <p:nvGraphicFramePr>
          <p:cNvPr id="177" name="shp0011">
            <a:extLst>
              <a:ext uri="{FF2B5EF4-FFF2-40B4-BE49-F238E27FC236}">
                <a16:creationId xmlns:a16="http://schemas.microsoft.com/office/drawing/2014/main" id="{49738A35-2373-40F2-BBE4-E4ADF003B4B3}"/>
              </a:ext>
            </a:extLst>
          </p:cNvPr>
          <p:cNvGraphicFramePr/>
          <p:nvPr/>
        </p:nvGraphicFramePr>
        <p:xfrm>
          <a:off x="6590167" y="3644844"/>
          <a:ext cx="3163249" cy="1783445"/>
        </p:xfrm>
        <a:graphic>
          <a:graphicData uri="http://schemas.openxmlformats.org/drawingml/2006/chart">
            <c:chart xmlns:c="http://schemas.openxmlformats.org/drawingml/2006/chart" xmlns:r="http://schemas.openxmlformats.org/officeDocument/2006/relationships" r:id="rId25"/>
          </a:graphicData>
        </a:graphic>
      </p:graphicFrame>
      <p:sp>
        <p:nvSpPr>
          <p:cNvPr id="179" name="shp0012">
            <a:extLst>
              <a:ext uri="{FF2B5EF4-FFF2-40B4-BE49-F238E27FC236}">
                <a16:creationId xmlns:a16="http://schemas.microsoft.com/office/drawing/2014/main" id="{26E7328D-C987-4C4F-8A34-9C1C3CF54F8E}"/>
              </a:ext>
            </a:extLst>
          </p:cNvPr>
          <p:cNvSpPr txBox="1"/>
          <p:nvPr/>
        </p:nvSpPr>
        <p:spPr>
          <a:xfrm>
            <a:off x="6724599" y="3677046"/>
            <a:ext cx="1901488"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PRÉSENCE D’ENFANTS</a:t>
            </a:r>
          </a:p>
        </p:txBody>
      </p:sp>
      <p:cxnSp>
        <p:nvCxnSpPr>
          <p:cNvPr id="180" name="shp0013">
            <a:extLst>
              <a:ext uri="{FF2B5EF4-FFF2-40B4-BE49-F238E27FC236}">
                <a16:creationId xmlns:a16="http://schemas.microsoft.com/office/drawing/2014/main" id="{16DE0830-6DEA-48B7-B7EB-5A16ED5C394C}"/>
              </a:ext>
            </a:extLst>
          </p:cNvPr>
          <p:cNvCxnSpPr>
            <a:cxnSpLocks/>
          </p:cNvCxnSpPr>
          <p:nvPr/>
        </p:nvCxnSpPr>
        <p:spPr>
          <a:xfrm>
            <a:off x="6724599"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hp0014">
            <a:extLst>
              <a:ext uri="{FF2B5EF4-FFF2-40B4-BE49-F238E27FC236}">
                <a16:creationId xmlns:a16="http://schemas.microsoft.com/office/drawing/2014/main" id="{F72E16BA-89B0-4F27-9553-8A5C3CFA8A87}"/>
              </a:ext>
            </a:extLst>
          </p:cNvPr>
          <p:cNvCxnSpPr>
            <a:cxnSpLocks/>
          </p:cNvCxnSpPr>
          <p:nvPr/>
        </p:nvCxnSpPr>
        <p:spPr>
          <a:xfrm>
            <a:off x="6724599"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2" name="shp0015">
            <a:extLst>
              <a:ext uri="{FF2B5EF4-FFF2-40B4-BE49-F238E27FC236}">
                <a16:creationId xmlns:a16="http://schemas.microsoft.com/office/drawing/2014/main" id="{F964DE88-711B-4E4D-B59A-3631CC534294}"/>
              </a:ext>
            </a:extLst>
          </p:cNvPr>
          <p:cNvSpPr txBox="1"/>
          <p:nvPr/>
        </p:nvSpPr>
        <p:spPr>
          <a:xfrm>
            <a:off x="6932354" y="5171414"/>
            <a:ext cx="70409" cy="1382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0</a:t>
            </a:r>
            <a:endParaRPr lang="fr-FR" sz="1597" b="1" dirty="0">
              <a:solidFill>
                <a:srgbClr val="C69B08"/>
              </a:solidFill>
            </a:endParaRPr>
          </a:p>
        </p:txBody>
      </p:sp>
      <p:grpSp>
        <p:nvGrpSpPr>
          <p:cNvPr id="183" name="shp0016">
            <a:extLst>
              <a:ext uri="{FF2B5EF4-FFF2-40B4-BE49-F238E27FC236}">
                <a16:creationId xmlns:a16="http://schemas.microsoft.com/office/drawing/2014/main" id="{8E154A95-1A7F-438C-9FC4-2CE3617D2CBF}"/>
              </a:ext>
            </a:extLst>
          </p:cNvPr>
          <p:cNvGrpSpPr/>
          <p:nvPr/>
        </p:nvGrpSpPr>
        <p:grpSpPr>
          <a:xfrm>
            <a:off x="7684588" y="5049995"/>
            <a:ext cx="239974" cy="270989"/>
            <a:chOff x="4765787" y="5018551"/>
            <a:chExt cx="240394" cy="271463"/>
          </a:xfrm>
        </p:grpSpPr>
        <p:sp>
          <p:nvSpPr>
            <p:cNvPr id="184" name="ZoneTexte 183">
              <a:extLst>
                <a:ext uri="{FF2B5EF4-FFF2-40B4-BE49-F238E27FC236}">
                  <a16:creationId xmlns:a16="http://schemas.microsoft.com/office/drawing/2014/main" id="{B23774E9-8FE2-475E-805F-F664CB27E716}"/>
                </a:ext>
              </a:extLst>
            </p:cNvPr>
            <p:cNvSpPr txBox="1"/>
            <p:nvPr/>
          </p:nvSpPr>
          <p:spPr>
            <a:xfrm>
              <a:off x="4935649"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sp>
          <p:nvSpPr>
            <p:cNvPr id="185" name="Freeform 25">
              <a:extLst>
                <a:ext uri="{FF2B5EF4-FFF2-40B4-BE49-F238E27FC236}">
                  <a16:creationId xmlns:a16="http://schemas.microsoft.com/office/drawing/2014/main" id="{21A176B7-2C32-4FD1-B3C0-60F641CE31E4}"/>
                </a:ext>
              </a:extLst>
            </p:cNvPr>
            <p:cNvSpPr>
              <a:spLocks noEditPoints="1"/>
            </p:cNvSpPr>
            <p:nvPr/>
          </p:nvSpPr>
          <p:spPr bwMode="auto">
            <a:xfrm>
              <a:off x="4765787" y="5018551"/>
              <a:ext cx="127000" cy="271463"/>
            </a:xfrm>
            <a:custGeom>
              <a:avLst/>
              <a:gdLst>
                <a:gd name="T0" fmla="*/ 14 w 91"/>
                <a:gd name="T1" fmla="*/ 98 h 194"/>
                <a:gd name="T2" fmla="*/ 10 w 91"/>
                <a:gd name="T3" fmla="*/ 93 h 194"/>
                <a:gd name="T4" fmla="*/ 10 w 91"/>
                <a:gd name="T5" fmla="*/ 128 h 194"/>
                <a:gd name="T6" fmla="*/ 10 w 91"/>
                <a:gd name="T7" fmla="*/ 128 h 194"/>
                <a:gd name="T8" fmla="*/ 14 w 91"/>
                <a:gd name="T9" fmla="*/ 124 h 194"/>
                <a:gd name="T10" fmla="*/ 14 w 91"/>
                <a:gd name="T11" fmla="*/ 98 h 194"/>
                <a:gd name="T12" fmla="*/ 14 w 91"/>
                <a:gd name="T13" fmla="*/ 98 h 194"/>
                <a:gd name="T14" fmla="*/ 81 w 91"/>
                <a:gd name="T15" fmla="*/ 93 h 194"/>
                <a:gd name="T16" fmla="*/ 81 w 91"/>
                <a:gd name="T17" fmla="*/ 93 h 194"/>
                <a:gd name="T18" fmla="*/ 81 w 91"/>
                <a:gd name="T19" fmla="*/ 93 h 194"/>
                <a:gd name="T20" fmla="*/ 76 w 91"/>
                <a:gd name="T21" fmla="*/ 98 h 194"/>
                <a:gd name="T22" fmla="*/ 76 w 91"/>
                <a:gd name="T23" fmla="*/ 124 h 194"/>
                <a:gd name="T24" fmla="*/ 81 w 91"/>
                <a:gd name="T25" fmla="*/ 129 h 194"/>
                <a:gd name="T26" fmla="*/ 81 w 91"/>
                <a:gd name="T27" fmla="*/ 93 h 194"/>
                <a:gd name="T28" fmla="*/ 64 w 91"/>
                <a:gd name="T29" fmla="*/ 93 h 194"/>
                <a:gd name="T30" fmla="*/ 57 w 91"/>
                <a:gd name="T31" fmla="*/ 93 h 194"/>
                <a:gd name="T32" fmla="*/ 57 w 91"/>
                <a:gd name="T33" fmla="*/ 108 h 194"/>
                <a:gd name="T34" fmla="*/ 36 w 91"/>
                <a:gd name="T35" fmla="*/ 108 h 194"/>
                <a:gd name="T36" fmla="*/ 36 w 91"/>
                <a:gd name="T37" fmla="*/ 93 h 194"/>
                <a:gd name="T38" fmla="*/ 29 w 91"/>
                <a:gd name="T39" fmla="*/ 93 h 194"/>
                <a:gd name="T40" fmla="*/ 29 w 91"/>
                <a:gd name="T41" fmla="*/ 108 h 194"/>
                <a:gd name="T42" fmla="*/ 21 w 91"/>
                <a:gd name="T43" fmla="*/ 108 h 194"/>
                <a:gd name="T44" fmla="*/ 21 w 91"/>
                <a:gd name="T45" fmla="*/ 194 h 194"/>
                <a:gd name="T46" fmla="*/ 72 w 91"/>
                <a:gd name="T47" fmla="*/ 194 h 194"/>
                <a:gd name="T48" fmla="*/ 72 w 91"/>
                <a:gd name="T49" fmla="*/ 108 h 194"/>
                <a:gd name="T50" fmla="*/ 64 w 91"/>
                <a:gd name="T51" fmla="*/ 108 h 194"/>
                <a:gd name="T52" fmla="*/ 64 w 91"/>
                <a:gd name="T53" fmla="*/ 93 h 194"/>
                <a:gd name="T54" fmla="*/ 66 w 91"/>
                <a:gd name="T55" fmla="*/ 188 h 194"/>
                <a:gd name="T56" fmla="*/ 50 w 91"/>
                <a:gd name="T57" fmla="*/ 188 h 194"/>
                <a:gd name="T58" fmla="*/ 50 w 91"/>
                <a:gd name="T59" fmla="*/ 151 h 194"/>
                <a:gd name="T60" fmla="*/ 43 w 91"/>
                <a:gd name="T61" fmla="*/ 151 h 194"/>
                <a:gd name="T62" fmla="*/ 43 w 91"/>
                <a:gd name="T63" fmla="*/ 188 h 194"/>
                <a:gd name="T64" fmla="*/ 27 w 91"/>
                <a:gd name="T65" fmla="*/ 188 h 194"/>
                <a:gd name="T66" fmla="*/ 27 w 91"/>
                <a:gd name="T67" fmla="*/ 114 h 194"/>
                <a:gd name="T68" fmla="*/ 66 w 91"/>
                <a:gd name="T69" fmla="*/ 114 h 194"/>
                <a:gd name="T70" fmla="*/ 66 w 91"/>
                <a:gd name="T71" fmla="*/ 188 h 194"/>
                <a:gd name="T72" fmla="*/ 47 w 91"/>
                <a:gd name="T73" fmla="*/ 88 h 194"/>
                <a:gd name="T74" fmla="*/ 47 w 91"/>
                <a:gd name="T75" fmla="*/ 88 h 194"/>
                <a:gd name="T76" fmla="*/ 78 w 91"/>
                <a:gd name="T77" fmla="*/ 57 h 194"/>
                <a:gd name="T78" fmla="*/ 54 w 91"/>
                <a:gd name="T79" fmla="*/ 27 h 194"/>
                <a:gd name="T80" fmla="*/ 52 w 91"/>
                <a:gd name="T81" fmla="*/ 4 h 194"/>
                <a:gd name="T82" fmla="*/ 42 w 91"/>
                <a:gd name="T83" fmla="*/ 0 h 194"/>
                <a:gd name="T84" fmla="*/ 42 w 91"/>
                <a:gd name="T85" fmla="*/ 7 h 194"/>
                <a:gd name="T86" fmla="*/ 52 w 91"/>
                <a:gd name="T87" fmla="*/ 16 h 194"/>
                <a:gd name="T88" fmla="*/ 44 w 91"/>
                <a:gd name="T89" fmla="*/ 26 h 194"/>
                <a:gd name="T90" fmla="*/ 42 w 91"/>
                <a:gd name="T91" fmla="*/ 26 h 194"/>
                <a:gd name="T92" fmla="*/ 16 w 91"/>
                <a:gd name="T93" fmla="*/ 61 h 194"/>
                <a:gd name="T94" fmla="*/ 47 w 91"/>
                <a:gd name="T95" fmla="*/ 88 h 194"/>
                <a:gd name="T96" fmla="*/ 43 w 91"/>
                <a:gd name="T97" fmla="*/ 33 h 194"/>
                <a:gd name="T98" fmla="*/ 43 w 91"/>
                <a:gd name="T99" fmla="*/ 33 h 194"/>
                <a:gd name="T100" fmla="*/ 45 w 91"/>
                <a:gd name="T101" fmla="*/ 32 h 194"/>
                <a:gd name="T102" fmla="*/ 47 w 91"/>
                <a:gd name="T103" fmla="*/ 32 h 194"/>
                <a:gd name="T104" fmla="*/ 72 w 91"/>
                <a:gd name="T105" fmla="*/ 57 h 194"/>
                <a:gd name="T106" fmla="*/ 47 w 91"/>
                <a:gd name="T107" fmla="*/ 82 h 194"/>
                <a:gd name="T108" fmla="*/ 22 w 91"/>
                <a:gd name="T109" fmla="*/ 57 h 194"/>
                <a:gd name="T110" fmla="*/ 43 w 91"/>
                <a:gd name="T111" fmla="*/ 3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94">
                  <a:moveTo>
                    <a:pt x="14" y="98"/>
                  </a:moveTo>
                  <a:cubicBezTo>
                    <a:pt x="10" y="93"/>
                    <a:pt x="10" y="93"/>
                    <a:pt x="10" y="93"/>
                  </a:cubicBezTo>
                  <a:cubicBezTo>
                    <a:pt x="0" y="103"/>
                    <a:pt x="0" y="119"/>
                    <a:pt x="10" y="128"/>
                  </a:cubicBezTo>
                  <a:cubicBezTo>
                    <a:pt x="10" y="128"/>
                    <a:pt x="10" y="128"/>
                    <a:pt x="10" y="128"/>
                  </a:cubicBezTo>
                  <a:cubicBezTo>
                    <a:pt x="14" y="124"/>
                    <a:pt x="14" y="124"/>
                    <a:pt x="14" y="124"/>
                  </a:cubicBezTo>
                  <a:cubicBezTo>
                    <a:pt x="7" y="117"/>
                    <a:pt x="7" y="105"/>
                    <a:pt x="14" y="98"/>
                  </a:cubicBezTo>
                  <a:cubicBezTo>
                    <a:pt x="14" y="98"/>
                    <a:pt x="14" y="98"/>
                    <a:pt x="14" y="98"/>
                  </a:cubicBezTo>
                  <a:close/>
                  <a:moveTo>
                    <a:pt x="81" y="93"/>
                  </a:moveTo>
                  <a:cubicBezTo>
                    <a:pt x="81" y="93"/>
                    <a:pt x="81" y="93"/>
                    <a:pt x="81" y="93"/>
                  </a:cubicBezTo>
                  <a:cubicBezTo>
                    <a:pt x="81" y="93"/>
                    <a:pt x="81" y="93"/>
                    <a:pt x="81" y="93"/>
                  </a:cubicBezTo>
                  <a:cubicBezTo>
                    <a:pt x="76" y="98"/>
                    <a:pt x="76" y="98"/>
                    <a:pt x="76" y="98"/>
                  </a:cubicBezTo>
                  <a:cubicBezTo>
                    <a:pt x="83" y="105"/>
                    <a:pt x="83" y="117"/>
                    <a:pt x="76" y="124"/>
                  </a:cubicBezTo>
                  <a:cubicBezTo>
                    <a:pt x="81" y="129"/>
                    <a:pt x="81" y="129"/>
                    <a:pt x="81" y="129"/>
                  </a:cubicBezTo>
                  <a:cubicBezTo>
                    <a:pt x="90" y="119"/>
                    <a:pt x="91" y="103"/>
                    <a:pt x="81" y="93"/>
                  </a:cubicBezTo>
                  <a:close/>
                  <a:moveTo>
                    <a:pt x="64" y="93"/>
                  </a:moveTo>
                  <a:cubicBezTo>
                    <a:pt x="57" y="93"/>
                    <a:pt x="57" y="93"/>
                    <a:pt x="57" y="93"/>
                  </a:cubicBezTo>
                  <a:cubicBezTo>
                    <a:pt x="57" y="108"/>
                    <a:pt x="57" y="108"/>
                    <a:pt x="57" y="108"/>
                  </a:cubicBezTo>
                  <a:cubicBezTo>
                    <a:pt x="36" y="108"/>
                    <a:pt x="36" y="108"/>
                    <a:pt x="36" y="108"/>
                  </a:cubicBezTo>
                  <a:cubicBezTo>
                    <a:pt x="36" y="93"/>
                    <a:pt x="36" y="93"/>
                    <a:pt x="36" y="93"/>
                  </a:cubicBezTo>
                  <a:cubicBezTo>
                    <a:pt x="29" y="93"/>
                    <a:pt x="29" y="93"/>
                    <a:pt x="29" y="93"/>
                  </a:cubicBezTo>
                  <a:cubicBezTo>
                    <a:pt x="29" y="108"/>
                    <a:pt x="29" y="108"/>
                    <a:pt x="29" y="108"/>
                  </a:cubicBezTo>
                  <a:cubicBezTo>
                    <a:pt x="21" y="108"/>
                    <a:pt x="21" y="108"/>
                    <a:pt x="21" y="108"/>
                  </a:cubicBezTo>
                  <a:cubicBezTo>
                    <a:pt x="21" y="194"/>
                    <a:pt x="21" y="194"/>
                    <a:pt x="21" y="194"/>
                  </a:cubicBezTo>
                  <a:cubicBezTo>
                    <a:pt x="72" y="194"/>
                    <a:pt x="72" y="194"/>
                    <a:pt x="72" y="194"/>
                  </a:cubicBezTo>
                  <a:cubicBezTo>
                    <a:pt x="72" y="108"/>
                    <a:pt x="72" y="108"/>
                    <a:pt x="72" y="108"/>
                  </a:cubicBezTo>
                  <a:cubicBezTo>
                    <a:pt x="64" y="108"/>
                    <a:pt x="64" y="108"/>
                    <a:pt x="64" y="108"/>
                  </a:cubicBezTo>
                  <a:lnTo>
                    <a:pt x="64" y="93"/>
                  </a:lnTo>
                  <a:close/>
                  <a:moveTo>
                    <a:pt x="66" y="188"/>
                  </a:moveTo>
                  <a:cubicBezTo>
                    <a:pt x="50" y="188"/>
                    <a:pt x="50" y="188"/>
                    <a:pt x="50" y="188"/>
                  </a:cubicBezTo>
                  <a:cubicBezTo>
                    <a:pt x="50" y="151"/>
                    <a:pt x="50" y="151"/>
                    <a:pt x="50" y="151"/>
                  </a:cubicBezTo>
                  <a:cubicBezTo>
                    <a:pt x="43" y="151"/>
                    <a:pt x="43" y="151"/>
                    <a:pt x="43" y="151"/>
                  </a:cubicBezTo>
                  <a:cubicBezTo>
                    <a:pt x="43" y="188"/>
                    <a:pt x="43" y="188"/>
                    <a:pt x="43" y="188"/>
                  </a:cubicBezTo>
                  <a:cubicBezTo>
                    <a:pt x="27" y="188"/>
                    <a:pt x="27" y="188"/>
                    <a:pt x="27" y="188"/>
                  </a:cubicBezTo>
                  <a:cubicBezTo>
                    <a:pt x="27" y="114"/>
                    <a:pt x="27" y="114"/>
                    <a:pt x="27" y="114"/>
                  </a:cubicBezTo>
                  <a:cubicBezTo>
                    <a:pt x="66" y="114"/>
                    <a:pt x="66" y="114"/>
                    <a:pt x="66" y="114"/>
                  </a:cubicBezTo>
                  <a:lnTo>
                    <a:pt x="66" y="188"/>
                  </a:lnTo>
                  <a:close/>
                  <a:moveTo>
                    <a:pt x="47" y="88"/>
                  </a:moveTo>
                  <a:cubicBezTo>
                    <a:pt x="47" y="88"/>
                    <a:pt x="47" y="88"/>
                    <a:pt x="47" y="88"/>
                  </a:cubicBezTo>
                  <a:cubicBezTo>
                    <a:pt x="64" y="88"/>
                    <a:pt x="78" y="74"/>
                    <a:pt x="78" y="57"/>
                  </a:cubicBezTo>
                  <a:cubicBezTo>
                    <a:pt x="78" y="43"/>
                    <a:pt x="68" y="30"/>
                    <a:pt x="54" y="27"/>
                  </a:cubicBezTo>
                  <a:cubicBezTo>
                    <a:pt x="60" y="20"/>
                    <a:pt x="59" y="10"/>
                    <a:pt x="52" y="4"/>
                  </a:cubicBezTo>
                  <a:cubicBezTo>
                    <a:pt x="49" y="2"/>
                    <a:pt x="45" y="0"/>
                    <a:pt x="42" y="0"/>
                  </a:cubicBezTo>
                  <a:cubicBezTo>
                    <a:pt x="42" y="7"/>
                    <a:pt x="42" y="7"/>
                    <a:pt x="42" y="7"/>
                  </a:cubicBezTo>
                  <a:cubicBezTo>
                    <a:pt x="47" y="6"/>
                    <a:pt x="52" y="11"/>
                    <a:pt x="52" y="16"/>
                  </a:cubicBezTo>
                  <a:cubicBezTo>
                    <a:pt x="52" y="21"/>
                    <a:pt x="49" y="25"/>
                    <a:pt x="44" y="26"/>
                  </a:cubicBezTo>
                  <a:cubicBezTo>
                    <a:pt x="42" y="26"/>
                    <a:pt x="42" y="26"/>
                    <a:pt x="42" y="26"/>
                  </a:cubicBezTo>
                  <a:cubicBezTo>
                    <a:pt x="25" y="29"/>
                    <a:pt x="13" y="44"/>
                    <a:pt x="16" y="61"/>
                  </a:cubicBezTo>
                  <a:cubicBezTo>
                    <a:pt x="18" y="77"/>
                    <a:pt x="31" y="88"/>
                    <a:pt x="47" y="88"/>
                  </a:cubicBezTo>
                  <a:close/>
                  <a:moveTo>
                    <a:pt x="43" y="33"/>
                  </a:moveTo>
                  <a:cubicBezTo>
                    <a:pt x="43" y="33"/>
                    <a:pt x="43" y="33"/>
                    <a:pt x="43" y="33"/>
                  </a:cubicBezTo>
                  <a:cubicBezTo>
                    <a:pt x="44" y="33"/>
                    <a:pt x="44" y="32"/>
                    <a:pt x="45" y="32"/>
                  </a:cubicBezTo>
                  <a:cubicBezTo>
                    <a:pt x="47" y="32"/>
                    <a:pt x="47" y="32"/>
                    <a:pt x="47" y="32"/>
                  </a:cubicBezTo>
                  <a:cubicBezTo>
                    <a:pt x="60" y="32"/>
                    <a:pt x="72" y="43"/>
                    <a:pt x="72" y="57"/>
                  </a:cubicBezTo>
                  <a:cubicBezTo>
                    <a:pt x="72" y="71"/>
                    <a:pt x="61" y="82"/>
                    <a:pt x="47" y="82"/>
                  </a:cubicBezTo>
                  <a:cubicBezTo>
                    <a:pt x="34" y="82"/>
                    <a:pt x="22" y="71"/>
                    <a:pt x="22" y="57"/>
                  </a:cubicBezTo>
                  <a:cubicBezTo>
                    <a:pt x="22" y="45"/>
                    <a:pt x="31" y="35"/>
                    <a:pt x="43" y="3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87" name="shp0017">
            <a:extLst>
              <a:ext uri="{FF2B5EF4-FFF2-40B4-BE49-F238E27FC236}">
                <a16:creationId xmlns:a16="http://schemas.microsoft.com/office/drawing/2014/main" id="{7BEEDD94-3809-45C2-A4C8-19FC4C67B148}"/>
              </a:ext>
            </a:extLst>
          </p:cNvPr>
          <p:cNvGrpSpPr/>
          <p:nvPr/>
        </p:nvGrpSpPr>
        <p:grpSpPr>
          <a:xfrm>
            <a:off x="8371834" y="5013548"/>
            <a:ext cx="461414" cy="307437"/>
            <a:chOff x="5454236" y="4982039"/>
            <a:chExt cx="462222" cy="307975"/>
          </a:xfrm>
        </p:grpSpPr>
        <p:sp>
          <p:nvSpPr>
            <p:cNvPr id="188" name="ZoneTexte 187">
              <a:extLst>
                <a:ext uri="{FF2B5EF4-FFF2-40B4-BE49-F238E27FC236}">
                  <a16:creationId xmlns:a16="http://schemas.microsoft.com/office/drawing/2014/main" id="{F259E72C-E1B8-4368-A63A-9DC362D058D3}"/>
                </a:ext>
              </a:extLst>
            </p:cNvPr>
            <p:cNvSpPr txBox="1"/>
            <p:nvPr/>
          </p:nvSpPr>
          <p:spPr>
            <a:xfrm>
              <a:off x="5845926"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sp>
          <p:nvSpPr>
            <p:cNvPr id="189" name="Freeform 26">
              <a:extLst>
                <a:ext uri="{FF2B5EF4-FFF2-40B4-BE49-F238E27FC236}">
                  <a16:creationId xmlns:a16="http://schemas.microsoft.com/office/drawing/2014/main" id="{AB2EC3A3-6DE7-48D4-B828-1CE85521D399}"/>
                </a:ext>
              </a:extLst>
            </p:cNvPr>
            <p:cNvSpPr>
              <a:spLocks noEditPoints="1"/>
            </p:cNvSpPr>
            <p:nvPr/>
          </p:nvSpPr>
          <p:spPr bwMode="auto">
            <a:xfrm>
              <a:off x="5454236" y="4982039"/>
              <a:ext cx="328613" cy="307975"/>
            </a:xfrm>
            <a:custGeom>
              <a:avLst/>
              <a:gdLst>
                <a:gd name="T0" fmla="*/ 69 w 235"/>
                <a:gd name="T1" fmla="*/ 217 h 220"/>
                <a:gd name="T2" fmla="*/ 62 w 235"/>
                <a:gd name="T3" fmla="*/ 188 h 220"/>
                <a:gd name="T4" fmla="*/ 43 w 235"/>
                <a:gd name="T5" fmla="*/ 217 h 220"/>
                <a:gd name="T6" fmla="*/ 49 w 235"/>
                <a:gd name="T7" fmla="*/ 188 h 220"/>
                <a:gd name="T8" fmla="*/ 43 w 235"/>
                <a:gd name="T9" fmla="*/ 217 h 220"/>
                <a:gd name="T10" fmla="*/ 27 w 235"/>
                <a:gd name="T11" fmla="*/ 41 h 220"/>
                <a:gd name="T12" fmla="*/ 87 w 235"/>
                <a:gd name="T13" fmla="*/ 41 h 220"/>
                <a:gd name="T14" fmla="*/ 114 w 235"/>
                <a:gd name="T15" fmla="*/ 28 h 220"/>
                <a:gd name="T16" fmla="*/ 97 w 235"/>
                <a:gd name="T17" fmla="*/ 38 h 220"/>
                <a:gd name="T18" fmla="*/ 88 w 235"/>
                <a:gd name="T19" fmla="*/ 30 h 220"/>
                <a:gd name="T20" fmla="*/ 88 w 235"/>
                <a:gd name="T21" fmla="*/ 28 h 220"/>
                <a:gd name="T22" fmla="*/ 27 w 235"/>
                <a:gd name="T23" fmla="*/ 28 h 220"/>
                <a:gd name="T24" fmla="*/ 15 w 235"/>
                <a:gd name="T25" fmla="*/ 38 h 220"/>
                <a:gd name="T26" fmla="*/ 0 w 235"/>
                <a:gd name="T27" fmla="*/ 28 h 220"/>
                <a:gd name="T28" fmla="*/ 32 w 235"/>
                <a:gd name="T29" fmla="*/ 31 h 220"/>
                <a:gd name="T30" fmla="*/ 60 w 235"/>
                <a:gd name="T31" fmla="*/ 9 h 220"/>
                <a:gd name="T32" fmla="*/ 81 w 235"/>
                <a:gd name="T33" fmla="*/ 31 h 220"/>
                <a:gd name="T34" fmla="*/ 57 w 235"/>
                <a:gd name="T35" fmla="*/ 58 h 220"/>
                <a:gd name="T36" fmla="*/ 32 w 235"/>
                <a:gd name="T37" fmla="*/ 31 h 220"/>
                <a:gd name="T38" fmla="*/ 202 w 235"/>
                <a:gd name="T39" fmla="*/ 119 h 220"/>
                <a:gd name="T40" fmla="*/ 180 w 235"/>
                <a:gd name="T41" fmla="*/ 134 h 220"/>
                <a:gd name="T42" fmla="*/ 174 w 235"/>
                <a:gd name="T43" fmla="*/ 119 h 220"/>
                <a:gd name="T44" fmla="*/ 165 w 235"/>
                <a:gd name="T45" fmla="*/ 134 h 220"/>
                <a:gd name="T46" fmla="*/ 217 w 235"/>
                <a:gd name="T47" fmla="*/ 220 h 220"/>
                <a:gd name="T48" fmla="*/ 208 w 235"/>
                <a:gd name="T49" fmla="*/ 134 h 220"/>
                <a:gd name="T50" fmla="*/ 210 w 235"/>
                <a:gd name="T51" fmla="*/ 214 h 220"/>
                <a:gd name="T52" fmla="*/ 194 w 235"/>
                <a:gd name="T53" fmla="*/ 177 h 220"/>
                <a:gd name="T54" fmla="*/ 188 w 235"/>
                <a:gd name="T55" fmla="*/ 214 h 220"/>
                <a:gd name="T56" fmla="*/ 172 w 235"/>
                <a:gd name="T57" fmla="*/ 140 h 220"/>
                <a:gd name="T58" fmla="*/ 210 w 235"/>
                <a:gd name="T59" fmla="*/ 214 h 220"/>
                <a:gd name="T60" fmla="*/ 225 w 235"/>
                <a:gd name="T61" fmla="*/ 119 h 220"/>
                <a:gd name="T62" fmla="*/ 220 w 235"/>
                <a:gd name="T63" fmla="*/ 124 h 220"/>
                <a:gd name="T64" fmla="*/ 225 w 235"/>
                <a:gd name="T65" fmla="*/ 155 h 220"/>
                <a:gd name="T66" fmla="*/ 96 w 235"/>
                <a:gd name="T67" fmla="*/ 118 h 220"/>
                <a:gd name="T68" fmla="*/ 96 w 235"/>
                <a:gd name="T69" fmla="*/ 77 h 220"/>
                <a:gd name="T70" fmla="*/ 93 w 235"/>
                <a:gd name="T71" fmla="*/ 111 h 220"/>
                <a:gd name="T72" fmla="*/ 40 w 235"/>
                <a:gd name="T73" fmla="*/ 66 h 220"/>
                <a:gd name="T74" fmla="*/ 22 w 235"/>
                <a:gd name="T75" fmla="*/ 82 h 220"/>
                <a:gd name="T76" fmla="*/ 18 w 235"/>
                <a:gd name="T77" fmla="*/ 118 h 220"/>
                <a:gd name="T78" fmla="*/ 0 w 235"/>
                <a:gd name="T79" fmla="*/ 159 h 220"/>
                <a:gd name="T80" fmla="*/ 114 w 235"/>
                <a:gd name="T81" fmla="*/ 159 h 220"/>
                <a:gd name="T82" fmla="*/ 96 w 235"/>
                <a:gd name="T83" fmla="*/ 118 h 220"/>
                <a:gd name="T84" fmla="*/ 8 w 235"/>
                <a:gd name="T85" fmla="*/ 158 h 220"/>
                <a:gd name="T86" fmla="*/ 71 w 235"/>
                <a:gd name="T87" fmla="*/ 76 h 220"/>
                <a:gd name="T88" fmla="*/ 191 w 235"/>
                <a:gd name="T89" fmla="*/ 114 h 220"/>
                <a:gd name="T90" fmla="*/ 222 w 235"/>
                <a:gd name="T91" fmla="*/ 83 h 220"/>
                <a:gd name="T92" fmla="*/ 197 w 235"/>
                <a:gd name="T93" fmla="*/ 30 h 220"/>
                <a:gd name="T94" fmla="*/ 186 w 235"/>
                <a:gd name="T95" fmla="*/ 33 h 220"/>
                <a:gd name="T96" fmla="*/ 188 w 235"/>
                <a:gd name="T97" fmla="*/ 52 h 220"/>
                <a:gd name="T98" fmla="*/ 160 w 235"/>
                <a:gd name="T99" fmla="*/ 87 h 220"/>
                <a:gd name="T100" fmla="*/ 187 w 235"/>
                <a:gd name="T101" fmla="*/ 59 h 220"/>
                <a:gd name="T102" fmla="*/ 189 w 235"/>
                <a:gd name="T103" fmla="*/ 58 h 220"/>
                <a:gd name="T104" fmla="*/ 216 w 235"/>
                <a:gd name="T105" fmla="*/ 83 h 220"/>
                <a:gd name="T106" fmla="*/ 167 w 235"/>
                <a:gd name="T107" fmla="*/ 83 h 220"/>
                <a:gd name="T108" fmla="*/ 159 w 235"/>
                <a:gd name="T109" fmla="*/ 124 h 220"/>
                <a:gd name="T110" fmla="*/ 154 w 235"/>
                <a:gd name="T111" fmla="*/ 154 h 220"/>
                <a:gd name="T112" fmla="*/ 159 w 235"/>
                <a:gd name="T113"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220">
                  <a:moveTo>
                    <a:pt x="62" y="217"/>
                  </a:moveTo>
                  <a:cubicBezTo>
                    <a:pt x="69" y="217"/>
                    <a:pt x="69" y="217"/>
                    <a:pt x="69" y="217"/>
                  </a:cubicBezTo>
                  <a:cubicBezTo>
                    <a:pt x="69" y="188"/>
                    <a:pt x="69" y="188"/>
                    <a:pt x="69" y="188"/>
                  </a:cubicBezTo>
                  <a:cubicBezTo>
                    <a:pt x="62" y="188"/>
                    <a:pt x="62" y="188"/>
                    <a:pt x="62" y="188"/>
                  </a:cubicBezTo>
                  <a:lnTo>
                    <a:pt x="62" y="217"/>
                  </a:lnTo>
                  <a:close/>
                  <a:moveTo>
                    <a:pt x="43" y="217"/>
                  </a:moveTo>
                  <a:cubicBezTo>
                    <a:pt x="49" y="217"/>
                    <a:pt x="49" y="217"/>
                    <a:pt x="49" y="217"/>
                  </a:cubicBezTo>
                  <a:cubicBezTo>
                    <a:pt x="49" y="188"/>
                    <a:pt x="49" y="188"/>
                    <a:pt x="49" y="188"/>
                  </a:cubicBezTo>
                  <a:cubicBezTo>
                    <a:pt x="43" y="188"/>
                    <a:pt x="43" y="188"/>
                    <a:pt x="43" y="188"/>
                  </a:cubicBezTo>
                  <a:lnTo>
                    <a:pt x="43" y="217"/>
                  </a:lnTo>
                  <a:close/>
                  <a:moveTo>
                    <a:pt x="16" y="44"/>
                  </a:moveTo>
                  <a:cubicBezTo>
                    <a:pt x="20" y="44"/>
                    <a:pt x="24" y="43"/>
                    <a:pt x="27" y="41"/>
                  </a:cubicBezTo>
                  <a:cubicBezTo>
                    <a:pt x="31" y="57"/>
                    <a:pt x="48" y="67"/>
                    <a:pt x="65" y="63"/>
                  </a:cubicBezTo>
                  <a:cubicBezTo>
                    <a:pt x="76" y="60"/>
                    <a:pt x="84" y="52"/>
                    <a:pt x="87" y="41"/>
                  </a:cubicBezTo>
                  <a:cubicBezTo>
                    <a:pt x="94" y="46"/>
                    <a:pt x="104" y="45"/>
                    <a:pt x="110" y="39"/>
                  </a:cubicBezTo>
                  <a:cubicBezTo>
                    <a:pt x="112" y="36"/>
                    <a:pt x="114" y="32"/>
                    <a:pt x="114" y="28"/>
                  </a:cubicBezTo>
                  <a:cubicBezTo>
                    <a:pt x="107" y="28"/>
                    <a:pt x="107" y="28"/>
                    <a:pt x="107" y="28"/>
                  </a:cubicBezTo>
                  <a:cubicBezTo>
                    <a:pt x="107" y="34"/>
                    <a:pt x="103" y="38"/>
                    <a:pt x="97" y="38"/>
                  </a:cubicBezTo>
                  <a:cubicBezTo>
                    <a:pt x="97" y="38"/>
                    <a:pt x="97" y="38"/>
                    <a:pt x="97" y="38"/>
                  </a:cubicBezTo>
                  <a:cubicBezTo>
                    <a:pt x="93" y="38"/>
                    <a:pt x="89" y="35"/>
                    <a:pt x="88" y="30"/>
                  </a:cubicBezTo>
                  <a:cubicBezTo>
                    <a:pt x="88" y="29"/>
                    <a:pt x="88" y="29"/>
                    <a:pt x="88" y="29"/>
                  </a:cubicBezTo>
                  <a:cubicBezTo>
                    <a:pt x="88" y="28"/>
                    <a:pt x="88" y="28"/>
                    <a:pt x="88" y="28"/>
                  </a:cubicBezTo>
                  <a:cubicBezTo>
                    <a:pt x="85" y="11"/>
                    <a:pt x="69" y="0"/>
                    <a:pt x="52" y="3"/>
                  </a:cubicBezTo>
                  <a:cubicBezTo>
                    <a:pt x="39" y="5"/>
                    <a:pt x="29" y="15"/>
                    <a:pt x="27" y="28"/>
                  </a:cubicBezTo>
                  <a:cubicBezTo>
                    <a:pt x="27" y="29"/>
                    <a:pt x="27" y="29"/>
                    <a:pt x="27" y="30"/>
                  </a:cubicBezTo>
                  <a:cubicBezTo>
                    <a:pt x="26" y="35"/>
                    <a:pt x="21" y="39"/>
                    <a:pt x="15" y="38"/>
                  </a:cubicBezTo>
                  <a:cubicBezTo>
                    <a:pt x="11" y="37"/>
                    <a:pt x="7" y="33"/>
                    <a:pt x="7" y="28"/>
                  </a:cubicBezTo>
                  <a:cubicBezTo>
                    <a:pt x="0" y="28"/>
                    <a:pt x="0" y="28"/>
                    <a:pt x="0" y="28"/>
                  </a:cubicBezTo>
                  <a:cubicBezTo>
                    <a:pt x="0" y="37"/>
                    <a:pt x="7" y="44"/>
                    <a:pt x="16" y="44"/>
                  </a:cubicBezTo>
                  <a:close/>
                  <a:moveTo>
                    <a:pt x="32" y="31"/>
                  </a:moveTo>
                  <a:cubicBezTo>
                    <a:pt x="32" y="30"/>
                    <a:pt x="32" y="30"/>
                    <a:pt x="32" y="30"/>
                  </a:cubicBezTo>
                  <a:cubicBezTo>
                    <a:pt x="34" y="16"/>
                    <a:pt x="47" y="7"/>
                    <a:pt x="60" y="9"/>
                  </a:cubicBezTo>
                  <a:cubicBezTo>
                    <a:pt x="71" y="10"/>
                    <a:pt x="79" y="19"/>
                    <a:pt x="81" y="29"/>
                  </a:cubicBezTo>
                  <a:cubicBezTo>
                    <a:pt x="81" y="30"/>
                    <a:pt x="81" y="31"/>
                    <a:pt x="81" y="31"/>
                  </a:cubicBezTo>
                  <a:cubicBezTo>
                    <a:pt x="81" y="33"/>
                    <a:pt x="81" y="33"/>
                    <a:pt x="81" y="33"/>
                  </a:cubicBezTo>
                  <a:cubicBezTo>
                    <a:pt x="81" y="47"/>
                    <a:pt x="70" y="58"/>
                    <a:pt x="57" y="58"/>
                  </a:cubicBezTo>
                  <a:cubicBezTo>
                    <a:pt x="43" y="58"/>
                    <a:pt x="33" y="47"/>
                    <a:pt x="32" y="33"/>
                  </a:cubicBezTo>
                  <a:lnTo>
                    <a:pt x="32" y="31"/>
                  </a:lnTo>
                  <a:close/>
                  <a:moveTo>
                    <a:pt x="208" y="119"/>
                  </a:moveTo>
                  <a:cubicBezTo>
                    <a:pt x="202" y="119"/>
                    <a:pt x="202" y="119"/>
                    <a:pt x="202" y="119"/>
                  </a:cubicBezTo>
                  <a:cubicBezTo>
                    <a:pt x="202" y="134"/>
                    <a:pt x="202" y="134"/>
                    <a:pt x="202" y="134"/>
                  </a:cubicBezTo>
                  <a:cubicBezTo>
                    <a:pt x="180" y="134"/>
                    <a:pt x="180" y="134"/>
                    <a:pt x="180" y="134"/>
                  </a:cubicBezTo>
                  <a:cubicBezTo>
                    <a:pt x="180" y="119"/>
                    <a:pt x="180" y="119"/>
                    <a:pt x="180" y="119"/>
                  </a:cubicBezTo>
                  <a:cubicBezTo>
                    <a:pt x="174" y="119"/>
                    <a:pt x="174" y="119"/>
                    <a:pt x="174" y="119"/>
                  </a:cubicBezTo>
                  <a:cubicBezTo>
                    <a:pt x="174" y="134"/>
                    <a:pt x="174" y="134"/>
                    <a:pt x="174" y="134"/>
                  </a:cubicBezTo>
                  <a:cubicBezTo>
                    <a:pt x="165" y="134"/>
                    <a:pt x="165" y="134"/>
                    <a:pt x="165" y="134"/>
                  </a:cubicBezTo>
                  <a:cubicBezTo>
                    <a:pt x="165" y="220"/>
                    <a:pt x="165" y="220"/>
                    <a:pt x="165" y="220"/>
                  </a:cubicBezTo>
                  <a:cubicBezTo>
                    <a:pt x="217" y="220"/>
                    <a:pt x="217" y="220"/>
                    <a:pt x="217" y="220"/>
                  </a:cubicBezTo>
                  <a:cubicBezTo>
                    <a:pt x="217" y="134"/>
                    <a:pt x="217" y="134"/>
                    <a:pt x="217" y="134"/>
                  </a:cubicBezTo>
                  <a:cubicBezTo>
                    <a:pt x="208" y="134"/>
                    <a:pt x="208" y="134"/>
                    <a:pt x="208" y="134"/>
                  </a:cubicBezTo>
                  <a:lnTo>
                    <a:pt x="208" y="119"/>
                  </a:lnTo>
                  <a:close/>
                  <a:moveTo>
                    <a:pt x="210" y="214"/>
                  </a:moveTo>
                  <a:cubicBezTo>
                    <a:pt x="194" y="214"/>
                    <a:pt x="194" y="214"/>
                    <a:pt x="194" y="214"/>
                  </a:cubicBezTo>
                  <a:cubicBezTo>
                    <a:pt x="194" y="177"/>
                    <a:pt x="194" y="177"/>
                    <a:pt x="194" y="177"/>
                  </a:cubicBezTo>
                  <a:cubicBezTo>
                    <a:pt x="188" y="177"/>
                    <a:pt x="188" y="177"/>
                    <a:pt x="188" y="177"/>
                  </a:cubicBezTo>
                  <a:cubicBezTo>
                    <a:pt x="188" y="214"/>
                    <a:pt x="188" y="214"/>
                    <a:pt x="188" y="214"/>
                  </a:cubicBezTo>
                  <a:cubicBezTo>
                    <a:pt x="172" y="214"/>
                    <a:pt x="172" y="214"/>
                    <a:pt x="172" y="214"/>
                  </a:cubicBezTo>
                  <a:cubicBezTo>
                    <a:pt x="172" y="140"/>
                    <a:pt x="172" y="140"/>
                    <a:pt x="172" y="140"/>
                  </a:cubicBezTo>
                  <a:cubicBezTo>
                    <a:pt x="210" y="140"/>
                    <a:pt x="210" y="140"/>
                    <a:pt x="210" y="140"/>
                  </a:cubicBezTo>
                  <a:lnTo>
                    <a:pt x="210" y="214"/>
                  </a:lnTo>
                  <a:close/>
                  <a:moveTo>
                    <a:pt x="225" y="119"/>
                  </a:moveTo>
                  <a:cubicBezTo>
                    <a:pt x="225" y="119"/>
                    <a:pt x="225" y="119"/>
                    <a:pt x="225" y="119"/>
                  </a:cubicBezTo>
                  <a:cubicBezTo>
                    <a:pt x="225" y="119"/>
                    <a:pt x="225" y="119"/>
                    <a:pt x="225" y="119"/>
                  </a:cubicBezTo>
                  <a:cubicBezTo>
                    <a:pt x="220" y="124"/>
                    <a:pt x="220" y="124"/>
                    <a:pt x="220" y="124"/>
                  </a:cubicBezTo>
                  <a:cubicBezTo>
                    <a:pt x="228" y="131"/>
                    <a:pt x="228" y="143"/>
                    <a:pt x="220" y="150"/>
                  </a:cubicBezTo>
                  <a:cubicBezTo>
                    <a:pt x="225" y="155"/>
                    <a:pt x="225" y="155"/>
                    <a:pt x="225" y="155"/>
                  </a:cubicBezTo>
                  <a:cubicBezTo>
                    <a:pt x="235" y="145"/>
                    <a:pt x="235" y="129"/>
                    <a:pt x="225" y="119"/>
                  </a:cubicBezTo>
                  <a:close/>
                  <a:moveTo>
                    <a:pt x="96" y="118"/>
                  </a:moveTo>
                  <a:cubicBezTo>
                    <a:pt x="107" y="107"/>
                    <a:pt x="107" y="88"/>
                    <a:pt x="96" y="77"/>
                  </a:cubicBezTo>
                  <a:cubicBezTo>
                    <a:pt x="96" y="77"/>
                    <a:pt x="96" y="77"/>
                    <a:pt x="96" y="77"/>
                  </a:cubicBezTo>
                  <a:cubicBezTo>
                    <a:pt x="91" y="82"/>
                    <a:pt x="91" y="82"/>
                    <a:pt x="91" y="82"/>
                  </a:cubicBezTo>
                  <a:cubicBezTo>
                    <a:pt x="99" y="90"/>
                    <a:pt x="100" y="102"/>
                    <a:pt x="93" y="111"/>
                  </a:cubicBezTo>
                  <a:cubicBezTo>
                    <a:pt x="73" y="66"/>
                    <a:pt x="73" y="66"/>
                    <a:pt x="73" y="66"/>
                  </a:cubicBezTo>
                  <a:cubicBezTo>
                    <a:pt x="64" y="75"/>
                    <a:pt x="50" y="75"/>
                    <a:pt x="40" y="66"/>
                  </a:cubicBezTo>
                  <a:cubicBezTo>
                    <a:pt x="21" y="111"/>
                    <a:pt x="21" y="111"/>
                    <a:pt x="21" y="111"/>
                  </a:cubicBezTo>
                  <a:cubicBezTo>
                    <a:pt x="14" y="103"/>
                    <a:pt x="14" y="90"/>
                    <a:pt x="22" y="82"/>
                  </a:cubicBezTo>
                  <a:cubicBezTo>
                    <a:pt x="18" y="77"/>
                    <a:pt x="18" y="77"/>
                    <a:pt x="18" y="77"/>
                  </a:cubicBezTo>
                  <a:cubicBezTo>
                    <a:pt x="7" y="88"/>
                    <a:pt x="7" y="106"/>
                    <a:pt x="18" y="118"/>
                  </a:cubicBezTo>
                  <a:cubicBezTo>
                    <a:pt x="18" y="117"/>
                    <a:pt x="18" y="117"/>
                    <a:pt x="18" y="117"/>
                  </a:cubicBezTo>
                  <a:cubicBezTo>
                    <a:pt x="0" y="159"/>
                    <a:pt x="0" y="159"/>
                    <a:pt x="0" y="159"/>
                  </a:cubicBezTo>
                  <a:cubicBezTo>
                    <a:pt x="31" y="190"/>
                    <a:pt x="82" y="191"/>
                    <a:pt x="113" y="159"/>
                  </a:cubicBezTo>
                  <a:cubicBezTo>
                    <a:pt x="113" y="159"/>
                    <a:pt x="114" y="159"/>
                    <a:pt x="114" y="159"/>
                  </a:cubicBezTo>
                  <a:cubicBezTo>
                    <a:pt x="96" y="117"/>
                    <a:pt x="96" y="117"/>
                    <a:pt x="96" y="117"/>
                  </a:cubicBezTo>
                  <a:lnTo>
                    <a:pt x="96" y="118"/>
                  </a:lnTo>
                  <a:close/>
                  <a:moveTo>
                    <a:pt x="106" y="158"/>
                  </a:moveTo>
                  <a:cubicBezTo>
                    <a:pt x="78" y="183"/>
                    <a:pt x="36" y="183"/>
                    <a:pt x="8" y="158"/>
                  </a:cubicBezTo>
                  <a:cubicBezTo>
                    <a:pt x="43" y="76"/>
                    <a:pt x="43" y="76"/>
                    <a:pt x="43" y="76"/>
                  </a:cubicBezTo>
                  <a:cubicBezTo>
                    <a:pt x="52" y="81"/>
                    <a:pt x="62" y="81"/>
                    <a:pt x="71" y="76"/>
                  </a:cubicBezTo>
                  <a:lnTo>
                    <a:pt x="106" y="158"/>
                  </a:lnTo>
                  <a:close/>
                  <a:moveTo>
                    <a:pt x="191" y="114"/>
                  </a:moveTo>
                  <a:cubicBezTo>
                    <a:pt x="191" y="114"/>
                    <a:pt x="191" y="114"/>
                    <a:pt x="191" y="114"/>
                  </a:cubicBezTo>
                  <a:cubicBezTo>
                    <a:pt x="208" y="114"/>
                    <a:pt x="222" y="100"/>
                    <a:pt x="222" y="83"/>
                  </a:cubicBezTo>
                  <a:cubicBezTo>
                    <a:pt x="222" y="69"/>
                    <a:pt x="213" y="56"/>
                    <a:pt x="199" y="53"/>
                  </a:cubicBezTo>
                  <a:cubicBezTo>
                    <a:pt x="204" y="46"/>
                    <a:pt x="203" y="36"/>
                    <a:pt x="197" y="30"/>
                  </a:cubicBezTo>
                  <a:cubicBezTo>
                    <a:pt x="194" y="28"/>
                    <a:pt x="190" y="26"/>
                    <a:pt x="186" y="26"/>
                  </a:cubicBezTo>
                  <a:cubicBezTo>
                    <a:pt x="186" y="33"/>
                    <a:pt x="186" y="33"/>
                    <a:pt x="186" y="33"/>
                  </a:cubicBezTo>
                  <a:cubicBezTo>
                    <a:pt x="192" y="32"/>
                    <a:pt x="196" y="37"/>
                    <a:pt x="196" y="42"/>
                  </a:cubicBezTo>
                  <a:cubicBezTo>
                    <a:pt x="197" y="47"/>
                    <a:pt x="193" y="51"/>
                    <a:pt x="188" y="52"/>
                  </a:cubicBezTo>
                  <a:cubicBezTo>
                    <a:pt x="186" y="52"/>
                    <a:pt x="186" y="52"/>
                    <a:pt x="186" y="52"/>
                  </a:cubicBezTo>
                  <a:cubicBezTo>
                    <a:pt x="169" y="55"/>
                    <a:pt x="158" y="70"/>
                    <a:pt x="160" y="87"/>
                  </a:cubicBezTo>
                  <a:cubicBezTo>
                    <a:pt x="163" y="103"/>
                    <a:pt x="176" y="114"/>
                    <a:pt x="191" y="114"/>
                  </a:cubicBezTo>
                  <a:close/>
                  <a:moveTo>
                    <a:pt x="187" y="59"/>
                  </a:moveTo>
                  <a:cubicBezTo>
                    <a:pt x="187" y="59"/>
                    <a:pt x="187" y="59"/>
                    <a:pt x="187" y="59"/>
                  </a:cubicBezTo>
                  <a:cubicBezTo>
                    <a:pt x="188" y="59"/>
                    <a:pt x="189" y="58"/>
                    <a:pt x="189" y="58"/>
                  </a:cubicBezTo>
                  <a:cubicBezTo>
                    <a:pt x="191" y="58"/>
                    <a:pt x="191" y="58"/>
                    <a:pt x="191" y="58"/>
                  </a:cubicBezTo>
                  <a:cubicBezTo>
                    <a:pt x="205" y="58"/>
                    <a:pt x="216" y="69"/>
                    <a:pt x="216" y="83"/>
                  </a:cubicBezTo>
                  <a:cubicBezTo>
                    <a:pt x="216" y="97"/>
                    <a:pt x="205" y="108"/>
                    <a:pt x="192" y="108"/>
                  </a:cubicBezTo>
                  <a:cubicBezTo>
                    <a:pt x="178" y="108"/>
                    <a:pt x="167" y="97"/>
                    <a:pt x="167" y="83"/>
                  </a:cubicBezTo>
                  <a:cubicBezTo>
                    <a:pt x="167" y="71"/>
                    <a:pt x="175" y="61"/>
                    <a:pt x="187" y="59"/>
                  </a:cubicBezTo>
                  <a:close/>
                  <a:moveTo>
                    <a:pt x="159" y="124"/>
                  </a:moveTo>
                  <a:cubicBezTo>
                    <a:pt x="154" y="119"/>
                    <a:pt x="154" y="119"/>
                    <a:pt x="154" y="119"/>
                  </a:cubicBezTo>
                  <a:cubicBezTo>
                    <a:pt x="145" y="129"/>
                    <a:pt x="145" y="145"/>
                    <a:pt x="154" y="154"/>
                  </a:cubicBezTo>
                  <a:cubicBezTo>
                    <a:pt x="154" y="154"/>
                    <a:pt x="154" y="154"/>
                    <a:pt x="154" y="154"/>
                  </a:cubicBezTo>
                  <a:cubicBezTo>
                    <a:pt x="159" y="150"/>
                    <a:pt x="159" y="150"/>
                    <a:pt x="159" y="150"/>
                  </a:cubicBezTo>
                  <a:cubicBezTo>
                    <a:pt x="152" y="143"/>
                    <a:pt x="152" y="131"/>
                    <a:pt x="159" y="12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90" name="shp0018">
            <a:extLst>
              <a:ext uri="{FF2B5EF4-FFF2-40B4-BE49-F238E27FC236}">
                <a16:creationId xmlns:a16="http://schemas.microsoft.com/office/drawing/2014/main" id="{5F842B86-3BA7-4FF8-BCC9-B21D096D42F4}"/>
              </a:ext>
            </a:extLst>
          </p:cNvPr>
          <p:cNvGrpSpPr/>
          <p:nvPr/>
        </p:nvGrpSpPr>
        <p:grpSpPr>
          <a:xfrm>
            <a:off x="9068972" y="4978684"/>
            <a:ext cx="691449" cy="342300"/>
            <a:chOff x="6152594" y="4947114"/>
            <a:chExt cx="692659" cy="342900"/>
          </a:xfrm>
        </p:grpSpPr>
        <p:sp>
          <p:nvSpPr>
            <p:cNvPr id="191" name="ZoneTexte 190">
              <a:extLst>
                <a:ext uri="{FF2B5EF4-FFF2-40B4-BE49-F238E27FC236}">
                  <a16:creationId xmlns:a16="http://schemas.microsoft.com/office/drawing/2014/main" id="{4B28A473-69B8-4EDA-A9FD-BF4AC79B5B21}"/>
                </a:ext>
              </a:extLst>
            </p:cNvPr>
            <p:cNvSpPr txBox="1"/>
            <p:nvPr/>
          </p:nvSpPr>
          <p:spPr>
            <a:xfrm>
              <a:off x="6699379"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sp>
          <p:nvSpPr>
            <p:cNvPr id="192" name="Freeform 27">
              <a:extLst>
                <a:ext uri="{FF2B5EF4-FFF2-40B4-BE49-F238E27FC236}">
                  <a16:creationId xmlns:a16="http://schemas.microsoft.com/office/drawing/2014/main" id="{6BE9A02F-95D6-467E-AEB0-461D26CB9465}"/>
                </a:ext>
              </a:extLst>
            </p:cNvPr>
            <p:cNvSpPr>
              <a:spLocks noEditPoints="1"/>
            </p:cNvSpPr>
            <p:nvPr/>
          </p:nvSpPr>
          <p:spPr bwMode="auto">
            <a:xfrm>
              <a:off x="6152594" y="4947114"/>
              <a:ext cx="509588" cy="342900"/>
            </a:xfrm>
            <a:custGeom>
              <a:avLst/>
              <a:gdLst>
                <a:gd name="T0" fmla="*/ 286 w 366"/>
                <a:gd name="T1" fmla="*/ 179 h 245"/>
                <a:gd name="T2" fmla="*/ 290 w 366"/>
                <a:gd name="T3" fmla="*/ 149 h 245"/>
                <a:gd name="T4" fmla="*/ 67 w 366"/>
                <a:gd name="T5" fmla="*/ 67 h 245"/>
                <a:gd name="T6" fmla="*/ 22 w 366"/>
                <a:gd name="T7" fmla="*/ 131 h 245"/>
                <a:gd name="T8" fmla="*/ 81 w 366"/>
                <a:gd name="T9" fmla="*/ 245 h 245"/>
                <a:gd name="T10" fmla="*/ 73 w 366"/>
                <a:gd name="T11" fmla="*/ 69 h 245"/>
                <a:gd name="T12" fmla="*/ 74 w 366"/>
                <a:gd name="T13" fmla="*/ 131 h 245"/>
                <a:gd name="T14" fmla="*/ 75 w 366"/>
                <a:gd name="T15" fmla="*/ 239 h 245"/>
                <a:gd name="T16" fmla="*/ 48 w 366"/>
                <a:gd name="T17" fmla="*/ 172 h 245"/>
                <a:gd name="T18" fmla="*/ 28 w 366"/>
                <a:gd name="T19" fmla="*/ 137 h 245"/>
                <a:gd name="T20" fmla="*/ 17 w 366"/>
                <a:gd name="T21" fmla="*/ 73 h 245"/>
                <a:gd name="T22" fmla="*/ 21 w 366"/>
                <a:gd name="T23" fmla="*/ 78 h 245"/>
                <a:gd name="T24" fmla="*/ 357 w 366"/>
                <a:gd name="T25" fmla="*/ 144 h 245"/>
                <a:gd name="T26" fmla="*/ 352 w 366"/>
                <a:gd name="T27" fmla="*/ 175 h 245"/>
                <a:gd name="T28" fmla="*/ 20 w 366"/>
                <a:gd name="T29" fmla="*/ 31 h 245"/>
                <a:gd name="T30" fmla="*/ 52 w 366"/>
                <a:gd name="T31" fmla="*/ 0 h 245"/>
                <a:gd name="T32" fmla="*/ 6 w 366"/>
                <a:gd name="T33" fmla="*/ 25 h 245"/>
                <a:gd name="T34" fmla="*/ 51 w 366"/>
                <a:gd name="T35" fmla="*/ 6 h 245"/>
                <a:gd name="T36" fmla="*/ 30 w 366"/>
                <a:gd name="T37" fmla="*/ 19 h 245"/>
                <a:gd name="T38" fmla="*/ 75 w 366"/>
                <a:gd name="T39" fmla="*/ 25 h 245"/>
                <a:gd name="T40" fmla="*/ 27 w 366"/>
                <a:gd name="T41" fmla="*/ 25 h 245"/>
                <a:gd name="T42" fmla="*/ 333 w 366"/>
                <a:gd name="T43" fmla="*/ 159 h 245"/>
                <a:gd name="T44" fmla="*/ 305 w 366"/>
                <a:gd name="T45" fmla="*/ 144 h 245"/>
                <a:gd name="T46" fmla="*/ 297 w 366"/>
                <a:gd name="T47" fmla="*/ 245 h 245"/>
                <a:gd name="T48" fmla="*/ 340 w 366"/>
                <a:gd name="T49" fmla="*/ 159 h 245"/>
                <a:gd name="T50" fmla="*/ 326 w 366"/>
                <a:gd name="T51" fmla="*/ 239 h 245"/>
                <a:gd name="T52" fmla="*/ 319 w 366"/>
                <a:gd name="T53" fmla="*/ 239 h 245"/>
                <a:gd name="T54" fmla="*/ 342 w 366"/>
                <a:gd name="T55" fmla="*/ 165 h 245"/>
                <a:gd name="T56" fmla="*/ 181 w 366"/>
                <a:gd name="T57" fmla="*/ 242 h 245"/>
                <a:gd name="T58" fmla="*/ 174 w 366"/>
                <a:gd name="T59" fmla="*/ 242 h 245"/>
                <a:gd name="T60" fmla="*/ 200 w 366"/>
                <a:gd name="T61" fmla="*/ 213 h 245"/>
                <a:gd name="T62" fmla="*/ 227 w 366"/>
                <a:gd name="T63" fmla="*/ 143 h 245"/>
                <a:gd name="T64" fmla="*/ 223 w 366"/>
                <a:gd name="T65" fmla="*/ 107 h 245"/>
                <a:gd name="T66" fmla="*/ 172 w 366"/>
                <a:gd name="T67" fmla="*/ 91 h 245"/>
                <a:gd name="T68" fmla="*/ 149 w 366"/>
                <a:gd name="T69" fmla="*/ 102 h 245"/>
                <a:gd name="T70" fmla="*/ 132 w 366"/>
                <a:gd name="T71" fmla="*/ 184 h 245"/>
                <a:gd name="T72" fmla="*/ 227 w 366"/>
                <a:gd name="T73" fmla="*/ 142 h 245"/>
                <a:gd name="T74" fmla="*/ 139 w 366"/>
                <a:gd name="T75" fmla="*/ 183 h 245"/>
                <a:gd name="T76" fmla="*/ 237 w 366"/>
                <a:gd name="T77" fmla="*/ 183 h 245"/>
                <a:gd name="T78" fmla="*/ 354 w 366"/>
                <a:gd name="T79" fmla="*/ 108 h 245"/>
                <a:gd name="T80" fmla="*/ 318 w 366"/>
                <a:gd name="T81" fmla="*/ 51 h 245"/>
                <a:gd name="T82" fmla="*/ 320 w 366"/>
                <a:gd name="T83" fmla="*/ 77 h 245"/>
                <a:gd name="T84" fmla="*/ 323 w 366"/>
                <a:gd name="T85" fmla="*/ 139 h 245"/>
                <a:gd name="T86" fmla="*/ 321 w 366"/>
                <a:gd name="T87" fmla="*/ 83 h 245"/>
                <a:gd name="T88" fmla="*/ 323 w 366"/>
                <a:gd name="T89" fmla="*/ 133 h 245"/>
                <a:gd name="T90" fmla="*/ 148 w 366"/>
                <a:gd name="T91" fmla="*/ 69 h 245"/>
                <a:gd name="T92" fmla="*/ 218 w 366"/>
                <a:gd name="T93" fmla="*/ 66 h 245"/>
                <a:gd name="T94" fmla="*/ 239 w 366"/>
                <a:gd name="T95" fmla="*/ 53 h 245"/>
                <a:gd name="T96" fmla="*/ 219 w 366"/>
                <a:gd name="T97" fmla="*/ 55 h 245"/>
                <a:gd name="T98" fmla="*/ 184 w 366"/>
                <a:gd name="T99" fmla="*/ 28 h 245"/>
                <a:gd name="T100" fmla="*/ 147 w 366"/>
                <a:gd name="T101" fmla="*/ 63 h 245"/>
                <a:gd name="T102" fmla="*/ 148 w 366"/>
                <a:gd name="T103" fmla="*/ 69 h 245"/>
                <a:gd name="T104" fmla="*/ 192 w 366"/>
                <a:gd name="T105" fmla="*/ 34 h 245"/>
                <a:gd name="T106" fmla="*/ 213 w 366"/>
                <a:gd name="T107" fmla="*/ 58 h 245"/>
                <a:gd name="T108" fmla="*/ 164 w 366"/>
                <a:gd name="T109" fmla="*/ 56 h 245"/>
                <a:gd name="T110" fmla="*/ 86 w 366"/>
                <a:gd name="T111" fmla="*/ 1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6" h="245">
                  <a:moveTo>
                    <a:pt x="290" y="149"/>
                  </a:moveTo>
                  <a:cubicBezTo>
                    <a:pt x="286" y="144"/>
                    <a:pt x="286" y="144"/>
                    <a:pt x="286" y="144"/>
                  </a:cubicBezTo>
                  <a:cubicBezTo>
                    <a:pt x="276" y="154"/>
                    <a:pt x="276" y="170"/>
                    <a:pt x="286" y="179"/>
                  </a:cubicBezTo>
                  <a:cubicBezTo>
                    <a:pt x="286" y="179"/>
                    <a:pt x="286" y="179"/>
                    <a:pt x="286" y="179"/>
                  </a:cubicBezTo>
                  <a:cubicBezTo>
                    <a:pt x="290" y="175"/>
                    <a:pt x="290" y="175"/>
                    <a:pt x="290" y="175"/>
                  </a:cubicBezTo>
                  <a:cubicBezTo>
                    <a:pt x="283" y="168"/>
                    <a:pt x="283" y="156"/>
                    <a:pt x="290" y="149"/>
                  </a:cubicBezTo>
                  <a:cubicBezTo>
                    <a:pt x="290" y="149"/>
                    <a:pt x="290" y="149"/>
                    <a:pt x="290" y="149"/>
                  </a:cubicBezTo>
                  <a:close/>
                  <a:moveTo>
                    <a:pt x="73" y="69"/>
                  </a:moveTo>
                  <a:cubicBezTo>
                    <a:pt x="67" y="67"/>
                    <a:pt x="67" y="67"/>
                    <a:pt x="67" y="67"/>
                  </a:cubicBezTo>
                  <a:cubicBezTo>
                    <a:pt x="58" y="76"/>
                    <a:pt x="44" y="76"/>
                    <a:pt x="36" y="67"/>
                  </a:cubicBezTo>
                  <a:cubicBezTo>
                    <a:pt x="30" y="69"/>
                    <a:pt x="30" y="69"/>
                    <a:pt x="30" y="69"/>
                  </a:cubicBezTo>
                  <a:cubicBezTo>
                    <a:pt x="22" y="131"/>
                    <a:pt x="22" y="131"/>
                    <a:pt x="22" y="131"/>
                  </a:cubicBezTo>
                  <a:cubicBezTo>
                    <a:pt x="22" y="131"/>
                    <a:pt x="22" y="131"/>
                    <a:pt x="22" y="131"/>
                  </a:cubicBezTo>
                  <a:cubicBezTo>
                    <a:pt x="22" y="245"/>
                    <a:pt x="22" y="245"/>
                    <a:pt x="22" y="245"/>
                  </a:cubicBezTo>
                  <a:cubicBezTo>
                    <a:pt x="81" y="245"/>
                    <a:pt x="81" y="245"/>
                    <a:pt x="81" y="245"/>
                  </a:cubicBezTo>
                  <a:cubicBezTo>
                    <a:pt x="81" y="131"/>
                    <a:pt x="81" y="131"/>
                    <a:pt x="81" y="131"/>
                  </a:cubicBezTo>
                  <a:cubicBezTo>
                    <a:pt x="81" y="131"/>
                    <a:pt x="81" y="131"/>
                    <a:pt x="81" y="131"/>
                  </a:cubicBezTo>
                  <a:lnTo>
                    <a:pt x="73" y="69"/>
                  </a:lnTo>
                  <a:close/>
                  <a:moveTo>
                    <a:pt x="36" y="76"/>
                  </a:moveTo>
                  <a:cubicBezTo>
                    <a:pt x="45" y="82"/>
                    <a:pt x="58" y="82"/>
                    <a:pt x="67" y="76"/>
                  </a:cubicBezTo>
                  <a:cubicBezTo>
                    <a:pt x="74" y="131"/>
                    <a:pt x="74" y="131"/>
                    <a:pt x="74" y="131"/>
                  </a:cubicBezTo>
                  <a:cubicBezTo>
                    <a:pt x="28" y="131"/>
                    <a:pt x="28" y="131"/>
                    <a:pt x="28" y="131"/>
                  </a:cubicBezTo>
                  <a:lnTo>
                    <a:pt x="36" y="76"/>
                  </a:lnTo>
                  <a:close/>
                  <a:moveTo>
                    <a:pt x="75" y="239"/>
                  </a:moveTo>
                  <a:cubicBezTo>
                    <a:pt x="55" y="239"/>
                    <a:pt x="55" y="239"/>
                    <a:pt x="55" y="239"/>
                  </a:cubicBezTo>
                  <a:cubicBezTo>
                    <a:pt x="55" y="172"/>
                    <a:pt x="55" y="172"/>
                    <a:pt x="55" y="172"/>
                  </a:cubicBezTo>
                  <a:cubicBezTo>
                    <a:pt x="48" y="172"/>
                    <a:pt x="48" y="172"/>
                    <a:pt x="48" y="172"/>
                  </a:cubicBezTo>
                  <a:cubicBezTo>
                    <a:pt x="48" y="239"/>
                    <a:pt x="48" y="239"/>
                    <a:pt x="48" y="239"/>
                  </a:cubicBezTo>
                  <a:cubicBezTo>
                    <a:pt x="28" y="239"/>
                    <a:pt x="28" y="239"/>
                    <a:pt x="28" y="239"/>
                  </a:cubicBezTo>
                  <a:cubicBezTo>
                    <a:pt x="28" y="137"/>
                    <a:pt x="28" y="137"/>
                    <a:pt x="28" y="137"/>
                  </a:cubicBezTo>
                  <a:cubicBezTo>
                    <a:pt x="75" y="137"/>
                    <a:pt x="75" y="137"/>
                    <a:pt x="75" y="137"/>
                  </a:cubicBezTo>
                  <a:lnTo>
                    <a:pt x="75" y="239"/>
                  </a:lnTo>
                  <a:close/>
                  <a:moveTo>
                    <a:pt x="17" y="73"/>
                  </a:moveTo>
                  <a:cubicBezTo>
                    <a:pt x="0" y="90"/>
                    <a:pt x="0" y="118"/>
                    <a:pt x="17" y="135"/>
                  </a:cubicBezTo>
                  <a:cubicBezTo>
                    <a:pt x="21" y="130"/>
                    <a:pt x="21" y="130"/>
                    <a:pt x="21" y="130"/>
                  </a:cubicBezTo>
                  <a:cubicBezTo>
                    <a:pt x="7" y="116"/>
                    <a:pt x="7" y="92"/>
                    <a:pt x="21" y="78"/>
                  </a:cubicBezTo>
                  <a:lnTo>
                    <a:pt x="17" y="73"/>
                  </a:lnTo>
                  <a:close/>
                  <a:moveTo>
                    <a:pt x="357" y="144"/>
                  </a:moveTo>
                  <a:cubicBezTo>
                    <a:pt x="357" y="144"/>
                    <a:pt x="357" y="144"/>
                    <a:pt x="357" y="144"/>
                  </a:cubicBezTo>
                  <a:cubicBezTo>
                    <a:pt x="357" y="144"/>
                    <a:pt x="357" y="144"/>
                    <a:pt x="357" y="144"/>
                  </a:cubicBezTo>
                  <a:cubicBezTo>
                    <a:pt x="352" y="149"/>
                    <a:pt x="352" y="149"/>
                    <a:pt x="352" y="149"/>
                  </a:cubicBezTo>
                  <a:cubicBezTo>
                    <a:pt x="359" y="156"/>
                    <a:pt x="359" y="168"/>
                    <a:pt x="352" y="175"/>
                  </a:cubicBezTo>
                  <a:cubicBezTo>
                    <a:pt x="357" y="180"/>
                    <a:pt x="357" y="180"/>
                    <a:pt x="357" y="180"/>
                  </a:cubicBezTo>
                  <a:cubicBezTo>
                    <a:pt x="366" y="170"/>
                    <a:pt x="366" y="154"/>
                    <a:pt x="357" y="144"/>
                  </a:cubicBezTo>
                  <a:close/>
                  <a:moveTo>
                    <a:pt x="20" y="31"/>
                  </a:moveTo>
                  <a:cubicBezTo>
                    <a:pt x="20" y="48"/>
                    <a:pt x="34" y="62"/>
                    <a:pt x="51" y="62"/>
                  </a:cubicBezTo>
                  <a:cubicBezTo>
                    <a:pt x="69" y="62"/>
                    <a:pt x="83" y="48"/>
                    <a:pt x="83" y="31"/>
                  </a:cubicBezTo>
                  <a:cubicBezTo>
                    <a:pt x="83" y="14"/>
                    <a:pt x="69" y="0"/>
                    <a:pt x="52" y="0"/>
                  </a:cubicBezTo>
                  <a:cubicBezTo>
                    <a:pt x="39" y="0"/>
                    <a:pt x="27" y="7"/>
                    <a:pt x="23" y="19"/>
                  </a:cubicBezTo>
                  <a:cubicBezTo>
                    <a:pt x="6" y="19"/>
                    <a:pt x="6" y="19"/>
                    <a:pt x="6" y="19"/>
                  </a:cubicBezTo>
                  <a:cubicBezTo>
                    <a:pt x="6" y="25"/>
                    <a:pt x="6" y="25"/>
                    <a:pt x="6" y="25"/>
                  </a:cubicBezTo>
                  <a:cubicBezTo>
                    <a:pt x="21" y="25"/>
                    <a:pt x="21" y="25"/>
                    <a:pt x="21" y="25"/>
                  </a:cubicBezTo>
                  <a:cubicBezTo>
                    <a:pt x="20" y="27"/>
                    <a:pt x="20" y="29"/>
                    <a:pt x="20" y="31"/>
                  </a:cubicBezTo>
                  <a:close/>
                  <a:moveTo>
                    <a:pt x="51" y="6"/>
                  </a:moveTo>
                  <a:cubicBezTo>
                    <a:pt x="51" y="6"/>
                    <a:pt x="51" y="6"/>
                    <a:pt x="51" y="6"/>
                  </a:cubicBezTo>
                  <a:cubicBezTo>
                    <a:pt x="60" y="6"/>
                    <a:pt x="69" y="11"/>
                    <a:pt x="73" y="19"/>
                  </a:cubicBezTo>
                  <a:cubicBezTo>
                    <a:pt x="30" y="19"/>
                    <a:pt x="30" y="19"/>
                    <a:pt x="30" y="19"/>
                  </a:cubicBezTo>
                  <a:cubicBezTo>
                    <a:pt x="34" y="11"/>
                    <a:pt x="42" y="6"/>
                    <a:pt x="51" y="6"/>
                  </a:cubicBezTo>
                  <a:close/>
                  <a:moveTo>
                    <a:pt x="27" y="25"/>
                  </a:moveTo>
                  <a:cubicBezTo>
                    <a:pt x="75" y="25"/>
                    <a:pt x="75" y="25"/>
                    <a:pt x="75" y="25"/>
                  </a:cubicBezTo>
                  <a:cubicBezTo>
                    <a:pt x="78" y="39"/>
                    <a:pt x="70" y="52"/>
                    <a:pt x="57" y="55"/>
                  </a:cubicBezTo>
                  <a:cubicBezTo>
                    <a:pt x="43" y="58"/>
                    <a:pt x="30" y="49"/>
                    <a:pt x="27" y="36"/>
                  </a:cubicBezTo>
                  <a:cubicBezTo>
                    <a:pt x="27" y="32"/>
                    <a:pt x="27" y="29"/>
                    <a:pt x="27" y="25"/>
                  </a:cubicBezTo>
                  <a:close/>
                  <a:moveTo>
                    <a:pt x="340" y="144"/>
                  </a:moveTo>
                  <a:cubicBezTo>
                    <a:pt x="333" y="144"/>
                    <a:pt x="333" y="144"/>
                    <a:pt x="333" y="144"/>
                  </a:cubicBezTo>
                  <a:cubicBezTo>
                    <a:pt x="333" y="159"/>
                    <a:pt x="333" y="159"/>
                    <a:pt x="333" y="159"/>
                  </a:cubicBezTo>
                  <a:cubicBezTo>
                    <a:pt x="312" y="159"/>
                    <a:pt x="312" y="159"/>
                    <a:pt x="312" y="159"/>
                  </a:cubicBezTo>
                  <a:cubicBezTo>
                    <a:pt x="312" y="144"/>
                    <a:pt x="312" y="144"/>
                    <a:pt x="312" y="144"/>
                  </a:cubicBezTo>
                  <a:cubicBezTo>
                    <a:pt x="305" y="144"/>
                    <a:pt x="305" y="144"/>
                    <a:pt x="305" y="144"/>
                  </a:cubicBezTo>
                  <a:cubicBezTo>
                    <a:pt x="305" y="159"/>
                    <a:pt x="305" y="159"/>
                    <a:pt x="305" y="159"/>
                  </a:cubicBezTo>
                  <a:cubicBezTo>
                    <a:pt x="297" y="159"/>
                    <a:pt x="297" y="159"/>
                    <a:pt x="297" y="159"/>
                  </a:cubicBezTo>
                  <a:cubicBezTo>
                    <a:pt x="297" y="245"/>
                    <a:pt x="297" y="245"/>
                    <a:pt x="297" y="245"/>
                  </a:cubicBezTo>
                  <a:cubicBezTo>
                    <a:pt x="348" y="245"/>
                    <a:pt x="348" y="245"/>
                    <a:pt x="348" y="245"/>
                  </a:cubicBezTo>
                  <a:cubicBezTo>
                    <a:pt x="348" y="159"/>
                    <a:pt x="348" y="159"/>
                    <a:pt x="348" y="159"/>
                  </a:cubicBezTo>
                  <a:cubicBezTo>
                    <a:pt x="340" y="159"/>
                    <a:pt x="340" y="159"/>
                    <a:pt x="340" y="159"/>
                  </a:cubicBezTo>
                  <a:lnTo>
                    <a:pt x="340" y="144"/>
                  </a:lnTo>
                  <a:close/>
                  <a:moveTo>
                    <a:pt x="342" y="239"/>
                  </a:moveTo>
                  <a:cubicBezTo>
                    <a:pt x="326" y="239"/>
                    <a:pt x="326" y="239"/>
                    <a:pt x="326" y="239"/>
                  </a:cubicBezTo>
                  <a:cubicBezTo>
                    <a:pt x="326" y="202"/>
                    <a:pt x="326" y="202"/>
                    <a:pt x="326" y="202"/>
                  </a:cubicBezTo>
                  <a:cubicBezTo>
                    <a:pt x="319" y="202"/>
                    <a:pt x="319" y="202"/>
                    <a:pt x="319" y="202"/>
                  </a:cubicBezTo>
                  <a:cubicBezTo>
                    <a:pt x="319" y="239"/>
                    <a:pt x="319" y="239"/>
                    <a:pt x="319" y="239"/>
                  </a:cubicBezTo>
                  <a:cubicBezTo>
                    <a:pt x="303" y="239"/>
                    <a:pt x="303" y="239"/>
                    <a:pt x="303" y="239"/>
                  </a:cubicBezTo>
                  <a:cubicBezTo>
                    <a:pt x="303" y="165"/>
                    <a:pt x="303" y="165"/>
                    <a:pt x="303" y="165"/>
                  </a:cubicBezTo>
                  <a:cubicBezTo>
                    <a:pt x="342" y="165"/>
                    <a:pt x="342" y="165"/>
                    <a:pt x="342" y="165"/>
                  </a:cubicBezTo>
                  <a:lnTo>
                    <a:pt x="342" y="239"/>
                  </a:lnTo>
                  <a:close/>
                  <a:moveTo>
                    <a:pt x="174" y="242"/>
                  </a:moveTo>
                  <a:cubicBezTo>
                    <a:pt x="181" y="242"/>
                    <a:pt x="181" y="242"/>
                    <a:pt x="181" y="242"/>
                  </a:cubicBezTo>
                  <a:cubicBezTo>
                    <a:pt x="181" y="213"/>
                    <a:pt x="181" y="213"/>
                    <a:pt x="181" y="213"/>
                  </a:cubicBezTo>
                  <a:cubicBezTo>
                    <a:pt x="174" y="213"/>
                    <a:pt x="174" y="213"/>
                    <a:pt x="174" y="213"/>
                  </a:cubicBezTo>
                  <a:lnTo>
                    <a:pt x="174" y="242"/>
                  </a:lnTo>
                  <a:close/>
                  <a:moveTo>
                    <a:pt x="194" y="242"/>
                  </a:moveTo>
                  <a:cubicBezTo>
                    <a:pt x="200" y="242"/>
                    <a:pt x="200" y="242"/>
                    <a:pt x="200" y="242"/>
                  </a:cubicBezTo>
                  <a:cubicBezTo>
                    <a:pt x="200" y="213"/>
                    <a:pt x="200" y="213"/>
                    <a:pt x="200" y="213"/>
                  </a:cubicBezTo>
                  <a:cubicBezTo>
                    <a:pt x="194" y="213"/>
                    <a:pt x="194" y="213"/>
                    <a:pt x="194" y="213"/>
                  </a:cubicBezTo>
                  <a:lnTo>
                    <a:pt x="194" y="242"/>
                  </a:lnTo>
                  <a:close/>
                  <a:moveTo>
                    <a:pt x="227" y="143"/>
                  </a:moveTo>
                  <a:cubicBezTo>
                    <a:pt x="239" y="132"/>
                    <a:pt x="239" y="113"/>
                    <a:pt x="227" y="102"/>
                  </a:cubicBezTo>
                  <a:cubicBezTo>
                    <a:pt x="227" y="102"/>
                    <a:pt x="227" y="102"/>
                    <a:pt x="227" y="102"/>
                  </a:cubicBezTo>
                  <a:cubicBezTo>
                    <a:pt x="223" y="107"/>
                    <a:pt x="223" y="107"/>
                    <a:pt x="223" y="107"/>
                  </a:cubicBezTo>
                  <a:cubicBezTo>
                    <a:pt x="231" y="115"/>
                    <a:pt x="232" y="127"/>
                    <a:pt x="224" y="136"/>
                  </a:cubicBezTo>
                  <a:cubicBezTo>
                    <a:pt x="205" y="91"/>
                    <a:pt x="205" y="91"/>
                    <a:pt x="205" y="91"/>
                  </a:cubicBezTo>
                  <a:cubicBezTo>
                    <a:pt x="196" y="100"/>
                    <a:pt x="181" y="100"/>
                    <a:pt x="172" y="91"/>
                  </a:cubicBezTo>
                  <a:cubicBezTo>
                    <a:pt x="152" y="136"/>
                    <a:pt x="152" y="136"/>
                    <a:pt x="152" y="136"/>
                  </a:cubicBezTo>
                  <a:cubicBezTo>
                    <a:pt x="145" y="128"/>
                    <a:pt x="146" y="115"/>
                    <a:pt x="154" y="107"/>
                  </a:cubicBezTo>
                  <a:cubicBezTo>
                    <a:pt x="149" y="102"/>
                    <a:pt x="149" y="102"/>
                    <a:pt x="149" y="102"/>
                  </a:cubicBezTo>
                  <a:cubicBezTo>
                    <a:pt x="138" y="113"/>
                    <a:pt x="138" y="131"/>
                    <a:pt x="149" y="143"/>
                  </a:cubicBezTo>
                  <a:cubicBezTo>
                    <a:pt x="150" y="142"/>
                    <a:pt x="150" y="142"/>
                    <a:pt x="150" y="142"/>
                  </a:cubicBezTo>
                  <a:cubicBezTo>
                    <a:pt x="132" y="184"/>
                    <a:pt x="132" y="184"/>
                    <a:pt x="132" y="184"/>
                  </a:cubicBezTo>
                  <a:cubicBezTo>
                    <a:pt x="163" y="215"/>
                    <a:pt x="214" y="216"/>
                    <a:pt x="245" y="184"/>
                  </a:cubicBezTo>
                  <a:cubicBezTo>
                    <a:pt x="245" y="184"/>
                    <a:pt x="245" y="184"/>
                    <a:pt x="245" y="184"/>
                  </a:cubicBezTo>
                  <a:cubicBezTo>
                    <a:pt x="227" y="142"/>
                    <a:pt x="227" y="142"/>
                    <a:pt x="227" y="142"/>
                  </a:cubicBezTo>
                  <a:lnTo>
                    <a:pt x="227" y="143"/>
                  </a:lnTo>
                  <a:close/>
                  <a:moveTo>
                    <a:pt x="237" y="183"/>
                  </a:moveTo>
                  <a:cubicBezTo>
                    <a:pt x="209" y="208"/>
                    <a:pt x="167" y="208"/>
                    <a:pt x="139" y="183"/>
                  </a:cubicBezTo>
                  <a:cubicBezTo>
                    <a:pt x="175" y="101"/>
                    <a:pt x="175" y="101"/>
                    <a:pt x="175" y="101"/>
                  </a:cubicBezTo>
                  <a:cubicBezTo>
                    <a:pt x="183" y="106"/>
                    <a:pt x="194" y="106"/>
                    <a:pt x="202" y="101"/>
                  </a:cubicBezTo>
                  <a:lnTo>
                    <a:pt x="237" y="183"/>
                  </a:lnTo>
                  <a:close/>
                  <a:moveTo>
                    <a:pt x="323" y="139"/>
                  </a:moveTo>
                  <a:cubicBezTo>
                    <a:pt x="323" y="139"/>
                    <a:pt x="323" y="139"/>
                    <a:pt x="323" y="139"/>
                  </a:cubicBezTo>
                  <a:cubicBezTo>
                    <a:pt x="340" y="139"/>
                    <a:pt x="354" y="125"/>
                    <a:pt x="354" y="108"/>
                  </a:cubicBezTo>
                  <a:cubicBezTo>
                    <a:pt x="354" y="94"/>
                    <a:pt x="344" y="81"/>
                    <a:pt x="330" y="78"/>
                  </a:cubicBezTo>
                  <a:cubicBezTo>
                    <a:pt x="336" y="71"/>
                    <a:pt x="335" y="61"/>
                    <a:pt x="328" y="55"/>
                  </a:cubicBezTo>
                  <a:cubicBezTo>
                    <a:pt x="325" y="53"/>
                    <a:pt x="321" y="51"/>
                    <a:pt x="318" y="51"/>
                  </a:cubicBezTo>
                  <a:cubicBezTo>
                    <a:pt x="318" y="58"/>
                    <a:pt x="318" y="58"/>
                    <a:pt x="318" y="58"/>
                  </a:cubicBezTo>
                  <a:cubicBezTo>
                    <a:pt x="323" y="57"/>
                    <a:pt x="328" y="62"/>
                    <a:pt x="328" y="67"/>
                  </a:cubicBezTo>
                  <a:cubicBezTo>
                    <a:pt x="328" y="72"/>
                    <a:pt x="325" y="76"/>
                    <a:pt x="320" y="77"/>
                  </a:cubicBezTo>
                  <a:cubicBezTo>
                    <a:pt x="318" y="77"/>
                    <a:pt x="318" y="77"/>
                    <a:pt x="318" y="77"/>
                  </a:cubicBezTo>
                  <a:cubicBezTo>
                    <a:pt x="301" y="80"/>
                    <a:pt x="289" y="95"/>
                    <a:pt x="292" y="112"/>
                  </a:cubicBezTo>
                  <a:cubicBezTo>
                    <a:pt x="294" y="128"/>
                    <a:pt x="307" y="139"/>
                    <a:pt x="323" y="139"/>
                  </a:cubicBezTo>
                  <a:close/>
                  <a:moveTo>
                    <a:pt x="319" y="84"/>
                  </a:moveTo>
                  <a:cubicBezTo>
                    <a:pt x="319" y="84"/>
                    <a:pt x="319" y="84"/>
                    <a:pt x="319" y="84"/>
                  </a:cubicBezTo>
                  <a:cubicBezTo>
                    <a:pt x="320" y="84"/>
                    <a:pt x="320" y="83"/>
                    <a:pt x="321" y="83"/>
                  </a:cubicBezTo>
                  <a:cubicBezTo>
                    <a:pt x="323" y="83"/>
                    <a:pt x="323" y="83"/>
                    <a:pt x="323" y="83"/>
                  </a:cubicBezTo>
                  <a:cubicBezTo>
                    <a:pt x="336" y="83"/>
                    <a:pt x="348" y="94"/>
                    <a:pt x="348" y="108"/>
                  </a:cubicBezTo>
                  <a:cubicBezTo>
                    <a:pt x="348" y="122"/>
                    <a:pt x="337" y="133"/>
                    <a:pt x="323" y="133"/>
                  </a:cubicBezTo>
                  <a:cubicBezTo>
                    <a:pt x="310" y="133"/>
                    <a:pt x="298" y="122"/>
                    <a:pt x="298" y="108"/>
                  </a:cubicBezTo>
                  <a:cubicBezTo>
                    <a:pt x="298" y="96"/>
                    <a:pt x="307" y="86"/>
                    <a:pt x="319" y="84"/>
                  </a:cubicBezTo>
                  <a:close/>
                  <a:moveTo>
                    <a:pt x="148" y="69"/>
                  </a:moveTo>
                  <a:cubicBezTo>
                    <a:pt x="152" y="69"/>
                    <a:pt x="155" y="68"/>
                    <a:pt x="158" y="66"/>
                  </a:cubicBezTo>
                  <a:cubicBezTo>
                    <a:pt x="163" y="82"/>
                    <a:pt x="180" y="92"/>
                    <a:pt x="196" y="88"/>
                  </a:cubicBezTo>
                  <a:cubicBezTo>
                    <a:pt x="207" y="85"/>
                    <a:pt x="216" y="77"/>
                    <a:pt x="218" y="66"/>
                  </a:cubicBezTo>
                  <a:cubicBezTo>
                    <a:pt x="225" y="71"/>
                    <a:pt x="235" y="70"/>
                    <a:pt x="241" y="64"/>
                  </a:cubicBezTo>
                  <a:cubicBezTo>
                    <a:pt x="244" y="61"/>
                    <a:pt x="245" y="57"/>
                    <a:pt x="245" y="53"/>
                  </a:cubicBezTo>
                  <a:cubicBezTo>
                    <a:pt x="239" y="53"/>
                    <a:pt x="239" y="53"/>
                    <a:pt x="239" y="53"/>
                  </a:cubicBezTo>
                  <a:cubicBezTo>
                    <a:pt x="239" y="59"/>
                    <a:pt x="234" y="63"/>
                    <a:pt x="229" y="63"/>
                  </a:cubicBezTo>
                  <a:cubicBezTo>
                    <a:pt x="229" y="63"/>
                    <a:pt x="229" y="63"/>
                    <a:pt x="229" y="63"/>
                  </a:cubicBezTo>
                  <a:cubicBezTo>
                    <a:pt x="224" y="63"/>
                    <a:pt x="220" y="60"/>
                    <a:pt x="219" y="55"/>
                  </a:cubicBezTo>
                  <a:cubicBezTo>
                    <a:pt x="219" y="54"/>
                    <a:pt x="219" y="54"/>
                    <a:pt x="219" y="54"/>
                  </a:cubicBezTo>
                  <a:cubicBezTo>
                    <a:pt x="219" y="53"/>
                    <a:pt x="219" y="53"/>
                    <a:pt x="219" y="53"/>
                  </a:cubicBezTo>
                  <a:cubicBezTo>
                    <a:pt x="217" y="36"/>
                    <a:pt x="201" y="25"/>
                    <a:pt x="184" y="28"/>
                  </a:cubicBezTo>
                  <a:cubicBezTo>
                    <a:pt x="171" y="30"/>
                    <a:pt x="160" y="40"/>
                    <a:pt x="158" y="53"/>
                  </a:cubicBezTo>
                  <a:cubicBezTo>
                    <a:pt x="158" y="54"/>
                    <a:pt x="158" y="54"/>
                    <a:pt x="158" y="55"/>
                  </a:cubicBezTo>
                  <a:cubicBezTo>
                    <a:pt x="157" y="60"/>
                    <a:pt x="152" y="64"/>
                    <a:pt x="147" y="63"/>
                  </a:cubicBezTo>
                  <a:cubicBezTo>
                    <a:pt x="142" y="62"/>
                    <a:pt x="139" y="58"/>
                    <a:pt x="139" y="53"/>
                  </a:cubicBezTo>
                  <a:cubicBezTo>
                    <a:pt x="132" y="53"/>
                    <a:pt x="132" y="53"/>
                    <a:pt x="132" y="53"/>
                  </a:cubicBezTo>
                  <a:cubicBezTo>
                    <a:pt x="132" y="62"/>
                    <a:pt x="139" y="69"/>
                    <a:pt x="148" y="69"/>
                  </a:cubicBezTo>
                  <a:close/>
                  <a:moveTo>
                    <a:pt x="164" y="56"/>
                  </a:moveTo>
                  <a:cubicBezTo>
                    <a:pt x="164" y="55"/>
                    <a:pt x="164" y="55"/>
                    <a:pt x="164" y="55"/>
                  </a:cubicBezTo>
                  <a:cubicBezTo>
                    <a:pt x="166" y="41"/>
                    <a:pt x="178" y="32"/>
                    <a:pt x="192" y="34"/>
                  </a:cubicBezTo>
                  <a:cubicBezTo>
                    <a:pt x="202" y="35"/>
                    <a:pt x="211" y="44"/>
                    <a:pt x="212" y="54"/>
                  </a:cubicBezTo>
                  <a:cubicBezTo>
                    <a:pt x="213" y="55"/>
                    <a:pt x="213" y="56"/>
                    <a:pt x="213" y="56"/>
                  </a:cubicBezTo>
                  <a:cubicBezTo>
                    <a:pt x="213" y="58"/>
                    <a:pt x="213" y="58"/>
                    <a:pt x="213" y="58"/>
                  </a:cubicBezTo>
                  <a:cubicBezTo>
                    <a:pt x="213" y="72"/>
                    <a:pt x="202" y="83"/>
                    <a:pt x="188" y="83"/>
                  </a:cubicBezTo>
                  <a:cubicBezTo>
                    <a:pt x="175" y="83"/>
                    <a:pt x="164" y="72"/>
                    <a:pt x="164" y="58"/>
                  </a:cubicBezTo>
                  <a:lnTo>
                    <a:pt x="164" y="56"/>
                  </a:lnTo>
                  <a:close/>
                  <a:moveTo>
                    <a:pt x="81" y="78"/>
                  </a:moveTo>
                  <a:cubicBezTo>
                    <a:pt x="96" y="92"/>
                    <a:pt x="96" y="116"/>
                    <a:pt x="81" y="130"/>
                  </a:cubicBezTo>
                  <a:cubicBezTo>
                    <a:pt x="86" y="135"/>
                    <a:pt x="86" y="135"/>
                    <a:pt x="86" y="135"/>
                  </a:cubicBezTo>
                  <a:cubicBezTo>
                    <a:pt x="103" y="118"/>
                    <a:pt x="103" y="90"/>
                    <a:pt x="86" y="73"/>
                  </a:cubicBezTo>
                  <a:lnTo>
                    <a:pt x="81" y="7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aphicFrame>
        <p:nvGraphicFramePr>
          <p:cNvPr id="193" name="shp0019">
            <a:extLst>
              <a:ext uri="{FF2B5EF4-FFF2-40B4-BE49-F238E27FC236}">
                <a16:creationId xmlns:a16="http://schemas.microsoft.com/office/drawing/2014/main" id="{5B7AA91B-68D6-4F99-8776-280225D2ED86}"/>
              </a:ext>
            </a:extLst>
          </p:cNvPr>
          <p:cNvGraphicFramePr/>
          <p:nvPr/>
        </p:nvGraphicFramePr>
        <p:xfrm>
          <a:off x="1903774" y="3644844"/>
          <a:ext cx="3163249" cy="1783445"/>
        </p:xfrm>
        <a:graphic>
          <a:graphicData uri="http://schemas.openxmlformats.org/drawingml/2006/chart">
            <c:chart xmlns:c="http://schemas.openxmlformats.org/drawingml/2006/chart" xmlns:r="http://schemas.openxmlformats.org/officeDocument/2006/relationships" r:id="rId26"/>
          </a:graphicData>
        </a:graphic>
      </p:graphicFrame>
      <p:sp>
        <p:nvSpPr>
          <p:cNvPr id="194" name="shp0020">
            <a:extLst>
              <a:ext uri="{FF2B5EF4-FFF2-40B4-BE49-F238E27FC236}">
                <a16:creationId xmlns:a16="http://schemas.microsoft.com/office/drawing/2014/main" id="{03AC0894-7CFE-4F6D-BC31-0FCACA96D71C}"/>
              </a:ext>
            </a:extLst>
          </p:cNvPr>
          <p:cNvSpPr txBox="1"/>
          <p:nvPr/>
        </p:nvSpPr>
        <p:spPr>
          <a:xfrm>
            <a:off x="2066731" y="3677046"/>
            <a:ext cx="3003834"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DE PERSONNES AU FOYER</a:t>
            </a:r>
          </a:p>
        </p:txBody>
      </p:sp>
      <p:cxnSp>
        <p:nvCxnSpPr>
          <p:cNvPr id="195" name="shp0021">
            <a:extLst>
              <a:ext uri="{FF2B5EF4-FFF2-40B4-BE49-F238E27FC236}">
                <a16:creationId xmlns:a16="http://schemas.microsoft.com/office/drawing/2014/main" id="{27DF8B78-A416-4294-8D17-435BAA3FDD3C}"/>
              </a:ext>
            </a:extLst>
          </p:cNvPr>
          <p:cNvCxnSpPr>
            <a:cxnSpLocks/>
          </p:cNvCxnSpPr>
          <p:nvPr/>
        </p:nvCxnSpPr>
        <p:spPr>
          <a:xfrm>
            <a:off x="2066730"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6" name="shp0022">
            <a:extLst>
              <a:ext uri="{FF2B5EF4-FFF2-40B4-BE49-F238E27FC236}">
                <a16:creationId xmlns:a16="http://schemas.microsoft.com/office/drawing/2014/main" id="{2F14FF79-E52B-4BD2-BD4A-8738078ABFC7}"/>
              </a:ext>
            </a:extLst>
          </p:cNvPr>
          <p:cNvCxnSpPr>
            <a:cxnSpLocks/>
          </p:cNvCxnSpPr>
          <p:nvPr/>
        </p:nvCxnSpPr>
        <p:spPr>
          <a:xfrm>
            <a:off x="2066730"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7" name="shp0023">
            <a:extLst>
              <a:ext uri="{FF2B5EF4-FFF2-40B4-BE49-F238E27FC236}">
                <a16:creationId xmlns:a16="http://schemas.microsoft.com/office/drawing/2014/main" id="{5FC1CAD9-E735-43AD-844A-B22E59F5D018}"/>
              </a:ext>
            </a:extLst>
          </p:cNvPr>
          <p:cNvGrpSpPr/>
          <p:nvPr/>
        </p:nvGrpSpPr>
        <p:grpSpPr>
          <a:xfrm>
            <a:off x="2232938" y="5068367"/>
            <a:ext cx="261382" cy="252618"/>
            <a:chOff x="545363" y="5036955"/>
            <a:chExt cx="261840" cy="253060"/>
          </a:xfrm>
        </p:grpSpPr>
        <p:sp>
          <p:nvSpPr>
            <p:cNvPr id="198" name="Freeform 18">
              <a:extLst>
                <a:ext uri="{FF2B5EF4-FFF2-40B4-BE49-F238E27FC236}">
                  <a16:creationId xmlns:a16="http://schemas.microsoft.com/office/drawing/2014/main" id="{0A0540F4-AC25-4C70-BAC6-BB39D5DEB5FB}"/>
                </a:ext>
              </a:extLst>
            </p:cNvPr>
            <p:cNvSpPr>
              <a:spLocks noEditPoints="1"/>
            </p:cNvSpPr>
            <p:nvPr/>
          </p:nvSpPr>
          <p:spPr bwMode="auto">
            <a:xfrm>
              <a:off x="545363" y="5036955"/>
              <a:ext cx="153773" cy="253060"/>
            </a:xfrm>
            <a:custGeom>
              <a:avLst/>
              <a:gdLst>
                <a:gd name="T0" fmla="*/ 91 w 114"/>
                <a:gd name="T1" fmla="*/ 185 h 185"/>
                <a:gd name="T2" fmla="*/ 91 w 114"/>
                <a:gd name="T3" fmla="*/ 170 h 185"/>
                <a:gd name="T4" fmla="*/ 114 w 114"/>
                <a:gd name="T5" fmla="*/ 170 h 185"/>
                <a:gd name="T6" fmla="*/ 114 w 114"/>
                <a:gd name="T7" fmla="*/ 85 h 185"/>
                <a:gd name="T8" fmla="*/ 85 w 114"/>
                <a:gd name="T9" fmla="*/ 56 h 185"/>
                <a:gd name="T10" fmla="*/ 78 w 114"/>
                <a:gd name="T11" fmla="*/ 56 h 185"/>
                <a:gd name="T12" fmla="*/ 89 w 114"/>
                <a:gd name="T13" fmla="*/ 32 h 185"/>
                <a:gd name="T14" fmla="*/ 57 w 114"/>
                <a:gd name="T15" fmla="*/ 0 h 185"/>
                <a:gd name="T16" fmla="*/ 25 w 114"/>
                <a:gd name="T17" fmla="*/ 32 h 185"/>
                <a:gd name="T18" fmla="*/ 35 w 114"/>
                <a:gd name="T19" fmla="*/ 56 h 185"/>
                <a:gd name="T20" fmla="*/ 29 w 114"/>
                <a:gd name="T21" fmla="*/ 56 h 185"/>
                <a:gd name="T22" fmla="*/ 0 w 114"/>
                <a:gd name="T23" fmla="*/ 85 h 185"/>
                <a:gd name="T24" fmla="*/ 0 w 114"/>
                <a:gd name="T25" fmla="*/ 170 h 185"/>
                <a:gd name="T26" fmla="*/ 23 w 114"/>
                <a:gd name="T27" fmla="*/ 170 h 185"/>
                <a:gd name="T28" fmla="*/ 23 w 114"/>
                <a:gd name="T29" fmla="*/ 185 h 185"/>
                <a:gd name="T30" fmla="*/ 91 w 114"/>
                <a:gd name="T31" fmla="*/ 185 h 185"/>
                <a:gd name="T32" fmla="*/ 33 w 114"/>
                <a:gd name="T33" fmla="*/ 32 h 185"/>
                <a:gd name="T34" fmla="*/ 57 w 114"/>
                <a:gd name="T35" fmla="*/ 8 h 185"/>
                <a:gd name="T36" fmla="*/ 81 w 114"/>
                <a:gd name="T37" fmla="*/ 32 h 185"/>
                <a:gd name="T38" fmla="*/ 57 w 114"/>
                <a:gd name="T39" fmla="*/ 56 h 185"/>
                <a:gd name="T40" fmla="*/ 33 w 114"/>
                <a:gd name="T41" fmla="*/ 32 h 185"/>
                <a:gd name="T42" fmla="*/ 8 w 114"/>
                <a:gd name="T43" fmla="*/ 162 h 185"/>
                <a:gd name="T44" fmla="*/ 8 w 114"/>
                <a:gd name="T45" fmla="*/ 85 h 185"/>
                <a:gd name="T46" fmla="*/ 29 w 114"/>
                <a:gd name="T47" fmla="*/ 64 h 185"/>
                <a:gd name="T48" fmla="*/ 57 w 114"/>
                <a:gd name="T49" fmla="*/ 64 h 185"/>
                <a:gd name="T50" fmla="*/ 85 w 114"/>
                <a:gd name="T51" fmla="*/ 64 h 185"/>
                <a:gd name="T52" fmla="*/ 106 w 114"/>
                <a:gd name="T53" fmla="*/ 85 h 185"/>
                <a:gd name="T54" fmla="*/ 106 w 114"/>
                <a:gd name="T55" fmla="*/ 162 h 185"/>
                <a:gd name="T56" fmla="*/ 91 w 114"/>
                <a:gd name="T57" fmla="*/ 162 h 185"/>
                <a:gd name="T58" fmla="*/ 91 w 114"/>
                <a:gd name="T59" fmla="*/ 93 h 185"/>
                <a:gd name="T60" fmla="*/ 83 w 114"/>
                <a:gd name="T61" fmla="*/ 93 h 185"/>
                <a:gd name="T62" fmla="*/ 83 w 114"/>
                <a:gd name="T63" fmla="*/ 177 h 185"/>
                <a:gd name="T64" fmla="*/ 31 w 114"/>
                <a:gd name="T65" fmla="*/ 177 h 185"/>
                <a:gd name="T66" fmla="*/ 31 w 114"/>
                <a:gd name="T67" fmla="*/ 93 h 185"/>
                <a:gd name="T68" fmla="*/ 23 w 114"/>
                <a:gd name="T69" fmla="*/ 93 h 185"/>
                <a:gd name="T70" fmla="*/ 23 w 114"/>
                <a:gd name="T71" fmla="*/ 162 h 185"/>
                <a:gd name="T72" fmla="*/ 8 w 114"/>
                <a:gd name="T73"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85">
                  <a:moveTo>
                    <a:pt x="91" y="185"/>
                  </a:moveTo>
                  <a:cubicBezTo>
                    <a:pt x="91" y="170"/>
                    <a:pt x="91" y="170"/>
                    <a:pt x="91" y="170"/>
                  </a:cubicBezTo>
                  <a:cubicBezTo>
                    <a:pt x="114" y="170"/>
                    <a:pt x="114" y="170"/>
                    <a:pt x="114" y="170"/>
                  </a:cubicBezTo>
                  <a:cubicBezTo>
                    <a:pt x="114" y="85"/>
                    <a:pt x="114" y="85"/>
                    <a:pt x="114" y="85"/>
                  </a:cubicBezTo>
                  <a:cubicBezTo>
                    <a:pt x="114" y="69"/>
                    <a:pt x="101" y="56"/>
                    <a:pt x="85" y="56"/>
                  </a:cubicBezTo>
                  <a:cubicBezTo>
                    <a:pt x="78" y="56"/>
                    <a:pt x="78" y="56"/>
                    <a:pt x="78" y="56"/>
                  </a:cubicBezTo>
                  <a:cubicBezTo>
                    <a:pt x="85" y="50"/>
                    <a:pt x="89" y="42"/>
                    <a:pt x="89" y="32"/>
                  </a:cubicBezTo>
                  <a:cubicBezTo>
                    <a:pt x="89" y="14"/>
                    <a:pt x="75" y="0"/>
                    <a:pt x="57" y="0"/>
                  </a:cubicBezTo>
                  <a:cubicBezTo>
                    <a:pt x="39" y="0"/>
                    <a:pt x="25" y="14"/>
                    <a:pt x="25" y="32"/>
                  </a:cubicBezTo>
                  <a:cubicBezTo>
                    <a:pt x="25" y="42"/>
                    <a:pt x="29" y="50"/>
                    <a:pt x="35"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lnTo>
                    <a:pt x="91" y="185"/>
                  </a:ln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8" y="162"/>
                  </a:moveTo>
                  <a:cubicBezTo>
                    <a:pt x="8" y="85"/>
                    <a:pt x="8" y="85"/>
                    <a:pt x="8" y="85"/>
                  </a:cubicBezTo>
                  <a:cubicBezTo>
                    <a:pt x="8" y="74"/>
                    <a:pt x="17" y="64"/>
                    <a:pt x="29" y="64"/>
                  </a:cubicBezTo>
                  <a:cubicBezTo>
                    <a:pt x="57" y="64"/>
                    <a:pt x="57" y="64"/>
                    <a:pt x="57" y="64"/>
                  </a:cubicBezTo>
                  <a:cubicBezTo>
                    <a:pt x="85" y="64"/>
                    <a:pt x="85" y="64"/>
                    <a:pt x="85" y="64"/>
                  </a:cubicBezTo>
                  <a:cubicBezTo>
                    <a:pt x="97" y="64"/>
                    <a:pt x="106" y="74"/>
                    <a:pt x="106" y="85"/>
                  </a:cubicBezTo>
                  <a:cubicBezTo>
                    <a:pt x="106" y="162"/>
                    <a:pt x="106" y="162"/>
                    <a:pt x="106" y="162"/>
                  </a:cubicBez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lnTo>
                    <a:pt x="8"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9" name="ZoneTexte 198">
              <a:extLst>
                <a:ext uri="{FF2B5EF4-FFF2-40B4-BE49-F238E27FC236}">
                  <a16:creationId xmlns:a16="http://schemas.microsoft.com/office/drawing/2014/main" id="{63CB2511-490A-48A2-949C-C2E37195E005}"/>
                </a:ext>
              </a:extLst>
            </p:cNvPr>
            <p:cNvSpPr txBox="1"/>
            <p:nvPr/>
          </p:nvSpPr>
          <p:spPr>
            <a:xfrm>
              <a:off x="736671"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grpSp>
      <p:grpSp>
        <p:nvGrpSpPr>
          <p:cNvPr id="200" name="shp0024">
            <a:extLst>
              <a:ext uri="{FF2B5EF4-FFF2-40B4-BE49-F238E27FC236}">
                <a16:creationId xmlns:a16="http://schemas.microsoft.com/office/drawing/2014/main" id="{AD280D1F-798F-44ED-B667-1CE2396F49AE}"/>
              </a:ext>
            </a:extLst>
          </p:cNvPr>
          <p:cNvGrpSpPr/>
          <p:nvPr/>
        </p:nvGrpSpPr>
        <p:grpSpPr>
          <a:xfrm>
            <a:off x="2952057" y="5068367"/>
            <a:ext cx="428737" cy="252618"/>
            <a:chOff x="1265741" y="5036955"/>
            <a:chExt cx="429488" cy="253060"/>
          </a:xfrm>
        </p:grpSpPr>
        <p:sp>
          <p:nvSpPr>
            <p:cNvPr id="201" name="Freeform 19">
              <a:extLst>
                <a:ext uri="{FF2B5EF4-FFF2-40B4-BE49-F238E27FC236}">
                  <a16:creationId xmlns:a16="http://schemas.microsoft.com/office/drawing/2014/main" id="{88162087-4210-49B9-A375-145443E2917B}"/>
                </a:ext>
              </a:extLst>
            </p:cNvPr>
            <p:cNvSpPr>
              <a:spLocks noEditPoints="1"/>
            </p:cNvSpPr>
            <p:nvPr/>
          </p:nvSpPr>
          <p:spPr bwMode="auto">
            <a:xfrm>
              <a:off x="1265741" y="5036955"/>
              <a:ext cx="318443" cy="253060"/>
            </a:xfrm>
            <a:custGeom>
              <a:avLst/>
              <a:gdLst>
                <a:gd name="T0" fmla="*/ 199 w 235"/>
                <a:gd name="T1" fmla="*/ 57 h 185"/>
                <a:gd name="T2" fmla="*/ 177 w 235"/>
                <a:gd name="T3" fmla="*/ 0 h 185"/>
                <a:gd name="T4" fmla="*/ 156 w 235"/>
                <a:gd name="T5" fmla="*/ 57 h 185"/>
                <a:gd name="T6" fmla="*/ 120 w 235"/>
                <a:gd name="T7" fmla="*/ 86 h 185"/>
                <a:gd name="T8" fmla="*/ 143 w 235"/>
                <a:gd name="T9" fmla="*/ 170 h 185"/>
                <a:gd name="T10" fmla="*/ 212 w 235"/>
                <a:gd name="T11" fmla="*/ 185 h 185"/>
                <a:gd name="T12" fmla="*/ 235 w 235"/>
                <a:gd name="T13" fmla="*/ 170 h 185"/>
                <a:gd name="T14" fmla="*/ 206 w 235"/>
                <a:gd name="T15" fmla="*/ 57 h 185"/>
                <a:gd name="T16" fmla="*/ 177 w 235"/>
                <a:gd name="T17" fmla="*/ 8 h 185"/>
                <a:gd name="T18" fmla="*/ 177 w 235"/>
                <a:gd name="T19" fmla="*/ 57 h 185"/>
                <a:gd name="T20" fmla="*/ 226 w 235"/>
                <a:gd name="T21" fmla="*/ 162 h 185"/>
                <a:gd name="T22" fmla="*/ 212 w 235"/>
                <a:gd name="T23" fmla="*/ 94 h 185"/>
                <a:gd name="T24" fmla="*/ 203 w 235"/>
                <a:gd name="T25" fmla="*/ 177 h 185"/>
                <a:gd name="T26" fmla="*/ 151 w 235"/>
                <a:gd name="T27" fmla="*/ 94 h 185"/>
                <a:gd name="T28" fmla="*/ 143 w 235"/>
                <a:gd name="T29" fmla="*/ 162 h 185"/>
                <a:gd name="T30" fmla="*/ 128 w 235"/>
                <a:gd name="T31" fmla="*/ 86 h 185"/>
                <a:gd name="T32" fmla="*/ 206 w 235"/>
                <a:gd name="T33" fmla="*/ 65 h 185"/>
                <a:gd name="T34" fmla="*/ 226 w 235"/>
                <a:gd name="T35" fmla="*/ 162 h 185"/>
                <a:gd name="T36" fmla="*/ 79 w 235"/>
                <a:gd name="T37" fmla="*/ 56 h 185"/>
                <a:gd name="T38" fmla="*/ 57 w 235"/>
                <a:gd name="T39" fmla="*/ 0 h 185"/>
                <a:gd name="T40" fmla="*/ 36 w 235"/>
                <a:gd name="T41" fmla="*/ 56 h 185"/>
                <a:gd name="T42" fmla="*/ 0 w 235"/>
                <a:gd name="T43" fmla="*/ 85 h 185"/>
                <a:gd name="T44" fmla="*/ 23 w 235"/>
                <a:gd name="T45" fmla="*/ 170 h 185"/>
                <a:gd name="T46" fmla="*/ 91 w 235"/>
                <a:gd name="T47" fmla="*/ 185 h 185"/>
                <a:gd name="T48" fmla="*/ 114 w 235"/>
                <a:gd name="T49" fmla="*/ 170 h 185"/>
                <a:gd name="T50" fmla="*/ 85 w 235"/>
                <a:gd name="T51" fmla="*/ 56 h 185"/>
                <a:gd name="T52" fmla="*/ 57 w 235"/>
                <a:gd name="T53" fmla="*/ 8 h 185"/>
                <a:gd name="T54" fmla="*/ 57 w 235"/>
                <a:gd name="T55" fmla="*/ 56 h 185"/>
                <a:gd name="T56" fmla="*/ 106 w 235"/>
                <a:gd name="T57" fmla="*/ 162 h 185"/>
                <a:gd name="T58" fmla="*/ 91 w 235"/>
                <a:gd name="T59" fmla="*/ 93 h 185"/>
                <a:gd name="T60" fmla="*/ 83 w 235"/>
                <a:gd name="T61" fmla="*/ 177 h 185"/>
                <a:gd name="T62" fmla="*/ 31 w 235"/>
                <a:gd name="T63" fmla="*/ 93 h 185"/>
                <a:gd name="T64" fmla="*/ 23 w 235"/>
                <a:gd name="T65" fmla="*/ 162 h 185"/>
                <a:gd name="T66" fmla="*/ 8 w 235"/>
                <a:gd name="T67" fmla="*/ 85 h 185"/>
                <a:gd name="T68" fmla="*/ 85 w 235"/>
                <a:gd name="T69" fmla="*/ 64 h 185"/>
                <a:gd name="T70" fmla="*/ 106 w 235"/>
                <a:gd name="T7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85">
                  <a:moveTo>
                    <a:pt x="206" y="57"/>
                  </a:moveTo>
                  <a:cubicBezTo>
                    <a:pt x="199" y="57"/>
                    <a:pt x="199" y="57"/>
                    <a:pt x="199" y="57"/>
                  </a:cubicBezTo>
                  <a:cubicBezTo>
                    <a:pt x="205" y="51"/>
                    <a:pt x="210" y="42"/>
                    <a:pt x="210" y="32"/>
                  </a:cubicBezTo>
                  <a:cubicBezTo>
                    <a:pt x="210" y="15"/>
                    <a:pt x="195" y="0"/>
                    <a:pt x="177" y="0"/>
                  </a:cubicBezTo>
                  <a:cubicBezTo>
                    <a:pt x="160" y="0"/>
                    <a:pt x="145" y="15"/>
                    <a:pt x="145" y="32"/>
                  </a:cubicBezTo>
                  <a:cubicBezTo>
                    <a:pt x="145" y="42"/>
                    <a:pt x="149" y="51"/>
                    <a:pt x="156" y="57"/>
                  </a:cubicBezTo>
                  <a:cubicBezTo>
                    <a:pt x="149" y="57"/>
                    <a:pt x="149" y="57"/>
                    <a:pt x="149" y="57"/>
                  </a:cubicBezTo>
                  <a:cubicBezTo>
                    <a:pt x="133" y="57"/>
                    <a:pt x="120" y="70"/>
                    <a:pt x="120" y="86"/>
                  </a:cubicBezTo>
                  <a:cubicBezTo>
                    <a:pt x="120" y="170"/>
                    <a:pt x="120" y="170"/>
                    <a:pt x="120" y="170"/>
                  </a:cubicBezTo>
                  <a:cubicBezTo>
                    <a:pt x="143" y="170"/>
                    <a:pt x="143" y="170"/>
                    <a:pt x="143" y="170"/>
                  </a:cubicBezTo>
                  <a:cubicBezTo>
                    <a:pt x="143" y="185"/>
                    <a:pt x="143" y="185"/>
                    <a:pt x="143" y="185"/>
                  </a:cubicBezTo>
                  <a:cubicBezTo>
                    <a:pt x="212" y="185"/>
                    <a:pt x="212" y="185"/>
                    <a:pt x="212" y="185"/>
                  </a:cubicBezTo>
                  <a:cubicBezTo>
                    <a:pt x="212" y="170"/>
                    <a:pt x="212" y="170"/>
                    <a:pt x="212" y="170"/>
                  </a:cubicBezTo>
                  <a:cubicBezTo>
                    <a:pt x="235" y="170"/>
                    <a:pt x="235" y="170"/>
                    <a:pt x="235" y="170"/>
                  </a:cubicBezTo>
                  <a:cubicBezTo>
                    <a:pt x="235" y="86"/>
                    <a:pt x="235" y="86"/>
                    <a:pt x="235" y="86"/>
                  </a:cubicBezTo>
                  <a:cubicBezTo>
                    <a:pt x="235" y="70"/>
                    <a:pt x="222" y="57"/>
                    <a:pt x="206" y="57"/>
                  </a:cubicBezTo>
                  <a:close/>
                  <a:moveTo>
                    <a:pt x="153" y="32"/>
                  </a:moveTo>
                  <a:cubicBezTo>
                    <a:pt x="153" y="19"/>
                    <a:pt x="164" y="8"/>
                    <a:pt x="177" y="8"/>
                  </a:cubicBezTo>
                  <a:cubicBezTo>
                    <a:pt x="191" y="8"/>
                    <a:pt x="201" y="19"/>
                    <a:pt x="201" y="32"/>
                  </a:cubicBezTo>
                  <a:cubicBezTo>
                    <a:pt x="201" y="46"/>
                    <a:pt x="191" y="57"/>
                    <a:pt x="177" y="57"/>
                  </a:cubicBezTo>
                  <a:cubicBezTo>
                    <a:pt x="164" y="57"/>
                    <a:pt x="153" y="46"/>
                    <a:pt x="153" y="32"/>
                  </a:cubicBezTo>
                  <a:close/>
                  <a:moveTo>
                    <a:pt x="226" y="162"/>
                  </a:moveTo>
                  <a:cubicBezTo>
                    <a:pt x="212" y="162"/>
                    <a:pt x="212" y="162"/>
                    <a:pt x="212" y="162"/>
                  </a:cubicBezTo>
                  <a:cubicBezTo>
                    <a:pt x="212" y="94"/>
                    <a:pt x="212" y="94"/>
                    <a:pt x="212" y="94"/>
                  </a:cubicBezTo>
                  <a:cubicBezTo>
                    <a:pt x="203" y="94"/>
                    <a:pt x="203" y="94"/>
                    <a:pt x="203" y="94"/>
                  </a:cubicBezTo>
                  <a:cubicBezTo>
                    <a:pt x="203" y="177"/>
                    <a:pt x="203" y="177"/>
                    <a:pt x="203" y="177"/>
                  </a:cubicBezTo>
                  <a:cubicBezTo>
                    <a:pt x="151" y="177"/>
                    <a:pt x="151" y="177"/>
                    <a:pt x="151" y="177"/>
                  </a:cubicBezTo>
                  <a:cubicBezTo>
                    <a:pt x="151" y="94"/>
                    <a:pt x="151" y="94"/>
                    <a:pt x="151" y="94"/>
                  </a:cubicBezTo>
                  <a:cubicBezTo>
                    <a:pt x="143" y="94"/>
                    <a:pt x="143" y="94"/>
                    <a:pt x="143" y="94"/>
                  </a:cubicBezTo>
                  <a:cubicBezTo>
                    <a:pt x="143" y="162"/>
                    <a:pt x="143" y="162"/>
                    <a:pt x="143" y="162"/>
                  </a:cubicBezTo>
                  <a:cubicBezTo>
                    <a:pt x="128" y="162"/>
                    <a:pt x="128" y="162"/>
                    <a:pt x="128" y="162"/>
                  </a:cubicBezTo>
                  <a:cubicBezTo>
                    <a:pt x="128" y="86"/>
                    <a:pt x="128" y="86"/>
                    <a:pt x="128" y="86"/>
                  </a:cubicBezTo>
                  <a:cubicBezTo>
                    <a:pt x="128" y="74"/>
                    <a:pt x="138" y="65"/>
                    <a:pt x="149" y="65"/>
                  </a:cubicBezTo>
                  <a:cubicBezTo>
                    <a:pt x="206" y="65"/>
                    <a:pt x="206" y="65"/>
                    <a:pt x="206" y="65"/>
                  </a:cubicBezTo>
                  <a:cubicBezTo>
                    <a:pt x="217" y="65"/>
                    <a:pt x="226" y="74"/>
                    <a:pt x="226" y="86"/>
                  </a:cubicBezTo>
                  <a:lnTo>
                    <a:pt x="226" y="162"/>
                  </a:lnTo>
                  <a:close/>
                  <a:moveTo>
                    <a:pt x="85" y="56"/>
                  </a:moveTo>
                  <a:cubicBezTo>
                    <a:pt x="79" y="56"/>
                    <a:pt x="79" y="56"/>
                    <a:pt x="79" y="56"/>
                  </a:cubicBezTo>
                  <a:cubicBezTo>
                    <a:pt x="85" y="50"/>
                    <a:pt x="89" y="42"/>
                    <a:pt x="89" y="32"/>
                  </a:cubicBezTo>
                  <a:cubicBezTo>
                    <a:pt x="89" y="14"/>
                    <a:pt x="75" y="0"/>
                    <a:pt x="57" y="0"/>
                  </a:cubicBezTo>
                  <a:cubicBezTo>
                    <a:pt x="39" y="0"/>
                    <a:pt x="25" y="14"/>
                    <a:pt x="25" y="32"/>
                  </a:cubicBezTo>
                  <a:cubicBezTo>
                    <a:pt x="25" y="42"/>
                    <a:pt x="29" y="50"/>
                    <a:pt x="36"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cubicBezTo>
                    <a:pt x="91" y="185"/>
                    <a:pt x="91" y="185"/>
                    <a:pt x="91" y="185"/>
                  </a:cubicBezTo>
                  <a:cubicBezTo>
                    <a:pt x="91" y="170"/>
                    <a:pt x="91" y="170"/>
                    <a:pt x="91" y="170"/>
                  </a:cubicBezTo>
                  <a:cubicBezTo>
                    <a:pt x="114" y="170"/>
                    <a:pt x="114" y="170"/>
                    <a:pt x="114" y="170"/>
                  </a:cubicBezTo>
                  <a:cubicBezTo>
                    <a:pt x="114" y="85"/>
                    <a:pt x="114" y="85"/>
                    <a:pt x="114" y="85"/>
                  </a:cubicBezTo>
                  <a:cubicBezTo>
                    <a:pt x="114" y="69"/>
                    <a:pt x="101" y="56"/>
                    <a:pt x="85" y="56"/>
                  </a:cubicBez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106" y="162"/>
                  </a:move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cubicBezTo>
                    <a:pt x="8" y="162"/>
                    <a:pt x="8" y="162"/>
                    <a:pt x="8" y="162"/>
                  </a:cubicBezTo>
                  <a:cubicBezTo>
                    <a:pt x="8" y="85"/>
                    <a:pt x="8" y="85"/>
                    <a:pt x="8" y="85"/>
                  </a:cubicBezTo>
                  <a:cubicBezTo>
                    <a:pt x="8" y="74"/>
                    <a:pt x="17" y="64"/>
                    <a:pt x="29" y="64"/>
                  </a:cubicBezTo>
                  <a:cubicBezTo>
                    <a:pt x="85" y="64"/>
                    <a:pt x="85" y="64"/>
                    <a:pt x="85" y="64"/>
                  </a:cubicBezTo>
                  <a:cubicBezTo>
                    <a:pt x="97" y="64"/>
                    <a:pt x="106" y="74"/>
                    <a:pt x="106" y="85"/>
                  </a:cubicBezTo>
                  <a:lnTo>
                    <a:pt x="106"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2" name="ZoneTexte 201">
              <a:extLst>
                <a:ext uri="{FF2B5EF4-FFF2-40B4-BE49-F238E27FC236}">
                  <a16:creationId xmlns:a16="http://schemas.microsoft.com/office/drawing/2014/main" id="{5F6A36B7-0499-477B-8044-A6FE4A5B6E90}"/>
                </a:ext>
              </a:extLst>
            </p:cNvPr>
            <p:cNvSpPr txBox="1"/>
            <p:nvPr/>
          </p:nvSpPr>
          <p:spPr>
            <a:xfrm>
              <a:off x="1624697"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grpSp>
      <p:grpSp>
        <p:nvGrpSpPr>
          <p:cNvPr id="203" name="shp0025">
            <a:extLst>
              <a:ext uri="{FF2B5EF4-FFF2-40B4-BE49-F238E27FC236}">
                <a16:creationId xmlns:a16="http://schemas.microsoft.com/office/drawing/2014/main" id="{B4F77D74-5E80-4443-B24A-EC6CAFA81E4E}"/>
              </a:ext>
            </a:extLst>
          </p:cNvPr>
          <p:cNvGrpSpPr/>
          <p:nvPr/>
        </p:nvGrpSpPr>
        <p:grpSpPr>
          <a:xfrm>
            <a:off x="3667460" y="5035732"/>
            <a:ext cx="507922" cy="285252"/>
            <a:chOff x="1982395" y="5004263"/>
            <a:chExt cx="508811" cy="285751"/>
          </a:xfrm>
        </p:grpSpPr>
        <p:sp>
          <p:nvSpPr>
            <p:cNvPr id="204" name="Freeform 20">
              <a:extLst>
                <a:ext uri="{FF2B5EF4-FFF2-40B4-BE49-F238E27FC236}">
                  <a16:creationId xmlns:a16="http://schemas.microsoft.com/office/drawing/2014/main" id="{1211358B-BAAF-46DA-AE68-A3B9EB18C1C4}"/>
                </a:ext>
              </a:extLst>
            </p:cNvPr>
            <p:cNvSpPr>
              <a:spLocks noEditPoints="1"/>
            </p:cNvSpPr>
            <p:nvPr/>
          </p:nvSpPr>
          <p:spPr bwMode="auto">
            <a:xfrm>
              <a:off x="1982395" y="5004263"/>
              <a:ext cx="387459" cy="285751"/>
            </a:xfrm>
            <a:custGeom>
              <a:avLst/>
              <a:gdLst>
                <a:gd name="T0" fmla="*/ 251 w 287"/>
                <a:gd name="T1" fmla="*/ 81 h 209"/>
                <a:gd name="T2" fmla="*/ 230 w 287"/>
                <a:gd name="T3" fmla="*/ 24 h 209"/>
                <a:gd name="T4" fmla="*/ 208 w 287"/>
                <a:gd name="T5" fmla="*/ 81 h 209"/>
                <a:gd name="T6" fmla="*/ 173 w 287"/>
                <a:gd name="T7" fmla="*/ 110 h 209"/>
                <a:gd name="T8" fmla="*/ 196 w 287"/>
                <a:gd name="T9" fmla="*/ 194 h 209"/>
                <a:gd name="T10" fmla="*/ 264 w 287"/>
                <a:gd name="T11" fmla="*/ 209 h 209"/>
                <a:gd name="T12" fmla="*/ 287 w 287"/>
                <a:gd name="T13" fmla="*/ 194 h 209"/>
                <a:gd name="T14" fmla="*/ 258 w 287"/>
                <a:gd name="T15" fmla="*/ 81 h 209"/>
                <a:gd name="T16" fmla="*/ 230 w 287"/>
                <a:gd name="T17" fmla="*/ 32 h 209"/>
                <a:gd name="T18" fmla="*/ 230 w 287"/>
                <a:gd name="T19" fmla="*/ 81 h 209"/>
                <a:gd name="T20" fmla="*/ 279 w 287"/>
                <a:gd name="T21" fmla="*/ 186 h 209"/>
                <a:gd name="T22" fmla="*/ 264 w 287"/>
                <a:gd name="T23" fmla="*/ 118 h 209"/>
                <a:gd name="T24" fmla="*/ 256 w 287"/>
                <a:gd name="T25" fmla="*/ 201 h 209"/>
                <a:gd name="T26" fmla="*/ 204 w 287"/>
                <a:gd name="T27" fmla="*/ 118 h 209"/>
                <a:gd name="T28" fmla="*/ 196 w 287"/>
                <a:gd name="T29" fmla="*/ 186 h 209"/>
                <a:gd name="T30" fmla="*/ 181 w 287"/>
                <a:gd name="T31" fmla="*/ 110 h 209"/>
                <a:gd name="T32" fmla="*/ 258 w 287"/>
                <a:gd name="T33" fmla="*/ 89 h 209"/>
                <a:gd name="T34" fmla="*/ 279 w 287"/>
                <a:gd name="T35" fmla="*/ 186 h 209"/>
                <a:gd name="T36" fmla="*/ 165 w 287"/>
                <a:gd name="T37" fmla="*/ 185 h 209"/>
                <a:gd name="T38" fmla="*/ 123 w 287"/>
                <a:gd name="T39" fmla="*/ 177 h 209"/>
                <a:gd name="T40" fmla="*/ 189 w 287"/>
                <a:gd name="T41" fmla="*/ 75 h 209"/>
                <a:gd name="T42" fmla="*/ 190 w 287"/>
                <a:gd name="T43" fmla="*/ 63 h 209"/>
                <a:gd name="T44" fmla="*/ 165 w 287"/>
                <a:gd name="T45" fmla="*/ 57 h 209"/>
                <a:gd name="T46" fmla="*/ 144 w 287"/>
                <a:gd name="T47" fmla="*/ 0 h 209"/>
                <a:gd name="T48" fmla="*/ 122 w 287"/>
                <a:gd name="T49" fmla="*/ 57 h 209"/>
                <a:gd name="T50" fmla="*/ 97 w 287"/>
                <a:gd name="T51" fmla="*/ 63 h 209"/>
                <a:gd name="T52" fmla="*/ 98 w 287"/>
                <a:gd name="T53" fmla="*/ 74 h 209"/>
                <a:gd name="T54" fmla="*/ 172 w 287"/>
                <a:gd name="T55" fmla="*/ 65 h 209"/>
                <a:gd name="T56" fmla="*/ 144 w 287"/>
                <a:gd name="T57" fmla="*/ 57 h 209"/>
                <a:gd name="T58" fmla="*/ 144 w 287"/>
                <a:gd name="T59" fmla="*/ 8 h 209"/>
                <a:gd name="T60" fmla="*/ 144 w 287"/>
                <a:gd name="T61" fmla="*/ 57 h 209"/>
                <a:gd name="T62" fmla="*/ 79 w 287"/>
                <a:gd name="T63" fmla="*/ 80 h 209"/>
                <a:gd name="T64" fmla="*/ 57 w 287"/>
                <a:gd name="T65" fmla="*/ 24 h 209"/>
                <a:gd name="T66" fmla="*/ 36 w 287"/>
                <a:gd name="T67" fmla="*/ 80 h 209"/>
                <a:gd name="T68" fmla="*/ 0 w 287"/>
                <a:gd name="T69" fmla="*/ 109 h 209"/>
                <a:gd name="T70" fmla="*/ 23 w 287"/>
                <a:gd name="T71" fmla="*/ 194 h 209"/>
                <a:gd name="T72" fmla="*/ 92 w 287"/>
                <a:gd name="T73" fmla="*/ 209 h 209"/>
                <a:gd name="T74" fmla="*/ 115 w 287"/>
                <a:gd name="T75" fmla="*/ 194 h 209"/>
                <a:gd name="T76" fmla="*/ 86 w 287"/>
                <a:gd name="T77" fmla="*/ 80 h 209"/>
                <a:gd name="T78" fmla="*/ 57 w 287"/>
                <a:gd name="T79" fmla="*/ 32 h 209"/>
                <a:gd name="T80" fmla="*/ 57 w 287"/>
                <a:gd name="T81" fmla="*/ 80 h 209"/>
                <a:gd name="T82" fmla="*/ 106 w 287"/>
                <a:gd name="T83" fmla="*/ 186 h 209"/>
                <a:gd name="T84" fmla="*/ 92 w 287"/>
                <a:gd name="T85" fmla="*/ 117 h 209"/>
                <a:gd name="T86" fmla="*/ 83 w 287"/>
                <a:gd name="T87" fmla="*/ 201 h 209"/>
                <a:gd name="T88" fmla="*/ 31 w 287"/>
                <a:gd name="T89" fmla="*/ 117 h 209"/>
                <a:gd name="T90" fmla="*/ 23 w 287"/>
                <a:gd name="T91" fmla="*/ 186 h 209"/>
                <a:gd name="T92" fmla="*/ 8 w 287"/>
                <a:gd name="T93" fmla="*/ 109 h 209"/>
                <a:gd name="T94" fmla="*/ 86 w 287"/>
                <a:gd name="T95" fmla="*/ 88 h 209"/>
                <a:gd name="T96" fmla="*/ 106 w 287"/>
                <a:gd name="T97" fmla="*/ 1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209">
                  <a:moveTo>
                    <a:pt x="258" y="81"/>
                  </a:moveTo>
                  <a:cubicBezTo>
                    <a:pt x="251" y="81"/>
                    <a:pt x="251" y="81"/>
                    <a:pt x="251" y="81"/>
                  </a:cubicBezTo>
                  <a:cubicBezTo>
                    <a:pt x="258" y="75"/>
                    <a:pt x="262" y="66"/>
                    <a:pt x="262" y="56"/>
                  </a:cubicBezTo>
                  <a:cubicBezTo>
                    <a:pt x="262" y="39"/>
                    <a:pt x="248" y="24"/>
                    <a:pt x="230" y="24"/>
                  </a:cubicBezTo>
                  <a:cubicBezTo>
                    <a:pt x="212" y="24"/>
                    <a:pt x="198" y="39"/>
                    <a:pt x="198" y="56"/>
                  </a:cubicBezTo>
                  <a:cubicBezTo>
                    <a:pt x="198" y="66"/>
                    <a:pt x="202" y="75"/>
                    <a:pt x="208"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4" y="209"/>
                    <a:pt x="264" y="209"/>
                    <a:pt x="264" y="209"/>
                  </a:cubicBezTo>
                  <a:cubicBezTo>
                    <a:pt x="264" y="194"/>
                    <a:pt x="264" y="194"/>
                    <a:pt x="264" y="194"/>
                  </a:cubicBezTo>
                  <a:cubicBezTo>
                    <a:pt x="287" y="194"/>
                    <a:pt x="287" y="194"/>
                    <a:pt x="287" y="194"/>
                  </a:cubicBezTo>
                  <a:cubicBezTo>
                    <a:pt x="287" y="110"/>
                    <a:pt x="287" y="110"/>
                    <a:pt x="287" y="110"/>
                  </a:cubicBezTo>
                  <a:cubicBezTo>
                    <a:pt x="287" y="94"/>
                    <a:pt x="274" y="81"/>
                    <a:pt x="258" y="81"/>
                  </a:cubicBezTo>
                  <a:close/>
                  <a:moveTo>
                    <a:pt x="206" y="56"/>
                  </a:moveTo>
                  <a:cubicBezTo>
                    <a:pt x="206" y="43"/>
                    <a:pt x="217" y="32"/>
                    <a:pt x="230" y="32"/>
                  </a:cubicBezTo>
                  <a:cubicBezTo>
                    <a:pt x="243" y="32"/>
                    <a:pt x="254" y="43"/>
                    <a:pt x="254" y="56"/>
                  </a:cubicBezTo>
                  <a:cubicBezTo>
                    <a:pt x="254" y="70"/>
                    <a:pt x="243" y="81"/>
                    <a:pt x="230" y="81"/>
                  </a:cubicBezTo>
                  <a:cubicBezTo>
                    <a:pt x="217" y="81"/>
                    <a:pt x="206" y="70"/>
                    <a:pt x="206" y="56"/>
                  </a:cubicBezTo>
                  <a:close/>
                  <a:moveTo>
                    <a:pt x="279" y="186"/>
                  </a:moveTo>
                  <a:cubicBezTo>
                    <a:pt x="264" y="186"/>
                    <a:pt x="264" y="186"/>
                    <a:pt x="264" y="186"/>
                  </a:cubicBezTo>
                  <a:cubicBezTo>
                    <a:pt x="264" y="118"/>
                    <a:pt x="264" y="118"/>
                    <a:pt x="264"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0" y="89"/>
                    <a:pt x="202" y="89"/>
                  </a:cubicBezTo>
                  <a:cubicBezTo>
                    <a:pt x="258" y="89"/>
                    <a:pt x="258" y="89"/>
                    <a:pt x="258"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moveTo>
                    <a:pt x="189" y="75"/>
                  </a:moveTo>
                  <a:cubicBezTo>
                    <a:pt x="191" y="74"/>
                    <a:pt x="192" y="74"/>
                    <a:pt x="193" y="73"/>
                  </a:cubicBezTo>
                  <a:cubicBezTo>
                    <a:pt x="192" y="70"/>
                    <a:pt x="191" y="67"/>
                    <a:pt x="190" y="63"/>
                  </a:cubicBezTo>
                  <a:cubicBezTo>
                    <a:pt x="185" y="59"/>
                    <a:pt x="179" y="57"/>
                    <a:pt x="172" y="57"/>
                  </a:cubicBezTo>
                  <a:cubicBezTo>
                    <a:pt x="165" y="57"/>
                    <a:pt x="165" y="57"/>
                    <a:pt x="165" y="57"/>
                  </a:cubicBezTo>
                  <a:cubicBezTo>
                    <a:pt x="172" y="51"/>
                    <a:pt x="176" y="42"/>
                    <a:pt x="176" y="33"/>
                  </a:cubicBezTo>
                  <a:cubicBezTo>
                    <a:pt x="176" y="15"/>
                    <a:pt x="161" y="0"/>
                    <a:pt x="144" y="0"/>
                  </a:cubicBezTo>
                  <a:cubicBezTo>
                    <a:pt x="126" y="0"/>
                    <a:pt x="111" y="15"/>
                    <a:pt x="111" y="33"/>
                  </a:cubicBezTo>
                  <a:cubicBezTo>
                    <a:pt x="111" y="42"/>
                    <a:pt x="116" y="51"/>
                    <a:pt x="122" y="57"/>
                  </a:cubicBezTo>
                  <a:cubicBezTo>
                    <a:pt x="115" y="57"/>
                    <a:pt x="115" y="57"/>
                    <a:pt x="115" y="57"/>
                  </a:cubicBezTo>
                  <a:cubicBezTo>
                    <a:pt x="108" y="57"/>
                    <a:pt x="102" y="59"/>
                    <a:pt x="97" y="63"/>
                  </a:cubicBezTo>
                  <a:cubicBezTo>
                    <a:pt x="96" y="67"/>
                    <a:pt x="95" y="70"/>
                    <a:pt x="94" y="73"/>
                  </a:cubicBezTo>
                  <a:cubicBezTo>
                    <a:pt x="95" y="74"/>
                    <a:pt x="97" y="74"/>
                    <a:pt x="98" y="74"/>
                  </a:cubicBezTo>
                  <a:cubicBezTo>
                    <a:pt x="102" y="69"/>
                    <a:pt x="108" y="65"/>
                    <a:pt x="115" y="65"/>
                  </a:cubicBezTo>
                  <a:cubicBezTo>
                    <a:pt x="172" y="65"/>
                    <a:pt x="172" y="65"/>
                    <a:pt x="172" y="65"/>
                  </a:cubicBezTo>
                  <a:cubicBezTo>
                    <a:pt x="179" y="65"/>
                    <a:pt x="186" y="69"/>
                    <a:pt x="189" y="75"/>
                  </a:cubicBezTo>
                  <a:close/>
                  <a:moveTo>
                    <a:pt x="144" y="57"/>
                  </a:moveTo>
                  <a:cubicBezTo>
                    <a:pt x="130" y="57"/>
                    <a:pt x="119" y="46"/>
                    <a:pt x="119" y="33"/>
                  </a:cubicBezTo>
                  <a:cubicBezTo>
                    <a:pt x="119" y="19"/>
                    <a:pt x="130" y="8"/>
                    <a:pt x="144" y="8"/>
                  </a:cubicBezTo>
                  <a:cubicBezTo>
                    <a:pt x="157" y="8"/>
                    <a:pt x="168" y="19"/>
                    <a:pt x="168" y="33"/>
                  </a:cubicBezTo>
                  <a:cubicBezTo>
                    <a:pt x="168" y="46"/>
                    <a:pt x="157" y="57"/>
                    <a:pt x="144" y="57"/>
                  </a:cubicBezTo>
                  <a:close/>
                  <a:moveTo>
                    <a:pt x="86" y="80"/>
                  </a:moveTo>
                  <a:cubicBezTo>
                    <a:pt x="79" y="80"/>
                    <a:pt x="79" y="80"/>
                    <a:pt x="79" y="80"/>
                  </a:cubicBezTo>
                  <a:cubicBezTo>
                    <a:pt x="85" y="74"/>
                    <a:pt x="90" y="66"/>
                    <a:pt x="90" y="56"/>
                  </a:cubicBezTo>
                  <a:cubicBezTo>
                    <a:pt x="90" y="38"/>
                    <a:pt x="75" y="24"/>
                    <a:pt x="57" y="24"/>
                  </a:cubicBezTo>
                  <a:cubicBezTo>
                    <a:pt x="39" y="24"/>
                    <a:pt x="25" y="38"/>
                    <a:pt x="25" y="56"/>
                  </a:cubicBezTo>
                  <a:cubicBezTo>
                    <a:pt x="25" y="66"/>
                    <a:pt x="29"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3" y="56"/>
                  </a:moveTo>
                  <a:cubicBezTo>
                    <a:pt x="33" y="43"/>
                    <a:pt x="44" y="32"/>
                    <a:pt x="57" y="32"/>
                  </a:cubicBezTo>
                  <a:cubicBezTo>
                    <a:pt x="71" y="32"/>
                    <a:pt x="81" y="43"/>
                    <a:pt x="81" y="56"/>
                  </a:cubicBezTo>
                  <a:cubicBezTo>
                    <a:pt x="81" y="69"/>
                    <a:pt x="71" y="80"/>
                    <a:pt x="57" y="80"/>
                  </a:cubicBezTo>
                  <a:cubicBezTo>
                    <a:pt x="44" y="80"/>
                    <a:pt x="33" y="69"/>
                    <a:pt x="33" y="56"/>
                  </a:cubicBezTo>
                  <a:close/>
                  <a:moveTo>
                    <a:pt x="106" y="186"/>
                  </a:moveTo>
                  <a:cubicBezTo>
                    <a:pt x="92" y="186"/>
                    <a:pt x="92" y="186"/>
                    <a:pt x="92" y="186"/>
                  </a:cubicBezTo>
                  <a:cubicBezTo>
                    <a:pt x="92" y="117"/>
                    <a:pt x="92" y="117"/>
                    <a:pt x="92" y="117"/>
                  </a:cubicBezTo>
                  <a:cubicBezTo>
                    <a:pt x="83" y="117"/>
                    <a:pt x="83" y="117"/>
                    <a:pt x="83" y="117"/>
                  </a:cubicBezTo>
                  <a:cubicBezTo>
                    <a:pt x="83" y="201"/>
                    <a:pt x="83" y="201"/>
                    <a:pt x="83" y="201"/>
                  </a:cubicBezTo>
                  <a:cubicBezTo>
                    <a:pt x="31" y="201"/>
                    <a:pt x="31" y="201"/>
                    <a:pt x="31" y="201"/>
                  </a:cubicBezTo>
                  <a:cubicBezTo>
                    <a:pt x="31" y="117"/>
                    <a:pt x="31" y="117"/>
                    <a:pt x="31" y="117"/>
                  </a:cubicBezTo>
                  <a:cubicBezTo>
                    <a:pt x="23" y="117"/>
                    <a:pt x="23" y="117"/>
                    <a:pt x="23" y="117"/>
                  </a:cubicBezTo>
                  <a:cubicBezTo>
                    <a:pt x="23" y="186"/>
                    <a:pt x="23" y="186"/>
                    <a:pt x="23" y="186"/>
                  </a:cubicBezTo>
                  <a:cubicBezTo>
                    <a:pt x="8" y="186"/>
                    <a:pt x="8" y="186"/>
                    <a:pt x="8" y="186"/>
                  </a:cubicBezTo>
                  <a:cubicBezTo>
                    <a:pt x="8" y="109"/>
                    <a:pt x="8" y="109"/>
                    <a:pt x="8" y="109"/>
                  </a:cubicBezTo>
                  <a:cubicBezTo>
                    <a:pt x="8" y="98"/>
                    <a:pt x="18" y="88"/>
                    <a:pt x="29" y="88"/>
                  </a:cubicBezTo>
                  <a:cubicBezTo>
                    <a:pt x="86" y="88"/>
                    <a:pt x="86" y="88"/>
                    <a:pt x="86" y="88"/>
                  </a:cubicBezTo>
                  <a:cubicBezTo>
                    <a:pt x="97" y="88"/>
                    <a:pt x="106" y="98"/>
                    <a:pt x="106" y="109"/>
                  </a:cubicBezTo>
                  <a:lnTo>
                    <a:pt x="106" y="1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5" name="ZoneTexte 204">
              <a:extLst>
                <a:ext uri="{FF2B5EF4-FFF2-40B4-BE49-F238E27FC236}">
                  <a16:creationId xmlns:a16="http://schemas.microsoft.com/office/drawing/2014/main" id="{972DF33E-AE28-445B-9A1C-FF87341D8726}"/>
                </a:ext>
              </a:extLst>
            </p:cNvPr>
            <p:cNvSpPr txBox="1"/>
            <p:nvPr/>
          </p:nvSpPr>
          <p:spPr>
            <a:xfrm>
              <a:off x="2420674"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grpSp>
      <p:grpSp>
        <p:nvGrpSpPr>
          <p:cNvPr id="206" name="shp0026">
            <a:extLst>
              <a:ext uri="{FF2B5EF4-FFF2-40B4-BE49-F238E27FC236}">
                <a16:creationId xmlns:a16="http://schemas.microsoft.com/office/drawing/2014/main" id="{362B71E9-10E3-4870-8CC9-F6E85D6464E3}"/>
              </a:ext>
            </a:extLst>
          </p:cNvPr>
          <p:cNvGrpSpPr/>
          <p:nvPr/>
        </p:nvGrpSpPr>
        <p:grpSpPr>
          <a:xfrm>
            <a:off x="4402871" y="5035732"/>
            <a:ext cx="699681" cy="285252"/>
            <a:chOff x="2719095" y="5004263"/>
            <a:chExt cx="700906" cy="285751"/>
          </a:xfrm>
        </p:grpSpPr>
        <p:sp>
          <p:nvSpPr>
            <p:cNvPr id="207" name="Freeform 21">
              <a:extLst>
                <a:ext uri="{FF2B5EF4-FFF2-40B4-BE49-F238E27FC236}">
                  <a16:creationId xmlns:a16="http://schemas.microsoft.com/office/drawing/2014/main" id="{9BF016B8-734D-4DF4-96A9-946DA15822AF}"/>
                </a:ext>
              </a:extLst>
            </p:cNvPr>
            <p:cNvSpPr>
              <a:spLocks noEditPoints="1"/>
            </p:cNvSpPr>
            <p:nvPr/>
          </p:nvSpPr>
          <p:spPr bwMode="auto">
            <a:xfrm>
              <a:off x="2719095" y="5004263"/>
              <a:ext cx="504907" cy="285751"/>
            </a:xfrm>
            <a:custGeom>
              <a:avLst/>
              <a:gdLst>
                <a:gd name="T0" fmla="*/ 90 w 374"/>
                <a:gd name="T1" fmla="*/ 56 h 209"/>
                <a:gd name="T2" fmla="*/ 36 w 374"/>
                <a:gd name="T3" fmla="*/ 80 h 209"/>
                <a:gd name="T4" fmla="*/ 0 w 374"/>
                <a:gd name="T5" fmla="*/ 194 h 209"/>
                <a:gd name="T6" fmla="*/ 92 w 374"/>
                <a:gd name="T7" fmla="*/ 209 h 209"/>
                <a:gd name="T8" fmla="*/ 115 w 374"/>
                <a:gd name="T9" fmla="*/ 109 h 209"/>
                <a:gd name="T10" fmla="*/ 58 w 374"/>
                <a:gd name="T11" fmla="*/ 32 h 209"/>
                <a:gd name="T12" fmla="*/ 34 w 374"/>
                <a:gd name="T13" fmla="*/ 56 h 209"/>
                <a:gd name="T14" fmla="*/ 92 w 374"/>
                <a:gd name="T15" fmla="*/ 117 h 209"/>
                <a:gd name="T16" fmla="*/ 32 w 374"/>
                <a:gd name="T17" fmla="*/ 201 h 209"/>
                <a:gd name="T18" fmla="*/ 23 w 374"/>
                <a:gd name="T19" fmla="*/ 186 h 209"/>
                <a:gd name="T20" fmla="*/ 29 w 374"/>
                <a:gd name="T21" fmla="*/ 88 h 209"/>
                <a:gd name="T22" fmla="*/ 107 w 374"/>
                <a:gd name="T23" fmla="*/ 186 h 209"/>
                <a:gd name="T24" fmla="*/ 349 w 374"/>
                <a:gd name="T25" fmla="*/ 33 h 209"/>
                <a:gd name="T26" fmla="*/ 295 w 374"/>
                <a:gd name="T27" fmla="*/ 57 h 209"/>
                <a:gd name="T28" fmla="*/ 267 w 374"/>
                <a:gd name="T29" fmla="*/ 73 h 209"/>
                <a:gd name="T30" fmla="*/ 345 w 374"/>
                <a:gd name="T31" fmla="*/ 65 h 209"/>
                <a:gd name="T32" fmla="*/ 351 w 374"/>
                <a:gd name="T33" fmla="*/ 162 h 209"/>
                <a:gd name="T34" fmla="*/ 343 w 374"/>
                <a:gd name="T35" fmla="*/ 177 h 209"/>
                <a:gd name="T36" fmla="*/ 351 w 374"/>
                <a:gd name="T37" fmla="*/ 185 h 209"/>
                <a:gd name="T38" fmla="*/ 374 w 374"/>
                <a:gd name="T39" fmla="*/ 86 h 209"/>
                <a:gd name="T40" fmla="*/ 292 w 374"/>
                <a:gd name="T41" fmla="*/ 33 h 209"/>
                <a:gd name="T42" fmla="*/ 317 w 374"/>
                <a:gd name="T43" fmla="*/ 57 h 209"/>
                <a:gd name="T44" fmla="*/ 191 w 374"/>
                <a:gd name="T45" fmla="*/ 63 h 209"/>
                <a:gd name="T46" fmla="*/ 176 w 374"/>
                <a:gd name="T47" fmla="*/ 33 h 209"/>
                <a:gd name="T48" fmla="*/ 123 w 374"/>
                <a:gd name="T49" fmla="*/ 57 h 209"/>
                <a:gd name="T50" fmla="*/ 94 w 374"/>
                <a:gd name="T51" fmla="*/ 73 h 209"/>
                <a:gd name="T52" fmla="*/ 172 w 374"/>
                <a:gd name="T53" fmla="*/ 65 h 209"/>
                <a:gd name="T54" fmla="*/ 120 w 374"/>
                <a:gd name="T55" fmla="*/ 33 h 209"/>
                <a:gd name="T56" fmla="*/ 144 w 374"/>
                <a:gd name="T57" fmla="*/ 57 h 209"/>
                <a:gd name="T58" fmla="*/ 263 w 374"/>
                <a:gd name="T59" fmla="*/ 56 h 209"/>
                <a:gd name="T60" fmla="*/ 209 w 374"/>
                <a:gd name="T61" fmla="*/ 81 h 209"/>
                <a:gd name="T62" fmla="*/ 173 w 374"/>
                <a:gd name="T63" fmla="*/ 194 h 209"/>
                <a:gd name="T64" fmla="*/ 265 w 374"/>
                <a:gd name="T65" fmla="*/ 209 h 209"/>
                <a:gd name="T66" fmla="*/ 288 w 374"/>
                <a:gd name="T67" fmla="*/ 110 h 209"/>
                <a:gd name="T68" fmla="*/ 230 w 374"/>
                <a:gd name="T69" fmla="*/ 32 h 209"/>
                <a:gd name="T70" fmla="*/ 206 w 374"/>
                <a:gd name="T71" fmla="*/ 56 h 209"/>
                <a:gd name="T72" fmla="*/ 265 w 374"/>
                <a:gd name="T73" fmla="*/ 118 h 209"/>
                <a:gd name="T74" fmla="*/ 204 w 374"/>
                <a:gd name="T75" fmla="*/ 201 h 209"/>
                <a:gd name="T76" fmla="*/ 196 w 374"/>
                <a:gd name="T77" fmla="*/ 186 h 209"/>
                <a:gd name="T78" fmla="*/ 202 w 374"/>
                <a:gd name="T79" fmla="*/ 89 h 209"/>
                <a:gd name="T80" fmla="*/ 279 w 374"/>
                <a:gd name="T81" fmla="*/ 186 h 209"/>
                <a:gd name="T82" fmla="*/ 165 w 374"/>
                <a:gd name="T83"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209">
                  <a:moveTo>
                    <a:pt x="86" y="80"/>
                  </a:moveTo>
                  <a:cubicBezTo>
                    <a:pt x="79" y="80"/>
                    <a:pt x="79" y="80"/>
                    <a:pt x="79" y="80"/>
                  </a:cubicBezTo>
                  <a:cubicBezTo>
                    <a:pt x="86" y="74"/>
                    <a:pt x="90" y="66"/>
                    <a:pt x="90" y="56"/>
                  </a:cubicBezTo>
                  <a:cubicBezTo>
                    <a:pt x="90" y="38"/>
                    <a:pt x="76" y="24"/>
                    <a:pt x="58" y="24"/>
                  </a:cubicBezTo>
                  <a:cubicBezTo>
                    <a:pt x="40" y="24"/>
                    <a:pt x="25" y="38"/>
                    <a:pt x="25" y="56"/>
                  </a:cubicBezTo>
                  <a:cubicBezTo>
                    <a:pt x="25" y="66"/>
                    <a:pt x="30"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4" y="56"/>
                  </a:moveTo>
                  <a:cubicBezTo>
                    <a:pt x="34" y="43"/>
                    <a:pt x="44" y="32"/>
                    <a:pt x="58" y="32"/>
                  </a:cubicBezTo>
                  <a:cubicBezTo>
                    <a:pt x="71" y="32"/>
                    <a:pt x="82" y="43"/>
                    <a:pt x="82" y="56"/>
                  </a:cubicBezTo>
                  <a:cubicBezTo>
                    <a:pt x="82" y="69"/>
                    <a:pt x="71" y="80"/>
                    <a:pt x="58" y="80"/>
                  </a:cubicBezTo>
                  <a:cubicBezTo>
                    <a:pt x="44" y="80"/>
                    <a:pt x="34" y="69"/>
                    <a:pt x="34" y="56"/>
                  </a:cubicBezTo>
                  <a:close/>
                  <a:moveTo>
                    <a:pt x="107" y="186"/>
                  </a:moveTo>
                  <a:cubicBezTo>
                    <a:pt x="92" y="186"/>
                    <a:pt x="92" y="186"/>
                    <a:pt x="92" y="186"/>
                  </a:cubicBezTo>
                  <a:cubicBezTo>
                    <a:pt x="92" y="117"/>
                    <a:pt x="92" y="117"/>
                    <a:pt x="92" y="117"/>
                  </a:cubicBezTo>
                  <a:cubicBezTo>
                    <a:pt x="84" y="117"/>
                    <a:pt x="84" y="117"/>
                    <a:pt x="84" y="117"/>
                  </a:cubicBezTo>
                  <a:cubicBezTo>
                    <a:pt x="84" y="201"/>
                    <a:pt x="84" y="201"/>
                    <a:pt x="84" y="201"/>
                  </a:cubicBezTo>
                  <a:cubicBezTo>
                    <a:pt x="32" y="201"/>
                    <a:pt x="32" y="201"/>
                    <a:pt x="32" y="201"/>
                  </a:cubicBezTo>
                  <a:cubicBezTo>
                    <a:pt x="32" y="117"/>
                    <a:pt x="32" y="117"/>
                    <a:pt x="32" y="117"/>
                  </a:cubicBezTo>
                  <a:cubicBezTo>
                    <a:pt x="23" y="117"/>
                    <a:pt x="23" y="117"/>
                    <a:pt x="23" y="117"/>
                  </a:cubicBezTo>
                  <a:cubicBezTo>
                    <a:pt x="23" y="186"/>
                    <a:pt x="23" y="186"/>
                    <a:pt x="23" y="186"/>
                  </a:cubicBezTo>
                  <a:cubicBezTo>
                    <a:pt x="9" y="186"/>
                    <a:pt x="9" y="186"/>
                    <a:pt x="9" y="186"/>
                  </a:cubicBezTo>
                  <a:cubicBezTo>
                    <a:pt x="9" y="109"/>
                    <a:pt x="9" y="109"/>
                    <a:pt x="9" y="109"/>
                  </a:cubicBezTo>
                  <a:cubicBezTo>
                    <a:pt x="9" y="98"/>
                    <a:pt x="18" y="88"/>
                    <a:pt x="29" y="88"/>
                  </a:cubicBezTo>
                  <a:cubicBezTo>
                    <a:pt x="86" y="88"/>
                    <a:pt x="86" y="88"/>
                    <a:pt x="86" y="88"/>
                  </a:cubicBezTo>
                  <a:cubicBezTo>
                    <a:pt x="97" y="88"/>
                    <a:pt x="107" y="98"/>
                    <a:pt x="107" y="109"/>
                  </a:cubicBezTo>
                  <a:lnTo>
                    <a:pt x="107" y="186"/>
                  </a:lnTo>
                  <a:close/>
                  <a:moveTo>
                    <a:pt x="345" y="57"/>
                  </a:moveTo>
                  <a:cubicBezTo>
                    <a:pt x="338" y="57"/>
                    <a:pt x="338" y="57"/>
                    <a:pt x="338" y="57"/>
                  </a:cubicBezTo>
                  <a:cubicBezTo>
                    <a:pt x="345" y="51"/>
                    <a:pt x="349" y="42"/>
                    <a:pt x="349" y="33"/>
                  </a:cubicBezTo>
                  <a:cubicBezTo>
                    <a:pt x="349" y="15"/>
                    <a:pt x="334" y="0"/>
                    <a:pt x="317" y="0"/>
                  </a:cubicBezTo>
                  <a:cubicBezTo>
                    <a:pt x="299" y="0"/>
                    <a:pt x="284" y="15"/>
                    <a:pt x="284" y="33"/>
                  </a:cubicBezTo>
                  <a:cubicBezTo>
                    <a:pt x="284" y="42"/>
                    <a:pt x="289" y="51"/>
                    <a:pt x="295" y="57"/>
                  </a:cubicBezTo>
                  <a:cubicBezTo>
                    <a:pt x="288" y="57"/>
                    <a:pt x="288" y="57"/>
                    <a:pt x="288" y="57"/>
                  </a:cubicBezTo>
                  <a:cubicBezTo>
                    <a:pt x="281" y="57"/>
                    <a:pt x="275" y="59"/>
                    <a:pt x="270" y="63"/>
                  </a:cubicBezTo>
                  <a:cubicBezTo>
                    <a:pt x="269" y="67"/>
                    <a:pt x="268" y="70"/>
                    <a:pt x="267" y="73"/>
                  </a:cubicBezTo>
                  <a:cubicBezTo>
                    <a:pt x="268" y="74"/>
                    <a:pt x="269" y="74"/>
                    <a:pt x="271" y="75"/>
                  </a:cubicBezTo>
                  <a:cubicBezTo>
                    <a:pt x="274" y="69"/>
                    <a:pt x="281" y="65"/>
                    <a:pt x="288" y="65"/>
                  </a:cubicBezTo>
                  <a:cubicBezTo>
                    <a:pt x="345" y="65"/>
                    <a:pt x="345" y="65"/>
                    <a:pt x="345" y="65"/>
                  </a:cubicBezTo>
                  <a:cubicBezTo>
                    <a:pt x="356" y="65"/>
                    <a:pt x="366" y="74"/>
                    <a:pt x="366" y="86"/>
                  </a:cubicBezTo>
                  <a:cubicBezTo>
                    <a:pt x="366" y="162"/>
                    <a:pt x="366" y="162"/>
                    <a:pt x="366" y="162"/>
                  </a:cubicBezTo>
                  <a:cubicBezTo>
                    <a:pt x="351" y="162"/>
                    <a:pt x="351" y="162"/>
                    <a:pt x="351" y="162"/>
                  </a:cubicBezTo>
                  <a:cubicBezTo>
                    <a:pt x="351" y="94"/>
                    <a:pt x="351" y="94"/>
                    <a:pt x="351" y="94"/>
                  </a:cubicBezTo>
                  <a:cubicBezTo>
                    <a:pt x="343" y="94"/>
                    <a:pt x="343" y="94"/>
                    <a:pt x="343" y="94"/>
                  </a:cubicBezTo>
                  <a:cubicBezTo>
                    <a:pt x="343" y="177"/>
                    <a:pt x="343" y="177"/>
                    <a:pt x="343" y="177"/>
                  </a:cubicBezTo>
                  <a:cubicBezTo>
                    <a:pt x="296" y="177"/>
                    <a:pt x="296" y="177"/>
                    <a:pt x="296" y="177"/>
                  </a:cubicBezTo>
                  <a:cubicBezTo>
                    <a:pt x="296" y="185"/>
                    <a:pt x="296" y="185"/>
                    <a:pt x="296" y="185"/>
                  </a:cubicBezTo>
                  <a:cubicBezTo>
                    <a:pt x="351" y="185"/>
                    <a:pt x="351" y="185"/>
                    <a:pt x="351" y="185"/>
                  </a:cubicBezTo>
                  <a:cubicBezTo>
                    <a:pt x="351" y="170"/>
                    <a:pt x="351" y="170"/>
                    <a:pt x="351" y="170"/>
                  </a:cubicBezTo>
                  <a:cubicBezTo>
                    <a:pt x="374" y="170"/>
                    <a:pt x="374" y="170"/>
                    <a:pt x="374" y="170"/>
                  </a:cubicBezTo>
                  <a:cubicBezTo>
                    <a:pt x="374" y="86"/>
                    <a:pt x="374" y="86"/>
                    <a:pt x="374" y="86"/>
                  </a:cubicBezTo>
                  <a:cubicBezTo>
                    <a:pt x="374" y="70"/>
                    <a:pt x="361" y="57"/>
                    <a:pt x="345" y="57"/>
                  </a:cubicBezTo>
                  <a:close/>
                  <a:moveTo>
                    <a:pt x="317" y="57"/>
                  </a:moveTo>
                  <a:cubicBezTo>
                    <a:pt x="303" y="57"/>
                    <a:pt x="292" y="46"/>
                    <a:pt x="292" y="33"/>
                  </a:cubicBezTo>
                  <a:cubicBezTo>
                    <a:pt x="292" y="19"/>
                    <a:pt x="303" y="8"/>
                    <a:pt x="317" y="8"/>
                  </a:cubicBezTo>
                  <a:cubicBezTo>
                    <a:pt x="330" y="8"/>
                    <a:pt x="341" y="19"/>
                    <a:pt x="341" y="33"/>
                  </a:cubicBezTo>
                  <a:cubicBezTo>
                    <a:pt x="341" y="46"/>
                    <a:pt x="330" y="57"/>
                    <a:pt x="317" y="57"/>
                  </a:cubicBezTo>
                  <a:close/>
                  <a:moveTo>
                    <a:pt x="190" y="75"/>
                  </a:moveTo>
                  <a:cubicBezTo>
                    <a:pt x="191" y="74"/>
                    <a:pt x="192" y="74"/>
                    <a:pt x="194" y="73"/>
                  </a:cubicBezTo>
                  <a:cubicBezTo>
                    <a:pt x="192" y="70"/>
                    <a:pt x="191" y="67"/>
                    <a:pt x="191" y="63"/>
                  </a:cubicBezTo>
                  <a:cubicBezTo>
                    <a:pt x="186" y="59"/>
                    <a:pt x="179" y="57"/>
                    <a:pt x="172" y="57"/>
                  </a:cubicBezTo>
                  <a:cubicBezTo>
                    <a:pt x="165" y="57"/>
                    <a:pt x="165" y="57"/>
                    <a:pt x="165" y="57"/>
                  </a:cubicBezTo>
                  <a:cubicBezTo>
                    <a:pt x="172" y="51"/>
                    <a:pt x="176" y="42"/>
                    <a:pt x="176" y="33"/>
                  </a:cubicBezTo>
                  <a:cubicBezTo>
                    <a:pt x="176" y="15"/>
                    <a:pt x="162" y="0"/>
                    <a:pt x="144" y="0"/>
                  </a:cubicBezTo>
                  <a:cubicBezTo>
                    <a:pt x="126" y="0"/>
                    <a:pt x="112" y="15"/>
                    <a:pt x="112" y="33"/>
                  </a:cubicBezTo>
                  <a:cubicBezTo>
                    <a:pt x="112" y="42"/>
                    <a:pt x="116" y="51"/>
                    <a:pt x="123" y="57"/>
                  </a:cubicBezTo>
                  <a:cubicBezTo>
                    <a:pt x="116" y="57"/>
                    <a:pt x="116" y="57"/>
                    <a:pt x="116" y="57"/>
                  </a:cubicBezTo>
                  <a:cubicBezTo>
                    <a:pt x="109" y="57"/>
                    <a:pt x="102" y="59"/>
                    <a:pt x="97" y="63"/>
                  </a:cubicBezTo>
                  <a:cubicBezTo>
                    <a:pt x="97" y="67"/>
                    <a:pt x="96" y="70"/>
                    <a:pt x="94" y="73"/>
                  </a:cubicBezTo>
                  <a:cubicBezTo>
                    <a:pt x="96" y="74"/>
                    <a:pt x="97" y="74"/>
                    <a:pt x="98" y="74"/>
                  </a:cubicBezTo>
                  <a:cubicBezTo>
                    <a:pt x="102" y="69"/>
                    <a:pt x="108" y="65"/>
                    <a:pt x="116" y="65"/>
                  </a:cubicBezTo>
                  <a:cubicBezTo>
                    <a:pt x="172" y="65"/>
                    <a:pt x="172" y="65"/>
                    <a:pt x="172" y="65"/>
                  </a:cubicBezTo>
                  <a:cubicBezTo>
                    <a:pt x="180" y="65"/>
                    <a:pt x="186" y="69"/>
                    <a:pt x="190" y="75"/>
                  </a:cubicBezTo>
                  <a:close/>
                  <a:moveTo>
                    <a:pt x="144" y="57"/>
                  </a:moveTo>
                  <a:cubicBezTo>
                    <a:pt x="131" y="57"/>
                    <a:pt x="120" y="46"/>
                    <a:pt x="120" y="33"/>
                  </a:cubicBezTo>
                  <a:cubicBezTo>
                    <a:pt x="120" y="19"/>
                    <a:pt x="131" y="8"/>
                    <a:pt x="144" y="8"/>
                  </a:cubicBezTo>
                  <a:cubicBezTo>
                    <a:pt x="157" y="8"/>
                    <a:pt x="168" y="19"/>
                    <a:pt x="168" y="33"/>
                  </a:cubicBezTo>
                  <a:cubicBezTo>
                    <a:pt x="168" y="46"/>
                    <a:pt x="157" y="57"/>
                    <a:pt x="144" y="57"/>
                  </a:cubicBezTo>
                  <a:close/>
                  <a:moveTo>
                    <a:pt x="259" y="81"/>
                  </a:moveTo>
                  <a:cubicBezTo>
                    <a:pt x="252" y="81"/>
                    <a:pt x="252" y="81"/>
                    <a:pt x="252" y="81"/>
                  </a:cubicBezTo>
                  <a:cubicBezTo>
                    <a:pt x="258" y="75"/>
                    <a:pt x="263" y="66"/>
                    <a:pt x="263" y="56"/>
                  </a:cubicBezTo>
                  <a:cubicBezTo>
                    <a:pt x="263" y="39"/>
                    <a:pt x="248" y="24"/>
                    <a:pt x="230" y="24"/>
                  </a:cubicBezTo>
                  <a:cubicBezTo>
                    <a:pt x="212" y="24"/>
                    <a:pt x="198" y="39"/>
                    <a:pt x="198" y="56"/>
                  </a:cubicBezTo>
                  <a:cubicBezTo>
                    <a:pt x="198" y="66"/>
                    <a:pt x="202" y="75"/>
                    <a:pt x="209"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5" y="209"/>
                    <a:pt x="265" y="209"/>
                    <a:pt x="265" y="209"/>
                  </a:cubicBezTo>
                  <a:cubicBezTo>
                    <a:pt x="265" y="194"/>
                    <a:pt x="265" y="194"/>
                    <a:pt x="265" y="194"/>
                  </a:cubicBezTo>
                  <a:cubicBezTo>
                    <a:pt x="288" y="194"/>
                    <a:pt x="288" y="194"/>
                    <a:pt x="288" y="194"/>
                  </a:cubicBezTo>
                  <a:cubicBezTo>
                    <a:pt x="288" y="110"/>
                    <a:pt x="288" y="110"/>
                    <a:pt x="288" y="110"/>
                  </a:cubicBezTo>
                  <a:cubicBezTo>
                    <a:pt x="288" y="94"/>
                    <a:pt x="275" y="81"/>
                    <a:pt x="259" y="81"/>
                  </a:cubicBezTo>
                  <a:close/>
                  <a:moveTo>
                    <a:pt x="206" y="56"/>
                  </a:moveTo>
                  <a:cubicBezTo>
                    <a:pt x="206" y="43"/>
                    <a:pt x="217" y="32"/>
                    <a:pt x="230" y="32"/>
                  </a:cubicBezTo>
                  <a:cubicBezTo>
                    <a:pt x="244" y="32"/>
                    <a:pt x="254" y="43"/>
                    <a:pt x="254" y="56"/>
                  </a:cubicBezTo>
                  <a:cubicBezTo>
                    <a:pt x="254" y="70"/>
                    <a:pt x="244" y="81"/>
                    <a:pt x="230" y="81"/>
                  </a:cubicBezTo>
                  <a:cubicBezTo>
                    <a:pt x="217" y="81"/>
                    <a:pt x="206" y="70"/>
                    <a:pt x="206" y="56"/>
                  </a:cubicBezTo>
                  <a:close/>
                  <a:moveTo>
                    <a:pt x="279" y="186"/>
                  </a:moveTo>
                  <a:cubicBezTo>
                    <a:pt x="265" y="186"/>
                    <a:pt x="265" y="186"/>
                    <a:pt x="265" y="186"/>
                  </a:cubicBezTo>
                  <a:cubicBezTo>
                    <a:pt x="265" y="118"/>
                    <a:pt x="265" y="118"/>
                    <a:pt x="265"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1" y="89"/>
                    <a:pt x="202" y="89"/>
                  </a:cubicBezTo>
                  <a:cubicBezTo>
                    <a:pt x="259" y="89"/>
                    <a:pt x="259" y="89"/>
                    <a:pt x="259"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8" name="ZoneTexte 207">
              <a:extLst>
                <a:ext uri="{FF2B5EF4-FFF2-40B4-BE49-F238E27FC236}">
                  <a16:creationId xmlns:a16="http://schemas.microsoft.com/office/drawing/2014/main" id="{3731B935-2595-4FF0-9DA8-DBA82A0D3691}"/>
                </a:ext>
              </a:extLst>
            </p:cNvPr>
            <p:cNvSpPr txBox="1"/>
            <p:nvPr/>
          </p:nvSpPr>
          <p:spPr>
            <a:xfrm>
              <a:off x="3274127"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4+</a:t>
              </a:r>
              <a:endParaRPr lang="fr-FR" sz="1597" b="1" dirty="0">
                <a:solidFill>
                  <a:srgbClr val="C69B08"/>
                </a:solidFill>
              </a:endParaRPr>
            </a:p>
          </p:txBody>
        </p:sp>
      </p:grpSp>
      <p:grpSp>
        <p:nvGrpSpPr>
          <p:cNvPr id="212" name="Groupe 211">
            <a:extLst>
              <a:ext uri="{FF2B5EF4-FFF2-40B4-BE49-F238E27FC236}">
                <a16:creationId xmlns:a16="http://schemas.microsoft.com/office/drawing/2014/main" id="{5BC4EC7F-FAEC-47E0-8215-6D2232ABAFC4}"/>
              </a:ext>
            </a:extLst>
          </p:cNvPr>
          <p:cNvGrpSpPr/>
          <p:nvPr/>
        </p:nvGrpSpPr>
        <p:grpSpPr>
          <a:xfrm>
            <a:off x="9831158" y="5898578"/>
            <a:ext cx="2284977" cy="230459"/>
            <a:chOff x="9155150" y="5772986"/>
            <a:chExt cx="2265265" cy="230832"/>
          </a:xfrm>
        </p:grpSpPr>
        <p:sp>
          <p:nvSpPr>
            <p:cNvPr id="213" name="Freeform 55">
              <a:extLst>
                <a:ext uri="{FF2B5EF4-FFF2-40B4-BE49-F238E27FC236}">
                  <a16:creationId xmlns:a16="http://schemas.microsoft.com/office/drawing/2014/main" id="{D1966681-9983-49B9-AD22-2C2C52629184}"/>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14" name="Rectangle 213">
              <a:extLst>
                <a:ext uri="{FF2B5EF4-FFF2-40B4-BE49-F238E27FC236}">
                  <a16:creationId xmlns:a16="http://schemas.microsoft.com/office/drawing/2014/main" id="{C8AA4A49-F70B-4FF5-ACDD-B7F9C0455577}"/>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15" name="Freeform 53">
            <a:extLst>
              <a:ext uri="{FF2B5EF4-FFF2-40B4-BE49-F238E27FC236}">
                <a16:creationId xmlns:a16="http://schemas.microsoft.com/office/drawing/2014/main" id="{2052923C-9B14-48CE-B30D-901108BAD0AC}"/>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8" name="Freeform 53">
            <a:extLst>
              <a:ext uri="{FF2B5EF4-FFF2-40B4-BE49-F238E27FC236}">
                <a16:creationId xmlns:a16="http://schemas.microsoft.com/office/drawing/2014/main" id="{3E8C1045-2745-41F5-BEB8-38B0CB4DEDDA}"/>
              </a:ext>
            </a:extLst>
          </p:cNvPr>
          <p:cNvSpPr>
            <a:spLocks noChangeAspect="1" noEditPoints="1"/>
          </p:cNvSpPr>
          <p:nvPr/>
        </p:nvSpPr>
        <p:spPr bwMode="auto">
          <a:xfrm>
            <a:off x="5409721" y="2117415"/>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9" name="Freeform 53">
            <a:extLst>
              <a:ext uri="{FF2B5EF4-FFF2-40B4-BE49-F238E27FC236}">
                <a16:creationId xmlns:a16="http://schemas.microsoft.com/office/drawing/2014/main" id="{9AA3AAE6-4B39-40FC-8B71-BF60BFC43E4F}"/>
              </a:ext>
            </a:extLst>
          </p:cNvPr>
          <p:cNvSpPr>
            <a:spLocks noChangeAspect="1" noEditPoints="1"/>
          </p:cNvSpPr>
          <p:nvPr/>
        </p:nvSpPr>
        <p:spPr bwMode="auto">
          <a:xfrm>
            <a:off x="4112239" y="4355487"/>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89" name="Freeform 55">
            <a:extLst>
              <a:ext uri="{FF2B5EF4-FFF2-40B4-BE49-F238E27FC236}">
                <a16:creationId xmlns:a16="http://schemas.microsoft.com/office/drawing/2014/main" id="{67DC5584-C745-4531-9499-D263E9DB8B3B}"/>
              </a:ext>
            </a:extLst>
          </p:cNvPr>
          <p:cNvSpPr>
            <a:spLocks noChangeAspect="1" noEditPoints="1"/>
          </p:cNvSpPr>
          <p:nvPr/>
        </p:nvSpPr>
        <p:spPr bwMode="auto">
          <a:xfrm>
            <a:off x="7743744" y="175487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3" name="Freeform 55">
            <a:extLst>
              <a:ext uri="{FF2B5EF4-FFF2-40B4-BE49-F238E27FC236}">
                <a16:creationId xmlns:a16="http://schemas.microsoft.com/office/drawing/2014/main" id="{D521D656-256E-4C7F-9573-37AE533E0326}"/>
              </a:ext>
            </a:extLst>
          </p:cNvPr>
          <p:cNvSpPr>
            <a:spLocks noChangeAspect="1" noEditPoints="1"/>
          </p:cNvSpPr>
          <p:nvPr/>
        </p:nvSpPr>
        <p:spPr bwMode="auto">
          <a:xfrm>
            <a:off x="3488300" y="427941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4" name="Freeform 55">
            <a:extLst>
              <a:ext uri="{FF2B5EF4-FFF2-40B4-BE49-F238E27FC236}">
                <a16:creationId xmlns:a16="http://schemas.microsoft.com/office/drawing/2014/main" id="{CBBC2ACB-D832-4D6E-BE56-E9BAA356FB55}"/>
              </a:ext>
            </a:extLst>
          </p:cNvPr>
          <p:cNvSpPr>
            <a:spLocks noChangeAspect="1" noEditPoints="1"/>
          </p:cNvSpPr>
          <p:nvPr/>
        </p:nvSpPr>
        <p:spPr bwMode="auto">
          <a:xfrm>
            <a:off x="7385933" y="428046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grpSp>
        <p:nvGrpSpPr>
          <p:cNvPr id="101" name="Groupe 100">
            <a:extLst>
              <a:ext uri="{FF2B5EF4-FFF2-40B4-BE49-F238E27FC236}">
                <a16:creationId xmlns:a16="http://schemas.microsoft.com/office/drawing/2014/main" id="{1FC59FE1-2383-4325-AC29-C9BA6C2B1E0C}"/>
              </a:ext>
            </a:extLst>
          </p:cNvPr>
          <p:cNvGrpSpPr>
            <a:grpSpLocks noChangeAspect="1"/>
          </p:cNvGrpSpPr>
          <p:nvPr/>
        </p:nvGrpSpPr>
        <p:grpSpPr>
          <a:xfrm>
            <a:off x="11456879" y="114583"/>
            <a:ext cx="619479" cy="611010"/>
            <a:chOff x="6588706" y="1348505"/>
            <a:chExt cx="1056822" cy="1042374"/>
          </a:xfrm>
        </p:grpSpPr>
        <p:sp>
          <p:nvSpPr>
            <p:cNvPr id="102" name="Ellipse 101">
              <a:extLst>
                <a:ext uri="{FF2B5EF4-FFF2-40B4-BE49-F238E27FC236}">
                  <a16:creationId xmlns:a16="http://schemas.microsoft.com/office/drawing/2014/main" id="{096C207D-8C8F-4932-9336-2DDDFB21BD4C}"/>
                </a:ext>
              </a:extLst>
            </p:cNvPr>
            <p:cNvSpPr/>
            <p:nvPr/>
          </p:nvSpPr>
          <p:spPr bwMode="ltGray">
            <a:xfrm>
              <a:off x="6588706" y="1348505"/>
              <a:ext cx="1056822" cy="1042374"/>
            </a:xfrm>
            <a:prstGeom prst="ellipse">
              <a:avLst/>
            </a:prstGeom>
            <a:solidFill>
              <a:srgbClr val="489A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103" name="Freeform 6">
              <a:extLst>
                <a:ext uri="{FF2B5EF4-FFF2-40B4-BE49-F238E27FC236}">
                  <a16:creationId xmlns:a16="http://schemas.microsoft.com/office/drawing/2014/main" id="{63F71B61-A080-4B72-9C3D-B3E8BDB8D1A0}"/>
                </a:ext>
              </a:extLst>
            </p:cNvPr>
            <p:cNvSpPr>
              <a:spLocks noChangeAspect="1" noEditPoints="1"/>
            </p:cNvSpPr>
            <p:nvPr/>
          </p:nvSpPr>
          <p:spPr bwMode="auto">
            <a:xfrm>
              <a:off x="6855997" y="1561825"/>
              <a:ext cx="499037" cy="576000"/>
            </a:xfrm>
            <a:custGeom>
              <a:avLst/>
              <a:gdLst>
                <a:gd name="T0" fmla="*/ 145 w 201"/>
                <a:gd name="T1" fmla="*/ 225 h 232"/>
                <a:gd name="T2" fmla="*/ 162 w 201"/>
                <a:gd name="T3" fmla="*/ 232 h 232"/>
                <a:gd name="T4" fmla="*/ 71 w 201"/>
                <a:gd name="T5" fmla="*/ 225 h 232"/>
                <a:gd name="T6" fmla="*/ 50 w 201"/>
                <a:gd name="T7" fmla="*/ 228 h 232"/>
                <a:gd name="T8" fmla="*/ 74 w 201"/>
                <a:gd name="T9" fmla="*/ 228 h 232"/>
                <a:gd name="T10" fmla="*/ 183 w 201"/>
                <a:gd name="T11" fmla="*/ 59 h 232"/>
                <a:gd name="T12" fmla="*/ 150 w 201"/>
                <a:gd name="T13" fmla="*/ 99 h 232"/>
                <a:gd name="T14" fmla="*/ 123 w 201"/>
                <a:gd name="T15" fmla="*/ 122 h 232"/>
                <a:gd name="T16" fmla="*/ 88 w 201"/>
                <a:gd name="T17" fmla="*/ 104 h 232"/>
                <a:gd name="T18" fmla="*/ 110 w 201"/>
                <a:gd name="T19" fmla="*/ 94 h 232"/>
                <a:gd name="T20" fmla="*/ 132 w 201"/>
                <a:gd name="T21" fmla="*/ 62 h 232"/>
                <a:gd name="T22" fmla="*/ 131 w 201"/>
                <a:gd name="T23" fmla="*/ 20 h 232"/>
                <a:gd name="T24" fmla="*/ 63 w 201"/>
                <a:gd name="T25" fmla="*/ 30 h 232"/>
                <a:gd name="T26" fmla="*/ 19 w 201"/>
                <a:gd name="T27" fmla="*/ 59 h 232"/>
                <a:gd name="T28" fmla="*/ 30 w 201"/>
                <a:gd name="T29" fmla="*/ 93 h 232"/>
                <a:gd name="T30" fmla="*/ 96 w 201"/>
                <a:gd name="T31" fmla="*/ 137 h 232"/>
                <a:gd name="T32" fmla="*/ 128 w 201"/>
                <a:gd name="T33" fmla="*/ 143 h 232"/>
                <a:gd name="T34" fmla="*/ 81 w 201"/>
                <a:gd name="T35" fmla="*/ 185 h 232"/>
                <a:gd name="T36" fmla="*/ 32 w 201"/>
                <a:gd name="T37" fmla="*/ 191 h 232"/>
                <a:gd name="T38" fmla="*/ 184 w 201"/>
                <a:gd name="T39" fmla="*/ 185 h 232"/>
                <a:gd name="T40" fmla="*/ 123 w 201"/>
                <a:gd name="T41" fmla="*/ 170 h 232"/>
                <a:gd name="T42" fmla="*/ 169 w 201"/>
                <a:gd name="T43" fmla="*/ 145 h 232"/>
                <a:gd name="T44" fmla="*/ 178 w 201"/>
                <a:gd name="T45" fmla="*/ 113 h 232"/>
                <a:gd name="T46" fmla="*/ 178 w 201"/>
                <a:gd name="T47" fmla="*/ 97 h 232"/>
                <a:gd name="T48" fmla="*/ 188 w 201"/>
                <a:gd name="T49" fmla="*/ 62 h 232"/>
                <a:gd name="T50" fmla="*/ 104 w 201"/>
                <a:gd name="T51" fmla="*/ 79 h 232"/>
                <a:gd name="T52" fmla="*/ 105 w 201"/>
                <a:gd name="T53" fmla="*/ 62 h 232"/>
                <a:gd name="T54" fmla="*/ 72 w 201"/>
                <a:gd name="T55" fmla="*/ 26 h 232"/>
                <a:gd name="T56" fmla="*/ 127 w 201"/>
                <a:gd name="T57" fmla="*/ 26 h 232"/>
                <a:gd name="T58" fmla="*/ 137 w 201"/>
                <a:gd name="T59" fmla="*/ 53 h 232"/>
                <a:gd name="T60" fmla="*/ 86 w 201"/>
                <a:gd name="T61" fmla="*/ 42 h 232"/>
                <a:gd name="T62" fmla="*/ 92 w 201"/>
                <a:gd name="T63" fmla="*/ 59 h 232"/>
                <a:gd name="T64" fmla="*/ 86 w 201"/>
                <a:gd name="T65" fmla="*/ 54 h 232"/>
                <a:gd name="T66" fmla="*/ 64 w 201"/>
                <a:gd name="T67" fmla="*/ 91 h 232"/>
                <a:gd name="T68" fmla="*/ 12 w 201"/>
                <a:gd name="T69" fmla="*/ 86 h 232"/>
                <a:gd name="T70" fmla="*/ 28 w 201"/>
                <a:gd name="T71" fmla="*/ 64 h 232"/>
                <a:gd name="T72" fmla="*/ 77 w 201"/>
                <a:gd name="T73" fmla="*/ 63 h 232"/>
                <a:gd name="T74" fmla="*/ 65 w 201"/>
                <a:gd name="T75" fmla="*/ 93 h 232"/>
                <a:gd name="T76" fmla="*/ 186 w 201"/>
                <a:gd name="T77" fmla="*/ 126 h 232"/>
                <a:gd name="T78" fmla="*/ 164 w 201"/>
                <a:gd name="T79" fmla="*/ 137 h 232"/>
                <a:gd name="T80" fmla="*/ 130 w 201"/>
                <a:gd name="T81" fmla="*/ 114 h 232"/>
                <a:gd name="T82" fmla="*/ 171 w 201"/>
                <a:gd name="T83" fmla="*/ 119 h 232"/>
                <a:gd name="T84" fmla="*/ 177 w 201"/>
                <a:gd name="T85" fmla="*/ 89 h 232"/>
                <a:gd name="T86" fmla="*/ 158 w 201"/>
                <a:gd name="T87" fmla="*/ 57 h 232"/>
                <a:gd name="T88" fmla="*/ 193 w 201"/>
                <a:gd name="T89" fmla="*/ 79 h 232"/>
                <a:gd name="T90" fmla="*/ 39 w 201"/>
                <a:gd name="T91" fmla="*/ 220 h 232"/>
                <a:gd name="T92" fmla="*/ 169 w 201"/>
                <a:gd name="T93" fmla="*/ 223 h 232"/>
                <a:gd name="T94" fmla="*/ 29 w 201"/>
                <a:gd name="T95" fmla="*/ 194 h 232"/>
                <a:gd name="T96" fmla="*/ 51 w 201"/>
                <a:gd name="T97" fmla="*/ 216 h 232"/>
                <a:gd name="T98" fmla="*/ 180 w 201"/>
                <a:gd name="T99" fmla="*/ 2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232">
                  <a:moveTo>
                    <a:pt x="162" y="225"/>
                  </a:moveTo>
                  <a:cubicBezTo>
                    <a:pt x="159" y="225"/>
                    <a:pt x="156" y="225"/>
                    <a:pt x="153" y="225"/>
                  </a:cubicBezTo>
                  <a:cubicBezTo>
                    <a:pt x="151" y="225"/>
                    <a:pt x="148" y="225"/>
                    <a:pt x="145" y="225"/>
                  </a:cubicBezTo>
                  <a:cubicBezTo>
                    <a:pt x="144" y="225"/>
                    <a:pt x="142" y="227"/>
                    <a:pt x="141" y="228"/>
                  </a:cubicBezTo>
                  <a:cubicBezTo>
                    <a:pt x="141" y="231"/>
                    <a:pt x="143" y="232"/>
                    <a:pt x="145" y="232"/>
                  </a:cubicBezTo>
                  <a:cubicBezTo>
                    <a:pt x="150" y="232"/>
                    <a:pt x="156" y="232"/>
                    <a:pt x="162" y="232"/>
                  </a:cubicBezTo>
                  <a:cubicBezTo>
                    <a:pt x="164" y="232"/>
                    <a:pt x="166" y="231"/>
                    <a:pt x="165" y="228"/>
                  </a:cubicBezTo>
                  <a:cubicBezTo>
                    <a:pt x="165" y="226"/>
                    <a:pt x="164" y="225"/>
                    <a:pt x="162" y="225"/>
                  </a:cubicBezTo>
                  <a:close/>
                  <a:moveTo>
                    <a:pt x="71" y="225"/>
                  </a:moveTo>
                  <a:cubicBezTo>
                    <a:pt x="68" y="225"/>
                    <a:pt x="65" y="225"/>
                    <a:pt x="63" y="225"/>
                  </a:cubicBezTo>
                  <a:cubicBezTo>
                    <a:pt x="60" y="225"/>
                    <a:pt x="57" y="225"/>
                    <a:pt x="54" y="225"/>
                  </a:cubicBezTo>
                  <a:cubicBezTo>
                    <a:pt x="53" y="225"/>
                    <a:pt x="51" y="227"/>
                    <a:pt x="50" y="228"/>
                  </a:cubicBezTo>
                  <a:cubicBezTo>
                    <a:pt x="51" y="230"/>
                    <a:pt x="52" y="231"/>
                    <a:pt x="54" y="232"/>
                  </a:cubicBezTo>
                  <a:cubicBezTo>
                    <a:pt x="59" y="232"/>
                    <a:pt x="65" y="232"/>
                    <a:pt x="71" y="232"/>
                  </a:cubicBezTo>
                  <a:cubicBezTo>
                    <a:pt x="72" y="232"/>
                    <a:pt x="74" y="230"/>
                    <a:pt x="74" y="228"/>
                  </a:cubicBezTo>
                  <a:cubicBezTo>
                    <a:pt x="75" y="226"/>
                    <a:pt x="73" y="225"/>
                    <a:pt x="71" y="225"/>
                  </a:cubicBezTo>
                  <a:close/>
                  <a:moveTo>
                    <a:pt x="188" y="62"/>
                  </a:moveTo>
                  <a:cubicBezTo>
                    <a:pt x="186" y="62"/>
                    <a:pt x="184" y="60"/>
                    <a:pt x="183" y="59"/>
                  </a:cubicBezTo>
                  <a:cubicBezTo>
                    <a:pt x="175" y="49"/>
                    <a:pt x="160" y="47"/>
                    <a:pt x="149" y="54"/>
                  </a:cubicBezTo>
                  <a:cubicBezTo>
                    <a:pt x="138" y="61"/>
                    <a:pt x="134" y="75"/>
                    <a:pt x="140" y="86"/>
                  </a:cubicBezTo>
                  <a:cubicBezTo>
                    <a:pt x="142" y="91"/>
                    <a:pt x="146" y="95"/>
                    <a:pt x="150" y="99"/>
                  </a:cubicBezTo>
                  <a:cubicBezTo>
                    <a:pt x="146" y="100"/>
                    <a:pt x="141" y="102"/>
                    <a:pt x="136" y="102"/>
                  </a:cubicBezTo>
                  <a:cubicBezTo>
                    <a:pt x="128" y="102"/>
                    <a:pt x="122" y="109"/>
                    <a:pt x="122" y="117"/>
                  </a:cubicBezTo>
                  <a:cubicBezTo>
                    <a:pt x="122" y="119"/>
                    <a:pt x="123" y="121"/>
                    <a:pt x="123" y="122"/>
                  </a:cubicBezTo>
                  <a:cubicBezTo>
                    <a:pt x="114" y="122"/>
                    <a:pt x="106" y="123"/>
                    <a:pt x="97" y="122"/>
                  </a:cubicBezTo>
                  <a:cubicBezTo>
                    <a:pt x="90" y="122"/>
                    <a:pt x="85" y="115"/>
                    <a:pt x="85" y="108"/>
                  </a:cubicBezTo>
                  <a:cubicBezTo>
                    <a:pt x="85" y="106"/>
                    <a:pt x="86" y="105"/>
                    <a:pt x="88" y="104"/>
                  </a:cubicBezTo>
                  <a:cubicBezTo>
                    <a:pt x="91" y="103"/>
                    <a:pt x="94" y="101"/>
                    <a:pt x="96" y="99"/>
                  </a:cubicBezTo>
                  <a:cubicBezTo>
                    <a:pt x="99" y="94"/>
                    <a:pt x="104" y="94"/>
                    <a:pt x="109" y="94"/>
                  </a:cubicBezTo>
                  <a:cubicBezTo>
                    <a:pt x="109" y="94"/>
                    <a:pt x="110" y="94"/>
                    <a:pt x="110" y="94"/>
                  </a:cubicBezTo>
                  <a:cubicBezTo>
                    <a:pt x="120" y="94"/>
                    <a:pt x="128" y="87"/>
                    <a:pt x="129" y="77"/>
                  </a:cubicBezTo>
                  <a:cubicBezTo>
                    <a:pt x="129" y="73"/>
                    <a:pt x="129" y="69"/>
                    <a:pt x="129" y="65"/>
                  </a:cubicBezTo>
                  <a:cubicBezTo>
                    <a:pt x="129" y="63"/>
                    <a:pt x="130" y="62"/>
                    <a:pt x="132" y="62"/>
                  </a:cubicBezTo>
                  <a:cubicBezTo>
                    <a:pt x="142" y="61"/>
                    <a:pt x="149" y="53"/>
                    <a:pt x="150" y="43"/>
                  </a:cubicBezTo>
                  <a:cubicBezTo>
                    <a:pt x="150" y="34"/>
                    <a:pt x="144" y="26"/>
                    <a:pt x="135" y="23"/>
                  </a:cubicBezTo>
                  <a:cubicBezTo>
                    <a:pt x="133" y="22"/>
                    <a:pt x="132" y="21"/>
                    <a:pt x="131" y="20"/>
                  </a:cubicBezTo>
                  <a:cubicBezTo>
                    <a:pt x="122" y="3"/>
                    <a:pt x="99" y="0"/>
                    <a:pt x="86" y="13"/>
                  </a:cubicBezTo>
                  <a:cubicBezTo>
                    <a:pt x="84" y="15"/>
                    <a:pt x="83" y="16"/>
                    <a:pt x="80" y="16"/>
                  </a:cubicBezTo>
                  <a:cubicBezTo>
                    <a:pt x="72" y="15"/>
                    <a:pt x="64" y="21"/>
                    <a:pt x="63" y="30"/>
                  </a:cubicBezTo>
                  <a:cubicBezTo>
                    <a:pt x="62" y="34"/>
                    <a:pt x="64" y="39"/>
                    <a:pt x="64" y="43"/>
                  </a:cubicBezTo>
                  <a:cubicBezTo>
                    <a:pt x="47" y="35"/>
                    <a:pt x="31" y="44"/>
                    <a:pt x="24" y="56"/>
                  </a:cubicBezTo>
                  <a:cubicBezTo>
                    <a:pt x="23" y="59"/>
                    <a:pt x="21" y="59"/>
                    <a:pt x="19" y="59"/>
                  </a:cubicBezTo>
                  <a:cubicBezTo>
                    <a:pt x="11" y="60"/>
                    <a:pt x="6" y="63"/>
                    <a:pt x="3" y="70"/>
                  </a:cubicBezTo>
                  <a:cubicBezTo>
                    <a:pt x="0" y="77"/>
                    <a:pt x="1" y="84"/>
                    <a:pt x="6" y="90"/>
                  </a:cubicBezTo>
                  <a:cubicBezTo>
                    <a:pt x="12" y="97"/>
                    <a:pt x="19" y="97"/>
                    <a:pt x="30" y="93"/>
                  </a:cubicBezTo>
                  <a:cubicBezTo>
                    <a:pt x="39" y="101"/>
                    <a:pt x="50" y="104"/>
                    <a:pt x="62" y="100"/>
                  </a:cubicBezTo>
                  <a:cubicBezTo>
                    <a:pt x="64" y="99"/>
                    <a:pt x="70" y="104"/>
                    <a:pt x="70" y="107"/>
                  </a:cubicBezTo>
                  <a:cubicBezTo>
                    <a:pt x="69" y="122"/>
                    <a:pt x="81" y="137"/>
                    <a:pt x="96" y="137"/>
                  </a:cubicBezTo>
                  <a:cubicBezTo>
                    <a:pt x="106" y="138"/>
                    <a:pt x="116" y="138"/>
                    <a:pt x="126" y="138"/>
                  </a:cubicBezTo>
                  <a:cubicBezTo>
                    <a:pt x="128" y="138"/>
                    <a:pt x="129" y="139"/>
                    <a:pt x="130" y="139"/>
                  </a:cubicBezTo>
                  <a:cubicBezTo>
                    <a:pt x="130" y="140"/>
                    <a:pt x="129" y="142"/>
                    <a:pt x="128" y="143"/>
                  </a:cubicBezTo>
                  <a:cubicBezTo>
                    <a:pt x="118" y="153"/>
                    <a:pt x="108" y="163"/>
                    <a:pt x="98" y="173"/>
                  </a:cubicBezTo>
                  <a:cubicBezTo>
                    <a:pt x="97" y="174"/>
                    <a:pt x="96" y="175"/>
                    <a:pt x="95" y="175"/>
                  </a:cubicBezTo>
                  <a:cubicBezTo>
                    <a:pt x="88" y="175"/>
                    <a:pt x="83" y="178"/>
                    <a:pt x="81" y="185"/>
                  </a:cubicBezTo>
                  <a:cubicBezTo>
                    <a:pt x="64" y="185"/>
                    <a:pt x="48" y="185"/>
                    <a:pt x="32" y="185"/>
                  </a:cubicBezTo>
                  <a:cubicBezTo>
                    <a:pt x="29" y="185"/>
                    <a:pt x="27" y="185"/>
                    <a:pt x="27" y="188"/>
                  </a:cubicBezTo>
                  <a:cubicBezTo>
                    <a:pt x="27" y="191"/>
                    <a:pt x="29" y="191"/>
                    <a:pt x="32" y="191"/>
                  </a:cubicBezTo>
                  <a:cubicBezTo>
                    <a:pt x="82" y="191"/>
                    <a:pt x="133" y="191"/>
                    <a:pt x="184" y="191"/>
                  </a:cubicBezTo>
                  <a:cubicBezTo>
                    <a:pt x="187" y="191"/>
                    <a:pt x="189" y="191"/>
                    <a:pt x="189" y="188"/>
                  </a:cubicBezTo>
                  <a:cubicBezTo>
                    <a:pt x="189" y="185"/>
                    <a:pt x="186" y="185"/>
                    <a:pt x="184" y="185"/>
                  </a:cubicBezTo>
                  <a:cubicBezTo>
                    <a:pt x="170" y="185"/>
                    <a:pt x="156" y="185"/>
                    <a:pt x="141" y="185"/>
                  </a:cubicBezTo>
                  <a:cubicBezTo>
                    <a:pt x="140" y="185"/>
                    <a:pt x="138" y="185"/>
                    <a:pt x="136" y="185"/>
                  </a:cubicBezTo>
                  <a:cubicBezTo>
                    <a:pt x="134" y="178"/>
                    <a:pt x="130" y="173"/>
                    <a:pt x="123" y="170"/>
                  </a:cubicBezTo>
                  <a:cubicBezTo>
                    <a:pt x="131" y="162"/>
                    <a:pt x="138" y="154"/>
                    <a:pt x="146" y="146"/>
                  </a:cubicBezTo>
                  <a:cubicBezTo>
                    <a:pt x="151" y="147"/>
                    <a:pt x="157" y="147"/>
                    <a:pt x="163" y="145"/>
                  </a:cubicBezTo>
                  <a:cubicBezTo>
                    <a:pt x="165" y="144"/>
                    <a:pt x="167" y="144"/>
                    <a:pt x="169" y="145"/>
                  </a:cubicBezTo>
                  <a:cubicBezTo>
                    <a:pt x="175" y="148"/>
                    <a:pt x="182" y="147"/>
                    <a:pt x="187" y="143"/>
                  </a:cubicBezTo>
                  <a:cubicBezTo>
                    <a:pt x="193" y="138"/>
                    <a:pt x="195" y="132"/>
                    <a:pt x="192" y="125"/>
                  </a:cubicBezTo>
                  <a:cubicBezTo>
                    <a:pt x="190" y="118"/>
                    <a:pt x="185" y="114"/>
                    <a:pt x="178" y="113"/>
                  </a:cubicBezTo>
                  <a:cubicBezTo>
                    <a:pt x="177" y="113"/>
                    <a:pt x="176" y="112"/>
                    <a:pt x="175" y="112"/>
                  </a:cubicBezTo>
                  <a:cubicBezTo>
                    <a:pt x="172" y="108"/>
                    <a:pt x="169" y="105"/>
                    <a:pt x="167" y="102"/>
                  </a:cubicBezTo>
                  <a:cubicBezTo>
                    <a:pt x="170" y="101"/>
                    <a:pt x="174" y="99"/>
                    <a:pt x="178" y="97"/>
                  </a:cubicBezTo>
                  <a:cubicBezTo>
                    <a:pt x="180" y="96"/>
                    <a:pt x="182" y="95"/>
                    <a:pt x="185" y="94"/>
                  </a:cubicBezTo>
                  <a:cubicBezTo>
                    <a:pt x="193" y="94"/>
                    <a:pt x="199" y="88"/>
                    <a:pt x="200" y="80"/>
                  </a:cubicBezTo>
                  <a:cubicBezTo>
                    <a:pt x="201" y="72"/>
                    <a:pt x="196" y="65"/>
                    <a:pt x="188" y="62"/>
                  </a:cubicBezTo>
                  <a:close/>
                  <a:moveTo>
                    <a:pt x="114" y="75"/>
                  </a:moveTo>
                  <a:cubicBezTo>
                    <a:pt x="114" y="77"/>
                    <a:pt x="112" y="78"/>
                    <a:pt x="110" y="79"/>
                  </a:cubicBezTo>
                  <a:cubicBezTo>
                    <a:pt x="108" y="79"/>
                    <a:pt x="106" y="79"/>
                    <a:pt x="104" y="79"/>
                  </a:cubicBezTo>
                  <a:cubicBezTo>
                    <a:pt x="103" y="75"/>
                    <a:pt x="102" y="71"/>
                    <a:pt x="100" y="68"/>
                  </a:cubicBezTo>
                  <a:cubicBezTo>
                    <a:pt x="98" y="65"/>
                    <a:pt x="95" y="62"/>
                    <a:pt x="92" y="59"/>
                  </a:cubicBezTo>
                  <a:cubicBezTo>
                    <a:pt x="97" y="60"/>
                    <a:pt x="101" y="62"/>
                    <a:pt x="105" y="62"/>
                  </a:cubicBezTo>
                  <a:cubicBezTo>
                    <a:pt x="108" y="62"/>
                    <a:pt x="111" y="62"/>
                    <a:pt x="114" y="62"/>
                  </a:cubicBezTo>
                  <a:cubicBezTo>
                    <a:pt x="114" y="66"/>
                    <a:pt x="114" y="71"/>
                    <a:pt x="114" y="75"/>
                  </a:cubicBezTo>
                  <a:close/>
                  <a:moveTo>
                    <a:pt x="72" y="26"/>
                  </a:moveTo>
                  <a:cubicBezTo>
                    <a:pt x="75" y="22"/>
                    <a:pt x="80" y="21"/>
                    <a:pt x="86" y="24"/>
                  </a:cubicBezTo>
                  <a:cubicBezTo>
                    <a:pt x="87" y="22"/>
                    <a:pt x="89" y="20"/>
                    <a:pt x="91" y="18"/>
                  </a:cubicBezTo>
                  <a:cubicBezTo>
                    <a:pt x="102" y="7"/>
                    <a:pt x="120" y="11"/>
                    <a:pt x="127" y="26"/>
                  </a:cubicBezTo>
                  <a:cubicBezTo>
                    <a:pt x="127" y="27"/>
                    <a:pt x="128" y="28"/>
                    <a:pt x="129" y="28"/>
                  </a:cubicBezTo>
                  <a:cubicBezTo>
                    <a:pt x="137" y="30"/>
                    <a:pt x="141" y="33"/>
                    <a:pt x="142" y="39"/>
                  </a:cubicBezTo>
                  <a:cubicBezTo>
                    <a:pt x="144" y="45"/>
                    <a:pt x="141" y="50"/>
                    <a:pt x="137" y="53"/>
                  </a:cubicBezTo>
                  <a:cubicBezTo>
                    <a:pt x="131" y="57"/>
                    <a:pt x="126" y="56"/>
                    <a:pt x="120" y="52"/>
                  </a:cubicBezTo>
                  <a:cubicBezTo>
                    <a:pt x="120" y="52"/>
                    <a:pt x="119" y="52"/>
                    <a:pt x="119" y="51"/>
                  </a:cubicBezTo>
                  <a:cubicBezTo>
                    <a:pt x="108" y="59"/>
                    <a:pt x="93" y="57"/>
                    <a:pt x="86" y="42"/>
                  </a:cubicBezTo>
                  <a:cubicBezTo>
                    <a:pt x="79" y="45"/>
                    <a:pt x="74" y="43"/>
                    <a:pt x="71" y="39"/>
                  </a:cubicBezTo>
                  <a:cubicBezTo>
                    <a:pt x="68" y="35"/>
                    <a:pt x="69" y="30"/>
                    <a:pt x="72" y="26"/>
                  </a:cubicBezTo>
                  <a:close/>
                  <a:moveTo>
                    <a:pt x="92" y="59"/>
                  </a:moveTo>
                  <a:cubicBezTo>
                    <a:pt x="88" y="58"/>
                    <a:pt x="83" y="57"/>
                    <a:pt x="79" y="56"/>
                  </a:cubicBezTo>
                  <a:cubicBezTo>
                    <a:pt x="77" y="55"/>
                    <a:pt x="76" y="52"/>
                    <a:pt x="74" y="50"/>
                  </a:cubicBezTo>
                  <a:cubicBezTo>
                    <a:pt x="79" y="50"/>
                    <a:pt x="83" y="50"/>
                    <a:pt x="86" y="54"/>
                  </a:cubicBezTo>
                  <a:cubicBezTo>
                    <a:pt x="88" y="56"/>
                    <a:pt x="90" y="58"/>
                    <a:pt x="92" y="59"/>
                  </a:cubicBezTo>
                  <a:close/>
                  <a:moveTo>
                    <a:pt x="65" y="93"/>
                  </a:moveTo>
                  <a:cubicBezTo>
                    <a:pt x="65" y="92"/>
                    <a:pt x="65" y="92"/>
                    <a:pt x="64" y="91"/>
                  </a:cubicBezTo>
                  <a:cubicBezTo>
                    <a:pt x="49" y="99"/>
                    <a:pt x="36" y="93"/>
                    <a:pt x="30" y="83"/>
                  </a:cubicBezTo>
                  <a:cubicBezTo>
                    <a:pt x="27" y="87"/>
                    <a:pt x="24" y="90"/>
                    <a:pt x="19" y="89"/>
                  </a:cubicBezTo>
                  <a:cubicBezTo>
                    <a:pt x="17" y="89"/>
                    <a:pt x="14" y="88"/>
                    <a:pt x="12" y="86"/>
                  </a:cubicBezTo>
                  <a:cubicBezTo>
                    <a:pt x="7" y="82"/>
                    <a:pt x="7" y="76"/>
                    <a:pt x="10" y="71"/>
                  </a:cubicBezTo>
                  <a:cubicBezTo>
                    <a:pt x="14" y="66"/>
                    <a:pt x="20" y="65"/>
                    <a:pt x="27" y="68"/>
                  </a:cubicBezTo>
                  <a:cubicBezTo>
                    <a:pt x="27" y="67"/>
                    <a:pt x="28" y="65"/>
                    <a:pt x="28" y="64"/>
                  </a:cubicBezTo>
                  <a:cubicBezTo>
                    <a:pt x="31" y="54"/>
                    <a:pt x="39" y="48"/>
                    <a:pt x="50" y="47"/>
                  </a:cubicBezTo>
                  <a:cubicBezTo>
                    <a:pt x="59" y="46"/>
                    <a:pt x="69" y="51"/>
                    <a:pt x="73" y="60"/>
                  </a:cubicBezTo>
                  <a:cubicBezTo>
                    <a:pt x="74" y="62"/>
                    <a:pt x="74" y="63"/>
                    <a:pt x="77" y="63"/>
                  </a:cubicBezTo>
                  <a:cubicBezTo>
                    <a:pt x="86" y="62"/>
                    <a:pt x="94" y="67"/>
                    <a:pt x="96" y="75"/>
                  </a:cubicBezTo>
                  <a:cubicBezTo>
                    <a:pt x="99" y="83"/>
                    <a:pt x="96" y="92"/>
                    <a:pt x="88" y="96"/>
                  </a:cubicBezTo>
                  <a:cubicBezTo>
                    <a:pt x="81" y="101"/>
                    <a:pt x="72" y="99"/>
                    <a:pt x="65" y="93"/>
                  </a:cubicBezTo>
                  <a:close/>
                  <a:moveTo>
                    <a:pt x="171" y="119"/>
                  </a:moveTo>
                  <a:cubicBezTo>
                    <a:pt x="171" y="120"/>
                    <a:pt x="171" y="120"/>
                    <a:pt x="171" y="121"/>
                  </a:cubicBezTo>
                  <a:cubicBezTo>
                    <a:pt x="178" y="119"/>
                    <a:pt x="183" y="120"/>
                    <a:pt x="186" y="126"/>
                  </a:cubicBezTo>
                  <a:cubicBezTo>
                    <a:pt x="188" y="130"/>
                    <a:pt x="186" y="136"/>
                    <a:pt x="181" y="139"/>
                  </a:cubicBezTo>
                  <a:cubicBezTo>
                    <a:pt x="176" y="142"/>
                    <a:pt x="171" y="140"/>
                    <a:pt x="167" y="135"/>
                  </a:cubicBezTo>
                  <a:cubicBezTo>
                    <a:pt x="166" y="135"/>
                    <a:pt x="165" y="136"/>
                    <a:pt x="164" y="137"/>
                  </a:cubicBezTo>
                  <a:cubicBezTo>
                    <a:pt x="155" y="143"/>
                    <a:pt x="142" y="139"/>
                    <a:pt x="138" y="129"/>
                  </a:cubicBezTo>
                  <a:cubicBezTo>
                    <a:pt x="137" y="127"/>
                    <a:pt x="136" y="126"/>
                    <a:pt x="135" y="125"/>
                  </a:cubicBezTo>
                  <a:cubicBezTo>
                    <a:pt x="130" y="123"/>
                    <a:pt x="128" y="119"/>
                    <a:pt x="130" y="114"/>
                  </a:cubicBezTo>
                  <a:cubicBezTo>
                    <a:pt x="131" y="110"/>
                    <a:pt x="136" y="107"/>
                    <a:pt x="141" y="109"/>
                  </a:cubicBezTo>
                  <a:cubicBezTo>
                    <a:pt x="142" y="109"/>
                    <a:pt x="144" y="109"/>
                    <a:pt x="145" y="108"/>
                  </a:cubicBezTo>
                  <a:cubicBezTo>
                    <a:pt x="155" y="102"/>
                    <a:pt x="167" y="107"/>
                    <a:pt x="171" y="119"/>
                  </a:cubicBezTo>
                  <a:close/>
                  <a:moveTo>
                    <a:pt x="193" y="79"/>
                  </a:moveTo>
                  <a:cubicBezTo>
                    <a:pt x="193" y="85"/>
                    <a:pt x="187" y="89"/>
                    <a:pt x="182" y="88"/>
                  </a:cubicBezTo>
                  <a:cubicBezTo>
                    <a:pt x="179" y="87"/>
                    <a:pt x="178" y="88"/>
                    <a:pt x="177" y="89"/>
                  </a:cubicBezTo>
                  <a:cubicBezTo>
                    <a:pt x="171" y="95"/>
                    <a:pt x="163" y="97"/>
                    <a:pt x="155" y="93"/>
                  </a:cubicBezTo>
                  <a:cubicBezTo>
                    <a:pt x="148" y="90"/>
                    <a:pt x="144" y="83"/>
                    <a:pt x="144" y="75"/>
                  </a:cubicBezTo>
                  <a:cubicBezTo>
                    <a:pt x="144" y="67"/>
                    <a:pt x="150" y="59"/>
                    <a:pt x="158" y="57"/>
                  </a:cubicBezTo>
                  <a:cubicBezTo>
                    <a:pt x="166" y="55"/>
                    <a:pt x="175" y="58"/>
                    <a:pt x="179" y="65"/>
                  </a:cubicBezTo>
                  <a:cubicBezTo>
                    <a:pt x="181" y="67"/>
                    <a:pt x="182" y="68"/>
                    <a:pt x="184" y="68"/>
                  </a:cubicBezTo>
                  <a:cubicBezTo>
                    <a:pt x="190" y="69"/>
                    <a:pt x="194" y="74"/>
                    <a:pt x="193" y="79"/>
                  </a:cubicBezTo>
                  <a:close/>
                  <a:moveTo>
                    <a:pt x="29" y="194"/>
                  </a:moveTo>
                  <a:cubicBezTo>
                    <a:pt x="29" y="198"/>
                    <a:pt x="29" y="202"/>
                    <a:pt x="29" y="205"/>
                  </a:cubicBezTo>
                  <a:cubicBezTo>
                    <a:pt x="29" y="213"/>
                    <a:pt x="33" y="218"/>
                    <a:pt x="39" y="220"/>
                  </a:cubicBezTo>
                  <a:cubicBezTo>
                    <a:pt x="43" y="222"/>
                    <a:pt x="48" y="223"/>
                    <a:pt x="52" y="223"/>
                  </a:cubicBezTo>
                  <a:cubicBezTo>
                    <a:pt x="89" y="223"/>
                    <a:pt x="126" y="223"/>
                    <a:pt x="164" y="223"/>
                  </a:cubicBezTo>
                  <a:cubicBezTo>
                    <a:pt x="165" y="223"/>
                    <a:pt x="167" y="223"/>
                    <a:pt x="169" y="223"/>
                  </a:cubicBezTo>
                  <a:cubicBezTo>
                    <a:pt x="178" y="222"/>
                    <a:pt x="186" y="215"/>
                    <a:pt x="187" y="207"/>
                  </a:cubicBezTo>
                  <a:cubicBezTo>
                    <a:pt x="187" y="203"/>
                    <a:pt x="187" y="198"/>
                    <a:pt x="187" y="194"/>
                  </a:cubicBezTo>
                  <a:cubicBezTo>
                    <a:pt x="134" y="194"/>
                    <a:pt x="82" y="194"/>
                    <a:pt x="29" y="194"/>
                  </a:cubicBezTo>
                  <a:close/>
                  <a:moveTo>
                    <a:pt x="169" y="216"/>
                  </a:moveTo>
                  <a:cubicBezTo>
                    <a:pt x="167" y="216"/>
                    <a:pt x="166" y="216"/>
                    <a:pt x="165" y="216"/>
                  </a:cubicBezTo>
                  <a:cubicBezTo>
                    <a:pt x="127" y="216"/>
                    <a:pt x="89" y="216"/>
                    <a:pt x="51" y="216"/>
                  </a:cubicBezTo>
                  <a:cubicBezTo>
                    <a:pt x="50" y="216"/>
                    <a:pt x="49" y="216"/>
                    <a:pt x="48" y="216"/>
                  </a:cubicBezTo>
                  <a:cubicBezTo>
                    <a:pt x="39" y="215"/>
                    <a:pt x="35" y="210"/>
                    <a:pt x="36" y="201"/>
                  </a:cubicBezTo>
                  <a:cubicBezTo>
                    <a:pt x="84" y="201"/>
                    <a:pt x="132" y="201"/>
                    <a:pt x="180" y="201"/>
                  </a:cubicBezTo>
                  <a:cubicBezTo>
                    <a:pt x="181" y="210"/>
                    <a:pt x="177" y="214"/>
                    <a:pt x="169" y="216"/>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104" name="Freeform 55">
            <a:extLst>
              <a:ext uri="{FF2B5EF4-FFF2-40B4-BE49-F238E27FC236}">
                <a16:creationId xmlns:a16="http://schemas.microsoft.com/office/drawing/2014/main" id="{749F35D3-821F-494A-BDC3-477630327B90}"/>
              </a:ext>
            </a:extLst>
          </p:cNvPr>
          <p:cNvSpPr>
            <a:spLocks noChangeAspect="1" noEditPoints="1"/>
          </p:cNvSpPr>
          <p:nvPr/>
        </p:nvSpPr>
        <p:spPr bwMode="auto">
          <a:xfrm>
            <a:off x="4084358" y="245040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105" name="Freeform 53">
            <a:extLst>
              <a:ext uri="{FF2B5EF4-FFF2-40B4-BE49-F238E27FC236}">
                <a16:creationId xmlns:a16="http://schemas.microsoft.com/office/drawing/2014/main" id="{C6874E4B-37A0-4FF6-94F7-910798AAB47D}"/>
              </a:ext>
            </a:extLst>
          </p:cNvPr>
          <p:cNvSpPr>
            <a:spLocks noChangeAspect="1" noEditPoints="1"/>
          </p:cNvSpPr>
          <p:nvPr/>
        </p:nvSpPr>
        <p:spPr bwMode="auto">
          <a:xfrm>
            <a:off x="5989857" y="2117415"/>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06" name="Freeform 53">
            <a:extLst>
              <a:ext uri="{FF2B5EF4-FFF2-40B4-BE49-F238E27FC236}">
                <a16:creationId xmlns:a16="http://schemas.microsoft.com/office/drawing/2014/main" id="{F3BCB395-A364-4FE5-98EE-5B4999107506}"/>
              </a:ext>
            </a:extLst>
          </p:cNvPr>
          <p:cNvSpPr>
            <a:spLocks noChangeAspect="1" noEditPoints="1"/>
          </p:cNvSpPr>
          <p:nvPr/>
        </p:nvSpPr>
        <p:spPr bwMode="auto">
          <a:xfrm>
            <a:off x="6590166" y="2117415"/>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07" name="Freeform 53">
            <a:extLst>
              <a:ext uri="{FF2B5EF4-FFF2-40B4-BE49-F238E27FC236}">
                <a16:creationId xmlns:a16="http://schemas.microsoft.com/office/drawing/2014/main" id="{4FA009E6-470A-4212-BD26-BA5AE62E2CBF}"/>
              </a:ext>
            </a:extLst>
          </p:cNvPr>
          <p:cNvSpPr>
            <a:spLocks noChangeAspect="1" noEditPoints="1"/>
          </p:cNvSpPr>
          <p:nvPr/>
        </p:nvSpPr>
        <p:spPr bwMode="auto">
          <a:xfrm>
            <a:off x="10363383" y="2954109"/>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08" name="Freeform 55">
            <a:extLst>
              <a:ext uri="{FF2B5EF4-FFF2-40B4-BE49-F238E27FC236}">
                <a16:creationId xmlns:a16="http://schemas.microsoft.com/office/drawing/2014/main" id="{993861B6-22D8-40C8-9D1D-F35B035D8E25}"/>
              </a:ext>
            </a:extLst>
          </p:cNvPr>
          <p:cNvSpPr>
            <a:spLocks noChangeAspect="1" noEditPoints="1"/>
          </p:cNvSpPr>
          <p:nvPr/>
        </p:nvSpPr>
        <p:spPr bwMode="auto">
          <a:xfrm>
            <a:off x="11483118" y="295410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109" name="Freeform 53">
            <a:extLst>
              <a:ext uri="{FF2B5EF4-FFF2-40B4-BE49-F238E27FC236}">
                <a16:creationId xmlns:a16="http://schemas.microsoft.com/office/drawing/2014/main" id="{FA3FDAA3-9C3A-4141-A2D4-251883838ED9}"/>
              </a:ext>
            </a:extLst>
          </p:cNvPr>
          <p:cNvSpPr>
            <a:spLocks noChangeAspect="1" noEditPoints="1"/>
          </p:cNvSpPr>
          <p:nvPr/>
        </p:nvSpPr>
        <p:spPr bwMode="auto">
          <a:xfrm>
            <a:off x="4923725" y="43681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11" name="Freeform 53">
            <a:extLst>
              <a:ext uri="{FF2B5EF4-FFF2-40B4-BE49-F238E27FC236}">
                <a16:creationId xmlns:a16="http://schemas.microsoft.com/office/drawing/2014/main" id="{CE88D3A8-DFA7-4FC8-A3B3-1924506F28CC}"/>
              </a:ext>
            </a:extLst>
          </p:cNvPr>
          <p:cNvSpPr>
            <a:spLocks noChangeAspect="1" noEditPoints="1"/>
          </p:cNvSpPr>
          <p:nvPr/>
        </p:nvSpPr>
        <p:spPr bwMode="auto">
          <a:xfrm>
            <a:off x="7934284" y="446391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112" name="Freeform 53">
            <a:extLst>
              <a:ext uri="{FF2B5EF4-FFF2-40B4-BE49-F238E27FC236}">
                <a16:creationId xmlns:a16="http://schemas.microsoft.com/office/drawing/2014/main" id="{DBBAC079-7488-43DB-8AE5-8B9207516A20}"/>
              </a:ext>
            </a:extLst>
          </p:cNvPr>
          <p:cNvSpPr>
            <a:spLocks noChangeAspect="1" noEditPoints="1"/>
          </p:cNvSpPr>
          <p:nvPr/>
        </p:nvSpPr>
        <p:spPr bwMode="auto">
          <a:xfrm>
            <a:off x="8710765" y="446391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209F29EF-9794-C65B-0B66-4388F18627CE}"/>
              </a:ext>
            </a:extLst>
          </p:cNvPr>
          <p:cNvSpPr>
            <a:spLocks noGrp="1"/>
          </p:cNvSpPr>
          <p:nvPr>
            <p:ph type="sldNum" sz="quarter" idx="4"/>
          </p:nvPr>
        </p:nvSpPr>
        <p:spPr/>
        <p:txBody>
          <a:bodyPr/>
          <a:lstStyle/>
          <a:p>
            <a:fld id="{4034BEE3-566C-4068-A777-C3A4762E861B}" type="slidenum">
              <a:rPr lang="en-GB" smtClean="0"/>
              <a:pPr/>
              <a:t>29</a:t>
            </a:fld>
            <a:endParaRPr lang="en-GB" dirty="0"/>
          </a:p>
        </p:txBody>
      </p:sp>
    </p:spTree>
    <p:custDataLst>
      <p:tags r:id="rId1"/>
    </p:custDataLst>
    <p:extLst>
      <p:ext uri="{BB962C8B-B14F-4D97-AF65-F5344CB8AC3E}">
        <p14:creationId xmlns:p14="http://schemas.microsoft.com/office/powerpoint/2010/main" val="37170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8C22ABA-C8D2-499A-BAC2-7FC5C1393ED6}"/>
              </a:ext>
            </a:extLst>
          </p:cNvPr>
          <p:cNvSpPr>
            <a:spLocks noGrp="1"/>
          </p:cNvSpPr>
          <p:nvPr>
            <p:ph type="title"/>
          </p:nvPr>
        </p:nvSpPr>
        <p:spPr>
          <a:xfrm>
            <a:off x="359400" y="288000"/>
            <a:ext cx="11473200" cy="1107996"/>
          </a:xfrm>
        </p:spPr>
        <p:txBody>
          <a:bodyPr/>
          <a:lstStyle/>
          <a:p>
            <a:pPr>
              <a:tabLst>
                <a:tab pos="182563" algn="l"/>
              </a:tabLst>
            </a:pPr>
            <a:r>
              <a:rPr lang="fr-FR" dirty="0"/>
              <a:t>LA TYPOLOGIE </a:t>
            </a:r>
            <a:br>
              <a:rPr lang="fr-FR" dirty="0"/>
            </a:br>
            <a:r>
              <a:rPr lang="fr-FR" b="0" dirty="0">
                <a:latin typeface="Arial" panose="020B0604020202020204" pitchFamily="34" charset="0"/>
                <a:cs typeface="Arial" panose="020B0604020202020204" pitchFamily="34" charset="0"/>
              </a:rPr>
              <a:t>›	</a:t>
            </a:r>
            <a:r>
              <a:rPr lang="fr-FR" b="0" dirty="0"/>
              <a:t>Identifier des cibles de croissance via une segmentation </a:t>
            </a:r>
            <a:br>
              <a:rPr lang="fr-FR" b="0" dirty="0"/>
            </a:br>
            <a:r>
              <a:rPr lang="fr-FR" b="0" dirty="0"/>
              <a:t>	des attentes et attitudes sur le marché</a:t>
            </a:r>
          </a:p>
        </p:txBody>
      </p:sp>
      <p:sp>
        <p:nvSpPr>
          <p:cNvPr id="9" name="Espace réservé du contenu 1">
            <a:extLst>
              <a:ext uri="{FF2B5EF4-FFF2-40B4-BE49-F238E27FC236}">
                <a16:creationId xmlns:a16="http://schemas.microsoft.com/office/drawing/2014/main" id="{1D3C85E8-49E7-460B-BEF6-4B76717C6E25}"/>
              </a:ext>
            </a:extLst>
          </p:cNvPr>
          <p:cNvSpPr txBox="1">
            <a:spLocks/>
          </p:cNvSpPr>
          <p:nvPr/>
        </p:nvSpPr>
        <p:spPr>
          <a:xfrm>
            <a:off x="359400" y="1980000"/>
            <a:ext cx="5929640" cy="2631490"/>
          </a:xfrm>
          <a:prstGeom prst="rect">
            <a:avLst/>
          </a:prstGeom>
          <a:noFill/>
          <a:ln w="28575">
            <a:noFill/>
          </a:ln>
        </p:spPr>
        <p:txBody>
          <a:bodyPr wrap="square" lIns="0" tIns="0" rIns="0" bIns="0">
            <a:spAutoFit/>
          </a:bodyPr>
          <a:lstStyle>
            <a:defPPr>
              <a:defRPr lang="en-US"/>
            </a:defPPr>
            <a:lvl1pPr algn="just" defTabSz="1584920">
              <a:lnSpc>
                <a:spcPts val="1600"/>
              </a:lnSpc>
              <a:defRPr sz="1333">
                <a:solidFill>
                  <a:srgbClr val="4D4D4D"/>
                </a:solidFill>
                <a:latin typeface="Kantar Brown" panose="020B0504020101010102"/>
                <a:cs typeface="Times New Roman" pitchFamily="18" charset="0"/>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Kantar Brown TT" panose="020B0504020101010102" pitchFamily="34" charset="0"/>
                <a:ea typeface="+mn-ea"/>
                <a:cs typeface="Kantar Brown TT" panose="020B0504020101010102" pitchFamily="34" charset="0"/>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Kantar Brown TT" panose="020B0504020101010102" pitchFamily="34" charset="0"/>
                <a:ea typeface="+mn-ea"/>
                <a:cs typeface="Kantar Brown TT" panose="020B0504020101010102" pitchFamily="34" charset="0"/>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Kantar Brown TT" panose="020B0504020101010102" pitchFamily="34" charset="0"/>
                <a:ea typeface="+mn-ea"/>
                <a:cs typeface="Kantar Brown TT" panose="020B0504020101010102" pitchFamily="34" charset="0"/>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Kantar Brown TT" panose="020B0504020101010102" pitchFamily="34" charset="0"/>
                <a:ea typeface="+mn-ea"/>
                <a:cs typeface="Kantar Brown TT" panose="020B050402010101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spcBef>
                <a:spcPts val="600"/>
              </a:spcBef>
            </a:pPr>
            <a:r>
              <a:rPr lang="fr-FR" sz="1600" b="1" dirty="0">
                <a:solidFill>
                  <a:schemeClr val="tx2"/>
                </a:solidFill>
                <a:latin typeface="+mj-lt"/>
              </a:rPr>
              <a:t>LE PRINCIPE</a:t>
            </a:r>
          </a:p>
          <a:p>
            <a:pPr algn="l">
              <a:lnSpc>
                <a:spcPct val="100000"/>
              </a:lnSpc>
              <a:spcBef>
                <a:spcPts val="600"/>
              </a:spcBef>
            </a:pPr>
            <a:r>
              <a:rPr lang="fr-FR" sz="1400" dirty="0">
                <a:solidFill>
                  <a:srgbClr val="000000"/>
                </a:solidFill>
                <a:latin typeface="+mj-lt"/>
              </a:rPr>
              <a:t>Au-delà des données de profil et d’usages, les comportements des consommateurs sont aussi impactés par des dimensions attitudinales et d’attentes sur la catégorie et de styles de vie de manière plus générale. </a:t>
            </a:r>
          </a:p>
          <a:p>
            <a:pPr algn="l">
              <a:lnSpc>
                <a:spcPct val="100000"/>
              </a:lnSpc>
              <a:spcBef>
                <a:spcPts val="600"/>
              </a:spcBef>
            </a:pPr>
            <a:r>
              <a:rPr lang="fr-FR" sz="1400" dirty="0">
                <a:solidFill>
                  <a:srgbClr val="000000"/>
                </a:solidFill>
                <a:latin typeface="+mj-lt"/>
              </a:rPr>
              <a:t>Des consommateurs aux profils similaires ne partagent peut-être pas tous les mêmes valeurs, les mêmes centres d’intérêt…Et si c’est le cas, ils ne sont peut-être pas réceptifs aux mêmes messages, ne réagissent pas de la même façon aux différents signaux émis par la marque, n’ont pas envie que vous vous adressiez à eux de la même façon.</a:t>
            </a:r>
          </a:p>
          <a:p>
            <a:pPr algn="l">
              <a:lnSpc>
                <a:spcPct val="100000"/>
              </a:lnSpc>
              <a:spcBef>
                <a:spcPts val="600"/>
              </a:spcBef>
            </a:pPr>
            <a:r>
              <a:rPr lang="fr-FR" sz="1400" dirty="0">
                <a:solidFill>
                  <a:srgbClr val="000000"/>
                </a:solidFill>
                <a:latin typeface="+mj-lt"/>
              </a:rPr>
              <a:t>Une typologie permet d’intégrer ces dimensions d’attitudes et d’attentes dans la stratégie de ciblage.</a:t>
            </a:r>
          </a:p>
        </p:txBody>
      </p:sp>
      <p:sp>
        <p:nvSpPr>
          <p:cNvPr id="13" name="ZoneTexte 12">
            <a:extLst>
              <a:ext uri="{FF2B5EF4-FFF2-40B4-BE49-F238E27FC236}">
                <a16:creationId xmlns:a16="http://schemas.microsoft.com/office/drawing/2014/main" id="{8A58BEFF-3124-4C8B-B9C5-1026810B49DE}"/>
              </a:ext>
            </a:extLst>
          </p:cNvPr>
          <p:cNvSpPr txBox="1"/>
          <p:nvPr/>
        </p:nvSpPr>
        <p:spPr>
          <a:xfrm>
            <a:off x="7659143" y="3919134"/>
            <a:ext cx="149080" cy="307777"/>
          </a:xfrm>
          <a:prstGeom prst="rect">
            <a:avLst/>
          </a:prstGeom>
          <a:noFill/>
        </p:spPr>
        <p:txBody>
          <a:bodyPr wrap="none" lIns="0" tIns="0" rIns="0" bIns="0" rtlCol="0">
            <a:spAutoFit/>
          </a:bodyPr>
          <a:lstStyle/>
          <a:p>
            <a:r>
              <a:rPr lang="fr-FR" sz="2000" b="1" dirty="0">
                <a:solidFill>
                  <a:srgbClr val="AC7F00"/>
                </a:solidFill>
              </a:rPr>
              <a:t>+</a:t>
            </a:r>
          </a:p>
        </p:txBody>
      </p:sp>
      <p:pic>
        <p:nvPicPr>
          <p:cNvPr id="14" name="Graphique 13">
            <a:extLst>
              <a:ext uri="{FF2B5EF4-FFF2-40B4-BE49-F238E27FC236}">
                <a16:creationId xmlns:a16="http://schemas.microsoft.com/office/drawing/2014/main" id="{FD9FA9A9-88CB-47E6-829C-E333805D1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9479" y="3801560"/>
            <a:ext cx="409575" cy="542925"/>
          </a:xfrm>
          <a:prstGeom prst="rect">
            <a:avLst/>
          </a:prstGeom>
        </p:spPr>
      </p:pic>
      <p:pic>
        <p:nvPicPr>
          <p:cNvPr id="15" name="Graphique 14">
            <a:extLst>
              <a:ext uri="{FF2B5EF4-FFF2-40B4-BE49-F238E27FC236}">
                <a16:creationId xmlns:a16="http://schemas.microsoft.com/office/drawing/2014/main" id="{E7D7CF13-99F7-4BAD-97F2-4C150223B4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8312" y="3853947"/>
            <a:ext cx="542925" cy="438150"/>
          </a:xfrm>
          <a:prstGeom prst="rect">
            <a:avLst/>
          </a:prstGeom>
        </p:spPr>
      </p:pic>
      <p:sp>
        <p:nvSpPr>
          <p:cNvPr id="3" name="Espace réservé du numéro de diapositive 2">
            <a:extLst>
              <a:ext uri="{FF2B5EF4-FFF2-40B4-BE49-F238E27FC236}">
                <a16:creationId xmlns:a16="http://schemas.microsoft.com/office/drawing/2014/main" id="{C1944AE6-27A1-F782-55DF-FED4AE25A8E2}"/>
              </a:ext>
            </a:extLst>
          </p:cNvPr>
          <p:cNvSpPr>
            <a:spLocks noGrp="1"/>
          </p:cNvSpPr>
          <p:nvPr>
            <p:ph type="sldNum" sz="quarter" idx="10"/>
          </p:nvPr>
        </p:nvSpPr>
        <p:spPr/>
        <p:txBody>
          <a:bodyPr/>
          <a:lstStyle/>
          <a:p>
            <a:fld id="{4034BEE3-566C-4068-A777-C3A4762E861B}" type="slidenum">
              <a:rPr lang="en-GB" smtClean="0"/>
              <a:pPr/>
              <a:t>3</a:t>
            </a:fld>
            <a:endParaRPr lang="en-GB" dirty="0"/>
          </a:p>
        </p:txBody>
      </p:sp>
    </p:spTree>
    <p:extLst>
      <p:ext uri="{BB962C8B-B14F-4D97-AF65-F5344CB8AC3E}">
        <p14:creationId xmlns:p14="http://schemas.microsoft.com/office/powerpoint/2010/main" val="2887399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L’architecte du jardin – Son habitat</a:t>
            </a:r>
          </a:p>
        </p:txBody>
      </p:sp>
      <p:graphicFrame>
        <p:nvGraphicFramePr>
          <p:cNvPr id="48" name="shp0004">
            <a:extLst>
              <a:ext uri="{FF2B5EF4-FFF2-40B4-BE49-F238E27FC236}">
                <a16:creationId xmlns:a16="http://schemas.microsoft.com/office/drawing/2014/main" id="{56715368-4577-4D20-8B68-B6742687603B}"/>
              </a:ext>
            </a:extLst>
          </p:cNvPr>
          <p:cNvGraphicFramePr/>
          <p:nvPr/>
        </p:nvGraphicFramePr>
        <p:xfrm>
          <a:off x="5168111" y="1494554"/>
          <a:ext cx="6311790" cy="1241864"/>
        </p:xfrm>
        <a:graphic>
          <a:graphicData uri="http://schemas.openxmlformats.org/drawingml/2006/chart">
            <c:chart xmlns:c="http://schemas.openxmlformats.org/drawingml/2006/chart" xmlns:r="http://schemas.openxmlformats.org/officeDocument/2006/relationships" r:id="rId5"/>
          </a:graphicData>
        </a:graphic>
      </p:graphicFrame>
      <p:sp>
        <p:nvSpPr>
          <p:cNvPr id="49" name="shp0005">
            <a:extLst>
              <a:ext uri="{FF2B5EF4-FFF2-40B4-BE49-F238E27FC236}">
                <a16:creationId xmlns:a16="http://schemas.microsoft.com/office/drawing/2014/main" id="{ABED086E-AF27-4390-9074-1AC66D738838}"/>
              </a:ext>
            </a:extLst>
          </p:cNvPr>
          <p:cNvSpPr txBox="1"/>
          <p:nvPr>
            <p:custDataLst>
              <p:tags r:id="rId2"/>
            </p:custDataLst>
          </p:nvPr>
        </p:nvSpPr>
        <p:spPr>
          <a:xfrm>
            <a:off x="5118313" y="1161547"/>
            <a:ext cx="2271582"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TAILLE D’AGGLOMÉRATION</a:t>
            </a:r>
          </a:p>
        </p:txBody>
      </p:sp>
      <p:sp>
        <p:nvSpPr>
          <p:cNvPr id="50" name="shp0006">
            <a:extLst>
              <a:ext uri="{FF2B5EF4-FFF2-40B4-BE49-F238E27FC236}">
                <a16:creationId xmlns:a16="http://schemas.microsoft.com/office/drawing/2014/main" id="{9B58AF41-63AB-4732-B61A-12EF5775C68C}"/>
              </a:ext>
            </a:extLst>
          </p:cNvPr>
          <p:cNvSpPr/>
          <p:nvPr/>
        </p:nvSpPr>
        <p:spPr>
          <a:xfrm>
            <a:off x="5118312" y="2736420"/>
            <a:ext cx="6109304" cy="71875"/>
          </a:xfrm>
          <a:prstGeom prst="homePlate">
            <a:avLst/>
          </a:prstGeom>
          <a:gradFill>
            <a:gsLst>
              <a:gs pos="0">
                <a:schemeClr val="tx1">
                  <a:lumMod val="20000"/>
                  <a:lumOff val="80000"/>
                </a:schemeClr>
              </a:gs>
              <a:gs pos="90000">
                <a:schemeClr val="tx1">
                  <a:lumMod val="50000"/>
                </a:schemeClr>
              </a:gs>
            </a:gsLst>
            <a:lin ang="0" scaled="0"/>
          </a:gra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198" dirty="0" err="1">
              <a:solidFill>
                <a:srgbClr val="FFFFFF"/>
              </a:solidFill>
              <a:latin typeface="Arial" panose="020B0604020202020204" pitchFamily="34" charset="0"/>
              <a:cs typeface="Arial" panose="020B0604020202020204" pitchFamily="34" charset="0"/>
            </a:endParaRPr>
          </a:p>
        </p:txBody>
      </p:sp>
      <p:sp>
        <p:nvSpPr>
          <p:cNvPr id="51" name="shp0007">
            <a:extLst>
              <a:ext uri="{FF2B5EF4-FFF2-40B4-BE49-F238E27FC236}">
                <a16:creationId xmlns:a16="http://schemas.microsoft.com/office/drawing/2014/main" id="{824CA13B-9CB6-40AC-9694-D2938F6DEC89}"/>
              </a:ext>
            </a:extLst>
          </p:cNvPr>
          <p:cNvSpPr txBox="1"/>
          <p:nvPr/>
        </p:nvSpPr>
        <p:spPr>
          <a:xfrm>
            <a:off x="5050565" y="2838190"/>
            <a:ext cx="1008127"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Rural &lt;2000 h.</a:t>
            </a:r>
          </a:p>
        </p:txBody>
      </p:sp>
      <p:sp>
        <p:nvSpPr>
          <p:cNvPr id="52" name="shp0008">
            <a:extLst>
              <a:ext uri="{FF2B5EF4-FFF2-40B4-BE49-F238E27FC236}">
                <a16:creationId xmlns:a16="http://schemas.microsoft.com/office/drawing/2014/main" id="{D3D45AFC-4012-4EEC-8E52-2949DAD889E4}"/>
              </a:ext>
            </a:extLst>
          </p:cNvPr>
          <p:cNvSpPr txBox="1"/>
          <p:nvPr/>
        </p:nvSpPr>
        <p:spPr>
          <a:xfrm>
            <a:off x="6429447" y="2838190"/>
            <a:ext cx="728092"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&lt;20 000 h.</a:t>
            </a:r>
          </a:p>
        </p:txBody>
      </p:sp>
      <p:sp>
        <p:nvSpPr>
          <p:cNvPr id="53" name="shp0009">
            <a:extLst>
              <a:ext uri="{FF2B5EF4-FFF2-40B4-BE49-F238E27FC236}">
                <a16:creationId xmlns:a16="http://schemas.microsoft.com/office/drawing/2014/main" id="{7569EED3-43CB-4D68-ACAB-98501989EE8F}"/>
              </a:ext>
            </a:extLst>
          </p:cNvPr>
          <p:cNvSpPr txBox="1"/>
          <p:nvPr/>
        </p:nvSpPr>
        <p:spPr>
          <a:xfrm>
            <a:off x="7648889"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&lt;100 000 h.</a:t>
            </a:r>
          </a:p>
        </p:txBody>
      </p:sp>
      <p:sp>
        <p:nvSpPr>
          <p:cNvPr id="54" name="shp0010">
            <a:extLst>
              <a:ext uri="{FF2B5EF4-FFF2-40B4-BE49-F238E27FC236}">
                <a16:creationId xmlns:a16="http://schemas.microsoft.com/office/drawing/2014/main" id="{99D8728E-3708-4101-BF96-5C2C516131B0}"/>
              </a:ext>
            </a:extLst>
          </p:cNvPr>
          <p:cNvSpPr txBox="1"/>
          <p:nvPr/>
        </p:nvSpPr>
        <p:spPr>
          <a:xfrm>
            <a:off x="8898498"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&gt;100 000 h.</a:t>
            </a:r>
          </a:p>
        </p:txBody>
      </p:sp>
      <p:sp>
        <p:nvSpPr>
          <p:cNvPr id="55" name="shp0011">
            <a:extLst>
              <a:ext uri="{FF2B5EF4-FFF2-40B4-BE49-F238E27FC236}">
                <a16:creationId xmlns:a16="http://schemas.microsoft.com/office/drawing/2014/main" id="{B1A6176A-9878-4CB2-97F9-6C3EFD14D9DD}"/>
              </a:ext>
            </a:extLst>
          </p:cNvPr>
          <p:cNvSpPr>
            <a:spLocks noChangeAspect="1" noEditPoints="1"/>
          </p:cNvSpPr>
          <p:nvPr/>
        </p:nvSpPr>
        <p:spPr bwMode="auto">
          <a:xfrm>
            <a:off x="10273907" y="1978037"/>
            <a:ext cx="486699" cy="758383"/>
          </a:xfrm>
          <a:custGeom>
            <a:avLst/>
            <a:gdLst>
              <a:gd name="T0" fmla="*/ 110 w 146"/>
              <a:gd name="T1" fmla="*/ 179 h 227"/>
              <a:gd name="T2" fmla="*/ 110 w 146"/>
              <a:gd name="T3" fmla="*/ 165 h 227"/>
              <a:gd name="T4" fmla="*/ 103 w 146"/>
              <a:gd name="T5" fmla="*/ 165 h 227"/>
              <a:gd name="T6" fmla="*/ 92 w 146"/>
              <a:gd name="T7" fmla="*/ 137 h 227"/>
              <a:gd name="T8" fmla="*/ 92 w 146"/>
              <a:gd name="T9" fmla="*/ 137 h 227"/>
              <a:gd name="T10" fmla="*/ 92 w 146"/>
              <a:gd name="T11" fmla="*/ 125 h 227"/>
              <a:gd name="T12" fmla="*/ 88 w 146"/>
              <a:gd name="T13" fmla="*/ 125 h 227"/>
              <a:gd name="T14" fmla="*/ 78 w 146"/>
              <a:gd name="T15" fmla="*/ 28 h 227"/>
              <a:gd name="T16" fmla="*/ 80 w 146"/>
              <a:gd name="T17" fmla="*/ 28 h 227"/>
              <a:gd name="T18" fmla="*/ 80 w 146"/>
              <a:gd name="T19" fmla="*/ 17 h 227"/>
              <a:gd name="T20" fmla="*/ 78 w 146"/>
              <a:gd name="T21" fmla="*/ 17 h 227"/>
              <a:gd name="T22" fmla="*/ 78 w 146"/>
              <a:gd name="T23" fmla="*/ 15 h 227"/>
              <a:gd name="T24" fmla="*/ 74 w 146"/>
              <a:gd name="T25" fmla="*/ 15 h 227"/>
              <a:gd name="T26" fmla="*/ 74 w 146"/>
              <a:gd name="T27" fmla="*/ 0 h 227"/>
              <a:gd name="T28" fmla="*/ 72 w 146"/>
              <a:gd name="T29" fmla="*/ 0 h 227"/>
              <a:gd name="T30" fmla="*/ 72 w 146"/>
              <a:gd name="T31" fmla="*/ 15 h 227"/>
              <a:gd name="T32" fmla="*/ 68 w 146"/>
              <a:gd name="T33" fmla="*/ 15 h 227"/>
              <a:gd name="T34" fmla="*/ 68 w 146"/>
              <a:gd name="T35" fmla="*/ 17 h 227"/>
              <a:gd name="T36" fmla="*/ 66 w 146"/>
              <a:gd name="T37" fmla="*/ 17 h 227"/>
              <a:gd name="T38" fmla="*/ 66 w 146"/>
              <a:gd name="T39" fmla="*/ 28 h 227"/>
              <a:gd name="T40" fmla="*/ 68 w 146"/>
              <a:gd name="T41" fmla="*/ 28 h 227"/>
              <a:gd name="T42" fmla="*/ 58 w 146"/>
              <a:gd name="T43" fmla="*/ 125 h 227"/>
              <a:gd name="T44" fmla="*/ 55 w 146"/>
              <a:gd name="T45" fmla="*/ 125 h 227"/>
              <a:gd name="T46" fmla="*/ 55 w 146"/>
              <a:gd name="T47" fmla="*/ 137 h 227"/>
              <a:gd name="T48" fmla="*/ 55 w 146"/>
              <a:gd name="T49" fmla="*/ 137 h 227"/>
              <a:gd name="T50" fmla="*/ 44 w 146"/>
              <a:gd name="T51" fmla="*/ 165 h 227"/>
              <a:gd name="T52" fmla="*/ 37 w 146"/>
              <a:gd name="T53" fmla="*/ 165 h 227"/>
              <a:gd name="T54" fmla="*/ 37 w 146"/>
              <a:gd name="T55" fmla="*/ 179 h 227"/>
              <a:gd name="T56" fmla="*/ 0 w 146"/>
              <a:gd name="T57" fmla="*/ 227 h 227"/>
              <a:gd name="T58" fmla="*/ 25 w 146"/>
              <a:gd name="T59" fmla="*/ 227 h 227"/>
              <a:gd name="T60" fmla="*/ 73 w 146"/>
              <a:gd name="T61" fmla="*/ 190 h 227"/>
              <a:gd name="T62" fmla="*/ 121 w 146"/>
              <a:gd name="T63" fmla="*/ 227 h 227"/>
              <a:gd name="T64" fmla="*/ 146 w 146"/>
              <a:gd name="T65" fmla="*/ 227 h 227"/>
              <a:gd name="T66" fmla="*/ 110 w 146"/>
              <a:gd name="T67" fmla="*/ 179 h 227"/>
              <a:gd name="T68" fmla="*/ 73 w 146"/>
              <a:gd name="T69" fmla="*/ 164 h 227"/>
              <a:gd name="T70" fmla="*/ 59 w 146"/>
              <a:gd name="T71" fmla="*/ 164 h 227"/>
              <a:gd name="T72" fmla="*/ 65 w 146"/>
              <a:gd name="T73" fmla="*/ 142 h 227"/>
              <a:gd name="T74" fmla="*/ 81 w 146"/>
              <a:gd name="T75" fmla="*/ 142 h 227"/>
              <a:gd name="T76" fmla="*/ 88 w 146"/>
              <a:gd name="T77" fmla="*/ 164 h 227"/>
              <a:gd name="T78" fmla="*/ 73 w 146"/>
              <a:gd name="T7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27">
                <a:moveTo>
                  <a:pt x="110" y="179"/>
                </a:moveTo>
                <a:cubicBezTo>
                  <a:pt x="110" y="165"/>
                  <a:pt x="110" y="165"/>
                  <a:pt x="110" y="165"/>
                </a:cubicBezTo>
                <a:cubicBezTo>
                  <a:pt x="103" y="165"/>
                  <a:pt x="103" y="165"/>
                  <a:pt x="103" y="165"/>
                </a:cubicBezTo>
                <a:cubicBezTo>
                  <a:pt x="99" y="156"/>
                  <a:pt x="95" y="147"/>
                  <a:pt x="92" y="137"/>
                </a:cubicBezTo>
                <a:cubicBezTo>
                  <a:pt x="92" y="137"/>
                  <a:pt x="92" y="137"/>
                  <a:pt x="92" y="137"/>
                </a:cubicBezTo>
                <a:cubicBezTo>
                  <a:pt x="92" y="125"/>
                  <a:pt x="92" y="125"/>
                  <a:pt x="92" y="125"/>
                </a:cubicBezTo>
                <a:cubicBezTo>
                  <a:pt x="88" y="125"/>
                  <a:pt x="88" y="125"/>
                  <a:pt x="88" y="125"/>
                </a:cubicBezTo>
                <a:cubicBezTo>
                  <a:pt x="81" y="97"/>
                  <a:pt x="78" y="66"/>
                  <a:pt x="78" y="28"/>
                </a:cubicBezTo>
                <a:cubicBezTo>
                  <a:pt x="80" y="28"/>
                  <a:pt x="80" y="28"/>
                  <a:pt x="80" y="28"/>
                </a:cubicBezTo>
                <a:cubicBezTo>
                  <a:pt x="80" y="17"/>
                  <a:pt x="80" y="17"/>
                  <a:pt x="80" y="17"/>
                </a:cubicBezTo>
                <a:cubicBezTo>
                  <a:pt x="78" y="17"/>
                  <a:pt x="78" y="17"/>
                  <a:pt x="78" y="17"/>
                </a:cubicBezTo>
                <a:cubicBezTo>
                  <a:pt x="78" y="16"/>
                  <a:pt x="78" y="16"/>
                  <a:pt x="78" y="15"/>
                </a:cubicBezTo>
                <a:cubicBezTo>
                  <a:pt x="74" y="15"/>
                  <a:pt x="74" y="15"/>
                  <a:pt x="74" y="15"/>
                </a:cubicBezTo>
                <a:cubicBezTo>
                  <a:pt x="74" y="0"/>
                  <a:pt x="74" y="0"/>
                  <a:pt x="74" y="0"/>
                </a:cubicBezTo>
                <a:cubicBezTo>
                  <a:pt x="72" y="0"/>
                  <a:pt x="72" y="0"/>
                  <a:pt x="72" y="0"/>
                </a:cubicBezTo>
                <a:cubicBezTo>
                  <a:pt x="72" y="15"/>
                  <a:pt x="72" y="15"/>
                  <a:pt x="72" y="15"/>
                </a:cubicBezTo>
                <a:cubicBezTo>
                  <a:pt x="68" y="15"/>
                  <a:pt x="68" y="15"/>
                  <a:pt x="68" y="15"/>
                </a:cubicBezTo>
                <a:cubicBezTo>
                  <a:pt x="68" y="16"/>
                  <a:pt x="68" y="16"/>
                  <a:pt x="68" y="17"/>
                </a:cubicBezTo>
                <a:cubicBezTo>
                  <a:pt x="66" y="17"/>
                  <a:pt x="66" y="17"/>
                  <a:pt x="66" y="17"/>
                </a:cubicBezTo>
                <a:cubicBezTo>
                  <a:pt x="66" y="28"/>
                  <a:pt x="66" y="28"/>
                  <a:pt x="66" y="28"/>
                </a:cubicBezTo>
                <a:cubicBezTo>
                  <a:pt x="68" y="28"/>
                  <a:pt x="68" y="28"/>
                  <a:pt x="68" y="28"/>
                </a:cubicBezTo>
                <a:cubicBezTo>
                  <a:pt x="69" y="66"/>
                  <a:pt x="66" y="97"/>
                  <a:pt x="58" y="125"/>
                </a:cubicBezTo>
                <a:cubicBezTo>
                  <a:pt x="55" y="125"/>
                  <a:pt x="55" y="125"/>
                  <a:pt x="55" y="125"/>
                </a:cubicBezTo>
                <a:cubicBezTo>
                  <a:pt x="55" y="137"/>
                  <a:pt x="55" y="137"/>
                  <a:pt x="55" y="137"/>
                </a:cubicBezTo>
                <a:cubicBezTo>
                  <a:pt x="55" y="137"/>
                  <a:pt x="55" y="137"/>
                  <a:pt x="55" y="137"/>
                </a:cubicBezTo>
                <a:cubicBezTo>
                  <a:pt x="52" y="147"/>
                  <a:pt x="48" y="156"/>
                  <a:pt x="44" y="165"/>
                </a:cubicBezTo>
                <a:cubicBezTo>
                  <a:pt x="37" y="165"/>
                  <a:pt x="37" y="165"/>
                  <a:pt x="37" y="165"/>
                </a:cubicBezTo>
                <a:cubicBezTo>
                  <a:pt x="37" y="179"/>
                  <a:pt x="37" y="179"/>
                  <a:pt x="37" y="179"/>
                </a:cubicBezTo>
                <a:cubicBezTo>
                  <a:pt x="27" y="195"/>
                  <a:pt x="15" y="211"/>
                  <a:pt x="0" y="227"/>
                </a:cubicBezTo>
                <a:cubicBezTo>
                  <a:pt x="25" y="227"/>
                  <a:pt x="25" y="227"/>
                  <a:pt x="25" y="227"/>
                </a:cubicBezTo>
                <a:cubicBezTo>
                  <a:pt x="29" y="206"/>
                  <a:pt x="49" y="190"/>
                  <a:pt x="73" y="190"/>
                </a:cubicBezTo>
                <a:cubicBezTo>
                  <a:pt x="97" y="190"/>
                  <a:pt x="117" y="206"/>
                  <a:pt x="121" y="227"/>
                </a:cubicBezTo>
                <a:cubicBezTo>
                  <a:pt x="146" y="227"/>
                  <a:pt x="146" y="227"/>
                  <a:pt x="146" y="227"/>
                </a:cubicBezTo>
                <a:cubicBezTo>
                  <a:pt x="131" y="211"/>
                  <a:pt x="119" y="195"/>
                  <a:pt x="110" y="179"/>
                </a:cubicBezTo>
                <a:close/>
                <a:moveTo>
                  <a:pt x="73" y="164"/>
                </a:moveTo>
                <a:cubicBezTo>
                  <a:pt x="70" y="164"/>
                  <a:pt x="59" y="164"/>
                  <a:pt x="59" y="164"/>
                </a:cubicBezTo>
                <a:cubicBezTo>
                  <a:pt x="65" y="142"/>
                  <a:pt x="65" y="142"/>
                  <a:pt x="65" y="142"/>
                </a:cubicBezTo>
                <a:cubicBezTo>
                  <a:pt x="81" y="142"/>
                  <a:pt x="81" y="142"/>
                  <a:pt x="81" y="142"/>
                </a:cubicBezTo>
                <a:cubicBezTo>
                  <a:pt x="88" y="164"/>
                  <a:pt x="88" y="164"/>
                  <a:pt x="88" y="164"/>
                </a:cubicBezTo>
                <a:cubicBezTo>
                  <a:pt x="88" y="164"/>
                  <a:pt x="77" y="164"/>
                  <a:pt x="73" y="16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8" tIns="45634" rIns="91268" bIns="45634" numCol="1" anchor="t" anchorCtr="0" compatLnSpc="1">
            <a:prstTxWarp prst="textNoShape">
              <a:avLst/>
            </a:prstTxWarp>
          </a:bodyPr>
          <a:lstStyle/>
          <a:p>
            <a:pPr defTabSz="456377" fontAlgn="base">
              <a:spcBef>
                <a:spcPct val="0"/>
              </a:spcBef>
              <a:spcAft>
                <a:spcPct val="0"/>
              </a:spcAft>
              <a:defRPr/>
            </a:pPr>
            <a:endParaRPr lang="fr-FR" sz="1797" b="1">
              <a:solidFill>
                <a:srgbClr val="55555F"/>
              </a:solidFill>
              <a:latin typeface="Arial" charset="0"/>
              <a:cs typeface="Arial" charset="0"/>
            </a:endParaRPr>
          </a:p>
        </p:txBody>
      </p:sp>
      <p:sp>
        <p:nvSpPr>
          <p:cNvPr id="56" name="shp0012">
            <a:extLst>
              <a:ext uri="{FF2B5EF4-FFF2-40B4-BE49-F238E27FC236}">
                <a16:creationId xmlns:a16="http://schemas.microsoft.com/office/drawing/2014/main" id="{B9A8436A-93F0-4600-9321-4E9CFFBC1EAC}"/>
              </a:ext>
            </a:extLst>
          </p:cNvPr>
          <p:cNvSpPr txBox="1"/>
          <p:nvPr/>
        </p:nvSpPr>
        <p:spPr>
          <a:xfrm>
            <a:off x="10089326" y="2838190"/>
            <a:ext cx="1180949"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Agglo. parisienne</a:t>
            </a:r>
          </a:p>
        </p:txBody>
      </p:sp>
      <p:pic>
        <p:nvPicPr>
          <p:cNvPr id="57" name="shp0013">
            <a:extLst>
              <a:ext uri="{FF2B5EF4-FFF2-40B4-BE49-F238E27FC236}">
                <a16:creationId xmlns:a16="http://schemas.microsoft.com/office/drawing/2014/main" id="{39634BFB-49B2-4665-B091-4A7B4D9F152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5374" y="2195430"/>
            <a:ext cx="540990" cy="540990"/>
          </a:xfrm>
          <a:prstGeom prst="rect">
            <a:avLst/>
          </a:prstGeom>
        </p:spPr>
      </p:pic>
      <p:pic>
        <p:nvPicPr>
          <p:cNvPr id="58" name="shp0014">
            <a:extLst>
              <a:ext uri="{FF2B5EF4-FFF2-40B4-BE49-F238E27FC236}">
                <a16:creationId xmlns:a16="http://schemas.microsoft.com/office/drawing/2014/main" id="{73F46F3A-D9A4-496A-8ACE-AE6B5B8087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2064" y="2125489"/>
            <a:ext cx="610930" cy="610930"/>
          </a:xfrm>
          <a:prstGeom prst="rect">
            <a:avLst/>
          </a:prstGeom>
        </p:spPr>
      </p:pic>
      <p:pic>
        <p:nvPicPr>
          <p:cNvPr id="59" name="shp0015">
            <a:extLst>
              <a:ext uri="{FF2B5EF4-FFF2-40B4-BE49-F238E27FC236}">
                <a16:creationId xmlns:a16="http://schemas.microsoft.com/office/drawing/2014/main" id="{3FAC8F36-BBB3-482A-82BC-77E7B849A1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51363" y="2206867"/>
            <a:ext cx="529553" cy="529553"/>
          </a:xfrm>
          <a:prstGeom prst="rect">
            <a:avLst/>
          </a:prstGeom>
        </p:spPr>
      </p:pic>
      <p:pic>
        <p:nvPicPr>
          <p:cNvPr id="60" name="shp0016">
            <a:extLst>
              <a:ext uri="{FF2B5EF4-FFF2-40B4-BE49-F238E27FC236}">
                <a16:creationId xmlns:a16="http://schemas.microsoft.com/office/drawing/2014/main" id="{D92F79F4-71DE-4C61-888E-7B233598734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42845" y="2339324"/>
            <a:ext cx="499138" cy="396905"/>
          </a:xfrm>
          <a:prstGeom prst="rect">
            <a:avLst/>
          </a:prstGeom>
        </p:spPr>
      </p:pic>
      <p:cxnSp>
        <p:nvCxnSpPr>
          <p:cNvPr id="61" name="shp0017">
            <a:extLst>
              <a:ext uri="{FF2B5EF4-FFF2-40B4-BE49-F238E27FC236}">
                <a16:creationId xmlns:a16="http://schemas.microsoft.com/office/drawing/2014/main" id="{9EE0C3BB-6FC3-444E-A82F-0E165797FA6D}"/>
              </a:ext>
            </a:extLst>
          </p:cNvPr>
          <p:cNvCxnSpPr>
            <a:cxnSpLocks/>
          </p:cNvCxnSpPr>
          <p:nvPr/>
        </p:nvCxnSpPr>
        <p:spPr>
          <a:xfrm>
            <a:off x="5118312" y="1399207"/>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hp0018">
            <a:extLst>
              <a:ext uri="{FF2B5EF4-FFF2-40B4-BE49-F238E27FC236}">
                <a16:creationId xmlns:a16="http://schemas.microsoft.com/office/drawing/2014/main" id="{B65EFE22-D9EF-416B-836E-AA976A7E61EA}"/>
              </a:ext>
            </a:extLst>
          </p:cNvPr>
          <p:cNvCxnSpPr>
            <a:cxnSpLocks/>
          </p:cNvCxnSpPr>
          <p:nvPr/>
        </p:nvCxnSpPr>
        <p:spPr>
          <a:xfrm>
            <a:off x="5118312" y="3364842"/>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shp0019">
            <a:extLst>
              <a:ext uri="{FF2B5EF4-FFF2-40B4-BE49-F238E27FC236}">
                <a16:creationId xmlns:a16="http://schemas.microsoft.com/office/drawing/2014/main" id="{1E6AE3CA-C35F-4102-B684-274FDFBE0276}"/>
              </a:ext>
            </a:extLst>
          </p:cNvPr>
          <p:cNvSpPr txBox="1"/>
          <p:nvPr/>
        </p:nvSpPr>
        <p:spPr>
          <a:xfrm>
            <a:off x="375902" y="1161547"/>
            <a:ext cx="115534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RÉGION UDA5</a:t>
            </a:r>
          </a:p>
        </p:txBody>
      </p:sp>
      <p:cxnSp>
        <p:nvCxnSpPr>
          <p:cNvPr id="64" name="shp0020">
            <a:extLst>
              <a:ext uri="{FF2B5EF4-FFF2-40B4-BE49-F238E27FC236}">
                <a16:creationId xmlns:a16="http://schemas.microsoft.com/office/drawing/2014/main" id="{3B31B29C-06C6-4C1E-9B20-85DDFF5C692D}"/>
              </a:ext>
            </a:extLst>
          </p:cNvPr>
          <p:cNvCxnSpPr>
            <a:cxnSpLocks/>
          </p:cNvCxnSpPr>
          <p:nvPr/>
        </p:nvCxnSpPr>
        <p:spPr>
          <a:xfrm>
            <a:off x="375901" y="1399207"/>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5" name="shp0021">
            <a:extLst>
              <a:ext uri="{FF2B5EF4-FFF2-40B4-BE49-F238E27FC236}">
                <a16:creationId xmlns:a16="http://schemas.microsoft.com/office/drawing/2014/main" id="{88D47CCF-7E3F-4094-AD66-0DCBC97E3033}"/>
              </a:ext>
            </a:extLst>
          </p:cNvPr>
          <p:cNvGrpSpPr/>
          <p:nvPr/>
        </p:nvGrpSpPr>
        <p:grpSpPr>
          <a:xfrm>
            <a:off x="1354811" y="1572758"/>
            <a:ext cx="1530845" cy="1553726"/>
            <a:chOff x="6751857" y="1873416"/>
            <a:chExt cx="1823234" cy="1850462"/>
          </a:xfrm>
        </p:grpSpPr>
        <p:grpSp>
          <p:nvGrpSpPr>
            <p:cNvPr id="66" name="Groupe 65">
              <a:extLst>
                <a:ext uri="{FF2B5EF4-FFF2-40B4-BE49-F238E27FC236}">
                  <a16:creationId xmlns:a16="http://schemas.microsoft.com/office/drawing/2014/main" id="{DB4EEC66-0843-486E-9870-BE5D718FF158}"/>
                </a:ext>
              </a:extLst>
            </p:cNvPr>
            <p:cNvGrpSpPr/>
            <p:nvPr/>
          </p:nvGrpSpPr>
          <p:grpSpPr>
            <a:xfrm>
              <a:off x="6751857" y="1873416"/>
              <a:ext cx="1823234" cy="1850462"/>
              <a:chOff x="5967840" y="1077745"/>
              <a:chExt cx="2607181" cy="2646149"/>
            </a:xfrm>
          </p:grpSpPr>
          <p:grpSp>
            <p:nvGrpSpPr>
              <p:cNvPr id="68" name="Groupe 67">
                <a:extLst>
                  <a:ext uri="{FF2B5EF4-FFF2-40B4-BE49-F238E27FC236}">
                    <a16:creationId xmlns:a16="http://schemas.microsoft.com/office/drawing/2014/main" id="{E394BA60-AD2F-4F75-8C1E-310AC82EF8FA}"/>
                  </a:ext>
                </a:extLst>
              </p:cNvPr>
              <p:cNvGrpSpPr/>
              <p:nvPr/>
            </p:nvGrpSpPr>
            <p:grpSpPr>
              <a:xfrm>
                <a:off x="6550749" y="2339139"/>
                <a:ext cx="1102899" cy="1061556"/>
                <a:chOff x="3636963" y="3489326"/>
                <a:chExt cx="2420938" cy="2513013"/>
              </a:xfrm>
              <a:solidFill>
                <a:srgbClr val="FFFFFF">
                  <a:lumMod val="75000"/>
                </a:srgbClr>
              </a:solidFill>
            </p:grpSpPr>
            <p:sp>
              <p:nvSpPr>
                <p:cNvPr id="174" name="Freeform 19">
                  <a:extLst>
                    <a:ext uri="{FF2B5EF4-FFF2-40B4-BE49-F238E27FC236}">
                      <a16:creationId xmlns:a16="http://schemas.microsoft.com/office/drawing/2014/main" id="{080B58A4-2C3F-49F6-886E-225EE6CF69DD}"/>
                    </a:ext>
                  </a:extLst>
                </p:cNvPr>
                <p:cNvSpPr>
                  <a:spLocks/>
                </p:cNvSpPr>
                <p:nvPr/>
              </p:nvSpPr>
              <p:spPr bwMode="auto">
                <a:xfrm>
                  <a:off x="4729163" y="3559176"/>
                  <a:ext cx="617538" cy="596900"/>
                </a:xfrm>
                <a:custGeom>
                  <a:avLst/>
                  <a:gdLst>
                    <a:gd name="T0" fmla="*/ 150 w 389"/>
                    <a:gd name="T1" fmla="*/ 0 h 376"/>
                    <a:gd name="T2" fmla="*/ 212 w 389"/>
                    <a:gd name="T3" fmla="*/ 7 h 376"/>
                    <a:gd name="T4" fmla="*/ 216 w 389"/>
                    <a:gd name="T5" fmla="*/ 22 h 376"/>
                    <a:gd name="T6" fmla="*/ 207 w 389"/>
                    <a:gd name="T7" fmla="*/ 36 h 376"/>
                    <a:gd name="T8" fmla="*/ 210 w 389"/>
                    <a:gd name="T9" fmla="*/ 74 h 376"/>
                    <a:gd name="T10" fmla="*/ 240 w 389"/>
                    <a:gd name="T11" fmla="*/ 109 h 376"/>
                    <a:gd name="T12" fmla="*/ 256 w 389"/>
                    <a:gd name="T13" fmla="*/ 175 h 376"/>
                    <a:gd name="T14" fmla="*/ 266 w 389"/>
                    <a:gd name="T15" fmla="*/ 178 h 376"/>
                    <a:gd name="T16" fmla="*/ 280 w 389"/>
                    <a:gd name="T17" fmla="*/ 177 h 376"/>
                    <a:gd name="T18" fmla="*/ 285 w 389"/>
                    <a:gd name="T19" fmla="*/ 180 h 376"/>
                    <a:gd name="T20" fmla="*/ 279 w 389"/>
                    <a:gd name="T21" fmla="*/ 202 h 376"/>
                    <a:gd name="T22" fmla="*/ 286 w 389"/>
                    <a:gd name="T23" fmla="*/ 210 h 376"/>
                    <a:gd name="T24" fmla="*/ 325 w 389"/>
                    <a:gd name="T25" fmla="*/ 212 h 376"/>
                    <a:gd name="T26" fmla="*/ 366 w 389"/>
                    <a:gd name="T27" fmla="*/ 238 h 376"/>
                    <a:gd name="T28" fmla="*/ 389 w 389"/>
                    <a:gd name="T29" fmla="*/ 246 h 376"/>
                    <a:gd name="T30" fmla="*/ 386 w 389"/>
                    <a:gd name="T31" fmla="*/ 257 h 376"/>
                    <a:gd name="T32" fmla="*/ 366 w 389"/>
                    <a:gd name="T33" fmla="*/ 276 h 376"/>
                    <a:gd name="T34" fmla="*/ 346 w 389"/>
                    <a:gd name="T35" fmla="*/ 284 h 376"/>
                    <a:gd name="T36" fmla="*/ 328 w 389"/>
                    <a:gd name="T37" fmla="*/ 284 h 376"/>
                    <a:gd name="T38" fmla="*/ 286 w 389"/>
                    <a:gd name="T39" fmla="*/ 321 h 376"/>
                    <a:gd name="T40" fmla="*/ 222 w 389"/>
                    <a:gd name="T41" fmla="*/ 341 h 376"/>
                    <a:gd name="T42" fmla="*/ 207 w 389"/>
                    <a:gd name="T43" fmla="*/ 366 h 376"/>
                    <a:gd name="T44" fmla="*/ 196 w 389"/>
                    <a:gd name="T45" fmla="*/ 366 h 376"/>
                    <a:gd name="T46" fmla="*/ 178 w 389"/>
                    <a:gd name="T47" fmla="*/ 368 h 376"/>
                    <a:gd name="T48" fmla="*/ 172 w 389"/>
                    <a:gd name="T49" fmla="*/ 376 h 376"/>
                    <a:gd name="T50" fmla="*/ 150 w 389"/>
                    <a:gd name="T51" fmla="*/ 367 h 376"/>
                    <a:gd name="T52" fmla="*/ 150 w 389"/>
                    <a:gd name="T53" fmla="*/ 355 h 376"/>
                    <a:gd name="T54" fmla="*/ 151 w 389"/>
                    <a:gd name="T55" fmla="*/ 343 h 376"/>
                    <a:gd name="T56" fmla="*/ 142 w 389"/>
                    <a:gd name="T57" fmla="*/ 337 h 376"/>
                    <a:gd name="T58" fmla="*/ 127 w 389"/>
                    <a:gd name="T59" fmla="*/ 337 h 376"/>
                    <a:gd name="T60" fmla="*/ 109 w 389"/>
                    <a:gd name="T61" fmla="*/ 312 h 376"/>
                    <a:gd name="T62" fmla="*/ 73 w 389"/>
                    <a:gd name="T63" fmla="*/ 312 h 376"/>
                    <a:gd name="T64" fmla="*/ 50 w 389"/>
                    <a:gd name="T65" fmla="*/ 331 h 376"/>
                    <a:gd name="T66" fmla="*/ 42 w 389"/>
                    <a:gd name="T67" fmla="*/ 327 h 376"/>
                    <a:gd name="T68" fmla="*/ 34 w 389"/>
                    <a:gd name="T69" fmla="*/ 298 h 376"/>
                    <a:gd name="T70" fmla="*/ 38 w 389"/>
                    <a:gd name="T71" fmla="*/ 294 h 376"/>
                    <a:gd name="T72" fmla="*/ 0 w 389"/>
                    <a:gd name="T73" fmla="*/ 276 h 376"/>
                    <a:gd name="T74" fmla="*/ 15 w 389"/>
                    <a:gd name="T75" fmla="*/ 251 h 376"/>
                    <a:gd name="T76" fmla="*/ 48 w 389"/>
                    <a:gd name="T77" fmla="*/ 232 h 376"/>
                    <a:gd name="T78" fmla="*/ 53 w 389"/>
                    <a:gd name="T79" fmla="*/ 183 h 376"/>
                    <a:gd name="T80" fmla="*/ 71 w 389"/>
                    <a:gd name="T81" fmla="*/ 182 h 376"/>
                    <a:gd name="T82" fmla="*/ 77 w 389"/>
                    <a:gd name="T83" fmla="*/ 169 h 376"/>
                    <a:gd name="T84" fmla="*/ 72 w 389"/>
                    <a:gd name="T85" fmla="*/ 152 h 376"/>
                    <a:gd name="T86" fmla="*/ 48 w 389"/>
                    <a:gd name="T87" fmla="*/ 120 h 376"/>
                    <a:gd name="T88" fmla="*/ 48 w 389"/>
                    <a:gd name="T89" fmla="*/ 105 h 376"/>
                    <a:gd name="T90" fmla="*/ 50 w 389"/>
                    <a:gd name="T91" fmla="*/ 71 h 376"/>
                    <a:gd name="T92" fmla="*/ 67 w 389"/>
                    <a:gd name="T93" fmla="*/ 36 h 376"/>
                    <a:gd name="T94" fmla="*/ 97 w 389"/>
                    <a:gd name="T95" fmla="*/ 41 h 376"/>
                    <a:gd name="T96" fmla="*/ 112 w 389"/>
                    <a:gd name="T97" fmla="*/ 10 h 376"/>
                    <a:gd name="T98" fmla="*/ 150 w 389"/>
                    <a:gd name="T9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376">
                      <a:moveTo>
                        <a:pt x="150" y="0"/>
                      </a:moveTo>
                      <a:lnTo>
                        <a:pt x="212" y="7"/>
                      </a:lnTo>
                      <a:lnTo>
                        <a:pt x="216" y="22"/>
                      </a:lnTo>
                      <a:lnTo>
                        <a:pt x="207" y="36"/>
                      </a:lnTo>
                      <a:lnTo>
                        <a:pt x="210" y="74"/>
                      </a:lnTo>
                      <a:lnTo>
                        <a:pt x="240" y="109"/>
                      </a:lnTo>
                      <a:lnTo>
                        <a:pt x="256" y="175"/>
                      </a:lnTo>
                      <a:lnTo>
                        <a:pt x="266" y="178"/>
                      </a:lnTo>
                      <a:lnTo>
                        <a:pt x="280" y="177"/>
                      </a:lnTo>
                      <a:lnTo>
                        <a:pt x="285" y="180"/>
                      </a:lnTo>
                      <a:lnTo>
                        <a:pt x="279" y="202"/>
                      </a:lnTo>
                      <a:lnTo>
                        <a:pt x="286" y="210"/>
                      </a:lnTo>
                      <a:lnTo>
                        <a:pt x="325" y="212"/>
                      </a:lnTo>
                      <a:lnTo>
                        <a:pt x="366" y="238"/>
                      </a:lnTo>
                      <a:lnTo>
                        <a:pt x="389" y="246"/>
                      </a:lnTo>
                      <a:lnTo>
                        <a:pt x="386" y="257"/>
                      </a:lnTo>
                      <a:lnTo>
                        <a:pt x="366" y="276"/>
                      </a:lnTo>
                      <a:lnTo>
                        <a:pt x="346" y="284"/>
                      </a:lnTo>
                      <a:lnTo>
                        <a:pt x="328" y="284"/>
                      </a:lnTo>
                      <a:lnTo>
                        <a:pt x="286" y="321"/>
                      </a:lnTo>
                      <a:lnTo>
                        <a:pt x="222" y="341"/>
                      </a:lnTo>
                      <a:lnTo>
                        <a:pt x="207" y="366"/>
                      </a:lnTo>
                      <a:lnTo>
                        <a:pt x="196" y="366"/>
                      </a:lnTo>
                      <a:lnTo>
                        <a:pt x="178" y="368"/>
                      </a:lnTo>
                      <a:lnTo>
                        <a:pt x="172" y="376"/>
                      </a:lnTo>
                      <a:lnTo>
                        <a:pt x="150" y="367"/>
                      </a:lnTo>
                      <a:lnTo>
                        <a:pt x="150" y="355"/>
                      </a:lnTo>
                      <a:lnTo>
                        <a:pt x="151" y="343"/>
                      </a:lnTo>
                      <a:lnTo>
                        <a:pt x="142" y="337"/>
                      </a:lnTo>
                      <a:lnTo>
                        <a:pt x="127" y="337"/>
                      </a:lnTo>
                      <a:lnTo>
                        <a:pt x="109" y="312"/>
                      </a:lnTo>
                      <a:lnTo>
                        <a:pt x="73" y="312"/>
                      </a:lnTo>
                      <a:lnTo>
                        <a:pt x="50" y="331"/>
                      </a:lnTo>
                      <a:lnTo>
                        <a:pt x="42" y="327"/>
                      </a:lnTo>
                      <a:lnTo>
                        <a:pt x="34" y="298"/>
                      </a:lnTo>
                      <a:lnTo>
                        <a:pt x="38" y="294"/>
                      </a:lnTo>
                      <a:lnTo>
                        <a:pt x="0" y="276"/>
                      </a:lnTo>
                      <a:lnTo>
                        <a:pt x="15" y="251"/>
                      </a:lnTo>
                      <a:lnTo>
                        <a:pt x="48" y="232"/>
                      </a:lnTo>
                      <a:lnTo>
                        <a:pt x="53" y="183"/>
                      </a:lnTo>
                      <a:lnTo>
                        <a:pt x="71" y="182"/>
                      </a:lnTo>
                      <a:lnTo>
                        <a:pt x="77" y="169"/>
                      </a:lnTo>
                      <a:lnTo>
                        <a:pt x="72" y="152"/>
                      </a:lnTo>
                      <a:lnTo>
                        <a:pt x="48" y="120"/>
                      </a:lnTo>
                      <a:lnTo>
                        <a:pt x="48" y="105"/>
                      </a:lnTo>
                      <a:lnTo>
                        <a:pt x="50" y="71"/>
                      </a:lnTo>
                      <a:lnTo>
                        <a:pt x="67" y="36"/>
                      </a:lnTo>
                      <a:lnTo>
                        <a:pt x="97" y="41"/>
                      </a:lnTo>
                      <a:lnTo>
                        <a:pt x="112" y="10"/>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5" name="Freeform 20">
                  <a:extLst>
                    <a:ext uri="{FF2B5EF4-FFF2-40B4-BE49-F238E27FC236}">
                      <a16:creationId xmlns:a16="http://schemas.microsoft.com/office/drawing/2014/main" id="{AAE67FFB-3EA6-48BD-923C-E39282D8F8BE}"/>
                    </a:ext>
                  </a:extLst>
                </p:cNvPr>
                <p:cNvSpPr>
                  <a:spLocks/>
                </p:cNvSpPr>
                <p:nvPr/>
              </p:nvSpPr>
              <p:spPr bwMode="auto">
                <a:xfrm>
                  <a:off x="5057776" y="3489326"/>
                  <a:ext cx="530225" cy="495300"/>
                </a:xfrm>
                <a:custGeom>
                  <a:avLst/>
                  <a:gdLst>
                    <a:gd name="T0" fmla="*/ 100 w 334"/>
                    <a:gd name="T1" fmla="*/ 0 h 312"/>
                    <a:gd name="T2" fmla="*/ 121 w 334"/>
                    <a:gd name="T3" fmla="*/ 11 h 312"/>
                    <a:gd name="T4" fmla="*/ 174 w 334"/>
                    <a:gd name="T5" fmla="*/ 19 h 312"/>
                    <a:gd name="T6" fmla="*/ 212 w 334"/>
                    <a:gd name="T7" fmla="*/ 11 h 312"/>
                    <a:gd name="T8" fmla="*/ 241 w 334"/>
                    <a:gd name="T9" fmla="*/ 11 h 312"/>
                    <a:gd name="T10" fmla="*/ 272 w 334"/>
                    <a:gd name="T11" fmla="*/ 54 h 312"/>
                    <a:gd name="T12" fmla="*/ 305 w 334"/>
                    <a:gd name="T13" fmla="*/ 76 h 312"/>
                    <a:gd name="T14" fmla="*/ 325 w 334"/>
                    <a:gd name="T15" fmla="*/ 113 h 312"/>
                    <a:gd name="T16" fmla="*/ 327 w 334"/>
                    <a:gd name="T17" fmla="*/ 128 h 312"/>
                    <a:gd name="T18" fmla="*/ 330 w 334"/>
                    <a:gd name="T19" fmla="*/ 147 h 312"/>
                    <a:gd name="T20" fmla="*/ 334 w 334"/>
                    <a:gd name="T21" fmla="*/ 201 h 312"/>
                    <a:gd name="T22" fmla="*/ 317 w 334"/>
                    <a:gd name="T23" fmla="*/ 227 h 312"/>
                    <a:gd name="T24" fmla="*/ 305 w 334"/>
                    <a:gd name="T25" fmla="*/ 243 h 312"/>
                    <a:gd name="T26" fmla="*/ 311 w 334"/>
                    <a:gd name="T27" fmla="*/ 280 h 312"/>
                    <a:gd name="T28" fmla="*/ 307 w 334"/>
                    <a:gd name="T29" fmla="*/ 288 h 312"/>
                    <a:gd name="T30" fmla="*/ 299 w 334"/>
                    <a:gd name="T31" fmla="*/ 300 h 312"/>
                    <a:gd name="T32" fmla="*/ 281 w 334"/>
                    <a:gd name="T33" fmla="*/ 301 h 312"/>
                    <a:gd name="T34" fmla="*/ 261 w 334"/>
                    <a:gd name="T35" fmla="*/ 312 h 312"/>
                    <a:gd name="T36" fmla="*/ 237 w 334"/>
                    <a:gd name="T37" fmla="*/ 305 h 312"/>
                    <a:gd name="T38" fmla="*/ 235 w 334"/>
                    <a:gd name="T39" fmla="*/ 295 h 312"/>
                    <a:gd name="T40" fmla="*/ 182 w 334"/>
                    <a:gd name="T41" fmla="*/ 290 h 312"/>
                    <a:gd name="T42" fmla="*/ 159 w 334"/>
                    <a:gd name="T43" fmla="*/ 282 h 312"/>
                    <a:gd name="T44" fmla="*/ 118 w 334"/>
                    <a:gd name="T45" fmla="*/ 256 h 312"/>
                    <a:gd name="T46" fmla="*/ 79 w 334"/>
                    <a:gd name="T47" fmla="*/ 254 h 312"/>
                    <a:gd name="T48" fmla="*/ 72 w 334"/>
                    <a:gd name="T49" fmla="*/ 246 h 312"/>
                    <a:gd name="T50" fmla="*/ 78 w 334"/>
                    <a:gd name="T51" fmla="*/ 224 h 312"/>
                    <a:gd name="T52" fmla="*/ 73 w 334"/>
                    <a:gd name="T53" fmla="*/ 221 h 312"/>
                    <a:gd name="T54" fmla="*/ 59 w 334"/>
                    <a:gd name="T55" fmla="*/ 222 h 312"/>
                    <a:gd name="T56" fmla="*/ 49 w 334"/>
                    <a:gd name="T57" fmla="*/ 219 h 312"/>
                    <a:gd name="T58" fmla="*/ 33 w 334"/>
                    <a:gd name="T59" fmla="*/ 153 h 312"/>
                    <a:gd name="T60" fmla="*/ 3 w 334"/>
                    <a:gd name="T61" fmla="*/ 118 h 312"/>
                    <a:gd name="T62" fmla="*/ 0 w 334"/>
                    <a:gd name="T63" fmla="*/ 80 h 312"/>
                    <a:gd name="T64" fmla="*/ 9 w 334"/>
                    <a:gd name="T65" fmla="*/ 66 h 312"/>
                    <a:gd name="T66" fmla="*/ 5 w 334"/>
                    <a:gd name="T67" fmla="*/ 51 h 312"/>
                    <a:gd name="T68" fmla="*/ 29 w 334"/>
                    <a:gd name="T69" fmla="*/ 20 h 312"/>
                    <a:gd name="T70" fmla="*/ 50 w 334"/>
                    <a:gd name="T71" fmla="*/ 16 h 312"/>
                    <a:gd name="T72" fmla="*/ 69 w 334"/>
                    <a:gd name="T73" fmla="*/ 29 h 312"/>
                    <a:gd name="T74" fmla="*/ 93 w 334"/>
                    <a:gd name="T75" fmla="*/ 23 h 312"/>
                    <a:gd name="T76" fmla="*/ 95 w 334"/>
                    <a:gd name="T77" fmla="*/ 4 h 312"/>
                    <a:gd name="T78" fmla="*/ 100 w 334"/>
                    <a:gd name="T7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312">
                      <a:moveTo>
                        <a:pt x="100" y="0"/>
                      </a:moveTo>
                      <a:lnTo>
                        <a:pt x="121" y="11"/>
                      </a:lnTo>
                      <a:lnTo>
                        <a:pt x="174" y="19"/>
                      </a:lnTo>
                      <a:lnTo>
                        <a:pt x="212" y="11"/>
                      </a:lnTo>
                      <a:lnTo>
                        <a:pt x="241" y="11"/>
                      </a:lnTo>
                      <a:lnTo>
                        <a:pt x="272" y="54"/>
                      </a:lnTo>
                      <a:lnTo>
                        <a:pt x="305" y="76"/>
                      </a:lnTo>
                      <a:lnTo>
                        <a:pt x="325" y="113"/>
                      </a:lnTo>
                      <a:lnTo>
                        <a:pt x="327" y="128"/>
                      </a:lnTo>
                      <a:lnTo>
                        <a:pt x="330" y="147"/>
                      </a:lnTo>
                      <a:lnTo>
                        <a:pt x="334" y="201"/>
                      </a:lnTo>
                      <a:lnTo>
                        <a:pt x="317" y="227"/>
                      </a:lnTo>
                      <a:lnTo>
                        <a:pt x="305" y="243"/>
                      </a:lnTo>
                      <a:lnTo>
                        <a:pt x="311" y="280"/>
                      </a:lnTo>
                      <a:lnTo>
                        <a:pt x="307" y="288"/>
                      </a:lnTo>
                      <a:lnTo>
                        <a:pt x="299" y="300"/>
                      </a:lnTo>
                      <a:lnTo>
                        <a:pt x="281" y="301"/>
                      </a:lnTo>
                      <a:lnTo>
                        <a:pt x="261" y="312"/>
                      </a:lnTo>
                      <a:lnTo>
                        <a:pt x="237" y="305"/>
                      </a:lnTo>
                      <a:lnTo>
                        <a:pt x="235" y="295"/>
                      </a:lnTo>
                      <a:lnTo>
                        <a:pt x="182" y="290"/>
                      </a:lnTo>
                      <a:lnTo>
                        <a:pt x="159" y="282"/>
                      </a:lnTo>
                      <a:lnTo>
                        <a:pt x="118" y="256"/>
                      </a:lnTo>
                      <a:lnTo>
                        <a:pt x="79" y="254"/>
                      </a:lnTo>
                      <a:lnTo>
                        <a:pt x="72" y="246"/>
                      </a:lnTo>
                      <a:lnTo>
                        <a:pt x="78" y="224"/>
                      </a:lnTo>
                      <a:lnTo>
                        <a:pt x="73" y="221"/>
                      </a:lnTo>
                      <a:lnTo>
                        <a:pt x="59" y="222"/>
                      </a:lnTo>
                      <a:lnTo>
                        <a:pt x="49" y="219"/>
                      </a:lnTo>
                      <a:lnTo>
                        <a:pt x="33" y="153"/>
                      </a:lnTo>
                      <a:lnTo>
                        <a:pt x="3" y="118"/>
                      </a:lnTo>
                      <a:lnTo>
                        <a:pt x="0" y="80"/>
                      </a:lnTo>
                      <a:lnTo>
                        <a:pt x="9" y="66"/>
                      </a:lnTo>
                      <a:lnTo>
                        <a:pt x="5" y="51"/>
                      </a:lnTo>
                      <a:lnTo>
                        <a:pt x="29" y="20"/>
                      </a:lnTo>
                      <a:lnTo>
                        <a:pt x="50" y="16"/>
                      </a:lnTo>
                      <a:lnTo>
                        <a:pt x="69" y="29"/>
                      </a:lnTo>
                      <a:lnTo>
                        <a:pt x="93" y="23"/>
                      </a:lnTo>
                      <a:lnTo>
                        <a:pt x="95" y="4"/>
                      </a:lnTo>
                      <a:lnTo>
                        <a:pt x="10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6" name="Freeform 21">
                  <a:extLst>
                    <a:ext uri="{FF2B5EF4-FFF2-40B4-BE49-F238E27FC236}">
                      <a16:creationId xmlns:a16="http://schemas.microsoft.com/office/drawing/2014/main" id="{6FCD760B-DFA1-4157-A5A5-35E47A9BB224}"/>
                    </a:ext>
                  </a:extLst>
                </p:cNvPr>
                <p:cNvSpPr>
                  <a:spLocks/>
                </p:cNvSpPr>
                <p:nvPr/>
              </p:nvSpPr>
              <p:spPr bwMode="auto">
                <a:xfrm>
                  <a:off x="5002213" y="3933826"/>
                  <a:ext cx="579438" cy="539750"/>
                </a:xfrm>
                <a:custGeom>
                  <a:avLst/>
                  <a:gdLst>
                    <a:gd name="T0" fmla="*/ 346 w 365"/>
                    <a:gd name="T1" fmla="*/ 0 h 340"/>
                    <a:gd name="T2" fmla="*/ 359 w 365"/>
                    <a:gd name="T3" fmla="*/ 5 h 340"/>
                    <a:gd name="T4" fmla="*/ 365 w 365"/>
                    <a:gd name="T5" fmla="*/ 31 h 340"/>
                    <a:gd name="T6" fmla="*/ 351 w 365"/>
                    <a:gd name="T7" fmla="*/ 46 h 340"/>
                    <a:gd name="T8" fmla="*/ 362 w 365"/>
                    <a:gd name="T9" fmla="*/ 83 h 340"/>
                    <a:gd name="T10" fmla="*/ 360 w 365"/>
                    <a:gd name="T11" fmla="*/ 104 h 340"/>
                    <a:gd name="T12" fmla="*/ 357 w 365"/>
                    <a:gd name="T13" fmla="*/ 130 h 340"/>
                    <a:gd name="T14" fmla="*/ 351 w 365"/>
                    <a:gd name="T15" fmla="*/ 145 h 340"/>
                    <a:gd name="T16" fmla="*/ 342 w 365"/>
                    <a:gd name="T17" fmla="*/ 147 h 340"/>
                    <a:gd name="T18" fmla="*/ 327 w 365"/>
                    <a:gd name="T19" fmla="*/ 137 h 340"/>
                    <a:gd name="T20" fmla="*/ 322 w 365"/>
                    <a:gd name="T21" fmla="*/ 140 h 340"/>
                    <a:gd name="T22" fmla="*/ 325 w 365"/>
                    <a:gd name="T23" fmla="*/ 165 h 340"/>
                    <a:gd name="T24" fmla="*/ 292 w 365"/>
                    <a:gd name="T25" fmla="*/ 208 h 340"/>
                    <a:gd name="T26" fmla="*/ 278 w 365"/>
                    <a:gd name="T27" fmla="*/ 253 h 340"/>
                    <a:gd name="T28" fmla="*/ 262 w 365"/>
                    <a:gd name="T29" fmla="*/ 280 h 340"/>
                    <a:gd name="T30" fmla="*/ 258 w 365"/>
                    <a:gd name="T31" fmla="*/ 308 h 340"/>
                    <a:gd name="T32" fmla="*/ 236 w 365"/>
                    <a:gd name="T33" fmla="*/ 318 h 340"/>
                    <a:gd name="T34" fmla="*/ 156 w 365"/>
                    <a:gd name="T35" fmla="*/ 340 h 340"/>
                    <a:gd name="T36" fmla="*/ 117 w 365"/>
                    <a:gd name="T37" fmla="*/ 307 h 340"/>
                    <a:gd name="T38" fmla="*/ 73 w 365"/>
                    <a:gd name="T39" fmla="*/ 312 h 340"/>
                    <a:gd name="T40" fmla="*/ 51 w 365"/>
                    <a:gd name="T41" fmla="*/ 275 h 340"/>
                    <a:gd name="T42" fmla="*/ 51 w 365"/>
                    <a:gd name="T43" fmla="*/ 263 h 340"/>
                    <a:gd name="T44" fmla="*/ 24 w 365"/>
                    <a:gd name="T45" fmla="*/ 260 h 340"/>
                    <a:gd name="T46" fmla="*/ 20 w 365"/>
                    <a:gd name="T47" fmla="*/ 258 h 340"/>
                    <a:gd name="T48" fmla="*/ 20 w 365"/>
                    <a:gd name="T49" fmla="*/ 246 h 340"/>
                    <a:gd name="T50" fmla="*/ 5 w 365"/>
                    <a:gd name="T51" fmla="*/ 231 h 340"/>
                    <a:gd name="T52" fmla="*/ 5 w 365"/>
                    <a:gd name="T53" fmla="*/ 219 h 340"/>
                    <a:gd name="T54" fmla="*/ 20 w 365"/>
                    <a:gd name="T55" fmla="*/ 171 h 340"/>
                    <a:gd name="T56" fmla="*/ 0 w 365"/>
                    <a:gd name="T57" fmla="*/ 140 h 340"/>
                    <a:gd name="T58" fmla="*/ 6 w 365"/>
                    <a:gd name="T59" fmla="*/ 132 h 340"/>
                    <a:gd name="T60" fmla="*/ 24 w 365"/>
                    <a:gd name="T61" fmla="*/ 130 h 340"/>
                    <a:gd name="T62" fmla="*/ 35 w 365"/>
                    <a:gd name="T63" fmla="*/ 130 h 340"/>
                    <a:gd name="T64" fmla="*/ 50 w 365"/>
                    <a:gd name="T65" fmla="*/ 105 h 340"/>
                    <a:gd name="T66" fmla="*/ 114 w 365"/>
                    <a:gd name="T67" fmla="*/ 85 h 340"/>
                    <a:gd name="T68" fmla="*/ 156 w 365"/>
                    <a:gd name="T69" fmla="*/ 48 h 340"/>
                    <a:gd name="T70" fmla="*/ 174 w 365"/>
                    <a:gd name="T71" fmla="*/ 48 h 340"/>
                    <a:gd name="T72" fmla="*/ 194 w 365"/>
                    <a:gd name="T73" fmla="*/ 40 h 340"/>
                    <a:gd name="T74" fmla="*/ 214 w 365"/>
                    <a:gd name="T75" fmla="*/ 21 h 340"/>
                    <a:gd name="T76" fmla="*/ 217 w 365"/>
                    <a:gd name="T77" fmla="*/ 10 h 340"/>
                    <a:gd name="T78" fmla="*/ 270 w 365"/>
                    <a:gd name="T79" fmla="*/ 15 h 340"/>
                    <a:gd name="T80" fmla="*/ 272 w 365"/>
                    <a:gd name="T81" fmla="*/ 25 h 340"/>
                    <a:gd name="T82" fmla="*/ 296 w 365"/>
                    <a:gd name="T83" fmla="*/ 32 h 340"/>
                    <a:gd name="T84" fmla="*/ 316 w 365"/>
                    <a:gd name="T85" fmla="*/ 21 h 340"/>
                    <a:gd name="T86" fmla="*/ 334 w 365"/>
                    <a:gd name="T87" fmla="*/ 20 h 340"/>
                    <a:gd name="T88" fmla="*/ 342 w 365"/>
                    <a:gd name="T89" fmla="*/ 8 h 340"/>
                    <a:gd name="T90" fmla="*/ 346 w 365"/>
                    <a:gd name="T9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40">
                      <a:moveTo>
                        <a:pt x="346" y="0"/>
                      </a:moveTo>
                      <a:lnTo>
                        <a:pt x="359" y="5"/>
                      </a:lnTo>
                      <a:lnTo>
                        <a:pt x="365" y="31"/>
                      </a:lnTo>
                      <a:lnTo>
                        <a:pt x="351" y="46"/>
                      </a:lnTo>
                      <a:lnTo>
                        <a:pt x="362" y="83"/>
                      </a:lnTo>
                      <a:lnTo>
                        <a:pt x="360" y="104"/>
                      </a:lnTo>
                      <a:lnTo>
                        <a:pt x="357" y="130"/>
                      </a:lnTo>
                      <a:lnTo>
                        <a:pt x="351" y="145"/>
                      </a:lnTo>
                      <a:lnTo>
                        <a:pt x="342" y="147"/>
                      </a:lnTo>
                      <a:lnTo>
                        <a:pt x="327" y="137"/>
                      </a:lnTo>
                      <a:lnTo>
                        <a:pt x="322" y="140"/>
                      </a:lnTo>
                      <a:lnTo>
                        <a:pt x="325" y="165"/>
                      </a:lnTo>
                      <a:lnTo>
                        <a:pt x="292" y="208"/>
                      </a:lnTo>
                      <a:lnTo>
                        <a:pt x="278" y="253"/>
                      </a:lnTo>
                      <a:lnTo>
                        <a:pt x="262" y="280"/>
                      </a:lnTo>
                      <a:lnTo>
                        <a:pt x="258" y="308"/>
                      </a:lnTo>
                      <a:lnTo>
                        <a:pt x="236" y="318"/>
                      </a:lnTo>
                      <a:lnTo>
                        <a:pt x="156" y="340"/>
                      </a:lnTo>
                      <a:lnTo>
                        <a:pt x="117" y="307"/>
                      </a:lnTo>
                      <a:lnTo>
                        <a:pt x="73" y="312"/>
                      </a:lnTo>
                      <a:lnTo>
                        <a:pt x="51" y="275"/>
                      </a:lnTo>
                      <a:lnTo>
                        <a:pt x="51" y="263"/>
                      </a:lnTo>
                      <a:lnTo>
                        <a:pt x="24" y="260"/>
                      </a:lnTo>
                      <a:lnTo>
                        <a:pt x="20" y="258"/>
                      </a:lnTo>
                      <a:lnTo>
                        <a:pt x="20" y="246"/>
                      </a:lnTo>
                      <a:lnTo>
                        <a:pt x="5" y="231"/>
                      </a:lnTo>
                      <a:lnTo>
                        <a:pt x="5" y="219"/>
                      </a:lnTo>
                      <a:lnTo>
                        <a:pt x="20" y="171"/>
                      </a:lnTo>
                      <a:lnTo>
                        <a:pt x="0" y="140"/>
                      </a:lnTo>
                      <a:lnTo>
                        <a:pt x="6" y="132"/>
                      </a:lnTo>
                      <a:lnTo>
                        <a:pt x="24" y="130"/>
                      </a:lnTo>
                      <a:lnTo>
                        <a:pt x="35" y="130"/>
                      </a:lnTo>
                      <a:lnTo>
                        <a:pt x="50" y="105"/>
                      </a:lnTo>
                      <a:lnTo>
                        <a:pt x="114" y="85"/>
                      </a:lnTo>
                      <a:lnTo>
                        <a:pt x="156" y="48"/>
                      </a:lnTo>
                      <a:lnTo>
                        <a:pt x="174" y="48"/>
                      </a:lnTo>
                      <a:lnTo>
                        <a:pt x="194" y="40"/>
                      </a:lnTo>
                      <a:lnTo>
                        <a:pt x="214" y="21"/>
                      </a:lnTo>
                      <a:lnTo>
                        <a:pt x="217" y="10"/>
                      </a:lnTo>
                      <a:lnTo>
                        <a:pt x="270" y="15"/>
                      </a:lnTo>
                      <a:lnTo>
                        <a:pt x="272" y="25"/>
                      </a:lnTo>
                      <a:lnTo>
                        <a:pt x="296" y="32"/>
                      </a:lnTo>
                      <a:lnTo>
                        <a:pt x="316" y="21"/>
                      </a:lnTo>
                      <a:lnTo>
                        <a:pt x="334" y="20"/>
                      </a:lnTo>
                      <a:lnTo>
                        <a:pt x="342" y="8"/>
                      </a:lnTo>
                      <a:lnTo>
                        <a:pt x="3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7" name="Freeform 28">
                  <a:extLst>
                    <a:ext uri="{FF2B5EF4-FFF2-40B4-BE49-F238E27FC236}">
                      <a16:creationId xmlns:a16="http://schemas.microsoft.com/office/drawing/2014/main" id="{DAFE8436-3EC3-4F0C-BC00-40290262EEFC}"/>
                    </a:ext>
                  </a:extLst>
                </p:cNvPr>
                <p:cNvSpPr>
                  <a:spLocks/>
                </p:cNvSpPr>
                <p:nvPr/>
              </p:nvSpPr>
              <p:spPr bwMode="auto">
                <a:xfrm>
                  <a:off x="3636963" y="5368926"/>
                  <a:ext cx="852488" cy="530225"/>
                </a:xfrm>
                <a:custGeom>
                  <a:avLst/>
                  <a:gdLst>
                    <a:gd name="T0" fmla="*/ 473 w 537"/>
                    <a:gd name="T1" fmla="*/ 3 h 334"/>
                    <a:gd name="T2" fmla="*/ 518 w 537"/>
                    <a:gd name="T3" fmla="*/ 67 h 334"/>
                    <a:gd name="T4" fmla="*/ 529 w 537"/>
                    <a:gd name="T5" fmla="*/ 86 h 334"/>
                    <a:gd name="T6" fmla="*/ 537 w 537"/>
                    <a:gd name="T7" fmla="*/ 107 h 334"/>
                    <a:gd name="T8" fmla="*/ 523 w 537"/>
                    <a:gd name="T9" fmla="*/ 111 h 334"/>
                    <a:gd name="T10" fmla="*/ 514 w 537"/>
                    <a:gd name="T11" fmla="*/ 153 h 334"/>
                    <a:gd name="T12" fmla="*/ 483 w 537"/>
                    <a:gd name="T13" fmla="*/ 192 h 334"/>
                    <a:gd name="T14" fmla="*/ 458 w 537"/>
                    <a:gd name="T15" fmla="*/ 227 h 334"/>
                    <a:gd name="T16" fmla="*/ 438 w 537"/>
                    <a:gd name="T17" fmla="*/ 290 h 334"/>
                    <a:gd name="T18" fmla="*/ 396 w 537"/>
                    <a:gd name="T19" fmla="*/ 325 h 334"/>
                    <a:gd name="T20" fmla="*/ 364 w 537"/>
                    <a:gd name="T21" fmla="*/ 334 h 334"/>
                    <a:gd name="T22" fmla="*/ 316 w 537"/>
                    <a:gd name="T23" fmla="*/ 282 h 334"/>
                    <a:gd name="T24" fmla="*/ 296 w 537"/>
                    <a:gd name="T25" fmla="*/ 252 h 334"/>
                    <a:gd name="T26" fmla="*/ 182 w 537"/>
                    <a:gd name="T27" fmla="*/ 232 h 334"/>
                    <a:gd name="T28" fmla="*/ 132 w 537"/>
                    <a:gd name="T29" fmla="*/ 227 h 334"/>
                    <a:gd name="T30" fmla="*/ 102 w 537"/>
                    <a:gd name="T31" fmla="*/ 234 h 334"/>
                    <a:gd name="T32" fmla="*/ 103 w 537"/>
                    <a:gd name="T33" fmla="*/ 213 h 334"/>
                    <a:gd name="T34" fmla="*/ 119 w 537"/>
                    <a:gd name="T35" fmla="*/ 155 h 334"/>
                    <a:gd name="T36" fmla="*/ 77 w 537"/>
                    <a:gd name="T37" fmla="*/ 141 h 334"/>
                    <a:gd name="T38" fmla="*/ 24 w 537"/>
                    <a:gd name="T39" fmla="*/ 126 h 334"/>
                    <a:gd name="T40" fmla="*/ 11 w 537"/>
                    <a:gd name="T41" fmla="*/ 92 h 334"/>
                    <a:gd name="T42" fmla="*/ 33 w 537"/>
                    <a:gd name="T43" fmla="*/ 86 h 334"/>
                    <a:gd name="T44" fmla="*/ 85 w 537"/>
                    <a:gd name="T45" fmla="*/ 22 h 334"/>
                    <a:gd name="T46" fmla="*/ 115 w 537"/>
                    <a:gd name="T47" fmla="*/ 42 h 334"/>
                    <a:gd name="T48" fmla="*/ 163 w 537"/>
                    <a:gd name="T49" fmla="*/ 24 h 334"/>
                    <a:gd name="T50" fmla="*/ 183 w 537"/>
                    <a:gd name="T51" fmla="*/ 46 h 334"/>
                    <a:gd name="T52" fmla="*/ 242 w 537"/>
                    <a:gd name="T53" fmla="*/ 27 h 334"/>
                    <a:gd name="T54" fmla="*/ 278 w 537"/>
                    <a:gd name="T55" fmla="*/ 15 h 334"/>
                    <a:gd name="T56" fmla="*/ 335 w 537"/>
                    <a:gd name="T57" fmla="*/ 12 h 334"/>
                    <a:gd name="T58" fmla="*/ 357 w 537"/>
                    <a:gd name="T59" fmla="*/ 27 h 334"/>
                    <a:gd name="T60" fmla="*/ 396 w 537"/>
                    <a:gd name="T61" fmla="*/ 19 h 334"/>
                    <a:gd name="T62" fmla="*/ 430 w 537"/>
                    <a:gd name="T63"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7" h="334">
                      <a:moveTo>
                        <a:pt x="446" y="0"/>
                      </a:moveTo>
                      <a:lnTo>
                        <a:pt x="473" y="3"/>
                      </a:lnTo>
                      <a:lnTo>
                        <a:pt x="499" y="10"/>
                      </a:lnTo>
                      <a:lnTo>
                        <a:pt x="518" y="67"/>
                      </a:lnTo>
                      <a:lnTo>
                        <a:pt x="534" y="78"/>
                      </a:lnTo>
                      <a:lnTo>
                        <a:pt x="529" y="86"/>
                      </a:lnTo>
                      <a:lnTo>
                        <a:pt x="529" y="93"/>
                      </a:lnTo>
                      <a:lnTo>
                        <a:pt x="537" y="107"/>
                      </a:lnTo>
                      <a:lnTo>
                        <a:pt x="534" y="113"/>
                      </a:lnTo>
                      <a:lnTo>
                        <a:pt x="523" y="111"/>
                      </a:lnTo>
                      <a:lnTo>
                        <a:pt x="514" y="124"/>
                      </a:lnTo>
                      <a:lnTo>
                        <a:pt x="514" y="153"/>
                      </a:lnTo>
                      <a:lnTo>
                        <a:pt x="504" y="183"/>
                      </a:lnTo>
                      <a:lnTo>
                        <a:pt x="483" y="192"/>
                      </a:lnTo>
                      <a:lnTo>
                        <a:pt x="475" y="222"/>
                      </a:lnTo>
                      <a:lnTo>
                        <a:pt x="458" y="227"/>
                      </a:lnTo>
                      <a:lnTo>
                        <a:pt x="448" y="272"/>
                      </a:lnTo>
                      <a:lnTo>
                        <a:pt x="438" y="290"/>
                      </a:lnTo>
                      <a:lnTo>
                        <a:pt x="438" y="311"/>
                      </a:lnTo>
                      <a:lnTo>
                        <a:pt x="396" y="325"/>
                      </a:lnTo>
                      <a:lnTo>
                        <a:pt x="381" y="320"/>
                      </a:lnTo>
                      <a:lnTo>
                        <a:pt x="364" y="334"/>
                      </a:lnTo>
                      <a:lnTo>
                        <a:pt x="332" y="296"/>
                      </a:lnTo>
                      <a:lnTo>
                        <a:pt x="316" y="282"/>
                      </a:lnTo>
                      <a:lnTo>
                        <a:pt x="307" y="259"/>
                      </a:lnTo>
                      <a:lnTo>
                        <a:pt x="296" y="252"/>
                      </a:lnTo>
                      <a:lnTo>
                        <a:pt x="251" y="259"/>
                      </a:lnTo>
                      <a:lnTo>
                        <a:pt x="182" y="232"/>
                      </a:lnTo>
                      <a:lnTo>
                        <a:pt x="163" y="222"/>
                      </a:lnTo>
                      <a:lnTo>
                        <a:pt x="132" y="227"/>
                      </a:lnTo>
                      <a:lnTo>
                        <a:pt x="112" y="237"/>
                      </a:lnTo>
                      <a:lnTo>
                        <a:pt x="102" y="234"/>
                      </a:lnTo>
                      <a:lnTo>
                        <a:pt x="97" y="226"/>
                      </a:lnTo>
                      <a:lnTo>
                        <a:pt x="103" y="213"/>
                      </a:lnTo>
                      <a:lnTo>
                        <a:pt x="117" y="202"/>
                      </a:lnTo>
                      <a:lnTo>
                        <a:pt x="119" y="155"/>
                      </a:lnTo>
                      <a:lnTo>
                        <a:pt x="102" y="137"/>
                      </a:lnTo>
                      <a:lnTo>
                        <a:pt x="77" y="141"/>
                      </a:lnTo>
                      <a:lnTo>
                        <a:pt x="55" y="152"/>
                      </a:lnTo>
                      <a:lnTo>
                        <a:pt x="24" y="126"/>
                      </a:lnTo>
                      <a:lnTo>
                        <a:pt x="0" y="102"/>
                      </a:lnTo>
                      <a:lnTo>
                        <a:pt x="11" y="92"/>
                      </a:lnTo>
                      <a:lnTo>
                        <a:pt x="24" y="84"/>
                      </a:lnTo>
                      <a:lnTo>
                        <a:pt x="33" y="86"/>
                      </a:lnTo>
                      <a:lnTo>
                        <a:pt x="73" y="39"/>
                      </a:lnTo>
                      <a:lnTo>
                        <a:pt x="85" y="22"/>
                      </a:lnTo>
                      <a:lnTo>
                        <a:pt x="108" y="48"/>
                      </a:lnTo>
                      <a:lnTo>
                        <a:pt x="115" y="42"/>
                      </a:lnTo>
                      <a:lnTo>
                        <a:pt x="141" y="39"/>
                      </a:lnTo>
                      <a:lnTo>
                        <a:pt x="163" y="24"/>
                      </a:lnTo>
                      <a:lnTo>
                        <a:pt x="178" y="27"/>
                      </a:lnTo>
                      <a:lnTo>
                        <a:pt x="183" y="46"/>
                      </a:lnTo>
                      <a:lnTo>
                        <a:pt x="218" y="44"/>
                      </a:lnTo>
                      <a:lnTo>
                        <a:pt x="242" y="27"/>
                      </a:lnTo>
                      <a:lnTo>
                        <a:pt x="262" y="27"/>
                      </a:lnTo>
                      <a:lnTo>
                        <a:pt x="278" y="15"/>
                      </a:lnTo>
                      <a:lnTo>
                        <a:pt x="292" y="17"/>
                      </a:lnTo>
                      <a:lnTo>
                        <a:pt x="335" y="12"/>
                      </a:lnTo>
                      <a:lnTo>
                        <a:pt x="342" y="24"/>
                      </a:lnTo>
                      <a:lnTo>
                        <a:pt x="357" y="27"/>
                      </a:lnTo>
                      <a:lnTo>
                        <a:pt x="387" y="7"/>
                      </a:lnTo>
                      <a:lnTo>
                        <a:pt x="396" y="19"/>
                      </a:lnTo>
                      <a:lnTo>
                        <a:pt x="413" y="13"/>
                      </a:lnTo>
                      <a:lnTo>
                        <a:pt x="430" y="18"/>
                      </a:lnTo>
                      <a:lnTo>
                        <a:pt x="4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8" name="Freeform 29">
                  <a:extLst>
                    <a:ext uri="{FF2B5EF4-FFF2-40B4-BE49-F238E27FC236}">
                      <a16:creationId xmlns:a16="http://schemas.microsoft.com/office/drawing/2014/main" id="{621914DA-736D-45C6-9550-4398C92AC939}"/>
                    </a:ext>
                  </a:extLst>
                </p:cNvPr>
                <p:cNvSpPr>
                  <a:spLocks/>
                </p:cNvSpPr>
                <p:nvPr/>
              </p:nvSpPr>
              <p:spPr bwMode="auto">
                <a:xfrm>
                  <a:off x="4341813" y="4610101"/>
                  <a:ext cx="614363" cy="504825"/>
                </a:xfrm>
                <a:custGeom>
                  <a:avLst/>
                  <a:gdLst>
                    <a:gd name="T0" fmla="*/ 155 w 387"/>
                    <a:gd name="T1" fmla="*/ 0 h 318"/>
                    <a:gd name="T2" fmla="*/ 173 w 387"/>
                    <a:gd name="T3" fmla="*/ 27 h 318"/>
                    <a:gd name="T4" fmla="*/ 183 w 387"/>
                    <a:gd name="T5" fmla="*/ 42 h 318"/>
                    <a:gd name="T6" fmla="*/ 205 w 387"/>
                    <a:gd name="T7" fmla="*/ 45 h 318"/>
                    <a:gd name="T8" fmla="*/ 244 w 387"/>
                    <a:gd name="T9" fmla="*/ 28 h 318"/>
                    <a:gd name="T10" fmla="*/ 286 w 387"/>
                    <a:gd name="T11" fmla="*/ 32 h 318"/>
                    <a:gd name="T12" fmla="*/ 317 w 387"/>
                    <a:gd name="T13" fmla="*/ 28 h 318"/>
                    <a:gd name="T14" fmla="*/ 321 w 387"/>
                    <a:gd name="T15" fmla="*/ 36 h 318"/>
                    <a:gd name="T16" fmla="*/ 315 w 387"/>
                    <a:gd name="T17" fmla="*/ 62 h 318"/>
                    <a:gd name="T18" fmla="*/ 325 w 387"/>
                    <a:gd name="T19" fmla="*/ 72 h 318"/>
                    <a:gd name="T20" fmla="*/ 358 w 387"/>
                    <a:gd name="T21" fmla="*/ 54 h 318"/>
                    <a:gd name="T22" fmla="*/ 387 w 387"/>
                    <a:gd name="T23" fmla="*/ 67 h 318"/>
                    <a:gd name="T24" fmla="*/ 362 w 387"/>
                    <a:gd name="T25" fmla="*/ 97 h 318"/>
                    <a:gd name="T26" fmla="*/ 378 w 387"/>
                    <a:gd name="T27" fmla="*/ 149 h 318"/>
                    <a:gd name="T28" fmla="*/ 352 w 387"/>
                    <a:gd name="T29" fmla="*/ 161 h 318"/>
                    <a:gd name="T30" fmla="*/ 336 w 387"/>
                    <a:gd name="T31" fmla="*/ 257 h 318"/>
                    <a:gd name="T32" fmla="*/ 331 w 387"/>
                    <a:gd name="T33" fmla="*/ 263 h 318"/>
                    <a:gd name="T34" fmla="*/ 311 w 387"/>
                    <a:gd name="T35" fmla="*/ 252 h 318"/>
                    <a:gd name="T36" fmla="*/ 292 w 387"/>
                    <a:gd name="T37" fmla="*/ 277 h 318"/>
                    <a:gd name="T38" fmla="*/ 276 w 387"/>
                    <a:gd name="T39" fmla="*/ 293 h 318"/>
                    <a:gd name="T40" fmla="*/ 263 w 387"/>
                    <a:gd name="T41" fmla="*/ 288 h 318"/>
                    <a:gd name="T42" fmla="*/ 252 w 387"/>
                    <a:gd name="T43" fmla="*/ 278 h 318"/>
                    <a:gd name="T44" fmla="*/ 199 w 387"/>
                    <a:gd name="T45" fmla="*/ 297 h 318"/>
                    <a:gd name="T46" fmla="*/ 183 w 387"/>
                    <a:gd name="T47" fmla="*/ 310 h 318"/>
                    <a:gd name="T48" fmla="*/ 167 w 387"/>
                    <a:gd name="T49" fmla="*/ 300 h 318"/>
                    <a:gd name="T50" fmla="*/ 133 w 387"/>
                    <a:gd name="T51" fmla="*/ 304 h 318"/>
                    <a:gd name="T52" fmla="*/ 101 w 387"/>
                    <a:gd name="T53" fmla="*/ 318 h 318"/>
                    <a:gd name="T54" fmla="*/ 109 w 387"/>
                    <a:gd name="T55" fmla="*/ 279 h 318"/>
                    <a:gd name="T56" fmla="*/ 115 w 387"/>
                    <a:gd name="T57" fmla="*/ 267 h 318"/>
                    <a:gd name="T58" fmla="*/ 0 w 387"/>
                    <a:gd name="T59" fmla="*/ 243 h 318"/>
                    <a:gd name="T60" fmla="*/ 14 w 387"/>
                    <a:gd name="T61" fmla="*/ 213 h 318"/>
                    <a:gd name="T62" fmla="*/ 29 w 387"/>
                    <a:gd name="T63" fmla="*/ 213 h 318"/>
                    <a:gd name="T64" fmla="*/ 35 w 387"/>
                    <a:gd name="T65" fmla="*/ 225 h 318"/>
                    <a:gd name="T66" fmla="*/ 49 w 387"/>
                    <a:gd name="T67" fmla="*/ 225 h 318"/>
                    <a:gd name="T68" fmla="*/ 64 w 387"/>
                    <a:gd name="T69" fmla="*/ 201 h 318"/>
                    <a:gd name="T70" fmla="*/ 58 w 387"/>
                    <a:gd name="T71" fmla="*/ 178 h 318"/>
                    <a:gd name="T72" fmla="*/ 70 w 387"/>
                    <a:gd name="T73" fmla="*/ 164 h 318"/>
                    <a:gd name="T74" fmla="*/ 84 w 387"/>
                    <a:gd name="T75" fmla="*/ 159 h 318"/>
                    <a:gd name="T76" fmla="*/ 86 w 387"/>
                    <a:gd name="T77" fmla="*/ 155 h 318"/>
                    <a:gd name="T78" fmla="*/ 66 w 387"/>
                    <a:gd name="T79" fmla="*/ 127 h 318"/>
                    <a:gd name="T80" fmla="*/ 73 w 387"/>
                    <a:gd name="T81" fmla="*/ 106 h 318"/>
                    <a:gd name="T82" fmla="*/ 114 w 387"/>
                    <a:gd name="T83" fmla="*/ 60 h 318"/>
                    <a:gd name="T84" fmla="*/ 121 w 387"/>
                    <a:gd name="T85" fmla="*/ 42 h 318"/>
                    <a:gd name="T86" fmla="*/ 116 w 387"/>
                    <a:gd name="T87" fmla="*/ 36 h 318"/>
                    <a:gd name="T88" fmla="*/ 106 w 387"/>
                    <a:gd name="T89" fmla="*/ 28 h 318"/>
                    <a:gd name="T90" fmla="*/ 106 w 387"/>
                    <a:gd name="T91" fmla="*/ 20 h 318"/>
                    <a:gd name="T92" fmla="*/ 155 w 387"/>
                    <a:gd name="T9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318">
                      <a:moveTo>
                        <a:pt x="155" y="0"/>
                      </a:moveTo>
                      <a:lnTo>
                        <a:pt x="173" y="27"/>
                      </a:lnTo>
                      <a:lnTo>
                        <a:pt x="183" y="42"/>
                      </a:lnTo>
                      <a:lnTo>
                        <a:pt x="205" y="45"/>
                      </a:lnTo>
                      <a:lnTo>
                        <a:pt x="244" y="28"/>
                      </a:lnTo>
                      <a:lnTo>
                        <a:pt x="286" y="32"/>
                      </a:lnTo>
                      <a:lnTo>
                        <a:pt x="317" y="28"/>
                      </a:lnTo>
                      <a:lnTo>
                        <a:pt x="321" y="36"/>
                      </a:lnTo>
                      <a:lnTo>
                        <a:pt x="315" y="62"/>
                      </a:lnTo>
                      <a:lnTo>
                        <a:pt x="325" y="72"/>
                      </a:lnTo>
                      <a:lnTo>
                        <a:pt x="358" y="54"/>
                      </a:lnTo>
                      <a:lnTo>
                        <a:pt x="387" y="67"/>
                      </a:lnTo>
                      <a:lnTo>
                        <a:pt x="362" y="97"/>
                      </a:lnTo>
                      <a:lnTo>
                        <a:pt x="378" y="149"/>
                      </a:lnTo>
                      <a:lnTo>
                        <a:pt x="352" y="161"/>
                      </a:lnTo>
                      <a:lnTo>
                        <a:pt x="336" y="257"/>
                      </a:lnTo>
                      <a:lnTo>
                        <a:pt x="331" y="263"/>
                      </a:lnTo>
                      <a:lnTo>
                        <a:pt x="311" y="252"/>
                      </a:lnTo>
                      <a:lnTo>
                        <a:pt x="292" y="277"/>
                      </a:lnTo>
                      <a:lnTo>
                        <a:pt x="276" y="293"/>
                      </a:lnTo>
                      <a:lnTo>
                        <a:pt x="263" y="288"/>
                      </a:lnTo>
                      <a:lnTo>
                        <a:pt x="252" y="278"/>
                      </a:lnTo>
                      <a:lnTo>
                        <a:pt x="199" y="297"/>
                      </a:lnTo>
                      <a:lnTo>
                        <a:pt x="183" y="310"/>
                      </a:lnTo>
                      <a:lnTo>
                        <a:pt x="167" y="300"/>
                      </a:lnTo>
                      <a:lnTo>
                        <a:pt x="133" y="304"/>
                      </a:lnTo>
                      <a:lnTo>
                        <a:pt x="101" y="318"/>
                      </a:lnTo>
                      <a:lnTo>
                        <a:pt x="109" y="279"/>
                      </a:lnTo>
                      <a:lnTo>
                        <a:pt x="115" y="267"/>
                      </a:lnTo>
                      <a:lnTo>
                        <a:pt x="0" y="243"/>
                      </a:lnTo>
                      <a:lnTo>
                        <a:pt x="14" y="213"/>
                      </a:lnTo>
                      <a:lnTo>
                        <a:pt x="29" y="213"/>
                      </a:lnTo>
                      <a:lnTo>
                        <a:pt x="35" y="225"/>
                      </a:lnTo>
                      <a:lnTo>
                        <a:pt x="49" y="225"/>
                      </a:lnTo>
                      <a:lnTo>
                        <a:pt x="64" y="201"/>
                      </a:lnTo>
                      <a:lnTo>
                        <a:pt x="58" y="178"/>
                      </a:lnTo>
                      <a:lnTo>
                        <a:pt x="70" y="164"/>
                      </a:lnTo>
                      <a:lnTo>
                        <a:pt x="84" y="159"/>
                      </a:lnTo>
                      <a:lnTo>
                        <a:pt x="86" y="155"/>
                      </a:lnTo>
                      <a:lnTo>
                        <a:pt x="66" y="127"/>
                      </a:lnTo>
                      <a:lnTo>
                        <a:pt x="73" y="106"/>
                      </a:lnTo>
                      <a:lnTo>
                        <a:pt x="114" y="60"/>
                      </a:lnTo>
                      <a:lnTo>
                        <a:pt x="121" y="42"/>
                      </a:lnTo>
                      <a:lnTo>
                        <a:pt x="116" y="36"/>
                      </a:lnTo>
                      <a:lnTo>
                        <a:pt x="106" y="28"/>
                      </a:lnTo>
                      <a:lnTo>
                        <a:pt x="106" y="20"/>
                      </a:lnTo>
                      <a:lnTo>
                        <a:pt x="15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9" name="Freeform 30">
                  <a:extLst>
                    <a:ext uri="{FF2B5EF4-FFF2-40B4-BE49-F238E27FC236}">
                      <a16:creationId xmlns:a16="http://schemas.microsoft.com/office/drawing/2014/main" id="{88DA6795-7F9D-4723-AC9E-34F10FB41E31}"/>
                    </a:ext>
                  </a:extLst>
                </p:cNvPr>
                <p:cNvSpPr>
                  <a:spLocks/>
                </p:cNvSpPr>
                <p:nvPr/>
              </p:nvSpPr>
              <p:spPr bwMode="auto">
                <a:xfrm>
                  <a:off x="3771901" y="4778376"/>
                  <a:ext cx="752475" cy="666750"/>
                </a:xfrm>
                <a:custGeom>
                  <a:avLst/>
                  <a:gdLst>
                    <a:gd name="T0" fmla="*/ 122 w 474"/>
                    <a:gd name="T1" fmla="*/ 0 h 420"/>
                    <a:gd name="T2" fmla="*/ 148 w 474"/>
                    <a:gd name="T3" fmla="*/ 13 h 420"/>
                    <a:gd name="T4" fmla="*/ 145 w 474"/>
                    <a:gd name="T5" fmla="*/ 35 h 420"/>
                    <a:gd name="T6" fmla="*/ 147 w 474"/>
                    <a:gd name="T7" fmla="*/ 37 h 420"/>
                    <a:gd name="T8" fmla="*/ 168 w 474"/>
                    <a:gd name="T9" fmla="*/ 35 h 420"/>
                    <a:gd name="T10" fmla="*/ 191 w 474"/>
                    <a:gd name="T11" fmla="*/ 48 h 420"/>
                    <a:gd name="T12" fmla="*/ 235 w 474"/>
                    <a:gd name="T13" fmla="*/ 33 h 420"/>
                    <a:gd name="T14" fmla="*/ 257 w 474"/>
                    <a:gd name="T15" fmla="*/ 37 h 420"/>
                    <a:gd name="T16" fmla="*/ 255 w 474"/>
                    <a:gd name="T17" fmla="*/ 45 h 420"/>
                    <a:gd name="T18" fmla="*/ 257 w 474"/>
                    <a:gd name="T19" fmla="*/ 63 h 420"/>
                    <a:gd name="T20" fmla="*/ 292 w 474"/>
                    <a:gd name="T21" fmla="*/ 72 h 420"/>
                    <a:gd name="T22" fmla="*/ 323 w 474"/>
                    <a:gd name="T23" fmla="*/ 90 h 420"/>
                    <a:gd name="T24" fmla="*/ 329 w 474"/>
                    <a:gd name="T25" fmla="*/ 131 h 420"/>
                    <a:gd name="T26" fmla="*/ 359 w 474"/>
                    <a:gd name="T27" fmla="*/ 137 h 420"/>
                    <a:gd name="T28" fmla="*/ 474 w 474"/>
                    <a:gd name="T29" fmla="*/ 161 h 420"/>
                    <a:gd name="T30" fmla="*/ 468 w 474"/>
                    <a:gd name="T31" fmla="*/ 173 h 420"/>
                    <a:gd name="T32" fmla="*/ 460 w 474"/>
                    <a:gd name="T33" fmla="*/ 212 h 420"/>
                    <a:gd name="T34" fmla="*/ 459 w 474"/>
                    <a:gd name="T35" fmla="*/ 246 h 420"/>
                    <a:gd name="T36" fmla="*/ 443 w 474"/>
                    <a:gd name="T37" fmla="*/ 248 h 420"/>
                    <a:gd name="T38" fmla="*/ 433 w 474"/>
                    <a:gd name="T39" fmla="*/ 243 h 420"/>
                    <a:gd name="T40" fmla="*/ 440 w 474"/>
                    <a:gd name="T41" fmla="*/ 222 h 420"/>
                    <a:gd name="T42" fmla="*/ 429 w 474"/>
                    <a:gd name="T43" fmla="*/ 217 h 420"/>
                    <a:gd name="T44" fmla="*/ 376 w 474"/>
                    <a:gd name="T45" fmla="*/ 243 h 420"/>
                    <a:gd name="T46" fmla="*/ 369 w 474"/>
                    <a:gd name="T47" fmla="*/ 253 h 420"/>
                    <a:gd name="T48" fmla="*/ 385 w 474"/>
                    <a:gd name="T49" fmla="*/ 270 h 420"/>
                    <a:gd name="T50" fmla="*/ 376 w 474"/>
                    <a:gd name="T51" fmla="*/ 320 h 420"/>
                    <a:gd name="T52" fmla="*/ 361 w 474"/>
                    <a:gd name="T53" fmla="*/ 352 h 420"/>
                    <a:gd name="T54" fmla="*/ 361 w 474"/>
                    <a:gd name="T55" fmla="*/ 372 h 420"/>
                    <a:gd name="T56" fmla="*/ 345 w 474"/>
                    <a:gd name="T57" fmla="*/ 390 h 420"/>
                    <a:gd name="T58" fmla="*/ 328 w 474"/>
                    <a:gd name="T59" fmla="*/ 385 h 420"/>
                    <a:gd name="T60" fmla="*/ 311 w 474"/>
                    <a:gd name="T61" fmla="*/ 391 h 420"/>
                    <a:gd name="T62" fmla="*/ 302 w 474"/>
                    <a:gd name="T63" fmla="*/ 379 h 420"/>
                    <a:gd name="T64" fmla="*/ 272 w 474"/>
                    <a:gd name="T65" fmla="*/ 399 h 420"/>
                    <a:gd name="T66" fmla="*/ 257 w 474"/>
                    <a:gd name="T67" fmla="*/ 396 h 420"/>
                    <a:gd name="T68" fmla="*/ 250 w 474"/>
                    <a:gd name="T69" fmla="*/ 384 h 420"/>
                    <a:gd name="T70" fmla="*/ 207 w 474"/>
                    <a:gd name="T71" fmla="*/ 389 h 420"/>
                    <a:gd name="T72" fmla="*/ 193 w 474"/>
                    <a:gd name="T73" fmla="*/ 387 h 420"/>
                    <a:gd name="T74" fmla="*/ 177 w 474"/>
                    <a:gd name="T75" fmla="*/ 399 h 420"/>
                    <a:gd name="T76" fmla="*/ 157 w 474"/>
                    <a:gd name="T77" fmla="*/ 399 h 420"/>
                    <a:gd name="T78" fmla="*/ 133 w 474"/>
                    <a:gd name="T79" fmla="*/ 416 h 420"/>
                    <a:gd name="T80" fmla="*/ 98 w 474"/>
                    <a:gd name="T81" fmla="*/ 418 h 420"/>
                    <a:gd name="T82" fmla="*/ 93 w 474"/>
                    <a:gd name="T83" fmla="*/ 399 h 420"/>
                    <a:gd name="T84" fmla="*/ 78 w 474"/>
                    <a:gd name="T85" fmla="*/ 396 h 420"/>
                    <a:gd name="T86" fmla="*/ 56 w 474"/>
                    <a:gd name="T87" fmla="*/ 411 h 420"/>
                    <a:gd name="T88" fmla="*/ 30 w 474"/>
                    <a:gd name="T89" fmla="*/ 414 h 420"/>
                    <a:gd name="T90" fmla="*/ 23 w 474"/>
                    <a:gd name="T91" fmla="*/ 420 h 420"/>
                    <a:gd name="T92" fmla="*/ 0 w 474"/>
                    <a:gd name="T93" fmla="*/ 394 h 420"/>
                    <a:gd name="T94" fmla="*/ 17 w 474"/>
                    <a:gd name="T95" fmla="*/ 350 h 420"/>
                    <a:gd name="T96" fmla="*/ 10 w 474"/>
                    <a:gd name="T97" fmla="*/ 335 h 420"/>
                    <a:gd name="T98" fmla="*/ 42 w 474"/>
                    <a:gd name="T99" fmla="*/ 237 h 420"/>
                    <a:gd name="T100" fmla="*/ 74 w 474"/>
                    <a:gd name="T101" fmla="*/ 23 h 420"/>
                    <a:gd name="T102" fmla="*/ 122 w 474"/>
                    <a:gd name="T10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4" h="420">
                      <a:moveTo>
                        <a:pt x="122" y="0"/>
                      </a:moveTo>
                      <a:lnTo>
                        <a:pt x="148" y="13"/>
                      </a:lnTo>
                      <a:lnTo>
                        <a:pt x="145" y="35"/>
                      </a:lnTo>
                      <a:lnTo>
                        <a:pt x="147" y="37"/>
                      </a:lnTo>
                      <a:lnTo>
                        <a:pt x="168" y="35"/>
                      </a:lnTo>
                      <a:lnTo>
                        <a:pt x="191" y="48"/>
                      </a:lnTo>
                      <a:lnTo>
                        <a:pt x="235" y="33"/>
                      </a:lnTo>
                      <a:lnTo>
                        <a:pt x="257" y="37"/>
                      </a:lnTo>
                      <a:lnTo>
                        <a:pt x="255" y="45"/>
                      </a:lnTo>
                      <a:lnTo>
                        <a:pt x="257" y="63"/>
                      </a:lnTo>
                      <a:lnTo>
                        <a:pt x="292" y="72"/>
                      </a:lnTo>
                      <a:lnTo>
                        <a:pt x="323" y="90"/>
                      </a:lnTo>
                      <a:lnTo>
                        <a:pt x="329" y="131"/>
                      </a:lnTo>
                      <a:lnTo>
                        <a:pt x="359" y="137"/>
                      </a:lnTo>
                      <a:lnTo>
                        <a:pt x="474" y="161"/>
                      </a:lnTo>
                      <a:lnTo>
                        <a:pt x="468" y="173"/>
                      </a:lnTo>
                      <a:lnTo>
                        <a:pt x="460" y="212"/>
                      </a:lnTo>
                      <a:lnTo>
                        <a:pt x="459" y="246"/>
                      </a:lnTo>
                      <a:lnTo>
                        <a:pt x="443" y="248"/>
                      </a:lnTo>
                      <a:lnTo>
                        <a:pt x="433" y="243"/>
                      </a:lnTo>
                      <a:lnTo>
                        <a:pt x="440" y="222"/>
                      </a:lnTo>
                      <a:lnTo>
                        <a:pt x="429" y="217"/>
                      </a:lnTo>
                      <a:lnTo>
                        <a:pt x="376" y="243"/>
                      </a:lnTo>
                      <a:lnTo>
                        <a:pt x="369" y="253"/>
                      </a:lnTo>
                      <a:lnTo>
                        <a:pt x="385" y="270"/>
                      </a:lnTo>
                      <a:lnTo>
                        <a:pt x="376" y="320"/>
                      </a:lnTo>
                      <a:lnTo>
                        <a:pt x="361" y="352"/>
                      </a:lnTo>
                      <a:lnTo>
                        <a:pt x="361" y="372"/>
                      </a:lnTo>
                      <a:lnTo>
                        <a:pt x="345" y="390"/>
                      </a:lnTo>
                      <a:lnTo>
                        <a:pt x="328" y="385"/>
                      </a:lnTo>
                      <a:lnTo>
                        <a:pt x="311" y="391"/>
                      </a:lnTo>
                      <a:lnTo>
                        <a:pt x="302" y="379"/>
                      </a:lnTo>
                      <a:lnTo>
                        <a:pt x="272" y="399"/>
                      </a:lnTo>
                      <a:lnTo>
                        <a:pt x="257" y="396"/>
                      </a:lnTo>
                      <a:lnTo>
                        <a:pt x="250" y="384"/>
                      </a:lnTo>
                      <a:lnTo>
                        <a:pt x="207" y="389"/>
                      </a:lnTo>
                      <a:lnTo>
                        <a:pt x="193" y="387"/>
                      </a:lnTo>
                      <a:lnTo>
                        <a:pt x="177" y="399"/>
                      </a:lnTo>
                      <a:lnTo>
                        <a:pt x="157" y="399"/>
                      </a:lnTo>
                      <a:lnTo>
                        <a:pt x="133" y="416"/>
                      </a:lnTo>
                      <a:lnTo>
                        <a:pt x="98" y="418"/>
                      </a:lnTo>
                      <a:lnTo>
                        <a:pt x="93" y="399"/>
                      </a:lnTo>
                      <a:lnTo>
                        <a:pt x="78" y="396"/>
                      </a:lnTo>
                      <a:lnTo>
                        <a:pt x="56" y="411"/>
                      </a:lnTo>
                      <a:lnTo>
                        <a:pt x="30" y="414"/>
                      </a:lnTo>
                      <a:lnTo>
                        <a:pt x="23" y="420"/>
                      </a:lnTo>
                      <a:lnTo>
                        <a:pt x="0" y="394"/>
                      </a:lnTo>
                      <a:lnTo>
                        <a:pt x="17" y="350"/>
                      </a:lnTo>
                      <a:lnTo>
                        <a:pt x="10" y="335"/>
                      </a:lnTo>
                      <a:lnTo>
                        <a:pt x="42" y="237"/>
                      </a:lnTo>
                      <a:lnTo>
                        <a:pt x="74" y="23"/>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0" name="Freeform 31">
                  <a:extLst>
                    <a:ext uri="{FF2B5EF4-FFF2-40B4-BE49-F238E27FC236}">
                      <a16:creationId xmlns:a16="http://schemas.microsoft.com/office/drawing/2014/main" id="{FABB5F2D-009E-4DB4-9EE2-063C5850BFB3}"/>
                    </a:ext>
                  </a:extLst>
                </p:cNvPr>
                <p:cNvSpPr>
                  <a:spLocks/>
                </p:cNvSpPr>
                <p:nvPr/>
              </p:nvSpPr>
              <p:spPr bwMode="auto">
                <a:xfrm>
                  <a:off x="3870326" y="4100513"/>
                  <a:ext cx="728663" cy="895350"/>
                </a:xfrm>
                <a:custGeom>
                  <a:avLst/>
                  <a:gdLst>
                    <a:gd name="T0" fmla="*/ 60 w 459"/>
                    <a:gd name="T1" fmla="*/ 6 h 564"/>
                    <a:gd name="T2" fmla="*/ 105 w 459"/>
                    <a:gd name="T3" fmla="*/ 57 h 564"/>
                    <a:gd name="T4" fmla="*/ 150 w 459"/>
                    <a:gd name="T5" fmla="*/ 141 h 564"/>
                    <a:gd name="T6" fmla="*/ 182 w 459"/>
                    <a:gd name="T7" fmla="*/ 230 h 564"/>
                    <a:gd name="T8" fmla="*/ 179 w 459"/>
                    <a:gd name="T9" fmla="*/ 183 h 564"/>
                    <a:gd name="T10" fmla="*/ 180 w 459"/>
                    <a:gd name="T11" fmla="*/ 98 h 564"/>
                    <a:gd name="T12" fmla="*/ 239 w 459"/>
                    <a:gd name="T13" fmla="*/ 140 h 564"/>
                    <a:gd name="T14" fmla="*/ 317 w 459"/>
                    <a:gd name="T15" fmla="*/ 188 h 564"/>
                    <a:gd name="T16" fmla="*/ 387 w 459"/>
                    <a:gd name="T17" fmla="*/ 187 h 564"/>
                    <a:gd name="T18" fmla="*/ 377 w 459"/>
                    <a:gd name="T19" fmla="*/ 227 h 564"/>
                    <a:gd name="T20" fmla="*/ 367 w 459"/>
                    <a:gd name="T21" fmla="*/ 286 h 564"/>
                    <a:gd name="T22" fmla="*/ 421 w 459"/>
                    <a:gd name="T23" fmla="*/ 297 h 564"/>
                    <a:gd name="T24" fmla="*/ 459 w 459"/>
                    <a:gd name="T25" fmla="*/ 287 h 564"/>
                    <a:gd name="T26" fmla="*/ 403 w 459"/>
                    <a:gd name="T27" fmla="*/ 341 h 564"/>
                    <a:gd name="T28" fmla="*/ 413 w 459"/>
                    <a:gd name="T29" fmla="*/ 357 h 564"/>
                    <a:gd name="T30" fmla="*/ 411 w 459"/>
                    <a:gd name="T31" fmla="*/ 381 h 564"/>
                    <a:gd name="T32" fmla="*/ 363 w 459"/>
                    <a:gd name="T33" fmla="*/ 448 h 564"/>
                    <a:gd name="T34" fmla="*/ 381 w 459"/>
                    <a:gd name="T35" fmla="*/ 480 h 564"/>
                    <a:gd name="T36" fmla="*/ 355 w 459"/>
                    <a:gd name="T37" fmla="*/ 499 h 564"/>
                    <a:gd name="T38" fmla="*/ 346 w 459"/>
                    <a:gd name="T39" fmla="*/ 546 h 564"/>
                    <a:gd name="T40" fmla="*/ 326 w 459"/>
                    <a:gd name="T41" fmla="*/ 534 h 564"/>
                    <a:gd name="T42" fmla="*/ 297 w 459"/>
                    <a:gd name="T43" fmla="*/ 564 h 564"/>
                    <a:gd name="T44" fmla="*/ 261 w 459"/>
                    <a:gd name="T45" fmla="*/ 517 h 564"/>
                    <a:gd name="T46" fmla="*/ 195 w 459"/>
                    <a:gd name="T47" fmla="*/ 490 h 564"/>
                    <a:gd name="T48" fmla="*/ 195 w 459"/>
                    <a:gd name="T49" fmla="*/ 464 h 564"/>
                    <a:gd name="T50" fmla="*/ 129 w 459"/>
                    <a:gd name="T51" fmla="*/ 475 h 564"/>
                    <a:gd name="T52" fmla="*/ 85 w 459"/>
                    <a:gd name="T53" fmla="*/ 464 h 564"/>
                    <a:gd name="T54" fmla="*/ 86 w 459"/>
                    <a:gd name="T55" fmla="*/ 440 h 564"/>
                    <a:gd name="T56" fmla="*/ 12 w 459"/>
                    <a:gd name="T57" fmla="*/ 450 h 564"/>
                    <a:gd name="T58" fmla="*/ 24 w 459"/>
                    <a:gd name="T59" fmla="*/ 392 h 564"/>
                    <a:gd name="T60" fmla="*/ 64 w 459"/>
                    <a:gd name="T61" fmla="*/ 383 h 564"/>
                    <a:gd name="T62" fmla="*/ 39 w 459"/>
                    <a:gd name="T63" fmla="*/ 329 h 564"/>
                    <a:gd name="T64" fmla="*/ 10 w 459"/>
                    <a:gd name="T65" fmla="*/ 378 h 564"/>
                    <a:gd name="T66" fmla="*/ 4 w 459"/>
                    <a:gd name="T67" fmla="*/ 387 h 564"/>
                    <a:gd name="T68" fmla="*/ 29 w 459"/>
                    <a:gd name="T69" fmla="*/ 118 h 564"/>
                    <a:gd name="T70" fmla="*/ 47 w 459"/>
                    <a:gd name="T71" fmla="*/ 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564">
                      <a:moveTo>
                        <a:pt x="51" y="0"/>
                      </a:moveTo>
                      <a:lnTo>
                        <a:pt x="60" y="6"/>
                      </a:lnTo>
                      <a:lnTo>
                        <a:pt x="60" y="25"/>
                      </a:lnTo>
                      <a:lnTo>
                        <a:pt x="105" y="57"/>
                      </a:lnTo>
                      <a:lnTo>
                        <a:pt x="138" y="95"/>
                      </a:lnTo>
                      <a:lnTo>
                        <a:pt x="150" y="141"/>
                      </a:lnTo>
                      <a:lnTo>
                        <a:pt x="164" y="197"/>
                      </a:lnTo>
                      <a:lnTo>
                        <a:pt x="182" y="230"/>
                      </a:lnTo>
                      <a:lnTo>
                        <a:pt x="202" y="225"/>
                      </a:lnTo>
                      <a:lnTo>
                        <a:pt x="179" y="183"/>
                      </a:lnTo>
                      <a:lnTo>
                        <a:pt x="160" y="98"/>
                      </a:lnTo>
                      <a:lnTo>
                        <a:pt x="180" y="98"/>
                      </a:lnTo>
                      <a:lnTo>
                        <a:pt x="230" y="115"/>
                      </a:lnTo>
                      <a:lnTo>
                        <a:pt x="239" y="140"/>
                      </a:lnTo>
                      <a:lnTo>
                        <a:pt x="256" y="165"/>
                      </a:lnTo>
                      <a:lnTo>
                        <a:pt x="317" y="188"/>
                      </a:lnTo>
                      <a:lnTo>
                        <a:pt x="343" y="178"/>
                      </a:lnTo>
                      <a:lnTo>
                        <a:pt x="387" y="187"/>
                      </a:lnTo>
                      <a:lnTo>
                        <a:pt x="387" y="209"/>
                      </a:lnTo>
                      <a:lnTo>
                        <a:pt x="377" y="227"/>
                      </a:lnTo>
                      <a:lnTo>
                        <a:pt x="381" y="248"/>
                      </a:lnTo>
                      <a:lnTo>
                        <a:pt x="367" y="286"/>
                      </a:lnTo>
                      <a:lnTo>
                        <a:pt x="376" y="294"/>
                      </a:lnTo>
                      <a:lnTo>
                        <a:pt x="421" y="297"/>
                      </a:lnTo>
                      <a:lnTo>
                        <a:pt x="445" y="278"/>
                      </a:lnTo>
                      <a:lnTo>
                        <a:pt x="459" y="287"/>
                      </a:lnTo>
                      <a:lnTo>
                        <a:pt x="452" y="321"/>
                      </a:lnTo>
                      <a:lnTo>
                        <a:pt x="403" y="341"/>
                      </a:lnTo>
                      <a:lnTo>
                        <a:pt x="403" y="349"/>
                      </a:lnTo>
                      <a:lnTo>
                        <a:pt x="413" y="357"/>
                      </a:lnTo>
                      <a:lnTo>
                        <a:pt x="418" y="363"/>
                      </a:lnTo>
                      <a:lnTo>
                        <a:pt x="411" y="381"/>
                      </a:lnTo>
                      <a:lnTo>
                        <a:pt x="370" y="427"/>
                      </a:lnTo>
                      <a:lnTo>
                        <a:pt x="363" y="448"/>
                      </a:lnTo>
                      <a:lnTo>
                        <a:pt x="383" y="476"/>
                      </a:lnTo>
                      <a:lnTo>
                        <a:pt x="381" y="480"/>
                      </a:lnTo>
                      <a:lnTo>
                        <a:pt x="367" y="485"/>
                      </a:lnTo>
                      <a:lnTo>
                        <a:pt x="355" y="499"/>
                      </a:lnTo>
                      <a:lnTo>
                        <a:pt x="361" y="522"/>
                      </a:lnTo>
                      <a:lnTo>
                        <a:pt x="346" y="546"/>
                      </a:lnTo>
                      <a:lnTo>
                        <a:pt x="332" y="546"/>
                      </a:lnTo>
                      <a:lnTo>
                        <a:pt x="326" y="534"/>
                      </a:lnTo>
                      <a:lnTo>
                        <a:pt x="311" y="534"/>
                      </a:lnTo>
                      <a:lnTo>
                        <a:pt x="297" y="564"/>
                      </a:lnTo>
                      <a:lnTo>
                        <a:pt x="267" y="558"/>
                      </a:lnTo>
                      <a:lnTo>
                        <a:pt x="261" y="517"/>
                      </a:lnTo>
                      <a:lnTo>
                        <a:pt x="230" y="499"/>
                      </a:lnTo>
                      <a:lnTo>
                        <a:pt x="195" y="490"/>
                      </a:lnTo>
                      <a:lnTo>
                        <a:pt x="193" y="472"/>
                      </a:lnTo>
                      <a:lnTo>
                        <a:pt x="195" y="464"/>
                      </a:lnTo>
                      <a:lnTo>
                        <a:pt x="173" y="460"/>
                      </a:lnTo>
                      <a:lnTo>
                        <a:pt x="129" y="475"/>
                      </a:lnTo>
                      <a:lnTo>
                        <a:pt x="106" y="462"/>
                      </a:lnTo>
                      <a:lnTo>
                        <a:pt x="85" y="464"/>
                      </a:lnTo>
                      <a:lnTo>
                        <a:pt x="83" y="462"/>
                      </a:lnTo>
                      <a:lnTo>
                        <a:pt x="86" y="440"/>
                      </a:lnTo>
                      <a:lnTo>
                        <a:pt x="60" y="427"/>
                      </a:lnTo>
                      <a:lnTo>
                        <a:pt x="12" y="450"/>
                      </a:lnTo>
                      <a:lnTo>
                        <a:pt x="15" y="436"/>
                      </a:lnTo>
                      <a:lnTo>
                        <a:pt x="24" y="392"/>
                      </a:lnTo>
                      <a:lnTo>
                        <a:pt x="41" y="383"/>
                      </a:lnTo>
                      <a:lnTo>
                        <a:pt x="64" y="383"/>
                      </a:lnTo>
                      <a:lnTo>
                        <a:pt x="70" y="372"/>
                      </a:lnTo>
                      <a:lnTo>
                        <a:pt x="39" y="329"/>
                      </a:lnTo>
                      <a:lnTo>
                        <a:pt x="34" y="328"/>
                      </a:lnTo>
                      <a:lnTo>
                        <a:pt x="10" y="378"/>
                      </a:lnTo>
                      <a:lnTo>
                        <a:pt x="9" y="386"/>
                      </a:lnTo>
                      <a:lnTo>
                        <a:pt x="4" y="387"/>
                      </a:lnTo>
                      <a:lnTo>
                        <a:pt x="0" y="370"/>
                      </a:lnTo>
                      <a:lnTo>
                        <a:pt x="29" y="118"/>
                      </a:lnTo>
                      <a:lnTo>
                        <a:pt x="36" y="20"/>
                      </a:lnTo>
                      <a:lnTo>
                        <a:pt x="47" y="2"/>
                      </a:lnTo>
                      <a:lnTo>
                        <a:pt x="5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1" name="Freeform 32">
                  <a:extLst>
                    <a:ext uri="{FF2B5EF4-FFF2-40B4-BE49-F238E27FC236}">
                      <a16:creationId xmlns:a16="http://schemas.microsoft.com/office/drawing/2014/main" id="{74062B11-4D0A-4E4A-81D3-CA890A37D092}"/>
                    </a:ext>
                  </a:extLst>
                </p:cNvPr>
                <p:cNvSpPr>
                  <a:spLocks/>
                </p:cNvSpPr>
                <p:nvPr/>
              </p:nvSpPr>
              <p:spPr bwMode="auto">
                <a:xfrm>
                  <a:off x="4414838" y="3997326"/>
                  <a:ext cx="703263" cy="727075"/>
                </a:xfrm>
                <a:custGeom>
                  <a:avLst/>
                  <a:gdLst>
                    <a:gd name="T0" fmla="*/ 198 w 443"/>
                    <a:gd name="T1" fmla="*/ 0 h 458"/>
                    <a:gd name="T2" fmla="*/ 236 w 443"/>
                    <a:gd name="T3" fmla="*/ 18 h 458"/>
                    <a:gd name="T4" fmla="*/ 232 w 443"/>
                    <a:gd name="T5" fmla="*/ 22 h 458"/>
                    <a:gd name="T6" fmla="*/ 240 w 443"/>
                    <a:gd name="T7" fmla="*/ 51 h 458"/>
                    <a:gd name="T8" fmla="*/ 248 w 443"/>
                    <a:gd name="T9" fmla="*/ 55 h 458"/>
                    <a:gd name="T10" fmla="*/ 271 w 443"/>
                    <a:gd name="T11" fmla="*/ 36 h 458"/>
                    <a:gd name="T12" fmla="*/ 307 w 443"/>
                    <a:gd name="T13" fmla="*/ 36 h 458"/>
                    <a:gd name="T14" fmla="*/ 325 w 443"/>
                    <a:gd name="T15" fmla="*/ 61 h 458"/>
                    <a:gd name="T16" fmla="*/ 340 w 443"/>
                    <a:gd name="T17" fmla="*/ 61 h 458"/>
                    <a:gd name="T18" fmla="*/ 349 w 443"/>
                    <a:gd name="T19" fmla="*/ 67 h 458"/>
                    <a:gd name="T20" fmla="*/ 348 w 443"/>
                    <a:gd name="T21" fmla="*/ 79 h 458"/>
                    <a:gd name="T22" fmla="*/ 348 w 443"/>
                    <a:gd name="T23" fmla="*/ 91 h 458"/>
                    <a:gd name="T24" fmla="*/ 370 w 443"/>
                    <a:gd name="T25" fmla="*/ 100 h 458"/>
                    <a:gd name="T26" fmla="*/ 390 w 443"/>
                    <a:gd name="T27" fmla="*/ 131 h 458"/>
                    <a:gd name="T28" fmla="*/ 375 w 443"/>
                    <a:gd name="T29" fmla="*/ 179 h 458"/>
                    <a:gd name="T30" fmla="*/ 375 w 443"/>
                    <a:gd name="T31" fmla="*/ 191 h 458"/>
                    <a:gd name="T32" fmla="*/ 390 w 443"/>
                    <a:gd name="T33" fmla="*/ 206 h 458"/>
                    <a:gd name="T34" fmla="*/ 390 w 443"/>
                    <a:gd name="T35" fmla="*/ 218 h 458"/>
                    <a:gd name="T36" fmla="*/ 394 w 443"/>
                    <a:gd name="T37" fmla="*/ 220 h 458"/>
                    <a:gd name="T38" fmla="*/ 421 w 443"/>
                    <a:gd name="T39" fmla="*/ 223 h 458"/>
                    <a:gd name="T40" fmla="*/ 421 w 443"/>
                    <a:gd name="T41" fmla="*/ 235 h 458"/>
                    <a:gd name="T42" fmla="*/ 443 w 443"/>
                    <a:gd name="T43" fmla="*/ 272 h 458"/>
                    <a:gd name="T44" fmla="*/ 428 w 443"/>
                    <a:gd name="T45" fmla="*/ 284 h 458"/>
                    <a:gd name="T46" fmla="*/ 423 w 443"/>
                    <a:gd name="T47" fmla="*/ 289 h 458"/>
                    <a:gd name="T48" fmla="*/ 432 w 443"/>
                    <a:gd name="T49" fmla="*/ 337 h 458"/>
                    <a:gd name="T50" fmla="*/ 423 w 443"/>
                    <a:gd name="T51" fmla="*/ 357 h 458"/>
                    <a:gd name="T52" fmla="*/ 396 w 443"/>
                    <a:gd name="T53" fmla="*/ 374 h 458"/>
                    <a:gd name="T54" fmla="*/ 388 w 443"/>
                    <a:gd name="T55" fmla="*/ 398 h 458"/>
                    <a:gd name="T56" fmla="*/ 341 w 443"/>
                    <a:gd name="T57" fmla="*/ 453 h 458"/>
                    <a:gd name="T58" fmla="*/ 312 w 443"/>
                    <a:gd name="T59" fmla="*/ 440 h 458"/>
                    <a:gd name="T60" fmla="*/ 279 w 443"/>
                    <a:gd name="T61" fmla="*/ 458 h 458"/>
                    <a:gd name="T62" fmla="*/ 269 w 443"/>
                    <a:gd name="T63" fmla="*/ 448 h 458"/>
                    <a:gd name="T64" fmla="*/ 275 w 443"/>
                    <a:gd name="T65" fmla="*/ 422 h 458"/>
                    <a:gd name="T66" fmla="*/ 271 w 443"/>
                    <a:gd name="T67" fmla="*/ 414 h 458"/>
                    <a:gd name="T68" fmla="*/ 240 w 443"/>
                    <a:gd name="T69" fmla="*/ 418 h 458"/>
                    <a:gd name="T70" fmla="*/ 198 w 443"/>
                    <a:gd name="T71" fmla="*/ 414 h 458"/>
                    <a:gd name="T72" fmla="*/ 159 w 443"/>
                    <a:gd name="T73" fmla="*/ 431 h 458"/>
                    <a:gd name="T74" fmla="*/ 137 w 443"/>
                    <a:gd name="T75" fmla="*/ 428 h 458"/>
                    <a:gd name="T76" fmla="*/ 127 w 443"/>
                    <a:gd name="T77" fmla="*/ 413 h 458"/>
                    <a:gd name="T78" fmla="*/ 109 w 443"/>
                    <a:gd name="T79" fmla="*/ 386 h 458"/>
                    <a:gd name="T80" fmla="*/ 116 w 443"/>
                    <a:gd name="T81" fmla="*/ 352 h 458"/>
                    <a:gd name="T82" fmla="*/ 102 w 443"/>
                    <a:gd name="T83" fmla="*/ 343 h 458"/>
                    <a:gd name="T84" fmla="*/ 78 w 443"/>
                    <a:gd name="T85" fmla="*/ 362 h 458"/>
                    <a:gd name="T86" fmla="*/ 33 w 443"/>
                    <a:gd name="T87" fmla="*/ 359 h 458"/>
                    <a:gd name="T88" fmla="*/ 24 w 443"/>
                    <a:gd name="T89" fmla="*/ 351 h 458"/>
                    <a:gd name="T90" fmla="*/ 38 w 443"/>
                    <a:gd name="T91" fmla="*/ 313 h 458"/>
                    <a:gd name="T92" fmla="*/ 34 w 443"/>
                    <a:gd name="T93" fmla="*/ 292 h 458"/>
                    <a:gd name="T94" fmla="*/ 44 w 443"/>
                    <a:gd name="T95" fmla="*/ 274 h 458"/>
                    <a:gd name="T96" fmla="*/ 44 w 443"/>
                    <a:gd name="T97" fmla="*/ 252 h 458"/>
                    <a:gd name="T98" fmla="*/ 0 w 443"/>
                    <a:gd name="T99" fmla="*/ 243 h 458"/>
                    <a:gd name="T100" fmla="*/ 22 w 443"/>
                    <a:gd name="T101" fmla="*/ 218 h 458"/>
                    <a:gd name="T102" fmla="*/ 39 w 443"/>
                    <a:gd name="T103" fmla="*/ 205 h 458"/>
                    <a:gd name="T104" fmla="*/ 69 w 443"/>
                    <a:gd name="T105" fmla="*/ 203 h 458"/>
                    <a:gd name="T106" fmla="*/ 91 w 443"/>
                    <a:gd name="T107" fmla="*/ 179 h 458"/>
                    <a:gd name="T108" fmla="*/ 98 w 443"/>
                    <a:gd name="T109" fmla="*/ 119 h 458"/>
                    <a:gd name="T110" fmla="*/ 128 w 443"/>
                    <a:gd name="T111" fmla="*/ 96 h 458"/>
                    <a:gd name="T112" fmla="*/ 159 w 443"/>
                    <a:gd name="T113" fmla="*/ 57 h 458"/>
                    <a:gd name="T114" fmla="*/ 198 w 443"/>
                    <a:gd name="T11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458">
                      <a:moveTo>
                        <a:pt x="198" y="0"/>
                      </a:moveTo>
                      <a:lnTo>
                        <a:pt x="236" y="18"/>
                      </a:lnTo>
                      <a:lnTo>
                        <a:pt x="232" y="22"/>
                      </a:lnTo>
                      <a:lnTo>
                        <a:pt x="240" y="51"/>
                      </a:lnTo>
                      <a:lnTo>
                        <a:pt x="248" y="55"/>
                      </a:lnTo>
                      <a:lnTo>
                        <a:pt x="271" y="36"/>
                      </a:lnTo>
                      <a:lnTo>
                        <a:pt x="307" y="36"/>
                      </a:lnTo>
                      <a:lnTo>
                        <a:pt x="325" y="61"/>
                      </a:lnTo>
                      <a:lnTo>
                        <a:pt x="340" y="61"/>
                      </a:lnTo>
                      <a:lnTo>
                        <a:pt x="349" y="67"/>
                      </a:lnTo>
                      <a:lnTo>
                        <a:pt x="348" y="79"/>
                      </a:lnTo>
                      <a:lnTo>
                        <a:pt x="348" y="91"/>
                      </a:lnTo>
                      <a:lnTo>
                        <a:pt x="370" y="100"/>
                      </a:lnTo>
                      <a:lnTo>
                        <a:pt x="390" y="131"/>
                      </a:lnTo>
                      <a:lnTo>
                        <a:pt x="375" y="179"/>
                      </a:lnTo>
                      <a:lnTo>
                        <a:pt x="375" y="191"/>
                      </a:lnTo>
                      <a:lnTo>
                        <a:pt x="390" y="206"/>
                      </a:lnTo>
                      <a:lnTo>
                        <a:pt x="390" y="218"/>
                      </a:lnTo>
                      <a:lnTo>
                        <a:pt x="394" y="220"/>
                      </a:lnTo>
                      <a:lnTo>
                        <a:pt x="421" y="223"/>
                      </a:lnTo>
                      <a:lnTo>
                        <a:pt x="421" y="235"/>
                      </a:lnTo>
                      <a:lnTo>
                        <a:pt x="443" y="272"/>
                      </a:lnTo>
                      <a:lnTo>
                        <a:pt x="428" y="284"/>
                      </a:lnTo>
                      <a:lnTo>
                        <a:pt x="423" y="289"/>
                      </a:lnTo>
                      <a:lnTo>
                        <a:pt x="432" y="337"/>
                      </a:lnTo>
                      <a:lnTo>
                        <a:pt x="423" y="357"/>
                      </a:lnTo>
                      <a:lnTo>
                        <a:pt x="396" y="374"/>
                      </a:lnTo>
                      <a:lnTo>
                        <a:pt x="388" y="398"/>
                      </a:lnTo>
                      <a:lnTo>
                        <a:pt x="341" y="453"/>
                      </a:lnTo>
                      <a:lnTo>
                        <a:pt x="312" y="440"/>
                      </a:lnTo>
                      <a:lnTo>
                        <a:pt x="279" y="458"/>
                      </a:lnTo>
                      <a:lnTo>
                        <a:pt x="269" y="448"/>
                      </a:lnTo>
                      <a:lnTo>
                        <a:pt x="275" y="422"/>
                      </a:lnTo>
                      <a:lnTo>
                        <a:pt x="271" y="414"/>
                      </a:lnTo>
                      <a:lnTo>
                        <a:pt x="240" y="418"/>
                      </a:lnTo>
                      <a:lnTo>
                        <a:pt x="198" y="414"/>
                      </a:lnTo>
                      <a:lnTo>
                        <a:pt x="159" y="431"/>
                      </a:lnTo>
                      <a:lnTo>
                        <a:pt x="137" y="428"/>
                      </a:lnTo>
                      <a:lnTo>
                        <a:pt x="127" y="413"/>
                      </a:lnTo>
                      <a:lnTo>
                        <a:pt x="109" y="386"/>
                      </a:lnTo>
                      <a:lnTo>
                        <a:pt x="116" y="352"/>
                      </a:lnTo>
                      <a:lnTo>
                        <a:pt x="102" y="343"/>
                      </a:lnTo>
                      <a:lnTo>
                        <a:pt x="78" y="362"/>
                      </a:lnTo>
                      <a:lnTo>
                        <a:pt x="33" y="359"/>
                      </a:lnTo>
                      <a:lnTo>
                        <a:pt x="24" y="351"/>
                      </a:lnTo>
                      <a:lnTo>
                        <a:pt x="38" y="313"/>
                      </a:lnTo>
                      <a:lnTo>
                        <a:pt x="34" y="292"/>
                      </a:lnTo>
                      <a:lnTo>
                        <a:pt x="44" y="274"/>
                      </a:lnTo>
                      <a:lnTo>
                        <a:pt x="44" y="252"/>
                      </a:lnTo>
                      <a:lnTo>
                        <a:pt x="0" y="243"/>
                      </a:lnTo>
                      <a:lnTo>
                        <a:pt x="22" y="218"/>
                      </a:lnTo>
                      <a:lnTo>
                        <a:pt x="39" y="205"/>
                      </a:lnTo>
                      <a:lnTo>
                        <a:pt x="69" y="203"/>
                      </a:lnTo>
                      <a:lnTo>
                        <a:pt x="91" y="179"/>
                      </a:lnTo>
                      <a:lnTo>
                        <a:pt x="98" y="119"/>
                      </a:lnTo>
                      <a:lnTo>
                        <a:pt x="128" y="96"/>
                      </a:lnTo>
                      <a:lnTo>
                        <a:pt x="159" y="57"/>
                      </a:lnTo>
                      <a:lnTo>
                        <a:pt x="19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2" name="Freeform 33">
                  <a:extLst>
                    <a:ext uri="{FF2B5EF4-FFF2-40B4-BE49-F238E27FC236}">
                      <a16:creationId xmlns:a16="http://schemas.microsoft.com/office/drawing/2014/main" id="{DF45B97F-623F-49A2-948A-824C52FBCF14}"/>
                    </a:ext>
                  </a:extLst>
                </p:cNvPr>
                <p:cNvSpPr>
                  <a:spLocks/>
                </p:cNvSpPr>
                <p:nvPr/>
              </p:nvSpPr>
              <p:spPr bwMode="auto">
                <a:xfrm>
                  <a:off x="4805363" y="4832351"/>
                  <a:ext cx="557213" cy="400050"/>
                </a:xfrm>
                <a:custGeom>
                  <a:avLst/>
                  <a:gdLst>
                    <a:gd name="T0" fmla="*/ 107 w 351"/>
                    <a:gd name="T1" fmla="*/ 0 h 252"/>
                    <a:gd name="T2" fmla="*/ 110 w 351"/>
                    <a:gd name="T3" fmla="*/ 4 h 252"/>
                    <a:gd name="T4" fmla="*/ 108 w 351"/>
                    <a:gd name="T5" fmla="*/ 21 h 252"/>
                    <a:gd name="T6" fmla="*/ 120 w 351"/>
                    <a:gd name="T7" fmla="*/ 29 h 252"/>
                    <a:gd name="T8" fmla="*/ 135 w 351"/>
                    <a:gd name="T9" fmla="*/ 53 h 252"/>
                    <a:gd name="T10" fmla="*/ 148 w 351"/>
                    <a:gd name="T11" fmla="*/ 43 h 252"/>
                    <a:gd name="T12" fmla="*/ 159 w 351"/>
                    <a:gd name="T13" fmla="*/ 43 h 252"/>
                    <a:gd name="T14" fmla="*/ 150 w 351"/>
                    <a:gd name="T15" fmla="*/ 65 h 252"/>
                    <a:gd name="T16" fmla="*/ 189 w 351"/>
                    <a:gd name="T17" fmla="*/ 69 h 252"/>
                    <a:gd name="T18" fmla="*/ 218 w 351"/>
                    <a:gd name="T19" fmla="*/ 43 h 252"/>
                    <a:gd name="T20" fmla="*/ 231 w 351"/>
                    <a:gd name="T21" fmla="*/ 61 h 252"/>
                    <a:gd name="T22" fmla="*/ 246 w 351"/>
                    <a:gd name="T23" fmla="*/ 50 h 252"/>
                    <a:gd name="T24" fmla="*/ 239 w 351"/>
                    <a:gd name="T25" fmla="*/ 40 h 252"/>
                    <a:gd name="T26" fmla="*/ 248 w 351"/>
                    <a:gd name="T27" fmla="*/ 33 h 252"/>
                    <a:gd name="T28" fmla="*/ 265 w 351"/>
                    <a:gd name="T29" fmla="*/ 41 h 252"/>
                    <a:gd name="T30" fmla="*/ 280 w 351"/>
                    <a:gd name="T31" fmla="*/ 26 h 252"/>
                    <a:gd name="T32" fmla="*/ 331 w 351"/>
                    <a:gd name="T33" fmla="*/ 19 h 252"/>
                    <a:gd name="T34" fmla="*/ 347 w 351"/>
                    <a:gd name="T35" fmla="*/ 38 h 252"/>
                    <a:gd name="T36" fmla="*/ 351 w 351"/>
                    <a:gd name="T37" fmla="*/ 50 h 252"/>
                    <a:gd name="T38" fmla="*/ 341 w 351"/>
                    <a:gd name="T39" fmla="*/ 65 h 252"/>
                    <a:gd name="T40" fmla="*/ 346 w 351"/>
                    <a:gd name="T41" fmla="*/ 81 h 252"/>
                    <a:gd name="T42" fmla="*/ 331 w 351"/>
                    <a:gd name="T43" fmla="*/ 104 h 252"/>
                    <a:gd name="T44" fmla="*/ 266 w 351"/>
                    <a:gd name="T45" fmla="*/ 110 h 252"/>
                    <a:gd name="T46" fmla="*/ 277 w 351"/>
                    <a:gd name="T47" fmla="*/ 145 h 252"/>
                    <a:gd name="T48" fmla="*/ 238 w 351"/>
                    <a:gd name="T49" fmla="*/ 198 h 252"/>
                    <a:gd name="T50" fmla="*/ 203 w 351"/>
                    <a:gd name="T51" fmla="*/ 209 h 252"/>
                    <a:gd name="T52" fmla="*/ 189 w 351"/>
                    <a:gd name="T53" fmla="*/ 207 h 252"/>
                    <a:gd name="T54" fmla="*/ 175 w 351"/>
                    <a:gd name="T55" fmla="*/ 218 h 252"/>
                    <a:gd name="T56" fmla="*/ 174 w 351"/>
                    <a:gd name="T57" fmla="*/ 232 h 252"/>
                    <a:gd name="T58" fmla="*/ 150 w 351"/>
                    <a:gd name="T59" fmla="*/ 244 h 252"/>
                    <a:gd name="T60" fmla="*/ 98 w 351"/>
                    <a:gd name="T61" fmla="*/ 241 h 252"/>
                    <a:gd name="T62" fmla="*/ 75 w 351"/>
                    <a:gd name="T63" fmla="*/ 252 h 252"/>
                    <a:gd name="T64" fmla="*/ 58 w 351"/>
                    <a:gd name="T65" fmla="*/ 207 h 252"/>
                    <a:gd name="T66" fmla="*/ 48 w 351"/>
                    <a:gd name="T67" fmla="*/ 203 h 252"/>
                    <a:gd name="T68" fmla="*/ 35 w 351"/>
                    <a:gd name="T69" fmla="*/ 194 h 252"/>
                    <a:gd name="T70" fmla="*/ 15 w 351"/>
                    <a:gd name="T71" fmla="*/ 191 h 252"/>
                    <a:gd name="T72" fmla="*/ 14 w 351"/>
                    <a:gd name="T73" fmla="*/ 152 h 252"/>
                    <a:gd name="T74" fmla="*/ 0 w 351"/>
                    <a:gd name="T75" fmla="*/ 137 h 252"/>
                    <a:gd name="T76" fmla="*/ 19 w 351"/>
                    <a:gd name="T77" fmla="*/ 112 h 252"/>
                    <a:gd name="T78" fmla="*/ 39 w 351"/>
                    <a:gd name="T79" fmla="*/ 123 h 252"/>
                    <a:gd name="T80" fmla="*/ 44 w 351"/>
                    <a:gd name="T81" fmla="*/ 117 h 252"/>
                    <a:gd name="T82" fmla="*/ 60 w 351"/>
                    <a:gd name="T83" fmla="*/ 21 h 252"/>
                    <a:gd name="T84" fmla="*/ 86 w 351"/>
                    <a:gd name="T85" fmla="*/ 9 h 252"/>
                    <a:gd name="T86" fmla="*/ 107 w 351"/>
                    <a:gd name="T8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 h="252">
                      <a:moveTo>
                        <a:pt x="107" y="0"/>
                      </a:moveTo>
                      <a:lnTo>
                        <a:pt x="110" y="4"/>
                      </a:lnTo>
                      <a:lnTo>
                        <a:pt x="108" y="21"/>
                      </a:lnTo>
                      <a:lnTo>
                        <a:pt x="120" y="29"/>
                      </a:lnTo>
                      <a:lnTo>
                        <a:pt x="135" y="53"/>
                      </a:lnTo>
                      <a:lnTo>
                        <a:pt x="148" y="43"/>
                      </a:lnTo>
                      <a:lnTo>
                        <a:pt x="159" y="43"/>
                      </a:lnTo>
                      <a:lnTo>
                        <a:pt x="150" y="65"/>
                      </a:lnTo>
                      <a:lnTo>
                        <a:pt x="189" y="69"/>
                      </a:lnTo>
                      <a:lnTo>
                        <a:pt x="218" y="43"/>
                      </a:lnTo>
                      <a:lnTo>
                        <a:pt x="231" y="61"/>
                      </a:lnTo>
                      <a:lnTo>
                        <a:pt x="246" y="50"/>
                      </a:lnTo>
                      <a:lnTo>
                        <a:pt x="239" y="40"/>
                      </a:lnTo>
                      <a:lnTo>
                        <a:pt x="248" y="33"/>
                      </a:lnTo>
                      <a:lnTo>
                        <a:pt x="265" y="41"/>
                      </a:lnTo>
                      <a:lnTo>
                        <a:pt x="280" y="26"/>
                      </a:lnTo>
                      <a:lnTo>
                        <a:pt x="331" y="19"/>
                      </a:lnTo>
                      <a:lnTo>
                        <a:pt x="347" y="38"/>
                      </a:lnTo>
                      <a:lnTo>
                        <a:pt x="351" y="50"/>
                      </a:lnTo>
                      <a:lnTo>
                        <a:pt x="341" y="65"/>
                      </a:lnTo>
                      <a:lnTo>
                        <a:pt x="346" y="81"/>
                      </a:lnTo>
                      <a:lnTo>
                        <a:pt x="331" y="104"/>
                      </a:lnTo>
                      <a:lnTo>
                        <a:pt x="266" y="110"/>
                      </a:lnTo>
                      <a:lnTo>
                        <a:pt x="277" y="145"/>
                      </a:lnTo>
                      <a:lnTo>
                        <a:pt x="238" y="198"/>
                      </a:lnTo>
                      <a:lnTo>
                        <a:pt x="203" y="209"/>
                      </a:lnTo>
                      <a:lnTo>
                        <a:pt x="189" y="207"/>
                      </a:lnTo>
                      <a:lnTo>
                        <a:pt x="175" y="218"/>
                      </a:lnTo>
                      <a:lnTo>
                        <a:pt x="174" y="232"/>
                      </a:lnTo>
                      <a:lnTo>
                        <a:pt x="150" y="244"/>
                      </a:lnTo>
                      <a:lnTo>
                        <a:pt x="98" y="241"/>
                      </a:lnTo>
                      <a:lnTo>
                        <a:pt x="75" y="252"/>
                      </a:lnTo>
                      <a:lnTo>
                        <a:pt x="58" y="207"/>
                      </a:lnTo>
                      <a:lnTo>
                        <a:pt x="48" y="203"/>
                      </a:lnTo>
                      <a:lnTo>
                        <a:pt x="35" y="194"/>
                      </a:lnTo>
                      <a:lnTo>
                        <a:pt x="15" y="191"/>
                      </a:lnTo>
                      <a:lnTo>
                        <a:pt x="14" y="152"/>
                      </a:lnTo>
                      <a:lnTo>
                        <a:pt x="0" y="137"/>
                      </a:lnTo>
                      <a:lnTo>
                        <a:pt x="19" y="112"/>
                      </a:lnTo>
                      <a:lnTo>
                        <a:pt x="39" y="123"/>
                      </a:lnTo>
                      <a:lnTo>
                        <a:pt x="44" y="117"/>
                      </a:lnTo>
                      <a:lnTo>
                        <a:pt x="60" y="21"/>
                      </a:lnTo>
                      <a:lnTo>
                        <a:pt x="86" y="9"/>
                      </a:lnTo>
                      <a:lnTo>
                        <a:pt x="10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3" name="Freeform 34">
                  <a:extLst>
                    <a:ext uri="{FF2B5EF4-FFF2-40B4-BE49-F238E27FC236}">
                      <a16:creationId xmlns:a16="http://schemas.microsoft.com/office/drawing/2014/main" id="{2D00DF34-AA80-4BFF-B03D-39E4D3A01CAE}"/>
                    </a:ext>
                  </a:extLst>
                </p:cNvPr>
                <p:cNvSpPr>
                  <a:spLocks/>
                </p:cNvSpPr>
                <p:nvPr/>
              </p:nvSpPr>
              <p:spPr bwMode="auto">
                <a:xfrm>
                  <a:off x="5183188" y="4948238"/>
                  <a:ext cx="652463" cy="509588"/>
                </a:xfrm>
                <a:custGeom>
                  <a:avLst/>
                  <a:gdLst>
                    <a:gd name="T0" fmla="*/ 163 w 411"/>
                    <a:gd name="T1" fmla="*/ 0 h 321"/>
                    <a:gd name="T2" fmla="*/ 179 w 411"/>
                    <a:gd name="T3" fmla="*/ 8 h 321"/>
                    <a:gd name="T4" fmla="*/ 222 w 411"/>
                    <a:gd name="T5" fmla="*/ 26 h 321"/>
                    <a:gd name="T6" fmla="*/ 272 w 411"/>
                    <a:gd name="T7" fmla="*/ 66 h 321"/>
                    <a:gd name="T8" fmla="*/ 292 w 411"/>
                    <a:gd name="T9" fmla="*/ 100 h 321"/>
                    <a:gd name="T10" fmla="*/ 312 w 411"/>
                    <a:gd name="T11" fmla="*/ 153 h 321"/>
                    <a:gd name="T12" fmla="*/ 359 w 411"/>
                    <a:gd name="T13" fmla="*/ 183 h 321"/>
                    <a:gd name="T14" fmla="*/ 376 w 411"/>
                    <a:gd name="T15" fmla="*/ 165 h 321"/>
                    <a:gd name="T16" fmla="*/ 396 w 411"/>
                    <a:gd name="T17" fmla="*/ 169 h 321"/>
                    <a:gd name="T18" fmla="*/ 411 w 411"/>
                    <a:gd name="T19" fmla="*/ 190 h 321"/>
                    <a:gd name="T20" fmla="*/ 393 w 411"/>
                    <a:gd name="T21" fmla="*/ 199 h 321"/>
                    <a:gd name="T22" fmla="*/ 366 w 411"/>
                    <a:gd name="T23" fmla="*/ 218 h 321"/>
                    <a:gd name="T24" fmla="*/ 325 w 411"/>
                    <a:gd name="T25" fmla="*/ 225 h 321"/>
                    <a:gd name="T26" fmla="*/ 314 w 411"/>
                    <a:gd name="T27" fmla="*/ 237 h 321"/>
                    <a:gd name="T28" fmla="*/ 340 w 411"/>
                    <a:gd name="T29" fmla="*/ 278 h 321"/>
                    <a:gd name="T30" fmla="*/ 334 w 411"/>
                    <a:gd name="T31" fmla="*/ 290 h 321"/>
                    <a:gd name="T32" fmla="*/ 314 w 411"/>
                    <a:gd name="T33" fmla="*/ 307 h 321"/>
                    <a:gd name="T34" fmla="*/ 284 w 411"/>
                    <a:gd name="T35" fmla="*/ 303 h 321"/>
                    <a:gd name="T36" fmla="*/ 260 w 411"/>
                    <a:gd name="T37" fmla="*/ 303 h 321"/>
                    <a:gd name="T38" fmla="*/ 246 w 411"/>
                    <a:gd name="T39" fmla="*/ 307 h 321"/>
                    <a:gd name="T40" fmla="*/ 223 w 411"/>
                    <a:gd name="T41" fmla="*/ 298 h 321"/>
                    <a:gd name="T42" fmla="*/ 203 w 411"/>
                    <a:gd name="T43" fmla="*/ 313 h 321"/>
                    <a:gd name="T44" fmla="*/ 189 w 411"/>
                    <a:gd name="T45" fmla="*/ 311 h 321"/>
                    <a:gd name="T46" fmla="*/ 178 w 411"/>
                    <a:gd name="T47" fmla="*/ 321 h 321"/>
                    <a:gd name="T48" fmla="*/ 162 w 411"/>
                    <a:gd name="T49" fmla="*/ 313 h 321"/>
                    <a:gd name="T50" fmla="*/ 158 w 411"/>
                    <a:gd name="T51" fmla="*/ 290 h 321"/>
                    <a:gd name="T52" fmla="*/ 108 w 411"/>
                    <a:gd name="T53" fmla="*/ 272 h 321"/>
                    <a:gd name="T54" fmla="*/ 92 w 411"/>
                    <a:gd name="T55" fmla="*/ 245 h 321"/>
                    <a:gd name="T56" fmla="*/ 67 w 411"/>
                    <a:gd name="T57" fmla="*/ 237 h 321"/>
                    <a:gd name="T58" fmla="*/ 59 w 411"/>
                    <a:gd name="T59" fmla="*/ 213 h 321"/>
                    <a:gd name="T60" fmla="*/ 45 w 411"/>
                    <a:gd name="T61" fmla="*/ 210 h 321"/>
                    <a:gd name="T62" fmla="*/ 43 w 411"/>
                    <a:gd name="T63" fmla="*/ 207 h 321"/>
                    <a:gd name="T64" fmla="*/ 57 w 411"/>
                    <a:gd name="T65" fmla="*/ 198 h 321"/>
                    <a:gd name="T66" fmla="*/ 40 w 411"/>
                    <a:gd name="T67" fmla="*/ 171 h 321"/>
                    <a:gd name="T68" fmla="*/ 42 w 411"/>
                    <a:gd name="T69" fmla="*/ 161 h 321"/>
                    <a:gd name="T70" fmla="*/ 20 w 411"/>
                    <a:gd name="T71" fmla="*/ 156 h 321"/>
                    <a:gd name="T72" fmla="*/ 0 w 411"/>
                    <a:gd name="T73" fmla="*/ 125 h 321"/>
                    <a:gd name="T74" fmla="*/ 39 w 411"/>
                    <a:gd name="T75" fmla="*/ 72 h 321"/>
                    <a:gd name="T76" fmla="*/ 28 w 411"/>
                    <a:gd name="T77" fmla="*/ 37 h 321"/>
                    <a:gd name="T78" fmla="*/ 93 w 411"/>
                    <a:gd name="T79" fmla="*/ 31 h 321"/>
                    <a:gd name="T80" fmla="*/ 108 w 411"/>
                    <a:gd name="T81" fmla="*/ 8 h 321"/>
                    <a:gd name="T82" fmla="*/ 122 w 411"/>
                    <a:gd name="T83" fmla="*/ 15 h 321"/>
                    <a:gd name="T84" fmla="*/ 163 w 411"/>
                    <a:gd name="T8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21">
                      <a:moveTo>
                        <a:pt x="163" y="0"/>
                      </a:moveTo>
                      <a:lnTo>
                        <a:pt x="179" y="8"/>
                      </a:lnTo>
                      <a:lnTo>
                        <a:pt x="222" y="26"/>
                      </a:lnTo>
                      <a:lnTo>
                        <a:pt x="272" y="66"/>
                      </a:lnTo>
                      <a:lnTo>
                        <a:pt x="292" y="100"/>
                      </a:lnTo>
                      <a:lnTo>
                        <a:pt x="312" y="153"/>
                      </a:lnTo>
                      <a:lnTo>
                        <a:pt x="359" y="183"/>
                      </a:lnTo>
                      <a:lnTo>
                        <a:pt x="376" y="165"/>
                      </a:lnTo>
                      <a:lnTo>
                        <a:pt x="396" y="169"/>
                      </a:lnTo>
                      <a:lnTo>
                        <a:pt x="411" y="190"/>
                      </a:lnTo>
                      <a:lnTo>
                        <a:pt x="393" y="199"/>
                      </a:lnTo>
                      <a:lnTo>
                        <a:pt x="366" y="218"/>
                      </a:lnTo>
                      <a:lnTo>
                        <a:pt x="325" y="225"/>
                      </a:lnTo>
                      <a:lnTo>
                        <a:pt x="314" y="237"/>
                      </a:lnTo>
                      <a:lnTo>
                        <a:pt x="340" y="278"/>
                      </a:lnTo>
                      <a:lnTo>
                        <a:pt x="334" y="290"/>
                      </a:lnTo>
                      <a:lnTo>
                        <a:pt x="314" y="307"/>
                      </a:lnTo>
                      <a:lnTo>
                        <a:pt x="284" y="303"/>
                      </a:lnTo>
                      <a:lnTo>
                        <a:pt x="260" y="303"/>
                      </a:lnTo>
                      <a:lnTo>
                        <a:pt x="246" y="307"/>
                      </a:lnTo>
                      <a:lnTo>
                        <a:pt x="223" y="298"/>
                      </a:lnTo>
                      <a:lnTo>
                        <a:pt x="203" y="313"/>
                      </a:lnTo>
                      <a:lnTo>
                        <a:pt x="189" y="311"/>
                      </a:lnTo>
                      <a:lnTo>
                        <a:pt x="178" y="321"/>
                      </a:lnTo>
                      <a:lnTo>
                        <a:pt x="162" y="313"/>
                      </a:lnTo>
                      <a:lnTo>
                        <a:pt x="158" y="290"/>
                      </a:lnTo>
                      <a:lnTo>
                        <a:pt x="108" y="272"/>
                      </a:lnTo>
                      <a:lnTo>
                        <a:pt x="92" y="245"/>
                      </a:lnTo>
                      <a:lnTo>
                        <a:pt x="67" y="237"/>
                      </a:lnTo>
                      <a:lnTo>
                        <a:pt x="59" y="213"/>
                      </a:lnTo>
                      <a:lnTo>
                        <a:pt x="45" y="210"/>
                      </a:lnTo>
                      <a:lnTo>
                        <a:pt x="43" y="207"/>
                      </a:lnTo>
                      <a:lnTo>
                        <a:pt x="57" y="198"/>
                      </a:lnTo>
                      <a:lnTo>
                        <a:pt x="40" y="171"/>
                      </a:lnTo>
                      <a:lnTo>
                        <a:pt x="42" y="161"/>
                      </a:lnTo>
                      <a:lnTo>
                        <a:pt x="20" y="156"/>
                      </a:lnTo>
                      <a:lnTo>
                        <a:pt x="0" y="125"/>
                      </a:lnTo>
                      <a:lnTo>
                        <a:pt x="39" y="72"/>
                      </a:lnTo>
                      <a:lnTo>
                        <a:pt x="28" y="37"/>
                      </a:lnTo>
                      <a:lnTo>
                        <a:pt x="93" y="31"/>
                      </a:lnTo>
                      <a:lnTo>
                        <a:pt x="108" y="8"/>
                      </a:lnTo>
                      <a:lnTo>
                        <a:pt x="122"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4" name="Freeform 35">
                  <a:extLst>
                    <a:ext uri="{FF2B5EF4-FFF2-40B4-BE49-F238E27FC236}">
                      <a16:creationId xmlns:a16="http://schemas.microsoft.com/office/drawing/2014/main" id="{EB9087B6-6DE2-45FB-9A9D-BD0BDC3EE587}"/>
                    </a:ext>
                  </a:extLst>
                </p:cNvPr>
                <p:cNvSpPr>
                  <a:spLocks/>
                </p:cNvSpPr>
                <p:nvPr/>
              </p:nvSpPr>
              <p:spPr bwMode="auto">
                <a:xfrm>
                  <a:off x="4332288" y="5356226"/>
                  <a:ext cx="444500" cy="604838"/>
                </a:xfrm>
                <a:custGeom>
                  <a:avLst/>
                  <a:gdLst>
                    <a:gd name="T0" fmla="*/ 85 w 280"/>
                    <a:gd name="T1" fmla="*/ 0 h 381"/>
                    <a:gd name="T2" fmla="*/ 109 w 280"/>
                    <a:gd name="T3" fmla="*/ 38 h 381"/>
                    <a:gd name="T4" fmla="*/ 121 w 280"/>
                    <a:gd name="T5" fmla="*/ 41 h 381"/>
                    <a:gd name="T6" fmla="*/ 130 w 280"/>
                    <a:gd name="T7" fmla="*/ 67 h 381"/>
                    <a:gd name="T8" fmla="*/ 163 w 280"/>
                    <a:gd name="T9" fmla="*/ 100 h 381"/>
                    <a:gd name="T10" fmla="*/ 191 w 280"/>
                    <a:gd name="T11" fmla="*/ 81 h 381"/>
                    <a:gd name="T12" fmla="*/ 215 w 280"/>
                    <a:gd name="T13" fmla="*/ 106 h 381"/>
                    <a:gd name="T14" fmla="*/ 262 w 280"/>
                    <a:gd name="T15" fmla="*/ 110 h 381"/>
                    <a:gd name="T16" fmla="*/ 278 w 280"/>
                    <a:gd name="T17" fmla="*/ 119 h 381"/>
                    <a:gd name="T18" fmla="*/ 227 w 280"/>
                    <a:gd name="T19" fmla="*/ 194 h 381"/>
                    <a:gd name="T20" fmla="*/ 243 w 280"/>
                    <a:gd name="T21" fmla="*/ 206 h 381"/>
                    <a:gd name="T22" fmla="*/ 265 w 280"/>
                    <a:gd name="T23" fmla="*/ 234 h 381"/>
                    <a:gd name="T24" fmla="*/ 280 w 280"/>
                    <a:gd name="T25" fmla="*/ 250 h 381"/>
                    <a:gd name="T26" fmla="*/ 263 w 280"/>
                    <a:gd name="T27" fmla="*/ 295 h 381"/>
                    <a:gd name="T28" fmla="*/ 253 w 280"/>
                    <a:gd name="T29" fmla="*/ 299 h 381"/>
                    <a:gd name="T30" fmla="*/ 237 w 280"/>
                    <a:gd name="T31" fmla="*/ 295 h 381"/>
                    <a:gd name="T32" fmla="*/ 234 w 280"/>
                    <a:gd name="T33" fmla="*/ 304 h 381"/>
                    <a:gd name="T34" fmla="*/ 237 w 280"/>
                    <a:gd name="T35" fmla="*/ 342 h 381"/>
                    <a:gd name="T36" fmla="*/ 227 w 280"/>
                    <a:gd name="T37" fmla="*/ 368 h 381"/>
                    <a:gd name="T38" fmla="*/ 203 w 280"/>
                    <a:gd name="T39" fmla="*/ 363 h 381"/>
                    <a:gd name="T40" fmla="*/ 189 w 280"/>
                    <a:gd name="T41" fmla="*/ 368 h 381"/>
                    <a:gd name="T42" fmla="*/ 179 w 280"/>
                    <a:gd name="T43" fmla="*/ 357 h 381"/>
                    <a:gd name="T44" fmla="*/ 163 w 280"/>
                    <a:gd name="T45" fmla="*/ 361 h 381"/>
                    <a:gd name="T46" fmla="*/ 145 w 280"/>
                    <a:gd name="T47" fmla="*/ 357 h 381"/>
                    <a:gd name="T48" fmla="*/ 99 w 280"/>
                    <a:gd name="T49" fmla="*/ 381 h 381"/>
                    <a:gd name="T50" fmla="*/ 84 w 280"/>
                    <a:gd name="T51" fmla="*/ 378 h 381"/>
                    <a:gd name="T52" fmla="*/ 55 w 280"/>
                    <a:gd name="T53" fmla="*/ 337 h 381"/>
                    <a:gd name="T54" fmla="*/ 51 w 280"/>
                    <a:gd name="T55" fmla="*/ 332 h 381"/>
                    <a:gd name="T56" fmla="*/ 20 w 280"/>
                    <a:gd name="T57" fmla="*/ 328 h 381"/>
                    <a:gd name="T58" fmla="*/ 0 w 280"/>
                    <a:gd name="T59" fmla="*/ 319 h 381"/>
                    <a:gd name="T60" fmla="*/ 0 w 280"/>
                    <a:gd name="T61" fmla="*/ 298 h 381"/>
                    <a:gd name="T62" fmla="*/ 10 w 280"/>
                    <a:gd name="T63" fmla="*/ 280 h 381"/>
                    <a:gd name="T64" fmla="*/ 20 w 280"/>
                    <a:gd name="T65" fmla="*/ 235 h 381"/>
                    <a:gd name="T66" fmla="*/ 37 w 280"/>
                    <a:gd name="T67" fmla="*/ 230 h 381"/>
                    <a:gd name="T68" fmla="*/ 45 w 280"/>
                    <a:gd name="T69" fmla="*/ 200 h 381"/>
                    <a:gd name="T70" fmla="*/ 66 w 280"/>
                    <a:gd name="T71" fmla="*/ 191 h 381"/>
                    <a:gd name="T72" fmla="*/ 76 w 280"/>
                    <a:gd name="T73" fmla="*/ 161 h 381"/>
                    <a:gd name="T74" fmla="*/ 76 w 280"/>
                    <a:gd name="T75" fmla="*/ 132 h 381"/>
                    <a:gd name="T76" fmla="*/ 85 w 280"/>
                    <a:gd name="T77" fmla="*/ 119 h 381"/>
                    <a:gd name="T78" fmla="*/ 96 w 280"/>
                    <a:gd name="T79" fmla="*/ 121 h 381"/>
                    <a:gd name="T80" fmla="*/ 99 w 280"/>
                    <a:gd name="T81" fmla="*/ 115 h 381"/>
                    <a:gd name="T82" fmla="*/ 91 w 280"/>
                    <a:gd name="T83" fmla="*/ 101 h 381"/>
                    <a:gd name="T84" fmla="*/ 91 w 280"/>
                    <a:gd name="T85" fmla="*/ 94 h 381"/>
                    <a:gd name="T86" fmla="*/ 96 w 280"/>
                    <a:gd name="T87" fmla="*/ 86 h 381"/>
                    <a:gd name="T88" fmla="*/ 80 w 280"/>
                    <a:gd name="T89" fmla="*/ 75 h 381"/>
                    <a:gd name="T90" fmla="*/ 61 w 280"/>
                    <a:gd name="T91" fmla="*/ 18 h 381"/>
                    <a:gd name="T92" fmla="*/ 67 w 280"/>
                    <a:gd name="T93" fmla="*/ 3 h 381"/>
                    <a:gd name="T94" fmla="*/ 85 w 280"/>
                    <a:gd name="T9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381">
                      <a:moveTo>
                        <a:pt x="85" y="0"/>
                      </a:moveTo>
                      <a:lnTo>
                        <a:pt x="109" y="38"/>
                      </a:lnTo>
                      <a:lnTo>
                        <a:pt x="121" y="41"/>
                      </a:lnTo>
                      <a:lnTo>
                        <a:pt x="130" y="67"/>
                      </a:lnTo>
                      <a:lnTo>
                        <a:pt x="163" y="100"/>
                      </a:lnTo>
                      <a:lnTo>
                        <a:pt x="191" y="81"/>
                      </a:lnTo>
                      <a:lnTo>
                        <a:pt x="215" y="106"/>
                      </a:lnTo>
                      <a:lnTo>
                        <a:pt x="262" y="110"/>
                      </a:lnTo>
                      <a:lnTo>
                        <a:pt x="278" y="119"/>
                      </a:lnTo>
                      <a:lnTo>
                        <a:pt x="227" y="194"/>
                      </a:lnTo>
                      <a:lnTo>
                        <a:pt x="243" y="206"/>
                      </a:lnTo>
                      <a:lnTo>
                        <a:pt x="265" y="234"/>
                      </a:lnTo>
                      <a:lnTo>
                        <a:pt x="280" y="250"/>
                      </a:lnTo>
                      <a:lnTo>
                        <a:pt x="263" y="295"/>
                      </a:lnTo>
                      <a:lnTo>
                        <a:pt x="253" y="299"/>
                      </a:lnTo>
                      <a:lnTo>
                        <a:pt x="237" y="295"/>
                      </a:lnTo>
                      <a:lnTo>
                        <a:pt x="234" y="304"/>
                      </a:lnTo>
                      <a:lnTo>
                        <a:pt x="237" y="342"/>
                      </a:lnTo>
                      <a:lnTo>
                        <a:pt x="227" y="368"/>
                      </a:lnTo>
                      <a:lnTo>
                        <a:pt x="203" y="363"/>
                      </a:lnTo>
                      <a:lnTo>
                        <a:pt x="189" y="368"/>
                      </a:lnTo>
                      <a:lnTo>
                        <a:pt x="179" y="357"/>
                      </a:lnTo>
                      <a:lnTo>
                        <a:pt x="163" y="361"/>
                      </a:lnTo>
                      <a:lnTo>
                        <a:pt x="145" y="357"/>
                      </a:lnTo>
                      <a:lnTo>
                        <a:pt x="99" y="381"/>
                      </a:lnTo>
                      <a:lnTo>
                        <a:pt x="84" y="378"/>
                      </a:lnTo>
                      <a:lnTo>
                        <a:pt x="55" y="337"/>
                      </a:lnTo>
                      <a:lnTo>
                        <a:pt x="51" y="332"/>
                      </a:lnTo>
                      <a:lnTo>
                        <a:pt x="20" y="328"/>
                      </a:lnTo>
                      <a:lnTo>
                        <a:pt x="0" y="319"/>
                      </a:lnTo>
                      <a:lnTo>
                        <a:pt x="0" y="298"/>
                      </a:lnTo>
                      <a:lnTo>
                        <a:pt x="10" y="280"/>
                      </a:lnTo>
                      <a:lnTo>
                        <a:pt x="20" y="235"/>
                      </a:lnTo>
                      <a:lnTo>
                        <a:pt x="37" y="230"/>
                      </a:lnTo>
                      <a:lnTo>
                        <a:pt x="45" y="200"/>
                      </a:lnTo>
                      <a:lnTo>
                        <a:pt x="66" y="191"/>
                      </a:lnTo>
                      <a:lnTo>
                        <a:pt x="76" y="161"/>
                      </a:lnTo>
                      <a:lnTo>
                        <a:pt x="76" y="132"/>
                      </a:lnTo>
                      <a:lnTo>
                        <a:pt x="85" y="119"/>
                      </a:lnTo>
                      <a:lnTo>
                        <a:pt x="96" y="121"/>
                      </a:lnTo>
                      <a:lnTo>
                        <a:pt x="99" y="115"/>
                      </a:lnTo>
                      <a:lnTo>
                        <a:pt x="91" y="101"/>
                      </a:lnTo>
                      <a:lnTo>
                        <a:pt x="91" y="94"/>
                      </a:lnTo>
                      <a:lnTo>
                        <a:pt x="96" y="86"/>
                      </a:lnTo>
                      <a:lnTo>
                        <a:pt x="80" y="75"/>
                      </a:lnTo>
                      <a:lnTo>
                        <a:pt x="61" y="18"/>
                      </a:lnTo>
                      <a:lnTo>
                        <a:pt x="67" y="3"/>
                      </a:lnTo>
                      <a:lnTo>
                        <a:pt x="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5" name="Freeform 36">
                  <a:extLst>
                    <a:ext uri="{FF2B5EF4-FFF2-40B4-BE49-F238E27FC236}">
                      <a16:creationId xmlns:a16="http://schemas.microsoft.com/office/drawing/2014/main" id="{FE47254F-B958-4C97-9645-8EE183272800}"/>
                    </a:ext>
                  </a:extLst>
                </p:cNvPr>
                <p:cNvSpPr>
                  <a:spLocks/>
                </p:cNvSpPr>
                <p:nvPr/>
              </p:nvSpPr>
              <p:spPr bwMode="auto">
                <a:xfrm>
                  <a:off x="4344988" y="5049838"/>
                  <a:ext cx="703263" cy="495300"/>
                </a:xfrm>
                <a:custGeom>
                  <a:avLst/>
                  <a:gdLst>
                    <a:gd name="T0" fmla="*/ 290 w 443"/>
                    <a:gd name="T1" fmla="*/ 0 h 312"/>
                    <a:gd name="T2" fmla="*/ 304 w 443"/>
                    <a:gd name="T3" fmla="*/ 15 h 312"/>
                    <a:gd name="T4" fmla="*/ 305 w 443"/>
                    <a:gd name="T5" fmla="*/ 54 h 312"/>
                    <a:gd name="T6" fmla="*/ 325 w 443"/>
                    <a:gd name="T7" fmla="*/ 57 h 312"/>
                    <a:gd name="T8" fmla="*/ 338 w 443"/>
                    <a:gd name="T9" fmla="*/ 66 h 312"/>
                    <a:gd name="T10" fmla="*/ 348 w 443"/>
                    <a:gd name="T11" fmla="*/ 70 h 312"/>
                    <a:gd name="T12" fmla="*/ 365 w 443"/>
                    <a:gd name="T13" fmla="*/ 115 h 312"/>
                    <a:gd name="T14" fmla="*/ 418 w 443"/>
                    <a:gd name="T15" fmla="*/ 173 h 312"/>
                    <a:gd name="T16" fmla="*/ 443 w 443"/>
                    <a:gd name="T17" fmla="*/ 185 h 312"/>
                    <a:gd name="T18" fmla="*/ 440 w 443"/>
                    <a:gd name="T19" fmla="*/ 196 h 312"/>
                    <a:gd name="T20" fmla="*/ 419 w 443"/>
                    <a:gd name="T21" fmla="*/ 201 h 312"/>
                    <a:gd name="T22" fmla="*/ 404 w 443"/>
                    <a:gd name="T23" fmla="*/ 219 h 312"/>
                    <a:gd name="T24" fmla="*/ 390 w 443"/>
                    <a:gd name="T25" fmla="*/ 223 h 312"/>
                    <a:gd name="T26" fmla="*/ 376 w 443"/>
                    <a:gd name="T27" fmla="*/ 282 h 312"/>
                    <a:gd name="T28" fmla="*/ 354 w 443"/>
                    <a:gd name="T29" fmla="*/ 267 h 312"/>
                    <a:gd name="T30" fmla="*/ 321 w 443"/>
                    <a:gd name="T31" fmla="*/ 273 h 312"/>
                    <a:gd name="T32" fmla="*/ 315 w 443"/>
                    <a:gd name="T33" fmla="*/ 268 h 312"/>
                    <a:gd name="T34" fmla="*/ 308 w 443"/>
                    <a:gd name="T35" fmla="*/ 273 h 312"/>
                    <a:gd name="T36" fmla="*/ 304 w 443"/>
                    <a:gd name="T37" fmla="*/ 287 h 312"/>
                    <a:gd name="T38" fmla="*/ 270 w 443"/>
                    <a:gd name="T39" fmla="*/ 312 h 312"/>
                    <a:gd name="T40" fmla="*/ 254 w 443"/>
                    <a:gd name="T41" fmla="*/ 303 h 312"/>
                    <a:gd name="T42" fmla="*/ 207 w 443"/>
                    <a:gd name="T43" fmla="*/ 299 h 312"/>
                    <a:gd name="T44" fmla="*/ 183 w 443"/>
                    <a:gd name="T45" fmla="*/ 274 h 312"/>
                    <a:gd name="T46" fmla="*/ 155 w 443"/>
                    <a:gd name="T47" fmla="*/ 293 h 312"/>
                    <a:gd name="T48" fmla="*/ 122 w 443"/>
                    <a:gd name="T49" fmla="*/ 260 h 312"/>
                    <a:gd name="T50" fmla="*/ 113 w 443"/>
                    <a:gd name="T51" fmla="*/ 234 h 312"/>
                    <a:gd name="T52" fmla="*/ 101 w 443"/>
                    <a:gd name="T53" fmla="*/ 231 h 312"/>
                    <a:gd name="T54" fmla="*/ 77 w 443"/>
                    <a:gd name="T55" fmla="*/ 193 h 312"/>
                    <a:gd name="T56" fmla="*/ 59 w 443"/>
                    <a:gd name="T57" fmla="*/ 196 h 312"/>
                    <a:gd name="T58" fmla="*/ 53 w 443"/>
                    <a:gd name="T59" fmla="*/ 211 h 312"/>
                    <a:gd name="T60" fmla="*/ 27 w 443"/>
                    <a:gd name="T61" fmla="*/ 204 h 312"/>
                    <a:gd name="T62" fmla="*/ 0 w 443"/>
                    <a:gd name="T63" fmla="*/ 201 h 312"/>
                    <a:gd name="T64" fmla="*/ 0 w 443"/>
                    <a:gd name="T65" fmla="*/ 181 h 312"/>
                    <a:gd name="T66" fmla="*/ 15 w 443"/>
                    <a:gd name="T67" fmla="*/ 149 h 312"/>
                    <a:gd name="T68" fmla="*/ 24 w 443"/>
                    <a:gd name="T69" fmla="*/ 99 h 312"/>
                    <a:gd name="T70" fmla="*/ 8 w 443"/>
                    <a:gd name="T71" fmla="*/ 82 h 312"/>
                    <a:gd name="T72" fmla="*/ 15 w 443"/>
                    <a:gd name="T73" fmla="*/ 72 h 312"/>
                    <a:gd name="T74" fmla="*/ 68 w 443"/>
                    <a:gd name="T75" fmla="*/ 46 h 312"/>
                    <a:gd name="T76" fmla="*/ 79 w 443"/>
                    <a:gd name="T77" fmla="*/ 51 h 312"/>
                    <a:gd name="T78" fmla="*/ 72 w 443"/>
                    <a:gd name="T79" fmla="*/ 72 h 312"/>
                    <a:gd name="T80" fmla="*/ 82 w 443"/>
                    <a:gd name="T81" fmla="*/ 77 h 312"/>
                    <a:gd name="T82" fmla="*/ 98 w 443"/>
                    <a:gd name="T83" fmla="*/ 75 h 312"/>
                    <a:gd name="T84" fmla="*/ 99 w 443"/>
                    <a:gd name="T85" fmla="*/ 41 h 312"/>
                    <a:gd name="T86" fmla="*/ 131 w 443"/>
                    <a:gd name="T87" fmla="*/ 27 h 312"/>
                    <a:gd name="T88" fmla="*/ 165 w 443"/>
                    <a:gd name="T89" fmla="*/ 23 h 312"/>
                    <a:gd name="T90" fmla="*/ 181 w 443"/>
                    <a:gd name="T91" fmla="*/ 33 h 312"/>
                    <a:gd name="T92" fmla="*/ 197 w 443"/>
                    <a:gd name="T93" fmla="*/ 20 h 312"/>
                    <a:gd name="T94" fmla="*/ 250 w 443"/>
                    <a:gd name="T95" fmla="*/ 1 h 312"/>
                    <a:gd name="T96" fmla="*/ 261 w 443"/>
                    <a:gd name="T97" fmla="*/ 11 h 312"/>
                    <a:gd name="T98" fmla="*/ 274 w 443"/>
                    <a:gd name="T99" fmla="*/ 16 h 312"/>
                    <a:gd name="T100" fmla="*/ 290 w 443"/>
                    <a:gd name="T10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312">
                      <a:moveTo>
                        <a:pt x="290" y="0"/>
                      </a:moveTo>
                      <a:lnTo>
                        <a:pt x="304" y="15"/>
                      </a:lnTo>
                      <a:lnTo>
                        <a:pt x="305" y="54"/>
                      </a:lnTo>
                      <a:lnTo>
                        <a:pt x="325" y="57"/>
                      </a:lnTo>
                      <a:lnTo>
                        <a:pt x="338" y="66"/>
                      </a:lnTo>
                      <a:lnTo>
                        <a:pt x="348" y="70"/>
                      </a:lnTo>
                      <a:lnTo>
                        <a:pt x="365" y="115"/>
                      </a:lnTo>
                      <a:lnTo>
                        <a:pt x="418" y="173"/>
                      </a:lnTo>
                      <a:lnTo>
                        <a:pt x="443" y="185"/>
                      </a:lnTo>
                      <a:lnTo>
                        <a:pt x="440" y="196"/>
                      </a:lnTo>
                      <a:lnTo>
                        <a:pt x="419" y="201"/>
                      </a:lnTo>
                      <a:lnTo>
                        <a:pt x="404" y="219"/>
                      </a:lnTo>
                      <a:lnTo>
                        <a:pt x="390" y="223"/>
                      </a:lnTo>
                      <a:lnTo>
                        <a:pt x="376" y="282"/>
                      </a:lnTo>
                      <a:lnTo>
                        <a:pt x="354" y="267"/>
                      </a:lnTo>
                      <a:lnTo>
                        <a:pt x="321" y="273"/>
                      </a:lnTo>
                      <a:lnTo>
                        <a:pt x="315" y="268"/>
                      </a:lnTo>
                      <a:lnTo>
                        <a:pt x="308" y="273"/>
                      </a:lnTo>
                      <a:lnTo>
                        <a:pt x="304" y="287"/>
                      </a:lnTo>
                      <a:lnTo>
                        <a:pt x="270" y="312"/>
                      </a:lnTo>
                      <a:lnTo>
                        <a:pt x="254" y="303"/>
                      </a:lnTo>
                      <a:lnTo>
                        <a:pt x="207" y="299"/>
                      </a:lnTo>
                      <a:lnTo>
                        <a:pt x="183" y="274"/>
                      </a:lnTo>
                      <a:lnTo>
                        <a:pt x="155" y="293"/>
                      </a:lnTo>
                      <a:lnTo>
                        <a:pt x="122" y="260"/>
                      </a:lnTo>
                      <a:lnTo>
                        <a:pt x="113" y="234"/>
                      </a:lnTo>
                      <a:lnTo>
                        <a:pt x="101" y="231"/>
                      </a:lnTo>
                      <a:lnTo>
                        <a:pt x="77" y="193"/>
                      </a:lnTo>
                      <a:lnTo>
                        <a:pt x="59" y="196"/>
                      </a:lnTo>
                      <a:lnTo>
                        <a:pt x="53" y="211"/>
                      </a:lnTo>
                      <a:lnTo>
                        <a:pt x="27" y="204"/>
                      </a:lnTo>
                      <a:lnTo>
                        <a:pt x="0" y="201"/>
                      </a:lnTo>
                      <a:lnTo>
                        <a:pt x="0" y="181"/>
                      </a:lnTo>
                      <a:lnTo>
                        <a:pt x="15" y="149"/>
                      </a:lnTo>
                      <a:lnTo>
                        <a:pt x="24" y="99"/>
                      </a:lnTo>
                      <a:lnTo>
                        <a:pt x="8" y="82"/>
                      </a:lnTo>
                      <a:lnTo>
                        <a:pt x="15" y="72"/>
                      </a:lnTo>
                      <a:lnTo>
                        <a:pt x="68" y="46"/>
                      </a:lnTo>
                      <a:lnTo>
                        <a:pt x="79" y="51"/>
                      </a:lnTo>
                      <a:lnTo>
                        <a:pt x="72" y="72"/>
                      </a:lnTo>
                      <a:lnTo>
                        <a:pt x="82" y="77"/>
                      </a:lnTo>
                      <a:lnTo>
                        <a:pt x="98" y="75"/>
                      </a:lnTo>
                      <a:lnTo>
                        <a:pt x="99" y="41"/>
                      </a:lnTo>
                      <a:lnTo>
                        <a:pt x="131" y="27"/>
                      </a:lnTo>
                      <a:lnTo>
                        <a:pt x="165" y="23"/>
                      </a:lnTo>
                      <a:lnTo>
                        <a:pt x="181" y="33"/>
                      </a:lnTo>
                      <a:lnTo>
                        <a:pt x="197" y="20"/>
                      </a:lnTo>
                      <a:lnTo>
                        <a:pt x="250" y="1"/>
                      </a:lnTo>
                      <a:lnTo>
                        <a:pt x="261" y="11"/>
                      </a:lnTo>
                      <a:lnTo>
                        <a:pt x="274" y="16"/>
                      </a:lnTo>
                      <a:lnTo>
                        <a:pt x="2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6" name="Freeform 37">
                  <a:extLst>
                    <a:ext uri="{FF2B5EF4-FFF2-40B4-BE49-F238E27FC236}">
                      <a16:creationId xmlns:a16="http://schemas.microsoft.com/office/drawing/2014/main" id="{B2E67F0F-7A38-4FEB-A31C-C4C12A47C7A0}"/>
                    </a:ext>
                  </a:extLst>
                </p:cNvPr>
                <p:cNvSpPr>
                  <a:spLocks/>
                </p:cNvSpPr>
                <p:nvPr/>
              </p:nvSpPr>
              <p:spPr bwMode="auto">
                <a:xfrm>
                  <a:off x="4692651" y="5146676"/>
                  <a:ext cx="747713" cy="806450"/>
                </a:xfrm>
                <a:custGeom>
                  <a:avLst/>
                  <a:gdLst>
                    <a:gd name="T0" fmla="*/ 329 w 471"/>
                    <a:gd name="T1" fmla="*/ 31 h 508"/>
                    <a:gd name="T2" fmla="*/ 349 w 471"/>
                    <a:gd name="T3" fmla="*/ 46 h 508"/>
                    <a:gd name="T4" fmla="*/ 352 w 471"/>
                    <a:gd name="T5" fmla="*/ 82 h 508"/>
                    <a:gd name="T6" fmla="*/ 368 w 471"/>
                    <a:gd name="T7" fmla="*/ 88 h 508"/>
                    <a:gd name="T8" fmla="*/ 401 w 471"/>
                    <a:gd name="T9" fmla="*/ 120 h 508"/>
                    <a:gd name="T10" fmla="*/ 467 w 471"/>
                    <a:gd name="T11" fmla="*/ 165 h 508"/>
                    <a:gd name="T12" fmla="*/ 453 w 471"/>
                    <a:gd name="T13" fmla="*/ 197 h 508"/>
                    <a:gd name="T14" fmla="*/ 407 w 471"/>
                    <a:gd name="T15" fmla="*/ 199 h 508"/>
                    <a:gd name="T16" fmla="*/ 376 w 471"/>
                    <a:gd name="T17" fmla="*/ 236 h 508"/>
                    <a:gd name="T18" fmla="*/ 358 w 471"/>
                    <a:gd name="T19" fmla="*/ 262 h 508"/>
                    <a:gd name="T20" fmla="*/ 302 w 471"/>
                    <a:gd name="T21" fmla="*/ 277 h 508"/>
                    <a:gd name="T22" fmla="*/ 263 w 471"/>
                    <a:gd name="T23" fmla="*/ 246 h 508"/>
                    <a:gd name="T24" fmla="*/ 268 w 471"/>
                    <a:gd name="T25" fmla="*/ 273 h 508"/>
                    <a:gd name="T26" fmla="*/ 236 w 471"/>
                    <a:gd name="T27" fmla="*/ 295 h 508"/>
                    <a:gd name="T28" fmla="*/ 218 w 471"/>
                    <a:gd name="T29" fmla="*/ 310 h 508"/>
                    <a:gd name="T30" fmla="*/ 164 w 471"/>
                    <a:gd name="T31" fmla="*/ 341 h 508"/>
                    <a:gd name="T32" fmla="*/ 161 w 471"/>
                    <a:gd name="T33" fmla="*/ 376 h 508"/>
                    <a:gd name="T34" fmla="*/ 125 w 471"/>
                    <a:gd name="T35" fmla="*/ 424 h 508"/>
                    <a:gd name="T36" fmla="*/ 110 w 471"/>
                    <a:gd name="T37" fmla="*/ 444 h 508"/>
                    <a:gd name="T38" fmla="*/ 70 w 471"/>
                    <a:gd name="T39" fmla="*/ 447 h 508"/>
                    <a:gd name="T40" fmla="*/ 43 w 471"/>
                    <a:gd name="T41" fmla="*/ 506 h 508"/>
                    <a:gd name="T42" fmla="*/ 0 w 471"/>
                    <a:gd name="T43" fmla="*/ 500 h 508"/>
                    <a:gd name="T44" fmla="*/ 7 w 471"/>
                    <a:gd name="T45" fmla="*/ 436 h 508"/>
                    <a:gd name="T46" fmla="*/ 26 w 471"/>
                    <a:gd name="T47" fmla="*/ 431 h 508"/>
                    <a:gd name="T48" fmla="*/ 53 w 471"/>
                    <a:gd name="T49" fmla="*/ 382 h 508"/>
                    <a:gd name="T50" fmla="*/ 16 w 471"/>
                    <a:gd name="T51" fmla="*/ 338 h 508"/>
                    <a:gd name="T52" fmla="*/ 51 w 471"/>
                    <a:gd name="T53" fmla="*/ 251 h 508"/>
                    <a:gd name="T54" fmla="*/ 89 w 471"/>
                    <a:gd name="T55" fmla="*/ 212 h 508"/>
                    <a:gd name="T56" fmla="*/ 102 w 471"/>
                    <a:gd name="T57" fmla="*/ 212 h 508"/>
                    <a:gd name="T58" fmla="*/ 157 w 471"/>
                    <a:gd name="T59" fmla="*/ 221 h 508"/>
                    <a:gd name="T60" fmla="*/ 185 w 471"/>
                    <a:gd name="T61" fmla="*/ 158 h 508"/>
                    <a:gd name="T62" fmla="*/ 221 w 471"/>
                    <a:gd name="T63" fmla="*/ 135 h 508"/>
                    <a:gd name="T64" fmla="*/ 199 w 471"/>
                    <a:gd name="T65" fmla="*/ 112 h 508"/>
                    <a:gd name="T66" fmla="*/ 169 w 471"/>
                    <a:gd name="T67" fmla="*/ 43 h 508"/>
                    <a:gd name="T68" fmla="*/ 245 w 471"/>
                    <a:gd name="T69" fmla="*/ 34 h 508"/>
                    <a:gd name="T70" fmla="*/ 260 w 471"/>
                    <a:gd name="T71" fmla="*/ 9 h 508"/>
                    <a:gd name="T72" fmla="*/ 309 w 471"/>
                    <a:gd name="T7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508">
                      <a:moveTo>
                        <a:pt x="309" y="0"/>
                      </a:moveTo>
                      <a:lnTo>
                        <a:pt x="329" y="31"/>
                      </a:lnTo>
                      <a:lnTo>
                        <a:pt x="351" y="36"/>
                      </a:lnTo>
                      <a:lnTo>
                        <a:pt x="349" y="46"/>
                      </a:lnTo>
                      <a:lnTo>
                        <a:pt x="366" y="73"/>
                      </a:lnTo>
                      <a:lnTo>
                        <a:pt x="352" y="82"/>
                      </a:lnTo>
                      <a:lnTo>
                        <a:pt x="354" y="85"/>
                      </a:lnTo>
                      <a:lnTo>
                        <a:pt x="368" y="88"/>
                      </a:lnTo>
                      <a:lnTo>
                        <a:pt x="376" y="112"/>
                      </a:lnTo>
                      <a:lnTo>
                        <a:pt x="401" y="120"/>
                      </a:lnTo>
                      <a:lnTo>
                        <a:pt x="417" y="147"/>
                      </a:lnTo>
                      <a:lnTo>
                        <a:pt x="467" y="165"/>
                      </a:lnTo>
                      <a:lnTo>
                        <a:pt x="471" y="188"/>
                      </a:lnTo>
                      <a:lnTo>
                        <a:pt x="453" y="197"/>
                      </a:lnTo>
                      <a:lnTo>
                        <a:pt x="420" y="191"/>
                      </a:lnTo>
                      <a:lnTo>
                        <a:pt x="407" y="199"/>
                      </a:lnTo>
                      <a:lnTo>
                        <a:pt x="403" y="218"/>
                      </a:lnTo>
                      <a:lnTo>
                        <a:pt x="376" y="236"/>
                      </a:lnTo>
                      <a:lnTo>
                        <a:pt x="369" y="252"/>
                      </a:lnTo>
                      <a:lnTo>
                        <a:pt x="358" y="262"/>
                      </a:lnTo>
                      <a:lnTo>
                        <a:pt x="341" y="262"/>
                      </a:lnTo>
                      <a:lnTo>
                        <a:pt x="302" y="277"/>
                      </a:lnTo>
                      <a:lnTo>
                        <a:pt x="274" y="246"/>
                      </a:lnTo>
                      <a:lnTo>
                        <a:pt x="263" y="246"/>
                      </a:lnTo>
                      <a:lnTo>
                        <a:pt x="260" y="252"/>
                      </a:lnTo>
                      <a:lnTo>
                        <a:pt x="268" y="273"/>
                      </a:lnTo>
                      <a:lnTo>
                        <a:pt x="263" y="281"/>
                      </a:lnTo>
                      <a:lnTo>
                        <a:pt x="236" y="295"/>
                      </a:lnTo>
                      <a:lnTo>
                        <a:pt x="228" y="312"/>
                      </a:lnTo>
                      <a:lnTo>
                        <a:pt x="218" y="310"/>
                      </a:lnTo>
                      <a:lnTo>
                        <a:pt x="186" y="318"/>
                      </a:lnTo>
                      <a:lnTo>
                        <a:pt x="164" y="341"/>
                      </a:lnTo>
                      <a:lnTo>
                        <a:pt x="170" y="361"/>
                      </a:lnTo>
                      <a:lnTo>
                        <a:pt x="161" y="376"/>
                      </a:lnTo>
                      <a:lnTo>
                        <a:pt x="135" y="390"/>
                      </a:lnTo>
                      <a:lnTo>
                        <a:pt x="125" y="424"/>
                      </a:lnTo>
                      <a:lnTo>
                        <a:pt x="124" y="447"/>
                      </a:lnTo>
                      <a:lnTo>
                        <a:pt x="110" y="444"/>
                      </a:lnTo>
                      <a:lnTo>
                        <a:pt x="82" y="437"/>
                      </a:lnTo>
                      <a:lnTo>
                        <a:pt x="70" y="447"/>
                      </a:lnTo>
                      <a:lnTo>
                        <a:pt x="61" y="480"/>
                      </a:lnTo>
                      <a:lnTo>
                        <a:pt x="43" y="506"/>
                      </a:lnTo>
                      <a:lnTo>
                        <a:pt x="23" y="508"/>
                      </a:lnTo>
                      <a:lnTo>
                        <a:pt x="0" y="500"/>
                      </a:lnTo>
                      <a:lnTo>
                        <a:pt x="10" y="474"/>
                      </a:lnTo>
                      <a:lnTo>
                        <a:pt x="7" y="436"/>
                      </a:lnTo>
                      <a:lnTo>
                        <a:pt x="10" y="427"/>
                      </a:lnTo>
                      <a:lnTo>
                        <a:pt x="26" y="431"/>
                      </a:lnTo>
                      <a:lnTo>
                        <a:pt x="36" y="427"/>
                      </a:lnTo>
                      <a:lnTo>
                        <a:pt x="53" y="382"/>
                      </a:lnTo>
                      <a:lnTo>
                        <a:pt x="38" y="366"/>
                      </a:lnTo>
                      <a:lnTo>
                        <a:pt x="16" y="338"/>
                      </a:lnTo>
                      <a:lnTo>
                        <a:pt x="0" y="326"/>
                      </a:lnTo>
                      <a:lnTo>
                        <a:pt x="51" y="251"/>
                      </a:lnTo>
                      <a:lnTo>
                        <a:pt x="85" y="226"/>
                      </a:lnTo>
                      <a:lnTo>
                        <a:pt x="89" y="212"/>
                      </a:lnTo>
                      <a:lnTo>
                        <a:pt x="96" y="207"/>
                      </a:lnTo>
                      <a:lnTo>
                        <a:pt x="102" y="212"/>
                      </a:lnTo>
                      <a:lnTo>
                        <a:pt x="135" y="206"/>
                      </a:lnTo>
                      <a:lnTo>
                        <a:pt x="157" y="221"/>
                      </a:lnTo>
                      <a:lnTo>
                        <a:pt x="171" y="162"/>
                      </a:lnTo>
                      <a:lnTo>
                        <a:pt x="185" y="158"/>
                      </a:lnTo>
                      <a:lnTo>
                        <a:pt x="200" y="140"/>
                      </a:lnTo>
                      <a:lnTo>
                        <a:pt x="221" y="135"/>
                      </a:lnTo>
                      <a:lnTo>
                        <a:pt x="224" y="124"/>
                      </a:lnTo>
                      <a:lnTo>
                        <a:pt x="199" y="112"/>
                      </a:lnTo>
                      <a:lnTo>
                        <a:pt x="146" y="54"/>
                      </a:lnTo>
                      <a:lnTo>
                        <a:pt x="169" y="43"/>
                      </a:lnTo>
                      <a:lnTo>
                        <a:pt x="221" y="46"/>
                      </a:lnTo>
                      <a:lnTo>
                        <a:pt x="245" y="34"/>
                      </a:lnTo>
                      <a:lnTo>
                        <a:pt x="246" y="20"/>
                      </a:lnTo>
                      <a:lnTo>
                        <a:pt x="260" y="9"/>
                      </a:lnTo>
                      <a:lnTo>
                        <a:pt x="274" y="11"/>
                      </a:lnTo>
                      <a:lnTo>
                        <a:pt x="30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7" name="Freeform 38">
                  <a:extLst>
                    <a:ext uri="{FF2B5EF4-FFF2-40B4-BE49-F238E27FC236}">
                      <a16:creationId xmlns:a16="http://schemas.microsoft.com/office/drawing/2014/main" id="{A6AD4079-8D2D-4622-BC38-5E04DD7A757E}"/>
                    </a:ext>
                  </a:extLst>
                </p:cNvPr>
                <p:cNvSpPr>
                  <a:spLocks/>
                </p:cNvSpPr>
                <p:nvPr/>
              </p:nvSpPr>
              <p:spPr bwMode="auto">
                <a:xfrm>
                  <a:off x="5307013" y="4452938"/>
                  <a:ext cx="750888" cy="796925"/>
                </a:xfrm>
                <a:custGeom>
                  <a:avLst/>
                  <a:gdLst>
                    <a:gd name="T0" fmla="*/ 256 w 473"/>
                    <a:gd name="T1" fmla="*/ 0 h 502"/>
                    <a:gd name="T2" fmla="*/ 266 w 473"/>
                    <a:gd name="T3" fmla="*/ 35 h 502"/>
                    <a:gd name="T4" fmla="*/ 283 w 473"/>
                    <a:gd name="T5" fmla="*/ 35 h 502"/>
                    <a:gd name="T6" fmla="*/ 301 w 473"/>
                    <a:gd name="T7" fmla="*/ 51 h 502"/>
                    <a:gd name="T8" fmla="*/ 307 w 473"/>
                    <a:gd name="T9" fmla="*/ 91 h 502"/>
                    <a:gd name="T10" fmla="*/ 323 w 473"/>
                    <a:gd name="T11" fmla="*/ 110 h 502"/>
                    <a:gd name="T12" fmla="*/ 346 w 473"/>
                    <a:gd name="T13" fmla="*/ 135 h 502"/>
                    <a:gd name="T14" fmla="*/ 346 w 473"/>
                    <a:gd name="T15" fmla="*/ 161 h 502"/>
                    <a:gd name="T16" fmla="*/ 377 w 473"/>
                    <a:gd name="T17" fmla="*/ 191 h 502"/>
                    <a:gd name="T18" fmla="*/ 373 w 473"/>
                    <a:gd name="T19" fmla="*/ 206 h 502"/>
                    <a:gd name="T20" fmla="*/ 361 w 473"/>
                    <a:gd name="T21" fmla="*/ 218 h 502"/>
                    <a:gd name="T22" fmla="*/ 373 w 473"/>
                    <a:gd name="T23" fmla="*/ 245 h 502"/>
                    <a:gd name="T24" fmla="*/ 373 w 473"/>
                    <a:gd name="T25" fmla="*/ 263 h 502"/>
                    <a:gd name="T26" fmla="*/ 397 w 473"/>
                    <a:gd name="T27" fmla="*/ 287 h 502"/>
                    <a:gd name="T28" fmla="*/ 422 w 473"/>
                    <a:gd name="T29" fmla="*/ 289 h 502"/>
                    <a:gd name="T30" fmla="*/ 445 w 473"/>
                    <a:gd name="T31" fmla="*/ 292 h 502"/>
                    <a:gd name="T32" fmla="*/ 427 w 473"/>
                    <a:gd name="T33" fmla="*/ 331 h 502"/>
                    <a:gd name="T34" fmla="*/ 455 w 473"/>
                    <a:gd name="T35" fmla="*/ 356 h 502"/>
                    <a:gd name="T36" fmla="*/ 473 w 473"/>
                    <a:gd name="T37" fmla="*/ 376 h 502"/>
                    <a:gd name="T38" fmla="*/ 460 w 473"/>
                    <a:gd name="T39" fmla="*/ 402 h 502"/>
                    <a:gd name="T40" fmla="*/ 420 w 473"/>
                    <a:gd name="T41" fmla="*/ 431 h 502"/>
                    <a:gd name="T42" fmla="*/ 405 w 473"/>
                    <a:gd name="T43" fmla="*/ 445 h 502"/>
                    <a:gd name="T44" fmla="*/ 370 w 473"/>
                    <a:gd name="T45" fmla="*/ 442 h 502"/>
                    <a:gd name="T46" fmla="*/ 358 w 473"/>
                    <a:gd name="T47" fmla="*/ 492 h 502"/>
                    <a:gd name="T48" fmla="*/ 333 w 473"/>
                    <a:gd name="T49" fmla="*/ 502 h 502"/>
                    <a:gd name="T50" fmla="*/ 318 w 473"/>
                    <a:gd name="T51" fmla="*/ 481 h 502"/>
                    <a:gd name="T52" fmla="*/ 298 w 473"/>
                    <a:gd name="T53" fmla="*/ 477 h 502"/>
                    <a:gd name="T54" fmla="*/ 281 w 473"/>
                    <a:gd name="T55" fmla="*/ 495 h 502"/>
                    <a:gd name="T56" fmla="*/ 234 w 473"/>
                    <a:gd name="T57" fmla="*/ 465 h 502"/>
                    <a:gd name="T58" fmla="*/ 214 w 473"/>
                    <a:gd name="T59" fmla="*/ 412 h 502"/>
                    <a:gd name="T60" fmla="*/ 194 w 473"/>
                    <a:gd name="T61" fmla="*/ 378 h 502"/>
                    <a:gd name="T62" fmla="*/ 144 w 473"/>
                    <a:gd name="T63" fmla="*/ 338 h 502"/>
                    <a:gd name="T64" fmla="*/ 101 w 473"/>
                    <a:gd name="T65" fmla="*/ 320 h 502"/>
                    <a:gd name="T66" fmla="*/ 85 w 473"/>
                    <a:gd name="T67" fmla="*/ 312 h 502"/>
                    <a:gd name="T68" fmla="*/ 44 w 473"/>
                    <a:gd name="T69" fmla="*/ 327 h 502"/>
                    <a:gd name="T70" fmla="*/ 30 w 473"/>
                    <a:gd name="T71" fmla="*/ 320 h 502"/>
                    <a:gd name="T72" fmla="*/ 25 w 473"/>
                    <a:gd name="T73" fmla="*/ 304 h 502"/>
                    <a:gd name="T74" fmla="*/ 35 w 473"/>
                    <a:gd name="T75" fmla="*/ 289 h 502"/>
                    <a:gd name="T76" fmla="*/ 31 w 473"/>
                    <a:gd name="T77" fmla="*/ 277 h 502"/>
                    <a:gd name="T78" fmla="*/ 15 w 473"/>
                    <a:gd name="T79" fmla="*/ 258 h 502"/>
                    <a:gd name="T80" fmla="*/ 16 w 473"/>
                    <a:gd name="T81" fmla="*/ 235 h 502"/>
                    <a:gd name="T82" fmla="*/ 0 w 473"/>
                    <a:gd name="T83" fmla="*/ 203 h 502"/>
                    <a:gd name="T84" fmla="*/ 10 w 473"/>
                    <a:gd name="T85" fmla="*/ 193 h 502"/>
                    <a:gd name="T86" fmla="*/ 49 w 473"/>
                    <a:gd name="T87" fmla="*/ 159 h 502"/>
                    <a:gd name="T88" fmla="*/ 76 w 473"/>
                    <a:gd name="T89" fmla="*/ 159 h 502"/>
                    <a:gd name="T90" fmla="*/ 89 w 473"/>
                    <a:gd name="T91" fmla="*/ 153 h 502"/>
                    <a:gd name="T92" fmla="*/ 89 w 473"/>
                    <a:gd name="T93" fmla="*/ 141 h 502"/>
                    <a:gd name="T94" fmla="*/ 101 w 473"/>
                    <a:gd name="T95" fmla="*/ 124 h 502"/>
                    <a:gd name="T96" fmla="*/ 139 w 473"/>
                    <a:gd name="T97" fmla="*/ 110 h 502"/>
                    <a:gd name="T98" fmla="*/ 150 w 473"/>
                    <a:gd name="T99" fmla="*/ 122 h 502"/>
                    <a:gd name="T100" fmla="*/ 165 w 473"/>
                    <a:gd name="T101" fmla="*/ 124 h 502"/>
                    <a:gd name="T102" fmla="*/ 193 w 473"/>
                    <a:gd name="T103" fmla="*/ 106 h 502"/>
                    <a:gd name="T104" fmla="*/ 199 w 473"/>
                    <a:gd name="T105" fmla="*/ 84 h 502"/>
                    <a:gd name="T106" fmla="*/ 212 w 473"/>
                    <a:gd name="T107" fmla="*/ 64 h 502"/>
                    <a:gd name="T108" fmla="*/ 213 w 473"/>
                    <a:gd name="T109" fmla="*/ 46 h 502"/>
                    <a:gd name="T110" fmla="*/ 231 w 473"/>
                    <a:gd name="T111" fmla="*/ 23 h 502"/>
                    <a:gd name="T112" fmla="*/ 256 w 473"/>
                    <a:gd name="T11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3" h="502">
                      <a:moveTo>
                        <a:pt x="256" y="0"/>
                      </a:moveTo>
                      <a:lnTo>
                        <a:pt x="266" y="35"/>
                      </a:lnTo>
                      <a:lnTo>
                        <a:pt x="283" y="35"/>
                      </a:lnTo>
                      <a:lnTo>
                        <a:pt x="301" y="51"/>
                      </a:lnTo>
                      <a:lnTo>
                        <a:pt x="307" y="91"/>
                      </a:lnTo>
                      <a:lnTo>
                        <a:pt x="323" y="110"/>
                      </a:lnTo>
                      <a:lnTo>
                        <a:pt x="346" y="135"/>
                      </a:lnTo>
                      <a:lnTo>
                        <a:pt x="346" y="161"/>
                      </a:lnTo>
                      <a:lnTo>
                        <a:pt x="377" y="191"/>
                      </a:lnTo>
                      <a:lnTo>
                        <a:pt x="373" y="206"/>
                      </a:lnTo>
                      <a:lnTo>
                        <a:pt x="361" y="218"/>
                      </a:lnTo>
                      <a:lnTo>
                        <a:pt x="373" y="245"/>
                      </a:lnTo>
                      <a:lnTo>
                        <a:pt x="373" y="263"/>
                      </a:lnTo>
                      <a:lnTo>
                        <a:pt x="397" y="287"/>
                      </a:lnTo>
                      <a:lnTo>
                        <a:pt x="422" y="289"/>
                      </a:lnTo>
                      <a:lnTo>
                        <a:pt x="445" y="292"/>
                      </a:lnTo>
                      <a:lnTo>
                        <a:pt x="427" y="331"/>
                      </a:lnTo>
                      <a:lnTo>
                        <a:pt x="455" y="356"/>
                      </a:lnTo>
                      <a:lnTo>
                        <a:pt x="473" y="376"/>
                      </a:lnTo>
                      <a:lnTo>
                        <a:pt x="460" y="402"/>
                      </a:lnTo>
                      <a:lnTo>
                        <a:pt x="420" y="431"/>
                      </a:lnTo>
                      <a:lnTo>
                        <a:pt x="405" y="445"/>
                      </a:lnTo>
                      <a:lnTo>
                        <a:pt x="370" y="442"/>
                      </a:lnTo>
                      <a:lnTo>
                        <a:pt x="358" y="492"/>
                      </a:lnTo>
                      <a:lnTo>
                        <a:pt x="333" y="502"/>
                      </a:lnTo>
                      <a:lnTo>
                        <a:pt x="318" y="481"/>
                      </a:lnTo>
                      <a:lnTo>
                        <a:pt x="298" y="477"/>
                      </a:lnTo>
                      <a:lnTo>
                        <a:pt x="281" y="495"/>
                      </a:lnTo>
                      <a:lnTo>
                        <a:pt x="234" y="465"/>
                      </a:lnTo>
                      <a:lnTo>
                        <a:pt x="214" y="412"/>
                      </a:lnTo>
                      <a:lnTo>
                        <a:pt x="194" y="378"/>
                      </a:lnTo>
                      <a:lnTo>
                        <a:pt x="144" y="338"/>
                      </a:lnTo>
                      <a:lnTo>
                        <a:pt x="101" y="320"/>
                      </a:lnTo>
                      <a:lnTo>
                        <a:pt x="85" y="312"/>
                      </a:lnTo>
                      <a:lnTo>
                        <a:pt x="44" y="327"/>
                      </a:lnTo>
                      <a:lnTo>
                        <a:pt x="30" y="320"/>
                      </a:lnTo>
                      <a:lnTo>
                        <a:pt x="25" y="304"/>
                      </a:lnTo>
                      <a:lnTo>
                        <a:pt x="35" y="289"/>
                      </a:lnTo>
                      <a:lnTo>
                        <a:pt x="31" y="277"/>
                      </a:lnTo>
                      <a:lnTo>
                        <a:pt x="15" y="258"/>
                      </a:lnTo>
                      <a:lnTo>
                        <a:pt x="16" y="235"/>
                      </a:lnTo>
                      <a:lnTo>
                        <a:pt x="0" y="203"/>
                      </a:lnTo>
                      <a:lnTo>
                        <a:pt x="10" y="193"/>
                      </a:lnTo>
                      <a:lnTo>
                        <a:pt x="49" y="159"/>
                      </a:lnTo>
                      <a:lnTo>
                        <a:pt x="76" y="159"/>
                      </a:lnTo>
                      <a:lnTo>
                        <a:pt x="89" y="153"/>
                      </a:lnTo>
                      <a:lnTo>
                        <a:pt x="89" y="141"/>
                      </a:lnTo>
                      <a:lnTo>
                        <a:pt x="101" y="124"/>
                      </a:lnTo>
                      <a:lnTo>
                        <a:pt x="139" y="110"/>
                      </a:lnTo>
                      <a:lnTo>
                        <a:pt x="150" y="122"/>
                      </a:lnTo>
                      <a:lnTo>
                        <a:pt x="165" y="124"/>
                      </a:lnTo>
                      <a:lnTo>
                        <a:pt x="193" y="106"/>
                      </a:lnTo>
                      <a:lnTo>
                        <a:pt x="199" y="84"/>
                      </a:lnTo>
                      <a:lnTo>
                        <a:pt x="212" y="64"/>
                      </a:lnTo>
                      <a:lnTo>
                        <a:pt x="213" y="46"/>
                      </a:lnTo>
                      <a:lnTo>
                        <a:pt x="231" y="23"/>
                      </a:lnTo>
                      <a:lnTo>
                        <a:pt x="2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8" name="Freeform 39">
                  <a:extLst>
                    <a:ext uri="{FF2B5EF4-FFF2-40B4-BE49-F238E27FC236}">
                      <a16:creationId xmlns:a16="http://schemas.microsoft.com/office/drawing/2014/main" id="{0F39618E-B973-47C3-BA97-4C48142EDECC}"/>
                    </a:ext>
                  </a:extLst>
                </p:cNvPr>
                <p:cNvSpPr>
                  <a:spLocks/>
                </p:cNvSpPr>
                <p:nvPr/>
              </p:nvSpPr>
              <p:spPr bwMode="auto">
                <a:xfrm>
                  <a:off x="4889501" y="5537201"/>
                  <a:ext cx="627063" cy="465138"/>
                </a:xfrm>
                <a:custGeom>
                  <a:avLst/>
                  <a:gdLst>
                    <a:gd name="T0" fmla="*/ 139 w 395"/>
                    <a:gd name="T1" fmla="*/ 0 h 293"/>
                    <a:gd name="T2" fmla="*/ 150 w 395"/>
                    <a:gd name="T3" fmla="*/ 0 h 293"/>
                    <a:gd name="T4" fmla="*/ 178 w 395"/>
                    <a:gd name="T5" fmla="*/ 31 h 293"/>
                    <a:gd name="T6" fmla="*/ 217 w 395"/>
                    <a:gd name="T7" fmla="*/ 16 h 293"/>
                    <a:gd name="T8" fmla="*/ 234 w 395"/>
                    <a:gd name="T9" fmla="*/ 16 h 293"/>
                    <a:gd name="T10" fmla="*/ 245 w 395"/>
                    <a:gd name="T11" fmla="*/ 6 h 293"/>
                    <a:gd name="T12" fmla="*/ 257 w 395"/>
                    <a:gd name="T13" fmla="*/ 26 h 293"/>
                    <a:gd name="T14" fmla="*/ 253 w 395"/>
                    <a:gd name="T15" fmla="*/ 40 h 293"/>
                    <a:gd name="T16" fmla="*/ 263 w 395"/>
                    <a:gd name="T17" fmla="*/ 54 h 293"/>
                    <a:gd name="T18" fmla="*/ 318 w 395"/>
                    <a:gd name="T19" fmla="*/ 69 h 293"/>
                    <a:gd name="T20" fmla="*/ 332 w 395"/>
                    <a:gd name="T21" fmla="*/ 97 h 293"/>
                    <a:gd name="T22" fmla="*/ 334 w 395"/>
                    <a:gd name="T23" fmla="*/ 123 h 293"/>
                    <a:gd name="T24" fmla="*/ 321 w 395"/>
                    <a:gd name="T25" fmla="*/ 139 h 293"/>
                    <a:gd name="T26" fmla="*/ 334 w 395"/>
                    <a:gd name="T27" fmla="*/ 156 h 293"/>
                    <a:gd name="T28" fmla="*/ 333 w 395"/>
                    <a:gd name="T29" fmla="*/ 166 h 293"/>
                    <a:gd name="T30" fmla="*/ 308 w 395"/>
                    <a:gd name="T31" fmla="*/ 173 h 293"/>
                    <a:gd name="T32" fmla="*/ 298 w 395"/>
                    <a:gd name="T33" fmla="*/ 188 h 293"/>
                    <a:gd name="T34" fmla="*/ 307 w 395"/>
                    <a:gd name="T35" fmla="*/ 203 h 293"/>
                    <a:gd name="T36" fmla="*/ 326 w 395"/>
                    <a:gd name="T37" fmla="*/ 208 h 293"/>
                    <a:gd name="T38" fmla="*/ 364 w 395"/>
                    <a:gd name="T39" fmla="*/ 210 h 293"/>
                    <a:gd name="T40" fmla="*/ 388 w 395"/>
                    <a:gd name="T41" fmla="*/ 223 h 293"/>
                    <a:gd name="T42" fmla="*/ 395 w 395"/>
                    <a:gd name="T43" fmla="*/ 245 h 293"/>
                    <a:gd name="T44" fmla="*/ 372 w 395"/>
                    <a:gd name="T45" fmla="*/ 243 h 293"/>
                    <a:gd name="T46" fmla="*/ 346 w 395"/>
                    <a:gd name="T47" fmla="*/ 257 h 293"/>
                    <a:gd name="T48" fmla="*/ 309 w 395"/>
                    <a:gd name="T49" fmla="*/ 288 h 293"/>
                    <a:gd name="T50" fmla="*/ 279 w 395"/>
                    <a:gd name="T51" fmla="*/ 293 h 293"/>
                    <a:gd name="T52" fmla="*/ 257 w 395"/>
                    <a:gd name="T53" fmla="*/ 274 h 293"/>
                    <a:gd name="T54" fmla="*/ 199 w 395"/>
                    <a:gd name="T55" fmla="*/ 265 h 293"/>
                    <a:gd name="T56" fmla="*/ 176 w 395"/>
                    <a:gd name="T57" fmla="*/ 282 h 293"/>
                    <a:gd name="T58" fmla="*/ 148 w 395"/>
                    <a:gd name="T59" fmla="*/ 239 h 293"/>
                    <a:gd name="T60" fmla="*/ 126 w 395"/>
                    <a:gd name="T61" fmla="*/ 234 h 293"/>
                    <a:gd name="T62" fmla="*/ 97 w 395"/>
                    <a:gd name="T63" fmla="*/ 245 h 293"/>
                    <a:gd name="T64" fmla="*/ 86 w 395"/>
                    <a:gd name="T65" fmla="*/ 212 h 293"/>
                    <a:gd name="T66" fmla="*/ 0 w 395"/>
                    <a:gd name="T67" fmla="*/ 201 h 293"/>
                    <a:gd name="T68" fmla="*/ 1 w 395"/>
                    <a:gd name="T69" fmla="*/ 178 h 293"/>
                    <a:gd name="T70" fmla="*/ 11 w 395"/>
                    <a:gd name="T71" fmla="*/ 144 h 293"/>
                    <a:gd name="T72" fmla="*/ 37 w 395"/>
                    <a:gd name="T73" fmla="*/ 130 h 293"/>
                    <a:gd name="T74" fmla="*/ 46 w 395"/>
                    <a:gd name="T75" fmla="*/ 115 h 293"/>
                    <a:gd name="T76" fmla="*/ 40 w 395"/>
                    <a:gd name="T77" fmla="*/ 95 h 293"/>
                    <a:gd name="T78" fmla="*/ 62 w 395"/>
                    <a:gd name="T79" fmla="*/ 72 h 293"/>
                    <a:gd name="T80" fmla="*/ 94 w 395"/>
                    <a:gd name="T81" fmla="*/ 64 h 293"/>
                    <a:gd name="T82" fmla="*/ 104 w 395"/>
                    <a:gd name="T83" fmla="*/ 66 h 293"/>
                    <a:gd name="T84" fmla="*/ 112 w 395"/>
                    <a:gd name="T85" fmla="*/ 49 h 293"/>
                    <a:gd name="T86" fmla="*/ 139 w 395"/>
                    <a:gd name="T87" fmla="*/ 35 h 293"/>
                    <a:gd name="T88" fmla="*/ 144 w 395"/>
                    <a:gd name="T89" fmla="*/ 27 h 293"/>
                    <a:gd name="T90" fmla="*/ 136 w 395"/>
                    <a:gd name="T91" fmla="*/ 6 h 293"/>
                    <a:gd name="T92" fmla="*/ 139 w 395"/>
                    <a:gd name="T9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293">
                      <a:moveTo>
                        <a:pt x="139" y="0"/>
                      </a:moveTo>
                      <a:lnTo>
                        <a:pt x="150" y="0"/>
                      </a:lnTo>
                      <a:lnTo>
                        <a:pt x="178" y="31"/>
                      </a:lnTo>
                      <a:lnTo>
                        <a:pt x="217" y="16"/>
                      </a:lnTo>
                      <a:lnTo>
                        <a:pt x="234" y="16"/>
                      </a:lnTo>
                      <a:lnTo>
                        <a:pt x="245" y="6"/>
                      </a:lnTo>
                      <a:lnTo>
                        <a:pt x="257" y="26"/>
                      </a:lnTo>
                      <a:lnTo>
                        <a:pt x="253" y="40"/>
                      </a:lnTo>
                      <a:lnTo>
                        <a:pt x="263" y="54"/>
                      </a:lnTo>
                      <a:lnTo>
                        <a:pt x="318" y="69"/>
                      </a:lnTo>
                      <a:lnTo>
                        <a:pt x="332" y="97"/>
                      </a:lnTo>
                      <a:lnTo>
                        <a:pt x="334" y="123"/>
                      </a:lnTo>
                      <a:lnTo>
                        <a:pt x="321" y="139"/>
                      </a:lnTo>
                      <a:lnTo>
                        <a:pt x="334" y="156"/>
                      </a:lnTo>
                      <a:lnTo>
                        <a:pt x="333" y="166"/>
                      </a:lnTo>
                      <a:lnTo>
                        <a:pt x="308" y="173"/>
                      </a:lnTo>
                      <a:lnTo>
                        <a:pt x="298" y="188"/>
                      </a:lnTo>
                      <a:lnTo>
                        <a:pt x="307" y="203"/>
                      </a:lnTo>
                      <a:lnTo>
                        <a:pt x="326" y="208"/>
                      </a:lnTo>
                      <a:lnTo>
                        <a:pt x="364" y="210"/>
                      </a:lnTo>
                      <a:lnTo>
                        <a:pt x="388" y="223"/>
                      </a:lnTo>
                      <a:lnTo>
                        <a:pt x="395" y="245"/>
                      </a:lnTo>
                      <a:lnTo>
                        <a:pt x="372" y="243"/>
                      </a:lnTo>
                      <a:lnTo>
                        <a:pt x="346" y="257"/>
                      </a:lnTo>
                      <a:lnTo>
                        <a:pt x="309" y="288"/>
                      </a:lnTo>
                      <a:lnTo>
                        <a:pt x="279" y="293"/>
                      </a:lnTo>
                      <a:lnTo>
                        <a:pt x="257" y="274"/>
                      </a:lnTo>
                      <a:lnTo>
                        <a:pt x="199" y="265"/>
                      </a:lnTo>
                      <a:lnTo>
                        <a:pt x="176" y="282"/>
                      </a:lnTo>
                      <a:lnTo>
                        <a:pt x="148" y="239"/>
                      </a:lnTo>
                      <a:lnTo>
                        <a:pt x="126" y="234"/>
                      </a:lnTo>
                      <a:lnTo>
                        <a:pt x="97" y="245"/>
                      </a:lnTo>
                      <a:lnTo>
                        <a:pt x="86" y="212"/>
                      </a:lnTo>
                      <a:lnTo>
                        <a:pt x="0" y="201"/>
                      </a:lnTo>
                      <a:lnTo>
                        <a:pt x="1" y="178"/>
                      </a:lnTo>
                      <a:lnTo>
                        <a:pt x="11" y="144"/>
                      </a:lnTo>
                      <a:lnTo>
                        <a:pt x="37" y="130"/>
                      </a:lnTo>
                      <a:lnTo>
                        <a:pt x="46" y="115"/>
                      </a:lnTo>
                      <a:lnTo>
                        <a:pt x="40" y="95"/>
                      </a:lnTo>
                      <a:lnTo>
                        <a:pt x="62" y="72"/>
                      </a:lnTo>
                      <a:lnTo>
                        <a:pt x="94" y="64"/>
                      </a:lnTo>
                      <a:lnTo>
                        <a:pt x="104" y="66"/>
                      </a:lnTo>
                      <a:lnTo>
                        <a:pt x="112" y="49"/>
                      </a:lnTo>
                      <a:lnTo>
                        <a:pt x="139" y="35"/>
                      </a:lnTo>
                      <a:lnTo>
                        <a:pt x="144" y="27"/>
                      </a:lnTo>
                      <a:lnTo>
                        <a:pt x="136" y="6"/>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9" name="Freeform 40">
                  <a:extLst>
                    <a:ext uri="{FF2B5EF4-FFF2-40B4-BE49-F238E27FC236}">
                      <a16:creationId xmlns:a16="http://schemas.microsoft.com/office/drawing/2014/main" id="{08EE1B13-E336-44B6-9548-FC30B893B16F}"/>
                    </a:ext>
                  </a:extLst>
                </p:cNvPr>
                <p:cNvSpPr>
                  <a:spLocks/>
                </p:cNvSpPr>
                <p:nvPr/>
              </p:nvSpPr>
              <p:spPr bwMode="auto">
                <a:xfrm>
                  <a:off x="4916488" y="4421188"/>
                  <a:ext cx="531813" cy="520700"/>
                </a:xfrm>
                <a:custGeom>
                  <a:avLst/>
                  <a:gdLst>
                    <a:gd name="T0" fmla="*/ 171 w 335"/>
                    <a:gd name="T1" fmla="*/ 0 h 328"/>
                    <a:gd name="T2" fmla="*/ 210 w 335"/>
                    <a:gd name="T3" fmla="*/ 33 h 328"/>
                    <a:gd name="T4" fmla="*/ 290 w 335"/>
                    <a:gd name="T5" fmla="*/ 11 h 328"/>
                    <a:gd name="T6" fmla="*/ 309 w 335"/>
                    <a:gd name="T7" fmla="*/ 25 h 328"/>
                    <a:gd name="T8" fmla="*/ 311 w 335"/>
                    <a:gd name="T9" fmla="*/ 50 h 328"/>
                    <a:gd name="T10" fmla="*/ 324 w 335"/>
                    <a:gd name="T11" fmla="*/ 63 h 328"/>
                    <a:gd name="T12" fmla="*/ 330 w 335"/>
                    <a:gd name="T13" fmla="*/ 81 h 328"/>
                    <a:gd name="T14" fmla="*/ 320 w 335"/>
                    <a:gd name="T15" fmla="*/ 127 h 328"/>
                    <a:gd name="T16" fmla="*/ 335 w 335"/>
                    <a:gd name="T17" fmla="*/ 136 h 328"/>
                    <a:gd name="T18" fmla="*/ 335 w 335"/>
                    <a:gd name="T19" fmla="*/ 173 h 328"/>
                    <a:gd name="T20" fmla="*/ 322 w 335"/>
                    <a:gd name="T21" fmla="*/ 179 h 328"/>
                    <a:gd name="T22" fmla="*/ 295 w 335"/>
                    <a:gd name="T23" fmla="*/ 179 h 328"/>
                    <a:gd name="T24" fmla="*/ 256 w 335"/>
                    <a:gd name="T25" fmla="*/ 213 h 328"/>
                    <a:gd name="T26" fmla="*/ 246 w 335"/>
                    <a:gd name="T27" fmla="*/ 223 h 328"/>
                    <a:gd name="T28" fmla="*/ 262 w 335"/>
                    <a:gd name="T29" fmla="*/ 255 h 328"/>
                    <a:gd name="T30" fmla="*/ 261 w 335"/>
                    <a:gd name="T31" fmla="*/ 278 h 328"/>
                    <a:gd name="T32" fmla="*/ 210 w 335"/>
                    <a:gd name="T33" fmla="*/ 285 h 328"/>
                    <a:gd name="T34" fmla="*/ 195 w 335"/>
                    <a:gd name="T35" fmla="*/ 300 h 328"/>
                    <a:gd name="T36" fmla="*/ 178 w 335"/>
                    <a:gd name="T37" fmla="*/ 292 h 328"/>
                    <a:gd name="T38" fmla="*/ 169 w 335"/>
                    <a:gd name="T39" fmla="*/ 299 h 328"/>
                    <a:gd name="T40" fmla="*/ 176 w 335"/>
                    <a:gd name="T41" fmla="*/ 309 h 328"/>
                    <a:gd name="T42" fmla="*/ 161 w 335"/>
                    <a:gd name="T43" fmla="*/ 320 h 328"/>
                    <a:gd name="T44" fmla="*/ 148 w 335"/>
                    <a:gd name="T45" fmla="*/ 302 h 328"/>
                    <a:gd name="T46" fmla="*/ 119 w 335"/>
                    <a:gd name="T47" fmla="*/ 328 h 328"/>
                    <a:gd name="T48" fmla="*/ 80 w 335"/>
                    <a:gd name="T49" fmla="*/ 324 h 328"/>
                    <a:gd name="T50" fmla="*/ 89 w 335"/>
                    <a:gd name="T51" fmla="*/ 302 h 328"/>
                    <a:gd name="T52" fmla="*/ 78 w 335"/>
                    <a:gd name="T53" fmla="*/ 302 h 328"/>
                    <a:gd name="T54" fmla="*/ 65 w 335"/>
                    <a:gd name="T55" fmla="*/ 312 h 328"/>
                    <a:gd name="T56" fmla="*/ 50 w 335"/>
                    <a:gd name="T57" fmla="*/ 288 h 328"/>
                    <a:gd name="T58" fmla="*/ 38 w 335"/>
                    <a:gd name="T59" fmla="*/ 280 h 328"/>
                    <a:gd name="T60" fmla="*/ 40 w 335"/>
                    <a:gd name="T61" fmla="*/ 263 h 328"/>
                    <a:gd name="T62" fmla="*/ 37 w 335"/>
                    <a:gd name="T63" fmla="*/ 259 h 328"/>
                    <a:gd name="T64" fmla="*/ 16 w 335"/>
                    <a:gd name="T65" fmla="*/ 268 h 328"/>
                    <a:gd name="T66" fmla="*/ 0 w 335"/>
                    <a:gd name="T67" fmla="*/ 216 h 328"/>
                    <a:gd name="T68" fmla="*/ 25 w 335"/>
                    <a:gd name="T69" fmla="*/ 186 h 328"/>
                    <a:gd name="T70" fmla="*/ 72 w 335"/>
                    <a:gd name="T71" fmla="*/ 131 h 328"/>
                    <a:gd name="T72" fmla="*/ 80 w 335"/>
                    <a:gd name="T73" fmla="*/ 107 h 328"/>
                    <a:gd name="T74" fmla="*/ 107 w 335"/>
                    <a:gd name="T75" fmla="*/ 90 h 328"/>
                    <a:gd name="T76" fmla="*/ 116 w 335"/>
                    <a:gd name="T77" fmla="*/ 70 h 328"/>
                    <a:gd name="T78" fmla="*/ 107 w 335"/>
                    <a:gd name="T79" fmla="*/ 22 h 328"/>
                    <a:gd name="T80" fmla="*/ 112 w 335"/>
                    <a:gd name="T81" fmla="*/ 17 h 328"/>
                    <a:gd name="T82" fmla="*/ 127 w 335"/>
                    <a:gd name="T83" fmla="*/ 5 h 328"/>
                    <a:gd name="T84" fmla="*/ 171 w 335"/>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 h="328">
                      <a:moveTo>
                        <a:pt x="171" y="0"/>
                      </a:moveTo>
                      <a:lnTo>
                        <a:pt x="210" y="33"/>
                      </a:lnTo>
                      <a:lnTo>
                        <a:pt x="290" y="11"/>
                      </a:lnTo>
                      <a:lnTo>
                        <a:pt x="309" y="25"/>
                      </a:lnTo>
                      <a:lnTo>
                        <a:pt x="311" y="50"/>
                      </a:lnTo>
                      <a:lnTo>
                        <a:pt x="324" y="63"/>
                      </a:lnTo>
                      <a:lnTo>
                        <a:pt x="330" y="81"/>
                      </a:lnTo>
                      <a:lnTo>
                        <a:pt x="320" y="127"/>
                      </a:lnTo>
                      <a:lnTo>
                        <a:pt x="335" y="136"/>
                      </a:lnTo>
                      <a:lnTo>
                        <a:pt x="335" y="173"/>
                      </a:lnTo>
                      <a:lnTo>
                        <a:pt x="322" y="179"/>
                      </a:lnTo>
                      <a:lnTo>
                        <a:pt x="295" y="179"/>
                      </a:lnTo>
                      <a:lnTo>
                        <a:pt x="256" y="213"/>
                      </a:lnTo>
                      <a:lnTo>
                        <a:pt x="246" y="223"/>
                      </a:lnTo>
                      <a:lnTo>
                        <a:pt x="262" y="255"/>
                      </a:lnTo>
                      <a:lnTo>
                        <a:pt x="261" y="278"/>
                      </a:lnTo>
                      <a:lnTo>
                        <a:pt x="210" y="285"/>
                      </a:lnTo>
                      <a:lnTo>
                        <a:pt x="195" y="300"/>
                      </a:lnTo>
                      <a:lnTo>
                        <a:pt x="178" y="292"/>
                      </a:lnTo>
                      <a:lnTo>
                        <a:pt x="169" y="299"/>
                      </a:lnTo>
                      <a:lnTo>
                        <a:pt x="176" y="309"/>
                      </a:lnTo>
                      <a:lnTo>
                        <a:pt x="161" y="320"/>
                      </a:lnTo>
                      <a:lnTo>
                        <a:pt x="148" y="302"/>
                      </a:lnTo>
                      <a:lnTo>
                        <a:pt x="119" y="328"/>
                      </a:lnTo>
                      <a:lnTo>
                        <a:pt x="80" y="324"/>
                      </a:lnTo>
                      <a:lnTo>
                        <a:pt x="89" y="302"/>
                      </a:lnTo>
                      <a:lnTo>
                        <a:pt x="78" y="302"/>
                      </a:lnTo>
                      <a:lnTo>
                        <a:pt x="65" y="312"/>
                      </a:lnTo>
                      <a:lnTo>
                        <a:pt x="50" y="288"/>
                      </a:lnTo>
                      <a:lnTo>
                        <a:pt x="38" y="280"/>
                      </a:lnTo>
                      <a:lnTo>
                        <a:pt x="40" y="263"/>
                      </a:lnTo>
                      <a:lnTo>
                        <a:pt x="37" y="259"/>
                      </a:lnTo>
                      <a:lnTo>
                        <a:pt x="16" y="268"/>
                      </a:lnTo>
                      <a:lnTo>
                        <a:pt x="0" y="216"/>
                      </a:lnTo>
                      <a:lnTo>
                        <a:pt x="25" y="186"/>
                      </a:lnTo>
                      <a:lnTo>
                        <a:pt x="72" y="131"/>
                      </a:lnTo>
                      <a:lnTo>
                        <a:pt x="80" y="107"/>
                      </a:lnTo>
                      <a:lnTo>
                        <a:pt x="107" y="90"/>
                      </a:lnTo>
                      <a:lnTo>
                        <a:pt x="116" y="70"/>
                      </a:lnTo>
                      <a:lnTo>
                        <a:pt x="107" y="22"/>
                      </a:lnTo>
                      <a:lnTo>
                        <a:pt x="112" y="17"/>
                      </a:lnTo>
                      <a:lnTo>
                        <a:pt x="127" y="5"/>
                      </a:lnTo>
                      <a:lnTo>
                        <a:pt x="17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69" name="Groupe 68">
                <a:extLst>
                  <a:ext uri="{FF2B5EF4-FFF2-40B4-BE49-F238E27FC236}">
                    <a16:creationId xmlns:a16="http://schemas.microsoft.com/office/drawing/2014/main" id="{6C395CF4-AB7E-4EEA-9B06-AD9054805226}"/>
                  </a:ext>
                </a:extLst>
              </p:cNvPr>
              <p:cNvGrpSpPr/>
              <p:nvPr/>
            </p:nvGrpSpPr>
            <p:grpSpPr>
              <a:xfrm>
                <a:off x="7298551" y="2634873"/>
                <a:ext cx="1276470" cy="1089021"/>
                <a:chOff x="5278438" y="4189413"/>
                <a:chExt cx="2801938" cy="2578032"/>
              </a:xfrm>
              <a:solidFill>
                <a:srgbClr val="55555F"/>
              </a:solidFill>
            </p:grpSpPr>
            <p:sp>
              <p:nvSpPr>
                <p:cNvPr id="161" name="Freeform 7">
                  <a:extLst>
                    <a:ext uri="{FF2B5EF4-FFF2-40B4-BE49-F238E27FC236}">
                      <a16:creationId xmlns:a16="http://schemas.microsoft.com/office/drawing/2014/main" id="{A6EDA401-2D65-4351-8CA3-BA385ECFD23A}"/>
                    </a:ext>
                  </a:extLst>
                </p:cNvPr>
                <p:cNvSpPr>
                  <a:spLocks/>
                </p:cNvSpPr>
                <p:nvPr/>
              </p:nvSpPr>
              <p:spPr bwMode="auto">
                <a:xfrm>
                  <a:off x="7645401" y="5699057"/>
                  <a:ext cx="434975" cy="792163"/>
                </a:xfrm>
                <a:custGeom>
                  <a:avLst/>
                  <a:gdLst>
                    <a:gd name="T0" fmla="*/ 208 w 274"/>
                    <a:gd name="T1" fmla="*/ 0 h 499"/>
                    <a:gd name="T2" fmla="*/ 237 w 274"/>
                    <a:gd name="T3" fmla="*/ 5 h 499"/>
                    <a:gd name="T4" fmla="*/ 233 w 274"/>
                    <a:gd name="T5" fmla="*/ 31 h 499"/>
                    <a:gd name="T6" fmla="*/ 252 w 274"/>
                    <a:gd name="T7" fmla="*/ 88 h 499"/>
                    <a:gd name="T8" fmla="*/ 237 w 274"/>
                    <a:gd name="T9" fmla="*/ 130 h 499"/>
                    <a:gd name="T10" fmla="*/ 248 w 274"/>
                    <a:gd name="T11" fmla="*/ 168 h 499"/>
                    <a:gd name="T12" fmla="*/ 262 w 274"/>
                    <a:gd name="T13" fmla="*/ 192 h 499"/>
                    <a:gd name="T14" fmla="*/ 274 w 274"/>
                    <a:gd name="T15" fmla="*/ 348 h 499"/>
                    <a:gd name="T16" fmla="*/ 231 w 274"/>
                    <a:gd name="T17" fmla="*/ 431 h 499"/>
                    <a:gd name="T18" fmla="*/ 228 w 274"/>
                    <a:gd name="T19" fmla="*/ 446 h 499"/>
                    <a:gd name="T20" fmla="*/ 219 w 274"/>
                    <a:gd name="T21" fmla="*/ 455 h 499"/>
                    <a:gd name="T22" fmla="*/ 227 w 274"/>
                    <a:gd name="T23" fmla="*/ 499 h 499"/>
                    <a:gd name="T24" fmla="*/ 190 w 274"/>
                    <a:gd name="T25" fmla="*/ 470 h 499"/>
                    <a:gd name="T26" fmla="*/ 125 w 274"/>
                    <a:gd name="T27" fmla="*/ 391 h 499"/>
                    <a:gd name="T28" fmla="*/ 117 w 274"/>
                    <a:gd name="T29" fmla="*/ 346 h 499"/>
                    <a:gd name="T30" fmla="*/ 95 w 274"/>
                    <a:gd name="T31" fmla="*/ 316 h 499"/>
                    <a:gd name="T32" fmla="*/ 71 w 274"/>
                    <a:gd name="T33" fmla="*/ 301 h 499"/>
                    <a:gd name="T34" fmla="*/ 45 w 274"/>
                    <a:gd name="T35" fmla="*/ 289 h 499"/>
                    <a:gd name="T36" fmla="*/ 0 w 274"/>
                    <a:gd name="T37" fmla="*/ 238 h 499"/>
                    <a:gd name="T38" fmla="*/ 2 w 274"/>
                    <a:gd name="T39" fmla="*/ 212 h 499"/>
                    <a:gd name="T40" fmla="*/ 15 w 274"/>
                    <a:gd name="T41" fmla="*/ 204 h 499"/>
                    <a:gd name="T42" fmla="*/ 10 w 274"/>
                    <a:gd name="T43" fmla="*/ 183 h 499"/>
                    <a:gd name="T44" fmla="*/ 25 w 274"/>
                    <a:gd name="T45" fmla="*/ 182 h 499"/>
                    <a:gd name="T46" fmla="*/ 35 w 274"/>
                    <a:gd name="T47" fmla="*/ 185 h 499"/>
                    <a:gd name="T48" fmla="*/ 48 w 274"/>
                    <a:gd name="T49" fmla="*/ 168 h 499"/>
                    <a:gd name="T50" fmla="*/ 78 w 274"/>
                    <a:gd name="T51" fmla="*/ 154 h 499"/>
                    <a:gd name="T52" fmla="*/ 95 w 274"/>
                    <a:gd name="T53" fmla="*/ 154 h 499"/>
                    <a:gd name="T54" fmla="*/ 119 w 274"/>
                    <a:gd name="T55" fmla="*/ 140 h 499"/>
                    <a:gd name="T56" fmla="*/ 119 w 274"/>
                    <a:gd name="T57" fmla="*/ 127 h 499"/>
                    <a:gd name="T58" fmla="*/ 153 w 274"/>
                    <a:gd name="T59" fmla="*/ 109 h 499"/>
                    <a:gd name="T60" fmla="*/ 184 w 274"/>
                    <a:gd name="T61" fmla="*/ 133 h 499"/>
                    <a:gd name="T62" fmla="*/ 198 w 274"/>
                    <a:gd name="T63" fmla="*/ 119 h 499"/>
                    <a:gd name="T64" fmla="*/ 196 w 274"/>
                    <a:gd name="T65" fmla="*/ 68 h 499"/>
                    <a:gd name="T66" fmla="*/ 202 w 274"/>
                    <a:gd name="T67" fmla="*/ 24 h 499"/>
                    <a:gd name="T68" fmla="*/ 193 w 274"/>
                    <a:gd name="T69" fmla="*/ 15 h 499"/>
                    <a:gd name="T70" fmla="*/ 199 w 274"/>
                    <a:gd name="T71" fmla="*/ 4 h 499"/>
                    <a:gd name="T72" fmla="*/ 208 w 274"/>
                    <a:gd name="T7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4" h="499">
                      <a:moveTo>
                        <a:pt x="208" y="0"/>
                      </a:moveTo>
                      <a:lnTo>
                        <a:pt x="237" y="5"/>
                      </a:lnTo>
                      <a:lnTo>
                        <a:pt x="233" y="31"/>
                      </a:lnTo>
                      <a:lnTo>
                        <a:pt x="252" y="88"/>
                      </a:lnTo>
                      <a:lnTo>
                        <a:pt x="237" y="130"/>
                      </a:lnTo>
                      <a:lnTo>
                        <a:pt x="248" y="168"/>
                      </a:lnTo>
                      <a:lnTo>
                        <a:pt x="262" y="192"/>
                      </a:lnTo>
                      <a:lnTo>
                        <a:pt x="274" y="348"/>
                      </a:lnTo>
                      <a:lnTo>
                        <a:pt x="231" y="431"/>
                      </a:lnTo>
                      <a:lnTo>
                        <a:pt x="228" y="446"/>
                      </a:lnTo>
                      <a:lnTo>
                        <a:pt x="219" y="455"/>
                      </a:lnTo>
                      <a:lnTo>
                        <a:pt x="227" y="499"/>
                      </a:lnTo>
                      <a:lnTo>
                        <a:pt x="190" y="470"/>
                      </a:lnTo>
                      <a:lnTo>
                        <a:pt x="125" y="391"/>
                      </a:lnTo>
                      <a:lnTo>
                        <a:pt x="117" y="346"/>
                      </a:lnTo>
                      <a:lnTo>
                        <a:pt x="95" y="316"/>
                      </a:lnTo>
                      <a:lnTo>
                        <a:pt x="71" y="301"/>
                      </a:lnTo>
                      <a:lnTo>
                        <a:pt x="45" y="289"/>
                      </a:lnTo>
                      <a:lnTo>
                        <a:pt x="0" y="238"/>
                      </a:lnTo>
                      <a:lnTo>
                        <a:pt x="2" y="212"/>
                      </a:lnTo>
                      <a:lnTo>
                        <a:pt x="15" y="204"/>
                      </a:lnTo>
                      <a:lnTo>
                        <a:pt x="10" y="183"/>
                      </a:lnTo>
                      <a:lnTo>
                        <a:pt x="25" y="182"/>
                      </a:lnTo>
                      <a:lnTo>
                        <a:pt x="35" y="185"/>
                      </a:lnTo>
                      <a:lnTo>
                        <a:pt x="48" y="168"/>
                      </a:lnTo>
                      <a:lnTo>
                        <a:pt x="78" y="154"/>
                      </a:lnTo>
                      <a:lnTo>
                        <a:pt x="95" y="154"/>
                      </a:lnTo>
                      <a:lnTo>
                        <a:pt x="119" y="140"/>
                      </a:lnTo>
                      <a:lnTo>
                        <a:pt x="119" y="127"/>
                      </a:lnTo>
                      <a:lnTo>
                        <a:pt x="153" y="109"/>
                      </a:lnTo>
                      <a:lnTo>
                        <a:pt x="184" y="133"/>
                      </a:lnTo>
                      <a:lnTo>
                        <a:pt x="198" y="119"/>
                      </a:lnTo>
                      <a:lnTo>
                        <a:pt x="196" y="68"/>
                      </a:lnTo>
                      <a:lnTo>
                        <a:pt x="202" y="24"/>
                      </a:lnTo>
                      <a:lnTo>
                        <a:pt x="193" y="15"/>
                      </a:lnTo>
                      <a:lnTo>
                        <a:pt x="199" y="4"/>
                      </a:lnTo>
                      <a:lnTo>
                        <a:pt x="20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2" name="Freeform 8">
                  <a:extLst>
                    <a:ext uri="{FF2B5EF4-FFF2-40B4-BE49-F238E27FC236}">
                      <a16:creationId xmlns:a16="http://schemas.microsoft.com/office/drawing/2014/main" id="{6105510F-448A-4559-9854-23C062161AF0}"/>
                    </a:ext>
                  </a:extLst>
                </p:cNvPr>
                <p:cNvSpPr>
                  <a:spLocks/>
                </p:cNvSpPr>
                <p:nvPr/>
              </p:nvSpPr>
              <p:spPr bwMode="auto">
                <a:xfrm>
                  <a:off x="7593014" y="6076882"/>
                  <a:ext cx="412750" cy="690563"/>
                </a:xfrm>
                <a:custGeom>
                  <a:avLst/>
                  <a:gdLst>
                    <a:gd name="T0" fmla="*/ 78 w 260"/>
                    <a:gd name="T1" fmla="*/ 51 h 435"/>
                    <a:gd name="T2" fmla="*/ 128 w 260"/>
                    <a:gd name="T3" fmla="*/ 78 h 435"/>
                    <a:gd name="T4" fmla="*/ 158 w 260"/>
                    <a:gd name="T5" fmla="*/ 153 h 435"/>
                    <a:gd name="T6" fmla="*/ 260 w 260"/>
                    <a:gd name="T7" fmla="*/ 261 h 435"/>
                    <a:gd name="T8" fmla="*/ 250 w 260"/>
                    <a:gd name="T9" fmla="*/ 303 h 435"/>
                    <a:gd name="T10" fmla="*/ 246 w 260"/>
                    <a:gd name="T11" fmla="*/ 330 h 435"/>
                    <a:gd name="T12" fmla="*/ 232 w 260"/>
                    <a:gd name="T13" fmla="*/ 338 h 435"/>
                    <a:gd name="T14" fmla="*/ 244 w 260"/>
                    <a:gd name="T15" fmla="*/ 341 h 435"/>
                    <a:gd name="T16" fmla="*/ 223 w 260"/>
                    <a:gd name="T17" fmla="*/ 372 h 435"/>
                    <a:gd name="T18" fmla="*/ 213 w 260"/>
                    <a:gd name="T19" fmla="*/ 409 h 435"/>
                    <a:gd name="T20" fmla="*/ 203 w 260"/>
                    <a:gd name="T21" fmla="*/ 435 h 435"/>
                    <a:gd name="T22" fmla="*/ 167 w 260"/>
                    <a:gd name="T23" fmla="*/ 421 h 435"/>
                    <a:gd name="T24" fmla="*/ 167 w 260"/>
                    <a:gd name="T25" fmla="*/ 401 h 435"/>
                    <a:gd name="T26" fmla="*/ 150 w 260"/>
                    <a:gd name="T27" fmla="*/ 395 h 435"/>
                    <a:gd name="T28" fmla="*/ 102 w 260"/>
                    <a:gd name="T29" fmla="*/ 376 h 435"/>
                    <a:gd name="T30" fmla="*/ 78 w 260"/>
                    <a:gd name="T31" fmla="*/ 360 h 435"/>
                    <a:gd name="T32" fmla="*/ 78 w 260"/>
                    <a:gd name="T33" fmla="*/ 332 h 435"/>
                    <a:gd name="T34" fmla="*/ 98 w 260"/>
                    <a:gd name="T35" fmla="*/ 308 h 435"/>
                    <a:gd name="T36" fmla="*/ 72 w 260"/>
                    <a:gd name="T37" fmla="*/ 292 h 435"/>
                    <a:gd name="T38" fmla="*/ 39 w 260"/>
                    <a:gd name="T39" fmla="*/ 288 h 435"/>
                    <a:gd name="T40" fmla="*/ 48 w 260"/>
                    <a:gd name="T41" fmla="*/ 273 h 435"/>
                    <a:gd name="T42" fmla="*/ 67 w 260"/>
                    <a:gd name="T43" fmla="*/ 257 h 435"/>
                    <a:gd name="T44" fmla="*/ 78 w 260"/>
                    <a:gd name="T45" fmla="*/ 213 h 435"/>
                    <a:gd name="T46" fmla="*/ 19 w 260"/>
                    <a:gd name="T47" fmla="*/ 216 h 435"/>
                    <a:gd name="T48" fmla="*/ 34 w 260"/>
                    <a:gd name="T49" fmla="*/ 178 h 435"/>
                    <a:gd name="T50" fmla="*/ 52 w 260"/>
                    <a:gd name="T51" fmla="*/ 153 h 435"/>
                    <a:gd name="T52" fmla="*/ 8 w 260"/>
                    <a:gd name="T53" fmla="*/ 122 h 435"/>
                    <a:gd name="T54" fmla="*/ 40 w 260"/>
                    <a:gd name="T55" fmla="*/ 65 h 435"/>
                    <a:gd name="T56" fmla="*/ 13 w 260"/>
                    <a:gd name="T57" fmla="*/ 49 h 435"/>
                    <a:gd name="T58" fmla="*/ 2 w 260"/>
                    <a:gd name="T59" fmla="*/ 34 h 435"/>
                    <a:gd name="T60" fmla="*/ 4 w 260"/>
                    <a:gd name="T61" fmla="*/ 9 h 435"/>
                    <a:gd name="T62" fmla="*/ 33 w 260"/>
                    <a:gd name="T6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435">
                      <a:moveTo>
                        <a:pt x="33" y="0"/>
                      </a:moveTo>
                      <a:lnTo>
                        <a:pt x="78" y="51"/>
                      </a:lnTo>
                      <a:lnTo>
                        <a:pt x="104" y="63"/>
                      </a:lnTo>
                      <a:lnTo>
                        <a:pt x="128" y="78"/>
                      </a:lnTo>
                      <a:lnTo>
                        <a:pt x="150" y="108"/>
                      </a:lnTo>
                      <a:lnTo>
                        <a:pt x="158" y="153"/>
                      </a:lnTo>
                      <a:lnTo>
                        <a:pt x="223" y="232"/>
                      </a:lnTo>
                      <a:lnTo>
                        <a:pt x="260" y="261"/>
                      </a:lnTo>
                      <a:lnTo>
                        <a:pt x="257" y="288"/>
                      </a:lnTo>
                      <a:lnTo>
                        <a:pt x="250" y="303"/>
                      </a:lnTo>
                      <a:lnTo>
                        <a:pt x="257" y="317"/>
                      </a:lnTo>
                      <a:lnTo>
                        <a:pt x="246" y="330"/>
                      </a:lnTo>
                      <a:lnTo>
                        <a:pt x="235" y="331"/>
                      </a:lnTo>
                      <a:lnTo>
                        <a:pt x="232" y="338"/>
                      </a:lnTo>
                      <a:lnTo>
                        <a:pt x="235" y="344"/>
                      </a:lnTo>
                      <a:lnTo>
                        <a:pt x="244" y="341"/>
                      </a:lnTo>
                      <a:lnTo>
                        <a:pt x="250" y="345"/>
                      </a:lnTo>
                      <a:lnTo>
                        <a:pt x="223" y="372"/>
                      </a:lnTo>
                      <a:lnTo>
                        <a:pt x="223" y="394"/>
                      </a:lnTo>
                      <a:lnTo>
                        <a:pt x="213" y="409"/>
                      </a:lnTo>
                      <a:lnTo>
                        <a:pt x="212" y="427"/>
                      </a:lnTo>
                      <a:lnTo>
                        <a:pt x="203" y="435"/>
                      </a:lnTo>
                      <a:lnTo>
                        <a:pt x="178" y="420"/>
                      </a:lnTo>
                      <a:lnTo>
                        <a:pt x="167" y="421"/>
                      </a:lnTo>
                      <a:lnTo>
                        <a:pt x="162" y="415"/>
                      </a:lnTo>
                      <a:lnTo>
                        <a:pt x="167" y="401"/>
                      </a:lnTo>
                      <a:lnTo>
                        <a:pt x="165" y="395"/>
                      </a:lnTo>
                      <a:lnTo>
                        <a:pt x="150" y="395"/>
                      </a:lnTo>
                      <a:lnTo>
                        <a:pt x="124" y="384"/>
                      </a:lnTo>
                      <a:lnTo>
                        <a:pt x="102" y="376"/>
                      </a:lnTo>
                      <a:lnTo>
                        <a:pt x="96" y="361"/>
                      </a:lnTo>
                      <a:lnTo>
                        <a:pt x="78" y="360"/>
                      </a:lnTo>
                      <a:lnTo>
                        <a:pt x="73" y="350"/>
                      </a:lnTo>
                      <a:lnTo>
                        <a:pt x="78" y="332"/>
                      </a:lnTo>
                      <a:lnTo>
                        <a:pt x="93" y="321"/>
                      </a:lnTo>
                      <a:lnTo>
                        <a:pt x="98" y="308"/>
                      </a:lnTo>
                      <a:lnTo>
                        <a:pt x="93" y="297"/>
                      </a:lnTo>
                      <a:lnTo>
                        <a:pt x="72" y="292"/>
                      </a:lnTo>
                      <a:lnTo>
                        <a:pt x="67" y="285"/>
                      </a:lnTo>
                      <a:lnTo>
                        <a:pt x="39" y="288"/>
                      </a:lnTo>
                      <a:lnTo>
                        <a:pt x="35" y="286"/>
                      </a:lnTo>
                      <a:lnTo>
                        <a:pt x="48" y="273"/>
                      </a:lnTo>
                      <a:lnTo>
                        <a:pt x="47" y="261"/>
                      </a:lnTo>
                      <a:lnTo>
                        <a:pt x="67" y="257"/>
                      </a:lnTo>
                      <a:lnTo>
                        <a:pt x="73" y="238"/>
                      </a:lnTo>
                      <a:lnTo>
                        <a:pt x="78" y="213"/>
                      </a:lnTo>
                      <a:lnTo>
                        <a:pt x="61" y="213"/>
                      </a:lnTo>
                      <a:lnTo>
                        <a:pt x="19" y="216"/>
                      </a:lnTo>
                      <a:lnTo>
                        <a:pt x="14" y="202"/>
                      </a:lnTo>
                      <a:lnTo>
                        <a:pt x="34" y="178"/>
                      </a:lnTo>
                      <a:lnTo>
                        <a:pt x="43" y="164"/>
                      </a:lnTo>
                      <a:lnTo>
                        <a:pt x="52" y="153"/>
                      </a:lnTo>
                      <a:lnTo>
                        <a:pt x="49" y="139"/>
                      </a:lnTo>
                      <a:lnTo>
                        <a:pt x="8" y="122"/>
                      </a:lnTo>
                      <a:lnTo>
                        <a:pt x="7" y="82"/>
                      </a:lnTo>
                      <a:lnTo>
                        <a:pt x="40" y="65"/>
                      </a:lnTo>
                      <a:lnTo>
                        <a:pt x="32" y="54"/>
                      </a:lnTo>
                      <a:lnTo>
                        <a:pt x="13" y="49"/>
                      </a:lnTo>
                      <a:lnTo>
                        <a:pt x="17" y="35"/>
                      </a:lnTo>
                      <a:lnTo>
                        <a:pt x="2" y="34"/>
                      </a:lnTo>
                      <a:lnTo>
                        <a:pt x="0" y="13"/>
                      </a:lnTo>
                      <a:lnTo>
                        <a:pt x="4" y="9"/>
                      </a:lnTo>
                      <a:lnTo>
                        <a:pt x="12" y="16"/>
                      </a:lnTo>
                      <a:lnTo>
                        <a:pt x="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3" name="Freeform 41">
                  <a:extLst>
                    <a:ext uri="{FF2B5EF4-FFF2-40B4-BE49-F238E27FC236}">
                      <a16:creationId xmlns:a16="http://schemas.microsoft.com/office/drawing/2014/main" id="{9609EBA5-7D7F-4A37-B0C5-18E319164B2A}"/>
                    </a:ext>
                  </a:extLst>
                </p:cNvPr>
                <p:cNvSpPr>
                  <a:spLocks/>
                </p:cNvSpPr>
                <p:nvPr/>
              </p:nvSpPr>
              <p:spPr bwMode="auto">
                <a:xfrm>
                  <a:off x="5332413" y="5764213"/>
                  <a:ext cx="668338" cy="371475"/>
                </a:xfrm>
                <a:custGeom>
                  <a:avLst/>
                  <a:gdLst>
                    <a:gd name="T0" fmla="*/ 324 w 421"/>
                    <a:gd name="T1" fmla="*/ 0 h 234"/>
                    <a:gd name="T2" fmla="*/ 347 w 421"/>
                    <a:gd name="T3" fmla="*/ 8 h 234"/>
                    <a:gd name="T4" fmla="*/ 373 w 421"/>
                    <a:gd name="T5" fmla="*/ 13 h 234"/>
                    <a:gd name="T6" fmla="*/ 371 w 421"/>
                    <a:gd name="T7" fmla="*/ 48 h 234"/>
                    <a:gd name="T8" fmla="*/ 376 w 421"/>
                    <a:gd name="T9" fmla="*/ 124 h 234"/>
                    <a:gd name="T10" fmla="*/ 395 w 421"/>
                    <a:gd name="T11" fmla="*/ 139 h 234"/>
                    <a:gd name="T12" fmla="*/ 404 w 421"/>
                    <a:gd name="T13" fmla="*/ 145 h 234"/>
                    <a:gd name="T14" fmla="*/ 416 w 421"/>
                    <a:gd name="T15" fmla="*/ 175 h 234"/>
                    <a:gd name="T16" fmla="*/ 421 w 421"/>
                    <a:gd name="T17" fmla="*/ 186 h 234"/>
                    <a:gd name="T18" fmla="*/ 415 w 421"/>
                    <a:gd name="T19" fmla="*/ 193 h 234"/>
                    <a:gd name="T20" fmla="*/ 400 w 421"/>
                    <a:gd name="T21" fmla="*/ 189 h 234"/>
                    <a:gd name="T22" fmla="*/ 374 w 421"/>
                    <a:gd name="T23" fmla="*/ 171 h 234"/>
                    <a:gd name="T24" fmla="*/ 330 w 421"/>
                    <a:gd name="T25" fmla="*/ 175 h 234"/>
                    <a:gd name="T26" fmla="*/ 270 w 421"/>
                    <a:gd name="T27" fmla="*/ 206 h 234"/>
                    <a:gd name="T28" fmla="*/ 235 w 421"/>
                    <a:gd name="T29" fmla="*/ 229 h 234"/>
                    <a:gd name="T30" fmla="*/ 169 w 421"/>
                    <a:gd name="T31" fmla="*/ 205 h 234"/>
                    <a:gd name="T32" fmla="*/ 129 w 421"/>
                    <a:gd name="T33" fmla="*/ 210 h 234"/>
                    <a:gd name="T34" fmla="*/ 99 w 421"/>
                    <a:gd name="T35" fmla="*/ 234 h 234"/>
                    <a:gd name="T36" fmla="*/ 78 w 421"/>
                    <a:gd name="T37" fmla="*/ 230 h 234"/>
                    <a:gd name="T38" fmla="*/ 53 w 421"/>
                    <a:gd name="T39" fmla="*/ 195 h 234"/>
                    <a:gd name="T40" fmla="*/ 6 w 421"/>
                    <a:gd name="T41" fmla="*/ 183 h 234"/>
                    <a:gd name="T42" fmla="*/ 0 w 421"/>
                    <a:gd name="T43" fmla="*/ 174 h 234"/>
                    <a:gd name="T44" fmla="*/ 0 w 421"/>
                    <a:gd name="T45" fmla="*/ 150 h 234"/>
                    <a:gd name="T46" fmla="*/ 30 w 421"/>
                    <a:gd name="T47" fmla="*/ 145 h 234"/>
                    <a:gd name="T48" fmla="*/ 67 w 421"/>
                    <a:gd name="T49" fmla="*/ 114 h 234"/>
                    <a:gd name="T50" fmla="*/ 93 w 421"/>
                    <a:gd name="T51" fmla="*/ 100 h 234"/>
                    <a:gd name="T52" fmla="*/ 116 w 421"/>
                    <a:gd name="T53" fmla="*/ 102 h 234"/>
                    <a:gd name="T54" fmla="*/ 137 w 421"/>
                    <a:gd name="T55" fmla="*/ 104 h 234"/>
                    <a:gd name="T56" fmla="*/ 161 w 421"/>
                    <a:gd name="T57" fmla="*/ 87 h 234"/>
                    <a:gd name="T58" fmla="*/ 168 w 421"/>
                    <a:gd name="T59" fmla="*/ 62 h 234"/>
                    <a:gd name="T60" fmla="*/ 163 w 421"/>
                    <a:gd name="T61" fmla="*/ 36 h 234"/>
                    <a:gd name="T62" fmla="*/ 176 w 421"/>
                    <a:gd name="T63" fmla="*/ 23 h 234"/>
                    <a:gd name="T64" fmla="*/ 263 w 421"/>
                    <a:gd name="T65" fmla="*/ 30 h 234"/>
                    <a:gd name="T66" fmla="*/ 276 w 421"/>
                    <a:gd name="T67" fmla="*/ 33 h 234"/>
                    <a:gd name="T68" fmla="*/ 285 w 421"/>
                    <a:gd name="T69" fmla="*/ 21 h 234"/>
                    <a:gd name="T70" fmla="*/ 306 w 421"/>
                    <a:gd name="T71" fmla="*/ 1 h 234"/>
                    <a:gd name="T72" fmla="*/ 324 w 421"/>
                    <a:gd name="T7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34">
                      <a:moveTo>
                        <a:pt x="324" y="0"/>
                      </a:moveTo>
                      <a:lnTo>
                        <a:pt x="347" y="8"/>
                      </a:lnTo>
                      <a:lnTo>
                        <a:pt x="373" y="13"/>
                      </a:lnTo>
                      <a:lnTo>
                        <a:pt x="371" y="48"/>
                      </a:lnTo>
                      <a:lnTo>
                        <a:pt x="376" y="124"/>
                      </a:lnTo>
                      <a:lnTo>
                        <a:pt x="395" y="139"/>
                      </a:lnTo>
                      <a:lnTo>
                        <a:pt x="404" y="145"/>
                      </a:lnTo>
                      <a:lnTo>
                        <a:pt x="416" y="175"/>
                      </a:lnTo>
                      <a:lnTo>
                        <a:pt x="421" y="186"/>
                      </a:lnTo>
                      <a:lnTo>
                        <a:pt x="415" y="193"/>
                      </a:lnTo>
                      <a:lnTo>
                        <a:pt x="400" y="189"/>
                      </a:lnTo>
                      <a:lnTo>
                        <a:pt x="374" y="171"/>
                      </a:lnTo>
                      <a:lnTo>
                        <a:pt x="330" y="175"/>
                      </a:lnTo>
                      <a:lnTo>
                        <a:pt x="270" y="206"/>
                      </a:lnTo>
                      <a:lnTo>
                        <a:pt x="235" y="229"/>
                      </a:lnTo>
                      <a:lnTo>
                        <a:pt x="169" y="205"/>
                      </a:lnTo>
                      <a:lnTo>
                        <a:pt x="129" y="210"/>
                      </a:lnTo>
                      <a:lnTo>
                        <a:pt x="99" y="234"/>
                      </a:lnTo>
                      <a:lnTo>
                        <a:pt x="78" y="230"/>
                      </a:lnTo>
                      <a:lnTo>
                        <a:pt x="53" y="195"/>
                      </a:lnTo>
                      <a:lnTo>
                        <a:pt x="6" y="183"/>
                      </a:lnTo>
                      <a:lnTo>
                        <a:pt x="0" y="174"/>
                      </a:lnTo>
                      <a:lnTo>
                        <a:pt x="0" y="150"/>
                      </a:lnTo>
                      <a:lnTo>
                        <a:pt x="30" y="145"/>
                      </a:lnTo>
                      <a:lnTo>
                        <a:pt x="67" y="114"/>
                      </a:lnTo>
                      <a:lnTo>
                        <a:pt x="93" y="100"/>
                      </a:lnTo>
                      <a:lnTo>
                        <a:pt x="116" y="102"/>
                      </a:lnTo>
                      <a:lnTo>
                        <a:pt x="137" y="104"/>
                      </a:lnTo>
                      <a:lnTo>
                        <a:pt x="161" y="87"/>
                      </a:lnTo>
                      <a:lnTo>
                        <a:pt x="168" y="62"/>
                      </a:lnTo>
                      <a:lnTo>
                        <a:pt x="163" y="36"/>
                      </a:lnTo>
                      <a:lnTo>
                        <a:pt x="176" y="23"/>
                      </a:lnTo>
                      <a:lnTo>
                        <a:pt x="263" y="30"/>
                      </a:lnTo>
                      <a:lnTo>
                        <a:pt x="276" y="33"/>
                      </a:lnTo>
                      <a:lnTo>
                        <a:pt x="285" y="21"/>
                      </a:lnTo>
                      <a:lnTo>
                        <a:pt x="306" y="1"/>
                      </a:lnTo>
                      <a:lnTo>
                        <a:pt x="3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4" name="Freeform 42">
                  <a:extLst>
                    <a:ext uri="{FF2B5EF4-FFF2-40B4-BE49-F238E27FC236}">
                      <a16:creationId xmlns:a16="http://schemas.microsoft.com/office/drawing/2014/main" id="{D0B0916D-7082-4DE1-84EB-2634CA6E635B}"/>
                    </a:ext>
                  </a:extLst>
                </p:cNvPr>
                <p:cNvSpPr>
                  <a:spLocks/>
                </p:cNvSpPr>
                <p:nvPr/>
              </p:nvSpPr>
              <p:spPr bwMode="auto">
                <a:xfrm>
                  <a:off x="5819776" y="4413251"/>
                  <a:ext cx="484188" cy="534988"/>
                </a:xfrm>
                <a:custGeom>
                  <a:avLst/>
                  <a:gdLst>
                    <a:gd name="T0" fmla="*/ 103 w 305"/>
                    <a:gd name="T1" fmla="*/ 0 h 337"/>
                    <a:gd name="T2" fmla="*/ 132 w 305"/>
                    <a:gd name="T3" fmla="*/ 65 h 337"/>
                    <a:gd name="T4" fmla="*/ 158 w 305"/>
                    <a:gd name="T5" fmla="*/ 45 h 337"/>
                    <a:gd name="T6" fmla="*/ 170 w 305"/>
                    <a:gd name="T7" fmla="*/ 28 h 337"/>
                    <a:gd name="T8" fmla="*/ 178 w 305"/>
                    <a:gd name="T9" fmla="*/ 27 h 337"/>
                    <a:gd name="T10" fmla="*/ 192 w 305"/>
                    <a:gd name="T11" fmla="*/ 30 h 337"/>
                    <a:gd name="T12" fmla="*/ 193 w 305"/>
                    <a:gd name="T13" fmla="*/ 38 h 337"/>
                    <a:gd name="T14" fmla="*/ 201 w 305"/>
                    <a:gd name="T15" fmla="*/ 42 h 337"/>
                    <a:gd name="T16" fmla="*/ 211 w 305"/>
                    <a:gd name="T17" fmla="*/ 38 h 337"/>
                    <a:gd name="T18" fmla="*/ 237 w 305"/>
                    <a:gd name="T19" fmla="*/ 65 h 337"/>
                    <a:gd name="T20" fmla="*/ 247 w 305"/>
                    <a:gd name="T21" fmla="*/ 86 h 337"/>
                    <a:gd name="T22" fmla="*/ 266 w 305"/>
                    <a:gd name="T23" fmla="*/ 151 h 337"/>
                    <a:gd name="T24" fmla="*/ 285 w 305"/>
                    <a:gd name="T25" fmla="*/ 151 h 337"/>
                    <a:gd name="T26" fmla="*/ 299 w 305"/>
                    <a:gd name="T27" fmla="*/ 195 h 337"/>
                    <a:gd name="T28" fmla="*/ 284 w 305"/>
                    <a:gd name="T29" fmla="*/ 216 h 337"/>
                    <a:gd name="T30" fmla="*/ 272 w 305"/>
                    <a:gd name="T31" fmla="*/ 228 h 337"/>
                    <a:gd name="T32" fmla="*/ 284 w 305"/>
                    <a:gd name="T33" fmla="*/ 244 h 337"/>
                    <a:gd name="T34" fmla="*/ 280 w 305"/>
                    <a:gd name="T35" fmla="*/ 254 h 337"/>
                    <a:gd name="T36" fmla="*/ 300 w 305"/>
                    <a:gd name="T37" fmla="*/ 274 h 337"/>
                    <a:gd name="T38" fmla="*/ 305 w 305"/>
                    <a:gd name="T39" fmla="*/ 297 h 337"/>
                    <a:gd name="T40" fmla="*/ 305 w 305"/>
                    <a:gd name="T41" fmla="*/ 312 h 337"/>
                    <a:gd name="T42" fmla="*/ 285 w 305"/>
                    <a:gd name="T43" fmla="*/ 317 h 337"/>
                    <a:gd name="T44" fmla="*/ 270 w 305"/>
                    <a:gd name="T45" fmla="*/ 332 h 337"/>
                    <a:gd name="T46" fmla="*/ 221 w 305"/>
                    <a:gd name="T47" fmla="*/ 313 h 337"/>
                    <a:gd name="T48" fmla="*/ 188 w 305"/>
                    <a:gd name="T49" fmla="*/ 334 h 337"/>
                    <a:gd name="T50" fmla="*/ 165 w 305"/>
                    <a:gd name="T51" fmla="*/ 337 h 337"/>
                    <a:gd name="T52" fmla="*/ 122 w 305"/>
                    <a:gd name="T53" fmla="*/ 317 h 337"/>
                    <a:gd name="T54" fmla="*/ 99 w 305"/>
                    <a:gd name="T55" fmla="*/ 314 h 337"/>
                    <a:gd name="T56" fmla="*/ 74 w 305"/>
                    <a:gd name="T57" fmla="*/ 312 h 337"/>
                    <a:gd name="T58" fmla="*/ 50 w 305"/>
                    <a:gd name="T59" fmla="*/ 288 h 337"/>
                    <a:gd name="T60" fmla="*/ 50 w 305"/>
                    <a:gd name="T61" fmla="*/ 270 h 337"/>
                    <a:gd name="T62" fmla="*/ 38 w 305"/>
                    <a:gd name="T63" fmla="*/ 243 h 337"/>
                    <a:gd name="T64" fmla="*/ 50 w 305"/>
                    <a:gd name="T65" fmla="*/ 231 h 337"/>
                    <a:gd name="T66" fmla="*/ 54 w 305"/>
                    <a:gd name="T67" fmla="*/ 216 h 337"/>
                    <a:gd name="T68" fmla="*/ 23 w 305"/>
                    <a:gd name="T69" fmla="*/ 186 h 337"/>
                    <a:gd name="T70" fmla="*/ 23 w 305"/>
                    <a:gd name="T71" fmla="*/ 160 h 337"/>
                    <a:gd name="T72" fmla="*/ 0 w 305"/>
                    <a:gd name="T73" fmla="*/ 135 h 337"/>
                    <a:gd name="T74" fmla="*/ 34 w 305"/>
                    <a:gd name="T75" fmla="*/ 32 h 337"/>
                    <a:gd name="T76" fmla="*/ 56 w 305"/>
                    <a:gd name="T77" fmla="*/ 47 h 337"/>
                    <a:gd name="T78" fmla="*/ 103 w 305"/>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5" h="337">
                      <a:moveTo>
                        <a:pt x="103" y="0"/>
                      </a:moveTo>
                      <a:lnTo>
                        <a:pt x="132" y="65"/>
                      </a:lnTo>
                      <a:lnTo>
                        <a:pt x="158" y="45"/>
                      </a:lnTo>
                      <a:lnTo>
                        <a:pt x="170" y="28"/>
                      </a:lnTo>
                      <a:lnTo>
                        <a:pt x="178" y="27"/>
                      </a:lnTo>
                      <a:lnTo>
                        <a:pt x="192" y="30"/>
                      </a:lnTo>
                      <a:lnTo>
                        <a:pt x="193" y="38"/>
                      </a:lnTo>
                      <a:lnTo>
                        <a:pt x="201" y="42"/>
                      </a:lnTo>
                      <a:lnTo>
                        <a:pt x="211" y="38"/>
                      </a:lnTo>
                      <a:lnTo>
                        <a:pt x="237" y="65"/>
                      </a:lnTo>
                      <a:lnTo>
                        <a:pt x="247" y="86"/>
                      </a:lnTo>
                      <a:lnTo>
                        <a:pt x="266" y="151"/>
                      </a:lnTo>
                      <a:lnTo>
                        <a:pt x="285" y="151"/>
                      </a:lnTo>
                      <a:lnTo>
                        <a:pt x="299" y="195"/>
                      </a:lnTo>
                      <a:lnTo>
                        <a:pt x="284" y="216"/>
                      </a:lnTo>
                      <a:lnTo>
                        <a:pt x="272" y="228"/>
                      </a:lnTo>
                      <a:lnTo>
                        <a:pt x="284" y="244"/>
                      </a:lnTo>
                      <a:lnTo>
                        <a:pt x="280" y="254"/>
                      </a:lnTo>
                      <a:lnTo>
                        <a:pt x="300" y="274"/>
                      </a:lnTo>
                      <a:lnTo>
                        <a:pt x="305" y="297"/>
                      </a:lnTo>
                      <a:lnTo>
                        <a:pt x="305" y="312"/>
                      </a:lnTo>
                      <a:lnTo>
                        <a:pt x="285" y="317"/>
                      </a:lnTo>
                      <a:lnTo>
                        <a:pt x="270" y="332"/>
                      </a:lnTo>
                      <a:lnTo>
                        <a:pt x="221" y="313"/>
                      </a:lnTo>
                      <a:lnTo>
                        <a:pt x="188" y="334"/>
                      </a:lnTo>
                      <a:lnTo>
                        <a:pt x="165" y="337"/>
                      </a:lnTo>
                      <a:lnTo>
                        <a:pt x="122" y="317"/>
                      </a:lnTo>
                      <a:lnTo>
                        <a:pt x="99" y="314"/>
                      </a:lnTo>
                      <a:lnTo>
                        <a:pt x="74" y="312"/>
                      </a:lnTo>
                      <a:lnTo>
                        <a:pt x="50" y="288"/>
                      </a:lnTo>
                      <a:lnTo>
                        <a:pt x="50" y="270"/>
                      </a:lnTo>
                      <a:lnTo>
                        <a:pt x="38" y="243"/>
                      </a:lnTo>
                      <a:lnTo>
                        <a:pt x="50" y="231"/>
                      </a:lnTo>
                      <a:lnTo>
                        <a:pt x="54" y="216"/>
                      </a:lnTo>
                      <a:lnTo>
                        <a:pt x="23" y="186"/>
                      </a:lnTo>
                      <a:lnTo>
                        <a:pt x="23" y="160"/>
                      </a:lnTo>
                      <a:lnTo>
                        <a:pt x="0" y="135"/>
                      </a:lnTo>
                      <a:lnTo>
                        <a:pt x="34" y="32"/>
                      </a:lnTo>
                      <a:lnTo>
                        <a:pt x="56" y="47"/>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5" name="Freeform 43">
                  <a:extLst>
                    <a:ext uri="{FF2B5EF4-FFF2-40B4-BE49-F238E27FC236}">
                      <a16:creationId xmlns:a16="http://schemas.microsoft.com/office/drawing/2014/main" id="{04D173C3-22E8-48A2-B941-997F7F5EE80E}"/>
                    </a:ext>
                  </a:extLst>
                </p:cNvPr>
                <p:cNvSpPr>
                  <a:spLocks/>
                </p:cNvSpPr>
                <p:nvPr/>
              </p:nvSpPr>
              <p:spPr bwMode="auto">
                <a:xfrm>
                  <a:off x="5676901" y="5049838"/>
                  <a:ext cx="758825" cy="487363"/>
                </a:xfrm>
                <a:custGeom>
                  <a:avLst/>
                  <a:gdLst>
                    <a:gd name="T0" fmla="*/ 356 w 478"/>
                    <a:gd name="T1" fmla="*/ 0 h 307"/>
                    <a:gd name="T2" fmla="*/ 376 w 478"/>
                    <a:gd name="T3" fmla="*/ 31 h 307"/>
                    <a:gd name="T4" fmla="*/ 453 w 478"/>
                    <a:gd name="T5" fmla="*/ 87 h 307"/>
                    <a:gd name="T6" fmla="*/ 478 w 478"/>
                    <a:gd name="T7" fmla="*/ 115 h 307"/>
                    <a:gd name="T8" fmla="*/ 473 w 478"/>
                    <a:gd name="T9" fmla="*/ 130 h 307"/>
                    <a:gd name="T10" fmla="*/ 446 w 478"/>
                    <a:gd name="T11" fmla="*/ 154 h 307"/>
                    <a:gd name="T12" fmla="*/ 403 w 478"/>
                    <a:gd name="T13" fmla="*/ 166 h 307"/>
                    <a:gd name="T14" fmla="*/ 319 w 478"/>
                    <a:gd name="T15" fmla="*/ 229 h 307"/>
                    <a:gd name="T16" fmla="*/ 282 w 478"/>
                    <a:gd name="T17" fmla="*/ 278 h 307"/>
                    <a:gd name="T18" fmla="*/ 221 w 478"/>
                    <a:gd name="T19" fmla="*/ 295 h 307"/>
                    <a:gd name="T20" fmla="*/ 208 w 478"/>
                    <a:gd name="T21" fmla="*/ 307 h 307"/>
                    <a:gd name="T22" fmla="*/ 168 w 478"/>
                    <a:gd name="T23" fmla="*/ 285 h 307"/>
                    <a:gd name="T24" fmla="*/ 129 w 478"/>
                    <a:gd name="T25" fmla="*/ 282 h 307"/>
                    <a:gd name="T26" fmla="*/ 107 w 478"/>
                    <a:gd name="T27" fmla="*/ 274 h 307"/>
                    <a:gd name="T28" fmla="*/ 104 w 478"/>
                    <a:gd name="T29" fmla="*/ 258 h 307"/>
                    <a:gd name="T30" fmla="*/ 97 w 478"/>
                    <a:gd name="T31" fmla="*/ 245 h 307"/>
                    <a:gd name="T32" fmla="*/ 90 w 478"/>
                    <a:gd name="T33" fmla="*/ 249 h 307"/>
                    <a:gd name="T34" fmla="*/ 89 w 478"/>
                    <a:gd name="T35" fmla="*/ 258 h 307"/>
                    <a:gd name="T36" fmla="*/ 74 w 478"/>
                    <a:gd name="T37" fmla="*/ 285 h 307"/>
                    <a:gd name="T38" fmla="*/ 29 w 478"/>
                    <a:gd name="T39" fmla="*/ 299 h 307"/>
                    <a:gd name="T40" fmla="*/ 0 w 478"/>
                    <a:gd name="T41" fmla="*/ 273 h 307"/>
                    <a:gd name="T42" fmla="*/ 3 w 478"/>
                    <a:gd name="T43" fmla="*/ 243 h 307"/>
                    <a:gd name="T44" fmla="*/ 23 w 478"/>
                    <a:gd name="T45" fmla="*/ 226 h 307"/>
                    <a:gd name="T46" fmla="*/ 29 w 478"/>
                    <a:gd name="T47" fmla="*/ 214 h 307"/>
                    <a:gd name="T48" fmla="*/ 3 w 478"/>
                    <a:gd name="T49" fmla="*/ 173 h 307"/>
                    <a:gd name="T50" fmla="*/ 14 w 478"/>
                    <a:gd name="T51" fmla="*/ 161 h 307"/>
                    <a:gd name="T52" fmla="*/ 55 w 478"/>
                    <a:gd name="T53" fmla="*/ 154 h 307"/>
                    <a:gd name="T54" fmla="*/ 82 w 478"/>
                    <a:gd name="T55" fmla="*/ 135 h 307"/>
                    <a:gd name="T56" fmla="*/ 100 w 478"/>
                    <a:gd name="T57" fmla="*/ 126 h 307"/>
                    <a:gd name="T58" fmla="*/ 125 w 478"/>
                    <a:gd name="T59" fmla="*/ 116 h 307"/>
                    <a:gd name="T60" fmla="*/ 137 w 478"/>
                    <a:gd name="T61" fmla="*/ 66 h 307"/>
                    <a:gd name="T62" fmla="*/ 172 w 478"/>
                    <a:gd name="T63" fmla="*/ 69 h 307"/>
                    <a:gd name="T64" fmla="*/ 187 w 478"/>
                    <a:gd name="T65" fmla="*/ 55 h 307"/>
                    <a:gd name="T66" fmla="*/ 227 w 478"/>
                    <a:gd name="T67" fmla="*/ 26 h 307"/>
                    <a:gd name="T68" fmla="*/ 243 w 478"/>
                    <a:gd name="T69" fmla="*/ 28 h 307"/>
                    <a:gd name="T70" fmla="*/ 252 w 478"/>
                    <a:gd name="T71" fmla="*/ 46 h 307"/>
                    <a:gd name="T72" fmla="*/ 276 w 478"/>
                    <a:gd name="T73" fmla="*/ 41 h 307"/>
                    <a:gd name="T74" fmla="*/ 298 w 478"/>
                    <a:gd name="T75" fmla="*/ 31 h 307"/>
                    <a:gd name="T76" fmla="*/ 310 w 478"/>
                    <a:gd name="T77" fmla="*/ 28 h 307"/>
                    <a:gd name="T78" fmla="*/ 322 w 478"/>
                    <a:gd name="T79" fmla="*/ 11 h 307"/>
                    <a:gd name="T80" fmla="*/ 356 w 478"/>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307">
                      <a:moveTo>
                        <a:pt x="356" y="0"/>
                      </a:moveTo>
                      <a:lnTo>
                        <a:pt x="376" y="31"/>
                      </a:lnTo>
                      <a:lnTo>
                        <a:pt x="453" y="87"/>
                      </a:lnTo>
                      <a:lnTo>
                        <a:pt x="478" y="115"/>
                      </a:lnTo>
                      <a:lnTo>
                        <a:pt x="473" y="130"/>
                      </a:lnTo>
                      <a:lnTo>
                        <a:pt x="446" y="154"/>
                      </a:lnTo>
                      <a:lnTo>
                        <a:pt x="403" y="166"/>
                      </a:lnTo>
                      <a:lnTo>
                        <a:pt x="319" y="229"/>
                      </a:lnTo>
                      <a:lnTo>
                        <a:pt x="282" y="278"/>
                      </a:lnTo>
                      <a:lnTo>
                        <a:pt x="221" y="295"/>
                      </a:lnTo>
                      <a:lnTo>
                        <a:pt x="208" y="307"/>
                      </a:lnTo>
                      <a:lnTo>
                        <a:pt x="168" y="285"/>
                      </a:lnTo>
                      <a:lnTo>
                        <a:pt x="129" y="282"/>
                      </a:lnTo>
                      <a:lnTo>
                        <a:pt x="107" y="274"/>
                      </a:lnTo>
                      <a:lnTo>
                        <a:pt x="104" y="258"/>
                      </a:lnTo>
                      <a:lnTo>
                        <a:pt x="97" y="245"/>
                      </a:lnTo>
                      <a:lnTo>
                        <a:pt x="90" y="249"/>
                      </a:lnTo>
                      <a:lnTo>
                        <a:pt x="89" y="258"/>
                      </a:lnTo>
                      <a:lnTo>
                        <a:pt x="74" y="285"/>
                      </a:lnTo>
                      <a:lnTo>
                        <a:pt x="29" y="299"/>
                      </a:lnTo>
                      <a:lnTo>
                        <a:pt x="0" y="273"/>
                      </a:lnTo>
                      <a:lnTo>
                        <a:pt x="3" y="243"/>
                      </a:lnTo>
                      <a:lnTo>
                        <a:pt x="23" y="226"/>
                      </a:lnTo>
                      <a:lnTo>
                        <a:pt x="29" y="214"/>
                      </a:lnTo>
                      <a:lnTo>
                        <a:pt x="3" y="173"/>
                      </a:lnTo>
                      <a:lnTo>
                        <a:pt x="14" y="161"/>
                      </a:lnTo>
                      <a:lnTo>
                        <a:pt x="55" y="154"/>
                      </a:lnTo>
                      <a:lnTo>
                        <a:pt x="82" y="135"/>
                      </a:lnTo>
                      <a:lnTo>
                        <a:pt x="100" y="126"/>
                      </a:lnTo>
                      <a:lnTo>
                        <a:pt x="125" y="116"/>
                      </a:lnTo>
                      <a:lnTo>
                        <a:pt x="137" y="66"/>
                      </a:lnTo>
                      <a:lnTo>
                        <a:pt x="172" y="69"/>
                      </a:lnTo>
                      <a:lnTo>
                        <a:pt x="187" y="55"/>
                      </a:lnTo>
                      <a:lnTo>
                        <a:pt x="227" y="26"/>
                      </a:lnTo>
                      <a:lnTo>
                        <a:pt x="243" y="28"/>
                      </a:lnTo>
                      <a:lnTo>
                        <a:pt x="252" y="46"/>
                      </a:lnTo>
                      <a:lnTo>
                        <a:pt x="276" y="41"/>
                      </a:lnTo>
                      <a:lnTo>
                        <a:pt x="298" y="31"/>
                      </a:lnTo>
                      <a:lnTo>
                        <a:pt x="310" y="28"/>
                      </a:lnTo>
                      <a:lnTo>
                        <a:pt x="322" y="11"/>
                      </a:lnTo>
                      <a:lnTo>
                        <a:pt x="3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6" name="Freeform 44">
                  <a:extLst>
                    <a:ext uri="{FF2B5EF4-FFF2-40B4-BE49-F238E27FC236}">
                      <a16:creationId xmlns:a16="http://schemas.microsoft.com/office/drawing/2014/main" id="{37E25F7C-0A08-462F-9CB2-E2F4B00356DA}"/>
                    </a:ext>
                  </a:extLst>
                </p:cNvPr>
                <p:cNvSpPr>
                  <a:spLocks/>
                </p:cNvSpPr>
                <p:nvPr/>
              </p:nvSpPr>
              <p:spPr bwMode="auto">
                <a:xfrm>
                  <a:off x="5984876" y="4722813"/>
                  <a:ext cx="714375" cy="609600"/>
                </a:xfrm>
                <a:custGeom>
                  <a:avLst/>
                  <a:gdLst>
                    <a:gd name="T0" fmla="*/ 195 w 450"/>
                    <a:gd name="T1" fmla="*/ 0 h 384"/>
                    <a:gd name="T2" fmla="*/ 217 w 450"/>
                    <a:gd name="T3" fmla="*/ 9 h 384"/>
                    <a:gd name="T4" fmla="*/ 222 w 450"/>
                    <a:gd name="T5" fmla="*/ 51 h 384"/>
                    <a:gd name="T6" fmla="*/ 244 w 450"/>
                    <a:gd name="T7" fmla="*/ 44 h 384"/>
                    <a:gd name="T8" fmla="*/ 257 w 450"/>
                    <a:gd name="T9" fmla="*/ 56 h 384"/>
                    <a:gd name="T10" fmla="*/ 270 w 450"/>
                    <a:gd name="T11" fmla="*/ 75 h 384"/>
                    <a:gd name="T12" fmla="*/ 277 w 450"/>
                    <a:gd name="T13" fmla="*/ 75 h 384"/>
                    <a:gd name="T14" fmla="*/ 279 w 450"/>
                    <a:gd name="T15" fmla="*/ 61 h 384"/>
                    <a:gd name="T16" fmla="*/ 284 w 450"/>
                    <a:gd name="T17" fmla="*/ 49 h 384"/>
                    <a:gd name="T18" fmla="*/ 299 w 450"/>
                    <a:gd name="T19" fmla="*/ 45 h 384"/>
                    <a:gd name="T20" fmla="*/ 323 w 450"/>
                    <a:gd name="T21" fmla="*/ 56 h 384"/>
                    <a:gd name="T22" fmla="*/ 341 w 450"/>
                    <a:gd name="T23" fmla="*/ 36 h 384"/>
                    <a:gd name="T24" fmla="*/ 374 w 450"/>
                    <a:gd name="T25" fmla="*/ 53 h 384"/>
                    <a:gd name="T26" fmla="*/ 383 w 450"/>
                    <a:gd name="T27" fmla="*/ 63 h 384"/>
                    <a:gd name="T28" fmla="*/ 409 w 450"/>
                    <a:gd name="T29" fmla="*/ 92 h 384"/>
                    <a:gd name="T30" fmla="*/ 408 w 450"/>
                    <a:gd name="T31" fmla="*/ 122 h 384"/>
                    <a:gd name="T32" fmla="*/ 414 w 450"/>
                    <a:gd name="T33" fmla="*/ 137 h 384"/>
                    <a:gd name="T34" fmla="*/ 429 w 450"/>
                    <a:gd name="T35" fmla="*/ 132 h 384"/>
                    <a:gd name="T36" fmla="*/ 440 w 450"/>
                    <a:gd name="T37" fmla="*/ 142 h 384"/>
                    <a:gd name="T38" fmla="*/ 450 w 450"/>
                    <a:gd name="T39" fmla="*/ 174 h 384"/>
                    <a:gd name="T40" fmla="*/ 432 w 450"/>
                    <a:gd name="T41" fmla="*/ 198 h 384"/>
                    <a:gd name="T42" fmla="*/ 403 w 450"/>
                    <a:gd name="T43" fmla="*/ 222 h 384"/>
                    <a:gd name="T44" fmla="*/ 403 w 450"/>
                    <a:gd name="T45" fmla="*/ 276 h 384"/>
                    <a:gd name="T46" fmla="*/ 387 w 450"/>
                    <a:gd name="T47" fmla="*/ 292 h 384"/>
                    <a:gd name="T48" fmla="*/ 354 w 450"/>
                    <a:gd name="T49" fmla="*/ 308 h 384"/>
                    <a:gd name="T50" fmla="*/ 343 w 450"/>
                    <a:gd name="T51" fmla="*/ 322 h 384"/>
                    <a:gd name="T52" fmla="*/ 346 w 450"/>
                    <a:gd name="T53" fmla="*/ 330 h 384"/>
                    <a:gd name="T54" fmla="*/ 354 w 450"/>
                    <a:gd name="T55" fmla="*/ 328 h 384"/>
                    <a:gd name="T56" fmla="*/ 359 w 450"/>
                    <a:gd name="T57" fmla="*/ 333 h 384"/>
                    <a:gd name="T58" fmla="*/ 314 w 450"/>
                    <a:gd name="T59" fmla="*/ 372 h 384"/>
                    <a:gd name="T60" fmla="*/ 293 w 450"/>
                    <a:gd name="T61" fmla="*/ 384 h 384"/>
                    <a:gd name="T62" fmla="*/ 267 w 450"/>
                    <a:gd name="T63" fmla="*/ 371 h 384"/>
                    <a:gd name="T64" fmla="*/ 252 w 450"/>
                    <a:gd name="T65" fmla="*/ 360 h 384"/>
                    <a:gd name="T66" fmla="*/ 279 w 450"/>
                    <a:gd name="T67" fmla="*/ 336 h 384"/>
                    <a:gd name="T68" fmla="*/ 284 w 450"/>
                    <a:gd name="T69" fmla="*/ 321 h 384"/>
                    <a:gd name="T70" fmla="*/ 259 w 450"/>
                    <a:gd name="T71" fmla="*/ 293 h 384"/>
                    <a:gd name="T72" fmla="*/ 182 w 450"/>
                    <a:gd name="T73" fmla="*/ 237 h 384"/>
                    <a:gd name="T74" fmla="*/ 162 w 450"/>
                    <a:gd name="T75" fmla="*/ 206 h 384"/>
                    <a:gd name="T76" fmla="*/ 128 w 450"/>
                    <a:gd name="T77" fmla="*/ 217 h 384"/>
                    <a:gd name="T78" fmla="*/ 116 w 450"/>
                    <a:gd name="T79" fmla="*/ 234 h 384"/>
                    <a:gd name="T80" fmla="*/ 104 w 450"/>
                    <a:gd name="T81" fmla="*/ 237 h 384"/>
                    <a:gd name="T82" fmla="*/ 82 w 450"/>
                    <a:gd name="T83" fmla="*/ 247 h 384"/>
                    <a:gd name="T84" fmla="*/ 58 w 450"/>
                    <a:gd name="T85" fmla="*/ 252 h 384"/>
                    <a:gd name="T86" fmla="*/ 49 w 450"/>
                    <a:gd name="T87" fmla="*/ 234 h 384"/>
                    <a:gd name="T88" fmla="*/ 33 w 450"/>
                    <a:gd name="T89" fmla="*/ 232 h 384"/>
                    <a:gd name="T90" fmla="*/ 46 w 450"/>
                    <a:gd name="T91" fmla="*/ 206 h 384"/>
                    <a:gd name="T92" fmla="*/ 28 w 450"/>
                    <a:gd name="T93" fmla="*/ 186 h 384"/>
                    <a:gd name="T94" fmla="*/ 0 w 450"/>
                    <a:gd name="T95" fmla="*/ 161 h 384"/>
                    <a:gd name="T96" fmla="*/ 18 w 450"/>
                    <a:gd name="T97" fmla="*/ 122 h 384"/>
                    <a:gd name="T98" fmla="*/ 61 w 450"/>
                    <a:gd name="T99" fmla="*/ 142 h 384"/>
                    <a:gd name="T100" fmla="*/ 84 w 450"/>
                    <a:gd name="T101" fmla="*/ 139 h 384"/>
                    <a:gd name="T102" fmla="*/ 117 w 450"/>
                    <a:gd name="T103" fmla="*/ 118 h 384"/>
                    <a:gd name="T104" fmla="*/ 166 w 450"/>
                    <a:gd name="T105" fmla="*/ 137 h 384"/>
                    <a:gd name="T106" fmla="*/ 181 w 450"/>
                    <a:gd name="T107" fmla="*/ 122 h 384"/>
                    <a:gd name="T108" fmla="*/ 201 w 450"/>
                    <a:gd name="T109" fmla="*/ 117 h 384"/>
                    <a:gd name="T110" fmla="*/ 201 w 450"/>
                    <a:gd name="T111" fmla="*/ 102 h 384"/>
                    <a:gd name="T112" fmla="*/ 196 w 450"/>
                    <a:gd name="T113" fmla="*/ 79 h 384"/>
                    <a:gd name="T114" fmla="*/ 176 w 450"/>
                    <a:gd name="T115" fmla="*/ 59 h 384"/>
                    <a:gd name="T116" fmla="*/ 180 w 450"/>
                    <a:gd name="T117" fmla="*/ 49 h 384"/>
                    <a:gd name="T118" fmla="*/ 168 w 450"/>
                    <a:gd name="T119" fmla="*/ 33 h 384"/>
                    <a:gd name="T120" fmla="*/ 180 w 450"/>
                    <a:gd name="T121" fmla="*/ 21 h 384"/>
                    <a:gd name="T122" fmla="*/ 195 w 450"/>
                    <a:gd name="T1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384">
                      <a:moveTo>
                        <a:pt x="195" y="0"/>
                      </a:moveTo>
                      <a:lnTo>
                        <a:pt x="217" y="9"/>
                      </a:lnTo>
                      <a:lnTo>
                        <a:pt x="222" y="51"/>
                      </a:lnTo>
                      <a:lnTo>
                        <a:pt x="244" y="44"/>
                      </a:lnTo>
                      <a:lnTo>
                        <a:pt x="257" y="56"/>
                      </a:lnTo>
                      <a:lnTo>
                        <a:pt x="270" y="75"/>
                      </a:lnTo>
                      <a:lnTo>
                        <a:pt x="277" y="75"/>
                      </a:lnTo>
                      <a:lnTo>
                        <a:pt x="279" y="61"/>
                      </a:lnTo>
                      <a:lnTo>
                        <a:pt x="284" y="49"/>
                      </a:lnTo>
                      <a:lnTo>
                        <a:pt x="299" y="45"/>
                      </a:lnTo>
                      <a:lnTo>
                        <a:pt x="323" y="56"/>
                      </a:lnTo>
                      <a:lnTo>
                        <a:pt x="341" y="36"/>
                      </a:lnTo>
                      <a:lnTo>
                        <a:pt x="374" y="53"/>
                      </a:lnTo>
                      <a:lnTo>
                        <a:pt x="383" y="63"/>
                      </a:lnTo>
                      <a:lnTo>
                        <a:pt x="409" y="92"/>
                      </a:lnTo>
                      <a:lnTo>
                        <a:pt x="408" y="122"/>
                      </a:lnTo>
                      <a:lnTo>
                        <a:pt x="414" y="137"/>
                      </a:lnTo>
                      <a:lnTo>
                        <a:pt x="429" y="132"/>
                      </a:lnTo>
                      <a:lnTo>
                        <a:pt x="440" y="142"/>
                      </a:lnTo>
                      <a:lnTo>
                        <a:pt x="450" y="174"/>
                      </a:lnTo>
                      <a:lnTo>
                        <a:pt x="432" y="198"/>
                      </a:lnTo>
                      <a:lnTo>
                        <a:pt x="403" y="222"/>
                      </a:lnTo>
                      <a:lnTo>
                        <a:pt x="403" y="276"/>
                      </a:lnTo>
                      <a:lnTo>
                        <a:pt x="387" y="292"/>
                      </a:lnTo>
                      <a:lnTo>
                        <a:pt x="354" y="308"/>
                      </a:lnTo>
                      <a:lnTo>
                        <a:pt x="343" y="322"/>
                      </a:lnTo>
                      <a:lnTo>
                        <a:pt x="346" y="330"/>
                      </a:lnTo>
                      <a:lnTo>
                        <a:pt x="354" y="328"/>
                      </a:lnTo>
                      <a:lnTo>
                        <a:pt x="359" y="333"/>
                      </a:lnTo>
                      <a:lnTo>
                        <a:pt x="314" y="372"/>
                      </a:lnTo>
                      <a:lnTo>
                        <a:pt x="293" y="384"/>
                      </a:lnTo>
                      <a:lnTo>
                        <a:pt x="267" y="371"/>
                      </a:lnTo>
                      <a:lnTo>
                        <a:pt x="252" y="360"/>
                      </a:lnTo>
                      <a:lnTo>
                        <a:pt x="279" y="336"/>
                      </a:lnTo>
                      <a:lnTo>
                        <a:pt x="284" y="321"/>
                      </a:lnTo>
                      <a:lnTo>
                        <a:pt x="259" y="293"/>
                      </a:lnTo>
                      <a:lnTo>
                        <a:pt x="182" y="237"/>
                      </a:lnTo>
                      <a:lnTo>
                        <a:pt x="162" y="206"/>
                      </a:lnTo>
                      <a:lnTo>
                        <a:pt x="128" y="217"/>
                      </a:lnTo>
                      <a:lnTo>
                        <a:pt x="116" y="234"/>
                      </a:lnTo>
                      <a:lnTo>
                        <a:pt x="104" y="237"/>
                      </a:lnTo>
                      <a:lnTo>
                        <a:pt x="82" y="247"/>
                      </a:lnTo>
                      <a:lnTo>
                        <a:pt x="58" y="252"/>
                      </a:lnTo>
                      <a:lnTo>
                        <a:pt x="49" y="234"/>
                      </a:lnTo>
                      <a:lnTo>
                        <a:pt x="33" y="232"/>
                      </a:lnTo>
                      <a:lnTo>
                        <a:pt x="46" y="206"/>
                      </a:lnTo>
                      <a:lnTo>
                        <a:pt x="28" y="186"/>
                      </a:lnTo>
                      <a:lnTo>
                        <a:pt x="0" y="161"/>
                      </a:lnTo>
                      <a:lnTo>
                        <a:pt x="18" y="122"/>
                      </a:lnTo>
                      <a:lnTo>
                        <a:pt x="61" y="142"/>
                      </a:lnTo>
                      <a:lnTo>
                        <a:pt x="84" y="139"/>
                      </a:lnTo>
                      <a:lnTo>
                        <a:pt x="117" y="118"/>
                      </a:lnTo>
                      <a:lnTo>
                        <a:pt x="166" y="137"/>
                      </a:lnTo>
                      <a:lnTo>
                        <a:pt x="181" y="122"/>
                      </a:lnTo>
                      <a:lnTo>
                        <a:pt x="201" y="117"/>
                      </a:lnTo>
                      <a:lnTo>
                        <a:pt x="201" y="102"/>
                      </a:lnTo>
                      <a:lnTo>
                        <a:pt x="196" y="79"/>
                      </a:lnTo>
                      <a:lnTo>
                        <a:pt x="176" y="59"/>
                      </a:lnTo>
                      <a:lnTo>
                        <a:pt x="180" y="49"/>
                      </a:lnTo>
                      <a:lnTo>
                        <a:pt x="168" y="33"/>
                      </a:lnTo>
                      <a:lnTo>
                        <a:pt x="180" y="21"/>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7" name="Freeform 45">
                  <a:extLst>
                    <a:ext uri="{FF2B5EF4-FFF2-40B4-BE49-F238E27FC236}">
                      <a16:creationId xmlns:a16="http://schemas.microsoft.com/office/drawing/2014/main" id="{A3795BB0-B6A2-469B-A739-A0AF7BD4AF78}"/>
                    </a:ext>
                  </a:extLst>
                </p:cNvPr>
                <p:cNvSpPr>
                  <a:spLocks/>
                </p:cNvSpPr>
                <p:nvPr/>
              </p:nvSpPr>
              <p:spPr bwMode="auto">
                <a:xfrm>
                  <a:off x="5278438" y="5421313"/>
                  <a:ext cx="728663" cy="508000"/>
                </a:xfrm>
                <a:custGeom>
                  <a:avLst/>
                  <a:gdLst>
                    <a:gd name="T0" fmla="*/ 163 w 459"/>
                    <a:gd name="T1" fmla="*/ 0 h 320"/>
                    <a:gd name="T2" fmla="*/ 186 w 459"/>
                    <a:gd name="T3" fmla="*/ 9 h 320"/>
                    <a:gd name="T4" fmla="*/ 200 w 459"/>
                    <a:gd name="T5" fmla="*/ 5 h 320"/>
                    <a:gd name="T6" fmla="*/ 224 w 459"/>
                    <a:gd name="T7" fmla="*/ 5 h 320"/>
                    <a:gd name="T8" fmla="*/ 254 w 459"/>
                    <a:gd name="T9" fmla="*/ 9 h 320"/>
                    <a:gd name="T10" fmla="*/ 251 w 459"/>
                    <a:gd name="T11" fmla="*/ 39 h 320"/>
                    <a:gd name="T12" fmla="*/ 280 w 459"/>
                    <a:gd name="T13" fmla="*/ 65 h 320"/>
                    <a:gd name="T14" fmla="*/ 325 w 459"/>
                    <a:gd name="T15" fmla="*/ 51 h 320"/>
                    <a:gd name="T16" fmla="*/ 340 w 459"/>
                    <a:gd name="T17" fmla="*/ 24 h 320"/>
                    <a:gd name="T18" fmla="*/ 341 w 459"/>
                    <a:gd name="T19" fmla="*/ 15 h 320"/>
                    <a:gd name="T20" fmla="*/ 348 w 459"/>
                    <a:gd name="T21" fmla="*/ 11 h 320"/>
                    <a:gd name="T22" fmla="*/ 355 w 459"/>
                    <a:gd name="T23" fmla="*/ 24 h 320"/>
                    <a:gd name="T24" fmla="*/ 358 w 459"/>
                    <a:gd name="T25" fmla="*/ 40 h 320"/>
                    <a:gd name="T26" fmla="*/ 380 w 459"/>
                    <a:gd name="T27" fmla="*/ 48 h 320"/>
                    <a:gd name="T28" fmla="*/ 419 w 459"/>
                    <a:gd name="T29" fmla="*/ 51 h 320"/>
                    <a:gd name="T30" fmla="*/ 459 w 459"/>
                    <a:gd name="T31" fmla="*/ 73 h 320"/>
                    <a:gd name="T32" fmla="*/ 415 w 459"/>
                    <a:gd name="T33" fmla="*/ 115 h 320"/>
                    <a:gd name="T34" fmla="*/ 404 w 459"/>
                    <a:gd name="T35" fmla="*/ 113 h 320"/>
                    <a:gd name="T36" fmla="*/ 389 w 459"/>
                    <a:gd name="T37" fmla="*/ 133 h 320"/>
                    <a:gd name="T38" fmla="*/ 389 w 459"/>
                    <a:gd name="T39" fmla="*/ 139 h 320"/>
                    <a:gd name="T40" fmla="*/ 404 w 459"/>
                    <a:gd name="T41" fmla="*/ 139 h 320"/>
                    <a:gd name="T42" fmla="*/ 408 w 459"/>
                    <a:gd name="T43" fmla="*/ 135 h 320"/>
                    <a:gd name="T44" fmla="*/ 407 w 459"/>
                    <a:gd name="T45" fmla="*/ 229 h 320"/>
                    <a:gd name="T46" fmla="*/ 381 w 459"/>
                    <a:gd name="T47" fmla="*/ 224 h 320"/>
                    <a:gd name="T48" fmla="*/ 358 w 459"/>
                    <a:gd name="T49" fmla="*/ 216 h 320"/>
                    <a:gd name="T50" fmla="*/ 340 w 459"/>
                    <a:gd name="T51" fmla="*/ 217 h 320"/>
                    <a:gd name="T52" fmla="*/ 319 w 459"/>
                    <a:gd name="T53" fmla="*/ 237 h 320"/>
                    <a:gd name="T54" fmla="*/ 310 w 459"/>
                    <a:gd name="T55" fmla="*/ 249 h 320"/>
                    <a:gd name="T56" fmla="*/ 297 w 459"/>
                    <a:gd name="T57" fmla="*/ 246 h 320"/>
                    <a:gd name="T58" fmla="*/ 210 w 459"/>
                    <a:gd name="T59" fmla="*/ 239 h 320"/>
                    <a:gd name="T60" fmla="*/ 197 w 459"/>
                    <a:gd name="T61" fmla="*/ 252 h 320"/>
                    <a:gd name="T62" fmla="*/ 202 w 459"/>
                    <a:gd name="T63" fmla="*/ 278 h 320"/>
                    <a:gd name="T64" fmla="*/ 195 w 459"/>
                    <a:gd name="T65" fmla="*/ 303 h 320"/>
                    <a:gd name="T66" fmla="*/ 171 w 459"/>
                    <a:gd name="T67" fmla="*/ 320 h 320"/>
                    <a:gd name="T68" fmla="*/ 150 w 459"/>
                    <a:gd name="T69" fmla="*/ 318 h 320"/>
                    <a:gd name="T70" fmla="*/ 143 w 459"/>
                    <a:gd name="T71" fmla="*/ 296 h 320"/>
                    <a:gd name="T72" fmla="*/ 119 w 459"/>
                    <a:gd name="T73" fmla="*/ 283 h 320"/>
                    <a:gd name="T74" fmla="*/ 81 w 459"/>
                    <a:gd name="T75" fmla="*/ 281 h 320"/>
                    <a:gd name="T76" fmla="*/ 62 w 459"/>
                    <a:gd name="T77" fmla="*/ 276 h 320"/>
                    <a:gd name="T78" fmla="*/ 53 w 459"/>
                    <a:gd name="T79" fmla="*/ 261 h 320"/>
                    <a:gd name="T80" fmla="*/ 63 w 459"/>
                    <a:gd name="T81" fmla="*/ 246 h 320"/>
                    <a:gd name="T82" fmla="*/ 88 w 459"/>
                    <a:gd name="T83" fmla="*/ 239 h 320"/>
                    <a:gd name="T84" fmla="*/ 89 w 459"/>
                    <a:gd name="T85" fmla="*/ 229 h 320"/>
                    <a:gd name="T86" fmla="*/ 76 w 459"/>
                    <a:gd name="T87" fmla="*/ 212 h 320"/>
                    <a:gd name="T88" fmla="*/ 89 w 459"/>
                    <a:gd name="T89" fmla="*/ 196 h 320"/>
                    <a:gd name="T90" fmla="*/ 87 w 459"/>
                    <a:gd name="T91" fmla="*/ 170 h 320"/>
                    <a:gd name="T92" fmla="*/ 73 w 459"/>
                    <a:gd name="T93" fmla="*/ 142 h 320"/>
                    <a:gd name="T94" fmla="*/ 18 w 459"/>
                    <a:gd name="T95" fmla="*/ 127 h 320"/>
                    <a:gd name="T96" fmla="*/ 8 w 459"/>
                    <a:gd name="T97" fmla="*/ 113 h 320"/>
                    <a:gd name="T98" fmla="*/ 12 w 459"/>
                    <a:gd name="T99" fmla="*/ 99 h 320"/>
                    <a:gd name="T100" fmla="*/ 0 w 459"/>
                    <a:gd name="T101" fmla="*/ 79 h 320"/>
                    <a:gd name="T102" fmla="*/ 7 w 459"/>
                    <a:gd name="T103" fmla="*/ 63 h 320"/>
                    <a:gd name="T104" fmla="*/ 34 w 459"/>
                    <a:gd name="T105" fmla="*/ 45 h 320"/>
                    <a:gd name="T106" fmla="*/ 38 w 459"/>
                    <a:gd name="T107" fmla="*/ 26 h 320"/>
                    <a:gd name="T108" fmla="*/ 51 w 459"/>
                    <a:gd name="T109" fmla="*/ 18 h 320"/>
                    <a:gd name="T110" fmla="*/ 84 w 459"/>
                    <a:gd name="T111" fmla="*/ 24 h 320"/>
                    <a:gd name="T112" fmla="*/ 102 w 459"/>
                    <a:gd name="T113" fmla="*/ 15 h 320"/>
                    <a:gd name="T114" fmla="*/ 118 w 459"/>
                    <a:gd name="T115" fmla="*/ 23 h 320"/>
                    <a:gd name="T116" fmla="*/ 129 w 459"/>
                    <a:gd name="T117" fmla="*/ 13 h 320"/>
                    <a:gd name="T118" fmla="*/ 143 w 459"/>
                    <a:gd name="T119" fmla="*/ 15 h 320"/>
                    <a:gd name="T120" fmla="*/ 163 w 459"/>
                    <a:gd name="T12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320">
                      <a:moveTo>
                        <a:pt x="163" y="0"/>
                      </a:moveTo>
                      <a:lnTo>
                        <a:pt x="186" y="9"/>
                      </a:lnTo>
                      <a:lnTo>
                        <a:pt x="200" y="5"/>
                      </a:lnTo>
                      <a:lnTo>
                        <a:pt x="224" y="5"/>
                      </a:lnTo>
                      <a:lnTo>
                        <a:pt x="254" y="9"/>
                      </a:lnTo>
                      <a:lnTo>
                        <a:pt x="251" y="39"/>
                      </a:lnTo>
                      <a:lnTo>
                        <a:pt x="280" y="65"/>
                      </a:lnTo>
                      <a:lnTo>
                        <a:pt x="325" y="51"/>
                      </a:lnTo>
                      <a:lnTo>
                        <a:pt x="340" y="24"/>
                      </a:lnTo>
                      <a:lnTo>
                        <a:pt x="341" y="15"/>
                      </a:lnTo>
                      <a:lnTo>
                        <a:pt x="348" y="11"/>
                      </a:lnTo>
                      <a:lnTo>
                        <a:pt x="355" y="24"/>
                      </a:lnTo>
                      <a:lnTo>
                        <a:pt x="358" y="40"/>
                      </a:lnTo>
                      <a:lnTo>
                        <a:pt x="380" y="48"/>
                      </a:lnTo>
                      <a:lnTo>
                        <a:pt x="419" y="51"/>
                      </a:lnTo>
                      <a:lnTo>
                        <a:pt x="459" y="73"/>
                      </a:lnTo>
                      <a:lnTo>
                        <a:pt x="415" y="115"/>
                      </a:lnTo>
                      <a:lnTo>
                        <a:pt x="404" y="113"/>
                      </a:lnTo>
                      <a:lnTo>
                        <a:pt x="389" y="133"/>
                      </a:lnTo>
                      <a:lnTo>
                        <a:pt x="389" y="139"/>
                      </a:lnTo>
                      <a:lnTo>
                        <a:pt x="404" y="139"/>
                      </a:lnTo>
                      <a:lnTo>
                        <a:pt x="408" y="135"/>
                      </a:lnTo>
                      <a:lnTo>
                        <a:pt x="407" y="229"/>
                      </a:lnTo>
                      <a:lnTo>
                        <a:pt x="381" y="224"/>
                      </a:lnTo>
                      <a:lnTo>
                        <a:pt x="358" y="216"/>
                      </a:lnTo>
                      <a:lnTo>
                        <a:pt x="340" y="217"/>
                      </a:lnTo>
                      <a:lnTo>
                        <a:pt x="319" y="237"/>
                      </a:lnTo>
                      <a:lnTo>
                        <a:pt x="310" y="249"/>
                      </a:lnTo>
                      <a:lnTo>
                        <a:pt x="297" y="246"/>
                      </a:lnTo>
                      <a:lnTo>
                        <a:pt x="210" y="239"/>
                      </a:lnTo>
                      <a:lnTo>
                        <a:pt x="197" y="252"/>
                      </a:lnTo>
                      <a:lnTo>
                        <a:pt x="202" y="278"/>
                      </a:lnTo>
                      <a:lnTo>
                        <a:pt x="195" y="303"/>
                      </a:lnTo>
                      <a:lnTo>
                        <a:pt x="171" y="320"/>
                      </a:lnTo>
                      <a:lnTo>
                        <a:pt x="150" y="318"/>
                      </a:lnTo>
                      <a:lnTo>
                        <a:pt x="143" y="296"/>
                      </a:lnTo>
                      <a:lnTo>
                        <a:pt x="119" y="283"/>
                      </a:lnTo>
                      <a:lnTo>
                        <a:pt x="81" y="281"/>
                      </a:lnTo>
                      <a:lnTo>
                        <a:pt x="62" y="276"/>
                      </a:lnTo>
                      <a:lnTo>
                        <a:pt x="53" y="261"/>
                      </a:lnTo>
                      <a:lnTo>
                        <a:pt x="63" y="246"/>
                      </a:lnTo>
                      <a:lnTo>
                        <a:pt x="88" y="239"/>
                      </a:lnTo>
                      <a:lnTo>
                        <a:pt x="89" y="229"/>
                      </a:lnTo>
                      <a:lnTo>
                        <a:pt x="76" y="212"/>
                      </a:lnTo>
                      <a:lnTo>
                        <a:pt x="89" y="196"/>
                      </a:lnTo>
                      <a:lnTo>
                        <a:pt x="87" y="170"/>
                      </a:lnTo>
                      <a:lnTo>
                        <a:pt x="73" y="142"/>
                      </a:lnTo>
                      <a:lnTo>
                        <a:pt x="18" y="127"/>
                      </a:lnTo>
                      <a:lnTo>
                        <a:pt x="8" y="113"/>
                      </a:lnTo>
                      <a:lnTo>
                        <a:pt x="12" y="99"/>
                      </a:lnTo>
                      <a:lnTo>
                        <a:pt x="0" y="79"/>
                      </a:lnTo>
                      <a:lnTo>
                        <a:pt x="7" y="63"/>
                      </a:lnTo>
                      <a:lnTo>
                        <a:pt x="34" y="45"/>
                      </a:lnTo>
                      <a:lnTo>
                        <a:pt x="38" y="26"/>
                      </a:lnTo>
                      <a:lnTo>
                        <a:pt x="51" y="18"/>
                      </a:lnTo>
                      <a:lnTo>
                        <a:pt x="84" y="24"/>
                      </a:lnTo>
                      <a:lnTo>
                        <a:pt x="102" y="15"/>
                      </a:lnTo>
                      <a:lnTo>
                        <a:pt x="118" y="23"/>
                      </a:lnTo>
                      <a:lnTo>
                        <a:pt x="129" y="13"/>
                      </a:lnTo>
                      <a:lnTo>
                        <a:pt x="143"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8" name="Freeform 46">
                  <a:extLst>
                    <a:ext uri="{FF2B5EF4-FFF2-40B4-BE49-F238E27FC236}">
                      <a16:creationId xmlns:a16="http://schemas.microsoft.com/office/drawing/2014/main" id="{49FE5409-653E-45AD-9C1B-A327E7D64E71}"/>
                    </a:ext>
                  </a:extLst>
                </p:cNvPr>
                <p:cNvSpPr>
                  <a:spLocks/>
                </p:cNvSpPr>
                <p:nvPr/>
              </p:nvSpPr>
              <p:spPr bwMode="auto">
                <a:xfrm>
                  <a:off x="6592888" y="4775201"/>
                  <a:ext cx="547688" cy="396875"/>
                </a:xfrm>
                <a:custGeom>
                  <a:avLst/>
                  <a:gdLst>
                    <a:gd name="T0" fmla="*/ 150 w 345"/>
                    <a:gd name="T1" fmla="*/ 0 h 250"/>
                    <a:gd name="T2" fmla="*/ 160 w 345"/>
                    <a:gd name="T3" fmla="*/ 39 h 250"/>
                    <a:gd name="T4" fmla="*/ 168 w 345"/>
                    <a:gd name="T5" fmla="*/ 44 h 250"/>
                    <a:gd name="T6" fmla="*/ 182 w 345"/>
                    <a:gd name="T7" fmla="*/ 32 h 250"/>
                    <a:gd name="T8" fmla="*/ 193 w 345"/>
                    <a:gd name="T9" fmla="*/ 37 h 250"/>
                    <a:gd name="T10" fmla="*/ 195 w 345"/>
                    <a:gd name="T11" fmla="*/ 40 h 250"/>
                    <a:gd name="T12" fmla="*/ 205 w 345"/>
                    <a:gd name="T13" fmla="*/ 30 h 250"/>
                    <a:gd name="T14" fmla="*/ 219 w 345"/>
                    <a:gd name="T15" fmla="*/ 36 h 250"/>
                    <a:gd name="T16" fmla="*/ 227 w 345"/>
                    <a:gd name="T17" fmla="*/ 54 h 250"/>
                    <a:gd name="T18" fmla="*/ 235 w 345"/>
                    <a:gd name="T19" fmla="*/ 50 h 250"/>
                    <a:gd name="T20" fmla="*/ 263 w 345"/>
                    <a:gd name="T21" fmla="*/ 76 h 250"/>
                    <a:gd name="T22" fmla="*/ 276 w 345"/>
                    <a:gd name="T23" fmla="*/ 92 h 250"/>
                    <a:gd name="T24" fmla="*/ 269 w 345"/>
                    <a:gd name="T25" fmla="*/ 128 h 250"/>
                    <a:gd name="T26" fmla="*/ 294 w 345"/>
                    <a:gd name="T27" fmla="*/ 141 h 250"/>
                    <a:gd name="T28" fmla="*/ 286 w 345"/>
                    <a:gd name="T29" fmla="*/ 173 h 250"/>
                    <a:gd name="T30" fmla="*/ 296 w 345"/>
                    <a:gd name="T31" fmla="*/ 186 h 250"/>
                    <a:gd name="T32" fmla="*/ 316 w 345"/>
                    <a:gd name="T33" fmla="*/ 185 h 250"/>
                    <a:gd name="T34" fmla="*/ 334 w 345"/>
                    <a:gd name="T35" fmla="*/ 206 h 250"/>
                    <a:gd name="T36" fmla="*/ 345 w 345"/>
                    <a:gd name="T37" fmla="*/ 222 h 250"/>
                    <a:gd name="T38" fmla="*/ 289 w 345"/>
                    <a:gd name="T39" fmla="*/ 250 h 250"/>
                    <a:gd name="T40" fmla="*/ 250 w 345"/>
                    <a:gd name="T41" fmla="*/ 245 h 250"/>
                    <a:gd name="T42" fmla="*/ 220 w 345"/>
                    <a:gd name="T43" fmla="*/ 228 h 250"/>
                    <a:gd name="T44" fmla="*/ 173 w 345"/>
                    <a:gd name="T45" fmla="*/ 224 h 250"/>
                    <a:gd name="T46" fmla="*/ 93 w 345"/>
                    <a:gd name="T47" fmla="*/ 175 h 250"/>
                    <a:gd name="T48" fmla="*/ 49 w 345"/>
                    <a:gd name="T49" fmla="*/ 165 h 250"/>
                    <a:gd name="T50" fmla="*/ 67 w 345"/>
                    <a:gd name="T51" fmla="*/ 141 h 250"/>
                    <a:gd name="T52" fmla="*/ 57 w 345"/>
                    <a:gd name="T53" fmla="*/ 109 h 250"/>
                    <a:gd name="T54" fmla="*/ 46 w 345"/>
                    <a:gd name="T55" fmla="*/ 99 h 250"/>
                    <a:gd name="T56" fmla="*/ 31 w 345"/>
                    <a:gd name="T57" fmla="*/ 104 h 250"/>
                    <a:gd name="T58" fmla="*/ 25 w 345"/>
                    <a:gd name="T59" fmla="*/ 89 h 250"/>
                    <a:gd name="T60" fmla="*/ 26 w 345"/>
                    <a:gd name="T61" fmla="*/ 59 h 250"/>
                    <a:gd name="T62" fmla="*/ 0 w 345"/>
                    <a:gd name="T63" fmla="*/ 30 h 250"/>
                    <a:gd name="T64" fmla="*/ 9 w 345"/>
                    <a:gd name="T65" fmla="*/ 8 h 250"/>
                    <a:gd name="T66" fmla="*/ 44 w 345"/>
                    <a:gd name="T67" fmla="*/ 8 h 250"/>
                    <a:gd name="T68" fmla="*/ 55 w 345"/>
                    <a:gd name="T69" fmla="*/ 35 h 250"/>
                    <a:gd name="T70" fmla="*/ 59 w 345"/>
                    <a:gd name="T71" fmla="*/ 39 h 250"/>
                    <a:gd name="T72" fmla="*/ 71 w 345"/>
                    <a:gd name="T73" fmla="*/ 25 h 250"/>
                    <a:gd name="T74" fmla="*/ 96 w 345"/>
                    <a:gd name="T75" fmla="*/ 20 h 250"/>
                    <a:gd name="T76" fmla="*/ 118 w 345"/>
                    <a:gd name="T77" fmla="*/ 2 h 250"/>
                    <a:gd name="T78" fmla="*/ 133 w 345"/>
                    <a:gd name="T79" fmla="*/ 7 h 250"/>
                    <a:gd name="T80" fmla="*/ 150 w 345"/>
                    <a:gd name="T8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50">
                      <a:moveTo>
                        <a:pt x="150" y="0"/>
                      </a:moveTo>
                      <a:lnTo>
                        <a:pt x="160" y="39"/>
                      </a:lnTo>
                      <a:lnTo>
                        <a:pt x="168" y="44"/>
                      </a:lnTo>
                      <a:lnTo>
                        <a:pt x="182" y="32"/>
                      </a:lnTo>
                      <a:lnTo>
                        <a:pt x="193" y="37"/>
                      </a:lnTo>
                      <a:lnTo>
                        <a:pt x="195" y="40"/>
                      </a:lnTo>
                      <a:lnTo>
                        <a:pt x="205" y="30"/>
                      </a:lnTo>
                      <a:lnTo>
                        <a:pt x="219" y="36"/>
                      </a:lnTo>
                      <a:lnTo>
                        <a:pt x="227" y="54"/>
                      </a:lnTo>
                      <a:lnTo>
                        <a:pt x="235" y="50"/>
                      </a:lnTo>
                      <a:lnTo>
                        <a:pt x="263" y="76"/>
                      </a:lnTo>
                      <a:lnTo>
                        <a:pt x="276" y="92"/>
                      </a:lnTo>
                      <a:lnTo>
                        <a:pt x="269" y="128"/>
                      </a:lnTo>
                      <a:lnTo>
                        <a:pt x="294" y="141"/>
                      </a:lnTo>
                      <a:lnTo>
                        <a:pt x="286" y="173"/>
                      </a:lnTo>
                      <a:lnTo>
                        <a:pt x="296" y="186"/>
                      </a:lnTo>
                      <a:lnTo>
                        <a:pt x="316" y="185"/>
                      </a:lnTo>
                      <a:lnTo>
                        <a:pt x="334" y="206"/>
                      </a:lnTo>
                      <a:lnTo>
                        <a:pt x="345" y="222"/>
                      </a:lnTo>
                      <a:lnTo>
                        <a:pt x="289" y="250"/>
                      </a:lnTo>
                      <a:lnTo>
                        <a:pt x="250" y="245"/>
                      </a:lnTo>
                      <a:lnTo>
                        <a:pt x="220" y="228"/>
                      </a:lnTo>
                      <a:lnTo>
                        <a:pt x="173" y="224"/>
                      </a:lnTo>
                      <a:lnTo>
                        <a:pt x="93" y="175"/>
                      </a:lnTo>
                      <a:lnTo>
                        <a:pt x="49" y="165"/>
                      </a:lnTo>
                      <a:lnTo>
                        <a:pt x="67" y="141"/>
                      </a:lnTo>
                      <a:lnTo>
                        <a:pt x="57" y="109"/>
                      </a:lnTo>
                      <a:lnTo>
                        <a:pt x="46" y="99"/>
                      </a:lnTo>
                      <a:lnTo>
                        <a:pt x="31" y="104"/>
                      </a:lnTo>
                      <a:lnTo>
                        <a:pt x="25" y="89"/>
                      </a:lnTo>
                      <a:lnTo>
                        <a:pt x="26" y="59"/>
                      </a:lnTo>
                      <a:lnTo>
                        <a:pt x="0" y="30"/>
                      </a:lnTo>
                      <a:lnTo>
                        <a:pt x="9" y="8"/>
                      </a:lnTo>
                      <a:lnTo>
                        <a:pt x="44" y="8"/>
                      </a:lnTo>
                      <a:lnTo>
                        <a:pt x="55" y="35"/>
                      </a:lnTo>
                      <a:lnTo>
                        <a:pt x="59" y="39"/>
                      </a:lnTo>
                      <a:lnTo>
                        <a:pt x="71" y="25"/>
                      </a:lnTo>
                      <a:lnTo>
                        <a:pt x="96" y="20"/>
                      </a:lnTo>
                      <a:lnTo>
                        <a:pt x="118" y="2"/>
                      </a:lnTo>
                      <a:lnTo>
                        <a:pt x="133" y="7"/>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9" name="Freeform 47">
                  <a:extLst>
                    <a:ext uri="{FF2B5EF4-FFF2-40B4-BE49-F238E27FC236}">
                      <a16:creationId xmlns:a16="http://schemas.microsoft.com/office/drawing/2014/main" id="{A8492075-B413-402C-8AD2-04D61898B752}"/>
                    </a:ext>
                  </a:extLst>
                </p:cNvPr>
                <p:cNvSpPr>
                  <a:spLocks/>
                </p:cNvSpPr>
                <p:nvPr/>
              </p:nvSpPr>
              <p:spPr bwMode="auto">
                <a:xfrm>
                  <a:off x="7115176" y="5018088"/>
                  <a:ext cx="587375" cy="539750"/>
                </a:xfrm>
                <a:custGeom>
                  <a:avLst/>
                  <a:gdLst>
                    <a:gd name="T0" fmla="*/ 279 w 370"/>
                    <a:gd name="T1" fmla="*/ 22 h 340"/>
                    <a:gd name="T2" fmla="*/ 321 w 370"/>
                    <a:gd name="T3" fmla="*/ 61 h 340"/>
                    <a:gd name="T4" fmla="*/ 350 w 370"/>
                    <a:gd name="T5" fmla="*/ 116 h 340"/>
                    <a:gd name="T6" fmla="*/ 370 w 370"/>
                    <a:gd name="T7" fmla="*/ 139 h 340"/>
                    <a:gd name="T8" fmla="*/ 325 w 370"/>
                    <a:gd name="T9" fmla="*/ 159 h 340"/>
                    <a:gd name="T10" fmla="*/ 295 w 370"/>
                    <a:gd name="T11" fmla="*/ 234 h 340"/>
                    <a:gd name="T12" fmla="*/ 316 w 370"/>
                    <a:gd name="T13" fmla="*/ 239 h 340"/>
                    <a:gd name="T14" fmla="*/ 295 w 370"/>
                    <a:gd name="T15" fmla="*/ 269 h 340"/>
                    <a:gd name="T16" fmla="*/ 264 w 370"/>
                    <a:gd name="T17" fmla="*/ 278 h 340"/>
                    <a:gd name="T18" fmla="*/ 240 w 370"/>
                    <a:gd name="T19" fmla="*/ 288 h 340"/>
                    <a:gd name="T20" fmla="*/ 215 w 370"/>
                    <a:gd name="T21" fmla="*/ 305 h 340"/>
                    <a:gd name="T22" fmla="*/ 165 w 370"/>
                    <a:gd name="T23" fmla="*/ 312 h 340"/>
                    <a:gd name="T24" fmla="*/ 146 w 370"/>
                    <a:gd name="T25" fmla="*/ 339 h 340"/>
                    <a:gd name="T26" fmla="*/ 145 w 370"/>
                    <a:gd name="T27" fmla="*/ 324 h 340"/>
                    <a:gd name="T28" fmla="*/ 122 w 370"/>
                    <a:gd name="T29" fmla="*/ 323 h 340"/>
                    <a:gd name="T30" fmla="*/ 83 w 370"/>
                    <a:gd name="T31" fmla="*/ 307 h 340"/>
                    <a:gd name="T32" fmla="*/ 96 w 370"/>
                    <a:gd name="T33" fmla="*/ 323 h 340"/>
                    <a:gd name="T34" fmla="*/ 93 w 370"/>
                    <a:gd name="T35" fmla="*/ 333 h 340"/>
                    <a:gd name="T36" fmla="*/ 72 w 370"/>
                    <a:gd name="T37" fmla="*/ 340 h 340"/>
                    <a:gd name="T38" fmla="*/ 58 w 370"/>
                    <a:gd name="T39" fmla="*/ 323 h 340"/>
                    <a:gd name="T40" fmla="*/ 46 w 370"/>
                    <a:gd name="T41" fmla="*/ 304 h 340"/>
                    <a:gd name="T42" fmla="*/ 11 w 370"/>
                    <a:gd name="T43" fmla="*/ 282 h 340"/>
                    <a:gd name="T44" fmla="*/ 29 w 370"/>
                    <a:gd name="T45" fmla="*/ 259 h 340"/>
                    <a:gd name="T46" fmla="*/ 17 w 370"/>
                    <a:gd name="T47" fmla="*/ 224 h 340"/>
                    <a:gd name="T48" fmla="*/ 18 w 370"/>
                    <a:gd name="T49" fmla="*/ 199 h 340"/>
                    <a:gd name="T50" fmla="*/ 38 w 370"/>
                    <a:gd name="T51" fmla="*/ 194 h 340"/>
                    <a:gd name="T52" fmla="*/ 11 w 370"/>
                    <a:gd name="T53" fmla="*/ 139 h 340"/>
                    <a:gd name="T54" fmla="*/ 7 w 370"/>
                    <a:gd name="T55" fmla="*/ 96 h 340"/>
                    <a:gd name="T56" fmla="*/ 36 w 370"/>
                    <a:gd name="T57" fmla="*/ 60 h 340"/>
                    <a:gd name="T58" fmla="*/ 98 w 370"/>
                    <a:gd name="T59" fmla="*/ 75 h 340"/>
                    <a:gd name="T60" fmla="*/ 167 w 370"/>
                    <a:gd name="T61" fmla="*/ 28 h 340"/>
                    <a:gd name="T62" fmla="*/ 261 w 370"/>
                    <a:gd name="T6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40">
                      <a:moveTo>
                        <a:pt x="261" y="0"/>
                      </a:moveTo>
                      <a:lnTo>
                        <a:pt x="279" y="22"/>
                      </a:lnTo>
                      <a:lnTo>
                        <a:pt x="313" y="32"/>
                      </a:lnTo>
                      <a:lnTo>
                        <a:pt x="321" y="61"/>
                      </a:lnTo>
                      <a:lnTo>
                        <a:pt x="344" y="86"/>
                      </a:lnTo>
                      <a:lnTo>
                        <a:pt x="350" y="116"/>
                      </a:lnTo>
                      <a:lnTo>
                        <a:pt x="370" y="130"/>
                      </a:lnTo>
                      <a:lnTo>
                        <a:pt x="370" y="139"/>
                      </a:lnTo>
                      <a:lnTo>
                        <a:pt x="364" y="151"/>
                      </a:lnTo>
                      <a:lnTo>
                        <a:pt x="325" y="159"/>
                      </a:lnTo>
                      <a:lnTo>
                        <a:pt x="284" y="224"/>
                      </a:lnTo>
                      <a:lnTo>
                        <a:pt x="295" y="234"/>
                      </a:lnTo>
                      <a:lnTo>
                        <a:pt x="310" y="233"/>
                      </a:lnTo>
                      <a:lnTo>
                        <a:pt x="316" y="239"/>
                      </a:lnTo>
                      <a:lnTo>
                        <a:pt x="306" y="263"/>
                      </a:lnTo>
                      <a:lnTo>
                        <a:pt x="295" y="269"/>
                      </a:lnTo>
                      <a:lnTo>
                        <a:pt x="279" y="265"/>
                      </a:lnTo>
                      <a:lnTo>
                        <a:pt x="264" y="278"/>
                      </a:lnTo>
                      <a:lnTo>
                        <a:pt x="249" y="274"/>
                      </a:lnTo>
                      <a:lnTo>
                        <a:pt x="240" y="288"/>
                      </a:lnTo>
                      <a:lnTo>
                        <a:pt x="231" y="287"/>
                      </a:lnTo>
                      <a:lnTo>
                        <a:pt x="215" y="305"/>
                      </a:lnTo>
                      <a:lnTo>
                        <a:pt x="184" y="300"/>
                      </a:lnTo>
                      <a:lnTo>
                        <a:pt x="165" y="312"/>
                      </a:lnTo>
                      <a:lnTo>
                        <a:pt x="156" y="333"/>
                      </a:lnTo>
                      <a:lnTo>
                        <a:pt x="146" y="339"/>
                      </a:lnTo>
                      <a:lnTo>
                        <a:pt x="142" y="335"/>
                      </a:lnTo>
                      <a:lnTo>
                        <a:pt x="145" y="324"/>
                      </a:lnTo>
                      <a:lnTo>
                        <a:pt x="142" y="319"/>
                      </a:lnTo>
                      <a:lnTo>
                        <a:pt x="122" y="323"/>
                      </a:lnTo>
                      <a:lnTo>
                        <a:pt x="92" y="305"/>
                      </a:lnTo>
                      <a:lnTo>
                        <a:pt x="83" y="307"/>
                      </a:lnTo>
                      <a:lnTo>
                        <a:pt x="77" y="313"/>
                      </a:lnTo>
                      <a:lnTo>
                        <a:pt x="96" y="323"/>
                      </a:lnTo>
                      <a:lnTo>
                        <a:pt x="97" y="328"/>
                      </a:lnTo>
                      <a:lnTo>
                        <a:pt x="93" y="333"/>
                      </a:lnTo>
                      <a:lnTo>
                        <a:pt x="84" y="332"/>
                      </a:lnTo>
                      <a:lnTo>
                        <a:pt x="72" y="340"/>
                      </a:lnTo>
                      <a:lnTo>
                        <a:pt x="62" y="332"/>
                      </a:lnTo>
                      <a:lnTo>
                        <a:pt x="58" y="323"/>
                      </a:lnTo>
                      <a:lnTo>
                        <a:pt x="46" y="315"/>
                      </a:lnTo>
                      <a:lnTo>
                        <a:pt x="46" y="304"/>
                      </a:lnTo>
                      <a:lnTo>
                        <a:pt x="22" y="300"/>
                      </a:lnTo>
                      <a:lnTo>
                        <a:pt x="11" y="282"/>
                      </a:lnTo>
                      <a:lnTo>
                        <a:pt x="16" y="273"/>
                      </a:lnTo>
                      <a:lnTo>
                        <a:pt x="29" y="259"/>
                      </a:lnTo>
                      <a:lnTo>
                        <a:pt x="41" y="246"/>
                      </a:lnTo>
                      <a:lnTo>
                        <a:pt x="17" y="224"/>
                      </a:lnTo>
                      <a:lnTo>
                        <a:pt x="13" y="208"/>
                      </a:lnTo>
                      <a:lnTo>
                        <a:pt x="18" y="199"/>
                      </a:lnTo>
                      <a:lnTo>
                        <a:pt x="36" y="201"/>
                      </a:lnTo>
                      <a:lnTo>
                        <a:pt x="38" y="194"/>
                      </a:lnTo>
                      <a:lnTo>
                        <a:pt x="13" y="159"/>
                      </a:lnTo>
                      <a:lnTo>
                        <a:pt x="11" y="139"/>
                      </a:lnTo>
                      <a:lnTo>
                        <a:pt x="0" y="127"/>
                      </a:lnTo>
                      <a:lnTo>
                        <a:pt x="7" y="96"/>
                      </a:lnTo>
                      <a:lnTo>
                        <a:pt x="29" y="86"/>
                      </a:lnTo>
                      <a:lnTo>
                        <a:pt x="36" y="60"/>
                      </a:lnTo>
                      <a:lnTo>
                        <a:pt x="49" y="53"/>
                      </a:lnTo>
                      <a:lnTo>
                        <a:pt x="98" y="75"/>
                      </a:lnTo>
                      <a:lnTo>
                        <a:pt x="152" y="28"/>
                      </a:lnTo>
                      <a:lnTo>
                        <a:pt x="167" y="28"/>
                      </a:lnTo>
                      <a:lnTo>
                        <a:pt x="185" y="40"/>
                      </a:lnTo>
                      <a:lnTo>
                        <a:pt x="26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0" name="Freeform 48">
                  <a:extLst>
                    <a:ext uri="{FF2B5EF4-FFF2-40B4-BE49-F238E27FC236}">
                      <a16:creationId xmlns:a16="http://schemas.microsoft.com/office/drawing/2014/main" id="{CB2D3E71-78D5-4D51-8420-0D098D9AA27C}"/>
                    </a:ext>
                  </a:extLst>
                </p:cNvPr>
                <p:cNvSpPr>
                  <a:spLocks/>
                </p:cNvSpPr>
                <p:nvPr/>
              </p:nvSpPr>
              <p:spPr bwMode="auto">
                <a:xfrm>
                  <a:off x="6450013" y="5037138"/>
                  <a:ext cx="730250" cy="436563"/>
                </a:xfrm>
                <a:custGeom>
                  <a:avLst/>
                  <a:gdLst>
                    <a:gd name="T0" fmla="*/ 139 w 460"/>
                    <a:gd name="T1" fmla="*/ 0 h 275"/>
                    <a:gd name="T2" fmla="*/ 183 w 460"/>
                    <a:gd name="T3" fmla="*/ 10 h 275"/>
                    <a:gd name="T4" fmla="*/ 263 w 460"/>
                    <a:gd name="T5" fmla="*/ 59 h 275"/>
                    <a:gd name="T6" fmla="*/ 310 w 460"/>
                    <a:gd name="T7" fmla="*/ 63 h 275"/>
                    <a:gd name="T8" fmla="*/ 340 w 460"/>
                    <a:gd name="T9" fmla="*/ 80 h 275"/>
                    <a:gd name="T10" fmla="*/ 379 w 460"/>
                    <a:gd name="T11" fmla="*/ 85 h 275"/>
                    <a:gd name="T12" fmla="*/ 435 w 460"/>
                    <a:gd name="T13" fmla="*/ 57 h 275"/>
                    <a:gd name="T14" fmla="*/ 455 w 460"/>
                    <a:gd name="T15" fmla="*/ 48 h 275"/>
                    <a:gd name="T16" fmla="*/ 448 w 460"/>
                    <a:gd name="T17" fmla="*/ 74 h 275"/>
                    <a:gd name="T18" fmla="*/ 426 w 460"/>
                    <a:gd name="T19" fmla="*/ 84 h 275"/>
                    <a:gd name="T20" fmla="*/ 419 w 460"/>
                    <a:gd name="T21" fmla="*/ 115 h 275"/>
                    <a:gd name="T22" fmla="*/ 430 w 460"/>
                    <a:gd name="T23" fmla="*/ 127 h 275"/>
                    <a:gd name="T24" fmla="*/ 432 w 460"/>
                    <a:gd name="T25" fmla="*/ 147 h 275"/>
                    <a:gd name="T26" fmla="*/ 457 w 460"/>
                    <a:gd name="T27" fmla="*/ 182 h 275"/>
                    <a:gd name="T28" fmla="*/ 455 w 460"/>
                    <a:gd name="T29" fmla="*/ 189 h 275"/>
                    <a:gd name="T30" fmla="*/ 437 w 460"/>
                    <a:gd name="T31" fmla="*/ 187 h 275"/>
                    <a:gd name="T32" fmla="*/ 432 w 460"/>
                    <a:gd name="T33" fmla="*/ 196 h 275"/>
                    <a:gd name="T34" fmla="*/ 436 w 460"/>
                    <a:gd name="T35" fmla="*/ 212 h 275"/>
                    <a:gd name="T36" fmla="*/ 460 w 460"/>
                    <a:gd name="T37" fmla="*/ 234 h 275"/>
                    <a:gd name="T38" fmla="*/ 448 w 460"/>
                    <a:gd name="T39" fmla="*/ 247 h 275"/>
                    <a:gd name="T40" fmla="*/ 435 w 460"/>
                    <a:gd name="T41" fmla="*/ 261 h 275"/>
                    <a:gd name="T42" fmla="*/ 430 w 460"/>
                    <a:gd name="T43" fmla="*/ 270 h 275"/>
                    <a:gd name="T44" fmla="*/ 338 w 460"/>
                    <a:gd name="T45" fmla="*/ 275 h 275"/>
                    <a:gd name="T46" fmla="*/ 338 w 460"/>
                    <a:gd name="T47" fmla="*/ 257 h 275"/>
                    <a:gd name="T48" fmla="*/ 334 w 460"/>
                    <a:gd name="T49" fmla="*/ 237 h 275"/>
                    <a:gd name="T50" fmla="*/ 329 w 460"/>
                    <a:gd name="T51" fmla="*/ 213 h 275"/>
                    <a:gd name="T52" fmla="*/ 310 w 460"/>
                    <a:gd name="T53" fmla="*/ 213 h 275"/>
                    <a:gd name="T54" fmla="*/ 270 w 460"/>
                    <a:gd name="T55" fmla="*/ 231 h 275"/>
                    <a:gd name="T56" fmla="*/ 236 w 460"/>
                    <a:gd name="T57" fmla="*/ 228 h 275"/>
                    <a:gd name="T58" fmla="*/ 236 w 460"/>
                    <a:gd name="T59" fmla="*/ 212 h 275"/>
                    <a:gd name="T60" fmla="*/ 269 w 460"/>
                    <a:gd name="T61" fmla="*/ 202 h 275"/>
                    <a:gd name="T62" fmla="*/ 269 w 460"/>
                    <a:gd name="T63" fmla="*/ 187 h 275"/>
                    <a:gd name="T64" fmla="*/ 255 w 460"/>
                    <a:gd name="T65" fmla="*/ 167 h 275"/>
                    <a:gd name="T66" fmla="*/ 243 w 460"/>
                    <a:gd name="T67" fmla="*/ 159 h 275"/>
                    <a:gd name="T68" fmla="*/ 236 w 460"/>
                    <a:gd name="T69" fmla="*/ 166 h 275"/>
                    <a:gd name="T70" fmla="*/ 234 w 460"/>
                    <a:gd name="T71" fmla="*/ 196 h 275"/>
                    <a:gd name="T72" fmla="*/ 225 w 460"/>
                    <a:gd name="T73" fmla="*/ 202 h 275"/>
                    <a:gd name="T74" fmla="*/ 214 w 460"/>
                    <a:gd name="T75" fmla="*/ 193 h 275"/>
                    <a:gd name="T76" fmla="*/ 179 w 460"/>
                    <a:gd name="T77" fmla="*/ 204 h 275"/>
                    <a:gd name="T78" fmla="*/ 174 w 460"/>
                    <a:gd name="T79" fmla="*/ 209 h 275"/>
                    <a:gd name="T80" fmla="*/ 190 w 460"/>
                    <a:gd name="T81" fmla="*/ 226 h 275"/>
                    <a:gd name="T82" fmla="*/ 175 w 460"/>
                    <a:gd name="T83" fmla="*/ 233 h 275"/>
                    <a:gd name="T84" fmla="*/ 130 w 460"/>
                    <a:gd name="T85" fmla="*/ 237 h 275"/>
                    <a:gd name="T86" fmla="*/ 112 w 460"/>
                    <a:gd name="T87" fmla="*/ 241 h 275"/>
                    <a:gd name="T88" fmla="*/ 106 w 460"/>
                    <a:gd name="T89" fmla="*/ 231 h 275"/>
                    <a:gd name="T90" fmla="*/ 110 w 460"/>
                    <a:gd name="T91" fmla="*/ 211 h 275"/>
                    <a:gd name="T92" fmla="*/ 96 w 460"/>
                    <a:gd name="T93" fmla="*/ 196 h 275"/>
                    <a:gd name="T94" fmla="*/ 42 w 460"/>
                    <a:gd name="T95" fmla="*/ 209 h 275"/>
                    <a:gd name="T96" fmla="*/ 0 w 460"/>
                    <a:gd name="T97" fmla="*/ 186 h 275"/>
                    <a:gd name="T98" fmla="*/ 21 w 460"/>
                    <a:gd name="T99" fmla="*/ 174 h 275"/>
                    <a:gd name="T100" fmla="*/ 66 w 460"/>
                    <a:gd name="T101" fmla="*/ 135 h 275"/>
                    <a:gd name="T102" fmla="*/ 61 w 460"/>
                    <a:gd name="T103" fmla="*/ 130 h 275"/>
                    <a:gd name="T104" fmla="*/ 53 w 460"/>
                    <a:gd name="T105" fmla="*/ 132 h 275"/>
                    <a:gd name="T106" fmla="*/ 50 w 460"/>
                    <a:gd name="T107" fmla="*/ 124 h 275"/>
                    <a:gd name="T108" fmla="*/ 61 w 460"/>
                    <a:gd name="T109" fmla="*/ 110 h 275"/>
                    <a:gd name="T110" fmla="*/ 94 w 460"/>
                    <a:gd name="T111" fmla="*/ 94 h 275"/>
                    <a:gd name="T112" fmla="*/ 110 w 460"/>
                    <a:gd name="T113" fmla="*/ 78 h 275"/>
                    <a:gd name="T114" fmla="*/ 110 w 460"/>
                    <a:gd name="T115" fmla="*/ 24 h 275"/>
                    <a:gd name="T116" fmla="*/ 139 w 460"/>
                    <a:gd name="T1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0" h="275">
                      <a:moveTo>
                        <a:pt x="139" y="0"/>
                      </a:moveTo>
                      <a:lnTo>
                        <a:pt x="183" y="10"/>
                      </a:lnTo>
                      <a:lnTo>
                        <a:pt x="263" y="59"/>
                      </a:lnTo>
                      <a:lnTo>
                        <a:pt x="310" y="63"/>
                      </a:lnTo>
                      <a:lnTo>
                        <a:pt x="340" y="80"/>
                      </a:lnTo>
                      <a:lnTo>
                        <a:pt x="379" y="85"/>
                      </a:lnTo>
                      <a:lnTo>
                        <a:pt x="435" y="57"/>
                      </a:lnTo>
                      <a:lnTo>
                        <a:pt x="455" y="48"/>
                      </a:lnTo>
                      <a:lnTo>
                        <a:pt x="448" y="74"/>
                      </a:lnTo>
                      <a:lnTo>
                        <a:pt x="426" y="84"/>
                      </a:lnTo>
                      <a:lnTo>
                        <a:pt x="419" y="115"/>
                      </a:lnTo>
                      <a:lnTo>
                        <a:pt x="430" y="127"/>
                      </a:lnTo>
                      <a:lnTo>
                        <a:pt x="432" y="147"/>
                      </a:lnTo>
                      <a:lnTo>
                        <a:pt x="457" y="182"/>
                      </a:lnTo>
                      <a:lnTo>
                        <a:pt x="455" y="189"/>
                      </a:lnTo>
                      <a:lnTo>
                        <a:pt x="437" y="187"/>
                      </a:lnTo>
                      <a:lnTo>
                        <a:pt x="432" y="196"/>
                      </a:lnTo>
                      <a:lnTo>
                        <a:pt x="436" y="212"/>
                      </a:lnTo>
                      <a:lnTo>
                        <a:pt x="460" y="234"/>
                      </a:lnTo>
                      <a:lnTo>
                        <a:pt x="448" y="247"/>
                      </a:lnTo>
                      <a:lnTo>
                        <a:pt x="435" y="261"/>
                      </a:lnTo>
                      <a:lnTo>
                        <a:pt x="430" y="270"/>
                      </a:lnTo>
                      <a:lnTo>
                        <a:pt x="338" y="275"/>
                      </a:lnTo>
                      <a:lnTo>
                        <a:pt x="338" y="257"/>
                      </a:lnTo>
                      <a:lnTo>
                        <a:pt x="334" y="237"/>
                      </a:lnTo>
                      <a:lnTo>
                        <a:pt x="329" y="213"/>
                      </a:lnTo>
                      <a:lnTo>
                        <a:pt x="310" y="213"/>
                      </a:lnTo>
                      <a:lnTo>
                        <a:pt x="270" y="231"/>
                      </a:lnTo>
                      <a:lnTo>
                        <a:pt x="236" y="228"/>
                      </a:lnTo>
                      <a:lnTo>
                        <a:pt x="236" y="212"/>
                      </a:lnTo>
                      <a:lnTo>
                        <a:pt x="269" y="202"/>
                      </a:lnTo>
                      <a:lnTo>
                        <a:pt x="269" y="187"/>
                      </a:lnTo>
                      <a:lnTo>
                        <a:pt x="255" y="167"/>
                      </a:lnTo>
                      <a:lnTo>
                        <a:pt x="243" y="159"/>
                      </a:lnTo>
                      <a:lnTo>
                        <a:pt x="236" y="166"/>
                      </a:lnTo>
                      <a:lnTo>
                        <a:pt x="234" y="196"/>
                      </a:lnTo>
                      <a:lnTo>
                        <a:pt x="225" y="202"/>
                      </a:lnTo>
                      <a:lnTo>
                        <a:pt x="214" y="193"/>
                      </a:lnTo>
                      <a:lnTo>
                        <a:pt x="179" y="204"/>
                      </a:lnTo>
                      <a:lnTo>
                        <a:pt x="174" y="209"/>
                      </a:lnTo>
                      <a:lnTo>
                        <a:pt x="190" y="226"/>
                      </a:lnTo>
                      <a:lnTo>
                        <a:pt x="175" y="233"/>
                      </a:lnTo>
                      <a:lnTo>
                        <a:pt x="130" y="237"/>
                      </a:lnTo>
                      <a:lnTo>
                        <a:pt x="112" y="241"/>
                      </a:lnTo>
                      <a:lnTo>
                        <a:pt x="106" y="231"/>
                      </a:lnTo>
                      <a:lnTo>
                        <a:pt x="110" y="211"/>
                      </a:lnTo>
                      <a:lnTo>
                        <a:pt x="96" y="196"/>
                      </a:lnTo>
                      <a:lnTo>
                        <a:pt x="42" y="209"/>
                      </a:lnTo>
                      <a:lnTo>
                        <a:pt x="0" y="186"/>
                      </a:lnTo>
                      <a:lnTo>
                        <a:pt x="21" y="174"/>
                      </a:lnTo>
                      <a:lnTo>
                        <a:pt x="66" y="135"/>
                      </a:lnTo>
                      <a:lnTo>
                        <a:pt x="61" y="130"/>
                      </a:lnTo>
                      <a:lnTo>
                        <a:pt x="53" y="132"/>
                      </a:lnTo>
                      <a:lnTo>
                        <a:pt x="50" y="124"/>
                      </a:lnTo>
                      <a:lnTo>
                        <a:pt x="61" y="110"/>
                      </a:lnTo>
                      <a:lnTo>
                        <a:pt x="94" y="94"/>
                      </a:lnTo>
                      <a:lnTo>
                        <a:pt x="110" y="78"/>
                      </a:lnTo>
                      <a:lnTo>
                        <a:pt x="110" y="24"/>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1" name="Freeform 49">
                  <a:extLst>
                    <a:ext uri="{FF2B5EF4-FFF2-40B4-BE49-F238E27FC236}">
                      <a16:creationId xmlns:a16="http://schemas.microsoft.com/office/drawing/2014/main" id="{9EA89D53-D7A5-4460-8499-E205251BF461}"/>
                    </a:ext>
                  </a:extLst>
                </p:cNvPr>
                <p:cNvSpPr>
                  <a:spLocks/>
                </p:cNvSpPr>
                <p:nvPr/>
              </p:nvSpPr>
              <p:spPr bwMode="auto">
                <a:xfrm>
                  <a:off x="7529513" y="4659313"/>
                  <a:ext cx="492125" cy="565150"/>
                </a:xfrm>
                <a:custGeom>
                  <a:avLst/>
                  <a:gdLst>
                    <a:gd name="T0" fmla="*/ 72 w 310"/>
                    <a:gd name="T1" fmla="*/ 0 h 356"/>
                    <a:gd name="T2" fmla="*/ 94 w 310"/>
                    <a:gd name="T3" fmla="*/ 34 h 356"/>
                    <a:gd name="T4" fmla="*/ 157 w 310"/>
                    <a:gd name="T5" fmla="*/ 53 h 356"/>
                    <a:gd name="T6" fmla="*/ 197 w 310"/>
                    <a:gd name="T7" fmla="*/ 75 h 356"/>
                    <a:gd name="T8" fmla="*/ 225 w 310"/>
                    <a:gd name="T9" fmla="*/ 69 h 356"/>
                    <a:gd name="T10" fmla="*/ 271 w 310"/>
                    <a:gd name="T11" fmla="*/ 60 h 356"/>
                    <a:gd name="T12" fmla="*/ 290 w 310"/>
                    <a:gd name="T13" fmla="*/ 46 h 356"/>
                    <a:gd name="T14" fmla="*/ 304 w 310"/>
                    <a:gd name="T15" fmla="*/ 50 h 356"/>
                    <a:gd name="T16" fmla="*/ 310 w 310"/>
                    <a:gd name="T17" fmla="*/ 70 h 356"/>
                    <a:gd name="T18" fmla="*/ 306 w 310"/>
                    <a:gd name="T19" fmla="*/ 110 h 356"/>
                    <a:gd name="T20" fmla="*/ 265 w 310"/>
                    <a:gd name="T21" fmla="*/ 170 h 356"/>
                    <a:gd name="T22" fmla="*/ 265 w 310"/>
                    <a:gd name="T23" fmla="*/ 197 h 356"/>
                    <a:gd name="T24" fmla="*/ 275 w 310"/>
                    <a:gd name="T25" fmla="*/ 219 h 356"/>
                    <a:gd name="T26" fmla="*/ 269 w 310"/>
                    <a:gd name="T27" fmla="*/ 227 h 356"/>
                    <a:gd name="T28" fmla="*/ 263 w 310"/>
                    <a:gd name="T29" fmla="*/ 218 h 356"/>
                    <a:gd name="T30" fmla="*/ 248 w 310"/>
                    <a:gd name="T31" fmla="*/ 216 h 356"/>
                    <a:gd name="T32" fmla="*/ 241 w 310"/>
                    <a:gd name="T33" fmla="*/ 221 h 356"/>
                    <a:gd name="T34" fmla="*/ 240 w 310"/>
                    <a:gd name="T35" fmla="*/ 228 h 356"/>
                    <a:gd name="T36" fmla="*/ 202 w 310"/>
                    <a:gd name="T37" fmla="*/ 252 h 356"/>
                    <a:gd name="T38" fmla="*/ 171 w 310"/>
                    <a:gd name="T39" fmla="*/ 286 h 356"/>
                    <a:gd name="T40" fmla="*/ 168 w 310"/>
                    <a:gd name="T41" fmla="*/ 315 h 356"/>
                    <a:gd name="T42" fmla="*/ 149 w 310"/>
                    <a:gd name="T43" fmla="*/ 318 h 356"/>
                    <a:gd name="T44" fmla="*/ 139 w 310"/>
                    <a:gd name="T45" fmla="*/ 327 h 356"/>
                    <a:gd name="T46" fmla="*/ 122 w 310"/>
                    <a:gd name="T47" fmla="*/ 323 h 356"/>
                    <a:gd name="T48" fmla="*/ 108 w 310"/>
                    <a:gd name="T49" fmla="*/ 342 h 356"/>
                    <a:gd name="T50" fmla="*/ 109 w 310"/>
                    <a:gd name="T51" fmla="*/ 356 h 356"/>
                    <a:gd name="T52" fmla="*/ 89 w 310"/>
                    <a:gd name="T53" fmla="*/ 342 h 356"/>
                    <a:gd name="T54" fmla="*/ 83 w 310"/>
                    <a:gd name="T55" fmla="*/ 312 h 356"/>
                    <a:gd name="T56" fmla="*/ 60 w 310"/>
                    <a:gd name="T57" fmla="*/ 287 h 356"/>
                    <a:gd name="T58" fmla="*/ 52 w 310"/>
                    <a:gd name="T59" fmla="*/ 258 h 356"/>
                    <a:gd name="T60" fmla="*/ 18 w 310"/>
                    <a:gd name="T61" fmla="*/ 248 h 356"/>
                    <a:gd name="T62" fmla="*/ 0 w 310"/>
                    <a:gd name="T63" fmla="*/ 226 h 356"/>
                    <a:gd name="T64" fmla="*/ 27 w 310"/>
                    <a:gd name="T65" fmla="*/ 201 h 356"/>
                    <a:gd name="T66" fmla="*/ 63 w 310"/>
                    <a:gd name="T67" fmla="*/ 185 h 356"/>
                    <a:gd name="T68" fmla="*/ 89 w 310"/>
                    <a:gd name="T69" fmla="*/ 185 h 356"/>
                    <a:gd name="T70" fmla="*/ 92 w 310"/>
                    <a:gd name="T71" fmla="*/ 178 h 356"/>
                    <a:gd name="T72" fmla="*/ 38 w 310"/>
                    <a:gd name="T73" fmla="*/ 120 h 356"/>
                    <a:gd name="T74" fmla="*/ 18 w 310"/>
                    <a:gd name="T75" fmla="*/ 80 h 356"/>
                    <a:gd name="T76" fmla="*/ 22 w 310"/>
                    <a:gd name="T77" fmla="*/ 49 h 356"/>
                    <a:gd name="T78" fmla="*/ 57 w 310"/>
                    <a:gd name="T79" fmla="*/ 2 h 356"/>
                    <a:gd name="T80" fmla="*/ 72 w 310"/>
                    <a:gd name="T8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0" h="356">
                      <a:moveTo>
                        <a:pt x="72" y="0"/>
                      </a:moveTo>
                      <a:lnTo>
                        <a:pt x="94" y="34"/>
                      </a:lnTo>
                      <a:lnTo>
                        <a:pt x="157" y="53"/>
                      </a:lnTo>
                      <a:lnTo>
                        <a:pt x="197" y="75"/>
                      </a:lnTo>
                      <a:lnTo>
                        <a:pt x="225" y="69"/>
                      </a:lnTo>
                      <a:lnTo>
                        <a:pt x="271" y="60"/>
                      </a:lnTo>
                      <a:lnTo>
                        <a:pt x="290" y="46"/>
                      </a:lnTo>
                      <a:lnTo>
                        <a:pt x="304" y="50"/>
                      </a:lnTo>
                      <a:lnTo>
                        <a:pt x="310" y="70"/>
                      </a:lnTo>
                      <a:lnTo>
                        <a:pt x="306" y="110"/>
                      </a:lnTo>
                      <a:lnTo>
                        <a:pt x="265" y="170"/>
                      </a:lnTo>
                      <a:lnTo>
                        <a:pt x="265" y="197"/>
                      </a:lnTo>
                      <a:lnTo>
                        <a:pt x="275" y="219"/>
                      </a:lnTo>
                      <a:lnTo>
                        <a:pt x="269" y="227"/>
                      </a:lnTo>
                      <a:lnTo>
                        <a:pt x="263" y="218"/>
                      </a:lnTo>
                      <a:lnTo>
                        <a:pt x="248" y="216"/>
                      </a:lnTo>
                      <a:lnTo>
                        <a:pt x="241" y="221"/>
                      </a:lnTo>
                      <a:lnTo>
                        <a:pt x="240" y="228"/>
                      </a:lnTo>
                      <a:lnTo>
                        <a:pt x="202" y="252"/>
                      </a:lnTo>
                      <a:lnTo>
                        <a:pt x="171" y="286"/>
                      </a:lnTo>
                      <a:lnTo>
                        <a:pt x="168" y="315"/>
                      </a:lnTo>
                      <a:lnTo>
                        <a:pt x="149" y="318"/>
                      </a:lnTo>
                      <a:lnTo>
                        <a:pt x="139" y="327"/>
                      </a:lnTo>
                      <a:lnTo>
                        <a:pt x="122" y="323"/>
                      </a:lnTo>
                      <a:lnTo>
                        <a:pt x="108" y="342"/>
                      </a:lnTo>
                      <a:lnTo>
                        <a:pt x="109" y="356"/>
                      </a:lnTo>
                      <a:lnTo>
                        <a:pt x="89" y="342"/>
                      </a:lnTo>
                      <a:lnTo>
                        <a:pt x="83" y="312"/>
                      </a:lnTo>
                      <a:lnTo>
                        <a:pt x="60" y="287"/>
                      </a:lnTo>
                      <a:lnTo>
                        <a:pt x="52" y="258"/>
                      </a:lnTo>
                      <a:lnTo>
                        <a:pt x="18" y="248"/>
                      </a:lnTo>
                      <a:lnTo>
                        <a:pt x="0" y="226"/>
                      </a:lnTo>
                      <a:lnTo>
                        <a:pt x="27" y="201"/>
                      </a:lnTo>
                      <a:lnTo>
                        <a:pt x="63" y="185"/>
                      </a:lnTo>
                      <a:lnTo>
                        <a:pt x="89" y="185"/>
                      </a:lnTo>
                      <a:lnTo>
                        <a:pt x="92" y="178"/>
                      </a:lnTo>
                      <a:lnTo>
                        <a:pt x="38" y="120"/>
                      </a:lnTo>
                      <a:lnTo>
                        <a:pt x="18" y="80"/>
                      </a:lnTo>
                      <a:lnTo>
                        <a:pt x="22" y="49"/>
                      </a:lnTo>
                      <a:lnTo>
                        <a:pt x="57" y="2"/>
                      </a:lnTo>
                      <a:lnTo>
                        <a:pt x="7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2" name="Freeform 50">
                  <a:extLst>
                    <a:ext uri="{FF2B5EF4-FFF2-40B4-BE49-F238E27FC236}">
                      <a16:creationId xmlns:a16="http://schemas.microsoft.com/office/drawing/2014/main" id="{8CA68D3D-7632-4480-AB7E-5C6ED7E2E142}"/>
                    </a:ext>
                  </a:extLst>
                </p:cNvPr>
                <p:cNvSpPr>
                  <a:spLocks/>
                </p:cNvSpPr>
                <p:nvPr/>
              </p:nvSpPr>
              <p:spPr bwMode="auto">
                <a:xfrm>
                  <a:off x="6942138" y="4189413"/>
                  <a:ext cx="742950" cy="642938"/>
                </a:xfrm>
                <a:custGeom>
                  <a:avLst/>
                  <a:gdLst>
                    <a:gd name="T0" fmla="*/ 334 w 468"/>
                    <a:gd name="T1" fmla="*/ 18 h 405"/>
                    <a:gd name="T2" fmla="*/ 369 w 468"/>
                    <a:gd name="T3" fmla="*/ 40 h 405"/>
                    <a:gd name="T4" fmla="*/ 399 w 468"/>
                    <a:gd name="T5" fmla="*/ 87 h 405"/>
                    <a:gd name="T6" fmla="*/ 466 w 468"/>
                    <a:gd name="T7" fmla="*/ 132 h 405"/>
                    <a:gd name="T8" fmla="*/ 447 w 468"/>
                    <a:gd name="T9" fmla="*/ 162 h 405"/>
                    <a:gd name="T10" fmla="*/ 412 w 468"/>
                    <a:gd name="T11" fmla="*/ 188 h 405"/>
                    <a:gd name="T12" fmla="*/ 358 w 468"/>
                    <a:gd name="T13" fmla="*/ 247 h 405"/>
                    <a:gd name="T14" fmla="*/ 346 w 468"/>
                    <a:gd name="T15" fmla="*/ 273 h 405"/>
                    <a:gd name="T16" fmla="*/ 311 w 468"/>
                    <a:gd name="T17" fmla="*/ 266 h 405"/>
                    <a:gd name="T18" fmla="*/ 266 w 468"/>
                    <a:gd name="T19" fmla="*/ 266 h 405"/>
                    <a:gd name="T20" fmla="*/ 241 w 468"/>
                    <a:gd name="T21" fmla="*/ 297 h 405"/>
                    <a:gd name="T22" fmla="*/ 225 w 468"/>
                    <a:gd name="T23" fmla="*/ 298 h 405"/>
                    <a:gd name="T24" fmla="*/ 200 w 468"/>
                    <a:gd name="T25" fmla="*/ 283 h 405"/>
                    <a:gd name="T26" fmla="*/ 143 w 468"/>
                    <a:gd name="T27" fmla="*/ 359 h 405"/>
                    <a:gd name="T28" fmla="*/ 131 w 468"/>
                    <a:gd name="T29" fmla="*/ 356 h 405"/>
                    <a:gd name="T30" fmla="*/ 150 w 468"/>
                    <a:gd name="T31" fmla="*/ 392 h 405"/>
                    <a:gd name="T32" fmla="*/ 143 w 468"/>
                    <a:gd name="T33" fmla="*/ 395 h 405"/>
                    <a:gd name="T34" fmla="*/ 101 w 468"/>
                    <a:gd name="T35" fmla="*/ 401 h 405"/>
                    <a:gd name="T36" fmla="*/ 86 w 468"/>
                    <a:gd name="T37" fmla="*/ 392 h 405"/>
                    <a:gd name="T38" fmla="*/ 58 w 468"/>
                    <a:gd name="T39" fmla="*/ 351 h 405"/>
                    <a:gd name="T40" fmla="*/ 39 w 468"/>
                    <a:gd name="T41" fmla="*/ 352 h 405"/>
                    <a:gd name="T42" fmla="*/ 0 w 468"/>
                    <a:gd name="T43" fmla="*/ 312 h 405"/>
                    <a:gd name="T44" fmla="*/ 19 w 468"/>
                    <a:gd name="T45" fmla="*/ 310 h 405"/>
                    <a:gd name="T46" fmla="*/ 20 w 468"/>
                    <a:gd name="T47" fmla="*/ 288 h 405"/>
                    <a:gd name="T48" fmla="*/ 69 w 468"/>
                    <a:gd name="T49" fmla="*/ 276 h 405"/>
                    <a:gd name="T50" fmla="*/ 68 w 468"/>
                    <a:gd name="T51" fmla="*/ 216 h 405"/>
                    <a:gd name="T52" fmla="*/ 97 w 468"/>
                    <a:gd name="T53" fmla="*/ 206 h 405"/>
                    <a:gd name="T54" fmla="*/ 112 w 468"/>
                    <a:gd name="T55" fmla="*/ 186 h 405"/>
                    <a:gd name="T56" fmla="*/ 157 w 468"/>
                    <a:gd name="T57" fmla="*/ 148 h 405"/>
                    <a:gd name="T58" fmla="*/ 170 w 468"/>
                    <a:gd name="T59" fmla="*/ 127 h 405"/>
                    <a:gd name="T60" fmla="*/ 235 w 468"/>
                    <a:gd name="T61" fmla="*/ 94 h 405"/>
                    <a:gd name="T62" fmla="*/ 237 w 468"/>
                    <a:gd name="T63" fmla="*/ 53 h 405"/>
                    <a:gd name="T64" fmla="*/ 206 w 468"/>
                    <a:gd name="T65" fmla="*/ 45 h 405"/>
                    <a:gd name="T66" fmla="*/ 257 w 468"/>
                    <a:gd name="T67" fmla="*/ 33 h 405"/>
                    <a:gd name="T68" fmla="*/ 321 w 468"/>
                    <a:gd name="T6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05">
                      <a:moveTo>
                        <a:pt x="321" y="0"/>
                      </a:moveTo>
                      <a:lnTo>
                        <a:pt x="334" y="18"/>
                      </a:lnTo>
                      <a:lnTo>
                        <a:pt x="364" y="27"/>
                      </a:lnTo>
                      <a:lnTo>
                        <a:pt x="369" y="40"/>
                      </a:lnTo>
                      <a:lnTo>
                        <a:pt x="375" y="74"/>
                      </a:lnTo>
                      <a:lnTo>
                        <a:pt x="399" y="87"/>
                      </a:lnTo>
                      <a:lnTo>
                        <a:pt x="429" y="88"/>
                      </a:lnTo>
                      <a:lnTo>
                        <a:pt x="466" y="132"/>
                      </a:lnTo>
                      <a:lnTo>
                        <a:pt x="468" y="148"/>
                      </a:lnTo>
                      <a:lnTo>
                        <a:pt x="447" y="162"/>
                      </a:lnTo>
                      <a:lnTo>
                        <a:pt x="433" y="177"/>
                      </a:lnTo>
                      <a:lnTo>
                        <a:pt x="412" y="188"/>
                      </a:lnTo>
                      <a:lnTo>
                        <a:pt x="390" y="208"/>
                      </a:lnTo>
                      <a:lnTo>
                        <a:pt x="358" y="247"/>
                      </a:lnTo>
                      <a:lnTo>
                        <a:pt x="355" y="265"/>
                      </a:lnTo>
                      <a:lnTo>
                        <a:pt x="346" y="273"/>
                      </a:lnTo>
                      <a:lnTo>
                        <a:pt x="320" y="276"/>
                      </a:lnTo>
                      <a:lnTo>
                        <a:pt x="311" y="266"/>
                      </a:lnTo>
                      <a:lnTo>
                        <a:pt x="275" y="258"/>
                      </a:lnTo>
                      <a:lnTo>
                        <a:pt x="266" y="266"/>
                      </a:lnTo>
                      <a:lnTo>
                        <a:pt x="246" y="272"/>
                      </a:lnTo>
                      <a:lnTo>
                        <a:pt x="241" y="297"/>
                      </a:lnTo>
                      <a:lnTo>
                        <a:pt x="235" y="301"/>
                      </a:lnTo>
                      <a:lnTo>
                        <a:pt x="225" y="298"/>
                      </a:lnTo>
                      <a:lnTo>
                        <a:pt x="209" y="286"/>
                      </a:lnTo>
                      <a:lnTo>
                        <a:pt x="200" y="283"/>
                      </a:lnTo>
                      <a:lnTo>
                        <a:pt x="150" y="334"/>
                      </a:lnTo>
                      <a:lnTo>
                        <a:pt x="143" y="359"/>
                      </a:lnTo>
                      <a:lnTo>
                        <a:pt x="133" y="352"/>
                      </a:lnTo>
                      <a:lnTo>
                        <a:pt x="131" y="356"/>
                      </a:lnTo>
                      <a:lnTo>
                        <a:pt x="125" y="362"/>
                      </a:lnTo>
                      <a:lnTo>
                        <a:pt x="150" y="392"/>
                      </a:lnTo>
                      <a:lnTo>
                        <a:pt x="146" y="395"/>
                      </a:lnTo>
                      <a:lnTo>
                        <a:pt x="143" y="395"/>
                      </a:lnTo>
                      <a:lnTo>
                        <a:pt x="109" y="394"/>
                      </a:lnTo>
                      <a:lnTo>
                        <a:pt x="101" y="401"/>
                      </a:lnTo>
                      <a:lnTo>
                        <a:pt x="86" y="405"/>
                      </a:lnTo>
                      <a:lnTo>
                        <a:pt x="86" y="392"/>
                      </a:lnTo>
                      <a:lnTo>
                        <a:pt x="71" y="349"/>
                      </a:lnTo>
                      <a:lnTo>
                        <a:pt x="58" y="351"/>
                      </a:lnTo>
                      <a:lnTo>
                        <a:pt x="46" y="347"/>
                      </a:lnTo>
                      <a:lnTo>
                        <a:pt x="39" y="352"/>
                      </a:lnTo>
                      <a:lnTo>
                        <a:pt x="34" y="349"/>
                      </a:lnTo>
                      <a:lnTo>
                        <a:pt x="0" y="312"/>
                      </a:lnTo>
                      <a:lnTo>
                        <a:pt x="3" y="307"/>
                      </a:lnTo>
                      <a:lnTo>
                        <a:pt x="19" y="310"/>
                      </a:lnTo>
                      <a:lnTo>
                        <a:pt x="15" y="290"/>
                      </a:lnTo>
                      <a:lnTo>
                        <a:pt x="20" y="288"/>
                      </a:lnTo>
                      <a:lnTo>
                        <a:pt x="61" y="290"/>
                      </a:lnTo>
                      <a:lnTo>
                        <a:pt x="69" y="276"/>
                      </a:lnTo>
                      <a:lnTo>
                        <a:pt x="56" y="253"/>
                      </a:lnTo>
                      <a:lnTo>
                        <a:pt x="68" y="216"/>
                      </a:lnTo>
                      <a:lnTo>
                        <a:pt x="81" y="215"/>
                      </a:lnTo>
                      <a:lnTo>
                        <a:pt x="97" y="206"/>
                      </a:lnTo>
                      <a:lnTo>
                        <a:pt x="104" y="207"/>
                      </a:lnTo>
                      <a:lnTo>
                        <a:pt x="112" y="186"/>
                      </a:lnTo>
                      <a:lnTo>
                        <a:pt x="116" y="177"/>
                      </a:lnTo>
                      <a:lnTo>
                        <a:pt x="157" y="148"/>
                      </a:lnTo>
                      <a:lnTo>
                        <a:pt x="155" y="141"/>
                      </a:lnTo>
                      <a:lnTo>
                        <a:pt x="170" y="127"/>
                      </a:lnTo>
                      <a:lnTo>
                        <a:pt x="192" y="121"/>
                      </a:lnTo>
                      <a:lnTo>
                        <a:pt x="235" y="94"/>
                      </a:lnTo>
                      <a:lnTo>
                        <a:pt x="241" y="59"/>
                      </a:lnTo>
                      <a:lnTo>
                        <a:pt x="237" y="53"/>
                      </a:lnTo>
                      <a:lnTo>
                        <a:pt x="211" y="55"/>
                      </a:lnTo>
                      <a:lnTo>
                        <a:pt x="206" y="45"/>
                      </a:lnTo>
                      <a:lnTo>
                        <a:pt x="222" y="8"/>
                      </a:lnTo>
                      <a:lnTo>
                        <a:pt x="257" y="33"/>
                      </a:lnTo>
                      <a:lnTo>
                        <a:pt x="284" y="30"/>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3" name="Freeform 51">
                  <a:extLst>
                    <a:ext uri="{FF2B5EF4-FFF2-40B4-BE49-F238E27FC236}">
                      <a16:creationId xmlns:a16="http://schemas.microsoft.com/office/drawing/2014/main" id="{1712313A-1489-4F2D-A2B7-3B5ED66B3AFA}"/>
                    </a:ext>
                  </a:extLst>
                </p:cNvPr>
                <p:cNvSpPr>
                  <a:spLocks/>
                </p:cNvSpPr>
                <p:nvPr/>
              </p:nvSpPr>
              <p:spPr bwMode="auto">
                <a:xfrm>
                  <a:off x="7010401" y="4470401"/>
                  <a:ext cx="665163" cy="666750"/>
                </a:xfrm>
                <a:custGeom>
                  <a:avLst/>
                  <a:gdLst>
                    <a:gd name="T0" fmla="*/ 390 w 419"/>
                    <a:gd name="T1" fmla="*/ 0 h 420"/>
                    <a:gd name="T2" fmla="*/ 390 w 419"/>
                    <a:gd name="T3" fmla="*/ 20 h 420"/>
                    <a:gd name="T4" fmla="*/ 376 w 419"/>
                    <a:gd name="T5" fmla="*/ 59 h 420"/>
                    <a:gd name="T6" fmla="*/ 395 w 419"/>
                    <a:gd name="T7" fmla="*/ 100 h 420"/>
                    <a:gd name="T8" fmla="*/ 395 w 419"/>
                    <a:gd name="T9" fmla="*/ 115 h 420"/>
                    <a:gd name="T10" fmla="*/ 399 w 419"/>
                    <a:gd name="T11" fmla="*/ 119 h 420"/>
                    <a:gd name="T12" fmla="*/ 384 w 419"/>
                    <a:gd name="T13" fmla="*/ 121 h 420"/>
                    <a:gd name="T14" fmla="*/ 349 w 419"/>
                    <a:gd name="T15" fmla="*/ 168 h 420"/>
                    <a:gd name="T16" fmla="*/ 345 w 419"/>
                    <a:gd name="T17" fmla="*/ 199 h 420"/>
                    <a:gd name="T18" fmla="*/ 365 w 419"/>
                    <a:gd name="T19" fmla="*/ 239 h 420"/>
                    <a:gd name="T20" fmla="*/ 419 w 419"/>
                    <a:gd name="T21" fmla="*/ 297 h 420"/>
                    <a:gd name="T22" fmla="*/ 416 w 419"/>
                    <a:gd name="T23" fmla="*/ 304 h 420"/>
                    <a:gd name="T24" fmla="*/ 390 w 419"/>
                    <a:gd name="T25" fmla="*/ 304 h 420"/>
                    <a:gd name="T26" fmla="*/ 354 w 419"/>
                    <a:gd name="T27" fmla="*/ 320 h 420"/>
                    <a:gd name="T28" fmla="*/ 327 w 419"/>
                    <a:gd name="T29" fmla="*/ 345 h 420"/>
                    <a:gd name="T30" fmla="*/ 251 w 419"/>
                    <a:gd name="T31" fmla="*/ 385 h 420"/>
                    <a:gd name="T32" fmla="*/ 233 w 419"/>
                    <a:gd name="T33" fmla="*/ 373 h 420"/>
                    <a:gd name="T34" fmla="*/ 218 w 419"/>
                    <a:gd name="T35" fmla="*/ 373 h 420"/>
                    <a:gd name="T36" fmla="*/ 164 w 419"/>
                    <a:gd name="T37" fmla="*/ 420 h 420"/>
                    <a:gd name="T38" fmla="*/ 115 w 419"/>
                    <a:gd name="T39" fmla="*/ 398 h 420"/>
                    <a:gd name="T40" fmla="*/ 102 w 419"/>
                    <a:gd name="T41" fmla="*/ 405 h 420"/>
                    <a:gd name="T42" fmla="*/ 82 w 419"/>
                    <a:gd name="T43" fmla="*/ 414 h 420"/>
                    <a:gd name="T44" fmla="*/ 71 w 419"/>
                    <a:gd name="T45" fmla="*/ 398 h 420"/>
                    <a:gd name="T46" fmla="*/ 53 w 419"/>
                    <a:gd name="T47" fmla="*/ 377 h 420"/>
                    <a:gd name="T48" fmla="*/ 33 w 419"/>
                    <a:gd name="T49" fmla="*/ 378 h 420"/>
                    <a:gd name="T50" fmla="*/ 23 w 419"/>
                    <a:gd name="T51" fmla="*/ 365 h 420"/>
                    <a:gd name="T52" fmla="*/ 31 w 419"/>
                    <a:gd name="T53" fmla="*/ 333 h 420"/>
                    <a:gd name="T54" fmla="*/ 6 w 419"/>
                    <a:gd name="T55" fmla="*/ 320 h 420"/>
                    <a:gd name="T56" fmla="*/ 13 w 419"/>
                    <a:gd name="T57" fmla="*/ 284 h 420"/>
                    <a:gd name="T58" fmla="*/ 0 w 419"/>
                    <a:gd name="T59" fmla="*/ 268 h 420"/>
                    <a:gd name="T60" fmla="*/ 20 w 419"/>
                    <a:gd name="T61" fmla="*/ 256 h 420"/>
                    <a:gd name="T62" fmla="*/ 18 w 419"/>
                    <a:gd name="T63" fmla="*/ 252 h 420"/>
                    <a:gd name="T64" fmla="*/ 9 w 419"/>
                    <a:gd name="T65" fmla="*/ 236 h 420"/>
                    <a:gd name="T66" fmla="*/ 23 w 419"/>
                    <a:gd name="T67" fmla="*/ 223 h 420"/>
                    <a:gd name="T68" fmla="*/ 34 w 419"/>
                    <a:gd name="T69" fmla="*/ 246 h 420"/>
                    <a:gd name="T70" fmla="*/ 38 w 419"/>
                    <a:gd name="T71" fmla="*/ 246 h 420"/>
                    <a:gd name="T72" fmla="*/ 43 w 419"/>
                    <a:gd name="T73" fmla="*/ 228 h 420"/>
                    <a:gd name="T74" fmla="*/ 58 w 419"/>
                    <a:gd name="T75" fmla="*/ 224 h 420"/>
                    <a:gd name="T76" fmla="*/ 66 w 419"/>
                    <a:gd name="T77" fmla="*/ 217 h 420"/>
                    <a:gd name="T78" fmla="*/ 100 w 419"/>
                    <a:gd name="T79" fmla="*/ 218 h 420"/>
                    <a:gd name="T80" fmla="*/ 103 w 419"/>
                    <a:gd name="T81" fmla="*/ 218 h 420"/>
                    <a:gd name="T82" fmla="*/ 107 w 419"/>
                    <a:gd name="T83" fmla="*/ 215 h 420"/>
                    <a:gd name="T84" fmla="*/ 82 w 419"/>
                    <a:gd name="T85" fmla="*/ 185 h 420"/>
                    <a:gd name="T86" fmla="*/ 88 w 419"/>
                    <a:gd name="T87" fmla="*/ 179 h 420"/>
                    <a:gd name="T88" fmla="*/ 90 w 419"/>
                    <a:gd name="T89" fmla="*/ 175 h 420"/>
                    <a:gd name="T90" fmla="*/ 100 w 419"/>
                    <a:gd name="T91" fmla="*/ 182 h 420"/>
                    <a:gd name="T92" fmla="*/ 107 w 419"/>
                    <a:gd name="T93" fmla="*/ 157 h 420"/>
                    <a:gd name="T94" fmla="*/ 157 w 419"/>
                    <a:gd name="T95" fmla="*/ 106 h 420"/>
                    <a:gd name="T96" fmla="*/ 166 w 419"/>
                    <a:gd name="T97" fmla="*/ 109 h 420"/>
                    <a:gd name="T98" fmla="*/ 182 w 419"/>
                    <a:gd name="T99" fmla="*/ 121 h 420"/>
                    <a:gd name="T100" fmla="*/ 192 w 419"/>
                    <a:gd name="T101" fmla="*/ 124 h 420"/>
                    <a:gd name="T102" fmla="*/ 198 w 419"/>
                    <a:gd name="T103" fmla="*/ 120 h 420"/>
                    <a:gd name="T104" fmla="*/ 203 w 419"/>
                    <a:gd name="T105" fmla="*/ 95 h 420"/>
                    <a:gd name="T106" fmla="*/ 223 w 419"/>
                    <a:gd name="T107" fmla="*/ 89 h 420"/>
                    <a:gd name="T108" fmla="*/ 232 w 419"/>
                    <a:gd name="T109" fmla="*/ 81 h 420"/>
                    <a:gd name="T110" fmla="*/ 268 w 419"/>
                    <a:gd name="T111" fmla="*/ 89 h 420"/>
                    <a:gd name="T112" fmla="*/ 277 w 419"/>
                    <a:gd name="T113" fmla="*/ 99 h 420"/>
                    <a:gd name="T114" fmla="*/ 303 w 419"/>
                    <a:gd name="T115" fmla="*/ 96 h 420"/>
                    <a:gd name="T116" fmla="*/ 312 w 419"/>
                    <a:gd name="T117" fmla="*/ 88 h 420"/>
                    <a:gd name="T118" fmla="*/ 315 w 419"/>
                    <a:gd name="T119" fmla="*/ 70 h 420"/>
                    <a:gd name="T120" fmla="*/ 347 w 419"/>
                    <a:gd name="T121" fmla="*/ 31 h 420"/>
                    <a:gd name="T122" fmla="*/ 369 w 419"/>
                    <a:gd name="T123" fmla="*/ 11 h 420"/>
                    <a:gd name="T124" fmla="*/ 390 w 419"/>
                    <a:gd name="T12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20">
                      <a:moveTo>
                        <a:pt x="390" y="0"/>
                      </a:moveTo>
                      <a:lnTo>
                        <a:pt x="390" y="20"/>
                      </a:lnTo>
                      <a:lnTo>
                        <a:pt x="376" y="59"/>
                      </a:lnTo>
                      <a:lnTo>
                        <a:pt x="395" y="100"/>
                      </a:lnTo>
                      <a:lnTo>
                        <a:pt x="395" y="115"/>
                      </a:lnTo>
                      <a:lnTo>
                        <a:pt x="399" y="119"/>
                      </a:lnTo>
                      <a:lnTo>
                        <a:pt x="384" y="121"/>
                      </a:lnTo>
                      <a:lnTo>
                        <a:pt x="349" y="168"/>
                      </a:lnTo>
                      <a:lnTo>
                        <a:pt x="345" y="199"/>
                      </a:lnTo>
                      <a:lnTo>
                        <a:pt x="365" y="239"/>
                      </a:lnTo>
                      <a:lnTo>
                        <a:pt x="419" y="297"/>
                      </a:lnTo>
                      <a:lnTo>
                        <a:pt x="416" y="304"/>
                      </a:lnTo>
                      <a:lnTo>
                        <a:pt x="390" y="304"/>
                      </a:lnTo>
                      <a:lnTo>
                        <a:pt x="354" y="320"/>
                      </a:lnTo>
                      <a:lnTo>
                        <a:pt x="327" y="345"/>
                      </a:lnTo>
                      <a:lnTo>
                        <a:pt x="251" y="385"/>
                      </a:lnTo>
                      <a:lnTo>
                        <a:pt x="233" y="373"/>
                      </a:lnTo>
                      <a:lnTo>
                        <a:pt x="218" y="373"/>
                      </a:lnTo>
                      <a:lnTo>
                        <a:pt x="164" y="420"/>
                      </a:lnTo>
                      <a:lnTo>
                        <a:pt x="115" y="398"/>
                      </a:lnTo>
                      <a:lnTo>
                        <a:pt x="102" y="405"/>
                      </a:lnTo>
                      <a:lnTo>
                        <a:pt x="82" y="414"/>
                      </a:lnTo>
                      <a:lnTo>
                        <a:pt x="71" y="398"/>
                      </a:lnTo>
                      <a:lnTo>
                        <a:pt x="53" y="377"/>
                      </a:lnTo>
                      <a:lnTo>
                        <a:pt x="33" y="378"/>
                      </a:lnTo>
                      <a:lnTo>
                        <a:pt x="23" y="365"/>
                      </a:lnTo>
                      <a:lnTo>
                        <a:pt x="31" y="333"/>
                      </a:lnTo>
                      <a:lnTo>
                        <a:pt x="6" y="320"/>
                      </a:lnTo>
                      <a:lnTo>
                        <a:pt x="13" y="284"/>
                      </a:lnTo>
                      <a:lnTo>
                        <a:pt x="0" y="268"/>
                      </a:lnTo>
                      <a:lnTo>
                        <a:pt x="20" y="256"/>
                      </a:lnTo>
                      <a:lnTo>
                        <a:pt x="18" y="252"/>
                      </a:lnTo>
                      <a:lnTo>
                        <a:pt x="9" y="236"/>
                      </a:lnTo>
                      <a:lnTo>
                        <a:pt x="23" y="223"/>
                      </a:lnTo>
                      <a:lnTo>
                        <a:pt x="34" y="246"/>
                      </a:lnTo>
                      <a:lnTo>
                        <a:pt x="38" y="246"/>
                      </a:lnTo>
                      <a:lnTo>
                        <a:pt x="43" y="228"/>
                      </a:lnTo>
                      <a:lnTo>
                        <a:pt x="58" y="224"/>
                      </a:lnTo>
                      <a:lnTo>
                        <a:pt x="66" y="217"/>
                      </a:lnTo>
                      <a:lnTo>
                        <a:pt x="100" y="218"/>
                      </a:lnTo>
                      <a:lnTo>
                        <a:pt x="103" y="218"/>
                      </a:lnTo>
                      <a:lnTo>
                        <a:pt x="107" y="215"/>
                      </a:lnTo>
                      <a:lnTo>
                        <a:pt x="82" y="185"/>
                      </a:lnTo>
                      <a:lnTo>
                        <a:pt x="88" y="179"/>
                      </a:lnTo>
                      <a:lnTo>
                        <a:pt x="90" y="175"/>
                      </a:lnTo>
                      <a:lnTo>
                        <a:pt x="100" y="182"/>
                      </a:lnTo>
                      <a:lnTo>
                        <a:pt x="107" y="157"/>
                      </a:lnTo>
                      <a:lnTo>
                        <a:pt x="157" y="106"/>
                      </a:lnTo>
                      <a:lnTo>
                        <a:pt x="166" y="109"/>
                      </a:lnTo>
                      <a:lnTo>
                        <a:pt x="182" y="121"/>
                      </a:lnTo>
                      <a:lnTo>
                        <a:pt x="192" y="124"/>
                      </a:lnTo>
                      <a:lnTo>
                        <a:pt x="198" y="120"/>
                      </a:lnTo>
                      <a:lnTo>
                        <a:pt x="203" y="95"/>
                      </a:lnTo>
                      <a:lnTo>
                        <a:pt x="223" y="89"/>
                      </a:lnTo>
                      <a:lnTo>
                        <a:pt x="232" y="81"/>
                      </a:lnTo>
                      <a:lnTo>
                        <a:pt x="268" y="89"/>
                      </a:lnTo>
                      <a:lnTo>
                        <a:pt x="277" y="99"/>
                      </a:lnTo>
                      <a:lnTo>
                        <a:pt x="303" y="96"/>
                      </a:lnTo>
                      <a:lnTo>
                        <a:pt x="312" y="88"/>
                      </a:lnTo>
                      <a:lnTo>
                        <a:pt x="315" y="70"/>
                      </a:lnTo>
                      <a:lnTo>
                        <a:pt x="347" y="31"/>
                      </a:lnTo>
                      <a:lnTo>
                        <a:pt x="369" y="11"/>
                      </a:lnTo>
                      <a:lnTo>
                        <a:pt x="3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0" name="Groupe 69">
                <a:extLst>
                  <a:ext uri="{FF2B5EF4-FFF2-40B4-BE49-F238E27FC236}">
                    <a16:creationId xmlns:a16="http://schemas.microsoft.com/office/drawing/2014/main" id="{83C04ECB-5E76-4826-B32C-0C20E20FE878}"/>
                  </a:ext>
                </a:extLst>
              </p:cNvPr>
              <p:cNvGrpSpPr/>
              <p:nvPr/>
            </p:nvGrpSpPr>
            <p:grpSpPr>
              <a:xfrm>
                <a:off x="7343390" y="2232514"/>
                <a:ext cx="1051552" cy="700774"/>
                <a:chOff x="5376863" y="3236913"/>
                <a:chExt cx="2308226" cy="1658938"/>
              </a:xfrm>
              <a:solidFill>
                <a:srgbClr val="55555F"/>
              </a:solidFill>
            </p:grpSpPr>
            <p:sp>
              <p:nvSpPr>
                <p:cNvPr id="149" name="Freeform 15">
                  <a:extLst>
                    <a:ext uri="{FF2B5EF4-FFF2-40B4-BE49-F238E27FC236}">
                      <a16:creationId xmlns:a16="http://schemas.microsoft.com/office/drawing/2014/main" id="{CB413BE3-D3A7-4D61-A707-7014B5FF414A}"/>
                    </a:ext>
                  </a:extLst>
                </p:cNvPr>
                <p:cNvSpPr>
                  <a:spLocks/>
                </p:cNvSpPr>
                <p:nvPr/>
              </p:nvSpPr>
              <p:spPr bwMode="auto">
                <a:xfrm>
                  <a:off x="5541963" y="3606801"/>
                  <a:ext cx="692150" cy="612775"/>
                </a:xfrm>
                <a:custGeom>
                  <a:avLst/>
                  <a:gdLst>
                    <a:gd name="T0" fmla="*/ 95 w 436"/>
                    <a:gd name="T1" fmla="*/ 0 h 386"/>
                    <a:gd name="T2" fmla="*/ 111 w 436"/>
                    <a:gd name="T3" fmla="*/ 2 h 386"/>
                    <a:gd name="T4" fmla="*/ 148 w 436"/>
                    <a:gd name="T5" fmla="*/ 50 h 386"/>
                    <a:gd name="T6" fmla="*/ 223 w 436"/>
                    <a:gd name="T7" fmla="*/ 70 h 386"/>
                    <a:gd name="T8" fmla="*/ 272 w 436"/>
                    <a:gd name="T9" fmla="*/ 73 h 386"/>
                    <a:gd name="T10" fmla="*/ 297 w 436"/>
                    <a:gd name="T11" fmla="*/ 79 h 386"/>
                    <a:gd name="T12" fmla="*/ 313 w 436"/>
                    <a:gd name="T13" fmla="*/ 79 h 386"/>
                    <a:gd name="T14" fmla="*/ 333 w 436"/>
                    <a:gd name="T15" fmla="*/ 112 h 386"/>
                    <a:gd name="T16" fmla="*/ 357 w 436"/>
                    <a:gd name="T17" fmla="*/ 119 h 386"/>
                    <a:gd name="T18" fmla="*/ 368 w 436"/>
                    <a:gd name="T19" fmla="*/ 119 h 386"/>
                    <a:gd name="T20" fmla="*/ 358 w 436"/>
                    <a:gd name="T21" fmla="*/ 182 h 386"/>
                    <a:gd name="T22" fmla="*/ 381 w 436"/>
                    <a:gd name="T23" fmla="*/ 217 h 386"/>
                    <a:gd name="T24" fmla="*/ 434 w 436"/>
                    <a:gd name="T25" fmla="*/ 272 h 386"/>
                    <a:gd name="T26" fmla="*/ 436 w 436"/>
                    <a:gd name="T27" fmla="*/ 289 h 386"/>
                    <a:gd name="T28" fmla="*/ 425 w 436"/>
                    <a:gd name="T29" fmla="*/ 336 h 386"/>
                    <a:gd name="T30" fmla="*/ 412 w 436"/>
                    <a:gd name="T31" fmla="*/ 342 h 386"/>
                    <a:gd name="T32" fmla="*/ 386 w 436"/>
                    <a:gd name="T33" fmla="*/ 331 h 386"/>
                    <a:gd name="T34" fmla="*/ 375 w 436"/>
                    <a:gd name="T35" fmla="*/ 346 h 386"/>
                    <a:gd name="T36" fmla="*/ 361 w 436"/>
                    <a:gd name="T37" fmla="*/ 343 h 386"/>
                    <a:gd name="T38" fmla="*/ 345 w 436"/>
                    <a:gd name="T39" fmla="*/ 345 h 386"/>
                    <a:gd name="T40" fmla="*/ 330 w 436"/>
                    <a:gd name="T41" fmla="*/ 337 h 386"/>
                    <a:gd name="T42" fmla="*/ 282 w 436"/>
                    <a:gd name="T43" fmla="*/ 328 h 386"/>
                    <a:gd name="T44" fmla="*/ 243 w 436"/>
                    <a:gd name="T45" fmla="*/ 330 h 386"/>
                    <a:gd name="T46" fmla="*/ 202 w 436"/>
                    <a:gd name="T47" fmla="*/ 361 h 386"/>
                    <a:gd name="T48" fmla="*/ 198 w 436"/>
                    <a:gd name="T49" fmla="*/ 360 h 386"/>
                    <a:gd name="T50" fmla="*/ 168 w 436"/>
                    <a:gd name="T51" fmla="*/ 386 h 386"/>
                    <a:gd name="T52" fmla="*/ 157 w 436"/>
                    <a:gd name="T53" fmla="*/ 385 h 386"/>
                    <a:gd name="T54" fmla="*/ 138 w 436"/>
                    <a:gd name="T55" fmla="*/ 353 h 386"/>
                    <a:gd name="T56" fmla="*/ 76 w 436"/>
                    <a:gd name="T57" fmla="*/ 348 h 386"/>
                    <a:gd name="T58" fmla="*/ 69 w 436"/>
                    <a:gd name="T59" fmla="*/ 330 h 386"/>
                    <a:gd name="T60" fmla="*/ 20 w 436"/>
                    <a:gd name="T61" fmla="*/ 310 h 386"/>
                    <a:gd name="T62" fmla="*/ 22 w 436"/>
                    <a:gd name="T63" fmla="*/ 289 h 386"/>
                    <a:gd name="T64" fmla="*/ 11 w 436"/>
                    <a:gd name="T65" fmla="*/ 252 h 386"/>
                    <a:gd name="T66" fmla="*/ 25 w 436"/>
                    <a:gd name="T67" fmla="*/ 237 h 386"/>
                    <a:gd name="T68" fmla="*/ 19 w 436"/>
                    <a:gd name="T69" fmla="*/ 211 h 386"/>
                    <a:gd name="T70" fmla="*/ 6 w 436"/>
                    <a:gd name="T71" fmla="*/ 206 h 386"/>
                    <a:gd name="T72" fmla="*/ 0 w 436"/>
                    <a:gd name="T73" fmla="*/ 169 h 386"/>
                    <a:gd name="T74" fmla="*/ 12 w 436"/>
                    <a:gd name="T75" fmla="*/ 153 h 386"/>
                    <a:gd name="T76" fmla="*/ 29 w 436"/>
                    <a:gd name="T77" fmla="*/ 127 h 386"/>
                    <a:gd name="T78" fmla="*/ 25 w 436"/>
                    <a:gd name="T79" fmla="*/ 73 h 386"/>
                    <a:gd name="T80" fmla="*/ 22 w 436"/>
                    <a:gd name="T81" fmla="*/ 54 h 386"/>
                    <a:gd name="T82" fmla="*/ 41 w 436"/>
                    <a:gd name="T83" fmla="*/ 51 h 386"/>
                    <a:gd name="T84" fmla="*/ 95 w 436"/>
                    <a:gd name="T8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386">
                      <a:moveTo>
                        <a:pt x="95" y="0"/>
                      </a:moveTo>
                      <a:lnTo>
                        <a:pt x="111" y="2"/>
                      </a:lnTo>
                      <a:lnTo>
                        <a:pt x="148" y="50"/>
                      </a:lnTo>
                      <a:lnTo>
                        <a:pt x="223" y="70"/>
                      </a:lnTo>
                      <a:lnTo>
                        <a:pt x="272" y="73"/>
                      </a:lnTo>
                      <a:lnTo>
                        <a:pt x="297" y="79"/>
                      </a:lnTo>
                      <a:lnTo>
                        <a:pt x="313" y="79"/>
                      </a:lnTo>
                      <a:lnTo>
                        <a:pt x="333" y="112"/>
                      </a:lnTo>
                      <a:lnTo>
                        <a:pt x="357" y="119"/>
                      </a:lnTo>
                      <a:lnTo>
                        <a:pt x="368" y="119"/>
                      </a:lnTo>
                      <a:lnTo>
                        <a:pt x="358" y="182"/>
                      </a:lnTo>
                      <a:lnTo>
                        <a:pt x="381" y="217"/>
                      </a:lnTo>
                      <a:lnTo>
                        <a:pt x="434" y="272"/>
                      </a:lnTo>
                      <a:lnTo>
                        <a:pt x="436" y="289"/>
                      </a:lnTo>
                      <a:lnTo>
                        <a:pt x="425" y="336"/>
                      </a:lnTo>
                      <a:lnTo>
                        <a:pt x="412" y="342"/>
                      </a:lnTo>
                      <a:lnTo>
                        <a:pt x="386" y="331"/>
                      </a:lnTo>
                      <a:lnTo>
                        <a:pt x="375" y="346"/>
                      </a:lnTo>
                      <a:lnTo>
                        <a:pt x="361" y="343"/>
                      </a:lnTo>
                      <a:lnTo>
                        <a:pt x="345" y="345"/>
                      </a:lnTo>
                      <a:lnTo>
                        <a:pt x="330" y="337"/>
                      </a:lnTo>
                      <a:lnTo>
                        <a:pt x="282" y="328"/>
                      </a:lnTo>
                      <a:lnTo>
                        <a:pt x="243" y="330"/>
                      </a:lnTo>
                      <a:lnTo>
                        <a:pt x="202" y="361"/>
                      </a:lnTo>
                      <a:lnTo>
                        <a:pt x="198" y="360"/>
                      </a:lnTo>
                      <a:lnTo>
                        <a:pt x="168" y="386"/>
                      </a:lnTo>
                      <a:lnTo>
                        <a:pt x="157" y="385"/>
                      </a:lnTo>
                      <a:lnTo>
                        <a:pt x="138" y="353"/>
                      </a:lnTo>
                      <a:lnTo>
                        <a:pt x="76" y="348"/>
                      </a:lnTo>
                      <a:lnTo>
                        <a:pt x="69" y="330"/>
                      </a:lnTo>
                      <a:lnTo>
                        <a:pt x="20" y="310"/>
                      </a:lnTo>
                      <a:lnTo>
                        <a:pt x="22" y="289"/>
                      </a:lnTo>
                      <a:lnTo>
                        <a:pt x="11" y="252"/>
                      </a:lnTo>
                      <a:lnTo>
                        <a:pt x="25" y="237"/>
                      </a:lnTo>
                      <a:lnTo>
                        <a:pt x="19" y="211"/>
                      </a:lnTo>
                      <a:lnTo>
                        <a:pt x="6" y="206"/>
                      </a:lnTo>
                      <a:lnTo>
                        <a:pt x="0" y="169"/>
                      </a:lnTo>
                      <a:lnTo>
                        <a:pt x="12" y="153"/>
                      </a:lnTo>
                      <a:lnTo>
                        <a:pt x="29" y="127"/>
                      </a:lnTo>
                      <a:lnTo>
                        <a:pt x="25" y="73"/>
                      </a:lnTo>
                      <a:lnTo>
                        <a:pt x="22" y="54"/>
                      </a:lnTo>
                      <a:lnTo>
                        <a:pt x="41" y="51"/>
                      </a:lnTo>
                      <a:lnTo>
                        <a:pt x="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0" name="Freeform 16">
                  <a:extLst>
                    <a:ext uri="{FF2B5EF4-FFF2-40B4-BE49-F238E27FC236}">
                      <a16:creationId xmlns:a16="http://schemas.microsoft.com/office/drawing/2014/main" id="{BADFF4CB-CDB3-471B-9898-ED4D25202138}"/>
                    </a:ext>
                  </a:extLst>
                </p:cNvPr>
                <p:cNvSpPr>
                  <a:spLocks/>
                </p:cNvSpPr>
                <p:nvPr/>
              </p:nvSpPr>
              <p:spPr bwMode="auto">
                <a:xfrm>
                  <a:off x="5851526" y="4111626"/>
                  <a:ext cx="627063" cy="438150"/>
                </a:xfrm>
                <a:custGeom>
                  <a:avLst/>
                  <a:gdLst>
                    <a:gd name="T0" fmla="*/ 293 w 395"/>
                    <a:gd name="T1" fmla="*/ 0 h 276"/>
                    <a:gd name="T2" fmla="*/ 359 w 395"/>
                    <a:gd name="T3" fmla="*/ 12 h 276"/>
                    <a:gd name="T4" fmla="*/ 361 w 395"/>
                    <a:gd name="T5" fmla="*/ 38 h 276"/>
                    <a:gd name="T6" fmla="*/ 371 w 395"/>
                    <a:gd name="T7" fmla="*/ 53 h 276"/>
                    <a:gd name="T8" fmla="*/ 395 w 395"/>
                    <a:gd name="T9" fmla="*/ 60 h 276"/>
                    <a:gd name="T10" fmla="*/ 371 w 395"/>
                    <a:gd name="T11" fmla="*/ 126 h 276"/>
                    <a:gd name="T12" fmla="*/ 371 w 395"/>
                    <a:gd name="T13" fmla="*/ 136 h 276"/>
                    <a:gd name="T14" fmla="*/ 350 w 395"/>
                    <a:gd name="T15" fmla="*/ 153 h 276"/>
                    <a:gd name="T16" fmla="*/ 350 w 395"/>
                    <a:gd name="T17" fmla="*/ 162 h 276"/>
                    <a:gd name="T18" fmla="*/ 336 w 395"/>
                    <a:gd name="T19" fmla="*/ 170 h 276"/>
                    <a:gd name="T20" fmla="*/ 335 w 395"/>
                    <a:gd name="T21" fmla="*/ 181 h 276"/>
                    <a:gd name="T22" fmla="*/ 285 w 395"/>
                    <a:gd name="T23" fmla="*/ 218 h 276"/>
                    <a:gd name="T24" fmla="*/ 280 w 395"/>
                    <a:gd name="T25" fmla="*/ 230 h 276"/>
                    <a:gd name="T26" fmla="*/ 265 w 395"/>
                    <a:gd name="T27" fmla="*/ 232 h 276"/>
                    <a:gd name="T28" fmla="*/ 244 w 395"/>
                    <a:gd name="T29" fmla="*/ 266 h 276"/>
                    <a:gd name="T30" fmla="*/ 227 w 395"/>
                    <a:gd name="T31" fmla="*/ 276 h 276"/>
                    <a:gd name="T32" fmla="*/ 217 w 395"/>
                    <a:gd name="T33" fmla="*/ 255 h 276"/>
                    <a:gd name="T34" fmla="*/ 191 w 395"/>
                    <a:gd name="T35" fmla="*/ 228 h 276"/>
                    <a:gd name="T36" fmla="*/ 181 w 395"/>
                    <a:gd name="T37" fmla="*/ 232 h 276"/>
                    <a:gd name="T38" fmla="*/ 173 w 395"/>
                    <a:gd name="T39" fmla="*/ 228 h 276"/>
                    <a:gd name="T40" fmla="*/ 172 w 395"/>
                    <a:gd name="T41" fmla="*/ 220 h 276"/>
                    <a:gd name="T42" fmla="*/ 158 w 395"/>
                    <a:gd name="T43" fmla="*/ 217 h 276"/>
                    <a:gd name="T44" fmla="*/ 150 w 395"/>
                    <a:gd name="T45" fmla="*/ 218 h 276"/>
                    <a:gd name="T46" fmla="*/ 138 w 395"/>
                    <a:gd name="T47" fmla="*/ 235 h 276"/>
                    <a:gd name="T48" fmla="*/ 112 w 395"/>
                    <a:gd name="T49" fmla="*/ 255 h 276"/>
                    <a:gd name="T50" fmla="*/ 83 w 395"/>
                    <a:gd name="T51" fmla="*/ 190 h 276"/>
                    <a:gd name="T52" fmla="*/ 34 w 395"/>
                    <a:gd name="T53" fmla="*/ 67 h 276"/>
                    <a:gd name="T54" fmla="*/ 0 w 395"/>
                    <a:gd name="T55" fmla="*/ 65 h 276"/>
                    <a:gd name="T56" fmla="*/ 7 w 395"/>
                    <a:gd name="T57" fmla="*/ 43 h 276"/>
                    <a:gd name="T58" fmla="*/ 48 w 395"/>
                    <a:gd name="T59" fmla="*/ 12 h 276"/>
                    <a:gd name="T60" fmla="*/ 87 w 395"/>
                    <a:gd name="T61" fmla="*/ 10 h 276"/>
                    <a:gd name="T62" fmla="*/ 135 w 395"/>
                    <a:gd name="T63" fmla="*/ 19 h 276"/>
                    <a:gd name="T64" fmla="*/ 150 w 395"/>
                    <a:gd name="T65" fmla="*/ 27 h 276"/>
                    <a:gd name="T66" fmla="*/ 166 w 395"/>
                    <a:gd name="T67" fmla="*/ 25 h 276"/>
                    <a:gd name="T68" fmla="*/ 180 w 395"/>
                    <a:gd name="T69" fmla="*/ 28 h 276"/>
                    <a:gd name="T70" fmla="*/ 191 w 395"/>
                    <a:gd name="T71" fmla="*/ 13 h 276"/>
                    <a:gd name="T72" fmla="*/ 217 w 395"/>
                    <a:gd name="T73" fmla="*/ 24 h 276"/>
                    <a:gd name="T74" fmla="*/ 230 w 395"/>
                    <a:gd name="T75" fmla="*/ 18 h 276"/>
                    <a:gd name="T76" fmla="*/ 256 w 395"/>
                    <a:gd name="T77" fmla="*/ 18 h 276"/>
                    <a:gd name="T78" fmla="*/ 269 w 395"/>
                    <a:gd name="T79" fmla="*/ 19 h 276"/>
                    <a:gd name="T80" fmla="*/ 293 w 395"/>
                    <a:gd name="T8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276">
                      <a:moveTo>
                        <a:pt x="293" y="0"/>
                      </a:moveTo>
                      <a:lnTo>
                        <a:pt x="359" y="12"/>
                      </a:lnTo>
                      <a:lnTo>
                        <a:pt x="361" y="38"/>
                      </a:lnTo>
                      <a:lnTo>
                        <a:pt x="371" y="53"/>
                      </a:lnTo>
                      <a:lnTo>
                        <a:pt x="395" y="60"/>
                      </a:lnTo>
                      <a:lnTo>
                        <a:pt x="371" y="126"/>
                      </a:lnTo>
                      <a:lnTo>
                        <a:pt x="371" y="136"/>
                      </a:lnTo>
                      <a:lnTo>
                        <a:pt x="350" y="153"/>
                      </a:lnTo>
                      <a:lnTo>
                        <a:pt x="350" y="162"/>
                      </a:lnTo>
                      <a:lnTo>
                        <a:pt x="336" y="170"/>
                      </a:lnTo>
                      <a:lnTo>
                        <a:pt x="335" y="181"/>
                      </a:lnTo>
                      <a:lnTo>
                        <a:pt x="285" y="218"/>
                      </a:lnTo>
                      <a:lnTo>
                        <a:pt x="280" y="230"/>
                      </a:lnTo>
                      <a:lnTo>
                        <a:pt x="265" y="232"/>
                      </a:lnTo>
                      <a:lnTo>
                        <a:pt x="244" y="266"/>
                      </a:lnTo>
                      <a:lnTo>
                        <a:pt x="227" y="276"/>
                      </a:lnTo>
                      <a:lnTo>
                        <a:pt x="217" y="255"/>
                      </a:lnTo>
                      <a:lnTo>
                        <a:pt x="191" y="228"/>
                      </a:lnTo>
                      <a:lnTo>
                        <a:pt x="181" y="232"/>
                      </a:lnTo>
                      <a:lnTo>
                        <a:pt x="173" y="228"/>
                      </a:lnTo>
                      <a:lnTo>
                        <a:pt x="172" y="220"/>
                      </a:lnTo>
                      <a:lnTo>
                        <a:pt x="158" y="217"/>
                      </a:lnTo>
                      <a:lnTo>
                        <a:pt x="150" y="218"/>
                      </a:lnTo>
                      <a:lnTo>
                        <a:pt x="138" y="235"/>
                      </a:lnTo>
                      <a:lnTo>
                        <a:pt x="112" y="255"/>
                      </a:lnTo>
                      <a:lnTo>
                        <a:pt x="83" y="190"/>
                      </a:lnTo>
                      <a:lnTo>
                        <a:pt x="34" y="67"/>
                      </a:lnTo>
                      <a:lnTo>
                        <a:pt x="0" y="65"/>
                      </a:lnTo>
                      <a:lnTo>
                        <a:pt x="7" y="43"/>
                      </a:lnTo>
                      <a:lnTo>
                        <a:pt x="48" y="12"/>
                      </a:lnTo>
                      <a:lnTo>
                        <a:pt x="87" y="10"/>
                      </a:lnTo>
                      <a:lnTo>
                        <a:pt x="135" y="19"/>
                      </a:lnTo>
                      <a:lnTo>
                        <a:pt x="150" y="27"/>
                      </a:lnTo>
                      <a:lnTo>
                        <a:pt x="166" y="25"/>
                      </a:lnTo>
                      <a:lnTo>
                        <a:pt x="180" y="28"/>
                      </a:lnTo>
                      <a:lnTo>
                        <a:pt x="191" y="13"/>
                      </a:lnTo>
                      <a:lnTo>
                        <a:pt x="217" y="24"/>
                      </a:lnTo>
                      <a:lnTo>
                        <a:pt x="230" y="18"/>
                      </a:lnTo>
                      <a:lnTo>
                        <a:pt x="256" y="18"/>
                      </a:lnTo>
                      <a:lnTo>
                        <a:pt x="269" y="19"/>
                      </a:lnTo>
                      <a:lnTo>
                        <a:pt x="29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1" name="Freeform 17">
                  <a:extLst>
                    <a:ext uri="{FF2B5EF4-FFF2-40B4-BE49-F238E27FC236}">
                      <a16:creationId xmlns:a16="http://schemas.microsoft.com/office/drawing/2014/main" id="{95CD14AD-FF2A-4346-88FD-11CFEBA019DD}"/>
                    </a:ext>
                  </a:extLst>
                </p:cNvPr>
                <p:cNvSpPr>
                  <a:spLocks/>
                </p:cNvSpPr>
                <p:nvPr/>
              </p:nvSpPr>
              <p:spPr bwMode="auto">
                <a:xfrm>
                  <a:off x="5376863" y="4098926"/>
                  <a:ext cx="606425" cy="577850"/>
                </a:xfrm>
                <a:custGeom>
                  <a:avLst/>
                  <a:gdLst>
                    <a:gd name="T0" fmla="*/ 124 w 382"/>
                    <a:gd name="T1" fmla="*/ 0 h 364"/>
                    <a:gd name="T2" fmla="*/ 173 w 382"/>
                    <a:gd name="T3" fmla="*/ 20 h 364"/>
                    <a:gd name="T4" fmla="*/ 180 w 382"/>
                    <a:gd name="T5" fmla="*/ 38 h 364"/>
                    <a:gd name="T6" fmla="*/ 242 w 382"/>
                    <a:gd name="T7" fmla="*/ 43 h 364"/>
                    <a:gd name="T8" fmla="*/ 261 w 382"/>
                    <a:gd name="T9" fmla="*/ 75 h 364"/>
                    <a:gd name="T10" fmla="*/ 272 w 382"/>
                    <a:gd name="T11" fmla="*/ 76 h 364"/>
                    <a:gd name="T12" fmla="*/ 302 w 382"/>
                    <a:gd name="T13" fmla="*/ 50 h 364"/>
                    <a:gd name="T14" fmla="*/ 306 w 382"/>
                    <a:gd name="T15" fmla="*/ 51 h 364"/>
                    <a:gd name="T16" fmla="*/ 299 w 382"/>
                    <a:gd name="T17" fmla="*/ 73 h 364"/>
                    <a:gd name="T18" fmla="*/ 333 w 382"/>
                    <a:gd name="T19" fmla="*/ 75 h 364"/>
                    <a:gd name="T20" fmla="*/ 382 w 382"/>
                    <a:gd name="T21" fmla="*/ 198 h 364"/>
                    <a:gd name="T22" fmla="*/ 335 w 382"/>
                    <a:gd name="T23" fmla="*/ 245 h 364"/>
                    <a:gd name="T24" fmla="*/ 313 w 382"/>
                    <a:gd name="T25" fmla="*/ 230 h 364"/>
                    <a:gd name="T26" fmla="*/ 279 w 382"/>
                    <a:gd name="T27" fmla="*/ 333 h 364"/>
                    <a:gd name="T28" fmla="*/ 263 w 382"/>
                    <a:gd name="T29" fmla="*/ 314 h 364"/>
                    <a:gd name="T30" fmla="*/ 257 w 382"/>
                    <a:gd name="T31" fmla="*/ 274 h 364"/>
                    <a:gd name="T32" fmla="*/ 239 w 382"/>
                    <a:gd name="T33" fmla="*/ 258 h 364"/>
                    <a:gd name="T34" fmla="*/ 222 w 382"/>
                    <a:gd name="T35" fmla="*/ 258 h 364"/>
                    <a:gd name="T36" fmla="*/ 212 w 382"/>
                    <a:gd name="T37" fmla="*/ 223 h 364"/>
                    <a:gd name="T38" fmla="*/ 187 w 382"/>
                    <a:gd name="T39" fmla="*/ 246 h 364"/>
                    <a:gd name="T40" fmla="*/ 169 w 382"/>
                    <a:gd name="T41" fmla="*/ 269 h 364"/>
                    <a:gd name="T42" fmla="*/ 168 w 382"/>
                    <a:gd name="T43" fmla="*/ 287 h 364"/>
                    <a:gd name="T44" fmla="*/ 155 w 382"/>
                    <a:gd name="T45" fmla="*/ 307 h 364"/>
                    <a:gd name="T46" fmla="*/ 149 w 382"/>
                    <a:gd name="T47" fmla="*/ 329 h 364"/>
                    <a:gd name="T48" fmla="*/ 121 w 382"/>
                    <a:gd name="T49" fmla="*/ 347 h 364"/>
                    <a:gd name="T50" fmla="*/ 106 w 382"/>
                    <a:gd name="T51" fmla="*/ 345 h 364"/>
                    <a:gd name="T52" fmla="*/ 95 w 382"/>
                    <a:gd name="T53" fmla="*/ 333 h 364"/>
                    <a:gd name="T54" fmla="*/ 57 w 382"/>
                    <a:gd name="T55" fmla="*/ 347 h 364"/>
                    <a:gd name="T56" fmla="*/ 45 w 382"/>
                    <a:gd name="T57" fmla="*/ 364 h 364"/>
                    <a:gd name="T58" fmla="*/ 45 w 382"/>
                    <a:gd name="T59" fmla="*/ 339 h 364"/>
                    <a:gd name="T60" fmla="*/ 30 w 382"/>
                    <a:gd name="T61" fmla="*/ 330 h 364"/>
                    <a:gd name="T62" fmla="*/ 40 w 382"/>
                    <a:gd name="T63" fmla="*/ 284 h 364"/>
                    <a:gd name="T64" fmla="*/ 34 w 382"/>
                    <a:gd name="T65" fmla="*/ 266 h 364"/>
                    <a:gd name="T66" fmla="*/ 21 w 382"/>
                    <a:gd name="T67" fmla="*/ 253 h 364"/>
                    <a:gd name="T68" fmla="*/ 19 w 382"/>
                    <a:gd name="T69" fmla="*/ 228 h 364"/>
                    <a:gd name="T70" fmla="*/ 0 w 382"/>
                    <a:gd name="T71" fmla="*/ 214 h 364"/>
                    <a:gd name="T72" fmla="*/ 22 w 382"/>
                    <a:gd name="T73" fmla="*/ 204 h 364"/>
                    <a:gd name="T74" fmla="*/ 26 w 382"/>
                    <a:gd name="T75" fmla="*/ 176 h 364"/>
                    <a:gd name="T76" fmla="*/ 42 w 382"/>
                    <a:gd name="T77" fmla="*/ 149 h 364"/>
                    <a:gd name="T78" fmla="*/ 56 w 382"/>
                    <a:gd name="T79" fmla="*/ 104 h 364"/>
                    <a:gd name="T80" fmla="*/ 89 w 382"/>
                    <a:gd name="T81" fmla="*/ 61 h 364"/>
                    <a:gd name="T82" fmla="*/ 86 w 382"/>
                    <a:gd name="T83" fmla="*/ 36 h 364"/>
                    <a:gd name="T84" fmla="*/ 91 w 382"/>
                    <a:gd name="T85" fmla="*/ 33 h 364"/>
                    <a:gd name="T86" fmla="*/ 106 w 382"/>
                    <a:gd name="T87" fmla="*/ 43 h 364"/>
                    <a:gd name="T88" fmla="*/ 115 w 382"/>
                    <a:gd name="T89" fmla="*/ 41 h 364"/>
                    <a:gd name="T90" fmla="*/ 121 w 382"/>
                    <a:gd name="T91" fmla="*/ 26 h 364"/>
                    <a:gd name="T92" fmla="*/ 124 w 382"/>
                    <a:gd name="T9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64">
                      <a:moveTo>
                        <a:pt x="124" y="0"/>
                      </a:moveTo>
                      <a:lnTo>
                        <a:pt x="173" y="20"/>
                      </a:lnTo>
                      <a:lnTo>
                        <a:pt x="180" y="38"/>
                      </a:lnTo>
                      <a:lnTo>
                        <a:pt x="242" y="43"/>
                      </a:lnTo>
                      <a:lnTo>
                        <a:pt x="261" y="75"/>
                      </a:lnTo>
                      <a:lnTo>
                        <a:pt x="272" y="76"/>
                      </a:lnTo>
                      <a:lnTo>
                        <a:pt x="302" y="50"/>
                      </a:lnTo>
                      <a:lnTo>
                        <a:pt x="306" y="51"/>
                      </a:lnTo>
                      <a:lnTo>
                        <a:pt x="299" y="73"/>
                      </a:lnTo>
                      <a:lnTo>
                        <a:pt x="333" y="75"/>
                      </a:lnTo>
                      <a:lnTo>
                        <a:pt x="382" y="198"/>
                      </a:lnTo>
                      <a:lnTo>
                        <a:pt x="335" y="245"/>
                      </a:lnTo>
                      <a:lnTo>
                        <a:pt x="313" y="230"/>
                      </a:lnTo>
                      <a:lnTo>
                        <a:pt x="279" y="333"/>
                      </a:lnTo>
                      <a:lnTo>
                        <a:pt x="263" y="314"/>
                      </a:lnTo>
                      <a:lnTo>
                        <a:pt x="257" y="274"/>
                      </a:lnTo>
                      <a:lnTo>
                        <a:pt x="239" y="258"/>
                      </a:lnTo>
                      <a:lnTo>
                        <a:pt x="222" y="258"/>
                      </a:lnTo>
                      <a:lnTo>
                        <a:pt x="212" y="223"/>
                      </a:lnTo>
                      <a:lnTo>
                        <a:pt x="187" y="246"/>
                      </a:lnTo>
                      <a:lnTo>
                        <a:pt x="169" y="269"/>
                      </a:lnTo>
                      <a:lnTo>
                        <a:pt x="168" y="287"/>
                      </a:lnTo>
                      <a:lnTo>
                        <a:pt x="155" y="307"/>
                      </a:lnTo>
                      <a:lnTo>
                        <a:pt x="149" y="329"/>
                      </a:lnTo>
                      <a:lnTo>
                        <a:pt x="121" y="347"/>
                      </a:lnTo>
                      <a:lnTo>
                        <a:pt x="106" y="345"/>
                      </a:lnTo>
                      <a:lnTo>
                        <a:pt x="95" y="333"/>
                      </a:lnTo>
                      <a:lnTo>
                        <a:pt x="57" y="347"/>
                      </a:lnTo>
                      <a:lnTo>
                        <a:pt x="45" y="364"/>
                      </a:lnTo>
                      <a:lnTo>
                        <a:pt x="45" y="339"/>
                      </a:lnTo>
                      <a:lnTo>
                        <a:pt x="30" y="330"/>
                      </a:lnTo>
                      <a:lnTo>
                        <a:pt x="40" y="284"/>
                      </a:lnTo>
                      <a:lnTo>
                        <a:pt x="34" y="266"/>
                      </a:lnTo>
                      <a:lnTo>
                        <a:pt x="21" y="253"/>
                      </a:lnTo>
                      <a:lnTo>
                        <a:pt x="19" y="228"/>
                      </a:lnTo>
                      <a:lnTo>
                        <a:pt x="0" y="214"/>
                      </a:lnTo>
                      <a:lnTo>
                        <a:pt x="22" y="204"/>
                      </a:lnTo>
                      <a:lnTo>
                        <a:pt x="26" y="176"/>
                      </a:lnTo>
                      <a:lnTo>
                        <a:pt x="42" y="149"/>
                      </a:lnTo>
                      <a:lnTo>
                        <a:pt x="56" y="104"/>
                      </a:lnTo>
                      <a:lnTo>
                        <a:pt x="89" y="61"/>
                      </a:lnTo>
                      <a:lnTo>
                        <a:pt x="86" y="36"/>
                      </a:lnTo>
                      <a:lnTo>
                        <a:pt x="91" y="33"/>
                      </a:lnTo>
                      <a:lnTo>
                        <a:pt x="106" y="43"/>
                      </a:lnTo>
                      <a:lnTo>
                        <a:pt x="115" y="41"/>
                      </a:lnTo>
                      <a:lnTo>
                        <a:pt x="121" y="26"/>
                      </a:lnTo>
                      <a:lnTo>
                        <a:pt x="1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2" name="Freeform 18">
                  <a:extLst>
                    <a:ext uri="{FF2B5EF4-FFF2-40B4-BE49-F238E27FC236}">
                      <a16:creationId xmlns:a16="http://schemas.microsoft.com/office/drawing/2014/main" id="{EE823749-28B3-4D43-9312-9B15C0A0824E}"/>
                    </a:ext>
                  </a:extLst>
                </p:cNvPr>
                <p:cNvSpPr>
                  <a:spLocks/>
                </p:cNvSpPr>
                <p:nvPr/>
              </p:nvSpPr>
              <p:spPr bwMode="auto">
                <a:xfrm>
                  <a:off x="5440363" y="3236913"/>
                  <a:ext cx="752475" cy="558800"/>
                </a:xfrm>
                <a:custGeom>
                  <a:avLst/>
                  <a:gdLst>
                    <a:gd name="T0" fmla="*/ 195 w 474"/>
                    <a:gd name="T1" fmla="*/ 0 h 352"/>
                    <a:gd name="T2" fmla="*/ 208 w 474"/>
                    <a:gd name="T3" fmla="*/ 5 h 352"/>
                    <a:gd name="T4" fmla="*/ 208 w 474"/>
                    <a:gd name="T5" fmla="*/ 20 h 352"/>
                    <a:gd name="T6" fmla="*/ 252 w 474"/>
                    <a:gd name="T7" fmla="*/ 49 h 352"/>
                    <a:gd name="T8" fmla="*/ 277 w 474"/>
                    <a:gd name="T9" fmla="*/ 36 h 352"/>
                    <a:gd name="T10" fmla="*/ 297 w 474"/>
                    <a:gd name="T11" fmla="*/ 46 h 352"/>
                    <a:gd name="T12" fmla="*/ 312 w 474"/>
                    <a:gd name="T13" fmla="*/ 37 h 352"/>
                    <a:gd name="T14" fmla="*/ 330 w 474"/>
                    <a:gd name="T15" fmla="*/ 55 h 352"/>
                    <a:gd name="T16" fmla="*/ 341 w 474"/>
                    <a:gd name="T17" fmla="*/ 49 h 352"/>
                    <a:gd name="T18" fmla="*/ 371 w 474"/>
                    <a:gd name="T19" fmla="*/ 20 h 352"/>
                    <a:gd name="T20" fmla="*/ 401 w 474"/>
                    <a:gd name="T21" fmla="*/ 63 h 352"/>
                    <a:gd name="T22" fmla="*/ 422 w 474"/>
                    <a:gd name="T23" fmla="*/ 98 h 352"/>
                    <a:gd name="T24" fmla="*/ 468 w 474"/>
                    <a:gd name="T25" fmla="*/ 121 h 352"/>
                    <a:gd name="T26" fmla="*/ 474 w 474"/>
                    <a:gd name="T27" fmla="*/ 174 h 352"/>
                    <a:gd name="T28" fmla="*/ 462 w 474"/>
                    <a:gd name="T29" fmla="*/ 197 h 352"/>
                    <a:gd name="T30" fmla="*/ 439 w 474"/>
                    <a:gd name="T31" fmla="*/ 217 h 352"/>
                    <a:gd name="T32" fmla="*/ 425 w 474"/>
                    <a:gd name="T33" fmla="*/ 237 h 352"/>
                    <a:gd name="T34" fmla="*/ 442 w 474"/>
                    <a:gd name="T35" fmla="*/ 297 h 352"/>
                    <a:gd name="T36" fmla="*/ 432 w 474"/>
                    <a:gd name="T37" fmla="*/ 352 h 352"/>
                    <a:gd name="T38" fmla="*/ 421 w 474"/>
                    <a:gd name="T39" fmla="*/ 352 h 352"/>
                    <a:gd name="T40" fmla="*/ 397 w 474"/>
                    <a:gd name="T41" fmla="*/ 345 h 352"/>
                    <a:gd name="T42" fmla="*/ 377 w 474"/>
                    <a:gd name="T43" fmla="*/ 312 h 352"/>
                    <a:gd name="T44" fmla="*/ 361 w 474"/>
                    <a:gd name="T45" fmla="*/ 312 h 352"/>
                    <a:gd name="T46" fmla="*/ 336 w 474"/>
                    <a:gd name="T47" fmla="*/ 306 h 352"/>
                    <a:gd name="T48" fmla="*/ 287 w 474"/>
                    <a:gd name="T49" fmla="*/ 303 h 352"/>
                    <a:gd name="T50" fmla="*/ 212 w 474"/>
                    <a:gd name="T51" fmla="*/ 283 h 352"/>
                    <a:gd name="T52" fmla="*/ 175 w 474"/>
                    <a:gd name="T53" fmla="*/ 235 h 352"/>
                    <a:gd name="T54" fmla="*/ 159 w 474"/>
                    <a:gd name="T55" fmla="*/ 233 h 352"/>
                    <a:gd name="T56" fmla="*/ 105 w 474"/>
                    <a:gd name="T57" fmla="*/ 284 h 352"/>
                    <a:gd name="T58" fmla="*/ 86 w 474"/>
                    <a:gd name="T59" fmla="*/ 287 h 352"/>
                    <a:gd name="T60" fmla="*/ 84 w 474"/>
                    <a:gd name="T61" fmla="*/ 272 h 352"/>
                    <a:gd name="T62" fmla="*/ 64 w 474"/>
                    <a:gd name="T63" fmla="*/ 235 h 352"/>
                    <a:gd name="T64" fmla="*/ 31 w 474"/>
                    <a:gd name="T65" fmla="*/ 213 h 352"/>
                    <a:gd name="T66" fmla="*/ 0 w 474"/>
                    <a:gd name="T67" fmla="*/ 170 h 352"/>
                    <a:gd name="T68" fmla="*/ 25 w 474"/>
                    <a:gd name="T69" fmla="*/ 135 h 352"/>
                    <a:gd name="T70" fmla="*/ 81 w 474"/>
                    <a:gd name="T71" fmla="*/ 120 h 352"/>
                    <a:gd name="T72" fmla="*/ 90 w 474"/>
                    <a:gd name="T73" fmla="*/ 104 h 352"/>
                    <a:gd name="T74" fmla="*/ 93 w 474"/>
                    <a:gd name="T75" fmla="*/ 60 h 352"/>
                    <a:gd name="T76" fmla="*/ 104 w 474"/>
                    <a:gd name="T77" fmla="*/ 45 h 352"/>
                    <a:gd name="T78" fmla="*/ 138 w 474"/>
                    <a:gd name="T79" fmla="*/ 32 h 352"/>
                    <a:gd name="T80" fmla="*/ 170 w 474"/>
                    <a:gd name="T81" fmla="*/ 6 h 352"/>
                    <a:gd name="T82" fmla="*/ 195 w 474"/>
                    <a:gd name="T8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4" h="352">
                      <a:moveTo>
                        <a:pt x="195" y="0"/>
                      </a:moveTo>
                      <a:lnTo>
                        <a:pt x="208" y="5"/>
                      </a:lnTo>
                      <a:lnTo>
                        <a:pt x="208" y="20"/>
                      </a:lnTo>
                      <a:lnTo>
                        <a:pt x="252" y="49"/>
                      </a:lnTo>
                      <a:lnTo>
                        <a:pt x="277" y="36"/>
                      </a:lnTo>
                      <a:lnTo>
                        <a:pt x="297" y="46"/>
                      </a:lnTo>
                      <a:lnTo>
                        <a:pt x="312" y="37"/>
                      </a:lnTo>
                      <a:lnTo>
                        <a:pt x="330" y="55"/>
                      </a:lnTo>
                      <a:lnTo>
                        <a:pt x="341" y="49"/>
                      </a:lnTo>
                      <a:lnTo>
                        <a:pt x="371" y="20"/>
                      </a:lnTo>
                      <a:lnTo>
                        <a:pt x="401" y="63"/>
                      </a:lnTo>
                      <a:lnTo>
                        <a:pt x="422" y="98"/>
                      </a:lnTo>
                      <a:lnTo>
                        <a:pt x="468" y="121"/>
                      </a:lnTo>
                      <a:lnTo>
                        <a:pt x="474" y="174"/>
                      </a:lnTo>
                      <a:lnTo>
                        <a:pt x="462" y="197"/>
                      </a:lnTo>
                      <a:lnTo>
                        <a:pt x="439" y="217"/>
                      </a:lnTo>
                      <a:lnTo>
                        <a:pt x="425" y="237"/>
                      </a:lnTo>
                      <a:lnTo>
                        <a:pt x="442" y="297"/>
                      </a:lnTo>
                      <a:lnTo>
                        <a:pt x="432" y="352"/>
                      </a:lnTo>
                      <a:lnTo>
                        <a:pt x="421" y="352"/>
                      </a:lnTo>
                      <a:lnTo>
                        <a:pt x="397" y="345"/>
                      </a:lnTo>
                      <a:lnTo>
                        <a:pt x="377" y="312"/>
                      </a:lnTo>
                      <a:lnTo>
                        <a:pt x="361" y="312"/>
                      </a:lnTo>
                      <a:lnTo>
                        <a:pt x="336" y="306"/>
                      </a:lnTo>
                      <a:lnTo>
                        <a:pt x="287" y="303"/>
                      </a:lnTo>
                      <a:lnTo>
                        <a:pt x="212" y="283"/>
                      </a:lnTo>
                      <a:lnTo>
                        <a:pt x="175" y="235"/>
                      </a:lnTo>
                      <a:lnTo>
                        <a:pt x="159" y="233"/>
                      </a:lnTo>
                      <a:lnTo>
                        <a:pt x="105" y="284"/>
                      </a:lnTo>
                      <a:lnTo>
                        <a:pt x="86" y="287"/>
                      </a:lnTo>
                      <a:lnTo>
                        <a:pt x="84" y="272"/>
                      </a:lnTo>
                      <a:lnTo>
                        <a:pt x="64" y="235"/>
                      </a:lnTo>
                      <a:lnTo>
                        <a:pt x="31" y="213"/>
                      </a:lnTo>
                      <a:lnTo>
                        <a:pt x="0" y="170"/>
                      </a:lnTo>
                      <a:lnTo>
                        <a:pt x="25" y="135"/>
                      </a:lnTo>
                      <a:lnTo>
                        <a:pt x="81" y="120"/>
                      </a:lnTo>
                      <a:lnTo>
                        <a:pt x="90" y="104"/>
                      </a:lnTo>
                      <a:lnTo>
                        <a:pt x="93" y="60"/>
                      </a:lnTo>
                      <a:lnTo>
                        <a:pt x="104" y="45"/>
                      </a:lnTo>
                      <a:lnTo>
                        <a:pt x="138" y="32"/>
                      </a:lnTo>
                      <a:lnTo>
                        <a:pt x="170" y="6"/>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3" name="Freeform 52">
                  <a:extLst>
                    <a:ext uri="{FF2B5EF4-FFF2-40B4-BE49-F238E27FC236}">
                      <a16:creationId xmlns:a16="http://schemas.microsoft.com/office/drawing/2014/main" id="{3D7BACDF-3DB7-48CF-B5C8-EA0B8A50EE97}"/>
                    </a:ext>
                  </a:extLst>
                </p:cNvPr>
                <p:cNvSpPr>
                  <a:spLocks/>
                </p:cNvSpPr>
                <p:nvPr/>
              </p:nvSpPr>
              <p:spPr bwMode="auto">
                <a:xfrm>
                  <a:off x="7024688" y="3322638"/>
                  <a:ext cx="563563" cy="527050"/>
                </a:xfrm>
                <a:custGeom>
                  <a:avLst/>
                  <a:gdLst>
                    <a:gd name="T0" fmla="*/ 223 w 355"/>
                    <a:gd name="T1" fmla="*/ 0 h 332"/>
                    <a:gd name="T2" fmla="*/ 266 w 355"/>
                    <a:gd name="T3" fmla="*/ 9 h 332"/>
                    <a:gd name="T4" fmla="*/ 269 w 355"/>
                    <a:gd name="T5" fmla="*/ 41 h 332"/>
                    <a:gd name="T6" fmla="*/ 286 w 355"/>
                    <a:gd name="T7" fmla="*/ 61 h 332"/>
                    <a:gd name="T8" fmla="*/ 279 w 355"/>
                    <a:gd name="T9" fmla="*/ 113 h 332"/>
                    <a:gd name="T10" fmla="*/ 292 w 355"/>
                    <a:gd name="T11" fmla="*/ 133 h 332"/>
                    <a:gd name="T12" fmla="*/ 336 w 355"/>
                    <a:gd name="T13" fmla="*/ 159 h 332"/>
                    <a:gd name="T14" fmla="*/ 355 w 355"/>
                    <a:gd name="T15" fmla="*/ 205 h 332"/>
                    <a:gd name="T16" fmla="*/ 292 w 355"/>
                    <a:gd name="T17" fmla="*/ 274 h 332"/>
                    <a:gd name="T18" fmla="*/ 276 w 355"/>
                    <a:gd name="T19" fmla="*/ 289 h 332"/>
                    <a:gd name="T20" fmla="*/ 229 w 355"/>
                    <a:gd name="T21" fmla="*/ 252 h 332"/>
                    <a:gd name="T22" fmla="*/ 210 w 355"/>
                    <a:gd name="T23" fmla="*/ 225 h 332"/>
                    <a:gd name="T24" fmla="*/ 203 w 355"/>
                    <a:gd name="T25" fmla="*/ 230 h 332"/>
                    <a:gd name="T26" fmla="*/ 200 w 355"/>
                    <a:gd name="T27" fmla="*/ 244 h 332"/>
                    <a:gd name="T28" fmla="*/ 170 w 355"/>
                    <a:gd name="T29" fmla="*/ 302 h 332"/>
                    <a:gd name="T30" fmla="*/ 149 w 355"/>
                    <a:gd name="T31" fmla="*/ 332 h 332"/>
                    <a:gd name="T32" fmla="*/ 125 w 355"/>
                    <a:gd name="T33" fmla="*/ 324 h 332"/>
                    <a:gd name="T34" fmla="*/ 120 w 355"/>
                    <a:gd name="T35" fmla="*/ 301 h 332"/>
                    <a:gd name="T36" fmla="*/ 105 w 355"/>
                    <a:gd name="T37" fmla="*/ 301 h 332"/>
                    <a:gd name="T38" fmla="*/ 95 w 355"/>
                    <a:gd name="T39" fmla="*/ 289 h 332"/>
                    <a:gd name="T40" fmla="*/ 90 w 355"/>
                    <a:gd name="T41" fmla="*/ 292 h 332"/>
                    <a:gd name="T42" fmla="*/ 88 w 355"/>
                    <a:gd name="T43" fmla="*/ 309 h 332"/>
                    <a:gd name="T44" fmla="*/ 81 w 355"/>
                    <a:gd name="T45" fmla="*/ 312 h 332"/>
                    <a:gd name="T46" fmla="*/ 60 w 355"/>
                    <a:gd name="T47" fmla="*/ 301 h 332"/>
                    <a:gd name="T48" fmla="*/ 59 w 355"/>
                    <a:gd name="T49" fmla="*/ 285 h 332"/>
                    <a:gd name="T50" fmla="*/ 37 w 355"/>
                    <a:gd name="T51" fmla="*/ 267 h 332"/>
                    <a:gd name="T52" fmla="*/ 29 w 355"/>
                    <a:gd name="T53" fmla="*/ 238 h 332"/>
                    <a:gd name="T54" fmla="*/ 14 w 355"/>
                    <a:gd name="T55" fmla="*/ 229 h 332"/>
                    <a:gd name="T56" fmla="*/ 0 w 355"/>
                    <a:gd name="T57" fmla="*/ 183 h 332"/>
                    <a:gd name="T58" fmla="*/ 2 w 355"/>
                    <a:gd name="T59" fmla="*/ 169 h 332"/>
                    <a:gd name="T60" fmla="*/ 5 w 355"/>
                    <a:gd name="T61" fmla="*/ 165 h 332"/>
                    <a:gd name="T62" fmla="*/ 14 w 355"/>
                    <a:gd name="T63" fmla="*/ 174 h 332"/>
                    <a:gd name="T64" fmla="*/ 31 w 355"/>
                    <a:gd name="T65" fmla="*/ 165 h 332"/>
                    <a:gd name="T66" fmla="*/ 45 w 355"/>
                    <a:gd name="T67" fmla="*/ 151 h 332"/>
                    <a:gd name="T68" fmla="*/ 91 w 355"/>
                    <a:gd name="T69" fmla="*/ 136 h 332"/>
                    <a:gd name="T70" fmla="*/ 131 w 355"/>
                    <a:gd name="T71" fmla="*/ 103 h 332"/>
                    <a:gd name="T72" fmla="*/ 129 w 355"/>
                    <a:gd name="T73" fmla="*/ 95 h 332"/>
                    <a:gd name="T74" fmla="*/ 115 w 355"/>
                    <a:gd name="T75" fmla="*/ 89 h 332"/>
                    <a:gd name="T76" fmla="*/ 109 w 355"/>
                    <a:gd name="T77" fmla="*/ 67 h 332"/>
                    <a:gd name="T78" fmla="*/ 120 w 355"/>
                    <a:gd name="T79" fmla="*/ 44 h 332"/>
                    <a:gd name="T80" fmla="*/ 141 w 355"/>
                    <a:gd name="T81" fmla="*/ 21 h 332"/>
                    <a:gd name="T82" fmla="*/ 223 w 355"/>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32">
                      <a:moveTo>
                        <a:pt x="223" y="0"/>
                      </a:moveTo>
                      <a:lnTo>
                        <a:pt x="266" y="9"/>
                      </a:lnTo>
                      <a:lnTo>
                        <a:pt x="269" y="41"/>
                      </a:lnTo>
                      <a:lnTo>
                        <a:pt x="286" y="61"/>
                      </a:lnTo>
                      <a:lnTo>
                        <a:pt x="279" y="113"/>
                      </a:lnTo>
                      <a:lnTo>
                        <a:pt x="292" y="133"/>
                      </a:lnTo>
                      <a:lnTo>
                        <a:pt x="336" y="159"/>
                      </a:lnTo>
                      <a:lnTo>
                        <a:pt x="355" y="205"/>
                      </a:lnTo>
                      <a:lnTo>
                        <a:pt x="292" y="274"/>
                      </a:lnTo>
                      <a:lnTo>
                        <a:pt x="276" y="289"/>
                      </a:lnTo>
                      <a:lnTo>
                        <a:pt x="229" y="252"/>
                      </a:lnTo>
                      <a:lnTo>
                        <a:pt x="210" y="225"/>
                      </a:lnTo>
                      <a:lnTo>
                        <a:pt x="203" y="230"/>
                      </a:lnTo>
                      <a:lnTo>
                        <a:pt x="200" y="244"/>
                      </a:lnTo>
                      <a:lnTo>
                        <a:pt x="170" y="302"/>
                      </a:lnTo>
                      <a:lnTo>
                        <a:pt x="149" y="332"/>
                      </a:lnTo>
                      <a:lnTo>
                        <a:pt x="125" y="324"/>
                      </a:lnTo>
                      <a:lnTo>
                        <a:pt x="120" y="301"/>
                      </a:lnTo>
                      <a:lnTo>
                        <a:pt x="105" y="301"/>
                      </a:lnTo>
                      <a:lnTo>
                        <a:pt x="95" y="289"/>
                      </a:lnTo>
                      <a:lnTo>
                        <a:pt x="90" y="292"/>
                      </a:lnTo>
                      <a:lnTo>
                        <a:pt x="88" y="309"/>
                      </a:lnTo>
                      <a:lnTo>
                        <a:pt x="81" y="312"/>
                      </a:lnTo>
                      <a:lnTo>
                        <a:pt x="60" y="301"/>
                      </a:lnTo>
                      <a:lnTo>
                        <a:pt x="59" y="285"/>
                      </a:lnTo>
                      <a:lnTo>
                        <a:pt x="37" y="267"/>
                      </a:lnTo>
                      <a:lnTo>
                        <a:pt x="29" y="238"/>
                      </a:lnTo>
                      <a:lnTo>
                        <a:pt x="14" y="229"/>
                      </a:lnTo>
                      <a:lnTo>
                        <a:pt x="0" y="183"/>
                      </a:lnTo>
                      <a:lnTo>
                        <a:pt x="2" y="169"/>
                      </a:lnTo>
                      <a:lnTo>
                        <a:pt x="5" y="165"/>
                      </a:lnTo>
                      <a:lnTo>
                        <a:pt x="14" y="174"/>
                      </a:lnTo>
                      <a:lnTo>
                        <a:pt x="31" y="165"/>
                      </a:lnTo>
                      <a:lnTo>
                        <a:pt x="45" y="151"/>
                      </a:lnTo>
                      <a:lnTo>
                        <a:pt x="91" y="136"/>
                      </a:lnTo>
                      <a:lnTo>
                        <a:pt x="131" y="103"/>
                      </a:lnTo>
                      <a:lnTo>
                        <a:pt x="129" y="95"/>
                      </a:lnTo>
                      <a:lnTo>
                        <a:pt x="115" y="89"/>
                      </a:lnTo>
                      <a:lnTo>
                        <a:pt x="109" y="67"/>
                      </a:lnTo>
                      <a:lnTo>
                        <a:pt x="120" y="44"/>
                      </a:lnTo>
                      <a:lnTo>
                        <a:pt x="141" y="2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4" name="Freeform 53">
                  <a:extLst>
                    <a:ext uri="{FF2B5EF4-FFF2-40B4-BE49-F238E27FC236}">
                      <a16:creationId xmlns:a16="http://schemas.microsoft.com/office/drawing/2014/main" id="{E875F6D4-53DE-48C7-9CDE-2D2B1F3DA752}"/>
                    </a:ext>
                  </a:extLst>
                </p:cNvPr>
                <p:cNvSpPr>
                  <a:spLocks/>
                </p:cNvSpPr>
                <p:nvPr/>
              </p:nvSpPr>
              <p:spPr bwMode="auto">
                <a:xfrm>
                  <a:off x="6978651" y="3679826"/>
                  <a:ext cx="706438" cy="561975"/>
                </a:xfrm>
                <a:custGeom>
                  <a:avLst/>
                  <a:gdLst>
                    <a:gd name="T0" fmla="*/ 239 w 445"/>
                    <a:gd name="T1" fmla="*/ 0 h 354"/>
                    <a:gd name="T2" fmla="*/ 258 w 445"/>
                    <a:gd name="T3" fmla="*/ 27 h 354"/>
                    <a:gd name="T4" fmla="*/ 305 w 445"/>
                    <a:gd name="T5" fmla="*/ 64 h 354"/>
                    <a:gd name="T6" fmla="*/ 321 w 445"/>
                    <a:gd name="T7" fmla="*/ 49 h 354"/>
                    <a:gd name="T8" fmla="*/ 323 w 445"/>
                    <a:gd name="T9" fmla="*/ 62 h 354"/>
                    <a:gd name="T10" fmla="*/ 330 w 445"/>
                    <a:gd name="T11" fmla="*/ 73 h 354"/>
                    <a:gd name="T12" fmla="*/ 359 w 445"/>
                    <a:gd name="T13" fmla="*/ 76 h 354"/>
                    <a:gd name="T14" fmla="*/ 380 w 445"/>
                    <a:gd name="T15" fmla="*/ 97 h 354"/>
                    <a:gd name="T16" fmla="*/ 392 w 445"/>
                    <a:gd name="T17" fmla="*/ 137 h 354"/>
                    <a:gd name="T18" fmla="*/ 434 w 445"/>
                    <a:gd name="T19" fmla="*/ 170 h 354"/>
                    <a:gd name="T20" fmla="*/ 445 w 445"/>
                    <a:gd name="T21" fmla="*/ 188 h 354"/>
                    <a:gd name="T22" fmla="*/ 439 w 445"/>
                    <a:gd name="T23" fmla="*/ 212 h 354"/>
                    <a:gd name="T24" fmla="*/ 445 w 445"/>
                    <a:gd name="T25" fmla="*/ 235 h 354"/>
                    <a:gd name="T26" fmla="*/ 426 w 445"/>
                    <a:gd name="T27" fmla="*/ 252 h 354"/>
                    <a:gd name="T28" fmla="*/ 404 w 445"/>
                    <a:gd name="T29" fmla="*/ 267 h 354"/>
                    <a:gd name="T30" fmla="*/ 385 w 445"/>
                    <a:gd name="T31" fmla="*/ 302 h 354"/>
                    <a:gd name="T32" fmla="*/ 367 w 445"/>
                    <a:gd name="T33" fmla="*/ 306 h 354"/>
                    <a:gd name="T34" fmla="*/ 317 w 445"/>
                    <a:gd name="T35" fmla="*/ 302 h 354"/>
                    <a:gd name="T36" fmla="*/ 298 w 445"/>
                    <a:gd name="T37" fmla="*/ 321 h 354"/>
                    <a:gd name="T38" fmla="*/ 261 w 445"/>
                    <a:gd name="T39" fmla="*/ 351 h 354"/>
                    <a:gd name="T40" fmla="*/ 234 w 445"/>
                    <a:gd name="T41" fmla="*/ 354 h 354"/>
                    <a:gd name="T42" fmla="*/ 199 w 445"/>
                    <a:gd name="T43" fmla="*/ 329 h 354"/>
                    <a:gd name="T44" fmla="*/ 177 w 445"/>
                    <a:gd name="T45" fmla="*/ 312 h 354"/>
                    <a:gd name="T46" fmla="*/ 170 w 445"/>
                    <a:gd name="T47" fmla="*/ 317 h 354"/>
                    <a:gd name="T48" fmla="*/ 162 w 445"/>
                    <a:gd name="T49" fmla="*/ 314 h 354"/>
                    <a:gd name="T50" fmla="*/ 154 w 445"/>
                    <a:gd name="T51" fmla="*/ 296 h 354"/>
                    <a:gd name="T52" fmla="*/ 168 w 445"/>
                    <a:gd name="T53" fmla="*/ 221 h 354"/>
                    <a:gd name="T54" fmla="*/ 142 w 445"/>
                    <a:gd name="T55" fmla="*/ 200 h 354"/>
                    <a:gd name="T56" fmla="*/ 122 w 445"/>
                    <a:gd name="T57" fmla="*/ 200 h 354"/>
                    <a:gd name="T58" fmla="*/ 107 w 445"/>
                    <a:gd name="T59" fmla="*/ 188 h 354"/>
                    <a:gd name="T60" fmla="*/ 97 w 445"/>
                    <a:gd name="T61" fmla="*/ 190 h 354"/>
                    <a:gd name="T62" fmla="*/ 88 w 445"/>
                    <a:gd name="T63" fmla="*/ 223 h 354"/>
                    <a:gd name="T64" fmla="*/ 81 w 445"/>
                    <a:gd name="T65" fmla="*/ 226 h 354"/>
                    <a:gd name="T66" fmla="*/ 58 w 445"/>
                    <a:gd name="T67" fmla="*/ 222 h 354"/>
                    <a:gd name="T68" fmla="*/ 0 w 445"/>
                    <a:gd name="T69" fmla="*/ 146 h 354"/>
                    <a:gd name="T70" fmla="*/ 16 w 445"/>
                    <a:gd name="T71" fmla="*/ 133 h 354"/>
                    <a:gd name="T72" fmla="*/ 43 w 445"/>
                    <a:gd name="T73" fmla="*/ 67 h 354"/>
                    <a:gd name="T74" fmla="*/ 43 w 445"/>
                    <a:gd name="T75" fmla="*/ 4 h 354"/>
                    <a:gd name="T76" fmla="*/ 58 w 445"/>
                    <a:gd name="T77" fmla="*/ 13 h 354"/>
                    <a:gd name="T78" fmla="*/ 66 w 445"/>
                    <a:gd name="T79" fmla="*/ 42 h 354"/>
                    <a:gd name="T80" fmla="*/ 88 w 445"/>
                    <a:gd name="T81" fmla="*/ 60 h 354"/>
                    <a:gd name="T82" fmla="*/ 89 w 445"/>
                    <a:gd name="T83" fmla="*/ 76 h 354"/>
                    <a:gd name="T84" fmla="*/ 110 w 445"/>
                    <a:gd name="T85" fmla="*/ 87 h 354"/>
                    <a:gd name="T86" fmla="*/ 117 w 445"/>
                    <a:gd name="T87" fmla="*/ 84 h 354"/>
                    <a:gd name="T88" fmla="*/ 119 w 445"/>
                    <a:gd name="T89" fmla="*/ 67 h 354"/>
                    <a:gd name="T90" fmla="*/ 124 w 445"/>
                    <a:gd name="T91" fmla="*/ 64 h 354"/>
                    <a:gd name="T92" fmla="*/ 134 w 445"/>
                    <a:gd name="T93" fmla="*/ 76 h 354"/>
                    <a:gd name="T94" fmla="*/ 149 w 445"/>
                    <a:gd name="T95" fmla="*/ 76 h 354"/>
                    <a:gd name="T96" fmla="*/ 154 w 445"/>
                    <a:gd name="T97" fmla="*/ 99 h 354"/>
                    <a:gd name="T98" fmla="*/ 178 w 445"/>
                    <a:gd name="T99" fmla="*/ 107 h 354"/>
                    <a:gd name="T100" fmla="*/ 199 w 445"/>
                    <a:gd name="T101" fmla="*/ 77 h 354"/>
                    <a:gd name="T102" fmla="*/ 229 w 445"/>
                    <a:gd name="T103" fmla="*/ 19 h 354"/>
                    <a:gd name="T104" fmla="*/ 232 w 445"/>
                    <a:gd name="T105" fmla="*/ 5 h 354"/>
                    <a:gd name="T106" fmla="*/ 239 w 445"/>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354">
                      <a:moveTo>
                        <a:pt x="239" y="0"/>
                      </a:moveTo>
                      <a:lnTo>
                        <a:pt x="258" y="27"/>
                      </a:lnTo>
                      <a:lnTo>
                        <a:pt x="305" y="64"/>
                      </a:lnTo>
                      <a:lnTo>
                        <a:pt x="321" y="49"/>
                      </a:lnTo>
                      <a:lnTo>
                        <a:pt x="323" y="62"/>
                      </a:lnTo>
                      <a:lnTo>
                        <a:pt x="330" y="73"/>
                      </a:lnTo>
                      <a:lnTo>
                        <a:pt x="359" y="76"/>
                      </a:lnTo>
                      <a:lnTo>
                        <a:pt x="380" y="97"/>
                      </a:lnTo>
                      <a:lnTo>
                        <a:pt x="392" y="137"/>
                      </a:lnTo>
                      <a:lnTo>
                        <a:pt x="434" y="170"/>
                      </a:lnTo>
                      <a:lnTo>
                        <a:pt x="445" y="188"/>
                      </a:lnTo>
                      <a:lnTo>
                        <a:pt x="439" y="212"/>
                      </a:lnTo>
                      <a:lnTo>
                        <a:pt x="445" y="235"/>
                      </a:lnTo>
                      <a:lnTo>
                        <a:pt x="426" y="252"/>
                      </a:lnTo>
                      <a:lnTo>
                        <a:pt x="404" y="267"/>
                      </a:lnTo>
                      <a:lnTo>
                        <a:pt x="385" y="302"/>
                      </a:lnTo>
                      <a:lnTo>
                        <a:pt x="367" y="306"/>
                      </a:lnTo>
                      <a:lnTo>
                        <a:pt x="317" y="302"/>
                      </a:lnTo>
                      <a:lnTo>
                        <a:pt x="298" y="321"/>
                      </a:lnTo>
                      <a:lnTo>
                        <a:pt x="261" y="351"/>
                      </a:lnTo>
                      <a:lnTo>
                        <a:pt x="234" y="354"/>
                      </a:lnTo>
                      <a:lnTo>
                        <a:pt x="199" y="329"/>
                      </a:lnTo>
                      <a:lnTo>
                        <a:pt x="177" y="312"/>
                      </a:lnTo>
                      <a:lnTo>
                        <a:pt x="170" y="317"/>
                      </a:lnTo>
                      <a:lnTo>
                        <a:pt x="162" y="314"/>
                      </a:lnTo>
                      <a:lnTo>
                        <a:pt x="154" y="296"/>
                      </a:lnTo>
                      <a:lnTo>
                        <a:pt x="168" y="221"/>
                      </a:lnTo>
                      <a:lnTo>
                        <a:pt x="142" y="200"/>
                      </a:lnTo>
                      <a:lnTo>
                        <a:pt x="122" y="200"/>
                      </a:lnTo>
                      <a:lnTo>
                        <a:pt x="107" y="188"/>
                      </a:lnTo>
                      <a:lnTo>
                        <a:pt x="97" y="190"/>
                      </a:lnTo>
                      <a:lnTo>
                        <a:pt x="88" y="223"/>
                      </a:lnTo>
                      <a:lnTo>
                        <a:pt x="81" y="226"/>
                      </a:lnTo>
                      <a:lnTo>
                        <a:pt x="58" y="222"/>
                      </a:lnTo>
                      <a:lnTo>
                        <a:pt x="0" y="146"/>
                      </a:lnTo>
                      <a:lnTo>
                        <a:pt x="16" y="133"/>
                      </a:lnTo>
                      <a:lnTo>
                        <a:pt x="43" y="67"/>
                      </a:lnTo>
                      <a:lnTo>
                        <a:pt x="43" y="4"/>
                      </a:lnTo>
                      <a:lnTo>
                        <a:pt x="58" y="13"/>
                      </a:lnTo>
                      <a:lnTo>
                        <a:pt x="66" y="42"/>
                      </a:lnTo>
                      <a:lnTo>
                        <a:pt x="88" y="60"/>
                      </a:lnTo>
                      <a:lnTo>
                        <a:pt x="89" y="76"/>
                      </a:lnTo>
                      <a:lnTo>
                        <a:pt x="110" y="87"/>
                      </a:lnTo>
                      <a:lnTo>
                        <a:pt x="117" y="84"/>
                      </a:lnTo>
                      <a:lnTo>
                        <a:pt x="119" y="67"/>
                      </a:lnTo>
                      <a:lnTo>
                        <a:pt x="124" y="64"/>
                      </a:lnTo>
                      <a:lnTo>
                        <a:pt x="134" y="76"/>
                      </a:lnTo>
                      <a:lnTo>
                        <a:pt x="149" y="76"/>
                      </a:lnTo>
                      <a:lnTo>
                        <a:pt x="154" y="99"/>
                      </a:lnTo>
                      <a:lnTo>
                        <a:pt x="178" y="107"/>
                      </a:lnTo>
                      <a:lnTo>
                        <a:pt x="199" y="77"/>
                      </a:lnTo>
                      <a:lnTo>
                        <a:pt x="229" y="19"/>
                      </a:lnTo>
                      <a:lnTo>
                        <a:pt x="232" y="5"/>
                      </a:lnTo>
                      <a:lnTo>
                        <a:pt x="2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5" name="Freeform 54">
                  <a:extLst>
                    <a:ext uri="{FF2B5EF4-FFF2-40B4-BE49-F238E27FC236}">
                      <a16:creationId xmlns:a16="http://schemas.microsoft.com/office/drawing/2014/main" id="{105F0CBA-1DE9-4642-9D9C-B4F0AE11745B}"/>
                    </a:ext>
                  </a:extLst>
                </p:cNvPr>
                <p:cNvSpPr>
                  <a:spLocks/>
                </p:cNvSpPr>
                <p:nvPr/>
              </p:nvSpPr>
              <p:spPr bwMode="auto">
                <a:xfrm>
                  <a:off x="6329363" y="3497263"/>
                  <a:ext cx="333375" cy="557213"/>
                </a:xfrm>
                <a:custGeom>
                  <a:avLst/>
                  <a:gdLst>
                    <a:gd name="T0" fmla="*/ 103 w 210"/>
                    <a:gd name="T1" fmla="*/ 0 h 351"/>
                    <a:gd name="T2" fmla="*/ 122 w 210"/>
                    <a:gd name="T3" fmla="*/ 4 h 351"/>
                    <a:gd name="T4" fmla="*/ 128 w 210"/>
                    <a:gd name="T5" fmla="*/ 14 h 351"/>
                    <a:gd name="T6" fmla="*/ 124 w 210"/>
                    <a:gd name="T7" fmla="*/ 20 h 351"/>
                    <a:gd name="T8" fmla="*/ 133 w 210"/>
                    <a:gd name="T9" fmla="*/ 31 h 351"/>
                    <a:gd name="T10" fmla="*/ 131 w 210"/>
                    <a:gd name="T11" fmla="*/ 40 h 351"/>
                    <a:gd name="T12" fmla="*/ 147 w 210"/>
                    <a:gd name="T13" fmla="*/ 60 h 351"/>
                    <a:gd name="T14" fmla="*/ 147 w 210"/>
                    <a:gd name="T15" fmla="*/ 90 h 351"/>
                    <a:gd name="T16" fmla="*/ 139 w 210"/>
                    <a:gd name="T17" fmla="*/ 137 h 351"/>
                    <a:gd name="T18" fmla="*/ 166 w 210"/>
                    <a:gd name="T19" fmla="*/ 153 h 351"/>
                    <a:gd name="T20" fmla="*/ 170 w 210"/>
                    <a:gd name="T21" fmla="*/ 168 h 351"/>
                    <a:gd name="T22" fmla="*/ 182 w 210"/>
                    <a:gd name="T23" fmla="*/ 174 h 351"/>
                    <a:gd name="T24" fmla="*/ 192 w 210"/>
                    <a:gd name="T25" fmla="*/ 199 h 351"/>
                    <a:gd name="T26" fmla="*/ 201 w 210"/>
                    <a:gd name="T27" fmla="*/ 203 h 351"/>
                    <a:gd name="T28" fmla="*/ 210 w 210"/>
                    <a:gd name="T29" fmla="*/ 217 h 351"/>
                    <a:gd name="T30" fmla="*/ 205 w 210"/>
                    <a:gd name="T31" fmla="*/ 226 h 351"/>
                    <a:gd name="T32" fmla="*/ 205 w 210"/>
                    <a:gd name="T33" fmla="*/ 244 h 351"/>
                    <a:gd name="T34" fmla="*/ 201 w 210"/>
                    <a:gd name="T35" fmla="*/ 254 h 351"/>
                    <a:gd name="T36" fmla="*/ 186 w 210"/>
                    <a:gd name="T37" fmla="*/ 246 h 351"/>
                    <a:gd name="T38" fmla="*/ 176 w 210"/>
                    <a:gd name="T39" fmla="*/ 257 h 351"/>
                    <a:gd name="T40" fmla="*/ 166 w 210"/>
                    <a:gd name="T41" fmla="*/ 295 h 351"/>
                    <a:gd name="T42" fmla="*/ 186 w 210"/>
                    <a:gd name="T43" fmla="*/ 310 h 351"/>
                    <a:gd name="T44" fmla="*/ 188 w 210"/>
                    <a:gd name="T45" fmla="*/ 323 h 351"/>
                    <a:gd name="T46" fmla="*/ 168 w 210"/>
                    <a:gd name="T47" fmla="*/ 351 h 351"/>
                    <a:gd name="T48" fmla="*/ 157 w 210"/>
                    <a:gd name="T49" fmla="*/ 341 h 351"/>
                    <a:gd name="T50" fmla="*/ 141 w 210"/>
                    <a:gd name="T51" fmla="*/ 347 h 351"/>
                    <a:gd name="T52" fmla="*/ 128 w 210"/>
                    <a:gd name="T53" fmla="*/ 333 h 351"/>
                    <a:gd name="T54" fmla="*/ 143 w 210"/>
                    <a:gd name="T55" fmla="*/ 305 h 351"/>
                    <a:gd name="T56" fmla="*/ 142 w 210"/>
                    <a:gd name="T57" fmla="*/ 300 h 351"/>
                    <a:gd name="T58" fmla="*/ 124 w 210"/>
                    <a:gd name="T59" fmla="*/ 310 h 351"/>
                    <a:gd name="T60" fmla="*/ 102 w 210"/>
                    <a:gd name="T61" fmla="*/ 302 h 351"/>
                    <a:gd name="T62" fmla="*/ 86 w 210"/>
                    <a:gd name="T63" fmla="*/ 306 h 351"/>
                    <a:gd name="T64" fmla="*/ 64 w 210"/>
                    <a:gd name="T65" fmla="*/ 285 h 351"/>
                    <a:gd name="T66" fmla="*/ 55 w 210"/>
                    <a:gd name="T67" fmla="*/ 258 h 351"/>
                    <a:gd name="T68" fmla="*/ 64 w 210"/>
                    <a:gd name="T69" fmla="*/ 241 h 351"/>
                    <a:gd name="T70" fmla="*/ 62 w 210"/>
                    <a:gd name="T71" fmla="*/ 236 h 351"/>
                    <a:gd name="T72" fmla="*/ 44 w 210"/>
                    <a:gd name="T73" fmla="*/ 237 h 351"/>
                    <a:gd name="T74" fmla="*/ 44 w 210"/>
                    <a:gd name="T75" fmla="*/ 226 h 351"/>
                    <a:gd name="T76" fmla="*/ 54 w 210"/>
                    <a:gd name="T77" fmla="*/ 219 h 351"/>
                    <a:gd name="T78" fmla="*/ 44 w 210"/>
                    <a:gd name="T79" fmla="*/ 191 h 351"/>
                    <a:gd name="T80" fmla="*/ 32 w 210"/>
                    <a:gd name="T81" fmla="*/ 181 h 351"/>
                    <a:gd name="T82" fmla="*/ 25 w 210"/>
                    <a:gd name="T83" fmla="*/ 160 h 351"/>
                    <a:gd name="T84" fmla="*/ 14 w 210"/>
                    <a:gd name="T85" fmla="*/ 154 h 351"/>
                    <a:gd name="T86" fmla="*/ 20 w 210"/>
                    <a:gd name="T87" fmla="*/ 135 h 351"/>
                    <a:gd name="T88" fmla="*/ 0 w 210"/>
                    <a:gd name="T89" fmla="*/ 122 h 351"/>
                    <a:gd name="T90" fmla="*/ 29 w 210"/>
                    <a:gd name="T91" fmla="*/ 81 h 351"/>
                    <a:gd name="T92" fmla="*/ 42 w 210"/>
                    <a:gd name="T93" fmla="*/ 81 h 351"/>
                    <a:gd name="T94" fmla="*/ 47 w 210"/>
                    <a:gd name="T95" fmla="*/ 61 h 351"/>
                    <a:gd name="T96" fmla="*/ 40 w 210"/>
                    <a:gd name="T97" fmla="*/ 49 h 351"/>
                    <a:gd name="T98" fmla="*/ 38 w 210"/>
                    <a:gd name="T99" fmla="*/ 39 h 351"/>
                    <a:gd name="T100" fmla="*/ 33 w 210"/>
                    <a:gd name="T101" fmla="*/ 23 h 351"/>
                    <a:gd name="T102" fmla="*/ 44 w 210"/>
                    <a:gd name="T103" fmla="*/ 10 h 351"/>
                    <a:gd name="T104" fmla="*/ 64 w 210"/>
                    <a:gd name="T105" fmla="*/ 25 h 351"/>
                    <a:gd name="T106" fmla="*/ 70 w 210"/>
                    <a:gd name="T107" fmla="*/ 10 h 351"/>
                    <a:gd name="T108" fmla="*/ 82 w 210"/>
                    <a:gd name="T109" fmla="*/ 8 h 351"/>
                    <a:gd name="T110" fmla="*/ 88 w 210"/>
                    <a:gd name="T111" fmla="*/ 19 h 351"/>
                    <a:gd name="T112" fmla="*/ 96 w 210"/>
                    <a:gd name="T113" fmla="*/ 20 h 351"/>
                    <a:gd name="T114" fmla="*/ 103 w 210"/>
                    <a:gd name="T11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351">
                      <a:moveTo>
                        <a:pt x="103" y="0"/>
                      </a:moveTo>
                      <a:lnTo>
                        <a:pt x="122" y="4"/>
                      </a:lnTo>
                      <a:lnTo>
                        <a:pt x="128" y="14"/>
                      </a:lnTo>
                      <a:lnTo>
                        <a:pt x="124" y="20"/>
                      </a:lnTo>
                      <a:lnTo>
                        <a:pt x="133" y="31"/>
                      </a:lnTo>
                      <a:lnTo>
                        <a:pt x="131" y="40"/>
                      </a:lnTo>
                      <a:lnTo>
                        <a:pt x="147" y="60"/>
                      </a:lnTo>
                      <a:lnTo>
                        <a:pt x="147" y="90"/>
                      </a:lnTo>
                      <a:lnTo>
                        <a:pt x="139" y="137"/>
                      </a:lnTo>
                      <a:lnTo>
                        <a:pt x="166" y="153"/>
                      </a:lnTo>
                      <a:lnTo>
                        <a:pt x="170" y="168"/>
                      </a:lnTo>
                      <a:lnTo>
                        <a:pt x="182" y="174"/>
                      </a:lnTo>
                      <a:lnTo>
                        <a:pt x="192" y="199"/>
                      </a:lnTo>
                      <a:lnTo>
                        <a:pt x="201" y="203"/>
                      </a:lnTo>
                      <a:lnTo>
                        <a:pt x="210" y="217"/>
                      </a:lnTo>
                      <a:lnTo>
                        <a:pt x="205" y="226"/>
                      </a:lnTo>
                      <a:lnTo>
                        <a:pt x="205" y="244"/>
                      </a:lnTo>
                      <a:lnTo>
                        <a:pt x="201" y="254"/>
                      </a:lnTo>
                      <a:lnTo>
                        <a:pt x="186" y="246"/>
                      </a:lnTo>
                      <a:lnTo>
                        <a:pt x="176" y="257"/>
                      </a:lnTo>
                      <a:lnTo>
                        <a:pt x="166" y="295"/>
                      </a:lnTo>
                      <a:lnTo>
                        <a:pt x="186" y="310"/>
                      </a:lnTo>
                      <a:lnTo>
                        <a:pt x="188" y="323"/>
                      </a:lnTo>
                      <a:lnTo>
                        <a:pt x="168" y="351"/>
                      </a:lnTo>
                      <a:lnTo>
                        <a:pt x="157" y="341"/>
                      </a:lnTo>
                      <a:lnTo>
                        <a:pt x="141" y="347"/>
                      </a:lnTo>
                      <a:lnTo>
                        <a:pt x="128" y="333"/>
                      </a:lnTo>
                      <a:lnTo>
                        <a:pt x="143" y="305"/>
                      </a:lnTo>
                      <a:lnTo>
                        <a:pt x="142" y="300"/>
                      </a:lnTo>
                      <a:lnTo>
                        <a:pt x="124" y="310"/>
                      </a:lnTo>
                      <a:lnTo>
                        <a:pt x="102" y="302"/>
                      </a:lnTo>
                      <a:lnTo>
                        <a:pt x="86" y="306"/>
                      </a:lnTo>
                      <a:lnTo>
                        <a:pt x="64" y="285"/>
                      </a:lnTo>
                      <a:lnTo>
                        <a:pt x="55" y="258"/>
                      </a:lnTo>
                      <a:lnTo>
                        <a:pt x="64" y="241"/>
                      </a:lnTo>
                      <a:lnTo>
                        <a:pt x="62" y="236"/>
                      </a:lnTo>
                      <a:lnTo>
                        <a:pt x="44" y="237"/>
                      </a:lnTo>
                      <a:lnTo>
                        <a:pt x="44" y="226"/>
                      </a:lnTo>
                      <a:lnTo>
                        <a:pt x="54" y="219"/>
                      </a:lnTo>
                      <a:lnTo>
                        <a:pt x="44" y="191"/>
                      </a:lnTo>
                      <a:lnTo>
                        <a:pt x="32" y="181"/>
                      </a:lnTo>
                      <a:lnTo>
                        <a:pt x="25" y="160"/>
                      </a:lnTo>
                      <a:lnTo>
                        <a:pt x="14" y="154"/>
                      </a:lnTo>
                      <a:lnTo>
                        <a:pt x="20" y="135"/>
                      </a:lnTo>
                      <a:lnTo>
                        <a:pt x="0" y="122"/>
                      </a:lnTo>
                      <a:lnTo>
                        <a:pt x="29" y="81"/>
                      </a:lnTo>
                      <a:lnTo>
                        <a:pt x="42" y="81"/>
                      </a:lnTo>
                      <a:lnTo>
                        <a:pt x="47" y="61"/>
                      </a:lnTo>
                      <a:lnTo>
                        <a:pt x="40" y="49"/>
                      </a:lnTo>
                      <a:lnTo>
                        <a:pt x="38" y="39"/>
                      </a:lnTo>
                      <a:lnTo>
                        <a:pt x="33" y="23"/>
                      </a:lnTo>
                      <a:lnTo>
                        <a:pt x="44" y="10"/>
                      </a:lnTo>
                      <a:lnTo>
                        <a:pt x="64" y="25"/>
                      </a:lnTo>
                      <a:lnTo>
                        <a:pt x="70" y="10"/>
                      </a:lnTo>
                      <a:lnTo>
                        <a:pt x="82" y="8"/>
                      </a:lnTo>
                      <a:lnTo>
                        <a:pt x="88" y="19"/>
                      </a:lnTo>
                      <a:lnTo>
                        <a:pt x="96" y="20"/>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6" name="Freeform 55">
                  <a:extLst>
                    <a:ext uri="{FF2B5EF4-FFF2-40B4-BE49-F238E27FC236}">
                      <a16:creationId xmlns:a16="http://schemas.microsoft.com/office/drawing/2014/main" id="{FE2ADFE6-2AD6-4BA6-844B-A4F1057E3011}"/>
                    </a:ext>
                  </a:extLst>
                </p:cNvPr>
                <p:cNvSpPr>
                  <a:spLocks/>
                </p:cNvSpPr>
                <p:nvPr/>
              </p:nvSpPr>
              <p:spPr bwMode="auto">
                <a:xfrm>
                  <a:off x="6110288" y="3549651"/>
                  <a:ext cx="488950" cy="657225"/>
                </a:xfrm>
                <a:custGeom>
                  <a:avLst/>
                  <a:gdLst>
                    <a:gd name="T0" fmla="*/ 40 w 308"/>
                    <a:gd name="T1" fmla="*/ 0 h 414"/>
                    <a:gd name="T2" fmla="*/ 46 w 308"/>
                    <a:gd name="T3" fmla="*/ 16 h 414"/>
                    <a:gd name="T4" fmla="*/ 43 w 308"/>
                    <a:gd name="T5" fmla="*/ 27 h 414"/>
                    <a:gd name="T6" fmla="*/ 57 w 308"/>
                    <a:gd name="T7" fmla="*/ 32 h 414"/>
                    <a:gd name="T8" fmla="*/ 67 w 308"/>
                    <a:gd name="T9" fmla="*/ 47 h 414"/>
                    <a:gd name="T10" fmla="*/ 96 w 308"/>
                    <a:gd name="T11" fmla="*/ 36 h 414"/>
                    <a:gd name="T12" fmla="*/ 133 w 308"/>
                    <a:gd name="T13" fmla="*/ 38 h 414"/>
                    <a:gd name="T14" fmla="*/ 143 w 308"/>
                    <a:gd name="T15" fmla="*/ 48 h 414"/>
                    <a:gd name="T16" fmla="*/ 178 w 308"/>
                    <a:gd name="T17" fmla="*/ 16 h 414"/>
                    <a:gd name="T18" fmla="*/ 185 w 308"/>
                    <a:gd name="T19" fmla="*/ 28 h 414"/>
                    <a:gd name="T20" fmla="*/ 180 w 308"/>
                    <a:gd name="T21" fmla="*/ 48 h 414"/>
                    <a:gd name="T22" fmla="*/ 167 w 308"/>
                    <a:gd name="T23" fmla="*/ 48 h 414"/>
                    <a:gd name="T24" fmla="*/ 138 w 308"/>
                    <a:gd name="T25" fmla="*/ 89 h 414"/>
                    <a:gd name="T26" fmla="*/ 158 w 308"/>
                    <a:gd name="T27" fmla="*/ 102 h 414"/>
                    <a:gd name="T28" fmla="*/ 152 w 308"/>
                    <a:gd name="T29" fmla="*/ 121 h 414"/>
                    <a:gd name="T30" fmla="*/ 163 w 308"/>
                    <a:gd name="T31" fmla="*/ 127 h 414"/>
                    <a:gd name="T32" fmla="*/ 170 w 308"/>
                    <a:gd name="T33" fmla="*/ 148 h 414"/>
                    <a:gd name="T34" fmla="*/ 182 w 308"/>
                    <a:gd name="T35" fmla="*/ 158 h 414"/>
                    <a:gd name="T36" fmla="*/ 192 w 308"/>
                    <a:gd name="T37" fmla="*/ 186 h 414"/>
                    <a:gd name="T38" fmla="*/ 182 w 308"/>
                    <a:gd name="T39" fmla="*/ 193 h 414"/>
                    <a:gd name="T40" fmla="*/ 182 w 308"/>
                    <a:gd name="T41" fmla="*/ 204 h 414"/>
                    <a:gd name="T42" fmla="*/ 200 w 308"/>
                    <a:gd name="T43" fmla="*/ 203 h 414"/>
                    <a:gd name="T44" fmla="*/ 202 w 308"/>
                    <a:gd name="T45" fmla="*/ 208 h 414"/>
                    <a:gd name="T46" fmla="*/ 193 w 308"/>
                    <a:gd name="T47" fmla="*/ 225 h 414"/>
                    <a:gd name="T48" fmla="*/ 202 w 308"/>
                    <a:gd name="T49" fmla="*/ 252 h 414"/>
                    <a:gd name="T50" fmla="*/ 224 w 308"/>
                    <a:gd name="T51" fmla="*/ 273 h 414"/>
                    <a:gd name="T52" fmla="*/ 240 w 308"/>
                    <a:gd name="T53" fmla="*/ 269 h 414"/>
                    <a:gd name="T54" fmla="*/ 262 w 308"/>
                    <a:gd name="T55" fmla="*/ 277 h 414"/>
                    <a:gd name="T56" fmla="*/ 280 w 308"/>
                    <a:gd name="T57" fmla="*/ 267 h 414"/>
                    <a:gd name="T58" fmla="*/ 281 w 308"/>
                    <a:gd name="T59" fmla="*/ 272 h 414"/>
                    <a:gd name="T60" fmla="*/ 266 w 308"/>
                    <a:gd name="T61" fmla="*/ 300 h 414"/>
                    <a:gd name="T62" fmla="*/ 279 w 308"/>
                    <a:gd name="T63" fmla="*/ 314 h 414"/>
                    <a:gd name="T64" fmla="*/ 295 w 308"/>
                    <a:gd name="T65" fmla="*/ 308 h 414"/>
                    <a:gd name="T66" fmla="*/ 306 w 308"/>
                    <a:gd name="T67" fmla="*/ 318 h 414"/>
                    <a:gd name="T68" fmla="*/ 308 w 308"/>
                    <a:gd name="T69" fmla="*/ 347 h 414"/>
                    <a:gd name="T70" fmla="*/ 269 w 308"/>
                    <a:gd name="T71" fmla="*/ 376 h 414"/>
                    <a:gd name="T72" fmla="*/ 262 w 308"/>
                    <a:gd name="T73" fmla="*/ 401 h 414"/>
                    <a:gd name="T74" fmla="*/ 232 w 308"/>
                    <a:gd name="T75" fmla="*/ 414 h 414"/>
                    <a:gd name="T76" fmla="*/ 208 w 308"/>
                    <a:gd name="T77" fmla="*/ 407 h 414"/>
                    <a:gd name="T78" fmla="*/ 198 w 308"/>
                    <a:gd name="T79" fmla="*/ 392 h 414"/>
                    <a:gd name="T80" fmla="*/ 196 w 308"/>
                    <a:gd name="T81" fmla="*/ 366 h 414"/>
                    <a:gd name="T82" fmla="*/ 130 w 308"/>
                    <a:gd name="T83" fmla="*/ 354 h 414"/>
                    <a:gd name="T84" fmla="*/ 106 w 308"/>
                    <a:gd name="T85" fmla="*/ 373 h 414"/>
                    <a:gd name="T86" fmla="*/ 93 w 308"/>
                    <a:gd name="T87" fmla="*/ 372 h 414"/>
                    <a:gd name="T88" fmla="*/ 67 w 308"/>
                    <a:gd name="T89" fmla="*/ 372 h 414"/>
                    <a:gd name="T90" fmla="*/ 78 w 308"/>
                    <a:gd name="T91" fmla="*/ 325 h 414"/>
                    <a:gd name="T92" fmla="*/ 76 w 308"/>
                    <a:gd name="T93" fmla="*/ 308 h 414"/>
                    <a:gd name="T94" fmla="*/ 23 w 308"/>
                    <a:gd name="T95" fmla="*/ 253 h 414"/>
                    <a:gd name="T96" fmla="*/ 0 w 308"/>
                    <a:gd name="T97" fmla="*/ 218 h 414"/>
                    <a:gd name="T98" fmla="*/ 10 w 308"/>
                    <a:gd name="T99" fmla="*/ 155 h 414"/>
                    <a:gd name="T100" fmla="*/ 20 w 308"/>
                    <a:gd name="T101" fmla="*/ 100 h 414"/>
                    <a:gd name="T102" fmla="*/ 3 w 308"/>
                    <a:gd name="T103" fmla="*/ 40 h 414"/>
                    <a:gd name="T104" fmla="*/ 17 w 308"/>
                    <a:gd name="T105" fmla="*/ 20 h 414"/>
                    <a:gd name="T106" fmla="*/ 40 w 308"/>
                    <a:gd name="T10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414">
                      <a:moveTo>
                        <a:pt x="40" y="0"/>
                      </a:moveTo>
                      <a:lnTo>
                        <a:pt x="46" y="16"/>
                      </a:lnTo>
                      <a:lnTo>
                        <a:pt x="43" y="27"/>
                      </a:lnTo>
                      <a:lnTo>
                        <a:pt x="57" y="32"/>
                      </a:lnTo>
                      <a:lnTo>
                        <a:pt x="67" y="47"/>
                      </a:lnTo>
                      <a:lnTo>
                        <a:pt x="96" y="36"/>
                      </a:lnTo>
                      <a:lnTo>
                        <a:pt x="133" y="38"/>
                      </a:lnTo>
                      <a:lnTo>
                        <a:pt x="143" y="48"/>
                      </a:lnTo>
                      <a:lnTo>
                        <a:pt x="178" y="16"/>
                      </a:lnTo>
                      <a:lnTo>
                        <a:pt x="185" y="28"/>
                      </a:lnTo>
                      <a:lnTo>
                        <a:pt x="180" y="48"/>
                      </a:lnTo>
                      <a:lnTo>
                        <a:pt x="167" y="48"/>
                      </a:lnTo>
                      <a:lnTo>
                        <a:pt x="138" y="89"/>
                      </a:lnTo>
                      <a:lnTo>
                        <a:pt x="158" y="102"/>
                      </a:lnTo>
                      <a:lnTo>
                        <a:pt x="152" y="121"/>
                      </a:lnTo>
                      <a:lnTo>
                        <a:pt x="163" y="127"/>
                      </a:lnTo>
                      <a:lnTo>
                        <a:pt x="170" y="148"/>
                      </a:lnTo>
                      <a:lnTo>
                        <a:pt x="182" y="158"/>
                      </a:lnTo>
                      <a:lnTo>
                        <a:pt x="192" y="186"/>
                      </a:lnTo>
                      <a:lnTo>
                        <a:pt x="182" y="193"/>
                      </a:lnTo>
                      <a:lnTo>
                        <a:pt x="182" y="204"/>
                      </a:lnTo>
                      <a:lnTo>
                        <a:pt x="200" y="203"/>
                      </a:lnTo>
                      <a:lnTo>
                        <a:pt x="202" y="208"/>
                      </a:lnTo>
                      <a:lnTo>
                        <a:pt x="193" y="225"/>
                      </a:lnTo>
                      <a:lnTo>
                        <a:pt x="202" y="252"/>
                      </a:lnTo>
                      <a:lnTo>
                        <a:pt x="224" y="273"/>
                      </a:lnTo>
                      <a:lnTo>
                        <a:pt x="240" y="269"/>
                      </a:lnTo>
                      <a:lnTo>
                        <a:pt x="262" y="277"/>
                      </a:lnTo>
                      <a:lnTo>
                        <a:pt x="280" y="267"/>
                      </a:lnTo>
                      <a:lnTo>
                        <a:pt x="281" y="272"/>
                      </a:lnTo>
                      <a:lnTo>
                        <a:pt x="266" y="300"/>
                      </a:lnTo>
                      <a:lnTo>
                        <a:pt x="279" y="314"/>
                      </a:lnTo>
                      <a:lnTo>
                        <a:pt x="295" y="308"/>
                      </a:lnTo>
                      <a:lnTo>
                        <a:pt x="306" y="318"/>
                      </a:lnTo>
                      <a:lnTo>
                        <a:pt x="308" y="347"/>
                      </a:lnTo>
                      <a:lnTo>
                        <a:pt x="269" y="376"/>
                      </a:lnTo>
                      <a:lnTo>
                        <a:pt x="262" y="401"/>
                      </a:lnTo>
                      <a:lnTo>
                        <a:pt x="232" y="414"/>
                      </a:lnTo>
                      <a:lnTo>
                        <a:pt x="208" y="407"/>
                      </a:lnTo>
                      <a:lnTo>
                        <a:pt x="198" y="392"/>
                      </a:lnTo>
                      <a:lnTo>
                        <a:pt x="196" y="366"/>
                      </a:lnTo>
                      <a:lnTo>
                        <a:pt x="130" y="354"/>
                      </a:lnTo>
                      <a:lnTo>
                        <a:pt x="106" y="373"/>
                      </a:lnTo>
                      <a:lnTo>
                        <a:pt x="93" y="372"/>
                      </a:lnTo>
                      <a:lnTo>
                        <a:pt x="67" y="372"/>
                      </a:lnTo>
                      <a:lnTo>
                        <a:pt x="78" y="325"/>
                      </a:lnTo>
                      <a:lnTo>
                        <a:pt x="76" y="308"/>
                      </a:lnTo>
                      <a:lnTo>
                        <a:pt x="23" y="253"/>
                      </a:lnTo>
                      <a:lnTo>
                        <a:pt x="0" y="218"/>
                      </a:lnTo>
                      <a:lnTo>
                        <a:pt x="10" y="155"/>
                      </a:lnTo>
                      <a:lnTo>
                        <a:pt x="20" y="100"/>
                      </a:lnTo>
                      <a:lnTo>
                        <a:pt x="3" y="40"/>
                      </a:lnTo>
                      <a:lnTo>
                        <a:pt x="17" y="20"/>
                      </a:lnTo>
                      <a:lnTo>
                        <a:pt x="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7" name="Freeform 56">
                  <a:extLst>
                    <a:ext uri="{FF2B5EF4-FFF2-40B4-BE49-F238E27FC236}">
                      <a16:creationId xmlns:a16="http://schemas.microsoft.com/office/drawing/2014/main" id="{977851DA-8091-4F57-B97D-DF645CF14954}"/>
                    </a:ext>
                  </a:extLst>
                </p:cNvPr>
                <p:cNvSpPr>
                  <a:spLocks/>
                </p:cNvSpPr>
                <p:nvPr/>
              </p:nvSpPr>
              <p:spPr bwMode="auto">
                <a:xfrm>
                  <a:off x="6592888" y="3763963"/>
                  <a:ext cx="731838" cy="725488"/>
                </a:xfrm>
                <a:custGeom>
                  <a:avLst/>
                  <a:gdLst>
                    <a:gd name="T0" fmla="*/ 141 w 461"/>
                    <a:gd name="T1" fmla="*/ 0 h 457"/>
                    <a:gd name="T2" fmla="*/ 161 w 461"/>
                    <a:gd name="T3" fmla="*/ 1 h 457"/>
                    <a:gd name="T4" fmla="*/ 177 w 461"/>
                    <a:gd name="T5" fmla="*/ 28 h 457"/>
                    <a:gd name="T6" fmla="*/ 243 w 461"/>
                    <a:gd name="T7" fmla="*/ 93 h 457"/>
                    <a:gd name="T8" fmla="*/ 301 w 461"/>
                    <a:gd name="T9" fmla="*/ 169 h 457"/>
                    <a:gd name="T10" fmla="*/ 324 w 461"/>
                    <a:gd name="T11" fmla="*/ 173 h 457"/>
                    <a:gd name="T12" fmla="*/ 331 w 461"/>
                    <a:gd name="T13" fmla="*/ 170 h 457"/>
                    <a:gd name="T14" fmla="*/ 340 w 461"/>
                    <a:gd name="T15" fmla="*/ 137 h 457"/>
                    <a:gd name="T16" fmla="*/ 350 w 461"/>
                    <a:gd name="T17" fmla="*/ 135 h 457"/>
                    <a:gd name="T18" fmla="*/ 365 w 461"/>
                    <a:gd name="T19" fmla="*/ 147 h 457"/>
                    <a:gd name="T20" fmla="*/ 385 w 461"/>
                    <a:gd name="T21" fmla="*/ 147 h 457"/>
                    <a:gd name="T22" fmla="*/ 411 w 461"/>
                    <a:gd name="T23" fmla="*/ 168 h 457"/>
                    <a:gd name="T24" fmla="*/ 397 w 461"/>
                    <a:gd name="T25" fmla="*/ 243 h 457"/>
                    <a:gd name="T26" fmla="*/ 405 w 461"/>
                    <a:gd name="T27" fmla="*/ 261 h 457"/>
                    <a:gd name="T28" fmla="*/ 413 w 461"/>
                    <a:gd name="T29" fmla="*/ 264 h 457"/>
                    <a:gd name="T30" fmla="*/ 420 w 461"/>
                    <a:gd name="T31" fmla="*/ 259 h 457"/>
                    <a:gd name="T32" fmla="*/ 442 w 461"/>
                    <a:gd name="T33" fmla="*/ 276 h 457"/>
                    <a:gd name="T34" fmla="*/ 426 w 461"/>
                    <a:gd name="T35" fmla="*/ 313 h 457"/>
                    <a:gd name="T36" fmla="*/ 431 w 461"/>
                    <a:gd name="T37" fmla="*/ 323 h 457"/>
                    <a:gd name="T38" fmla="*/ 457 w 461"/>
                    <a:gd name="T39" fmla="*/ 321 h 457"/>
                    <a:gd name="T40" fmla="*/ 461 w 461"/>
                    <a:gd name="T41" fmla="*/ 327 h 457"/>
                    <a:gd name="T42" fmla="*/ 455 w 461"/>
                    <a:gd name="T43" fmla="*/ 362 h 457"/>
                    <a:gd name="T44" fmla="*/ 412 w 461"/>
                    <a:gd name="T45" fmla="*/ 389 h 457"/>
                    <a:gd name="T46" fmla="*/ 390 w 461"/>
                    <a:gd name="T47" fmla="*/ 395 h 457"/>
                    <a:gd name="T48" fmla="*/ 375 w 461"/>
                    <a:gd name="T49" fmla="*/ 409 h 457"/>
                    <a:gd name="T50" fmla="*/ 377 w 461"/>
                    <a:gd name="T51" fmla="*/ 416 h 457"/>
                    <a:gd name="T52" fmla="*/ 336 w 461"/>
                    <a:gd name="T53" fmla="*/ 445 h 457"/>
                    <a:gd name="T54" fmla="*/ 332 w 461"/>
                    <a:gd name="T55" fmla="*/ 454 h 457"/>
                    <a:gd name="T56" fmla="*/ 318 w 461"/>
                    <a:gd name="T57" fmla="*/ 457 h 457"/>
                    <a:gd name="T58" fmla="*/ 223 w 461"/>
                    <a:gd name="T59" fmla="*/ 430 h 457"/>
                    <a:gd name="T60" fmla="*/ 213 w 461"/>
                    <a:gd name="T61" fmla="*/ 313 h 457"/>
                    <a:gd name="T62" fmla="*/ 205 w 461"/>
                    <a:gd name="T63" fmla="*/ 313 h 457"/>
                    <a:gd name="T64" fmla="*/ 189 w 461"/>
                    <a:gd name="T65" fmla="*/ 333 h 457"/>
                    <a:gd name="T66" fmla="*/ 166 w 461"/>
                    <a:gd name="T67" fmla="*/ 333 h 457"/>
                    <a:gd name="T68" fmla="*/ 144 w 461"/>
                    <a:gd name="T69" fmla="*/ 323 h 457"/>
                    <a:gd name="T70" fmla="*/ 129 w 461"/>
                    <a:gd name="T71" fmla="*/ 274 h 457"/>
                    <a:gd name="T72" fmla="*/ 128 w 461"/>
                    <a:gd name="T73" fmla="*/ 244 h 457"/>
                    <a:gd name="T74" fmla="*/ 120 w 461"/>
                    <a:gd name="T75" fmla="*/ 239 h 457"/>
                    <a:gd name="T76" fmla="*/ 99 w 461"/>
                    <a:gd name="T77" fmla="*/ 244 h 457"/>
                    <a:gd name="T78" fmla="*/ 84 w 461"/>
                    <a:gd name="T79" fmla="*/ 231 h 457"/>
                    <a:gd name="T80" fmla="*/ 65 w 461"/>
                    <a:gd name="T81" fmla="*/ 222 h 457"/>
                    <a:gd name="T82" fmla="*/ 49 w 461"/>
                    <a:gd name="T83" fmla="*/ 241 h 457"/>
                    <a:gd name="T84" fmla="*/ 35 w 461"/>
                    <a:gd name="T85" fmla="*/ 237 h 457"/>
                    <a:gd name="T86" fmla="*/ 16 w 461"/>
                    <a:gd name="T87" fmla="*/ 247 h 457"/>
                    <a:gd name="T88" fmla="*/ 4 w 461"/>
                    <a:gd name="T89" fmla="*/ 212 h 457"/>
                    <a:gd name="T90" fmla="*/ 2 w 461"/>
                    <a:gd name="T91" fmla="*/ 183 h 457"/>
                    <a:gd name="T92" fmla="*/ 22 w 461"/>
                    <a:gd name="T93" fmla="*/ 155 h 457"/>
                    <a:gd name="T94" fmla="*/ 20 w 461"/>
                    <a:gd name="T95" fmla="*/ 142 h 457"/>
                    <a:gd name="T96" fmla="*/ 0 w 461"/>
                    <a:gd name="T97" fmla="*/ 127 h 457"/>
                    <a:gd name="T98" fmla="*/ 10 w 461"/>
                    <a:gd name="T99" fmla="*/ 89 h 457"/>
                    <a:gd name="T100" fmla="*/ 20 w 461"/>
                    <a:gd name="T101" fmla="*/ 78 h 457"/>
                    <a:gd name="T102" fmla="*/ 35 w 461"/>
                    <a:gd name="T103" fmla="*/ 86 h 457"/>
                    <a:gd name="T104" fmla="*/ 39 w 461"/>
                    <a:gd name="T105" fmla="*/ 76 h 457"/>
                    <a:gd name="T106" fmla="*/ 39 w 461"/>
                    <a:gd name="T107" fmla="*/ 58 h 457"/>
                    <a:gd name="T108" fmla="*/ 44 w 461"/>
                    <a:gd name="T109" fmla="*/ 49 h 457"/>
                    <a:gd name="T110" fmla="*/ 35 w 461"/>
                    <a:gd name="T111" fmla="*/ 35 h 457"/>
                    <a:gd name="T112" fmla="*/ 98 w 461"/>
                    <a:gd name="T113" fmla="*/ 35 h 457"/>
                    <a:gd name="T114" fmla="*/ 109 w 461"/>
                    <a:gd name="T115" fmla="*/ 44 h 457"/>
                    <a:gd name="T116" fmla="*/ 120 w 461"/>
                    <a:gd name="T117" fmla="*/ 38 h 457"/>
                    <a:gd name="T118" fmla="*/ 141 w 461"/>
                    <a:gd name="T1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57">
                      <a:moveTo>
                        <a:pt x="141" y="0"/>
                      </a:moveTo>
                      <a:lnTo>
                        <a:pt x="161" y="1"/>
                      </a:lnTo>
                      <a:lnTo>
                        <a:pt x="177" y="28"/>
                      </a:lnTo>
                      <a:lnTo>
                        <a:pt x="243" y="93"/>
                      </a:lnTo>
                      <a:lnTo>
                        <a:pt x="301" y="169"/>
                      </a:lnTo>
                      <a:lnTo>
                        <a:pt x="324" y="173"/>
                      </a:lnTo>
                      <a:lnTo>
                        <a:pt x="331" y="170"/>
                      </a:lnTo>
                      <a:lnTo>
                        <a:pt x="340" y="137"/>
                      </a:lnTo>
                      <a:lnTo>
                        <a:pt x="350" y="135"/>
                      </a:lnTo>
                      <a:lnTo>
                        <a:pt x="365" y="147"/>
                      </a:lnTo>
                      <a:lnTo>
                        <a:pt x="385" y="147"/>
                      </a:lnTo>
                      <a:lnTo>
                        <a:pt x="411" y="168"/>
                      </a:lnTo>
                      <a:lnTo>
                        <a:pt x="397" y="243"/>
                      </a:lnTo>
                      <a:lnTo>
                        <a:pt x="405" y="261"/>
                      </a:lnTo>
                      <a:lnTo>
                        <a:pt x="413" y="264"/>
                      </a:lnTo>
                      <a:lnTo>
                        <a:pt x="420" y="259"/>
                      </a:lnTo>
                      <a:lnTo>
                        <a:pt x="442" y="276"/>
                      </a:lnTo>
                      <a:lnTo>
                        <a:pt x="426" y="313"/>
                      </a:lnTo>
                      <a:lnTo>
                        <a:pt x="431" y="323"/>
                      </a:lnTo>
                      <a:lnTo>
                        <a:pt x="457" y="321"/>
                      </a:lnTo>
                      <a:lnTo>
                        <a:pt x="461" y="327"/>
                      </a:lnTo>
                      <a:lnTo>
                        <a:pt x="455" y="362"/>
                      </a:lnTo>
                      <a:lnTo>
                        <a:pt x="412" y="389"/>
                      </a:lnTo>
                      <a:lnTo>
                        <a:pt x="390" y="395"/>
                      </a:lnTo>
                      <a:lnTo>
                        <a:pt x="375" y="409"/>
                      </a:lnTo>
                      <a:lnTo>
                        <a:pt x="377" y="416"/>
                      </a:lnTo>
                      <a:lnTo>
                        <a:pt x="336" y="445"/>
                      </a:lnTo>
                      <a:lnTo>
                        <a:pt x="332" y="454"/>
                      </a:lnTo>
                      <a:lnTo>
                        <a:pt x="318" y="457"/>
                      </a:lnTo>
                      <a:lnTo>
                        <a:pt x="223" y="430"/>
                      </a:lnTo>
                      <a:lnTo>
                        <a:pt x="213" y="313"/>
                      </a:lnTo>
                      <a:lnTo>
                        <a:pt x="205" y="313"/>
                      </a:lnTo>
                      <a:lnTo>
                        <a:pt x="189" y="333"/>
                      </a:lnTo>
                      <a:lnTo>
                        <a:pt x="166" y="333"/>
                      </a:lnTo>
                      <a:lnTo>
                        <a:pt x="144" y="323"/>
                      </a:lnTo>
                      <a:lnTo>
                        <a:pt x="129" y="274"/>
                      </a:lnTo>
                      <a:lnTo>
                        <a:pt x="128" y="244"/>
                      </a:lnTo>
                      <a:lnTo>
                        <a:pt x="120" y="239"/>
                      </a:lnTo>
                      <a:lnTo>
                        <a:pt x="99" y="244"/>
                      </a:lnTo>
                      <a:lnTo>
                        <a:pt x="84" y="231"/>
                      </a:lnTo>
                      <a:lnTo>
                        <a:pt x="65" y="222"/>
                      </a:lnTo>
                      <a:lnTo>
                        <a:pt x="49" y="241"/>
                      </a:lnTo>
                      <a:lnTo>
                        <a:pt x="35" y="237"/>
                      </a:lnTo>
                      <a:lnTo>
                        <a:pt x="16" y="247"/>
                      </a:lnTo>
                      <a:lnTo>
                        <a:pt x="4" y="212"/>
                      </a:lnTo>
                      <a:lnTo>
                        <a:pt x="2" y="183"/>
                      </a:lnTo>
                      <a:lnTo>
                        <a:pt x="22" y="155"/>
                      </a:lnTo>
                      <a:lnTo>
                        <a:pt x="20" y="142"/>
                      </a:lnTo>
                      <a:lnTo>
                        <a:pt x="0" y="127"/>
                      </a:lnTo>
                      <a:lnTo>
                        <a:pt x="10" y="89"/>
                      </a:lnTo>
                      <a:lnTo>
                        <a:pt x="20" y="78"/>
                      </a:lnTo>
                      <a:lnTo>
                        <a:pt x="35" y="86"/>
                      </a:lnTo>
                      <a:lnTo>
                        <a:pt x="39" y="76"/>
                      </a:lnTo>
                      <a:lnTo>
                        <a:pt x="39" y="58"/>
                      </a:lnTo>
                      <a:lnTo>
                        <a:pt x="44" y="49"/>
                      </a:lnTo>
                      <a:lnTo>
                        <a:pt x="35" y="35"/>
                      </a:lnTo>
                      <a:lnTo>
                        <a:pt x="98" y="35"/>
                      </a:lnTo>
                      <a:lnTo>
                        <a:pt x="109" y="44"/>
                      </a:lnTo>
                      <a:lnTo>
                        <a:pt x="120" y="38"/>
                      </a:lnTo>
                      <a:lnTo>
                        <a:pt x="14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8" name="Freeform 57">
                  <a:extLst>
                    <a:ext uri="{FF2B5EF4-FFF2-40B4-BE49-F238E27FC236}">
                      <a16:creationId xmlns:a16="http://schemas.microsoft.com/office/drawing/2014/main" id="{8B602A4C-B953-4B55-A620-F331078AB623}"/>
                    </a:ext>
                  </a:extLst>
                </p:cNvPr>
                <p:cNvSpPr>
                  <a:spLocks/>
                </p:cNvSpPr>
                <p:nvPr/>
              </p:nvSpPr>
              <p:spPr bwMode="auto">
                <a:xfrm>
                  <a:off x="6602413" y="4116388"/>
                  <a:ext cx="517525" cy="779463"/>
                </a:xfrm>
                <a:custGeom>
                  <a:avLst/>
                  <a:gdLst>
                    <a:gd name="T0" fmla="*/ 78 w 326"/>
                    <a:gd name="T1" fmla="*/ 9 h 491"/>
                    <a:gd name="T2" fmla="*/ 114 w 326"/>
                    <a:gd name="T3" fmla="*/ 17 h 491"/>
                    <a:gd name="T4" fmla="*/ 123 w 326"/>
                    <a:gd name="T5" fmla="*/ 52 h 491"/>
                    <a:gd name="T6" fmla="*/ 160 w 326"/>
                    <a:gd name="T7" fmla="*/ 111 h 491"/>
                    <a:gd name="T8" fmla="*/ 199 w 326"/>
                    <a:gd name="T9" fmla="*/ 91 h 491"/>
                    <a:gd name="T10" fmla="*/ 217 w 326"/>
                    <a:gd name="T11" fmla="*/ 208 h 491"/>
                    <a:gd name="T12" fmla="*/ 326 w 326"/>
                    <a:gd name="T13" fmla="*/ 232 h 491"/>
                    <a:gd name="T14" fmla="*/ 311 w 326"/>
                    <a:gd name="T15" fmla="*/ 252 h 491"/>
                    <a:gd name="T16" fmla="*/ 282 w 326"/>
                    <a:gd name="T17" fmla="*/ 262 h 491"/>
                    <a:gd name="T18" fmla="*/ 283 w 326"/>
                    <a:gd name="T19" fmla="*/ 322 h 491"/>
                    <a:gd name="T20" fmla="*/ 234 w 326"/>
                    <a:gd name="T21" fmla="*/ 334 h 491"/>
                    <a:gd name="T22" fmla="*/ 233 w 326"/>
                    <a:gd name="T23" fmla="*/ 356 h 491"/>
                    <a:gd name="T24" fmla="*/ 214 w 326"/>
                    <a:gd name="T25" fmla="*/ 358 h 491"/>
                    <a:gd name="T26" fmla="*/ 253 w 326"/>
                    <a:gd name="T27" fmla="*/ 398 h 491"/>
                    <a:gd name="T28" fmla="*/ 272 w 326"/>
                    <a:gd name="T29" fmla="*/ 397 h 491"/>
                    <a:gd name="T30" fmla="*/ 300 w 326"/>
                    <a:gd name="T31" fmla="*/ 438 h 491"/>
                    <a:gd name="T32" fmla="*/ 295 w 326"/>
                    <a:gd name="T33" fmla="*/ 469 h 491"/>
                    <a:gd name="T34" fmla="*/ 280 w 326"/>
                    <a:gd name="T35" fmla="*/ 446 h 491"/>
                    <a:gd name="T36" fmla="*/ 275 w 326"/>
                    <a:gd name="T37" fmla="*/ 475 h 491"/>
                    <a:gd name="T38" fmla="*/ 257 w 326"/>
                    <a:gd name="T39" fmla="*/ 491 h 491"/>
                    <a:gd name="T40" fmla="*/ 221 w 326"/>
                    <a:gd name="T41" fmla="*/ 469 h 491"/>
                    <a:gd name="T42" fmla="*/ 199 w 326"/>
                    <a:gd name="T43" fmla="*/ 445 h 491"/>
                    <a:gd name="T44" fmla="*/ 187 w 326"/>
                    <a:gd name="T45" fmla="*/ 452 h 491"/>
                    <a:gd name="T46" fmla="*/ 162 w 326"/>
                    <a:gd name="T47" fmla="*/ 459 h 491"/>
                    <a:gd name="T48" fmla="*/ 144 w 326"/>
                    <a:gd name="T49" fmla="*/ 415 h 491"/>
                    <a:gd name="T50" fmla="*/ 112 w 326"/>
                    <a:gd name="T51" fmla="*/ 417 h 491"/>
                    <a:gd name="T52" fmla="*/ 65 w 326"/>
                    <a:gd name="T53" fmla="*/ 440 h 491"/>
                    <a:gd name="T54" fmla="*/ 49 w 326"/>
                    <a:gd name="T55" fmla="*/ 450 h 491"/>
                    <a:gd name="T56" fmla="*/ 3 w 326"/>
                    <a:gd name="T57" fmla="*/ 423 h 491"/>
                    <a:gd name="T58" fmla="*/ 0 w 326"/>
                    <a:gd name="T59" fmla="*/ 344 h 491"/>
                    <a:gd name="T60" fmla="*/ 14 w 326"/>
                    <a:gd name="T61" fmla="*/ 269 h 491"/>
                    <a:gd name="T62" fmla="*/ 38 w 326"/>
                    <a:gd name="T63" fmla="*/ 187 h 491"/>
                    <a:gd name="T64" fmla="*/ 23 w 326"/>
                    <a:gd name="T65" fmla="*/ 123 h 491"/>
                    <a:gd name="T66" fmla="*/ 10 w 326"/>
                    <a:gd name="T67" fmla="*/ 25 h 491"/>
                    <a:gd name="T68" fmla="*/ 43 w 326"/>
                    <a:gd name="T69" fmla="*/ 1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491">
                      <a:moveTo>
                        <a:pt x="59" y="0"/>
                      </a:moveTo>
                      <a:lnTo>
                        <a:pt x="78" y="9"/>
                      </a:lnTo>
                      <a:lnTo>
                        <a:pt x="93" y="22"/>
                      </a:lnTo>
                      <a:lnTo>
                        <a:pt x="114" y="17"/>
                      </a:lnTo>
                      <a:lnTo>
                        <a:pt x="122" y="22"/>
                      </a:lnTo>
                      <a:lnTo>
                        <a:pt x="123" y="52"/>
                      </a:lnTo>
                      <a:lnTo>
                        <a:pt x="138" y="101"/>
                      </a:lnTo>
                      <a:lnTo>
                        <a:pt x="160" y="111"/>
                      </a:lnTo>
                      <a:lnTo>
                        <a:pt x="183" y="111"/>
                      </a:lnTo>
                      <a:lnTo>
                        <a:pt x="199" y="91"/>
                      </a:lnTo>
                      <a:lnTo>
                        <a:pt x="207" y="91"/>
                      </a:lnTo>
                      <a:lnTo>
                        <a:pt x="217" y="208"/>
                      </a:lnTo>
                      <a:lnTo>
                        <a:pt x="312" y="235"/>
                      </a:lnTo>
                      <a:lnTo>
                        <a:pt x="326" y="232"/>
                      </a:lnTo>
                      <a:lnTo>
                        <a:pt x="318" y="253"/>
                      </a:lnTo>
                      <a:lnTo>
                        <a:pt x="311" y="252"/>
                      </a:lnTo>
                      <a:lnTo>
                        <a:pt x="295" y="261"/>
                      </a:lnTo>
                      <a:lnTo>
                        <a:pt x="282" y="262"/>
                      </a:lnTo>
                      <a:lnTo>
                        <a:pt x="270" y="299"/>
                      </a:lnTo>
                      <a:lnTo>
                        <a:pt x="283" y="322"/>
                      </a:lnTo>
                      <a:lnTo>
                        <a:pt x="275" y="336"/>
                      </a:lnTo>
                      <a:lnTo>
                        <a:pt x="234" y="334"/>
                      </a:lnTo>
                      <a:lnTo>
                        <a:pt x="229" y="336"/>
                      </a:lnTo>
                      <a:lnTo>
                        <a:pt x="233" y="356"/>
                      </a:lnTo>
                      <a:lnTo>
                        <a:pt x="217" y="353"/>
                      </a:lnTo>
                      <a:lnTo>
                        <a:pt x="214" y="358"/>
                      </a:lnTo>
                      <a:lnTo>
                        <a:pt x="248" y="395"/>
                      </a:lnTo>
                      <a:lnTo>
                        <a:pt x="253" y="398"/>
                      </a:lnTo>
                      <a:lnTo>
                        <a:pt x="260" y="393"/>
                      </a:lnTo>
                      <a:lnTo>
                        <a:pt x="272" y="397"/>
                      </a:lnTo>
                      <a:lnTo>
                        <a:pt x="285" y="395"/>
                      </a:lnTo>
                      <a:lnTo>
                        <a:pt x="300" y="438"/>
                      </a:lnTo>
                      <a:lnTo>
                        <a:pt x="300" y="451"/>
                      </a:lnTo>
                      <a:lnTo>
                        <a:pt x="295" y="469"/>
                      </a:lnTo>
                      <a:lnTo>
                        <a:pt x="291" y="469"/>
                      </a:lnTo>
                      <a:lnTo>
                        <a:pt x="280" y="446"/>
                      </a:lnTo>
                      <a:lnTo>
                        <a:pt x="266" y="459"/>
                      </a:lnTo>
                      <a:lnTo>
                        <a:pt x="275" y="475"/>
                      </a:lnTo>
                      <a:lnTo>
                        <a:pt x="277" y="479"/>
                      </a:lnTo>
                      <a:lnTo>
                        <a:pt x="257" y="491"/>
                      </a:lnTo>
                      <a:lnTo>
                        <a:pt x="229" y="465"/>
                      </a:lnTo>
                      <a:lnTo>
                        <a:pt x="221" y="469"/>
                      </a:lnTo>
                      <a:lnTo>
                        <a:pt x="213" y="451"/>
                      </a:lnTo>
                      <a:lnTo>
                        <a:pt x="199" y="445"/>
                      </a:lnTo>
                      <a:lnTo>
                        <a:pt x="189" y="455"/>
                      </a:lnTo>
                      <a:lnTo>
                        <a:pt x="187" y="452"/>
                      </a:lnTo>
                      <a:lnTo>
                        <a:pt x="176" y="447"/>
                      </a:lnTo>
                      <a:lnTo>
                        <a:pt x="162" y="459"/>
                      </a:lnTo>
                      <a:lnTo>
                        <a:pt x="154" y="454"/>
                      </a:lnTo>
                      <a:lnTo>
                        <a:pt x="144" y="415"/>
                      </a:lnTo>
                      <a:lnTo>
                        <a:pt x="127" y="422"/>
                      </a:lnTo>
                      <a:lnTo>
                        <a:pt x="112" y="417"/>
                      </a:lnTo>
                      <a:lnTo>
                        <a:pt x="90" y="435"/>
                      </a:lnTo>
                      <a:lnTo>
                        <a:pt x="65" y="440"/>
                      </a:lnTo>
                      <a:lnTo>
                        <a:pt x="53" y="454"/>
                      </a:lnTo>
                      <a:lnTo>
                        <a:pt x="49" y="450"/>
                      </a:lnTo>
                      <a:lnTo>
                        <a:pt x="38" y="423"/>
                      </a:lnTo>
                      <a:lnTo>
                        <a:pt x="3" y="423"/>
                      </a:lnTo>
                      <a:lnTo>
                        <a:pt x="8" y="378"/>
                      </a:lnTo>
                      <a:lnTo>
                        <a:pt x="0" y="344"/>
                      </a:lnTo>
                      <a:lnTo>
                        <a:pt x="10" y="307"/>
                      </a:lnTo>
                      <a:lnTo>
                        <a:pt x="14" y="269"/>
                      </a:lnTo>
                      <a:lnTo>
                        <a:pt x="14" y="228"/>
                      </a:lnTo>
                      <a:lnTo>
                        <a:pt x="38" y="187"/>
                      </a:lnTo>
                      <a:lnTo>
                        <a:pt x="45" y="165"/>
                      </a:lnTo>
                      <a:lnTo>
                        <a:pt x="23" y="123"/>
                      </a:lnTo>
                      <a:lnTo>
                        <a:pt x="20" y="40"/>
                      </a:lnTo>
                      <a:lnTo>
                        <a:pt x="10" y="25"/>
                      </a:lnTo>
                      <a:lnTo>
                        <a:pt x="29" y="15"/>
                      </a:lnTo>
                      <a:lnTo>
                        <a:pt x="43" y="19"/>
                      </a:lnTo>
                      <a:lnTo>
                        <a:pt x="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9" name="Freeform 58">
                  <a:extLst>
                    <a:ext uri="{FF2B5EF4-FFF2-40B4-BE49-F238E27FC236}">
                      <a16:creationId xmlns:a16="http://schemas.microsoft.com/office/drawing/2014/main" id="{87BE7511-FEC8-46F2-8F28-6B2CD6D3BD60}"/>
                    </a:ext>
                  </a:extLst>
                </p:cNvPr>
                <p:cNvSpPr>
                  <a:spLocks/>
                </p:cNvSpPr>
                <p:nvPr/>
              </p:nvSpPr>
              <p:spPr bwMode="auto">
                <a:xfrm>
                  <a:off x="6211888" y="4100513"/>
                  <a:ext cx="461963" cy="741363"/>
                </a:xfrm>
                <a:custGeom>
                  <a:avLst/>
                  <a:gdLst>
                    <a:gd name="T0" fmla="*/ 244 w 291"/>
                    <a:gd name="T1" fmla="*/ 0 h 467"/>
                    <a:gd name="T2" fmla="*/ 256 w 291"/>
                    <a:gd name="T3" fmla="*/ 35 h 467"/>
                    <a:gd name="T4" fmla="*/ 266 w 291"/>
                    <a:gd name="T5" fmla="*/ 50 h 467"/>
                    <a:gd name="T6" fmla="*/ 269 w 291"/>
                    <a:gd name="T7" fmla="*/ 133 h 467"/>
                    <a:gd name="T8" fmla="*/ 291 w 291"/>
                    <a:gd name="T9" fmla="*/ 175 h 467"/>
                    <a:gd name="T10" fmla="*/ 284 w 291"/>
                    <a:gd name="T11" fmla="*/ 197 h 467"/>
                    <a:gd name="T12" fmla="*/ 260 w 291"/>
                    <a:gd name="T13" fmla="*/ 238 h 467"/>
                    <a:gd name="T14" fmla="*/ 260 w 291"/>
                    <a:gd name="T15" fmla="*/ 279 h 467"/>
                    <a:gd name="T16" fmla="*/ 256 w 291"/>
                    <a:gd name="T17" fmla="*/ 317 h 467"/>
                    <a:gd name="T18" fmla="*/ 246 w 291"/>
                    <a:gd name="T19" fmla="*/ 354 h 467"/>
                    <a:gd name="T20" fmla="*/ 254 w 291"/>
                    <a:gd name="T21" fmla="*/ 388 h 467"/>
                    <a:gd name="T22" fmla="*/ 249 w 291"/>
                    <a:gd name="T23" fmla="*/ 433 h 467"/>
                    <a:gd name="T24" fmla="*/ 240 w 291"/>
                    <a:gd name="T25" fmla="*/ 455 h 467"/>
                    <a:gd name="T26" fmla="*/ 231 w 291"/>
                    <a:gd name="T27" fmla="*/ 445 h 467"/>
                    <a:gd name="T28" fmla="*/ 198 w 291"/>
                    <a:gd name="T29" fmla="*/ 428 h 467"/>
                    <a:gd name="T30" fmla="*/ 180 w 291"/>
                    <a:gd name="T31" fmla="*/ 448 h 467"/>
                    <a:gd name="T32" fmla="*/ 156 w 291"/>
                    <a:gd name="T33" fmla="*/ 437 h 467"/>
                    <a:gd name="T34" fmla="*/ 141 w 291"/>
                    <a:gd name="T35" fmla="*/ 441 h 467"/>
                    <a:gd name="T36" fmla="*/ 136 w 291"/>
                    <a:gd name="T37" fmla="*/ 453 h 467"/>
                    <a:gd name="T38" fmla="*/ 134 w 291"/>
                    <a:gd name="T39" fmla="*/ 467 h 467"/>
                    <a:gd name="T40" fmla="*/ 127 w 291"/>
                    <a:gd name="T41" fmla="*/ 467 h 467"/>
                    <a:gd name="T42" fmla="*/ 114 w 291"/>
                    <a:gd name="T43" fmla="*/ 448 h 467"/>
                    <a:gd name="T44" fmla="*/ 101 w 291"/>
                    <a:gd name="T45" fmla="*/ 436 h 467"/>
                    <a:gd name="T46" fmla="*/ 79 w 291"/>
                    <a:gd name="T47" fmla="*/ 443 h 467"/>
                    <a:gd name="T48" fmla="*/ 74 w 291"/>
                    <a:gd name="T49" fmla="*/ 401 h 467"/>
                    <a:gd name="T50" fmla="*/ 52 w 291"/>
                    <a:gd name="T51" fmla="*/ 392 h 467"/>
                    <a:gd name="T52" fmla="*/ 38 w 291"/>
                    <a:gd name="T53" fmla="*/ 348 h 467"/>
                    <a:gd name="T54" fmla="*/ 19 w 291"/>
                    <a:gd name="T55" fmla="*/ 348 h 467"/>
                    <a:gd name="T56" fmla="*/ 0 w 291"/>
                    <a:gd name="T57" fmla="*/ 283 h 467"/>
                    <a:gd name="T58" fmla="*/ 17 w 291"/>
                    <a:gd name="T59" fmla="*/ 273 h 467"/>
                    <a:gd name="T60" fmla="*/ 38 w 291"/>
                    <a:gd name="T61" fmla="*/ 239 h 467"/>
                    <a:gd name="T62" fmla="*/ 53 w 291"/>
                    <a:gd name="T63" fmla="*/ 237 h 467"/>
                    <a:gd name="T64" fmla="*/ 58 w 291"/>
                    <a:gd name="T65" fmla="*/ 225 h 467"/>
                    <a:gd name="T66" fmla="*/ 108 w 291"/>
                    <a:gd name="T67" fmla="*/ 188 h 467"/>
                    <a:gd name="T68" fmla="*/ 109 w 291"/>
                    <a:gd name="T69" fmla="*/ 177 h 467"/>
                    <a:gd name="T70" fmla="*/ 123 w 291"/>
                    <a:gd name="T71" fmla="*/ 169 h 467"/>
                    <a:gd name="T72" fmla="*/ 123 w 291"/>
                    <a:gd name="T73" fmla="*/ 160 h 467"/>
                    <a:gd name="T74" fmla="*/ 144 w 291"/>
                    <a:gd name="T75" fmla="*/ 143 h 467"/>
                    <a:gd name="T76" fmla="*/ 144 w 291"/>
                    <a:gd name="T77" fmla="*/ 133 h 467"/>
                    <a:gd name="T78" fmla="*/ 168 w 291"/>
                    <a:gd name="T79" fmla="*/ 67 h 467"/>
                    <a:gd name="T80" fmla="*/ 198 w 291"/>
                    <a:gd name="T81" fmla="*/ 54 h 467"/>
                    <a:gd name="T82" fmla="*/ 205 w 291"/>
                    <a:gd name="T83" fmla="*/ 29 h 467"/>
                    <a:gd name="T84" fmla="*/ 244 w 291"/>
                    <a:gd name="T8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467">
                      <a:moveTo>
                        <a:pt x="244" y="0"/>
                      </a:moveTo>
                      <a:lnTo>
                        <a:pt x="256" y="35"/>
                      </a:lnTo>
                      <a:lnTo>
                        <a:pt x="266" y="50"/>
                      </a:lnTo>
                      <a:lnTo>
                        <a:pt x="269" y="133"/>
                      </a:lnTo>
                      <a:lnTo>
                        <a:pt x="291" y="175"/>
                      </a:lnTo>
                      <a:lnTo>
                        <a:pt x="284" y="197"/>
                      </a:lnTo>
                      <a:lnTo>
                        <a:pt x="260" y="238"/>
                      </a:lnTo>
                      <a:lnTo>
                        <a:pt x="260" y="279"/>
                      </a:lnTo>
                      <a:lnTo>
                        <a:pt x="256" y="317"/>
                      </a:lnTo>
                      <a:lnTo>
                        <a:pt x="246" y="354"/>
                      </a:lnTo>
                      <a:lnTo>
                        <a:pt x="254" y="388"/>
                      </a:lnTo>
                      <a:lnTo>
                        <a:pt x="249" y="433"/>
                      </a:lnTo>
                      <a:lnTo>
                        <a:pt x="240" y="455"/>
                      </a:lnTo>
                      <a:lnTo>
                        <a:pt x="231" y="445"/>
                      </a:lnTo>
                      <a:lnTo>
                        <a:pt x="198" y="428"/>
                      </a:lnTo>
                      <a:lnTo>
                        <a:pt x="180" y="448"/>
                      </a:lnTo>
                      <a:lnTo>
                        <a:pt x="156" y="437"/>
                      </a:lnTo>
                      <a:lnTo>
                        <a:pt x="141" y="441"/>
                      </a:lnTo>
                      <a:lnTo>
                        <a:pt x="136" y="453"/>
                      </a:lnTo>
                      <a:lnTo>
                        <a:pt x="134" y="467"/>
                      </a:lnTo>
                      <a:lnTo>
                        <a:pt x="127" y="467"/>
                      </a:lnTo>
                      <a:lnTo>
                        <a:pt x="114" y="448"/>
                      </a:lnTo>
                      <a:lnTo>
                        <a:pt x="101" y="436"/>
                      </a:lnTo>
                      <a:lnTo>
                        <a:pt x="79" y="443"/>
                      </a:lnTo>
                      <a:lnTo>
                        <a:pt x="74" y="401"/>
                      </a:lnTo>
                      <a:lnTo>
                        <a:pt x="52" y="392"/>
                      </a:lnTo>
                      <a:lnTo>
                        <a:pt x="38" y="348"/>
                      </a:lnTo>
                      <a:lnTo>
                        <a:pt x="19" y="348"/>
                      </a:lnTo>
                      <a:lnTo>
                        <a:pt x="0" y="283"/>
                      </a:lnTo>
                      <a:lnTo>
                        <a:pt x="17" y="273"/>
                      </a:lnTo>
                      <a:lnTo>
                        <a:pt x="38" y="239"/>
                      </a:lnTo>
                      <a:lnTo>
                        <a:pt x="53" y="237"/>
                      </a:lnTo>
                      <a:lnTo>
                        <a:pt x="58" y="225"/>
                      </a:lnTo>
                      <a:lnTo>
                        <a:pt x="108" y="188"/>
                      </a:lnTo>
                      <a:lnTo>
                        <a:pt x="109" y="177"/>
                      </a:lnTo>
                      <a:lnTo>
                        <a:pt x="123" y="169"/>
                      </a:lnTo>
                      <a:lnTo>
                        <a:pt x="123" y="160"/>
                      </a:lnTo>
                      <a:lnTo>
                        <a:pt x="144" y="143"/>
                      </a:lnTo>
                      <a:lnTo>
                        <a:pt x="144" y="133"/>
                      </a:lnTo>
                      <a:lnTo>
                        <a:pt x="168" y="67"/>
                      </a:lnTo>
                      <a:lnTo>
                        <a:pt x="198" y="54"/>
                      </a:lnTo>
                      <a:lnTo>
                        <a:pt x="205" y="29"/>
                      </a:lnTo>
                      <a:lnTo>
                        <a:pt x="2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0" name="Freeform 59">
                  <a:extLst>
                    <a:ext uri="{FF2B5EF4-FFF2-40B4-BE49-F238E27FC236}">
                      <a16:creationId xmlns:a16="http://schemas.microsoft.com/office/drawing/2014/main" id="{E01A3737-4746-445B-9B9E-3A7CB8627861}"/>
                    </a:ext>
                  </a:extLst>
                </p:cNvPr>
                <p:cNvSpPr>
                  <a:spLocks/>
                </p:cNvSpPr>
                <p:nvPr/>
              </p:nvSpPr>
              <p:spPr bwMode="auto">
                <a:xfrm>
                  <a:off x="6550026" y="3346451"/>
                  <a:ext cx="600075" cy="565150"/>
                </a:xfrm>
                <a:custGeom>
                  <a:avLst/>
                  <a:gdLst>
                    <a:gd name="T0" fmla="*/ 102 w 378"/>
                    <a:gd name="T1" fmla="*/ 0 h 356"/>
                    <a:gd name="T2" fmla="*/ 148 w 378"/>
                    <a:gd name="T3" fmla="*/ 32 h 356"/>
                    <a:gd name="T4" fmla="*/ 181 w 378"/>
                    <a:gd name="T5" fmla="*/ 72 h 356"/>
                    <a:gd name="T6" fmla="*/ 191 w 378"/>
                    <a:gd name="T7" fmla="*/ 72 h 356"/>
                    <a:gd name="T8" fmla="*/ 204 w 378"/>
                    <a:gd name="T9" fmla="*/ 93 h 356"/>
                    <a:gd name="T10" fmla="*/ 221 w 378"/>
                    <a:gd name="T11" fmla="*/ 88 h 356"/>
                    <a:gd name="T12" fmla="*/ 240 w 378"/>
                    <a:gd name="T13" fmla="*/ 66 h 356"/>
                    <a:gd name="T14" fmla="*/ 261 w 378"/>
                    <a:gd name="T15" fmla="*/ 70 h 356"/>
                    <a:gd name="T16" fmla="*/ 269 w 378"/>
                    <a:gd name="T17" fmla="*/ 80 h 356"/>
                    <a:gd name="T18" fmla="*/ 303 w 378"/>
                    <a:gd name="T19" fmla="*/ 71 h 356"/>
                    <a:gd name="T20" fmla="*/ 361 w 378"/>
                    <a:gd name="T21" fmla="*/ 14 h 356"/>
                    <a:gd name="T22" fmla="*/ 378 w 378"/>
                    <a:gd name="T23" fmla="*/ 39 h 356"/>
                    <a:gd name="T24" fmla="*/ 373 w 378"/>
                    <a:gd name="T25" fmla="*/ 95 h 356"/>
                    <a:gd name="T26" fmla="*/ 348 w 378"/>
                    <a:gd name="T27" fmla="*/ 109 h 356"/>
                    <a:gd name="T28" fmla="*/ 339 w 378"/>
                    <a:gd name="T29" fmla="*/ 125 h 356"/>
                    <a:gd name="T30" fmla="*/ 344 w 378"/>
                    <a:gd name="T31" fmla="*/ 136 h 356"/>
                    <a:gd name="T32" fmla="*/ 330 w 378"/>
                    <a:gd name="T33" fmla="*/ 150 h 356"/>
                    <a:gd name="T34" fmla="*/ 313 w 378"/>
                    <a:gd name="T35" fmla="*/ 159 h 356"/>
                    <a:gd name="T36" fmla="*/ 304 w 378"/>
                    <a:gd name="T37" fmla="*/ 150 h 356"/>
                    <a:gd name="T38" fmla="*/ 301 w 378"/>
                    <a:gd name="T39" fmla="*/ 154 h 356"/>
                    <a:gd name="T40" fmla="*/ 299 w 378"/>
                    <a:gd name="T41" fmla="*/ 168 h 356"/>
                    <a:gd name="T42" fmla="*/ 313 w 378"/>
                    <a:gd name="T43" fmla="*/ 214 h 356"/>
                    <a:gd name="T44" fmla="*/ 313 w 378"/>
                    <a:gd name="T45" fmla="*/ 277 h 356"/>
                    <a:gd name="T46" fmla="*/ 286 w 378"/>
                    <a:gd name="T47" fmla="*/ 343 h 356"/>
                    <a:gd name="T48" fmla="*/ 270 w 378"/>
                    <a:gd name="T49" fmla="*/ 356 h 356"/>
                    <a:gd name="T50" fmla="*/ 204 w 378"/>
                    <a:gd name="T51" fmla="*/ 291 h 356"/>
                    <a:gd name="T52" fmla="*/ 188 w 378"/>
                    <a:gd name="T53" fmla="*/ 264 h 356"/>
                    <a:gd name="T54" fmla="*/ 168 w 378"/>
                    <a:gd name="T55" fmla="*/ 263 h 356"/>
                    <a:gd name="T56" fmla="*/ 147 w 378"/>
                    <a:gd name="T57" fmla="*/ 301 h 356"/>
                    <a:gd name="T58" fmla="*/ 136 w 378"/>
                    <a:gd name="T59" fmla="*/ 307 h 356"/>
                    <a:gd name="T60" fmla="*/ 125 w 378"/>
                    <a:gd name="T61" fmla="*/ 298 h 356"/>
                    <a:gd name="T62" fmla="*/ 62 w 378"/>
                    <a:gd name="T63" fmla="*/ 298 h 356"/>
                    <a:gd name="T64" fmla="*/ 53 w 378"/>
                    <a:gd name="T65" fmla="*/ 294 h 356"/>
                    <a:gd name="T66" fmla="*/ 43 w 378"/>
                    <a:gd name="T67" fmla="*/ 269 h 356"/>
                    <a:gd name="T68" fmla="*/ 31 w 378"/>
                    <a:gd name="T69" fmla="*/ 263 h 356"/>
                    <a:gd name="T70" fmla="*/ 27 w 378"/>
                    <a:gd name="T71" fmla="*/ 248 h 356"/>
                    <a:gd name="T72" fmla="*/ 0 w 378"/>
                    <a:gd name="T73" fmla="*/ 232 h 356"/>
                    <a:gd name="T74" fmla="*/ 8 w 378"/>
                    <a:gd name="T75" fmla="*/ 185 h 356"/>
                    <a:gd name="T76" fmla="*/ 8 w 378"/>
                    <a:gd name="T77" fmla="*/ 155 h 356"/>
                    <a:gd name="T78" fmla="*/ 51 w 378"/>
                    <a:gd name="T79" fmla="*/ 14 h 356"/>
                    <a:gd name="T80" fmla="*/ 98 w 378"/>
                    <a:gd name="T81" fmla="*/ 4 h 356"/>
                    <a:gd name="T82" fmla="*/ 102 w 378"/>
                    <a:gd name="T8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356">
                      <a:moveTo>
                        <a:pt x="102" y="0"/>
                      </a:moveTo>
                      <a:lnTo>
                        <a:pt x="148" y="32"/>
                      </a:lnTo>
                      <a:lnTo>
                        <a:pt x="181" y="72"/>
                      </a:lnTo>
                      <a:lnTo>
                        <a:pt x="191" y="72"/>
                      </a:lnTo>
                      <a:lnTo>
                        <a:pt x="204" y="93"/>
                      </a:lnTo>
                      <a:lnTo>
                        <a:pt x="221" y="88"/>
                      </a:lnTo>
                      <a:lnTo>
                        <a:pt x="240" y="66"/>
                      </a:lnTo>
                      <a:lnTo>
                        <a:pt x="261" y="70"/>
                      </a:lnTo>
                      <a:lnTo>
                        <a:pt x="269" y="80"/>
                      </a:lnTo>
                      <a:lnTo>
                        <a:pt x="303" y="71"/>
                      </a:lnTo>
                      <a:lnTo>
                        <a:pt x="361" y="14"/>
                      </a:lnTo>
                      <a:lnTo>
                        <a:pt x="378" y="39"/>
                      </a:lnTo>
                      <a:lnTo>
                        <a:pt x="373" y="95"/>
                      </a:lnTo>
                      <a:lnTo>
                        <a:pt x="348" y="109"/>
                      </a:lnTo>
                      <a:lnTo>
                        <a:pt x="339" y="125"/>
                      </a:lnTo>
                      <a:lnTo>
                        <a:pt x="344" y="136"/>
                      </a:lnTo>
                      <a:lnTo>
                        <a:pt x="330" y="150"/>
                      </a:lnTo>
                      <a:lnTo>
                        <a:pt x="313" y="159"/>
                      </a:lnTo>
                      <a:lnTo>
                        <a:pt x="304" y="150"/>
                      </a:lnTo>
                      <a:lnTo>
                        <a:pt x="301" y="154"/>
                      </a:lnTo>
                      <a:lnTo>
                        <a:pt x="299" y="168"/>
                      </a:lnTo>
                      <a:lnTo>
                        <a:pt x="313" y="214"/>
                      </a:lnTo>
                      <a:lnTo>
                        <a:pt x="313" y="277"/>
                      </a:lnTo>
                      <a:lnTo>
                        <a:pt x="286" y="343"/>
                      </a:lnTo>
                      <a:lnTo>
                        <a:pt x="270" y="356"/>
                      </a:lnTo>
                      <a:lnTo>
                        <a:pt x="204" y="291"/>
                      </a:lnTo>
                      <a:lnTo>
                        <a:pt x="188" y="264"/>
                      </a:lnTo>
                      <a:lnTo>
                        <a:pt x="168" y="263"/>
                      </a:lnTo>
                      <a:lnTo>
                        <a:pt x="147" y="301"/>
                      </a:lnTo>
                      <a:lnTo>
                        <a:pt x="136" y="307"/>
                      </a:lnTo>
                      <a:lnTo>
                        <a:pt x="125" y="298"/>
                      </a:lnTo>
                      <a:lnTo>
                        <a:pt x="62" y="298"/>
                      </a:lnTo>
                      <a:lnTo>
                        <a:pt x="53" y="294"/>
                      </a:lnTo>
                      <a:lnTo>
                        <a:pt x="43" y="269"/>
                      </a:lnTo>
                      <a:lnTo>
                        <a:pt x="31" y="263"/>
                      </a:lnTo>
                      <a:lnTo>
                        <a:pt x="27" y="248"/>
                      </a:lnTo>
                      <a:lnTo>
                        <a:pt x="0" y="232"/>
                      </a:lnTo>
                      <a:lnTo>
                        <a:pt x="8" y="185"/>
                      </a:lnTo>
                      <a:lnTo>
                        <a:pt x="8" y="155"/>
                      </a:lnTo>
                      <a:lnTo>
                        <a:pt x="51" y="14"/>
                      </a:lnTo>
                      <a:lnTo>
                        <a:pt x="98" y="4"/>
                      </a:lnTo>
                      <a:lnTo>
                        <a:pt x="1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1" name="Groupe 70">
                <a:extLst>
                  <a:ext uri="{FF2B5EF4-FFF2-40B4-BE49-F238E27FC236}">
                    <a16:creationId xmlns:a16="http://schemas.microsoft.com/office/drawing/2014/main" id="{C2E83137-9250-4DE6-A61C-BE4FD2969D62}"/>
                  </a:ext>
                </a:extLst>
              </p:cNvPr>
              <p:cNvGrpSpPr/>
              <p:nvPr/>
            </p:nvGrpSpPr>
            <p:grpSpPr>
              <a:xfrm>
                <a:off x="7840961" y="1431150"/>
                <a:ext cx="637150" cy="910001"/>
                <a:chOff x="6469063" y="1339851"/>
                <a:chExt cx="1398588" cy="2154238"/>
              </a:xfrm>
              <a:solidFill>
                <a:srgbClr val="55555F">
                  <a:lumMod val="20000"/>
                  <a:lumOff val="80000"/>
                </a:srgbClr>
              </a:solidFill>
            </p:grpSpPr>
            <p:sp>
              <p:nvSpPr>
                <p:cNvPr id="139" name="Freeform 64">
                  <a:extLst>
                    <a:ext uri="{FF2B5EF4-FFF2-40B4-BE49-F238E27FC236}">
                      <a16:creationId xmlns:a16="http://schemas.microsoft.com/office/drawing/2014/main" id="{28F7AA54-1995-435A-B5EA-F5B1DC423B09}"/>
                    </a:ext>
                  </a:extLst>
                </p:cNvPr>
                <p:cNvSpPr>
                  <a:spLocks/>
                </p:cNvSpPr>
                <p:nvPr/>
              </p:nvSpPr>
              <p:spPr bwMode="auto">
                <a:xfrm>
                  <a:off x="7337426" y="2441576"/>
                  <a:ext cx="180975" cy="206375"/>
                </a:xfrm>
                <a:custGeom>
                  <a:avLst/>
                  <a:gdLst>
                    <a:gd name="T0" fmla="*/ 31 w 114"/>
                    <a:gd name="T1" fmla="*/ 0 h 130"/>
                    <a:gd name="T2" fmla="*/ 55 w 114"/>
                    <a:gd name="T3" fmla="*/ 17 h 130"/>
                    <a:gd name="T4" fmla="*/ 77 w 114"/>
                    <a:gd name="T5" fmla="*/ 51 h 130"/>
                    <a:gd name="T6" fmla="*/ 82 w 114"/>
                    <a:gd name="T7" fmla="*/ 67 h 130"/>
                    <a:gd name="T8" fmla="*/ 110 w 114"/>
                    <a:gd name="T9" fmla="*/ 85 h 130"/>
                    <a:gd name="T10" fmla="*/ 114 w 114"/>
                    <a:gd name="T11" fmla="*/ 115 h 130"/>
                    <a:gd name="T12" fmla="*/ 92 w 114"/>
                    <a:gd name="T13" fmla="*/ 117 h 130"/>
                    <a:gd name="T14" fmla="*/ 72 w 114"/>
                    <a:gd name="T15" fmla="*/ 130 h 130"/>
                    <a:gd name="T16" fmla="*/ 28 w 114"/>
                    <a:gd name="T17" fmla="*/ 104 h 130"/>
                    <a:gd name="T18" fmla="*/ 0 w 114"/>
                    <a:gd name="T19" fmla="*/ 26 h 130"/>
                    <a:gd name="T20" fmla="*/ 18 w 114"/>
                    <a:gd name="T21" fmla="*/ 1 h 130"/>
                    <a:gd name="T22" fmla="*/ 31 w 114"/>
                    <a:gd name="T2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30">
                      <a:moveTo>
                        <a:pt x="31" y="0"/>
                      </a:moveTo>
                      <a:lnTo>
                        <a:pt x="55" y="17"/>
                      </a:lnTo>
                      <a:lnTo>
                        <a:pt x="77" y="51"/>
                      </a:lnTo>
                      <a:lnTo>
                        <a:pt x="82" y="67"/>
                      </a:lnTo>
                      <a:lnTo>
                        <a:pt x="110" y="85"/>
                      </a:lnTo>
                      <a:lnTo>
                        <a:pt x="114" y="115"/>
                      </a:lnTo>
                      <a:lnTo>
                        <a:pt x="92" y="117"/>
                      </a:lnTo>
                      <a:lnTo>
                        <a:pt x="72" y="130"/>
                      </a:lnTo>
                      <a:lnTo>
                        <a:pt x="28" y="104"/>
                      </a:lnTo>
                      <a:lnTo>
                        <a:pt x="0" y="26"/>
                      </a:lnTo>
                      <a:lnTo>
                        <a:pt x="18" y="1"/>
                      </a:lnTo>
                      <a:lnTo>
                        <a:pt x="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0" name="Freeform 65">
                  <a:extLst>
                    <a:ext uri="{FF2B5EF4-FFF2-40B4-BE49-F238E27FC236}">
                      <a16:creationId xmlns:a16="http://schemas.microsoft.com/office/drawing/2014/main" id="{85778F2D-A282-4B5D-9B3A-0E0761C80760}"/>
                    </a:ext>
                  </a:extLst>
                </p:cNvPr>
                <p:cNvSpPr>
                  <a:spLocks/>
                </p:cNvSpPr>
                <p:nvPr/>
              </p:nvSpPr>
              <p:spPr bwMode="auto">
                <a:xfrm>
                  <a:off x="6745288" y="2336801"/>
                  <a:ext cx="636588" cy="517525"/>
                </a:xfrm>
                <a:custGeom>
                  <a:avLst/>
                  <a:gdLst>
                    <a:gd name="T0" fmla="*/ 180 w 401"/>
                    <a:gd name="T1" fmla="*/ 0 h 326"/>
                    <a:gd name="T2" fmla="*/ 218 w 401"/>
                    <a:gd name="T3" fmla="*/ 25 h 326"/>
                    <a:gd name="T4" fmla="*/ 260 w 401"/>
                    <a:gd name="T5" fmla="*/ 25 h 326"/>
                    <a:gd name="T6" fmla="*/ 266 w 401"/>
                    <a:gd name="T7" fmla="*/ 20 h 326"/>
                    <a:gd name="T8" fmla="*/ 294 w 401"/>
                    <a:gd name="T9" fmla="*/ 43 h 326"/>
                    <a:gd name="T10" fmla="*/ 302 w 401"/>
                    <a:gd name="T11" fmla="*/ 40 h 326"/>
                    <a:gd name="T12" fmla="*/ 307 w 401"/>
                    <a:gd name="T13" fmla="*/ 12 h 326"/>
                    <a:gd name="T14" fmla="*/ 315 w 401"/>
                    <a:gd name="T15" fmla="*/ 9 h 326"/>
                    <a:gd name="T16" fmla="*/ 361 w 401"/>
                    <a:gd name="T17" fmla="*/ 50 h 326"/>
                    <a:gd name="T18" fmla="*/ 391 w 401"/>
                    <a:gd name="T19" fmla="*/ 67 h 326"/>
                    <a:gd name="T20" fmla="*/ 373 w 401"/>
                    <a:gd name="T21" fmla="*/ 92 h 326"/>
                    <a:gd name="T22" fmla="*/ 401 w 401"/>
                    <a:gd name="T23" fmla="*/ 170 h 326"/>
                    <a:gd name="T24" fmla="*/ 353 w 401"/>
                    <a:gd name="T25" fmla="*/ 172 h 326"/>
                    <a:gd name="T26" fmla="*/ 353 w 401"/>
                    <a:gd name="T27" fmla="*/ 181 h 326"/>
                    <a:gd name="T28" fmla="*/ 340 w 401"/>
                    <a:gd name="T29" fmla="*/ 186 h 326"/>
                    <a:gd name="T30" fmla="*/ 325 w 401"/>
                    <a:gd name="T31" fmla="*/ 182 h 326"/>
                    <a:gd name="T32" fmla="*/ 322 w 401"/>
                    <a:gd name="T33" fmla="*/ 183 h 326"/>
                    <a:gd name="T34" fmla="*/ 320 w 401"/>
                    <a:gd name="T35" fmla="*/ 186 h 326"/>
                    <a:gd name="T36" fmla="*/ 330 w 401"/>
                    <a:gd name="T37" fmla="*/ 197 h 326"/>
                    <a:gd name="T38" fmla="*/ 309 w 401"/>
                    <a:gd name="T39" fmla="*/ 205 h 326"/>
                    <a:gd name="T40" fmla="*/ 279 w 401"/>
                    <a:gd name="T41" fmla="*/ 205 h 326"/>
                    <a:gd name="T42" fmla="*/ 163 w 401"/>
                    <a:gd name="T43" fmla="*/ 292 h 326"/>
                    <a:gd name="T44" fmla="*/ 143 w 401"/>
                    <a:gd name="T45" fmla="*/ 301 h 326"/>
                    <a:gd name="T46" fmla="*/ 99 w 401"/>
                    <a:gd name="T47" fmla="*/ 326 h 326"/>
                    <a:gd name="T48" fmla="*/ 60 w 401"/>
                    <a:gd name="T49" fmla="*/ 324 h 326"/>
                    <a:gd name="T50" fmla="*/ 54 w 401"/>
                    <a:gd name="T51" fmla="*/ 320 h 326"/>
                    <a:gd name="T52" fmla="*/ 39 w 401"/>
                    <a:gd name="T53" fmla="*/ 281 h 326"/>
                    <a:gd name="T54" fmla="*/ 18 w 401"/>
                    <a:gd name="T55" fmla="*/ 275 h 326"/>
                    <a:gd name="T56" fmla="*/ 18 w 401"/>
                    <a:gd name="T57" fmla="*/ 254 h 326"/>
                    <a:gd name="T58" fmla="*/ 4 w 401"/>
                    <a:gd name="T59" fmla="*/ 242 h 326"/>
                    <a:gd name="T60" fmla="*/ 8 w 401"/>
                    <a:gd name="T61" fmla="*/ 237 h 326"/>
                    <a:gd name="T62" fmla="*/ 24 w 401"/>
                    <a:gd name="T63" fmla="*/ 233 h 326"/>
                    <a:gd name="T64" fmla="*/ 33 w 401"/>
                    <a:gd name="T65" fmla="*/ 197 h 326"/>
                    <a:gd name="T66" fmla="*/ 0 w 401"/>
                    <a:gd name="T67" fmla="*/ 188 h 326"/>
                    <a:gd name="T68" fmla="*/ 3 w 401"/>
                    <a:gd name="T69" fmla="*/ 171 h 326"/>
                    <a:gd name="T70" fmla="*/ 29 w 401"/>
                    <a:gd name="T71" fmla="*/ 157 h 326"/>
                    <a:gd name="T72" fmla="*/ 54 w 401"/>
                    <a:gd name="T73" fmla="*/ 165 h 326"/>
                    <a:gd name="T74" fmla="*/ 74 w 401"/>
                    <a:gd name="T75" fmla="*/ 156 h 326"/>
                    <a:gd name="T76" fmla="*/ 83 w 401"/>
                    <a:gd name="T77" fmla="*/ 117 h 326"/>
                    <a:gd name="T78" fmla="*/ 92 w 401"/>
                    <a:gd name="T79" fmla="*/ 83 h 326"/>
                    <a:gd name="T80" fmla="*/ 107 w 401"/>
                    <a:gd name="T81" fmla="*/ 82 h 326"/>
                    <a:gd name="T82" fmla="*/ 119 w 401"/>
                    <a:gd name="T83" fmla="*/ 63 h 326"/>
                    <a:gd name="T84" fmla="*/ 131 w 401"/>
                    <a:gd name="T85" fmla="*/ 62 h 326"/>
                    <a:gd name="T86" fmla="*/ 136 w 401"/>
                    <a:gd name="T87" fmla="*/ 48 h 326"/>
                    <a:gd name="T88" fmla="*/ 160 w 401"/>
                    <a:gd name="T89" fmla="*/ 45 h 326"/>
                    <a:gd name="T90" fmla="*/ 175 w 401"/>
                    <a:gd name="T91" fmla="*/ 5 h 326"/>
                    <a:gd name="T92" fmla="*/ 180 w 401"/>
                    <a:gd name="T9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26">
                      <a:moveTo>
                        <a:pt x="180" y="0"/>
                      </a:moveTo>
                      <a:lnTo>
                        <a:pt x="218" y="25"/>
                      </a:lnTo>
                      <a:lnTo>
                        <a:pt x="260" y="25"/>
                      </a:lnTo>
                      <a:lnTo>
                        <a:pt x="266" y="20"/>
                      </a:lnTo>
                      <a:lnTo>
                        <a:pt x="294" y="43"/>
                      </a:lnTo>
                      <a:lnTo>
                        <a:pt x="302" y="40"/>
                      </a:lnTo>
                      <a:lnTo>
                        <a:pt x="307" y="12"/>
                      </a:lnTo>
                      <a:lnTo>
                        <a:pt x="315" y="9"/>
                      </a:lnTo>
                      <a:lnTo>
                        <a:pt x="361" y="50"/>
                      </a:lnTo>
                      <a:lnTo>
                        <a:pt x="391" y="67"/>
                      </a:lnTo>
                      <a:lnTo>
                        <a:pt x="373" y="92"/>
                      </a:lnTo>
                      <a:lnTo>
                        <a:pt x="401" y="170"/>
                      </a:lnTo>
                      <a:lnTo>
                        <a:pt x="353" y="172"/>
                      </a:lnTo>
                      <a:lnTo>
                        <a:pt x="353" y="181"/>
                      </a:lnTo>
                      <a:lnTo>
                        <a:pt x="340" y="186"/>
                      </a:lnTo>
                      <a:lnTo>
                        <a:pt x="325" y="182"/>
                      </a:lnTo>
                      <a:lnTo>
                        <a:pt x="322" y="183"/>
                      </a:lnTo>
                      <a:lnTo>
                        <a:pt x="320" y="186"/>
                      </a:lnTo>
                      <a:lnTo>
                        <a:pt x="330" y="197"/>
                      </a:lnTo>
                      <a:lnTo>
                        <a:pt x="309" y="205"/>
                      </a:lnTo>
                      <a:lnTo>
                        <a:pt x="279" y="205"/>
                      </a:lnTo>
                      <a:lnTo>
                        <a:pt x="163" y="292"/>
                      </a:lnTo>
                      <a:lnTo>
                        <a:pt x="143" y="301"/>
                      </a:lnTo>
                      <a:lnTo>
                        <a:pt x="99" y="326"/>
                      </a:lnTo>
                      <a:lnTo>
                        <a:pt x="60" y="324"/>
                      </a:lnTo>
                      <a:lnTo>
                        <a:pt x="54" y="320"/>
                      </a:lnTo>
                      <a:lnTo>
                        <a:pt x="39" y="281"/>
                      </a:lnTo>
                      <a:lnTo>
                        <a:pt x="18" y="275"/>
                      </a:lnTo>
                      <a:lnTo>
                        <a:pt x="18" y="254"/>
                      </a:lnTo>
                      <a:lnTo>
                        <a:pt x="4" y="242"/>
                      </a:lnTo>
                      <a:lnTo>
                        <a:pt x="8" y="237"/>
                      </a:lnTo>
                      <a:lnTo>
                        <a:pt x="24" y="233"/>
                      </a:lnTo>
                      <a:lnTo>
                        <a:pt x="33" y="197"/>
                      </a:lnTo>
                      <a:lnTo>
                        <a:pt x="0" y="188"/>
                      </a:lnTo>
                      <a:lnTo>
                        <a:pt x="3" y="171"/>
                      </a:lnTo>
                      <a:lnTo>
                        <a:pt x="29" y="157"/>
                      </a:lnTo>
                      <a:lnTo>
                        <a:pt x="54" y="165"/>
                      </a:lnTo>
                      <a:lnTo>
                        <a:pt x="74" y="156"/>
                      </a:lnTo>
                      <a:lnTo>
                        <a:pt x="83" y="117"/>
                      </a:lnTo>
                      <a:lnTo>
                        <a:pt x="92" y="83"/>
                      </a:lnTo>
                      <a:lnTo>
                        <a:pt x="107" y="82"/>
                      </a:lnTo>
                      <a:lnTo>
                        <a:pt x="119" y="63"/>
                      </a:lnTo>
                      <a:lnTo>
                        <a:pt x="131" y="62"/>
                      </a:lnTo>
                      <a:lnTo>
                        <a:pt x="136" y="48"/>
                      </a:lnTo>
                      <a:lnTo>
                        <a:pt x="160" y="45"/>
                      </a:lnTo>
                      <a:lnTo>
                        <a:pt x="175" y="5"/>
                      </a:lnTo>
                      <a:lnTo>
                        <a:pt x="18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1" name="Freeform 66">
                  <a:extLst>
                    <a:ext uri="{FF2B5EF4-FFF2-40B4-BE49-F238E27FC236}">
                      <a16:creationId xmlns:a16="http://schemas.microsoft.com/office/drawing/2014/main" id="{E1AFB254-D826-4ED7-A91A-71CDA3C3FDEE}"/>
                    </a:ext>
                  </a:extLst>
                </p:cNvPr>
                <p:cNvSpPr>
                  <a:spLocks/>
                </p:cNvSpPr>
                <p:nvPr/>
              </p:nvSpPr>
              <p:spPr bwMode="auto">
                <a:xfrm>
                  <a:off x="6729413" y="2844801"/>
                  <a:ext cx="422275" cy="649288"/>
                </a:xfrm>
                <a:custGeom>
                  <a:avLst/>
                  <a:gdLst>
                    <a:gd name="T0" fmla="*/ 64 w 266"/>
                    <a:gd name="T1" fmla="*/ 0 h 409"/>
                    <a:gd name="T2" fmla="*/ 70 w 266"/>
                    <a:gd name="T3" fmla="*/ 4 h 409"/>
                    <a:gd name="T4" fmla="*/ 109 w 266"/>
                    <a:gd name="T5" fmla="*/ 6 h 409"/>
                    <a:gd name="T6" fmla="*/ 119 w 266"/>
                    <a:gd name="T7" fmla="*/ 25 h 409"/>
                    <a:gd name="T8" fmla="*/ 143 w 266"/>
                    <a:gd name="T9" fmla="*/ 34 h 409"/>
                    <a:gd name="T10" fmla="*/ 153 w 266"/>
                    <a:gd name="T11" fmla="*/ 46 h 409"/>
                    <a:gd name="T12" fmla="*/ 129 w 266"/>
                    <a:gd name="T13" fmla="*/ 96 h 409"/>
                    <a:gd name="T14" fmla="*/ 141 w 266"/>
                    <a:gd name="T15" fmla="*/ 103 h 409"/>
                    <a:gd name="T16" fmla="*/ 157 w 266"/>
                    <a:gd name="T17" fmla="*/ 99 h 409"/>
                    <a:gd name="T18" fmla="*/ 176 w 266"/>
                    <a:gd name="T19" fmla="*/ 110 h 409"/>
                    <a:gd name="T20" fmla="*/ 195 w 266"/>
                    <a:gd name="T21" fmla="*/ 105 h 409"/>
                    <a:gd name="T22" fmla="*/ 200 w 266"/>
                    <a:gd name="T23" fmla="*/ 109 h 409"/>
                    <a:gd name="T24" fmla="*/ 200 w 266"/>
                    <a:gd name="T25" fmla="*/ 125 h 409"/>
                    <a:gd name="T26" fmla="*/ 221 w 266"/>
                    <a:gd name="T27" fmla="*/ 142 h 409"/>
                    <a:gd name="T28" fmla="*/ 226 w 266"/>
                    <a:gd name="T29" fmla="*/ 163 h 409"/>
                    <a:gd name="T30" fmla="*/ 266 w 266"/>
                    <a:gd name="T31" fmla="*/ 185 h 409"/>
                    <a:gd name="T32" fmla="*/ 259 w 266"/>
                    <a:gd name="T33" fmla="*/ 204 h 409"/>
                    <a:gd name="T34" fmla="*/ 241 w 266"/>
                    <a:gd name="T35" fmla="*/ 227 h 409"/>
                    <a:gd name="T36" fmla="*/ 250 w 266"/>
                    <a:gd name="T37" fmla="*/ 247 h 409"/>
                    <a:gd name="T38" fmla="*/ 232 w 266"/>
                    <a:gd name="T39" fmla="*/ 279 h 409"/>
                    <a:gd name="T40" fmla="*/ 251 w 266"/>
                    <a:gd name="T41" fmla="*/ 302 h 409"/>
                    <a:gd name="T42" fmla="*/ 246 w 266"/>
                    <a:gd name="T43" fmla="*/ 315 h 409"/>
                    <a:gd name="T44" fmla="*/ 248 w 266"/>
                    <a:gd name="T45" fmla="*/ 330 h 409"/>
                    <a:gd name="T46" fmla="*/ 190 w 266"/>
                    <a:gd name="T47" fmla="*/ 387 h 409"/>
                    <a:gd name="T48" fmla="*/ 156 w 266"/>
                    <a:gd name="T49" fmla="*/ 396 h 409"/>
                    <a:gd name="T50" fmla="*/ 148 w 266"/>
                    <a:gd name="T51" fmla="*/ 386 h 409"/>
                    <a:gd name="T52" fmla="*/ 127 w 266"/>
                    <a:gd name="T53" fmla="*/ 382 h 409"/>
                    <a:gd name="T54" fmla="*/ 108 w 266"/>
                    <a:gd name="T55" fmla="*/ 404 h 409"/>
                    <a:gd name="T56" fmla="*/ 91 w 266"/>
                    <a:gd name="T57" fmla="*/ 409 h 409"/>
                    <a:gd name="T58" fmla="*/ 78 w 266"/>
                    <a:gd name="T59" fmla="*/ 388 h 409"/>
                    <a:gd name="T60" fmla="*/ 68 w 266"/>
                    <a:gd name="T61" fmla="*/ 388 h 409"/>
                    <a:gd name="T62" fmla="*/ 35 w 266"/>
                    <a:gd name="T63" fmla="*/ 348 h 409"/>
                    <a:gd name="T64" fmla="*/ 38 w 266"/>
                    <a:gd name="T65" fmla="*/ 336 h 409"/>
                    <a:gd name="T66" fmla="*/ 62 w 266"/>
                    <a:gd name="T67" fmla="*/ 325 h 409"/>
                    <a:gd name="T68" fmla="*/ 58 w 266"/>
                    <a:gd name="T69" fmla="*/ 315 h 409"/>
                    <a:gd name="T70" fmla="*/ 45 w 266"/>
                    <a:gd name="T71" fmla="*/ 310 h 409"/>
                    <a:gd name="T72" fmla="*/ 43 w 266"/>
                    <a:gd name="T73" fmla="*/ 293 h 409"/>
                    <a:gd name="T74" fmla="*/ 55 w 266"/>
                    <a:gd name="T75" fmla="*/ 284 h 409"/>
                    <a:gd name="T76" fmla="*/ 53 w 266"/>
                    <a:gd name="T77" fmla="*/ 238 h 409"/>
                    <a:gd name="T78" fmla="*/ 47 w 266"/>
                    <a:gd name="T79" fmla="*/ 234 h 409"/>
                    <a:gd name="T80" fmla="*/ 33 w 266"/>
                    <a:gd name="T81" fmla="*/ 224 h 409"/>
                    <a:gd name="T82" fmla="*/ 38 w 266"/>
                    <a:gd name="T83" fmla="*/ 214 h 409"/>
                    <a:gd name="T84" fmla="*/ 27 w 266"/>
                    <a:gd name="T85" fmla="*/ 203 h 409"/>
                    <a:gd name="T86" fmla="*/ 27 w 266"/>
                    <a:gd name="T87" fmla="*/ 194 h 409"/>
                    <a:gd name="T88" fmla="*/ 55 w 266"/>
                    <a:gd name="T89" fmla="*/ 177 h 409"/>
                    <a:gd name="T90" fmla="*/ 53 w 266"/>
                    <a:gd name="T91" fmla="*/ 168 h 409"/>
                    <a:gd name="T92" fmla="*/ 49 w 266"/>
                    <a:gd name="T93" fmla="*/ 169 h 409"/>
                    <a:gd name="T94" fmla="*/ 34 w 266"/>
                    <a:gd name="T95" fmla="*/ 159 h 409"/>
                    <a:gd name="T96" fmla="*/ 23 w 266"/>
                    <a:gd name="T97" fmla="*/ 153 h 409"/>
                    <a:gd name="T98" fmla="*/ 4 w 266"/>
                    <a:gd name="T99" fmla="*/ 144 h 409"/>
                    <a:gd name="T100" fmla="*/ 0 w 266"/>
                    <a:gd name="T101" fmla="*/ 129 h 409"/>
                    <a:gd name="T102" fmla="*/ 13 w 266"/>
                    <a:gd name="T103" fmla="*/ 114 h 409"/>
                    <a:gd name="T104" fmla="*/ 4 w 266"/>
                    <a:gd name="T105" fmla="*/ 108 h 409"/>
                    <a:gd name="T106" fmla="*/ 13 w 266"/>
                    <a:gd name="T107" fmla="*/ 94 h 409"/>
                    <a:gd name="T108" fmla="*/ 33 w 266"/>
                    <a:gd name="T109" fmla="*/ 89 h 409"/>
                    <a:gd name="T110" fmla="*/ 35 w 266"/>
                    <a:gd name="T111" fmla="*/ 70 h 409"/>
                    <a:gd name="T112" fmla="*/ 49 w 266"/>
                    <a:gd name="T113" fmla="*/ 58 h 409"/>
                    <a:gd name="T114" fmla="*/ 47 w 266"/>
                    <a:gd name="T115" fmla="*/ 40 h 409"/>
                    <a:gd name="T116" fmla="*/ 55 w 266"/>
                    <a:gd name="T117" fmla="*/ 29 h 409"/>
                    <a:gd name="T118" fmla="*/ 53 w 266"/>
                    <a:gd name="T119" fmla="*/ 11 h 409"/>
                    <a:gd name="T120" fmla="*/ 64 w 266"/>
                    <a:gd name="T1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09">
                      <a:moveTo>
                        <a:pt x="64" y="0"/>
                      </a:moveTo>
                      <a:lnTo>
                        <a:pt x="70" y="4"/>
                      </a:lnTo>
                      <a:lnTo>
                        <a:pt x="109" y="6"/>
                      </a:lnTo>
                      <a:lnTo>
                        <a:pt x="119" y="25"/>
                      </a:lnTo>
                      <a:lnTo>
                        <a:pt x="143" y="34"/>
                      </a:lnTo>
                      <a:lnTo>
                        <a:pt x="153" y="46"/>
                      </a:lnTo>
                      <a:lnTo>
                        <a:pt x="129" y="96"/>
                      </a:lnTo>
                      <a:lnTo>
                        <a:pt x="141" y="103"/>
                      </a:lnTo>
                      <a:lnTo>
                        <a:pt x="157" y="99"/>
                      </a:lnTo>
                      <a:lnTo>
                        <a:pt x="176" y="110"/>
                      </a:lnTo>
                      <a:lnTo>
                        <a:pt x="195" y="105"/>
                      </a:lnTo>
                      <a:lnTo>
                        <a:pt x="200" y="109"/>
                      </a:lnTo>
                      <a:lnTo>
                        <a:pt x="200" y="125"/>
                      </a:lnTo>
                      <a:lnTo>
                        <a:pt x="221" y="142"/>
                      </a:lnTo>
                      <a:lnTo>
                        <a:pt x="226" y="163"/>
                      </a:lnTo>
                      <a:lnTo>
                        <a:pt x="266" y="185"/>
                      </a:lnTo>
                      <a:lnTo>
                        <a:pt x="259" y="204"/>
                      </a:lnTo>
                      <a:lnTo>
                        <a:pt x="241" y="227"/>
                      </a:lnTo>
                      <a:lnTo>
                        <a:pt x="250" y="247"/>
                      </a:lnTo>
                      <a:lnTo>
                        <a:pt x="232" y="279"/>
                      </a:lnTo>
                      <a:lnTo>
                        <a:pt x="251" y="302"/>
                      </a:lnTo>
                      <a:lnTo>
                        <a:pt x="246" y="315"/>
                      </a:lnTo>
                      <a:lnTo>
                        <a:pt x="248" y="330"/>
                      </a:lnTo>
                      <a:lnTo>
                        <a:pt x="190" y="387"/>
                      </a:lnTo>
                      <a:lnTo>
                        <a:pt x="156" y="396"/>
                      </a:lnTo>
                      <a:lnTo>
                        <a:pt x="148" y="386"/>
                      </a:lnTo>
                      <a:lnTo>
                        <a:pt x="127" y="382"/>
                      </a:lnTo>
                      <a:lnTo>
                        <a:pt x="108" y="404"/>
                      </a:lnTo>
                      <a:lnTo>
                        <a:pt x="91" y="409"/>
                      </a:lnTo>
                      <a:lnTo>
                        <a:pt x="78" y="388"/>
                      </a:lnTo>
                      <a:lnTo>
                        <a:pt x="68" y="388"/>
                      </a:lnTo>
                      <a:lnTo>
                        <a:pt x="35" y="348"/>
                      </a:lnTo>
                      <a:lnTo>
                        <a:pt x="38" y="336"/>
                      </a:lnTo>
                      <a:lnTo>
                        <a:pt x="62" y="325"/>
                      </a:lnTo>
                      <a:lnTo>
                        <a:pt x="58" y="315"/>
                      </a:lnTo>
                      <a:lnTo>
                        <a:pt x="45" y="310"/>
                      </a:lnTo>
                      <a:lnTo>
                        <a:pt x="43" y="293"/>
                      </a:lnTo>
                      <a:lnTo>
                        <a:pt x="55" y="284"/>
                      </a:lnTo>
                      <a:lnTo>
                        <a:pt x="53" y="238"/>
                      </a:lnTo>
                      <a:lnTo>
                        <a:pt x="47" y="234"/>
                      </a:lnTo>
                      <a:lnTo>
                        <a:pt x="33" y="224"/>
                      </a:lnTo>
                      <a:lnTo>
                        <a:pt x="38" y="214"/>
                      </a:lnTo>
                      <a:lnTo>
                        <a:pt x="27" y="203"/>
                      </a:lnTo>
                      <a:lnTo>
                        <a:pt x="27" y="194"/>
                      </a:lnTo>
                      <a:lnTo>
                        <a:pt x="55" y="177"/>
                      </a:lnTo>
                      <a:lnTo>
                        <a:pt x="53" y="168"/>
                      </a:lnTo>
                      <a:lnTo>
                        <a:pt x="49" y="169"/>
                      </a:lnTo>
                      <a:lnTo>
                        <a:pt x="34" y="159"/>
                      </a:lnTo>
                      <a:lnTo>
                        <a:pt x="23" y="153"/>
                      </a:lnTo>
                      <a:lnTo>
                        <a:pt x="4" y="144"/>
                      </a:lnTo>
                      <a:lnTo>
                        <a:pt x="0" y="129"/>
                      </a:lnTo>
                      <a:lnTo>
                        <a:pt x="13" y="114"/>
                      </a:lnTo>
                      <a:lnTo>
                        <a:pt x="4" y="108"/>
                      </a:lnTo>
                      <a:lnTo>
                        <a:pt x="13" y="94"/>
                      </a:lnTo>
                      <a:lnTo>
                        <a:pt x="33" y="89"/>
                      </a:lnTo>
                      <a:lnTo>
                        <a:pt x="35" y="70"/>
                      </a:lnTo>
                      <a:lnTo>
                        <a:pt x="49" y="58"/>
                      </a:lnTo>
                      <a:lnTo>
                        <a:pt x="47" y="40"/>
                      </a:lnTo>
                      <a:lnTo>
                        <a:pt x="55" y="29"/>
                      </a:lnTo>
                      <a:lnTo>
                        <a:pt x="53" y="11"/>
                      </a:lnTo>
                      <a:lnTo>
                        <a:pt x="6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2" name="Freeform 67">
                  <a:extLst>
                    <a:ext uri="{FF2B5EF4-FFF2-40B4-BE49-F238E27FC236}">
                      <a16:creationId xmlns:a16="http://schemas.microsoft.com/office/drawing/2014/main" id="{52396B63-2BFF-4D36-B677-01F9EFA72D51}"/>
                    </a:ext>
                  </a:extLst>
                </p:cNvPr>
                <p:cNvSpPr>
                  <a:spLocks/>
                </p:cNvSpPr>
                <p:nvPr/>
              </p:nvSpPr>
              <p:spPr bwMode="auto">
                <a:xfrm>
                  <a:off x="6902451" y="2606676"/>
                  <a:ext cx="585788" cy="717550"/>
                </a:xfrm>
                <a:custGeom>
                  <a:avLst/>
                  <a:gdLst>
                    <a:gd name="T0" fmla="*/ 302 w 369"/>
                    <a:gd name="T1" fmla="*/ 0 h 452"/>
                    <a:gd name="T2" fmla="*/ 346 w 369"/>
                    <a:gd name="T3" fmla="*/ 26 h 452"/>
                    <a:gd name="T4" fmla="*/ 331 w 369"/>
                    <a:gd name="T5" fmla="*/ 62 h 452"/>
                    <a:gd name="T6" fmla="*/ 334 w 369"/>
                    <a:gd name="T7" fmla="*/ 68 h 452"/>
                    <a:gd name="T8" fmla="*/ 360 w 369"/>
                    <a:gd name="T9" fmla="*/ 63 h 452"/>
                    <a:gd name="T10" fmla="*/ 369 w 369"/>
                    <a:gd name="T11" fmla="*/ 78 h 452"/>
                    <a:gd name="T12" fmla="*/ 368 w 369"/>
                    <a:gd name="T13" fmla="*/ 92 h 452"/>
                    <a:gd name="T14" fmla="*/ 336 w 369"/>
                    <a:gd name="T15" fmla="*/ 139 h 452"/>
                    <a:gd name="T16" fmla="*/ 334 w 369"/>
                    <a:gd name="T17" fmla="*/ 157 h 452"/>
                    <a:gd name="T18" fmla="*/ 299 w 369"/>
                    <a:gd name="T19" fmla="*/ 188 h 452"/>
                    <a:gd name="T20" fmla="*/ 290 w 369"/>
                    <a:gd name="T21" fmla="*/ 220 h 452"/>
                    <a:gd name="T22" fmla="*/ 225 w 369"/>
                    <a:gd name="T23" fmla="*/ 258 h 452"/>
                    <a:gd name="T24" fmla="*/ 218 w 369"/>
                    <a:gd name="T25" fmla="*/ 278 h 452"/>
                    <a:gd name="T26" fmla="*/ 225 w 369"/>
                    <a:gd name="T27" fmla="*/ 319 h 452"/>
                    <a:gd name="T28" fmla="*/ 216 w 369"/>
                    <a:gd name="T29" fmla="*/ 344 h 452"/>
                    <a:gd name="T30" fmla="*/ 180 w 369"/>
                    <a:gd name="T31" fmla="*/ 367 h 452"/>
                    <a:gd name="T32" fmla="*/ 147 w 369"/>
                    <a:gd name="T33" fmla="*/ 424 h 452"/>
                    <a:gd name="T34" fmla="*/ 148 w 369"/>
                    <a:gd name="T35" fmla="*/ 436 h 452"/>
                    <a:gd name="T36" fmla="*/ 142 w 369"/>
                    <a:gd name="T37" fmla="*/ 452 h 452"/>
                    <a:gd name="T38" fmla="*/ 123 w 369"/>
                    <a:gd name="T39" fmla="*/ 429 h 452"/>
                    <a:gd name="T40" fmla="*/ 141 w 369"/>
                    <a:gd name="T41" fmla="*/ 397 h 452"/>
                    <a:gd name="T42" fmla="*/ 132 w 369"/>
                    <a:gd name="T43" fmla="*/ 377 h 452"/>
                    <a:gd name="T44" fmla="*/ 150 w 369"/>
                    <a:gd name="T45" fmla="*/ 354 h 452"/>
                    <a:gd name="T46" fmla="*/ 157 w 369"/>
                    <a:gd name="T47" fmla="*/ 335 h 452"/>
                    <a:gd name="T48" fmla="*/ 117 w 369"/>
                    <a:gd name="T49" fmla="*/ 313 h 452"/>
                    <a:gd name="T50" fmla="*/ 112 w 369"/>
                    <a:gd name="T51" fmla="*/ 292 h 452"/>
                    <a:gd name="T52" fmla="*/ 91 w 369"/>
                    <a:gd name="T53" fmla="*/ 275 h 452"/>
                    <a:gd name="T54" fmla="*/ 91 w 369"/>
                    <a:gd name="T55" fmla="*/ 259 h 452"/>
                    <a:gd name="T56" fmla="*/ 86 w 369"/>
                    <a:gd name="T57" fmla="*/ 255 h 452"/>
                    <a:gd name="T58" fmla="*/ 67 w 369"/>
                    <a:gd name="T59" fmla="*/ 260 h 452"/>
                    <a:gd name="T60" fmla="*/ 48 w 369"/>
                    <a:gd name="T61" fmla="*/ 249 h 452"/>
                    <a:gd name="T62" fmla="*/ 32 w 369"/>
                    <a:gd name="T63" fmla="*/ 253 h 452"/>
                    <a:gd name="T64" fmla="*/ 20 w 369"/>
                    <a:gd name="T65" fmla="*/ 246 h 452"/>
                    <a:gd name="T66" fmla="*/ 44 w 369"/>
                    <a:gd name="T67" fmla="*/ 196 h 452"/>
                    <a:gd name="T68" fmla="*/ 34 w 369"/>
                    <a:gd name="T69" fmla="*/ 184 h 452"/>
                    <a:gd name="T70" fmla="*/ 10 w 369"/>
                    <a:gd name="T71" fmla="*/ 175 h 452"/>
                    <a:gd name="T72" fmla="*/ 0 w 369"/>
                    <a:gd name="T73" fmla="*/ 156 h 452"/>
                    <a:gd name="T74" fmla="*/ 44 w 369"/>
                    <a:gd name="T75" fmla="*/ 131 h 452"/>
                    <a:gd name="T76" fmla="*/ 64 w 369"/>
                    <a:gd name="T77" fmla="*/ 122 h 452"/>
                    <a:gd name="T78" fmla="*/ 180 w 369"/>
                    <a:gd name="T79" fmla="*/ 35 h 452"/>
                    <a:gd name="T80" fmla="*/ 210 w 369"/>
                    <a:gd name="T81" fmla="*/ 35 h 452"/>
                    <a:gd name="T82" fmla="*/ 231 w 369"/>
                    <a:gd name="T83" fmla="*/ 27 h 452"/>
                    <a:gd name="T84" fmla="*/ 221 w 369"/>
                    <a:gd name="T85" fmla="*/ 16 h 452"/>
                    <a:gd name="T86" fmla="*/ 223 w 369"/>
                    <a:gd name="T87" fmla="*/ 13 h 452"/>
                    <a:gd name="T88" fmla="*/ 226 w 369"/>
                    <a:gd name="T89" fmla="*/ 12 h 452"/>
                    <a:gd name="T90" fmla="*/ 241 w 369"/>
                    <a:gd name="T91" fmla="*/ 16 h 452"/>
                    <a:gd name="T92" fmla="*/ 254 w 369"/>
                    <a:gd name="T93" fmla="*/ 11 h 452"/>
                    <a:gd name="T94" fmla="*/ 254 w 369"/>
                    <a:gd name="T95" fmla="*/ 2 h 452"/>
                    <a:gd name="T96" fmla="*/ 302 w 369"/>
                    <a:gd name="T9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452">
                      <a:moveTo>
                        <a:pt x="302" y="0"/>
                      </a:moveTo>
                      <a:lnTo>
                        <a:pt x="346" y="26"/>
                      </a:lnTo>
                      <a:lnTo>
                        <a:pt x="331" y="62"/>
                      </a:lnTo>
                      <a:lnTo>
                        <a:pt x="334" y="68"/>
                      </a:lnTo>
                      <a:lnTo>
                        <a:pt x="360" y="63"/>
                      </a:lnTo>
                      <a:lnTo>
                        <a:pt x="369" y="78"/>
                      </a:lnTo>
                      <a:lnTo>
                        <a:pt x="368" y="92"/>
                      </a:lnTo>
                      <a:lnTo>
                        <a:pt x="336" y="139"/>
                      </a:lnTo>
                      <a:lnTo>
                        <a:pt x="334" y="157"/>
                      </a:lnTo>
                      <a:lnTo>
                        <a:pt x="299" y="188"/>
                      </a:lnTo>
                      <a:lnTo>
                        <a:pt x="290" y="220"/>
                      </a:lnTo>
                      <a:lnTo>
                        <a:pt x="225" y="258"/>
                      </a:lnTo>
                      <a:lnTo>
                        <a:pt x="218" y="278"/>
                      </a:lnTo>
                      <a:lnTo>
                        <a:pt x="225" y="319"/>
                      </a:lnTo>
                      <a:lnTo>
                        <a:pt x="216" y="344"/>
                      </a:lnTo>
                      <a:lnTo>
                        <a:pt x="180" y="367"/>
                      </a:lnTo>
                      <a:lnTo>
                        <a:pt x="147" y="424"/>
                      </a:lnTo>
                      <a:lnTo>
                        <a:pt x="148" y="436"/>
                      </a:lnTo>
                      <a:lnTo>
                        <a:pt x="142" y="452"/>
                      </a:lnTo>
                      <a:lnTo>
                        <a:pt x="123" y="429"/>
                      </a:lnTo>
                      <a:lnTo>
                        <a:pt x="141" y="397"/>
                      </a:lnTo>
                      <a:lnTo>
                        <a:pt x="132" y="377"/>
                      </a:lnTo>
                      <a:lnTo>
                        <a:pt x="150" y="354"/>
                      </a:lnTo>
                      <a:lnTo>
                        <a:pt x="157" y="335"/>
                      </a:lnTo>
                      <a:lnTo>
                        <a:pt x="117" y="313"/>
                      </a:lnTo>
                      <a:lnTo>
                        <a:pt x="112" y="292"/>
                      </a:lnTo>
                      <a:lnTo>
                        <a:pt x="91" y="275"/>
                      </a:lnTo>
                      <a:lnTo>
                        <a:pt x="91" y="259"/>
                      </a:lnTo>
                      <a:lnTo>
                        <a:pt x="86" y="255"/>
                      </a:lnTo>
                      <a:lnTo>
                        <a:pt x="67" y="260"/>
                      </a:lnTo>
                      <a:lnTo>
                        <a:pt x="48" y="249"/>
                      </a:lnTo>
                      <a:lnTo>
                        <a:pt x="32" y="253"/>
                      </a:lnTo>
                      <a:lnTo>
                        <a:pt x="20" y="246"/>
                      </a:lnTo>
                      <a:lnTo>
                        <a:pt x="44" y="196"/>
                      </a:lnTo>
                      <a:lnTo>
                        <a:pt x="34" y="184"/>
                      </a:lnTo>
                      <a:lnTo>
                        <a:pt x="10" y="175"/>
                      </a:lnTo>
                      <a:lnTo>
                        <a:pt x="0" y="156"/>
                      </a:lnTo>
                      <a:lnTo>
                        <a:pt x="44" y="131"/>
                      </a:lnTo>
                      <a:lnTo>
                        <a:pt x="64" y="122"/>
                      </a:lnTo>
                      <a:lnTo>
                        <a:pt x="180" y="35"/>
                      </a:lnTo>
                      <a:lnTo>
                        <a:pt x="210" y="35"/>
                      </a:lnTo>
                      <a:lnTo>
                        <a:pt x="231" y="27"/>
                      </a:lnTo>
                      <a:lnTo>
                        <a:pt x="221" y="16"/>
                      </a:lnTo>
                      <a:lnTo>
                        <a:pt x="223" y="13"/>
                      </a:lnTo>
                      <a:lnTo>
                        <a:pt x="226" y="12"/>
                      </a:lnTo>
                      <a:lnTo>
                        <a:pt x="241" y="16"/>
                      </a:lnTo>
                      <a:lnTo>
                        <a:pt x="254" y="11"/>
                      </a:lnTo>
                      <a:lnTo>
                        <a:pt x="254" y="2"/>
                      </a:lnTo>
                      <a:lnTo>
                        <a:pt x="3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3" name="Freeform 68">
                  <a:extLst>
                    <a:ext uri="{FF2B5EF4-FFF2-40B4-BE49-F238E27FC236}">
                      <a16:creationId xmlns:a16="http://schemas.microsoft.com/office/drawing/2014/main" id="{D6E77A70-9633-45C8-BC90-996633251E79}"/>
                    </a:ext>
                  </a:extLst>
                </p:cNvPr>
                <p:cNvSpPr>
                  <a:spLocks/>
                </p:cNvSpPr>
                <p:nvPr/>
              </p:nvSpPr>
              <p:spPr bwMode="auto">
                <a:xfrm>
                  <a:off x="6719888" y="1989138"/>
                  <a:ext cx="766763" cy="454025"/>
                </a:xfrm>
                <a:custGeom>
                  <a:avLst/>
                  <a:gdLst>
                    <a:gd name="T0" fmla="*/ 448 w 483"/>
                    <a:gd name="T1" fmla="*/ 0 h 286"/>
                    <a:gd name="T2" fmla="*/ 451 w 483"/>
                    <a:gd name="T3" fmla="*/ 21 h 286"/>
                    <a:gd name="T4" fmla="*/ 456 w 483"/>
                    <a:gd name="T5" fmla="*/ 63 h 286"/>
                    <a:gd name="T6" fmla="*/ 478 w 483"/>
                    <a:gd name="T7" fmla="*/ 63 h 286"/>
                    <a:gd name="T8" fmla="*/ 483 w 483"/>
                    <a:gd name="T9" fmla="*/ 80 h 286"/>
                    <a:gd name="T10" fmla="*/ 471 w 483"/>
                    <a:gd name="T11" fmla="*/ 103 h 286"/>
                    <a:gd name="T12" fmla="*/ 449 w 483"/>
                    <a:gd name="T13" fmla="*/ 180 h 286"/>
                    <a:gd name="T14" fmla="*/ 433 w 483"/>
                    <a:gd name="T15" fmla="*/ 216 h 286"/>
                    <a:gd name="T16" fmla="*/ 420 w 483"/>
                    <a:gd name="T17" fmla="*/ 285 h 286"/>
                    <a:gd name="T18" fmla="*/ 407 w 483"/>
                    <a:gd name="T19" fmla="*/ 286 h 286"/>
                    <a:gd name="T20" fmla="*/ 377 w 483"/>
                    <a:gd name="T21" fmla="*/ 269 h 286"/>
                    <a:gd name="T22" fmla="*/ 331 w 483"/>
                    <a:gd name="T23" fmla="*/ 228 h 286"/>
                    <a:gd name="T24" fmla="*/ 323 w 483"/>
                    <a:gd name="T25" fmla="*/ 231 h 286"/>
                    <a:gd name="T26" fmla="*/ 318 w 483"/>
                    <a:gd name="T27" fmla="*/ 259 h 286"/>
                    <a:gd name="T28" fmla="*/ 310 w 483"/>
                    <a:gd name="T29" fmla="*/ 262 h 286"/>
                    <a:gd name="T30" fmla="*/ 282 w 483"/>
                    <a:gd name="T31" fmla="*/ 239 h 286"/>
                    <a:gd name="T32" fmla="*/ 276 w 483"/>
                    <a:gd name="T33" fmla="*/ 244 h 286"/>
                    <a:gd name="T34" fmla="*/ 234 w 483"/>
                    <a:gd name="T35" fmla="*/ 244 h 286"/>
                    <a:gd name="T36" fmla="*/ 196 w 483"/>
                    <a:gd name="T37" fmla="*/ 219 h 286"/>
                    <a:gd name="T38" fmla="*/ 191 w 483"/>
                    <a:gd name="T39" fmla="*/ 224 h 286"/>
                    <a:gd name="T40" fmla="*/ 176 w 483"/>
                    <a:gd name="T41" fmla="*/ 264 h 286"/>
                    <a:gd name="T42" fmla="*/ 152 w 483"/>
                    <a:gd name="T43" fmla="*/ 267 h 286"/>
                    <a:gd name="T44" fmla="*/ 135 w 483"/>
                    <a:gd name="T45" fmla="*/ 261 h 286"/>
                    <a:gd name="T46" fmla="*/ 129 w 483"/>
                    <a:gd name="T47" fmla="*/ 236 h 286"/>
                    <a:gd name="T48" fmla="*/ 103 w 483"/>
                    <a:gd name="T49" fmla="*/ 228 h 286"/>
                    <a:gd name="T50" fmla="*/ 86 w 483"/>
                    <a:gd name="T51" fmla="*/ 212 h 286"/>
                    <a:gd name="T52" fmla="*/ 68 w 483"/>
                    <a:gd name="T53" fmla="*/ 212 h 286"/>
                    <a:gd name="T54" fmla="*/ 70 w 483"/>
                    <a:gd name="T55" fmla="*/ 196 h 286"/>
                    <a:gd name="T56" fmla="*/ 74 w 483"/>
                    <a:gd name="T57" fmla="*/ 174 h 286"/>
                    <a:gd name="T58" fmla="*/ 90 w 483"/>
                    <a:gd name="T59" fmla="*/ 164 h 286"/>
                    <a:gd name="T60" fmla="*/ 88 w 483"/>
                    <a:gd name="T61" fmla="*/ 154 h 286"/>
                    <a:gd name="T62" fmla="*/ 66 w 483"/>
                    <a:gd name="T63" fmla="*/ 149 h 286"/>
                    <a:gd name="T64" fmla="*/ 35 w 483"/>
                    <a:gd name="T65" fmla="*/ 112 h 286"/>
                    <a:gd name="T66" fmla="*/ 10 w 483"/>
                    <a:gd name="T67" fmla="*/ 109 h 286"/>
                    <a:gd name="T68" fmla="*/ 0 w 483"/>
                    <a:gd name="T69" fmla="*/ 90 h 286"/>
                    <a:gd name="T70" fmla="*/ 16 w 483"/>
                    <a:gd name="T71" fmla="*/ 80 h 286"/>
                    <a:gd name="T72" fmla="*/ 80 w 483"/>
                    <a:gd name="T73" fmla="*/ 44 h 286"/>
                    <a:gd name="T74" fmla="*/ 90 w 483"/>
                    <a:gd name="T75" fmla="*/ 41 h 286"/>
                    <a:gd name="T76" fmla="*/ 113 w 483"/>
                    <a:gd name="T77" fmla="*/ 39 h 286"/>
                    <a:gd name="T78" fmla="*/ 120 w 483"/>
                    <a:gd name="T79" fmla="*/ 36 h 286"/>
                    <a:gd name="T80" fmla="*/ 123 w 483"/>
                    <a:gd name="T81" fmla="*/ 71 h 286"/>
                    <a:gd name="T82" fmla="*/ 129 w 483"/>
                    <a:gd name="T83" fmla="*/ 78 h 286"/>
                    <a:gd name="T84" fmla="*/ 157 w 483"/>
                    <a:gd name="T85" fmla="*/ 88 h 286"/>
                    <a:gd name="T86" fmla="*/ 182 w 483"/>
                    <a:gd name="T87" fmla="*/ 83 h 286"/>
                    <a:gd name="T88" fmla="*/ 196 w 483"/>
                    <a:gd name="T89" fmla="*/ 70 h 286"/>
                    <a:gd name="T90" fmla="*/ 208 w 483"/>
                    <a:gd name="T91" fmla="*/ 71 h 286"/>
                    <a:gd name="T92" fmla="*/ 243 w 483"/>
                    <a:gd name="T93" fmla="*/ 59 h 286"/>
                    <a:gd name="T94" fmla="*/ 262 w 483"/>
                    <a:gd name="T95" fmla="*/ 61 h 286"/>
                    <a:gd name="T96" fmla="*/ 278 w 483"/>
                    <a:gd name="T97" fmla="*/ 49 h 286"/>
                    <a:gd name="T98" fmla="*/ 298 w 483"/>
                    <a:gd name="T99" fmla="*/ 51 h 286"/>
                    <a:gd name="T100" fmla="*/ 325 w 483"/>
                    <a:gd name="T101" fmla="*/ 26 h 286"/>
                    <a:gd name="T102" fmla="*/ 349 w 483"/>
                    <a:gd name="T103" fmla="*/ 49 h 286"/>
                    <a:gd name="T104" fmla="*/ 374 w 483"/>
                    <a:gd name="T105" fmla="*/ 48 h 286"/>
                    <a:gd name="T106" fmla="*/ 420 w 483"/>
                    <a:gd name="T107" fmla="*/ 8 h 286"/>
                    <a:gd name="T108" fmla="*/ 448 w 483"/>
                    <a:gd name="T10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3" h="286">
                      <a:moveTo>
                        <a:pt x="448" y="0"/>
                      </a:moveTo>
                      <a:lnTo>
                        <a:pt x="451" y="21"/>
                      </a:lnTo>
                      <a:lnTo>
                        <a:pt x="456" y="63"/>
                      </a:lnTo>
                      <a:lnTo>
                        <a:pt x="478" y="63"/>
                      </a:lnTo>
                      <a:lnTo>
                        <a:pt x="483" y="80"/>
                      </a:lnTo>
                      <a:lnTo>
                        <a:pt x="471" y="103"/>
                      </a:lnTo>
                      <a:lnTo>
                        <a:pt x="449" y="180"/>
                      </a:lnTo>
                      <a:lnTo>
                        <a:pt x="433" y="216"/>
                      </a:lnTo>
                      <a:lnTo>
                        <a:pt x="420" y="285"/>
                      </a:lnTo>
                      <a:lnTo>
                        <a:pt x="407" y="286"/>
                      </a:lnTo>
                      <a:lnTo>
                        <a:pt x="377" y="269"/>
                      </a:lnTo>
                      <a:lnTo>
                        <a:pt x="331" y="228"/>
                      </a:lnTo>
                      <a:lnTo>
                        <a:pt x="323" y="231"/>
                      </a:lnTo>
                      <a:lnTo>
                        <a:pt x="318" y="259"/>
                      </a:lnTo>
                      <a:lnTo>
                        <a:pt x="310" y="262"/>
                      </a:lnTo>
                      <a:lnTo>
                        <a:pt x="282" y="239"/>
                      </a:lnTo>
                      <a:lnTo>
                        <a:pt x="276" y="244"/>
                      </a:lnTo>
                      <a:lnTo>
                        <a:pt x="234" y="244"/>
                      </a:lnTo>
                      <a:lnTo>
                        <a:pt x="196" y="219"/>
                      </a:lnTo>
                      <a:lnTo>
                        <a:pt x="191" y="224"/>
                      </a:lnTo>
                      <a:lnTo>
                        <a:pt x="176" y="264"/>
                      </a:lnTo>
                      <a:lnTo>
                        <a:pt x="152" y="267"/>
                      </a:lnTo>
                      <a:lnTo>
                        <a:pt x="135" y="261"/>
                      </a:lnTo>
                      <a:lnTo>
                        <a:pt x="129" y="236"/>
                      </a:lnTo>
                      <a:lnTo>
                        <a:pt x="103" y="228"/>
                      </a:lnTo>
                      <a:lnTo>
                        <a:pt x="86" y="212"/>
                      </a:lnTo>
                      <a:lnTo>
                        <a:pt x="68" y="212"/>
                      </a:lnTo>
                      <a:lnTo>
                        <a:pt x="70" y="196"/>
                      </a:lnTo>
                      <a:lnTo>
                        <a:pt x="74" y="174"/>
                      </a:lnTo>
                      <a:lnTo>
                        <a:pt x="90" y="164"/>
                      </a:lnTo>
                      <a:lnTo>
                        <a:pt x="88" y="154"/>
                      </a:lnTo>
                      <a:lnTo>
                        <a:pt x="66" y="149"/>
                      </a:lnTo>
                      <a:lnTo>
                        <a:pt x="35" y="112"/>
                      </a:lnTo>
                      <a:lnTo>
                        <a:pt x="10" y="109"/>
                      </a:lnTo>
                      <a:lnTo>
                        <a:pt x="0" y="90"/>
                      </a:lnTo>
                      <a:lnTo>
                        <a:pt x="16" y="80"/>
                      </a:lnTo>
                      <a:lnTo>
                        <a:pt x="80" y="44"/>
                      </a:lnTo>
                      <a:lnTo>
                        <a:pt x="90" y="41"/>
                      </a:lnTo>
                      <a:lnTo>
                        <a:pt x="113" y="39"/>
                      </a:lnTo>
                      <a:lnTo>
                        <a:pt x="120" y="36"/>
                      </a:lnTo>
                      <a:lnTo>
                        <a:pt x="123" y="71"/>
                      </a:lnTo>
                      <a:lnTo>
                        <a:pt x="129" y="78"/>
                      </a:lnTo>
                      <a:lnTo>
                        <a:pt x="157" y="88"/>
                      </a:lnTo>
                      <a:lnTo>
                        <a:pt x="182" y="83"/>
                      </a:lnTo>
                      <a:lnTo>
                        <a:pt x="196" y="70"/>
                      </a:lnTo>
                      <a:lnTo>
                        <a:pt x="208" y="71"/>
                      </a:lnTo>
                      <a:lnTo>
                        <a:pt x="243" y="59"/>
                      </a:lnTo>
                      <a:lnTo>
                        <a:pt x="262" y="61"/>
                      </a:lnTo>
                      <a:lnTo>
                        <a:pt x="278" y="49"/>
                      </a:lnTo>
                      <a:lnTo>
                        <a:pt x="298" y="51"/>
                      </a:lnTo>
                      <a:lnTo>
                        <a:pt x="325" y="26"/>
                      </a:lnTo>
                      <a:lnTo>
                        <a:pt x="349" y="49"/>
                      </a:lnTo>
                      <a:lnTo>
                        <a:pt x="374" y="48"/>
                      </a:lnTo>
                      <a:lnTo>
                        <a:pt x="420" y="8"/>
                      </a:lnTo>
                      <a:lnTo>
                        <a:pt x="4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4" name="Freeform 69">
                  <a:extLst>
                    <a:ext uri="{FF2B5EF4-FFF2-40B4-BE49-F238E27FC236}">
                      <a16:creationId xmlns:a16="http://schemas.microsoft.com/office/drawing/2014/main" id="{B2342A3A-2C8A-497B-82D9-47AC7A0D1677}"/>
                    </a:ext>
                  </a:extLst>
                </p:cNvPr>
                <p:cNvSpPr>
                  <a:spLocks/>
                </p:cNvSpPr>
                <p:nvPr/>
              </p:nvSpPr>
              <p:spPr bwMode="auto">
                <a:xfrm>
                  <a:off x="6894513" y="1366838"/>
                  <a:ext cx="742950" cy="622300"/>
                </a:xfrm>
                <a:custGeom>
                  <a:avLst/>
                  <a:gdLst>
                    <a:gd name="T0" fmla="*/ 58 w 468"/>
                    <a:gd name="T1" fmla="*/ 0 h 392"/>
                    <a:gd name="T2" fmla="*/ 106 w 468"/>
                    <a:gd name="T3" fmla="*/ 20 h 392"/>
                    <a:gd name="T4" fmla="*/ 117 w 468"/>
                    <a:gd name="T5" fmla="*/ 20 h 392"/>
                    <a:gd name="T6" fmla="*/ 192 w 468"/>
                    <a:gd name="T7" fmla="*/ 114 h 392"/>
                    <a:gd name="T8" fmla="*/ 222 w 468"/>
                    <a:gd name="T9" fmla="*/ 128 h 392"/>
                    <a:gd name="T10" fmla="*/ 235 w 468"/>
                    <a:gd name="T11" fmla="*/ 111 h 392"/>
                    <a:gd name="T12" fmla="*/ 275 w 468"/>
                    <a:gd name="T13" fmla="*/ 115 h 392"/>
                    <a:gd name="T14" fmla="*/ 295 w 468"/>
                    <a:gd name="T15" fmla="*/ 139 h 392"/>
                    <a:gd name="T16" fmla="*/ 341 w 468"/>
                    <a:gd name="T17" fmla="*/ 133 h 392"/>
                    <a:gd name="T18" fmla="*/ 361 w 468"/>
                    <a:gd name="T19" fmla="*/ 133 h 392"/>
                    <a:gd name="T20" fmla="*/ 393 w 468"/>
                    <a:gd name="T21" fmla="*/ 114 h 392"/>
                    <a:gd name="T22" fmla="*/ 418 w 468"/>
                    <a:gd name="T23" fmla="*/ 120 h 392"/>
                    <a:gd name="T24" fmla="*/ 468 w 468"/>
                    <a:gd name="T25" fmla="*/ 153 h 392"/>
                    <a:gd name="T26" fmla="*/ 449 w 468"/>
                    <a:gd name="T27" fmla="*/ 176 h 392"/>
                    <a:gd name="T28" fmla="*/ 434 w 468"/>
                    <a:gd name="T29" fmla="*/ 195 h 392"/>
                    <a:gd name="T30" fmla="*/ 409 w 468"/>
                    <a:gd name="T31" fmla="*/ 194 h 392"/>
                    <a:gd name="T32" fmla="*/ 386 w 468"/>
                    <a:gd name="T33" fmla="*/ 200 h 392"/>
                    <a:gd name="T34" fmla="*/ 306 w 468"/>
                    <a:gd name="T35" fmla="*/ 175 h 392"/>
                    <a:gd name="T36" fmla="*/ 302 w 468"/>
                    <a:gd name="T37" fmla="*/ 204 h 392"/>
                    <a:gd name="T38" fmla="*/ 290 w 468"/>
                    <a:gd name="T39" fmla="*/ 204 h 392"/>
                    <a:gd name="T40" fmla="*/ 284 w 468"/>
                    <a:gd name="T41" fmla="*/ 214 h 392"/>
                    <a:gd name="T42" fmla="*/ 272 w 468"/>
                    <a:gd name="T43" fmla="*/ 214 h 392"/>
                    <a:gd name="T44" fmla="*/ 267 w 468"/>
                    <a:gd name="T45" fmla="*/ 220 h 392"/>
                    <a:gd name="T46" fmla="*/ 267 w 468"/>
                    <a:gd name="T47" fmla="*/ 234 h 392"/>
                    <a:gd name="T48" fmla="*/ 291 w 468"/>
                    <a:gd name="T49" fmla="*/ 243 h 392"/>
                    <a:gd name="T50" fmla="*/ 305 w 468"/>
                    <a:gd name="T51" fmla="*/ 274 h 392"/>
                    <a:gd name="T52" fmla="*/ 334 w 468"/>
                    <a:gd name="T53" fmla="*/ 252 h 392"/>
                    <a:gd name="T54" fmla="*/ 345 w 468"/>
                    <a:gd name="T55" fmla="*/ 257 h 392"/>
                    <a:gd name="T56" fmla="*/ 368 w 468"/>
                    <a:gd name="T57" fmla="*/ 252 h 392"/>
                    <a:gd name="T58" fmla="*/ 370 w 468"/>
                    <a:gd name="T59" fmla="*/ 257 h 392"/>
                    <a:gd name="T60" fmla="*/ 364 w 468"/>
                    <a:gd name="T61" fmla="*/ 269 h 392"/>
                    <a:gd name="T62" fmla="*/ 383 w 468"/>
                    <a:gd name="T63" fmla="*/ 280 h 392"/>
                    <a:gd name="T64" fmla="*/ 383 w 468"/>
                    <a:gd name="T65" fmla="*/ 287 h 392"/>
                    <a:gd name="T66" fmla="*/ 376 w 468"/>
                    <a:gd name="T67" fmla="*/ 297 h 392"/>
                    <a:gd name="T68" fmla="*/ 374 w 468"/>
                    <a:gd name="T69" fmla="*/ 339 h 392"/>
                    <a:gd name="T70" fmla="*/ 338 w 468"/>
                    <a:gd name="T71" fmla="*/ 392 h 392"/>
                    <a:gd name="T72" fmla="*/ 290 w 468"/>
                    <a:gd name="T73" fmla="*/ 347 h 392"/>
                    <a:gd name="T74" fmla="*/ 241 w 468"/>
                    <a:gd name="T75" fmla="*/ 347 h 392"/>
                    <a:gd name="T76" fmla="*/ 185 w 468"/>
                    <a:gd name="T77" fmla="*/ 307 h 392"/>
                    <a:gd name="T78" fmla="*/ 146 w 468"/>
                    <a:gd name="T79" fmla="*/ 304 h 392"/>
                    <a:gd name="T80" fmla="*/ 108 w 468"/>
                    <a:gd name="T81" fmla="*/ 284 h 392"/>
                    <a:gd name="T82" fmla="*/ 101 w 468"/>
                    <a:gd name="T83" fmla="*/ 252 h 392"/>
                    <a:gd name="T84" fmla="*/ 49 w 468"/>
                    <a:gd name="T85" fmla="*/ 234 h 392"/>
                    <a:gd name="T86" fmla="*/ 30 w 468"/>
                    <a:gd name="T87" fmla="*/ 210 h 392"/>
                    <a:gd name="T88" fmla="*/ 15 w 468"/>
                    <a:gd name="T89" fmla="*/ 203 h 392"/>
                    <a:gd name="T90" fmla="*/ 18 w 468"/>
                    <a:gd name="T91" fmla="*/ 153 h 392"/>
                    <a:gd name="T92" fmla="*/ 25 w 468"/>
                    <a:gd name="T93" fmla="*/ 139 h 392"/>
                    <a:gd name="T94" fmla="*/ 0 w 468"/>
                    <a:gd name="T95" fmla="*/ 100 h 392"/>
                    <a:gd name="T96" fmla="*/ 15 w 468"/>
                    <a:gd name="T97" fmla="*/ 87 h 392"/>
                    <a:gd name="T98" fmla="*/ 9 w 468"/>
                    <a:gd name="T99" fmla="*/ 54 h 392"/>
                    <a:gd name="T100" fmla="*/ 12 w 468"/>
                    <a:gd name="T101" fmla="*/ 32 h 392"/>
                    <a:gd name="T102" fmla="*/ 27 w 468"/>
                    <a:gd name="T103" fmla="*/ 29 h 392"/>
                    <a:gd name="T104" fmla="*/ 58 w 468"/>
                    <a:gd name="T10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92">
                      <a:moveTo>
                        <a:pt x="58" y="0"/>
                      </a:moveTo>
                      <a:lnTo>
                        <a:pt x="106" y="20"/>
                      </a:lnTo>
                      <a:lnTo>
                        <a:pt x="117" y="20"/>
                      </a:lnTo>
                      <a:lnTo>
                        <a:pt x="192" y="114"/>
                      </a:lnTo>
                      <a:lnTo>
                        <a:pt x="222" y="128"/>
                      </a:lnTo>
                      <a:lnTo>
                        <a:pt x="235" y="111"/>
                      </a:lnTo>
                      <a:lnTo>
                        <a:pt x="275" y="115"/>
                      </a:lnTo>
                      <a:lnTo>
                        <a:pt x="295" y="139"/>
                      </a:lnTo>
                      <a:lnTo>
                        <a:pt x="341" y="133"/>
                      </a:lnTo>
                      <a:lnTo>
                        <a:pt x="361" y="133"/>
                      </a:lnTo>
                      <a:lnTo>
                        <a:pt x="393" y="114"/>
                      </a:lnTo>
                      <a:lnTo>
                        <a:pt x="418" y="120"/>
                      </a:lnTo>
                      <a:lnTo>
                        <a:pt x="468" y="153"/>
                      </a:lnTo>
                      <a:lnTo>
                        <a:pt x="449" y="176"/>
                      </a:lnTo>
                      <a:lnTo>
                        <a:pt x="434" y="195"/>
                      </a:lnTo>
                      <a:lnTo>
                        <a:pt x="409" y="194"/>
                      </a:lnTo>
                      <a:lnTo>
                        <a:pt x="386" y="200"/>
                      </a:lnTo>
                      <a:lnTo>
                        <a:pt x="306" y="175"/>
                      </a:lnTo>
                      <a:lnTo>
                        <a:pt x="302" y="204"/>
                      </a:lnTo>
                      <a:lnTo>
                        <a:pt x="290" y="204"/>
                      </a:lnTo>
                      <a:lnTo>
                        <a:pt x="284" y="214"/>
                      </a:lnTo>
                      <a:lnTo>
                        <a:pt x="272" y="214"/>
                      </a:lnTo>
                      <a:lnTo>
                        <a:pt x="267" y="220"/>
                      </a:lnTo>
                      <a:lnTo>
                        <a:pt x="267" y="234"/>
                      </a:lnTo>
                      <a:lnTo>
                        <a:pt x="291" y="243"/>
                      </a:lnTo>
                      <a:lnTo>
                        <a:pt x="305" y="274"/>
                      </a:lnTo>
                      <a:lnTo>
                        <a:pt x="334" y="252"/>
                      </a:lnTo>
                      <a:lnTo>
                        <a:pt x="345" y="257"/>
                      </a:lnTo>
                      <a:lnTo>
                        <a:pt x="368" y="252"/>
                      </a:lnTo>
                      <a:lnTo>
                        <a:pt x="370" y="257"/>
                      </a:lnTo>
                      <a:lnTo>
                        <a:pt x="364" y="269"/>
                      </a:lnTo>
                      <a:lnTo>
                        <a:pt x="383" y="280"/>
                      </a:lnTo>
                      <a:lnTo>
                        <a:pt x="383" y="287"/>
                      </a:lnTo>
                      <a:lnTo>
                        <a:pt x="376" y="297"/>
                      </a:lnTo>
                      <a:lnTo>
                        <a:pt x="374" y="339"/>
                      </a:lnTo>
                      <a:lnTo>
                        <a:pt x="338" y="392"/>
                      </a:lnTo>
                      <a:lnTo>
                        <a:pt x="290" y="347"/>
                      </a:lnTo>
                      <a:lnTo>
                        <a:pt x="241" y="347"/>
                      </a:lnTo>
                      <a:lnTo>
                        <a:pt x="185" y="307"/>
                      </a:lnTo>
                      <a:lnTo>
                        <a:pt x="146" y="304"/>
                      </a:lnTo>
                      <a:lnTo>
                        <a:pt x="108" y="284"/>
                      </a:lnTo>
                      <a:lnTo>
                        <a:pt x="101" y="252"/>
                      </a:lnTo>
                      <a:lnTo>
                        <a:pt x="49" y="234"/>
                      </a:lnTo>
                      <a:lnTo>
                        <a:pt x="30" y="210"/>
                      </a:lnTo>
                      <a:lnTo>
                        <a:pt x="15" y="203"/>
                      </a:lnTo>
                      <a:lnTo>
                        <a:pt x="18" y="153"/>
                      </a:lnTo>
                      <a:lnTo>
                        <a:pt x="25" y="139"/>
                      </a:lnTo>
                      <a:lnTo>
                        <a:pt x="0" y="100"/>
                      </a:lnTo>
                      <a:lnTo>
                        <a:pt x="15" y="87"/>
                      </a:lnTo>
                      <a:lnTo>
                        <a:pt x="9" y="54"/>
                      </a:lnTo>
                      <a:lnTo>
                        <a:pt x="12" y="32"/>
                      </a:lnTo>
                      <a:lnTo>
                        <a:pt x="27" y="29"/>
                      </a:lnTo>
                      <a:lnTo>
                        <a:pt x="5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5" name="Freeform 70">
                  <a:extLst>
                    <a:ext uri="{FF2B5EF4-FFF2-40B4-BE49-F238E27FC236}">
                      <a16:creationId xmlns:a16="http://schemas.microsoft.com/office/drawing/2014/main" id="{27CEE3C3-98F3-4498-A832-D2FCC6E286DE}"/>
                    </a:ext>
                  </a:extLst>
                </p:cNvPr>
                <p:cNvSpPr>
                  <a:spLocks/>
                </p:cNvSpPr>
                <p:nvPr/>
              </p:nvSpPr>
              <p:spPr bwMode="auto">
                <a:xfrm>
                  <a:off x="6469063" y="1339851"/>
                  <a:ext cx="398463" cy="776288"/>
                </a:xfrm>
                <a:custGeom>
                  <a:avLst/>
                  <a:gdLst>
                    <a:gd name="T0" fmla="*/ 83 w 251"/>
                    <a:gd name="T1" fmla="*/ 0 h 489"/>
                    <a:gd name="T2" fmla="*/ 113 w 251"/>
                    <a:gd name="T3" fmla="*/ 7 h 489"/>
                    <a:gd name="T4" fmla="*/ 135 w 251"/>
                    <a:gd name="T5" fmla="*/ 46 h 489"/>
                    <a:gd name="T6" fmla="*/ 138 w 251"/>
                    <a:gd name="T7" fmla="*/ 89 h 489"/>
                    <a:gd name="T8" fmla="*/ 144 w 251"/>
                    <a:gd name="T9" fmla="*/ 102 h 489"/>
                    <a:gd name="T10" fmla="*/ 183 w 251"/>
                    <a:gd name="T11" fmla="*/ 71 h 489"/>
                    <a:gd name="T12" fmla="*/ 197 w 251"/>
                    <a:gd name="T13" fmla="*/ 71 h 489"/>
                    <a:gd name="T14" fmla="*/ 199 w 251"/>
                    <a:gd name="T15" fmla="*/ 102 h 489"/>
                    <a:gd name="T16" fmla="*/ 218 w 251"/>
                    <a:gd name="T17" fmla="*/ 122 h 489"/>
                    <a:gd name="T18" fmla="*/ 213 w 251"/>
                    <a:gd name="T19" fmla="*/ 137 h 489"/>
                    <a:gd name="T20" fmla="*/ 216 w 251"/>
                    <a:gd name="T21" fmla="*/ 172 h 489"/>
                    <a:gd name="T22" fmla="*/ 224 w 251"/>
                    <a:gd name="T23" fmla="*/ 180 h 489"/>
                    <a:gd name="T24" fmla="*/ 222 w 251"/>
                    <a:gd name="T25" fmla="*/ 207 h 489"/>
                    <a:gd name="T26" fmla="*/ 238 w 251"/>
                    <a:gd name="T27" fmla="*/ 207 h 489"/>
                    <a:gd name="T28" fmla="*/ 251 w 251"/>
                    <a:gd name="T29" fmla="*/ 213 h 489"/>
                    <a:gd name="T30" fmla="*/ 248 w 251"/>
                    <a:gd name="T31" fmla="*/ 261 h 489"/>
                    <a:gd name="T32" fmla="*/ 228 w 251"/>
                    <a:gd name="T33" fmla="*/ 276 h 489"/>
                    <a:gd name="T34" fmla="*/ 239 w 251"/>
                    <a:gd name="T35" fmla="*/ 307 h 489"/>
                    <a:gd name="T36" fmla="*/ 232 w 251"/>
                    <a:gd name="T37" fmla="*/ 355 h 489"/>
                    <a:gd name="T38" fmla="*/ 239 w 251"/>
                    <a:gd name="T39" fmla="*/ 370 h 489"/>
                    <a:gd name="T40" fmla="*/ 234 w 251"/>
                    <a:gd name="T41" fmla="*/ 383 h 489"/>
                    <a:gd name="T42" fmla="*/ 248 w 251"/>
                    <a:gd name="T43" fmla="*/ 403 h 489"/>
                    <a:gd name="T44" fmla="*/ 248 w 251"/>
                    <a:gd name="T45" fmla="*/ 450 h 489"/>
                    <a:gd name="T46" fmla="*/ 238 w 251"/>
                    <a:gd name="T47" fmla="*/ 453 h 489"/>
                    <a:gd name="T48" fmla="*/ 174 w 251"/>
                    <a:gd name="T49" fmla="*/ 489 h 489"/>
                    <a:gd name="T50" fmla="*/ 164 w 251"/>
                    <a:gd name="T51" fmla="*/ 479 h 489"/>
                    <a:gd name="T52" fmla="*/ 122 w 251"/>
                    <a:gd name="T53" fmla="*/ 459 h 489"/>
                    <a:gd name="T54" fmla="*/ 74 w 251"/>
                    <a:gd name="T55" fmla="*/ 435 h 489"/>
                    <a:gd name="T56" fmla="*/ 59 w 251"/>
                    <a:gd name="T57" fmla="*/ 410 h 489"/>
                    <a:gd name="T58" fmla="*/ 38 w 251"/>
                    <a:gd name="T59" fmla="*/ 405 h 489"/>
                    <a:gd name="T60" fmla="*/ 36 w 251"/>
                    <a:gd name="T61" fmla="*/ 385 h 489"/>
                    <a:gd name="T62" fmla="*/ 34 w 251"/>
                    <a:gd name="T63" fmla="*/ 370 h 489"/>
                    <a:gd name="T64" fmla="*/ 8 w 251"/>
                    <a:gd name="T65" fmla="*/ 350 h 489"/>
                    <a:gd name="T66" fmla="*/ 8 w 251"/>
                    <a:gd name="T67" fmla="*/ 312 h 489"/>
                    <a:gd name="T68" fmla="*/ 23 w 251"/>
                    <a:gd name="T69" fmla="*/ 295 h 489"/>
                    <a:gd name="T70" fmla="*/ 23 w 251"/>
                    <a:gd name="T71" fmla="*/ 276 h 489"/>
                    <a:gd name="T72" fmla="*/ 36 w 251"/>
                    <a:gd name="T73" fmla="*/ 252 h 489"/>
                    <a:gd name="T74" fmla="*/ 29 w 251"/>
                    <a:gd name="T75" fmla="*/ 232 h 489"/>
                    <a:gd name="T76" fmla="*/ 0 w 251"/>
                    <a:gd name="T77" fmla="*/ 196 h 489"/>
                    <a:gd name="T78" fmla="*/ 9 w 251"/>
                    <a:gd name="T79" fmla="*/ 176 h 489"/>
                    <a:gd name="T80" fmla="*/ 8 w 251"/>
                    <a:gd name="T81" fmla="*/ 157 h 489"/>
                    <a:gd name="T82" fmla="*/ 23 w 251"/>
                    <a:gd name="T83" fmla="*/ 146 h 489"/>
                    <a:gd name="T84" fmla="*/ 18 w 251"/>
                    <a:gd name="T85" fmla="*/ 124 h 489"/>
                    <a:gd name="T86" fmla="*/ 29 w 251"/>
                    <a:gd name="T87" fmla="*/ 107 h 489"/>
                    <a:gd name="T88" fmla="*/ 21 w 251"/>
                    <a:gd name="T89" fmla="*/ 97 h 489"/>
                    <a:gd name="T90" fmla="*/ 29 w 251"/>
                    <a:gd name="T91" fmla="*/ 63 h 489"/>
                    <a:gd name="T92" fmla="*/ 26 w 251"/>
                    <a:gd name="T93" fmla="*/ 13 h 489"/>
                    <a:gd name="T94" fmla="*/ 55 w 251"/>
                    <a:gd name="T95" fmla="*/ 5 h 489"/>
                    <a:gd name="T96" fmla="*/ 83 w 251"/>
                    <a:gd name="T9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 h="489">
                      <a:moveTo>
                        <a:pt x="83" y="0"/>
                      </a:moveTo>
                      <a:lnTo>
                        <a:pt x="113" y="7"/>
                      </a:lnTo>
                      <a:lnTo>
                        <a:pt x="135" y="46"/>
                      </a:lnTo>
                      <a:lnTo>
                        <a:pt x="138" y="89"/>
                      </a:lnTo>
                      <a:lnTo>
                        <a:pt x="144" y="102"/>
                      </a:lnTo>
                      <a:lnTo>
                        <a:pt x="183" y="71"/>
                      </a:lnTo>
                      <a:lnTo>
                        <a:pt x="197" y="71"/>
                      </a:lnTo>
                      <a:lnTo>
                        <a:pt x="199" y="102"/>
                      </a:lnTo>
                      <a:lnTo>
                        <a:pt x="218" y="122"/>
                      </a:lnTo>
                      <a:lnTo>
                        <a:pt x="213" y="137"/>
                      </a:lnTo>
                      <a:lnTo>
                        <a:pt x="216" y="172"/>
                      </a:lnTo>
                      <a:lnTo>
                        <a:pt x="224" y="180"/>
                      </a:lnTo>
                      <a:lnTo>
                        <a:pt x="222" y="207"/>
                      </a:lnTo>
                      <a:lnTo>
                        <a:pt x="238" y="207"/>
                      </a:lnTo>
                      <a:lnTo>
                        <a:pt x="251" y="213"/>
                      </a:lnTo>
                      <a:lnTo>
                        <a:pt x="248" y="261"/>
                      </a:lnTo>
                      <a:lnTo>
                        <a:pt x="228" y="276"/>
                      </a:lnTo>
                      <a:lnTo>
                        <a:pt x="239" y="307"/>
                      </a:lnTo>
                      <a:lnTo>
                        <a:pt x="232" y="355"/>
                      </a:lnTo>
                      <a:lnTo>
                        <a:pt x="239" y="370"/>
                      </a:lnTo>
                      <a:lnTo>
                        <a:pt x="234" y="383"/>
                      </a:lnTo>
                      <a:lnTo>
                        <a:pt x="248" y="403"/>
                      </a:lnTo>
                      <a:lnTo>
                        <a:pt x="248" y="450"/>
                      </a:lnTo>
                      <a:lnTo>
                        <a:pt x="238" y="453"/>
                      </a:lnTo>
                      <a:lnTo>
                        <a:pt x="174" y="489"/>
                      </a:lnTo>
                      <a:lnTo>
                        <a:pt x="164" y="479"/>
                      </a:lnTo>
                      <a:lnTo>
                        <a:pt x="122" y="459"/>
                      </a:lnTo>
                      <a:lnTo>
                        <a:pt x="74" y="435"/>
                      </a:lnTo>
                      <a:lnTo>
                        <a:pt x="59" y="410"/>
                      </a:lnTo>
                      <a:lnTo>
                        <a:pt x="38" y="405"/>
                      </a:lnTo>
                      <a:lnTo>
                        <a:pt x="36" y="385"/>
                      </a:lnTo>
                      <a:lnTo>
                        <a:pt x="34" y="370"/>
                      </a:lnTo>
                      <a:lnTo>
                        <a:pt x="8" y="350"/>
                      </a:lnTo>
                      <a:lnTo>
                        <a:pt x="8" y="312"/>
                      </a:lnTo>
                      <a:lnTo>
                        <a:pt x="23" y="295"/>
                      </a:lnTo>
                      <a:lnTo>
                        <a:pt x="23" y="276"/>
                      </a:lnTo>
                      <a:lnTo>
                        <a:pt x="36" y="252"/>
                      </a:lnTo>
                      <a:lnTo>
                        <a:pt x="29" y="232"/>
                      </a:lnTo>
                      <a:lnTo>
                        <a:pt x="0" y="196"/>
                      </a:lnTo>
                      <a:lnTo>
                        <a:pt x="9" y="176"/>
                      </a:lnTo>
                      <a:lnTo>
                        <a:pt x="8" y="157"/>
                      </a:lnTo>
                      <a:lnTo>
                        <a:pt x="23" y="146"/>
                      </a:lnTo>
                      <a:lnTo>
                        <a:pt x="18" y="124"/>
                      </a:lnTo>
                      <a:lnTo>
                        <a:pt x="29" y="107"/>
                      </a:lnTo>
                      <a:lnTo>
                        <a:pt x="21" y="97"/>
                      </a:lnTo>
                      <a:lnTo>
                        <a:pt x="29" y="63"/>
                      </a:lnTo>
                      <a:lnTo>
                        <a:pt x="26" y="13"/>
                      </a:lnTo>
                      <a:lnTo>
                        <a:pt x="55" y="5"/>
                      </a:lnTo>
                      <a:lnTo>
                        <a:pt x="8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6" name="Freeform 71">
                  <a:extLst>
                    <a:ext uri="{FF2B5EF4-FFF2-40B4-BE49-F238E27FC236}">
                      <a16:creationId xmlns:a16="http://schemas.microsoft.com/office/drawing/2014/main" id="{9795EE40-8C1D-49CD-B6AD-3593C9A0F777}"/>
                    </a:ext>
                  </a:extLst>
                </p:cNvPr>
                <p:cNvSpPr>
                  <a:spLocks/>
                </p:cNvSpPr>
                <p:nvPr/>
              </p:nvSpPr>
              <p:spPr bwMode="auto">
                <a:xfrm>
                  <a:off x="6683376" y="1374776"/>
                  <a:ext cx="747713" cy="754063"/>
                </a:xfrm>
                <a:custGeom>
                  <a:avLst/>
                  <a:gdLst>
                    <a:gd name="T0" fmla="*/ 42 w 471"/>
                    <a:gd name="T1" fmla="*/ 0 h 475"/>
                    <a:gd name="T2" fmla="*/ 84 w 471"/>
                    <a:gd name="T3" fmla="*/ 0 h 475"/>
                    <a:gd name="T4" fmla="*/ 145 w 471"/>
                    <a:gd name="T5" fmla="*/ 27 h 475"/>
                    <a:gd name="T6" fmla="*/ 142 w 471"/>
                    <a:gd name="T7" fmla="*/ 49 h 475"/>
                    <a:gd name="T8" fmla="*/ 148 w 471"/>
                    <a:gd name="T9" fmla="*/ 82 h 475"/>
                    <a:gd name="T10" fmla="*/ 133 w 471"/>
                    <a:gd name="T11" fmla="*/ 95 h 475"/>
                    <a:gd name="T12" fmla="*/ 158 w 471"/>
                    <a:gd name="T13" fmla="*/ 134 h 475"/>
                    <a:gd name="T14" fmla="*/ 151 w 471"/>
                    <a:gd name="T15" fmla="*/ 148 h 475"/>
                    <a:gd name="T16" fmla="*/ 148 w 471"/>
                    <a:gd name="T17" fmla="*/ 198 h 475"/>
                    <a:gd name="T18" fmla="*/ 163 w 471"/>
                    <a:gd name="T19" fmla="*/ 205 h 475"/>
                    <a:gd name="T20" fmla="*/ 182 w 471"/>
                    <a:gd name="T21" fmla="*/ 229 h 475"/>
                    <a:gd name="T22" fmla="*/ 234 w 471"/>
                    <a:gd name="T23" fmla="*/ 247 h 475"/>
                    <a:gd name="T24" fmla="*/ 241 w 471"/>
                    <a:gd name="T25" fmla="*/ 279 h 475"/>
                    <a:gd name="T26" fmla="*/ 279 w 471"/>
                    <a:gd name="T27" fmla="*/ 299 h 475"/>
                    <a:gd name="T28" fmla="*/ 318 w 471"/>
                    <a:gd name="T29" fmla="*/ 302 h 475"/>
                    <a:gd name="T30" fmla="*/ 374 w 471"/>
                    <a:gd name="T31" fmla="*/ 342 h 475"/>
                    <a:gd name="T32" fmla="*/ 423 w 471"/>
                    <a:gd name="T33" fmla="*/ 342 h 475"/>
                    <a:gd name="T34" fmla="*/ 471 w 471"/>
                    <a:gd name="T35" fmla="*/ 387 h 475"/>
                    <a:gd name="T36" fmla="*/ 443 w 471"/>
                    <a:gd name="T37" fmla="*/ 395 h 475"/>
                    <a:gd name="T38" fmla="*/ 397 w 471"/>
                    <a:gd name="T39" fmla="*/ 435 h 475"/>
                    <a:gd name="T40" fmla="*/ 372 w 471"/>
                    <a:gd name="T41" fmla="*/ 436 h 475"/>
                    <a:gd name="T42" fmla="*/ 348 w 471"/>
                    <a:gd name="T43" fmla="*/ 413 h 475"/>
                    <a:gd name="T44" fmla="*/ 321 w 471"/>
                    <a:gd name="T45" fmla="*/ 438 h 475"/>
                    <a:gd name="T46" fmla="*/ 301 w 471"/>
                    <a:gd name="T47" fmla="*/ 436 h 475"/>
                    <a:gd name="T48" fmla="*/ 285 w 471"/>
                    <a:gd name="T49" fmla="*/ 448 h 475"/>
                    <a:gd name="T50" fmla="*/ 266 w 471"/>
                    <a:gd name="T51" fmla="*/ 446 h 475"/>
                    <a:gd name="T52" fmla="*/ 231 w 471"/>
                    <a:gd name="T53" fmla="*/ 458 h 475"/>
                    <a:gd name="T54" fmla="*/ 219 w 471"/>
                    <a:gd name="T55" fmla="*/ 457 h 475"/>
                    <a:gd name="T56" fmla="*/ 205 w 471"/>
                    <a:gd name="T57" fmla="*/ 470 h 475"/>
                    <a:gd name="T58" fmla="*/ 180 w 471"/>
                    <a:gd name="T59" fmla="*/ 475 h 475"/>
                    <a:gd name="T60" fmla="*/ 152 w 471"/>
                    <a:gd name="T61" fmla="*/ 465 h 475"/>
                    <a:gd name="T62" fmla="*/ 146 w 471"/>
                    <a:gd name="T63" fmla="*/ 458 h 475"/>
                    <a:gd name="T64" fmla="*/ 143 w 471"/>
                    <a:gd name="T65" fmla="*/ 423 h 475"/>
                    <a:gd name="T66" fmla="*/ 136 w 471"/>
                    <a:gd name="T67" fmla="*/ 426 h 475"/>
                    <a:gd name="T68" fmla="*/ 113 w 471"/>
                    <a:gd name="T69" fmla="*/ 428 h 475"/>
                    <a:gd name="T70" fmla="*/ 113 w 471"/>
                    <a:gd name="T71" fmla="*/ 381 h 475"/>
                    <a:gd name="T72" fmla="*/ 99 w 471"/>
                    <a:gd name="T73" fmla="*/ 361 h 475"/>
                    <a:gd name="T74" fmla="*/ 104 w 471"/>
                    <a:gd name="T75" fmla="*/ 348 h 475"/>
                    <a:gd name="T76" fmla="*/ 97 w 471"/>
                    <a:gd name="T77" fmla="*/ 333 h 475"/>
                    <a:gd name="T78" fmla="*/ 104 w 471"/>
                    <a:gd name="T79" fmla="*/ 285 h 475"/>
                    <a:gd name="T80" fmla="*/ 93 w 471"/>
                    <a:gd name="T81" fmla="*/ 254 h 475"/>
                    <a:gd name="T82" fmla="*/ 113 w 471"/>
                    <a:gd name="T83" fmla="*/ 239 h 475"/>
                    <a:gd name="T84" fmla="*/ 116 w 471"/>
                    <a:gd name="T85" fmla="*/ 191 h 475"/>
                    <a:gd name="T86" fmla="*/ 103 w 471"/>
                    <a:gd name="T87" fmla="*/ 185 h 475"/>
                    <a:gd name="T88" fmla="*/ 87 w 471"/>
                    <a:gd name="T89" fmla="*/ 185 h 475"/>
                    <a:gd name="T90" fmla="*/ 89 w 471"/>
                    <a:gd name="T91" fmla="*/ 158 h 475"/>
                    <a:gd name="T92" fmla="*/ 81 w 471"/>
                    <a:gd name="T93" fmla="*/ 150 h 475"/>
                    <a:gd name="T94" fmla="*/ 78 w 471"/>
                    <a:gd name="T95" fmla="*/ 115 h 475"/>
                    <a:gd name="T96" fmla="*/ 83 w 471"/>
                    <a:gd name="T97" fmla="*/ 100 h 475"/>
                    <a:gd name="T98" fmla="*/ 64 w 471"/>
                    <a:gd name="T99" fmla="*/ 80 h 475"/>
                    <a:gd name="T100" fmla="*/ 62 w 471"/>
                    <a:gd name="T101" fmla="*/ 49 h 475"/>
                    <a:gd name="T102" fmla="*/ 48 w 471"/>
                    <a:gd name="T103" fmla="*/ 49 h 475"/>
                    <a:gd name="T104" fmla="*/ 9 w 471"/>
                    <a:gd name="T105" fmla="*/ 80 h 475"/>
                    <a:gd name="T106" fmla="*/ 3 w 471"/>
                    <a:gd name="T107" fmla="*/ 67 h 475"/>
                    <a:gd name="T108" fmla="*/ 0 w 471"/>
                    <a:gd name="T109" fmla="*/ 24 h 475"/>
                    <a:gd name="T110" fmla="*/ 32 w 471"/>
                    <a:gd name="T111" fmla="*/ 15 h 475"/>
                    <a:gd name="T112" fmla="*/ 42 w 471"/>
                    <a:gd name="T113"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1" h="475">
                      <a:moveTo>
                        <a:pt x="42" y="0"/>
                      </a:moveTo>
                      <a:lnTo>
                        <a:pt x="84" y="0"/>
                      </a:lnTo>
                      <a:lnTo>
                        <a:pt x="145" y="27"/>
                      </a:lnTo>
                      <a:lnTo>
                        <a:pt x="142" y="49"/>
                      </a:lnTo>
                      <a:lnTo>
                        <a:pt x="148" y="82"/>
                      </a:lnTo>
                      <a:lnTo>
                        <a:pt x="133" y="95"/>
                      </a:lnTo>
                      <a:lnTo>
                        <a:pt x="158" y="134"/>
                      </a:lnTo>
                      <a:lnTo>
                        <a:pt x="151" y="148"/>
                      </a:lnTo>
                      <a:lnTo>
                        <a:pt x="148" y="198"/>
                      </a:lnTo>
                      <a:lnTo>
                        <a:pt x="163" y="205"/>
                      </a:lnTo>
                      <a:lnTo>
                        <a:pt x="182" y="229"/>
                      </a:lnTo>
                      <a:lnTo>
                        <a:pt x="234" y="247"/>
                      </a:lnTo>
                      <a:lnTo>
                        <a:pt x="241" y="279"/>
                      </a:lnTo>
                      <a:lnTo>
                        <a:pt x="279" y="299"/>
                      </a:lnTo>
                      <a:lnTo>
                        <a:pt x="318" y="302"/>
                      </a:lnTo>
                      <a:lnTo>
                        <a:pt x="374" y="342"/>
                      </a:lnTo>
                      <a:lnTo>
                        <a:pt x="423" y="342"/>
                      </a:lnTo>
                      <a:lnTo>
                        <a:pt x="471" y="387"/>
                      </a:lnTo>
                      <a:lnTo>
                        <a:pt x="443" y="395"/>
                      </a:lnTo>
                      <a:lnTo>
                        <a:pt x="397" y="435"/>
                      </a:lnTo>
                      <a:lnTo>
                        <a:pt x="372" y="436"/>
                      </a:lnTo>
                      <a:lnTo>
                        <a:pt x="348" y="413"/>
                      </a:lnTo>
                      <a:lnTo>
                        <a:pt x="321" y="438"/>
                      </a:lnTo>
                      <a:lnTo>
                        <a:pt x="301" y="436"/>
                      </a:lnTo>
                      <a:lnTo>
                        <a:pt x="285" y="448"/>
                      </a:lnTo>
                      <a:lnTo>
                        <a:pt x="266" y="446"/>
                      </a:lnTo>
                      <a:lnTo>
                        <a:pt x="231" y="458"/>
                      </a:lnTo>
                      <a:lnTo>
                        <a:pt x="219" y="457"/>
                      </a:lnTo>
                      <a:lnTo>
                        <a:pt x="205" y="470"/>
                      </a:lnTo>
                      <a:lnTo>
                        <a:pt x="180" y="475"/>
                      </a:lnTo>
                      <a:lnTo>
                        <a:pt x="152" y="465"/>
                      </a:lnTo>
                      <a:lnTo>
                        <a:pt x="146" y="458"/>
                      </a:lnTo>
                      <a:lnTo>
                        <a:pt x="143" y="423"/>
                      </a:lnTo>
                      <a:lnTo>
                        <a:pt x="136" y="426"/>
                      </a:lnTo>
                      <a:lnTo>
                        <a:pt x="113" y="428"/>
                      </a:lnTo>
                      <a:lnTo>
                        <a:pt x="113" y="381"/>
                      </a:lnTo>
                      <a:lnTo>
                        <a:pt x="99" y="361"/>
                      </a:lnTo>
                      <a:lnTo>
                        <a:pt x="104" y="348"/>
                      </a:lnTo>
                      <a:lnTo>
                        <a:pt x="97" y="333"/>
                      </a:lnTo>
                      <a:lnTo>
                        <a:pt x="104" y="285"/>
                      </a:lnTo>
                      <a:lnTo>
                        <a:pt x="93" y="254"/>
                      </a:lnTo>
                      <a:lnTo>
                        <a:pt x="113" y="239"/>
                      </a:lnTo>
                      <a:lnTo>
                        <a:pt x="116" y="191"/>
                      </a:lnTo>
                      <a:lnTo>
                        <a:pt x="103" y="185"/>
                      </a:lnTo>
                      <a:lnTo>
                        <a:pt x="87" y="185"/>
                      </a:lnTo>
                      <a:lnTo>
                        <a:pt x="89" y="158"/>
                      </a:lnTo>
                      <a:lnTo>
                        <a:pt x="81" y="150"/>
                      </a:lnTo>
                      <a:lnTo>
                        <a:pt x="78" y="115"/>
                      </a:lnTo>
                      <a:lnTo>
                        <a:pt x="83" y="100"/>
                      </a:lnTo>
                      <a:lnTo>
                        <a:pt x="64" y="80"/>
                      </a:lnTo>
                      <a:lnTo>
                        <a:pt x="62" y="49"/>
                      </a:lnTo>
                      <a:lnTo>
                        <a:pt x="48" y="49"/>
                      </a:lnTo>
                      <a:lnTo>
                        <a:pt x="9" y="80"/>
                      </a:lnTo>
                      <a:lnTo>
                        <a:pt x="3" y="67"/>
                      </a:lnTo>
                      <a:lnTo>
                        <a:pt x="0" y="24"/>
                      </a:lnTo>
                      <a:lnTo>
                        <a:pt x="32" y="15"/>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7" name="Freeform 76">
                  <a:extLst>
                    <a:ext uri="{FF2B5EF4-FFF2-40B4-BE49-F238E27FC236}">
                      <a16:creationId xmlns:a16="http://schemas.microsoft.com/office/drawing/2014/main" id="{54FB31C5-7400-43D8-B7C8-6EBA579985B3}"/>
                    </a:ext>
                  </a:extLst>
                </p:cNvPr>
                <p:cNvSpPr>
                  <a:spLocks/>
                </p:cNvSpPr>
                <p:nvPr/>
              </p:nvSpPr>
              <p:spPr bwMode="auto">
                <a:xfrm>
                  <a:off x="7386638" y="2116138"/>
                  <a:ext cx="323850" cy="542925"/>
                </a:xfrm>
                <a:custGeom>
                  <a:avLst/>
                  <a:gdLst>
                    <a:gd name="T0" fmla="*/ 63 w 204"/>
                    <a:gd name="T1" fmla="*/ 0 h 342"/>
                    <a:gd name="T2" fmla="*/ 127 w 204"/>
                    <a:gd name="T3" fmla="*/ 20 h 342"/>
                    <a:gd name="T4" fmla="*/ 183 w 204"/>
                    <a:gd name="T5" fmla="*/ 62 h 342"/>
                    <a:gd name="T6" fmla="*/ 188 w 204"/>
                    <a:gd name="T7" fmla="*/ 129 h 342"/>
                    <a:gd name="T8" fmla="*/ 174 w 204"/>
                    <a:gd name="T9" fmla="*/ 206 h 342"/>
                    <a:gd name="T10" fmla="*/ 182 w 204"/>
                    <a:gd name="T11" fmla="*/ 235 h 342"/>
                    <a:gd name="T12" fmla="*/ 204 w 204"/>
                    <a:gd name="T13" fmla="*/ 263 h 342"/>
                    <a:gd name="T14" fmla="*/ 178 w 204"/>
                    <a:gd name="T15" fmla="*/ 300 h 342"/>
                    <a:gd name="T16" fmla="*/ 177 w 204"/>
                    <a:gd name="T17" fmla="*/ 317 h 342"/>
                    <a:gd name="T18" fmla="*/ 143 w 204"/>
                    <a:gd name="T19" fmla="*/ 330 h 342"/>
                    <a:gd name="T20" fmla="*/ 108 w 204"/>
                    <a:gd name="T21" fmla="*/ 335 h 342"/>
                    <a:gd name="T22" fmla="*/ 103 w 204"/>
                    <a:gd name="T23" fmla="*/ 342 h 342"/>
                    <a:gd name="T24" fmla="*/ 83 w 204"/>
                    <a:gd name="T25" fmla="*/ 320 h 342"/>
                    <a:gd name="T26" fmla="*/ 79 w 204"/>
                    <a:gd name="T27" fmla="*/ 290 h 342"/>
                    <a:gd name="T28" fmla="*/ 51 w 204"/>
                    <a:gd name="T29" fmla="*/ 272 h 342"/>
                    <a:gd name="T30" fmla="*/ 46 w 204"/>
                    <a:gd name="T31" fmla="*/ 256 h 342"/>
                    <a:gd name="T32" fmla="*/ 24 w 204"/>
                    <a:gd name="T33" fmla="*/ 222 h 342"/>
                    <a:gd name="T34" fmla="*/ 0 w 204"/>
                    <a:gd name="T35" fmla="*/ 205 h 342"/>
                    <a:gd name="T36" fmla="*/ 13 w 204"/>
                    <a:gd name="T37" fmla="*/ 136 h 342"/>
                    <a:gd name="T38" fmla="*/ 29 w 204"/>
                    <a:gd name="T39" fmla="*/ 100 h 342"/>
                    <a:gd name="T40" fmla="*/ 51 w 204"/>
                    <a:gd name="T41" fmla="*/ 23 h 342"/>
                    <a:gd name="T42" fmla="*/ 63 w 204"/>
                    <a:gd name="T43"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342">
                      <a:moveTo>
                        <a:pt x="63" y="0"/>
                      </a:moveTo>
                      <a:lnTo>
                        <a:pt x="127" y="20"/>
                      </a:lnTo>
                      <a:lnTo>
                        <a:pt x="183" y="62"/>
                      </a:lnTo>
                      <a:lnTo>
                        <a:pt x="188" y="129"/>
                      </a:lnTo>
                      <a:lnTo>
                        <a:pt x="174" y="206"/>
                      </a:lnTo>
                      <a:lnTo>
                        <a:pt x="182" y="235"/>
                      </a:lnTo>
                      <a:lnTo>
                        <a:pt x="204" y="263"/>
                      </a:lnTo>
                      <a:lnTo>
                        <a:pt x="178" y="300"/>
                      </a:lnTo>
                      <a:lnTo>
                        <a:pt x="177" y="317"/>
                      </a:lnTo>
                      <a:lnTo>
                        <a:pt x="143" y="330"/>
                      </a:lnTo>
                      <a:lnTo>
                        <a:pt x="108" y="335"/>
                      </a:lnTo>
                      <a:lnTo>
                        <a:pt x="103" y="342"/>
                      </a:lnTo>
                      <a:lnTo>
                        <a:pt x="83" y="320"/>
                      </a:lnTo>
                      <a:lnTo>
                        <a:pt x="79" y="290"/>
                      </a:lnTo>
                      <a:lnTo>
                        <a:pt x="51" y="272"/>
                      </a:lnTo>
                      <a:lnTo>
                        <a:pt x="46" y="256"/>
                      </a:lnTo>
                      <a:lnTo>
                        <a:pt x="24" y="222"/>
                      </a:lnTo>
                      <a:lnTo>
                        <a:pt x="0" y="205"/>
                      </a:lnTo>
                      <a:lnTo>
                        <a:pt x="13" y="136"/>
                      </a:lnTo>
                      <a:lnTo>
                        <a:pt x="29" y="100"/>
                      </a:lnTo>
                      <a:lnTo>
                        <a:pt x="51" y="23"/>
                      </a:lnTo>
                      <a:lnTo>
                        <a:pt x="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8" name="Freeform 77">
                  <a:extLst>
                    <a:ext uri="{FF2B5EF4-FFF2-40B4-BE49-F238E27FC236}">
                      <a16:creationId xmlns:a16="http://schemas.microsoft.com/office/drawing/2014/main" id="{B31CF23C-B414-4768-BD61-3EF1D5F06BD3}"/>
                    </a:ext>
                  </a:extLst>
                </p:cNvPr>
                <p:cNvSpPr>
                  <a:spLocks/>
                </p:cNvSpPr>
                <p:nvPr/>
              </p:nvSpPr>
              <p:spPr bwMode="auto">
                <a:xfrm>
                  <a:off x="7318376" y="1595438"/>
                  <a:ext cx="549275" cy="619125"/>
                </a:xfrm>
                <a:custGeom>
                  <a:avLst/>
                  <a:gdLst>
                    <a:gd name="T0" fmla="*/ 286 w 346"/>
                    <a:gd name="T1" fmla="*/ 0 h 390"/>
                    <a:gd name="T2" fmla="*/ 323 w 346"/>
                    <a:gd name="T3" fmla="*/ 10 h 390"/>
                    <a:gd name="T4" fmla="*/ 346 w 346"/>
                    <a:gd name="T5" fmla="*/ 27 h 390"/>
                    <a:gd name="T6" fmla="*/ 304 w 346"/>
                    <a:gd name="T7" fmla="*/ 118 h 390"/>
                    <a:gd name="T8" fmla="*/ 257 w 346"/>
                    <a:gd name="T9" fmla="*/ 178 h 390"/>
                    <a:gd name="T10" fmla="*/ 254 w 346"/>
                    <a:gd name="T11" fmla="*/ 229 h 390"/>
                    <a:gd name="T12" fmla="*/ 242 w 346"/>
                    <a:gd name="T13" fmla="*/ 311 h 390"/>
                    <a:gd name="T14" fmla="*/ 225 w 346"/>
                    <a:gd name="T15" fmla="*/ 373 h 390"/>
                    <a:gd name="T16" fmla="*/ 226 w 346"/>
                    <a:gd name="T17" fmla="*/ 390 h 390"/>
                    <a:gd name="T18" fmla="*/ 170 w 346"/>
                    <a:gd name="T19" fmla="*/ 348 h 390"/>
                    <a:gd name="T20" fmla="*/ 106 w 346"/>
                    <a:gd name="T21" fmla="*/ 328 h 390"/>
                    <a:gd name="T22" fmla="*/ 101 w 346"/>
                    <a:gd name="T23" fmla="*/ 311 h 390"/>
                    <a:gd name="T24" fmla="*/ 79 w 346"/>
                    <a:gd name="T25" fmla="*/ 311 h 390"/>
                    <a:gd name="T26" fmla="*/ 74 w 346"/>
                    <a:gd name="T27" fmla="*/ 269 h 390"/>
                    <a:gd name="T28" fmla="*/ 71 w 346"/>
                    <a:gd name="T29" fmla="*/ 248 h 390"/>
                    <a:gd name="T30" fmla="*/ 107 w 346"/>
                    <a:gd name="T31" fmla="*/ 195 h 390"/>
                    <a:gd name="T32" fmla="*/ 109 w 346"/>
                    <a:gd name="T33" fmla="*/ 153 h 390"/>
                    <a:gd name="T34" fmla="*/ 116 w 346"/>
                    <a:gd name="T35" fmla="*/ 143 h 390"/>
                    <a:gd name="T36" fmla="*/ 116 w 346"/>
                    <a:gd name="T37" fmla="*/ 136 h 390"/>
                    <a:gd name="T38" fmla="*/ 97 w 346"/>
                    <a:gd name="T39" fmla="*/ 125 h 390"/>
                    <a:gd name="T40" fmla="*/ 103 w 346"/>
                    <a:gd name="T41" fmla="*/ 113 h 390"/>
                    <a:gd name="T42" fmla="*/ 101 w 346"/>
                    <a:gd name="T43" fmla="*/ 108 h 390"/>
                    <a:gd name="T44" fmla="*/ 78 w 346"/>
                    <a:gd name="T45" fmla="*/ 113 h 390"/>
                    <a:gd name="T46" fmla="*/ 67 w 346"/>
                    <a:gd name="T47" fmla="*/ 108 h 390"/>
                    <a:gd name="T48" fmla="*/ 38 w 346"/>
                    <a:gd name="T49" fmla="*/ 130 h 390"/>
                    <a:gd name="T50" fmla="*/ 24 w 346"/>
                    <a:gd name="T51" fmla="*/ 99 h 390"/>
                    <a:gd name="T52" fmla="*/ 0 w 346"/>
                    <a:gd name="T53" fmla="*/ 90 h 390"/>
                    <a:gd name="T54" fmla="*/ 0 w 346"/>
                    <a:gd name="T55" fmla="*/ 76 h 390"/>
                    <a:gd name="T56" fmla="*/ 5 w 346"/>
                    <a:gd name="T57" fmla="*/ 70 h 390"/>
                    <a:gd name="T58" fmla="*/ 17 w 346"/>
                    <a:gd name="T59" fmla="*/ 70 h 390"/>
                    <a:gd name="T60" fmla="*/ 23 w 346"/>
                    <a:gd name="T61" fmla="*/ 60 h 390"/>
                    <a:gd name="T62" fmla="*/ 35 w 346"/>
                    <a:gd name="T63" fmla="*/ 60 h 390"/>
                    <a:gd name="T64" fmla="*/ 39 w 346"/>
                    <a:gd name="T65" fmla="*/ 31 h 390"/>
                    <a:gd name="T66" fmla="*/ 119 w 346"/>
                    <a:gd name="T67" fmla="*/ 56 h 390"/>
                    <a:gd name="T68" fmla="*/ 142 w 346"/>
                    <a:gd name="T69" fmla="*/ 50 h 390"/>
                    <a:gd name="T70" fmla="*/ 167 w 346"/>
                    <a:gd name="T71" fmla="*/ 51 h 390"/>
                    <a:gd name="T72" fmla="*/ 182 w 346"/>
                    <a:gd name="T73" fmla="*/ 32 h 390"/>
                    <a:gd name="T74" fmla="*/ 201 w 346"/>
                    <a:gd name="T75" fmla="*/ 9 h 390"/>
                    <a:gd name="T76" fmla="*/ 286 w 346"/>
                    <a:gd name="T7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6" h="390">
                      <a:moveTo>
                        <a:pt x="286" y="0"/>
                      </a:moveTo>
                      <a:lnTo>
                        <a:pt x="323" y="10"/>
                      </a:lnTo>
                      <a:lnTo>
                        <a:pt x="346" y="27"/>
                      </a:lnTo>
                      <a:lnTo>
                        <a:pt x="304" y="118"/>
                      </a:lnTo>
                      <a:lnTo>
                        <a:pt x="257" y="178"/>
                      </a:lnTo>
                      <a:lnTo>
                        <a:pt x="254" y="229"/>
                      </a:lnTo>
                      <a:lnTo>
                        <a:pt x="242" y="311"/>
                      </a:lnTo>
                      <a:lnTo>
                        <a:pt x="225" y="373"/>
                      </a:lnTo>
                      <a:lnTo>
                        <a:pt x="226" y="390"/>
                      </a:lnTo>
                      <a:lnTo>
                        <a:pt x="170" y="348"/>
                      </a:lnTo>
                      <a:lnTo>
                        <a:pt x="106" y="328"/>
                      </a:lnTo>
                      <a:lnTo>
                        <a:pt x="101" y="311"/>
                      </a:lnTo>
                      <a:lnTo>
                        <a:pt x="79" y="311"/>
                      </a:lnTo>
                      <a:lnTo>
                        <a:pt x="74" y="269"/>
                      </a:lnTo>
                      <a:lnTo>
                        <a:pt x="71" y="248"/>
                      </a:lnTo>
                      <a:lnTo>
                        <a:pt x="107" y="195"/>
                      </a:lnTo>
                      <a:lnTo>
                        <a:pt x="109" y="153"/>
                      </a:lnTo>
                      <a:lnTo>
                        <a:pt x="116" y="143"/>
                      </a:lnTo>
                      <a:lnTo>
                        <a:pt x="116" y="136"/>
                      </a:lnTo>
                      <a:lnTo>
                        <a:pt x="97" y="125"/>
                      </a:lnTo>
                      <a:lnTo>
                        <a:pt x="103" y="113"/>
                      </a:lnTo>
                      <a:lnTo>
                        <a:pt x="101" y="108"/>
                      </a:lnTo>
                      <a:lnTo>
                        <a:pt x="78" y="113"/>
                      </a:lnTo>
                      <a:lnTo>
                        <a:pt x="67" y="108"/>
                      </a:lnTo>
                      <a:lnTo>
                        <a:pt x="38" y="130"/>
                      </a:lnTo>
                      <a:lnTo>
                        <a:pt x="24" y="99"/>
                      </a:lnTo>
                      <a:lnTo>
                        <a:pt x="0" y="90"/>
                      </a:lnTo>
                      <a:lnTo>
                        <a:pt x="0" y="76"/>
                      </a:lnTo>
                      <a:lnTo>
                        <a:pt x="5" y="70"/>
                      </a:lnTo>
                      <a:lnTo>
                        <a:pt x="17" y="70"/>
                      </a:lnTo>
                      <a:lnTo>
                        <a:pt x="23" y="60"/>
                      </a:lnTo>
                      <a:lnTo>
                        <a:pt x="35" y="60"/>
                      </a:lnTo>
                      <a:lnTo>
                        <a:pt x="39" y="31"/>
                      </a:lnTo>
                      <a:lnTo>
                        <a:pt x="119" y="56"/>
                      </a:lnTo>
                      <a:lnTo>
                        <a:pt x="142" y="50"/>
                      </a:lnTo>
                      <a:lnTo>
                        <a:pt x="167" y="51"/>
                      </a:lnTo>
                      <a:lnTo>
                        <a:pt x="182" y="32"/>
                      </a:lnTo>
                      <a:lnTo>
                        <a:pt x="201" y="9"/>
                      </a:lnTo>
                      <a:lnTo>
                        <a:pt x="28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2" name="Groupe 71">
                <a:extLst>
                  <a:ext uri="{FF2B5EF4-FFF2-40B4-BE49-F238E27FC236}">
                    <a16:creationId xmlns:a16="http://schemas.microsoft.com/office/drawing/2014/main" id="{CB3899B5-61B1-455F-B31E-4DAA6B7B9EC4}"/>
                  </a:ext>
                </a:extLst>
              </p:cNvPr>
              <p:cNvGrpSpPr/>
              <p:nvPr/>
            </p:nvGrpSpPr>
            <p:grpSpPr>
              <a:xfrm>
                <a:off x="7189347" y="1582705"/>
                <a:ext cx="396320" cy="296404"/>
                <a:chOff x="5038726" y="1698626"/>
                <a:chExt cx="869950" cy="701675"/>
              </a:xfrm>
              <a:solidFill>
                <a:srgbClr val="333333"/>
              </a:solidFill>
            </p:grpSpPr>
            <p:sp>
              <p:nvSpPr>
                <p:cNvPr id="135" name="Freeform 78">
                  <a:extLst>
                    <a:ext uri="{FF2B5EF4-FFF2-40B4-BE49-F238E27FC236}">
                      <a16:creationId xmlns:a16="http://schemas.microsoft.com/office/drawing/2014/main" id="{5A016CAE-8AA8-4227-9934-34AF8190EE0A}"/>
                    </a:ext>
                  </a:extLst>
                </p:cNvPr>
                <p:cNvSpPr>
                  <a:spLocks/>
                </p:cNvSpPr>
                <p:nvPr/>
              </p:nvSpPr>
              <p:spPr bwMode="auto">
                <a:xfrm>
                  <a:off x="5089526" y="1698626"/>
                  <a:ext cx="400050" cy="173038"/>
                </a:xfrm>
                <a:custGeom>
                  <a:avLst/>
                  <a:gdLst>
                    <a:gd name="T0" fmla="*/ 12 w 252"/>
                    <a:gd name="T1" fmla="*/ 0 h 109"/>
                    <a:gd name="T2" fmla="*/ 44 w 252"/>
                    <a:gd name="T3" fmla="*/ 29 h 109"/>
                    <a:gd name="T4" fmla="*/ 91 w 252"/>
                    <a:gd name="T5" fmla="*/ 18 h 109"/>
                    <a:gd name="T6" fmla="*/ 112 w 252"/>
                    <a:gd name="T7" fmla="*/ 5 h 109"/>
                    <a:gd name="T8" fmla="*/ 151 w 252"/>
                    <a:gd name="T9" fmla="*/ 19 h 109"/>
                    <a:gd name="T10" fmla="*/ 159 w 252"/>
                    <a:gd name="T11" fmla="*/ 26 h 109"/>
                    <a:gd name="T12" fmla="*/ 182 w 252"/>
                    <a:gd name="T13" fmla="*/ 11 h 109"/>
                    <a:gd name="T14" fmla="*/ 228 w 252"/>
                    <a:gd name="T15" fmla="*/ 45 h 109"/>
                    <a:gd name="T16" fmla="*/ 250 w 252"/>
                    <a:gd name="T17" fmla="*/ 49 h 109"/>
                    <a:gd name="T18" fmla="*/ 252 w 252"/>
                    <a:gd name="T19" fmla="*/ 63 h 109"/>
                    <a:gd name="T20" fmla="*/ 246 w 252"/>
                    <a:gd name="T21" fmla="*/ 75 h 109"/>
                    <a:gd name="T22" fmla="*/ 247 w 252"/>
                    <a:gd name="T23" fmla="*/ 89 h 109"/>
                    <a:gd name="T24" fmla="*/ 227 w 252"/>
                    <a:gd name="T25" fmla="*/ 92 h 109"/>
                    <a:gd name="T26" fmla="*/ 213 w 252"/>
                    <a:gd name="T27" fmla="*/ 102 h 109"/>
                    <a:gd name="T28" fmla="*/ 196 w 252"/>
                    <a:gd name="T29" fmla="*/ 97 h 109"/>
                    <a:gd name="T30" fmla="*/ 187 w 252"/>
                    <a:gd name="T31" fmla="*/ 94 h 109"/>
                    <a:gd name="T32" fmla="*/ 159 w 252"/>
                    <a:gd name="T33" fmla="*/ 109 h 109"/>
                    <a:gd name="T34" fmla="*/ 137 w 252"/>
                    <a:gd name="T35" fmla="*/ 92 h 109"/>
                    <a:gd name="T36" fmla="*/ 112 w 252"/>
                    <a:gd name="T37" fmla="*/ 92 h 109"/>
                    <a:gd name="T38" fmla="*/ 102 w 252"/>
                    <a:gd name="T39" fmla="*/ 86 h 109"/>
                    <a:gd name="T40" fmla="*/ 88 w 252"/>
                    <a:gd name="T41" fmla="*/ 98 h 109"/>
                    <a:gd name="T42" fmla="*/ 75 w 252"/>
                    <a:gd name="T43" fmla="*/ 78 h 109"/>
                    <a:gd name="T44" fmla="*/ 44 w 252"/>
                    <a:gd name="T45" fmla="*/ 84 h 109"/>
                    <a:gd name="T46" fmla="*/ 27 w 252"/>
                    <a:gd name="T47" fmla="*/ 71 h 109"/>
                    <a:gd name="T48" fmla="*/ 0 w 252"/>
                    <a:gd name="T49" fmla="*/ 60 h 109"/>
                    <a:gd name="T50" fmla="*/ 12 w 252"/>
                    <a:gd name="T5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109">
                      <a:moveTo>
                        <a:pt x="12" y="0"/>
                      </a:moveTo>
                      <a:lnTo>
                        <a:pt x="44" y="29"/>
                      </a:lnTo>
                      <a:lnTo>
                        <a:pt x="91" y="18"/>
                      </a:lnTo>
                      <a:lnTo>
                        <a:pt x="112" y="5"/>
                      </a:lnTo>
                      <a:lnTo>
                        <a:pt x="151" y="19"/>
                      </a:lnTo>
                      <a:lnTo>
                        <a:pt x="159" y="26"/>
                      </a:lnTo>
                      <a:lnTo>
                        <a:pt x="182" y="11"/>
                      </a:lnTo>
                      <a:lnTo>
                        <a:pt x="228" y="45"/>
                      </a:lnTo>
                      <a:lnTo>
                        <a:pt x="250" y="49"/>
                      </a:lnTo>
                      <a:lnTo>
                        <a:pt x="252" y="63"/>
                      </a:lnTo>
                      <a:lnTo>
                        <a:pt x="246" y="75"/>
                      </a:lnTo>
                      <a:lnTo>
                        <a:pt x="247" y="89"/>
                      </a:lnTo>
                      <a:lnTo>
                        <a:pt x="227" y="92"/>
                      </a:lnTo>
                      <a:lnTo>
                        <a:pt x="213" y="102"/>
                      </a:lnTo>
                      <a:lnTo>
                        <a:pt x="196" y="97"/>
                      </a:lnTo>
                      <a:lnTo>
                        <a:pt x="187" y="94"/>
                      </a:lnTo>
                      <a:lnTo>
                        <a:pt x="159" y="109"/>
                      </a:lnTo>
                      <a:lnTo>
                        <a:pt x="137" y="92"/>
                      </a:lnTo>
                      <a:lnTo>
                        <a:pt x="112" y="92"/>
                      </a:lnTo>
                      <a:lnTo>
                        <a:pt x="102" y="86"/>
                      </a:lnTo>
                      <a:lnTo>
                        <a:pt x="88" y="98"/>
                      </a:lnTo>
                      <a:lnTo>
                        <a:pt x="75" y="78"/>
                      </a:lnTo>
                      <a:lnTo>
                        <a:pt x="44" y="84"/>
                      </a:lnTo>
                      <a:lnTo>
                        <a:pt x="27" y="71"/>
                      </a:lnTo>
                      <a:lnTo>
                        <a:pt x="0" y="60"/>
                      </a:lnTo>
                      <a:lnTo>
                        <a:pt x="1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6" name="Freeform 79">
                  <a:extLst>
                    <a:ext uri="{FF2B5EF4-FFF2-40B4-BE49-F238E27FC236}">
                      <a16:creationId xmlns:a16="http://schemas.microsoft.com/office/drawing/2014/main" id="{03FEE766-649E-47D2-ABBC-EB14B378FFB1}"/>
                    </a:ext>
                  </a:extLst>
                </p:cNvPr>
                <p:cNvSpPr>
                  <a:spLocks/>
                </p:cNvSpPr>
                <p:nvPr/>
              </p:nvSpPr>
              <p:spPr bwMode="auto">
                <a:xfrm>
                  <a:off x="5241927" y="1989137"/>
                  <a:ext cx="252414" cy="331787"/>
                </a:xfrm>
                <a:custGeom>
                  <a:avLst/>
                  <a:gdLst>
                    <a:gd name="T0" fmla="*/ 56 w 159"/>
                    <a:gd name="T1" fmla="*/ 0 h 209"/>
                    <a:gd name="T2" fmla="*/ 74 w 159"/>
                    <a:gd name="T3" fmla="*/ 8 h 209"/>
                    <a:gd name="T4" fmla="*/ 92 w 159"/>
                    <a:gd name="T5" fmla="*/ 8 h 209"/>
                    <a:gd name="T6" fmla="*/ 94 w 159"/>
                    <a:gd name="T7" fmla="*/ 1 h 209"/>
                    <a:gd name="T8" fmla="*/ 99 w 159"/>
                    <a:gd name="T9" fmla="*/ 5 h 209"/>
                    <a:gd name="T10" fmla="*/ 102 w 159"/>
                    <a:gd name="T11" fmla="*/ 6 h 209"/>
                    <a:gd name="T12" fmla="*/ 105 w 159"/>
                    <a:gd name="T13" fmla="*/ 4 h 209"/>
                    <a:gd name="T14" fmla="*/ 106 w 159"/>
                    <a:gd name="T15" fmla="*/ 5 h 209"/>
                    <a:gd name="T16" fmla="*/ 105 w 159"/>
                    <a:gd name="T17" fmla="*/ 11 h 209"/>
                    <a:gd name="T18" fmla="*/ 106 w 159"/>
                    <a:gd name="T19" fmla="*/ 14 h 209"/>
                    <a:gd name="T20" fmla="*/ 110 w 159"/>
                    <a:gd name="T21" fmla="*/ 14 h 209"/>
                    <a:gd name="T22" fmla="*/ 114 w 159"/>
                    <a:gd name="T23" fmla="*/ 11 h 209"/>
                    <a:gd name="T24" fmla="*/ 116 w 159"/>
                    <a:gd name="T25" fmla="*/ 11 h 209"/>
                    <a:gd name="T26" fmla="*/ 117 w 159"/>
                    <a:gd name="T27" fmla="*/ 14 h 209"/>
                    <a:gd name="T28" fmla="*/ 125 w 159"/>
                    <a:gd name="T29" fmla="*/ 11 h 209"/>
                    <a:gd name="T30" fmla="*/ 127 w 159"/>
                    <a:gd name="T31" fmla="*/ 13 h 209"/>
                    <a:gd name="T32" fmla="*/ 142 w 159"/>
                    <a:gd name="T33" fmla="*/ 8 h 209"/>
                    <a:gd name="T34" fmla="*/ 145 w 159"/>
                    <a:gd name="T35" fmla="*/ 10 h 209"/>
                    <a:gd name="T36" fmla="*/ 145 w 159"/>
                    <a:gd name="T37" fmla="*/ 16 h 209"/>
                    <a:gd name="T38" fmla="*/ 149 w 159"/>
                    <a:gd name="T39" fmla="*/ 19 h 209"/>
                    <a:gd name="T40" fmla="*/ 147 w 159"/>
                    <a:gd name="T41" fmla="*/ 19 h 209"/>
                    <a:gd name="T42" fmla="*/ 147 w 159"/>
                    <a:gd name="T43" fmla="*/ 20 h 209"/>
                    <a:gd name="T44" fmla="*/ 150 w 159"/>
                    <a:gd name="T45" fmla="*/ 24 h 209"/>
                    <a:gd name="T46" fmla="*/ 152 w 159"/>
                    <a:gd name="T47" fmla="*/ 24 h 209"/>
                    <a:gd name="T48" fmla="*/ 156 w 159"/>
                    <a:gd name="T49" fmla="*/ 28 h 209"/>
                    <a:gd name="T50" fmla="*/ 156 w 159"/>
                    <a:gd name="T51" fmla="*/ 45 h 209"/>
                    <a:gd name="T52" fmla="*/ 150 w 159"/>
                    <a:gd name="T53" fmla="*/ 124 h 209"/>
                    <a:gd name="T54" fmla="*/ 159 w 159"/>
                    <a:gd name="T55" fmla="*/ 142 h 209"/>
                    <a:gd name="T56" fmla="*/ 124 w 159"/>
                    <a:gd name="T57" fmla="*/ 180 h 209"/>
                    <a:gd name="T58" fmla="*/ 84 w 159"/>
                    <a:gd name="T59" fmla="*/ 183 h 209"/>
                    <a:gd name="T60" fmla="*/ 22 w 159"/>
                    <a:gd name="T61" fmla="*/ 206 h 209"/>
                    <a:gd name="T62" fmla="*/ 11 w 159"/>
                    <a:gd name="T63" fmla="*/ 209 h 209"/>
                    <a:gd name="T64" fmla="*/ 10 w 159"/>
                    <a:gd name="T65" fmla="*/ 196 h 209"/>
                    <a:gd name="T66" fmla="*/ 0 w 159"/>
                    <a:gd name="T67" fmla="*/ 150 h 209"/>
                    <a:gd name="T68" fmla="*/ 10 w 159"/>
                    <a:gd name="T69" fmla="*/ 142 h 209"/>
                    <a:gd name="T70" fmla="*/ 8 w 159"/>
                    <a:gd name="T71" fmla="*/ 123 h 209"/>
                    <a:gd name="T72" fmla="*/ 22 w 159"/>
                    <a:gd name="T73" fmla="*/ 100 h 209"/>
                    <a:gd name="T74" fmla="*/ 22 w 159"/>
                    <a:gd name="T75" fmla="*/ 69 h 209"/>
                    <a:gd name="T76" fmla="*/ 35 w 159"/>
                    <a:gd name="T77" fmla="*/ 48 h 209"/>
                    <a:gd name="T78" fmla="*/ 35 w 159"/>
                    <a:gd name="T79" fmla="*/ 24 h 209"/>
                    <a:gd name="T80" fmla="*/ 56 w 159"/>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209">
                      <a:moveTo>
                        <a:pt x="56" y="0"/>
                      </a:moveTo>
                      <a:lnTo>
                        <a:pt x="74" y="8"/>
                      </a:lnTo>
                      <a:lnTo>
                        <a:pt x="92" y="8"/>
                      </a:lnTo>
                      <a:lnTo>
                        <a:pt x="94" y="1"/>
                      </a:lnTo>
                      <a:lnTo>
                        <a:pt x="99" y="5"/>
                      </a:lnTo>
                      <a:lnTo>
                        <a:pt x="102" y="6"/>
                      </a:lnTo>
                      <a:lnTo>
                        <a:pt x="105" y="4"/>
                      </a:lnTo>
                      <a:lnTo>
                        <a:pt x="106" y="5"/>
                      </a:lnTo>
                      <a:lnTo>
                        <a:pt x="105" y="11"/>
                      </a:lnTo>
                      <a:lnTo>
                        <a:pt x="106" y="14"/>
                      </a:lnTo>
                      <a:lnTo>
                        <a:pt x="110" y="14"/>
                      </a:lnTo>
                      <a:lnTo>
                        <a:pt x="114" y="11"/>
                      </a:lnTo>
                      <a:lnTo>
                        <a:pt x="116" y="11"/>
                      </a:lnTo>
                      <a:lnTo>
                        <a:pt x="117" y="14"/>
                      </a:lnTo>
                      <a:lnTo>
                        <a:pt x="125" y="11"/>
                      </a:lnTo>
                      <a:lnTo>
                        <a:pt x="127" y="13"/>
                      </a:lnTo>
                      <a:lnTo>
                        <a:pt x="142" y="8"/>
                      </a:lnTo>
                      <a:lnTo>
                        <a:pt x="145" y="10"/>
                      </a:lnTo>
                      <a:lnTo>
                        <a:pt x="145" y="16"/>
                      </a:lnTo>
                      <a:lnTo>
                        <a:pt x="149" y="19"/>
                      </a:lnTo>
                      <a:lnTo>
                        <a:pt x="147" y="19"/>
                      </a:lnTo>
                      <a:lnTo>
                        <a:pt x="147" y="20"/>
                      </a:lnTo>
                      <a:lnTo>
                        <a:pt x="150" y="24"/>
                      </a:lnTo>
                      <a:lnTo>
                        <a:pt x="152" y="24"/>
                      </a:lnTo>
                      <a:lnTo>
                        <a:pt x="156" y="28"/>
                      </a:lnTo>
                      <a:lnTo>
                        <a:pt x="156" y="45"/>
                      </a:lnTo>
                      <a:lnTo>
                        <a:pt x="150" y="124"/>
                      </a:lnTo>
                      <a:lnTo>
                        <a:pt x="159" y="142"/>
                      </a:lnTo>
                      <a:lnTo>
                        <a:pt x="124" y="180"/>
                      </a:lnTo>
                      <a:lnTo>
                        <a:pt x="84" y="183"/>
                      </a:lnTo>
                      <a:lnTo>
                        <a:pt x="22" y="206"/>
                      </a:lnTo>
                      <a:lnTo>
                        <a:pt x="11" y="209"/>
                      </a:lnTo>
                      <a:lnTo>
                        <a:pt x="10" y="196"/>
                      </a:lnTo>
                      <a:lnTo>
                        <a:pt x="0" y="150"/>
                      </a:lnTo>
                      <a:lnTo>
                        <a:pt x="10" y="142"/>
                      </a:lnTo>
                      <a:lnTo>
                        <a:pt x="8" y="123"/>
                      </a:lnTo>
                      <a:lnTo>
                        <a:pt x="22" y="100"/>
                      </a:lnTo>
                      <a:lnTo>
                        <a:pt x="22" y="69"/>
                      </a:lnTo>
                      <a:lnTo>
                        <a:pt x="35" y="48"/>
                      </a:lnTo>
                      <a:lnTo>
                        <a:pt x="35" y="24"/>
                      </a:lnTo>
                      <a:lnTo>
                        <a:pt x="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7" name="Freeform 80">
                  <a:extLst>
                    <a:ext uri="{FF2B5EF4-FFF2-40B4-BE49-F238E27FC236}">
                      <a16:creationId xmlns:a16="http://schemas.microsoft.com/office/drawing/2014/main" id="{A17C5286-2296-48FB-824F-9E7090CB3BD8}"/>
                    </a:ext>
                  </a:extLst>
                </p:cNvPr>
                <p:cNvSpPr>
                  <a:spLocks/>
                </p:cNvSpPr>
                <p:nvPr/>
              </p:nvSpPr>
              <p:spPr bwMode="auto">
                <a:xfrm>
                  <a:off x="5038726" y="1793876"/>
                  <a:ext cx="303213" cy="433388"/>
                </a:xfrm>
                <a:custGeom>
                  <a:avLst/>
                  <a:gdLst>
                    <a:gd name="T0" fmla="*/ 32 w 191"/>
                    <a:gd name="T1" fmla="*/ 0 h 273"/>
                    <a:gd name="T2" fmla="*/ 59 w 191"/>
                    <a:gd name="T3" fmla="*/ 11 h 273"/>
                    <a:gd name="T4" fmla="*/ 76 w 191"/>
                    <a:gd name="T5" fmla="*/ 24 h 273"/>
                    <a:gd name="T6" fmla="*/ 107 w 191"/>
                    <a:gd name="T7" fmla="*/ 18 h 273"/>
                    <a:gd name="T8" fmla="*/ 120 w 191"/>
                    <a:gd name="T9" fmla="*/ 38 h 273"/>
                    <a:gd name="T10" fmla="*/ 134 w 191"/>
                    <a:gd name="T11" fmla="*/ 26 h 273"/>
                    <a:gd name="T12" fmla="*/ 144 w 191"/>
                    <a:gd name="T13" fmla="*/ 32 h 273"/>
                    <a:gd name="T14" fmla="*/ 169 w 191"/>
                    <a:gd name="T15" fmla="*/ 32 h 273"/>
                    <a:gd name="T16" fmla="*/ 191 w 191"/>
                    <a:gd name="T17" fmla="*/ 49 h 273"/>
                    <a:gd name="T18" fmla="*/ 183 w 191"/>
                    <a:gd name="T19" fmla="*/ 90 h 273"/>
                    <a:gd name="T20" fmla="*/ 184 w 191"/>
                    <a:gd name="T21" fmla="*/ 123 h 273"/>
                    <a:gd name="T22" fmla="*/ 163 w 191"/>
                    <a:gd name="T23" fmla="*/ 147 h 273"/>
                    <a:gd name="T24" fmla="*/ 163 w 191"/>
                    <a:gd name="T25" fmla="*/ 171 h 273"/>
                    <a:gd name="T26" fmla="*/ 150 w 191"/>
                    <a:gd name="T27" fmla="*/ 192 h 273"/>
                    <a:gd name="T28" fmla="*/ 150 w 191"/>
                    <a:gd name="T29" fmla="*/ 223 h 273"/>
                    <a:gd name="T30" fmla="*/ 136 w 191"/>
                    <a:gd name="T31" fmla="*/ 246 h 273"/>
                    <a:gd name="T32" fmla="*/ 138 w 191"/>
                    <a:gd name="T33" fmla="*/ 265 h 273"/>
                    <a:gd name="T34" fmla="*/ 128 w 191"/>
                    <a:gd name="T35" fmla="*/ 273 h 273"/>
                    <a:gd name="T36" fmla="*/ 86 w 191"/>
                    <a:gd name="T37" fmla="*/ 243 h 273"/>
                    <a:gd name="T38" fmla="*/ 39 w 191"/>
                    <a:gd name="T39" fmla="*/ 166 h 273"/>
                    <a:gd name="T40" fmla="*/ 12 w 191"/>
                    <a:gd name="T41" fmla="*/ 77 h 273"/>
                    <a:gd name="T42" fmla="*/ 0 w 191"/>
                    <a:gd name="T43" fmla="*/ 26 h 273"/>
                    <a:gd name="T44" fmla="*/ 8 w 191"/>
                    <a:gd name="T45" fmla="*/ 11 h 273"/>
                    <a:gd name="T46" fmla="*/ 32 w 191"/>
                    <a:gd name="T4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73">
                      <a:moveTo>
                        <a:pt x="32" y="0"/>
                      </a:moveTo>
                      <a:lnTo>
                        <a:pt x="59" y="11"/>
                      </a:lnTo>
                      <a:lnTo>
                        <a:pt x="76" y="24"/>
                      </a:lnTo>
                      <a:lnTo>
                        <a:pt x="107" y="18"/>
                      </a:lnTo>
                      <a:lnTo>
                        <a:pt x="120" y="38"/>
                      </a:lnTo>
                      <a:lnTo>
                        <a:pt x="134" y="26"/>
                      </a:lnTo>
                      <a:lnTo>
                        <a:pt x="144" y="32"/>
                      </a:lnTo>
                      <a:lnTo>
                        <a:pt x="169" y="32"/>
                      </a:lnTo>
                      <a:lnTo>
                        <a:pt x="191" y="49"/>
                      </a:lnTo>
                      <a:lnTo>
                        <a:pt x="183" y="90"/>
                      </a:lnTo>
                      <a:lnTo>
                        <a:pt x="184" y="123"/>
                      </a:lnTo>
                      <a:lnTo>
                        <a:pt x="163" y="147"/>
                      </a:lnTo>
                      <a:lnTo>
                        <a:pt x="163" y="171"/>
                      </a:lnTo>
                      <a:lnTo>
                        <a:pt x="150" y="192"/>
                      </a:lnTo>
                      <a:lnTo>
                        <a:pt x="150" y="223"/>
                      </a:lnTo>
                      <a:lnTo>
                        <a:pt x="136" y="246"/>
                      </a:lnTo>
                      <a:lnTo>
                        <a:pt x="138" y="265"/>
                      </a:lnTo>
                      <a:lnTo>
                        <a:pt x="128" y="273"/>
                      </a:lnTo>
                      <a:lnTo>
                        <a:pt x="86" y="243"/>
                      </a:lnTo>
                      <a:lnTo>
                        <a:pt x="39" y="166"/>
                      </a:lnTo>
                      <a:lnTo>
                        <a:pt x="12" y="77"/>
                      </a:lnTo>
                      <a:lnTo>
                        <a:pt x="0" y="26"/>
                      </a:lnTo>
                      <a:lnTo>
                        <a:pt x="8" y="11"/>
                      </a:lnTo>
                      <a:lnTo>
                        <a:pt x="3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8" name="Freeform 81">
                  <a:extLst>
                    <a:ext uri="{FF2B5EF4-FFF2-40B4-BE49-F238E27FC236}">
                      <a16:creationId xmlns:a16="http://schemas.microsoft.com/office/drawing/2014/main" id="{56F96A45-2C8D-4EDC-AAF5-487E9B93045A}"/>
                    </a:ext>
                  </a:extLst>
                </p:cNvPr>
                <p:cNvSpPr>
                  <a:spLocks/>
                </p:cNvSpPr>
                <p:nvPr/>
              </p:nvSpPr>
              <p:spPr bwMode="auto">
                <a:xfrm>
                  <a:off x="5438776" y="1758951"/>
                  <a:ext cx="469900" cy="641350"/>
                </a:xfrm>
                <a:custGeom>
                  <a:avLst/>
                  <a:gdLst>
                    <a:gd name="T0" fmla="*/ 42 w 296"/>
                    <a:gd name="T1" fmla="*/ 0 h 404"/>
                    <a:gd name="T2" fmla="*/ 61 w 296"/>
                    <a:gd name="T3" fmla="*/ 18 h 404"/>
                    <a:gd name="T4" fmla="*/ 81 w 296"/>
                    <a:gd name="T5" fmla="*/ 2 h 404"/>
                    <a:gd name="T6" fmla="*/ 153 w 296"/>
                    <a:gd name="T7" fmla="*/ 10 h 404"/>
                    <a:gd name="T8" fmla="*/ 165 w 296"/>
                    <a:gd name="T9" fmla="*/ 2 h 404"/>
                    <a:gd name="T10" fmla="*/ 191 w 296"/>
                    <a:gd name="T11" fmla="*/ 15 h 404"/>
                    <a:gd name="T12" fmla="*/ 233 w 296"/>
                    <a:gd name="T13" fmla="*/ 69 h 404"/>
                    <a:gd name="T14" fmla="*/ 275 w 296"/>
                    <a:gd name="T15" fmla="*/ 82 h 404"/>
                    <a:gd name="T16" fmla="*/ 278 w 296"/>
                    <a:gd name="T17" fmla="*/ 97 h 404"/>
                    <a:gd name="T18" fmla="*/ 268 w 296"/>
                    <a:gd name="T19" fmla="*/ 112 h 404"/>
                    <a:gd name="T20" fmla="*/ 263 w 296"/>
                    <a:gd name="T21" fmla="*/ 134 h 404"/>
                    <a:gd name="T22" fmla="*/ 283 w 296"/>
                    <a:gd name="T23" fmla="*/ 150 h 404"/>
                    <a:gd name="T24" fmla="*/ 275 w 296"/>
                    <a:gd name="T25" fmla="*/ 158 h 404"/>
                    <a:gd name="T26" fmla="*/ 264 w 296"/>
                    <a:gd name="T27" fmla="*/ 174 h 404"/>
                    <a:gd name="T28" fmla="*/ 274 w 296"/>
                    <a:gd name="T29" fmla="*/ 184 h 404"/>
                    <a:gd name="T30" fmla="*/ 287 w 296"/>
                    <a:gd name="T31" fmla="*/ 180 h 404"/>
                    <a:gd name="T32" fmla="*/ 293 w 296"/>
                    <a:gd name="T33" fmla="*/ 181 h 404"/>
                    <a:gd name="T34" fmla="*/ 296 w 296"/>
                    <a:gd name="T35" fmla="*/ 190 h 404"/>
                    <a:gd name="T36" fmla="*/ 283 w 296"/>
                    <a:gd name="T37" fmla="*/ 210 h 404"/>
                    <a:gd name="T38" fmla="*/ 285 w 296"/>
                    <a:gd name="T39" fmla="*/ 228 h 404"/>
                    <a:gd name="T40" fmla="*/ 253 w 296"/>
                    <a:gd name="T41" fmla="*/ 248 h 404"/>
                    <a:gd name="T42" fmla="*/ 264 w 296"/>
                    <a:gd name="T43" fmla="*/ 283 h 404"/>
                    <a:gd name="T44" fmla="*/ 215 w 296"/>
                    <a:gd name="T45" fmla="*/ 289 h 404"/>
                    <a:gd name="T46" fmla="*/ 168 w 296"/>
                    <a:gd name="T47" fmla="*/ 317 h 404"/>
                    <a:gd name="T48" fmla="*/ 168 w 296"/>
                    <a:gd name="T49" fmla="*/ 352 h 404"/>
                    <a:gd name="T50" fmla="*/ 153 w 296"/>
                    <a:gd name="T51" fmla="*/ 366 h 404"/>
                    <a:gd name="T52" fmla="*/ 144 w 296"/>
                    <a:gd name="T53" fmla="*/ 383 h 404"/>
                    <a:gd name="T54" fmla="*/ 133 w 296"/>
                    <a:gd name="T55" fmla="*/ 383 h 404"/>
                    <a:gd name="T56" fmla="*/ 110 w 296"/>
                    <a:gd name="T57" fmla="*/ 394 h 404"/>
                    <a:gd name="T58" fmla="*/ 94 w 296"/>
                    <a:gd name="T59" fmla="*/ 381 h 404"/>
                    <a:gd name="T60" fmla="*/ 81 w 296"/>
                    <a:gd name="T61" fmla="*/ 386 h 404"/>
                    <a:gd name="T62" fmla="*/ 75 w 296"/>
                    <a:gd name="T63" fmla="*/ 404 h 404"/>
                    <a:gd name="T64" fmla="*/ 37 w 296"/>
                    <a:gd name="T65" fmla="*/ 404 h 404"/>
                    <a:gd name="T66" fmla="*/ 18 w 296"/>
                    <a:gd name="T67" fmla="*/ 399 h 404"/>
                    <a:gd name="T68" fmla="*/ 21 w 296"/>
                    <a:gd name="T69" fmla="*/ 396 h 404"/>
                    <a:gd name="T70" fmla="*/ 37 w 296"/>
                    <a:gd name="T71" fmla="*/ 376 h 404"/>
                    <a:gd name="T72" fmla="*/ 0 w 296"/>
                    <a:gd name="T73" fmla="*/ 325 h 404"/>
                    <a:gd name="T74" fmla="*/ 35 w 296"/>
                    <a:gd name="T75" fmla="*/ 287 h 404"/>
                    <a:gd name="T76" fmla="*/ 26 w 296"/>
                    <a:gd name="T77" fmla="*/ 269 h 404"/>
                    <a:gd name="T78" fmla="*/ 32 w 296"/>
                    <a:gd name="T79" fmla="*/ 190 h 404"/>
                    <a:gd name="T80" fmla="*/ 32 w 296"/>
                    <a:gd name="T81" fmla="*/ 173 h 404"/>
                    <a:gd name="T82" fmla="*/ 32 w 296"/>
                    <a:gd name="T83" fmla="*/ 141 h 404"/>
                    <a:gd name="T84" fmla="*/ 30 w 296"/>
                    <a:gd name="T85" fmla="*/ 116 h 404"/>
                    <a:gd name="T86" fmla="*/ 28 w 296"/>
                    <a:gd name="T87" fmla="*/ 91 h 404"/>
                    <a:gd name="T88" fmla="*/ 37 w 296"/>
                    <a:gd name="T89" fmla="*/ 69 h 404"/>
                    <a:gd name="T90" fmla="*/ 30 w 296"/>
                    <a:gd name="T91" fmla="*/ 62 h 404"/>
                    <a:gd name="T92" fmla="*/ 27 w 296"/>
                    <a:gd name="T93" fmla="*/ 51 h 404"/>
                    <a:gd name="T94" fmla="*/ 26 w 296"/>
                    <a:gd name="T95" fmla="*/ 37 h 404"/>
                    <a:gd name="T96" fmla="*/ 32 w 296"/>
                    <a:gd name="T97" fmla="*/ 25 h 404"/>
                    <a:gd name="T98" fmla="*/ 30 w 296"/>
                    <a:gd name="T99" fmla="*/ 11 h 404"/>
                    <a:gd name="T100" fmla="*/ 39 w 296"/>
                    <a:gd name="T101" fmla="*/ 3 h 404"/>
                    <a:gd name="T102" fmla="*/ 42 w 296"/>
                    <a:gd name="T10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04">
                      <a:moveTo>
                        <a:pt x="42" y="0"/>
                      </a:moveTo>
                      <a:lnTo>
                        <a:pt x="61" y="18"/>
                      </a:lnTo>
                      <a:lnTo>
                        <a:pt x="81" y="2"/>
                      </a:lnTo>
                      <a:lnTo>
                        <a:pt x="153" y="10"/>
                      </a:lnTo>
                      <a:lnTo>
                        <a:pt x="165" y="2"/>
                      </a:lnTo>
                      <a:lnTo>
                        <a:pt x="191" y="15"/>
                      </a:lnTo>
                      <a:lnTo>
                        <a:pt x="233" y="69"/>
                      </a:lnTo>
                      <a:lnTo>
                        <a:pt x="275" y="82"/>
                      </a:lnTo>
                      <a:lnTo>
                        <a:pt x="278" y="97"/>
                      </a:lnTo>
                      <a:lnTo>
                        <a:pt x="268" y="112"/>
                      </a:lnTo>
                      <a:lnTo>
                        <a:pt x="263" y="134"/>
                      </a:lnTo>
                      <a:lnTo>
                        <a:pt x="283" y="150"/>
                      </a:lnTo>
                      <a:lnTo>
                        <a:pt x="275" y="158"/>
                      </a:lnTo>
                      <a:lnTo>
                        <a:pt x="264" y="174"/>
                      </a:lnTo>
                      <a:lnTo>
                        <a:pt x="274" y="184"/>
                      </a:lnTo>
                      <a:lnTo>
                        <a:pt x="287" y="180"/>
                      </a:lnTo>
                      <a:lnTo>
                        <a:pt x="293" y="181"/>
                      </a:lnTo>
                      <a:lnTo>
                        <a:pt x="296" y="190"/>
                      </a:lnTo>
                      <a:lnTo>
                        <a:pt x="283" y="210"/>
                      </a:lnTo>
                      <a:lnTo>
                        <a:pt x="285" y="228"/>
                      </a:lnTo>
                      <a:lnTo>
                        <a:pt x="253" y="248"/>
                      </a:lnTo>
                      <a:lnTo>
                        <a:pt x="264" y="283"/>
                      </a:lnTo>
                      <a:lnTo>
                        <a:pt x="215" y="289"/>
                      </a:lnTo>
                      <a:lnTo>
                        <a:pt x="168" y="317"/>
                      </a:lnTo>
                      <a:lnTo>
                        <a:pt x="168" y="352"/>
                      </a:lnTo>
                      <a:lnTo>
                        <a:pt x="153" y="366"/>
                      </a:lnTo>
                      <a:lnTo>
                        <a:pt x="144" y="383"/>
                      </a:lnTo>
                      <a:lnTo>
                        <a:pt x="133" y="383"/>
                      </a:lnTo>
                      <a:lnTo>
                        <a:pt x="110" y="394"/>
                      </a:lnTo>
                      <a:lnTo>
                        <a:pt x="94" y="381"/>
                      </a:lnTo>
                      <a:lnTo>
                        <a:pt x="81" y="386"/>
                      </a:lnTo>
                      <a:lnTo>
                        <a:pt x="75" y="404"/>
                      </a:lnTo>
                      <a:lnTo>
                        <a:pt x="37" y="404"/>
                      </a:lnTo>
                      <a:lnTo>
                        <a:pt x="18" y="399"/>
                      </a:lnTo>
                      <a:lnTo>
                        <a:pt x="21" y="396"/>
                      </a:lnTo>
                      <a:lnTo>
                        <a:pt x="37" y="376"/>
                      </a:lnTo>
                      <a:lnTo>
                        <a:pt x="0" y="325"/>
                      </a:lnTo>
                      <a:lnTo>
                        <a:pt x="35" y="287"/>
                      </a:lnTo>
                      <a:lnTo>
                        <a:pt x="26" y="269"/>
                      </a:lnTo>
                      <a:lnTo>
                        <a:pt x="32" y="190"/>
                      </a:lnTo>
                      <a:lnTo>
                        <a:pt x="32" y="173"/>
                      </a:lnTo>
                      <a:lnTo>
                        <a:pt x="32" y="141"/>
                      </a:lnTo>
                      <a:lnTo>
                        <a:pt x="30" y="116"/>
                      </a:lnTo>
                      <a:lnTo>
                        <a:pt x="28" y="91"/>
                      </a:lnTo>
                      <a:lnTo>
                        <a:pt x="37" y="69"/>
                      </a:lnTo>
                      <a:lnTo>
                        <a:pt x="30" y="62"/>
                      </a:lnTo>
                      <a:lnTo>
                        <a:pt x="27" y="51"/>
                      </a:lnTo>
                      <a:lnTo>
                        <a:pt x="26" y="37"/>
                      </a:lnTo>
                      <a:lnTo>
                        <a:pt x="32" y="25"/>
                      </a:lnTo>
                      <a:lnTo>
                        <a:pt x="30" y="11"/>
                      </a:lnTo>
                      <a:lnTo>
                        <a:pt x="39" y="3"/>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3" name="Groupe 72">
                <a:extLst>
                  <a:ext uri="{FF2B5EF4-FFF2-40B4-BE49-F238E27FC236}">
                    <a16:creationId xmlns:a16="http://schemas.microsoft.com/office/drawing/2014/main" id="{49CA29C6-4D24-4838-96D0-F04CABAD5ECB}"/>
                  </a:ext>
                </a:extLst>
              </p:cNvPr>
              <p:cNvGrpSpPr/>
              <p:nvPr/>
            </p:nvGrpSpPr>
            <p:grpSpPr>
              <a:xfrm>
                <a:off x="7179944" y="1077745"/>
                <a:ext cx="507696" cy="285675"/>
                <a:chOff x="5018088" y="503238"/>
                <a:chExt cx="1114426" cy="676275"/>
              </a:xfrm>
              <a:solidFill>
                <a:srgbClr val="55555F">
                  <a:lumMod val="20000"/>
                  <a:lumOff val="80000"/>
                </a:srgbClr>
              </a:solidFill>
            </p:grpSpPr>
            <p:sp>
              <p:nvSpPr>
                <p:cNvPr id="133" name="Freeform 94">
                  <a:extLst>
                    <a:ext uri="{FF2B5EF4-FFF2-40B4-BE49-F238E27FC236}">
                      <a16:creationId xmlns:a16="http://schemas.microsoft.com/office/drawing/2014/main" id="{FFE95034-CE31-4664-84A6-331EA6158369}"/>
                    </a:ext>
                  </a:extLst>
                </p:cNvPr>
                <p:cNvSpPr>
                  <a:spLocks/>
                </p:cNvSpPr>
                <p:nvPr/>
              </p:nvSpPr>
              <p:spPr bwMode="auto">
                <a:xfrm>
                  <a:off x="5018088" y="554038"/>
                  <a:ext cx="668338" cy="625475"/>
                </a:xfrm>
                <a:custGeom>
                  <a:avLst/>
                  <a:gdLst>
                    <a:gd name="T0" fmla="*/ 133 w 421"/>
                    <a:gd name="T1" fmla="*/ 0 h 394"/>
                    <a:gd name="T2" fmla="*/ 167 w 421"/>
                    <a:gd name="T3" fmla="*/ 79 h 394"/>
                    <a:gd name="T4" fmla="*/ 179 w 421"/>
                    <a:gd name="T5" fmla="*/ 83 h 394"/>
                    <a:gd name="T6" fmla="*/ 206 w 421"/>
                    <a:gd name="T7" fmla="*/ 83 h 394"/>
                    <a:gd name="T8" fmla="*/ 213 w 421"/>
                    <a:gd name="T9" fmla="*/ 98 h 394"/>
                    <a:gd name="T10" fmla="*/ 202 w 421"/>
                    <a:gd name="T11" fmla="*/ 109 h 394"/>
                    <a:gd name="T12" fmla="*/ 252 w 421"/>
                    <a:gd name="T13" fmla="*/ 148 h 394"/>
                    <a:gd name="T14" fmla="*/ 312 w 421"/>
                    <a:gd name="T15" fmla="*/ 144 h 394"/>
                    <a:gd name="T16" fmla="*/ 321 w 421"/>
                    <a:gd name="T17" fmla="*/ 160 h 394"/>
                    <a:gd name="T18" fmla="*/ 327 w 421"/>
                    <a:gd name="T19" fmla="*/ 175 h 394"/>
                    <a:gd name="T20" fmla="*/ 332 w 421"/>
                    <a:gd name="T21" fmla="*/ 178 h 394"/>
                    <a:gd name="T22" fmla="*/ 342 w 421"/>
                    <a:gd name="T23" fmla="*/ 176 h 394"/>
                    <a:gd name="T24" fmla="*/ 355 w 421"/>
                    <a:gd name="T25" fmla="*/ 188 h 394"/>
                    <a:gd name="T26" fmla="*/ 376 w 421"/>
                    <a:gd name="T27" fmla="*/ 190 h 394"/>
                    <a:gd name="T28" fmla="*/ 388 w 421"/>
                    <a:gd name="T29" fmla="*/ 222 h 394"/>
                    <a:gd name="T30" fmla="*/ 371 w 421"/>
                    <a:gd name="T31" fmla="*/ 240 h 394"/>
                    <a:gd name="T32" fmla="*/ 395 w 421"/>
                    <a:gd name="T33" fmla="*/ 266 h 394"/>
                    <a:gd name="T34" fmla="*/ 398 w 421"/>
                    <a:gd name="T35" fmla="*/ 275 h 394"/>
                    <a:gd name="T36" fmla="*/ 421 w 421"/>
                    <a:gd name="T37" fmla="*/ 287 h 394"/>
                    <a:gd name="T38" fmla="*/ 418 w 421"/>
                    <a:gd name="T39" fmla="*/ 320 h 394"/>
                    <a:gd name="T40" fmla="*/ 381 w 421"/>
                    <a:gd name="T41" fmla="*/ 335 h 394"/>
                    <a:gd name="T42" fmla="*/ 381 w 421"/>
                    <a:gd name="T43" fmla="*/ 348 h 394"/>
                    <a:gd name="T44" fmla="*/ 415 w 421"/>
                    <a:gd name="T45" fmla="*/ 349 h 394"/>
                    <a:gd name="T46" fmla="*/ 419 w 421"/>
                    <a:gd name="T47" fmla="*/ 360 h 394"/>
                    <a:gd name="T48" fmla="*/ 416 w 421"/>
                    <a:gd name="T49" fmla="*/ 370 h 394"/>
                    <a:gd name="T50" fmla="*/ 366 w 421"/>
                    <a:gd name="T51" fmla="*/ 373 h 394"/>
                    <a:gd name="T52" fmla="*/ 344 w 421"/>
                    <a:gd name="T53" fmla="*/ 394 h 394"/>
                    <a:gd name="T54" fmla="*/ 336 w 421"/>
                    <a:gd name="T55" fmla="*/ 364 h 394"/>
                    <a:gd name="T56" fmla="*/ 320 w 421"/>
                    <a:gd name="T57" fmla="*/ 355 h 394"/>
                    <a:gd name="T58" fmla="*/ 251 w 421"/>
                    <a:gd name="T59" fmla="*/ 340 h 394"/>
                    <a:gd name="T60" fmla="*/ 233 w 421"/>
                    <a:gd name="T61" fmla="*/ 351 h 394"/>
                    <a:gd name="T62" fmla="*/ 226 w 421"/>
                    <a:gd name="T63" fmla="*/ 346 h 394"/>
                    <a:gd name="T64" fmla="*/ 225 w 421"/>
                    <a:gd name="T65" fmla="*/ 339 h 394"/>
                    <a:gd name="T66" fmla="*/ 245 w 421"/>
                    <a:gd name="T67" fmla="*/ 319 h 394"/>
                    <a:gd name="T68" fmla="*/ 232 w 421"/>
                    <a:gd name="T69" fmla="*/ 305 h 394"/>
                    <a:gd name="T70" fmla="*/ 189 w 421"/>
                    <a:gd name="T71" fmla="*/ 307 h 394"/>
                    <a:gd name="T72" fmla="*/ 151 w 421"/>
                    <a:gd name="T73" fmla="*/ 325 h 394"/>
                    <a:gd name="T74" fmla="*/ 141 w 421"/>
                    <a:gd name="T75" fmla="*/ 319 h 394"/>
                    <a:gd name="T76" fmla="*/ 137 w 421"/>
                    <a:gd name="T77" fmla="*/ 290 h 394"/>
                    <a:gd name="T78" fmla="*/ 67 w 421"/>
                    <a:gd name="T79" fmla="*/ 264 h 394"/>
                    <a:gd name="T80" fmla="*/ 16 w 421"/>
                    <a:gd name="T81" fmla="*/ 266 h 394"/>
                    <a:gd name="T82" fmla="*/ 6 w 421"/>
                    <a:gd name="T83" fmla="*/ 243 h 394"/>
                    <a:gd name="T84" fmla="*/ 15 w 421"/>
                    <a:gd name="T85" fmla="*/ 195 h 394"/>
                    <a:gd name="T86" fmla="*/ 5 w 421"/>
                    <a:gd name="T87" fmla="*/ 180 h 394"/>
                    <a:gd name="T88" fmla="*/ 8 w 421"/>
                    <a:gd name="T89" fmla="*/ 103 h 394"/>
                    <a:gd name="T90" fmla="*/ 0 w 421"/>
                    <a:gd name="T91" fmla="*/ 72 h 394"/>
                    <a:gd name="T92" fmla="*/ 57 w 421"/>
                    <a:gd name="T93" fmla="*/ 25 h 394"/>
                    <a:gd name="T94" fmla="*/ 133 w 421"/>
                    <a:gd name="T9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 h="394">
                      <a:moveTo>
                        <a:pt x="133" y="0"/>
                      </a:moveTo>
                      <a:lnTo>
                        <a:pt x="167" y="79"/>
                      </a:lnTo>
                      <a:lnTo>
                        <a:pt x="179" y="83"/>
                      </a:lnTo>
                      <a:lnTo>
                        <a:pt x="206" y="83"/>
                      </a:lnTo>
                      <a:lnTo>
                        <a:pt x="213" y="98"/>
                      </a:lnTo>
                      <a:lnTo>
                        <a:pt x="202" y="109"/>
                      </a:lnTo>
                      <a:lnTo>
                        <a:pt x="252" y="148"/>
                      </a:lnTo>
                      <a:lnTo>
                        <a:pt x="312" y="144"/>
                      </a:lnTo>
                      <a:lnTo>
                        <a:pt x="321" y="160"/>
                      </a:lnTo>
                      <a:lnTo>
                        <a:pt x="327" y="175"/>
                      </a:lnTo>
                      <a:lnTo>
                        <a:pt x="332" y="178"/>
                      </a:lnTo>
                      <a:lnTo>
                        <a:pt x="342" y="176"/>
                      </a:lnTo>
                      <a:lnTo>
                        <a:pt x="355" y="188"/>
                      </a:lnTo>
                      <a:lnTo>
                        <a:pt x="376" y="190"/>
                      </a:lnTo>
                      <a:lnTo>
                        <a:pt x="388" y="222"/>
                      </a:lnTo>
                      <a:lnTo>
                        <a:pt x="371" y="240"/>
                      </a:lnTo>
                      <a:lnTo>
                        <a:pt x="395" y="266"/>
                      </a:lnTo>
                      <a:lnTo>
                        <a:pt x="398" y="275"/>
                      </a:lnTo>
                      <a:lnTo>
                        <a:pt x="421" y="287"/>
                      </a:lnTo>
                      <a:lnTo>
                        <a:pt x="418" y="320"/>
                      </a:lnTo>
                      <a:lnTo>
                        <a:pt x="381" y="335"/>
                      </a:lnTo>
                      <a:lnTo>
                        <a:pt x="381" y="348"/>
                      </a:lnTo>
                      <a:lnTo>
                        <a:pt x="415" y="349"/>
                      </a:lnTo>
                      <a:lnTo>
                        <a:pt x="419" y="360"/>
                      </a:lnTo>
                      <a:lnTo>
                        <a:pt x="416" y="370"/>
                      </a:lnTo>
                      <a:lnTo>
                        <a:pt x="366" y="373"/>
                      </a:lnTo>
                      <a:lnTo>
                        <a:pt x="344" y="394"/>
                      </a:lnTo>
                      <a:lnTo>
                        <a:pt x="336" y="364"/>
                      </a:lnTo>
                      <a:lnTo>
                        <a:pt x="320" y="355"/>
                      </a:lnTo>
                      <a:lnTo>
                        <a:pt x="251" y="340"/>
                      </a:lnTo>
                      <a:lnTo>
                        <a:pt x="233" y="351"/>
                      </a:lnTo>
                      <a:lnTo>
                        <a:pt x="226" y="346"/>
                      </a:lnTo>
                      <a:lnTo>
                        <a:pt x="225" y="339"/>
                      </a:lnTo>
                      <a:lnTo>
                        <a:pt x="245" y="319"/>
                      </a:lnTo>
                      <a:lnTo>
                        <a:pt x="232" y="305"/>
                      </a:lnTo>
                      <a:lnTo>
                        <a:pt x="189" y="307"/>
                      </a:lnTo>
                      <a:lnTo>
                        <a:pt x="151" y="325"/>
                      </a:lnTo>
                      <a:lnTo>
                        <a:pt x="141" y="319"/>
                      </a:lnTo>
                      <a:lnTo>
                        <a:pt x="137" y="290"/>
                      </a:lnTo>
                      <a:lnTo>
                        <a:pt x="67" y="264"/>
                      </a:lnTo>
                      <a:lnTo>
                        <a:pt x="16" y="266"/>
                      </a:lnTo>
                      <a:lnTo>
                        <a:pt x="6" y="243"/>
                      </a:lnTo>
                      <a:lnTo>
                        <a:pt x="15" y="195"/>
                      </a:lnTo>
                      <a:lnTo>
                        <a:pt x="5" y="180"/>
                      </a:lnTo>
                      <a:lnTo>
                        <a:pt x="8" y="103"/>
                      </a:lnTo>
                      <a:lnTo>
                        <a:pt x="0" y="72"/>
                      </a:lnTo>
                      <a:lnTo>
                        <a:pt x="57" y="25"/>
                      </a:lnTo>
                      <a:lnTo>
                        <a:pt x="1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4" name="Freeform 95">
                  <a:extLst>
                    <a:ext uri="{FF2B5EF4-FFF2-40B4-BE49-F238E27FC236}">
                      <a16:creationId xmlns:a16="http://schemas.microsoft.com/office/drawing/2014/main" id="{0746D80B-F966-46A1-AE6D-F237B3352543}"/>
                    </a:ext>
                  </a:extLst>
                </p:cNvPr>
                <p:cNvSpPr>
                  <a:spLocks/>
                </p:cNvSpPr>
                <p:nvPr/>
              </p:nvSpPr>
              <p:spPr bwMode="auto">
                <a:xfrm>
                  <a:off x="5229226" y="503238"/>
                  <a:ext cx="903288" cy="658813"/>
                </a:xfrm>
                <a:custGeom>
                  <a:avLst/>
                  <a:gdLst>
                    <a:gd name="T0" fmla="*/ 119 w 569"/>
                    <a:gd name="T1" fmla="*/ 17 h 415"/>
                    <a:gd name="T2" fmla="*/ 134 w 569"/>
                    <a:gd name="T3" fmla="*/ 87 h 415"/>
                    <a:gd name="T4" fmla="*/ 179 w 569"/>
                    <a:gd name="T5" fmla="*/ 126 h 415"/>
                    <a:gd name="T6" fmla="*/ 208 w 569"/>
                    <a:gd name="T7" fmla="*/ 130 h 415"/>
                    <a:gd name="T8" fmla="*/ 266 w 569"/>
                    <a:gd name="T9" fmla="*/ 104 h 415"/>
                    <a:gd name="T10" fmla="*/ 312 w 569"/>
                    <a:gd name="T11" fmla="*/ 195 h 415"/>
                    <a:gd name="T12" fmla="*/ 366 w 569"/>
                    <a:gd name="T13" fmla="*/ 207 h 415"/>
                    <a:gd name="T14" fmla="*/ 414 w 569"/>
                    <a:gd name="T15" fmla="*/ 263 h 415"/>
                    <a:gd name="T16" fmla="*/ 481 w 569"/>
                    <a:gd name="T17" fmla="*/ 263 h 415"/>
                    <a:gd name="T18" fmla="*/ 508 w 569"/>
                    <a:gd name="T19" fmla="*/ 255 h 415"/>
                    <a:gd name="T20" fmla="*/ 542 w 569"/>
                    <a:gd name="T21" fmla="*/ 292 h 415"/>
                    <a:gd name="T22" fmla="*/ 555 w 569"/>
                    <a:gd name="T23" fmla="*/ 291 h 415"/>
                    <a:gd name="T24" fmla="*/ 568 w 569"/>
                    <a:gd name="T25" fmla="*/ 363 h 415"/>
                    <a:gd name="T26" fmla="*/ 548 w 569"/>
                    <a:gd name="T27" fmla="*/ 398 h 415"/>
                    <a:gd name="T28" fmla="*/ 517 w 569"/>
                    <a:gd name="T29" fmla="*/ 412 h 415"/>
                    <a:gd name="T30" fmla="*/ 523 w 569"/>
                    <a:gd name="T31" fmla="*/ 400 h 415"/>
                    <a:gd name="T32" fmla="*/ 480 w 569"/>
                    <a:gd name="T33" fmla="*/ 415 h 415"/>
                    <a:gd name="T34" fmla="*/ 412 w 569"/>
                    <a:gd name="T35" fmla="*/ 398 h 415"/>
                    <a:gd name="T36" fmla="*/ 389 w 569"/>
                    <a:gd name="T37" fmla="*/ 398 h 415"/>
                    <a:gd name="T38" fmla="*/ 295 w 569"/>
                    <a:gd name="T39" fmla="*/ 415 h 415"/>
                    <a:gd name="T40" fmla="*/ 286 w 569"/>
                    <a:gd name="T41" fmla="*/ 392 h 415"/>
                    <a:gd name="T42" fmla="*/ 248 w 569"/>
                    <a:gd name="T43" fmla="*/ 380 h 415"/>
                    <a:gd name="T44" fmla="*/ 285 w 569"/>
                    <a:gd name="T45" fmla="*/ 352 h 415"/>
                    <a:gd name="T46" fmla="*/ 265 w 569"/>
                    <a:gd name="T47" fmla="*/ 307 h 415"/>
                    <a:gd name="T48" fmla="*/ 238 w 569"/>
                    <a:gd name="T49" fmla="*/ 272 h 415"/>
                    <a:gd name="T50" fmla="*/ 243 w 569"/>
                    <a:gd name="T51" fmla="*/ 222 h 415"/>
                    <a:gd name="T52" fmla="*/ 209 w 569"/>
                    <a:gd name="T53" fmla="*/ 208 h 415"/>
                    <a:gd name="T54" fmla="*/ 194 w 569"/>
                    <a:gd name="T55" fmla="*/ 207 h 415"/>
                    <a:gd name="T56" fmla="*/ 179 w 569"/>
                    <a:gd name="T57" fmla="*/ 176 h 415"/>
                    <a:gd name="T58" fmla="*/ 69 w 569"/>
                    <a:gd name="T59" fmla="*/ 141 h 415"/>
                    <a:gd name="T60" fmla="*/ 73 w 569"/>
                    <a:gd name="T61" fmla="*/ 115 h 415"/>
                    <a:gd name="T62" fmla="*/ 34 w 569"/>
                    <a:gd name="T63" fmla="*/ 111 h 415"/>
                    <a:gd name="T64" fmla="*/ 78 w 569"/>
                    <a:gd name="T65" fmla="*/ 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415">
                      <a:moveTo>
                        <a:pt x="103" y="0"/>
                      </a:moveTo>
                      <a:lnTo>
                        <a:pt x="119" y="17"/>
                      </a:lnTo>
                      <a:lnTo>
                        <a:pt x="132" y="54"/>
                      </a:lnTo>
                      <a:lnTo>
                        <a:pt x="134" y="87"/>
                      </a:lnTo>
                      <a:lnTo>
                        <a:pt x="167" y="108"/>
                      </a:lnTo>
                      <a:lnTo>
                        <a:pt x="179" y="126"/>
                      </a:lnTo>
                      <a:lnTo>
                        <a:pt x="196" y="134"/>
                      </a:lnTo>
                      <a:lnTo>
                        <a:pt x="208" y="130"/>
                      </a:lnTo>
                      <a:lnTo>
                        <a:pt x="246" y="101"/>
                      </a:lnTo>
                      <a:lnTo>
                        <a:pt x="266" y="104"/>
                      </a:lnTo>
                      <a:lnTo>
                        <a:pt x="305" y="154"/>
                      </a:lnTo>
                      <a:lnTo>
                        <a:pt x="312" y="195"/>
                      </a:lnTo>
                      <a:lnTo>
                        <a:pt x="341" y="215"/>
                      </a:lnTo>
                      <a:lnTo>
                        <a:pt x="366" y="207"/>
                      </a:lnTo>
                      <a:lnTo>
                        <a:pt x="415" y="238"/>
                      </a:lnTo>
                      <a:lnTo>
                        <a:pt x="414" y="263"/>
                      </a:lnTo>
                      <a:lnTo>
                        <a:pt x="417" y="269"/>
                      </a:lnTo>
                      <a:lnTo>
                        <a:pt x="481" y="263"/>
                      </a:lnTo>
                      <a:lnTo>
                        <a:pt x="494" y="254"/>
                      </a:lnTo>
                      <a:lnTo>
                        <a:pt x="508" y="255"/>
                      </a:lnTo>
                      <a:lnTo>
                        <a:pt x="517" y="283"/>
                      </a:lnTo>
                      <a:lnTo>
                        <a:pt x="542" y="292"/>
                      </a:lnTo>
                      <a:lnTo>
                        <a:pt x="548" y="287"/>
                      </a:lnTo>
                      <a:lnTo>
                        <a:pt x="555" y="291"/>
                      </a:lnTo>
                      <a:lnTo>
                        <a:pt x="543" y="348"/>
                      </a:lnTo>
                      <a:lnTo>
                        <a:pt x="568" y="363"/>
                      </a:lnTo>
                      <a:lnTo>
                        <a:pt x="569" y="368"/>
                      </a:lnTo>
                      <a:lnTo>
                        <a:pt x="548" y="398"/>
                      </a:lnTo>
                      <a:lnTo>
                        <a:pt x="549" y="406"/>
                      </a:lnTo>
                      <a:lnTo>
                        <a:pt x="517" y="412"/>
                      </a:lnTo>
                      <a:lnTo>
                        <a:pt x="515" y="407"/>
                      </a:lnTo>
                      <a:lnTo>
                        <a:pt x="523" y="400"/>
                      </a:lnTo>
                      <a:lnTo>
                        <a:pt x="512" y="388"/>
                      </a:lnTo>
                      <a:lnTo>
                        <a:pt x="480" y="415"/>
                      </a:lnTo>
                      <a:lnTo>
                        <a:pt x="436" y="385"/>
                      </a:lnTo>
                      <a:lnTo>
                        <a:pt x="412" y="398"/>
                      </a:lnTo>
                      <a:lnTo>
                        <a:pt x="399" y="391"/>
                      </a:lnTo>
                      <a:lnTo>
                        <a:pt x="389" y="398"/>
                      </a:lnTo>
                      <a:lnTo>
                        <a:pt x="387" y="412"/>
                      </a:lnTo>
                      <a:lnTo>
                        <a:pt x="295" y="415"/>
                      </a:lnTo>
                      <a:lnTo>
                        <a:pt x="283" y="402"/>
                      </a:lnTo>
                      <a:lnTo>
                        <a:pt x="286" y="392"/>
                      </a:lnTo>
                      <a:lnTo>
                        <a:pt x="282" y="381"/>
                      </a:lnTo>
                      <a:lnTo>
                        <a:pt x="248" y="380"/>
                      </a:lnTo>
                      <a:lnTo>
                        <a:pt x="248" y="367"/>
                      </a:lnTo>
                      <a:lnTo>
                        <a:pt x="285" y="352"/>
                      </a:lnTo>
                      <a:lnTo>
                        <a:pt x="288" y="319"/>
                      </a:lnTo>
                      <a:lnTo>
                        <a:pt x="265" y="307"/>
                      </a:lnTo>
                      <a:lnTo>
                        <a:pt x="262" y="298"/>
                      </a:lnTo>
                      <a:lnTo>
                        <a:pt x="238" y="272"/>
                      </a:lnTo>
                      <a:lnTo>
                        <a:pt x="255" y="254"/>
                      </a:lnTo>
                      <a:lnTo>
                        <a:pt x="243" y="222"/>
                      </a:lnTo>
                      <a:lnTo>
                        <a:pt x="222" y="220"/>
                      </a:lnTo>
                      <a:lnTo>
                        <a:pt x="209" y="208"/>
                      </a:lnTo>
                      <a:lnTo>
                        <a:pt x="199" y="210"/>
                      </a:lnTo>
                      <a:lnTo>
                        <a:pt x="194" y="207"/>
                      </a:lnTo>
                      <a:lnTo>
                        <a:pt x="188" y="192"/>
                      </a:lnTo>
                      <a:lnTo>
                        <a:pt x="179" y="176"/>
                      </a:lnTo>
                      <a:lnTo>
                        <a:pt x="119" y="180"/>
                      </a:lnTo>
                      <a:lnTo>
                        <a:pt x="69" y="141"/>
                      </a:lnTo>
                      <a:lnTo>
                        <a:pt x="80" y="130"/>
                      </a:lnTo>
                      <a:lnTo>
                        <a:pt x="73" y="115"/>
                      </a:lnTo>
                      <a:lnTo>
                        <a:pt x="46" y="115"/>
                      </a:lnTo>
                      <a:lnTo>
                        <a:pt x="34" y="111"/>
                      </a:lnTo>
                      <a:lnTo>
                        <a:pt x="0" y="32"/>
                      </a:lnTo>
                      <a:lnTo>
                        <a:pt x="78" y="12"/>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4" name="Groupe 73">
                <a:extLst>
                  <a:ext uri="{FF2B5EF4-FFF2-40B4-BE49-F238E27FC236}">
                    <a16:creationId xmlns:a16="http://schemas.microsoft.com/office/drawing/2014/main" id="{0127F990-6A73-4B12-85BA-1D3DEB51336F}"/>
                  </a:ext>
                </a:extLst>
              </p:cNvPr>
              <p:cNvGrpSpPr/>
              <p:nvPr/>
            </p:nvGrpSpPr>
            <p:grpSpPr>
              <a:xfrm>
                <a:off x="7151739" y="1276242"/>
                <a:ext cx="913418" cy="1120568"/>
                <a:chOff x="4956176" y="973138"/>
                <a:chExt cx="2005013" cy="2652713"/>
              </a:xfrm>
              <a:solidFill>
                <a:srgbClr val="55555F">
                  <a:lumMod val="20000"/>
                  <a:lumOff val="80000"/>
                </a:srgbClr>
              </a:solidFill>
            </p:grpSpPr>
            <p:sp>
              <p:nvSpPr>
                <p:cNvPr id="122" name="Freeform 60">
                  <a:extLst>
                    <a:ext uri="{FF2B5EF4-FFF2-40B4-BE49-F238E27FC236}">
                      <a16:creationId xmlns:a16="http://schemas.microsoft.com/office/drawing/2014/main" id="{62AD3185-9943-4A7A-9B04-6F621A3E9C0F}"/>
                    </a:ext>
                  </a:extLst>
                </p:cNvPr>
                <p:cNvSpPr>
                  <a:spLocks/>
                </p:cNvSpPr>
                <p:nvPr/>
              </p:nvSpPr>
              <p:spPr bwMode="auto">
                <a:xfrm>
                  <a:off x="5643563" y="2208213"/>
                  <a:ext cx="652463" cy="677863"/>
                </a:xfrm>
                <a:custGeom>
                  <a:avLst/>
                  <a:gdLst>
                    <a:gd name="T0" fmla="*/ 135 w 411"/>
                    <a:gd name="T1" fmla="*/ 0 h 427"/>
                    <a:gd name="T2" fmla="*/ 169 w 411"/>
                    <a:gd name="T3" fmla="*/ 7 h 427"/>
                    <a:gd name="T4" fmla="*/ 204 w 411"/>
                    <a:gd name="T5" fmla="*/ 47 h 427"/>
                    <a:gd name="T6" fmla="*/ 210 w 411"/>
                    <a:gd name="T7" fmla="*/ 83 h 427"/>
                    <a:gd name="T8" fmla="*/ 253 w 411"/>
                    <a:gd name="T9" fmla="*/ 116 h 427"/>
                    <a:gd name="T10" fmla="*/ 293 w 411"/>
                    <a:gd name="T11" fmla="*/ 169 h 427"/>
                    <a:gd name="T12" fmla="*/ 323 w 411"/>
                    <a:gd name="T13" fmla="*/ 178 h 427"/>
                    <a:gd name="T14" fmla="*/ 348 w 411"/>
                    <a:gd name="T15" fmla="*/ 170 h 427"/>
                    <a:gd name="T16" fmla="*/ 365 w 411"/>
                    <a:gd name="T17" fmla="*/ 159 h 427"/>
                    <a:gd name="T18" fmla="*/ 385 w 411"/>
                    <a:gd name="T19" fmla="*/ 167 h 427"/>
                    <a:gd name="T20" fmla="*/ 391 w 411"/>
                    <a:gd name="T21" fmla="*/ 177 h 427"/>
                    <a:gd name="T22" fmla="*/ 383 w 411"/>
                    <a:gd name="T23" fmla="*/ 199 h 427"/>
                    <a:gd name="T24" fmla="*/ 387 w 411"/>
                    <a:gd name="T25" fmla="*/ 205 h 427"/>
                    <a:gd name="T26" fmla="*/ 403 w 411"/>
                    <a:gd name="T27" fmla="*/ 202 h 427"/>
                    <a:gd name="T28" fmla="*/ 411 w 411"/>
                    <a:gd name="T29" fmla="*/ 208 h 427"/>
                    <a:gd name="T30" fmla="*/ 411 w 411"/>
                    <a:gd name="T31" fmla="*/ 237 h 427"/>
                    <a:gd name="T32" fmla="*/ 376 w 411"/>
                    <a:gd name="T33" fmla="*/ 286 h 427"/>
                    <a:gd name="T34" fmla="*/ 387 w 411"/>
                    <a:gd name="T35" fmla="*/ 299 h 427"/>
                    <a:gd name="T36" fmla="*/ 377 w 411"/>
                    <a:gd name="T37" fmla="*/ 321 h 427"/>
                    <a:gd name="T38" fmla="*/ 351 w 411"/>
                    <a:gd name="T39" fmla="*/ 358 h 427"/>
                    <a:gd name="T40" fmla="*/ 356 w 411"/>
                    <a:gd name="T41" fmla="*/ 410 h 427"/>
                    <a:gd name="T42" fmla="*/ 342 w 411"/>
                    <a:gd name="T43" fmla="*/ 410 h 427"/>
                    <a:gd name="T44" fmla="*/ 328 w 411"/>
                    <a:gd name="T45" fmla="*/ 427 h 427"/>
                    <a:gd name="T46" fmla="*/ 317 w 411"/>
                    <a:gd name="T47" fmla="*/ 416 h 427"/>
                    <a:gd name="T48" fmla="*/ 316 w 411"/>
                    <a:gd name="T49" fmla="*/ 401 h 427"/>
                    <a:gd name="T50" fmla="*/ 308 w 411"/>
                    <a:gd name="T51" fmla="*/ 396 h 427"/>
                    <a:gd name="T52" fmla="*/ 296 w 411"/>
                    <a:gd name="T53" fmla="*/ 400 h 427"/>
                    <a:gd name="T54" fmla="*/ 288 w 411"/>
                    <a:gd name="T55" fmla="*/ 388 h 427"/>
                    <a:gd name="T56" fmla="*/ 251 w 411"/>
                    <a:gd name="T57" fmla="*/ 400 h 427"/>
                    <a:gd name="T58" fmla="*/ 192 w 411"/>
                    <a:gd name="T59" fmla="*/ 353 h 427"/>
                    <a:gd name="T60" fmla="*/ 179 w 411"/>
                    <a:gd name="T61" fmla="*/ 352 h 427"/>
                    <a:gd name="T62" fmla="*/ 135 w 411"/>
                    <a:gd name="T63" fmla="*/ 378 h 427"/>
                    <a:gd name="T64" fmla="*/ 45 w 411"/>
                    <a:gd name="T65" fmla="*/ 333 h 427"/>
                    <a:gd name="T66" fmla="*/ 0 w 411"/>
                    <a:gd name="T67" fmla="*/ 273 h 427"/>
                    <a:gd name="T68" fmla="*/ 5 w 411"/>
                    <a:gd name="T69" fmla="*/ 262 h 427"/>
                    <a:gd name="T70" fmla="*/ 31 w 411"/>
                    <a:gd name="T71" fmla="*/ 254 h 427"/>
                    <a:gd name="T72" fmla="*/ 39 w 411"/>
                    <a:gd name="T73" fmla="*/ 257 h 427"/>
                    <a:gd name="T74" fmla="*/ 49 w 411"/>
                    <a:gd name="T75" fmla="*/ 234 h 427"/>
                    <a:gd name="T76" fmla="*/ 39 w 411"/>
                    <a:gd name="T77" fmla="*/ 218 h 427"/>
                    <a:gd name="T78" fmla="*/ 67 w 411"/>
                    <a:gd name="T79" fmla="*/ 175 h 427"/>
                    <a:gd name="T80" fmla="*/ 54 w 411"/>
                    <a:gd name="T81" fmla="*/ 123 h 427"/>
                    <a:gd name="T82" fmla="*/ 39 w 411"/>
                    <a:gd name="T83" fmla="*/ 108 h 427"/>
                    <a:gd name="T84" fmla="*/ 15 w 411"/>
                    <a:gd name="T85" fmla="*/ 100 h 427"/>
                    <a:gd name="T86" fmla="*/ 24 w 411"/>
                    <a:gd name="T87" fmla="*/ 83 h 427"/>
                    <a:gd name="T88" fmla="*/ 39 w 411"/>
                    <a:gd name="T89" fmla="*/ 69 h 427"/>
                    <a:gd name="T90" fmla="*/ 39 w 411"/>
                    <a:gd name="T91" fmla="*/ 34 h 427"/>
                    <a:gd name="T92" fmla="*/ 86 w 411"/>
                    <a:gd name="T93" fmla="*/ 6 h 427"/>
                    <a:gd name="T94" fmla="*/ 135 w 411"/>
                    <a:gd name="T9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427">
                      <a:moveTo>
                        <a:pt x="135" y="0"/>
                      </a:moveTo>
                      <a:lnTo>
                        <a:pt x="169" y="7"/>
                      </a:lnTo>
                      <a:lnTo>
                        <a:pt x="204" y="47"/>
                      </a:lnTo>
                      <a:lnTo>
                        <a:pt x="210" y="83"/>
                      </a:lnTo>
                      <a:lnTo>
                        <a:pt x="253" y="116"/>
                      </a:lnTo>
                      <a:lnTo>
                        <a:pt x="293" y="169"/>
                      </a:lnTo>
                      <a:lnTo>
                        <a:pt x="323" y="178"/>
                      </a:lnTo>
                      <a:lnTo>
                        <a:pt x="348" y="170"/>
                      </a:lnTo>
                      <a:lnTo>
                        <a:pt x="365" y="159"/>
                      </a:lnTo>
                      <a:lnTo>
                        <a:pt x="385" y="167"/>
                      </a:lnTo>
                      <a:lnTo>
                        <a:pt x="391" y="177"/>
                      </a:lnTo>
                      <a:lnTo>
                        <a:pt x="383" y="199"/>
                      </a:lnTo>
                      <a:lnTo>
                        <a:pt x="387" y="205"/>
                      </a:lnTo>
                      <a:lnTo>
                        <a:pt x="403" y="202"/>
                      </a:lnTo>
                      <a:lnTo>
                        <a:pt x="411" y="208"/>
                      </a:lnTo>
                      <a:lnTo>
                        <a:pt x="411" y="237"/>
                      </a:lnTo>
                      <a:lnTo>
                        <a:pt x="376" y="286"/>
                      </a:lnTo>
                      <a:lnTo>
                        <a:pt x="387" y="299"/>
                      </a:lnTo>
                      <a:lnTo>
                        <a:pt x="377" y="321"/>
                      </a:lnTo>
                      <a:lnTo>
                        <a:pt x="351" y="358"/>
                      </a:lnTo>
                      <a:lnTo>
                        <a:pt x="356" y="410"/>
                      </a:lnTo>
                      <a:lnTo>
                        <a:pt x="342" y="410"/>
                      </a:lnTo>
                      <a:lnTo>
                        <a:pt x="328" y="427"/>
                      </a:lnTo>
                      <a:lnTo>
                        <a:pt x="317" y="416"/>
                      </a:lnTo>
                      <a:lnTo>
                        <a:pt x="316" y="401"/>
                      </a:lnTo>
                      <a:lnTo>
                        <a:pt x="308" y="396"/>
                      </a:lnTo>
                      <a:lnTo>
                        <a:pt x="296" y="400"/>
                      </a:lnTo>
                      <a:lnTo>
                        <a:pt x="288" y="388"/>
                      </a:lnTo>
                      <a:lnTo>
                        <a:pt x="251" y="400"/>
                      </a:lnTo>
                      <a:lnTo>
                        <a:pt x="192" y="353"/>
                      </a:lnTo>
                      <a:lnTo>
                        <a:pt x="179" y="352"/>
                      </a:lnTo>
                      <a:lnTo>
                        <a:pt x="135" y="378"/>
                      </a:lnTo>
                      <a:lnTo>
                        <a:pt x="45" y="333"/>
                      </a:lnTo>
                      <a:lnTo>
                        <a:pt x="0" y="273"/>
                      </a:lnTo>
                      <a:lnTo>
                        <a:pt x="5" y="262"/>
                      </a:lnTo>
                      <a:lnTo>
                        <a:pt x="31" y="254"/>
                      </a:lnTo>
                      <a:lnTo>
                        <a:pt x="39" y="257"/>
                      </a:lnTo>
                      <a:lnTo>
                        <a:pt x="49" y="234"/>
                      </a:lnTo>
                      <a:lnTo>
                        <a:pt x="39" y="218"/>
                      </a:lnTo>
                      <a:lnTo>
                        <a:pt x="67" y="175"/>
                      </a:lnTo>
                      <a:lnTo>
                        <a:pt x="54" y="123"/>
                      </a:lnTo>
                      <a:lnTo>
                        <a:pt x="39" y="108"/>
                      </a:lnTo>
                      <a:lnTo>
                        <a:pt x="15" y="100"/>
                      </a:lnTo>
                      <a:lnTo>
                        <a:pt x="24" y="83"/>
                      </a:lnTo>
                      <a:lnTo>
                        <a:pt x="39" y="69"/>
                      </a:lnTo>
                      <a:lnTo>
                        <a:pt x="39" y="34"/>
                      </a:lnTo>
                      <a:lnTo>
                        <a:pt x="86" y="6"/>
                      </a:lnTo>
                      <a:lnTo>
                        <a:pt x="13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3" name="Freeform 61">
                  <a:extLst>
                    <a:ext uri="{FF2B5EF4-FFF2-40B4-BE49-F238E27FC236}">
                      <a16:creationId xmlns:a16="http://schemas.microsoft.com/office/drawing/2014/main" id="{766F45B8-18A8-4441-A620-FFBB4A7FCDEF}"/>
                    </a:ext>
                  </a:extLst>
                </p:cNvPr>
                <p:cNvSpPr>
                  <a:spLocks/>
                </p:cNvSpPr>
                <p:nvPr/>
              </p:nvSpPr>
              <p:spPr bwMode="auto">
                <a:xfrm>
                  <a:off x="6029326" y="2986088"/>
                  <a:ext cx="798513" cy="639763"/>
                </a:xfrm>
                <a:custGeom>
                  <a:avLst/>
                  <a:gdLst>
                    <a:gd name="T0" fmla="*/ 222 w 503"/>
                    <a:gd name="T1" fmla="*/ 40 h 403"/>
                    <a:gd name="T2" fmla="*/ 253 w 503"/>
                    <a:gd name="T3" fmla="*/ 45 h 403"/>
                    <a:gd name="T4" fmla="*/ 283 w 503"/>
                    <a:gd name="T5" fmla="*/ 88 h 403"/>
                    <a:gd name="T6" fmla="*/ 361 w 503"/>
                    <a:gd name="T7" fmla="*/ 59 h 403"/>
                    <a:gd name="T8" fmla="*/ 404 w 503"/>
                    <a:gd name="T9" fmla="*/ 49 h 403"/>
                    <a:gd name="T10" fmla="*/ 441 w 503"/>
                    <a:gd name="T11" fmla="*/ 40 h 403"/>
                    <a:gd name="T12" fmla="*/ 464 w 503"/>
                    <a:gd name="T13" fmla="*/ 64 h 403"/>
                    <a:gd name="T14" fmla="*/ 490 w 503"/>
                    <a:gd name="T15" fmla="*/ 80 h 403"/>
                    <a:gd name="T16" fmla="*/ 496 w 503"/>
                    <a:gd name="T17" fmla="*/ 88 h 403"/>
                    <a:gd name="T18" fmla="*/ 468 w 503"/>
                    <a:gd name="T19" fmla="*/ 114 h 403"/>
                    <a:gd name="T20" fmla="*/ 474 w 503"/>
                    <a:gd name="T21" fmla="*/ 135 h 403"/>
                    <a:gd name="T22" fmla="*/ 494 w 503"/>
                    <a:gd name="T23" fmla="*/ 149 h 403"/>
                    <a:gd name="T24" fmla="*/ 484 w 503"/>
                    <a:gd name="T25" fmla="*/ 204 h 403"/>
                    <a:gd name="T26" fmla="*/ 499 w 503"/>
                    <a:gd name="T27" fmla="*/ 226 h 403"/>
                    <a:gd name="T28" fmla="*/ 479 w 503"/>
                    <a:gd name="T29" fmla="*/ 247 h 403"/>
                    <a:gd name="T30" fmla="*/ 430 w 503"/>
                    <a:gd name="T31" fmla="*/ 227 h 403"/>
                    <a:gd name="T32" fmla="*/ 379 w 503"/>
                    <a:gd name="T33" fmla="*/ 241 h 403"/>
                    <a:gd name="T34" fmla="*/ 320 w 503"/>
                    <a:gd name="T35" fmla="*/ 362 h 403"/>
                    <a:gd name="T36" fmla="*/ 313 w 503"/>
                    <a:gd name="T37" fmla="*/ 342 h 403"/>
                    <a:gd name="T38" fmla="*/ 311 w 503"/>
                    <a:gd name="T39" fmla="*/ 326 h 403"/>
                    <a:gd name="T40" fmla="*/ 285 w 503"/>
                    <a:gd name="T41" fmla="*/ 342 h 403"/>
                    <a:gd name="T42" fmla="*/ 271 w 503"/>
                    <a:gd name="T43" fmla="*/ 330 h 403"/>
                    <a:gd name="T44" fmla="*/ 253 w 503"/>
                    <a:gd name="T45" fmla="*/ 347 h 403"/>
                    <a:gd name="T46" fmla="*/ 222 w 503"/>
                    <a:gd name="T47" fmla="*/ 345 h 403"/>
                    <a:gd name="T48" fmla="*/ 229 w 503"/>
                    <a:gd name="T49" fmla="*/ 371 h 403"/>
                    <a:gd name="T50" fmla="*/ 184 w 503"/>
                    <a:gd name="T51" fmla="*/ 393 h 403"/>
                    <a:gd name="T52" fmla="*/ 118 w 503"/>
                    <a:gd name="T53" fmla="*/ 402 h 403"/>
                    <a:gd name="T54" fmla="*/ 94 w 503"/>
                    <a:gd name="T55" fmla="*/ 382 h 403"/>
                    <a:gd name="T56" fmla="*/ 91 w 503"/>
                    <a:gd name="T57" fmla="*/ 355 h 403"/>
                    <a:gd name="T58" fmla="*/ 97 w 503"/>
                    <a:gd name="T59" fmla="*/ 279 h 403"/>
                    <a:gd name="T60" fmla="*/ 30 w 503"/>
                    <a:gd name="T61" fmla="*/ 221 h 403"/>
                    <a:gd name="T62" fmla="*/ 25 w 503"/>
                    <a:gd name="T63" fmla="*/ 160 h 403"/>
                    <a:gd name="T64" fmla="*/ 93 w 503"/>
                    <a:gd name="T65" fmla="*/ 160 h 403"/>
                    <a:gd name="T66" fmla="*/ 108 w 503"/>
                    <a:gd name="T67" fmla="*/ 123 h 403"/>
                    <a:gd name="T68" fmla="*/ 103 w 503"/>
                    <a:gd name="T69" fmla="*/ 40 h 403"/>
                    <a:gd name="T70" fmla="*/ 125 w 503"/>
                    <a:gd name="T71" fmla="*/ 12 h 403"/>
                    <a:gd name="T72" fmla="*/ 159 w 5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403">
                      <a:moveTo>
                        <a:pt x="159" y="0"/>
                      </a:moveTo>
                      <a:lnTo>
                        <a:pt x="222" y="40"/>
                      </a:lnTo>
                      <a:lnTo>
                        <a:pt x="247" y="41"/>
                      </a:lnTo>
                      <a:lnTo>
                        <a:pt x="253" y="45"/>
                      </a:lnTo>
                      <a:lnTo>
                        <a:pt x="253" y="54"/>
                      </a:lnTo>
                      <a:lnTo>
                        <a:pt x="283" y="88"/>
                      </a:lnTo>
                      <a:lnTo>
                        <a:pt x="342" y="61"/>
                      </a:lnTo>
                      <a:lnTo>
                        <a:pt x="361" y="59"/>
                      </a:lnTo>
                      <a:lnTo>
                        <a:pt x="384" y="45"/>
                      </a:lnTo>
                      <a:lnTo>
                        <a:pt x="404" y="49"/>
                      </a:lnTo>
                      <a:lnTo>
                        <a:pt x="417" y="45"/>
                      </a:lnTo>
                      <a:lnTo>
                        <a:pt x="441" y="40"/>
                      </a:lnTo>
                      <a:lnTo>
                        <a:pt x="445" y="55"/>
                      </a:lnTo>
                      <a:lnTo>
                        <a:pt x="464" y="64"/>
                      </a:lnTo>
                      <a:lnTo>
                        <a:pt x="475" y="70"/>
                      </a:lnTo>
                      <a:lnTo>
                        <a:pt x="490" y="80"/>
                      </a:lnTo>
                      <a:lnTo>
                        <a:pt x="494" y="79"/>
                      </a:lnTo>
                      <a:lnTo>
                        <a:pt x="496" y="88"/>
                      </a:lnTo>
                      <a:lnTo>
                        <a:pt x="468" y="105"/>
                      </a:lnTo>
                      <a:lnTo>
                        <a:pt x="468" y="114"/>
                      </a:lnTo>
                      <a:lnTo>
                        <a:pt x="479" y="125"/>
                      </a:lnTo>
                      <a:lnTo>
                        <a:pt x="474" y="135"/>
                      </a:lnTo>
                      <a:lnTo>
                        <a:pt x="488" y="145"/>
                      </a:lnTo>
                      <a:lnTo>
                        <a:pt x="494" y="149"/>
                      </a:lnTo>
                      <a:lnTo>
                        <a:pt x="496" y="195"/>
                      </a:lnTo>
                      <a:lnTo>
                        <a:pt x="484" y="204"/>
                      </a:lnTo>
                      <a:lnTo>
                        <a:pt x="486" y="221"/>
                      </a:lnTo>
                      <a:lnTo>
                        <a:pt x="499" y="226"/>
                      </a:lnTo>
                      <a:lnTo>
                        <a:pt x="503" y="236"/>
                      </a:lnTo>
                      <a:lnTo>
                        <a:pt x="479" y="247"/>
                      </a:lnTo>
                      <a:lnTo>
                        <a:pt x="476" y="259"/>
                      </a:lnTo>
                      <a:lnTo>
                        <a:pt x="430" y="227"/>
                      </a:lnTo>
                      <a:lnTo>
                        <a:pt x="426" y="231"/>
                      </a:lnTo>
                      <a:lnTo>
                        <a:pt x="379" y="241"/>
                      </a:lnTo>
                      <a:lnTo>
                        <a:pt x="336" y="382"/>
                      </a:lnTo>
                      <a:lnTo>
                        <a:pt x="320" y="362"/>
                      </a:lnTo>
                      <a:lnTo>
                        <a:pt x="322" y="353"/>
                      </a:lnTo>
                      <a:lnTo>
                        <a:pt x="313" y="342"/>
                      </a:lnTo>
                      <a:lnTo>
                        <a:pt x="317" y="336"/>
                      </a:lnTo>
                      <a:lnTo>
                        <a:pt x="311" y="326"/>
                      </a:lnTo>
                      <a:lnTo>
                        <a:pt x="292" y="322"/>
                      </a:lnTo>
                      <a:lnTo>
                        <a:pt x="285" y="342"/>
                      </a:lnTo>
                      <a:lnTo>
                        <a:pt x="277" y="341"/>
                      </a:lnTo>
                      <a:lnTo>
                        <a:pt x="271" y="330"/>
                      </a:lnTo>
                      <a:lnTo>
                        <a:pt x="259" y="332"/>
                      </a:lnTo>
                      <a:lnTo>
                        <a:pt x="253" y="347"/>
                      </a:lnTo>
                      <a:lnTo>
                        <a:pt x="233" y="332"/>
                      </a:lnTo>
                      <a:lnTo>
                        <a:pt x="222" y="345"/>
                      </a:lnTo>
                      <a:lnTo>
                        <a:pt x="227" y="361"/>
                      </a:lnTo>
                      <a:lnTo>
                        <a:pt x="229" y="371"/>
                      </a:lnTo>
                      <a:lnTo>
                        <a:pt x="194" y="403"/>
                      </a:lnTo>
                      <a:lnTo>
                        <a:pt x="184" y="393"/>
                      </a:lnTo>
                      <a:lnTo>
                        <a:pt x="147" y="391"/>
                      </a:lnTo>
                      <a:lnTo>
                        <a:pt x="118" y="402"/>
                      </a:lnTo>
                      <a:lnTo>
                        <a:pt x="108" y="387"/>
                      </a:lnTo>
                      <a:lnTo>
                        <a:pt x="94" y="382"/>
                      </a:lnTo>
                      <a:lnTo>
                        <a:pt x="97" y="371"/>
                      </a:lnTo>
                      <a:lnTo>
                        <a:pt x="91" y="355"/>
                      </a:lnTo>
                      <a:lnTo>
                        <a:pt x="103" y="332"/>
                      </a:lnTo>
                      <a:lnTo>
                        <a:pt x="97" y="279"/>
                      </a:lnTo>
                      <a:lnTo>
                        <a:pt x="51" y="256"/>
                      </a:lnTo>
                      <a:lnTo>
                        <a:pt x="30" y="221"/>
                      </a:lnTo>
                      <a:lnTo>
                        <a:pt x="0" y="178"/>
                      </a:lnTo>
                      <a:lnTo>
                        <a:pt x="25" y="160"/>
                      </a:lnTo>
                      <a:lnTo>
                        <a:pt x="54" y="175"/>
                      </a:lnTo>
                      <a:lnTo>
                        <a:pt x="93" y="160"/>
                      </a:lnTo>
                      <a:lnTo>
                        <a:pt x="113" y="140"/>
                      </a:lnTo>
                      <a:lnTo>
                        <a:pt x="108" y="123"/>
                      </a:lnTo>
                      <a:lnTo>
                        <a:pt x="115" y="111"/>
                      </a:lnTo>
                      <a:lnTo>
                        <a:pt x="103" y="40"/>
                      </a:lnTo>
                      <a:lnTo>
                        <a:pt x="118" y="10"/>
                      </a:lnTo>
                      <a:lnTo>
                        <a:pt x="125" y="12"/>
                      </a:lnTo>
                      <a:lnTo>
                        <a:pt x="144" y="1"/>
                      </a:lnTo>
                      <a:lnTo>
                        <a:pt x="1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4" name="Freeform 62">
                  <a:extLst>
                    <a:ext uri="{FF2B5EF4-FFF2-40B4-BE49-F238E27FC236}">
                      <a16:creationId xmlns:a16="http://schemas.microsoft.com/office/drawing/2014/main" id="{9C0E8C84-620F-4546-946F-EFD9751EEB5D}"/>
                    </a:ext>
                  </a:extLst>
                </p:cNvPr>
                <p:cNvSpPr>
                  <a:spLocks/>
                </p:cNvSpPr>
                <p:nvPr/>
              </p:nvSpPr>
              <p:spPr bwMode="auto">
                <a:xfrm>
                  <a:off x="5661026" y="2736851"/>
                  <a:ext cx="596900" cy="587375"/>
                </a:xfrm>
                <a:custGeom>
                  <a:avLst/>
                  <a:gdLst>
                    <a:gd name="T0" fmla="*/ 34 w 376"/>
                    <a:gd name="T1" fmla="*/ 0 h 370"/>
                    <a:gd name="T2" fmla="*/ 124 w 376"/>
                    <a:gd name="T3" fmla="*/ 45 h 370"/>
                    <a:gd name="T4" fmla="*/ 168 w 376"/>
                    <a:gd name="T5" fmla="*/ 19 h 370"/>
                    <a:gd name="T6" fmla="*/ 181 w 376"/>
                    <a:gd name="T7" fmla="*/ 20 h 370"/>
                    <a:gd name="T8" fmla="*/ 240 w 376"/>
                    <a:gd name="T9" fmla="*/ 67 h 370"/>
                    <a:gd name="T10" fmla="*/ 277 w 376"/>
                    <a:gd name="T11" fmla="*/ 55 h 370"/>
                    <a:gd name="T12" fmla="*/ 285 w 376"/>
                    <a:gd name="T13" fmla="*/ 67 h 370"/>
                    <a:gd name="T14" fmla="*/ 297 w 376"/>
                    <a:gd name="T15" fmla="*/ 63 h 370"/>
                    <a:gd name="T16" fmla="*/ 305 w 376"/>
                    <a:gd name="T17" fmla="*/ 68 h 370"/>
                    <a:gd name="T18" fmla="*/ 306 w 376"/>
                    <a:gd name="T19" fmla="*/ 83 h 370"/>
                    <a:gd name="T20" fmla="*/ 317 w 376"/>
                    <a:gd name="T21" fmla="*/ 94 h 370"/>
                    <a:gd name="T22" fmla="*/ 331 w 376"/>
                    <a:gd name="T23" fmla="*/ 77 h 370"/>
                    <a:gd name="T24" fmla="*/ 345 w 376"/>
                    <a:gd name="T25" fmla="*/ 77 h 370"/>
                    <a:gd name="T26" fmla="*/ 345 w 376"/>
                    <a:gd name="T27" fmla="*/ 83 h 370"/>
                    <a:gd name="T28" fmla="*/ 352 w 376"/>
                    <a:gd name="T29" fmla="*/ 114 h 370"/>
                    <a:gd name="T30" fmla="*/ 376 w 376"/>
                    <a:gd name="T31" fmla="*/ 126 h 370"/>
                    <a:gd name="T32" fmla="*/ 374 w 376"/>
                    <a:gd name="T33" fmla="*/ 141 h 370"/>
                    <a:gd name="T34" fmla="*/ 350 w 376"/>
                    <a:gd name="T35" fmla="*/ 167 h 370"/>
                    <a:gd name="T36" fmla="*/ 335 w 376"/>
                    <a:gd name="T37" fmla="*/ 197 h 370"/>
                    <a:gd name="T38" fmla="*/ 347 w 376"/>
                    <a:gd name="T39" fmla="*/ 268 h 370"/>
                    <a:gd name="T40" fmla="*/ 340 w 376"/>
                    <a:gd name="T41" fmla="*/ 280 h 370"/>
                    <a:gd name="T42" fmla="*/ 345 w 376"/>
                    <a:gd name="T43" fmla="*/ 297 h 370"/>
                    <a:gd name="T44" fmla="*/ 325 w 376"/>
                    <a:gd name="T45" fmla="*/ 317 h 370"/>
                    <a:gd name="T46" fmla="*/ 286 w 376"/>
                    <a:gd name="T47" fmla="*/ 332 h 370"/>
                    <a:gd name="T48" fmla="*/ 257 w 376"/>
                    <a:gd name="T49" fmla="*/ 317 h 370"/>
                    <a:gd name="T50" fmla="*/ 232 w 376"/>
                    <a:gd name="T51" fmla="*/ 335 h 370"/>
                    <a:gd name="T52" fmla="*/ 202 w 376"/>
                    <a:gd name="T53" fmla="*/ 364 h 370"/>
                    <a:gd name="T54" fmla="*/ 191 w 376"/>
                    <a:gd name="T55" fmla="*/ 370 h 370"/>
                    <a:gd name="T56" fmla="*/ 173 w 376"/>
                    <a:gd name="T57" fmla="*/ 352 h 370"/>
                    <a:gd name="T58" fmla="*/ 158 w 376"/>
                    <a:gd name="T59" fmla="*/ 361 h 370"/>
                    <a:gd name="T60" fmla="*/ 138 w 376"/>
                    <a:gd name="T61" fmla="*/ 351 h 370"/>
                    <a:gd name="T62" fmla="*/ 113 w 376"/>
                    <a:gd name="T63" fmla="*/ 364 h 370"/>
                    <a:gd name="T64" fmla="*/ 69 w 376"/>
                    <a:gd name="T65" fmla="*/ 335 h 370"/>
                    <a:gd name="T66" fmla="*/ 69 w 376"/>
                    <a:gd name="T67" fmla="*/ 306 h 370"/>
                    <a:gd name="T68" fmla="*/ 63 w 376"/>
                    <a:gd name="T69" fmla="*/ 248 h 370"/>
                    <a:gd name="T70" fmla="*/ 38 w 376"/>
                    <a:gd name="T71" fmla="*/ 134 h 370"/>
                    <a:gd name="T72" fmla="*/ 10 w 376"/>
                    <a:gd name="T73" fmla="*/ 97 h 370"/>
                    <a:gd name="T74" fmla="*/ 14 w 376"/>
                    <a:gd name="T75" fmla="*/ 49 h 370"/>
                    <a:gd name="T76" fmla="*/ 4 w 376"/>
                    <a:gd name="T77" fmla="*/ 29 h 370"/>
                    <a:gd name="T78" fmla="*/ 0 w 376"/>
                    <a:gd name="T79" fmla="*/ 19 h 370"/>
                    <a:gd name="T80" fmla="*/ 34 w 376"/>
                    <a:gd name="T8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370">
                      <a:moveTo>
                        <a:pt x="34" y="0"/>
                      </a:moveTo>
                      <a:lnTo>
                        <a:pt x="124" y="45"/>
                      </a:lnTo>
                      <a:lnTo>
                        <a:pt x="168" y="19"/>
                      </a:lnTo>
                      <a:lnTo>
                        <a:pt x="181" y="20"/>
                      </a:lnTo>
                      <a:lnTo>
                        <a:pt x="240" y="67"/>
                      </a:lnTo>
                      <a:lnTo>
                        <a:pt x="277" y="55"/>
                      </a:lnTo>
                      <a:lnTo>
                        <a:pt x="285" y="67"/>
                      </a:lnTo>
                      <a:lnTo>
                        <a:pt x="297" y="63"/>
                      </a:lnTo>
                      <a:lnTo>
                        <a:pt x="305" y="68"/>
                      </a:lnTo>
                      <a:lnTo>
                        <a:pt x="306" y="83"/>
                      </a:lnTo>
                      <a:lnTo>
                        <a:pt x="317" y="94"/>
                      </a:lnTo>
                      <a:lnTo>
                        <a:pt x="331" y="77"/>
                      </a:lnTo>
                      <a:lnTo>
                        <a:pt x="345" y="77"/>
                      </a:lnTo>
                      <a:lnTo>
                        <a:pt x="345" y="83"/>
                      </a:lnTo>
                      <a:lnTo>
                        <a:pt x="352" y="114"/>
                      </a:lnTo>
                      <a:lnTo>
                        <a:pt x="376" y="126"/>
                      </a:lnTo>
                      <a:lnTo>
                        <a:pt x="374" y="141"/>
                      </a:lnTo>
                      <a:lnTo>
                        <a:pt x="350" y="167"/>
                      </a:lnTo>
                      <a:lnTo>
                        <a:pt x="335" y="197"/>
                      </a:lnTo>
                      <a:lnTo>
                        <a:pt x="347" y="268"/>
                      </a:lnTo>
                      <a:lnTo>
                        <a:pt x="340" y="280"/>
                      </a:lnTo>
                      <a:lnTo>
                        <a:pt x="345" y="297"/>
                      </a:lnTo>
                      <a:lnTo>
                        <a:pt x="325" y="317"/>
                      </a:lnTo>
                      <a:lnTo>
                        <a:pt x="286" y="332"/>
                      </a:lnTo>
                      <a:lnTo>
                        <a:pt x="257" y="317"/>
                      </a:lnTo>
                      <a:lnTo>
                        <a:pt x="232" y="335"/>
                      </a:lnTo>
                      <a:lnTo>
                        <a:pt x="202" y="364"/>
                      </a:lnTo>
                      <a:lnTo>
                        <a:pt x="191" y="370"/>
                      </a:lnTo>
                      <a:lnTo>
                        <a:pt x="173" y="352"/>
                      </a:lnTo>
                      <a:lnTo>
                        <a:pt x="158" y="361"/>
                      </a:lnTo>
                      <a:lnTo>
                        <a:pt x="138" y="351"/>
                      </a:lnTo>
                      <a:lnTo>
                        <a:pt x="113" y="364"/>
                      </a:lnTo>
                      <a:lnTo>
                        <a:pt x="69" y="335"/>
                      </a:lnTo>
                      <a:lnTo>
                        <a:pt x="69" y="306"/>
                      </a:lnTo>
                      <a:lnTo>
                        <a:pt x="63" y="248"/>
                      </a:lnTo>
                      <a:lnTo>
                        <a:pt x="38" y="134"/>
                      </a:lnTo>
                      <a:lnTo>
                        <a:pt x="10" y="97"/>
                      </a:lnTo>
                      <a:lnTo>
                        <a:pt x="14" y="49"/>
                      </a:lnTo>
                      <a:lnTo>
                        <a:pt x="4" y="29"/>
                      </a:lnTo>
                      <a:lnTo>
                        <a:pt x="0" y="19"/>
                      </a:lnTo>
                      <a:lnTo>
                        <a:pt x="3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5" name="Freeform 63">
                  <a:extLst>
                    <a:ext uri="{FF2B5EF4-FFF2-40B4-BE49-F238E27FC236}">
                      <a16:creationId xmlns:a16="http://schemas.microsoft.com/office/drawing/2014/main" id="{4929F57F-D82B-42F8-9527-AA0181FFEC8D}"/>
                    </a:ext>
                  </a:extLst>
                </p:cNvPr>
                <p:cNvSpPr>
                  <a:spLocks/>
                </p:cNvSpPr>
                <p:nvPr/>
              </p:nvSpPr>
              <p:spPr bwMode="auto">
                <a:xfrm>
                  <a:off x="6200776" y="2398713"/>
                  <a:ext cx="630238" cy="727075"/>
                </a:xfrm>
                <a:custGeom>
                  <a:avLst/>
                  <a:gdLst>
                    <a:gd name="T0" fmla="*/ 183 w 397"/>
                    <a:gd name="T1" fmla="*/ 9 h 458"/>
                    <a:gd name="T2" fmla="*/ 229 w 397"/>
                    <a:gd name="T3" fmla="*/ 75 h 458"/>
                    <a:gd name="T4" fmla="*/ 230 w 397"/>
                    <a:gd name="T5" fmla="*/ 105 h 458"/>
                    <a:gd name="T6" fmla="*/ 240 w 397"/>
                    <a:gd name="T7" fmla="*/ 123 h 458"/>
                    <a:gd name="T8" fmla="*/ 257 w 397"/>
                    <a:gd name="T9" fmla="*/ 122 h 458"/>
                    <a:gd name="T10" fmla="*/ 264 w 397"/>
                    <a:gd name="T11" fmla="*/ 143 h 458"/>
                    <a:gd name="T12" fmla="*/ 292 w 397"/>
                    <a:gd name="T13" fmla="*/ 143 h 458"/>
                    <a:gd name="T14" fmla="*/ 319 w 397"/>
                    <a:gd name="T15" fmla="*/ 164 h 458"/>
                    <a:gd name="T16" fmla="*/ 376 w 397"/>
                    <a:gd name="T17" fmla="*/ 158 h 458"/>
                    <a:gd name="T18" fmla="*/ 351 w 397"/>
                    <a:gd name="T19" fmla="*/ 198 h 458"/>
                    <a:gd name="T20" fmla="*/ 361 w 397"/>
                    <a:gd name="T21" fmla="*/ 215 h 458"/>
                    <a:gd name="T22" fmla="*/ 382 w 397"/>
                    <a:gd name="T23" fmla="*/ 242 h 458"/>
                    <a:gd name="T24" fmla="*/ 386 w 397"/>
                    <a:gd name="T25" fmla="*/ 292 h 458"/>
                    <a:gd name="T26" fmla="*/ 380 w 397"/>
                    <a:gd name="T27" fmla="*/ 321 h 458"/>
                    <a:gd name="T28" fmla="*/ 368 w 397"/>
                    <a:gd name="T29" fmla="*/ 351 h 458"/>
                    <a:gd name="T30" fmla="*/ 346 w 397"/>
                    <a:gd name="T31" fmla="*/ 375 h 458"/>
                    <a:gd name="T32" fmla="*/ 346 w 397"/>
                    <a:gd name="T33" fmla="*/ 395 h 458"/>
                    <a:gd name="T34" fmla="*/ 309 w 397"/>
                    <a:gd name="T35" fmla="*/ 415 h 458"/>
                    <a:gd name="T36" fmla="*/ 276 w 397"/>
                    <a:gd name="T37" fmla="*/ 415 h 458"/>
                    <a:gd name="T38" fmla="*/ 234 w 397"/>
                    <a:gd name="T39" fmla="*/ 431 h 458"/>
                    <a:gd name="T40" fmla="*/ 145 w 397"/>
                    <a:gd name="T41" fmla="*/ 424 h 458"/>
                    <a:gd name="T42" fmla="*/ 139 w 397"/>
                    <a:gd name="T43" fmla="*/ 411 h 458"/>
                    <a:gd name="T44" fmla="*/ 51 w 397"/>
                    <a:gd name="T45" fmla="*/ 370 h 458"/>
                    <a:gd name="T46" fmla="*/ 17 w 397"/>
                    <a:gd name="T47" fmla="*/ 382 h 458"/>
                    <a:gd name="T48" fmla="*/ 34 w 397"/>
                    <a:gd name="T49" fmla="*/ 354 h 458"/>
                    <a:gd name="T50" fmla="*/ 12 w 397"/>
                    <a:gd name="T51" fmla="*/ 327 h 458"/>
                    <a:gd name="T52" fmla="*/ 5 w 397"/>
                    <a:gd name="T53" fmla="*/ 290 h 458"/>
                    <a:gd name="T54" fmla="*/ 26 w 397"/>
                    <a:gd name="T55" fmla="*/ 201 h 458"/>
                    <a:gd name="T56" fmla="*/ 25 w 397"/>
                    <a:gd name="T57" fmla="*/ 166 h 458"/>
                    <a:gd name="T58" fmla="*/ 60 w 397"/>
                    <a:gd name="T59" fmla="*/ 88 h 458"/>
                    <a:gd name="T60" fmla="*/ 36 w 397"/>
                    <a:gd name="T61" fmla="*/ 85 h 458"/>
                    <a:gd name="T62" fmla="*/ 40 w 397"/>
                    <a:gd name="T63" fmla="*/ 57 h 458"/>
                    <a:gd name="T64" fmla="*/ 46 w 397"/>
                    <a:gd name="T65" fmla="*/ 32 h 458"/>
                    <a:gd name="T66" fmla="*/ 116 w 397"/>
                    <a:gd name="T67" fmla="*/ 32 h 458"/>
                    <a:gd name="T68" fmla="*/ 110 w 397"/>
                    <a:gd name="T69" fmla="*/ 6 h 458"/>
                    <a:gd name="T70" fmla="*/ 148 w 397"/>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7" h="458">
                      <a:moveTo>
                        <a:pt x="148" y="0"/>
                      </a:moveTo>
                      <a:lnTo>
                        <a:pt x="183" y="9"/>
                      </a:lnTo>
                      <a:lnTo>
                        <a:pt x="194" y="38"/>
                      </a:lnTo>
                      <a:lnTo>
                        <a:pt x="229" y="75"/>
                      </a:lnTo>
                      <a:lnTo>
                        <a:pt x="215" y="93"/>
                      </a:lnTo>
                      <a:lnTo>
                        <a:pt x="230" y="105"/>
                      </a:lnTo>
                      <a:lnTo>
                        <a:pt x="229" y="123"/>
                      </a:lnTo>
                      <a:lnTo>
                        <a:pt x="240" y="123"/>
                      </a:lnTo>
                      <a:lnTo>
                        <a:pt x="249" y="118"/>
                      </a:lnTo>
                      <a:lnTo>
                        <a:pt x="257" y="122"/>
                      </a:lnTo>
                      <a:lnTo>
                        <a:pt x="251" y="134"/>
                      </a:lnTo>
                      <a:lnTo>
                        <a:pt x="264" y="143"/>
                      </a:lnTo>
                      <a:lnTo>
                        <a:pt x="282" y="149"/>
                      </a:lnTo>
                      <a:lnTo>
                        <a:pt x="292" y="143"/>
                      </a:lnTo>
                      <a:lnTo>
                        <a:pt x="304" y="149"/>
                      </a:lnTo>
                      <a:lnTo>
                        <a:pt x="319" y="164"/>
                      </a:lnTo>
                      <a:lnTo>
                        <a:pt x="343" y="149"/>
                      </a:lnTo>
                      <a:lnTo>
                        <a:pt x="376" y="158"/>
                      </a:lnTo>
                      <a:lnTo>
                        <a:pt x="367" y="194"/>
                      </a:lnTo>
                      <a:lnTo>
                        <a:pt x="351" y="198"/>
                      </a:lnTo>
                      <a:lnTo>
                        <a:pt x="347" y="203"/>
                      </a:lnTo>
                      <a:lnTo>
                        <a:pt x="361" y="215"/>
                      </a:lnTo>
                      <a:lnTo>
                        <a:pt x="361" y="236"/>
                      </a:lnTo>
                      <a:lnTo>
                        <a:pt x="382" y="242"/>
                      </a:lnTo>
                      <a:lnTo>
                        <a:pt x="397" y="281"/>
                      </a:lnTo>
                      <a:lnTo>
                        <a:pt x="386" y="292"/>
                      </a:lnTo>
                      <a:lnTo>
                        <a:pt x="388" y="310"/>
                      </a:lnTo>
                      <a:lnTo>
                        <a:pt x="380" y="321"/>
                      </a:lnTo>
                      <a:lnTo>
                        <a:pt x="382" y="339"/>
                      </a:lnTo>
                      <a:lnTo>
                        <a:pt x="368" y="351"/>
                      </a:lnTo>
                      <a:lnTo>
                        <a:pt x="366" y="370"/>
                      </a:lnTo>
                      <a:lnTo>
                        <a:pt x="346" y="375"/>
                      </a:lnTo>
                      <a:lnTo>
                        <a:pt x="337" y="389"/>
                      </a:lnTo>
                      <a:lnTo>
                        <a:pt x="346" y="395"/>
                      </a:lnTo>
                      <a:lnTo>
                        <a:pt x="333" y="410"/>
                      </a:lnTo>
                      <a:lnTo>
                        <a:pt x="309" y="415"/>
                      </a:lnTo>
                      <a:lnTo>
                        <a:pt x="296" y="419"/>
                      </a:lnTo>
                      <a:lnTo>
                        <a:pt x="276" y="415"/>
                      </a:lnTo>
                      <a:lnTo>
                        <a:pt x="253" y="429"/>
                      </a:lnTo>
                      <a:lnTo>
                        <a:pt x="234" y="431"/>
                      </a:lnTo>
                      <a:lnTo>
                        <a:pt x="175" y="458"/>
                      </a:lnTo>
                      <a:lnTo>
                        <a:pt x="145" y="424"/>
                      </a:lnTo>
                      <a:lnTo>
                        <a:pt x="145" y="415"/>
                      </a:lnTo>
                      <a:lnTo>
                        <a:pt x="139" y="411"/>
                      </a:lnTo>
                      <a:lnTo>
                        <a:pt x="114" y="410"/>
                      </a:lnTo>
                      <a:lnTo>
                        <a:pt x="51" y="370"/>
                      </a:lnTo>
                      <a:lnTo>
                        <a:pt x="36" y="371"/>
                      </a:lnTo>
                      <a:lnTo>
                        <a:pt x="17" y="382"/>
                      </a:lnTo>
                      <a:lnTo>
                        <a:pt x="10" y="380"/>
                      </a:lnTo>
                      <a:lnTo>
                        <a:pt x="34" y="354"/>
                      </a:lnTo>
                      <a:lnTo>
                        <a:pt x="36" y="339"/>
                      </a:lnTo>
                      <a:lnTo>
                        <a:pt x="12" y="327"/>
                      </a:lnTo>
                      <a:lnTo>
                        <a:pt x="5" y="296"/>
                      </a:lnTo>
                      <a:lnTo>
                        <a:pt x="5" y="290"/>
                      </a:lnTo>
                      <a:lnTo>
                        <a:pt x="0" y="238"/>
                      </a:lnTo>
                      <a:lnTo>
                        <a:pt x="26" y="201"/>
                      </a:lnTo>
                      <a:lnTo>
                        <a:pt x="36" y="179"/>
                      </a:lnTo>
                      <a:lnTo>
                        <a:pt x="25" y="166"/>
                      </a:lnTo>
                      <a:lnTo>
                        <a:pt x="60" y="117"/>
                      </a:lnTo>
                      <a:lnTo>
                        <a:pt x="60" y="88"/>
                      </a:lnTo>
                      <a:lnTo>
                        <a:pt x="52" y="82"/>
                      </a:lnTo>
                      <a:lnTo>
                        <a:pt x="36" y="85"/>
                      </a:lnTo>
                      <a:lnTo>
                        <a:pt x="32" y="79"/>
                      </a:lnTo>
                      <a:lnTo>
                        <a:pt x="40" y="57"/>
                      </a:lnTo>
                      <a:lnTo>
                        <a:pt x="34" y="47"/>
                      </a:lnTo>
                      <a:lnTo>
                        <a:pt x="46" y="32"/>
                      </a:lnTo>
                      <a:lnTo>
                        <a:pt x="108" y="38"/>
                      </a:lnTo>
                      <a:lnTo>
                        <a:pt x="116" y="32"/>
                      </a:lnTo>
                      <a:lnTo>
                        <a:pt x="105" y="15"/>
                      </a:lnTo>
                      <a:lnTo>
                        <a:pt x="110" y="6"/>
                      </a:lnTo>
                      <a:lnTo>
                        <a:pt x="131" y="10"/>
                      </a:lnTo>
                      <a:lnTo>
                        <a:pt x="1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6" name="Freeform 72">
                  <a:extLst>
                    <a:ext uri="{FF2B5EF4-FFF2-40B4-BE49-F238E27FC236}">
                      <a16:creationId xmlns:a16="http://schemas.microsoft.com/office/drawing/2014/main" id="{3139DD61-0A8A-4310-8BB4-437582F75D5E}"/>
                    </a:ext>
                  </a:extLst>
                </p:cNvPr>
                <p:cNvSpPr>
                  <a:spLocks/>
                </p:cNvSpPr>
                <p:nvPr/>
              </p:nvSpPr>
              <p:spPr bwMode="auto">
                <a:xfrm>
                  <a:off x="6369051" y="1951038"/>
                  <a:ext cx="592138" cy="708025"/>
                </a:xfrm>
                <a:custGeom>
                  <a:avLst/>
                  <a:gdLst>
                    <a:gd name="T0" fmla="*/ 99 w 373"/>
                    <a:gd name="T1" fmla="*/ 0 h 446"/>
                    <a:gd name="T2" fmla="*/ 101 w 373"/>
                    <a:gd name="T3" fmla="*/ 20 h 446"/>
                    <a:gd name="T4" fmla="*/ 122 w 373"/>
                    <a:gd name="T5" fmla="*/ 25 h 446"/>
                    <a:gd name="T6" fmla="*/ 137 w 373"/>
                    <a:gd name="T7" fmla="*/ 50 h 446"/>
                    <a:gd name="T8" fmla="*/ 185 w 373"/>
                    <a:gd name="T9" fmla="*/ 74 h 446"/>
                    <a:gd name="T10" fmla="*/ 227 w 373"/>
                    <a:gd name="T11" fmla="*/ 94 h 446"/>
                    <a:gd name="T12" fmla="*/ 237 w 373"/>
                    <a:gd name="T13" fmla="*/ 104 h 446"/>
                    <a:gd name="T14" fmla="*/ 221 w 373"/>
                    <a:gd name="T15" fmla="*/ 114 h 446"/>
                    <a:gd name="T16" fmla="*/ 231 w 373"/>
                    <a:gd name="T17" fmla="*/ 133 h 446"/>
                    <a:gd name="T18" fmla="*/ 256 w 373"/>
                    <a:gd name="T19" fmla="*/ 136 h 446"/>
                    <a:gd name="T20" fmla="*/ 287 w 373"/>
                    <a:gd name="T21" fmla="*/ 173 h 446"/>
                    <a:gd name="T22" fmla="*/ 309 w 373"/>
                    <a:gd name="T23" fmla="*/ 178 h 446"/>
                    <a:gd name="T24" fmla="*/ 311 w 373"/>
                    <a:gd name="T25" fmla="*/ 188 h 446"/>
                    <a:gd name="T26" fmla="*/ 295 w 373"/>
                    <a:gd name="T27" fmla="*/ 198 h 446"/>
                    <a:gd name="T28" fmla="*/ 291 w 373"/>
                    <a:gd name="T29" fmla="*/ 220 h 446"/>
                    <a:gd name="T30" fmla="*/ 289 w 373"/>
                    <a:gd name="T31" fmla="*/ 236 h 446"/>
                    <a:gd name="T32" fmla="*/ 307 w 373"/>
                    <a:gd name="T33" fmla="*/ 236 h 446"/>
                    <a:gd name="T34" fmla="*/ 324 w 373"/>
                    <a:gd name="T35" fmla="*/ 252 h 446"/>
                    <a:gd name="T36" fmla="*/ 350 w 373"/>
                    <a:gd name="T37" fmla="*/ 260 h 446"/>
                    <a:gd name="T38" fmla="*/ 356 w 373"/>
                    <a:gd name="T39" fmla="*/ 285 h 446"/>
                    <a:gd name="T40" fmla="*/ 373 w 373"/>
                    <a:gd name="T41" fmla="*/ 291 h 446"/>
                    <a:gd name="T42" fmla="*/ 368 w 373"/>
                    <a:gd name="T43" fmla="*/ 305 h 446"/>
                    <a:gd name="T44" fmla="*/ 356 w 373"/>
                    <a:gd name="T45" fmla="*/ 306 h 446"/>
                    <a:gd name="T46" fmla="*/ 344 w 373"/>
                    <a:gd name="T47" fmla="*/ 325 h 446"/>
                    <a:gd name="T48" fmla="*/ 329 w 373"/>
                    <a:gd name="T49" fmla="*/ 326 h 446"/>
                    <a:gd name="T50" fmla="*/ 320 w 373"/>
                    <a:gd name="T51" fmla="*/ 360 h 446"/>
                    <a:gd name="T52" fmla="*/ 311 w 373"/>
                    <a:gd name="T53" fmla="*/ 399 h 446"/>
                    <a:gd name="T54" fmla="*/ 291 w 373"/>
                    <a:gd name="T55" fmla="*/ 408 h 446"/>
                    <a:gd name="T56" fmla="*/ 266 w 373"/>
                    <a:gd name="T57" fmla="*/ 400 h 446"/>
                    <a:gd name="T58" fmla="*/ 240 w 373"/>
                    <a:gd name="T59" fmla="*/ 414 h 446"/>
                    <a:gd name="T60" fmla="*/ 237 w 373"/>
                    <a:gd name="T61" fmla="*/ 431 h 446"/>
                    <a:gd name="T62" fmla="*/ 213 w 373"/>
                    <a:gd name="T63" fmla="*/ 446 h 446"/>
                    <a:gd name="T64" fmla="*/ 198 w 373"/>
                    <a:gd name="T65" fmla="*/ 431 h 446"/>
                    <a:gd name="T66" fmla="*/ 186 w 373"/>
                    <a:gd name="T67" fmla="*/ 425 h 446"/>
                    <a:gd name="T68" fmla="*/ 176 w 373"/>
                    <a:gd name="T69" fmla="*/ 431 h 446"/>
                    <a:gd name="T70" fmla="*/ 158 w 373"/>
                    <a:gd name="T71" fmla="*/ 425 h 446"/>
                    <a:gd name="T72" fmla="*/ 145 w 373"/>
                    <a:gd name="T73" fmla="*/ 416 h 446"/>
                    <a:gd name="T74" fmla="*/ 151 w 373"/>
                    <a:gd name="T75" fmla="*/ 404 h 446"/>
                    <a:gd name="T76" fmla="*/ 143 w 373"/>
                    <a:gd name="T77" fmla="*/ 400 h 446"/>
                    <a:gd name="T78" fmla="*/ 134 w 373"/>
                    <a:gd name="T79" fmla="*/ 405 h 446"/>
                    <a:gd name="T80" fmla="*/ 123 w 373"/>
                    <a:gd name="T81" fmla="*/ 405 h 446"/>
                    <a:gd name="T82" fmla="*/ 124 w 373"/>
                    <a:gd name="T83" fmla="*/ 387 h 446"/>
                    <a:gd name="T84" fmla="*/ 109 w 373"/>
                    <a:gd name="T85" fmla="*/ 375 h 446"/>
                    <a:gd name="T86" fmla="*/ 123 w 373"/>
                    <a:gd name="T87" fmla="*/ 357 h 446"/>
                    <a:gd name="T88" fmla="*/ 88 w 373"/>
                    <a:gd name="T89" fmla="*/ 320 h 446"/>
                    <a:gd name="T90" fmla="*/ 77 w 373"/>
                    <a:gd name="T91" fmla="*/ 291 h 446"/>
                    <a:gd name="T92" fmla="*/ 42 w 373"/>
                    <a:gd name="T93" fmla="*/ 282 h 446"/>
                    <a:gd name="T94" fmla="*/ 39 w 373"/>
                    <a:gd name="T95" fmla="*/ 266 h 446"/>
                    <a:gd name="T96" fmla="*/ 30 w 373"/>
                    <a:gd name="T97" fmla="*/ 252 h 446"/>
                    <a:gd name="T98" fmla="*/ 64 w 373"/>
                    <a:gd name="T99" fmla="*/ 240 h 446"/>
                    <a:gd name="T100" fmla="*/ 76 w 373"/>
                    <a:gd name="T101" fmla="*/ 213 h 446"/>
                    <a:gd name="T102" fmla="*/ 68 w 373"/>
                    <a:gd name="T103" fmla="*/ 151 h 446"/>
                    <a:gd name="T104" fmla="*/ 42 w 373"/>
                    <a:gd name="T105" fmla="*/ 129 h 446"/>
                    <a:gd name="T106" fmla="*/ 0 w 373"/>
                    <a:gd name="T107" fmla="*/ 113 h 446"/>
                    <a:gd name="T108" fmla="*/ 9 w 373"/>
                    <a:gd name="T109" fmla="*/ 83 h 446"/>
                    <a:gd name="T110" fmla="*/ 17 w 373"/>
                    <a:gd name="T111" fmla="*/ 74 h 446"/>
                    <a:gd name="T112" fmla="*/ 53 w 373"/>
                    <a:gd name="T113" fmla="*/ 58 h 446"/>
                    <a:gd name="T114" fmla="*/ 62 w 373"/>
                    <a:gd name="T115" fmla="*/ 33 h 446"/>
                    <a:gd name="T116" fmla="*/ 58 w 373"/>
                    <a:gd name="T117" fmla="*/ 28 h 446"/>
                    <a:gd name="T118" fmla="*/ 42 w 373"/>
                    <a:gd name="T119" fmla="*/ 28 h 446"/>
                    <a:gd name="T120" fmla="*/ 42 w 373"/>
                    <a:gd name="T121" fmla="*/ 16 h 446"/>
                    <a:gd name="T122" fmla="*/ 99 w 373"/>
                    <a:gd name="T12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 h="446">
                      <a:moveTo>
                        <a:pt x="99" y="0"/>
                      </a:moveTo>
                      <a:lnTo>
                        <a:pt x="101" y="20"/>
                      </a:lnTo>
                      <a:lnTo>
                        <a:pt x="122" y="25"/>
                      </a:lnTo>
                      <a:lnTo>
                        <a:pt x="137" y="50"/>
                      </a:lnTo>
                      <a:lnTo>
                        <a:pt x="185" y="74"/>
                      </a:lnTo>
                      <a:lnTo>
                        <a:pt x="227" y="94"/>
                      </a:lnTo>
                      <a:lnTo>
                        <a:pt x="237" y="104"/>
                      </a:lnTo>
                      <a:lnTo>
                        <a:pt x="221" y="114"/>
                      </a:lnTo>
                      <a:lnTo>
                        <a:pt x="231" y="133"/>
                      </a:lnTo>
                      <a:lnTo>
                        <a:pt x="256" y="136"/>
                      </a:lnTo>
                      <a:lnTo>
                        <a:pt x="287" y="173"/>
                      </a:lnTo>
                      <a:lnTo>
                        <a:pt x="309" y="178"/>
                      </a:lnTo>
                      <a:lnTo>
                        <a:pt x="311" y="188"/>
                      </a:lnTo>
                      <a:lnTo>
                        <a:pt x="295" y="198"/>
                      </a:lnTo>
                      <a:lnTo>
                        <a:pt x="291" y="220"/>
                      </a:lnTo>
                      <a:lnTo>
                        <a:pt x="289" y="236"/>
                      </a:lnTo>
                      <a:lnTo>
                        <a:pt x="307" y="236"/>
                      </a:lnTo>
                      <a:lnTo>
                        <a:pt x="324" y="252"/>
                      </a:lnTo>
                      <a:lnTo>
                        <a:pt x="350" y="260"/>
                      </a:lnTo>
                      <a:lnTo>
                        <a:pt x="356" y="285"/>
                      </a:lnTo>
                      <a:lnTo>
                        <a:pt x="373" y="291"/>
                      </a:lnTo>
                      <a:lnTo>
                        <a:pt x="368" y="305"/>
                      </a:lnTo>
                      <a:lnTo>
                        <a:pt x="356" y="306"/>
                      </a:lnTo>
                      <a:lnTo>
                        <a:pt x="344" y="325"/>
                      </a:lnTo>
                      <a:lnTo>
                        <a:pt x="329" y="326"/>
                      </a:lnTo>
                      <a:lnTo>
                        <a:pt x="320" y="360"/>
                      </a:lnTo>
                      <a:lnTo>
                        <a:pt x="311" y="399"/>
                      </a:lnTo>
                      <a:lnTo>
                        <a:pt x="291" y="408"/>
                      </a:lnTo>
                      <a:lnTo>
                        <a:pt x="266" y="400"/>
                      </a:lnTo>
                      <a:lnTo>
                        <a:pt x="240" y="414"/>
                      </a:lnTo>
                      <a:lnTo>
                        <a:pt x="237" y="431"/>
                      </a:lnTo>
                      <a:lnTo>
                        <a:pt x="213" y="446"/>
                      </a:lnTo>
                      <a:lnTo>
                        <a:pt x="198" y="431"/>
                      </a:lnTo>
                      <a:lnTo>
                        <a:pt x="186" y="425"/>
                      </a:lnTo>
                      <a:lnTo>
                        <a:pt x="176" y="431"/>
                      </a:lnTo>
                      <a:lnTo>
                        <a:pt x="158" y="425"/>
                      </a:lnTo>
                      <a:lnTo>
                        <a:pt x="145" y="416"/>
                      </a:lnTo>
                      <a:lnTo>
                        <a:pt x="151" y="404"/>
                      </a:lnTo>
                      <a:lnTo>
                        <a:pt x="143" y="400"/>
                      </a:lnTo>
                      <a:lnTo>
                        <a:pt x="134" y="405"/>
                      </a:lnTo>
                      <a:lnTo>
                        <a:pt x="123" y="405"/>
                      </a:lnTo>
                      <a:lnTo>
                        <a:pt x="124" y="387"/>
                      </a:lnTo>
                      <a:lnTo>
                        <a:pt x="109" y="375"/>
                      </a:lnTo>
                      <a:lnTo>
                        <a:pt x="123" y="357"/>
                      </a:lnTo>
                      <a:lnTo>
                        <a:pt x="88" y="320"/>
                      </a:lnTo>
                      <a:lnTo>
                        <a:pt x="77" y="291"/>
                      </a:lnTo>
                      <a:lnTo>
                        <a:pt x="42" y="282"/>
                      </a:lnTo>
                      <a:lnTo>
                        <a:pt x="39" y="266"/>
                      </a:lnTo>
                      <a:lnTo>
                        <a:pt x="30" y="252"/>
                      </a:lnTo>
                      <a:lnTo>
                        <a:pt x="64" y="240"/>
                      </a:lnTo>
                      <a:lnTo>
                        <a:pt x="76" y="213"/>
                      </a:lnTo>
                      <a:lnTo>
                        <a:pt x="68" y="151"/>
                      </a:lnTo>
                      <a:lnTo>
                        <a:pt x="42" y="129"/>
                      </a:lnTo>
                      <a:lnTo>
                        <a:pt x="0" y="113"/>
                      </a:lnTo>
                      <a:lnTo>
                        <a:pt x="9" y="83"/>
                      </a:lnTo>
                      <a:lnTo>
                        <a:pt x="17" y="74"/>
                      </a:lnTo>
                      <a:lnTo>
                        <a:pt x="53" y="58"/>
                      </a:lnTo>
                      <a:lnTo>
                        <a:pt x="62" y="33"/>
                      </a:lnTo>
                      <a:lnTo>
                        <a:pt x="58" y="28"/>
                      </a:lnTo>
                      <a:lnTo>
                        <a:pt x="42" y="28"/>
                      </a:lnTo>
                      <a:lnTo>
                        <a:pt x="42" y="16"/>
                      </a:lnTo>
                      <a:lnTo>
                        <a:pt x="9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7" name="Freeform 73">
                  <a:extLst>
                    <a:ext uri="{FF2B5EF4-FFF2-40B4-BE49-F238E27FC236}">
                      <a16:creationId xmlns:a16="http://schemas.microsoft.com/office/drawing/2014/main" id="{10AAB81C-F49B-4CF4-8A5A-798BC7F6D08D}"/>
                    </a:ext>
                  </a:extLst>
                </p:cNvPr>
                <p:cNvSpPr>
                  <a:spLocks/>
                </p:cNvSpPr>
                <p:nvPr/>
              </p:nvSpPr>
              <p:spPr bwMode="auto">
                <a:xfrm>
                  <a:off x="5856288" y="1517651"/>
                  <a:ext cx="669925" cy="588963"/>
                </a:xfrm>
                <a:custGeom>
                  <a:avLst/>
                  <a:gdLst>
                    <a:gd name="T0" fmla="*/ 234 w 422"/>
                    <a:gd name="T1" fmla="*/ 41 h 371"/>
                    <a:gd name="T2" fmla="*/ 297 w 422"/>
                    <a:gd name="T3" fmla="*/ 41 h 371"/>
                    <a:gd name="T4" fmla="*/ 374 w 422"/>
                    <a:gd name="T5" fmla="*/ 51 h 371"/>
                    <a:gd name="T6" fmla="*/ 386 w 422"/>
                    <a:gd name="T7" fmla="*/ 84 h 371"/>
                    <a:gd name="T8" fmla="*/ 422 w 422"/>
                    <a:gd name="T9" fmla="*/ 140 h 371"/>
                    <a:gd name="T10" fmla="*/ 409 w 422"/>
                    <a:gd name="T11" fmla="*/ 183 h 371"/>
                    <a:gd name="T12" fmla="*/ 394 w 422"/>
                    <a:gd name="T13" fmla="*/ 238 h 371"/>
                    <a:gd name="T14" fmla="*/ 422 w 422"/>
                    <a:gd name="T15" fmla="*/ 273 h 371"/>
                    <a:gd name="T16" fmla="*/ 365 w 422"/>
                    <a:gd name="T17" fmla="*/ 301 h 371"/>
                    <a:gd name="T18" fmla="*/ 385 w 422"/>
                    <a:gd name="T19" fmla="*/ 306 h 371"/>
                    <a:gd name="T20" fmla="*/ 340 w 422"/>
                    <a:gd name="T21" fmla="*/ 347 h 371"/>
                    <a:gd name="T22" fmla="*/ 296 w 422"/>
                    <a:gd name="T23" fmla="*/ 356 h 371"/>
                    <a:gd name="T24" fmla="*/ 247 w 422"/>
                    <a:gd name="T25" fmla="*/ 279 h 371"/>
                    <a:gd name="T26" fmla="*/ 200 w 422"/>
                    <a:gd name="T27" fmla="*/ 298 h 371"/>
                    <a:gd name="T28" fmla="*/ 169 w 422"/>
                    <a:gd name="T29" fmla="*/ 311 h 371"/>
                    <a:gd name="T30" fmla="*/ 122 w 422"/>
                    <a:gd name="T31" fmla="*/ 347 h 371"/>
                    <a:gd name="T32" fmla="*/ 70 w 422"/>
                    <a:gd name="T33" fmla="*/ 366 h 371"/>
                    <a:gd name="T34" fmla="*/ 33 w 422"/>
                    <a:gd name="T35" fmla="*/ 342 h 371"/>
                    <a:gd name="T36" fmla="*/ 24 w 422"/>
                    <a:gd name="T37" fmla="*/ 332 h 371"/>
                    <a:gd name="T38" fmla="*/ 1 w 422"/>
                    <a:gd name="T39" fmla="*/ 326 h 371"/>
                    <a:gd name="T40" fmla="*/ 20 w 422"/>
                    <a:gd name="T41" fmla="*/ 302 h 371"/>
                    <a:gd name="T42" fmla="*/ 5 w 422"/>
                    <a:gd name="T43" fmla="*/ 264 h 371"/>
                    <a:gd name="T44" fmla="*/ 12 w 422"/>
                    <a:gd name="T45" fmla="*/ 234 h 371"/>
                    <a:gd name="T46" fmla="*/ 48 w 422"/>
                    <a:gd name="T47" fmla="*/ 170 h 371"/>
                    <a:gd name="T48" fmla="*/ 26 w 422"/>
                    <a:gd name="T49" fmla="*/ 167 h 371"/>
                    <a:gd name="T50" fmla="*/ 39 w 422"/>
                    <a:gd name="T51" fmla="*/ 144 h 371"/>
                    <a:gd name="T52" fmla="*/ 48 w 422"/>
                    <a:gd name="T53" fmla="*/ 120 h 371"/>
                    <a:gd name="T54" fmla="*/ 68 w 422"/>
                    <a:gd name="T55" fmla="*/ 113 h 371"/>
                    <a:gd name="T56" fmla="*/ 46 w 422"/>
                    <a:gd name="T57" fmla="*/ 53 h 371"/>
                    <a:gd name="T58" fmla="*/ 96 w 422"/>
                    <a:gd name="T59" fmla="*/ 24 h 371"/>
                    <a:gd name="T60" fmla="*/ 142 w 422"/>
                    <a:gd name="T61" fmla="*/ 9 h 371"/>
                    <a:gd name="T62" fmla="*/ 185 w 422"/>
                    <a:gd name="T6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71">
                      <a:moveTo>
                        <a:pt x="185" y="0"/>
                      </a:moveTo>
                      <a:lnTo>
                        <a:pt x="234" y="41"/>
                      </a:lnTo>
                      <a:lnTo>
                        <a:pt x="261" y="49"/>
                      </a:lnTo>
                      <a:lnTo>
                        <a:pt x="297" y="41"/>
                      </a:lnTo>
                      <a:lnTo>
                        <a:pt x="348" y="58"/>
                      </a:lnTo>
                      <a:lnTo>
                        <a:pt x="374" y="51"/>
                      </a:lnTo>
                      <a:lnTo>
                        <a:pt x="395" y="64"/>
                      </a:lnTo>
                      <a:lnTo>
                        <a:pt x="386" y="84"/>
                      </a:lnTo>
                      <a:lnTo>
                        <a:pt x="415" y="120"/>
                      </a:lnTo>
                      <a:lnTo>
                        <a:pt x="422" y="140"/>
                      </a:lnTo>
                      <a:lnTo>
                        <a:pt x="409" y="164"/>
                      </a:lnTo>
                      <a:lnTo>
                        <a:pt x="409" y="183"/>
                      </a:lnTo>
                      <a:lnTo>
                        <a:pt x="394" y="200"/>
                      </a:lnTo>
                      <a:lnTo>
                        <a:pt x="394" y="238"/>
                      </a:lnTo>
                      <a:lnTo>
                        <a:pt x="420" y="258"/>
                      </a:lnTo>
                      <a:lnTo>
                        <a:pt x="422" y="273"/>
                      </a:lnTo>
                      <a:lnTo>
                        <a:pt x="365" y="289"/>
                      </a:lnTo>
                      <a:lnTo>
                        <a:pt x="365" y="301"/>
                      </a:lnTo>
                      <a:lnTo>
                        <a:pt x="381" y="301"/>
                      </a:lnTo>
                      <a:lnTo>
                        <a:pt x="385" y="306"/>
                      </a:lnTo>
                      <a:lnTo>
                        <a:pt x="376" y="331"/>
                      </a:lnTo>
                      <a:lnTo>
                        <a:pt x="340" y="347"/>
                      </a:lnTo>
                      <a:lnTo>
                        <a:pt x="330" y="341"/>
                      </a:lnTo>
                      <a:lnTo>
                        <a:pt x="296" y="356"/>
                      </a:lnTo>
                      <a:lnTo>
                        <a:pt x="257" y="332"/>
                      </a:lnTo>
                      <a:lnTo>
                        <a:pt x="247" y="279"/>
                      </a:lnTo>
                      <a:lnTo>
                        <a:pt x="221" y="284"/>
                      </a:lnTo>
                      <a:lnTo>
                        <a:pt x="200" y="298"/>
                      </a:lnTo>
                      <a:lnTo>
                        <a:pt x="174" y="301"/>
                      </a:lnTo>
                      <a:lnTo>
                        <a:pt x="169" y="311"/>
                      </a:lnTo>
                      <a:lnTo>
                        <a:pt x="150" y="327"/>
                      </a:lnTo>
                      <a:lnTo>
                        <a:pt x="122" y="347"/>
                      </a:lnTo>
                      <a:lnTo>
                        <a:pt x="115" y="371"/>
                      </a:lnTo>
                      <a:lnTo>
                        <a:pt x="70" y="366"/>
                      </a:lnTo>
                      <a:lnTo>
                        <a:pt x="55" y="348"/>
                      </a:lnTo>
                      <a:lnTo>
                        <a:pt x="33" y="342"/>
                      </a:lnTo>
                      <a:lnTo>
                        <a:pt x="30" y="333"/>
                      </a:lnTo>
                      <a:lnTo>
                        <a:pt x="24" y="332"/>
                      </a:lnTo>
                      <a:lnTo>
                        <a:pt x="11" y="336"/>
                      </a:lnTo>
                      <a:lnTo>
                        <a:pt x="1" y="326"/>
                      </a:lnTo>
                      <a:lnTo>
                        <a:pt x="12" y="310"/>
                      </a:lnTo>
                      <a:lnTo>
                        <a:pt x="20" y="302"/>
                      </a:lnTo>
                      <a:lnTo>
                        <a:pt x="0" y="286"/>
                      </a:lnTo>
                      <a:lnTo>
                        <a:pt x="5" y="264"/>
                      </a:lnTo>
                      <a:lnTo>
                        <a:pt x="15" y="249"/>
                      </a:lnTo>
                      <a:lnTo>
                        <a:pt x="12" y="234"/>
                      </a:lnTo>
                      <a:lnTo>
                        <a:pt x="51" y="175"/>
                      </a:lnTo>
                      <a:lnTo>
                        <a:pt x="48" y="170"/>
                      </a:lnTo>
                      <a:lnTo>
                        <a:pt x="33" y="172"/>
                      </a:lnTo>
                      <a:lnTo>
                        <a:pt x="26" y="167"/>
                      </a:lnTo>
                      <a:lnTo>
                        <a:pt x="27" y="155"/>
                      </a:lnTo>
                      <a:lnTo>
                        <a:pt x="39" y="144"/>
                      </a:lnTo>
                      <a:lnTo>
                        <a:pt x="31" y="125"/>
                      </a:lnTo>
                      <a:lnTo>
                        <a:pt x="48" y="120"/>
                      </a:lnTo>
                      <a:lnTo>
                        <a:pt x="61" y="122"/>
                      </a:lnTo>
                      <a:lnTo>
                        <a:pt x="68" y="113"/>
                      </a:lnTo>
                      <a:lnTo>
                        <a:pt x="44" y="96"/>
                      </a:lnTo>
                      <a:lnTo>
                        <a:pt x="46" y="53"/>
                      </a:lnTo>
                      <a:lnTo>
                        <a:pt x="93" y="33"/>
                      </a:lnTo>
                      <a:lnTo>
                        <a:pt x="96" y="24"/>
                      </a:lnTo>
                      <a:lnTo>
                        <a:pt x="132" y="25"/>
                      </a:lnTo>
                      <a:lnTo>
                        <a:pt x="142" y="9"/>
                      </a:lnTo>
                      <a:lnTo>
                        <a:pt x="154" y="4"/>
                      </a:lnTo>
                      <a:lnTo>
                        <a:pt x="1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8" name="Freeform 74">
                  <a:extLst>
                    <a:ext uri="{FF2B5EF4-FFF2-40B4-BE49-F238E27FC236}">
                      <a16:creationId xmlns:a16="http://schemas.microsoft.com/office/drawing/2014/main" id="{B5C14551-E14B-4720-A65D-7B056A325578}"/>
                    </a:ext>
                  </a:extLst>
                </p:cNvPr>
                <p:cNvSpPr>
                  <a:spLocks/>
                </p:cNvSpPr>
                <p:nvPr/>
              </p:nvSpPr>
              <p:spPr bwMode="auto">
                <a:xfrm>
                  <a:off x="5840413" y="1960563"/>
                  <a:ext cx="649288" cy="530225"/>
                </a:xfrm>
                <a:custGeom>
                  <a:avLst/>
                  <a:gdLst>
                    <a:gd name="T0" fmla="*/ 257 w 409"/>
                    <a:gd name="T1" fmla="*/ 0 h 334"/>
                    <a:gd name="T2" fmla="*/ 267 w 409"/>
                    <a:gd name="T3" fmla="*/ 53 h 334"/>
                    <a:gd name="T4" fmla="*/ 306 w 409"/>
                    <a:gd name="T5" fmla="*/ 77 h 334"/>
                    <a:gd name="T6" fmla="*/ 340 w 409"/>
                    <a:gd name="T7" fmla="*/ 62 h 334"/>
                    <a:gd name="T8" fmla="*/ 350 w 409"/>
                    <a:gd name="T9" fmla="*/ 68 h 334"/>
                    <a:gd name="T10" fmla="*/ 342 w 409"/>
                    <a:gd name="T11" fmla="*/ 77 h 334"/>
                    <a:gd name="T12" fmla="*/ 333 w 409"/>
                    <a:gd name="T13" fmla="*/ 107 h 334"/>
                    <a:gd name="T14" fmla="*/ 375 w 409"/>
                    <a:gd name="T15" fmla="*/ 123 h 334"/>
                    <a:gd name="T16" fmla="*/ 401 w 409"/>
                    <a:gd name="T17" fmla="*/ 145 h 334"/>
                    <a:gd name="T18" fmla="*/ 409 w 409"/>
                    <a:gd name="T19" fmla="*/ 207 h 334"/>
                    <a:gd name="T20" fmla="*/ 397 w 409"/>
                    <a:gd name="T21" fmla="*/ 234 h 334"/>
                    <a:gd name="T22" fmla="*/ 363 w 409"/>
                    <a:gd name="T23" fmla="*/ 246 h 334"/>
                    <a:gd name="T24" fmla="*/ 372 w 409"/>
                    <a:gd name="T25" fmla="*/ 260 h 334"/>
                    <a:gd name="T26" fmla="*/ 375 w 409"/>
                    <a:gd name="T27" fmla="*/ 276 h 334"/>
                    <a:gd name="T28" fmla="*/ 358 w 409"/>
                    <a:gd name="T29" fmla="*/ 286 h 334"/>
                    <a:gd name="T30" fmla="*/ 337 w 409"/>
                    <a:gd name="T31" fmla="*/ 282 h 334"/>
                    <a:gd name="T32" fmla="*/ 332 w 409"/>
                    <a:gd name="T33" fmla="*/ 291 h 334"/>
                    <a:gd name="T34" fmla="*/ 343 w 409"/>
                    <a:gd name="T35" fmla="*/ 308 h 334"/>
                    <a:gd name="T36" fmla="*/ 335 w 409"/>
                    <a:gd name="T37" fmla="*/ 314 h 334"/>
                    <a:gd name="T38" fmla="*/ 273 w 409"/>
                    <a:gd name="T39" fmla="*/ 308 h 334"/>
                    <a:gd name="T40" fmla="*/ 261 w 409"/>
                    <a:gd name="T41" fmla="*/ 323 h 334"/>
                    <a:gd name="T42" fmla="*/ 241 w 409"/>
                    <a:gd name="T43" fmla="*/ 315 h 334"/>
                    <a:gd name="T44" fmla="*/ 224 w 409"/>
                    <a:gd name="T45" fmla="*/ 326 h 334"/>
                    <a:gd name="T46" fmla="*/ 199 w 409"/>
                    <a:gd name="T47" fmla="*/ 334 h 334"/>
                    <a:gd name="T48" fmla="*/ 169 w 409"/>
                    <a:gd name="T49" fmla="*/ 325 h 334"/>
                    <a:gd name="T50" fmla="*/ 129 w 409"/>
                    <a:gd name="T51" fmla="*/ 272 h 334"/>
                    <a:gd name="T52" fmla="*/ 86 w 409"/>
                    <a:gd name="T53" fmla="*/ 239 h 334"/>
                    <a:gd name="T54" fmla="*/ 80 w 409"/>
                    <a:gd name="T55" fmla="*/ 203 h 334"/>
                    <a:gd name="T56" fmla="*/ 45 w 409"/>
                    <a:gd name="T57" fmla="*/ 163 h 334"/>
                    <a:gd name="T58" fmla="*/ 11 w 409"/>
                    <a:gd name="T59" fmla="*/ 156 h 334"/>
                    <a:gd name="T60" fmla="*/ 0 w 409"/>
                    <a:gd name="T61" fmla="*/ 121 h 334"/>
                    <a:gd name="T62" fmla="*/ 32 w 409"/>
                    <a:gd name="T63" fmla="*/ 101 h 334"/>
                    <a:gd name="T64" fmla="*/ 30 w 409"/>
                    <a:gd name="T65" fmla="*/ 83 h 334"/>
                    <a:gd name="T66" fmla="*/ 43 w 409"/>
                    <a:gd name="T67" fmla="*/ 63 h 334"/>
                    <a:gd name="T68" fmla="*/ 65 w 409"/>
                    <a:gd name="T69" fmla="*/ 69 h 334"/>
                    <a:gd name="T70" fmla="*/ 80 w 409"/>
                    <a:gd name="T71" fmla="*/ 87 h 334"/>
                    <a:gd name="T72" fmla="*/ 125 w 409"/>
                    <a:gd name="T73" fmla="*/ 92 h 334"/>
                    <a:gd name="T74" fmla="*/ 132 w 409"/>
                    <a:gd name="T75" fmla="*/ 68 h 334"/>
                    <a:gd name="T76" fmla="*/ 160 w 409"/>
                    <a:gd name="T77" fmla="*/ 48 h 334"/>
                    <a:gd name="T78" fmla="*/ 179 w 409"/>
                    <a:gd name="T79" fmla="*/ 32 h 334"/>
                    <a:gd name="T80" fmla="*/ 184 w 409"/>
                    <a:gd name="T81" fmla="*/ 22 h 334"/>
                    <a:gd name="T82" fmla="*/ 210 w 409"/>
                    <a:gd name="T83" fmla="*/ 19 h 334"/>
                    <a:gd name="T84" fmla="*/ 231 w 409"/>
                    <a:gd name="T85" fmla="*/ 5 h 334"/>
                    <a:gd name="T86" fmla="*/ 257 w 409"/>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334">
                      <a:moveTo>
                        <a:pt x="257" y="0"/>
                      </a:moveTo>
                      <a:lnTo>
                        <a:pt x="267" y="53"/>
                      </a:lnTo>
                      <a:lnTo>
                        <a:pt x="306" y="77"/>
                      </a:lnTo>
                      <a:lnTo>
                        <a:pt x="340" y="62"/>
                      </a:lnTo>
                      <a:lnTo>
                        <a:pt x="350" y="68"/>
                      </a:lnTo>
                      <a:lnTo>
                        <a:pt x="342" y="77"/>
                      </a:lnTo>
                      <a:lnTo>
                        <a:pt x="333" y="107"/>
                      </a:lnTo>
                      <a:lnTo>
                        <a:pt x="375" y="123"/>
                      </a:lnTo>
                      <a:lnTo>
                        <a:pt x="401" y="145"/>
                      </a:lnTo>
                      <a:lnTo>
                        <a:pt x="409" y="207"/>
                      </a:lnTo>
                      <a:lnTo>
                        <a:pt x="397" y="234"/>
                      </a:lnTo>
                      <a:lnTo>
                        <a:pt x="363" y="246"/>
                      </a:lnTo>
                      <a:lnTo>
                        <a:pt x="372" y="260"/>
                      </a:lnTo>
                      <a:lnTo>
                        <a:pt x="375" y="276"/>
                      </a:lnTo>
                      <a:lnTo>
                        <a:pt x="358" y="286"/>
                      </a:lnTo>
                      <a:lnTo>
                        <a:pt x="337" y="282"/>
                      </a:lnTo>
                      <a:lnTo>
                        <a:pt x="332" y="291"/>
                      </a:lnTo>
                      <a:lnTo>
                        <a:pt x="343" y="308"/>
                      </a:lnTo>
                      <a:lnTo>
                        <a:pt x="335" y="314"/>
                      </a:lnTo>
                      <a:lnTo>
                        <a:pt x="273" y="308"/>
                      </a:lnTo>
                      <a:lnTo>
                        <a:pt x="261" y="323"/>
                      </a:lnTo>
                      <a:lnTo>
                        <a:pt x="241" y="315"/>
                      </a:lnTo>
                      <a:lnTo>
                        <a:pt x="224" y="326"/>
                      </a:lnTo>
                      <a:lnTo>
                        <a:pt x="199" y="334"/>
                      </a:lnTo>
                      <a:lnTo>
                        <a:pt x="169" y="325"/>
                      </a:lnTo>
                      <a:lnTo>
                        <a:pt x="129" y="272"/>
                      </a:lnTo>
                      <a:lnTo>
                        <a:pt x="86" y="239"/>
                      </a:lnTo>
                      <a:lnTo>
                        <a:pt x="80" y="203"/>
                      </a:lnTo>
                      <a:lnTo>
                        <a:pt x="45" y="163"/>
                      </a:lnTo>
                      <a:lnTo>
                        <a:pt x="11" y="156"/>
                      </a:lnTo>
                      <a:lnTo>
                        <a:pt x="0" y="121"/>
                      </a:lnTo>
                      <a:lnTo>
                        <a:pt x="32" y="101"/>
                      </a:lnTo>
                      <a:lnTo>
                        <a:pt x="30" y="83"/>
                      </a:lnTo>
                      <a:lnTo>
                        <a:pt x="43" y="63"/>
                      </a:lnTo>
                      <a:lnTo>
                        <a:pt x="65" y="69"/>
                      </a:lnTo>
                      <a:lnTo>
                        <a:pt x="80" y="87"/>
                      </a:lnTo>
                      <a:lnTo>
                        <a:pt x="125" y="92"/>
                      </a:lnTo>
                      <a:lnTo>
                        <a:pt x="132" y="68"/>
                      </a:lnTo>
                      <a:lnTo>
                        <a:pt x="160" y="48"/>
                      </a:lnTo>
                      <a:lnTo>
                        <a:pt x="179" y="32"/>
                      </a:lnTo>
                      <a:lnTo>
                        <a:pt x="184" y="22"/>
                      </a:lnTo>
                      <a:lnTo>
                        <a:pt x="210" y="19"/>
                      </a:lnTo>
                      <a:lnTo>
                        <a:pt x="231" y="5"/>
                      </a:lnTo>
                      <a:lnTo>
                        <a:pt x="2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9" name="Freeform 75">
                  <a:extLst>
                    <a:ext uri="{FF2B5EF4-FFF2-40B4-BE49-F238E27FC236}">
                      <a16:creationId xmlns:a16="http://schemas.microsoft.com/office/drawing/2014/main" id="{2385D5DB-69B8-4E1F-A709-FA22259F0DED}"/>
                    </a:ext>
                  </a:extLst>
                </p:cNvPr>
                <p:cNvSpPr>
                  <a:spLocks/>
                </p:cNvSpPr>
                <p:nvPr/>
              </p:nvSpPr>
              <p:spPr bwMode="auto">
                <a:xfrm>
                  <a:off x="6076951" y="1006476"/>
                  <a:ext cx="523875" cy="612775"/>
                </a:xfrm>
                <a:custGeom>
                  <a:avLst/>
                  <a:gdLst>
                    <a:gd name="T0" fmla="*/ 194 w 330"/>
                    <a:gd name="T1" fmla="*/ 0 h 386"/>
                    <a:gd name="T2" fmla="*/ 199 w 330"/>
                    <a:gd name="T3" fmla="*/ 14 h 386"/>
                    <a:gd name="T4" fmla="*/ 191 w 330"/>
                    <a:gd name="T5" fmla="*/ 41 h 386"/>
                    <a:gd name="T6" fmla="*/ 194 w 330"/>
                    <a:gd name="T7" fmla="*/ 55 h 386"/>
                    <a:gd name="T8" fmla="*/ 186 w 330"/>
                    <a:gd name="T9" fmla="*/ 81 h 386"/>
                    <a:gd name="T10" fmla="*/ 192 w 330"/>
                    <a:gd name="T11" fmla="*/ 95 h 386"/>
                    <a:gd name="T12" fmla="*/ 206 w 330"/>
                    <a:gd name="T13" fmla="*/ 115 h 386"/>
                    <a:gd name="T14" fmla="*/ 203 w 330"/>
                    <a:gd name="T15" fmla="*/ 129 h 386"/>
                    <a:gd name="T16" fmla="*/ 209 w 330"/>
                    <a:gd name="T17" fmla="*/ 138 h 386"/>
                    <a:gd name="T18" fmla="*/ 241 w 330"/>
                    <a:gd name="T19" fmla="*/ 140 h 386"/>
                    <a:gd name="T20" fmla="*/ 287 w 330"/>
                    <a:gd name="T21" fmla="*/ 178 h 386"/>
                    <a:gd name="T22" fmla="*/ 318 w 330"/>
                    <a:gd name="T23" fmla="*/ 189 h 386"/>
                    <a:gd name="T24" fmla="*/ 330 w 330"/>
                    <a:gd name="T25" fmla="*/ 202 h 386"/>
                    <a:gd name="T26" fmla="*/ 330 w 330"/>
                    <a:gd name="T27" fmla="*/ 210 h 386"/>
                    <a:gd name="T28" fmla="*/ 302 w 330"/>
                    <a:gd name="T29" fmla="*/ 215 h 386"/>
                    <a:gd name="T30" fmla="*/ 273 w 330"/>
                    <a:gd name="T31" fmla="*/ 223 h 386"/>
                    <a:gd name="T32" fmla="*/ 276 w 330"/>
                    <a:gd name="T33" fmla="*/ 273 h 386"/>
                    <a:gd name="T34" fmla="*/ 268 w 330"/>
                    <a:gd name="T35" fmla="*/ 307 h 386"/>
                    <a:gd name="T36" fmla="*/ 276 w 330"/>
                    <a:gd name="T37" fmla="*/ 317 h 386"/>
                    <a:gd name="T38" fmla="*/ 265 w 330"/>
                    <a:gd name="T39" fmla="*/ 334 h 386"/>
                    <a:gd name="T40" fmla="*/ 270 w 330"/>
                    <a:gd name="T41" fmla="*/ 356 h 386"/>
                    <a:gd name="T42" fmla="*/ 255 w 330"/>
                    <a:gd name="T43" fmla="*/ 367 h 386"/>
                    <a:gd name="T44" fmla="*/ 256 w 330"/>
                    <a:gd name="T45" fmla="*/ 386 h 386"/>
                    <a:gd name="T46" fmla="*/ 235 w 330"/>
                    <a:gd name="T47" fmla="*/ 373 h 386"/>
                    <a:gd name="T48" fmla="*/ 209 w 330"/>
                    <a:gd name="T49" fmla="*/ 380 h 386"/>
                    <a:gd name="T50" fmla="*/ 158 w 330"/>
                    <a:gd name="T51" fmla="*/ 363 h 386"/>
                    <a:gd name="T52" fmla="*/ 122 w 330"/>
                    <a:gd name="T53" fmla="*/ 371 h 386"/>
                    <a:gd name="T54" fmla="*/ 95 w 330"/>
                    <a:gd name="T55" fmla="*/ 363 h 386"/>
                    <a:gd name="T56" fmla="*/ 46 w 330"/>
                    <a:gd name="T57" fmla="*/ 322 h 386"/>
                    <a:gd name="T58" fmla="*/ 15 w 330"/>
                    <a:gd name="T59" fmla="*/ 326 h 386"/>
                    <a:gd name="T60" fmla="*/ 18 w 330"/>
                    <a:gd name="T61" fmla="*/ 304 h 386"/>
                    <a:gd name="T62" fmla="*/ 6 w 330"/>
                    <a:gd name="T63" fmla="*/ 286 h 386"/>
                    <a:gd name="T64" fmla="*/ 6 w 330"/>
                    <a:gd name="T65" fmla="*/ 277 h 386"/>
                    <a:gd name="T66" fmla="*/ 0 w 330"/>
                    <a:gd name="T67" fmla="*/ 262 h 386"/>
                    <a:gd name="T68" fmla="*/ 9 w 330"/>
                    <a:gd name="T69" fmla="*/ 229 h 386"/>
                    <a:gd name="T70" fmla="*/ 38 w 330"/>
                    <a:gd name="T71" fmla="*/ 197 h 386"/>
                    <a:gd name="T72" fmla="*/ 38 w 330"/>
                    <a:gd name="T73" fmla="*/ 164 h 386"/>
                    <a:gd name="T74" fmla="*/ 50 w 330"/>
                    <a:gd name="T75" fmla="*/ 150 h 386"/>
                    <a:gd name="T76" fmla="*/ 49 w 330"/>
                    <a:gd name="T77" fmla="*/ 91 h 386"/>
                    <a:gd name="T78" fmla="*/ 88 w 330"/>
                    <a:gd name="T79" fmla="*/ 95 h 386"/>
                    <a:gd name="T80" fmla="*/ 129 w 330"/>
                    <a:gd name="T81" fmla="*/ 88 h 386"/>
                    <a:gd name="T82" fmla="*/ 147 w 330"/>
                    <a:gd name="T83" fmla="*/ 69 h 386"/>
                    <a:gd name="T84" fmla="*/ 164 w 330"/>
                    <a:gd name="T85" fmla="*/ 21 h 386"/>
                    <a:gd name="T86" fmla="*/ 186 w 330"/>
                    <a:gd name="T87" fmla="*/ 2 h 386"/>
                    <a:gd name="T88" fmla="*/ 194 w 330"/>
                    <a:gd name="T8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386">
                      <a:moveTo>
                        <a:pt x="194" y="0"/>
                      </a:moveTo>
                      <a:lnTo>
                        <a:pt x="199" y="14"/>
                      </a:lnTo>
                      <a:lnTo>
                        <a:pt x="191" y="41"/>
                      </a:lnTo>
                      <a:lnTo>
                        <a:pt x="194" y="55"/>
                      </a:lnTo>
                      <a:lnTo>
                        <a:pt x="186" y="81"/>
                      </a:lnTo>
                      <a:lnTo>
                        <a:pt x="192" y="95"/>
                      </a:lnTo>
                      <a:lnTo>
                        <a:pt x="206" y="115"/>
                      </a:lnTo>
                      <a:lnTo>
                        <a:pt x="203" y="129"/>
                      </a:lnTo>
                      <a:lnTo>
                        <a:pt x="209" y="138"/>
                      </a:lnTo>
                      <a:lnTo>
                        <a:pt x="241" y="140"/>
                      </a:lnTo>
                      <a:lnTo>
                        <a:pt x="287" y="178"/>
                      </a:lnTo>
                      <a:lnTo>
                        <a:pt x="318" y="189"/>
                      </a:lnTo>
                      <a:lnTo>
                        <a:pt x="330" y="202"/>
                      </a:lnTo>
                      <a:lnTo>
                        <a:pt x="330" y="210"/>
                      </a:lnTo>
                      <a:lnTo>
                        <a:pt x="302" y="215"/>
                      </a:lnTo>
                      <a:lnTo>
                        <a:pt x="273" y="223"/>
                      </a:lnTo>
                      <a:lnTo>
                        <a:pt x="276" y="273"/>
                      </a:lnTo>
                      <a:lnTo>
                        <a:pt x="268" y="307"/>
                      </a:lnTo>
                      <a:lnTo>
                        <a:pt x="276" y="317"/>
                      </a:lnTo>
                      <a:lnTo>
                        <a:pt x="265" y="334"/>
                      </a:lnTo>
                      <a:lnTo>
                        <a:pt x="270" y="356"/>
                      </a:lnTo>
                      <a:lnTo>
                        <a:pt x="255" y="367"/>
                      </a:lnTo>
                      <a:lnTo>
                        <a:pt x="256" y="386"/>
                      </a:lnTo>
                      <a:lnTo>
                        <a:pt x="235" y="373"/>
                      </a:lnTo>
                      <a:lnTo>
                        <a:pt x="209" y="380"/>
                      </a:lnTo>
                      <a:lnTo>
                        <a:pt x="158" y="363"/>
                      </a:lnTo>
                      <a:lnTo>
                        <a:pt x="122" y="371"/>
                      </a:lnTo>
                      <a:lnTo>
                        <a:pt x="95" y="363"/>
                      </a:lnTo>
                      <a:lnTo>
                        <a:pt x="46" y="322"/>
                      </a:lnTo>
                      <a:lnTo>
                        <a:pt x="15" y="326"/>
                      </a:lnTo>
                      <a:lnTo>
                        <a:pt x="18" y="304"/>
                      </a:lnTo>
                      <a:lnTo>
                        <a:pt x="6" y="286"/>
                      </a:lnTo>
                      <a:lnTo>
                        <a:pt x="6" y="277"/>
                      </a:lnTo>
                      <a:lnTo>
                        <a:pt x="0" y="262"/>
                      </a:lnTo>
                      <a:lnTo>
                        <a:pt x="9" y="229"/>
                      </a:lnTo>
                      <a:lnTo>
                        <a:pt x="38" y="197"/>
                      </a:lnTo>
                      <a:lnTo>
                        <a:pt x="38" y="164"/>
                      </a:lnTo>
                      <a:lnTo>
                        <a:pt x="50" y="150"/>
                      </a:lnTo>
                      <a:lnTo>
                        <a:pt x="49" y="91"/>
                      </a:lnTo>
                      <a:lnTo>
                        <a:pt x="88" y="95"/>
                      </a:lnTo>
                      <a:lnTo>
                        <a:pt x="129" y="88"/>
                      </a:lnTo>
                      <a:lnTo>
                        <a:pt x="147" y="69"/>
                      </a:lnTo>
                      <a:lnTo>
                        <a:pt x="164" y="21"/>
                      </a:lnTo>
                      <a:lnTo>
                        <a:pt x="186" y="2"/>
                      </a:lnTo>
                      <a:lnTo>
                        <a:pt x="19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0" name="Freeform 96">
                  <a:extLst>
                    <a:ext uri="{FF2B5EF4-FFF2-40B4-BE49-F238E27FC236}">
                      <a16:creationId xmlns:a16="http://schemas.microsoft.com/office/drawing/2014/main" id="{1EEE51DC-45CC-4982-B51C-95B1A41DC97D}"/>
                    </a:ext>
                  </a:extLst>
                </p:cNvPr>
                <p:cNvSpPr>
                  <a:spLocks/>
                </p:cNvSpPr>
                <p:nvPr/>
              </p:nvSpPr>
              <p:spPr bwMode="auto">
                <a:xfrm>
                  <a:off x="4956176" y="973138"/>
                  <a:ext cx="741363" cy="458788"/>
                </a:xfrm>
                <a:custGeom>
                  <a:avLst/>
                  <a:gdLst>
                    <a:gd name="T0" fmla="*/ 106 w 467"/>
                    <a:gd name="T1" fmla="*/ 0 h 289"/>
                    <a:gd name="T2" fmla="*/ 176 w 467"/>
                    <a:gd name="T3" fmla="*/ 26 h 289"/>
                    <a:gd name="T4" fmla="*/ 180 w 467"/>
                    <a:gd name="T5" fmla="*/ 55 h 289"/>
                    <a:gd name="T6" fmla="*/ 190 w 467"/>
                    <a:gd name="T7" fmla="*/ 61 h 289"/>
                    <a:gd name="T8" fmla="*/ 228 w 467"/>
                    <a:gd name="T9" fmla="*/ 43 h 289"/>
                    <a:gd name="T10" fmla="*/ 271 w 467"/>
                    <a:gd name="T11" fmla="*/ 41 h 289"/>
                    <a:gd name="T12" fmla="*/ 284 w 467"/>
                    <a:gd name="T13" fmla="*/ 55 h 289"/>
                    <a:gd name="T14" fmla="*/ 264 w 467"/>
                    <a:gd name="T15" fmla="*/ 75 h 289"/>
                    <a:gd name="T16" fmla="*/ 265 w 467"/>
                    <a:gd name="T17" fmla="*/ 82 h 289"/>
                    <a:gd name="T18" fmla="*/ 272 w 467"/>
                    <a:gd name="T19" fmla="*/ 87 h 289"/>
                    <a:gd name="T20" fmla="*/ 290 w 467"/>
                    <a:gd name="T21" fmla="*/ 76 h 289"/>
                    <a:gd name="T22" fmla="*/ 359 w 467"/>
                    <a:gd name="T23" fmla="*/ 91 h 289"/>
                    <a:gd name="T24" fmla="*/ 375 w 467"/>
                    <a:gd name="T25" fmla="*/ 100 h 289"/>
                    <a:gd name="T26" fmla="*/ 383 w 467"/>
                    <a:gd name="T27" fmla="*/ 130 h 289"/>
                    <a:gd name="T28" fmla="*/ 405 w 467"/>
                    <a:gd name="T29" fmla="*/ 109 h 289"/>
                    <a:gd name="T30" fmla="*/ 455 w 467"/>
                    <a:gd name="T31" fmla="*/ 106 h 289"/>
                    <a:gd name="T32" fmla="*/ 467 w 467"/>
                    <a:gd name="T33" fmla="*/ 119 h 289"/>
                    <a:gd name="T34" fmla="*/ 454 w 467"/>
                    <a:gd name="T35" fmla="*/ 164 h 289"/>
                    <a:gd name="T36" fmla="*/ 442 w 467"/>
                    <a:gd name="T37" fmla="*/ 206 h 289"/>
                    <a:gd name="T38" fmla="*/ 449 w 467"/>
                    <a:gd name="T39" fmla="*/ 246 h 289"/>
                    <a:gd name="T40" fmla="*/ 437 w 467"/>
                    <a:gd name="T41" fmla="*/ 254 h 289"/>
                    <a:gd name="T42" fmla="*/ 418 w 467"/>
                    <a:gd name="T43" fmla="*/ 254 h 289"/>
                    <a:gd name="T44" fmla="*/ 398 w 467"/>
                    <a:gd name="T45" fmla="*/ 253 h 289"/>
                    <a:gd name="T46" fmla="*/ 356 w 467"/>
                    <a:gd name="T47" fmla="*/ 285 h 289"/>
                    <a:gd name="T48" fmla="*/ 330 w 467"/>
                    <a:gd name="T49" fmla="*/ 289 h 289"/>
                    <a:gd name="T50" fmla="*/ 256 w 467"/>
                    <a:gd name="T51" fmla="*/ 268 h 289"/>
                    <a:gd name="T52" fmla="*/ 210 w 467"/>
                    <a:gd name="T53" fmla="*/ 265 h 289"/>
                    <a:gd name="T54" fmla="*/ 92 w 467"/>
                    <a:gd name="T55" fmla="*/ 245 h 289"/>
                    <a:gd name="T56" fmla="*/ 94 w 467"/>
                    <a:gd name="T57" fmla="*/ 233 h 289"/>
                    <a:gd name="T58" fmla="*/ 69 w 467"/>
                    <a:gd name="T59" fmla="*/ 183 h 289"/>
                    <a:gd name="T60" fmla="*/ 49 w 467"/>
                    <a:gd name="T61" fmla="*/ 170 h 289"/>
                    <a:gd name="T62" fmla="*/ 15 w 467"/>
                    <a:gd name="T63" fmla="*/ 132 h 289"/>
                    <a:gd name="T64" fmla="*/ 0 w 467"/>
                    <a:gd name="T65" fmla="*/ 120 h 289"/>
                    <a:gd name="T66" fmla="*/ 15 w 467"/>
                    <a:gd name="T67" fmla="*/ 104 h 289"/>
                    <a:gd name="T68" fmla="*/ 40 w 467"/>
                    <a:gd name="T69" fmla="*/ 67 h 289"/>
                    <a:gd name="T70" fmla="*/ 78 w 467"/>
                    <a:gd name="T71" fmla="*/ 80 h 289"/>
                    <a:gd name="T72" fmla="*/ 82 w 467"/>
                    <a:gd name="T73" fmla="*/ 77 h 289"/>
                    <a:gd name="T74" fmla="*/ 82 w 467"/>
                    <a:gd name="T75" fmla="*/ 71 h 289"/>
                    <a:gd name="T76" fmla="*/ 42 w 467"/>
                    <a:gd name="T77" fmla="*/ 28 h 289"/>
                    <a:gd name="T78" fmla="*/ 47 w 467"/>
                    <a:gd name="T79" fmla="*/ 8 h 289"/>
                    <a:gd name="T80" fmla="*/ 55 w 467"/>
                    <a:gd name="T81" fmla="*/ 2 h 289"/>
                    <a:gd name="T82" fmla="*/ 106 w 467"/>
                    <a:gd name="T8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289">
                      <a:moveTo>
                        <a:pt x="106" y="0"/>
                      </a:moveTo>
                      <a:lnTo>
                        <a:pt x="176" y="26"/>
                      </a:lnTo>
                      <a:lnTo>
                        <a:pt x="180" y="55"/>
                      </a:lnTo>
                      <a:lnTo>
                        <a:pt x="190" y="61"/>
                      </a:lnTo>
                      <a:lnTo>
                        <a:pt x="228" y="43"/>
                      </a:lnTo>
                      <a:lnTo>
                        <a:pt x="271" y="41"/>
                      </a:lnTo>
                      <a:lnTo>
                        <a:pt x="284" y="55"/>
                      </a:lnTo>
                      <a:lnTo>
                        <a:pt x="264" y="75"/>
                      </a:lnTo>
                      <a:lnTo>
                        <a:pt x="265" y="82"/>
                      </a:lnTo>
                      <a:lnTo>
                        <a:pt x="272" y="87"/>
                      </a:lnTo>
                      <a:lnTo>
                        <a:pt x="290" y="76"/>
                      </a:lnTo>
                      <a:lnTo>
                        <a:pt x="359" y="91"/>
                      </a:lnTo>
                      <a:lnTo>
                        <a:pt x="375" y="100"/>
                      </a:lnTo>
                      <a:lnTo>
                        <a:pt x="383" y="130"/>
                      </a:lnTo>
                      <a:lnTo>
                        <a:pt x="405" y="109"/>
                      </a:lnTo>
                      <a:lnTo>
                        <a:pt x="455" y="106"/>
                      </a:lnTo>
                      <a:lnTo>
                        <a:pt x="467" y="119"/>
                      </a:lnTo>
                      <a:lnTo>
                        <a:pt x="454" y="164"/>
                      </a:lnTo>
                      <a:lnTo>
                        <a:pt x="442" y="206"/>
                      </a:lnTo>
                      <a:lnTo>
                        <a:pt x="449" y="246"/>
                      </a:lnTo>
                      <a:lnTo>
                        <a:pt x="437" y="254"/>
                      </a:lnTo>
                      <a:lnTo>
                        <a:pt x="418" y="254"/>
                      </a:lnTo>
                      <a:lnTo>
                        <a:pt x="398" y="253"/>
                      </a:lnTo>
                      <a:lnTo>
                        <a:pt x="356" y="285"/>
                      </a:lnTo>
                      <a:lnTo>
                        <a:pt x="330" y="289"/>
                      </a:lnTo>
                      <a:lnTo>
                        <a:pt x="256" y="268"/>
                      </a:lnTo>
                      <a:lnTo>
                        <a:pt x="210" y="265"/>
                      </a:lnTo>
                      <a:lnTo>
                        <a:pt x="92" y="245"/>
                      </a:lnTo>
                      <a:lnTo>
                        <a:pt x="94" y="233"/>
                      </a:lnTo>
                      <a:lnTo>
                        <a:pt x="69" y="183"/>
                      </a:lnTo>
                      <a:lnTo>
                        <a:pt x="49" y="170"/>
                      </a:lnTo>
                      <a:lnTo>
                        <a:pt x="15" y="132"/>
                      </a:lnTo>
                      <a:lnTo>
                        <a:pt x="0" y="120"/>
                      </a:lnTo>
                      <a:lnTo>
                        <a:pt x="15" y="104"/>
                      </a:lnTo>
                      <a:lnTo>
                        <a:pt x="40" y="67"/>
                      </a:lnTo>
                      <a:lnTo>
                        <a:pt x="78" y="80"/>
                      </a:lnTo>
                      <a:lnTo>
                        <a:pt x="82" y="77"/>
                      </a:lnTo>
                      <a:lnTo>
                        <a:pt x="82" y="71"/>
                      </a:lnTo>
                      <a:lnTo>
                        <a:pt x="42" y="28"/>
                      </a:lnTo>
                      <a:lnTo>
                        <a:pt x="47" y="8"/>
                      </a:lnTo>
                      <a:lnTo>
                        <a:pt x="55" y="2"/>
                      </a:lnTo>
                      <a:lnTo>
                        <a:pt x="10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1" name="Freeform 97">
                  <a:extLst>
                    <a:ext uri="{FF2B5EF4-FFF2-40B4-BE49-F238E27FC236}">
                      <a16:creationId xmlns:a16="http://schemas.microsoft.com/office/drawing/2014/main" id="{1E5DBEED-85CD-4569-BEDC-77F9C4AC1F69}"/>
                    </a:ext>
                  </a:extLst>
                </p:cNvPr>
                <p:cNvSpPr>
                  <a:spLocks/>
                </p:cNvSpPr>
                <p:nvPr/>
              </p:nvSpPr>
              <p:spPr bwMode="auto">
                <a:xfrm>
                  <a:off x="5094288" y="1362076"/>
                  <a:ext cx="615950" cy="425450"/>
                </a:xfrm>
                <a:custGeom>
                  <a:avLst/>
                  <a:gdLst>
                    <a:gd name="T0" fmla="*/ 5 w 388"/>
                    <a:gd name="T1" fmla="*/ 0 h 268"/>
                    <a:gd name="T2" fmla="*/ 123 w 388"/>
                    <a:gd name="T3" fmla="*/ 20 h 268"/>
                    <a:gd name="T4" fmla="*/ 169 w 388"/>
                    <a:gd name="T5" fmla="*/ 23 h 268"/>
                    <a:gd name="T6" fmla="*/ 243 w 388"/>
                    <a:gd name="T7" fmla="*/ 44 h 268"/>
                    <a:gd name="T8" fmla="*/ 269 w 388"/>
                    <a:gd name="T9" fmla="*/ 40 h 268"/>
                    <a:gd name="T10" fmla="*/ 311 w 388"/>
                    <a:gd name="T11" fmla="*/ 8 h 268"/>
                    <a:gd name="T12" fmla="*/ 331 w 388"/>
                    <a:gd name="T13" fmla="*/ 9 h 268"/>
                    <a:gd name="T14" fmla="*/ 350 w 388"/>
                    <a:gd name="T15" fmla="*/ 9 h 268"/>
                    <a:gd name="T16" fmla="*/ 362 w 388"/>
                    <a:gd name="T17" fmla="*/ 1 h 268"/>
                    <a:gd name="T18" fmla="*/ 377 w 388"/>
                    <a:gd name="T19" fmla="*/ 6 h 268"/>
                    <a:gd name="T20" fmla="*/ 380 w 388"/>
                    <a:gd name="T21" fmla="*/ 27 h 268"/>
                    <a:gd name="T22" fmla="*/ 371 w 388"/>
                    <a:gd name="T23" fmla="*/ 43 h 268"/>
                    <a:gd name="T24" fmla="*/ 385 w 388"/>
                    <a:gd name="T25" fmla="*/ 73 h 268"/>
                    <a:gd name="T26" fmla="*/ 375 w 388"/>
                    <a:gd name="T27" fmla="*/ 85 h 268"/>
                    <a:gd name="T28" fmla="*/ 387 w 388"/>
                    <a:gd name="T29" fmla="*/ 104 h 268"/>
                    <a:gd name="T30" fmla="*/ 365 w 388"/>
                    <a:gd name="T31" fmla="*/ 132 h 268"/>
                    <a:gd name="T32" fmla="*/ 368 w 388"/>
                    <a:gd name="T33" fmla="*/ 147 h 268"/>
                    <a:gd name="T34" fmla="*/ 347 w 388"/>
                    <a:gd name="T35" fmla="*/ 166 h 268"/>
                    <a:gd name="T36" fmla="*/ 361 w 388"/>
                    <a:gd name="T37" fmla="*/ 192 h 268"/>
                    <a:gd name="T38" fmla="*/ 388 w 388"/>
                    <a:gd name="T39" fmla="*/ 220 h 268"/>
                    <a:gd name="T40" fmla="*/ 382 w 388"/>
                    <a:gd name="T41" fmla="*/ 252 h 268"/>
                    <a:gd name="T42" fmla="*/ 370 w 388"/>
                    <a:gd name="T43" fmla="*/ 260 h 268"/>
                    <a:gd name="T44" fmla="*/ 298 w 388"/>
                    <a:gd name="T45" fmla="*/ 252 h 268"/>
                    <a:gd name="T46" fmla="*/ 278 w 388"/>
                    <a:gd name="T47" fmla="*/ 268 h 268"/>
                    <a:gd name="T48" fmla="*/ 259 w 388"/>
                    <a:gd name="T49" fmla="*/ 250 h 268"/>
                    <a:gd name="T50" fmla="*/ 256 w 388"/>
                    <a:gd name="T51" fmla="*/ 253 h 268"/>
                    <a:gd name="T52" fmla="*/ 247 w 388"/>
                    <a:gd name="T53" fmla="*/ 261 h 268"/>
                    <a:gd name="T54" fmla="*/ 225 w 388"/>
                    <a:gd name="T55" fmla="*/ 257 h 268"/>
                    <a:gd name="T56" fmla="*/ 179 w 388"/>
                    <a:gd name="T57" fmla="*/ 223 h 268"/>
                    <a:gd name="T58" fmla="*/ 156 w 388"/>
                    <a:gd name="T59" fmla="*/ 238 h 268"/>
                    <a:gd name="T60" fmla="*/ 148 w 388"/>
                    <a:gd name="T61" fmla="*/ 231 h 268"/>
                    <a:gd name="T62" fmla="*/ 109 w 388"/>
                    <a:gd name="T63" fmla="*/ 217 h 268"/>
                    <a:gd name="T64" fmla="*/ 88 w 388"/>
                    <a:gd name="T65" fmla="*/ 230 h 268"/>
                    <a:gd name="T66" fmla="*/ 41 w 388"/>
                    <a:gd name="T67" fmla="*/ 241 h 268"/>
                    <a:gd name="T68" fmla="*/ 9 w 388"/>
                    <a:gd name="T69" fmla="*/ 212 h 268"/>
                    <a:gd name="T70" fmla="*/ 32 w 388"/>
                    <a:gd name="T71" fmla="*/ 194 h 268"/>
                    <a:gd name="T72" fmla="*/ 22 w 388"/>
                    <a:gd name="T73" fmla="*/ 156 h 268"/>
                    <a:gd name="T74" fmla="*/ 9 w 388"/>
                    <a:gd name="T75" fmla="*/ 142 h 268"/>
                    <a:gd name="T76" fmla="*/ 22 w 388"/>
                    <a:gd name="T77" fmla="*/ 122 h 268"/>
                    <a:gd name="T78" fmla="*/ 27 w 388"/>
                    <a:gd name="T79" fmla="*/ 108 h 268"/>
                    <a:gd name="T80" fmla="*/ 4 w 388"/>
                    <a:gd name="T81" fmla="*/ 84 h 268"/>
                    <a:gd name="T82" fmla="*/ 0 w 388"/>
                    <a:gd name="T83" fmla="*/ 53 h 268"/>
                    <a:gd name="T84" fmla="*/ 19 w 388"/>
                    <a:gd name="T85" fmla="*/ 32 h 268"/>
                    <a:gd name="T86" fmla="*/ 19 w 388"/>
                    <a:gd name="T87" fmla="*/ 24 h 268"/>
                    <a:gd name="T88" fmla="*/ 1 w 388"/>
                    <a:gd name="T89" fmla="*/ 22 h 268"/>
                    <a:gd name="T90" fmla="*/ 5 w 388"/>
                    <a:gd name="T9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268">
                      <a:moveTo>
                        <a:pt x="5" y="0"/>
                      </a:moveTo>
                      <a:lnTo>
                        <a:pt x="123" y="20"/>
                      </a:lnTo>
                      <a:lnTo>
                        <a:pt x="169" y="23"/>
                      </a:lnTo>
                      <a:lnTo>
                        <a:pt x="243" y="44"/>
                      </a:lnTo>
                      <a:lnTo>
                        <a:pt x="269" y="40"/>
                      </a:lnTo>
                      <a:lnTo>
                        <a:pt x="311" y="8"/>
                      </a:lnTo>
                      <a:lnTo>
                        <a:pt x="331" y="9"/>
                      </a:lnTo>
                      <a:lnTo>
                        <a:pt x="350" y="9"/>
                      </a:lnTo>
                      <a:lnTo>
                        <a:pt x="362" y="1"/>
                      </a:lnTo>
                      <a:lnTo>
                        <a:pt x="377" y="6"/>
                      </a:lnTo>
                      <a:lnTo>
                        <a:pt x="380" y="27"/>
                      </a:lnTo>
                      <a:lnTo>
                        <a:pt x="371" y="43"/>
                      </a:lnTo>
                      <a:lnTo>
                        <a:pt x="385" y="73"/>
                      </a:lnTo>
                      <a:lnTo>
                        <a:pt x="375" y="85"/>
                      </a:lnTo>
                      <a:lnTo>
                        <a:pt x="387" y="104"/>
                      </a:lnTo>
                      <a:lnTo>
                        <a:pt x="365" y="132"/>
                      </a:lnTo>
                      <a:lnTo>
                        <a:pt x="368" y="147"/>
                      </a:lnTo>
                      <a:lnTo>
                        <a:pt x="347" y="166"/>
                      </a:lnTo>
                      <a:lnTo>
                        <a:pt x="361" y="192"/>
                      </a:lnTo>
                      <a:lnTo>
                        <a:pt x="388" y="220"/>
                      </a:lnTo>
                      <a:lnTo>
                        <a:pt x="382" y="252"/>
                      </a:lnTo>
                      <a:lnTo>
                        <a:pt x="370" y="260"/>
                      </a:lnTo>
                      <a:lnTo>
                        <a:pt x="298" y="252"/>
                      </a:lnTo>
                      <a:lnTo>
                        <a:pt x="278" y="268"/>
                      </a:lnTo>
                      <a:lnTo>
                        <a:pt x="259" y="250"/>
                      </a:lnTo>
                      <a:lnTo>
                        <a:pt x="256" y="253"/>
                      </a:lnTo>
                      <a:lnTo>
                        <a:pt x="247" y="261"/>
                      </a:lnTo>
                      <a:lnTo>
                        <a:pt x="225" y="257"/>
                      </a:lnTo>
                      <a:lnTo>
                        <a:pt x="179" y="223"/>
                      </a:lnTo>
                      <a:lnTo>
                        <a:pt x="156" y="238"/>
                      </a:lnTo>
                      <a:lnTo>
                        <a:pt x="148" y="231"/>
                      </a:lnTo>
                      <a:lnTo>
                        <a:pt x="109" y="217"/>
                      </a:lnTo>
                      <a:lnTo>
                        <a:pt x="88" y="230"/>
                      </a:lnTo>
                      <a:lnTo>
                        <a:pt x="41" y="241"/>
                      </a:lnTo>
                      <a:lnTo>
                        <a:pt x="9" y="212"/>
                      </a:lnTo>
                      <a:lnTo>
                        <a:pt x="32" y="194"/>
                      </a:lnTo>
                      <a:lnTo>
                        <a:pt x="22" y="156"/>
                      </a:lnTo>
                      <a:lnTo>
                        <a:pt x="9" y="142"/>
                      </a:lnTo>
                      <a:lnTo>
                        <a:pt x="22" y="122"/>
                      </a:lnTo>
                      <a:lnTo>
                        <a:pt x="27" y="108"/>
                      </a:lnTo>
                      <a:lnTo>
                        <a:pt x="4" y="84"/>
                      </a:lnTo>
                      <a:lnTo>
                        <a:pt x="0" y="53"/>
                      </a:lnTo>
                      <a:lnTo>
                        <a:pt x="19" y="32"/>
                      </a:lnTo>
                      <a:lnTo>
                        <a:pt x="19" y="24"/>
                      </a:lnTo>
                      <a:lnTo>
                        <a:pt x="1" y="22"/>
                      </a:lnTo>
                      <a:lnTo>
                        <a:pt x="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2" name="Freeform 98">
                  <a:extLst>
                    <a:ext uri="{FF2B5EF4-FFF2-40B4-BE49-F238E27FC236}">
                      <a16:creationId xmlns:a16="http://schemas.microsoft.com/office/drawing/2014/main" id="{72C5EF54-5E81-45D9-9209-606D0C51EF0F}"/>
                    </a:ext>
                  </a:extLst>
                </p:cNvPr>
                <p:cNvSpPr>
                  <a:spLocks/>
                </p:cNvSpPr>
                <p:nvPr/>
              </p:nvSpPr>
              <p:spPr bwMode="auto">
                <a:xfrm>
                  <a:off x="5645151" y="1114426"/>
                  <a:ext cx="511175" cy="774700"/>
                </a:xfrm>
                <a:custGeom>
                  <a:avLst/>
                  <a:gdLst>
                    <a:gd name="T0" fmla="*/ 174 w 322"/>
                    <a:gd name="T1" fmla="*/ 0 h 488"/>
                    <a:gd name="T2" fmla="*/ 218 w 322"/>
                    <a:gd name="T3" fmla="*/ 30 h 488"/>
                    <a:gd name="T4" fmla="*/ 250 w 322"/>
                    <a:gd name="T5" fmla="*/ 3 h 488"/>
                    <a:gd name="T6" fmla="*/ 261 w 322"/>
                    <a:gd name="T7" fmla="*/ 15 h 488"/>
                    <a:gd name="T8" fmla="*/ 253 w 322"/>
                    <a:gd name="T9" fmla="*/ 22 h 488"/>
                    <a:gd name="T10" fmla="*/ 255 w 322"/>
                    <a:gd name="T11" fmla="*/ 27 h 488"/>
                    <a:gd name="T12" fmla="*/ 287 w 322"/>
                    <a:gd name="T13" fmla="*/ 21 h 488"/>
                    <a:gd name="T14" fmla="*/ 321 w 322"/>
                    <a:gd name="T15" fmla="*/ 23 h 488"/>
                    <a:gd name="T16" fmla="*/ 322 w 322"/>
                    <a:gd name="T17" fmla="*/ 82 h 488"/>
                    <a:gd name="T18" fmla="*/ 310 w 322"/>
                    <a:gd name="T19" fmla="*/ 96 h 488"/>
                    <a:gd name="T20" fmla="*/ 310 w 322"/>
                    <a:gd name="T21" fmla="*/ 129 h 488"/>
                    <a:gd name="T22" fmla="*/ 281 w 322"/>
                    <a:gd name="T23" fmla="*/ 161 h 488"/>
                    <a:gd name="T24" fmla="*/ 272 w 322"/>
                    <a:gd name="T25" fmla="*/ 194 h 488"/>
                    <a:gd name="T26" fmla="*/ 278 w 322"/>
                    <a:gd name="T27" fmla="*/ 209 h 488"/>
                    <a:gd name="T28" fmla="*/ 278 w 322"/>
                    <a:gd name="T29" fmla="*/ 218 h 488"/>
                    <a:gd name="T30" fmla="*/ 290 w 322"/>
                    <a:gd name="T31" fmla="*/ 236 h 488"/>
                    <a:gd name="T32" fmla="*/ 287 w 322"/>
                    <a:gd name="T33" fmla="*/ 258 h 488"/>
                    <a:gd name="T34" fmla="*/ 275 w 322"/>
                    <a:gd name="T35" fmla="*/ 263 h 488"/>
                    <a:gd name="T36" fmla="*/ 265 w 322"/>
                    <a:gd name="T37" fmla="*/ 279 h 488"/>
                    <a:gd name="T38" fmla="*/ 229 w 322"/>
                    <a:gd name="T39" fmla="*/ 278 h 488"/>
                    <a:gd name="T40" fmla="*/ 226 w 322"/>
                    <a:gd name="T41" fmla="*/ 287 h 488"/>
                    <a:gd name="T42" fmla="*/ 179 w 322"/>
                    <a:gd name="T43" fmla="*/ 307 h 488"/>
                    <a:gd name="T44" fmla="*/ 177 w 322"/>
                    <a:gd name="T45" fmla="*/ 350 h 488"/>
                    <a:gd name="T46" fmla="*/ 201 w 322"/>
                    <a:gd name="T47" fmla="*/ 367 h 488"/>
                    <a:gd name="T48" fmla="*/ 194 w 322"/>
                    <a:gd name="T49" fmla="*/ 376 h 488"/>
                    <a:gd name="T50" fmla="*/ 181 w 322"/>
                    <a:gd name="T51" fmla="*/ 374 h 488"/>
                    <a:gd name="T52" fmla="*/ 164 w 322"/>
                    <a:gd name="T53" fmla="*/ 379 h 488"/>
                    <a:gd name="T54" fmla="*/ 172 w 322"/>
                    <a:gd name="T55" fmla="*/ 398 h 488"/>
                    <a:gd name="T56" fmla="*/ 160 w 322"/>
                    <a:gd name="T57" fmla="*/ 409 h 488"/>
                    <a:gd name="T58" fmla="*/ 159 w 322"/>
                    <a:gd name="T59" fmla="*/ 421 h 488"/>
                    <a:gd name="T60" fmla="*/ 166 w 322"/>
                    <a:gd name="T61" fmla="*/ 426 h 488"/>
                    <a:gd name="T62" fmla="*/ 181 w 322"/>
                    <a:gd name="T63" fmla="*/ 424 h 488"/>
                    <a:gd name="T64" fmla="*/ 184 w 322"/>
                    <a:gd name="T65" fmla="*/ 429 h 488"/>
                    <a:gd name="T66" fmla="*/ 145 w 322"/>
                    <a:gd name="T67" fmla="*/ 488 h 488"/>
                    <a:gd name="T68" fmla="*/ 103 w 322"/>
                    <a:gd name="T69" fmla="*/ 475 h 488"/>
                    <a:gd name="T70" fmla="*/ 61 w 322"/>
                    <a:gd name="T71" fmla="*/ 421 h 488"/>
                    <a:gd name="T72" fmla="*/ 35 w 322"/>
                    <a:gd name="T73" fmla="*/ 408 h 488"/>
                    <a:gd name="T74" fmla="*/ 41 w 322"/>
                    <a:gd name="T75" fmla="*/ 376 h 488"/>
                    <a:gd name="T76" fmla="*/ 14 w 322"/>
                    <a:gd name="T77" fmla="*/ 348 h 488"/>
                    <a:gd name="T78" fmla="*/ 0 w 322"/>
                    <a:gd name="T79" fmla="*/ 322 h 488"/>
                    <a:gd name="T80" fmla="*/ 21 w 322"/>
                    <a:gd name="T81" fmla="*/ 303 h 488"/>
                    <a:gd name="T82" fmla="*/ 18 w 322"/>
                    <a:gd name="T83" fmla="*/ 288 h 488"/>
                    <a:gd name="T84" fmla="*/ 40 w 322"/>
                    <a:gd name="T85" fmla="*/ 260 h 488"/>
                    <a:gd name="T86" fmla="*/ 28 w 322"/>
                    <a:gd name="T87" fmla="*/ 241 h 488"/>
                    <a:gd name="T88" fmla="*/ 38 w 322"/>
                    <a:gd name="T89" fmla="*/ 229 h 488"/>
                    <a:gd name="T90" fmla="*/ 24 w 322"/>
                    <a:gd name="T91" fmla="*/ 199 h 488"/>
                    <a:gd name="T92" fmla="*/ 33 w 322"/>
                    <a:gd name="T93" fmla="*/ 183 h 488"/>
                    <a:gd name="T94" fmla="*/ 30 w 322"/>
                    <a:gd name="T95" fmla="*/ 162 h 488"/>
                    <a:gd name="T96" fmla="*/ 15 w 322"/>
                    <a:gd name="T97" fmla="*/ 157 h 488"/>
                    <a:gd name="T98" fmla="*/ 8 w 322"/>
                    <a:gd name="T99" fmla="*/ 117 h 488"/>
                    <a:gd name="T100" fmla="*/ 20 w 322"/>
                    <a:gd name="T101" fmla="*/ 75 h 488"/>
                    <a:gd name="T102" fmla="*/ 33 w 322"/>
                    <a:gd name="T103" fmla="*/ 30 h 488"/>
                    <a:gd name="T104" fmla="*/ 125 w 322"/>
                    <a:gd name="T105" fmla="*/ 27 h 488"/>
                    <a:gd name="T106" fmla="*/ 127 w 322"/>
                    <a:gd name="T107" fmla="*/ 13 h 488"/>
                    <a:gd name="T108" fmla="*/ 137 w 322"/>
                    <a:gd name="T109" fmla="*/ 6 h 488"/>
                    <a:gd name="T110" fmla="*/ 150 w 322"/>
                    <a:gd name="T111" fmla="*/ 13 h 488"/>
                    <a:gd name="T112" fmla="*/ 174 w 322"/>
                    <a:gd name="T11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 h="488">
                      <a:moveTo>
                        <a:pt x="174" y="0"/>
                      </a:moveTo>
                      <a:lnTo>
                        <a:pt x="218" y="30"/>
                      </a:lnTo>
                      <a:lnTo>
                        <a:pt x="250" y="3"/>
                      </a:lnTo>
                      <a:lnTo>
                        <a:pt x="261" y="15"/>
                      </a:lnTo>
                      <a:lnTo>
                        <a:pt x="253" y="22"/>
                      </a:lnTo>
                      <a:lnTo>
                        <a:pt x="255" y="27"/>
                      </a:lnTo>
                      <a:lnTo>
                        <a:pt x="287" y="21"/>
                      </a:lnTo>
                      <a:lnTo>
                        <a:pt x="321" y="23"/>
                      </a:lnTo>
                      <a:lnTo>
                        <a:pt x="322" y="82"/>
                      </a:lnTo>
                      <a:lnTo>
                        <a:pt x="310" y="96"/>
                      </a:lnTo>
                      <a:lnTo>
                        <a:pt x="310" y="129"/>
                      </a:lnTo>
                      <a:lnTo>
                        <a:pt x="281" y="161"/>
                      </a:lnTo>
                      <a:lnTo>
                        <a:pt x="272" y="194"/>
                      </a:lnTo>
                      <a:lnTo>
                        <a:pt x="278" y="209"/>
                      </a:lnTo>
                      <a:lnTo>
                        <a:pt x="278" y="218"/>
                      </a:lnTo>
                      <a:lnTo>
                        <a:pt x="290" y="236"/>
                      </a:lnTo>
                      <a:lnTo>
                        <a:pt x="287" y="258"/>
                      </a:lnTo>
                      <a:lnTo>
                        <a:pt x="275" y="263"/>
                      </a:lnTo>
                      <a:lnTo>
                        <a:pt x="265" y="279"/>
                      </a:lnTo>
                      <a:lnTo>
                        <a:pt x="229" y="278"/>
                      </a:lnTo>
                      <a:lnTo>
                        <a:pt x="226" y="287"/>
                      </a:lnTo>
                      <a:lnTo>
                        <a:pt x="179" y="307"/>
                      </a:lnTo>
                      <a:lnTo>
                        <a:pt x="177" y="350"/>
                      </a:lnTo>
                      <a:lnTo>
                        <a:pt x="201" y="367"/>
                      </a:lnTo>
                      <a:lnTo>
                        <a:pt x="194" y="376"/>
                      </a:lnTo>
                      <a:lnTo>
                        <a:pt x="181" y="374"/>
                      </a:lnTo>
                      <a:lnTo>
                        <a:pt x="164" y="379"/>
                      </a:lnTo>
                      <a:lnTo>
                        <a:pt x="172" y="398"/>
                      </a:lnTo>
                      <a:lnTo>
                        <a:pt x="160" y="409"/>
                      </a:lnTo>
                      <a:lnTo>
                        <a:pt x="159" y="421"/>
                      </a:lnTo>
                      <a:lnTo>
                        <a:pt x="166" y="426"/>
                      </a:lnTo>
                      <a:lnTo>
                        <a:pt x="181" y="424"/>
                      </a:lnTo>
                      <a:lnTo>
                        <a:pt x="184" y="429"/>
                      </a:lnTo>
                      <a:lnTo>
                        <a:pt x="145" y="488"/>
                      </a:lnTo>
                      <a:lnTo>
                        <a:pt x="103" y="475"/>
                      </a:lnTo>
                      <a:lnTo>
                        <a:pt x="61" y="421"/>
                      </a:lnTo>
                      <a:lnTo>
                        <a:pt x="35" y="408"/>
                      </a:lnTo>
                      <a:lnTo>
                        <a:pt x="41" y="376"/>
                      </a:lnTo>
                      <a:lnTo>
                        <a:pt x="14" y="348"/>
                      </a:lnTo>
                      <a:lnTo>
                        <a:pt x="0" y="322"/>
                      </a:lnTo>
                      <a:lnTo>
                        <a:pt x="21" y="303"/>
                      </a:lnTo>
                      <a:lnTo>
                        <a:pt x="18" y="288"/>
                      </a:lnTo>
                      <a:lnTo>
                        <a:pt x="40" y="260"/>
                      </a:lnTo>
                      <a:lnTo>
                        <a:pt x="28" y="241"/>
                      </a:lnTo>
                      <a:lnTo>
                        <a:pt x="38" y="229"/>
                      </a:lnTo>
                      <a:lnTo>
                        <a:pt x="24" y="199"/>
                      </a:lnTo>
                      <a:lnTo>
                        <a:pt x="33" y="183"/>
                      </a:lnTo>
                      <a:lnTo>
                        <a:pt x="30" y="162"/>
                      </a:lnTo>
                      <a:lnTo>
                        <a:pt x="15" y="157"/>
                      </a:lnTo>
                      <a:lnTo>
                        <a:pt x="8" y="117"/>
                      </a:lnTo>
                      <a:lnTo>
                        <a:pt x="20" y="75"/>
                      </a:lnTo>
                      <a:lnTo>
                        <a:pt x="33" y="30"/>
                      </a:lnTo>
                      <a:lnTo>
                        <a:pt x="125" y="27"/>
                      </a:lnTo>
                      <a:lnTo>
                        <a:pt x="127" y="13"/>
                      </a:lnTo>
                      <a:lnTo>
                        <a:pt x="137" y="6"/>
                      </a:lnTo>
                      <a:lnTo>
                        <a:pt x="150" y="13"/>
                      </a:lnTo>
                      <a:lnTo>
                        <a:pt x="17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6" name="Groupe 75">
                <a:extLst>
                  <a:ext uri="{FF2B5EF4-FFF2-40B4-BE49-F238E27FC236}">
                    <a16:creationId xmlns:a16="http://schemas.microsoft.com/office/drawing/2014/main" id="{F7F6CE64-102B-4870-8EA8-D42E0BE9106B}"/>
                  </a:ext>
                </a:extLst>
              </p:cNvPr>
              <p:cNvGrpSpPr/>
              <p:nvPr/>
            </p:nvGrpSpPr>
            <p:grpSpPr>
              <a:xfrm>
                <a:off x="6522544" y="1356714"/>
                <a:ext cx="1000202" cy="1016626"/>
                <a:chOff x="3575051" y="1163638"/>
                <a:chExt cx="2195512" cy="2406650"/>
              </a:xfrm>
              <a:solidFill>
                <a:srgbClr val="FFFFFF">
                  <a:lumMod val="50000"/>
                </a:srgbClr>
              </a:solidFill>
            </p:grpSpPr>
            <p:sp>
              <p:nvSpPr>
                <p:cNvPr id="111" name="Freeform 9">
                  <a:extLst>
                    <a:ext uri="{FF2B5EF4-FFF2-40B4-BE49-F238E27FC236}">
                      <a16:creationId xmlns:a16="http://schemas.microsoft.com/office/drawing/2014/main" id="{C608B495-9390-44D1-8AB3-3E3CEB58C49E}"/>
                    </a:ext>
                  </a:extLst>
                </p:cNvPr>
                <p:cNvSpPr>
                  <a:spLocks/>
                </p:cNvSpPr>
                <p:nvPr/>
              </p:nvSpPr>
              <p:spPr bwMode="auto">
                <a:xfrm>
                  <a:off x="5057776" y="2274888"/>
                  <a:ext cx="692150" cy="530225"/>
                </a:xfrm>
                <a:custGeom>
                  <a:avLst/>
                  <a:gdLst>
                    <a:gd name="T0" fmla="*/ 240 w 436"/>
                    <a:gd name="T1" fmla="*/ 0 h 334"/>
                    <a:gd name="T2" fmla="*/ 277 w 436"/>
                    <a:gd name="T3" fmla="*/ 51 h 334"/>
                    <a:gd name="T4" fmla="*/ 261 w 436"/>
                    <a:gd name="T5" fmla="*/ 71 h 334"/>
                    <a:gd name="T6" fmla="*/ 258 w 436"/>
                    <a:gd name="T7" fmla="*/ 74 h 334"/>
                    <a:gd name="T8" fmla="*/ 277 w 436"/>
                    <a:gd name="T9" fmla="*/ 79 h 334"/>
                    <a:gd name="T10" fmla="*/ 315 w 436"/>
                    <a:gd name="T11" fmla="*/ 79 h 334"/>
                    <a:gd name="T12" fmla="*/ 321 w 436"/>
                    <a:gd name="T13" fmla="*/ 61 h 334"/>
                    <a:gd name="T14" fmla="*/ 334 w 436"/>
                    <a:gd name="T15" fmla="*/ 56 h 334"/>
                    <a:gd name="T16" fmla="*/ 350 w 436"/>
                    <a:gd name="T17" fmla="*/ 69 h 334"/>
                    <a:gd name="T18" fmla="*/ 373 w 436"/>
                    <a:gd name="T19" fmla="*/ 58 h 334"/>
                    <a:gd name="T20" fmla="*/ 384 w 436"/>
                    <a:gd name="T21" fmla="*/ 58 h 334"/>
                    <a:gd name="T22" fmla="*/ 408 w 436"/>
                    <a:gd name="T23" fmla="*/ 66 h 334"/>
                    <a:gd name="T24" fmla="*/ 423 w 436"/>
                    <a:gd name="T25" fmla="*/ 81 h 334"/>
                    <a:gd name="T26" fmla="*/ 436 w 436"/>
                    <a:gd name="T27" fmla="*/ 133 h 334"/>
                    <a:gd name="T28" fmla="*/ 408 w 436"/>
                    <a:gd name="T29" fmla="*/ 176 h 334"/>
                    <a:gd name="T30" fmla="*/ 418 w 436"/>
                    <a:gd name="T31" fmla="*/ 192 h 334"/>
                    <a:gd name="T32" fmla="*/ 408 w 436"/>
                    <a:gd name="T33" fmla="*/ 215 h 334"/>
                    <a:gd name="T34" fmla="*/ 400 w 436"/>
                    <a:gd name="T35" fmla="*/ 212 h 334"/>
                    <a:gd name="T36" fmla="*/ 374 w 436"/>
                    <a:gd name="T37" fmla="*/ 220 h 334"/>
                    <a:gd name="T38" fmla="*/ 369 w 436"/>
                    <a:gd name="T39" fmla="*/ 231 h 334"/>
                    <a:gd name="T40" fmla="*/ 414 w 436"/>
                    <a:gd name="T41" fmla="*/ 291 h 334"/>
                    <a:gd name="T42" fmla="*/ 380 w 436"/>
                    <a:gd name="T43" fmla="*/ 310 h 334"/>
                    <a:gd name="T44" fmla="*/ 370 w 436"/>
                    <a:gd name="T45" fmla="*/ 314 h 334"/>
                    <a:gd name="T46" fmla="*/ 373 w 436"/>
                    <a:gd name="T47" fmla="*/ 326 h 334"/>
                    <a:gd name="T48" fmla="*/ 369 w 436"/>
                    <a:gd name="T49" fmla="*/ 330 h 334"/>
                    <a:gd name="T50" fmla="*/ 346 w 436"/>
                    <a:gd name="T51" fmla="*/ 319 h 334"/>
                    <a:gd name="T52" fmla="*/ 337 w 436"/>
                    <a:gd name="T53" fmla="*/ 334 h 334"/>
                    <a:gd name="T54" fmla="*/ 330 w 436"/>
                    <a:gd name="T55" fmla="*/ 333 h 334"/>
                    <a:gd name="T56" fmla="*/ 310 w 436"/>
                    <a:gd name="T57" fmla="*/ 311 h 334"/>
                    <a:gd name="T58" fmla="*/ 292 w 436"/>
                    <a:gd name="T59" fmla="*/ 308 h 334"/>
                    <a:gd name="T60" fmla="*/ 266 w 436"/>
                    <a:gd name="T61" fmla="*/ 296 h 334"/>
                    <a:gd name="T62" fmla="*/ 231 w 436"/>
                    <a:gd name="T63" fmla="*/ 296 h 334"/>
                    <a:gd name="T64" fmla="*/ 216 w 436"/>
                    <a:gd name="T65" fmla="*/ 279 h 334"/>
                    <a:gd name="T66" fmla="*/ 200 w 436"/>
                    <a:gd name="T67" fmla="*/ 262 h 334"/>
                    <a:gd name="T68" fmla="*/ 111 w 436"/>
                    <a:gd name="T69" fmla="*/ 270 h 334"/>
                    <a:gd name="T70" fmla="*/ 87 w 436"/>
                    <a:gd name="T71" fmla="*/ 291 h 334"/>
                    <a:gd name="T72" fmla="*/ 74 w 436"/>
                    <a:gd name="T73" fmla="*/ 281 h 334"/>
                    <a:gd name="T74" fmla="*/ 74 w 436"/>
                    <a:gd name="T75" fmla="*/ 266 h 334"/>
                    <a:gd name="T76" fmla="*/ 69 w 436"/>
                    <a:gd name="T77" fmla="*/ 247 h 334"/>
                    <a:gd name="T78" fmla="*/ 53 w 436"/>
                    <a:gd name="T79" fmla="*/ 240 h 334"/>
                    <a:gd name="T80" fmla="*/ 27 w 436"/>
                    <a:gd name="T81" fmla="*/ 247 h 334"/>
                    <a:gd name="T82" fmla="*/ 15 w 436"/>
                    <a:gd name="T83" fmla="*/ 221 h 334"/>
                    <a:gd name="T84" fmla="*/ 24 w 436"/>
                    <a:gd name="T85" fmla="*/ 192 h 334"/>
                    <a:gd name="T86" fmla="*/ 6 w 436"/>
                    <a:gd name="T87" fmla="*/ 176 h 334"/>
                    <a:gd name="T88" fmla="*/ 10 w 436"/>
                    <a:gd name="T89" fmla="*/ 171 h 334"/>
                    <a:gd name="T90" fmla="*/ 14 w 436"/>
                    <a:gd name="T91" fmla="*/ 146 h 334"/>
                    <a:gd name="T92" fmla="*/ 0 w 436"/>
                    <a:gd name="T93" fmla="*/ 135 h 334"/>
                    <a:gd name="T94" fmla="*/ 30 w 436"/>
                    <a:gd name="T95" fmla="*/ 121 h 334"/>
                    <a:gd name="T96" fmla="*/ 73 w 436"/>
                    <a:gd name="T97" fmla="*/ 112 h 334"/>
                    <a:gd name="T98" fmla="*/ 128 w 436"/>
                    <a:gd name="T99" fmla="*/ 69 h 334"/>
                    <a:gd name="T100" fmla="*/ 127 w 436"/>
                    <a:gd name="T101" fmla="*/ 29 h 334"/>
                    <a:gd name="T102" fmla="*/ 138 w 436"/>
                    <a:gd name="T103" fmla="*/ 26 h 334"/>
                    <a:gd name="T104" fmla="*/ 200 w 436"/>
                    <a:gd name="T105" fmla="*/ 3 h 334"/>
                    <a:gd name="T106" fmla="*/ 240 w 436"/>
                    <a:gd name="T10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334">
                      <a:moveTo>
                        <a:pt x="240" y="0"/>
                      </a:moveTo>
                      <a:lnTo>
                        <a:pt x="277" y="51"/>
                      </a:lnTo>
                      <a:lnTo>
                        <a:pt x="261" y="71"/>
                      </a:lnTo>
                      <a:lnTo>
                        <a:pt x="258" y="74"/>
                      </a:lnTo>
                      <a:lnTo>
                        <a:pt x="277" y="79"/>
                      </a:lnTo>
                      <a:lnTo>
                        <a:pt x="315" y="79"/>
                      </a:lnTo>
                      <a:lnTo>
                        <a:pt x="321" y="61"/>
                      </a:lnTo>
                      <a:lnTo>
                        <a:pt x="334" y="56"/>
                      </a:lnTo>
                      <a:lnTo>
                        <a:pt x="350" y="69"/>
                      </a:lnTo>
                      <a:lnTo>
                        <a:pt x="373" y="58"/>
                      </a:lnTo>
                      <a:lnTo>
                        <a:pt x="384" y="58"/>
                      </a:lnTo>
                      <a:lnTo>
                        <a:pt x="408" y="66"/>
                      </a:lnTo>
                      <a:lnTo>
                        <a:pt x="423" y="81"/>
                      </a:lnTo>
                      <a:lnTo>
                        <a:pt x="436" y="133"/>
                      </a:lnTo>
                      <a:lnTo>
                        <a:pt x="408" y="176"/>
                      </a:lnTo>
                      <a:lnTo>
                        <a:pt x="418" y="192"/>
                      </a:lnTo>
                      <a:lnTo>
                        <a:pt x="408" y="215"/>
                      </a:lnTo>
                      <a:lnTo>
                        <a:pt x="400" y="212"/>
                      </a:lnTo>
                      <a:lnTo>
                        <a:pt x="374" y="220"/>
                      </a:lnTo>
                      <a:lnTo>
                        <a:pt x="369" y="231"/>
                      </a:lnTo>
                      <a:lnTo>
                        <a:pt x="414" y="291"/>
                      </a:lnTo>
                      <a:lnTo>
                        <a:pt x="380" y="310"/>
                      </a:lnTo>
                      <a:lnTo>
                        <a:pt x="370" y="314"/>
                      </a:lnTo>
                      <a:lnTo>
                        <a:pt x="373" y="326"/>
                      </a:lnTo>
                      <a:lnTo>
                        <a:pt x="369" y="330"/>
                      </a:lnTo>
                      <a:lnTo>
                        <a:pt x="346" y="319"/>
                      </a:lnTo>
                      <a:lnTo>
                        <a:pt x="337" y="334"/>
                      </a:lnTo>
                      <a:lnTo>
                        <a:pt x="330" y="333"/>
                      </a:lnTo>
                      <a:lnTo>
                        <a:pt x="310" y="311"/>
                      </a:lnTo>
                      <a:lnTo>
                        <a:pt x="292" y="308"/>
                      </a:lnTo>
                      <a:lnTo>
                        <a:pt x="266" y="296"/>
                      </a:lnTo>
                      <a:lnTo>
                        <a:pt x="231" y="296"/>
                      </a:lnTo>
                      <a:lnTo>
                        <a:pt x="216" y="279"/>
                      </a:lnTo>
                      <a:lnTo>
                        <a:pt x="200" y="262"/>
                      </a:lnTo>
                      <a:lnTo>
                        <a:pt x="111" y="270"/>
                      </a:lnTo>
                      <a:lnTo>
                        <a:pt x="87" y="291"/>
                      </a:lnTo>
                      <a:lnTo>
                        <a:pt x="74" y="281"/>
                      </a:lnTo>
                      <a:lnTo>
                        <a:pt x="74" y="266"/>
                      </a:lnTo>
                      <a:lnTo>
                        <a:pt x="69" y="247"/>
                      </a:lnTo>
                      <a:lnTo>
                        <a:pt x="53" y="240"/>
                      </a:lnTo>
                      <a:lnTo>
                        <a:pt x="27" y="247"/>
                      </a:lnTo>
                      <a:lnTo>
                        <a:pt x="15" y="221"/>
                      </a:lnTo>
                      <a:lnTo>
                        <a:pt x="24" y="192"/>
                      </a:lnTo>
                      <a:lnTo>
                        <a:pt x="6" y="176"/>
                      </a:lnTo>
                      <a:lnTo>
                        <a:pt x="10" y="171"/>
                      </a:lnTo>
                      <a:lnTo>
                        <a:pt x="14" y="146"/>
                      </a:lnTo>
                      <a:lnTo>
                        <a:pt x="0" y="135"/>
                      </a:lnTo>
                      <a:lnTo>
                        <a:pt x="30" y="121"/>
                      </a:lnTo>
                      <a:lnTo>
                        <a:pt x="73" y="112"/>
                      </a:lnTo>
                      <a:lnTo>
                        <a:pt x="128" y="69"/>
                      </a:lnTo>
                      <a:lnTo>
                        <a:pt x="127" y="29"/>
                      </a:lnTo>
                      <a:lnTo>
                        <a:pt x="138" y="26"/>
                      </a:lnTo>
                      <a:lnTo>
                        <a:pt x="200" y="3"/>
                      </a:lnTo>
                      <a:lnTo>
                        <a:pt x="2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2" name="Freeform 10">
                  <a:extLst>
                    <a:ext uri="{FF2B5EF4-FFF2-40B4-BE49-F238E27FC236}">
                      <a16:creationId xmlns:a16="http://schemas.microsoft.com/office/drawing/2014/main" id="{2B32957D-DD32-413E-85B9-0052FD0C184F}"/>
                    </a:ext>
                  </a:extLst>
                </p:cNvPr>
                <p:cNvSpPr>
                  <a:spLocks/>
                </p:cNvSpPr>
                <p:nvPr/>
              </p:nvSpPr>
              <p:spPr bwMode="auto">
                <a:xfrm>
                  <a:off x="4687888" y="2424113"/>
                  <a:ext cx="719138" cy="601663"/>
                </a:xfrm>
                <a:custGeom>
                  <a:avLst/>
                  <a:gdLst>
                    <a:gd name="T0" fmla="*/ 105 w 453"/>
                    <a:gd name="T1" fmla="*/ 0 h 379"/>
                    <a:gd name="T2" fmla="*/ 112 w 453"/>
                    <a:gd name="T3" fmla="*/ 0 h 379"/>
                    <a:gd name="T4" fmla="*/ 113 w 453"/>
                    <a:gd name="T5" fmla="*/ 18 h 379"/>
                    <a:gd name="T6" fmla="*/ 132 w 453"/>
                    <a:gd name="T7" fmla="*/ 23 h 379"/>
                    <a:gd name="T8" fmla="*/ 149 w 453"/>
                    <a:gd name="T9" fmla="*/ 66 h 379"/>
                    <a:gd name="T10" fmla="*/ 192 w 453"/>
                    <a:gd name="T11" fmla="*/ 68 h 379"/>
                    <a:gd name="T12" fmla="*/ 233 w 453"/>
                    <a:gd name="T13" fmla="*/ 41 h 379"/>
                    <a:gd name="T14" fmla="*/ 247 w 453"/>
                    <a:gd name="T15" fmla="*/ 52 h 379"/>
                    <a:gd name="T16" fmla="*/ 243 w 453"/>
                    <a:gd name="T17" fmla="*/ 77 h 379"/>
                    <a:gd name="T18" fmla="*/ 239 w 453"/>
                    <a:gd name="T19" fmla="*/ 82 h 379"/>
                    <a:gd name="T20" fmla="*/ 257 w 453"/>
                    <a:gd name="T21" fmla="*/ 98 h 379"/>
                    <a:gd name="T22" fmla="*/ 248 w 453"/>
                    <a:gd name="T23" fmla="*/ 127 h 379"/>
                    <a:gd name="T24" fmla="*/ 260 w 453"/>
                    <a:gd name="T25" fmla="*/ 153 h 379"/>
                    <a:gd name="T26" fmla="*/ 286 w 453"/>
                    <a:gd name="T27" fmla="*/ 146 h 379"/>
                    <a:gd name="T28" fmla="*/ 302 w 453"/>
                    <a:gd name="T29" fmla="*/ 153 h 379"/>
                    <a:gd name="T30" fmla="*/ 307 w 453"/>
                    <a:gd name="T31" fmla="*/ 172 h 379"/>
                    <a:gd name="T32" fmla="*/ 307 w 453"/>
                    <a:gd name="T33" fmla="*/ 187 h 379"/>
                    <a:gd name="T34" fmla="*/ 320 w 453"/>
                    <a:gd name="T35" fmla="*/ 197 h 379"/>
                    <a:gd name="T36" fmla="*/ 344 w 453"/>
                    <a:gd name="T37" fmla="*/ 176 h 379"/>
                    <a:gd name="T38" fmla="*/ 433 w 453"/>
                    <a:gd name="T39" fmla="*/ 168 h 379"/>
                    <a:gd name="T40" fmla="*/ 449 w 453"/>
                    <a:gd name="T41" fmla="*/ 185 h 379"/>
                    <a:gd name="T42" fmla="*/ 410 w 453"/>
                    <a:gd name="T43" fmla="*/ 222 h 379"/>
                    <a:gd name="T44" fmla="*/ 425 w 453"/>
                    <a:gd name="T45" fmla="*/ 231 h 379"/>
                    <a:gd name="T46" fmla="*/ 440 w 453"/>
                    <a:gd name="T47" fmla="*/ 244 h 379"/>
                    <a:gd name="T48" fmla="*/ 453 w 453"/>
                    <a:gd name="T49" fmla="*/ 271 h 379"/>
                    <a:gd name="T50" fmla="*/ 453 w 453"/>
                    <a:gd name="T51" fmla="*/ 282 h 379"/>
                    <a:gd name="T52" fmla="*/ 428 w 453"/>
                    <a:gd name="T53" fmla="*/ 280 h 379"/>
                    <a:gd name="T54" fmla="*/ 420 w 453"/>
                    <a:gd name="T55" fmla="*/ 290 h 379"/>
                    <a:gd name="T56" fmla="*/ 419 w 453"/>
                    <a:gd name="T57" fmla="*/ 341 h 379"/>
                    <a:gd name="T58" fmla="*/ 384 w 453"/>
                    <a:gd name="T59" fmla="*/ 349 h 379"/>
                    <a:gd name="T60" fmla="*/ 371 w 453"/>
                    <a:gd name="T61" fmla="*/ 344 h 379"/>
                    <a:gd name="T62" fmla="*/ 352 w 453"/>
                    <a:gd name="T63" fmla="*/ 369 h 379"/>
                    <a:gd name="T64" fmla="*/ 345 w 453"/>
                    <a:gd name="T65" fmla="*/ 378 h 379"/>
                    <a:gd name="T66" fmla="*/ 305 w 453"/>
                    <a:gd name="T67" fmla="*/ 349 h 379"/>
                    <a:gd name="T68" fmla="*/ 263 w 453"/>
                    <a:gd name="T69" fmla="*/ 348 h 379"/>
                    <a:gd name="T70" fmla="*/ 208 w 453"/>
                    <a:gd name="T71" fmla="*/ 379 h 379"/>
                    <a:gd name="T72" fmla="*/ 176 w 453"/>
                    <a:gd name="T73" fmla="*/ 341 h 379"/>
                    <a:gd name="T74" fmla="*/ 153 w 453"/>
                    <a:gd name="T75" fmla="*/ 351 h 379"/>
                    <a:gd name="T76" fmla="*/ 144 w 453"/>
                    <a:gd name="T77" fmla="*/ 344 h 379"/>
                    <a:gd name="T78" fmla="*/ 138 w 453"/>
                    <a:gd name="T79" fmla="*/ 279 h 379"/>
                    <a:gd name="T80" fmla="*/ 122 w 453"/>
                    <a:gd name="T81" fmla="*/ 257 h 379"/>
                    <a:gd name="T82" fmla="*/ 118 w 453"/>
                    <a:gd name="T83" fmla="*/ 236 h 379"/>
                    <a:gd name="T84" fmla="*/ 109 w 453"/>
                    <a:gd name="T85" fmla="*/ 222 h 379"/>
                    <a:gd name="T86" fmla="*/ 76 w 453"/>
                    <a:gd name="T87" fmla="*/ 219 h 379"/>
                    <a:gd name="T88" fmla="*/ 68 w 453"/>
                    <a:gd name="T89" fmla="*/ 185 h 379"/>
                    <a:gd name="T90" fmla="*/ 26 w 453"/>
                    <a:gd name="T91" fmla="*/ 187 h 379"/>
                    <a:gd name="T92" fmla="*/ 0 w 453"/>
                    <a:gd name="T93" fmla="*/ 176 h 379"/>
                    <a:gd name="T94" fmla="*/ 0 w 453"/>
                    <a:gd name="T95" fmla="*/ 163 h 379"/>
                    <a:gd name="T96" fmla="*/ 18 w 453"/>
                    <a:gd name="T97" fmla="*/ 156 h 379"/>
                    <a:gd name="T98" fmla="*/ 39 w 453"/>
                    <a:gd name="T99" fmla="*/ 121 h 379"/>
                    <a:gd name="T100" fmla="*/ 41 w 453"/>
                    <a:gd name="T101" fmla="*/ 103 h 379"/>
                    <a:gd name="T102" fmla="*/ 61 w 453"/>
                    <a:gd name="T103" fmla="*/ 89 h 379"/>
                    <a:gd name="T104" fmla="*/ 64 w 453"/>
                    <a:gd name="T105" fmla="*/ 78 h 379"/>
                    <a:gd name="T106" fmla="*/ 48 w 453"/>
                    <a:gd name="T107" fmla="*/ 57 h 379"/>
                    <a:gd name="T108" fmla="*/ 48 w 453"/>
                    <a:gd name="T109" fmla="*/ 27 h 379"/>
                    <a:gd name="T110" fmla="*/ 58 w 453"/>
                    <a:gd name="T111" fmla="*/ 5 h 379"/>
                    <a:gd name="T112" fmla="*/ 76 w 453"/>
                    <a:gd name="T113" fmla="*/ 18 h 379"/>
                    <a:gd name="T114" fmla="*/ 89 w 453"/>
                    <a:gd name="T115" fmla="*/ 19 h 379"/>
                    <a:gd name="T116" fmla="*/ 105 w 453"/>
                    <a:gd name="T11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3" h="379">
                      <a:moveTo>
                        <a:pt x="105" y="0"/>
                      </a:moveTo>
                      <a:lnTo>
                        <a:pt x="112" y="0"/>
                      </a:lnTo>
                      <a:lnTo>
                        <a:pt x="113" y="18"/>
                      </a:lnTo>
                      <a:lnTo>
                        <a:pt x="132" y="23"/>
                      </a:lnTo>
                      <a:lnTo>
                        <a:pt x="149" y="66"/>
                      </a:lnTo>
                      <a:lnTo>
                        <a:pt x="192" y="68"/>
                      </a:lnTo>
                      <a:lnTo>
                        <a:pt x="233" y="41"/>
                      </a:lnTo>
                      <a:lnTo>
                        <a:pt x="247" y="52"/>
                      </a:lnTo>
                      <a:lnTo>
                        <a:pt x="243" y="77"/>
                      </a:lnTo>
                      <a:lnTo>
                        <a:pt x="239" y="82"/>
                      </a:lnTo>
                      <a:lnTo>
                        <a:pt x="257" y="98"/>
                      </a:lnTo>
                      <a:lnTo>
                        <a:pt x="248" y="127"/>
                      </a:lnTo>
                      <a:lnTo>
                        <a:pt x="260" y="153"/>
                      </a:lnTo>
                      <a:lnTo>
                        <a:pt x="286" y="146"/>
                      </a:lnTo>
                      <a:lnTo>
                        <a:pt x="302" y="153"/>
                      </a:lnTo>
                      <a:lnTo>
                        <a:pt x="307" y="172"/>
                      </a:lnTo>
                      <a:lnTo>
                        <a:pt x="307" y="187"/>
                      </a:lnTo>
                      <a:lnTo>
                        <a:pt x="320" y="197"/>
                      </a:lnTo>
                      <a:lnTo>
                        <a:pt x="344" y="176"/>
                      </a:lnTo>
                      <a:lnTo>
                        <a:pt x="433" y="168"/>
                      </a:lnTo>
                      <a:lnTo>
                        <a:pt x="449" y="185"/>
                      </a:lnTo>
                      <a:lnTo>
                        <a:pt x="410" y="222"/>
                      </a:lnTo>
                      <a:lnTo>
                        <a:pt x="425" y="231"/>
                      </a:lnTo>
                      <a:lnTo>
                        <a:pt x="440" y="244"/>
                      </a:lnTo>
                      <a:lnTo>
                        <a:pt x="453" y="271"/>
                      </a:lnTo>
                      <a:lnTo>
                        <a:pt x="453" y="282"/>
                      </a:lnTo>
                      <a:lnTo>
                        <a:pt x="428" y="280"/>
                      </a:lnTo>
                      <a:lnTo>
                        <a:pt x="420" y="290"/>
                      </a:lnTo>
                      <a:lnTo>
                        <a:pt x="419" y="341"/>
                      </a:lnTo>
                      <a:lnTo>
                        <a:pt x="384" y="349"/>
                      </a:lnTo>
                      <a:lnTo>
                        <a:pt x="371" y="344"/>
                      </a:lnTo>
                      <a:lnTo>
                        <a:pt x="352" y="369"/>
                      </a:lnTo>
                      <a:lnTo>
                        <a:pt x="345" y="378"/>
                      </a:lnTo>
                      <a:lnTo>
                        <a:pt x="305" y="349"/>
                      </a:lnTo>
                      <a:lnTo>
                        <a:pt x="263" y="348"/>
                      </a:lnTo>
                      <a:lnTo>
                        <a:pt x="208" y="379"/>
                      </a:lnTo>
                      <a:lnTo>
                        <a:pt x="176" y="341"/>
                      </a:lnTo>
                      <a:lnTo>
                        <a:pt x="153" y="351"/>
                      </a:lnTo>
                      <a:lnTo>
                        <a:pt x="144" y="344"/>
                      </a:lnTo>
                      <a:lnTo>
                        <a:pt x="138" y="279"/>
                      </a:lnTo>
                      <a:lnTo>
                        <a:pt x="122" y="257"/>
                      </a:lnTo>
                      <a:lnTo>
                        <a:pt x="118" y="236"/>
                      </a:lnTo>
                      <a:lnTo>
                        <a:pt x="109" y="222"/>
                      </a:lnTo>
                      <a:lnTo>
                        <a:pt x="76" y="219"/>
                      </a:lnTo>
                      <a:lnTo>
                        <a:pt x="68" y="185"/>
                      </a:lnTo>
                      <a:lnTo>
                        <a:pt x="26" y="187"/>
                      </a:lnTo>
                      <a:lnTo>
                        <a:pt x="0" y="176"/>
                      </a:lnTo>
                      <a:lnTo>
                        <a:pt x="0" y="163"/>
                      </a:lnTo>
                      <a:lnTo>
                        <a:pt x="18" y="156"/>
                      </a:lnTo>
                      <a:lnTo>
                        <a:pt x="39" y="121"/>
                      </a:lnTo>
                      <a:lnTo>
                        <a:pt x="41" y="103"/>
                      </a:lnTo>
                      <a:lnTo>
                        <a:pt x="61" y="89"/>
                      </a:lnTo>
                      <a:lnTo>
                        <a:pt x="64" y="78"/>
                      </a:lnTo>
                      <a:lnTo>
                        <a:pt x="48" y="57"/>
                      </a:lnTo>
                      <a:lnTo>
                        <a:pt x="48" y="27"/>
                      </a:lnTo>
                      <a:lnTo>
                        <a:pt x="58" y="5"/>
                      </a:lnTo>
                      <a:lnTo>
                        <a:pt x="76" y="18"/>
                      </a:lnTo>
                      <a:lnTo>
                        <a:pt x="89" y="19"/>
                      </a:lnTo>
                      <a:lnTo>
                        <a:pt x="1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3" name="Freeform 11">
                  <a:extLst>
                    <a:ext uri="{FF2B5EF4-FFF2-40B4-BE49-F238E27FC236}">
                      <a16:creationId xmlns:a16="http://schemas.microsoft.com/office/drawing/2014/main" id="{761A734D-67A0-4890-A0C7-A3516FBA5F08}"/>
                    </a:ext>
                  </a:extLst>
                </p:cNvPr>
                <p:cNvSpPr>
                  <a:spLocks/>
                </p:cNvSpPr>
                <p:nvPr/>
              </p:nvSpPr>
              <p:spPr bwMode="auto">
                <a:xfrm>
                  <a:off x="4438651" y="2703513"/>
                  <a:ext cx="592138" cy="622300"/>
                </a:xfrm>
                <a:custGeom>
                  <a:avLst/>
                  <a:gdLst>
                    <a:gd name="T0" fmla="*/ 157 w 373"/>
                    <a:gd name="T1" fmla="*/ 0 h 392"/>
                    <a:gd name="T2" fmla="*/ 183 w 373"/>
                    <a:gd name="T3" fmla="*/ 11 h 392"/>
                    <a:gd name="T4" fmla="*/ 225 w 373"/>
                    <a:gd name="T5" fmla="*/ 9 h 392"/>
                    <a:gd name="T6" fmla="*/ 233 w 373"/>
                    <a:gd name="T7" fmla="*/ 43 h 392"/>
                    <a:gd name="T8" fmla="*/ 266 w 373"/>
                    <a:gd name="T9" fmla="*/ 46 h 392"/>
                    <a:gd name="T10" fmla="*/ 275 w 373"/>
                    <a:gd name="T11" fmla="*/ 60 h 392"/>
                    <a:gd name="T12" fmla="*/ 279 w 373"/>
                    <a:gd name="T13" fmla="*/ 81 h 392"/>
                    <a:gd name="T14" fmla="*/ 295 w 373"/>
                    <a:gd name="T15" fmla="*/ 103 h 392"/>
                    <a:gd name="T16" fmla="*/ 301 w 373"/>
                    <a:gd name="T17" fmla="*/ 168 h 392"/>
                    <a:gd name="T18" fmla="*/ 310 w 373"/>
                    <a:gd name="T19" fmla="*/ 175 h 392"/>
                    <a:gd name="T20" fmla="*/ 333 w 373"/>
                    <a:gd name="T21" fmla="*/ 165 h 392"/>
                    <a:gd name="T22" fmla="*/ 365 w 373"/>
                    <a:gd name="T23" fmla="*/ 203 h 392"/>
                    <a:gd name="T24" fmla="*/ 373 w 373"/>
                    <a:gd name="T25" fmla="*/ 227 h 392"/>
                    <a:gd name="T26" fmla="*/ 353 w 373"/>
                    <a:gd name="T27" fmla="*/ 262 h 392"/>
                    <a:gd name="T28" fmla="*/ 334 w 373"/>
                    <a:gd name="T29" fmla="*/ 273 h 392"/>
                    <a:gd name="T30" fmla="*/ 295 w 373"/>
                    <a:gd name="T31" fmla="*/ 274 h 392"/>
                    <a:gd name="T32" fmla="*/ 289 w 373"/>
                    <a:gd name="T33" fmla="*/ 281 h 392"/>
                    <a:gd name="T34" fmla="*/ 286 w 373"/>
                    <a:gd name="T35" fmla="*/ 312 h 392"/>
                    <a:gd name="T36" fmla="*/ 275 w 373"/>
                    <a:gd name="T37" fmla="*/ 332 h 392"/>
                    <a:gd name="T38" fmla="*/ 275 w 373"/>
                    <a:gd name="T39" fmla="*/ 357 h 392"/>
                    <a:gd name="T40" fmla="*/ 271 w 373"/>
                    <a:gd name="T41" fmla="*/ 373 h 392"/>
                    <a:gd name="T42" fmla="*/ 272 w 373"/>
                    <a:gd name="T43" fmla="*/ 382 h 392"/>
                    <a:gd name="T44" fmla="*/ 246 w 373"/>
                    <a:gd name="T45" fmla="*/ 392 h 392"/>
                    <a:gd name="T46" fmla="*/ 196 w 373"/>
                    <a:gd name="T47" fmla="*/ 335 h 392"/>
                    <a:gd name="T48" fmla="*/ 171 w 373"/>
                    <a:gd name="T49" fmla="*/ 297 h 392"/>
                    <a:gd name="T50" fmla="*/ 157 w 373"/>
                    <a:gd name="T51" fmla="*/ 287 h 392"/>
                    <a:gd name="T52" fmla="*/ 147 w 373"/>
                    <a:gd name="T53" fmla="*/ 293 h 392"/>
                    <a:gd name="T54" fmla="*/ 144 w 373"/>
                    <a:gd name="T55" fmla="*/ 301 h 392"/>
                    <a:gd name="T56" fmla="*/ 89 w 373"/>
                    <a:gd name="T57" fmla="*/ 315 h 392"/>
                    <a:gd name="T58" fmla="*/ 83 w 373"/>
                    <a:gd name="T59" fmla="*/ 315 h 392"/>
                    <a:gd name="T60" fmla="*/ 72 w 373"/>
                    <a:gd name="T61" fmla="*/ 268 h 392"/>
                    <a:gd name="T62" fmla="*/ 17 w 373"/>
                    <a:gd name="T63" fmla="*/ 239 h 392"/>
                    <a:gd name="T64" fmla="*/ 0 w 373"/>
                    <a:gd name="T65" fmla="*/ 222 h 392"/>
                    <a:gd name="T66" fmla="*/ 20 w 373"/>
                    <a:gd name="T67" fmla="*/ 162 h 392"/>
                    <a:gd name="T68" fmla="*/ 33 w 373"/>
                    <a:gd name="T69" fmla="*/ 135 h 392"/>
                    <a:gd name="T70" fmla="*/ 42 w 373"/>
                    <a:gd name="T71" fmla="*/ 84 h 392"/>
                    <a:gd name="T72" fmla="*/ 42 w 373"/>
                    <a:gd name="T73" fmla="*/ 50 h 392"/>
                    <a:gd name="T74" fmla="*/ 54 w 373"/>
                    <a:gd name="T75" fmla="*/ 46 h 392"/>
                    <a:gd name="T76" fmla="*/ 87 w 373"/>
                    <a:gd name="T77" fmla="*/ 58 h 392"/>
                    <a:gd name="T78" fmla="*/ 157 w 373"/>
                    <a:gd name="T7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392">
                      <a:moveTo>
                        <a:pt x="157" y="0"/>
                      </a:moveTo>
                      <a:lnTo>
                        <a:pt x="183" y="11"/>
                      </a:lnTo>
                      <a:lnTo>
                        <a:pt x="225" y="9"/>
                      </a:lnTo>
                      <a:lnTo>
                        <a:pt x="233" y="43"/>
                      </a:lnTo>
                      <a:lnTo>
                        <a:pt x="266" y="46"/>
                      </a:lnTo>
                      <a:lnTo>
                        <a:pt x="275" y="60"/>
                      </a:lnTo>
                      <a:lnTo>
                        <a:pt x="279" y="81"/>
                      </a:lnTo>
                      <a:lnTo>
                        <a:pt x="295" y="103"/>
                      </a:lnTo>
                      <a:lnTo>
                        <a:pt x="301" y="168"/>
                      </a:lnTo>
                      <a:lnTo>
                        <a:pt x="310" y="175"/>
                      </a:lnTo>
                      <a:lnTo>
                        <a:pt x="333" y="165"/>
                      </a:lnTo>
                      <a:lnTo>
                        <a:pt x="365" y="203"/>
                      </a:lnTo>
                      <a:lnTo>
                        <a:pt x="373" y="227"/>
                      </a:lnTo>
                      <a:lnTo>
                        <a:pt x="353" y="262"/>
                      </a:lnTo>
                      <a:lnTo>
                        <a:pt x="334" y="273"/>
                      </a:lnTo>
                      <a:lnTo>
                        <a:pt x="295" y="274"/>
                      </a:lnTo>
                      <a:lnTo>
                        <a:pt x="289" y="281"/>
                      </a:lnTo>
                      <a:lnTo>
                        <a:pt x="286" y="312"/>
                      </a:lnTo>
                      <a:lnTo>
                        <a:pt x="275" y="332"/>
                      </a:lnTo>
                      <a:lnTo>
                        <a:pt x="275" y="357"/>
                      </a:lnTo>
                      <a:lnTo>
                        <a:pt x="271" y="373"/>
                      </a:lnTo>
                      <a:lnTo>
                        <a:pt x="272" y="382"/>
                      </a:lnTo>
                      <a:lnTo>
                        <a:pt x="246" y="392"/>
                      </a:lnTo>
                      <a:lnTo>
                        <a:pt x="196" y="335"/>
                      </a:lnTo>
                      <a:lnTo>
                        <a:pt x="171" y="297"/>
                      </a:lnTo>
                      <a:lnTo>
                        <a:pt x="157" y="287"/>
                      </a:lnTo>
                      <a:lnTo>
                        <a:pt x="147" y="293"/>
                      </a:lnTo>
                      <a:lnTo>
                        <a:pt x="144" y="301"/>
                      </a:lnTo>
                      <a:lnTo>
                        <a:pt x="89" y="315"/>
                      </a:lnTo>
                      <a:lnTo>
                        <a:pt x="83" y="315"/>
                      </a:lnTo>
                      <a:lnTo>
                        <a:pt x="72" y="268"/>
                      </a:lnTo>
                      <a:lnTo>
                        <a:pt x="17" y="239"/>
                      </a:lnTo>
                      <a:lnTo>
                        <a:pt x="0" y="222"/>
                      </a:lnTo>
                      <a:lnTo>
                        <a:pt x="20" y="162"/>
                      </a:lnTo>
                      <a:lnTo>
                        <a:pt x="33" y="135"/>
                      </a:lnTo>
                      <a:lnTo>
                        <a:pt x="42" y="84"/>
                      </a:lnTo>
                      <a:lnTo>
                        <a:pt x="42" y="50"/>
                      </a:lnTo>
                      <a:lnTo>
                        <a:pt x="54" y="46"/>
                      </a:lnTo>
                      <a:lnTo>
                        <a:pt x="87" y="58"/>
                      </a:lnTo>
                      <a:lnTo>
                        <a:pt x="1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4" name="Freeform 12">
                  <a:extLst>
                    <a:ext uri="{FF2B5EF4-FFF2-40B4-BE49-F238E27FC236}">
                      <a16:creationId xmlns:a16="http://schemas.microsoft.com/office/drawing/2014/main" id="{1988EEB4-DB46-45D2-AD80-30E1E89A2D7B}"/>
                    </a:ext>
                  </a:extLst>
                </p:cNvPr>
                <p:cNvSpPr>
                  <a:spLocks/>
                </p:cNvSpPr>
                <p:nvPr/>
              </p:nvSpPr>
              <p:spPr bwMode="auto">
                <a:xfrm>
                  <a:off x="4827588" y="2976563"/>
                  <a:ext cx="584200" cy="593725"/>
                </a:xfrm>
                <a:custGeom>
                  <a:avLst/>
                  <a:gdLst>
                    <a:gd name="T0" fmla="*/ 175 w 368"/>
                    <a:gd name="T1" fmla="*/ 0 h 374"/>
                    <a:gd name="T2" fmla="*/ 217 w 368"/>
                    <a:gd name="T3" fmla="*/ 1 h 374"/>
                    <a:gd name="T4" fmla="*/ 257 w 368"/>
                    <a:gd name="T5" fmla="*/ 30 h 374"/>
                    <a:gd name="T6" fmla="*/ 248 w 368"/>
                    <a:gd name="T7" fmla="*/ 39 h 374"/>
                    <a:gd name="T8" fmla="*/ 234 w 368"/>
                    <a:gd name="T9" fmla="*/ 60 h 374"/>
                    <a:gd name="T10" fmla="*/ 240 w 368"/>
                    <a:gd name="T11" fmla="*/ 65 h 374"/>
                    <a:gd name="T12" fmla="*/ 261 w 368"/>
                    <a:gd name="T13" fmla="*/ 57 h 374"/>
                    <a:gd name="T14" fmla="*/ 272 w 368"/>
                    <a:gd name="T15" fmla="*/ 61 h 374"/>
                    <a:gd name="T16" fmla="*/ 309 w 368"/>
                    <a:gd name="T17" fmla="*/ 51 h 374"/>
                    <a:gd name="T18" fmla="*/ 318 w 368"/>
                    <a:gd name="T19" fmla="*/ 59 h 374"/>
                    <a:gd name="T20" fmla="*/ 316 w 368"/>
                    <a:gd name="T21" fmla="*/ 81 h 374"/>
                    <a:gd name="T22" fmla="*/ 322 w 368"/>
                    <a:gd name="T23" fmla="*/ 114 h 374"/>
                    <a:gd name="T24" fmla="*/ 331 w 368"/>
                    <a:gd name="T25" fmla="*/ 151 h 374"/>
                    <a:gd name="T26" fmla="*/ 322 w 368"/>
                    <a:gd name="T27" fmla="*/ 166 h 374"/>
                    <a:gd name="T28" fmla="*/ 331 w 368"/>
                    <a:gd name="T29" fmla="*/ 184 h 374"/>
                    <a:gd name="T30" fmla="*/ 322 w 368"/>
                    <a:gd name="T31" fmla="*/ 203 h 374"/>
                    <a:gd name="T32" fmla="*/ 356 w 368"/>
                    <a:gd name="T33" fmla="*/ 243 h 374"/>
                    <a:gd name="T34" fmla="*/ 356 w 368"/>
                    <a:gd name="T35" fmla="*/ 279 h 374"/>
                    <a:gd name="T36" fmla="*/ 367 w 368"/>
                    <a:gd name="T37" fmla="*/ 297 h 374"/>
                    <a:gd name="T38" fmla="*/ 368 w 368"/>
                    <a:gd name="T39" fmla="*/ 334 h 374"/>
                    <a:gd name="T40" fmla="*/ 357 w 368"/>
                    <a:gd name="T41" fmla="*/ 334 h 374"/>
                    <a:gd name="T42" fmla="*/ 319 w 368"/>
                    <a:gd name="T43" fmla="*/ 342 h 374"/>
                    <a:gd name="T44" fmla="*/ 266 w 368"/>
                    <a:gd name="T45" fmla="*/ 334 h 374"/>
                    <a:gd name="T46" fmla="*/ 245 w 368"/>
                    <a:gd name="T47" fmla="*/ 323 h 374"/>
                    <a:gd name="T48" fmla="*/ 240 w 368"/>
                    <a:gd name="T49" fmla="*/ 327 h 374"/>
                    <a:gd name="T50" fmla="*/ 238 w 368"/>
                    <a:gd name="T51" fmla="*/ 346 h 374"/>
                    <a:gd name="T52" fmla="*/ 214 w 368"/>
                    <a:gd name="T53" fmla="*/ 352 h 374"/>
                    <a:gd name="T54" fmla="*/ 195 w 368"/>
                    <a:gd name="T55" fmla="*/ 339 h 374"/>
                    <a:gd name="T56" fmla="*/ 174 w 368"/>
                    <a:gd name="T57" fmla="*/ 343 h 374"/>
                    <a:gd name="T58" fmla="*/ 150 w 368"/>
                    <a:gd name="T59" fmla="*/ 374 h 374"/>
                    <a:gd name="T60" fmla="*/ 88 w 368"/>
                    <a:gd name="T61" fmla="*/ 367 h 374"/>
                    <a:gd name="T62" fmla="*/ 85 w 368"/>
                    <a:gd name="T63" fmla="*/ 346 h 374"/>
                    <a:gd name="T64" fmla="*/ 50 w 368"/>
                    <a:gd name="T65" fmla="*/ 305 h 374"/>
                    <a:gd name="T66" fmla="*/ 0 w 368"/>
                    <a:gd name="T67" fmla="*/ 275 h 374"/>
                    <a:gd name="T68" fmla="*/ 1 w 368"/>
                    <a:gd name="T69" fmla="*/ 220 h 374"/>
                    <a:gd name="T70" fmla="*/ 27 w 368"/>
                    <a:gd name="T71" fmla="*/ 210 h 374"/>
                    <a:gd name="T72" fmla="*/ 26 w 368"/>
                    <a:gd name="T73" fmla="*/ 201 h 374"/>
                    <a:gd name="T74" fmla="*/ 30 w 368"/>
                    <a:gd name="T75" fmla="*/ 185 h 374"/>
                    <a:gd name="T76" fmla="*/ 30 w 368"/>
                    <a:gd name="T77" fmla="*/ 160 h 374"/>
                    <a:gd name="T78" fmla="*/ 41 w 368"/>
                    <a:gd name="T79" fmla="*/ 140 h 374"/>
                    <a:gd name="T80" fmla="*/ 44 w 368"/>
                    <a:gd name="T81" fmla="*/ 109 h 374"/>
                    <a:gd name="T82" fmla="*/ 50 w 368"/>
                    <a:gd name="T83" fmla="*/ 102 h 374"/>
                    <a:gd name="T84" fmla="*/ 89 w 368"/>
                    <a:gd name="T85" fmla="*/ 101 h 374"/>
                    <a:gd name="T86" fmla="*/ 108 w 368"/>
                    <a:gd name="T87" fmla="*/ 90 h 374"/>
                    <a:gd name="T88" fmla="*/ 128 w 368"/>
                    <a:gd name="T89" fmla="*/ 55 h 374"/>
                    <a:gd name="T90" fmla="*/ 120 w 368"/>
                    <a:gd name="T91" fmla="*/ 31 h 374"/>
                    <a:gd name="T92" fmla="*/ 175 w 368"/>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74">
                      <a:moveTo>
                        <a:pt x="175" y="0"/>
                      </a:moveTo>
                      <a:lnTo>
                        <a:pt x="217" y="1"/>
                      </a:lnTo>
                      <a:lnTo>
                        <a:pt x="257" y="30"/>
                      </a:lnTo>
                      <a:lnTo>
                        <a:pt x="248" y="39"/>
                      </a:lnTo>
                      <a:lnTo>
                        <a:pt x="234" y="60"/>
                      </a:lnTo>
                      <a:lnTo>
                        <a:pt x="240" y="65"/>
                      </a:lnTo>
                      <a:lnTo>
                        <a:pt x="261" y="57"/>
                      </a:lnTo>
                      <a:lnTo>
                        <a:pt x="272" y="61"/>
                      </a:lnTo>
                      <a:lnTo>
                        <a:pt x="309" y="51"/>
                      </a:lnTo>
                      <a:lnTo>
                        <a:pt x="318" y="59"/>
                      </a:lnTo>
                      <a:lnTo>
                        <a:pt x="316" y="81"/>
                      </a:lnTo>
                      <a:lnTo>
                        <a:pt x="322" y="114"/>
                      </a:lnTo>
                      <a:lnTo>
                        <a:pt x="331" y="151"/>
                      </a:lnTo>
                      <a:lnTo>
                        <a:pt x="322" y="166"/>
                      </a:lnTo>
                      <a:lnTo>
                        <a:pt x="331" y="184"/>
                      </a:lnTo>
                      <a:lnTo>
                        <a:pt x="322" y="203"/>
                      </a:lnTo>
                      <a:lnTo>
                        <a:pt x="356" y="243"/>
                      </a:lnTo>
                      <a:lnTo>
                        <a:pt x="356" y="279"/>
                      </a:lnTo>
                      <a:lnTo>
                        <a:pt x="367" y="297"/>
                      </a:lnTo>
                      <a:lnTo>
                        <a:pt x="368" y="334"/>
                      </a:lnTo>
                      <a:lnTo>
                        <a:pt x="357" y="334"/>
                      </a:lnTo>
                      <a:lnTo>
                        <a:pt x="319" y="342"/>
                      </a:lnTo>
                      <a:lnTo>
                        <a:pt x="266" y="334"/>
                      </a:lnTo>
                      <a:lnTo>
                        <a:pt x="245" y="323"/>
                      </a:lnTo>
                      <a:lnTo>
                        <a:pt x="240" y="327"/>
                      </a:lnTo>
                      <a:lnTo>
                        <a:pt x="238" y="346"/>
                      </a:lnTo>
                      <a:lnTo>
                        <a:pt x="214" y="352"/>
                      </a:lnTo>
                      <a:lnTo>
                        <a:pt x="195" y="339"/>
                      </a:lnTo>
                      <a:lnTo>
                        <a:pt x="174" y="343"/>
                      </a:lnTo>
                      <a:lnTo>
                        <a:pt x="150" y="374"/>
                      </a:lnTo>
                      <a:lnTo>
                        <a:pt x="88" y="367"/>
                      </a:lnTo>
                      <a:lnTo>
                        <a:pt x="85" y="346"/>
                      </a:lnTo>
                      <a:lnTo>
                        <a:pt x="50" y="305"/>
                      </a:lnTo>
                      <a:lnTo>
                        <a:pt x="0" y="275"/>
                      </a:lnTo>
                      <a:lnTo>
                        <a:pt x="1" y="220"/>
                      </a:lnTo>
                      <a:lnTo>
                        <a:pt x="27" y="210"/>
                      </a:lnTo>
                      <a:lnTo>
                        <a:pt x="26" y="201"/>
                      </a:lnTo>
                      <a:lnTo>
                        <a:pt x="30" y="185"/>
                      </a:lnTo>
                      <a:lnTo>
                        <a:pt x="30" y="160"/>
                      </a:lnTo>
                      <a:lnTo>
                        <a:pt x="41" y="140"/>
                      </a:lnTo>
                      <a:lnTo>
                        <a:pt x="44" y="109"/>
                      </a:lnTo>
                      <a:lnTo>
                        <a:pt x="50" y="102"/>
                      </a:lnTo>
                      <a:lnTo>
                        <a:pt x="89" y="101"/>
                      </a:lnTo>
                      <a:lnTo>
                        <a:pt x="108" y="90"/>
                      </a:lnTo>
                      <a:lnTo>
                        <a:pt x="128" y="55"/>
                      </a:lnTo>
                      <a:lnTo>
                        <a:pt x="120" y="31"/>
                      </a:lnTo>
                      <a:lnTo>
                        <a:pt x="17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5" name="Freeform 13">
                  <a:extLst>
                    <a:ext uri="{FF2B5EF4-FFF2-40B4-BE49-F238E27FC236}">
                      <a16:creationId xmlns:a16="http://schemas.microsoft.com/office/drawing/2014/main" id="{3008B197-1C2F-41E0-AE18-E3354534E0DC}"/>
                    </a:ext>
                  </a:extLst>
                </p:cNvPr>
                <p:cNvSpPr>
                  <a:spLocks/>
                </p:cNvSpPr>
                <p:nvPr/>
              </p:nvSpPr>
              <p:spPr bwMode="auto">
                <a:xfrm>
                  <a:off x="4733926" y="1916113"/>
                  <a:ext cx="527050" cy="615950"/>
                </a:xfrm>
                <a:custGeom>
                  <a:avLst/>
                  <a:gdLst>
                    <a:gd name="T0" fmla="*/ 204 w 332"/>
                    <a:gd name="T1" fmla="*/ 0 h 388"/>
                    <a:gd name="T2" fmla="*/ 231 w 332"/>
                    <a:gd name="T3" fmla="*/ 89 h 388"/>
                    <a:gd name="T4" fmla="*/ 278 w 332"/>
                    <a:gd name="T5" fmla="*/ 166 h 388"/>
                    <a:gd name="T6" fmla="*/ 320 w 332"/>
                    <a:gd name="T7" fmla="*/ 196 h 388"/>
                    <a:gd name="T8" fmla="*/ 330 w 332"/>
                    <a:gd name="T9" fmla="*/ 242 h 388"/>
                    <a:gd name="T10" fmla="*/ 331 w 332"/>
                    <a:gd name="T11" fmla="*/ 255 h 388"/>
                    <a:gd name="T12" fmla="*/ 332 w 332"/>
                    <a:gd name="T13" fmla="*/ 295 h 388"/>
                    <a:gd name="T14" fmla="*/ 277 w 332"/>
                    <a:gd name="T15" fmla="*/ 338 h 388"/>
                    <a:gd name="T16" fmla="*/ 234 w 332"/>
                    <a:gd name="T17" fmla="*/ 347 h 388"/>
                    <a:gd name="T18" fmla="*/ 204 w 332"/>
                    <a:gd name="T19" fmla="*/ 361 h 388"/>
                    <a:gd name="T20" fmla="*/ 163 w 332"/>
                    <a:gd name="T21" fmla="*/ 388 h 388"/>
                    <a:gd name="T22" fmla="*/ 120 w 332"/>
                    <a:gd name="T23" fmla="*/ 386 h 388"/>
                    <a:gd name="T24" fmla="*/ 103 w 332"/>
                    <a:gd name="T25" fmla="*/ 343 h 388"/>
                    <a:gd name="T26" fmla="*/ 84 w 332"/>
                    <a:gd name="T27" fmla="*/ 338 h 388"/>
                    <a:gd name="T28" fmla="*/ 83 w 332"/>
                    <a:gd name="T29" fmla="*/ 320 h 388"/>
                    <a:gd name="T30" fmla="*/ 76 w 332"/>
                    <a:gd name="T31" fmla="*/ 320 h 388"/>
                    <a:gd name="T32" fmla="*/ 60 w 332"/>
                    <a:gd name="T33" fmla="*/ 339 h 388"/>
                    <a:gd name="T34" fmla="*/ 47 w 332"/>
                    <a:gd name="T35" fmla="*/ 338 h 388"/>
                    <a:gd name="T36" fmla="*/ 29 w 332"/>
                    <a:gd name="T37" fmla="*/ 325 h 388"/>
                    <a:gd name="T38" fmla="*/ 12 w 332"/>
                    <a:gd name="T39" fmla="*/ 297 h 388"/>
                    <a:gd name="T40" fmla="*/ 0 w 332"/>
                    <a:gd name="T41" fmla="*/ 244 h 388"/>
                    <a:gd name="T42" fmla="*/ 22 w 332"/>
                    <a:gd name="T43" fmla="*/ 226 h 388"/>
                    <a:gd name="T44" fmla="*/ 45 w 332"/>
                    <a:gd name="T45" fmla="*/ 210 h 388"/>
                    <a:gd name="T46" fmla="*/ 50 w 332"/>
                    <a:gd name="T47" fmla="*/ 193 h 388"/>
                    <a:gd name="T48" fmla="*/ 40 w 332"/>
                    <a:gd name="T49" fmla="*/ 150 h 388"/>
                    <a:gd name="T50" fmla="*/ 10 w 332"/>
                    <a:gd name="T51" fmla="*/ 109 h 388"/>
                    <a:gd name="T52" fmla="*/ 47 w 332"/>
                    <a:gd name="T53" fmla="*/ 79 h 388"/>
                    <a:gd name="T54" fmla="*/ 76 w 332"/>
                    <a:gd name="T55" fmla="*/ 70 h 388"/>
                    <a:gd name="T56" fmla="*/ 95 w 332"/>
                    <a:gd name="T57" fmla="*/ 54 h 388"/>
                    <a:gd name="T58" fmla="*/ 124 w 332"/>
                    <a:gd name="T59" fmla="*/ 59 h 388"/>
                    <a:gd name="T60" fmla="*/ 155 w 332"/>
                    <a:gd name="T61" fmla="*/ 47 h 388"/>
                    <a:gd name="T62" fmla="*/ 179 w 332"/>
                    <a:gd name="T63" fmla="*/ 15 h 388"/>
                    <a:gd name="T64" fmla="*/ 204 w 332"/>
                    <a:gd name="T6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388">
                      <a:moveTo>
                        <a:pt x="204" y="0"/>
                      </a:moveTo>
                      <a:lnTo>
                        <a:pt x="231" y="89"/>
                      </a:lnTo>
                      <a:lnTo>
                        <a:pt x="278" y="166"/>
                      </a:lnTo>
                      <a:lnTo>
                        <a:pt x="320" y="196"/>
                      </a:lnTo>
                      <a:lnTo>
                        <a:pt x="330" y="242"/>
                      </a:lnTo>
                      <a:lnTo>
                        <a:pt x="331" y="255"/>
                      </a:lnTo>
                      <a:lnTo>
                        <a:pt x="332" y="295"/>
                      </a:lnTo>
                      <a:lnTo>
                        <a:pt x="277" y="338"/>
                      </a:lnTo>
                      <a:lnTo>
                        <a:pt x="234" y="347"/>
                      </a:lnTo>
                      <a:lnTo>
                        <a:pt x="204" y="361"/>
                      </a:lnTo>
                      <a:lnTo>
                        <a:pt x="163" y="388"/>
                      </a:lnTo>
                      <a:lnTo>
                        <a:pt x="120" y="386"/>
                      </a:lnTo>
                      <a:lnTo>
                        <a:pt x="103" y="343"/>
                      </a:lnTo>
                      <a:lnTo>
                        <a:pt x="84" y="338"/>
                      </a:lnTo>
                      <a:lnTo>
                        <a:pt x="83" y="320"/>
                      </a:lnTo>
                      <a:lnTo>
                        <a:pt x="76" y="320"/>
                      </a:lnTo>
                      <a:lnTo>
                        <a:pt x="60" y="339"/>
                      </a:lnTo>
                      <a:lnTo>
                        <a:pt x="47" y="338"/>
                      </a:lnTo>
                      <a:lnTo>
                        <a:pt x="29" y="325"/>
                      </a:lnTo>
                      <a:lnTo>
                        <a:pt x="12" y="297"/>
                      </a:lnTo>
                      <a:lnTo>
                        <a:pt x="0" y="244"/>
                      </a:lnTo>
                      <a:lnTo>
                        <a:pt x="22" y="226"/>
                      </a:lnTo>
                      <a:lnTo>
                        <a:pt x="45" y="210"/>
                      </a:lnTo>
                      <a:lnTo>
                        <a:pt x="50" y="193"/>
                      </a:lnTo>
                      <a:lnTo>
                        <a:pt x="40" y="150"/>
                      </a:lnTo>
                      <a:lnTo>
                        <a:pt x="10" y="109"/>
                      </a:lnTo>
                      <a:lnTo>
                        <a:pt x="47" y="79"/>
                      </a:lnTo>
                      <a:lnTo>
                        <a:pt x="76" y="70"/>
                      </a:lnTo>
                      <a:lnTo>
                        <a:pt x="95" y="54"/>
                      </a:lnTo>
                      <a:lnTo>
                        <a:pt x="124" y="59"/>
                      </a:lnTo>
                      <a:lnTo>
                        <a:pt x="155" y="47"/>
                      </a:lnTo>
                      <a:lnTo>
                        <a:pt x="179" y="15"/>
                      </a:lnTo>
                      <a:lnTo>
                        <a:pt x="20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6" name="Freeform 14">
                  <a:extLst>
                    <a:ext uri="{FF2B5EF4-FFF2-40B4-BE49-F238E27FC236}">
                      <a16:creationId xmlns:a16="http://schemas.microsoft.com/office/drawing/2014/main" id="{657285F8-D273-4CC0-94C9-B299ECC42D8E}"/>
                    </a:ext>
                  </a:extLst>
                </p:cNvPr>
                <p:cNvSpPr>
                  <a:spLocks/>
                </p:cNvSpPr>
                <p:nvPr/>
              </p:nvSpPr>
              <p:spPr bwMode="auto">
                <a:xfrm>
                  <a:off x="5199063" y="2717801"/>
                  <a:ext cx="571500" cy="788988"/>
                </a:xfrm>
                <a:custGeom>
                  <a:avLst/>
                  <a:gdLst>
                    <a:gd name="T0" fmla="*/ 127 w 360"/>
                    <a:gd name="T1" fmla="*/ 0 h 497"/>
                    <a:gd name="T2" fmla="*/ 142 w 360"/>
                    <a:gd name="T3" fmla="*/ 17 h 497"/>
                    <a:gd name="T4" fmla="*/ 177 w 360"/>
                    <a:gd name="T5" fmla="*/ 17 h 497"/>
                    <a:gd name="T6" fmla="*/ 203 w 360"/>
                    <a:gd name="T7" fmla="*/ 29 h 497"/>
                    <a:gd name="T8" fmla="*/ 221 w 360"/>
                    <a:gd name="T9" fmla="*/ 32 h 497"/>
                    <a:gd name="T10" fmla="*/ 241 w 360"/>
                    <a:gd name="T11" fmla="*/ 54 h 497"/>
                    <a:gd name="T12" fmla="*/ 248 w 360"/>
                    <a:gd name="T13" fmla="*/ 55 h 497"/>
                    <a:gd name="T14" fmla="*/ 257 w 360"/>
                    <a:gd name="T15" fmla="*/ 40 h 497"/>
                    <a:gd name="T16" fmla="*/ 280 w 360"/>
                    <a:gd name="T17" fmla="*/ 51 h 497"/>
                    <a:gd name="T18" fmla="*/ 284 w 360"/>
                    <a:gd name="T19" fmla="*/ 47 h 497"/>
                    <a:gd name="T20" fmla="*/ 281 w 360"/>
                    <a:gd name="T21" fmla="*/ 35 h 497"/>
                    <a:gd name="T22" fmla="*/ 291 w 360"/>
                    <a:gd name="T23" fmla="*/ 31 h 497"/>
                    <a:gd name="T24" fmla="*/ 295 w 360"/>
                    <a:gd name="T25" fmla="*/ 41 h 497"/>
                    <a:gd name="T26" fmla="*/ 305 w 360"/>
                    <a:gd name="T27" fmla="*/ 61 h 497"/>
                    <a:gd name="T28" fmla="*/ 301 w 360"/>
                    <a:gd name="T29" fmla="*/ 109 h 497"/>
                    <a:gd name="T30" fmla="*/ 329 w 360"/>
                    <a:gd name="T31" fmla="*/ 146 h 497"/>
                    <a:gd name="T32" fmla="*/ 354 w 360"/>
                    <a:gd name="T33" fmla="*/ 260 h 497"/>
                    <a:gd name="T34" fmla="*/ 360 w 360"/>
                    <a:gd name="T35" fmla="*/ 318 h 497"/>
                    <a:gd name="T36" fmla="*/ 360 w 360"/>
                    <a:gd name="T37" fmla="*/ 332 h 497"/>
                    <a:gd name="T38" fmla="*/ 347 w 360"/>
                    <a:gd name="T39" fmla="*/ 327 h 497"/>
                    <a:gd name="T40" fmla="*/ 322 w 360"/>
                    <a:gd name="T41" fmla="*/ 333 h 497"/>
                    <a:gd name="T42" fmla="*/ 290 w 360"/>
                    <a:gd name="T43" fmla="*/ 359 h 497"/>
                    <a:gd name="T44" fmla="*/ 256 w 360"/>
                    <a:gd name="T45" fmla="*/ 372 h 497"/>
                    <a:gd name="T46" fmla="*/ 245 w 360"/>
                    <a:gd name="T47" fmla="*/ 387 h 497"/>
                    <a:gd name="T48" fmla="*/ 242 w 360"/>
                    <a:gd name="T49" fmla="*/ 431 h 497"/>
                    <a:gd name="T50" fmla="*/ 233 w 360"/>
                    <a:gd name="T51" fmla="*/ 447 h 497"/>
                    <a:gd name="T52" fmla="*/ 177 w 360"/>
                    <a:gd name="T53" fmla="*/ 462 h 497"/>
                    <a:gd name="T54" fmla="*/ 152 w 360"/>
                    <a:gd name="T55" fmla="*/ 497 h 497"/>
                    <a:gd name="T56" fmla="*/ 134 w 360"/>
                    <a:gd name="T57" fmla="*/ 497 h 497"/>
                    <a:gd name="T58" fmla="*/ 133 w 360"/>
                    <a:gd name="T59" fmla="*/ 460 h 497"/>
                    <a:gd name="T60" fmla="*/ 122 w 360"/>
                    <a:gd name="T61" fmla="*/ 442 h 497"/>
                    <a:gd name="T62" fmla="*/ 122 w 360"/>
                    <a:gd name="T63" fmla="*/ 406 h 497"/>
                    <a:gd name="T64" fmla="*/ 88 w 360"/>
                    <a:gd name="T65" fmla="*/ 366 h 497"/>
                    <a:gd name="T66" fmla="*/ 97 w 360"/>
                    <a:gd name="T67" fmla="*/ 347 h 497"/>
                    <a:gd name="T68" fmla="*/ 88 w 360"/>
                    <a:gd name="T69" fmla="*/ 329 h 497"/>
                    <a:gd name="T70" fmla="*/ 97 w 360"/>
                    <a:gd name="T71" fmla="*/ 314 h 497"/>
                    <a:gd name="T72" fmla="*/ 88 w 360"/>
                    <a:gd name="T73" fmla="*/ 277 h 497"/>
                    <a:gd name="T74" fmla="*/ 82 w 360"/>
                    <a:gd name="T75" fmla="*/ 244 h 497"/>
                    <a:gd name="T76" fmla="*/ 84 w 360"/>
                    <a:gd name="T77" fmla="*/ 222 h 497"/>
                    <a:gd name="T78" fmla="*/ 75 w 360"/>
                    <a:gd name="T79" fmla="*/ 214 h 497"/>
                    <a:gd name="T80" fmla="*/ 38 w 360"/>
                    <a:gd name="T81" fmla="*/ 224 h 497"/>
                    <a:gd name="T82" fmla="*/ 27 w 360"/>
                    <a:gd name="T83" fmla="*/ 220 h 497"/>
                    <a:gd name="T84" fmla="*/ 6 w 360"/>
                    <a:gd name="T85" fmla="*/ 228 h 497"/>
                    <a:gd name="T86" fmla="*/ 0 w 360"/>
                    <a:gd name="T87" fmla="*/ 223 h 497"/>
                    <a:gd name="T88" fmla="*/ 14 w 360"/>
                    <a:gd name="T89" fmla="*/ 202 h 497"/>
                    <a:gd name="T90" fmla="*/ 23 w 360"/>
                    <a:gd name="T91" fmla="*/ 193 h 497"/>
                    <a:gd name="T92" fmla="*/ 30 w 360"/>
                    <a:gd name="T93" fmla="*/ 184 h 497"/>
                    <a:gd name="T94" fmla="*/ 49 w 360"/>
                    <a:gd name="T95" fmla="*/ 159 h 497"/>
                    <a:gd name="T96" fmla="*/ 62 w 360"/>
                    <a:gd name="T97" fmla="*/ 164 h 497"/>
                    <a:gd name="T98" fmla="*/ 97 w 360"/>
                    <a:gd name="T99" fmla="*/ 156 h 497"/>
                    <a:gd name="T100" fmla="*/ 98 w 360"/>
                    <a:gd name="T101" fmla="*/ 105 h 497"/>
                    <a:gd name="T102" fmla="*/ 106 w 360"/>
                    <a:gd name="T103" fmla="*/ 95 h 497"/>
                    <a:gd name="T104" fmla="*/ 131 w 360"/>
                    <a:gd name="T105" fmla="*/ 97 h 497"/>
                    <a:gd name="T106" fmla="*/ 131 w 360"/>
                    <a:gd name="T107" fmla="*/ 86 h 497"/>
                    <a:gd name="T108" fmla="*/ 118 w 360"/>
                    <a:gd name="T109" fmla="*/ 59 h 497"/>
                    <a:gd name="T110" fmla="*/ 103 w 360"/>
                    <a:gd name="T111" fmla="*/ 46 h 497"/>
                    <a:gd name="T112" fmla="*/ 88 w 360"/>
                    <a:gd name="T113" fmla="*/ 37 h 497"/>
                    <a:gd name="T114" fmla="*/ 127 w 360"/>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497">
                      <a:moveTo>
                        <a:pt x="127" y="0"/>
                      </a:moveTo>
                      <a:lnTo>
                        <a:pt x="142" y="17"/>
                      </a:lnTo>
                      <a:lnTo>
                        <a:pt x="177" y="17"/>
                      </a:lnTo>
                      <a:lnTo>
                        <a:pt x="203" y="29"/>
                      </a:lnTo>
                      <a:lnTo>
                        <a:pt x="221" y="32"/>
                      </a:lnTo>
                      <a:lnTo>
                        <a:pt x="241" y="54"/>
                      </a:lnTo>
                      <a:lnTo>
                        <a:pt x="248" y="55"/>
                      </a:lnTo>
                      <a:lnTo>
                        <a:pt x="257" y="40"/>
                      </a:lnTo>
                      <a:lnTo>
                        <a:pt x="280" y="51"/>
                      </a:lnTo>
                      <a:lnTo>
                        <a:pt x="284" y="47"/>
                      </a:lnTo>
                      <a:lnTo>
                        <a:pt x="281" y="35"/>
                      </a:lnTo>
                      <a:lnTo>
                        <a:pt x="291" y="31"/>
                      </a:lnTo>
                      <a:lnTo>
                        <a:pt x="295" y="41"/>
                      </a:lnTo>
                      <a:lnTo>
                        <a:pt x="305" y="61"/>
                      </a:lnTo>
                      <a:lnTo>
                        <a:pt x="301" y="109"/>
                      </a:lnTo>
                      <a:lnTo>
                        <a:pt x="329" y="146"/>
                      </a:lnTo>
                      <a:lnTo>
                        <a:pt x="354" y="260"/>
                      </a:lnTo>
                      <a:lnTo>
                        <a:pt x="360" y="318"/>
                      </a:lnTo>
                      <a:lnTo>
                        <a:pt x="360" y="332"/>
                      </a:lnTo>
                      <a:lnTo>
                        <a:pt x="347" y="327"/>
                      </a:lnTo>
                      <a:lnTo>
                        <a:pt x="322" y="333"/>
                      </a:lnTo>
                      <a:lnTo>
                        <a:pt x="290" y="359"/>
                      </a:lnTo>
                      <a:lnTo>
                        <a:pt x="256" y="372"/>
                      </a:lnTo>
                      <a:lnTo>
                        <a:pt x="245" y="387"/>
                      </a:lnTo>
                      <a:lnTo>
                        <a:pt x="242" y="431"/>
                      </a:lnTo>
                      <a:lnTo>
                        <a:pt x="233" y="447"/>
                      </a:lnTo>
                      <a:lnTo>
                        <a:pt x="177" y="462"/>
                      </a:lnTo>
                      <a:lnTo>
                        <a:pt x="152" y="497"/>
                      </a:lnTo>
                      <a:lnTo>
                        <a:pt x="134" y="497"/>
                      </a:lnTo>
                      <a:lnTo>
                        <a:pt x="133" y="460"/>
                      </a:lnTo>
                      <a:lnTo>
                        <a:pt x="122" y="442"/>
                      </a:lnTo>
                      <a:lnTo>
                        <a:pt x="122" y="406"/>
                      </a:lnTo>
                      <a:lnTo>
                        <a:pt x="88" y="366"/>
                      </a:lnTo>
                      <a:lnTo>
                        <a:pt x="97" y="347"/>
                      </a:lnTo>
                      <a:lnTo>
                        <a:pt x="88" y="329"/>
                      </a:lnTo>
                      <a:lnTo>
                        <a:pt x="97" y="314"/>
                      </a:lnTo>
                      <a:lnTo>
                        <a:pt x="88" y="277"/>
                      </a:lnTo>
                      <a:lnTo>
                        <a:pt x="82" y="244"/>
                      </a:lnTo>
                      <a:lnTo>
                        <a:pt x="84" y="222"/>
                      </a:lnTo>
                      <a:lnTo>
                        <a:pt x="75" y="214"/>
                      </a:lnTo>
                      <a:lnTo>
                        <a:pt x="38" y="224"/>
                      </a:lnTo>
                      <a:lnTo>
                        <a:pt x="27" y="220"/>
                      </a:lnTo>
                      <a:lnTo>
                        <a:pt x="6" y="228"/>
                      </a:lnTo>
                      <a:lnTo>
                        <a:pt x="0" y="223"/>
                      </a:lnTo>
                      <a:lnTo>
                        <a:pt x="14" y="202"/>
                      </a:lnTo>
                      <a:lnTo>
                        <a:pt x="23" y="193"/>
                      </a:lnTo>
                      <a:lnTo>
                        <a:pt x="30" y="184"/>
                      </a:lnTo>
                      <a:lnTo>
                        <a:pt x="49" y="159"/>
                      </a:lnTo>
                      <a:lnTo>
                        <a:pt x="62" y="164"/>
                      </a:lnTo>
                      <a:lnTo>
                        <a:pt x="97" y="156"/>
                      </a:lnTo>
                      <a:lnTo>
                        <a:pt x="98" y="105"/>
                      </a:lnTo>
                      <a:lnTo>
                        <a:pt x="106" y="95"/>
                      </a:lnTo>
                      <a:lnTo>
                        <a:pt x="131" y="97"/>
                      </a:lnTo>
                      <a:lnTo>
                        <a:pt x="131" y="86"/>
                      </a:lnTo>
                      <a:lnTo>
                        <a:pt x="118" y="59"/>
                      </a:lnTo>
                      <a:lnTo>
                        <a:pt x="103" y="46"/>
                      </a:lnTo>
                      <a:lnTo>
                        <a:pt x="88" y="37"/>
                      </a:lnTo>
                      <a:lnTo>
                        <a:pt x="12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7" name="Freeform 99">
                  <a:extLst>
                    <a:ext uri="{FF2B5EF4-FFF2-40B4-BE49-F238E27FC236}">
                      <a16:creationId xmlns:a16="http://schemas.microsoft.com/office/drawing/2014/main" id="{8808F5CC-BF5C-4879-A670-42B746ACE4F0}"/>
                    </a:ext>
                  </a:extLst>
                </p:cNvPr>
                <p:cNvSpPr>
                  <a:spLocks/>
                </p:cNvSpPr>
                <p:nvPr/>
              </p:nvSpPr>
              <p:spPr bwMode="auto">
                <a:xfrm>
                  <a:off x="4044951" y="1885951"/>
                  <a:ext cx="768350" cy="501650"/>
                </a:xfrm>
                <a:custGeom>
                  <a:avLst/>
                  <a:gdLst>
                    <a:gd name="T0" fmla="*/ 331 w 484"/>
                    <a:gd name="T1" fmla="*/ 0 h 316"/>
                    <a:gd name="T2" fmla="*/ 335 w 484"/>
                    <a:gd name="T3" fmla="*/ 30 h 316"/>
                    <a:gd name="T4" fmla="*/ 384 w 484"/>
                    <a:gd name="T5" fmla="*/ 30 h 316"/>
                    <a:gd name="T6" fmla="*/ 411 w 484"/>
                    <a:gd name="T7" fmla="*/ 75 h 316"/>
                    <a:gd name="T8" fmla="*/ 435 w 484"/>
                    <a:gd name="T9" fmla="*/ 99 h 316"/>
                    <a:gd name="T10" fmla="*/ 444 w 484"/>
                    <a:gd name="T11" fmla="*/ 128 h 316"/>
                    <a:gd name="T12" fmla="*/ 474 w 484"/>
                    <a:gd name="T13" fmla="*/ 169 h 316"/>
                    <a:gd name="T14" fmla="*/ 484 w 484"/>
                    <a:gd name="T15" fmla="*/ 212 h 316"/>
                    <a:gd name="T16" fmla="*/ 479 w 484"/>
                    <a:gd name="T17" fmla="*/ 229 h 316"/>
                    <a:gd name="T18" fmla="*/ 456 w 484"/>
                    <a:gd name="T19" fmla="*/ 245 h 316"/>
                    <a:gd name="T20" fmla="*/ 434 w 484"/>
                    <a:gd name="T21" fmla="*/ 263 h 316"/>
                    <a:gd name="T22" fmla="*/ 446 w 484"/>
                    <a:gd name="T23" fmla="*/ 316 h 316"/>
                    <a:gd name="T24" fmla="*/ 428 w 484"/>
                    <a:gd name="T25" fmla="*/ 314 h 316"/>
                    <a:gd name="T26" fmla="*/ 413 w 484"/>
                    <a:gd name="T27" fmla="*/ 296 h 316"/>
                    <a:gd name="T28" fmla="*/ 413 w 484"/>
                    <a:gd name="T29" fmla="*/ 289 h 316"/>
                    <a:gd name="T30" fmla="*/ 408 w 484"/>
                    <a:gd name="T31" fmla="*/ 284 h 316"/>
                    <a:gd name="T32" fmla="*/ 384 w 484"/>
                    <a:gd name="T33" fmla="*/ 296 h 316"/>
                    <a:gd name="T34" fmla="*/ 340 w 484"/>
                    <a:gd name="T35" fmla="*/ 271 h 316"/>
                    <a:gd name="T36" fmla="*/ 331 w 484"/>
                    <a:gd name="T37" fmla="*/ 200 h 316"/>
                    <a:gd name="T38" fmla="*/ 326 w 484"/>
                    <a:gd name="T39" fmla="*/ 195 h 316"/>
                    <a:gd name="T40" fmla="*/ 303 w 484"/>
                    <a:gd name="T41" fmla="*/ 208 h 316"/>
                    <a:gd name="T42" fmla="*/ 275 w 484"/>
                    <a:gd name="T43" fmla="*/ 215 h 316"/>
                    <a:gd name="T44" fmla="*/ 245 w 484"/>
                    <a:gd name="T45" fmla="*/ 243 h 316"/>
                    <a:gd name="T46" fmla="*/ 211 w 484"/>
                    <a:gd name="T47" fmla="*/ 248 h 316"/>
                    <a:gd name="T48" fmla="*/ 209 w 484"/>
                    <a:gd name="T49" fmla="*/ 222 h 316"/>
                    <a:gd name="T50" fmla="*/ 184 w 484"/>
                    <a:gd name="T51" fmla="*/ 223 h 316"/>
                    <a:gd name="T52" fmla="*/ 177 w 484"/>
                    <a:gd name="T53" fmla="*/ 184 h 316"/>
                    <a:gd name="T54" fmla="*/ 157 w 484"/>
                    <a:gd name="T55" fmla="*/ 174 h 316"/>
                    <a:gd name="T56" fmla="*/ 142 w 484"/>
                    <a:gd name="T57" fmla="*/ 199 h 316"/>
                    <a:gd name="T58" fmla="*/ 89 w 484"/>
                    <a:gd name="T59" fmla="*/ 203 h 316"/>
                    <a:gd name="T60" fmla="*/ 23 w 484"/>
                    <a:gd name="T61" fmla="*/ 219 h 316"/>
                    <a:gd name="T62" fmla="*/ 5 w 484"/>
                    <a:gd name="T63" fmla="*/ 214 h 316"/>
                    <a:gd name="T64" fmla="*/ 0 w 484"/>
                    <a:gd name="T65" fmla="*/ 207 h 316"/>
                    <a:gd name="T66" fmla="*/ 5 w 484"/>
                    <a:gd name="T67" fmla="*/ 195 h 316"/>
                    <a:gd name="T68" fmla="*/ 21 w 484"/>
                    <a:gd name="T69" fmla="*/ 139 h 316"/>
                    <a:gd name="T70" fmla="*/ 16 w 484"/>
                    <a:gd name="T71" fmla="*/ 120 h 316"/>
                    <a:gd name="T72" fmla="*/ 3 w 484"/>
                    <a:gd name="T73" fmla="*/ 95 h 316"/>
                    <a:gd name="T74" fmla="*/ 100 w 484"/>
                    <a:gd name="T75" fmla="*/ 50 h 316"/>
                    <a:gd name="T76" fmla="*/ 142 w 484"/>
                    <a:gd name="T77" fmla="*/ 54 h 316"/>
                    <a:gd name="T78" fmla="*/ 193 w 484"/>
                    <a:gd name="T79" fmla="*/ 65 h 316"/>
                    <a:gd name="T80" fmla="*/ 257 w 484"/>
                    <a:gd name="T81" fmla="*/ 19 h 316"/>
                    <a:gd name="T82" fmla="*/ 311 w 484"/>
                    <a:gd name="T83" fmla="*/ 15 h 316"/>
                    <a:gd name="T84" fmla="*/ 322 w 484"/>
                    <a:gd name="T85" fmla="*/ 2 h 316"/>
                    <a:gd name="T86" fmla="*/ 331 w 484"/>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 h="316">
                      <a:moveTo>
                        <a:pt x="331" y="0"/>
                      </a:moveTo>
                      <a:lnTo>
                        <a:pt x="335" y="30"/>
                      </a:lnTo>
                      <a:lnTo>
                        <a:pt x="384" y="30"/>
                      </a:lnTo>
                      <a:lnTo>
                        <a:pt x="411" y="75"/>
                      </a:lnTo>
                      <a:lnTo>
                        <a:pt x="435" y="99"/>
                      </a:lnTo>
                      <a:lnTo>
                        <a:pt x="444" y="128"/>
                      </a:lnTo>
                      <a:lnTo>
                        <a:pt x="474" y="169"/>
                      </a:lnTo>
                      <a:lnTo>
                        <a:pt x="484" y="212"/>
                      </a:lnTo>
                      <a:lnTo>
                        <a:pt x="479" y="229"/>
                      </a:lnTo>
                      <a:lnTo>
                        <a:pt x="456" y="245"/>
                      </a:lnTo>
                      <a:lnTo>
                        <a:pt x="434" y="263"/>
                      </a:lnTo>
                      <a:lnTo>
                        <a:pt x="446" y="316"/>
                      </a:lnTo>
                      <a:lnTo>
                        <a:pt x="428" y="314"/>
                      </a:lnTo>
                      <a:lnTo>
                        <a:pt x="413" y="296"/>
                      </a:lnTo>
                      <a:lnTo>
                        <a:pt x="413" y="289"/>
                      </a:lnTo>
                      <a:lnTo>
                        <a:pt x="408" y="284"/>
                      </a:lnTo>
                      <a:lnTo>
                        <a:pt x="384" y="296"/>
                      </a:lnTo>
                      <a:lnTo>
                        <a:pt x="340" y="271"/>
                      </a:lnTo>
                      <a:lnTo>
                        <a:pt x="331" y="200"/>
                      </a:lnTo>
                      <a:lnTo>
                        <a:pt x="326" y="195"/>
                      </a:lnTo>
                      <a:lnTo>
                        <a:pt x="303" y="208"/>
                      </a:lnTo>
                      <a:lnTo>
                        <a:pt x="275" y="215"/>
                      </a:lnTo>
                      <a:lnTo>
                        <a:pt x="245" y="243"/>
                      </a:lnTo>
                      <a:lnTo>
                        <a:pt x="211" y="248"/>
                      </a:lnTo>
                      <a:lnTo>
                        <a:pt x="209" y="222"/>
                      </a:lnTo>
                      <a:lnTo>
                        <a:pt x="184" y="223"/>
                      </a:lnTo>
                      <a:lnTo>
                        <a:pt x="177" y="184"/>
                      </a:lnTo>
                      <a:lnTo>
                        <a:pt x="157" y="174"/>
                      </a:lnTo>
                      <a:lnTo>
                        <a:pt x="142" y="199"/>
                      </a:lnTo>
                      <a:lnTo>
                        <a:pt x="89" y="203"/>
                      </a:lnTo>
                      <a:lnTo>
                        <a:pt x="23" y="219"/>
                      </a:lnTo>
                      <a:lnTo>
                        <a:pt x="5" y="214"/>
                      </a:lnTo>
                      <a:lnTo>
                        <a:pt x="0" y="207"/>
                      </a:lnTo>
                      <a:lnTo>
                        <a:pt x="5" y="195"/>
                      </a:lnTo>
                      <a:lnTo>
                        <a:pt x="21" y="139"/>
                      </a:lnTo>
                      <a:lnTo>
                        <a:pt x="16" y="120"/>
                      </a:lnTo>
                      <a:lnTo>
                        <a:pt x="3" y="95"/>
                      </a:lnTo>
                      <a:lnTo>
                        <a:pt x="100" y="50"/>
                      </a:lnTo>
                      <a:lnTo>
                        <a:pt x="142" y="54"/>
                      </a:lnTo>
                      <a:lnTo>
                        <a:pt x="193" y="65"/>
                      </a:lnTo>
                      <a:lnTo>
                        <a:pt x="257" y="19"/>
                      </a:lnTo>
                      <a:lnTo>
                        <a:pt x="311" y="15"/>
                      </a:lnTo>
                      <a:lnTo>
                        <a:pt x="322" y="2"/>
                      </a:lnTo>
                      <a:lnTo>
                        <a:pt x="3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8" name="Freeform 100">
                  <a:extLst>
                    <a:ext uri="{FF2B5EF4-FFF2-40B4-BE49-F238E27FC236}">
                      <a16:creationId xmlns:a16="http://schemas.microsoft.com/office/drawing/2014/main" id="{3779D479-328D-4474-A8B9-0AE8CDD5C27F}"/>
                    </a:ext>
                  </a:extLst>
                </p:cNvPr>
                <p:cNvSpPr>
                  <a:spLocks/>
                </p:cNvSpPr>
                <p:nvPr/>
              </p:nvSpPr>
              <p:spPr bwMode="auto">
                <a:xfrm>
                  <a:off x="3575051" y="1430338"/>
                  <a:ext cx="503238" cy="808038"/>
                </a:xfrm>
                <a:custGeom>
                  <a:avLst/>
                  <a:gdLst>
                    <a:gd name="T0" fmla="*/ 9 w 317"/>
                    <a:gd name="T1" fmla="*/ 0 h 509"/>
                    <a:gd name="T2" fmla="*/ 48 w 317"/>
                    <a:gd name="T3" fmla="*/ 12 h 509"/>
                    <a:gd name="T4" fmla="*/ 72 w 317"/>
                    <a:gd name="T5" fmla="*/ 19 h 509"/>
                    <a:gd name="T6" fmla="*/ 89 w 317"/>
                    <a:gd name="T7" fmla="*/ 27 h 509"/>
                    <a:gd name="T8" fmla="*/ 113 w 317"/>
                    <a:gd name="T9" fmla="*/ 24 h 509"/>
                    <a:gd name="T10" fmla="*/ 124 w 317"/>
                    <a:gd name="T11" fmla="*/ 7 h 509"/>
                    <a:gd name="T12" fmla="*/ 176 w 317"/>
                    <a:gd name="T13" fmla="*/ 15 h 509"/>
                    <a:gd name="T14" fmla="*/ 186 w 317"/>
                    <a:gd name="T15" fmla="*/ 37 h 509"/>
                    <a:gd name="T16" fmla="*/ 185 w 317"/>
                    <a:gd name="T17" fmla="*/ 54 h 509"/>
                    <a:gd name="T18" fmla="*/ 174 w 317"/>
                    <a:gd name="T19" fmla="*/ 64 h 509"/>
                    <a:gd name="T20" fmla="*/ 192 w 317"/>
                    <a:gd name="T21" fmla="*/ 114 h 509"/>
                    <a:gd name="T22" fmla="*/ 202 w 317"/>
                    <a:gd name="T23" fmla="*/ 134 h 509"/>
                    <a:gd name="T24" fmla="*/ 200 w 317"/>
                    <a:gd name="T25" fmla="*/ 151 h 509"/>
                    <a:gd name="T26" fmla="*/ 213 w 317"/>
                    <a:gd name="T27" fmla="*/ 155 h 509"/>
                    <a:gd name="T28" fmla="*/ 233 w 317"/>
                    <a:gd name="T29" fmla="*/ 202 h 509"/>
                    <a:gd name="T30" fmla="*/ 269 w 317"/>
                    <a:gd name="T31" fmla="*/ 209 h 509"/>
                    <a:gd name="T32" fmla="*/ 284 w 317"/>
                    <a:gd name="T33" fmla="*/ 232 h 509"/>
                    <a:gd name="T34" fmla="*/ 286 w 317"/>
                    <a:gd name="T35" fmla="*/ 258 h 509"/>
                    <a:gd name="T36" fmla="*/ 257 w 317"/>
                    <a:gd name="T37" fmla="*/ 302 h 509"/>
                    <a:gd name="T38" fmla="*/ 233 w 317"/>
                    <a:gd name="T39" fmla="*/ 318 h 509"/>
                    <a:gd name="T40" fmla="*/ 231 w 317"/>
                    <a:gd name="T41" fmla="*/ 331 h 509"/>
                    <a:gd name="T42" fmla="*/ 210 w 317"/>
                    <a:gd name="T43" fmla="*/ 353 h 509"/>
                    <a:gd name="T44" fmla="*/ 222 w 317"/>
                    <a:gd name="T45" fmla="*/ 366 h 509"/>
                    <a:gd name="T46" fmla="*/ 222 w 317"/>
                    <a:gd name="T47" fmla="*/ 376 h 509"/>
                    <a:gd name="T48" fmla="*/ 231 w 317"/>
                    <a:gd name="T49" fmla="*/ 382 h 509"/>
                    <a:gd name="T50" fmla="*/ 255 w 317"/>
                    <a:gd name="T51" fmla="*/ 378 h 509"/>
                    <a:gd name="T52" fmla="*/ 281 w 317"/>
                    <a:gd name="T53" fmla="*/ 386 h 509"/>
                    <a:gd name="T54" fmla="*/ 299 w 317"/>
                    <a:gd name="T55" fmla="*/ 382 h 509"/>
                    <a:gd name="T56" fmla="*/ 312 w 317"/>
                    <a:gd name="T57" fmla="*/ 407 h 509"/>
                    <a:gd name="T58" fmla="*/ 317 w 317"/>
                    <a:gd name="T59" fmla="*/ 426 h 509"/>
                    <a:gd name="T60" fmla="*/ 301 w 317"/>
                    <a:gd name="T61" fmla="*/ 482 h 509"/>
                    <a:gd name="T62" fmla="*/ 296 w 317"/>
                    <a:gd name="T63" fmla="*/ 494 h 509"/>
                    <a:gd name="T64" fmla="*/ 246 w 317"/>
                    <a:gd name="T65" fmla="*/ 497 h 509"/>
                    <a:gd name="T66" fmla="*/ 207 w 317"/>
                    <a:gd name="T67" fmla="*/ 479 h 509"/>
                    <a:gd name="T68" fmla="*/ 168 w 317"/>
                    <a:gd name="T69" fmla="*/ 495 h 509"/>
                    <a:gd name="T70" fmla="*/ 156 w 317"/>
                    <a:gd name="T71" fmla="*/ 509 h 509"/>
                    <a:gd name="T72" fmla="*/ 131 w 317"/>
                    <a:gd name="T73" fmla="*/ 504 h 509"/>
                    <a:gd name="T74" fmla="*/ 116 w 317"/>
                    <a:gd name="T75" fmla="*/ 460 h 509"/>
                    <a:gd name="T76" fmla="*/ 131 w 317"/>
                    <a:gd name="T77" fmla="*/ 443 h 509"/>
                    <a:gd name="T78" fmla="*/ 141 w 317"/>
                    <a:gd name="T79" fmla="*/ 443 h 509"/>
                    <a:gd name="T80" fmla="*/ 146 w 317"/>
                    <a:gd name="T81" fmla="*/ 437 h 509"/>
                    <a:gd name="T82" fmla="*/ 142 w 317"/>
                    <a:gd name="T83" fmla="*/ 430 h 509"/>
                    <a:gd name="T84" fmla="*/ 131 w 317"/>
                    <a:gd name="T85" fmla="*/ 426 h 509"/>
                    <a:gd name="T86" fmla="*/ 104 w 317"/>
                    <a:gd name="T87" fmla="*/ 381 h 509"/>
                    <a:gd name="T88" fmla="*/ 89 w 317"/>
                    <a:gd name="T89" fmla="*/ 347 h 509"/>
                    <a:gd name="T90" fmla="*/ 96 w 317"/>
                    <a:gd name="T91" fmla="*/ 324 h 509"/>
                    <a:gd name="T92" fmla="*/ 104 w 317"/>
                    <a:gd name="T93" fmla="*/ 321 h 509"/>
                    <a:gd name="T94" fmla="*/ 102 w 317"/>
                    <a:gd name="T95" fmla="*/ 282 h 509"/>
                    <a:gd name="T96" fmla="*/ 89 w 317"/>
                    <a:gd name="T97" fmla="*/ 266 h 509"/>
                    <a:gd name="T98" fmla="*/ 87 w 317"/>
                    <a:gd name="T99" fmla="*/ 209 h 509"/>
                    <a:gd name="T100" fmla="*/ 33 w 317"/>
                    <a:gd name="T101" fmla="*/ 139 h 509"/>
                    <a:gd name="T102" fmla="*/ 19 w 317"/>
                    <a:gd name="T103" fmla="*/ 79 h 509"/>
                    <a:gd name="T104" fmla="*/ 24 w 317"/>
                    <a:gd name="T105" fmla="*/ 52 h 509"/>
                    <a:gd name="T106" fmla="*/ 0 w 317"/>
                    <a:gd name="T107" fmla="*/ 7 h 509"/>
                    <a:gd name="T108" fmla="*/ 9 w 317"/>
                    <a:gd name="T109"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09">
                      <a:moveTo>
                        <a:pt x="9" y="0"/>
                      </a:moveTo>
                      <a:lnTo>
                        <a:pt x="48" y="12"/>
                      </a:lnTo>
                      <a:lnTo>
                        <a:pt x="72" y="19"/>
                      </a:lnTo>
                      <a:lnTo>
                        <a:pt x="89" y="27"/>
                      </a:lnTo>
                      <a:lnTo>
                        <a:pt x="113" y="24"/>
                      </a:lnTo>
                      <a:lnTo>
                        <a:pt x="124" y="7"/>
                      </a:lnTo>
                      <a:lnTo>
                        <a:pt x="176" y="15"/>
                      </a:lnTo>
                      <a:lnTo>
                        <a:pt x="186" y="37"/>
                      </a:lnTo>
                      <a:lnTo>
                        <a:pt x="185" y="54"/>
                      </a:lnTo>
                      <a:lnTo>
                        <a:pt x="174" y="64"/>
                      </a:lnTo>
                      <a:lnTo>
                        <a:pt x="192" y="114"/>
                      </a:lnTo>
                      <a:lnTo>
                        <a:pt x="202" y="134"/>
                      </a:lnTo>
                      <a:lnTo>
                        <a:pt x="200" y="151"/>
                      </a:lnTo>
                      <a:lnTo>
                        <a:pt x="213" y="155"/>
                      </a:lnTo>
                      <a:lnTo>
                        <a:pt x="233" y="202"/>
                      </a:lnTo>
                      <a:lnTo>
                        <a:pt x="269" y="209"/>
                      </a:lnTo>
                      <a:lnTo>
                        <a:pt x="284" y="232"/>
                      </a:lnTo>
                      <a:lnTo>
                        <a:pt x="286" y="258"/>
                      </a:lnTo>
                      <a:lnTo>
                        <a:pt x="257" y="302"/>
                      </a:lnTo>
                      <a:lnTo>
                        <a:pt x="233" y="318"/>
                      </a:lnTo>
                      <a:lnTo>
                        <a:pt x="231" y="331"/>
                      </a:lnTo>
                      <a:lnTo>
                        <a:pt x="210" y="353"/>
                      </a:lnTo>
                      <a:lnTo>
                        <a:pt x="222" y="366"/>
                      </a:lnTo>
                      <a:lnTo>
                        <a:pt x="222" y="376"/>
                      </a:lnTo>
                      <a:lnTo>
                        <a:pt x="231" y="382"/>
                      </a:lnTo>
                      <a:lnTo>
                        <a:pt x="255" y="378"/>
                      </a:lnTo>
                      <a:lnTo>
                        <a:pt x="281" y="386"/>
                      </a:lnTo>
                      <a:lnTo>
                        <a:pt x="299" y="382"/>
                      </a:lnTo>
                      <a:lnTo>
                        <a:pt x="312" y="407"/>
                      </a:lnTo>
                      <a:lnTo>
                        <a:pt x="317" y="426"/>
                      </a:lnTo>
                      <a:lnTo>
                        <a:pt x="301" y="482"/>
                      </a:lnTo>
                      <a:lnTo>
                        <a:pt x="296" y="494"/>
                      </a:lnTo>
                      <a:lnTo>
                        <a:pt x="246" y="497"/>
                      </a:lnTo>
                      <a:lnTo>
                        <a:pt x="207" y="479"/>
                      </a:lnTo>
                      <a:lnTo>
                        <a:pt x="168" y="495"/>
                      </a:lnTo>
                      <a:lnTo>
                        <a:pt x="156" y="509"/>
                      </a:lnTo>
                      <a:lnTo>
                        <a:pt x="131" y="504"/>
                      </a:lnTo>
                      <a:lnTo>
                        <a:pt x="116" y="460"/>
                      </a:lnTo>
                      <a:lnTo>
                        <a:pt x="131" y="443"/>
                      </a:lnTo>
                      <a:lnTo>
                        <a:pt x="141" y="443"/>
                      </a:lnTo>
                      <a:lnTo>
                        <a:pt x="146" y="437"/>
                      </a:lnTo>
                      <a:lnTo>
                        <a:pt x="142" y="430"/>
                      </a:lnTo>
                      <a:lnTo>
                        <a:pt x="131" y="426"/>
                      </a:lnTo>
                      <a:lnTo>
                        <a:pt x="104" y="381"/>
                      </a:lnTo>
                      <a:lnTo>
                        <a:pt x="89" y="347"/>
                      </a:lnTo>
                      <a:lnTo>
                        <a:pt x="96" y="324"/>
                      </a:lnTo>
                      <a:lnTo>
                        <a:pt x="104" y="321"/>
                      </a:lnTo>
                      <a:lnTo>
                        <a:pt x="102" y="282"/>
                      </a:lnTo>
                      <a:lnTo>
                        <a:pt x="89" y="266"/>
                      </a:lnTo>
                      <a:lnTo>
                        <a:pt x="87" y="209"/>
                      </a:lnTo>
                      <a:lnTo>
                        <a:pt x="33" y="139"/>
                      </a:lnTo>
                      <a:lnTo>
                        <a:pt x="19" y="79"/>
                      </a:lnTo>
                      <a:lnTo>
                        <a:pt x="24" y="52"/>
                      </a:lnTo>
                      <a:lnTo>
                        <a:pt x="0" y="7"/>
                      </a:lnTo>
                      <a:lnTo>
                        <a:pt x="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9" name="Freeform 101">
                  <a:extLst>
                    <a:ext uri="{FF2B5EF4-FFF2-40B4-BE49-F238E27FC236}">
                      <a16:creationId xmlns:a16="http://schemas.microsoft.com/office/drawing/2014/main" id="{5303B444-3C13-4391-9901-B823F126B981}"/>
                    </a:ext>
                  </a:extLst>
                </p:cNvPr>
                <p:cNvSpPr>
                  <a:spLocks/>
                </p:cNvSpPr>
                <p:nvPr/>
              </p:nvSpPr>
              <p:spPr bwMode="auto">
                <a:xfrm>
                  <a:off x="3908426" y="1589088"/>
                  <a:ext cx="661988" cy="454025"/>
                </a:xfrm>
                <a:custGeom>
                  <a:avLst/>
                  <a:gdLst>
                    <a:gd name="T0" fmla="*/ 388 w 417"/>
                    <a:gd name="T1" fmla="*/ 0 h 286"/>
                    <a:gd name="T2" fmla="*/ 393 w 417"/>
                    <a:gd name="T3" fmla="*/ 45 h 286"/>
                    <a:gd name="T4" fmla="*/ 407 w 417"/>
                    <a:gd name="T5" fmla="*/ 69 h 286"/>
                    <a:gd name="T6" fmla="*/ 389 w 417"/>
                    <a:gd name="T7" fmla="*/ 80 h 286"/>
                    <a:gd name="T8" fmla="*/ 392 w 417"/>
                    <a:gd name="T9" fmla="*/ 92 h 286"/>
                    <a:gd name="T10" fmla="*/ 410 w 417"/>
                    <a:gd name="T11" fmla="*/ 98 h 286"/>
                    <a:gd name="T12" fmla="*/ 417 w 417"/>
                    <a:gd name="T13" fmla="*/ 166 h 286"/>
                    <a:gd name="T14" fmla="*/ 417 w 417"/>
                    <a:gd name="T15" fmla="*/ 187 h 286"/>
                    <a:gd name="T16" fmla="*/ 408 w 417"/>
                    <a:gd name="T17" fmla="*/ 189 h 286"/>
                    <a:gd name="T18" fmla="*/ 397 w 417"/>
                    <a:gd name="T19" fmla="*/ 202 h 286"/>
                    <a:gd name="T20" fmla="*/ 343 w 417"/>
                    <a:gd name="T21" fmla="*/ 206 h 286"/>
                    <a:gd name="T22" fmla="*/ 279 w 417"/>
                    <a:gd name="T23" fmla="*/ 252 h 286"/>
                    <a:gd name="T24" fmla="*/ 228 w 417"/>
                    <a:gd name="T25" fmla="*/ 241 h 286"/>
                    <a:gd name="T26" fmla="*/ 186 w 417"/>
                    <a:gd name="T27" fmla="*/ 237 h 286"/>
                    <a:gd name="T28" fmla="*/ 89 w 417"/>
                    <a:gd name="T29" fmla="*/ 282 h 286"/>
                    <a:gd name="T30" fmla="*/ 71 w 417"/>
                    <a:gd name="T31" fmla="*/ 286 h 286"/>
                    <a:gd name="T32" fmla="*/ 45 w 417"/>
                    <a:gd name="T33" fmla="*/ 278 h 286"/>
                    <a:gd name="T34" fmla="*/ 21 w 417"/>
                    <a:gd name="T35" fmla="*/ 282 h 286"/>
                    <a:gd name="T36" fmla="*/ 12 w 417"/>
                    <a:gd name="T37" fmla="*/ 276 h 286"/>
                    <a:gd name="T38" fmla="*/ 12 w 417"/>
                    <a:gd name="T39" fmla="*/ 266 h 286"/>
                    <a:gd name="T40" fmla="*/ 0 w 417"/>
                    <a:gd name="T41" fmla="*/ 253 h 286"/>
                    <a:gd name="T42" fmla="*/ 21 w 417"/>
                    <a:gd name="T43" fmla="*/ 231 h 286"/>
                    <a:gd name="T44" fmla="*/ 23 w 417"/>
                    <a:gd name="T45" fmla="*/ 218 h 286"/>
                    <a:gd name="T46" fmla="*/ 47 w 417"/>
                    <a:gd name="T47" fmla="*/ 202 h 286"/>
                    <a:gd name="T48" fmla="*/ 76 w 417"/>
                    <a:gd name="T49" fmla="*/ 158 h 286"/>
                    <a:gd name="T50" fmla="*/ 74 w 417"/>
                    <a:gd name="T51" fmla="*/ 132 h 286"/>
                    <a:gd name="T52" fmla="*/ 59 w 417"/>
                    <a:gd name="T53" fmla="*/ 109 h 286"/>
                    <a:gd name="T54" fmla="*/ 23 w 417"/>
                    <a:gd name="T55" fmla="*/ 102 h 286"/>
                    <a:gd name="T56" fmla="*/ 3 w 417"/>
                    <a:gd name="T57" fmla="*/ 55 h 286"/>
                    <a:gd name="T58" fmla="*/ 17 w 417"/>
                    <a:gd name="T59" fmla="*/ 34 h 286"/>
                    <a:gd name="T60" fmla="*/ 40 w 417"/>
                    <a:gd name="T61" fmla="*/ 25 h 286"/>
                    <a:gd name="T62" fmla="*/ 125 w 417"/>
                    <a:gd name="T63" fmla="*/ 48 h 286"/>
                    <a:gd name="T64" fmla="*/ 186 w 417"/>
                    <a:gd name="T65" fmla="*/ 45 h 286"/>
                    <a:gd name="T66" fmla="*/ 250 w 417"/>
                    <a:gd name="T67" fmla="*/ 68 h 286"/>
                    <a:gd name="T68" fmla="*/ 272 w 417"/>
                    <a:gd name="T69" fmla="*/ 60 h 286"/>
                    <a:gd name="T70" fmla="*/ 284 w 417"/>
                    <a:gd name="T71" fmla="*/ 63 h 286"/>
                    <a:gd name="T72" fmla="*/ 366 w 417"/>
                    <a:gd name="T73" fmla="*/ 10 h 286"/>
                    <a:gd name="T74" fmla="*/ 388 w 417"/>
                    <a:gd name="T7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286">
                      <a:moveTo>
                        <a:pt x="388" y="0"/>
                      </a:moveTo>
                      <a:lnTo>
                        <a:pt x="393" y="45"/>
                      </a:lnTo>
                      <a:lnTo>
                        <a:pt x="407" y="69"/>
                      </a:lnTo>
                      <a:lnTo>
                        <a:pt x="389" y="80"/>
                      </a:lnTo>
                      <a:lnTo>
                        <a:pt x="392" y="92"/>
                      </a:lnTo>
                      <a:lnTo>
                        <a:pt x="410" y="98"/>
                      </a:lnTo>
                      <a:lnTo>
                        <a:pt x="417" y="166"/>
                      </a:lnTo>
                      <a:lnTo>
                        <a:pt x="417" y="187"/>
                      </a:lnTo>
                      <a:lnTo>
                        <a:pt x="408" y="189"/>
                      </a:lnTo>
                      <a:lnTo>
                        <a:pt x="397" y="202"/>
                      </a:lnTo>
                      <a:lnTo>
                        <a:pt x="343" y="206"/>
                      </a:lnTo>
                      <a:lnTo>
                        <a:pt x="279" y="252"/>
                      </a:lnTo>
                      <a:lnTo>
                        <a:pt x="228" y="241"/>
                      </a:lnTo>
                      <a:lnTo>
                        <a:pt x="186" y="237"/>
                      </a:lnTo>
                      <a:lnTo>
                        <a:pt x="89" y="282"/>
                      </a:lnTo>
                      <a:lnTo>
                        <a:pt x="71" y="286"/>
                      </a:lnTo>
                      <a:lnTo>
                        <a:pt x="45" y="278"/>
                      </a:lnTo>
                      <a:lnTo>
                        <a:pt x="21" y="282"/>
                      </a:lnTo>
                      <a:lnTo>
                        <a:pt x="12" y="276"/>
                      </a:lnTo>
                      <a:lnTo>
                        <a:pt x="12" y="266"/>
                      </a:lnTo>
                      <a:lnTo>
                        <a:pt x="0" y="253"/>
                      </a:lnTo>
                      <a:lnTo>
                        <a:pt x="21" y="231"/>
                      </a:lnTo>
                      <a:lnTo>
                        <a:pt x="23" y="218"/>
                      </a:lnTo>
                      <a:lnTo>
                        <a:pt x="47" y="202"/>
                      </a:lnTo>
                      <a:lnTo>
                        <a:pt x="76" y="158"/>
                      </a:lnTo>
                      <a:lnTo>
                        <a:pt x="74" y="132"/>
                      </a:lnTo>
                      <a:lnTo>
                        <a:pt x="59" y="109"/>
                      </a:lnTo>
                      <a:lnTo>
                        <a:pt x="23" y="102"/>
                      </a:lnTo>
                      <a:lnTo>
                        <a:pt x="3" y="55"/>
                      </a:lnTo>
                      <a:lnTo>
                        <a:pt x="17" y="34"/>
                      </a:lnTo>
                      <a:lnTo>
                        <a:pt x="40" y="25"/>
                      </a:lnTo>
                      <a:lnTo>
                        <a:pt x="125" y="48"/>
                      </a:lnTo>
                      <a:lnTo>
                        <a:pt x="186" y="45"/>
                      </a:lnTo>
                      <a:lnTo>
                        <a:pt x="250" y="68"/>
                      </a:lnTo>
                      <a:lnTo>
                        <a:pt x="272" y="60"/>
                      </a:lnTo>
                      <a:lnTo>
                        <a:pt x="284" y="63"/>
                      </a:lnTo>
                      <a:lnTo>
                        <a:pt x="366" y="10"/>
                      </a:lnTo>
                      <a:lnTo>
                        <a:pt x="38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0" name="Freeform 102">
                  <a:extLst>
                    <a:ext uri="{FF2B5EF4-FFF2-40B4-BE49-F238E27FC236}">
                      <a16:creationId xmlns:a16="http://schemas.microsoft.com/office/drawing/2014/main" id="{63DB3AE5-BB26-4E9D-B233-51282C9699BC}"/>
                    </a:ext>
                  </a:extLst>
                </p:cNvPr>
                <p:cNvSpPr>
                  <a:spLocks/>
                </p:cNvSpPr>
                <p:nvPr/>
              </p:nvSpPr>
              <p:spPr bwMode="auto">
                <a:xfrm>
                  <a:off x="4422776" y="1163638"/>
                  <a:ext cx="714375" cy="534988"/>
                </a:xfrm>
                <a:custGeom>
                  <a:avLst/>
                  <a:gdLst>
                    <a:gd name="T0" fmla="*/ 336 w 450"/>
                    <a:gd name="T1" fmla="*/ 0 h 337"/>
                    <a:gd name="T2" fmla="*/ 351 w 450"/>
                    <a:gd name="T3" fmla="*/ 12 h 337"/>
                    <a:gd name="T4" fmla="*/ 385 w 450"/>
                    <a:gd name="T5" fmla="*/ 50 h 337"/>
                    <a:gd name="T6" fmla="*/ 405 w 450"/>
                    <a:gd name="T7" fmla="*/ 63 h 337"/>
                    <a:gd name="T8" fmla="*/ 430 w 450"/>
                    <a:gd name="T9" fmla="*/ 113 h 337"/>
                    <a:gd name="T10" fmla="*/ 428 w 450"/>
                    <a:gd name="T11" fmla="*/ 125 h 337"/>
                    <a:gd name="T12" fmla="*/ 424 w 450"/>
                    <a:gd name="T13" fmla="*/ 147 h 337"/>
                    <a:gd name="T14" fmla="*/ 442 w 450"/>
                    <a:gd name="T15" fmla="*/ 149 h 337"/>
                    <a:gd name="T16" fmla="*/ 442 w 450"/>
                    <a:gd name="T17" fmla="*/ 157 h 337"/>
                    <a:gd name="T18" fmla="*/ 423 w 450"/>
                    <a:gd name="T19" fmla="*/ 178 h 337"/>
                    <a:gd name="T20" fmla="*/ 427 w 450"/>
                    <a:gd name="T21" fmla="*/ 209 h 337"/>
                    <a:gd name="T22" fmla="*/ 450 w 450"/>
                    <a:gd name="T23" fmla="*/ 233 h 337"/>
                    <a:gd name="T24" fmla="*/ 445 w 450"/>
                    <a:gd name="T25" fmla="*/ 247 h 337"/>
                    <a:gd name="T26" fmla="*/ 432 w 450"/>
                    <a:gd name="T27" fmla="*/ 267 h 337"/>
                    <a:gd name="T28" fmla="*/ 385 w 450"/>
                    <a:gd name="T29" fmla="*/ 249 h 337"/>
                    <a:gd name="T30" fmla="*/ 334 w 450"/>
                    <a:gd name="T31" fmla="*/ 261 h 337"/>
                    <a:gd name="T32" fmla="*/ 254 w 450"/>
                    <a:gd name="T33" fmla="*/ 337 h 337"/>
                    <a:gd name="T34" fmla="*/ 223 w 450"/>
                    <a:gd name="T35" fmla="*/ 313 h 337"/>
                    <a:gd name="T36" fmla="*/ 236 w 450"/>
                    <a:gd name="T37" fmla="*/ 296 h 337"/>
                    <a:gd name="T38" fmla="*/ 206 w 450"/>
                    <a:gd name="T39" fmla="*/ 287 h 337"/>
                    <a:gd name="T40" fmla="*/ 181 w 450"/>
                    <a:gd name="T41" fmla="*/ 272 h 337"/>
                    <a:gd name="T42" fmla="*/ 77 w 450"/>
                    <a:gd name="T43" fmla="*/ 263 h 337"/>
                    <a:gd name="T44" fmla="*/ 59 w 450"/>
                    <a:gd name="T45" fmla="*/ 254 h 337"/>
                    <a:gd name="T46" fmla="*/ 8 w 450"/>
                    <a:gd name="T47" fmla="*/ 252 h 337"/>
                    <a:gd name="T48" fmla="*/ 0 w 450"/>
                    <a:gd name="T49" fmla="*/ 237 h 337"/>
                    <a:gd name="T50" fmla="*/ 33 w 450"/>
                    <a:gd name="T51" fmla="*/ 165 h 337"/>
                    <a:gd name="T52" fmla="*/ 55 w 450"/>
                    <a:gd name="T53" fmla="*/ 154 h 337"/>
                    <a:gd name="T54" fmla="*/ 97 w 450"/>
                    <a:gd name="T55" fmla="*/ 116 h 337"/>
                    <a:gd name="T56" fmla="*/ 157 w 450"/>
                    <a:gd name="T57" fmla="*/ 86 h 337"/>
                    <a:gd name="T58" fmla="*/ 206 w 450"/>
                    <a:gd name="T59" fmla="*/ 79 h 337"/>
                    <a:gd name="T60" fmla="*/ 291 w 450"/>
                    <a:gd name="T61" fmla="*/ 44 h 337"/>
                    <a:gd name="T62" fmla="*/ 336 w 450"/>
                    <a:gd name="T6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0" h="337">
                      <a:moveTo>
                        <a:pt x="336" y="0"/>
                      </a:moveTo>
                      <a:lnTo>
                        <a:pt x="351" y="12"/>
                      </a:lnTo>
                      <a:lnTo>
                        <a:pt x="385" y="50"/>
                      </a:lnTo>
                      <a:lnTo>
                        <a:pt x="405" y="63"/>
                      </a:lnTo>
                      <a:lnTo>
                        <a:pt x="430" y="113"/>
                      </a:lnTo>
                      <a:lnTo>
                        <a:pt x="428" y="125"/>
                      </a:lnTo>
                      <a:lnTo>
                        <a:pt x="424" y="147"/>
                      </a:lnTo>
                      <a:lnTo>
                        <a:pt x="442" y="149"/>
                      </a:lnTo>
                      <a:lnTo>
                        <a:pt x="442" y="157"/>
                      </a:lnTo>
                      <a:lnTo>
                        <a:pt x="423" y="178"/>
                      </a:lnTo>
                      <a:lnTo>
                        <a:pt x="427" y="209"/>
                      </a:lnTo>
                      <a:lnTo>
                        <a:pt x="450" y="233"/>
                      </a:lnTo>
                      <a:lnTo>
                        <a:pt x="445" y="247"/>
                      </a:lnTo>
                      <a:lnTo>
                        <a:pt x="432" y="267"/>
                      </a:lnTo>
                      <a:lnTo>
                        <a:pt x="385" y="249"/>
                      </a:lnTo>
                      <a:lnTo>
                        <a:pt x="334" y="261"/>
                      </a:lnTo>
                      <a:lnTo>
                        <a:pt x="254" y="337"/>
                      </a:lnTo>
                      <a:lnTo>
                        <a:pt x="223" y="313"/>
                      </a:lnTo>
                      <a:lnTo>
                        <a:pt x="236" y="296"/>
                      </a:lnTo>
                      <a:lnTo>
                        <a:pt x="206" y="287"/>
                      </a:lnTo>
                      <a:lnTo>
                        <a:pt x="181" y="272"/>
                      </a:lnTo>
                      <a:lnTo>
                        <a:pt x="77" y="263"/>
                      </a:lnTo>
                      <a:lnTo>
                        <a:pt x="59" y="254"/>
                      </a:lnTo>
                      <a:lnTo>
                        <a:pt x="8" y="252"/>
                      </a:lnTo>
                      <a:lnTo>
                        <a:pt x="0" y="237"/>
                      </a:lnTo>
                      <a:lnTo>
                        <a:pt x="33" y="165"/>
                      </a:lnTo>
                      <a:lnTo>
                        <a:pt x="55" y="154"/>
                      </a:lnTo>
                      <a:lnTo>
                        <a:pt x="97" y="116"/>
                      </a:lnTo>
                      <a:lnTo>
                        <a:pt x="157" y="86"/>
                      </a:lnTo>
                      <a:lnTo>
                        <a:pt x="206" y="79"/>
                      </a:lnTo>
                      <a:lnTo>
                        <a:pt x="291" y="44"/>
                      </a:lnTo>
                      <a:lnTo>
                        <a:pt x="33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1" name="Freeform 103">
                  <a:extLst>
                    <a:ext uri="{FF2B5EF4-FFF2-40B4-BE49-F238E27FC236}">
                      <a16:creationId xmlns:a16="http://schemas.microsoft.com/office/drawing/2014/main" id="{C826C01A-07D9-44BA-83C6-EAF6B675C8D7}"/>
                    </a:ext>
                  </a:extLst>
                </p:cNvPr>
                <p:cNvSpPr>
                  <a:spLocks/>
                </p:cNvSpPr>
                <p:nvPr/>
              </p:nvSpPr>
              <p:spPr bwMode="auto">
                <a:xfrm>
                  <a:off x="4524376" y="1558926"/>
                  <a:ext cx="620713" cy="530225"/>
                </a:xfrm>
                <a:custGeom>
                  <a:avLst/>
                  <a:gdLst>
                    <a:gd name="T0" fmla="*/ 321 w 391"/>
                    <a:gd name="T1" fmla="*/ 0 h 334"/>
                    <a:gd name="T2" fmla="*/ 368 w 391"/>
                    <a:gd name="T3" fmla="*/ 18 h 334"/>
                    <a:gd name="T4" fmla="*/ 381 w 391"/>
                    <a:gd name="T5" fmla="*/ 32 h 334"/>
                    <a:gd name="T6" fmla="*/ 391 w 391"/>
                    <a:gd name="T7" fmla="*/ 70 h 334"/>
                    <a:gd name="T8" fmla="*/ 368 w 391"/>
                    <a:gd name="T9" fmla="*/ 88 h 334"/>
                    <a:gd name="T10" fmla="*/ 356 w 391"/>
                    <a:gd name="T11" fmla="*/ 148 h 334"/>
                    <a:gd name="T12" fmla="*/ 332 w 391"/>
                    <a:gd name="T13" fmla="*/ 159 h 334"/>
                    <a:gd name="T14" fmla="*/ 324 w 391"/>
                    <a:gd name="T15" fmla="*/ 174 h 334"/>
                    <a:gd name="T16" fmla="*/ 336 w 391"/>
                    <a:gd name="T17" fmla="*/ 225 h 334"/>
                    <a:gd name="T18" fmla="*/ 311 w 391"/>
                    <a:gd name="T19" fmla="*/ 240 h 334"/>
                    <a:gd name="T20" fmla="*/ 287 w 391"/>
                    <a:gd name="T21" fmla="*/ 272 h 334"/>
                    <a:gd name="T22" fmla="*/ 256 w 391"/>
                    <a:gd name="T23" fmla="*/ 284 h 334"/>
                    <a:gd name="T24" fmla="*/ 227 w 391"/>
                    <a:gd name="T25" fmla="*/ 279 h 334"/>
                    <a:gd name="T26" fmla="*/ 208 w 391"/>
                    <a:gd name="T27" fmla="*/ 295 h 334"/>
                    <a:gd name="T28" fmla="*/ 179 w 391"/>
                    <a:gd name="T29" fmla="*/ 304 h 334"/>
                    <a:gd name="T30" fmla="*/ 142 w 391"/>
                    <a:gd name="T31" fmla="*/ 334 h 334"/>
                    <a:gd name="T32" fmla="*/ 133 w 391"/>
                    <a:gd name="T33" fmla="*/ 305 h 334"/>
                    <a:gd name="T34" fmla="*/ 109 w 391"/>
                    <a:gd name="T35" fmla="*/ 281 h 334"/>
                    <a:gd name="T36" fmla="*/ 82 w 391"/>
                    <a:gd name="T37" fmla="*/ 236 h 334"/>
                    <a:gd name="T38" fmla="*/ 33 w 391"/>
                    <a:gd name="T39" fmla="*/ 236 h 334"/>
                    <a:gd name="T40" fmla="*/ 29 w 391"/>
                    <a:gd name="T41" fmla="*/ 206 h 334"/>
                    <a:gd name="T42" fmla="*/ 29 w 391"/>
                    <a:gd name="T43" fmla="*/ 185 h 334"/>
                    <a:gd name="T44" fmla="*/ 22 w 391"/>
                    <a:gd name="T45" fmla="*/ 117 h 334"/>
                    <a:gd name="T46" fmla="*/ 4 w 391"/>
                    <a:gd name="T47" fmla="*/ 111 h 334"/>
                    <a:gd name="T48" fmla="*/ 1 w 391"/>
                    <a:gd name="T49" fmla="*/ 99 h 334"/>
                    <a:gd name="T50" fmla="*/ 19 w 391"/>
                    <a:gd name="T51" fmla="*/ 88 h 334"/>
                    <a:gd name="T52" fmla="*/ 5 w 391"/>
                    <a:gd name="T53" fmla="*/ 64 h 334"/>
                    <a:gd name="T54" fmla="*/ 0 w 391"/>
                    <a:gd name="T55" fmla="*/ 19 h 334"/>
                    <a:gd name="T56" fmla="*/ 13 w 391"/>
                    <a:gd name="T57" fmla="*/ 14 h 334"/>
                    <a:gd name="T58" fmla="*/ 117 w 391"/>
                    <a:gd name="T59" fmla="*/ 23 h 334"/>
                    <a:gd name="T60" fmla="*/ 142 w 391"/>
                    <a:gd name="T61" fmla="*/ 38 h 334"/>
                    <a:gd name="T62" fmla="*/ 172 w 391"/>
                    <a:gd name="T63" fmla="*/ 47 h 334"/>
                    <a:gd name="T64" fmla="*/ 159 w 391"/>
                    <a:gd name="T65" fmla="*/ 64 h 334"/>
                    <a:gd name="T66" fmla="*/ 190 w 391"/>
                    <a:gd name="T67" fmla="*/ 88 h 334"/>
                    <a:gd name="T68" fmla="*/ 270 w 391"/>
                    <a:gd name="T69" fmla="*/ 12 h 334"/>
                    <a:gd name="T70" fmla="*/ 321 w 391"/>
                    <a:gd name="T71"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334">
                      <a:moveTo>
                        <a:pt x="321" y="0"/>
                      </a:moveTo>
                      <a:lnTo>
                        <a:pt x="368" y="18"/>
                      </a:lnTo>
                      <a:lnTo>
                        <a:pt x="381" y="32"/>
                      </a:lnTo>
                      <a:lnTo>
                        <a:pt x="391" y="70"/>
                      </a:lnTo>
                      <a:lnTo>
                        <a:pt x="368" y="88"/>
                      </a:lnTo>
                      <a:lnTo>
                        <a:pt x="356" y="148"/>
                      </a:lnTo>
                      <a:lnTo>
                        <a:pt x="332" y="159"/>
                      </a:lnTo>
                      <a:lnTo>
                        <a:pt x="324" y="174"/>
                      </a:lnTo>
                      <a:lnTo>
                        <a:pt x="336" y="225"/>
                      </a:lnTo>
                      <a:lnTo>
                        <a:pt x="311" y="240"/>
                      </a:lnTo>
                      <a:lnTo>
                        <a:pt x="287" y="272"/>
                      </a:lnTo>
                      <a:lnTo>
                        <a:pt x="256" y="284"/>
                      </a:lnTo>
                      <a:lnTo>
                        <a:pt x="227" y="279"/>
                      </a:lnTo>
                      <a:lnTo>
                        <a:pt x="208" y="295"/>
                      </a:lnTo>
                      <a:lnTo>
                        <a:pt x="179" y="304"/>
                      </a:lnTo>
                      <a:lnTo>
                        <a:pt x="142" y="334"/>
                      </a:lnTo>
                      <a:lnTo>
                        <a:pt x="133" y="305"/>
                      </a:lnTo>
                      <a:lnTo>
                        <a:pt x="109" y="281"/>
                      </a:lnTo>
                      <a:lnTo>
                        <a:pt x="82" y="236"/>
                      </a:lnTo>
                      <a:lnTo>
                        <a:pt x="33" y="236"/>
                      </a:lnTo>
                      <a:lnTo>
                        <a:pt x="29" y="206"/>
                      </a:lnTo>
                      <a:lnTo>
                        <a:pt x="29" y="185"/>
                      </a:lnTo>
                      <a:lnTo>
                        <a:pt x="22" y="117"/>
                      </a:lnTo>
                      <a:lnTo>
                        <a:pt x="4" y="111"/>
                      </a:lnTo>
                      <a:lnTo>
                        <a:pt x="1" y="99"/>
                      </a:lnTo>
                      <a:lnTo>
                        <a:pt x="19" y="88"/>
                      </a:lnTo>
                      <a:lnTo>
                        <a:pt x="5" y="64"/>
                      </a:lnTo>
                      <a:lnTo>
                        <a:pt x="0" y="19"/>
                      </a:lnTo>
                      <a:lnTo>
                        <a:pt x="13" y="14"/>
                      </a:lnTo>
                      <a:lnTo>
                        <a:pt x="117" y="23"/>
                      </a:lnTo>
                      <a:lnTo>
                        <a:pt x="142" y="38"/>
                      </a:lnTo>
                      <a:lnTo>
                        <a:pt x="172" y="47"/>
                      </a:lnTo>
                      <a:lnTo>
                        <a:pt x="159" y="64"/>
                      </a:lnTo>
                      <a:lnTo>
                        <a:pt x="190" y="88"/>
                      </a:lnTo>
                      <a:lnTo>
                        <a:pt x="270" y="12"/>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7" name="Groupe 76">
                <a:extLst>
                  <a:ext uri="{FF2B5EF4-FFF2-40B4-BE49-F238E27FC236}">
                    <a16:creationId xmlns:a16="http://schemas.microsoft.com/office/drawing/2014/main" id="{8C4D82C3-A55A-4AF3-B075-8B6F3023E077}"/>
                  </a:ext>
                </a:extLst>
              </p:cNvPr>
              <p:cNvGrpSpPr/>
              <p:nvPr/>
            </p:nvGrpSpPr>
            <p:grpSpPr>
              <a:xfrm>
                <a:off x="5967840" y="1702071"/>
                <a:ext cx="1188962" cy="1021321"/>
                <a:chOff x="2357438" y="1981201"/>
                <a:chExt cx="2609851" cy="2417763"/>
              </a:xfrm>
              <a:solidFill>
                <a:srgbClr val="FFFFFF">
                  <a:lumMod val="50000"/>
                </a:srgbClr>
              </a:solidFill>
            </p:grpSpPr>
            <p:sp>
              <p:nvSpPr>
                <p:cNvPr id="88" name="Freeform 22">
                  <a:extLst>
                    <a:ext uri="{FF2B5EF4-FFF2-40B4-BE49-F238E27FC236}">
                      <a16:creationId xmlns:a16="http://schemas.microsoft.com/office/drawing/2014/main" id="{DF289820-5AB3-4490-BC52-5DEAD973A588}"/>
                    </a:ext>
                  </a:extLst>
                </p:cNvPr>
                <p:cNvSpPr>
                  <a:spLocks/>
                </p:cNvSpPr>
                <p:nvPr/>
              </p:nvSpPr>
              <p:spPr bwMode="auto">
                <a:xfrm>
                  <a:off x="4368801" y="3055938"/>
                  <a:ext cx="598488" cy="711200"/>
                </a:xfrm>
                <a:custGeom>
                  <a:avLst/>
                  <a:gdLst>
                    <a:gd name="T0" fmla="*/ 44 w 377"/>
                    <a:gd name="T1" fmla="*/ 0 h 448"/>
                    <a:gd name="T2" fmla="*/ 61 w 377"/>
                    <a:gd name="T3" fmla="*/ 17 h 448"/>
                    <a:gd name="T4" fmla="*/ 116 w 377"/>
                    <a:gd name="T5" fmla="*/ 46 h 448"/>
                    <a:gd name="T6" fmla="*/ 127 w 377"/>
                    <a:gd name="T7" fmla="*/ 93 h 448"/>
                    <a:gd name="T8" fmla="*/ 133 w 377"/>
                    <a:gd name="T9" fmla="*/ 93 h 448"/>
                    <a:gd name="T10" fmla="*/ 188 w 377"/>
                    <a:gd name="T11" fmla="*/ 79 h 448"/>
                    <a:gd name="T12" fmla="*/ 191 w 377"/>
                    <a:gd name="T13" fmla="*/ 71 h 448"/>
                    <a:gd name="T14" fmla="*/ 201 w 377"/>
                    <a:gd name="T15" fmla="*/ 65 h 448"/>
                    <a:gd name="T16" fmla="*/ 215 w 377"/>
                    <a:gd name="T17" fmla="*/ 75 h 448"/>
                    <a:gd name="T18" fmla="*/ 240 w 377"/>
                    <a:gd name="T19" fmla="*/ 113 h 448"/>
                    <a:gd name="T20" fmla="*/ 290 w 377"/>
                    <a:gd name="T21" fmla="*/ 170 h 448"/>
                    <a:gd name="T22" fmla="*/ 289 w 377"/>
                    <a:gd name="T23" fmla="*/ 225 h 448"/>
                    <a:gd name="T24" fmla="*/ 339 w 377"/>
                    <a:gd name="T25" fmla="*/ 255 h 448"/>
                    <a:gd name="T26" fmla="*/ 374 w 377"/>
                    <a:gd name="T27" fmla="*/ 296 h 448"/>
                    <a:gd name="T28" fmla="*/ 377 w 377"/>
                    <a:gd name="T29" fmla="*/ 317 h 448"/>
                    <a:gd name="T30" fmla="*/ 339 w 377"/>
                    <a:gd name="T31" fmla="*/ 327 h 448"/>
                    <a:gd name="T32" fmla="*/ 324 w 377"/>
                    <a:gd name="T33" fmla="*/ 358 h 448"/>
                    <a:gd name="T34" fmla="*/ 294 w 377"/>
                    <a:gd name="T35" fmla="*/ 353 h 448"/>
                    <a:gd name="T36" fmla="*/ 277 w 377"/>
                    <a:gd name="T37" fmla="*/ 388 h 448"/>
                    <a:gd name="T38" fmla="*/ 275 w 377"/>
                    <a:gd name="T39" fmla="*/ 422 h 448"/>
                    <a:gd name="T40" fmla="*/ 259 w 377"/>
                    <a:gd name="T41" fmla="*/ 423 h 448"/>
                    <a:gd name="T42" fmla="*/ 204 w 377"/>
                    <a:gd name="T43" fmla="*/ 442 h 448"/>
                    <a:gd name="T44" fmla="*/ 183 w 377"/>
                    <a:gd name="T45" fmla="*/ 423 h 448"/>
                    <a:gd name="T46" fmla="*/ 172 w 377"/>
                    <a:gd name="T47" fmla="*/ 435 h 448"/>
                    <a:gd name="T48" fmla="*/ 171 w 377"/>
                    <a:gd name="T49" fmla="*/ 448 h 448"/>
                    <a:gd name="T50" fmla="*/ 123 w 377"/>
                    <a:gd name="T51" fmla="*/ 447 h 448"/>
                    <a:gd name="T52" fmla="*/ 103 w 377"/>
                    <a:gd name="T53" fmla="*/ 435 h 448"/>
                    <a:gd name="T54" fmla="*/ 102 w 377"/>
                    <a:gd name="T55" fmla="*/ 415 h 448"/>
                    <a:gd name="T56" fmla="*/ 76 w 377"/>
                    <a:gd name="T57" fmla="*/ 400 h 448"/>
                    <a:gd name="T58" fmla="*/ 76 w 377"/>
                    <a:gd name="T59" fmla="*/ 385 h 448"/>
                    <a:gd name="T60" fmla="*/ 82 w 377"/>
                    <a:gd name="T61" fmla="*/ 353 h 448"/>
                    <a:gd name="T62" fmla="*/ 77 w 377"/>
                    <a:gd name="T63" fmla="*/ 347 h 448"/>
                    <a:gd name="T64" fmla="*/ 61 w 377"/>
                    <a:gd name="T65" fmla="*/ 358 h 448"/>
                    <a:gd name="T66" fmla="*/ 44 w 377"/>
                    <a:gd name="T67" fmla="*/ 331 h 448"/>
                    <a:gd name="T68" fmla="*/ 32 w 377"/>
                    <a:gd name="T69" fmla="*/ 278 h 448"/>
                    <a:gd name="T70" fmla="*/ 44 w 377"/>
                    <a:gd name="T71" fmla="*/ 238 h 448"/>
                    <a:gd name="T72" fmla="*/ 49 w 377"/>
                    <a:gd name="T73" fmla="*/ 228 h 448"/>
                    <a:gd name="T74" fmla="*/ 38 w 377"/>
                    <a:gd name="T75" fmla="*/ 218 h 448"/>
                    <a:gd name="T76" fmla="*/ 32 w 377"/>
                    <a:gd name="T77" fmla="*/ 217 h 448"/>
                    <a:gd name="T78" fmla="*/ 42 w 377"/>
                    <a:gd name="T79" fmla="*/ 177 h 448"/>
                    <a:gd name="T80" fmla="*/ 38 w 377"/>
                    <a:gd name="T81" fmla="*/ 166 h 448"/>
                    <a:gd name="T82" fmla="*/ 29 w 377"/>
                    <a:gd name="T83" fmla="*/ 168 h 448"/>
                    <a:gd name="T84" fmla="*/ 22 w 377"/>
                    <a:gd name="T85" fmla="*/ 94 h 448"/>
                    <a:gd name="T86" fmla="*/ 8 w 377"/>
                    <a:gd name="T87" fmla="*/ 61 h 448"/>
                    <a:gd name="T88" fmla="*/ 2 w 377"/>
                    <a:gd name="T89" fmla="*/ 47 h 448"/>
                    <a:gd name="T90" fmla="*/ 0 w 377"/>
                    <a:gd name="T91" fmla="*/ 37 h 448"/>
                    <a:gd name="T92" fmla="*/ 18 w 377"/>
                    <a:gd name="T93" fmla="*/ 25 h 448"/>
                    <a:gd name="T94" fmla="*/ 29 w 377"/>
                    <a:gd name="T95" fmla="*/ 1 h 448"/>
                    <a:gd name="T96" fmla="*/ 44 w 377"/>
                    <a:gd name="T9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448">
                      <a:moveTo>
                        <a:pt x="44" y="0"/>
                      </a:moveTo>
                      <a:lnTo>
                        <a:pt x="61" y="17"/>
                      </a:lnTo>
                      <a:lnTo>
                        <a:pt x="116" y="46"/>
                      </a:lnTo>
                      <a:lnTo>
                        <a:pt x="127" y="93"/>
                      </a:lnTo>
                      <a:lnTo>
                        <a:pt x="133" y="93"/>
                      </a:lnTo>
                      <a:lnTo>
                        <a:pt x="188" y="79"/>
                      </a:lnTo>
                      <a:lnTo>
                        <a:pt x="191" y="71"/>
                      </a:lnTo>
                      <a:lnTo>
                        <a:pt x="201" y="65"/>
                      </a:lnTo>
                      <a:lnTo>
                        <a:pt x="215" y="75"/>
                      </a:lnTo>
                      <a:lnTo>
                        <a:pt x="240" y="113"/>
                      </a:lnTo>
                      <a:lnTo>
                        <a:pt x="290" y="170"/>
                      </a:lnTo>
                      <a:lnTo>
                        <a:pt x="289" y="225"/>
                      </a:lnTo>
                      <a:lnTo>
                        <a:pt x="339" y="255"/>
                      </a:lnTo>
                      <a:lnTo>
                        <a:pt x="374" y="296"/>
                      </a:lnTo>
                      <a:lnTo>
                        <a:pt x="377" y="317"/>
                      </a:lnTo>
                      <a:lnTo>
                        <a:pt x="339" y="327"/>
                      </a:lnTo>
                      <a:lnTo>
                        <a:pt x="324" y="358"/>
                      </a:lnTo>
                      <a:lnTo>
                        <a:pt x="294" y="353"/>
                      </a:lnTo>
                      <a:lnTo>
                        <a:pt x="277" y="388"/>
                      </a:lnTo>
                      <a:lnTo>
                        <a:pt x="275" y="422"/>
                      </a:lnTo>
                      <a:lnTo>
                        <a:pt x="259" y="423"/>
                      </a:lnTo>
                      <a:lnTo>
                        <a:pt x="204" y="442"/>
                      </a:lnTo>
                      <a:lnTo>
                        <a:pt x="183" y="423"/>
                      </a:lnTo>
                      <a:lnTo>
                        <a:pt x="172" y="435"/>
                      </a:lnTo>
                      <a:lnTo>
                        <a:pt x="171" y="448"/>
                      </a:lnTo>
                      <a:lnTo>
                        <a:pt x="123" y="447"/>
                      </a:lnTo>
                      <a:lnTo>
                        <a:pt x="103" y="435"/>
                      </a:lnTo>
                      <a:lnTo>
                        <a:pt x="102" y="415"/>
                      </a:lnTo>
                      <a:lnTo>
                        <a:pt x="76" y="400"/>
                      </a:lnTo>
                      <a:lnTo>
                        <a:pt x="76" y="385"/>
                      </a:lnTo>
                      <a:lnTo>
                        <a:pt x="82" y="353"/>
                      </a:lnTo>
                      <a:lnTo>
                        <a:pt x="77" y="347"/>
                      </a:lnTo>
                      <a:lnTo>
                        <a:pt x="61" y="358"/>
                      </a:lnTo>
                      <a:lnTo>
                        <a:pt x="44" y="331"/>
                      </a:lnTo>
                      <a:lnTo>
                        <a:pt x="32" y="278"/>
                      </a:lnTo>
                      <a:lnTo>
                        <a:pt x="44" y="238"/>
                      </a:lnTo>
                      <a:lnTo>
                        <a:pt x="49" y="228"/>
                      </a:lnTo>
                      <a:lnTo>
                        <a:pt x="38" y="218"/>
                      </a:lnTo>
                      <a:lnTo>
                        <a:pt x="32" y="217"/>
                      </a:lnTo>
                      <a:lnTo>
                        <a:pt x="42" y="177"/>
                      </a:lnTo>
                      <a:lnTo>
                        <a:pt x="38" y="166"/>
                      </a:lnTo>
                      <a:lnTo>
                        <a:pt x="29" y="168"/>
                      </a:lnTo>
                      <a:lnTo>
                        <a:pt x="22" y="94"/>
                      </a:lnTo>
                      <a:lnTo>
                        <a:pt x="8" y="61"/>
                      </a:lnTo>
                      <a:lnTo>
                        <a:pt x="2" y="47"/>
                      </a:lnTo>
                      <a:lnTo>
                        <a:pt x="0" y="37"/>
                      </a:lnTo>
                      <a:lnTo>
                        <a:pt x="18" y="25"/>
                      </a:lnTo>
                      <a:lnTo>
                        <a:pt x="29" y="1"/>
                      </a:lnTo>
                      <a:lnTo>
                        <a:pt x="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1" name="Freeform 23">
                  <a:extLst>
                    <a:ext uri="{FF2B5EF4-FFF2-40B4-BE49-F238E27FC236}">
                      <a16:creationId xmlns:a16="http://schemas.microsoft.com/office/drawing/2014/main" id="{6643617D-1B0D-428E-A929-93EE6C859552}"/>
                    </a:ext>
                  </a:extLst>
                </p:cNvPr>
                <p:cNvSpPr>
                  <a:spLocks/>
                </p:cNvSpPr>
                <p:nvPr/>
              </p:nvSpPr>
              <p:spPr bwMode="auto">
                <a:xfrm>
                  <a:off x="4005263" y="3113088"/>
                  <a:ext cx="527050" cy="723900"/>
                </a:xfrm>
                <a:custGeom>
                  <a:avLst/>
                  <a:gdLst>
                    <a:gd name="T0" fmla="*/ 143 w 332"/>
                    <a:gd name="T1" fmla="*/ 0 h 456"/>
                    <a:gd name="T2" fmla="*/ 229 w 332"/>
                    <a:gd name="T3" fmla="*/ 1 h 456"/>
                    <a:gd name="T4" fmla="*/ 231 w 332"/>
                    <a:gd name="T5" fmla="*/ 11 h 456"/>
                    <a:gd name="T6" fmla="*/ 237 w 332"/>
                    <a:gd name="T7" fmla="*/ 25 h 456"/>
                    <a:gd name="T8" fmla="*/ 251 w 332"/>
                    <a:gd name="T9" fmla="*/ 58 h 456"/>
                    <a:gd name="T10" fmla="*/ 258 w 332"/>
                    <a:gd name="T11" fmla="*/ 132 h 456"/>
                    <a:gd name="T12" fmla="*/ 267 w 332"/>
                    <a:gd name="T13" fmla="*/ 130 h 456"/>
                    <a:gd name="T14" fmla="*/ 271 w 332"/>
                    <a:gd name="T15" fmla="*/ 141 h 456"/>
                    <a:gd name="T16" fmla="*/ 261 w 332"/>
                    <a:gd name="T17" fmla="*/ 181 h 456"/>
                    <a:gd name="T18" fmla="*/ 267 w 332"/>
                    <a:gd name="T19" fmla="*/ 182 h 456"/>
                    <a:gd name="T20" fmla="*/ 278 w 332"/>
                    <a:gd name="T21" fmla="*/ 192 h 456"/>
                    <a:gd name="T22" fmla="*/ 273 w 332"/>
                    <a:gd name="T23" fmla="*/ 202 h 456"/>
                    <a:gd name="T24" fmla="*/ 261 w 332"/>
                    <a:gd name="T25" fmla="*/ 242 h 456"/>
                    <a:gd name="T26" fmla="*/ 273 w 332"/>
                    <a:gd name="T27" fmla="*/ 295 h 456"/>
                    <a:gd name="T28" fmla="*/ 290 w 332"/>
                    <a:gd name="T29" fmla="*/ 322 h 456"/>
                    <a:gd name="T30" fmla="*/ 306 w 332"/>
                    <a:gd name="T31" fmla="*/ 311 h 456"/>
                    <a:gd name="T32" fmla="*/ 311 w 332"/>
                    <a:gd name="T33" fmla="*/ 317 h 456"/>
                    <a:gd name="T34" fmla="*/ 305 w 332"/>
                    <a:gd name="T35" fmla="*/ 349 h 456"/>
                    <a:gd name="T36" fmla="*/ 305 w 332"/>
                    <a:gd name="T37" fmla="*/ 364 h 456"/>
                    <a:gd name="T38" fmla="*/ 331 w 332"/>
                    <a:gd name="T39" fmla="*/ 379 h 456"/>
                    <a:gd name="T40" fmla="*/ 332 w 332"/>
                    <a:gd name="T41" fmla="*/ 399 h 456"/>
                    <a:gd name="T42" fmla="*/ 278 w 332"/>
                    <a:gd name="T43" fmla="*/ 412 h 456"/>
                    <a:gd name="T44" fmla="*/ 244 w 332"/>
                    <a:gd name="T45" fmla="*/ 456 h 456"/>
                    <a:gd name="T46" fmla="*/ 222 w 332"/>
                    <a:gd name="T47" fmla="*/ 441 h 456"/>
                    <a:gd name="T48" fmla="*/ 216 w 332"/>
                    <a:gd name="T49" fmla="*/ 424 h 456"/>
                    <a:gd name="T50" fmla="*/ 189 w 332"/>
                    <a:gd name="T51" fmla="*/ 406 h 456"/>
                    <a:gd name="T52" fmla="*/ 174 w 332"/>
                    <a:gd name="T53" fmla="*/ 417 h 456"/>
                    <a:gd name="T54" fmla="*/ 152 w 332"/>
                    <a:gd name="T55" fmla="*/ 402 h 456"/>
                    <a:gd name="T56" fmla="*/ 134 w 332"/>
                    <a:gd name="T57" fmla="*/ 411 h 456"/>
                    <a:gd name="T58" fmla="*/ 79 w 332"/>
                    <a:gd name="T59" fmla="*/ 381 h 456"/>
                    <a:gd name="T60" fmla="*/ 80 w 332"/>
                    <a:gd name="T61" fmla="*/ 365 h 456"/>
                    <a:gd name="T62" fmla="*/ 60 w 332"/>
                    <a:gd name="T63" fmla="*/ 352 h 456"/>
                    <a:gd name="T64" fmla="*/ 60 w 332"/>
                    <a:gd name="T65" fmla="*/ 320 h 456"/>
                    <a:gd name="T66" fmla="*/ 75 w 332"/>
                    <a:gd name="T67" fmla="*/ 317 h 456"/>
                    <a:gd name="T68" fmla="*/ 93 w 332"/>
                    <a:gd name="T69" fmla="*/ 262 h 456"/>
                    <a:gd name="T70" fmla="*/ 88 w 332"/>
                    <a:gd name="T71" fmla="*/ 219 h 456"/>
                    <a:gd name="T72" fmla="*/ 100 w 332"/>
                    <a:gd name="T73" fmla="*/ 207 h 456"/>
                    <a:gd name="T74" fmla="*/ 73 w 332"/>
                    <a:gd name="T75" fmla="*/ 152 h 456"/>
                    <a:gd name="T76" fmla="*/ 59 w 332"/>
                    <a:gd name="T77" fmla="*/ 138 h 456"/>
                    <a:gd name="T78" fmla="*/ 76 w 332"/>
                    <a:gd name="T79" fmla="*/ 123 h 456"/>
                    <a:gd name="T80" fmla="*/ 80 w 332"/>
                    <a:gd name="T81" fmla="*/ 119 h 456"/>
                    <a:gd name="T82" fmla="*/ 0 w 332"/>
                    <a:gd name="T83" fmla="*/ 31 h 456"/>
                    <a:gd name="T84" fmla="*/ 44 w 332"/>
                    <a:gd name="T85" fmla="*/ 41 h 456"/>
                    <a:gd name="T86" fmla="*/ 105 w 332"/>
                    <a:gd name="T87" fmla="*/ 35 h 456"/>
                    <a:gd name="T88" fmla="*/ 120 w 332"/>
                    <a:gd name="T89" fmla="*/ 11 h 456"/>
                    <a:gd name="T90" fmla="*/ 143 w 332"/>
                    <a:gd name="T9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2" h="456">
                      <a:moveTo>
                        <a:pt x="143" y="0"/>
                      </a:moveTo>
                      <a:lnTo>
                        <a:pt x="229" y="1"/>
                      </a:lnTo>
                      <a:lnTo>
                        <a:pt x="231" y="11"/>
                      </a:lnTo>
                      <a:lnTo>
                        <a:pt x="237" y="25"/>
                      </a:lnTo>
                      <a:lnTo>
                        <a:pt x="251" y="58"/>
                      </a:lnTo>
                      <a:lnTo>
                        <a:pt x="258" y="132"/>
                      </a:lnTo>
                      <a:lnTo>
                        <a:pt x="267" y="130"/>
                      </a:lnTo>
                      <a:lnTo>
                        <a:pt x="271" y="141"/>
                      </a:lnTo>
                      <a:lnTo>
                        <a:pt x="261" y="181"/>
                      </a:lnTo>
                      <a:lnTo>
                        <a:pt x="267" y="182"/>
                      </a:lnTo>
                      <a:lnTo>
                        <a:pt x="278" y="192"/>
                      </a:lnTo>
                      <a:lnTo>
                        <a:pt x="273" y="202"/>
                      </a:lnTo>
                      <a:lnTo>
                        <a:pt x="261" y="242"/>
                      </a:lnTo>
                      <a:lnTo>
                        <a:pt x="273" y="295"/>
                      </a:lnTo>
                      <a:lnTo>
                        <a:pt x="290" y="322"/>
                      </a:lnTo>
                      <a:lnTo>
                        <a:pt x="306" y="311"/>
                      </a:lnTo>
                      <a:lnTo>
                        <a:pt x="311" y="317"/>
                      </a:lnTo>
                      <a:lnTo>
                        <a:pt x="305" y="349"/>
                      </a:lnTo>
                      <a:lnTo>
                        <a:pt x="305" y="364"/>
                      </a:lnTo>
                      <a:lnTo>
                        <a:pt x="331" y="379"/>
                      </a:lnTo>
                      <a:lnTo>
                        <a:pt x="332" y="399"/>
                      </a:lnTo>
                      <a:lnTo>
                        <a:pt x="278" y="412"/>
                      </a:lnTo>
                      <a:lnTo>
                        <a:pt x="244" y="456"/>
                      </a:lnTo>
                      <a:lnTo>
                        <a:pt x="222" y="441"/>
                      </a:lnTo>
                      <a:lnTo>
                        <a:pt x="216" y="424"/>
                      </a:lnTo>
                      <a:lnTo>
                        <a:pt x="189" y="406"/>
                      </a:lnTo>
                      <a:lnTo>
                        <a:pt x="174" y="417"/>
                      </a:lnTo>
                      <a:lnTo>
                        <a:pt x="152" y="402"/>
                      </a:lnTo>
                      <a:lnTo>
                        <a:pt x="134" y="411"/>
                      </a:lnTo>
                      <a:lnTo>
                        <a:pt x="79" y="381"/>
                      </a:lnTo>
                      <a:lnTo>
                        <a:pt x="80" y="365"/>
                      </a:lnTo>
                      <a:lnTo>
                        <a:pt x="60" y="352"/>
                      </a:lnTo>
                      <a:lnTo>
                        <a:pt x="60" y="320"/>
                      </a:lnTo>
                      <a:lnTo>
                        <a:pt x="75" y="317"/>
                      </a:lnTo>
                      <a:lnTo>
                        <a:pt x="93" y="262"/>
                      </a:lnTo>
                      <a:lnTo>
                        <a:pt x="88" y="219"/>
                      </a:lnTo>
                      <a:lnTo>
                        <a:pt x="100" y="207"/>
                      </a:lnTo>
                      <a:lnTo>
                        <a:pt x="73" y="152"/>
                      </a:lnTo>
                      <a:lnTo>
                        <a:pt x="59" y="138"/>
                      </a:lnTo>
                      <a:lnTo>
                        <a:pt x="76" y="123"/>
                      </a:lnTo>
                      <a:lnTo>
                        <a:pt x="80" y="119"/>
                      </a:lnTo>
                      <a:lnTo>
                        <a:pt x="0" y="31"/>
                      </a:lnTo>
                      <a:lnTo>
                        <a:pt x="44" y="41"/>
                      </a:lnTo>
                      <a:lnTo>
                        <a:pt x="105" y="35"/>
                      </a:lnTo>
                      <a:lnTo>
                        <a:pt x="120" y="11"/>
                      </a:lnTo>
                      <a:lnTo>
                        <a:pt x="14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94" name="Groupe 93">
                  <a:extLst>
                    <a:ext uri="{FF2B5EF4-FFF2-40B4-BE49-F238E27FC236}">
                      <a16:creationId xmlns:a16="http://schemas.microsoft.com/office/drawing/2014/main" id="{647A2774-3525-440C-B366-192842D9496C}"/>
                    </a:ext>
                  </a:extLst>
                </p:cNvPr>
                <p:cNvGrpSpPr/>
                <p:nvPr/>
              </p:nvGrpSpPr>
              <p:grpSpPr>
                <a:xfrm>
                  <a:off x="3736976" y="3584576"/>
                  <a:ext cx="712788" cy="814388"/>
                  <a:chOff x="3736976" y="3584576"/>
                  <a:chExt cx="712788" cy="814388"/>
                </a:xfrm>
                <a:grpFill/>
              </p:grpSpPr>
              <p:sp>
                <p:nvSpPr>
                  <p:cNvPr id="108" name="Freeform 24">
                    <a:extLst>
                      <a:ext uri="{FF2B5EF4-FFF2-40B4-BE49-F238E27FC236}">
                        <a16:creationId xmlns:a16="http://schemas.microsoft.com/office/drawing/2014/main" id="{41B8A91B-683D-4823-8940-1B6A8CA096E1}"/>
                      </a:ext>
                    </a:extLst>
                  </p:cNvPr>
                  <p:cNvSpPr>
                    <a:spLocks/>
                  </p:cNvSpPr>
                  <p:nvPr/>
                </p:nvSpPr>
                <p:spPr bwMode="auto">
                  <a:xfrm>
                    <a:off x="3879851" y="3584576"/>
                    <a:ext cx="569913" cy="814388"/>
                  </a:xfrm>
                  <a:custGeom>
                    <a:avLst/>
                    <a:gdLst>
                      <a:gd name="T0" fmla="*/ 54 w 359"/>
                      <a:gd name="T1" fmla="*/ 0 h 513"/>
                      <a:gd name="T2" fmla="*/ 87 w 359"/>
                      <a:gd name="T3" fmla="*/ 5 h 513"/>
                      <a:gd name="T4" fmla="*/ 85 w 359"/>
                      <a:gd name="T5" fmla="*/ 20 h 513"/>
                      <a:gd name="T6" fmla="*/ 139 w 359"/>
                      <a:gd name="T7" fmla="*/ 23 h 513"/>
                      <a:gd name="T8" fmla="*/ 139 w 359"/>
                      <a:gd name="T9" fmla="*/ 55 h 513"/>
                      <a:gd name="T10" fmla="*/ 159 w 359"/>
                      <a:gd name="T11" fmla="*/ 68 h 513"/>
                      <a:gd name="T12" fmla="*/ 158 w 359"/>
                      <a:gd name="T13" fmla="*/ 84 h 513"/>
                      <a:gd name="T14" fmla="*/ 213 w 359"/>
                      <a:gd name="T15" fmla="*/ 114 h 513"/>
                      <a:gd name="T16" fmla="*/ 231 w 359"/>
                      <a:gd name="T17" fmla="*/ 105 h 513"/>
                      <a:gd name="T18" fmla="*/ 253 w 359"/>
                      <a:gd name="T19" fmla="*/ 120 h 513"/>
                      <a:gd name="T20" fmla="*/ 268 w 359"/>
                      <a:gd name="T21" fmla="*/ 109 h 513"/>
                      <a:gd name="T22" fmla="*/ 295 w 359"/>
                      <a:gd name="T23" fmla="*/ 127 h 513"/>
                      <a:gd name="T24" fmla="*/ 301 w 359"/>
                      <a:gd name="T25" fmla="*/ 144 h 513"/>
                      <a:gd name="T26" fmla="*/ 323 w 359"/>
                      <a:gd name="T27" fmla="*/ 159 h 513"/>
                      <a:gd name="T28" fmla="*/ 317 w 359"/>
                      <a:gd name="T29" fmla="*/ 183 h 513"/>
                      <a:gd name="T30" fmla="*/ 305 w 359"/>
                      <a:gd name="T31" fmla="*/ 230 h 513"/>
                      <a:gd name="T32" fmla="*/ 290 w 359"/>
                      <a:gd name="T33" fmla="*/ 235 h 513"/>
                      <a:gd name="T34" fmla="*/ 239 w 359"/>
                      <a:gd name="T35" fmla="*/ 237 h 513"/>
                      <a:gd name="T36" fmla="*/ 231 w 359"/>
                      <a:gd name="T37" fmla="*/ 247 h 513"/>
                      <a:gd name="T38" fmla="*/ 236 w 359"/>
                      <a:gd name="T39" fmla="*/ 260 h 513"/>
                      <a:gd name="T40" fmla="*/ 236 w 359"/>
                      <a:gd name="T41" fmla="*/ 296 h 513"/>
                      <a:gd name="T42" fmla="*/ 253 w 359"/>
                      <a:gd name="T43" fmla="*/ 312 h 513"/>
                      <a:gd name="T44" fmla="*/ 257 w 359"/>
                      <a:gd name="T45" fmla="*/ 327 h 513"/>
                      <a:gd name="T46" fmla="*/ 277 w 359"/>
                      <a:gd name="T47" fmla="*/ 350 h 513"/>
                      <a:gd name="T48" fmla="*/ 286 w 359"/>
                      <a:gd name="T49" fmla="*/ 375 h 513"/>
                      <a:gd name="T50" fmla="*/ 275 w 359"/>
                      <a:gd name="T51" fmla="*/ 391 h 513"/>
                      <a:gd name="T52" fmla="*/ 281 w 359"/>
                      <a:gd name="T53" fmla="*/ 434 h 513"/>
                      <a:gd name="T54" fmla="*/ 296 w 359"/>
                      <a:gd name="T55" fmla="*/ 428 h 513"/>
                      <a:gd name="T56" fmla="*/ 305 w 359"/>
                      <a:gd name="T57" fmla="*/ 433 h 513"/>
                      <a:gd name="T58" fmla="*/ 311 w 359"/>
                      <a:gd name="T59" fmla="*/ 449 h 513"/>
                      <a:gd name="T60" fmla="*/ 332 w 359"/>
                      <a:gd name="T61" fmla="*/ 455 h 513"/>
                      <a:gd name="T62" fmla="*/ 359 w 359"/>
                      <a:gd name="T63" fmla="*/ 478 h 513"/>
                      <a:gd name="T64" fmla="*/ 337 w 359"/>
                      <a:gd name="T65" fmla="*/ 503 h 513"/>
                      <a:gd name="T66" fmla="*/ 311 w 359"/>
                      <a:gd name="T67" fmla="*/ 513 h 513"/>
                      <a:gd name="T68" fmla="*/ 250 w 359"/>
                      <a:gd name="T69" fmla="*/ 490 h 513"/>
                      <a:gd name="T70" fmla="*/ 233 w 359"/>
                      <a:gd name="T71" fmla="*/ 465 h 513"/>
                      <a:gd name="T72" fmla="*/ 224 w 359"/>
                      <a:gd name="T73" fmla="*/ 440 h 513"/>
                      <a:gd name="T74" fmla="*/ 174 w 359"/>
                      <a:gd name="T75" fmla="*/ 423 h 513"/>
                      <a:gd name="T76" fmla="*/ 154 w 359"/>
                      <a:gd name="T77" fmla="*/ 423 h 513"/>
                      <a:gd name="T78" fmla="*/ 148 w 359"/>
                      <a:gd name="T79" fmla="*/ 400 h 513"/>
                      <a:gd name="T80" fmla="*/ 112 w 359"/>
                      <a:gd name="T81" fmla="*/ 344 h 513"/>
                      <a:gd name="T82" fmla="*/ 25 w 359"/>
                      <a:gd name="T83" fmla="*/ 283 h 513"/>
                      <a:gd name="T84" fmla="*/ 4 w 359"/>
                      <a:gd name="T85" fmla="*/ 295 h 513"/>
                      <a:gd name="T86" fmla="*/ 0 w 359"/>
                      <a:gd name="T87" fmla="*/ 256 h 513"/>
                      <a:gd name="T88" fmla="*/ 13 w 359"/>
                      <a:gd name="T89" fmla="*/ 237 h 513"/>
                      <a:gd name="T90" fmla="*/ 21 w 359"/>
                      <a:gd name="T91" fmla="*/ 227 h 513"/>
                      <a:gd name="T92" fmla="*/ 19 w 359"/>
                      <a:gd name="T93" fmla="*/ 212 h 513"/>
                      <a:gd name="T94" fmla="*/ 25 w 359"/>
                      <a:gd name="T95" fmla="*/ 206 h 513"/>
                      <a:gd name="T96" fmla="*/ 31 w 359"/>
                      <a:gd name="T97" fmla="*/ 212 h 513"/>
                      <a:gd name="T98" fmla="*/ 43 w 359"/>
                      <a:gd name="T99" fmla="*/ 197 h 513"/>
                      <a:gd name="T100" fmla="*/ 41 w 359"/>
                      <a:gd name="T101" fmla="*/ 122 h 513"/>
                      <a:gd name="T102" fmla="*/ 16 w 359"/>
                      <a:gd name="T103" fmla="*/ 93 h 513"/>
                      <a:gd name="T104" fmla="*/ 9 w 359"/>
                      <a:gd name="T105" fmla="*/ 93 h 513"/>
                      <a:gd name="T106" fmla="*/ 9 w 359"/>
                      <a:gd name="T107" fmla="*/ 74 h 513"/>
                      <a:gd name="T108" fmla="*/ 21 w 359"/>
                      <a:gd name="T109" fmla="*/ 55 h 513"/>
                      <a:gd name="T110" fmla="*/ 35 w 359"/>
                      <a:gd name="T111" fmla="*/ 49 h 513"/>
                      <a:gd name="T112" fmla="*/ 28 w 359"/>
                      <a:gd name="T113" fmla="*/ 20 h 513"/>
                      <a:gd name="T114" fmla="*/ 54 w 359"/>
                      <a:gd name="T11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513">
                        <a:moveTo>
                          <a:pt x="54" y="0"/>
                        </a:moveTo>
                        <a:lnTo>
                          <a:pt x="87" y="5"/>
                        </a:lnTo>
                        <a:lnTo>
                          <a:pt x="85" y="20"/>
                        </a:lnTo>
                        <a:lnTo>
                          <a:pt x="139" y="23"/>
                        </a:lnTo>
                        <a:lnTo>
                          <a:pt x="139" y="55"/>
                        </a:lnTo>
                        <a:lnTo>
                          <a:pt x="159" y="68"/>
                        </a:lnTo>
                        <a:lnTo>
                          <a:pt x="158" y="84"/>
                        </a:lnTo>
                        <a:lnTo>
                          <a:pt x="213" y="114"/>
                        </a:lnTo>
                        <a:lnTo>
                          <a:pt x="231" y="105"/>
                        </a:lnTo>
                        <a:lnTo>
                          <a:pt x="253" y="120"/>
                        </a:lnTo>
                        <a:lnTo>
                          <a:pt x="268" y="109"/>
                        </a:lnTo>
                        <a:lnTo>
                          <a:pt x="295" y="127"/>
                        </a:lnTo>
                        <a:lnTo>
                          <a:pt x="301" y="144"/>
                        </a:lnTo>
                        <a:lnTo>
                          <a:pt x="323" y="159"/>
                        </a:lnTo>
                        <a:lnTo>
                          <a:pt x="317" y="183"/>
                        </a:lnTo>
                        <a:lnTo>
                          <a:pt x="305" y="230"/>
                        </a:lnTo>
                        <a:lnTo>
                          <a:pt x="290" y="235"/>
                        </a:lnTo>
                        <a:lnTo>
                          <a:pt x="239" y="237"/>
                        </a:lnTo>
                        <a:lnTo>
                          <a:pt x="231" y="247"/>
                        </a:lnTo>
                        <a:lnTo>
                          <a:pt x="236" y="260"/>
                        </a:lnTo>
                        <a:lnTo>
                          <a:pt x="236" y="296"/>
                        </a:lnTo>
                        <a:lnTo>
                          <a:pt x="253" y="312"/>
                        </a:lnTo>
                        <a:lnTo>
                          <a:pt x="257" y="327"/>
                        </a:lnTo>
                        <a:lnTo>
                          <a:pt x="277" y="350"/>
                        </a:lnTo>
                        <a:lnTo>
                          <a:pt x="286" y="375"/>
                        </a:lnTo>
                        <a:lnTo>
                          <a:pt x="275" y="391"/>
                        </a:lnTo>
                        <a:lnTo>
                          <a:pt x="281" y="434"/>
                        </a:lnTo>
                        <a:lnTo>
                          <a:pt x="296" y="428"/>
                        </a:lnTo>
                        <a:lnTo>
                          <a:pt x="305" y="433"/>
                        </a:lnTo>
                        <a:lnTo>
                          <a:pt x="311" y="449"/>
                        </a:lnTo>
                        <a:lnTo>
                          <a:pt x="332" y="455"/>
                        </a:lnTo>
                        <a:lnTo>
                          <a:pt x="359" y="478"/>
                        </a:lnTo>
                        <a:lnTo>
                          <a:pt x="337" y="503"/>
                        </a:lnTo>
                        <a:lnTo>
                          <a:pt x="311" y="513"/>
                        </a:lnTo>
                        <a:lnTo>
                          <a:pt x="250" y="490"/>
                        </a:lnTo>
                        <a:lnTo>
                          <a:pt x="233" y="465"/>
                        </a:lnTo>
                        <a:lnTo>
                          <a:pt x="224" y="440"/>
                        </a:lnTo>
                        <a:lnTo>
                          <a:pt x="174" y="423"/>
                        </a:lnTo>
                        <a:lnTo>
                          <a:pt x="154" y="423"/>
                        </a:lnTo>
                        <a:lnTo>
                          <a:pt x="148" y="400"/>
                        </a:lnTo>
                        <a:lnTo>
                          <a:pt x="112" y="344"/>
                        </a:lnTo>
                        <a:lnTo>
                          <a:pt x="25" y="283"/>
                        </a:lnTo>
                        <a:lnTo>
                          <a:pt x="4" y="295"/>
                        </a:lnTo>
                        <a:lnTo>
                          <a:pt x="0" y="256"/>
                        </a:lnTo>
                        <a:lnTo>
                          <a:pt x="13" y="237"/>
                        </a:lnTo>
                        <a:lnTo>
                          <a:pt x="21" y="227"/>
                        </a:lnTo>
                        <a:lnTo>
                          <a:pt x="19" y="212"/>
                        </a:lnTo>
                        <a:lnTo>
                          <a:pt x="25" y="206"/>
                        </a:lnTo>
                        <a:lnTo>
                          <a:pt x="31" y="212"/>
                        </a:lnTo>
                        <a:lnTo>
                          <a:pt x="43" y="197"/>
                        </a:lnTo>
                        <a:lnTo>
                          <a:pt x="41" y="122"/>
                        </a:lnTo>
                        <a:lnTo>
                          <a:pt x="16" y="93"/>
                        </a:lnTo>
                        <a:lnTo>
                          <a:pt x="9" y="93"/>
                        </a:lnTo>
                        <a:lnTo>
                          <a:pt x="9" y="74"/>
                        </a:lnTo>
                        <a:lnTo>
                          <a:pt x="21" y="55"/>
                        </a:lnTo>
                        <a:lnTo>
                          <a:pt x="35" y="49"/>
                        </a:lnTo>
                        <a:lnTo>
                          <a:pt x="28" y="20"/>
                        </a:lnTo>
                        <a:lnTo>
                          <a:pt x="5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9" name="Freeform 25">
                    <a:extLst>
                      <a:ext uri="{FF2B5EF4-FFF2-40B4-BE49-F238E27FC236}">
                        <a16:creationId xmlns:a16="http://schemas.microsoft.com/office/drawing/2014/main" id="{AD020563-CB46-4A47-8EEC-16B37181B7E6}"/>
                      </a:ext>
                    </a:extLst>
                  </p:cNvPr>
                  <p:cNvSpPr>
                    <a:spLocks/>
                  </p:cNvSpPr>
                  <p:nvPr/>
                </p:nvSpPr>
                <p:spPr bwMode="auto">
                  <a:xfrm>
                    <a:off x="3736976" y="3659188"/>
                    <a:ext cx="127000" cy="68263"/>
                  </a:xfrm>
                  <a:custGeom>
                    <a:avLst/>
                    <a:gdLst>
                      <a:gd name="T0" fmla="*/ 7 w 80"/>
                      <a:gd name="T1" fmla="*/ 0 h 43"/>
                      <a:gd name="T2" fmla="*/ 14 w 80"/>
                      <a:gd name="T3" fmla="*/ 2 h 43"/>
                      <a:gd name="T4" fmla="*/ 19 w 80"/>
                      <a:gd name="T5" fmla="*/ 6 h 43"/>
                      <a:gd name="T6" fmla="*/ 16 w 80"/>
                      <a:gd name="T7" fmla="*/ 11 h 43"/>
                      <a:gd name="T8" fmla="*/ 17 w 80"/>
                      <a:gd name="T9" fmla="*/ 17 h 43"/>
                      <a:gd name="T10" fmla="*/ 36 w 80"/>
                      <a:gd name="T11" fmla="*/ 11 h 43"/>
                      <a:gd name="T12" fmla="*/ 61 w 80"/>
                      <a:gd name="T13" fmla="*/ 26 h 43"/>
                      <a:gd name="T14" fmla="*/ 78 w 80"/>
                      <a:gd name="T15" fmla="*/ 33 h 43"/>
                      <a:gd name="T16" fmla="*/ 80 w 80"/>
                      <a:gd name="T17" fmla="*/ 37 h 43"/>
                      <a:gd name="T18" fmla="*/ 69 w 80"/>
                      <a:gd name="T19" fmla="*/ 43 h 43"/>
                      <a:gd name="T20" fmla="*/ 31 w 80"/>
                      <a:gd name="T21" fmla="*/ 27 h 43"/>
                      <a:gd name="T22" fmla="*/ 17 w 80"/>
                      <a:gd name="T23" fmla="*/ 28 h 43"/>
                      <a:gd name="T24" fmla="*/ 0 w 80"/>
                      <a:gd name="T25" fmla="*/ 15 h 43"/>
                      <a:gd name="T26" fmla="*/ 7 w 80"/>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7" y="0"/>
                        </a:moveTo>
                        <a:lnTo>
                          <a:pt x="14" y="2"/>
                        </a:lnTo>
                        <a:lnTo>
                          <a:pt x="19" y="6"/>
                        </a:lnTo>
                        <a:lnTo>
                          <a:pt x="16" y="11"/>
                        </a:lnTo>
                        <a:lnTo>
                          <a:pt x="17" y="17"/>
                        </a:lnTo>
                        <a:lnTo>
                          <a:pt x="36" y="11"/>
                        </a:lnTo>
                        <a:lnTo>
                          <a:pt x="61" y="26"/>
                        </a:lnTo>
                        <a:lnTo>
                          <a:pt x="78" y="33"/>
                        </a:lnTo>
                        <a:lnTo>
                          <a:pt x="80" y="37"/>
                        </a:lnTo>
                        <a:lnTo>
                          <a:pt x="69" y="43"/>
                        </a:lnTo>
                        <a:lnTo>
                          <a:pt x="31" y="27"/>
                        </a:lnTo>
                        <a:lnTo>
                          <a:pt x="17" y="28"/>
                        </a:lnTo>
                        <a:lnTo>
                          <a:pt x="0" y="15"/>
                        </a:lnTo>
                        <a:lnTo>
                          <a:pt x="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0" name="Freeform 26">
                    <a:extLst>
                      <a:ext uri="{FF2B5EF4-FFF2-40B4-BE49-F238E27FC236}">
                        <a16:creationId xmlns:a16="http://schemas.microsoft.com/office/drawing/2014/main" id="{B917DD4F-7DB5-4948-9161-568530B103FB}"/>
                      </a:ext>
                    </a:extLst>
                  </p:cNvPr>
                  <p:cNvSpPr>
                    <a:spLocks/>
                  </p:cNvSpPr>
                  <p:nvPr/>
                </p:nvSpPr>
                <p:spPr bwMode="auto">
                  <a:xfrm>
                    <a:off x="3800476" y="3786188"/>
                    <a:ext cx="103188" cy="149225"/>
                  </a:xfrm>
                  <a:custGeom>
                    <a:avLst/>
                    <a:gdLst>
                      <a:gd name="T0" fmla="*/ 0 w 65"/>
                      <a:gd name="T1" fmla="*/ 0 h 94"/>
                      <a:gd name="T2" fmla="*/ 50 w 65"/>
                      <a:gd name="T3" fmla="*/ 47 h 94"/>
                      <a:gd name="T4" fmla="*/ 65 w 65"/>
                      <a:gd name="T5" fmla="*/ 69 h 94"/>
                      <a:gd name="T6" fmla="*/ 60 w 65"/>
                      <a:gd name="T7" fmla="*/ 87 h 94"/>
                      <a:gd name="T8" fmla="*/ 54 w 65"/>
                      <a:gd name="T9" fmla="*/ 94 h 94"/>
                      <a:gd name="T10" fmla="*/ 0 w 65"/>
                      <a:gd name="T11" fmla="*/ 17 h 94"/>
                      <a:gd name="T12" fmla="*/ 0 w 6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65" h="94">
                        <a:moveTo>
                          <a:pt x="0" y="0"/>
                        </a:moveTo>
                        <a:lnTo>
                          <a:pt x="50" y="47"/>
                        </a:lnTo>
                        <a:lnTo>
                          <a:pt x="65" y="69"/>
                        </a:lnTo>
                        <a:lnTo>
                          <a:pt x="60" y="87"/>
                        </a:lnTo>
                        <a:lnTo>
                          <a:pt x="54" y="94"/>
                        </a:lnTo>
                        <a:lnTo>
                          <a:pt x="0" y="17"/>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95" name="Freeform 27">
                  <a:extLst>
                    <a:ext uri="{FF2B5EF4-FFF2-40B4-BE49-F238E27FC236}">
                      <a16:creationId xmlns:a16="http://schemas.microsoft.com/office/drawing/2014/main" id="{E0CEEC37-00E7-464D-8E82-E6E59EAA0249}"/>
                    </a:ext>
                  </a:extLst>
                </p:cNvPr>
                <p:cNvSpPr>
                  <a:spLocks/>
                </p:cNvSpPr>
                <p:nvPr/>
              </p:nvSpPr>
              <p:spPr bwMode="auto">
                <a:xfrm>
                  <a:off x="4246563" y="3725863"/>
                  <a:ext cx="604838" cy="617538"/>
                </a:xfrm>
                <a:custGeom>
                  <a:avLst/>
                  <a:gdLst>
                    <a:gd name="T0" fmla="*/ 352 w 381"/>
                    <a:gd name="T1" fmla="*/ 0 h 389"/>
                    <a:gd name="T2" fmla="*/ 352 w 381"/>
                    <a:gd name="T3" fmla="*/ 15 h 389"/>
                    <a:gd name="T4" fmla="*/ 376 w 381"/>
                    <a:gd name="T5" fmla="*/ 47 h 389"/>
                    <a:gd name="T6" fmla="*/ 381 w 381"/>
                    <a:gd name="T7" fmla="*/ 64 h 389"/>
                    <a:gd name="T8" fmla="*/ 375 w 381"/>
                    <a:gd name="T9" fmla="*/ 77 h 389"/>
                    <a:gd name="T10" fmla="*/ 357 w 381"/>
                    <a:gd name="T11" fmla="*/ 78 h 389"/>
                    <a:gd name="T12" fmla="*/ 352 w 381"/>
                    <a:gd name="T13" fmla="*/ 127 h 389"/>
                    <a:gd name="T14" fmla="*/ 319 w 381"/>
                    <a:gd name="T15" fmla="*/ 146 h 389"/>
                    <a:gd name="T16" fmla="*/ 304 w 381"/>
                    <a:gd name="T17" fmla="*/ 171 h 389"/>
                    <a:gd name="T18" fmla="*/ 265 w 381"/>
                    <a:gd name="T19" fmla="*/ 228 h 389"/>
                    <a:gd name="T20" fmla="*/ 234 w 381"/>
                    <a:gd name="T21" fmla="*/ 267 h 389"/>
                    <a:gd name="T22" fmla="*/ 204 w 381"/>
                    <a:gd name="T23" fmla="*/ 290 h 389"/>
                    <a:gd name="T24" fmla="*/ 197 w 381"/>
                    <a:gd name="T25" fmla="*/ 350 h 389"/>
                    <a:gd name="T26" fmla="*/ 175 w 381"/>
                    <a:gd name="T27" fmla="*/ 374 h 389"/>
                    <a:gd name="T28" fmla="*/ 145 w 381"/>
                    <a:gd name="T29" fmla="*/ 376 h 389"/>
                    <a:gd name="T30" fmla="*/ 128 w 381"/>
                    <a:gd name="T31" fmla="*/ 389 h 389"/>
                    <a:gd name="T32" fmla="*/ 101 w 381"/>
                    <a:gd name="T33" fmla="*/ 366 h 389"/>
                    <a:gd name="T34" fmla="*/ 80 w 381"/>
                    <a:gd name="T35" fmla="*/ 360 h 389"/>
                    <a:gd name="T36" fmla="*/ 74 w 381"/>
                    <a:gd name="T37" fmla="*/ 344 h 389"/>
                    <a:gd name="T38" fmla="*/ 65 w 381"/>
                    <a:gd name="T39" fmla="*/ 339 h 389"/>
                    <a:gd name="T40" fmla="*/ 50 w 381"/>
                    <a:gd name="T41" fmla="*/ 345 h 389"/>
                    <a:gd name="T42" fmla="*/ 44 w 381"/>
                    <a:gd name="T43" fmla="*/ 302 h 389"/>
                    <a:gd name="T44" fmla="*/ 55 w 381"/>
                    <a:gd name="T45" fmla="*/ 286 h 389"/>
                    <a:gd name="T46" fmla="*/ 46 w 381"/>
                    <a:gd name="T47" fmla="*/ 261 h 389"/>
                    <a:gd name="T48" fmla="*/ 26 w 381"/>
                    <a:gd name="T49" fmla="*/ 238 h 389"/>
                    <a:gd name="T50" fmla="*/ 22 w 381"/>
                    <a:gd name="T51" fmla="*/ 223 h 389"/>
                    <a:gd name="T52" fmla="*/ 5 w 381"/>
                    <a:gd name="T53" fmla="*/ 207 h 389"/>
                    <a:gd name="T54" fmla="*/ 5 w 381"/>
                    <a:gd name="T55" fmla="*/ 171 h 389"/>
                    <a:gd name="T56" fmla="*/ 0 w 381"/>
                    <a:gd name="T57" fmla="*/ 158 h 389"/>
                    <a:gd name="T58" fmla="*/ 8 w 381"/>
                    <a:gd name="T59" fmla="*/ 148 h 389"/>
                    <a:gd name="T60" fmla="*/ 59 w 381"/>
                    <a:gd name="T61" fmla="*/ 146 h 389"/>
                    <a:gd name="T62" fmla="*/ 74 w 381"/>
                    <a:gd name="T63" fmla="*/ 141 h 389"/>
                    <a:gd name="T64" fmla="*/ 86 w 381"/>
                    <a:gd name="T65" fmla="*/ 94 h 389"/>
                    <a:gd name="T66" fmla="*/ 92 w 381"/>
                    <a:gd name="T67" fmla="*/ 70 h 389"/>
                    <a:gd name="T68" fmla="*/ 126 w 381"/>
                    <a:gd name="T69" fmla="*/ 26 h 389"/>
                    <a:gd name="T70" fmla="*/ 180 w 381"/>
                    <a:gd name="T71" fmla="*/ 13 h 389"/>
                    <a:gd name="T72" fmla="*/ 200 w 381"/>
                    <a:gd name="T73" fmla="*/ 25 h 389"/>
                    <a:gd name="T74" fmla="*/ 248 w 381"/>
                    <a:gd name="T75" fmla="*/ 26 h 389"/>
                    <a:gd name="T76" fmla="*/ 249 w 381"/>
                    <a:gd name="T77" fmla="*/ 13 h 389"/>
                    <a:gd name="T78" fmla="*/ 260 w 381"/>
                    <a:gd name="T79" fmla="*/ 1 h 389"/>
                    <a:gd name="T80" fmla="*/ 281 w 381"/>
                    <a:gd name="T81" fmla="*/ 20 h 389"/>
                    <a:gd name="T82" fmla="*/ 336 w 381"/>
                    <a:gd name="T83" fmla="*/ 1 h 389"/>
                    <a:gd name="T84" fmla="*/ 352 w 381"/>
                    <a:gd name="T8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389">
                      <a:moveTo>
                        <a:pt x="352" y="0"/>
                      </a:moveTo>
                      <a:lnTo>
                        <a:pt x="352" y="15"/>
                      </a:lnTo>
                      <a:lnTo>
                        <a:pt x="376" y="47"/>
                      </a:lnTo>
                      <a:lnTo>
                        <a:pt x="381" y="64"/>
                      </a:lnTo>
                      <a:lnTo>
                        <a:pt x="375" y="77"/>
                      </a:lnTo>
                      <a:lnTo>
                        <a:pt x="357" y="78"/>
                      </a:lnTo>
                      <a:lnTo>
                        <a:pt x="352" y="127"/>
                      </a:lnTo>
                      <a:lnTo>
                        <a:pt x="319" y="146"/>
                      </a:lnTo>
                      <a:lnTo>
                        <a:pt x="304" y="171"/>
                      </a:lnTo>
                      <a:lnTo>
                        <a:pt x="265" y="228"/>
                      </a:lnTo>
                      <a:lnTo>
                        <a:pt x="234" y="267"/>
                      </a:lnTo>
                      <a:lnTo>
                        <a:pt x="204" y="290"/>
                      </a:lnTo>
                      <a:lnTo>
                        <a:pt x="197" y="350"/>
                      </a:lnTo>
                      <a:lnTo>
                        <a:pt x="175" y="374"/>
                      </a:lnTo>
                      <a:lnTo>
                        <a:pt x="145" y="376"/>
                      </a:lnTo>
                      <a:lnTo>
                        <a:pt x="128" y="389"/>
                      </a:lnTo>
                      <a:lnTo>
                        <a:pt x="101" y="366"/>
                      </a:lnTo>
                      <a:lnTo>
                        <a:pt x="80" y="360"/>
                      </a:lnTo>
                      <a:lnTo>
                        <a:pt x="74" y="344"/>
                      </a:lnTo>
                      <a:lnTo>
                        <a:pt x="65" y="339"/>
                      </a:lnTo>
                      <a:lnTo>
                        <a:pt x="50" y="345"/>
                      </a:lnTo>
                      <a:lnTo>
                        <a:pt x="44" y="302"/>
                      </a:lnTo>
                      <a:lnTo>
                        <a:pt x="55" y="286"/>
                      </a:lnTo>
                      <a:lnTo>
                        <a:pt x="46" y="261"/>
                      </a:lnTo>
                      <a:lnTo>
                        <a:pt x="26" y="238"/>
                      </a:lnTo>
                      <a:lnTo>
                        <a:pt x="22" y="223"/>
                      </a:lnTo>
                      <a:lnTo>
                        <a:pt x="5" y="207"/>
                      </a:lnTo>
                      <a:lnTo>
                        <a:pt x="5" y="171"/>
                      </a:lnTo>
                      <a:lnTo>
                        <a:pt x="0" y="158"/>
                      </a:lnTo>
                      <a:lnTo>
                        <a:pt x="8" y="148"/>
                      </a:lnTo>
                      <a:lnTo>
                        <a:pt x="59" y="146"/>
                      </a:lnTo>
                      <a:lnTo>
                        <a:pt x="74" y="141"/>
                      </a:lnTo>
                      <a:lnTo>
                        <a:pt x="86" y="94"/>
                      </a:lnTo>
                      <a:lnTo>
                        <a:pt x="92" y="70"/>
                      </a:lnTo>
                      <a:lnTo>
                        <a:pt x="126" y="26"/>
                      </a:lnTo>
                      <a:lnTo>
                        <a:pt x="180" y="13"/>
                      </a:lnTo>
                      <a:lnTo>
                        <a:pt x="200" y="25"/>
                      </a:lnTo>
                      <a:lnTo>
                        <a:pt x="248" y="26"/>
                      </a:lnTo>
                      <a:lnTo>
                        <a:pt x="249" y="13"/>
                      </a:lnTo>
                      <a:lnTo>
                        <a:pt x="260" y="1"/>
                      </a:lnTo>
                      <a:lnTo>
                        <a:pt x="281" y="20"/>
                      </a:lnTo>
                      <a:lnTo>
                        <a:pt x="336" y="1"/>
                      </a:lnTo>
                      <a:lnTo>
                        <a:pt x="35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6" name="Freeform 87">
                  <a:extLst>
                    <a:ext uri="{FF2B5EF4-FFF2-40B4-BE49-F238E27FC236}">
                      <a16:creationId xmlns:a16="http://schemas.microsoft.com/office/drawing/2014/main" id="{320CB0B5-95B5-4B29-BE15-CF08C1A2F5B9}"/>
                    </a:ext>
                  </a:extLst>
                </p:cNvPr>
                <p:cNvSpPr>
                  <a:spLocks/>
                </p:cNvSpPr>
                <p:nvPr/>
              </p:nvSpPr>
              <p:spPr bwMode="auto">
                <a:xfrm>
                  <a:off x="3471863" y="3138488"/>
                  <a:ext cx="692150" cy="501650"/>
                </a:xfrm>
                <a:custGeom>
                  <a:avLst/>
                  <a:gdLst>
                    <a:gd name="T0" fmla="*/ 253 w 436"/>
                    <a:gd name="T1" fmla="*/ 0 h 316"/>
                    <a:gd name="T2" fmla="*/ 270 w 436"/>
                    <a:gd name="T3" fmla="*/ 12 h 316"/>
                    <a:gd name="T4" fmla="*/ 287 w 436"/>
                    <a:gd name="T5" fmla="*/ 19 h 316"/>
                    <a:gd name="T6" fmla="*/ 293 w 436"/>
                    <a:gd name="T7" fmla="*/ 23 h 316"/>
                    <a:gd name="T8" fmla="*/ 313 w 436"/>
                    <a:gd name="T9" fmla="*/ 12 h 316"/>
                    <a:gd name="T10" fmla="*/ 336 w 436"/>
                    <a:gd name="T11" fmla="*/ 15 h 316"/>
                    <a:gd name="T12" fmla="*/ 416 w 436"/>
                    <a:gd name="T13" fmla="*/ 103 h 316"/>
                    <a:gd name="T14" fmla="*/ 412 w 436"/>
                    <a:gd name="T15" fmla="*/ 107 h 316"/>
                    <a:gd name="T16" fmla="*/ 395 w 436"/>
                    <a:gd name="T17" fmla="*/ 122 h 316"/>
                    <a:gd name="T18" fmla="*/ 409 w 436"/>
                    <a:gd name="T19" fmla="*/ 136 h 316"/>
                    <a:gd name="T20" fmla="*/ 436 w 436"/>
                    <a:gd name="T21" fmla="*/ 191 h 316"/>
                    <a:gd name="T22" fmla="*/ 424 w 436"/>
                    <a:gd name="T23" fmla="*/ 203 h 316"/>
                    <a:gd name="T24" fmla="*/ 429 w 436"/>
                    <a:gd name="T25" fmla="*/ 246 h 316"/>
                    <a:gd name="T26" fmla="*/ 411 w 436"/>
                    <a:gd name="T27" fmla="*/ 301 h 316"/>
                    <a:gd name="T28" fmla="*/ 396 w 436"/>
                    <a:gd name="T29" fmla="*/ 304 h 316"/>
                    <a:gd name="T30" fmla="*/ 342 w 436"/>
                    <a:gd name="T31" fmla="*/ 301 h 316"/>
                    <a:gd name="T32" fmla="*/ 344 w 436"/>
                    <a:gd name="T33" fmla="*/ 286 h 316"/>
                    <a:gd name="T34" fmla="*/ 311 w 436"/>
                    <a:gd name="T35" fmla="*/ 281 h 316"/>
                    <a:gd name="T36" fmla="*/ 285 w 436"/>
                    <a:gd name="T37" fmla="*/ 301 h 316"/>
                    <a:gd name="T38" fmla="*/ 258 w 436"/>
                    <a:gd name="T39" fmla="*/ 306 h 316"/>
                    <a:gd name="T40" fmla="*/ 258 w 436"/>
                    <a:gd name="T41" fmla="*/ 316 h 316"/>
                    <a:gd name="T42" fmla="*/ 245 w 436"/>
                    <a:gd name="T43" fmla="*/ 310 h 316"/>
                    <a:gd name="T44" fmla="*/ 233 w 436"/>
                    <a:gd name="T45" fmla="*/ 299 h 316"/>
                    <a:gd name="T46" fmla="*/ 224 w 436"/>
                    <a:gd name="T47" fmla="*/ 307 h 316"/>
                    <a:gd name="T48" fmla="*/ 167 w 436"/>
                    <a:gd name="T49" fmla="*/ 275 h 316"/>
                    <a:gd name="T50" fmla="*/ 144 w 436"/>
                    <a:gd name="T51" fmla="*/ 265 h 316"/>
                    <a:gd name="T52" fmla="*/ 98 w 436"/>
                    <a:gd name="T53" fmla="*/ 234 h 316"/>
                    <a:gd name="T54" fmla="*/ 83 w 436"/>
                    <a:gd name="T55" fmla="*/ 188 h 316"/>
                    <a:gd name="T56" fmla="*/ 0 w 436"/>
                    <a:gd name="T57" fmla="*/ 96 h 316"/>
                    <a:gd name="T58" fmla="*/ 6 w 436"/>
                    <a:gd name="T59" fmla="*/ 79 h 316"/>
                    <a:gd name="T60" fmla="*/ 26 w 436"/>
                    <a:gd name="T61" fmla="*/ 53 h 316"/>
                    <a:gd name="T62" fmla="*/ 35 w 436"/>
                    <a:gd name="T63" fmla="*/ 19 h 316"/>
                    <a:gd name="T64" fmla="*/ 56 w 436"/>
                    <a:gd name="T65" fmla="*/ 20 h 316"/>
                    <a:gd name="T66" fmla="*/ 113 w 436"/>
                    <a:gd name="T67" fmla="*/ 62 h 316"/>
                    <a:gd name="T68" fmla="*/ 158 w 436"/>
                    <a:gd name="T69" fmla="*/ 71 h 316"/>
                    <a:gd name="T70" fmla="*/ 172 w 436"/>
                    <a:gd name="T71" fmla="*/ 64 h 316"/>
                    <a:gd name="T72" fmla="*/ 171 w 436"/>
                    <a:gd name="T73" fmla="*/ 24 h 316"/>
                    <a:gd name="T74" fmla="*/ 183 w 436"/>
                    <a:gd name="T75" fmla="*/ 13 h 316"/>
                    <a:gd name="T76" fmla="*/ 187 w 436"/>
                    <a:gd name="T77" fmla="*/ 15 h 316"/>
                    <a:gd name="T78" fmla="*/ 189 w 436"/>
                    <a:gd name="T79" fmla="*/ 34 h 316"/>
                    <a:gd name="T80" fmla="*/ 201 w 436"/>
                    <a:gd name="T81" fmla="*/ 48 h 316"/>
                    <a:gd name="T82" fmla="*/ 212 w 436"/>
                    <a:gd name="T83" fmla="*/ 47 h 316"/>
                    <a:gd name="T84" fmla="*/ 242 w 436"/>
                    <a:gd name="T85" fmla="*/ 3 h 316"/>
                    <a:gd name="T86" fmla="*/ 253 w 436"/>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16">
                      <a:moveTo>
                        <a:pt x="253" y="0"/>
                      </a:moveTo>
                      <a:lnTo>
                        <a:pt x="270" y="12"/>
                      </a:lnTo>
                      <a:lnTo>
                        <a:pt x="287" y="19"/>
                      </a:lnTo>
                      <a:lnTo>
                        <a:pt x="293" y="23"/>
                      </a:lnTo>
                      <a:lnTo>
                        <a:pt x="313" y="12"/>
                      </a:lnTo>
                      <a:lnTo>
                        <a:pt x="336" y="15"/>
                      </a:lnTo>
                      <a:lnTo>
                        <a:pt x="416" y="103"/>
                      </a:lnTo>
                      <a:lnTo>
                        <a:pt x="412" y="107"/>
                      </a:lnTo>
                      <a:lnTo>
                        <a:pt x="395" y="122"/>
                      </a:lnTo>
                      <a:lnTo>
                        <a:pt x="409" y="136"/>
                      </a:lnTo>
                      <a:lnTo>
                        <a:pt x="436" y="191"/>
                      </a:lnTo>
                      <a:lnTo>
                        <a:pt x="424" y="203"/>
                      </a:lnTo>
                      <a:lnTo>
                        <a:pt x="429" y="246"/>
                      </a:lnTo>
                      <a:lnTo>
                        <a:pt x="411" y="301"/>
                      </a:lnTo>
                      <a:lnTo>
                        <a:pt x="396" y="304"/>
                      </a:lnTo>
                      <a:lnTo>
                        <a:pt x="342" y="301"/>
                      </a:lnTo>
                      <a:lnTo>
                        <a:pt x="344" y="286"/>
                      </a:lnTo>
                      <a:lnTo>
                        <a:pt x="311" y="281"/>
                      </a:lnTo>
                      <a:lnTo>
                        <a:pt x="285" y="301"/>
                      </a:lnTo>
                      <a:lnTo>
                        <a:pt x="258" y="306"/>
                      </a:lnTo>
                      <a:lnTo>
                        <a:pt x="258" y="316"/>
                      </a:lnTo>
                      <a:lnTo>
                        <a:pt x="245" y="310"/>
                      </a:lnTo>
                      <a:lnTo>
                        <a:pt x="233" y="299"/>
                      </a:lnTo>
                      <a:lnTo>
                        <a:pt x="224" y="307"/>
                      </a:lnTo>
                      <a:lnTo>
                        <a:pt x="167" y="275"/>
                      </a:lnTo>
                      <a:lnTo>
                        <a:pt x="144" y="265"/>
                      </a:lnTo>
                      <a:lnTo>
                        <a:pt x="98" y="234"/>
                      </a:lnTo>
                      <a:lnTo>
                        <a:pt x="83" y="188"/>
                      </a:lnTo>
                      <a:lnTo>
                        <a:pt x="0" y="96"/>
                      </a:lnTo>
                      <a:lnTo>
                        <a:pt x="6" y="79"/>
                      </a:lnTo>
                      <a:lnTo>
                        <a:pt x="26" y="53"/>
                      </a:lnTo>
                      <a:lnTo>
                        <a:pt x="35" y="19"/>
                      </a:lnTo>
                      <a:lnTo>
                        <a:pt x="56" y="20"/>
                      </a:lnTo>
                      <a:lnTo>
                        <a:pt x="113" y="62"/>
                      </a:lnTo>
                      <a:lnTo>
                        <a:pt x="158" y="71"/>
                      </a:lnTo>
                      <a:lnTo>
                        <a:pt x="172" y="64"/>
                      </a:lnTo>
                      <a:lnTo>
                        <a:pt x="171" y="24"/>
                      </a:lnTo>
                      <a:lnTo>
                        <a:pt x="183" y="13"/>
                      </a:lnTo>
                      <a:lnTo>
                        <a:pt x="187" y="15"/>
                      </a:lnTo>
                      <a:lnTo>
                        <a:pt x="189" y="34"/>
                      </a:lnTo>
                      <a:lnTo>
                        <a:pt x="201" y="48"/>
                      </a:lnTo>
                      <a:lnTo>
                        <a:pt x="212" y="47"/>
                      </a:lnTo>
                      <a:lnTo>
                        <a:pt x="242" y="3"/>
                      </a:lnTo>
                      <a:lnTo>
                        <a:pt x="25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7" name="Freeform 90">
                  <a:extLst>
                    <a:ext uri="{FF2B5EF4-FFF2-40B4-BE49-F238E27FC236}">
                      <a16:creationId xmlns:a16="http://schemas.microsoft.com/office/drawing/2014/main" id="{27550E02-B359-40D7-A0DB-382BF1CE0177}"/>
                    </a:ext>
                  </a:extLst>
                </p:cNvPr>
                <p:cNvSpPr>
                  <a:spLocks/>
                </p:cNvSpPr>
                <p:nvPr/>
              </p:nvSpPr>
              <p:spPr bwMode="auto">
                <a:xfrm>
                  <a:off x="4217988" y="2195513"/>
                  <a:ext cx="571500" cy="600075"/>
                </a:xfrm>
                <a:custGeom>
                  <a:avLst/>
                  <a:gdLst>
                    <a:gd name="T0" fmla="*/ 217 w 360"/>
                    <a:gd name="T1" fmla="*/ 0 h 378"/>
                    <a:gd name="T2" fmla="*/ 222 w 360"/>
                    <a:gd name="T3" fmla="*/ 5 h 378"/>
                    <a:gd name="T4" fmla="*/ 231 w 360"/>
                    <a:gd name="T5" fmla="*/ 76 h 378"/>
                    <a:gd name="T6" fmla="*/ 275 w 360"/>
                    <a:gd name="T7" fmla="*/ 101 h 378"/>
                    <a:gd name="T8" fmla="*/ 299 w 360"/>
                    <a:gd name="T9" fmla="*/ 89 h 378"/>
                    <a:gd name="T10" fmla="*/ 304 w 360"/>
                    <a:gd name="T11" fmla="*/ 94 h 378"/>
                    <a:gd name="T12" fmla="*/ 304 w 360"/>
                    <a:gd name="T13" fmla="*/ 101 h 378"/>
                    <a:gd name="T14" fmla="*/ 319 w 360"/>
                    <a:gd name="T15" fmla="*/ 119 h 378"/>
                    <a:gd name="T16" fmla="*/ 337 w 360"/>
                    <a:gd name="T17" fmla="*/ 121 h 378"/>
                    <a:gd name="T18" fmla="*/ 354 w 360"/>
                    <a:gd name="T19" fmla="*/ 149 h 378"/>
                    <a:gd name="T20" fmla="*/ 344 w 360"/>
                    <a:gd name="T21" fmla="*/ 171 h 378"/>
                    <a:gd name="T22" fmla="*/ 344 w 360"/>
                    <a:gd name="T23" fmla="*/ 201 h 378"/>
                    <a:gd name="T24" fmla="*/ 360 w 360"/>
                    <a:gd name="T25" fmla="*/ 222 h 378"/>
                    <a:gd name="T26" fmla="*/ 357 w 360"/>
                    <a:gd name="T27" fmla="*/ 233 h 378"/>
                    <a:gd name="T28" fmla="*/ 337 w 360"/>
                    <a:gd name="T29" fmla="*/ 247 h 378"/>
                    <a:gd name="T30" fmla="*/ 335 w 360"/>
                    <a:gd name="T31" fmla="*/ 265 h 378"/>
                    <a:gd name="T32" fmla="*/ 314 w 360"/>
                    <a:gd name="T33" fmla="*/ 300 h 378"/>
                    <a:gd name="T34" fmla="*/ 296 w 360"/>
                    <a:gd name="T35" fmla="*/ 307 h 378"/>
                    <a:gd name="T36" fmla="*/ 296 w 360"/>
                    <a:gd name="T37" fmla="*/ 320 h 378"/>
                    <a:gd name="T38" fmla="*/ 226 w 360"/>
                    <a:gd name="T39" fmla="*/ 378 h 378"/>
                    <a:gd name="T40" fmla="*/ 193 w 360"/>
                    <a:gd name="T41" fmla="*/ 366 h 378"/>
                    <a:gd name="T42" fmla="*/ 181 w 360"/>
                    <a:gd name="T43" fmla="*/ 370 h 378"/>
                    <a:gd name="T44" fmla="*/ 122 w 360"/>
                    <a:gd name="T45" fmla="*/ 366 h 378"/>
                    <a:gd name="T46" fmla="*/ 94 w 360"/>
                    <a:gd name="T47" fmla="*/ 358 h 378"/>
                    <a:gd name="T48" fmla="*/ 64 w 360"/>
                    <a:gd name="T49" fmla="*/ 358 h 378"/>
                    <a:gd name="T50" fmla="*/ 63 w 360"/>
                    <a:gd name="T51" fmla="*/ 349 h 378"/>
                    <a:gd name="T52" fmla="*/ 75 w 360"/>
                    <a:gd name="T53" fmla="*/ 322 h 378"/>
                    <a:gd name="T54" fmla="*/ 26 w 360"/>
                    <a:gd name="T55" fmla="*/ 322 h 378"/>
                    <a:gd name="T56" fmla="*/ 0 w 360"/>
                    <a:gd name="T57" fmla="*/ 294 h 378"/>
                    <a:gd name="T58" fmla="*/ 11 w 360"/>
                    <a:gd name="T59" fmla="*/ 281 h 378"/>
                    <a:gd name="T60" fmla="*/ 15 w 360"/>
                    <a:gd name="T61" fmla="*/ 245 h 378"/>
                    <a:gd name="T62" fmla="*/ 42 w 360"/>
                    <a:gd name="T63" fmla="*/ 216 h 378"/>
                    <a:gd name="T64" fmla="*/ 35 w 360"/>
                    <a:gd name="T65" fmla="*/ 196 h 378"/>
                    <a:gd name="T66" fmla="*/ 53 w 360"/>
                    <a:gd name="T67" fmla="*/ 170 h 378"/>
                    <a:gd name="T68" fmla="*/ 54 w 360"/>
                    <a:gd name="T69" fmla="*/ 144 h 378"/>
                    <a:gd name="T70" fmla="*/ 78 w 360"/>
                    <a:gd name="T71" fmla="*/ 119 h 378"/>
                    <a:gd name="T72" fmla="*/ 75 w 360"/>
                    <a:gd name="T73" fmla="*/ 71 h 378"/>
                    <a:gd name="T74" fmla="*/ 102 w 360"/>
                    <a:gd name="T75" fmla="*/ 53 h 378"/>
                    <a:gd name="T76" fmla="*/ 136 w 360"/>
                    <a:gd name="T77" fmla="*/ 48 h 378"/>
                    <a:gd name="T78" fmla="*/ 166 w 360"/>
                    <a:gd name="T79" fmla="*/ 20 h 378"/>
                    <a:gd name="T80" fmla="*/ 194 w 360"/>
                    <a:gd name="T81" fmla="*/ 13 h 378"/>
                    <a:gd name="T82" fmla="*/ 217 w 360"/>
                    <a:gd name="T8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378">
                      <a:moveTo>
                        <a:pt x="217" y="0"/>
                      </a:moveTo>
                      <a:lnTo>
                        <a:pt x="222" y="5"/>
                      </a:lnTo>
                      <a:lnTo>
                        <a:pt x="231" y="76"/>
                      </a:lnTo>
                      <a:lnTo>
                        <a:pt x="275" y="101"/>
                      </a:lnTo>
                      <a:lnTo>
                        <a:pt x="299" y="89"/>
                      </a:lnTo>
                      <a:lnTo>
                        <a:pt x="304" y="94"/>
                      </a:lnTo>
                      <a:lnTo>
                        <a:pt x="304" y="101"/>
                      </a:lnTo>
                      <a:lnTo>
                        <a:pt x="319" y="119"/>
                      </a:lnTo>
                      <a:lnTo>
                        <a:pt x="337" y="121"/>
                      </a:lnTo>
                      <a:lnTo>
                        <a:pt x="354" y="149"/>
                      </a:lnTo>
                      <a:lnTo>
                        <a:pt x="344" y="171"/>
                      </a:lnTo>
                      <a:lnTo>
                        <a:pt x="344" y="201"/>
                      </a:lnTo>
                      <a:lnTo>
                        <a:pt x="360" y="222"/>
                      </a:lnTo>
                      <a:lnTo>
                        <a:pt x="357" y="233"/>
                      </a:lnTo>
                      <a:lnTo>
                        <a:pt x="337" y="247"/>
                      </a:lnTo>
                      <a:lnTo>
                        <a:pt x="335" y="265"/>
                      </a:lnTo>
                      <a:lnTo>
                        <a:pt x="314" y="300"/>
                      </a:lnTo>
                      <a:lnTo>
                        <a:pt x="296" y="307"/>
                      </a:lnTo>
                      <a:lnTo>
                        <a:pt x="296" y="320"/>
                      </a:lnTo>
                      <a:lnTo>
                        <a:pt x="226" y="378"/>
                      </a:lnTo>
                      <a:lnTo>
                        <a:pt x="193" y="366"/>
                      </a:lnTo>
                      <a:lnTo>
                        <a:pt x="181" y="370"/>
                      </a:lnTo>
                      <a:lnTo>
                        <a:pt x="122" y="366"/>
                      </a:lnTo>
                      <a:lnTo>
                        <a:pt x="94" y="358"/>
                      </a:lnTo>
                      <a:lnTo>
                        <a:pt x="64" y="358"/>
                      </a:lnTo>
                      <a:lnTo>
                        <a:pt x="63" y="349"/>
                      </a:lnTo>
                      <a:lnTo>
                        <a:pt x="75" y="322"/>
                      </a:lnTo>
                      <a:lnTo>
                        <a:pt x="26" y="322"/>
                      </a:lnTo>
                      <a:lnTo>
                        <a:pt x="0" y="294"/>
                      </a:lnTo>
                      <a:lnTo>
                        <a:pt x="11" y="281"/>
                      </a:lnTo>
                      <a:lnTo>
                        <a:pt x="15" y="245"/>
                      </a:lnTo>
                      <a:lnTo>
                        <a:pt x="42" y="216"/>
                      </a:lnTo>
                      <a:lnTo>
                        <a:pt x="35" y="196"/>
                      </a:lnTo>
                      <a:lnTo>
                        <a:pt x="53" y="170"/>
                      </a:lnTo>
                      <a:lnTo>
                        <a:pt x="54" y="144"/>
                      </a:lnTo>
                      <a:lnTo>
                        <a:pt x="78" y="119"/>
                      </a:lnTo>
                      <a:lnTo>
                        <a:pt x="75" y="71"/>
                      </a:lnTo>
                      <a:lnTo>
                        <a:pt x="102" y="53"/>
                      </a:lnTo>
                      <a:lnTo>
                        <a:pt x="136" y="48"/>
                      </a:lnTo>
                      <a:lnTo>
                        <a:pt x="166" y="20"/>
                      </a:lnTo>
                      <a:lnTo>
                        <a:pt x="194" y="13"/>
                      </a:lnTo>
                      <a:lnTo>
                        <a:pt x="21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8" name="Freeform 91">
                  <a:extLst>
                    <a:ext uri="{FF2B5EF4-FFF2-40B4-BE49-F238E27FC236}">
                      <a16:creationId xmlns:a16="http://schemas.microsoft.com/office/drawing/2014/main" id="{FCEF2FAC-9A03-4269-B639-AA14D171341F}"/>
                    </a:ext>
                  </a:extLst>
                </p:cNvPr>
                <p:cNvSpPr>
                  <a:spLocks/>
                </p:cNvSpPr>
                <p:nvPr/>
              </p:nvSpPr>
              <p:spPr bwMode="auto">
                <a:xfrm>
                  <a:off x="3873501" y="2162176"/>
                  <a:ext cx="506413" cy="541338"/>
                </a:xfrm>
                <a:custGeom>
                  <a:avLst/>
                  <a:gdLst>
                    <a:gd name="T0" fmla="*/ 265 w 319"/>
                    <a:gd name="T1" fmla="*/ 0 h 341"/>
                    <a:gd name="T2" fmla="*/ 285 w 319"/>
                    <a:gd name="T3" fmla="*/ 10 h 341"/>
                    <a:gd name="T4" fmla="*/ 292 w 319"/>
                    <a:gd name="T5" fmla="*/ 49 h 341"/>
                    <a:gd name="T6" fmla="*/ 317 w 319"/>
                    <a:gd name="T7" fmla="*/ 48 h 341"/>
                    <a:gd name="T8" fmla="*/ 319 w 319"/>
                    <a:gd name="T9" fmla="*/ 74 h 341"/>
                    <a:gd name="T10" fmla="*/ 292 w 319"/>
                    <a:gd name="T11" fmla="*/ 92 h 341"/>
                    <a:gd name="T12" fmla="*/ 295 w 319"/>
                    <a:gd name="T13" fmla="*/ 140 h 341"/>
                    <a:gd name="T14" fmla="*/ 271 w 319"/>
                    <a:gd name="T15" fmla="*/ 165 h 341"/>
                    <a:gd name="T16" fmla="*/ 270 w 319"/>
                    <a:gd name="T17" fmla="*/ 191 h 341"/>
                    <a:gd name="T18" fmla="*/ 252 w 319"/>
                    <a:gd name="T19" fmla="*/ 217 h 341"/>
                    <a:gd name="T20" fmla="*/ 259 w 319"/>
                    <a:gd name="T21" fmla="*/ 237 h 341"/>
                    <a:gd name="T22" fmla="*/ 232 w 319"/>
                    <a:gd name="T23" fmla="*/ 266 h 341"/>
                    <a:gd name="T24" fmla="*/ 228 w 319"/>
                    <a:gd name="T25" fmla="*/ 302 h 341"/>
                    <a:gd name="T26" fmla="*/ 217 w 319"/>
                    <a:gd name="T27" fmla="*/ 315 h 341"/>
                    <a:gd name="T28" fmla="*/ 208 w 319"/>
                    <a:gd name="T29" fmla="*/ 326 h 341"/>
                    <a:gd name="T30" fmla="*/ 151 w 319"/>
                    <a:gd name="T31" fmla="*/ 341 h 341"/>
                    <a:gd name="T32" fmla="*/ 102 w 319"/>
                    <a:gd name="T33" fmla="*/ 330 h 341"/>
                    <a:gd name="T34" fmla="*/ 3 w 319"/>
                    <a:gd name="T35" fmla="*/ 328 h 341"/>
                    <a:gd name="T36" fmla="*/ 0 w 319"/>
                    <a:gd name="T37" fmla="*/ 323 h 341"/>
                    <a:gd name="T38" fmla="*/ 23 w 319"/>
                    <a:gd name="T39" fmla="*/ 257 h 341"/>
                    <a:gd name="T40" fmla="*/ 60 w 319"/>
                    <a:gd name="T41" fmla="*/ 241 h 341"/>
                    <a:gd name="T42" fmla="*/ 67 w 319"/>
                    <a:gd name="T43" fmla="*/ 242 h 341"/>
                    <a:gd name="T44" fmla="*/ 72 w 319"/>
                    <a:gd name="T45" fmla="*/ 228 h 341"/>
                    <a:gd name="T46" fmla="*/ 62 w 319"/>
                    <a:gd name="T47" fmla="*/ 176 h 341"/>
                    <a:gd name="T48" fmla="*/ 45 w 319"/>
                    <a:gd name="T49" fmla="*/ 129 h 341"/>
                    <a:gd name="T50" fmla="*/ 58 w 319"/>
                    <a:gd name="T51" fmla="*/ 93 h 341"/>
                    <a:gd name="T52" fmla="*/ 55 w 319"/>
                    <a:gd name="T53" fmla="*/ 45 h 341"/>
                    <a:gd name="T54" fmla="*/ 58 w 319"/>
                    <a:gd name="T55" fmla="*/ 36 h 341"/>
                    <a:gd name="T56" fmla="*/ 108 w 319"/>
                    <a:gd name="T57" fmla="*/ 33 h 341"/>
                    <a:gd name="T58" fmla="*/ 113 w 319"/>
                    <a:gd name="T59" fmla="*/ 40 h 341"/>
                    <a:gd name="T60" fmla="*/ 131 w 319"/>
                    <a:gd name="T61" fmla="*/ 45 h 341"/>
                    <a:gd name="T62" fmla="*/ 197 w 319"/>
                    <a:gd name="T63" fmla="*/ 29 h 341"/>
                    <a:gd name="T64" fmla="*/ 250 w 319"/>
                    <a:gd name="T65" fmla="*/ 25 h 341"/>
                    <a:gd name="T66" fmla="*/ 265 w 319"/>
                    <a:gd name="T6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41">
                      <a:moveTo>
                        <a:pt x="265" y="0"/>
                      </a:moveTo>
                      <a:lnTo>
                        <a:pt x="285" y="10"/>
                      </a:lnTo>
                      <a:lnTo>
                        <a:pt x="292" y="49"/>
                      </a:lnTo>
                      <a:lnTo>
                        <a:pt x="317" y="48"/>
                      </a:lnTo>
                      <a:lnTo>
                        <a:pt x="319" y="74"/>
                      </a:lnTo>
                      <a:lnTo>
                        <a:pt x="292" y="92"/>
                      </a:lnTo>
                      <a:lnTo>
                        <a:pt x="295" y="140"/>
                      </a:lnTo>
                      <a:lnTo>
                        <a:pt x="271" y="165"/>
                      </a:lnTo>
                      <a:lnTo>
                        <a:pt x="270" y="191"/>
                      </a:lnTo>
                      <a:lnTo>
                        <a:pt x="252" y="217"/>
                      </a:lnTo>
                      <a:lnTo>
                        <a:pt x="259" y="237"/>
                      </a:lnTo>
                      <a:lnTo>
                        <a:pt x="232" y="266"/>
                      </a:lnTo>
                      <a:lnTo>
                        <a:pt x="228" y="302"/>
                      </a:lnTo>
                      <a:lnTo>
                        <a:pt x="217" y="315"/>
                      </a:lnTo>
                      <a:lnTo>
                        <a:pt x="208" y="326"/>
                      </a:lnTo>
                      <a:lnTo>
                        <a:pt x="151" y="341"/>
                      </a:lnTo>
                      <a:lnTo>
                        <a:pt x="102" y="330"/>
                      </a:lnTo>
                      <a:lnTo>
                        <a:pt x="3" y="328"/>
                      </a:lnTo>
                      <a:lnTo>
                        <a:pt x="0" y="323"/>
                      </a:lnTo>
                      <a:lnTo>
                        <a:pt x="23" y="257"/>
                      </a:lnTo>
                      <a:lnTo>
                        <a:pt x="60" y="241"/>
                      </a:lnTo>
                      <a:lnTo>
                        <a:pt x="67" y="242"/>
                      </a:lnTo>
                      <a:lnTo>
                        <a:pt x="72" y="228"/>
                      </a:lnTo>
                      <a:lnTo>
                        <a:pt x="62" y="176"/>
                      </a:lnTo>
                      <a:lnTo>
                        <a:pt x="45" y="129"/>
                      </a:lnTo>
                      <a:lnTo>
                        <a:pt x="58" y="93"/>
                      </a:lnTo>
                      <a:lnTo>
                        <a:pt x="55" y="45"/>
                      </a:lnTo>
                      <a:lnTo>
                        <a:pt x="58" y="36"/>
                      </a:lnTo>
                      <a:lnTo>
                        <a:pt x="108" y="33"/>
                      </a:lnTo>
                      <a:lnTo>
                        <a:pt x="113" y="40"/>
                      </a:lnTo>
                      <a:lnTo>
                        <a:pt x="131" y="45"/>
                      </a:lnTo>
                      <a:lnTo>
                        <a:pt x="197" y="29"/>
                      </a:lnTo>
                      <a:lnTo>
                        <a:pt x="250" y="25"/>
                      </a:lnTo>
                      <a:lnTo>
                        <a:pt x="26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9" name="Freeform 92">
                  <a:extLst>
                    <a:ext uri="{FF2B5EF4-FFF2-40B4-BE49-F238E27FC236}">
                      <a16:creationId xmlns:a16="http://schemas.microsoft.com/office/drawing/2014/main" id="{B2AD5DBE-3901-4604-B117-CDE0279CECA0}"/>
                    </a:ext>
                  </a:extLst>
                </p:cNvPr>
                <p:cNvSpPr>
                  <a:spLocks/>
                </p:cNvSpPr>
                <p:nvPr/>
              </p:nvSpPr>
              <p:spPr bwMode="auto">
                <a:xfrm>
                  <a:off x="3856038" y="2662238"/>
                  <a:ext cx="649288" cy="515938"/>
                </a:xfrm>
                <a:custGeom>
                  <a:avLst/>
                  <a:gdLst>
                    <a:gd name="T0" fmla="*/ 228 w 409"/>
                    <a:gd name="T1" fmla="*/ 0 h 325"/>
                    <a:gd name="T2" fmla="*/ 254 w 409"/>
                    <a:gd name="T3" fmla="*/ 28 h 325"/>
                    <a:gd name="T4" fmla="*/ 303 w 409"/>
                    <a:gd name="T5" fmla="*/ 28 h 325"/>
                    <a:gd name="T6" fmla="*/ 291 w 409"/>
                    <a:gd name="T7" fmla="*/ 55 h 325"/>
                    <a:gd name="T8" fmla="*/ 292 w 409"/>
                    <a:gd name="T9" fmla="*/ 64 h 325"/>
                    <a:gd name="T10" fmla="*/ 322 w 409"/>
                    <a:gd name="T11" fmla="*/ 64 h 325"/>
                    <a:gd name="T12" fmla="*/ 350 w 409"/>
                    <a:gd name="T13" fmla="*/ 72 h 325"/>
                    <a:gd name="T14" fmla="*/ 409 w 409"/>
                    <a:gd name="T15" fmla="*/ 76 h 325"/>
                    <a:gd name="T16" fmla="*/ 409 w 409"/>
                    <a:gd name="T17" fmla="*/ 110 h 325"/>
                    <a:gd name="T18" fmla="*/ 400 w 409"/>
                    <a:gd name="T19" fmla="*/ 161 h 325"/>
                    <a:gd name="T20" fmla="*/ 387 w 409"/>
                    <a:gd name="T21" fmla="*/ 188 h 325"/>
                    <a:gd name="T22" fmla="*/ 367 w 409"/>
                    <a:gd name="T23" fmla="*/ 248 h 325"/>
                    <a:gd name="T24" fmla="*/ 352 w 409"/>
                    <a:gd name="T25" fmla="*/ 249 h 325"/>
                    <a:gd name="T26" fmla="*/ 341 w 409"/>
                    <a:gd name="T27" fmla="*/ 273 h 325"/>
                    <a:gd name="T28" fmla="*/ 323 w 409"/>
                    <a:gd name="T29" fmla="*/ 285 h 325"/>
                    <a:gd name="T30" fmla="*/ 237 w 409"/>
                    <a:gd name="T31" fmla="*/ 284 h 325"/>
                    <a:gd name="T32" fmla="*/ 214 w 409"/>
                    <a:gd name="T33" fmla="*/ 295 h 325"/>
                    <a:gd name="T34" fmla="*/ 199 w 409"/>
                    <a:gd name="T35" fmla="*/ 319 h 325"/>
                    <a:gd name="T36" fmla="*/ 138 w 409"/>
                    <a:gd name="T37" fmla="*/ 325 h 325"/>
                    <a:gd name="T38" fmla="*/ 94 w 409"/>
                    <a:gd name="T39" fmla="*/ 315 h 325"/>
                    <a:gd name="T40" fmla="*/ 71 w 409"/>
                    <a:gd name="T41" fmla="*/ 312 h 325"/>
                    <a:gd name="T42" fmla="*/ 51 w 409"/>
                    <a:gd name="T43" fmla="*/ 323 h 325"/>
                    <a:gd name="T44" fmla="*/ 45 w 409"/>
                    <a:gd name="T45" fmla="*/ 319 h 325"/>
                    <a:gd name="T46" fmla="*/ 46 w 409"/>
                    <a:gd name="T47" fmla="*/ 309 h 325"/>
                    <a:gd name="T48" fmla="*/ 33 w 409"/>
                    <a:gd name="T49" fmla="*/ 294 h 325"/>
                    <a:gd name="T50" fmla="*/ 15 w 409"/>
                    <a:gd name="T51" fmla="*/ 277 h 325"/>
                    <a:gd name="T52" fmla="*/ 24 w 409"/>
                    <a:gd name="T53" fmla="*/ 229 h 325"/>
                    <a:gd name="T54" fmla="*/ 19 w 409"/>
                    <a:gd name="T55" fmla="*/ 224 h 325"/>
                    <a:gd name="T56" fmla="*/ 3 w 409"/>
                    <a:gd name="T57" fmla="*/ 214 h 325"/>
                    <a:gd name="T58" fmla="*/ 0 w 409"/>
                    <a:gd name="T59" fmla="*/ 203 h 325"/>
                    <a:gd name="T60" fmla="*/ 5 w 409"/>
                    <a:gd name="T61" fmla="*/ 194 h 325"/>
                    <a:gd name="T62" fmla="*/ 66 w 409"/>
                    <a:gd name="T63" fmla="*/ 184 h 325"/>
                    <a:gd name="T64" fmla="*/ 102 w 409"/>
                    <a:gd name="T65" fmla="*/ 173 h 325"/>
                    <a:gd name="T66" fmla="*/ 102 w 409"/>
                    <a:gd name="T67" fmla="*/ 159 h 325"/>
                    <a:gd name="T68" fmla="*/ 86 w 409"/>
                    <a:gd name="T69" fmla="*/ 126 h 325"/>
                    <a:gd name="T70" fmla="*/ 44 w 409"/>
                    <a:gd name="T71" fmla="*/ 119 h 325"/>
                    <a:gd name="T72" fmla="*/ 40 w 409"/>
                    <a:gd name="T73" fmla="*/ 102 h 325"/>
                    <a:gd name="T74" fmla="*/ 54 w 409"/>
                    <a:gd name="T75" fmla="*/ 96 h 325"/>
                    <a:gd name="T76" fmla="*/ 69 w 409"/>
                    <a:gd name="T77" fmla="*/ 95 h 325"/>
                    <a:gd name="T78" fmla="*/ 69 w 409"/>
                    <a:gd name="T79" fmla="*/ 89 h 325"/>
                    <a:gd name="T80" fmla="*/ 48 w 409"/>
                    <a:gd name="T81" fmla="*/ 72 h 325"/>
                    <a:gd name="T82" fmla="*/ 33 w 409"/>
                    <a:gd name="T83" fmla="*/ 57 h 325"/>
                    <a:gd name="T84" fmla="*/ 14 w 409"/>
                    <a:gd name="T85" fmla="*/ 13 h 325"/>
                    <a:gd name="T86" fmla="*/ 113 w 409"/>
                    <a:gd name="T87" fmla="*/ 15 h 325"/>
                    <a:gd name="T88" fmla="*/ 162 w 409"/>
                    <a:gd name="T89" fmla="*/ 26 h 325"/>
                    <a:gd name="T90" fmla="*/ 219 w 409"/>
                    <a:gd name="T91" fmla="*/ 11 h 325"/>
                    <a:gd name="T92" fmla="*/ 228 w 409"/>
                    <a:gd name="T9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325">
                      <a:moveTo>
                        <a:pt x="228" y="0"/>
                      </a:moveTo>
                      <a:lnTo>
                        <a:pt x="254" y="28"/>
                      </a:lnTo>
                      <a:lnTo>
                        <a:pt x="303" y="28"/>
                      </a:lnTo>
                      <a:lnTo>
                        <a:pt x="291" y="55"/>
                      </a:lnTo>
                      <a:lnTo>
                        <a:pt x="292" y="64"/>
                      </a:lnTo>
                      <a:lnTo>
                        <a:pt x="322" y="64"/>
                      </a:lnTo>
                      <a:lnTo>
                        <a:pt x="350" y="72"/>
                      </a:lnTo>
                      <a:lnTo>
                        <a:pt x="409" y="76"/>
                      </a:lnTo>
                      <a:lnTo>
                        <a:pt x="409" y="110"/>
                      </a:lnTo>
                      <a:lnTo>
                        <a:pt x="400" y="161"/>
                      </a:lnTo>
                      <a:lnTo>
                        <a:pt x="387" y="188"/>
                      </a:lnTo>
                      <a:lnTo>
                        <a:pt x="367" y="248"/>
                      </a:lnTo>
                      <a:lnTo>
                        <a:pt x="352" y="249"/>
                      </a:lnTo>
                      <a:lnTo>
                        <a:pt x="341" y="273"/>
                      </a:lnTo>
                      <a:lnTo>
                        <a:pt x="323" y="285"/>
                      </a:lnTo>
                      <a:lnTo>
                        <a:pt x="237" y="284"/>
                      </a:lnTo>
                      <a:lnTo>
                        <a:pt x="214" y="295"/>
                      </a:lnTo>
                      <a:lnTo>
                        <a:pt x="199" y="319"/>
                      </a:lnTo>
                      <a:lnTo>
                        <a:pt x="138" y="325"/>
                      </a:lnTo>
                      <a:lnTo>
                        <a:pt x="94" y="315"/>
                      </a:lnTo>
                      <a:lnTo>
                        <a:pt x="71" y="312"/>
                      </a:lnTo>
                      <a:lnTo>
                        <a:pt x="51" y="323"/>
                      </a:lnTo>
                      <a:lnTo>
                        <a:pt x="45" y="319"/>
                      </a:lnTo>
                      <a:lnTo>
                        <a:pt x="46" y="309"/>
                      </a:lnTo>
                      <a:lnTo>
                        <a:pt x="33" y="294"/>
                      </a:lnTo>
                      <a:lnTo>
                        <a:pt x="15" y="277"/>
                      </a:lnTo>
                      <a:lnTo>
                        <a:pt x="24" y="229"/>
                      </a:lnTo>
                      <a:lnTo>
                        <a:pt x="19" y="224"/>
                      </a:lnTo>
                      <a:lnTo>
                        <a:pt x="3" y="214"/>
                      </a:lnTo>
                      <a:lnTo>
                        <a:pt x="0" y="203"/>
                      </a:lnTo>
                      <a:lnTo>
                        <a:pt x="5" y="194"/>
                      </a:lnTo>
                      <a:lnTo>
                        <a:pt x="66" y="184"/>
                      </a:lnTo>
                      <a:lnTo>
                        <a:pt x="102" y="173"/>
                      </a:lnTo>
                      <a:lnTo>
                        <a:pt x="102" y="159"/>
                      </a:lnTo>
                      <a:lnTo>
                        <a:pt x="86" y="126"/>
                      </a:lnTo>
                      <a:lnTo>
                        <a:pt x="44" y="119"/>
                      </a:lnTo>
                      <a:lnTo>
                        <a:pt x="40" y="102"/>
                      </a:lnTo>
                      <a:lnTo>
                        <a:pt x="54" y="96"/>
                      </a:lnTo>
                      <a:lnTo>
                        <a:pt x="69" y="95"/>
                      </a:lnTo>
                      <a:lnTo>
                        <a:pt x="69" y="89"/>
                      </a:lnTo>
                      <a:lnTo>
                        <a:pt x="48" y="72"/>
                      </a:lnTo>
                      <a:lnTo>
                        <a:pt x="33" y="57"/>
                      </a:lnTo>
                      <a:lnTo>
                        <a:pt x="14" y="13"/>
                      </a:lnTo>
                      <a:lnTo>
                        <a:pt x="113" y="15"/>
                      </a:lnTo>
                      <a:lnTo>
                        <a:pt x="162" y="26"/>
                      </a:lnTo>
                      <a:lnTo>
                        <a:pt x="219" y="11"/>
                      </a:lnTo>
                      <a:lnTo>
                        <a:pt x="22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0" name="Freeform 93">
                  <a:extLst>
                    <a:ext uri="{FF2B5EF4-FFF2-40B4-BE49-F238E27FC236}">
                      <a16:creationId xmlns:a16="http://schemas.microsoft.com/office/drawing/2014/main" id="{5898BCFD-9FDC-4DCA-8852-CA53A166CF42}"/>
                    </a:ext>
                  </a:extLst>
                </p:cNvPr>
                <p:cNvSpPr>
                  <a:spLocks/>
                </p:cNvSpPr>
                <p:nvPr/>
              </p:nvSpPr>
              <p:spPr bwMode="auto">
                <a:xfrm>
                  <a:off x="3298826" y="2638426"/>
                  <a:ext cx="719138" cy="612775"/>
                </a:xfrm>
                <a:custGeom>
                  <a:avLst/>
                  <a:gdLst>
                    <a:gd name="T0" fmla="*/ 362 w 453"/>
                    <a:gd name="T1" fmla="*/ 23 h 386"/>
                    <a:gd name="T2" fmla="*/ 384 w 453"/>
                    <a:gd name="T3" fmla="*/ 72 h 386"/>
                    <a:gd name="T4" fmla="*/ 420 w 453"/>
                    <a:gd name="T5" fmla="*/ 104 h 386"/>
                    <a:gd name="T6" fmla="*/ 405 w 453"/>
                    <a:gd name="T7" fmla="*/ 111 h 386"/>
                    <a:gd name="T8" fmla="*/ 395 w 453"/>
                    <a:gd name="T9" fmla="*/ 134 h 386"/>
                    <a:gd name="T10" fmla="*/ 453 w 453"/>
                    <a:gd name="T11" fmla="*/ 174 h 386"/>
                    <a:gd name="T12" fmla="*/ 417 w 453"/>
                    <a:gd name="T13" fmla="*/ 199 h 386"/>
                    <a:gd name="T14" fmla="*/ 351 w 453"/>
                    <a:gd name="T15" fmla="*/ 218 h 386"/>
                    <a:gd name="T16" fmla="*/ 370 w 453"/>
                    <a:gd name="T17" fmla="*/ 239 h 386"/>
                    <a:gd name="T18" fmla="*/ 366 w 453"/>
                    <a:gd name="T19" fmla="*/ 292 h 386"/>
                    <a:gd name="T20" fmla="*/ 397 w 453"/>
                    <a:gd name="T21" fmla="*/ 324 h 386"/>
                    <a:gd name="T22" fmla="*/ 379 w 453"/>
                    <a:gd name="T23" fmla="*/ 327 h 386"/>
                    <a:gd name="T24" fmla="*/ 351 w 453"/>
                    <a:gd name="T25" fmla="*/ 318 h 386"/>
                    <a:gd name="T26" fmla="*/ 310 w 453"/>
                    <a:gd name="T27" fmla="*/ 363 h 386"/>
                    <a:gd name="T28" fmla="*/ 296 w 453"/>
                    <a:gd name="T29" fmla="*/ 330 h 386"/>
                    <a:gd name="T30" fmla="*/ 280 w 453"/>
                    <a:gd name="T31" fmla="*/ 339 h 386"/>
                    <a:gd name="T32" fmla="*/ 267 w 453"/>
                    <a:gd name="T33" fmla="*/ 386 h 386"/>
                    <a:gd name="T34" fmla="*/ 165 w 453"/>
                    <a:gd name="T35" fmla="*/ 335 h 386"/>
                    <a:gd name="T36" fmla="*/ 118 w 453"/>
                    <a:gd name="T37" fmla="*/ 293 h 386"/>
                    <a:gd name="T38" fmla="*/ 89 w 453"/>
                    <a:gd name="T39" fmla="*/ 285 h 386"/>
                    <a:gd name="T40" fmla="*/ 103 w 453"/>
                    <a:gd name="T41" fmla="*/ 244 h 386"/>
                    <a:gd name="T42" fmla="*/ 168 w 453"/>
                    <a:gd name="T43" fmla="*/ 234 h 386"/>
                    <a:gd name="T44" fmla="*/ 252 w 453"/>
                    <a:gd name="T45" fmla="*/ 264 h 386"/>
                    <a:gd name="T46" fmla="*/ 113 w 453"/>
                    <a:gd name="T47" fmla="*/ 220 h 386"/>
                    <a:gd name="T48" fmla="*/ 55 w 453"/>
                    <a:gd name="T49" fmla="*/ 231 h 386"/>
                    <a:gd name="T50" fmla="*/ 14 w 453"/>
                    <a:gd name="T51" fmla="*/ 229 h 386"/>
                    <a:gd name="T52" fmla="*/ 18 w 453"/>
                    <a:gd name="T53" fmla="*/ 216 h 386"/>
                    <a:gd name="T54" fmla="*/ 0 w 453"/>
                    <a:gd name="T55" fmla="*/ 191 h 386"/>
                    <a:gd name="T56" fmla="*/ 24 w 453"/>
                    <a:gd name="T57" fmla="*/ 176 h 386"/>
                    <a:gd name="T58" fmla="*/ 123 w 453"/>
                    <a:gd name="T59" fmla="*/ 124 h 386"/>
                    <a:gd name="T60" fmla="*/ 153 w 453"/>
                    <a:gd name="T61" fmla="*/ 70 h 386"/>
                    <a:gd name="T62" fmla="*/ 266 w 453"/>
                    <a:gd name="T63" fmla="*/ 2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386">
                      <a:moveTo>
                        <a:pt x="305" y="0"/>
                      </a:moveTo>
                      <a:lnTo>
                        <a:pt x="362" y="23"/>
                      </a:lnTo>
                      <a:lnTo>
                        <a:pt x="365" y="28"/>
                      </a:lnTo>
                      <a:lnTo>
                        <a:pt x="384" y="72"/>
                      </a:lnTo>
                      <a:lnTo>
                        <a:pt x="399" y="87"/>
                      </a:lnTo>
                      <a:lnTo>
                        <a:pt x="420" y="104"/>
                      </a:lnTo>
                      <a:lnTo>
                        <a:pt x="420" y="110"/>
                      </a:lnTo>
                      <a:lnTo>
                        <a:pt x="405" y="111"/>
                      </a:lnTo>
                      <a:lnTo>
                        <a:pt x="391" y="117"/>
                      </a:lnTo>
                      <a:lnTo>
                        <a:pt x="395" y="134"/>
                      </a:lnTo>
                      <a:lnTo>
                        <a:pt x="437" y="141"/>
                      </a:lnTo>
                      <a:lnTo>
                        <a:pt x="453" y="174"/>
                      </a:lnTo>
                      <a:lnTo>
                        <a:pt x="453" y="188"/>
                      </a:lnTo>
                      <a:lnTo>
                        <a:pt x="417" y="199"/>
                      </a:lnTo>
                      <a:lnTo>
                        <a:pt x="356" y="209"/>
                      </a:lnTo>
                      <a:lnTo>
                        <a:pt x="351" y="218"/>
                      </a:lnTo>
                      <a:lnTo>
                        <a:pt x="354" y="229"/>
                      </a:lnTo>
                      <a:lnTo>
                        <a:pt x="370" y="239"/>
                      </a:lnTo>
                      <a:lnTo>
                        <a:pt x="375" y="244"/>
                      </a:lnTo>
                      <a:lnTo>
                        <a:pt x="366" y="292"/>
                      </a:lnTo>
                      <a:lnTo>
                        <a:pt x="384" y="309"/>
                      </a:lnTo>
                      <a:lnTo>
                        <a:pt x="397" y="324"/>
                      </a:lnTo>
                      <a:lnTo>
                        <a:pt x="396" y="334"/>
                      </a:lnTo>
                      <a:lnTo>
                        <a:pt x="379" y="327"/>
                      </a:lnTo>
                      <a:lnTo>
                        <a:pt x="362" y="315"/>
                      </a:lnTo>
                      <a:lnTo>
                        <a:pt x="351" y="318"/>
                      </a:lnTo>
                      <a:lnTo>
                        <a:pt x="321" y="362"/>
                      </a:lnTo>
                      <a:lnTo>
                        <a:pt x="310" y="363"/>
                      </a:lnTo>
                      <a:lnTo>
                        <a:pt x="298" y="349"/>
                      </a:lnTo>
                      <a:lnTo>
                        <a:pt x="296" y="330"/>
                      </a:lnTo>
                      <a:lnTo>
                        <a:pt x="292" y="328"/>
                      </a:lnTo>
                      <a:lnTo>
                        <a:pt x="280" y="339"/>
                      </a:lnTo>
                      <a:lnTo>
                        <a:pt x="281" y="379"/>
                      </a:lnTo>
                      <a:lnTo>
                        <a:pt x="267" y="386"/>
                      </a:lnTo>
                      <a:lnTo>
                        <a:pt x="222" y="377"/>
                      </a:lnTo>
                      <a:lnTo>
                        <a:pt x="165" y="335"/>
                      </a:lnTo>
                      <a:lnTo>
                        <a:pt x="152" y="309"/>
                      </a:lnTo>
                      <a:lnTo>
                        <a:pt x="118" y="293"/>
                      </a:lnTo>
                      <a:lnTo>
                        <a:pt x="91" y="288"/>
                      </a:lnTo>
                      <a:lnTo>
                        <a:pt x="89" y="285"/>
                      </a:lnTo>
                      <a:lnTo>
                        <a:pt x="107" y="278"/>
                      </a:lnTo>
                      <a:lnTo>
                        <a:pt x="103" y="244"/>
                      </a:lnTo>
                      <a:lnTo>
                        <a:pt x="117" y="231"/>
                      </a:lnTo>
                      <a:lnTo>
                        <a:pt x="168" y="234"/>
                      </a:lnTo>
                      <a:lnTo>
                        <a:pt x="238" y="267"/>
                      </a:lnTo>
                      <a:lnTo>
                        <a:pt x="252" y="264"/>
                      </a:lnTo>
                      <a:lnTo>
                        <a:pt x="143" y="214"/>
                      </a:lnTo>
                      <a:lnTo>
                        <a:pt x="113" y="220"/>
                      </a:lnTo>
                      <a:lnTo>
                        <a:pt x="81" y="246"/>
                      </a:lnTo>
                      <a:lnTo>
                        <a:pt x="55" y="231"/>
                      </a:lnTo>
                      <a:lnTo>
                        <a:pt x="33" y="240"/>
                      </a:lnTo>
                      <a:lnTo>
                        <a:pt x="14" y="229"/>
                      </a:lnTo>
                      <a:lnTo>
                        <a:pt x="11" y="226"/>
                      </a:lnTo>
                      <a:lnTo>
                        <a:pt x="18" y="216"/>
                      </a:lnTo>
                      <a:lnTo>
                        <a:pt x="15" y="203"/>
                      </a:lnTo>
                      <a:lnTo>
                        <a:pt x="0" y="191"/>
                      </a:lnTo>
                      <a:lnTo>
                        <a:pt x="11" y="180"/>
                      </a:lnTo>
                      <a:lnTo>
                        <a:pt x="24" y="176"/>
                      </a:lnTo>
                      <a:lnTo>
                        <a:pt x="30" y="163"/>
                      </a:lnTo>
                      <a:lnTo>
                        <a:pt x="123" y="124"/>
                      </a:lnTo>
                      <a:lnTo>
                        <a:pt x="133" y="85"/>
                      </a:lnTo>
                      <a:lnTo>
                        <a:pt x="153" y="70"/>
                      </a:lnTo>
                      <a:lnTo>
                        <a:pt x="197" y="58"/>
                      </a:lnTo>
                      <a:lnTo>
                        <a:pt x="266" y="21"/>
                      </a:lnTo>
                      <a:lnTo>
                        <a:pt x="3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101" name="Groupe 100">
                  <a:extLst>
                    <a:ext uri="{FF2B5EF4-FFF2-40B4-BE49-F238E27FC236}">
                      <a16:creationId xmlns:a16="http://schemas.microsoft.com/office/drawing/2014/main" id="{EA5E169D-AF24-4C54-AFAA-FE64DB690AF2}"/>
                    </a:ext>
                  </a:extLst>
                </p:cNvPr>
                <p:cNvGrpSpPr/>
                <p:nvPr/>
              </p:nvGrpSpPr>
              <p:grpSpPr>
                <a:xfrm>
                  <a:off x="2813051" y="2392363"/>
                  <a:ext cx="696913" cy="609600"/>
                  <a:chOff x="2813051" y="2392363"/>
                  <a:chExt cx="696913" cy="609600"/>
                </a:xfrm>
                <a:grpFill/>
              </p:grpSpPr>
              <p:sp>
                <p:nvSpPr>
                  <p:cNvPr id="105" name="Freeform 104">
                    <a:extLst>
                      <a:ext uri="{FF2B5EF4-FFF2-40B4-BE49-F238E27FC236}">
                        <a16:creationId xmlns:a16="http://schemas.microsoft.com/office/drawing/2014/main" id="{DAE3A026-3DD6-43CD-AC79-272D7DCB804C}"/>
                      </a:ext>
                    </a:extLst>
                  </p:cNvPr>
                  <p:cNvSpPr>
                    <a:spLocks/>
                  </p:cNvSpPr>
                  <p:nvPr/>
                </p:nvSpPr>
                <p:spPr bwMode="auto">
                  <a:xfrm>
                    <a:off x="2813051" y="2392363"/>
                    <a:ext cx="696913" cy="504825"/>
                  </a:xfrm>
                  <a:custGeom>
                    <a:avLst/>
                    <a:gdLst>
                      <a:gd name="T0" fmla="*/ 188 w 439"/>
                      <a:gd name="T1" fmla="*/ 4 h 318"/>
                      <a:gd name="T2" fmla="*/ 219 w 439"/>
                      <a:gd name="T3" fmla="*/ 18 h 318"/>
                      <a:gd name="T4" fmla="*/ 262 w 439"/>
                      <a:gd name="T5" fmla="*/ 32 h 318"/>
                      <a:gd name="T6" fmla="*/ 282 w 439"/>
                      <a:gd name="T7" fmla="*/ 42 h 318"/>
                      <a:gd name="T8" fmla="*/ 306 w 439"/>
                      <a:gd name="T9" fmla="*/ 73 h 318"/>
                      <a:gd name="T10" fmla="*/ 355 w 439"/>
                      <a:gd name="T11" fmla="*/ 28 h 318"/>
                      <a:gd name="T12" fmla="*/ 392 w 439"/>
                      <a:gd name="T13" fmla="*/ 53 h 318"/>
                      <a:gd name="T14" fmla="*/ 384 w 439"/>
                      <a:gd name="T15" fmla="*/ 101 h 318"/>
                      <a:gd name="T16" fmla="*/ 389 w 439"/>
                      <a:gd name="T17" fmla="*/ 118 h 318"/>
                      <a:gd name="T18" fmla="*/ 439 w 439"/>
                      <a:gd name="T19" fmla="*/ 151 h 318"/>
                      <a:gd name="T20" fmla="*/ 425 w 439"/>
                      <a:gd name="T21" fmla="*/ 207 h 318"/>
                      <a:gd name="T22" fmla="*/ 429 w 439"/>
                      <a:gd name="T23" fmla="*/ 279 h 318"/>
                      <a:gd name="T24" fmla="*/ 324 w 439"/>
                      <a:gd name="T25" fmla="*/ 304 h 318"/>
                      <a:gd name="T26" fmla="*/ 354 w 439"/>
                      <a:gd name="T27" fmla="*/ 294 h 318"/>
                      <a:gd name="T28" fmla="*/ 312 w 439"/>
                      <a:gd name="T29" fmla="*/ 284 h 318"/>
                      <a:gd name="T30" fmla="*/ 280 w 439"/>
                      <a:gd name="T31" fmla="*/ 299 h 318"/>
                      <a:gd name="T32" fmla="*/ 243 w 439"/>
                      <a:gd name="T33" fmla="*/ 300 h 318"/>
                      <a:gd name="T34" fmla="*/ 231 w 439"/>
                      <a:gd name="T35" fmla="*/ 269 h 318"/>
                      <a:gd name="T36" fmla="*/ 268 w 439"/>
                      <a:gd name="T37" fmla="*/ 257 h 318"/>
                      <a:gd name="T38" fmla="*/ 253 w 439"/>
                      <a:gd name="T39" fmla="*/ 245 h 318"/>
                      <a:gd name="T40" fmla="*/ 228 w 439"/>
                      <a:gd name="T41" fmla="*/ 236 h 318"/>
                      <a:gd name="T42" fmla="*/ 202 w 439"/>
                      <a:gd name="T43" fmla="*/ 236 h 318"/>
                      <a:gd name="T44" fmla="*/ 202 w 439"/>
                      <a:gd name="T45" fmla="*/ 266 h 318"/>
                      <a:gd name="T46" fmla="*/ 162 w 439"/>
                      <a:gd name="T47" fmla="*/ 259 h 318"/>
                      <a:gd name="T48" fmla="*/ 163 w 439"/>
                      <a:gd name="T49" fmla="*/ 302 h 318"/>
                      <a:gd name="T50" fmla="*/ 142 w 439"/>
                      <a:gd name="T51" fmla="*/ 251 h 318"/>
                      <a:gd name="T52" fmla="*/ 138 w 439"/>
                      <a:gd name="T53" fmla="*/ 222 h 318"/>
                      <a:gd name="T54" fmla="*/ 144 w 439"/>
                      <a:gd name="T55" fmla="*/ 210 h 318"/>
                      <a:gd name="T56" fmla="*/ 115 w 439"/>
                      <a:gd name="T57" fmla="*/ 227 h 318"/>
                      <a:gd name="T58" fmla="*/ 98 w 439"/>
                      <a:gd name="T59" fmla="*/ 210 h 318"/>
                      <a:gd name="T60" fmla="*/ 93 w 439"/>
                      <a:gd name="T61" fmla="*/ 196 h 318"/>
                      <a:gd name="T62" fmla="*/ 75 w 439"/>
                      <a:gd name="T63" fmla="*/ 211 h 318"/>
                      <a:gd name="T64" fmla="*/ 43 w 439"/>
                      <a:gd name="T65" fmla="*/ 176 h 318"/>
                      <a:gd name="T66" fmla="*/ 70 w 439"/>
                      <a:gd name="T67" fmla="*/ 147 h 318"/>
                      <a:gd name="T68" fmla="*/ 74 w 439"/>
                      <a:gd name="T69" fmla="*/ 112 h 318"/>
                      <a:gd name="T70" fmla="*/ 46 w 439"/>
                      <a:gd name="T71" fmla="*/ 98 h 318"/>
                      <a:gd name="T72" fmla="*/ 6 w 439"/>
                      <a:gd name="T73" fmla="*/ 74 h 318"/>
                      <a:gd name="T74" fmla="*/ 9 w 439"/>
                      <a:gd name="T75" fmla="*/ 25 h 318"/>
                      <a:gd name="T76" fmla="*/ 84 w 439"/>
                      <a:gd name="T77" fmla="*/ 27 h 318"/>
                      <a:gd name="T78" fmla="*/ 142 w 439"/>
                      <a:gd name="T79" fmla="*/ 2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9" h="318">
                        <a:moveTo>
                          <a:pt x="178" y="0"/>
                        </a:moveTo>
                        <a:lnTo>
                          <a:pt x="188" y="4"/>
                        </a:lnTo>
                        <a:lnTo>
                          <a:pt x="199" y="15"/>
                        </a:lnTo>
                        <a:lnTo>
                          <a:pt x="219" y="18"/>
                        </a:lnTo>
                        <a:lnTo>
                          <a:pt x="242" y="34"/>
                        </a:lnTo>
                        <a:lnTo>
                          <a:pt x="262" y="32"/>
                        </a:lnTo>
                        <a:lnTo>
                          <a:pt x="272" y="23"/>
                        </a:lnTo>
                        <a:lnTo>
                          <a:pt x="282" y="42"/>
                        </a:lnTo>
                        <a:lnTo>
                          <a:pt x="290" y="73"/>
                        </a:lnTo>
                        <a:lnTo>
                          <a:pt x="306" y="73"/>
                        </a:lnTo>
                        <a:lnTo>
                          <a:pt x="330" y="33"/>
                        </a:lnTo>
                        <a:lnTo>
                          <a:pt x="355" y="28"/>
                        </a:lnTo>
                        <a:lnTo>
                          <a:pt x="390" y="38"/>
                        </a:lnTo>
                        <a:lnTo>
                          <a:pt x="392" y="53"/>
                        </a:lnTo>
                        <a:lnTo>
                          <a:pt x="409" y="61"/>
                        </a:lnTo>
                        <a:lnTo>
                          <a:pt x="384" y="101"/>
                        </a:lnTo>
                        <a:lnTo>
                          <a:pt x="382" y="112"/>
                        </a:lnTo>
                        <a:lnTo>
                          <a:pt x="389" y="118"/>
                        </a:lnTo>
                        <a:lnTo>
                          <a:pt x="415" y="118"/>
                        </a:lnTo>
                        <a:lnTo>
                          <a:pt x="439" y="151"/>
                        </a:lnTo>
                        <a:lnTo>
                          <a:pt x="435" y="177"/>
                        </a:lnTo>
                        <a:lnTo>
                          <a:pt x="425" y="207"/>
                        </a:lnTo>
                        <a:lnTo>
                          <a:pt x="439" y="240"/>
                        </a:lnTo>
                        <a:lnTo>
                          <a:pt x="429" y="279"/>
                        </a:lnTo>
                        <a:lnTo>
                          <a:pt x="336" y="318"/>
                        </a:lnTo>
                        <a:lnTo>
                          <a:pt x="324" y="304"/>
                        </a:lnTo>
                        <a:lnTo>
                          <a:pt x="341" y="296"/>
                        </a:lnTo>
                        <a:lnTo>
                          <a:pt x="354" y="294"/>
                        </a:lnTo>
                        <a:lnTo>
                          <a:pt x="341" y="286"/>
                        </a:lnTo>
                        <a:lnTo>
                          <a:pt x="312" y="284"/>
                        </a:lnTo>
                        <a:lnTo>
                          <a:pt x="300" y="272"/>
                        </a:lnTo>
                        <a:lnTo>
                          <a:pt x="280" y="299"/>
                        </a:lnTo>
                        <a:lnTo>
                          <a:pt x="255" y="299"/>
                        </a:lnTo>
                        <a:lnTo>
                          <a:pt x="243" y="300"/>
                        </a:lnTo>
                        <a:lnTo>
                          <a:pt x="217" y="274"/>
                        </a:lnTo>
                        <a:lnTo>
                          <a:pt x="231" y="269"/>
                        </a:lnTo>
                        <a:lnTo>
                          <a:pt x="265" y="269"/>
                        </a:lnTo>
                        <a:lnTo>
                          <a:pt x="268" y="257"/>
                        </a:lnTo>
                        <a:lnTo>
                          <a:pt x="265" y="245"/>
                        </a:lnTo>
                        <a:lnTo>
                          <a:pt x="253" y="245"/>
                        </a:lnTo>
                        <a:lnTo>
                          <a:pt x="246" y="246"/>
                        </a:lnTo>
                        <a:lnTo>
                          <a:pt x="228" y="236"/>
                        </a:lnTo>
                        <a:lnTo>
                          <a:pt x="212" y="246"/>
                        </a:lnTo>
                        <a:lnTo>
                          <a:pt x="202" y="236"/>
                        </a:lnTo>
                        <a:lnTo>
                          <a:pt x="196" y="239"/>
                        </a:lnTo>
                        <a:lnTo>
                          <a:pt x="202" y="266"/>
                        </a:lnTo>
                        <a:lnTo>
                          <a:pt x="164" y="262"/>
                        </a:lnTo>
                        <a:lnTo>
                          <a:pt x="162" y="259"/>
                        </a:lnTo>
                        <a:lnTo>
                          <a:pt x="157" y="271"/>
                        </a:lnTo>
                        <a:lnTo>
                          <a:pt x="163" y="302"/>
                        </a:lnTo>
                        <a:lnTo>
                          <a:pt x="151" y="305"/>
                        </a:lnTo>
                        <a:lnTo>
                          <a:pt x="142" y="251"/>
                        </a:lnTo>
                        <a:lnTo>
                          <a:pt x="129" y="237"/>
                        </a:lnTo>
                        <a:lnTo>
                          <a:pt x="138" y="222"/>
                        </a:lnTo>
                        <a:lnTo>
                          <a:pt x="147" y="217"/>
                        </a:lnTo>
                        <a:lnTo>
                          <a:pt x="144" y="210"/>
                        </a:lnTo>
                        <a:lnTo>
                          <a:pt x="137" y="205"/>
                        </a:lnTo>
                        <a:lnTo>
                          <a:pt x="115" y="227"/>
                        </a:lnTo>
                        <a:lnTo>
                          <a:pt x="93" y="217"/>
                        </a:lnTo>
                        <a:lnTo>
                          <a:pt x="98" y="210"/>
                        </a:lnTo>
                        <a:lnTo>
                          <a:pt x="98" y="201"/>
                        </a:lnTo>
                        <a:lnTo>
                          <a:pt x="93" y="196"/>
                        </a:lnTo>
                        <a:lnTo>
                          <a:pt x="82" y="202"/>
                        </a:lnTo>
                        <a:lnTo>
                          <a:pt x="75" y="211"/>
                        </a:lnTo>
                        <a:lnTo>
                          <a:pt x="64" y="207"/>
                        </a:lnTo>
                        <a:lnTo>
                          <a:pt x="43" y="176"/>
                        </a:lnTo>
                        <a:lnTo>
                          <a:pt x="54" y="150"/>
                        </a:lnTo>
                        <a:lnTo>
                          <a:pt x="70" y="147"/>
                        </a:lnTo>
                        <a:lnTo>
                          <a:pt x="83" y="136"/>
                        </a:lnTo>
                        <a:lnTo>
                          <a:pt x="74" y="112"/>
                        </a:lnTo>
                        <a:lnTo>
                          <a:pt x="64" y="109"/>
                        </a:lnTo>
                        <a:lnTo>
                          <a:pt x="46" y="98"/>
                        </a:lnTo>
                        <a:lnTo>
                          <a:pt x="14" y="88"/>
                        </a:lnTo>
                        <a:lnTo>
                          <a:pt x="6" y="74"/>
                        </a:lnTo>
                        <a:lnTo>
                          <a:pt x="0" y="36"/>
                        </a:lnTo>
                        <a:lnTo>
                          <a:pt x="9" y="25"/>
                        </a:lnTo>
                        <a:lnTo>
                          <a:pt x="45" y="10"/>
                        </a:lnTo>
                        <a:lnTo>
                          <a:pt x="84" y="27"/>
                        </a:lnTo>
                        <a:lnTo>
                          <a:pt x="112" y="15"/>
                        </a:lnTo>
                        <a:lnTo>
                          <a:pt x="142" y="20"/>
                        </a:lnTo>
                        <a:lnTo>
                          <a:pt x="17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6" name="Freeform 105">
                    <a:extLst>
                      <a:ext uri="{FF2B5EF4-FFF2-40B4-BE49-F238E27FC236}">
                        <a16:creationId xmlns:a16="http://schemas.microsoft.com/office/drawing/2014/main" id="{F77F5823-A061-44C7-9A44-E4C9E99275B2}"/>
                      </a:ext>
                    </a:extLst>
                  </p:cNvPr>
                  <p:cNvSpPr>
                    <a:spLocks/>
                  </p:cNvSpPr>
                  <p:nvPr/>
                </p:nvSpPr>
                <p:spPr bwMode="auto">
                  <a:xfrm>
                    <a:off x="2890838" y="2752726"/>
                    <a:ext cx="39688" cy="23813"/>
                  </a:xfrm>
                  <a:custGeom>
                    <a:avLst/>
                    <a:gdLst>
                      <a:gd name="T0" fmla="*/ 2 w 25"/>
                      <a:gd name="T1" fmla="*/ 0 h 15"/>
                      <a:gd name="T2" fmla="*/ 20 w 25"/>
                      <a:gd name="T3" fmla="*/ 7 h 15"/>
                      <a:gd name="T4" fmla="*/ 25 w 25"/>
                      <a:gd name="T5" fmla="*/ 10 h 15"/>
                      <a:gd name="T6" fmla="*/ 21 w 25"/>
                      <a:gd name="T7" fmla="*/ 15 h 15"/>
                      <a:gd name="T8" fmla="*/ 0 w 25"/>
                      <a:gd name="T9" fmla="*/ 9 h 15"/>
                      <a:gd name="T10" fmla="*/ 2 w 25"/>
                      <a:gd name="T11" fmla="*/ 0 h 15"/>
                    </a:gdLst>
                    <a:ahLst/>
                    <a:cxnLst>
                      <a:cxn ang="0">
                        <a:pos x="T0" y="T1"/>
                      </a:cxn>
                      <a:cxn ang="0">
                        <a:pos x="T2" y="T3"/>
                      </a:cxn>
                      <a:cxn ang="0">
                        <a:pos x="T4" y="T5"/>
                      </a:cxn>
                      <a:cxn ang="0">
                        <a:pos x="T6" y="T7"/>
                      </a:cxn>
                      <a:cxn ang="0">
                        <a:pos x="T8" y="T9"/>
                      </a:cxn>
                      <a:cxn ang="0">
                        <a:pos x="T10" y="T11"/>
                      </a:cxn>
                    </a:cxnLst>
                    <a:rect l="0" t="0" r="r" b="b"/>
                    <a:pathLst>
                      <a:path w="25" h="15">
                        <a:moveTo>
                          <a:pt x="2" y="0"/>
                        </a:moveTo>
                        <a:lnTo>
                          <a:pt x="20" y="7"/>
                        </a:lnTo>
                        <a:lnTo>
                          <a:pt x="25" y="10"/>
                        </a:lnTo>
                        <a:lnTo>
                          <a:pt x="21" y="15"/>
                        </a:lnTo>
                        <a:lnTo>
                          <a:pt x="0" y="9"/>
                        </a:lnTo>
                        <a:lnTo>
                          <a:pt x="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7" name="Freeform 106">
                    <a:extLst>
                      <a:ext uri="{FF2B5EF4-FFF2-40B4-BE49-F238E27FC236}">
                        <a16:creationId xmlns:a16="http://schemas.microsoft.com/office/drawing/2014/main" id="{7FF8D355-B0FE-4CE2-BD38-00FA8971D48C}"/>
                      </a:ext>
                    </a:extLst>
                  </p:cNvPr>
                  <p:cNvSpPr>
                    <a:spLocks/>
                  </p:cNvSpPr>
                  <p:nvPr/>
                </p:nvSpPr>
                <p:spPr bwMode="auto">
                  <a:xfrm>
                    <a:off x="2995613" y="2928938"/>
                    <a:ext cx="88900" cy="73025"/>
                  </a:xfrm>
                  <a:custGeom>
                    <a:avLst/>
                    <a:gdLst>
                      <a:gd name="T0" fmla="*/ 0 w 56"/>
                      <a:gd name="T1" fmla="*/ 0 h 46"/>
                      <a:gd name="T2" fmla="*/ 24 w 56"/>
                      <a:gd name="T3" fmla="*/ 15 h 46"/>
                      <a:gd name="T4" fmla="*/ 56 w 56"/>
                      <a:gd name="T5" fmla="*/ 40 h 46"/>
                      <a:gd name="T6" fmla="*/ 52 w 56"/>
                      <a:gd name="T7" fmla="*/ 46 h 46"/>
                      <a:gd name="T8" fmla="*/ 9 w 56"/>
                      <a:gd name="T9" fmla="*/ 35 h 46"/>
                      <a:gd name="T10" fmla="*/ 5 w 56"/>
                      <a:gd name="T11" fmla="*/ 16 h 46"/>
                      <a:gd name="T12" fmla="*/ 0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0" y="0"/>
                        </a:moveTo>
                        <a:lnTo>
                          <a:pt x="24" y="15"/>
                        </a:lnTo>
                        <a:lnTo>
                          <a:pt x="56" y="40"/>
                        </a:lnTo>
                        <a:lnTo>
                          <a:pt x="52" y="46"/>
                        </a:lnTo>
                        <a:lnTo>
                          <a:pt x="9" y="35"/>
                        </a:lnTo>
                        <a:lnTo>
                          <a:pt x="5" y="16"/>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02" name="Freeform 108">
                  <a:extLst>
                    <a:ext uri="{FF2B5EF4-FFF2-40B4-BE49-F238E27FC236}">
                      <a16:creationId xmlns:a16="http://schemas.microsoft.com/office/drawing/2014/main" id="{A15D2294-D084-42BE-966C-BC8ADDFBF18B}"/>
                    </a:ext>
                  </a:extLst>
                </p:cNvPr>
                <p:cNvSpPr>
                  <a:spLocks/>
                </p:cNvSpPr>
                <p:nvPr/>
              </p:nvSpPr>
              <p:spPr bwMode="auto">
                <a:xfrm>
                  <a:off x="3419476" y="2082801"/>
                  <a:ext cx="568325" cy="690563"/>
                </a:xfrm>
                <a:custGeom>
                  <a:avLst/>
                  <a:gdLst>
                    <a:gd name="T0" fmla="*/ 122 w 358"/>
                    <a:gd name="T1" fmla="*/ 0 h 435"/>
                    <a:gd name="T2" fmla="*/ 127 w 358"/>
                    <a:gd name="T3" fmla="*/ 6 h 435"/>
                    <a:gd name="T4" fmla="*/ 122 w 358"/>
                    <a:gd name="T5" fmla="*/ 26 h 435"/>
                    <a:gd name="T6" fmla="*/ 131 w 358"/>
                    <a:gd name="T7" fmla="*/ 35 h 435"/>
                    <a:gd name="T8" fmla="*/ 191 w 358"/>
                    <a:gd name="T9" fmla="*/ 38 h 435"/>
                    <a:gd name="T10" fmla="*/ 214 w 358"/>
                    <a:gd name="T11" fmla="*/ 49 h 435"/>
                    <a:gd name="T12" fmla="*/ 229 w 358"/>
                    <a:gd name="T13" fmla="*/ 93 h 435"/>
                    <a:gd name="T14" fmla="*/ 254 w 358"/>
                    <a:gd name="T15" fmla="*/ 98 h 435"/>
                    <a:gd name="T16" fmla="*/ 266 w 358"/>
                    <a:gd name="T17" fmla="*/ 84 h 435"/>
                    <a:gd name="T18" fmla="*/ 305 w 358"/>
                    <a:gd name="T19" fmla="*/ 68 h 435"/>
                    <a:gd name="T20" fmla="*/ 344 w 358"/>
                    <a:gd name="T21" fmla="*/ 86 h 435"/>
                    <a:gd name="T22" fmla="*/ 341 w 358"/>
                    <a:gd name="T23" fmla="*/ 95 h 435"/>
                    <a:gd name="T24" fmla="*/ 344 w 358"/>
                    <a:gd name="T25" fmla="*/ 143 h 435"/>
                    <a:gd name="T26" fmla="*/ 331 w 358"/>
                    <a:gd name="T27" fmla="*/ 179 h 435"/>
                    <a:gd name="T28" fmla="*/ 348 w 358"/>
                    <a:gd name="T29" fmla="*/ 226 h 435"/>
                    <a:gd name="T30" fmla="*/ 358 w 358"/>
                    <a:gd name="T31" fmla="*/ 278 h 435"/>
                    <a:gd name="T32" fmla="*/ 353 w 358"/>
                    <a:gd name="T33" fmla="*/ 292 h 435"/>
                    <a:gd name="T34" fmla="*/ 346 w 358"/>
                    <a:gd name="T35" fmla="*/ 291 h 435"/>
                    <a:gd name="T36" fmla="*/ 309 w 358"/>
                    <a:gd name="T37" fmla="*/ 307 h 435"/>
                    <a:gd name="T38" fmla="*/ 286 w 358"/>
                    <a:gd name="T39" fmla="*/ 373 h 435"/>
                    <a:gd name="T40" fmla="*/ 229 w 358"/>
                    <a:gd name="T41" fmla="*/ 350 h 435"/>
                    <a:gd name="T42" fmla="*/ 190 w 358"/>
                    <a:gd name="T43" fmla="*/ 371 h 435"/>
                    <a:gd name="T44" fmla="*/ 121 w 358"/>
                    <a:gd name="T45" fmla="*/ 408 h 435"/>
                    <a:gd name="T46" fmla="*/ 77 w 358"/>
                    <a:gd name="T47" fmla="*/ 420 h 435"/>
                    <a:gd name="T48" fmla="*/ 57 w 358"/>
                    <a:gd name="T49" fmla="*/ 435 h 435"/>
                    <a:gd name="T50" fmla="*/ 43 w 358"/>
                    <a:gd name="T51" fmla="*/ 402 h 435"/>
                    <a:gd name="T52" fmla="*/ 53 w 358"/>
                    <a:gd name="T53" fmla="*/ 372 h 435"/>
                    <a:gd name="T54" fmla="*/ 57 w 358"/>
                    <a:gd name="T55" fmla="*/ 346 h 435"/>
                    <a:gd name="T56" fmla="*/ 33 w 358"/>
                    <a:gd name="T57" fmla="*/ 313 h 435"/>
                    <a:gd name="T58" fmla="*/ 7 w 358"/>
                    <a:gd name="T59" fmla="*/ 313 h 435"/>
                    <a:gd name="T60" fmla="*/ 0 w 358"/>
                    <a:gd name="T61" fmla="*/ 307 h 435"/>
                    <a:gd name="T62" fmla="*/ 2 w 358"/>
                    <a:gd name="T63" fmla="*/ 296 h 435"/>
                    <a:gd name="T64" fmla="*/ 27 w 358"/>
                    <a:gd name="T65" fmla="*/ 256 h 435"/>
                    <a:gd name="T66" fmla="*/ 10 w 358"/>
                    <a:gd name="T67" fmla="*/ 248 h 435"/>
                    <a:gd name="T68" fmla="*/ 8 w 358"/>
                    <a:gd name="T69" fmla="*/ 233 h 435"/>
                    <a:gd name="T70" fmla="*/ 31 w 358"/>
                    <a:gd name="T71" fmla="*/ 205 h 435"/>
                    <a:gd name="T72" fmla="*/ 41 w 358"/>
                    <a:gd name="T73" fmla="*/ 188 h 435"/>
                    <a:gd name="T74" fmla="*/ 72 w 358"/>
                    <a:gd name="T75" fmla="*/ 168 h 435"/>
                    <a:gd name="T76" fmla="*/ 94 w 358"/>
                    <a:gd name="T77" fmla="*/ 140 h 435"/>
                    <a:gd name="T78" fmla="*/ 106 w 358"/>
                    <a:gd name="T79" fmla="*/ 84 h 435"/>
                    <a:gd name="T80" fmla="*/ 98 w 358"/>
                    <a:gd name="T81" fmla="*/ 71 h 435"/>
                    <a:gd name="T82" fmla="*/ 53 w 358"/>
                    <a:gd name="T83" fmla="*/ 51 h 435"/>
                    <a:gd name="T84" fmla="*/ 37 w 358"/>
                    <a:gd name="T85" fmla="*/ 41 h 435"/>
                    <a:gd name="T86" fmla="*/ 42 w 358"/>
                    <a:gd name="T87" fmla="*/ 26 h 435"/>
                    <a:gd name="T88" fmla="*/ 66 w 358"/>
                    <a:gd name="T89" fmla="*/ 29 h 435"/>
                    <a:gd name="T90" fmla="*/ 81 w 358"/>
                    <a:gd name="T91" fmla="*/ 56 h 435"/>
                    <a:gd name="T92" fmla="*/ 87 w 358"/>
                    <a:gd name="T93" fmla="*/ 53 h 435"/>
                    <a:gd name="T94" fmla="*/ 82 w 358"/>
                    <a:gd name="T95" fmla="*/ 21 h 435"/>
                    <a:gd name="T96" fmla="*/ 98 w 358"/>
                    <a:gd name="T97" fmla="*/ 6 h 435"/>
                    <a:gd name="T98" fmla="*/ 122 w 358"/>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35">
                      <a:moveTo>
                        <a:pt x="122" y="0"/>
                      </a:moveTo>
                      <a:lnTo>
                        <a:pt x="127" y="6"/>
                      </a:lnTo>
                      <a:lnTo>
                        <a:pt x="122" y="26"/>
                      </a:lnTo>
                      <a:lnTo>
                        <a:pt x="131" y="35"/>
                      </a:lnTo>
                      <a:lnTo>
                        <a:pt x="191" y="38"/>
                      </a:lnTo>
                      <a:lnTo>
                        <a:pt x="214" y="49"/>
                      </a:lnTo>
                      <a:lnTo>
                        <a:pt x="229" y="93"/>
                      </a:lnTo>
                      <a:lnTo>
                        <a:pt x="254" y="98"/>
                      </a:lnTo>
                      <a:lnTo>
                        <a:pt x="266" y="84"/>
                      </a:lnTo>
                      <a:lnTo>
                        <a:pt x="305" y="68"/>
                      </a:lnTo>
                      <a:lnTo>
                        <a:pt x="344" y="86"/>
                      </a:lnTo>
                      <a:lnTo>
                        <a:pt x="341" y="95"/>
                      </a:lnTo>
                      <a:lnTo>
                        <a:pt x="344" y="143"/>
                      </a:lnTo>
                      <a:lnTo>
                        <a:pt x="331" y="179"/>
                      </a:lnTo>
                      <a:lnTo>
                        <a:pt x="348" y="226"/>
                      </a:lnTo>
                      <a:lnTo>
                        <a:pt x="358" y="278"/>
                      </a:lnTo>
                      <a:lnTo>
                        <a:pt x="353" y="292"/>
                      </a:lnTo>
                      <a:lnTo>
                        <a:pt x="346" y="291"/>
                      </a:lnTo>
                      <a:lnTo>
                        <a:pt x="309" y="307"/>
                      </a:lnTo>
                      <a:lnTo>
                        <a:pt x="286" y="373"/>
                      </a:lnTo>
                      <a:lnTo>
                        <a:pt x="229" y="350"/>
                      </a:lnTo>
                      <a:lnTo>
                        <a:pt x="190" y="371"/>
                      </a:lnTo>
                      <a:lnTo>
                        <a:pt x="121" y="408"/>
                      </a:lnTo>
                      <a:lnTo>
                        <a:pt x="77" y="420"/>
                      </a:lnTo>
                      <a:lnTo>
                        <a:pt x="57" y="435"/>
                      </a:lnTo>
                      <a:lnTo>
                        <a:pt x="43" y="402"/>
                      </a:lnTo>
                      <a:lnTo>
                        <a:pt x="53" y="372"/>
                      </a:lnTo>
                      <a:lnTo>
                        <a:pt x="57" y="346"/>
                      </a:lnTo>
                      <a:lnTo>
                        <a:pt x="33" y="313"/>
                      </a:lnTo>
                      <a:lnTo>
                        <a:pt x="7" y="313"/>
                      </a:lnTo>
                      <a:lnTo>
                        <a:pt x="0" y="307"/>
                      </a:lnTo>
                      <a:lnTo>
                        <a:pt x="2" y="296"/>
                      </a:lnTo>
                      <a:lnTo>
                        <a:pt x="27" y="256"/>
                      </a:lnTo>
                      <a:lnTo>
                        <a:pt x="10" y="248"/>
                      </a:lnTo>
                      <a:lnTo>
                        <a:pt x="8" y="233"/>
                      </a:lnTo>
                      <a:lnTo>
                        <a:pt x="31" y="205"/>
                      </a:lnTo>
                      <a:lnTo>
                        <a:pt x="41" y="188"/>
                      </a:lnTo>
                      <a:lnTo>
                        <a:pt x="72" y="168"/>
                      </a:lnTo>
                      <a:lnTo>
                        <a:pt x="94" y="140"/>
                      </a:lnTo>
                      <a:lnTo>
                        <a:pt x="106" y="84"/>
                      </a:lnTo>
                      <a:lnTo>
                        <a:pt x="98" y="71"/>
                      </a:lnTo>
                      <a:lnTo>
                        <a:pt x="53" y="51"/>
                      </a:lnTo>
                      <a:lnTo>
                        <a:pt x="37" y="41"/>
                      </a:lnTo>
                      <a:lnTo>
                        <a:pt x="42" y="26"/>
                      </a:lnTo>
                      <a:lnTo>
                        <a:pt x="66" y="29"/>
                      </a:lnTo>
                      <a:lnTo>
                        <a:pt x="81" y="56"/>
                      </a:lnTo>
                      <a:lnTo>
                        <a:pt x="87" y="53"/>
                      </a:lnTo>
                      <a:lnTo>
                        <a:pt x="82" y="21"/>
                      </a:lnTo>
                      <a:lnTo>
                        <a:pt x="98" y="6"/>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3" name="Freeform 109">
                  <a:extLst>
                    <a:ext uri="{FF2B5EF4-FFF2-40B4-BE49-F238E27FC236}">
                      <a16:creationId xmlns:a16="http://schemas.microsoft.com/office/drawing/2014/main" id="{F3097A70-5AD9-441B-A04C-13DDE3D2A2DA}"/>
                    </a:ext>
                  </a:extLst>
                </p:cNvPr>
                <p:cNvSpPr>
                  <a:spLocks/>
                </p:cNvSpPr>
                <p:nvPr/>
              </p:nvSpPr>
              <p:spPr bwMode="auto">
                <a:xfrm>
                  <a:off x="2357438" y="2058988"/>
                  <a:ext cx="587375" cy="614363"/>
                </a:xfrm>
                <a:custGeom>
                  <a:avLst/>
                  <a:gdLst>
                    <a:gd name="T0" fmla="*/ 229 w 370"/>
                    <a:gd name="T1" fmla="*/ 27 h 387"/>
                    <a:gd name="T2" fmla="*/ 253 w 370"/>
                    <a:gd name="T3" fmla="*/ 36 h 387"/>
                    <a:gd name="T4" fmla="*/ 310 w 370"/>
                    <a:gd name="T5" fmla="*/ 15 h 387"/>
                    <a:gd name="T6" fmla="*/ 308 w 370"/>
                    <a:gd name="T7" fmla="*/ 56 h 387"/>
                    <a:gd name="T8" fmla="*/ 327 w 370"/>
                    <a:gd name="T9" fmla="*/ 115 h 387"/>
                    <a:gd name="T10" fmla="*/ 328 w 370"/>
                    <a:gd name="T11" fmla="*/ 155 h 387"/>
                    <a:gd name="T12" fmla="*/ 296 w 370"/>
                    <a:gd name="T13" fmla="*/ 235 h 387"/>
                    <a:gd name="T14" fmla="*/ 293 w 370"/>
                    <a:gd name="T15" fmla="*/ 284 h 387"/>
                    <a:gd name="T16" fmla="*/ 333 w 370"/>
                    <a:gd name="T17" fmla="*/ 308 h 387"/>
                    <a:gd name="T18" fmla="*/ 361 w 370"/>
                    <a:gd name="T19" fmla="*/ 322 h 387"/>
                    <a:gd name="T20" fmla="*/ 357 w 370"/>
                    <a:gd name="T21" fmla="*/ 357 h 387"/>
                    <a:gd name="T22" fmla="*/ 330 w 370"/>
                    <a:gd name="T23" fmla="*/ 386 h 387"/>
                    <a:gd name="T24" fmla="*/ 295 w 370"/>
                    <a:gd name="T25" fmla="*/ 368 h 387"/>
                    <a:gd name="T26" fmla="*/ 267 w 370"/>
                    <a:gd name="T27" fmla="*/ 382 h 387"/>
                    <a:gd name="T28" fmla="*/ 232 w 370"/>
                    <a:gd name="T29" fmla="*/ 347 h 387"/>
                    <a:gd name="T30" fmla="*/ 213 w 370"/>
                    <a:gd name="T31" fmla="*/ 333 h 387"/>
                    <a:gd name="T32" fmla="*/ 208 w 370"/>
                    <a:gd name="T33" fmla="*/ 358 h 387"/>
                    <a:gd name="T34" fmla="*/ 178 w 370"/>
                    <a:gd name="T35" fmla="*/ 345 h 387"/>
                    <a:gd name="T36" fmla="*/ 183 w 370"/>
                    <a:gd name="T37" fmla="*/ 322 h 387"/>
                    <a:gd name="T38" fmla="*/ 168 w 370"/>
                    <a:gd name="T39" fmla="*/ 341 h 387"/>
                    <a:gd name="T40" fmla="*/ 162 w 370"/>
                    <a:gd name="T41" fmla="*/ 353 h 387"/>
                    <a:gd name="T42" fmla="*/ 149 w 370"/>
                    <a:gd name="T43" fmla="*/ 353 h 387"/>
                    <a:gd name="T44" fmla="*/ 139 w 370"/>
                    <a:gd name="T45" fmla="*/ 376 h 387"/>
                    <a:gd name="T46" fmla="*/ 98 w 370"/>
                    <a:gd name="T47" fmla="*/ 366 h 387"/>
                    <a:gd name="T48" fmla="*/ 103 w 370"/>
                    <a:gd name="T49" fmla="*/ 328 h 387"/>
                    <a:gd name="T50" fmla="*/ 3 w 370"/>
                    <a:gd name="T51" fmla="*/ 281 h 387"/>
                    <a:gd name="T52" fmla="*/ 11 w 370"/>
                    <a:gd name="T53" fmla="*/ 261 h 387"/>
                    <a:gd name="T54" fmla="*/ 112 w 370"/>
                    <a:gd name="T55" fmla="*/ 261 h 387"/>
                    <a:gd name="T56" fmla="*/ 138 w 370"/>
                    <a:gd name="T57" fmla="*/ 232 h 387"/>
                    <a:gd name="T58" fmla="*/ 97 w 370"/>
                    <a:gd name="T59" fmla="*/ 194 h 387"/>
                    <a:gd name="T60" fmla="*/ 66 w 370"/>
                    <a:gd name="T61" fmla="*/ 220 h 387"/>
                    <a:gd name="T62" fmla="*/ 56 w 370"/>
                    <a:gd name="T63" fmla="*/ 189 h 387"/>
                    <a:gd name="T64" fmla="*/ 38 w 370"/>
                    <a:gd name="T65" fmla="*/ 177 h 387"/>
                    <a:gd name="T66" fmla="*/ 55 w 370"/>
                    <a:gd name="T67" fmla="*/ 157 h 387"/>
                    <a:gd name="T68" fmla="*/ 97 w 370"/>
                    <a:gd name="T69" fmla="*/ 175 h 387"/>
                    <a:gd name="T70" fmla="*/ 158 w 370"/>
                    <a:gd name="T71" fmla="*/ 172 h 387"/>
                    <a:gd name="T72" fmla="*/ 132 w 370"/>
                    <a:gd name="T73" fmla="*/ 160 h 387"/>
                    <a:gd name="T74" fmla="*/ 95 w 370"/>
                    <a:gd name="T75" fmla="*/ 152 h 387"/>
                    <a:gd name="T76" fmla="*/ 114 w 370"/>
                    <a:gd name="T77" fmla="*/ 136 h 387"/>
                    <a:gd name="T78" fmla="*/ 139 w 370"/>
                    <a:gd name="T79" fmla="*/ 116 h 387"/>
                    <a:gd name="T80" fmla="*/ 9 w 370"/>
                    <a:gd name="T81" fmla="*/ 149 h 387"/>
                    <a:gd name="T82" fmla="*/ 0 w 370"/>
                    <a:gd name="T83" fmla="*/ 141 h 387"/>
                    <a:gd name="T84" fmla="*/ 6 w 370"/>
                    <a:gd name="T85" fmla="*/ 79 h 387"/>
                    <a:gd name="T86" fmla="*/ 46 w 370"/>
                    <a:gd name="T87" fmla="*/ 59 h 387"/>
                    <a:gd name="T88" fmla="*/ 75 w 370"/>
                    <a:gd name="T89" fmla="*/ 53 h 387"/>
                    <a:gd name="T90" fmla="*/ 66 w 370"/>
                    <a:gd name="T91" fmla="*/ 39 h 387"/>
                    <a:gd name="T92" fmla="*/ 102 w 370"/>
                    <a:gd name="T93" fmla="*/ 32 h 387"/>
                    <a:gd name="T94" fmla="*/ 129 w 370"/>
                    <a:gd name="T95" fmla="*/ 15 h 387"/>
                    <a:gd name="T96" fmla="*/ 153 w 370"/>
                    <a:gd name="T97" fmla="*/ 25 h 387"/>
                    <a:gd name="T98" fmla="*/ 173 w 370"/>
                    <a:gd name="T99" fmla="*/ 12 h 387"/>
                    <a:gd name="T100" fmla="*/ 212 w 370"/>
                    <a:gd name="T101" fmla="*/ 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 h="387">
                      <a:moveTo>
                        <a:pt x="223" y="0"/>
                      </a:moveTo>
                      <a:lnTo>
                        <a:pt x="229" y="27"/>
                      </a:lnTo>
                      <a:lnTo>
                        <a:pt x="242" y="21"/>
                      </a:lnTo>
                      <a:lnTo>
                        <a:pt x="253" y="36"/>
                      </a:lnTo>
                      <a:lnTo>
                        <a:pt x="306" y="6"/>
                      </a:lnTo>
                      <a:lnTo>
                        <a:pt x="310" y="15"/>
                      </a:lnTo>
                      <a:lnTo>
                        <a:pt x="303" y="39"/>
                      </a:lnTo>
                      <a:lnTo>
                        <a:pt x="308" y="56"/>
                      </a:lnTo>
                      <a:lnTo>
                        <a:pt x="327" y="76"/>
                      </a:lnTo>
                      <a:lnTo>
                        <a:pt x="327" y="115"/>
                      </a:lnTo>
                      <a:lnTo>
                        <a:pt x="318" y="130"/>
                      </a:lnTo>
                      <a:lnTo>
                        <a:pt x="328" y="155"/>
                      </a:lnTo>
                      <a:lnTo>
                        <a:pt x="332" y="220"/>
                      </a:lnTo>
                      <a:lnTo>
                        <a:pt x="296" y="235"/>
                      </a:lnTo>
                      <a:lnTo>
                        <a:pt x="287" y="246"/>
                      </a:lnTo>
                      <a:lnTo>
                        <a:pt x="293" y="284"/>
                      </a:lnTo>
                      <a:lnTo>
                        <a:pt x="301" y="298"/>
                      </a:lnTo>
                      <a:lnTo>
                        <a:pt x="333" y="308"/>
                      </a:lnTo>
                      <a:lnTo>
                        <a:pt x="351" y="319"/>
                      </a:lnTo>
                      <a:lnTo>
                        <a:pt x="361" y="322"/>
                      </a:lnTo>
                      <a:lnTo>
                        <a:pt x="370" y="346"/>
                      </a:lnTo>
                      <a:lnTo>
                        <a:pt x="357" y="357"/>
                      </a:lnTo>
                      <a:lnTo>
                        <a:pt x="341" y="360"/>
                      </a:lnTo>
                      <a:lnTo>
                        <a:pt x="330" y="386"/>
                      </a:lnTo>
                      <a:lnTo>
                        <a:pt x="281" y="387"/>
                      </a:lnTo>
                      <a:lnTo>
                        <a:pt x="295" y="368"/>
                      </a:lnTo>
                      <a:lnTo>
                        <a:pt x="275" y="361"/>
                      </a:lnTo>
                      <a:lnTo>
                        <a:pt x="267" y="382"/>
                      </a:lnTo>
                      <a:lnTo>
                        <a:pt x="248" y="378"/>
                      </a:lnTo>
                      <a:lnTo>
                        <a:pt x="232" y="347"/>
                      </a:lnTo>
                      <a:lnTo>
                        <a:pt x="223" y="337"/>
                      </a:lnTo>
                      <a:lnTo>
                        <a:pt x="213" y="333"/>
                      </a:lnTo>
                      <a:lnTo>
                        <a:pt x="203" y="340"/>
                      </a:lnTo>
                      <a:lnTo>
                        <a:pt x="208" y="358"/>
                      </a:lnTo>
                      <a:lnTo>
                        <a:pt x="193" y="361"/>
                      </a:lnTo>
                      <a:lnTo>
                        <a:pt x="178" y="345"/>
                      </a:lnTo>
                      <a:lnTo>
                        <a:pt x="184" y="326"/>
                      </a:lnTo>
                      <a:lnTo>
                        <a:pt x="183" y="322"/>
                      </a:lnTo>
                      <a:lnTo>
                        <a:pt x="177" y="322"/>
                      </a:lnTo>
                      <a:lnTo>
                        <a:pt x="168" y="341"/>
                      </a:lnTo>
                      <a:lnTo>
                        <a:pt x="168" y="351"/>
                      </a:lnTo>
                      <a:lnTo>
                        <a:pt x="162" y="353"/>
                      </a:lnTo>
                      <a:lnTo>
                        <a:pt x="157" y="348"/>
                      </a:lnTo>
                      <a:lnTo>
                        <a:pt x="149" y="353"/>
                      </a:lnTo>
                      <a:lnTo>
                        <a:pt x="153" y="372"/>
                      </a:lnTo>
                      <a:lnTo>
                        <a:pt x="139" y="376"/>
                      </a:lnTo>
                      <a:lnTo>
                        <a:pt x="103" y="371"/>
                      </a:lnTo>
                      <a:lnTo>
                        <a:pt x="98" y="366"/>
                      </a:lnTo>
                      <a:lnTo>
                        <a:pt x="108" y="343"/>
                      </a:lnTo>
                      <a:lnTo>
                        <a:pt x="103" y="328"/>
                      </a:lnTo>
                      <a:lnTo>
                        <a:pt x="61" y="291"/>
                      </a:lnTo>
                      <a:lnTo>
                        <a:pt x="3" y="281"/>
                      </a:lnTo>
                      <a:lnTo>
                        <a:pt x="0" y="277"/>
                      </a:lnTo>
                      <a:lnTo>
                        <a:pt x="11" y="261"/>
                      </a:lnTo>
                      <a:lnTo>
                        <a:pt x="102" y="252"/>
                      </a:lnTo>
                      <a:lnTo>
                        <a:pt x="112" y="261"/>
                      </a:lnTo>
                      <a:lnTo>
                        <a:pt x="127" y="257"/>
                      </a:lnTo>
                      <a:lnTo>
                        <a:pt x="138" y="232"/>
                      </a:lnTo>
                      <a:lnTo>
                        <a:pt x="127" y="207"/>
                      </a:lnTo>
                      <a:lnTo>
                        <a:pt x="97" y="194"/>
                      </a:lnTo>
                      <a:lnTo>
                        <a:pt x="79" y="203"/>
                      </a:lnTo>
                      <a:lnTo>
                        <a:pt x="66" y="220"/>
                      </a:lnTo>
                      <a:lnTo>
                        <a:pt x="61" y="222"/>
                      </a:lnTo>
                      <a:lnTo>
                        <a:pt x="56" y="189"/>
                      </a:lnTo>
                      <a:lnTo>
                        <a:pt x="41" y="187"/>
                      </a:lnTo>
                      <a:lnTo>
                        <a:pt x="38" y="177"/>
                      </a:lnTo>
                      <a:lnTo>
                        <a:pt x="46" y="168"/>
                      </a:lnTo>
                      <a:lnTo>
                        <a:pt x="55" y="157"/>
                      </a:lnTo>
                      <a:lnTo>
                        <a:pt x="70" y="172"/>
                      </a:lnTo>
                      <a:lnTo>
                        <a:pt x="97" y="175"/>
                      </a:lnTo>
                      <a:lnTo>
                        <a:pt x="104" y="182"/>
                      </a:lnTo>
                      <a:lnTo>
                        <a:pt x="158" y="172"/>
                      </a:lnTo>
                      <a:lnTo>
                        <a:pt x="159" y="167"/>
                      </a:lnTo>
                      <a:lnTo>
                        <a:pt x="132" y="160"/>
                      </a:lnTo>
                      <a:lnTo>
                        <a:pt x="130" y="145"/>
                      </a:lnTo>
                      <a:lnTo>
                        <a:pt x="95" y="152"/>
                      </a:lnTo>
                      <a:lnTo>
                        <a:pt x="92" y="149"/>
                      </a:lnTo>
                      <a:lnTo>
                        <a:pt x="114" y="136"/>
                      </a:lnTo>
                      <a:lnTo>
                        <a:pt x="147" y="123"/>
                      </a:lnTo>
                      <a:lnTo>
                        <a:pt x="139" y="116"/>
                      </a:lnTo>
                      <a:lnTo>
                        <a:pt x="49" y="140"/>
                      </a:lnTo>
                      <a:lnTo>
                        <a:pt x="9" y="149"/>
                      </a:lnTo>
                      <a:lnTo>
                        <a:pt x="3" y="145"/>
                      </a:lnTo>
                      <a:lnTo>
                        <a:pt x="0" y="141"/>
                      </a:lnTo>
                      <a:lnTo>
                        <a:pt x="8" y="123"/>
                      </a:lnTo>
                      <a:lnTo>
                        <a:pt x="6" y="79"/>
                      </a:lnTo>
                      <a:lnTo>
                        <a:pt x="21" y="66"/>
                      </a:lnTo>
                      <a:lnTo>
                        <a:pt x="46" y="59"/>
                      </a:lnTo>
                      <a:lnTo>
                        <a:pt x="56" y="50"/>
                      </a:lnTo>
                      <a:lnTo>
                        <a:pt x="75" y="53"/>
                      </a:lnTo>
                      <a:lnTo>
                        <a:pt x="78" y="50"/>
                      </a:lnTo>
                      <a:lnTo>
                        <a:pt x="66" y="39"/>
                      </a:lnTo>
                      <a:lnTo>
                        <a:pt x="78" y="32"/>
                      </a:lnTo>
                      <a:lnTo>
                        <a:pt x="102" y="32"/>
                      </a:lnTo>
                      <a:lnTo>
                        <a:pt x="117" y="17"/>
                      </a:lnTo>
                      <a:lnTo>
                        <a:pt x="129" y="15"/>
                      </a:lnTo>
                      <a:lnTo>
                        <a:pt x="133" y="30"/>
                      </a:lnTo>
                      <a:lnTo>
                        <a:pt x="153" y="25"/>
                      </a:lnTo>
                      <a:lnTo>
                        <a:pt x="158" y="27"/>
                      </a:lnTo>
                      <a:lnTo>
                        <a:pt x="173" y="12"/>
                      </a:lnTo>
                      <a:lnTo>
                        <a:pt x="201" y="12"/>
                      </a:lnTo>
                      <a:lnTo>
                        <a:pt x="212" y="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4" name="Freeform 110">
                  <a:extLst>
                    <a:ext uri="{FF2B5EF4-FFF2-40B4-BE49-F238E27FC236}">
                      <a16:creationId xmlns:a16="http://schemas.microsoft.com/office/drawing/2014/main" id="{9E96AA21-62E2-4223-9490-146D8E9668CB}"/>
                    </a:ext>
                  </a:extLst>
                </p:cNvPr>
                <p:cNvSpPr>
                  <a:spLocks/>
                </p:cNvSpPr>
                <p:nvPr/>
              </p:nvSpPr>
              <p:spPr bwMode="auto">
                <a:xfrm>
                  <a:off x="2838451" y="1981201"/>
                  <a:ext cx="749300" cy="527050"/>
                </a:xfrm>
                <a:custGeom>
                  <a:avLst/>
                  <a:gdLst>
                    <a:gd name="T0" fmla="*/ 61 w 472"/>
                    <a:gd name="T1" fmla="*/ 2 h 332"/>
                    <a:gd name="T2" fmla="*/ 93 w 472"/>
                    <a:gd name="T3" fmla="*/ 6 h 332"/>
                    <a:gd name="T4" fmla="*/ 119 w 472"/>
                    <a:gd name="T5" fmla="*/ 6 h 332"/>
                    <a:gd name="T6" fmla="*/ 126 w 472"/>
                    <a:gd name="T7" fmla="*/ 20 h 332"/>
                    <a:gd name="T8" fmla="*/ 157 w 472"/>
                    <a:gd name="T9" fmla="*/ 5 h 332"/>
                    <a:gd name="T10" fmla="*/ 172 w 472"/>
                    <a:gd name="T11" fmla="*/ 15 h 332"/>
                    <a:gd name="T12" fmla="*/ 176 w 472"/>
                    <a:gd name="T13" fmla="*/ 31 h 332"/>
                    <a:gd name="T14" fmla="*/ 192 w 472"/>
                    <a:gd name="T15" fmla="*/ 33 h 332"/>
                    <a:gd name="T16" fmla="*/ 227 w 472"/>
                    <a:gd name="T17" fmla="*/ 85 h 332"/>
                    <a:gd name="T18" fmla="*/ 255 w 472"/>
                    <a:gd name="T19" fmla="*/ 120 h 332"/>
                    <a:gd name="T20" fmla="*/ 262 w 472"/>
                    <a:gd name="T21" fmla="*/ 140 h 332"/>
                    <a:gd name="T22" fmla="*/ 319 w 472"/>
                    <a:gd name="T23" fmla="*/ 89 h 332"/>
                    <a:gd name="T24" fmla="*/ 323 w 472"/>
                    <a:gd name="T25" fmla="*/ 79 h 332"/>
                    <a:gd name="T26" fmla="*/ 361 w 472"/>
                    <a:gd name="T27" fmla="*/ 70 h 332"/>
                    <a:gd name="T28" fmla="*/ 373 w 472"/>
                    <a:gd name="T29" fmla="*/ 85 h 332"/>
                    <a:gd name="T30" fmla="*/ 366 w 472"/>
                    <a:gd name="T31" fmla="*/ 99 h 332"/>
                    <a:gd name="T32" fmla="*/ 388 w 472"/>
                    <a:gd name="T33" fmla="*/ 105 h 332"/>
                    <a:gd name="T34" fmla="*/ 403 w 472"/>
                    <a:gd name="T35" fmla="*/ 105 h 332"/>
                    <a:gd name="T36" fmla="*/ 464 w 472"/>
                    <a:gd name="T37" fmla="*/ 135 h 332"/>
                    <a:gd name="T38" fmla="*/ 460 w 472"/>
                    <a:gd name="T39" fmla="*/ 204 h 332"/>
                    <a:gd name="T40" fmla="*/ 407 w 472"/>
                    <a:gd name="T41" fmla="*/ 252 h 332"/>
                    <a:gd name="T42" fmla="*/ 374 w 472"/>
                    <a:gd name="T43" fmla="*/ 297 h 332"/>
                    <a:gd name="T44" fmla="*/ 314 w 472"/>
                    <a:gd name="T45" fmla="*/ 292 h 332"/>
                    <a:gd name="T46" fmla="*/ 274 w 472"/>
                    <a:gd name="T47" fmla="*/ 332 h 332"/>
                    <a:gd name="T48" fmla="*/ 256 w 472"/>
                    <a:gd name="T49" fmla="*/ 282 h 332"/>
                    <a:gd name="T50" fmla="*/ 226 w 472"/>
                    <a:gd name="T51" fmla="*/ 293 h 332"/>
                    <a:gd name="T52" fmla="*/ 183 w 472"/>
                    <a:gd name="T53" fmla="*/ 274 h 332"/>
                    <a:gd name="T54" fmla="*/ 162 w 472"/>
                    <a:gd name="T55" fmla="*/ 259 h 332"/>
                    <a:gd name="T56" fmla="*/ 96 w 472"/>
                    <a:gd name="T57" fmla="*/ 274 h 332"/>
                    <a:gd name="T58" fmla="*/ 29 w 472"/>
                    <a:gd name="T59" fmla="*/ 269 h 332"/>
                    <a:gd name="T60" fmla="*/ 15 w 472"/>
                    <a:gd name="T61" fmla="*/ 179 h 332"/>
                    <a:gd name="T62" fmla="*/ 24 w 472"/>
                    <a:gd name="T63" fmla="*/ 125 h 332"/>
                    <a:gd name="T64" fmla="*/ 0 w 472"/>
                    <a:gd name="T65" fmla="*/ 88 h 332"/>
                    <a:gd name="T66" fmla="*/ 15 w 472"/>
                    <a:gd name="T67" fmla="*/ 66 h 332"/>
                    <a:gd name="T68" fmla="*/ 24 w 472"/>
                    <a:gd name="T69" fmla="*/ 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332">
                      <a:moveTo>
                        <a:pt x="48" y="0"/>
                      </a:moveTo>
                      <a:lnTo>
                        <a:pt x="61" y="2"/>
                      </a:lnTo>
                      <a:lnTo>
                        <a:pt x="68" y="15"/>
                      </a:lnTo>
                      <a:lnTo>
                        <a:pt x="93" y="6"/>
                      </a:lnTo>
                      <a:lnTo>
                        <a:pt x="114" y="2"/>
                      </a:lnTo>
                      <a:lnTo>
                        <a:pt x="119" y="6"/>
                      </a:lnTo>
                      <a:lnTo>
                        <a:pt x="119" y="20"/>
                      </a:lnTo>
                      <a:lnTo>
                        <a:pt x="126" y="20"/>
                      </a:lnTo>
                      <a:lnTo>
                        <a:pt x="151" y="1"/>
                      </a:lnTo>
                      <a:lnTo>
                        <a:pt x="157" y="5"/>
                      </a:lnTo>
                      <a:lnTo>
                        <a:pt x="160" y="18"/>
                      </a:lnTo>
                      <a:lnTo>
                        <a:pt x="172" y="15"/>
                      </a:lnTo>
                      <a:lnTo>
                        <a:pt x="177" y="20"/>
                      </a:lnTo>
                      <a:lnTo>
                        <a:pt x="176" y="31"/>
                      </a:lnTo>
                      <a:lnTo>
                        <a:pt x="186" y="38"/>
                      </a:lnTo>
                      <a:lnTo>
                        <a:pt x="192" y="33"/>
                      </a:lnTo>
                      <a:lnTo>
                        <a:pt x="208" y="64"/>
                      </a:lnTo>
                      <a:lnTo>
                        <a:pt x="227" y="85"/>
                      </a:lnTo>
                      <a:lnTo>
                        <a:pt x="227" y="102"/>
                      </a:lnTo>
                      <a:lnTo>
                        <a:pt x="255" y="120"/>
                      </a:lnTo>
                      <a:lnTo>
                        <a:pt x="257" y="135"/>
                      </a:lnTo>
                      <a:lnTo>
                        <a:pt x="262" y="140"/>
                      </a:lnTo>
                      <a:lnTo>
                        <a:pt x="274" y="128"/>
                      </a:lnTo>
                      <a:lnTo>
                        <a:pt x="319" y="89"/>
                      </a:lnTo>
                      <a:lnTo>
                        <a:pt x="319" y="81"/>
                      </a:lnTo>
                      <a:lnTo>
                        <a:pt x="323" y="79"/>
                      </a:lnTo>
                      <a:lnTo>
                        <a:pt x="333" y="85"/>
                      </a:lnTo>
                      <a:lnTo>
                        <a:pt x="361" y="70"/>
                      </a:lnTo>
                      <a:lnTo>
                        <a:pt x="373" y="76"/>
                      </a:lnTo>
                      <a:lnTo>
                        <a:pt x="373" y="85"/>
                      </a:lnTo>
                      <a:lnTo>
                        <a:pt x="365" y="94"/>
                      </a:lnTo>
                      <a:lnTo>
                        <a:pt x="366" y="99"/>
                      </a:lnTo>
                      <a:lnTo>
                        <a:pt x="385" y="90"/>
                      </a:lnTo>
                      <a:lnTo>
                        <a:pt x="388" y="105"/>
                      </a:lnTo>
                      <a:lnTo>
                        <a:pt x="397" y="109"/>
                      </a:lnTo>
                      <a:lnTo>
                        <a:pt x="403" y="105"/>
                      </a:lnTo>
                      <a:lnTo>
                        <a:pt x="419" y="115"/>
                      </a:lnTo>
                      <a:lnTo>
                        <a:pt x="464" y="135"/>
                      </a:lnTo>
                      <a:lnTo>
                        <a:pt x="472" y="148"/>
                      </a:lnTo>
                      <a:lnTo>
                        <a:pt x="460" y="204"/>
                      </a:lnTo>
                      <a:lnTo>
                        <a:pt x="438" y="232"/>
                      </a:lnTo>
                      <a:lnTo>
                        <a:pt x="407" y="252"/>
                      </a:lnTo>
                      <a:lnTo>
                        <a:pt x="397" y="269"/>
                      </a:lnTo>
                      <a:lnTo>
                        <a:pt x="374" y="297"/>
                      </a:lnTo>
                      <a:lnTo>
                        <a:pt x="339" y="287"/>
                      </a:lnTo>
                      <a:lnTo>
                        <a:pt x="314" y="292"/>
                      </a:lnTo>
                      <a:lnTo>
                        <a:pt x="290" y="332"/>
                      </a:lnTo>
                      <a:lnTo>
                        <a:pt x="274" y="332"/>
                      </a:lnTo>
                      <a:lnTo>
                        <a:pt x="266" y="301"/>
                      </a:lnTo>
                      <a:lnTo>
                        <a:pt x="256" y="282"/>
                      </a:lnTo>
                      <a:lnTo>
                        <a:pt x="246" y="291"/>
                      </a:lnTo>
                      <a:lnTo>
                        <a:pt x="226" y="293"/>
                      </a:lnTo>
                      <a:lnTo>
                        <a:pt x="203" y="277"/>
                      </a:lnTo>
                      <a:lnTo>
                        <a:pt x="183" y="274"/>
                      </a:lnTo>
                      <a:lnTo>
                        <a:pt x="172" y="263"/>
                      </a:lnTo>
                      <a:lnTo>
                        <a:pt x="162" y="259"/>
                      </a:lnTo>
                      <a:lnTo>
                        <a:pt x="126" y="279"/>
                      </a:lnTo>
                      <a:lnTo>
                        <a:pt x="96" y="274"/>
                      </a:lnTo>
                      <a:lnTo>
                        <a:pt x="68" y="286"/>
                      </a:lnTo>
                      <a:lnTo>
                        <a:pt x="29" y="269"/>
                      </a:lnTo>
                      <a:lnTo>
                        <a:pt x="25" y="204"/>
                      </a:lnTo>
                      <a:lnTo>
                        <a:pt x="15" y="179"/>
                      </a:lnTo>
                      <a:lnTo>
                        <a:pt x="24" y="164"/>
                      </a:lnTo>
                      <a:lnTo>
                        <a:pt x="24" y="125"/>
                      </a:lnTo>
                      <a:lnTo>
                        <a:pt x="5" y="105"/>
                      </a:lnTo>
                      <a:lnTo>
                        <a:pt x="0" y="88"/>
                      </a:lnTo>
                      <a:lnTo>
                        <a:pt x="7" y="64"/>
                      </a:lnTo>
                      <a:lnTo>
                        <a:pt x="15" y="66"/>
                      </a:lnTo>
                      <a:lnTo>
                        <a:pt x="32" y="48"/>
                      </a:lnTo>
                      <a:lnTo>
                        <a:pt x="24" y="19"/>
                      </a:lnTo>
                      <a:lnTo>
                        <a:pt x="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sp>
          <p:nvSpPr>
            <p:cNvPr id="67" name="Freeform 82">
              <a:extLst>
                <a:ext uri="{FF2B5EF4-FFF2-40B4-BE49-F238E27FC236}">
                  <a16:creationId xmlns:a16="http://schemas.microsoft.com/office/drawing/2014/main" id="{17352BD3-3026-417B-ACE1-EEC0573A7928}"/>
                </a:ext>
              </a:extLst>
            </p:cNvPr>
            <p:cNvSpPr>
              <a:spLocks/>
            </p:cNvSpPr>
            <p:nvPr/>
          </p:nvSpPr>
          <p:spPr bwMode="auto">
            <a:xfrm>
              <a:off x="7697827" y="2266641"/>
              <a:ext cx="58031" cy="65814"/>
            </a:xfrm>
            <a:custGeom>
              <a:avLst/>
              <a:gdLst>
                <a:gd name="T0" fmla="*/ 96 w 106"/>
                <a:gd name="T1" fmla="*/ 0 h 122"/>
                <a:gd name="T2" fmla="*/ 99 w 106"/>
                <a:gd name="T3" fmla="*/ 11 h 122"/>
                <a:gd name="T4" fmla="*/ 106 w 106"/>
                <a:gd name="T5" fmla="*/ 18 h 122"/>
                <a:gd name="T6" fmla="*/ 97 w 106"/>
                <a:gd name="T7" fmla="*/ 40 h 122"/>
                <a:gd name="T8" fmla="*/ 99 w 106"/>
                <a:gd name="T9" fmla="*/ 64 h 122"/>
                <a:gd name="T10" fmla="*/ 101 w 106"/>
                <a:gd name="T11" fmla="*/ 90 h 122"/>
                <a:gd name="T12" fmla="*/ 101 w 106"/>
                <a:gd name="T13" fmla="*/ 122 h 122"/>
                <a:gd name="T14" fmla="*/ 97 w 106"/>
                <a:gd name="T15" fmla="*/ 118 h 122"/>
                <a:gd name="T16" fmla="*/ 95 w 106"/>
                <a:gd name="T17" fmla="*/ 118 h 122"/>
                <a:gd name="T18" fmla="*/ 92 w 106"/>
                <a:gd name="T19" fmla="*/ 114 h 122"/>
                <a:gd name="T20" fmla="*/ 92 w 106"/>
                <a:gd name="T21" fmla="*/ 113 h 122"/>
                <a:gd name="T22" fmla="*/ 94 w 106"/>
                <a:gd name="T23" fmla="*/ 113 h 122"/>
                <a:gd name="T24" fmla="*/ 90 w 106"/>
                <a:gd name="T25" fmla="*/ 110 h 122"/>
                <a:gd name="T26" fmla="*/ 90 w 106"/>
                <a:gd name="T27" fmla="*/ 104 h 122"/>
                <a:gd name="T28" fmla="*/ 87 w 106"/>
                <a:gd name="T29" fmla="*/ 102 h 122"/>
                <a:gd name="T30" fmla="*/ 72 w 106"/>
                <a:gd name="T31" fmla="*/ 107 h 122"/>
                <a:gd name="T32" fmla="*/ 70 w 106"/>
                <a:gd name="T33" fmla="*/ 105 h 122"/>
                <a:gd name="T34" fmla="*/ 62 w 106"/>
                <a:gd name="T35" fmla="*/ 108 h 122"/>
                <a:gd name="T36" fmla="*/ 61 w 106"/>
                <a:gd name="T37" fmla="*/ 105 h 122"/>
                <a:gd name="T38" fmla="*/ 59 w 106"/>
                <a:gd name="T39" fmla="*/ 105 h 122"/>
                <a:gd name="T40" fmla="*/ 55 w 106"/>
                <a:gd name="T41" fmla="*/ 108 h 122"/>
                <a:gd name="T42" fmla="*/ 51 w 106"/>
                <a:gd name="T43" fmla="*/ 108 h 122"/>
                <a:gd name="T44" fmla="*/ 50 w 106"/>
                <a:gd name="T45" fmla="*/ 105 h 122"/>
                <a:gd name="T46" fmla="*/ 51 w 106"/>
                <a:gd name="T47" fmla="*/ 99 h 122"/>
                <a:gd name="T48" fmla="*/ 50 w 106"/>
                <a:gd name="T49" fmla="*/ 98 h 122"/>
                <a:gd name="T50" fmla="*/ 47 w 106"/>
                <a:gd name="T51" fmla="*/ 100 h 122"/>
                <a:gd name="T52" fmla="*/ 44 w 106"/>
                <a:gd name="T53" fmla="*/ 99 h 122"/>
                <a:gd name="T54" fmla="*/ 39 w 106"/>
                <a:gd name="T55" fmla="*/ 95 h 122"/>
                <a:gd name="T56" fmla="*/ 37 w 106"/>
                <a:gd name="T57" fmla="*/ 102 h 122"/>
                <a:gd name="T58" fmla="*/ 19 w 106"/>
                <a:gd name="T59" fmla="*/ 102 h 122"/>
                <a:gd name="T60" fmla="*/ 1 w 106"/>
                <a:gd name="T61" fmla="*/ 94 h 122"/>
                <a:gd name="T62" fmla="*/ 0 w 106"/>
                <a:gd name="T63" fmla="*/ 61 h 122"/>
                <a:gd name="T64" fmla="*/ 8 w 106"/>
                <a:gd name="T65" fmla="*/ 20 h 122"/>
                <a:gd name="T66" fmla="*/ 36 w 106"/>
                <a:gd name="T67" fmla="*/ 5 h 122"/>
                <a:gd name="T68" fmla="*/ 45 w 106"/>
                <a:gd name="T69" fmla="*/ 8 h 122"/>
                <a:gd name="T70" fmla="*/ 62 w 106"/>
                <a:gd name="T71" fmla="*/ 13 h 122"/>
                <a:gd name="T72" fmla="*/ 76 w 106"/>
                <a:gd name="T73" fmla="*/ 3 h 122"/>
                <a:gd name="T74" fmla="*/ 96 w 106"/>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22">
                  <a:moveTo>
                    <a:pt x="96" y="0"/>
                  </a:moveTo>
                  <a:lnTo>
                    <a:pt x="99" y="11"/>
                  </a:lnTo>
                  <a:lnTo>
                    <a:pt x="106" y="18"/>
                  </a:lnTo>
                  <a:lnTo>
                    <a:pt x="97" y="40"/>
                  </a:lnTo>
                  <a:lnTo>
                    <a:pt x="99" y="64"/>
                  </a:lnTo>
                  <a:lnTo>
                    <a:pt x="101" y="90"/>
                  </a:lnTo>
                  <a:lnTo>
                    <a:pt x="101" y="122"/>
                  </a:lnTo>
                  <a:lnTo>
                    <a:pt x="97" y="118"/>
                  </a:lnTo>
                  <a:lnTo>
                    <a:pt x="95" y="118"/>
                  </a:lnTo>
                  <a:lnTo>
                    <a:pt x="92" y="114"/>
                  </a:lnTo>
                  <a:lnTo>
                    <a:pt x="92" y="113"/>
                  </a:lnTo>
                  <a:lnTo>
                    <a:pt x="94" y="113"/>
                  </a:lnTo>
                  <a:lnTo>
                    <a:pt x="90" y="110"/>
                  </a:lnTo>
                  <a:lnTo>
                    <a:pt x="90" y="104"/>
                  </a:lnTo>
                  <a:lnTo>
                    <a:pt x="87" y="102"/>
                  </a:lnTo>
                  <a:lnTo>
                    <a:pt x="72" y="107"/>
                  </a:lnTo>
                  <a:lnTo>
                    <a:pt x="70" y="105"/>
                  </a:lnTo>
                  <a:lnTo>
                    <a:pt x="62" y="108"/>
                  </a:lnTo>
                  <a:lnTo>
                    <a:pt x="61" y="105"/>
                  </a:lnTo>
                  <a:lnTo>
                    <a:pt x="59" y="105"/>
                  </a:lnTo>
                  <a:lnTo>
                    <a:pt x="55" y="108"/>
                  </a:lnTo>
                  <a:lnTo>
                    <a:pt x="51" y="108"/>
                  </a:lnTo>
                  <a:lnTo>
                    <a:pt x="50" y="105"/>
                  </a:lnTo>
                  <a:lnTo>
                    <a:pt x="51" y="99"/>
                  </a:lnTo>
                  <a:lnTo>
                    <a:pt x="50" y="98"/>
                  </a:lnTo>
                  <a:lnTo>
                    <a:pt x="47" y="100"/>
                  </a:lnTo>
                  <a:lnTo>
                    <a:pt x="44" y="99"/>
                  </a:lnTo>
                  <a:lnTo>
                    <a:pt x="39" y="95"/>
                  </a:lnTo>
                  <a:lnTo>
                    <a:pt x="37" y="102"/>
                  </a:lnTo>
                  <a:lnTo>
                    <a:pt x="19" y="102"/>
                  </a:lnTo>
                  <a:lnTo>
                    <a:pt x="1" y="94"/>
                  </a:lnTo>
                  <a:lnTo>
                    <a:pt x="0" y="61"/>
                  </a:lnTo>
                  <a:lnTo>
                    <a:pt x="8" y="20"/>
                  </a:lnTo>
                  <a:lnTo>
                    <a:pt x="36" y="5"/>
                  </a:lnTo>
                  <a:lnTo>
                    <a:pt x="45" y="8"/>
                  </a:lnTo>
                  <a:lnTo>
                    <a:pt x="62" y="13"/>
                  </a:lnTo>
                  <a:lnTo>
                    <a:pt x="76" y="3"/>
                  </a:lnTo>
                  <a:lnTo>
                    <a:pt x="96" y="0"/>
                  </a:lnTo>
                  <a:close/>
                </a:path>
              </a:pathLst>
            </a:custGeom>
            <a:solidFill>
              <a:srgbClr val="333333"/>
            </a:solid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90" name="shp0022">
            <a:extLst>
              <a:ext uri="{FF2B5EF4-FFF2-40B4-BE49-F238E27FC236}">
                <a16:creationId xmlns:a16="http://schemas.microsoft.com/office/drawing/2014/main" id="{B7DE78D9-8810-4878-8541-6AA5B12E2DBA}"/>
              </a:ext>
            </a:extLst>
          </p:cNvPr>
          <p:cNvSpPr txBox="1"/>
          <p:nvPr/>
        </p:nvSpPr>
        <p:spPr>
          <a:xfrm>
            <a:off x="3355826" y="2067374"/>
            <a:ext cx="89451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Ile de France</a:t>
            </a:r>
          </a:p>
          <a:p>
            <a:pPr algn="l" defTabSz="456423" fontAlgn="base">
              <a:lnSpc>
                <a:spcPct val="90000"/>
              </a:lnSpc>
              <a:spcBef>
                <a:spcPct val="0"/>
              </a:spcBef>
              <a:spcAft>
                <a:spcPct val="0"/>
              </a:spcAft>
              <a:defRPr/>
            </a:pPr>
            <a:r>
              <a:rPr lang="fr-FR" sz="1597" b="1" dirty="0">
                <a:solidFill>
                  <a:srgbClr val="000000"/>
                </a:solidFill>
              </a:rPr>
              <a:t>23%</a:t>
            </a:r>
          </a:p>
        </p:txBody>
      </p:sp>
      <p:sp>
        <p:nvSpPr>
          <p:cNvPr id="191" name="shp0023">
            <a:extLst>
              <a:ext uri="{FF2B5EF4-FFF2-40B4-BE49-F238E27FC236}">
                <a16:creationId xmlns:a16="http://schemas.microsoft.com/office/drawing/2014/main" id="{61463915-7F46-4C03-82B1-BE5FB06EEF09}"/>
              </a:ext>
            </a:extLst>
          </p:cNvPr>
          <p:cNvSpPr txBox="1"/>
          <p:nvPr/>
        </p:nvSpPr>
        <p:spPr>
          <a:xfrm>
            <a:off x="534037" y="1780811"/>
            <a:ext cx="409652"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Ouest</a:t>
            </a:r>
          </a:p>
          <a:p>
            <a:pPr algn="r" defTabSz="456423" fontAlgn="base">
              <a:lnSpc>
                <a:spcPct val="90000"/>
              </a:lnSpc>
              <a:spcBef>
                <a:spcPct val="0"/>
              </a:spcBef>
              <a:spcAft>
                <a:spcPct val="0"/>
              </a:spcAft>
              <a:defRPr/>
            </a:pPr>
            <a:r>
              <a:rPr lang="fr-FR" sz="1597" b="1" dirty="0">
                <a:solidFill>
                  <a:srgbClr val="000000"/>
                </a:solidFill>
              </a:rPr>
              <a:t>24%</a:t>
            </a:r>
          </a:p>
        </p:txBody>
      </p:sp>
      <p:cxnSp>
        <p:nvCxnSpPr>
          <p:cNvPr id="192" name="shp0024">
            <a:extLst>
              <a:ext uri="{FF2B5EF4-FFF2-40B4-BE49-F238E27FC236}">
                <a16:creationId xmlns:a16="http://schemas.microsoft.com/office/drawing/2014/main" id="{F3B19BBE-80F9-4C31-BB54-0A7D75CBAFFD}"/>
              </a:ext>
            </a:extLst>
          </p:cNvPr>
          <p:cNvCxnSpPr>
            <a:cxnSpLocks/>
          </p:cNvCxnSpPr>
          <p:nvPr/>
        </p:nvCxnSpPr>
        <p:spPr>
          <a:xfrm>
            <a:off x="1044659" y="1869819"/>
            <a:ext cx="561968"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3" name="shp0025">
            <a:extLst>
              <a:ext uri="{FF2B5EF4-FFF2-40B4-BE49-F238E27FC236}">
                <a16:creationId xmlns:a16="http://schemas.microsoft.com/office/drawing/2014/main" id="{6F2C2CA6-8F8B-467C-8F1C-A42FB9B074AA}"/>
              </a:ext>
            </a:extLst>
          </p:cNvPr>
          <p:cNvSpPr txBox="1"/>
          <p:nvPr/>
        </p:nvSpPr>
        <p:spPr>
          <a:xfrm>
            <a:off x="541420" y="2531874"/>
            <a:ext cx="732891"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Sud-Ouest</a:t>
            </a:r>
          </a:p>
          <a:p>
            <a:pPr algn="r" defTabSz="456423" fontAlgn="base">
              <a:lnSpc>
                <a:spcPct val="90000"/>
              </a:lnSpc>
              <a:spcBef>
                <a:spcPct val="0"/>
              </a:spcBef>
              <a:spcAft>
                <a:spcPct val="0"/>
              </a:spcAft>
              <a:defRPr/>
            </a:pPr>
            <a:r>
              <a:rPr lang="fr-FR" sz="1597" b="1" dirty="0">
                <a:solidFill>
                  <a:srgbClr val="000000"/>
                </a:solidFill>
              </a:rPr>
              <a:t>10%</a:t>
            </a:r>
          </a:p>
        </p:txBody>
      </p:sp>
      <p:cxnSp>
        <p:nvCxnSpPr>
          <p:cNvPr id="194" name="shp0026">
            <a:extLst>
              <a:ext uri="{FF2B5EF4-FFF2-40B4-BE49-F238E27FC236}">
                <a16:creationId xmlns:a16="http://schemas.microsoft.com/office/drawing/2014/main" id="{6B5A28FC-5A0C-40C4-B593-47C138579AFE}"/>
              </a:ext>
            </a:extLst>
          </p:cNvPr>
          <p:cNvCxnSpPr>
            <a:cxnSpLocks/>
          </p:cNvCxnSpPr>
          <p:nvPr/>
        </p:nvCxnSpPr>
        <p:spPr>
          <a:xfrm>
            <a:off x="1375281" y="2620882"/>
            <a:ext cx="287497"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195" name="shp0027">
            <a:extLst>
              <a:ext uri="{FF2B5EF4-FFF2-40B4-BE49-F238E27FC236}">
                <a16:creationId xmlns:a16="http://schemas.microsoft.com/office/drawing/2014/main" id="{CFA59F34-63F3-4239-9469-48363AB1C438}"/>
              </a:ext>
            </a:extLst>
          </p:cNvPr>
          <p:cNvCxnSpPr>
            <a:cxnSpLocks/>
          </p:cNvCxnSpPr>
          <p:nvPr/>
        </p:nvCxnSpPr>
        <p:spPr>
          <a:xfrm>
            <a:off x="2443396" y="1662926"/>
            <a:ext cx="574993"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6" name="shp0028">
            <a:extLst>
              <a:ext uri="{FF2B5EF4-FFF2-40B4-BE49-F238E27FC236}">
                <a16:creationId xmlns:a16="http://schemas.microsoft.com/office/drawing/2014/main" id="{74C4942E-FAF4-401C-ABB3-4C1B0084F962}"/>
              </a:ext>
            </a:extLst>
          </p:cNvPr>
          <p:cNvSpPr txBox="1"/>
          <p:nvPr/>
        </p:nvSpPr>
        <p:spPr>
          <a:xfrm>
            <a:off x="3112937" y="1573474"/>
            <a:ext cx="74249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Nord &amp; Est</a:t>
            </a:r>
          </a:p>
          <a:p>
            <a:pPr algn="l" defTabSz="456423" fontAlgn="base">
              <a:lnSpc>
                <a:spcPct val="90000"/>
              </a:lnSpc>
              <a:spcBef>
                <a:spcPct val="0"/>
              </a:spcBef>
              <a:spcAft>
                <a:spcPct val="0"/>
              </a:spcAft>
              <a:defRPr/>
            </a:pPr>
            <a:r>
              <a:rPr lang="fr-FR" sz="1597" b="1" dirty="0">
                <a:solidFill>
                  <a:srgbClr val="000000"/>
                </a:solidFill>
              </a:rPr>
              <a:t>20%</a:t>
            </a:r>
          </a:p>
        </p:txBody>
      </p:sp>
      <p:sp>
        <p:nvSpPr>
          <p:cNvPr id="197" name="shp0029">
            <a:extLst>
              <a:ext uri="{FF2B5EF4-FFF2-40B4-BE49-F238E27FC236}">
                <a16:creationId xmlns:a16="http://schemas.microsoft.com/office/drawing/2014/main" id="{3C8150C7-6403-4323-9618-9AAAB46ED38A}"/>
              </a:ext>
            </a:extLst>
          </p:cNvPr>
          <p:cNvSpPr/>
          <p:nvPr/>
        </p:nvSpPr>
        <p:spPr>
          <a:xfrm>
            <a:off x="2365520" y="1989989"/>
            <a:ext cx="902770" cy="190585"/>
          </a:xfrm>
          <a:custGeom>
            <a:avLst/>
            <a:gdLst>
              <a:gd name="connsiteX0" fmla="*/ 0 w 904351"/>
              <a:gd name="connsiteY0" fmla="*/ 0 h 190919"/>
              <a:gd name="connsiteX1" fmla="*/ 602901 w 904351"/>
              <a:gd name="connsiteY1" fmla="*/ 190919 h 190919"/>
              <a:gd name="connsiteX2" fmla="*/ 904351 w 904351"/>
              <a:gd name="connsiteY2" fmla="*/ 190919 h 190919"/>
            </a:gdLst>
            <a:ahLst/>
            <a:cxnLst>
              <a:cxn ang="0">
                <a:pos x="connsiteX0" y="connsiteY0"/>
              </a:cxn>
              <a:cxn ang="0">
                <a:pos x="connsiteX1" y="connsiteY1"/>
              </a:cxn>
              <a:cxn ang="0">
                <a:pos x="connsiteX2" y="connsiteY2"/>
              </a:cxn>
            </a:cxnLst>
            <a:rect l="l" t="t" r="r" b="b"/>
            <a:pathLst>
              <a:path w="904351" h="190919">
                <a:moveTo>
                  <a:pt x="0" y="0"/>
                </a:moveTo>
                <a:lnTo>
                  <a:pt x="602901" y="190919"/>
                </a:lnTo>
                <a:lnTo>
                  <a:pt x="904351" y="190919"/>
                </a:lnTo>
              </a:path>
            </a:pathLst>
          </a:cu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2937" fontAlgn="base">
              <a:spcBef>
                <a:spcPct val="0"/>
              </a:spcBef>
              <a:spcAft>
                <a:spcPct val="0"/>
              </a:spcAft>
              <a:defRPr/>
            </a:pPr>
            <a:endParaRPr lang="fr-FR" sz="1797" b="1" dirty="0">
              <a:solidFill>
                <a:srgbClr val="717171"/>
              </a:solidFill>
              <a:latin typeface="Arial" panose="020B0604020202020204" pitchFamily="34" charset="0"/>
            </a:endParaRPr>
          </a:p>
        </p:txBody>
      </p:sp>
      <p:cxnSp>
        <p:nvCxnSpPr>
          <p:cNvPr id="198" name="shp0030">
            <a:extLst>
              <a:ext uri="{FF2B5EF4-FFF2-40B4-BE49-F238E27FC236}">
                <a16:creationId xmlns:a16="http://schemas.microsoft.com/office/drawing/2014/main" id="{EB17CFAD-A8FF-44A8-BC1E-AE52C60205B8}"/>
              </a:ext>
            </a:extLst>
          </p:cNvPr>
          <p:cNvCxnSpPr>
            <a:cxnSpLocks/>
          </p:cNvCxnSpPr>
          <p:nvPr/>
        </p:nvCxnSpPr>
        <p:spPr>
          <a:xfrm>
            <a:off x="2921950" y="2664041"/>
            <a:ext cx="334872"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9" name="shp0031">
            <a:extLst>
              <a:ext uri="{FF2B5EF4-FFF2-40B4-BE49-F238E27FC236}">
                <a16:creationId xmlns:a16="http://schemas.microsoft.com/office/drawing/2014/main" id="{F6737049-5F64-4AA0-87E7-D1D0FD309169}"/>
              </a:ext>
            </a:extLst>
          </p:cNvPr>
          <p:cNvSpPr txBox="1"/>
          <p:nvPr/>
        </p:nvSpPr>
        <p:spPr>
          <a:xfrm>
            <a:off x="3351369" y="2574588"/>
            <a:ext cx="545670"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Sud-Est</a:t>
            </a:r>
          </a:p>
          <a:p>
            <a:pPr algn="l" defTabSz="456423" fontAlgn="base">
              <a:lnSpc>
                <a:spcPct val="90000"/>
              </a:lnSpc>
              <a:spcBef>
                <a:spcPct val="0"/>
              </a:spcBef>
              <a:spcAft>
                <a:spcPct val="0"/>
              </a:spcAft>
              <a:defRPr/>
            </a:pPr>
            <a:r>
              <a:rPr lang="fr-FR" sz="1597" b="1" dirty="0">
                <a:solidFill>
                  <a:srgbClr val="000000"/>
                </a:solidFill>
              </a:rPr>
              <a:t>22%</a:t>
            </a:r>
          </a:p>
        </p:txBody>
      </p:sp>
      <p:cxnSp>
        <p:nvCxnSpPr>
          <p:cNvPr id="200" name="shp0032">
            <a:extLst>
              <a:ext uri="{FF2B5EF4-FFF2-40B4-BE49-F238E27FC236}">
                <a16:creationId xmlns:a16="http://schemas.microsoft.com/office/drawing/2014/main" id="{E6746DC3-3DD2-4EF3-922A-1FE15620029C}"/>
              </a:ext>
            </a:extLst>
          </p:cNvPr>
          <p:cNvCxnSpPr>
            <a:cxnSpLocks/>
          </p:cNvCxnSpPr>
          <p:nvPr/>
        </p:nvCxnSpPr>
        <p:spPr>
          <a:xfrm>
            <a:off x="375901" y="3364842"/>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2" name="shp0062">
            <a:extLst>
              <a:ext uri="{FF2B5EF4-FFF2-40B4-BE49-F238E27FC236}">
                <a16:creationId xmlns:a16="http://schemas.microsoft.com/office/drawing/2014/main" id="{992047AB-E9C5-4166-BBD4-F9B722961DC4}"/>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architectes du jardin (840)</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UDA5 / AGGLO / RS 191 / RS 192 / A4 / A2 </a:t>
            </a:r>
          </a:p>
        </p:txBody>
      </p:sp>
      <p:sp>
        <p:nvSpPr>
          <p:cNvPr id="203" name="shp0032">
            <a:extLst>
              <a:ext uri="{FF2B5EF4-FFF2-40B4-BE49-F238E27FC236}">
                <a16:creationId xmlns:a16="http://schemas.microsoft.com/office/drawing/2014/main" id="{26E5DD4F-F7CB-4314-8FED-E0D3B108FF38}"/>
              </a:ext>
            </a:extLst>
          </p:cNvPr>
          <p:cNvSpPr txBox="1"/>
          <p:nvPr/>
        </p:nvSpPr>
        <p:spPr>
          <a:xfrm>
            <a:off x="398997" y="3677179"/>
            <a:ext cx="944119"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LOGEMENT</a:t>
            </a:r>
          </a:p>
        </p:txBody>
      </p:sp>
      <p:cxnSp>
        <p:nvCxnSpPr>
          <p:cNvPr id="204" name="shp0033">
            <a:extLst>
              <a:ext uri="{FF2B5EF4-FFF2-40B4-BE49-F238E27FC236}">
                <a16:creationId xmlns:a16="http://schemas.microsoft.com/office/drawing/2014/main" id="{DC00951D-1348-4C2C-B25A-4E4A2BDAF132}"/>
              </a:ext>
            </a:extLst>
          </p:cNvPr>
          <p:cNvCxnSpPr>
            <a:cxnSpLocks/>
          </p:cNvCxnSpPr>
          <p:nvPr/>
        </p:nvCxnSpPr>
        <p:spPr>
          <a:xfrm>
            <a:off x="398995"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5" name="shp0034">
            <a:extLst>
              <a:ext uri="{FF2B5EF4-FFF2-40B4-BE49-F238E27FC236}">
                <a16:creationId xmlns:a16="http://schemas.microsoft.com/office/drawing/2014/main" id="{F7E1373E-C664-4F0D-8873-B87E639FA65A}"/>
              </a:ext>
            </a:extLst>
          </p:cNvPr>
          <p:cNvCxnSpPr>
            <a:cxnSpLocks/>
          </p:cNvCxnSpPr>
          <p:nvPr/>
        </p:nvCxnSpPr>
        <p:spPr>
          <a:xfrm>
            <a:off x="398995"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6" name="shp0035">
            <a:extLst>
              <a:ext uri="{FF2B5EF4-FFF2-40B4-BE49-F238E27FC236}">
                <a16:creationId xmlns:a16="http://schemas.microsoft.com/office/drawing/2014/main" id="{281B1AE7-B8D6-4F9F-A8D0-949CA28CAD1E}"/>
              </a:ext>
            </a:extLst>
          </p:cNvPr>
          <p:cNvSpPr>
            <a:spLocks noEditPoints="1"/>
          </p:cNvSpPr>
          <p:nvPr/>
        </p:nvSpPr>
        <p:spPr bwMode="auto">
          <a:xfrm flipH="1">
            <a:off x="1544425" y="4962532"/>
            <a:ext cx="478886" cy="451676"/>
          </a:xfrm>
          <a:custGeom>
            <a:avLst/>
            <a:gdLst>
              <a:gd name="T0" fmla="*/ 186 w 327"/>
              <a:gd name="T1" fmla="*/ 84 h 307"/>
              <a:gd name="T2" fmla="*/ 174 w 327"/>
              <a:gd name="T3" fmla="*/ 92 h 307"/>
              <a:gd name="T4" fmla="*/ 268 w 327"/>
              <a:gd name="T5" fmla="*/ 278 h 307"/>
              <a:gd name="T6" fmla="*/ 268 w 327"/>
              <a:gd name="T7" fmla="*/ 249 h 307"/>
              <a:gd name="T8" fmla="*/ 280 w 327"/>
              <a:gd name="T9" fmla="*/ 257 h 307"/>
              <a:gd name="T10" fmla="*/ 124 w 327"/>
              <a:gd name="T11" fmla="*/ 167 h 307"/>
              <a:gd name="T12" fmla="*/ 103 w 327"/>
              <a:gd name="T13" fmla="*/ 141 h 307"/>
              <a:gd name="T14" fmla="*/ 120 w 327"/>
              <a:gd name="T15" fmla="*/ 159 h 307"/>
              <a:gd name="T16" fmla="*/ 310 w 327"/>
              <a:gd name="T17" fmla="*/ 121 h 307"/>
              <a:gd name="T18" fmla="*/ 249 w 327"/>
              <a:gd name="T19" fmla="*/ 92 h 307"/>
              <a:gd name="T20" fmla="*/ 250 w 327"/>
              <a:gd name="T21" fmla="*/ 21 h 307"/>
              <a:gd name="T22" fmla="*/ 161 w 327"/>
              <a:gd name="T23" fmla="*/ 4 h 307"/>
              <a:gd name="T24" fmla="*/ 140 w 327"/>
              <a:gd name="T25" fmla="*/ 53 h 307"/>
              <a:gd name="T26" fmla="*/ 79 w 327"/>
              <a:gd name="T27" fmla="*/ 108 h 307"/>
              <a:gd name="T28" fmla="*/ 78 w 327"/>
              <a:gd name="T29" fmla="*/ 244 h 307"/>
              <a:gd name="T30" fmla="*/ 45 w 327"/>
              <a:gd name="T31" fmla="*/ 226 h 307"/>
              <a:gd name="T32" fmla="*/ 25 w 327"/>
              <a:gd name="T33" fmla="*/ 289 h 307"/>
              <a:gd name="T34" fmla="*/ 7 w 327"/>
              <a:gd name="T35" fmla="*/ 250 h 307"/>
              <a:gd name="T36" fmla="*/ 4 w 327"/>
              <a:gd name="T37" fmla="*/ 299 h 307"/>
              <a:gd name="T38" fmla="*/ 323 w 327"/>
              <a:gd name="T39" fmla="*/ 299 h 307"/>
              <a:gd name="T40" fmla="*/ 20 w 327"/>
              <a:gd name="T41" fmla="*/ 245 h 307"/>
              <a:gd name="T42" fmla="*/ 11 w 327"/>
              <a:gd name="T43" fmla="*/ 273 h 307"/>
              <a:gd name="T44" fmla="*/ 56 w 327"/>
              <a:gd name="T45" fmla="*/ 207 h 307"/>
              <a:gd name="T46" fmla="*/ 42 w 327"/>
              <a:gd name="T47" fmla="*/ 244 h 307"/>
              <a:gd name="T48" fmla="*/ 141 w 327"/>
              <a:gd name="T49" fmla="*/ 299 h 307"/>
              <a:gd name="T50" fmla="*/ 141 w 327"/>
              <a:gd name="T51" fmla="*/ 104 h 307"/>
              <a:gd name="T52" fmla="*/ 169 w 327"/>
              <a:gd name="T53" fmla="*/ 8 h 307"/>
              <a:gd name="T54" fmla="*/ 205 w 327"/>
              <a:gd name="T55" fmla="*/ 299 h 307"/>
              <a:gd name="T56" fmla="*/ 183 w 327"/>
              <a:gd name="T57" fmla="*/ 249 h 307"/>
              <a:gd name="T58" fmla="*/ 241 w 327"/>
              <a:gd name="T59" fmla="*/ 54 h 307"/>
              <a:gd name="T60" fmla="*/ 246 w 327"/>
              <a:gd name="T61" fmla="*/ 29 h 307"/>
              <a:gd name="T62" fmla="*/ 302 w 327"/>
              <a:gd name="T63" fmla="*/ 121 h 307"/>
              <a:gd name="T64" fmla="*/ 309 w 327"/>
              <a:gd name="T65" fmla="*/ 100 h 307"/>
              <a:gd name="T66" fmla="*/ 225 w 327"/>
              <a:gd name="T67" fmla="*/ 197 h 307"/>
              <a:gd name="T68" fmla="*/ 205 w 327"/>
              <a:gd name="T69" fmla="*/ 222 h 307"/>
              <a:gd name="T70" fmla="*/ 209 w 327"/>
              <a:gd name="T71" fmla="*/ 201 h 307"/>
              <a:gd name="T72" fmla="*/ 186 w 327"/>
              <a:gd name="T73" fmla="*/ 138 h 307"/>
              <a:gd name="T74" fmla="*/ 174 w 327"/>
              <a:gd name="T75" fmla="*/ 146 h 307"/>
              <a:gd name="T76" fmla="*/ 205 w 327"/>
              <a:gd name="T77" fmla="*/ 113 h 307"/>
              <a:gd name="T78" fmla="*/ 205 w 327"/>
              <a:gd name="T79" fmla="*/ 84 h 307"/>
              <a:gd name="T80" fmla="*/ 217 w 327"/>
              <a:gd name="T81" fmla="*/ 92 h 307"/>
              <a:gd name="T82" fmla="*/ 221 w 327"/>
              <a:gd name="T83" fmla="*/ 167 h 307"/>
              <a:gd name="T84" fmla="*/ 201 w 327"/>
              <a:gd name="T85" fmla="*/ 142 h 307"/>
              <a:gd name="T86" fmla="*/ 217 w 327"/>
              <a:gd name="T87" fmla="*/ 159 h 307"/>
              <a:gd name="T88" fmla="*/ 288 w 327"/>
              <a:gd name="T89" fmla="*/ 163 h 307"/>
              <a:gd name="T90" fmla="*/ 264 w 327"/>
              <a:gd name="T91" fmla="*/ 163 h 307"/>
              <a:gd name="T92" fmla="*/ 272 w 327"/>
              <a:gd name="T93" fmla="*/ 159 h 307"/>
              <a:gd name="T94" fmla="*/ 190 w 327"/>
              <a:gd name="T95" fmla="*/ 197 h 307"/>
              <a:gd name="T96" fmla="*/ 170 w 327"/>
              <a:gd name="T97" fmla="*/ 222 h 307"/>
              <a:gd name="T98" fmla="*/ 174 w 327"/>
              <a:gd name="T99" fmla="*/ 201 h 307"/>
              <a:gd name="T100" fmla="*/ 284 w 327"/>
              <a:gd name="T101" fmla="*/ 193 h 307"/>
              <a:gd name="T102" fmla="*/ 272 w 327"/>
              <a:gd name="T103" fmla="*/ 201 h 307"/>
              <a:gd name="T104" fmla="*/ 107 w 327"/>
              <a:gd name="T105" fmla="*/ 221 h 307"/>
              <a:gd name="T106" fmla="*/ 107 w 327"/>
              <a:gd name="T107" fmla="*/ 192 h 307"/>
              <a:gd name="T108" fmla="*/ 120 w 327"/>
              <a:gd name="T109" fmla="*/ 201 h 307"/>
              <a:gd name="T110" fmla="*/ 124 w 327"/>
              <a:gd name="T111" fmla="*/ 277 h 307"/>
              <a:gd name="T112" fmla="*/ 103 w 327"/>
              <a:gd name="T113" fmla="*/ 252 h 307"/>
              <a:gd name="T114" fmla="*/ 120 w 327"/>
              <a:gd name="T115" fmla="*/ 2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07">
                <a:moveTo>
                  <a:pt x="170" y="113"/>
                </a:moveTo>
                <a:cubicBezTo>
                  <a:pt x="186" y="113"/>
                  <a:pt x="186" y="113"/>
                  <a:pt x="186" y="113"/>
                </a:cubicBezTo>
                <a:cubicBezTo>
                  <a:pt x="189" y="113"/>
                  <a:pt x="190" y="112"/>
                  <a:pt x="190" y="109"/>
                </a:cubicBezTo>
                <a:cubicBezTo>
                  <a:pt x="190" y="88"/>
                  <a:pt x="190" y="88"/>
                  <a:pt x="190" y="88"/>
                </a:cubicBezTo>
                <a:cubicBezTo>
                  <a:pt x="190" y="86"/>
                  <a:pt x="189" y="84"/>
                  <a:pt x="186" y="84"/>
                </a:cubicBezTo>
                <a:cubicBezTo>
                  <a:pt x="170" y="84"/>
                  <a:pt x="170" y="84"/>
                  <a:pt x="170" y="84"/>
                </a:cubicBezTo>
                <a:cubicBezTo>
                  <a:pt x="167" y="84"/>
                  <a:pt x="166" y="86"/>
                  <a:pt x="166" y="88"/>
                </a:cubicBezTo>
                <a:cubicBezTo>
                  <a:pt x="166" y="109"/>
                  <a:pt x="166" y="109"/>
                  <a:pt x="166" y="109"/>
                </a:cubicBezTo>
                <a:cubicBezTo>
                  <a:pt x="166" y="111"/>
                  <a:pt x="167" y="113"/>
                  <a:pt x="170" y="113"/>
                </a:cubicBezTo>
                <a:close/>
                <a:moveTo>
                  <a:pt x="174" y="92"/>
                </a:moveTo>
                <a:cubicBezTo>
                  <a:pt x="182" y="92"/>
                  <a:pt x="182" y="92"/>
                  <a:pt x="182" y="92"/>
                </a:cubicBezTo>
                <a:cubicBezTo>
                  <a:pt x="182" y="105"/>
                  <a:pt x="182" y="105"/>
                  <a:pt x="182" y="105"/>
                </a:cubicBezTo>
                <a:cubicBezTo>
                  <a:pt x="174" y="105"/>
                  <a:pt x="174" y="105"/>
                  <a:pt x="174" y="105"/>
                </a:cubicBezTo>
                <a:lnTo>
                  <a:pt x="174" y="92"/>
                </a:lnTo>
                <a:close/>
                <a:moveTo>
                  <a:pt x="268" y="278"/>
                </a:moveTo>
                <a:cubicBezTo>
                  <a:pt x="284" y="278"/>
                  <a:pt x="284" y="278"/>
                  <a:pt x="284" y="278"/>
                </a:cubicBezTo>
                <a:cubicBezTo>
                  <a:pt x="287" y="278"/>
                  <a:pt x="288" y="276"/>
                  <a:pt x="288" y="274"/>
                </a:cubicBezTo>
                <a:cubicBezTo>
                  <a:pt x="288" y="253"/>
                  <a:pt x="288" y="253"/>
                  <a:pt x="288" y="253"/>
                </a:cubicBezTo>
                <a:cubicBezTo>
                  <a:pt x="288" y="250"/>
                  <a:pt x="287" y="249"/>
                  <a:pt x="284" y="249"/>
                </a:cubicBezTo>
                <a:cubicBezTo>
                  <a:pt x="268" y="249"/>
                  <a:pt x="268" y="249"/>
                  <a:pt x="268" y="249"/>
                </a:cubicBezTo>
                <a:cubicBezTo>
                  <a:pt x="265" y="249"/>
                  <a:pt x="264" y="250"/>
                  <a:pt x="264" y="253"/>
                </a:cubicBezTo>
                <a:cubicBezTo>
                  <a:pt x="264" y="274"/>
                  <a:pt x="264" y="274"/>
                  <a:pt x="264" y="274"/>
                </a:cubicBezTo>
                <a:cubicBezTo>
                  <a:pt x="264" y="276"/>
                  <a:pt x="265" y="278"/>
                  <a:pt x="268" y="278"/>
                </a:cubicBezTo>
                <a:close/>
                <a:moveTo>
                  <a:pt x="272" y="257"/>
                </a:moveTo>
                <a:cubicBezTo>
                  <a:pt x="280" y="257"/>
                  <a:pt x="280" y="257"/>
                  <a:pt x="280" y="257"/>
                </a:cubicBezTo>
                <a:cubicBezTo>
                  <a:pt x="280" y="270"/>
                  <a:pt x="280" y="270"/>
                  <a:pt x="280" y="270"/>
                </a:cubicBezTo>
                <a:cubicBezTo>
                  <a:pt x="272" y="270"/>
                  <a:pt x="272" y="270"/>
                  <a:pt x="272" y="270"/>
                </a:cubicBezTo>
                <a:lnTo>
                  <a:pt x="272" y="257"/>
                </a:lnTo>
                <a:close/>
                <a:moveTo>
                  <a:pt x="107" y="167"/>
                </a:moveTo>
                <a:cubicBezTo>
                  <a:pt x="124" y="167"/>
                  <a:pt x="124" y="167"/>
                  <a:pt x="124" y="167"/>
                </a:cubicBezTo>
                <a:cubicBezTo>
                  <a:pt x="126" y="167"/>
                  <a:pt x="128" y="165"/>
                  <a:pt x="128" y="163"/>
                </a:cubicBezTo>
                <a:cubicBezTo>
                  <a:pt x="128" y="141"/>
                  <a:pt x="128" y="141"/>
                  <a:pt x="128" y="141"/>
                </a:cubicBezTo>
                <a:cubicBezTo>
                  <a:pt x="128" y="139"/>
                  <a:pt x="126" y="137"/>
                  <a:pt x="124" y="137"/>
                </a:cubicBezTo>
                <a:cubicBezTo>
                  <a:pt x="107" y="137"/>
                  <a:pt x="107" y="137"/>
                  <a:pt x="107" y="137"/>
                </a:cubicBezTo>
                <a:cubicBezTo>
                  <a:pt x="105" y="137"/>
                  <a:pt x="103" y="139"/>
                  <a:pt x="103" y="141"/>
                </a:cubicBezTo>
                <a:cubicBezTo>
                  <a:pt x="103" y="163"/>
                  <a:pt x="103" y="163"/>
                  <a:pt x="103" y="163"/>
                </a:cubicBezTo>
                <a:cubicBezTo>
                  <a:pt x="103" y="165"/>
                  <a:pt x="105" y="167"/>
                  <a:pt x="107" y="167"/>
                </a:cubicBezTo>
                <a:close/>
                <a:moveTo>
                  <a:pt x="111" y="145"/>
                </a:moveTo>
                <a:cubicBezTo>
                  <a:pt x="120" y="145"/>
                  <a:pt x="120" y="145"/>
                  <a:pt x="120" y="145"/>
                </a:cubicBezTo>
                <a:cubicBezTo>
                  <a:pt x="120" y="159"/>
                  <a:pt x="120" y="159"/>
                  <a:pt x="120" y="159"/>
                </a:cubicBezTo>
                <a:cubicBezTo>
                  <a:pt x="111" y="159"/>
                  <a:pt x="111" y="159"/>
                  <a:pt x="111" y="159"/>
                </a:cubicBezTo>
                <a:lnTo>
                  <a:pt x="111" y="145"/>
                </a:lnTo>
                <a:close/>
                <a:moveTo>
                  <a:pt x="323" y="299"/>
                </a:moveTo>
                <a:cubicBezTo>
                  <a:pt x="310" y="299"/>
                  <a:pt x="310" y="299"/>
                  <a:pt x="310" y="299"/>
                </a:cubicBezTo>
                <a:cubicBezTo>
                  <a:pt x="310" y="121"/>
                  <a:pt x="310" y="121"/>
                  <a:pt x="310" y="121"/>
                </a:cubicBezTo>
                <a:cubicBezTo>
                  <a:pt x="313" y="121"/>
                  <a:pt x="313" y="121"/>
                  <a:pt x="313" y="121"/>
                </a:cubicBezTo>
                <a:cubicBezTo>
                  <a:pt x="315" y="121"/>
                  <a:pt x="317" y="119"/>
                  <a:pt x="317" y="117"/>
                </a:cubicBezTo>
                <a:cubicBezTo>
                  <a:pt x="317" y="96"/>
                  <a:pt x="317" y="96"/>
                  <a:pt x="317" y="96"/>
                </a:cubicBezTo>
                <a:cubicBezTo>
                  <a:pt x="317" y="93"/>
                  <a:pt x="315" y="92"/>
                  <a:pt x="313" y="92"/>
                </a:cubicBezTo>
                <a:cubicBezTo>
                  <a:pt x="249" y="92"/>
                  <a:pt x="249" y="92"/>
                  <a:pt x="249" y="92"/>
                </a:cubicBezTo>
                <a:cubicBezTo>
                  <a:pt x="249" y="53"/>
                  <a:pt x="249" y="53"/>
                  <a:pt x="249" y="53"/>
                </a:cubicBezTo>
                <a:cubicBezTo>
                  <a:pt x="250" y="53"/>
                  <a:pt x="250" y="53"/>
                  <a:pt x="250" y="53"/>
                </a:cubicBezTo>
                <a:cubicBezTo>
                  <a:pt x="252" y="53"/>
                  <a:pt x="254" y="52"/>
                  <a:pt x="254" y="49"/>
                </a:cubicBezTo>
                <a:cubicBezTo>
                  <a:pt x="254" y="25"/>
                  <a:pt x="254" y="25"/>
                  <a:pt x="254" y="25"/>
                </a:cubicBezTo>
                <a:cubicBezTo>
                  <a:pt x="254" y="23"/>
                  <a:pt x="252" y="21"/>
                  <a:pt x="250" y="21"/>
                </a:cubicBezTo>
                <a:cubicBezTo>
                  <a:pt x="190" y="21"/>
                  <a:pt x="190" y="21"/>
                  <a:pt x="190" y="21"/>
                </a:cubicBezTo>
                <a:cubicBezTo>
                  <a:pt x="190" y="4"/>
                  <a:pt x="190" y="4"/>
                  <a:pt x="190" y="4"/>
                </a:cubicBezTo>
                <a:cubicBezTo>
                  <a:pt x="190" y="1"/>
                  <a:pt x="188" y="0"/>
                  <a:pt x="186" y="0"/>
                </a:cubicBezTo>
                <a:cubicBezTo>
                  <a:pt x="165" y="0"/>
                  <a:pt x="165" y="0"/>
                  <a:pt x="165" y="0"/>
                </a:cubicBezTo>
                <a:cubicBezTo>
                  <a:pt x="162" y="0"/>
                  <a:pt x="161" y="1"/>
                  <a:pt x="161" y="4"/>
                </a:cubicBezTo>
                <a:cubicBezTo>
                  <a:pt x="161" y="21"/>
                  <a:pt x="161" y="21"/>
                  <a:pt x="161" y="21"/>
                </a:cubicBezTo>
                <a:cubicBezTo>
                  <a:pt x="140" y="21"/>
                  <a:pt x="140" y="21"/>
                  <a:pt x="140" y="21"/>
                </a:cubicBezTo>
                <a:cubicBezTo>
                  <a:pt x="138" y="21"/>
                  <a:pt x="136" y="23"/>
                  <a:pt x="136" y="25"/>
                </a:cubicBezTo>
                <a:cubicBezTo>
                  <a:pt x="136" y="49"/>
                  <a:pt x="136" y="49"/>
                  <a:pt x="136" y="49"/>
                </a:cubicBezTo>
                <a:cubicBezTo>
                  <a:pt x="136" y="52"/>
                  <a:pt x="138" y="53"/>
                  <a:pt x="140" y="53"/>
                </a:cubicBezTo>
                <a:cubicBezTo>
                  <a:pt x="141" y="53"/>
                  <a:pt x="141" y="53"/>
                  <a:pt x="141" y="53"/>
                </a:cubicBezTo>
                <a:cubicBezTo>
                  <a:pt x="141" y="85"/>
                  <a:pt x="141" y="85"/>
                  <a:pt x="141" y="85"/>
                </a:cubicBezTo>
                <a:cubicBezTo>
                  <a:pt x="83" y="85"/>
                  <a:pt x="83" y="85"/>
                  <a:pt x="83" y="85"/>
                </a:cubicBezTo>
                <a:cubicBezTo>
                  <a:pt x="80" y="85"/>
                  <a:pt x="79" y="87"/>
                  <a:pt x="79" y="89"/>
                </a:cubicBezTo>
                <a:cubicBezTo>
                  <a:pt x="79" y="108"/>
                  <a:pt x="79" y="108"/>
                  <a:pt x="79" y="108"/>
                </a:cubicBezTo>
                <a:cubicBezTo>
                  <a:pt x="79" y="110"/>
                  <a:pt x="80" y="112"/>
                  <a:pt x="83" y="112"/>
                </a:cubicBezTo>
                <a:cubicBezTo>
                  <a:pt x="83" y="299"/>
                  <a:pt x="83" y="299"/>
                  <a:pt x="83" y="299"/>
                </a:cubicBezTo>
                <a:cubicBezTo>
                  <a:pt x="60" y="299"/>
                  <a:pt x="60" y="299"/>
                  <a:pt x="60" y="299"/>
                </a:cubicBezTo>
                <a:cubicBezTo>
                  <a:pt x="60" y="265"/>
                  <a:pt x="60" y="265"/>
                  <a:pt x="60" y="265"/>
                </a:cubicBezTo>
                <a:cubicBezTo>
                  <a:pt x="70" y="263"/>
                  <a:pt x="78" y="255"/>
                  <a:pt x="78" y="244"/>
                </a:cubicBezTo>
                <a:cubicBezTo>
                  <a:pt x="78" y="237"/>
                  <a:pt x="74" y="230"/>
                  <a:pt x="67" y="226"/>
                </a:cubicBezTo>
                <a:cubicBezTo>
                  <a:pt x="70" y="223"/>
                  <a:pt x="72" y="219"/>
                  <a:pt x="72" y="214"/>
                </a:cubicBezTo>
                <a:cubicBezTo>
                  <a:pt x="72" y="205"/>
                  <a:pt x="65" y="198"/>
                  <a:pt x="56" y="198"/>
                </a:cubicBezTo>
                <a:cubicBezTo>
                  <a:pt x="47" y="198"/>
                  <a:pt x="40" y="205"/>
                  <a:pt x="40" y="214"/>
                </a:cubicBezTo>
                <a:cubicBezTo>
                  <a:pt x="40" y="219"/>
                  <a:pt x="42" y="223"/>
                  <a:pt x="45" y="226"/>
                </a:cubicBezTo>
                <a:cubicBezTo>
                  <a:pt x="39" y="230"/>
                  <a:pt x="35" y="236"/>
                  <a:pt x="35" y="244"/>
                </a:cubicBezTo>
                <a:cubicBezTo>
                  <a:pt x="35" y="255"/>
                  <a:pt x="42" y="263"/>
                  <a:pt x="52" y="265"/>
                </a:cubicBezTo>
                <a:cubicBezTo>
                  <a:pt x="52" y="299"/>
                  <a:pt x="52" y="299"/>
                  <a:pt x="52" y="299"/>
                </a:cubicBezTo>
                <a:cubicBezTo>
                  <a:pt x="25" y="299"/>
                  <a:pt x="25" y="299"/>
                  <a:pt x="25" y="299"/>
                </a:cubicBezTo>
                <a:cubicBezTo>
                  <a:pt x="25" y="289"/>
                  <a:pt x="25" y="289"/>
                  <a:pt x="25" y="289"/>
                </a:cubicBezTo>
                <a:cubicBezTo>
                  <a:pt x="32" y="287"/>
                  <a:pt x="37" y="281"/>
                  <a:pt x="37" y="273"/>
                </a:cubicBezTo>
                <a:cubicBezTo>
                  <a:pt x="37" y="267"/>
                  <a:pt x="35" y="262"/>
                  <a:pt x="30" y="259"/>
                </a:cubicBezTo>
                <a:cubicBezTo>
                  <a:pt x="32" y="256"/>
                  <a:pt x="33" y="253"/>
                  <a:pt x="33" y="250"/>
                </a:cubicBezTo>
                <a:cubicBezTo>
                  <a:pt x="33" y="243"/>
                  <a:pt x="27" y="237"/>
                  <a:pt x="20" y="237"/>
                </a:cubicBezTo>
                <a:cubicBezTo>
                  <a:pt x="13" y="237"/>
                  <a:pt x="7" y="243"/>
                  <a:pt x="7" y="250"/>
                </a:cubicBezTo>
                <a:cubicBezTo>
                  <a:pt x="7" y="253"/>
                  <a:pt x="8" y="256"/>
                  <a:pt x="10" y="259"/>
                </a:cubicBezTo>
                <a:cubicBezTo>
                  <a:pt x="6" y="262"/>
                  <a:pt x="3" y="267"/>
                  <a:pt x="3" y="273"/>
                </a:cubicBezTo>
                <a:cubicBezTo>
                  <a:pt x="3" y="281"/>
                  <a:pt x="9" y="288"/>
                  <a:pt x="17" y="289"/>
                </a:cubicBezTo>
                <a:cubicBezTo>
                  <a:pt x="17" y="299"/>
                  <a:pt x="17" y="299"/>
                  <a:pt x="17" y="299"/>
                </a:cubicBezTo>
                <a:cubicBezTo>
                  <a:pt x="4" y="299"/>
                  <a:pt x="4" y="299"/>
                  <a:pt x="4" y="299"/>
                </a:cubicBezTo>
                <a:cubicBezTo>
                  <a:pt x="2" y="299"/>
                  <a:pt x="0" y="301"/>
                  <a:pt x="0" y="303"/>
                </a:cubicBezTo>
                <a:cubicBezTo>
                  <a:pt x="0" y="305"/>
                  <a:pt x="2" y="307"/>
                  <a:pt x="4" y="307"/>
                </a:cubicBezTo>
                <a:cubicBezTo>
                  <a:pt x="323" y="307"/>
                  <a:pt x="323" y="307"/>
                  <a:pt x="323" y="307"/>
                </a:cubicBezTo>
                <a:cubicBezTo>
                  <a:pt x="325" y="307"/>
                  <a:pt x="327" y="305"/>
                  <a:pt x="327" y="303"/>
                </a:cubicBezTo>
                <a:cubicBezTo>
                  <a:pt x="327" y="301"/>
                  <a:pt x="325" y="299"/>
                  <a:pt x="323" y="299"/>
                </a:cubicBezTo>
                <a:close/>
                <a:moveTo>
                  <a:pt x="20" y="245"/>
                </a:moveTo>
                <a:cubicBezTo>
                  <a:pt x="23" y="245"/>
                  <a:pt x="25" y="248"/>
                  <a:pt x="25" y="251"/>
                </a:cubicBezTo>
                <a:cubicBezTo>
                  <a:pt x="25" y="253"/>
                  <a:pt x="23" y="256"/>
                  <a:pt x="20" y="256"/>
                </a:cubicBezTo>
                <a:cubicBezTo>
                  <a:pt x="17" y="256"/>
                  <a:pt x="15" y="253"/>
                  <a:pt x="15" y="251"/>
                </a:cubicBezTo>
                <a:cubicBezTo>
                  <a:pt x="15" y="248"/>
                  <a:pt x="17" y="245"/>
                  <a:pt x="20" y="245"/>
                </a:cubicBezTo>
                <a:close/>
                <a:moveTo>
                  <a:pt x="11" y="273"/>
                </a:moveTo>
                <a:cubicBezTo>
                  <a:pt x="11" y="267"/>
                  <a:pt x="15" y="263"/>
                  <a:pt x="20" y="263"/>
                </a:cubicBezTo>
                <a:cubicBezTo>
                  <a:pt x="25" y="263"/>
                  <a:pt x="29" y="267"/>
                  <a:pt x="29" y="273"/>
                </a:cubicBezTo>
                <a:cubicBezTo>
                  <a:pt x="29" y="278"/>
                  <a:pt x="25" y="282"/>
                  <a:pt x="20" y="282"/>
                </a:cubicBezTo>
                <a:cubicBezTo>
                  <a:pt x="15" y="282"/>
                  <a:pt x="11" y="278"/>
                  <a:pt x="11" y="273"/>
                </a:cubicBezTo>
                <a:close/>
                <a:moveTo>
                  <a:pt x="56" y="207"/>
                </a:moveTo>
                <a:cubicBezTo>
                  <a:pt x="60" y="207"/>
                  <a:pt x="64" y="210"/>
                  <a:pt x="64" y="215"/>
                </a:cubicBezTo>
                <a:cubicBezTo>
                  <a:pt x="64" y="219"/>
                  <a:pt x="60" y="223"/>
                  <a:pt x="56" y="223"/>
                </a:cubicBezTo>
                <a:cubicBezTo>
                  <a:pt x="51" y="223"/>
                  <a:pt x="48" y="219"/>
                  <a:pt x="48" y="215"/>
                </a:cubicBezTo>
                <a:cubicBezTo>
                  <a:pt x="48" y="210"/>
                  <a:pt x="51" y="207"/>
                  <a:pt x="56" y="207"/>
                </a:cubicBezTo>
                <a:close/>
                <a:moveTo>
                  <a:pt x="42" y="244"/>
                </a:moveTo>
                <a:cubicBezTo>
                  <a:pt x="42" y="237"/>
                  <a:pt x="48" y="231"/>
                  <a:pt x="56" y="231"/>
                </a:cubicBezTo>
                <a:cubicBezTo>
                  <a:pt x="63" y="231"/>
                  <a:pt x="69" y="237"/>
                  <a:pt x="69" y="244"/>
                </a:cubicBezTo>
                <a:cubicBezTo>
                  <a:pt x="69" y="252"/>
                  <a:pt x="63" y="258"/>
                  <a:pt x="56" y="258"/>
                </a:cubicBezTo>
                <a:cubicBezTo>
                  <a:pt x="48" y="258"/>
                  <a:pt x="42" y="252"/>
                  <a:pt x="42" y="244"/>
                </a:cubicBezTo>
                <a:close/>
                <a:moveTo>
                  <a:pt x="141" y="299"/>
                </a:moveTo>
                <a:cubicBezTo>
                  <a:pt x="90" y="299"/>
                  <a:pt x="90" y="299"/>
                  <a:pt x="90" y="299"/>
                </a:cubicBezTo>
                <a:cubicBezTo>
                  <a:pt x="90" y="112"/>
                  <a:pt x="90" y="112"/>
                  <a:pt x="90" y="112"/>
                </a:cubicBezTo>
                <a:cubicBezTo>
                  <a:pt x="141" y="112"/>
                  <a:pt x="141" y="112"/>
                  <a:pt x="141" y="112"/>
                </a:cubicBezTo>
                <a:lnTo>
                  <a:pt x="141" y="299"/>
                </a:lnTo>
                <a:close/>
                <a:moveTo>
                  <a:pt x="141" y="104"/>
                </a:moveTo>
                <a:cubicBezTo>
                  <a:pt x="87" y="104"/>
                  <a:pt x="87" y="104"/>
                  <a:pt x="87" y="104"/>
                </a:cubicBezTo>
                <a:cubicBezTo>
                  <a:pt x="87" y="93"/>
                  <a:pt x="87" y="93"/>
                  <a:pt x="87" y="93"/>
                </a:cubicBezTo>
                <a:cubicBezTo>
                  <a:pt x="141" y="93"/>
                  <a:pt x="141" y="93"/>
                  <a:pt x="141" y="93"/>
                </a:cubicBezTo>
                <a:lnTo>
                  <a:pt x="141" y="104"/>
                </a:lnTo>
                <a:close/>
                <a:moveTo>
                  <a:pt x="169" y="8"/>
                </a:moveTo>
                <a:cubicBezTo>
                  <a:pt x="182" y="8"/>
                  <a:pt x="182" y="8"/>
                  <a:pt x="182" y="8"/>
                </a:cubicBezTo>
                <a:cubicBezTo>
                  <a:pt x="182" y="21"/>
                  <a:pt x="182" y="21"/>
                  <a:pt x="182" y="21"/>
                </a:cubicBezTo>
                <a:cubicBezTo>
                  <a:pt x="169" y="21"/>
                  <a:pt x="169" y="21"/>
                  <a:pt x="169" y="21"/>
                </a:cubicBezTo>
                <a:lnTo>
                  <a:pt x="169" y="8"/>
                </a:lnTo>
                <a:close/>
                <a:moveTo>
                  <a:pt x="205" y="299"/>
                </a:moveTo>
                <a:cubicBezTo>
                  <a:pt x="187" y="299"/>
                  <a:pt x="187" y="299"/>
                  <a:pt x="187" y="299"/>
                </a:cubicBezTo>
                <a:cubicBezTo>
                  <a:pt x="187" y="257"/>
                  <a:pt x="187" y="257"/>
                  <a:pt x="187" y="257"/>
                </a:cubicBezTo>
                <a:cubicBezTo>
                  <a:pt x="205" y="257"/>
                  <a:pt x="205" y="257"/>
                  <a:pt x="205" y="257"/>
                </a:cubicBezTo>
                <a:lnTo>
                  <a:pt x="205" y="299"/>
                </a:lnTo>
                <a:close/>
                <a:moveTo>
                  <a:pt x="241" y="299"/>
                </a:moveTo>
                <a:cubicBezTo>
                  <a:pt x="213" y="299"/>
                  <a:pt x="213" y="299"/>
                  <a:pt x="213" y="299"/>
                </a:cubicBezTo>
                <a:cubicBezTo>
                  <a:pt x="213" y="253"/>
                  <a:pt x="213" y="253"/>
                  <a:pt x="213" y="253"/>
                </a:cubicBezTo>
                <a:cubicBezTo>
                  <a:pt x="213" y="250"/>
                  <a:pt x="211" y="249"/>
                  <a:pt x="209" y="249"/>
                </a:cubicBezTo>
                <a:cubicBezTo>
                  <a:pt x="183" y="249"/>
                  <a:pt x="183" y="249"/>
                  <a:pt x="183" y="249"/>
                </a:cubicBezTo>
                <a:cubicBezTo>
                  <a:pt x="180" y="249"/>
                  <a:pt x="179" y="250"/>
                  <a:pt x="179" y="253"/>
                </a:cubicBezTo>
                <a:cubicBezTo>
                  <a:pt x="179" y="299"/>
                  <a:pt x="179" y="299"/>
                  <a:pt x="179" y="299"/>
                </a:cubicBezTo>
                <a:cubicBezTo>
                  <a:pt x="148" y="299"/>
                  <a:pt x="148" y="299"/>
                  <a:pt x="148" y="299"/>
                </a:cubicBezTo>
                <a:cubicBezTo>
                  <a:pt x="148" y="54"/>
                  <a:pt x="148" y="54"/>
                  <a:pt x="148" y="54"/>
                </a:cubicBezTo>
                <a:cubicBezTo>
                  <a:pt x="241" y="54"/>
                  <a:pt x="241" y="54"/>
                  <a:pt x="241" y="54"/>
                </a:cubicBezTo>
                <a:lnTo>
                  <a:pt x="241" y="299"/>
                </a:lnTo>
                <a:close/>
                <a:moveTo>
                  <a:pt x="246" y="45"/>
                </a:moveTo>
                <a:cubicBezTo>
                  <a:pt x="144" y="45"/>
                  <a:pt x="144" y="45"/>
                  <a:pt x="144" y="45"/>
                </a:cubicBezTo>
                <a:cubicBezTo>
                  <a:pt x="144" y="29"/>
                  <a:pt x="144" y="29"/>
                  <a:pt x="144" y="29"/>
                </a:cubicBezTo>
                <a:cubicBezTo>
                  <a:pt x="246" y="29"/>
                  <a:pt x="246" y="29"/>
                  <a:pt x="246" y="29"/>
                </a:cubicBezTo>
                <a:lnTo>
                  <a:pt x="246" y="45"/>
                </a:lnTo>
                <a:close/>
                <a:moveTo>
                  <a:pt x="302" y="299"/>
                </a:moveTo>
                <a:cubicBezTo>
                  <a:pt x="249" y="299"/>
                  <a:pt x="249" y="299"/>
                  <a:pt x="249" y="299"/>
                </a:cubicBezTo>
                <a:cubicBezTo>
                  <a:pt x="249" y="121"/>
                  <a:pt x="249" y="121"/>
                  <a:pt x="249" y="121"/>
                </a:cubicBezTo>
                <a:cubicBezTo>
                  <a:pt x="302" y="121"/>
                  <a:pt x="302" y="121"/>
                  <a:pt x="302" y="121"/>
                </a:cubicBezTo>
                <a:lnTo>
                  <a:pt x="302" y="299"/>
                </a:lnTo>
                <a:close/>
                <a:moveTo>
                  <a:pt x="309" y="113"/>
                </a:moveTo>
                <a:cubicBezTo>
                  <a:pt x="249" y="113"/>
                  <a:pt x="249" y="113"/>
                  <a:pt x="249" y="113"/>
                </a:cubicBezTo>
                <a:cubicBezTo>
                  <a:pt x="249" y="100"/>
                  <a:pt x="249" y="100"/>
                  <a:pt x="249" y="100"/>
                </a:cubicBezTo>
                <a:cubicBezTo>
                  <a:pt x="309" y="100"/>
                  <a:pt x="309" y="100"/>
                  <a:pt x="309" y="100"/>
                </a:cubicBezTo>
                <a:lnTo>
                  <a:pt x="309" y="113"/>
                </a:lnTo>
                <a:close/>
                <a:moveTo>
                  <a:pt x="205" y="222"/>
                </a:moveTo>
                <a:cubicBezTo>
                  <a:pt x="221" y="222"/>
                  <a:pt x="221" y="222"/>
                  <a:pt x="221" y="222"/>
                </a:cubicBezTo>
                <a:cubicBezTo>
                  <a:pt x="224" y="222"/>
                  <a:pt x="225" y="221"/>
                  <a:pt x="225" y="218"/>
                </a:cubicBezTo>
                <a:cubicBezTo>
                  <a:pt x="225" y="197"/>
                  <a:pt x="225" y="197"/>
                  <a:pt x="225" y="197"/>
                </a:cubicBezTo>
                <a:cubicBezTo>
                  <a:pt x="225" y="195"/>
                  <a:pt x="224" y="193"/>
                  <a:pt x="221" y="193"/>
                </a:cubicBezTo>
                <a:cubicBezTo>
                  <a:pt x="205" y="193"/>
                  <a:pt x="205" y="193"/>
                  <a:pt x="205" y="193"/>
                </a:cubicBezTo>
                <a:cubicBezTo>
                  <a:pt x="203" y="193"/>
                  <a:pt x="201" y="195"/>
                  <a:pt x="201" y="197"/>
                </a:cubicBezTo>
                <a:cubicBezTo>
                  <a:pt x="201" y="218"/>
                  <a:pt x="201" y="218"/>
                  <a:pt x="201" y="218"/>
                </a:cubicBezTo>
                <a:cubicBezTo>
                  <a:pt x="201" y="220"/>
                  <a:pt x="203" y="222"/>
                  <a:pt x="205" y="222"/>
                </a:cubicBezTo>
                <a:close/>
                <a:moveTo>
                  <a:pt x="209" y="201"/>
                </a:moveTo>
                <a:cubicBezTo>
                  <a:pt x="217" y="201"/>
                  <a:pt x="217" y="201"/>
                  <a:pt x="217" y="201"/>
                </a:cubicBezTo>
                <a:cubicBezTo>
                  <a:pt x="217" y="214"/>
                  <a:pt x="217" y="214"/>
                  <a:pt x="217" y="214"/>
                </a:cubicBezTo>
                <a:cubicBezTo>
                  <a:pt x="209" y="214"/>
                  <a:pt x="209" y="214"/>
                  <a:pt x="209" y="214"/>
                </a:cubicBezTo>
                <a:lnTo>
                  <a:pt x="209" y="201"/>
                </a:lnTo>
                <a:close/>
                <a:moveTo>
                  <a:pt x="170" y="167"/>
                </a:moveTo>
                <a:cubicBezTo>
                  <a:pt x="186" y="167"/>
                  <a:pt x="186" y="167"/>
                  <a:pt x="186" y="167"/>
                </a:cubicBezTo>
                <a:cubicBezTo>
                  <a:pt x="189" y="167"/>
                  <a:pt x="190" y="165"/>
                  <a:pt x="190" y="163"/>
                </a:cubicBezTo>
                <a:cubicBezTo>
                  <a:pt x="190" y="142"/>
                  <a:pt x="190" y="142"/>
                  <a:pt x="190" y="142"/>
                </a:cubicBezTo>
                <a:cubicBezTo>
                  <a:pt x="190" y="139"/>
                  <a:pt x="189" y="138"/>
                  <a:pt x="186" y="138"/>
                </a:cubicBezTo>
                <a:cubicBezTo>
                  <a:pt x="170" y="138"/>
                  <a:pt x="170" y="138"/>
                  <a:pt x="170" y="138"/>
                </a:cubicBezTo>
                <a:cubicBezTo>
                  <a:pt x="167" y="138"/>
                  <a:pt x="166" y="139"/>
                  <a:pt x="166" y="142"/>
                </a:cubicBezTo>
                <a:cubicBezTo>
                  <a:pt x="166" y="163"/>
                  <a:pt x="166" y="163"/>
                  <a:pt x="166" y="163"/>
                </a:cubicBezTo>
                <a:cubicBezTo>
                  <a:pt x="166" y="165"/>
                  <a:pt x="167" y="167"/>
                  <a:pt x="170" y="167"/>
                </a:cubicBezTo>
                <a:close/>
                <a:moveTo>
                  <a:pt x="174" y="146"/>
                </a:moveTo>
                <a:cubicBezTo>
                  <a:pt x="182" y="146"/>
                  <a:pt x="182" y="146"/>
                  <a:pt x="182" y="146"/>
                </a:cubicBezTo>
                <a:cubicBezTo>
                  <a:pt x="182" y="159"/>
                  <a:pt x="182" y="159"/>
                  <a:pt x="182" y="159"/>
                </a:cubicBezTo>
                <a:cubicBezTo>
                  <a:pt x="174" y="159"/>
                  <a:pt x="174" y="159"/>
                  <a:pt x="174" y="159"/>
                </a:cubicBezTo>
                <a:lnTo>
                  <a:pt x="174" y="146"/>
                </a:lnTo>
                <a:close/>
                <a:moveTo>
                  <a:pt x="205" y="113"/>
                </a:moveTo>
                <a:cubicBezTo>
                  <a:pt x="221" y="113"/>
                  <a:pt x="221" y="113"/>
                  <a:pt x="221" y="113"/>
                </a:cubicBezTo>
                <a:cubicBezTo>
                  <a:pt x="224" y="113"/>
                  <a:pt x="225" y="112"/>
                  <a:pt x="225" y="109"/>
                </a:cubicBezTo>
                <a:cubicBezTo>
                  <a:pt x="225" y="88"/>
                  <a:pt x="225" y="88"/>
                  <a:pt x="225" y="88"/>
                </a:cubicBezTo>
                <a:cubicBezTo>
                  <a:pt x="225" y="86"/>
                  <a:pt x="224" y="84"/>
                  <a:pt x="221" y="84"/>
                </a:cubicBezTo>
                <a:cubicBezTo>
                  <a:pt x="205" y="84"/>
                  <a:pt x="205" y="84"/>
                  <a:pt x="205" y="84"/>
                </a:cubicBezTo>
                <a:cubicBezTo>
                  <a:pt x="203" y="84"/>
                  <a:pt x="201" y="86"/>
                  <a:pt x="201" y="88"/>
                </a:cubicBezTo>
                <a:cubicBezTo>
                  <a:pt x="201" y="109"/>
                  <a:pt x="201" y="109"/>
                  <a:pt x="201" y="109"/>
                </a:cubicBezTo>
                <a:cubicBezTo>
                  <a:pt x="201" y="111"/>
                  <a:pt x="203" y="113"/>
                  <a:pt x="205" y="113"/>
                </a:cubicBezTo>
                <a:close/>
                <a:moveTo>
                  <a:pt x="209" y="92"/>
                </a:moveTo>
                <a:cubicBezTo>
                  <a:pt x="217" y="92"/>
                  <a:pt x="217" y="92"/>
                  <a:pt x="217" y="92"/>
                </a:cubicBezTo>
                <a:cubicBezTo>
                  <a:pt x="217" y="105"/>
                  <a:pt x="217" y="105"/>
                  <a:pt x="217" y="105"/>
                </a:cubicBezTo>
                <a:cubicBezTo>
                  <a:pt x="209" y="105"/>
                  <a:pt x="209" y="105"/>
                  <a:pt x="209" y="105"/>
                </a:cubicBezTo>
                <a:lnTo>
                  <a:pt x="209" y="92"/>
                </a:lnTo>
                <a:close/>
                <a:moveTo>
                  <a:pt x="205" y="167"/>
                </a:moveTo>
                <a:cubicBezTo>
                  <a:pt x="221" y="167"/>
                  <a:pt x="221" y="167"/>
                  <a:pt x="221" y="167"/>
                </a:cubicBezTo>
                <a:cubicBezTo>
                  <a:pt x="224" y="167"/>
                  <a:pt x="225" y="165"/>
                  <a:pt x="225" y="163"/>
                </a:cubicBezTo>
                <a:cubicBezTo>
                  <a:pt x="225" y="142"/>
                  <a:pt x="225" y="142"/>
                  <a:pt x="225" y="142"/>
                </a:cubicBezTo>
                <a:cubicBezTo>
                  <a:pt x="225" y="139"/>
                  <a:pt x="224" y="138"/>
                  <a:pt x="221" y="138"/>
                </a:cubicBezTo>
                <a:cubicBezTo>
                  <a:pt x="205" y="138"/>
                  <a:pt x="205" y="138"/>
                  <a:pt x="205" y="138"/>
                </a:cubicBezTo>
                <a:cubicBezTo>
                  <a:pt x="203" y="138"/>
                  <a:pt x="201" y="139"/>
                  <a:pt x="201" y="142"/>
                </a:cubicBezTo>
                <a:cubicBezTo>
                  <a:pt x="201" y="163"/>
                  <a:pt x="201" y="163"/>
                  <a:pt x="201" y="163"/>
                </a:cubicBezTo>
                <a:cubicBezTo>
                  <a:pt x="201" y="165"/>
                  <a:pt x="203" y="167"/>
                  <a:pt x="205" y="167"/>
                </a:cubicBezTo>
                <a:close/>
                <a:moveTo>
                  <a:pt x="209" y="146"/>
                </a:moveTo>
                <a:cubicBezTo>
                  <a:pt x="217" y="146"/>
                  <a:pt x="217" y="146"/>
                  <a:pt x="217" y="146"/>
                </a:cubicBezTo>
                <a:cubicBezTo>
                  <a:pt x="217" y="159"/>
                  <a:pt x="217" y="159"/>
                  <a:pt x="217" y="159"/>
                </a:cubicBezTo>
                <a:cubicBezTo>
                  <a:pt x="209" y="159"/>
                  <a:pt x="209" y="159"/>
                  <a:pt x="209" y="159"/>
                </a:cubicBezTo>
                <a:lnTo>
                  <a:pt x="209" y="146"/>
                </a:lnTo>
                <a:close/>
                <a:moveTo>
                  <a:pt x="268" y="167"/>
                </a:moveTo>
                <a:cubicBezTo>
                  <a:pt x="284" y="167"/>
                  <a:pt x="284" y="167"/>
                  <a:pt x="284" y="167"/>
                </a:cubicBezTo>
                <a:cubicBezTo>
                  <a:pt x="287" y="167"/>
                  <a:pt x="288" y="165"/>
                  <a:pt x="288" y="163"/>
                </a:cubicBezTo>
                <a:cubicBezTo>
                  <a:pt x="288" y="142"/>
                  <a:pt x="288" y="142"/>
                  <a:pt x="288" y="142"/>
                </a:cubicBezTo>
                <a:cubicBezTo>
                  <a:pt x="288" y="139"/>
                  <a:pt x="287" y="138"/>
                  <a:pt x="284" y="138"/>
                </a:cubicBezTo>
                <a:cubicBezTo>
                  <a:pt x="268" y="138"/>
                  <a:pt x="268" y="138"/>
                  <a:pt x="268" y="138"/>
                </a:cubicBezTo>
                <a:cubicBezTo>
                  <a:pt x="265" y="138"/>
                  <a:pt x="264" y="139"/>
                  <a:pt x="264" y="142"/>
                </a:cubicBezTo>
                <a:cubicBezTo>
                  <a:pt x="264" y="163"/>
                  <a:pt x="264" y="163"/>
                  <a:pt x="264" y="163"/>
                </a:cubicBezTo>
                <a:cubicBezTo>
                  <a:pt x="264" y="165"/>
                  <a:pt x="265" y="167"/>
                  <a:pt x="268" y="167"/>
                </a:cubicBezTo>
                <a:close/>
                <a:moveTo>
                  <a:pt x="272" y="146"/>
                </a:moveTo>
                <a:cubicBezTo>
                  <a:pt x="280" y="146"/>
                  <a:pt x="280" y="146"/>
                  <a:pt x="280" y="146"/>
                </a:cubicBezTo>
                <a:cubicBezTo>
                  <a:pt x="280" y="159"/>
                  <a:pt x="280" y="159"/>
                  <a:pt x="280" y="159"/>
                </a:cubicBezTo>
                <a:cubicBezTo>
                  <a:pt x="272" y="159"/>
                  <a:pt x="272" y="159"/>
                  <a:pt x="272" y="159"/>
                </a:cubicBezTo>
                <a:lnTo>
                  <a:pt x="272" y="146"/>
                </a:lnTo>
                <a:close/>
                <a:moveTo>
                  <a:pt x="170" y="222"/>
                </a:moveTo>
                <a:cubicBezTo>
                  <a:pt x="186" y="222"/>
                  <a:pt x="186" y="222"/>
                  <a:pt x="186" y="222"/>
                </a:cubicBezTo>
                <a:cubicBezTo>
                  <a:pt x="189" y="222"/>
                  <a:pt x="190" y="221"/>
                  <a:pt x="190" y="218"/>
                </a:cubicBezTo>
                <a:cubicBezTo>
                  <a:pt x="190" y="197"/>
                  <a:pt x="190" y="197"/>
                  <a:pt x="190" y="197"/>
                </a:cubicBezTo>
                <a:cubicBezTo>
                  <a:pt x="190" y="195"/>
                  <a:pt x="189" y="193"/>
                  <a:pt x="186" y="193"/>
                </a:cubicBezTo>
                <a:cubicBezTo>
                  <a:pt x="170" y="193"/>
                  <a:pt x="170" y="193"/>
                  <a:pt x="170" y="193"/>
                </a:cubicBezTo>
                <a:cubicBezTo>
                  <a:pt x="167" y="193"/>
                  <a:pt x="166" y="195"/>
                  <a:pt x="166" y="197"/>
                </a:cubicBezTo>
                <a:cubicBezTo>
                  <a:pt x="166" y="218"/>
                  <a:pt x="166" y="218"/>
                  <a:pt x="166" y="218"/>
                </a:cubicBezTo>
                <a:cubicBezTo>
                  <a:pt x="166" y="220"/>
                  <a:pt x="167" y="222"/>
                  <a:pt x="170" y="222"/>
                </a:cubicBezTo>
                <a:close/>
                <a:moveTo>
                  <a:pt x="174" y="201"/>
                </a:moveTo>
                <a:cubicBezTo>
                  <a:pt x="182" y="201"/>
                  <a:pt x="182" y="201"/>
                  <a:pt x="182" y="201"/>
                </a:cubicBezTo>
                <a:cubicBezTo>
                  <a:pt x="182" y="214"/>
                  <a:pt x="182" y="214"/>
                  <a:pt x="182" y="214"/>
                </a:cubicBezTo>
                <a:cubicBezTo>
                  <a:pt x="174" y="214"/>
                  <a:pt x="174" y="214"/>
                  <a:pt x="174" y="214"/>
                </a:cubicBezTo>
                <a:lnTo>
                  <a:pt x="174" y="201"/>
                </a:lnTo>
                <a:close/>
                <a:moveTo>
                  <a:pt x="268" y="222"/>
                </a:moveTo>
                <a:cubicBezTo>
                  <a:pt x="284" y="222"/>
                  <a:pt x="284" y="222"/>
                  <a:pt x="284" y="222"/>
                </a:cubicBezTo>
                <a:cubicBezTo>
                  <a:pt x="287" y="222"/>
                  <a:pt x="288" y="221"/>
                  <a:pt x="288" y="218"/>
                </a:cubicBezTo>
                <a:cubicBezTo>
                  <a:pt x="288" y="197"/>
                  <a:pt x="288" y="197"/>
                  <a:pt x="288" y="197"/>
                </a:cubicBezTo>
                <a:cubicBezTo>
                  <a:pt x="288" y="195"/>
                  <a:pt x="287" y="193"/>
                  <a:pt x="284" y="193"/>
                </a:cubicBezTo>
                <a:cubicBezTo>
                  <a:pt x="268" y="193"/>
                  <a:pt x="268" y="193"/>
                  <a:pt x="268" y="193"/>
                </a:cubicBezTo>
                <a:cubicBezTo>
                  <a:pt x="265" y="193"/>
                  <a:pt x="264" y="195"/>
                  <a:pt x="264" y="197"/>
                </a:cubicBezTo>
                <a:cubicBezTo>
                  <a:pt x="264" y="218"/>
                  <a:pt x="264" y="218"/>
                  <a:pt x="264" y="218"/>
                </a:cubicBezTo>
                <a:cubicBezTo>
                  <a:pt x="264" y="220"/>
                  <a:pt x="265" y="222"/>
                  <a:pt x="268" y="222"/>
                </a:cubicBezTo>
                <a:close/>
                <a:moveTo>
                  <a:pt x="272" y="201"/>
                </a:moveTo>
                <a:cubicBezTo>
                  <a:pt x="280" y="201"/>
                  <a:pt x="280" y="201"/>
                  <a:pt x="280" y="201"/>
                </a:cubicBezTo>
                <a:cubicBezTo>
                  <a:pt x="280" y="214"/>
                  <a:pt x="280" y="214"/>
                  <a:pt x="280" y="214"/>
                </a:cubicBezTo>
                <a:cubicBezTo>
                  <a:pt x="272" y="214"/>
                  <a:pt x="272" y="214"/>
                  <a:pt x="272" y="214"/>
                </a:cubicBezTo>
                <a:lnTo>
                  <a:pt x="272" y="201"/>
                </a:lnTo>
                <a:close/>
                <a:moveTo>
                  <a:pt x="107" y="221"/>
                </a:moveTo>
                <a:cubicBezTo>
                  <a:pt x="124" y="221"/>
                  <a:pt x="124" y="221"/>
                  <a:pt x="124" y="221"/>
                </a:cubicBezTo>
                <a:cubicBezTo>
                  <a:pt x="126" y="221"/>
                  <a:pt x="128" y="220"/>
                  <a:pt x="128" y="217"/>
                </a:cubicBezTo>
                <a:cubicBezTo>
                  <a:pt x="128" y="196"/>
                  <a:pt x="128" y="196"/>
                  <a:pt x="128" y="196"/>
                </a:cubicBezTo>
                <a:cubicBezTo>
                  <a:pt x="128" y="194"/>
                  <a:pt x="126" y="192"/>
                  <a:pt x="124" y="192"/>
                </a:cubicBezTo>
                <a:cubicBezTo>
                  <a:pt x="107" y="192"/>
                  <a:pt x="107" y="192"/>
                  <a:pt x="107" y="192"/>
                </a:cubicBezTo>
                <a:cubicBezTo>
                  <a:pt x="105" y="192"/>
                  <a:pt x="103" y="194"/>
                  <a:pt x="103" y="196"/>
                </a:cubicBezTo>
                <a:cubicBezTo>
                  <a:pt x="103" y="217"/>
                  <a:pt x="103" y="217"/>
                  <a:pt x="103" y="217"/>
                </a:cubicBezTo>
                <a:cubicBezTo>
                  <a:pt x="103" y="220"/>
                  <a:pt x="105" y="221"/>
                  <a:pt x="107" y="221"/>
                </a:cubicBezTo>
                <a:close/>
                <a:moveTo>
                  <a:pt x="111" y="201"/>
                </a:moveTo>
                <a:cubicBezTo>
                  <a:pt x="120" y="201"/>
                  <a:pt x="120" y="201"/>
                  <a:pt x="120" y="201"/>
                </a:cubicBezTo>
                <a:cubicBezTo>
                  <a:pt x="120" y="214"/>
                  <a:pt x="120" y="214"/>
                  <a:pt x="120" y="214"/>
                </a:cubicBezTo>
                <a:cubicBezTo>
                  <a:pt x="111" y="214"/>
                  <a:pt x="111" y="214"/>
                  <a:pt x="111" y="214"/>
                </a:cubicBezTo>
                <a:lnTo>
                  <a:pt x="111" y="201"/>
                </a:lnTo>
                <a:close/>
                <a:moveTo>
                  <a:pt x="107" y="277"/>
                </a:moveTo>
                <a:cubicBezTo>
                  <a:pt x="124" y="277"/>
                  <a:pt x="124" y="277"/>
                  <a:pt x="124" y="277"/>
                </a:cubicBezTo>
                <a:cubicBezTo>
                  <a:pt x="126" y="277"/>
                  <a:pt x="128" y="276"/>
                  <a:pt x="128" y="273"/>
                </a:cubicBezTo>
                <a:cubicBezTo>
                  <a:pt x="128" y="252"/>
                  <a:pt x="128" y="252"/>
                  <a:pt x="128" y="252"/>
                </a:cubicBezTo>
                <a:cubicBezTo>
                  <a:pt x="128" y="250"/>
                  <a:pt x="126" y="248"/>
                  <a:pt x="124" y="248"/>
                </a:cubicBezTo>
                <a:cubicBezTo>
                  <a:pt x="107" y="248"/>
                  <a:pt x="107" y="248"/>
                  <a:pt x="107" y="248"/>
                </a:cubicBezTo>
                <a:cubicBezTo>
                  <a:pt x="105" y="248"/>
                  <a:pt x="103" y="250"/>
                  <a:pt x="103" y="252"/>
                </a:cubicBezTo>
                <a:cubicBezTo>
                  <a:pt x="103" y="273"/>
                  <a:pt x="103" y="273"/>
                  <a:pt x="103" y="273"/>
                </a:cubicBezTo>
                <a:cubicBezTo>
                  <a:pt x="103" y="276"/>
                  <a:pt x="105" y="277"/>
                  <a:pt x="107" y="277"/>
                </a:cubicBezTo>
                <a:close/>
                <a:moveTo>
                  <a:pt x="111" y="256"/>
                </a:moveTo>
                <a:cubicBezTo>
                  <a:pt x="120" y="256"/>
                  <a:pt x="120" y="256"/>
                  <a:pt x="120" y="256"/>
                </a:cubicBezTo>
                <a:cubicBezTo>
                  <a:pt x="120" y="269"/>
                  <a:pt x="120" y="269"/>
                  <a:pt x="120" y="269"/>
                </a:cubicBezTo>
                <a:cubicBezTo>
                  <a:pt x="111" y="269"/>
                  <a:pt x="111" y="269"/>
                  <a:pt x="111" y="269"/>
                </a:cubicBezTo>
                <a:lnTo>
                  <a:pt x="111" y="256"/>
                </a:lnTo>
                <a:close/>
              </a:path>
            </a:pathLst>
          </a:custGeom>
          <a:solidFill>
            <a:schemeClr val="tx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7" name="shp0036">
            <a:extLst>
              <a:ext uri="{FF2B5EF4-FFF2-40B4-BE49-F238E27FC236}">
                <a16:creationId xmlns:a16="http://schemas.microsoft.com/office/drawing/2014/main" id="{FD12DC31-9111-4C9D-9F97-84D33AD6B502}"/>
              </a:ext>
            </a:extLst>
          </p:cNvPr>
          <p:cNvSpPr>
            <a:spLocks noEditPoints="1"/>
          </p:cNvSpPr>
          <p:nvPr/>
        </p:nvSpPr>
        <p:spPr bwMode="auto">
          <a:xfrm>
            <a:off x="1545772" y="4217474"/>
            <a:ext cx="476197" cy="329623"/>
          </a:xfrm>
          <a:custGeom>
            <a:avLst/>
            <a:gdLst>
              <a:gd name="T0" fmla="*/ 167 w 374"/>
              <a:gd name="T1" fmla="*/ 207 h 258"/>
              <a:gd name="T2" fmla="*/ 169 w 374"/>
              <a:gd name="T3" fmla="*/ 226 h 258"/>
              <a:gd name="T4" fmla="*/ 168 w 374"/>
              <a:gd name="T5" fmla="*/ 215 h 258"/>
              <a:gd name="T6" fmla="*/ 339 w 374"/>
              <a:gd name="T7" fmla="*/ 169 h 258"/>
              <a:gd name="T8" fmla="*/ 331 w 374"/>
              <a:gd name="T9" fmla="*/ 169 h 258"/>
              <a:gd name="T10" fmla="*/ 266 w 374"/>
              <a:gd name="T11" fmla="*/ 118 h 258"/>
              <a:gd name="T12" fmla="*/ 290 w 374"/>
              <a:gd name="T13" fmla="*/ 95 h 258"/>
              <a:gd name="T14" fmla="*/ 92 w 374"/>
              <a:gd name="T15" fmla="*/ 38 h 258"/>
              <a:gd name="T16" fmla="*/ 54 w 374"/>
              <a:gd name="T17" fmla="*/ 23 h 258"/>
              <a:gd name="T18" fmla="*/ 15 w 374"/>
              <a:gd name="T19" fmla="*/ 102 h 258"/>
              <a:gd name="T20" fmla="*/ 38 w 374"/>
              <a:gd name="T21" fmla="*/ 117 h 258"/>
              <a:gd name="T22" fmla="*/ 4 w 374"/>
              <a:gd name="T23" fmla="*/ 258 h 258"/>
              <a:gd name="T24" fmla="*/ 62 w 374"/>
              <a:gd name="T25" fmla="*/ 23 h 258"/>
              <a:gd name="T26" fmla="*/ 84 w 374"/>
              <a:gd name="T27" fmla="*/ 44 h 258"/>
              <a:gd name="T28" fmla="*/ 30 w 374"/>
              <a:gd name="T29" fmla="*/ 111 h 258"/>
              <a:gd name="T30" fmla="*/ 146 w 374"/>
              <a:gd name="T31" fmla="*/ 11 h 258"/>
              <a:gd name="T32" fmla="*/ 282 w 374"/>
              <a:gd name="T33" fmla="*/ 98 h 258"/>
              <a:gd name="T34" fmla="*/ 153 w 374"/>
              <a:gd name="T35" fmla="*/ 32 h 258"/>
              <a:gd name="T36" fmla="*/ 127 w 374"/>
              <a:gd name="T37" fmla="*/ 249 h 258"/>
              <a:gd name="T38" fmla="*/ 176 w 374"/>
              <a:gd name="T39" fmla="*/ 184 h 258"/>
              <a:gd name="T40" fmla="*/ 185 w 374"/>
              <a:gd name="T41" fmla="*/ 184 h 258"/>
              <a:gd name="T42" fmla="*/ 119 w 374"/>
              <a:gd name="T43" fmla="*/ 250 h 258"/>
              <a:gd name="T44" fmla="*/ 257 w 374"/>
              <a:gd name="T45" fmla="*/ 112 h 258"/>
              <a:gd name="T46" fmla="*/ 332 w 374"/>
              <a:gd name="T47" fmla="*/ 140 h 258"/>
              <a:gd name="T48" fmla="*/ 332 w 374"/>
              <a:gd name="T49" fmla="*/ 151 h 258"/>
              <a:gd name="T50" fmla="*/ 366 w 374"/>
              <a:gd name="T51" fmla="*/ 131 h 258"/>
              <a:gd name="T52" fmla="*/ 349 w 374"/>
              <a:gd name="T53" fmla="*/ 124 h 258"/>
              <a:gd name="T54" fmla="*/ 336 w 374"/>
              <a:gd name="T55" fmla="*/ 115 h 258"/>
              <a:gd name="T56" fmla="*/ 243 w 374"/>
              <a:gd name="T57" fmla="*/ 124 h 258"/>
              <a:gd name="T58" fmla="*/ 200 w 374"/>
              <a:gd name="T59" fmla="*/ 138 h 258"/>
              <a:gd name="T60" fmla="*/ 228 w 374"/>
              <a:gd name="T61" fmla="*/ 118 h 258"/>
              <a:gd name="T62" fmla="*/ 215 w 374"/>
              <a:gd name="T63" fmla="*/ 144 h 258"/>
              <a:gd name="T64" fmla="*/ 145 w 374"/>
              <a:gd name="T65" fmla="*/ 110 h 258"/>
              <a:gd name="T66" fmla="*/ 158 w 374"/>
              <a:gd name="T67" fmla="*/ 152 h 258"/>
              <a:gd name="T68" fmla="*/ 165 w 374"/>
              <a:gd name="T69" fmla="*/ 138 h 258"/>
              <a:gd name="T70" fmla="*/ 138 w 374"/>
              <a:gd name="T71" fmla="*/ 124 h 258"/>
              <a:gd name="T72" fmla="*/ 165 w 374"/>
              <a:gd name="T73" fmla="*/ 138 h 258"/>
              <a:gd name="T74" fmla="*/ 243 w 374"/>
              <a:gd name="T75" fmla="*/ 182 h 258"/>
              <a:gd name="T76" fmla="*/ 200 w 374"/>
              <a:gd name="T77" fmla="*/ 195 h 258"/>
              <a:gd name="T78" fmla="*/ 228 w 374"/>
              <a:gd name="T79" fmla="*/ 175 h 258"/>
              <a:gd name="T80" fmla="*/ 215 w 374"/>
              <a:gd name="T81" fmla="*/ 202 h 258"/>
              <a:gd name="T82" fmla="*/ 75 w 374"/>
              <a:gd name="T83" fmla="*/ 110 h 258"/>
              <a:gd name="T84" fmla="*/ 88 w 374"/>
              <a:gd name="T85" fmla="*/ 152 h 258"/>
              <a:gd name="T86" fmla="*/ 95 w 374"/>
              <a:gd name="T87" fmla="*/ 138 h 258"/>
              <a:gd name="T88" fmla="*/ 68 w 374"/>
              <a:gd name="T89" fmla="*/ 124 h 258"/>
              <a:gd name="T90" fmla="*/ 95 w 374"/>
              <a:gd name="T91" fmla="*/ 138 h 258"/>
              <a:gd name="T92" fmla="*/ 134 w 374"/>
              <a:gd name="T93" fmla="*/ 91 h 258"/>
              <a:gd name="T94" fmla="*/ 173 w 374"/>
              <a:gd name="T95" fmla="*/ 86 h 258"/>
              <a:gd name="T96" fmla="*/ 164 w 374"/>
              <a:gd name="T97" fmla="*/ 83 h 258"/>
              <a:gd name="T98" fmla="*/ 75 w 374"/>
              <a:gd name="T99" fmla="*/ 167 h 258"/>
              <a:gd name="T100" fmla="*/ 88 w 374"/>
              <a:gd name="T101" fmla="*/ 210 h 258"/>
              <a:gd name="T102" fmla="*/ 95 w 374"/>
              <a:gd name="T103" fmla="*/ 195 h 258"/>
              <a:gd name="T104" fmla="*/ 68 w 374"/>
              <a:gd name="T105" fmla="*/ 182 h 258"/>
              <a:gd name="T106" fmla="*/ 95 w 374"/>
              <a:gd name="T107" fmla="*/ 19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 h="258">
                <a:moveTo>
                  <a:pt x="169" y="215"/>
                </a:moveTo>
                <a:cubicBezTo>
                  <a:pt x="171" y="215"/>
                  <a:pt x="173" y="213"/>
                  <a:pt x="173" y="211"/>
                </a:cubicBezTo>
                <a:cubicBezTo>
                  <a:pt x="173" y="208"/>
                  <a:pt x="171" y="207"/>
                  <a:pt x="169" y="207"/>
                </a:cubicBezTo>
                <a:cubicBezTo>
                  <a:pt x="167" y="207"/>
                  <a:pt x="167" y="207"/>
                  <a:pt x="167" y="207"/>
                </a:cubicBezTo>
                <a:cubicBezTo>
                  <a:pt x="163" y="207"/>
                  <a:pt x="159" y="210"/>
                  <a:pt x="159" y="215"/>
                </a:cubicBezTo>
                <a:cubicBezTo>
                  <a:pt x="159" y="218"/>
                  <a:pt x="159" y="218"/>
                  <a:pt x="159" y="218"/>
                </a:cubicBezTo>
                <a:cubicBezTo>
                  <a:pt x="159" y="222"/>
                  <a:pt x="163" y="226"/>
                  <a:pt x="167" y="226"/>
                </a:cubicBezTo>
                <a:cubicBezTo>
                  <a:pt x="169" y="226"/>
                  <a:pt x="169" y="226"/>
                  <a:pt x="169" y="226"/>
                </a:cubicBezTo>
                <a:cubicBezTo>
                  <a:pt x="171" y="226"/>
                  <a:pt x="173" y="224"/>
                  <a:pt x="173" y="222"/>
                </a:cubicBezTo>
                <a:cubicBezTo>
                  <a:pt x="173" y="219"/>
                  <a:pt x="171" y="218"/>
                  <a:pt x="169" y="218"/>
                </a:cubicBezTo>
                <a:cubicBezTo>
                  <a:pt x="168" y="218"/>
                  <a:pt x="168" y="218"/>
                  <a:pt x="168" y="218"/>
                </a:cubicBezTo>
                <a:cubicBezTo>
                  <a:pt x="168" y="215"/>
                  <a:pt x="168" y="215"/>
                  <a:pt x="168" y="215"/>
                </a:cubicBezTo>
                <a:lnTo>
                  <a:pt x="169" y="215"/>
                </a:lnTo>
                <a:close/>
                <a:moveTo>
                  <a:pt x="364" y="250"/>
                </a:moveTo>
                <a:cubicBezTo>
                  <a:pt x="339" y="250"/>
                  <a:pt x="339" y="250"/>
                  <a:pt x="339" y="250"/>
                </a:cubicBezTo>
                <a:cubicBezTo>
                  <a:pt x="339" y="169"/>
                  <a:pt x="339" y="169"/>
                  <a:pt x="339" y="169"/>
                </a:cubicBezTo>
                <a:cubicBezTo>
                  <a:pt x="358" y="167"/>
                  <a:pt x="374" y="150"/>
                  <a:pt x="374" y="131"/>
                </a:cubicBezTo>
                <a:cubicBezTo>
                  <a:pt x="374" y="110"/>
                  <a:pt x="356" y="92"/>
                  <a:pt x="335" y="92"/>
                </a:cubicBezTo>
                <a:cubicBezTo>
                  <a:pt x="314" y="92"/>
                  <a:pt x="297" y="110"/>
                  <a:pt x="297" y="131"/>
                </a:cubicBezTo>
                <a:cubicBezTo>
                  <a:pt x="297" y="150"/>
                  <a:pt x="312" y="167"/>
                  <a:pt x="331" y="169"/>
                </a:cubicBezTo>
                <a:cubicBezTo>
                  <a:pt x="331" y="250"/>
                  <a:pt x="331" y="250"/>
                  <a:pt x="331" y="250"/>
                </a:cubicBezTo>
                <a:cubicBezTo>
                  <a:pt x="266" y="250"/>
                  <a:pt x="266" y="250"/>
                  <a:pt x="266" y="250"/>
                </a:cubicBezTo>
                <a:cubicBezTo>
                  <a:pt x="266" y="117"/>
                  <a:pt x="266" y="117"/>
                  <a:pt x="266" y="117"/>
                </a:cubicBezTo>
                <a:cubicBezTo>
                  <a:pt x="266" y="118"/>
                  <a:pt x="266" y="118"/>
                  <a:pt x="266" y="118"/>
                </a:cubicBezTo>
                <a:cubicBezTo>
                  <a:pt x="268" y="120"/>
                  <a:pt x="271" y="120"/>
                  <a:pt x="274" y="120"/>
                </a:cubicBezTo>
                <a:cubicBezTo>
                  <a:pt x="276" y="119"/>
                  <a:pt x="278" y="118"/>
                  <a:pt x="280" y="116"/>
                </a:cubicBezTo>
                <a:cubicBezTo>
                  <a:pt x="289" y="102"/>
                  <a:pt x="289" y="102"/>
                  <a:pt x="289" y="102"/>
                </a:cubicBezTo>
                <a:cubicBezTo>
                  <a:pt x="290" y="100"/>
                  <a:pt x="291" y="98"/>
                  <a:pt x="290" y="95"/>
                </a:cubicBezTo>
                <a:cubicBezTo>
                  <a:pt x="290" y="93"/>
                  <a:pt x="288" y="90"/>
                  <a:pt x="286" y="89"/>
                </a:cubicBezTo>
                <a:cubicBezTo>
                  <a:pt x="161" y="4"/>
                  <a:pt x="161" y="4"/>
                  <a:pt x="161" y="4"/>
                </a:cubicBezTo>
                <a:cubicBezTo>
                  <a:pt x="155" y="0"/>
                  <a:pt x="147" y="0"/>
                  <a:pt x="141" y="4"/>
                </a:cubicBezTo>
                <a:cubicBezTo>
                  <a:pt x="92" y="38"/>
                  <a:pt x="92" y="38"/>
                  <a:pt x="92" y="38"/>
                </a:cubicBezTo>
                <a:cubicBezTo>
                  <a:pt x="92" y="23"/>
                  <a:pt x="92" y="23"/>
                  <a:pt x="92" y="23"/>
                </a:cubicBezTo>
                <a:cubicBezTo>
                  <a:pt x="92" y="17"/>
                  <a:pt x="87" y="12"/>
                  <a:pt x="81" y="12"/>
                </a:cubicBezTo>
                <a:cubicBezTo>
                  <a:pt x="64" y="12"/>
                  <a:pt x="64" y="12"/>
                  <a:pt x="64" y="12"/>
                </a:cubicBezTo>
                <a:cubicBezTo>
                  <a:pt x="58" y="12"/>
                  <a:pt x="54" y="17"/>
                  <a:pt x="54" y="23"/>
                </a:cubicBezTo>
                <a:cubicBezTo>
                  <a:pt x="54" y="64"/>
                  <a:pt x="54" y="64"/>
                  <a:pt x="54" y="64"/>
                </a:cubicBezTo>
                <a:cubicBezTo>
                  <a:pt x="17" y="89"/>
                  <a:pt x="17" y="89"/>
                  <a:pt x="17" y="89"/>
                </a:cubicBezTo>
                <a:cubicBezTo>
                  <a:pt x="15" y="90"/>
                  <a:pt x="14" y="92"/>
                  <a:pt x="13" y="95"/>
                </a:cubicBezTo>
                <a:cubicBezTo>
                  <a:pt x="13" y="97"/>
                  <a:pt x="13" y="100"/>
                  <a:pt x="15" y="102"/>
                </a:cubicBezTo>
                <a:cubicBezTo>
                  <a:pt x="24" y="115"/>
                  <a:pt x="24" y="115"/>
                  <a:pt x="24" y="115"/>
                </a:cubicBezTo>
                <a:cubicBezTo>
                  <a:pt x="26" y="118"/>
                  <a:pt x="29" y="119"/>
                  <a:pt x="32" y="119"/>
                </a:cubicBezTo>
                <a:cubicBezTo>
                  <a:pt x="34" y="119"/>
                  <a:pt x="36" y="119"/>
                  <a:pt x="37" y="118"/>
                </a:cubicBezTo>
                <a:cubicBezTo>
                  <a:pt x="38" y="117"/>
                  <a:pt x="38" y="117"/>
                  <a:pt x="38" y="117"/>
                </a:cubicBezTo>
                <a:cubicBezTo>
                  <a:pt x="38" y="250"/>
                  <a:pt x="38" y="250"/>
                  <a:pt x="38" y="250"/>
                </a:cubicBezTo>
                <a:cubicBezTo>
                  <a:pt x="4" y="250"/>
                  <a:pt x="4" y="250"/>
                  <a:pt x="4" y="250"/>
                </a:cubicBezTo>
                <a:cubicBezTo>
                  <a:pt x="1" y="250"/>
                  <a:pt x="0" y="252"/>
                  <a:pt x="0" y="254"/>
                </a:cubicBezTo>
                <a:cubicBezTo>
                  <a:pt x="0" y="256"/>
                  <a:pt x="1" y="258"/>
                  <a:pt x="4" y="258"/>
                </a:cubicBezTo>
                <a:cubicBezTo>
                  <a:pt x="364" y="258"/>
                  <a:pt x="364" y="258"/>
                  <a:pt x="364" y="258"/>
                </a:cubicBezTo>
                <a:cubicBezTo>
                  <a:pt x="366" y="258"/>
                  <a:pt x="368" y="256"/>
                  <a:pt x="368" y="254"/>
                </a:cubicBezTo>
                <a:cubicBezTo>
                  <a:pt x="368" y="252"/>
                  <a:pt x="366" y="250"/>
                  <a:pt x="364" y="250"/>
                </a:cubicBezTo>
                <a:close/>
                <a:moveTo>
                  <a:pt x="62" y="23"/>
                </a:moveTo>
                <a:cubicBezTo>
                  <a:pt x="62" y="22"/>
                  <a:pt x="63" y="20"/>
                  <a:pt x="64" y="20"/>
                </a:cubicBezTo>
                <a:cubicBezTo>
                  <a:pt x="81" y="20"/>
                  <a:pt x="81" y="20"/>
                  <a:pt x="81" y="20"/>
                </a:cubicBezTo>
                <a:cubicBezTo>
                  <a:pt x="82" y="20"/>
                  <a:pt x="84" y="22"/>
                  <a:pt x="84" y="23"/>
                </a:cubicBezTo>
                <a:cubicBezTo>
                  <a:pt x="84" y="44"/>
                  <a:pt x="84" y="44"/>
                  <a:pt x="84" y="44"/>
                </a:cubicBezTo>
                <a:cubicBezTo>
                  <a:pt x="62" y="59"/>
                  <a:pt x="62" y="59"/>
                  <a:pt x="62" y="59"/>
                </a:cubicBezTo>
                <a:lnTo>
                  <a:pt x="62" y="23"/>
                </a:lnTo>
                <a:close/>
                <a:moveTo>
                  <a:pt x="32" y="111"/>
                </a:moveTo>
                <a:cubicBezTo>
                  <a:pt x="32" y="112"/>
                  <a:pt x="31" y="112"/>
                  <a:pt x="30" y="111"/>
                </a:cubicBezTo>
                <a:cubicBezTo>
                  <a:pt x="21" y="98"/>
                  <a:pt x="21" y="98"/>
                  <a:pt x="21" y="98"/>
                </a:cubicBezTo>
                <a:cubicBezTo>
                  <a:pt x="21" y="97"/>
                  <a:pt x="21" y="97"/>
                  <a:pt x="21" y="96"/>
                </a:cubicBezTo>
                <a:cubicBezTo>
                  <a:pt x="21" y="96"/>
                  <a:pt x="21" y="96"/>
                  <a:pt x="22" y="96"/>
                </a:cubicBezTo>
                <a:cubicBezTo>
                  <a:pt x="146" y="11"/>
                  <a:pt x="146" y="11"/>
                  <a:pt x="146" y="11"/>
                </a:cubicBezTo>
                <a:cubicBezTo>
                  <a:pt x="149" y="9"/>
                  <a:pt x="153" y="9"/>
                  <a:pt x="156" y="11"/>
                </a:cubicBezTo>
                <a:cubicBezTo>
                  <a:pt x="282" y="96"/>
                  <a:pt x="282" y="96"/>
                  <a:pt x="282" y="96"/>
                </a:cubicBezTo>
                <a:cubicBezTo>
                  <a:pt x="282" y="96"/>
                  <a:pt x="282" y="96"/>
                  <a:pt x="282" y="96"/>
                </a:cubicBezTo>
                <a:cubicBezTo>
                  <a:pt x="282" y="97"/>
                  <a:pt x="282" y="97"/>
                  <a:pt x="282" y="98"/>
                </a:cubicBezTo>
                <a:cubicBezTo>
                  <a:pt x="273" y="111"/>
                  <a:pt x="273" y="111"/>
                  <a:pt x="273" y="111"/>
                </a:cubicBezTo>
                <a:cubicBezTo>
                  <a:pt x="272" y="111"/>
                  <a:pt x="272" y="111"/>
                  <a:pt x="272" y="112"/>
                </a:cubicBezTo>
                <a:cubicBezTo>
                  <a:pt x="272" y="112"/>
                  <a:pt x="271" y="112"/>
                  <a:pt x="271" y="111"/>
                </a:cubicBezTo>
                <a:cubicBezTo>
                  <a:pt x="153" y="32"/>
                  <a:pt x="153" y="32"/>
                  <a:pt x="153" y="32"/>
                </a:cubicBezTo>
                <a:cubicBezTo>
                  <a:pt x="152" y="31"/>
                  <a:pt x="150" y="31"/>
                  <a:pt x="149" y="32"/>
                </a:cubicBezTo>
                <a:lnTo>
                  <a:pt x="32" y="111"/>
                </a:lnTo>
                <a:close/>
                <a:moveTo>
                  <a:pt x="176" y="249"/>
                </a:moveTo>
                <a:cubicBezTo>
                  <a:pt x="127" y="249"/>
                  <a:pt x="127" y="249"/>
                  <a:pt x="127" y="249"/>
                </a:cubicBezTo>
                <a:cubicBezTo>
                  <a:pt x="127" y="184"/>
                  <a:pt x="127" y="184"/>
                  <a:pt x="127" y="184"/>
                </a:cubicBezTo>
                <a:cubicBezTo>
                  <a:pt x="127" y="179"/>
                  <a:pt x="131" y="174"/>
                  <a:pt x="136" y="174"/>
                </a:cubicBezTo>
                <a:cubicBezTo>
                  <a:pt x="167" y="174"/>
                  <a:pt x="167" y="174"/>
                  <a:pt x="167" y="174"/>
                </a:cubicBezTo>
                <a:cubicBezTo>
                  <a:pt x="172" y="174"/>
                  <a:pt x="176" y="179"/>
                  <a:pt x="176" y="184"/>
                </a:cubicBezTo>
                <a:lnTo>
                  <a:pt x="176" y="249"/>
                </a:lnTo>
                <a:close/>
                <a:moveTo>
                  <a:pt x="257" y="250"/>
                </a:moveTo>
                <a:cubicBezTo>
                  <a:pt x="185" y="250"/>
                  <a:pt x="185" y="250"/>
                  <a:pt x="185" y="250"/>
                </a:cubicBezTo>
                <a:cubicBezTo>
                  <a:pt x="185" y="184"/>
                  <a:pt x="185" y="184"/>
                  <a:pt x="185" y="184"/>
                </a:cubicBezTo>
                <a:cubicBezTo>
                  <a:pt x="185" y="174"/>
                  <a:pt x="177" y="166"/>
                  <a:pt x="167" y="166"/>
                </a:cubicBezTo>
                <a:cubicBezTo>
                  <a:pt x="137" y="166"/>
                  <a:pt x="137" y="166"/>
                  <a:pt x="137" y="166"/>
                </a:cubicBezTo>
                <a:cubicBezTo>
                  <a:pt x="127" y="166"/>
                  <a:pt x="119" y="174"/>
                  <a:pt x="119" y="184"/>
                </a:cubicBezTo>
                <a:cubicBezTo>
                  <a:pt x="119" y="250"/>
                  <a:pt x="119" y="250"/>
                  <a:pt x="119" y="250"/>
                </a:cubicBezTo>
                <a:cubicBezTo>
                  <a:pt x="46" y="250"/>
                  <a:pt x="46" y="250"/>
                  <a:pt x="46" y="250"/>
                </a:cubicBezTo>
                <a:cubicBezTo>
                  <a:pt x="46" y="112"/>
                  <a:pt x="46" y="112"/>
                  <a:pt x="46" y="112"/>
                </a:cubicBezTo>
                <a:cubicBezTo>
                  <a:pt x="151" y="40"/>
                  <a:pt x="151" y="40"/>
                  <a:pt x="151" y="40"/>
                </a:cubicBezTo>
                <a:cubicBezTo>
                  <a:pt x="257" y="112"/>
                  <a:pt x="257" y="112"/>
                  <a:pt x="257" y="112"/>
                </a:cubicBezTo>
                <a:lnTo>
                  <a:pt x="257" y="250"/>
                </a:lnTo>
                <a:close/>
                <a:moveTo>
                  <a:pt x="336" y="115"/>
                </a:moveTo>
                <a:cubicBezTo>
                  <a:pt x="333" y="115"/>
                  <a:pt x="332" y="116"/>
                  <a:pt x="332" y="119"/>
                </a:cubicBezTo>
                <a:cubicBezTo>
                  <a:pt x="332" y="140"/>
                  <a:pt x="332" y="140"/>
                  <a:pt x="332" y="140"/>
                </a:cubicBezTo>
                <a:cubicBezTo>
                  <a:pt x="329" y="137"/>
                  <a:pt x="329" y="137"/>
                  <a:pt x="329" y="137"/>
                </a:cubicBezTo>
                <a:cubicBezTo>
                  <a:pt x="327" y="135"/>
                  <a:pt x="325" y="135"/>
                  <a:pt x="323" y="137"/>
                </a:cubicBezTo>
                <a:cubicBezTo>
                  <a:pt x="322" y="138"/>
                  <a:pt x="322" y="141"/>
                  <a:pt x="323" y="142"/>
                </a:cubicBezTo>
                <a:cubicBezTo>
                  <a:pt x="332" y="151"/>
                  <a:pt x="332" y="151"/>
                  <a:pt x="332" y="151"/>
                </a:cubicBezTo>
                <a:cubicBezTo>
                  <a:pt x="332" y="161"/>
                  <a:pt x="332" y="161"/>
                  <a:pt x="332" y="161"/>
                </a:cubicBezTo>
                <a:cubicBezTo>
                  <a:pt x="316" y="159"/>
                  <a:pt x="305" y="146"/>
                  <a:pt x="305" y="131"/>
                </a:cubicBezTo>
                <a:cubicBezTo>
                  <a:pt x="305" y="114"/>
                  <a:pt x="319" y="100"/>
                  <a:pt x="336" y="100"/>
                </a:cubicBezTo>
                <a:cubicBezTo>
                  <a:pt x="352" y="100"/>
                  <a:pt x="366" y="114"/>
                  <a:pt x="366" y="131"/>
                </a:cubicBezTo>
                <a:cubicBezTo>
                  <a:pt x="366" y="146"/>
                  <a:pt x="354" y="159"/>
                  <a:pt x="340" y="161"/>
                </a:cubicBezTo>
                <a:cubicBezTo>
                  <a:pt x="340" y="143"/>
                  <a:pt x="340" y="143"/>
                  <a:pt x="340" y="143"/>
                </a:cubicBezTo>
                <a:cubicBezTo>
                  <a:pt x="350" y="130"/>
                  <a:pt x="350" y="130"/>
                  <a:pt x="350" y="130"/>
                </a:cubicBezTo>
                <a:cubicBezTo>
                  <a:pt x="351" y="128"/>
                  <a:pt x="350" y="126"/>
                  <a:pt x="349" y="124"/>
                </a:cubicBezTo>
                <a:cubicBezTo>
                  <a:pt x="347" y="123"/>
                  <a:pt x="344" y="124"/>
                  <a:pt x="343" y="125"/>
                </a:cubicBezTo>
                <a:cubicBezTo>
                  <a:pt x="340" y="130"/>
                  <a:pt x="340" y="130"/>
                  <a:pt x="340" y="130"/>
                </a:cubicBezTo>
                <a:cubicBezTo>
                  <a:pt x="340" y="119"/>
                  <a:pt x="340" y="119"/>
                  <a:pt x="340" y="119"/>
                </a:cubicBezTo>
                <a:cubicBezTo>
                  <a:pt x="340" y="116"/>
                  <a:pt x="338" y="115"/>
                  <a:pt x="336" y="115"/>
                </a:cubicBezTo>
                <a:close/>
                <a:moveTo>
                  <a:pt x="215" y="152"/>
                </a:moveTo>
                <a:cubicBezTo>
                  <a:pt x="228" y="152"/>
                  <a:pt x="228" y="152"/>
                  <a:pt x="228" y="152"/>
                </a:cubicBezTo>
                <a:cubicBezTo>
                  <a:pt x="236" y="152"/>
                  <a:pt x="243" y="146"/>
                  <a:pt x="243" y="138"/>
                </a:cubicBezTo>
                <a:cubicBezTo>
                  <a:pt x="243" y="124"/>
                  <a:pt x="243" y="124"/>
                  <a:pt x="243" y="124"/>
                </a:cubicBezTo>
                <a:cubicBezTo>
                  <a:pt x="243" y="116"/>
                  <a:pt x="236" y="110"/>
                  <a:pt x="228" y="110"/>
                </a:cubicBezTo>
                <a:cubicBezTo>
                  <a:pt x="215" y="110"/>
                  <a:pt x="215" y="110"/>
                  <a:pt x="215" y="110"/>
                </a:cubicBezTo>
                <a:cubicBezTo>
                  <a:pt x="207" y="110"/>
                  <a:pt x="200" y="116"/>
                  <a:pt x="200" y="124"/>
                </a:cubicBezTo>
                <a:cubicBezTo>
                  <a:pt x="200" y="138"/>
                  <a:pt x="200" y="138"/>
                  <a:pt x="200" y="138"/>
                </a:cubicBezTo>
                <a:cubicBezTo>
                  <a:pt x="200" y="146"/>
                  <a:pt x="207" y="152"/>
                  <a:pt x="215" y="152"/>
                </a:cubicBezTo>
                <a:close/>
                <a:moveTo>
                  <a:pt x="208" y="124"/>
                </a:moveTo>
                <a:cubicBezTo>
                  <a:pt x="208" y="120"/>
                  <a:pt x="211" y="118"/>
                  <a:pt x="215" y="118"/>
                </a:cubicBezTo>
                <a:cubicBezTo>
                  <a:pt x="228" y="118"/>
                  <a:pt x="228" y="118"/>
                  <a:pt x="228" y="118"/>
                </a:cubicBezTo>
                <a:cubicBezTo>
                  <a:pt x="232" y="118"/>
                  <a:pt x="235" y="120"/>
                  <a:pt x="235" y="124"/>
                </a:cubicBezTo>
                <a:cubicBezTo>
                  <a:pt x="235" y="138"/>
                  <a:pt x="235" y="138"/>
                  <a:pt x="235" y="138"/>
                </a:cubicBezTo>
                <a:cubicBezTo>
                  <a:pt x="235" y="141"/>
                  <a:pt x="232" y="144"/>
                  <a:pt x="228" y="144"/>
                </a:cubicBezTo>
                <a:cubicBezTo>
                  <a:pt x="215" y="144"/>
                  <a:pt x="215" y="144"/>
                  <a:pt x="215" y="144"/>
                </a:cubicBezTo>
                <a:cubicBezTo>
                  <a:pt x="211" y="144"/>
                  <a:pt x="208" y="141"/>
                  <a:pt x="208" y="138"/>
                </a:cubicBezTo>
                <a:lnTo>
                  <a:pt x="208" y="124"/>
                </a:lnTo>
                <a:close/>
                <a:moveTo>
                  <a:pt x="158" y="110"/>
                </a:moveTo>
                <a:cubicBezTo>
                  <a:pt x="145" y="110"/>
                  <a:pt x="145" y="110"/>
                  <a:pt x="145" y="110"/>
                </a:cubicBezTo>
                <a:cubicBezTo>
                  <a:pt x="137" y="110"/>
                  <a:pt x="130" y="116"/>
                  <a:pt x="130" y="124"/>
                </a:cubicBezTo>
                <a:cubicBezTo>
                  <a:pt x="130" y="138"/>
                  <a:pt x="130" y="138"/>
                  <a:pt x="130" y="138"/>
                </a:cubicBezTo>
                <a:cubicBezTo>
                  <a:pt x="130" y="146"/>
                  <a:pt x="137" y="152"/>
                  <a:pt x="145" y="152"/>
                </a:cubicBezTo>
                <a:cubicBezTo>
                  <a:pt x="158" y="152"/>
                  <a:pt x="158" y="152"/>
                  <a:pt x="158" y="152"/>
                </a:cubicBezTo>
                <a:cubicBezTo>
                  <a:pt x="166" y="152"/>
                  <a:pt x="173" y="146"/>
                  <a:pt x="173" y="138"/>
                </a:cubicBezTo>
                <a:cubicBezTo>
                  <a:pt x="173" y="124"/>
                  <a:pt x="173" y="124"/>
                  <a:pt x="173" y="124"/>
                </a:cubicBezTo>
                <a:cubicBezTo>
                  <a:pt x="173" y="116"/>
                  <a:pt x="166" y="110"/>
                  <a:pt x="158" y="110"/>
                </a:cubicBezTo>
                <a:close/>
                <a:moveTo>
                  <a:pt x="165" y="138"/>
                </a:moveTo>
                <a:cubicBezTo>
                  <a:pt x="165" y="141"/>
                  <a:pt x="162" y="144"/>
                  <a:pt x="158" y="144"/>
                </a:cubicBezTo>
                <a:cubicBezTo>
                  <a:pt x="145" y="144"/>
                  <a:pt x="145" y="144"/>
                  <a:pt x="145" y="144"/>
                </a:cubicBezTo>
                <a:cubicBezTo>
                  <a:pt x="141" y="144"/>
                  <a:pt x="138" y="141"/>
                  <a:pt x="138" y="138"/>
                </a:cubicBezTo>
                <a:cubicBezTo>
                  <a:pt x="138" y="124"/>
                  <a:pt x="138" y="124"/>
                  <a:pt x="138" y="124"/>
                </a:cubicBezTo>
                <a:cubicBezTo>
                  <a:pt x="138" y="120"/>
                  <a:pt x="141" y="118"/>
                  <a:pt x="145" y="118"/>
                </a:cubicBezTo>
                <a:cubicBezTo>
                  <a:pt x="158" y="118"/>
                  <a:pt x="158" y="118"/>
                  <a:pt x="158" y="118"/>
                </a:cubicBezTo>
                <a:cubicBezTo>
                  <a:pt x="162" y="118"/>
                  <a:pt x="165" y="120"/>
                  <a:pt x="165" y="124"/>
                </a:cubicBezTo>
                <a:lnTo>
                  <a:pt x="165" y="138"/>
                </a:lnTo>
                <a:close/>
                <a:moveTo>
                  <a:pt x="215" y="210"/>
                </a:moveTo>
                <a:cubicBezTo>
                  <a:pt x="228" y="210"/>
                  <a:pt x="228" y="210"/>
                  <a:pt x="228" y="210"/>
                </a:cubicBezTo>
                <a:cubicBezTo>
                  <a:pt x="236" y="210"/>
                  <a:pt x="243" y="203"/>
                  <a:pt x="243" y="195"/>
                </a:cubicBezTo>
                <a:cubicBezTo>
                  <a:pt x="243" y="182"/>
                  <a:pt x="243" y="182"/>
                  <a:pt x="243" y="182"/>
                </a:cubicBezTo>
                <a:cubicBezTo>
                  <a:pt x="243" y="174"/>
                  <a:pt x="236" y="167"/>
                  <a:pt x="228" y="167"/>
                </a:cubicBezTo>
                <a:cubicBezTo>
                  <a:pt x="215" y="167"/>
                  <a:pt x="215" y="167"/>
                  <a:pt x="215" y="167"/>
                </a:cubicBezTo>
                <a:cubicBezTo>
                  <a:pt x="207" y="167"/>
                  <a:pt x="200" y="174"/>
                  <a:pt x="200" y="182"/>
                </a:cubicBezTo>
                <a:cubicBezTo>
                  <a:pt x="200" y="195"/>
                  <a:pt x="200" y="195"/>
                  <a:pt x="200" y="195"/>
                </a:cubicBezTo>
                <a:cubicBezTo>
                  <a:pt x="200" y="203"/>
                  <a:pt x="207" y="210"/>
                  <a:pt x="215" y="210"/>
                </a:cubicBezTo>
                <a:close/>
                <a:moveTo>
                  <a:pt x="208" y="182"/>
                </a:moveTo>
                <a:cubicBezTo>
                  <a:pt x="208" y="178"/>
                  <a:pt x="211" y="175"/>
                  <a:pt x="215" y="175"/>
                </a:cubicBezTo>
                <a:cubicBezTo>
                  <a:pt x="228" y="175"/>
                  <a:pt x="228" y="175"/>
                  <a:pt x="228" y="175"/>
                </a:cubicBezTo>
                <a:cubicBezTo>
                  <a:pt x="232" y="175"/>
                  <a:pt x="235" y="178"/>
                  <a:pt x="235" y="182"/>
                </a:cubicBezTo>
                <a:cubicBezTo>
                  <a:pt x="235" y="195"/>
                  <a:pt x="235" y="195"/>
                  <a:pt x="235" y="195"/>
                </a:cubicBezTo>
                <a:cubicBezTo>
                  <a:pt x="235" y="199"/>
                  <a:pt x="232" y="202"/>
                  <a:pt x="228" y="202"/>
                </a:cubicBezTo>
                <a:cubicBezTo>
                  <a:pt x="215" y="202"/>
                  <a:pt x="215" y="202"/>
                  <a:pt x="215" y="202"/>
                </a:cubicBezTo>
                <a:cubicBezTo>
                  <a:pt x="211" y="202"/>
                  <a:pt x="208" y="199"/>
                  <a:pt x="208" y="195"/>
                </a:cubicBezTo>
                <a:lnTo>
                  <a:pt x="208" y="182"/>
                </a:lnTo>
                <a:close/>
                <a:moveTo>
                  <a:pt x="88" y="110"/>
                </a:moveTo>
                <a:cubicBezTo>
                  <a:pt x="75" y="110"/>
                  <a:pt x="75" y="110"/>
                  <a:pt x="75" y="110"/>
                </a:cubicBezTo>
                <a:cubicBezTo>
                  <a:pt x="67" y="110"/>
                  <a:pt x="60" y="116"/>
                  <a:pt x="60" y="124"/>
                </a:cubicBezTo>
                <a:cubicBezTo>
                  <a:pt x="60" y="138"/>
                  <a:pt x="60" y="138"/>
                  <a:pt x="60" y="138"/>
                </a:cubicBezTo>
                <a:cubicBezTo>
                  <a:pt x="60" y="146"/>
                  <a:pt x="67" y="152"/>
                  <a:pt x="75" y="152"/>
                </a:cubicBezTo>
                <a:cubicBezTo>
                  <a:pt x="88" y="152"/>
                  <a:pt x="88" y="152"/>
                  <a:pt x="88" y="152"/>
                </a:cubicBezTo>
                <a:cubicBezTo>
                  <a:pt x="96" y="152"/>
                  <a:pt x="103" y="146"/>
                  <a:pt x="103" y="138"/>
                </a:cubicBezTo>
                <a:cubicBezTo>
                  <a:pt x="103" y="124"/>
                  <a:pt x="103" y="124"/>
                  <a:pt x="103" y="124"/>
                </a:cubicBezTo>
                <a:cubicBezTo>
                  <a:pt x="103" y="116"/>
                  <a:pt x="96" y="110"/>
                  <a:pt x="88" y="110"/>
                </a:cubicBezTo>
                <a:close/>
                <a:moveTo>
                  <a:pt x="95" y="138"/>
                </a:moveTo>
                <a:cubicBezTo>
                  <a:pt x="95" y="141"/>
                  <a:pt x="92" y="144"/>
                  <a:pt x="88" y="144"/>
                </a:cubicBezTo>
                <a:cubicBezTo>
                  <a:pt x="75" y="144"/>
                  <a:pt x="75" y="144"/>
                  <a:pt x="75" y="144"/>
                </a:cubicBezTo>
                <a:cubicBezTo>
                  <a:pt x="71" y="144"/>
                  <a:pt x="68" y="141"/>
                  <a:pt x="68" y="138"/>
                </a:cubicBezTo>
                <a:cubicBezTo>
                  <a:pt x="68" y="124"/>
                  <a:pt x="68" y="124"/>
                  <a:pt x="68" y="124"/>
                </a:cubicBezTo>
                <a:cubicBezTo>
                  <a:pt x="68" y="120"/>
                  <a:pt x="71" y="118"/>
                  <a:pt x="75" y="118"/>
                </a:cubicBezTo>
                <a:cubicBezTo>
                  <a:pt x="88" y="118"/>
                  <a:pt x="88" y="118"/>
                  <a:pt x="88" y="118"/>
                </a:cubicBezTo>
                <a:cubicBezTo>
                  <a:pt x="92" y="118"/>
                  <a:pt x="95" y="120"/>
                  <a:pt x="95" y="124"/>
                </a:cubicBezTo>
                <a:lnTo>
                  <a:pt x="95" y="138"/>
                </a:lnTo>
                <a:close/>
                <a:moveTo>
                  <a:pt x="130" y="86"/>
                </a:moveTo>
                <a:cubicBezTo>
                  <a:pt x="130" y="86"/>
                  <a:pt x="130" y="86"/>
                  <a:pt x="130" y="86"/>
                </a:cubicBezTo>
                <a:cubicBezTo>
                  <a:pt x="130" y="88"/>
                  <a:pt x="130" y="89"/>
                  <a:pt x="131" y="90"/>
                </a:cubicBezTo>
                <a:cubicBezTo>
                  <a:pt x="132" y="90"/>
                  <a:pt x="133" y="91"/>
                  <a:pt x="134" y="91"/>
                </a:cubicBezTo>
                <a:cubicBezTo>
                  <a:pt x="169" y="91"/>
                  <a:pt x="169" y="91"/>
                  <a:pt x="169" y="91"/>
                </a:cubicBezTo>
                <a:cubicBezTo>
                  <a:pt x="170" y="91"/>
                  <a:pt x="171" y="90"/>
                  <a:pt x="172" y="90"/>
                </a:cubicBezTo>
                <a:cubicBezTo>
                  <a:pt x="173" y="89"/>
                  <a:pt x="173" y="88"/>
                  <a:pt x="173" y="86"/>
                </a:cubicBezTo>
                <a:cubicBezTo>
                  <a:pt x="173" y="86"/>
                  <a:pt x="173" y="86"/>
                  <a:pt x="173" y="86"/>
                </a:cubicBezTo>
                <a:cubicBezTo>
                  <a:pt x="171" y="75"/>
                  <a:pt x="162" y="68"/>
                  <a:pt x="152" y="68"/>
                </a:cubicBezTo>
                <a:cubicBezTo>
                  <a:pt x="141" y="68"/>
                  <a:pt x="132" y="75"/>
                  <a:pt x="130" y="86"/>
                </a:cubicBezTo>
                <a:close/>
                <a:moveTo>
                  <a:pt x="152" y="75"/>
                </a:moveTo>
                <a:cubicBezTo>
                  <a:pt x="157" y="75"/>
                  <a:pt x="162" y="78"/>
                  <a:pt x="164" y="83"/>
                </a:cubicBezTo>
                <a:cubicBezTo>
                  <a:pt x="140" y="83"/>
                  <a:pt x="140" y="83"/>
                  <a:pt x="140" y="83"/>
                </a:cubicBezTo>
                <a:cubicBezTo>
                  <a:pt x="142" y="78"/>
                  <a:pt x="146" y="75"/>
                  <a:pt x="152" y="75"/>
                </a:cubicBezTo>
                <a:close/>
                <a:moveTo>
                  <a:pt x="88" y="167"/>
                </a:moveTo>
                <a:cubicBezTo>
                  <a:pt x="75" y="167"/>
                  <a:pt x="75" y="167"/>
                  <a:pt x="75" y="167"/>
                </a:cubicBezTo>
                <a:cubicBezTo>
                  <a:pt x="67" y="167"/>
                  <a:pt x="60" y="174"/>
                  <a:pt x="60" y="182"/>
                </a:cubicBezTo>
                <a:cubicBezTo>
                  <a:pt x="60" y="195"/>
                  <a:pt x="60" y="195"/>
                  <a:pt x="60" y="195"/>
                </a:cubicBezTo>
                <a:cubicBezTo>
                  <a:pt x="60" y="203"/>
                  <a:pt x="67" y="210"/>
                  <a:pt x="75" y="210"/>
                </a:cubicBezTo>
                <a:cubicBezTo>
                  <a:pt x="88" y="210"/>
                  <a:pt x="88" y="210"/>
                  <a:pt x="88" y="210"/>
                </a:cubicBezTo>
                <a:cubicBezTo>
                  <a:pt x="96" y="210"/>
                  <a:pt x="103" y="203"/>
                  <a:pt x="103" y="195"/>
                </a:cubicBezTo>
                <a:cubicBezTo>
                  <a:pt x="103" y="182"/>
                  <a:pt x="103" y="182"/>
                  <a:pt x="103" y="182"/>
                </a:cubicBezTo>
                <a:cubicBezTo>
                  <a:pt x="103" y="174"/>
                  <a:pt x="96" y="167"/>
                  <a:pt x="88" y="167"/>
                </a:cubicBezTo>
                <a:close/>
                <a:moveTo>
                  <a:pt x="95" y="195"/>
                </a:moveTo>
                <a:cubicBezTo>
                  <a:pt x="95" y="199"/>
                  <a:pt x="92" y="202"/>
                  <a:pt x="88" y="202"/>
                </a:cubicBezTo>
                <a:cubicBezTo>
                  <a:pt x="75" y="202"/>
                  <a:pt x="75" y="202"/>
                  <a:pt x="75" y="202"/>
                </a:cubicBezTo>
                <a:cubicBezTo>
                  <a:pt x="71" y="202"/>
                  <a:pt x="68" y="199"/>
                  <a:pt x="68" y="195"/>
                </a:cubicBezTo>
                <a:cubicBezTo>
                  <a:pt x="68" y="182"/>
                  <a:pt x="68" y="182"/>
                  <a:pt x="68" y="182"/>
                </a:cubicBezTo>
                <a:cubicBezTo>
                  <a:pt x="68" y="178"/>
                  <a:pt x="71" y="175"/>
                  <a:pt x="75" y="175"/>
                </a:cubicBezTo>
                <a:cubicBezTo>
                  <a:pt x="88" y="175"/>
                  <a:pt x="88" y="175"/>
                  <a:pt x="88" y="175"/>
                </a:cubicBezTo>
                <a:cubicBezTo>
                  <a:pt x="92" y="175"/>
                  <a:pt x="95" y="178"/>
                  <a:pt x="95" y="182"/>
                </a:cubicBezTo>
                <a:lnTo>
                  <a:pt x="95" y="195"/>
                </a:lnTo>
                <a:close/>
              </a:path>
            </a:pathLst>
          </a:custGeom>
          <a:solidFill>
            <a:srgbClr val="71717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aphicFrame>
        <p:nvGraphicFramePr>
          <p:cNvPr id="208" name="shp0037">
            <a:extLst>
              <a:ext uri="{FF2B5EF4-FFF2-40B4-BE49-F238E27FC236}">
                <a16:creationId xmlns:a16="http://schemas.microsoft.com/office/drawing/2014/main" id="{682B8C4A-BC11-402A-A062-052DF385798D}"/>
              </a:ext>
            </a:extLst>
          </p:cNvPr>
          <p:cNvGraphicFramePr/>
          <p:nvPr/>
        </p:nvGraphicFramePr>
        <p:xfrm>
          <a:off x="338933" y="4369163"/>
          <a:ext cx="1070977" cy="1070977"/>
        </p:xfrm>
        <a:graphic>
          <a:graphicData uri="http://schemas.openxmlformats.org/drawingml/2006/chart">
            <c:chart xmlns:c="http://schemas.openxmlformats.org/drawingml/2006/chart" xmlns:r="http://schemas.openxmlformats.org/officeDocument/2006/relationships" r:id="rId14"/>
          </a:graphicData>
        </a:graphic>
      </p:graphicFrame>
      <p:sp>
        <p:nvSpPr>
          <p:cNvPr id="209" name="shp0038">
            <a:extLst>
              <a:ext uri="{FF2B5EF4-FFF2-40B4-BE49-F238E27FC236}">
                <a16:creationId xmlns:a16="http://schemas.microsoft.com/office/drawing/2014/main" id="{7064C3CB-5FD1-4424-8558-418E7DD3629D}"/>
              </a:ext>
            </a:extLst>
          </p:cNvPr>
          <p:cNvSpPr txBox="1"/>
          <p:nvPr/>
        </p:nvSpPr>
        <p:spPr>
          <a:xfrm>
            <a:off x="2157829" y="4334200"/>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70%</a:t>
            </a:r>
          </a:p>
        </p:txBody>
      </p:sp>
      <p:sp>
        <p:nvSpPr>
          <p:cNvPr id="210" name="shp0039">
            <a:extLst>
              <a:ext uri="{FF2B5EF4-FFF2-40B4-BE49-F238E27FC236}">
                <a16:creationId xmlns:a16="http://schemas.microsoft.com/office/drawing/2014/main" id="{99249868-5A85-4464-AC40-97764C2BA518}"/>
              </a:ext>
            </a:extLst>
          </p:cNvPr>
          <p:cNvSpPr txBox="1"/>
          <p:nvPr/>
        </p:nvSpPr>
        <p:spPr>
          <a:xfrm>
            <a:off x="2157829" y="5162572"/>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30%</a:t>
            </a:r>
          </a:p>
        </p:txBody>
      </p:sp>
      <p:sp>
        <p:nvSpPr>
          <p:cNvPr id="211" name="shp0041">
            <a:extLst>
              <a:ext uri="{FF2B5EF4-FFF2-40B4-BE49-F238E27FC236}">
                <a16:creationId xmlns:a16="http://schemas.microsoft.com/office/drawing/2014/main" id="{AB61D95F-AE6B-4191-A13A-1CC3712BC805}"/>
              </a:ext>
            </a:extLst>
          </p:cNvPr>
          <p:cNvSpPr/>
          <p:nvPr/>
        </p:nvSpPr>
        <p:spPr>
          <a:xfrm>
            <a:off x="1193749" y="4399350"/>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12" name="shp0042">
            <a:extLst>
              <a:ext uri="{FF2B5EF4-FFF2-40B4-BE49-F238E27FC236}">
                <a16:creationId xmlns:a16="http://schemas.microsoft.com/office/drawing/2014/main" id="{77BF191E-0BC8-442E-93E3-B0BF8FEDF22F}"/>
              </a:ext>
            </a:extLst>
          </p:cNvPr>
          <p:cNvCxnSpPr/>
          <p:nvPr/>
        </p:nvCxnSpPr>
        <p:spPr>
          <a:xfrm flipH="1">
            <a:off x="1409911" y="520071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3" name="shp0044">
            <a:extLst>
              <a:ext uri="{FF2B5EF4-FFF2-40B4-BE49-F238E27FC236}">
                <a16:creationId xmlns:a16="http://schemas.microsoft.com/office/drawing/2014/main" id="{5FC3F974-6185-4E1A-B050-FF956BBFD97C}"/>
              </a:ext>
            </a:extLst>
          </p:cNvPr>
          <p:cNvSpPr txBox="1"/>
          <p:nvPr/>
        </p:nvSpPr>
        <p:spPr>
          <a:xfrm>
            <a:off x="2157829" y="4197793"/>
            <a:ext cx="492862"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Maison</a:t>
            </a:r>
            <a:endParaRPr lang="fr-FR" sz="1198" b="1" dirty="0">
              <a:solidFill>
                <a:srgbClr val="717171"/>
              </a:solidFill>
            </a:endParaRPr>
          </a:p>
        </p:txBody>
      </p:sp>
      <p:sp>
        <p:nvSpPr>
          <p:cNvPr id="214" name="shp0045">
            <a:extLst>
              <a:ext uri="{FF2B5EF4-FFF2-40B4-BE49-F238E27FC236}">
                <a16:creationId xmlns:a16="http://schemas.microsoft.com/office/drawing/2014/main" id="{1054B74A-07AA-48F1-A2B0-E43E8AE7B0F3}"/>
              </a:ext>
            </a:extLst>
          </p:cNvPr>
          <p:cNvSpPr txBox="1"/>
          <p:nvPr/>
        </p:nvSpPr>
        <p:spPr>
          <a:xfrm>
            <a:off x="2157827" y="5025891"/>
            <a:ext cx="876911"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Appartement</a:t>
            </a:r>
          </a:p>
        </p:txBody>
      </p:sp>
      <p:graphicFrame>
        <p:nvGraphicFramePr>
          <p:cNvPr id="217" name="shp0037">
            <a:extLst>
              <a:ext uri="{FF2B5EF4-FFF2-40B4-BE49-F238E27FC236}">
                <a16:creationId xmlns:a16="http://schemas.microsoft.com/office/drawing/2014/main" id="{CAD663F7-F55B-4AF6-8004-CE98FC3CBC82}"/>
              </a:ext>
            </a:extLst>
          </p:cNvPr>
          <p:cNvGraphicFramePr/>
          <p:nvPr/>
        </p:nvGraphicFramePr>
        <p:xfrm>
          <a:off x="3162342" y="4345842"/>
          <a:ext cx="1070977" cy="1070977"/>
        </p:xfrm>
        <a:graphic>
          <a:graphicData uri="http://schemas.openxmlformats.org/drawingml/2006/chart">
            <c:chart xmlns:c="http://schemas.openxmlformats.org/drawingml/2006/chart" xmlns:r="http://schemas.openxmlformats.org/officeDocument/2006/relationships" r:id="rId15"/>
          </a:graphicData>
        </a:graphic>
      </p:graphicFrame>
      <p:sp>
        <p:nvSpPr>
          <p:cNvPr id="218" name="shp0038">
            <a:extLst>
              <a:ext uri="{FF2B5EF4-FFF2-40B4-BE49-F238E27FC236}">
                <a16:creationId xmlns:a16="http://schemas.microsoft.com/office/drawing/2014/main" id="{3EAB12FF-16DB-4CB1-866B-FAA111D5BAD7}"/>
              </a:ext>
            </a:extLst>
          </p:cNvPr>
          <p:cNvSpPr txBox="1"/>
          <p:nvPr/>
        </p:nvSpPr>
        <p:spPr>
          <a:xfrm>
            <a:off x="4922963" y="423880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78%</a:t>
            </a:r>
          </a:p>
        </p:txBody>
      </p:sp>
      <p:sp>
        <p:nvSpPr>
          <p:cNvPr id="219" name="shp0039">
            <a:extLst>
              <a:ext uri="{FF2B5EF4-FFF2-40B4-BE49-F238E27FC236}">
                <a16:creationId xmlns:a16="http://schemas.microsoft.com/office/drawing/2014/main" id="{3CEF2C8B-52D2-4F38-903D-A63E7B57A4BA}"/>
              </a:ext>
            </a:extLst>
          </p:cNvPr>
          <p:cNvSpPr txBox="1"/>
          <p:nvPr/>
        </p:nvSpPr>
        <p:spPr>
          <a:xfrm>
            <a:off x="4922963" y="487497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19%</a:t>
            </a:r>
          </a:p>
        </p:txBody>
      </p:sp>
      <p:sp>
        <p:nvSpPr>
          <p:cNvPr id="220" name="shp0041">
            <a:extLst>
              <a:ext uri="{FF2B5EF4-FFF2-40B4-BE49-F238E27FC236}">
                <a16:creationId xmlns:a16="http://schemas.microsoft.com/office/drawing/2014/main" id="{71A1A451-0815-4917-BDBC-7FD008BDF911}"/>
              </a:ext>
            </a:extLst>
          </p:cNvPr>
          <p:cNvSpPr/>
          <p:nvPr/>
        </p:nvSpPr>
        <p:spPr>
          <a:xfrm>
            <a:off x="4017158" y="4303954"/>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21" name="shp0042">
            <a:extLst>
              <a:ext uri="{FF2B5EF4-FFF2-40B4-BE49-F238E27FC236}">
                <a16:creationId xmlns:a16="http://schemas.microsoft.com/office/drawing/2014/main" id="{195A964C-E66D-4A5E-B9B4-657074701C05}"/>
              </a:ext>
            </a:extLst>
          </p:cNvPr>
          <p:cNvCxnSpPr/>
          <p:nvPr/>
        </p:nvCxnSpPr>
        <p:spPr>
          <a:xfrm flipH="1">
            <a:off x="4233320" y="493227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2" name="shp0044">
            <a:extLst>
              <a:ext uri="{FF2B5EF4-FFF2-40B4-BE49-F238E27FC236}">
                <a16:creationId xmlns:a16="http://schemas.microsoft.com/office/drawing/2014/main" id="{E36F4E26-E152-449E-BA1C-8CDA4D60BE2F}"/>
              </a:ext>
            </a:extLst>
          </p:cNvPr>
          <p:cNvSpPr txBox="1"/>
          <p:nvPr/>
        </p:nvSpPr>
        <p:spPr>
          <a:xfrm>
            <a:off x="4922963" y="4102396"/>
            <a:ext cx="79060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Propriétaire</a:t>
            </a:r>
            <a:endParaRPr lang="fr-FR" sz="1198" b="1" dirty="0">
              <a:solidFill>
                <a:srgbClr val="717171"/>
              </a:solidFill>
            </a:endParaRPr>
          </a:p>
        </p:txBody>
      </p:sp>
      <p:sp>
        <p:nvSpPr>
          <p:cNvPr id="223" name="shp0045">
            <a:extLst>
              <a:ext uri="{FF2B5EF4-FFF2-40B4-BE49-F238E27FC236}">
                <a16:creationId xmlns:a16="http://schemas.microsoft.com/office/drawing/2014/main" id="{6889645F-2AD3-46A0-9C34-F09BAA6104C9}"/>
              </a:ext>
            </a:extLst>
          </p:cNvPr>
          <p:cNvSpPr txBox="1"/>
          <p:nvPr/>
        </p:nvSpPr>
        <p:spPr>
          <a:xfrm>
            <a:off x="4922963" y="4738294"/>
            <a:ext cx="62896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Locataire</a:t>
            </a:r>
          </a:p>
        </p:txBody>
      </p:sp>
      <p:pic>
        <p:nvPicPr>
          <p:cNvPr id="228" name="Graphique 227">
            <a:extLst>
              <a:ext uri="{FF2B5EF4-FFF2-40B4-BE49-F238E27FC236}">
                <a16:creationId xmlns:a16="http://schemas.microsoft.com/office/drawing/2014/main" id="{31FEB413-7EB1-4605-A441-9D395E3B31C4}"/>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36780" y="4757860"/>
            <a:ext cx="408139" cy="503185"/>
          </a:xfrm>
          <a:prstGeom prst="rect">
            <a:avLst/>
          </a:prstGeom>
        </p:spPr>
      </p:pic>
      <p:pic>
        <p:nvPicPr>
          <p:cNvPr id="229" name="Graphique 228">
            <a:extLst>
              <a:ext uri="{FF2B5EF4-FFF2-40B4-BE49-F238E27FC236}">
                <a16:creationId xmlns:a16="http://schemas.microsoft.com/office/drawing/2014/main" id="{1166F381-479C-4DCF-9613-D7BDC480D72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369689" y="3944594"/>
            <a:ext cx="486412" cy="503185"/>
          </a:xfrm>
          <a:prstGeom prst="rect">
            <a:avLst/>
          </a:prstGeom>
        </p:spPr>
      </p:pic>
      <p:grpSp>
        <p:nvGrpSpPr>
          <p:cNvPr id="241" name="Groupe 240">
            <a:extLst>
              <a:ext uri="{FF2B5EF4-FFF2-40B4-BE49-F238E27FC236}">
                <a16:creationId xmlns:a16="http://schemas.microsoft.com/office/drawing/2014/main" id="{C05B43EA-7BFD-41D2-B3C6-F08B566EFDBD}"/>
              </a:ext>
            </a:extLst>
          </p:cNvPr>
          <p:cNvGrpSpPr/>
          <p:nvPr/>
        </p:nvGrpSpPr>
        <p:grpSpPr>
          <a:xfrm>
            <a:off x="9831158" y="5898578"/>
            <a:ext cx="2284977" cy="230459"/>
            <a:chOff x="9155150" y="5772986"/>
            <a:chExt cx="2265265" cy="230832"/>
          </a:xfrm>
        </p:grpSpPr>
        <p:sp>
          <p:nvSpPr>
            <p:cNvPr id="242" name="Freeform 55">
              <a:extLst>
                <a:ext uri="{FF2B5EF4-FFF2-40B4-BE49-F238E27FC236}">
                  <a16:creationId xmlns:a16="http://schemas.microsoft.com/office/drawing/2014/main" id="{B47E1115-5A16-4326-92AB-A9420BFF3C50}"/>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43" name="Rectangle 242">
              <a:extLst>
                <a:ext uri="{FF2B5EF4-FFF2-40B4-BE49-F238E27FC236}">
                  <a16:creationId xmlns:a16="http://schemas.microsoft.com/office/drawing/2014/main" id="{6DE06A29-8A9B-4CCF-ABF5-920C09BD1020}"/>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44" name="Freeform 53">
            <a:extLst>
              <a:ext uri="{FF2B5EF4-FFF2-40B4-BE49-F238E27FC236}">
                <a16:creationId xmlns:a16="http://schemas.microsoft.com/office/drawing/2014/main" id="{0A8D5FF1-2407-4838-A7D3-D407AF39CEB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49" name="Freeform 53">
            <a:extLst>
              <a:ext uri="{FF2B5EF4-FFF2-40B4-BE49-F238E27FC236}">
                <a16:creationId xmlns:a16="http://schemas.microsoft.com/office/drawing/2014/main" id="{A192EE21-06DE-4054-B66A-2FA4007512E5}"/>
              </a:ext>
            </a:extLst>
          </p:cNvPr>
          <p:cNvSpPr>
            <a:spLocks noChangeAspect="1" noEditPoints="1"/>
          </p:cNvSpPr>
          <p:nvPr/>
        </p:nvSpPr>
        <p:spPr bwMode="auto">
          <a:xfrm>
            <a:off x="2571152" y="436000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51" name="Freeform 55">
            <a:extLst>
              <a:ext uri="{FF2B5EF4-FFF2-40B4-BE49-F238E27FC236}">
                <a16:creationId xmlns:a16="http://schemas.microsoft.com/office/drawing/2014/main" id="{63A3BBF7-9A27-41E9-9355-1F179152819D}"/>
              </a:ext>
            </a:extLst>
          </p:cNvPr>
          <p:cNvSpPr>
            <a:spLocks noChangeAspect="1" noEditPoints="1"/>
          </p:cNvSpPr>
          <p:nvPr/>
        </p:nvSpPr>
        <p:spPr bwMode="auto">
          <a:xfrm>
            <a:off x="5365645" y="430402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56" name="shp0032">
            <a:extLst>
              <a:ext uri="{FF2B5EF4-FFF2-40B4-BE49-F238E27FC236}">
                <a16:creationId xmlns:a16="http://schemas.microsoft.com/office/drawing/2014/main" id="{4067D73E-679E-4B60-94C2-9CE6021E05D9}"/>
              </a:ext>
            </a:extLst>
          </p:cNvPr>
          <p:cNvSpPr txBox="1"/>
          <p:nvPr/>
        </p:nvSpPr>
        <p:spPr>
          <a:xfrm>
            <a:off x="6301814" y="3677179"/>
            <a:ext cx="2596760"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ESPACE EXTERIEUR PRINCIPAL</a:t>
            </a:r>
          </a:p>
        </p:txBody>
      </p:sp>
      <p:cxnSp>
        <p:nvCxnSpPr>
          <p:cNvPr id="257" name="shp0033">
            <a:extLst>
              <a:ext uri="{FF2B5EF4-FFF2-40B4-BE49-F238E27FC236}">
                <a16:creationId xmlns:a16="http://schemas.microsoft.com/office/drawing/2014/main" id="{3846245E-5C80-44DE-ABCA-B9C945FA16EF}"/>
              </a:ext>
            </a:extLst>
          </p:cNvPr>
          <p:cNvCxnSpPr>
            <a:cxnSpLocks/>
          </p:cNvCxnSpPr>
          <p:nvPr/>
        </p:nvCxnSpPr>
        <p:spPr>
          <a:xfrm>
            <a:off x="6301812"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shp0034">
            <a:extLst>
              <a:ext uri="{FF2B5EF4-FFF2-40B4-BE49-F238E27FC236}">
                <a16:creationId xmlns:a16="http://schemas.microsoft.com/office/drawing/2014/main" id="{8AA28FC7-6E1F-4B3E-94D0-D9DE32D17891}"/>
              </a:ext>
            </a:extLst>
          </p:cNvPr>
          <p:cNvCxnSpPr>
            <a:cxnSpLocks/>
          </p:cNvCxnSpPr>
          <p:nvPr/>
        </p:nvCxnSpPr>
        <p:spPr>
          <a:xfrm>
            <a:off x="6301812"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9" name="shp0037">
            <a:extLst>
              <a:ext uri="{FF2B5EF4-FFF2-40B4-BE49-F238E27FC236}">
                <a16:creationId xmlns:a16="http://schemas.microsoft.com/office/drawing/2014/main" id="{A5CD0460-62EA-4744-B2A6-533D1523612B}"/>
              </a:ext>
            </a:extLst>
          </p:cNvPr>
          <p:cNvGraphicFramePr/>
          <p:nvPr/>
        </p:nvGraphicFramePr>
        <p:xfrm>
          <a:off x="6378316" y="4339675"/>
          <a:ext cx="1070977" cy="1070977"/>
        </p:xfrm>
        <a:graphic>
          <a:graphicData uri="http://schemas.openxmlformats.org/drawingml/2006/chart">
            <c:chart xmlns:c="http://schemas.openxmlformats.org/drawingml/2006/chart" xmlns:r="http://schemas.openxmlformats.org/officeDocument/2006/relationships" r:id="rId20"/>
          </a:graphicData>
        </a:graphic>
      </p:graphicFrame>
      <p:sp>
        <p:nvSpPr>
          <p:cNvPr id="320" name="shp0038">
            <a:extLst>
              <a:ext uri="{FF2B5EF4-FFF2-40B4-BE49-F238E27FC236}">
                <a16:creationId xmlns:a16="http://schemas.microsoft.com/office/drawing/2014/main" id="{29995E84-F53D-40E0-BAC8-366F45574CD9}"/>
              </a:ext>
            </a:extLst>
          </p:cNvPr>
          <p:cNvSpPr txBox="1"/>
          <p:nvPr/>
        </p:nvSpPr>
        <p:spPr>
          <a:xfrm>
            <a:off x="8085820" y="4246807"/>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66%</a:t>
            </a:r>
          </a:p>
        </p:txBody>
      </p:sp>
      <p:sp>
        <p:nvSpPr>
          <p:cNvPr id="321" name="shp0039">
            <a:extLst>
              <a:ext uri="{FF2B5EF4-FFF2-40B4-BE49-F238E27FC236}">
                <a16:creationId xmlns:a16="http://schemas.microsoft.com/office/drawing/2014/main" id="{E190F9F4-346A-4374-9371-5444294A906E}"/>
              </a:ext>
            </a:extLst>
          </p:cNvPr>
          <p:cNvSpPr txBox="1"/>
          <p:nvPr/>
        </p:nvSpPr>
        <p:spPr>
          <a:xfrm>
            <a:off x="8085820" y="4810903"/>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19%</a:t>
            </a:r>
          </a:p>
        </p:txBody>
      </p:sp>
      <p:sp>
        <p:nvSpPr>
          <p:cNvPr id="322" name="shp0041">
            <a:extLst>
              <a:ext uri="{FF2B5EF4-FFF2-40B4-BE49-F238E27FC236}">
                <a16:creationId xmlns:a16="http://schemas.microsoft.com/office/drawing/2014/main" id="{0BA7D41A-5151-4972-A3D3-7DBCD9FE9658}"/>
              </a:ext>
            </a:extLst>
          </p:cNvPr>
          <p:cNvSpPr/>
          <p:nvPr/>
        </p:nvSpPr>
        <p:spPr>
          <a:xfrm>
            <a:off x="7304488" y="4311957"/>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323" name="shp0042">
            <a:extLst>
              <a:ext uri="{FF2B5EF4-FFF2-40B4-BE49-F238E27FC236}">
                <a16:creationId xmlns:a16="http://schemas.microsoft.com/office/drawing/2014/main" id="{1F6641F5-7142-456D-9DB5-25986492C7A5}"/>
              </a:ext>
            </a:extLst>
          </p:cNvPr>
          <p:cNvCxnSpPr/>
          <p:nvPr/>
        </p:nvCxnSpPr>
        <p:spPr>
          <a:xfrm flipH="1">
            <a:off x="7520649" y="4820152"/>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324" name="shp0044">
            <a:extLst>
              <a:ext uri="{FF2B5EF4-FFF2-40B4-BE49-F238E27FC236}">
                <a16:creationId xmlns:a16="http://schemas.microsoft.com/office/drawing/2014/main" id="{30C2EA10-983F-4B1B-9D6C-3E36C29256B9}"/>
              </a:ext>
            </a:extLst>
          </p:cNvPr>
          <p:cNvSpPr txBox="1"/>
          <p:nvPr/>
        </p:nvSpPr>
        <p:spPr>
          <a:xfrm>
            <a:off x="8085820" y="4110399"/>
            <a:ext cx="41610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Jardin</a:t>
            </a:r>
            <a:endParaRPr lang="fr-FR" sz="1198" b="1" dirty="0">
              <a:solidFill>
                <a:srgbClr val="717171"/>
              </a:solidFill>
            </a:endParaRPr>
          </a:p>
        </p:txBody>
      </p:sp>
      <p:sp>
        <p:nvSpPr>
          <p:cNvPr id="325" name="shp0045">
            <a:extLst>
              <a:ext uri="{FF2B5EF4-FFF2-40B4-BE49-F238E27FC236}">
                <a16:creationId xmlns:a16="http://schemas.microsoft.com/office/drawing/2014/main" id="{161A6EDB-6BF8-4B63-9856-CA6DDAB4A79A}"/>
              </a:ext>
            </a:extLst>
          </p:cNvPr>
          <p:cNvSpPr txBox="1"/>
          <p:nvPr/>
        </p:nvSpPr>
        <p:spPr>
          <a:xfrm>
            <a:off x="8085820" y="4674222"/>
            <a:ext cx="4673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Balcon</a:t>
            </a:r>
          </a:p>
        </p:txBody>
      </p:sp>
      <p:sp>
        <p:nvSpPr>
          <p:cNvPr id="331" name="shp0039">
            <a:extLst>
              <a:ext uri="{FF2B5EF4-FFF2-40B4-BE49-F238E27FC236}">
                <a16:creationId xmlns:a16="http://schemas.microsoft.com/office/drawing/2014/main" id="{CD91E24A-9063-4D99-81EC-71BC7FF79FD7}"/>
              </a:ext>
            </a:extLst>
          </p:cNvPr>
          <p:cNvSpPr txBox="1"/>
          <p:nvPr/>
        </p:nvSpPr>
        <p:spPr>
          <a:xfrm>
            <a:off x="8085820" y="5311036"/>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14%</a:t>
            </a:r>
          </a:p>
        </p:txBody>
      </p:sp>
      <p:sp>
        <p:nvSpPr>
          <p:cNvPr id="332" name="shp0045">
            <a:extLst>
              <a:ext uri="{FF2B5EF4-FFF2-40B4-BE49-F238E27FC236}">
                <a16:creationId xmlns:a16="http://schemas.microsoft.com/office/drawing/2014/main" id="{70C30C3D-C2FE-494A-9B75-11DF0330EDCE}"/>
              </a:ext>
            </a:extLst>
          </p:cNvPr>
          <p:cNvSpPr txBox="1"/>
          <p:nvPr/>
        </p:nvSpPr>
        <p:spPr>
          <a:xfrm>
            <a:off x="8085820" y="5150329"/>
            <a:ext cx="604955" cy="165675"/>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Terrasse</a:t>
            </a:r>
          </a:p>
        </p:txBody>
      </p:sp>
      <p:cxnSp>
        <p:nvCxnSpPr>
          <p:cNvPr id="333" name="shp0042">
            <a:extLst>
              <a:ext uri="{FF2B5EF4-FFF2-40B4-BE49-F238E27FC236}">
                <a16:creationId xmlns:a16="http://schemas.microsoft.com/office/drawing/2014/main" id="{39193818-AE64-41B1-B577-CA574F0F3941}"/>
              </a:ext>
            </a:extLst>
          </p:cNvPr>
          <p:cNvCxnSpPr/>
          <p:nvPr/>
        </p:nvCxnSpPr>
        <p:spPr>
          <a:xfrm flipH="1">
            <a:off x="7372490" y="5296643"/>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aphicFrame>
        <p:nvGraphicFramePr>
          <p:cNvPr id="344" name="shp0037">
            <a:extLst>
              <a:ext uri="{FF2B5EF4-FFF2-40B4-BE49-F238E27FC236}">
                <a16:creationId xmlns:a16="http://schemas.microsoft.com/office/drawing/2014/main" id="{22E6295F-8328-4056-B735-3CEAC57024E7}"/>
              </a:ext>
            </a:extLst>
          </p:cNvPr>
          <p:cNvGraphicFramePr/>
          <p:nvPr/>
        </p:nvGraphicFramePr>
        <p:xfrm>
          <a:off x="9112474" y="4312262"/>
          <a:ext cx="1070977" cy="1070977"/>
        </p:xfrm>
        <a:graphic>
          <a:graphicData uri="http://schemas.openxmlformats.org/drawingml/2006/chart">
            <c:chart xmlns:c="http://schemas.openxmlformats.org/drawingml/2006/chart" xmlns:r="http://schemas.openxmlformats.org/officeDocument/2006/relationships" r:id="rId21"/>
          </a:graphicData>
        </a:graphic>
      </p:graphicFrame>
      <p:sp>
        <p:nvSpPr>
          <p:cNvPr id="345" name="shp0038">
            <a:extLst>
              <a:ext uri="{FF2B5EF4-FFF2-40B4-BE49-F238E27FC236}">
                <a16:creationId xmlns:a16="http://schemas.microsoft.com/office/drawing/2014/main" id="{2C8E44C8-364A-436B-B917-45EF849080F2}"/>
              </a:ext>
            </a:extLst>
          </p:cNvPr>
          <p:cNvSpPr txBox="1"/>
          <p:nvPr/>
        </p:nvSpPr>
        <p:spPr>
          <a:xfrm>
            <a:off x="10819978" y="431549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99%</a:t>
            </a:r>
          </a:p>
        </p:txBody>
      </p:sp>
      <p:sp>
        <p:nvSpPr>
          <p:cNvPr id="346" name="shp0041">
            <a:extLst>
              <a:ext uri="{FF2B5EF4-FFF2-40B4-BE49-F238E27FC236}">
                <a16:creationId xmlns:a16="http://schemas.microsoft.com/office/drawing/2014/main" id="{17F5434D-21C9-45BC-97A6-9E77480B7651}"/>
              </a:ext>
            </a:extLst>
          </p:cNvPr>
          <p:cNvSpPr/>
          <p:nvPr/>
        </p:nvSpPr>
        <p:spPr>
          <a:xfrm>
            <a:off x="10038645" y="4380643"/>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347" name="shp0044">
            <a:extLst>
              <a:ext uri="{FF2B5EF4-FFF2-40B4-BE49-F238E27FC236}">
                <a16:creationId xmlns:a16="http://schemas.microsoft.com/office/drawing/2014/main" id="{452C552A-7911-4198-BACE-E307DE5861D8}"/>
              </a:ext>
            </a:extLst>
          </p:cNvPr>
          <p:cNvSpPr txBox="1"/>
          <p:nvPr/>
        </p:nvSpPr>
        <p:spPr>
          <a:xfrm>
            <a:off x="10819977" y="4179086"/>
            <a:ext cx="4689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Privatif</a:t>
            </a:r>
            <a:endParaRPr lang="fr-FR" sz="1198" b="1" dirty="0">
              <a:solidFill>
                <a:srgbClr val="717171"/>
              </a:solidFill>
            </a:endParaRPr>
          </a:p>
        </p:txBody>
      </p:sp>
      <p:sp>
        <p:nvSpPr>
          <p:cNvPr id="348" name="shp0039">
            <a:extLst>
              <a:ext uri="{FF2B5EF4-FFF2-40B4-BE49-F238E27FC236}">
                <a16:creationId xmlns:a16="http://schemas.microsoft.com/office/drawing/2014/main" id="{4085748A-A38C-4428-8269-542E7FA0871F}"/>
              </a:ext>
            </a:extLst>
          </p:cNvPr>
          <p:cNvSpPr txBox="1"/>
          <p:nvPr/>
        </p:nvSpPr>
        <p:spPr>
          <a:xfrm>
            <a:off x="10819978" y="5163503"/>
            <a:ext cx="296076"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a:t>
            </a:r>
          </a:p>
        </p:txBody>
      </p:sp>
      <p:sp>
        <p:nvSpPr>
          <p:cNvPr id="349" name="shp0045">
            <a:extLst>
              <a:ext uri="{FF2B5EF4-FFF2-40B4-BE49-F238E27FC236}">
                <a16:creationId xmlns:a16="http://schemas.microsoft.com/office/drawing/2014/main" id="{8A7F2870-EDFA-4EFC-9164-72DB6457EB39}"/>
              </a:ext>
            </a:extLst>
          </p:cNvPr>
          <p:cNvSpPr txBox="1"/>
          <p:nvPr/>
        </p:nvSpPr>
        <p:spPr>
          <a:xfrm>
            <a:off x="10819978" y="5002796"/>
            <a:ext cx="53613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Partagé</a:t>
            </a:r>
          </a:p>
        </p:txBody>
      </p:sp>
      <p:cxnSp>
        <p:nvCxnSpPr>
          <p:cNvPr id="350" name="shp0042">
            <a:extLst>
              <a:ext uri="{FF2B5EF4-FFF2-40B4-BE49-F238E27FC236}">
                <a16:creationId xmlns:a16="http://schemas.microsoft.com/office/drawing/2014/main" id="{86B1A787-4AE9-45EB-B47A-1A01FBC53D35}"/>
              </a:ext>
            </a:extLst>
          </p:cNvPr>
          <p:cNvCxnSpPr/>
          <p:nvPr/>
        </p:nvCxnSpPr>
        <p:spPr>
          <a:xfrm flipH="1">
            <a:off x="10106648" y="5149110"/>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6" name="Freeform 55">
            <a:extLst>
              <a:ext uri="{FF2B5EF4-FFF2-40B4-BE49-F238E27FC236}">
                <a16:creationId xmlns:a16="http://schemas.microsoft.com/office/drawing/2014/main" id="{D472D070-9902-4362-9C33-D0C90D9C3D76}"/>
              </a:ext>
            </a:extLst>
          </p:cNvPr>
          <p:cNvSpPr>
            <a:spLocks noChangeAspect="1" noEditPoints="1"/>
          </p:cNvSpPr>
          <p:nvPr/>
        </p:nvSpPr>
        <p:spPr bwMode="auto">
          <a:xfrm>
            <a:off x="8571972" y="485807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grpSp>
        <p:nvGrpSpPr>
          <p:cNvPr id="225" name="Groupe 224">
            <a:extLst>
              <a:ext uri="{FF2B5EF4-FFF2-40B4-BE49-F238E27FC236}">
                <a16:creationId xmlns:a16="http://schemas.microsoft.com/office/drawing/2014/main" id="{35114B21-96B9-4836-B3AF-B491F4908025}"/>
              </a:ext>
            </a:extLst>
          </p:cNvPr>
          <p:cNvGrpSpPr>
            <a:grpSpLocks noChangeAspect="1"/>
          </p:cNvGrpSpPr>
          <p:nvPr/>
        </p:nvGrpSpPr>
        <p:grpSpPr>
          <a:xfrm>
            <a:off x="11456879" y="114583"/>
            <a:ext cx="619479" cy="611010"/>
            <a:chOff x="6588706" y="1348505"/>
            <a:chExt cx="1056822" cy="1042374"/>
          </a:xfrm>
        </p:grpSpPr>
        <p:sp>
          <p:nvSpPr>
            <p:cNvPr id="226" name="Ellipse 225">
              <a:extLst>
                <a:ext uri="{FF2B5EF4-FFF2-40B4-BE49-F238E27FC236}">
                  <a16:creationId xmlns:a16="http://schemas.microsoft.com/office/drawing/2014/main" id="{2177937F-6EC2-4DDF-AAC2-40CA0B63C67C}"/>
                </a:ext>
              </a:extLst>
            </p:cNvPr>
            <p:cNvSpPr/>
            <p:nvPr/>
          </p:nvSpPr>
          <p:spPr bwMode="ltGray">
            <a:xfrm>
              <a:off x="6588706" y="1348505"/>
              <a:ext cx="1056822" cy="1042374"/>
            </a:xfrm>
            <a:prstGeom prst="ellipse">
              <a:avLst/>
            </a:prstGeom>
            <a:solidFill>
              <a:srgbClr val="489A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230" name="Freeform 6">
              <a:extLst>
                <a:ext uri="{FF2B5EF4-FFF2-40B4-BE49-F238E27FC236}">
                  <a16:creationId xmlns:a16="http://schemas.microsoft.com/office/drawing/2014/main" id="{F9395F57-1EBB-4235-B56D-82C3CACE12CF}"/>
                </a:ext>
              </a:extLst>
            </p:cNvPr>
            <p:cNvSpPr>
              <a:spLocks noChangeAspect="1" noEditPoints="1"/>
            </p:cNvSpPr>
            <p:nvPr/>
          </p:nvSpPr>
          <p:spPr bwMode="auto">
            <a:xfrm>
              <a:off x="6855997" y="1561825"/>
              <a:ext cx="499037" cy="576000"/>
            </a:xfrm>
            <a:custGeom>
              <a:avLst/>
              <a:gdLst>
                <a:gd name="T0" fmla="*/ 145 w 201"/>
                <a:gd name="T1" fmla="*/ 225 h 232"/>
                <a:gd name="T2" fmla="*/ 162 w 201"/>
                <a:gd name="T3" fmla="*/ 232 h 232"/>
                <a:gd name="T4" fmla="*/ 71 w 201"/>
                <a:gd name="T5" fmla="*/ 225 h 232"/>
                <a:gd name="T6" fmla="*/ 50 w 201"/>
                <a:gd name="T7" fmla="*/ 228 h 232"/>
                <a:gd name="T8" fmla="*/ 74 w 201"/>
                <a:gd name="T9" fmla="*/ 228 h 232"/>
                <a:gd name="T10" fmla="*/ 183 w 201"/>
                <a:gd name="T11" fmla="*/ 59 h 232"/>
                <a:gd name="T12" fmla="*/ 150 w 201"/>
                <a:gd name="T13" fmla="*/ 99 h 232"/>
                <a:gd name="T14" fmla="*/ 123 w 201"/>
                <a:gd name="T15" fmla="*/ 122 h 232"/>
                <a:gd name="T16" fmla="*/ 88 w 201"/>
                <a:gd name="T17" fmla="*/ 104 h 232"/>
                <a:gd name="T18" fmla="*/ 110 w 201"/>
                <a:gd name="T19" fmla="*/ 94 h 232"/>
                <a:gd name="T20" fmla="*/ 132 w 201"/>
                <a:gd name="T21" fmla="*/ 62 h 232"/>
                <a:gd name="T22" fmla="*/ 131 w 201"/>
                <a:gd name="T23" fmla="*/ 20 h 232"/>
                <a:gd name="T24" fmla="*/ 63 w 201"/>
                <a:gd name="T25" fmla="*/ 30 h 232"/>
                <a:gd name="T26" fmla="*/ 19 w 201"/>
                <a:gd name="T27" fmla="*/ 59 h 232"/>
                <a:gd name="T28" fmla="*/ 30 w 201"/>
                <a:gd name="T29" fmla="*/ 93 h 232"/>
                <a:gd name="T30" fmla="*/ 96 w 201"/>
                <a:gd name="T31" fmla="*/ 137 h 232"/>
                <a:gd name="T32" fmla="*/ 128 w 201"/>
                <a:gd name="T33" fmla="*/ 143 h 232"/>
                <a:gd name="T34" fmla="*/ 81 w 201"/>
                <a:gd name="T35" fmla="*/ 185 h 232"/>
                <a:gd name="T36" fmla="*/ 32 w 201"/>
                <a:gd name="T37" fmla="*/ 191 h 232"/>
                <a:gd name="T38" fmla="*/ 184 w 201"/>
                <a:gd name="T39" fmla="*/ 185 h 232"/>
                <a:gd name="T40" fmla="*/ 123 w 201"/>
                <a:gd name="T41" fmla="*/ 170 h 232"/>
                <a:gd name="T42" fmla="*/ 169 w 201"/>
                <a:gd name="T43" fmla="*/ 145 h 232"/>
                <a:gd name="T44" fmla="*/ 178 w 201"/>
                <a:gd name="T45" fmla="*/ 113 h 232"/>
                <a:gd name="T46" fmla="*/ 178 w 201"/>
                <a:gd name="T47" fmla="*/ 97 h 232"/>
                <a:gd name="T48" fmla="*/ 188 w 201"/>
                <a:gd name="T49" fmla="*/ 62 h 232"/>
                <a:gd name="T50" fmla="*/ 104 w 201"/>
                <a:gd name="T51" fmla="*/ 79 h 232"/>
                <a:gd name="T52" fmla="*/ 105 w 201"/>
                <a:gd name="T53" fmla="*/ 62 h 232"/>
                <a:gd name="T54" fmla="*/ 72 w 201"/>
                <a:gd name="T55" fmla="*/ 26 h 232"/>
                <a:gd name="T56" fmla="*/ 127 w 201"/>
                <a:gd name="T57" fmla="*/ 26 h 232"/>
                <a:gd name="T58" fmla="*/ 137 w 201"/>
                <a:gd name="T59" fmla="*/ 53 h 232"/>
                <a:gd name="T60" fmla="*/ 86 w 201"/>
                <a:gd name="T61" fmla="*/ 42 h 232"/>
                <a:gd name="T62" fmla="*/ 92 w 201"/>
                <a:gd name="T63" fmla="*/ 59 h 232"/>
                <a:gd name="T64" fmla="*/ 86 w 201"/>
                <a:gd name="T65" fmla="*/ 54 h 232"/>
                <a:gd name="T66" fmla="*/ 64 w 201"/>
                <a:gd name="T67" fmla="*/ 91 h 232"/>
                <a:gd name="T68" fmla="*/ 12 w 201"/>
                <a:gd name="T69" fmla="*/ 86 h 232"/>
                <a:gd name="T70" fmla="*/ 28 w 201"/>
                <a:gd name="T71" fmla="*/ 64 h 232"/>
                <a:gd name="T72" fmla="*/ 77 w 201"/>
                <a:gd name="T73" fmla="*/ 63 h 232"/>
                <a:gd name="T74" fmla="*/ 65 w 201"/>
                <a:gd name="T75" fmla="*/ 93 h 232"/>
                <a:gd name="T76" fmla="*/ 186 w 201"/>
                <a:gd name="T77" fmla="*/ 126 h 232"/>
                <a:gd name="T78" fmla="*/ 164 w 201"/>
                <a:gd name="T79" fmla="*/ 137 h 232"/>
                <a:gd name="T80" fmla="*/ 130 w 201"/>
                <a:gd name="T81" fmla="*/ 114 h 232"/>
                <a:gd name="T82" fmla="*/ 171 w 201"/>
                <a:gd name="T83" fmla="*/ 119 h 232"/>
                <a:gd name="T84" fmla="*/ 177 w 201"/>
                <a:gd name="T85" fmla="*/ 89 h 232"/>
                <a:gd name="T86" fmla="*/ 158 w 201"/>
                <a:gd name="T87" fmla="*/ 57 h 232"/>
                <a:gd name="T88" fmla="*/ 193 w 201"/>
                <a:gd name="T89" fmla="*/ 79 h 232"/>
                <a:gd name="T90" fmla="*/ 39 w 201"/>
                <a:gd name="T91" fmla="*/ 220 h 232"/>
                <a:gd name="T92" fmla="*/ 169 w 201"/>
                <a:gd name="T93" fmla="*/ 223 h 232"/>
                <a:gd name="T94" fmla="*/ 29 w 201"/>
                <a:gd name="T95" fmla="*/ 194 h 232"/>
                <a:gd name="T96" fmla="*/ 51 w 201"/>
                <a:gd name="T97" fmla="*/ 216 h 232"/>
                <a:gd name="T98" fmla="*/ 180 w 201"/>
                <a:gd name="T99" fmla="*/ 2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232">
                  <a:moveTo>
                    <a:pt x="162" y="225"/>
                  </a:moveTo>
                  <a:cubicBezTo>
                    <a:pt x="159" y="225"/>
                    <a:pt x="156" y="225"/>
                    <a:pt x="153" y="225"/>
                  </a:cubicBezTo>
                  <a:cubicBezTo>
                    <a:pt x="151" y="225"/>
                    <a:pt x="148" y="225"/>
                    <a:pt x="145" y="225"/>
                  </a:cubicBezTo>
                  <a:cubicBezTo>
                    <a:pt x="144" y="225"/>
                    <a:pt x="142" y="227"/>
                    <a:pt x="141" y="228"/>
                  </a:cubicBezTo>
                  <a:cubicBezTo>
                    <a:pt x="141" y="231"/>
                    <a:pt x="143" y="232"/>
                    <a:pt x="145" y="232"/>
                  </a:cubicBezTo>
                  <a:cubicBezTo>
                    <a:pt x="150" y="232"/>
                    <a:pt x="156" y="232"/>
                    <a:pt x="162" y="232"/>
                  </a:cubicBezTo>
                  <a:cubicBezTo>
                    <a:pt x="164" y="232"/>
                    <a:pt x="166" y="231"/>
                    <a:pt x="165" y="228"/>
                  </a:cubicBezTo>
                  <a:cubicBezTo>
                    <a:pt x="165" y="226"/>
                    <a:pt x="164" y="225"/>
                    <a:pt x="162" y="225"/>
                  </a:cubicBezTo>
                  <a:close/>
                  <a:moveTo>
                    <a:pt x="71" y="225"/>
                  </a:moveTo>
                  <a:cubicBezTo>
                    <a:pt x="68" y="225"/>
                    <a:pt x="65" y="225"/>
                    <a:pt x="63" y="225"/>
                  </a:cubicBezTo>
                  <a:cubicBezTo>
                    <a:pt x="60" y="225"/>
                    <a:pt x="57" y="225"/>
                    <a:pt x="54" y="225"/>
                  </a:cubicBezTo>
                  <a:cubicBezTo>
                    <a:pt x="53" y="225"/>
                    <a:pt x="51" y="227"/>
                    <a:pt x="50" y="228"/>
                  </a:cubicBezTo>
                  <a:cubicBezTo>
                    <a:pt x="51" y="230"/>
                    <a:pt x="52" y="231"/>
                    <a:pt x="54" y="232"/>
                  </a:cubicBezTo>
                  <a:cubicBezTo>
                    <a:pt x="59" y="232"/>
                    <a:pt x="65" y="232"/>
                    <a:pt x="71" y="232"/>
                  </a:cubicBezTo>
                  <a:cubicBezTo>
                    <a:pt x="72" y="232"/>
                    <a:pt x="74" y="230"/>
                    <a:pt x="74" y="228"/>
                  </a:cubicBezTo>
                  <a:cubicBezTo>
                    <a:pt x="75" y="226"/>
                    <a:pt x="73" y="225"/>
                    <a:pt x="71" y="225"/>
                  </a:cubicBezTo>
                  <a:close/>
                  <a:moveTo>
                    <a:pt x="188" y="62"/>
                  </a:moveTo>
                  <a:cubicBezTo>
                    <a:pt x="186" y="62"/>
                    <a:pt x="184" y="60"/>
                    <a:pt x="183" y="59"/>
                  </a:cubicBezTo>
                  <a:cubicBezTo>
                    <a:pt x="175" y="49"/>
                    <a:pt x="160" y="47"/>
                    <a:pt x="149" y="54"/>
                  </a:cubicBezTo>
                  <a:cubicBezTo>
                    <a:pt x="138" y="61"/>
                    <a:pt x="134" y="75"/>
                    <a:pt x="140" y="86"/>
                  </a:cubicBezTo>
                  <a:cubicBezTo>
                    <a:pt x="142" y="91"/>
                    <a:pt x="146" y="95"/>
                    <a:pt x="150" y="99"/>
                  </a:cubicBezTo>
                  <a:cubicBezTo>
                    <a:pt x="146" y="100"/>
                    <a:pt x="141" y="102"/>
                    <a:pt x="136" y="102"/>
                  </a:cubicBezTo>
                  <a:cubicBezTo>
                    <a:pt x="128" y="102"/>
                    <a:pt x="122" y="109"/>
                    <a:pt x="122" y="117"/>
                  </a:cubicBezTo>
                  <a:cubicBezTo>
                    <a:pt x="122" y="119"/>
                    <a:pt x="123" y="121"/>
                    <a:pt x="123" y="122"/>
                  </a:cubicBezTo>
                  <a:cubicBezTo>
                    <a:pt x="114" y="122"/>
                    <a:pt x="106" y="123"/>
                    <a:pt x="97" y="122"/>
                  </a:cubicBezTo>
                  <a:cubicBezTo>
                    <a:pt x="90" y="122"/>
                    <a:pt x="85" y="115"/>
                    <a:pt x="85" y="108"/>
                  </a:cubicBezTo>
                  <a:cubicBezTo>
                    <a:pt x="85" y="106"/>
                    <a:pt x="86" y="105"/>
                    <a:pt x="88" y="104"/>
                  </a:cubicBezTo>
                  <a:cubicBezTo>
                    <a:pt x="91" y="103"/>
                    <a:pt x="94" y="101"/>
                    <a:pt x="96" y="99"/>
                  </a:cubicBezTo>
                  <a:cubicBezTo>
                    <a:pt x="99" y="94"/>
                    <a:pt x="104" y="94"/>
                    <a:pt x="109" y="94"/>
                  </a:cubicBezTo>
                  <a:cubicBezTo>
                    <a:pt x="109" y="94"/>
                    <a:pt x="110" y="94"/>
                    <a:pt x="110" y="94"/>
                  </a:cubicBezTo>
                  <a:cubicBezTo>
                    <a:pt x="120" y="94"/>
                    <a:pt x="128" y="87"/>
                    <a:pt x="129" y="77"/>
                  </a:cubicBezTo>
                  <a:cubicBezTo>
                    <a:pt x="129" y="73"/>
                    <a:pt x="129" y="69"/>
                    <a:pt x="129" y="65"/>
                  </a:cubicBezTo>
                  <a:cubicBezTo>
                    <a:pt x="129" y="63"/>
                    <a:pt x="130" y="62"/>
                    <a:pt x="132" y="62"/>
                  </a:cubicBezTo>
                  <a:cubicBezTo>
                    <a:pt x="142" y="61"/>
                    <a:pt x="149" y="53"/>
                    <a:pt x="150" y="43"/>
                  </a:cubicBezTo>
                  <a:cubicBezTo>
                    <a:pt x="150" y="34"/>
                    <a:pt x="144" y="26"/>
                    <a:pt x="135" y="23"/>
                  </a:cubicBezTo>
                  <a:cubicBezTo>
                    <a:pt x="133" y="22"/>
                    <a:pt x="132" y="21"/>
                    <a:pt x="131" y="20"/>
                  </a:cubicBezTo>
                  <a:cubicBezTo>
                    <a:pt x="122" y="3"/>
                    <a:pt x="99" y="0"/>
                    <a:pt x="86" y="13"/>
                  </a:cubicBezTo>
                  <a:cubicBezTo>
                    <a:pt x="84" y="15"/>
                    <a:pt x="83" y="16"/>
                    <a:pt x="80" y="16"/>
                  </a:cubicBezTo>
                  <a:cubicBezTo>
                    <a:pt x="72" y="15"/>
                    <a:pt x="64" y="21"/>
                    <a:pt x="63" y="30"/>
                  </a:cubicBezTo>
                  <a:cubicBezTo>
                    <a:pt x="62" y="34"/>
                    <a:pt x="64" y="39"/>
                    <a:pt x="64" y="43"/>
                  </a:cubicBezTo>
                  <a:cubicBezTo>
                    <a:pt x="47" y="35"/>
                    <a:pt x="31" y="44"/>
                    <a:pt x="24" y="56"/>
                  </a:cubicBezTo>
                  <a:cubicBezTo>
                    <a:pt x="23" y="59"/>
                    <a:pt x="21" y="59"/>
                    <a:pt x="19" y="59"/>
                  </a:cubicBezTo>
                  <a:cubicBezTo>
                    <a:pt x="11" y="60"/>
                    <a:pt x="6" y="63"/>
                    <a:pt x="3" y="70"/>
                  </a:cubicBezTo>
                  <a:cubicBezTo>
                    <a:pt x="0" y="77"/>
                    <a:pt x="1" y="84"/>
                    <a:pt x="6" y="90"/>
                  </a:cubicBezTo>
                  <a:cubicBezTo>
                    <a:pt x="12" y="97"/>
                    <a:pt x="19" y="97"/>
                    <a:pt x="30" y="93"/>
                  </a:cubicBezTo>
                  <a:cubicBezTo>
                    <a:pt x="39" y="101"/>
                    <a:pt x="50" y="104"/>
                    <a:pt x="62" y="100"/>
                  </a:cubicBezTo>
                  <a:cubicBezTo>
                    <a:pt x="64" y="99"/>
                    <a:pt x="70" y="104"/>
                    <a:pt x="70" y="107"/>
                  </a:cubicBezTo>
                  <a:cubicBezTo>
                    <a:pt x="69" y="122"/>
                    <a:pt x="81" y="137"/>
                    <a:pt x="96" y="137"/>
                  </a:cubicBezTo>
                  <a:cubicBezTo>
                    <a:pt x="106" y="138"/>
                    <a:pt x="116" y="138"/>
                    <a:pt x="126" y="138"/>
                  </a:cubicBezTo>
                  <a:cubicBezTo>
                    <a:pt x="128" y="138"/>
                    <a:pt x="129" y="139"/>
                    <a:pt x="130" y="139"/>
                  </a:cubicBezTo>
                  <a:cubicBezTo>
                    <a:pt x="130" y="140"/>
                    <a:pt x="129" y="142"/>
                    <a:pt x="128" y="143"/>
                  </a:cubicBezTo>
                  <a:cubicBezTo>
                    <a:pt x="118" y="153"/>
                    <a:pt x="108" y="163"/>
                    <a:pt x="98" y="173"/>
                  </a:cubicBezTo>
                  <a:cubicBezTo>
                    <a:pt x="97" y="174"/>
                    <a:pt x="96" y="175"/>
                    <a:pt x="95" y="175"/>
                  </a:cubicBezTo>
                  <a:cubicBezTo>
                    <a:pt x="88" y="175"/>
                    <a:pt x="83" y="178"/>
                    <a:pt x="81" y="185"/>
                  </a:cubicBezTo>
                  <a:cubicBezTo>
                    <a:pt x="64" y="185"/>
                    <a:pt x="48" y="185"/>
                    <a:pt x="32" y="185"/>
                  </a:cubicBezTo>
                  <a:cubicBezTo>
                    <a:pt x="29" y="185"/>
                    <a:pt x="27" y="185"/>
                    <a:pt x="27" y="188"/>
                  </a:cubicBezTo>
                  <a:cubicBezTo>
                    <a:pt x="27" y="191"/>
                    <a:pt x="29" y="191"/>
                    <a:pt x="32" y="191"/>
                  </a:cubicBezTo>
                  <a:cubicBezTo>
                    <a:pt x="82" y="191"/>
                    <a:pt x="133" y="191"/>
                    <a:pt x="184" y="191"/>
                  </a:cubicBezTo>
                  <a:cubicBezTo>
                    <a:pt x="187" y="191"/>
                    <a:pt x="189" y="191"/>
                    <a:pt x="189" y="188"/>
                  </a:cubicBezTo>
                  <a:cubicBezTo>
                    <a:pt x="189" y="185"/>
                    <a:pt x="186" y="185"/>
                    <a:pt x="184" y="185"/>
                  </a:cubicBezTo>
                  <a:cubicBezTo>
                    <a:pt x="170" y="185"/>
                    <a:pt x="156" y="185"/>
                    <a:pt x="141" y="185"/>
                  </a:cubicBezTo>
                  <a:cubicBezTo>
                    <a:pt x="140" y="185"/>
                    <a:pt x="138" y="185"/>
                    <a:pt x="136" y="185"/>
                  </a:cubicBezTo>
                  <a:cubicBezTo>
                    <a:pt x="134" y="178"/>
                    <a:pt x="130" y="173"/>
                    <a:pt x="123" y="170"/>
                  </a:cubicBezTo>
                  <a:cubicBezTo>
                    <a:pt x="131" y="162"/>
                    <a:pt x="138" y="154"/>
                    <a:pt x="146" y="146"/>
                  </a:cubicBezTo>
                  <a:cubicBezTo>
                    <a:pt x="151" y="147"/>
                    <a:pt x="157" y="147"/>
                    <a:pt x="163" y="145"/>
                  </a:cubicBezTo>
                  <a:cubicBezTo>
                    <a:pt x="165" y="144"/>
                    <a:pt x="167" y="144"/>
                    <a:pt x="169" y="145"/>
                  </a:cubicBezTo>
                  <a:cubicBezTo>
                    <a:pt x="175" y="148"/>
                    <a:pt x="182" y="147"/>
                    <a:pt x="187" y="143"/>
                  </a:cubicBezTo>
                  <a:cubicBezTo>
                    <a:pt x="193" y="138"/>
                    <a:pt x="195" y="132"/>
                    <a:pt x="192" y="125"/>
                  </a:cubicBezTo>
                  <a:cubicBezTo>
                    <a:pt x="190" y="118"/>
                    <a:pt x="185" y="114"/>
                    <a:pt x="178" y="113"/>
                  </a:cubicBezTo>
                  <a:cubicBezTo>
                    <a:pt x="177" y="113"/>
                    <a:pt x="176" y="112"/>
                    <a:pt x="175" y="112"/>
                  </a:cubicBezTo>
                  <a:cubicBezTo>
                    <a:pt x="172" y="108"/>
                    <a:pt x="169" y="105"/>
                    <a:pt x="167" y="102"/>
                  </a:cubicBezTo>
                  <a:cubicBezTo>
                    <a:pt x="170" y="101"/>
                    <a:pt x="174" y="99"/>
                    <a:pt x="178" y="97"/>
                  </a:cubicBezTo>
                  <a:cubicBezTo>
                    <a:pt x="180" y="96"/>
                    <a:pt x="182" y="95"/>
                    <a:pt x="185" y="94"/>
                  </a:cubicBezTo>
                  <a:cubicBezTo>
                    <a:pt x="193" y="94"/>
                    <a:pt x="199" y="88"/>
                    <a:pt x="200" y="80"/>
                  </a:cubicBezTo>
                  <a:cubicBezTo>
                    <a:pt x="201" y="72"/>
                    <a:pt x="196" y="65"/>
                    <a:pt x="188" y="62"/>
                  </a:cubicBezTo>
                  <a:close/>
                  <a:moveTo>
                    <a:pt x="114" y="75"/>
                  </a:moveTo>
                  <a:cubicBezTo>
                    <a:pt x="114" y="77"/>
                    <a:pt x="112" y="78"/>
                    <a:pt x="110" y="79"/>
                  </a:cubicBezTo>
                  <a:cubicBezTo>
                    <a:pt x="108" y="79"/>
                    <a:pt x="106" y="79"/>
                    <a:pt x="104" y="79"/>
                  </a:cubicBezTo>
                  <a:cubicBezTo>
                    <a:pt x="103" y="75"/>
                    <a:pt x="102" y="71"/>
                    <a:pt x="100" y="68"/>
                  </a:cubicBezTo>
                  <a:cubicBezTo>
                    <a:pt x="98" y="65"/>
                    <a:pt x="95" y="62"/>
                    <a:pt x="92" y="59"/>
                  </a:cubicBezTo>
                  <a:cubicBezTo>
                    <a:pt x="97" y="60"/>
                    <a:pt x="101" y="62"/>
                    <a:pt x="105" y="62"/>
                  </a:cubicBezTo>
                  <a:cubicBezTo>
                    <a:pt x="108" y="62"/>
                    <a:pt x="111" y="62"/>
                    <a:pt x="114" y="62"/>
                  </a:cubicBezTo>
                  <a:cubicBezTo>
                    <a:pt x="114" y="66"/>
                    <a:pt x="114" y="71"/>
                    <a:pt x="114" y="75"/>
                  </a:cubicBezTo>
                  <a:close/>
                  <a:moveTo>
                    <a:pt x="72" y="26"/>
                  </a:moveTo>
                  <a:cubicBezTo>
                    <a:pt x="75" y="22"/>
                    <a:pt x="80" y="21"/>
                    <a:pt x="86" y="24"/>
                  </a:cubicBezTo>
                  <a:cubicBezTo>
                    <a:pt x="87" y="22"/>
                    <a:pt x="89" y="20"/>
                    <a:pt x="91" y="18"/>
                  </a:cubicBezTo>
                  <a:cubicBezTo>
                    <a:pt x="102" y="7"/>
                    <a:pt x="120" y="11"/>
                    <a:pt x="127" y="26"/>
                  </a:cubicBezTo>
                  <a:cubicBezTo>
                    <a:pt x="127" y="27"/>
                    <a:pt x="128" y="28"/>
                    <a:pt x="129" y="28"/>
                  </a:cubicBezTo>
                  <a:cubicBezTo>
                    <a:pt x="137" y="30"/>
                    <a:pt x="141" y="33"/>
                    <a:pt x="142" y="39"/>
                  </a:cubicBezTo>
                  <a:cubicBezTo>
                    <a:pt x="144" y="45"/>
                    <a:pt x="141" y="50"/>
                    <a:pt x="137" y="53"/>
                  </a:cubicBezTo>
                  <a:cubicBezTo>
                    <a:pt x="131" y="57"/>
                    <a:pt x="126" y="56"/>
                    <a:pt x="120" y="52"/>
                  </a:cubicBezTo>
                  <a:cubicBezTo>
                    <a:pt x="120" y="52"/>
                    <a:pt x="119" y="52"/>
                    <a:pt x="119" y="51"/>
                  </a:cubicBezTo>
                  <a:cubicBezTo>
                    <a:pt x="108" y="59"/>
                    <a:pt x="93" y="57"/>
                    <a:pt x="86" y="42"/>
                  </a:cubicBezTo>
                  <a:cubicBezTo>
                    <a:pt x="79" y="45"/>
                    <a:pt x="74" y="43"/>
                    <a:pt x="71" y="39"/>
                  </a:cubicBezTo>
                  <a:cubicBezTo>
                    <a:pt x="68" y="35"/>
                    <a:pt x="69" y="30"/>
                    <a:pt x="72" y="26"/>
                  </a:cubicBezTo>
                  <a:close/>
                  <a:moveTo>
                    <a:pt x="92" y="59"/>
                  </a:moveTo>
                  <a:cubicBezTo>
                    <a:pt x="88" y="58"/>
                    <a:pt x="83" y="57"/>
                    <a:pt x="79" y="56"/>
                  </a:cubicBezTo>
                  <a:cubicBezTo>
                    <a:pt x="77" y="55"/>
                    <a:pt x="76" y="52"/>
                    <a:pt x="74" y="50"/>
                  </a:cubicBezTo>
                  <a:cubicBezTo>
                    <a:pt x="79" y="50"/>
                    <a:pt x="83" y="50"/>
                    <a:pt x="86" y="54"/>
                  </a:cubicBezTo>
                  <a:cubicBezTo>
                    <a:pt x="88" y="56"/>
                    <a:pt x="90" y="58"/>
                    <a:pt x="92" y="59"/>
                  </a:cubicBezTo>
                  <a:close/>
                  <a:moveTo>
                    <a:pt x="65" y="93"/>
                  </a:moveTo>
                  <a:cubicBezTo>
                    <a:pt x="65" y="92"/>
                    <a:pt x="65" y="92"/>
                    <a:pt x="64" y="91"/>
                  </a:cubicBezTo>
                  <a:cubicBezTo>
                    <a:pt x="49" y="99"/>
                    <a:pt x="36" y="93"/>
                    <a:pt x="30" y="83"/>
                  </a:cubicBezTo>
                  <a:cubicBezTo>
                    <a:pt x="27" y="87"/>
                    <a:pt x="24" y="90"/>
                    <a:pt x="19" y="89"/>
                  </a:cubicBezTo>
                  <a:cubicBezTo>
                    <a:pt x="17" y="89"/>
                    <a:pt x="14" y="88"/>
                    <a:pt x="12" y="86"/>
                  </a:cubicBezTo>
                  <a:cubicBezTo>
                    <a:pt x="7" y="82"/>
                    <a:pt x="7" y="76"/>
                    <a:pt x="10" y="71"/>
                  </a:cubicBezTo>
                  <a:cubicBezTo>
                    <a:pt x="14" y="66"/>
                    <a:pt x="20" y="65"/>
                    <a:pt x="27" y="68"/>
                  </a:cubicBezTo>
                  <a:cubicBezTo>
                    <a:pt x="27" y="67"/>
                    <a:pt x="28" y="65"/>
                    <a:pt x="28" y="64"/>
                  </a:cubicBezTo>
                  <a:cubicBezTo>
                    <a:pt x="31" y="54"/>
                    <a:pt x="39" y="48"/>
                    <a:pt x="50" y="47"/>
                  </a:cubicBezTo>
                  <a:cubicBezTo>
                    <a:pt x="59" y="46"/>
                    <a:pt x="69" y="51"/>
                    <a:pt x="73" y="60"/>
                  </a:cubicBezTo>
                  <a:cubicBezTo>
                    <a:pt x="74" y="62"/>
                    <a:pt x="74" y="63"/>
                    <a:pt x="77" y="63"/>
                  </a:cubicBezTo>
                  <a:cubicBezTo>
                    <a:pt x="86" y="62"/>
                    <a:pt x="94" y="67"/>
                    <a:pt x="96" y="75"/>
                  </a:cubicBezTo>
                  <a:cubicBezTo>
                    <a:pt x="99" y="83"/>
                    <a:pt x="96" y="92"/>
                    <a:pt x="88" y="96"/>
                  </a:cubicBezTo>
                  <a:cubicBezTo>
                    <a:pt x="81" y="101"/>
                    <a:pt x="72" y="99"/>
                    <a:pt x="65" y="93"/>
                  </a:cubicBezTo>
                  <a:close/>
                  <a:moveTo>
                    <a:pt x="171" y="119"/>
                  </a:moveTo>
                  <a:cubicBezTo>
                    <a:pt x="171" y="120"/>
                    <a:pt x="171" y="120"/>
                    <a:pt x="171" y="121"/>
                  </a:cubicBezTo>
                  <a:cubicBezTo>
                    <a:pt x="178" y="119"/>
                    <a:pt x="183" y="120"/>
                    <a:pt x="186" y="126"/>
                  </a:cubicBezTo>
                  <a:cubicBezTo>
                    <a:pt x="188" y="130"/>
                    <a:pt x="186" y="136"/>
                    <a:pt x="181" y="139"/>
                  </a:cubicBezTo>
                  <a:cubicBezTo>
                    <a:pt x="176" y="142"/>
                    <a:pt x="171" y="140"/>
                    <a:pt x="167" y="135"/>
                  </a:cubicBezTo>
                  <a:cubicBezTo>
                    <a:pt x="166" y="135"/>
                    <a:pt x="165" y="136"/>
                    <a:pt x="164" y="137"/>
                  </a:cubicBezTo>
                  <a:cubicBezTo>
                    <a:pt x="155" y="143"/>
                    <a:pt x="142" y="139"/>
                    <a:pt x="138" y="129"/>
                  </a:cubicBezTo>
                  <a:cubicBezTo>
                    <a:pt x="137" y="127"/>
                    <a:pt x="136" y="126"/>
                    <a:pt x="135" y="125"/>
                  </a:cubicBezTo>
                  <a:cubicBezTo>
                    <a:pt x="130" y="123"/>
                    <a:pt x="128" y="119"/>
                    <a:pt x="130" y="114"/>
                  </a:cubicBezTo>
                  <a:cubicBezTo>
                    <a:pt x="131" y="110"/>
                    <a:pt x="136" y="107"/>
                    <a:pt x="141" y="109"/>
                  </a:cubicBezTo>
                  <a:cubicBezTo>
                    <a:pt x="142" y="109"/>
                    <a:pt x="144" y="109"/>
                    <a:pt x="145" y="108"/>
                  </a:cubicBezTo>
                  <a:cubicBezTo>
                    <a:pt x="155" y="102"/>
                    <a:pt x="167" y="107"/>
                    <a:pt x="171" y="119"/>
                  </a:cubicBezTo>
                  <a:close/>
                  <a:moveTo>
                    <a:pt x="193" y="79"/>
                  </a:moveTo>
                  <a:cubicBezTo>
                    <a:pt x="193" y="85"/>
                    <a:pt x="187" y="89"/>
                    <a:pt x="182" y="88"/>
                  </a:cubicBezTo>
                  <a:cubicBezTo>
                    <a:pt x="179" y="87"/>
                    <a:pt x="178" y="88"/>
                    <a:pt x="177" y="89"/>
                  </a:cubicBezTo>
                  <a:cubicBezTo>
                    <a:pt x="171" y="95"/>
                    <a:pt x="163" y="97"/>
                    <a:pt x="155" y="93"/>
                  </a:cubicBezTo>
                  <a:cubicBezTo>
                    <a:pt x="148" y="90"/>
                    <a:pt x="144" y="83"/>
                    <a:pt x="144" y="75"/>
                  </a:cubicBezTo>
                  <a:cubicBezTo>
                    <a:pt x="144" y="67"/>
                    <a:pt x="150" y="59"/>
                    <a:pt x="158" y="57"/>
                  </a:cubicBezTo>
                  <a:cubicBezTo>
                    <a:pt x="166" y="55"/>
                    <a:pt x="175" y="58"/>
                    <a:pt x="179" y="65"/>
                  </a:cubicBezTo>
                  <a:cubicBezTo>
                    <a:pt x="181" y="67"/>
                    <a:pt x="182" y="68"/>
                    <a:pt x="184" y="68"/>
                  </a:cubicBezTo>
                  <a:cubicBezTo>
                    <a:pt x="190" y="69"/>
                    <a:pt x="194" y="74"/>
                    <a:pt x="193" y="79"/>
                  </a:cubicBezTo>
                  <a:close/>
                  <a:moveTo>
                    <a:pt x="29" y="194"/>
                  </a:moveTo>
                  <a:cubicBezTo>
                    <a:pt x="29" y="198"/>
                    <a:pt x="29" y="202"/>
                    <a:pt x="29" y="205"/>
                  </a:cubicBezTo>
                  <a:cubicBezTo>
                    <a:pt x="29" y="213"/>
                    <a:pt x="33" y="218"/>
                    <a:pt x="39" y="220"/>
                  </a:cubicBezTo>
                  <a:cubicBezTo>
                    <a:pt x="43" y="222"/>
                    <a:pt x="48" y="223"/>
                    <a:pt x="52" y="223"/>
                  </a:cubicBezTo>
                  <a:cubicBezTo>
                    <a:pt x="89" y="223"/>
                    <a:pt x="126" y="223"/>
                    <a:pt x="164" y="223"/>
                  </a:cubicBezTo>
                  <a:cubicBezTo>
                    <a:pt x="165" y="223"/>
                    <a:pt x="167" y="223"/>
                    <a:pt x="169" y="223"/>
                  </a:cubicBezTo>
                  <a:cubicBezTo>
                    <a:pt x="178" y="222"/>
                    <a:pt x="186" y="215"/>
                    <a:pt x="187" y="207"/>
                  </a:cubicBezTo>
                  <a:cubicBezTo>
                    <a:pt x="187" y="203"/>
                    <a:pt x="187" y="198"/>
                    <a:pt x="187" y="194"/>
                  </a:cubicBezTo>
                  <a:cubicBezTo>
                    <a:pt x="134" y="194"/>
                    <a:pt x="82" y="194"/>
                    <a:pt x="29" y="194"/>
                  </a:cubicBezTo>
                  <a:close/>
                  <a:moveTo>
                    <a:pt x="169" y="216"/>
                  </a:moveTo>
                  <a:cubicBezTo>
                    <a:pt x="167" y="216"/>
                    <a:pt x="166" y="216"/>
                    <a:pt x="165" y="216"/>
                  </a:cubicBezTo>
                  <a:cubicBezTo>
                    <a:pt x="127" y="216"/>
                    <a:pt x="89" y="216"/>
                    <a:pt x="51" y="216"/>
                  </a:cubicBezTo>
                  <a:cubicBezTo>
                    <a:pt x="50" y="216"/>
                    <a:pt x="49" y="216"/>
                    <a:pt x="48" y="216"/>
                  </a:cubicBezTo>
                  <a:cubicBezTo>
                    <a:pt x="39" y="215"/>
                    <a:pt x="35" y="210"/>
                    <a:pt x="36" y="201"/>
                  </a:cubicBezTo>
                  <a:cubicBezTo>
                    <a:pt x="84" y="201"/>
                    <a:pt x="132" y="201"/>
                    <a:pt x="180" y="201"/>
                  </a:cubicBezTo>
                  <a:cubicBezTo>
                    <a:pt x="181" y="210"/>
                    <a:pt x="177" y="214"/>
                    <a:pt x="169" y="216"/>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235" name="Freeform 55">
            <a:extLst>
              <a:ext uri="{FF2B5EF4-FFF2-40B4-BE49-F238E27FC236}">
                <a16:creationId xmlns:a16="http://schemas.microsoft.com/office/drawing/2014/main" id="{64B934DD-AF8D-42F1-B644-7371EC57453D}"/>
              </a:ext>
            </a:extLst>
          </p:cNvPr>
          <p:cNvSpPr>
            <a:spLocks noChangeAspect="1" noEditPoints="1"/>
          </p:cNvSpPr>
          <p:nvPr/>
        </p:nvSpPr>
        <p:spPr bwMode="auto">
          <a:xfrm>
            <a:off x="3777578" y="2276651"/>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39" name="Freeform 55">
            <a:extLst>
              <a:ext uri="{FF2B5EF4-FFF2-40B4-BE49-F238E27FC236}">
                <a16:creationId xmlns:a16="http://schemas.microsoft.com/office/drawing/2014/main" id="{75849135-EDAB-4CF7-BB6B-E971CFBED5E9}"/>
              </a:ext>
            </a:extLst>
          </p:cNvPr>
          <p:cNvSpPr>
            <a:spLocks noChangeAspect="1" noEditPoints="1"/>
          </p:cNvSpPr>
          <p:nvPr/>
        </p:nvSpPr>
        <p:spPr bwMode="auto">
          <a:xfrm>
            <a:off x="11049807" y="198740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40" name="Freeform 53">
            <a:extLst>
              <a:ext uri="{FF2B5EF4-FFF2-40B4-BE49-F238E27FC236}">
                <a16:creationId xmlns:a16="http://schemas.microsoft.com/office/drawing/2014/main" id="{0CB3D836-323F-4358-9046-6796EC85BDEA}"/>
              </a:ext>
            </a:extLst>
          </p:cNvPr>
          <p:cNvSpPr>
            <a:spLocks noChangeAspect="1" noEditPoints="1"/>
          </p:cNvSpPr>
          <p:nvPr/>
        </p:nvSpPr>
        <p:spPr bwMode="auto">
          <a:xfrm>
            <a:off x="6013582" y="208028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46" name="Freeform 55">
            <a:extLst>
              <a:ext uri="{FF2B5EF4-FFF2-40B4-BE49-F238E27FC236}">
                <a16:creationId xmlns:a16="http://schemas.microsoft.com/office/drawing/2014/main" id="{3AE4A306-CDF9-48C2-B248-411C0C507321}"/>
              </a:ext>
            </a:extLst>
          </p:cNvPr>
          <p:cNvSpPr>
            <a:spLocks noChangeAspect="1" noEditPoints="1"/>
          </p:cNvSpPr>
          <p:nvPr/>
        </p:nvSpPr>
        <p:spPr bwMode="auto">
          <a:xfrm>
            <a:off x="11257596" y="434484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32" name="Freeform 53">
            <a:extLst>
              <a:ext uri="{FF2B5EF4-FFF2-40B4-BE49-F238E27FC236}">
                <a16:creationId xmlns:a16="http://schemas.microsoft.com/office/drawing/2014/main" id="{DA4A3AC0-A811-4AC8-B8B5-6132C7AA7A73}"/>
              </a:ext>
            </a:extLst>
          </p:cNvPr>
          <p:cNvSpPr>
            <a:spLocks noChangeAspect="1" noEditPoints="1"/>
          </p:cNvSpPr>
          <p:nvPr/>
        </p:nvSpPr>
        <p:spPr bwMode="auto">
          <a:xfrm>
            <a:off x="7267113" y="2131451"/>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33" name="Freeform 55">
            <a:extLst>
              <a:ext uri="{FF2B5EF4-FFF2-40B4-BE49-F238E27FC236}">
                <a16:creationId xmlns:a16="http://schemas.microsoft.com/office/drawing/2014/main" id="{6ECAD67C-3CA5-414E-BBDC-C70E82AA8892}"/>
              </a:ext>
            </a:extLst>
          </p:cNvPr>
          <p:cNvSpPr>
            <a:spLocks noChangeAspect="1" noEditPoints="1"/>
          </p:cNvSpPr>
          <p:nvPr/>
        </p:nvSpPr>
        <p:spPr bwMode="auto">
          <a:xfrm>
            <a:off x="9789582" y="160624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34" name="Freeform 53">
            <a:extLst>
              <a:ext uri="{FF2B5EF4-FFF2-40B4-BE49-F238E27FC236}">
                <a16:creationId xmlns:a16="http://schemas.microsoft.com/office/drawing/2014/main" id="{79DC5E9B-5209-42E8-800F-8CAFD533FB09}"/>
              </a:ext>
            </a:extLst>
          </p:cNvPr>
          <p:cNvSpPr>
            <a:spLocks noChangeAspect="1" noEditPoints="1"/>
          </p:cNvSpPr>
          <p:nvPr/>
        </p:nvSpPr>
        <p:spPr bwMode="auto">
          <a:xfrm>
            <a:off x="8573082" y="431207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45" name="Freeform 55">
            <a:extLst>
              <a:ext uri="{FF2B5EF4-FFF2-40B4-BE49-F238E27FC236}">
                <a16:creationId xmlns:a16="http://schemas.microsoft.com/office/drawing/2014/main" id="{53963988-AE26-46E2-B6FD-79102F53D321}"/>
              </a:ext>
            </a:extLst>
          </p:cNvPr>
          <p:cNvSpPr>
            <a:spLocks noChangeAspect="1" noEditPoints="1"/>
          </p:cNvSpPr>
          <p:nvPr/>
        </p:nvSpPr>
        <p:spPr bwMode="auto">
          <a:xfrm>
            <a:off x="2567534" y="522862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15" name="shp0045">
            <a:extLst>
              <a:ext uri="{FF2B5EF4-FFF2-40B4-BE49-F238E27FC236}">
                <a16:creationId xmlns:a16="http://schemas.microsoft.com/office/drawing/2014/main" id="{B3DF5916-DA6C-4EA2-9E29-6BB1F85A74FA}"/>
              </a:ext>
            </a:extLst>
          </p:cNvPr>
          <p:cNvSpPr txBox="1"/>
          <p:nvPr/>
        </p:nvSpPr>
        <p:spPr>
          <a:xfrm>
            <a:off x="4905399" y="5279333"/>
            <a:ext cx="539338" cy="359516"/>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Autre 3%</a:t>
            </a:r>
          </a:p>
          <a:p>
            <a:pPr algn="l" defTabSz="456423" fontAlgn="base">
              <a:lnSpc>
                <a:spcPct val="90000"/>
              </a:lnSpc>
              <a:spcBef>
                <a:spcPct val="0"/>
              </a:spcBef>
              <a:spcAft>
                <a:spcPct val="0"/>
              </a:spcAft>
              <a:defRPr/>
            </a:pPr>
            <a:r>
              <a:rPr lang="fr-FR" sz="799" dirty="0">
                <a:solidFill>
                  <a:srgbClr val="000000"/>
                </a:solidFill>
              </a:rPr>
              <a:t>(occupant à</a:t>
            </a:r>
          </a:p>
          <a:p>
            <a:pPr algn="l" defTabSz="456423" fontAlgn="base">
              <a:lnSpc>
                <a:spcPct val="90000"/>
              </a:lnSpc>
              <a:spcBef>
                <a:spcPct val="0"/>
              </a:spcBef>
              <a:spcAft>
                <a:spcPct val="0"/>
              </a:spcAft>
              <a:defRPr/>
            </a:pPr>
            <a:r>
              <a:rPr lang="fr-FR" sz="799" dirty="0">
                <a:solidFill>
                  <a:srgbClr val="000000"/>
                </a:solidFill>
              </a:rPr>
              <a:t>titre gratuit)</a:t>
            </a:r>
          </a:p>
        </p:txBody>
      </p:sp>
      <p:sp>
        <p:nvSpPr>
          <p:cNvPr id="4" name="Espace réservé du numéro de diapositive 3">
            <a:extLst>
              <a:ext uri="{FF2B5EF4-FFF2-40B4-BE49-F238E27FC236}">
                <a16:creationId xmlns:a16="http://schemas.microsoft.com/office/drawing/2014/main" id="{C5FC5139-7755-DBC4-3BD9-A839D077E71C}"/>
              </a:ext>
            </a:extLst>
          </p:cNvPr>
          <p:cNvSpPr>
            <a:spLocks noGrp="1"/>
          </p:cNvSpPr>
          <p:nvPr>
            <p:ph type="sldNum" sz="quarter" idx="4"/>
          </p:nvPr>
        </p:nvSpPr>
        <p:spPr/>
        <p:txBody>
          <a:bodyPr/>
          <a:lstStyle/>
          <a:p>
            <a:fld id="{4034BEE3-566C-4068-A777-C3A4762E861B}" type="slidenum">
              <a:rPr lang="en-GB" smtClean="0"/>
              <a:pPr/>
              <a:t>30</a:t>
            </a:fld>
            <a:endParaRPr lang="en-GB" dirty="0"/>
          </a:p>
        </p:txBody>
      </p:sp>
    </p:spTree>
    <p:custDataLst>
      <p:tags r:id="rId1"/>
    </p:custDataLst>
    <p:extLst>
      <p:ext uri="{BB962C8B-B14F-4D97-AF65-F5344CB8AC3E}">
        <p14:creationId xmlns:p14="http://schemas.microsoft.com/office/powerpoint/2010/main" val="118232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 name="shp0031">
            <a:extLst>
              <a:ext uri="{FF2B5EF4-FFF2-40B4-BE49-F238E27FC236}">
                <a16:creationId xmlns:a16="http://schemas.microsoft.com/office/drawing/2014/main" id="{77AEA6FA-E17A-47C2-86CF-2C7703E4996A}"/>
              </a:ext>
            </a:extLst>
          </p:cNvPr>
          <p:cNvGraphicFramePr/>
          <p:nvPr/>
        </p:nvGraphicFramePr>
        <p:xfrm>
          <a:off x="7816280" y="1422008"/>
          <a:ext cx="3576604" cy="1907522"/>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L’architecte du jardin – Ses espaces extérieurs</a:t>
            </a:r>
          </a:p>
        </p:txBody>
      </p:sp>
      <p:sp>
        <p:nvSpPr>
          <p:cNvPr id="25" name="shp0019">
            <a:extLst>
              <a:ext uri="{FF2B5EF4-FFF2-40B4-BE49-F238E27FC236}">
                <a16:creationId xmlns:a16="http://schemas.microsoft.com/office/drawing/2014/main" id="{C9B71600-56A0-4F1A-B685-FAB19B2DD3F5}"/>
              </a:ext>
            </a:extLst>
          </p:cNvPr>
          <p:cNvSpPr txBox="1"/>
          <p:nvPr/>
        </p:nvSpPr>
        <p:spPr>
          <a:xfrm>
            <a:off x="2179352" y="3666006"/>
            <a:ext cx="289662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D'ARBRES OU ARBUSTES</a:t>
            </a:r>
          </a:p>
        </p:txBody>
      </p:sp>
      <p:cxnSp>
        <p:nvCxnSpPr>
          <p:cNvPr id="26" name="shp0020">
            <a:extLst>
              <a:ext uri="{FF2B5EF4-FFF2-40B4-BE49-F238E27FC236}">
                <a16:creationId xmlns:a16="http://schemas.microsoft.com/office/drawing/2014/main" id="{1084BEC5-B8F7-4901-9082-02442F39A40E}"/>
              </a:ext>
            </a:extLst>
          </p:cNvPr>
          <p:cNvCxnSpPr>
            <a:cxnSpLocks/>
          </p:cNvCxnSpPr>
          <p:nvPr/>
        </p:nvCxnSpPr>
        <p:spPr>
          <a:xfrm>
            <a:off x="2179352" y="3903665"/>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7" name="shp0032">
            <a:extLst>
              <a:ext uri="{FF2B5EF4-FFF2-40B4-BE49-F238E27FC236}">
                <a16:creationId xmlns:a16="http://schemas.microsoft.com/office/drawing/2014/main" id="{6AEFA12D-C1F5-48FE-B293-AF8F8DCEFD3C}"/>
              </a:ext>
            </a:extLst>
          </p:cNvPr>
          <p:cNvCxnSpPr>
            <a:cxnSpLocks/>
          </p:cNvCxnSpPr>
          <p:nvPr/>
        </p:nvCxnSpPr>
        <p:spPr>
          <a:xfrm>
            <a:off x="2179352" y="5558513"/>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1024300" y="1399530"/>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1024300" y="3355534"/>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858022"/>
            <a:ext cx="11445343" cy="248896"/>
          </a:xfrm>
          <a:prstGeom prst="rect">
            <a:avLst/>
          </a:prstGeom>
          <a:noFill/>
          <a:ln>
            <a:noFill/>
          </a:ln>
        </p:spPr>
        <p:txBody>
          <a:bodyPr wrap="square" lIns="0" tIns="0" rIns="0" bIns="0" rtlCol="0" anchor="b">
            <a:spAutoFit/>
          </a:bodyPr>
          <a:lstStyle/>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architectes du jardin (840)</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A5 / A6 / A7 / A8 </a:t>
            </a:r>
          </a:p>
        </p:txBody>
      </p:sp>
      <p:sp>
        <p:nvSpPr>
          <p:cNvPr id="185" name="shp0027">
            <a:extLst>
              <a:ext uri="{FF2B5EF4-FFF2-40B4-BE49-F238E27FC236}">
                <a16:creationId xmlns:a16="http://schemas.microsoft.com/office/drawing/2014/main" id="{3CE642F7-6FB5-4F26-96C5-E2E873B0163B}"/>
              </a:ext>
            </a:extLst>
          </p:cNvPr>
          <p:cNvSpPr txBox="1"/>
          <p:nvPr/>
        </p:nvSpPr>
        <p:spPr>
          <a:xfrm>
            <a:off x="7161484" y="1161870"/>
            <a:ext cx="1321938"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AMÉNAGEMENT</a:t>
            </a:r>
          </a:p>
        </p:txBody>
      </p:sp>
      <p:cxnSp>
        <p:nvCxnSpPr>
          <p:cNvPr id="187" name="shp0028">
            <a:extLst>
              <a:ext uri="{FF2B5EF4-FFF2-40B4-BE49-F238E27FC236}">
                <a16:creationId xmlns:a16="http://schemas.microsoft.com/office/drawing/2014/main" id="{92D098AD-B888-43C6-924E-F45E842BD5F0}"/>
              </a:ext>
            </a:extLst>
          </p:cNvPr>
          <p:cNvCxnSpPr>
            <a:cxnSpLocks/>
          </p:cNvCxnSpPr>
          <p:nvPr/>
        </p:nvCxnSpPr>
        <p:spPr>
          <a:xfrm>
            <a:off x="7161484" y="1399530"/>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shp0029">
            <a:extLst>
              <a:ext uri="{FF2B5EF4-FFF2-40B4-BE49-F238E27FC236}">
                <a16:creationId xmlns:a16="http://schemas.microsoft.com/office/drawing/2014/main" id="{0A0A2B18-D3D8-4F4E-96BA-24C9321DB91A}"/>
              </a:ext>
            </a:extLst>
          </p:cNvPr>
          <p:cNvCxnSpPr>
            <a:cxnSpLocks/>
          </p:cNvCxnSpPr>
          <p:nvPr/>
        </p:nvCxnSpPr>
        <p:spPr>
          <a:xfrm>
            <a:off x="7161484" y="3355534"/>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92" name="Graphique 1" descr="Plante grasse">
            <a:extLst>
              <a:ext uri="{FF2B5EF4-FFF2-40B4-BE49-F238E27FC236}">
                <a16:creationId xmlns:a16="http://schemas.microsoft.com/office/drawing/2014/main" id="{AE9A97EC-2557-45AF-A7C2-818D32A942E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46226" y="2721622"/>
            <a:ext cx="259895" cy="259895"/>
          </a:xfrm>
          <a:prstGeom prst="rect">
            <a:avLst/>
          </a:prstGeom>
        </p:spPr>
      </p:pic>
      <p:pic>
        <p:nvPicPr>
          <p:cNvPr id="193" name="Graphique 2" descr="Arbre à feuilles caduques">
            <a:extLst>
              <a:ext uri="{FF2B5EF4-FFF2-40B4-BE49-F238E27FC236}">
                <a16:creationId xmlns:a16="http://schemas.microsoft.com/office/drawing/2014/main" id="{FD148D4E-A68B-45F0-A52D-A185A2C581E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25259" y="2997666"/>
            <a:ext cx="301829" cy="301829"/>
          </a:xfrm>
          <a:prstGeom prst="rect">
            <a:avLst/>
          </a:prstGeom>
        </p:spPr>
      </p:pic>
      <p:pic>
        <p:nvPicPr>
          <p:cNvPr id="194" name="Graphique 193">
            <a:extLst>
              <a:ext uri="{FF2B5EF4-FFF2-40B4-BE49-F238E27FC236}">
                <a16:creationId xmlns:a16="http://schemas.microsoft.com/office/drawing/2014/main" id="{AE9EBDC7-C00B-4197-815A-5C2A5AF93DED}"/>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b="9641"/>
          <a:stretch/>
        </p:blipFill>
        <p:spPr>
          <a:xfrm flipH="1">
            <a:off x="7331751" y="1766980"/>
            <a:ext cx="288846" cy="328858"/>
          </a:xfrm>
          <a:prstGeom prst="rect">
            <a:avLst/>
          </a:prstGeom>
        </p:spPr>
      </p:pic>
      <p:pic>
        <p:nvPicPr>
          <p:cNvPr id="196" name="Graphique 195">
            <a:extLst>
              <a:ext uri="{FF2B5EF4-FFF2-40B4-BE49-F238E27FC236}">
                <a16:creationId xmlns:a16="http://schemas.microsoft.com/office/drawing/2014/main" id="{89D953EE-9520-450F-A4C2-4FA893621CC6}"/>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t="24479" b="36066"/>
          <a:stretch/>
        </p:blipFill>
        <p:spPr>
          <a:xfrm>
            <a:off x="7214572" y="1492801"/>
            <a:ext cx="523204" cy="258030"/>
          </a:xfrm>
          <a:prstGeom prst="rect">
            <a:avLst/>
          </a:prstGeom>
        </p:spPr>
      </p:pic>
      <p:pic>
        <p:nvPicPr>
          <p:cNvPr id="198" name="Graphique 197">
            <a:extLst>
              <a:ext uri="{FF2B5EF4-FFF2-40B4-BE49-F238E27FC236}">
                <a16:creationId xmlns:a16="http://schemas.microsoft.com/office/drawing/2014/main" id="{0BC0BC4B-B2AA-41E8-8BD7-179C1DBD89BE}"/>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t="7812" b="33625"/>
          <a:stretch/>
        </p:blipFill>
        <p:spPr>
          <a:xfrm>
            <a:off x="7239684" y="2359241"/>
            <a:ext cx="472980" cy="346234"/>
          </a:xfrm>
          <a:prstGeom prst="rect">
            <a:avLst/>
          </a:prstGeom>
        </p:spPr>
      </p:pic>
      <p:pic>
        <p:nvPicPr>
          <p:cNvPr id="200" name="Graphique 199">
            <a:extLst>
              <a:ext uri="{FF2B5EF4-FFF2-40B4-BE49-F238E27FC236}">
                <a16:creationId xmlns:a16="http://schemas.microsoft.com/office/drawing/2014/main" id="{6885B82F-BA40-4E3F-9334-ACC36AF5081E}"/>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b="21238"/>
          <a:stretch/>
        </p:blipFill>
        <p:spPr>
          <a:xfrm>
            <a:off x="7358804" y="2111985"/>
            <a:ext cx="234740" cy="231108"/>
          </a:xfrm>
          <a:prstGeom prst="rect">
            <a:avLst/>
          </a:prstGeom>
        </p:spPr>
      </p:pic>
      <p:sp>
        <p:nvSpPr>
          <p:cNvPr id="201" name="Rectangle 200">
            <a:extLst>
              <a:ext uri="{FF2B5EF4-FFF2-40B4-BE49-F238E27FC236}">
                <a16:creationId xmlns:a16="http://schemas.microsoft.com/office/drawing/2014/main" id="{49357D2E-7CE7-45C3-B277-960A6E73527C}"/>
              </a:ext>
            </a:extLst>
          </p:cNvPr>
          <p:cNvSpPr/>
          <p:nvPr/>
        </p:nvSpPr>
        <p:spPr>
          <a:xfrm>
            <a:off x="2682400" y="4070629"/>
            <a:ext cx="2126019" cy="1229114"/>
          </a:xfrm>
          <a:prstGeom prst="rect">
            <a:avLst/>
          </a:prstGeom>
        </p:spPr>
        <p:txBody>
          <a:bodyPr wrap="square" lIns="0" tIns="0" rIns="0" bIns="0" anchor="ctr">
            <a:spAutoFit/>
          </a:bodyPr>
          <a:lstStyle/>
          <a:p>
            <a:pPr defTabSz="912846">
              <a:defRPr/>
            </a:pPr>
            <a:r>
              <a:rPr lang="en-GB" sz="4792" b="1" dirty="0">
                <a:solidFill>
                  <a:srgbClr val="489A1E"/>
                </a:solidFill>
                <a:latin typeface="Century Gothic" panose="020B0502020202020204" pitchFamily="34" charset="0"/>
                <a:cs typeface="Arial" panose="020B0604020202020204" pitchFamily="34" charset="0"/>
              </a:rPr>
              <a:t>21,1</a:t>
            </a:r>
            <a:endParaRPr lang="en-GB" sz="2396" b="1" dirty="0">
              <a:solidFill>
                <a:srgbClr val="489A1E"/>
              </a:solidFill>
              <a:latin typeface="Century Gothic" panose="020B0502020202020204" pitchFamily="34" charset="0"/>
              <a:cs typeface="Arial" panose="020B0604020202020204" pitchFamily="34" charset="0"/>
            </a:endParaRP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arbres et arbustes</a:t>
            </a: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en moyenne</a:t>
            </a:r>
            <a:endParaRPr lang="fr-FR" sz="1398" b="1" dirty="0">
              <a:solidFill>
                <a:prstClr val="black">
                  <a:lumMod val="50000"/>
                </a:prstClr>
              </a:solidFill>
              <a:latin typeface="Arial" panose="020B0604020202020204" pitchFamily="34" charset="0"/>
              <a:cs typeface="Arial" panose="020B0604020202020204" pitchFamily="34" charset="0"/>
            </a:endParaRPr>
          </a:p>
        </p:txBody>
      </p:sp>
      <p:sp>
        <p:nvSpPr>
          <p:cNvPr id="202" name="shp0019">
            <a:extLst>
              <a:ext uri="{FF2B5EF4-FFF2-40B4-BE49-F238E27FC236}">
                <a16:creationId xmlns:a16="http://schemas.microsoft.com/office/drawing/2014/main" id="{6ABB7634-D14D-4361-895A-AE5C32723EBA}"/>
              </a:ext>
            </a:extLst>
          </p:cNvPr>
          <p:cNvSpPr txBox="1"/>
          <p:nvPr/>
        </p:nvSpPr>
        <p:spPr>
          <a:xfrm>
            <a:off x="6403987" y="3666006"/>
            <a:ext cx="2466679"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TEMPS PASSÉ À L'ENTRETIEN</a:t>
            </a:r>
          </a:p>
        </p:txBody>
      </p:sp>
      <p:sp>
        <p:nvSpPr>
          <p:cNvPr id="205" name="Rectangle 204">
            <a:extLst>
              <a:ext uri="{FF2B5EF4-FFF2-40B4-BE49-F238E27FC236}">
                <a16:creationId xmlns:a16="http://schemas.microsoft.com/office/drawing/2014/main" id="{94843C66-50BA-4CD4-8F4D-DA7D93B898BE}"/>
              </a:ext>
            </a:extLst>
          </p:cNvPr>
          <p:cNvSpPr/>
          <p:nvPr/>
        </p:nvSpPr>
        <p:spPr>
          <a:xfrm>
            <a:off x="6988953" y="3931801"/>
            <a:ext cx="3859640" cy="430134"/>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Au printemps	</a:t>
            </a:r>
            <a:r>
              <a:rPr lang="en-GB" sz="2796" b="1" dirty="0">
                <a:solidFill>
                  <a:srgbClr val="489A1E"/>
                </a:solidFill>
                <a:latin typeface="Century Gothic" panose="020B0502020202020204" pitchFamily="34" charset="0"/>
                <a:cs typeface="Arial" panose="020B0604020202020204" pitchFamily="34" charset="0"/>
              </a:rPr>
              <a:t>5,6</a:t>
            </a:r>
            <a:r>
              <a:rPr lang="en-GB" sz="2796" b="1" dirty="0">
                <a:solidFill>
                  <a:srgbClr val="C69B08"/>
                </a:solidFill>
                <a:latin typeface="Arial" panose="020B0604020202020204" pitchFamily="34" charset="0"/>
                <a:cs typeface="Arial" panose="020B0604020202020204" pitchFamily="34" charset="0"/>
              </a:rPr>
              <a:t>   </a:t>
            </a:r>
            <a:endParaRPr lang="fr-FR" sz="1597" b="1" dirty="0">
              <a:solidFill>
                <a:prstClr val="black">
                  <a:lumMod val="50000"/>
                </a:prstClr>
              </a:solidFill>
              <a:latin typeface="Arial" panose="020B0604020202020204"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9D7B02D1-4BF0-4F22-8869-E21E8957D5A2}"/>
              </a:ext>
            </a:extLst>
          </p:cNvPr>
          <p:cNvSpPr/>
          <p:nvPr/>
        </p:nvSpPr>
        <p:spPr>
          <a:xfrm>
            <a:off x="6988954" y="4310157"/>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été 	</a:t>
            </a:r>
            <a:r>
              <a:rPr lang="fr-FR" sz="2796" b="1" dirty="0">
                <a:solidFill>
                  <a:srgbClr val="489A1E"/>
                </a:solidFill>
                <a:latin typeface="Century Gothic" panose="020B0502020202020204" pitchFamily="34" charset="0"/>
                <a:cs typeface="Arial" panose="020B0604020202020204" pitchFamily="34" charset="0"/>
              </a:rPr>
              <a:t>5</a:t>
            </a:r>
            <a:r>
              <a:rPr lang="en-GB" sz="2796" b="1" dirty="0">
                <a:solidFill>
                  <a:srgbClr val="489A1E"/>
                </a:solidFill>
                <a:latin typeface="Century Gothic" panose="020B0502020202020204" pitchFamily="34" charset="0"/>
                <a:cs typeface="Arial" panose="020B0604020202020204" pitchFamily="34" charset="0"/>
              </a:rPr>
              <a:t>,5</a:t>
            </a:r>
            <a:endParaRPr lang="fr-FR" sz="2796" b="1" dirty="0">
              <a:solidFill>
                <a:srgbClr val="489A1E"/>
              </a:solidFill>
              <a:latin typeface="Century Gothic" panose="020B0502020202020204" pitchFamily="34" charset="0"/>
              <a:cs typeface="Arial" panose="020B0604020202020204" pitchFamily="34" charset="0"/>
            </a:endParaRPr>
          </a:p>
        </p:txBody>
      </p:sp>
      <p:sp>
        <p:nvSpPr>
          <p:cNvPr id="210" name="Rectangle 209">
            <a:extLst>
              <a:ext uri="{FF2B5EF4-FFF2-40B4-BE49-F238E27FC236}">
                <a16:creationId xmlns:a16="http://schemas.microsoft.com/office/drawing/2014/main" id="{EB8B5469-4EBB-4556-95F2-8A6B0B16E116}"/>
              </a:ext>
            </a:extLst>
          </p:cNvPr>
          <p:cNvSpPr/>
          <p:nvPr/>
        </p:nvSpPr>
        <p:spPr>
          <a:xfrm>
            <a:off x="6988954" y="4688540"/>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automne 	</a:t>
            </a:r>
            <a:r>
              <a:rPr lang="fr-FR" sz="2796" b="1" dirty="0">
                <a:solidFill>
                  <a:srgbClr val="489A1E"/>
                </a:solidFill>
                <a:latin typeface="Century Gothic" panose="020B0502020202020204" pitchFamily="34" charset="0"/>
                <a:cs typeface="Arial" panose="020B0604020202020204" pitchFamily="34" charset="0"/>
              </a:rPr>
              <a:t>4,6</a:t>
            </a:r>
          </a:p>
        </p:txBody>
      </p:sp>
      <p:sp>
        <p:nvSpPr>
          <p:cNvPr id="211" name="Rectangle 210">
            <a:extLst>
              <a:ext uri="{FF2B5EF4-FFF2-40B4-BE49-F238E27FC236}">
                <a16:creationId xmlns:a16="http://schemas.microsoft.com/office/drawing/2014/main" id="{9352E76D-2C6E-4DB7-9DB4-5779752A149F}"/>
              </a:ext>
            </a:extLst>
          </p:cNvPr>
          <p:cNvSpPr/>
          <p:nvPr/>
        </p:nvSpPr>
        <p:spPr>
          <a:xfrm>
            <a:off x="6988954" y="5066922"/>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hiver 	</a:t>
            </a:r>
            <a:r>
              <a:rPr lang="en-GB" sz="2796" b="1" dirty="0">
                <a:solidFill>
                  <a:srgbClr val="489A1E"/>
                </a:solidFill>
                <a:latin typeface="Century Gothic" panose="020B0502020202020204" pitchFamily="34" charset="0"/>
                <a:cs typeface="Arial" panose="020B0604020202020204" pitchFamily="34" charset="0"/>
              </a:rPr>
              <a:t>2,1</a:t>
            </a:r>
            <a:endParaRPr lang="fr-FR" sz="1597" b="1" dirty="0">
              <a:solidFill>
                <a:srgbClr val="489A1E"/>
              </a:solidFill>
              <a:latin typeface="Century Gothic" panose="020B0502020202020204" pitchFamily="34" charset="0"/>
              <a:cs typeface="Arial" panose="020B0604020202020204" pitchFamily="34" charset="0"/>
            </a:endParaRPr>
          </a:p>
        </p:txBody>
      </p:sp>
      <p:pic>
        <p:nvPicPr>
          <p:cNvPr id="213" name="Graphique 212" descr="Soleil">
            <a:extLst>
              <a:ext uri="{FF2B5EF4-FFF2-40B4-BE49-F238E27FC236}">
                <a16:creationId xmlns:a16="http://schemas.microsoft.com/office/drawing/2014/main" id="{C94172AB-2C1A-435C-B6FE-32C3019A1C6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69043" y="4386906"/>
            <a:ext cx="368590" cy="368590"/>
          </a:xfrm>
          <a:prstGeom prst="rect">
            <a:avLst/>
          </a:prstGeom>
        </p:spPr>
      </p:pic>
      <p:pic>
        <p:nvPicPr>
          <p:cNvPr id="215" name="Graphique 214" descr="Flocon de neige">
            <a:extLst>
              <a:ext uri="{FF2B5EF4-FFF2-40B4-BE49-F238E27FC236}">
                <a16:creationId xmlns:a16="http://schemas.microsoft.com/office/drawing/2014/main" id="{A28D66C4-0244-4A42-92CE-0D482B9B4467}"/>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469043" y="5158588"/>
            <a:ext cx="368590" cy="368590"/>
          </a:xfrm>
          <a:prstGeom prst="rect">
            <a:avLst/>
          </a:prstGeom>
        </p:spPr>
      </p:pic>
      <p:pic>
        <p:nvPicPr>
          <p:cNvPr id="217" name="Graphique 216" descr="Feuille">
            <a:extLst>
              <a:ext uri="{FF2B5EF4-FFF2-40B4-BE49-F238E27FC236}">
                <a16:creationId xmlns:a16="http://schemas.microsoft.com/office/drawing/2014/main" id="{3BA2B3C4-8A8C-47D2-89A8-63C4F436A8E6}"/>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469043" y="4772747"/>
            <a:ext cx="368590" cy="368590"/>
          </a:xfrm>
          <a:prstGeom prst="rect">
            <a:avLst/>
          </a:prstGeom>
        </p:spPr>
      </p:pic>
      <p:pic>
        <p:nvPicPr>
          <p:cNvPr id="221" name="Graphique 220" descr="Partiellement ensoleillé">
            <a:extLst>
              <a:ext uri="{FF2B5EF4-FFF2-40B4-BE49-F238E27FC236}">
                <a16:creationId xmlns:a16="http://schemas.microsoft.com/office/drawing/2014/main" id="{3216B00D-8D42-473A-8ADF-BD9A5A82DD14}"/>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68260" y="3999501"/>
            <a:ext cx="370152" cy="370152"/>
          </a:xfrm>
          <a:prstGeom prst="rect">
            <a:avLst/>
          </a:prstGeom>
        </p:spPr>
      </p:pic>
      <p:grpSp>
        <p:nvGrpSpPr>
          <p:cNvPr id="54" name="Groupe 53">
            <a:extLst>
              <a:ext uri="{FF2B5EF4-FFF2-40B4-BE49-F238E27FC236}">
                <a16:creationId xmlns:a16="http://schemas.microsoft.com/office/drawing/2014/main" id="{919D7F79-F806-4AB5-BC46-CB7D2B4A1815}"/>
              </a:ext>
            </a:extLst>
          </p:cNvPr>
          <p:cNvGrpSpPr/>
          <p:nvPr/>
        </p:nvGrpSpPr>
        <p:grpSpPr>
          <a:xfrm>
            <a:off x="9831158" y="5898578"/>
            <a:ext cx="2284977" cy="230459"/>
            <a:chOff x="9155150" y="5772986"/>
            <a:chExt cx="2265265" cy="230832"/>
          </a:xfrm>
        </p:grpSpPr>
        <p:sp>
          <p:nvSpPr>
            <p:cNvPr id="55" name="Freeform 55">
              <a:extLst>
                <a:ext uri="{FF2B5EF4-FFF2-40B4-BE49-F238E27FC236}">
                  <a16:creationId xmlns:a16="http://schemas.microsoft.com/office/drawing/2014/main" id="{126C7F2F-FBB8-474D-87AA-7D61886EEF0C}"/>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6" name="Rectangle 55">
              <a:extLst>
                <a:ext uri="{FF2B5EF4-FFF2-40B4-BE49-F238E27FC236}">
                  <a16:creationId xmlns:a16="http://schemas.microsoft.com/office/drawing/2014/main" id="{F841B031-E683-47BA-A3DC-2EC761C585DD}"/>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57" name="Freeform 53">
            <a:extLst>
              <a:ext uri="{FF2B5EF4-FFF2-40B4-BE49-F238E27FC236}">
                <a16:creationId xmlns:a16="http://schemas.microsoft.com/office/drawing/2014/main" id="{F83E865D-C86A-47DA-840C-5F4848021C65}"/>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53" name="Groupe 52">
            <a:extLst>
              <a:ext uri="{FF2B5EF4-FFF2-40B4-BE49-F238E27FC236}">
                <a16:creationId xmlns:a16="http://schemas.microsoft.com/office/drawing/2014/main" id="{9B6BD87A-2DFB-45BF-8185-D6681457C642}"/>
              </a:ext>
            </a:extLst>
          </p:cNvPr>
          <p:cNvGrpSpPr>
            <a:grpSpLocks noChangeAspect="1"/>
          </p:cNvGrpSpPr>
          <p:nvPr/>
        </p:nvGrpSpPr>
        <p:grpSpPr>
          <a:xfrm>
            <a:off x="11456879" y="114583"/>
            <a:ext cx="619479" cy="611010"/>
            <a:chOff x="6588706" y="1348505"/>
            <a:chExt cx="1056822" cy="1042374"/>
          </a:xfrm>
        </p:grpSpPr>
        <p:sp>
          <p:nvSpPr>
            <p:cNvPr id="64" name="Ellipse 63">
              <a:extLst>
                <a:ext uri="{FF2B5EF4-FFF2-40B4-BE49-F238E27FC236}">
                  <a16:creationId xmlns:a16="http://schemas.microsoft.com/office/drawing/2014/main" id="{86337CDD-3472-4DC3-B089-530443FA4D69}"/>
                </a:ext>
              </a:extLst>
            </p:cNvPr>
            <p:cNvSpPr/>
            <p:nvPr/>
          </p:nvSpPr>
          <p:spPr bwMode="ltGray">
            <a:xfrm>
              <a:off x="6588706" y="1348505"/>
              <a:ext cx="1056822" cy="1042374"/>
            </a:xfrm>
            <a:prstGeom prst="ellipse">
              <a:avLst/>
            </a:prstGeom>
            <a:solidFill>
              <a:srgbClr val="489A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sp>
          <p:nvSpPr>
            <p:cNvPr id="65" name="Freeform 6">
              <a:extLst>
                <a:ext uri="{FF2B5EF4-FFF2-40B4-BE49-F238E27FC236}">
                  <a16:creationId xmlns:a16="http://schemas.microsoft.com/office/drawing/2014/main" id="{239B97D5-F709-43AE-AEB1-DDD76C98800F}"/>
                </a:ext>
              </a:extLst>
            </p:cNvPr>
            <p:cNvSpPr>
              <a:spLocks noChangeAspect="1" noEditPoints="1"/>
            </p:cNvSpPr>
            <p:nvPr/>
          </p:nvSpPr>
          <p:spPr bwMode="auto">
            <a:xfrm>
              <a:off x="6855997" y="1561825"/>
              <a:ext cx="499037" cy="576000"/>
            </a:xfrm>
            <a:custGeom>
              <a:avLst/>
              <a:gdLst>
                <a:gd name="T0" fmla="*/ 145 w 201"/>
                <a:gd name="T1" fmla="*/ 225 h 232"/>
                <a:gd name="T2" fmla="*/ 162 w 201"/>
                <a:gd name="T3" fmla="*/ 232 h 232"/>
                <a:gd name="T4" fmla="*/ 71 w 201"/>
                <a:gd name="T5" fmla="*/ 225 h 232"/>
                <a:gd name="T6" fmla="*/ 50 w 201"/>
                <a:gd name="T7" fmla="*/ 228 h 232"/>
                <a:gd name="T8" fmla="*/ 74 w 201"/>
                <a:gd name="T9" fmla="*/ 228 h 232"/>
                <a:gd name="T10" fmla="*/ 183 w 201"/>
                <a:gd name="T11" fmla="*/ 59 h 232"/>
                <a:gd name="T12" fmla="*/ 150 w 201"/>
                <a:gd name="T13" fmla="*/ 99 h 232"/>
                <a:gd name="T14" fmla="*/ 123 w 201"/>
                <a:gd name="T15" fmla="*/ 122 h 232"/>
                <a:gd name="T16" fmla="*/ 88 w 201"/>
                <a:gd name="T17" fmla="*/ 104 h 232"/>
                <a:gd name="T18" fmla="*/ 110 w 201"/>
                <a:gd name="T19" fmla="*/ 94 h 232"/>
                <a:gd name="T20" fmla="*/ 132 w 201"/>
                <a:gd name="T21" fmla="*/ 62 h 232"/>
                <a:gd name="T22" fmla="*/ 131 w 201"/>
                <a:gd name="T23" fmla="*/ 20 h 232"/>
                <a:gd name="T24" fmla="*/ 63 w 201"/>
                <a:gd name="T25" fmla="*/ 30 h 232"/>
                <a:gd name="T26" fmla="*/ 19 w 201"/>
                <a:gd name="T27" fmla="*/ 59 h 232"/>
                <a:gd name="T28" fmla="*/ 30 w 201"/>
                <a:gd name="T29" fmla="*/ 93 h 232"/>
                <a:gd name="T30" fmla="*/ 96 w 201"/>
                <a:gd name="T31" fmla="*/ 137 h 232"/>
                <a:gd name="T32" fmla="*/ 128 w 201"/>
                <a:gd name="T33" fmla="*/ 143 h 232"/>
                <a:gd name="T34" fmla="*/ 81 w 201"/>
                <a:gd name="T35" fmla="*/ 185 h 232"/>
                <a:gd name="T36" fmla="*/ 32 w 201"/>
                <a:gd name="T37" fmla="*/ 191 h 232"/>
                <a:gd name="T38" fmla="*/ 184 w 201"/>
                <a:gd name="T39" fmla="*/ 185 h 232"/>
                <a:gd name="T40" fmla="*/ 123 w 201"/>
                <a:gd name="T41" fmla="*/ 170 h 232"/>
                <a:gd name="T42" fmla="*/ 169 w 201"/>
                <a:gd name="T43" fmla="*/ 145 h 232"/>
                <a:gd name="T44" fmla="*/ 178 w 201"/>
                <a:gd name="T45" fmla="*/ 113 h 232"/>
                <a:gd name="T46" fmla="*/ 178 w 201"/>
                <a:gd name="T47" fmla="*/ 97 h 232"/>
                <a:gd name="T48" fmla="*/ 188 w 201"/>
                <a:gd name="T49" fmla="*/ 62 h 232"/>
                <a:gd name="T50" fmla="*/ 104 w 201"/>
                <a:gd name="T51" fmla="*/ 79 h 232"/>
                <a:gd name="T52" fmla="*/ 105 w 201"/>
                <a:gd name="T53" fmla="*/ 62 h 232"/>
                <a:gd name="T54" fmla="*/ 72 w 201"/>
                <a:gd name="T55" fmla="*/ 26 h 232"/>
                <a:gd name="T56" fmla="*/ 127 w 201"/>
                <a:gd name="T57" fmla="*/ 26 h 232"/>
                <a:gd name="T58" fmla="*/ 137 w 201"/>
                <a:gd name="T59" fmla="*/ 53 h 232"/>
                <a:gd name="T60" fmla="*/ 86 w 201"/>
                <a:gd name="T61" fmla="*/ 42 h 232"/>
                <a:gd name="T62" fmla="*/ 92 w 201"/>
                <a:gd name="T63" fmla="*/ 59 h 232"/>
                <a:gd name="T64" fmla="*/ 86 w 201"/>
                <a:gd name="T65" fmla="*/ 54 h 232"/>
                <a:gd name="T66" fmla="*/ 64 w 201"/>
                <a:gd name="T67" fmla="*/ 91 h 232"/>
                <a:gd name="T68" fmla="*/ 12 w 201"/>
                <a:gd name="T69" fmla="*/ 86 h 232"/>
                <a:gd name="T70" fmla="*/ 28 w 201"/>
                <a:gd name="T71" fmla="*/ 64 h 232"/>
                <a:gd name="T72" fmla="*/ 77 w 201"/>
                <a:gd name="T73" fmla="*/ 63 h 232"/>
                <a:gd name="T74" fmla="*/ 65 w 201"/>
                <a:gd name="T75" fmla="*/ 93 h 232"/>
                <a:gd name="T76" fmla="*/ 186 w 201"/>
                <a:gd name="T77" fmla="*/ 126 h 232"/>
                <a:gd name="T78" fmla="*/ 164 w 201"/>
                <a:gd name="T79" fmla="*/ 137 h 232"/>
                <a:gd name="T80" fmla="*/ 130 w 201"/>
                <a:gd name="T81" fmla="*/ 114 h 232"/>
                <a:gd name="T82" fmla="*/ 171 w 201"/>
                <a:gd name="T83" fmla="*/ 119 h 232"/>
                <a:gd name="T84" fmla="*/ 177 w 201"/>
                <a:gd name="T85" fmla="*/ 89 h 232"/>
                <a:gd name="T86" fmla="*/ 158 w 201"/>
                <a:gd name="T87" fmla="*/ 57 h 232"/>
                <a:gd name="T88" fmla="*/ 193 w 201"/>
                <a:gd name="T89" fmla="*/ 79 h 232"/>
                <a:gd name="T90" fmla="*/ 39 w 201"/>
                <a:gd name="T91" fmla="*/ 220 h 232"/>
                <a:gd name="T92" fmla="*/ 169 w 201"/>
                <a:gd name="T93" fmla="*/ 223 h 232"/>
                <a:gd name="T94" fmla="*/ 29 w 201"/>
                <a:gd name="T95" fmla="*/ 194 h 232"/>
                <a:gd name="T96" fmla="*/ 51 w 201"/>
                <a:gd name="T97" fmla="*/ 216 h 232"/>
                <a:gd name="T98" fmla="*/ 180 w 201"/>
                <a:gd name="T99" fmla="*/ 2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232">
                  <a:moveTo>
                    <a:pt x="162" y="225"/>
                  </a:moveTo>
                  <a:cubicBezTo>
                    <a:pt x="159" y="225"/>
                    <a:pt x="156" y="225"/>
                    <a:pt x="153" y="225"/>
                  </a:cubicBezTo>
                  <a:cubicBezTo>
                    <a:pt x="151" y="225"/>
                    <a:pt x="148" y="225"/>
                    <a:pt x="145" y="225"/>
                  </a:cubicBezTo>
                  <a:cubicBezTo>
                    <a:pt x="144" y="225"/>
                    <a:pt x="142" y="227"/>
                    <a:pt x="141" y="228"/>
                  </a:cubicBezTo>
                  <a:cubicBezTo>
                    <a:pt x="141" y="231"/>
                    <a:pt x="143" y="232"/>
                    <a:pt x="145" y="232"/>
                  </a:cubicBezTo>
                  <a:cubicBezTo>
                    <a:pt x="150" y="232"/>
                    <a:pt x="156" y="232"/>
                    <a:pt x="162" y="232"/>
                  </a:cubicBezTo>
                  <a:cubicBezTo>
                    <a:pt x="164" y="232"/>
                    <a:pt x="166" y="231"/>
                    <a:pt x="165" y="228"/>
                  </a:cubicBezTo>
                  <a:cubicBezTo>
                    <a:pt x="165" y="226"/>
                    <a:pt x="164" y="225"/>
                    <a:pt x="162" y="225"/>
                  </a:cubicBezTo>
                  <a:close/>
                  <a:moveTo>
                    <a:pt x="71" y="225"/>
                  </a:moveTo>
                  <a:cubicBezTo>
                    <a:pt x="68" y="225"/>
                    <a:pt x="65" y="225"/>
                    <a:pt x="63" y="225"/>
                  </a:cubicBezTo>
                  <a:cubicBezTo>
                    <a:pt x="60" y="225"/>
                    <a:pt x="57" y="225"/>
                    <a:pt x="54" y="225"/>
                  </a:cubicBezTo>
                  <a:cubicBezTo>
                    <a:pt x="53" y="225"/>
                    <a:pt x="51" y="227"/>
                    <a:pt x="50" y="228"/>
                  </a:cubicBezTo>
                  <a:cubicBezTo>
                    <a:pt x="51" y="230"/>
                    <a:pt x="52" y="231"/>
                    <a:pt x="54" y="232"/>
                  </a:cubicBezTo>
                  <a:cubicBezTo>
                    <a:pt x="59" y="232"/>
                    <a:pt x="65" y="232"/>
                    <a:pt x="71" y="232"/>
                  </a:cubicBezTo>
                  <a:cubicBezTo>
                    <a:pt x="72" y="232"/>
                    <a:pt x="74" y="230"/>
                    <a:pt x="74" y="228"/>
                  </a:cubicBezTo>
                  <a:cubicBezTo>
                    <a:pt x="75" y="226"/>
                    <a:pt x="73" y="225"/>
                    <a:pt x="71" y="225"/>
                  </a:cubicBezTo>
                  <a:close/>
                  <a:moveTo>
                    <a:pt x="188" y="62"/>
                  </a:moveTo>
                  <a:cubicBezTo>
                    <a:pt x="186" y="62"/>
                    <a:pt x="184" y="60"/>
                    <a:pt x="183" y="59"/>
                  </a:cubicBezTo>
                  <a:cubicBezTo>
                    <a:pt x="175" y="49"/>
                    <a:pt x="160" y="47"/>
                    <a:pt x="149" y="54"/>
                  </a:cubicBezTo>
                  <a:cubicBezTo>
                    <a:pt x="138" y="61"/>
                    <a:pt x="134" y="75"/>
                    <a:pt x="140" y="86"/>
                  </a:cubicBezTo>
                  <a:cubicBezTo>
                    <a:pt x="142" y="91"/>
                    <a:pt x="146" y="95"/>
                    <a:pt x="150" y="99"/>
                  </a:cubicBezTo>
                  <a:cubicBezTo>
                    <a:pt x="146" y="100"/>
                    <a:pt x="141" y="102"/>
                    <a:pt x="136" y="102"/>
                  </a:cubicBezTo>
                  <a:cubicBezTo>
                    <a:pt x="128" y="102"/>
                    <a:pt x="122" y="109"/>
                    <a:pt x="122" y="117"/>
                  </a:cubicBezTo>
                  <a:cubicBezTo>
                    <a:pt x="122" y="119"/>
                    <a:pt x="123" y="121"/>
                    <a:pt x="123" y="122"/>
                  </a:cubicBezTo>
                  <a:cubicBezTo>
                    <a:pt x="114" y="122"/>
                    <a:pt x="106" y="123"/>
                    <a:pt x="97" y="122"/>
                  </a:cubicBezTo>
                  <a:cubicBezTo>
                    <a:pt x="90" y="122"/>
                    <a:pt x="85" y="115"/>
                    <a:pt x="85" y="108"/>
                  </a:cubicBezTo>
                  <a:cubicBezTo>
                    <a:pt x="85" y="106"/>
                    <a:pt x="86" y="105"/>
                    <a:pt x="88" y="104"/>
                  </a:cubicBezTo>
                  <a:cubicBezTo>
                    <a:pt x="91" y="103"/>
                    <a:pt x="94" y="101"/>
                    <a:pt x="96" y="99"/>
                  </a:cubicBezTo>
                  <a:cubicBezTo>
                    <a:pt x="99" y="94"/>
                    <a:pt x="104" y="94"/>
                    <a:pt x="109" y="94"/>
                  </a:cubicBezTo>
                  <a:cubicBezTo>
                    <a:pt x="109" y="94"/>
                    <a:pt x="110" y="94"/>
                    <a:pt x="110" y="94"/>
                  </a:cubicBezTo>
                  <a:cubicBezTo>
                    <a:pt x="120" y="94"/>
                    <a:pt x="128" y="87"/>
                    <a:pt x="129" y="77"/>
                  </a:cubicBezTo>
                  <a:cubicBezTo>
                    <a:pt x="129" y="73"/>
                    <a:pt x="129" y="69"/>
                    <a:pt x="129" y="65"/>
                  </a:cubicBezTo>
                  <a:cubicBezTo>
                    <a:pt x="129" y="63"/>
                    <a:pt x="130" y="62"/>
                    <a:pt x="132" y="62"/>
                  </a:cubicBezTo>
                  <a:cubicBezTo>
                    <a:pt x="142" y="61"/>
                    <a:pt x="149" y="53"/>
                    <a:pt x="150" y="43"/>
                  </a:cubicBezTo>
                  <a:cubicBezTo>
                    <a:pt x="150" y="34"/>
                    <a:pt x="144" y="26"/>
                    <a:pt x="135" y="23"/>
                  </a:cubicBezTo>
                  <a:cubicBezTo>
                    <a:pt x="133" y="22"/>
                    <a:pt x="132" y="21"/>
                    <a:pt x="131" y="20"/>
                  </a:cubicBezTo>
                  <a:cubicBezTo>
                    <a:pt x="122" y="3"/>
                    <a:pt x="99" y="0"/>
                    <a:pt x="86" y="13"/>
                  </a:cubicBezTo>
                  <a:cubicBezTo>
                    <a:pt x="84" y="15"/>
                    <a:pt x="83" y="16"/>
                    <a:pt x="80" y="16"/>
                  </a:cubicBezTo>
                  <a:cubicBezTo>
                    <a:pt x="72" y="15"/>
                    <a:pt x="64" y="21"/>
                    <a:pt x="63" y="30"/>
                  </a:cubicBezTo>
                  <a:cubicBezTo>
                    <a:pt x="62" y="34"/>
                    <a:pt x="64" y="39"/>
                    <a:pt x="64" y="43"/>
                  </a:cubicBezTo>
                  <a:cubicBezTo>
                    <a:pt x="47" y="35"/>
                    <a:pt x="31" y="44"/>
                    <a:pt x="24" y="56"/>
                  </a:cubicBezTo>
                  <a:cubicBezTo>
                    <a:pt x="23" y="59"/>
                    <a:pt x="21" y="59"/>
                    <a:pt x="19" y="59"/>
                  </a:cubicBezTo>
                  <a:cubicBezTo>
                    <a:pt x="11" y="60"/>
                    <a:pt x="6" y="63"/>
                    <a:pt x="3" y="70"/>
                  </a:cubicBezTo>
                  <a:cubicBezTo>
                    <a:pt x="0" y="77"/>
                    <a:pt x="1" y="84"/>
                    <a:pt x="6" y="90"/>
                  </a:cubicBezTo>
                  <a:cubicBezTo>
                    <a:pt x="12" y="97"/>
                    <a:pt x="19" y="97"/>
                    <a:pt x="30" y="93"/>
                  </a:cubicBezTo>
                  <a:cubicBezTo>
                    <a:pt x="39" y="101"/>
                    <a:pt x="50" y="104"/>
                    <a:pt x="62" y="100"/>
                  </a:cubicBezTo>
                  <a:cubicBezTo>
                    <a:pt x="64" y="99"/>
                    <a:pt x="70" y="104"/>
                    <a:pt x="70" y="107"/>
                  </a:cubicBezTo>
                  <a:cubicBezTo>
                    <a:pt x="69" y="122"/>
                    <a:pt x="81" y="137"/>
                    <a:pt x="96" y="137"/>
                  </a:cubicBezTo>
                  <a:cubicBezTo>
                    <a:pt x="106" y="138"/>
                    <a:pt x="116" y="138"/>
                    <a:pt x="126" y="138"/>
                  </a:cubicBezTo>
                  <a:cubicBezTo>
                    <a:pt x="128" y="138"/>
                    <a:pt x="129" y="139"/>
                    <a:pt x="130" y="139"/>
                  </a:cubicBezTo>
                  <a:cubicBezTo>
                    <a:pt x="130" y="140"/>
                    <a:pt x="129" y="142"/>
                    <a:pt x="128" y="143"/>
                  </a:cubicBezTo>
                  <a:cubicBezTo>
                    <a:pt x="118" y="153"/>
                    <a:pt x="108" y="163"/>
                    <a:pt x="98" y="173"/>
                  </a:cubicBezTo>
                  <a:cubicBezTo>
                    <a:pt x="97" y="174"/>
                    <a:pt x="96" y="175"/>
                    <a:pt x="95" y="175"/>
                  </a:cubicBezTo>
                  <a:cubicBezTo>
                    <a:pt x="88" y="175"/>
                    <a:pt x="83" y="178"/>
                    <a:pt x="81" y="185"/>
                  </a:cubicBezTo>
                  <a:cubicBezTo>
                    <a:pt x="64" y="185"/>
                    <a:pt x="48" y="185"/>
                    <a:pt x="32" y="185"/>
                  </a:cubicBezTo>
                  <a:cubicBezTo>
                    <a:pt x="29" y="185"/>
                    <a:pt x="27" y="185"/>
                    <a:pt x="27" y="188"/>
                  </a:cubicBezTo>
                  <a:cubicBezTo>
                    <a:pt x="27" y="191"/>
                    <a:pt x="29" y="191"/>
                    <a:pt x="32" y="191"/>
                  </a:cubicBezTo>
                  <a:cubicBezTo>
                    <a:pt x="82" y="191"/>
                    <a:pt x="133" y="191"/>
                    <a:pt x="184" y="191"/>
                  </a:cubicBezTo>
                  <a:cubicBezTo>
                    <a:pt x="187" y="191"/>
                    <a:pt x="189" y="191"/>
                    <a:pt x="189" y="188"/>
                  </a:cubicBezTo>
                  <a:cubicBezTo>
                    <a:pt x="189" y="185"/>
                    <a:pt x="186" y="185"/>
                    <a:pt x="184" y="185"/>
                  </a:cubicBezTo>
                  <a:cubicBezTo>
                    <a:pt x="170" y="185"/>
                    <a:pt x="156" y="185"/>
                    <a:pt x="141" y="185"/>
                  </a:cubicBezTo>
                  <a:cubicBezTo>
                    <a:pt x="140" y="185"/>
                    <a:pt x="138" y="185"/>
                    <a:pt x="136" y="185"/>
                  </a:cubicBezTo>
                  <a:cubicBezTo>
                    <a:pt x="134" y="178"/>
                    <a:pt x="130" y="173"/>
                    <a:pt x="123" y="170"/>
                  </a:cubicBezTo>
                  <a:cubicBezTo>
                    <a:pt x="131" y="162"/>
                    <a:pt x="138" y="154"/>
                    <a:pt x="146" y="146"/>
                  </a:cubicBezTo>
                  <a:cubicBezTo>
                    <a:pt x="151" y="147"/>
                    <a:pt x="157" y="147"/>
                    <a:pt x="163" y="145"/>
                  </a:cubicBezTo>
                  <a:cubicBezTo>
                    <a:pt x="165" y="144"/>
                    <a:pt x="167" y="144"/>
                    <a:pt x="169" y="145"/>
                  </a:cubicBezTo>
                  <a:cubicBezTo>
                    <a:pt x="175" y="148"/>
                    <a:pt x="182" y="147"/>
                    <a:pt x="187" y="143"/>
                  </a:cubicBezTo>
                  <a:cubicBezTo>
                    <a:pt x="193" y="138"/>
                    <a:pt x="195" y="132"/>
                    <a:pt x="192" y="125"/>
                  </a:cubicBezTo>
                  <a:cubicBezTo>
                    <a:pt x="190" y="118"/>
                    <a:pt x="185" y="114"/>
                    <a:pt x="178" y="113"/>
                  </a:cubicBezTo>
                  <a:cubicBezTo>
                    <a:pt x="177" y="113"/>
                    <a:pt x="176" y="112"/>
                    <a:pt x="175" y="112"/>
                  </a:cubicBezTo>
                  <a:cubicBezTo>
                    <a:pt x="172" y="108"/>
                    <a:pt x="169" y="105"/>
                    <a:pt x="167" y="102"/>
                  </a:cubicBezTo>
                  <a:cubicBezTo>
                    <a:pt x="170" y="101"/>
                    <a:pt x="174" y="99"/>
                    <a:pt x="178" y="97"/>
                  </a:cubicBezTo>
                  <a:cubicBezTo>
                    <a:pt x="180" y="96"/>
                    <a:pt x="182" y="95"/>
                    <a:pt x="185" y="94"/>
                  </a:cubicBezTo>
                  <a:cubicBezTo>
                    <a:pt x="193" y="94"/>
                    <a:pt x="199" y="88"/>
                    <a:pt x="200" y="80"/>
                  </a:cubicBezTo>
                  <a:cubicBezTo>
                    <a:pt x="201" y="72"/>
                    <a:pt x="196" y="65"/>
                    <a:pt x="188" y="62"/>
                  </a:cubicBezTo>
                  <a:close/>
                  <a:moveTo>
                    <a:pt x="114" y="75"/>
                  </a:moveTo>
                  <a:cubicBezTo>
                    <a:pt x="114" y="77"/>
                    <a:pt x="112" y="78"/>
                    <a:pt x="110" y="79"/>
                  </a:cubicBezTo>
                  <a:cubicBezTo>
                    <a:pt x="108" y="79"/>
                    <a:pt x="106" y="79"/>
                    <a:pt x="104" y="79"/>
                  </a:cubicBezTo>
                  <a:cubicBezTo>
                    <a:pt x="103" y="75"/>
                    <a:pt x="102" y="71"/>
                    <a:pt x="100" y="68"/>
                  </a:cubicBezTo>
                  <a:cubicBezTo>
                    <a:pt x="98" y="65"/>
                    <a:pt x="95" y="62"/>
                    <a:pt x="92" y="59"/>
                  </a:cubicBezTo>
                  <a:cubicBezTo>
                    <a:pt x="97" y="60"/>
                    <a:pt x="101" y="62"/>
                    <a:pt x="105" y="62"/>
                  </a:cubicBezTo>
                  <a:cubicBezTo>
                    <a:pt x="108" y="62"/>
                    <a:pt x="111" y="62"/>
                    <a:pt x="114" y="62"/>
                  </a:cubicBezTo>
                  <a:cubicBezTo>
                    <a:pt x="114" y="66"/>
                    <a:pt x="114" y="71"/>
                    <a:pt x="114" y="75"/>
                  </a:cubicBezTo>
                  <a:close/>
                  <a:moveTo>
                    <a:pt x="72" y="26"/>
                  </a:moveTo>
                  <a:cubicBezTo>
                    <a:pt x="75" y="22"/>
                    <a:pt x="80" y="21"/>
                    <a:pt x="86" y="24"/>
                  </a:cubicBezTo>
                  <a:cubicBezTo>
                    <a:pt x="87" y="22"/>
                    <a:pt x="89" y="20"/>
                    <a:pt x="91" y="18"/>
                  </a:cubicBezTo>
                  <a:cubicBezTo>
                    <a:pt x="102" y="7"/>
                    <a:pt x="120" y="11"/>
                    <a:pt x="127" y="26"/>
                  </a:cubicBezTo>
                  <a:cubicBezTo>
                    <a:pt x="127" y="27"/>
                    <a:pt x="128" y="28"/>
                    <a:pt x="129" y="28"/>
                  </a:cubicBezTo>
                  <a:cubicBezTo>
                    <a:pt x="137" y="30"/>
                    <a:pt x="141" y="33"/>
                    <a:pt x="142" y="39"/>
                  </a:cubicBezTo>
                  <a:cubicBezTo>
                    <a:pt x="144" y="45"/>
                    <a:pt x="141" y="50"/>
                    <a:pt x="137" y="53"/>
                  </a:cubicBezTo>
                  <a:cubicBezTo>
                    <a:pt x="131" y="57"/>
                    <a:pt x="126" y="56"/>
                    <a:pt x="120" y="52"/>
                  </a:cubicBezTo>
                  <a:cubicBezTo>
                    <a:pt x="120" y="52"/>
                    <a:pt x="119" y="52"/>
                    <a:pt x="119" y="51"/>
                  </a:cubicBezTo>
                  <a:cubicBezTo>
                    <a:pt x="108" y="59"/>
                    <a:pt x="93" y="57"/>
                    <a:pt x="86" y="42"/>
                  </a:cubicBezTo>
                  <a:cubicBezTo>
                    <a:pt x="79" y="45"/>
                    <a:pt x="74" y="43"/>
                    <a:pt x="71" y="39"/>
                  </a:cubicBezTo>
                  <a:cubicBezTo>
                    <a:pt x="68" y="35"/>
                    <a:pt x="69" y="30"/>
                    <a:pt x="72" y="26"/>
                  </a:cubicBezTo>
                  <a:close/>
                  <a:moveTo>
                    <a:pt x="92" y="59"/>
                  </a:moveTo>
                  <a:cubicBezTo>
                    <a:pt x="88" y="58"/>
                    <a:pt x="83" y="57"/>
                    <a:pt x="79" y="56"/>
                  </a:cubicBezTo>
                  <a:cubicBezTo>
                    <a:pt x="77" y="55"/>
                    <a:pt x="76" y="52"/>
                    <a:pt x="74" y="50"/>
                  </a:cubicBezTo>
                  <a:cubicBezTo>
                    <a:pt x="79" y="50"/>
                    <a:pt x="83" y="50"/>
                    <a:pt x="86" y="54"/>
                  </a:cubicBezTo>
                  <a:cubicBezTo>
                    <a:pt x="88" y="56"/>
                    <a:pt x="90" y="58"/>
                    <a:pt x="92" y="59"/>
                  </a:cubicBezTo>
                  <a:close/>
                  <a:moveTo>
                    <a:pt x="65" y="93"/>
                  </a:moveTo>
                  <a:cubicBezTo>
                    <a:pt x="65" y="92"/>
                    <a:pt x="65" y="92"/>
                    <a:pt x="64" y="91"/>
                  </a:cubicBezTo>
                  <a:cubicBezTo>
                    <a:pt x="49" y="99"/>
                    <a:pt x="36" y="93"/>
                    <a:pt x="30" y="83"/>
                  </a:cubicBezTo>
                  <a:cubicBezTo>
                    <a:pt x="27" y="87"/>
                    <a:pt x="24" y="90"/>
                    <a:pt x="19" y="89"/>
                  </a:cubicBezTo>
                  <a:cubicBezTo>
                    <a:pt x="17" y="89"/>
                    <a:pt x="14" y="88"/>
                    <a:pt x="12" y="86"/>
                  </a:cubicBezTo>
                  <a:cubicBezTo>
                    <a:pt x="7" y="82"/>
                    <a:pt x="7" y="76"/>
                    <a:pt x="10" y="71"/>
                  </a:cubicBezTo>
                  <a:cubicBezTo>
                    <a:pt x="14" y="66"/>
                    <a:pt x="20" y="65"/>
                    <a:pt x="27" y="68"/>
                  </a:cubicBezTo>
                  <a:cubicBezTo>
                    <a:pt x="27" y="67"/>
                    <a:pt x="28" y="65"/>
                    <a:pt x="28" y="64"/>
                  </a:cubicBezTo>
                  <a:cubicBezTo>
                    <a:pt x="31" y="54"/>
                    <a:pt x="39" y="48"/>
                    <a:pt x="50" y="47"/>
                  </a:cubicBezTo>
                  <a:cubicBezTo>
                    <a:pt x="59" y="46"/>
                    <a:pt x="69" y="51"/>
                    <a:pt x="73" y="60"/>
                  </a:cubicBezTo>
                  <a:cubicBezTo>
                    <a:pt x="74" y="62"/>
                    <a:pt x="74" y="63"/>
                    <a:pt x="77" y="63"/>
                  </a:cubicBezTo>
                  <a:cubicBezTo>
                    <a:pt x="86" y="62"/>
                    <a:pt x="94" y="67"/>
                    <a:pt x="96" y="75"/>
                  </a:cubicBezTo>
                  <a:cubicBezTo>
                    <a:pt x="99" y="83"/>
                    <a:pt x="96" y="92"/>
                    <a:pt x="88" y="96"/>
                  </a:cubicBezTo>
                  <a:cubicBezTo>
                    <a:pt x="81" y="101"/>
                    <a:pt x="72" y="99"/>
                    <a:pt x="65" y="93"/>
                  </a:cubicBezTo>
                  <a:close/>
                  <a:moveTo>
                    <a:pt x="171" y="119"/>
                  </a:moveTo>
                  <a:cubicBezTo>
                    <a:pt x="171" y="120"/>
                    <a:pt x="171" y="120"/>
                    <a:pt x="171" y="121"/>
                  </a:cubicBezTo>
                  <a:cubicBezTo>
                    <a:pt x="178" y="119"/>
                    <a:pt x="183" y="120"/>
                    <a:pt x="186" y="126"/>
                  </a:cubicBezTo>
                  <a:cubicBezTo>
                    <a:pt x="188" y="130"/>
                    <a:pt x="186" y="136"/>
                    <a:pt x="181" y="139"/>
                  </a:cubicBezTo>
                  <a:cubicBezTo>
                    <a:pt x="176" y="142"/>
                    <a:pt x="171" y="140"/>
                    <a:pt x="167" y="135"/>
                  </a:cubicBezTo>
                  <a:cubicBezTo>
                    <a:pt x="166" y="135"/>
                    <a:pt x="165" y="136"/>
                    <a:pt x="164" y="137"/>
                  </a:cubicBezTo>
                  <a:cubicBezTo>
                    <a:pt x="155" y="143"/>
                    <a:pt x="142" y="139"/>
                    <a:pt x="138" y="129"/>
                  </a:cubicBezTo>
                  <a:cubicBezTo>
                    <a:pt x="137" y="127"/>
                    <a:pt x="136" y="126"/>
                    <a:pt x="135" y="125"/>
                  </a:cubicBezTo>
                  <a:cubicBezTo>
                    <a:pt x="130" y="123"/>
                    <a:pt x="128" y="119"/>
                    <a:pt x="130" y="114"/>
                  </a:cubicBezTo>
                  <a:cubicBezTo>
                    <a:pt x="131" y="110"/>
                    <a:pt x="136" y="107"/>
                    <a:pt x="141" y="109"/>
                  </a:cubicBezTo>
                  <a:cubicBezTo>
                    <a:pt x="142" y="109"/>
                    <a:pt x="144" y="109"/>
                    <a:pt x="145" y="108"/>
                  </a:cubicBezTo>
                  <a:cubicBezTo>
                    <a:pt x="155" y="102"/>
                    <a:pt x="167" y="107"/>
                    <a:pt x="171" y="119"/>
                  </a:cubicBezTo>
                  <a:close/>
                  <a:moveTo>
                    <a:pt x="193" y="79"/>
                  </a:moveTo>
                  <a:cubicBezTo>
                    <a:pt x="193" y="85"/>
                    <a:pt x="187" y="89"/>
                    <a:pt x="182" y="88"/>
                  </a:cubicBezTo>
                  <a:cubicBezTo>
                    <a:pt x="179" y="87"/>
                    <a:pt x="178" y="88"/>
                    <a:pt x="177" y="89"/>
                  </a:cubicBezTo>
                  <a:cubicBezTo>
                    <a:pt x="171" y="95"/>
                    <a:pt x="163" y="97"/>
                    <a:pt x="155" y="93"/>
                  </a:cubicBezTo>
                  <a:cubicBezTo>
                    <a:pt x="148" y="90"/>
                    <a:pt x="144" y="83"/>
                    <a:pt x="144" y="75"/>
                  </a:cubicBezTo>
                  <a:cubicBezTo>
                    <a:pt x="144" y="67"/>
                    <a:pt x="150" y="59"/>
                    <a:pt x="158" y="57"/>
                  </a:cubicBezTo>
                  <a:cubicBezTo>
                    <a:pt x="166" y="55"/>
                    <a:pt x="175" y="58"/>
                    <a:pt x="179" y="65"/>
                  </a:cubicBezTo>
                  <a:cubicBezTo>
                    <a:pt x="181" y="67"/>
                    <a:pt x="182" y="68"/>
                    <a:pt x="184" y="68"/>
                  </a:cubicBezTo>
                  <a:cubicBezTo>
                    <a:pt x="190" y="69"/>
                    <a:pt x="194" y="74"/>
                    <a:pt x="193" y="79"/>
                  </a:cubicBezTo>
                  <a:close/>
                  <a:moveTo>
                    <a:pt x="29" y="194"/>
                  </a:moveTo>
                  <a:cubicBezTo>
                    <a:pt x="29" y="198"/>
                    <a:pt x="29" y="202"/>
                    <a:pt x="29" y="205"/>
                  </a:cubicBezTo>
                  <a:cubicBezTo>
                    <a:pt x="29" y="213"/>
                    <a:pt x="33" y="218"/>
                    <a:pt x="39" y="220"/>
                  </a:cubicBezTo>
                  <a:cubicBezTo>
                    <a:pt x="43" y="222"/>
                    <a:pt x="48" y="223"/>
                    <a:pt x="52" y="223"/>
                  </a:cubicBezTo>
                  <a:cubicBezTo>
                    <a:pt x="89" y="223"/>
                    <a:pt x="126" y="223"/>
                    <a:pt x="164" y="223"/>
                  </a:cubicBezTo>
                  <a:cubicBezTo>
                    <a:pt x="165" y="223"/>
                    <a:pt x="167" y="223"/>
                    <a:pt x="169" y="223"/>
                  </a:cubicBezTo>
                  <a:cubicBezTo>
                    <a:pt x="178" y="222"/>
                    <a:pt x="186" y="215"/>
                    <a:pt x="187" y="207"/>
                  </a:cubicBezTo>
                  <a:cubicBezTo>
                    <a:pt x="187" y="203"/>
                    <a:pt x="187" y="198"/>
                    <a:pt x="187" y="194"/>
                  </a:cubicBezTo>
                  <a:cubicBezTo>
                    <a:pt x="134" y="194"/>
                    <a:pt x="82" y="194"/>
                    <a:pt x="29" y="194"/>
                  </a:cubicBezTo>
                  <a:close/>
                  <a:moveTo>
                    <a:pt x="169" y="216"/>
                  </a:moveTo>
                  <a:cubicBezTo>
                    <a:pt x="167" y="216"/>
                    <a:pt x="166" y="216"/>
                    <a:pt x="165" y="216"/>
                  </a:cubicBezTo>
                  <a:cubicBezTo>
                    <a:pt x="127" y="216"/>
                    <a:pt x="89" y="216"/>
                    <a:pt x="51" y="216"/>
                  </a:cubicBezTo>
                  <a:cubicBezTo>
                    <a:pt x="50" y="216"/>
                    <a:pt x="49" y="216"/>
                    <a:pt x="48" y="216"/>
                  </a:cubicBezTo>
                  <a:cubicBezTo>
                    <a:pt x="39" y="215"/>
                    <a:pt x="35" y="210"/>
                    <a:pt x="36" y="201"/>
                  </a:cubicBezTo>
                  <a:cubicBezTo>
                    <a:pt x="84" y="201"/>
                    <a:pt x="132" y="201"/>
                    <a:pt x="180" y="201"/>
                  </a:cubicBezTo>
                  <a:cubicBezTo>
                    <a:pt x="181" y="210"/>
                    <a:pt x="177" y="214"/>
                    <a:pt x="169" y="216"/>
                  </a:cubicBezTo>
                  <a:close/>
                </a:path>
              </a:pathLst>
            </a:custGeom>
            <a:noFill/>
            <a:ln>
              <a:solidFill>
                <a:schemeClr val="bg1"/>
              </a:solid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sp>
        <p:nvSpPr>
          <p:cNvPr id="70" name="Freeform 53">
            <a:extLst>
              <a:ext uri="{FF2B5EF4-FFF2-40B4-BE49-F238E27FC236}">
                <a16:creationId xmlns:a16="http://schemas.microsoft.com/office/drawing/2014/main" id="{ED31C4B8-D9A4-4BE6-AD12-A2087F735CD9}"/>
              </a:ext>
            </a:extLst>
          </p:cNvPr>
          <p:cNvSpPr>
            <a:spLocks noChangeAspect="1" noEditPoints="1"/>
          </p:cNvSpPr>
          <p:nvPr/>
        </p:nvSpPr>
        <p:spPr bwMode="auto">
          <a:xfrm>
            <a:off x="10038265" y="312345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1" name="Freeform 55">
            <a:extLst>
              <a:ext uri="{FF2B5EF4-FFF2-40B4-BE49-F238E27FC236}">
                <a16:creationId xmlns:a16="http://schemas.microsoft.com/office/drawing/2014/main" id="{ACFDDDE4-183B-47A2-99B1-186A1A9C165A}"/>
              </a:ext>
            </a:extLst>
          </p:cNvPr>
          <p:cNvSpPr>
            <a:spLocks noChangeAspect="1" noEditPoints="1"/>
          </p:cNvSpPr>
          <p:nvPr/>
        </p:nvSpPr>
        <p:spPr bwMode="auto">
          <a:xfrm>
            <a:off x="10371261" y="2511234"/>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72" name="Freeform 55">
            <a:extLst>
              <a:ext uri="{FF2B5EF4-FFF2-40B4-BE49-F238E27FC236}">
                <a16:creationId xmlns:a16="http://schemas.microsoft.com/office/drawing/2014/main" id="{7A1FC5DC-FAA9-47E5-9EC5-511A32B12523}"/>
              </a:ext>
            </a:extLst>
          </p:cNvPr>
          <p:cNvSpPr>
            <a:spLocks noChangeAspect="1" noEditPoints="1"/>
          </p:cNvSpPr>
          <p:nvPr/>
        </p:nvSpPr>
        <p:spPr bwMode="auto">
          <a:xfrm>
            <a:off x="10213265" y="2827131"/>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pic>
        <p:nvPicPr>
          <p:cNvPr id="73" name="Graphique 72">
            <a:extLst>
              <a:ext uri="{FF2B5EF4-FFF2-40B4-BE49-F238E27FC236}">
                <a16:creationId xmlns:a16="http://schemas.microsoft.com/office/drawing/2014/main" id="{803A097A-9120-4AB6-A623-F8E0B78C03D3}"/>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14854"/>
          <a:stretch/>
        </p:blipFill>
        <p:spPr>
          <a:xfrm>
            <a:off x="1837235" y="2276124"/>
            <a:ext cx="403406" cy="429351"/>
          </a:xfrm>
          <a:prstGeom prst="rect">
            <a:avLst/>
          </a:prstGeom>
        </p:spPr>
      </p:pic>
      <p:graphicFrame>
        <p:nvGraphicFramePr>
          <p:cNvPr id="76" name="shp0037">
            <a:extLst>
              <a:ext uri="{FF2B5EF4-FFF2-40B4-BE49-F238E27FC236}">
                <a16:creationId xmlns:a16="http://schemas.microsoft.com/office/drawing/2014/main" id="{3331F491-0248-4725-8C40-5C5E6A87B4FB}"/>
              </a:ext>
            </a:extLst>
          </p:cNvPr>
          <p:cNvGraphicFramePr/>
          <p:nvPr/>
        </p:nvGraphicFramePr>
        <p:xfrm>
          <a:off x="1433703" y="1947661"/>
          <a:ext cx="1234493" cy="115887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77" name="shp0037">
            <a:extLst>
              <a:ext uri="{FF2B5EF4-FFF2-40B4-BE49-F238E27FC236}">
                <a16:creationId xmlns:a16="http://schemas.microsoft.com/office/drawing/2014/main" id="{AEDE3908-77D6-43B6-A1D7-2D4343ABFD49}"/>
              </a:ext>
            </a:extLst>
          </p:cNvPr>
          <p:cNvGraphicFramePr/>
          <p:nvPr/>
        </p:nvGraphicFramePr>
        <p:xfrm>
          <a:off x="4057358" y="1947661"/>
          <a:ext cx="1234493" cy="1158878"/>
        </p:xfrm>
        <a:graphic>
          <a:graphicData uri="http://schemas.openxmlformats.org/drawingml/2006/chart">
            <c:chart xmlns:c="http://schemas.openxmlformats.org/drawingml/2006/chart" xmlns:r="http://schemas.openxmlformats.org/officeDocument/2006/relationships" r:id="rId28"/>
          </a:graphicData>
        </a:graphic>
      </p:graphicFrame>
      <p:pic>
        <p:nvPicPr>
          <p:cNvPr id="78" name="Graphique 77">
            <a:extLst>
              <a:ext uri="{FF2B5EF4-FFF2-40B4-BE49-F238E27FC236}">
                <a16:creationId xmlns:a16="http://schemas.microsoft.com/office/drawing/2014/main" id="{F0226CA4-1689-4221-94FA-B273AE8830AA}"/>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b="14854"/>
          <a:stretch/>
        </p:blipFill>
        <p:spPr>
          <a:xfrm>
            <a:off x="4440715" y="2302555"/>
            <a:ext cx="403406" cy="429351"/>
          </a:xfrm>
          <a:prstGeom prst="rect">
            <a:avLst/>
          </a:prstGeom>
        </p:spPr>
      </p:pic>
      <p:sp>
        <p:nvSpPr>
          <p:cNvPr id="79" name="shp0038">
            <a:extLst>
              <a:ext uri="{FF2B5EF4-FFF2-40B4-BE49-F238E27FC236}">
                <a16:creationId xmlns:a16="http://schemas.microsoft.com/office/drawing/2014/main" id="{132AF948-F0E7-4E4B-B646-2C45ED5B791A}"/>
              </a:ext>
            </a:extLst>
          </p:cNvPr>
          <p:cNvSpPr txBox="1"/>
          <p:nvPr/>
        </p:nvSpPr>
        <p:spPr>
          <a:xfrm>
            <a:off x="2874764" y="201315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61%</a:t>
            </a:r>
          </a:p>
        </p:txBody>
      </p:sp>
      <p:sp>
        <p:nvSpPr>
          <p:cNvPr id="80" name="shp0041">
            <a:extLst>
              <a:ext uri="{FF2B5EF4-FFF2-40B4-BE49-F238E27FC236}">
                <a16:creationId xmlns:a16="http://schemas.microsoft.com/office/drawing/2014/main" id="{97824BB0-D6D9-487B-BD8B-EC67A8A3EEB5}"/>
              </a:ext>
            </a:extLst>
          </p:cNvPr>
          <p:cNvSpPr/>
          <p:nvPr/>
        </p:nvSpPr>
        <p:spPr>
          <a:xfrm>
            <a:off x="2413830" y="1964226"/>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81" name="shp0044">
            <a:extLst>
              <a:ext uri="{FF2B5EF4-FFF2-40B4-BE49-F238E27FC236}">
                <a16:creationId xmlns:a16="http://schemas.microsoft.com/office/drawing/2014/main" id="{742C7608-25EC-49BB-9324-07103ED40E79}"/>
              </a:ext>
            </a:extLst>
          </p:cNvPr>
          <p:cNvSpPr txBox="1"/>
          <p:nvPr/>
        </p:nvSpPr>
        <p:spPr>
          <a:xfrm>
            <a:off x="2774738" y="1839264"/>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500 m²</a:t>
            </a:r>
            <a:endParaRPr lang="fr-FR" sz="1198" b="1" dirty="0">
              <a:solidFill>
                <a:srgbClr val="717171"/>
              </a:solidFill>
            </a:endParaRPr>
          </a:p>
        </p:txBody>
      </p:sp>
      <p:cxnSp>
        <p:nvCxnSpPr>
          <p:cNvPr id="82" name="shp0042">
            <a:extLst>
              <a:ext uri="{FF2B5EF4-FFF2-40B4-BE49-F238E27FC236}">
                <a16:creationId xmlns:a16="http://schemas.microsoft.com/office/drawing/2014/main" id="{3000C5BA-F5FE-4393-8295-2602201FCB36}"/>
              </a:ext>
            </a:extLst>
          </p:cNvPr>
          <p:cNvCxnSpPr/>
          <p:nvPr/>
        </p:nvCxnSpPr>
        <p:spPr>
          <a:xfrm flipH="1">
            <a:off x="2492633" y="283998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83" name="shp0038">
            <a:extLst>
              <a:ext uri="{FF2B5EF4-FFF2-40B4-BE49-F238E27FC236}">
                <a16:creationId xmlns:a16="http://schemas.microsoft.com/office/drawing/2014/main" id="{6F344C84-520F-4337-88BA-03F2405FFC0C}"/>
              </a:ext>
            </a:extLst>
          </p:cNvPr>
          <p:cNvSpPr txBox="1"/>
          <p:nvPr/>
        </p:nvSpPr>
        <p:spPr>
          <a:xfrm>
            <a:off x="2874764" y="286253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39%</a:t>
            </a:r>
          </a:p>
        </p:txBody>
      </p:sp>
      <p:sp>
        <p:nvSpPr>
          <p:cNvPr id="84" name="shp0044">
            <a:extLst>
              <a:ext uri="{FF2B5EF4-FFF2-40B4-BE49-F238E27FC236}">
                <a16:creationId xmlns:a16="http://schemas.microsoft.com/office/drawing/2014/main" id="{15AA0C29-4BD3-456E-9452-454463E78F43}"/>
              </a:ext>
            </a:extLst>
          </p:cNvPr>
          <p:cNvSpPr txBox="1"/>
          <p:nvPr/>
        </p:nvSpPr>
        <p:spPr>
          <a:xfrm>
            <a:off x="2774738" y="2688646"/>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500 m²</a:t>
            </a:r>
            <a:endParaRPr lang="fr-FR" sz="1198" b="1" dirty="0">
              <a:solidFill>
                <a:srgbClr val="717171"/>
              </a:solidFill>
            </a:endParaRPr>
          </a:p>
        </p:txBody>
      </p:sp>
      <p:sp>
        <p:nvSpPr>
          <p:cNvPr id="85" name="shp0038">
            <a:extLst>
              <a:ext uri="{FF2B5EF4-FFF2-40B4-BE49-F238E27FC236}">
                <a16:creationId xmlns:a16="http://schemas.microsoft.com/office/drawing/2014/main" id="{F48C0064-3A37-409F-A951-FFF86C883138}"/>
              </a:ext>
            </a:extLst>
          </p:cNvPr>
          <p:cNvSpPr txBox="1"/>
          <p:nvPr/>
        </p:nvSpPr>
        <p:spPr>
          <a:xfrm>
            <a:off x="5461373" y="202583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78%</a:t>
            </a:r>
          </a:p>
        </p:txBody>
      </p:sp>
      <p:sp>
        <p:nvSpPr>
          <p:cNvPr id="86" name="shp0041">
            <a:extLst>
              <a:ext uri="{FF2B5EF4-FFF2-40B4-BE49-F238E27FC236}">
                <a16:creationId xmlns:a16="http://schemas.microsoft.com/office/drawing/2014/main" id="{30C30193-8EAE-4146-BB55-AEE6FEAD5FF9}"/>
              </a:ext>
            </a:extLst>
          </p:cNvPr>
          <p:cNvSpPr/>
          <p:nvPr/>
        </p:nvSpPr>
        <p:spPr>
          <a:xfrm>
            <a:off x="5000439" y="1976905"/>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87" name="shp0044">
            <a:extLst>
              <a:ext uri="{FF2B5EF4-FFF2-40B4-BE49-F238E27FC236}">
                <a16:creationId xmlns:a16="http://schemas.microsoft.com/office/drawing/2014/main" id="{14330670-5264-498F-A6F7-5123609EAEDB}"/>
              </a:ext>
            </a:extLst>
          </p:cNvPr>
          <p:cNvSpPr txBox="1"/>
          <p:nvPr/>
        </p:nvSpPr>
        <p:spPr>
          <a:xfrm>
            <a:off x="5361347" y="1851943"/>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20 m²</a:t>
            </a:r>
            <a:endParaRPr lang="fr-FR" sz="1198" b="1" dirty="0">
              <a:solidFill>
                <a:srgbClr val="717171"/>
              </a:solidFill>
            </a:endParaRPr>
          </a:p>
        </p:txBody>
      </p:sp>
      <p:cxnSp>
        <p:nvCxnSpPr>
          <p:cNvPr id="88" name="shp0042">
            <a:extLst>
              <a:ext uri="{FF2B5EF4-FFF2-40B4-BE49-F238E27FC236}">
                <a16:creationId xmlns:a16="http://schemas.microsoft.com/office/drawing/2014/main" id="{591D1D63-7D58-4A95-8BA3-2F952448A330}"/>
              </a:ext>
            </a:extLst>
          </p:cNvPr>
          <p:cNvCxnSpPr/>
          <p:nvPr/>
        </p:nvCxnSpPr>
        <p:spPr>
          <a:xfrm flipH="1">
            <a:off x="5079241" y="285266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89" name="shp0038">
            <a:extLst>
              <a:ext uri="{FF2B5EF4-FFF2-40B4-BE49-F238E27FC236}">
                <a16:creationId xmlns:a16="http://schemas.microsoft.com/office/drawing/2014/main" id="{74F00A41-B886-4385-ACAA-AA3EFDA21029}"/>
              </a:ext>
            </a:extLst>
          </p:cNvPr>
          <p:cNvSpPr txBox="1"/>
          <p:nvPr/>
        </p:nvSpPr>
        <p:spPr>
          <a:xfrm>
            <a:off x="5461373" y="287521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22%</a:t>
            </a:r>
          </a:p>
        </p:txBody>
      </p:sp>
      <p:sp>
        <p:nvSpPr>
          <p:cNvPr id="90" name="shp0044">
            <a:extLst>
              <a:ext uri="{FF2B5EF4-FFF2-40B4-BE49-F238E27FC236}">
                <a16:creationId xmlns:a16="http://schemas.microsoft.com/office/drawing/2014/main" id="{31559989-415D-4170-82AF-28D930881B24}"/>
              </a:ext>
            </a:extLst>
          </p:cNvPr>
          <p:cNvSpPr txBox="1"/>
          <p:nvPr/>
        </p:nvSpPr>
        <p:spPr>
          <a:xfrm>
            <a:off x="5361347" y="2701326"/>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20 m²</a:t>
            </a:r>
            <a:endParaRPr lang="fr-FR" sz="1198" b="1" dirty="0">
              <a:solidFill>
                <a:srgbClr val="717171"/>
              </a:solidFill>
            </a:endParaRPr>
          </a:p>
        </p:txBody>
      </p:sp>
      <p:sp>
        <p:nvSpPr>
          <p:cNvPr id="63" name="shp0047">
            <a:extLst>
              <a:ext uri="{FF2B5EF4-FFF2-40B4-BE49-F238E27FC236}">
                <a16:creationId xmlns:a16="http://schemas.microsoft.com/office/drawing/2014/main" id="{FC165707-E575-4B0E-89E1-139EC79316EB}"/>
              </a:ext>
            </a:extLst>
          </p:cNvPr>
          <p:cNvSpPr txBox="1"/>
          <p:nvPr/>
        </p:nvSpPr>
        <p:spPr>
          <a:xfrm>
            <a:off x="1024302" y="1161870"/>
            <a:ext cx="3351419" cy="199731"/>
          </a:xfrm>
          <a:prstGeom prst="rect">
            <a:avLst/>
          </a:prstGeom>
          <a:noFill/>
        </p:spPr>
        <p:txBody>
          <a:bodyPr wrap="square" lIns="0" tIns="0" rIns="0" bIns="0" rtlCol="0">
            <a:spAutoFit/>
          </a:bodyPr>
          <a:lstStyle/>
          <a:p>
            <a:pPr defTabSz="456377" fontAlgn="base">
              <a:spcBef>
                <a:spcPct val="0"/>
              </a:spcBef>
              <a:spcAft>
                <a:spcPct val="0"/>
              </a:spcAft>
              <a:defRPr/>
            </a:pPr>
            <a:r>
              <a:rPr lang="en-US" sz="1298" b="1" dirty="0">
                <a:solidFill>
                  <a:srgbClr val="000000"/>
                </a:solidFill>
                <a:latin typeface="Arial" panose="020B0604020202020204" pitchFamily="34" charset="0"/>
                <a:cs typeface="Arial" panose="020B0604020202020204" pitchFamily="34" charset="0"/>
              </a:rPr>
              <a:t>COMPOSITION ET TAILLE</a:t>
            </a:r>
            <a:endParaRPr lang="fr-FR" sz="1298" b="1" dirty="0">
              <a:solidFill>
                <a:srgbClr val="000000"/>
              </a:solidFill>
              <a:latin typeface="Arial" panose="020B0604020202020204" pitchFamily="34" charset="0"/>
              <a:cs typeface="Arial" panose="020B0604020202020204" pitchFamily="34" charset="0"/>
            </a:endParaRPr>
          </a:p>
        </p:txBody>
      </p:sp>
      <p:sp>
        <p:nvSpPr>
          <p:cNvPr id="66" name="shp0007">
            <a:extLst>
              <a:ext uri="{FF2B5EF4-FFF2-40B4-BE49-F238E27FC236}">
                <a16:creationId xmlns:a16="http://schemas.microsoft.com/office/drawing/2014/main" id="{F52ACEB5-671D-4BB7-AB98-56B1C4E2D69D}"/>
              </a:ext>
            </a:extLst>
          </p:cNvPr>
          <p:cNvSpPr txBox="1"/>
          <p:nvPr/>
        </p:nvSpPr>
        <p:spPr>
          <a:xfrm>
            <a:off x="1426930" y="1490683"/>
            <a:ext cx="1296332"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145D04"/>
                </a:solidFill>
              </a:rPr>
              <a:t>66% </a:t>
            </a:r>
            <a:r>
              <a:rPr lang="fr-FR" sz="1198" dirty="0"/>
              <a:t>ont un </a:t>
            </a:r>
            <a:r>
              <a:rPr lang="fr-FR" sz="1198" b="1" dirty="0"/>
              <a:t>jardin</a:t>
            </a:r>
          </a:p>
        </p:txBody>
      </p:sp>
      <p:sp>
        <p:nvSpPr>
          <p:cNvPr id="67" name="shp0007">
            <a:extLst>
              <a:ext uri="{FF2B5EF4-FFF2-40B4-BE49-F238E27FC236}">
                <a16:creationId xmlns:a16="http://schemas.microsoft.com/office/drawing/2014/main" id="{93B97862-930C-4798-8524-F5BF8ECEEDC5}"/>
              </a:ext>
            </a:extLst>
          </p:cNvPr>
          <p:cNvSpPr txBox="1"/>
          <p:nvPr/>
        </p:nvSpPr>
        <p:spPr>
          <a:xfrm>
            <a:off x="3479892" y="1490683"/>
            <a:ext cx="2578260"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145D04"/>
                </a:solidFill>
              </a:rPr>
              <a:t>34% </a:t>
            </a:r>
            <a:r>
              <a:rPr lang="fr-FR" sz="1198" dirty="0"/>
              <a:t>ont </a:t>
            </a:r>
            <a:r>
              <a:rPr lang="fr-FR" sz="1198" b="1" dirty="0"/>
              <a:t>une terrasse ou un balcon</a:t>
            </a:r>
          </a:p>
        </p:txBody>
      </p:sp>
      <p:sp>
        <p:nvSpPr>
          <p:cNvPr id="69" name="Freeform 53">
            <a:extLst>
              <a:ext uri="{FF2B5EF4-FFF2-40B4-BE49-F238E27FC236}">
                <a16:creationId xmlns:a16="http://schemas.microsoft.com/office/drawing/2014/main" id="{BEB913FF-E584-41F6-B128-665141D6A047}"/>
              </a:ext>
            </a:extLst>
          </p:cNvPr>
          <p:cNvSpPr>
            <a:spLocks noChangeAspect="1" noEditPoints="1"/>
          </p:cNvSpPr>
          <p:nvPr/>
        </p:nvSpPr>
        <p:spPr bwMode="auto">
          <a:xfrm>
            <a:off x="2732772" y="156461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4" name="Freeform 55">
            <a:extLst>
              <a:ext uri="{FF2B5EF4-FFF2-40B4-BE49-F238E27FC236}">
                <a16:creationId xmlns:a16="http://schemas.microsoft.com/office/drawing/2014/main" id="{FF236FF5-F682-45F2-8F66-5CDF6D7CBC7E}"/>
              </a:ext>
            </a:extLst>
          </p:cNvPr>
          <p:cNvSpPr>
            <a:spLocks noChangeAspect="1" noEditPoints="1"/>
          </p:cNvSpPr>
          <p:nvPr/>
        </p:nvSpPr>
        <p:spPr bwMode="auto">
          <a:xfrm>
            <a:off x="6080833" y="1563462"/>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cxnSp>
        <p:nvCxnSpPr>
          <p:cNvPr id="75" name="shp0020">
            <a:extLst>
              <a:ext uri="{FF2B5EF4-FFF2-40B4-BE49-F238E27FC236}">
                <a16:creationId xmlns:a16="http://schemas.microsoft.com/office/drawing/2014/main" id="{8CA48A5E-9ED9-4E87-9CB1-66C033B55926}"/>
              </a:ext>
            </a:extLst>
          </p:cNvPr>
          <p:cNvCxnSpPr>
            <a:cxnSpLocks/>
          </p:cNvCxnSpPr>
          <p:nvPr/>
        </p:nvCxnSpPr>
        <p:spPr>
          <a:xfrm>
            <a:off x="6403987" y="3903665"/>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1" name="shp0032">
            <a:extLst>
              <a:ext uri="{FF2B5EF4-FFF2-40B4-BE49-F238E27FC236}">
                <a16:creationId xmlns:a16="http://schemas.microsoft.com/office/drawing/2014/main" id="{6EC3A6F6-A910-4EE6-BD2D-3E69DE6F1C9F}"/>
              </a:ext>
            </a:extLst>
          </p:cNvPr>
          <p:cNvCxnSpPr>
            <a:cxnSpLocks/>
          </p:cNvCxnSpPr>
          <p:nvPr/>
        </p:nvCxnSpPr>
        <p:spPr>
          <a:xfrm>
            <a:off x="6403987" y="5558513"/>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2" name="ZoneTexte 91">
            <a:extLst>
              <a:ext uri="{FF2B5EF4-FFF2-40B4-BE49-F238E27FC236}">
                <a16:creationId xmlns:a16="http://schemas.microsoft.com/office/drawing/2014/main" id="{FB7A1959-FB6E-4319-AA68-88BF10946EDE}"/>
              </a:ext>
            </a:extLst>
          </p:cNvPr>
          <p:cNvSpPr txBox="1"/>
          <p:nvPr/>
        </p:nvSpPr>
        <p:spPr>
          <a:xfrm>
            <a:off x="9208535" y="4870610"/>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6% ne dédie aucun temps</a:t>
            </a:r>
          </a:p>
        </p:txBody>
      </p:sp>
      <p:sp>
        <p:nvSpPr>
          <p:cNvPr id="93" name="ZoneTexte 92">
            <a:extLst>
              <a:ext uri="{FF2B5EF4-FFF2-40B4-BE49-F238E27FC236}">
                <a16:creationId xmlns:a16="http://schemas.microsoft.com/office/drawing/2014/main" id="{E7900952-62E5-48D0-B131-74E66A6323ED}"/>
              </a:ext>
            </a:extLst>
          </p:cNvPr>
          <p:cNvSpPr txBox="1"/>
          <p:nvPr/>
        </p:nvSpPr>
        <p:spPr>
          <a:xfrm>
            <a:off x="9208535" y="4112426"/>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 ne dédie aucun temps</a:t>
            </a:r>
          </a:p>
        </p:txBody>
      </p:sp>
      <p:sp>
        <p:nvSpPr>
          <p:cNvPr id="94" name="ZoneTexte 93">
            <a:extLst>
              <a:ext uri="{FF2B5EF4-FFF2-40B4-BE49-F238E27FC236}">
                <a16:creationId xmlns:a16="http://schemas.microsoft.com/office/drawing/2014/main" id="{B7B230CB-D99D-4188-8D97-87CD0422F10C}"/>
              </a:ext>
            </a:extLst>
          </p:cNvPr>
          <p:cNvSpPr txBox="1"/>
          <p:nvPr/>
        </p:nvSpPr>
        <p:spPr>
          <a:xfrm>
            <a:off x="9208535" y="4491518"/>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2% ne dédie aucun temps</a:t>
            </a:r>
          </a:p>
        </p:txBody>
      </p:sp>
      <p:sp>
        <p:nvSpPr>
          <p:cNvPr id="95" name="ZoneTexte 94">
            <a:extLst>
              <a:ext uri="{FF2B5EF4-FFF2-40B4-BE49-F238E27FC236}">
                <a16:creationId xmlns:a16="http://schemas.microsoft.com/office/drawing/2014/main" id="{29A96B0B-4C7B-4C7C-8A4E-37281142F149}"/>
              </a:ext>
            </a:extLst>
          </p:cNvPr>
          <p:cNvSpPr txBox="1"/>
          <p:nvPr/>
        </p:nvSpPr>
        <p:spPr>
          <a:xfrm>
            <a:off x="9208535" y="5249701"/>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40% ne dédie aucun temps</a:t>
            </a:r>
          </a:p>
        </p:txBody>
      </p:sp>
      <p:sp>
        <p:nvSpPr>
          <p:cNvPr id="96" name="Rectangle 95">
            <a:extLst>
              <a:ext uri="{FF2B5EF4-FFF2-40B4-BE49-F238E27FC236}">
                <a16:creationId xmlns:a16="http://schemas.microsoft.com/office/drawing/2014/main" id="{4EAB3768-E8B1-4BF6-8CBF-EB554D4131B0}"/>
              </a:ext>
            </a:extLst>
          </p:cNvPr>
          <p:cNvSpPr/>
          <p:nvPr/>
        </p:nvSpPr>
        <p:spPr>
          <a:xfrm>
            <a:off x="8788399" y="3640322"/>
            <a:ext cx="2082453" cy="245823"/>
          </a:xfrm>
          <a:prstGeom prst="rect">
            <a:avLst/>
          </a:prstGeom>
        </p:spPr>
        <p:txBody>
          <a:bodyPr wrap="none">
            <a:spAutoFit/>
          </a:bodyPr>
          <a:lstStyle/>
          <a:p>
            <a:pPr defTabSz="912937" fontAlgn="base">
              <a:spcBef>
                <a:spcPct val="0"/>
              </a:spcBef>
              <a:spcAft>
                <a:spcPct val="0"/>
              </a:spcAft>
              <a:defRPr/>
            </a:pPr>
            <a:r>
              <a:rPr lang="en-GB" sz="998" b="1" dirty="0">
                <a:solidFill>
                  <a:prstClr val="black">
                    <a:lumMod val="50000"/>
                  </a:prstClr>
                </a:solidFill>
                <a:latin typeface="Arial" panose="020B0604020202020204" pitchFamily="34" charset="0"/>
                <a:cs typeface="Arial" panose="020B0604020202020204" pitchFamily="34" charset="0"/>
              </a:rPr>
              <a:t>(</a:t>
            </a:r>
            <a:r>
              <a:rPr lang="en-GB" sz="998" b="1" dirty="0" err="1">
                <a:solidFill>
                  <a:prstClr val="black">
                    <a:lumMod val="50000"/>
                  </a:prstClr>
                </a:solidFill>
                <a:latin typeface="Arial" panose="020B0604020202020204" pitchFamily="34" charset="0"/>
                <a:cs typeface="Arial" panose="020B0604020202020204" pitchFamily="34" charset="0"/>
              </a:rPr>
              <a:t>heures</a:t>
            </a:r>
            <a:r>
              <a:rPr lang="en-GB" sz="998" b="1" dirty="0">
                <a:solidFill>
                  <a:prstClr val="black">
                    <a:lumMod val="50000"/>
                  </a:prstClr>
                </a:solidFill>
                <a:latin typeface="Arial" panose="020B0604020202020204" pitchFamily="34" charset="0"/>
                <a:cs typeface="Arial" panose="020B0604020202020204" pitchFamily="34" charset="0"/>
              </a:rPr>
              <a:t> / </a:t>
            </a:r>
            <a:r>
              <a:rPr lang="en-GB" sz="998" b="1" dirty="0" err="1">
                <a:solidFill>
                  <a:prstClr val="black">
                    <a:lumMod val="50000"/>
                  </a:prstClr>
                </a:solidFill>
                <a:latin typeface="Arial" panose="020B0604020202020204" pitchFamily="34" charset="0"/>
                <a:cs typeface="Arial" panose="020B0604020202020204" pitchFamily="34" charset="0"/>
              </a:rPr>
              <a:t>semaine</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en</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moyenne</a:t>
            </a:r>
            <a:r>
              <a:rPr lang="en-GB" sz="998" b="1" dirty="0">
                <a:solidFill>
                  <a:prstClr val="black">
                    <a:lumMod val="50000"/>
                  </a:prstClr>
                </a:solidFill>
                <a:latin typeface="Arial" panose="020B0604020202020204" pitchFamily="34" charset="0"/>
                <a:cs typeface="Arial" panose="020B0604020202020204" pitchFamily="34" charset="0"/>
              </a:rPr>
              <a:t>)</a:t>
            </a:r>
            <a:endParaRPr lang="fr-FR" sz="998" b="1" dirty="0">
              <a:solidFill>
                <a:srgbClr val="717171"/>
              </a:solidFill>
              <a:latin typeface="Arial" charset="0"/>
              <a:cs typeface="Arial" charset="0"/>
            </a:endParaRPr>
          </a:p>
        </p:txBody>
      </p:sp>
      <p:sp>
        <p:nvSpPr>
          <p:cNvPr id="97" name="Freeform 53">
            <a:extLst>
              <a:ext uri="{FF2B5EF4-FFF2-40B4-BE49-F238E27FC236}">
                <a16:creationId xmlns:a16="http://schemas.microsoft.com/office/drawing/2014/main" id="{E14E00B7-164D-4AC7-8935-F3125D09108B}"/>
              </a:ext>
            </a:extLst>
          </p:cNvPr>
          <p:cNvSpPr>
            <a:spLocks noChangeAspect="1" noEditPoints="1"/>
          </p:cNvSpPr>
          <p:nvPr/>
        </p:nvSpPr>
        <p:spPr bwMode="auto">
          <a:xfrm>
            <a:off x="10840130" y="414407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98" name="Freeform 53">
            <a:extLst>
              <a:ext uri="{FF2B5EF4-FFF2-40B4-BE49-F238E27FC236}">
                <a16:creationId xmlns:a16="http://schemas.microsoft.com/office/drawing/2014/main" id="{5954A68F-8340-4D33-AA77-DABE03606E0F}"/>
              </a:ext>
            </a:extLst>
          </p:cNvPr>
          <p:cNvSpPr>
            <a:spLocks noChangeAspect="1" noEditPoints="1"/>
          </p:cNvSpPr>
          <p:nvPr/>
        </p:nvSpPr>
        <p:spPr bwMode="auto">
          <a:xfrm>
            <a:off x="10840130" y="451934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99" name="Freeform 53">
            <a:extLst>
              <a:ext uri="{FF2B5EF4-FFF2-40B4-BE49-F238E27FC236}">
                <a16:creationId xmlns:a16="http://schemas.microsoft.com/office/drawing/2014/main" id="{50100AC2-BA2B-4A23-A80D-6B2D4199053C}"/>
              </a:ext>
            </a:extLst>
          </p:cNvPr>
          <p:cNvSpPr>
            <a:spLocks noChangeAspect="1" noEditPoints="1"/>
          </p:cNvSpPr>
          <p:nvPr/>
        </p:nvSpPr>
        <p:spPr bwMode="auto">
          <a:xfrm>
            <a:off x="10840130" y="4910201"/>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100" name="Freeform 53">
            <a:extLst>
              <a:ext uri="{FF2B5EF4-FFF2-40B4-BE49-F238E27FC236}">
                <a16:creationId xmlns:a16="http://schemas.microsoft.com/office/drawing/2014/main" id="{F77AC1B8-D8E5-4193-88EF-2B1B03C77396}"/>
              </a:ext>
            </a:extLst>
          </p:cNvPr>
          <p:cNvSpPr>
            <a:spLocks noChangeAspect="1" noEditPoints="1"/>
          </p:cNvSpPr>
          <p:nvPr/>
        </p:nvSpPr>
        <p:spPr bwMode="auto">
          <a:xfrm>
            <a:off x="10840130" y="530556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E038FD65-356E-FB68-6F15-4823E38A4BAE}"/>
              </a:ext>
            </a:extLst>
          </p:cNvPr>
          <p:cNvSpPr>
            <a:spLocks noGrp="1"/>
          </p:cNvSpPr>
          <p:nvPr>
            <p:ph type="sldNum" sz="quarter" idx="4"/>
          </p:nvPr>
        </p:nvSpPr>
        <p:spPr/>
        <p:txBody>
          <a:bodyPr/>
          <a:lstStyle/>
          <a:p>
            <a:fld id="{4034BEE3-566C-4068-A777-C3A4762E861B}" type="slidenum">
              <a:rPr lang="en-GB" smtClean="0"/>
              <a:pPr/>
              <a:t>31</a:t>
            </a:fld>
            <a:endParaRPr lang="en-GB" dirty="0"/>
          </a:p>
        </p:txBody>
      </p:sp>
    </p:spTree>
    <p:custDataLst>
      <p:tags r:id="rId1"/>
    </p:custDataLst>
    <p:extLst>
      <p:ext uri="{BB962C8B-B14F-4D97-AF65-F5344CB8AC3E}">
        <p14:creationId xmlns:p14="http://schemas.microsoft.com/office/powerpoint/2010/main" val="282943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L’épicurien</a:t>
            </a:r>
            <a:endParaRPr lang="fr-FR" dirty="0">
              <a:solidFill>
                <a:srgbClr val="000000"/>
              </a:solidFill>
            </a:endParaRPr>
          </a:p>
        </p:txBody>
      </p:sp>
      <p:sp>
        <p:nvSpPr>
          <p:cNvPr id="4" name="ZoneTexte 3">
            <a:extLst>
              <a:ext uri="{FF2B5EF4-FFF2-40B4-BE49-F238E27FC236}">
                <a16:creationId xmlns:a16="http://schemas.microsoft.com/office/drawing/2014/main" id="{4374C8EB-FC25-4846-9147-7457A64EE1B2}"/>
              </a:ext>
            </a:extLst>
          </p:cNvPr>
          <p:cNvSpPr txBox="1"/>
          <p:nvPr/>
        </p:nvSpPr>
        <p:spPr>
          <a:xfrm>
            <a:off x="4023892" y="1433098"/>
            <a:ext cx="7673957" cy="4293439"/>
          </a:xfrm>
          <a:prstGeom prst="rect">
            <a:avLst/>
          </a:prstGeom>
          <a:noFill/>
        </p:spPr>
        <p:txBody>
          <a:bodyPr wrap="square" lIns="0" tIns="0" rIns="0" bIns="0" rtlCol="0">
            <a:noAutofit/>
          </a:bodyPr>
          <a:lstStyle/>
          <a:p>
            <a:pPr defTabSz="912937" fontAlgn="base">
              <a:spcBef>
                <a:spcPct val="0"/>
              </a:spcBef>
              <a:spcAft>
                <a:spcPct val="0"/>
              </a:spcAft>
              <a:defRPr/>
            </a:pPr>
            <a:r>
              <a:rPr lang="fr-FR" sz="1398" dirty="0">
                <a:solidFill>
                  <a:srgbClr val="717171"/>
                </a:solidFill>
                <a:latin typeface="Arial" charset="0"/>
                <a:cs typeface="Arial" charset="0"/>
              </a:rPr>
              <a:t>L’épicurien conçoit ses espaces extérieurs comme un lieu de vie, de partage et de convivialité.</a:t>
            </a:r>
          </a:p>
          <a:p>
            <a:pPr defTabSz="912937" fontAlgn="base">
              <a:spcBef>
                <a:spcPct val="0"/>
              </a:spcBef>
              <a:spcAft>
                <a:spcPct val="0"/>
              </a:spcAft>
              <a:defRPr/>
            </a:pPr>
            <a:r>
              <a:rPr lang="fr-FR" sz="1398" dirty="0">
                <a:solidFill>
                  <a:srgbClr val="717171"/>
                </a:solidFill>
                <a:latin typeface="Arial" charset="0"/>
                <a:cs typeface="Arial" charset="0"/>
              </a:rPr>
              <a:t>Il dispose de son temps pour profiter au maximum des loisirs et plaisirs que lui apportent ses espaces et consacre le moins de temps à leur entretien et aménagement.</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Plus souvent PCS+, il vit davantage en agglomération parisienne. C’est dans ce groupe que se trouve la part plus forte part de possesseurs de terrasse.</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Ses pratiques digitales, tout comme ses pratiques collaboratives, sont plus faibles que la moyenne. Lorsqu’il cherche des informations, il recherche avant tout des prix.</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De même, il fait rarement appel à un professionnel et, lorsqu’il le fait, il accorde aussi une importante particulière au prix.</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 est plus équipé de mobilier de jardin de l’ordre du loisir: chaises, table, salon de jardin, transat, et porte une attention particulière à l’esthétique du produit plutôt qu’à la marque ou encore la rapidité de livraison.</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Quant à son équipement en outillage motorisé, il est comparable à la moyenne et il attache une attention particulière aux caractéristiques du produit lors de son achat.</a:t>
            </a:r>
            <a:endParaRPr lang="fr-FR" sz="1298" dirty="0">
              <a:solidFill>
                <a:srgbClr val="717171"/>
              </a:solidFill>
              <a:latin typeface="Verdana"/>
              <a:cs typeface="Arial" charset="0"/>
            </a:endParaRPr>
          </a:p>
        </p:txBody>
      </p:sp>
      <p:grpSp>
        <p:nvGrpSpPr>
          <p:cNvPr id="12" name="Groupe 11">
            <a:extLst>
              <a:ext uri="{FF2B5EF4-FFF2-40B4-BE49-F238E27FC236}">
                <a16:creationId xmlns:a16="http://schemas.microsoft.com/office/drawing/2014/main" id="{17EA003E-6F32-42E2-9E09-EB8AC16E9D77}"/>
              </a:ext>
            </a:extLst>
          </p:cNvPr>
          <p:cNvGrpSpPr>
            <a:grpSpLocks noChangeAspect="1"/>
          </p:cNvGrpSpPr>
          <p:nvPr/>
        </p:nvGrpSpPr>
        <p:grpSpPr>
          <a:xfrm>
            <a:off x="11474750" y="102601"/>
            <a:ext cx="611010" cy="602656"/>
            <a:chOff x="8614991" y="1348505"/>
            <a:chExt cx="1056822" cy="1042374"/>
          </a:xfrm>
        </p:grpSpPr>
        <p:sp>
          <p:nvSpPr>
            <p:cNvPr id="13" name="Ellipse 12">
              <a:extLst>
                <a:ext uri="{FF2B5EF4-FFF2-40B4-BE49-F238E27FC236}">
                  <a16:creationId xmlns:a16="http://schemas.microsoft.com/office/drawing/2014/main" id="{710758EE-FF4B-4990-B01C-4DB57FBFE6FA}"/>
                </a:ext>
              </a:extLst>
            </p:cNvPr>
            <p:cNvSpPr/>
            <p:nvPr/>
          </p:nvSpPr>
          <p:spPr bwMode="ltGray">
            <a:xfrm>
              <a:off x="8614991" y="1348505"/>
              <a:ext cx="1056822" cy="1042374"/>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14" name="Graphique 13">
              <a:extLst>
                <a:ext uri="{FF2B5EF4-FFF2-40B4-BE49-F238E27FC236}">
                  <a16:creationId xmlns:a16="http://schemas.microsoft.com/office/drawing/2014/main" id="{080300DD-2395-4799-AAB7-1E90A5EC3489}"/>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t="7812" b="33625"/>
            <a:stretch/>
          </p:blipFill>
          <p:spPr>
            <a:xfrm>
              <a:off x="8801565" y="1555798"/>
              <a:ext cx="737680" cy="540000"/>
            </a:xfrm>
            <a:prstGeom prst="rect">
              <a:avLst/>
            </a:prstGeom>
          </p:spPr>
        </p:pic>
      </p:grpSp>
      <p:pic>
        <p:nvPicPr>
          <p:cNvPr id="15" name="Image 14">
            <a:extLst>
              <a:ext uri="{FF2B5EF4-FFF2-40B4-BE49-F238E27FC236}">
                <a16:creationId xmlns:a16="http://schemas.microsoft.com/office/drawing/2014/main" id="{9F852F6C-FB1B-4938-8D0D-E88F39AF0AD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1729" y="1382940"/>
            <a:ext cx="3210384" cy="4266705"/>
          </a:xfrm>
          <a:prstGeom prst="rect">
            <a:avLst/>
          </a:prstGeom>
        </p:spPr>
      </p:pic>
      <p:sp>
        <p:nvSpPr>
          <p:cNvPr id="5" name="Espace réservé du numéro de diapositive 4">
            <a:extLst>
              <a:ext uri="{FF2B5EF4-FFF2-40B4-BE49-F238E27FC236}">
                <a16:creationId xmlns:a16="http://schemas.microsoft.com/office/drawing/2014/main" id="{3BFD5857-C034-1C26-3CCB-E0FD2AF51450}"/>
              </a:ext>
            </a:extLst>
          </p:cNvPr>
          <p:cNvSpPr>
            <a:spLocks noGrp="1"/>
          </p:cNvSpPr>
          <p:nvPr>
            <p:ph type="sldNum" sz="quarter" idx="4"/>
          </p:nvPr>
        </p:nvSpPr>
        <p:spPr/>
        <p:txBody>
          <a:bodyPr/>
          <a:lstStyle/>
          <a:p>
            <a:fld id="{4034BEE3-566C-4068-A777-C3A4762E861B}" type="slidenum">
              <a:rPr lang="en-GB" smtClean="0"/>
              <a:pPr/>
              <a:t>32</a:t>
            </a:fld>
            <a:endParaRPr lang="en-GB" dirty="0"/>
          </a:p>
        </p:txBody>
      </p:sp>
    </p:spTree>
    <p:custDataLst>
      <p:tags r:id="rId1"/>
    </p:custDataLst>
    <p:extLst>
      <p:ext uri="{BB962C8B-B14F-4D97-AF65-F5344CB8AC3E}">
        <p14:creationId xmlns:p14="http://schemas.microsoft.com/office/powerpoint/2010/main" val="34389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p0045">
            <a:extLst>
              <a:ext uri="{FF2B5EF4-FFF2-40B4-BE49-F238E27FC236}">
                <a16:creationId xmlns:a16="http://schemas.microsoft.com/office/drawing/2014/main" id="{774B57B4-724B-4F3C-B352-C90AB959CDCE}"/>
              </a:ext>
            </a:extLst>
          </p:cNvPr>
          <p:cNvSpPr/>
          <p:nvPr/>
        </p:nvSpPr>
        <p:spPr>
          <a:xfrm>
            <a:off x="4891675" y="2357322"/>
            <a:ext cx="3162464" cy="71875"/>
          </a:xfrm>
          <a:prstGeom prst="homePlate">
            <a:avLst/>
          </a:prstGeom>
          <a:solidFill>
            <a:schemeClr val="tx1">
              <a:lumMod val="20000"/>
              <a:lumOff val="80000"/>
            </a:schemeClr>
          </a:soli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398" dirty="0" err="1">
              <a:solidFill>
                <a:srgbClr val="FFFFFF"/>
              </a:solidFill>
              <a:latin typeface="Arial" panose="020B0604020202020204" pitchFamily="34" charset="0"/>
              <a:cs typeface="Arial" panose="020B0604020202020204" pitchFamily="34" charset="0"/>
            </a:endParaRPr>
          </a:p>
        </p:txBody>
      </p:sp>
      <p:graphicFrame>
        <p:nvGraphicFramePr>
          <p:cNvPr id="87" name="shp0046">
            <a:extLst>
              <a:ext uri="{FF2B5EF4-FFF2-40B4-BE49-F238E27FC236}">
                <a16:creationId xmlns:a16="http://schemas.microsoft.com/office/drawing/2014/main" id="{445826B9-3997-494D-AFE6-7E90595DC968}"/>
              </a:ext>
            </a:extLst>
          </p:cNvPr>
          <p:cNvGraphicFramePr/>
          <p:nvPr/>
        </p:nvGraphicFramePr>
        <p:xfrm>
          <a:off x="4975397" y="1328793"/>
          <a:ext cx="2836426" cy="2094177"/>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L’épicurien – Son profil sociodémographique </a:t>
            </a:r>
          </a:p>
        </p:txBody>
      </p:sp>
      <p:graphicFrame>
        <p:nvGraphicFramePr>
          <p:cNvPr id="148" name="shp0033">
            <a:extLst>
              <a:ext uri="{FF2B5EF4-FFF2-40B4-BE49-F238E27FC236}">
                <a16:creationId xmlns:a16="http://schemas.microsoft.com/office/drawing/2014/main" id="{406E5374-82FF-4624-93AA-8B0D8C650B31}"/>
              </a:ext>
            </a:extLst>
          </p:cNvPr>
          <p:cNvGraphicFramePr/>
          <p:nvPr/>
        </p:nvGraphicFramePr>
        <p:xfrm>
          <a:off x="8550439" y="1723034"/>
          <a:ext cx="894286" cy="894286"/>
        </p:xfrm>
        <a:graphic>
          <a:graphicData uri="http://schemas.openxmlformats.org/drawingml/2006/chart">
            <c:chart xmlns:c="http://schemas.openxmlformats.org/drawingml/2006/chart" xmlns:r="http://schemas.openxmlformats.org/officeDocument/2006/relationships" r:id="rId5"/>
          </a:graphicData>
        </a:graphic>
      </p:graphicFrame>
      <p:sp>
        <p:nvSpPr>
          <p:cNvPr id="149" name="shp0034">
            <a:extLst>
              <a:ext uri="{FF2B5EF4-FFF2-40B4-BE49-F238E27FC236}">
                <a16:creationId xmlns:a16="http://schemas.microsoft.com/office/drawing/2014/main" id="{EA64711D-CE56-43CF-93EC-9C006EC7B081}"/>
              </a:ext>
            </a:extLst>
          </p:cNvPr>
          <p:cNvSpPr txBox="1"/>
          <p:nvPr/>
        </p:nvSpPr>
        <p:spPr>
          <a:xfrm>
            <a:off x="8505238" y="1161870"/>
            <a:ext cx="111694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PCS INDIVIDU</a:t>
            </a:r>
          </a:p>
        </p:txBody>
      </p:sp>
      <p:cxnSp>
        <p:nvCxnSpPr>
          <p:cNvPr id="150" name="shp0035">
            <a:extLst>
              <a:ext uri="{FF2B5EF4-FFF2-40B4-BE49-F238E27FC236}">
                <a16:creationId xmlns:a16="http://schemas.microsoft.com/office/drawing/2014/main" id="{38A7BDAB-C01C-4424-AB08-7355FE8B754E}"/>
              </a:ext>
            </a:extLst>
          </p:cNvPr>
          <p:cNvCxnSpPr>
            <a:cxnSpLocks/>
          </p:cNvCxnSpPr>
          <p:nvPr/>
        </p:nvCxnSpPr>
        <p:spPr>
          <a:xfrm>
            <a:off x="8505239" y="1399530"/>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shp0036">
            <a:extLst>
              <a:ext uri="{FF2B5EF4-FFF2-40B4-BE49-F238E27FC236}">
                <a16:creationId xmlns:a16="http://schemas.microsoft.com/office/drawing/2014/main" id="{BA8BEAB9-993F-4F1F-BB07-3DD2E6753BB2}"/>
              </a:ext>
            </a:extLst>
          </p:cNvPr>
          <p:cNvCxnSpPr>
            <a:cxnSpLocks/>
          </p:cNvCxnSpPr>
          <p:nvPr/>
        </p:nvCxnSpPr>
        <p:spPr>
          <a:xfrm>
            <a:off x="8505239" y="3355534"/>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2" name="shp0037">
            <a:extLst>
              <a:ext uri="{FF2B5EF4-FFF2-40B4-BE49-F238E27FC236}">
                <a16:creationId xmlns:a16="http://schemas.microsoft.com/office/drawing/2014/main" id="{990F3D45-4EA7-4420-8F01-6EB4FA6AA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4598" y="1931057"/>
            <a:ext cx="675093" cy="627551"/>
          </a:xfrm>
          <a:prstGeom prst="rect">
            <a:avLst/>
          </a:prstGeom>
        </p:spPr>
      </p:pic>
      <p:sp>
        <p:nvSpPr>
          <p:cNvPr id="153" name="shp0038">
            <a:extLst>
              <a:ext uri="{FF2B5EF4-FFF2-40B4-BE49-F238E27FC236}">
                <a16:creationId xmlns:a16="http://schemas.microsoft.com/office/drawing/2014/main" id="{B8E70B93-43E0-425C-A0B9-1F1B0AEFFB77}"/>
              </a:ext>
            </a:extLst>
          </p:cNvPr>
          <p:cNvSpPr txBox="1"/>
          <p:nvPr/>
        </p:nvSpPr>
        <p:spPr>
          <a:xfrm>
            <a:off x="8792756" y="2699946"/>
            <a:ext cx="409652" cy="430134"/>
          </a:xfrm>
          <a:prstGeom prst="rect">
            <a:avLst/>
          </a:prstGeom>
          <a:noFill/>
        </p:spPr>
        <p:txBody>
          <a:bodyPr wrap="none" lIns="0" tIns="0" rIns="0" bIns="0" rtlCol="0">
            <a:spAutoFit/>
          </a:bodyPr>
          <a:lstStyle/>
          <a:p>
            <a:pPr algn="ctr" defTabSz="91293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A84E97"/>
                </a:solidFill>
                <a:latin typeface="Arial" panose="020B0604020202020204" pitchFamily="34" charset="0"/>
                <a:cs typeface="Arial" panose="020B0604020202020204" pitchFamily="34" charset="0"/>
              </a:rPr>
              <a:t>35%</a:t>
            </a:r>
          </a:p>
        </p:txBody>
      </p:sp>
      <p:graphicFrame>
        <p:nvGraphicFramePr>
          <p:cNvPr id="154" name="shp0039">
            <a:extLst>
              <a:ext uri="{FF2B5EF4-FFF2-40B4-BE49-F238E27FC236}">
                <a16:creationId xmlns:a16="http://schemas.microsoft.com/office/drawing/2014/main" id="{08C331C9-EC95-44B9-BB31-692D3607AC42}"/>
              </a:ext>
            </a:extLst>
          </p:cNvPr>
          <p:cNvGraphicFramePr/>
          <p:nvPr/>
        </p:nvGraphicFramePr>
        <p:xfrm>
          <a:off x="9698707" y="1723034"/>
          <a:ext cx="894286" cy="894286"/>
        </p:xfrm>
        <a:graphic>
          <a:graphicData uri="http://schemas.openxmlformats.org/drawingml/2006/chart">
            <c:chart xmlns:c="http://schemas.openxmlformats.org/drawingml/2006/chart" xmlns:r="http://schemas.openxmlformats.org/officeDocument/2006/relationships" r:id="rId8"/>
          </a:graphicData>
        </a:graphic>
      </p:graphicFrame>
      <p:sp>
        <p:nvSpPr>
          <p:cNvPr id="155" name="shp0040">
            <a:extLst>
              <a:ext uri="{FF2B5EF4-FFF2-40B4-BE49-F238E27FC236}">
                <a16:creationId xmlns:a16="http://schemas.microsoft.com/office/drawing/2014/main" id="{31A1F086-4BA8-4022-A919-1A00BBA3B68C}"/>
              </a:ext>
            </a:extLst>
          </p:cNvPr>
          <p:cNvSpPr txBox="1"/>
          <p:nvPr/>
        </p:nvSpPr>
        <p:spPr>
          <a:xfrm>
            <a:off x="9940999" y="2699946"/>
            <a:ext cx="409705" cy="430190"/>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A84E97"/>
                </a:solidFill>
                <a:latin typeface="Arial" panose="020B0604020202020204" pitchFamily="34" charset="0"/>
                <a:cs typeface="Arial" panose="020B0604020202020204" pitchFamily="34" charset="0"/>
              </a:rPr>
              <a:t>19%</a:t>
            </a:r>
          </a:p>
        </p:txBody>
      </p:sp>
      <p:graphicFrame>
        <p:nvGraphicFramePr>
          <p:cNvPr id="156" name="shp0041">
            <a:extLst>
              <a:ext uri="{FF2B5EF4-FFF2-40B4-BE49-F238E27FC236}">
                <a16:creationId xmlns:a16="http://schemas.microsoft.com/office/drawing/2014/main" id="{6EFA8EEB-51A0-4B9C-BD57-043D528D0F6E}"/>
              </a:ext>
            </a:extLst>
          </p:cNvPr>
          <p:cNvGraphicFramePr/>
          <p:nvPr/>
        </p:nvGraphicFramePr>
        <p:xfrm>
          <a:off x="10846974" y="1723034"/>
          <a:ext cx="894286" cy="894286"/>
        </p:xfrm>
        <a:graphic>
          <a:graphicData uri="http://schemas.openxmlformats.org/drawingml/2006/chart">
            <c:chart xmlns:c="http://schemas.openxmlformats.org/drawingml/2006/chart" xmlns:r="http://schemas.openxmlformats.org/officeDocument/2006/relationships" r:id="rId9"/>
          </a:graphicData>
        </a:graphic>
      </p:graphicFrame>
      <p:sp>
        <p:nvSpPr>
          <p:cNvPr id="157" name="shp0042">
            <a:extLst>
              <a:ext uri="{FF2B5EF4-FFF2-40B4-BE49-F238E27FC236}">
                <a16:creationId xmlns:a16="http://schemas.microsoft.com/office/drawing/2014/main" id="{E619E03B-BCE3-47F5-8C38-210E4B6639DA}"/>
              </a:ext>
            </a:extLst>
          </p:cNvPr>
          <p:cNvSpPr txBox="1"/>
          <p:nvPr/>
        </p:nvSpPr>
        <p:spPr>
          <a:xfrm>
            <a:off x="11050886" y="2699946"/>
            <a:ext cx="486462" cy="430134"/>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Inactifs</a:t>
            </a:r>
            <a:br>
              <a:rPr lang="fr-FR" sz="1198" b="1" dirty="0">
                <a:solidFill>
                  <a:srgbClr val="C69B08"/>
                </a:solidFill>
                <a:latin typeface="Arial" panose="020B0604020202020204" pitchFamily="34" charset="0"/>
                <a:cs typeface="Arial" panose="020B0604020202020204" pitchFamily="34" charset="0"/>
              </a:rPr>
            </a:br>
            <a:r>
              <a:rPr lang="fr-FR" sz="1597" b="1" dirty="0">
                <a:solidFill>
                  <a:srgbClr val="A84E97"/>
                </a:solidFill>
                <a:latin typeface="Arial" panose="020B0604020202020204" pitchFamily="34" charset="0"/>
                <a:cs typeface="Arial" panose="020B0604020202020204" pitchFamily="34" charset="0"/>
              </a:rPr>
              <a:t>46%</a:t>
            </a:r>
          </a:p>
        </p:txBody>
      </p:sp>
      <p:pic>
        <p:nvPicPr>
          <p:cNvPr id="158" name="shp0043">
            <a:extLst>
              <a:ext uri="{FF2B5EF4-FFF2-40B4-BE49-F238E27FC236}">
                <a16:creationId xmlns:a16="http://schemas.microsoft.com/office/drawing/2014/main" id="{78FACCF2-6322-4CFA-B8D8-BD6199174D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2865" y="1931057"/>
            <a:ext cx="675093" cy="627551"/>
          </a:xfrm>
          <a:prstGeom prst="rect">
            <a:avLst/>
          </a:prstGeom>
        </p:spPr>
      </p:pic>
      <p:pic>
        <p:nvPicPr>
          <p:cNvPr id="159" name="shp0044">
            <a:extLst>
              <a:ext uri="{FF2B5EF4-FFF2-40B4-BE49-F238E27FC236}">
                <a16:creationId xmlns:a16="http://schemas.microsoft.com/office/drawing/2014/main" id="{3A20B395-71B3-435B-9C8C-D0C419D79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1133" y="1931057"/>
            <a:ext cx="675093" cy="627551"/>
          </a:xfrm>
          <a:prstGeom prst="rect">
            <a:avLst/>
          </a:prstGeom>
        </p:spPr>
      </p:pic>
      <p:sp>
        <p:nvSpPr>
          <p:cNvPr id="162" name="shp0047">
            <a:extLst>
              <a:ext uri="{FF2B5EF4-FFF2-40B4-BE49-F238E27FC236}">
                <a16:creationId xmlns:a16="http://schemas.microsoft.com/office/drawing/2014/main" id="{C1F34618-FC12-42DF-BC74-72CF29DB94E5}"/>
              </a:ext>
            </a:extLst>
          </p:cNvPr>
          <p:cNvSpPr txBox="1"/>
          <p:nvPr/>
        </p:nvSpPr>
        <p:spPr>
          <a:xfrm>
            <a:off x="3399928" y="1161870"/>
            <a:ext cx="360046" cy="199705"/>
          </a:xfrm>
          <a:prstGeom prst="rect">
            <a:avLst/>
          </a:prstGeom>
          <a:noFill/>
        </p:spPr>
        <p:txBody>
          <a:bodyPr wrap="squar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ÂGE</a:t>
            </a:r>
          </a:p>
        </p:txBody>
      </p:sp>
      <p:pic>
        <p:nvPicPr>
          <p:cNvPr id="163" name="shp0048">
            <a:extLst>
              <a:ext uri="{FF2B5EF4-FFF2-40B4-BE49-F238E27FC236}">
                <a16:creationId xmlns:a16="http://schemas.microsoft.com/office/drawing/2014/main" id="{152DF5EE-6BF2-4754-95BE-F58942AAA6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1747" y="2016292"/>
            <a:ext cx="570502" cy="570502"/>
          </a:xfrm>
          <a:prstGeom prst="rect">
            <a:avLst/>
          </a:prstGeom>
        </p:spPr>
      </p:pic>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3399927" y="1399530"/>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3399927" y="3355534"/>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6" name="shp0051">
            <a:extLst>
              <a:ext uri="{FF2B5EF4-FFF2-40B4-BE49-F238E27FC236}">
                <a16:creationId xmlns:a16="http://schemas.microsoft.com/office/drawing/2014/main" id="{73353D0D-823C-44A0-AEF7-867E49E50D41}"/>
              </a:ext>
            </a:extLst>
          </p:cNvPr>
          <p:cNvSpPr txBox="1"/>
          <p:nvPr/>
        </p:nvSpPr>
        <p:spPr>
          <a:xfrm>
            <a:off x="3428122" y="2044087"/>
            <a:ext cx="636963" cy="5807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defTabSz="456423" fontAlgn="base">
              <a:lnSpc>
                <a:spcPct val="90000"/>
              </a:lnSpc>
              <a:spcBef>
                <a:spcPct val="0"/>
              </a:spcBef>
              <a:spcAft>
                <a:spcPct val="0"/>
              </a:spcAft>
              <a:defRPr/>
            </a:pPr>
            <a:r>
              <a:rPr lang="fr-FR" sz="1298" dirty="0">
                <a:solidFill>
                  <a:srgbClr val="000000"/>
                </a:solidFill>
              </a:rPr>
              <a:t>Âge</a:t>
            </a:r>
            <a:br>
              <a:rPr lang="fr-FR" sz="1298" dirty="0">
                <a:solidFill>
                  <a:srgbClr val="000000"/>
                </a:solidFill>
              </a:rPr>
            </a:br>
            <a:r>
              <a:rPr lang="fr-FR" sz="1298" dirty="0">
                <a:solidFill>
                  <a:srgbClr val="000000"/>
                </a:solidFill>
              </a:rPr>
              <a:t>moyen </a:t>
            </a:r>
          </a:p>
          <a:p>
            <a:pPr defTabSz="456423" fontAlgn="base">
              <a:lnSpc>
                <a:spcPct val="90000"/>
              </a:lnSpc>
              <a:spcBef>
                <a:spcPct val="0"/>
              </a:spcBef>
              <a:spcAft>
                <a:spcPct val="0"/>
              </a:spcAft>
              <a:defRPr/>
            </a:pPr>
            <a:r>
              <a:rPr lang="fr-FR" sz="1597" b="1" dirty="0">
                <a:solidFill>
                  <a:srgbClr val="000000"/>
                </a:solidFill>
              </a:rPr>
              <a:t>51 ans</a:t>
            </a:r>
          </a:p>
        </p:txBody>
      </p:sp>
      <p:sp>
        <p:nvSpPr>
          <p:cNvPr id="167" name="shp0052">
            <a:extLst>
              <a:ext uri="{FF2B5EF4-FFF2-40B4-BE49-F238E27FC236}">
                <a16:creationId xmlns:a16="http://schemas.microsoft.com/office/drawing/2014/main" id="{36E8DA8B-BD42-4778-893F-2692C9830512}"/>
              </a:ext>
            </a:extLst>
          </p:cNvPr>
          <p:cNvSpPr txBox="1"/>
          <p:nvPr/>
        </p:nvSpPr>
        <p:spPr>
          <a:xfrm>
            <a:off x="388857" y="1161870"/>
            <a:ext cx="44165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SEXE</a:t>
            </a:r>
          </a:p>
        </p:txBody>
      </p:sp>
      <p:graphicFrame>
        <p:nvGraphicFramePr>
          <p:cNvPr id="168" name="shp0053">
            <a:extLst>
              <a:ext uri="{FF2B5EF4-FFF2-40B4-BE49-F238E27FC236}">
                <a16:creationId xmlns:a16="http://schemas.microsoft.com/office/drawing/2014/main" id="{48D75CFF-5AB6-45B7-85E8-D842C49C809B}"/>
              </a:ext>
            </a:extLst>
          </p:cNvPr>
          <p:cNvGraphicFramePr/>
          <p:nvPr/>
        </p:nvGraphicFramePr>
        <p:xfrm>
          <a:off x="940015" y="1593419"/>
          <a:ext cx="1070977" cy="1070977"/>
        </p:xfrm>
        <a:graphic>
          <a:graphicData uri="http://schemas.openxmlformats.org/drawingml/2006/chart">
            <c:chart xmlns:c="http://schemas.openxmlformats.org/drawingml/2006/chart" xmlns:r="http://schemas.openxmlformats.org/officeDocument/2006/relationships" r:id="rId16"/>
          </a:graphicData>
        </a:graphic>
      </p:graphicFrame>
      <p:cxnSp>
        <p:nvCxnSpPr>
          <p:cNvPr id="169" name="shp0054">
            <a:extLst>
              <a:ext uri="{FF2B5EF4-FFF2-40B4-BE49-F238E27FC236}">
                <a16:creationId xmlns:a16="http://schemas.microsoft.com/office/drawing/2014/main" id="{7F67A5E9-F06B-4C16-B2B8-BE2142E1F99C}"/>
              </a:ext>
            </a:extLst>
          </p:cNvPr>
          <p:cNvCxnSpPr>
            <a:cxnSpLocks/>
          </p:cNvCxnSpPr>
          <p:nvPr/>
        </p:nvCxnSpPr>
        <p:spPr>
          <a:xfrm>
            <a:off x="388856" y="1399530"/>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0" name="shp0055">
            <a:extLst>
              <a:ext uri="{FF2B5EF4-FFF2-40B4-BE49-F238E27FC236}">
                <a16:creationId xmlns:a16="http://schemas.microsoft.com/office/drawing/2014/main" id="{E00C4C4C-9C6B-4931-B0FD-BEF6C9D7F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85337" y="2597235"/>
            <a:ext cx="380334" cy="399351"/>
          </a:xfrm>
          <a:prstGeom prst="rect">
            <a:avLst/>
          </a:prstGeom>
        </p:spPr>
      </p:pic>
      <p:pic>
        <p:nvPicPr>
          <p:cNvPr id="171" name="shp0056">
            <a:extLst>
              <a:ext uri="{FF2B5EF4-FFF2-40B4-BE49-F238E27FC236}">
                <a16:creationId xmlns:a16="http://schemas.microsoft.com/office/drawing/2014/main" id="{7B8996CB-6F10-42EC-9DE2-2E3AA4A04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104" y="1593419"/>
            <a:ext cx="313776" cy="313776"/>
          </a:xfrm>
          <a:prstGeom prst="rect">
            <a:avLst/>
          </a:prstGeom>
        </p:spPr>
      </p:pic>
      <p:pic>
        <p:nvPicPr>
          <p:cNvPr id="172" name="shp0057">
            <a:extLst>
              <a:ext uri="{FF2B5EF4-FFF2-40B4-BE49-F238E27FC236}">
                <a16:creationId xmlns:a16="http://schemas.microsoft.com/office/drawing/2014/main" id="{9EE7FA97-7CCB-49A8-82FC-724613DAF5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669" y="2171215"/>
            <a:ext cx="332793" cy="713126"/>
          </a:xfrm>
          <a:prstGeom prst="rect">
            <a:avLst/>
          </a:prstGeom>
        </p:spPr>
      </p:pic>
      <p:pic>
        <p:nvPicPr>
          <p:cNvPr id="173" name="shp0058">
            <a:extLst>
              <a:ext uri="{FF2B5EF4-FFF2-40B4-BE49-F238E27FC236}">
                <a16:creationId xmlns:a16="http://schemas.microsoft.com/office/drawing/2014/main" id="{1DD514F5-8F10-4975-A3F5-E9BE5DFA5D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7908" y="2171215"/>
            <a:ext cx="294759" cy="713126"/>
          </a:xfrm>
          <a:prstGeom prst="rect">
            <a:avLst/>
          </a:prstGeom>
        </p:spPr>
      </p:pic>
      <p:sp>
        <p:nvSpPr>
          <p:cNvPr id="174" name="shp0059">
            <a:extLst>
              <a:ext uri="{FF2B5EF4-FFF2-40B4-BE49-F238E27FC236}">
                <a16:creationId xmlns:a16="http://schemas.microsoft.com/office/drawing/2014/main" id="{8D626D0B-BFFD-42B3-AC63-34F55C395C6B}"/>
              </a:ext>
            </a:extLst>
          </p:cNvPr>
          <p:cNvSpPr txBox="1"/>
          <p:nvPr/>
        </p:nvSpPr>
        <p:spPr>
          <a:xfrm>
            <a:off x="490214"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A84E97"/>
                </a:solidFill>
                <a:latin typeface="Arial" panose="020B0604020202020204" pitchFamily="34" charset="0"/>
                <a:cs typeface="Arial" panose="020B0604020202020204" pitchFamily="34" charset="0"/>
              </a:rPr>
              <a:t>55%</a:t>
            </a:r>
          </a:p>
        </p:txBody>
      </p:sp>
      <p:sp>
        <p:nvSpPr>
          <p:cNvPr id="175" name="shp0060">
            <a:extLst>
              <a:ext uri="{FF2B5EF4-FFF2-40B4-BE49-F238E27FC236}">
                <a16:creationId xmlns:a16="http://schemas.microsoft.com/office/drawing/2014/main" id="{AC90C779-F46B-47BB-ABE1-B114455CB03B}"/>
              </a:ext>
            </a:extLst>
          </p:cNvPr>
          <p:cNvSpPr txBox="1"/>
          <p:nvPr/>
        </p:nvSpPr>
        <p:spPr>
          <a:xfrm>
            <a:off x="2200432"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717171"/>
                </a:solidFill>
                <a:latin typeface="Arial" panose="020B0604020202020204" pitchFamily="34" charset="0"/>
                <a:cs typeface="Arial" panose="020B0604020202020204" pitchFamily="34" charset="0"/>
              </a:rPr>
              <a:t>45%</a:t>
            </a:r>
          </a:p>
        </p:txBody>
      </p:sp>
      <p:cxnSp>
        <p:nvCxnSpPr>
          <p:cNvPr id="176" name="shp0061">
            <a:extLst>
              <a:ext uri="{FF2B5EF4-FFF2-40B4-BE49-F238E27FC236}">
                <a16:creationId xmlns:a16="http://schemas.microsoft.com/office/drawing/2014/main" id="{2A429C64-1DDC-4C51-9FD3-847A91BBB9F8}"/>
              </a:ext>
            </a:extLst>
          </p:cNvPr>
          <p:cNvCxnSpPr>
            <a:cxnSpLocks/>
          </p:cNvCxnSpPr>
          <p:nvPr/>
        </p:nvCxnSpPr>
        <p:spPr>
          <a:xfrm>
            <a:off x="388856" y="3355534"/>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épicuriens (627)</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RS1 / RS2 / RS6 / RS102 / RS11 </a:t>
            </a:r>
          </a:p>
        </p:txBody>
      </p:sp>
      <p:graphicFrame>
        <p:nvGraphicFramePr>
          <p:cNvPr id="177" name="shp0011">
            <a:extLst>
              <a:ext uri="{FF2B5EF4-FFF2-40B4-BE49-F238E27FC236}">
                <a16:creationId xmlns:a16="http://schemas.microsoft.com/office/drawing/2014/main" id="{49738A35-2373-40F2-BBE4-E4ADF003B4B3}"/>
              </a:ext>
            </a:extLst>
          </p:cNvPr>
          <p:cNvGraphicFramePr/>
          <p:nvPr/>
        </p:nvGraphicFramePr>
        <p:xfrm>
          <a:off x="6590167" y="3644844"/>
          <a:ext cx="3163249" cy="1783445"/>
        </p:xfrm>
        <a:graphic>
          <a:graphicData uri="http://schemas.openxmlformats.org/drawingml/2006/chart">
            <c:chart xmlns:c="http://schemas.openxmlformats.org/drawingml/2006/chart" xmlns:r="http://schemas.openxmlformats.org/officeDocument/2006/relationships" r:id="rId25"/>
          </a:graphicData>
        </a:graphic>
      </p:graphicFrame>
      <p:sp>
        <p:nvSpPr>
          <p:cNvPr id="179" name="shp0012">
            <a:extLst>
              <a:ext uri="{FF2B5EF4-FFF2-40B4-BE49-F238E27FC236}">
                <a16:creationId xmlns:a16="http://schemas.microsoft.com/office/drawing/2014/main" id="{26E7328D-C987-4C4F-8A34-9C1C3CF54F8E}"/>
              </a:ext>
            </a:extLst>
          </p:cNvPr>
          <p:cNvSpPr txBox="1"/>
          <p:nvPr/>
        </p:nvSpPr>
        <p:spPr>
          <a:xfrm>
            <a:off x="6724599" y="3677046"/>
            <a:ext cx="1901488"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PRÉSENCE D’ENFANTS</a:t>
            </a:r>
          </a:p>
        </p:txBody>
      </p:sp>
      <p:cxnSp>
        <p:nvCxnSpPr>
          <p:cNvPr id="180" name="shp0013">
            <a:extLst>
              <a:ext uri="{FF2B5EF4-FFF2-40B4-BE49-F238E27FC236}">
                <a16:creationId xmlns:a16="http://schemas.microsoft.com/office/drawing/2014/main" id="{16DE0830-6DEA-48B7-B7EB-5A16ED5C394C}"/>
              </a:ext>
            </a:extLst>
          </p:cNvPr>
          <p:cNvCxnSpPr>
            <a:cxnSpLocks/>
          </p:cNvCxnSpPr>
          <p:nvPr/>
        </p:nvCxnSpPr>
        <p:spPr>
          <a:xfrm>
            <a:off x="6724599"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hp0014">
            <a:extLst>
              <a:ext uri="{FF2B5EF4-FFF2-40B4-BE49-F238E27FC236}">
                <a16:creationId xmlns:a16="http://schemas.microsoft.com/office/drawing/2014/main" id="{F72E16BA-89B0-4F27-9553-8A5C3CFA8A87}"/>
              </a:ext>
            </a:extLst>
          </p:cNvPr>
          <p:cNvCxnSpPr>
            <a:cxnSpLocks/>
          </p:cNvCxnSpPr>
          <p:nvPr/>
        </p:nvCxnSpPr>
        <p:spPr>
          <a:xfrm>
            <a:off x="6724599"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2" name="shp0015">
            <a:extLst>
              <a:ext uri="{FF2B5EF4-FFF2-40B4-BE49-F238E27FC236}">
                <a16:creationId xmlns:a16="http://schemas.microsoft.com/office/drawing/2014/main" id="{F964DE88-711B-4E4D-B59A-3631CC534294}"/>
              </a:ext>
            </a:extLst>
          </p:cNvPr>
          <p:cNvSpPr txBox="1"/>
          <p:nvPr/>
        </p:nvSpPr>
        <p:spPr>
          <a:xfrm>
            <a:off x="6932354" y="5171414"/>
            <a:ext cx="70409" cy="1382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0</a:t>
            </a:r>
            <a:endParaRPr lang="fr-FR" sz="1597" b="1" dirty="0">
              <a:solidFill>
                <a:srgbClr val="C69B08"/>
              </a:solidFill>
            </a:endParaRPr>
          </a:p>
        </p:txBody>
      </p:sp>
      <p:grpSp>
        <p:nvGrpSpPr>
          <p:cNvPr id="183" name="shp0016">
            <a:extLst>
              <a:ext uri="{FF2B5EF4-FFF2-40B4-BE49-F238E27FC236}">
                <a16:creationId xmlns:a16="http://schemas.microsoft.com/office/drawing/2014/main" id="{8E154A95-1A7F-438C-9FC4-2CE3617D2CBF}"/>
              </a:ext>
            </a:extLst>
          </p:cNvPr>
          <p:cNvGrpSpPr/>
          <p:nvPr/>
        </p:nvGrpSpPr>
        <p:grpSpPr>
          <a:xfrm>
            <a:off x="7684588" y="5049995"/>
            <a:ext cx="239974" cy="270989"/>
            <a:chOff x="4765787" y="5018551"/>
            <a:chExt cx="240394" cy="271463"/>
          </a:xfrm>
        </p:grpSpPr>
        <p:sp>
          <p:nvSpPr>
            <p:cNvPr id="184" name="ZoneTexte 183">
              <a:extLst>
                <a:ext uri="{FF2B5EF4-FFF2-40B4-BE49-F238E27FC236}">
                  <a16:creationId xmlns:a16="http://schemas.microsoft.com/office/drawing/2014/main" id="{B23774E9-8FE2-475E-805F-F664CB27E716}"/>
                </a:ext>
              </a:extLst>
            </p:cNvPr>
            <p:cNvSpPr txBox="1"/>
            <p:nvPr/>
          </p:nvSpPr>
          <p:spPr>
            <a:xfrm>
              <a:off x="4935649"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sp>
          <p:nvSpPr>
            <p:cNvPr id="185" name="Freeform 25">
              <a:extLst>
                <a:ext uri="{FF2B5EF4-FFF2-40B4-BE49-F238E27FC236}">
                  <a16:creationId xmlns:a16="http://schemas.microsoft.com/office/drawing/2014/main" id="{21A176B7-2C32-4FD1-B3C0-60F641CE31E4}"/>
                </a:ext>
              </a:extLst>
            </p:cNvPr>
            <p:cNvSpPr>
              <a:spLocks noEditPoints="1"/>
            </p:cNvSpPr>
            <p:nvPr/>
          </p:nvSpPr>
          <p:spPr bwMode="auto">
            <a:xfrm>
              <a:off x="4765787" y="5018551"/>
              <a:ext cx="127000" cy="271463"/>
            </a:xfrm>
            <a:custGeom>
              <a:avLst/>
              <a:gdLst>
                <a:gd name="T0" fmla="*/ 14 w 91"/>
                <a:gd name="T1" fmla="*/ 98 h 194"/>
                <a:gd name="T2" fmla="*/ 10 w 91"/>
                <a:gd name="T3" fmla="*/ 93 h 194"/>
                <a:gd name="T4" fmla="*/ 10 w 91"/>
                <a:gd name="T5" fmla="*/ 128 h 194"/>
                <a:gd name="T6" fmla="*/ 10 w 91"/>
                <a:gd name="T7" fmla="*/ 128 h 194"/>
                <a:gd name="T8" fmla="*/ 14 w 91"/>
                <a:gd name="T9" fmla="*/ 124 h 194"/>
                <a:gd name="T10" fmla="*/ 14 w 91"/>
                <a:gd name="T11" fmla="*/ 98 h 194"/>
                <a:gd name="T12" fmla="*/ 14 w 91"/>
                <a:gd name="T13" fmla="*/ 98 h 194"/>
                <a:gd name="T14" fmla="*/ 81 w 91"/>
                <a:gd name="T15" fmla="*/ 93 h 194"/>
                <a:gd name="T16" fmla="*/ 81 w 91"/>
                <a:gd name="T17" fmla="*/ 93 h 194"/>
                <a:gd name="T18" fmla="*/ 81 w 91"/>
                <a:gd name="T19" fmla="*/ 93 h 194"/>
                <a:gd name="T20" fmla="*/ 76 w 91"/>
                <a:gd name="T21" fmla="*/ 98 h 194"/>
                <a:gd name="T22" fmla="*/ 76 w 91"/>
                <a:gd name="T23" fmla="*/ 124 h 194"/>
                <a:gd name="T24" fmla="*/ 81 w 91"/>
                <a:gd name="T25" fmla="*/ 129 h 194"/>
                <a:gd name="T26" fmla="*/ 81 w 91"/>
                <a:gd name="T27" fmla="*/ 93 h 194"/>
                <a:gd name="T28" fmla="*/ 64 w 91"/>
                <a:gd name="T29" fmla="*/ 93 h 194"/>
                <a:gd name="T30" fmla="*/ 57 w 91"/>
                <a:gd name="T31" fmla="*/ 93 h 194"/>
                <a:gd name="T32" fmla="*/ 57 w 91"/>
                <a:gd name="T33" fmla="*/ 108 h 194"/>
                <a:gd name="T34" fmla="*/ 36 w 91"/>
                <a:gd name="T35" fmla="*/ 108 h 194"/>
                <a:gd name="T36" fmla="*/ 36 w 91"/>
                <a:gd name="T37" fmla="*/ 93 h 194"/>
                <a:gd name="T38" fmla="*/ 29 w 91"/>
                <a:gd name="T39" fmla="*/ 93 h 194"/>
                <a:gd name="T40" fmla="*/ 29 w 91"/>
                <a:gd name="T41" fmla="*/ 108 h 194"/>
                <a:gd name="T42" fmla="*/ 21 w 91"/>
                <a:gd name="T43" fmla="*/ 108 h 194"/>
                <a:gd name="T44" fmla="*/ 21 w 91"/>
                <a:gd name="T45" fmla="*/ 194 h 194"/>
                <a:gd name="T46" fmla="*/ 72 w 91"/>
                <a:gd name="T47" fmla="*/ 194 h 194"/>
                <a:gd name="T48" fmla="*/ 72 w 91"/>
                <a:gd name="T49" fmla="*/ 108 h 194"/>
                <a:gd name="T50" fmla="*/ 64 w 91"/>
                <a:gd name="T51" fmla="*/ 108 h 194"/>
                <a:gd name="T52" fmla="*/ 64 w 91"/>
                <a:gd name="T53" fmla="*/ 93 h 194"/>
                <a:gd name="T54" fmla="*/ 66 w 91"/>
                <a:gd name="T55" fmla="*/ 188 h 194"/>
                <a:gd name="T56" fmla="*/ 50 w 91"/>
                <a:gd name="T57" fmla="*/ 188 h 194"/>
                <a:gd name="T58" fmla="*/ 50 w 91"/>
                <a:gd name="T59" fmla="*/ 151 h 194"/>
                <a:gd name="T60" fmla="*/ 43 w 91"/>
                <a:gd name="T61" fmla="*/ 151 h 194"/>
                <a:gd name="T62" fmla="*/ 43 w 91"/>
                <a:gd name="T63" fmla="*/ 188 h 194"/>
                <a:gd name="T64" fmla="*/ 27 w 91"/>
                <a:gd name="T65" fmla="*/ 188 h 194"/>
                <a:gd name="T66" fmla="*/ 27 w 91"/>
                <a:gd name="T67" fmla="*/ 114 h 194"/>
                <a:gd name="T68" fmla="*/ 66 w 91"/>
                <a:gd name="T69" fmla="*/ 114 h 194"/>
                <a:gd name="T70" fmla="*/ 66 w 91"/>
                <a:gd name="T71" fmla="*/ 188 h 194"/>
                <a:gd name="T72" fmla="*/ 47 w 91"/>
                <a:gd name="T73" fmla="*/ 88 h 194"/>
                <a:gd name="T74" fmla="*/ 47 w 91"/>
                <a:gd name="T75" fmla="*/ 88 h 194"/>
                <a:gd name="T76" fmla="*/ 78 w 91"/>
                <a:gd name="T77" fmla="*/ 57 h 194"/>
                <a:gd name="T78" fmla="*/ 54 w 91"/>
                <a:gd name="T79" fmla="*/ 27 h 194"/>
                <a:gd name="T80" fmla="*/ 52 w 91"/>
                <a:gd name="T81" fmla="*/ 4 h 194"/>
                <a:gd name="T82" fmla="*/ 42 w 91"/>
                <a:gd name="T83" fmla="*/ 0 h 194"/>
                <a:gd name="T84" fmla="*/ 42 w 91"/>
                <a:gd name="T85" fmla="*/ 7 h 194"/>
                <a:gd name="T86" fmla="*/ 52 w 91"/>
                <a:gd name="T87" fmla="*/ 16 h 194"/>
                <a:gd name="T88" fmla="*/ 44 w 91"/>
                <a:gd name="T89" fmla="*/ 26 h 194"/>
                <a:gd name="T90" fmla="*/ 42 w 91"/>
                <a:gd name="T91" fmla="*/ 26 h 194"/>
                <a:gd name="T92" fmla="*/ 16 w 91"/>
                <a:gd name="T93" fmla="*/ 61 h 194"/>
                <a:gd name="T94" fmla="*/ 47 w 91"/>
                <a:gd name="T95" fmla="*/ 88 h 194"/>
                <a:gd name="T96" fmla="*/ 43 w 91"/>
                <a:gd name="T97" fmla="*/ 33 h 194"/>
                <a:gd name="T98" fmla="*/ 43 w 91"/>
                <a:gd name="T99" fmla="*/ 33 h 194"/>
                <a:gd name="T100" fmla="*/ 45 w 91"/>
                <a:gd name="T101" fmla="*/ 32 h 194"/>
                <a:gd name="T102" fmla="*/ 47 w 91"/>
                <a:gd name="T103" fmla="*/ 32 h 194"/>
                <a:gd name="T104" fmla="*/ 72 w 91"/>
                <a:gd name="T105" fmla="*/ 57 h 194"/>
                <a:gd name="T106" fmla="*/ 47 w 91"/>
                <a:gd name="T107" fmla="*/ 82 h 194"/>
                <a:gd name="T108" fmla="*/ 22 w 91"/>
                <a:gd name="T109" fmla="*/ 57 h 194"/>
                <a:gd name="T110" fmla="*/ 43 w 91"/>
                <a:gd name="T111" fmla="*/ 3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94">
                  <a:moveTo>
                    <a:pt x="14" y="98"/>
                  </a:moveTo>
                  <a:cubicBezTo>
                    <a:pt x="10" y="93"/>
                    <a:pt x="10" y="93"/>
                    <a:pt x="10" y="93"/>
                  </a:cubicBezTo>
                  <a:cubicBezTo>
                    <a:pt x="0" y="103"/>
                    <a:pt x="0" y="119"/>
                    <a:pt x="10" y="128"/>
                  </a:cubicBezTo>
                  <a:cubicBezTo>
                    <a:pt x="10" y="128"/>
                    <a:pt x="10" y="128"/>
                    <a:pt x="10" y="128"/>
                  </a:cubicBezTo>
                  <a:cubicBezTo>
                    <a:pt x="14" y="124"/>
                    <a:pt x="14" y="124"/>
                    <a:pt x="14" y="124"/>
                  </a:cubicBezTo>
                  <a:cubicBezTo>
                    <a:pt x="7" y="117"/>
                    <a:pt x="7" y="105"/>
                    <a:pt x="14" y="98"/>
                  </a:cubicBezTo>
                  <a:cubicBezTo>
                    <a:pt x="14" y="98"/>
                    <a:pt x="14" y="98"/>
                    <a:pt x="14" y="98"/>
                  </a:cubicBezTo>
                  <a:close/>
                  <a:moveTo>
                    <a:pt x="81" y="93"/>
                  </a:moveTo>
                  <a:cubicBezTo>
                    <a:pt x="81" y="93"/>
                    <a:pt x="81" y="93"/>
                    <a:pt x="81" y="93"/>
                  </a:cubicBezTo>
                  <a:cubicBezTo>
                    <a:pt x="81" y="93"/>
                    <a:pt x="81" y="93"/>
                    <a:pt x="81" y="93"/>
                  </a:cubicBezTo>
                  <a:cubicBezTo>
                    <a:pt x="76" y="98"/>
                    <a:pt x="76" y="98"/>
                    <a:pt x="76" y="98"/>
                  </a:cubicBezTo>
                  <a:cubicBezTo>
                    <a:pt x="83" y="105"/>
                    <a:pt x="83" y="117"/>
                    <a:pt x="76" y="124"/>
                  </a:cubicBezTo>
                  <a:cubicBezTo>
                    <a:pt x="81" y="129"/>
                    <a:pt x="81" y="129"/>
                    <a:pt x="81" y="129"/>
                  </a:cubicBezTo>
                  <a:cubicBezTo>
                    <a:pt x="90" y="119"/>
                    <a:pt x="91" y="103"/>
                    <a:pt x="81" y="93"/>
                  </a:cubicBezTo>
                  <a:close/>
                  <a:moveTo>
                    <a:pt x="64" y="93"/>
                  </a:moveTo>
                  <a:cubicBezTo>
                    <a:pt x="57" y="93"/>
                    <a:pt x="57" y="93"/>
                    <a:pt x="57" y="93"/>
                  </a:cubicBezTo>
                  <a:cubicBezTo>
                    <a:pt x="57" y="108"/>
                    <a:pt x="57" y="108"/>
                    <a:pt x="57" y="108"/>
                  </a:cubicBezTo>
                  <a:cubicBezTo>
                    <a:pt x="36" y="108"/>
                    <a:pt x="36" y="108"/>
                    <a:pt x="36" y="108"/>
                  </a:cubicBezTo>
                  <a:cubicBezTo>
                    <a:pt x="36" y="93"/>
                    <a:pt x="36" y="93"/>
                    <a:pt x="36" y="93"/>
                  </a:cubicBezTo>
                  <a:cubicBezTo>
                    <a:pt x="29" y="93"/>
                    <a:pt x="29" y="93"/>
                    <a:pt x="29" y="93"/>
                  </a:cubicBezTo>
                  <a:cubicBezTo>
                    <a:pt x="29" y="108"/>
                    <a:pt x="29" y="108"/>
                    <a:pt x="29" y="108"/>
                  </a:cubicBezTo>
                  <a:cubicBezTo>
                    <a:pt x="21" y="108"/>
                    <a:pt x="21" y="108"/>
                    <a:pt x="21" y="108"/>
                  </a:cubicBezTo>
                  <a:cubicBezTo>
                    <a:pt x="21" y="194"/>
                    <a:pt x="21" y="194"/>
                    <a:pt x="21" y="194"/>
                  </a:cubicBezTo>
                  <a:cubicBezTo>
                    <a:pt x="72" y="194"/>
                    <a:pt x="72" y="194"/>
                    <a:pt x="72" y="194"/>
                  </a:cubicBezTo>
                  <a:cubicBezTo>
                    <a:pt x="72" y="108"/>
                    <a:pt x="72" y="108"/>
                    <a:pt x="72" y="108"/>
                  </a:cubicBezTo>
                  <a:cubicBezTo>
                    <a:pt x="64" y="108"/>
                    <a:pt x="64" y="108"/>
                    <a:pt x="64" y="108"/>
                  </a:cubicBezTo>
                  <a:lnTo>
                    <a:pt x="64" y="93"/>
                  </a:lnTo>
                  <a:close/>
                  <a:moveTo>
                    <a:pt x="66" y="188"/>
                  </a:moveTo>
                  <a:cubicBezTo>
                    <a:pt x="50" y="188"/>
                    <a:pt x="50" y="188"/>
                    <a:pt x="50" y="188"/>
                  </a:cubicBezTo>
                  <a:cubicBezTo>
                    <a:pt x="50" y="151"/>
                    <a:pt x="50" y="151"/>
                    <a:pt x="50" y="151"/>
                  </a:cubicBezTo>
                  <a:cubicBezTo>
                    <a:pt x="43" y="151"/>
                    <a:pt x="43" y="151"/>
                    <a:pt x="43" y="151"/>
                  </a:cubicBezTo>
                  <a:cubicBezTo>
                    <a:pt x="43" y="188"/>
                    <a:pt x="43" y="188"/>
                    <a:pt x="43" y="188"/>
                  </a:cubicBezTo>
                  <a:cubicBezTo>
                    <a:pt x="27" y="188"/>
                    <a:pt x="27" y="188"/>
                    <a:pt x="27" y="188"/>
                  </a:cubicBezTo>
                  <a:cubicBezTo>
                    <a:pt x="27" y="114"/>
                    <a:pt x="27" y="114"/>
                    <a:pt x="27" y="114"/>
                  </a:cubicBezTo>
                  <a:cubicBezTo>
                    <a:pt x="66" y="114"/>
                    <a:pt x="66" y="114"/>
                    <a:pt x="66" y="114"/>
                  </a:cubicBezTo>
                  <a:lnTo>
                    <a:pt x="66" y="188"/>
                  </a:lnTo>
                  <a:close/>
                  <a:moveTo>
                    <a:pt x="47" y="88"/>
                  </a:moveTo>
                  <a:cubicBezTo>
                    <a:pt x="47" y="88"/>
                    <a:pt x="47" y="88"/>
                    <a:pt x="47" y="88"/>
                  </a:cubicBezTo>
                  <a:cubicBezTo>
                    <a:pt x="64" y="88"/>
                    <a:pt x="78" y="74"/>
                    <a:pt x="78" y="57"/>
                  </a:cubicBezTo>
                  <a:cubicBezTo>
                    <a:pt x="78" y="43"/>
                    <a:pt x="68" y="30"/>
                    <a:pt x="54" y="27"/>
                  </a:cubicBezTo>
                  <a:cubicBezTo>
                    <a:pt x="60" y="20"/>
                    <a:pt x="59" y="10"/>
                    <a:pt x="52" y="4"/>
                  </a:cubicBezTo>
                  <a:cubicBezTo>
                    <a:pt x="49" y="2"/>
                    <a:pt x="45" y="0"/>
                    <a:pt x="42" y="0"/>
                  </a:cubicBezTo>
                  <a:cubicBezTo>
                    <a:pt x="42" y="7"/>
                    <a:pt x="42" y="7"/>
                    <a:pt x="42" y="7"/>
                  </a:cubicBezTo>
                  <a:cubicBezTo>
                    <a:pt x="47" y="6"/>
                    <a:pt x="52" y="11"/>
                    <a:pt x="52" y="16"/>
                  </a:cubicBezTo>
                  <a:cubicBezTo>
                    <a:pt x="52" y="21"/>
                    <a:pt x="49" y="25"/>
                    <a:pt x="44" y="26"/>
                  </a:cubicBezTo>
                  <a:cubicBezTo>
                    <a:pt x="42" y="26"/>
                    <a:pt x="42" y="26"/>
                    <a:pt x="42" y="26"/>
                  </a:cubicBezTo>
                  <a:cubicBezTo>
                    <a:pt x="25" y="29"/>
                    <a:pt x="13" y="44"/>
                    <a:pt x="16" y="61"/>
                  </a:cubicBezTo>
                  <a:cubicBezTo>
                    <a:pt x="18" y="77"/>
                    <a:pt x="31" y="88"/>
                    <a:pt x="47" y="88"/>
                  </a:cubicBezTo>
                  <a:close/>
                  <a:moveTo>
                    <a:pt x="43" y="33"/>
                  </a:moveTo>
                  <a:cubicBezTo>
                    <a:pt x="43" y="33"/>
                    <a:pt x="43" y="33"/>
                    <a:pt x="43" y="33"/>
                  </a:cubicBezTo>
                  <a:cubicBezTo>
                    <a:pt x="44" y="33"/>
                    <a:pt x="44" y="32"/>
                    <a:pt x="45" y="32"/>
                  </a:cubicBezTo>
                  <a:cubicBezTo>
                    <a:pt x="47" y="32"/>
                    <a:pt x="47" y="32"/>
                    <a:pt x="47" y="32"/>
                  </a:cubicBezTo>
                  <a:cubicBezTo>
                    <a:pt x="60" y="32"/>
                    <a:pt x="72" y="43"/>
                    <a:pt x="72" y="57"/>
                  </a:cubicBezTo>
                  <a:cubicBezTo>
                    <a:pt x="72" y="71"/>
                    <a:pt x="61" y="82"/>
                    <a:pt x="47" y="82"/>
                  </a:cubicBezTo>
                  <a:cubicBezTo>
                    <a:pt x="34" y="82"/>
                    <a:pt x="22" y="71"/>
                    <a:pt x="22" y="57"/>
                  </a:cubicBezTo>
                  <a:cubicBezTo>
                    <a:pt x="22" y="45"/>
                    <a:pt x="31" y="35"/>
                    <a:pt x="43" y="3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87" name="shp0017">
            <a:extLst>
              <a:ext uri="{FF2B5EF4-FFF2-40B4-BE49-F238E27FC236}">
                <a16:creationId xmlns:a16="http://schemas.microsoft.com/office/drawing/2014/main" id="{7BEEDD94-3809-45C2-A4C8-19FC4C67B148}"/>
              </a:ext>
            </a:extLst>
          </p:cNvPr>
          <p:cNvGrpSpPr/>
          <p:nvPr/>
        </p:nvGrpSpPr>
        <p:grpSpPr>
          <a:xfrm>
            <a:off x="8371834" y="5013548"/>
            <a:ext cx="461414" cy="307437"/>
            <a:chOff x="5454236" y="4982039"/>
            <a:chExt cx="462222" cy="307975"/>
          </a:xfrm>
        </p:grpSpPr>
        <p:sp>
          <p:nvSpPr>
            <p:cNvPr id="188" name="ZoneTexte 187">
              <a:extLst>
                <a:ext uri="{FF2B5EF4-FFF2-40B4-BE49-F238E27FC236}">
                  <a16:creationId xmlns:a16="http://schemas.microsoft.com/office/drawing/2014/main" id="{F259E72C-E1B8-4368-A63A-9DC362D058D3}"/>
                </a:ext>
              </a:extLst>
            </p:cNvPr>
            <p:cNvSpPr txBox="1"/>
            <p:nvPr/>
          </p:nvSpPr>
          <p:spPr>
            <a:xfrm>
              <a:off x="5845926"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sp>
          <p:nvSpPr>
            <p:cNvPr id="189" name="Freeform 26">
              <a:extLst>
                <a:ext uri="{FF2B5EF4-FFF2-40B4-BE49-F238E27FC236}">
                  <a16:creationId xmlns:a16="http://schemas.microsoft.com/office/drawing/2014/main" id="{AB2EC3A3-6DE7-48D4-B828-1CE85521D399}"/>
                </a:ext>
              </a:extLst>
            </p:cNvPr>
            <p:cNvSpPr>
              <a:spLocks noEditPoints="1"/>
            </p:cNvSpPr>
            <p:nvPr/>
          </p:nvSpPr>
          <p:spPr bwMode="auto">
            <a:xfrm>
              <a:off x="5454236" y="4982039"/>
              <a:ext cx="328613" cy="307975"/>
            </a:xfrm>
            <a:custGeom>
              <a:avLst/>
              <a:gdLst>
                <a:gd name="T0" fmla="*/ 69 w 235"/>
                <a:gd name="T1" fmla="*/ 217 h 220"/>
                <a:gd name="T2" fmla="*/ 62 w 235"/>
                <a:gd name="T3" fmla="*/ 188 h 220"/>
                <a:gd name="T4" fmla="*/ 43 w 235"/>
                <a:gd name="T5" fmla="*/ 217 h 220"/>
                <a:gd name="T6" fmla="*/ 49 w 235"/>
                <a:gd name="T7" fmla="*/ 188 h 220"/>
                <a:gd name="T8" fmla="*/ 43 w 235"/>
                <a:gd name="T9" fmla="*/ 217 h 220"/>
                <a:gd name="T10" fmla="*/ 27 w 235"/>
                <a:gd name="T11" fmla="*/ 41 h 220"/>
                <a:gd name="T12" fmla="*/ 87 w 235"/>
                <a:gd name="T13" fmla="*/ 41 h 220"/>
                <a:gd name="T14" fmla="*/ 114 w 235"/>
                <a:gd name="T15" fmla="*/ 28 h 220"/>
                <a:gd name="T16" fmla="*/ 97 w 235"/>
                <a:gd name="T17" fmla="*/ 38 h 220"/>
                <a:gd name="T18" fmla="*/ 88 w 235"/>
                <a:gd name="T19" fmla="*/ 30 h 220"/>
                <a:gd name="T20" fmla="*/ 88 w 235"/>
                <a:gd name="T21" fmla="*/ 28 h 220"/>
                <a:gd name="T22" fmla="*/ 27 w 235"/>
                <a:gd name="T23" fmla="*/ 28 h 220"/>
                <a:gd name="T24" fmla="*/ 15 w 235"/>
                <a:gd name="T25" fmla="*/ 38 h 220"/>
                <a:gd name="T26" fmla="*/ 0 w 235"/>
                <a:gd name="T27" fmla="*/ 28 h 220"/>
                <a:gd name="T28" fmla="*/ 32 w 235"/>
                <a:gd name="T29" fmla="*/ 31 h 220"/>
                <a:gd name="T30" fmla="*/ 60 w 235"/>
                <a:gd name="T31" fmla="*/ 9 h 220"/>
                <a:gd name="T32" fmla="*/ 81 w 235"/>
                <a:gd name="T33" fmla="*/ 31 h 220"/>
                <a:gd name="T34" fmla="*/ 57 w 235"/>
                <a:gd name="T35" fmla="*/ 58 h 220"/>
                <a:gd name="T36" fmla="*/ 32 w 235"/>
                <a:gd name="T37" fmla="*/ 31 h 220"/>
                <a:gd name="T38" fmla="*/ 202 w 235"/>
                <a:gd name="T39" fmla="*/ 119 h 220"/>
                <a:gd name="T40" fmla="*/ 180 w 235"/>
                <a:gd name="T41" fmla="*/ 134 h 220"/>
                <a:gd name="T42" fmla="*/ 174 w 235"/>
                <a:gd name="T43" fmla="*/ 119 h 220"/>
                <a:gd name="T44" fmla="*/ 165 w 235"/>
                <a:gd name="T45" fmla="*/ 134 h 220"/>
                <a:gd name="T46" fmla="*/ 217 w 235"/>
                <a:gd name="T47" fmla="*/ 220 h 220"/>
                <a:gd name="T48" fmla="*/ 208 w 235"/>
                <a:gd name="T49" fmla="*/ 134 h 220"/>
                <a:gd name="T50" fmla="*/ 210 w 235"/>
                <a:gd name="T51" fmla="*/ 214 h 220"/>
                <a:gd name="T52" fmla="*/ 194 w 235"/>
                <a:gd name="T53" fmla="*/ 177 h 220"/>
                <a:gd name="T54" fmla="*/ 188 w 235"/>
                <a:gd name="T55" fmla="*/ 214 h 220"/>
                <a:gd name="T56" fmla="*/ 172 w 235"/>
                <a:gd name="T57" fmla="*/ 140 h 220"/>
                <a:gd name="T58" fmla="*/ 210 w 235"/>
                <a:gd name="T59" fmla="*/ 214 h 220"/>
                <a:gd name="T60" fmla="*/ 225 w 235"/>
                <a:gd name="T61" fmla="*/ 119 h 220"/>
                <a:gd name="T62" fmla="*/ 220 w 235"/>
                <a:gd name="T63" fmla="*/ 124 h 220"/>
                <a:gd name="T64" fmla="*/ 225 w 235"/>
                <a:gd name="T65" fmla="*/ 155 h 220"/>
                <a:gd name="T66" fmla="*/ 96 w 235"/>
                <a:gd name="T67" fmla="*/ 118 h 220"/>
                <a:gd name="T68" fmla="*/ 96 w 235"/>
                <a:gd name="T69" fmla="*/ 77 h 220"/>
                <a:gd name="T70" fmla="*/ 93 w 235"/>
                <a:gd name="T71" fmla="*/ 111 h 220"/>
                <a:gd name="T72" fmla="*/ 40 w 235"/>
                <a:gd name="T73" fmla="*/ 66 h 220"/>
                <a:gd name="T74" fmla="*/ 22 w 235"/>
                <a:gd name="T75" fmla="*/ 82 h 220"/>
                <a:gd name="T76" fmla="*/ 18 w 235"/>
                <a:gd name="T77" fmla="*/ 118 h 220"/>
                <a:gd name="T78" fmla="*/ 0 w 235"/>
                <a:gd name="T79" fmla="*/ 159 h 220"/>
                <a:gd name="T80" fmla="*/ 114 w 235"/>
                <a:gd name="T81" fmla="*/ 159 h 220"/>
                <a:gd name="T82" fmla="*/ 96 w 235"/>
                <a:gd name="T83" fmla="*/ 118 h 220"/>
                <a:gd name="T84" fmla="*/ 8 w 235"/>
                <a:gd name="T85" fmla="*/ 158 h 220"/>
                <a:gd name="T86" fmla="*/ 71 w 235"/>
                <a:gd name="T87" fmla="*/ 76 h 220"/>
                <a:gd name="T88" fmla="*/ 191 w 235"/>
                <a:gd name="T89" fmla="*/ 114 h 220"/>
                <a:gd name="T90" fmla="*/ 222 w 235"/>
                <a:gd name="T91" fmla="*/ 83 h 220"/>
                <a:gd name="T92" fmla="*/ 197 w 235"/>
                <a:gd name="T93" fmla="*/ 30 h 220"/>
                <a:gd name="T94" fmla="*/ 186 w 235"/>
                <a:gd name="T95" fmla="*/ 33 h 220"/>
                <a:gd name="T96" fmla="*/ 188 w 235"/>
                <a:gd name="T97" fmla="*/ 52 h 220"/>
                <a:gd name="T98" fmla="*/ 160 w 235"/>
                <a:gd name="T99" fmla="*/ 87 h 220"/>
                <a:gd name="T100" fmla="*/ 187 w 235"/>
                <a:gd name="T101" fmla="*/ 59 h 220"/>
                <a:gd name="T102" fmla="*/ 189 w 235"/>
                <a:gd name="T103" fmla="*/ 58 h 220"/>
                <a:gd name="T104" fmla="*/ 216 w 235"/>
                <a:gd name="T105" fmla="*/ 83 h 220"/>
                <a:gd name="T106" fmla="*/ 167 w 235"/>
                <a:gd name="T107" fmla="*/ 83 h 220"/>
                <a:gd name="T108" fmla="*/ 159 w 235"/>
                <a:gd name="T109" fmla="*/ 124 h 220"/>
                <a:gd name="T110" fmla="*/ 154 w 235"/>
                <a:gd name="T111" fmla="*/ 154 h 220"/>
                <a:gd name="T112" fmla="*/ 159 w 235"/>
                <a:gd name="T113"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220">
                  <a:moveTo>
                    <a:pt x="62" y="217"/>
                  </a:moveTo>
                  <a:cubicBezTo>
                    <a:pt x="69" y="217"/>
                    <a:pt x="69" y="217"/>
                    <a:pt x="69" y="217"/>
                  </a:cubicBezTo>
                  <a:cubicBezTo>
                    <a:pt x="69" y="188"/>
                    <a:pt x="69" y="188"/>
                    <a:pt x="69" y="188"/>
                  </a:cubicBezTo>
                  <a:cubicBezTo>
                    <a:pt x="62" y="188"/>
                    <a:pt x="62" y="188"/>
                    <a:pt x="62" y="188"/>
                  </a:cubicBezTo>
                  <a:lnTo>
                    <a:pt x="62" y="217"/>
                  </a:lnTo>
                  <a:close/>
                  <a:moveTo>
                    <a:pt x="43" y="217"/>
                  </a:moveTo>
                  <a:cubicBezTo>
                    <a:pt x="49" y="217"/>
                    <a:pt x="49" y="217"/>
                    <a:pt x="49" y="217"/>
                  </a:cubicBezTo>
                  <a:cubicBezTo>
                    <a:pt x="49" y="188"/>
                    <a:pt x="49" y="188"/>
                    <a:pt x="49" y="188"/>
                  </a:cubicBezTo>
                  <a:cubicBezTo>
                    <a:pt x="43" y="188"/>
                    <a:pt x="43" y="188"/>
                    <a:pt x="43" y="188"/>
                  </a:cubicBezTo>
                  <a:lnTo>
                    <a:pt x="43" y="217"/>
                  </a:lnTo>
                  <a:close/>
                  <a:moveTo>
                    <a:pt x="16" y="44"/>
                  </a:moveTo>
                  <a:cubicBezTo>
                    <a:pt x="20" y="44"/>
                    <a:pt x="24" y="43"/>
                    <a:pt x="27" y="41"/>
                  </a:cubicBezTo>
                  <a:cubicBezTo>
                    <a:pt x="31" y="57"/>
                    <a:pt x="48" y="67"/>
                    <a:pt x="65" y="63"/>
                  </a:cubicBezTo>
                  <a:cubicBezTo>
                    <a:pt x="76" y="60"/>
                    <a:pt x="84" y="52"/>
                    <a:pt x="87" y="41"/>
                  </a:cubicBezTo>
                  <a:cubicBezTo>
                    <a:pt x="94" y="46"/>
                    <a:pt x="104" y="45"/>
                    <a:pt x="110" y="39"/>
                  </a:cubicBezTo>
                  <a:cubicBezTo>
                    <a:pt x="112" y="36"/>
                    <a:pt x="114" y="32"/>
                    <a:pt x="114" y="28"/>
                  </a:cubicBezTo>
                  <a:cubicBezTo>
                    <a:pt x="107" y="28"/>
                    <a:pt x="107" y="28"/>
                    <a:pt x="107" y="28"/>
                  </a:cubicBezTo>
                  <a:cubicBezTo>
                    <a:pt x="107" y="34"/>
                    <a:pt x="103" y="38"/>
                    <a:pt x="97" y="38"/>
                  </a:cubicBezTo>
                  <a:cubicBezTo>
                    <a:pt x="97" y="38"/>
                    <a:pt x="97" y="38"/>
                    <a:pt x="97" y="38"/>
                  </a:cubicBezTo>
                  <a:cubicBezTo>
                    <a:pt x="93" y="38"/>
                    <a:pt x="89" y="35"/>
                    <a:pt x="88" y="30"/>
                  </a:cubicBezTo>
                  <a:cubicBezTo>
                    <a:pt x="88" y="29"/>
                    <a:pt x="88" y="29"/>
                    <a:pt x="88" y="29"/>
                  </a:cubicBezTo>
                  <a:cubicBezTo>
                    <a:pt x="88" y="28"/>
                    <a:pt x="88" y="28"/>
                    <a:pt x="88" y="28"/>
                  </a:cubicBezTo>
                  <a:cubicBezTo>
                    <a:pt x="85" y="11"/>
                    <a:pt x="69" y="0"/>
                    <a:pt x="52" y="3"/>
                  </a:cubicBezTo>
                  <a:cubicBezTo>
                    <a:pt x="39" y="5"/>
                    <a:pt x="29" y="15"/>
                    <a:pt x="27" y="28"/>
                  </a:cubicBezTo>
                  <a:cubicBezTo>
                    <a:pt x="27" y="29"/>
                    <a:pt x="27" y="29"/>
                    <a:pt x="27" y="30"/>
                  </a:cubicBezTo>
                  <a:cubicBezTo>
                    <a:pt x="26" y="35"/>
                    <a:pt x="21" y="39"/>
                    <a:pt x="15" y="38"/>
                  </a:cubicBezTo>
                  <a:cubicBezTo>
                    <a:pt x="11" y="37"/>
                    <a:pt x="7" y="33"/>
                    <a:pt x="7" y="28"/>
                  </a:cubicBezTo>
                  <a:cubicBezTo>
                    <a:pt x="0" y="28"/>
                    <a:pt x="0" y="28"/>
                    <a:pt x="0" y="28"/>
                  </a:cubicBezTo>
                  <a:cubicBezTo>
                    <a:pt x="0" y="37"/>
                    <a:pt x="7" y="44"/>
                    <a:pt x="16" y="44"/>
                  </a:cubicBezTo>
                  <a:close/>
                  <a:moveTo>
                    <a:pt x="32" y="31"/>
                  </a:moveTo>
                  <a:cubicBezTo>
                    <a:pt x="32" y="30"/>
                    <a:pt x="32" y="30"/>
                    <a:pt x="32" y="30"/>
                  </a:cubicBezTo>
                  <a:cubicBezTo>
                    <a:pt x="34" y="16"/>
                    <a:pt x="47" y="7"/>
                    <a:pt x="60" y="9"/>
                  </a:cubicBezTo>
                  <a:cubicBezTo>
                    <a:pt x="71" y="10"/>
                    <a:pt x="79" y="19"/>
                    <a:pt x="81" y="29"/>
                  </a:cubicBezTo>
                  <a:cubicBezTo>
                    <a:pt x="81" y="30"/>
                    <a:pt x="81" y="31"/>
                    <a:pt x="81" y="31"/>
                  </a:cubicBezTo>
                  <a:cubicBezTo>
                    <a:pt x="81" y="33"/>
                    <a:pt x="81" y="33"/>
                    <a:pt x="81" y="33"/>
                  </a:cubicBezTo>
                  <a:cubicBezTo>
                    <a:pt x="81" y="47"/>
                    <a:pt x="70" y="58"/>
                    <a:pt x="57" y="58"/>
                  </a:cubicBezTo>
                  <a:cubicBezTo>
                    <a:pt x="43" y="58"/>
                    <a:pt x="33" y="47"/>
                    <a:pt x="32" y="33"/>
                  </a:cubicBezTo>
                  <a:lnTo>
                    <a:pt x="32" y="31"/>
                  </a:lnTo>
                  <a:close/>
                  <a:moveTo>
                    <a:pt x="208" y="119"/>
                  </a:moveTo>
                  <a:cubicBezTo>
                    <a:pt x="202" y="119"/>
                    <a:pt x="202" y="119"/>
                    <a:pt x="202" y="119"/>
                  </a:cubicBezTo>
                  <a:cubicBezTo>
                    <a:pt x="202" y="134"/>
                    <a:pt x="202" y="134"/>
                    <a:pt x="202" y="134"/>
                  </a:cubicBezTo>
                  <a:cubicBezTo>
                    <a:pt x="180" y="134"/>
                    <a:pt x="180" y="134"/>
                    <a:pt x="180" y="134"/>
                  </a:cubicBezTo>
                  <a:cubicBezTo>
                    <a:pt x="180" y="119"/>
                    <a:pt x="180" y="119"/>
                    <a:pt x="180" y="119"/>
                  </a:cubicBezTo>
                  <a:cubicBezTo>
                    <a:pt x="174" y="119"/>
                    <a:pt x="174" y="119"/>
                    <a:pt x="174" y="119"/>
                  </a:cubicBezTo>
                  <a:cubicBezTo>
                    <a:pt x="174" y="134"/>
                    <a:pt x="174" y="134"/>
                    <a:pt x="174" y="134"/>
                  </a:cubicBezTo>
                  <a:cubicBezTo>
                    <a:pt x="165" y="134"/>
                    <a:pt x="165" y="134"/>
                    <a:pt x="165" y="134"/>
                  </a:cubicBezTo>
                  <a:cubicBezTo>
                    <a:pt x="165" y="220"/>
                    <a:pt x="165" y="220"/>
                    <a:pt x="165" y="220"/>
                  </a:cubicBezTo>
                  <a:cubicBezTo>
                    <a:pt x="217" y="220"/>
                    <a:pt x="217" y="220"/>
                    <a:pt x="217" y="220"/>
                  </a:cubicBezTo>
                  <a:cubicBezTo>
                    <a:pt x="217" y="134"/>
                    <a:pt x="217" y="134"/>
                    <a:pt x="217" y="134"/>
                  </a:cubicBezTo>
                  <a:cubicBezTo>
                    <a:pt x="208" y="134"/>
                    <a:pt x="208" y="134"/>
                    <a:pt x="208" y="134"/>
                  </a:cubicBezTo>
                  <a:lnTo>
                    <a:pt x="208" y="119"/>
                  </a:lnTo>
                  <a:close/>
                  <a:moveTo>
                    <a:pt x="210" y="214"/>
                  </a:moveTo>
                  <a:cubicBezTo>
                    <a:pt x="194" y="214"/>
                    <a:pt x="194" y="214"/>
                    <a:pt x="194" y="214"/>
                  </a:cubicBezTo>
                  <a:cubicBezTo>
                    <a:pt x="194" y="177"/>
                    <a:pt x="194" y="177"/>
                    <a:pt x="194" y="177"/>
                  </a:cubicBezTo>
                  <a:cubicBezTo>
                    <a:pt x="188" y="177"/>
                    <a:pt x="188" y="177"/>
                    <a:pt x="188" y="177"/>
                  </a:cubicBezTo>
                  <a:cubicBezTo>
                    <a:pt x="188" y="214"/>
                    <a:pt x="188" y="214"/>
                    <a:pt x="188" y="214"/>
                  </a:cubicBezTo>
                  <a:cubicBezTo>
                    <a:pt x="172" y="214"/>
                    <a:pt x="172" y="214"/>
                    <a:pt x="172" y="214"/>
                  </a:cubicBezTo>
                  <a:cubicBezTo>
                    <a:pt x="172" y="140"/>
                    <a:pt x="172" y="140"/>
                    <a:pt x="172" y="140"/>
                  </a:cubicBezTo>
                  <a:cubicBezTo>
                    <a:pt x="210" y="140"/>
                    <a:pt x="210" y="140"/>
                    <a:pt x="210" y="140"/>
                  </a:cubicBezTo>
                  <a:lnTo>
                    <a:pt x="210" y="214"/>
                  </a:lnTo>
                  <a:close/>
                  <a:moveTo>
                    <a:pt x="225" y="119"/>
                  </a:moveTo>
                  <a:cubicBezTo>
                    <a:pt x="225" y="119"/>
                    <a:pt x="225" y="119"/>
                    <a:pt x="225" y="119"/>
                  </a:cubicBezTo>
                  <a:cubicBezTo>
                    <a:pt x="225" y="119"/>
                    <a:pt x="225" y="119"/>
                    <a:pt x="225" y="119"/>
                  </a:cubicBezTo>
                  <a:cubicBezTo>
                    <a:pt x="220" y="124"/>
                    <a:pt x="220" y="124"/>
                    <a:pt x="220" y="124"/>
                  </a:cubicBezTo>
                  <a:cubicBezTo>
                    <a:pt x="228" y="131"/>
                    <a:pt x="228" y="143"/>
                    <a:pt x="220" y="150"/>
                  </a:cubicBezTo>
                  <a:cubicBezTo>
                    <a:pt x="225" y="155"/>
                    <a:pt x="225" y="155"/>
                    <a:pt x="225" y="155"/>
                  </a:cubicBezTo>
                  <a:cubicBezTo>
                    <a:pt x="235" y="145"/>
                    <a:pt x="235" y="129"/>
                    <a:pt x="225" y="119"/>
                  </a:cubicBezTo>
                  <a:close/>
                  <a:moveTo>
                    <a:pt x="96" y="118"/>
                  </a:moveTo>
                  <a:cubicBezTo>
                    <a:pt x="107" y="107"/>
                    <a:pt x="107" y="88"/>
                    <a:pt x="96" y="77"/>
                  </a:cubicBezTo>
                  <a:cubicBezTo>
                    <a:pt x="96" y="77"/>
                    <a:pt x="96" y="77"/>
                    <a:pt x="96" y="77"/>
                  </a:cubicBezTo>
                  <a:cubicBezTo>
                    <a:pt x="91" y="82"/>
                    <a:pt x="91" y="82"/>
                    <a:pt x="91" y="82"/>
                  </a:cubicBezTo>
                  <a:cubicBezTo>
                    <a:pt x="99" y="90"/>
                    <a:pt x="100" y="102"/>
                    <a:pt x="93" y="111"/>
                  </a:cubicBezTo>
                  <a:cubicBezTo>
                    <a:pt x="73" y="66"/>
                    <a:pt x="73" y="66"/>
                    <a:pt x="73" y="66"/>
                  </a:cubicBezTo>
                  <a:cubicBezTo>
                    <a:pt x="64" y="75"/>
                    <a:pt x="50" y="75"/>
                    <a:pt x="40" y="66"/>
                  </a:cubicBezTo>
                  <a:cubicBezTo>
                    <a:pt x="21" y="111"/>
                    <a:pt x="21" y="111"/>
                    <a:pt x="21" y="111"/>
                  </a:cubicBezTo>
                  <a:cubicBezTo>
                    <a:pt x="14" y="103"/>
                    <a:pt x="14" y="90"/>
                    <a:pt x="22" y="82"/>
                  </a:cubicBezTo>
                  <a:cubicBezTo>
                    <a:pt x="18" y="77"/>
                    <a:pt x="18" y="77"/>
                    <a:pt x="18" y="77"/>
                  </a:cubicBezTo>
                  <a:cubicBezTo>
                    <a:pt x="7" y="88"/>
                    <a:pt x="7" y="106"/>
                    <a:pt x="18" y="118"/>
                  </a:cubicBezTo>
                  <a:cubicBezTo>
                    <a:pt x="18" y="117"/>
                    <a:pt x="18" y="117"/>
                    <a:pt x="18" y="117"/>
                  </a:cubicBezTo>
                  <a:cubicBezTo>
                    <a:pt x="0" y="159"/>
                    <a:pt x="0" y="159"/>
                    <a:pt x="0" y="159"/>
                  </a:cubicBezTo>
                  <a:cubicBezTo>
                    <a:pt x="31" y="190"/>
                    <a:pt x="82" y="191"/>
                    <a:pt x="113" y="159"/>
                  </a:cubicBezTo>
                  <a:cubicBezTo>
                    <a:pt x="113" y="159"/>
                    <a:pt x="114" y="159"/>
                    <a:pt x="114" y="159"/>
                  </a:cubicBezTo>
                  <a:cubicBezTo>
                    <a:pt x="96" y="117"/>
                    <a:pt x="96" y="117"/>
                    <a:pt x="96" y="117"/>
                  </a:cubicBezTo>
                  <a:lnTo>
                    <a:pt x="96" y="118"/>
                  </a:lnTo>
                  <a:close/>
                  <a:moveTo>
                    <a:pt x="106" y="158"/>
                  </a:moveTo>
                  <a:cubicBezTo>
                    <a:pt x="78" y="183"/>
                    <a:pt x="36" y="183"/>
                    <a:pt x="8" y="158"/>
                  </a:cubicBezTo>
                  <a:cubicBezTo>
                    <a:pt x="43" y="76"/>
                    <a:pt x="43" y="76"/>
                    <a:pt x="43" y="76"/>
                  </a:cubicBezTo>
                  <a:cubicBezTo>
                    <a:pt x="52" y="81"/>
                    <a:pt x="62" y="81"/>
                    <a:pt x="71" y="76"/>
                  </a:cubicBezTo>
                  <a:lnTo>
                    <a:pt x="106" y="158"/>
                  </a:lnTo>
                  <a:close/>
                  <a:moveTo>
                    <a:pt x="191" y="114"/>
                  </a:moveTo>
                  <a:cubicBezTo>
                    <a:pt x="191" y="114"/>
                    <a:pt x="191" y="114"/>
                    <a:pt x="191" y="114"/>
                  </a:cubicBezTo>
                  <a:cubicBezTo>
                    <a:pt x="208" y="114"/>
                    <a:pt x="222" y="100"/>
                    <a:pt x="222" y="83"/>
                  </a:cubicBezTo>
                  <a:cubicBezTo>
                    <a:pt x="222" y="69"/>
                    <a:pt x="213" y="56"/>
                    <a:pt x="199" y="53"/>
                  </a:cubicBezTo>
                  <a:cubicBezTo>
                    <a:pt x="204" y="46"/>
                    <a:pt x="203" y="36"/>
                    <a:pt x="197" y="30"/>
                  </a:cubicBezTo>
                  <a:cubicBezTo>
                    <a:pt x="194" y="28"/>
                    <a:pt x="190" y="26"/>
                    <a:pt x="186" y="26"/>
                  </a:cubicBezTo>
                  <a:cubicBezTo>
                    <a:pt x="186" y="33"/>
                    <a:pt x="186" y="33"/>
                    <a:pt x="186" y="33"/>
                  </a:cubicBezTo>
                  <a:cubicBezTo>
                    <a:pt x="192" y="32"/>
                    <a:pt x="196" y="37"/>
                    <a:pt x="196" y="42"/>
                  </a:cubicBezTo>
                  <a:cubicBezTo>
                    <a:pt x="197" y="47"/>
                    <a:pt x="193" y="51"/>
                    <a:pt x="188" y="52"/>
                  </a:cubicBezTo>
                  <a:cubicBezTo>
                    <a:pt x="186" y="52"/>
                    <a:pt x="186" y="52"/>
                    <a:pt x="186" y="52"/>
                  </a:cubicBezTo>
                  <a:cubicBezTo>
                    <a:pt x="169" y="55"/>
                    <a:pt x="158" y="70"/>
                    <a:pt x="160" y="87"/>
                  </a:cubicBezTo>
                  <a:cubicBezTo>
                    <a:pt x="163" y="103"/>
                    <a:pt x="176" y="114"/>
                    <a:pt x="191" y="114"/>
                  </a:cubicBezTo>
                  <a:close/>
                  <a:moveTo>
                    <a:pt x="187" y="59"/>
                  </a:moveTo>
                  <a:cubicBezTo>
                    <a:pt x="187" y="59"/>
                    <a:pt x="187" y="59"/>
                    <a:pt x="187" y="59"/>
                  </a:cubicBezTo>
                  <a:cubicBezTo>
                    <a:pt x="188" y="59"/>
                    <a:pt x="189" y="58"/>
                    <a:pt x="189" y="58"/>
                  </a:cubicBezTo>
                  <a:cubicBezTo>
                    <a:pt x="191" y="58"/>
                    <a:pt x="191" y="58"/>
                    <a:pt x="191" y="58"/>
                  </a:cubicBezTo>
                  <a:cubicBezTo>
                    <a:pt x="205" y="58"/>
                    <a:pt x="216" y="69"/>
                    <a:pt x="216" y="83"/>
                  </a:cubicBezTo>
                  <a:cubicBezTo>
                    <a:pt x="216" y="97"/>
                    <a:pt x="205" y="108"/>
                    <a:pt x="192" y="108"/>
                  </a:cubicBezTo>
                  <a:cubicBezTo>
                    <a:pt x="178" y="108"/>
                    <a:pt x="167" y="97"/>
                    <a:pt x="167" y="83"/>
                  </a:cubicBezTo>
                  <a:cubicBezTo>
                    <a:pt x="167" y="71"/>
                    <a:pt x="175" y="61"/>
                    <a:pt x="187" y="59"/>
                  </a:cubicBezTo>
                  <a:close/>
                  <a:moveTo>
                    <a:pt x="159" y="124"/>
                  </a:moveTo>
                  <a:cubicBezTo>
                    <a:pt x="154" y="119"/>
                    <a:pt x="154" y="119"/>
                    <a:pt x="154" y="119"/>
                  </a:cubicBezTo>
                  <a:cubicBezTo>
                    <a:pt x="145" y="129"/>
                    <a:pt x="145" y="145"/>
                    <a:pt x="154" y="154"/>
                  </a:cubicBezTo>
                  <a:cubicBezTo>
                    <a:pt x="154" y="154"/>
                    <a:pt x="154" y="154"/>
                    <a:pt x="154" y="154"/>
                  </a:cubicBezTo>
                  <a:cubicBezTo>
                    <a:pt x="159" y="150"/>
                    <a:pt x="159" y="150"/>
                    <a:pt x="159" y="150"/>
                  </a:cubicBezTo>
                  <a:cubicBezTo>
                    <a:pt x="152" y="143"/>
                    <a:pt x="152" y="131"/>
                    <a:pt x="159" y="12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90" name="shp0018">
            <a:extLst>
              <a:ext uri="{FF2B5EF4-FFF2-40B4-BE49-F238E27FC236}">
                <a16:creationId xmlns:a16="http://schemas.microsoft.com/office/drawing/2014/main" id="{5F842B86-3BA7-4FF8-BCC9-B21D096D42F4}"/>
              </a:ext>
            </a:extLst>
          </p:cNvPr>
          <p:cNvGrpSpPr/>
          <p:nvPr/>
        </p:nvGrpSpPr>
        <p:grpSpPr>
          <a:xfrm>
            <a:off x="9068972" y="4978684"/>
            <a:ext cx="691449" cy="342300"/>
            <a:chOff x="6152594" y="4947114"/>
            <a:chExt cx="692659" cy="342900"/>
          </a:xfrm>
        </p:grpSpPr>
        <p:sp>
          <p:nvSpPr>
            <p:cNvPr id="191" name="ZoneTexte 190">
              <a:extLst>
                <a:ext uri="{FF2B5EF4-FFF2-40B4-BE49-F238E27FC236}">
                  <a16:creationId xmlns:a16="http://schemas.microsoft.com/office/drawing/2014/main" id="{4B28A473-69B8-4EDA-A9FD-BF4AC79B5B21}"/>
                </a:ext>
              </a:extLst>
            </p:cNvPr>
            <p:cNvSpPr txBox="1"/>
            <p:nvPr/>
          </p:nvSpPr>
          <p:spPr>
            <a:xfrm>
              <a:off x="6699379"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sp>
          <p:nvSpPr>
            <p:cNvPr id="192" name="Freeform 27">
              <a:extLst>
                <a:ext uri="{FF2B5EF4-FFF2-40B4-BE49-F238E27FC236}">
                  <a16:creationId xmlns:a16="http://schemas.microsoft.com/office/drawing/2014/main" id="{6BE9A02F-95D6-467E-AEB0-461D26CB9465}"/>
                </a:ext>
              </a:extLst>
            </p:cNvPr>
            <p:cNvSpPr>
              <a:spLocks noEditPoints="1"/>
            </p:cNvSpPr>
            <p:nvPr/>
          </p:nvSpPr>
          <p:spPr bwMode="auto">
            <a:xfrm>
              <a:off x="6152594" y="4947114"/>
              <a:ext cx="509588" cy="342900"/>
            </a:xfrm>
            <a:custGeom>
              <a:avLst/>
              <a:gdLst>
                <a:gd name="T0" fmla="*/ 286 w 366"/>
                <a:gd name="T1" fmla="*/ 179 h 245"/>
                <a:gd name="T2" fmla="*/ 290 w 366"/>
                <a:gd name="T3" fmla="*/ 149 h 245"/>
                <a:gd name="T4" fmla="*/ 67 w 366"/>
                <a:gd name="T5" fmla="*/ 67 h 245"/>
                <a:gd name="T6" fmla="*/ 22 w 366"/>
                <a:gd name="T7" fmla="*/ 131 h 245"/>
                <a:gd name="T8" fmla="*/ 81 w 366"/>
                <a:gd name="T9" fmla="*/ 245 h 245"/>
                <a:gd name="T10" fmla="*/ 73 w 366"/>
                <a:gd name="T11" fmla="*/ 69 h 245"/>
                <a:gd name="T12" fmla="*/ 74 w 366"/>
                <a:gd name="T13" fmla="*/ 131 h 245"/>
                <a:gd name="T14" fmla="*/ 75 w 366"/>
                <a:gd name="T15" fmla="*/ 239 h 245"/>
                <a:gd name="T16" fmla="*/ 48 w 366"/>
                <a:gd name="T17" fmla="*/ 172 h 245"/>
                <a:gd name="T18" fmla="*/ 28 w 366"/>
                <a:gd name="T19" fmla="*/ 137 h 245"/>
                <a:gd name="T20" fmla="*/ 17 w 366"/>
                <a:gd name="T21" fmla="*/ 73 h 245"/>
                <a:gd name="T22" fmla="*/ 21 w 366"/>
                <a:gd name="T23" fmla="*/ 78 h 245"/>
                <a:gd name="T24" fmla="*/ 357 w 366"/>
                <a:gd name="T25" fmla="*/ 144 h 245"/>
                <a:gd name="T26" fmla="*/ 352 w 366"/>
                <a:gd name="T27" fmla="*/ 175 h 245"/>
                <a:gd name="T28" fmla="*/ 20 w 366"/>
                <a:gd name="T29" fmla="*/ 31 h 245"/>
                <a:gd name="T30" fmla="*/ 52 w 366"/>
                <a:gd name="T31" fmla="*/ 0 h 245"/>
                <a:gd name="T32" fmla="*/ 6 w 366"/>
                <a:gd name="T33" fmla="*/ 25 h 245"/>
                <a:gd name="T34" fmla="*/ 51 w 366"/>
                <a:gd name="T35" fmla="*/ 6 h 245"/>
                <a:gd name="T36" fmla="*/ 30 w 366"/>
                <a:gd name="T37" fmla="*/ 19 h 245"/>
                <a:gd name="T38" fmla="*/ 75 w 366"/>
                <a:gd name="T39" fmla="*/ 25 h 245"/>
                <a:gd name="T40" fmla="*/ 27 w 366"/>
                <a:gd name="T41" fmla="*/ 25 h 245"/>
                <a:gd name="T42" fmla="*/ 333 w 366"/>
                <a:gd name="T43" fmla="*/ 159 h 245"/>
                <a:gd name="T44" fmla="*/ 305 w 366"/>
                <a:gd name="T45" fmla="*/ 144 h 245"/>
                <a:gd name="T46" fmla="*/ 297 w 366"/>
                <a:gd name="T47" fmla="*/ 245 h 245"/>
                <a:gd name="T48" fmla="*/ 340 w 366"/>
                <a:gd name="T49" fmla="*/ 159 h 245"/>
                <a:gd name="T50" fmla="*/ 326 w 366"/>
                <a:gd name="T51" fmla="*/ 239 h 245"/>
                <a:gd name="T52" fmla="*/ 319 w 366"/>
                <a:gd name="T53" fmla="*/ 239 h 245"/>
                <a:gd name="T54" fmla="*/ 342 w 366"/>
                <a:gd name="T55" fmla="*/ 165 h 245"/>
                <a:gd name="T56" fmla="*/ 181 w 366"/>
                <a:gd name="T57" fmla="*/ 242 h 245"/>
                <a:gd name="T58" fmla="*/ 174 w 366"/>
                <a:gd name="T59" fmla="*/ 242 h 245"/>
                <a:gd name="T60" fmla="*/ 200 w 366"/>
                <a:gd name="T61" fmla="*/ 213 h 245"/>
                <a:gd name="T62" fmla="*/ 227 w 366"/>
                <a:gd name="T63" fmla="*/ 143 h 245"/>
                <a:gd name="T64" fmla="*/ 223 w 366"/>
                <a:gd name="T65" fmla="*/ 107 h 245"/>
                <a:gd name="T66" fmla="*/ 172 w 366"/>
                <a:gd name="T67" fmla="*/ 91 h 245"/>
                <a:gd name="T68" fmla="*/ 149 w 366"/>
                <a:gd name="T69" fmla="*/ 102 h 245"/>
                <a:gd name="T70" fmla="*/ 132 w 366"/>
                <a:gd name="T71" fmla="*/ 184 h 245"/>
                <a:gd name="T72" fmla="*/ 227 w 366"/>
                <a:gd name="T73" fmla="*/ 142 h 245"/>
                <a:gd name="T74" fmla="*/ 139 w 366"/>
                <a:gd name="T75" fmla="*/ 183 h 245"/>
                <a:gd name="T76" fmla="*/ 237 w 366"/>
                <a:gd name="T77" fmla="*/ 183 h 245"/>
                <a:gd name="T78" fmla="*/ 354 w 366"/>
                <a:gd name="T79" fmla="*/ 108 h 245"/>
                <a:gd name="T80" fmla="*/ 318 w 366"/>
                <a:gd name="T81" fmla="*/ 51 h 245"/>
                <a:gd name="T82" fmla="*/ 320 w 366"/>
                <a:gd name="T83" fmla="*/ 77 h 245"/>
                <a:gd name="T84" fmla="*/ 323 w 366"/>
                <a:gd name="T85" fmla="*/ 139 h 245"/>
                <a:gd name="T86" fmla="*/ 321 w 366"/>
                <a:gd name="T87" fmla="*/ 83 h 245"/>
                <a:gd name="T88" fmla="*/ 323 w 366"/>
                <a:gd name="T89" fmla="*/ 133 h 245"/>
                <a:gd name="T90" fmla="*/ 148 w 366"/>
                <a:gd name="T91" fmla="*/ 69 h 245"/>
                <a:gd name="T92" fmla="*/ 218 w 366"/>
                <a:gd name="T93" fmla="*/ 66 h 245"/>
                <a:gd name="T94" fmla="*/ 239 w 366"/>
                <a:gd name="T95" fmla="*/ 53 h 245"/>
                <a:gd name="T96" fmla="*/ 219 w 366"/>
                <a:gd name="T97" fmla="*/ 55 h 245"/>
                <a:gd name="T98" fmla="*/ 184 w 366"/>
                <a:gd name="T99" fmla="*/ 28 h 245"/>
                <a:gd name="T100" fmla="*/ 147 w 366"/>
                <a:gd name="T101" fmla="*/ 63 h 245"/>
                <a:gd name="T102" fmla="*/ 148 w 366"/>
                <a:gd name="T103" fmla="*/ 69 h 245"/>
                <a:gd name="T104" fmla="*/ 192 w 366"/>
                <a:gd name="T105" fmla="*/ 34 h 245"/>
                <a:gd name="T106" fmla="*/ 213 w 366"/>
                <a:gd name="T107" fmla="*/ 58 h 245"/>
                <a:gd name="T108" fmla="*/ 164 w 366"/>
                <a:gd name="T109" fmla="*/ 56 h 245"/>
                <a:gd name="T110" fmla="*/ 86 w 366"/>
                <a:gd name="T111" fmla="*/ 1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6" h="245">
                  <a:moveTo>
                    <a:pt x="290" y="149"/>
                  </a:moveTo>
                  <a:cubicBezTo>
                    <a:pt x="286" y="144"/>
                    <a:pt x="286" y="144"/>
                    <a:pt x="286" y="144"/>
                  </a:cubicBezTo>
                  <a:cubicBezTo>
                    <a:pt x="276" y="154"/>
                    <a:pt x="276" y="170"/>
                    <a:pt x="286" y="179"/>
                  </a:cubicBezTo>
                  <a:cubicBezTo>
                    <a:pt x="286" y="179"/>
                    <a:pt x="286" y="179"/>
                    <a:pt x="286" y="179"/>
                  </a:cubicBezTo>
                  <a:cubicBezTo>
                    <a:pt x="290" y="175"/>
                    <a:pt x="290" y="175"/>
                    <a:pt x="290" y="175"/>
                  </a:cubicBezTo>
                  <a:cubicBezTo>
                    <a:pt x="283" y="168"/>
                    <a:pt x="283" y="156"/>
                    <a:pt x="290" y="149"/>
                  </a:cubicBezTo>
                  <a:cubicBezTo>
                    <a:pt x="290" y="149"/>
                    <a:pt x="290" y="149"/>
                    <a:pt x="290" y="149"/>
                  </a:cubicBezTo>
                  <a:close/>
                  <a:moveTo>
                    <a:pt x="73" y="69"/>
                  </a:moveTo>
                  <a:cubicBezTo>
                    <a:pt x="67" y="67"/>
                    <a:pt x="67" y="67"/>
                    <a:pt x="67" y="67"/>
                  </a:cubicBezTo>
                  <a:cubicBezTo>
                    <a:pt x="58" y="76"/>
                    <a:pt x="44" y="76"/>
                    <a:pt x="36" y="67"/>
                  </a:cubicBezTo>
                  <a:cubicBezTo>
                    <a:pt x="30" y="69"/>
                    <a:pt x="30" y="69"/>
                    <a:pt x="30" y="69"/>
                  </a:cubicBezTo>
                  <a:cubicBezTo>
                    <a:pt x="22" y="131"/>
                    <a:pt x="22" y="131"/>
                    <a:pt x="22" y="131"/>
                  </a:cubicBezTo>
                  <a:cubicBezTo>
                    <a:pt x="22" y="131"/>
                    <a:pt x="22" y="131"/>
                    <a:pt x="22" y="131"/>
                  </a:cubicBezTo>
                  <a:cubicBezTo>
                    <a:pt x="22" y="245"/>
                    <a:pt x="22" y="245"/>
                    <a:pt x="22" y="245"/>
                  </a:cubicBezTo>
                  <a:cubicBezTo>
                    <a:pt x="81" y="245"/>
                    <a:pt x="81" y="245"/>
                    <a:pt x="81" y="245"/>
                  </a:cubicBezTo>
                  <a:cubicBezTo>
                    <a:pt x="81" y="131"/>
                    <a:pt x="81" y="131"/>
                    <a:pt x="81" y="131"/>
                  </a:cubicBezTo>
                  <a:cubicBezTo>
                    <a:pt x="81" y="131"/>
                    <a:pt x="81" y="131"/>
                    <a:pt x="81" y="131"/>
                  </a:cubicBezTo>
                  <a:lnTo>
                    <a:pt x="73" y="69"/>
                  </a:lnTo>
                  <a:close/>
                  <a:moveTo>
                    <a:pt x="36" y="76"/>
                  </a:moveTo>
                  <a:cubicBezTo>
                    <a:pt x="45" y="82"/>
                    <a:pt x="58" y="82"/>
                    <a:pt x="67" y="76"/>
                  </a:cubicBezTo>
                  <a:cubicBezTo>
                    <a:pt x="74" y="131"/>
                    <a:pt x="74" y="131"/>
                    <a:pt x="74" y="131"/>
                  </a:cubicBezTo>
                  <a:cubicBezTo>
                    <a:pt x="28" y="131"/>
                    <a:pt x="28" y="131"/>
                    <a:pt x="28" y="131"/>
                  </a:cubicBezTo>
                  <a:lnTo>
                    <a:pt x="36" y="76"/>
                  </a:lnTo>
                  <a:close/>
                  <a:moveTo>
                    <a:pt x="75" y="239"/>
                  </a:moveTo>
                  <a:cubicBezTo>
                    <a:pt x="55" y="239"/>
                    <a:pt x="55" y="239"/>
                    <a:pt x="55" y="239"/>
                  </a:cubicBezTo>
                  <a:cubicBezTo>
                    <a:pt x="55" y="172"/>
                    <a:pt x="55" y="172"/>
                    <a:pt x="55" y="172"/>
                  </a:cubicBezTo>
                  <a:cubicBezTo>
                    <a:pt x="48" y="172"/>
                    <a:pt x="48" y="172"/>
                    <a:pt x="48" y="172"/>
                  </a:cubicBezTo>
                  <a:cubicBezTo>
                    <a:pt x="48" y="239"/>
                    <a:pt x="48" y="239"/>
                    <a:pt x="48" y="239"/>
                  </a:cubicBezTo>
                  <a:cubicBezTo>
                    <a:pt x="28" y="239"/>
                    <a:pt x="28" y="239"/>
                    <a:pt x="28" y="239"/>
                  </a:cubicBezTo>
                  <a:cubicBezTo>
                    <a:pt x="28" y="137"/>
                    <a:pt x="28" y="137"/>
                    <a:pt x="28" y="137"/>
                  </a:cubicBezTo>
                  <a:cubicBezTo>
                    <a:pt x="75" y="137"/>
                    <a:pt x="75" y="137"/>
                    <a:pt x="75" y="137"/>
                  </a:cubicBezTo>
                  <a:lnTo>
                    <a:pt x="75" y="239"/>
                  </a:lnTo>
                  <a:close/>
                  <a:moveTo>
                    <a:pt x="17" y="73"/>
                  </a:moveTo>
                  <a:cubicBezTo>
                    <a:pt x="0" y="90"/>
                    <a:pt x="0" y="118"/>
                    <a:pt x="17" y="135"/>
                  </a:cubicBezTo>
                  <a:cubicBezTo>
                    <a:pt x="21" y="130"/>
                    <a:pt x="21" y="130"/>
                    <a:pt x="21" y="130"/>
                  </a:cubicBezTo>
                  <a:cubicBezTo>
                    <a:pt x="7" y="116"/>
                    <a:pt x="7" y="92"/>
                    <a:pt x="21" y="78"/>
                  </a:cubicBezTo>
                  <a:lnTo>
                    <a:pt x="17" y="73"/>
                  </a:lnTo>
                  <a:close/>
                  <a:moveTo>
                    <a:pt x="357" y="144"/>
                  </a:moveTo>
                  <a:cubicBezTo>
                    <a:pt x="357" y="144"/>
                    <a:pt x="357" y="144"/>
                    <a:pt x="357" y="144"/>
                  </a:cubicBezTo>
                  <a:cubicBezTo>
                    <a:pt x="357" y="144"/>
                    <a:pt x="357" y="144"/>
                    <a:pt x="357" y="144"/>
                  </a:cubicBezTo>
                  <a:cubicBezTo>
                    <a:pt x="352" y="149"/>
                    <a:pt x="352" y="149"/>
                    <a:pt x="352" y="149"/>
                  </a:cubicBezTo>
                  <a:cubicBezTo>
                    <a:pt x="359" y="156"/>
                    <a:pt x="359" y="168"/>
                    <a:pt x="352" y="175"/>
                  </a:cubicBezTo>
                  <a:cubicBezTo>
                    <a:pt x="357" y="180"/>
                    <a:pt x="357" y="180"/>
                    <a:pt x="357" y="180"/>
                  </a:cubicBezTo>
                  <a:cubicBezTo>
                    <a:pt x="366" y="170"/>
                    <a:pt x="366" y="154"/>
                    <a:pt x="357" y="144"/>
                  </a:cubicBezTo>
                  <a:close/>
                  <a:moveTo>
                    <a:pt x="20" y="31"/>
                  </a:moveTo>
                  <a:cubicBezTo>
                    <a:pt x="20" y="48"/>
                    <a:pt x="34" y="62"/>
                    <a:pt x="51" y="62"/>
                  </a:cubicBezTo>
                  <a:cubicBezTo>
                    <a:pt x="69" y="62"/>
                    <a:pt x="83" y="48"/>
                    <a:pt x="83" y="31"/>
                  </a:cubicBezTo>
                  <a:cubicBezTo>
                    <a:pt x="83" y="14"/>
                    <a:pt x="69" y="0"/>
                    <a:pt x="52" y="0"/>
                  </a:cubicBezTo>
                  <a:cubicBezTo>
                    <a:pt x="39" y="0"/>
                    <a:pt x="27" y="7"/>
                    <a:pt x="23" y="19"/>
                  </a:cubicBezTo>
                  <a:cubicBezTo>
                    <a:pt x="6" y="19"/>
                    <a:pt x="6" y="19"/>
                    <a:pt x="6" y="19"/>
                  </a:cubicBezTo>
                  <a:cubicBezTo>
                    <a:pt x="6" y="25"/>
                    <a:pt x="6" y="25"/>
                    <a:pt x="6" y="25"/>
                  </a:cubicBezTo>
                  <a:cubicBezTo>
                    <a:pt x="21" y="25"/>
                    <a:pt x="21" y="25"/>
                    <a:pt x="21" y="25"/>
                  </a:cubicBezTo>
                  <a:cubicBezTo>
                    <a:pt x="20" y="27"/>
                    <a:pt x="20" y="29"/>
                    <a:pt x="20" y="31"/>
                  </a:cubicBezTo>
                  <a:close/>
                  <a:moveTo>
                    <a:pt x="51" y="6"/>
                  </a:moveTo>
                  <a:cubicBezTo>
                    <a:pt x="51" y="6"/>
                    <a:pt x="51" y="6"/>
                    <a:pt x="51" y="6"/>
                  </a:cubicBezTo>
                  <a:cubicBezTo>
                    <a:pt x="60" y="6"/>
                    <a:pt x="69" y="11"/>
                    <a:pt x="73" y="19"/>
                  </a:cubicBezTo>
                  <a:cubicBezTo>
                    <a:pt x="30" y="19"/>
                    <a:pt x="30" y="19"/>
                    <a:pt x="30" y="19"/>
                  </a:cubicBezTo>
                  <a:cubicBezTo>
                    <a:pt x="34" y="11"/>
                    <a:pt x="42" y="6"/>
                    <a:pt x="51" y="6"/>
                  </a:cubicBezTo>
                  <a:close/>
                  <a:moveTo>
                    <a:pt x="27" y="25"/>
                  </a:moveTo>
                  <a:cubicBezTo>
                    <a:pt x="75" y="25"/>
                    <a:pt x="75" y="25"/>
                    <a:pt x="75" y="25"/>
                  </a:cubicBezTo>
                  <a:cubicBezTo>
                    <a:pt x="78" y="39"/>
                    <a:pt x="70" y="52"/>
                    <a:pt x="57" y="55"/>
                  </a:cubicBezTo>
                  <a:cubicBezTo>
                    <a:pt x="43" y="58"/>
                    <a:pt x="30" y="49"/>
                    <a:pt x="27" y="36"/>
                  </a:cubicBezTo>
                  <a:cubicBezTo>
                    <a:pt x="27" y="32"/>
                    <a:pt x="27" y="29"/>
                    <a:pt x="27" y="25"/>
                  </a:cubicBezTo>
                  <a:close/>
                  <a:moveTo>
                    <a:pt x="340" y="144"/>
                  </a:moveTo>
                  <a:cubicBezTo>
                    <a:pt x="333" y="144"/>
                    <a:pt x="333" y="144"/>
                    <a:pt x="333" y="144"/>
                  </a:cubicBezTo>
                  <a:cubicBezTo>
                    <a:pt x="333" y="159"/>
                    <a:pt x="333" y="159"/>
                    <a:pt x="333" y="159"/>
                  </a:cubicBezTo>
                  <a:cubicBezTo>
                    <a:pt x="312" y="159"/>
                    <a:pt x="312" y="159"/>
                    <a:pt x="312" y="159"/>
                  </a:cubicBezTo>
                  <a:cubicBezTo>
                    <a:pt x="312" y="144"/>
                    <a:pt x="312" y="144"/>
                    <a:pt x="312" y="144"/>
                  </a:cubicBezTo>
                  <a:cubicBezTo>
                    <a:pt x="305" y="144"/>
                    <a:pt x="305" y="144"/>
                    <a:pt x="305" y="144"/>
                  </a:cubicBezTo>
                  <a:cubicBezTo>
                    <a:pt x="305" y="159"/>
                    <a:pt x="305" y="159"/>
                    <a:pt x="305" y="159"/>
                  </a:cubicBezTo>
                  <a:cubicBezTo>
                    <a:pt x="297" y="159"/>
                    <a:pt x="297" y="159"/>
                    <a:pt x="297" y="159"/>
                  </a:cubicBezTo>
                  <a:cubicBezTo>
                    <a:pt x="297" y="245"/>
                    <a:pt x="297" y="245"/>
                    <a:pt x="297" y="245"/>
                  </a:cubicBezTo>
                  <a:cubicBezTo>
                    <a:pt x="348" y="245"/>
                    <a:pt x="348" y="245"/>
                    <a:pt x="348" y="245"/>
                  </a:cubicBezTo>
                  <a:cubicBezTo>
                    <a:pt x="348" y="159"/>
                    <a:pt x="348" y="159"/>
                    <a:pt x="348" y="159"/>
                  </a:cubicBezTo>
                  <a:cubicBezTo>
                    <a:pt x="340" y="159"/>
                    <a:pt x="340" y="159"/>
                    <a:pt x="340" y="159"/>
                  </a:cubicBezTo>
                  <a:lnTo>
                    <a:pt x="340" y="144"/>
                  </a:lnTo>
                  <a:close/>
                  <a:moveTo>
                    <a:pt x="342" y="239"/>
                  </a:moveTo>
                  <a:cubicBezTo>
                    <a:pt x="326" y="239"/>
                    <a:pt x="326" y="239"/>
                    <a:pt x="326" y="239"/>
                  </a:cubicBezTo>
                  <a:cubicBezTo>
                    <a:pt x="326" y="202"/>
                    <a:pt x="326" y="202"/>
                    <a:pt x="326" y="202"/>
                  </a:cubicBezTo>
                  <a:cubicBezTo>
                    <a:pt x="319" y="202"/>
                    <a:pt x="319" y="202"/>
                    <a:pt x="319" y="202"/>
                  </a:cubicBezTo>
                  <a:cubicBezTo>
                    <a:pt x="319" y="239"/>
                    <a:pt x="319" y="239"/>
                    <a:pt x="319" y="239"/>
                  </a:cubicBezTo>
                  <a:cubicBezTo>
                    <a:pt x="303" y="239"/>
                    <a:pt x="303" y="239"/>
                    <a:pt x="303" y="239"/>
                  </a:cubicBezTo>
                  <a:cubicBezTo>
                    <a:pt x="303" y="165"/>
                    <a:pt x="303" y="165"/>
                    <a:pt x="303" y="165"/>
                  </a:cubicBezTo>
                  <a:cubicBezTo>
                    <a:pt x="342" y="165"/>
                    <a:pt x="342" y="165"/>
                    <a:pt x="342" y="165"/>
                  </a:cubicBezTo>
                  <a:lnTo>
                    <a:pt x="342" y="239"/>
                  </a:lnTo>
                  <a:close/>
                  <a:moveTo>
                    <a:pt x="174" y="242"/>
                  </a:moveTo>
                  <a:cubicBezTo>
                    <a:pt x="181" y="242"/>
                    <a:pt x="181" y="242"/>
                    <a:pt x="181" y="242"/>
                  </a:cubicBezTo>
                  <a:cubicBezTo>
                    <a:pt x="181" y="213"/>
                    <a:pt x="181" y="213"/>
                    <a:pt x="181" y="213"/>
                  </a:cubicBezTo>
                  <a:cubicBezTo>
                    <a:pt x="174" y="213"/>
                    <a:pt x="174" y="213"/>
                    <a:pt x="174" y="213"/>
                  </a:cubicBezTo>
                  <a:lnTo>
                    <a:pt x="174" y="242"/>
                  </a:lnTo>
                  <a:close/>
                  <a:moveTo>
                    <a:pt x="194" y="242"/>
                  </a:moveTo>
                  <a:cubicBezTo>
                    <a:pt x="200" y="242"/>
                    <a:pt x="200" y="242"/>
                    <a:pt x="200" y="242"/>
                  </a:cubicBezTo>
                  <a:cubicBezTo>
                    <a:pt x="200" y="213"/>
                    <a:pt x="200" y="213"/>
                    <a:pt x="200" y="213"/>
                  </a:cubicBezTo>
                  <a:cubicBezTo>
                    <a:pt x="194" y="213"/>
                    <a:pt x="194" y="213"/>
                    <a:pt x="194" y="213"/>
                  </a:cubicBezTo>
                  <a:lnTo>
                    <a:pt x="194" y="242"/>
                  </a:lnTo>
                  <a:close/>
                  <a:moveTo>
                    <a:pt x="227" y="143"/>
                  </a:moveTo>
                  <a:cubicBezTo>
                    <a:pt x="239" y="132"/>
                    <a:pt x="239" y="113"/>
                    <a:pt x="227" y="102"/>
                  </a:cubicBezTo>
                  <a:cubicBezTo>
                    <a:pt x="227" y="102"/>
                    <a:pt x="227" y="102"/>
                    <a:pt x="227" y="102"/>
                  </a:cubicBezTo>
                  <a:cubicBezTo>
                    <a:pt x="223" y="107"/>
                    <a:pt x="223" y="107"/>
                    <a:pt x="223" y="107"/>
                  </a:cubicBezTo>
                  <a:cubicBezTo>
                    <a:pt x="231" y="115"/>
                    <a:pt x="232" y="127"/>
                    <a:pt x="224" y="136"/>
                  </a:cubicBezTo>
                  <a:cubicBezTo>
                    <a:pt x="205" y="91"/>
                    <a:pt x="205" y="91"/>
                    <a:pt x="205" y="91"/>
                  </a:cubicBezTo>
                  <a:cubicBezTo>
                    <a:pt x="196" y="100"/>
                    <a:pt x="181" y="100"/>
                    <a:pt x="172" y="91"/>
                  </a:cubicBezTo>
                  <a:cubicBezTo>
                    <a:pt x="152" y="136"/>
                    <a:pt x="152" y="136"/>
                    <a:pt x="152" y="136"/>
                  </a:cubicBezTo>
                  <a:cubicBezTo>
                    <a:pt x="145" y="128"/>
                    <a:pt x="146" y="115"/>
                    <a:pt x="154" y="107"/>
                  </a:cubicBezTo>
                  <a:cubicBezTo>
                    <a:pt x="149" y="102"/>
                    <a:pt x="149" y="102"/>
                    <a:pt x="149" y="102"/>
                  </a:cubicBezTo>
                  <a:cubicBezTo>
                    <a:pt x="138" y="113"/>
                    <a:pt x="138" y="131"/>
                    <a:pt x="149" y="143"/>
                  </a:cubicBezTo>
                  <a:cubicBezTo>
                    <a:pt x="150" y="142"/>
                    <a:pt x="150" y="142"/>
                    <a:pt x="150" y="142"/>
                  </a:cubicBezTo>
                  <a:cubicBezTo>
                    <a:pt x="132" y="184"/>
                    <a:pt x="132" y="184"/>
                    <a:pt x="132" y="184"/>
                  </a:cubicBezTo>
                  <a:cubicBezTo>
                    <a:pt x="163" y="215"/>
                    <a:pt x="214" y="216"/>
                    <a:pt x="245" y="184"/>
                  </a:cubicBezTo>
                  <a:cubicBezTo>
                    <a:pt x="245" y="184"/>
                    <a:pt x="245" y="184"/>
                    <a:pt x="245" y="184"/>
                  </a:cubicBezTo>
                  <a:cubicBezTo>
                    <a:pt x="227" y="142"/>
                    <a:pt x="227" y="142"/>
                    <a:pt x="227" y="142"/>
                  </a:cubicBezTo>
                  <a:lnTo>
                    <a:pt x="227" y="143"/>
                  </a:lnTo>
                  <a:close/>
                  <a:moveTo>
                    <a:pt x="237" y="183"/>
                  </a:moveTo>
                  <a:cubicBezTo>
                    <a:pt x="209" y="208"/>
                    <a:pt x="167" y="208"/>
                    <a:pt x="139" y="183"/>
                  </a:cubicBezTo>
                  <a:cubicBezTo>
                    <a:pt x="175" y="101"/>
                    <a:pt x="175" y="101"/>
                    <a:pt x="175" y="101"/>
                  </a:cubicBezTo>
                  <a:cubicBezTo>
                    <a:pt x="183" y="106"/>
                    <a:pt x="194" y="106"/>
                    <a:pt x="202" y="101"/>
                  </a:cubicBezTo>
                  <a:lnTo>
                    <a:pt x="237" y="183"/>
                  </a:lnTo>
                  <a:close/>
                  <a:moveTo>
                    <a:pt x="323" y="139"/>
                  </a:moveTo>
                  <a:cubicBezTo>
                    <a:pt x="323" y="139"/>
                    <a:pt x="323" y="139"/>
                    <a:pt x="323" y="139"/>
                  </a:cubicBezTo>
                  <a:cubicBezTo>
                    <a:pt x="340" y="139"/>
                    <a:pt x="354" y="125"/>
                    <a:pt x="354" y="108"/>
                  </a:cubicBezTo>
                  <a:cubicBezTo>
                    <a:pt x="354" y="94"/>
                    <a:pt x="344" y="81"/>
                    <a:pt x="330" y="78"/>
                  </a:cubicBezTo>
                  <a:cubicBezTo>
                    <a:pt x="336" y="71"/>
                    <a:pt x="335" y="61"/>
                    <a:pt x="328" y="55"/>
                  </a:cubicBezTo>
                  <a:cubicBezTo>
                    <a:pt x="325" y="53"/>
                    <a:pt x="321" y="51"/>
                    <a:pt x="318" y="51"/>
                  </a:cubicBezTo>
                  <a:cubicBezTo>
                    <a:pt x="318" y="58"/>
                    <a:pt x="318" y="58"/>
                    <a:pt x="318" y="58"/>
                  </a:cubicBezTo>
                  <a:cubicBezTo>
                    <a:pt x="323" y="57"/>
                    <a:pt x="328" y="62"/>
                    <a:pt x="328" y="67"/>
                  </a:cubicBezTo>
                  <a:cubicBezTo>
                    <a:pt x="328" y="72"/>
                    <a:pt x="325" y="76"/>
                    <a:pt x="320" y="77"/>
                  </a:cubicBezTo>
                  <a:cubicBezTo>
                    <a:pt x="318" y="77"/>
                    <a:pt x="318" y="77"/>
                    <a:pt x="318" y="77"/>
                  </a:cubicBezTo>
                  <a:cubicBezTo>
                    <a:pt x="301" y="80"/>
                    <a:pt x="289" y="95"/>
                    <a:pt x="292" y="112"/>
                  </a:cubicBezTo>
                  <a:cubicBezTo>
                    <a:pt x="294" y="128"/>
                    <a:pt x="307" y="139"/>
                    <a:pt x="323" y="139"/>
                  </a:cubicBezTo>
                  <a:close/>
                  <a:moveTo>
                    <a:pt x="319" y="84"/>
                  </a:moveTo>
                  <a:cubicBezTo>
                    <a:pt x="319" y="84"/>
                    <a:pt x="319" y="84"/>
                    <a:pt x="319" y="84"/>
                  </a:cubicBezTo>
                  <a:cubicBezTo>
                    <a:pt x="320" y="84"/>
                    <a:pt x="320" y="83"/>
                    <a:pt x="321" y="83"/>
                  </a:cubicBezTo>
                  <a:cubicBezTo>
                    <a:pt x="323" y="83"/>
                    <a:pt x="323" y="83"/>
                    <a:pt x="323" y="83"/>
                  </a:cubicBezTo>
                  <a:cubicBezTo>
                    <a:pt x="336" y="83"/>
                    <a:pt x="348" y="94"/>
                    <a:pt x="348" y="108"/>
                  </a:cubicBezTo>
                  <a:cubicBezTo>
                    <a:pt x="348" y="122"/>
                    <a:pt x="337" y="133"/>
                    <a:pt x="323" y="133"/>
                  </a:cubicBezTo>
                  <a:cubicBezTo>
                    <a:pt x="310" y="133"/>
                    <a:pt x="298" y="122"/>
                    <a:pt x="298" y="108"/>
                  </a:cubicBezTo>
                  <a:cubicBezTo>
                    <a:pt x="298" y="96"/>
                    <a:pt x="307" y="86"/>
                    <a:pt x="319" y="84"/>
                  </a:cubicBezTo>
                  <a:close/>
                  <a:moveTo>
                    <a:pt x="148" y="69"/>
                  </a:moveTo>
                  <a:cubicBezTo>
                    <a:pt x="152" y="69"/>
                    <a:pt x="155" y="68"/>
                    <a:pt x="158" y="66"/>
                  </a:cubicBezTo>
                  <a:cubicBezTo>
                    <a:pt x="163" y="82"/>
                    <a:pt x="180" y="92"/>
                    <a:pt x="196" y="88"/>
                  </a:cubicBezTo>
                  <a:cubicBezTo>
                    <a:pt x="207" y="85"/>
                    <a:pt x="216" y="77"/>
                    <a:pt x="218" y="66"/>
                  </a:cubicBezTo>
                  <a:cubicBezTo>
                    <a:pt x="225" y="71"/>
                    <a:pt x="235" y="70"/>
                    <a:pt x="241" y="64"/>
                  </a:cubicBezTo>
                  <a:cubicBezTo>
                    <a:pt x="244" y="61"/>
                    <a:pt x="245" y="57"/>
                    <a:pt x="245" y="53"/>
                  </a:cubicBezTo>
                  <a:cubicBezTo>
                    <a:pt x="239" y="53"/>
                    <a:pt x="239" y="53"/>
                    <a:pt x="239" y="53"/>
                  </a:cubicBezTo>
                  <a:cubicBezTo>
                    <a:pt x="239" y="59"/>
                    <a:pt x="234" y="63"/>
                    <a:pt x="229" y="63"/>
                  </a:cubicBezTo>
                  <a:cubicBezTo>
                    <a:pt x="229" y="63"/>
                    <a:pt x="229" y="63"/>
                    <a:pt x="229" y="63"/>
                  </a:cubicBezTo>
                  <a:cubicBezTo>
                    <a:pt x="224" y="63"/>
                    <a:pt x="220" y="60"/>
                    <a:pt x="219" y="55"/>
                  </a:cubicBezTo>
                  <a:cubicBezTo>
                    <a:pt x="219" y="54"/>
                    <a:pt x="219" y="54"/>
                    <a:pt x="219" y="54"/>
                  </a:cubicBezTo>
                  <a:cubicBezTo>
                    <a:pt x="219" y="53"/>
                    <a:pt x="219" y="53"/>
                    <a:pt x="219" y="53"/>
                  </a:cubicBezTo>
                  <a:cubicBezTo>
                    <a:pt x="217" y="36"/>
                    <a:pt x="201" y="25"/>
                    <a:pt x="184" y="28"/>
                  </a:cubicBezTo>
                  <a:cubicBezTo>
                    <a:pt x="171" y="30"/>
                    <a:pt x="160" y="40"/>
                    <a:pt x="158" y="53"/>
                  </a:cubicBezTo>
                  <a:cubicBezTo>
                    <a:pt x="158" y="54"/>
                    <a:pt x="158" y="54"/>
                    <a:pt x="158" y="55"/>
                  </a:cubicBezTo>
                  <a:cubicBezTo>
                    <a:pt x="157" y="60"/>
                    <a:pt x="152" y="64"/>
                    <a:pt x="147" y="63"/>
                  </a:cubicBezTo>
                  <a:cubicBezTo>
                    <a:pt x="142" y="62"/>
                    <a:pt x="139" y="58"/>
                    <a:pt x="139" y="53"/>
                  </a:cubicBezTo>
                  <a:cubicBezTo>
                    <a:pt x="132" y="53"/>
                    <a:pt x="132" y="53"/>
                    <a:pt x="132" y="53"/>
                  </a:cubicBezTo>
                  <a:cubicBezTo>
                    <a:pt x="132" y="62"/>
                    <a:pt x="139" y="69"/>
                    <a:pt x="148" y="69"/>
                  </a:cubicBezTo>
                  <a:close/>
                  <a:moveTo>
                    <a:pt x="164" y="56"/>
                  </a:moveTo>
                  <a:cubicBezTo>
                    <a:pt x="164" y="55"/>
                    <a:pt x="164" y="55"/>
                    <a:pt x="164" y="55"/>
                  </a:cubicBezTo>
                  <a:cubicBezTo>
                    <a:pt x="166" y="41"/>
                    <a:pt x="178" y="32"/>
                    <a:pt x="192" y="34"/>
                  </a:cubicBezTo>
                  <a:cubicBezTo>
                    <a:pt x="202" y="35"/>
                    <a:pt x="211" y="44"/>
                    <a:pt x="212" y="54"/>
                  </a:cubicBezTo>
                  <a:cubicBezTo>
                    <a:pt x="213" y="55"/>
                    <a:pt x="213" y="56"/>
                    <a:pt x="213" y="56"/>
                  </a:cubicBezTo>
                  <a:cubicBezTo>
                    <a:pt x="213" y="58"/>
                    <a:pt x="213" y="58"/>
                    <a:pt x="213" y="58"/>
                  </a:cubicBezTo>
                  <a:cubicBezTo>
                    <a:pt x="213" y="72"/>
                    <a:pt x="202" y="83"/>
                    <a:pt x="188" y="83"/>
                  </a:cubicBezTo>
                  <a:cubicBezTo>
                    <a:pt x="175" y="83"/>
                    <a:pt x="164" y="72"/>
                    <a:pt x="164" y="58"/>
                  </a:cubicBezTo>
                  <a:lnTo>
                    <a:pt x="164" y="56"/>
                  </a:lnTo>
                  <a:close/>
                  <a:moveTo>
                    <a:pt x="81" y="78"/>
                  </a:moveTo>
                  <a:cubicBezTo>
                    <a:pt x="96" y="92"/>
                    <a:pt x="96" y="116"/>
                    <a:pt x="81" y="130"/>
                  </a:cubicBezTo>
                  <a:cubicBezTo>
                    <a:pt x="86" y="135"/>
                    <a:pt x="86" y="135"/>
                    <a:pt x="86" y="135"/>
                  </a:cubicBezTo>
                  <a:cubicBezTo>
                    <a:pt x="103" y="118"/>
                    <a:pt x="103" y="90"/>
                    <a:pt x="86" y="73"/>
                  </a:cubicBezTo>
                  <a:lnTo>
                    <a:pt x="81" y="7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aphicFrame>
        <p:nvGraphicFramePr>
          <p:cNvPr id="193" name="shp0019">
            <a:extLst>
              <a:ext uri="{FF2B5EF4-FFF2-40B4-BE49-F238E27FC236}">
                <a16:creationId xmlns:a16="http://schemas.microsoft.com/office/drawing/2014/main" id="{5B7AA91B-68D6-4F99-8776-280225D2ED86}"/>
              </a:ext>
            </a:extLst>
          </p:cNvPr>
          <p:cNvGraphicFramePr/>
          <p:nvPr/>
        </p:nvGraphicFramePr>
        <p:xfrm>
          <a:off x="1903774" y="3644844"/>
          <a:ext cx="3163249" cy="1783445"/>
        </p:xfrm>
        <a:graphic>
          <a:graphicData uri="http://schemas.openxmlformats.org/drawingml/2006/chart">
            <c:chart xmlns:c="http://schemas.openxmlformats.org/drawingml/2006/chart" xmlns:r="http://schemas.openxmlformats.org/officeDocument/2006/relationships" r:id="rId26"/>
          </a:graphicData>
        </a:graphic>
      </p:graphicFrame>
      <p:sp>
        <p:nvSpPr>
          <p:cNvPr id="194" name="shp0020">
            <a:extLst>
              <a:ext uri="{FF2B5EF4-FFF2-40B4-BE49-F238E27FC236}">
                <a16:creationId xmlns:a16="http://schemas.microsoft.com/office/drawing/2014/main" id="{03AC0894-7CFE-4F6D-BC31-0FCACA96D71C}"/>
              </a:ext>
            </a:extLst>
          </p:cNvPr>
          <p:cNvSpPr txBox="1"/>
          <p:nvPr/>
        </p:nvSpPr>
        <p:spPr>
          <a:xfrm>
            <a:off x="2066731" y="3677046"/>
            <a:ext cx="3003834"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DE PERSONNES AU FOYER</a:t>
            </a:r>
          </a:p>
        </p:txBody>
      </p:sp>
      <p:cxnSp>
        <p:nvCxnSpPr>
          <p:cNvPr id="195" name="shp0021">
            <a:extLst>
              <a:ext uri="{FF2B5EF4-FFF2-40B4-BE49-F238E27FC236}">
                <a16:creationId xmlns:a16="http://schemas.microsoft.com/office/drawing/2014/main" id="{27DF8B78-A416-4294-8D17-435BAA3FDD3C}"/>
              </a:ext>
            </a:extLst>
          </p:cNvPr>
          <p:cNvCxnSpPr>
            <a:cxnSpLocks/>
          </p:cNvCxnSpPr>
          <p:nvPr/>
        </p:nvCxnSpPr>
        <p:spPr>
          <a:xfrm>
            <a:off x="2066730"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6" name="shp0022">
            <a:extLst>
              <a:ext uri="{FF2B5EF4-FFF2-40B4-BE49-F238E27FC236}">
                <a16:creationId xmlns:a16="http://schemas.microsoft.com/office/drawing/2014/main" id="{2F14FF79-E52B-4BD2-BD4A-8738078ABFC7}"/>
              </a:ext>
            </a:extLst>
          </p:cNvPr>
          <p:cNvCxnSpPr>
            <a:cxnSpLocks/>
          </p:cNvCxnSpPr>
          <p:nvPr/>
        </p:nvCxnSpPr>
        <p:spPr>
          <a:xfrm>
            <a:off x="2066730"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7" name="shp0023">
            <a:extLst>
              <a:ext uri="{FF2B5EF4-FFF2-40B4-BE49-F238E27FC236}">
                <a16:creationId xmlns:a16="http://schemas.microsoft.com/office/drawing/2014/main" id="{5FC1CAD9-E735-43AD-844A-B22E59F5D018}"/>
              </a:ext>
            </a:extLst>
          </p:cNvPr>
          <p:cNvGrpSpPr/>
          <p:nvPr/>
        </p:nvGrpSpPr>
        <p:grpSpPr>
          <a:xfrm>
            <a:off x="2232938" y="5068367"/>
            <a:ext cx="261382" cy="252618"/>
            <a:chOff x="545363" y="5036955"/>
            <a:chExt cx="261840" cy="253060"/>
          </a:xfrm>
        </p:grpSpPr>
        <p:sp>
          <p:nvSpPr>
            <p:cNvPr id="198" name="Freeform 18">
              <a:extLst>
                <a:ext uri="{FF2B5EF4-FFF2-40B4-BE49-F238E27FC236}">
                  <a16:creationId xmlns:a16="http://schemas.microsoft.com/office/drawing/2014/main" id="{0A0540F4-AC25-4C70-BAC6-BB39D5DEB5FB}"/>
                </a:ext>
              </a:extLst>
            </p:cNvPr>
            <p:cNvSpPr>
              <a:spLocks noEditPoints="1"/>
            </p:cNvSpPr>
            <p:nvPr/>
          </p:nvSpPr>
          <p:spPr bwMode="auto">
            <a:xfrm>
              <a:off x="545363" y="5036955"/>
              <a:ext cx="153773" cy="253060"/>
            </a:xfrm>
            <a:custGeom>
              <a:avLst/>
              <a:gdLst>
                <a:gd name="T0" fmla="*/ 91 w 114"/>
                <a:gd name="T1" fmla="*/ 185 h 185"/>
                <a:gd name="T2" fmla="*/ 91 w 114"/>
                <a:gd name="T3" fmla="*/ 170 h 185"/>
                <a:gd name="T4" fmla="*/ 114 w 114"/>
                <a:gd name="T5" fmla="*/ 170 h 185"/>
                <a:gd name="T6" fmla="*/ 114 w 114"/>
                <a:gd name="T7" fmla="*/ 85 h 185"/>
                <a:gd name="T8" fmla="*/ 85 w 114"/>
                <a:gd name="T9" fmla="*/ 56 h 185"/>
                <a:gd name="T10" fmla="*/ 78 w 114"/>
                <a:gd name="T11" fmla="*/ 56 h 185"/>
                <a:gd name="T12" fmla="*/ 89 w 114"/>
                <a:gd name="T13" fmla="*/ 32 h 185"/>
                <a:gd name="T14" fmla="*/ 57 w 114"/>
                <a:gd name="T15" fmla="*/ 0 h 185"/>
                <a:gd name="T16" fmla="*/ 25 w 114"/>
                <a:gd name="T17" fmla="*/ 32 h 185"/>
                <a:gd name="T18" fmla="*/ 35 w 114"/>
                <a:gd name="T19" fmla="*/ 56 h 185"/>
                <a:gd name="T20" fmla="*/ 29 w 114"/>
                <a:gd name="T21" fmla="*/ 56 h 185"/>
                <a:gd name="T22" fmla="*/ 0 w 114"/>
                <a:gd name="T23" fmla="*/ 85 h 185"/>
                <a:gd name="T24" fmla="*/ 0 w 114"/>
                <a:gd name="T25" fmla="*/ 170 h 185"/>
                <a:gd name="T26" fmla="*/ 23 w 114"/>
                <a:gd name="T27" fmla="*/ 170 h 185"/>
                <a:gd name="T28" fmla="*/ 23 w 114"/>
                <a:gd name="T29" fmla="*/ 185 h 185"/>
                <a:gd name="T30" fmla="*/ 91 w 114"/>
                <a:gd name="T31" fmla="*/ 185 h 185"/>
                <a:gd name="T32" fmla="*/ 33 w 114"/>
                <a:gd name="T33" fmla="*/ 32 h 185"/>
                <a:gd name="T34" fmla="*/ 57 w 114"/>
                <a:gd name="T35" fmla="*/ 8 h 185"/>
                <a:gd name="T36" fmla="*/ 81 w 114"/>
                <a:gd name="T37" fmla="*/ 32 h 185"/>
                <a:gd name="T38" fmla="*/ 57 w 114"/>
                <a:gd name="T39" fmla="*/ 56 h 185"/>
                <a:gd name="T40" fmla="*/ 33 w 114"/>
                <a:gd name="T41" fmla="*/ 32 h 185"/>
                <a:gd name="T42" fmla="*/ 8 w 114"/>
                <a:gd name="T43" fmla="*/ 162 h 185"/>
                <a:gd name="T44" fmla="*/ 8 w 114"/>
                <a:gd name="T45" fmla="*/ 85 h 185"/>
                <a:gd name="T46" fmla="*/ 29 w 114"/>
                <a:gd name="T47" fmla="*/ 64 h 185"/>
                <a:gd name="T48" fmla="*/ 57 w 114"/>
                <a:gd name="T49" fmla="*/ 64 h 185"/>
                <a:gd name="T50" fmla="*/ 85 w 114"/>
                <a:gd name="T51" fmla="*/ 64 h 185"/>
                <a:gd name="T52" fmla="*/ 106 w 114"/>
                <a:gd name="T53" fmla="*/ 85 h 185"/>
                <a:gd name="T54" fmla="*/ 106 w 114"/>
                <a:gd name="T55" fmla="*/ 162 h 185"/>
                <a:gd name="T56" fmla="*/ 91 w 114"/>
                <a:gd name="T57" fmla="*/ 162 h 185"/>
                <a:gd name="T58" fmla="*/ 91 w 114"/>
                <a:gd name="T59" fmla="*/ 93 h 185"/>
                <a:gd name="T60" fmla="*/ 83 w 114"/>
                <a:gd name="T61" fmla="*/ 93 h 185"/>
                <a:gd name="T62" fmla="*/ 83 w 114"/>
                <a:gd name="T63" fmla="*/ 177 h 185"/>
                <a:gd name="T64" fmla="*/ 31 w 114"/>
                <a:gd name="T65" fmla="*/ 177 h 185"/>
                <a:gd name="T66" fmla="*/ 31 w 114"/>
                <a:gd name="T67" fmla="*/ 93 h 185"/>
                <a:gd name="T68" fmla="*/ 23 w 114"/>
                <a:gd name="T69" fmla="*/ 93 h 185"/>
                <a:gd name="T70" fmla="*/ 23 w 114"/>
                <a:gd name="T71" fmla="*/ 162 h 185"/>
                <a:gd name="T72" fmla="*/ 8 w 114"/>
                <a:gd name="T73"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85">
                  <a:moveTo>
                    <a:pt x="91" y="185"/>
                  </a:moveTo>
                  <a:cubicBezTo>
                    <a:pt x="91" y="170"/>
                    <a:pt x="91" y="170"/>
                    <a:pt x="91" y="170"/>
                  </a:cubicBezTo>
                  <a:cubicBezTo>
                    <a:pt x="114" y="170"/>
                    <a:pt x="114" y="170"/>
                    <a:pt x="114" y="170"/>
                  </a:cubicBezTo>
                  <a:cubicBezTo>
                    <a:pt x="114" y="85"/>
                    <a:pt x="114" y="85"/>
                    <a:pt x="114" y="85"/>
                  </a:cubicBezTo>
                  <a:cubicBezTo>
                    <a:pt x="114" y="69"/>
                    <a:pt x="101" y="56"/>
                    <a:pt x="85" y="56"/>
                  </a:cubicBezTo>
                  <a:cubicBezTo>
                    <a:pt x="78" y="56"/>
                    <a:pt x="78" y="56"/>
                    <a:pt x="78" y="56"/>
                  </a:cubicBezTo>
                  <a:cubicBezTo>
                    <a:pt x="85" y="50"/>
                    <a:pt x="89" y="42"/>
                    <a:pt x="89" y="32"/>
                  </a:cubicBezTo>
                  <a:cubicBezTo>
                    <a:pt x="89" y="14"/>
                    <a:pt x="75" y="0"/>
                    <a:pt x="57" y="0"/>
                  </a:cubicBezTo>
                  <a:cubicBezTo>
                    <a:pt x="39" y="0"/>
                    <a:pt x="25" y="14"/>
                    <a:pt x="25" y="32"/>
                  </a:cubicBezTo>
                  <a:cubicBezTo>
                    <a:pt x="25" y="42"/>
                    <a:pt x="29" y="50"/>
                    <a:pt x="35"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lnTo>
                    <a:pt x="91" y="185"/>
                  </a:ln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8" y="162"/>
                  </a:moveTo>
                  <a:cubicBezTo>
                    <a:pt x="8" y="85"/>
                    <a:pt x="8" y="85"/>
                    <a:pt x="8" y="85"/>
                  </a:cubicBezTo>
                  <a:cubicBezTo>
                    <a:pt x="8" y="74"/>
                    <a:pt x="17" y="64"/>
                    <a:pt x="29" y="64"/>
                  </a:cubicBezTo>
                  <a:cubicBezTo>
                    <a:pt x="57" y="64"/>
                    <a:pt x="57" y="64"/>
                    <a:pt x="57" y="64"/>
                  </a:cubicBezTo>
                  <a:cubicBezTo>
                    <a:pt x="85" y="64"/>
                    <a:pt x="85" y="64"/>
                    <a:pt x="85" y="64"/>
                  </a:cubicBezTo>
                  <a:cubicBezTo>
                    <a:pt x="97" y="64"/>
                    <a:pt x="106" y="74"/>
                    <a:pt x="106" y="85"/>
                  </a:cubicBezTo>
                  <a:cubicBezTo>
                    <a:pt x="106" y="162"/>
                    <a:pt x="106" y="162"/>
                    <a:pt x="106" y="162"/>
                  </a:cubicBez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lnTo>
                    <a:pt x="8"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9" name="ZoneTexte 198">
              <a:extLst>
                <a:ext uri="{FF2B5EF4-FFF2-40B4-BE49-F238E27FC236}">
                  <a16:creationId xmlns:a16="http://schemas.microsoft.com/office/drawing/2014/main" id="{63CB2511-490A-48A2-949C-C2E37195E005}"/>
                </a:ext>
              </a:extLst>
            </p:cNvPr>
            <p:cNvSpPr txBox="1"/>
            <p:nvPr/>
          </p:nvSpPr>
          <p:spPr>
            <a:xfrm>
              <a:off x="736671"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grpSp>
      <p:grpSp>
        <p:nvGrpSpPr>
          <p:cNvPr id="200" name="shp0024">
            <a:extLst>
              <a:ext uri="{FF2B5EF4-FFF2-40B4-BE49-F238E27FC236}">
                <a16:creationId xmlns:a16="http://schemas.microsoft.com/office/drawing/2014/main" id="{AD280D1F-798F-44ED-B667-1CE2396F49AE}"/>
              </a:ext>
            </a:extLst>
          </p:cNvPr>
          <p:cNvGrpSpPr/>
          <p:nvPr/>
        </p:nvGrpSpPr>
        <p:grpSpPr>
          <a:xfrm>
            <a:off x="2952057" y="5068367"/>
            <a:ext cx="428737" cy="252618"/>
            <a:chOff x="1265741" y="5036955"/>
            <a:chExt cx="429488" cy="253060"/>
          </a:xfrm>
        </p:grpSpPr>
        <p:sp>
          <p:nvSpPr>
            <p:cNvPr id="201" name="Freeform 19">
              <a:extLst>
                <a:ext uri="{FF2B5EF4-FFF2-40B4-BE49-F238E27FC236}">
                  <a16:creationId xmlns:a16="http://schemas.microsoft.com/office/drawing/2014/main" id="{88162087-4210-49B9-A375-145443E2917B}"/>
                </a:ext>
              </a:extLst>
            </p:cNvPr>
            <p:cNvSpPr>
              <a:spLocks noEditPoints="1"/>
            </p:cNvSpPr>
            <p:nvPr/>
          </p:nvSpPr>
          <p:spPr bwMode="auto">
            <a:xfrm>
              <a:off x="1265741" y="5036955"/>
              <a:ext cx="318443" cy="253060"/>
            </a:xfrm>
            <a:custGeom>
              <a:avLst/>
              <a:gdLst>
                <a:gd name="T0" fmla="*/ 199 w 235"/>
                <a:gd name="T1" fmla="*/ 57 h 185"/>
                <a:gd name="T2" fmla="*/ 177 w 235"/>
                <a:gd name="T3" fmla="*/ 0 h 185"/>
                <a:gd name="T4" fmla="*/ 156 w 235"/>
                <a:gd name="T5" fmla="*/ 57 h 185"/>
                <a:gd name="T6" fmla="*/ 120 w 235"/>
                <a:gd name="T7" fmla="*/ 86 h 185"/>
                <a:gd name="T8" fmla="*/ 143 w 235"/>
                <a:gd name="T9" fmla="*/ 170 h 185"/>
                <a:gd name="T10" fmla="*/ 212 w 235"/>
                <a:gd name="T11" fmla="*/ 185 h 185"/>
                <a:gd name="T12" fmla="*/ 235 w 235"/>
                <a:gd name="T13" fmla="*/ 170 h 185"/>
                <a:gd name="T14" fmla="*/ 206 w 235"/>
                <a:gd name="T15" fmla="*/ 57 h 185"/>
                <a:gd name="T16" fmla="*/ 177 w 235"/>
                <a:gd name="T17" fmla="*/ 8 h 185"/>
                <a:gd name="T18" fmla="*/ 177 w 235"/>
                <a:gd name="T19" fmla="*/ 57 h 185"/>
                <a:gd name="T20" fmla="*/ 226 w 235"/>
                <a:gd name="T21" fmla="*/ 162 h 185"/>
                <a:gd name="T22" fmla="*/ 212 w 235"/>
                <a:gd name="T23" fmla="*/ 94 h 185"/>
                <a:gd name="T24" fmla="*/ 203 w 235"/>
                <a:gd name="T25" fmla="*/ 177 h 185"/>
                <a:gd name="T26" fmla="*/ 151 w 235"/>
                <a:gd name="T27" fmla="*/ 94 h 185"/>
                <a:gd name="T28" fmla="*/ 143 w 235"/>
                <a:gd name="T29" fmla="*/ 162 h 185"/>
                <a:gd name="T30" fmla="*/ 128 w 235"/>
                <a:gd name="T31" fmla="*/ 86 h 185"/>
                <a:gd name="T32" fmla="*/ 206 w 235"/>
                <a:gd name="T33" fmla="*/ 65 h 185"/>
                <a:gd name="T34" fmla="*/ 226 w 235"/>
                <a:gd name="T35" fmla="*/ 162 h 185"/>
                <a:gd name="T36" fmla="*/ 79 w 235"/>
                <a:gd name="T37" fmla="*/ 56 h 185"/>
                <a:gd name="T38" fmla="*/ 57 w 235"/>
                <a:gd name="T39" fmla="*/ 0 h 185"/>
                <a:gd name="T40" fmla="*/ 36 w 235"/>
                <a:gd name="T41" fmla="*/ 56 h 185"/>
                <a:gd name="T42" fmla="*/ 0 w 235"/>
                <a:gd name="T43" fmla="*/ 85 h 185"/>
                <a:gd name="T44" fmla="*/ 23 w 235"/>
                <a:gd name="T45" fmla="*/ 170 h 185"/>
                <a:gd name="T46" fmla="*/ 91 w 235"/>
                <a:gd name="T47" fmla="*/ 185 h 185"/>
                <a:gd name="T48" fmla="*/ 114 w 235"/>
                <a:gd name="T49" fmla="*/ 170 h 185"/>
                <a:gd name="T50" fmla="*/ 85 w 235"/>
                <a:gd name="T51" fmla="*/ 56 h 185"/>
                <a:gd name="T52" fmla="*/ 57 w 235"/>
                <a:gd name="T53" fmla="*/ 8 h 185"/>
                <a:gd name="T54" fmla="*/ 57 w 235"/>
                <a:gd name="T55" fmla="*/ 56 h 185"/>
                <a:gd name="T56" fmla="*/ 106 w 235"/>
                <a:gd name="T57" fmla="*/ 162 h 185"/>
                <a:gd name="T58" fmla="*/ 91 w 235"/>
                <a:gd name="T59" fmla="*/ 93 h 185"/>
                <a:gd name="T60" fmla="*/ 83 w 235"/>
                <a:gd name="T61" fmla="*/ 177 h 185"/>
                <a:gd name="T62" fmla="*/ 31 w 235"/>
                <a:gd name="T63" fmla="*/ 93 h 185"/>
                <a:gd name="T64" fmla="*/ 23 w 235"/>
                <a:gd name="T65" fmla="*/ 162 h 185"/>
                <a:gd name="T66" fmla="*/ 8 w 235"/>
                <a:gd name="T67" fmla="*/ 85 h 185"/>
                <a:gd name="T68" fmla="*/ 85 w 235"/>
                <a:gd name="T69" fmla="*/ 64 h 185"/>
                <a:gd name="T70" fmla="*/ 106 w 235"/>
                <a:gd name="T7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85">
                  <a:moveTo>
                    <a:pt x="206" y="57"/>
                  </a:moveTo>
                  <a:cubicBezTo>
                    <a:pt x="199" y="57"/>
                    <a:pt x="199" y="57"/>
                    <a:pt x="199" y="57"/>
                  </a:cubicBezTo>
                  <a:cubicBezTo>
                    <a:pt x="205" y="51"/>
                    <a:pt x="210" y="42"/>
                    <a:pt x="210" y="32"/>
                  </a:cubicBezTo>
                  <a:cubicBezTo>
                    <a:pt x="210" y="15"/>
                    <a:pt x="195" y="0"/>
                    <a:pt x="177" y="0"/>
                  </a:cubicBezTo>
                  <a:cubicBezTo>
                    <a:pt x="160" y="0"/>
                    <a:pt x="145" y="15"/>
                    <a:pt x="145" y="32"/>
                  </a:cubicBezTo>
                  <a:cubicBezTo>
                    <a:pt x="145" y="42"/>
                    <a:pt x="149" y="51"/>
                    <a:pt x="156" y="57"/>
                  </a:cubicBezTo>
                  <a:cubicBezTo>
                    <a:pt x="149" y="57"/>
                    <a:pt x="149" y="57"/>
                    <a:pt x="149" y="57"/>
                  </a:cubicBezTo>
                  <a:cubicBezTo>
                    <a:pt x="133" y="57"/>
                    <a:pt x="120" y="70"/>
                    <a:pt x="120" y="86"/>
                  </a:cubicBezTo>
                  <a:cubicBezTo>
                    <a:pt x="120" y="170"/>
                    <a:pt x="120" y="170"/>
                    <a:pt x="120" y="170"/>
                  </a:cubicBezTo>
                  <a:cubicBezTo>
                    <a:pt x="143" y="170"/>
                    <a:pt x="143" y="170"/>
                    <a:pt x="143" y="170"/>
                  </a:cubicBezTo>
                  <a:cubicBezTo>
                    <a:pt x="143" y="185"/>
                    <a:pt x="143" y="185"/>
                    <a:pt x="143" y="185"/>
                  </a:cubicBezTo>
                  <a:cubicBezTo>
                    <a:pt x="212" y="185"/>
                    <a:pt x="212" y="185"/>
                    <a:pt x="212" y="185"/>
                  </a:cubicBezTo>
                  <a:cubicBezTo>
                    <a:pt x="212" y="170"/>
                    <a:pt x="212" y="170"/>
                    <a:pt x="212" y="170"/>
                  </a:cubicBezTo>
                  <a:cubicBezTo>
                    <a:pt x="235" y="170"/>
                    <a:pt x="235" y="170"/>
                    <a:pt x="235" y="170"/>
                  </a:cubicBezTo>
                  <a:cubicBezTo>
                    <a:pt x="235" y="86"/>
                    <a:pt x="235" y="86"/>
                    <a:pt x="235" y="86"/>
                  </a:cubicBezTo>
                  <a:cubicBezTo>
                    <a:pt x="235" y="70"/>
                    <a:pt x="222" y="57"/>
                    <a:pt x="206" y="57"/>
                  </a:cubicBezTo>
                  <a:close/>
                  <a:moveTo>
                    <a:pt x="153" y="32"/>
                  </a:moveTo>
                  <a:cubicBezTo>
                    <a:pt x="153" y="19"/>
                    <a:pt x="164" y="8"/>
                    <a:pt x="177" y="8"/>
                  </a:cubicBezTo>
                  <a:cubicBezTo>
                    <a:pt x="191" y="8"/>
                    <a:pt x="201" y="19"/>
                    <a:pt x="201" y="32"/>
                  </a:cubicBezTo>
                  <a:cubicBezTo>
                    <a:pt x="201" y="46"/>
                    <a:pt x="191" y="57"/>
                    <a:pt x="177" y="57"/>
                  </a:cubicBezTo>
                  <a:cubicBezTo>
                    <a:pt x="164" y="57"/>
                    <a:pt x="153" y="46"/>
                    <a:pt x="153" y="32"/>
                  </a:cubicBezTo>
                  <a:close/>
                  <a:moveTo>
                    <a:pt x="226" y="162"/>
                  </a:moveTo>
                  <a:cubicBezTo>
                    <a:pt x="212" y="162"/>
                    <a:pt x="212" y="162"/>
                    <a:pt x="212" y="162"/>
                  </a:cubicBezTo>
                  <a:cubicBezTo>
                    <a:pt x="212" y="94"/>
                    <a:pt x="212" y="94"/>
                    <a:pt x="212" y="94"/>
                  </a:cubicBezTo>
                  <a:cubicBezTo>
                    <a:pt x="203" y="94"/>
                    <a:pt x="203" y="94"/>
                    <a:pt x="203" y="94"/>
                  </a:cubicBezTo>
                  <a:cubicBezTo>
                    <a:pt x="203" y="177"/>
                    <a:pt x="203" y="177"/>
                    <a:pt x="203" y="177"/>
                  </a:cubicBezTo>
                  <a:cubicBezTo>
                    <a:pt x="151" y="177"/>
                    <a:pt x="151" y="177"/>
                    <a:pt x="151" y="177"/>
                  </a:cubicBezTo>
                  <a:cubicBezTo>
                    <a:pt x="151" y="94"/>
                    <a:pt x="151" y="94"/>
                    <a:pt x="151" y="94"/>
                  </a:cubicBezTo>
                  <a:cubicBezTo>
                    <a:pt x="143" y="94"/>
                    <a:pt x="143" y="94"/>
                    <a:pt x="143" y="94"/>
                  </a:cubicBezTo>
                  <a:cubicBezTo>
                    <a:pt x="143" y="162"/>
                    <a:pt x="143" y="162"/>
                    <a:pt x="143" y="162"/>
                  </a:cubicBezTo>
                  <a:cubicBezTo>
                    <a:pt x="128" y="162"/>
                    <a:pt x="128" y="162"/>
                    <a:pt x="128" y="162"/>
                  </a:cubicBezTo>
                  <a:cubicBezTo>
                    <a:pt x="128" y="86"/>
                    <a:pt x="128" y="86"/>
                    <a:pt x="128" y="86"/>
                  </a:cubicBezTo>
                  <a:cubicBezTo>
                    <a:pt x="128" y="74"/>
                    <a:pt x="138" y="65"/>
                    <a:pt x="149" y="65"/>
                  </a:cubicBezTo>
                  <a:cubicBezTo>
                    <a:pt x="206" y="65"/>
                    <a:pt x="206" y="65"/>
                    <a:pt x="206" y="65"/>
                  </a:cubicBezTo>
                  <a:cubicBezTo>
                    <a:pt x="217" y="65"/>
                    <a:pt x="226" y="74"/>
                    <a:pt x="226" y="86"/>
                  </a:cubicBezTo>
                  <a:lnTo>
                    <a:pt x="226" y="162"/>
                  </a:lnTo>
                  <a:close/>
                  <a:moveTo>
                    <a:pt x="85" y="56"/>
                  </a:moveTo>
                  <a:cubicBezTo>
                    <a:pt x="79" y="56"/>
                    <a:pt x="79" y="56"/>
                    <a:pt x="79" y="56"/>
                  </a:cubicBezTo>
                  <a:cubicBezTo>
                    <a:pt x="85" y="50"/>
                    <a:pt x="89" y="42"/>
                    <a:pt x="89" y="32"/>
                  </a:cubicBezTo>
                  <a:cubicBezTo>
                    <a:pt x="89" y="14"/>
                    <a:pt x="75" y="0"/>
                    <a:pt x="57" y="0"/>
                  </a:cubicBezTo>
                  <a:cubicBezTo>
                    <a:pt x="39" y="0"/>
                    <a:pt x="25" y="14"/>
                    <a:pt x="25" y="32"/>
                  </a:cubicBezTo>
                  <a:cubicBezTo>
                    <a:pt x="25" y="42"/>
                    <a:pt x="29" y="50"/>
                    <a:pt x="36"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cubicBezTo>
                    <a:pt x="91" y="185"/>
                    <a:pt x="91" y="185"/>
                    <a:pt x="91" y="185"/>
                  </a:cubicBezTo>
                  <a:cubicBezTo>
                    <a:pt x="91" y="170"/>
                    <a:pt x="91" y="170"/>
                    <a:pt x="91" y="170"/>
                  </a:cubicBezTo>
                  <a:cubicBezTo>
                    <a:pt x="114" y="170"/>
                    <a:pt x="114" y="170"/>
                    <a:pt x="114" y="170"/>
                  </a:cubicBezTo>
                  <a:cubicBezTo>
                    <a:pt x="114" y="85"/>
                    <a:pt x="114" y="85"/>
                    <a:pt x="114" y="85"/>
                  </a:cubicBezTo>
                  <a:cubicBezTo>
                    <a:pt x="114" y="69"/>
                    <a:pt x="101" y="56"/>
                    <a:pt x="85" y="56"/>
                  </a:cubicBez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106" y="162"/>
                  </a:move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cubicBezTo>
                    <a:pt x="8" y="162"/>
                    <a:pt x="8" y="162"/>
                    <a:pt x="8" y="162"/>
                  </a:cubicBezTo>
                  <a:cubicBezTo>
                    <a:pt x="8" y="85"/>
                    <a:pt x="8" y="85"/>
                    <a:pt x="8" y="85"/>
                  </a:cubicBezTo>
                  <a:cubicBezTo>
                    <a:pt x="8" y="74"/>
                    <a:pt x="17" y="64"/>
                    <a:pt x="29" y="64"/>
                  </a:cubicBezTo>
                  <a:cubicBezTo>
                    <a:pt x="85" y="64"/>
                    <a:pt x="85" y="64"/>
                    <a:pt x="85" y="64"/>
                  </a:cubicBezTo>
                  <a:cubicBezTo>
                    <a:pt x="97" y="64"/>
                    <a:pt x="106" y="74"/>
                    <a:pt x="106" y="85"/>
                  </a:cubicBezTo>
                  <a:lnTo>
                    <a:pt x="106"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2" name="ZoneTexte 201">
              <a:extLst>
                <a:ext uri="{FF2B5EF4-FFF2-40B4-BE49-F238E27FC236}">
                  <a16:creationId xmlns:a16="http://schemas.microsoft.com/office/drawing/2014/main" id="{5F6A36B7-0499-477B-8044-A6FE4A5B6E90}"/>
                </a:ext>
              </a:extLst>
            </p:cNvPr>
            <p:cNvSpPr txBox="1"/>
            <p:nvPr/>
          </p:nvSpPr>
          <p:spPr>
            <a:xfrm>
              <a:off x="1624697"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grpSp>
      <p:grpSp>
        <p:nvGrpSpPr>
          <p:cNvPr id="203" name="shp0025">
            <a:extLst>
              <a:ext uri="{FF2B5EF4-FFF2-40B4-BE49-F238E27FC236}">
                <a16:creationId xmlns:a16="http://schemas.microsoft.com/office/drawing/2014/main" id="{B4F77D74-5E80-4443-B24A-EC6CAFA81E4E}"/>
              </a:ext>
            </a:extLst>
          </p:cNvPr>
          <p:cNvGrpSpPr/>
          <p:nvPr/>
        </p:nvGrpSpPr>
        <p:grpSpPr>
          <a:xfrm>
            <a:off x="3667460" y="5035732"/>
            <a:ext cx="507922" cy="285252"/>
            <a:chOff x="1982395" y="5004263"/>
            <a:chExt cx="508811" cy="285751"/>
          </a:xfrm>
        </p:grpSpPr>
        <p:sp>
          <p:nvSpPr>
            <p:cNvPr id="204" name="Freeform 20">
              <a:extLst>
                <a:ext uri="{FF2B5EF4-FFF2-40B4-BE49-F238E27FC236}">
                  <a16:creationId xmlns:a16="http://schemas.microsoft.com/office/drawing/2014/main" id="{1211358B-BAAF-46DA-AE68-A3B9EB18C1C4}"/>
                </a:ext>
              </a:extLst>
            </p:cNvPr>
            <p:cNvSpPr>
              <a:spLocks noEditPoints="1"/>
            </p:cNvSpPr>
            <p:nvPr/>
          </p:nvSpPr>
          <p:spPr bwMode="auto">
            <a:xfrm>
              <a:off x="1982395" y="5004263"/>
              <a:ext cx="387459" cy="285751"/>
            </a:xfrm>
            <a:custGeom>
              <a:avLst/>
              <a:gdLst>
                <a:gd name="T0" fmla="*/ 251 w 287"/>
                <a:gd name="T1" fmla="*/ 81 h 209"/>
                <a:gd name="T2" fmla="*/ 230 w 287"/>
                <a:gd name="T3" fmla="*/ 24 h 209"/>
                <a:gd name="T4" fmla="*/ 208 w 287"/>
                <a:gd name="T5" fmla="*/ 81 h 209"/>
                <a:gd name="T6" fmla="*/ 173 w 287"/>
                <a:gd name="T7" fmla="*/ 110 h 209"/>
                <a:gd name="T8" fmla="*/ 196 w 287"/>
                <a:gd name="T9" fmla="*/ 194 h 209"/>
                <a:gd name="T10" fmla="*/ 264 w 287"/>
                <a:gd name="T11" fmla="*/ 209 h 209"/>
                <a:gd name="T12" fmla="*/ 287 w 287"/>
                <a:gd name="T13" fmla="*/ 194 h 209"/>
                <a:gd name="T14" fmla="*/ 258 w 287"/>
                <a:gd name="T15" fmla="*/ 81 h 209"/>
                <a:gd name="T16" fmla="*/ 230 w 287"/>
                <a:gd name="T17" fmla="*/ 32 h 209"/>
                <a:gd name="T18" fmla="*/ 230 w 287"/>
                <a:gd name="T19" fmla="*/ 81 h 209"/>
                <a:gd name="T20" fmla="*/ 279 w 287"/>
                <a:gd name="T21" fmla="*/ 186 h 209"/>
                <a:gd name="T22" fmla="*/ 264 w 287"/>
                <a:gd name="T23" fmla="*/ 118 h 209"/>
                <a:gd name="T24" fmla="*/ 256 w 287"/>
                <a:gd name="T25" fmla="*/ 201 h 209"/>
                <a:gd name="T26" fmla="*/ 204 w 287"/>
                <a:gd name="T27" fmla="*/ 118 h 209"/>
                <a:gd name="T28" fmla="*/ 196 w 287"/>
                <a:gd name="T29" fmla="*/ 186 h 209"/>
                <a:gd name="T30" fmla="*/ 181 w 287"/>
                <a:gd name="T31" fmla="*/ 110 h 209"/>
                <a:gd name="T32" fmla="*/ 258 w 287"/>
                <a:gd name="T33" fmla="*/ 89 h 209"/>
                <a:gd name="T34" fmla="*/ 279 w 287"/>
                <a:gd name="T35" fmla="*/ 186 h 209"/>
                <a:gd name="T36" fmla="*/ 165 w 287"/>
                <a:gd name="T37" fmla="*/ 185 h 209"/>
                <a:gd name="T38" fmla="*/ 123 w 287"/>
                <a:gd name="T39" fmla="*/ 177 h 209"/>
                <a:gd name="T40" fmla="*/ 189 w 287"/>
                <a:gd name="T41" fmla="*/ 75 h 209"/>
                <a:gd name="T42" fmla="*/ 190 w 287"/>
                <a:gd name="T43" fmla="*/ 63 h 209"/>
                <a:gd name="T44" fmla="*/ 165 w 287"/>
                <a:gd name="T45" fmla="*/ 57 h 209"/>
                <a:gd name="T46" fmla="*/ 144 w 287"/>
                <a:gd name="T47" fmla="*/ 0 h 209"/>
                <a:gd name="T48" fmla="*/ 122 w 287"/>
                <a:gd name="T49" fmla="*/ 57 h 209"/>
                <a:gd name="T50" fmla="*/ 97 w 287"/>
                <a:gd name="T51" fmla="*/ 63 h 209"/>
                <a:gd name="T52" fmla="*/ 98 w 287"/>
                <a:gd name="T53" fmla="*/ 74 h 209"/>
                <a:gd name="T54" fmla="*/ 172 w 287"/>
                <a:gd name="T55" fmla="*/ 65 h 209"/>
                <a:gd name="T56" fmla="*/ 144 w 287"/>
                <a:gd name="T57" fmla="*/ 57 h 209"/>
                <a:gd name="T58" fmla="*/ 144 w 287"/>
                <a:gd name="T59" fmla="*/ 8 h 209"/>
                <a:gd name="T60" fmla="*/ 144 w 287"/>
                <a:gd name="T61" fmla="*/ 57 h 209"/>
                <a:gd name="T62" fmla="*/ 79 w 287"/>
                <a:gd name="T63" fmla="*/ 80 h 209"/>
                <a:gd name="T64" fmla="*/ 57 w 287"/>
                <a:gd name="T65" fmla="*/ 24 h 209"/>
                <a:gd name="T66" fmla="*/ 36 w 287"/>
                <a:gd name="T67" fmla="*/ 80 h 209"/>
                <a:gd name="T68" fmla="*/ 0 w 287"/>
                <a:gd name="T69" fmla="*/ 109 h 209"/>
                <a:gd name="T70" fmla="*/ 23 w 287"/>
                <a:gd name="T71" fmla="*/ 194 h 209"/>
                <a:gd name="T72" fmla="*/ 92 w 287"/>
                <a:gd name="T73" fmla="*/ 209 h 209"/>
                <a:gd name="T74" fmla="*/ 115 w 287"/>
                <a:gd name="T75" fmla="*/ 194 h 209"/>
                <a:gd name="T76" fmla="*/ 86 w 287"/>
                <a:gd name="T77" fmla="*/ 80 h 209"/>
                <a:gd name="T78" fmla="*/ 57 w 287"/>
                <a:gd name="T79" fmla="*/ 32 h 209"/>
                <a:gd name="T80" fmla="*/ 57 w 287"/>
                <a:gd name="T81" fmla="*/ 80 h 209"/>
                <a:gd name="T82" fmla="*/ 106 w 287"/>
                <a:gd name="T83" fmla="*/ 186 h 209"/>
                <a:gd name="T84" fmla="*/ 92 w 287"/>
                <a:gd name="T85" fmla="*/ 117 h 209"/>
                <a:gd name="T86" fmla="*/ 83 w 287"/>
                <a:gd name="T87" fmla="*/ 201 h 209"/>
                <a:gd name="T88" fmla="*/ 31 w 287"/>
                <a:gd name="T89" fmla="*/ 117 h 209"/>
                <a:gd name="T90" fmla="*/ 23 w 287"/>
                <a:gd name="T91" fmla="*/ 186 h 209"/>
                <a:gd name="T92" fmla="*/ 8 w 287"/>
                <a:gd name="T93" fmla="*/ 109 h 209"/>
                <a:gd name="T94" fmla="*/ 86 w 287"/>
                <a:gd name="T95" fmla="*/ 88 h 209"/>
                <a:gd name="T96" fmla="*/ 106 w 287"/>
                <a:gd name="T97" fmla="*/ 1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209">
                  <a:moveTo>
                    <a:pt x="258" y="81"/>
                  </a:moveTo>
                  <a:cubicBezTo>
                    <a:pt x="251" y="81"/>
                    <a:pt x="251" y="81"/>
                    <a:pt x="251" y="81"/>
                  </a:cubicBezTo>
                  <a:cubicBezTo>
                    <a:pt x="258" y="75"/>
                    <a:pt x="262" y="66"/>
                    <a:pt x="262" y="56"/>
                  </a:cubicBezTo>
                  <a:cubicBezTo>
                    <a:pt x="262" y="39"/>
                    <a:pt x="248" y="24"/>
                    <a:pt x="230" y="24"/>
                  </a:cubicBezTo>
                  <a:cubicBezTo>
                    <a:pt x="212" y="24"/>
                    <a:pt x="198" y="39"/>
                    <a:pt x="198" y="56"/>
                  </a:cubicBezTo>
                  <a:cubicBezTo>
                    <a:pt x="198" y="66"/>
                    <a:pt x="202" y="75"/>
                    <a:pt x="208"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4" y="209"/>
                    <a:pt x="264" y="209"/>
                    <a:pt x="264" y="209"/>
                  </a:cubicBezTo>
                  <a:cubicBezTo>
                    <a:pt x="264" y="194"/>
                    <a:pt x="264" y="194"/>
                    <a:pt x="264" y="194"/>
                  </a:cubicBezTo>
                  <a:cubicBezTo>
                    <a:pt x="287" y="194"/>
                    <a:pt x="287" y="194"/>
                    <a:pt x="287" y="194"/>
                  </a:cubicBezTo>
                  <a:cubicBezTo>
                    <a:pt x="287" y="110"/>
                    <a:pt x="287" y="110"/>
                    <a:pt x="287" y="110"/>
                  </a:cubicBezTo>
                  <a:cubicBezTo>
                    <a:pt x="287" y="94"/>
                    <a:pt x="274" y="81"/>
                    <a:pt x="258" y="81"/>
                  </a:cubicBezTo>
                  <a:close/>
                  <a:moveTo>
                    <a:pt x="206" y="56"/>
                  </a:moveTo>
                  <a:cubicBezTo>
                    <a:pt x="206" y="43"/>
                    <a:pt x="217" y="32"/>
                    <a:pt x="230" y="32"/>
                  </a:cubicBezTo>
                  <a:cubicBezTo>
                    <a:pt x="243" y="32"/>
                    <a:pt x="254" y="43"/>
                    <a:pt x="254" y="56"/>
                  </a:cubicBezTo>
                  <a:cubicBezTo>
                    <a:pt x="254" y="70"/>
                    <a:pt x="243" y="81"/>
                    <a:pt x="230" y="81"/>
                  </a:cubicBezTo>
                  <a:cubicBezTo>
                    <a:pt x="217" y="81"/>
                    <a:pt x="206" y="70"/>
                    <a:pt x="206" y="56"/>
                  </a:cubicBezTo>
                  <a:close/>
                  <a:moveTo>
                    <a:pt x="279" y="186"/>
                  </a:moveTo>
                  <a:cubicBezTo>
                    <a:pt x="264" y="186"/>
                    <a:pt x="264" y="186"/>
                    <a:pt x="264" y="186"/>
                  </a:cubicBezTo>
                  <a:cubicBezTo>
                    <a:pt x="264" y="118"/>
                    <a:pt x="264" y="118"/>
                    <a:pt x="264"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0" y="89"/>
                    <a:pt x="202" y="89"/>
                  </a:cubicBezTo>
                  <a:cubicBezTo>
                    <a:pt x="258" y="89"/>
                    <a:pt x="258" y="89"/>
                    <a:pt x="258"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moveTo>
                    <a:pt x="189" y="75"/>
                  </a:moveTo>
                  <a:cubicBezTo>
                    <a:pt x="191" y="74"/>
                    <a:pt x="192" y="74"/>
                    <a:pt x="193" y="73"/>
                  </a:cubicBezTo>
                  <a:cubicBezTo>
                    <a:pt x="192" y="70"/>
                    <a:pt x="191" y="67"/>
                    <a:pt x="190" y="63"/>
                  </a:cubicBezTo>
                  <a:cubicBezTo>
                    <a:pt x="185" y="59"/>
                    <a:pt x="179" y="57"/>
                    <a:pt x="172" y="57"/>
                  </a:cubicBezTo>
                  <a:cubicBezTo>
                    <a:pt x="165" y="57"/>
                    <a:pt x="165" y="57"/>
                    <a:pt x="165" y="57"/>
                  </a:cubicBezTo>
                  <a:cubicBezTo>
                    <a:pt x="172" y="51"/>
                    <a:pt x="176" y="42"/>
                    <a:pt x="176" y="33"/>
                  </a:cubicBezTo>
                  <a:cubicBezTo>
                    <a:pt x="176" y="15"/>
                    <a:pt x="161" y="0"/>
                    <a:pt x="144" y="0"/>
                  </a:cubicBezTo>
                  <a:cubicBezTo>
                    <a:pt x="126" y="0"/>
                    <a:pt x="111" y="15"/>
                    <a:pt x="111" y="33"/>
                  </a:cubicBezTo>
                  <a:cubicBezTo>
                    <a:pt x="111" y="42"/>
                    <a:pt x="116" y="51"/>
                    <a:pt x="122" y="57"/>
                  </a:cubicBezTo>
                  <a:cubicBezTo>
                    <a:pt x="115" y="57"/>
                    <a:pt x="115" y="57"/>
                    <a:pt x="115" y="57"/>
                  </a:cubicBezTo>
                  <a:cubicBezTo>
                    <a:pt x="108" y="57"/>
                    <a:pt x="102" y="59"/>
                    <a:pt x="97" y="63"/>
                  </a:cubicBezTo>
                  <a:cubicBezTo>
                    <a:pt x="96" y="67"/>
                    <a:pt x="95" y="70"/>
                    <a:pt x="94" y="73"/>
                  </a:cubicBezTo>
                  <a:cubicBezTo>
                    <a:pt x="95" y="74"/>
                    <a:pt x="97" y="74"/>
                    <a:pt x="98" y="74"/>
                  </a:cubicBezTo>
                  <a:cubicBezTo>
                    <a:pt x="102" y="69"/>
                    <a:pt x="108" y="65"/>
                    <a:pt x="115" y="65"/>
                  </a:cubicBezTo>
                  <a:cubicBezTo>
                    <a:pt x="172" y="65"/>
                    <a:pt x="172" y="65"/>
                    <a:pt x="172" y="65"/>
                  </a:cubicBezTo>
                  <a:cubicBezTo>
                    <a:pt x="179" y="65"/>
                    <a:pt x="186" y="69"/>
                    <a:pt x="189" y="75"/>
                  </a:cubicBezTo>
                  <a:close/>
                  <a:moveTo>
                    <a:pt x="144" y="57"/>
                  </a:moveTo>
                  <a:cubicBezTo>
                    <a:pt x="130" y="57"/>
                    <a:pt x="119" y="46"/>
                    <a:pt x="119" y="33"/>
                  </a:cubicBezTo>
                  <a:cubicBezTo>
                    <a:pt x="119" y="19"/>
                    <a:pt x="130" y="8"/>
                    <a:pt x="144" y="8"/>
                  </a:cubicBezTo>
                  <a:cubicBezTo>
                    <a:pt x="157" y="8"/>
                    <a:pt x="168" y="19"/>
                    <a:pt x="168" y="33"/>
                  </a:cubicBezTo>
                  <a:cubicBezTo>
                    <a:pt x="168" y="46"/>
                    <a:pt x="157" y="57"/>
                    <a:pt x="144" y="57"/>
                  </a:cubicBezTo>
                  <a:close/>
                  <a:moveTo>
                    <a:pt x="86" y="80"/>
                  </a:moveTo>
                  <a:cubicBezTo>
                    <a:pt x="79" y="80"/>
                    <a:pt x="79" y="80"/>
                    <a:pt x="79" y="80"/>
                  </a:cubicBezTo>
                  <a:cubicBezTo>
                    <a:pt x="85" y="74"/>
                    <a:pt x="90" y="66"/>
                    <a:pt x="90" y="56"/>
                  </a:cubicBezTo>
                  <a:cubicBezTo>
                    <a:pt x="90" y="38"/>
                    <a:pt x="75" y="24"/>
                    <a:pt x="57" y="24"/>
                  </a:cubicBezTo>
                  <a:cubicBezTo>
                    <a:pt x="39" y="24"/>
                    <a:pt x="25" y="38"/>
                    <a:pt x="25" y="56"/>
                  </a:cubicBezTo>
                  <a:cubicBezTo>
                    <a:pt x="25" y="66"/>
                    <a:pt x="29"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3" y="56"/>
                  </a:moveTo>
                  <a:cubicBezTo>
                    <a:pt x="33" y="43"/>
                    <a:pt x="44" y="32"/>
                    <a:pt x="57" y="32"/>
                  </a:cubicBezTo>
                  <a:cubicBezTo>
                    <a:pt x="71" y="32"/>
                    <a:pt x="81" y="43"/>
                    <a:pt x="81" y="56"/>
                  </a:cubicBezTo>
                  <a:cubicBezTo>
                    <a:pt x="81" y="69"/>
                    <a:pt x="71" y="80"/>
                    <a:pt x="57" y="80"/>
                  </a:cubicBezTo>
                  <a:cubicBezTo>
                    <a:pt x="44" y="80"/>
                    <a:pt x="33" y="69"/>
                    <a:pt x="33" y="56"/>
                  </a:cubicBezTo>
                  <a:close/>
                  <a:moveTo>
                    <a:pt x="106" y="186"/>
                  </a:moveTo>
                  <a:cubicBezTo>
                    <a:pt x="92" y="186"/>
                    <a:pt x="92" y="186"/>
                    <a:pt x="92" y="186"/>
                  </a:cubicBezTo>
                  <a:cubicBezTo>
                    <a:pt x="92" y="117"/>
                    <a:pt x="92" y="117"/>
                    <a:pt x="92" y="117"/>
                  </a:cubicBezTo>
                  <a:cubicBezTo>
                    <a:pt x="83" y="117"/>
                    <a:pt x="83" y="117"/>
                    <a:pt x="83" y="117"/>
                  </a:cubicBezTo>
                  <a:cubicBezTo>
                    <a:pt x="83" y="201"/>
                    <a:pt x="83" y="201"/>
                    <a:pt x="83" y="201"/>
                  </a:cubicBezTo>
                  <a:cubicBezTo>
                    <a:pt x="31" y="201"/>
                    <a:pt x="31" y="201"/>
                    <a:pt x="31" y="201"/>
                  </a:cubicBezTo>
                  <a:cubicBezTo>
                    <a:pt x="31" y="117"/>
                    <a:pt x="31" y="117"/>
                    <a:pt x="31" y="117"/>
                  </a:cubicBezTo>
                  <a:cubicBezTo>
                    <a:pt x="23" y="117"/>
                    <a:pt x="23" y="117"/>
                    <a:pt x="23" y="117"/>
                  </a:cubicBezTo>
                  <a:cubicBezTo>
                    <a:pt x="23" y="186"/>
                    <a:pt x="23" y="186"/>
                    <a:pt x="23" y="186"/>
                  </a:cubicBezTo>
                  <a:cubicBezTo>
                    <a:pt x="8" y="186"/>
                    <a:pt x="8" y="186"/>
                    <a:pt x="8" y="186"/>
                  </a:cubicBezTo>
                  <a:cubicBezTo>
                    <a:pt x="8" y="109"/>
                    <a:pt x="8" y="109"/>
                    <a:pt x="8" y="109"/>
                  </a:cubicBezTo>
                  <a:cubicBezTo>
                    <a:pt x="8" y="98"/>
                    <a:pt x="18" y="88"/>
                    <a:pt x="29" y="88"/>
                  </a:cubicBezTo>
                  <a:cubicBezTo>
                    <a:pt x="86" y="88"/>
                    <a:pt x="86" y="88"/>
                    <a:pt x="86" y="88"/>
                  </a:cubicBezTo>
                  <a:cubicBezTo>
                    <a:pt x="97" y="88"/>
                    <a:pt x="106" y="98"/>
                    <a:pt x="106" y="109"/>
                  </a:cubicBezTo>
                  <a:lnTo>
                    <a:pt x="106" y="1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5" name="ZoneTexte 204">
              <a:extLst>
                <a:ext uri="{FF2B5EF4-FFF2-40B4-BE49-F238E27FC236}">
                  <a16:creationId xmlns:a16="http://schemas.microsoft.com/office/drawing/2014/main" id="{972DF33E-AE28-445B-9A1C-FF87341D8726}"/>
                </a:ext>
              </a:extLst>
            </p:cNvPr>
            <p:cNvSpPr txBox="1"/>
            <p:nvPr/>
          </p:nvSpPr>
          <p:spPr>
            <a:xfrm>
              <a:off x="2420674"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grpSp>
      <p:grpSp>
        <p:nvGrpSpPr>
          <p:cNvPr id="206" name="shp0026">
            <a:extLst>
              <a:ext uri="{FF2B5EF4-FFF2-40B4-BE49-F238E27FC236}">
                <a16:creationId xmlns:a16="http://schemas.microsoft.com/office/drawing/2014/main" id="{362B71E9-10E3-4870-8CC9-F6E85D6464E3}"/>
              </a:ext>
            </a:extLst>
          </p:cNvPr>
          <p:cNvGrpSpPr/>
          <p:nvPr/>
        </p:nvGrpSpPr>
        <p:grpSpPr>
          <a:xfrm>
            <a:off x="4402871" y="5035732"/>
            <a:ext cx="699681" cy="285252"/>
            <a:chOff x="2719095" y="5004263"/>
            <a:chExt cx="700906" cy="285751"/>
          </a:xfrm>
        </p:grpSpPr>
        <p:sp>
          <p:nvSpPr>
            <p:cNvPr id="207" name="Freeform 21">
              <a:extLst>
                <a:ext uri="{FF2B5EF4-FFF2-40B4-BE49-F238E27FC236}">
                  <a16:creationId xmlns:a16="http://schemas.microsoft.com/office/drawing/2014/main" id="{9BF016B8-734D-4DF4-96A9-946DA15822AF}"/>
                </a:ext>
              </a:extLst>
            </p:cNvPr>
            <p:cNvSpPr>
              <a:spLocks noEditPoints="1"/>
            </p:cNvSpPr>
            <p:nvPr/>
          </p:nvSpPr>
          <p:spPr bwMode="auto">
            <a:xfrm>
              <a:off x="2719095" y="5004263"/>
              <a:ext cx="504907" cy="285751"/>
            </a:xfrm>
            <a:custGeom>
              <a:avLst/>
              <a:gdLst>
                <a:gd name="T0" fmla="*/ 90 w 374"/>
                <a:gd name="T1" fmla="*/ 56 h 209"/>
                <a:gd name="T2" fmla="*/ 36 w 374"/>
                <a:gd name="T3" fmla="*/ 80 h 209"/>
                <a:gd name="T4" fmla="*/ 0 w 374"/>
                <a:gd name="T5" fmla="*/ 194 h 209"/>
                <a:gd name="T6" fmla="*/ 92 w 374"/>
                <a:gd name="T7" fmla="*/ 209 h 209"/>
                <a:gd name="T8" fmla="*/ 115 w 374"/>
                <a:gd name="T9" fmla="*/ 109 h 209"/>
                <a:gd name="T10" fmla="*/ 58 w 374"/>
                <a:gd name="T11" fmla="*/ 32 h 209"/>
                <a:gd name="T12" fmla="*/ 34 w 374"/>
                <a:gd name="T13" fmla="*/ 56 h 209"/>
                <a:gd name="T14" fmla="*/ 92 w 374"/>
                <a:gd name="T15" fmla="*/ 117 h 209"/>
                <a:gd name="T16" fmla="*/ 32 w 374"/>
                <a:gd name="T17" fmla="*/ 201 h 209"/>
                <a:gd name="T18" fmla="*/ 23 w 374"/>
                <a:gd name="T19" fmla="*/ 186 h 209"/>
                <a:gd name="T20" fmla="*/ 29 w 374"/>
                <a:gd name="T21" fmla="*/ 88 h 209"/>
                <a:gd name="T22" fmla="*/ 107 w 374"/>
                <a:gd name="T23" fmla="*/ 186 h 209"/>
                <a:gd name="T24" fmla="*/ 349 w 374"/>
                <a:gd name="T25" fmla="*/ 33 h 209"/>
                <a:gd name="T26" fmla="*/ 295 w 374"/>
                <a:gd name="T27" fmla="*/ 57 h 209"/>
                <a:gd name="T28" fmla="*/ 267 w 374"/>
                <a:gd name="T29" fmla="*/ 73 h 209"/>
                <a:gd name="T30" fmla="*/ 345 w 374"/>
                <a:gd name="T31" fmla="*/ 65 h 209"/>
                <a:gd name="T32" fmla="*/ 351 w 374"/>
                <a:gd name="T33" fmla="*/ 162 h 209"/>
                <a:gd name="T34" fmla="*/ 343 w 374"/>
                <a:gd name="T35" fmla="*/ 177 h 209"/>
                <a:gd name="T36" fmla="*/ 351 w 374"/>
                <a:gd name="T37" fmla="*/ 185 h 209"/>
                <a:gd name="T38" fmla="*/ 374 w 374"/>
                <a:gd name="T39" fmla="*/ 86 h 209"/>
                <a:gd name="T40" fmla="*/ 292 w 374"/>
                <a:gd name="T41" fmla="*/ 33 h 209"/>
                <a:gd name="T42" fmla="*/ 317 w 374"/>
                <a:gd name="T43" fmla="*/ 57 h 209"/>
                <a:gd name="T44" fmla="*/ 191 w 374"/>
                <a:gd name="T45" fmla="*/ 63 h 209"/>
                <a:gd name="T46" fmla="*/ 176 w 374"/>
                <a:gd name="T47" fmla="*/ 33 h 209"/>
                <a:gd name="T48" fmla="*/ 123 w 374"/>
                <a:gd name="T49" fmla="*/ 57 h 209"/>
                <a:gd name="T50" fmla="*/ 94 w 374"/>
                <a:gd name="T51" fmla="*/ 73 h 209"/>
                <a:gd name="T52" fmla="*/ 172 w 374"/>
                <a:gd name="T53" fmla="*/ 65 h 209"/>
                <a:gd name="T54" fmla="*/ 120 w 374"/>
                <a:gd name="T55" fmla="*/ 33 h 209"/>
                <a:gd name="T56" fmla="*/ 144 w 374"/>
                <a:gd name="T57" fmla="*/ 57 h 209"/>
                <a:gd name="T58" fmla="*/ 263 w 374"/>
                <a:gd name="T59" fmla="*/ 56 h 209"/>
                <a:gd name="T60" fmla="*/ 209 w 374"/>
                <a:gd name="T61" fmla="*/ 81 h 209"/>
                <a:gd name="T62" fmla="*/ 173 w 374"/>
                <a:gd name="T63" fmla="*/ 194 h 209"/>
                <a:gd name="T64" fmla="*/ 265 w 374"/>
                <a:gd name="T65" fmla="*/ 209 h 209"/>
                <a:gd name="T66" fmla="*/ 288 w 374"/>
                <a:gd name="T67" fmla="*/ 110 h 209"/>
                <a:gd name="T68" fmla="*/ 230 w 374"/>
                <a:gd name="T69" fmla="*/ 32 h 209"/>
                <a:gd name="T70" fmla="*/ 206 w 374"/>
                <a:gd name="T71" fmla="*/ 56 h 209"/>
                <a:gd name="T72" fmla="*/ 265 w 374"/>
                <a:gd name="T73" fmla="*/ 118 h 209"/>
                <a:gd name="T74" fmla="*/ 204 w 374"/>
                <a:gd name="T75" fmla="*/ 201 h 209"/>
                <a:gd name="T76" fmla="*/ 196 w 374"/>
                <a:gd name="T77" fmla="*/ 186 h 209"/>
                <a:gd name="T78" fmla="*/ 202 w 374"/>
                <a:gd name="T79" fmla="*/ 89 h 209"/>
                <a:gd name="T80" fmla="*/ 279 w 374"/>
                <a:gd name="T81" fmla="*/ 186 h 209"/>
                <a:gd name="T82" fmla="*/ 165 w 374"/>
                <a:gd name="T83"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209">
                  <a:moveTo>
                    <a:pt x="86" y="80"/>
                  </a:moveTo>
                  <a:cubicBezTo>
                    <a:pt x="79" y="80"/>
                    <a:pt x="79" y="80"/>
                    <a:pt x="79" y="80"/>
                  </a:cubicBezTo>
                  <a:cubicBezTo>
                    <a:pt x="86" y="74"/>
                    <a:pt x="90" y="66"/>
                    <a:pt x="90" y="56"/>
                  </a:cubicBezTo>
                  <a:cubicBezTo>
                    <a:pt x="90" y="38"/>
                    <a:pt x="76" y="24"/>
                    <a:pt x="58" y="24"/>
                  </a:cubicBezTo>
                  <a:cubicBezTo>
                    <a:pt x="40" y="24"/>
                    <a:pt x="25" y="38"/>
                    <a:pt x="25" y="56"/>
                  </a:cubicBezTo>
                  <a:cubicBezTo>
                    <a:pt x="25" y="66"/>
                    <a:pt x="30"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4" y="56"/>
                  </a:moveTo>
                  <a:cubicBezTo>
                    <a:pt x="34" y="43"/>
                    <a:pt x="44" y="32"/>
                    <a:pt x="58" y="32"/>
                  </a:cubicBezTo>
                  <a:cubicBezTo>
                    <a:pt x="71" y="32"/>
                    <a:pt x="82" y="43"/>
                    <a:pt x="82" y="56"/>
                  </a:cubicBezTo>
                  <a:cubicBezTo>
                    <a:pt x="82" y="69"/>
                    <a:pt x="71" y="80"/>
                    <a:pt x="58" y="80"/>
                  </a:cubicBezTo>
                  <a:cubicBezTo>
                    <a:pt x="44" y="80"/>
                    <a:pt x="34" y="69"/>
                    <a:pt x="34" y="56"/>
                  </a:cubicBezTo>
                  <a:close/>
                  <a:moveTo>
                    <a:pt x="107" y="186"/>
                  </a:moveTo>
                  <a:cubicBezTo>
                    <a:pt x="92" y="186"/>
                    <a:pt x="92" y="186"/>
                    <a:pt x="92" y="186"/>
                  </a:cubicBezTo>
                  <a:cubicBezTo>
                    <a:pt x="92" y="117"/>
                    <a:pt x="92" y="117"/>
                    <a:pt x="92" y="117"/>
                  </a:cubicBezTo>
                  <a:cubicBezTo>
                    <a:pt x="84" y="117"/>
                    <a:pt x="84" y="117"/>
                    <a:pt x="84" y="117"/>
                  </a:cubicBezTo>
                  <a:cubicBezTo>
                    <a:pt x="84" y="201"/>
                    <a:pt x="84" y="201"/>
                    <a:pt x="84" y="201"/>
                  </a:cubicBezTo>
                  <a:cubicBezTo>
                    <a:pt x="32" y="201"/>
                    <a:pt x="32" y="201"/>
                    <a:pt x="32" y="201"/>
                  </a:cubicBezTo>
                  <a:cubicBezTo>
                    <a:pt x="32" y="117"/>
                    <a:pt x="32" y="117"/>
                    <a:pt x="32" y="117"/>
                  </a:cubicBezTo>
                  <a:cubicBezTo>
                    <a:pt x="23" y="117"/>
                    <a:pt x="23" y="117"/>
                    <a:pt x="23" y="117"/>
                  </a:cubicBezTo>
                  <a:cubicBezTo>
                    <a:pt x="23" y="186"/>
                    <a:pt x="23" y="186"/>
                    <a:pt x="23" y="186"/>
                  </a:cubicBezTo>
                  <a:cubicBezTo>
                    <a:pt x="9" y="186"/>
                    <a:pt x="9" y="186"/>
                    <a:pt x="9" y="186"/>
                  </a:cubicBezTo>
                  <a:cubicBezTo>
                    <a:pt x="9" y="109"/>
                    <a:pt x="9" y="109"/>
                    <a:pt x="9" y="109"/>
                  </a:cubicBezTo>
                  <a:cubicBezTo>
                    <a:pt x="9" y="98"/>
                    <a:pt x="18" y="88"/>
                    <a:pt x="29" y="88"/>
                  </a:cubicBezTo>
                  <a:cubicBezTo>
                    <a:pt x="86" y="88"/>
                    <a:pt x="86" y="88"/>
                    <a:pt x="86" y="88"/>
                  </a:cubicBezTo>
                  <a:cubicBezTo>
                    <a:pt x="97" y="88"/>
                    <a:pt x="107" y="98"/>
                    <a:pt x="107" y="109"/>
                  </a:cubicBezTo>
                  <a:lnTo>
                    <a:pt x="107" y="186"/>
                  </a:lnTo>
                  <a:close/>
                  <a:moveTo>
                    <a:pt x="345" y="57"/>
                  </a:moveTo>
                  <a:cubicBezTo>
                    <a:pt x="338" y="57"/>
                    <a:pt x="338" y="57"/>
                    <a:pt x="338" y="57"/>
                  </a:cubicBezTo>
                  <a:cubicBezTo>
                    <a:pt x="345" y="51"/>
                    <a:pt x="349" y="42"/>
                    <a:pt x="349" y="33"/>
                  </a:cubicBezTo>
                  <a:cubicBezTo>
                    <a:pt x="349" y="15"/>
                    <a:pt x="334" y="0"/>
                    <a:pt x="317" y="0"/>
                  </a:cubicBezTo>
                  <a:cubicBezTo>
                    <a:pt x="299" y="0"/>
                    <a:pt x="284" y="15"/>
                    <a:pt x="284" y="33"/>
                  </a:cubicBezTo>
                  <a:cubicBezTo>
                    <a:pt x="284" y="42"/>
                    <a:pt x="289" y="51"/>
                    <a:pt x="295" y="57"/>
                  </a:cubicBezTo>
                  <a:cubicBezTo>
                    <a:pt x="288" y="57"/>
                    <a:pt x="288" y="57"/>
                    <a:pt x="288" y="57"/>
                  </a:cubicBezTo>
                  <a:cubicBezTo>
                    <a:pt x="281" y="57"/>
                    <a:pt x="275" y="59"/>
                    <a:pt x="270" y="63"/>
                  </a:cubicBezTo>
                  <a:cubicBezTo>
                    <a:pt x="269" y="67"/>
                    <a:pt x="268" y="70"/>
                    <a:pt x="267" y="73"/>
                  </a:cubicBezTo>
                  <a:cubicBezTo>
                    <a:pt x="268" y="74"/>
                    <a:pt x="269" y="74"/>
                    <a:pt x="271" y="75"/>
                  </a:cubicBezTo>
                  <a:cubicBezTo>
                    <a:pt x="274" y="69"/>
                    <a:pt x="281" y="65"/>
                    <a:pt x="288" y="65"/>
                  </a:cubicBezTo>
                  <a:cubicBezTo>
                    <a:pt x="345" y="65"/>
                    <a:pt x="345" y="65"/>
                    <a:pt x="345" y="65"/>
                  </a:cubicBezTo>
                  <a:cubicBezTo>
                    <a:pt x="356" y="65"/>
                    <a:pt x="366" y="74"/>
                    <a:pt x="366" y="86"/>
                  </a:cubicBezTo>
                  <a:cubicBezTo>
                    <a:pt x="366" y="162"/>
                    <a:pt x="366" y="162"/>
                    <a:pt x="366" y="162"/>
                  </a:cubicBezTo>
                  <a:cubicBezTo>
                    <a:pt x="351" y="162"/>
                    <a:pt x="351" y="162"/>
                    <a:pt x="351" y="162"/>
                  </a:cubicBezTo>
                  <a:cubicBezTo>
                    <a:pt x="351" y="94"/>
                    <a:pt x="351" y="94"/>
                    <a:pt x="351" y="94"/>
                  </a:cubicBezTo>
                  <a:cubicBezTo>
                    <a:pt x="343" y="94"/>
                    <a:pt x="343" y="94"/>
                    <a:pt x="343" y="94"/>
                  </a:cubicBezTo>
                  <a:cubicBezTo>
                    <a:pt x="343" y="177"/>
                    <a:pt x="343" y="177"/>
                    <a:pt x="343" y="177"/>
                  </a:cubicBezTo>
                  <a:cubicBezTo>
                    <a:pt x="296" y="177"/>
                    <a:pt x="296" y="177"/>
                    <a:pt x="296" y="177"/>
                  </a:cubicBezTo>
                  <a:cubicBezTo>
                    <a:pt x="296" y="185"/>
                    <a:pt x="296" y="185"/>
                    <a:pt x="296" y="185"/>
                  </a:cubicBezTo>
                  <a:cubicBezTo>
                    <a:pt x="351" y="185"/>
                    <a:pt x="351" y="185"/>
                    <a:pt x="351" y="185"/>
                  </a:cubicBezTo>
                  <a:cubicBezTo>
                    <a:pt x="351" y="170"/>
                    <a:pt x="351" y="170"/>
                    <a:pt x="351" y="170"/>
                  </a:cubicBezTo>
                  <a:cubicBezTo>
                    <a:pt x="374" y="170"/>
                    <a:pt x="374" y="170"/>
                    <a:pt x="374" y="170"/>
                  </a:cubicBezTo>
                  <a:cubicBezTo>
                    <a:pt x="374" y="86"/>
                    <a:pt x="374" y="86"/>
                    <a:pt x="374" y="86"/>
                  </a:cubicBezTo>
                  <a:cubicBezTo>
                    <a:pt x="374" y="70"/>
                    <a:pt x="361" y="57"/>
                    <a:pt x="345" y="57"/>
                  </a:cubicBezTo>
                  <a:close/>
                  <a:moveTo>
                    <a:pt x="317" y="57"/>
                  </a:moveTo>
                  <a:cubicBezTo>
                    <a:pt x="303" y="57"/>
                    <a:pt x="292" y="46"/>
                    <a:pt x="292" y="33"/>
                  </a:cubicBezTo>
                  <a:cubicBezTo>
                    <a:pt x="292" y="19"/>
                    <a:pt x="303" y="8"/>
                    <a:pt x="317" y="8"/>
                  </a:cubicBezTo>
                  <a:cubicBezTo>
                    <a:pt x="330" y="8"/>
                    <a:pt x="341" y="19"/>
                    <a:pt x="341" y="33"/>
                  </a:cubicBezTo>
                  <a:cubicBezTo>
                    <a:pt x="341" y="46"/>
                    <a:pt x="330" y="57"/>
                    <a:pt x="317" y="57"/>
                  </a:cubicBezTo>
                  <a:close/>
                  <a:moveTo>
                    <a:pt x="190" y="75"/>
                  </a:moveTo>
                  <a:cubicBezTo>
                    <a:pt x="191" y="74"/>
                    <a:pt x="192" y="74"/>
                    <a:pt x="194" y="73"/>
                  </a:cubicBezTo>
                  <a:cubicBezTo>
                    <a:pt x="192" y="70"/>
                    <a:pt x="191" y="67"/>
                    <a:pt x="191" y="63"/>
                  </a:cubicBezTo>
                  <a:cubicBezTo>
                    <a:pt x="186" y="59"/>
                    <a:pt x="179" y="57"/>
                    <a:pt x="172" y="57"/>
                  </a:cubicBezTo>
                  <a:cubicBezTo>
                    <a:pt x="165" y="57"/>
                    <a:pt x="165" y="57"/>
                    <a:pt x="165" y="57"/>
                  </a:cubicBezTo>
                  <a:cubicBezTo>
                    <a:pt x="172" y="51"/>
                    <a:pt x="176" y="42"/>
                    <a:pt x="176" y="33"/>
                  </a:cubicBezTo>
                  <a:cubicBezTo>
                    <a:pt x="176" y="15"/>
                    <a:pt x="162" y="0"/>
                    <a:pt x="144" y="0"/>
                  </a:cubicBezTo>
                  <a:cubicBezTo>
                    <a:pt x="126" y="0"/>
                    <a:pt x="112" y="15"/>
                    <a:pt x="112" y="33"/>
                  </a:cubicBezTo>
                  <a:cubicBezTo>
                    <a:pt x="112" y="42"/>
                    <a:pt x="116" y="51"/>
                    <a:pt x="123" y="57"/>
                  </a:cubicBezTo>
                  <a:cubicBezTo>
                    <a:pt x="116" y="57"/>
                    <a:pt x="116" y="57"/>
                    <a:pt x="116" y="57"/>
                  </a:cubicBezTo>
                  <a:cubicBezTo>
                    <a:pt x="109" y="57"/>
                    <a:pt x="102" y="59"/>
                    <a:pt x="97" y="63"/>
                  </a:cubicBezTo>
                  <a:cubicBezTo>
                    <a:pt x="97" y="67"/>
                    <a:pt x="96" y="70"/>
                    <a:pt x="94" y="73"/>
                  </a:cubicBezTo>
                  <a:cubicBezTo>
                    <a:pt x="96" y="74"/>
                    <a:pt x="97" y="74"/>
                    <a:pt x="98" y="74"/>
                  </a:cubicBezTo>
                  <a:cubicBezTo>
                    <a:pt x="102" y="69"/>
                    <a:pt x="108" y="65"/>
                    <a:pt x="116" y="65"/>
                  </a:cubicBezTo>
                  <a:cubicBezTo>
                    <a:pt x="172" y="65"/>
                    <a:pt x="172" y="65"/>
                    <a:pt x="172" y="65"/>
                  </a:cubicBezTo>
                  <a:cubicBezTo>
                    <a:pt x="180" y="65"/>
                    <a:pt x="186" y="69"/>
                    <a:pt x="190" y="75"/>
                  </a:cubicBezTo>
                  <a:close/>
                  <a:moveTo>
                    <a:pt x="144" y="57"/>
                  </a:moveTo>
                  <a:cubicBezTo>
                    <a:pt x="131" y="57"/>
                    <a:pt x="120" y="46"/>
                    <a:pt x="120" y="33"/>
                  </a:cubicBezTo>
                  <a:cubicBezTo>
                    <a:pt x="120" y="19"/>
                    <a:pt x="131" y="8"/>
                    <a:pt x="144" y="8"/>
                  </a:cubicBezTo>
                  <a:cubicBezTo>
                    <a:pt x="157" y="8"/>
                    <a:pt x="168" y="19"/>
                    <a:pt x="168" y="33"/>
                  </a:cubicBezTo>
                  <a:cubicBezTo>
                    <a:pt x="168" y="46"/>
                    <a:pt x="157" y="57"/>
                    <a:pt x="144" y="57"/>
                  </a:cubicBezTo>
                  <a:close/>
                  <a:moveTo>
                    <a:pt x="259" y="81"/>
                  </a:moveTo>
                  <a:cubicBezTo>
                    <a:pt x="252" y="81"/>
                    <a:pt x="252" y="81"/>
                    <a:pt x="252" y="81"/>
                  </a:cubicBezTo>
                  <a:cubicBezTo>
                    <a:pt x="258" y="75"/>
                    <a:pt x="263" y="66"/>
                    <a:pt x="263" y="56"/>
                  </a:cubicBezTo>
                  <a:cubicBezTo>
                    <a:pt x="263" y="39"/>
                    <a:pt x="248" y="24"/>
                    <a:pt x="230" y="24"/>
                  </a:cubicBezTo>
                  <a:cubicBezTo>
                    <a:pt x="212" y="24"/>
                    <a:pt x="198" y="39"/>
                    <a:pt x="198" y="56"/>
                  </a:cubicBezTo>
                  <a:cubicBezTo>
                    <a:pt x="198" y="66"/>
                    <a:pt x="202" y="75"/>
                    <a:pt x="209"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5" y="209"/>
                    <a:pt x="265" y="209"/>
                    <a:pt x="265" y="209"/>
                  </a:cubicBezTo>
                  <a:cubicBezTo>
                    <a:pt x="265" y="194"/>
                    <a:pt x="265" y="194"/>
                    <a:pt x="265" y="194"/>
                  </a:cubicBezTo>
                  <a:cubicBezTo>
                    <a:pt x="288" y="194"/>
                    <a:pt x="288" y="194"/>
                    <a:pt x="288" y="194"/>
                  </a:cubicBezTo>
                  <a:cubicBezTo>
                    <a:pt x="288" y="110"/>
                    <a:pt x="288" y="110"/>
                    <a:pt x="288" y="110"/>
                  </a:cubicBezTo>
                  <a:cubicBezTo>
                    <a:pt x="288" y="94"/>
                    <a:pt x="275" y="81"/>
                    <a:pt x="259" y="81"/>
                  </a:cubicBezTo>
                  <a:close/>
                  <a:moveTo>
                    <a:pt x="206" y="56"/>
                  </a:moveTo>
                  <a:cubicBezTo>
                    <a:pt x="206" y="43"/>
                    <a:pt x="217" y="32"/>
                    <a:pt x="230" y="32"/>
                  </a:cubicBezTo>
                  <a:cubicBezTo>
                    <a:pt x="244" y="32"/>
                    <a:pt x="254" y="43"/>
                    <a:pt x="254" y="56"/>
                  </a:cubicBezTo>
                  <a:cubicBezTo>
                    <a:pt x="254" y="70"/>
                    <a:pt x="244" y="81"/>
                    <a:pt x="230" y="81"/>
                  </a:cubicBezTo>
                  <a:cubicBezTo>
                    <a:pt x="217" y="81"/>
                    <a:pt x="206" y="70"/>
                    <a:pt x="206" y="56"/>
                  </a:cubicBezTo>
                  <a:close/>
                  <a:moveTo>
                    <a:pt x="279" y="186"/>
                  </a:moveTo>
                  <a:cubicBezTo>
                    <a:pt x="265" y="186"/>
                    <a:pt x="265" y="186"/>
                    <a:pt x="265" y="186"/>
                  </a:cubicBezTo>
                  <a:cubicBezTo>
                    <a:pt x="265" y="118"/>
                    <a:pt x="265" y="118"/>
                    <a:pt x="265"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1" y="89"/>
                    <a:pt x="202" y="89"/>
                  </a:cubicBezTo>
                  <a:cubicBezTo>
                    <a:pt x="259" y="89"/>
                    <a:pt x="259" y="89"/>
                    <a:pt x="259"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8" name="ZoneTexte 207">
              <a:extLst>
                <a:ext uri="{FF2B5EF4-FFF2-40B4-BE49-F238E27FC236}">
                  <a16:creationId xmlns:a16="http://schemas.microsoft.com/office/drawing/2014/main" id="{3731B935-2595-4FF0-9DA8-DBA82A0D3691}"/>
                </a:ext>
              </a:extLst>
            </p:cNvPr>
            <p:cNvSpPr txBox="1"/>
            <p:nvPr/>
          </p:nvSpPr>
          <p:spPr>
            <a:xfrm>
              <a:off x="3274127"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4+</a:t>
              </a:r>
              <a:endParaRPr lang="fr-FR" sz="1597" b="1" dirty="0">
                <a:solidFill>
                  <a:srgbClr val="C69B08"/>
                </a:solidFill>
              </a:endParaRPr>
            </a:p>
          </p:txBody>
        </p:sp>
      </p:grpSp>
      <p:grpSp>
        <p:nvGrpSpPr>
          <p:cNvPr id="212" name="Groupe 211">
            <a:extLst>
              <a:ext uri="{FF2B5EF4-FFF2-40B4-BE49-F238E27FC236}">
                <a16:creationId xmlns:a16="http://schemas.microsoft.com/office/drawing/2014/main" id="{5BC4EC7F-FAEC-47E0-8215-6D2232ABAFC4}"/>
              </a:ext>
            </a:extLst>
          </p:cNvPr>
          <p:cNvGrpSpPr/>
          <p:nvPr/>
        </p:nvGrpSpPr>
        <p:grpSpPr>
          <a:xfrm>
            <a:off x="9831158" y="5898578"/>
            <a:ext cx="2284977" cy="230459"/>
            <a:chOff x="9155150" y="5772986"/>
            <a:chExt cx="2265265" cy="230832"/>
          </a:xfrm>
        </p:grpSpPr>
        <p:sp>
          <p:nvSpPr>
            <p:cNvPr id="213" name="Freeform 55">
              <a:extLst>
                <a:ext uri="{FF2B5EF4-FFF2-40B4-BE49-F238E27FC236}">
                  <a16:creationId xmlns:a16="http://schemas.microsoft.com/office/drawing/2014/main" id="{D1966681-9983-49B9-AD22-2C2C52629184}"/>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14" name="Rectangle 213">
              <a:extLst>
                <a:ext uri="{FF2B5EF4-FFF2-40B4-BE49-F238E27FC236}">
                  <a16:creationId xmlns:a16="http://schemas.microsoft.com/office/drawing/2014/main" id="{C8AA4A49-F70B-4FF5-ACDD-B7F9C0455577}"/>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15" name="Freeform 53">
            <a:extLst>
              <a:ext uri="{FF2B5EF4-FFF2-40B4-BE49-F238E27FC236}">
                <a16:creationId xmlns:a16="http://schemas.microsoft.com/office/drawing/2014/main" id="{2052923C-9B14-48CE-B30D-901108BAD0AC}"/>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91" name="Freeform 53">
            <a:extLst>
              <a:ext uri="{FF2B5EF4-FFF2-40B4-BE49-F238E27FC236}">
                <a16:creationId xmlns:a16="http://schemas.microsoft.com/office/drawing/2014/main" id="{5F4DC00A-7752-4A04-ACDD-DCB52358921D}"/>
              </a:ext>
            </a:extLst>
          </p:cNvPr>
          <p:cNvSpPr>
            <a:spLocks noChangeAspect="1" noEditPoints="1"/>
          </p:cNvSpPr>
          <p:nvPr/>
        </p:nvSpPr>
        <p:spPr bwMode="auto">
          <a:xfrm>
            <a:off x="10405513" y="2949817"/>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101" name="Groupe 100">
            <a:extLst>
              <a:ext uri="{FF2B5EF4-FFF2-40B4-BE49-F238E27FC236}">
                <a16:creationId xmlns:a16="http://schemas.microsoft.com/office/drawing/2014/main" id="{CE3661F4-AAF7-485E-A288-6F4688B23883}"/>
              </a:ext>
            </a:extLst>
          </p:cNvPr>
          <p:cNvGrpSpPr>
            <a:grpSpLocks noChangeAspect="1"/>
          </p:cNvGrpSpPr>
          <p:nvPr/>
        </p:nvGrpSpPr>
        <p:grpSpPr>
          <a:xfrm>
            <a:off x="11474750" y="102601"/>
            <a:ext cx="611010" cy="602656"/>
            <a:chOff x="8614991" y="1348505"/>
            <a:chExt cx="1056822" cy="1042374"/>
          </a:xfrm>
        </p:grpSpPr>
        <p:sp>
          <p:nvSpPr>
            <p:cNvPr id="102" name="Ellipse 101">
              <a:extLst>
                <a:ext uri="{FF2B5EF4-FFF2-40B4-BE49-F238E27FC236}">
                  <a16:creationId xmlns:a16="http://schemas.microsoft.com/office/drawing/2014/main" id="{FABDDBF4-B5A2-46EB-9087-E965E04859C2}"/>
                </a:ext>
              </a:extLst>
            </p:cNvPr>
            <p:cNvSpPr/>
            <p:nvPr/>
          </p:nvSpPr>
          <p:spPr bwMode="ltGray">
            <a:xfrm>
              <a:off x="8614991" y="1348505"/>
              <a:ext cx="1056822" cy="1042374"/>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103" name="Graphique 102">
              <a:extLst>
                <a:ext uri="{FF2B5EF4-FFF2-40B4-BE49-F238E27FC236}">
                  <a16:creationId xmlns:a16="http://schemas.microsoft.com/office/drawing/2014/main" id="{23DEBFA6-36FC-4221-84BF-E44A13F0CED6}"/>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t="7812" b="33625"/>
            <a:stretch/>
          </p:blipFill>
          <p:spPr>
            <a:xfrm>
              <a:off x="8801565" y="1555798"/>
              <a:ext cx="737680" cy="540000"/>
            </a:xfrm>
            <a:prstGeom prst="rect">
              <a:avLst/>
            </a:prstGeom>
          </p:spPr>
        </p:pic>
      </p:grpSp>
      <p:sp>
        <p:nvSpPr>
          <p:cNvPr id="106" name="Freeform 55">
            <a:extLst>
              <a:ext uri="{FF2B5EF4-FFF2-40B4-BE49-F238E27FC236}">
                <a16:creationId xmlns:a16="http://schemas.microsoft.com/office/drawing/2014/main" id="{7AB927CD-7860-4ECF-9D91-8D17A44A6A71}"/>
              </a:ext>
            </a:extLst>
          </p:cNvPr>
          <p:cNvSpPr>
            <a:spLocks noChangeAspect="1" noEditPoints="1"/>
          </p:cNvSpPr>
          <p:nvPr/>
        </p:nvSpPr>
        <p:spPr bwMode="auto">
          <a:xfrm>
            <a:off x="9220937" y="2957928"/>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1E708433-C949-10EF-942E-8F7B786A3E50}"/>
              </a:ext>
            </a:extLst>
          </p:cNvPr>
          <p:cNvSpPr>
            <a:spLocks noGrp="1"/>
          </p:cNvSpPr>
          <p:nvPr>
            <p:ph type="sldNum" sz="quarter" idx="4"/>
          </p:nvPr>
        </p:nvSpPr>
        <p:spPr/>
        <p:txBody>
          <a:bodyPr/>
          <a:lstStyle/>
          <a:p>
            <a:fld id="{4034BEE3-566C-4068-A777-C3A4762E861B}" type="slidenum">
              <a:rPr lang="en-GB" smtClean="0"/>
              <a:pPr/>
              <a:t>33</a:t>
            </a:fld>
            <a:endParaRPr lang="en-GB" dirty="0"/>
          </a:p>
        </p:txBody>
      </p:sp>
    </p:spTree>
    <p:custDataLst>
      <p:tags r:id="rId1"/>
    </p:custDataLst>
    <p:extLst>
      <p:ext uri="{BB962C8B-B14F-4D97-AF65-F5344CB8AC3E}">
        <p14:creationId xmlns:p14="http://schemas.microsoft.com/office/powerpoint/2010/main" val="35542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L’épicurien – Son habitat </a:t>
            </a:r>
          </a:p>
        </p:txBody>
      </p:sp>
      <p:graphicFrame>
        <p:nvGraphicFramePr>
          <p:cNvPr id="48" name="shp0004">
            <a:extLst>
              <a:ext uri="{FF2B5EF4-FFF2-40B4-BE49-F238E27FC236}">
                <a16:creationId xmlns:a16="http://schemas.microsoft.com/office/drawing/2014/main" id="{56715368-4577-4D20-8B68-B6742687603B}"/>
              </a:ext>
            </a:extLst>
          </p:cNvPr>
          <p:cNvGraphicFramePr/>
          <p:nvPr/>
        </p:nvGraphicFramePr>
        <p:xfrm>
          <a:off x="5168111" y="1494554"/>
          <a:ext cx="6311790" cy="1241864"/>
        </p:xfrm>
        <a:graphic>
          <a:graphicData uri="http://schemas.openxmlformats.org/drawingml/2006/chart">
            <c:chart xmlns:c="http://schemas.openxmlformats.org/drawingml/2006/chart" xmlns:r="http://schemas.openxmlformats.org/officeDocument/2006/relationships" r:id="rId5"/>
          </a:graphicData>
        </a:graphic>
      </p:graphicFrame>
      <p:sp>
        <p:nvSpPr>
          <p:cNvPr id="49" name="shp0005">
            <a:extLst>
              <a:ext uri="{FF2B5EF4-FFF2-40B4-BE49-F238E27FC236}">
                <a16:creationId xmlns:a16="http://schemas.microsoft.com/office/drawing/2014/main" id="{ABED086E-AF27-4390-9074-1AC66D738838}"/>
              </a:ext>
            </a:extLst>
          </p:cNvPr>
          <p:cNvSpPr txBox="1"/>
          <p:nvPr>
            <p:custDataLst>
              <p:tags r:id="rId2"/>
            </p:custDataLst>
          </p:nvPr>
        </p:nvSpPr>
        <p:spPr>
          <a:xfrm>
            <a:off x="5118313" y="1161547"/>
            <a:ext cx="2271582"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TAILLE D’AGGLOMÉRATION</a:t>
            </a:r>
          </a:p>
        </p:txBody>
      </p:sp>
      <p:sp>
        <p:nvSpPr>
          <p:cNvPr id="50" name="shp0006">
            <a:extLst>
              <a:ext uri="{FF2B5EF4-FFF2-40B4-BE49-F238E27FC236}">
                <a16:creationId xmlns:a16="http://schemas.microsoft.com/office/drawing/2014/main" id="{9B58AF41-63AB-4732-B61A-12EF5775C68C}"/>
              </a:ext>
            </a:extLst>
          </p:cNvPr>
          <p:cNvSpPr/>
          <p:nvPr/>
        </p:nvSpPr>
        <p:spPr>
          <a:xfrm>
            <a:off x="5118312" y="2736420"/>
            <a:ext cx="6109304" cy="71875"/>
          </a:xfrm>
          <a:prstGeom prst="homePlate">
            <a:avLst/>
          </a:prstGeom>
          <a:gradFill>
            <a:gsLst>
              <a:gs pos="0">
                <a:schemeClr val="tx1">
                  <a:lumMod val="20000"/>
                  <a:lumOff val="80000"/>
                </a:schemeClr>
              </a:gs>
              <a:gs pos="90000">
                <a:schemeClr val="tx1">
                  <a:lumMod val="50000"/>
                </a:schemeClr>
              </a:gs>
            </a:gsLst>
            <a:lin ang="0" scaled="0"/>
          </a:gra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198" dirty="0" err="1">
              <a:solidFill>
                <a:srgbClr val="FFFFFF"/>
              </a:solidFill>
              <a:latin typeface="Arial" panose="020B0604020202020204" pitchFamily="34" charset="0"/>
              <a:cs typeface="Arial" panose="020B0604020202020204" pitchFamily="34" charset="0"/>
            </a:endParaRPr>
          </a:p>
        </p:txBody>
      </p:sp>
      <p:sp>
        <p:nvSpPr>
          <p:cNvPr id="51" name="shp0007">
            <a:extLst>
              <a:ext uri="{FF2B5EF4-FFF2-40B4-BE49-F238E27FC236}">
                <a16:creationId xmlns:a16="http://schemas.microsoft.com/office/drawing/2014/main" id="{824CA13B-9CB6-40AC-9694-D2938F6DEC89}"/>
              </a:ext>
            </a:extLst>
          </p:cNvPr>
          <p:cNvSpPr txBox="1"/>
          <p:nvPr/>
        </p:nvSpPr>
        <p:spPr>
          <a:xfrm>
            <a:off x="5050565" y="2838190"/>
            <a:ext cx="1008127"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Rural &lt;2000 h.</a:t>
            </a:r>
          </a:p>
        </p:txBody>
      </p:sp>
      <p:sp>
        <p:nvSpPr>
          <p:cNvPr id="52" name="shp0008">
            <a:extLst>
              <a:ext uri="{FF2B5EF4-FFF2-40B4-BE49-F238E27FC236}">
                <a16:creationId xmlns:a16="http://schemas.microsoft.com/office/drawing/2014/main" id="{D3D45AFC-4012-4EEC-8E52-2949DAD889E4}"/>
              </a:ext>
            </a:extLst>
          </p:cNvPr>
          <p:cNvSpPr txBox="1"/>
          <p:nvPr/>
        </p:nvSpPr>
        <p:spPr>
          <a:xfrm>
            <a:off x="6429447" y="2838190"/>
            <a:ext cx="728092"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&lt;20 000 h.</a:t>
            </a:r>
          </a:p>
        </p:txBody>
      </p:sp>
      <p:sp>
        <p:nvSpPr>
          <p:cNvPr id="53" name="shp0009">
            <a:extLst>
              <a:ext uri="{FF2B5EF4-FFF2-40B4-BE49-F238E27FC236}">
                <a16:creationId xmlns:a16="http://schemas.microsoft.com/office/drawing/2014/main" id="{7569EED3-43CB-4D68-ACAB-98501989EE8F}"/>
              </a:ext>
            </a:extLst>
          </p:cNvPr>
          <p:cNvSpPr txBox="1"/>
          <p:nvPr/>
        </p:nvSpPr>
        <p:spPr>
          <a:xfrm>
            <a:off x="7648889"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&lt;100 000 h.</a:t>
            </a:r>
          </a:p>
        </p:txBody>
      </p:sp>
      <p:sp>
        <p:nvSpPr>
          <p:cNvPr id="54" name="shp0010">
            <a:extLst>
              <a:ext uri="{FF2B5EF4-FFF2-40B4-BE49-F238E27FC236}">
                <a16:creationId xmlns:a16="http://schemas.microsoft.com/office/drawing/2014/main" id="{99D8728E-3708-4101-BF96-5C2C516131B0}"/>
              </a:ext>
            </a:extLst>
          </p:cNvPr>
          <p:cNvSpPr txBox="1"/>
          <p:nvPr/>
        </p:nvSpPr>
        <p:spPr>
          <a:xfrm>
            <a:off x="8898498"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&gt;100 000 h.</a:t>
            </a:r>
          </a:p>
        </p:txBody>
      </p:sp>
      <p:sp>
        <p:nvSpPr>
          <p:cNvPr id="55" name="shp0011">
            <a:extLst>
              <a:ext uri="{FF2B5EF4-FFF2-40B4-BE49-F238E27FC236}">
                <a16:creationId xmlns:a16="http://schemas.microsoft.com/office/drawing/2014/main" id="{B1A6176A-9878-4CB2-97F9-6C3EFD14D9DD}"/>
              </a:ext>
            </a:extLst>
          </p:cNvPr>
          <p:cNvSpPr>
            <a:spLocks noChangeAspect="1" noEditPoints="1"/>
          </p:cNvSpPr>
          <p:nvPr/>
        </p:nvSpPr>
        <p:spPr bwMode="auto">
          <a:xfrm>
            <a:off x="10273907" y="1978037"/>
            <a:ext cx="486699" cy="758383"/>
          </a:xfrm>
          <a:custGeom>
            <a:avLst/>
            <a:gdLst>
              <a:gd name="T0" fmla="*/ 110 w 146"/>
              <a:gd name="T1" fmla="*/ 179 h 227"/>
              <a:gd name="T2" fmla="*/ 110 w 146"/>
              <a:gd name="T3" fmla="*/ 165 h 227"/>
              <a:gd name="T4" fmla="*/ 103 w 146"/>
              <a:gd name="T5" fmla="*/ 165 h 227"/>
              <a:gd name="T6" fmla="*/ 92 w 146"/>
              <a:gd name="T7" fmla="*/ 137 h 227"/>
              <a:gd name="T8" fmla="*/ 92 w 146"/>
              <a:gd name="T9" fmla="*/ 137 h 227"/>
              <a:gd name="T10" fmla="*/ 92 w 146"/>
              <a:gd name="T11" fmla="*/ 125 h 227"/>
              <a:gd name="T12" fmla="*/ 88 w 146"/>
              <a:gd name="T13" fmla="*/ 125 h 227"/>
              <a:gd name="T14" fmla="*/ 78 w 146"/>
              <a:gd name="T15" fmla="*/ 28 h 227"/>
              <a:gd name="T16" fmla="*/ 80 w 146"/>
              <a:gd name="T17" fmla="*/ 28 h 227"/>
              <a:gd name="T18" fmla="*/ 80 w 146"/>
              <a:gd name="T19" fmla="*/ 17 h 227"/>
              <a:gd name="T20" fmla="*/ 78 w 146"/>
              <a:gd name="T21" fmla="*/ 17 h 227"/>
              <a:gd name="T22" fmla="*/ 78 w 146"/>
              <a:gd name="T23" fmla="*/ 15 h 227"/>
              <a:gd name="T24" fmla="*/ 74 w 146"/>
              <a:gd name="T25" fmla="*/ 15 h 227"/>
              <a:gd name="T26" fmla="*/ 74 w 146"/>
              <a:gd name="T27" fmla="*/ 0 h 227"/>
              <a:gd name="T28" fmla="*/ 72 w 146"/>
              <a:gd name="T29" fmla="*/ 0 h 227"/>
              <a:gd name="T30" fmla="*/ 72 w 146"/>
              <a:gd name="T31" fmla="*/ 15 h 227"/>
              <a:gd name="T32" fmla="*/ 68 w 146"/>
              <a:gd name="T33" fmla="*/ 15 h 227"/>
              <a:gd name="T34" fmla="*/ 68 w 146"/>
              <a:gd name="T35" fmla="*/ 17 h 227"/>
              <a:gd name="T36" fmla="*/ 66 w 146"/>
              <a:gd name="T37" fmla="*/ 17 h 227"/>
              <a:gd name="T38" fmla="*/ 66 w 146"/>
              <a:gd name="T39" fmla="*/ 28 h 227"/>
              <a:gd name="T40" fmla="*/ 68 w 146"/>
              <a:gd name="T41" fmla="*/ 28 h 227"/>
              <a:gd name="T42" fmla="*/ 58 w 146"/>
              <a:gd name="T43" fmla="*/ 125 h 227"/>
              <a:gd name="T44" fmla="*/ 55 w 146"/>
              <a:gd name="T45" fmla="*/ 125 h 227"/>
              <a:gd name="T46" fmla="*/ 55 w 146"/>
              <a:gd name="T47" fmla="*/ 137 h 227"/>
              <a:gd name="T48" fmla="*/ 55 w 146"/>
              <a:gd name="T49" fmla="*/ 137 h 227"/>
              <a:gd name="T50" fmla="*/ 44 w 146"/>
              <a:gd name="T51" fmla="*/ 165 h 227"/>
              <a:gd name="T52" fmla="*/ 37 w 146"/>
              <a:gd name="T53" fmla="*/ 165 h 227"/>
              <a:gd name="T54" fmla="*/ 37 w 146"/>
              <a:gd name="T55" fmla="*/ 179 h 227"/>
              <a:gd name="T56" fmla="*/ 0 w 146"/>
              <a:gd name="T57" fmla="*/ 227 h 227"/>
              <a:gd name="T58" fmla="*/ 25 w 146"/>
              <a:gd name="T59" fmla="*/ 227 h 227"/>
              <a:gd name="T60" fmla="*/ 73 w 146"/>
              <a:gd name="T61" fmla="*/ 190 h 227"/>
              <a:gd name="T62" fmla="*/ 121 w 146"/>
              <a:gd name="T63" fmla="*/ 227 h 227"/>
              <a:gd name="T64" fmla="*/ 146 w 146"/>
              <a:gd name="T65" fmla="*/ 227 h 227"/>
              <a:gd name="T66" fmla="*/ 110 w 146"/>
              <a:gd name="T67" fmla="*/ 179 h 227"/>
              <a:gd name="T68" fmla="*/ 73 w 146"/>
              <a:gd name="T69" fmla="*/ 164 h 227"/>
              <a:gd name="T70" fmla="*/ 59 w 146"/>
              <a:gd name="T71" fmla="*/ 164 h 227"/>
              <a:gd name="T72" fmla="*/ 65 w 146"/>
              <a:gd name="T73" fmla="*/ 142 h 227"/>
              <a:gd name="T74" fmla="*/ 81 w 146"/>
              <a:gd name="T75" fmla="*/ 142 h 227"/>
              <a:gd name="T76" fmla="*/ 88 w 146"/>
              <a:gd name="T77" fmla="*/ 164 h 227"/>
              <a:gd name="T78" fmla="*/ 73 w 146"/>
              <a:gd name="T7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27">
                <a:moveTo>
                  <a:pt x="110" y="179"/>
                </a:moveTo>
                <a:cubicBezTo>
                  <a:pt x="110" y="165"/>
                  <a:pt x="110" y="165"/>
                  <a:pt x="110" y="165"/>
                </a:cubicBezTo>
                <a:cubicBezTo>
                  <a:pt x="103" y="165"/>
                  <a:pt x="103" y="165"/>
                  <a:pt x="103" y="165"/>
                </a:cubicBezTo>
                <a:cubicBezTo>
                  <a:pt x="99" y="156"/>
                  <a:pt x="95" y="147"/>
                  <a:pt x="92" y="137"/>
                </a:cubicBezTo>
                <a:cubicBezTo>
                  <a:pt x="92" y="137"/>
                  <a:pt x="92" y="137"/>
                  <a:pt x="92" y="137"/>
                </a:cubicBezTo>
                <a:cubicBezTo>
                  <a:pt x="92" y="125"/>
                  <a:pt x="92" y="125"/>
                  <a:pt x="92" y="125"/>
                </a:cubicBezTo>
                <a:cubicBezTo>
                  <a:pt x="88" y="125"/>
                  <a:pt x="88" y="125"/>
                  <a:pt x="88" y="125"/>
                </a:cubicBezTo>
                <a:cubicBezTo>
                  <a:pt x="81" y="97"/>
                  <a:pt x="78" y="66"/>
                  <a:pt x="78" y="28"/>
                </a:cubicBezTo>
                <a:cubicBezTo>
                  <a:pt x="80" y="28"/>
                  <a:pt x="80" y="28"/>
                  <a:pt x="80" y="28"/>
                </a:cubicBezTo>
                <a:cubicBezTo>
                  <a:pt x="80" y="17"/>
                  <a:pt x="80" y="17"/>
                  <a:pt x="80" y="17"/>
                </a:cubicBezTo>
                <a:cubicBezTo>
                  <a:pt x="78" y="17"/>
                  <a:pt x="78" y="17"/>
                  <a:pt x="78" y="17"/>
                </a:cubicBezTo>
                <a:cubicBezTo>
                  <a:pt x="78" y="16"/>
                  <a:pt x="78" y="16"/>
                  <a:pt x="78" y="15"/>
                </a:cubicBezTo>
                <a:cubicBezTo>
                  <a:pt x="74" y="15"/>
                  <a:pt x="74" y="15"/>
                  <a:pt x="74" y="15"/>
                </a:cubicBezTo>
                <a:cubicBezTo>
                  <a:pt x="74" y="0"/>
                  <a:pt x="74" y="0"/>
                  <a:pt x="74" y="0"/>
                </a:cubicBezTo>
                <a:cubicBezTo>
                  <a:pt x="72" y="0"/>
                  <a:pt x="72" y="0"/>
                  <a:pt x="72" y="0"/>
                </a:cubicBezTo>
                <a:cubicBezTo>
                  <a:pt x="72" y="15"/>
                  <a:pt x="72" y="15"/>
                  <a:pt x="72" y="15"/>
                </a:cubicBezTo>
                <a:cubicBezTo>
                  <a:pt x="68" y="15"/>
                  <a:pt x="68" y="15"/>
                  <a:pt x="68" y="15"/>
                </a:cubicBezTo>
                <a:cubicBezTo>
                  <a:pt x="68" y="16"/>
                  <a:pt x="68" y="16"/>
                  <a:pt x="68" y="17"/>
                </a:cubicBezTo>
                <a:cubicBezTo>
                  <a:pt x="66" y="17"/>
                  <a:pt x="66" y="17"/>
                  <a:pt x="66" y="17"/>
                </a:cubicBezTo>
                <a:cubicBezTo>
                  <a:pt x="66" y="28"/>
                  <a:pt x="66" y="28"/>
                  <a:pt x="66" y="28"/>
                </a:cubicBezTo>
                <a:cubicBezTo>
                  <a:pt x="68" y="28"/>
                  <a:pt x="68" y="28"/>
                  <a:pt x="68" y="28"/>
                </a:cubicBezTo>
                <a:cubicBezTo>
                  <a:pt x="69" y="66"/>
                  <a:pt x="66" y="97"/>
                  <a:pt x="58" y="125"/>
                </a:cubicBezTo>
                <a:cubicBezTo>
                  <a:pt x="55" y="125"/>
                  <a:pt x="55" y="125"/>
                  <a:pt x="55" y="125"/>
                </a:cubicBezTo>
                <a:cubicBezTo>
                  <a:pt x="55" y="137"/>
                  <a:pt x="55" y="137"/>
                  <a:pt x="55" y="137"/>
                </a:cubicBezTo>
                <a:cubicBezTo>
                  <a:pt x="55" y="137"/>
                  <a:pt x="55" y="137"/>
                  <a:pt x="55" y="137"/>
                </a:cubicBezTo>
                <a:cubicBezTo>
                  <a:pt x="52" y="147"/>
                  <a:pt x="48" y="156"/>
                  <a:pt x="44" y="165"/>
                </a:cubicBezTo>
                <a:cubicBezTo>
                  <a:pt x="37" y="165"/>
                  <a:pt x="37" y="165"/>
                  <a:pt x="37" y="165"/>
                </a:cubicBezTo>
                <a:cubicBezTo>
                  <a:pt x="37" y="179"/>
                  <a:pt x="37" y="179"/>
                  <a:pt x="37" y="179"/>
                </a:cubicBezTo>
                <a:cubicBezTo>
                  <a:pt x="27" y="195"/>
                  <a:pt x="15" y="211"/>
                  <a:pt x="0" y="227"/>
                </a:cubicBezTo>
                <a:cubicBezTo>
                  <a:pt x="25" y="227"/>
                  <a:pt x="25" y="227"/>
                  <a:pt x="25" y="227"/>
                </a:cubicBezTo>
                <a:cubicBezTo>
                  <a:pt x="29" y="206"/>
                  <a:pt x="49" y="190"/>
                  <a:pt x="73" y="190"/>
                </a:cubicBezTo>
                <a:cubicBezTo>
                  <a:pt x="97" y="190"/>
                  <a:pt x="117" y="206"/>
                  <a:pt x="121" y="227"/>
                </a:cubicBezTo>
                <a:cubicBezTo>
                  <a:pt x="146" y="227"/>
                  <a:pt x="146" y="227"/>
                  <a:pt x="146" y="227"/>
                </a:cubicBezTo>
                <a:cubicBezTo>
                  <a:pt x="131" y="211"/>
                  <a:pt x="119" y="195"/>
                  <a:pt x="110" y="179"/>
                </a:cubicBezTo>
                <a:close/>
                <a:moveTo>
                  <a:pt x="73" y="164"/>
                </a:moveTo>
                <a:cubicBezTo>
                  <a:pt x="70" y="164"/>
                  <a:pt x="59" y="164"/>
                  <a:pt x="59" y="164"/>
                </a:cubicBezTo>
                <a:cubicBezTo>
                  <a:pt x="65" y="142"/>
                  <a:pt x="65" y="142"/>
                  <a:pt x="65" y="142"/>
                </a:cubicBezTo>
                <a:cubicBezTo>
                  <a:pt x="81" y="142"/>
                  <a:pt x="81" y="142"/>
                  <a:pt x="81" y="142"/>
                </a:cubicBezTo>
                <a:cubicBezTo>
                  <a:pt x="88" y="164"/>
                  <a:pt x="88" y="164"/>
                  <a:pt x="88" y="164"/>
                </a:cubicBezTo>
                <a:cubicBezTo>
                  <a:pt x="88" y="164"/>
                  <a:pt x="77" y="164"/>
                  <a:pt x="73" y="16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8" tIns="45634" rIns="91268" bIns="45634" numCol="1" anchor="t" anchorCtr="0" compatLnSpc="1">
            <a:prstTxWarp prst="textNoShape">
              <a:avLst/>
            </a:prstTxWarp>
          </a:bodyPr>
          <a:lstStyle/>
          <a:p>
            <a:pPr defTabSz="456377" fontAlgn="base">
              <a:spcBef>
                <a:spcPct val="0"/>
              </a:spcBef>
              <a:spcAft>
                <a:spcPct val="0"/>
              </a:spcAft>
              <a:defRPr/>
            </a:pPr>
            <a:endParaRPr lang="fr-FR" sz="1797" b="1">
              <a:solidFill>
                <a:srgbClr val="55555F"/>
              </a:solidFill>
              <a:latin typeface="Arial" charset="0"/>
              <a:cs typeface="Arial" charset="0"/>
            </a:endParaRPr>
          </a:p>
        </p:txBody>
      </p:sp>
      <p:sp>
        <p:nvSpPr>
          <p:cNvPr id="56" name="shp0012">
            <a:extLst>
              <a:ext uri="{FF2B5EF4-FFF2-40B4-BE49-F238E27FC236}">
                <a16:creationId xmlns:a16="http://schemas.microsoft.com/office/drawing/2014/main" id="{B9A8436A-93F0-4600-9321-4E9CFFBC1EAC}"/>
              </a:ext>
            </a:extLst>
          </p:cNvPr>
          <p:cNvSpPr txBox="1"/>
          <p:nvPr/>
        </p:nvSpPr>
        <p:spPr>
          <a:xfrm>
            <a:off x="10089326" y="2838190"/>
            <a:ext cx="1180949"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Agglo. parisienne</a:t>
            </a:r>
          </a:p>
        </p:txBody>
      </p:sp>
      <p:pic>
        <p:nvPicPr>
          <p:cNvPr id="57" name="shp0013">
            <a:extLst>
              <a:ext uri="{FF2B5EF4-FFF2-40B4-BE49-F238E27FC236}">
                <a16:creationId xmlns:a16="http://schemas.microsoft.com/office/drawing/2014/main" id="{39634BFB-49B2-4665-B091-4A7B4D9F152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5374" y="2195430"/>
            <a:ext cx="540990" cy="540990"/>
          </a:xfrm>
          <a:prstGeom prst="rect">
            <a:avLst/>
          </a:prstGeom>
        </p:spPr>
      </p:pic>
      <p:pic>
        <p:nvPicPr>
          <p:cNvPr id="58" name="shp0014">
            <a:extLst>
              <a:ext uri="{FF2B5EF4-FFF2-40B4-BE49-F238E27FC236}">
                <a16:creationId xmlns:a16="http://schemas.microsoft.com/office/drawing/2014/main" id="{73F46F3A-D9A4-496A-8ACE-AE6B5B8087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2064" y="2125489"/>
            <a:ext cx="610930" cy="610930"/>
          </a:xfrm>
          <a:prstGeom prst="rect">
            <a:avLst/>
          </a:prstGeom>
        </p:spPr>
      </p:pic>
      <p:pic>
        <p:nvPicPr>
          <p:cNvPr id="59" name="shp0015">
            <a:extLst>
              <a:ext uri="{FF2B5EF4-FFF2-40B4-BE49-F238E27FC236}">
                <a16:creationId xmlns:a16="http://schemas.microsoft.com/office/drawing/2014/main" id="{3FAC8F36-BBB3-482A-82BC-77E7B849A1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51363" y="2206867"/>
            <a:ext cx="529553" cy="529553"/>
          </a:xfrm>
          <a:prstGeom prst="rect">
            <a:avLst/>
          </a:prstGeom>
        </p:spPr>
      </p:pic>
      <p:pic>
        <p:nvPicPr>
          <p:cNvPr id="60" name="shp0016">
            <a:extLst>
              <a:ext uri="{FF2B5EF4-FFF2-40B4-BE49-F238E27FC236}">
                <a16:creationId xmlns:a16="http://schemas.microsoft.com/office/drawing/2014/main" id="{D92F79F4-71DE-4C61-888E-7B233598734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42845" y="2339324"/>
            <a:ext cx="499138" cy="396905"/>
          </a:xfrm>
          <a:prstGeom prst="rect">
            <a:avLst/>
          </a:prstGeom>
        </p:spPr>
      </p:pic>
      <p:cxnSp>
        <p:nvCxnSpPr>
          <p:cNvPr id="61" name="shp0017">
            <a:extLst>
              <a:ext uri="{FF2B5EF4-FFF2-40B4-BE49-F238E27FC236}">
                <a16:creationId xmlns:a16="http://schemas.microsoft.com/office/drawing/2014/main" id="{9EE0C3BB-6FC3-444E-A82F-0E165797FA6D}"/>
              </a:ext>
            </a:extLst>
          </p:cNvPr>
          <p:cNvCxnSpPr>
            <a:cxnSpLocks/>
          </p:cNvCxnSpPr>
          <p:nvPr/>
        </p:nvCxnSpPr>
        <p:spPr>
          <a:xfrm>
            <a:off x="5118312" y="1399207"/>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hp0018">
            <a:extLst>
              <a:ext uri="{FF2B5EF4-FFF2-40B4-BE49-F238E27FC236}">
                <a16:creationId xmlns:a16="http://schemas.microsoft.com/office/drawing/2014/main" id="{B65EFE22-D9EF-416B-836E-AA976A7E61EA}"/>
              </a:ext>
            </a:extLst>
          </p:cNvPr>
          <p:cNvCxnSpPr>
            <a:cxnSpLocks/>
          </p:cNvCxnSpPr>
          <p:nvPr/>
        </p:nvCxnSpPr>
        <p:spPr>
          <a:xfrm>
            <a:off x="5118312" y="3364842"/>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shp0019">
            <a:extLst>
              <a:ext uri="{FF2B5EF4-FFF2-40B4-BE49-F238E27FC236}">
                <a16:creationId xmlns:a16="http://schemas.microsoft.com/office/drawing/2014/main" id="{1E6AE3CA-C35F-4102-B684-274FDFBE0276}"/>
              </a:ext>
            </a:extLst>
          </p:cNvPr>
          <p:cNvSpPr txBox="1"/>
          <p:nvPr/>
        </p:nvSpPr>
        <p:spPr>
          <a:xfrm>
            <a:off x="375902" y="1161547"/>
            <a:ext cx="115534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RÉGION UDA5</a:t>
            </a:r>
          </a:p>
        </p:txBody>
      </p:sp>
      <p:cxnSp>
        <p:nvCxnSpPr>
          <p:cNvPr id="64" name="shp0020">
            <a:extLst>
              <a:ext uri="{FF2B5EF4-FFF2-40B4-BE49-F238E27FC236}">
                <a16:creationId xmlns:a16="http://schemas.microsoft.com/office/drawing/2014/main" id="{3B31B29C-06C6-4C1E-9B20-85DDFF5C692D}"/>
              </a:ext>
            </a:extLst>
          </p:cNvPr>
          <p:cNvCxnSpPr>
            <a:cxnSpLocks/>
          </p:cNvCxnSpPr>
          <p:nvPr/>
        </p:nvCxnSpPr>
        <p:spPr>
          <a:xfrm>
            <a:off x="375901" y="1399207"/>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5" name="shp0021">
            <a:extLst>
              <a:ext uri="{FF2B5EF4-FFF2-40B4-BE49-F238E27FC236}">
                <a16:creationId xmlns:a16="http://schemas.microsoft.com/office/drawing/2014/main" id="{88D47CCF-7E3F-4094-AD66-0DCBC97E3033}"/>
              </a:ext>
            </a:extLst>
          </p:cNvPr>
          <p:cNvGrpSpPr/>
          <p:nvPr/>
        </p:nvGrpSpPr>
        <p:grpSpPr>
          <a:xfrm>
            <a:off x="1354811" y="1572758"/>
            <a:ext cx="1530845" cy="1553726"/>
            <a:chOff x="6751857" y="1873416"/>
            <a:chExt cx="1823234" cy="1850462"/>
          </a:xfrm>
        </p:grpSpPr>
        <p:grpSp>
          <p:nvGrpSpPr>
            <p:cNvPr id="66" name="Groupe 65">
              <a:extLst>
                <a:ext uri="{FF2B5EF4-FFF2-40B4-BE49-F238E27FC236}">
                  <a16:creationId xmlns:a16="http://schemas.microsoft.com/office/drawing/2014/main" id="{DB4EEC66-0843-486E-9870-BE5D718FF158}"/>
                </a:ext>
              </a:extLst>
            </p:cNvPr>
            <p:cNvGrpSpPr/>
            <p:nvPr/>
          </p:nvGrpSpPr>
          <p:grpSpPr>
            <a:xfrm>
              <a:off x="6751857" y="1873416"/>
              <a:ext cx="1823234" cy="1850462"/>
              <a:chOff x="5967840" y="1077745"/>
              <a:chExt cx="2607181" cy="2646149"/>
            </a:xfrm>
          </p:grpSpPr>
          <p:grpSp>
            <p:nvGrpSpPr>
              <p:cNvPr id="68" name="Groupe 67">
                <a:extLst>
                  <a:ext uri="{FF2B5EF4-FFF2-40B4-BE49-F238E27FC236}">
                    <a16:creationId xmlns:a16="http://schemas.microsoft.com/office/drawing/2014/main" id="{E394BA60-AD2F-4F75-8C1E-310AC82EF8FA}"/>
                  </a:ext>
                </a:extLst>
              </p:cNvPr>
              <p:cNvGrpSpPr/>
              <p:nvPr/>
            </p:nvGrpSpPr>
            <p:grpSpPr>
              <a:xfrm>
                <a:off x="6550749" y="2339139"/>
                <a:ext cx="1102899" cy="1061556"/>
                <a:chOff x="3636963" y="3489326"/>
                <a:chExt cx="2420938" cy="2513013"/>
              </a:xfrm>
              <a:solidFill>
                <a:srgbClr val="FFFFFF">
                  <a:lumMod val="75000"/>
                </a:srgbClr>
              </a:solidFill>
            </p:grpSpPr>
            <p:sp>
              <p:nvSpPr>
                <p:cNvPr id="174" name="Freeform 19">
                  <a:extLst>
                    <a:ext uri="{FF2B5EF4-FFF2-40B4-BE49-F238E27FC236}">
                      <a16:creationId xmlns:a16="http://schemas.microsoft.com/office/drawing/2014/main" id="{080B58A4-2C3F-49F6-886E-225EE6CF69DD}"/>
                    </a:ext>
                  </a:extLst>
                </p:cNvPr>
                <p:cNvSpPr>
                  <a:spLocks/>
                </p:cNvSpPr>
                <p:nvPr/>
              </p:nvSpPr>
              <p:spPr bwMode="auto">
                <a:xfrm>
                  <a:off x="4729163" y="3559176"/>
                  <a:ext cx="617538" cy="596900"/>
                </a:xfrm>
                <a:custGeom>
                  <a:avLst/>
                  <a:gdLst>
                    <a:gd name="T0" fmla="*/ 150 w 389"/>
                    <a:gd name="T1" fmla="*/ 0 h 376"/>
                    <a:gd name="T2" fmla="*/ 212 w 389"/>
                    <a:gd name="T3" fmla="*/ 7 h 376"/>
                    <a:gd name="T4" fmla="*/ 216 w 389"/>
                    <a:gd name="T5" fmla="*/ 22 h 376"/>
                    <a:gd name="T6" fmla="*/ 207 w 389"/>
                    <a:gd name="T7" fmla="*/ 36 h 376"/>
                    <a:gd name="T8" fmla="*/ 210 w 389"/>
                    <a:gd name="T9" fmla="*/ 74 h 376"/>
                    <a:gd name="T10" fmla="*/ 240 w 389"/>
                    <a:gd name="T11" fmla="*/ 109 h 376"/>
                    <a:gd name="T12" fmla="*/ 256 w 389"/>
                    <a:gd name="T13" fmla="*/ 175 h 376"/>
                    <a:gd name="T14" fmla="*/ 266 w 389"/>
                    <a:gd name="T15" fmla="*/ 178 h 376"/>
                    <a:gd name="T16" fmla="*/ 280 w 389"/>
                    <a:gd name="T17" fmla="*/ 177 h 376"/>
                    <a:gd name="T18" fmla="*/ 285 w 389"/>
                    <a:gd name="T19" fmla="*/ 180 h 376"/>
                    <a:gd name="T20" fmla="*/ 279 w 389"/>
                    <a:gd name="T21" fmla="*/ 202 h 376"/>
                    <a:gd name="T22" fmla="*/ 286 w 389"/>
                    <a:gd name="T23" fmla="*/ 210 h 376"/>
                    <a:gd name="T24" fmla="*/ 325 w 389"/>
                    <a:gd name="T25" fmla="*/ 212 h 376"/>
                    <a:gd name="T26" fmla="*/ 366 w 389"/>
                    <a:gd name="T27" fmla="*/ 238 h 376"/>
                    <a:gd name="T28" fmla="*/ 389 w 389"/>
                    <a:gd name="T29" fmla="*/ 246 h 376"/>
                    <a:gd name="T30" fmla="*/ 386 w 389"/>
                    <a:gd name="T31" fmla="*/ 257 h 376"/>
                    <a:gd name="T32" fmla="*/ 366 w 389"/>
                    <a:gd name="T33" fmla="*/ 276 h 376"/>
                    <a:gd name="T34" fmla="*/ 346 w 389"/>
                    <a:gd name="T35" fmla="*/ 284 h 376"/>
                    <a:gd name="T36" fmla="*/ 328 w 389"/>
                    <a:gd name="T37" fmla="*/ 284 h 376"/>
                    <a:gd name="T38" fmla="*/ 286 w 389"/>
                    <a:gd name="T39" fmla="*/ 321 h 376"/>
                    <a:gd name="T40" fmla="*/ 222 w 389"/>
                    <a:gd name="T41" fmla="*/ 341 h 376"/>
                    <a:gd name="T42" fmla="*/ 207 w 389"/>
                    <a:gd name="T43" fmla="*/ 366 h 376"/>
                    <a:gd name="T44" fmla="*/ 196 w 389"/>
                    <a:gd name="T45" fmla="*/ 366 h 376"/>
                    <a:gd name="T46" fmla="*/ 178 w 389"/>
                    <a:gd name="T47" fmla="*/ 368 h 376"/>
                    <a:gd name="T48" fmla="*/ 172 w 389"/>
                    <a:gd name="T49" fmla="*/ 376 h 376"/>
                    <a:gd name="T50" fmla="*/ 150 w 389"/>
                    <a:gd name="T51" fmla="*/ 367 h 376"/>
                    <a:gd name="T52" fmla="*/ 150 w 389"/>
                    <a:gd name="T53" fmla="*/ 355 h 376"/>
                    <a:gd name="T54" fmla="*/ 151 w 389"/>
                    <a:gd name="T55" fmla="*/ 343 h 376"/>
                    <a:gd name="T56" fmla="*/ 142 w 389"/>
                    <a:gd name="T57" fmla="*/ 337 h 376"/>
                    <a:gd name="T58" fmla="*/ 127 w 389"/>
                    <a:gd name="T59" fmla="*/ 337 h 376"/>
                    <a:gd name="T60" fmla="*/ 109 w 389"/>
                    <a:gd name="T61" fmla="*/ 312 h 376"/>
                    <a:gd name="T62" fmla="*/ 73 w 389"/>
                    <a:gd name="T63" fmla="*/ 312 h 376"/>
                    <a:gd name="T64" fmla="*/ 50 w 389"/>
                    <a:gd name="T65" fmla="*/ 331 h 376"/>
                    <a:gd name="T66" fmla="*/ 42 w 389"/>
                    <a:gd name="T67" fmla="*/ 327 h 376"/>
                    <a:gd name="T68" fmla="*/ 34 w 389"/>
                    <a:gd name="T69" fmla="*/ 298 h 376"/>
                    <a:gd name="T70" fmla="*/ 38 w 389"/>
                    <a:gd name="T71" fmla="*/ 294 h 376"/>
                    <a:gd name="T72" fmla="*/ 0 w 389"/>
                    <a:gd name="T73" fmla="*/ 276 h 376"/>
                    <a:gd name="T74" fmla="*/ 15 w 389"/>
                    <a:gd name="T75" fmla="*/ 251 h 376"/>
                    <a:gd name="T76" fmla="*/ 48 w 389"/>
                    <a:gd name="T77" fmla="*/ 232 h 376"/>
                    <a:gd name="T78" fmla="*/ 53 w 389"/>
                    <a:gd name="T79" fmla="*/ 183 h 376"/>
                    <a:gd name="T80" fmla="*/ 71 w 389"/>
                    <a:gd name="T81" fmla="*/ 182 h 376"/>
                    <a:gd name="T82" fmla="*/ 77 w 389"/>
                    <a:gd name="T83" fmla="*/ 169 h 376"/>
                    <a:gd name="T84" fmla="*/ 72 w 389"/>
                    <a:gd name="T85" fmla="*/ 152 h 376"/>
                    <a:gd name="T86" fmla="*/ 48 w 389"/>
                    <a:gd name="T87" fmla="*/ 120 h 376"/>
                    <a:gd name="T88" fmla="*/ 48 w 389"/>
                    <a:gd name="T89" fmla="*/ 105 h 376"/>
                    <a:gd name="T90" fmla="*/ 50 w 389"/>
                    <a:gd name="T91" fmla="*/ 71 h 376"/>
                    <a:gd name="T92" fmla="*/ 67 w 389"/>
                    <a:gd name="T93" fmla="*/ 36 h 376"/>
                    <a:gd name="T94" fmla="*/ 97 w 389"/>
                    <a:gd name="T95" fmla="*/ 41 h 376"/>
                    <a:gd name="T96" fmla="*/ 112 w 389"/>
                    <a:gd name="T97" fmla="*/ 10 h 376"/>
                    <a:gd name="T98" fmla="*/ 150 w 389"/>
                    <a:gd name="T9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376">
                      <a:moveTo>
                        <a:pt x="150" y="0"/>
                      </a:moveTo>
                      <a:lnTo>
                        <a:pt x="212" y="7"/>
                      </a:lnTo>
                      <a:lnTo>
                        <a:pt x="216" y="22"/>
                      </a:lnTo>
                      <a:lnTo>
                        <a:pt x="207" y="36"/>
                      </a:lnTo>
                      <a:lnTo>
                        <a:pt x="210" y="74"/>
                      </a:lnTo>
                      <a:lnTo>
                        <a:pt x="240" y="109"/>
                      </a:lnTo>
                      <a:lnTo>
                        <a:pt x="256" y="175"/>
                      </a:lnTo>
                      <a:lnTo>
                        <a:pt x="266" y="178"/>
                      </a:lnTo>
                      <a:lnTo>
                        <a:pt x="280" y="177"/>
                      </a:lnTo>
                      <a:lnTo>
                        <a:pt x="285" y="180"/>
                      </a:lnTo>
                      <a:lnTo>
                        <a:pt x="279" y="202"/>
                      </a:lnTo>
                      <a:lnTo>
                        <a:pt x="286" y="210"/>
                      </a:lnTo>
                      <a:lnTo>
                        <a:pt x="325" y="212"/>
                      </a:lnTo>
                      <a:lnTo>
                        <a:pt x="366" y="238"/>
                      </a:lnTo>
                      <a:lnTo>
                        <a:pt x="389" y="246"/>
                      </a:lnTo>
                      <a:lnTo>
                        <a:pt x="386" y="257"/>
                      </a:lnTo>
                      <a:lnTo>
                        <a:pt x="366" y="276"/>
                      </a:lnTo>
                      <a:lnTo>
                        <a:pt x="346" y="284"/>
                      </a:lnTo>
                      <a:lnTo>
                        <a:pt x="328" y="284"/>
                      </a:lnTo>
                      <a:lnTo>
                        <a:pt x="286" y="321"/>
                      </a:lnTo>
                      <a:lnTo>
                        <a:pt x="222" y="341"/>
                      </a:lnTo>
                      <a:lnTo>
                        <a:pt x="207" y="366"/>
                      </a:lnTo>
                      <a:lnTo>
                        <a:pt x="196" y="366"/>
                      </a:lnTo>
                      <a:lnTo>
                        <a:pt x="178" y="368"/>
                      </a:lnTo>
                      <a:lnTo>
                        <a:pt x="172" y="376"/>
                      </a:lnTo>
                      <a:lnTo>
                        <a:pt x="150" y="367"/>
                      </a:lnTo>
                      <a:lnTo>
                        <a:pt x="150" y="355"/>
                      </a:lnTo>
                      <a:lnTo>
                        <a:pt x="151" y="343"/>
                      </a:lnTo>
                      <a:lnTo>
                        <a:pt x="142" y="337"/>
                      </a:lnTo>
                      <a:lnTo>
                        <a:pt x="127" y="337"/>
                      </a:lnTo>
                      <a:lnTo>
                        <a:pt x="109" y="312"/>
                      </a:lnTo>
                      <a:lnTo>
                        <a:pt x="73" y="312"/>
                      </a:lnTo>
                      <a:lnTo>
                        <a:pt x="50" y="331"/>
                      </a:lnTo>
                      <a:lnTo>
                        <a:pt x="42" y="327"/>
                      </a:lnTo>
                      <a:lnTo>
                        <a:pt x="34" y="298"/>
                      </a:lnTo>
                      <a:lnTo>
                        <a:pt x="38" y="294"/>
                      </a:lnTo>
                      <a:lnTo>
                        <a:pt x="0" y="276"/>
                      </a:lnTo>
                      <a:lnTo>
                        <a:pt x="15" y="251"/>
                      </a:lnTo>
                      <a:lnTo>
                        <a:pt x="48" y="232"/>
                      </a:lnTo>
                      <a:lnTo>
                        <a:pt x="53" y="183"/>
                      </a:lnTo>
                      <a:lnTo>
                        <a:pt x="71" y="182"/>
                      </a:lnTo>
                      <a:lnTo>
                        <a:pt x="77" y="169"/>
                      </a:lnTo>
                      <a:lnTo>
                        <a:pt x="72" y="152"/>
                      </a:lnTo>
                      <a:lnTo>
                        <a:pt x="48" y="120"/>
                      </a:lnTo>
                      <a:lnTo>
                        <a:pt x="48" y="105"/>
                      </a:lnTo>
                      <a:lnTo>
                        <a:pt x="50" y="71"/>
                      </a:lnTo>
                      <a:lnTo>
                        <a:pt x="67" y="36"/>
                      </a:lnTo>
                      <a:lnTo>
                        <a:pt x="97" y="41"/>
                      </a:lnTo>
                      <a:lnTo>
                        <a:pt x="112" y="10"/>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5" name="Freeform 20">
                  <a:extLst>
                    <a:ext uri="{FF2B5EF4-FFF2-40B4-BE49-F238E27FC236}">
                      <a16:creationId xmlns:a16="http://schemas.microsoft.com/office/drawing/2014/main" id="{AAE67FFB-3EA6-48BD-923C-E39282D8F8BE}"/>
                    </a:ext>
                  </a:extLst>
                </p:cNvPr>
                <p:cNvSpPr>
                  <a:spLocks/>
                </p:cNvSpPr>
                <p:nvPr/>
              </p:nvSpPr>
              <p:spPr bwMode="auto">
                <a:xfrm>
                  <a:off x="5057776" y="3489326"/>
                  <a:ext cx="530225" cy="495300"/>
                </a:xfrm>
                <a:custGeom>
                  <a:avLst/>
                  <a:gdLst>
                    <a:gd name="T0" fmla="*/ 100 w 334"/>
                    <a:gd name="T1" fmla="*/ 0 h 312"/>
                    <a:gd name="T2" fmla="*/ 121 w 334"/>
                    <a:gd name="T3" fmla="*/ 11 h 312"/>
                    <a:gd name="T4" fmla="*/ 174 w 334"/>
                    <a:gd name="T5" fmla="*/ 19 h 312"/>
                    <a:gd name="T6" fmla="*/ 212 w 334"/>
                    <a:gd name="T7" fmla="*/ 11 h 312"/>
                    <a:gd name="T8" fmla="*/ 241 w 334"/>
                    <a:gd name="T9" fmla="*/ 11 h 312"/>
                    <a:gd name="T10" fmla="*/ 272 w 334"/>
                    <a:gd name="T11" fmla="*/ 54 h 312"/>
                    <a:gd name="T12" fmla="*/ 305 w 334"/>
                    <a:gd name="T13" fmla="*/ 76 h 312"/>
                    <a:gd name="T14" fmla="*/ 325 w 334"/>
                    <a:gd name="T15" fmla="*/ 113 h 312"/>
                    <a:gd name="T16" fmla="*/ 327 w 334"/>
                    <a:gd name="T17" fmla="*/ 128 h 312"/>
                    <a:gd name="T18" fmla="*/ 330 w 334"/>
                    <a:gd name="T19" fmla="*/ 147 h 312"/>
                    <a:gd name="T20" fmla="*/ 334 w 334"/>
                    <a:gd name="T21" fmla="*/ 201 h 312"/>
                    <a:gd name="T22" fmla="*/ 317 w 334"/>
                    <a:gd name="T23" fmla="*/ 227 h 312"/>
                    <a:gd name="T24" fmla="*/ 305 w 334"/>
                    <a:gd name="T25" fmla="*/ 243 h 312"/>
                    <a:gd name="T26" fmla="*/ 311 w 334"/>
                    <a:gd name="T27" fmla="*/ 280 h 312"/>
                    <a:gd name="T28" fmla="*/ 307 w 334"/>
                    <a:gd name="T29" fmla="*/ 288 h 312"/>
                    <a:gd name="T30" fmla="*/ 299 w 334"/>
                    <a:gd name="T31" fmla="*/ 300 h 312"/>
                    <a:gd name="T32" fmla="*/ 281 w 334"/>
                    <a:gd name="T33" fmla="*/ 301 h 312"/>
                    <a:gd name="T34" fmla="*/ 261 w 334"/>
                    <a:gd name="T35" fmla="*/ 312 h 312"/>
                    <a:gd name="T36" fmla="*/ 237 w 334"/>
                    <a:gd name="T37" fmla="*/ 305 h 312"/>
                    <a:gd name="T38" fmla="*/ 235 w 334"/>
                    <a:gd name="T39" fmla="*/ 295 h 312"/>
                    <a:gd name="T40" fmla="*/ 182 w 334"/>
                    <a:gd name="T41" fmla="*/ 290 h 312"/>
                    <a:gd name="T42" fmla="*/ 159 w 334"/>
                    <a:gd name="T43" fmla="*/ 282 h 312"/>
                    <a:gd name="T44" fmla="*/ 118 w 334"/>
                    <a:gd name="T45" fmla="*/ 256 h 312"/>
                    <a:gd name="T46" fmla="*/ 79 w 334"/>
                    <a:gd name="T47" fmla="*/ 254 h 312"/>
                    <a:gd name="T48" fmla="*/ 72 w 334"/>
                    <a:gd name="T49" fmla="*/ 246 h 312"/>
                    <a:gd name="T50" fmla="*/ 78 w 334"/>
                    <a:gd name="T51" fmla="*/ 224 h 312"/>
                    <a:gd name="T52" fmla="*/ 73 w 334"/>
                    <a:gd name="T53" fmla="*/ 221 h 312"/>
                    <a:gd name="T54" fmla="*/ 59 w 334"/>
                    <a:gd name="T55" fmla="*/ 222 h 312"/>
                    <a:gd name="T56" fmla="*/ 49 w 334"/>
                    <a:gd name="T57" fmla="*/ 219 h 312"/>
                    <a:gd name="T58" fmla="*/ 33 w 334"/>
                    <a:gd name="T59" fmla="*/ 153 h 312"/>
                    <a:gd name="T60" fmla="*/ 3 w 334"/>
                    <a:gd name="T61" fmla="*/ 118 h 312"/>
                    <a:gd name="T62" fmla="*/ 0 w 334"/>
                    <a:gd name="T63" fmla="*/ 80 h 312"/>
                    <a:gd name="T64" fmla="*/ 9 w 334"/>
                    <a:gd name="T65" fmla="*/ 66 h 312"/>
                    <a:gd name="T66" fmla="*/ 5 w 334"/>
                    <a:gd name="T67" fmla="*/ 51 h 312"/>
                    <a:gd name="T68" fmla="*/ 29 w 334"/>
                    <a:gd name="T69" fmla="*/ 20 h 312"/>
                    <a:gd name="T70" fmla="*/ 50 w 334"/>
                    <a:gd name="T71" fmla="*/ 16 h 312"/>
                    <a:gd name="T72" fmla="*/ 69 w 334"/>
                    <a:gd name="T73" fmla="*/ 29 h 312"/>
                    <a:gd name="T74" fmla="*/ 93 w 334"/>
                    <a:gd name="T75" fmla="*/ 23 h 312"/>
                    <a:gd name="T76" fmla="*/ 95 w 334"/>
                    <a:gd name="T77" fmla="*/ 4 h 312"/>
                    <a:gd name="T78" fmla="*/ 100 w 334"/>
                    <a:gd name="T7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312">
                      <a:moveTo>
                        <a:pt x="100" y="0"/>
                      </a:moveTo>
                      <a:lnTo>
                        <a:pt x="121" y="11"/>
                      </a:lnTo>
                      <a:lnTo>
                        <a:pt x="174" y="19"/>
                      </a:lnTo>
                      <a:lnTo>
                        <a:pt x="212" y="11"/>
                      </a:lnTo>
                      <a:lnTo>
                        <a:pt x="241" y="11"/>
                      </a:lnTo>
                      <a:lnTo>
                        <a:pt x="272" y="54"/>
                      </a:lnTo>
                      <a:lnTo>
                        <a:pt x="305" y="76"/>
                      </a:lnTo>
                      <a:lnTo>
                        <a:pt x="325" y="113"/>
                      </a:lnTo>
                      <a:lnTo>
                        <a:pt x="327" y="128"/>
                      </a:lnTo>
                      <a:lnTo>
                        <a:pt x="330" y="147"/>
                      </a:lnTo>
                      <a:lnTo>
                        <a:pt x="334" y="201"/>
                      </a:lnTo>
                      <a:lnTo>
                        <a:pt x="317" y="227"/>
                      </a:lnTo>
                      <a:lnTo>
                        <a:pt x="305" y="243"/>
                      </a:lnTo>
                      <a:lnTo>
                        <a:pt x="311" y="280"/>
                      </a:lnTo>
                      <a:lnTo>
                        <a:pt x="307" y="288"/>
                      </a:lnTo>
                      <a:lnTo>
                        <a:pt x="299" y="300"/>
                      </a:lnTo>
                      <a:lnTo>
                        <a:pt x="281" y="301"/>
                      </a:lnTo>
                      <a:lnTo>
                        <a:pt x="261" y="312"/>
                      </a:lnTo>
                      <a:lnTo>
                        <a:pt x="237" y="305"/>
                      </a:lnTo>
                      <a:lnTo>
                        <a:pt x="235" y="295"/>
                      </a:lnTo>
                      <a:lnTo>
                        <a:pt x="182" y="290"/>
                      </a:lnTo>
                      <a:lnTo>
                        <a:pt x="159" y="282"/>
                      </a:lnTo>
                      <a:lnTo>
                        <a:pt x="118" y="256"/>
                      </a:lnTo>
                      <a:lnTo>
                        <a:pt x="79" y="254"/>
                      </a:lnTo>
                      <a:lnTo>
                        <a:pt x="72" y="246"/>
                      </a:lnTo>
                      <a:lnTo>
                        <a:pt x="78" y="224"/>
                      </a:lnTo>
                      <a:lnTo>
                        <a:pt x="73" y="221"/>
                      </a:lnTo>
                      <a:lnTo>
                        <a:pt x="59" y="222"/>
                      </a:lnTo>
                      <a:lnTo>
                        <a:pt x="49" y="219"/>
                      </a:lnTo>
                      <a:lnTo>
                        <a:pt x="33" y="153"/>
                      </a:lnTo>
                      <a:lnTo>
                        <a:pt x="3" y="118"/>
                      </a:lnTo>
                      <a:lnTo>
                        <a:pt x="0" y="80"/>
                      </a:lnTo>
                      <a:lnTo>
                        <a:pt x="9" y="66"/>
                      </a:lnTo>
                      <a:lnTo>
                        <a:pt x="5" y="51"/>
                      </a:lnTo>
                      <a:lnTo>
                        <a:pt x="29" y="20"/>
                      </a:lnTo>
                      <a:lnTo>
                        <a:pt x="50" y="16"/>
                      </a:lnTo>
                      <a:lnTo>
                        <a:pt x="69" y="29"/>
                      </a:lnTo>
                      <a:lnTo>
                        <a:pt x="93" y="23"/>
                      </a:lnTo>
                      <a:lnTo>
                        <a:pt x="95" y="4"/>
                      </a:lnTo>
                      <a:lnTo>
                        <a:pt x="10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6" name="Freeform 21">
                  <a:extLst>
                    <a:ext uri="{FF2B5EF4-FFF2-40B4-BE49-F238E27FC236}">
                      <a16:creationId xmlns:a16="http://schemas.microsoft.com/office/drawing/2014/main" id="{6FCD760B-DFA1-4157-A5A5-35E47A9BB224}"/>
                    </a:ext>
                  </a:extLst>
                </p:cNvPr>
                <p:cNvSpPr>
                  <a:spLocks/>
                </p:cNvSpPr>
                <p:nvPr/>
              </p:nvSpPr>
              <p:spPr bwMode="auto">
                <a:xfrm>
                  <a:off x="5002213" y="3933826"/>
                  <a:ext cx="579438" cy="539750"/>
                </a:xfrm>
                <a:custGeom>
                  <a:avLst/>
                  <a:gdLst>
                    <a:gd name="T0" fmla="*/ 346 w 365"/>
                    <a:gd name="T1" fmla="*/ 0 h 340"/>
                    <a:gd name="T2" fmla="*/ 359 w 365"/>
                    <a:gd name="T3" fmla="*/ 5 h 340"/>
                    <a:gd name="T4" fmla="*/ 365 w 365"/>
                    <a:gd name="T5" fmla="*/ 31 h 340"/>
                    <a:gd name="T6" fmla="*/ 351 w 365"/>
                    <a:gd name="T7" fmla="*/ 46 h 340"/>
                    <a:gd name="T8" fmla="*/ 362 w 365"/>
                    <a:gd name="T9" fmla="*/ 83 h 340"/>
                    <a:gd name="T10" fmla="*/ 360 w 365"/>
                    <a:gd name="T11" fmla="*/ 104 h 340"/>
                    <a:gd name="T12" fmla="*/ 357 w 365"/>
                    <a:gd name="T13" fmla="*/ 130 h 340"/>
                    <a:gd name="T14" fmla="*/ 351 w 365"/>
                    <a:gd name="T15" fmla="*/ 145 h 340"/>
                    <a:gd name="T16" fmla="*/ 342 w 365"/>
                    <a:gd name="T17" fmla="*/ 147 h 340"/>
                    <a:gd name="T18" fmla="*/ 327 w 365"/>
                    <a:gd name="T19" fmla="*/ 137 h 340"/>
                    <a:gd name="T20" fmla="*/ 322 w 365"/>
                    <a:gd name="T21" fmla="*/ 140 h 340"/>
                    <a:gd name="T22" fmla="*/ 325 w 365"/>
                    <a:gd name="T23" fmla="*/ 165 h 340"/>
                    <a:gd name="T24" fmla="*/ 292 w 365"/>
                    <a:gd name="T25" fmla="*/ 208 h 340"/>
                    <a:gd name="T26" fmla="*/ 278 w 365"/>
                    <a:gd name="T27" fmla="*/ 253 h 340"/>
                    <a:gd name="T28" fmla="*/ 262 w 365"/>
                    <a:gd name="T29" fmla="*/ 280 h 340"/>
                    <a:gd name="T30" fmla="*/ 258 w 365"/>
                    <a:gd name="T31" fmla="*/ 308 h 340"/>
                    <a:gd name="T32" fmla="*/ 236 w 365"/>
                    <a:gd name="T33" fmla="*/ 318 h 340"/>
                    <a:gd name="T34" fmla="*/ 156 w 365"/>
                    <a:gd name="T35" fmla="*/ 340 h 340"/>
                    <a:gd name="T36" fmla="*/ 117 w 365"/>
                    <a:gd name="T37" fmla="*/ 307 h 340"/>
                    <a:gd name="T38" fmla="*/ 73 w 365"/>
                    <a:gd name="T39" fmla="*/ 312 h 340"/>
                    <a:gd name="T40" fmla="*/ 51 w 365"/>
                    <a:gd name="T41" fmla="*/ 275 h 340"/>
                    <a:gd name="T42" fmla="*/ 51 w 365"/>
                    <a:gd name="T43" fmla="*/ 263 h 340"/>
                    <a:gd name="T44" fmla="*/ 24 w 365"/>
                    <a:gd name="T45" fmla="*/ 260 h 340"/>
                    <a:gd name="T46" fmla="*/ 20 w 365"/>
                    <a:gd name="T47" fmla="*/ 258 h 340"/>
                    <a:gd name="T48" fmla="*/ 20 w 365"/>
                    <a:gd name="T49" fmla="*/ 246 h 340"/>
                    <a:gd name="T50" fmla="*/ 5 w 365"/>
                    <a:gd name="T51" fmla="*/ 231 h 340"/>
                    <a:gd name="T52" fmla="*/ 5 w 365"/>
                    <a:gd name="T53" fmla="*/ 219 h 340"/>
                    <a:gd name="T54" fmla="*/ 20 w 365"/>
                    <a:gd name="T55" fmla="*/ 171 h 340"/>
                    <a:gd name="T56" fmla="*/ 0 w 365"/>
                    <a:gd name="T57" fmla="*/ 140 h 340"/>
                    <a:gd name="T58" fmla="*/ 6 w 365"/>
                    <a:gd name="T59" fmla="*/ 132 h 340"/>
                    <a:gd name="T60" fmla="*/ 24 w 365"/>
                    <a:gd name="T61" fmla="*/ 130 h 340"/>
                    <a:gd name="T62" fmla="*/ 35 w 365"/>
                    <a:gd name="T63" fmla="*/ 130 h 340"/>
                    <a:gd name="T64" fmla="*/ 50 w 365"/>
                    <a:gd name="T65" fmla="*/ 105 h 340"/>
                    <a:gd name="T66" fmla="*/ 114 w 365"/>
                    <a:gd name="T67" fmla="*/ 85 h 340"/>
                    <a:gd name="T68" fmla="*/ 156 w 365"/>
                    <a:gd name="T69" fmla="*/ 48 h 340"/>
                    <a:gd name="T70" fmla="*/ 174 w 365"/>
                    <a:gd name="T71" fmla="*/ 48 h 340"/>
                    <a:gd name="T72" fmla="*/ 194 w 365"/>
                    <a:gd name="T73" fmla="*/ 40 h 340"/>
                    <a:gd name="T74" fmla="*/ 214 w 365"/>
                    <a:gd name="T75" fmla="*/ 21 h 340"/>
                    <a:gd name="T76" fmla="*/ 217 w 365"/>
                    <a:gd name="T77" fmla="*/ 10 h 340"/>
                    <a:gd name="T78" fmla="*/ 270 w 365"/>
                    <a:gd name="T79" fmla="*/ 15 h 340"/>
                    <a:gd name="T80" fmla="*/ 272 w 365"/>
                    <a:gd name="T81" fmla="*/ 25 h 340"/>
                    <a:gd name="T82" fmla="*/ 296 w 365"/>
                    <a:gd name="T83" fmla="*/ 32 h 340"/>
                    <a:gd name="T84" fmla="*/ 316 w 365"/>
                    <a:gd name="T85" fmla="*/ 21 h 340"/>
                    <a:gd name="T86" fmla="*/ 334 w 365"/>
                    <a:gd name="T87" fmla="*/ 20 h 340"/>
                    <a:gd name="T88" fmla="*/ 342 w 365"/>
                    <a:gd name="T89" fmla="*/ 8 h 340"/>
                    <a:gd name="T90" fmla="*/ 346 w 365"/>
                    <a:gd name="T9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40">
                      <a:moveTo>
                        <a:pt x="346" y="0"/>
                      </a:moveTo>
                      <a:lnTo>
                        <a:pt x="359" y="5"/>
                      </a:lnTo>
                      <a:lnTo>
                        <a:pt x="365" y="31"/>
                      </a:lnTo>
                      <a:lnTo>
                        <a:pt x="351" y="46"/>
                      </a:lnTo>
                      <a:lnTo>
                        <a:pt x="362" y="83"/>
                      </a:lnTo>
                      <a:lnTo>
                        <a:pt x="360" y="104"/>
                      </a:lnTo>
                      <a:lnTo>
                        <a:pt x="357" y="130"/>
                      </a:lnTo>
                      <a:lnTo>
                        <a:pt x="351" y="145"/>
                      </a:lnTo>
                      <a:lnTo>
                        <a:pt x="342" y="147"/>
                      </a:lnTo>
                      <a:lnTo>
                        <a:pt x="327" y="137"/>
                      </a:lnTo>
                      <a:lnTo>
                        <a:pt x="322" y="140"/>
                      </a:lnTo>
                      <a:lnTo>
                        <a:pt x="325" y="165"/>
                      </a:lnTo>
                      <a:lnTo>
                        <a:pt x="292" y="208"/>
                      </a:lnTo>
                      <a:lnTo>
                        <a:pt x="278" y="253"/>
                      </a:lnTo>
                      <a:lnTo>
                        <a:pt x="262" y="280"/>
                      </a:lnTo>
                      <a:lnTo>
                        <a:pt x="258" y="308"/>
                      </a:lnTo>
                      <a:lnTo>
                        <a:pt x="236" y="318"/>
                      </a:lnTo>
                      <a:lnTo>
                        <a:pt x="156" y="340"/>
                      </a:lnTo>
                      <a:lnTo>
                        <a:pt x="117" y="307"/>
                      </a:lnTo>
                      <a:lnTo>
                        <a:pt x="73" y="312"/>
                      </a:lnTo>
                      <a:lnTo>
                        <a:pt x="51" y="275"/>
                      </a:lnTo>
                      <a:lnTo>
                        <a:pt x="51" y="263"/>
                      </a:lnTo>
                      <a:lnTo>
                        <a:pt x="24" y="260"/>
                      </a:lnTo>
                      <a:lnTo>
                        <a:pt x="20" y="258"/>
                      </a:lnTo>
                      <a:lnTo>
                        <a:pt x="20" y="246"/>
                      </a:lnTo>
                      <a:lnTo>
                        <a:pt x="5" y="231"/>
                      </a:lnTo>
                      <a:lnTo>
                        <a:pt x="5" y="219"/>
                      </a:lnTo>
                      <a:lnTo>
                        <a:pt x="20" y="171"/>
                      </a:lnTo>
                      <a:lnTo>
                        <a:pt x="0" y="140"/>
                      </a:lnTo>
                      <a:lnTo>
                        <a:pt x="6" y="132"/>
                      </a:lnTo>
                      <a:lnTo>
                        <a:pt x="24" y="130"/>
                      </a:lnTo>
                      <a:lnTo>
                        <a:pt x="35" y="130"/>
                      </a:lnTo>
                      <a:lnTo>
                        <a:pt x="50" y="105"/>
                      </a:lnTo>
                      <a:lnTo>
                        <a:pt x="114" y="85"/>
                      </a:lnTo>
                      <a:lnTo>
                        <a:pt x="156" y="48"/>
                      </a:lnTo>
                      <a:lnTo>
                        <a:pt x="174" y="48"/>
                      </a:lnTo>
                      <a:lnTo>
                        <a:pt x="194" y="40"/>
                      </a:lnTo>
                      <a:lnTo>
                        <a:pt x="214" y="21"/>
                      </a:lnTo>
                      <a:lnTo>
                        <a:pt x="217" y="10"/>
                      </a:lnTo>
                      <a:lnTo>
                        <a:pt x="270" y="15"/>
                      </a:lnTo>
                      <a:lnTo>
                        <a:pt x="272" y="25"/>
                      </a:lnTo>
                      <a:lnTo>
                        <a:pt x="296" y="32"/>
                      </a:lnTo>
                      <a:lnTo>
                        <a:pt x="316" y="21"/>
                      </a:lnTo>
                      <a:lnTo>
                        <a:pt x="334" y="20"/>
                      </a:lnTo>
                      <a:lnTo>
                        <a:pt x="342" y="8"/>
                      </a:lnTo>
                      <a:lnTo>
                        <a:pt x="3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7" name="Freeform 28">
                  <a:extLst>
                    <a:ext uri="{FF2B5EF4-FFF2-40B4-BE49-F238E27FC236}">
                      <a16:creationId xmlns:a16="http://schemas.microsoft.com/office/drawing/2014/main" id="{DAFE8436-3EC3-4F0C-BC00-40290262EEFC}"/>
                    </a:ext>
                  </a:extLst>
                </p:cNvPr>
                <p:cNvSpPr>
                  <a:spLocks/>
                </p:cNvSpPr>
                <p:nvPr/>
              </p:nvSpPr>
              <p:spPr bwMode="auto">
                <a:xfrm>
                  <a:off x="3636963" y="5368926"/>
                  <a:ext cx="852488" cy="530225"/>
                </a:xfrm>
                <a:custGeom>
                  <a:avLst/>
                  <a:gdLst>
                    <a:gd name="T0" fmla="*/ 473 w 537"/>
                    <a:gd name="T1" fmla="*/ 3 h 334"/>
                    <a:gd name="T2" fmla="*/ 518 w 537"/>
                    <a:gd name="T3" fmla="*/ 67 h 334"/>
                    <a:gd name="T4" fmla="*/ 529 w 537"/>
                    <a:gd name="T5" fmla="*/ 86 h 334"/>
                    <a:gd name="T6" fmla="*/ 537 w 537"/>
                    <a:gd name="T7" fmla="*/ 107 h 334"/>
                    <a:gd name="T8" fmla="*/ 523 w 537"/>
                    <a:gd name="T9" fmla="*/ 111 h 334"/>
                    <a:gd name="T10" fmla="*/ 514 w 537"/>
                    <a:gd name="T11" fmla="*/ 153 h 334"/>
                    <a:gd name="T12" fmla="*/ 483 w 537"/>
                    <a:gd name="T13" fmla="*/ 192 h 334"/>
                    <a:gd name="T14" fmla="*/ 458 w 537"/>
                    <a:gd name="T15" fmla="*/ 227 h 334"/>
                    <a:gd name="T16" fmla="*/ 438 w 537"/>
                    <a:gd name="T17" fmla="*/ 290 h 334"/>
                    <a:gd name="T18" fmla="*/ 396 w 537"/>
                    <a:gd name="T19" fmla="*/ 325 h 334"/>
                    <a:gd name="T20" fmla="*/ 364 w 537"/>
                    <a:gd name="T21" fmla="*/ 334 h 334"/>
                    <a:gd name="T22" fmla="*/ 316 w 537"/>
                    <a:gd name="T23" fmla="*/ 282 h 334"/>
                    <a:gd name="T24" fmla="*/ 296 w 537"/>
                    <a:gd name="T25" fmla="*/ 252 h 334"/>
                    <a:gd name="T26" fmla="*/ 182 w 537"/>
                    <a:gd name="T27" fmla="*/ 232 h 334"/>
                    <a:gd name="T28" fmla="*/ 132 w 537"/>
                    <a:gd name="T29" fmla="*/ 227 h 334"/>
                    <a:gd name="T30" fmla="*/ 102 w 537"/>
                    <a:gd name="T31" fmla="*/ 234 h 334"/>
                    <a:gd name="T32" fmla="*/ 103 w 537"/>
                    <a:gd name="T33" fmla="*/ 213 h 334"/>
                    <a:gd name="T34" fmla="*/ 119 w 537"/>
                    <a:gd name="T35" fmla="*/ 155 h 334"/>
                    <a:gd name="T36" fmla="*/ 77 w 537"/>
                    <a:gd name="T37" fmla="*/ 141 h 334"/>
                    <a:gd name="T38" fmla="*/ 24 w 537"/>
                    <a:gd name="T39" fmla="*/ 126 h 334"/>
                    <a:gd name="T40" fmla="*/ 11 w 537"/>
                    <a:gd name="T41" fmla="*/ 92 h 334"/>
                    <a:gd name="T42" fmla="*/ 33 w 537"/>
                    <a:gd name="T43" fmla="*/ 86 h 334"/>
                    <a:gd name="T44" fmla="*/ 85 w 537"/>
                    <a:gd name="T45" fmla="*/ 22 h 334"/>
                    <a:gd name="T46" fmla="*/ 115 w 537"/>
                    <a:gd name="T47" fmla="*/ 42 h 334"/>
                    <a:gd name="T48" fmla="*/ 163 w 537"/>
                    <a:gd name="T49" fmla="*/ 24 h 334"/>
                    <a:gd name="T50" fmla="*/ 183 w 537"/>
                    <a:gd name="T51" fmla="*/ 46 h 334"/>
                    <a:gd name="T52" fmla="*/ 242 w 537"/>
                    <a:gd name="T53" fmla="*/ 27 h 334"/>
                    <a:gd name="T54" fmla="*/ 278 w 537"/>
                    <a:gd name="T55" fmla="*/ 15 h 334"/>
                    <a:gd name="T56" fmla="*/ 335 w 537"/>
                    <a:gd name="T57" fmla="*/ 12 h 334"/>
                    <a:gd name="T58" fmla="*/ 357 w 537"/>
                    <a:gd name="T59" fmla="*/ 27 h 334"/>
                    <a:gd name="T60" fmla="*/ 396 w 537"/>
                    <a:gd name="T61" fmla="*/ 19 h 334"/>
                    <a:gd name="T62" fmla="*/ 430 w 537"/>
                    <a:gd name="T63"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7" h="334">
                      <a:moveTo>
                        <a:pt x="446" y="0"/>
                      </a:moveTo>
                      <a:lnTo>
                        <a:pt x="473" y="3"/>
                      </a:lnTo>
                      <a:lnTo>
                        <a:pt x="499" y="10"/>
                      </a:lnTo>
                      <a:lnTo>
                        <a:pt x="518" y="67"/>
                      </a:lnTo>
                      <a:lnTo>
                        <a:pt x="534" y="78"/>
                      </a:lnTo>
                      <a:lnTo>
                        <a:pt x="529" y="86"/>
                      </a:lnTo>
                      <a:lnTo>
                        <a:pt x="529" y="93"/>
                      </a:lnTo>
                      <a:lnTo>
                        <a:pt x="537" y="107"/>
                      </a:lnTo>
                      <a:lnTo>
                        <a:pt x="534" y="113"/>
                      </a:lnTo>
                      <a:lnTo>
                        <a:pt x="523" y="111"/>
                      </a:lnTo>
                      <a:lnTo>
                        <a:pt x="514" y="124"/>
                      </a:lnTo>
                      <a:lnTo>
                        <a:pt x="514" y="153"/>
                      </a:lnTo>
                      <a:lnTo>
                        <a:pt x="504" y="183"/>
                      </a:lnTo>
                      <a:lnTo>
                        <a:pt x="483" y="192"/>
                      </a:lnTo>
                      <a:lnTo>
                        <a:pt x="475" y="222"/>
                      </a:lnTo>
                      <a:lnTo>
                        <a:pt x="458" y="227"/>
                      </a:lnTo>
                      <a:lnTo>
                        <a:pt x="448" y="272"/>
                      </a:lnTo>
                      <a:lnTo>
                        <a:pt x="438" y="290"/>
                      </a:lnTo>
                      <a:lnTo>
                        <a:pt x="438" y="311"/>
                      </a:lnTo>
                      <a:lnTo>
                        <a:pt x="396" y="325"/>
                      </a:lnTo>
                      <a:lnTo>
                        <a:pt x="381" y="320"/>
                      </a:lnTo>
                      <a:lnTo>
                        <a:pt x="364" y="334"/>
                      </a:lnTo>
                      <a:lnTo>
                        <a:pt x="332" y="296"/>
                      </a:lnTo>
                      <a:lnTo>
                        <a:pt x="316" y="282"/>
                      </a:lnTo>
                      <a:lnTo>
                        <a:pt x="307" y="259"/>
                      </a:lnTo>
                      <a:lnTo>
                        <a:pt x="296" y="252"/>
                      </a:lnTo>
                      <a:lnTo>
                        <a:pt x="251" y="259"/>
                      </a:lnTo>
                      <a:lnTo>
                        <a:pt x="182" y="232"/>
                      </a:lnTo>
                      <a:lnTo>
                        <a:pt x="163" y="222"/>
                      </a:lnTo>
                      <a:lnTo>
                        <a:pt x="132" y="227"/>
                      </a:lnTo>
                      <a:lnTo>
                        <a:pt x="112" y="237"/>
                      </a:lnTo>
                      <a:lnTo>
                        <a:pt x="102" y="234"/>
                      </a:lnTo>
                      <a:lnTo>
                        <a:pt x="97" y="226"/>
                      </a:lnTo>
                      <a:lnTo>
                        <a:pt x="103" y="213"/>
                      </a:lnTo>
                      <a:lnTo>
                        <a:pt x="117" y="202"/>
                      </a:lnTo>
                      <a:lnTo>
                        <a:pt x="119" y="155"/>
                      </a:lnTo>
                      <a:lnTo>
                        <a:pt x="102" y="137"/>
                      </a:lnTo>
                      <a:lnTo>
                        <a:pt x="77" y="141"/>
                      </a:lnTo>
                      <a:lnTo>
                        <a:pt x="55" y="152"/>
                      </a:lnTo>
                      <a:lnTo>
                        <a:pt x="24" y="126"/>
                      </a:lnTo>
                      <a:lnTo>
                        <a:pt x="0" y="102"/>
                      </a:lnTo>
                      <a:lnTo>
                        <a:pt x="11" y="92"/>
                      </a:lnTo>
                      <a:lnTo>
                        <a:pt x="24" y="84"/>
                      </a:lnTo>
                      <a:lnTo>
                        <a:pt x="33" y="86"/>
                      </a:lnTo>
                      <a:lnTo>
                        <a:pt x="73" y="39"/>
                      </a:lnTo>
                      <a:lnTo>
                        <a:pt x="85" y="22"/>
                      </a:lnTo>
                      <a:lnTo>
                        <a:pt x="108" y="48"/>
                      </a:lnTo>
                      <a:lnTo>
                        <a:pt x="115" y="42"/>
                      </a:lnTo>
                      <a:lnTo>
                        <a:pt x="141" y="39"/>
                      </a:lnTo>
                      <a:lnTo>
                        <a:pt x="163" y="24"/>
                      </a:lnTo>
                      <a:lnTo>
                        <a:pt x="178" y="27"/>
                      </a:lnTo>
                      <a:lnTo>
                        <a:pt x="183" y="46"/>
                      </a:lnTo>
                      <a:lnTo>
                        <a:pt x="218" y="44"/>
                      </a:lnTo>
                      <a:lnTo>
                        <a:pt x="242" y="27"/>
                      </a:lnTo>
                      <a:lnTo>
                        <a:pt x="262" y="27"/>
                      </a:lnTo>
                      <a:lnTo>
                        <a:pt x="278" y="15"/>
                      </a:lnTo>
                      <a:lnTo>
                        <a:pt x="292" y="17"/>
                      </a:lnTo>
                      <a:lnTo>
                        <a:pt x="335" y="12"/>
                      </a:lnTo>
                      <a:lnTo>
                        <a:pt x="342" y="24"/>
                      </a:lnTo>
                      <a:lnTo>
                        <a:pt x="357" y="27"/>
                      </a:lnTo>
                      <a:lnTo>
                        <a:pt x="387" y="7"/>
                      </a:lnTo>
                      <a:lnTo>
                        <a:pt x="396" y="19"/>
                      </a:lnTo>
                      <a:lnTo>
                        <a:pt x="413" y="13"/>
                      </a:lnTo>
                      <a:lnTo>
                        <a:pt x="430" y="18"/>
                      </a:lnTo>
                      <a:lnTo>
                        <a:pt x="4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8" name="Freeform 29">
                  <a:extLst>
                    <a:ext uri="{FF2B5EF4-FFF2-40B4-BE49-F238E27FC236}">
                      <a16:creationId xmlns:a16="http://schemas.microsoft.com/office/drawing/2014/main" id="{621914DA-736D-45C6-9550-4398C92AC939}"/>
                    </a:ext>
                  </a:extLst>
                </p:cNvPr>
                <p:cNvSpPr>
                  <a:spLocks/>
                </p:cNvSpPr>
                <p:nvPr/>
              </p:nvSpPr>
              <p:spPr bwMode="auto">
                <a:xfrm>
                  <a:off x="4341813" y="4610101"/>
                  <a:ext cx="614363" cy="504825"/>
                </a:xfrm>
                <a:custGeom>
                  <a:avLst/>
                  <a:gdLst>
                    <a:gd name="T0" fmla="*/ 155 w 387"/>
                    <a:gd name="T1" fmla="*/ 0 h 318"/>
                    <a:gd name="T2" fmla="*/ 173 w 387"/>
                    <a:gd name="T3" fmla="*/ 27 h 318"/>
                    <a:gd name="T4" fmla="*/ 183 w 387"/>
                    <a:gd name="T5" fmla="*/ 42 h 318"/>
                    <a:gd name="T6" fmla="*/ 205 w 387"/>
                    <a:gd name="T7" fmla="*/ 45 h 318"/>
                    <a:gd name="T8" fmla="*/ 244 w 387"/>
                    <a:gd name="T9" fmla="*/ 28 h 318"/>
                    <a:gd name="T10" fmla="*/ 286 w 387"/>
                    <a:gd name="T11" fmla="*/ 32 h 318"/>
                    <a:gd name="T12" fmla="*/ 317 w 387"/>
                    <a:gd name="T13" fmla="*/ 28 h 318"/>
                    <a:gd name="T14" fmla="*/ 321 w 387"/>
                    <a:gd name="T15" fmla="*/ 36 h 318"/>
                    <a:gd name="T16" fmla="*/ 315 w 387"/>
                    <a:gd name="T17" fmla="*/ 62 h 318"/>
                    <a:gd name="T18" fmla="*/ 325 w 387"/>
                    <a:gd name="T19" fmla="*/ 72 h 318"/>
                    <a:gd name="T20" fmla="*/ 358 w 387"/>
                    <a:gd name="T21" fmla="*/ 54 h 318"/>
                    <a:gd name="T22" fmla="*/ 387 w 387"/>
                    <a:gd name="T23" fmla="*/ 67 h 318"/>
                    <a:gd name="T24" fmla="*/ 362 w 387"/>
                    <a:gd name="T25" fmla="*/ 97 h 318"/>
                    <a:gd name="T26" fmla="*/ 378 w 387"/>
                    <a:gd name="T27" fmla="*/ 149 h 318"/>
                    <a:gd name="T28" fmla="*/ 352 w 387"/>
                    <a:gd name="T29" fmla="*/ 161 h 318"/>
                    <a:gd name="T30" fmla="*/ 336 w 387"/>
                    <a:gd name="T31" fmla="*/ 257 h 318"/>
                    <a:gd name="T32" fmla="*/ 331 w 387"/>
                    <a:gd name="T33" fmla="*/ 263 h 318"/>
                    <a:gd name="T34" fmla="*/ 311 w 387"/>
                    <a:gd name="T35" fmla="*/ 252 h 318"/>
                    <a:gd name="T36" fmla="*/ 292 w 387"/>
                    <a:gd name="T37" fmla="*/ 277 h 318"/>
                    <a:gd name="T38" fmla="*/ 276 w 387"/>
                    <a:gd name="T39" fmla="*/ 293 h 318"/>
                    <a:gd name="T40" fmla="*/ 263 w 387"/>
                    <a:gd name="T41" fmla="*/ 288 h 318"/>
                    <a:gd name="T42" fmla="*/ 252 w 387"/>
                    <a:gd name="T43" fmla="*/ 278 h 318"/>
                    <a:gd name="T44" fmla="*/ 199 w 387"/>
                    <a:gd name="T45" fmla="*/ 297 h 318"/>
                    <a:gd name="T46" fmla="*/ 183 w 387"/>
                    <a:gd name="T47" fmla="*/ 310 h 318"/>
                    <a:gd name="T48" fmla="*/ 167 w 387"/>
                    <a:gd name="T49" fmla="*/ 300 h 318"/>
                    <a:gd name="T50" fmla="*/ 133 w 387"/>
                    <a:gd name="T51" fmla="*/ 304 h 318"/>
                    <a:gd name="T52" fmla="*/ 101 w 387"/>
                    <a:gd name="T53" fmla="*/ 318 h 318"/>
                    <a:gd name="T54" fmla="*/ 109 w 387"/>
                    <a:gd name="T55" fmla="*/ 279 h 318"/>
                    <a:gd name="T56" fmla="*/ 115 w 387"/>
                    <a:gd name="T57" fmla="*/ 267 h 318"/>
                    <a:gd name="T58" fmla="*/ 0 w 387"/>
                    <a:gd name="T59" fmla="*/ 243 h 318"/>
                    <a:gd name="T60" fmla="*/ 14 w 387"/>
                    <a:gd name="T61" fmla="*/ 213 h 318"/>
                    <a:gd name="T62" fmla="*/ 29 w 387"/>
                    <a:gd name="T63" fmla="*/ 213 h 318"/>
                    <a:gd name="T64" fmla="*/ 35 w 387"/>
                    <a:gd name="T65" fmla="*/ 225 h 318"/>
                    <a:gd name="T66" fmla="*/ 49 w 387"/>
                    <a:gd name="T67" fmla="*/ 225 h 318"/>
                    <a:gd name="T68" fmla="*/ 64 w 387"/>
                    <a:gd name="T69" fmla="*/ 201 h 318"/>
                    <a:gd name="T70" fmla="*/ 58 w 387"/>
                    <a:gd name="T71" fmla="*/ 178 h 318"/>
                    <a:gd name="T72" fmla="*/ 70 w 387"/>
                    <a:gd name="T73" fmla="*/ 164 h 318"/>
                    <a:gd name="T74" fmla="*/ 84 w 387"/>
                    <a:gd name="T75" fmla="*/ 159 h 318"/>
                    <a:gd name="T76" fmla="*/ 86 w 387"/>
                    <a:gd name="T77" fmla="*/ 155 h 318"/>
                    <a:gd name="T78" fmla="*/ 66 w 387"/>
                    <a:gd name="T79" fmla="*/ 127 h 318"/>
                    <a:gd name="T80" fmla="*/ 73 w 387"/>
                    <a:gd name="T81" fmla="*/ 106 h 318"/>
                    <a:gd name="T82" fmla="*/ 114 w 387"/>
                    <a:gd name="T83" fmla="*/ 60 h 318"/>
                    <a:gd name="T84" fmla="*/ 121 w 387"/>
                    <a:gd name="T85" fmla="*/ 42 h 318"/>
                    <a:gd name="T86" fmla="*/ 116 w 387"/>
                    <a:gd name="T87" fmla="*/ 36 h 318"/>
                    <a:gd name="T88" fmla="*/ 106 w 387"/>
                    <a:gd name="T89" fmla="*/ 28 h 318"/>
                    <a:gd name="T90" fmla="*/ 106 w 387"/>
                    <a:gd name="T91" fmla="*/ 20 h 318"/>
                    <a:gd name="T92" fmla="*/ 155 w 387"/>
                    <a:gd name="T9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318">
                      <a:moveTo>
                        <a:pt x="155" y="0"/>
                      </a:moveTo>
                      <a:lnTo>
                        <a:pt x="173" y="27"/>
                      </a:lnTo>
                      <a:lnTo>
                        <a:pt x="183" y="42"/>
                      </a:lnTo>
                      <a:lnTo>
                        <a:pt x="205" y="45"/>
                      </a:lnTo>
                      <a:lnTo>
                        <a:pt x="244" y="28"/>
                      </a:lnTo>
                      <a:lnTo>
                        <a:pt x="286" y="32"/>
                      </a:lnTo>
                      <a:lnTo>
                        <a:pt x="317" y="28"/>
                      </a:lnTo>
                      <a:lnTo>
                        <a:pt x="321" y="36"/>
                      </a:lnTo>
                      <a:lnTo>
                        <a:pt x="315" y="62"/>
                      </a:lnTo>
                      <a:lnTo>
                        <a:pt x="325" y="72"/>
                      </a:lnTo>
                      <a:lnTo>
                        <a:pt x="358" y="54"/>
                      </a:lnTo>
                      <a:lnTo>
                        <a:pt x="387" y="67"/>
                      </a:lnTo>
                      <a:lnTo>
                        <a:pt x="362" y="97"/>
                      </a:lnTo>
                      <a:lnTo>
                        <a:pt x="378" y="149"/>
                      </a:lnTo>
                      <a:lnTo>
                        <a:pt x="352" y="161"/>
                      </a:lnTo>
                      <a:lnTo>
                        <a:pt x="336" y="257"/>
                      </a:lnTo>
                      <a:lnTo>
                        <a:pt x="331" y="263"/>
                      </a:lnTo>
                      <a:lnTo>
                        <a:pt x="311" y="252"/>
                      </a:lnTo>
                      <a:lnTo>
                        <a:pt x="292" y="277"/>
                      </a:lnTo>
                      <a:lnTo>
                        <a:pt x="276" y="293"/>
                      </a:lnTo>
                      <a:lnTo>
                        <a:pt x="263" y="288"/>
                      </a:lnTo>
                      <a:lnTo>
                        <a:pt x="252" y="278"/>
                      </a:lnTo>
                      <a:lnTo>
                        <a:pt x="199" y="297"/>
                      </a:lnTo>
                      <a:lnTo>
                        <a:pt x="183" y="310"/>
                      </a:lnTo>
                      <a:lnTo>
                        <a:pt x="167" y="300"/>
                      </a:lnTo>
                      <a:lnTo>
                        <a:pt x="133" y="304"/>
                      </a:lnTo>
                      <a:lnTo>
                        <a:pt x="101" y="318"/>
                      </a:lnTo>
                      <a:lnTo>
                        <a:pt x="109" y="279"/>
                      </a:lnTo>
                      <a:lnTo>
                        <a:pt x="115" y="267"/>
                      </a:lnTo>
                      <a:lnTo>
                        <a:pt x="0" y="243"/>
                      </a:lnTo>
                      <a:lnTo>
                        <a:pt x="14" y="213"/>
                      </a:lnTo>
                      <a:lnTo>
                        <a:pt x="29" y="213"/>
                      </a:lnTo>
                      <a:lnTo>
                        <a:pt x="35" y="225"/>
                      </a:lnTo>
                      <a:lnTo>
                        <a:pt x="49" y="225"/>
                      </a:lnTo>
                      <a:lnTo>
                        <a:pt x="64" y="201"/>
                      </a:lnTo>
                      <a:lnTo>
                        <a:pt x="58" y="178"/>
                      </a:lnTo>
                      <a:lnTo>
                        <a:pt x="70" y="164"/>
                      </a:lnTo>
                      <a:lnTo>
                        <a:pt x="84" y="159"/>
                      </a:lnTo>
                      <a:lnTo>
                        <a:pt x="86" y="155"/>
                      </a:lnTo>
                      <a:lnTo>
                        <a:pt x="66" y="127"/>
                      </a:lnTo>
                      <a:lnTo>
                        <a:pt x="73" y="106"/>
                      </a:lnTo>
                      <a:lnTo>
                        <a:pt x="114" y="60"/>
                      </a:lnTo>
                      <a:lnTo>
                        <a:pt x="121" y="42"/>
                      </a:lnTo>
                      <a:lnTo>
                        <a:pt x="116" y="36"/>
                      </a:lnTo>
                      <a:lnTo>
                        <a:pt x="106" y="28"/>
                      </a:lnTo>
                      <a:lnTo>
                        <a:pt x="106" y="20"/>
                      </a:lnTo>
                      <a:lnTo>
                        <a:pt x="15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9" name="Freeform 30">
                  <a:extLst>
                    <a:ext uri="{FF2B5EF4-FFF2-40B4-BE49-F238E27FC236}">
                      <a16:creationId xmlns:a16="http://schemas.microsoft.com/office/drawing/2014/main" id="{88DA6795-7F9D-4723-AC9E-34F10FB41E31}"/>
                    </a:ext>
                  </a:extLst>
                </p:cNvPr>
                <p:cNvSpPr>
                  <a:spLocks/>
                </p:cNvSpPr>
                <p:nvPr/>
              </p:nvSpPr>
              <p:spPr bwMode="auto">
                <a:xfrm>
                  <a:off x="3771901" y="4778376"/>
                  <a:ext cx="752475" cy="666750"/>
                </a:xfrm>
                <a:custGeom>
                  <a:avLst/>
                  <a:gdLst>
                    <a:gd name="T0" fmla="*/ 122 w 474"/>
                    <a:gd name="T1" fmla="*/ 0 h 420"/>
                    <a:gd name="T2" fmla="*/ 148 w 474"/>
                    <a:gd name="T3" fmla="*/ 13 h 420"/>
                    <a:gd name="T4" fmla="*/ 145 w 474"/>
                    <a:gd name="T5" fmla="*/ 35 h 420"/>
                    <a:gd name="T6" fmla="*/ 147 w 474"/>
                    <a:gd name="T7" fmla="*/ 37 h 420"/>
                    <a:gd name="T8" fmla="*/ 168 w 474"/>
                    <a:gd name="T9" fmla="*/ 35 h 420"/>
                    <a:gd name="T10" fmla="*/ 191 w 474"/>
                    <a:gd name="T11" fmla="*/ 48 h 420"/>
                    <a:gd name="T12" fmla="*/ 235 w 474"/>
                    <a:gd name="T13" fmla="*/ 33 h 420"/>
                    <a:gd name="T14" fmla="*/ 257 w 474"/>
                    <a:gd name="T15" fmla="*/ 37 h 420"/>
                    <a:gd name="T16" fmla="*/ 255 w 474"/>
                    <a:gd name="T17" fmla="*/ 45 h 420"/>
                    <a:gd name="T18" fmla="*/ 257 w 474"/>
                    <a:gd name="T19" fmla="*/ 63 h 420"/>
                    <a:gd name="T20" fmla="*/ 292 w 474"/>
                    <a:gd name="T21" fmla="*/ 72 h 420"/>
                    <a:gd name="T22" fmla="*/ 323 w 474"/>
                    <a:gd name="T23" fmla="*/ 90 h 420"/>
                    <a:gd name="T24" fmla="*/ 329 w 474"/>
                    <a:gd name="T25" fmla="*/ 131 h 420"/>
                    <a:gd name="T26" fmla="*/ 359 w 474"/>
                    <a:gd name="T27" fmla="*/ 137 h 420"/>
                    <a:gd name="T28" fmla="*/ 474 w 474"/>
                    <a:gd name="T29" fmla="*/ 161 h 420"/>
                    <a:gd name="T30" fmla="*/ 468 w 474"/>
                    <a:gd name="T31" fmla="*/ 173 h 420"/>
                    <a:gd name="T32" fmla="*/ 460 w 474"/>
                    <a:gd name="T33" fmla="*/ 212 h 420"/>
                    <a:gd name="T34" fmla="*/ 459 w 474"/>
                    <a:gd name="T35" fmla="*/ 246 h 420"/>
                    <a:gd name="T36" fmla="*/ 443 w 474"/>
                    <a:gd name="T37" fmla="*/ 248 h 420"/>
                    <a:gd name="T38" fmla="*/ 433 w 474"/>
                    <a:gd name="T39" fmla="*/ 243 h 420"/>
                    <a:gd name="T40" fmla="*/ 440 w 474"/>
                    <a:gd name="T41" fmla="*/ 222 h 420"/>
                    <a:gd name="T42" fmla="*/ 429 w 474"/>
                    <a:gd name="T43" fmla="*/ 217 h 420"/>
                    <a:gd name="T44" fmla="*/ 376 w 474"/>
                    <a:gd name="T45" fmla="*/ 243 h 420"/>
                    <a:gd name="T46" fmla="*/ 369 w 474"/>
                    <a:gd name="T47" fmla="*/ 253 h 420"/>
                    <a:gd name="T48" fmla="*/ 385 w 474"/>
                    <a:gd name="T49" fmla="*/ 270 h 420"/>
                    <a:gd name="T50" fmla="*/ 376 w 474"/>
                    <a:gd name="T51" fmla="*/ 320 h 420"/>
                    <a:gd name="T52" fmla="*/ 361 w 474"/>
                    <a:gd name="T53" fmla="*/ 352 h 420"/>
                    <a:gd name="T54" fmla="*/ 361 w 474"/>
                    <a:gd name="T55" fmla="*/ 372 h 420"/>
                    <a:gd name="T56" fmla="*/ 345 w 474"/>
                    <a:gd name="T57" fmla="*/ 390 h 420"/>
                    <a:gd name="T58" fmla="*/ 328 w 474"/>
                    <a:gd name="T59" fmla="*/ 385 h 420"/>
                    <a:gd name="T60" fmla="*/ 311 w 474"/>
                    <a:gd name="T61" fmla="*/ 391 h 420"/>
                    <a:gd name="T62" fmla="*/ 302 w 474"/>
                    <a:gd name="T63" fmla="*/ 379 h 420"/>
                    <a:gd name="T64" fmla="*/ 272 w 474"/>
                    <a:gd name="T65" fmla="*/ 399 h 420"/>
                    <a:gd name="T66" fmla="*/ 257 w 474"/>
                    <a:gd name="T67" fmla="*/ 396 h 420"/>
                    <a:gd name="T68" fmla="*/ 250 w 474"/>
                    <a:gd name="T69" fmla="*/ 384 h 420"/>
                    <a:gd name="T70" fmla="*/ 207 w 474"/>
                    <a:gd name="T71" fmla="*/ 389 h 420"/>
                    <a:gd name="T72" fmla="*/ 193 w 474"/>
                    <a:gd name="T73" fmla="*/ 387 h 420"/>
                    <a:gd name="T74" fmla="*/ 177 w 474"/>
                    <a:gd name="T75" fmla="*/ 399 h 420"/>
                    <a:gd name="T76" fmla="*/ 157 w 474"/>
                    <a:gd name="T77" fmla="*/ 399 h 420"/>
                    <a:gd name="T78" fmla="*/ 133 w 474"/>
                    <a:gd name="T79" fmla="*/ 416 h 420"/>
                    <a:gd name="T80" fmla="*/ 98 w 474"/>
                    <a:gd name="T81" fmla="*/ 418 h 420"/>
                    <a:gd name="T82" fmla="*/ 93 w 474"/>
                    <a:gd name="T83" fmla="*/ 399 h 420"/>
                    <a:gd name="T84" fmla="*/ 78 w 474"/>
                    <a:gd name="T85" fmla="*/ 396 h 420"/>
                    <a:gd name="T86" fmla="*/ 56 w 474"/>
                    <a:gd name="T87" fmla="*/ 411 h 420"/>
                    <a:gd name="T88" fmla="*/ 30 w 474"/>
                    <a:gd name="T89" fmla="*/ 414 h 420"/>
                    <a:gd name="T90" fmla="*/ 23 w 474"/>
                    <a:gd name="T91" fmla="*/ 420 h 420"/>
                    <a:gd name="T92" fmla="*/ 0 w 474"/>
                    <a:gd name="T93" fmla="*/ 394 h 420"/>
                    <a:gd name="T94" fmla="*/ 17 w 474"/>
                    <a:gd name="T95" fmla="*/ 350 h 420"/>
                    <a:gd name="T96" fmla="*/ 10 w 474"/>
                    <a:gd name="T97" fmla="*/ 335 h 420"/>
                    <a:gd name="T98" fmla="*/ 42 w 474"/>
                    <a:gd name="T99" fmla="*/ 237 h 420"/>
                    <a:gd name="T100" fmla="*/ 74 w 474"/>
                    <a:gd name="T101" fmla="*/ 23 h 420"/>
                    <a:gd name="T102" fmla="*/ 122 w 474"/>
                    <a:gd name="T10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4" h="420">
                      <a:moveTo>
                        <a:pt x="122" y="0"/>
                      </a:moveTo>
                      <a:lnTo>
                        <a:pt x="148" y="13"/>
                      </a:lnTo>
                      <a:lnTo>
                        <a:pt x="145" y="35"/>
                      </a:lnTo>
                      <a:lnTo>
                        <a:pt x="147" y="37"/>
                      </a:lnTo>
                      <a:lnTo>
                        <a:pt x="168" y="35"/>
                      </a:lnTo>
                      <a:lnTo>
                        <a:pt x="191" y="48"/>
                      </a:lnTo>
                      <a:lnTo>
                        <a:pt x="235" y="33"/>
                      </a:lnTo>
                      <a:lnTo>
                        <a:pt x="257" y="37"/>
                      </a:lnTo>
                      <a:lnTo>
                        <a:pt x="255" y="45"/>
                      </a:lnTo>
                      <a:lnTo>
                        <a:pt x="257" y="63"/>
                      </a:lnTo>
                      <a:lnTo>
                        <a:pt x="292" y="72"/>
                      </a:lnTo>
                      <a:lnTo>
                        <a:pt x="323" y="90"/>
                      </a:lnTo>
                      <a:lnTo>
                        <a:pt x="329" y="131"/>
                      </a:lnTo>
                      <a:lnTo>
                        <a:pt x="359" y="137"/>
                      </a:lnTo>
                      <a:lnTo>
                        <a:pt x="474" y="161"/>
                      </a:lnTo>
                      <a:lnTo>
                        <a:pt x="468" y="173"/>
                      </a:lnTo>
                      <a:lnTo>
                        <a:pt x="460" y="212"/>
                      </a:lnTo>
                      <a:lnTo>
                        <a:pt x="459" y="246"/>
                      </a:lnTo>
                      <a:lnTo>
                        <a:pt x="443" y="248"/>
                      </a:lnTo>
                      <a:lnTo>
                        <a:pt x="433" y="243"/>
                      </a:lnTo>
                      <a:lnTo>
                        <a:pt x="440" y="222"/>
                      </a:lnTo>
                      <a:lnTo>
                        <a:pt x="429" y="217"/>
                      </a:lnTo>
                      <a:lnTo>
                        <a:pt x="376" y="243"/>
                      </a:lnTo>
                      <a:lnTo>
                        <a:pt x="369" y="253"/>
                      </a:lnTo>
                      <a:lnTo>
                        <a:pt x="385" y="270"/>
                      </a:lnTo>
                      <a:lnTo>
                        <a:pt x="376" y="320"/>
                      </a:lnTo>
                      <a:lnTo>
                        <a:pt x="361" y="352"/>
                      </a:lnTo>
                      <a:lnTo>
                        <a:pt x="361" y="372"/>
                      </a:lnTo>
                      <a:lnTo>
                        <a:pt x="345" y="390"/>
                      </a:lnTo>
                      <a:lnTo>
                        <a:pt x="328" y="385"/>
                      </a:lnTo>
                      <a:lnTo>
                        <a:pt x="311" y="391"/>
                      </a:lnTo>
                      <a:lnTo>
                        <a:pt x="302" y="379"/>
                      </a:lnTo>
                      <a:lnTo>
                        <a:pt x="272" y="399"/>
                      </a:lnTo>
                      <a:lnTo>
                        <a:pt x="257" y="396"/>
                      </a:lnTo>
                      <a:lnTo>
                        <a:pt x="250" y="384"/>
                      </a:lnTo>
                      <a:lnTo>
                        <a:pt x="207" y="389"/>
                      </a:lnTo>
                      <a:lnTo>
                        <a:pt x="193" y="387"/>
                      </a:lnTo>
                      <a:lnTo>
                        <a:pt x="177" y="399"/>
                      </a:lnTo>
                      <a:lnTo>
                        <a:pt x="157" y="399"/>
                      </a:lnTo>
                      <a:lnTo>
                        <a:pt x="133" y="416"/>
                      </a:lnTo>
                      <a:lnTo>
                        <a:pt x="98" y="418"/>
                      </a:lnTo>
                      <a:lnTo>
                        <a:pt x="93" y="399"/>
                      </a:lnTo>
                      <a:lnTo>
                        <a:pt x="78" y="396"/>
                      </a:lnTo>
                      <a:lnTo>
                        <a:pt x="56" y="411"/>
                      </a:lnTo>
                      <a:lnTo>
                        <a:pt x="30" y="414"/>
                      </a:lnTo>
                      <a:lnTo>
                        <a:pt x="23" y="420"/>
                      </a:lnTo>
                      <a:lnTo>
                        <a:pt x="0" y="394"/>
                      </a:lnTo>
                      <a:lnTo>
                        <a:pt x="17" y="350"/>
                      </a:lnTo>
                      <a:lnTo>
                        <a:pt x="10" y="335"/>
                      </a:lnTo>
                      <a:lnTo>
                        <a:pt x="42" y="237"/>
                      </a:lnTo>
                      <a:lnTo>
                        <a:pt x="74" y="23"/>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0" name="Freeform 31">
                  <a:extLst>
                    <a:ext uri="{FF2B5EF4-FFF2-40B4-BE49-F238E27FC236}">
                      <a16:creationId xmlns:a16="http://schemas.microsoft.com/office/drawing/2014/main" id="{FABB5F2D-009E-4DB4-9EE2-063C5850BFB3}"/>
                    </a:ext>
                  </a:extLst>
                </p:cNvPr>
                <p:cNvSpPr>
                  <a:spLocks/>
                </p:cNvSpPr>
                <p:nvPr/>
              </p:nvSpPr>
              <p:spPr bwMode="auto">
                <a:xfrm>
                  <a:off x="3870326" y="4100513"/>
                  <a:ext cx="728663" cy="895350"/>
                </a:xfrm>
                <a:custGeom>
                  <a:avLst/>
                  <a:gdLst>
                    <a:gd name="T0" fmla="*/ 60 w 459"/>
                    <a:gd name="T1" fmla="*/ 6 h 564"/>
                    <a:gd name="T2" fmla="*/ 105 w 459"/>
                    <a:gd name="T3" fmla="*/ 57 h 564"/>
                    <a:gd name="T4" fmla="*/ 150 w 459"/>
                    <a:gd name="T5" fmla="*/ 141 h 564"/>
                    <a:gd name="T6" fmla="*/ 182 w 459"/>
                    <a:gd name="T7" fmla="*/ 230 h 564"/>
                    <a:gd name="T8" fmla="*/ 179 w 459"/>
                    <a:gd name="T9" fmla="*/ 183 h 564"/>
                    <a:gd name="T10" fmla="*/ 180 w 459"/>
                    <a:gd name="T11" fmla="*/ 98 h 564"/>
                    <a:gd name="T12" fmla="*/ 239 w 459"/>
                    <a:gd name="T13" fmla="*/ 140 h 564"/>
                    <a:gd name="T14" fmla="*/ 317 w 459"/>
                    <a:gd name="T15" fmla="*/ 188 h 564"/>
                    <a:gd name="T16" fmla="*/ 387 w 459"/>
                    <a:gd name="T17" fmla="*/ 187 h 564"/>
                    <a:gd name="T18" fmla="*/ 377 w 459"/>
                    <a:gd name="T19" fmla="*/ 227 h 564"/>
                    <a:gd name="T20" fmla="*/ 367 w 459"/>
                    <a:gd name="T21" fmla="*/ 286 h 564"/>
                    <a:gd name="T22" fmla="*/ 421 w 459"/>
                    <a:gd name="T23" fmla="*/ 297 h 564"/>
                    <a:gd name="T24" fmla="*/ 459 w 459"/>
                    <a:gd name="T25" fmla="*/ 287 h 564"/>
                    <a:gd name="T26" fmla="*/ 403 w 459"/>
                    <a:gd name="T27" fmla="*/ 341 h 564"/>
                    <a:gd name="T28" fmla="*/ 413 w 459"/>
                    <a:gd name="T29" fmla="*/ 357 h 564"/>
                    <a:gd name="T30" fmla="*/ 411 w 459"/>
                    <a:gd name="T31" fmla="*/ 381 h 564"/>
                    <a:gd name="T32" fmla="*/ 363 w 459"/>
                    <a:gd name="T33" fmla="*/ 448 h 564"/>
                    <a:gd name="T34" fmla="*/ 381 w 459"/>
                    <a:gd name="T35" fmla="*/ 480 h 564"/>
                    <a:gd name="T36" fmla="*/ 355 w 459"/>
                    <a:gd name="T37" fmla="*/ 499 h 564"/>
                    <a:gd name="T38" fmla="*/ 346 w 459"/>
                    <a:gd name="T39" fmla="*/ 546 h 564"/>
                    <a:gd name="T40" fmla="*/ 326 w 459"/>
                    <a:gd name="T41" fmla="*/ 534 h 564"/>
                    <a:gd name="T42" fmla="*/ 297 w 459"/>
                    <a:gd name="T43" fmla="*/ 564 h 564"/>
                    <a:gd name="T44" fmla="*/ 261 w 459"/>
                    <a:gd name="T45" fmla="*/ 517 h 564"/>
                    <a:gd name="T46" fmla="*/ 195 w 459"/>
                    <a:gd name="T47" fmla="*/ 490 h 564"/>
                    <a:gd name="T48" fmla="*/ 195 w 459"/>
                    <a:gd name="T49" fmla="*/ 464 h 564"/>
                    <a:gd name="T50" fmla="*/ 129 w 459"/>
                    <a:gd name="T51" fmla="*/ 475 h 564"/>
                    <a:gd name="T52" fmla="*/ 85 w 459"/>
                    <a:gd name="T53" fmla="*/ 464 h 564"/>
                    <a:gd name="T54" fmla="*/ 86 w 459"/>
                    <a:gd name="T55" fmla="*/ 440 h 564"/>
                    <a:gd name="T56" fmla="*/ 12 w 459"/>
                    <a:gd name="T57" fmla="*/ 450 h 564"/>
                    <a:gd name="T58" fmla="*/ 24 w 459"/>
                    <a:gd name="T59" fmla="*/ 392 h 564"/>
                    <a:gd name="T60" fmla="*/ 64 w 459"/>
                    <a:gd name="T61" fmla="*/ 383 h 564"/>
                    <a:gd name="T62" fmla="*/ 39 w 459"/>
                    <a:gd name="T63" fmla="*/ 329 h 564"/>
                    <a:gd name="T64" fmla="*/ 10 w 459"/>
                    <a:gd name="T65" fmla="*/ 378 h 564"/>
                    <a:gd name="T66" fmla="*/ 4 w 459"/>
                    <a:gd name="T67" fmla="*/ 387 h 564"/>
                    <a:gd name="T68" fmla="*/ 29 w 459"/>
                    <a:gd name="T69" fmla="*/ 118 h 564"/>
                    <a:gd name="T70" fmla="*/ 47 w 459"/>
                    <a:gd name="T71" fmla="*/ 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564">
                      <a:moveTo>
                        <a:pt x="51" y="0"/>
                      </a:moveTo>
                      <a:lnTo>
                        <a:pt x="60" y="6"/>
                      </a:lnTo>
                      <a:lnTo>
                        <a:pt x="60" y="25"/>
                      </a:lnTo>
                      <a:lnTo>
                        <a:pt x="105" y="57"/>
                      </a:lnTo>
                      <a:lnTo>
                        <a:pt x="138" y="95"/>
                      </a:lnTo>
                      <a:lnTo>
                        <a:pt x="150" y="141"/>
                      </a:lnTo>
                      <a:lnTo>
                        <a:pt x="164" y="197"/>
                      </a:lnTo>
                      <a:lnTo>
                        <a:pt x="182" y="230"/>
                      </a:lnTo>
                      <a:lnTo>
                        <a:pt x="202" y="225"/>
                      </a:lnTo>
                      <a:lnTo>
                        <a:pt x="179" y="183"/>
                      </a:lnTo>
                      <a:lnTo>
                        <a:pt x="160" y="98"/>
                      </a:lnTo>
                      <a:lnTo>
                        <a:pt x="180" y="98"/>
                      </a:lnTo>
                      <a:lnTo>
                        <a:pt x="230" y="115"/>
                      </a:lnTo>
                      <a:lnTo>
                        <a:pt x="239" y="140"/>
                      </a:lnTo>
                      <a:lnTo>
                        <a:pt x="256" y="165"/>
                      </a:lnTo>
                      <a:lnTo>
                        <a:pt x="317" y="188"/>
                      </a:lnTo>
                      <a:lnTo>
                        <a:pt x="343" y="178"/>
                      </a:lnTo>
                      <a:lnTo>
                        <a:pt x="387" y="187"/>
                      </a:lnTo>
                      <a:lnTo>
                        <a:pt x="387" y="209"/>
                      </a:lnTo>
                      <a:lnTo>
                        <a:pt x="377" y="227"/>
                      </a:lnTo>
                      <a:lnTo>
                        <a:pt x="381" y="248"/>
                      </a:lnTo>
                      <a:lnTo>
                        <a:pt x="367" y="286"/>
                      </a:lnTo>
                      <a:lnTo>
                        <a:pt x="376" y="294"/>
                      </a:lnTo>
                      <a:lnTo>
                        <a:pt x="421" y="297"/>
                      </a:lnTo>
                      <a:lnTo>
                        <a:pt x="445" y="278"/>
                      </a:lnTo>
                      <a:lnTo>
                        <a:pt x="459" y="287"/>
                      </a:lnTo>
                      <a:lnTo>
                        <a:pt x="452" y="321"/>
                      </a:lnTo>
                      <a:lnTo>
                        <a:pt x="403" y="341"/>
                      </a:lnTo>
                      <a:lnTo>
                        <a:pt x="403" y="349"/>
                      </a:lnTo>
                      <a:lnTo>
                        <a:pt x="413" y="357"/>
                      </a:lnTo>
                      <a:lnTo>
                        <a:pt x="418" y="363"/>
                      </a:lnTo>
                      <a:lnTo>
                        <a:pt x="411" y="381"/>
                      </a:lnTo>
                      <a:lnTo>
                        <a:pt x="370" y="427"/>
                      </a:lnTo>
                      <a:lnTo>
                        <a:pt x="363" y="448"/>
                      </a:lnTo>
                      <a:lnTo>
                        <a:pt x="383" y="476"/>
                      </a:lnTo>
                      <a:lnTo>
                        <a:pt x="381" y="480"/>
                      </a:lnTo>
                      <a:lnTo>
                        <a:pt x="367" y="485"/>
                      </a:lnTo>
                      <a:lnTo>
                        <a:pt x="355" y="499"/>
                      </a:lnTo>
                      <a:lnTo>
                        <a:pt x="361" y="522"/>
                      </a:lnTo>
                      <a:lnTo>
                        <a:pt x="346" y="546"/>
                      </a:lnTo>
                      <a:lnTo>
                        <a:pt x="332" y="546"/>
                      </a:lnTo>
                      <a:lnTo>
                        <a:pt x="326" y="534"/>
                      </a:lnTo>
                      <a:lnTo>
                        <a:pt x="311" y="534"/>
                      </a:lnTo>
                      <a:lnTo>
                        <a:pt x="297" y="564"/>
                      </a:lnTo>
                      <a:lnTo>
                        <a:pt x="267" y="558"/>
                      </a:lnTo>
                      <a:lnTo>
                        <a:pt x="261" y="517"/>
                      </a:lnTo>
                      <a:lnTo>
                        <a:pt x="230" y="499"/>
                      </a:lnTo>
                      <a:lnTo>
                        <a:pt x="195" y="490"/>
                      </a:lnTo>
                      <a:lnTo>
                        <a:pt x="193" y="472"/>
                      </a:lnTo>
                      <a:lnTo>
                        <a:pt x="195" y="464"/>
                      </a:lnTo>
                      <a:lnTo>
                        <a:pt x="173" y="460"/>
                      </a:lnTo>
                      <a:lnTo>
                        <a:pt x="129" y="475"/>
                      </a:lnTo>
                      <a:lnTo>
                        <a:pt x="106" y="462"/>
                      </a:lnTo>
                      <a:lnTo>
                        <a:pt x="85" y="464"/>
                      </a:lnTo>
                      <a:lnTo>
                        <a:pt x="83" y="462"/>
                      </a:lnTo>
                      <a:lnTo>
                        <a:pt x="86" y="440"/>
                      </a:lnTo>
                      <a:lnTo>
                        <a:pt x="60" y="427"/>
                      </a:lnTo>
                      <a:lnTo>
                        <a:pt x="12" y="450"/>
                      </a:lnTo>
                      <a:lnTo>
                        <a:pt x="15" y="436"/>
                      </a:lnTo>
                      <a:lnTo>
                        <a:pt x="24" y="392"/>
                      </a:lnTo>
                      <a:lnTo>
                        <a:pt x="41" y="383"/>
                      </a:lnTo>
                      <a:lnTo>
                        <a:pt x="64" y="383"/>
                      </a:lnTo>
                      <a:lnTo>
                        <a:pt x="70" y="372"/>
                      </a:lnTo>
                      <a:lnTo>
                        <a:pt x="39" y="329"/>
                      </a:lnTo>
                      <a:lnTo>
                        <a:pt x="34" y="328"/>
                      </a:lnTo>
                      <a:lnTo>
                        <a:pt x="10" y="378"/>
                      </a:lnTo>
                      <a:lnTo>
                        <a:pt x="9" y="386"/>
                      </a:lnTo>
                      <a:lnTo>
                        <a:pt x="4" y="387"/>
                      </a:lnTo>
                      <a:lnTo>
                        <a:pt x="0" y="370"/>
                      </a:lnTo>
                      <a:lnTo>
                        <a:pt x="29" y="118"/>
                      </a:lnTo>
                      <a:lnTo>
                        <a:pt x="36" y="20"/>
                      </a:lnTo>
                      <a:lnTo>
                        <a:pt x="47" y="2"/>
                      </a:lnTo>
                      <a:lnTo>
                        <a:pt x="5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1" name="Freeform 32">
                  <a:extLst>
                    <a:ext uri="{FF2B5EF4-FFF2-40B4-BE49-F238E27FC236}">
                      <a16:creationId xmlns:a16="http://schemas.microsoft.com/office/drawing/2014/main" id="{74062B11-4D0A-4E4A-81D3-CA890A37D092}"/>
                    </a:ext>
                  </a:extLst>
                </p:cNvPr>
                <p:cNvSpPr>
                  <a:spLocks/>
                </p:cNvSpPr>
                <p:nvPr/>
              </p:nvSpPr>
              <p:spPr bwMode="auto">
                <a:xfrm>
                  <a:off x="4414838" y="3997326"/>
                  <a:ext cx="703263" cy="727075"/>
                </a:xfrm>
                <a:custGeom>
                  <a:avLst/>
                  <a:gdLst>
                    <a:gd name="T0" fmla="*/ 198 w 443"/>
                    <a:gd name="T1" fmla="*/ 0 h 458"/>
                    <a:gd name="T2" fmla="*/ 236 w 443"/>
                    <a:gd name="T3" fmla="*/ 18 h 458"/>
                    <a:gd name="T4" fmla="*/ 232 w 443"/>
                    <a:gd name="T5" fmla="*/ 22 h 458"/>
                    <a:gd name="T6" fmla="*/ 240 w 443"/>
                    <a:gd name="T7" fmla="*/ 51 h 458"/>
                    <a:gd name="T8" fmla="*/ 248 w 443"/>
                    <a:gd name="T9" fmla="*/ 55 h 458"/>
                    <a:gd name="T10" fmla="*/ 271 w 443"/>
                    <a:gd name="T11" fmla="*/ 36 h 458"/>
                    <a:gd name="T12" fmla="*/ 307 w 443"/>
                    <a:gd name="T13" fmla="*/ 36 h 458"/>
                    <a:gd name="T14" fmla="*/ 325 w 443"/>
                    <a:gd name="T15" fmla="*/ 61 h 458"/>
                    <a:gd name="T16" fmla="*/ 340 w 443"/>
                    <a:gd name="T17" fmla="*/ 61 h 458"/>
                    <a:gd name="T18" fmla="*/ 349 w 443"/>
                    <a:gd name="T19" fmla="*/ 67 h 458"/>
                    <a:gd name="T20" fmla="*/ 348 w 443"/>
                    <a:gd name="T21" fmla="*/ 79 h 458"/>
                    <a:gd name="T22" fmla="*/ 348 w 443"/>
                    <a:gd name="T23" fmla="*/ 91 h 458"/>
                    <a:gd name="T24" fmla="*/ 370 w 443"/>
                    <a:gd name="T25" fmla="*/ 100 h 458"/>
                    <a:gd name="T26" fmla="*/ 390 w 443"/>
                    <a:gd name="T27" fmla="*/ 131 h 458"/>
                    <a:gd name="T28" fmla="*/ 375 w 443"/>
                    <a:gd name="T29" fmla="*/ 179 h 458"/>
                    <a:gd name="T30" fmla="*/ 375 w 443"/>
                    <a:gd name="T31" fmla="*/ 191 h 458"/>
                    <a:gd name="T32" fmla="*/ 390 w 443"/>
                    <a:gd name="T33" fmla="*/ 206 h 458"/>
                    <a:gd name="T34" fmla="*/ 390 w 443"/>
                    <a:gd name="T35" fmla="*/ 218 h 458"/>
                    <a:gd name="T36" fmla="*/ 394 w 443"/>
                    <a:gd name="T37" fmla="*/ 220 h 458"/>
                    <a:gd name="T38" fmla="*/ 421 w 443"/>
                    <a:gd name="T39" fmla="*/ 223 h 458"/>
                    <a:gd name="T40" fmla="*/ 421 w 443"/>
                    <a:gd name="T41" fmla="*/ 235 h 458"/>
                    <a:gd name="T42" fmla="*/ 443 w 443"/>
                    <a:gd name="T43" fmla="*/ 272 h 458"/>
                    <a:gd name="T44" fmla="*/ 428 w 443"/>
                    <a:gd name="T45" fmla="*/ 284 h 458"/>
                    <a:gd name="T46" fmla="*/ 423 w 443"/>
                    <a:gd name="T47" fmla="*/ 289 h 458"/>
                    <a:gd name="T48" fmla="*/ 432 w 443"/>
                    <a:gd name="T49" fmla="*/ 337 h 458"/>
                    <a:gd name="T50" fmla="*/ 423 w 443"/>
                    <a:gd name="T51" fmla="*/ 357 h 458"/>
                    <a:gd name="T52" fmla="*/ 396 w 443"/>
                    <a:gd name="T53" fmla="*/ 374 h 458"/>
                    <a:gd name="T54" fmla="*/ 388 w 443"/>
                    <a:gd name="T55" fmla="*/ 398 h 458"/>
                    <a:gd name="T56" fmla="*/ 341 w 443"/>
                    <a:gd name="T57" fmla="*/ 453 h 458"/>
                    <a:gd name="T58" fmla="*/ 312 w 443"/>
                    <a:gd name="T59" fmla="*/ 440 h 458"/>
                    <a:gd name="T60" fmla="*/ 279 w 443"/>
                    <a:gd name="T61" fmla="*/ 458 h 458"/>
                    <a:gd name="T62" fmla="*/ 269 w 443"/>
                    <a:gd name="T63" fmla="*/ 448 h 458"/>
                    <a:gd name="T64" fmla="*/ 275 w 443"/>
                    <a:gd name="T65" fmla="*/ 422 h 458"/>
                    <a:gd name="T66" fmla="*/ 271 w 443"/>
                    <a:gd name="T67" fmla="*/ 414 h 458"/>
                    <a:gd name="T68" fmla="*/ 240 w 443"/>
                    <a:gd name="T69" fmla="*/ 418 h 458"/>
                    <a:gd name="T70" fmla="*/ 198 w 443"/>
                    <a:gd name="T71" fmla="*/ 414 h 458"/>
                    <a:gd name="T72" fmla="*/ 159 w 443"/>
                    <a:gd name="T73" fmla="*/ 431 h 458"/>
                    <a:gd name="T74" fmla="*/ 137 w 443"/>
                    <a:gd name="T75" fmla="*/ 428 h 458"/>
                    <a:gd name="T76" fmla="*/ 127 w 443"/>
                    <a:gd name="T77" fmla="*/ 413 h 458"/>
                    <a:gd name="T78" fmla="*/ 109 w 443"/>
                    <a:gd name="T79" fmla="*/ 386 h 458"/>
                    <a:gd name="T80" fmla="*/ 116 w 443"/>
                    <a:gd name="T81" fmla="*/ 352 h 458"/>
                    <a:gd name="T82" fmla="*/ 102 w 443"/>
                    <a:gd name="T83" fmla="*/ 343 h 458"/>
                    <a:gd name="T84" fmla="*/ 78 w 443"/>
                    <a:gd name="T85" fmla="*/ 362 h 458"/>
                    <a:gd name="T86" fmla="*/ 33 w 443"/>
                    <a:gd name="T87" fmla="*/ 359 h 458"/>
                    <a:gd name="T88" fmla="*/ 24 w 443"/>
                    <a:gd name="T89" fmla="*/ 351 h 458"/>
                    <a:gd name="T90" fmla="*/ 38 w 443"/>
                    <a:gd name="T91" fmla="*/ 313 h 458"/>
                    <a:gd name="T92" fmla="*/ 34 w 443"/>
                    <a:gd name="T93" fmla="*/ 292 h 458"/>
                    <a:gd name="T94" fmla="*/ 44 w 443"/>
                    <a:gd name="T95" fmla="*/ 274 h 458"/>
                    <a:gd name="T96" fmla="*/ 44 w 443"/>
                    <a:gd name="T97" fmla="*/ 252 h 458"/>
                    <a:gd name="T98" fmla="*/ 0 w 443"/>
                    <a:gd name="T99" fmla="*/ 243 h 458"/>
                    <a:gd name="T100" fmla="*/ 22 w 443"/>
                    <a:gd name="T101" fmla="*/ 218 h 458"/>
                    <a:gd name="T102" fmla="*/ 39 w 443"/>
                    <a:gd name="T103" fmla="*/ 205 h 458"/>
                    <a:gd name="T104" fmla="*/ 69 w 443"/>
                    <a:gd name="T105" fmla="*/ 203 h 458"/>
                    <a:gd name="T106" fmla="*/ 91 w 443"/>
                    <a:gd name="T107" fmla="*/ 179 h 458"/>
                    <a:gd name="T108" fmla="*/ 98 w 443"/>
                    <a:gd name="T109" fmla="*/ 119 h 458"/>
                    <a:gd name="T110" fmla="*/ 128 w 443"/>
                    <a:gd name="T111" fmla="*/ 96 h 458"/>
                    <a:gd name="T112" fmla="*/ 159 w 443"/>
                    <a:gd name="T113" fmla="*/ 57 h 458"/>
                    <a:gd name="T114" fmla="*/ 198 w 443"/>
                    <a:gd name="T11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458">
                      <a:moveTo>
                        <a:pt x="198" y="0"/>
                      </a:moveTo>
                      <a:lnTo>
                        <a:pt x="236" y="18"/>
                      </a:lnTo>
                      <a:lnTo>
                        <a:pt x="232" y="22"/>
                      </a:lnTo>
                      <a:lnTo>
                        <a:pt x="240" y="51"/>
                      </a:lnTo>
                      <a:lnTo>
                        <a:pt x="248" y="55"/>
                      </a:lnTo>
                      <a:lnTo>
                        <a:pt x="271" y="36"/>
                      </a:lnTo>
                      <a:lnTo>
                        <a:pt x="307" y="36"/>
                      </a:lnTo>
                      <a:lnTo>
                        <a:pt x="325" y="61"/>
                      </a:lnTo>
                      <a:lnTo>
                        <a:pt x="340" y="61"/>
                      </a:lnTo>
                      <a:lnTo>
                        <a:pt x="349" y="67"/>
                      </a:lnTo>
                      <a:lnTo>
                        <a:pt x="348" y="79"/>
                      </a:lnTo>
                      <a:lnTo>
                        <a:pt x="348" y="91"/>
                      </a:lnTo>
                      <a:lnTo>
                        <a:pt x="370" y="100"/>
                      </a:lnTo>
                      <a:lnTo>
                        <a:pt x="390" y="131"/>
                      </a:lnTo>
                      <a:lnTo>
                        <a:pt x="375" y="179"/>
                      </a:lnTo>
                      <a:lnTo>
                        <a:pt x="375" y="191"/>
                      </a:lnTo>
                      <a:lnTo>
                        <a:pt x="390" y="206"/>
                      </a:lnTo>
                      <a:lnTo>
                        <a:pt x="390" y="218"/>
                      </a:lnTo>
                      <a:lnTo>
                        <a:pt x="394" y="220"/>
                      </a:lnTo>
                      <a:lnTo>
                        <a:pt x="421" y="223"/>
                      </a:lnTo>
                      <a:lnTo>
                        <a:pt x="421" y="235"/>
                      </a:lnTo>
                      <a:lnTo>
                        <a:pt x="443" y="272"/>
                      </a:lnTo>
                      <a:lnTo>
                        <a:pt x="428" y="284"/>
                      </a:lnTo>
                      <a:lnTo>
                        <a:pt x="423" y="289"/>
                      </a:lnTo>
                      <a:lnTo>
                        <a:pt x="432" y="337"/>
                      </a:lnTo>
                      <a:lnTo>
                        <a:pt x="423" y="357"/>
                      </a:lnTo>
                      <a:lnTo>
                        <a:pt x="396" y="374"/>
                      </a:lnTo>
                      <a:lnTo>
                        <a:pt x="388" y="398"/>
                      </a:lnTo>
                      <a:lnTo>
                        <a:pt x="341" y="453"/>
                      </a:lnTo>
                      <a:lnTo>
                        <a:pt x="312" y="440"/>
                      </a:lnTo>
                      <a:lnTo>
                        <a:pt x="279" y="458"/>
                      </a:lnTo>
                      <a:lnTo>
                        <a:pt x="269" y="448"/>
                      </a:lnTo>
                      <a:lnTo>
                        <a:pt x="275" y="422"/>
                      </a:lnTo>
                      <a:lnTo>
                        <a:pt x="271" y="414"/>
                      </a:lnTo>
                      <a:lnTo>
                        <a:pt x="240" y="418"/>
                      </a:lnTo>
                      <a:lnTo>
                        <a:pt x="198" y="414"/>
                      </a:lnTo>
                      <a:lnTo>
                        <a:pt x="159" y="431"/>
                      </a:lnTo>
                      <a:lnTo>
                        <a:pt x="137" y="428"/>
                      </a:lnTo>
                      <a:lnTo>
                        <a:pt x="127" y="413"/>
                      </a:lnTo>
                      <a:lnTo>
                        <a:pt x="109" y="386"/>
                      </a:lnTo>
                      <a:lnTo>
                        <a:pt x="116" y="352"/>
                      </a:lnTo>
                      <a:lnTo>
                        <a:pt x="102" y="343"/>
                      </a:lnTo>
                      <a:lnTo>
                        <a:pt x="78" y="362"/>
                      </a:lnTo>
                      <a:lnTo>
                        <a:pt x="33" y="359"/>
                      </a:lnTo>
                      <a:lnTo>
                        <a:pt x="24" y="351"/>
                      </a:lnTo>
                      <a:lnTo>
                        <a:pt x="38" y="313"/>
                      </a:lnTo>
                      <a:lnTo>
                        <a:pt x="34" y="292"/>
                      </a:lnTo>
                      <a:lnTo>
                        <a:pt x="44" y="274"/>
                      </a:lnTo>
                      <a:lnTo>
                        <a:pt x="44" y="252"/>
                      </a:lnTo>
                      <a:lnTo>
                        <a:pt x="0" y="243"/>
                      </a:lnTo>
                      <a:lnTo>
                        <a:pt x="22" y="218"/>
                      </a:lnTo>
                      <a:lnTo>
                        <a:pt x="39" y="205"/>
                      </a:lnTo>
                      <a:lnTo>
                        <a:pt x="69" y="203"/>
                      </a:lnTo>
                      <a:lnTo>
                        <a:pt x="91" y="179"/>
                      </a:lnTo>
                      <a:lnTo>
                        <a:pt x="98" y="119"/>
                      </a:lnTo>
                      <a:lnTo>
                        <a:pt x="128" y="96"/>
                      </a:lnTo>
                      <a:lnTo>
                        <a:pt x="159" y="57"/>
                      </a:lnTo>
                      <a:lnTo>
                        <a:pt x="19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2" name="Freeform 33">
                  <a:extLst>
                    <a:ext uri="{FF2B5EF4-FFF2-40B4-BE49-F238E27FC236}">
                      <a16:creationId xmlns:a16="http://schemas.microsoft.com/office/drawing/2014/main" id="{DF45B97F-623F-49A2-948A-824C52FBCF14}"/>
                    </a:ext>
                  </a:extLst>
                </p:cNvPr>
                <p:cNvSpPr>
                  <a:spLocks/>
                </p:cNvSpPr>
                <p:nvPr/>
              </p:nvSpPr>
              <p:spPr bwMode="auto">
                <a:xfrm>
                  <a:off x="4805363" y="4832351"/>
                  <a:ext cx="557213" cy="400050"/>
                </a:xfrm>
                <a:custGeom>
                  <a:avLst/>
                  <a:gdLst>
                    <a:gd name="T0" fmla="*/ 107 w 351"/>
                    <a:gd name="T1" fmla="*/ 0 h 252"/>
                    <a:gd name="T2" fmla="*/ 110 w 351"/>
                    <a:gd name="T3" fmla="*/ 4 h 252"/>
                    <a:gd name="T4" fmla="*/ 108 w 351"/>
                    <a:gd name="T5" fmla="*/ 21 h 252"/>
                    <a:gd name="T6" fmla="*/ 120 w 351"/>
                    <a:gd name="T7" fmla="*/ 29 h 252"/>
                    <a:gd name="T8" fmla="*/ 135 w 351"/>
                    <a:gd name="T9" fmla="*/ 53 h 252"/>
                    <a:gd name="T10" fmla="*/ 148 w 351"/>
                    <a:gd name="T11" fmla="*/ 43 h 252"/>
                    <a:gd name="T12" fmla="*/ 159 w 351"/>
                    <a:gd name="T13" fmla="*/ 43 h 252"/>
                    <a:gd name="T14" fmla="*/ 150 w 351"/>
                    <a:gd name="T15" fmla="*/ 65 h 252"/>
                    <a:gd name="T16" fmla="*/ 189 w 351"/>
                    <a:gd name="T17" fmla="*/ 69 h 252"/>
                    <a:gd name="T18" fmla="*/ 218 w 351"/>
                    <a:gd name="T19" fmla="*/ 43 h 252"/>
                    <a:gd name="T20" fmla="*/ 231 w 351"/>
                    <a:gd name="T21" fmla="*/ 61 h 252"/>
                    <a:gd name="T22" fmla="*/ 246 w 351"/>
                    <a:gd name="T23" fmla="*/ 50 h 252"/>
                    <a:gd name="T24" fmla="*/ 239 w 351"/>
                    <a:gd name="T25" fmla="*/ 40 h 252"/>
                    <a:gd name="T26" fmla="*/ 248 w 351"/>
                    <a:gd name="T27" fmla="*/ 33 h 252"/>
                    <a:gd name="T28" fmla="*/ 265 w 351"/>
                    <a:gd name="T29" fmla="*/ 41 h 252"/>
                    <a:gd name="T30" fmla="*/ 280 w 351"/>
                    <a:gd name="T31" fmla="*/ 26 h 252"/>
                    <a:gd name="T32" fmla="*/ 331 w 351"/>
                    <a:gd name="T33" fmla="*/ 19 h 252"/>
                    <a:gd name="T34" fmla="*/ 347 w 351"/>
                    <a:gd name="T35" fmla="*/ 38 h 252"/>
                    <a:gd name="T36" fmla="*/ 351 w 351"/>
                    <a:gd name="T37" fmla="*/ 50 h 252"/>
                    <a:gd name="T38" fmla="*/ 341 w 351"/>
                    <a:gd name="T39" fmla="*/ 65 h 252"/>
                    <a:gd name="T40" fmla="*/ 346 w 351"/>
                    <a:gd name="T41" fmla="*/ 81 h 252"/>
                    <a:gd name="T42" fmla="*/ 331 w 351"/>
                    <a:gd name="T43" fmla="*/ 104 h 252"/>
                    <a:gd name="T44" fmla="*/ 266 w 351"/>
                    <a:gd name="T45" fmla="*/ 110 h 252"/>
                    <a:gd name="T46" fmla="*/ 277 w 351"/>
                    <a:gd name="T47" fmla="*/ 145 h 252"/>
                    <a:gd name="T48" fmla="*/ 238 w 351"/>
                    <a:gd name="T49" fmla="*/ 198 h 252"/>
                    <a:gd name="T50" fmla="*/ 203 w 351"/>
                    <a:gd name="T51" fmla="*/ 209 h 252"/>
                    <a:gd name="T52" fmla="*/ 189 w 351"/>
                    <a:gd name="T53" fmla="*/ 207 h 252"/>
                    <a:gd name="T54" fmla="*/ 175 w 351"/>
                    <a:gd name="T55" fmla="*/ 218 h 252"/>
                    <a:gd name="T56" fmla="*/ 174 w 351"/>
                    <a:gd name="T57" fmla="*/ 232 h 252"/>
                    <a:gd name="T58" fmla="*/ 150 w 351"/>
                    <a:gd name="T59" fmla="*/ 244 h 252"/>
                    <a:gd name="T60" fmla="*/ 98 w 351"/>
                    <a:gd name="T61" fmla="*/ 241 h 252"/>
                    <a:gd name="T62" fmla="*/ 75 w 351"/>
                    <a:gd name="T63" fmla="*/ 252 h 252"/>
                    <a:gd name="T64" fmla="*/ 58 w 351"/>
                    <a:gd name="T65" fmla="*/ 207 h 252"/>
                    <a:gd name="T66" fmla="*/ 48 w 351"/>
                    <a:gd name="T67" fmla="*/ 203 h 252"/>
                    <a:gd name="T68" fmla="*/ 35 w 351"/>
                    <a:gd name="T69" fmla="*/ 194 h 252"/>
                    <a:gd name="T70" fmla="*/ 15 w 351"/>
                    <a:gd name="T71" fmla="*/ 191 h 252"/>
                    <a:gd name="T72" fmla="*/ 14 w 351"/>
                    <a:gd name="T73" fmla="*/ 152 h 252"/>
                    <a:gd name="T74" fmla="*/ 0 w 351"/>
                    <a:gd name="T75" fmla="*/ 137 h 252"/>
                    <a:gd name="T76" fmla="*/ 19 w 351"/>
                    <a:gd name="T77" fmla="*/ 112 h 252"/>
                    <a:gd name="T78" fmla="*/ 39 w 351"/>
                    <a:gd name="T79" fmla="*/ 123 h 252"/>
                    <a:gd name="T80" fmla="*/ 44 w 351"/>
                    <a:gd name="T81" fmla="*/ 117 h 252"/>
                    <a:gd name="T82" fmla="*/ 60 w 351"/>
                    <a:gd name="T83" fmla="*/ 21 h 252"/>
                    <a:gd name="T84" fmla="*/ 86 w 351"/>
                    <a:gd name="T85" fmla="*/ 9 h 252"/>
                    <a:gd name="T86" fmla="*/ 107 w 351"/>
                    <a:gd name="T8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 h="252">
                      <a:moveTo>
                        <a:pt x="107" y="0"/>
                      </a:moveTo>
                      <a:lnTo>
                        <a:pt x="110" y="4"/>
                      </a:lnTo>
                      <a:lnTo>
                        <a:pt x="108" y="21"/>
                      </a:lnTo>
                      <a:lnTo>
                        <a:pt x="120" y="29"/>
                      </a:lnTo>
                      <a:lnTo>
                        <a:pt x="135" y="53"/>
                      </a:lnTo>
                      <a:lnTo>
                        <a:pt x="148" y="43"/>
                      </a:lnTo>
                      <a:lnTo>
                        <a:pt x="159" y="43"/>
                      </a:lnTo>
                      <a:lnTo>
                        <a:pt x="150" y="65"/>
                      </a:lnTo>
                      <a:lnTo>
                        <a:pt x="189" y="69"/>
                      </a:lnTo>
                      <a:lnTo>
                        <a:pt x="218" y="43"/>
                      </a:lnTo>
                      <a:lnTo>
                        <a:pt x="231" y="61"/>
                      </a:lnTo>
                      <a:lnTo>
                        <a:pt x="246" y="50"/>
                      </a:lnTo>
                      <a:lnTo>
                        <a:pt x="239" y="40"/>
                      </a:lnTo>
                      <a:lnTo>
                        <a:pt x="248" y="33"/>
                      </a:lnTo>
                      <a:lnTo>
                        <a:pt x="265" y="41"/>
                      </a:lnTo>
                      <a:lnTo>
                        <a:pt x="280" y="26"/>
                      </a:lnTo>
                      <a:lnTo>
                        <a:pt x="331" y="19"/>
                      </a:lnTo>
                      <a:lnTo>
                        <a:pt x="347" y="38"/>
                      </a:lnTo>
                      <a:lnTo>
                        <a:pt x="351" y="50"/>
                      </a:lnTo>
                      <a:lnTo>
                        <a:pt x="341" y="65"/>
                      </a:lnTo>
                      <a:lnTo>
                        <a:pt x="346" y="81"/>
                      </a:lnTo>
                      <a:lnTo>
                        <a:pt x="331" y="104"/>
                      </a:lnTo>
                      <a:lnTo>
                        <a:pt x="266" y="110"/>
                      </a:lnTo>
                      <a:lnTo>
                        <a:pt x="277" y="145"/>
                      </a:lnTo>
                      <a:lnTo>
                        <a:pt x="238" y="198"/>
                      </a:lnTo>
                      <a:lnTo>
                        <a:pt x="203" y="209"/>
                      </a:lnTo>
                      <a:lnTo>
                        <a:pt x="189" y="207"/>
                      </a:lnTo>
                      <a:lnTo>
                        <a:pt x="175" y="218"/>
                      </a:lnTo>
                      <a:lnTo>
                        <a:pt x="174" y="232"/>
                      </a:lnTo>
                      <a:lnTo>
                        <a:pt x="150" y="244"/>
                      </a:lnTo>
                      <a:lnTo>
                        <a:pt x="98" y="241"/>
                      </a:lnTo>
                      <a:lnTo>
                        <a:pt x="75" y="252"/>
                      </a:lnTo>
                      <a:lnTo>
                        <a:pt x="58" y="207"/>
                      </a:lnTo>
                      <a:lnTo>
                        <a:pt x="48" y="203"/>
                      </a:lnTo>
                      <a:lnTo>
                        <a:pt x="35" y="194"/>
                      </a:lnTo>
                      <a:lnTo>
                        <a:pt x="15" y="191"/>
                      </a:lnTo>
                      <a:lnTo>
                        <a:pt x="14" y="152"/>
                      </a:lnTo>
                      <a:lnTo>
                        <a:pt x="0" y="137"/>
                      </a:lnTo>
                      <a:lnTo>
                        <a:pt x="19" y="112"/>
                      </a:lnTo>
                      <a:lnTo>
                        <a:pt x="39" y="123"/>
                      </a:lnTo>
                      <a:lnTo>
                        <a:pt x="44" y="117"/>
                      </a:lnTo>
                      <a:lnTo>
                        <a:pt x="60" y="21"/>
                      </a:lnTo>
                      <a:lnTo>
                        <a:pt x="86" y="9"/>
                      </a:lnTo>
                      <a:lnTo>
                        <a:pt x="10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3" name="Freeform 34">
                  <a:extLst>
                    <a:ext uri="{FF2B5EF4-FFF2-40B4-BE49-F238E27FC236}">
                      <a16:creationId xmlns:a16="http://schemas.microsoft.com/office/drawing/2014/main" id="{2D00DF34-AA80-4BFF-B03D-39E4D3A01CAE}"/>
                    </a:ext>
                  </a:extLst>
                </p:cNvPr>
                <p:cNvSpPr>
                  <a:spLocks/>
                </p:cNvSpPr>
                <p:nvPr/>
              </p:nvSpPr>
              <p:spPr bwMode="auto">
                <a:xfrm>
                  <a:off x="5183188" y="4948238"/>
                  <a:ext cx="652463" cy="509588"/>
                </a:xfrm>
                <a:custGeom>
                  <a:avLst/>
                  <a:gdLst>
                    <a:gd name="T0" fmla="*/ 163 w 411"/>
                    <a:gd name="T1" fmla="*/ 0 h 321"/>
                    <a:gd name="T2" fmla="*/ 179 w 411"/>
                    <a:gd name="T3" fmla="*/ 8 h 321"/>
                    <a:gd name="T4" fmla="*/ 222 w 411"/>
                    <a:gd name="T5" fmla="*/ 26 h 321"/>
                    <a:gd name="T6" fmla="*/ 272 w 411"/>
                    <a:gd name="T7" fmla="*/ 66 h 321"/>
                    <a:gd name="T8" fmla="*/ 292 w 411"/>
                    <a:gd name="T9" fmla="*/ 100 h 321"/>
                    <a:gd name="T10" fmla="*/ 312 w 411"/>
                    <a:gd name="T11" fmla="*/ 153 h 321"/>
                    <a:gd name="T12" fmla="*/ 359 w 411"/>
                    <a:gd name="T13" fmla="*/ 183 h 321"/>
                    <a:gd name="T14" fmla="*/ 376 w 411"/>
                    <a:gd name="T15" fmla="*/ 165 h 321"/>
                    <a:gd name="T16" fmla="*/ 396 w 411"/>
                    <a:gd name="T17" fmla="*/ 169 h 321"/>
                    <a:gd name="T18" fmla="*/ 411 w 411"/>
                    <a:gd name="T19" fmla="*/ 190 h 321"/>
                    <a:gd name="T20" fmla="*/ 393 w 411"/>
                    <a:gd name="T21" fmla="*/ 199 h 321"/>
                    <a:gd name="T22" fmla="*/ 366 w 411"/>
                    <a:gd name="T23" fmla="*/ 218 h 321"/>
                    <a:gd name="T24" fmla="*/ 325 w 411"/>
                    <a:gd name="T25" fmla="*/ 225 h 321"/>
                    <a:gd name="T26" fmla="*/ 314 w 411"/>
                    <a:gd name="T27" fmla="*/ 237 h 321"/>
                    <a:gd name="T28" fmla="*/ 340 w 411"/>
                    <a:gd name="T29" fmla="*/ 278 h 321"/>
                    <a:gd name="T30" fmla="*/ 334 w 411"/>
                    <a:gd name="T31" fmla="*/ 290 h 321"/>
                    <a:gd name="T32" fmla="*/ 314 w 411"/>
                    <a:gd name="T33" fmla="*/ 307 h 321"/>
                    <a:gd name="T34" fmla="*/ 284 w 411"/>
                    <a:gd name="T35" fmla="*/ 303 h 321"/>
                    <a:gd name="T36" fmla="*/ 260 w 411"/>
                    <a:gd name="T37" fmla="*/ 303 h 321"/>
                    <a:gd name="T38" fmla="*/ 246 w 411"/>
                    <a:gd name="T39" fmla="*/ 307 h 321"/>
                    <a:gd name="T40" fmla="*/ 223 w 411"/>
                    <a:gd name="T41" fmla="*/ 298 h 321"/>
                    <a:gd name="T42" fmla="*/ 203 w 411"/>
                    <a:gd name="T43" fmla="*/ 313 h 321"/>
                    <a:gd name="T44" fmla="*/ 189 w 411"/>
                    <a:gd name="T45" fmla="*/ 311 h 321"/>
                    <a:gd name="T46" fmla="*/ 178 w 411"/>
                    <a:gd name="T47" fmla="*/ 321 h 321"/>
                    <a:gd name="T48" fmla="*/ 162 w 411"/>
                    <a:gd name="T49" fmla="*/ 313 h 321"/>
                    <a:gd name="T50" fmla="*/ 158 w 411"/>
                    <a:gd name="T51" fmla="*/ 290 h 321"/>
                    <a:gd name="T52" fmla="*/ 108 w 411"/>
                    <a:gd name="T53" fmla="*/ 272 h 321"/>
                    <a:gd name="T54" fmla="*/ 92 w 411"/>
                    <a:gd name="T55" fmla="*/ 245 h 321"/>
                    <a:gd name="T56" fmla="*/ 67 w 411"/>
                    <a:gd name="T57" fmla="*/ 237 h 321"/>
                    <a:gd name="T58" fmla="*/ 59 w 411"/>
                    <a:gd name="T59" fmla="*/ 213 h 321"/>
                    <a:gd name="T60" fmla="*/ 45 w 411"/>
                    <a:gd name="T61" fmla="*/ 210 h 321"/>
                    <a:gd name="T62" fmla="*/ 43 w 411"/>
                    <a:gd name="T63" fmla="*/ 207 h 321"/>
                    <a:gd name="T64" fmla="*/ 57 w 411"/>
                    <a:gd name="T65" fmla="*/ 198 h 321"/>
                    <a:gd name="T66" fmla="*/ 40 w 411"/>
                    <a:gd name="T67" fmla="*/ 171 h 321"/>
                    <a:gd name="T68" fmla="*/ 42 w 411"/>
                    <a:gd name="T69" fmla="*/ 161 h 321"/>
                    <a:gd name="T70" fmla="*/ 20 w 411"/>
                    <a:gd name="T71" fmla="*/ 156 h 321"/>
                    <a:gd name="T72" fmla="*/ 0 w 411"/>
                    <a:gd name="T73" fmla="*/ 125 h 321"/>
                    <a:gd name="T74" fmla="*/ 39 w 411"/>
                    <a:gd name="T75" fmla="*/ 72 h 321"/>
                    <a:gd name="T76" fmla="*/ 28 w 411"/>
                    <a:gd name="T77" fmla="*/ 37 h 321"/>
                    <a:gd name="T78" fmla="*/ 93 w 411"/>
                    <a:gd name="T79" fmla="*/ 31 h 321"/>
                    <a:gd name="T80" fmla="*/ 108 w 411"/>
                    <a:gd name="T81" fmla="*/ 8 h 321"/>
                    <a:gd name="T82" fmla="*/ 122 w 411"/>
                    <a:gd name="T83" fmla="*/ 15 h 321"/>
                    <a:gd name="T84" fmla="*/ 163 w 411"/>
                    <a:gd name="T8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21">
                      <a:moveTo>
                        <a:pt x="163" y="0"/>
                      </a:moveTo>
                      <a:lnTo>
                        <a:pt x="179" y="8"/>
                      </a:lnTo>
                      <a:lnTo>
                        <a:pt x="222" y="26"/>
                      </a:lnTo>
                      <a:lnTo>
                        <a:pt x="272" y="66"/>
                      </a:lnTo>
                      <a:lnTo>
                        <a:pt x="292" y="100"/>
                      </a:lnTo>
                      <a:lnTo>
                        <a:pt x="312" y="153"/>
                      </a:lnTo>
                      <a:lnTo>
                        <a:pt x="359" y="183"/>
                      </a:lnTo>
                      <a:lnTo>
                        <a:pt x="376" y="165"/>
                      </a:lnTo>
                      <a:lnTo>
                        <a:pt x="396" y="169"/>
                      </a:lnTo>
                      <a:lnTo>
                        <a:pt x="411" y="190"/>
                      </a:lnTo>
                      <a:lnTo>
                        <a:pt x="393" y="199"/>
                      </a:lnTo>
                      <a:lnTo>
                        <a:pt x="366" y="218"/>
                      </a:lnTo>
                      <a:lnTo>
                        <a:pt x="325" y="225"/>
                      </a:lnTo>
                      <a:lnTo>
                        <a:pt x="314" y="237"/>
                      </a:lnTo>
                      <a:lnTo>
                        <a:pt x="340" y="278"/>
                      </a:lnTo>
                      <a:lnTo>
                        <a:pt x="334" y="290"/>
                      </a:lnTo>
                      <a:lnTo>
                        <a:pt x="314" y="307"/>
                      </a:lnTo>
                      <a:lnTo>
                        <a:pt x="284" y="303"/>
                      </a:lnTo>
                      <a:lnTo>
                        <a:pt x="260" y="303"/>
                      </a:lnTo>
                      <a:lnTo>
                        <a:pt x="246" y="307"/>
                      </a:lnTo>
                      <a:lnTo>
                        <a:pt x="223" y="298"/>
                      </a:lnTo>
                      <a:lnTo>
                        <a:pt x="203" y="313"/>
                      </a:lnTo>
                      <a:lnTo>
                        <a:pt x="189" y="311"/>
                      </a:lnTo>
                      <a:lnTo>
                        <a:pt x="178" y="321"/>
                      </a:lnTo>
                      <a:lnTo>
                        <a:pt x="162" y="313"/>
                      </a:lnTo>
                      <a:lnTo>
                        <a:pt x="158" y="290"/>
                      </a:lnTo>
                      <a:lnTo>
                        <a:pt x="108" y="272"/>
                      </a:lnTo>
                      <a:lnTo>
                        <a:pt x="92" y="245"/>
                      </a:lnTo>
                      <a:lnTo>
                        <a:pt x="67" y="237"/>
                      </a:lnTo>
                      <a:lnTo>
                        <a:pt x="59" y="213"/>
                      </a:lnTo>
                      <a:lnTo>
                        <a:pt x="45" y="210"/>
                      </a:lnTo>
                      <a:lnTo>
                        <a:pt x="43" y="207"/>
                      </a:lnTo>
                      <a:lnTo>
                        <a:pt x="57" y="198"/>
                      </a:lnTo>
                      <a:lnTo>
                        <a:pt x="40" y="171"/>
                      </a:lnTo>
                      <a:lnTo>
                        <a:pt x="42" y="161"/>
                      </a:lnTo>
                      <a:lnTo>
                        <a:pt x="20" y="156"/>
                      </a:lnTo>
                      <a:lnTo>
                        <a:pt x="0" y="125"/>
                      </a:lnTo>
                      <a:lnTo>
                        <a:pt x="39" y="72"/>
                      </a:lnTo>
                      <a:lnTo>
                        <a:pt x="28" y="37"/>
                      </a:lnTo>
                      <a:lnTo>
                        <a:pt x="93" y="31"/>
                      </a:lnTo>
                      <a:lnTo>
                        <a:pt x="108" y="8"/>
                      </a:lnTo>
                      <a:lnTo>
                        <a:pt x="122"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4" name="Freeform 35">
                  <a:extLst>
                    <a:ext uri="{FF2B5EF4-FFF2-40B4-BE49-F238E27FC236}">
                      <a16:creationId xmlns:a16="http://schemas.microsoft.com/office/drawing/2014/main" id="{EB9087B6-6DE2-45FB-9A9D-BD0BDC3EE587}"/>
                    </a:ext>
                  </a:extLst>
                </p:cNvPr>
                <p:cNvSpPr>
                  <a:spLocks/>
                </p:cNvSpPr>
                <p:nvPr/>
              </p:nvSpPr>
              <p:spPr bwMode="auto">
                <a:xfrm>
                  <a:off x="4332288" y="5356226"/>
                  <a:ext cx="444500" cy="604838"/>
                </a:xfrm>
                <a:custGeom>
                  <a:avLst/>
                  <a:gdLst>
                    <a:gd name="T0" fmla="*/ 85 w 280"/>
                    <a:gd name="T1" fmla="*/ 0 h 381"/>
                    <a:gd name="T2" fmla="*/ 109 w 280"/>
                    <a:gd name="T3" fmla="*/ 38 h 381"/>
                    <a:gd name="T4" fmla="*/ 121 w 280"/>
                    <a:gd name="T5" fmla="*/ 41 h 381"/>
                    <a:gd name="T6" fmla="*/ 130 w 280"/>
                    <a:gd name="T7" fmla="*/ 67 h 381"/>
                    <a:gd name="T8" fmla="*/ 163 w 280"/>
                    <a:gd name="T9" fmla="*/ 100 h 381"/>
                    <a:gd name="T10" fmla="*/ 191 w 280"/>
                    <a:gd name="T11" fmla="*/ 81 h 381"/>
                    <a:gd name="T12" fmla="*/ 215 w 280"/>
                    <a:gd name="T13" fmla="*/ 106 h 381"/>
                    <a:gd name="T14" fmla="*/ 262 w 280"/>
                    <a:gd name="T15" fmla="*/ 110 h 381"/>
                    <a:gd name="T16" fmla="*/ 278 w 280"/>
                    <a:gd name="T17" fmla="*/ 119 h 381"/>
                    <a:gd name="T18" fmla="*/ 227 w 280"/>
                    <a:gd name="T19" fmla="*/ 194 h 381"/>
                    <a:gd name="T20" fmla="*/ 243 w 280"/>
                    <a:gd name="T21" fmla="*/ 206 h 381"/>
                    <a:gd name="T22" fmla="*/ 265 w 280"/>
                    <a:gd name="T23" fmla="*/ 234 h 381"/>
                    <a:gd name="T24" fmla="*/ 280 w 280"/>
                    <a:gd name="T25" fmla="*/ 250 h 381"/>
                    <a:gd name="T26" fmla="*/ 263 w 280"/>
                    <a:gd name="T27" fmla="*/ 295 h 381"/>
                    <a:gd name="T28" fmla="*/ 253 w 280"/>
                    <a:gd name="T29" fmla="*/ 299 h 381"/>
                    <a:gd name="T30" fmla="*/ 237 w 280"/>
                    <a:gd name="T31" fmla="*/ 295 h 381"/>
                    <a:gd name="T32" fmla="*/ 234 w 280"/>
                    <a:gd name="T33" fmla="*/ 304 h 381"/>
                    <a:gd name="T34" fmla="*/ 237 w 280"/>
                    <a:gd name="T35" fmla="*/ 342 h 381"/>
                    <a:gd name="T36" fmla="*/ 227 w 280"/>
                    <a:gd name="T37" fmla="*/ 368 h 381"/>
                    <a:gd name="T38" fmla="*/ 203 w 280"/>
                    <a:gd name="T39" fmla="*/ 363 h 381"/>
                    <a:gd name="T40" fmla="*/ 189 w 280"/>
                    <a:gd name="T41" fmla="*/ 368 h 381"/>
                    <a:gd name="T42" fmla="*/ 179 w 280"/>
                    <a:gd name="T43" fmla="*/ 357 h 381"/>
                    <a:gd name="T44" fmla="*/ 163 w 280"/>
                    <a:gd name="T45" fmla="*/ 361 h 381"/>
                    <a:gd name="T46" fmla="*/ 145 w 280"/>
                    <a:gd name="T47" fmla="*/ 357 h 381"/>
                    <a:gd name="T48" fmla="*/ 99 w 280"/>
                    <a:gd name="T49" fmla="*/ 381 h 381"/>
                    <a:gd name="T50" fmla="*/ 84 w 280"/>
                    <a:gd name="T51" fmla="*/ 378 h 381"/>
                    <a:gd name="T52" fmla="*/ 55 w 280"/>
                    <a:gd name="T53" fmla="*/ 337 h 381"/>
                    <a:gd name="T54" fmla="*/ 51 w 280"/>
                    <a:gd name="T55" fmla="*/ 332 h 381"/>
                    <a:gd name="T56" fmla="*/ 20 w 280"/>
                    <a:gd name="T57" fmla="*/ 328 h 381"/>
                    <a:gd name="T58" fmla="*/ 0 w 280"/>
                    <a:gd name="T59" fmla="*/ 319 h 381"/>
                    <a:gd name="T60" fmla="*/ 0 w 280"/>
                    <a:gd name="T61" fmla="*/ 298 h 381"/>
                    <a:gd name="T62" fmla="*/ 10 w 280"/>
                    <a:gd name="T63" fmla="*/ 280 h 381"/>
                    <a:gd name="T64" fmla="*/ 20 w 280"/>
                    <a:gd name="T65" fmla="*/ 235 h 381"/>
                    <a:gd name="T66" fmla="*/ 37 w 280"/>
                    <a:gd name="T67" fmla="*/ 230 h 381"/>
                    <a:gd name="T68" fmla="*/ 45 w 280"/>
                    <a:gd name="T69" fmla="*/ 200 h 381"/>
                    <a:gd name="T70" fmla="*/ 66 w 280"/>
                    <a:gd name="T71" fmla="*/ 191 h 381"/>
                    <a:gd name="T72" fmla="*/ 76 w 280"/>
                    <a:gd name="T73" fmla="*/ 161 h 381"/>
                    <a:gd name="T74" fmla="*/ 76 w 280"/>
                    <a:gd name="T75" fmla="*/ 132 h 381"/>
                    <a:gd name="T76" fmla="*/ 85 w 280"/>
                    <a:gd name="T77" fmla="*/ 119 h 381"/>
                    <a:gd name="T78" fmla="*/ 96 w 280"/>
                    <a:gd name="T79" fmla="*/ 121 h 381"/>
                    <a:gd name="T80" fmla="*/ 99 w 280"/>
                    <a:gd name="T81" fmla="*/ 115 h 381"/>
                    <a:gd name="T82" fmla="*/ 91 w 280"/>
                    <a:gd name="T83" fmla="*/ 101 h 381"/>
                    <a:gd name="T84" fmla="*/ 91 w 280"/>
                    <a:gd name="T85" fmla="*/ 94 h 381"/>
                    <a:gd name="T86" fmla="*/ 96 w 280"/>
                    <a:gd name="T87" fmla="*/ 86 h 381"/>
                    <a:gd name="T88" fmla="*/ 80 w 280"/>
                    <a:gd name="T89" fmla="*/ 75 h 381"/>
                    <a:gd name="T90" fmla="*/ 61 w 280"/>
                    <a:gd name="T91" fmla="*/ 18 h 381"/>
                    <a:gd name="T92" fmla="*/ 67 w 280"/>
                    <a:gd name="T93" fmla="*/ 3 h 381"/>
                    <a:gd name="T94" fmla="*/ 85 w 280"/>
                    <a:gd name="T9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381">
                      <a:moveTo>
                        <a:pt x="85" y="0"/>
                      </a:moveTo>
                      <a:lnTo>
                        <a:pt x="109" y="38"/>
                      </a:lnTo>
                      <a:lnTo>
                        <a:pt x="121" y="41"/>
                      </a:lnTo>
                      <a:lnTo>
                        <a:pt x="130" y="67"/>
                      </a:lnTo>
                      <a:lnTo>
                        <a:pt x="163" y="100"/>
                      </a:lnTo>
                      <a:lnTo>
                        <a:pt x="191" y="81"/>
                      </a:lnTo>
                      <a:lnTo>
                        <a:pt x="215" y="106"/>
                      </a:lnTo>
                      <a:lnTo>
                        <a:pt x="262" y="110"/>
                      </a:lnTo>
                      <a:lnTo>
                        <a:pt x="278" y="119"/>
                      </a:lnTo>
                      <a:lnTo>
                        <a:pt x="227" y="194"/>
                      </a:lnTo>
                      <a:lnTo>
                        <a:pt x="243" y="206"/>
                      </a:lnTo>
                      <a:lnTo>
                        <a:pt x="265" y="234"/>
                      </a:lnTo>
                      <a:lnTo>
                        <a:pt x="280" y="250"/>
                      </a:lnTo>
                      <a:lnTo>
                        <a:pt x="263" y="295"/>
                      </a:lnTo>
                      <a:lnTo>
                        <a:pt x="253" y="299"/>
                      </a:lnTo>
                      <a:lnTo>
                        <a:pt x="237" y="295"/>
                      </a:lnTo>
                      <a:lnTo>
                        <a:pt x="234" y="304"/>
                      </a:lnTo>
                      <a:lnTo>
                        <a:pt x="237" y="342"/>
                      </a:lnTo>
                      <a:lnTo>
                        <a:pt x="227" y="368"/>
                      </a:lnTo>
                      <a:lnTo>
                        <a:pt x="203" y="363"/>
                      </a:lnTo>
                      <a:lnTo>
                        <a:pt x="189" y="368"/>
                      </a:lnTo>
                      <a:lnTo>
                        <a:pt x="179" y="357"/>
                      </a:lnTo>
                      <a:lnTo>
                        <a:pt x="163" y="361"/>
                      </a:lnTo>
                      <a:lnTo>
                        <a:pt x="145" y="357"/>
                      </a:lnTo>
                      <a:lnTo>
                        <a:pt x="99" y="381"/>
                      </a:lnTo>
                      <a:lnTo>
                        <a:pt x="84" y="378"/>
                      </a:lnTo>
                      <a:lnTo>
                        <a:pt x="55" y="337"/>
                      </a:lnTo>
                      <a:lnTo>
                        <a:pt x="51" y="332"/>
                      </a:lnTo>
                      <a:lnTo>
                        <a:pt x="20" y="328"/>
                      </a:lnTo>
                      <a:lnTo>
                        <a:pt x="0" y="319"/>
                      </a:lnTo>
                      <a:lnTo>
                        <a:pt x="0" y="298"/>
                      </a:lnTo>
                      <a:lnTo>
                        <a:pt x="10" y="280"/>
                      </a:lnTo>
                      <a:lnTo>
                        <a:pt x="20" y="235"/>
                      </a:lnTo>
                      <a:lnTo>
                        <a:pt x="37" y="230"/>
                      </a:lnTo>
                      <a:lnTo>
                        <a:pt x="45" y="200"/>
                      </a:lnTo>
                      <a:lnTo>
                        <a:pt x="66" y="191"/>
                      </a:lnTo>
                      <a:lnTo>
                        <a:pt x="76" y="161"/>
                      </a:lnTo>
                      <a:lnTo>
                        <a:pt x="76" y="132"/>
                      </a:lnTo>
                      <a:lnTo>
                        <a:pt x="85" y="119"/>
                      </a:lnTo>
                      <a:lnTo>
                        <a:pt x="96" y="121"/>
                      </a:lnTo>
                      <a:lnTo>
                        <a:pt x="99" y="115"/>
                      </a:lnTo>
                      <a:lnTo>
                        <a:pt x="91" y="101"/>
                      </a:lnTo>
                      <a:lnTo>
                        <a:pt x="91" y="94"/>
                      </a:lnTo>
                      <a:lnTo>
                        <a:pt x="96" y="86"/>
                      </a:lnTo>
                      <a:lnTo>
                        <a:pt x="80" y="75"/>
                      </a:lnTo>
                      <a:lnTo>
                        <a:pt x="61" y="18"/>
                      </a:lnTo>
                      <a:lnTo>
                        <a:pt x="67" y="3"/>
                      </a:lnTo>
                      <a:lnTo>
                        <a:pt x="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5" name="Freeform 36">
                  <a:extLst>
                    <a:ext uri="{FF2B5EF4-FFF2-40B4-BE49-F238E27FC236}">
                      <a16:creationId xmlns:a16="http://schemas.microsoft.com/office/drawing/2014/main" id="{FE47254F-B958-4C97-9645-8EE183272800}"/>
                    </a:ext>
                  </a:extLst>
                </p:cNvPr>
                <p:cNvSpPr>
                  <a:spLocks/>
                </p:cNvSpPr>
                <p:nvPr/>
              </p:nvSpPr>
              <p:spPr bwMode="auto">
                <a:xfrm>
                  <a:off x="4344988" y="5049838"/>
                  <a:ext cx="703263" cy="495300"/>
                </a:xfrm>
                <a:custGeom>
                  <a:avLst/>
                  <a:gdLst>
                    <a:gd name="T0" fmla="*/ 290 w 443"/>
                    <a:gd name="T1" fmla="*/ 0 h 312"/>
                    <a:gd name="T2" fmla="*/ 304 w 443"/>
                    <a:gd name="T3" fmla="*/ 15 h 312"/>
                    <a:gd name="T4" fmla="*/ 305 w 443"/>
                    <a:gd name="T5" fmla="*/ 54 h 312"/>
                    <a:gd name="T6" fmla="*/ 325 w 443"/>
                    <a:gd name="T7" fmla="*/ 57 h 312"/>
                    <a:gd name="T8" fmla="*/ 338 w 443"/>
                    <a:gd name="T9" fmla="*/ 66 h 312"/>
                    <a:gd name="T10" fmla="*/ 348 w 443"/>
                    <a:gd name="T11" fmla="*/ 70 h 312"/>
                    <a:gd name="T12" fmla="*/ 365 w 443"/>
                    <a:gd name="T13" fmla="*/ 115 h 312"/>
                    <a:gd name="T14" fmla="*/ 418 w 443"/>
                    <a:gd name="T15" fmla="*/ 173 h 312"/>
                    <a:gd name="T16" fmla="*/ 443 w 443"/>
                    <a:gd name="T17" fmla="*/ 185 h 312"/>
                    <a:gd name="T18" fmla="*/ 440 w 443"/>
                    <a:gd name="T19" fmla="*/ 196 h 312"/>
                    <a:gd name="T20" fmla="*/ 419 w 443"/>
                    <a:gd name="T21" fmla="*/ 201 h 312"/>
                    <a:gd name="T22" fmla="*/ 404 w 443"/>
                    <a:gd name="T23" fmla="*/ 219 h 312"/>
                    <a:gd name="T24" fmla="*/ 390 w 443"/>
                    <a:gd name="T25" fmla="*/ 223 h 312"/>
                    <a:gd name="T26" fmla="*/ 376 w 443"/>
                    <a:gd name="T27" fmla="*/ 282 h 312"/>
                    <a:gd name="T28" fmla="*/ 354 w 443"/>
                    <a:gd name="T29" fmla="*/ 267 h 312"/>
                    <a:gd name="T30" fmla="*/ 321 w 443"/>
                    <a:gd name="T31" fmla="*/ 273 h 312"/>
                    <a:gd name="T32" fmla="*/ 315 w 443"/>
                    <a:gd name="T33" fmla="*/ 268 h 312"/>
                    <a:gd name="T34" fmla="*/ 308 w 443"/>
                    <a:gd name="T35" fmla="*/ 273 h 312"/>
                    <a:gd name="T36" fmla="*/ 304 w 443"/>
                    <a:gd name="T37" fmla="*/ 287 h 312"/>
                    <a:gd name="T38" fmla="*/ 270 w 443"/>
                    <a:gd name="T39" fmla="*/ 312 h 312"/>
                    <a:gd name="T40" fmla="*/ 254 w 443"/>
                    <a:gd name="T41" fmla="*/ 303 h 312"/>
                    <a:gd name="T42" fmla="*/ 207 w 443"/>
                    <a:gd name="T43" fmla="*/ 299 h 312"/>
                    <a:gd name="T44" fmla="*/ 183 w 443"/>
                    <a:gd name="T45" fmla="*/ 274 h 312"/>
                    <a:gd name="T46" fmla="*/ 155 w 443"/>
                    <a:gd name="T47" fmla="*/ 293 h 312"/>
                    <a:gd name="T48" fmla="*/ 122 w 443"/>
                    <a:gd name="T49" fmla="*/ 260 h 312"/>
                    <a:gd name="T50" fmla="*/ 113 w 443"/>
                    <a:gd name="T51" fmla="*/ 234 h 312"/>
                    <a:gd name="T52" fmla="*/ 101 w 443"/>
                    <a:gd name="T53" fmla="*/ 231 h 312"/>
                    <a:gd name="T54" fmla="*/ 77 w 443"/>
                    <a:gd name="T55" fmla="*/ 193 h 312"/>
                    <a:gd name="T56" fmla="*/ 59 w 443"/>
                    <a:gd name="T57" fmla="*/ 196 h 312"/>
                    <a:gd name="T58" fmla="*/ 53 w 443"/>
                    <a:gd name="T59" fmla="*/ 211 h 312"/>
                    <a:gd name="T60" fmla="*/ 27 w 443"/>
                    <a:gd name="T61" fmla="*/ 204 h 312"/>
                    <a:gd name="T62" fmla="*/ 0 w 443"/>
                    <a:gd name="T63" fmla="*/ 201 h 312"/>
                    <a:gd name="T64" fmla="*/ 0 w 443"/>
                    <a:gd name="T65" fmla="*/ 181 h 312"/>
                    <a:gd name="T66" fmla="*/ 15 w 443"/>
                    <a:gd name="T67" fmla="*/ 149 h 312"/>
                    <a:gd name="T68" fmla="*/ 24 w 443"/>
                    <a:gd name="T69" fmla="*/ 99 h 312"/>
                    <a:gd name="T70" fmla="*/ 8 w 443"/>
                    <a:gd name="T71" fmla="*/ 82 h 312"/>
                    <a:gd name="T72" fmla="*/ 15 w 443"/>
                    <a:gd name="T73" fmla="*/ 72 h 312"/>
                    <a:gd name="T74" fmla="*/ 68 w 443"/>
                    <a:gd name="T75" fmla="*/ 46 h 312"/>
                    <a:gd name="T76" fmla="*/ 79 w 443"/>
                    <a:gd name="T77" fmla="*/ 51 h 312"/>
                    <a:gd name="T78" fmla="*/ 72 w 443"/>
                    <a:gd name="T79" fmla="*/ 72 h 312"/>
                    <a:gd name="T80" fmla="*/ 82 w 443"/>
                    <a:gd name="T81" fmla="*/ 77 h 312"/>
                    <a:gd name="T82" fmla="*/ 98 w 443"/>
                    <a:gd name="T83" fmla="*/ 75 h 312"/>
                    <a:gd name="T84" fmla="*/ 99 w 443"/>
                    <a:gd name="T85" fmla="*/ 41 h 312"/>
                    <a:gd name="T86" fmla="*/ 131 w 443"/>
                    <a:gd name="T87" fmla="*/ 27 h 312"/>
                    <a:gd name="T88" fmla="*/ 165 w 443"/>
                    <a:gd name="T89" fmla="*/ 23 h 312"/>
                    <a:gd name="T90" fmla="*/ 181 w 443"/>
                    <a:gd name="T91" fmla="*/ 33 h 312"/>
                    <a:gd name="T92" fmla="*/ 197 w 443"/>
                    <a:gd name="T93" fmla="*/ 20 h 312"/>
                    <a:gd name="T94" fmla="*/ 250 w 443"/>
                    <a:gd name="T95" fmla="*/ 1 h 312"/>
                    <a:gd name="T96" fmla="*/ 261 w 443"/>
                    <a:gd name="T97" fmla="*/ 11 h 312"/>
                    <a:gd name="T98" fmla="*/ 274 w 443"/>
                    <a:gd name="T99" fmla="*/ 16 h 312"/>
                    <a:gd name="T100" fmla="*/ 290 w 443"/>
                    <a:gd name="T10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312">
                      <a:moveTo>
                        <a:pt x="290" y="0"/>
                      </a:moveTo>
                      <a:lnTo>
                        <a:pt x="304" y="15"/>
                      </a:lnTo>
                      <a:lnTo>
                        <a:pt x="305" y="54"/>
                      </a:lnTo>
                      <a:lnTo>
                        <a:pt x="325" y="57"/>
                      </a:lnTo>
                      <a:lnTo>
                        <a:pt x="338" y="66"/>
                      </a:lnTo>
                      <a:lnTo>
                        <a:pt x="348" y="70"/>
                      </a:lnTo>
                      <a:lnTo>
                        <a:pt x="365" y="115"/>
                      </a:lnTo>
                      <a:lnTo>
                        <a:pt x="418" y="173"/>
                      </a:lnTo>
                      <a:lnTo>
                        <a:pt x="443" y="185"/>
                      </a:lnTo>
                      <a:lnTo>
                        <a:pt x="440" y="196"/>
                      </a:lnTo>
                      <a:lnTo>
                        <a:pt x="419" y="201"/>
                      </a:lnTo>
                      <a:lnTo>
                        <a:pt x="404" y="219"/>
                      </a:lnTo>
                      <a:lnTo>
                        <a:pt x="390" y="223"/>
                      </a:lnTo>
                      <a:lnTo>
                        <a:pt x="376" y="282"/>
                      </a:lnTo>
                      <a:lnTo>
                        <a:pt x="354" y="267"/>
                      </a:lnTo>
                      <a:lnTo>
                        <a:pt x="321" y="273"/>
                      </a:lnTo>
                      <a:lnTo>
                        <a:pt x="315" y="268"/>
                      </a:lnTo>
                      <a:lnTo>
                        <a:pt x="308" y="273"/>
                      </a:lnTo>
                      <a:lnTo>
                        <a:pt x="304" y="287"/>
                      </a:lnTo>
                      <a:lnTo>
                        <a:pt x="270" y="312"/>
                      </a:lnTo>
                      <a:lnTo>
                        <a:pt x="254" y="303"/>
                      </a:lnTo>
                      <a:lnTo>
                        <a:pt x="207" y="299"/>
                      </a:lnTo>
                      <a:lnTo>
                        <a:pt x="183" y="274"/>
                      </a:lnTo>
                      <a:lnTo>
                        <a:pt x="155" y="293"/>
                      </a:lnTo>
                      <a:lnTo>
                        <a:pt x="122" y="260"/>
                      </a:lnTo>
                      <a:lnTo>
                        <a:pt x="113" y="234"/>
                      </a:lnTo>
                      <a:lnTo>
                        <a:pt x="101" y="231"/>
                      </a:lnTo>
                      <a:lnTo>
                        <a:pt x="77" y="193"/>
                      </a:lnTo>
                      <a:lnTo>
                        <a:pt x="59" y="196"/>
                      </a:lnTo>
                      <a:lnTo>
                        <a:pt x="53" y="211"/>
                      </a:lnTo>
                      <a:lnTo>
                        <a:pt x="27" y="204"/>
                      </a:lnTo>
                      <a:lnTo>
                        <a:pt x="0" y="201"/>
                      </a:lnTo>
                      <a:lnTo>
                        <a:pt x="0" y="181"/>
                      </a:lnTo>
                      <a:lnTo>
                        <a:pt x="15" y="149"/>
                      </a:lnTo>
                      <a:lnTo>
                        <a:pt x="24" y="99"/>
                      </a:lnTo>
                      <a:lnTo>
                        <a:pt x="8" y="82"/>
                      </a:lnTo>
                      <a:lnTo>
                        <a:pt x="15" y="72"/>
                      </a:lnTo>
                      <a:lnTo>
                        <a:pt x="68" y="46"/>
                      </a:lnTo>
                      <a:lnTo>
                        <a:pt x="79" y="51"/>
                      </a:lnTo>
                      <a:lnTo>
                        <a:pt x="72" y="72"/>
                      </a:lnTo>
                      <a:lnTo>
                        <a:pt x="82" y="77"/>
                      </a:lnTo>
                      <a:lnTo>
                        <a:pt x="98" y="75"/>
                      </a:lnTo>
                      <a:lnTo>
                        <a:pt x="99" y="41"/>
                      </a:lnTo>
                      <a:lnTo>
                        <a:pt x="131" y="27"/>
                      </a:lnTo>
                      <a:lnTo>
                        <a:pt x="165" y="23"/>
                      </a:lnTo>
                      <a:lnTo>
                        <a:pt x="181" y="33"/>
                      </a:lnTo>
                      <a:lnTo>
                        <a:pt x="197" y="20"/>
                      </a:lnTo>
                      <a:lnTo>
                        <a:pt x="250" y="1"/>
                      </a:lnTo>
                      <a:lnTo>
                        <a:pt x="261" y="11"/>
                      </a:lnTo>
                      <a:lnTo>
                        <a:pt x="274" y="16"/>
                      </a:lnTo>
                      <a:lnTo>
                        <a:pt x="2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6" name="Freeform 37">
                  <a:extLst>
                    <a:ext uri="{FF2B5EF4-FFF2-40B4-BE49-F238E27FC236}">
                      <a16:creationId xmlns:a16="http://schemas.microsoft.com/office/drawing/2014/main" id="{B2E67F0F-7A38-4FEB-A31C-C4C12A47C7A0}"/>
                    </a:ext>
                  </a:extLst>
                </p:cNvPr>
                <p:cNvSpPr>
                  <a:spLocks/>
                </p:cNvSpPr>
                <p:nvPr/>
              </p:nvSpPr>
              <p:spPr bwMode="auto">
                <a:xfrm>
                  <a:off x="4692651" y="5146676"/>
                  <a:ext cx="747713" cy="806450"/>
                </a:xfrm>
                <a:custGeom>
                  <a:avLst/>
                  <a:gdLst>
                    <a:gd name="T0" fmla="*/ 329 w 471"/>
                    <a:gd name="T1" fmla="*/ 31 h 508"/>
                    <a:gd name="T2" fmla="*/ 349 w 471"/>
                    <a:gd name="T3" fmla="*/ 46 h 508"/>
                    <a:gd name="T4" fmla="*/ 352 w 471"/>
                    <a:gd name="T5" fmla="*/ 82 h 508"/>
                    <a:gd name="T6" fmla="*/ 368 w 471"/>
                    <a:gd name="T7" fmla="*/ 88 h 508"/>
                    <a:gd name="T8" fmla="*/ 401 w 471"/>
                    <a:gd name="T9" fmla="*/ 120 h 508"/>
                    <a:gd name="T10" fmla="*/ 467 w 471"/>
                    <a:gd name="T11" fmla="*/ 165 h 508"/>
                    <a:gd name="T12" fmla="*/ 453 w 471"/>
                    <a:gd name="T13" fmla="*/ 197 h 508"/>
                    <a:gd name="T14" fmla="*/ 407 w 471"/>
                    <a:gd name="T15" fmla="*/ 199 h 508"/>
                    <a:gd name="T16" fmla="*/ 376 w 471"/>
                    <a:gd name="T17" fmla="*/ 236 h 508"/>
                    <a:gd name="T18" fmla="*/ 358 w 471"/>
                    <a:gd name="T19" fmla="*/ 262 h 508"/>
                    <a:gd name="T20" fmla="*/ 302 w 471"/>
                    <a:gd name="T21" fmla="*/ 277 h 508"/>
                    <a:gd name="T22" fmla="*/ 263 w 471"/>
                    <a:gd name="T23" fmla="*/ 246 h 508"/>
                    <a:gd name="T24" fmla="*/ 268 w 471"/>
                    <a:gd name="T25" fmla="*/ 273 h 508"/>
                    <a:gd name="T26" fmla="*/ 236 w 471"/>
                    <a:gd name="T27" fmla="*/ 295 h 508"/>
                    <a:gd name="T28" fmla="*/ 218 w 471"/>
                    <a:gd name="T29" fmla="*/ 310 h 508"/>
                    <a:gd name="T30" fmla="*/ 164 w 471"/>
                    <a:gd name="T31" fmla="*/ 341 h 508"/>
                    <a:gd name="T32" fmla="*/ 161 w 471"/>
                    <a:gd name="T33" fmla="*/ 376 h 508"/>
                    <a:gd name="T34" fmla="*/ 125 w 471"/>
                    <a:gd name="T35" fmla="*/ 424 h 508"/>
                    <a:gd name="T36" fmla="*/ 110 w 471"/>
                    <a:gd name="T37" fmla="*/ 444 h 508"/>
                    <a:gd name="T38" fmla="*/ 70 w 471"/>
                    <a:gd name="T39" fmla="*/ 447 h 508"/>
                    <a:gd name="T40" fmla="*/ 43 w 471"/>
                    <a:gd name="T41" fmla="*/ 506 h 508"/>
                    <a:gd name="T42" fmla="*/ 0 w 471"/>
                    <a:gd name="T43" fmla="*/ 500 h 508"/>
                    <a:gd name="T44" fmla="*/ 7 w 471"/>
                    <a:gd name="T45" fmla="*/ 436 h 508"/>
                    <a:gd name="T46" fmla="*/ 26 w 471"/>
                    <a:gd name="T47" fmla="*/ 431 h 508"/>
                    <a:gd name="T48" fmla="*/ 53 w 471"/>
                    <a:gd name="T49" fmla="*/ 382 h 508"/>
                    <a:gd name="T50" fmla="*/ 16 w 471"/>
                    <a:gd name="T51" fmla="*/ 338 h 508"/>
                    <a:gd name="T52" fmla="*/ 51 w 471"/>
                    <a:gd name="T53" fmla="*/ 251 h 508"/>
                    <a:gd name="T54" fmla="*/ 89 w 471"/>
                    <a:gd name="T55" fmla="*/ 212 h 508"/>
                    <a:gd name="T56" fmla="*/ 102 w 471"/>
                    <a:gd name="T57" fmla="*/ 212 h 508"/>
                    <a:gd name="T58" fmla="*/ 157 w 471"/>
                    <a:gd name="T59" fmla="*/ 221 h 508"/>
                    <a:gd name="T60" fmla="*/ 185 w 471"/>
                    <a:gd name="T61" fmla="*/ 158 h 508"/>
                    <a:gd name="T62" fmla="*/ 221 w 471"/>
                    <a:gd name="T63" fmla="*/ 135 h 508"/>
                    <a:gd name="T64" fmla="*/ 199 w 471"/>
                    <a:gd name="T65" fmla="*/ 112 h 508"/>
                    <a:gd name="T66" fmla="*/ 169 w 471"/>
                    <a:gd name="T67" fmla="*/ 43 h 508"/>
                    <a:gd name="T68" fmla="*/ 245 w 471"/>
                    <a:gd name="T69" fmla="*/ 34 h 508"/>
                    <a:gd name="T70" fmla="*/ 260 w 471"/>
                    <a:gd name="T71" fmla="*/ 9 h 508"/>
                    <a:gd name="T72" fmla="*/ 309 w 471"/>
                    <a:gd name="T7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508">
                      <a:moveTo>
                        <a:pt x="309" y="0"/>
                      </a:moveTo>
                      <a:lnTo>
                        <a:pt x="329" y="31"/>
                      </a:lnTo>
                      <a:lnTo>
                        <a:pt x="351" y="36"/>
                      </a:lnTo>
                      <a:lnTo>
                        <a:pt x="349" y="46"/>
                      </a:lnTo>
                      <a:lnTo>
                        <a:pt x="366" y="73"/>
                      </a:lnTo>
                      <a:lnTo>
                        <a:pt x="352" y="82"/>
                      </a:lnTo>
                      <a:lnTo>
                        <a:pt x="354" y="85"/>
                      </a:lnTo>
                      <a:lnTo>
                        <a:pt x="368" y="88"/>
                      </a:lnTo>
                      <a:lnTo>
                        <a:pt x="376" y="112"/>
                      </a:lnTo>
                      <a:lnTo>
                        <a:pt x="401" y="120"/>
                      </a:lnTo>
                      <a:lnTo>
                        <a:pt x="417" y="147"/>
                      </a:lnTo>
                      <a:lnTo>
                        <a:pt x="467" y="165"/>
                      </a:lnTo>
                      <a:lnTo>
                        <a:pt x="471" y="188"/>
                      </a:lnTo>
                      <a:lnTo>
                        <a:pt x="453" y="197"/>
                      </a:lnTo>
                      <a:lnTo>
                        <a:pt x="420" y="191"/>
                      </a:lnTo>
                      <a:lnTo>
                        <a:pt x="407" y="199"/>
                      </a:lnTo>
                      <a:lnTo>
                        <a:pt x="403" y="218"/>
                      </a:lnTo>
                      <a:lnTo>
                        <a:pt x="376" y="236"/>
                      </a:lnTo>
                      <a:lnTo>
                        <a:pt x="369" y="252"/>
                      </a:lnTo>
                      <a:lnTo>
                        <a:pt x="358" y="262"/>
                      </a:lnTo>
                      <a:lnTo>
                        <a:pt x="341" y="262"/>
                      </a:lnTo>
                      <a:lnTo>
                        <a:pt x="302" y="277"/>
                      </a:lnTo>
                      <a:lnTo>
                        <a:pt x="274" y="246"/>
                      </a:lnTo>
                      <a:lnTo>
                        <a:pt x="263" y="246"/>
                      </a:lnTo>
                      <a:lnTo>
                        <a:pt x="260" y="252"/>
                      </a:lnTo>
                      <a:lnTo>
                        <a:pt x="268" y="273"/>
                      </a:lnTo>
                      <a:lnTo>
                        <a:pt x="263" y="281"/>
                      </a:lnTo>
                      <a:lnTo>
                        <a:pt x="236" y="295"/>
                      </a:lnTo>
                      <a:lnTo>
                        <a:pt x="228" y="312"/>
                      </a:lnTo>
                      <a:lnTo>
                        <a:pt x="218" y="310"/>
                      </a:lnTo>
                      <a:lnTo>
                        <a:pt x="186" y="318"/>
                      </a:lnTo>
                      <a:lnTo>
                        <a:pt x="164" y="341"/>
                      </a:lnTo>
                      <a:lnTo>
                        <a:pt x="170" y="361"/>
                      </a:lnTo>
                      <a:lnTo>
                        <a:pt x="161" y="376"/>
                      </a:lnTo>
                      <a:lnTo>
                        <a:pt x="135" y="390"/>
                      </a:lnTo>
                      <a:lnTo>
                        <a:pt x="125" y="424"/>
                      </a:lnTo>
                      <a:lnTo>
                        <a:pt x="124" y="447"/>
                      </a:lnTo>
                      <a:lnTo>
                        <a:pt x="110" y="444"/>
                      </a:lnTo>
                      <a:lnTo>
                        <a:pt x="82" y="437"/>
                      </a:lnTo>
                      <a:lnTo>
                        <a:pt x="70" y="447"/>
                      </a:lnTo>
                      <a:lnTo>
                        <a:pt x="61" y="480"/>
                      </a:lnTo>
                      <a:lnTo>
                        <a:pt x="43" y="506"/>
                      </a:lnTo>
                      <a:lnTo>
                        <a:pt x="23" y="508"/>
                      </a:lnTo>
                      <a:lnTo>
                        <a:pt x="0" y="500"/>
                      </a:lnTo>
                      <a:lnTo>
                        <a:pt x="10" y="474"/>
                      </a:lnTo>
                      <a:lnTo>
                        <a:pt x="7" y="436"/>
                      </a:lnTo>
                      <a:lnTo>
                        <a:pt x="10" y="427"/>
                      </a:lnTo>
                      <a:lnTo>
                        <a:pt x="26" y="431"/>
                      </a:lnTo>
                      <a:lnTo>
                        <a:pt x="36" y="427"/>
                      </a:lnTo>
                      <a:lnTo>
                        <a:pt x="53" y="382"/>
                      </a:lnTo>
                      <a:lnTo>
                        <a:pt x="38" y="366"/>
                      </a:lnTo>
                      <a:lnTo>
                        <a:pt x="16" y="338"/>
                      </a:lnTo>
                      <a:lnTo>
                        <a:pt x="0" y="326"/>
                      </a:lnTo>
                      <a:lnTo>
                        <a:pt x="51" y="251"/>
                      </a:lnTo>
                      <a:lnTo>
                        <a:pt x="85" y="226"/>
                      </a:lnTo>
                      <a:lnTo>
                        <a:pt x="89" y="212"/>
                      </a:lnTo>
                      <a:lnTo>
                        <a:pt x="96" y="207"/>
                      </a:lnTo>
                      <a:lnTo>
                        <a:pt x="102" y="212"/>
                      </a:lnTo>
                      <a:lnTo>
                        <a:pt x="135" y="206"/>
                      </a:lnTo>
                      <a:lnTo>
                        <a:pt x="157" y="221"/>
                      </a:lnTo>
                      <a:lnTo>
                        <a:pt x="171" y="162"/>
                      </a:lnTo>
                      <a:lnTo>
                        <a:pt x="185" y="158"/>
                      </a:lnTo>
                      <a:lnTo>
                        <a:pt x="200" y="140"/>
                      </a:lnTo>
                      <a:lnTo>
                        <a:pt x="221" y="135"/>
                      </a:lnTo>
                      <a:lnTo>
                        <a:pt x="224" y="124"/>
                      </a:lnTo>
                      <a:lnTo>
                        <a:pt x="199" y="112"/>
                      </a:lnTo>
                      <a:lnTo>
                        <a:pt x="146" y="54"/>
                      </a:lnTo>
                      <a:lnTo>
                        <a:pt x="169" y="43"/>
                      </a:lnTo>
                      <a:lnTo>
                        <a:pt x="221" y="46"/>
                      </a:lnTo>
                      <a:lnTo>
                        <a:pt x="245" y="34"/>
                      </a:lnTo>
                      <a:lnTo>
                        <a:pt x="246" y="20"/>
                      </a:lnTo>
                      <a:lnTo>
                        <a:pt x="260" y="9"/>
                      </a:lnTo>
                      <a:lnTo>
                        <a:pt x="274" y="11"/>
                      </a:lnTo>
                      <a:lnTo>
                        <a:pt x="30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7" name="Freeform 38">
                  <a:extLst>
                    <a:ext uri="{FF2B5EF4-FFF2-40B4-BE49-F238E27FC236}">
                      <a16:creationId xmlns:a16="http://schemas.microsoft.com/office/drawing/2014/main" id="{A6AD4079-8D2D-4622-BC38-5E04DD7A757E}"/>
                    </a:ext>
                  </a:extLst>
                </p:cNvPr>
                <p:cNvSpPr>
                  <a:spLocks/>
                </p:cNvSpPr>
                <p:nvPr/>
              </p:nvSpPr>
              <p:spPr bwMode="auto">
                <a:xfrm>
                  <a:off x="5307013" y="4452938"/>
                  <a:ext cx="750888" cy="796925"/>
                </a:xfrm>
                <a:custGeom>
                  <a:avLst/>
                  <a:gdLst>
                    <a:gd name="T0" fmla="*/ 256 w 473"/>
                    <a:gd name="T1" fmla="*/ 0 h 502"/>
                    <a:gd name="T2" fmla="*/ 266 w 473"/>
                    <a:gd name="T3" fmla="*/ 35 h 502"/>
                    <a:gd name="T4" fmla="*/ 283 w 473"/>
                    <a:gd name="T5" fmla="*/ 35 h 502"/>
                    <a:gd name="T6" fmla="*/ 301 w 473"/>
                    <a:gd name="T7" fmla="*/ 51 h 502"/>
                    <a:gd name="T8" fmla="*/ 307 w 473"/>
                    <a:gd name="T9" fmla="*/ 91 h 502"/>
                    <a:gd name="T10" fmla="*/ 323 w 473"/>
                    <a:gd name="T11" fmla="*/ 110 h 502"/>
                    <a:gd name="T12" fmla="*/ 346 w 473"/>
                    <a:gd name="T13" fmla="*/ 135 h 502"/>
                    <a:gd name="T14" fmla="*/ 346 w 473"/>
                    <a:gd name="T15" fmla="*/ 161 h 502"/>
                    <a:gd name="T16" fmla="*/ 377 w 473"/>
                    <a:gd name="T17" fmla="*/ 191 h 502"/>
                    <a:gd name="T18" fmla="*/ 373 w 473"/>
                    <a:gd name="T19" fmla="*/ 206 h 502"/>
                    <a:gd name="T20" fmla="*/ 361 w 473"/>
                    <a:gd name="T21" fmla="*/ 218 h 502"/>
                    <a:gd name="T22" fmla="*/ 373 w 473"/>
                    <a:gd name="T23" fmla="*/ 245 h 502"/>
                    <a:gd name="T24" fmla="*/ 373 w 473"/>
                    <a:gd name="T25" fmla="*/ 263 h 502"/>
                    <a:gd name="T26" fmla="*/ 397 w 473"/>
                    <a:gd name="T27" fmla="*/ 287 h 502"/>
                    <a:gd name="T28" fmla="*/ 422 w 473"/>
                    <a:gd name="T29" fmla="*/ 289 h 502"/>
                    <a:gd name="T30" fmla="*/ 445 w 473"/>
                    <a:gd name="T31" fmla="*/ 292 h 502"/>
                    <a:gd name="T32" fmla="*/ 427 w 473"/>
                    <a:gd name="T33" fmla="*/ 331 h 502"/>
                    <a:gd name="T34" fmla="*/ 455 w 473"/>
                    <a:gd name="T35" fmla="*/ 356 h 502"/>
                    <a:gd name="T36" fmla="*/ 473 w 473"/>
                    <a:gd name="T37" fmla="*/ 376 h 502"/>
                    <a:gd name="T38" fmla="*/ 460 w 473"/>
                    <a:gd name="T39" fmla="*/ 402 h 502"/>
                    <a:gd name="T40" fmla="*/ 420 w 473"/>
                    <a:gd name="T41" fmla="*/ 431 h 502"/>
                    <a:gd name="T42" fmla="*/ 405 w 473"/>
                    <a:gd name="T43" fmla="*/ 445 h 502"/>
                    <a:gd name="T44" fmla="*/ 370 w 473"/>
                    <a:gd name="T45" fmla="*/ 442 h 502"/>
                    <a:gd name="T46" fmla="*/ 358 w 473"/>
                    <a:gd name="T47" fmla="*/ 492 h 502"/>
                    <a:gd name="T48" fmla="*/ 333 w 473"/>
                    <a:gd name="T49" fmla="*/ 502 h 502"/>
                    <a:gd name="T50" fmla="*/ 318 w 473"/>
                    <a:gd name="T51" fmla="*/ 481 h 502"/>
                    <a:gd name="T52" fmla="*/ 298 w 473"/>
                    <a:gd name="T53" fmla="*/ 477 h 502"/>
                    <a:gd name="T54" fmla="*/ 281 w 473"/>
                    <a:gd name="T55" fmla="*/ 495 h 502"/>
                    <a:gd name="T56" fmla="*/ 234 w 473"/>
                    <a:gd name="T57" fmla="*/ 465 h 502"/>
                    <a:gd name="T58" fmla="*/ 214 w 473"/>
                    <a:gd name="T59" fmla="*/ 412 h 502"/>
                    <a:gd name="T60" fmla="*/ 194 w 473"/>
                    <a:gd name="T61" fmla="*/ 378 h 502"/>
                    <a:gd name="T62" fmla="*/ 144 w 473"/>
                    <a:gd name="T63" fmla="*/ 338 h 502"/>
                    <a:gd name="T64" fmla="*/ 101 w 473"/>
                    <a:gd name="T65" fmla="*/ 320 h 502"/>
                    <a:gd name="T66" fmla="*/ 85 w 473"/>
                    <a:gd name="T67" fmla="*/ 312 h 502"/>
                    <a:gd name="T68" fmla="*/ 44 w 473"/>
                    <a:gd name="T69" fmla="*/ 327 h 502"/>
                    <a:gd name="T70" fmla="*/ 30 w 473"/>
                    <a:gd name="T71" fmla="*/ 320 h 502"/>
                    <a:gd name="T72" fmla="*/ 25 w 473"/>
                    <a:gd name="T73" fmla="*/ 304 h 502"/>
                    <a:gd name="T74" fmla="*/ 35 w 473"/>
                    <a:gd name="T75" fmla="*/ 289 h 502"/>
                    <a:gd name="T76" fmla="*/ 31 w 473"/>
                    <a:gd name="T77" fmla="*/ 277 h 502"/>
                    <a:gd name="T78" fmla="*/ 15 w 473"/>
                    <a:gd name="T79" fmla="*/ 258 h 502"/>
                    <a:gd name="T80" fmla="*/ 16 w 473"/>
                    <a:gd name="T81" fmla="*/ 235 h 502"/>
                    <a:gd name="T82" fmla="*/ 0 w 473"/>
                    <a:gd name="T83" fmla="*/ 203 h 502"/>
                    <a:gd name="T84" fmla="*/ 10 w 473"/>
                    <a:gd name="T85" fmla="*/ 193 h 502"/>
                    <a:gd name="T86" fmla="*/ 49 w 473"/>
                    <a:gd name="T87" fmla="*/ 159 h 502"/>
                    <a:gd name="T88" fmla="*/ 76 w 473"/>
                    <a:gd name="T89" fmla="*/ 159 h 502"/>
                    <a:gd name="T90" fmla="*/ 89 w 473"/>
                    <a:gd name="T91" fmla="*/ 153 h 502"/>
                    <a:gd name="T92" fmla="*/ 89 w 473"/>
                    <a:gd name="T93" fmla="*/ 141 h 502"/>
                    <a:gd name="T94" fmla="*/ 101 w 473"/>
                    <a:gd name="T95" fmla="*/ 124 h 502"/>
                    <a:gd name="T96" fmla="*/ 139 w 473"/>
                    <a:gd name="T97" fmla="*/ 110 h 502"/>
                    <a:gd name="T98" fmla="*/ 150 w 473"/>
                    <a:gd name="T99" fmla="*/ 122 h 502"/>
                    <a:gd name="T100" fmla="*/ 165 w 473"/>
                    <a:gd name="T101" fmla="*/ 124 h 502"/>
                    <a:gd name="T102" fmla="*/ 193 w 473"/>
                    <a:gd name="T103" fmla="*/ 106 h 502"/>
                    <a:gd name="T104" fmla="*/ 199 w 473"/>
                    <a:gd name="T105" fmla="*/ 84 h 502"/>
                    <a:gd name="T106" fmla="*/ 212 w 473"/>
                    <a:gd name="T107" fmla="*/ 64 h 502"/>
                    <a:gd name="T108" fmla="*/ 213 w 473"/>
                    <a:gd name="T109" fmla="*/ 46 h 502"/>
                    <a:gd name="T110" fmla="*/ 231 w 473"/>
                    <a:gd name="T111" fmla="*/ 23 h 502"/>
                    <a:gd name="T112" fmla="*/ 256 w 473"/>
                    <a:gd name="T11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3" h="502">
                      <a:moveTo>
                        <a:pt x="256" y="0"/>
                      </a:moveTo>
                      <a:lnTo>
                        <a:pt x="266" y="35"/>
                      </a:lnTo>
                      <a:lnTo>
                        <a:pt x="283" y="35"/>
                      </a:lnTo>
                      <a:lnTo>
                        <a:pt x="301" y="51"/>
                      </a:lnTo>
                      <a:lnTo>
                        <a:pt x="307" y="91"/>
                      </a:lnTo>
                      <a:lnTo>
                        <a:pt x="323" y="110"/>
                      </a:lnTo>
                      <a:lnTo>
                        <a:pt x="346" y="135"/>
                      </a:lnTo>
                      <a:lnTo>
                        <a:pt x="346" y="161"/>
                      </a:lnTo>
                      <a:lnTo>
                        <a:pt x="377" y="191"/>
                      </a:lnTo>
                      <a:lnTo>
                        <a:pt x="373" y="206"/>
                      </a:lnTo>
                      <a:lnTo>
                        <a:pt x="361" y="218"/>
                      </a:lnTo>
                      <a:lnTo>
                        <a:pt x="373" y="245"/>
                      </a:lnTo>
                      <a:lnTo>
                        <a:pt x="373" y="263"/>
                      </a:lnTo>
                      <a:lnTo>
                        <a:pt x="397" y="287"/>
                      </a:lnTo>
                      <a:lnTo>
                        <a:pt x="422" y="289"/>
                      </a:lnTo>
                      <a:lnTo>
                        <a:pt x="445" y="292"/>
                      </a:lnTo>
                      <a:lnTo>
                        <a:pt x="427" y="331"/>
                      </a:lnTo>
                      <a:lnTo>
                        <a:pt x="455" y="356"/>
                      </a:lnTo>
                      <a:lnTo>
                        <a:pt x="473" y="376"/>
                      </a:lnTo>
                      <a:lnTo>
                        <a:pt x="460" y="402"/>
                      </a:lnTo>
                      <a:lnTo>
                        <a:pt x="420" y="431"/>
                      </a:lnTo>
                      <a:lnTo>
                        <a:pt x="405" y="445"/>
                      </a:lnTo>
                      <a:lnTo>
                        <a:pt x="370" y="442"/>
                      </a:lnTo>
                      <a:lnTo>
                        <a:pt x="358" y="492"/>
                      </a:lnTo>
                      <a:lnTo>
                        <a:pt x="333" y="502"/>
                      </a:lnTo>
                      <a:lnTo>
                        <a:pt x="318" y="481"/>
                      </a:lnTo>
                      <a:lnTo>
                        <a:pt x="298" y="477"/>
                      </a:lnTo>
                      <a:lnTo>
                        <a:pt x="281" y="495"/>
                      </a:lnTo>
                      <a:lnTo>
                        <a:pt x="234" y="465"/>
                      </a:lnTo>
                      <a:lnTo>
                        <a:pt x="214" y="412"/>
                      </a:lnTo>
                      <a:lnTo>
                        <a:pt x="194" y="378"/>
                      </a:lnTo>
                      <a:lnTo>
                        <a:pt x="144" y="338"/>
                      </a:lnTo>
                      <a:lnTo>
                        <a:pt x="101" y="320"/>
                      </a:lnTo>
                      <a:lnTo>
                        <a:pt x="85" y="312"/>
                      </a:lnTo>
                      <a:lnTo>
                        <a:pt x="44" y="327"/>
                      </a:lnTo>
                      <a:lnTo>
                        <a:pt x="30" y="320"/>
                      </a:lnTo>
                      <a:lnTo>
                        <a:pt x="25" y="304"/>
                      </a:lnTo>
                      <a:lnTo>
                        <a:pt x="35" y="289"/>
                      </a:lnTo>
                      <a:lnTo>
                        <a:pt x="31" y="277"/>
                      </a:lnTo>
                      <a:lnTo>
                        <a:pt x="15" y="258"/>
                      </a:lnTo>
                      <a:lnTo>
                        <a:pt x="16" y="235"/>
                      </a:lnTo>
                      <a:lnTo>
                        <a:pt x="0" y="203"/>
                      </a:lnTo>
                      <a:lnTo>
                        <a:pt x="10" y="193"/>
                      </a:lnTo>
                      <a:lnTo>
                        <a:pt x="49" y="159"/>
                      </a:lnTo>
                      <a:lnTo>
                        <a:pt x="76" y="159"/>
                      </a:lnTo>
                      <a:lnTo>
                        <a:pt x="89" y="153"/>
                      </a:lnTo>
                      <a:lnTo>
                        <a:pt x="89" y="141"/>
                      </a:lnTo>
                      <a:lnTo>
                        <a:pt x="101" y="124"/>
                      </a:lnTo>
                      <a:lnTo>
                        <a:pt x="139" y="110"/>
                      </a:lnTo>
                      <a:lnTo>
                        <a:pt x="150" y="122"/>
                      </a:lnTo>
                      <a:lnTo>
                        <a:pt x="165" y="124"/>
                      </a:lnTo>
                      <a:lnTo>
                        <a:pt x="193" y="106"/>
                      </a:lnTo>
                      <a:lnTo>
                        <a:pt x="199" y="84"/>
                      </a:lnTo>
                      <a:lnTo>
                        <a:pt x="212" y="64"/>
                      </a:lnTo>
                      <a:lnTo>
                        <a:pt x="213" y="46"/>
                      </a:lnTo>
                      <a:lnTo>
                        <a:pt x="231" y="23"/>
                      </a:lnTo>
                      <a:lnTo>
                        <a:pt x="2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8" name="Freeform 39">
                  <a:extLst>
                    <a:ext uri="{FF2B5EF4-FFF2-40B4-BE49-F238E27FC236}">
                      <a16:creationId xmlns:a16="http://schemas.microsoft.com/office/drawing/2014/main" id="{0F39618E-B973-47C3-BA97-4C48142EDECC}"/>
                    </a:ext>
                  </a:extLst>
                </p:cNvPr>
                <p:cNvSpPr>
                  <a:spLocks/>
                </p:cNvSpPr>
                <p:nvPr/>
              </p:nvSpPr>
              <p:spPr bwMode="auto">
                <a:xfrm>
                  <a:off x="4889501" y="5537201"/>
                  <a:ext cx="627063" cy="465138"/>
                </a:xfrm>
                <a:custGeom>
                  <a:avLst/>
                  <a:gdLst>
                    <a:gd name="T0" fmla="*/ 139 w 395"/>
                    <a:gd name="T1" fmla="*/ 0 h 293"/>
                    <a:gd name="T2" fmla="*/ 150 w 395"/>
                    <a:gd name="T3" fmla="*/ 0 h 293"/>
                    <a:gd name="T4" fmla="*/ 178 w 395"/>
                    <a:gd name="T5" fmla="*/ 31 h 293"/>
                    <a:gd name="T6" fmla="*/ 217 w 395"/>
                    <a:gd name="T7" fmla="*/ 16 h 293"/>
                    <a:gd name="T8" fmla="*/ 234 w 395"/>
                    <a:gd name="T9" fmla="*/ 16 h 293"/>
                    <a:gd name="T10" fmla="*/ 245 w 395"/>
                    <a:gd name="T11" fmla="*/ 6 h 293"/>
                    <a:gd name="T12" fmla="*/ 257 w 395"/>
                    <a:gd name="T13" fmla="*/ 26 h 293"/>
                    <a:gd name="T14" fmla="*/ 253 w 395"/>
                    <a:gd name="T15" fmla="*/ 40 h 293"/>
                    <a:gd name="T16" fmla="*/ 263 w 395"/>
                    <a:gd name="T17" fmla="*/ 54 h 293"/>
                    <a:gd name="T18" fmla="*/ 318 w 395"/>
                    <a:gd name="T19" fmla="*/ 69 h 293"/>
                    <a:gd name="T20" fmla="*/ 332 w 395"/>
                    <a:gd name="T21" fmla="*/ 97 h 293"/>
                    <a:gd name="T22" fmla="*/ 334 w 395"/>
                    <a:gd name="T23" fmla="*/ 123 h 293"/>
                    <a:gd name="T24" fmla="*/ 321 w 395"/>
                    <a:gd name="T25" fmla="*/ 139 h 293"/>
                    <a:gd name="T26" fmla="*/ 334 w 395"/>
                    <a:gd name="T27" fmla="*/ 156 h 293"/>
                    <a:gd name="T28" fmla="*/ 333 w 395"/>
                    <a:gd name="T29" fmla="*/ 166 h 293"/>
                    <a:gd name="T30" fmla="*/ 308 w 395"/>
                    <a:gd name="T31" fmla="*/ 173 h 293"/>
                    <a:gd name="T32" fmla="*/ 298 w 395"/>
                    <a:gd name="T33" fmla="*/ 188 h 293"/>
                    <a:gd name="T34" fmla="*/ 307 w 395"/>
                    <a:gd name="T35" fmla="*/ 203 h 293"/>
                    <a:gd name="T36" fmla="*/ 326 w 395"/>
                    <a:gd name="T37" fmla="*/ 208 h 293"/>
                    <a:gd name="T38" fmla="*/ 364 w 395"/>
                    <a:gd name="T39" fmla="*/ 210 h 293"/>
                    <a:gd name="T40" fmla="*/ 388 w 395"/>
                    <a:gd name="T41" fmla="*/ 223 h 293"/>
                    <a:gd name="T42" fmla="*/ 395 w 395"/>
                    <a:gd name="T43" fmla="*/ 245 h 293"/>
                    <a:gd name="T44" fmla="*/ 372 w 395"/>
                    <a:gd name="T45" fmla="*/ 243 h 293"/>
                    <a:gd name="T46" fmla="*/ 346 w 395"/>
                    <a:gd name="T47" fmla="*/ 257 h 293"/>
                    <a:gd name="T48" fmla="*/ 309 w 395"/>
                    <a:gd name="T49" fmla="*/ 288 h 293"/>
                    <a:gd name="T50" fmla="*/ 279 w 395"/>
                    <a:gd name="T51" fmla="*/ 293 h 293"/>
                    <a:gd name="T52" fmla="*/ 257 w 395"/>
                    <a:gd name="T53" fmla="*/ 274 h 293"/>
                    <a:gd name="T54" fmla="*/ 199 w 395"/>
                    <a:gd name="T55" fmla="*/ 265 h 293"/>
                    <a:gd name="T56" fmla="*/ 176 w 395"/>
                    <a:gd name="T57" fmla="*/ 282 h 293"/>
                    <a:gd name="T58" fmla="*/ 148 w 395"/>
                    <a:gd name="T59" fmla="*/ 239 h 293"/>
                    <a:gd name="T60" fmla="*/ 126 w 395"/>
                    <a:gd name="T61" fmla="*/ 234 h 293"/>
                    <a:gd name="T62" fmla="*/ 97 w 395"/>
                    <a:gd name="T63" fmla="*/ 245 h 293"/>
                    <a:gd name="T64" fmla="*/ 86 w 395"/>
                    <a:gd name="T65" fmla="*/ 212 h 293"/>
                    <a:gd name="T66" fmla="*/ 0 w 395"/>
                    <a:gd name="T67" fmla="*/ 201 h 293"/>
                    <a:gd name="T68" fmla="*/ 1 w 395"/>
                    <a:gd name="T69" fmla="*/ 178 h 293"/>
                    <a:gd name="T70" fmla="*/ 11 w 395"/>
                    <a:gd name="T71" fmla="*/ 144 h 293"/>
                    <a:gd name="T72" fmla="*/ 37 w 395"/>
                    <a:gd name="T73" fmla="*/ 130 h 293"/>
                    <a:gd name="T74" fmla="*/ 46 w 395"/>
                    <a:gd name="T75" fmla="*/ 115 h 293"/>
                    <a:gd name="T76" fmla="*/ 40 w 395"/>
                    <a:gd name="T77" fmla="*/ 95 h 293"/>
                    <a:gd name="T78" fmla="*/ 62 w 395"/>
                    <a:gd name="T79" fmla="*/ 72 h 293"/>
                    <a:gd name="T80" fmla="*/ 94 w 395"/>
                    <a:gd name="T81" fmla="*/ 64 h 293"/>
                    <a:gd name="T82" fmla="*/ 104 w 395"/>
                    <a:gd name="T83" fmla="*/ 66 h 293"/>
                    <a:gd name="T84" fmla="*/ 112 w 395"/>
                    <a:gd name="T85" fmla="*/ 49 h 293"/>
                    <a:gd name="T86" fmla="*/ 139 w 395"/>
                    <a:gd name="T87" fmla="*/ 35 h 293"/>
                    <a:gd name="T88" fmla="*/ 144 w 395"/>
                    <a:gd name="T89" fmla="*/ 27 h 293"/>
                    <a:gd name="T90" fmla="*/ 136 w 395"/>
                    <a:gd name="T91" fmla="*/ 6 h 293"/>
                    <a:gd name="T92" fmla="*/ 139 w 395"/>
                    <a:gd name="T9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293">
                      <a:moveTo>
                        <a:pt x="139" y="0"/>
                      </a:moveTo>
                      <a:lnTo>
                        <a:pt x="150" y="0"/>
                      </a:lnTo>
                      <a:lnTo>
                        <a:pt x="178" y="31"/>
                      </a:lnTo>
                      <a:lnTo>
                        <a:pt x="217" y="16"/>
                      </a:lnTo>
                      <a:lnTo>
                        <a:pt x="234" y="16"/>
                      </a:lnTo>
                      <a:lnTo>
                        <a:pt x="245" y="6"/>
                      </a:lnTo>
                      <a:lnTo>
                        <a:pt x="257" y="26"/>
                      </a:lnTo>
                      <a:lnTo>
                        <a:pt x="253" y="40"/>
                      </a:lnTo>
                      <a:lnTo>
                        <a:pt x="263" y="54"/>
                      </a:lnTo>
                      <a:lnTo>
                        <a:pt x="318" y="69"/>
                      </a:lnTo>
                      <a:lnTo>
                        <a:pt x="332" y="97"/>
                      </a:lnTo>
                      <a:lnTo>
                        <a:pt x="334" y="123"/>
                      </a:lnTo>
                      <a:lnTo>
                        <a:pt x="321" y="139"/>
                      </a:lnTo>
                      <a:lnTo>
                        <a:pt x="334" y="156"/>
                      </a:lnTo>
                      <a:lnTo>
                        <a:pt x="333" y="166"/>
                      </a:lnTo>
                      <a:lnTo>
                        <a:pt x="308" y="173"/>
                      </a:lnTo>
                      <a:lnTo>
                        <a:pt x="298" y="188"/>
                      </a:lnTo>
                      <a:lnTo>
                        <a:pt x="307" y="203"/>
                      </a:lnTo>
                      <a:lnTo>
                        <a:pt x="326" y="208"/>
                      </a:lnTo>
                      <a:lnTo>
                        <a:pt x="364" y="210"/>
                      </a:lnTo>
                      <a:lnTo>
                        <a:pt x="388" y="223"/>
                      </a:lnTo>
                      <a:lnTo>
                        <a:pt x="395" y="245"/>
                      </a:lnTo>
                      <a:lnTo>
                        <a:pt x="372" y="243"/>
                      </a:lnTo>
                      <a:lnTo>
                        <a:pt x="346" y="257"/>
                      </a:lnTo>
                      <a:lnTo>
                        <a:pt x="309" y="288"/>
                      </a:lnTo>
                      <a:lnTo>
                        <a:pt x="279" y="293"/>
                      </a:lnTo>
                      <a:lnTo>
                        <a:pt x="257" y="274"/>
                      </a:lnTo>
                      <a:lnTo>
                        <a:pt x="199" y="265"/>
                      </a:lnTo>
                      <a:lnTo>
                        <a:pt x="176" y="282"/>
                      </a:lnTo>
                      <a:lnTo>
                        <a:pt x="148" y="239"/>
                      </a:lnTo>
                      <a:lnTo>
                        <a:pt x="126" y="234"/>
                      </a:lnTo>
                      <a:lnTo>
                        <a:pt x="97" y="245"/>
                      </a:lnTo>
                      <a:lnTo>
                        <a:pt x="86" y="212"/>
                      </a:lnTo>
                      <a:lnTo>
                        <a:pt x="0" y="201"/>
                      </a:lnTo>
                      <a:lnTo>
                        <a:pt x="1" y="178"/>
                      </a:lnTo>
                      <a:lnTo>
                        <a:pt x="11" y="144"/>
                      </a:lnTo>
                      <a:lnTo>
                        <a:pt x="37" y="130"/>
                      </a:lnTo>
                      <a:lnTo>
                        <a:pt x="46" y="115"/>
                      </a:lnTo>
                      <a:lnTo>
                        <a:pt x="40" y="95"/>
                      </a:lnTo>
                      <a:lnTo>
                        <a:pt x="62" y="72"/>
                      </a:lnTo>
                      <a:lnTo>
                        <a:pt x="94" y="64"/>
                      </a:lnTo>
                      <a:lnTo>
                        <a:pt x="104" y="66"/>
                      </a:lnTo>
                      <a:lnTo>
                        <a:pt x="112" y="49"/>
                      </a:lnTo>
                      <a:lnTo>
                        <a:pt x="139" y="35"/>
                      </a:lnTo>
                      <a:lnTo>
                        <a:pt x="144" y="27"/>
                      </a:lnTo>
                      <a:lnTo>
                        <a:pt x="136" y="6"/>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9" name="Freeform 40">
                  <a:extLst>
                    <a:ext uri="{FF2B5EF4-FFF2-40B4-BE49-F238E27FC236}">
                      <a16:creationId xmlns:a16="http://schemas.microsoft.com/office/drawing/2014/main" id="{08EE1B13-E336-44B6-9548-FC30B893B16F}"/>
                    </a:ext>
                  </a:extLst>
                </p:cNvPr>
                <p:cNvSpPr>
                  <a:spLocks/>
                </p:cNvSpPr>
                <p:nvPr/>
              </p:nvSpPr>
              <p:spPr bwMode="auto">
                <a:xfrm>
                  <a:off x="4916488" y="4421188"/>
                  <a:ext cx="531813" cy="520700"/>
                </a:xfrm>
                <a:custGeom>
                  <a:avLst/>
                  <a:gdLst>
                    <a:gd name="T0" fmla="*/ 171 w 335"/>
                    <a:gd name="T1" fmla="*/ 0 h 328"/>
                    <a:gd name="T2" fmla="*/ 210 w 335"/>
                    <a:gd name="T3" fmla="*/ 33 h 328"/>
                    <a:gd name="T4" fmla="*/ 290 w 335"/>
                    <a:gd name="T5" fmla="*/ 11 h 328"/>
                    <a:gd name="T6" fmla="*/ 309 w 335"/>
                    <a:gd name="T7" fmla="*/ 25 h 328"/>
                    <a:gd name="T8" fmla="*/ 311 w 335"/>
                    <a:gd name="T9" fmla="*/ 50 h 328"/>
                    <a:gd name="T10" fmla="*/ 324 w 335"/>
                    <a:gd name="T11" fmla="*/ 63 h 328"/>
                    <a:gd name="T12" fmla="*/ 330 w 335"/>
                    <a:gd name="T13" fmla="*/ 81 h 328"/>
                    <a:gd name="T14" fmla="*/ 320 w 335"/>
                    <a:gd name="T15" fmla="*/ 127 h 328"/>
                    <a:gd name="T16" fmla="*/ 335 w 335"/>
                    <a:gd name="T17" fmla="*/ 136 h 328"/>
                    <a:gd name="T18" fmla="*/ 335 w 335"/>
                    <a:gd name="T19" fmla="*/ 173 h 328"/>
                    <a:gd name="T20" fmla="*/ 322 w 335"/>
                    <a:gd name="T21" fmla="*/ 179 h 328"/>
                    <a:gd name="T22" fmla="*/ 295 w 335"/>
                    <a:gd name="T23" fmla="*/ 179 h 328"/>
                    <a:gd name="T24" fmla="*/ 256 w 335"/>
                    <a:gd name="T25" fmla="*/ 213 h 328"/>
                    <a:gd name="T26" fmla="*/ 246 w 335"/>
                    <a:gd name="T27" fmla="*/ 223 h 328"/>
                    <a:gd name="T28" fmla="*/ 262 w 335"/>
                    <a:gd name="T29" fmla="*/ 255 h 328"/>
                    <a:gd name="T30" fmla="*/ 261 w 335"/>
                    <a:gd name="T31" fmla="*/ 278 h 328"/>
                    <a:gd name="T32" fmla="*/ 210 w 335"/>
                    <a:gd name="T33" fmla="*/ 285 h 328"/>
                    <a:gd name="T34" fmla="*/ 195 w 335"/>
                    <a:gd name="T35" fmla="*/ 300 h 328"/>
                    <a:gd name="T36" fmla="*/ 178 w 335"/>
                    <a:gd name="T37" fmla="*/ 292 h 328"/>
                    <a:gd name="T38" fmla="*/ 169 w 335"/>
                    <a:gd name="T39" fmla="*/ 299 h 328"/>
                    <a:gd name="T40" fmla="*/ 176 w 335"/>
                    <a:gd name="T41" fmla="*/ 309 h 328"/>
                    <a:gd name="T42" fmla="*/ 161 w 335"/>
                    <a:gd name="T43" fmla="*/ 320 h 328"/>
                    <a:gd name="T44" fmla="*/ 148 w 335"/>
                    <a:gd name="T45" fmla="*/ 302 h 328"/>
                    <a:gd name="T46" fmla="*/ 119 w 335"/>
                    <a:gd name="T47" fmla="*/ 328 h 328"/>
                    <a:gd name="T48" fmla="*/ 80 w 335"/>
                    <a:gd name="T49" fmla="*/ 324 h 328"/>
                    <a:gd name="T50" fmla="*/ 89 w 335"/>
                    <a:gd name="T51" fmla="*/ 302 h 328"/>
                    <a:gd name="T52" fmla="*/ 78 w 335"/>
                    <a:gd name="T53" fmla="*/ 302 h 328"/>
                    <a:gd name="T54" fmla="*/ 65 w 335"/>
                    <a:gd name="T55" fmla="*/ 312 h 328"/>
                    <a:gd name="T56" fmla="*/ 50 w 335"/>
                    <a:gd name="T57" fmla="*/ 288 h 328"/>
                    <a:gd name="T58" fmla="*/ 38 w 335"/>
                    <a:gd name="T59" fmla="*/ 280 h 328"/>
                    <a:gd name="T60" fmla="*/ 40 w 335"/>
                    <a:gd name="T61" fmla="*/ 263 h 328"/>
                    <a:gd name="T62" fmla="*/ 37 w 335"/>
                    <a:gd name="T63" fmla="*/ 259 h 328"/>
                    <a:gd name="T64" fmla="*/ 16 w 335"/>
                    <a:gd name="T65" fmla="*/ 268 h 328"/>
                    <a:gd name="T66" fmla="*/ 0 w 335"/>
                    <a:gd name="T67" fmla="*/ 216 h 328"/>
                    <a:gd name="T68" fmla="*/ 25 w 335"/>
                    <a:gd name="T69" fmla="*/ 186 h 328"/>
                    <a:gd name="T70" fmla="*/ 72 w 335"/>
                    <a:gd name="T71" fmla="*/ 131 h 328"/>
                    <a:gd name="T72" fmla="*/ 80 w 335"/>
                    <a:gd name="T73" fmla="*/ 107 h 328"/>
                    <a:gd name="T74" fmla="*/ 107 w 335"/>
                    <a:gd name="T75" fmla="*/ 90 h 328"/>
                    <a:gd name="T76" fmla="*/ 116 w 335"/>
                    <a:gd name="T77" fmla="*/ 70 h 328"/>
                    <a:gd name="T78" fmla="*/ 107 w 335"/>
                    <a:gd name="T79" fmla="*/ 22 h 328"/>
                    <a:gd name="T80" fmla="*/ 112 w 335"/>
                    <a:gd name="T81" fmla="*/ 17 h 328"/>
                    <a:gd name="T82" fmla="*/ 127 w 335"/>
                    <a:gd name="T83" fmla="*/ 5 h 328"/>
                    <a:gd name="T84" fmla="*/ 171 w 335"/>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 h="328">
                      <a:moveTo>
                        <a:pt x="171" y="0"/>
                      </a:moveTo>
                      <a:lnTo>
                        <a:pt x="210" y="33"/>
                      </a:lnTo>
                      <a:lnTo>
                        <a:pt x="290" y="11"/>
                      </a:lnTo>
                      <a:lnTo>
                        <a:pt x="309" y="25"/>
                      </a:lnTo>
                      <a:lnTo>
                        <a:pt x="311" y="50"/>
                      </a:lnTo>
                      <a:lnTo>
                        <a:pt x="324" y="63"/>
                      </a:lnTo>
                      <a:lnTo>
                        <a:pt x="330" y="81"/>
                      </a:lnTo>
                      <a:lnTo>
                        <a:pt x="320" y="127"/>
                      </a:lnTo>
                      <a:lnTo>
                        <a:pt x="335" y="136"/>
                      </a:lnTo>
                      <a:lnTo>
                        <a:pt x="335" y="173"/>
                      </a:lnTo>
                      <a:lnTo>
                        <a:pt x="322" y="179"/>
                      </a:lnTo>
                      <a:lnTo>
                        <a:pt x="295" y="179"/>
                      </a:lnTo>
                      <a:lnTo>
                        <a:pt x="256" y="213"/>
                      </a:lnTo>
                      <a:lnTo>
                        <a:pt x="246" y="223"/>
                      </a:lnTo>
                      <a:lnTo>
                        <a:pt x="262" y="255"/>
                      </a:lnTo>
                      <a:lnTo>
                        <a:pt x="261" y="278"/>
                      </a:lnTo>
                      <a:lnTo>
                        <a:pt x="210" y="285"/>
                      </a:lnTo>
                      <a:lnTo>
                        <a:pt x="195" y="300"/>
                      </a:lnTo>
                      <a:lnTo>
                        <a:pt x="178" y="292"/>
                      </a:lnTo>
                      <a:lnTo>
                        <a:pt x="169" y="299"/>
                      </a:lnTo>
                      <a:lnTo>
                        <a:pt x="176" y="309"/>
                      </a:lnTo>
                      <a:lnTo>
                        <a:pt x="161" y="320"/>
                      </a:lnTo>
                      <a:lnTo>
                        <a:pt x="148" y="302"/>
                      </a:lnTo>
                      <a:lnTo>
                        <a:pt x="119" y="328"/>
                      </a:lnTo>
                      <a:lnTo>
                        <a:pt x="80" y="324"/>
                      </a:lnTo>
                      <a:lnTo>
                        <a:pt x="89" y="302"/>
                      </a:lnTo>
                      <a:lnTo>
                        <a:pt x="78" y="302"/>
                      </a:lnTo>
                      <a:lnTo>
                        <a:pt x="65" y="312"/>
                      </a:lnTo>
                      <a:lnTo>
                        <a:pt x="50" y="288"/>
                      </a:lnTo>
                      <a:lnTo>
                        <a:pt x="38" y="280"/>
                      </a:lnTo>
                      <a:lnTo>
                        <a:pt x="40" y="263"/>
                      </a:lnTo>
                      <a:lnTo>
                        <a:pt x="37" y="259"/>
                      </a:lnTo>
                      <a:lnTo>
                        <a:pt x="16" y="268"/>
                      </a:lnTo>
                      <a:lnTo>
                        <a:pt x="0" y="216"/>
                      </a:lnTo>
                      <a:lnTo>
                        <a:pt x="25" y="186"/>
                      </a:lnTo>
                      <a:lnTo>
                        <a:pt x="72" y="131"/>
                      </a:lnTo>
                      <a:lnTo>
                        <a:pt x="80" y="107"/>
                      </a:lnTo>
                      <a:lnTo>
                        <a:pt x="107" y="90"/>
                      </a:lnTo>
                      <a:lnTo>
                        <a:pt x="116" y="70"/>
                      </a:lnTo>
                      <a:lnTo>
                        <a:pt x="107" y="22"/>
                      </a:lnTo>
                      <a:lnTo>
                        <a:pt x="112" y="17"/>
                      </a:lnTo>
                      <a:lnTo>
                        <a:pt x="127" y="5"/>
                      </a:lnTo>
                      <a:lnTo>
                        <a:pt x="17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69" name="Groupe 68">
                <a:extLst>
                  <a:ext uri="{FF2B5EF4-FFF2-40B4-BE49-F238E27FC236}">
                    <a16:creationId xmlns:a16="http://schemas.microsoft.com/office/drawing/2014/main" id="{6C395CF4-AB7E-4EEA-9B06-AD9054805226}"/>
                  </a:ext>
                </a:extLst>
              </p:cNvPr>
              <p:cNvGrpSpPr/>
              <p:nvPr/>
            </p:nvGrpSpPr>
            <p:grpSpPr>
              <a:xfrm>
                <a:off x="7298551" y="2634873"/>
                <a:ext cx="1276470" cy="1089021"/>
                <a:chOff x="5278438" y="4189413"/>
                <a:chExt cx="2801938" cy="2578032"/>
              </a:xfrm>
              <a:solidFill>
                <a:srgbClr val="55555F"/>
              </a:solidFill>
            </p:grpSpPr>
            <p:sp>
              <p:nvSpPr>
                <p:cNvPr id="161" name="Freeform 7">
                  <a:extLst>
                    <a:ext uri="{FF2B5EF4-FFF2-40B4-BE49-F238E27FC236}">
                      <a16:creationId xmlns:a16="http://schemas.microsoft.com/office/drawing/2014/main" id="{A6EDA401-2D65-4351-8CA3-BA385ECFD23A}"/>
                    </a:ext>
                  </a:extLst>
                </p:cNvPr>
                <p:cNvSpPr>
                  <a:spLocks/>
                </p:cNvSpPr>
                <p:nvPr/>
              </p:nvSpPr>
              <p:spPr bwMode="auto">
                <a:xfrm>
                  <a:off x="7645401" y="5699057"/>
                  <a:ext cx="434975" cy="792163"/>
                </a:xfrm>
                <a:custGeom>
                  <a:avLst/>
                  <a:gdLst>
                    <a:gd name="T0" fmla="*/ 208 w 274"/>
                    <a:gd name="T1" fmla="*/ 0 h 499"/>
                    <a:gd name="T2" fmla="*/ 237 w 274"/>
                    <a:gd name="T3" fmla="*/ 5 h 499"/>
                    <a:gd name="T4" fmla="*/ 233 w 274"/>
                    <a:gd name="T5" fmla="*/ 31 h 499"/>
                    <a:gd name="T6" fmla="*/ 252 w 274"/>
                    <a:gd name="T7" fmla="*/ 88 h 499"/>
                    <a:gd name="T8" fmla="*/ 237 w 274"/>
                    <a:gd name="T9" fmla="*/ 130 h 499"/>
                    <a:gd name="T10" fmla="*/ 248 w 274"/>
                    <a:gd name="T11" fmla="*/ 168 h 499"/>
                    <a:gd name="T12" fmla="*/ 262 w 274"/>
                    <a:gd name="T13" fmla="*/ 192 h 499"/>
                    <a:gd name="T14" fmla="*/ 274 w 274"/>
                    <a:gd name="T15" fmla="*/ 348 h 499"/>
                    <a:gd name="T16" fmla="*/ 231 w 274"/>
                    <a:gd name="T17" fmla="*/ 431 h 499"/>
                    <a:gd name="T18" fmla="*/ 228 w 274"/>
                    <a:gd name="T19" fmla="*/ 446 h 499"/>
                    <a:gd name="T20" fmla="*/ 219 w 274"/>
                    <a:gd name="T21" fmla="*/ 455 h 499"/>
                    <a:gd name="T22" fmla="*/ 227 w 274"/>
                    <a:gd name="T23" fmla="*/ 499 h 499"/>
                    <a:gd name="T24" fmla="*/ 190 w 274"/>
                    <a:gd name="T25" fmla="*/ 470 h 499"/>
                    <a:gd name="T26" fmla="*/ 125 w 274"/>
                    <a:gd name="T27" fmla="*/ 391 h 499"/>
                    <a:gd name="T28" fmla="*/ 117 w 274"/>
                    <a:gd name="T29" fmla="*/ 346 h 499"/>
                    <a:gd name="T30" fmla="*/ 95 w 274"/>
                    <a:gd name="T31" fmla="*/ 316 h 499"/>
                    <a:gd name="T32" fmla="*/ 71 w 274"/>
                    <a:gd name="T33" fmla="*/ 301 h 499"/>
                    <a:gd name="T34" fmla="*/ 45 w 274"/>
                    <a:gd name="T35" fmla="*/ 289 h 499"/>
                    <a:gd name="T36" fmla="*/ 0 w 274"/>
                    <a:gd name="T37" fmla="*/ 238 h 499"/>
                    <a:gd name="T38" fmla="*/ 2 w 274"/>
                    <a:gd name="T39" fmla="*/ 212 h 499"/>
                    <a:gd name="T40" fmla="*/ 15 w 274"/>
                    <a:gd name="T41" fmla="*/ 204 h 499"/>
                    <a:gd name="T42" fmla="*/ 10 w 274"/>
                    <a:gd name="T43" fmla="*/ 183 h 499"/>
                    <a:gd name="T44" fmla="*/ 25 w 274"/>
                    <a:gd name="T45" fmla="*/ 182 h 499"/>
                    <a:gd name="T46" fmla="*/ 35 w 274"/>
                    <a:gd name="T47" fmla="*/ 185 h 499"/>
                    <a:gd name="T48" fmla="*/ 48 w 274"/>
                    <a:gd name="T49" fmla="*/ 168 h 499"/>
                    <a:gd name="T50" fmla="*/ 78 w 274"/>
                    <a:gd name="T51" fmla="*/ 154 h 499"/>
                    <a:gd name="T52" fmla="*/ 95 w 274"/>
                    <a:gd name="T53" fmla="*/ 154 h 499"/>
                    <a:gd name="T54" fmla="*/ 119 w 274"/>
                    <a:gd name="T55" fmla="*/ 140 h 499"/>
                    <a:gd name="T56" fmla="*/ 119 w 274"/>
                    <a:gd name="T57" fmla="*/ 127 h 499"/>
                    <a:gd name="T58" fmla="*/ 153 w 274"/>
                    <a:gd name="T59" fmla="*/ 109 h 499"/>
                    <a:gd name="T60" fmla="*/ 184 w 274"/>
                    <a:gd name="T61" fmla="*/ 133 h 499"/>
                    <a:gd name="T62" fmla="*/ 198 w 274"/>
                    <a:gd name="T63" fmla="*/ 119 h 499"/>
                    <a:gd name="T64" fmla="*/ 196 w 274"/>
                    <a:gd name="T65" fmla="*/ 68 h 499"/>
                    <a:gd name="T66" fmla="*/ 202 w 274"/>
                    <a:gd name="T67" fmla="*/ 24 h 499"/>
                    <a:gd name="T68" fmla="*/ 193 w 274"/>
                    <a:gd name="T69" fmla="*/ 15 h 499"/>
                    <a:gd name="T70" fmla="*/ 199 w 274"/>
                    <a:gd name="T71" fmla="*/ 4 h 499"/>
                    <a:gd name="T72" fmla="*/ 208 w 274"/>
                    <a:gd name="T7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4" h="499">
                      <a:moveTo>
                        <a:pt x="208" y="0"/>
                      </a:moveTo>
                      <a:lnTo>
                        <a:pt x="237" y="5"/>
                      </a:lnTo>
                      <a:lnTo>
                        <a:pt x="233" y="31"/>
                      </a:lnTo>
                      <a:lnTo>
                        <a:pt x="252" y="88"/>
                      </a:lnTo>
                      <a:lnTo>
                        <a:pt x="237" y="130"/>
                      </a:lnTo>
                      <a:lnTo>
                        <a:pt x="248" y="168"/>
                      </a:lnTo>
                      <a:lnTo>
                        <a:pt x="262" y="192"/>
                      </a:lnTo>
                      <a:lnTo>
                        <a:pt x="274" y="348"/>
                      </a:lnTo>
                      <a:lnTo>
                        <a:pt x="231" y="431"/>
                      </a:lnTo>
                      <a:lnTo>
                        <a:pt x="228" y="446"/>
                      </a:lnTo>
                      <a:lnTo>
                        <a:pt x="219" y="455"/>
                      </a:lnTo>
                      <a:lnTo>
                        <a:pt x="227" y="499"/>
                      </a:lnTo>
                      <a:lnTo>
                        <a:pt x="190" y="470"/>
                      </a:lnTo>
                      <a:lnTo>
                        <a:pt x="125" y="391"/>
                      </a:lnTo>
                      <a:lnTo>
                        <a:pt x="117" y="346"/>
                      </a:lnTo>
                      <a:lnTo>
                        <a:pt x="95" y="316"/>
                      </a:lnTo>
                      <a:lnTo>
                        <a:pt x="71" y="301"/>
                      </a:lnTo>
                      <a:lnTo>
                        <a:pt x="45" y="289"/>
                      </a:lnTo>
                      <a:lnTo>
                        <a:pt x="0" y="238"/>
                      </a:lnTo>
                      <a:lnTo>
                        <a:pt x="2" y="212"/>
                      </a:lnTo>
                      <a:lnTo>
                        <a:pt x="15" y="204"/>
                      </a:lnTo>
                      <a:lnTo>
                        <a:pt x="10" y="183"/>
                      </a:lnTo>
                      <a:lnTo>
                        <a:pt x="25" y="182"/>
                      </a:lnTo>
                      <a:lnTo>
                        <a:pt x="35" y="185"/>
                      </a:lnTo>
                      <a:lnTo>
                        <a:pt x="48" y="168"/>
                      </a:lnTo>
                      <a:lnTo>
                        <a:pt x="78" y="154"/>
                      </a:lnTo>
                      <a:lnTo>
                        <a:pt x="95" y="154"/>
                      </a:lnTo>
                      <a:lnTo>
                        <a:pt x="119" y="140"/>
                      </a:lnTo>
                      <a:lnTo>
                        <a:pt x="119" y="127"/>
                      </a:lnTo>
                      <a:lnTo>
                        <a:pt x="153" y="109"/>
                      </a:lnTo>
                      <a:lnTo>
                        <a:pt x="184" y="133"/>
                      </a:lnTo>
                      <a:lnTo>
                        <a:pt x="198" y="119"/>
                      </a:lnTo>
                      <a:lnTo>
                        <a:pt x="196" y="68"/>
                      </a:lnTo>
                      <a:lnTo>
                        <a:pt x="202" y="24"/>
                      </a:lnTo>
                      <a:lnTo>
                        <a:pt x="193" y="15"/>
                      </a:lnTo>
                      <a:lnTo>
                        <a:pt x="199" y="4"/>
                      </a:lnTo>
                      <a:lnTo>
                        <a:pt x="20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2" name="Freeform 8">
                  <a:extLst>
                    <a:ext uri="{FF2B5EF4-FFF2-40B4-BE49-F238E27FC236}">
                      <a16:creationId xmlns:a16="http://schemas.microsoft.com/office/drawing/2014/main" id="{6105510F-448A-4559-9854-23C062161AF0}"/>
                    </a:ext>
                  </a:extLst>
                </p:cNvPr>
                <p:cNvSpPr>
                  <a:spLocks/>
                </p:cNvSpPr>
                <p:nvPr/>
              </p:nvSpPr>
              <p:spPr bwMode="auto">
                <a:xfrm>
                  <a:off x="7593014" y="6076882"/>
                  <a:ext cx="412750" cy="690563"/>
                </a:xfrm>
                <a:custGeom>
                  <a:avLst/>
                  <a:gdLst>
                    <a:gd name="T0" fmla="*/ 78 w 260"/>
                    <a:gd name="T1" fmla="*/ 51 h 435"/>
                    <a:gd name="T2" fmla="*/ 128 w 260"/>
                    <a:gd name="T3" fmla="*/ 78 h 435"/>
                    <a:gd name="T4" fmla="*/ 158 w 260"/>
                    <a:gd name="T5" fmla="*/ 153 h 435"/>
                    <a:gd name="T6" fmla="*/ 260 w 260"/>
                    <a:gd name="T7" fmla="*/ 261 h 435"/>
                    <a:gd name="T8" fmla="*/ 250 w 260"/>
                    <a:gd name="T9" fmla="*/ 303 h 435"/>
                    <a:gd name="T10" fmla="*/ 246 w 260"/>
                    <a:gd name="T11" fmla="*/ 330 h 435"/>
                    <a:gd name="T12" fmla="*/ 232 w 260"/>
                    <a:gd name="T13" fmla="*/ 338 h 435"/>
                    <a:gd name="T14" fmla="*/ 244 w 260"/>
                    <a:gd name="T15" fmla="*/ 341 h 435"/>
                    <a:gd name="T16" fmla="*/ 223 w 260"/>
                    <a:gd name="T17" fmla="*/ 372 h 435"/>
                    <a:gd name="T18" fmla="*/ 213 w 260"/>
                    <a:gd name="T19" fmla="*/ 409 h 435"/>
                    <a:gd name="T20" fmla="*/ 203 w 260"/>
                    <a:gd name="T21" fmla="*/ 435 h 435"/>
                    <a:gd name="T22" fmla="*/ 167 w 260"/>
                    <a:gd name="T23" fmla="*/ 421 h 435"/>
                    <a:gd name="T24" fmla="*/ 167 w 260"/>
                    <a:gd name="T25" fmla="*/ 401 h 435"/>
                    <a:gd name="T26" fmla="*/ 150 w 260"/>
                    <a:gd name="T27" fmla="*/ 395 h 435"/>
                    <a:gd name="T28" fmla="*/ 102 w 260"/>
                    <a:gd name="T29" fmla="*/ 376 h 435"/>
                    <a:gd name="T30" fmla="*/ 78 w 260"/>
                    <a:gd name="T31" fmla="*/ 360 h 435"/>
                    <a:gd name="T32" fmla="*/ 78 w 260"/>
                    <a:gd name="T33" fmla="*/ 332 h 435"/>
                    <a:gd name="T34" fmla="*/ 98 w 260"/>
                    <a:gd name="T35" fmla="*/ 308 h 435"/>
                    <a:gd name="T36" fmla="*/ 72 w 260"/>
                    <a:gd name="T37" fmla="*/ 292 h 435"/>
                    <a:gd name="T38" fmla="*/ 39 w 260"/>
                    <a:gd name="T39" fmla="*/ 288 h 435"/>
                    <a:gd name="T40" fmla="*/ 48 w 260"/>
                    <a:gd name="T41" fmla="*/ 273 h 435"/>
                    <a:gd name="T42" fmla="*/ 67 w 260"/>
                    <a:gd name="T43" fmla="*/ 257 h 435"/>
                    <a:gd name="T44" fmla="*/ 78 w 260"/>
                    <a:gd name="T45" fmla="*/ 213 h 435"/>
                    <a:gd name="T46" fmla="*/ 19 w 260"/>
                    <a:gd name="T47" fmla="*/ 216 h 435"/>
                    <a:gd name="T48" fmla="*/ 34 w 260"/>
                    <a:gd name="T49" fmla="*/ 178 h 435"/>
                    <a:gd name="T50" fmla="*/ 52 w 260"/>
                    <a:gd name="T51" fmla="*/ 153 h 435"/>
                    <a:gd name="T52" fmla="*/ 8 w 260"/>
                    <a:gd name="T53" fmla="*/ 122 h 435"/>
                    <a:gd name="T54" fmla="*/ 40 w 260"/>
                    <a:gd name="T55" fmla="*/ 65 h 435"/>
                    <a:gd name="T56" fmla="*/ 13 w 260"/>
                    <a:gd name="T57" fmla="*/ 49 h 435"/>
                    <a:gd name="T58" fmla="*/ 2 w 260"/>
                    <a:gd name="T59" fmla="*/ 34 h 435"/>
                    <a:gd name="T60" fmla="*/ 4 w 260"/>
                    <a:gd name="T61" fmla="*/ 9 h 435"/>
                    <a:gd name="T62" fmla="*/ 33 w 260"/>
                    <a:gd name="T6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435">
                      <a:moveTo>
                        <a:pt x="33" y="0"/>
                      </a:moveTo>
                      <a:lnTo>
                        <a:pt x="78" y="51"/>
                      </a:lnTo>
                      <a:lnTo>
                        <a:pt x="104" y="63"/>
                      </a:lnTo>
                      <a:lnTo>
                        <a:pt x="128" y="78"/>
                      </a:lnTo>
                      <a:lnTo>
                        <a:pt x="150" y="108"/>
                      </a:lnTo>
                      <a:lnTo>
                        <a:pt x="158" y="153"/>
                      </a:lnTo>
                      <a:lnTo>
                        <a:pt x="223" y="232"/>
                      </a:lnTo>
                      <a:lnTo>
                        <a:pt x="260" y="261"/>
                      </a:lnTo>
                      <a:lnTo>
                        <a:pt x="257" y="288"/>
                      </a:lnTo>
                      <a:lnTo>
                        <a:pt x="250" y="303"/>
                      </a:lnTo>
                      <a:lnTo>
                        <a:pt x="257" y="317"/>
                      </a:lnTo>
                      <a:lnTo>
                        <a:pt x="246" y="330"/>
                      </a:lnTo>
                      <a:lnTo>
                        <a:pt x="235" y="331"/>
                      </a:lnTo>
                      <a:lnTo>
                        <a:pt x="232" y="338"/>
                      </a:lnTo>
                      <a:lnTo>
                        <a:pt x="235" y="344"/>
                      </a:lnTo>
                      <a:lnTo>
                        <a:pt x="244" y="341"/>
                      </a:lnTo>
                      <a:lnTo>
                        <a:pt x="250" y="345"/>
                      </a:lnTo>
                      <a:lnTo>
                        <a:pt x="223" y="372"/>
                      </a:lnTo>
                      <a:lnTo>
                        <a:pt x="223" y="394"/>
                      </a:lnTo>
                      <a:lnTo>
                        <a:pt x="213" y="409"/>
                      </a:lnTo>
                      <a:lnTo>
                        <a:pt x="212" y="427"/>
                      </a:lnTo>
                      <a:lnTo>
                        <a:pt x="203" y="435"/>
                      </a:lnTo>
                      <a:lnTo>
                        <a:pt x="178" y="420"/>
                      </a:lnTo>
                      <a:lnTo>
                        <a:pt x="167" y="421"/>
                      </a:lnTo>
                      <a:lnTo>
                        <a:pt x="162" y="415"/>
                      </a:lnTo>
                      <a:lnTo>
                        <a:pt x="167" y="401"/>
                      </a:lnTo>
                      <a:lnTo>
                        <a:pt x="165" y="395"/>
                      </a:lnTo>
                      <a:lnTo>
                        <a:pt x="150" y="395"/>
                      </a:lnTo>
                      <a:lnTo>
                        <a:pt x="124" y="384"/>
                      </a:lnTo>
                      <a:lnTo>
                        <a:pt x="102" y="376"/>
                      </a:lnTo>
                      <a:lnTo>
                        <a:pt x="96" y="361"/>
                      </a:lnTo>
                      <a:lnTo>
                        <a:pt x="78" y="360"/>
                      </a:lnTo>
                      <a:lnTo>
                        <a:pt x="73" y="350"/>
                      </a:lnTo>
                      <a:lnTo>
                        <a:pt x="78" y="332"/>
                      </a:lnTo>
                      <a:lnTo>
                        <a:pt x="93" y="321"/>
                      </a:lnTo>
                      <a:lnTo>
                        <a:pt x="98" y="308"/>
                      </a:lnTo>
                      <a:lnTo>
                        <a:pt x="93" y="297"/>
                      </a:lnTo>
                      <a:lnTo>
                        <a:pt x="72" y="292"/>
                      </a:lnTo>
                      <a:lnTo>
                        <a:pt x="67" y="285"/>
                      </a:lnTo>
                      <a:lnTo>
                        <a:pt x="39" y="288"/>
                      </a:lnTo>
                      <a:lnTo>
                        <a:pt x="35" y="286"/>
                      </a:lnTo>
                      <a:lnTo>
                        <a:pt x="48" y="273"/>
                      </a:lnTo>
                      <a:lnTo>
                        <a:pt x="47" y="261"/>
                      </a:lnTo>
                      <a:lnTo>
                        <a:pt x="67" y="257"/>
                      </a:lnTo>
                      <a:lnTo>
                        <a:pt x="73" y="238"/>
                      </a:lnTo>
                      <a:lnTo>
                        <a:pt x="78" y="213"/>
                      </a:lnTo>
                      <a:lnTo>
                        <a:pt x="61" y="213"/>
                      </a:lnTo>
                      <a:lnTo>
                        <a:pt x="19" y="216"/>
                      </a:lnTo>
                      <a:lnTo>
                        <a:pt x="14" y="202"/>
                      </a:lnTo>
                      <a:lnTo>
                        <a:pt x="34" y="178"/>
                      </a:lnTo>
                      <a:lnTo>
                        <a:pt x="43" y="164"/>
                      </a:lnTo>
                      <a:lnTo>
                        <a:pt x="52" y="153"/>
                      </a:lnTo>
                      <a:lnTo>
                        <a:pt x="49" y="139"/>
                      </a:lnTo>
                      <a:lnTo>
                        <a:pt x="8" y="122"/>
                      </a:lnTo>
                      <a:lnTo>
                        <a:pt x="7" y="82"/>
                      </a:lnTo>
                      <a:lnTo>
                        <a:pt x="40" y="65"/>
                      </a:lnTo>
                      <a:lnTo>
                        <a:pt x="32" y="54"/>
                      </a:lnTo>
                      <a:lnTo>
                        <a:pt x="13" y="49"/>
                      </a:lnTo>
                      <a:lnTo>
                        <a:pt x="17" y="35"/>
                      </a:lnTo>
                      <a:lnTo>
                        <a:pt x="2" y="34"/>
                      </a:lnTo>
                      <a:lnTo>
                        <a:pt x="0" y="13"/>
                      </a:lnTo>
                      <a:lnTo>
                        <a:pt x="4" y="9"/>
                      </a:lnTo>
                      <a:lnTo>
                        <a:pt x="12" y="16"/>
                      </a:lnTo>
                      <a:lnTo>
                        <a:pt x="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3" name="Freeform 41">
                  <a:extLst>
                    <a:ext uri="{FF2B5EF4-FFF2-40B4-BE49-F238E27FC236}">
                      <a16:creationId xmlns:a16="http://schemas.microsoft.com/office/drawing/2014/main" id="{9609EBA5-7D7F-4A37-B0C5-18E319164B2A}"/>
                    </a:ext>
                  </a:extLst>
                </p:cNvPr>
                <p:cNvSpPr>
                  <a:spLocks/>
                </p:cNvSpPr>
                <p:nvPr/>
              </p:nvSpPr>
              <p:spPr bwMode="auto">
                <a:xfrm>
                  <a:off x="5332413" y="5764213"/>
                  <a:ext cx="668338" cy="371475"/>
                </a:xfrm>
                <a:custGeom>
                  <a:avLst/>
                  <a:gdLst>
                    <a:gd name="T0" fmla="*/ 324 w 421"/>
                    <a:gd name="T1" fmla="*/ 0 h 234"/>
                    <a:gd name="T2" fmla="*/ 347 w 421"/>
                    <a:gd name="T3" fmla="*/ 8 h 234"/>
                    <a:gd name="T4" fmla="*/ 373 w 421"/>
                    <a:gd name="T5" fmla="*/ 13 h 234"/>
                    <a:gd name="T6" fmla="*/ 371 w 421"/>
                    <a:gd name="T7" fmla="*/ 48 h 234"/>
                    <a:gd name="T8" fmla="*/ 376 w 421"/>
                    <a:gd name="T9" fmla="*/ 124 h 234"/>
                    <a:gd name="T10" fmla="*/ 395 w 421"/>
                    <a:gd name="T11" fmla="*/ 139 h 234"/>
                    <a:gd name="T12" fmla="*/ 404 w 421"/>
                    <a:gd name="T13" fmla="*/ 145 h 234"/>
                    <a:gd name="T14" fmla="*/ 416 w 421"/>
                    <a:gd name="T15" fmla="*/ 175 h 234"/>
                    <a:gd name="T16" fmla="*/ 421 w 421"/>
                    <a:gd name="T17" fmla="*/ 186 h 234"/>
                    <a:gd name="T18" fmla="*/ 415 w 421"/>
                    <a:gd name="T19" fmla="*/ 193 h 234"/>
                    <a:gd name="T20" fmla="*/ 400 w 421"/>
                    <a:gd name="T21" fmla="*/ 189 h 234"/>
                    <a:gd name="T22" fmla="*/ 374 w 421"/>
                    <a:gd name="T23" fmla="*/ 171 h 234"/>
                    <a:gd name="T24" fmla="*/ 330 w 421"/>
                    <a:gd name="T25" fmla="*/ 175 h 234"/>
                    <a:gd name="T26" fmla="*/ 270 w 421"/>
                    <a:gd name="T27" fmla="*/ 206 h 234"/>
                    <a:gd name="T28" fmla="*/ 235 w 421"/>
                    <a:gd name="T29" fmla="*/ 229 h 234"/>
                    <a:gd name="T30" fmla="*/ 169 w 421"/>
                    <a:gd name="T31" fmla="*/ 205 h 234"/>
                    <a:gd name="T32" fmla="*/ 129 w 421"/>
                    <a:gd name="T33" fmla="*/ 210 h 234"/>
                    <a:gd name="T34" fmla="*/ 99 w 421"/>
                    <a:gd name="T35" fmla="*/ 234 h 234"/>
                    <a:gd name="T36" fmla="*/ 78 w 421"/>
                    <a:gd name="T37" fmla="*/ 230 h 234"/>
                    <a:gd name="T38" fmla="*/ 53 w 421"/>
                    <a:gd name="T39" fmla="*/ 195 h 234"/>
                    <a:gd name="T40" fmla="*/ 6 w 421"/>
                    <a:gd name="T41" fmla="*/ 183 h 234"/>
                    <a:gd name="T42" fmla="*/ 0 w 421"/>
                    <a:gd name="T43" fmla="*/ 174 h 234"/>
                    <a:gd name="T44" fmla="*/ 0 w 421"/>
                    <a:gd name="T45" fmla="*/ 150 h 234"/>
                    <a:gd name="T46" fmla="*/ 30 w 421"/>
                    <a:gd name="T47" fmla="*/ 145 h 234"/>
                    <a:gd name="T48" fmla="*/ 67 w 421"/>
                    <a:gd name="T49" fmla="*/ 114 h 234"/>
                    <a:gd name="T50" fmla="*/ 93 w 421"/>
                    <a:gd name="T51" fmla="*/ 100 h 234"/>
                    <a:gd name="T52" fmla="*/ 116 w 421"/>
                    <a:gd name="T53" fmla="*/ 102 h 234"/>
                    <a:gd name="T54" fmla="*/ 137 w 421"/>
                    <a:gd name="T55" fmla="*/ 104 h 234"/>
                    <a:gd name="T56" fmla="*/ 161 w 421"/>
                    <a:gd name="T57" fmla="*/ 87 h 234"/>
                    <a:gd name="T58" fmla="*/ 168 w 421"/>
                    <a:gd name="T59" fmla="*/ 62 h 234"/>
                    <a:gd name="T60" fmla="*/ 163 w 421"/>
                    <a:gd name="T61" fmla="*/ 36 h 234"/>
                    <a:gd name="T62" fmla="*/ 176 w 421"/>
                    <a:gd name="T63" fmla="*/ 23 h 234"/>
                    <a:gd name="T64" fmla="*/ 263 w 421"/>
                    <a:gd name="T65" fmla="*/ 30 h 234"/>
                    <a:gd name="T66" fmla="*/ 276 w 421"/>
                    <a:gd name="T67" fmla="*/ 33 h 234"/>
                    <a:gd name="T68" fmla="*/ 285 w 421"/>
                    <a:gd name="T69" fmla="*/ 21 h 234"/>
                    <a:gd name="T70" fmla="*/ 306 w 421"/>
                    <a:gd name="T71" fmla="*/ 1 h 234"/>
                    <a:gd name="T72" fmla="*/ 324 w 421"/>
                    <a:gd name="T7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34">
                      <a:moveTo>
                        <a:pt x="324" y="0"/>
                      </a:moveTo>
                      <a:lnTo>
                        <a:pt x="347" y="8"/>
                      </a:lnTo>
                      <a:lnTo>
                        <a:pt x="373" y="13"/>
                      </a:lnTo>
                      <a:lnTo>
                        <a:pt x="371" y="48"/>
                      </a:lnTo>
                      <a:lnTo>
                        <a:pt x="376" y="124"/>
                      </a:lnTo>
                      <a:lnTo>
                        <a:pt x="395" y="139"/>
                      </a:lnTo>
                      <a:lnTo>
                        <a:pt x="404" y="145"/>
                      </a:lnTo>
                      <a:lnTo>
                        <a:pt x="416" y="175"/>
                      </a:lnTo>
                      <a:lnTo>
                        <a:pt x="421" y="186"/>
                      </a:lnTo>
                      <a:lnTo>
                        <a:pt x="415" y="193"/>
                      </a:lnTo>
                      <a:lnTo>
                        <a:pt x="400" y="189"/>
                      </a:lnTo>
                      <a:lnTo>
                        <a:pt x="374" y="171"/>
                      </a:lnTo>
                      <a:lnTo>
                        <a:pt x="330" y="175"/>
                      </a:lnTo>
                      <a:lnTo>
                        <a:pt x="270" y="206"/>
                      </a:lnTo>
                      <a:lnTo>
                        <a:pt x="235" y="229"/>
                      </a:lnTo>
                      <a:lnTo>
                        <a:pt x="169" y="205"/>
                      </a:lnTo>
                      <a:lnTo>
                        <a:pt x="129" y="210"/>
                      </a:lnTo>
                      <a:lnTo>
                        <a:pt x="99" y="234"/>
                      </a:lnTo>
                      <a:lnTo>
                        <a:pt x="78" y="230"/>
                      </a:lnTo>
                      <a:lnTo>
                        <a:pt x="53" y="195"/>
                      </a:lnTo>
                      <a:lnTo>
                        <a:pt x="6" y="183"/>
                      </a:lnTo>
                      <a:lnTo>
                        <a:pt x="0" y="174"/>
                      </a:lnTo>
                      <a:lnTo>
                        <a:pt x="0" y="150"/>
                      </a:lnTo>
                      <a:lnTo>
                        <a:pt x="30" y="145"/>
                      </a:lnTo>
                      <a:lnTo>
                        <a:pt x="67" y="114"/>
                      </a:lnTo>
                      <a:lnTo>
                        <a:pt x="93" y="100"/>
                      </a:lnTo>
                      <a:lnTo>
                        <a:pt x="116" y="102"/>
                      </a:lnTo>
                      <a:lnTo>
                        <a:pt x="137" y="104"/>
                      </a:lnTo>
                      <a:lnTo>
                        <a:pt x="161" y="87"/>
                      </a:lnTo>
                      <a:lnTo>
                        <a:pt x="168" y="62"/>
                      </a:lnTo>
                      <a:lnTo>
                        <a:pt x="163" y="36"/>
                      </a:lnTo>
                      <a:lnTo>
                        <a:pt x="176" y="23"/>
                      </a:lnTo>
                      <a:lnTo>
                        <a:pt x="263" y="30"/>
                      </a:lnTo>
                      <a:lnTo>
                        <a:pt x="276" y="33"/>
                      </a:lnTo>
                      <a:lnTo>
                        <a:pt x="285" y="21"/>
                      </a:lnTo>
                      <a:lnTo>
                        <a:pt x="306" y="1"/>
                      </a:lnTo>
                      <a:lnTo>
                        <a:pt x="3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4" name="Freeform 42">
                  <a:extLst>
                    <a:ext uri="{FF2B5EF4-FFF2-40B4-BE49-F238E27FC236}">
                      <a16:creationId xmlns:a16="http://schemas.microsoft.com/office/drawing/2014/main" id="{D0B0916D-7082-4DE1-84EB-2634CA6E635B}"/>
                    </a:ext>
                  </a:extLst>
                </p:cNvPr>
                <p:cNvSpPr>
                  <a:spLocks/>
                </p:cNvSpPr>
                <p:nvPr/>
              </p:nvSpPr>
              <p:spPr bwMode="auto">
                <a:xfrm>
                  <a:off x="5819776" y="4413251"/>
                  <a:ext cx="484188" cy="534988"/>
                </a:xfrm>
                <a:custGeom>
                  <a:avLst/>
                  <a:gdLst>
                    <a:gd name="T0" fmla="*/ 103 w 305"/>
                    <a:gd name="T1" fmla="*/ 0 h 337"/>
                    <a:gd name="T2" fmla="*/ 132 w 305"/>
                    <a:gd name="T3" fmla="*/ 65 h 337"/>
                    <a:gd name="T4" fmla="*/ 158 w 305"/>
                    <a:gd name="T5" fmla="*/ 45 h 337"/>
                    <a:gd name="T6" fmla="*/ 170 w 305"/>
                    <a:gd name="T7" fmla="*/ 28 h 337"/>
                    <a:gd name="T8" fmla="*/ 178 w 305"/>
                    <a:gd name="T9" fmla="*/ 27 h 337"/>
                    <a:gd name="T10" fmla="*/ 192 w 305"/>
                    <a:gd name="T11" fmla="*/ 30 h 337"/>
                    <a:gd name="T12" fmla="*/ 193 w 305"/>
                    <a:gd name="T13" fmla="*/ 38 h 337"/>
                    <a:gd name="T14" fmla="*/ 201 w 305"/>
                    <a:gd name="T15" fmla="*/ 42 h 337"/>
                    <a:gd name="T16" fmla="*/ 211 w 305"/>
                    <a:gd name="T17" fmla="*/ 38 h 337"/>
                    <a:gd name="T18" fmla="*/ 237 w 305"/>
                    <a:gd name="T19" fmla="*/ 65 h 337"/>
                    <a:gd name="T20" fmla="*/ 247 w 305"/>
                    <a:gd name="T21" fmla="*/ 86 h 337"/>
                    <a:gd name="T22" fmla="*/ 266 w 305"/>
                    <a:gd name="T23" fmla="*/ 151 h 337"/>
                    <a:gd name="T24" fmla="*/ 285 w 305"/>
                    <a:gd name="T25" fmla="*/ 151 h 337"/>
                    <a:gd name="T26" fmla="*/ 299 w 305"/>
                    <a:gd name="T27" fmla="*/ 195 h 337"/>
                    <a:gd name="T28" fmla="*/ 284 w 305"/>
                    <a:gd name="T29" fmla="*/ 216 h 337"/>
                    <a:gd name="T30" fmla="*/ 272 w 305"/>
                    <a:gd name="T31" fmla="*/ 228 h 337"/>
                    <a:gd name="T32" fmla="*/ 284 w 305"/>
                    <a:gd name="T33" fmla="*/ 244 h 337"/>
                    <a:gd name="T34" fmla="*/ 280 w 305"/>
                    <a:gd name="T35" fmla="*/ 254 h 337"/>
                    <a:gd name="T36" fmla="*/ 300 w 305"/>
                    <a:gd name="T37" fmla="*/ 274 h 337"/>
                    <a:gd name="T38" fmla="*/ 305 w 305"/>
                    <a:gd name="T39" fmla="*/ 297 h 337"/>
                    <a:gd name="T40" fmla="*/ 305 w 305"/>
                    <a:gd name="T41" fmla="*/ 312 h 337"/>
                    <a:gd name="T42" fmla="*/ 285 w 305"/>
                    <a:gd name="T43" fmla="*/ 317 h 337"/>
                    <a:gd name="T44" fmla="*/ 270 w 305"/>
                    <a:gd name="T45" fmla="*/ 332 h 337"/>
                    <a:gd name="T46" fmla="*/ 221 w 305"/>
                    <a:gd name="T47" fmla="*/ 313 h 337"/>
                    <a:gd name="T48" fmla="*/ 188 w 305"/>
                    <a:gd name="T49" fmla="*/ 334 h 337"/>
                    <a:gd name="T50" fmla="*/ 165 w 305"/>
                    <a:gd name="T51" fmla="*/ 337 h 337"/>
                    <a:gd name="T52" fmla="*/ 122 w 305"/>
                    <a:gd name="T53" fmla="*/ 317 h 337"/>
                    <a:gd name="T54" fmla="*/ 99 w 305"/>
                    <a:gd name="T55" fmla="*/ 314 h 337"/>
                    <a:gd name="T56" fmla="*/ 74 w 305"/>
                    <a:gd name="T57" fmla="*/ 312 h 337"/>
                    <a:gd name="T58" fmla="*/ 50 w 305"/>
                    <a:gd name="T59" fmla="*/ 288 h 337"/>
                    <a:gd name="T60" fmla="*/ 50 w 305"/>
                    <a:gd name="T61" fmla="*/ 270 h 337"/>
                    <a:gd name="T62" fmla="*/ 38 w 305"/>
                    <a:gd name="T63" fmla="*/ 243 h 337"/>
                    <a:gd name="T64" fmla="*/ 50 w 305"/>
                    <a:gd name="T65" fmla="*/ 231 h 337"/>
                    <a:gd name="T66" fmla="*/ 54 w 305"/>
                    <a:gd name="T67" fmla="*/ 216 h 337"/>
                    <a:gd name="T68" fmla="*/ 23 w 305"/>
                    <a:gd name="T69" fmla="*/ 186 h 337"/>
                    <a:gd name="T70" fmla="*/ 23 w 305"/>
                    <a:gd name="T71" fmla="*/ 160 h 337"/>
                    <a:gd name="T72" fmla="*/ 0 w 305"/>
                    <a:gd name="T73" fmla="*/ 135 h 337"/>
                    <a:gd name="T74" fmla="*/ 34 w 305"/>
                    <a:gd name="T75" fmla="*/ 32 h 337"/>
                    <a:gd name="T76" fmla="*/ 56 w 305"/>
                    <a:gd name="T77" fmla="*/ 47 h 337"/>
                    <a:gd name="T78" fmla="*/ 103 w 305"/>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5" h="337">
                      <a:moveTo>
                        <a:pt x="103" y="0"/>
                      </a:moveTo>
                      <a:lnTo>
                        <a:pt x="132" y="65"/>
                      </a:lnTo>
                      <a:lnTo>
                        <a:pt x="158" y="45"/>
                      </a:lnTo>
                      <a:lnTo>
                        <a:pt x="170" y="28"/>
                      </a:lnTo>
                      <a:lnTo>
                        <a:pt x="178" y="27"/>
                      </a:lnTo>
                      <a:lnTo>
                        <a:pt x="192" y="30"/>
                      </a:lnTo>
                      <a:lnTo>
                        <a:pt x="193" y="38"/>
                      </a:lnTo>
                      <a:lnTo>
                        <a:pt x="201" y="42"/>
                      </a:lnTo>
                      <a:lnTo>
                        <a:pt x="211" y="38"/>
                      </a:lnTo>
                      <a:lnTo>
                        <a:pt x="237" y="65"/>
                      </a:lnTo>
                      <a:lnTo>
                        <a:pt x="247" y="86"/>
                      </a:lnTo>
                      <a:lnTo>
                        <a:pt x="266" y="151"/>
                      </a:lnTo>
                      <a:lnTo>
                        <a:pt x="285" y="151"/>
                      </a:lnTo>
                      <a:lnTo>
                        <a:pt x="299" y="195"/>
                      </a:lnTo>
                      <a:lnTo>
                        <a:pt x="284" y="216"/>
                      </a:lnTo>
                      <a:lnTo>
                        <a:pt x="272" y="228"/>
                      </a:lnTo>
                      <a:lnTo>
                        <a:pt x="284" y="244"/>
                      </a:lnTo>
                      <a:lnTo>
                        <a:pt x="280" y="254"/>
                      </a:lnTo>
                      <a:lnTo>
                        <a:pt x="300" y="274"/>
                      </a:lnTo>
                      <a:lnTo>
                        <a:pt x="305" y="297"/>
                      </a:lnTo>
                      <a:lnTo>
                        <a:pt x="305" y="312"/>
                      </a:lnTo>
                      <a:lnTo>
                        <a:pt x="285" y="317"/>
                      </a:lnTo>
                      <a:lnTo>
                        <a:pt x="270" y="332"/>
                      </a:lnTo>
                      <a:lnTo>
                        <a:pt x="221" y="313"/>
                      </a:lnTo>
                      <a:lnTo>
                        <a:pt x="188" y="334"/>
                      </a:lnTo>
                      <a:lnTo>
                        <a:pt x="165" y="337"/>
                      </a:lnTo>
                      <a:lnTo>
                        <a:pt x="122" y="317"/>
                      </a:lnTo>
                      <a:lnTo>
                        <a:pt x="99" y="314"/>
                      </a:lnTo>
                      <a:lnTo>
                        <a:pt x="74" y="312"/>
                      </a:lnTo>
                      <a:lnTo>
                        <a:pt x="50" y="288"/>
                      </a:lnTo>
                      <a:lnTo>
                        <a:pt x="50" y="270"/>
                      </a:lnTo>
                      <a:lnTo>
                        <a:pt x="38" y="243"/>
                      </a:lnTo>
                      <a:lnTo>
                        <a:pt x="50" y="231"/>
                      </a:lnTo>
                      <a:lnTo>
                        <a:pt x="54" y="216"/>
                      </a:lnTo>
                      <a:lnTo>
                        <a:pt x="23" y="186"/>
                      </a:lnTo>
                      <a:lnTo>
                        <a:pt x="23" y="160"/>
                      </a:lnTo>
                      <a:lnTo>
                        <a:pt x="0" y="135"/>
                      </a:lnTo>
                      <a:lnTo>
                        <a:pt x="34" y="32"/>
                      </a:lnTo>
                      <a:lnTo>
                        <a:pt x="56" y="47"/>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5" name="Freeform 43">
                  <a:extLst>
                    <a:ext uri="{FF2B5EF4-FFF2-40B4-BE49-F238E27FC236}">
                      <a16:creationId xmlns:a16="http://schemas.microsoft.com/office/drawing/2014/main" id="{04D173C3-22E8-48A2-B941-997F7F5EE80E}"/>
                    </a:ext>
                  </a:extLst>
                </p:cNvPr>
                <p:cNvSpPr>
                  <a:spLocks/>
                </p:cNvSpPr>
                <p:nvPr/>
              </p:nvSpPr>
              <p:spPr bwMode="auto">
                <a:xfrm>
                  <a:off x="5676901" y="5049838"/>
                  <a:ext cx="758825" cy="487363"/>
                </a:xfrm>
                <a:custGeom>
                  <a:avLst/>
                  <a:gdLst>
                    <a:gd name="T0" fmla="*/ 356 w 478"/>
                    <a:gd name="T1" fmla="*/ 0 h 307"/>
                    <a:gd name="T2" fmla="*/ 376 w 478"/>
                    <a:gd name="T3" fmla="*/ 31 h 307"/>
                    <a:gd name="T4" fmla="*/ 453 w 478"/>
                    <a:gd name="T5" fmla="*/ 87 h 307"/>
                    <a:gd name="T6" fmla="*/ 478 w 478"/>
                    <a:gd name="T7" fmla="*/ 115 h 307"/>
                    <a:gd name="T8" fmla="*/ 473 w 478"/>
                    <a:gd name="T9" fmla="*/ 130 h 307"/>
                    <a:gd name="T10" fmla="*/ 446 w 478"/>
                    <a:gd name="T11" fmla="*/ 154 h 307"/>
                    <a:gd name="T12" fmla="*/ 403 w 478"/>
                    <a:gd name="T13" fmla="*/ 166 h 307"/>
                    <a:gd name="T14" fmla="*/ 319 w 478"/>
                    <a:gd name="T15" fmla="*/ 229 h 307"/>
                    <a:gd name="T16" fmla="*/ 282 w 478"/>
                    <a:gd name="T17" fmla="*/ 278 h 307"/>
                    <a:gd name="T18" fmla="*/ 221 w 478"/>
                    <a:gd name="T19" fmla="*/ 295 h 307"/>
                    <a:gd name="T20" fmla="*/ 208 w 478"/>
                    <a:gd name="T21" fmla="*/ 307 h 307"/>
                    <a:gd name="T22" fmla="*/ 168 w 478"/>
                    <a:gd name="T23" fmla="*/ 285 h 307"/>
                    <a:gd name="T24" fmla="*/ 129 w 478"/>
                    <a:gd name="T25" fmla="*/ 282 h 307"/>
                    <a:gd name="T26" fmla="*/ 107 w 478"/>
                    <a:gd name="T27" fmla="*/ 274 h 307"/>
                    <a:gd name="T28" fmla="*/ 104 w 478"/>
                    <a:gd name="T29" fmla="*/ 258 h 307"/>
                    <a:gd name="T30" fmla="*/ 97 w 478"/>
                    <a:gd name="T31" fmla="*/ 245 h 307"/>
                    <a:gd name="T32" fmla="*/ 90 w 478"/>
                    <a:gd name="T33" fmla="*/ 249 h 307"/>
                    <a:gd name="T34" fmla="*/ 89 w 478"/>
                    <a:gd name="T35" fmla="*/ 258 h 307"/>
                    <a:gd name="T36" fmla="*/ 74 w 478"/>
                    <a:gd name="T37" fmla="*/ 285 h 307"/>
                    <a:gd name="T38" fmla="*/ 29 w 478"/>
                    <a:gd name="T39" fmla="*/ 299 h 307"/>
                    <a:gd name="T40" fmla="*/ 0 w 478"/>
                    <a:gd name="T41" fmla="*/ 273 h 307"/>
                    <a:gd name="T42" fmla="*/ 3 w 478"/>
                    <a:gd name="T43" fmla="*/ 243 h 307"/>
                    <a:gd name="T44" fmla="*/ 23 w 478"/>
                    <a:gd name="T45" fmla="*/ 226 h 307"/>
                    <a:gd name="T46" fmla="*/ 29 w 478"/>
                    <a:gd name="T47" fmla="*/ 214 h 307"/>
                    <a:gd name="T48" fmla="*/ 3 w 478"/>
                    <a:gd name="T49" fmla="*/ 173 h 307"/>
                    <a:gd name="T50" fmla="*/ 14 w 478"/>
                    <a:gd name="T51" fmla="*/ 161 h 307"/>
                    <a:gd name="T52" fmla="*/ 55 w 478"/>
                    <a:gd name="T53" fmla="*/ 154 h 307"/>
                    <a:gd name="T54" fmla="*/ 82 w 478"/>
                    <a:gd name="T55" fmla="*/ 135 h 307"/>
                    <a:gd name="T56" fmla="*/ 100 w 478"/>
                    <a:gd name="T57" fmla="*/ 126 h 307"/>
                    <a:gd name="T58" fmla="*/ 125 w 478"/>
                    <a:gd name="T59" fmla="*/ 116 h 307"/>
                    <a:gd name="T60" fmla="*/ 137 w 478"/>
                    <a:gd name="T61" fmla="*/ 66 h 307"/>
                    <a:gd name="T62" fmla="*/ 172 w 478"/>
                    <a:gd name="T63" fmla="*/ 69 h 307"/>
                    <a:gd name="T64" fmla="*/ 187 w 478"/>
                    <a:gd name="T65" fmla="*/ 55 h 307"/>
                    <a:gd name="T66" fmla="*/ 227 w 478"/>
                    <a:gd name="T67" fmla="*/ 26 h 307"/>
                    <a:gd name="T68" fmla="*/ 243 w 478"/>
                    <a:gd name="T69" fmla="*/ 28 h 307"/>
                    <a:gd name="T70" fmla="*/ 252 w 478"/>
                    <a:gd name="T71" fmla="*/ 46 h 307"/>
                    <a:gd name="T72" fmla="*/ 276 w 478"/>
                    <a:gd name="T73" fmla="*/ 41 h 307"/>
                    <a:gd name="T74" fmla="*/ 298 w 478"/>
                    <a:gd name="T75" fmla="*/ 31 h 307"/>
                    <a:gd name="T76" fmla="*/ 310 w 478"/>
                    <a:gd name="T77" fmla="*/ 28 h 307"/>
                    <a:gd name="T78" fmla="*/ 322 w 478"/>
                    <a:gd name="T79" fmla="*/ 11 h 307"/>
                    <a:gd name="T80" fmla="*/ 356 w 478"/>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307">
                      <a:moveTo>
                        <a:pt x="356" y="0"/>
                      </a:moveTo>
                      <a:lnTo>
                        <a:pt x="376" y="31"/>
                      </a:lnTo>
                      <a:lnTo>
                        <a:pt x="453" y="87"/>
                      </a:lnTo>
                      <a:lnTo>
                        <a:pt x="478" y="115"/>
                      </a:lnTo>
                      <a:lnTo>
                        <a:pt x="473" y="130"/>
                      </a:lnTo>
                      <a:lnTo>
                        <a:pt x="446" y="154"/>
                      </a:lnTo>
                      <a:lnTo>
                        <a:pt x="403" y="166"/>
                      </a:lnTo>
                      <a:lnTo>
                        <a:pt x="319" y="229"/>
                      </a:lnTo>
                      <a:lnTo>
                        <a:pt x="282" y="278"/>
                      </a:lnTo>
                      <a:lnTo>
                        <a:pt x="221" y="295"/>
                      </a:lnTo>
                      <a:lnTo>
                        <a:pt x="208" y="307"/>
                      </a:lnTo>
                      <a:lnTo>
                        <a:pt x="168" y="285"/>
                      </a:lnTo>
                      <a:lnTo>
                        <a:pt x="129" y="282"/>
                      </a:lnTo>
                      <a:lnTo>
                        <a:pt x="107" y="274"/>
                      </a:lnTo>
                      <a:lnTo>
                        <a:pt x="104" y="258"/>
                      </a:lnTo>
                      <a:lnTo>
                        <a:pt x="97" y="245"/>
                      </a:lnTo>
                      <a:lnTo>
                        <a:pt x="90" y="249"/>
                      </a:lnTo>
                      <a:lnTo>
                        <a:pt x="89" y="258"/>
                      </a:lnTo>
                      <a:lnTo>
                        <a:pt x="74" y="285"/>
                      </a:lnTo>
                      <a:lnTo>
                        <a:pt x="29" y="299"/>
                      </a:lnTo>
                      <a:lnTo>
                        <a:pt x="0" y="273"/>
                      </a:lnTo>
                      <a:lnTo>
                        <a:pt x="3" y="243"/>
                      </a:lnTo>
                      <a:lnTo>
                        <a:pt x="23" y="226"/>
                      </a:lnTo>
                      <a:lnTo>
                        <a:pt x="29" y="214"/>
                      </a:lnTo>
                      <a:lnTo>
                        <a:pt x="3" y="173"/>
                      </a:lnTo>
                      <a:lnTo>
                        <a:pt x="14" y="161"/>
                      </a:lnTo>
                      <a:lnTo>
                        <a:pt x="55" y="154"/>
                      </a:lnTo>
                      <a:lnTo>
                        <a:pt x="82" y="135"/>
                      </a:lnTo>
                      <a:lnTo>
                        <a:pt x="100" y="126"/>
                      </a:lnTo>
                      <a:lnTo>
                        <a:pt x="125" y="116"/>
                      </a:lnTo>
                      <a:lnTo>
                        <a:pt x="137" y="66"/>
                      </a:lnTo>
                      <a:lnTo>
                        <a:pt x="172" y="69"/>
                      </a:lnTo>
                      <a:lnTo>
                        <a:pt x="187" y="55"/>
                      </a:lnTo>
                      <a:lnTo>
                        <a:pt x="227" y="26"/>
                      </a:lnTo>
                      <a:lnTo>
                        <a:pt x="243" y="28"/>
                      </a:lnTo>
                      <a:lnTo>
                        <a:pt x="252" y="46"/>
                      </a:lnTo>
                      <a:lnTo>
                        <a:pt x="276" y="41"/>
                      </a:lnTo>
                      <a:lnTo>
                        <a:pt x="298" y="31"/>
                      </a:lnTo>
                      <a:lnTo>
                        <a:pt x="310" y="28"/>
                      </a:lnTo>
                      <a:lnTo>
                        <a:pt x="322" y="11"/>
                      </a:lnTo>
                      <a:lnTo>
                        <a:pt x="3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6" name="Freeform 44">
                  <a:extLst>
                    <a:ext uri="{FF2B5EF4-FFF2-40B4-BE49-F238E27FC236}">
                      <a16:creationId xmlns:a16="http://schemas.microsoft.com/office/drawing/2014/main" id="{37E25F7C-0A08-462F-9CB2-E2F4B00356DA}"/>
                    </a:ext>
                  </a:extLst>
                </p:cNvPr>
                <p:cNvSpPr>
                  <a:spLocks/>
                </p:cNvSpPr>
                <p:nvPr/>
              </p:nvSpPr>
              <p:spPr bwMode="auto">
                <a:xfrm>
                  <a:off x="5984876" y="4722813"/>
                  <a:ext cx="714375" cy="609600"/>
                </a:xfrm>
                <a:custGeom>
                  <a:avLst/>
                  <a:gdLst>
                    <a:gd name="T0" fmla="*/ 195 w 450"/>
                    <a:gd name="T1" fmla="*/ 0 h 384"/>
                    <a:gd name="T2" fmla="*/ 217 w 450"/>
                    <a:gd name="T3" fmla="*/ 9 h 384"/>
                    <a:gd name="T4" fmla="*/ 222 w 450"/>
                    <a:gd name="T5" fmla="*/ 51 h 384"/>
                    <a:gd name="T6" fmla="*/ 244 w 450"/>
                    <a:gd name="T7" fmla="*/ 44 h 384"/>
                    <a:gd name="T8" fmla="*/ 257 w 450"/>
                    <a:gd name="T9" fmla="*/ 56 h 384"/>
                    <a:gd name="T10" fmla="*/ 270 w 450"/>
                    <a:gd name="T11" fmla="*/ 75 h 384"/>
                    <a:gd name="T12" fmla="*/ 277 w 450"/>
                    <a:gd name="T13" fmla="*/ 75 h 384"/>
                    <a:gd name="T14" fmla="*/ 279 w 450"/>
                    <a:gd name="T15" fmla="*/ 61 h 384"/>
                    <a:gd name="T16" fmla="*/ 284 w 450"/>
                    <a:gd name="T17" fmla="*/ 49 h 384"/>
                    <a:gd name="T18" fmla="*/ 299 w 450"/>
                    <a:gd name="T19" fmla="*/ 45 h 384"/>
                    <a:gd name="T20" fmla="*/ 323 w 450"/>
                    <a:gd name="T21" fmla="*/ 56 h 384"/>
                    <a:gd name="T22" fmla="*/ 341 w 450"/>
                    <a:gd name="T23" fmla="*/ 36 h 384"/>
                    <a:gd name="T24" fmla="*/ 374 w 450"/>
                    <a:gd name="T25" fmla="*/ 53 h 384"/>
                    <a:gd name="T26" fmla="*/ 383 w 450"/>
                    <a:gd name="T27" fmla="*/ 63 h 384"/>
                    <a:gd name="T28" fmla="*/ 409 w 450"/>
                    <a:gd name="T29" fmla="*/ 92 h 384"/>
                    <a:gd name="T30" fmla="*/ 408 w 450"/>
                    <a:gd name="T31" fmla="*/ 122 h 384"/>
                    <a:gd name="T32" fmla="*/ 414 w 450"/>
                    <a:gd name="T33" fmla="*/ 137 h 384"/>
                    <a:gd name="T34" fmla="*/ 429 w 450"/>
                    <a:gd name="T35" fmla="*/ 132 h 384"/>
                    <a:gd name="T36" fmla="*/ 440 w 450"/>
                    <a:gd name="T37" fmla="*/ 142 h 384"/>
                    <a:gd name="T38" fmla="*/ 450 w 450"/>
                    <a:gd name="T39" fmla="*/ 174 h 384"/>
                    <a:gd name="T40" fmla="*/ 432 w 450"/>
                    <a:gd name="T41" fmla="*/ 198 h 384"/>
                    <a:gd name="T42" fmla="*/ 403 w 450"/>
                    <a:gd name="T43" fmla="*/ 222 h 384"/>
                    <a:gd name="T44" fmla="*/ 403 w 450"/>
                    <a:gd name="T45" fmla="*/ 276 h 384"/>
                    <a:gd name="T46" fmla="*/ 387 w 450"/>
                    <a:gd name="T47" fmla="*/ 292 h 384"/>
                    <a:gd name="T48" fmla="*/ 354 w 450"/>
                    <a:gd name="T49" fmla="*/ 308 h 384"/>
                    <a:gd name="T50" fmla="*/ 343 w 450"/>
                    <a:gd name="T51" fmla="*/ 322 h 384"/>
                    <a:gd name="T52" fmla="*/ 346 w 450"/>
                    <a:gd name="T53" fmla="*/ 330 h 384"/>
                    <a:gd name="T54" fmla="*/ 354 w 450"/>
                    <a:gd name="T55" fmla="*/ 328 h 384"/>
                    <a:gd name="T56" fmla="*/ 359 w 450"/>
                    <a:gd name="T57" fmla="*/ 333 h 384"/>
                    <a:gd name="T58" fmla="*/ 314 w 450"/>
                    <a:gd name="T59" fmla="*/ 372 h 384"/>
                    <a:gd name="T60" fmla="*/ 293 w 450"/>
                    <a:gd name="T61" fmla="*/ 384 h 384"/>
                    <a:gd name="T62" fmla="*/ 267 w 450"/>
                    <a:gd name="T63" fmla="*/ 371 h 384"/>
                    <a:gd name="T64" fmla="*/ 252 w 450"/>
                    <a:gd name="T65" fmla="*/ 360 h 384"/>
                    <a:gd name="T66" fmla="*/ 279 w 450"/>
                    <a:gd name="T67" fmla="*/ 336 h 384"/>
                    <a:gd name="T68" fmla="*/ 284 w 450"/>
                    <a:gd name="T69" fmla="*/ 321 h 384"/>
                    <a:gd name="T70" fmla="*/ 259 w 450"/>
                    <a:gd name="T71" fmla="*/ 293 h 384"/>
                    <a:gd name="T72" fmla="*/ 182 w 450"/>
                    <a:gd name="T73" fmla="*/ 237 h 384"/>
                    <a:gd name="T74" fmla="*/ 162 w 450"/>
                    <a:gd name="T75" fmla="*/ 206 h 384"/>
                    <a:gd name="T76" fmla="*/ 128 w 450"/>
                    <a:gd name="T77" fmla="*/ 217 h 384"/>
                    <a:gd name="T78" fmla="*/ 116 w 450"/>
                    <a:gd name="T79" fmla="*/ 234 h 384"/>
                    <a:gd name="T80" fmla="*/ 104 w 450"/>
                    <a:gd name="T81" fmla="*/ 237 h 384"/>
                    <a:gd name="T82" fmla="*/ 82 w 450"/>
                    <a:gd name="T83" fmla="*/ 247 h 384"/>
                    <a:gd name="T84" fmla="*/ 58 w 450"/>
                    <a:gd name="T85" fmla="*/ 252 h 384"/>
                    <a:gd name="T86" fmla="*/ 49 w 450"/>
                    <a:gd name="T87" fmla="*/ 234 h 384"/>
                    <a:gd name="T88" fmla="*/ 33 w 450"/>
                    <a:gd name="T89" fmla="*/ 232 h 384"/>
                    <a:gd name="T90" fmla="*/ 46 w 450"/>
                    <a:gd name="T91" fmla="*/ 206 h 384"/>
                    <a:gd name="T92" fmla="*/ 28 w 450"/>
                    <a:gd name="T93" fmla="*/ 186 h 384"/>
                    <a:gd name="T94" fmla="*/ 0 w 450"/>
                    <a:gd name="T95" fmla="*/ 161 h 384"/>
                    <a:gd name="T96" fmla="*/ 18 w 450"/>
                    <a:gd name="T97" fmla="*/ 122 h 384"/>
                    <a:gd name="T98" fmla="*/ 61 w 450"/>
                    <a:gd name="T99" fmla="*/ 142 h 384"/>
                    <a:gd name="T100" fmla="*/ 84 w 450"/>
                    <a:gd name="T101" fmla="*/ 139 h 384"/>
                    <a:gd name="T102" fmla="*/ 117 w 450"/>
                    <a:gd name="T103" fmla="*/ 118 h 384"/>
                    <a:gd name="T104" fmla="*/ 166 w 450"/>
                    <a:gd name="T105" fmla="*/ 137 h 384"/>
                    <a:gd name="T106" fmla="*/ 181 w 450"/>
                    <a:gd name="T107" fmla="*/ 122 h 384"/>
                    <a:gd name="T108" fmla="*/ 201 w 450"/>
                    <a:gd name="T109" fmla="*/ 117 h 384"/>
                    <a:gd name="T110" fmla="*/ 201 w 450"/>
                    <a:gd name="T111" fmla="*/ 102 h 384"/>
                    <a:gd name="T112" fmla="*/ 196 w 450"/>
                    <a:gd name="T113" fmla="*/ 79 h 384"/>
                    <a:gd name="T114" fmla="*/ 176 w 450"/>
                    <a:gd name="T115" fmla="*/ 59 h 384"/>
                    <a:gd name="T116" fmla="*/ 180 w 450"/>
                    <a:gd name="T117" fmla="*/ 49 h 384"/>
                    <a:gd name="T118" fmla="*/ 168 w 450"/>
                    <a:gd name="T119" fmla="*/ 33 h 384"/>
                    <a:gd name="T120" fmla="*/ 180 w 450"/>
                    <a:gd name="T121" fmla="*/ 21 h 384"/>
                    <a:gd name="T122" fmla="*/ 195 w 450"/>
                    <a:gd name="T1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384">
                      <a:moveTo>
                        <a:pt x="195" y="0"/>
                      </a:moveTo>
                      <a:lnTo>
                        <a:pt x="217" y="9"/>
                      </a:lnTo>
                      <a:lnTo>
                        <a:pt x="222" y="51"/>
                      </a:lnTo>
                      <a:lnTo>
                        <a:pt x="244" y="44"/>
                      </a:lnTo>
                      <a:lnTo>
                        <a:pt x="257" y="56"/>
                      </a:lnTo>
                      <a:lnTo>
                        <a:pt x="270" y="75"/>
                      </a:lnTo>
                      <a:lnTo>
                        <a:pt x="277" y="75"/>
                      </a:lnTo>
                      <a:lnTo>
                        <a:pt x="279" y="61"/>
                      </a:lnTo>
                      <a:lnTo>
                        <a:pt x="284" y="49"/>
                      </a:lnTo>
                      <a:lnTo>
                        <a:pt x="299" y="45"/>
                      </a:lnTo>
                      <a:lnTo>
                        <a:pt x="323" y="56"/>
                      </a:lnTo>
                      <a:lnTo>
                        <a:pt x="341" y="36"/>
                      </a:lnTo>
                      <a:lnTo>
                        <a:pt x="374" y="53"/>
                      </a:lnTo>
                      <a:lnTo>
                        <a:pt x="383" y="63"/>
                      </a:lnTo>
                      <a:lnTo>
                        <a:pt x="409" y="92"/>
                      </a:lnTo>
                      <a:lnTo>
                        <a:pt x="408" y="122"/>
                      </a:lnTo>
                      <a:lnTo>
                        <a:pt x="414" y="137"/>
                      </a:lnTo>
                      <a:lnTo>
                        <a:pt x="429" y="132"/>
                      </a:lnTo>
                      <a:lnTo>
                        <a:pt x="440" y="142"/>
                      </a:lnTo>
                      <a:lnTo>
                        <a:pt x="450" y="174"/>
                      </a:lnTo>
                      <a:lnTo>
                        <a:pt x="432" y="198"/>
                      </a:lnTo>
                      <a:lnTo>
                        <a:pt x="403" y="222"/>
                      </a:lnTo>
                      <a:lnTo>
                        <a:pt x="403" y="276"/>
                      </a:lnTo>
                      <a:lnTo>
                        <a:pt x="387" y="292"/>
                      </a:lnTo>
                      <a:lnTo>
                        <a:pt x="354" y="308"/>
                      </a:lnTo>
                      <a:lnTo>
                        <a:pt x="343" y="322"/>
                      </a:lnTo>
                      <a:lnTo>
                        <a:pt x="346" y="330"/>
                      </a:lnTo>
                      <a:lnTo>
                        <a:pt x="354" y="328"/>
                      </a:lnTo>
                      <a:lnTo>
                        <a:pt x="359" y="333"/>
                      </a:lnTo>
                      <a:lnTo>
                        <a:pt x="314" y="372"/>
                      </a:lnTo>
                      <a:lnTo>
                        <a:pt x="293" y="384"/>
                      </a:lnTo>
                      <a:lnTo>
                        <a:pt x="267" y="371"/>
                      </a:lnTo>
                      <a:lnTo>
                        <a:pt x="252" y="360"/>
                      </a:lnTo>
                      <a:lnTo>
                        <a:pt x="279" y="336"/>
                      </a:lnTo>
                      <a:lnTo>
                        <a:pt x="284" y="321"/>
                      </a:lnTo>
                      <a:lnTo>
                        <a:pt x="259" y="293"/>
                      </a:lnTo>
                      <a:lnTo>
                        <a:pt x="182" y="237"/>
                      </a:lnTo>
                      <a:lnTo>
                        <a:pt x="162" y="206"/>
                      </a:lnTo>
                      <a:lnTo>
                        <a:pt x="128" y="217"/>
                      </a:lnTo>
                      <a:lnTo>
                        <a:pt x="116" y="234"/>
                      </a:lnTo>
                      <a:lnTo>
                        <a:pt x="104" y="237"/>
                      </a:lnTo>
                      <a:lnTo>
                        <a:pt x="82" y="247"/>
                      </a:lnTo>
                      <a:lnTo>
                        <a:pt x="58" y="252"/>
                      </a:lnTo>
                      <a:lnTo>
                        <a:pt x="49" y="234"/>
                      </a:lnTo>
                      <a:lnTo>
                        <a:pt x="33" y="232"/>
                      </a:lnTo>
                      <a:lnTo>
                        <a:pt x="46" y="206"/>
                      </a:lnTo>
                      <a:lnTo>
                        <a:pt x="28" y="186"/>
                      </a:lnTo>
                      <a:lnTo>
                        <a:pt x="0" y="161"/>
                      </a:lnTo>
                      <a:lnTo>
                        <a:pt x="18" y="122"/>
                      </a:lnTo>
                      <a:lnTo>
                        <a:pt x="61" y="142"/>
                      </a:lnTo>
                      <a:lnTo>
                        <a:pt x="84" y="139"/>
                      </a:lnTo>
                      <a:lnTo>
                        <a:pt x="117" y="118"/>
                      </a:lnTo>
                      <a:lnTo>
                        <a:pt x="166" y="137"/>
                      </a:lnTo>
                      <a:lnTo>
                        <a:pt x="181" y="122"/>
                      </a:lnTo>
                      <a:lnTo>
                        <a:pt x="201" y="117"/>
                      </a:lnTo>
                      <a:lnTo>
                        <a:pt x="201" y="102"/>
                      </a:lnTo>
                      <a:lnTo>
                        <a:pt x="196" y="79"/>
                      </a:lnTo>
                      <a:lnTo>
                        <a:pt x="176" y="59"/>
                      </a:lnTo>
                      <a:lnTo>
                        <a:pt x="180" y="49"/>
                      </a:lnTo>
                      <a:lnTo>
                        <a:pt x="168" y="33"/>
                      </a:lnTo>
                      <a:lnTo>
                        <a:pt x="180" y="21"/>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7" name="Freeform 45">
                  <a:extLst>
                    <a:ext uri="{FF2B5EF4-FFF2-40B4-BE49-F238E27FC236}">
                      <a16:creationId xmlns:a16="http://schemas.microsoft.com/office/drawing/2014/main" id="{A3795BB0-B6A2-469B-A739-A0AF7BD4AF78}"/>
                    </a:ext>
                  </a:extLst>
                </p:cNvPr>
                <p:cNvSpPr>
                  <a:spLocks/>
                </p:cNvSpPr>
                <p:nvPr/>
              </p:nvSpPr>
              <p:spPr bwMode="auto">
                <a:xfrm>
                  <a:off x="5278438" y="5421313"/>
                  <a:ext cx="728663" cy="508000"/>
                </a:xfrm>
                <a:custGeom>
                  <a:avLst/>
                  <a:gdLst>
                    <a:gd name="T0" fmla="*/ 163 w 459"/>
                    <a:gd name="T1" fmla="*/ 0 h 320"/>
                    <a:gd name="T2" fmla="*/ 186 w 459"/>
                    <a:gd name="T3" fmla="*/ 9 h 320"/>
                    <a:gd name="T4" fmla="*/ 200 w 459"/>
                    <a:gd name="T5" fmla="*/ 5 h 320"/>
                    <a:gd name="T6" fmla="*/ 224 w 459"/>
                    <a:gd name="T7" fmla="*/ 5 h 320"/>
                    <a:gd name="T8" fmla="*/ 254 w 459"/>
                    <a:gd name="T9" fmla="*/ 9 h 320"/>
                    <a:gd name="T10" fmla="*/ 251 w 459"/>
                    <a:gd name="T11" fmla="*/ 39 h 320"/>
                    <a:gd name="T12" fmla="*/ 280 w 459"/>
                    <a:gd name="T13" fmla="*/ 65 h 320"/>
                    <a:gd name="T14" fmla="*/ 325 w 459"/>
                    <a:gd name="T15" fmla="*/ 51 h 320"/>
                    <a:gd name="T16" fmla="*/ 340 w 459"/>
                    <a:gd name="T17" fmla="*/ 24 h 320"/>
                    <a:gd name="T18" fmla="*/ 341 w 459"/>
                    <a:gd name="T19" fmla="*/ 15 h 320"/>
                    <a:gd name="T20" fmla="*/ 348 w 459"/>
                    <a:gd name="T21" fmla="*/ 11 h 320"/>
                    <a:gd name="T22" fmla="*/ 355 w 459"/>
                    <a:gd name="T23" fmla="*/ 24 h 320"/>
                    <a:gd name="T24" fmla="*/ 358 w 459"/>
                    <a:gd name="T25" fmla="*/ 40 h 320"/>
                    <a:gd name="T26" fmla="*/ 380 w 459"/>
                    <a:gd name="T27" fmla="*/ 48 h 320"/>
                    <a:gd name="T28" fmla="*/ 419 w 459"/>
                    <a:gd name="T29" fmla="*/ 51 h 320"/>
                    <a:gd name="T30" fmla="*/ 459 w 459"/>
                    <a:gd name="T31" fmla="*/ 73 h 320"/>
                    <a:gd name="T32" fmla="*/ 415 w 459"/>
                    <a:gd name="T33" fmla="*/ 115 h 320"/>
                    <a:gd name="T34" fmla="*/ 404 w 459"/>
                    <a:gd name="T35" fmla="*/ 113 h 320"/>
                    <a:gd name="T36" fmla="*/ 389 w 459"/>
                    <a:gd name="T37" fmla="*/ 133 h 320"/>
                    <a:gd name="T38" fmla="*/ 389 w 459"/>
                    <a:gd name="T39" fmla="*/ 139 h 320"/>
                    <a:gd name="T40" fmla="*/ 404 w 459"/>
                    <a:gd name="T41" fmla="*/ 139 h 320"/>
                    <a:gd name="T42" fmla="*/ 408 w 459"/>
                    <a:gd name="T43" fmla="*/ 135 h 320"/>
                    <a:gd name="T44" fmla="*/ 407 w 459"/>
                    <a:gd name="T45" fmla="*/ 229 h 320"/>
                    <a:gd name="T46" fmla="*/ 381 w 459"/>
                    <a:gd name="T47" fmla="*/ 224 h 320"/>
                    <a:gd name="T48" fmla="*/ 358 w 459"/>
                    <a:gd name="T49" fmla="*/ 216 h 320"/>
                    <a:gd name="T50" fmla="*/ 340 w 459"/>
                    <a:gd name="T51" fmla="*/ 217 h 320"/>
                    <a:gd name="T52" fmla="*/ 319 w 459"/>
                    <a:gd name="T53" fmla="*/ 237 h 320"/>
                    <a:gd name="T54" fmla="*/ 310 w 459"/>
                    <a:gd name="T55" fmla="*/ 249 h 320"/>
                    <a:gd name="T56" fmla="*/ 297 w 459"/>
                    <a:gd name="T57" fmla="*/ 246 h 320"/>
                    <a:gd name="T58" fmla="*/ 210 w 459"/>
                    <a:gd name="T59" fmla="*/ 239 h 320"/>
                    <a:gd name="T60" fmla="*/ 197 w 459"/>
                    <a:gd name="T61" fmla="*/ 252 h 320"/>
                    <a:gd name="T62" fmla="*/ 202 w 459"/>
                    <a:gd name="T63" fmla="*/ 278 h 320"/>
                    <a:gd name="T64" fmla="*/ 195 w 459"/>
                    <a:gd name="T65" fmla="*/ 303 h 320"/>
                    <a:gd name="T66" fmla="*/ 171 w 459"/>
                    <a:gd name="T67" fmla="*/ 320 h 320"/>
                    <a:gd name="T68" fmla="*/ 150 w 459"/>
                    <a:gd name="T69" fmla="*/ 318 h 320"/>
                    <a:gd name="T70" fmla="*/ 143 w 459"/>
                    <a:gd name="T71" fmla="*/ 296 h 320"/>
                    <a:gd name="T72" fmla="*/ 119 w 459"/>
                    <a:gd name="T73" fmla="*/ 283 h 320"/>
                    <a:gd name="T74" fmla="*/ 81 w 459"/>
                    <a:gd name="T75" fmla="*/ 281 h 320"/>
                    <a:gd name="T76" fmla="*/ 62 w 459"/>
                    <a:gd name="T77" fmla="*/ 276 h 320"/>
                    <a:gd name="T78" fmla="*/ 53 w 459"/>
                    <a:gd name="T79" fmla="*/ 261 h 320"/>
                    <a:gd name="T80" fmla="*/ 63 w 459"/>
                    <a:gd name="T81" fmla="*/ 246 h 320"/>
                    <a:gd name="T82" fmla="*/ 88 w 459"/>
                    <a:gd name="T83" fmla="*/ 239 h 320"/>
                    <a:gd name="T84" fmla="*/ 89 w 459"/>
                    <a:gd name="T85" fmla="*/ 229 h 320"/>
                    <a:gd name="T86" fmla="*/ 76 w 459"/>
                    <a:gd name="T87" fmla="*/ 212 h 320"/>
                    <a:gd name="T88" fmla="*/ 89 w 459"/>
                    <a:gd name="T89" fmla="*/ 196 h 320"/>
                    <a:gd name="T90" fmla="*/ 87 w 459"/>
                    <a:gd name="T91" fmla="*/ 170 h 320"/>
                    <a:gd name="T92" fmla="*/ 73 w 459"/>
                    <a:gd name="T93" fmla="*/ 142 h 320"/>
                    <a:gd name="T94" fmla="*/ 18 w 459"/>
                    <a:gd name="T95" fmla="*/ 127 h 320"/>
                    <a:gd name="T96" fmla="*/ 8 w 459"/>
                    <a:gd name="T97" fmla="*/ 113 h 320"/>
                    <a:gd name="T98" fmla="*/ 12 w 459"/>
                    <a:gd name="T99" fmla="*/ 99 h 320"/>
                    <a:gd name="T100" fmla="*/ 0 w 459"/>
                    <a:gd name="T101" fmla="*/ 79 h 320"/>
                    <a:gd name="T102" fmla="*/ 7 w 459"/>
                    <a:gd name="T103" fmla="*/ 63 h 320"/>
                    <a:gd name="T104" fmla="*/ 34 w 459"/>
                    <a:gd name="T105" fmla="*/ 45 h 320"/>
                    <a:gd name="T106" fmla="*/ 38 w 459"/>
                    <a:gd name="T107" fmla="*/ 26 h 320"/>
                    <a:gd name="T108" fmla="*/ 51 w 459"/>
                    <a:gd name="T109" fmla="*/ 18 h 320"/>
                    <a:gd name="T110" fmla="*/ 84 w 459"/>
                    <a:gd name="T111" fmla="*/ 24 h 320"/>
                    <a:gd name="T112" fmla="*/ 102 w 459"/>
                    <a:gd name="T113" fmla="*/ 15 h 320"/>
                    <a:gd name="T114" fmla="*/ 118 w 459"/>
                    <a:gd name="T115" fmla="*/ 23 h 320"/>
                    <a:gd name="T116" fmla="*/ 129 w 459"/>
                    <a:gd name="T117" fmla="*/ 13 h 320"/>
                    <a:gd name="T118" fmla="*/ 143 w 459"/>
                    <a:gd name="T119" fmla="*/ 15 h 320"/>
                    <a:gd name="T120" fmla="*/ 163 w 459"/>
                    <a:gd name="T12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320">
                      <a:moveTo>
                        <a:pt x="163" y="0"/>
                      </a:moveTo>
                      <a:lnTo>
                        <a:pt x="186" y="9"/>
                      </a:lnTo>
                      <a:lnTo>
                        <a:pt x="200" y="5"/>
                      </a:lnTo>
                      <a:lnTo>
                        <a:pt x="224" y="5"/>
                      </a:lnTo>
                      <a:lnTo>
                        <a:pt x="254" y="9"/>
                      </a:lnTo>
                      <a:lnTo>
                        <a:pt x="251" y="39"/>
                      </a:lnTo>
                      <a:lnTo>
                        <a:pt x="280" y="65"/>
                      </a:lnTo>
                      <a:lnTo>
                        <a:pt x="325" y="51"/>
                      </a:lnTo>
                      <a:lnTo>
                        <a:pt x="340" y="24"/>
                      </a:lnTo>
                      <a:lnTo>
                        <a:pt x="341" y="15"/>
                      </a:lnTo>
                      <a:lnTo>
                        <a:pt x="348" y="11"/>
                      </a:lnTo>
                      <a:lnTo>
                        <a:pt x="355" y="24"/>
                      </a:lnTo>
                      <a:lnTo>
                        <a:pt x="358" y="40"/>
                      </a:lnTo>
                      <a:lnTo>
                        <a:pt x="380" y="48"/>
                      </a:lnTo>
                      <a:lnTo>
                        <a:pt x="419" y="51"/>
                      </a:lnTo>
                      <a:lnTo>
                        <a:pt x="459" y="73"/>
                      </a:lnTo>
                      <a:lnTo>
                        <a:pt x="415" y="115"/>
                      </a:lnTo>
                      <a:lnTo>
                        <a:pt x="404" y="113"/>
                      </a:lnTo>
                      <a:lnTo>
                        <a:pt x="389" y="133"/>
                      </a:lnTo>
                      <a:lnTo>
                        <a:pt x="389" y="139"/>
                      </a:lnTo>
                      <a:lnTo>
                        <a:pt x="404" y="139"/>
                      </a:lnTo>
                      <a:lnTo>
                        <a:pt x="408" y="135"/>
                      </a:lnTo>
                      <a:lnTo>
                        <a:pt x="407" y="229"/>
                      </a:lnTo>
                      <a:lnTo>
                        <a:pt x="381" y="224"/>
                      </a:lnTo>
                      <a:lnTo>
                        <a:pt x="358" y="216"/>
                      </a:lnTo>
                      <a:lnTo>
                        <a:pt x="340" y="217"/>
                      </a:lnTo>
                      <a:lnTo>
                        <a:pt x="319" y="237"/>
                      </a:lnTo>
                      <a:lnTo>
                        <a:pt x="310" y="249"/>
                      </a:lnTo>
                      <a:lnTo>
                        <a:pt x="297" y="246"/>
                      </a:lnTo>
                      <a:lnTo>
                        <a:pt x="210" y="239"/>
                      </a:lnTo>
                      <a:lnTo>
                        <a:pt x="197" y="252"/>
                      </a:lnTo>
                      <a:lnTo>
                        <a:pt x="202" y="278"/>
                      </a:lnTo>
                      <a:lnTo>
                        <a:pt x="195" y="303"/>
                      </a:lnTo>
                      <a:lnTo>
                        <a:pt x="171" y="320"/>
                      </a:lnTo>
                      <a:lnTo>
                        <a:pt x="150" y="318"/>
                      </a:lnTo>
                      <a:lnTo>
                        <a:pt x="143" y="296"/>
                      </a:lnTo>
                      <a:lnTo>
                        <a:pt x="119" y="283"/>
                      </a:lnTo>
                      <a:lnTo>
                        <a:pt x="81" y="281"/>
                      </a:lnTo>
                      <a:lnTo>
                        <a:pt x="62" y="276"/>
                      </a:lnTo>
                      <a:lnTo>
                        <a:pt x="53" y="261"/>
                      </a:lnTo>
                      <a:lnTo>
                        <a:pt x="63" y="246"/>
                      </a:lnTo>
                      <a:lnTo>
                        <a:pt x="88" y="239"/>
                      </a:lnTo>
                      <a:lnTo>
                        <a:pt x="89" y="229"/>
                      </a:lnTo>
                      <a:lnTo>
                        <a:pt x="76" y="212"/>
                      </a:lnTo>
                      <a:lnTo>
                        <a:pt x="89" y="196"/>
                      </a:lnTo>
                      <a:lnTo>
                        <a:pt x="87" y="170"/>
                      </a:lnTo>
                      <a:lnTo>
                        <a:pt x="73" y="142"/>
                      </a:lnTo>
                      <a:lnTo>
                        <a:pt x="18" y="127"/>
                      </a:lnTo>
                      <a:lnTo>
                        <a:pt x="8" y="113"/>
                      </a:lnTo>
                      <a:lnTo>
                        <a:pt x="12" y="99"/>
                      </a:lnTo>
                      <a:lnTo>
                        <a:pt x="0" y="79"/>
                      </a:lnTo>
                      <a:lnTo>
                        <a:pt x="7" y="63"/>
                      </a:lnTo>
                      <a:lnTo>
                        <a:pt x="34" y="45"/>
                      </a:lnTo>
                      <a:lnTo>
                        <a:pt x="38" y="26"/>
                      </a:lnTo>
                      <a:lnTo>
                        <a:pt x="51" y="18"/>
                      </a:lnTo>
                      <a:lnTo>
                        <a:pt x="84" y="24"/>
                      </a:lnTo>
                      <a:lnTo>
                        <a:pt x="102" y="15"/>
                      </a:lnTo>
                      <a:lnTo>
                        <a:pt x="118" y="23"/>
                      </a:lnTo>
                      <a:lnTo>
                        <a:pt x="129" y="13"/>
                      </a:lnTo>
                      <a:lnTo>
                        <a:pt x="143"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8" name="Freeform 46">
                  <a:extLst>
                    <a:ext uri="{FF2B5EF4-FFF2-40B4-BE49-F238E27FC236}">
                      <a16:creationId xmlns:a16="http://schemas.microsoft.com/office/drawing/2014/main" id="{49FE5409-653E-45AD-9C1B-A327E7D64E71}"/>
                    </a:ext>
                  </a:extLst>
                </p:cNvPr>
                <p:cNvSpPr>
                  <a:spLocks/>
                </p:cNvSpPr>
                <p:nvPr/>
              </p:nvSpPr>
              <p:spPr bwMode="auto">
                <a:xfrm>
                  <a:off x="6592888" y="4775201"/>
                  <a:ext cx="547688" cy="396875"/>
                </a:xfrm>
                <a:custGeom>
                  <a:avLst/>
                  <a:gdLst>
                    <a:gd name="T0" fmla="*/ 150 w 345"/>
                    <a:gd name="T1" fmla="*/ 0 h 250"/>
                    <a:gd name="T2" fmla="*/ 160 w 345"/>
                    <a:gd name="T3" fmla="*/ 39 h 250"/>
                    <a:gd name="T4" fmla="*/ 168 w 345"/>
                    <a:gd name="T5" fmla="*/ 44 h 250"/>
                    <a:gd name="T6" fmla="*/ 182 w 345"/>
                    <a:gd name="T7" fmla="*/ 32 h 250"/>
                    <a:gd name="T8" fmla="*/ 193 w 345"/>
                    <a:gd name="T9" fmla="*/ 37 h 250"/>
                    <a:gd name="T10" fmla="*/ 195 w 345"/>
                    <a:gd name="T11" fmla="*/ 40 h 250"/>
                    <a:gd name="T12" fmla="*/ 205 w 345"/>
                    <a:gd name="T13" fmla="*/ 30 h 250"/>
                    <a:gd name="T14" fmla="*/ 219 w 345"/>
                    <a:gd name="T15" fmla="*/ 36 h 250"/>
                    <a:gd name="T16" fmla="*/ 227 w 345"/>
                    <a:gd name="T17" fmla="*/ 54 h 250"/>
                    <a:gd name="T18" fmla="*/ 235 w 345"/>
                    <a:gd name="T19" fmla="*/ 50 h 250"/>
                    <a:gd name="T20" fmla="*/ 263 w 345"/>
                    <a:gd name="T21" fmla="*/ 76 h 250"/>
                    <a:gd name="T22" fmla="*/ 276 w 345"/>
                    <a:gd name="T23" fmla="*/ 92 h 250"/>
                    <a:gd name="T24" fmla="*/ 269 w 345"/>
                    <a:gd name="T25" fmla="*/ 128 h 250"/>
                    <a:gd name="T26" fmla="*/ 294 w 345"/>
                    <a:gd name="T27" fmla="*/ 141 h 250"/>
                    <a:gd name="T28" fmla="*/ 286 w 345"/>
                    <a:gd name="T29" fmla="*/ 173 h 250"/>
                    <a:gd name="T30" fmla="*/ 296 w 345"/>
                    <a:gd name="T31" fmla="*/ 186 h 250"/>
                    <a:gd name="T32" fmla="*/ 316 w 345"/>
                    <a:gd name="T33" fmla="*/ 185 h 250"/>
                    <a:gd name="T34" fmla="*/ 334 w 345"/>
                    <a:gd name="T35" fmla="*/ 206 h 250"/>
                    <a:gd name="T36" fmla="*/ 345 w 345"/>
                    <a:gd name="T37" fmla="*/ 222 h 250"/>
                    <a:gd name="T38" fmla="*/ 289 w 345"/>
                    <a:gd name="T39" fmla="*/ 250 h 250"/>
                    <a:gd name="T40" fmla="*/ 250 w 345"/>
                    <a:gd name="T41" fmla="*/ 245 h 250"/>
                    <a:gd name="T42" fmla="*/ 220 w 345"/>
                    <a:gd name="T43" fmla="*/ 228 h 250"/>
                    <a:gd name="T44" fmla="*/ 173 w 345"/>
                    <a:gd name="T45" fmla="*/ 224 h 250"/>
                    <a:gd name="T46" fmla="*/ 93 w 345"/>
                    <a:gd name="T47" fmla="*/ 175 h 250"/>
                    <a:gd name="T48" fmla="*/ 49 w 345"/>
                    <a:gd name="T49" fmla="*/ 165 h 250"/>
                    <a:gd name="T50" fmla="*/ 67 w 345"/>
                    <a:gd name="T51" fmla="*/ 141 h 250"/>
                    <a:gd name="T52" fmla="*/ 57 w 345"/>
                    <a:gd name="T53" fmla="*/ 109 h 250"/>
                    <a:gd name="T54" fmla="*/ 46 w 345"/>
                    <a:gd name="T55" fmla="*/ 99 h 250"/>
                    <a:gd name="T56" fmla="*/ 31 w 345"/>
                    <a:gd name="T57" fmla="*/ 104 h 250"/>
                    <a:gd name="T58" fmla="*/ 25 w 345"/>
                    <a:gd name="T59" fmla="*/ 89 h 250"/>
                    <a:gd name="T60" fmla="*/ 26 w 345"/>
                    <a:gd name="T61" fmla="*/ 59 h 250"/>
                    <a:gd name="T62" fmla="*/ 0 w 345"/>
                    <a:gd name="T63" fmla="*/ 30 h 250"/>
                    <a:gd name="T64" fmla="*/ 9 w 345"/>
                    <a:gd name="T65" fmla="*/ 8 h 250"/>
                    <a:gd name="T66" fmla="*/ 44 w 345"/>
                    <a:gd name="T67" fmla="*/ 8 h 250"/>
                    <a:gd name="T68" fmla="*/ 55 w 345"/>
                    <a:gd name="T69" fmla="*/ 35 h 250"/>
                    <a:gd name="T70" fmla="*/ 59 w 345"/>
                    <a:gd name="T71" fmla="*/ 39 h 250"/>
                    <a:gd name="T72" fmla="*/ 71 w 345"/>
                    <a:gd name="T73" fmla="*/ 25 h 250"/>
                    <a:gd name="T74" fmla="*/ 96 w 345"/>
                    <a:gd name="T75" fmla="*/ 20 h 250"/>
                    <a:gd name="T76" fmla="*/ 118 w 345"/>
                    <a:gd name="T77" fmla="*/ 2 h 250"/>
                    <a:gd name="T78" fmla="*/ 133 w 345"/>
                    <a:gd name="T79" fmla="*/ 7 h 250"/>
                    <a:gd name="T80" fmla="*/ 150 w 345"/>
                    <a:gd name="T8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50">
                      <a:moveTo>
                        <a:pt x="150" y="0"/>
                      </a:moveTo>
                      <a:lnTo>
                        <a:pt x="160" y="39"/>
                      </a:lnTo>
                      <a:lnTo>
                        <a:pt x="168" y="44"/>
                      </a:lnTo>
                      <a:lnTo>
                        <a:pt x="182" y="32"/>
                      </a:lnTo>
                      <a:lnTo>
                        <a:pt x="193" y="37"/>
                      </a:lnTo>
                      <a:lnTo>
                        <a:pt x="195" y="40"/>
                      </a:lnTo>
                      <a:lnTo>
                        <a:pt x="205" y="30"/>
                      </a:lnTo>
                      <a:lnTo>
                        <a:pt x="219" y="36"/>
                      </a:lnTo>
                      <a:lnTo>
                        <a:pt x="227" y="54"/>
                      </a:lnTo>
                      <a:lnTo>
                        <a:pt x="235" y="50"/>
                      </a:lnTo>
                      <a:lnTo>
                        <a:pt x="263" y="76"/>
                      </a:lnTo>
                      <a:lnTo>
                        <a:pt x="276" y="92"/>
                      </a:lnTo>
                      <a:lnTo>
                        <a:pt x="269" y="128"/>
                      </a:lnTo>
                      <a:lnTo>
                        <a:pt x="294" y="141"/>
                      </a:lnTo>
                      <a:lnTo>
                        <a:pt x="286" y="173"/>
                      </a:lnTo>
                      <a:lnTo>
                        <a:pt x="296" y="186"/>
                      </a:lnTo>
                      <a:lnTo>
                        <a:pt x="316" y="185"/>
                      </a:lnTo>
                      <a:lnTo>
                        <a:pt x="334" y="206"/>
                      </a:lnTo>
                      <a:lnTo>
                        <a:pt x="345" y="222"/>
                      </a:lnTo>
                      <a:lnTo>
                        <a:pt x="289" y="250"/>
                      </a:lnTo>
                      <a:lnTo>
                        <a:pt x="250" y="245"/>
                      </a:lnTo>
                      <a:lnTo>
                        <a:pt x="220" y="228"/>
                      </a:lnTo>
                      <a:lnTo>
                        <a:pt x="173" y="224"/>
                      </a:lnTo>
                      <a:lnTo>
                        <a:pt x="93" y="175"/>
                      </a:lnTo>
                      <a:lnTo>
                        <a:pt x="49" y="165"/>
                      </a:lnTo>
                      <a:lnTo>
                        <a:pt x="67" y="141"/>
                      </a:lnTo>
                      <a:lnTo>
                        <a:pt x="57" y="109"/>
                      </a:lnTo>
                      <a:lnTo>
                        <a:pt x="46" y="99"/>
                      </a:lnTo>
                      <a:lnTo>
                        <a:pt x="31" y="104"/>
                      </a:lnTo>
                      <a:lnTo>
                        <a:pt x="25" y="89"/>
                      </a:lnTo>
                      <a:lnTo>
                        <a:pt x="26" y="59"/>
                      </a:lnTo>
                      <a:lnTo>
                        <a:pt x="0" y="30"/>
                      </a:lnTo>
                      <a:lnTo>
                        <a:pt x="9" y="8"/>
                      </a:lnTo>
                      <a:lnTo>
                        <a:pt x="44" y="8"/>
                      </a:lnTo>
                      <a:lnTo>
                        <a:pt x="55" y="35"/>
                      </a:lnTo>
                      <a:lnTo>
                        <a:pt x="59" y="39"/>
                      </a:lnTo>
                      <a:lnTo>
                        <a:pt x="71" y="25"/>
                      </a:lnTo>
                      <a:lnTo>
                        <a:pt x="96" y="20"/>
                      </a:lnTo>
                      <a:lnTo>
                        <a:pt x="118" y="2"/>
                      </a:lnTo>
                      <a:lnTo>
                        <a:pt x="133" y="7"/>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9" name="Freeform 47">
                  <a:extLst>
                    <a:ext uri="{FF2B5EF4-FFF2-40B4-BE49-F238E27FC236}">
                      <a16:creationId xmlns:a16="http://schemas.microsoft.com/office/drawing/2014/main" id="{A8492075-B413-402C-8AD2-04D61898B752}"/>
                    </a:ext>
                  </a:extLst>
                </p:cNvPr>
                <p:cNvSpPr>
                  <a:spLocks/>
                </p:cNvSpPr>
                <p:nvPr/>
              </p:nvSpPr>
              <p:spPr bwMode="auto">
                <a:xfrm>
                  <a:off x="7115176" y="5018088"/>
                  <a:ext cx="587375" cy="539750"/>
                </a:xfrm>
                <a:custGeom>
                  <a:avLst/>
                  <a:gdLst>
                    <a:gd name="T0" fmla="*/ 279 w 370"/>
                    <a:gd name="T1" fmla="*/ 22 h 340"/>
                    <a:gd name="T2" fmla="*/ 321 w 370"/>
                    <a:gd name="T3" fmla="*/ 61 h 340"/>
                    <a:gd name="T4" fmla="*/ 350 w 370"/>
                    <a:gd name="T5" fmla="*/ 116 h 340"/>
                    <a:gd name="T6" fmla="*/ 370 w 370"/>
                    <a:gd name="T7" fmla="*/ 139 h 340"/>
                    <a:gd name="T8" fmla="*/ 325 w 370"/>
                    <a:gd name="T9" fmla="*/ 159 h 340"/>
                    <a:gd name="T10" fmla="*/ 295 w 370"/>
                    <a:gd name="T11" fmla="*/ 234 h 340"/>
                    <a:gd name="T12" fmla="*/ 316 w 370"/>
                    <a:gd name="T13" fmla="*/ 239 h 340"/>
                    <a:gd name="T14" fmla="*/ 295 w 370"/>
                    <a:gd name="T15" fmla="*/ 269 h 340"/>
                    <a:gd name="T16" fmla="*/ 264 w 370"/>
                    <a:gd name="T17" fmla="*/ 278 h 340"/>
                    <a:gd name="T18" fmla="*/ 240 w 370"/>
                    <a:gd name="T19" fmla="*/ 288 h 340"/>
                    <a:gd name="T20" fmla="*/ 215 w 370"/>
                    <a:gd name="T21" fmla="*/ 305 h 340"/>
                    <a:gd name="T22" fmla="*/ 165 w 370"/>
                    <a:gd name="T23" fmla="*/ 312 h 340"/>
                    <a:gd name="T24" fmla="*/ 146 w 370"/>
                    <a:gd name="T25" fmla="*/ 339 h 340"/>
                    <a:gd name="T26" fmla="*/ 145 w 370"/>
                    <a:gd name="T27" fmla="*/ 324 h 340"/>
                    <a:gd name="T28" fmla="*/ 122 w 370"/>
                    <a:gd name="T29" fmla="*/ 323 h 340"/>
                    <a:gd name="T30" fmla="*/ 83 w 370"/>
                    <a:gd name="T31" fmla="*/ 307 h 340"/>
                    <a:gd name="T32" fmla="*/ 96 w 370"/>
                    <a:gd name="T33" fmla="*/ 323 h 340"/>
                    <a:gd name="T34" fmla="*/ 93 w 370"/>
                    <a:gd name="T35" fmla="*/ 333 h 340"/>
                    <a:gd name="T36" fmla="*/ 72 w 370"/>
                    <a:gd name="T37" fmla="*/ 340 h 340"/>
                    <a:gd name="T38" fmla="*/ 58 w 370"/>
                    <a:gd name="T39" fmla="*/ 323 h 340"/>
                    <a:gd name="T40" fmla="*/ 46 w 370"/>
                    <a:gd name="T41" fmla="*/ 304 h 340"/>
                    <a:gd name="T42" fmla="*/ 11 w 370"/>
                    <a:gd name="T43" fmla="*/ 282 h 340"/>
                    <a:gd name="T44" fmla="*/ 29 w 370"/>
                    <a:gd name="T45" fmla="*/ 259 h 340"/>
                    <a:gd name="T46" fmla="*/ 17 w 370"/>
                    <a:gd name="T47" fmla="*/ 224 h 340"/>
                    <a:gd name="T48" fmla="*/ 18 w 370"/>
                    <a:gd name="T49" fmla="*/ 199 h 340"/>
                    <a:gd name="T50" fmla="*/ 38 w 370"/>
                    <a:gd name="T51" fmla="*/ 194 h 340"/>
                    <a:gd name="T52" fmla="*/ 11 w 370"/>
                    <a:gd name="T53" fmla="*/ 139 h 340"/>
                    <a:gd name="T54" fmla="*/ 7 w 370"/>
                    <a:gd name="T55" fmla="*/ 96 h 340"/>
                    <a:gd name="T56" fmla="*/ 36 w 370"/>
                    <a:gd name="T57" fmla="*/ 60 h 340"/>
                    <a:gd name="T58" fmla="*/ 98 w 370"/>
                    <a:gd name="T59" fmla="*/ 75 h 340"/>
                    <a:gd name="T60" fmla="*/ 167 w 370"/>
                    <a:gd name="T61" fmla="*/ 28 h 340"/>
                    <a:gd name="T62" fmla="*/ 261 w 370"/>
                    <a:gd name="T6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40">
                      <a:moveTo>
                        <a:pt x="261" y="0"/>
                      </a:moveTo>
                      <a:lnTo>
                        <a:pt x="279" y="22"/>
                      </a:lnTo>
                      <a:lnTo>
                        <a:pt x="313" y="32"/>
                      </a:lnTo>
                      <a:lnTo>
                        <a:pt x="321" y="61"/>
                      </a:lnTo>
                      <a:lnTo>
                        <a:pt x="344" y="86"/>
                      </a:lnTo>
                      <a:lnTo>
                        <a:pt x="350" y="116"/>
                      </a:lnTo>
                      <a:lnTo>
                        <a:pt x="370" y="130"/>
                      </a:lnTo>
                      <a:lnTo>
                        <a:pt x="370" y="139"/>
                      </a:lnTo>
                      <a:lnTo>
                        <a:pt x="364" y="151"/>
                      </a:lnTo>
                      <a:lnTo>
                        <a:pt x="325" y="159"/>
                      </a:lnTo>
                      <a:lnTo>
                        <a:pt x="284" y="224"/>
                      </a:lnTo>
                      <a:lnTo>
                        <a:pt x="295" y="234"/>
                      </a:lnTo>
                      <a:lnTo>
                        <a:pt x="310" y="233"/>
                      </a:lnTo>
                      <a:lnTo>
                        <a:pt x="316" y="239"/>
                      </a:lnTo>
                      <a:lnTo>
                        <a:pt x="306" y="263"/>
                      </a:lnTo>
                      <a:lnTo>
                        <a:pt x="295" y="269"/>
                      </a:lnTo>
                      <a:lnTo>
                        <a:pt x="279" y="265"/>
                      </a:lnTo>
                      <a:lnTo>
                        <a:pt x="264" y="278"/>
                      </a:lnTo>
                      <a:lnTo>
                        <a:pt x="249" y="274"/>
                      </a:lnTo>
                      <a:lnTo>
                        <a:pt x="240" y="288"/>
                      </a:lnTo>
                      <a:lnTo>
                        <a:pt x="231" y="287"/>
                      </a:lnTo>
                      <a:lnTo>
                        <a:pt x="215" y="305"/>
                      </a:lnTo>
                      <a:lnTo>
                        <a:pt x="184" y="300"/>
                      </a:lnTo>
                      <a:lnTo>
                        <a:pt x="165" y="312"/>
                      </a:lnTo>
                      <a:lnTo>
                        <a:pt x="156" y="333"/>
                      </a:lnTo>
                      <a:lnTo>
                        <a:pt x="146" y="339"/>
                      </a:lnTo>
                      <a:lnTo>
                        <a:pt x="142" y="335"/>
                      </a:lnTo>
                      <a:lnTo>
                        <a:pt x="145" y="324"/>
                      </a:lnTo>
                      <a:lnTo>
                        <a:pt x="142" y="319"/>
                      </a:lnTo>
                      <a:lnTo>
                        <a:pt x="122" y="323"/>
                      </a:lnTo>
                      <a:lnTo>
                        <a:pt x="92" y="305"/>
                      </a:lnTo>
                      <a:lnTo>
                        <a:pt x="83" y="307"/>
                      </a:lnTo>
                      <a:lnTo>
                        <a:pt x="77" y="313"/>
                      </a:lnTo>
                      <a:lnTo>
                        <a:pt x="96" y="323"/>
                      </a:lnTo>
                      <a:lnTo>
                        <a:pt x="97" y="328"/>
                      </a:lnTo>
                      <a:lnTo>
                        <a:pt x="93" y="333"/>
                      </a:lnTo>
                      <a:lnTo>
                        <a:pt x="84" y="332"/>
                      </a:lnTo>
                      <a:lnTo>
                        <a:pt x="72" y="340"/>
                      </a:lnTo>
                      <a:lnTo>
                        <a:pt x="62" y="332"/>
                      </a:lnTo>
                      <a:lnTo>
                        <a:pt x="58" y="323"/>
                      </a:lnTo>
                      <a:lnTo>
                        <a:pt x="46" y="315"/>
                      </a:lnTo>
                      <a:lnTo>
                        <a:pt x="46" y="304"/>
                      </a:lnTo>
                      <a:lnTo>
                        <a:pt x="22" y="300"/>
                      </a:lnTo>
                      <a:lnTo>
                        <a:pt x="11" y="282"/>
                      </a:lnTo>
                      <a:lnTo>
                        <a:pt x="16" y="273"/>
                      </a:lnTo>
                      <a:lnTo>
                        <a:pt x="29" y="259"/>
                      </a:lnTo>
                      <a:lnTo>
                        <a:pt x="41" y="246"/>
                      </a:lnTo>
                      <a:lnTo>
                        <a:pt x="17" y="224"/>
                      </a:lnTo>
                      <a:lnTo>
                        <a:pt x="13" y="208"/>
                      </a:lnTo>
                      <a:lnTo>
                        <a:pt x="18" y="199"/>
                      </a:lnTo>
                      <a:lnTo>
                        <a:pt x="36" y="201"/>
                      </a:lnTo>
                      <a:lnTo>
                        <a:pt x="38" y="194"/>
                      </a:lnTo>
                      <a:lnTo>
                        <a:pt x="13" y="159"/>
                      </a:lnTo>
                      <a:lnTo>
                        <a:pt x="11" y="139"/>
                      </a:lnTo>
                      <a:lnTo>
                        <a:pt x="0" y="127"/>
                      </a:lnTo>
                      <a:lnTo>
                        <a:pt x="7" y="96"/>
                      </a:lnTo>
                      <a:lnTo>
                        <a:pt x="29" y="86"/>
                      </a:lnTo>
                      <a:lnTo>
                        <a:pt x="36" y="60"/>
                      </a:lnTo>
                      <a:lnTo>
                        <a:pt x="49" y="53"/>
                      </a:lnTo>
                      <a:lnTo>
                        <a:pt x="98" y="75"/>
                      </a:lnTo>
                      <a:lnTo>
                        <a:pt x="152" y="28"/>
                      </a:lnTo>
                      <a:lnTo>
                        <a:pt x="167" y="28"/>
                      </a:lnTo>
                      <a:lnTo>
                        <a:pt x="185" y="40"/>
                      </a:lnTo>
                      <a:lnTo>
                        <a:pt x="26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0" name="Freeform 48">
                  <a:extLst>
                    <a:ext uri="{FF2B5EF4-FFF2-40B4-BE49-F238E27FC236}">
                      <a16:creationId xmlns:a16="http://schemas.microsoft.com/office/drawing/2014/main" id="{CB2D3E71-78D5-4D51-8420-0D098D9AA27C}"/>
                    </a:ext>
                  </a:extLst>
                </p:cNvPr>
                <p:cNvSpPr>
                  <a:spLocks/>
                </p:cNvSpPr>
                <p:nvPr/>
              </p:nvSpPr>
              <p:spPr bwMode="auto">
                <a:xfrm>
                  <a:off x="6450013" y="5037138"/>
                  <a:ext cx="730250" cy="436563"/>
                </a:xfrm>
                <a:custGeom>
                  <a:avLst/>
                  <a:gdLst>
                    <a:gd name="T0" fmla="*/ 139 w 460"/>
                    <a:gd name="T1" fmla="*/ 0 h 275"/>
                    <a:gd name="T2" fmla="*/ 183 w 460"/>
                    <a:gd name="T3" fmla="*/ 10 h 275"/>
                    <a:gd name="T4" fmla="*/ 263 w 460"/>
                    <a:gd name="T5" fmla="*/ 59 h 275"/>
                    <a:gd name="T6" fmla="*/ 310 w 460"/>
                    <a:gd name="T7" fmla="*/ 63 h 275"/>
                    <a:gd name="T8" fmla="*/ 340 w 460"/>
                    <a:gd name="T9" fmla="*/ 80 h 275"/>
                    <a:gd name="T10" fmla="*/ 379 w 460"/>
                    <a:gd name="T11" fmla="*/ 85 h 275"/>
                    <a:gd name="T12" fmla="*/ 435 w 460"/>
                    <a:gd name="T13" fmla="*/ 57 h 275"/>
                    <a:gd name="T14" fmla="*/ 455 w 460"/>
                    <a:gd name="T15" fmla="*/ 48 h 275"/>
                    <a:gd name="T16" fmla="*/ 448 w 460"/>
                    <a:gd name="T17" fmla="*/ 74 h 275"/>
                    <a:gd name="T18" fmla="*/ 426 w 460"/>
                    <a:gd name="T19" fmla="*/ 84 h 275"/>
                    <a:gd name="T20" fmla="*/ 419 w 460"/>
                    <a:gd name="T21" fmla="*/ 115 h 275"/>
                    <a:gd name="T22" fmla="*/ 430 w 460"/>
                    <a:gd name="T23" fmla="*/ 127 h 275"/>
                    <a:gd name="T24" fmla="*/ 432 w 460"/>
                    <a:gd name="T25" fmla="*/ 147 h 275"/>
                    <a:gd name="T26" fmla="*/ 457 w 460"/>
                    <a:gd name="T27" fmla="*/ 182 h 275"/>
                    <a:gd name="T28" fmla="*/ 455 w 460"/>
                    <a:gd name="T29" fmla="*/ 189 h 275"/>
                    <a:gd name="T30" fmla="*/ 437 w 460"/>
                    <a:gd name="T31" fmla="*/ 187 h 275"/>
                    <a:gd name="T32" fmla="*/ 432 w 460"/>
                    <a:gd name="T33" fmla="*/ 196 h 275"/>
                    <a:gd name="T34" fmla="*/ 436 w 460"/>
                    <a:gd name="T35" fmla="*/ 212 h 275"/>
                    <a:gd name="T36" fmla="*/ 460 w 460"/>
                    <a:gd name="T37" fmla="*/ 234 h 275"/>
                    <a:gd name="T38" fmla="*/ 448 w 460"/>
                    <a:gd name="T39" fmla="*/ 247 h 275"/>
                    <a:gd name="T40" fmla="*/ 435 w 460"/>
                    <a:gd name="T41" fmla="*/ 261 h 275"/>
                    <a:gd name="T42" fmla="*/ 430 w 460"/>
                    <a:gd name="T43" fmla="*/ 270 h 275"/>
                    <a:gd name="T44" fmla="*/ 338 w 460"/>
                    <a:gd name="T45" fmla="*/ 275 h 275"/>
                    <a:gd name="T46" fmla="*/ 338 w 460"/>
                    <a:gd name="T47" fmla="*/ 257 h 275"/>
                    <a:gd name="T48" fmla="*/ 334 w 460"/>
                    <a:gd name="T49" fmla="*/ 237 h 275"/>
                    <a:gd name="T50" fmla="*/ 329 w 460"/>
                    <a:gd name="T51" fmla="*/ 213 h 275"/>
                    <a:gd name="T52" fmla="*/ 310 w 460"/>
                    <a:gd name="T53" fmla="*/ 213 h 275"/>
                    <a:gd name="T54" fmla="*/ 270 w 460"/>
                    <a:gd name="T55" fmla="*/ 231 h 275"/>
                    <a:gd name="T56" fmla="*/ 236 w 460"/>
                    <a:gd name="T57" fmla="*/ 228 h 275"/>
                    <a:gd name="T58" fmla="*/ 236 w 460"/>
                    <a:gd name="T59" fmla="*/ 212 h 275"/>
                    <a:gd name="T60" fmla="*/ 269 w 460"/>
                    <a:gd name="T61" fmla="*/ 202 h 275"/>
                    <a:gd name="T62" fmla="*/ 269 w 460"/>
                    <a:gd name="T63" fmla="*/ 187 h 275"/>
                    <a:gd name="T64" fmla="*/ 255 w 460"/>
                    <a:gd name="T65" fmla="*/ 167 h 275"/>
                    <a:gd name="T66" fmla="*/ 243 w 460"/>
                    <a:gd name="T67" fmla="*/ 159 h 275"/>
                    <a:gd name="T68" fmla="*/ 236 w 460"/>
                    <a:gd name="T69" fmla="*/ 166 h 275"/>
                    <a:gd name="T70" fmla="*/ 234 w 460"/>
                    <a:gd name="T71" fmla="*/ 196 h 275"/>
                    <a:gd name="T72" fmla="*/ 225 w 460"/>
                    <a:gd name="T73" fmla="*/ 202 h 275"/>
                    <a:gd name="T74" fmla="*/ 214 w 460"/>
                    <a:gd name="T75" fmla="*/ 193 h 275"/>
                    <a:gd name="T76" fmla="*/ 179 w 460"/>
                    <a:gd name="T77" fmla="*/ 204 h 275"/>
                    <a:gd name="T78" fmla="*/ 174 w 460"/>
                    <a:gd name="T79" fmla="*/ 209 h 275"/>
                    <a:gd name="T80" fmla="*/ 190 w 460"/>
                    <a:gd name="T81" fmla="*/ 226 h 275"/>
                    <a:gd name="T82" fmla="*/ 175 w 460"/>
                    <a:gd name="T83" fmla="*/ 233 h 275"/>
                    <a:gd name="T84" fmla="*/ 130 w 460"/>
                    <a:gd name="T85" fmla="*/ 237 h 275"/>
                    <a:gd name="T86" fmla="*/ 112 w 460"/>
                    <a:gd name="T87" fmla="*/ 241 h 275"/>
                    <a:gd name="T88" fmla="*/ 106 w 460"/>
                    <a:gd name="T89" fmla="*/ 231 h 275"/>
                    <a:gd name="T90" fmla="*/ 110 w 460"/>
                    <a:gd name="T91" fmla="*/ 211 h 275"/>
                    <a:gd name="T92" fmla="*/ 96 w 460"/>
                    <a:gd name="T93" fmla="*/ 196 h 275"/>
                    <a:gd name="T94" fmla="*/ 42 w 460"/>
                    <a:gd name="T95" fmla="*/ 209 h 275"/>
                    <a:gd name="T96" fmla="*/ 0 w 460"/>
                    <a:gd name="T97" fmla="*/ 186 h 275"/>
                    <a:gd name="T98" fmla="*/ 21 w 460"/>
                    <a:gd name="T99" fmla="*/ 174 h 275"/>
                    <a:gd name="T100" fmla="*/ 66 w 460"/>
                    <a:gd name="T101" fmla="*/ 135 h 275"/>
                    <a:gd name="T102" fmla="*/ 61 w 460"/>
                    <a:gd name="T103" fmla="*/ 130 h 275"/>
                    <a:gd name="T104" fmla="*/ 53 w 460"/>
                    <a:gd name="T105" fmla="*/ 132 h 275"/>
                    <a:gd name="T106" fmla="*/ 50 w 460"/>
                    <a:gd name="T107" fmla="*/ 124 h 275"/>
                    <a:gd name="T108" fmla="*/ 61 w 460"/>
                    <a:gd name="T109" fmla="*/ 110 h 275"/>
                    <a:gd name="T110" fmla="*/ 94 w 460"/>
                    <a:gd name="T111" fmla="*/ 94 h 275"/>
                    <a:gd name="T112" fmla="*/ 110 w 460"/>
                    <a:gd name="T113" fmla="*/ 78 h 275"/>
                    <a:gd name="T114" fmla="*/ 110 w 460"/>
                    <a:gd name="T115" fmla="*/ 24 h 275"/>
                    <a:gd name="T116" fmla="*/ 139 w 460"/>
                    <a:gd name="T1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0" h="275">
                      <a:moveTo>
                        <a:pt x="139" y="0"/>
                      </a:moveTo>
                      <a:lnTo>
                        <a:pt x="183" y="10"/>
                      </a:lnTo>
                      <a:lnTo>
                        <a:pt x="263" y="59"/>
                      </a:lnTo>
                      <a:lnTo>
                        <a:pt x="310" y="63"/>
                      </a:lnTo>
                      <a:lnTo>
                        <a:pt x="340" y="80"/>
                      </a:lnTo>
                      <a:lnTo>
                        <a:pt x="379" y="85"/>
                      </a:lnTo>
                      <a:lnTo>
                        <a:pt x="435" y="57"/>
                      </a:lnTo>
                      <a:lnTo>
                        <a:pt x="455" y="48"/>
                      </a:lnTo>
                      <a:lnTo>
                        <a:pt x="448" y="74"/>
                      </a:lnTo>
                      <a:lnTo>
                        <a:pt x="426" y="84"/>
                      </a:lnTo>
                      <a:lnTo>
                        <a:pt x="419" y="115"/>
                      </a:lnTo>
                      <a:lnTo>
                        <a:pt x="430" y="127"/>
                      </a:lnTo>
                      <a:lnTo>
                        <a:pt x="432" y="147"/>
                      </a:lnTo>
                      <a:lnTo>
                        <a:pt x="457" y="182"/>
                      </a:lnTo>
                      <a:lnTo>
                        <a:pt x="455" y="189"/>
                      </a:lnTo>
                      <a:lnTo>
                        <a:pt x="437" y="187"/>
                      </a:lnTo>
                      <a:lnTo>
                        <a:pt x="432" y="196"/>
                      </a:lnTo>
                      <a:lnTo>
                        <a:pt x="436" y="212"/>
                      </a:lnTo>
                      <a:lnTo>
                        <a:pt x="460" y="234"/>
                      </a:lnTo>
                      <a:lnTo>
                        <a:pt x="448" y="247"/>
                      </a:lnTo>
                      <a:lnTo>
                        <a:pt x="435" y="261"/>
                      </a:lnTo>
                      <a:lnTo>
                        <a:pt x="430" y="270"/>
                      </a:lnTo>
                      <a:lnTo>
                        <a:pt x="338" y="275"/>
                      </a:lnTo>
                      <a:lnTo>
                        <a:pt x="338" y="257"/>
                      </a:lnTo>
                      <a:lnTo>
                        <a:pt x="334" y="237"/>
                      </a:lnTo>
                      <a:lnTo>
                        <a:pt x="329" y="213"/>
                      </a:lnTo>
                      <a:lnTo>
                        <a:pt x="310" y="213"/>
                      </a:lnTo>
                      <a:lnTo>
                        <a:pt x="270" y="231"/>
                      </a:lnTo>
                      <a:lnTo>
                        <a:pt x="236" y="228"/>
                      </a:lnTo>
                      <a:lnTo>
                        <a:pt x="236" y="212"/>
                      </a:lnTo>
                      <a:lnTo>
                        <a:pt x="269" y="202"/>
                      </a:lnTo>
                      <a:lnTo>
                        <a:pt x="269" y="187"/>
                      </a:lnTo>
                      <a:lnTo>
                        <a:pt x="255" y="167"/>
                      </a:lnTo>
                      <a:lnTo>
                        <a:pt x="243" y="159"/>
                      </a:lnTo>
                      <a:lnTo>
                        <a:pt x="236" y="166"/>
                      </a:lnTo>
                      <a:lnTo>
                        <a:pt x="234" y="196"/>
                      </a:lnTo>
                      <a:lnTo>
                        <a:pt x="225" y="202"/>
                      </a:lnTo>
                      <a:lnTo>
                        <a:pt x="214" y="193"/>
                      </a:lnTo>
                      <a:lnTo>
                        <a:pt x="179" y="204"/>
                      </a:lnTo>
                      <a:lnTo>
                        <a:pt x="174" y="209"/>
                      </a:lnTo>
                      <a:lnTo>
                        <a:pt x="190" y="226"/>
                      </a:lnTo>
                      <a:lnTo>
                        <a:pt x="175" y="233"/>
                      </a:lnTo>
                      <a:lnTo>
                        <a:pt x="130" y="237"/>
                      </a:lnTo>
                      <a:lnTo>
                        <a:pt x="112" y="241"/>
                      </a:lnTo>
                      <a:lnTo>
                        <a:pt x="106" y="231"/>
                      </a:lnTo>
                      <a:lnTo>
                        <a:pt x="110" y="211"/>
                      </a:lnTo>
                      <a:lnTo>
                        <a:pt x="96" y="196"/>
                      </a:lnTo>
                      <a:lnTo>
                        <a:pt x="42" y="209"/>
                      </a:lnTo>
                      <a:lnTo>
                        <a:pt x="0" y="186"/>
                      </a:lnTo>
                      <a:lnTo>
                        <a:pt x="21" y="174"/>
                      </a:lnTo>
                      <a:lnTo>
                        <a:pt x="66" y="135"/>
                      </a:lnTo>
                      <a:lnTo>
                        <a:pt x="61" y="130"/>
                      </a:lnTo>
                      <a:lnTo>
                        <a:pt x="53" y="132"/>
                      </a:lnTo>
                      <a:lnTo>
                        <a:pt x="50" y="124"/>
                      </a:lnTo>
                      <a:lnTo>
                        <a:pt x="61" y="110"/>
                      </a:lnTo>
                      <a:lnTo>
                        <a:pt x="94" y="94"/>
                      </a:lnTo>
                      <a:lnTo>
                        <a:pt x="110" y="78"/>
                      </a:lnTo>
                      <a:lnTo>
                        <a:pt x="110" y="24"/>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1" name="Freeform 49">
                  <a:extLst>
                    <a:ext uri="{FF2B5EF4-FFF2-40B4-BE49-F238E27FC236}">
                      <a16:creationId xmlns:a16="http://schemas.microsoft.com/office/drawing/2014/main" id="{9EA89D53-D7A5-4460-8499-E205251BF461}"/>
                    </a:ext>
                  </a:extLst>
                </p:cNvPr>
                <p:cNvSpPr>
                  <a:spLocks/>
                </p:cNvSpPr>
                <p:nvPr/>
              </p:nvSpPr>
              <p:spPr bwMode="auto">
                <a:xfrm>
                  <a:off x="7529513" y="4659313"/>
                  <a:ext cx="492125" cy="565150"/>
                </a:xfrm>
                <a:custGeom>
                  <a:avLst/>
                  <a:gdLst>
                    <a:gd name="T0" fmla="*/ 72 w 310"/>
                    <a:gd name="T1" fmla="*/ 0 h 356"/>
                    <a:gd name="T2" fmla="*/ 94 w 310"/>
                    <a:gd name="T3" fmla="*/ 34 h 356"/>
                    <a:gd name="T4" fmla="*/ 157 w 310"/>
                    <a:gd name="T5" fmla="*/ 53 h 356"/>
                    <a:gd name="T6" fmla="*/ 197 w 310"/>
                    <a:gd name="T7" fmla="*/ 75 h 356"/>
                    <a:gd name="T8" fmla="*/ 225 w 310"/>
                    <a:gd name="T9" fmla="*/ 69 h 356"/>
                    <a:gd name="T10" fmla="*/ 271 w 310"/>
                    <a:gd name="T11" fmla="*/ 60 h 356"/>
                    <a:gd name="T12" fmla="*/ 290 w 310"/>
                    <a:gd name="T13" fmla="*/ 46 h 356"/>
                    <a:gd name="T14" fmla="*/ 304 w 310"/>
                    <a:gd name="T15" fmla="*/ 50 h 356"/>
                    <a:gd name="T16" fmla="*/ 310 w 310"/>
                    <a:gd name="T17" fmla="*/ 70 h 356"/>
                    <a:gd name="T18" fmla="*/ 306 w 310"/>
                    <a:gd name="T19" fmla="*/ 110 h 356"/>
                    <a:gd name="T20" fmla="*/ 265 w 310"/>
                    <a:gd name="T21" fmla="*/ 170 h 356"/>
                    <a:gd name="T22" fmla="*/ 265 w 310"/>
                    <a:gd name="T23" fmla="*/ 197 h 356"/>
                    <a:gd name="T24" fmla="*/ 275 w 310"/>
                    <a:gd name="T25" fmla="*/ 219 h 356"/>
                    <a:gd name="T26" fmla="*/ 269 w 310"/>
                    <a:gd name="T27" fmla="*/ 227 h 356"/>
                    <a:gd name="T28" fmla="*/ 263 w 310"/>
                    <a:gd name="T29" fmla="*/ 218 h 356"/>
                    <a:gd name="T30" fmla="*/ 248 w 310"/>
                    <a:gd name="T31" fmla="*/ 216 h 356"/>
                    <a:gd name="T32" fmla="*/ 241 w 310"/>
                    <a:gd name="T33" fmla="*/ 221 h 356"/>
                    <a:gd name="T34" fmla="*/ 240 w 310"/>
                    <a:gd name="T35" fmla="*/ 228 h 356"/>
                    <a:gd name="T36" fmla="*/ 202 w 310"/>
                    <a:gd name="T37" fmla="*/ 252 h 356"/>
                    <a:gd name="T38" fmla="*/ 171 w 310"/>
                    <a:gd name="T39" fmla="*/ 286 h 356"/>
                    <a:gd name="T40" fmla="*/ 168 w 310"/>
                    <a:gd name="T41" fmla="*/ 315 h 356"/>
                    <a:gd name="T42" fmla="*/ 149 w 310"/>
                    <a:gd name="T43" fmla="*/ 318 h 356"/>
                    <a:gd name="T44" fmla="*/ 139 w 310"/>
                    <a:gd name="T45" fmla="*/ 327 h 356"/>
                    <a:gd name="T46" fmla="*/ 122 w 310"/>
                    <a:gd name="T47" fmla="*/ 323 h 356"/>
                    <a:gd name="T48" fmla="*/ 108 w 310"/>
                    <a:gd name="T49" fmla="*/ 342 h 356"/>
                    <a:gd name="T50" fmla="*/ 109 w 310"/>
                    <a:gd name="T51" fmla="*/ 356 h 356"/>
                    <a:gd name="T52" fmla="*/ 89 w 310"/>
                    <a:gd name="T53" fmla="*/ 342 h 356"/>
                    <a:gd name="T54" fmla="*/ 83 w 310"/>
                    <a:gd name="T55" fmla="*/ 312 h 356"/>
                    <a:gd name="T56" fmla="*/ 60 w 310"/>
                    <a:gd name="T57" fmla="*/ 287 h 356"/>
                    <a:gd name="T58" fmla="*/ 52 w 310"/>
                    <a:gd name="T59" fmla="*/ 258 h 356"/>
                    <a:gd name="T60" fmla="*/ 18 w 310"/>
                    <a:gd name="T61" fmla="*/ 248 h 356"/>
                    <a:gd name="T62" fmla="*/ 0 w 310"/>
                    <a:gd name="T63" fmla="*/ 226 h 356"/>
                    <a:gd name="T64" fmla="*/ 27 w 310"/>
                    <a:gd name="T65" fmla="*/ 201 h 356"/>
                    <a:gd name="T66" fmla="*/ 63 w 310"/>
                    <a:gd name="T67" fmla="*/ 185 h 356"/>
                    <a:gd name="T68" fmla="*/ 89 w 310"/>
                    <a:gd name="T69" fmla="*/ 185 h 356"/>
                    <a:gd name="T70" fmla="*/ 92 w 310"/>
                    <a:gd name="T71" fmla="*/ 178 h 356"/>
                    <a:gd name="T72" fmla="*/ 38 w 310"/>
                    <a:gd name="T73" fmla="*/ 120 h 356"/>
                    <a:gd name="T74" fmla="*/ 18 w 310"/>
                    <a:gd name="T75" fmla="*/ 80 h 356"/>
                    <a:gd name="T76" fmla="*/ 22 w 310"/>
                    <a:gd name="T77" fmla="*/ 49 h 356"/>
                    <a:gd name="T78" fmla="*/ 57 w 310"/>
                    <a:gd name="T79" fmla="*/ 2 h 356"/>
                    <a:gd name="T80" fmla="*/ 72 w 310"/>
                    <a:gd name="T8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0" h="356">
                      <a:moveTo>
                        <a:pt x="72" y="0"/>
                      </a:moveTo>
                      <a:lnTo>
                        <a:pt x="94" y="34"/>
                      </a:lnTo>
                      <a:lnTo>
                        <a:pt x="157" y="53"/>
                      </a:lnTo>
                      <a:lnTo>
                        <a:pt x="197" y="75"/>
                      </a:lnTo>
                      <a:lnTo>
                        <a:pt x="225" y="69"/>
                      </a:lnTo>
                      <a:lnTo>
                        <a:pt x="271" y="60"/>
                      </a:lnTo>
                      <a:lnTo>
                        <a:pt x="290" y="46"/>
                      </a:lnTo>
                      <a:lnTo>
                        <a:pt x="304" y="50"/>
                      </a:lnTo>
                      <a:lnTo>
                        <a:pt x="310" y="70"/>
                      </a:lnTo>
                      <a:lnTo>
                        <a:pt x="306" y="110"/>
                      </a:lnTo>
                      <a:lnTo>
                        <a:pt x="265" y="170"/>
                      </a:lnTo>
                      <a:lnTo>
                        <a:pt x="265" y="197"/>
                      </a:lnTo>
                      <a:lnTo>
                        <a:pt x="275" y="219"/>
                      </a:lnTo>
                      <a:lnTo>
                        <a:pt x="269" y="227"/>
                      </a:lnTo>
                      <a:lnTo>
                        <a:pt x="263" y="218"/>
                      </a:lnTo>
                      <a:lnTo>
                        <a:pt x="248" y="216"/>
                      </a:lnTo>
                      <a:lnTo>
                        <a:pt x="241" y="221"/>
                      </a:lnTo>
                      <a:lnTo>
                        <a:pt x="240" y="228"/>
                      </a:lnTo>
                      <a:lnTo>
                        <a:pt x="202" y="252"/>
                      </a:lnTo>
                      <a:lnTo>
                        <a:pt x="171" y="286"/>
                      </a:lnTo>
                      <a:lnTo>
                        <a:pt x="168" y="315"/>
                      </a:lnTo>
                      <a:lnTo>
                        <a:pt x="149" y="318"/>
                      </a:lnTo>
                      <a:lnTo>
                        <a:pt x="139" y="327"/>
                      </a:lnTo>
                      <a:lnTo>
                        <a:pt x="122" y="323"/>
                      </a:lnTo>
                      <a:lnTo>
                        <a:pt x="108" y="342"/>
                      </a:lnTo>
                      <a:lnTo>
                        <a:pt x="109" y="356"/>
                      </a:lnTo>
                      <a:lnTo>
                        <a:pt x="89" y="342"/>
                      </a:lnTo>
                      <a:lnTo>
                        <a:pt x="83" y="312"/>
                      </a:lnTo>
                      <a:lnTo>
                        <a:pt x="60" y="287"/>
                      </a:lnTo>
                      <a:lnTo>
                        <a:pt x="52" y="258"/>
                      </a:lnTo>
                      <a:lnTo>
                        <a:pt x="18" y="248"/>
                      </a:lnTo>
                      <a:lnTo>
                        <a:pt x="0" y="226"/>
                      </a:lnTo>
                      <a:lnTo>
                        <a:pt x="27" y="201"/>
                      </a:lnTo>
                      <a:lnTo>
                        <a:pt x="63" y="185"/>
                      </a:lnTo>
                      <a:lnTo>
                        <a:pt x="89" y="185"/>
                      </a:lnTo>
                      <a:lnTo>
                        <a:pt x="92" y="178"/>
                      </a:lnTo>
                      <a:lnTo>
                        <a:pt x="38" y="120"/>
                      </a:lnTo>
                      <a:lnTo>
                        <a:pt x="18" y="80"/>
                      </a:lnTo>
                      <a:lnTo>
                        <a:pt x="22" y="49"/>
                      </a:lnTo>
                      <a:lnTo>
                        <a:pt x="57" y="2"/>
                      </a:lnTo>
                      <a:lnTo>
                        <a:pt x="7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2" name="Freeform 50">
                  <a:extLst>
                    <a:ext uri="{FF2B5EF4-FFF2-40B4-BE49-F238E27FC236}">
                      <a16:creationId xmlns:a16="http://schemas.microsoft.com/office/drawing/2014/main" id="{8CA68D3D-7632-4480-AB7E-5C6ED7E2E142}"/>
                    </a:ext>
                  </a:extLst>
                </p:cNvPr>
                <p:cNvSpPr>
                  <a:spLocks/>
                </p:cNvSpPr>
                <p:nvPr/>
              </p:nvSpPr>
              <p:spPr bwMode="auto">
                <a:xfrm>
                  <a:off x="6942138" y="4189413"/>
                  <a:ext cx="742950" cy="642938"/>
                </a:xfrm>
                <a:custGeom>
                  <a:avLst/>
                  <a:gdLst>
                    <a:gd name="T0" fmla="*/ 334 w 468"/>
                    <a:gd name="T1" fmla="*/ 18 h 405"/>
                    <a:gd name="T2" fmla="*/ 369 w 468"/>
                    <a:gd name="T3" fmla="*/ 40 h 405"/>
                    <a:gd name="T4" fmla="*/ 399 w 468"/>
                    <a:gd name="T5" fmla="*/ 87 h 405"/>
                    <a:gd name="T6" fmla="*/ 466 w 468"/>
                    <a:gd name="T7" fmla="*/ 132 h 405"/>
                    <a:gd name="T8" fmla="*/ 447 w 468"/>
                    <a:gd name="T9" fmla="*/ 162 h 405"/>
                    <a:gd name="T10" fmla="*/ 412 w 468"/>
                    <a:gd name="T11" fmla="*/ 188 h 405"/>
                    <a:gd name="T12" fmla="*/ 358 w 468"/>
                    <a:gd name="T13" fmla="*/ 247 h 405"/>
                    <a:gd name="T14" fmla="*/ 346 w 468"/>
                    <a:gd name="T15" fmla="*/ 273 h 405"/>
                    <a:gd name="T16" fmla="*/ 311 w 468"/>
                    <a:gd name="T17" fmla="*/ 266 h 405"/>
                    <a:gd name="T18" fmla="*/ 266 w 468"/>
                    <a:gd name="T19" fmla="*/ 266 h 405"/>
                    <a:gd name="T20" fmla="*/ 241 w 468"/>
                    <a:gd name="T21" fmla="*/ 297 h 405"/>
                    <a:gd name="T22" fmla="*/ 225 w 468"/>
                    <a:gd name="T23" fmla="*/ 298 h 405"/>
                    <a:gd name="T24" fmla="*/ 200 w 468"/>
                    <a:gd name="T25" fmla="*/ 283 h 405"/>
                    <a:gd name="T26" fmla="*/ 143 w 468"/>
                    <a:gd name="T27" fmla="*/ 359 h 405"/>
                    <a:gd name="T28" fmla="*/ 131 w 468"/>
                    <a:gd name="T29" fmla="*/ 356 h 405"/>
                    <a:gd name="T30" fmla="*/ 150 w 468"/>
                    <a:gd name="T31" fmla="*/ 392 h 405"/>
                    <a:gd name="T32" fmla="*/ 143 w 468"/>
                    <a:gd name="T33" fmla="*/ 395 h 405"/>
                    <a:gd name="T34" fmla="*/ 101 w 468"/>
                    <a:gd name="T35" fmla="*/ 401 h 405"/>
                    <a:gd name="T36" fmla="*/ 86 w 468"/>
                    <a:gd name="T37" fmla="*/ 392 h 405"/>
                    <a:gd name="T38" fmla="*/ 58 w 468"/>
                    <a:gd name="T39" fmla="*/ 351 h 405"/>
                    <a:gd name="T40" fmla="*/ 39 w 468"/>
                    <a:gd name="T41" fmla="*/ 352 h 405"/>
                    <a:gd name="T42" fmla="*/ 0 w 468"/>
                    <a:gd name="T43" fmla="*/ 312 h 405"/>
                    <a:gd name="T44" fmla="*/ 19 w 468"/>
                    <a:gd name="T45" fmla="*/ 310 h 405"/>
                    <a:gd name="T46" fmla="*/ 20 w 468"/>
                    <a:gd name="T47" fmla="*/ 288 h 405"/>
                    <a:gd name="T48" fmla="*/ 69 w 468"/>
                    <a:gd name="T49" fmla="*/ 276 h 405"/>
                    <a:gd name="T50" fmla="*/ 68 w 468"/>
                    <a:gd name="T51" fmla="*/ 216 h 405"/>
                    <a:gd name="T52" fmla="*/ 97 w 468"/>
                    <a:gd name="T53" fmla="*/ 206 h 405"/>
                    <a:gd name="T54" fmla="*/ 112 w 468"/>
                    <a:gd name="T55" fmla="*/ 186 h 405"/>
                    <a:gd name="T56" fmla="*/ 157 w 468"/>
                    <a:gd name="T57" fmla="*/ 148 h 405"/>
                    <a:gd name="T58" fmla="*/ 170 w 468"/>
                    <a:gd name="T59" fmla="*/ 127 h 405"/>
                    <a:gd name="T60" fmla="*/ 235 w 468"/>
                    <a:gd name="T61" fmla="*/ 94 h 405"/>
                    <a:gd name="T62" fmla="*/ 237 w 468"/>
                    <a:gd name="T63" fmla="*/ 53 h 405"/>
                    <a:gd name="T64" fmla="*/ 206 w 468"/>
                    <a:gd name="T65" fmla="*/ 45 h 405"/>
                    <a:gd name="T66" fmla="*/ 257 w 468"/>
                    <a:gd name="T67" fmla="*/ 33 h 405"/>
                    <a:gd name="T68" fmla="*/ 321 w 468"/>
                    <a:gd name="T6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05">
                      <a:moveTo>
                        <a:pt x="321" y="0"/>
                      </a:moveTo>
                      <a:lnTo>
                        <a:pt x="334" y="18"/>
                      </a:lnTo>
                      <a:lnTo>
                        <a:pt x="364" y="27"/>
                      </a:lnTo>
                      <a:lnTo>
                        <a:pt x="369" y="40"/>
                      </a:lnTo>
                      <a:lnTo>
                        <a:pt x="375" y="74"/>
                      </a:lnTo>
                      <a:lnTo>
                        <a:pt x="399" y="87"/>
                      </a:lnTo>
                      <a:lnTo>
                        <a:pt x="429" y="88"/>
                      </a:lnTo>
                      <a:lnTo>
                        <a:pt x="466" y="132"/>
                      </a:lnTo>
                      <a:lnTo>
                        <a:pt x="468" y="148"/>
                      </a:lnTo>
                      <a:lnTo>
                        <a:pt x="447" y="162"/>
                      </a:lnTo>
                      <a:lnTo>
                        <a:pt x="433" y="177"/>
                      </a:lnTo>
                      <a:lnTo>
                        <a:pt x="412" y="188"/>
                      </a:lnTo>
                      <a:lnTo>
                        <a:pt x="390" y="208"/>
                      </a:lnTo>
                      <a:lnTo>
                        <a:pt x="358" y="247"/>
                      </a:lnTo>
                      <a:lnTo>
                        <a:pt x="355" y="265"/>
                      </a:lnTo>
                      <a:lnTo>
                        <a:pt x="346" y="273"/>
                      </a:lnTo>
                      <a:lnTo>
                        <a:pt x="320" y="276"/>
                      </a:lnTo>
                      <a:lnTo>
                        <a:pt x="311" y="266"/>
                      </a:lnTo>
                      <a:lnTo>
                        <a:pt x="275" y="258"/>
                      </a:lnTo>
                      <a:lnTo>
                        <a:pt x="266" y="266"/>
                      </a:lnTo>
                      <a:lnTo>
                        <a:pt x="246" y="272"/>
                      </a:lnTo>
                      <a:lnTo>
                        <a:pt x="241" y="297"/>
                      </a:lnTo>
                      <a:lnTo>
                        <a:pt x="235" y="301"/>
                      </a:lnTo>
                      <a:lnTo>
                        <a:pt x="225" y="298"/>
                      </a:lnTo>
                      <a:lnTo>
                        <a:pt x="209" y="286"/>
                      </a:lnTo>
                      <a:lnTo>
                        <a:pt x="200" y="283"/>
                      </a:lnTo>
                      <a:lnTo>
                        <a:pt x="150" y="334"/>
                      </a:lnTo>
                      <a:lnTo>
                        <a:pt x="143" y="359"/>
                      </a:lnTo>
                      <a:lnTo>
                        <a:pt x="133" y="352"/>
                      </a:lnTo>
                      <a:lnTo>
                        <a:pt x="131" y="356"/>
                      </a:lnTo>
                      <a:lnTo>
                        <a:pt x="125" y="362"/>
                      </a:lnTo>
                      <a:lnTo>
                        <a:pt x="150" y="392"/>
                      </a:lnTo>
                      <a:lnTo>
                        <a:pt x="146" y="395"/>
                      </a:lnTo>
                      <a:lnTo>
                        <a:pt x="143" y="395"/>
                      </a:lnTo>
                      <a:lnTo>
                        <a:pt x="109" y="394"/>
                      </a:lnTo>
                      <a:lnTo>
                        <a:pt x="101" y="401"/>
                      </a:lnTo>
                      <a:lnTo>
                        <a:pt x="86" y="405"/>
                      </a:lnTo>
                      <a:lnTo>
                        <a:pt x="86" y="392"/>
                      </a:lnTo>
                      <a:lnTo>
                        <a:pt x="71" y="349"/>
                      </a:lnTo>
                      <a:lnTo>
                        <a:pt x="58" y="351"/>
                      </a:lnTo>
                      <a:lnTo>
                        <a:pt x="46" y="347"/>
                      </a:lnTo>
                      <a:lnTo>
                        <a:pt x="39" y="352"/>
                      </a:lnTo>
                      <a:lnTo>
                        <a:pt x="34" y="349"/>
                      </a:lnTo>
                      <a:lnTo>
                        <a:pt x="0" y="312"/>
                      </a:lnTo>
                      <a:lnTo>
                        <a:pt x="3" y="307"/>
                      </a:lnTo>
                      <a:lnTo>
                        <a:pt x="19" y="310"/>
                      </a:lnTo>
                      <a:lnTo>
                        <a:pt x="15" y="290"/>
                      </a:lnTo>
                      <a:lnTo>
                        <a:pt x="20" y="288"/>
                      </a:lnTo>
                      <a:lnTo>
                        <a:pt x="61" y="290"/>
                      </a:lnTo>
                      <a:lnTo>
                        <a:pt x="69" y="276"/>
                      </a:lnTo>
                      <a:lnTo>
                        <a:pt x="56" y="253"/>
                      </a:lnTo>
                      <a:lnTo>
                        <a:pt x="68" y="216"/>
                      </a:lnTo>
                      <a:lnTo>
                        <a:pt x="81" y="215"/>
                      </a:lnTo>
                      <a:lnTo>
                        <a:pt x="97" y="206"/>
                      </a:lnTo>
                      <a:lnTo>
                        <a:pt x="104" y="207"/>
                      </a:lnTo>
                      <a:lnTo>
                        <a:pt x="112" y="186"/>
                      </a:lnTo>
                      <a:lnTo>
                        <a:pt x="116" y="177"/>
                      </a:lnTo>
                      <a:lnTo>
                        <a:pt x="157" y="148"/>
                      </a:lnTo>
                      <a:lnTo>
                        <a:pt x="155" y="141"/>
                      </a:lnTo>
                      <a:lnTo>
                        <a:pt x="170" y="127"/>
                      </a:lnTo>
                      <a:lnTo>
                        <a:pt x="192" y="121"/>
                      </a:lnTo>
                      <a:lnTo>
                        <a:pt x="235" y="94"/>
                      </a:lnTo>
                      <a:lnTo>
                        <a:pt x="241" y="59"/>
                      </a:lnTo>
                      <a:lnTo>
                        <a:pt x="237" y="53"/>
                      </a:lnTo>
                      <a:lnTo>
                        <a:pt x="211" y="55"/>
                      </a:lnTo>
                      <a:lnTo>
                        <a:pt x="206" y="45"/>
                      </a:lnTo>
                      <a:lnTo>
                        <a:pt x="222" y="8"/>
                      </a:lnTo>
                      <a:lnTo>
                        <a:pt x="257" y="33"/>
                      </a:lnTo>
                      <a:lnTo>
                        <a:pt x="284" y="30"/>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3" name="Freeform 51">
                  <a:extLst>
                    <a:ext uri="{FF2B5EF4-FFF2-40B4-BE49-F238E27FC236}">
                      <a16:creationId xmlns:a16="http://schemas.microsoft.com/office/drawing/2014/main" id="{1712313A-1489-4F2D-A2B7-3B5ED66B3AFA}"/>
                    </a:ext>
                  </a:extLst>
                </p:cNvPr>
                <p:cNvSpPr>
                  <a:spLocks/>
                </p:cNvSpPr>
                <p:nvPr/>
              </p:nvSpPr>
              <p:spPr bwMode="auto">
                <a:xfrm>
                  <a:off x="7010401" y="4470401"/>
                  <a:ext cx="665163" cy="666750"/>
                </a:xfrm>
                <a:custGeom>
                  <a:avLst/>
                  <a:gdLst>
                    <a:gd name="T0" fmla="*/ 390 w 419"/>
                    <a:gd name="T1" fmla="*/ 0 h 420"/>
                    <a:gd name="T2" fmla="*/ 390 w 419"/>
                    <a:gd name="T3" fmla="*/ 20 h 420"/>
                    <a:gd name="T4" fmla="*/ 376 w 419"/>
                    <a:gd name="T5" fmla="*/ 59 h 420"/>
                    <a:gd name="T6" fmla="*/ 395 w 419"/>
                    <a:gd name="T7" fmla="*/ 100 h 420"/>
                    <a:gd name="T8" fmla="*/ 395 w 419"/>
                    <a:gd name="T9" fmla="*/ 115 h 420"/>
                    <a:gd name="T10" fmla="*/ 399 w 419"/>
                    <a:gd name="T11" fmla="*/ 119 h 420"/>
                    <a:gd name="T12" fmla="*/ 384 w 419"/>
                    <a:gd name="T13" fmla="*/ 121 h 420"/>
                    <a:gd name="T14" fmla="*/ 349 w 419"/>
                    <a:gd name="T15" fmla="*/ 168 h 420"/>
                    <a:gd name="T16" fmla="*/ 345 w 419"/>
                    <a:gd name="T17" fmla="*/ 199 h 420"/>
                    <a:gd name="T18" fmla="*/ 365 w 419"/>
                    <a:gd name="T19" fmla="*/ 239 h 420"/>
                    <a:gd name="T20" fmla="*/ 419 w 419"/>
                    <a:gd name="T21" fmla="*/ 297 h 420"/>
                    <a:gd name="T22" fmla="*/ 416 w 419"/>
                    <a:gd name="T23" fmla="*/ 304 h 420"/>
                    <a:gd name="T24" fmla="*/ 390 w 419"/>
                    <a:gd name="T25" fmla="*/ 304 h 420"/>
                    <a:gd name="T26" fmla="*/ 354 w 419"/>
                    <a:gd name="T27" fmla="*/ 320 h 420"/>
                    <a:gd name="T28" fmla="*/ 327 w 419"/>
                    <a:gd name="T29" fmla="*/ 345 h 420"/>
                    <a:gd name="T30" fmla="*/ 251 w 419"/>
                    <a:gd name="T31" fmla="*/ 385 h 420"/>
                    <a:gd name="T32" fmla="*/ 233 w 419"/>
                    <a:gd name="T33" fmla="*/ 373 h 420"/>
                    <a:gd name="T34" fmla="*/ 218 w 419"/>
                    <a:gd name="T35" fmla="*/ 373 h 420"/>
                    <a:gd name="T36" fmla="*/ 164 w 419"/>
                    <a:gd name="T37" fmla="*/ 420 h 420"/>
                    <a:gd name="T38" fmla="*/ 115 w 419"/>
                    <a:gd name="T39" fmla="*/ 398 h 420"/>
                    <a:gd name="T40" fmla="*/ 102 w 419"/>
                    <a:gd name="T41" fmla="*/ 405 h 420"/>
                    <a:gd name="T42" fmla="*/ 82 w 419"/>
                    <a:gd name="T43" fmla="*/ 414 h 420"/>
                    <a:gd name="T44" fmla="*/ 71 w 419"/>
                    <a:gd name="T45" fmla="*/ 398 h 420"/>
                    <a:gd name="T46" fmla="*/ 53 w 419"/>
                    <a:gd name="T47" fmla="*/ 377 h 420"/>
                    <a:gd name="T48" fmla="*/ 33 w 419"/>
                    <a:gd name="T49" fmla="*/ 378 h 420"/>
                    <a:gd name="T50" fmla="*/ 23 w 419"/>
                    <a:gd name="T51" fmla="*/ 365 h 420"/>
                    <a:gd name="T52" fmla="*/ 31 w 419"/>
                    <a:gd name="T53" fmla="*/ 333 h 420"/>
                    <a:gd name="T54" fmla="*/ 6 w 419"/>
                    <a:gd name="T55" fmla="*/ 320 h 420"/>
                    <a:gd name="T56" fmla="*/ 13 w 419"/>
                    <a:gd name="T57" fmla="*/ 284 h 420"/>
                    <a:gd name="T58" fmla="*/ 0 w 419"/>
                    <a:gd name="T59" fmla="*/ 268 h 420"/>
                    <a:gd name="T60" fmla="*/ 20 w 419"/>
                    <a:gd name="T61" fmla="*/ 256 h 420"/>
                    <a:gd name="T62" fmla="*/ 18 w 419"/>
                    <a:gd name="T63" fmla="*/ 252 h 420"/>
                    <a:gd name="T64" fmla="*/ 9 w 419"/>
                    <a:gd name="T65" fmla="*/ 236 h 420"/>
                    <a:gd name="T66" fmla="*/ 23 w 419"/>
                    <a:gd name="T67" fmla="*/ 223 h 420"/>
                    <a:gd name="T68" fmla="*/ 34 w 419"/>
                    <a:gd name="T69" fmla="*/ 246 h 420"/>
                    <a:gd name="T70" fmla="*/ 38 w 419"/>
                    <a:gd name="T71" fmla="*/ 246 h 420"/>
                    <a:gd name="T72" fmla="*/ 43 w 419"/>
                    <a:gd name="T73" fmla="*/ 228 h 420"/>
                    <a:gd name="T74" fmla="*/ 58 w 419"/>
                    <a:gd name="T75" fmla="*/ 224 h 420"/>
                    <a:gd name="T76" fmla="*/ 66 w 419"/>
                    <a:gd name="T77" fmla="*/ 217 h 420"/>
                    <a:gd name="T78" fmla="*/ 100 w 419"/>
                    <a:gd name="T79" fmla="*/ 218 h 420"/>
                    <a:gd name="T80" fmla="*/ 103 w 419"/>
                    <a:gd name="T81" fmla="*/ 218 h 420"/>
                    <a:gd name="T82" fmla="*/ 107 w 419"/>
                    <a:gd name="T83" fmla="*/ 215 h 420"/>
                    <a:gd name="T84" fmla="*/ 82 w 419"/>
                    <a:gd name="T85" fmla="*/ 185 h 420"/>
                    <a:gd name="T86" fmla="*/ 88 w 419"/>
                    <a:gd name="T87" fmla="*/ 179 h 420"/>
                    <a:gd name="T88" fmla="*/ 90 w 419"/>
                    <a:gd name="T89" fmla="*/ 175 h 420"/>
                    <a:gd name="T90" fmla="*/ 100 w 419"/>
                    <a:gd name="T91" fmla="*/ 182 h 420"/>
                    <a:gd name="T92" fmla="*/ 107 w 419"/>
                    <a:gd name="T93" fmla="*/ 157 h 420"/>
                    <a:gd name="T94" fmla="*/ 157 w 419"/>
                    <a:gd name="T95" fmla="*/ 106 h 420"/>
                    <a:gd name="T96" fmla="*/ 166 w 419"/>
                    <a:gd name="T97" fmla="*/ 109 h 420"/>
                    <a:gd name="T98" fmla="*/ 182 w 419"/>
                    <a:gd name="T99" fmla="*/ 121 h 420"/>
                    <a:gd name="T100" fmla="*/ 192 w 419"/>
                    <a:gd name="T101" fmla="*/ 124 h 420"/>
                    <a:gd name="T102" fmla="*/ 198 w 419"/>
                    <a:gd name="T103" fmla="*/ 120 h 420"/>
                    <a:gd name="T104" fmla="*/ 203 w 419"/>
                    <a:gd name="T105" fmla="*/ 95 h 420"/>
                    <a:gd name="T106" fmla="*/ 223 w 419"/>
                    <a:gd name="T107" fmla="*/ 89 h 420"/>
                    <a:gd name="T108" fmla="*/ 232 w 419"/>
                    <a:gd name="T109" fmla="*/ 81 h 420"/>
                    <a:gd name="T110" fmla="*/ 268 w 419"/>
                    <a:gd name="T111" fmla="*/ 89 h 420"/>
                    <a:gd name="T112" fmla="*/ 277 w 419"/>
                    <a:gd name="T113" fmla="*/ 99 h 420"/>
                    <a:gd name="T114" fmla="*/ 303 w 419"/>
                    <a:gd name="T115" fmla="*/ 96 h 420"/>
                    <a:gd name="T116" fmla="*/ 312 w 419"/>
                    <a:gd name="T117" fmla="*/ 88 h 420"/>
                    <a:gd name="T118" fmla="*/ 315 w 419"/>
                    <a:gd name="T119" fmla="*/ 70 h 420"/>
                    <a:gd name="T120" fmla="*/ 347 w 419"/>
                    <a:gd name="T121" fmla="*/ 31 h 420"/>
                    <a:gd name="T122" fmla="*/ 369 w 419"/>
                    <a:gd name="T123" fmla="*/ 11 h 420"/>
                    <a:gd name="T124" fmla="*/ 390 w 419"/>
                    <a:gd name="T12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20">
                      <a:moveTo>
                        <a:pt x="390" y="0"/>
                      </a:moveTo>
                      <a:lnTo>
                        <a:pt x="390" y="20"/>
                      </a:lnTo>
                      <a:lnTo>
                        <a:pt x="376" y="59"/>
                      </a:lnTo>
                      <a:lnTo>
                        <a:pt x="395" y="100"/>
                      </a:lnTo>
                      <a:lnTo>
                        <a:pt x="395" y="115"/>
                      </a:lnTo>
                      <a:lnTo>
                        <a:pt x="399" y="119"/>
                      </a:lnTo>
                      <a:lnTo>
                        <a:pt x="384" y="121"/>
                      </a:lnTo>
                      <a:lnTo>
                        <a:pt x="349" y="168"/>
                      </a:lnTo>
                      <a:lnTo>
                        <a:pt x="345" y="199"/>
                      </a:lnTo>
                      <a:lnTo>
                        <a:pt x="365" y="239"/>
                      </a:lnTo>
                      <a:lnTo>
                        <a:pt x="419" y="297"/>
                      </a:lnTo>
                      <a:lnTo>
                        <a:pt x="416" y="304"/>
                      </a:lnTo>
                      <a:lnTo>
                        <a:pt x="390" y="304"/>
                      </a:lnTo>
                      <a:lnTo>
                        <a:pt x="354" y="320"/>
                      </a:lnTo>
                      <a:lnTo>
                        <a:pt x="327" y="345"/>
                      </a:lnTo>
                      <a:lnTo>
                        <a:pt x="251" y="385"/>
                      </a:lnTo>
                      <a:lnTo>
                        <a:pt x="233" y="373"/>
                      </a:lnTo>
                      <a:lnTo>
                        <a:pt x="218" y="373"/>
                      </a:lnTo>
                      <a:lnTo>
                        <a:pt x="164" y="420"/>
                      </a:lnTo>
                      <a:lnTo>
                        <a:pt x="115" y="398"/>
                      </a:lnTo>
                      <a:lnTo>
                        <a:pt x="102" y="405"/>
                      </a:lnTo>
                      <a:lnTo>
                        <a:pt x="82" y="414"/>
                      </a:lnTo>
                      <a:lnTo>
                        <a:pt x="71" y="398"/>
                      </a:lnTo>
                      <a:lnTo>
                        <a:pt x="53" y="377"/>
                      </a:lnTo>
                      <a:lnTo>
                        <a:pt x="33" y="378"/>
                      </a:lnTo>
                      <a:lnTo>
                        <a:pt x="23" y="365"/>
                      </a:lnTo>
                      <a:lnTo>
                        <a:pt x="31" y="333"/>
                      </a:lnTo>
                      <a:lnTo>
                        <a:pt x="6" y="320"/>
                      </a:lnTo>
                      <a:lnTo>
                        <a:pt x="13" y="284"/>
                      </a:lnTo>
                      <a:lnTo>
                        <a:pt x="0" y="268"/>
                      </a:lnTo>
                      <a:lnTo>
                        <a:pt x="20" y="256"/>
                      </a:lnTo>
                      <a:lnTo>
                        <a:pt x="18" y="252"/>
                      </a:lnTo>
                      <a:lnTo>
                        <a:pt x="9" y="236"/>
                      </a:lnTo>
                      <a:lnTo>
                        <a:pt x="23" y="223"/>
                      </a:lnTo>
                      <a:lnTo>
                        <a:pt x="34" y="246"/>
                      </a:lnTo>
                      <a:lnTo>
                        <a:pt x="38" y="246"/>
                      </a:lnTo>
                      <a:lnTo>
                        <a:pt x="43" y="228"/>
                      </a:lnTo>
                      <a:lnTo>
                        <a:pt x="58" y="224"/>
                      </a:lnTo>
                      <a:lnTo>
                        <a:pt x="66" y="217"/>
                      </a:lnTo>
                      <a:lnTo>
                        <a:pt x="100" y="218"/>
                      </a:lnTo>
                      <a:lnTo>
                        <a:pt x="103" y="218"/>
                      </a:lnTo>
                      <a:lnTo>
                        <a:pt x="107" y="215"/>
                      </a:lnTo>
                      <a:lnTo>
                        <a:pt x="82" y="185"/>
                      </a:lnTo>
                      <a:lnTo>
                        <a:pt x="88" y="179"/>
                      </a:lnTo>
                      <a:lnTo>
                        <a:pt x="90" y="175"/>
                      </a:lnTo>
                      <a:lnTo>
                        <a:pt x="100" y="182"/>
                      </a:lnTo>
                      <a:lnTo>
                        <a:pt x="107" y="157"/>
                      </a:lnTo>
                      <a:lnTo>
                        <a:pt x="157" y="106"/>
                      </a:lnTo>
                      <a:lnTo>
                        <a:pt x="166" y="109"/>
                      </a:lnTo>
                      <a:lnTo>
                        <a:pt x="182" y="121"/>
                      </a:lnTo>
                      <a:lnTo>
                        <a:pt x="192" y="124"/>
                      </a:lnTo>
                      <a:lnTo>
                        <a:pt x="198" y="120"/>
                      </a:lnTo>
                      <a:lnTo>
                        <a:pt x="203" y="95"/>
                      </a:lnTo>
                      <a:lnTo>
                        <a:pt x="223" y="89"/>
                      </a:lnTo>
                      <a:lnTo>
                        <a:pt x="232" y="81"/>
                      </a:lnTo>
                      <a:lnTo>
                        <a:pt x="268" y="89"/>
                      </a:lnTo>
                      <a:lnTo>
                        <a:pt x="277" y="99"/>
                      </a:lnTo>
                      <a:lnTo>
                        <a:pt x="303" y="96"/>
                      </a:lnTo>
                      <a:lnTo>
                        <a:pt x="312" y="88"/>
                      </a:lnTo>
                      <a:lnTo>
                        <a:pt x="315" y="70"/>
                      </a:lnTo>
                      <a:lnTo>
                        <a:pt x="347" y="31"/>
                      </a:lnTo>
                      <a:lnTo>
                        <a:pt x="369" y="11"/>
                      </a:lnTo>
                      <a:lnTo>
                        <a:pt x="3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0" name="Groupe 69">
                <a:extLst>
                  <a:ext uri="{FF2B5EF4-FFF2-40B4-BE49-F238E27FC236}">
                    <a16:creationId xmlns:a16="http://schemas.microsoft.com/office/drawing/2014/main" id="{83C04ECB-5E76-4826-B32C-0C20E20FE878}"/>
                  </a:ext>
                </a:extLst>
              </p:cNvPr>
              <p:cNvGrpSpPr/>
              <p:nvPr/>
            </p:nvGrpSpPr>
            <p:grpSpPr>
              <a:xfrm>
                <a:off x="7343390" y="2232514"/>
                <a:ext cx="1051552" cy="700774"/>
                <a:chOff x="5376863" y="3236913"/>
                <a:chExt cx="2308226" cy="1658938"/>
              </a:xfrm>
              <a:solidFill>
                <a:srgbClr val="55555F"/>
              </a:solidFill>
            </p:grpSpPr>
            <p:sp>
              <p:nvSpPr>
                <p:cNvPr id="149" name="Freeform 15">
                  <a:extLst>
                    <a:ext uri="{FF2B5EF4-FFF2-40B4-BE49-F238E27FC236}">
                      <a16:creationId xmlns:a16="http://schemas.microsoft.com/office/drawing/2014/main" id="{CB413BE3-D3A7-4D61-A707-7014B5FF414A}"/>
                    </a:ext>
                  </a:extLst>
                </p:cNvPr>
                <p:cNvSpPr>
                  <a:spLocks/>
                </p:cNvSpPr>
                <p:nvPr/>
              </p:nvSpPr>
              <p:spPr bwMode="auto">
                <a:xfrm>
                  <a:off x="5541963" y="3606801"/>
                  <a:ext cx="692150" cy="612775"/>
                </a:xfrm>
                <a:custGeom>
                  <a:avLst/>
                  <a:gdLst>
                    <a:gd name="T0" fmla="*/ 95 w 436"/>
                    <a:gd name="T1" fmla="*/ 0 h 386"/>
                    <a:gd name="T2" fmla="*/ 111 w 436"/>
                    <a:gd name="T3" fmla="*/ 2 h 386"/>
                    <a:gd name="T4" fmla="*/ 148 w 436"/>
                    <a:gd name="T5" fmla="*/ 50 h 386"/>
                    <a:gd name="T6" fmla="*/ 223 w 436"/>
                    <a:gd name="T7" fmla="*/ 70 h 386"/>
                    <a:gd name="T8" fmla="*/ 272 w 436"/>
                    <a:gd name="T9" fmla="*/ 73 h 386"/>
                    <a:gd name="T10" fmla="*/ 297 w 436"/>
                    <a:gd name="T11" fmla="*/ 79 h 386"/>
                    <a:gd name="T12" fmla="*/ 313 w 436"/>
                    <a:gd name="T13" fmla="*/ 79 h 386"/>
                    <a:gd name="T14" fmla="*/ 333 w 436"/>
                    <a:gd name="T15" fmla="*/ 112 h 386"/>
                    <a:gd name="T16" fmla="*/ 357 w 436"/>
                    <a:gd name="T17" fmla="*/ 119 h 386"/>
                    <a:gd name="T18" fmla="*/ 368 w 436"/>
                    <a:gd name="T19" fmla="*/ 119 h 386"/>
                    <a:gd name="T20" fmla="*/ 358 w 436"/>
                    <a:gd name="T21" fmla="*/ 182 h 386"/>
                    <a:gd name="T22" fmla="*/ 381 w 436"/>
                    <a:gd name="T23" fmla="*/ 217 h 386"/>
                    <a:gd name="T24" fmla="*/ 434 w 436"/>
                    <a:gd name="T25" fmla="*/ 272 h 386"/>
                    <a:gd name="T26" fmla="*/ 436 w 436"/>
                    <a:gd name="T27" fmla="*/ 289 h 386"/>
                    <a:gd name="T28" fmla="*/ 425 w 436"/>
                    <a:gd name="T29" fmla="*/ 336 h 386"/>
                    <a:gd name="T30" fmla="*/ 412 w 436"/>
                    <a:gd name="T31" fmla="*/ 342 h 386"/>
                    <a:gd name="T32" fmla="*/ 386 w 436"/>
                    <a:gd name="T33" fmla="*/ 331 h 386"/>
                    <a:gd name="T34" fmla="*/ 375 w 436"/>
                    <a:gd name="T35" fmla="*/ 346 h 386"/>
                    <a:gd name="T36" fmla="*/ 361 w 436"/>
                    <a:gd name="T37" fmla="*/ 343 h 386"/>
                    <a:gd name="T38" fmla="*/ 345 w 436"/>
                    <a:gd name="T39" fmla="*/ 345 h 386"/>
                    <a:gd name="T40" fmla="*/ 330 w 436"/>
                    <a:gd name="T41" fmla="*/ 337 h 386"/>
                    <a:gd name="T42" fmla="*/ 282 w 436"/>
                    <a:gd name="T43" fmla="*/ 328 h 386"/>
                    <a:gd name="T44" fmla="*/ 243 w 436"/>
                    <a:gd name="T45" fmla="*/ 330 h 386"/>
                    <a:gd name="T46" fmla="*/ 202 w 436"/>
                    <a:gd name="T47" fmla="*/ 361 h 386"/>
                    <a:gd name="T48" fmla="*/ 198 w 436"/>
                    <a:gd name="T49" fmla="*/ 360 h 386"/>
                    <a:gd name="T50" fmla="*/ 168 w 436"/>
                    <a:gd name="T51" fmla="*/ 386 h 386"/>
                    <a:gd name="T52" fmla="*/ 157 w 436"/>
                    <a:gd name="T53" fmla="*/ 385 h 386"/>
                    <a:gd name="T54" fmla="*/ 138 w 436"/>
                    <a:gd name="T55" fmla="*/ 353 h 386"/>
                    <a:gd name="T56" fmla="*/ 76 w 436"/>
                    <a:gd name="T57" fmla="*/ 348 h 386"/>
                    <a:gd name="T58" fmla="*/ 69 w 436"/>
                    <a:gd name="T59" fmla="*/ 330 h 386"/>
                    <a:gd name="T60" fmla="*/ 20 w 436"/>
                    <a:gd name="T61" fmla="*/ 310 h 386"/>
                    <a:gd name="T62" fmla="*/ 22 w 436"/>
                    <a:gd name="T63" fmla="*/ 289 h 386"/>
                    <a:gd name="T64" fmla="*/ 11 w 436"/>
                    <a:gd name="T65" fmla="*/ 252 h 386"/>
                    <a:gd name="T66" fmla="*/ 25 w 436"/>
                    <a:gd name="T67" fmla="*/ 237 h 386"/>
                    <a:gd name="T68" fmla="*/ 19 w 436"/>
                    <a:gd name="T69" fmla="*/ 211 h 386"/>
                    <a:gd name="T70" fmla="*/ 6 w 436"/>
                    <a:gd name="T71" fmla="*/ 206 h 386"/>
                    <a:gd name="T72" fmla="*/ 0 w 436"/>
                    <a:gd name="T73" fmla="*/ 169 h 386"/>
                    <a:gd name="T74" fmla="*/ 12 w 436"/>
                    <a:gd name="T75" fmla="*/ 153 h 386"/>
                    <a:gd name="T76" fmla="*/ 29 w 436"/>
                    <a:gd name="T77" fmla="*/ 127 h 386"/>
                    <a:gd name="T78" fmla="*/ 25 w 436"/>
                    <a:gd name="T79" fmla="*/ 73 h 386"/>
                    <a:gd name="T80" fmla="*/ 22 w 436"/>
                    <a:gd name="T81" fmla="*/ 54 h 386"/>
                    <a:gd name="T82" fmla="*/ 41 w 436"/>
                    <a:gd name="T83" fmla="*/ 51 h 386"/>
                    <a:gd name="T84" fmla="*/ 95 w 436"/>
                    <a:gd name="T8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386">
                      <a:moveTo>
                        <a:pt x="95" y="0"/>
                      </a:moveTo>
                      <a:lnTo>
                        <a:pt x="111" y="2"/>
                      </a:lnTo>
                      <a:lnTo>
                        <a:pt x="148" y="50"/>
                      </a:lnTo>
                      <a:lnTo>
                        <a:pt x="223" y="70"/>
                      </a:lnTo>
                      <a:lnTo>
                        <a:pt x="272" y="73"/>
                      </a:lnTo>
                      <a:lnTo>
                        <a:pt x="297" y="79"/>
                      </a:lnTo>
                      <a:lnTo>
                        <a:pt x="313" y="79"/>
                      </a:lnTo>
                      <a:lnTo>
                        <a:pt x="333" y="112"/>
                      </a:lnTo>
                      <a:lnTo>
                        <a:pt x="357" y="119"/>
                      </a:lnTo>
                      <a:lnTo>
                        <a:pt x="368" y="119"/>
                      </a:lnTo>
                      <a:lnTo>
                        <a:pt x="358" y="182"/>
                      </a:lnTo>
                      <a:lnTo>
                        <a:pt x="381" y="217"/>
                      </a:lnTo>
                      <a:lnTo>
                        <a:pt x="434" y="272"/>
                      </a:lnTo>
                      <a:lnTo>
                        <a:pt x="436" y="289"/>
                      </a:lnTo>
                      <a:lnTo>
                        <a:pt x="425" y="336"/>
                      </a:lnTo>
                      <a:lnTo>
                        <a:pt x="412" y="342"/>
                      </a:lnTo>
                      <a:lnTo>
                        <a:pt x="386" y="331"/>
                      </a:lnTo>
                      <a:lnTo>
                        <a:pt x="375" y="346"/>
                      </a:lnTo>
                      <a:lnTo>
                        <a:pt x="361" y="343"/>
                      </a:lnTo>
                      <a:lnTo>
                        <a:pt x="345" y="345"/>
                      </a:lnTo>
                      <a:lnTo>
                        <a:pt x="330" y="337"/>
                      </a:lnTo>
                      <a:lnTo>
                        <a:pt x="282" y="328"/>
                      </a:lnTo>
                      <a:lnTo>
                        <a:pt x="243" y="330"/>
                      </a:lnTo>
                      <a:lnTo>
                        <a:pt x="202" y="361"/>
                      </a:lnTo>
                      <a:lnTo>
                        <a:pt x="198" y="360"/>
                      </a:lnTo>
                      <a:lnTo>
                        <a:pt x="168" y="386"/>
                      </a:lnTo>
                      <a:lnTo>
                        <a:pt x="157" y="385"/>
                      </a:lnTo>
                      <a:lnTo>
                        <a:pt x="138" y="353"/>
                      </a:lnTo>
                      <a:lnTo>
                        <a:pt x="76" y="348"/>
                      </a:lnTo>
                      <a:lnTo>
                        <a:pt x="69" y="330"/>
                      </a:lnTo>
                      <a:lnTo>
                        <a:pt x="20" y="310"/>
                      </a:lnTo>
                      <a:lnTo>
                        <a:pt x="22" y="289"/>
                      </a:lnTo>
                      <a:lnTo>
                        <a:pt x="11" y="252"/>
                      </a:lnTo>
                      <a:lnTo>
                        <a:pt x="25" y="237"/>
                      </a:lnTo>
                      <a:lnTo>
                        <a:pt x="19" y="211"/>
                      </a:lnTo>
                      <a:lnTo>
                        <a:pt x="6" y="206"/>
                      </a:lnTo>
                      <a:lnTo>
                        <a:pt x="0" y="169"/>
                      </a:lnTo>
                      <a:lnTo>
                        <a:pt x="12" y="153"/>
                      </a:lnTo>
                      <a:lnTo>
                        <a:pt x="29" y="127"/>
                      </a:lnTo>
                      <a:lnTo>
                        <a:pt x="25" y="73"/>
                      </a:lnTo>
                      <a:lnTo>
                        <a:pt x="22" y="54"/>
                      </a:lnTo>
                      <a:lnTo>
                        <a:pt x="41" y="51"/>
                      </a:lnTo>
                      <a:lnTo>
                        <a:pt x="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0" name="Freeform 16">
                  <a:extLst>
                    <a:ext uri="{FF2B5EF4-FFF2-40B4-BE49-F238E27FC236}">
                      <a16:creationId xmlns:a16="http://schemas.microsoft.com/office/drawing/2014/main" id="{BADFF4CB-CDB3-471B-9898-ED4D25202138}"/>
                    </a:ext>
                  </a:extLst>
                </p:cNvPr>
                <p:cNvSpPr>
                  <a:spLocks/>
                </p:cNvSpPr>
                <p:nvPr/>
              </p:nvSpPr>
              <p:spPr bwMode="auto">
                <a:xfrm>
                  <a:off x="5851526" y="4111626"/>
                  <a:ext cx="627063" cy="438150"/>
                </a:xfrm>
                <a:custGeom>
                  <a:avLst/>
                  <a:gdLst>
                    <a:gd name="T0" fmla="*/ 293 w 395"/>
                    <a:gd name="T1" fmla="*/ 0 h 276"/>
                    <a:gd name="T2" fmla="*/ 359 w 395"/>
                    <a:gd name="T3" fmla="*/ 12 h 276"/>
                    <a:gd name="T4" fmla="*/ 361 w 395"/>
                    <a:gd name="T5" fmla="*/ 38 h 276"/>
                    <a:gd name="T6" fmla="*/ 371 w 395"/>
                    <a:gd name="T7" fmla="*/ 53 h 276"/>
                    <a:gd name="T8" fmla="*/ 395 w 395"/>
                    <a:gd name="T9" fmla="*/ 60 h 276"/>
                    <a:gd name="T10" fmla="*/ 371 w 395"/>
                    <a:gd name="T11" fmla="*/ 126 h 276"/>
                    <a:gd name="T12" fmla="*/ 371 w 395"/>
                    <a:gd name="T13" fmla="*/ 136 h 276"/>
                    <a:gd name="T14" fmla="*/ 350 w 395"/>
                    <a:gd name="T15" fmla="*/ 153 h 276"/>
                    <a:gd name="T16" fmla="*/ 350 w 395"/>
                    <a:gd name="T17" fmla="*/ 162 h 276"/>
                    <a:gd name="T18" fmla="*/ 336 w 395"/>
                    <a:gd name="T19" fmla="*/ 170 h 276"/>
                    <a:gd name="T20" fmla="*/ 335 w 395"/>
                    <a:gd name="T21" fmla="*/ 181 h 276"/>
                    <a:gd name="T22" fmla="*/ 285 w 395"/>
                    <a:gd name="T23" fmla="*/ 218 h 276"/>
                    <a:gd name="T24" fmla="*/ 280 w 395"/>
                    <a:gd name="T25" fmla="*/ 230 h 276"/>
                    <a:gd name="T26" fmla="*/ 265 w 395"/>
                    <a:gd name="T27" fmla="*/ 232 h 276"/>
                    <a:gd name="T28" fmla="*/ 244 w 395"/>
                    <a:gd name="T29" fmla="*/ 266 h 276"/>
                    <a:gd name="T30" fmla="*/ 227 w 395"/>
                    <a:gd name="T31" fmla="*/ 276 h 276"/>
                    <a:gd name="T32" fmla="*/ 217 w 395"/>
                    <a:gd name="T33" fmla="*/ 255 h 276"/>
                    <a:gd name="T34" fmla="*/ 191 w 395"/>
                    <a:gd name="T35" fmla="*/ 228 h 276"/>
                    <a:gd name="T36" fmla="*/ 181 w 395"/>
                    <a:gd name="T37" fmla="*/ 232 h 276"/>
                    <a:gd name="T38" fmla="*/ 173 w 395"/>
                    <a:gd name="T39" fmla="*/ 228 h 276"/>
                    <a:gd name="T40" fmla="*/ 172 w 395"/>
                    <a:gd name="T41" fmla="*/ 220 h 276"/>
                    <a:gd name="T42" fmla="*/ 158 w 395"/>
                    <a:gd name="T43" fmla="*/ 217 h 276"/>
                    <a:gd name="T44" fmla="*/ 150 w 395"/>
                    <a:gd name="T45" fmla="*/ 218 h 276"/>
                    <a:gd name="T46" fmla="*/ 138 w 395"/>
                    <a:gd name="T47" fmla="*/ 235 h 276"/>
                    <a:gd name="T48" fmla="*/ 112 w 395"/>
                    <a:gd name="T49" fmla="*/ 255 h 276"/>
                    <a:gd name="T50" fmla="*/ 83 w 395"/>
                    <a:gd name="T51" fmla="*/ 190 h 276"/>
                    <a:gd name="T52" fmla="*/ 34 w 395"/>
                    <a:gd name="T53" fmla="*/ 67 h 276"/>
                    <a:gd name="T54" fmla="*/ 0 w 395"/>
                    <a:gd name="T55" fmla="*/ 65 h 276"/>
                    <a:gd name="T56" fmla="*/ 7 w 395"/>
                    <a:gd name="T57" fmla="*/ 43 h 276"/>
                    <a:gd name="T58" fmla="*/ 48 w 395"/>
                    <a:gd name="T59" fmla="*/ 12 h 276"/>
                    <a:gd name="T60" fmla="*/ 87 w 395"/>
                    <a:gd name="T61" fmla="*/ 10 h 276"/>
                    <a:gd name="T62" fmla="*/ 135 w 395"/>
                    <a:gd name="T63" fmla="*/ 19 h 276"/>
                    <a:gd name="T64" fmla="*/ 150 w 395"/>
                    <a:gd name="T65" fmla="*/ 27 h 276"/>
                    <a:gd name="T66" fmla="*/ 166 w 395"/>
                    <a:gd name="T67" fmla="*/ 25 h 276"/>
                    <a:gd name="T68" fmla="*/ 180 w 395"/>
                    <a:gd name="T69" fmla="*/ 28 h 276"/>
                    <a:gd name="T70" fmla="*/ 191 w 395"/>
                    <a:gd name="T71" fmla="*/ 13 h 276"/>
                    <a:gd name="T72" fmla="*/ 217 w 395"/>
                    <a:gd name="T73" fmla="*/ 24 h 276"/>
                    <a:gd name="T74" fmla="*/ 230 w 395"/>
                    <a:gd name="T75" fmla="*/ 18 h 276"/>
                    <a:gd name="T76" fmla="*/ 256 w 395"/>
                    <a:gd name="T77" fmla="*/ 18 h 276"/>
                    <a:gd name="T78" fmla="*/ 269 w 395"/>
                    <a:gd name="T79" fmla="*/ 19 h 276"/>
                    <a:gd name="T80" fmla="*/ 293 w 395"/>
                    <a:gd name="T8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276">
                      <a:moveTo>
                        <a:pt x="293" y="0"/>
                      </a:moveTo>
                      <a:lnTo>
                        <a:pt x="359" y="12"/>
                      </a:lnTo>
                      <a:lnTo>
                        <a:pt x="361" y="38"/>
                      </a:lnTo>
                      <a:lnTo>
                        <a:pt x="371" y="53"/>
                      </a:lnTo>
                      <a:lnTo>
                        <a:pt x="395" y="60"/>
                      </a:lnTo>
                      <a:lnTo>
                        <a:pt x="371" y="126"/>
                      </a:lnTo>
                      <a:lnTo>
                        <a:pt x="371" y="136"/>
                      </a:lnTo>
                      <a:lnTo>
                        <a:pt x="350" y="153"/>
                      </a:lnTo>
                      <a:lnTo>
                        <a:pt x="350" y="162"/>
                      </a:lnTo>
                      <a:lnTo>
                        <a:pt x="336" y="170"/>
                      </a:lnTo>
                      <a:lnTo>
                        <a:pt x="335" y="181"/>
                      </a:lnTo>
                      <a:lnTo>
                        <a:pt x="285" y="218"/>
                      </a:lnTo>
                      <a:lnTo>
                        <a:pt x="280" y="230"/>
                      </a:lnTo>
                      <a:lnTo>
                        <a:pt x="265" y="232"/>
                      </a:lnTo>
                      <a:lnTo>
                        <a:pt x="244" y="266"/>
                      </a:lnTo>
                      <a:lnTo>
                        <a:pt x="227" y="276"/>
                      </a:lnTo>
                      <a:lnTo>
                        <a:pt x="217" y="255"/>
                      </a:lnTo>
                      <a:lnTo>
                        <a:pt x="191" y="228"/>
                      </a:lnTo>
                      <a:lnTo>
                        <a:pt x="181" y="232"/>
                      </a:lnTo>
                      <a:lnTo>
                        <a:pt x="173" y="228"/>
                      </a:lnTo>
                      <a:lnTo>
                        <a:pt x="172" y="220"/>
                      </a:lnTo>
                      <a:lnTo>
                        <a:pt x="158" y="217"/>
                      </a:lnTo>
                      <a:lnTo>
                        <a:pt x="150" y="218"/>
                      </a:lnTo>
                      <a:lnTo>
                        <a:pt x="138" y="235"/>
                      </a:lnTo>
                      <a:lnTo>
                        <a:pt x="112" y="255"/>
                      </a:lnTo>
                      <a:lnTo>
                        <a:pt x="83" y="190"/>
                      </a:lnTo>
                      <a:lnTo>
                        <a:pt x="34" y="67"/>
                      </a:lnTo>
                      <a:lnTo>
                        <a:pt x="0" y="65"/>
                      </a:lnTo>
                      <a:lnTo>
                        <a:pt x="7" y="43"/>
                      </a:lnTo>
                      <a:lnTo>
                        <a:pt x="48" y="12"/>
                      </a:lnTo>
                      <a:lnTo>
                        <a:pt x="87" y="10"/>
                      </a:lnTo>
                      <a:lnTo>
                        <a:pt x="135" y="19"/>
                      </a:lnTo>
                      <a:lnTo>
                        <a:pt x="150" y="27"/>
                      </a:lnTo>
                      <a:lnTo>
                        <a:pt x="166" y="25"/>
                      </a:lnTo>
                      <a:lnTo>
                        <a:pt x="180" y="28"/>
                      </a:lnTo>
                      <a:lnTo>
                        <a:pt x="191" y="13"/>
                      </a:lnTo>
                      <a:lnTo>
                        <a:pt x="217" y="24"/>
                      </a:lnTo>
                      <a:lnTo>
                        <a:pt x="230" y="18"/>
                      </a:lnTo>
                      <a:lnTo>
                        <a:pt x="256" y="18"/>
                      </a:lnTo>
                      <a:lnTo>
                        <a:pt x="269" y="19"/>
                      </a:lnTo>
                      <a:lnTo>
                        <a:pt x="29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1" name="Freeform 17">
                  <a:extLst>
                    <a:ext uri="{FF2B5EF4-FFF2-40B4-BE49-F238E27FC236}">
                      <a16:creationId xmlns:a16="http://schemas.microsoft.com/office/drawing/2014/main" id="{95CD14AD-FF2A-4346-88FD-11CFEBA019DD}"/>
                    </a:ext>
                  </a:extLst>
                </p:cNvPr>
                <p:cNvSpPr>
                  <a:spLocks/>
                </p:cNvSpPr>
                <p:nvPr/>
              </p:nvSpPr>
              <p:spPr bwMode="auto">
                <a:xfrm>
                  <a:off x="5376863" y="4098926"/>
                  <a:ext cx="606425" cy="577850"/>
                </a:xfrm>
                <a:custGeom>
                  <a:avLst/>
                  <a:gdLst>
                    <a:gd name="T0" fmla="*/ 124 w 382"/>
                    <a:gd name="T1" fmla="*/ 0 h 364"/>
                    <a:gd name="T2" fmla="*/ 173 w 382"/>
                    <a:gd name="T3" fmla="*/ 20 h 364"/>
                    <a:gd name="T4" fmla="*/ 180 w 382"/>
                    <a:gd name="T5" fmla="*/ 38 h 364"/>
                    <a:gd name="T6" fmla="*/ 242 w 382"/>
                    <a:gd name="T7" fmla="*/ 43 h 364"/>
                    <a:gd name="T8" fmla="*/ 261 w 382"/>
                    <a:gd name="T9" fmla="*/ 75 h 364"/>
                    <a:gd name="T10" fmla="*/ 272 w 382"/>
                    <a:gd name="T11" fmla="*/ 76 h 364"/>
                    <a:gd name="T12" fmla="*/ 302 w 382"/>
                    <a:gd name="T13" fmla="*/ 50 h 364"/>
                    <a:gd name="T14" fmla="*/ 306 w 382"/>
                    <a:gd name="T15" fmla="*/ 51 h 364"/>
                    <a:gd name="T16" fmla="*/ 299 w 382"/>
                    <a:gd name="T17" fmla="*/ 73 h 364"/>
                    <a:gd name="T18" fmla="*/ 333 w 382"/>
                    <a:gd name="T19" fmla="*/ 75 h 364"/>
                    <a:gd name="T20" fmla="*/ 382 w 382"/>
                    <a:gd name="T21" fmla="*/ 198 h 364"/>
                    <a:gd name="T22" fmla="*/ 335 w 382"/>
                    <a:gd name="T23" fmla="*/ 245 h 364"/>
                    <a:gd name="T24" fmla="*/ 313 w 382"/>
                    <a:gd name="T25" fmla="*/ 230 h 364"/>
                    <a:gd name="T26" fmla="*/ 279 w 382"/>
                    <a:gd name="T27" fmla="*/ 333 h 364"/>
                    <a:gd name="T28" fmla="*/ 263 w 382"/>
                    <a:gd name="T29" fmla="*/ 314 h 364"/>
                    <a:gd name="T30" fmla="*/ 257 w 382"/>
                    <a:gd name="T31" fmla="*/ 274 h 364"/>
                    <a:gd name="T32" fmla="*/ 239 w 382"/>
                    <a:gd name="T33" fmla="*/ 258 h 364"/>
                    <a:gd name="T34" fmla="*/ 222 w 382"/>
                    <a:gd name="T35" fmla="*/ 258 h 364"/>
                    <a:gd name="T36" fmla="*/ 212 w 382"/>
                    <a:gd name="T37" fmla="*/ 223 h 364"/>
                    <a:gd name="T38" fmla="*/ 187 w 382"/>
                    <a:gd name="T39" fmla="*/ 246 h 364"/>
                    <a:gd name="T40" fmla="*/ 169 w 382"/>
                    <a:gd name="T41" fmla="*/ 269 h 364"/>
                    <a:gd name="T42" fmla="*/ 168 w 382"/>
                    <a:gd name="T43" fmla="*/ 287 h 364"/>
                    <a:gd name="T44" fmla="*/ 155 w 382"/>
                    <a:gd name="T45" fmla="*/ 307 h 364"/>
                    <a:gd name="T46" fmla="*/ 149 w 382"/>
                    <a:gd name="T47" fmla="*/ 329 h 364"/>
                    <a:gd name="T48" fmla="*/ 121 w 382"/>
                    <a:gd name="T49" fmla="*/ 347 h 364"/>
                    <a:gd name="T50" fmla="*/ 106 w 382"/>
                    <a:gd name="T51" fmla="*/ 345 h 364"/>
                    <a:gd name="T52" fmla="*/ 95 w 382"/>
                    <a:gd name="T53" fmla="*/ 333 h 364"/>
                    <a:gd name="T54" fmla="*/ 57 w 382"/>
                    <a:gd name="T55" fmla="*/ 347 h 364"/>
                    <a:gd name="T56" fmla="*/ 45 w 382"/>
                    <a:gd name="T57" fmla="*/ 364 h 364"/>
                    <a:gd name="T58" fmla="*/ 45 w 382"/>
                    <a:gd name="T59" fmla="*/ 339 h 364"/>
                    <a:gd name="T60" fmla="*/ 30 w 382"/>
                    <a:gd name="T61" fmla="*/ 330 h 364"/>
                    <a:gd name="T62" fmla="*/ 40 w 382"/>
                    <a:gd name="T63" fmla="*/ 284 h 364"/>
                    <a:gd name="T64" fmla="*/ 34 w 382"/>
                    <a:gd name="T65" fmla="*/ 266 h 364"/>
                    <a:gd name="T66" fmla="*/ 21 w 382"/>
                    <a:gd name="T67" fmla="*/ 253 h 364"/>
                    <a:gd name="T68" fmla="*/ 19 w 382"/>
                    <a:gd name="T69" fmla="*/ 228 h 364"/>
                    <a:gd name="T70" fmla="*/ 0 w 382"/>
                    <a:gd name="T71" fmla="*/ 214 h 364"/>
                    <a:gd name="T72" fmla="*/ 22 w 382"/>
                    <a:gd name="T73" fmla="*/ 204 h 364"/>
                    <a:gd name="T74" fmla="*/ 26 w 382"/>
                    <a:gd name="T75" fmla="*/ 176 h 364"/>
                    <a:gd name="T76" fmla="*/ 42 w 382"/>
                    <a:gd name="T77" fmla="*/ 149 h 364"/>
                    <a:gd name="T78" fmla="*/ 56 w 382"/>
                    <a:gd name="T79" fmla="*/ 104 h 364"/>
                    <a:gd name="T80" fmla="*/ 89 w 382"/>
                    <a:gd name="T81" fmla="*/ 61 h 364"/>
                    <a:gd name="T82" fmla="*/ 86 w 382"/>
                    <a:gd name="T83" fmla="*/ 36 h 364"/>
                    <a:gd name="T84" fmla="*/ 91 w 382"/>
                    <a:gd name="T85" fmla="*/ 33 h 364"/>
                    <a:gd name="T86" fmla="*/ 106 w 382"/>
                    <a:gd name="T87" fmla="*/ 43 h 364"/>
                    <a:gd name="T88" fmla="*/ 115 w 382"/>
                    <a:gd name="T89" fmla="*/ 41 h 364"/>
                    <a:gd name="T90" fmla="*/ 121 w 382"/>
                    <a:gd name="T91" fmla="*/ 26 h 364"/>
                    <a:gd name="T92" fmla="*/ 124 w 382"/>
                    <a:gd name="T9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64">
                      <a:moveTo>
                        <a:pt x="124" y="0"/>
                      </a:moveTo>
                      <a:lnTo>
                        <a:pt x="173" y="20"/>
                      </a:lnTo>
                      <a:lnTo>
                        <a:pt x="180" y="38"/>
                      </a:lnTo>
                      <a:lnTo>
                        <a:pt x="242" y="43"/>
                      </a:lnTo>
                      <a:lnTo>
                        <a:pt x="261" y="75"/>
                      </a:lnTo>
                      <a:lnTo>
                        <a:pt x="272" y="76"/>
                      </a:lnTo>
                      <a:lnTo>
                        <a:pt x="302" y="50"/>
                      </a:lnTo>
                      <a:lnTo>
                        <a:pt x="306" y="51"/>
                      </a:lnTo>
                      <a:lnTo>
                        <a:pt x="299" y="73"/>
                      </a:lnTo>
                      <a:lnTo>
                        <a:pt x="333" y="75"/>
                      </a:lnTo>
                      <a:lnTo>
                        <a:pt x="382" y="198"/>
                      </a:lnTo>
                      <a:lnTo>
                        <a:pt x="335" y="245"/>
                      </a:lnTo>
                      <a:lnTo>
                        <a:pt x="313" y="230"/>
                      </a:lnTo>
                      <a:lnTo>
                        <a:pt x="279" y="333"/>
                      </a:lnTo>
                      <a:lnTo>
                        <a:pt x="263" y="314"/>
                      </a:lnTo>
                      <a:lnTo>
                        <a:pt x="257" y="274"/>
                      </a:lnTo>
                      <a:lnTo>
                        <a:pt x="239" y="258"/>
                      </a:lnTo>
                      <a:lnTo>
                        <a:pt x="222" y="258"/>
                      </a:lnTo>
                      <a:lnTo>
                        <a:pt x="212" y="223"/>
                      </a:lnTo>
                      <a:lnTo>
                        <a:pt x="187" y="246"/>
                      </a:lnTo>
                      <a:lnTo>
                        <a:pt x="169" y="269"/>
                      </a:lnTo>
                      <a:lnTo>
                        <a:pt x="168" y="287"/>
                      </a:lnTo>
                      <a:lnTo>
                        <a:pt x="155" y="307"/>
                      </a:lnTo>
                      <a:lnTo>
                        <a:pt x="149" y="329"/>
                      </a:lnTo>
                      <a:lnTo>
                        <a:pt x="121" y="347"/>
                      </a:lnTo>
                      <a:lnTo>
                        <a:pt x="106" y="345"/>
                      </a:lnTo>
                      <a:lnTo>
                        <a:pt x="95" y="333"/>
                      </a:lnTo>
                      <a:lnTo>
                        <a:pt x="57" y="347"/>
                      </a:lnTo>
                      <a:lnTo>
                        <a:pt x="45" y="364"/>
                      </a:lnTo>
                      <a:lnTo>
                        <a:pt x="45" y="339"/>
                      </a:lnTo>
                      <a:lnTo>
                        <a:pt x="30" y="330"/>
                      </a:lnTo>
                      <a:lnTo>
                        <a:pt x="40" y="284"/>
                      </a:lnTo>
                      <a:lnTo>
                        <a:pt x="34" y="266"/>
                      </a:lnTo>
                      <a:lnTo>
                        <a:pt x="21" y="253"/>
                      </a:lnTo>
                      <a:lnTo>
                        <a:pt x="19" y="228"/>
                      </a:lnTo>
                      <a:lnTo>
                        <a:pt x="0" y="214"/>
                      </a:lnTo>
                      <a:lnTo>
                        <a:pt x="22" y="204"/>
                      </a:lnTo>
                      <a:lnTo>
                        <a:pt x="26" y="176"/>
                      </a:lnTo>
                      <a:lnTo>
                        <a:pt x="42" y="149"/>
                      </a:lnTo>
                      <a:lnTo>
                        <a:pt x="56" y="104"/>
                      </a:lnTo>
                      <a:lnTo>
                        <a:pt x="89" y="61"/>
                      </a:lnTo>
                      <a:lnTo>
                        <a:pt x="86" y="36"/>
                      </a:lnTo>
                      <a:lnTo>
                        <a:pt x="91" y="33"/>
                      </a:lnTo>
                      <a:lnTo>
                        <a:pt x="106" y="43"/>
                      </a:lnTo>
                      <a:lnTo>
                        <a:pt x="115" y="41"/>
                      </a:lnTo>
                      <a:lnTo>
                        <a:pt x="121" y="26"/>
                      </a:lnTo>
                      <a:lnTo>
                        <a:pt x="1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2" name="Freeform 18">
                  <a:extLst>
                    <a:ext uri="{FF2B5EF4-FFF2-40B4-BE49-F238E27FC236}">
                      <a16:creationId xmlns:a16="http://schemas.microsoft.com/office/drawing/2014/main" id="{EE823749-28B3-4D43-9312-9B15C0A0824E}"/>
                    </a:ext>
                  </a:extLst>
                </p:cNvPr>
                <p:cNvSpPr>
                  <a:spLocks/>
                </p:cNvSpPr>
                <p:nvPr/>
              </p:nvSpPr>
              <p:spPr bwMode="auto">
                <a:xfrm>
                  <a:off x="5440363" y="3236913"/>
                  <a:ext cx="752475" cy="558800"/>
                </a:xfrm>
                <a:custGeom>
                  <a:avLst/>
                  <a:gdLst>
                    <a:gd name="T0" fmla="*/ 195 w 474"/>
                    <a:gd name="T1" fmla="*/ 0 h 352"/>
                    <a:gd name="T2" fmla="*/ 208 w 474"/>
                    <a:gd name="T3" fmla="*/ 5 h 352"/>
                    <a:gd name="T4" fmla="*/ 208 w 474"/>
                    <a:gd name="T5" fmla="*/ 20 h 352"/>
                    <a:gd name="T6" fmla="*/ 252 w 474"/>
                    <a:gd name="T7" fmla="*/ 49 h 352"/>
                    <a:gd name="T8" fmla="*/ 277 w 474"/>
                    <a:gd name="T9" fmla="*/ 36 h 352"/>
                    <a:gd name="T10" fmla="*/ 297 w 474"/>
                    <a:gd name="T11" fmla="*/ 46 h 352"/>
                    <a:gd name="T12" fmla="*/ 312 w 474"/>
                    <a:gd name="T13" fmla="*/ 37 h 352"/>
                    <a:gd name="T14" fmla="*/ 330 w 474"/>
                    <a:gd name="T15" fmla="*/ 55 h 352"/>
                    <a:gd name="T16" fmla="*/ 341 w 474"/>
                    <a:gd name="T17" fmla="*/ 49 h 352"/>
                    <a:gd name="T18" fmla="*/ 371 w 474"/>
                    <a:gd name="T19" fmla="*/ 20 h 352"/>
                    <a:gd name="T20" fmla="*/ 401 w 474"/>
                    <a:gd name="T21" fmla="*/ 63 h 352"/>
                    <a:gd name="T22" fmla="*/ 422 w 474"/>
                    <a:gd name="T23" fmla="*/ 98 h 352"/>
                    <a:gd name="T24" fmla="*/ 468 w 474"/>
                    <a:gd name="T25" fmla="*/ 121 h 352"/>
                    <a:gd name="T26" fmla="*/ 474 w 474"/>
                    <a:gd name="T27" fmla="*/ 174 h 352"/>
                    <a:gd name="T28" fmla="*/ 462 w 474"/>
                    <a:gd name="T29" fmla="*/ 197 h 352"/>
                    <a:gd name="T30" fmla="*/ 439 w 474"/>
                    <a:gd name="T31" fmla="*/ 217 h 352"/>
                    <a:gd name="T32" fmla="*/ 425 w 474"/>
                    <a:gd name="T33" fmla="*/ 237 h 352"/>
                    <a:gd name="T34" fmla="*/ 442 w 474"/>
                    <a:gd name="T35" fmla="*/ 297 h 352"/>
                    <a:gd name="T36" fmla="*/ 432 w 474"/>
                    <a:gd name="T37" fmla="*/ 352 h 352"/>
                    <a:gd name="T38" fmla="*/ 421 w 474"/>
                    <a:gd name="T39" fmla="*/ 352 h 352"/>
                    <a:gd name="T40" fmla="*/ 397 w 474"/>
                    <a:gd name="T41" fmla="*/ 345 h 352"/>
                    <a:gd name="T42" fmla="*/ 377 w 474"/>
                    <a:gd name="T43" fmla="*/ 312 h 352"/>
                    <a:gd name="T44" fmla="*/ 361 w 474"/>
                    <a:gd name="T45" fmla="*/ 312 h 352"/>
                    <a:gd name="T46" fmla="*/ 336 w 474"/>
                    <a:gd name="T47" fmla="*/ 306 h 352"/>
                    <a:gd name="T48" fmla="*/ 287 w 474"/>
                    <a:gd name="T49" fmla="*/ 303 h 352"/>
                    <a:gd name="T50" fmla="*/ 212 w 474"/>
                    <a:gd name="T51" fmla="*/ 283 h 352"/>
                    <a:gd name="T52" fmla="*/ 175 w 474"/>
                    <a:gd name="T53" fmla="*/ 235 h 352"/>
                    <a:gd name="T54" fmla="*/ 159 w 474"/>
                    <a:gd name="T55" fmla="*/ 233 h 352"/>
                    <a:gd name="T56" fmla="*/ 105 w 474"/>
                    <a:gd name="T57" fmla="*/ 284 h 352"/>
                    <a:gd name="T58" fmla="*/ 86 w 474"/>
                    <a:gd name="T59" fmla="*/ 287 h 352"/>
                    <a:gd name="T60" fmla="*/ 84 w 474"/>
                    <a:gd name="T61" fmla="*/ 272 h 352"/>
                    <a:gd name="T62" fmla="*/ 64 w 474"/>
                    <a:gd name="T63" fmla="*/ 235 h 352"/>
                    <a:gd name="T64" fmla="*/ 31 w 474"/>
                    <a:gd name="T65" fmla="*/ 213 h 352"/>
                    <a:gd name="T66" fmla="*/ 0 w 474"/>
                    <a:gd name="T67" fmla="*/ 170 h 352"/>
                    <a:gd name="T68" fmla="*/ 25 w 474"/>
                    <a:gd name="T69" fmla="*/ 135 h 352"/>
                    <a:gd name="T70" fmla="*/ 81 w 474"/>
                    <a:gd name="T71" fmla="*/ 120 h 352"/>
                    <a:gd name="T72" fmla="*/ 90 w 474"/>
                    <a:gd name="T73" fmla="*/ 104 h 352"/>
                    <a:gd name="T74" fmla="*/ 93 w 474"/>
                    <a:gd name="T75" fmla="*/ 60 h 352"/>
                    <a:gd name="T76" fmla="*/ 104 w 474"/>
                    <a:gd name="T77" fmla="*/ 45 h 352"/>
                    <a:gd name="T78" fmla="*/ 138 w 474"/>
                    <a:gd name="T79" fmla="*/ 32 h 352"/>
                    <a:gd name="T80" fmla="*/ 170 w 474"/>
                    <a:gd name="T81" fmla="*/ 6 h 352"/>
                    <a:gd name="T82" fmla="*/ 195 w 474"/>
                    <a:gd name="T8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4" h="352">
                      <a:moveTo>
                        <a:pt x="195" y="0"/>
                      </a:moveTo>
                      <a:lnTo>
                        <a:pt x="208" y="5"/>
                      </a:lnTo>
                      <a:lnTo>
                        <a:pt x="208" y="20"/>
                      </a:lnTo>
                      <a:lnTo>
                        <a:pt x="252" y="49"/>
                      </a:lnTo>
                      <a:lnTo>
                        <a:pt x="277" y="36"/>
                      </a:lnTo>
                      <a:lnTo>
                        <a:pt x="297" y="46"/>
                      </a:lnTo>
                      <a:lnTo>
                        <a:pt x="312" y="37"/>
                      </a:lnTo>
                      <a:lnTo>
                        <a:pt x="330" y="55"/>
                      </a:lnTo>
                      <a:lnTo>
                        <a:pt x="341" y="49"/>
                      </a:lnTo>
                      <a:lnTo>
                        <a:pt x="371" y="20"/>
                      </a:lnTo>
                      <a:lnTo>
                        <a:pt x="401" y="63"/>
                      </a:lnTo>
                      <a:lnTo>
                        <a:pt x="422" y="98"/>
                      </a:lnTo>
                      <a:lnTo>
                        <a:pt x="468" y="121"/>
                      </a:lnTo>
                      <a:lnTo>
                        <a:pt x="474" y="174"/>
                      </a:lnTo>
                      <a:lnTo>
                        <a:pt x="462" y="197"/>
                      </a:lnTo>
                      <a:lnTo>
                        <a:pt x="439" y="217"/>
                      </a:lnTo>
                      <a:lnTo>
                        <a:pt x="425" y="237"/>
                      </a:lnTo>
                      <a:lnTo>
                        <a:pt x="442" y="297"/>
                      </a:lnTo>
                      <a:lnTo>
                        <a:pt x="432" y="352"/>
                      </a:lnTo>
                      <a:lnTo>
                        <a:pt x="421" y="352"/>
                      </a:lnTo>
                      <a:lnTo>
                        <a:pt x="397" y="345"/>
                      </a:lnTo>
                      <a:lnTo>
                        <a:pt x="377" y="312"/>
                      </a:lnTo>
                      <a:lnTo>
                        <a:pt x="361" y="312"/>
                      </a:lnTo>
                      <a:lnTo>
                        <a:pt x="336" y="306"/>
                      </a:lnTo>
                      <a:lnTo>
                        <a:pt x="287" y="303"/>
                      </a:lnTo>
                      <a:lnTo>
                        <a:pt x="212" y="283"/>
                      </a:lnTo>
                      <a:lnTo>
                        <a:pt x="175" y="235"/>
                      </a:lnTo>
                      <a:lnTo>
                        <a:pt x="159" y="233"/>
                      </a:lnTo>
                      <a:lnTo>
                        <a:pt x="105" y="284"/>
                      </a:lnTo>
                      <a:lnTo>
                        <a:pt x="86" y="287"/>
                      </a:lnTo>
                      <a:lnTo>
                        <a:pt x="84" y="272"/>
                      </a:lnTo>
                      <a:lnTo>
                        <a:pt x="64" y="235"/>
                      </a:lnTo>
                      <a:lnTo>
                        <a:pt x="31" y="213"/>
                      </a:lnTo>
                      <a:lnTo>
                        <a:pt x="0" y="170"/>
                      </a:lnTo>
                      <a:lnTo>
                        <a:pt x="25" y="135"/>
                      </a:lnTo>
                      <a:lnTo>
                        <a:pt x="81" y="120"/>
                      </a:lnTo>
                      <a:lnTo>
                        <a:pt x="90" y="104"/>
                      </a:lnTo>
                      <a:lnTo>
                        <a:pt x="93" y="60"/>
                      </a:lnTo>
                      <a:lnTo>
                        <a:pt x="104" y="45"/>
                      </a:lnTo>
                      <a:lnTo>
                        <a:pt x="138" y="32"/>
                      </a:lnTo>
                      <a:lnTo>
                        <a:pt x="170" y="6"/>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3" name="Freeform 52">
                  <a:extLst>
                    <a:ext uri="{FF2B5EF4-FFF2-40B4-BE49-F238E27FC236}">
                      <a16:creationId xmlns:a16="http://schemas.microsoft.com/office/drawing/2014/main" id="{3D7BACDF-3DB7-48CF-B5C8-EA0B8A50EE97}"/>
                    </a:ext>
                  </a:extLst>
                </p:cNvPr>
                <p:cNvSpPr>
                  <a:spLocks/>
                </p:cNvSpPr>
                <p:nvPr/>
              </p:nvSpPr>
              <p:spPr bwMode="auto">
                <a:xfrm>
                  <a:off x="7024688" y="3322638"/>
                  <a:ext cx="563563" cy="527050"/>
                </a:xfrm>
                <a:custGeom>
                  <a:avLst/>
                  <a:gdLst>
                    <a:gd name="T0" fmla="*/ 223 w 355"/>
                    <a:gd name="T1" fmla="*/ 0 h 332"/>
                    <a:gd name="T2" fmla="*/ 266 w 355"/>
                    <a:gd name="T3" fmla="*/ 9 h 332"/>
                    <a:gd name="T4" fmla="*/ 269 w 355"/>
                    <a:gd name="T5" fmla="*/ 41 h 332"/>
                    <a:gd name="T6" fmla="*/ 286 w 355"/>
                    <a:gd name="T7" fmla="*/ 61 h 332"/>
                    <a:gd name="T8" fmla="*/ 279 w 355"/>
                    <a:gd name="T9" fmla="*/ 113 h 332"/>
                    <a:gd name="T10" fmla="*/ 292 w 355"/>
                    <a:gd name="T11" fmla="*/ 133 h 332"/>
                    <a:gd name="T12" fmla="*/ 336 w 355"/>
                    <a:gd name="T13" fmla="*/ 159 h 332"/>
                    <a:gd name="T14" fmla="*/ 355 w 355"/>
                    <a:gd name="T15" fmla="*/ 205 h 332"/>
                    <a:gd name="T16" fmla="*/ 292 w 355"/>
                    <a:gd name="T17" fmla="*/ 274 h 332"/>
                    <a:gd name="T18" fmla="*/ 276 w 355"/>
                    <a:gd name="T19" fmla="*/ 289 h 332"/>
                    <a:gd name="T20" fmla="*/ 229 w 355"/>
                    <a:gd name="T21" fmla="*/ 252 h 332"/>
                    <a:gd name="T22" fmla="*/ 210 w 355"/>
                    <a:gd name="T23" fmla="*/ 225 h 332"/>
                    <a:gd name="T24" fmla="*/ 203 w 355"/>
                    <a:gd name="T25" fmla="*/ 230 h 332"/>
                    <a:gd name="T26" fmla="*/ 200 w 355"/>
                    <a:gd name="T27" fmla="*/ 244 h 332"/>
                    <a:gd name="T28" fmla="*/ 170 w 355"/>
                    <a:gd name="T29" fmla="*/ 302 h 332"/>
                    <a:gd name="T30" fmla="*/ 149 w 355"/>
                    <a:gd name="T31" fmla="*/ 332 h 332"/>
                    <a:gd name="T32" fmla="*/ 125 w 355"/>
                    <a:gd name="T33" fmla="*/ 324 h 332"/>
                    <a:gd name="T34" fmla="*/ 120 w 355"/>
                    <a:gd name="T35" fmla="*/ 301 h 332"/>
                    <a:gd name="T36" fmla="*/ 105 w 355"/>
                    <a:gd name="T37" fmla="*/ 301 h 332"/>
                    <a:gd name="T38" fmla="*/ 95 w 355"/>
                    <a:gd name="T39" fmla="*/ 289 h 332"/>
                    <a:gd name="T40" fmla="*/ 90 w 355"/>
                    <a:gd name="T41" fmla="*/ 292 h 332"/>
                    <a:gd name="T42" fmla="*/ 88 w 355"/>
                    <a:gd name="T43" fmla="*/ 309 h 332"/>
                    <a:gd name="T44" fmla="*/ 81 w 355"/>
                    <a:gd name="T45" fmla="*/ 312 h 332"/>
                    <a:gd name="T46" fmla="*/ 60 w 355"/>
                    <a:gd name="T47" fmla="*/ 301 h 332"/>
                    <a:gd name="T48" fmla="*/ 59 w 355"/>
                    <a:gd name="T49" fmla="*/ 285 h 332"/>
                    <a:gd name="T50" fmla="*/ 37 w 355"/>
                    <a:gd name="T51" fmla="*/ 267 h 332"/>
                    <a:gd name="T52" fmla="*/ 29 w 355"/>
                    <a:gd name="T53" fmla="*/ 238 h 332"/>
                    <a:gd name="T54" fmla="*/ 14 w 355"/>
                    <a:gd name="T55" fmla="*/ 229 h 332"/>
                    <a:gd name="T56" fmla="*/ 0 w 355"/>
                    <a:gd name="T57" fmla="*/ 183 h 332"/>
                    <a:gd name="T58" fmla="*/ 2 w 355"/>
                    <a:gd name="T59" fmla="*/ 169 h 332"/>
                    <a:gd name="T60" fmla="*/ 5 w 355"/>
                    <a:gd name="T61" fmla="*/ 165 h 332"/>
                    <a:gd name="T62" fmla="*/ 14 w 355"/>
                    <a:gd name="T63" fmla="*/ 174 h 332"/>
                    <a:gd name="T64" fmla="*/ 31 w 355"/>
                    <a:gd name="T65" fmla="*/ 165 h 332"/>
                    <a:gd name="T66" fmla="*/ 45 w 355"/>
                    <a:gd name="T67" fmla="*/ 151 h 332"/>
                    <a:gd name="T68" fmla="*/ 91 w 355"/>
                    <a:gd name="T69" fmla="*/ 136 h 332"/>
                    <a:gd name="T70" fmla="*/ 131 w 355"/>
                    <a:gd name="T71" fmla="*/ 103 h 332"/>
                    <a:gd name="T72" fmla="*/ 129 w 355"/>
                    <a:gd name="T73" fmla="*/ 95 h 332"/>
                    <a:gd name="T74" fmla="*/ 115 w 355"/>
                    <a:gd name="T75" fmla="*/ 89 h 332"/>
                    <a:gd name="T76" fmla="*/ 109 w 355"/>
                    <a:gd name="T77" fmla="*/ 67 h 332"/>
                    <a:gd name="T78" fmla="*/ 120 w 355"/>
                    <a:gd name="T79" fmla="*/ 44 h 332"/>
                    <a:gd name="T80" fmla="*/ 141 w 355"/>
                    <a:gd name="T81" fmla="*/ 21 h 332"/>
                    <a:gd name="T82" fmla="*/ 223 w 355"/>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32">
                      <a:moveTo>
                        <a:pt x="223" y="0"/>
                      </a:moveTo>
                      <a:lnTo>
                        <a:pt x="266" y="9"/>
                      </a:lnTo>
                      <a:lnTo>
                        <a:pt x="269" y="41"/>
                      </a:lnTo>
                      <a:lnTo>
                        <a:pt x="286" y="61"/>
                      </a:lnTo>
                      <a:lnTo>
                        <a:pt x="279" y="113"/>
                      </a:lnTo>
                      <a:lnTo>
                        <a:pt x="292" y="133"/>
                      </a:lnTo>
                      <a:lnTo>
                        <a:pt x="336" y="159"/>
                      </a:lnTo>
                      <a:lnTo>
                        <a:pt x="355" y="205"/>
                      </a:lnTo>
                      <a:lnTo>
                        <a:pt x="292" y="274"/>
                      </a:lnTo>
                      <a:lnTo>
                        <a:pt x="276" y="289"/>
                      </a:lnTo>
                      <a:lnTo>
                        <a:pt x="229" y="252"/>
                      </a:lnTo>
                      <a:lnTo>
                        <a:pt x="210" y="225"/>
                      </a:lnTo>
                      <a:lnTo>
                        <a:pt x="203" y="230"/>
                      </a:lnTo>
                      <a:lnTo>
                        <a:pt x="200" y="244"/>
                      </a:lnTo>
                      <a:lnTo>
                        <a:pt x="170" y="302"/>
                      </a:lnTo>
                      <a:lnTo>
                        <a:pt x="149" y="332"/>
                      </a:lnTo>
                      <a:lnTo>
                        <a:pt x="125" y="324"/>
                      </a:lnTo>
                      <a:lnTo>
                        <a:pt x="120" y="301"/>
                      </a:lnTo>
                      <a:lnTo>
                        <a:pt x="105" y="301"/>
                      </a:lnTo>
                      <a:lnTo>
                        <a:pt x="95" y="289"/>
                      </a:lnTo>
                      <a:lnTo>
                        <a:pt x="90" y="292"/>
                      </a:lnTo>
                      <a:lnTo>
                        <a:pt x="88" y="309"/>
                      </a:lnTo>
                      <a:lnTo>
                        <a:pt x="81" y="312"/>
                      </a:lnTo>
                      <a:lnTo>
                        <a:pt x="60" y="301"/>
                      </a:lnTo>
                      <a:lnTo>
                        <a:pt x="59" y="285"/>
                      </a:lnTo>
                      <a:lnTo>
                        <a:pt x="37" y="267"/>
                      </a:lnTo>
                      <a:lnTo>
                        <a:pt x="29" y="238"/>
                      </a:lnTo>
                      <a:lnTo>
                        <a:pt x="14" y="229"/>
                      </a:lnTo>
                      <a:lnTo>
                        <a:pt x="0" y="183"/>
                      </a:lnTo>
                      <a:lnTo>
                        <a:pt x="2" y="169"/>
                      </a:lnTo>
                      <a:lnTo>
                        <a:pt x="5" y="165"/>
                      </a:lnTo>
                      <a:lnTo>
                        <a:pt x="14" y="174"/>
                      </a:lnTo>
                      <a:lnTo>
                        <a:pt x="31" y="165"/>
                      </a:lnTo>
                      <a:lnTo>
                        <a:pt x="45" y="151"/>
                      </a:lnTo>
                      <a:lnTo>
                        <a:pt x="91" y="136"/>
                      </a:lnTo>
                      <a:lnTo>
                        <a:pt x="131" y="103"/>
                      </a:lnTo>
                      <a:lnTo>
                        <a:pt x="129" y="95"/>
                      </a:lnTo>
                      <a:lnTo>
                        <a:pt x="115" y="89"/>
                      </a:lnTo>
                      <a:lnTo>
                        <a:pt x="109" y="67"/>
                      </a:lnTo>
                      <a:lnTo>
                        <a:pt x="120" y="44"/>
                      </a:lnTo>
                      <a:lnTo>
                        <a:pt x="141" y="2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4" name="Freeform 53">
                  <a:extLst>
                    <a:ext uri="{FF2B5EF4-FFF2-40B4-BE49-F238E27FC236}">
                      <a16:creationId xmlns:a16="http://schemas.microsoft.com/office/drawing/2014/main" id="{E875F6D4-53DE-48C7-9CDE-2D2B1F3DA752}"/>
                    </a:ext>
                  </a:extLst>
                </p:cNvPr>
                <p:cNvSpPr>
                  <a:spLocks/>
                </p:cNvSpPr>
                <p:nvPr/>
              </p:nvSpPr>
              <p:spPr bwMode="auto">
                <a:xfrm>
                  <a:off x="6978651" y="3679826"/>
                  <a:ext cx="706438" cy="561975"/>
                </a:xfrm>
                <a:custGeom>
                  <a:avLst/>
                  <a:gdLst>
                    <a:gd name="T0" fmla="*/ 239 w 445"/>
                    <a:gd name="T1" fmla="*/ 0 h 354"/>
                    <a:gd name="T2" fmla="*/ 258 w 445"/>
                    <a:gd name="T3" fmla="*/ 27 h 354"/>
                    <a:gd name="T4" fmla="*/ 305 w 445"/>
                    <a:gd name="T5" fmla="*/ 64 h 354"/>
                    <a:gd name="T6" fmla="*/ 321 w 445"/>
                    <a:gd name="T7" fmla="*/ 49 h 354"/>
                    <a:gd name="T8" fmla="*/ 323 w 445"/>
                    <a:gd name="T9" fmla="*/ 62 h 354"/>
                    <a:gd name="T10" fmla="*/ 330 w 445"/>
                    <a:gd name="T11" fmla="*/ 73 h 354"/>
                    <a:gd name="T12" fmla="*/ 359 w 445"/>
                    <a:gd name="T13" fmla="*/ 76 h 354"/>
                    <a:gd name="T14" fmla="*/ 380 w 445"/>
                    <a:gd name="T15" fmla="*/ 97 h 354"/>
                    <a:gd name="T16" fmla="*/ 392 w 445"/>
                    <a:gd name="T17" fmla="*/ 137 h 354"/>
                    <a:gd name="T18" fmla="*/ 434 w 445"/>
                    <a:gd name="T19" fmla="*/ 170 h 354"/>
                    <a:gd name="T20" fmla="*/ 445 w 445"/>
                    <a:gd name="T21" fmla="*/ 188 h 354"/>
                    <a:gd name="T22" fmla="*/ 439 w 445"/>
                    <a:gd name="T23" fmla="*/ 212 h 354"/>
                    <a:gd name="T24" fmla="*/ 445 w 445"/>
                    <a:gd name="T25" fmla="*/ 235 h 354"/>
                    <a:gd name="T26" fmla="*/ 426 w 445"/>
                    <a:gd name="T27" fmla="*/ 252 h 354"/>
                    <a:gd name="T28" fmla="*/ 404 w 445"/>
                    <a:gd name="T29" fmla="*/ 267 h 354"/>
                    <a:gd name="T30" fmla="*/ 385 w 445"/>
                    <a:gd name="T31" fmla="*/ 302 h 354"/>
                    <a:gd name="T32" fmla="*/ 367 w 445"/>
                    <a:gd name="T33" fmla="*/ 306 h 354"/>
                    <a:gd name="T34" fmla="*/ 317 w 445"/>
                    <a:gd name="T35" fmla="*/ 302 h 354"/>
                    <a:gd name="T36" fmla="*/ 298 w 445"/>
                    <a:gd name="T37" fmla="*/ 321 h 354"/>
                    <a:gd name="T38" fmla="*/ 261 w 445"/>
                    <a:gd name="T39" fmla="*/ 351 h 354"/>
                    <a:gd name="T40" fmla="*/ 234 w 445"/>
                    <a:gd name="T41" fmla="*/ 354 h 354"/>
                    <a:gd name="T42" fmla="*/ 199 w 445"/>
                    <a:gd name="T43" fmla="*/ 329 h 354"/>
                    <a:gd name="T44" fmla="*/ 177 w 445"/>
                    <a:gd name="T45" fmla="*/ 312 h 354"/>
                    <a:gd name="T46" fmla="*/ 170 w 445"/>
                    <a:gd name="T47" fmla="*/ 317 h 354"/>
                    <a:gd name="T48" fmla="*/ 162 w 445"/>
                    <a:gd name="T49" fmla="*/ 314 h 354"/>
                    <a:gd name="T50" fmla="*/ 154 w 445"/>
                    <a:gd name="T51" fmla="*/ 296 h 354"/>
                    <a:gd name="T52" fmla="*/ 168 w 445"/>
                    <a:gd name="T53" fmla="*/ 221 h 354"/>
                    <a:gd name="T54" fmla="*/ 142 w 445"/>
                    <a:gd name="T55" fmla="*/ 200 h 354"/>
                    <a:gd name="T56" fmla="*/ 122 w 445"/>
                    <a:gd name="T57" fmla="*/ 200 h 354"/>
                    <a:gd name="T58" fmla="*/ 107 w 445"/>
                    <a:gd name="T59" fmla="*/ 188 h 354"/>
                    <a:gd name="T60" fmla="*/ 97 w 445"/>
                    <a:gd name="T61" fmla="*/ 190 h 354"/>
                    <a:gd name="T62" fmla="*/ 88 w 445"/>
                    <a:gd name="T63" fmla="*/ 223 h 354"/>
                    <a:gd name="T64" fmla="*/ 81 w 445"/>
                    <a:gd name="T65" fmla="*/ 226 h 354"/>
                    <a:gd name="T66" fmla="*/ 58 w 445"/>
                    <a:gd name="T67" fmla="*/ 222 h 354"/>
                    <a:gd name="T68" fmla="*/ 0 w 445"/>
                    <a:gd name="T69" fmla="*/ 146 h 354"/>
                    <a:gd name="T70" fmla="*/ 16 w 445"/>
                    <a:gd name="T71" fmla="*/ 133 h 354"/>
                    <a:gd name="T72" fmla="*/ 43 w 445"/>
                    <a:gd name="T73" fmla="*/ 67 h 354"/>
                    <a:gd name="T74" fmla="*/ 43 w 445"/>
                    <a:gd name="T75" fmla="*/ 4 h 354"/>
                    <a:gd name="T76" fmla="*/ 58 w 445"/>
                    <a:gd name="T77" fmla="*/ 13 h 354"/>
                    <a:gd name="T78" fmla="*/ 66 w 445"/>
                    <a:gd name="T79" fmla="*/ 42 h 354"/>
                    <a:gd name="T80" fmla="*/ 88 w 445"/>
                    <a:gd name="T81" fmla="*/ 60 h 354"/>
                    <a:gd name="T82" fmla="*/ 89 w 445"/>
                    <a:gd name="T83" fmla="*/ 76 h 354"/>
                    <a:gd name="T84" fmla="*/ 110 w 445"/>
                    <a:gd name="T85" fmla="*/ 87 h 354"/>
                    <a:gd name="T86" fmla="*/ 117 w 445"/>
                    <a:gd name="T87" fmla="*/ 84 h 354"/>
                    <a:gd name="T88" fmla="*/ 119 w 445"/>
                    <a:gd name="T89" fmla="*/ 67 h 354"/>
                    <a:gd name="T90" fmla="*/ 124 w 445"/>
                    <a:gd name="T91" fmla="*/ 64 h 354"/>
                    <a:gd name="T92" fmla="*/ 134 w 445"/>
                    <a:gd name="T93" fmla="*/ 76 h 354"/>
                    <a:gd name="T94" fmla="*/ 149 w 445"/>
                    <a:gd name="T95" fmla="*/ 76 h 354"/>
                    <a:gd name="T96" fmla="*/ 154 w 445"/>
                    <a:gd name="T97" fmla="*/ 99 h 354"/>
                    <a:gd name="T98" fmla="*/ 178 w 445"/>
                    <a:gd name="T99" fmla="*/ 107 h 354"/>
                    <a:gd name="T100" fmla="*/ 199 w 445"/>
                    <a:gd name="T101" fmla="*/ 77 h 354"/>
                    <a:gd name="T102" fmla="*/ 229 w 445"/>
                    <a:gd name="T103" fmla="*/ 19 h 354"/>
                    <a:gd name="T104" fmla="*/ 232 w 445"/>
                    <a:gd name="T105" fmla="*/ 5 h 354"/>
                    <a:gd name="T106" fmla="*/ 239 w 445"/>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354">
                      <a:moveTo>
                        <a:pt x="239" y="0"/>
                      </a:moveTo>
                      <a:lnTo>
                        <a:pt x="258" y="27"/>
                      </a:lnTo>
                      <a:lnTo>
                        <a:pt x="305" y="64"/>
                      </a:lnTo>
                      <a:lnTo>
                        <a:pt x="321" y="49"/>
                      </a:lnTo>
                      <a:lnTo>
                        <a:pt x="323" y="62"/>
                      </a:lnTo>
                      <a:lnTo>
                        <a:pt x="330" y="73"/>
                      </a:lnTo>
                      <a:lnTo>
                        <a:pt x="359" y="76"/>
                      </a:lnTo>
                      <a:lnTo>
                        <a:pt x="380" y="97"/>
                      </a:lnTo>
                      <a:lnTo>
                        <a:pt x="392" y="137"/>
                      </a:lnTo>
                      <a:lnTo>
                        <a:pt x="434" y="170"/>
                      </a:lnTo>
                      <a:lnTo>
                        <a:pt x="445" y="188"/>
                      </a:lnTo>
                      <a:lnTo>
                        <a:pt x="439" y="212"/>
                      </a:lnTo>
                      <a:lnTo>
                        <a:pt x="445" y="235"/>
                      </a:lnTo>
                      <a:lnTo>
                        <a:pt x="426" y="252"/>
                      </a:lnTo>
                      <a:lnTo>
                        <a:pt x="404" y="267"/>
                      </a:lnTo>
                      <a:lnTo>
                        <a:pt x="385" y="302"/>
                      </a:lnTo>
                      <a:lnTo>
                        <a:pt x="367" y="306"/>
                      </a:lnTo>
                      <a:lnTo>
                        <a:pt x="317" y="302"/>
                      </a:lnTo>
                      <a:lnTo>
                        <a:pt x="298" y="321"/>
                      </a:lnTo>
                      <a:lnTo>
                        <a:pt x="261" y="351"/>
                      </a:lnTo>
                      <a:lnTo>
                        <a:pt x="234" y="354"/>
                      </a:lnTo>
                      <a:lnTo>
                        <a:pt x="199" y="329"/>
                      </a:lnTo>
                      <a:lnTo>
                        <a:pt x="177" y="312"/>
                      </a:lnTo>
                      <a:lnTo>
                        <a:pt x="170" y="317"/>
                      </a:lnTo>
                      <a:lnTo>
                        <a:pt x="162" y="314"/>
                      </a:lnTo>
                      <a:lnTo>
                        <a:pt x="154" y="296"/>
                      </a:lnTo>
                      <a:lnTo>
                        <a:pt x="168" y="221"/>
                      </a:lnTo>
                      <a:lnTo>
                        <a:pt x="142" y="200"/>
                      </a:lnTo>
                      <a:lnTo>
                        <a:pt x="122" y="200"/>
                      </a:lnTo>
                      <a:lnTo>
                        <a:pt x="107" y="188"/>
                      </a:lnTo>
                      <a:lnTo>
                        <a:pt x="97" y="190"/>
                      </a:lnTo>
                      <a:lnTo>
                        <a:pt x="88" y="223"/>
                      </a:lnTo>
                      <a:lnTo>
                        <a:pt x="81" y="226"/>
                      </a:lnTo>
                      <a:lnTo>
                        <a:pt x="58" y="222"/>
                      </a:lnTo>
                      <a:lnTo>
                        <a:pt x="0" y="146"/>
                      </a:lnTo>
                      <a:lnTo>
                        <a:pt x="16" y="133"/>
                      </a:lnTo>
                      <a:lnTo>
                        <a:pt x="43" y="67"/>
                      </a:lnTo>
                      <a:lnTo>
                        <a:pt x="43" y="4"/>
                      </a:lnTo>
                      <a:lnTo>
                        <a:pt x="58" y="13"/>
                      </a:lnTo>
                      <a:lnTo>
                        <a:pt x="66" y="42"/>
                      </a:lnTo>
                      <a:lnTo>
                        <a:pt x="88" y="60"/>
                      </a:lnTo>
                      <a:lnTo>
                        <a:pt x="89" y="76"/>
                      </a:lnTo>
                      <a:lnTo>
                        <a:pt x="110" y="87"/>
                      </a:lnTo>
                      <a:lnTo>
                        <a:pt x="117" y="84"/>
                      </a:lnTo>
                      <a:lnTo>
                        <a:pt x="119" y="67"/>
                      </a:lnTo>
                      <a:lnTo>
                        <a:pt x="124" y="64"/>
                      </a:lnTo>
                      <a:lnTo>
                        <a:pt x="134" y="76"/>
                      </a:lnTo>
                      <a:lnTo>
                        <a:pt x="149" y="76"/>
                      </a:lnTo>
                      <a:lnTo>
                        <a:pt x="154" y="99"/>
                      </a:lnTo>
                      <a:lnTo>
                        <a:pt x="178" y="107"/>
                      </a:lnTo>
                      <a:lnTo>
                        <a:pt x="199" y="77"/>
                      </a:lnTo>
                      <a:lnTo>
                        <a:pt x="229" y="19"/>
                      </a:lnTo>
                      <a:lnTo>
                        <a:pt x="232" y="5"/>
                      </a:lnTo>
                      <a:lnTo>
                        <a:pt x="2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5" name="Freeform 54">
                  <a:extLst>
                    <a:ext uri="{FF2B5EF4-FFF2-40B4-BE49-F238E27FC236}">
                      <a16:creationId xmlns:a16="http://schemas.microsoft.com/office/drawing/2014/main" id="{105F0CBA-1DE9-4642-9D9C-B4F0AE11745B}"/>
                    </a:ext>
                  </a:extLst>
                </p:cNvPr>
                <p:cNvSpPr>
                  <a:spLocks/>
                </p:cNvSpPr>
                <p:nvPr/>
              </p:nvSpPr>
              <p:spPr bwMode="auto">
                <a:xfrm>
                  <a:off x="6329363" y="3497263"/>
                  <a:ext cx="333375" cy="557213"/>
                </a:xfrm>
                <a:custGeom>
                  <a:avLst/>
                  <a:gdLst>
                    <a:gd name="T0" fmla="*/ 103 w 210"/>
                    <a:gd name="T1" fmla="*/ 0 h 351"/>
                    <a:gd name="T2" fmla="*/ 122 w 210"/>
                    <a:gd name="T3" fmla="*/ 4 h 351"/>
                    <a:gd name="T4" fmla="*/ 128 w 210"/>
                    <a:gd name="T5" fmla="*/ 14 h 351"/>
                    <a:gd name="T6" fmla="*/ 124 w 210"/>
                    <a:gd name="T7" fmla="*/ 20 h 351"/>
                    <a:gd name="T8" fmla="*/ 133 w 210"/>
                    <a:gd name="T9" fmla="*/ 31 h 351"/>
                    <a:gd name="T10" fmla="*/ 131 w 210"/>
                    <a:gd name="T11" fmla="*/ 40 h 351"/>
                    <a:gd name="T12" fmla="*/ 147 w 210"/>
                    <a:gd name="T13" fmla="*/ 60 h 351"/>
                    <a:gd name="T14" fmla="*/ 147 w 210"/>
                    <a:gd name="T15" fmla="*/ 90 h 351"/>
                    <a:gd name="T16" fmla="*/ 139 w 210"/>
                    <a:gd name="T17" fmla="*/ 137 h 351"/>
                    <a:gd name="T18" fmla="*/ 166 w 210"/>
                    <a:gd name="T19" fmla="*/ 153 h 351"/>
                    <a:gd name="T20" fmla="*/ 170 w 210"/>
                    <a:gd name="T21" fmla="*/ 168 h 351"/>
                    <a:gd name="T22" fmla="*/ 182 w 210"/>
                    <a:gd name="T23" fmla="*/ 174 h 351"/>
                    <a:gd name="T24" fmla="*/ 192 w 210"/>
                    <a:gd name="T25" fmla="*/ 199 h 351"/>
                    <a:gd name="T26" fmla="*/ 201 w 210"/>
                    <a:gd name="T27" fmla="*/ 203 h 351"/>
                    <a:gd name="T28" fmla="*/ 210 w 210"/>
                    <a:gd name="T29" fmla="*/ 217 h 351"/>
                    <a:gd name="T30" fmla="*/ 205 w 210"/>
                    <a:gd name="T31" fmla="*/ 226 h 351"/>
                    <a:gd name="T32" fmla="*/ 205 w 210"/>
                    <a:gd name="T33" fmla="*/ 244 h 351"/>
                    <a:gd name="T34" fmla="*/ 201 w 210"/>
                    <a:gd name="T35" fmla="*/ 254 h 351"/>
                    <a:gd name="T36" fmla="*/ 186 w 210"/>
                    <a:gd name="T37" fmla="*/ 246 h 351"/>
                    <a:gd name="T38" fmla="*/ 176 w 210"/>
                    <a:gd name="T39" fmla="*/ 257 h 351"/>
                    <a:gd name="T40" fmla="*/ 166 w 210"/>
                    <a:gd name="T41" fmla="*/ 295 h 351"/>
                    <a:gd name="T42" fmla="*/ 186 w 210"/>
                    <a:gd name="T43" fmla="*/ 310 h 351"/>
                    <a:gd name="T44" fmla="*/ 188 w 210"/>
                    <a:gd name="T45" fmla="*/ 323 h 351"/>
                    <a:gd name="T46" fmla="*/ 168 w 210"/>
                    <a:gd name="T47" fmla="*/ 351 h 351"/>
                    <a:gd name="T48" fmla="*/ 157 w 210"/>
                    <a:gd name="T49" fmla="*/ 341 h 351"/>
                    <a:gd name="T50" fmla="*/ 141 w 210"/>
                    <a:gd name="T51" fmla="*/ 347 h 351"/>
                    <a:gd name="T52" fmla="*/ 128 w 210"/>
                    <a:gd name="T53" fmla="*/ 333 h 351"/>
                    <a:gd name="T54" fmla="*/ 143 w 210"/>
                    <a:gd name="T55" fmla="*/ 305 h 351"/>
                    <a:gd name="T56" fmla="*/ 142 w 210"/>
                    <a:gd name="T57" fmla="*/ 300 h 351"/>
                    <a:gd name="T58" fmla="*/ 124 w 210"/>
                    <a:gd name="T59" fmla="*/ 310 h 351"/>
                    <a:gd name="T60" fmla="*/ 102 w 210"/>
                    <a:gd name="T61" fmla="*/ 302 h 351"/>
                    <a:gd name="T62" fmla="*/ 86 w 210"/>
                    <a:gd name="T63" fmla="*/ 306 h 351"/>
                    <a:gd name="T64" fmla="*/ 64 w 210"/>
                    <a:gd name="T65" fmla="*/ 285 h 351"/>
                    <a:gd name="T66" fmla="*/ 55 w 210"/>
                    <a:gd name="T67" fmla="*/ 258 h 351"/>
                    <a:gd name="T68" fmla="*/ 64 w 210"/>
                    <a:gd name="T69" fmla="*/ 241 h 351"/>
                    <a:gd name="T70" fmla="*/ 62 w 210"/>
                    <a:gd name="T71" fmla="*/ 236 h 351"/>
                    <a:gd name="T72" fmla="*/ 44 w 210"/>
                    <a:gd name="T73" fmla="*/ 237 h 351"/>
                    <a:gd name="T74" fmla="*/ 44 w 210"/>
                    <a:gd name="T75" fmla="*/ 226 h 351"/>
                    <a:gd name="T76" fmla="*/ 54 w 210"/>
                    <a:gd name="T77" fmla="*/ 219 h 351"/>
                    <a:gd name="T78" fmla="*/ 44 w 210"/>
                    <a:gd name="T79" fmla="*/ 191 h 351"/>
                    <a:gd name="T80" fmla="*/ 32 w 210"/>
                    <a:gd name="T81" fmla="*/ 181 h 351"/>
                    <a:gd name="T82" fmla="*/ 25 w 210"/>
                    <a:gd name="T83" fmla="*/ 160 h 351"/>
                    <a:gd name="T84" fmla="*/ 14 w 210"/>
                    <a:gd name="T85" fmla="*/ 154 h 351"/>
                    <a:gd name="T86" fmla="*/ 20 w 210"/>
                    <a:gd name="T87" fmla="*/ 135 h 351"/>
                    <a:gd name="T88" fmla="*/ 0 w 210"/>
                    <a:gd name="T89" fmla="*/ 122 h 351"/>
                    <a:gd name="T90" fmla="*/ 29 w 210"/>
                    <a:gd name="T91" fmla="*/ 81 h 351"/>
                    <a:gd name="T92" fmla="*/ 42 w 210"/>
                    <a:gd name="T93" fmla="*/ 81 h 351"/>
                    <a:gd name="T94" fmla="*/ 47 w 210"/>
                    <a:gd name="T95" fmla="*/ 61 h 351"/>
                    <a:gd name="T96" fmla="*/ 40 w 210"/>
                    <a:gd name="T97" fmla="*/ 49 h 351"/>
                    <a:gd name="T98" fmla="*/ 38 w 210"/>
                    <a:gd name="T99" fmla="*/ 39 h 351"/>
                    <a:gd name="T100" fmla="*/ 33 w 210"/>
                    <a:gd name="T101" fmla="*/ 23 h 351"/>
                    <a:gd name="T102" fmla="*/ 44 w 210"/>
                    <a:gd name="T103" fmla="*/ 10 h 351"/>
                    <a:gd name="T104" fmla="*/ 64 w 210"/>
                    <a:gd name="T105" fmla="*/ 25 h 351"/>
                    <a:gd name="T106" fmla="*/ 70 w 210"/>
                    <a:gd name="T107" fmla="*/ 10 h 351"/>
                    <a:gd name="T108" fmla="*/ 82 w 210"/>
                    <a:gd name="T109" fmla="*/ 8 h 351"/>
                    <a:gd name="T110" fmla="*/ 88 w 210"/>
                    <a:gd name="T111" fmla="*/ 19 h 351"/>
                    <a:gd name="T112" fmla="*/ 96 w 210"/>
                    <a:gd name="T113" fmla="*/ 20 h 351"/>
                    <a:gd name="T114" fmla="*/ 103 w 210"/>
                    <a:gd name="T11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351">
                      <a:moveTo>
                        <a:pt x="103" y="0"/>
                      </a:moveTo>
                      <a:lnTo>
                        <a:pt x="122" y="4"/>
                      </a:lnTo>
                      <a:lnTo>
                        <a:pt x="128" y="14"/>
                      </a:lnTo>
                      <a:lnTo>
                        <a:pt x="124" y="20"/>
                      </a:lnTo>
                      <a:lnTo>
                        <a:pt x="133" y="31"/>
                      </a:lnTo>
                      <a:lnTo>
                        <a:pt x="131" y="40"/>
                      </a:lnTo>
                      <a:lnTo>
                        <a:pt x="147" y="60"/>
                      </a:lnTo>
                      <a:lnTo>
                        <a:pt x="147" y="90"/>
                      </a:lnTo>
                      <a:lnTo>
                        <a:pt x="139" y="137"/>
                      </a:lnTo>
                      <a:lnTo>
                        <a:pt x="166" y="153"/>
                      </a:lnTo>
                      <a:lnTo>
                        <a:pt x="170" y="168"/>
                      </a:lnTo>
                      <a:lnTo>
                        <a:pt x="182" y="174"/>
                      </a:lnTo>
                      <a:lnTo>
                        <a:pt x="192" y="199"/>
                      </a:lnTo>
                      <a:lnTo>
                        <a:pt x="201" y="203"/>
                      </a:lnTo>
                      <a:lnTo>
                        <a:pt x="210" y="217"/>
                      </a:lnTo>
                      <a:lnTo>
                        <a:pt x="205" y="226"/>
                      </a:lnTo>
                      <a:lnTo>
                        <a:pt x="205" y="244"/>
                      </a:lnTo>
                      <a:lnTo>
                        <a:pt x="201" y="254"/>
                      </a:lnTo>
                      <a:lnTo>
                        <a:pt x="186" y="246"/>
                      </a:lnTo>
                      <a:lnTo>
                        <a:pt x="176" y="257"/>
                      </a:lnTo>
                      <a:lnTo>
                        <a:pt x="166" y="295"/>
                      </a:lnTo>
                      <a:lnTo>
                        <a:pt x="186" y="310"/>
                      </a:lnTo>
                      <a:lnTo>
                        <a:pt x="188" y="323"/>
                      </a:lnTo>
                      <a:lnTo>
                        <a:pt x="168" y="351"/>
                      </a:lnTo>
                      <a:lnTo>
                        <a:pt x="157" y="341"/>
                      </a:lnTo>
                      <a:lnTo>
                        <a:pt x="141" y="347"/>
                      </a:lnTo>
                      <a:lnTo>
                        <a:pt x="128" y="333"/>
                      </a:lnTo>
                      <a:lnTo>
                        <a:pt x="143" y="305"/>
                      </a:lnTo>
                      <a:lnTo>
                        <a:pt x="142" y="300"/>
                      </a:lnTo>
                      <a:lnTo>
                        <a:pt x="124" y="310"/>
                      </a:lnTo>
                      <a:lnTo>
                        <a:pt x="102" y="302"/>
                      </a:lnTo>
                      <a:lnTo>
                        <a:pt x="86" y="306"/>
                      </a:lnTo>
                      <a:lnTo>
                        <a:pt x="64" y="285"/>
                      </a:lnTo>
                      <a:lnTo>
                        <a:pt x="55" y="258"/>
                      </a:lnTo>
                      <a:lnTo>
                        <a:pt x="64" y="241"/>
                      </a:lnTo>
                      <a:lnTo>
                        <a:pt x="62" y="236"/>
                      </a:lnTo>
                      <a:lnTo>
                        <a:pt x="44" y="237"/>
                      </a:lnTo>
                      <a:lnTo>
                        <a:pt x="44" y="226"/>
                      </a:lnTo>
                      <a:lnTo>
                        <a:pt x="54" y="219"/>
                      </a:lnTo>
                      <a:lnTo>
                        <a:pt x="44" y="191"/>
                      </a:lnTo>
                      <a:lnTo>
                        <a:pt x="32" y="181"/>
                      </a:lnTo>
                      <a:lnTo>
                        <a:pt x="25" y="160"/>
                      </a:lnTo>
                      <a:lnTo>
                        <a:pt x="14" y="154"/>
                      </a:lnTo>
                      <a:lnTo>
                        <a:pt x="20" y="135"/>
                      </a:lnTo>
                      <a:lnTo>
                        <a:pt x="0" y="122"/>
                      </a:lnTo>
                      <a:lnTo>
                        <a:pt x="29" y="81"/>
                      </a:lnTo>
                      <a:lnTo>
                        <a:pt x="42" y="81"/>
                      </a:lnTo>
                      <a:lnTo>
                        <a:pt x="47" y="61"/>
                      </a:lnTo>
                      <a:lnTo>
                        <a:pt x="40" y="49"/>
                      </a:lnTo>
                      <a:lnTo>
                        <a:pt x="38" y="39"/>
                      </a:lnTo>
                      <a:lnTo>
                        <a:pt x="33" y="23"/>
                      </a:lnTo>
                      <a:lnTo>
                        <a:pt x="44" y="10"/>
                      </a:lnTo>
                      <a:lnTo>
                        <a:pt x="64" y="25"/>
                      </a:lnTo>
                      <a:lnTo>
                        <a:pt x="70" y="10"/>
                      </a:lnTo>
                      <a:lnTo>
                        <a:pt x="82" y="8"/>
                      </a:lnTo>
                      <a:lnTo>
                        <a:pt x="88" y="19"/>
                      </a:lnTo>
                      <a:lnTo>
                        <a:pt x="96" y="20"/>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6" name="Freeform 55">
                  <a:extLst>
                    <a:ext uri="{FF2B5EF4-FFF2-40B4-BE49-F238E27FC236}">
                      <a16:creationId xmlns:a16="http://schemas.microsoft.com/office/drawing/2014/main" id="{FE2ADFE6-2AD6-4BA6-844B-A4F1057E3011}"/>
                    </a:ext>
                  </a:extLst>
                </p:cNvPr>
                <p:cNvSpPr>
                  <a:spLocks/>
                </p:cNvSpPr>
                <p:nvPr/>
              </p:nvSpPr>
              <p:spPr bwMode="auto">
                <a:xfrm>
                  <a:off x="6110288" y="3549651"/>
                  <a:ext cx="488950" cy="657225"/>
                </a:xfrm>
                <a:custGeom>
                  <a:avLst/>
                  <a:gdLst>
                    <a:gd name="T0" fmla="*/ 40 w 308"/>
                    <a:gd name="T1" fmla="*/ 0 h 414"/>
                    <a:gd name="T2" fmla="*/ 46 w 308"/>
                    <a:gd name="T3" fmla="*/ 16 h 414"/>
                    <a:gd name="T4" fmla="*/ 43 w 308"/>
                    <a:gd name="T5" fmla="*/ 27 h 414"/>
                    <a:gd name="T6" fmla="*/ 57 w 308"/>
                    <a:gd name="T7" fmla="*/ 32 h 414"/>
                    <a:gd name="T8" fmla="*/ 67 w 308"/>
                    <a:gd name="T9" fmla="*/ 47 h 414"/>
                    <a:gd name="T10" fmla="*/ 96 w 308"/>
                    <a:gd name="T11" fmla="*/ 36 h 414"/>
                    <a:gd name="T12" fmla="*/ 133 w 308"/>
                    <a:gd name="T13" fmla="*/ 38 h 414"/>
                    <a:gd name="T14" fmla="*/ 143 w 308"/>
                    <a:gd name="T15" fmla="*/ 48 h 414"/>
                    <a:gd name="T16" fmla="*/ 178 w 308"/>
                    <a:gd name="T17" fmla="*/ 16 h 414"/>
                    <a:gd name="T18" fmla="*/ 185 w 308"/>
                    <a:gd name="T19" fmla="*/ 28 h 414"/>
                    <a:gd name="T20" fmla="*/ 180 w 308"/>
                    <a:gd name="T21" fmla="*/ 48 h 414"/>
                    <a:gd name="T22" fmla="*/ 167 w 308"/>
                    <a:gd name="T23" fmla="*/ 48 h 414"/>
                    <a:gd name="T24" fmla="*/ 138 w 308"/>
                    <a:gd name="T25" fmla="*/ 89 h 414"/>
                    <a:gd name="T26" fmla="*/ 158 w 308"/>
                    <a:gd name="T27" fmla="*/ 102 h 414"/>
                    <a:gd name="T28" fmla="*/ 152 w 308"/>
                    <a:gd name="T29" fmla="*/ 121 h 414"/>
                    <a:gd name="T30" fmla="*/ 163 w 308"/>
                    <a:gd name="T31" fmla="*/ 127 h 414"/>
                    <a:gd name="T32" fmla="*/ 170 w 308"/>
                    <a:gd name="T33" fmla="*/ 148 h 414"/>
                    <a:gd name="T34" fmla="*/ 182 w 308"/>
                    <a:gd name="T35" fmla="*/ 158 h 414"/>
                    <a:gd name="T36" fmla="*/ 192 w 308"/>
                    <a:gd name="T37" fmla="*/ 186 h 414"/>
                    <a:gd name="T38" fmla="*/ 182 w 308"/>
                    <a:gd name="T39" fmla="*/ 193 h 414"/>
                    <a:gd name="T40" fmla="*/ 182 w 308"/>
                    <a:gd name="T41" fmla="*/ 204 h 414"/>
                    <a:gd name="T42" fmla="*/ 200 w 308"/>
                    <a:gd name="T43" fmla="*/ 203 h 414"/>
                    <a:gd name="T44" fmla="*/ 202 w 308"/>
                    <a:gd name="T45" fmla="*/ 208 h 414"/>
                    <a:gd name="T46" fmla="*/ 193 w 308"/>
                    <a:gd name="T47" fmla="*/ 225 h 414"/>
                    <a:gd name="T48" fmla="*/ 202 w 308"/>
                    <a:gd name="T49" fmla="*/ 252 h 414"/>
                    <a:gd name="T50" fmla="*/ 224 w 308"/>
                    <a:gd name="T51" fmla="*/ 273 h 414"/>
                    <a:gd name="T52" fmla="*/ 240 w 308"/>
                    <a:gd name="T53" fmla="*/ 269 h 414"/>
                    <a:gd name="T54" fmla="*/ 262 w 308"/>
                    <a:gd name="T55" fmla="*/ 277 h 414"/>
                    <a:gd name="T56" fmla="*/ 280 w 308"/>
                    <a:gd name="T57" fmla="*/ 267 h 414"/>
                    <a:gd name="T58" fmla="*/ 281 w 308"/>
                    <a:gd name="T59" fmla="*/ 272 h 414"/>
                    <a:gd name="T60" fmla="*/ 266 w 308"/>
                    <a:gd name="T61" fmla="*/ 300 h 414"/>
                    <a:gd name="T62" fmla="*/ 279 w 308"/>
                    <a:gd name="T63" fmla="*/ 314 h 414"/>
                    <a:gd name="T64" fmla="*/ 295 w 308"/>
                    <a:gd name="T65" fmla="*/ 308 h 414"/>
                    <a:gd name="T66" fmla="*/ 306 w 308"/>
                    <a:gd name="T67" fmla="*/ 318 h 414"/>
                    <a:gd name="T68" fmla="*/ 308 w 308"/>
                    <a:gd name="T69" fmla="*/ 347 h 414"/>
                    <a:gd name="T70" fmla="*/ 269 w 308"/>
                    <a:gd name="T71" fmla="*/ 376 h 414"/>
                    <a:gd name="T72" fmla="*/ 262 w 308"/>
                    <a:gd name="T73" fmla="*/ 401 h 414"/>
                    <a:gd name="T74" fmla="*/ 232 w 308"/>
                    <a:gd name="T75" fmla="*/ 414 h 414"/>
                    <a:gd name="T76" fmla="*/ 208 w 308"/>
                    <a:gd name="T77" fmla="*/ 407 h 414"/>
                    <a:gd name="T78" fmla="*/ 198 w 308"/>
                    <a:gd name="T79" fmla="*/ 392 h 414"/>
                    <a:gd name="T80" fmla="*/ 196 w 308"/>
                    <a:gd name="T81" fmla="*/ 366 h 414"/>
                    <a:gd name="T82" fmla="*/ 130 w 308"/>
                    <a:gd name="T83" fmla="*/ 354 h 414"/>
                    <a:gd name="T84" fmla="*/ 106 w 308"/>
                    <a:gd name="T85" fmla="*/ 373 h 414"/>
                    <a:gd name="T86" fmla="*/ 93 w 308"/>
                    <a:gd name="T87" fmla="*/ 372 h 414"/>
                    <a:gd name="T88" fmla="*/ 67 w 308"/>
                    <a:gd name="T89" fmla="*/ 372 h 414"/>
                    <a:gd name="T90" fmla="*/ 78 w 308"/>
                    <a:gd name="T91" fmla="*/ 325 h 414"/>
                    <a:gd name="T92" fmla="*/ 76 w 308"/>
                    <a:gd name="T93" fmla="*/ 308 h 414"/>
                    <a:gd name="T94" fmla="*/ 23 w 308"/>
                    <a:gd name="T95" fmla="*/ 253 h 414"/>
                    <a:gd name="T96" fmla="*/ 0 w 308"/>
                    <a:gd name="T97" fmla="*/ 218 h 414"/>
                    <a:gd name="T98" fmla="*/ 10 w 308"/>
                    <a:gd name="T99" fmla="*/ 155 h 414"/>
                    <a:gd name="T100" fmla="*/ 20 w 308"/>
                    <a:gd name="T101" fmla="*/ 100 h 414"/>
                    <a:gd name="T102" fmla="*/ 3 w 308"/>
                    <a:gd name="T103" fmla="*/ 40 h 414"/>
                    <a:gd name="T104" fmla="*/ 17 w 308"/>
                    <a:gd name="T105" fmla="*/ 20 h 414"/>
                    <a:gd name="T106" fmla="*/ 40 w 308"/>
                    <a:gd name="T10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414">
                      <a:moveTo>
                        <a:pt x="40" y="0"/>
                      </a:moveTo>
                      <a:lnTo>
                        <a:pt x="46" y="16"/>
                      </a:lnTo>
                      <a:lnTo>
                        <a:pt x="43" y="27"/>
                      </a:lnTo>
                      <a:lnTo>
                        <a:pt x="57" y="32"/>
                      </a:lnTo>
                      <a:lnTo>
                        <a:pt x="67" y="47"/>
                      </a:lnTo>
                      <a:lnTo>
                        <a:pt x="96" y="36"/>
                      </a:lnTo>
                      <a:lnTo>
                        <a:pt x="133" y="38"/>
                      </a:lnTo>
                      <a:lnTo>
                        <a:pt x="143" y="48"/>
                      </a:lnTo>
                      <a:lnTo>
                        <a:pt x="178" y="16"/>
                      </a:lnTo>
                      <a:lnTo>
                        <a:pt x="185" y="28"/>
                      </a:lnTo>
                      <a:lnTo>
                        <a:pt x="180" y="48"/>
                      </a:lnTo>
                      <a:lnTo>
                        <a:pt x="167" y="48"/>
                      </a:lnTo>
                      <a:lnTo>
                        <a:pt x="138" y="89"/>
                      </a:lnTo>
                      <a:lnTo>
                        <a:pt x="158" y="102"/>
                      </a:lnTo>
                      <a:lnTo>
                        <a:pt x="152" y="121"/>
                      </a:lnTo>
                      <a:lnTo>
                        <a:pt x="163" y="127"/>
                      </a:lnTo>
                      <a:lnTo>
                        <a:pt x="170" y="148"/>
                      </a:lnTo>
                      <a:lnTo>
                        <a:pt x="182" y="158"/>
                      </a:lnTo>
                      <a:lnTo>
                        <a:pt x="192" y="186"/>
                      </a:lnTo>
                      <a:lnTo>
                        <a:pt x="182" y="193"/>
                      </a:lnTo>
                      <a:lnTo>
                        <a:pt x="182" y="204"/>
                      </a:lnTo>
                      <a:lnTo>
                        <a:pt x="200" y="203"/>
                      </a:lnTo>
                      <a:lnTo>
                        <a:pt x="202" y="208"/>
                      </a:lnTo>
                      <a:lnTo>
                        <a:pt x="193" y="225"/>
                      </a:lnTo>
                      <a:lnTo>
                        <a:pt x="202" y="252"/>
                      </a:lnTo>
                      <a:lnTo>
                        <a:pt x="224" y="273"/>
                      </a:lnTo>
                      <a:lnTo>
                        <a:pt x="240" y="269"/>
                      </a:lnTo>
                      <a:lnTo>
                        <a:pt x="262" y="277"/>
                      </a:lnTo>
                      <a:lnTo>
                        <a:pt x="280" y="267"/>
                      </a:lnTo>
                      <a:lnTo>
                        <a:pt x="281" y="272"/>
                      </a:lnTo>
                      <a:lnTo>
                        <a:pt x="266" y="300"/>
                      </a:lnTo>
                      <a:lnTo>
                        <a:pt x="279" y="314"/>
                      </a:lnTo>
                      <a:lnTo>
                        <a:pt x="295" y="308"/>
                      </a:lnTo>
                      <a:lnTo>
                        <a:pt x="306" y="318"/>
                      </a:lnTo>
                      <a:lnTo>
                        <a:pt x="308" y="347"/>
                      </a:lnTo>
                      <a:lnTo>
                        <a:pt x="269" y="376"/>
                      </a:lnTo>
                      <a:lnTo>
                        <a:pt x="262" y="401"/>
                      </a:lnTo>
                      <a:lnTo>
                        <a:pt x="232" y="414"/>
                      </a:lnTo>
                      <a:lnTo>
                        <a:pt x="208" y="407"/>
                      </a:lnTo>
                      <a:lnTo>
                        <a:pt x="198" y="392"/>
                      </a:lnTo>
                      <a:lnTo>
                        <a:pt x="196" y="366"/>
                      </a:lnTo>
                      <a:lnTo>
                        <a:pt x="130" y="354"/>
                      </a:lnTo>
                      <a:lnTo>
                        <a:pt x="106" y="373"/>
                      </a:lnTo>
                      <a:lnTo>
                        <a:pt x="93" y="372"/>
                      </a:lnTo>
                      <a:lnTo>
                        <a:pt x="67" y="372"/>
                      </a:lnTo>
                      <a:lnTo>
                        <a:pt x="78" y="325"/>
                      </a:lnTo>
                      <a:lnTo>
                        <a:pt x="76" y="308"/>
                      </a:lnTo>
                      <a:lnTo>
                        <a:pt x="23" y="253"/>
                      </a:lnTo>
                      <a:lnTo>
                        <a:pt x="0" y="218"/>
                      </a:lnTo>
                      <a:lnTo>
                        <a:pt x="10" y="155"/>
                      </a:lnTo>
                      <a:lnTo>
                        <a:pt x="20" y="100"/>
                      </a:lnTo>
                      <a:lnTo>
                        <a:pt x="3" y="40"/>
                      </a:lnTo>
                      <a:lnTo>
                        <a:pt x="17" y="20"/>
                      </a:lnTo>
                      <a:lnTo>
                        <a:pt x="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7" name="Freeform 56">
                  <a:extLst>
                    <a:ext uri="{FF2B5EF4-FFF2-40B4-BE49-F238E27FC236}">
                      <a16:creationId xmlns:a16="http://schemas.microsoft.com/office/drawing/2014/main" id="{977851DA-8091-4F57-B97D-DF645CF14954}"/>
                    </a:ext>
                  </a:extLst>
                </p:cNvPr>
                <p:cNvSpPr>
                  <a:spLocks/>
                </p:cNvSpPr>
                <p:nvPr/>
              </p:nvSpPr>
              <p:spPr bwMode="auto">
                <a:xfrm>
                  <a:off x="6592888" y="3763963"/>
                  <a:ext cx="731838" cy="725488"/>
                </a:xfrm>
                <a:custGeom>
                  <a:avLst/>
                  <a:gdLst>
                    <a:gd name="T0" fmla="*/ 141 w 461"/>
                    <a:gd name="T1" fmla="*/ 0 h 457"/>
                    <a:gd name="T2" fmla="*/ 161 w 461"/>
                    <a:gd name="T3" fmla="*/ 1 h 457"/>
                    <a:gd name="T4" fmla="*/ 177 w 461"/>
                    <a:gd name="T5" fmla="*/ 28 h 457"/>
                    <a:gd name="T6" fmla="*/ 243 w 461"/>
                    <a:gd name="T7" fmla="*/ 93 h 457"/>
                    <a:gd name="T8" fmla="*/ 301 w 461"/>
                    <a:gd name="T9" fmla="*/ 169 h 457"/>
                    <a:gd name="T10" fmla="*/ 324 w 461"/>
                    <a:gd name="T11" fmla="*/ 173 h 457"/>
                    <a:gd name="T12" fmla="*/ 331 w 461"/>
                    <a:gd name="T13" fmla="*/ 170 h 457"/>
                    <a:gd name="T14" fmla="*/ 340 w 461"/>
                    <a:gd name="T15" fmla="*/ 137 h 457"/>
                    <a:gd name="T16" fmla="*/ 350 w 461"/>
                    <a:gd name="T17" fmla="*/ 135 h 457"/>
                    <a:gd name="T18" fmla="*/ 365 w 461"/>
                    <a:gd name="T19" fmla="*/ 147 h 457"/>
                    <a:gd name="T20" fmla="*/ 385 w 461"/>
                    <a:gd name="T21" fmla="*/ 147 h 457"/>
                    <a:gd name="T22" fmla="*/ 411 w 461"/>
                    <a:gd name="T23" fmla="*/ 168 h 457"/>
                    <a:gd name="T24" fmla="*/ 397 w 461"/>
                    <a:gd name="T25" fmla="*/ 243 h 457"/>
                    <a:gd name="T26" fmla="*/ 405 w 461"/>
                    <a:gd name="T27" fmla="*/ 261 h 457"/>
                    <a:gd name="T28" fmla="*/ 413 w 461"/>
                    <a:gd name="T29" fmla="*/ 264 h 457"/>
                    <a:gd name="T30" fmla="*/ 420 w 461"/>
                    <a:gd name="T31" fmla="*/ 259 h 457"/>
                    <a:gd name="T32" fmla="*/ 442 w 461"/>
                    <a:gd name="T33" fmla="*/ 276 h 457"/>
                    <a:gd name="T34" fmla="*/ 426 w 461"/>
                    <a:gd name="T35" fmla="*/ 313 h 457"/>
                    <a:gd name="T36" fmla="*/ 431 w 461"/>
                    <a:gd name="T37" fmla="*/ 323 h 457"/>
                    <a:gd name="T38" fmla="*/ 457 w 461"/>
                    <a:gd name="T39" fmla="*/ 321 h 457"/>
                    <a:gd name="T40" fmla="*/ 461 w 461"/>
                    <a:gd name="T41" fmla="*/ 327 h 457"/>
                    <a:gd name="T42" fmla="*/ 455 w 461"/>
                    <a:gd name="T43" fmla="*/ 362 h 457"/>
                    <a:gd name="T44" fmla="*/ 412 w 461"/>
                    <a:gd name="T45" fmla="*/ 389 h 457"/>
                    <a:gd name="T46" fmla="*/ 390 w 461"/>
                    <a:gd name="T47" fmla="*/ 395 h 457"/>
                    <a:gd name="T48" fmla="*/ 375 w 461"/>
                    <a:gd name="T49" fmla="*/ 409 h 457"/>
                    <a:gd name="T50" fmla="*/ 377 w 461"/>
                    <a:gd name="T51" fmla="*/ 416 h 457"/>
                    <a:gd name="T52" fmla="*/ 336 w 461"/>
                    <a:gd name="T53" fmla="*/ 445 h 457"/>
                    <a:gd name="T54" fmla="*/ 332 w 461"/>
                    <a:gd name="T55" fmla="*/ 454 h 457"/>
                    <a:gd name="T56" fmla="*/ 318 w 461"/>
                    <a:gd name="T57" fmla="*/ 457 h 457"/>
                    <a:gd name="T58" fmla="*/ 223 w 461"/>
                    <a:gd name="T59" fmla="*/ 430 h 457"/>
                    <a:gd name="T60" fmla="*/ 213 w 461"/>
                    <a:gd name="T61" fmla="*/ 313 h 457"/>
                    <a:gd name="T62" fmla="*/ 205 w 461"/>
                    <a:gd name="T63" fmla="*/ 313 h 457"/>
                    <a:gd name="T64" fmla="*/ 189 w 461"/>
                    <a:gd name="T65" fmla="*/ 333 h 457"/>
                    <a:gd name="T66" fmla="*/ 166 w 461"/>
                    <a:gd name="T67" fmla="*/ 333 h 457"/>
                    <a:gd name="T68" fmla="*/ 144 w 461"/>
                    <a:gd name="T69" fmla="*/ 323 h 457"/>
                    <a:gd name="T70" fmla="*/ 129 w 461"/>
                    <a:gd name="T71" fmla="*/ 274 h 457"/>
                    <a:gd name="T72" fmla="*/ 128 w 461"/>
                    <a:gd name="T73" fmla="*/ 244 h 457"/>
                    <a:gd name="T74" fmla="*/ 120 w 461"/>
                    <a:gd name="T75" fmla="*/ 239 h 457"/>
                    <a:gd name="T76" fmla="*/ 99 w 461"/>
                    <a:gd name="T77" fmla="*/ 244 h 457"/>
                    <a:gd name="T78" fmla="*/ 84 w 461"/>
                    <a:gd name="T79" fmla="*/ 231 h 457"/>
                    <a:gd name="T80" fmla="*/ 65 w 461"/>
                    <a:gd name="T81" fmla="*/ 222 h 457"/>
                    <a:gd name="T82" fmla="*/ 49 w 461"/>
                    <a:gd name="T83" fmla="*/ 241 h 457"/>
                    <a:gd name="T84" fmla="*/ 35 w 461"/>
                    <a:gd name="T85" fmla="*/ 237 h 457"/>
                    <a:gd name="T86" fmla="*/ 16 w 461"/>
                    <a:gd name="T87" fmla="*/ 247 h 457"/>
                    <a:gd name="T88" fmla="*/ 4 w 461"/>
                    <a:gd name="T89" fmla="*/ 212 h 457"/>
                    <a:gd name="T90" fmla="*/ 2 w 461"/>
                    <a:gd name="T91" fmla="*/ 183 h 457"/>
                    <a:gd name="T92" fmla="*/ 22 w 461"/>
                    <a:gd name="T93" fmla="*/ 155 h 457"/>
                    <a:gd name="T94" fmla="*/ 20 w 461"/>
                    <a:gd name="T95" fmla="*/ 142 h 457"/>
                    <a:gd name="T96" fmla="*/ 0 w 461"/>
                    <a:gd name="T97" fmla="*/ 127 h 457"/>
                    <a:gd name="T98" fmla="*/ 10 w 461"/>
                    <a:gd name="T99" fmla="*/ 89 h 457"/>
                    <a:gd name="T100" fmla="*/ 20 w 461"/>
                    <a:gd name="T101" fmla="*/ 78 h 457"/>
                    <a:gd name="T102" fmla="*/ 35 w 461"/>
                    <a:gd name="T103" fmla="*/ 86 h 457"/>
                    <a:gd name="T104" fmla="*/ 39 w 461"/>
                    <a:gd name="T105" fmla="*/ 76 h 457"/>
                    <a:gd name="T106" fmla="*/ 39 w 461"/>
                    <a:gd name="T107" fmla="*/ 58 h 457"/>
                    <a:gd name="T108" fmla="*/ 44 w 461"/>
                    <a:gd name="T109" fmla="*/ 49 h 457"/>
                    <a:gd name="T110" fmla="*/ 35 w 461"/>
                    <a:gd name="T111" fmla="*/ 35 h 457"/>
                    <a:gd name="T112" fmla="*/ 98 w 461"/>
                    <a:gd name="T113" fmla="*/ 35 h 457"/>
                    <a:gd name="T114" fmla="*/ 109 w 461"/>
                    <a:gd name="T115" fmla="*/ 44 h 457"/>
                    <a:gd name="T116" fmla="*/ 120 w 461"/>
                    <a:gd name="T117" fmla="*/ 38 h 457"/>
                    <a:gd name="T118" fmla="*/ 141 w 461"/>
                    <a:gd name="T1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57">
                      <a:moveTo>
                        <a:pt x="141" y="0"/>
                      </a:moveTo>
                      <a:lnTo>
                        <a:pt x="161" y="1"/>
                      </a:lnTo>
                      <a:lnTo>
                        <a:pt x="177" y="28"/>
                      </a:lnTo>
                      <a:lnTo>
                        <a:pt x="243" y="93"/>
                      </a:lnTo>
                      <a:lnTo>
                        <a:pt x="301" y="169"/>
                      </a:lnTo>
                      <a:lnTo>
                        <a:pt x="324" y="173"/>
                      </a:lnTo>
                      <a:lnTo>
                        <a:pt x="331" y="170"/>
                      </a:lnTo>
                      <a:lnTo>
                        <a:pt x="340" y="137"/>
                      </a:lnTo>
                      <a:lnTo>
                        <a:pt x="350" y="135"/>
                      </a:lnTo>
                      <a:lnTo>
                        <a:pt x="365" y="147"/>
                      </a:lnTo>
                      <a:lnTo>
                        <a:pt x="385" y="147"/>
                      </a:lnTo>
                      <a:lnTo>
                        <a:pt x="411" y="168"/>
                      </a:lnTo>
                      <a:lnTo>
                        <a:pt x="397" y="243"/>
                      </a:lnTo>
                      <a:lnTo>
                        <a:pt x="405" y="261"/>
                      </a:lnTo>
                      <a:lnTo>
                        <a:pt x="413" y="264"/>
                      </a:lnTo>
                      <a:lnTo>
                        <a:pt x="420" y="259"/>
                      </a:lnTo>
                      <a:lnTo>
                        <a:pt x="442" y="276"/>
                      </a:lnTo>
                      <a:lnTo>
                        <a:pt x="426" y="313"/>
                      </a:lnTo>
                      <a:lnTo>
                        <a:pt x="431" y="323"/>
                      </a:lnTo>
                      <a:lnTo>
                        <a:pt x="457" y="321"/>
                      </a:lnTo>
                      <a:lnTo>
                        <a:pt x="461" y="327"/>
                      </a:lnTo>
                      <a:lnTo>
                        <a:pt x="455" y="362"/>
                      </a:lnTo>
                      <a:lnTo>
                        <a:pt x="412" y="389"/>
                      </a:lnTo>
                      <a:lnTo>
                        <a:pt x="390" y="395"/>
                      </a:lnTo>
                      <a:lnTo>
                        <a:pt x="375" y="409"/>
                      </a:lnTo>
                      <a:lnTo>
                        <a:pt x="377" y="416"/>
                      </a:lnTo>
                      <a:lnTo>
                        <a:pt x="336" y="445"/>
                      </a:lnTo>
                      <a:lnTo>
                        <a:pt x="332" y="454"/>
                      </a:lnTo>
                      <a:lnTo>
                        <a:pt x="318" y="457"/>
                      </a:lnTo>
                      <a:lnTo>
                        <a:pt x="223" y="430"/>
                      </a:lnTo>
                      <a:lnTo>
                        <a:pt x="213" y="313"/>
                      </a:lnTo>
                      <a:lnTo>
                        <a:pt x="205" y="313"/>
                      </a:lnTo>
                      <a:lnTo>
                        <a:pt x="189" y="333"/>
                      </a:lnTo>
                      <a:lnTo>
                        <a:pt x="166" y="333"/>
                      </a:lnTo>
                      <a:lnTo>
                        <a:pt x="144" y="323"/>
                      </a:lnTo>
                      <a:lnTo>
                        <a:pt x="129" y="274"/>
                      </a:lnTo>
                      <a:lnTo>
                        <a:pt x="128" y="244"/>
                      </a:lnTo>
                      <a:lnTo>
                        <a:pt x="120" y="239"/>
                      </a:lnTo>
                      <a:lnTo>
                        <a:pt x="99" y="244"/>
                      </a:lnTo>
                      <a:lnTo>
                        <a:pt x="84" y="231"/>
                      </a:lnTo>
                      <a:lnTo>
                        <a:pt x="65" y="222"/>
                      </a:lnTo>
                      <a:lnTo>
                        <a:pt x="49" y="241"/>
                      </a:lnTo>
                      <a:lnTo>
                        <a:pt x="35" y="237"/>
                      </a:lnTo>
                      <a:lnTo>
                        <a:pt x="16" y="247"/>
                      </a:lnTo>
                      <a:lnTo>
                        <a:pt x="4" y="212"/>
                      </a:lnTo>
                      <a:lnTo>
                        <a:pt x="2" y="183"/>
                      </a:lnTo>
                      <a:lnTo>
                        <a:pt x="22" y="155"/>
                      </a:lnTo>
                      <a:lnTo>
                        <a:pt x="20" y="142"/>
                      </a:lnTo>
                      <a:lnTo>
                        <a:pt x="0" y="127"/>
                      </a:lnTo>
                      <a:lnTo>
                        <a:pt x="10" y="89"/>
                      </a:lnTo>
                      <a:lnTo>
                        <a:pt x="20" y="78"/>
                      </a:lnTo>
                      <a:lnTo>
                        <a:pt x="35" y="86"/>
                      </a:lnTo>
                      <a:lnTo>
                        <a:pt x="39" y="76"/>
                      </a:lnTo>
                      <a:lnTo>
                        <a:pt x="39" y="58"/>
                      </a:lnTo>
                      <a:lnTo>
                        <a:pt x="44" y="49"/>
                      </a:lnTo>
                      <a:lnTo>
                        <a:pt x="35" y="35"/>
                      </a:lnTo>
                      <a:lnTo>
                        <a:pt x="98" y="35"/>
                      </a:lnTo>
                      <a:lnTo>
                        <a:pt x="109" y="44"/>
                      </a:lnTo>
                      <a:lnTo>
                        <a:pt x="120" y="38"/>
                      </a:lnTo>
                      <a:lnTo>
                        <a:pt x="14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8" name="Freeform 57">
                  <a:extLst>
                    <a:ext uri="{FF2B5EF4-FFF2-40B4-BE49-F238E27FC236}">
                      <a16:creationId xmlns:a16="http://schemas.microsoft.com/office/drawing/2014/main" id="{8B602A4C-B953-4B55-A620-F331078AB623}"/>
                    </a:ext>
                  </a:extLst>
                </p:cNvPr>
                <p:cNvSpPr>
                  <a:spLocks/>
                </p:cNvSpPr>
                <p:nvPr/>
              </p:nvSpPr>
              <p:spPr bwMode="auto">
                <a:xfrm>
                  <a:off x="6602413" y="4116388"/>
                  <a:ext cx="517525" cy="779463"/>
                </a:xfrm>
                <a:custGeom>
                  <a:avLst/>
                  <a:gdLst>
                    <a:gd name="T0" fmla="*/ 78 w 326"/>
                    <a:gd name="T1" fmla="*/ 9 h 491"/>
                    <a:gd name="T2" fmla="*/ 114 w 326"/>
                    <a:gd name="T3" fmla="*/ 17 h 491"/>
                    <a:gd name="T4" fmla="*/ 123 w 326"/>
                    <a:gd name="T5" fmla="*/ 52 h 491"/>
                    <a:gd name="T6" fmla="*/ 160 w 326"/>
                    <a:gd name="T7" fmla="*/ 111 h 491"/>
                    <a:gd name="T8" fmla="*/ 199 w 326"/>
                    <a:gd name="T9" fmla="*/ 91 h 491"/>
                    <a:gd name="T10" fmla="*/ 217 w 326"/>
                    <a:gd name="T11" fmla="*/ 208 h 491"/>
                    <a:gd name="T12" fmla="*/ 326 w 326"/>
                    <a:gd name="T13" fmla="*/ 232 h 491"/>
                    <a:gd name="T14" fmla="*/ 311 w 326"/>
                    <a:gd name="T15" fmla="*/ 252 h 491"/>
                    <a:gd name="T16" fmla="*/ 282 w 326"/>
                    <a:gd name="T17" fmla="*/ 262 h 491"/>
                    <a:gd name="T18" fmla="*/ 283 w 326"/>
                    <a:gd name="T19" fmla="*/ 322 h 491"/>
                    <a:gd name="T20" fmla="*/ 234 w 326"/>
                    <a:gd name="T21" fmla="*/ 334 h 491"/>
                    <a:gd name="T22" fmla="*/ 233 w 326"/>
                    <a:gd name="T23" fmla="*/ 356 h 491"/>
                    <a:gd name="T24" fmla="*/ 214 w 326"/>
                    <a:gd name="T25" fmla="*/ 358 h 491"/>
                    <a:gd name="T26" fmla="*/ 253 w 326"/>
                    <a:gd name="T27" fmla="*/ 398 h 491"/>
                    <a:gd name="T28" fmla="*/ 272 w 326"/>
                    <a:gd name="T29" fmla="*/ 397 h 491"/>
                    <a:gd name="T30" fmla="*/ 300 w 326"/>
                    <a:gd name="T31" fmla="*/ 438 h 491"/>
                    <a:gd name="T32" fmla="*/ 295 w 326"/>
                    <a:gd name="T33" fmla="*/ 469 h 491"/>
                    <a:gd name="T34" fmla="*/ 280 w 326"/>
                    <a:gd name="T35" fmla="*/ 446 h 491"/>
                    <a:gd name="T36" fmla="*/ 275 w 326"/>
                    <a:gd name="T37" fmla="*/ 475 h 491"/>
                    <a:gd name="T38" fmla="*/ 257 w 326"/>
                    <a:gd name="T39" fmla="*/ 491 h 491"/>
                    <a:gd name="T40" fmla="*/ 221 w 326"/>
                    <a:gd name="T41" fmla="*/ 469 h 491"/>
                    <a:gd name="T42" fmla="*/ 199 w 326"/>
                    <a:gd name="T43" fmla="*/ 445 h 491"/>
                    <a:gd name="T44" fmla="*/ 187 w 326"/>
                    <a:gd name="T45" fmla="*/ 452 h 491"/>
                    <a:gd name="T46" fmla="*/ 162 w 326"/>
                    <a:gd name="T47" fmla="*/ 459 h 491"/>
                    <a:gd name="T48" fmla="*/ 144 w 326"/>
                    <a:gd name="T49" fmla="*/ 415 h 491"/>
                    <a:gd name="T50" fmla="*/ 112 w 326"/>
                    <a:gd name="T51" fmla="*/ 417 h 491"/>
                    <a:gd name="T52" fmla="*/ 65 w 326"/>
                    <a:gd name="T53" fmla="*/ 440 h 491"/>
                    <a:gd name="T54" fmla="*/ 49 w 326"/>
                    <a:gd name="T55" fmla="*/ 450 h 491"/>
                    <a:gd name="T56" fmla="*/ 3 w 326"/>
                    <a:gd name="T57" fmla="*/ 423 h 491"/>
                    <a:gd name="T58" fmla="*/ 0 w 326"/>
                    <a:gd name="T59" fmla="*/ 344 h 491"/>
                    <a:gd name="T60" fmla="*/ 14 w 326"/>
                    <a:gd name="T61" fmla="*/ 269 h 491"/>
                    <a:gd name="T62" fmla="*/ 38 w 326"/>
                    <a:gd name="T63" fmla="*/ 187 h 491"/>
                    <a:gd name="T64" fmla="*/ 23 w 326"/>
                    <a:gd name="T65" fmla="*/ 123 h 491"/>
                    <a:gd name="T66" fmla="*/ 10 w 326"/>
                    <a:gd name="T67" fmla="*/ 25 h 491"/>
                    <a:gd name="T68" fmla="*/ 43 w 326"/>
                    <a:gd name="T69" fmla="*/ 1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491">
                      <a:moveTo>
                        <a:pt x="59" y="0"/>
                      </a:moveTo>
                      <a:lnTo>
                        <a:pt x="78" y="9"/>
                      </a:lnTo>
                      <a:lnTo>
                        <a:pt x="93" y="22"/>
                      </a:lnTo>
                      <a:lnTo>
                        <a:pt x="114" y="17"/>
                      </a:lnTo>
                      <a:lnTo>
                        <a:pt x="122" y="22"/>
                      </a:lnTo>
                      <a:lnTo>
                        <a:pt x="123" y="52"/>
                      </a:lnTo>
                      <a:lnTo>
                        <a:pt x="138" y="101"/>
                      </a:lnTo>
                      <a:lnTo>
                        <a:pt x="160" y="111"/>
                      </a:lnTo>
                      <a:lnTo>
                        <a:pt x="183" y="111"/>
                      </a:lnTo>
                      <a:lnTo>
                        <a:pt x="199" y="91"/>
                      </a:lnTo>
                      <a:lnTo>
                        <a:pt x="207" y="91"/>
                      </a:lnTo>
                      <a:lnTo>
                        <a:pt x="217" y="208"/>
                      </a:lnTo>
                      <a:lnTo>
                        <a:pt x="312" y="235"/>
                      </a:lnTo>
                      <a:lnTo>
                        <a:pt x="326" y="232"/>
                      </a:lnTo>
                      <a:lnTo>
                        <a:pt x="318" y="253"/>
                      </a:lnTo>
                      <a:lnTo>
                        <a:pt x="311" y="252"/>
                      </a:lnTo>
                      <a:lnTo>
                        <a:pt x="295" y="261"/>
                      </a:lnTo>
                      <a:lnTo>
                        <a:pt x="282" y="262"/>
                      </a:lnTo>
                      <a:lnTo>
                        <a:pt x="270" y="299"/>
                      </a:lnTo>
                      <a:lnTo>
                        <a:pt x="283" y="322"/>
                      </a:lnTo>
                      <a:lnTo>
                        <a:pt x="275" y="336"/>
                      </a:lnTo>
                      <a:lnTo>
                        <a:pt x="234" y="334"/>
                      </a:lnTo>
                      <a:lnTo>
                        <a:pt x="229" y="336"/>
                      </a:lnTo>
                      <a:lnTo>
                        <a:pt x="233" y="356"/>
                      </a:lnTo>
                      <a:lnTo>
                        <a:pt x="217" y="353"/>
                      </a:lnTo>
                      <a:lnTo>
                        <a:pt x="214" y="358"/>
                      </a:lnTo>
                      <a:lnTo>
                        <a:pt x="248" y="395"/>
                      </a:lnTo>
                      <a:lnTo>
                        <a:pt x="253" y="398"/>
                      </a:lnTo>
                      <a:lnTo>
                        <a:pt x="260" y="393"/>
                      </a:lnTo>
                      <a:lnTo>
                        <a:pt x="272" y="397"/>
                      </a:lnTo>
                      <a:lnTo>
                        <a:pt x="285" y="395"/>
                      </a:lnTo>
                      <a:lnTo>
                        <a:pt x="300" y="438"/>
                      </a:lnTo>
                      <a:lnTo>
                        <a:pt x="300" y="451"/>
                      </a:lnTo>
                      <a:lnTo>
                        <a:pt x="295" y="469"/>
                      </a:lnTo>
                      <a:lnTo>
                        <a:pt x="291" y="469"/>
                      </a:lnTo>
                      <a:lnTo>
                        <a:pt x="280" y="446"/>
                      </a:lnTo>
                      <a:lnTo>
                        <a:pt x="266" y="459"/>
                      </a:lnTo>
                      <a:lnTo>
                        <a:pt x="275" y="475"/>
                      </a:lnTo>
                      <a:lnTo>
                        <a:pt x="277" y="479"/>
                      </a:lnTo>
                      <a:lnTo>
                        <a:pt x="257" y="491"/>
                      </a:lnTo>
                      <a:lnTo>
                        <a:pt x="229" y="465"/>
                      </a:lnTo>
                      <a:lnTo>
                        <a:pt x="221" y="469"/>
                      </a:lnTo>
                      <a:lnTo>
                        <a:pt x="213" y="451"/>
                      </a:lnTo>
                      <a:lnTo>
                        <a:pt x="199" y="445"/>
                      </a:lnTo>
                      <a:lnTo>
                        <a:pt x="189" y="455"/>
                      </a:lnTo>
                      <a:lnTo>
                        <a:pt x="187" y="452"/>
                      </a:lnTo>
                      <a:lnTo>
                        <a:pt x="176" y="447"/>
                      </a:lnTo>
                      <a:lnTo>
                        <a:pt x="162" y="459"/>
                      </a:lnTo>
                      <a:lnTo>
                        <a:pt x="154" y="454"/>
                      </a:lnTo>
                      <a:lnTo>
                        <a:pt x="144" y="415"/>
                      </a:lnTo>
                      <a:lnTo>
                        <a:pt x="127" y="422"/>
                      </a:lnTo>
                      <a:lnTo>
                        <a:pt x="112" y="417"/>
                      </a:lnTo>
                      <a:lnTo>
                        <a:pt x="90" y="435"/>
                      </a:lnTo>
                      <a:lnTo>
                        <a:pt x="65" y="440"/>
                      </a:lnTo>
                      <a:lnTo>
                        <a:pt x="53" y="454"/>
                      </a:lnTo>
                      <a:lnTo>
                        <a:pt x="49" y="450"/>
                      </a:lnTo>
                      <a:lnTo>
                        <a:pt x="38" y="423"/>
                      </a:lnTo>
                      <a:lnTo>
                        <a:pt x="3" y="423"/>
                      </a:lnTo>
                      <a:lnTo>
                        <a:pt x="8" y="378"/>
                      </a:lnTo>
                      <a:lnTo>
                        <a:pt x="0" y="344"/>
                      </a:lnTo>
                      <a:lnTo>
                        <a:pt x="10" y="307"/>
                      </a:lnTo>
                      <a:lnTo>
                        <a:pt x="14" y="269"/>
                      </a:lnTo>
                      <a:lnTo>
                        <a:pt x="14" y="228"/>
                      </a:lnTo>
                      <a:lnTo>
                        <a:pt x="38" y="187"/>
                      </a:lnTo>
                      <a:lnTo>
                        <a:pt x="45" y="165"/>
                      </a:lnTo>
                      <a:lnTo>
                        <a:pt x="23" y="123"/>
                      </a:lnTo>
                      <a:lnTo>
                        <a:pt x="20" y="40"/>
                      </a:lnTo>
                      <a:lnTo>
                        <a:pt x="10" y="25"/>
                      </a:lnTo>
                      <a:lnTo>
                        <a:pt x="29" y="15"/>
                      </a:lnTo>
                      <a:lnTo>
                        <a:pt x="43" y="19"/>
                      </a:lnTo>
                      <a:lnTo>
                        <a:pt x="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9" name="Freeform 58">
                  <a:extLst>
                    <a:ext uri="{FF2B5EF4-FFF2-40B4-BE49-F238E27FC236}">
                      <a16:creationId xmlns:a16="http://schemas.microsoft.com/office/drawing/2014/main" id="{87BE7511-FEC8-46F2-8F28-6B2CD6D3BD60}"/>
                    </a:ext>
                  </a:extLst>
                </p:cNvPr>
                <p:cNvSpPr>
                  <a:spLocks/>
                </p:cNvSpPr>
                <p:nvPr/>
              </p:nvSpPr>
              <p:spPr bwMode="auto">
                <a:xfrm>
                  <a:off x="6211888" y="4100513"/>
                  <a:ext cx="461963" cy="741363"/>
                </a:xfrm>
                <a:custGeom>
                  <a:avLst/>
                  <a:gdLst>
                    <a:gd name="T0" fmla="*/ 244 w 291"/>
                    <a:gd name="T1" fmla="*/ 0 h 467"/>
                    <a:gd name="T2" fmla="*/ 256 w 291"/>
                    <a:gd name="T3" fmla="*/ 35 h 467"/>
                    <a:gd name="T4" fmla="*/ 266 w 291"/>
                    <a:gd name="T5" fmla="*/ 50 h 467"/>
                    <a:gd name="T6" fmla="*/ 269 w 291"/>
                    <a:gd name="T7" fmla="*/ 133 h 467"/>
                    <a:gd name="T8" fmla="*/ 291 w 291"/>
                    <a:gd name="T9" fmla="*/ 175 h 467"/>
                    <a:gd name="T10" fmla="*/ 284 w 291"/>
                    <a:gd name="T11" fmla="*/ 197 h 467"/>
                    <a:gd name="T12" fmla="*/ 260 w 291"/>
                    <a:gd name="T13" fmla="*/ 238 h 467"/>
                    <a:gd name="T14" fmla="*/ 260 w 291"/>
                    <a:gd name="T15" fmla="*/ 279 h 467"/>
                    <a:gd name="T16" fmla="*/ 256 w 291"/>
                    <a:gd name="T17" fmla="*/ 317 h 467"/>
                    <a:gd name="T18" fmla="*/ 246 w 291"/>
                    <a:gd name="T19" fmla="*/ 354 h 467"/>
                    <a:gd name="T20" fmla="*/ 254 w 291"/>
                    <a:gd name="T21" fmla="*/ 388 h 467"/>
                    <a:gd name="T22" fmla="*/ 249 w 291"/>
                    <a:gd name="T23" fmla="*/ 433 h 467"/>
                    <a:gd name="T24" fmla="*/ 240 w 291"/>
                    <a:gd name="T25" fmla="*/ 455 h 467"/>
                    <a:gd name="T26" fmla="*/ 231 w 291"/>
                    <a:gd name="T27" fmla="*/ 445 h 467"/>
                    <a:gd name="T28" fmla="*/ 198 w 291"/>
                    <a:gd name="T29" fmla="*/ 428 h 467"/>
                    <a:gd name="T30" fmla="*/ 180 w 291"/>
                    <a:gd name="T31" fmla="*/ 448 h 467"/>
                    <a:gd name="T32" fmla="*/ 156 w 291"/>
                    <a:gd name="T33" fmla="*/ 437 h 467"/>
                    <a:gd name="T34" fmla="*/ 141 w 291"/>
                    <a:gd name="T35" fmla="*/ 441 h 467"/>
                    <a:gd name="T36" fmla="*/ 136 w 291"/>
                    <a:gd name="T37" fmla="*/ 453 h 467"/>
                    <a:gd name="T38" fmla="*/ 134 w 291"/>
                    <a:gd name="T39" fmla="*/ 467 h 467"/>
                    <a:gd name="T40" fmla="*/ 127 w 291"/>
                    <a:gd name="T41" fmla="*/ 467 h 467"/>
                    <a:gd name="T42" fmla="*/ 114 w 291"/>
                    <a:gd name="T43" fmla="*/ 448 h 467"/>
                    <a:gd name="T44" fmla="*/ 101 w 291"/>
                    <a:gd name="T45" fmla="*/ 436 h 467"/>
                    <a:gd name="T46" fmla="*/ 79 w 291"/>
                    <a:gd name="T47" fmla="*/ 443 h 467"/>
                    <a:gd name="T48" fmla="*/ 74 w 291"/>
                    <a:gd name="T49" fmla="*/ 401 h 467"/>
                    <a:gd name="T50" fmla="*/ 52 w 291"/>
                    <a:gd name="T51" fmla="*/ 392 h 467"/>
                    <a:gd name="T52" fmla="*/ 38 w 291"/>
                    <a:gd name="T53" fmla="*/ 348 h 467"/>
                    <a:gd name="T54" fmla="*/ 19 w 291"/>
                    <a:gd name="T55" fmla="*/ 348 h 467"/>
                    <a:gd name="T56" fmla="*/ 0 w 291"/>
                    <a:gd name="T57" fmla="*/ 283 h 467"/>
                    <a:gd name="T58" fmla="*/ 17 w 291"/>
                    <a:gd name="T59" fmla="*/ 273 h 467"/>
                    <a:gd name="T60" fmla="*/ 38 w 291"/>
                    <a:gd name="T61" fmla="*/ 239 h 467"/>
                    <a:gd name="T62" fmla="*/ 53 w 291"/>
                    <a:gd name="T63" fmla="*/ 237 h 467"/>
                    <a:gd name="T64" fmla="*/ 58 w 291"/>
                    <a:gd name="T65" fmla="*/ 225 h 467"/>
                    <a:gd name="T66" fmla="*/ 108 w 291"/>
                    <a:gd name="T67" fmla="*/ 188 h 467"/>
                    <a:gd name="T68" fmla="*/ 109 w 291"/>
                    <a:gd name="T69" fmla="*/ 177 h 467"/>
                    <a:gd name="T70" fmla="*/ 123 w 291"/>
                    <a:gd name="T71" fmla="*/ 169 h 467"/>
                    <a:gd name="T72" fmla="*/ 123 w 291"/>
                    <a:gd name="T73" fmla="*/ 160 h 467"/>
                    <a:gd name="T74" fmla="*/ 144 w 291"/>
                    <a:gd name="T75" fmla="*/ 143 h 467"/>
                    <a:gd name="T76" fmla="*/ 144 w 291"/>
                    <a:gd name="T77" fmla="*/ 133 h 467"/>
                    <a:gd name="T78" fmla="*/ 168 w 291"/>
                    <a:gd name="T79" fmla="*/ 67 h 467"/>
                    <a:gd name="T80" fmla="*/ 198 w 291"/>
                    <a:gd name="T81" fmla="*/ 54 h 467"/>
                    <a:gd name="T82" fmla="*/ 205 w 291"/>
                    <a:gd name="T83" fmla="*/ 29 h 467"/>
                    <a:gd name="T84" fmla="*/ 244 w 291"/>
                    <a:gd name="T8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467">
                      <a:moveTo>
                        <a:pt x="244" y="0"/>
                      </a:moveTo>
                      <a:lnTo>
                        <a:pt x="256" y="35"/>
                      </a:lnTo>
                      <a:lnTo>
                        <a:pt x="266" y="50"/>
                      </a:lnTo>
                      <a:lnTo>
                        <a:pt x="269" y="133"/>
                      </a:lnTo>
                      <a:lnTo>
                        <a:pt x="291" y="175"/>
                      </a:lnTo>
                      <a:lnTo>
                        <a:pt x="284" y="197"/>
                      </a:lnTo>
                      <a:lnTo>
                        <a:pt x="260" y="238"/>
                      </a:lnTo>
                      <a:lnTo>
                        <a:pt x="260" y="279"/>
                      </a:lnTo>
                      <a:lnTo>
                        <a:pt x="256" y="317"/>
                      </a:lnTo>
                      <a:lnTo>
                        <a:pt x="246" y="354"/>
                      </a:lnTo>
                      <a:lnTo>
                        <a:pt x="254" y="388"/>
                      </a:lnTo>
                      <a:lnTo>
                        <a:pt x="249" y="433"/>
                      </a:lnTo>
                      <a:lnTo>
                        <a:pt x="240" y="455"/>
                      </a:lnTo>
                      <a:lnTo>
                        <a:pt x="231" y="445"/>
                      </a:lnTo>
                      <a:lnTo>
                        <a:pt x="198" y="428"/>
                      </a:lnTo>
                      <a:lnTo>
                        <a:pt x="180" y="448"/>
                      </a:lnTo>
                      <a:lnTo>
                        <a:pt x="156" y="437"/>
                      </a:lnTo>
                      <a:lnTo>
                        <a:pt x="141" y="441"/>
                      </a:lnTo>
                      <a:lnTo>
                        <a:pt x="136" y="453"/>
                      </a:lnTo>
                      <a:lnTo>
                        <a:pt x="134" y="467"/>
                      </a:lnTo>
                      <a:lnTo>
                        <a:pt x="127" y="467"/>
                      </a:lnTo>
                      <a:lnTo>
                        <a:pt x="114" y="448"/>
                      </a:lnTo>
                      <a:lnTo>
                        <a:pt x="101" y="436"/>
                      </a:lnTo>
                      <a:lnTo>
                        <a:pt x="79" y="443"/>
                      </a:lnTo>
                      <a:lnTo>
                        <a:pt x="74" y="401"/>
                      </a:lnTo>
                      <a:lnTo>
                        <a:pt x="52" y="392"/>
                      </a:lnTo>
                      <a:lnTo>
                        <a:pt x="38" y="348"/>
                      </a:lnTo>
                      <a:lnTo>
                        <a:pt x="19" y="348"/>
                      </a:lnTo>
                      <a:lnTo>
                        <a:pt x="0" y="283"/>
                      </a:lnTo>
                      <a:lnTo>
                        <a:pt x="17" y="273"/>
                      </a:lnTo>
                      <a:lnTo>
                        <a:pt x="38" y="239"/>
                      </a:lnTo>
                      <a:lnTo>
                        <a:pt x="53" y="237"/>
                      </a:lnTo>
                      <a:lnTo>
                        <a:pt x="58" y="225"/>
                      </a:lnTo>
                      <a:lnTo>
                        <a:pt x="108" y="188"/>
                      </a:lnTo>
                      <a:lnTo>
                        <a:pt x="109" y="177"/>
                      </a:lnTo>
                      <a:lnTo>
                        <a:pt x="123" y="169"/>
                      </a:lnTo>
                      <a:lnTo>
                        <a:pt x="123" y="160"/>
                      </a:lnTo>
                      <a:lnTo>
                        <a:pt x="144" y="143"/>
                      </a:lnTo>
                      <a:lnTo>
                        <a:pt x="144" y="133"/>
                      </a:lnTo>
                      <a:lnTo>
                        <a:pt x="168" y="67"/>
                      </a:lnTo>
                      <a:lnTo>
                        <a:pt x="198" y="54"/>
                      </a:lnTo>
                      <a:lnTo>
                        <a:pt x="205" y="29"/>
                      </a:lnTo>
                      <a:lnTo>
                        <a:pt x="2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0" name="Freeform 59">
                  <a:extLst>
                    <a:ext uri="{FF2B5EF4-FFF2-40B4-BE49-F238E27FC236}">
                      <a16:creationId xmlns:a16="http://schemas.microsoft.com/office/drawing/2014/main" id="{E01A3737-4746-445B-9B9E-3A7CB8627861}"/>
                    </a:ext>
                  </a:extLst>
                </p:cNvPr>
                <p:cNvSpPr>
                  <a:spLocks/>
                </p:cNvSpPr>
                <p:nvPr/>
              </p:nvSpPr>
              <p:spPr bwMode="auto">
                <a:xfrm>
                  <a:off x="6550026" y="3346451"/>
                  <a:ext cx="600075" cy="565150"/>
                </a:xfrm>
                <a:custGeom>
                  <a:avLst/>
                  <a:gdLst>
                    <a:gd name="T0" fmla="*/ 102 w 378"/>
                    <a:gd name="T1" fmla="*/ 0 h 356"/>
                    <a:gd name="T2" fmla="*/ 148 w 378"/>
                    <a:gd name="T3" fmla="*/ 32 h 356"/>
                    <a:gd name="T4" fmla="*/ 181 w 378"/>
                    <a:gd name="T5" fmla="*/ 72 h 356"/>
                    <a:gd name="T6" fmla="*/ 191 w 378"/>
                    <a:gd name="T7" fmla="*/ 72 h 356"/>
                    <a:gd name="T8" fmla="*/ 204 w 378"/>
                    <a:gd name="T9" fmla="*/ 93 h 356"/>
                    <a:gd name="T10" fmla="*/ 221 w 378"/>
                    <a:gd name="T11" fmla="*/ 88 h 356"/>
                    <a:gd name="T12" fmla="*/ 240 w 378"/>
                    <a:gd name="T13" fmla="*/ 66 h 356"/>
                    <a:gd name="T14" fmla="*/ 261 w 378"/>
                    <a:gd name="T15" fmla="*/ 70 h 356"/>
                    <a:gd name="T16" fmla="*/ 269 w 378"/>
                    <a:gd name="T17" fmla="*/ 80 h 356"/>
                    <a:gd name="T18" fmla="*/ 303 w 378"/>
                    <a:gd name="T19" fmla="*/ 71 h 356"/>
                    <a:gd name="T20" fmla="*/ 361 w 378"/>
                    <a:gd name="T21" fmla="*/ 14 h 356"/>
                    <a:gd name="T22" fmla="*/ 378 w 378"/>
                    <a:gd name="T23" fmla="*/ 39 h 356"/>
                    <a:gd name="T24" fmla="*/ 373 w 378"/>
                    <a:gd name="T25" fmla="*/ 95 h 356"/>
                    <a:gd name="T26" fmla="*/ 348 w 378"/>
                    <a:gd name="T27" fmla="*/ 109 h 356"/>
                    <a:gd name="T28" fmla="*/ 339 w 378"/>
                    <a:gd name="T29" fmla="*/ 125 h 356"/>
                    <a:gd name="T30" fmla="*/ 344 w 378"/>
                    <a:gd name="T31" fmla="*/ 136 h 356"/>
                    <a:gd name="T32" fmla="*/ 330 w 378"/>
                    <a:gd name="T33" fmla="*/ 150 h 356"/>
                    <a:gd name="T34" fmla="*/ 313 w 378"/>
                    <a:gd name="T35" fmla="*/ 159 h 356"/>
                    <a:gd name="T36" fmla="*/ 304 w 378"/>
                    <a:gd name="T37" fmla="*/ 150 h 356"/>
                    <a:gd name="T38" fmla="*/ 301 w 378"/>
                    <a:gd name="T39" fmla="*/ 154 h 356"/>
                    <a:gd name="T40" fmla="*/ 299 w 378"/>
                    <a:gd name="T41" fmla="*/ 168 h 356"/>
                    <a:gd name="T42" fmla="*/ 313 w 378"/>
                    <a:gd name="T43" fmla="*/ 214 h 356"/>
                    <a:gd name="T44" fmla="*/ 313 w 378"/>
                    <a:gd name="T45" fmla="*/ 277 h 356"/>
                    <a:gd name="T46" fmla="*/ 286 w 378"/>
                    <a:gd name="T47" fmla="*/ 343 h 356"/>
                    <a:gd name="T48" fmla="*/ 270 w 378"/>
                    <a:gd name="T49" fmla="*/ 356 h 356"/>
                    <a:gd name="T50" fmla="*/ 204 w 378"/>
                    <a:gd name="T51" fmla="*/ 291 h 356"/>
                    <a:gd name="T52" fmla="*/ 188 w 378"/>
                    <a:gd name="T53" fmla="*/ 264 h 356"/>
                    <a:gd name="T54" fmla="*/ 168 w 378"/>
                    <a:gd name="T55" fmla="*/ 263 h 356"/>
                    <a:gd name="T56" fmla="*/ 147 w 378"/>
                    <a:gd name="T57" fmla="*/ 301 h 356"/>
                    <a:gd name="T58" fmla="*/ 136 w 378"/>
                    <a:gd name="T59" fmla="*/ 307 h 356"/>
                    <a:gd name="T60" fmla="*/ 125 w 378"/>
                    <a:gd name="T61" fmla="*/ 298 h 356"/>
                    <a:gd name="T62" fmla="*/ 62 w 378"/>
                    <a:gd name="T63" fmla="*/ 298 h 356"/>
                    <a:gd name="T64" fmla="*/ 53 w 378"/>
                    <a:gd name="T65" fmla="*/ 294 h 356"/>
                    <a:gd name="T66" fmla="*/ 43 w 378"/>
                    <a:gd name="T67" fmla="*/ 269 h 356"/>
                    <a:gd name="T68" fmla="*/ 31 w 378"/>
                    <a:gd name="T69" fmla="*/ 263 h 356"/>
                    <a:gd name="T70" fmla="*/ 27 w 378"/>
                    <a:gd name="T71" fmla="*/ 248 h 356"/>
                    <a:gd name="T72" fmla="*/ 0 w 378"/>
                    <a:gd name="T73" fmla="*/ 232 h 356"/>
                    <a:gd name="T74" fmla="*/ 8 w 378"/>
                    <a:gd name="T75" fmla="*/ 185 h 356"/>
                    <a:gd name="T76" fmla="*/ 8 w 378"/>
                    <a:gd name="T77" fmla="*/ 155 h 356"/>
                    <a:gd name="T78" fmla="*/ 51 w 378"/>
                    <a:gd name="T79" fmla="*/ 14 h 356"/>
                    <a:gd name="T80" fmla="*/ 98 w 378"/>
                    <a:gd name="T81" fmla="*/ 4 h 356"/>
                    <a:gd name="T82" fmla="*/ 102 w 378"/>
                    <a:gd name="T8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356">
                      <a:moveTo>
                        <a:pt x="102" y="0"/>
                      </a:moveTo>
                      <a:lnTo>
                        <a:pt x="148" y="32"/>
                      </a:lnTo>
                      <a:lnTo>
                        <a:pt x="181" y="72"/>
                      </a:lnTo>
                      <a:lnTo>
                        <a:pt x="191" y="72"/>
                      </a:lnTo>
                      <a:lnTo>
                        <a:pt x="204" y="93"/>
                      </a:lnTo>
                      <a:lnTo>
                        <a:pt x="221" y="88"/>
                      </a:lnTo>
                      <a:lnTo>
                        <a:pt x="240" y="66"/>
                      </a:lnTo>
                      <a:lnTo>
                        <a:pt x="261" y="70"/>
                      </a:lnTo>
                      <a:lnTo>
                        <a:pt x="269" y="80"/>
                      </a:lnTo>
                      <a:lnTo>
                        <a:pt x="303" y="71"/>
                      </a:lnTo>
                      <a:lnTo>
                        <a:pt x="361" y="14"/>
                      </a:lnTo>
                      <a:lnTo>
                        <a:pt x="378" y="39"/>
                      </a:lnTo>
                      <a:lnTo>
                        <a:pt x="373" y="95"/>
                      </a:lnTo>
                      <a:lnTo>
                        <a:pt x="348" y="109"/>
                      </a:lnTo>
                      <a:lnTo>
                        <a:pt x="339" y="125"/>
                      </a:lnTo>
                      <a:lnTo>
                        <a:pt x="344" y="136"/>
                      </a:lnTo>
                      <a:lnTo>
                        <a:pt x="330" y="150"/>
                      </a:lnTo>
                      <a:lnTo>
                        <a:pt x="313" y="159"/>
                      </a:lnTo>
                      <a:lnTo>
                        <a:pt x="304" y="150"/>
                      </a:lnTo>
                      <a:lnTo>
                        <a:pt x="301" y="154"/>
                      </a:lnTo>
                      <a:lnTo>
                        <a:pt x="299" y="168"/>
                      </a:lnTo>
                      <a:lnTo>
                        <a:pt x="313" y="214"/>
                      </a:lnTo>
                      <a:lnTo>
                        <a:pt x="313" y="277"/>
                      </a:lnTo>
                      <a:lnTo>
                        <a:pt x="286" y="343"/>
                      </a:lnTo>
                      <a:lnTo>
                        <a:pt x="270" y="356"/>
                      </a:lnTo>
                      <a:lnTo>
                        <a:pt x="204" y="291"/>
                      </a:lnTo>
                      <a:lnTo>
                        <a:pt x="188" y="264"/>
                      </a:lnTo>
                      <a:lnTo>
                        <a:pt x="168" y="263"/>
                      </a:lnTo>
                      <a:lnTo>
                        <a:pt x="147" y="301"/>
                      </a:lnTo>
                      <a:lnTo>
                        <a:pt x="136" y="307"/>
                      </a:lnTo>
                      <a:lnTo>
                        <a:pt x="125" y="298"/>
                      </a:lnTo>
                      <a:lnTo>
                        <a:pt x="62" y="298"/>
                      </a:lnTo>
                      <a:lnTo>
                        <a:pt x="53" y="294"/>
                      </a:lnTo>
                      <a:lnTo>
                        <a:pt x="43" y="269"/>
                      </a:lnTo>
                      <a:lnTo>
                        <a:pt x="31" y="263"/>
                      </a:lnTo>
                      <a:lnTo>
                        <a:pt x="27" y="248"/>
                      </a:lnTo>
                      <a:lnTo>
                        <a:pt x="0" y="232"/>
                      </a:lnTo>
                      <a:lnTo>
                        <a:pt x="8" y="185"/>
                      </a:lnTo>
                      <a:lnTo>
                        <a:pt x="8" y="155"/>
                      </a:lnTo>
                      <a:lnTo>
                        <a:pt x="51" y="14"/>
                      </a:lnTo>
                      <a:lnTo>
                        <a:pt x="98" y="4"/>
                      </a:lnTo>
                      <a:lnTo>
                        <a:pt x="1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1" name="Groupe 70">
                <a:extLst>
                  <a:ext uri="{FF2B5EF4-FFF2-40B4-BE49-F238E27FC236}">
                    <a16:creationId xmlns:a16="http://schemas.microsoft.com/office/drawing/2014/main" id="{C2E83137-9250-4DE6-A61C-BE4FD2969D62}"/>
                  </a:ext>
                </a:extLst>
              </p:cNvPr>
              <p:cNvGrpSpPr/>
              <p:nvPr/>
            </p:nvGrpSpPr>
            <p:grpSpPr>
              <a:xfrm>
                <a:off x="7840961" y="1431150"/>
                <a:ext cx="637150" cy="910001"/>
                <a:chOff x="6469063" y="1339851"/>
                <a:chExt cx="1398588" cy="2154238"/>
              </a:xfrm>
              <a:solidFill>
                <a:srgbClr val="55555F">
                  <a:lumMod val="20000"/>
                  <a:lumOff val="80000"/>
                </a:srgbClr>
              </a:solidFill>
            </p:grpSpPr>
            <p:sp>
              <p:nvSpPr>
                <p:cNvPr id="139" name="Freeform 64">
                  <a:extLst>
                    <a:ext uri="{FF2B5EF4-FFF2-40B4-BE49-F238E27FC236}">
                      <a16:creationId xmlns:a16="http://schemas.microsoft.com/office/drawing/2014/main" id="{28F7AA54-1995-435A-B5EA-F5B1DC423B09}"/>
                    </a:ext>
                  </a:extLst>
                </p:cNvPr>
                <p:cNvSpPr>
                  <a:spLocks/>
                </p:cNvSpPr>
                <p:nvPr/>
              </p:nvSpPr>
              <p:spPr bwMode="auto">
                <a:xfrm>
                  <a:off x="7337426" y="2441576"/>
                  <a:ext cx="180975" cy="206375"/>
                </a:xfrm>
                <a:custGeom>
                  <a:avLst/>
                  <a:gdLst>
                    <a:gd name="T0" fmla="*/ 31 w 114"/>
                    <a:gd name="T1" fmla="*/ 0 h 130"/>
                    <a:gd name="T2" fmla="*/ 55 w 114"/>
                    <a:gd name="T3" fmla="*/ 17 h 130"/>
                    <a:gd name="T4" fmla="*/ 77 w 114"/>
                    <a:gd name="T5" fmla="*/ 51 h 130"/>
                    <a:gd name="T6" fmla="*/ 82 w 114"/>
                    <a:gd name="T7" fmla="*/ 67 h 130"/>
                    <a:gd name="T8" fmla="*/ 110 w 114"/>
                    <a:gd name="T9" fmla="*/ 85 h 130"/>
                    <a:gd name="T10" fmla="*/ 114 w 114"/>
                    <a:gd name="T11" fmla="*/ 115 h 130"/>
                    <a:gd name="T12" fmla="*/ 92 w 114"/>
                    <a:gd name="T13" fmla="*/ 117 h 130"/>
                    <a:gd name="T14" fmla="*/ 72 w 114"/>
                    <a:gd name="T15" fmla="*/ 130 h 130"/>
                    <a:gd name="T16" fmla="*/ 28 w 114"/>
                    <a:gd name="T17" fmla="*/ 104 h 130"/>
                    <a:gd name="T18" fmla="*/ 0 w 114"/>
                    <a:gd name="T19" fmla="*/ 26 h 130"/>
                    <a:gd name="T20" fmla="*/ 18 w 114"/>
                    <a:gd name="T21" fmla="*/ 1 h 130"/>
                    <a:gd name="T22" fmla="*/ 31 w 114"/>
                    <a:gd name="T2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30">
                      <a:moveTo>
                        <a:pt x="31" y="0"/>
                      </a:moveTo>
                      <a:lnTo>
                        <a:pt x="55" y="17"/>
                      </a:lnTo>
                      <a:lnTo>
                        <a:pt x="77" y="51"/>
                      </a:lnTo>
                      <a:lnTo>
                        <a:pt x="82" y="67"/>
                      </a:lnTo>
                      <a:lnTo>
                        <a:pt x="110" y="85"/>
                      </a:lnTo>
                      <a:lnTo>
                        <a:pt x="114" y="115"/>
                      </a:lnTo>
                      <a:lnTo>
                        <a:pt x="92" y="117"/>
                      </a:lnTo>
                      <a:lnTo>
                        <a:pt x="72" y="130"/>
                      </a:lnTo>
                      <a:lnTo>
                        <a:pt x="28" y="104"/>
                      </a:lnTo>
                      <a:lnTo>
                        <a:pt x="0" y="26"/>
                      </a:lnTo>
                      <a:lnTo>
                        <a:pt x="18" y="1"/>
                      </a:lnTo>
                      <a:lnTo>
                        <a:pt x="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0" name="Freeform 65">
                  <a:extLst>
                    <a:ext uri="{FF2B5EF4-FFF2-40B4-BE49-F238E27FC236}">
                      <a16:creationId xmlns:a16="http://schemas.microsoft.com/office/drawing/2014/main" id="{85778F2D-A282-4B5D-9B3A-0E0761C80760}"/>
                    </a:ext>
                  </a:extLst>
                </p:cNvPr>
                <p:cNvSpPr>
                  <a:spLocks/>
                </p:cNvSpPr>
                <p:nvPr/>
              </p:nvSpPr>
              <p:spPr bwMode="auto">
                <a:xfrm>
                  <a:off x="6745288" y="2336801"/>
                  <a:ext cx="636588" cy="517525"/>
                </a:xfrm>
                <a:custGeom>
                  <a:avLst/>
                  <a:gdLst>
                    <a:gd name="T0" fmla="*/ 180 w 401"/>
                    <a:gd name="T1" fmla="*/ 0 h 326"/>
                    <a:gd name="T2" fmla="*/ 218 w 401"/>
                    <a:gd name="T3" fmla="*/ 25 h 326"/>
                    <a:gd name="T4" fmla="*/ 260 w 401"/>
                    <a:gd name="T5" fmla="*/ 25 h 326"/>
                    <a:gd name="T6" fmla="*/ 266 w 401"/>
                    <a:gd name="T7" fmla="*/ 20 h 326"/>
                    <a:gd name="T8" fmla="*/ 294 w 401"/>
                    <a:gd name="T9" fmla="*/ 43 h 326"/>
                    <a:gd name="T10" fmla="*/ 302 w 401"/>
                    <a:gd name="T11" fmla="*/ 40 h 326"/>
                    <a:gd name="T12" fmla="*/ 307 w 401"/>
                    <a:gd name="T13" fmla="*/ 12 h 326"/>
                    <a:gd name="T14" fmla="*/ 315 w 401"/>
                    <a:gd name="T15" fmla="*/ 9 h 326"/>
                    <a:gd name="T16" fmla="*/ 361 w 401"/>
                    <a:gd name="T17" fmla="*/ 50 h 326"/>
                    <a:gd name="T18" fmla="*/ 391 w 401"/>
                    <a:gd name="T19" fmla="*/ 67 h 326"/>
                    <a:gd name="T20" fmla="*/ 373 w 401"/>
                    <a:gd name="T21" fmla="*/ 92 h 326"/>
                    <a:gd name="T22" fmla="*/ 401 w 401"/>
                    <a:gd name="T23" fmla="*/ 170 h 326"/>
                    <a:gd name="T24" fmla="*/ 353 w 401"/>
                    <a:gd name="T25" fmla="*/ 172 h 326"/>
                    <a:gd name="T26" fmla="*/ 353 w 401"/>
                    <a:gd name="T27" fmla="*/ 181 h 326"/>
                    <a:gd name="T28" fmla="*/ 340 w 401"/>
                    <a:gd name="T29" fmla="*/ 186 h 326"/>
                    <a:gd name="T30" fmla="*/ 325 w 401"/>
                    <a:gd name="T31" fmla="*/ 182 h 326"/>
                    <a:gd name="T32" fmla="*/ 322 w 401"/>
                    <a:gd name="T33" fmla="*/ 183 h 326"/>
                    <a:gd name="T34" fmla="*/ 320 w 401"/>
                    <a:gd name="T35" fmla="*/ 186 h 326"/>
                    <a:gd name="T36" fmla="*/ 330 w 401"/>
                    <a:gd name="T37" fmla="*/ 197 h 326"/>
                    <a:gd name="T38" fmla="*/ 309 w 401"/>
                    <a:gd name="T39" fmla="*/ 205 h 326"/>
                    <a:gd name="T40" fmla="*/ 279 w 401"/>
                    <a:gd name="T41" fmla="*/ 205 h 326"/>
                    <a:gd name="T42" fmla="*/ 163 w 401"/>
                    <a:gd name="T43" fmla="*/ 292 h 326"/>
                    <a:gd name="T44" fmla="*/ 143 w 401"/>
                    <a:gd name="T45" fmla="*/ 301 h 326"/>
                    <a:gd name="T46" fmla="*/ 99 w 401"/>
                    <a:gd name="T47" fmla="*/ 326 h 326"/>
                    <a:gd name="T48" fmla="*/ 60 w 401"/>
                    <a:gd name="T49" fmla="*/ 324 h 326"/>
                    <a:gd name="T50" fmla="*/ 54 w 401"/>
                    <a:gd name="T51" fmla="*/ 320 h 326"/>
                    <a:gd name="T52" fmla="*/ 39 w 401"/>
                    <a:gd name="T53" fmla="*/ 281 h 326"/>
                    <a:gd name="T54" fmla="*/ 18 w 401"/>
                    <a:gd name="T55" fmla="*/ 275 h 326"/>
                    <a:gd name="T56" fmla="*/ 18 w 401"/>
                    <a:gd name="T57" fmla="*/ 254 h 326"/>
                    <a:gd name="T58" fmla="*/ 4 w 401"/>
                    <a:gd name="T59" fmla="*/ 242 h 326"/>
                    <a:gd name="T60" fmla="*/ 8 w 401"/>
                    <a:gd name="T61" fmla="*/ 237 h 326"/>
                    <a:gd name="T62" fmla="*/ 24 w 401"/>
                    <a:gd name="T63" fmla="*/ 233 h 326"/>
                    <a:gd name="T64" fmla="*/ 33 w 401"/>
                    <a:gd name="T65" fmla="*/ 197 h 326"/>
                    <a:gd name="T66" fmla="*/ 0 w 401"/>
                    <a:gd name="T67" fmla="*/ 188 h 326"/>
                    <a:gd name="T68" fmla="*/ 3 w 401"/>
                    <a:gd name="T69" fmla="*/ 171 h 326"/>
                    <a:gd name="T70" fmla="*/ 29 w 401"/>
                    <a:gd name="T71" fmla="*/ 157 h 326"/>
                    <a:gd name="T72" fmla="*/ 54 w 401"/>
                    <a:gd name="T73" fmla="*/ 165 h 326"/>
                    <a:gd name="T74" fmla="*/ 74 w 401"/>
                    <a:gd name="T75" fmla="*/ 156 h 326"/>
                    <a:gd name="T76" fmla="*/ 83 w 401"/>
                    <a:gd name="T77" fmla="*/ 117 h 326"/>
                    <a:gd name="T78" fmla="*/ 92 w 401"/>
                    <a:gd name="T79" fmla="*/ 83 h 326"/>
                    <a:gd name="T80" fmla="*/ 107 w 401"/>
                    <a:gd name="T81" fmla="*/ 82 h 326"/>
                    <a:gd name="T82" fmla="*/ 119 w 401"/>
                    <a:gd name="T83" fmla="*/ 63 h 326"/>
                    <a:gd name="T84" fmla="*/ 131 w 401"/>
                    <a:gd name="T85" fmla="*/ 62 h 326"/>
                    <a:gd name="T86" fmla="*/ 136 w 401"/>
                    <a:gd name="T87" fmla="*/ 48 h 326"/>
                    <a:gd name="T88" fmla="*/ 160 w 401"/>
                    <a:gd name="T89" fmla="*/ 45 h 326"/>
                    <a:gd name="T90" fmla="*/ 175 w 401"/>
                    <a:gd name="T91" fmla="*/ 5 h 326"/>
                    <a:gd name="T92" fmla="*/ 180 w 401"/>
                    <a:gd name="T9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26">
                      <a:moveTo>
                        <a:pt x="180" y="0"/>
                      </a:moveTo>
                      <a:lnTo>
                        <a:pt x="218" y="25"/>
                      </a:lnTo>
                      <a:lnTo>
                        <a:pt x="260" y="25"/>
                      </a:lnTo>
                      <a:lnTo>
                        <a:pt x="266" y="20"/>
                      </a:lnTo>
                      <a:lnTo>
                        <a:pt x="294" y="43"/>
                      </a:lnTo>
                      <a:lnTo>
                        <a:pt x="302" y="40"/>
                      </a:lnTo>
                      <a:lnTo>
                        <a:pt x="307" y="12"/>
                      </a:lnTo>
                      <a:lnTo>
                        <a:pt x="315" y="9"/>
                      </a:lnTo>
                      <a:lnTo>
                        <a:pt x="361" y="50"/>
                      </a:lnTo>
                      <a:lnTo>
                        <a:pt x="391" y="67"/>
                      </a:lnTo>
                      <a:lnTo>
                        <a:pt x="373" y="92"/>
                      </a:lnTo>
                      <a:lnTo>
                        <a:pt x="401" y="170"/>
                      </a:lnTo>
                      <a:lnTo>
                        <a:pt x="353" y="172"/>
                      </a:lnTo>
                      <a:lnTo>
                        <a:pt x="353" y="181"/>
                      </a:lnTo>
                      <a:lnTo>
                        <a:pt x="340" y="186"/>
                      </a:lnTo>
                      <a:lnTo>
                        <a:pt x="325" y="182"/>
                      </a:lnTo>
                      <a:lnTo>
                        <a:pt x="322" y="183"/>
                      </a:lnTo>
                      <a:lnTo>
                        <a:pt x="320" y="186"/>
                      </a:lnTo>
                      <a:lnTo>
                        <a:pt x="330" y="197"/>
                      </a:lnTo>
                      <a:lnTo>
                        <a:pt x="309" y="205"/>
                      </a:lnTo>
                      <a:lnTo>
                        <a:pt x="279" y="205"/>
                      </a:lnTo>
                      <a:lnTo>
                        <a:pt x="163" y="292"/>
                      </a:lnTo>
                      <a:lnTo>
                        <a:pt x="143" y="301"/>
                      </a:lnTo>
                      <a:lnTo>
                        <a:pt x="99" y="326"/>
                      </a:lnTo>
                      <a:lnTo>
                        <a:pt x="60" y="324"/>
                      </a:lnTo>
                      <a:lnTo>
                        <a:pt x="54" y="320"/>
                      </a:lnTo>
                      <a:lnTo>
                        <a:pt x="39" y="281"/>
                      </a:lnTo>
                      <a:lnTo>
                        <a:pt x="18" y="275"/>
                      </a:lnTo>
                      <a:lnTo>
                        <a:pt x="18" y="254"/>
                      </a:lnTo>
                      <a:lnTo>
                        <a:pt x="4" y="242"/>
                      </a:lnTo>
                      <a:lnTo>
                        <a:pt x="8" y="237"/>
                      </a:lnTo>
                      <a:lnTo>
                        <a:pt x="24" y="233"/>
                      </a:lnTo>
                      <a:lnTo>
                        <a:pt x="33" y="197"/>
                      </a:lnTo>
                      <a:lnTo>
                        <a:pt x="0" y="188"/>
                      </a:lnTo>
                      <a:lnTo>
                        <a:pt x="3" y="171"/>
                      </a:lnTo>
                      <a:lnTo>
                        <a:pt x="29" y="157"/>
                      </a:lnTo>
                      <a:lnTo>
                        <a:pt x="54" y="165"/>
                      </a:lnTo>
                      <a:lnTo>
                        <a:pt x="74" y="156"/>
                      </a:lnTo>
                      <a:lnTo>
                        <a:pt x="83" y="117"/>
                      </a:lnTo>
                      <a:lnTo>
                        <a:pt x="92" y="83"/>
                      </a:lnTo>
                      <a:lnTo>
                        <a:pt x="107" y="82"/>
                      </a:lnTo>
                      <a:lnTo>
                        <a:pt x="119" y="63"/>
                      </a:lnTo>
                      <a:lnTo>
                        <a:pt x="131" y="62"/>
                      </a:lnTo>
                      <a:lnTo>
                        <a:pt x="136" y="48"/>
                      </a:lnTo>
                      <a:lnTo>
                        <a:pt x="160" y="45"/>
                      </a:lnTo>
                      <a:lnTo>
                        <a:pt x="175" y="5"/>
                      </a:lnTo>
                      <a:lnTo>
                        <a:pt x="18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1" name="Freeform 66">
                  <a:extLst>
                    <a:ext uri="{FF2B5EF4-FFF2-40B4-BE49-F238E27FC236}">
                      <a16:creationId xmlns:a16="http://schemas.microsoft.com/office/drawing/2014/main" id="{E1AFB254-D826-4ED7-A91A-71CDA3C3FDEE}"/>
                    </a:ext>
                  </a:extLst>
                </p:cNvPr>
                <p:cNvSpPr>
                  <a:spLocks/>
                </p:cNvSpPr>
                <p:nvPr/>
              </p:nvSpPr>
              <p:spPr bwMode="auto">
                <a:xfrm>
                  <a:off x="6729413" y="2844801"/>
                  <a:ext cx="422275" cy="649288"/>
                </a:xfrm>
                <a:custGeom>
                  <a:avLst/>
                  <a:gdLst>
                    <a:gd name="T0" fmla="*/ 64 w 266"/>
                    <a:gd name="T1" fmla="*/ 0 h 409"/>
                    <a:gd name="T2" fmla="*/ 70 w 266"/>
                    <a:gd name="T3" fmla="*/ 4 h 409"/>
                    <a:gd name="T4" fmla="*/ 109 w 266"/>
                    <a:gd name="T5" fmla="*/ 6 h 409"/>
                    <a:gd name="T6" fmla="*/ 119 w 266"/>
                    <a:gd name="T7" fmla="*/ 25 h 409"/>
                    <a:gd name="T8" fmla="*/ 143 w 266"/>
                    <a:gd name="T9" fmla="*/ 34 h 409"/>
                    <a:gd name="T10" fmla="*/ 153 w 266"/>
                    <a:gd name="T11" fmla="*/ 46 h 409"/>
                    <a:gd name="T12" fmla="*/ 129 w 266"/>
                    <a:gd name="T13" fmla="*/ 96 h 409"/>
                    <a:gd name="T14" fmla="*/ 141 w 266"/>
                    <a:gd name="T15" fmla="*/ 103 h 409"/>
                    <a:gd name="T16" fmla="*/ 157 w 266"/>
                    <a:gd name="T17" fmla="*/ 99 h 409"/>
                    <a:gd name="T18" fmla="*/ 176 w 266"/>
                    <a:gd name="T19" fmla="*/ 110 h 409"/>
                    <a:gd name="T20" fmla="*/ 195 w 266"/>
                    <a:gd name="T21" fmla="*/ 105 h 409"/>
                    <a:gd name="T22" fmla="*/ 200 w 266"/>
                    <a:gd name="T23" fmla="*/ 109 h 409"/>
                    <a:gd name="T24" fmla="*/ 200 w 266"/>
                    <a:gd name="T25" fmla="*/ 125 h 409"/>
                    <a:gd name="T26" fmla="*/ 221 w 266"/>
                    <a:gd name="T27" fmla="*/ 142 h 409"/>
                    <a:gd name="T28" fmla="*/ 226 w 266"/>
                    <a:gd name="T29" fmla="*/ 163 h 409"/>
                    <a:gd name="T30" fmla="*/ 266 w 266"/>
                    <a:gd name="T31" fmla="*/ 185 h 409"/>
                    <a:gd name="T32" fmla="*/ 259 w 266"/>
                    <a:gd name="T33" fmla="*/ 204 h 409"/>
                    <a:gd name="T34" fmla="*/ 241 w 266"/>
                    <a:gd name="T35" fmla="*/ 227 h 409"/>
                    <a:gd name="T36" fmla="*/ 250 w 266"/>
                    <a:gd name="T37" fmla="*/ 247 h 409"/>
                    <a:gd name="T38" fmla="*/ 232 w 266"/>
                    <a:gd name="T39" fmla="*/ 279 h 409"/>
                    <a:gd name="T40" fmla="*/ 251 w 266"/>
                    <a:gd name="T41" fmla="*/ 302 h 409"/>
                    <a:gd name="T42" fmla="*/ 246 w 266"/>
                    <a:gd name="T43" fmla="*/ 315 h 409"/>
                    <a:gd name="T44" fmla="*/ 248 w 266"/>
                    <a:gd name="T45" fmla="*/ 330 h 409"/>
                    <a:gd name="T46" fmla="*/ 190 w 266"/>
                    <a:gd name="T47" fmla="*/ 387 h 409"/>
                    <a:gd name="T48" fmla="*/ 156 w 266"/>
                    <a:gd name="T49" fmla="*/ 396 h 409"/>
                    <a:gd name="T50" fmla="*/ 148 w 266"/>
                    <a:gd name="T51" fmla="*/ 386 h 409"/>
                    <a:gd name="T52" fmla="*/ 127 w 266"/>
                    <a:gd name="T53" fmla="*/ 382 h 409"/>
                    <a:gd name="T54" fmla="*/ 108 w 266"/>
                    <a:gd name="T55" fmla="*/ 404 h 409"/>
                    <a:gd name="T56" fmla="*/ 91 w 266"/>
                    <a:gd name="T57" fmla="*/ 409 h 409"/>
                    <a:gd name="T58" fmla="*/ 78 w 266"/>
                    <a:gd name="T59" fmla="*/ 388 h 409"/>
                    <a:gd name="T60" fmla="*/ 68 w 266"/>
                    <a:gd name="T61" fmla="*/ 388 h 409"/>
                    <a:gd name="T62" fmla="*/ 35 w 266"/>
                    <a:gd name="T63" fmla="*/ 348 h 409"/>
                    <a:gd name="T64" fmla="*/ 38 w 266"/>
                    <a:gd name="T65" fmla="*/ 336 h 409"/>
                    <a:gd name="T66" fmla="*/ 62 w 266"/>
                    <a:gd name="T67" fmla="*/ 325 h 409"/>
                    <a:gd name="T68" fmla="*/ 58 w 266"/>
                    <a:gd name="T69" fmla="*/ 315 h 409"/>
                    <a:gd name="T70" fmla="*/ 45 w 266"/>
                    <a:gd name="T71" fmla="*/ 310 h 409"/>
                    <a:gd name="T72" fmla="*/ 43 w 266"/>
                    <a:gd name="T73" fmla="*/ 293 h 409"/>
                    <a:gd name="T74" fmla="*/ 55 w 266"/>
                    <a:gd name="T75" fmla="*/ 284 h 409"/>
                    <a:gd name="T76" fmla="*/ 53 w 266"/>
                    <a:gd name="T77" fmla="*/ 238 h 409"/>
                    <a:gd name="T78" fmla="*/ 47 w 266"/>
                    <a:gd name="T79" fmla="*/ 234 h 409"/>
                    <a:gd name="T80" fmla="*/ 33 w 266"/>
                    <a:gd name="T81" fmla="*/ 224 h 409"/>
                    <a:gd name="T82" fmla="*/ 38 w 266"/>
                    <a:gd name="T83" fmla="*/ 214 h 409"/>
                    <a:gd name="T84" fmla="*/ 27 w 266"/>
                    <a:gd name="T85" fmla="*/ 203 h 409"/>
                    <a:gd name="T86" fmla="*/ 27 w 266"/>
                    <a:gd name="T87" fmla="*/ 194 h 409"/>
                    <a:gd name="T88" fmla="*/ 55 w 266"/>
                    <a:gd name="T89" fmla="*/ 177 h 409"/>
                    <a:gd name="T90" fmla="*/ 53 w 266"/>
                    <a:gd name="T91" fmla="*/ 168 h 409"/>
                    <a:gd name="T92" fmla="*/ 49 w 266"/>
                    <a:gd name="T93" fmla="*/ 169 h 409"/>
                    <a:gd name="T94" fmla="*/ 34 w 266"/>
                    <a:gd name="T95" fmla="*/ 159 h 409"/>
                    <a:gd name="T96" fmla="*/ 23 w 266"/>
                    <a:gd name="T97" fmla="*/ 153 h 409"/>
                    <a:gd name="T98" fmla="*/ 4 w 266"/>
                    <a:gd name="T99" fmla="*/ 144 h 409"/>
                    <a:gd name="T100" fmla="*/ 0 w 266"/>
                    <a:gd name="T101" fmla="*/ 129 h 409"/>
                    <a:gd name="T102" fmla="*/ 13 w 266"/>
                    <a:gd name="T103" fmla="*/ 114 h 409"/>
                    <a:gd name="T104" fmla="*/ 4 w 266"/>
                    <a:gd name="T105" fmla="*/ 108 h 409"/>
                    <a:gd name="T106" fmla="*/ 13 w 266"/>
                    <a:gd name="T107" fmla="*/ 94 h 409"/>
                    <a:gd name="T108" fmla="*/ 33 w 266"/>
                    <a:gd name="T109" fmla="*/ 89 h 409"/>
                    <a:gd name="T110" fmla="*/ 35 w 266"/>
                    <a:gd name="T111" fmla="*/ 70 h 409"/>
                    <a:gd name="T112" fmla="*/ 49 w 266"/>
                    <a:gd name="T113" fmla="*/ 58 h 409"/>
                    <a:gd name="T114" fmla="*/ 47 w 266"/>
                    <a:gd name="T115" fmla="*/ 40 h 409"/>
                    <a:gd name="T116" fmla="*/ 55 w 266"/>
                    <a:gd name="T117" fmla="*/ 29 h 409"/>
                    <a:gd name="T118" fmla="*/ 53 w 266"/>
                    <a:gd name="T119" fmla="*/ 11 h 409"/>
                    <a:gd name="T120" fmla="*/ 64 w 266"/>
                    <a:gd name="T1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09">
                      <a:moveTo>
                        <a:pt x="64" y="0"/>
                      </a:moveTo>
                      <a:lnTo>
                        <a:pt x="70" y="4"/>
                      </a:lnTo>
                      <a:lnTo>
                        <a:pt x="109" y="6"/>
                      </a:lnTo>
                      <a:lnTo>
                        <a:pt x="119" y="25"/>
                      </a:lnTo>
                      <a:lnTo>
                        <a:pt x="143" y="34"/>
                      </a:lnTo>
                      <a:lnTo>
                        <a:pt x="153" y="46"/>
                      </a:lnTo>
                      <a:lnTo>
                        <a:pt x="129" y="96"/>
                      </a:lnTo>
                      <a:lnTo>
                        <a:pt x="141" y="103"/>
                      </a:lnTo>
                      <a:lnTo>
                        <a:pt x="157" y="99"/>
                      </a:lnTo>
                      <a:lnTo>
                        <a:pt x="176" y="110"/>
                      </a:lnTo>
                      <a:lnTo>
                        <a:pt x="195" y="105"/>
                      </a:lnTo>
                      <a:lnTo>
                        <a:pt x="200" y="109"/>
                      </a:lnTo>
                      <a:lnTo>
                        <a:pt x="200" y="125"/>
                      </a:lnTo>
                      <a:lnTo>
                        <a:pt x="221" y="142"/>
                      </a:lnTo>
                      <a:lnTo>
                        <a:pt x="226" y="163"/>
                      </a:lnTo>
                      <a:lnTo>
                        <a:pt x="266" y="185"/>
                      </a:lnTo>
                      <a:lnTo>
                        <a:pt x="259" y="204"/>
                      </a:lnTo>
                      <a:lnTo>
                        <a:pt x="241" y="227"/>
                      </a:lnTo>
                      <a:lnTo>
                        <a:pt x="250" y="247"/>
                      </a:lnTo>
                      <a:lnTo>
                        <a:pt x="232" y="279"/>
                      </a:lnTo>
                      <a:lnTo>
                        <a:pt x="251" y="302"/>
                      </a:lnTo>
                      <a:lnTo>
                        <a:pt x="246" y="315"/>
                      </a:lnTo>
                      <a:lnTo>
                        <a:pt x="248" y="330"/>
                      </a:lnTo>
                      <a:lnTo>
                        <a:pt x="190" y="387"/>
                      </a:lnTo>
                      <a:lnTo>
                        <a:pt x="156" y="396"/>
                      </a:lnTo>
                      <a:lnTo>
                        <a:pt x="148" y="386"/>
                      </a:lnTo>
                      <a:lnTo>
                        <a:pt x="127" y="382"/>
                      </a:lnTo>
                      <a:lnTo>
                        <a:pt x="108" y="404"/>
                      </a:lnTo>
                      <a:lnTo>
                        <a:pt x="91" y="409"/>
                      </a:lnTo>
                      <a:lnTo>
                        <a:pt x="78" y="388"/>
                      </a:lnTo>
                      <a:lnTo>
                        <a:pt x="68" y="388"/>
                      </a:lnTo>
                      <a:lnTo>
                        <a:pt x="35" y="348"/>
                      </a:lnTo>
                      <a:lnTo>
                        <a:pt x="38" y="336"/>
                      </a:lnTo>
                      <a:lnTo>
                        <a:pt x="62" y="325"/>
                      </a:lnTo>
                      <a:lnTo>
                        <a:pt x="58" y="315"/>
                      </a:lnTo>
                      <a:lnTo>
                        <a:pt x="45" y="310"/>
                      </a:lnTo>
                      <a:lnTo>
                        <a:pt x="43" y="293"/>
                      </a:lnTo>
                      <a:lnTo>
                        <a:pt x="55" y="284"/>
                      </a:lnTo>
                      <a:lnTo>
                        <a:pt x="53" y="238"/>
                      </a:lnTo>
                      <a:lnTo>
                        <a:pt x="47" y="234"/>
                      </a:lnTo>
                      <a:lnTo>
                        <a:pt x="33" y="224"/>
                      </a:lnTo>
                      <a:lnTo>
                        <a:pt x="38" y="214"/>
                      </a:lnTo>
                      <a:lnTo>
                        <a:pt x="27" y="203"/>
                      </a:lnTo>
                      <a:lnTo>
                        <a:pt x="27" y="194"/>
                      </a:lnTo>
                      <a:lnTo>
                        <a:pt x="55" y="177"/>
                      </a:lnTo>
                      <a:lnTo>
                        <a:pt x="53" y="168"/>
                      </a:lnTo>
                      <a:lnTo>
                        <a:pt x="49" y="169"/>
                      </a:lnTo>
                      <a:lnTo>
                        <a:pt x="34" y="159"/>
                      </a:lnTo>
                      <a:lnTo>
                        <a:pt x="23" y="153"/>
                      </a:lnTo>
                      <a:lnTo>
                        <a:pt x="4" y="144"/>
                      </a:lnTo>
                      <a:lnTo>
                        <a:pt x="0" y="129"/>
                      </a:lnTo>
                      <a:lnTo>
                        <a:pt x="13" y="114"/>
                      </a:lnTo>
                      <a:lnTo>
                        <a:pt x="4" y="108"/>
                      </a:lnTo>
                      <a:lnTo>
                        <a:pt x="13" y="94"/>
                      </a:lnTo>
                      <a:lnTo>
                        <a:pt x="33" y="89"/>
                      </a:lnTo>
                      <a:lnTo>
                        <a:pt x="35" y="70"/>
                      </a:lnTo>
                      <a:lnTo>
                        <a:pt x="49" y="58"/>
                      </a:lnTo>
                      <a:lnTo>
                        <a:pt x="47" y="40"/>
                      </a:lnTo>
                      <a:lnTo>
                        <a:pt x="55" y="29"/>
                      </a:lnTo>
                      <a:lnTo>
                        <a:pt x="53" y="11"/>
                      </a:lnTo>
                      <a:lnTo>
                        <a:pt x="6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2" name="Freeform 67">
                  <a:extLst>
                    <a:ext uri="{FF2B5EF4-FFF2-40B4-BE49-F238E27FC236}">
                      <a16:creationId xmlns:a16="http://schemas.microsoft.com/office/drawing/2014/main" id="{52396B63-2BFF-4D36-B677-01F9EFA72D51}"/>
                    </a:ext>
                  </a:extLst>
                </p:cNvPr>
                <p:cNvSpPr>
                  <a:spLocks/>
                </p:cNvSpPr>
                <p:nvPr/>
              </p:nvSpPr>
              <p:spPr bwMode="auto">
                <a:xfrm>
                  <a:off x="6902451" y="2606676"/>
                  <a:ext cx="585788" cy="717550"/>
                </a:xfrm>
                <a:custGeom>
                  <a:avLst/>
                  <a:gdLst>
                    <a:gd name="T0" fmla="*/ 302 w 369"/>
                    <a:gd name="T1" fmla="*/ 0 h 452"/>
                    <a:gd name="T2" fmla="*/ 346 w 369"/>
                    <a:gd name="T3" fmla="*/ 26 h 452"/>
                    <a:gd name="T4" fmla="*/ 331 w 369"/>
                    <a:gd name="T5" fmla="*/ 62 h 452"/>
                    <a:gd name="T6" fmla="*/ 334 w 369"/>
                    <a:gd name="T7" fmla="*/ 68 h 452"/>
                    <a:gd name="T8" fmla="*/ 360 w 369"/>
                    <a:gd name="T9" fmla="*/ 63 h 452"/>
                    <a:gd name="T10" fmla="*/ 369 w 369"/>
                    <a:gd name="T11" fmla="*/ 78 h 452"/>
                    <a:gd name="T12" fmla="*/ 368 w 369"/>
                    <a:gd name="T13" fmla="*/ 92 h 452"/>
                    <a:gd name="T14" fmla="*/ 336 w 369"/>
                    <a:gd name="T15" fmla="*/ 139 h 452"/>
                    <a:gd name="T16" fmla="*/ 334 w 369"/>
                    <a:gd name="T17" fmla="*/ 157 h 452"/>
                    <a:gd name="T18" fmla="*/ 299 w 369"/>
                    <a:gd name="T19" fmla="*/ 188 h 452"/>
                    <a:gd name="T20" fmla="*/ 290 w 369"/>
                    <a:gd name="T21" fmla="*/ 220 h 452"/>
                    <a:gd name="T22" fmla="*/ 225 w 369"/>
                    <a:gd name="T23" fmla="*/ 258 h 452"/>
                    <a:gd name="T24" fmla="*/ 218 w 369"/>
                    <a:gd name="T25" fmla="*/ 278 h 452"/>
                    <a:gd name="T26" fmla="*/ 225 w 369"/>
                    <a:gd name="T27" fmla="*/ 319 h 452"/>
                    <a:gd name="T28" fmla="*/ 216 w 369"/>
                    <a:gd name="T29" fmla="*/ 344 h 452"/>
                    <a:gd name="T30" fmla="*/ 180 w 369"/>
                    <a:gd name="T31" fmla="*/ 367 h 452"/>
                    <a:gd name="T32" fmla="*/ 147 w 369"/>
                    <a:gd name="T33" fmla="*/ 424 h 452"/>
                    <a:gd name="T34" fmla="*/ 148 w 369"/>
                    <a:gd name="T35" fmla="*/ 436 h 452"/>
                    <a:gd name="T36" fmla="*/ 142 w 369"/>
                    <a:gd name="T37" fmla="*/ 452 h 452"/>
                    <a:gd name="T38" fmla="*/ 123 w 369"/>
                    <a:gd name="T39" fmla="*/ 429 h 452"/>
                    <a:gd name="T40" fmla="*/ 141 w 369"/>
                    <a:gd name="T41" fmla="*/ 397 h 452"/>
                    <a:gd name="T42" fmla="*/ 132 w 369"/>
                    <a:gd name="T43" fmla="*/ 377 h 452"/>
                    <a:gd name="T44" fmla="*/ 150 w 369"/>
                    <a:gd name="T45" fmla="*/ 354 h 452"/>
                    <a:gd name="T46" fmla="*/ 157 w 369"/>
                    <a:gd name="T47" fmla="*/ 335 h 452"/>
                    <a:gd name="T48" fmla="*/ 117 w 369"/>
                    <a:gd name="T49" fmla="*/ 313 h 452"/>
                    <a:gd name="T50" fmla="*/ 112 w 369"/>
                    <a:gd name="T51" fmla="*/ 292 h 452"/>
                    <a:gd name="T52" fmla="*/ 91 w 369"/>
                    <a:gd name="T53" fmla="*/ 275 h 452"/>
                    <a:gd name="T54" fmla="*/ 91 w 369"/>
                    <a:gd name="T55" fmla="*/ 259 h 452"/>
                    <a:gd name="T56" fmla="*/ 86 w 369"/>
                    <a:gd name="T57" fmla="*/ 255 h 452"/>
                    <a:gd name="T58" fmla="*/ 67 w 369"/>
                    <a:gd name="T59" fmla="*/ 260 h 452"/>
                    <a:gd name="T60" fmla="*/ 48 w 369"/>
                    <a:gd name="T61" fmla="*/ 249 h 452"/>
                    <a:gd name="T62" fmla="*/ 32 w 369"/>
                    <a:gd name="T63" fmla="*/ 253 h 452"/>
                    <a:gd name="T64" fmla="*/ 20 w 369"/>
                    <a:gd name="T65" fmla="*/ 246 h 452"/>
                    <a:gd name="T66" fmla="*/ 44 w 369"/>
                    <a:gd name="T67" fmla="*/ 196 h 452"/>
                    <a:gd name="T68" fmla="*/ 34 w 369"/>
                    <a:gd name="T69" fmla="*/ 184 h 452"/>
                    <a:gd name="T70" fmla="*/ 10 w 369"/>
                    <a:gd name="T71" fmla="*/ 175 h 452"/>
                    <a:gd name="T72" fmla="*/ 0 w 369"/>
                    <a:gd name="T73" fmla="*/ 156 h 452"/>
                    <a:gd name="T74" fmla="*/ 44 w 369"/>
                    <a:gd name="T75" fmla="*/ 131 h 452"/>
                    <a:gd name="T76" fmla="*/ 64 w 369"/>
                    <a:gd name="T77" fmla="*/ 122 h 452"/>
                    <a:gd name="T78" fmla="*/ 180 w 369"/>
                    <a:gd name="T79" fmla="*/ 35 h 452"/>
                    <a:gd name="T80" fmla="*/ 210 w 369"/>
                    <a:gd name="T81" fmla="*/ 35 h 452"/>
                    <a:gd name="T82" fmla="*/ 231 w 369"/>
                    <a:gd name="T83" fmla="*/ 27 h 452"/>
                    <a:gd name="T84" fmla="*/ 221 w 369"/>
                    <a:gd name="T85" fmla="*/ 16 h 452"/>
                    <a:gd name="T86" fmla="*/ 223 w 369"/>
                    <a:gd name="T87" fmla="*/ 13 h 452"/>
                    <a:gd name="T88" fmla="*/ 226 w 369"/>
                    <a:gd name="T89" fmla="*/ 12 h 452"/>
                    <a:gd name="T90" fmla="*/ 241 w 369"/>
                    <a:gd name="T91" fmla="*/ 16 h 452"/>
                    <a:gd name="T92" fmla="*/ 254 w 369"/>
                    <a:gd name="T93" fmla="*/ 11 h 452"/>
                    <a:gd name="T94" fmla="*/ 254 w 369"/>
                    <a:gd name="T95" fmla="*/ 2 h 452"/>
                    <a:gd name="T96" fmla="*/ 302 w 369"/>
                    <a:gd name="T9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452">
                      <a:moveTo>
                        <a:pt x="302" y="0"/>
                      </a:moveTo>
                      <a:lnTo>
                        <a:pt x="346" y="26"/>
                      </a:lnTo>
                      <a:lnTo>
                        <a:pt x="331" y="62"/>
                      </a:lnTo>
                      <a:lnTo>
                        <a:pt x="334" y="68"/>
                      </a:lnTo>
                      <a:lnTo>
                        <a:pt x="360" y="63"/>
                      </a:lnTo>
                      <a:lnTo>
                        <a:pt x="369" y="78"/>
                      </a:lnTo>
                      <a:lnTo>
                        <a:pt x="368" y="92"/>
                      </a:lnTo>
                      <a:lnTo>
                        <a:pt x="336" y="139"/>
                      </a:lnTo>
                      <a:lnTo>
                        <a:pt x="334" y="157"/>
                      </a:lnTo>
                      <a:lnTo>
                        <a:pt x="299" y="188"/>
                      </a:lnTo>
                      <a:lnTo>
                        <a:pt x="290" y="220"/>
                      </a:lnTo>
                      <a:lnTo>
                        <a:pt x="225" y="258"/>
                      </a:lnTo>
                      <a:lnTo>
                        <a:pt x="218" y="278"/>
                      </a:lnTo>
                      <a:lnTo>
                        <a:pt x="225" y="319"/>
                      </a:lnTo>
                      <a:lnTo>
                        <a:pt x="216" y="344"/>
                      </a:lnTo>
                      <a:lnTo>
                        <a:pt x="180" y="367"/>
                      </a:lnTo>
                      <a:lnTo>
                        <a:pt x="147" y="424"/>
                      </a:lnTo>
                      <a:lnTo>
                        <a:pt x="148" y="436"/>
                      </a:lnTo>
                      <a:lnTo>
                        <a:pt x="142" y="452"/>
                      </a:lnTo>
                      <a:lnTo>
                        <a:pt x="123" y="429"/>
                      </a:lnTo>
                      <a:lnTo>
                        <a:pt x="141" y="397"/>
                      </a:lnTo>
                      <a:lnTo>
                        <a:pt x="132" y="377"/>
                      </a:lnTo>
                      <a:lnTo>
                        <a:pt x="150" y="354"/>
                      </a:lnTo>
                      <a:lnTo>
                        <a:pt x="157" y="335"/>
                      </a:lnTo>
                      <a:lnTo>
                        <a:pt x="117" y="313"/>
                      </a:lnTo>
                      <a:lnTo>
                        <a:pt x="112" y="292"/>
                      </a:lnTo>
                      <a:lnTo>
                        <a:pt x="91" y="275"/>
                      </a:lnTo>
                      <a:lnTo>
                        <a:pt x="91" y="259"/>
                      </a:lnTo>
                      <a:lnTo>
                        <a:pt x="86" y="255"/>
                      </a:lnTo>
                      <a:lnTo>
                        <a:pt x="67" y="260"/>
                      </a:lnTo>
                      <a:lnTo>
                        <a:pt x="48" y="249"/>
                      </a:lnTo>
                      <a:lnTo>
                        <a:pt x="32" y="253"/>
                      </a:lnTo>
                      <a:lnTo>
                        <a:pt x="20" y="246"/>
                      </a:lnTo>
                      <a:lnTo>
                        <a:pt x="44" y="196"/>
                      </a:lnTo>
                      <a:lnTo>
                        <a:pt x="34" y="184"/>
                      </a:lnTo>
                      <a:lnTo>
                        <a:pt x="10" y="175"/>
                      </a:lnTo>
                      <a:lnTo>
                        <a:pt x="0" y="156"/>
                      </a:lnTo>
                      <a:lnTo>
                        <a:pt x="44" y="131"/>
                      </a:lnTo>
                      <a:lnTo>
                        <a:pt x="64" y="122"/>
                      </a:lnTo>
                      <a:lnTo>
                        <a:pt x="180" y="35"/>
                      </a:lnTo>
                      <a:lnTo>
                        <a:pt x="210" y="35"/>
                      </a:lnTo>
                      <a:lnTo>
                        <a:pt x="231" y="27"/>
                      </a:lnTo>
                      <a:lnTo>
                        <a:pt x="221" y="16"/>
                      </a:lnTo>
                      <a:lnTo>
                        <a:pt x="223" y="13"/>
                      </a:lnTo>
                      <a:lnTo>
                        <a:pt x="226" y="12"/>
                      </a:lnTo>
                      <a:lnTo>
                        <a:pt x="241" y="16"/>
                      </a:lnTo>
                      <a:lnTo>
                        <a:pt x="254" y="11"/>
                      </a:lnTo>
                      <a:lnTo>
                        <a:pt x="254" y="2"/>
                      </a:lnTo>
                      <a:lnTo>
                        <a:pt x="3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3" name="Freeform 68">
                  <a:extLst>
                    <a:ext uri="{FF2B5EF4-FFF2-40B4-BE49-F238E27FC236}">
                      <a16:creationId xmlns:a16="http://schemas.microsoft.com/office/drawing/2014/main" id="{D6E77A70-9633-45C8-BC90-996633251E79}"/>
                    </a:ext>
                  </a:extLst>
                </p:cNvPr>
                <p:cNvSpPr>
                  <a:spLocks/>
                </p:cNvSpPr>
                <p:nvPr/>
              </p:nvSpPr>
              <p:spPr bwMode="auto">
                <a:xfrm>
                  <a:off x="6719888" y="1989138"/>
                  <a:ext cx="766763" cy="454025"/>
                </a:xfrm>
                <a:custGeom>
                  <a:avLst/>
                  <a:gdLst>
                    <a:gd name="T0" fmla="*/ 448 w 483"/>
                    <a:gd name="T1" fmla="*/ 0 h 286"/>
                    <a:gd name="T2" fmla="*/ 451 w 483"/>
                    <a:gd name="T3" fmla="*/ 21 h 286"/>
                    <a:gd name="T4" fmla="*/ 456 w 483"/>
                    <a:gd name="T5" fmla="*/ 63 h 286"/>
                    <a:gd name="T6" fmla="*/ 478 w 483"/>
                    <a:gd name="T7" fmla="*/ 63 h 286"/>
                    <a:gd name="T8" fmla="*/ 483 w 483"/>
                    <a:gd name="T9" fmla="*/ 80 h 286"/>
                    <a:gd name="T10" fmla="*/ 471 w 483"/>
                    <a:gd name="T11" fmla="*/ 103 h 286"/>
                    <a:gd name="T12" fmla="*/ 449 w 483"/>
                    <a:gd name="T13" fmla="*/ 180 h 286"/>
                    <a:gd name="T14" fmla="*/ 433 w 483"/>
                    <a:gd name="T15" fmla="*/ 216 h 286"/>
                    <a:gd name="T16" fmla="*/ 420 w 483"/>
                    <a:gd name="T17" fmla="*/ 285 h 286"/>
                    <a:gd name="T18" fmla="*/ 407 w 483"/>
                    <a:gd name="T19" fmla="*/ 286 h 286"/>
                    <a:gd name="T20" fmla="*/ 377 w 483"/>
                    <a:gd name="T21" fmla="*/ 269 h 286"/>
                    <a:gd name="T22" fmla="*/ 331 w 483"/>
                    <a:gd name="T23" fmla="*/ 228 h 286"/>
                    <a:gd name="T24" fmla="*/ 323 w 483"/>
                    <a:gd name="T25" fmla="*/ 231 h 286"/>
                    <a:gd name="T26" fmla="*/ 318 w 483"/>
                    <a:gd name="T27" fmla="*/ 259 h 286"/>
                    <a:gd name="T28" fmla="*/ 310 w 483"/>
                    <a:gd name="T29" fmla="*/ 262 h 286"/>
                    <a:gd name="T30" fmla="*/ 282 w 483"/>
                    <a:gd name="T31" fmla="*/ 239 h 286"/>
                    <a:gd name="T32" fmla="*/ 276 w 483"/>
                    <a:gd name="T33" fmla="*/ 244 h 286"/>
                    <a:gd name="T34" fmla="*/ 234 w 483"/>
                    <a:gd name="T35" fmla="*/ 244 h 286"/>
                    <a:gd name="T36" fmla="*/ 196 w 483"/>
                    <a:gd name="T37" fmla="*/ 219 h 286"/>
                    <a:gd name="T38" fmla="*/ 191 w 483"/>
                    <a:gd name="T39" fmla="*/ 224 h 286"/>
                    <a:gd name="T40" fmla="*/ 176 w 483"/>
                    <a:gd name="T41" fmla="*/ 264 h 286"/>
                    <a:gd name="T42" fmla="*/ 152 w 483"/>
                    <a:gd name="T43" fmla="*/ 267 h 286"/>
                    <a:gd name="T44" fmla="*/ 135 w 483"/>
                    <a:gd name="T45" fmla="*/ 261 h 286"/>
                    <a:gd name="T46" fmla="*/ 129 w 483"/>
                    <a:gd name="T47" fmla="*/ 236 h 286"/>
                    <a:gd name="T48" fmla="*/ 103 w 483"/>
                    <a:gd name="T49" fmla="*/ 228 h 286"/>
                    <a:gd name="T50" fmla="*/ 86 w 483"/>
                    <a:gd name="T51" fmla="*/ 212 h 286"/>
                    <a:gd name="T52" fmla="*/ 68 w 483"/>
                    <a:gd name="T53" fmla="*/ 212 h 286"/>
                    <a:gd name="T54" fmla="*/ 70 w 483"/>
                    <a:gd name="T55" fmla="*/ 196 h 286"/>
                    <a:gd name="T56" fmla="*/ 74 w 483"/>
                    <a:gd name="T57" fmla="*/ 174 h 286"/>
                    <a:gd name="T58" fmla="*/ 90 w 483"/>
                    <a:gd name="T59" fmla="*/ 164 h 286"/>
                    <a:gd name="T60" fmla="*/ 88 w 483"/>
                    <a:gd name="T61" fmla="*/ 154 h 286"/>
                    <a:gd name="T62" fmla="*/ 66 w 483"/>
                    <a:gd name="T63" fmla="*/ 149 h 286"/>
                    <a:gd name="T64" fmla="*/ 35 w 483"/>
                    <a:gd name="T65" fmla="*/ 112 h 286"/>
                    <a:gd name="T66" fmla="*/ 10 w 483"/>
                    <a:gd name="T67" fmla="*/ 109 h 286"/>
                    <a:gd name="T68" fmla="*/ 0 w 483"/>
                    <a:gd name="T69" fmla="*/ 90 h 286"/>
                    <a:gd name="T70" fmla="*/ 16 w 483"/>
                    <a:gd name="T71" fmla="*/ 80 h 286"/>
                    <a:gd name="T72" fmla="*/ 80 w 483"/>
                    <a:gd name="T73" fmla="*/ 44 h 286"/>
                    <a:gd name="T74" fmla="*/ 90 w 483"/>
                    <a:gd name="T75" fmla="*/ 41 h 286"/>
                    <a:gd name="T76" fmla="*/ 113 w 483"/>
                    <a:gd name="T77" fmla="*/ 39 h 286"/>
                    <a:gd name="T78" fmla="*/ 120 w 483"/>
                    <a:gd name="T79" fmla="*/ 36 h 286"/>
                    <a:gd name="T80" fmla="*/ 123 w 483"/>
                    <a:gd name="T81" fmla="*/ 71 h 286"/>
                    <a:gd name="T82" fmla="*/ 129 w 483"/>
                    <a:gd name="T83" fmla="*/ 78 h 286"/>
                    <a:gd name="T84" fmla="*/ 157 w 483"/>
                    <a:gd name="T85" fmla="*/ 88 h 286"/>
                    <a:gd name="T86" fmla="*/ 182 w 483"/>
                    <a:gd name="T87" fmla="*/ 83 h 286"/>
                    <a:gd name="T88" fmla="*/ 196 w 483"/>
                    <a:gd name="T89" fmla="*/ 70 h 286"/>
                    <a:gd name="T90" fmla="*/ 208 w 483"/>
                    <a:gd name="T91" fmla="*/ 71 h 286"/>
                    <a:gd name="T92" fmla="*/ 243 w 483"/>
                    <a:gd name="T93" fmla="*/ 59 h 286"/>
                    <a:gd name="T94" fmla="*/ 262 w 483"/>
                    <a:gd name="T95" fmla="*/ 61 h 286"/>
                    <a:gd name="T96" fmla="*/ 278 w 483"/>
                    <a:gd name="T97" fmla="*/ 49 h 286"/>
                    <a:gd name="T98" fmla="*/ 298 w 483"/>
                    <a:gd name="T99" fmla="*/ 51 h 286"/>
                    <a:gd name="T100" fmla="*/ 325 w 483"/>
                    <a:gd name="T101" fmla="*/ 26 h 286"/>
                    <a:gd name="T102" fmla="*/ 349 w 483"/>
                    <a:gd name="T103" fmla="*/ 49 h 286"/>
                    <a:gd name="T104" fmla="*/ 374 w 483"/>
                    <a:gd name="T105" fmla="*/ 48 h 286"/>
                    <a:gd name="T106" fmla="*/ 420 w 483"/>
                    <a:gd name="T107" fmla="*/ 8 h 286"/>
                    <a:gd name="T108" fmla="*/ 448 w 483"/>
                    <a:gd name="T10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3" h="286">
                      <a:moveTo>
                        <a:pt x="448" y="0"/>
                      </a:moveTo>
                      <a:lnTo>
                        <a:pt x="451" y="21"/>
                      </a:lnTo>
                      <a:lnTo>
                        <a:pt x="456" y="63"/>
                      </a:lnTo>
                      <a:lnTo>
                        <a:pt x="478" y="63"/>
                      </a:lnTo>
                      <a:lnTo>
                        <a:pt x="483" y="80"/>
                      </a:lnTo>
                      <a:lnTo>
                        <a:pt x="471" y="103"/>
                      </a:lnTo>
                      <a:lnTo>
                        <a:pt x="449" y="180"/>
                      </a:lnTo>
                      <a:lnTo>
                        <a:pt x="433" y="216"/>
                      </a:lnTo>
                      <a:lnTo>
                        <a:pt x="420" y="285"/>
                      </a:lnTo>
                      <a:lnTo>
                        <a:pt x="407" y="286"/>
                      </a:lnTo>
                      <a:lnTo>
                        <a:pt x="377" y="269"/>
                      </a:lnTo>
                      <a:lnTo>
                        <a:pt x="331" y="228"/>
                      </a:lnTo>
                      <a:lnTo>
                        <a:pt x="323" y="231"/>
                      </a:lnTo>
                      <a:lnTo>
                        <a:pt x="318" y="259"/>
                      </a:lnTo>
                      <a:lnTo>
                        <a:pt x="310" y="262"/>
                      </a:lnTo>
                      <a:lnTo>
                        <a:pt x="282" y="239"/>
                      </a:lnTo>
                      <a:lnTo>
                        <a:pt x="276" y="244"/>
                      </a:lnTo>
                      <a:lnTo>
                        <a:pt x="234" y="244"/>
                      </a:lnTo>
                      <a:lnTo>
                        <a:pt x="196" y="219"/>
                      </a:lnTo>
                      <a:lnTo>
                        <a:pt x="191" y="224"/>
                      </a:lnTo>
                      <a:lnTo>
                        <a:pt x="176" y="264"/>
                      </a:lnTo>
                      <a:lnTo>
                        <a:pt x="152" y="267"/>
                      </a:lnTo>
                      <a:lnTo>
                        <a:pt x="135" y="261"/>
                      </a:lnTo>
                      <a:lnTo>
                        <a:pt x="129" y="236"/>
                      </a:lnTo>
                      <a:lnTo>
                        <a:pt x="103" y="228"/>
                      </a:lnTo>
                      <a:lnTo>
                        <a:pt x="86" y="212"/>
                      </a:lnTo>
                      <a:lnTo>
                        <a:pt x="68" y="212"/>
                      </a:lnTo>
                      <a:lnTo>
                        <a:pt x="70" y="196"/>
                      </a:lnTo>
                      <a:lnTo>
                        <a:pt x="74" y="174"/>
                      </a:lnTo>
                      <a:lnTo>
                        <a:pt x="90" y="164"/>
                      </a:lnTo>
                      <a:lnTo>
                        <a:pt x="88" y="154"/>
                      </a:lnTo>
                      <a:lnTo>
                        <a:pt x="66" y="149"/>
                      </a:lnTo>
                      <a:lnTo>
                        <a:pt x="35" y="112"/>
                      </a:lnTo>
                      <a:lnTo>
                        <a:pt x="10" y="109"/>
                      </a:lnTo>
                      <a:lnTo>
                        <a:pt x="0" y="90"/>
                      </a:lnTo>
                      <a:lnTo>
                        <a:pt x="16" y="80"/>
                      </a:lnTo>
                      <a:lnTo>
                        <a:pt x="80" y="44"/>
                      </a:lnTo>
                      <a:lnTo>
                        <a:pt x="90" y="41"/>
                      </a:lnTo>
                      <a:lnTo>
                        <a:pt x="113" y="39"/>
                      </a:lnTo>
                      <a:lnTo>
                        <a:pt x="120" y="36"/>
                      </a:lnTo>
                      <a:lnTo>
                        <a:pt x="123" y="71"/>
                      </a:lnTo>
                      <a:lnTo>
                        <a:pt x="129" y="78"/>
                      </a:lnTo>
                      <a:lnTo>
                        <a:pt x="157" y="88"/>
                      </a:lnTo>
                      <a:lnTo>
                        <a:pt x="182" y="83"/>
                      </a:lnTo>
                      <a:lnTo>
                        <a:pt x="196" y="70"/>
                      </a:lnTo>
                      <a:lnTo>
                        <a:pt x="208" y="71"/>
                      </a:lnTo>
                      <a:lnTo>
                        <a:pt x="243" y="59"/>
                      </a:lnTo>
                      <a:lnTo>
                        <a:pt x="262" y="61"/>
                      </a:lnTo>
                      <a:lnTo>
                        <a:pt x="278" y="49"/>
                      </a:lnTo>
                      <a:lnTo>
                        <a:pt x="298" y="51"/>
                      </a:lnTo>
                      <a:lnTo>
                        <a:pt x="325" y="26"/>
                      </a:lnTo>
                      <a:lnTo>
                        <a:pt x="349" y="49"/>
                      </a:lnTo>
                      <a:lnTo>
                        <a:pt x="374" y="48"/>
                      </a:lnTo>
                      <a:lnTo>
                        <a:pt x="420" y="8"/>
                      </a:lnTo>
                      <a:lnTo>
                        <a:pt x="4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4" name="Freeform 69">
                  <a:extLst>
                    <a:ext uri="{FF2B5EF4-FFF2-40B4-BE49-F238E27FC236}">
                      <a16:creationId xmlns:a16="http://schemas.microsoft.com/office/drawing/2014/main" id="{B2342A3A-2C8A-497B-82D9-47AC7A0D1677}"/>
                    </a:ext>
                  </a:extLst>
                </p:cNvPr>
                <p:cNvSpPr>
                  <a:spLocks/>
                </p:cNvSpPr>
                <p:nvPr/>
              </p:nvSpPr>
              <p:spPr bwMode="auto">
                <a:xfrm>
                  <a:off x="6894513" y="1366838"/>
                  <a:ext cx="742950" cy="622300"/>
                </a:xfrm>
                <a:custGeom>
                  <a:avLst/>
                  <a:gdLst>
                    <a:gd name="T0" fmla="*/ 58 w 468"/>
                    <a:gd name="T1" fmla="*/ 0 h 392"/>
                    <a:gd name="T2" fmla="*/ 106 w 468"/>
                    <a:gd name="T3" fmla="*/ 20 h 392"/>
                    <a:gd name="T4" fmla="*/ 117 w 468"/>
                    <a:gd name="T5" fmla="*/ 20 h 392"/>
                    <a:gd name="T6" fmla="*/ 192 w 468"/>
                    <a:gd name="T7" fmla="*/ 114 h 392"/>
                    <a:gd name="T8" fmla="*/ 222 w 468"/>
                    <a:gd name="T9" fmla="*/ 128 h 392"/>
                    <a:gd name="T10" fmla="*/ 235 w 468"/>
                    <a:gd name="T11" fmla="*/ 111 h 392"/>
                    <a:gd name="T12" fmla="*/ 275 w 468"/>
                    <a:gd name="T13" fmla="*/ 115 h 392"/>
                    <a:gd name="T14" fmla="*/ 295 w 468"/>
                    <a:gd name="T15" fmla="*/ 139 h 392"/>
                    <a:gd name="T16" fmla="*/ 341 w 468"/>
                    <a:gd name="T17" fmla="*/ 133 h 392"/>
                    <a:gd name="T18" fmla="*/ 361 w 468"/>
                    <a:gd name="T19" fmla="*/ 133 h 392"/>
                    <a:gd name="T20" fmla="*/ 393 w 468"/>
                    <a:gd name="T21" fmla="*/ 114 h 392"/>
                    <a:gd name="T22" fmla="*/ 418 w 468"/>
                    <a:gd name="T23" fmla="*/ 120 h 392"/>
                    <a:gd name="T24" fmla="*/ 468 w 468"/>
                    <a:gd name="T25" fmla="*/ 153 h 392"/>
                    <a:gd name="T26" fmla="*/ 449 w 468"/>
                    <a:gd name="T27" fmla="*/ 176 h 392"/>
                    <a:gd name="T28" fmla="*/ 434 w 468"/>
                    <a:gd name="T29" fmla="*/ 195 h 392"/>
                    <a:gd name="T30" fmla="*/ 409 w 468"/>
                    <a:gd name="T31" fmla="*/ 194 h 392"/>
                    <a:gd name="T32" fmla="*/ 386 w 468"/>
                    <a:gd name="T33" fmla="*/ 200 h 392"/>
                    <a:gd name="T34" fmla="*/ 306 w 468"/>
                    <a:gd name="T35" fmla="*/ 175 h 392"/>
                    <a:gd name="T36" fmla="*/ 302 w 468"/>
                    <a:gd name="T37" fmla="*/ 204 h 392"/>
                    <a:gd name="T38" fmla="*/ 290 w 468"/>
                    <a:gd name="T39" fmla="*/ 204 h 392"/>
                    <a:gd name="T40" fmla="*/ 284 w 468"/>
                    <a:gd name="T41" fmla="*/ 214 h 392"/>
                    <a:gd name="T42" fmla="*/ 272 w 468"/>
                    <a:gd name="T43" fmla="*/ 214 h 392"/>
                    <a:gd name="T44" fmla="*/ 267 w 468"/>
                    <a:gd name="T45" fmla="*/ 220 h 392"/>
                    <a:gd name="T46" fmla="*/ 267 w 468"/>
                    <a:gd name="T47" fmla="*/ 234 h 392"/>
                    <a:gd name="T48" fmla="*/ 291 w 468"/>
                    <a:gd name="T49" fmla="*/ 243 h 392"/>
                    <a:gd name="T50" fmla="*/ 305 w 468"/>
                    <a:gd name="T51" fmla="*/ 274 h 392"/>
                    <a:gd name="T52" fmla="*/ 334 w 468"/>
                    <a:gd name="T53" fmla="*/ 252 h 392"/>
                    <a:gd name="T54" fmla="*/ 345 w 468"/>
                    <a:gd name="T55" fmla="*/ 257 h 392"/>
                    <a:gd name="T56" fmla="*/ 368 w 468"/>
                    <a:gd name="T57" fmla="*/ 252 h 392"/>
                    <a:gd name="T58" fmla="*/ 370 w 468"/>
                    <a:gd name="T59" fmla="*/ 257 h 392"/>
                    <a:gd name="T60" fmla="*/ 364 w 468"/>
                    <a:gd name="T61" fmla="*/ 269 h 392"/>
                    <a:gd name="T62" fmla="*/ 383 w 468"/>
                    <a:gd name="T63" fmla="*/ 280 h 392"/>
                    <a:gd name="T64" fmla="*/ 383 w 468"/>
                    <a:gd name="T65" fmla="*/ 287 h 392"/>
                    <a:gd name="T66" fmla="*/ 376 w 468"/>
                    <a:gd name="T67" fmla="*/ 297 h 392"/>
                    <a:gd name="T68" fmla="*/ 374 w 468"/>
                    <a:gd name="T69" fmla="*/ 339 h 392"/>
                    <a:gd name="T70" fmla="*/ 338 w 468"/>
                    <a:gd name="T71" fmla="*/ 392 h 392"/>
                    <a:gd name="T72" fmla="*/ 290 w 468"/>
                    <a:gd name="T73" fmla="*/ 347 h 392"/>
                    <a:gd name="T74" fmla="*/ 241 w 468"/>
                    <a:gd name="T75" fmla="*/ 347 h 392"/>
                    <a:gd name="T76" fmla="*/ 185 w 468"/>
                    <a:gd name="T77" fmla="*/ 307 h 392"/>
                    <a:gd name="T78" fmla="*/ 146 w 468"/>
                    <a:gd name="T79" fmla="*/ 304 h 392"/>
                    <a:gd name="T80" fmla="*/ 108 w 468"/>
                    <a:gd name="T81" fmla="*/ 284 h 392"/>
                    <a:gd name="T82" fmla="*/ 101 w 468"/>
                    <a:gd name="T83" fmla="*/ 252 h 392"/>
                    <a:gd name="T84" fmla="*/ 49 w 468"/>
                    <a:gd name="T85" fmla="*/ 234 h 392"/>
                    <a:gd name="T86" fmla="*/ 30 w 468"/>
                    <a:gd name="T87" fmla="*/ 210 h 392"/>
                    <a:gd name="T88" fmla="*/ 15 w 468"/>
                    <a:gd name="T89" fmla="*/ 203 h 392"/>
                    <a:gd name="T90" fmla="*/ 18 w 468"/>
                    <a:gd name="T91" fmla="*/ 153 h 392"/>
                    <a:gd name="T92" fmla="*/ 25 w 468"/>
                    <a:gd name="T93" fmla="*/ 139 h 392"/>
                    <a:gd name="T94" fmla="*/ 0 w 468"/>
                    <a:gd name="T95" fmla="*/ 100 h 392"/>
                    <a:gd name="T96" fmla="*/ 15 w 468"/>
                    <a:gd name="T97" fmla="*/ 87 h 392"/>
                    <a:gd name="T98" fmla="*/ 9 w 468"/>
                    <a:gd name="T99" fmla="*/ 54 h 392"/>
                    <a:gd name="T100" fmla="*/ 12 w 468"/>
                    <a:gd name="T101" fmla="*/ 32 h 392"/>
                    <a:gd name="T102" fmla="*/ 27 w 468"/>
                    <a:gd name="T103" fmla="*/ 29 h 392"/>
                    <a:gd name="T104" fmla="*/ 58 w 468"/>
                    <a:gd name="T10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92">
                      <a:moveTo>
                        <a:pt x="58" y="0"/>
                      </a:moveTo>
                      <a:lnTo>
                        <a:pt x="106" y="20"/>
                      </a:lnTo>
                      <a:lnTo>
                        <a:pt x="117" y="20"/>
                      </a:lnTo>
                      <a:lnTo>
                        <a:pt x="192" y="114"/>
                      </a:lnTo>
                      <a:lnTo>
                        <a:pt x="222" y="128"/>
                      </a:lnTo>
                      <a:lnTo>
                        <a:pt x="235" y="111"/>
                      </a:lnTo>
                      <a:lnTo>
                        <a:pt x="275" y="115"/>
                      </a:lnTo>
                      <a:lnTo>
                        <a:pt x="295" y="139"/>
                      </a:lnTo>
                      <a:lnTo>
                        <a:pt x="341" y="133"/>
                      </a:lnTo>
                      <a:lnTo>
                        <a:pt x="361" y="133"/>
                      </a:lnTo>
                      <a:lnTo>
                        <a:pt x="393" y="114"/>
                      </a:lnTo>
                      <a:lnTo>
                        <a:pt x="418" y="120"/>
                      </a:lnTo>
                      <a:lnTo>
                        <a:pt x="468" y="153"/>
                      </a:lnTo>
                      <a:lnTo>
                        <a:pt x="449" y="176"/>
                      </a:lnTo>
                      <a:lnTo>
                        <a:pt x="434" y="195"/>
                      </a:lnTo>
                      <a:lnTo>
                        <a:pt x="409" y="194"/>
                      </a:lnTo>
                      <a:lnTo>
                        <a:pt x="386" y="200"/>
                      </a:lnTo>
                      <a:lnTo>
                        <a:pt x="306" y="175"/>
                      </a:lnTo>
                      <a:lnTo>
                        <a:pt x="302" y="204"/>
                      </a:lnTo>
                      <a:lnTo>
                        <a:pt x="290" y="204"/>
                      </a:lnTo>
                      <a:lnTo>
                        <a:pt x="284" y="214"/>
                      </a:lnTo>
                      <a:lnTo>
                        <a:pt x="272" y="214"/>
                      </a:lnTo>
                      <a:lnTo>
                        <a:pt x="267" y="220"/>
                      </a:lnTo>
                      <a:lnTo>
                        <a:pt x="267" y="234"/>
                      </a:lnTo>
                      <a:lnTo>
                        <a:pt x="291" y="243"/>
                      </a:lnTo>
                      <a:lnTo>
                        <a:pt x="305" y="274"/>
                      </a:lnTo>
                      <a:lnTo>
                        <a:pt x="334" y="252"/>
                      </a:lnTo>
                      <a:lnTo>
                        <a:pt x="345" y="257"/>
                      </a:lnTo>
                      <a:lnTo>
                        <a:pt x="368" y="252"/>
                      </a:lnTo>
                      <a:lnTo>
                        <a:pt x="370" y="257"/>
                      </a:lnTo>
                      <a:lnTo>
                        <a:pt x="364" y="269"/>
                      </a:lnTo>
                      <a:lnTo>
                        <a:pt x="383" y="280"/>
                      </a:lnTo>
                      <a:lnTo>
                        <a:pt x="383" y="287"/>
                      </a:lnTo>
                      <a:lnTo>
                        <a:pt x="376" y="297"/>
                      </a:lnTo>
                      <a:lnTo>
                        <a:pt x="374" y="339"/>
                      </a:lnTo>
                      <a:lnTo>
                        <a:pt x="338" y="392"/>
                      </a:lnTo>
                      <a:lnTo>
                        <a:pt x="290" y="347"/>
                      </a:lnTo>
                      <a:lnTo>
                        <a:pt x="241" y="347"/>
                      </a:lnTo>
                      <a:lnTo>
                        <a:pt x="185" y="307"/>
                      </a:lnTo>
                      <a:lnTo>
                        <a:pt x="146" y="304"/>
                      </a:lnTo>
                      <a:lnTo>
                        <a:pt x="108" y="284"/>
                      </a:lnTo>
                      <a:lnTo>
                        <a:pt x="101" y="252"/>
                      </a:lnTo>
                      <a:lnTo>
                        <a:pt x="49" y="234"/>
                      </a:lnTo>
                      <a:lnTo>
                        <a:pt x="30" y="210"/>
                      </a:lnTo>
                      <a:lnTo>
                        <a:pt x="15" y="203"/>
                      </a:lnTo>
                      <a:lnTo>
                        <a:pt x="18" y="153"/>
                      </a:lnTo>
                      <a:lnTo>
                        <a:pt x="25" y="139"/>
                      </a:lnTo>
                      <a:lnTo>
                        <a:pt x="0" y="100"/>
                      </a:lnTo>
                      <a:lnTo>
                        <a:pt x="15" y="87"/>
                      </a:lnTo>
                      <a:lnTo>
                        <a:pt x="9" y="54"/>
                      </a:lnTo>
                      <a:lnTo>
                        <a:pt x="12" y="32"/>
                      </a:lnTo>
                      <a:lnTo>
                        <a:pt x="27" y="29"/>
                      </a:lnTo>
                      <a:lnTo>
                        <a:pt x="5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5" name="Freeform 70">
                  <a:extLst>
                    <a:ext uri="{FF2B5EF4-FFF2-40B4-BE49-F238E27FC236}">
                      <a16:creationId xmlns:a16="http://schemas.microsoft.com/office/drawing/2014/main" id="{27CEE3C3-98F3-4498-A832-D2FCC6E286DE}"/>
                    </a:ext>
                  </a:extLst>
                </p:cNvPr>
                <p:cNvSpPr>
                  <a:spLocks/>
                </p:cNvSpPr>
                <p:nvPr/>
              </p:nvSpPr>
              <p:spPr bwMode="auto">
                <a:xfrm>
                  <a:off x="6469063" y="1339851"/>
                  <a:ext cx="398463" cy="776288"/>
                </a:xfrm>
                <a:custGeom>
                  <a:avLst/>
                  <a:gdLst>
                    <a:gd name="T0" fmla="*/ 83 w 251"/>
                    <a:gd name="T1" fmla="*/ 0 h 489"/>
                    <a:gd name="T2" fmla="*/ 113 w 251"/>
                    <a:gd name="T3" fmla="*/ 7 h 489"/>
                    <a:gd name="T4" fmla="*/ 135 w 251"/>
                    <a:gd name="T5" fmla="*/ 46 h 489"/>
                    <a:gd name="T6" fmla="*/ 138 w 251"/>
                    <a:gd name="T7" fmla="*/ 89 h 489"/>
                    <a:gd name="T8" fmla="*/ 144 w 251"/>
                    <a:gd name="T9" fmla="*/ 102 h 489"/>
                    <a:gd name="T10" fmla="*/ 183 w 251"/>
                    <a:gd name="T11" fmla="*/ 71 h 489"/>
                    <a:gd name="T12" fmla="*/ 197 w 251"/>
                    <a:gd name="T13" fmla="*/ 71 h 489"/>
                    <a:gd name="T14" fmla="*/ 199 w 251"/>
                    <a:gd name="T15" fmla="*/ 102 h 489"/>
                    <a:gd name="T16" fmla="*/ 218 w 251"/>
                    <a:gd name="T17" fmla="*/ 122 h 489"/>
                    <a:gd name="T18" fmla="*/ 213 w 251"/>
                    <a:gd name="T19" fmla="*/ 137 h 489"/>
                    <a:gd name="T20" fmla="*/ 216 w 251"/>
                    <a:gd name="T21" fmla="*/ 172 h 489"/>
                    <a:gd name="T22" fmla="*/ 224 w 251"/>
                    <a:gd name="T23" fmla="*/ 180 h 489"/>
                    <a:gd name="T24" fmla="*/ 222 w 251"/>
                    <a:gd name="T25" fmla="*/ 207 h 489"/>
                    <a:gd name="T26" fmla="*/ 238 w 251"/>
                    <a:gd name="T27" fmla="*/ 207 h 489"/>
                    <a:gd name="T28" fmla="*/ 251 w 251"/>
                    <a:gd name="T29" fmla="*/ 213 h 489"/>
                    <a:gd name="T30" fmla="*/ 248 w 251"/>
                    <a:gd name="T31" fmla="*/ 261 h 489"/>
                    <a:gd name="T32" fmla="*/ 228 w 251"/>
                    <a:gd name="T33" fmla="*/ 276 h 489"/>
                    <a:gd name="T34" fmla="*/ 239 w 251"/>
                    <a:gd name="T35" fmla="*/ 307 h 489"/>
                    <a:gd name="T36" fmla="*/ 232 w 251"/>
                    <a:gd name="T37" fmla="*/ 355 h 489"/>
                    <a:gd name="T38" fmla="*/ 239 w 251"/>
                    <a:gd name="T39" fmla="*/ 370 h 489"/>
                    <a:gd name="T40" fmla="*/ 234 w 251"/>
                    <a:gd name="T41" fmla="*/ 383 h 489"/>
                    <a:gd name="T42" fmla="*/ 248 w 251"/>
                    <a:gd name="T43" fmla="*/ 403 h 489"/>
                    <a:gd name="T44" fmla="*/ 248 w 251"/>
                    <a:gd name="T45" fmla="*/ 450 h 489"/>
                    <a:gd name="T46" fmla="*/ 238 w 251"/>
                    <a:gd name="T47" fmla="*/ 453 h 489"/>
                    <a:gd name="T48" fmla="*/ 174 w 251"/>
                    <a:gd name="T49" fmla="*/ 489 h 489"/>
                    <a:gd name="T50" fmla="*/ 164 w 251"/>
                    <a:gd name="T51" fmla="*/ 479 h 489"/>
                    <a:gd name="T52" fmla="*/ 122 w 251"/>
                    <a:gd name="T53" fmla="*/ 459 h 489"/>
                    <a:gd name="T54" fmla="*/ 74 w 251"/>
                    <a:gd name="T55" fmla="*/ 435 h 489"/>
                    <a:gd name="T56" fmla="*/ 59 w 251"/>
                    <a:gd name="T57" fmla="*/ 410 h 489"/>
                    <a:gd name="T58" fmla="*/ 38 w 251"/>
                    <a:gd name="T59" fmla="*/ 405 h 489"/>
                    <a:gd name="T60" fmla="*/ 36 w 251"/>
                    <a:gd name="T61" fmla="*/ 385 h 489"/>
                    <a:gd name="T62" fmla="*/ 34 w 251"/>
                    <a:gd name="T63" fmla="*/ 370 h 489"/>
                    <a:gd name="T64" fmla="*/ 8 w 251"/>
                    <a:gd name="T65" fmla="*/ 350 h 489"/>
                    <a:gd name="T66" fmla="*/ 8 w 251"/>
                    <a:gd name="T67" fmla="*/ 312 h 489"/>
                    <a:gd name="T68" fmla="*/ 23 w 251"/>
                    <a:gd name="T69" fmla="*/ 295 h 489"/>
                    <a:gd name="T70" fmla="*/ 23 w 251"/>
                    <a:gd name="T71" fmla="*/ 276 h 489"/>
                    <a:gd name="T72" fmla="*/ 36 w 251"/>
                    <a:gd name="T73" fmla="*/ 252 h 489"/>
                    <a:gd name="T74" fmla="*/ 29 w 251"/>
                    <a:gd name="T75" fmla="*/ 232 h 489"/>
                    <a:gd name="T76" fmla="*/ 0 w 251"/>
                    <a:gd name="T77" fmla="*/ 196 h 489"/>
                    <a:gd name="T78" fmla="*/ 9 w 251"/>
                    <a:gd name="T79" fmla="*/ 176 h 489"/>
                    <a:gd name="T80" fmla="*/ 8 w 251"/>
                    <a:gd name="T81" fmla="*/ 157 h 489"/>
                    <a:gd name="T82" fmla="*/ 23 w 251"/>
                    <a:gd name="T83" fmla="*/ 146 h 489"/>
                    <a:gd name="T84" fmla="*/ 18 w 251"/>
                    <a:gd name="T85" fmla="*/ 124 h 489"/>
                    <a:gd name="T86" fmla="*/ 29 w 251"/>
                    <a:gd name="T87" fmla="*/ 107 h 489"/>
                    <a:gd name="T88" fmla="*/ 21 w 251"/>
                    <a:gd name="T89" fmla="*/ 97 h 489"/>
                    <a:gd name="T90" fmla="*/ 29 w 251"/>
                    <a:gd name="T91" fmla="*/ 63 h 489"/>
                    <a:gd name="T92" fmla="*/ 26 w 251"/>
                    <a:gd name="T93" fmla="*/ 13 h 489"/>
                    <a:gd name="T94" fmla="*/ 55 w 251"/>
                    <a:gd name="T95" fmla="*/ 5 h 489"/>
                    <a:gd name="T96" fmla="*/ 83 w 251"/>
                    <a:gd name="T9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 h="489">
                      <a:moveTo>
                        <a:pt x="83" y="0"/>
                      </a:moveTo>
                      <a:lnTo>
                        <a:pt x="113" y="7"/>
                      </a:lnTo>
                      <a:lnTo>
                        <a:pt x="135" y="46"/>
                      </a:lnTo>
                      <a:lnTo>
                        <a:pt x="138" y="89"/>
                      </a:lnTo>
                      <a:lnTo>
                        <a:pt x="144" y="102"/>
                      </a:lnTo>
                      <a:lnTo>
                        <a:pt x="183" y="71"/>
                      </a:lnTo>
                      <a:lnTo>
                        <a:pt x="197" y="71"/>
                      </a:lnTo>
                      <a:lnTo>
                        <a:pt x="199" y="102"/>
                      </a:lnTo>
                      <a:lnTo>
                        <a:pt x="218" y="122"/>
                      </a:lnTo>
                      <a:lnTo>
                        <a:pt x="213" y="137"/>
                      </a:lnTo>
                      <a:lnTo>
                        <a:pt x="216" y="172"/>
                      </a:lnTo>
                      <a:lnTo>
                        <a:pt x="224" y="180"/>
                      </a:lnTo>
                      <a:lnTo>
                        <a:pt x="222" y="207"/>
                      </a:lnTo>
                      <a:lnTo>
                        <a:pt x="238" y="207"/>
                      </a:lnTo>
                      <a:lnTo>
                        <a:pt x="251" y="213"/>
                      </a:lnTo>
                      <a:lnTo>
                        <a:pt x="248" y="261"/>
                      </a:lnTo>
                      <a:lnTo>
                        <a:pt x="228" y="276"/>
                      </a:lnTo>
                      <a:lnTo>
                        <a:pt x="239" y="307"/>
                      </a:lnTo>
                      <a:lnTo>
                        <a:pt x="232" y="355"/>
                      </a:lnTo>
                      <a:lnTo>
                        <a:pt x="239" y="370"/>
                      </a:lnTo>
                      <a:lnTo>
                        <a:pt x="234" y="383"/>
                      </a:lnTo>
                      <a:lnTo>
                        <a:pt x="248" y="403"/>
                      </a:lnTo>
                      <a:lnTo>
                        <a:pt x="248" y="450"/>
                      </a:lnTo>
                      <a:lnTo>
                        <a:pt x="238" y="453"/>
                      </a:lnTo>
                      <a:lnTo>
                        <a:pt x="174" y="489"/>
                      </a:lnTo>
                      <a:lnTo>
                        <a:pt x="164" y="479"/>
                      </a:lnTo>
                      <a:lnTo>
                        <a:pt x="122" y="459"/>
                      </a:lnTo>
                      <a:lnTo>
                        <a:pt x="74" y="435"/>
                      </a:lnTo>
                      <a:lnTo>
                        <a:pt x="59" y="410"/>
                      </a:lnTo>
                      <a:lnTo>
                        <a:pt x="38" y="405"/>
                      </a:lnTo>
                      <a:lnTo>
                        <a:pt x="36" y="385"/>
                      </a:lnTo>
                      <a:lnTo>
                        <a:pt x="34" y="370"/>
                      </a:lnTo>
                      <a:lnTo>
                        <a:pt x="8" y="350"/>
                      </a:lnTo>
                      <a:lnTo>
                        <a:pt x="8" y="312"/>
                      </a:lnTo>
                      <a:lnTo>
                        <a:pt x="23" y="295"/>
                      </a:lnTo>
                      <a:lnTo>
                        <a:pt x="23" y="276"/>
                      </a:lnTo>
                      <a:lnTo>
                        <a:pt x="36" y="252"/>
                      </a:lnTo>
                      <a:lnTo>
                        <a:pt x="29" y="232"/>
                      </a:lnTo>
                      <a:lnTo>
                        <a:pt x="0" y="196"/>
                      </a:lnTo>
                      <a:lnTo>
                        <a:pt x="9" y="176"/>
                      </a:lnTo>
                      <a:lnTo>
                        <a:pt x="8" y="157"/>
                      </a:lnTo>
                      <a:lnTo>
                        <a:pt x="23" y="146"/>
                      </a:lnTo>
                      <a:lnTo>
                        <a:pt x="18" y="124"/>
                      </a:lnTo>
                      <a:lnTo>
                        <a:pt x="29" y="107"/>
                      </a:lnTo>
                      <a:lnTo>
                        <a:pt x="21" y="97"/>
                      </a:lnTo>
                      <a:lnTo>
                        <a:pt x="29" y="63"/>
                      </a:lnTo>
                      <a:lnTo>
                        <a:pt x="26" y="13"/>
                      </a:lnTo>
                      <a:lnTo>
                        <a:pt x="55" y="5"/>
                      </a:lnTo>
                      <a:lnTo>
                        <a:pt x="8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6" name="Freeform 71">
                  <a:extLst>
                    <a:ext uri="{FF2B5EF4-FFF2-40B4-BE49-F238E27FC236}">
                      <a16:creationId xmlns:a16="http://schemas.microsoft.com/office/drawing/2014/main" id="{9795EE40-8C1D-49CD-B6AD-3593C9A0F777}"/>
                    </a:ext>
                  </a:extLst>
                </p:cNvPr>
                <p:cNvSpPr>
                  <a:spLocks/>
                </p:cNvSpPr>
                <p:nvPr/>
              </p:nvSpPr>
              <p:spPr bwMode="auto">
                <a:xfrm>
                  <a:off x="6683376" y="1374776"/>
                  <a:ext cx="747713" cy="754063"/>
                </a:xfrm>
                <a:custGeom>
                  <a:avLst/>
                  <a:gdLst>
                    <a:gd name="T0" fmla="*/ 42 w 471"/>
                    <a:gd name="T1" fmla="*/ 0 h 475"/>
                    <a:gd name="T2" fmla="*/ 84 w 471"/>
                    <a:gd name="T3" fmla="*/ 0 h 475"/>
                    <a:gd name="T4" fmla="*/ 145 w 471"/>
                    <a:gd name="T5" fmla="*/ 27 h 475"/>
                    <a:gd name="T6" fmla="*/ 142 w 471"/>
                    <a:gd name="T7" fmla="*/ 49 h 475"/>
                    <a:gd name="T8" fmla="*/ 148 w 471"/>
                    <a:gd name="T9" fmla="*/ 82 h 475"/>
                    <a:gd name="T10" fmla="*/ 133 w 471"/>
                    <a:gd name="T11" fmla="*/ 95 h 475"/>
                    <a:gd name="T12" fmla="*/ 158 w 471"/>
                    <a:gd name="T13" fmla="*/ 134 h 475"/>
                    <a:gd name="T14" fmla="*/ 151 w 471"/>
                    <a:gd name="T15" fmla="*/ 148 h 475"/>
                    <a:gd name="T16" fmla="*/ 148 w 471"/>
                    <a:gd name="T17" fmla="*/ 198 h 475"/>
                    <a:gd name="T18" fmla="*/ 163 w 471"/>
                    <a:gd name="T19" fmla="*/ 205 h 475"/>
                    <a:gd name="T20" fmla="*/ 182 w 471"/>
                    <a:gd name="T21" fmla="*/ 229 h 475"/>
                    <a:gd name="T22" fmla="*/ 234 w 471"/>
                    <a:gd name="T23" fmla="*/ 247 h 475"/>
                    <a:gd name="T24" fmla="*/ 241 w 471"/>
                    <a:gd name="T25" fmla="*/ 279 h 475"/>
                    <a:gd name="T26" fmla="*/ 279 w 471"/>
                    <a:gd name="T27" fmla="*/ 299 h 475"/>
                    <a:gd name="T28" fmla="*/ 318 w 471"/>
                    <a:gd name="T29" fmla="*/ 302 h 475"/>
                    <a:gd name="T30" fmla="*/ 374 w 471"/>
                    <a:gd name="T31" fmla="*/ 342 h 475"/>
                    <a:gd name="T32" fmla="*/ 423 w 471"/>
                    <a:gd name="T33" fmla="*/ 342 h 475"/>
                    <a:gd name="T34" fmla="*/ 471 w 471"/>
                    <a:gd name="T35" fmla="*/ 387 h 475"/>
                    <a:gd name="T36" fmla="*/ 443 w 471"/>
                    <a:gd name="T37" fmla="*/ 395 h 475"/>
                    <a:gd name="T38" fmla="*/ 397 w 471"/>
                    <a:gd name="T39" fmla="*/ 435 h 475"/>
                    <a:gd name="T40" fmla="*/ 372 w 471"/>
                    <a:gd name="T41" fmla="*/ 436 h 475"/>
                    <a:gd name="T42" fmla="*/ 348 w 471"/>
                    <a:gd name="T43" fmla="*/ 413 h 475"/>
                    <a:gd name="T44" fmla="*/ 321 w 471"/>
                    <a:gd name="T45" fmla="*/ 438 h 475"/>
                    <a:gd name="T46" fmla="*/ 301 w 471"/>
                    <a:gd name="T47" fmla="*/ 436 h 475"/>
                    <a:gd name="T48" fmla="*/ 285 w 471"/>
                    <a:gd name="T49" fmla="*/ 448 h 475"/>
                    <a:gd name="T50" fmla="*/ 266 w 471"/>
                    <a:gd name="T51" fmla="*/ 446 h 475"/>
                    <a:gd name="T52" fmla="*/ 231 w 471"/>
                    <a:gd name="T53" fmla="*/ 458 h 475"/>
                    <a:gd name="T54" fmla="*/ 219 w 471"/>
                    <a:gd name="T55" fmla="*/ 457 h 475"/>
                    <a:gd name="T56" fmla="*/ 205 w 471"/>
                    <a:gd name="T57" fmla="*/ 470 h 475"/>
                    <a:gd name="T58" fmla="*/ 180 w 471"/>
                    <a:gd name="T59" fmla="*/ 475 h 475"/>
                    <a:gd name="T60" fmla="*/ 152 w 471"/>
                    <a:gd name="T61" fmla="*/ 465 h 475"/>
                    <a:gd name="T62" fmla="*/ 146 w 471"/>
                    <a:gd name="T63" fmla="*/ 458 h 475"/>
                    <a:gd name="T64" fmla="*/ 143 w 471"/>
                    <a:gd name="T65" fmla="*/ 423 h 475"/>
                    <a:gd name="T66" fmla="*/ 136 w 471"/>
                    <a:gd name="T67" fmla="*/ 426 h 475"/>
                    <a:gd name="T68" fmla="*/ 113 w 471"/>
                    <a:gd name="T69" fmla="*/ 428 h 475"/>
                    <a:gd name="T70" fmla="*/ 113 w 471"/>
                    <a:gd name="T71" fmla="*/ 381 h 475"/>
                    <a:gd name="T72" fmla="*/ 99 w 471"/>
                    <a:gd name="T73" fmla="*/ 361 h 475"/>
                    <a:gd name="T74" fmla="*/ 104 w 471"/>
                    <a:gd name="T75" fmla="*/ 348 h 475"/>
                    <a:gd name="T76" fmla="*/ 97 w 471"/>
                    <a:gd name="T77" fmla="*/ 333 h 475"/>
                    <a:gd name="T78" fmla="*/ 104 w 471"/>
                    <a:gd name="T79" fmla="*/ 285 h 475"/>
                    <a:gd name="T80" fmla="*/ 93 w 471"/>
                    <a:gd name="T81" fmla="*/ 254 h 475"/>
                    <a:gd name="T82" fmla="*/ 113 w 471"/>
                    <a:gd name="T83" fmla="*/ 239 h 475"/>
                    <a:gd name="T84" fmla="*/ 116 w 471"/>
                    <a:gd name="T85" fmla="*/ 191 h 475"/>
                    <a:gd name="T86" fmla="*/ 103 w 471"/>
                    <a:gd name="T87" fmla="*/ 185 h 475"/>
                    <a:gd name="T88" fmla="*/ 87 w 471"/>
                    <a:gd name="T89" fmla="*/ 185 h 475"/>
                    <a:gd name="T90" fmla="*/ 89 w 471"/>
                    <a:gd name="T91" fmla="*/ 158 h 475"/>
                    <a:gd name="T92" fmla="*/ 81 w 471"/>
                    <a:gd name="T93" fmla="*/ 150 h 475"/>
                    <a:gd name="T94" fmla="*/ 78 w 471"/>
                    <a:gd name="T95" fmla="*/ 115 h 475"/>
                    <a:gd name="T96" fmla="*/ 83 w 471"/>
                    <a:gd name="T97" fmla="*/ 100 h 475"/>
                    <a:gd name="T98" fmla="*/ 64 w 471"/>
                    <a:gd name="T99" fmla="*/ 80 h 475"/>
                    <a:gd name="T100" fmla="*/ 62 w 471"/>
                    <a:gd name="T101" fmla="*/ 49 h 475"/>
                    <a:gd name="T102" fmla="*/ 48 w 471"/>
                    <a:gd name="T103" fmla="*/ 49 h 475"/>
                    <a:gd name="T104" fmla="*/ 9 w 471"/>
                    <a:gd name="T105" fmla="*/ 80 h 475"/>
                    <a:gd name="T106" fmla="*/ 3 w 471"/>
                    <a:gd name="T107" fmla="*/ 67 h 475"/>
                    <a:gd name="T108" fmla="*/ 0 w 471"/>
                    <a:gd name="T109" fmla="*/ 24 h 475"/>
                    <a:gd name="T110" fmla="*/ 32 w 471"/>
                    <a:gd name="T111" fmla="*/ 15 h 475"/>
                    <a:gd name="T112" fmla="*/ 42 w 471"/>
                    <a:gd name="T113"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1" h="475">
                      <a:moveTo>
                        <a:pt x="42" y="0"/>
                      </a:moveTo>
                      <a:lnTo>
                        <a:pt x="84" y="0"/>
                      </a:lnTo>
                      <a:lnTo>
                        <a:pt x="145" y="27"/>
                      </a:lnTo>
                      <a:lnTo>
                        <a:pt x="142" y="49"/>
                      </a:lnTo>
                      <a:lnTo>
                        <a:pt x="148" y="82"/>
                      </a:lnTo>
                      <a:lnTo>
                        <a:pt x="133" y="95"/>
                      </a:lnTo>
                      <a:lnTo>
                        <a:pt x="158" y="134"/>
                      </a:lnTo>
                      <a:lnTo>
                        <a:pt x="151" y="148"/>
                      </a:lnTo>
                      <a:lnTo>
                        <a:pt x="148" y="198"/>
                      </a:lnTo>
                      <a:lnTo>
                        <a:pt x="163" y="205"/>
                      </a:lnTo>
                      <a:lnTo>
                        <a:pt x="182" y="229"/>
                      </a:lnTo>
                      <a:lnTo>
                        <a:pt x="234" y="247"/>
                      </a:lnTo>
                      <a:lnTo>
                        <a:pt x="241" y="279"/>
                      </a:lnTo>
                      <a:lnTo>
                        <a:pt x="279" y="299"/>
                      </a:lnTo>
                      <a:lnTo>
                        <a:pt x="318" y="302"/>
                      </a:lnTo>
                      <a:lnTo>
                        <a:pt x="374" y="342"/>
                      </a:lnTo>
                      <a:lnTo>
                        <a:pt x="423" y="342"/>
                      </a:lnTo>
                      <a:lnTo>
                        <a:pt x="471" y="387"/>
                      </a:lnTo>
                      <a:lnTo>
                        <a:pt x="443" y="395"/>
                      </a:lnTo>
                      <a:lnTo>
                        <a:pt x="397" y="435"/>
                      </a:lnTo>
                      <a:lnTo>
                        <a:pt x="372" y="436"/>
                      </a:lnTo>
                      <a:lnTo>
                        <a:pt x="348" y="413"/>
                      </a:lnTo>
                      <a:lnTo>
                        <a:pt x="321" y="438"/>
                      </a:lnTo>
                      <a:lnTo>
                        <a:pt x="301" y="436"/>
                      </a:lnTo>
                      <a:lnTo>
                        <a:pt x="285" y="448"/>
                      </a:lnTo>
                      <a:lnTo>
                        <a:pt x="266" y="446"/>
                      </a:lnTo>
                      <a:lnTo>
                        <a:pt x="231" y="458"/>
                      </a:lnTo>
                      <a:lnTo>
                        <a:pt x="219" y="457"/>
                      </a:lnTo>
                      <a:lnTo>
                        <a:pt x="205" y="470"/>
                      </a:lnTo>
                      <a:lnTo>
                        <a:pt x="180" y="475"/>
                      </a:lnTo>
                      <a:lnTo>
                        <a:pt x="152" y="465"/>
                      </a:lnTo>
                      <a:lnTo>
                        <a:pt x="146" y="458"/>
                      </a:lnTo>
                      <a:lnTo>
                        <a:pt x="143" y="423"/>
                      </a:lnTo>
                      <a:lnTo>
                        <a:pt x="136" y="426"/>
                      </a:lnTo>
                      <a:lnTo>
                        <a:pt x="113" y="428"/>
                      </a:lnTo>
                      <a:lnTo>
                        <a:pt x="113" y="381"/>
                      </a:lnTo>
                      <a:lnTo>
                        <a:pt x="99" y="361"/>
                      </a:lnTo>
                      <a:lnTo>
                        <a:pt x="104" y="348"/>
                      </a:lnTo>
                      <a:lnTo>
                        <a:pt x="97" y="333"/>
                      </a:lnTo>
                      <a:lnTo>
                        <a:pt x="104" y="285"/>
                      </a:lnTo>
                      <a:lnTo>
                        <a:pt x="93" y="254"/>
                      </a:lnTo>
                      <a:lnTo>
                        <a:pt x="113" y="239"/>
                      </a:lnTo>
                      <a:lnTo>
                        <a:pt x="116" y="191"/>
                      </a:lnTo>
                      <a:lnTo>
                        <a:pt x="103" y="185"/>
                      </a:lnTo>
                      <a:lnTo>
                        <a:pt x="87" y="185"/>
                      </a:lnTo>
                      <a:lnTo>
                        <a:pt x="89" y="158"/>
                      </a:lnTo>
                      <a:lnTo>
                        <a:pt x="81" y="150"/>
                      </a:lnTo>
                      <a:lnTo>
                        <a:pt x="78" y="115"/>
                      </a:lnTo>
                      <a:lnTo>
                        <a:pt x="83" y="100"/>
                      </a:lnTo>
                      <a:lnTo>
                        <a:pt x="64" y="80"/>
                      </a:lnTo>
                      <a:lnTo>
                        <a:pt x="62" y="49"/>
                      </a:lnTo>
                      <a:lnTo>
                        <a:pt x="48" y="49"/>
                      </a:lnTo>
                      <a:lnTo>
                        <a:pt x="9" y="80"/>
                      </a:lnTo>
                      <a:lnTo>
                        <a:pt x="3" y="67"/>
                      </a:lnTo>
                      <a:lnTo>
                        <a:pt x="0" y="24"/>
                      </a:lnTo>
                      <a:lnTo>
                        <a:pt x="32" y="15"/>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7" name="Freeform 76">
                  <a:extLst>
                    <a:ext uri="{FF2B5EF4-FFF2-40B4-BE49-F238E27FC236}">
                      <a16:creationId xmlns:a16="http://schemas.microsoft.com/office/drawing/2014/main" id="{54FB31C5-7400-43D8-B7C8-6EBA579985B3}"/>
                    </a:ext>
                  </a:extLst>
                </p:cNvPr>
                <p:cNvSpPr>
                  <a:spLocks/>
                </p:cNvSpPr>
                <p:nvPr/>
              </p:nvSpPr>
              <p:spPr bwMode="auto">
                <a:xfrm>
                  <a:off x="7386638" y="2116138"/>
                  <a:ext cx="323850" cy="542925"/>
                </a:xfrm>
                <a:custGeom>
                  <a:avLst/>
                  <a:gdLst>
                    <a:gd name="T0" fmla="*/ 63 w 204"/>
                    <a:gd name="T1" fmla="*/ 0 h 342"/>
                    <a:gd name="T2" fmla="*/ 127 w 204"/>
                    <a:gd name="T3" fmla="*/ 20 h 342"/>
                    <a:gd name="T4" fmla="*/ 183 w 204"/>
                    <a:gd name="T5" fmla="*/ 62 h 342"/>
                    <a:gd name="T6" fmla="*/ 188 w 204"/>
                    <a:gd name="T7" fmla="*/ 129 h 342"/>
                    <a:gd name="T8" fmla="*/ 174 w 204"/>
                    <a:gd name="T9" fmla="*/ 206 h 342"/>
                    <a:gd name="T10" fmla="*/ 182 w 204"/>
                    <a:gd name="T11" fmla="*/ 235 h 342"/>
                    <a:gd name="T12" fmla="*/ 204 w 204"/>
                    <a:gd name="T13" fmla="*/ 263 h 342"/>
                    <a:gd name="T14" fmla="*/ 178 w 204"/>
                    <a:gd name="T15" fmla="*/ 300 h 342"/>
                    <a:gd name="T16" fmla="*/ 177 w 204"/>
                    <a:gd name="T17" fmla="*/ 317 h 342"/>
                    <a:gd name="T18" fmla="*/ 143 w 204"/>
                    <a:gd name="T19" fmla="*/ 330 h 342"/>
                    <a:gd name="T20" fmla="*/ 108 w 204"/>
                    <a:gd name="T21" fmla="*/ 335 h 342"/>
                    <a:gd name="T22" fmla="*/ 103 w 204"/>
                    <a:gd name="T23" fmla="*/ 342 h 342"/>
                    <a:gd name="T24" fmla="*/ 83 w 204"/>
                    <a:gd name="T25" fmla="*/ 320 h 342"/>
                    <a:gd name="T26" fmla="*/ 79 w 204"/>
                    <a:gd name="T27" fmla="*/ 290 h 342"/>
                    <a:gd name="T28" fmla="*/ 51 w 204"/>
                    <a:gd name="T29" fmla="*/ 272 h 342"/>
                    <a:gd name="T30" fmla="*/ 46 w 204"/>
                    <a:gd name="T31" fmla="*/ 256 h 342"/>
                    <a:gd name="T32" fmla="*/ 24 w 204"/>
                    <a:gd name="T33" fmla="*/ 222 h 342"/>
                    <a:gd name="T34" fmla="*/ 0 w 204"/>
                    <a:gd name="T35" fmla="*/ 205 h 342"/>
                    <a:gd name="T36" fmla="*/ 13 w 204"/>
                    <a:gd name="T37" fmla="*/ 136 h 342"/>
                    <a:gd name="T38" fmla="*/ 29 w 204"/>
                    <a:gd name="T39" fmla="*/ 100 h 342"/>
                    <a:gd name="T40" fmla="*/ 51 w 204"/>
                    <a:gd name="T41" fmla="*/ 23 h 342"/>
                    <a:gd name="T42" fmla="*/ 63 w 204"/>
                    <a:gd name="T43"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342">
                      <a:moveTo>
                        <a:pt x="63" y="0"/>
                      </a:moveTo>
                      <a:lnTo>
                        <a:pt x="127" y="20"/>
                      </a:lnTo>
                      <a:lnTo>
                        <a:pt x="183" y="62"/>
                      </a:lnTo>
                      <a:lnTo>
                        <a:pt x="188" y="129"/>
                      </a:lnTo>
                      <a:lnTo>
                        <a:pt x="174" y="206"/>
                      </a:lnTo>
                      <a:lnTo>
                        <a:pt x="182" y="235"/>
                      </a:lnTo>
                      <a:lnTo>
                        <a:pt x="204" y="263"/>
                      </a:lnTo>
                      <a:lnTo>
                        <a:pt x="178" y="300"/>
                      </a:lnTo>
                      <a:lnTo>
                        <a:pt x="177" y="317"/>
                      </a:lnTo>
                      <a:lnTo>
                        <a:pt x="143" y="330"/>
                      </a:lnTo>
                      <a:lnTo>
                        <a:pt x="108" y="335"/>
                      </a:lnTo>
                      <a:lnTo>
                        <a:pt x="103" y="342"/>
                      </a:lnTo>
                      <a:lnTo>
                        <a:pt x="83" y="320"/>
                      </a:lnTo>
                      <a:lnTo>
                        <a:pt x="79" y="290"/>
                      </a:lnTo>
                      <a:lnTo>
                        <a:pt x="51" y="272"/>
                      </a:lnTo>
                      <a:lnTo>
                        <a:pt x="46" y="256"/>
                      </a:lnTo>
                      <a:lnTo>
                        <a:pt x="24" y="222"/>
                      </a:lnTo>
                      <a:lnTo>
                        <a:pt x="0" y="205"/>
                      </a:lnTo>
                      <a:lnTo>
                        <a:pt x="13" y="136"/>
                      </a:lnTo>
                      <a:lnTo>
                        <a:pt x="29" y="100"/>
                      </a:lnTo>
                      <a:lnTo>
                        <a:pt x="51" y="23"/>
                      </a:lnTo>
                      <a:lnTo>
                        <a:pt x="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8" name="Freeform 77">
                  <a:extLst>
                    <a:ext uri="{FF2B5EF4-FFF2-40B4-BE49-F238E27FC236}">
                      <a16:creationId xmlns:a16="http://schemas.microsoft.com/office/drawing/2014/main" id="{B31CF23C-B414-4768-BD61-3EF1D5F06BD3}"/>
                    </a:ext>
                  </a:extLst>
                </p:cNvPr>
                <p:cNvSpPr>
                  <a:spLocks/>
                </p:cNvSpPr>
                <p:nvPr/>
              </p:nvSpPr>
              <p:spPr bwMode="auto">
                <a:xfrm>
                  <a:off x="7318376" y="1595438"/>
                  <a:ext cx="549275" cy="619125"/>
                </a:xfrm>
                <a:custGeom>
                  <a:avLst/>
                  <a:gdLst>
                    <a:gd name="T0" fmla="*/ 286 w 346"/>
                    <a:gd name="T1" fmla="*/ 0 h 390"/>
                    <a:gd name="T2" fmla="*/ 323 w 346"/>
                    <a:gd name="T3" fmla="*/ 10 h 390"/>
                    <a:gd name="T4" fmla="*/ 346 w 346"/>
                    <a:gd name="T5" fmla="*/ 27 h 390"/>
                    <a:gd name="T6" fmla="*/ 304 w 346"/>
                    <a:gd name="T7" fmla="*/ 118 h 390"/>
                    <a:gd name="T8" fmla="*/ 257 w 346"/>
                    <a:gd name="T9" fmla="*/ 178 h 390"/>
                    <a:gd name="T10" fmla="*/ 254 w 346"/>
                    <a:gd name="T11" fmla="*/ 229 h 390"/>
                    <a:gd name="T12" fmla="*/ 242 w 346"/>
                    <a:gd name="T13" fmla="*/ 311 h 390"/>
                    <a:gd name="T14" fmla="*/ 225 w 346"/>
                    <a:gd name="T15" fmla="*/ 373 h 390"/>
                    <a:gd name="T16" fmla="*/ 226 w 346"/>
                    <a:gd name="T17" fmla="*/ 390 h 390"/>
                    <a:gd name="T18" fmla="*/ 170 w 346"/>
                    <a:gd name="T19" fmla="*/ 348 h 390"/>
                    <a:gd name="T20" fmla="*/ 106 w 346"/>
                    <a:gd name="T21" fmla="*/ 328 h 390"/>
                    <a:gd name="T22" fmla="*/ 101 w 346"/>
                    <a:gd name="T23" fmla="*/ 311 h 390"/>
                    <a:gd name="T24" fmla="*/ 79 w 346"/>
                    <a:gd name="T25" fmla="*/ 311 h 390"/>
                    <a:gd name="T26" fmla="*/ 74 w 346"/>
                    <a:gd name="T27" fmla="*/ 269 h 390"/>
                    <a:gd name="T28" fmla="*/ 71 w 346"/>
                    <a:gd name="T29" fmla="*/ 248 h 390"/>
                    <a:gd name="T30" fmla="*/ 107 w 346"/>
                    <a:gd name="T31" fmla="*/ 195 h 390"/>
                    <a:gd name="T32" fmla="*/ 109 w 346"/>
                    <a:gd name="T33" fmla="*/ 153 h 390"/>
                    <a:gd name="T34" fmla="*/ 116 w 346"/>
                    <a:gd name="T35" fmla="*/ 143 h 390"/>
                    <a:gd name="T36" fmla="*/ 116 w 346"/>
                    <a:gd name="T37" fmla="*/ 136 h 390"/>
                    <a:gd name="T38" fmla="*/ 97 w 346"/>
                    <a:gd name="T39" fmla="*/ 125 h 390"/>
                    <a:gd name="T40" fmla="*/ 103 w 346"/>
                    <a:gd name="T41" fmla="*/ 113 h 390"/>
                    <a:gd name="T42" fmla="*/ 101 w 346"/>
                    <a:gd name="T43" fmla="*/ 108 h 390"/>
                    <a:gd name="T44" fmla="*/ 78 w 346"/>
                    <a:gd name="T45" fmla="*/ 113 h 390"/>
                    <a:gd name="T46" fmla="*/ 67 w 346"/>
                    <a:gd name="T47" fmla="*/ 108 h 390"/>
                    <a:gd name="T48" fmla="*/ 38 w 346"/>
                    <a:gd name="T49" fmla="*/ 130 h 390"/>
                    <a:gd name="T50" fmla="*/ 24 w 346"/>
                    <a:gd name="T51" fmla="*/ 99 h 390"/>
                    <a:gd name="T52" fmla="*/ 0 w 346"/>
                    <a:gd name="T53" fmla="*/ 90 h 390"/>
                    <a:gd name="T54" fmla="*/ 0 w 346"/>
                    <a:gd name="T55" fmla="*/ 76 h 390"/>
                    <a:gd name="T56" fmla="*/ 5 w 346"/>
                    <a:gd name="T57" fmla="*/ 70 h 390"/>
                    <a:gd name="T58" fmla="*/ 17 w 346"/>
                    <a:gd name="T59" fmla="*/ 70 h 390"/>
                    <a:gd name="T60" fmla="*/ 23 w 346"/>
                    <a:gd name="T61" fmla="*/ 60 h 390"/>
                    <a:gd name="T62" fmla="*/ 35 w 346"/>
                    <a:gd name="T63" fmla="*/ 60 h 390"/>
                    <a:gd name="T64" fmla="*/ 39 w 346"/>
                    <a:gd name="T65" fmla="*/ 31 h 390"/>
                    <a:gd name="T66" fmla="*/ 119 w 346"/>
                    <a:gd name="T67" fmla="*/ 56 h 390"/>
                    <a:gd name="T68" fmla="*/ 142 w 346"/>
                    <a:gd name="T69" fmla="*/ 50 h 390"/>
                    <a:gd name="T70" fmla="*/ 167 w 346"/>
                    <a:gd name="T71" fmla="*/ 51 h 390"/>
                    <a:gd name="T72" fmla="*/ 182 w 346"/>
                    <a:gd name="T73" fmla="*/ 32 h 390"/>
                    <a:gd name="T74" fmla="*/ 201 w 346"/>
                    <a:gd name="T75" fmla="*/ 9 h 390"/>
                    <a:gd name="T76" fmla="*/ 286 w 346"/>
                    <a:gd name="T7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6" h="390">
                      <a:moveTo>
                        <a:pt x="286" y="0"/>
                      </a:moveTo>
                      <a:lnTo>
                        <a:pt x="323" y="10"/>
                      </a:lnTo>
                      <a:lnTo>
                        <a:pt x="346" y="27"/>
                      </a:lnTo>
                      <a:lnTo>
                        <a:pt x="304" y="118"/>
                      </a:lnTo>
                      <a:lnTo>
                        <a:pt x="257" y="178"/>
                      </a:lnTo>
                      <a:lnTo>
                        <a:pt x="254" y="229"/>
                      </a:lnTo>
                      <a:lnTo>
                        <a:pt x="242" y="311"/>
                      </a:lnTo>
                      <a:lnTo>
                        <a:pt x="225" y="373"/>
                      </a:lnTo>
                      <a:lnTo>
                        <a:pt x="226" y="390"/>
                      </a:lnTo>
                      <a:lnTo>
                        <a:pt x="170" y="348"/>
                      </a:lnTo>
                      <a:lnTo>
                        <a:pt x="106" y="328"/>
                      </a:lnTo>
                      <a:lnTo>
                        <a:pt x="101" y="311"/>
                      </a:lnTo>
                      <a:lnTo>
                        <a:pt x="79" y="311"/>
                      </a:lnTo>
                      <a:lnTo>
                        <a:pt x="74" y="269"/>
                      </a:lnTo>
                      <a:lnTo>
                        <a:pt x="71" y="248"/>
                      </a:lnTo>
                      <a:lnTo>
                        <a:pt x="107" y="195"/>
                      </a:lnTo>
                      <a:lnTo>
                        <a:pt x="109" y="153"/>
                      </a:lnTo>
                      <a:lnTo>
                        <a:pt x="116" y="143"/>
                      </a:lnTo>
                      <a:lnTo>
                        <a:pt x="116" y="136"/>
                      </a:lnTo>
                      <a:lnTo>
                        <a:pt x="97" y="125"/>
                      </a:lnTo>
                      <a:lnTo>
                        <a:pt x="103" y="113"/>
                      </a:lnTo>
                      <a:lnTo>
                        <a:pt x="101" y="108"/>
                      </a:lnTo>
                      <a:lnTo>
                        <a:pt x="78" y="113"/>
                      </a:lnTo>
                      <a:lnTo>
                        <a:pt x="67" y="108"/>
                      </a:lnTo>
                      <a:lnTo>
                        <a:pt x="38" y="130"/>
                      </a:lnTo>
                      <a:lnTo>
                        <a:pt x="24" y="99"/>
                      </a:lnTo>
                      <a:lnTo>
                        <a:pt x="0" y="90"/>
                      </a:lnTo>
                      <a:lnTo>
                        <a:pt x="0" y="76"/>
                      </a:lnTo>
                      <a:lnTo>
                        <a:pt x="5" y="70"/>
                      </a:lnTo>
                      <a:lnTo>
                        <a:pt x="17" y="70"/>
                      </a:lnTo>
                      <a:lnTo>
                        <a:pt x="23" y="60"/>
                      </a:lnTo>
                      <a:lnTo>
                        <a:pt x="35" y="60"/>
                      </a:lnTo>
                      <a:lnTo>
                        <a:pt x="39" y="31"/>
                      </a:lnTo>
                      <a:lnTo>
                        <a:pt x="119" y="56"/>
                      </a:lnTo>
                      <a:lnTo>
                        <a:pt x="142" y="50"/>
                      </a:lnTo>
                      <a:lnTo>
                        <a:pt x="167" y="51"/>
                      </a:lnTo>
                      <a:lnTo>
                        <a:pt x="182" y="32"/>
                      </a:lnTo>
                      <a:lnTo>
                        <a:pt x="201" y="9"/>
                      </a:lnTo>
                      <a:lnTo>
                        <a:pt x="28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2" name="Groupe 71">
                <a:extLst>
                  <a:ext uri="{FF2B5EF4-FFF2-40B4-BE49-F238E27FC236}">
                    <a16:creationId xmlns:a16="http://schemas.microsoft.com/office/drawing/2014/main" id="{CB3899B5-61B1-455F-B31E-4DAA6B7B9EC4}"/>
                  </a:ext>
                </a:extLst>
              </p:cNvPr>
              <p:cNvGrpSpPr/>
              <p:nvPr/>
            </p:nvGrpSpPr>
            <p:grpSpPr>
              <a:xfrm>
                <a:off x="7189347" y="1582705"/>
                <a:ext cx="396320" cy="296404"/>
                <a:chOff x="5038726" y="1698626"/>
                <a:chExt cx="869950" cy="701675"/>
              </a:xfrm>
              <a:solidFill>
                <a:srgbClr val="333333"/>
              </a:solidFill>
            </p:grpSpPr>
            <p:sp>
              <p:nvSpPr>
                <p:cNvPr id="135" name="Freeform 78">
                  <a:extLst>
                    <a:ext uri="{FF2B5EF4-FFF2-40B4-BE49-F238E27FC236}">
                      <a16:creationId xmlns:a16="http://schemas.microsoft.com/office/drawing/2014/main" id="{5A016CAE-8AA8-4227-9934-34AF8190EE0A}"/>
                    </a:ext>
                  </a:extLst>
                </p:cNvPr>
                <p:cNvSpPr>
                  <a:spLocks/>
                </p:cNvSpPr>
                <p:nvPr/>
              </p:nvSpPr>
              <p:spPr bwMode="auto">
                <a:xfrm>
                  <a:off x="5089526" y="1698626"/>
                  <a:ext cx="400050" cy="173038"/>
                </a:xfrm>
                <a:custGeom>
                  <a:avLst/>
                  <a:gdLst>
                    <a:gd name="T0" fmla="*/ 12 w 252"/>
                    <a:gd name="T1" fmla="*/ 0 h 109"/>
                    <a:gd name="T2" fmla="*/ 44 w 252"/>
                    <a:gd name="T3" fmla="*/ 29 h 109"/>
                    <a:gd name="T4" fmla="*/ 91 w 252"/>
                    <a:gd name="T5" fmla="*/ 18 h 109"/>
                    <a:gd name="T6" fmla="*/ 112 w 252"/>
                    <a:gd name="T7" fmla="*/ 5 h 109"/>
                    <a:gd name="T8" fmla="*/ 151 w 252"/>
                    <a:gd name="T9" fmla="*/ 19 h 109"/>
                    <a:gd name="T10" fmla="*/ 159 w 252"/>
                    <a:gd name="T11" fmla="*/ 26 h 109"/>
                    <a:gd name="T12" fmla="*/ 182 w 252"/>
                    <a:gd name="T13" fmla="*/ 11 h 109"/>
                    <a:gd name="T14" fmla="*/ 228 w 252"/>
                    <a:gd name="T15" fmla="*/ 45 h 109"/>
                    <a:gd name="T16" fmla="*/ 250 w 252"/>
                    <a:gd name="T17" fmla="*/ 49 h 109"/>
                    <a:gd name="T18" fmla="*/ 252 w 252"/>
                    <a:gd name="T19" fmla="*/ 63 h 109"/>
                    <a:gd name="T20" fmla="*/ 246 w 252"/>
                    <a:gd name="T21" fmla="*/ 75 h 109"/>
                    <a:gd name="T22" fmla="*/ 247 w 252"/>
                    <a:gd name="T23" fmla="*/ 89 h 109"/>
                    <a:gd name="T24" fmla="*/ 227 w 252"/>
                    <a:gd name="T25" fmla="*/ 92 h 109"/>
                    <a:gd name="T26" fmla="*/ 213 w 252"/>
                    <a:gd name="T27" fmla="*/ 102 h 109"/>
                    <a:gd name="T28" fmla="*/ 196 w 252"/>
                    <a:gd name="T29" fmla="*/ 97 h 109"/>
                    <a:gd name="T30" fmla="*/ 187 w 252"/>
                    <a:gd name="T31" fmla="*/ 94 h 109"/>
                    <a:gd name="T32" fmla="*/ 159 w 252"/>
                    <a:gd name="T33" fmla="*/ 109 h 109"/>
                    <a:gd name="T34" fmla="*/ 137 w 252"/>
                    <a:gd name="T35" fmla="*/ 92 h 109"/>
                    <a:gd name="T36" fmla="*/ 112 w 252"/>
                    <a:gd name="T37" fmla="*/ 92 h 109"/>
                    <a:gd name="T38" fmla="*/ 102 w 252"/>
                    <a:gd name="T39" fmla="*/ 86 h 109"/>
                    <a:gd name="T40" fmla="*/ 88 w 252"/>
                    <a:gd name="T41" fmla="*/ 98 h 109"/>
                    <a:gd name="T42" fmla="*/ 75 w 252"/>
                    <a:gd name="T43" fmla="*/ 78 h 109"/>
                    <a:gd name="T44" fmla="*/ 44 w 252"/>
                    <a:gd name="T45" fmla="*/ 84 h 109"/>
                    <a:gd name="T46" fmla="*/ 27 w 252"/>
                    <a:gd name="T47" fmla="*/ 71 h 109"/>
                    <a:gd name="T48" fmla="*/ 0 w 252"/>
                    <a:gd name="T49" fmla="*/ 60 h 109"/>
                    <a:gd name="T50" fmla="*/ 12 w 252"/>
                    <a:gd name="T5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109">
                      <a:moveTo>
                        <a:pt x="12" y="0"/>
                      </a:moveTo>
                      <a:lnTo>
                        <a:pt x="44" y="29"/>
                      </a:lnTo>
                      <a:lnTo>
                        <a:pt x="91" y="18"/>
                      </a:lnTo>
                      <a:lnTo>
                        <a:pt x="112" y="5"/>
                      </a:lnTo>
                      <a:lnTo>
                        <a:pt x="151" y="19"/>
                      </a:lnTo>
                      <a:lnTo>
                        <a:pt x="159" y="26"/>
                      </a:lnTo>
                      <a:lnTo>
                        <a:pt x="182" y="11"/>
                      </a:lnTo>
                      <a:lnTo>
                        <a:pt x="228" y="45"/>
                      </a:lnTo>
                      <a:lnTo>
                        <a:pt x="250" y="49"/>
                      </a:lnTo>
                      <a:lnTo>
                        <a:pt x="252" y="63"/>
                      </a:lnTo>
                      <a:lnTo>
                        <a:pt x="246" y="75"/>
                      </a:lnTo>
                      <a:lnTo>
                        <a:pt x="247" y="89"/>
                      </a:lnTo>
                      <a:lnTo>
                        <a:pt x="227" y="92"/>
                      </a:lnTo>
                      <a:lnTo>
                        <a:pt x="213" y="102"/>
                      </a:lnTo>
                      <a:lnTo>
                        <a:pt x="196" y="97"/>
                      </a:lnTo>
                      <a:lnTo>
                        <a:pt x="187" y="94"/>
                      </a:lnTo>
                      <a:lnTo>
                        <a:pt x="159" y="109"/>
                      </a:lnTo>
                      <a:lnTo>
                        <a:pt x="137" y="92"/>
                      </a:lnTo>
                      <a:lnTo>
                        <a:pt x="112" y="92"/>
                      </a:lnTo>
                      <a:lnTo>
                        <a:pt x="102" y="86"/>
                      </a:lnTo>
                      <a:lnTo>
                        <a:pt x="88" y="98"/>
                      </a:lnTo>
                      <a:lnTo>
                        <a:pt x="75" y="78"/>
                      </a:lnTo>
                      <a:lnTo>
                        <a:pt x="44" y="84"/>
                      </a:lnTo>
                      <a:lnTo>
                        <a:pt x="27" y="71"/>
                      </a:lnTo>
                      <a:lnTo>
                        <a:pt x="0" y="60"/>
                      </a:lnTo>
                      <a:lnTo>
                        <a:pt x="1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6" name="Freeform 79">
                  <a:extLst>
                    <a:ext uri="{FF2B5EF4-FFF2-40B4-BE49-F238E27FC236}">
                      <a16:creationId xmlns:a16="http://schemas.microsoft.com/office/drawing/2014/main" id="{03FEE766-649E-47D2-ABBC-EB14B378FFB1}"/>
                    </a:ext>
                  </a:extLst>
                </p:cNvPr>
                <p:cNvSpPr>
                  <a:spLocks/>
                </p:cNvSpPr>
                <p:nvPr/>
              </p:nvSpPr>
              <p:spPr bwMode="auto">
                <a:xfrm>
                  <a:off x="5241927" y="1989137"/>
                  <a:ext cx="252414" cy="331787"/>
                </a:xfrm>
                <a:custGeom>
                  <a:avLst/>
                  <a:gdLst>
                    <a:gd name="T0" fmla="*/ 56 w 159"/>
                    <a:gd name="T1" fmla="*/ 0 h 209"/>
                    <a:gd name="T2" fmla="*/ 74 w 159"/>
                    <a:gd name="T3" fmla="*/ 8 h 209"/>
                    <a:gd name="T4" fmla="*/ 92 w 159"/>
                    <a:gd name="T5" fmla="*/ 8 h 209"/>
                    <a:gd name="T6" fmla="*/ 94 w 159"/>
                    <a:gd name="T7" fmla="*/ 1 h 209"/>
                    <a:gd name="T8" fmla="*/ 99 w 159"/>
                    <a:gd name="T9" fmla="*/ 5 h 209"/>
                    <a:gd name="T10" fmla="*/ 102 w 159"/>
                    <a:gd name="T11" fmla="*/ 6 h 209"/>
                    <a:gd name="T12" fmla="*/ 105 w 159"/>
                    <a:gd name="T13" fmla="*/ 4 h 209"/>
                    <a:gd name="T14" fmla="*/ 106 w 159"/>
                    <a:gd name="T15" fmla="*/ 5 h 209"/>
                    <a:gd name="T16" fmla="*/ 105 w 159"/>
                    <a:gd name="T17" fmla="*/ 11 h 209"/>
                    <a:gd name="T18" fmla="*/ 106 w 159"/>
                    <a:gd name="T19" fmla="*/ 14 h 209"/>
                    <a:gd name="T20" fmla="*/ 110 w 159"/>
                    <a:gd name="T21" fmla="*/ 14 h 209"/>
                    <a:gd name="T22" fmla="*/ 114 w 159"/>
                    <a:gd name="T23" fmla="*/ 11 h 209"/>
                    <a:gd name="T24" fmla="*/ 116 w 159"/>
                    <a:gd name="T25" fmla="*/ 11 h 209"/>
                    <a:gd name="T26" fmla="*/ 117 w 159"/>
                    <a:gd name="T27" fmla="*/ 14 h 209"/>
                    <a:gd name="T28" fmla="*/ 125 w 159"/>
                    <a:gd name="T29" fmla="*/ 11 h 209"/>
                    <a:gd name="T30" fmla="*/ 127 w 159"/>
                    <a:gd name="T31" fmla="*/ 13 h 209"/>
                    <a:gd name="T32" fmla="*/ 142 w 159"/>
                    <a:gd name="T33" fmla="*/ 8 h 209"/>
                    <a:gd name="T34" fmla="*/ 145 w 159"/>
                    <a:gd name="T35" fmla="*/ 10 h 209"/>
                    <a:gd name="T36" fmla="*/ 145 w 159"/>
                    <a:gd name="T37" fmla="*/ 16 h 209"/>
                    <a:gd name="T38" fmla="*/ 149 w 159"/>
                    <a:gd name="T39" fmla="*/ 19 h 209"/>
                    <a:gd name="T40" fmla="*/ 147 w 159"/>
                    <a:gd name="T41" fmla="*/ 19 h 209"/>
                    <a:gd name="T42" fmla="*/ 147 w 159"/>
                    <a:gd name="T43" fmla="*/ 20 h 209"/>
                    <a:gd name="T44" fmla="*/ 150 w 159"/>
                    <a:gd name="T45" fmla="*/ 24 h 209"/>
                    <a:gd name="T46" fmla="*/ 152 w 159"/>
                    <a:gd name="T47" fmla="*/ 24 h 209"/>
                    <a:gd name="T48" fmla="*/ 156 w 159"/>
                    <a:gd name="T49" fmla="*/ 28 h 209"/>
                    <a:gd name="T50" fmla="*/ 156 w 159"/>
                    <a:gd name="T51" fmla="*/ 45 h 209"/>
                    <a:gd name="T52" fmla="*/ 150 w 159"/>
                    <a:gd name="T53" fmla="*/ 124 h 209"/>
                    <a:gd name="T54" fmla="*/ 159 w 159"/>
                    <a:gd name="T55" fmla="*/ 142 h 209"/>
                    <a:gd name="T56" fmla="*/ 124 w 159"/>
                    <a:gd name="T57" fmla="*/ 180 h 209"/>
                    <a:gd name="T58" fmla="*/ 84 w 159"/>
                    <a:gd name="T59" fmla="*/ 183 h 209"/>
                    <a:gd name="T60" fmla="*/ 22 w 159"/>
                    <a:gd name="T61" fmla="*/ 206 h 209"/>
                    <a:gd name="T62" fmla="*/ 11 w 159"/>
                    <a:gd name="T63" fmla="*/ 209 h 209"/>
                    <a:gd name="T64" fmla="*/ 10 w 159"/>
                    <a:gd name="T65" fmla="*/ 196 h 209"/>
                    <a:gd name="T66" fmla="*/ 0 w 159"/>
                    <a:gd name="T67" fmla="*/ 150 h 209"/>
                    <a:gd name="T68" fmla="*/ 10 w 159"/>
                    <a:gd name="T69" fmla="*/ 142 h 209"/>
                    <a:gd name="T70" fmla="*/ 8 w 159"/>
                    <a:gd name="T71" fmla="*/ 123 h 209"/>
                    <a:gd name="T72" fmla="*/ 22 w 159"/>
                    <a:gd name="T73" fmla="*/ 100 h 209"/>
                    <a:gd name="T74" fmla="*/ 22 w 159"/>
                    <a:gd name="T75" fmla="*/ 69 h 209"/>
                    <a:gd name="T76" fmla="*/ 35 w 159"/>
                    <a:gd name="T77" fmla="*/ 48 h 209"/>
                    <a:gd name="T78" fmla="*/ 35 w 159"/>
                    <a:gd name="T79" fmla="*/ 24 h 209"/>
                    <a:gd name="T80" fmla="*/ 56 w 159"/>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209">
                      <a:moveTo>
                        <a:pt x="56" y="0"/>
                      </a:moveTo>
                      <a:lnTo>
                        <a:pt x="74" y="8"/>
                      </a:lnTo>
                      <a:lnTo>
                        <a:pt x="92" y="8"/>
                      </a:lnTo>
                      <a:lnTo>
                        <a:pt x="94" y="1"/>
                      </a:lnTo>
                      <a:lnTo>
                        <a:pt x="99" y="5"/>
                      </a:lnTo>
                      <a:lnTo>
                        <a:pt x="102" y="6"/>
                      </a:lnTo>
                      <a:lnTo>
                        <a:pt x="105" y="4"/>
                      </a:lnTo>
                      <a:lnTo>
                        <a:pt x="106" y="5"/>
                      </a:lnTo>
                      <a:lnTo>
                        <a:pt x="105" y="11"/>
                      </a:lnTo>
                      <a:lnTo>
                        <a:pt x="106" y="14"/>
                      </a:lnTo>
                      <a:lnTo>
                        <a:pt x="110" y="14"/>
                      </a:lnTo>
                      <a:lnTo>
                        <a:pt x="114" y="11"/>
                      </a:lnTo>
                      <a:lnTo>
                        <a:pt x="116" y="11"/>
                      </a:lnTo>
                      <a:lnTo>
                        <a:pt x="117" y="14"/>
                      </a:lnTo>
                      <a:lnTo>
                        <a:pt x="125" y="11"/>
                      </a:lnTo>
                      <a:lnTo>
                        <a:pt x="127" y="13"/>
                      </a:lnTo>
                      <a:lnTo>
                        <a:pt x="142" y="8"/>
                      </a:lnTo>
                      <a:lnTo>
                        <a:pt x="145" y="10"/>
                      </a:lnTo>
                      <a:lnTo>
                        <a:pt x="145" y="16"/>
                      </a:lnTo>
                      <a:lnTo>
                        <a:pt x="149" y="19"/>
                      </a:lnTo>
                      <a:lnTo>
                        <a:pt x="147" y="19"/>
                      </a:lnTo>
                      <a:lnTo>
                        <a:pt x="147" y="20"/>
                      </a:lnTo>
                      <a:lnTo>
                        <a:pt x="150" y="24"/>
                      </a:lnTo>
                      <a:lnTo>
                        <a:pt x="152" y="24"/>
                      </a:lnTo>
                      <a:lnTo>
                        <a:pt x="156" y="28"/>
                      </a:lnTo>
                      <a:lnTo>
                        <a:pt x="156" y="45"/>
                      </a:lnTo>
                      <a:lnTo>
                        <a:pt x="150" y="124"/>
                      </a:lnTo>
                      <a:lnTo>
                        <a:pt x="159" y="142"/>
                      </a:lnTo>
                      <a:lnTo>
                        <a:pt x="124" y="180"/>
                      </a:lnTo>
                      <a:lnTo>
                        <a:pt x="84" y="183"/>
                      </a:lnTo>
                      <a:lnTo>
                        <a:pt x="22" y="206"/>
                      </a:lnTo>
                      <a:lnTo>
                        <a:pt x="11" y="209"/>
                      </a:lnTo>
                      <a:lnTo>
                        <a:pt x="10" y="196"/>
                      </a:lnTo>
                      <a:lnTo>
                        <a:pt x="0" y="150"/>
                      </a:lnTo>
                      <a:lnTo>
                        <a:pt x="10" y="142"/>
                      </a:lnTo>
                      <a:lnTo>
                        <a:pt x="8" y="123"/>
                      </a:lnTo>
                      <a:lnTo>
                        <a:pt x="22" y="100"/>
                      </a:lnTo>
                      <a:lnTo>
                        <a:pt x="22" y="69"/>
                      </a:lnTo>
                      <a:lnTo>
                        <a:pt x="35" y="48"/>
                      </a:lnTo>
                      <a:lnTo>
                        <a:pt x="35" y="24"/>
                      </a:lnTo>
                      <a:lnTo>
                        <a:pt x="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7" name="Freeform 80">
                  <a:extLst>
                    <a:ext uri="{FF2B5EF4-FFF2-40B4-BE49-F238E27FC236}">
                      <a16:creationId xmlns:a16="http://schemas.microsoft.com/office/drawing/2014/main" id="{A17C5286-2296-48FB-824F-9E7090CB3BD8}"/>
                    </a:ext>
                  </a:extLst>
                </p:cNvPr>
                <p:cNvSpPr>
                  <a:spLocks/>
                </p:cNvSpPr>
                <p:nvPr/>
              </p:nvSpPr>
              <p:spPr bwMode="auto">
                <a:xfrm>
                  <a:off x="5038726" y="1793876"/>
                  <a:ext cx="303213" cy="433388"/>
                </a:xfrm>
                <a:custGeom>
                  <a:avLst/>
                  <a:gdLst>
                    <a:gd name="T0" fmla="*/ 32 w 191"/>
                    <a:gd name="T1" fmla="*/ 0 h 273"/>
                    <a:gd name="T2" fmla="*/ 59 w 191"/>
                    <a:gd name="T3" fmla="*/ 11 h 273"/>
                    <a:gd name="T4" fmla="*/ 76 w 191"/>
                    <a:gd name="T5" fmla="*/ 24 h 273"/>
                    <a:gd name="T6" fmla="*/ 107 w 191"/>
                    <a:gd name="T7" fmla="*/ 18 h 273"/>
                    <a:gd name="T8" fmla="*/ 120 w 191"/>
                    <a:gd name="T9" fmla="*/ 38 h 273"/>
                    <a:gd name="T10" fmla="*/ 134 w 191"/>
                    <a:gd name="T11" fmla="*/ 26 h 273"/>
                    <a:gd name="T12" fmla="*/ 144 w 191"/>
                    <a:gd name="T13" fmla="*/ 32 h 273"/>
                    <a:gd name="T14" fmla="*/ 169 w 191"/>
                    <a:gd name="T15" fmla="*/ 32 h 273"/>
                    <a:gd name="T16" fmla="*/ 191 w 191"/>
                    <a:gd name="T17" fmla="*/ 49 h 273"/>
                    <a:gd name="T18" fmla="*/ 183 w 191"/>
                    <a:gd name="T19" fmla="*/ 90 h 273"/>
                    <a:gd name="T20" fmla="*/ 184 w 191"/>
                    <a:gd name="T21" fmla="*/ 123 h 273"/>
                    <a:gd name="T22" fmla="*/ 163 w 191"/>
                    <a:gd name="T23" fmla="*/ 147 h 273"/>
                    <a:gd name="T24" fmla="*/ 163 w 191"/>
                    <a:gd name="T25" fmla="*/ 171 h 273"/>
                    <a:gd name="T26" fmla="*/ 150 w 191"/>
                    <a:gd name="T27" fmla="*/ 192 h 273"/>
                    <a:gd name="T28" fmla="*/ 150 w 191"/>
                    <a:gd name="T29" fmla="*/ 223 h 273"/>
                    <a:gd name="T30" fmla="*/ 136 w 191"/>
                    <a:gd name="T31" fmla="*/ 246 h 273"/>
                    <a:gd name="T32" fmla="*/ 138 w 191"/>
                    <a:gd name="T33" fmla="*/ 265 h 273"/>
                    <a:gd name="T34" fmla="*/ 128 w 191"/>
                    <a:gd name="T35" fmla="*/ 273 h 273"/>
                    <a:gd name="T36" fmla="*/ 86 w 191"/>
                    <a:gd name="T37" fmla="*/ 243 h 273"/>
                    <a:gd name="T38" fmla="*/ 39 w 191"/>
                    <a:gd name="T39" fmla="*/ 166 h 273"/>
                    <a:gd name="T40" fmla="*/ 12 w 191"/>
                    <a:gd name="T41" fmla="*/ 77 h 273"/>
                    <a:gd name="T42" fmla="*/ 0 w 191"/>
                    <a:gd name="T43" fmla="*/ 26 h 273"/>
                    <a:gd name="T44" fmla="*/ 8 w 191"/>
                    <a:gd name="T45" fmla="*/ 11 h 273"/>
                    <a:gd name="T46" fmla="*/ 32 w 191"/>
                    <a:gd name="T4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73">
                      <a:moveTo>
                        <a:pt x="32" y="0"/>
                      </a:moveTo>
                      <a:lnTo>
                        <a:pt x="59" y="11"/>
                      </a:lnTo>
                      <a:lnTo>
                        <a:pt x="76" y="24"/>
                      </a:lnTo>
                      <a:lnTo>
                        <a:pt x="107" y="18"/>
                      </a:lnTo>
                      <a:lnTo>
                        <a:pt x="120" y="38"/>
                      </a:lnTo>
                      <a:lnTo>
                        <a:pt x="134" y="26"/>
                      </a:lnTo>
                      <a:lnTo>
                        <a:pt x="144" y="32"/>
                      </a:lnTo>
                      <a:lnTo>
                        <a:pt x="169" y="32"/>
                      </a:lnTo>
                      <a:lnTo>
                        <a:pt x="191" y="49"/>
                      </a:lnTo>
                      <a:lnTo>
                        <a:pt x="183" y="90"/>
                      </a:lnTo>
                      <a:lnTo>
                        <a:pt x="184" y="123"/>
                      </a:lnTo>
                      <a:lnTo>
                        <a:pt x="163" y="147"/>
                      </a:lnTo>
                      <a:lnTo>
                        <a:pt x="163" y="171"/>
                      </a:lnTo>
                      <a:lnTo>
                        <a:pt x="150" y="192"/>
                      </a:lnTo>
                      <a:lnTo>
                        <a:pt x="150" y="223"/>
                      </a:lnTo>
                      <a:lnTo>
                        <a:pt x="136" y="246"/>
                      </a:lnTo>
                      <a:lnTo>
                        <a:pt x="138" y="265"/>
                      </a:lnTo>
                      <a:lnTo>
                        <a:pt x="128" y="273"/>
                      </a:lnTo>
                      <a:lnTo>
                        <a:pt x="86" y="243"/>
                      </a:lnTo>
                      <a:lnTo>
                        <a:pt x="39" y="166"/>
                      </a:lnTo>
                      <a:lnTo>
                        <a:pt x="12" y="77"/>
                      </a:lnTo>
                      <a:lnTo>
                        <a:pt x="0" y="26"/>
                      </a:lnTo>
                      <a:lnTo>
                        <a:pt x="8" y="11"/>
                      </a:lnTo>
                      <a:lnTo>
                        <a:pt x="3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8" name="Freeform 81">
                  <a:extLst>
                    <a:ext uri="{FF2B5EF4-FFF2-40B4-BE49-F238E27FC236}">
                      <a16:creationId xmlns:a16="http://schemas.microsoft.com/office/drawing/2014/main" id="{56F96A45-2C8D-4EDC-AAF5-487E9B93045A}"/>
                    </a:ext>
                  </a:extLst>
                </p:cNvPr>
                <p:cNvSpPr>
                  <a:spLocks/>
                </p:cNvSpPr>
                <p:nvPr/>
              </p:nvSpPr>
              <p:spPr bwMode="auto">
                <a:xfrm>
                  <a:off x="5438776" y="1758951"/>
                  <a:ext cx="469900" cy="641350"/>
                </a:xfrm>
                <a:custGeom>
                  <a:avLst/>
                  <a:gdLst>
                    <a:gd name="T0" fmla="*/ 42 w 296"/>
                    <a:gd name="T1" fmla="*/ 0 h 404"/>
                    <a:gd name="T2" fmla="*/ 61 w 296"/>
                    <a:gd name="T3" fmla="*/ 18 h 404"/>
                    <a:gd name="T4" fmla="*/ 81 w 296"/>
                    <a:gd name="T5" fmla="*/ 2 h 404"/>
                    <a:gd name="T6" fmla="*/ 153 w 296"/>
                    <a:gd name="T7" fmla="*/ 10 h 404"/>
                    <a:gd name="T8" fmla="*/ 165 w 296"/>
                    <a:gd name="T9" fmla="*/ 2 h 404"/>
                    <a:gd name="T10" fmla="*/ 191 w 296"/>
                    <a:gd name="T11" fmla="*/ 15 h 404"/>
                    <a:gd name="T12" fmla="*/ 233 w 296"/>
                    <a:gd name="T13" fmla="*/ 69 h 404"/>
                    <a:gd name="T14" fmla="*/ 275 w 296"/>
                    <a:gd name="T15" fmla="*/ 82 h 404"/>
                    <a:gd name="T16" fmla="*/ 278 w 296"/>
                    <a:gd name="T17" fmla="*/ 97 h 404"/>
                    <a:gd name="T18" fmla="*/ 268 w 296"/>
                    <a:gd name="T19" fmla="*/ 112 h 404"/>
                    <a:gd name="T20" fmla="*/ 263 w 296"/>
                    <a:gd name="T21" fmla="*/ 134 h 404"/>
                    <a:gd name="T22" fmla="*/ 283 w 296"/>
                    <a:gd name="T23" fmla="*/ 150 h 404"/>
                    <a:gd name="T24" fmla="*/ 275 w 296"/>
                    <a:gd name="T25" fmla="*/ 158 h 404"/>
                    <a:gd name="T26" fmla="*/ 264 w 296"/>
                    <a:gd name="T27" fmla="*/ 174 h 404"/>
                    <a:gd name="T28" fmla="*/ 274 w 296"/>
                    <a:gd name="T29" fmla="*/ 184 h 404"/>
                    <a:gd name="T30" fmla="*/ 287 w 296"/>
                    <a:gd name="T31" fmla="*/ 180 h 404"/>
                    <a:gd name="T32" fmla="*/ 293 w 296"/>
                    <a:gd name="T33" fmla="*/ 181 h 404"/>
                    <a:gd name="T34" fmla="*/ 296 w 296"/>
                    <a:gd name="T35" fmla="*/ 190 h 404"/>
                    <a:gd name="T36" fmla="*/ 283 w 296"/>
                    <a:gd name="T37" fmla="*/ 210 h 404"/>
                    <a:gd name="T38" fmla="*/ 285 w 296"/>
                    <a:gd name="T39" fmla="*/ 228 h 404"/>
                    <a:gd name="T40" fmla="*/ 253 w 296"/>
                    <a:gd name="T41" fmla="*/ 248 h 404"/>
                    <a:gd name="T42" fmla="*/ 264 w 296"/>
                    <a:gd name="T43" fmla="*/ 283 h 404"/>
                    <a:gd name="T44" fmla="*/ 215 w 296"/>
                    <a:gd name="T45" fmla="*/ 289 h 404"/>
                    <a:gd name="T46" fmla="*/ 168 w 296"/>
                    <a:gd name="T47" fmla="*/ 317 h 404"/>
                    <a:gd name="T48" fmla="*/ 168 w 296"/>
                    <a:gd name="T49" fmla="*/ 352 h 404"/>
                    <a:gd name="T50" fmla="*/ 153 w 296"/>
                    <a:gd name="T51" fmla="*/ 366 h 404"/>
                    <a:gd name="T52" fmla="*/ 144 w 296"/>
                    <a:gd name="T53" fmla="*/ 383 h 404"/>
                    <a:gd name="T54" fmla="*/ 133 w 296"/>
                    <a:gd name="T55" fmla="*/ 383 h 404"/>
                    <a:gd name="T56" fmla="*/ 110 w 296"/>
                    <a:gd name="T57" fmla="*/ 394 h 404"/>
                    <a:gd name="T58" fmla="*/ 94 w 296"/>
                    <a:gd name="T59" fmla="*/ 381 h 404"/>
                    <a:gd name="T60" fmla="*/ 81 w 296"/>
                    <a:gd name="T61" fmla="*/ 386 h 404"/>
                    <a:gd name="T62" fmla="*/ 75 w 296"/>
                    <a:gd name="T63" fmla="*/ 404 h 404"/>
                    <a:gd name="T64" fmla="*/ 37 w 296"/>
                    <a:gd name="T65" fmla="*/ 404 h 404"/>
                    <a:gd name="T66" fmla="*/ 18 w 296"/>
                    <a:gd name="T67" fmla="*/ 399 h 404"/>
                    <a:gd name="T68" fmla="*/ 21 w 296"/>
                    <a:gd name="T69" fmla="*/ 396 h 404"/>
                    <a:gd name="T70" fmla="*/ 37 w 296"/>
                    <a:gd name="T71" fmla="*/ 376 h 404"/>
                    <a:gd name="T72" fmla="*/ 0 w 296"/>
                    <a:gd name="T73" fmla="*/ 325 h 404"/>
                    <a:gd name="T74" fmla="*/ 35 w 296"/>
                    <a:gd name="T75" fmla="*/ 287 h 404"/>
                    <a:gd name="T76" fmla="*/ 26 w 296"/>
                    <a:gd name="T77" fmla="*/ 269 h 404"/>
                    <a:gd name="T78" fmla="*/ 32 w 296"/>
                    <a:gd name="T79" fmla="*/ 190 h 404"/>
                    <a:gd name="T80" fmla="*/ 32 w 296"/>
                    <a:gd name="T81" fmla="*/ 173 h 404"/>
                    <a:gd name="T82" fmla="*/ 32 w 296"/>
                    <a:gd name="T83" fmla="*/ 141 h 404"/>
                    <a:gd name="T84" fmla="*/ 30 w 296"/>
                    <a:gd name="T85" fmla="*/ 116 h 404"/>
                    <a:gd name="T86" fmla="*/ 28 w 296"/>
                    <a:gd name="T87" fmla="*/ 91 h 404"/>
                    <a:gd name="T88" fmla="*/ 37 w 296"/>
                    <a:gd name="T89" fmla="*/ 69 h 404"/>
                    <a:gd name="T90" fmla="*/ 30 w 296"/>
                    <a:gd name="T91" fmla="*/ 62 h 404"/>
                    <a:gd name="T92" fmla="*/ 27 w 296"/>
                    <a:gd name="T93" fmla="*/ 51 h 404"/>
                    <a:gd name="T94" fmla="*/ 26 w 296"/>
                    <a:gd name="T95" fmla="*/ 37 h 404"/>
                    <a:gd name="T96" fmla="*/ 32 w 296"/>
                    <a:gd name="T97" fmla="*/ 25 h 404"/>
                    <a:gd name="T98" fmla="*/ 30 w 296"/>
                    <a:gd name="T99" fmla="*/ 11 h 404"/>
                    <a:gd name="T100" fmla="*/ 39 w 296"/>
                    <a:gd name="T101" fmla="*/ 3 h 404"/>
                    <a:gd name="T102" fmla="*/ 42 w 296"/>
                    <a:gd name="T10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04">
                      <a:moveTo>
                        <a:pt x="42" y="0"/>
                      </a:moveTo>
                      <a:lnTo>
                        <a:pt x="61" y="18"/>
                      </a:lnTo>
                      <a:lnTo>
                        <a:pt x="81" y="2"/>
                      </a:lnTo>
                      <a:lnTo>
                        <a:pt x="153" y="10"/>
                      </a:lnTo>
                      <a:lnTo>
                        <a:pt x="165" y="2"/>
                      </a:lnTo>
                      <a:lnTo>
                        <a:pt x="191" y="15"/>
                      </a:lnTo>
                      <a:lnTo>
                        <a:pt x="233" y="69"/>
                      </a:lnTo>
                      <a:lnTo>
                        <a:pt x="275" y="82"/>
                      </a:lnTo>
                      <a:lnTo>
                        <a:pt x="278" y="97"/>
                      </a:lnTo>
                      <a:lnTo>
                        <a:pt x="268" y="112"/>
                      </a:lnTo>
                      <a:lnTo>
                        <a:pt x="263" y="134"/>
                      </a:lnTo>
                      <a:lnTo>
                        <a:pt x="283" y="150"/>
                      </a:lnTo>
                      <a:lnTo>
                        <a:pt x="275" y="158"/>
                      </a:lnTo>
                      <a:lnTo>
                        <a:pt x="264" y="174"/>
                      </a:lnTo>
                      <a:lnTo>
                        <a:pt x="274" y="184"/>
                      </a:lnTo>
                      <a:lnTo>
                        <a:pt x="287" y="180"/>
                      </a:lnTo>
                      <a:lnTo>
                        <a:pt x="293" y="181"/>
                      </a:lnTo>
                      <a:lnTo>
                        <a:pt x="296" y="190"/>
                      </a:lnTo>
                      <a:lnTo>
                        <a:pt x="283" y="210"/>
                      </a:lnTo>
                      <a:lnTo>
                        <a:pt x="285" y="228"/>
                      </a:lnTo>
                      <a:lnTo>
                        <a:pt x="253" y="248"/>
                      </a:lnTo>
                      <a:lnTo>
                        <a:pt x="264" y="283"/>
                      </a:lnTo>
                      <a:lnTo>
                        <a:pt x="215" y="289"/>
                      </a:lnTo>
                      <a:lnTo>
                        <a:pt x="168" y="317"/>
                      </a:lnTo>
                      <a:lnTo>
                        <a:pt x="168" y="352"/>
                      </a:lnTo>
                      <a:lnTo>
                        <a:pt x="153" y="366"/>
                      </a:lnTo>
                      <a:lnTo>
                        <a:pt x="144" y="383"/>
                      </a:lnTo>
                      <a:lnTo>
                        <a:pt x="133" y="383"/>
                      </a:lnTo>
                      <a:lnTo>
                        <a:pt x="110" y="394"/>
                      </a:lnTo>
                      <a:lnTo>
                        <a:pt x="94" y="381"/>
                      </a:lnTo>
                      <a:lnTo>
                        <a:pt x="81" y="386"/>
                      </a:lnTo>
                      <a:lnTo>
                        <a:pt x="75" y="404"/>
                      </a:lnTo>
                      <a:lnTo>
                        <a:pt x="37" y="404"/>
                      </a:lnTo>
                      <a:lnTo>
                        <a:pt x="18" y="399"/>
                      </a:lnTo>
                      <a:lnTo>
                        <a:pt x="21" y="396"/>
                      </a:lnTo>
                      <a:lnTo>
                        <a:pt x="37" y="376"/>
                      </a:lnTo>
                      <a:lnTo>
                        <a:pt x="0" y="325"/>
                      </a:lnTo>
                      <a:lnTo>
                        <a:pt x="35" y="287"/>
                      </a:lnTo>
                      <a:lnTo>
                        <a:pt x="26" y="269"/>
                      </a:lnTo>
                      <a:lnTo>
                        <a:pt x="32" y="190"/>
                      </a:lnTo>
                      <a:lnTo>
                        <a:pt x="32" y="173"/>
                      </a:lnTo>
                      <a:lnTo>
                        <a:pt x="32" y="141"/>
                      </a:lnTo>
                      <a:lnTo>
                        <a:pt x="30" y="116"/>
                      </a:lnTo>
                      <a:lnTo>
                        <a:pt x="28" y="91"/>
                      </a:lnTo>
                      <a:lnTo>
                        <a:pt x="37" y="69"/>
                      </a:lnTo>
                      <a:lnTo>
                        <a:pt x="30" y="62"/>
                      </a:lnTo>
                      <a:lnTo>
                        <a:pt x="27" y="51"/>
                      </a:lnTo>
                      <a:lnTo>
                        <a:pt x="26" y="37"/>
                      </a:lnTo>
                      <a:lnTo>
                        <a:pt x="32" y="25"/>
                      </a:lnTo>
                      <a:lnTo>
                        <a:pt x="30" y="11"/>
                      </a:lnTo>
                      <a:lnTo>
                        <a:pt x="39" y="3"/>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3" name="Groupe 72">
                <a:extLst>
                  <a:ext uri="{FF2B5EF4-FFF2-40B4-BE49-F238E27FC236}">
                    <a16:creationId xmlns:a16="http://schemas.microsoft.com/office/drawing/2014/main" id="{49CA29C6-4D24-4838-96D0-F04CABAD5ECB}"/>
                  </a:ext>
                </a:extLst>
              </p:cNvPr>
              <p:cNvGrpSpPr/>
              <p:nvPr/>
            </p:nvGrpSpPr>
            <p:grpSpPr>
              <a:xfrm>
                <a:off x="7179944" y="1077745"/>
                <a:ext cx="507696" cy="285675"/>
                <a:chOff x="5018088" y="503238"/>
                <a:chExt cx="1114426" cy="676275"/>
              </a:xfrm>
              <a:solidFill>
                <a:srgbClr val="55555F">
                  <a:lumMod val="20000"/>
                  <a:lumOff val="80000"/>
                </a:srgbClr>
              </a:solidFill>
            </p:grpSpPr>
            <p:sp>
              <p:nvSpPr>
                <p:cNvPr id="133" name="Freeform 94">
                  <a:extLst>
                    <a:ext uri="{FF2B5EF4-FFF2-40B4-BE49-F238E27FC236}">
                      <a16:creationId xmlns:a16="http://schemas.microsoft.com/office/drawing/2014/main" id="{FFE95034-CE31-4664-84A6-331EA6158369}"/>
                    </a:ext>
                  </a:extLst>
                </p:cNvPr>
                <p:cNvSpPr>
                  <a:spLocks/>
                </p:cNvSpPr>
                <p:nvPr/>
              </p:nvSpPr>
              <p:spPr bwMode="auto">
                <a:xfrm>
                  <a:off x="5018088" y="554038"/>
                  <a:ext cx="668338" cy="625475"/>
                </a:xfrm>
                <a:custGeom>
                  <a:avLst/>
                  <a:gdLst>
                    <a:gd name="T0" fmla="*/ 133 w 421"/>
                    <a:gd name="T1" fmla="*/ 0 h 394"/>
                    <a:gd name="T2" fmla="*/ 167 w 421"/>
                    <a:gd name="T3" fmla="*/ 79 h 394"/>
                    <a:gd name="T4" fmla="*/ 179 w 421"/>
                    <a:gd name="T5" fmla="*/ 83 h 394"/>
                    <a:gd name="T6" fmla="*/ 206 w 421"/>
                    <a:gd name="T7" fmla="*/ 83 h 394"/>
                    <a:gd name="T8" fmla="*/ 213 w 421"/>
                    <a:gd name="T9" fmla="*/ 98 h 394"/>
                    <a:gd name="T10" fmla="*/ 202 w 421"/>
                    <a:gd name="T11" fmla="*/ 109 h 394"/>
                    <a:gd name="T12" fmla="*/ 252 w 421"/>
                    <a:gd name="T13" fmla="*/ 148 h 394"/>
                    <a:gd name="T14" fmla="*/ 312 w 421"/>
                    <a:gd name="T15" fmla="*/ 144 h 394"/>
                    <a:gd name="T16" fmla="*/ 321 w 421"/>
                    <a:gd name="T17" fmla="*/ 160 h 394"/>
                    <a:gd name="T18" fmla="*/ 327 w 421"/>
                    <a:gd name="T19" fmla="*/ 175 h 394"/>
                    <a:gd name="T20" fmla="*/ 332 w 421"/>
                    <a:gd name="T21" fmla="*/ 178 h 394"/>
                    <a:gd name="T22" fmla="*/ 342 w 421"/>
                    <a:gd name="T23" fmla="*/ 176 h 394"/>
                    <a:gd name="T24" fmla="*/ 355 w 421"/>
                    <a:gd name="T25" fmla="*/ 188 h 394"/>
                    <a:gd name="T26" fmla="*/ 376 w 421"/>
                    <a:gd name="T27" fmla="*/ 190 h 394"/>
                    <a:gd name="T28" fmla="*/ 388 w 421"/>
                    <a:gd name="T29" fmla="*/ 222 h 394"/>
                    <a:gd name="T30" fmla="*/ 371 w 421"/>
                    <a:gd name="T31" fmla="*/ 240 h 394"/>
                    <a:gd name="T32" fmla="*/ 395 w 421"/>
                    <a:gd name="T33" fmla="*/ 266 h 394"/>
                    <a:gd name="T34" fmla="*/ 398 w 421"/>
                    <a:gd name="T35" fmla="*/ 275 h 394"/>
                    <a:gd name="T36" fmla="*/ 421 w 421"/>
                    <a:gd name="T37" fmla="*/ 287 h 394"/>
                    <a:gd name="T38" fmla="*/ 418 w 421"/>
                    <a:gd name="T39" fmla="*/ 320 h 394"/>
                    <a:gd name="T40" fmla="*/ 381 w 421"/>
                    <a:gd name="T41" fmla="*/ 335 h 394"/>
                    <a:gd name="T42" fmla="*/ 381 w 421"/>
                    <a:gd name="T43" fmla="*/ 348 h 394"/>
                    <a:gd name="T44" fmla="*/ 415 w 421"/>
                    <a:gd name="T45" fmla="*/ 349 h 394"/>
                    <a:gd name="T46" fmla="*/ 419 w 421"/>
                    <a:gd name="T47" fmla="*/ 360 h 394"/>
                    <a:gd name="T48" fmla="*/ 416 w 421"/>
                    <a:gd name="T49" fmla="*/ 370 h 394"/>
                    <a:gd name="T50" fmla="*/ 366 w 421"/>
                    <a:gd name="T51" fmla="*/ 373 h 394"/>
                    <a:gd name="T52" fmla="*/ 344 w 421"/>
                    <a:gd name="T53" fmla="*/ 394 h 394"/>
                    <a:gd name="T54" fmla="*/ 336 w 421"/>
                    <a:gd name="T55" fmla="*/ 364 h 394"/>
                    <a:gd name="T56" fmla="*/ 320 w 421"/>
                    <a:gd name="T57" fmla="*/ 355 h 394"/>
                    <a:gd name="T58" fmla="*/ 251 w 421"/>
                    <a:gd name="T59" fmla="*/ 340 h 394"/>
                    <a:gd name="T60" fmla="*/ 233 w 421"/>
                    <a:gd name="T61" fmla="*/ 351 h 394"/>
                    <a:gd name="T62" fmla="*/ 226 w 421"/>
                    <a:gd name="T63" fmla="*/ 346 h 394"/>
                    <a:gd name="T64" fmla="*/ 225 w 421"/>
                    <a:gd name="T65" fmla="*/ 339 h 394"/>
                    <a:gd name="T66" fmla="*/ 245 w 421"/>
                    <a:gd name="T67" fmla="*/ 319 h 394"/>
                    <a:gd name="T68" fmla="*/ 232 w 421"/>
                    <a:gd name="T69" fmla="*/ 305 h 394"/>
                    <a:gd name="T70" fmla="*/ 189 w 421"/>
                    <a:gd name="T71" fmla="*/ 307 h 394"/>
                    <a:gd name="T72" fmla="*/ 151 w 421"/>
                    <a:gd name="T73" fmla="*/ 325 h 394"/>
                    <a:gd name="T74" fmla="*/ 141 w 421"/>
                    <a:gd name="T75" fmla="*/ 319 h 394"/>
                    <a:gd name="T76" fmla="*/ 137 w 421"/>
                    <a:gd name="T77" fmla="*/ 290 h 394"/>
                    <a:gd name="T78" fmla="*/ 67 w 421"/>
                    <a:gd name="T79" fmla="*/ 264 h 394"/>
                    <a:gd name="T80" fmla="*/ 16 w 421"/>
                    <a:gd name="T81" fmla="*/ 266 h 394"/>
                    <a:gd name="T82" fmla="*/ 6 w 421"/>
                    <a:gd name="T83" fmla="*/ 243 h 394"/>
                    <a:gd name="T84" fmla="*/ 15 w 421"/>
                    <a:gd name="T85" fmla="*/ 195 h 394"/>
                    <a:gd name="T86" fmla="*/ 5 w 421"/>
                    <a:gd name="T87" fmla="*/ 180 h 394"/>
                    <a:gd name="T88" fmla="*/ 8 w 421"/>
                    <a:gd name="T89" fmla="*/ 103 h 394"/>
                    <a:gd name="T90" fmla="*/ 0 w 421"/>
                    <a:gd name="T91" fmla="*/ 72 h 394"/>
                    <a:gd name="T92" fmla="*/ 57 w 421"/>
                    <a:gd name="T93" fmla="*/ 25 h 394"/>
                    <a:gd name="T94" fmla="*/ 133 w 421"/>
                    <a:gd name="T9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 h="394">
                      <a:moveTo>
                        <a:pt x="133" y="0"/>
                      </a:moveTo>
                      <a:lnTo>
                        <a:pt x="167" y="79"/>
                      </a:lnTo>
                      <a:lnTo>
                        <a:pt x="179" y="83"/>
                      </a:lnTo>
                      <a:lnTo>
                        <a:pt x="206" y="83"/>
                      </a:lnTo>
                      <a:lnTo>
                        <a:pt x="213" y="98"/>
                      </a:lnTo>
                      <a:lnTo>
                        <a:pt x="202" y="109"/>
                      </a:lnTo>
                      <a:lnTo>
                        <a:pt x="252" y="148"/>
                      </a:lnTo>
                      <a:lnTo>
                        <a:pt x="312" y="144"/>
                      </a:lnTo>
                      <a:lnTo>
                        <a:pt x="321" y="160"/>
                      </a:lnTo>
                      <a:lnTo>
                        <a:pt x="327" y="175"/>
                      </a:lnTo>
                      <a:lnTo>
                        <a:pt x="332" y="178"/>
                      </a:lnTo>
                      <a:lnTo>
                        <a:pt x="342" y="176"/>
                      </a:lnTo>
                      <a:lnTo>
                        <a:pt x="355" y="188"/>
                      </a:lnTo>
                      <a:lnTo>
                        <a:pt x="376" y="190"/>
                      </a:lnTo>
                      <a:lnTo>
                        <a:pt x="388" y="222"/>
                      </a:lnTo>
                      <a:lnTo>
                        <a:pt x="371" y="240"/>
                      </a:lnTo>
                      <a:lnTo>
                        <a:pt x="395" y="266"/>
                      </a:lnTo>
                      <a:lnTo>
                        <a:pt x="398" y="275"/>
                      </a:lnTo>
                      <a:lnTo>
                        <a:pt x="421" y="287"/>
                      </a:lnTo>
                      <a:lnTo>
                        <a:pt x="418" y="320"/>
                      </a:lnTo>
                      <a:lnTo>
                        <a:pt x="381" y="335"/>
                      </a:lnTo>
                      <a:lnTo>
                        <a:pt x="381" y="348"/>
                      </a:lnTo>
                      <a:lnTo>
                        <a:pt x="415" y="349"/>
                      </a:lnTo>
                      <a:lnTo>
                        <a:pt x="419" y="360"/>
                      </a:lnTo>
                      <a:lnTo>
                        <a:pt x="416" y="370"/>
                      </a:lnTo>
                      <a:lnTo>
                        <a:pt x="366" y="373"/>
                      </a:lnTo>
                      <a:lnTo>
                        <a:pt x="344" y="394"/>
                      </a:lnTo>
                      <a:lnTo>
                        <a:pt x="336" y="364"/>
                      </a:lnTo>
                      <a:lnTo>
                        <a:pt x="320" y="355"/>
                      </a:lnTo>
                      <a:lnTo>
                        <a:pt x="251" y="340"/>
                      </a:lnTo>
                      <a:lnTo>
                        <a:pt x="233" y="351"/>
                      </a:lnTo>
                      <a:lnTo>
                        <a:pt x="226" y="346"/>
                      </a:lnTo>
                      <a:lnTo>
                        <a:pt x="225" y="339"/>
                      </a:lnTo>
                      <a:lnTo>
                        <a:pt x="245" y="319"/>
                      </a:lnTo>
                      <a:lnTo>
                        <a:pt x="232" y="305"/>
                      </a:lnTo>
                      <a:lnTo>
                        <a:pt x="189" y="307"/>
                      </a:lnTo>
                      <a:lnTo>
                        <a:pt x="151" y="325"/>
                      </a:lnTo>
                      <a:lnTo>
                        <a:pt x="141" y="319"/>
                      </a:lnTo>
                      <a:lnTo>
                        <a:pt x="137" y="290"/>
                      </a:lnTo>
                      <a:lnTo>
                        <a:pt x="67" y="264"/>
                      </a:lnTo>
                      <a:lnTo>
                        <a:pt x="16" y="266"/>
                      </a:lnTo>
                      <a:lnTo>
                        <a:pt x="6" y="243"/>
                      </a:lnTo>
                      <a:lnTo>
                        <a:pt x="15" y="195"/>
                      </a:lnTo>
                      <a:lnTo>
                        <a:pt x="5" y="180"/>
                      </a:lnTo>
                      <a:lnTo>
                        <a:pt x="8" y="103"/>
                      </a:lnTo>
                      <a:lnTo>
                        <a:pt x="0" y="72"/>
                      </a:lnTo>
                      <a:lnTo>
                        <a:pt x="57" y="25"/>
                      </a:lnTo>
                      <a:lnTo>
                        <a:pt x="1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4" name="Freeform 95">
                  <a:extLst>
                    <a:ext uri="{FF2B5EF4-FFF2-40B4-BE49-F238E27FC236}">
                      <a16:creationId xmlns:a16="http://schemas.microsoft.com/office/drawing/2014/main" id="{0746D80B-F966-46A1-AE6D-F237B3352543}"/>
                    </a:ext>
                  </a:extLst>
                </p:cNvPr>
                <p:cNvSpPr>
                  <a:spLocks/>
                </p:cNvSpPr>
                <p:nvPr/>
              </p:nvSpPr>
              <p:spPr bwMode="auto">
                <a:xfrm>
                  <a:off x="5229226" y="503238"/>
                  <a:ext cx="903288" cy="658813"/>
                </a:xfrm>
                <a:custGeom>
                  <a:avLst/>
                  <a:gdLst>
                    <a:gd name="T0" fmla="*/ 119 w 569"/>
                    <a:gd name="T1" fmla="*/ 17 h 415"/>
                    <a:gd name="T2" fmla="*/ 134 w 569"/>
                    <a:gd name="T3" fmla="*/ 87 h 415"/>
                    <a:gd name="T4" fmla="*/ 179 w 569"/>
                    <a:gd name="T5" fmla="*/ 126 h 415"/>
                    <a:gd name="T6" fmla="*/ 208 w 569"/>
                    <a:gd name="T7" fmla="*/ 130 h 415"/>
                    <a:gd name="T8" fmla="*/ 266 w 569"/>
                    <a:gd name="T9" fmla="*/ 104 h 415"/>
                    <a:gd name="T10" fmla="*/ 312 w 569"/>
                    <a:gd name="T11" fmla="*/ 195 h 415"/>
                    <a:gd name="T12" fmla="*/ 366 w 569"/>
                    <a:gd name="T13" fmla="*/ 207 h 415"/>
                    <a:gd name="T14" fmla="*/ 414 w 569"/>
                    <a:gd name="T15" fmla="*/ 263 h 415"/>
                    <a:gd name="T16" fmla="*/ 481 w 569"/>
                    <a:gd name="T17" fmla="*/ 263 h 415"/>
                    <a:gd name="T18" fmla="*/ 508 w 569"/>
                    <a:gd name="T19" fmla="*/ 255 h 415"/>
                    <a:gd name="T20" fmla="*/ 542 w 569"/>
                    <a:gd name="T21" fmla="*/ 292 h 415"/>
                    <a:gd name="T22" fmla="*/ 555 w 569"/>
                    <a:gd name="T23" fmla="*/ 291 h 415"/>
                    <a:gd name="T24" fmla="*/ 568 w 569"/>
                    <a:gd name="T25" fmla="*/ 363 h 415"/>
                    <a:gd name="T26" fmla="*/ 548 w 569"/>
                    <a:gd name="T27" fmla="*/ 398 h 415"/>
                    <a:gd name="T28" fmla="*/ 517 w 569"/>
                    <a:gd name="T29" fmla="*/ 412 h 415"/>
                    <a:gd name="T30" fmla="*/ 523 w 569"/>
                    <a:gd name="T31" fmla="*/ 400 h 415"/>
                    <a:gd name="T32" fmla="*/ 480 w 569"/>
                    <a:gd name="T33" fmla="*/ 415 h 415"/>
                    <a:gd name="T34" fmla="*/ 412 w 569"/>
                    <a:gd name="T35" fmla="*/ 398 h 415"/>
                    <a:gd name="T36" fmla="*/ 389 w 569"/>
                    <a:gd name="T37" fmla="*/ 398 h 415"/>
                    <a:gd name="T38" fmla="*/ 295 w 569"/>
                    <a:gd name="T39" fmla="*/ 415 h 415"/>
                    <a:gd name="T40" fmla="*/ 286 w 569"/>
                    <a:gd name="T41" fmla="*/ 392 h 415"/>
                    <a:gd name="T42" fmla="*/ 248 w 569"/>
                    <a:gd name="T43" fmla="*/ 380 h 415"/>
                    <a:gd name="T44" fmla="*/ 285 w 569"/>
                    <a:gd name="T45" fmla="*/ 352 h 415"/>
                    <a:gd name="T46" fmla="*/ 265 w 569"/>
                    <a:gd name="T47" fmla="*/ 307 h 415"/>
                    <a:gd name="T48" fmla="*/ 238 w 569"/>
                    <a:gd name="T49" fmla="*/ 272 h 415"/>
                    <a:gd name="T50" fmla="*/ 243 w 569"/>
                    <a:gd name="T51" fmla="*/ 222 h 415"/>
                    <a:gd name="T52" fmla="*/ 209 w 569"/>
                    <a:gd name="T53" fmla="*/ 208 h 415"/>
                    <a:gd name="T54" fmla="*/ 194 w 569"/>
                    <a:gd name="T55" fmla="*/ 207 h 415"/>
                    <a:gd name="T56" fmla="*/ 179 w 569"/>
                    <a:gd name="T57" fmla="*/ 176 h 415"/>
                    <a:gd name="T58" fmla="*/ 69 w 569"/>
                    <a:gd name="T59" fmla="*/ 141 h 415"/>
                    <a:gd name="T60" fmla="*/ 73 w 569"/>
                    <a:gd name="T61" fmla="*/ 115 h 415"/>
                    <a:gd name="T62" fmla="*/ 34 w 569"/>
                    <a:gd name="T63" fmla="*/ 111 h 415"/>
                    <a:gd name="T64" fmla="*/ 78 w 569"/>
                    <a:gd name="T65" fmla="*/ 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415">
                      <a:moveTo>
                        <a:pt x="103" y="0"/>
                      </a:moveTo>
                      <a:lnTo>
                        <a:pt x="119" y="17"/>
                      </a:lnTo>
                      <a:lnTo>
                        <a:pt x="132" y="54"/>
                      </a:lnTo>
                      <a:lnTo>
                        <a:pt x="134" y="87"/>
                      </a:lnTo>
                      <a:lnTo>
                        <a:pt x="167" y="108"/>
                      </a:lnTo>
                      <a:lnTo>
                        <a:pt x="179" y="126"/>
                      </a:lnTo>
                      <a:lnTo>
                        <a:pt x="196" y="134"/>
                      </a:lnTo>
                      <a:lnTo>
                        <a:pt x="208" y="130"/>
                      </a:lnTo>
                      <a:lnTo>
                        <a:pt x="246" y="101"/>
                      </a:lnTo>
                      <a:lnTo>
                        <a:pt x="266" y="104"/>
                      </a:lnTo>
                      <a:lnTo>
                        <a:pt x="305" y="154"/>
                      </a:lnTo>
                      <a:lnTo>
                        <a:pt x="312" y="195"/>
                      </a:lnTo>
                      <a:lnTo>
                        <a:pt x="341" y="215"/>
                      </a:lnTo>
                      <a:lnTo>
                        <a:pt x="366" y="207"/>
                      </a:lnTo>
                      <a:lnTo>
                        <a:pt x="415" y="238"/>
                      </a:lnTo>
                      <a:lnTo>
                        <a:pt x="414" y="263"/>
                      </a:lnTo>
                      <a:lnTo>
                        <a:pt x="417" y="269"/>
                      </a:lnTo>
                      <a:lnTo>
                        <a:pt x="481" y="263"/>
                      </a:lnTo>
                      <a:lnTo>
                        <a:pt x="494" y="254"/>
                      </a:lnTo>
                      <a:lnTo>
                        <a:pt x="508" y="255"/>
                      </a:lnTo>
                      <a:lnTo>
                        <a:pt x="517" y="283"/>
                      </a:lnTo>
                      <a:lnTo>
                        <a:pt x="542" y="292"/>
                      </a:lnTo>
                      <a:lnTo>
                        <a:pt x="548" y="287"/>
                      </a:lnTo>
                      <a:lnTo>
                        <a:pt x="555" y="291"/>
                      </a:lnTo>
                      <a:lnTo>
                        <a:pt x="543" y="348"/>
                      </a:lnTo>
                      <a:lnTo>
                        <a:pt x="568" y="363"/>
                      </a:lnTo>
                      <a:lnTo>
                        <a:pt x="569" y="368"/>
                      </a:lnTo>
                      <a:lnTo>
                        <a:pt x="548" y="398"/>
                      </a:lnTo>
                      <a:lnTo>
                        <a:pt x="549" y="406"/>
                      </a:lnTo>
                      <a:lnTo>
                        <a:pt x="517" y="412"/>
                      </a:lnTo>
                      <a:lnTo>
                        <a:pt x="515" y="407"/>
                      </a:lnTo>
                      <a:lnTo>
                        <a:pt x="523" y="400"/>
                      </a:lnTo>
                      <a:lnTo>
                        <a:pt x="512" y="388"/>
                      </a:lnTo>
                      <a:lnTo>
                        <a:pt x="480" y="415"/>
                      </a:lnTo>
                      <a:lnTo>
                        <a:pt x="436" y="385"/>
                      </a:lnTo>
                      <a:lnTo>
                        <a:pt x="412" y="398"/>
                      </a:lnTo>
                      <a:lnTo>
                        <a:pt x="399" y="391"/>
                      </a:lnTo>
                      <a:lnTo>
                        <a:pt x="389" y="398"/>
                      </a:lnTo>
                      <a:lnTo>
                        <a:pt x="387" y="412"/>
                      </a:lnTo>
                      <a:lnTo>
                        <a:pt x="295" y="415"/>
                      </a:lnTo>
                      <a:lnTo>
                        <a:pt x="283" y="402"/>
                      </a:lnTo>
                      <a:lnTo>
                        <a:pt x="286" y="392"/>
                      </a:lnTo>
                      <a:lnTo>
                        <a:pt x="282" y="381"/>
                      </a:lnTo>
                      <a:lnTo>
                        <a:pt x="248" y="380"/>
                      </a:lnTo>
                      <a:lnTo>
                        <a:pt x="248" y="367"/>
                      </a:lnTo>
                      <a:lnTo>
                        <a:pt x="285" y="352"/>
                      </a:lnTo>
                      <a:lnTo>
                        <a:pt x="288" y="319"/>
                      </a:lnTo>
                      <a:lnTo>
                        <a:pt x="265" y="307"/>
                      </a:lnTo>
                      <a:lnTo>
                        <a:pt x="262" y="298"/>
                      </a:lnTo>
                      <a:lnTo>
                        <a:pt x="238" y="272"/>
                      </a:lnTo>
                      <a:lnTo>
                        <a:pt x="255" y="254"/>
                      </a:lnTo>
                      <a:lnTo>
                        <a:pt x="243" y="222"/>
                      </a:lnTo>
                      <a:lnTo>
                        <a:pt x="222" y="220"/>
                      </a:lnTo>
                      <a:lnTo>
                        <a:pt x="209" y="208"/>
                      </a:lnTo>
                      <a:lnTo>
                        <a:pt x="199" y="210"/>
                      </a:lnTo>
                      <a:lnTo>
                        <a:pt x="194" y="207"/>
                      </a:lnTo>
                      <a:lnTo>
                        <a:pt x="188" y="192"/>
                      </a:lnTo>
                      <a:lnTo>
                        <a:pt x="179" y="176"/>
                      </a:lnTo>
                      <a:lnTo>
                        <a:pt x="119" y="180"/>
                      </a:lnTo>
                      <a:lnTo>
                        <a:pt x="69" y="141"/>
                      </a:lnTo>
                      <a:lnTo>
                        <a:pt x="80" y="130"/>
                      </a:lnTo>
                      <a:lnTo>
                        <a:pt x="73" y="115"/>
                      </a:lnTo>
                      <a:lnTo>
                        <a:pt x="46" y="115"/>
                      </a:lnTo>
                      <a:lnTo>
                        <a:pt x="34" y="111"/>
                      </a:lnTo>
                      <a:lnTo>
                        <a:pt x="0" y="32"/>
                      </a:lnTo>
                      <a:lnTo>
                        <a:pt x="78" y="12"/>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4" name="Groupe 73">
                <a:extLst>
                  <a:ext uri="{FF2B5EF4-FFF2-40B4-BE49-F238E27FC236}">
                    <a16:creationId xmlns:a16="http://schemas.microsoft.com/office/drawing/2014/main" id="{0127F990-6A73-4B12-85BA-1D3DEB51336F}"/>
                  </a:ext>
                </a:extLst>
              </p:cNvPr>
              <p:cNvGrpSpPr/>
              <p:nvPr/>
            </p:nvGrpSpPr>
            <p:grpSpPr>
              <a:xfrm>
                <a:off x="7151739" y="1276242"/>
                <a:ext cx="913418" cy="1120568"/>
                <a:chOff x="4956176" y="973138"/>
                <a:chExt cx="2005013" cy="2652713"/>
              </a:xfrm>
              <a:solidFill>
                <a:srgbClr val="55555F">
                  <a:lumMod val="20000"/>
                  <a:lumOff val="80000"/>
                </a:srgbClr>
              </a:solidFill>
            </p:grpSpPr>
            <p:sp>
              <p:nvSpPr>
                <p:cNvPr id="122" name="Freeform 60">
                  <a:extLst>
                    <a:ext uri="{FF2B5EF4-FFF2-40B4-BE49-F238E27FC236}">
                      <a16:creationId xmlns:a16="http://schemas.microsoft.com/office/drawing/2014/main" id="{62AD3185-9943-4A7A-9B04-6F621A3E9C0F}"/>
                    </a:ext>
                  </a:extLst>
                </p:cNvPr>
                <p:cNvSpPr>
                  <a:spLocks/>
                </p:cNvSpPr>
                <p:nvPr/>
              </p:nvSpPr>
              <p:spPr bwMode="auto">
                <a:xfrm>
                  <a:off x="5643563" y="2208213"/>
                  <a:ext cx="652463" cy="677863"/>
                </a:xfrm>
                <a:custGeom>
                  <a:avLst/>
                  <a:gdLst>
                    <a:gd name="T0" fmla="*/ 135 w 411"/>
                    <a:gd name="T1" fmla="*/ 0 h 427"/>
                    <a:gd name="T2" fmla="*/ 169 w 411"/>
                    <a:gd name="T3" fmla="*/ 7 h 427"/>
                    <a:gd name="T4" fmla="*/ 204 w 411"/>
                    <a:gd name="T5" fmla="*/ 47 h 427"/>
                    <a:gd name="T6" fmla="*/ 210 w 411"/>
                    <a:gd name="T7" fmla="*/ 83 h 427"/>
                    <a:gd name="T8" fmla="*/ 253 w 411"/>
                    <a:gd name="T9" fmla="*/ 116 h 427"/>
                    <a:gd name="T10" fmla="*/ 293 w 411"/>
                    <a:gd name="T11" fmla="*/ 169 h 427"/>
                    <a:gd name="T12" fmla="*/ 323 w 411"/>
                    <a:gd name="T13" fmla="*/ 178 h 427"/>
                    <a:gd name="T14" fmla="*/ 348 w 411"/>
                    <a:gd name="T15" fmla="*/ 170 h 427"/>
                    <a:gd name="T16" fmla="*/ 365 w 411"/>
                    <a:gd name="T17" fmla="*/ 159 h 427"/>
                    <a:gd name="T18" fmla="*/ 385 w 411"/>
                    <a:gd name="T19" fmla="*/ 167 h 427"/>
                    <a:gd name="T20" fmla="*/ 391 w 411"/>
                    <a:gd name="T21" fmla="*/ 177 h 427"/>
                    <a:gd name="T22" fmla="*/ 383 w 411"/>
                    <a:gd name="T23" fmla="*/ 199 h 427"/>
                    <a:gd name="T24" fmla="*/ 387 w 411"/>
                    <a:gd name="T25" fmla="*/ 205 h 427"/>
                    <a:gd name="T26" fmla="*/ 403 w 411"/>
                    <a:gd name="T27" fmla="*/ 202 h 427"/>
                    <a:gd name="T28" fmla="*/ 411 w 411"/>
                    <a:gd name="T29" fmla="*/ 208 h 427"/>
                    <a:gd name="T30" fmla="*/ 411 w 411"/>
                    <a:gd name="T31" fmla="*/ 237 h 427"/>
                    <a:gd name="T32" fmla="*/ 376 w 411"/>
                    <a:gd name="T33" fmla="*/ 286 h 427"/>
                    <a:gd name="T34" fmla="*/ 387 w 411"/>
                    <a:gd name="T35" fmla="*/ 299 h 427"/>
                    <a:gd name="T36" fmla="*/ 377 w 411"/>
                    <a:gd name="T37" fmla="*/ 321 h 427"/>
                    <a:gd name="T38" fmla="*/ 351 w 411"/>
                    <a:gd name="T39" fmla="*/ 358 h 427"/>
                    <a:gd name="T40" fmla="*/ 356 w 411"/>
                    <a:gd name="T41" fmla="*/ 410 h 427"/>
                    <a:gd name="T42" fmla="*/ 342 w 411"/>
                    <a:gd name="T43" fmla="*/ 410 h 427"/>
                    <a:gd name="T44" fmla="*/ 328 w 411"/>
                    <a:gd name="T45" fmla="*/ 427 h 427"/>
                    <a:gd name="T46" fmla="*/ 317 w 411"/>
                    <a:gd name="T47" fmla="*/ 416 h 427"/>
                    <a:gd name="T48" fmla="*/ 316 w 411"/>
                    <a:gd name="T49" fmla="*/ 401 h 427"/>
                    <a:gd name="T50" fmla="*/ 308 w 411"/>
                    <a:gd name="T51" fmla="*/ 396 h 427"/>
                    <a:gd name="T52" fmla="*/ 296 w 411"/>
                    <a:gd name="T53" fmla="*/ 400 h 427"/>
                    <a:gd name="T54" fmla="*/ 288 w 411"/>
                    <a:gd name="T55" fmla="*/ 388 h 427"/>
                    <a:gd name="T56" fmla="*/ 251 w 411"/>
                    <a:gd name="T57" fmla="*/ 400 h 427"/>
                    <a:gd name="T58" fmla="*/ 192 w 411"/>
                    <a:gd name="T59" fmla="*/ 353 h 427"/>
                    <a:gd name="T60" fmla="*/ 179 w 411"/>
                    <a:gd name="T61" fmla="*/ 352 h 427"/>
                    <a:gd name="T62" fmla="*/ 135 w 411"/>
                    <a:gd name="T63" fmla="*/ 378 h 427"/>
                    <a:gd name="T64" fmla="*/ 45 w 411"/>
                    <a:gd name="T65" fmla="*/ 333 h 427"/>
                    <a:gd name="T66" fmla="*/ 0 w 411"/>
                    <a:gd name="T67" fmla="*/ 273 h 427"/>
                    <a:gd name="T68" fmla="*/ 5 w 411"/>
                    <a:gd name="T69" fmla="*/ 262 h 427"/>
                    <a:gd name="T70" fmla="*/ 31 w 411"/>
                    <a:gd name="T71" fmla="*/ 254 h 427"/>
                    <a:gd name="T72" fmla="*/ 39 w 411"/>
                    <a:gd name="T73" fmla="*/ 257 h 427"/>
                    <a:gd name="T74" fmla="*/ 49 w 411"/>
                    <a:gd name="T75" fmla="*/ 234 h 427"/>
                    <a:gd name="T76" fmla="*/ 39 w 411"/>
                    <a:gd name="T77" fmla="*/ 218 h 427"/>
                    <a:gd name="T78" fmla="*/ 67 w 411"/>
                    <a:gd name="T79" fmla="*/ 175 h 427"/>
                    <a:gd name="T80" fmla="*/ 54 w 411"/>
                    <a:gd name="T81" fmla="*/ 123 h 427"/>
                    <a:gd name="T82" fmla="*/ 39 w 411"/>
                    <a:gd name="T83" fmla="*/ 108 h 427"/>
                    <a:gd name="T84" fmla="*/ 15 w 411"/>
                    <a:gd name="T85" fmla="*/ 100 h 427"/>
                    <a:gd name="T86" fmla="*/ 24 w 411"/>
                    <a:gd name="T87" fmla="*/ 83 h 427"/>
                    <a:gd name="T88" fmla="*/ 39 w 411"/>
                    <a:gd name="T89" fmla="*/ 69 h 427"/>
                    <a:gd name="T90" fmla="*/ 39 w 411"/>
                    <a:gd name="T91" fmla="*/ 34 h 427"/>
                    <a:gd name="T92" fmla="*/ 86 w 411"/>
                    <a:gd name="T93" fmla="*/ 6 h 427"/>
                    <a:gd name="T94" fmla="*/ 135 w 411"/>
                    <a:gd name="T9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427">
                      <a:moveTo>
                        <a:pt x="135" y="0"/>
                      </a:moveTo>
                      <a:lnTo>
                        <a:pt x="169" y="7"/>
                      </a:lnTo>
                      <a:lnTo>
                        <a:pt x="204" y="47"/>
                      </a:lnTo>
                      <a:lnTo>
                        <a:pt x="210" y="83"/>
                      </a:lnTo>
                      <a:lnTo>
                        <a:pt x="253" y="116"/>
                      </a:lnTo>
                      <a:lnTo>
                        <a:pt x="293" y="169"/>
                      </a:lnTo>
                      <a:lnTo>
                        <a:pt x="323" y="178"/>
                      </a:lnTo>
                      <a:lnTo>
                        <a:pt x="348" y="170"/>
                      </a:lnTo>
                      <a:lnTo>
                        <a:pt x="365" y="159"/>
                      </a:lnTo>
                      <a:lnTo>
                        <a:pt x="385" y="167"/>
                      </a:lnTo>
                      <a:lnTo>
                        <a:pt x="391" y="177"/>
                      </a:lnTo>
                      <a:lnTo>
                        <a:pt x="383" y="199"/>
                      </a:lnTo>
                      <a:lnTo>
                        <a:pt x="387" y="205"/>
                      </a:lnTo>
                      <a:lnTo>
                        <a:pt x="403" y="202"/>
                      </a:lnTo>
                      <a:lnTo>
                        <a:pt x="411" y="208"/>
                      </a:lnTo>
                      <a:lnTo>
                        <a:pt x="411" y="237"/>
                      </a:lnTo>
                      <a:lnTo>
                        <a:pt x="376" y="286"/>
                      </a:lnTo>
                      <a:lnTo>
                        <a:pt x="387" y="299"/>
                      </a:lnTo>
                      <a:lnTo>
                        <a:pt x="377" y="321"/>
                      </a:lnTo>
                      <a:lnTo>
                        <a:pt x="351" y="358"/>
                      </a:lnTo>
                      <a:lnTo>
                        <a:pt x="356" y="410"/>
                      </a:lnTo>
                      <a:lnTo>
                        <a:pt x="342" y="410"/>
                      </a:lnTo>
                      <a:lnTo>
                        <a:pt x="328" y="427"/>
                      </a:lnTo>
                      <a:lnTo>
                        <a:pt x="317" y="416"/>
                      </a:lnTo>
                      <a:lnTo>
                        <a:pt x="316" y="401"/>
                      </a:lnTo>
                      <a:lnTo>
                        <a:pt x="308" y="396"/>
                      </a:lnTo>
                      <a:lnTo>
                        <a:pt x="296" y="400"/>
                      </a:lnTo>
                      <a:lnTo>
                        <a:pt x="288" y="388"/>
                      </a:lnTo>
                      <a:lnTo>
                        <a:pt x="251" y="400"/>
                      </a:lnTo>
                      <a:lnTo>
                        <a:pt x="192" y="353"/>
                      </a:lnTo>
                      <a:lnTo>
                        <a:pt x="179" y="352"/>
                      </a:lnTo>
                      <a:lnTo>
                        <a:pt x="135" y="378"/>
                      </a:lnTo>
                      <a:lnTo>
                        <a:pt x="45" y="333"/>
                      </a:lnTo>
                      <a:lnTo>
                        <a:pt x="0" y="273"/>
                      </a:lnTo>
                      <a:lnTo>
                        <a:pt x="5" y="262"/>
                      </a:lnTo>
                      <a:lnTo>
                        <a:pt x="31" y="254"/>
                      </a:lnTo>
                      <a:lnTo>
                        <a:pt x="39" y="257"/>
                      </a:lnTo>
                      <a:lnTo>
                        <a:pt x="49" y="234"/>
                      </a:lnTo>
                      <a:lnTo>
                        <a:pt x="39" y="218"/>
                      </a:lnTo>
                      <a:lnTo>
                        <a:pt x="67" y="175"/>
                      </a:lnTo>
                      <a:lnTo>
                        <a:pt x="54" y="123"/>
                      </a:lnTo>
                      <a:lnTo>
                        <a:pt x="39" y="108"/>
                      </a:lnTo>
                      <a:lnTo>
                        <a:pt x="15" y="100"/>
                      </a:lnTo>
                      <a:lnTo>
                        <a:pt x="24" y="83"/>
                      </a:lnTo>
                      <a:lnTo>
                        <a:pt x="39" y="69"/>
                      </a:lnTo>
                      <a:lnTo>
                        <a:pt x="39" y="34"/>
                      </a:lnTo>
                      <a:lnTo>
                        <a:pt x="86" y="6"/>
                      </a:lnTo>
                      <a:lnTo>
                        <a:pt x="13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3" name="Freeform 61">
                  <a:extLst>
                    <a:ext uri="{FF2B5EF4-FFF2-40B4-BE49-F238E27FC236}">
                      <a16:creationId xmlns:a16="http://schemas.microsoft.com/office/drawing/2014/main" id="{766F45B8-18A8-4441-A620-FFBB4A7FCDEF}"/>
                    </a:ext>
                  </a:extLst>
                </p:cNvPr>
                <p:cNvSpPr>
                  <a:spLocks/>
                </p:cNvSpPr>
                <p:nvPr/>
              </p:nvSpPr>
              <p:spPr bwMode="auto">
                <a:xfrm>
                  <a:off x="6029326" y="2986088"/>
                  <a:ext cx="798513" cy="639763"/>
                </a:xfrm>
                <a:custGeom>
                  <a:avLst/>
                  <a:gdLst>
                    <a:gd name="T0" fmla="*/ 222 w 503"/>
                    <a:gd name="T1" fmla="*/ 40 h 403"/>
                    <a:gd name="T2" fmla="*/ 253 w 503"/>
                    <a:gd name="T3" fmla="*/ 45 h 403"/>
                    <a:gd name="T4" fmla="*/ 283 w 503"/>
                    <a:gd name="T5" fmla="*/ 88 h 403"/>
                    <a:gd name="T6" fmla="*/ 361 w 503"/>
                    <a:gd name="T7" fmla="*/ 59 h 403"/>
                    <a:gd name="T8" fmla="*/ 404 w 503"/>
                    <a:gd name="T9" fmla="*/ 49 h 403"/>
                    <a:gd name="T10" fmla="*/ 441 w 503"/>
                    <a:gd name="T11" fmla="*/ 40 h 403"/>
                    <a:gd name="T12" fmla="*/ 464 w 503"/>
                    <a:gd name="T13" fmla="*/ 64 h 403"/>
                    <a:gd name="T14" fmla="*/ 490 w 503"/>
                    <a:gd name="T15" fmla="*/ 80 h 403"/>
                    <a:gd name="T16" fmla="*/ 496 w 503"/>
                    <a:gd name="T17" fmla="*/ 88 h 403"/>
                    <a:gd name="T18" fmla="*/ 468 w 503"/>
                    <a:gd name="T19" fmla="*/ 114 h 403"/>
                    <a:gd name="T20" fmla="*/ 474 w 503"/>
                    <a:gd name="T21" fmla="*/ 135 h 403"/>
                    <a:gd name="T22" fmla="*/ 494 w 503"/>
                    <a:gd name="T23" fmla="*/ 149 h 403"/>
                    <a:gd name="T24" fmla="*/ 484 w 503"/>
                    <a:gd name="T25" fmla="*/ 204 h 403"/>
                    <a:gd name="T26" fmla="*/ 499 w 503"/>
                    <a:gd name="T27" fmla="*/ 226 h 403"/>
                    <a:gd name="T28" fmla="*/ 479 w 503"/>
                    <a:gd name="T29" fmla="*/ 247 h 403"/>
                    <a:gd name="T30" fmla="*/ 430 w 503"/>
                    <a:gd name="T31" fmla="*/ 227 h 403"/>
                    <a:gd name="T32" fmla="*/ 379 w 503"/>
                    <a:gd name="T33" fmla="*/ 241 h 403"/>
                    <a:gd name="T34" fmla="*/ 320 w 503"/>
                    <a:gd name="T35" fmla="*/ 362 h 403"/>
                    <a:gd name="T36" fmla="*/ 313 w 503"/>
                    <a:gd name="T37" fmla="*/ 342 h 403"/>
                    <a:gd name="T38" fmla="*/ 311 w 503"/>
                    <a:gd name="T39" fmla="*/ 326 h 403"/>
                    <a:gd name="T40" fmla="*/ 285 w 503"/>
                    <a:gd name="T41" fmla="*/ 342 h 403"/>
                    <a:gd name="T42" fmla="*/ 271 w 503"/>
                    <a:gd name="T43" fmla="*/ 330 h 403"/>
                    <a:gd name="T44" fmla="*/ 253 w 503"/>
                    <a:gd name="T45" fmla="*/ 347 h 403"/>
                    <a:gd name="T46" fmla="*/ 222 w 503"/>
                    <a:gd name="T47" fmla="*/ 345 h 403"/>
                    <a:gd name="T48" fmla="*/ 229 w 503"/>
                    <a:gd name="T49" fmla="*/ 371 h 403"/>
                    <a:gd name="T50" fmla="*/ 184 w 503"/>
                    <a:gd name="T51" fmla="*/ 393 h 403"/>
                    <a:gd name="T52" fmla="*/ 118 w 503"/>
                    <a:gd name="T53" fmla="*/ 402 h 403"/>
                    <a:gd name="T54" fmla="*/ 94 w 503"/>
                    <a:gd name="T55" fmla="*/ 382 h 403"/>
                    <a:gd name="T56" fmla="*/ 91 w 503"/>
                    <a:gd name="T57" fmla="*/ 355 h 403"/>
                    <a:gd name="T58" fmla="*/ 97 w 503"/>
                    <a:gd name="T59" fmla="*/ 279 h 403"/>
                    <a:gd name="T60" fmla="*/ 30 w 503"/>
                    <a:gd name="T61" fmla="*/ 221 h 403"/>
                    <a:gd name="T62" fmla="*/ 25 w 503"/>
                    <a:gd name="T63" fmla="*/ 160 h 403"/>
                    <a:gd name="T64" fmla="*/ 93 w 503"/>
                    <a:gd name="T65" fmla="*/ 160 h 403"/>
                    <a:gd name="T66" fmla="*/ 108 w 503"/>
                    <a:gd name="T67" fmla="*/ 123 h 403"/>
                    <a:gd name="T68" fmla="*/ 103 w 503"/>
                    <a:gd name="T69" fmla="*/ 40 h 403"/>
                    <a:gd name="T70" fmla="*/ 125 w 503"/>
                    <a:gd name="T71" fmla="*/ 12 h 403"/>
                    <a:gd name="T72" fmla="*/ 159 w 5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403">
                      <a:moveTo>
                        <a:pt x="159" y="0"/>
                      </a:moveTo>
                      <a:lnTo>
                        <a:pt x="222" y="40"/>
                      </a:lnTo>
                      <a:lnTo>
                        <a:pt x="247" y="41"/>
                      </a:lnTo>
                      <a:lnTo>
                        <a:pt x="253" y="45"/>
                      </a:lnTo>
                      <a:lnTo>
                        <a:pt x="253" y="54"/>
                      </a:lnTo>
                      <a:lnTo>
                        <a:pt x="283" y="88"/>
                      </a:lnTo>
                      <a:lnTo>
                        <a:pt x="342" y="61"/>
                      </a:lnTo>
                      <a:lnTo>
                        <a:pt x="361" y="59"/>
                      </a:lnTo>
                      <a:lnTo>
                        <a:pt x="384" y="45"/>
                      </a:lnTo>
                      <a:lnTo>
                        <a:pt x="404" y="49"/>
                      </a:lnTo>
                      <a:lnTo>
                        <a:pt x="417" y="45"/>
                      </a:lnTo>
                      <a:lnTo>
                        <a:pt x="441" y="40"/>
                      </a:lnTo>
                      <a:lnTo>
                        <a:pt x="445" y="55"/>
                      </a:lnTo>
                      <a:lnTo>
                        <a:pt x="464" y="64"/>
                      </a:lnTo>
                      <a:lnTo>
                        <a:pt x="475" y="70"/>
                      </a:lnTo>
                      <a:lnTo>
                        <a:pt x="490" y="80"/>
                      </a:lnTo>
                      <a:lnTo>
                        <a:pt x="494" y="79"/>
                      </a:lnTo>
                      <a:lnTo>
                        <a:pt x="496" y="88"/>
                      </a:lnTo>
                      <a:lnTo>
                        <a:pt x="468" y="105"/>
                      </a:lnTo>
                      <a:lnTo>
                        <a:pt x="468" y="114"/>
                      </a:lnTo>
                      <a:lnTo>
                        <a:pt x="479" y="125"/>
                      </a:lnTo>
                      <a:lnTo>
                        <a:pt x="474" y="135"/>
                      </a:lnTo>
                      <a:lnTo>
                        <a:pt x="488" y="145"/>
                      </a:lnTo>
                      <a:lnTo>
                        <a:pt x="494" y="149"/>
                      </a:lnTo>
                      <a:lnTo>
                        <a:pt x="496" y="195"/>
                      </a:lnTo>
                      <a:lnTo>
                        <a:pt x="484" y="204"/>
                      </a:lnTo>
                      <a:lnTo>
                        <a:pt x="486" y="221"/>
                      </a:lnTo>
                      <a:lnTo>
                        <a:pt x="499" y="226"/>
                      </a:lnTo>
                      <a:lnTo>
                        <a:pt x="503" y="236"/>
                      </a:lnTo>
                      <a:lnTo>
                        <a:pt x="479" y="247"/>
                      </a:lnTo>
                      <a:lnTo>
                        <a:pt x="476" y="259"/>
                      </a:lnTo>
                      <a:lnTo>
                        <a:pt x="430" y="227"/>
                      </a:lnTo>
                      <a:lnTo>
                        <a:pt x="426" y="231"/>
                      </a:lnTo>
                      <a:lnTo>
                        <a:pt x="379" y="241"/>
                      </a:lnTo>
                      <a:lnTo>
                        <a:pt x="336" y="382"/>
                      </a:lnTo>
                      <a:lnTo>
                        <a:pt x="320" y="362"/>
                      </a:lnTo>
                      <a:lnTo>
                        <a:pt x="322" y="353"/>
                      </a:lnTo>
                      <a:lnTo>
                        <a:pt x="313" y="342"/>
                      </a:lnTo>
                      <a:lnTo>
                        <a:pt x="317" y="336"/>
                      </a:lnTo>
                      <a:lnTo>
                        <a:pt x="311" y="326"/>
                      </a:lnTo>
                      <a:lnTo>
                        <a:pt x="292" y="322"/>
                      </a:lnTo>
                      <a:lnTo>
                        <a:pt x="285" y="342"/>
                      </a:lnTo>
                      <a:lnTo>
                        <a:pt x="277" y="341"/>
                      </a:lnTo>
                      <a:lnTo>
                        <a:pt x="271" y="330"/>
                      </a:lnTo>
                      <a:lnTo>
                        <a:pt x="259" y="332"/>
                      </a:lnTo>
                      <a:lnTo>
                        <a:pt x="253" y="347"/>
                      </a:lnTo>
                      <a:lnTo>
                        <a:pt x="233" y="332"/>
                      </a:lnTo>
                      <a:lnTo>
                        <a:pt x="222" y="345"/>
                      </a:lnTo>
                      <a:lnTo>
                        <a:pt x="227" y="361"/>
                      </a:lnTo>
                      <a:lnTo>
                        <a:pt x="229" y="371"/>
                      </a:lnTo>
                      <a:lnTo>
                        <a:pt x="194" y="403"/>
                      </a:lnTo>
                      <a:lnTo>
                        <a:pt x="184" y="393"/>
                      </a:lnTo>
                      <a:lnTo>
                        <a:pt x="147" y="391"/>
                      </a:lnTo>
                      <a:lnTo>
                        <a:pt x="118" y="402"/>
                      </a:lnTo>
                      <a:lnTo>
                        <a:pt x="108" y="387"/>
                      </a:lnTo>
                      <a:lnTo>
                        <a:pt x="94" y="382"/>
                      </a:lnTo>
                      <a:lnTo>
                        <a:pt x="97" y="371"/>
                      </a:lnTo>
                      <a:lnTo>
                        <a:pt x="91" y="355"/>
                      </a:lnTo>
                      <a:lnTo>
                        <a:pt x="103" y="332"/>
                      </a:lnTo>
                      <a:lnTo>
                        <a:pt x="97" y="279"/>
                      </a:lnTo>
                      <a:lnTo>
                        <a:pt x="51" y="256"/>
                      </a:lnTo>
                      <a:lnTo>
                        <a:pt x="30" y="221"/>
                      </a:lnTo>
                      <a:lnTo>
                        <a:pt x="0" y="178"/>
                      </a:lnTo>
                      <a:lnTo>
                        <a:pt x="25" y="160"/>
                      </a:lnTo>
                      <a:lnTo>
                        <a:pt x="54" y="175"/>
                      </a:lnTo>
                      <a:lnTo>
                        <a:pt x="93" y="160"/>
                      </a:lnTo>
                      <a:lnTo>
                        <a:pt x="113" y="140"/>
                      </a:lnTo>
                      <a:lnTo>
                        <a:pt x="108" y="123"/>
                      </a:lnTo>
                      <a:lnTo>
                        <a:pt x="115" y="111"/>
                      </a:lnTo>
                      <a:lnTo>
                        <a:pt x="103" y="40"/>
                      </a:lnTo>
                      <a:lnTo>
                        <a:pt x="118" y="10"/>
                      </a:lnTo>
                      <a:lnTo>
                        <a:pt x="125" y="12"/>
                      </a:lnTo>
                      <a:lnTo>
                        <a:pt x="144" y="1"/>
                      </a:lnTo>
                      <a:lnTo>
                        <a:pt x="1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4" name="Freeform 62">
                  <a:extLst>
                    <a:ext uri="{FF2B5EF4-FFF2-40B4-BE49-F238E27FC236}">
                      <a16:creationId xmlns:a16="http://schemas.microsoft.com/office/drawing/2014/main" id="{9C0E8C84-620F-4546-946F-EFD9751EEB5D}"/>
                    </a:ext>
                  </a:extLst>
                </p:cNvPr>
                <p:cNvSpPr>
                  <a:spLocks/>
                </p:cNvSpPr>
                <p:nvPr/>
              </p:nvSpPr>
              <p:spPr bwMode="auto">
                <a:xfrm>
                  <a:off x="5661026" y="2736851"/>
                  <a:ext cx="596900" cy="587375"/>
                </a:xfrm>
                <a:custGeom>
                  <a:avLst/>
                  <a:gdLst>
                    <a:gd name="T0" fmla="*/ 34 w 376"/>
                    <a:gd name="T1" fmla="*/ 0 h 370"/>
                    <a:gd name="T2" fmla="*/ 124 w 376"/>
                    <a:gd name="T3" fmla="*/ 45 h 370"/>
                    <a:gd name="T4" fmla="*/ 168 w 376"/>
                    <a:gd name="T5" fmla="*/ 19 h 370"/>
                    <a:gd name="T6" fmla="*/ 181 w 376"/>
                    <a:gd name="T7" fmla="*/ 20 h 370"/>
                    <a:gd name="T8" fmla="*/ 240 w 376"/>
                    <a:gd name="T9" fmla="*/ 67 h 370"/>
                    <a:gd name="T10" fmla="*/ 277 w 376"/>
                    <a:gd name="T11" fmla="*/ 55 h 370"/>
                    <a:gd name="T12" fmla="*/ 285 w 376"/>
                    <a:gd name="T13" fmla="*/ 67 h 370"/>
                    <a:gd name="T14" fmla="*/ 297 w 376"/>
                    <a:gd name="T15" fmla="*/ 63 h 370"/>
                    <a:gd name="T16" fmla="*/ 305 w 376"/>
                    <a:gd name="T17" fmla="*/ 68 h 370"/>
                    <a:gd name="T18" fmla="*/ 306 w 376"/>
                    <a:gd name="T19" fmla="*/ 83 h 370"/>
                    <a:gd name="T20" fmla="*/ 317 w 376"/>
                    <a:gd name="T21" fmla="*/ 94 h 370"/>
                    <a:gd name="T22" fmla="*/ 331 w 376"/>
                    <a:gd name="T23" fmla="*/ 77 h 370"/>
                    <a:gd name="T24" fmla="*/ 345 w 376"/>
                    <a:gd name="T25" fmla="*/ 77 h 370"/>
                    <a:gd name="T26" fmla="*/ 345 w 376"/>
                    <a:gd name="T27" fmla="*/ 83 h 370"/>
                    <a:gd name="T28" fmla="*/ 352 w 376"/>
                    <a:gd name="T29" fmla="*/ 114 h 370"/>
                    <a:gd name="T30" fmla="*/ 376 w 376"/>
                    <a:gd name="T31" fmla="*/ 126 h 370"/>
                    <a:gd name="T32" fmla="*/ 374 w 376"/>
                    <a:gd name="T33" fmla="*/ 141 h 370"/>
                    <a:gd name="T34" fmla="*/ 350 w 376"/>
                    <a:gd name="T35" fmla="*/ 167 h 370"/>
                    <a:gd name="T36" fmla="*/ 335 w 376"/>
                    <a:gd name="T37" fmla="*/ 197 h 370"/>
                    <a:gd name="T38" fmla="*/ 347 w 376"/>
                    <a:gd name="T39" fmla="*/ 268 h 370"/>
                    <a:gd name="T40" fmla="*/ 340 w 376"/>
                    <a:gd name="T41" fmla="*/ 280 h 370"/>
                    <a:gd name="T42" fmla="*/ 345 w 376"/>
                    <a:gd name="T43" fmla="*/ 297 h 370"/>
                    <a:gd name="T44" fmla="*/ 325 w 376"/>
                    <a:gd name="T45" fmla="*/ 317 h 370"/>
                    <a:gd name="T46" fmla="*/ 286 w 376"/>
                    <a:gd name="T47" fmla="*/ 332 h 370"/>
                    <a:gd name="T48" fmla="*/ 257 w 376"/>
                    <a:gd name="T49" fmla="*/ 317 h 370"/>
                    <a:gd name="T50" fmla="*/ 232 w 376"/>
                    <a:gd name="T51" fmla="*/ 335 h 370"/>
                    <a:gd name="T52" fmla="*/ 202 w 376"/>
                    <a:gd name="T53" fmla="*/ 364 h 370"/>
                    <a:gd name="T54" fmla="*/ 191 w 376"/>
                    <a:gd name="T55" fmla="*/ 370 h 370"/>
                    <a:gd name="T56" fmla="*/ 173 w 376"/>
                    <a:gd name="T57" fmla="*/ 352 h 370"/>
                    <a:gd name="T58" fmla="*/ 158 w 376"/>
                    <a:gd name="T59" fmla="*/ 361 h 370"/>
                    <a:gd name="T60" fmla="*/ 138 w 376"/>
                    <a:gd name="T61" fmla="*/ 351 h 370"/>
                    <a:gd name="T62" fmla="*/ 113 w 376"/>
                    <a:gd name="T63" fmla="*/ 364 h 370"/>
                    <a:gd name="T64" fmla="*/ 69 w 376"/>
                    <a:gd name="T65" fmla="*/ 335 h 370"/>
                    <a:gd name="T66" fmla="*/ 69 w 376"/>
                    <a:gd name="T67" fmla="*/ 306 h 370"/>
                    <a:gd name="T68" fmla="*/ 63 w 376"/>
                    <a:gd name="T69" fmla="*/ 248 h 370"/>
                    <a:gd name="T70" fmla="*/ 38 w 376"/>
                    <a:gd name="T71" fmla="*/ 134 h 370"/>
                    <a:gd name="T72" fmla="*/ 10 w 376"/>
                    <a:gd name="T73" fmla="*/ 97 h 370"/>
                    <a:gd name="T74" fmla="*/ 14 w 376"/>
                    <a:gd name="T75" fmla="*/ 49 h 370"/>
                    <a:gd name="T76" fmla="*/ 4 w 376"/>
                    <a:gd name="T77" fmla="*/ 29 h 370"/>
                    <a:gd name="T78" fmla="*/ 0 w 376"/>
                    <a:gd name="T79" fmla="*/ 19 h 370"/>
                    <a:gd name="T80" fmla="*/ 34 w 376"/>
                    <a:gd name="T8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370">
                      <a:moveTo>
                        <a:pt x="34" y="0"/>
                      </a:moveTo>
                      <a:lnTo>
                        <a:pt x="124" y="45"/>
                      </a:lnTo>
                      <a:lnTo>
                        <a:pt x="168" y="19"/>
                      </a:lnTo>
                      <a:lnTo>
                        <a:pt x="181" y="20"/>
                      </a:lnTo>
                      <a:lnTo>
                        <a:pt x="240" y="67"/>
                      </a:lnTo>
                      <a:lnTo>
                        <a:pt x="277" y="55"/>
                      </a:lnTo>
                      <a:lnTo>
                        <a:pt x="285" y="67"/>
                      </a:lnTo>
                      <a:lnTo>
                        <a:pt x="297" y="63"/>
                      </a:lnTo>
                      <a:lnTo>
                        <a:pt x="305" y="68"/>
                      </a:lnTo>
                      <a:lnTo>
                        <a:pt x="306" y="83"/>
                      </a:lnTo>
                      <a:lnTo>
                        <a:pt x="317" y="94"/>
                      </a:lnTo>
                      <a:lnTo>
                        <a:pt x="331" y="77"/>
                      </a:lnTo>
                      <a:lnTo>
                        <a:pt x="345" y="77"/>
                      </a:lnTo>
                      <a:lnTo>
                        <a:pt x="345" y="83"/>
                      </a:lnTo>
                      <a:lnTo>
                        <a:pt x="352" y="114"/>
                      </a:lnTo>
                      <a:lnTo>
                        <a:pt x="376" y="126"/>
                      </a:lnTo>
                      <a:lnTo>
                        <a:pt x="374" y="141"/>
                      </a:lnTo>
                      <a:lnTo>
                        <a:pt x="350" y="167"/>
                      </a:lnTo>
                      <a:lnTo>
                        <a:pt x="335" y="197"/>
                      </a:lnTo>
                      <a:lnTo>
                        <a:pt x="347" y="268"/>
                      </a:lnTo>
                      <a:lnTo>
                        <a:pt x="340" y="280"/>
                      </a:lnTo>
                      <a:lnTo>
                        <a:pt x="345" y="297"/>
                      </a:lnTo>
                      <a:lnTo>
                        <a:pt x="325" y="317"/>
                      </a:lnTo>
                      <a:lnTo>
                        <a:pt x="286" y="332"/>
                      </a:lnTo>
                      <a:lnTo>
                        <a:pt x="257" y="317"/>
                      </a:lnTo>
                      <a:lnTo>
                        <a:pt x="232" y="335"/>
                      </a:lnTo>
                      <a:lnTo>
                        <a:pt x="202" y="364"/>
                      </a:lnTo>
                      <a:lnTo>
                        <a:pt x="191" y="370"/>
                      </a:lnTo>
                      <a:lnTo>
                        <a:pt x="173" y="352"/>
                      </a:lnTo>
                      <a:lnTo>
                        <a:pt x="158" y="361"/>
                      </a:lnTo>
                      <a:lnTo>
                        <a:pt x="138" y="351"/>
                      </a:lnTo>
                      <a:lnTo>
                        <a:pt x="113" y="364"/>
                      </a:lnTo>
                      <a:lnTo>
                        <a:pt x="69" y="335"/>
                      </a:lnTo>
                      <a:lnTo>
                        <a:pt x="69" y="306"/>
                      </a:lnTo>
                      <a:lnTo>
                        <a:pt x="63" y="248"/>
                      </a:lnTo>
                      <a:lnTo>
                        <a:pt x="38" y="134"/>
                      </a:lnTo>
                      <a:lnTo>
                        <a:pt x="10" y="97"/>
                      </a:lnTo>
                      <a:lnTo>
                        <a:pt x="14" y="49"/>
                      </a:lnTo>
                      <a:lnTo>
                        <a:pt x="4" y="29"/>
                      </a:lnTo>
                      <a:lnTo>
                        <a:pt x="0" y="19"/>
                      </a:lnTo>
                      <a:lnTo>
                        <a:pt x="3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5" name="Freeform 63">
                  <a:extLst>
                    <a:ext uri="{FF2B5EF4-FFF2-40B4-BE49-F238E27FC236}">
                      <a16:creationId xmlns:a16="http://schemas.microsoft.com/office/drawing/2014/main" id="{4929F57F-D82B-42F8-9527-AA0181FFEC8D}"/>
                    </a:ext>
                  </a:extLst>
                </p:cNvPr>
                <p:cNvSpPr>
                  <a:spLocks/>
                </p:cNvSpPr>
                <p:nvPr/>
              </p:nvSpPr>
              <p:spPr bwMode="auto">
                <a:xfrm>
                  <a:off x="6200776" y="2398713"/>
                  <a:ext cx="630238" cy="727075"/>
                </a:xfrm>
                <a:custGeom>
                  <a:avLst/>
                  <a:gdLst>
                    <a:gd name="T0" fmla="*/ 183 w 397"/>
                    <a:gd name="T1" fmla="*/ 9 h 458"/>
                    <a:gd name="T2" fmla="*/ 229 w 397"/>
                    <a:gd name="T3" fmla="*/ 75 h 458"/>
                    <a:gd name="T4" fmla="*/ 230 w 397"/>
                    <a:gd name="T5" fmla="*/ 105 h 458"/>
                    <a:gd name="T6" fmla="*/ 240 w 397"/>
                    <a:gd name="T7" fmla="*/ 123 h 458"/>
                    <a:gd name="T8" fmla="*/ 257 w 397"/>
                    <a:gd name="T9" fmla="*/ 122 h 458"/>
                    <a:gd name="T10" fmla="*/ 264 w 397"/>
                    <a:gd name="T11" fmla="*/ 143 h 458"/>
                    <a:gd name="T12" fmla="*/ 292 w 397"/>
                    <a:gd name="T13" fmla="*/ 143 h 458"/>
                    <a:gd name="T14" fmla="*/ 319 w 397"/>
                    <a:gd name="T15" fmla="*/ 164 h 458"/>
                    <a:gd name="T16" fmla="*/ 376 w 397"/>
                    <a:gd name="T17" fmla="*/ 158 h 458"/>
                    <a:gd name="T18" fmla="*/ 351 w 397"/>
                    <a:gd name="T19" fmla="*/ 198 h 458"/>
                    <a:gd name="T20" fmla="*/ 361 w 397"/>
                    <a:gd name="T21" fmla="*/ 215 h 458"/>
                    <a:gd name="T22" fmla="*/ 382 w 397"/>
                    <a:gd name="T23" fmla="*/ 242 h 458"/>
                    <a:gd name="T24" fmla="*/ 386 w 397"/>
                    <a:gd name="T25" fmla="*/ 292 h 458"/>
                    <a:gd name="T26" fmla="*/ 380 w 397"/>
                    <a:gd name="T27" fmla="*/ 321 h 458"/>
                    <a:gd name="T28" fmla="*/ 368 w 397"/>
                    <a:gd name="T29" fmla="*/ 351 h 458"/>
                    <a:gd name="T30" fmla="*/ 346 w 397"/>
                    <a:gd name="T31" fmla="*/ 375 h 458"/>
                    <a:gd name="T32" fmla="*/ 346 w 397"/>
                    <a:gd name="T33" fmla="*/ 395 h 458"/>
                    <a:gd name="T34" fmla="*/ 309 w 397"/>
                    <a:gd name="T35" fmla="*/ 415 h 458"/>
                    <a:gd name="T36" fmla="*/ 276 w 397"/>
                    <a:gd name="T37" fmla="*/ 415 h 458"/>
                    <a:gd name="T38" fmla="*/ 234 w 397"/>
                    <a:gd name="T39" fmla="*/ 431 h 458"/>
                    <a:gd name="T40" fmla="*/ 145 w 397"/>
                    <a:gd name="T41" fmla="*/ 424 h 458"/>
                    <a:gd name="T42" fmla="*/ 139 w 397"/>
                    <a:gd name="T43" fmla="*/ 411 h 458"/>
                    <a:gd name="T44" fmla="*/ 51 w 397"/>
                    <a:gd name="T45" fmla="*/ 370 h 458"/>
                    <a:gd name="T46" fmla="*/ 17 w 397"/>
                    <a:gd name="T47" fmla="*/ 382 h 458"/>
                    <a:gd name="T48" fmla="*/ 34 w 397"/>
                    <a:gd name="T49" fmla="*/ 354 h 458"/>
                    <a:gd name="T50" fmla="*/ 12 w 397"/>
                    <a:gd name="T51" fmla="*/ 327 h 458"/>
                    <a:gd name="T52" fmla="*/ 5 w 397"/>
                    <a:gd name="T53" fmla="*/ 290 h 458"/>
                    <a:gd name="T54" fmla="*/ 26 w 397"/>
                    <a:gd name="T55" fmla="*/ 201 h 458"/>
                    <a:gd name="T56" fmla="*/ 25 w 397"/>
                    <a:gd name="T57" fmla="*/ 166 h 458"/>
                    <a:gd name="T58" fmla="*/ 60 w 397"/>
                    <a:gd name="T59" fmla="*/ 88 h 458"/>
                    <a:gd name="T60" fmla="*/ 36 w 397"/>
                    <a:gd name="T61" fmla="*/ 85 h 458"/>
                    <a:gd name="T62" fmla="*/ 40 w 397"/>
                    <a:gd name="T63" fmla="*/ 57 h 458"/>
                    <a:gd name="T64" fmla="*/ 46 w 397"/>
                    <a:gd name="T65" fmla="*/ 32 h 458"/>
                    <a:gd name="T66" fmla="*/ 116 w 397"/>
                    <a:gd name="T67" fmla="*/ 32 h 458"/>
                    <a:gd name="T68" fmla="*/ 110 w 397"/>
                    <a:gd name="T69" fmla="*/ 6 h 458"/>
                    <a:gd name="T70" fmla="*/ 148 w 397"/>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7" h="458">
                      <a:moveTo>
                        <a:pt x="148" y="0"/>
                      </a:moveTo>
                      <a:lnTo>
                        <a:pt x="183" y="9"/>
                      </a:lnTo>
                      <a:lnTo>
                        <a:pt x="194" y="38"/>
                      </a:lnTo>
                      <a:lnTo>
                        <a:pt x="229" y="75"/>
                      </a:lnTo>
                      <a:lnTo>
                        <a:pt x="215" y="93"/>
                      </a:lnTo>
                      <a:lnTo>
                        <a:pt x="230" y="105"/>
                      </a:lnTo>
                      <a:lnTo>
                        <a:pt x="229" y="123"/>
                      </a:lnTo>
                      <a:lnTo>
                        <a:pt x="240" y="123"/>
                      </a:lnTo>
                      <a:lnTo>
                        <a:pt x="249" y="118"/>
                      </a:lnTo>
                      <a:lnTo>
                        <a:pt x="257" y="122"/>
                      </a:lnTo>
                      <a:lnTo>
                        <a:pt x="251" y="134"/>
                      </a:lnTo>
                      <a:lnTo>
                        <a:pt x="264" y="143"/>
                      </a:lnTo>
                      <a:lnTo>
                        <a:pt x="282" y="149"/>
                      </a:lnTo>
                      <a:lnTo>
                        <a:pt x="292" y="143"/>
                      </a:lnTo>
                      <a:lnTo>
                        <a:pt x="304" y="149"/>
                      </a:lnTo>
                      <a:lnTo>
                        <a:pt x="319" y="164"/>
                      </a:lnTo>
                      <a:lnTo>
                        <a:pt x="343" y="149"/>
                      </a:lnTo>
                      <a:lnTo>
                        <a:pt x="376" y="158"/>
                      </a:lnTo>
                      <a:lnTo>
                        <a:pt x="367" y="194"/>
                      </a:lnTo>
                      <a:lnTo>
                        <a:pt x="351" y="198"/>
                      </a:lnTo>
                      <a:lnTo>
                        <a:pt x="347" y="203"/>
                      </a:lnTo>
                      <a:lnTo>
                        <a:pt x="361" y="215"/>
                      </a:lnTo>
                      <a:lnTo>
                        <a:pt x="361" y="236"/>
                      </a:lnTo>
                      <a:lnTo>
                        <a:pt x="382" y="242"/>
                      </a:lnTo>
                      <a:lnTo>
                        <a:pt x="397" y="281"/>
                      </a:lnTo>
                      <a:lnTo>
                        <a:pt x="386" y="292"/>
                      </a:lnTo>
                      <a:lnTo>
                        <a:pt x="388" y="310"/>
                      </a:lnTo>
                      <a:lnTo>
                        <a:pt x="380" y="321"/>
                      </a:lnTo>
                      <a:lnTo>
                        <a:pt x="382" y="339"/>
                      </a:lnTo>
                      <a:lnTo>
                        <a:pt x="368" y="351"/>
                      </a:lnTo>
                      <a:lnTo>
                        <a:pt x="366" y="370"/>
                      </a:lnTo>
                      <a:lnTo>
                        <a:pt x="346" y="375"/>
                      </a:lnTo>
                      <a:lnTo>
                        <a:pt x="337" y="389"/>
                      </a:lnTo>
                      <a:lnTo>
                        <a:pt x="346" y="395"/>
                      </a:lnTo>
                      <a:lnTo>
                        <a:pt x="333" y="410"/>
                      </a:lnTo>
                      <a:lnTo>
                        <a:pt x="309" y="415"/>
                      </a:lnTo>
                      <a:lnTo>
                        <a:pt x="296" y="419"/>
                      </a:lnTo>
                      <a:lnTo>
                        <a:pt x="276" y="415"/>
                      </a:lnTo>
                      <a:lnTo>
                        <a:pt x="253" y="429"/>
                      </a:lnTo>
                      <a:lnTo>
                        <a:pt x="234" y="431"/>
                      </a:lnTo>
                      <a:lnTo>
                        <a:pt x="175" y="458"/>
                      </a:lnTo>
                      <a:lnTo>
                        <a:pt x="145" y="424"/>
                      </a:lnTo>
                      <a:lnTo>
                        <a:pt x="145" y="415"/>
                      </a:lnTo>
                      <a:lnTo>
                        <a:pt x="139" y="411"/>
                      </a:lnTo>
                      <a:lnTo>
                        <a:pt x="114" y="410"/>
                      </a:lnTo>
                      <a:lnTo>
                        <a:pt x="51" y="370"/>
                      </a:lnTo>
                      <a:lnTo>
                        <a:pt x="36" y="371"/>
                      </a:lnTo>
                      <a:lnTo>
                        <a:pt x="17" y="382"/>
                      </a:lnTo>
                      <a:lnTo>
                        <a:pt x="10" y="380"/>
                      </a:lnTo>
                      <a:lnTo>
                        <a:pt x="34" y="354"/>
                      </a:lnTo>
                      <a:lnTo>
                        <a:pt x="36" y="339"/>
                      </a:lnTo>
                      <a:lnTo>
                        <a:pt x="12" y="327"/>
                      </a:lnTo>
                      <a:lnTo>
                        <a:pt x="5" y="296"/>
                      </a:lnTo>
                      <a:lnTo>
                        <a:pt x="5" y="290"/>
                      </a:lnTo>
                      <a:lnTo>
                        <a:pt x="0" y="238"/>
                      </a:lnTo>
                      <a:lnTo>
                        <a:pt x="26" y="201"/>
                      </a:lnTo>
                      <a:lnTo>
                        <a:pt x="36" y="179"/>
                      </a:lnTo>
                      <a:lnTo>
                        <a:pt x="25" y="166"/>
                      </a:lnTo>
                      <a:lnTo>
                        <a:pt x="60" y="117"/>
                      </a:lnTo>
                      <a:lnTo>
                        <a:pt x="60" y="88"/>
                      </a:lnTo>
                      <a:lnTo>
                        <a:pt x="52" y="82"/>
                      </a:lnTo>
                      <a:lnTo>
                        <a:pt x="36" y="85"/>
                      </a:lnTo>
                      <a:lnTo>
                        <a:pt x="32" y="79"/>
                      </a:lnTo>
                      <a:lnTo>
                        <a:pt x="40" y="57"/>
                      </a:lnTo>
                      <a:lnTo>
                        <a:pt x="34" y="47"/>
                      </a:lnTo>
                      <a:lnTo>
                        <a:pt x="46" y="32"/>
                      </a:lnTo>
                      <a:lnTo>
                        <a:pt x="108" y="38"/>
                      </a:lnTo>
                      <a:lnTo>
                        <a:pt x="116" y="32"/>
                      </a:lnTo>
                      <a:lnTo>
                        <a:pt x="105" y="15"/>
                      </a:lnTo>
                      <a:lnTo>
                        <a:pt x="110" y="6"/>
                      </a:lnTo>
                      <a:lnTo>
                        <a:pt x="131" y="10"/>
                      </a:lnTo>
                      <a:lnTo>
                        <a:pt x="1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6" name="Freeform 72">
                  <a:extLst>
                    <a:ext uri="{FF2B5EF4-FFF2-40B4-BE49-F238E27FC236}">
                      <a16:creationId xmlns:a16="http://schemas.microsoft.com/office/drawing/2014/main" id="{3139DD61-0A8A-4310-8BB4-437582F75D5E}"/>
                    </a:ext>
                  </a:extLst>
                </p:cNvPr>
                <p:cNvSpPr>
                  <a:spLocks/>
                </p:cNvSpPr>
                <p:nvPr/>
              </p:nvSpPr>
              <p:spPr bwMode="auto">
                <a:xfrm>
                  <a:off x="6369051" y="1951038"/>
                  <a:ext cx="592138" cy="708025"/>
                </a:xfrm>
                <a:custGeom>
                  <a:avLst/>
                  <a:gdLst>
                    <a:gd name="T0" fmla="*/ 99 w 373"/>
                    <a:gd name="T1" fmla="*/ 0 h 446"/>
                    <a:gd name="T2" fmla="*/ 101 w 373"/>
                    <a:gd name="T3" fmla="*/ 20 h 446"/>
                    <a:gd name="T4" fmla="*/ 122 w 373"/>
                    <a:gd name="T5" fmla="*/ 25 h 446"/>
                    <a:gd name="T6" fmla="*/ 137 w 373"/>
                    <a:gd name="T7" fmla="*/ 50 h 446"/>
                    <a:gd name="T8" fmla="*/ 185 w 373"/>
                    <a:gd name="T9" fmla="*/ 74 h 446"/>
                    <a:gd name="T10" fmla="*/ 227 w 373"/>
                    <a:gd name="T11" fmla="*/ 94 h 446"/>
                    <a:gd name="T12" fmla="*/ 237 w 373"/>
                    <a:gd name="T13" fmla="*/ 104 h 446"/>
                    <a:gd name="T14" fmla="*/ 221 w 373"/>
                    <a:gd name="T15" fmla="*/ 114 h 446"/>
                    <a:gd name="T16" fmla="*/ 231 w 373"/>
                    <a:gd name="T17" fmla="*/ 133 h 446"/>
                    <a:gd name="T18" fmla="*/ 256 w 373"/>
                    <a:gd name="T19" fmla="*/ 136 h 446"/>
                    <a:gd name="T20" fmla="*/ 287 w 373"/>
                    <a:gd name="T21" fmla="*/ 173 h 446"/>
                    <a:gd name="T22" fmla="*/ 309 w 373"/>
                    <a:gd name="T23" fmla="*/ 178 h 446"/>
                    <a:gd name="T24" fmla="*/ 311 w 373"/>
                    <a:gd name="T25" fmla="*/ 188 h 446"/>
                    <a:gd name="T26" fmla="*/ 295 w 373"/>
                    <a:gd name="T27" fmla="*/ 198 h 446"/>
                    <a:gd name="T28" fmla="*/ 291 w 373"/>
                    <a:gd name="T29" fmla="*/ 220 h 446"/>
                    <a:gd name="T30" fmla="*/ 289 w 373"/>
                    <a:gd name="T31" fmla="*/ 236 h 446"/>
                    <a:gd name="T32" fmla="*/ 307 w 373"/>
                    <a:gd name="T33" fmla="*/ 236 h 446"/>
                    <a:gd name="T34" fmla="*/ 324 w 373"/>
                    <a:gd name="T35" fmla="*/ 252 h 446"/>
                    <a:gd name="T36" fmla="*/ 350 w 373"/>
                    <a:gd name="T37" fmla="*/ 260 h 446"/>
                    <a:gd name="T38" fmla="*/ 356 w 373"/>
                    <a:gd name="T39" fmla="*/ 285 h 446"/>
                    <a:gd name="T40" fmla="*/ 373 w 373"/>
                    <a:gd name="T41" fmla="*/ 291 h 446"/>
                    <a:gd name="T42" fmla="*/ 368 w 373"/>
                    <a:gd name="T43" fmla="*/ 305 h 446"/>
                    <a:gd name="T44" fmla="*/ 356 w 373"/>
                    <a:gd name="T45" fmla="*/ 306 h 446"/>
                    <a:gd name="T46" fmla="*/ 344 w 373"/>
                    <a:gd name="T47" fmla="*/ 325 h 446"/>
                    <a:gd name="T48" fmla="*/ 329 w 373"/>
                    <a:gd name="T49" fmla="*/ 326 h 446"/>
                    <a:gd name="T50" fmla="*/ 320 w 373"/>
                    <a:gd name="T51" fmla="*/ 360 h 446"/>
                    <a:gd name="T52" fmla="*/ 311 w 373"/>
                    <a:gd name="T53" fmla="*/ 399 h 446"/>
                    <a:gd name="T54" fmla="*/ 291 w 373"/>
                    <a:gd name="T55" fmla="*/ 408 h 446"/>
                    <a:gd name="T56" fmla="*/ 266 w 373"/>
                    <a:gd name="T57" fmla="*/ 400 h 446"/>
                    <a:gd name="T58" fmla="*/ 240 w 373"/>
                    <a:gd name="T59" fmla="*/ 414 h 446"/>
                    <a:gd name="T60" fmla="*/ 237 w 373"/>
                    <a:gd name="T61" fmla="*/ 431 h 446"/>
                    <a:gd name="T62" fmla="*/ 213 w 373"/>
                    <a:gd name="T63" fmla="*/ 446 h 446"/>
                    <a:gd name="T64" fmla="*/ 198 w 373"/>
                    <a:gd name="T65" fmla="*/ 431 h 446"/>
                    <a:gd name="T66" fmla="*/ 186 w 373"/>
                    <a:gd name="T67" fmla="*/ 425 h 446"/>
                    <a:gd name="T68" fmla="*/ 176 w 373"/>
                    <a:gd name="T69" fmla="*/ 431 h 446"/>
                    <a:gd name="T70" fmla="*/ 158 w 373"/>
                    <a:gd name="T71" fmla="*/ 425 h 446"/>
                    <a:gd name="T72" fmla="*/ 145 w 373"/>
                    <a:gd name="T73" fmla="*/ 416 h 446"/>
                    <a:gd name="T74" fmla="*/ 151 w 373"/>
                    <a:gd name="T75" fmla="*/ 404 h 446"/>
                    <a:gd name="T76" fmla="*/ 143 w 373"/>
                    <a:gd name="T77" fmla="*/ 400 h 446"/>
                    <a:gd name="T78" fmla="*/ 134 w 373"/>
                    <a:gd name="T79" fmla="*/ 405 h 446"/>
                    <a:gd name="T80" fmla="*/ 123 w 373"/>
                    <a:gd name="T81" fmla="*/ 405 h 446"/>
                    <a:gd name="T82" fmla="*/ 124 w 373"/>
                    <a:gd name="T83" fmla="*/ 387 h 446"/>
                    <a:gd name="T84" fmla="*/ 109 w 373"/>
                    <a:gd name="T85" fmla="*/ 375 h 446"/>
                    <a:gd name="T86" fmla="*/ 123 w 373"/>
                    <a:gd name="T87" fmla="*/ 357 h 446"/>
                    <a:gd name="T88" fmla="*/ 88 w 373"/>
                    <a:gd name="T89" fmla="*/ 320 h 446"/>
                    <a:gd name="T90" fmla="*/ 77 w 373"/>
                    <a:gd name="T91" fmla="*/ 291 h 446"/>
                    <a:gd name="T92" fmla="*/ 42 w 373"/>
                    <a:gd name="T93" fmla="*/ 282 h 446"/>
                    <a:gd name="T94" fmla="*/ 39 w 373"/>
                    <a:gd name="T95" fmla="*/ 266 h 446"/>
                    <a:gd name="T96" fmla="*/ 30 w 373"/>
                    <a:gd name="T97" fmla="*/ 252 h 446"/>
                    <a:gd name="T98" fmla="*/ 64 w 373"/>
                    <a:gd name="T99" fmla="*/ 240 h 446"/>
                    <a:gd name="T100" fmla="*/ 76 w 373"/>
                    <a:gd name="T101" fmla="*/ 213 h 446"/>
                    <a:gd name="T102" fmla="*/ 68 w 373"/>
                    <a:gd name="T103" fmla="*/ 151 h 446"/>
                    <a:gd name="T104" fmla="*/ 42 w 373"/>
                    <a:gd name="T105" fmla="*/ 129 h 446"/>
                    <a:gd name="T106" fmla="*/ 0 w 373"/>
                    <a:gd name="T107" fmla="*/ 113 h 446"/>
                    <a:gd name="T108" fmla="*/ 9 w 373"/>
                    <a:gd name="T109" fmla="*/ 83 h 446"/>
                    <a:gd name="T110" fmla="*/ 17 w 373"/>
                    <a:gd name="T111" fmla="*/ 74 h 446"/>
                    <a:gd name="T112" fmla="*/ 53 w 373"/>
                    <a:gd name="T113" fmla="*/ 58 h 446"/>
                    <a:gd name="T114" fmla="*/ 62 w 373"/>
                    <a:gd name="T115" fmla="*/ 33 h 446"/>
                    <a:gd name="T116" fmla="*/ 58 w 373"/>
                    <a:gd name="T117" fmla="*/ 28 h 446"/>
                    <a:gd name="T118" fmla="*/ 42 w 373"/>
                    <a:gd name="T119" fmla="*/ 28 h 446"/>
                    <a:gd name="T120" fmla="*/ 42 w 373"/>
                    <a:gd name="T121" fmla="*/ 16 h 446"/>
                    <a:gd name="T122" fmla="*/ 99 w 373"/>
                    <a:gd name="T12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 h="446">
                      <a:moveTo>
                        <a:pt x="99" y="0"/>
                      </a:moveTo>
                      <a:lnTo>
                        <a:pt x="101" y="20"/>
                      </a:lnTo>
                      <a:lnTo>
                        <a:pt x="122" y="25"/>
                      </a:lnTo>
                      <a:lnTo>
                        <a:pt x="137" y="50"/>
                      </a:lnTo>
                      <a:lnTo>
                        <a:pt x="185" y="74"/>
                      </a:lnTo>
                      <a:lnTo>
                        <a:pt x="227" y="94"/>
                      </a:lnTo>
                      <a:lnTo>
                        <a:pt x="237" y="104"/>
                      </a:lnTo>
                      <a:lnTo>
                        <a:pt x="221" y="114"/>
                      </a:lnTo>
                      <a:lnTo>
                        <a:pt x="231" y="133"/>
                      </a:lnTo>
                      <a:lnTo>
                        <a:pt x="256" y="136"/>
                      </a:lnTo>
                      <a:lnTo>
                        <a:pt x="287" y="173"/>
                      </a:lnTo>
                      <a:lnTo>
                        <a:pt x="309" y="178"/>
                      </a:lnTo>
                      <a:lnTo>
                        <a:pt x="311" y="188"/>
                      </a:lnTo>
                      <a:lnTo>
                        <a:pt x="295" y="198"/>
                      </a:lnTo>
                      <a:lnTo>
                        <a:pt x="291" y="220"/>
                      </a:lnTo>
                      <a:lnTo>
                        <a:pt x="289" y="236"/>
                      </a:lnTo>
                      <a:lnTo>
                        <a:pt x="307" y="236"/>
                      </a:lnTo>
                      <a:lnTo>
                        <a:pt x="324" y="252"/>
                      </a:lnTo>
                      <a:lnTo>
                        <a:pt x="350" y="260"/>
                      </a:lnTo>
                      <a:lnTo>
                        <a:pt x="356" y="285"/>
                      </a:lnTo>
                      <a:lnTo>
                        <a:pt x="373" y="291"/>
                      </a:lnTo>
                      <a:lnTo>
                        <a:pt x="368" y="305"/>
                      </a:lnTo>
                      <a:lnTo>
                        <a:pt x="356" y="306"/>
                      </a:lnTo>
                      <a:lnTo>
                        <a:pt x="344" y="325"/>
                      </a:lnTo>
                      <a:lnTo>
                        <a:pt x="329" y="326"/>
                      </a:lnTo>
                      <a:lnTo>
                        <a:pt x="320" y="360"/>
                      </a:lnTo>
                      <a:lnTo>
                        <a:pt x="311" y="399"/>
                      </a:lnTo>
                      <a:lnTo>
                        <a:pt x="291" y="408"/>
                      </a:lnTo>
                      <a:lnTo>
                        <a:pt x="266" y="400"/>
                      </a:lnTo>
                      <a:lnTo>
                        <a:pt x="240" y="414"/>
                      </a:lnTo>
                      <a:lnTo>
                        <a:pt x="237" y="431"/>
                      </a:lnTo>
                      <a:lnTo>
                        <a:pt x="213" y="446"/>
                      </a:lnTo>
                      <a:lnTo>
                        <a:pt x="198" y="431"/>
                      </a:lnTo>
                      <a:lnTo>
                        <a:pt x="186" y="425"/>
                      </a:lnTo>
                      <a:lnTo>
                        <a:pt x="176" y="431"/>
                      </a:lnTo>
                      <a:lnTo>
                        <a:pt x="158" y="425"/>
                      </a:lnTo>
                      <a:lnTo>
                        <a:pt x="145" y="416"/>
                      </a:lnTo>
                      <a:lnTo>
                        <a:pt x="151" y="404"/>
                      </a:lnTo>
                      <a:lnTo>
                        <a:pt x="143" y="400"/>
                      </a:lnTo>
                      <a:lnTo>
                        <a:pt x="134" y="405"/>
                      </a:lnTo>
                      <a:lnTo>
                        <a:pt x="123" y="405"/>
                      </a:lnTo>
                      <a:lnTo>
                        <a:pt x="124" y="387"/>
                      </a:lnTo>
                      <a:lnTo>
                        <a:pt x="109" y="375"/>
                      </a:lnTo>
                      <a:lnTo>
                        <a:pt x="123" y="357"/>
                      </a:lnTo>
                      <a:lnTo>
                        <a:pt x="88" y="320"/>
                      </a:lnTo>
                      <a:lnTo>
                        <a:pt x="77" y="291"/>
                      </a:lnTo>
                      <a:lnTo>
                        <a:pt x="42" y="282"/>
                      </a:lnTo>
                      <a:lnTo>
                        <a:pt x="39" y="266"/>
                      </a:lnTo>
                      <a:lnTo>
                        <a:pt x="30" y="252"/>
                      </a:lnTo>
                      <a:lnTo>
                        <a:pt x="64" y="240"/>
                      </a:lnTo>
                      <a:lnTo>
                        <a:pt x="76" y="213"/>
                      </a:lnTo>
                      <a:lnTo>
                        <a:pt x="68" y="151"/>
                      </a:lnTo>
                      <a:lnTo>
                        <a:pt x="42" y="129"/>
                      </a:lnTo>
                      <a:lnTo>
                        <a:pt x="0" y="113"/>
                      </a:lnTo>
                      <a:lnTo>
                        <a:pt x="9" y="83"/>
                      </a:lnTo>
                      <a:lnTo>
                        <a:pt x="17" y="74"/>
                      </a:lnTo>
                      <a:lnTo>
                        <a:pt x="53" y="58"/>
                      </a:lnTo>
                      <a:lnTo>
                        <a:pt x="62" y="33"/>
                      </a:lnTo>
                      <a:lnTo>
                        <a:pt x="58" y="28"/>
                      </a:lnTo>
                      <a:lnTo>
                        <a:pt x="42" y="28"/>
                      </a:lnTo>
                      <a:lnTo>
                        <a:pt x="42" y="16"/>
                      </a:lnTo>
                      <a:lnTo>
                        <a:pt x="9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7" name="Freeform 73">
                  <a:extLst>
                    <a:ext uri="{FF2B5EF4-FFF2-40B4-BE49-F238E27FC236}">
                      <a16:creationId xmlns:a16="http://schemas.microsoft.com/office/drawing/2014/main" id="{10AAB81C-F49B-4CF4-8A5A-798BC7F6D08D}"/>
                    </a:ext>
                  </a:extLst>
                </p:cNvPr>
                <p:cNvSpPr>
                  <a:spLocks/>
                </p:cNvSpPr>
                <p:nvPr/>
              </p:nvSpPr>
              <p:spPr bwMode="auto">
                <a:xfrm>
                  <a:off x="5856288" y="1517651"/>
                  <a:ext cx="669925" cy="588963"/>
                </a:xfrm>
                <a:custGeom>
                  <a:avLst/>
                  <a:gdLst>
                    <a:gd name="T0" fmla="*/ 234 w 422"/>
                    <a:gd name="T1" fmla="*/ 41 h 371"/>
                    <a:gd name="T2" fmla="*/ 297 w 422"/>
                    <a:gd name="T3" fmla="*/ 41 h 371"/>
                    <a:gd name="T4" fmla="*/ 374 w 422"/>
                    <a:gd name="T5" fmla="*/ 51 h 371"/>
                    <a:gd name="T6" fmla="*/ 386 w 422"/>
                    <a:gd name="T7" fmla="*/ 84 h 371"/>
                    <a:gd name="T8" fmla="*/ 422 w 422"/>
                    <a:gd name="T9" fmla="*/ 140 h 371"/>
                    <a:gd name="T10" fmla="*/ 409 w 422"/>
                    <a:gd name="T11" fmla="*/ 183 h 371"/>
                    <a:gd name="T12" fmla="*/ 394 w 422"/>
                    <a:gd name="T13" fmla="*/ 238 h 371"/>
                    <a:gd name="T14" fmla="*/ 422 w 422"/>
                    <a:gd name="T15" fmla="*/ 273 h 371"/>
                    <a:gd name="T16" fmla="*/ 365 w 422"/>
                    <a:gd name="T17" fmla="*/ 301 h 371"/>
                    <a:gd name="T18" fmla="*/ 385 w 422"/>
                    <a:gd name="T19" fmla="*/ 306 h 371"/>
                    <a:gd name="T20" fmla="*/ 340 w 422"/>
                    <a:gd name="T21" fmla="*/ 347 h 371"/>
                    <a:gd name="T22" fmla="*/ 296 w 422"/>
                    <a:gd name="T23" fmla="*/ 356 h 371"/>
                    <a:gd name="T24" fmla="*/ 247 w 422"/>
                    <a:gd name="T25" fmla="*/ 279 h 371"/>
                    <a:gd name="T26" fmla="*/ 200 w 422"/>
                    <a:gd name="T27" fmla="*/ 298 h 371"/>
                    <a:gd name="T28" fmla="*/ 169 w 422"/>
                    <a:gd name="T29" fmla="*/ 311 h 371"/>
                    <a:gd name="T30" fmla="*/ 122 w 422"/>
                    <a:gd name="T31" fmla="*/ 347 h 371"/>
                    <a:gd name="T32" fmla="*/ 70 w 422"/>
                    <a:gd name="T33" fmla="*/ 366 h 371"/>
                    <a:gd name="T34" fmla="*/ 33 w 422"/>
                    <a:gd name="T35" fmla="*/ 342 h 371"/>
                    <a:gd name="T36" fmla="*/ 24 w 422"/>
                    <a:gd name="T37" fmla="*/ 332 h 371"/>
                    <a:gd name="T38" fmla="*/ 1 w 422"/>
                    <a:gd name="T39" fmla="*/ 326 h 371"/>
                    <a:gd name="T40" fmla="*/ 20 w 422"/>
                    <a:gd name="T41" fmla="*/ 302 h 371"/>
                    <a:gd name="T42" fmla="*/ 5 w 422"/>
                    <a:gd name="T43" fmla="*/ 264 h 371"/>
                    <a:gd name="T44" fmla="*/ 12 w 422"/>
                    <a:gd name="T45" fmla="*/ 234 h 371"/>
                    <a:gd name="T46" fmla="*/ 48 w 422"/>
                    <a:gd name="T47" fmla="*/ 170 h 371"/>
                    <a:gd name="T48" fmla="*/ 26 w 422"/>
                    <a:gd name="T49" fmla="*/ 167 h 371"/>
                    <a:gd name="T50" fmla="*/ 39 w 422"/>
                    <a:gd name="T51" fmla="*/ 144 h 371"/>
                    <a:gd name="T52" fmla="*/ 48 w 422"/>
                    <a:gd name="T53" fmla="*/ 120 h 371"/>
                    <a:gd name="T54" fmla="*/ 68 w 422"/>
                    <a:gd name="T55" fmla="*/ 113 h 371"/>
                    <a:gd name="T56" fmla="*/ 46 w 422"/>
                    <a:gd name="T57" fmla="*/ 53 h 371"/>
                    <a:gd name="T58" fmla="*/ 96 w 422"/>
                    <a:gd name="T59" fmla="*/ 24 h 371"/>
                    <a:gd name="T60" fmla="*/ 142 w 422"/>
                    <a:gd name="T61" fmla="*/ 9 h 371"/>
                    <a:gd name="T62" fmla="*/ 185 w 422"/>
                    <a:gd name="T6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71">
                      <a:moveTo>
                        <a:pt x="185" y="0"/>
                      </a:moveTo>
                      <a:lnTo>
                        <a:pt x="234" y="41"/>
                      </a:lnTo>
                      <a:lnTo>
                        <a:pt x="261" y="49"/>
                      </a:lnTo>
                      <a:lnTo>
                        <a:pt x="297" y="41"/>
                      </a:lnTo>
                      <a:lnTo>
                        <a:pt x="348" y="58"/>
                      </a:lnTo>
                      <a:lnTo>
                        <a:pt x="374" y="51"/>
                      </a:lnTo>
                      <a:lnTo>
                        <a:pt x="395" y="64"/>
                      </a:lnTo>
                      <a:lnTo>
                        <a:pt x="386" y="84"/>
                      </a:lnTo>
                      <a:lnTo>
                        <a:pt x="415" y="120"/>
                      </a:lnTo>
                      <a:lnTo>
                        <a:pt x="422" y="140"/>
                      </a:lnTo>
                      <a:lnTo>
                        <a:pt x="409" y="164"/>
                      </a:lnTo>
                      <a:lnTo>
                        <a:pt x="409" y="183"/>
                      </a:lnTo>
                      <a:lnTo>
                        <a:pt x="394" y="200"/>
                      </a:lnTo>
                      <a:lnTo>
                        <a:pt x="394" y="238"/>
                      </a:lnTo>
                      <a:lnTo>
                        <a:pt x="420" y="258"/>
                      </a:lnTo>
                      <a:lnTo>
                        <a:pt x="422" y="273"/>
                      </a:lnTo>
                      <a:lnTo>
                        <a:pt x="365" y="289"/>
                      </a:lnTo>
                      <a:lnTo>
                        <a:pt x="365" y="301"/>
                      </a:lnTo>
                      <a:lnTo>
                        <a:pt x="381" y="301"/>
                      </a:lnTo>
                      <a:lnTo>
                        <a:pt x="385" y="306"/>
                      </a:lnTo>
                      <a:lnTo>
                        <a:pt x="376" y="331"/>
                      </a:lnTo>
                      <a:lnTo>
                        <a:pt x="340" y="347"/>
                      </a:lnTo>
                      <a:lnTo>
                        <a:pt x="330" y="341"/>
                      </a:lnTo>
                      <a:lnTo>
                        <a:pt x="296" y="356"/>
                      </a:lnTo>
                      <a:lnTo>
                        <a:pt x="257" y="332"/>
                      </a:lnTo>
                      <a:lnTo>
                        <a:pt x="247" y="279"/>
                      </a:lnTo>
                      <a:lnTo>
                        <a:pt x="221" y="284"/>
                      </a:lnTo>
                      <a:lnTo>
                        <a:pt x="200" y="298"/>
                      </a:lnTo>
                      <a:lnTo>
                        <a:pt x="174" y="301"/>
                      </a:lnTo>
                      <a:lnTo>
                        <a:pt x="169" y="311"/>
                      </a:lnTo>
                      <a:lnTo>
                        <a:pt x="150" y="327"/>
                      </a:lnTo>
                      <a:lnTo>
                        <a:pt x="122" y="347"/>
                      </a:lnTo>
                      <a:lnTo>
                        <a:pt x="115" y="371"/>
                      </a:lnTo>
                      <a:lnTo>
                        <a:pt x="70" y="366"/>
                      </a:lnTo>
                      <a:lnTo>
                        <a:pt x="55" y="348"/>
                      </a:lnTo>
                      <a:lnTo>
                        <a:pt x="33" y="342"/>
                      </a:lnTo>
                      <a:lnTo>
                        <a:pt x="30" y="333"/>
                      </a:lnTo>
                      <a:lnTo>
                        <a:pt x="24" y="332"/>
                      </a:lnTo>
                      <a:lnTo>
                        <a:pt x="11" y="336"/>
                      </a:lnTo>
                      <a:lnTo>
                        <a:pt x="1" y="326"/>
                      </a:lnTo>
                      <a:lnTo>
                        <a:pt x="12" y="310"/>
                      </a:lnTo>
                      <a:lnTo>
                        <a:pt x="20" y="302"/>
                      </a:lnTo>
                      <a:lnTo>
                        <a:pt x="0" y="286"/>
                      </a:lnTo>
                      <a:lnTo>
                        <a:pt x="5" y="264"/>
                      </a:lnTo>
                      <a:lnTo>
                        <a:pt x="15" y="249"/>
                      </a:lnTo>
                      <a:lnTo>
                        <a:pt x="12" y="234"/>
                      </a:lnTo>
                      <a:lnTo>
                        <a:pt x="51" y="175"/>
                      </a:lnTo>
                      <a:lnTo>
                        <a:pt x="48" y="170"/>
                      </a:lnTo>
                      <a:lnTo>
                        <a:pt x="33" y="172"/>
                      </a:lnTo>
                      <a:lnTo>
                        <a:pt x="26" y="167"/>
                      </a:lnTo>
                      <a:lnTo>
                        <a:pt x="27" y="155"/>
                      </a:lnTo>
                      <a:lnTo>
                        <a:pt x="39" y="144"/>
                      </a:lnTo>
                      <a:lnTo>
                        <a:pt x="31" y="125"/>
                      </a:lnTo>
                      <a:lnTo>
                        <a:pt x="48" y="120"/>
                      </a:lnTo>
                      <a:lnTo>
                        <a:pt x="61" y="122"/>
                      </a:lnTo>
                      <a:lnTo>
                        <a:pt x="68" y="113"/>
                      </a:lnTo>
                      <a:lnTo>
                        <a:pt x="44" y="96"/>
                      </a:lnTo>
                      <a:lnTo>
                        <a:pt x="46" y="53"/>
                      </a:lnTo>
                      <a:lnTo>
                        <a:pt x="93" y="33"/>
                      </a:lnTo>
                      <a:lnTo>
                        <a:pt x="96" y="24"/>
                      </a:lnTo>
                      <a:lnTo>
                        <a:pt x="132" y="25"/>
                      </a:lnTo>
                      <a:lnTo>
                        <a:pt x="142" y="9"/>
                      </a:lnTo>
                      <a:lnTo>
                        <a:pt x="154" y="4"/>
                      </a:lnTo>
                      <a:lnTo>
                        <a:pt x="1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8" name="Freeform 74">
                  <a:extLst>
                    <a:ext uri="{FF2B5EF4-FFF2-40B4-BE49-F238E27FC236}">
                      <a16:creationId xmlns:a16="http://schemas.microsoft.com/office/drawing/2014/main" id="{B5C14551-E14B-4720-A65D-7B056A325578}"/>
                    </a:ext>
                  </a:extLst>
                </p:cNvPr>
                <p:cNvSpPr>
                  <a:spLocks/>
                </p:cNvSpPr>
                <p:nvPr/>
              </p:nvSpPr>
              <p:spPr bwMode="auto">
                <a:xfrm>
                  <a:off x="5840413" y="1960563"/>
                  <a:ext cx="649288" cy="530225"/>
                </a:xfrm>
                <a:custGeom>
                  <a:avLst/>
                  <a:gdLst>
                    <a:gd name="T0" fmla="*/ 257 w 409"/>
                    <a:gd name="T1" fmla="*/ 0 h 334"/>
                    <a:gd name="T2" fmla="*/ 267 w 409"/>
                    <a:gd name="T3" fmla="*/ 53 h 334"/>
                    <a:gd name="T4" fmla="*/ 306 w 409"/>
                    <a:gd name="T5" fmla="*/ 77 h 334"/>
                    <a:gd name="T6" fmla="*/ 340 w 409"/>
                    <a:gd name="T7" fmla="*/ 62 h 334"/>
                    <a:gd name="T8" fmla="*/ 350 w 409"/>
                    <a:gd name="T9" fmla="*/ 68 h 334"/>
                    <a:gd name="T10" fmla="*/ 342 w 409"/>
                    <a:gd name="T11" fmla="*/ 77 h 334"/>
                    <a:gd name="T12" fmla="*/ 333 w 409"/>
                    <a:gd name="T13" fmla="*/ 107 h 334"/>
                    <a:gd name="T14" fmla="*/ 375 w 409"/>
                    <a:gd name="T15" fmla="*/ 123 h 334"/>
                    <a:gd name="T16" fmla="*/ 401 w 409"/>
                    <a:gd name="T17" fmla="*/ 145 h 334"/>
                    <a:gd name="T18" fmla="*/ 409 w 409"/>
                    <a:gd name="T19" fmla="*/ 207 h 334"/>
                    <a:gd name="T20" fmla="*/ 397 w 409"/>
                    <a:gd name="T21" fmla="*/ 234 h 334"/>
                    <a:gd name="T22" fmla="*/ 363 w 409"/>
                    <a:gd name="T23" fmla="*/ 246 h 334"/>
                    <a:gd name="T24" fmla="*/ 372 w 409"/>
                    <a:gd name="T25" fmla="*/ 260 h 334"/>
                    <a:gd name="T26" fmla="*/ 375 w 409"/>
                    <a:gd name="T27" fmla="*/ 276 h 334"/>
                    <a:gd name="T28" fmla="*/ 358 w 409"/>
                    <a:gd name="T29" fmla="*/ 286 h 334"/>
                    <a:gd name="T30" fmla="*/ 337 w 409"/>
                    <a:gd name="T31" fmla="*/ 282 h 334"/>
                    <a:gd name="T32" fmla="*/ 332 w 409"/>
                    <a:gd name="T33" fmla="*/ 291 h 334"/>
                    <a:gd name="T34" fmla="*/ 343 w 409"/>
                    <a:gd name="T35" fmla="*/ 308 h 334"/>
                    <a:gd name="T36" fmla="*/ 335 w 409"/>
                    <a:gd name="T37" fmla="*/ 314 h 334"/>
                    <a:gd name="T38" fmla="*/ 273 w 409"/>
                    <a:gd name="T39" fmla="*/ 308 h 334"/>
                    <a:gd name="T40" fmla="*/ 261 w 409"/>
                    <a:gd name="T41" fmla="*/ 323 h 334"/>
                    <a:gd name="T42" fmla="*/ 241 w 409"/>
                    <a:gd name="T43" fmla="*/ 315 h 334"/>
                    <a:gd name="T44" fmla="*/ 224 w 409"/>
                    <a:gd name="T45" fmla="*/ 326 h 334"/>
                    <a:gd name="T46" fmla="*/ 199 w 409"/>
                    <a:gd name="T47" fmla="*/ 334 h 334"/>
                    <a:gd name="T48" fmla="*/ 169 w 409"/>
                    <a:gd name="T49" fmla="*/ 325 h 334"/>
                    <a:gd name="T50" fmla="*/ 129 w 409"/>
                    <a:gd name="T51" fmla="*/ 272 h 334"/>
                    <a:gd name="T52" fmla="*/ 86 w 409"/>
                    <a:gd name="T53" fmla="*/ 239 h 334"/>
                    <a:gd name="T54" fmla="*/ 80 w 409"/>
                    <a:gd name="T55" fmla="*/ 203 h 334"/>
                    <a:gd name="T56" fmla="*/ 45 w 409"/>
                    <a:gd name="T57" fmla="*/ 163 h 334"/>
                    <a:gd name="T58" fmla="*/ 11 w 409"/>
                    <a:gd name="T59" fmla="*/ 156 h 334"/>
                    <a:gd name="T60" fmla="*/ 0 w 409"/>
                    <a:gd name="T61" fmla="*/ 121 h 334"/>
                    <a:gd name="T62" fmla="*/ 32 w 409"/>
                    <a:gd name="T63" fmla="*/ 101 h 334"/>
                    <a:gd name="T64" fmla="*/ 30 w 409"/>
                    <a:gd name="T65" fmla="*/ 83 h 334"/>
                    <a:gd name="T66" fmla="*/ 43 w 409"/>
                    <a:gd name="T67" fmla="*/ 63 h 334"/>
                    <a:gd name="T68" fmla="*/ 65 w 409"/>
                    <a:gd name="T69" fmla="*/ 69 h 334"/>
                    <a:gd name="T70" fmla="*/ 80 w 409"/>
                    <a:gd name="T71" fmla="*/ 87 h 334"/>
                    <a:gd name="T72" fmla="*/ 125 w 409"/>
                    <a:gd name="T73" fmla="*/ 92 h 334"/>
                    <a:gd name="T74" fmla="*/ 132 w 409"/>
                    <a:gd name="T75" fmla="*/ 68 h 334"/>
                    <a:gd name="T76" fmla="*/ 160 w 409"/>
                    <a:gd name="T77" fmla="*/ 48 h 334"/>
                    <a:gd name="T78" fmla="*/ 179 w 409"/>
                    <a:gd name="T79" fmla="*/ 32 h 334"/>
                    <a:gd name="T80" fmla="*/ 184 w 409"/>
                    <a:gd name="T81" fmla="*/ 22 h 334"/>
                    <a:gd name="T82" fmla="*/ 210 w 409"/>
                    <a:gd name="T83" fmla="*/ 19 h 334"/>
                    <a:gd name="T84" fmla="*/ 231 w 409"/>
                    <a:gd name="T85" fmla="*/ 5 h 334"/>
                    <a:gd name="T86" fmla="*/ 257 w 409"/>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334">
                      <a:moveTo>
                        <a:pt x="257" y="0"/>
                      </a:moveTo>
                      <a:lnTo>
                        <a:pt x="267" y="53"/>
                      </a:lnTo>
                      <a:lnTo>
                        <a:pt x="306" y="77"/>
                      </a:lnTo>
                      <a:lnTo>
                        <a:pt x="340" y="62"/>
                      </a:lnTo>
                      <a:lnTo>
                        <a:pt x="350" y="68"/>
                      </a:lnTo>
                      <a:lnTo>
                        <a:pt x="342" y="77"/>
                      </a:lnTo>
                      <a:lnTo>
                        <a:pt x="333" y="107"/>
                      </a:lnTo>
                      <a:lnTo>
                        <a:pt x="375" y="123"/>
                      </a:lnTo>
                      <a:lnTo>
                        <a:pt x="401" y="145"/>
                      </a:lnTo>
                      <a:lnTo>
                        <a:pt x="409" y="207"/>
                      </a:lnTo>
                      <a:lnTo>
                        <a:pt x="397" y="234"/>
                      </a:lnTo>
                      <a:lnTo>
                        <a:pt x="363" y="246"/>
                      </a:lnTo>
                      <a:lnTo>
                        <a:pt x="372" y="260"/>
                      </a:lnTo>
                      <a:lnTo>
                        <a:pt x="375" y="276"/>
                      </a:lnTo>
                      <a:lnTo>
                        <a:pt x="358" y="286"/>
                      </a:lnTo>
                      <a:lnTo>
                        <a:pt x="337" y="282"/>
                      </a:lnTo>
                      <a:lnTo>
                        <a:pt x="332" y="291"/>
                      </a:lnTo>
                      <a:lnTo>
                        <a:pt x="343" y="308"/>
                      </a:lnTo>
                      <a:lnTo>
                        <a:pt x="335" y="314"/>
                      </a:lnTo>
                      <a:lnTo>
                        <a:pt x="273" y="308"/>
                      </a:lnTo>
                      <a:lnTo>
                        <a:pt x="261" y="323"/>
                      </a:lnTo>
                      <a:lnTo>
                        <a:pt x="241" y="315"/>
                      </a:lnTo>
                      <a:lnTo>
                        <a:pt x="224" y="326"/>
                      </a:lnTo>
                      <a:lnTo>
                        <a:pt x="199" y="334"/>
                      </a:lnTo>
                      <a:lnTo>
                        <a:pt x="169" y="325"/>
                      </a:lnTo>
                      <a:lnTo>
                        <a:pt x="129" y="272"/>
                      </a:lnTo>
                      <a:lnTo>
                        <a:pt x="86" y="239"/>
                      </a:lnTo>
                      <a:lnTo>
                        <a:pt x="80" y="203"/>
                      </a:lnTo>
                      <a:lnTo>
                        <a:pt x="45" y="163"/>
                      </a:lnTo>
                      <a:lnTo>
                        <a:pt x="11" y="156"/>
                      </a:lnTo>
                      <a:lnTo>
                        <a:pt x="0" y="121"/>
                      </a:lnTo>
                      <a:lnTo>
                        <a:pt x="32" y="101"/>
                      </a:lnTo>
                      <a:lnTo>
                        <a:pt x="30" y="83"/>
                      </a:lnTo>
                      <a:lnTo>
                        <a:pt x="43" y="63"/>
                      </a:lnTo>
                      <a:lnTo>
                        <a:pt x="65" y="69"/>
                      </a:lnTo>
                      <a:lnTo>
                        <a:pt x="80" y="87"/>
                      </a:lnTo>
                      <a:lnTo>
                        <a:pt x="125" y="92"/>
                      </a:lnTo>
                      <a:lnTo>
                        <a:pt x="132" y="68"/>
                      </a:lnTo>
                      <a:lnTo>
                        <a:pt x="160" y="48"/>
                      </a:lnTo>
                      <a:lnTo>
                        <a:pt x="179" y="32"/>
                      </a:lnTo>
                      <a:lnTo>
                        <a:pt x="184" y="22"/>
                      </a:lnTo>
                      <a:lnTo>
                        <a:pt x="210" y="19"/>
                      </a:lnTo>
                      <a:lnTo>
                        <a:pt x="231" y="5"/>
                      </a:lnTo>
                      <a:lnTo>
                        <a:pt x="2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9" name="Freeform 75">
                  <a:extLst>
                    <a:ext uri="{FF2B5EF4-FFF2-40B4-BE49-F238E27FC236}">
                      <a16:creationId xmlns:a16="http://schemas.microsoft.com/office/drawing/2014/main" id="{2385D5DB-69B8-4E1F-A709-FA22259F0DED}"/>
                    </a:ext>
                  </a:extLst>
                </p:cNvPr>
                <p:cNvSpPr>
                  <a:spLocks/>
                </p:cNvSpPr>
                <p:nvPr/>
              </p:nvSpPr>
              <p:spPr bwMode="auto">
                <a:xfrm>
                  <a:off x="6076951" y="1006476"/>
                  <a:ext cx="523875" cy="612775"/>
                </a:xfrm>
                <a:custGeom>
                  <a:avLst/>
                  <a:gdLst>
                    <a:gd name="T0" fmla="*/ 194 w 330"/>
                    <a:gd name="T1" fmla="*/ 0 h 386"/>
                    <a:gd name="T2" fmla="*/ 199 w 330"/>
                    <a:gd name="T3" fmla="*/ 14 h 386"/>
                    <a:gd name="T4" fmla="*/ 191 w 330"/>
                    <a:gd name="T5" fmla="*/ 41 h 386"/>
                    <a:gd name="T6" fmla="*/ 194 w 330"/>
                    <a:gd name="T7" fmla="*/ 55 h 386"/>
                    <a:gd name="T8" fmla="*/ 186 w 330"/>
                    <a:gd name="T9" fmla="*/ 81 h 386"/>
                    <a:gd name="T10" fmla="*/ 192 w 330"/>
                    <a:gd name="T11" fmla="*/ 95 h 386"/>
                    <a:gd name="T12" fmla="*/ 206 w 330"/>
                    <a:gd name="T13" fmla="*/ 115 h 386"/>
                    <a:gd name="T14" fmla="*/ 203 w 330"/>
                    <a:gd name="T15" fmla="*/ 129 h 386"/>
                    <a:gd name="T16" fmla="*/ 209 w 330"/>
                    <a:gd name="T17" fmla="*/ 138 h 386"/>
                    <a:gd name="T18" fmla="*/ 241 w 330"/>
                    <a:gd name="T19" fmla="*/ 140 h 386"/>
                    <a:gd name="T20" fmla="*/ 287 w 330"/>
                    <a:gd name="T21" fmla="*/ 178 h 386"/>
                    <a:gd name="T22" fmla="*/ 318 w 330"/>
                    <a:gd name="T23" fmla="*/ 189 h 386"/>
                    <a:gd name="T24" fmla="*/ 330 w 330"/>
                    <a:gd name="T25" fmla="*/ 202 h 386"/>
                    <a:gd name="T26" fmla="*/ 330 w 330"/>
                    <a:gd name="T27" fmla="*/ 210 h 386"/>
                    <a:gd name="T28" fmla="*/ 302 w 330"/>
                    <a:gd name="T29" fmla="*/ 215 h 386"/>
                    <a:gd name="T30" fmla="*/ 273 w 330"/>
                    <a:gd name="T31" fmla="*/ 223 h 386"/>
                    <a:gd name="T32" fmla="*/ 276 w 330"/>
                    <a:gd name="T33" fmla="*/ 273 h 386"/>
                    <a:gd name="T34" fmla="*/ 268 w 330"/>
                    <a:gd name="T35" fmla="*/ 307 h 386"/>
                    <a:gd name="T36" fmla="*/ 276 w 330"/>
                    <a:gd name="T37" fmla="*/ 317 h 386"/>
                    <a:gd name="T38" fmla="*/ 265 w 330"/>
                    <a:gd name="T39" fmla="*/ 334 h 386"/>
                    <a:gd name="T40" fmla="*/ 270 w 330"/>
                    <a:gd name="T41" fmla="*/ 356 h 386"/>
                    <a:gd name="T42" fmla="*/ 255 w 330"/>
                    <a:gd name="T43" fmla="*/ 367 h 386"/>
                    <a:gd name="T44" fmla="*/ 256 w 330"/>
                    <a:gd name="T45" fmla="*/ 386 h 386"/>
                    <a:gd name="T46" fmla="*/ 235 w 330"/>
                    <a:gd name="T47" fmla="*/ 373 h 386"/>
                    <a:gd name="T48" fmla="*/ 209 w 330"/>
                    <a:gd name="T49" fmla="*/ 380 h 386"/>
                    <a:gd name="T50" fmla="*/ 158 w 330"/>
                    <a:gd name="T51" fmla="*/ 363 h 386"/>
                    <a:gd name="T52" fmla="*/ 122 w 330"/>
                    <a:gd name="T53" fmla="*/ 371 h 386"/>
                    <a:gd name="T54" fmla="*/ 95 w 330"/>
                    <a:gd name="T55" fmla="*/ 363 h 386"/>
                    <a:gd name="T56" fmla="*/ 46 w 330"/>
                    <a:gd name="T57" fmla="*/ 322 h 386"/>
                    <a:gd name="T58" fmla="*/ 15 w 330"/>
                    <a:gd name="T59" fmla="*/ 326 h 386"/>
                    <a:gd name="T60" fmla="*/ 18 w 330"/>
                    <a:gd name="T61" fmla="*/ 304 h 386"/>
                    <a:gd name="T62" fmla="*/ 6 w 330"/>
                    <a:gd name="T63" fmla="*/ 286 h 386"/>
                    <a:gd name="T64" fmla="*/ 6 w 330"/>
                    <a:gd name="T65" fmla="*/ 277 h 386"/>
                    <a:gd name="T66" fmla="*/ 0 w 330"/>
                    <a:gd name="T67" fmla="*/ 262 h 386"/>
                    <a:gd name="T68" fmla="*/ 9 w 330"/>
                    <a:gd name="T69" fmla="*/ 229 h 386"/>
                    <a:gd name="T70" fmla="*/ 38 w 330"/>
                    <a:gd name="T71" fmla="*/ 197 h 386"/>
                    <a:gd name="T72" fmla="*/ 38 w 330"/>
                    <a:gd name="T73" fmla="*/ 164 h 386"/>
                    <a:gd name="T74" fmla="*/ 50 w 330"/>
                    <a:gd name="T75" fmla="*/ 150 h 386"/>
                    <a:gd name="T76" fmla="*/ 49 w 330"/>
                    <a:gd name="T77" fmla="*/ 91 h 386"/>
                    <a:gd name="T78" fmla="*/ 88 w 330"/>
                    <a:gd name="T79" fmla="*/ 95 h 386"/>
                    <a:gd name="T80" fmla="*/ 129 w 330"/>
                    <a:gd name="T81" fmla="*/ 88 h 386"/>
                    <a:gd name="T82" fmla="*/ 147 w 330"/>
                    <a:gd name="T83" fmla="*/ 69 h 386"/>
                    <a:gd name="T84" fmla="*/ 164 w 330"/>
                    <a:gd name="T85" fmla="*/ 21 h 386"/>
                    <a:gd name="T86" fmla="*/ 186 w 330"/>
                    <a:gd name="T87" fmla="*/ 2 h 386"/>
                    <a:gd name="T88" fmla="*/ 194 w 330"/>
                    <a:gd name="T8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386">
                      <a:moveTo>
                        <a:pt x="194" y="0"/>
                      </a:moveTo>
                      <a:lnTo>
                        <a:pt x="199" y="14"/>
                      </a:lnTo>
                      <a:lnTo>
                        <a:pt x="191" y="41"/>
                      </a:lnTo>
                      <a:lnTo>
                        <a:pt x="194" y="55"/>
                      </a:lnTo>
                      <a:lnTo>
                        <a:pt x="186" y="81"/>
                      </a:lnTo>
                      <a:lnTo>
                        <a:pt x="192" y="95"/>
                      </a:lnTo>
                      <a:lnTo>
                        <a:pt x="206" y="115"/>
                      </a:lnTo>
                      <a:lnTo>
                        <a:pt x="203" y="129"/>
                      </a:lnTo>
                      <a:lnTo>
                        <a:pt x="209" y="138"/>
                      </a:lnTo>
                      <a:lnTo>
                        <a:pt x="241" y="140"/>
                      </a:lnTo>
                      <a:lnTo>
                        <a:pt x="287" y="178"/>
                      </a:lnTo>
                      <a:lnTo>
                        <a:pt x="318" y="189"/>
                      </a:lnTo>
                      <a:lnTo>
                        <a:pt x="330" y="202"/>
                      </a:lnTo>
                      <a:lnTo>
                        <a:pt x="330" y="210"/>
                      </a:lnTo>
                      <a:lnTo>
                        <a:pt x="302" y="215"/>
                      </a:lnTo>
                      <a:lnTo>
                        <a:pt x="273" y="223"/>
                      </a:lnTo>
                      <a:lnTo>
                        <a:pt x="276" y="273"/>
                      </a:lnTo>
                      <a:lnTo>
                        <a:pt x="268" y="307"/>
                      </a:lnTo>
                      <a:lnTo>
                        <a:pt x="276" y="317"/>
                      </a:lnTo>
                      <a:lnTo>
                        <a:pt x="265" y="334"/>
                      </a:lnTo>
                      <a:lnTo>
                        <a:pt x="270" y="356"/>
                      </a:lnTo>
                      <a:lnTo>
                        <a:pt x="255" y="367"/>
                      </a:lnTo>
                      <a:lnTo>
                        <a:pt x="256" y="386"/>
                      </a:lnTo>
                      <a:lnTo>
                        <a:pt x="235" y="373"/>
                      </a:lnTo>
                      <a:lnTo>
                        <a:pt x="209" y="380"/>
                      </a:lnTo>
                      <a:lnTo>
                        <a:pt x="158" y="363"/>
                      </a:lnTo>
                      <a:lnTo>
                        <a:pt x="122" y="371"/>
                      </a:lnTo>
                      <a:lnTo>
                        <a:pt x="95" y="363"/>
                      </a:lnTo>
                      <a:lnTo>
                        <a:pt x="46" y="322"/>
                      </a:lnTo>
                      <a:lnTo>
                        <a:pt x="15" y="326"/>
                      </a:lnTo>
                      <a:lnTo>
                        <a:pt x="18" y="304"/>
                      </a:lnTo>
                      <a:lnTo>
                        <a:pt x="6" y="286"/>
                      </a:lnTo>
                      <a:lnTo>
                        <a:pt x="6" y="277"/>
                      </a:lnTo>
                      <a:lnTo>
                        <a:pt x="0" y="262"/>
                      </a:lnTo>
                      <a:lnTo>
                        <a:pt x="9" y="229"/>
                      </a:lnTo>
                      <a:lnTo>
                        <a:pt x="38" y="197"/>
                      </a:lnTo>
                      <a:lnTo>
                        <a:pt x="38" y="164"/>
                      </a:lnTo>
                      <a:lnTo>
                        <a:pt x="50" y="150"/>
                      </a:lnTo>
                      <a:lnTo>
                        <a:pt x="49" y="91"/>
                      </a:lnTo>
                      <a:lnTo>
                        <a:pt x="88" y="95"/>
                      </a:lnTo>
                      <a:lnTo>
                        <a:pt x="129" y="88"/>
                      </a:lnTo>
                      <a:lnTo>
                        <a:pt x="147" y="69"/>
                      </a:lnTo>
                      <a:lnTo>
                        <a:pt x="164" y="21"/>
                      </a:lnTo>
                      <a:lnTo>
                        <a:pt x="186" y="2"/>
                      </a:lnTo>
                      <a:lnTo>
                        <a:pt x="19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0" name="Freeform 96">
                  <a:extLst>
                    <a:ext uri="{FF2B5EF4-FFF2-40B4-BE49-F238E27FC236}">
                      <a16:creationId xmlns:a16="http://schemas.microsoft.com/office/drawing/2014/main" id="{1EEE51DC-45CC-4982-B51C-95B1A41DC97D}"/>
                    </a:ext>
                  </a:extLst>
                </p:cNvPr>
                <p:cNvSpPr>
                  <a:spLocks/>
                </p:cNvSpPr>
                <p:nvPr/>
              </p:nvSpPr>
              <p:spPr bwMode="auto">
                <a:xfrm>
                  <a:off x="4956176" y="973138"/>
                  <a:ext cx="741363" cy="458788"/>
                </a:xfrm>
                <a:custGeom>
                  <a:avLst/>
                  <a:gdLst>
                    <a:gd name="T0" fmla="*/ 106 w 467"/>
                    <a:gd name="T1" fmla="*/ 0 h 289"/>
                    <a:gd name="T2" fmla="*/ 176 w 467"/>
                    <a:gd name="T3" fmla="*/ 26 h 289"/>
                    <a:gd name="T4" fmla="*/ 180 w 467"/>
                    <a:gd name="T5" fmla="*/ 55 h 289"/>
                    <a:gd name="T6" fmla="*/ 190 w 467"/>
                    <a:gd name="T7" fmla="*/ 61 h 289"/>
                    <a:gd name="T8" fmla="*/ 228 w 467"/>
                    <a:gd name="T9" fmla="*/ 43 h 289"/>
                    <a:gd name="T10" fmla="*/ 271 w 467"/>
                    <a:gd name="T11" fmla="*/ 41 h 289"/>
                    <a:gd name="T12" fmla="*/ 284 w 467"/>
                    <a:gd name="T13" fmla="*/ 55 h 289"/>
                    <a:gd name="T14" fmla="*/ 264 w 467"/>
                    <a:gd name="T15" fmla="*/ 75 h 289"/>
                    <a:gd name="T16" fmla="*/ 265 w 467"/>
                    <a:gd name="T17" fmla="*/ 82 h 289"/>
                    <a:gd name="T18" fmla="*/ 272 w 467"/>
                    <a:gd name="T19" fmla="*/ 87 h 289"/>
                    <a:gd name="T20" fmla="*/ 290 w 467"/>
                    <a:gd name="T21" fmla="*/ 76 h 289"/>
                    <a:gd name="T22" fmla="*/ 359 w 467"/>
                    <a:gd name="T23" fmla="*/ 91 h 289"/>
                    <a:gd name="T24" fmla="*/ 375 w 467"/>
                    <a:gd name="T25" fmla="*/ 100 h 289"/>
                    <a:gd name="T26" fmla="*/ 383 w 467"/>
                    <a:gd name="T27" fmla="*/ 130 h 289"/>
                    <a:gd name="T28" fmla="*/ 405 w 467"/>
                    <a:gd name="T29" fmla="*/ 109 h 289"/>
                    <a:gd name="T30" fmla="*/ 455 w 467"/>
                    <a:gd name="T31" fmla="*/ 106 h 289"/>
                    <a:gd name="T32" fmla="*/ 467 w 467"/>
                    <a:gd name="T33" fmla="*/ 119 h 289"/>
                    <a:gd name="T34" fmla="*/ 454 w 467"/>
                    <a:gd name="T35" fmla="*/ 164 h 289"/>
                    <a:gd name="T36" fmla="*/ 442 w 467"/>
                    <a:gd name="T37" fmla="*/ 206 h 289"/>
                    <a:gd name="T38" fmla="*/ 449 w 467"/>
                    <a:gd name="T39" fmla="*/ 246 h 289"/>
                    <a:gd name="T40" fmla="*/ 437 w 467"/>
                    <a:gd name="T41" fmla="*/ 254 h 289"/>
                    <a:gd name="T42" fmla="*/ 418 w 467"/>
                    <a:gd name="T43" fmla="*/ 254 h 289"/>
                    <a:gd name="T44" fmla="*/ 398 w 467"/>
                    <a:gd name="T45" fmla="*/ 253 h 289"/>
                    <a:gd name="T46" fmla="*/ 356 w 467"/>
                    <a:gd name="T47" fmla="*/ 285 h 289"/>
                    <a:gd name="T48" fmla="*/ 330 w 467"/>
                    <a:gd name="T49" fmla="*/ 289 h 289"/>
                    <a:gd name="T50" fmla="*/ 256 w 467"/>
                    <a:gd name="T51" fmla="*/ 268 h 289"/>
                    <a:gd name="T52" fmla="*/ 210 w 467"/>
                    <a:gd name="T53" fmla="*/ 265 h 289"/>
                    <a:gd name="T54" fmla="*/ 92 w 467"/>
                    <a:gd name="T55" fmla="*/ 245 h 289"/>
                    <a:gd name="T56" fmla="*/ 94 w 467"/>
                    <a:gd name="T57" fmla="*/ 233 h 289"/>
                    <a:gd name="T58" fmla="*/ 69 w 467"/>
                    <a:gd name="T59" fmla="*/ 183 h 289"/>
                    <a:gd name="T60" fmla="*/ 49 w 467"/>
                    <a:gd name="T61" fmla="*/ 170 h 289"/>
                    <a:gd name="T62" fmla="*/ 15 w 467"/>
                    <a:gd name="T63" fmla="*/ 132 h 289"/>
                    <a:gd name="T64" fmla="*/ 0 w 467"/>
                    <a:gd name="T65" fmla="*/ 120 h 289"/>
                    <a:gd name="T66" fmla="*/ 15 w 467"/>
                    <a:gd name="T67" fmla="*/ 104 h 289"/>
                    <a:gd name="T68" fmla="*/ 40 w 467"/>
                    <a:gd name="T69" fmla="*/ 67 h 289"/>
                    <a:gd name="T70" fmla="*/ 78 w 467"/>
                    <a:gd name="T71" fmla="*/ 80 h 289"/>
                    <a:gd name="T72" fmla="*/ 82 w 467"/>
                    <a:gd name="T73" fmla="*/ 77 h 289"/>
                    <a:gd name="T74" fmla="*/ 82 w 467"/>
                    <a:gd name="T75" fmla="*/ 71 h 289"/>
                    <a:gd name="T76" fmla="*/ 42 w 467"/>
                    <a:gd name="T77" fmla="*/ 28 h 289"/>
                    <a:gd name="T78" fmla="*/ 47 w 467"/>
                    <a:gd name="T79" fmla="*/ 8 h 289"/>
                    <a:gd name="T80" fmla="*/ 55 w 467"/>
                    <a:gd name="T81" fmla="*/ 2 h 289"/>
                    <a:gd name="T82" fmla="*/ 106 w 467"/>
                    <a:gd name="T8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289">
                      <a:moveTo>
                        <a:pt x="106" y="0"/>
                      </a:moveTo>
                      <a:lnTo>
                        <a:pt x="176" y="26"/>
                      </a:lnTo>
                      <a:lnTo>
                        <a:pt x="180" y="55"/>
                      </a:lnTo>
                      <a:lnTo>
                        <a:pt x="190" y="61"/>
                      </a:lnTo>
                      <a:lnTo>
                        <a:pt x="228" y="43"/>
                      </a:lnTo>
                      <a:lnTo>
                        <a:pt x="271" y="41"/>
                      </a:lnTo>
                      <a:lnTo>
                        <a:pt x="284" y="55"/>
                      </a:lnTo>
                      <a:lnTo>
                        <a:pt x="264" y="75"/>
                      </a:lnTo>
                      <a:lnTo>
                        <a:pt x="265" y="82"/>
                      </a:lnTo>
                      <a:lnTo>
                        <a:pt x="272" y="87"/>
                      </a:lnTo>
                      <a:lnTo>
                        <a:pt x="290" y="76"/>
                      </a:lnTo>
                      <a:lnTo>
                        <a:pt x="359" y="91"/>
                      </a:lnTo>
                      <a:lnTo>
                        <a:pt x="375" y="100"/>
                      </a:lnTo>
                      <a:lnTo>
                        <a:pt x="383" y="130"/>
                      </a:lnTo>
                      <a:lnTo>
                        <a:pt x="405" y="109"/>
                      </a:lnTo>
                      <a:lnTo>
                        <a:pt x="455" y="106"/>
                      </a:lnTo>
                      <a:lnTo>
                        <a:pt x="467" y="119"/>
                      </a:lnTo>
                      <a:lnTo>
                        <a:pt x="454" y="164"/>
                      </a:lnTo>
                      <a:lnTo>
                        <a:pt x="442" y="206"/>
                      </a:lnTo>
                      <a:lnTo>
                        <a:pt x="449" y="246"/>
                      </a:lnTo>
                      <a:lnTo>
                        <a:pt x="437" y="254"/>
                      </a:lnTo>
                      <a:lnTo>
                        <a:pt x="418" y="254"/>
                      </a:lnTo>
                      <a:lnTo>
                        <a:pt x="398" y="253"/>
                      </a:lnTo>
                      <a:lnTo>
                        <a:pt x="356" y="285"/>
                      </a:lnTo>
                      <a:lnTo>
                        <a:pt x="330" y="289"/>
                      </a:lnTo>
                      <a:lnTo>
                        <a:pt x="256" y="268"/>
                      </a:lnTo>
                      <a:lnTo>
                        <a:pt x="210" y="265"/>
                      </a:lnTo>
                      <a:lnTo>
                        <a:pt x="92" y="245"/>
                      </a:lnTo>
                      <a:lnTo>
                        <a:pt x="94" y="233"/>
                      </a:lnTo>
                      <a:lnTo>
                        <a:pt x="69" y="183"/>
                      </a:lnTo>
                      <a:lnTo>
                        <a:pt x="49" y="170"/>
                      </a:lnTo>
                      <a:lnTo>
                        <a:pt x="15" y="132"/>
                      </a:lnTo>
                      <a:lnTo>
                        <a:pt x="0" y="120"/>
                      </a:lnTo>
                      <a:lnTo>
                        <a:pt x="15" y="104"/>
                      </a:lnTo>
                      <a:lnTo>
                        <a:pt x="40" y="67"/>
                      </a:lnTo>
                      <a:lnTo>
                        <a:pt x="78" y="80"/>
                      </a:lnTo>
                      <a:lnTo>
                        <a:pt x="82" y="77"/>
                      </a:lnTo>
                      <a:lnTo>
                        <a:pt x="82" y="71"/>
                      </a:lnTo>
                      <a:lnTo>
                        <a:pt x="42" y="28"/>
                      </a:lnTo>
                      <a:lnTo>
                        <a:pt x="47" y="8"/>
                      </a:lnTo>
                      <a:lnTo>
                        <a:pt x="55" y="2"/>
                      </a:lnTo>
                      <a:lnTo>
                        <a:pt x="10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1" name="Freeform 97">
                  <a:extLst>
                    <a:ext uri="{FF2B5EF4-FFF2-40B4-BE49-F238E27FC236}">
                      <a16:creationId xmlns:a16="http://schemas.microsoft.com/office/drawing/2014/main" id="{1E5DBEED-85CD-4569-BEDC-77F9C4AC1F69}"/>
                    </a:ext>
                  </a:extLst>
                </p:cNvPr>
                <p:cNvSpPr>
                  <a:spLocks/>
                </p:cNvSpPr>
                <p:nvPr/>
              </p:nvSpPr>
              <p:spPr bwMode="auto">
                <a:xfrm>
                  <a:off x="5094288" y="1362076"/>
                  <a:ext cx="615950" cy="425450"/>
                </a:xfrm>
                <a:custGeom>
                  <a:avLst/>
                  <a:gdLst>
                    <a:gd name="T0" fmla="*/ 5 w 388"/>
                    <a:gd name="T1" fmla="*/ 0 h 268"/>
                    <a:gd name="T2" fmla="*/ 123 w 388"/>
                    <a:gd name="T3" fmla="*/ 20 h 268"/>
                    <a:gd name="T4" fmla="*/ 169 w 388"/>
                    <a:gd name="T5" fmla="*/ 23 h 268"/>
                    <a:gd name="T6" fmla="*/ 243 w 388"/>
                    <a:gd name="T7" fmla="*/ 44 h 268"/>
                    <a:gd name="T8" fmla="*/ 269 w 388"/>
                    <a:gd name="T9" fmla="*/ 40 h 268"/>
                    <a:gd name="T10" fmla="*/ 311 w 388"/>
                    <a:gd name="T11" fmla="*/ 8 h 268"/>
                    <a:gd name="T12" fmla="*/ 331 w 388"/>
                    <a:gd name="T13" fmla="*/ 9 h 268"/>
                    <a:gd name="T14" fmla="*/ 350 w 388"/>
                    <a:gd name="T15" fmla="*/ 9 h 268"/>
                    <a:gd name="T16" fmla="*/ 362 w 388"/>
                    <a:gd name="T17" fmla="*/ 1 h 268"/>
                    <a:gd name="T18" fmla="*/ 377 w 388"/>
                    <a:gd name="T19" fmla="*/ 6 h 268"/>
                    <a:gd name="T20" fmla="*/ 380 w 388"/>
                    <a:gd name="T21" fmla="*/ 27 h 268"/>
                    <a:gd name="T22" fmla="*/ 371 w 388"/>
                    <a:gd name="T23" fmla="*/ 43 h 268"/>
                    <a:gd name="T24" fmla="*/ 385 w 388"/>
                    <a:gd name="T25" fmla="*/ 73 h 268"/>
                    <a:gd name="T26" fmla="*/ 375 w 388"/>
                    <a:gd name="T27" fmla="*/ 85 h 268"/>
                    <a:gd name="T28" fmla="*/ 387 w 388"/>
                    <a:gd name="T29" fmla="*/ 104 h 268"/>
                    <a:gd name="T30" fmla="*/ 365 w 388"/>
                    <a:gd name="T31" fmla="*/ 132 h 268"/>
                    <a:gd name="T32" fmla="*/ 368 w 388"/>
                    <a:gd name="T33" fmla="*/ 147 h 268"/>
                    <a:gd name="T34" fmla="*/ 347 w 388"/>
                    <a:gd name="T35" fmla="*/ 166 h 268"/>
                    <a:gd name="T36" fmla="*/ 361 w 388"/>
                    <a:gd name="T37" fmla="*/ 192 h 268"/>
                    <a:gd name="T38" fmla="*/ 388 w 388"/>
                    <a:gd name="T39" fmla="*/ 220 h 268"/>
                    <a:gd name="T40" fmla="*/ 382 w 388"/>
                    <a:gd name="T41" fmla="*/ 252 h 268"/>
                    <a:gd name="T42" fmla="*/ 370 w 388"/>
                    <a:gd name="T43" fmla="*/ 260 h 268"/>
                    <a:gd name="T44" fmla="*/ 298 w 388"/>
                    <a:gd name="T45" fmla="*/ 252 h 268"/>
                    <a:gd name="T46" fmla="*/ 278 w 388"/>
                    <a:gd name="T47" fmla="*/ 268 h 268"/>
                    <a:gd name="T48" fmla="*/ 259 w 388"/>
                    <a:gd name="T49" fmla="*/ 250 h 268"/>
                    <a:gd name="T50" fmla="*/ 256 w 388"/>
                    <a:gd name="T51" fmla="*/ 253 h 268"/>
                    <a:gd name="T52" fmla="*/ 247 w 388"/>
                    <a:gd name="T53" fmla="*/ 261 h 268"/>
                    <a:gd name="T54" fmla="*/ 225 w 388"/>
                    <a:gd name="T55" fmla="*/ 257 h 268"/>
                    <a:gd name="T56" fmla="*/ 179 w 388"/>
                    <a:gd name="T57" fmla="*/ 223 h 268"/>
                    <a:gd name="T58" fmla="*/ 156 w 388"/>
                    <a:gd name="T59" fmla="*/ 238 h 268"/>
                    <a:gd name="T60" fmla="*/ 148 w 388"/>
                    <a:gd name="T61" fmla="*/ 231 h 268"/>
                    <a:gd name="T62" fmla="*/ 109 w 388"/>
                    <a:gd name="T63" fmla="*/ 217 h 268"/>
                    <a:gd name="T64" fmla="*/ 88 w 388"/>
                    <a:gd name="T65" fmla="*/ 230 h 268"/>
                    <a:gd name="T66" fmla="*/ 41 w 388"/>
                    <a:gd name="T67" fmla="*/ 241 h 268"/>
                    <a:gd name="T68" fmla="*/ 9 w 388"/>
                    <a:gd name="T69" fmla="*/ 212 h 268"/>
                    <a:gd name="T70" fmla="*/ 32 w 388"/>
                    <a:gd name="T71" fmla="*/ 194 h 268"/>
                    <a:gd name="T72" fmla="*/ 22 w 388"/>
                    <a:gd name="T73" fmla="*/ 156 h 268"/>
                    <a:gd name="T74" fmla="*/ 9 w 388"/>
                    <a:gd name="T75" fmla="*/ 142 h 268"/>
                    <a:gd name="T76" fmla="*/ 22 w 388"/>
                    <a:gd name="T77" fmla="*/ 122 h 268"/>
                    <a:gd name="T78" fmla="*/ 27 w 388"/>
                    <a:gd name="T79" fmla="*/ 108 h 268"/>
                    <a:gd name="T80" fmla="*/ 4 w 388"/>
                    <a:gd name="T81" fmla="*/ 84 h 268"/>
                    <a:gd name="T82" fmla="*/ 0 w 388"/>
                    <a:gd name="T83" fmla="*/ 53 h 268"/>
                    <a:gd name="T84" fmla="*/ 19 w 388"/>
                    <a:gd name="T85" fmla="*/ 32 h 268"/>
                    <a:gd name="T86" fmla="*/ 19 w 388"/>
                    <a:gd name="T87" fmla="*/ 24 h 268"/>
                    <a:gd name="T88" fmla="*/ 1 w 388"/>
                    <a:gd name="T89" fmla="*/ 22 h 268"/>
                    <a:gd name="T90" fmla="*/ 5 w 388"/>
                    <a:gd name="T9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268">
                      <a:moveTo>
                        <a:pt x="5" y="0"/>
                      </a:moveTo>
                      <a:lnTo>
                        <a:pt x="123" y="20"/>
                      </a:lnTo>
                      <a:lnTo>
                        <a:pt x="169" y="23"/>
                      </a:lnTo>
                      <a:lnTo>
                        <a:pt x="243" y="44"/>
                      </a:lnTo>
                      <a:lnTo>
                        <a:pt x="269" y="40"/>
                      </a:lnTo>
                      <a:lnTo>
                        <a:pt x="311" y="8"/>
                      </a:lnTo>
                      <a:lnTo>
                        <a:pt x="331" y="9"/>
                      </a:lnTo>
                      <a:lnTo>
                        <a:pt x="350" y="9"/>
                      </a:lnTo>
                      <a:lnTo>
                        <a:pt x="362" y="1"/>
                      </a:lnTo>
                      <a:lnTo>
                        <a:pt x="377" y="6"/>
                      </a:lnTo>
                      <a:lnTo>
                        <a:pt x="380" y="27"/>
                      </a:lnTo>
                      <a:lnTo>
                        <a:pt x="371" y="43"/>
                      </a:lnTo>
                      <a:lnTo>
                        <a:pt x="385" y="73"/>
                      </a:lnTo>
                      <a:lnTo>
                        <a:pt x="375" y="85"/>
                      </a:lnTo>
                      <a:lnTo>
                        <a:pt x="387" y="104"/>
                      </a:lnTo>
                      <a:lnTo>
                        <a:pt x="365" y="132"/>
                      </a:lnTo>
                      <a:lnTo>
                        <a:pt x="368" y="147"/>
                      </a:lnTo>
                      <a:lnTo>
                        <a:pt x="347" y="166"/>
                      </a:lnTo>
                      <a:lnTo>
                        <a:pt x="361" y="192"/>
                      </a:lnTo>
                      <a:lnTo>
                        <a:pt x="388" y="220"/>
                      </a:lnTo>
                      <a:lnTo>
                        <a:pt x="382" y="252"/>
                      </a:lnTo>
                      <a:lnTo>
                        <a:pt x="370" y="260"/>
                      </a:lnTo>
                      <a:lnTo>
                        <a:pt x="298" y="252"/>
                      </a:lnTo>
                      <a:lnTo>
                        <a:pt x="278" y="268"/>
                      </a:lnTo>
                      <a:lnTo>
                        <a:pt x="259" y="250"/>
                      </a:lnTo>
                      <a:lnTo>
                        <a:pt x="256" y="253"/>
                      </a:lnTo>
                      <a:lnTo>
                        <a:pt x="247" y="261"/>
                      </a:lnTo>
                      <a:lnTo>
                        <a:pt x="225" y="257"/>
                      </a:lnTo>
                      <a:lnTo>
                        <a:pt x="179" y="223"/>
                      </a:lnTo>
                      <a:lnTo>
                        <a:pt x="156" y="238"/>
                      </a:lnTo>
                      <a:lnTo>
                        <a:pt x="148" y="231"/>
                      </a:lnTo>
                      <a:lnTo>
                        <a:pt x="109" y="217"/>
                      </a:lnTo>
                      <a:lnTo>
                        <a:pt x="88" y="230"/>
                      </a:lnTo>
                      <a:lnTo>
                        <a:pt x="41" y="241"/>
                      </a:lnTo>
                      <a:lnTo>
                        <a:pt x="9" y="212"/>
                      </a:lnTo>
                      <a:lnTo>
                        <a:pt x="32" y="194"/>
                      </a:lnTo>
                      <a:lnTo>
                        <a:pt x="22" y="156"/>
                      </a:lnTo>
                      <a:lnTo>
                        <a:pt x="9" y="142"/>
                      </a:lnTo>
                      <a:lnTo>
                        <a:pt x="22" y="122"/>
                      </a:lnTo>
                      <a:lnTo>
                        <a:pt x="27" y="108"/>
                      </a:lnTo>
                      <a:lnTo>
                        <a:pt x="4" y="84"/>
                      </a:lnTo>
                      <a:lnTo>
                        <a:pt x="0" y="53"/>
                      </a:lnTo>
                      <a:lnTo>
                        <a:pt x="19" y="32"/>
                      </a:lnTo>
                      <a:lnTo>
                        <a:pt x="19" y="24"/>
                      </a:lnTo>
                      <a:lnTo>
                        <a:pt x="1" y="22"/>
                      </a:lnTo>
                      <a:lnTo>
                        <a:pt x="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2" name="Freeform 98">
                  <a:extLst>
                    <a:ext uri="{FF2B5EF4-FFF2-40B4-BE49-F238E27FC236}">
                      <a16:creationId xmlns:a16="http://schemas.microsoft.com/office/drawing/2014/main" id="{72C5EF54-5E81-45D9-9209-606D0C51EF0F}"/>
                    </a:ext>
                  </a:extLst>
                </p:cNvPr>
                <p:cNvSpPr>
                  <a:spLocks/>
                </p:cNvSpPr>
                <p:nvPr/>
              </p:nvSpPr>
              <p:spPr bwMode="auto">
                <a:xfrm>
                  <a:off x="5645151" y="1114426"/>
                  <a:ext cx="511175" cy="774700"/>
                </a:xfrm>
                <a:custGeom>
                  <a:avLst/>
                  <a:gdLst>
                    <a:gd name="T0" fmla="*/ 174 w 322"/>
                    <a:gd name="T1" fmla="*/ 0 h 488"/>
                    <a:gd name="T2" fmla="*/ 218 w 322"/>
                    <a:gd name="T3" fmla="*/ 30 h 488"/>
                    <a:gd name="T4" fmla="*/ 250 w 322"/>
                    <a:gd name="T5" fmla="*/ 3 h 488"/>
                    <a:gd name="T6" fmla="*/ 261 w 322"/>
                    <a:gd name="T7" fmla="*/ 15 h 488"/>
                    <a:gd name="T8" fmla="*/ 253 w 322"/>
                    <a:gd name="T9" fmla="*/ 22 h 488"/>
                    <a:gd name="T10" fmla="*/ 255 w 322"/>
                    <a:gd name="T11" fmla="*/ 27 h 488"/>
                    <a:gd name="T12" fmla="*/ 287 w 322"/>
                    <a:gd name="T13" fmla="*/ 21 h 488"/>
                    <a:gd name="T14" fmla="*/ 321 w 322"/>
                    <a:gd name="T15" fmla="*/ 23 h 488"/>
                    <a:gd name="T16" fmla="*/ 322 w 322"/>
                    <a:gd name="T17" fmla="*/ 82 h 488"/>
                    <a:gd name="T18" fmla="*/ 310 w 322"/>
                    <a:gd name="T19" fmla="*/ 96 h 488"/>
                    <a:gd name="T20" fmla="*/ 310 w 322"/>
                    <a:gd name="T21" fmla="*/ 129 h 488"/>
                    <a:gd name="T22" fmla="*/ 281 w 322"/>
                    <a:gd name="T23" fmla="*/ 161 h 488"/>
                    <a:gd name="T24" fmla="*/ 272 w 322"/>
                    <a:gd name="T25" fmla="*/ 194 h 488"/>
                    <a:gd name="T26" fmla="*/ 278 w 322"/>
                    <a:gd name="T27" fmla="*/ 209 h 488"/>
                    <a:gd name="T28" fmla="*/ 278 w 322"/>
                    <a:gd name="T29" fmla="*/ 218 h 488"/>
                    <a:gd name="T30" fmla="*/ 290 w 322"/>
                    <a:gd name="T31" fmla="*/ 236 h 488"/>
                    <a:gd name="T32" fmla="*/ 287 w 322"/>
                    <a:gd name="T33" fmla="*/ 258 h 488"/>
                    <a:gd name="T34" fmla="*/ 275 w 322"/>
                    <a:gd name="T35" fmla="*/ 263 h 488"/>
                    <a:gd name="T36" fmla="*/ 265 w 322"/>
                    <a:gd name="T37" fmla="*/ 279 h 488"/>
                    <a:gd name="T38" fmla="*/ 229 w 322"/>
                    <a:gd name="T39" fmla="*/ 278 h 488"/>
                    <a:gd name="T40" fmla="*/ 226 w 322"/>
                    <a:gd name="T41" fmla="*/ 287 h 488"/>
                    <a:gd name="T42" fmla="*/ 179 w 322"/>
                    <a:gd name="T43" fmla="*/ 307 h 488"/>
                    <a:gd name="T44" fmla="*/ 177 w 322"/>
                    <a:gd name="T45" fmla="*/ 350 h 488"/>
                    <a:gd name="T46" fmla="*/ 201 w 322"/>
                    <a:gd name="T47" fmla="*/ 367 h 488"/>
                    <a:gd name="T48" fmla="*/ 194 w 322"/>
                    <a:gd name="T49" fmla="*/ 376 h 488"/>
                    <a:gd name="T50" fmla="*/ 181 w 322"/>
                    <a:gd name="T51" fmla="*/ 374 h 488"/>
                    <a:gd name="T52" fmla="*/ 164 w 322"/>
                    <a:gd name="T53" fmla="*/ 379 h 488"/>
                    <a:gd name="T54" fmla="*/ 172 w 322"/>
                    <a:gd name="T55" fmla="*/ 398 h 488"/>
                    <a:gd name="T56" fmla="*/ 160 w 322"/>
                    <a:gd name="T57" fmla="*/ 409 h 488"/>
                    <a:gd name="T58" fmla="*/ 159 w 322"/>
                    <a:gd name="T59" fmla="*/ 421 h 488"/>
                    <a:gd name="T60" fmla="*/ 166 w 322"/>
                    <a:gd name="T61" fmla="*/ 426 h 488"/>
                    <a:gd name="T62" fmla="*/ 181 w 322"/>
                    <a:gd name="T63" fmla="*/ 424 h 488"/>
                    <a:gd name="T64" fmla="*/ 184 w 322"/>
                    <a:gd name="T65" fmla="*/ 429 h 488"/>
                    <a:gd name="T66" fmla="*/ 145 w 322"/>
                    <a:gd name="T67" fmla="*/ 488 h 488"/>
                    <a:gd name="T68" fmla="*/ 103 w 322"/>
                    <a:gd name="T69" fmla="*/ 475 h 488"/>
                    <a:gd name="T70" fmla="*/ 61 w 322"/>
                    <a:gd name="T71" fmla="*/ 421 h 488"/>
                    <a:gd name="T72" fmla="*/ 35 w 322"/>
                    <a:gd name="T73" fmla="*/ 408 h 488"/>
                    <a:gd name="T74" fmla="*/ 41 w 322"/>
                    <a:gd name="T75" fmla="*/ 376 h 488"/>
                    <a:gd name="T76" fmla="*/ 14 w 322"/>
                    <a:gd name="T77" fmla="*/ 348 h 488"/>
                    <a:gd name="T78" fmla="*/ 0 w 322"/>
                    <a:gd name="T79" fmla="*/ 322 h 488"/>
                    <a:gd name="T80" fmla="*/ 21 w 322"/>
                    <a:gd name="T81" fmla="*/ 303 h 488"/>
                    <a:gd name="T82" fmla="*/ 18 w 322"/>
                    <a:gd name="T83" fmla="*/ 288 h 488"/>
                    <a:gd name="T84" fmla="*/ 40 w 322"/>
                    <a:gd name="T85" fmla="*/ 260 h 488"/>
                    <a:gd name="T86" fmla="*/ 28 w 322"/>
                    <a:gd name="T87" fmla="*/ 241 h 488"/>
                    <a:gd name="T88" fmla="*/ 38 w 322"/>
                    <a:gd name="T89" fmla="*/ 229 h 488"/>
                    <a:gd name="T90" fmla="*/ 24 w 322"/>
                    <a:gd name="T91" fmla="*/ 199 h 488"/>
                    <a:gd name="T92" fmla="*/ 33 w 322"/>
                    <a:gd name="T93" fmla="*/ 183 h 488"/>
                    <a:gd name="T94" fmla="*/ 30 w 322"/>
                    <a:gd name="T95" fmla="*/ 162 h 488"/>
                    <a:gd name="T96" fmla="*/ 15 w 322"/>
                    <a:gd name="T97" fmla="*/ 157 h 488"/>
                    <a:gd name="T98" fmla="*/ 8 w 322"/>
                    <a:gd name="T99" fmla="*/ 117 h 488"/>
                    <a:gd name="T100" fmla="*/ 20 w 322"/>
                    <a:gd name="T101" fmla="*/ 75 h 488"/>
                    <a:gd name="T102" fmla="*/ 33 w 322"/>
                    <a:gd name="T103" fmla="*/ 30 h 488"/>
                    <a:gd name="T104" fmla="*/ 125 w 322"/>
                    <a:gd name="T105" fmla="*/ 27 h 488"/>
                    <a:gd name="T106" fmla="*/ 127 w 322"/>
                    <a:gd name="T107" fmla="*/ 13 h 488"/>
                    <a:gd name="T108" fmla="*/ 137 w 322"/>
                    <a:gd name="T109" fmla="*/ 6 h 488"/>
                    <a:gd name="T110" fmla="*/ 150 w 322"/>
                    <a:gd name="T111" fmla="*/ 13 h 488"/>
                    <a:gd name="T112" fmla="*/ 174 w 322"/>
                    <a:gd name="T11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 h="488">
                      <a:moveTo>
                        <a:pt x="174" y="0"/>
                      </a:moveTo>
                      <a:lnTo>
                        <a:pt x="218" y="30"/>
                      </a:lnTo>
                      <a:lnTo>
                        <a:pt x="250" y="3"/>
                      </a:lnTo>
                      <a:lnTo>
                        <a:pt x="261" y="15"/>
                      </a:lnTo>
                      <a:lnTo>
                        <a:pt x="253" y="22"/>
                      </a:lnTo>
                      <a:lnTo>
                        <a:pt x="255" y="27"/>
                      </a:lnTo>
                      <a:lnTo>
                        <a:pt x="287" y="21"/>
                      </a:lnTo>
                      <a:lnTo>
                        <a:pt x="321" y="23"/>
                      </a:lnTo>
                      <a:lnTo>
                        <a:pt x="322" y="82"/>
                      </a:lnTo>
                      <a:lnTo>
                        <a:pt x="310" y="96"/>
                      </a:lnTo>
                      <a:lnTo>
                        <a:pt x="310" y="129"/>
                      </a:lnTo>
                      <a:lnTo>
                        <a:pt x="281" y="161"/>
                      </a:lnTo>
                      <a:lnTo>
                        <a:pt x="272" y="194"/>
                      </a:lnTo>
                      <a:lnTo>
                        <a:pt x="278" y="209"/>
                      </a:lnTo>
                      <a:lnTo>
                        <a:pt x="278" y="218"/>
                      </a:lnTo>
                      <a:lnTo>
                        <a:pt x="290" y="236"/>
                      </a:lnTo>
                      <a:lnTo>
                        <a:pt x="287" y="258"/>
                      </a:lnTo>
                      <a:lnTo>
                        <a:pt x="275" y="263"/>
                      </a:lnTo>
                      <a:lnTo>
                        <a:pt x="265" y="279"/>
                      </a:lnTo>
                      <a:lnTo>
                        <a:pt x="229" y="278"/>
                      </a:lnTo>
                      <a:lnTo>
                        <a:pt x="226" y="287"/>
                      </a:lnTo>
                      <a:lnTo>
                        <a:pt x="179" y="307"/>
                      </a:lnTo>
                      <a:lnTo>
                        <a:pt x="177" y="350"/>
                      </a:lnTo>
                      <a:lnTo>
                        <a:pt x="201" y="367"/>
                      </a:lnTo>
                      <a:lnTo>
                        <a:pt x="194" y="376"/>
                      </a:lnTo>
                      <a:lnTo>
                        <a:pt x="181" y="374"/>
                      </a:lnTo>
                      <a:lnTo>
                        <a:pt x="164" y="379"/>
                      </a:lnTo>
                      <a:lnTo>
                        <a:pt x="172" y="398"/>
                      </a:lnTo>
                      <a:lnTo>
                        <a:pt x="160" y="409"/>
                      </a:lnTo>
                      <a:lnTo>
                        <a:pt x="159" y="421"/>
                      </a:lnTo>
                      <a:lnTo>
                        <a:pt x="166" y="426"/>
                      </a:lnTo>
                      <a:lnTo>
                        <a:pt x="181" y="424"/>
                      </a:lnTo>
                      <a:lnTo>
                        <a:pt x="184" y="429"/>
                      </a:lnTo>
                      <a:lnTo>
                        <a:pt x="145" y="488"/>
                      </a:lnTo>
                      <a:lnTo>
                        <a:pt x="103" y="475"/>
                      </a:lnTo>
                      <a:lnTo>
                        <a:pt x="61" y="421"/>
                      </a:lnTo>
                      <a:lnTo>
                        <a:pt x="35" y="408"/>
                      </a:lnTo>
                      <a:lnTo>
                        <a:pt x="41" y="376"/>
                      </a:lnTo>
                      <a:lnTo>
                        <a:pt x="14" y="348"/>
                      </a:lnTo>
                      <a:lnTo>
                        <a:pt x="0" y="322"/>
                      </a:lnTo>
                      <a:lnTo>
                        <a:pt x="21" y="303"/>
                      </a:lnTo>
                      <a:lnTo>
                        <a:pt x="18" y="288"/>
                      </a:lnTo>
                      <a:lnTo>
                        <a:pt x="40" y="260"/>
                      </a:lnTo>
                      <a:lnTo>
                        <a:pt x="28" y="241"/>
                      </a:lnTo>
                      <a:lnTo>
                        <a:pt x="38" y="229"/>
                      </a:lnTo>
                      <a:lnTo>
                        <a:pt x="24" y="199"/>
                      </a:lnTo>
                      <a:lnTo>
                        <a:pt x="33" y="183"/>
                      </a:lnTo>
                      <a:lnTo>
                        <a:pt x="30" y="162"/>
                      </a:lnTo>
                      <a:lnTo>
                        <a:pt x="15" y="157"/>
                      </a:lnTo>
                      <a:lnTo>
                        <a:pt x="8" y="117"/>
                      </a:lnTo>
                      <a:lnTo>
                        <a:pt x="20" y="75"/>
                      </a:lnTo>
                      <a:lnTo>
                        <a:pt x="33" y="30"/>
                      </a:lnTo>
                      <a:lnTo>
                        <a:pt x="125" y="27"/>
                      </a:lnTo>
                      <a:lnTo>
                        <a:pt x="127" y="13"/>
                      </a:lnTo>
                      <a:lnTo>
                        <a:pt x="137" y="6"/>
                      </a:lnTo>
                      <a:lnTo>
                        <a:pt x="150" y="13"/>
                      </a:lnTo>
                      <a:lnTo>
                        <a:pt x="17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6" name="Groupe 75">
                <a:extLst>
                  <a:ext uri="{FF2B5EF4-FFF2-40B4-BE49-F238E27FC236}">
                    <a16:creationId xmlns:a16="http://schemas.microsoft.com/office/drawing/2014/main" id="{F7F6CE64-102B-4870-8EA8-D42E0BE9106B}"/>
                  </a:ext>
                </a:extLst>
              </p:cNvPr>
              <p:cNvGrpSpPr/>
              <p:nvPr/>
            </p:nvGrpSpPr>
            <p:grpSpPr>
              <a:xfrm>
                <a:off x="6522544" y="1356714"/>
                <a:ext cx="1000202" cy="1016626"/>
                <a:chOff x="3575051" y="1163638"/>
                <a:chExt cx="2195512" cy="2406650"/>
              </a:xfrm>
              <a:solidFill>
                <a:srgbClr val="FFFFFF">
                  <a:lumMod val="50000"/>
                </a:srgbClr>
              </a:solidFill>
            </p:grpSpPr>
            <p:sp>
              <p:nvSpPr>
                <p:cNvPr id="111" name="Freeform 9">
                  <a:extLst>
                    <a:ext uri="{FF2B5EF4-FFF2-40B4-BE49-F238E27FC236}">
                      <a16:creationId xmlns:a16="http://schemas.microsoft.com/office/drawing/2014/main" id="{C608B495-9390-44D1-8AB3-3E3CEB58C49E}"/>
                    </a:ext>
                  </a:extLst>
                </p:cNvPr>
                <p:cNvSpPr>
                  <a:spLocks/>
                </p:cNvSpPr>
                <p:nvPr/>
              </p:nvSpPr>
              <p:spPr bwMode="auto">
                <a:xfrm>
                  <a:off x="5057776" y="2274888"/>
                  <a:ext cx="692150" cy="530225"/>
                </a:xfrm>
                <a:custGeom>
                  <a:avLst/>
                  <a:gdLst>
                    <a:gd name="T0" fmla="*/ 240 w 436"/>
                    <a:gd name="T1" fmla="*/ 0 h 334"/>
                    <a:gd name="T2" fmla="*/ 277 w 436"/>
                    <a:gd name="T3" fmla="*/ 51 h 334"/>
                    <a:gd name="T4" fmla="*/ 261 w 436"/>
                    <a:gd name="T5" fmla="*/ 71 h 334"/>
                    <a:gd name="T6" fmla="*/ 258 w 436"/>
                    <a:gd name="T7" fmla="*/ 74 h 334"/>
                    <a:gd name="T8" fmla="*/ 277 w 436"/>
                    <a:gd name="T9" fmla="*/ 79 h 334"/>
                    <a:gd name="T10" fmla="*/ 315 w 436"/>
                    <a:gd name="T11" fmla="*/ 79 h 334"/>
                    <a:gd name="T12" fmla="*/ 321 w 436"/>
                    <a:gd name="T13" fmla="*/ 61 h 334"/>
                    <a:gd name="T14" fmla="*/ 334 w 436"/>
                    <a:gd name="T15" fmla="*/ 56 h 334"/>
                    <a:gd name="T16" fmla="*/ 350 w 436"/>
                    <a:gd name="T17" fmla="*/ 69 h 334"/>
                    <a:gd name="T18" fmla="*/ 373 w 436"/>
                    <a:gd name="T19" fmla="*/ 58 h 334"/>
                    <a:gd name="T20" fmla="*/ 384 w 436"/>
                    <a:gd name="T21" fmla="*/ 58 h 334"/>
                    <a:gd name="T22" fmla="*/ 408 w 436"/>
                    <a:gd name="T23" fmla="*/ 66 h 334"/>
                    <a:gd name="T24" fmla="*/ 423 w 436"/>
                    <a:gd name="T25" fmla="*/ 81 h 334"/>
                    <a:gd name="T26" fmla="*/ 436 w 436"/>
                    <a:gd name="T27" fmla="*/ 133 h 334"/>
                    <a:gd name="T28" fmla="*/ 408 w 436"/>
                    <a:gd name="T29" fmla="*/ 176 h 334"/>
                    <a:gd name="T30" fmla="*/ 418 w 436"/>
                    <a:gd name="T31" fmla="*/ 192 h 334"/>
                    <a:gd name="T32" fmla="*/ 408 w 436"/>
                    <a:gd name="T33" fmla="*/ 215 h 334"/>
                    <a:gd name="T34" fmla="*/ 400 w 436"/>
                    <a:gd name="T35" fmla="*/ 212 h 334"/>
                    <a:gd name="T36" fmla="*/ 374 w 436"/>
                    <a:gd name="T37" fmla="*/ 220 h 334"/>
                    <a:gd name="T38" fmla="*/ 369 w 436"/>
                    <a:gd name="T39" fmla="*/ 231 h 334"/>
                    <a:gd name="T40" fmla="*/ 414 w 436"/>
                    <a:gd name="T41" fmla="*/ 291 h 334"/>
                    <a:gd name="T42" fmla="*/ 380 w 436"/>
                    <a:gd name="T43" fmla="*/ 310 h 334"/>
                    <a:gd name="T44" fmla="*/ 370 w 436"/>
                    <a:gd name="T45" fmla="*/ 314 h 334"/>
                    <a:gd name="T46" fmla="*/ 373 w 436"/>
                    <a:gd name="T47" fmla="*/ 326 h 334"/>
                    <a:gd name="T48" fmla="*/ 369 w 436"/>
                    <a:gd name="T49" fmla="*/ 330 h 334"/>
                    <a:gd name="T50" fmla="*/ 346 w 436"/>
                    <a:gd name="T51" fmla="*/ 319 h 334"/>
                    <a:gd name="T52" fmla="*/ 337 w 436"/>
                    <a:gd name="T53" fmla="*/ 334 h 334"/>
                    <a:gd name="T54" fmla="*/ 330 w 436"/>
                    <a:gd name="T55" fmla="*/ 333 h 334"/>
                    <a:gd name="T56" fmla="*/ 310 w 436"/>
                    <a:gd name="T57" fmla="*/ 311 h 334"/>
                    <a:gd name="T58" fmla="*/ 292 w 436"/>
                    <a:gd name="T59" fmla="*/ 308 h 334"/>
                    <a:gd name="T60" fmla="*/ 266 w 436"/>
                    <a:gd name="T61" fmla="*/ 296 h 334"/>
                    <a:gd name="T62" fmla="*/ 231 w 436"/>
                    <a:gd name="T63" fmla="*/ 296 h 334"/>
                    <a:gd name="T64" fmla="*/ 216 w 436"/>
                    <a:gd name="T65" fmla="*/ 279 h 334"/>
                    <a:gd name="T66" fmla="*/ 200 w 436"/>
                    <a:gd name="T67" fmla="*/ 262 h 334"/>
                    <a:gd name="T68" fmla="*/ 111 w 436"/>
                    <a:gd name="T69" fmla="*/ 270 h 334"/>
                    <a:gd name="T70" fmla="*/ 87 w 436"/>
                    <a:gd name="T71" fmla="*/ 291 h 334"/>
                    <a:gd name="T72" fmla="*/ 74 w 436"/>
                    <a:gd name="T73" fmla="*/ 281 h 334"/>
                    <a:gd name="T74" fmla="*/ 74 w 436"/>
                    <a:gd name="T75" fmla="*/ 266 h 334"/>
                    <a:gd name="T76" fmla="*/ 69 w 436"/>
                    <a:gd name="T77" fmla="*/ 247 h 334"/>
                    <a:gd name="T78" fmla="*/ 53 w 436"/>
                    <a:gd name="T79" fmla="*/ 240 h 334"/>
                    <a:gd name="T80" fmla="*/ 27 w 436"/>
                    <a:gd name="T81" fmla="*/ 247 h 334"/>
                    <a:gd name="T82" fmla="*/ 15 w 436"/>
                    <a:gd name="T83" fmla="*/ 221 h 334"/>
                    <a:gd name="T84" fmla="*/ 24 w 436"/>
                    <a:gd name="T85" fmla="*/ 192 h 334"/>
                    <a:gd name="T86" fmla="*/ 6 w 436"/>
                    <a:gd name="T87" fmla="*/ 176 h 334"/>
                    <a:gd name="T88" fmla="*/ 10 w 436"/>
                    <a:gd name="T89" fmla="*/ 171 h 334"/>
                    <a:gd name="T90" fmla="*/ 14 w 436"/>
                    <a:gd name="T91" fmla="*/ 146 h 334"/>
                    <a:gd name="T92" fmla="*/ 0 w 436"/>
                    <a:gd name="T93" fmla="*/ 135 h 334"/>
                    <a:gd name="T94" fmla="*/ 30 w 436"/>
                    <a:gd name="T95" fmla="*/ 121 h 334"/>
                    <a:gd name="T96" fmla="*/ 73 w 436"/>
                    <a:gd name="T97" fmla="*/ 112 h 334"/>
                    <a:gd name="T98" fmla="*/ 128 w 436"/>
                    <a:gd name="T99" fmla="*/ 69 h 334"/>
                    <a:gd name="T100" fmla="*/ 127 w 436"/>
                    <a:gd name="T101" fmla="*/ 29 h 334"/>
                    <a:gd name="T102" fmla="*/ 138 w 436"/>
                    <a:gd name="T103" fmla="*/ 26 h 334"/>
                    <a:gd name="T104" fmla="*/ 200 w 436"/>
                    <a:gd name="T105" fmla="*/ 3 h 334"/>
                    <a:gd name="T106" fmla="*/ 240 w 436"/>
                    <a:gd name="T10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334">
                      <a:moveTo>
                        <a:pt x="240" y="0"/>
                      </a:moveTo>
                      <a:lnTo>
                        <a:pt x="277" y="51"/>
                      </a:lnTo>
                      <a:lnTo>
                        <a:pt x="261" y="71"/>
                      </a:lnTo>
                      <a:lnTo>
                        <a:pt x="258" y="74"/>
                      </a:lnTo>
                      <a:lnTo>
                        <a:pt x="277" y="79"/>
                      </a:lnTo>
                      <a:lnTo>
                        <a:pt x="315" y="79"/>
                      </a:lnTo>
                      <a:lnTo>
                        <a:pt x="321" y="61"/>
                      </a:lnTo>
                      <a:lnTo>
                        <a:pt x="334" y="56"/>
                      </a:lnTo>
                      <a:lnTo>
                        <a:pt x="350" y="69"/>
                      </a:lnTo>
                      <a:lnTo>
                        <a:pt x="373" y="58"/>
                      </a:lnTo>
                      <a:lnTo>
                        <a:pt x="384" y="58"/>
                      </a:lnTo>
                      <a:lnTo>
                        <a:pt x="408" y="66"/>
                      </a:lnTo>
                      <a:lnTo>
                        <a:pt x="423" y="81"/>
                      </a:lnTo>
                      <a:lnTo>
                        <a:pt x="436" y="133"/>
                      </a:lnTo>
                      <a:lnTo>
                        <a:pt x="408" y="176"/>
                      </a:lnTo>
                      <a:lnTo>
                        <a:pt x="418" y="192"/>
                      </a:lnTo>
                      <a:lnTo>
                        <a:pt x="408" y="215"/>
                      </a:lnTo>
                      <a:lnTo>
                        <a:pt x="400" y="212"/>
                      </a:lnTo>
                      <a:lnTo>
                        <a:pt x="374" y="220"/>
                      </a:lnTo>
                      <a:lnTo>
                        <a:pt x="369" y="231"/>
                      </a:lnTo>
                      <a:lnTo>
                        <a:pt x="414" y="291"/>
                      </a:lnTo>
                      <a:lnTo>
                        <a:pt x="380" y="310"/>
                      </a:lnTo>
                      <a:lnTo>
                        <a:pt x="370" y="314"/>
                      </a:lnTo>
                      <a:lnTo>
                        <a:pt x="373" y="326"/>
                      </a:lnTo>
                      <a:lnTo>
                        <a:pt x="369" y="330"/>
                      </a:lnTo>
                      <a:lnTo>
                        <a:pt x="346" y="319"/>
                      </a:lnTo>
                      <a:lnTo>
                        <a:pt x="337" y="334"/>
                      </a:lnTo>
                      <a:lnTo>
                        <a:pt x="330" y="333"/>
                      </a:lnTo>
                      <a:lnTo>
                        <a:pt x="310" y="311"/>
                      </a:lnTo>
                      <a:lnTo>
                        <a:pt x="292" y="308"/>
                      </a:lnTo>
                      <a:lnTo>
                        <a:pt x="266" y="296"/>
                      </a:lnTo>
                      <a:lnTo>
                        <a:pt x="231" y="296"/>
                      </a:lnTo>
                      <a:lnTo>
                        <a:pt x="216" y="279"/>
                      </a:lnTo>
                      <a:lnTo>
                        <a:pt x="200" y="262"/>
                      </a:lnTo>
                      <a:lnTo>
                        <a:pt x="111" y="270"/>
                      </a:lnTo>
                      <a:lnTo>
                        <a:pt x="87" y="291"/>
                      </a:lnTo>
                      <a:lnTo>
                        <a:pt x="74" y="281"/>
                      </a:lnTo>
                      <a:lnTo>
                        <a:pt x="74" y="266"/>
                      </a:lnTo>
                      <a:lnTo>
                        <a:pt x="69" y="247"/>
                      </a:lnTo>
                      <a:lnTo>
                        <a:pt x="53" y="240"/>
                      </a:lnTo>
                      <a:lnTo>
                        <a:pt x="27" y="247"/>
                      </a:lnTo>
                      <a:lnTo>
                        <a:pt x="15" y="221"/>
                      </a:lnTo>
                      <a:lnTo>
                        <a:pt x="24" y="192"/>
                      </a:lnTo>
                      <a:lnTo>
                        <a:pt x="6" y="176"/>
                      </a:lnTo>
                      <a:lnTo>
                        <a:pt x="10" y="171"/>
                      </a:lnTo>
                      <a:lnTo>
                        <a:pt x="14" y="146"/>
                      </a:lnTo>
                      <a:lnTo>
                        <a:pt x="0" y="135"/>
                      </a:lnTo>
                      <a:lnTo>
                        <a:pt x="30" y="121"/>
                      </a:lnTo>
                      <a:lnTo>
                        <a:pt x="73" y="112"/>
                      </a:lnTo>
                      <a:lnTo>
                        <a:pt x="128" y="69"/>
                      </a:lnTo>
                      <a:lnTo>
                        <a:pt x="127" y="29"/>
                      </a:lnTo>
                      <a:lnTo>
                        <a:pt x="138" y="26"/>
                      </a:lnTo>
                      <a:lnTo>
                        <a:pt x="200" y="3"/>
                      </a:lnTo>
                      <a:lnTo>
                        <a:pt x="2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2" name="Freeform 10">
                  <a:extLst>
                    <a:ext uri="{FF2B5EF4-FFF2-40B4-BE49-F238E27FC236}">
                      <a16:creationId xmlns:a16="http://schemas.microsoft.com/office/drawing/2014/main" id="{2B32957D-DD32-413E-85B9-0052FD0C184F}"/>
                    </a:ext>
                  </a:extLst>
                </p:cNvPr>
                <p:cNvSpPr>
                  <a:spLocks/>
                </p:cNvSpPr>
                <p:nvPr/>
              </p:nvSpPr>
              <p:spPr bwMode="auto">
                <a:xfrm>
                  <a:off x="4687888" y="2424113"/>
                  <a:ext cx="719138" cy="601663"/>
                </a:xfrm>
                <a:custGeom>
                  <a:avLst/>
                  <a:gdLst>
                    <a:gd name="T0" fmla="*/ 105 w 453"/>
                    <a:gd name="T1" fmla="*/ 0 h 379"/>
                    <a:gd name="T2" fmla="*/ 112 w 453"/>
                    <a:gd name="T3" fmla="*/ 0 h 379"/>
                    <a:gd name="T4" fmla="*/ 113 w 453"/>
                    <a:gd name="T5" fmla="*/ 18 h 379"/>
                    <a:gd name="T6" fmla="*/ 132 w 453"/>
                    <a:gd name="T7" fmla="*/ 23 h 379"/>
                    <a:gd name="T8" fmla="*/ 149 w 453"/>
                    <a:gd name="T9" fmla="*/ 66 h 379"/>
                    <a:gd name="T10" fmla="*/ 192 w 453"/>
                    <a:gd name="T11" fmla="*/ 68 h 379"/>
                    <a:gd name="T12" fmla="*/ 233 w 453"/>
                    <a:gd name="T13" fmla="*/ 41 h 379"/>
                    <a:gd name="T14" fmla="*/ 247 w 453"/>
                    <a:gd name="T15" fmla="*/ 52 h 379"/>
                    <a:gd name="T16" fmla="*/ 243 w 453"/>
                    <a:gd name="T17" fmla="*/ 77 h 379"/>
                    <a:gd name="T18" fmla="*/ 239 w 453"/>
                    <a:gd name="T19" fmla="*/ 82 h 379"/>
                    <a:gd name="T20" fmla="*/ 257 w 453"/>
                    <a:gd name="T21" fmla="*/ 98 h 379"/>
                    <a:gd name="T22" fmla="*/ 248 w 453"/>
                    <a:gd name="T23" fmla="*/ 127 h 379"/>
                    <a:gd name="T24" fmla="*/ 260 w 453"/>
                    <a:gd name="T25" fmla="*/ 153 h 379"/>
                    <a:gd name="T26" fmla="*/ 286 w 453"/>
                    <a:gd name="T27" fmla="*/ 146 h 379"/>
                    <a:gd name="T28" fmla="*/ 302 w 453"/>
                    <a:gd name="T29" fmla="*/ 153 h 379"/>
                    <a:gd name="T30" fmla="*/ 307 w 453"/>
                    <a:gd name="T31" fmla="*/ 172 h 379"/>
                    <a:gd name="T32" fmla="*/ 307 w 453"/>
                    <a:gd name="T33" fmla="*/ 187 h 379"/>
                    <a:gd name="T34" fmla="*/ 320 w 453"/>
                    <a:gd name="T35" fmla="*/ 197 h 379"/>
                    <a:gd name="T36" fmla="*/ 344 w 453"/>
                    <a:gd name="T37" fmla="*/ 176 h 379"/>
                    <a:gd name="T38" fmla="*/ 433 w 453"/>
                    <a:gd name="T39" fmla="*/ 168 h 379"/>
                    <a:gd name="T40" fmla="*/ 449 w 453"/>
                    <a:gd name="T41" fmla="*/ 185 h 379"/>
                    <a:gd name="T42" fmla="*/ 410 w 453"/>
                    <a:gd name="T43" fmla="*/ 222 h 379"/>
                    <a:gd name="T44" fmla="*/ 425 w 453"/>
                    <a:gd name="T45" fmla="*/ 231 h 379"/>
                    <a:gd name="T46" fmla="*/ 440 w 453"/>
                    <a:gd name="T47" fmla="*/ 244 h 379"/>
                    <a:gd name="T48" fmla="*/ 453 w 453"/>
                    <a:gd name="T49" fmla="*/ 271 h 379"/>
                    <a:gd name="T50" fmla="*/ 453 w 453"/>
                    <a:gd name="T51" fmla="*/ 282 h 379"/>
                    <a:gd name="T52" fmla="*/ 428 w 453"/>
                    <a:gd name="T53" fmla="*/ 280 h 379"/>
                    <a:gd name="T54" fmla="*/ 420 w 453"/>
                    <a:gd name="T55" fmla="*/ 290 h 379"/>
                    <a:gd name="T56" fmla="*/ 419 w 453"/>
                    <a:gd name="T57" fmla="*/ 341 h 379"/>
                    <a:gd name="T58" fmla="*/ 384 w 453"/>
                    <a:gd name="T59" fmla="*/ 349 h 379"/>
                    <a:gd name="T60" fmla="*/ 371 w 453"/>
                    <a:gd name="T61" fmla="*/ 344 h 379"/>
                    <a:gd name="T62" fmla="*/ 352 w 453"/>
                    <a:gd name="T63" fmla="*/ 369 h 379"/>
                    <a:gd name="T64" fmla="*/ 345 w 453"/>
                    <a:gd name="T65" fmla="*/ 378 h 379"/>
                    <a:gd name="T66" fmla="*/ 305 w 453"/>
                    <a:gd name="T67" fmla="*/ 349 h 379"/>
                    <a:gd name="T68" fmla="*/ 263 w 453"/>
                    <a:gd name="T69" fmla="*/ 348 h 379"/>
                    <a:gd name="T70" fmla="*/ 208 w 453"/>
                    <a:gd name="T71" fmla="*/ 379 h 379"/>
                    <a:gd name="T72" fmla="*/ 176 w 453"/>
                    <a:gd name="T73" fmla="*/ 341 h 379"/>
                    <a:gd name="T74" fmla="*/ 153 w 453"/>
                    <a:gd name="T75" fmla="*/ 351 h 379"/>
                    <a:gd name="T76" fmla="*/ 144 w 453"/>
                    <a:gd name="T77" fmla="*/ 344 h 379"/>
                    <a:gd name="T78" fmla="*/ 138 w 453"/>
                    <a:gd name="T79" fmla="*/ 279 h 379"/>
                    <a:gd name="T80" fmla="*/ 122 w 453"/>
                    <a:gd name="T81" fmla="*/ 257 h 379"/>
                    <a:gd name="T82" fmla="*/ 118 w 453"/>
                    <a:gd name="T83" fmla="*/ 236 h 379"/>
                    <a:gd name="T84" fmla="*/ 109 w 453"/>
                    <a:gd name="T85" fmla="*/ 222 h 379"/>
                    <a:gd name="T86" fmla="*/ 76 w 453"/>
                    <a:gd name="T87" fmla="*/ 219 h 379"/>
                    <a:gd name="T88" fmla="*/ 68 w 453"/>
                    <a:gd name="T89" fmla="*/ 185 h 379"/>
                    <a:gd name="T90" fmla="*/ 26 w 453"/>
                    <a:gd name="T91" fmla="*/ 187 h 379"/>
                    <a:gd name="T92" fmla="*/ 0 w 453"/>
                    <a:gd name="T93" fmla="*/ 176 h 379"/>
                    <a:gd name="T94" fmla="*/ 0 w 453"/>
                    <a:gd name="T95" fmla="*/ 163 h 379"/>
                    <a:gd name="T96" fmla="*/ 18 w 453"/>
                    <a:gd name="T97" fmla="*/ 156 h 379"/>
                    <a:gd name="T98" fmla="*/ 39 w 453"/>
                    <a:gd name="T99" fmla="*/ 121 h 379"/>
                    <a:gd name="T100" fmla="*/ 41 w 453"/>
                    <a:gd name="T101" fmla="*/ 103 h 379"/>
                    <a:gd name="T102" fmla="*/ 61 w 453"/>
                    <a:gd name="T103" fmla="*/ 89 h 379"/>
                    <a:gd name="T104" fmla="*/ 64 w 453"/>
                    <a:gd name="T105" fmla="*/ 78 h 379"/>
                    <a:gd name="T106" fmla="*/ 48 w 453"/>
                    <a:gd name="T107" fmla="*/ 57 h 379"/>
                    <a:gd name="T108" fmla="*/ 48 w 453"/>
                    <a:gd name="T109" fmla="*/ 27 h 379"/>
                    <a:gd name="T110" fmla="*/ 58 w 453"/>
                    <a:gd name="T111" fmla="*/ 5 h 379"/>
                    <a:gd name="T112" fmla="*/ 76 w 453"/>
                    <a:gd name="T113" fmla="*/ 18 h 379"/>
                    <a:gd name="T114" fmla="*/ 89 w 453"/>
                    <a:gd name="T115" fmla="*/ 19 h 379"/>
                    <a:gd name="T116" fmla="*/ 105 w 453"/>
                    <a:gd name="T11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3" h="379">
                      <a:moveTo>
                        <a:pt x="105" y="0"/>
                      </a:moveTo>
                      <a:lnTo>
                        <a:pt x="112" y="0"/>
                      </a:lnTo>
                      <a:lnTo>
                        <a:pt x="113" y="18"/>
                      </a:lnTo>
                      <a:lnTo>
                        <a:pt x="132" y="23"/>
                      </a:lnTo>
                      <a:lnTo>
                        <a:pt x="149" y="66"/>
                      </a:lnTo>
                      <a:lnTo>
                        <a:pt x="192" y="68"/>
                      </a:lnTo>
                      <a:lnTo>
                        <a:pt x="233" y="41"/>
                      </a:lnTo>
                      <a:lnTo>
                        <a:pt x="247" y="52"/>
                      </a:lnTo>
                      <a:lnTo>
                        <a:pt x="243" y="77"/>
                      </a:lnTo>
                      <a:lnTo>
                        <a:pt x="239" y="82"/>
                      </a:lnTo>
                      <a:lnTo>
                        <a:pt x="257" y="98"/>
                      </a:lnTo>
                      <a:lnTo>
                        <a:pt x="248" y="127"/>
                      </a:lnTo>
                      <a:lnTo>
                        <a:pt x="260" y="153"/>
                      </a:lnTo>
                      <a:lnTo>
                        <a:pt x="286" y="146"/>
                      </a:lnTo>
                      <a:lnTo>
                        <a:pt x="302" y="153"/>
                      </a:lnTo>
                      <a:lnTo>
                        <a:pt x="307" y="172"/>
                      </a:lnTo>
                      <a:lnTo>
                        <a:pt x="307" y="187"/>
                      </a:lnTo>
                      <a:lnTo>
                        <a:pt x="320" y="197"/>
                      </a:lnTo>
                      <a:lnTo>
                        <a:pt x="344" y="176"/>
                      </a:lnTo>
                      <a:lnTo>
                        <a:pt x="433" y="168"/>
                      </a:lnTo>
                      <a:lnTo>
                        <a:pt x="449" y="185"/>
                      </a:lnTo>
                      <a:lnTo>
                        <a:pt x="410" y="222"/>
                      </a:lnTo>
                      <a:lnTo>
                        <a:pt x="425" y="231"/>
                      </a:lnTo>
                      <a:lnTo>
                        <a:pt x="440" y="244"/>
                      </a:lnTo>
                      <a:lnTo>
                        <a:pt x="453" y="271"/>
                      </a:lnTo>
                      <a:lnTo>
                        <a:pt x="453" y="282"/>
                      </a:lnTo>
                      <a:lnTo>
                        <a:pt x="428" y="280"/>
                      </a:lnTo>
                      <a:lnTo>
                        <a:pt x="420" y="290"/>
                      </a:lnTo>
                      <a:lnTo>
                        <a:pt x="419" y="341"/>
                      </a:lnTo>
                      <a:lnTo>
                        <a:pt x="384" y="349"/>
                      </a:lnTo>
                      <a:lnTo>
                        <a:pt x="371" y="344"/>
                      </a:lnTo>
                      <a:lnTo>
                        <a:pt x="352" y="369"/>
                      </a:lnTo>
                      <a:lnTo>
                        <a:pt x="345" y="378"/>
                      </a:lnTo>
                      <a:lnTo>
                        <a:pt x="305" y="349"/>
                      </a:lnTo>
                      <a:lnTo>
                        <a:pt x="263" y="348"/>
                      </a:lnTo>
                      <a:lnTo>
                        <a:pt x="208" y="379"/>
                      </a:lnTo>
                      <a:lnTo>
                        <a:pt x="176" y="341"/>
                      </a:lnTo>
                      <a:lnTo>
                        <a:pt x="153" y="351"/>
                      </a:lnTo>
                      <a:lnTo>
                        <a:pt x="144" y="344"/>
                      </a:lnTo>
                      <a:lnTo>
                        <a:pt x="138" y="279"/>
                      </a:lnTo>
                      <a:lnTo>
                        <a:pt x="122" y="257"/>
                      </a:lnTo>
                      <a:lnTo>
                        <a:pt x="118" y="236"/>
                      </a:lnTo>
                      <a:lnTo>
                        <a:pt x="109" y="222"/>
                      </a:lnTo>
                      <a:lnTo>
                        <a:pt x="76" y="219"/>
                      </a:lnTo>
                      <a:lnTo>
                        <a:pt x="68" y="185"/>
                      </a:lnTo>
                      <a:lnTo>
                        <a:pt x="26" y="187"/>
                      </a:lnTo>
                      <a:lnTo>
                        <a:pt x="0" y="176"/>
                      </a:lnTo>
                      <a:lnTo>
                        <a:pt x="0" y="163"/>
                      </a:lnTo>
                      <a:lnTo>
                        <a:pt x="18" y="156"/>
                      </a:lnTo>
                      <a:lnTo>
                        <a:pt x="39" y="121"/>
                      </a:lnTo>
                      <a:lnTo>
                        <a:pt x="41" y="103"/>
                      </a:lnTo>
                      <a:lnTo>
                        <a:pt x="61" y="89"/>
                      </a:lnTo>
                      <a:lnTo>
                        <a:pt x="64" y="78"/>
                      </a:lnTo>
                      <a:lnTo>
                        <a:pt x="48" y="57"/>
                      </a:lnTo>
                      <a:lnTo>
                        <a:pt x="48" y="27"/>
                      </a:lnTo>
                      <a:lnTo>
                        <a:pt x="58" y="5"/>
                      </a:lnTo>
                      <a:lnTo>
                        <a:pt x="76" y="18"/>
                      </a:lnTo>
                      <a:lnTo>
                        <a:pt x="89" y="19"/>
                      </a:lnTo>
                      <a:lnTo>
                        <a:pt x="1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3" name="Freeform 11">
                  <a:extLst>
                    <a:ext uri="{FF2B5EF4-FFF2-40B4-BE49-F238E27FC236}">
                      <a16:creationId xmlns:a16="http://schemas.microsoft.com/office/drawing/2014/main" id="{761A734D-67A0-4890-A0C7-A3516FBA5F08}"/>
                    </a:ext>
                  </a:extLst>
                </p:cNvPr>
                <p:cNvSpPr>
                  <a:spLocks/>
                </p:cNvSpPr>
                <p:nvPr/>
              </p:nvSpPr>
              <p:spPr bwMode="auto">
                <a:xfrm>
                  <a:off x="4438651" y="2703513"/>
                  <a:ext cx="592138" cy="622300"/>
                </a:xfrm>
                <a:custGeom>
                  <a:avLst/>
                  <a:gdLst>
                    <a:gd name="T0" fmla="*/ 157 w 373"/>
                    <a:gd name="T1" fmla="*/ 0 h 392"/>
                    <a:gd name="T2" fmla="*/ 183 w 373"/>
                    <a:gd name="T3" fmla="*/ 11 h 392"/>
                    <a:gd name="T4" fmla="*/ 225 w 373"/>
                    <a:gd name="T5" fmla="*/ 9 h 392"/>
                    <a:gd name="T6" fmla="*/ 233 w 373"/>
                    <a:gd name="T7" fmla="*/ 43 h 392"/>
                    <a:gd name="T8" fmla="*/ 266 w 373"/>
                    <a:gd name="T9" fmla="*/ 46 h 392"/>
                    <a:gd name="T10" fmla="*/ 275 w 373"/>
                    <a:gd name="T11" fmla="*/ 60 h 392"/>
                    <a:gd name="T12" fmla="*/ 279 w 373"/>
                    <a:gd name="T13" fmla="*/ 81 h 392"/>
                    <a:gd name="T14" fmla="*/ 295 w 373"/>
                    <a:gd name="T15" fmla="*/ 103 h 392"/>
                    <a:gd name="T16" fmla="*/ 301 w 373"/>
                    <a:gd name="T17" fmla="*/ 168 h 392"/>
                    <a:gd name="T18" fmla="*/ 310 w 373"/>
                    <a:gd name="T19" fmla="*/ 175 h 392"/>
                    <a:gd name="T20" fmla="*/ 333 w 373"/>
                    <a:gd name="T21" fmla="*/ 165 h 392"/>
                    <a:gd name="T22" fmla="*/ 365 w 373"/>
                    <a:gd name="T23" fmla="*/ 203 h 392"/>
                    <a:gd name="T24" fmla="*/ 373 w 373"/>
                    <a:gd name="T25" fmla="*/ 227 h 392"/>
                    <a:gd name="T26" fmla="*/ 353 w 373"/>
                    <a:gd name="T27" fmla="*/ 262 h 392"/>
                    <a:gd name="T28" fmla="*/ 334 w 373"/>
                    <a:gd name="T29" fmla="*/ 273 h 392"/>
                    <a:gd name="T30" fmla="*/ 295 w 373"/>
                    <a:gd name="T31" fmla="*/ 274 h 392"/>
                    <a:gd name="T32" fmla="*/ 289 w 373"/>
                    <a:gd name="T33" fmla="*/ 281 h 392"/>
                    <a:gd name="T34" fmla="*/ 286 w 373"/>
                    <a:gd name="T35" fmla="*/ 312 h 392"/>
                    <a:gd name="T36" fmla="*/ 275 w 373"/>
                    <a:gd name="T37" fmla="*/ 332 h 392"/>
                    <a:gd name="T38" fmla="*/ 275 w 373"/>
                    <a:gd name="T39" fmla="*/ 357 h 392"/>
                    <a:gd name="T40" fmla="*/ 271 w 373"/>
                    <a:gd name="T41" fmla="*/ 373 h 392"/>
                    <a:gd name="T42" fmla="*/ 272 w 373"/>
                    <a:gd name="T43" fmla="*/ 382 h 392"/>
                    <a:gd name="T44" fmla="*/ 246 w 373"/>
                    <a:gd name="T45" fmla="*/ 392 h 392"/>
                    <a:gd name="T46" fmla="*/ 196 w 373"/>
                    <a:gd name="T47" fmla="*/ 335 h 392"/>
                    <a:gd name="T48" fmla="*/ 171 w 373"/>
                    <a:gd name="T49" fmla="*/ 297 h 392"/>
                    <a:gd name="T50" fmla="*/ 157 w 373"/>
                    <a:gd name="T51" fmla="*/ 287 h 392"/>
                    <a:gd name="T52" fmla="*/ 147 w 373"/>
                    <a:gd name="T53" fmla="*/ 293 h 392"/>
                    <a:gd name="T54" fmla="*/ 144 w 373"/>
                    <a:gd name="T55" fmla="*/ 301 h 392"/>
                    <a:gd name="T56" fmla="*/ 89 w 373"/>
                    <a:gd name="T57" fmla="*/ 315 h 392"/>
                    <a:gd name="T58" fmla="*/ 83 w 373"/>
                    <a:gd name="T59" fmla="*/ 315 h 392"/>
                    <a:gd name="T60" fmla="*/ 72 w 373"/>
                    <a:gd name="T61" fmla="*/ 268 h 392"/>
                    <a:gd name="T62" fmla="*/ 17 w 373"/>
                    <a:gd name="T63" fmla="*/ 239 h 392"/>
                    <a:gd name="T64" fmla="*/ 0 w 373"/>
                    <a:gd name="T65" fmla="*/ 222 h 392"/>
                    <a:gd name="T66" fmla="*/ 20 w 373"/>
                    <a:gd name="T67" fmla="*/ 162 h 392"/>
                    <a:gd name="T68" fmla="*/ 33 w 373"/>
                    <a:gd name="T69" fmla="*/ 135 h 392"/>
                    <a:gd name="T70" fmla="*/ 42 w 373"/>
                    <a:gd name="T71" fmla="*/ 84 h 392"/>
                    <a:gd name="T72" fmla="*/ 42 w 373"/>
                    <a:gd name="T73" fmla="*/ 50 h 392"/>
                    <a:gd name="T74" fmla="*/ 54 w 373"/>
                    <a:gd name="T75" fmla="*/ 46 h 392"/>
                    <a:gd name="T76" fmla="*/ 87 w 373"/>
                    <a:gd name="T77" fmla="*/ 58 h 392"/>
                    <a:gd name="T78" fmla="*/ 157 w 373"/>
                    <a:gd name="T7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392">
                      <a:moveTo>
                        <a:pt x="157" y="0"/>
                      </a:moveTo>
                      <a:lnTo>
                        <a:pt x="183" y="11"/>
                      </a:lnTo>
                      <a:lnTo>
                        <a:pt x="225" y="9"/>
                      </a:lnTo>
                      <a:lnTo>
                        <a:pt x="233" y="43"/>
                      </a:lnTo>
                      <a:lnTo>
                        <a:pt x="266" y="46"/>
                      </a:lnTo>
                      <a:lnTo>
                        <a:pt x="275" y="60"/>
                      </a:lnTo>
                      <a:lnTo>
                        <a:pt x="279" y="81"/>
                      </a:lnTo>
                      <a:lnTo>
                        <a:pt x="295" y="103"/>
                      </a:lnTo>
                      <a:lnTo>
                        <a:pt x="301" y="168"/>
                      </a:lnTo>
                      <a:lnTo>
                        <a:pt x="310" y="175"/>
                      </a:lnTo>
                      <a:lnTo>
                        <a:pt x="333" y="165"/>
                      </a:lnTo>
                      <a:lnTo>
                        <a:pt x="365" y="203"/>
                      </a:lnTo>
                      <a:lnTo>
                        <a:pt x="373" y="227"/>
                      </a:lnTo>
                      <a:lnTo>
                        <a:pt x="353" y="262"/>
                      </a:lnTo>
                      <a:lnTo>
                        <a:pt x="334" y="273"/>
                      </a:lnTo>
                      <a:lnTo>
                        <a:pt x="295" y="274"/>
                      </a:lnTo>
                      <a:lnTo>
                        <a:pt x="289" y="281"/>
                      </a:lnTo>
                      <a:lnTo>
                        <a:pt x="286" y="312"/>
                      </a:lnTo>
                      <a:lnTo>
                        <a:pt x="275" y="332"/>
                      </a:lnTo>
                      <a:lnTo>
                        <a:pt x="275" y="357"/>
                      </a:lnTo>
                      <a:lnTo>
                        <a:pt x="271" y="373"/>
                      </a:lnTo>
                      <a:lnTo>
                        <a:pt x="272" y="382"/>
                      </a:lnTo>
                      <a:lnTo>
                        <a:pt x="246" y="392"/>
                      </a:lnTo>
                      <a:lnTo>
                        <a:pt x="196" y="335"/>
                      </a:lnTo>
                      <a:lnTo>
                        <a:pt x="171" y="297"/>
                      </a:lnTo>
                      <a:lnTo>
                        <a:pt x="157" y="287"/>
                      </a:lnTo>
                      <a:lnTo>
                        <a:pt x="147" y="293"/>
                      </a:lnTo>
                      <a:lnTo>
                        <a:pt x="144" y="301"/>
                      </a:lnTo>
                      <a:lnTo>
                        <a:pt x="89" y="315"/>
                      </a:lnTo>
                      <a:lnTo>
                        <a:pt x="83" y="315"/>
                      </a:lnTo>
                      <a:lnTo>
                        <a:pt x="72" y="268"/>
                      </a:lnTo>
                      <a:lnTo>
                        <a:pt x="17" y="239"/>
                      </a:lnTo>
                      <a:lnTo>
                        <a:pt x="0" y="222"/>
                      </a:lnTo>
                      <a:lnTo>
                        <a:pt x="20" y="162"/>
                      </a:lnTo>
                      <a:lnTo>
                        <a:pt x="33" y="135"/>
                      </a:lnTo>
                      <a:lnTo>
                        <a:pt x="42" y="84"/>
                      </a:lnTo>
                      <a:lnTo>
                        <a:pt x="42" y="50"/>
                      </a:lnTo>
                      <a:lnTo>
                        <a:pt x="54" y="46"/>
                      </a:lnTo>
                      <a:lnTo>
                        <a:pt x="87" y="58"/>
                      </a:lnTo>
                      <a:lnTo>
                        <a:pt x="1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4" name="Freeform 12">
                  <a:extLst>
                    <a:ext uri="{FF2B5EF4-FFF2-40B4-BE49-F238E27FC236}">
                      <a16:creationId xmlns:a16="http://schemas.microsoft.com/office/drawing/2014/main" id="{1988EEB4-DB46-45D2-AD80-30E1E89A2D7B}"/>
                    </a:ext>
                  </a:extLst>
                </p:cNvPr>
                <p:cNvSpPr>
                  <a:spLocks/>
                </p:cNvSpPr>
                <p:nvPr/>
              </p:nvSpPr>
              <p:spPr bwMode="auto">
                <a:xfrm>
                  <a:off x="4827588" y="2976563"/>
                  <a:ext cx="584200" cy="593725"/>
                </a:xfrm>
                <a:custGeom>
                  <a:avLst/>
                  <a:gdLst>
                    <a:gd name="T0" fmla="*/ 175 w 368"/>
                    <a:gd name="T1" fmla="*/ 0 h 374"/>
                    <a:gd name="T2" fmla="*/ 217 w 368"/>
                    <a:gd name="T3" fmla="*/ 1 h 374"/>
                    <a:gd name="T4" fmla="*/ 257 w 368"/>
                    <a:gd name="T5" fmla="*/ 30 h 374"/>
                    <a:gd name="T6" fmla="*/ 248 w 368"/>
                    <a:gd name="T7" fmla="*/ 39 h 374"/>
                    <a:gd name="T8" fmla="*/ 234 w 368"/>
                    <a:gd name="T9" fmla="*/ 60 h 374"/>
                    <a:gd name="T10" fmla="*/ 240 w 368"/>
                    <a:gd name="T11" fmla="*/ 65 h 374"/>
                    <a:gd name="T12" fmla="*/ 261 w 368"/>
                    <a:gd name="T13" fmla="*/ 57 h 374"/>
                    <a:gd name="T14" fmla="*/ 272 w 368"/>
                    <a:gd name="T15" fmla="*/ 61 h 374"/>
                    <a:gd name="T16" fmla="*/ 309 w 368"/>
                    <a:gd name="T17" fmla="*/ 51 h 374"/>
                    <a:gd name="T18" fmla="*/ 318 w 368"/>
                    <a:gd name="T19" fmla="*/ 59 h 374"/>
                    <a:gd name="T20" fmla="*/ 316 w 368"/>
                    <a:gd name="T21" fmla="*/ 81 h 374"/>
                    <a:gd name="T22" fmla="*/ 322 w 368"/>
                    <a:gd name="T23" fmla="*/ 114 h 374"/>
                    <a:gd name="T24" fmla="*/ 331 w 368"/>
                    <a:gd name="T25" fmla="*/ 151 h 374"/>
                    <a:gd name="T26" fmla="*/ 322 w 368"/>
                    <a:gd name="T27" fmla="*/ 166 h 374"/>
                    <a:gd name="T28" fmla="*/ 331 w 368"/>
                    <a:gd name="T29" fmla="*/ 184 h 374"/>
                    <a:gd name="T30" fmla="*/ 322 w 368"/>
                    <a:gd name="T31" fmla="*/ 203 h 374"/>
                    <a:gd name="T32" fmla="*/ 356 w 368"/>
                    <a:gd name="T33" fmla="*/ 243 h 374"/>
                    <a:gd name="T34" fmla="*/ 356 w 368"/>
                    <a:gd name="T35" fmla="*/ 279 h 374"/>
                    <a:gd name="T36" fmla="*/ 367 w 368"/>
                    <a:gd name="T37" fmla="*/ 297 h 374"/>
                    <a:gd name="T38" fmla="*/ 368 w 368"/>
                    <a:gd name="T39" fmla="*/ 334 h 374"/>
                    <a:gd name="T40" fmla="*/ 357 w 368"/>
                    <a:gd name="T41" fmla="*/ 334 h 374"/>
                    <a:gd name="T42" fmla="*/ 319 w 368"/>
                    <a:gd name="T43" fmla="*/ 342 h 374"/>
                    <a:gd name="T44" fmla="*/ 266 w 368"/>
                    <a:gd name="T45" fmla="*/ 334 h 374"/>
                    <a:gd name="T46" fmla="*/ 245 w 368"/>
                    <a:gd name="T47" fmla="*/ 323 h 374"/>
                    <a:gd name="T48" fmla="*/ 240 w 368"/>
                    <a:gd name="T49" fmla="*/ 327 h 374"/>
                    <a:gd name="T50" fmla="*/ 238 w 368"/>
                    <a:gd name="T51" fmla="*/ 346 h 374"/>
                    <a:gd name="T52" fmla="*/ 214 w 368"/>
                    <a:gd name="T53" fmla="*/ 352 h 374"/>
                    <a:gd name="T54" fmla="*/ 195 w 368"/>
                    <a:gd name="T55" fmla="*/ 339 h 374"/>
                    <a:gd name="T56" fmla="*/ 174 w 368"/>
                    <a:gd name="T57" fmla="*/ 343 h 374"/>
                    <a:gd name="T58" fmla="*/ 150 w 368"/>
                    <a:gd name="T59" fmla="*/ 374 h 374"/>
                    <a:gd name="T60" fmla="*/ 88 w 368"/>
                    <a:gd name="T61" fmla="*/ 367 h 374"/>
                    <a:gd name="T62" fmla="*/ 85 w 368"/>
                    <a:gd name="T63" fmla="*/ 346 h 374"/>
                    <a:gd name="T64" fmla="*/ 50 w 368"/>
                    <a:gd name="T65" fmla="*/ 305 h 374"/>
                    <a:gd name="T66" fmla="*/ 0 w 368"/>
                    <a:gd name="T67" fmla="*/ 275 h 374"/>
                    <a:gd name="T68" fmla="*/ 1 w 368"/>
                    <a:gd name="T69" fmla="*/ 220 h 374"/>
                    <a:gd name="T70" fmla="*/ 27 w 368"/>
                    <a:gd name="T71" fmla="*/ 210 h 374"/>
                    <a:gd name="T72" fmla="*/ 26 w 368"/>
                    <a:gd name="T73" fmla="*/ 201 h 374"/>
                    <a:gd name="T74" fmla="*/ 30 w 368"/>
                    <a:gd name="T75" fmla="*/ 185 h 374"/>
                    <a:gd name="T76" fmla="*/ 30 w 368"/>
                    <a:gd name="T77" fmla="*/ 160 h 374"/>
                    <a:gd name="T78" fmla="*/ 41 w 368"/>
                    <a:gd name="T79" fmla="*/ 140 h 374"/>
                    <a:gd name="T80" fmla="*/ 44 w 368"/>
                    <a:gd name="T81" fmla="*/ 109 h 374"/>
                    <a:gd name="T82" fmla="*/ 50 w 368"/>
                    <a:gd name="T83" fmla="*/ 102 h 374"/>
                    <a:gd name="T84" fmla="*/ 89 w 368"/>
                    <a:gd name="T85" fmla="*/ 101 h 374"/>
                    <a:gd name="T86" fmla="*/ 108 w 368"/>
                    <a:gd name="T87" fmla="*/ 90 h 374"/>
                    <a:gd name="T88" fmla="*/ 128 w 368"/>
                    <a:gd name="T89" fmla="*/ 55 h 374"/>
                    <a:gd name="T90" fmla="*/ 120 w 368"/>
                    <a:gd name="T91" fmla="*/ 31 h 374"/>
                    <a:gd name="T92" fmla="*/ 175 w 368"/>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74">
                      <a:moveTo>
                        <a:pt x="175" y="0"/>
                      </a:moveTo>
                      <a:lnTo>
                        <a:pt x="217" y="1"/>
                      </a:lnTo>
                      <a:lnTo>
                        <a:pt x="257" y="30"/>
                      </a:lnTo>
                      <a:lnTo>
                        <a:pt x="248" y="39"/>
                      </a:lnTo>
                      <a:lnTo>
                        <a:pt x="234" y="60"/>
                      </a:lnTo>
                      <a:lnTo>
                        <a:pt x="240" y="65"/>
                      </a:lnTo>
                      <a:lnTo>
                        <a:pt x="261" y="57"/>
                      </a:lnTo>
                      <a:lnTo>
                        <a:pt x="272" y="61"/>
                      </a:lnTo>
                      <a:lnTo>
                        <a:pt x="309" y="51"/>
                      </a:lnTo>
                      <a:lnTo>
                        <a:pt x="318" y="59"/>
                      </a:lnTo>
                      <a:lnTo>
                        <a:pt x="316" y="81"/>
                      </a:lnTo>
                      <a:lnTo>
                        <a:pt x="322" y="114"/>
                      </a:lnTo>
                      <a:lnTo>
                        <a:pt x="331" y="151"/>
                      </a:lnTo>
                      <a:lnTo>
                        <a:pt x="322" y="166"/>
                      </a:lnTo>
                      <a:lnTo>
                        <a:pt x="331" y="184"/>
                      </a:lnTo>
                      <a:lnTo>
                        <a:pt x="322" y="203"/>
                      </a:lnTo>
                      <a:lnTo>
                        <a:pt x="356" y="243"/>
                      </a:lnTo>
                      <a:lnTo>
                        <a:pt x="356" y="279"/>
                      </a:lnTo>
                      <a:lnTo>
                        <a:pt x="367" y="297"/>
                      </a:lnTo>
                      <a:lnTo>
                        <a:pt x="368" y="334"/>
                      </a:lnTo>
                      <a:lnTo>
                        <a:pt x="357" y="334"/>
                      </a:lnTo>
                      <a:lnTo>
                        <a:pt x="319" y="342"/>
                      </a:lnTo>
                      <a:lnTo>
                        <a:pt x="266" y="334"/>
                      </a:lnTo>
                      <a:lnTo>
                        <a:pt x="245" y="323"/>
                      </a:lnTo>
                      <a:lnTo>
                        <a:pt x="240" y="327"/>
                      </a:lnTo>
                      <a:lnTo>
                        <a:pt x="238" y="346"/>
                      </a:lnTo>
                      <a:lnTo>
                        <a:pt x="214" y="352"/>
                      </a:lnTo>
                      <a:lnTo>
                        <a:pt x="195" y="339"/>
                      </a:lnTo>
                      <a:lnTo>
                        <a:pt x="174" y="343"/>
                      </a:lnTo>
                      <a:lnTo>
                        <a:pt x="150" y="374"/>
                      </a:lnTo>
                      <a:lnTo>
                        <a:pt x="88" y="367"/>
                      </a:lnTo>
                      <a:lnTo>
                        <a:pt x="85" y="346"/>
                      </a:lnTo>
                      <a:lnTo>
                        <a:pt x="50" y="305"/>
                      </a:lnTo>
                      <a:lnTo>
                        <a:pt x="0" y="275"/>
                      </a:lnTo>
                      <a:lnTo>
                        <a:pt x="1" y="220"/>
                      </a:lnTo>
                      <a:lnTo>
                        <a:pt x="27" y="210"/>
                      </a:lnTo>
                      <a:lnTo>
                        <a:pt x="26" y="201"/>
                      </a:lnTo>
                      <a:lnTo>
                        <a:pt x="30" y="185"/>
                      </a:lnTo>
                      <a:lnTo>
                        <a:pt x="30" y="160"/>
                      </a:lnTo>
                      <a:lnTo>
                        <a:pt x="41" y="140"/>
                      </a:lnTo>
                      <a:lnTo>
                        <a:pt x="44" y="109"/>
                      </a:lnTo>
                      <a:lnTo>
                        <a:pt x="50" y="102"/>
                      </a:lnTo>
                      <a:lnTo>
                        <a:pt x="89" y="101"/>
                      </a:lnTo>
                      <a:lnTo>
                        <a:pt x="108" y="90"/>
                      </a:lnTo>
                      <a:lnTo>
                        <a:pt x="128" y="55"/>
                      </a:lnTo>
                      <a:lnTo>
                        <a:pt x="120" y="31"/>
                      </a:lnTo>
                      <a:lnTo>
                        <a:pt x="17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5" name="Freeform 13">
                  <a:extLst>
                    <a:ext uri="{FF2B5EF4-FFF2-40B4-BE49-F238E27FC236}">
                      <a16:creationId xmlns:a16="http://schemas.microsoft.com/office/drawing/2014/main" id="{3008B197-1C2F-41E0-AE18-E3354534E0DC}"/>
                    </a:ext>
                  </a:extLst>
                </p:cNvPr>
                <p:cNvSpPr>
                  <a:spLocks/>
                </p:cNvSpPr>
                <p:nvPr/>
              </p:nvSpPr>
              <p:spPr bwMode="auto">
                <a:xfrm>
                  <a:off x="4733926" y="1916113"/>
                  <a:ext cx="527050" cy="615950"/>
                </a:xfrm>
                <a:custGeom>
                  <a:avLst/>
                  <a:gdLst>
                    <a:gd name="T0" fmla="*/ 204 w 332"/>
                    <a:gd name="T1" fmla="*/ 0 h 388"/>
                    <a:gd name="T2" fmla="*/ 231 w 332"/>
                    <a:gd name="T3" fmla="*/ 89 h 388"/>
                    <a:gd name="T4" fmla="*/ 278 w 332"/>
                    <a:gd name="T5" fmla="*/ 166 h 388"/>
                    <a:gd name="T6" fmla="*/ 320 w 332"/>
                    <a:gd name="T7" fmla="*/ 196 h 388"/>
                    <a:gd name="T8" fmla="*/ 330 w 332"/>
                    <a:gd name="T9" fmla="*/ 242 h 388"/>
                    <a:gd name="T10" fmla="*/ 331 w 332"/>
                    <a:gd name="T11" fmla="*/ 255 h 388"/>
                    <a:gd name="T12" fmla="*/ 332 w 332"/>
                    <a:gd name="T13" fmla="*/ 295 h 388"/>
                    <a:gd name="T14" fmla="*/ 277 w 332"/>
                    <a:gd name="T15" fmla="*/ 338 h 388"/>
                    <a:gd name="T16" fmla="*/ 234 w 332"/>
                    <a:gd name="T17" fmla="*/ 347 h 388"/>
                    <a:gd name="T18" fmla="*/ 204 w 332"/>
                    <a:gd name="T19" fmla="*/ 361 h 388"/>
                    <a:gd name="T20" fmla="*/ 163 w 332"/>
                    <a:gd name="T21" fmla="*/ 388 h 388"/>
                    <a:gd name="T22" fmla="*/ 120 w 332"/>
                    <a:gd name="T23" fmla="*/ 386 h 388"/>
                    <a:gd name="T24" fmla="*/ 103 w 332"/>
                    <a:gd name="T25" fmla="*/ 343 h 388"/>
                    <a:gd name="T26" fmla="*/ 84 w 332"/>
                    <a:gd name="T27" fmla="*/ 338 h 388"/>
                    <a:gd name="T28" fmla="*/ 83 w 332"/>
                    <a:gd name="T29" fmla="*/ 320 h 388"/>
                    <a:gd name="T30" fmla="*/ 76 w 332"/>
                    <a:gd name="T31" fmla="*/ 320 h 388"/>
                    <a:gd name="T32" fmla="*/ 60 w 332"/>
                    <a:gd name="T33" fmla="*/ 339 h 388"/>
                    <a:gd name="T34" fmla="*/ 47 w 332"/>
                    <a:gd name="T35" fmla="*/ 338 h 388"/>
                    <a:gd name="T36" fmla="*/ 29 w 332"/>
                    <a:gd name="T37" fmla="*/ 325 h 388"/>
                    <a:gd name="T38" fmla="*/ 12 w 332"/>
                    <a:gd name="T39" fmla="*/ 297 h 388"/>
                    <a:gd name="T40" fmla="*/ 0 w 332"/>
                    <a:gd name="T41" fmla="*/ 244 h 388"/>
                    <a:gd name="T42" fmla="*/ 22 w 332"/>
                    <a:gd name="T43" fmla="*/ 226 h 388"/>
                    <a:gd name="T44" fmla="*/ 45 w 332"/>
                    <a:gd name="T45" fmla="*/ 210 h 388"/>
                    <a:gd name="T46" fmla="*/ 50 w 332"/>
                    <a:gd name="T47" fmla="*/ 193 h 388"/>
                    <a:gd name="T48" fmla="*/ 40 w 332"/>
                    <a:gd name="T49" fmla="*/ 150 h 388"/>
                    <a:gd name="T50" fmla="*/ 10 w 332"/>
                    <a:gd name="T51" fmla="*/ 109 h 388"/>
                    <a:gd name="T52" fmla="*/ 47 w 332"/>
                    <a:gd name="T53" fmla="*/ 79 h 388"/>
                    <a:gd name="T54" fmla="*/ 76 w 332"/>
                    <a:gd name="T55" fmla="*/ 70 h 388"/>
                    <a:gd name="T56" fmla="*/ 95 w 332"/>
                    <a:gd name="T57" fmla="*/ 54 h 388"/>
                    <a:gd name="T58" fmla="*/ 124 w 332"/>
                    <a:gd name="T59" fmla="*/ 59 h 388"/>
                    <a:gd name="T60" fmla="*/ 155 w 332"/>
                    <a:gd name="T61" fmla="*/ 47 h 388"/>
                    <a:gd name="T62" fmla="*/ 179 w 332"/>
                    <a:gd name="T63" fmla="*/ 15 h 388"/>
                    <a:gd name="T64" fmla="*/ 204 w 332"/>
                    <a:gd name="T6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388">
                      <a:moveTo>
                        <a:pt x="204" y="0"/>
                      </a:moveTo>
                      <a:lnTo>
                        <a:pt x="231" y="89"/>
                      </a:lnTo>
                      <a:lnTo>
                        <a:pt x="278" y="166"/>
                      </a:lnTo>
                      <a:lnTo>
                        <a:pt x="320" y="196"/>
                      </a:lnTo>
                      <a:lnTo>
                        <a:pt x="330" y="242"/>
                      </a:lnTo>
                      <a:lnTo>
                        <a:pt x="331" y="255"/>
                      </a:lnTo>
                      <a:lnTo>
                        <a:pt x="332" y="295"/>
                      </a:lnTo>
                      <a:lnTo>
                        <a:pt x="277" y="338"/>
                      </a:lnTo>
                      <a:lnTo>
                        <a:pt x="234" y="347"/>
                      </a:lnTo>
                      <a:lnTo>
                        <a:pt x="204" y="361"/>
                      </a:lnTo>
                      <a:lnTo>
                        <a:pt x="163" y="388"/>
                      </a:lnTo>
                      <a:lnTo>
                        <a:pt x="120" y="386"/>
                      </a:lnTo>
                      <a:lnTo>
                        <a:pt x="103" y="343"/>
                      </a:lnTo>
                      <a:lnTo>
                        <a:pt x="84" y="338"/>
                      </a:lnTo>
                      <a:lnTo>
                        <a:pt x="83" y="320"/>
                      </a:lnTo>
                      <a:lnTo>
                        <a:pt x="76" y="320"/>
                      </a:lnTo>
                      <a:lnTo>
                        <a:pt x="60" y="339"/>
                      </a:lnTo>
                      <a:lnTo>
                        <a:pt x="47" y="338"/>
                      </a:lnTo>
                      <a:lnTo>
                        <a:pt x="29" y="325"/>
                      </a:lnTo>
                      <a:lnTo>
                        <a:pt x="12" y="297"/>
                      </a:lnTo>
                      <a:lnTo>
                        <a:pt x="0" y="244"/>
                      </a:lnTo>
                      <a:lnTo>
                        <a:pt x="22" y="226"/>
                      </a:lnTo>
                      <a:lnTo>
                        <a:pt x="45" y="210"/>
                      </a:lnTo>
                      <a:lnTo>
                        <a:pt x="50" y="193"/>
                      </a:lnTo>
                      <a:lnTo>
                        <a:pt x="40" y="150"/>
                      </a:lnTo>
                      <a:lnTo>
                        <a:pt x="10" y="109"/>
                      </a:lnTo>
                      <a:lnTo>
                        <a:pt x="47" y="79"/>
                      </a:lnTo>
                      <a:lnTo>
                        <a:pt x="76" y="70"/>
                      </a:lnTo>
                      <a:lnTo>
                        <a:pt x="95" y="54"/>
                      </a:lnTo>
                      <a:lnTo>
                        <a:pt x="124" y="59"/>
                      </a:lnTo>
                      <a:lnTo>
                        <a:pt x="155" y="47"/>
                      </a:lnTo>
                      <a:lnTo>
                        <a:pt x="179" y="15"/>
                      </a:lnTo>
                      <a:lnTo>
                        <a:pt x="20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6" name="Freeform 14">
                  <a:extLst>
                    <a:ext uri="{FF2B5EF4-FFF2-40B4-BE49-F238E27FC236}">
                      <a16:creationId xmlns:a16="http://schemas.microsoft.com/office/drawing/2014/main" id="{657285F8-D273-4CC0-94C9-B299ECC42D8E}"/>
                    </a:ext>
                  </a:extLst>
                </p:cNvPr>
                <p:cNvSpPr>
                  <a:spLocks/>
                </p:cNvSpPr>
                <p:nvPr/>
              </p:nvSpPr>
              <p:spPr bwMode="auto">
                <a:xfrm>
                  <a:off x="5199063" y="2717801"/>
                  <a:ext cx="571500" cy="788988"/>
                </a:xfrm>
                <a:custGeom>
                  <a:avLst/>
                  <a:gdLst>
                    <a:gd name="T0" fmla="*/ 127 w 360"/>
                    <a:gd name="T1" fmla="*/ 0 h 497"/>
                    <a:gd name="T2" fmla="*/ 142 w 360"/>
                    <a:gd name="T3" fmla="*/ 17 h 497"/>
                    <a:gd name="T4" fmla="*/ 177 w 360"/>
                    <a:gd name="T5" fmla="*/ 17 h 497"/>
                    <a:gd name="T6" fmla="*/ 203 w 360"/>
                    <a:gd name="T7" fmla="*/ 29 h 497"/>
                    <a:gd name="T8" fmla="*/ 221 w 360"/>
                    <a:gd name="T9" fmla="*/ 32 h 497"/>
                    <a:gd name="T10" fmla="*/ 241 w 360"/>
                    <a:gd name="T11" fmla="*/ 54 h 497"/>
                    <a:gd name="T12" fmla="*/ 248 w 360"/>
                    <a:gd name="T13" fmla="*/ 55 h 497"/>
                    <a:gd name="T14" fmla="*/ 257 w 360"/>
                    <a:gd name="T15" fmla="*/ 40 h 497"/>
                    <a:gd name="T16" fmla="*/ 280 w 360"/>
                    <a:gd name="T17" fmla="*/ 51 h 497"/>
                    <a:gd name="T18" fmla="*/ 284 w 360"/>
                    <a:gd name="T19" fmla="*/ 47 h 497"/>
                    <a:gd name="T20" fmla="*/ 281 w 360"/>
                    <a:gd name="T21" fmla="*/ 35 h 497"/>
                    <a:gd name="T22" fmla="*/ 291 w 360"/>
                    <a:gd name="T23" fmla="*/ 31 h 497"/>
                    <a:gd name="T24" fmla="*/ 295 w 360"/>
                    <a:gd name="T25" fmla="*/ 41 h 497"/>
                    <a:gd name="T26" fmla="*/ 305 w 360"/>
                    <a:gd name="T27" fmla="*/ 61 h 497"/>
                    <a:gd name="T28" fmla="*/ 301 w 360"/>
                    <a:gd name="T29" fmla="*/ 109 h 497"/>
                    <a:gd name="T30" fmla="*/ 329 w 360"/>
                    <a:gd name="T31" fmla="*/ 146 h 497"/>
                    <a:gd name="T32" fmla="*/ 354 w 360"/>
                    <a:gd name="T33" fmla="*/ 260 h 497"/>
                    <a:gd name="T34" fmla="*/ 360 w 360"/>
                    <a:gd name="T35" fmla="*/ 318 h 497"/>
                    <a:gd name="T36" fmla="*/ 360 w 360"/>
                    <a:gd name="T37" fmla="*/ 332 h 497"/>
                    <a:gd name="T38" fmla="*/ 347 w 360"/>
                    <a:gd name="T39" fmla="*/ 327 h 497"/>
                    <a:gd name="T40" fmla="*/ 322 w 360"/>
                    <a:gd name="T41" fmla="*/ 333 h 497"/>
                    <a:gd name="T42" fmla="*/ 290 w 360"/>
                    <a:gd name="T43" fmla="*/ 359 h 497"/>
                    <a:gd name="T44" fmla="*/ 256 w 360"/>
                    <a:gd name="T45" fmla="*/ 372 h 497"/>
                    <a:gd name="T46" fmla="*/ 245 w 360"/>
                    <a:gd name="T47" fmla="*/ 387 h 497"/>
                    <a:gd name="T48" fmla="*/ 242 w 360"/>
                    <a:gd name="T49" fmla="*/ 431 h 497"/>
                    <a:gd name="T50" fmla="*/ 233 w 360"/>
                    <a:gd name="T51" fmla="*/ 447 h 497"/>
                    <a:gd name="T52" fmla="*/ 177 w 360"/>
                    <a:gd name="T53" fmla="*/ 462 h 497"/>
                    <a:gd name="T54" fmla="*/ 152 w 360"/>
                    <a:gd name="T55" fmla="*/ 497 h 497"/>
                    <a:gd name="T56" fmla="*/ 134 w 360"/>
                    <a:gd name="T57" fmla="*/ 497 h 497"/>
                    <a:gd name="T58" fmla="*/ 133 w 360"/>
                    <a:gd name="T59" fmla="*/ 460 h 497"/>
                    <a:gd name="T60" fmla="*/ 122 w 360"/>
                    <a:gd name="T61" fmla="*/ 442 h 497"/>
                    <a:gd name="T62" fmla="*/ 122 w 360"/>
                    <a:gd name="T63" fmla="*/ 406 h 497"/>
                    <a:gd name="T64" fmla="*/ 88 w 360"/>
                    <a:gd name="T65" fmla="*/ 366 h 497"/>
                    <a:gd name="T66" fmla="*/ 97 w 360"/>
                    <a:gd name="T67" fmla="*/ 347 h 497"/>
                    <a:gd name="T68" fmla="*/ 88 w 360"/>
                    <a:gd name="T69" fmla="*/ 329 h 497"/>
                    <a:gd name="T70" fmla="*/ 97 w 360"/>
                    <a:gd name="T71" fmla="*/ 314 h 497"/>
                    <a:gd name="T72" fmla="*/ 88 w 360"/>
                    <a:gd name="T73" fmla="*/ 277 h 497"/>
                    <a:gd name="T74" fmla="*/ 82 w 360"/>
                    <a:gd name="T75" fmla="*/ 244 h 497"/>
                    <a:gd name="T76" fmla="*/ 84 w 360"/>
                    <a:gd name="T77" fmla="*/ 222 h 497"/>
                    <a:gd name="T78" fmla="*/ 75 w 360"/>
                    <a:gd name="T79" fmla="*/ 214 h 497"/>
                    <a:gd name="T80" fmla="*/ 38 w 360"/>
                    <a:gd name="T81" fmla="*/ 224 h 497"/>
                    <a:gd name="T82" fmla="*/ 27 w 360"/>
                    <a:gd name="T83" fmla="*/ 220 h 497"/>
                    <a:gd name="T84" fmla="*/ 6 w 360"/>
                    <a:gd name="T85" fmla="*/ 228 h 497"/>
                    <a:gd name="T86" fmla="*/ 0 w 360"/>
                    <a:gd name="T87" fmla="*/ 223 h 497"/>
                    <a:gd name="T88" fmla="*/ 14 w 360"/>
                    <a:gd name="T89" fmla="*/ 202 h 497"/>
                    <a:gd name="T90" fmla="*/ 23 w 360"/>
                    <a:gd name="T91" fmla="*/ 193 h 497"/>
                    <a:gd name="T92" fmla="*/ 30 w 360"/>
                    <a:gd name="T93" fmla="*/ 184 h 497"/>
                    <a:gd name="T94" fmla="*/ 49 w 360"/>
                    <a:gd name="T95" fmla="*/ 159 h 497"/>
                    <a:gd name="T96" fmla="*/ 62 w 360"/>
                    <a:gd name="T97" fmla="*/ 164 h 497"/>
                    <a:gd name="T98" fmla="*/ 97 w 360"/>
                    <a:gd name="T99" fmla="*/ 156 h 497"/>
                    <a:gd name="T100" fmla="*/ 98 w 360"/>
                    <a:gd name="T101" fmla="*/ 105 h 497"/>
                    <a:gd name="T102" fmla="*/ 106 w 360"/>
                    <a:gd name="T103" fmla="*/ 95 h 497"/>
                    <a:gd name="T104" fmla="*/ 131 w 360"/>
                    <a:gd name="T105" fmla="*/ 97 h 497"/>
                    <a:gd name="T106" fmla="*/ 131 w 360"/>
                    <a:gd name="T107" fmla="*/ 86 h 497"/>
                    <a:gd name="T108" fmla="*/ 118 w 360"/>
                    <a:gd name="T109" fmla="*/ 59 h 497"/>
                    <a:gd name="T110" fmla="*/ 103 w 360"/>
                    <a:gd name="T111" fmla="*/ 46 h 497"/>
                    <a:gd name="T112" fmla="*/ 88 w 360"/>
                    <a:gd name="T113" fmla="*/ 37 h 497"/>
                    <a:gd name="T114" fmla="*/ 127 w 360"/>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497">
                      <a:moveTo>
                        <a:pt x="127" y="0"/>
                      </a:moveTo>
                      <a:lnTo>
                        <a:pt x="142" y="17"/>
                      </a:lnTo>
                      <a:lnTo>
                        <a:pt x="177" y="17"/>
                      </a:lnTo>
                      <a:lnTo>
                        <a:pt x="203" y="29"/>
                      </a:lnTo>
                      <a:lnTo>
                        <a:pt x="221" y="32"/>
                      </a:lnTo>
                      <a:lnTo>
                        <a:pt x="241" y="54"/>
                      </a:lnTo>
                      <a:lnTo>
                        <a:pt x="248" y="55"/>
                      </a:lnTo>
                      <a:lnTo>
                        <a:pt x="257" y="40"/>
                      </a:lnTo>
                      <a:lnTo>
                        <a:pt x="280" y="51"/>
                      </a:lnTo>
                      <a:lnTo>
                        <a:pt x="284" y="47"/>
                      </a:lnTo>
                      <a:lnTo>
                        <a:pt x="281" y="35"/>
                      </a:lnTo>
                      <a:lnTo>
                        <a:pt x="291" y="31"/>
                      </a:lnTo>
                      <a:lnTo>
                        <a:pt x="295" y="41"/>
                      </a:lnTo>
                      <a:lnTo>
                        <a:pt x="305" y="61"/>
                      </a:lnTo>
                      <a:lnTo>
                        <a:pt x="301" y="109"/>
                      </a:lnTo>
                      <a:lnTo>
                        <a:pt x="329" y="146"/>
                      </a:lnTo>
                      <a:lnTo>
                        <a:pt x="354" y="260"/>
                      </a:lnTo>
                      <a:lnTo>
                        <a:pt x="360" y="318"/>
                      </a:lnTo>
                      <a:lnTo>
                        <a:pt x="360" y="332"/>
                      </a:lnTo>
                      <a:lnTo>
                        <a:pt x="347" y="327"/>
                      </a:lnTo>
                      <a:lnTo>
                        <a:pt x="322" y="333"/>
                      </a:lnTo>
                      <a:lnTo>
                        <a:pt x="290" y="359"/>
                      </a:lnTo>
                      <a:lnTo>
                        <a:pt x="256" y="372"/>
                      </a:lnTo>
                      <a:lnTo>
                        <a:pt x="245" y="387"/>
                      </a:lnTo>
                      <a:lnTo>
                        <a:pt x="242" y="431"/>
                      </a:lnTo>
                      <a:lnTo>
                        <a:pt x="233" y="447"/>
                      </a:lnTo>
                      <a:lnTo>
                        <a:pt x="177" y="462"/>
                      </a:lnTo>
                      <a:lnTo>
                        <a:pt x="152" y="497"/>
                      </a:lnTo>
                      <a:lnTo>
                        <a:pt x="134" y="497"/>
                      </a:lnTo>
                      <a:lnTo>
                        <a:pt x="133" y="460"/>
                      </a:lnTo>
                      <a:lnTo>
                        <a:pt x="122" y="442"/>
                      </a:lnTo>
                      <a:lnTo>
                        <a:pt x="122" y="406"/>
                      </a:lnTo>
                      <a:lnTo>
                        <a:pt x="88" y="366"/>
                      </a:lnTo>
                      <a:lnTo>
                        <a:pt x="97" y="347"/>
                      </a:lnTo>
                      <a:lnTo>
                        <a:pt x="88" y="329"/>
                      </a:lnTo>
                      <a:lnTo>
                        <a:pt x="97" y="314"/>
                      </a:lnTo>
                      <a:lnTo>
                        <a:pt x="88" y="277"/>
                      </a:lnTo>
                      <a:lnTo>
                        <a:pt x="82" y="244"/>
                      </a:lnTo>
                      <a:lnTo>
                        <a:pt x="84" y="222"/>
                      </a:lnTo>
                      <a:lnTo>
                        <a:pt x="75" y="214"/>
                      </a:lnTo>
                      <a:lnTo>
                        <a:pt x="38" y="224"/>
                      </a:lnTo>
                      <a:lnTo>
                        <a:pt x="27" y="220"/>
                      </a:lnTo>
                      <a:lnTo>
                        <a:pt x="6" y="228"/>
                      </a:lnTo>
                      <a:lnTo>
                        <a:pt x="0" y="223"/>
                      </a:lnTo>
                      <a:lnTo>
                        <a:pt x="14" y="202"/>
                      </a:lnTo>
                      <a:lnTo>
                        <a:pt x="23" y="193"/>
                      </a:lnTo>
                      <a:lnTo>
                        <a:pt x="30" y="184"/>
                      </a:lnTo>
                      <a:lnTo>
                        <a:pt x="49" y="159"/>
                      </a:lnTo>
                      <a:lnTo>
                        <a:pt x="62" y="164"/>
                      </a:lnTo>
                      <a:lnTo>
                        <a:pt x="97" y="156"/>
                      </a:lnTo>
                      <a:lnTo>
                        <a:pt x="98" y="105"/>
                      </a:lnTo>
                      <a:lnTo>
                        <a:pt x="106" y="95"/>
                      </a:lnTo>
                      <a:lnTo>
                        <a:pt x="131" y="97"/>
                      </a:lnTo>
                      <a:lnTo>
                        <a:pt x="131" y="86"/>
                      </a:lnTo>
                      <a:lnTo>
                        <a:pt x="118" y="59"/>
                      </a:lnTo>
                      <a:lnTo>
                        <a:pt x="103" y="46"/>
                      </a:lnTo>
                      <a:lnTo>
                        <a:pt x="88" y="37"/>
                      </a:lnTo>
                      <a:lnTo>
                        <a:pt x="12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7" name="Freeform 99">
                  <a:extLst>
                    <a:ext uri="{FF2B5EF4-FFF2-40B4-BE49-F238E27FC236}">
                      <a16:creationId xmlns:a16="http://schemas.microsoft.com/office/drawing/2014/main" id="{8808F5CC-BF5C-4879-A670-42B746ACE4F0}"/>
                    </a:ext>
                  </a:extLst>
                </p:cNvPr>
                <p:cNvSpPr>
                  <a:spLocks/>
                </p:cNvSpPr>
                <p:nvPr/>
              </p:nvSpPr>
              <p:spPr bwMode="auto">
                <a:xfrm>
                  <a:off x="4044951" y="1885951"/>
                  <a:ext cx="768350" cy="501650"/>
                </a:xfrm>
                <a:custGeom>
                  <a:avLst/>
                  <a:gdLst>
                    <a:gd name="T0" fmla="*/ 331 w 484"/>
                    <a:gd name="T1" fmla="*/ 0 h 316"/>
                    <a:gd name="T2" fmla="*/ 335 w 484"/>
                    <a:gd name="T3" fmla="*/ 30 h 316"/>
                    <a:gd name="T4" fmla="*/ 384 w 484"/>
                    <a:gd name="T5" fmla="*/ 30 h 316"/>
                    <a:gd name="T6" fmla="*/ 411 w 484"/>
                    <a:gd name="T7" fmla="*/ 75 h 316"/>
                    <a:gd name="T8" fmla="*/ 435 w 484"/>
                    <a:gd name="T9" fmla="*/ 99 h 316"/>
                    <a:gd name="T10" fmla="*/ 444 w 484"/>
                    <a:gd name="T11" fmla="*/ 128 h 316"/>
                    <a:gd name="T12" fmla="*/ 474 w 484"/>
                    <a:gd name="T13" fmla="*/ 169 h 316"/>
                    <a:gd name="T14" fmla="*/ 484 w 484"/>
                    <a:gd name="T15" fmla="*/ 212 h 316"/>
                    <a:gd name="T16" fmla="*/ 479 w 484"/>
                    <a:gd name="T17" fmla="*/ 229 h 316"/>
                    <a:gd name="T18" fmla="*/ 456 w 484"/>
                    <a:gd name="T19" fmla="*/ 245 h 316"/>
                    <a:gd name="T20" fmla="*/ 434 w 484"/>
                    <a:gd name="T21" fmla="*/ 263 h 316"/>
                    <a:gd name="T22" fmla="*/ 446 w 484"/>
                    <a:gd name="T23" fmla="*/ 316 h 316"/>
                    <a:gd name="T24" fmla="*/ 428 w 484"/>
                    <a:gd name="T25" fmla="*/ 314 h 316"/>
                    <a:gd name="T26" fmla="*/ 413 w 484"/>
                    <a:gd name="T27" fmla="*/ 296 h 316"/>
                    <a:gd name="T28" fmla="*/ 413 w 484"/>
                    <a:gd name="T29" fmla="*/ 289 h 316"/>
                    <a:gd name="T30" fmla="*/ 408 w 484"/>
                    <a:gd name="T31" fmla="*/ 284 h 316"/>
                    <a:gd name="T32" fmla="*/ 384 w 484"/>
                    <a:gd name="T33" fmla="*/ 296 h 316"/>
                    <a:gd name="T34" fmla="*/ 340 w 484"/>
                    <a:gd name="T35" fmla="*/ 271 h 316"/>
                    <a:gd name="T36" fmla="*/ 331 w 484"/>
                    <a:gd name="T37" fmla="*/ 200 h 316"/>
                    <a:gd name="T38" fmla="*/ 326 w 484"/>
                    <a:gd name="T39" fmla="*/ 195 h 316"/>
                    <a:gd name="T40" fmla="*/ 303 w 484"/>
                    <a:gd name="T41" fmla="*/ 208 h 316"/>
                    <a:gd name="T42" fmla="*/ 275 w 484"/>
                    <a:gd name="T43" fmla="*/ 215 h 316"/>
                    <a:gd name="T44" fmla="*/ 245 w 484"/>
                    <a:gd name="T45" fmla="*/ 243 h 316"/>
                    <a:gd name="T46" fmla="*/ 211 w 484"/>
                    <a:gd name="T47" fmla="*/ 248 h 316"/>
                    <a:gd name="T48" fmla="*/ 209 w 484"/>
                    <a:gd name="T49" fmla="*/ 222 h 316"/>
                    <a:gd name="T50" fmla="*/ 184 w 484"/>
                    <a:gd name="T51" fmla="*/ 223 h 316"/>
                    <a:gd name="T52" fmla="*/ 177 w 484"/>
                    <a:gd name="T53" fmla="*/ 184 h 316"/>
                    <a:gd name="T54" fmla="*/ 157 w 484"/>
                    <a:gd name="T55" fmla="*/ 174 h 316"/>
                    <a:gd name="T56" fmla="*/ 142 w 484"/>
                    <a:gd name="T57" fmla="*/ 199 h 316"/>
                    <a:gd name="T58" fmla="*/ 89 w 484"/>
                    <a:gd name="T59" fmla="*/ 203 h 316"/>
                    <a:gd name="T60" fmla="*/ 23 w 484"/>
                    <a:gd name="T61" fmla="*/ 219 h 316"/>
                    <a:gd name="T62" fmla="*/ 5 w 484"/>
                    <a:gd name="T63" fmla="*/ 214 h 316"/>
                    <a:gd name="T64" fmla="*/ 0 w 484"/>
                    <a:gd name="T65" fmla="*/ 207 h 316"/>
                    <a:gd name="T66" fmla="*/ 5 w 484"/>
                    <a:gd name="T67" fmla="*/ 195 h 316"/>
                    <a:gd name="T68" fmla="*/ 21 w 484"/>
                    <a:gd name="T69" fmla="*/ 139 h 316"/>
                    <a:gd name="T70" fmla="*/ 16 w 484"/>
                    <a:gd name="T71" fmla="*/ 120 h 316"/>
                    <a:gd name="T72" fmla="*/ 3 w 484"/>
                    <a:gd name="T73" fmla="*/ 95 h 316"/>
                    <a:gd name="T74" fmla="*/ 100 w 484"/>
                    <a:gd name="T75" fmla="*/ 50 h 316"/>
                    <a:gd name="T76" fmla="*/ 142 w 484"/>
                    <a:gd name="T77" fmla="*/ 54 h 316"/>
                    <a:gd name="T78" fmla="*/ 193 w 484"/>
                    <a:gd name="T79" fmla="*/ 65 h 316"/>
                    <a:gd name="T80" fmla="*/ 257 w 484"/>
                    <a:gd name="T81" fmla="*/ 19 h 316"/>
                    <a:gd name="T82" fmla="*/ 311 w 484"/>
                    <a:gd name="T83" fmla="*/ 15 h 316"/>
                    <a:gd name="T84" fmla="*/ 322 w 484"/>
                    <a:gd name="T85" fmla="*/ 2 h 316"/>
                    <a:gd name="T86" fmla="*/ 331 w 484"/>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 h="316">
                      <a:moveTo>
                        <a:pt x="331" y="0"/>
                      </a:moveTo>
                      <a:lnTo>
                        <a:pt x="335" y="30"/>
                      </a:lnTo>
                      <a:lnTo>
                        <a:pt x="384" y="30"/>
                      </a:lnTo>
                      <a:lnTo>
                        <a:pt x="411" y="75"/>
                      </a:lnTo>
                      <a:lnTo>
                        <a:pt x="435" y="99"/>
                      </a:lnTo>
                      <a:lnTo>
                        <a:pt x="444" y="128"/>
                      </a:lnTo>
                      <a:lnTo>
                        <a:pt x="474" y="169"/>
                      </a:lnTo>
                      <a:lnTo>
                        <a:pt x="484" y="212"/>
                      </a:lnTo>
                      <a:lnTo>
                        <a:pt x="479" y="229"/>
                      </a:lnTo>
                      <a:lnTo>
                        <a:pt x="456" y="245"/>
                      </a:lnTo>
                      <a:lnTo>
                        <a:pt x="434" y="263"/>
                      </a:lnTo>
                      <a:lnTo>
                        <a:pt x="446" y="316"/>
                      </a:lnTo>
                      <a:lnTo>
                        <a:pt x="428" y="314"/>
                      </a:lnTo>
                      <a:lnTo>
                        <a:pt x="413" y="296"/>
                      </a:lnTo>
                      <a:lnTo>
                        <a:pt x="413" y="289"/>
                      </a:lnTo>
                      <a:lnTo>
                        <a:pt x="408" y="284"/>
                      </a:lnTo>
                      <a:lnTo>
                        <a:pt x="384" y="296"/>
                      </a:lnTo>
                      <a:lnTo>
                        <a:pt x="340" y="271"/>
                      </a:lnTo>
                      <a:lnTo>
                        <a:pt x="331" y="200"/>
                      </a:lnTo>
                      <a:lnTo>
                        <a:pt x="326" y="195"/>
                      </a:lnTo>
                      <a:lnTo>
                        <a:pt x="303" y="208"/>
                      </a:lnTo>
                      <a:lnTo>
                        <a:pt x="275" y="215"/>
                      </a:lnTo>
                      <a:lnTo>
                        <a:pt x="245" y="243"/>
                      </a:lnTo>
                      <a:lnTo>
                        <a:pt x="211" y="248"/>
                      </a:lnTo>
                      <a:lnTo>
                        <a:pt x="209" y="222"/>
                      </a:lnTo>
                      <a:lnTo>
                        <a:pt x="184" y="223"/>
                      </a:lnTo>
                      <a:lnTo>
                        <a:pt x="177" y="184"/>
                      </a:lnTo>
                      <a:lnTo>
                        <a:pt x="157" y="174"/>
                      </a:lnTo>
                      <a:lnTo>
                        <a:pt x="142" y="199"/>
                      </a:lnTo>
                      <a:lnTo>
                        <a:pt x="89" y="203"/>
                      </a:lnTo>
                      <a:lnTo>
                        <a:pt x="23" y="219"/>
                      </a:lnTo>
                      <a:lnTo>
                        <a:pt x="5" y="214"/>
                      </a:lnTo>
                      <a:lnTo>
                        <a:pt x="0" y="207"/>
                      </a:lnTo>
                      <a:lnTo>
                        <a:pt x="5" y="195"/>
                      </a:lnTo>
                      <a:lnTo>
                        <a:pt x="21" y="139"/>
                      </a:lnTo>
                      <a:lnTo>
                        <a:pt x="16" y="120"/>
                      </a:lnTo>
                      <a:lnTo>
                        <a:pt x="3" y="95"/>
                      </a:lnTo>
                      <a:lnTo>
                        <a:pt x="100" y="50"/>
                      </a:lnTo>
                      <a:lnTo>
                        <a:pt x="142" y="54"/>
                      </a:lnTo>
                      <a:lnTo>
                        <a:pt x="193" y="65"/>
                      </a:lnTo>
                      <a:lnTo>
                        <a:pt x="257" y="19"/>
                      </a:lnTo>
                      <a:lnTo>
                        <a:pt x="311" y="15"/>
                      </a:lnTo>
                      <a:lnTo>
                        <a:pt x="322" y="2"/>
                      </a:lnTo>
                      <a:lnTo>
                        <a:pt x="3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8" name="Freeform 100">
                  <a:extLst>
                    <a:ext uri="{FF2B5EF4-FFF2-40B4-BE49-F238E27FC236}">
                      <a16:creationId xmlns:a16="http://schemas.microsoft.com/office/drawing/2014/main" id="{3779D479-328D-4474-A8B9-0AE8CDD5C27F}"/>
                    </a:ext>
                  </a:extLst>
                </p:cNvPr>
                <p:cNvSpPr>
                  <a:spLocks/>
                </p:cNvSpPr>
                <p:nvPr/>
              </p:nvSpPr>
              <p:spPr bwMode="auto">
                <a:xfrm>
                  <a:off x="3575051" y="1430338"/>
                  <a:ext cx="503238" cy="808038"/>
                </a:xfrm>
                <a:custGeom>
                  <a:avLst/>
                  <a:gdLst>
                    <a:gd name="T0" fmla="*/ 9 w 317"/>
                    <a:gd name="T1" fmla="*/ 0 h 509"/>
                    <a:gd name="T2" fmla="*/ 48 w 317"/>
                    <a:gd name="T3" fmla="*/ 12 h 509"/>
                    <a:gd name="T4" fmla="*/ 72 w 317"/>
                    <a:gd name="T5" fmla="*/ 19 h 509"/>
                    <a:gd name="T6" fmla="*/ 89 w 317"/>
                    <a:gd name="T7" fmla="*/ 27 h 509"/>
                    <a:gd name="T8" fmla="*/ 113 w 317"/>
                    <a:gd name="T9" fmla="*/ 24 h 509"/>
                    <a:gd name="T10" fmla="*/ 124 w 317"/>
                    <a:gd name="T11" fmla="*/ 7 h 509"/>
                    <a:gd name="T12" fmla="*/ 176 w 317"/>
                    <a:gd name="T13" fmla="*/ 15 h 509"/>
                    <a:gd name="T14" fmla="*/ 186 w 317"/>
                    <a:gd name="T15" fmla="*/ 37 h 509"/>
                    <a:gd name="T16" fmla="*/ 185 w 317"/>
                    <a:gd name="T17" fmla="*/ 54 h 509"/>
                    <a:gd name="T18" fmla="*/ 174 w 317"/>
                    <a:gd name="T19" fmla="*/ 64 h 509"/>
                    <a:gd name="T20" fmla="*/ 192 w 317"/>
                    <a:gd name="T21" fmla="*/ 114 h 509"/>
                    <a:gd name="T22" fmla="*/ 202 w 317"/>
                    <a:gd name="T23" fmla="*/ 134 h 509"/>
                    <a:gd name="T24" fmla="*/ 200 w 317"/>
                    <a:gd name="T25" fmla="*/ 151 h 509"/>
                    <a:gd name="T26" fmla="*/ 213 w 317"/>
                    <a:gd name="T27" fmla="*/ 155 h 509"/>
                    <a:gd name="T28" fmla="*/ 233 w 317"/>
                    <a:gd name="T29" fmla="*/ 202 h 509"/>
                    <a:gd name="T30" fmla="*/ 269 w 317"/>
                    <a:gd name="T31" fmla="*/ 209 h 509"/>
                    <a:gd name="T32" fmla="*/ 284 w 317"/>
                    <a:gd name="T33" fmla="*/ 232 h 509"/>
                    <a:gd name="T34" fmla="*/ 286 w 317"/>
                    <a:gd name="T35" fmla="*/ 258 h 509"/>
                    <a:gd name="T36" fmla="*/ 257 w 317"/>
                    <a:gd name="T37" fmla="*/ 302 h 509"/>
                    <a:gd name="T38" fmla="*/ 233 w 317"/>
                    <a:gd name="T39" fmla="*/ 318 h 509"/>
                    <a:gd name="T40" fmla="*/ 231 w 317"/>
                    <a:gd name="T41" fmla="*/ 331 h 509"/>
                    <a:gd name="T42" fmla="*/ 210 w 317"/>
                    <a:gd name="T43" fmla="*/ 353 h 509"/>
                    <a:gd name="T44" fmla="*/ 222 w 317"/>
                    <a:gd name="T45" fmla="*/ 366 h 509"/>
                    <a:gd name="T46" fmla="*/ 222 w 317"/>
                    <a:gd name="T47" fmla="*/ 376 h 509"/>
                    <a:gd name="T48" fmla="*/ 231 w 317"/>
                    <a:gd name="T49" fmla="*/ 382 h 509"/>
                    <a:gd name="T50" fmla="*/ 255 w 317"/>
                    <a:gd name="T51" fmla="*/ 378 h 509"/>
                    <a:gd name="T52" fmla="*/ 281 w 317"/>
                    <a:gd name="T53" fmla="*/ 386 h 509"/>
                    <a:gd name="T54" fmla="*/ 299 w 317"/>
                    <a:gd name="T55" fmla="*/ 382 h 509"/>
                    <a:gd name="T56" fmla="*/ 312 w 317"/>
                    <a:gd name="T57" fmla="*/ 407 h 509"/>
                    <a:gd name="T58" fmla="*/ 317 w 317"/>
                    <a:gd name="T59" fmla="*/ 426 h 509"/>
                    <a:gd name="T60" fmla="*/ 301 w 317"/>
                    <a:gd name="T61" fmla="*/ 482 h 509"/>
                    <a:gd name="T62" fmla="*/ 296 w 317"/>
                    <a:gd name="T63" fmla="*/ 494 h 509"/>
                    <a:gd name="T64" fmla="*/ 246 w 317"/>
                    <a:gd name="T65" fmla="*/ 497 h 509"/>
                    <a:gd name="T66" fmla="*/ 207 w 317"/>
                    <a:gd name="T67" fmla="*/ 479 h 509"/>
                    <a:gd name="T68" fmla="*/ 168 w 317"/>
                    <a:gd name="T69" fmla="*/ 495 h 509"/>
                    <a:gd name="T70" fmla="*/ 156 w 317"/>
                    <a:gd name="T71" fmla="*/ 509 h 509"/>
                    <a:gd name="T72" fmla="*/ 131 w 317"/>
                    <a:gd name="T73" fmla="*/ 504 h 509"/>
                    <a:gd name="T74" fmla="*/ 116 w 317"/>
                    <a:gd name="T75" fmla="*/ 460 h 509"/>
                    <a:gd name="T76" fmla="*/ 131 w 317"/>
                    <a:gd name="T77" fmla="*/ 443 h 509"/>
                    <a:gd name="T78" fmla="*/ 141 w 317"/>
                    <a:gd name="T79" fmla="*/ 443 h 509"/>
                    <a:gd name="T80" fmla="*/ 146 w 317"/>
                    <a:gd name="T81" fmla="*/ 437 h 509"/>
                    <a:gd name="T82" fmla="*/ 142 w 317"/>
                    <a:gd name="T83" fmla="*/ 430 h 509"/>
                    <a:gd name="T84" fmla="*/ 131 w 317"/>
                    <a:gd name="T85" fmla="*/ 426 h 509"/>
                    <a:gd name="T86" fmla="*/ 104 w 317"/>
                    <a:gd name="T87" fmla="*/ 381 h 509"/>
                    <a:gd name="T88" fmla="*/ 89 w 317"/>
                    <a:gd name="T89" fmla="*/ 347 h 509"/>
                    <a:gd name="T90" fmla="*/ 96 w 317"/>
                    <a:gd name="T91" fmla="*/ 324 h 509"/>
                    <a:gd name="T92" fmla="*/ 104 w 317"/>
                    <a:gd name="T93" fmla="*/ 321 h 509"/>
                    <a:gd name="T94" fmla="*/ 102 w 317"/>
                    <a:gd name="T95" fmla="*/ 282 h 509"/>
                    <a:gd name="T96" fmla="*/ 89 w 317"/>
                    <a:gd name="T97" fmla="*/ 266 h 509"/>
                    <a:gd name="T98" fmla="*/ 87 w 317"/>
                    <a:gd name="T99" fmla="*/ 209 h 509"/>
                    <a:gd name="T100" fmla="*/ 33 w 317"/>
                    <a:gd name="T101" fmla="*/ 139 h 509"/>
                    <a:gd name="T102" fmla="*/ 19 w 317"/>
                    <a:gd name="T103" fmla="*/ 79 h 509"/>
                    <a:gd name="T104" fmla="*/ 24 w 317"/>
                    <a:gd name="T105" fmla="*/ 52 h 509"/>
                    <a:gd name="T106" fmla="*/ 0 w 317"/>
                    <a:gd name="T107" fmla="*/ 7 h 509"/>
                    <a:gd name="T108" fmla="*/ 9 w 317"/>
                    <a:gd name="T109"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09">
                      <a:moveTo>
                        <a:pt x="9" y="0"/>
                      </a:moveTo>
                      <a:lnTo>
                        <a:pt x="48" y="12"/>
                      </a:lnTo>
                      <a:lnTo>
                        <a:pt x="72" y="19"/>
                      </a:lnTo>
                      <a:lnTo>
                        <a:pt x="89" y="27"/>
                      </a:lnTo>
                      <a:lnTo>
                        <a:pt x="113" y="24"/>
                      </a:lnTo>
                      <a:lnTo>
                        <a:pt x="124" y="7"/>
                      </a:lnTo>
                      <a:lnTo>
                        <a:pt x="176" y="15"/>
                      </a:lnTo>
                      <a:lnTo>
                        <a:pt x="186" y="37"/>
                      </a:lnTo>
                      <a:lnTo>
                        <a:pt x="185" y="54"/>
                      </a:lnTo>
                      <a:lnTo>
                        <a:pt x="174" y="64"/>
                      </a:lnTo>
                      <a:lnTo>
                        <a:pt x="192" y="114"/>
                      </a:lnTo>
                      <a:lnTo>
                        <a:pt x="202" y="134"/>
                      </a:lnTo>
                      <a:lnTo>
                        <a:pt x="200" y="151"/>
                      </a:lnTo>
                      <a:lnTo>
                        <a:pt x="213" y="155"/>
                      </a:lnTo>
                      <a:lnTo>
                        <a:pt x="233" y="202"/>
                      </a:lnTo>
                      <a:lnTo>
                        <a:pt x="269" y="209"/>
                      </a:lnTo>
                      <a:lnTo>
                        <a:pt x="284" y="232"/>
                      </a:lnTo>
                      <a:lnTo>
                        <a:pt x="286" y="258"/>
                      </a:lnTo>
                      <a:lnTo>
                        <a:pt x="257" y="302"/>
                      </a:lnTo>
                      <a:lnTo>
                        <a:pt x="233" y="318"/>
                      </a:lnTo>
                      <a:lnTo>
                        <a:pt x="231" y="331"/>
                      </a:lnTo>
                      <a:lnTo>
                        <a:pt x="210" y="353"/>
                      </a:lnTo>
                      <a:lnTo>
                        <a:pt x="222" y="366"/>
                      </a:lnTo>
                      <a:lnTo>
                        <a:pt x="222" y="376"/>
                      </a:lnTo>
                      <a:lnTo>
                        <a:pt x="231" y="382"/>
                      </a:lnTo>
                      <a:lnTo>
                        <a:pt x="255" y="378"/>
                      </a:lnTo>
                      <a:lnTo>
                        <a:pt x="281" y="386"/>
                      </a:lnTo>
                      <a:lnTo>
                        <a:pt x="299" y="382"/>
                      </a:lnTo>
                      <a:lnTo>
                        <a:pt x="312" y="407"/>
                      </a:lnTo>
                      <a:lnTo>
                        <a:pt x="317" y="426"/>
                      </a:lnTo>
                      <a:lnTo>
                        <a:pt x="301" y="482"/>
                      </a:lnTo>
                      <a:lnTo>
                        <a:pt x="296" y="494"/>
                      </a:lnTo>
                      <a:lnTo>
                        <a:pt x="246" y="497"/>
                      </a:lnTo>
                      <a:lnTo>
                        <a:pt x="207" y="479"/>
                      </a:lnTo>
                      <a:lnTo>
                        <a:pt x="168" y="495"/>
                      </a:lnTo>
                      <a:lnTo>
                        <a:pt x="156" y="509"/>
                      </a:lnTo>
                      <a:lnTo>
                        <a:pt x="131" y="504"/>
                      </a:lnTo>
                      <a:lnTo>
                        <a:pt x="116" y="460"/>
                      </a:lnTo>
                      <a:lnTo>
                        <a:pt x="131" y="443"/>
                      </a:lnTo>
                      <a:lnTo>
                        <a:pt x="141" y="443"/>
                      </a:lnTo>
                      <a:lnTo>
                        <a:pt x="146" y="437"/>
                      </a:lnTo>
                      <a:lnTo>
                        <a:pt x="142" y="430"/>
                      </a:lnTo>
                      <a:lnTo>
                        <a:pt x="131" y="426"/>
                      </a:lnTo>
                      <a:lnTo>
                        <a:pt x="104" y="381"/>
                      </a:lnTo>
                      <a:lnTo>
                        <a:pt x="89" y="347"/>
                      </a:lnTo>
                      <a:lnTo>
                        <a:pt x="96" y="324"/>
                      </a:lnTo>
                      <a:lnTo>
                        <a:pt x="104" y="321"/>
                      </a:lnTo>
                      <a:lnTo>
                        <a:pt x="102" y="282"/>
                      </a:lnTo>
                      <a:lnTo>
                        <a:pt x="89" y="266"/>
                      </a:lnTo>
                      <a:lnTo>
                        <a:pt x="87" y="209"/>
                      </a:lnTo>
                      <a:lnTo>
                        <a:pt x="33" y="139"/>
                      </a:lnTo>
                      <a:lnTo>
                        <a:pt x="19" y="79"/>
                      </a:lnTo>
                      <a:lnTo>
                        <a:pt x="24" y="52"/>
                      </a:lnTo>
                      <a:lnTo>
                        <a:pt x="0" y="7"/>
                      </a:lnTo>
                      <a:lnTo>
                        <a:pt x="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9" name="Freeform 101">
                  <a:extLst>
                    <a:ext uri="{FF2B5EF4-FFF2-40B4-BE49-F238E27FC236}">
                      <a16:creationId xmlns:a16="http://schemas.microsoft.com/office/drawing/2014/main" id="{5303B444-3C13-4391-9901-B823F126B981}"/>
                    </a:ext>
                  </a:extLst>
                </p:cNvPr>
                <p:cNvSpPr>
                  <a:spLocks/>
                </p:cNvSpPr>
                <p:nvPr/>
              </p:nvSpPr>
              <p:spPr bwMode="auto">
                <a:xfrm>
                  <a:off x="3908426" y="1589088"/>
                  <a:ext cx="661988" cy="454025"/>
                </a:xfrm>
                <a:custGeom>
                  <a:avLst/>
                  <a:gdLst>
                    <a:gd name="T0" fmla="*/ 388 w 417"/>
                    <a:gd name="T1" fmla="*/ 0 h 286"/>
                    <a:gd name="T2" fmla="*/ 393 w 417"/>
                    <a:gd name="T3" fmla="*/ 45 h 286"/>
                    <a:gd name="T4" fmla="*/ 407 w 417"/>
                    <a:gd name="T5" fmla="*/ 69 h 286"/>
                    <a:gd name="T6" fmla="*/ 389 w 417"/>
                    <a:gd name="T7" fmla="*/ 80 h 286"/>
                    <a:gd name="T8" fmla="*/ 392 w 417"/>
                    <a:gd name="T9" fmla="*/ 92 h 286"/>
                    <a:gd name="T10" fmla="*/ 410 w 417"/>
                    <a:gd name="T11" fmla="*/ 98 h 286"/>
                    <a:gd name="T12" fmla="*/ 417 w 417"/>
                    <a:gd name="T13" fmla="*/ 166 h 286"/>
                    <a:gd name="T14" fmla="*/ 417 w 417"/>
                    <a:gd name="T15" fmla="*/ 187 h 286"/>
                    <a:gd name="T16" fmla="*/ 408 w 417"/>
                    <a:gd name="T17" fmla="*/ 189 h 286"/>
                    <a:gd name="T18" fmla="*/ 397 w 417"/>
                    <a:gd name="T19" fmla="*/ 202 h 286"/>
                    <a:gd name="T20" fmla="*/ 343 w 417"/>
                    <a:gd name="T21" fmla="*/ 206 h 286"/>
                    <a:gd name="T22" fmla="*/ 279 w 417"/>
                    <a:gd name="T23" fmla="*/ 252 h 286"/>
                    <a:gd name="T24" fmla="*/ 228 w 417"/>
                    <a:gd name="T25" fmla="*/ 241 h 286"/>
                    <a:gd name="T26" fmla="*/ 186 w 417"/>
                    <a:gd name="T27" fmla="*/ 237 h 286"/>
                    <a:gd name="T28" fmla="*/ 89 w 417"/>
                    <a:gd name="T29" fmla="*/ 282 h 286"/>
                    <a:gd name="T30" fmla="*/ 71 w 417"/>
                    <a:gd name="T31" fmla="*/ 286 h 286"/>
                    <a:gd name="T32" fmla="*/ 45 w 417"/>
                    <a:gd name="T33" fmla="*/ 278 h 286"/>
                    <a:gd name="T34" fmla="*/ 21 w 417"/>
                    <a:gd name="T35" fmla="*/ 282 h 286"/>
                    <a:gd name="T36" fmla="*/ 12 w 417"/>
                    <a:gd name="T37" fmla="*/ 276 h 286"/>
                    <a:gd name="T38" fmla="*/ 12 w 417"/>
                    <a:gd name="T39" fmla="*/ 266 h 286"/>
                    <a:gd name="T40" fmla="*/ 0 w 417"/>
                    <a:gd name="T41" fmla="*/ 253 h 286"/>
                    <a:gd name="T42" fmla="*/ 21 w 417"/>
                    <a:gd name="T43" fmla="*/ 231 h 286"/>
                    <a:gd name="T44" fmla="*/ 23 w 417"/>
                    <a:gd name="T45" fmla="*/ 218 h 286"/>
                    <a:gd name="T46" fmla="*/ 47 w 417"/>
                    <a:gd name="T47" fmla="*/ 202 h 286"/>
                    <a:gd name="T48" fmla="*/ 76 w 417"/>
                    <a:gd name="T49" fmla="*/ 158 h 286"/>
                    <a:gd name="T50" fmla="*/ 74 w 417"/>
                    <a:gd name="T51" fmla="*/ 132 h 286"/>
                    <a:gd name="T52" fmla="*/ 59 w 417"/>
                    <a:gd name="T53" fmla="*/ 109 h 286"/>
                    <a:gd name="T54" fmla="*/ 23 w 417"/>
                    <a:gd name="T55" fmla="*/ 102 h 286"/>
                    <a:gd name="T56" fmla="*/ 3 w 417"/>
                    <a:gd name="T57" fmla="*/ 55 h 286"/>
                    <a:gd name="T58" fmla="*/ 17 w 417"/>
                    <a:gd name="T59" fmla="*/ 34 h 286"/>
                    <a:gd name="T60" fmla="*/ 40 w 417"/>
                    <a:gd name="T61" fmla="*/ 25 h 286"/>
                    <a:gd name="T62" fmla="*/ 125 w 417"/>
                    <a:gd name="T63" fmla="*/ 48 h 286"/>
                    <a:gd name="T64" fmla="*/ 186 w 417"/>
                    <a:gd name="T65" fmla="*/ 45 h 286"/>
                    <a:gd name="T66" fmla="*/ 250 w 417"/>
                    <a:gd name="T67" fmla="*/ 68 h 286"/>
                    <a:gd name="T68" fmla="*/ 272 w 417"/>
                    <a:gd name="T69" fmla="*/ 60 h 286"/>
                    <a:gd name="T70" fmla="*/ 284 w 417"/>
                    <a:gd name="T71" fmla="*/ 63 h 286"/>
                    <a:gd name="T72" fmla="*/ 366 w 417"/>
                    <a:gd name="T73" fmla="*/ 10 h 286"/>
                    <a:gd name="T74" fmla="*/ 388 w 417"/>
                    <a:gd name="T7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286">
                      <a:moveTo>
                        <a:pt x="388" y="0"/>
                      </a:moveTo>
                      <a:lnTo>
                        <a:pt x="393" y="45"/>
                      </a:lnTo>
                      <a:lnTo>
                        <a:pt x="407" y="69"/>
                      </a:lnTo>
                      <a:lnTo>
                        <a:pt x="389" y="80"/>
                      </a:lnTo>
                      <a:lnTo>
                        <a:pt x="392" y="92"/>
                      </a:lnTo>
                      <a:lnTo>
                        <a:pt x="410" y="98"/>
                      </a:lnTo>
                      <a:lnTo>
                        <a:pt x="417" y="166"/>
                      </a:lnTo>
                      <a:lnTo>
                        <a:pt x="417" y="187"/>
                      </a:lnTo>
                      <a:lnTo>
                        <a:pt x="408" y="189"/>
                      </a:lnTo>
                      <a:lnTo>
                        <a:pt x="397" y="202"/>
                      </a:lnTo>
                      <a:lnTo>
                        <a:pt x="343" y="206"/>
                      </a:lnTo>
                      <a:lnTo>
                        <a:pt x="279" y="252"/>
                      </a:lnTo>
                      <a:lnTo>
                        <a:pt x="228" y="241"/>
                      </a:lnTo>
                      <a:lnTo>
                        <a:pt x="186" y="237"/>
                      </a:lnTo>
                      <a:lnTo>
                        <a:pt x="89" y="282"/>
                      </a:lnTo>
                      <a:lnTo>
                        <a:pt x="71" y="286"/>
                      </a:lnTo>
                      <a:lnTo>
                        <a:pt x="45" y="278"/>
                      </a:lnTo>
                      <a:lnTo>
                        <a:pt x="21" y="282"/>
                      </a:lnTo>
                      <a:lnTo>
                        <a:pt x="12" y="276"/>
                      </a:lnTo>
                      <a:lnTo>
                        <a:pt x="12" y="266"/>
                      </a:lnTo>
                      <a:lnTo>
                        <a:pt x="0" y="253"/>
                      </a:lnTo>
                      <a:lnTo>
                        <a:pt x="21" y="231"/>
                      </a:lnTo>
                      <a:lnTo>
                        <a:pt x="23" y="218"/>
                      </a:lnTo>
                      <a:lnTo>
                        <a:pt x="47" y="202"/>
                      </a:lnTo>
                      <a:lnTo>
                        <a:pt x="76" y="158"/>
                      </a:lnTo>
                      <a:lnTo>
                        <a:pt x="74" y="132"/>
                      </a:lnTo>
                      <a:lnTo>
                        <a:pt x="59" y="109"/>
                      </a:lnTo>
                      <a:lnTo>
                        <a:pt x="23" y="102"/>
                      </a:lnTo>
                      <a:lnTo>
                        <a:pt x="3" y="55"/>
                      </a:lnTo>
                      <a:lnTo>
                        <a:pt x="17" y="34"/>
                      </a:lnTo>
                      <a:lnTo>
                        <a:pt x="40" y="25"/>
                      </a:lnTo>
                      <a:lnTo>
                        <a:pt x="125" y="48"/>
                      </a:lnTo>
                      <a:lnTo>
                        <a:pt x="186" y="45"/>
                      </a:lnTo>
                      <a:lnTo>
                        <a:pt x="250" y="68"/>
                      </a:lnTo>
                      <a:lnTo>
                        <a:pt x="272" y="60"/>
                      </a:lnTo>
                      <a:lnTo>
                        <a:pt x="284" y="63"/>
                      </a:lnTo>
                      <a:lnTo>
                        <a:pt x="366" y="10"/>
                      </a:lnTo>
                      <a:lnTo>
                        <a:pt x="38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0" name="Freeform 102">
                  <a:extLst>
                    <a:ext uri="{FF2B5EF4-FFF2-40B4-BE49-F238E27FC236}">
                      <a16:creationId xmlns:a16="http://schemas.microsoft.com/office/drawing/2014/main" id="{63DB3AE5-BB26-4E9D-B233-51282C9699BC}"/>
                    </a:ext>
                  </a:extLst>
                </p:cNvPr>
                <p:cNvSpPr>
                  <a:spLocks/>
                </p:cNvSpPr>
                <p:nvPr/>
              </p:nvSpPr>
              <p:spPr bwMode="auto">
                <a:xfrm>
                  <a:off x="4422776" y="1163638"/>
                  <a:ext cx="714375" cy="534988"/>
                </a:xfrm>
                <a:custGeom>
                  <a:avLst/>
                  <a:gdLst>
                    <a:gd name="T0" fmla="*/ 336 w 450"/>
                    <a:gd name="T1" fmla="*/ 0 h 337"/>
                    <a:gd name="T2" fmla="*/ 351 w 450"/>
                    <a:gd name="T3" fmla="*/ 12 h 337"/>
                    <a:gd name="T4" fmla="*/ 385 w 450"/>
                    <a:gd name="T5" fmla="*/ 50 h 337"/>
                    <a:gd name="T6" fmla="*/ 405 w 450"/>
                    <a:gd name="T7" fmla="*/ 63 h 337"/>
                    <a:gd name="T8" fmla="*/ 430 w 450"/>
                    <a:gd name="T9" fmla="*/ 113 h 337"/>
                    <a:gd name="T10" fmla="*/ 428 w 450"/>
                    <a:gd name="T11" fmla="*/ 125 h 337"/>
                    <a:gd name="T12" fmla="*/ 424 w 450"/>
                    <a:gd name="T13" fmla="*/ 147 h 337"/>
                    <a:gd name="T14" fmla="*/ 442 w 450"/>
                    <a:gd name="T15" fmla="*/ 149 h 337"/>
                    <a:gd name="T16" fmla="*/ 442 w 450"/>
                    <a:gd name="T17" fmla="*/ 157 h 337"/>
                    <a:gd name="T18" fmla="*/ 423 w 450"/>
                    <a:gd name="T19" fmla="*/ 178 h 337"/>
                    <a:gd name="T20" fmla="*/ 427 w 450"/>
                    <a:gd name="T21" fmla="*/ 209 h 337"/>
                    <a:gd name="T22" fmla="*/ 450 w 450"/>
                    <a:gd name="T23" fmla="*/ 233 h 337"/>
                    <a:gd name="T24" fmla="*/ 445 w 450"/>
                    <a:gd name="T25" fmla="*/ 247 h 337"/>
                    <a:gd name="T26" fmla="*/ 432 w 450"/>
                    <a:gd name="T27" fmla="*/ 267 h 337"/>
                    <a:gd name="T28" fmla="*/ 385 w 450"/>
                    <a:gd name="T29" fmla="*/ 249 h 337"/>
                    <a:gd name="T30" fmla="*/ 334 w 450"/>
                    <a:gd name="T31" fmla="*/ 261 h 337"/>
                    <a:gd name="T32" fmla="*/ 254 w 450"/>
                    <a:gd name="T33" fmla="*/ 337 h 337"/>
                    <a:gd name="T34" fmla="*/ 223 w 450"/>
                    <a:gd name="T35" fmla="*/ 313 h 337"/>
                    <a:gd name="T36" fmla="*/ 236 w 450"/>
                    <a:gd name="T37" fmla="*/ 296 h 337"/>
                    <a:gd name="T38" fmla="*/ 206 w 450"/>
                    <a:gd name="T39" fmla="*/ 287 h 337"/>
                    <a:gd name="T40" fmla="*/ 181 w 450"/>
                    <a:gd name="T41" fmla="*/ 272 h 337"/>
                    <a:gd name="T42" fmla="*/ 77 w 450"/>
                    <a:gd name="T43" fmla="*/ 263 h 337"/>
                    <a:gd name="T44" fmla="*/ 59 w 450"/>
                    <a:gd name="T45" fmla="*/ 254 h 337"/>
                    <a:gd name="T46" fmla="*/ 8 w 450"/>
                    <a:gd name="T47" fmla="*/ 252 h 337"/>
                    <a:gd name="T48" fmla="*/ 0 w 450"/>
                    <a:gd name="T49" fmla="*/ 237 h 337"/>
                    <a:gd name="T50" fmla="*/ 33 w 450"/>
                    <a:gd name="T51" fmla="*/ 165 h 337"/>
                    <a:gd name="T52" fmla="*/ 55 w 450"/>
                    <a:gd name="T53" fmla="*/ 154 h 337"/>
                    <a:gd name="T54" fmla="*/ 97 w 450"/>
                    <a:gd name="T55" fmla="*/ 116 h 337"/>
                    <a:gd name="T56" fmla="*/ 157 w 450"/>
                    <a:gd name="T57" fmla="*/ 86 h 337"/>
                    <a:gd name="T58" fmla="*/ 206 w 450"/>
                    <a:gd name="T59" fmla="*/ 79 h 337"/>
                    <a:gd name="T60" fmla="*/ 291 w 450"/>
                    <a:gd name="T61" fmla="*/ 44 h 337"/>
                    <a:gd name="T62" fmla="*/ 336 w 450"/>
                    <a:gd name="T6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0" h="337">
                      <a:moveTo>
                        <a:pt x="336" y="0"/>
                      </a:moveTo>
                      <a:lnTo>
                        <a:pt x="351" y="12"/>
                      </a:lnTo>
                      <a:lnTo>
                        <a:pt x="385" y="50"/>
                      </a:lnTo>
                      <a:lnTo>
                        <a:pt x="405" y="63"/>
                      </a:lnTo>
                      <a:lnTo>
                        <a:pt x="430" y="113"/>
                      </a:lnTo>
                      <a:lnTo>
                        <a:pt x="428" y="125"/>
                      </a:lnTo>
                      <a:lnTo>
                        <a:pt x="424" y="147"/>
                      </a:lnTo>
                      <a:lnTo>
                        <a:pt x="442" y="149"/>
                      </a:lnTo>
                      <a:lnTo>
                        <a:pt x="442" y="157"/>
                      </a:lnTo>
                      <a:lnTo>
                        <a:pt x="423" y="178"/>
                      </a:lnTo>
                      <a:lnTo>
                        <a:pt x="427" y="209"/>
                      </a:lnTo>
                      <a:lnTo>
                        <a:pt x="450" y="233"/>
                      </a:lnTo>
                      <a:lnTo>
                        <a:pt x="445" y="247"/>
                      </a:lnTo>
                      <a:lnTo>
                        <a:pt x="432" y="267"/>
                      </a:lnTo>
                      <a:lnTo>
                        <a:pt x="385" y="249"/>
                      </a:lnTo>
                      <a:lnTo>
                        <a:pt x="334" y="261"/>
                      </a:lnTo>
                      <a:lnTo>
                        <a:pt x="254" y="337"/>
                      </a:lnTo>
                      <a:lnTo>
                        <a:pt x="223" y="313"/>
                      </a:lnTo>
                      <a:lnTo>
                        <a:pt x="236" y="296"/>
                      </a:lnTo>
                      <a:lnTo>
                        <a:pt x="206" y="287"/>
                      </a:lnTo>
                      <a:lnTo>
                        <a:pt x="181" y="272"/>
                      </a:lnTo>
                      <a:lnTo>
                        <a:pt x="77" y="263"/>
                      </a:lnTo>
                      <a:lnTo>
                        <a:pt x="59" y="254"/>
                      </a:lnTo>
                      <a:lnTo>
                        <a:pt x="8" y="252"/>
                      </a:lnTo>
                      <a:lnTo>
                        <a:pt x="0" y="237"/>
                      </a:lnTo>
                      <a:lnTo>
                        <a:pt x="33" y="165"/>
                      </a:lnTo>
                      <a:lnTo>
                        <a:pt x="55" y="154"/>
                      </a:lnTo>
                      <a:lnTo>
                        <a:pt x="97" y="116"/>
                      </a:lnTo>
                      <a:lnTo>
                        <a:pt x="157" y="86"/>
                      </a:lnTo>
                      <a:lnTo>
                        <a:pt x="206" y="79"/>
                      </a:lnTo>
                      <a:lnTo>
                        <a:pt x="291" y="44"/>
                      </a:lnTo>
                      <a:lnTo>
                        <a:pt x="33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1" name="Freeform 103">
                  <a:extLst>
                    <a:ext uri="{FF2B5EF4-FFF2-40B4-BE49-F238E27FC236}">
                      <a16:creationId xmlns:a16="http://schemas.microsoft.com/office/drawing/2014/main" id="{C826C01A-07D9-44BA-83C6-EAF6B675C8D7}"/>
                    </a:ext>
                  </a:extLst>
                </p:cNvPr>
                <p:cNvSpPr>
                  <a:spLocks/>
                </p:cNvSpPr>
                <p:nvPr/>
              </p:nvSpPr>
              <p:spPr bwMode="auto">
                <a:xfrm>
                  <a:off x="4524376" y="1558926"/>
                  <a:ext cx="620713" cy="530225"/>
                </a:xfrm>
                <a:custGeom>
                  <a:avLst/>
                  <a:gdLst>
                    <a:gd name="T0" fmla="*/ 321 w 391"/>
                    <a:gd name="T1" fmla="*/ 0 h 334"/>
                    <a:gd name="T2" fmla="*/ 368 w 391"/>
                    <a:gd name="T3" fmla="*/ 18 h 334"/>
                    <a:gd name="T4" fmla="*/ 381 w 391"/>
                    <a:gd name="T5" fmla="*/ 32 h 334"/>
                    <a:gd name="T6" fmla="*/ 391 w 391"/>
                    <a:gd name="T7" fmla="*/ 70 h 334"/>
                    <a:gd name="T8" fmla="*/ 368 w 391"/>
                    <a:gd name="T9" fmla="*/ 88 h 334"/>
                    <a:gd name="T10" fmla="*/ 356 w 391"/>
                    <a:gd name="T11" fmla="*/ 148 h 334"/>
                    <a:gd name="T12" fmla="*/ 332 w 391"/>
                    <a:gd name="T13" fmla="*/ 159 h 334"/>
                    <a:gd name="T14" fmla="*/ 324 w 391"/>
                    <a:gd name="T15" fmla="*/ 174 h 334"/>
                    <a:gd name="T16" fmla="*/ 336 w 391"/>
                    <a:gd name="T17" fmla="*/ 225 h 334"/>
                    <a:gd name="T18" fmla="*/ 311 w 391"/>
                    <a:gd name="T19" fmla="*/ 240 h 334"/>
                    <a:gd name="T20" fmla="*/ 287 w 391"/>
                    <a:gd name="T21" fmla="*/ 272 h 334"/>
                    <a:gd name="T22" fmla="*/ 256 w 391"/>
                    <a:gd name="T23" fmla="*/ 284 h 334"/>
                    <a:gd name="T24" fmla="*/ 227 w 391"/>
                    <a:gd name="T25" fmla="*/ 279 h 334"/>
                    <a:gd name="T26" fmla="*/ 208 w 391"/>
                    <a:gd name="T27" fmla="*/ 295 h 334"/>
                    <a:gd name="T28" fmla="*/ 179 w 391"/>
                    <a:gd name="T29" fmla="*/ 304 h 334"/>
                    <a:gd name="T30" fmla="*/ 142 w 391"/>
                    <a:gd name="T31" fmla="*/ 334 h 334"/>
                    <a:gd name="T32" fmla="*/ 133 w 391"/>
                    <a:gd name="T33" fmla="*/ 305 h 334"/>
                    <a:gd name="T34" fmla="*/ 109 w 391"/>
                    <a:gd name="T35" fmla="*/ 281 h 334"/>
                    <a:gd name="T36" fmla="*/ 82 w 391"/>
                    <a:gd name="T37" fmla="*/ 236 h 334"/>
                    <a:gd name="T38" fmla="*/ 33 w 391"/>
                    <a:gd name="T39" fmla="*/ 236 h 334"/>
                    <a:gd name="T40" fmla="*/ 29 w 391"/>
                    <a:gd name="T41" fmla="*/ 206 h 334"/>
                    <a:gd name="T42" fmla="*/ 29 w 391"/>
                    <a:gd name="T43" fmla="*/ 185 h 334"/>
                    <a:gd name="T44" fmla="*/ 22 w 391"/>
                    <a:gd name="T45" fmla="*/ 117 h 334"/>
                    <a:gd name="T46" fmla="*/ 4 w 391"/>
                    <a:gd name="T47" fmla="*/ 111 h 334"/>
                    <a:gd name="T48" fmla="*/ 1 w 391"/>
                    <a:gd name="T49" fmla="*/ 99 h 334"/>
                    <a:gd name="T50" fmla="*/ 19 w 391"/>
                    <a:gd name="T51" fmla="*/ 88 h 334"/>
                    <a:gd name="T52" fmla="*/ 5 w 391"/>
                    <a:gd name="T53" fmla="*/ 64 h 334"/>
                    <a:gd name="T54" fmla="*/ 0 w 391"/>
                    <a:gd name="T55" fmla="*/ 19 h 334"/>
                    <a:gd name="T56" fmla="*/ 13 w 391"/>
                    <a:gd name="T57" fmla="*/ 14 h 334"/>
                    <a:gd name="T58" fmla="*/ 117 w 391"/>
                    <a:gd name="T59" fmla="*/ 23 h 334"/>
                    <a:gd name="T60" fmla="*/ 142 w 391"/>
                    <a:gd name="T61" fmla="*/ 38 h 334"/>
                    <a:gd name="T62" fmla="*/ 172 w 391"/>
                    <a:gd name="T63" fmla="*/ 47 h 334"/>
                    <a:gd name="T64" fmla="*/ 159 w 391"/>
                    <a:gd name="T65" fmla="*/ 64 h 334"/>
                    <a:gd name="T66" fmla="*/ 190 w 391"/>
                    <a:gd name="T67" fmla="*/ 88 h 334"/>
                    <a:gd name="T68" fmla="*/ 270 w 391"/>
                    <a:gd name="T69" fmla="*/ 12 h 334"/>
                    <a:gd name="T70" fmla="*/ 321 w 391"/>
                    <a:gd name="T71"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334">
                      <a:moveTo>
                        <a:pt x="321" y="0"/>
                      </a:moveTo>
                      <a:lnTo>
                        <a:pt x="368" y="18"/>
                      </a:lnTo>
                      <a:lnTo>
                        <a:pt x="381" y="32"/>
                      </a:lnTo>
                      <a:lnTo>
                        <a:pt x="391" y="70"/>
                      </a:lnTo>
                      <a:lnTo>
                        <a:pt x="368" y="88"/>
                      </a:lnTo>
                      <a:lnTo>
                        <a:pt x="356" y="148"/>
                      </a:lnTo>
                      <a:lnTo>
                        <a:pt x="332" y="159"/>
                      </a:lnTo>
                      <a:lnTo>
                        <a:pt x="324" y="174"/>
                      </a:lnTo>
                      <a:lnTo>
                        <a:pt x="336" y="225"/>
                      </a:lnTo>
                      <a:lnTo>
                        <a:pt x="311" y="240"/>
                      </a:lnTo>
                      <a:lnTo>
                        <a:pt x="287" y="272"/>
                      </a:lnTo>
                      <a:lnTo>
                        <a:pt x="256" y="284"/>
                      </a:lnTo>
                      <a:lnTo>
                        <a:pt x="227" y="279"/>
                      </a:lnTo>
                      <a:lnTo>
                        <a:pt x="208" y="295"/>
                      </a:lnTo>
                      <a:lnTo>
                        <a:pt x="179" y="304"/>
                      </a:lnTo>
                      <a:lnTo>
                        <a:pt x="142" y="334"/>
                      </a:lnTo>
                      <a:lnTo>
                        <a:pt x="133" y="305"/>
                      </a:lnTo>
                      <a:lnTo>
                        <a:pt x="109" y="281"/>
                      </a:lnTo>
                      <a:lnTo>
                        <a:pt x="82" y="236"/>
                      </a:lnTo>
                      <a:lnTo>
                        <a:pt x="33" y="236"/>
                      </a:lnTo>
                      <a:lnTo>
                        <a:pt x="29" y="206"/>
                      </a:lnTo>
                      <a:lnTo>
                        <a:pt x="29" y="185"/>
                      </a:lnTo>
                      <a:lnTo>
                        <a:pt x="22" y="117"/>
                      </a:lnTo>
                      <a:lnTo>
                        <a:pt x="4" y="111"/>
                      </a:lnTo>
                      <a:lnTo>
                        <a:pt x="1" y="99"/>
                      </a:lnTo>
                      <a:lnTo>
                        <a:pt x="19" y="88"/>
                      </a:lnTo>
                      <a:lnTo>
                        <a:pt x="5" y="64"/>
                      </a:lnTo>
                      <a:lnTo>
                        <a:pt x="0" y="19"/>
                      </a:lnTo>
                      <a:lnTo>
                        <a:pt x="13" y="14"/>
                      </a:lnTo>
                      <a:lnTo>
                        <a:pt x="117" y="23"/>
                      </a:lnTo>
                      <a:lnTo>
                        <a:pt x="142" y="38"/>
                      </a:lnTo>
                      <a:lnTo>
                        <a:pt x="172" y="47"/>
                      </a:lnTo>
                      <a:lnTo>
                        <a:pt x="159" y="64"/>
                      </a:lnTo>
                      <a:lnTo>
                        <a:pt x="190" y="88"/>
                      </a:lnTo>
                      <a:lnTo>
                        <a:pt x="270" y="12"/>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7" name="Groupe 76">
                <a:extLst>
                  <a:ext uri="{FF2B5EF4-FFF2-40B4-BE49-F238E27FC236}">
                    <a16:creationId xmlns:a16="http://schemas.microsoft.com/office/drawing/2014/main" id="{8C4D82C3-A55A-4AF3-B075-8B6F3023E077}"/>
                  </a:ext>
                </a:extLst>
              </p:cNvPr>
              <p:cNvGrpSpPr/>
              <p:nvPr/>
            </p:nvGrpSpPr>
            <p:grpSpPr>
              <a:xfrm>
                <a:off x="5967840" y="1702071"/>
                <a:ext cx="1188962" cy="1021321"/>
                <a:chOff x="2357438" y="1981201"/>
                <a:chExt cx="2609851" cy="2417763"/>
              </a:xfrm>
              <a:solidFill>
                <a:srgbClr val="FFFFFF">
                  <a:lumMod val="50000"/>
                </a:srgbClr>
              </a:solidFill>
            </p:grpSpPr>
            <p:sp>
              <p:nvSpPr>
                <p:cNvPr id="88" name="Freeform 22">
                  <a:extLst>
                    <a:ext uri="{FF2B5EF4-FFF2-40B4-BE49-F238E27FC236}">
                      <a16:creationId xmlns:a16="http://schemas.microsoft.com/office/drawing/2014/main" id="{DF289820-5AB3-4490-BC52-5DEAD973A588}"/>
                    </a:ext>
                  </a:extLst>
                </p:cNvPr>
                <p:cNvSpPr>
                  <a:spLocks/>
                </p:cNvSpPr>
                <p:nvPr/>
              </p:nvSpPr>
              <p:spPr bwMode="auto">
                <a:xfrm>
                  <a:off x="4368801" y="3055938"/>
                  <a:ext cx="598488" cy="711200"/>
                </a:xfrm>
                <a:custGeom>
                  <a:avLst/>
                  <a:gdLst>
                    <a:gd name="T0" fmla="*/ 44 w 377"/>
                    <a:gd name="T1" fmla="*/ 0 h 448"/>
                    <a:gd name="T2" fmla="*/ 61 w 377"/>
                    <a:gd name="T3" fmla="*/ 17 h 448"/>
                    <a:gd name="T4" fmla="*/ 116 w 377"/>
                    <a:gd name="T5" fmla="*/ 46 h 448"/>
                    <a:gd name="T6" fmla="*/ 127 w 377"/>
                    <a:gd name="T7" fmla="*/ 93 h 448"/>
                    <a:gd name="T8" fmla="*/ 133 w 377"/>
                    <a:gd name="T9" fmla="*/ 93 h 448"/>
                    <a:gd name="T10" fmla="*/ 188 w 377"/>
                    <a:gd name="T11" fmla="*/ 79 h 448"/>
                    <a:gd name="T12" fmla="*/ 191 w 377"/>
                    <a:gd name="T13" fmla="*/ 71 h 448"/>
                    <a:gd name="T14" fmla="*/ 201 w 377"/>
                    <a:gd name="T15" fmla="*/ 65 h 448"/>
                    <a:gd name="T16" fmla="*/ 215 w 377"/>
                    <a:gd name="T17" fmla="*/ 75 h 448"/>
                    <a:gd name="T18" fmla="*/ 240 w 377"/>
                    <a:gd name="T19" fmla="*/ 113 h 448"/>
                    <a:gd name="T20" fmla="*/ 290 w 377"/>
                    <a:gd name="T21" fmla="*/ 170 h 448"/>
                    <a:gd name="T22" fmla="*/ 289 w 377"/>
                    <a:gd name="T23" fmla="*/ 225 h 448"/>
                    <a:gd name="T24" fmla="*/ 339 w 377"/>
                    <a:gd name="T25" fmla="*/ 255 h 448"/>
                    <a:gd name="T26" fmla="*/ 374 w 377"/>
                    <a:gd name="T27" fmla="*/ 296 h 448"/>
                    <a:gd name="T28" fmla="*/ 377 w 377"/>
                    <a:gd name="T29" fmla="*/ 317 h 448"/>
                    <a:gd name="T30" fmla="*/ 339 w 377"/>
                    <a:gd name="T31" fmla="*/ 327 h 448"/>
                    <a:gd name="T32" fmla="*/ 324 w 377"/>
                    <a:gd name="T33" fmla="*/ 358 h 448"/>
                    <a:gd name="T34" fmla="*/ 294 w 377"/>
                    <a:gd name="T35" fmla="*/ 353 h 448"/>
                    <a:gd name="T36" fmla="*/ 277 w 377"/>
                    <a:gd name="T37" fmla="*/ 388 h 448"/>
                    <a:gd name="T38" fmla="*/ 275 w 377"/>
                    <a:gd name="T39" fmla="*/ 422 h 448"/>
                    <a:gd name="T40" fmla="*/ 259 w 377"/>
                    <a:gd name="T41" fmla="*/ 423 h 448"/>
                    <a:gd name="T42" fmla="*/ 204 w 377"/>
                    <a:gd name="T43" fmla="*/ 442 h 448"/>
                    <a:gd name="T44" fmla="*/ 183 w 377"/>
                    <a:gd name="T45" fmla="*/ 423 h 448"/>
                    <a:gd name="T46" fmla="*/ 172 w 377"/>
                    <a:gd name="T47" fmla="*/ 435 h 448"/>
                    <a:gd name="T48" fmla="*/ 171 w 377"/>
                    <a:gd name="T49" fmla="*/ 448 h 448"/>
                    <a:gd name="T50" fmla="*/ 123 w 377"/>
                    <a:gd name="T51" fmla="*/ 447 h 448"/>
                    <a:gd name="T52" fmla="*/ 103 w 377"/>
                    <a:gd name="T53" fmla="*/ 435 h 448"/>
                    <a:gd name="T54" fmla="*/ 102 w 377"/>
                    <a:gd name="T55" fmla="*/ 415 h 448"/>
                    <a:gd name="T56" fmla="*/ 76 w 377"/>
                    <a:gd name="T57" fmla="*/ 400 h 448"/>
                    <a:gd name="T58" fmla="*/ 76 w 377"/>
                    <a:gd name="T59" fmla="*/ 385 h 448"/>
                    <a:gd name="T60" fmla="*/ 82 w 377"/>
                    <a:gd name="T61" fmla="*/ 353 h 448"/>
                    <a:gd name="T62" fmla="*/ 77 w 377"/>
                    <a:gd name="T63" fmla="*/ 347 h 448"/>
                    <a:gd name="T64" fmla="*/ 61 w 377"/>
                    <a:gd name="T65" fmla="*/ 358 h 448"/>
                    <a:gd name="T66" fmla="*/ 44 w 377"/>
                    <a:gd name="T67" fmla="*/ 331 h 448"/>
                    <a:gd name="T68" fmla="*/ 32 w 377"/>
                    <a:gd name="T69" fmla="*/ 278 h 448"/>
                    <a:gd name="T70" fmla="*/ 44 w 377"/>
                    <a:gd name="T71" fmla="*/ 238 h 448"/>
                    <a:gd name="T72" fmla="*/ 49 w 377"/>
                    <a:gd name="T73" fmla="*/ 228 h 448"/>
                    <a:gd name="T74" fmla="*/ 38 w 377"/>
                    <a:gd name="T75" fmla="*/ 218 h 448"/>
                    <a:gd name="T76" fmla="*/ 32 w 377"/>
                    <a:gd name="T77" fmla="*/ 217 h 448"/>
                    <a:gd name="T78" fmla="*/ 42 w 377"/>
                    <a:gd name="T79" fmla="*/ 177 h 448"/>
                    <a:gd name="T80" fmla="*/ 38 w 377"/>
                    <a:gd name="T81" fmla="*/ 166 h 448"/>
                    <a:gd name="T82" fmla="*/ 29 w 377"/>
                    <a:gd name="T83" fmla="*/ 168 h 448"/>
                    <a:gd name="T84" fmla="*/ 22 w 377"/>
                    <a:gd name="T85" fmla="*/ 94 h 448"/>
                    <a:gd name="T86" fmla="*/ 8 w 377"/>
                    <a:gd name="T87" fmla="*/ 61 h 448"/>
                    <a:gd name="T88" fmla="*/ 2 w 377"/>
                    <a:gd name="T89" fmla="*/ 47 h 448"/>
                    <a:gd name="T90" fmla="*/ 0 w 377"/>
                    <a:gd name="T91" fmla="*/ 37 h 448"/>
                    <a:gd name="T92" fmla="*/ 18 w 377"/>
                    <a:gd name="T93" fmla="*/ 25 h 448"/>
                    <a:gd name="T94" fmla="*/ 29 w 377"/>
                    <a:gd name="T95" fmla="*/ 1 h 448"/>
                    <a:gd name="T96" fmla="*/ 44 w 377"/>
                    <a:gd name="T9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448">
                      <a:moveTo>
                        <a:pt x="44" y="0"/>
                      </a:moveTo>
                      <a:lnTo>
                        <a:pt x="61" y="17"/>
                      </a:lnTo>
                      <a:lnTo>
                        <a:pt x="116" y="46"/>
                      </a:lnTo>
                      <a:lnTo>
                        <a:pt x="127" y="93"/>
                      </a:lnTo>
                      <a:lnTo>
                        <a:pt x="133" y="93"/>
                      </a:lnTo>
                      <a:lnTo>
                        <a:pt x="188" y="79"/>
                      </a:lnTo>
                      <a:lnTo>
                        <a:pt x="191" y="71"/>
                      </a:lnTo>
                      <a:lnTo>
                        <a:pt x="201" y="65"/>
                      </a:lnTo>
                      <a:lnTo>
                        <a:pt x="215" y="75"/>
                      </a:lnTo>
                      <a:lnTo>
                        <a:pt x="240" y="113"/>
                      </a:lnTo>
                      <a:lnTo>
                        <a:pt x="290" y="170"/>
                      </a:lnTo>
                      <a:lnTo>
                        <a:pt x="289" y="225"/>
                      </a:lnTo>
                      <a:lnTo>
                        <a:pt x="339" y="255"/>
                      </a:lnTo>
                      <a:lnTo>
                        <a:pt x="374" y="296"/>
                      </a:lnTo>
                      <a:lnTo>
                        <a:pt x="377" y="317"/>
                      </a:lnTo>
                      <a:lnTo>
                        <a:pt x="339" y="327"/>
                      </a:lnTo>
                      <a:lnTo>
                        <a:pt x="324" y="358"/>
                      </a:lnTo>
                      <a:lnTo>
                        <a:pt x="294" y="353"/>
                      </a:lnTo>
                      <a:lnTo>
                        <a:pt x="277" y="388"/>
                      </a:lnTo>
                      <a:lnTo>
                        <a:pt x="275" y="422"/>
                      </a:lnTo>
                      <a:lnTo>
                        <a:pt x="259" y="423"/>
                      </a:lnTo>
                      <a:lnTo>
                        <a:pt x="204" y="442"/>
                      </a:lnTo>
                      <a:lnTo>
                        <a:pt x="183" y="423"/>
                      </a:lnTo>
                      <a:lnTo>
                        <a:pt x="172" y="435"/>
                      </a:lnTo>
                      <a:lnTo>
                        <a:pt x="171" y="448"/>
                      </a:lnTo>
                      <a:lnTo>
                        <a:pt x="123" y="447"/>
                      </a:lnTo>
                      <a:lnTo>
                        <a:pt x="103" y="435"/>
                      </a:lnTo>
                      <a:lnTo>
                        <a:pt x="102" y="415"/>
                      </a:lnTo>
                      <a:lnTo>
                        <a:pt x="76" y="400"/>
                      </a:lnTo>
                      <a:lnTo>
                        <a:pt x="76" y="385"/>
                      </a:lnTo>
                      <a:lnTo>
                        <a:pt x="82" y="353"/>
                      </a:lnTo>
                      <a:lnTo>
                        <a:pt x="77" y="347"/>
                      </a:lnTo>
                      <a:lnTo>
                        <a:pt x="61" y="358"/>
                      </a:lnTo>
                      <a:lnTo>
                        <a:pt x="44" y="331"/>
                      </a:lnTo>
                      <a:lnTo>
                        <a:pt x="32" y="278"/>
                      </a:lnTo>
                      <a:lnTo>
                        <a:pt x="44" y="238"/>
                      </a:lnTo>
                      <a:lnTo>
                        <a:pt x="49" y="228"/>
                      </a:lnTo>
                      <a:lnTo>
                        <a:pt x="38" y="218"/>
                      </a:lnTo>
                      <a:lnTo>
                        <a:pt x="32" y="217"/>
                      </a:lnTo>
                      <a:lnTo>
                        <a:pt x="42" y="177"/>
                      </a:lnTo>
                      <a:lnTo>
                        <a:pt x="38" y="166"/>
                      </a:lnTo>
                      <a:lnTo>
                        <a:pt x="29" y="168"/>
                      </a:lnTo>
                      <a:lnTo>
                        <a:pt x="22" y="94"/>
                      </a:lnTo>
                      <a:lnTo>
                        <a:pt x="8" y="61"/>
                      </a:lnTo>
                      <a:lnTo>
                        <a:pt x="2" y="47"/>
                      </a:lnTo>
                      <a:lnTo>
                        <a:pt x="0" y="37"/>
                      </a:lnTo>
                      <a:lnTo>
                        <a:pt x="18" y="25"/>
                      </a:lnTo>
                      <a:lnTo>
                        <a:pt x="29" y="1"/>
                      </a:lnTo>
                      <a:lnTo>
                        <a:pt x="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1" name="Freeform 23">
                  <a:extLst>
                    <a:ext uri="{FF2B5EF4-FFF2-40B4-BE49-F238E27FC236}">
                      <a16:creationId xmlns:a16="http://schemas.microsoft.com/office/drawing/2014/main" id="{6643617D-1B0D-428E-A929-93EE6C859552}"/>
                    </a:ext>
                  </a:extLst>
                </p:cNvPr>
                <p:cNvSpPr>
                  <a:spLocks/>
                </p:cNvSpPr>
                <p:nvPr/>
              </p:nvSpPr>
              <p:spPr bwMode="auto">
                <a:xfrm>
                  <a:off x="4005263" y="3113088"/>
                  <a:ext cx="527050" cy="723900"/>
                </a:xfrm>
                <a:custGeom>
                  <a:avLst/>
                  <a:gdLst>
                    <a:gd name="T0" fmla="*/ 143 w 332"/>
                    <a:gd name="T1" fmla="*/ 0 h 456"/>
                    <a:gd name="T2" fmla="*/ 229 w 332"/>
                    <a:gd name="T3" fmla="*/ 1 h 456"/>
                    <a:gd name="T4" fmla="*/ 231 w 332"/>
                    <a:gd name="T5" fmla="*/ 11 h 456"/>
                    <a:gd name="T6" fmla="*/ 237 w 332"/>
                    <a:gd name="T7" fmla="*/ 25 h 456"/>
                    <a:gd name="T8" fmla="*/ 251 w 332"/>
                    <a:gd name="T9" fmla="*/ 58 h 456"/>
                    <a:gd name="T10" fmla="*/ 258 w 332"/>
                    <a:gd name="T11" fmla="*/ 132 h 456"/>
                    <a:gd name="T12" fmla="*/ 267 w 332"/>
                    <a:gd name="T13" fmla="*/ 130 h 456"/>
                    <a:gd name="T14" fmla="*/ 271 w 332"/>
                    <a:gd name="T15" fmla="*/ 141 h 456"/>
                    <a:gd name="T16" fmla="*/ 261 w 332"/>
                    <a:gd name="T17" fmla="*/ 181 h 456"/>
                    <a:gd name="T18" fmla="*/ 267 w 332"/>
                    <a:gd name="T19" fmla="*/ 182 h 456"/>
                    <a:gd name="T20" fmla="*/ 278 w 332"/>
                    <a:gd name="T21" fmla="*/ 192 h 456"/>
                    <a:gd name="T22" fmla="*/ 273 w 332"/>
                    <a:gd name="T23" fmla="*/ 202 h 456"/>
                    <a:gd name="T24" fmla="*/ 261 w 332"/>
                    <a:gd name="T25" fmla="*/ 242 h 456"/>
                    <a:gd name="T26" fmla="*/ 273 w 332"/>
                    <a:gd name="T27" fmla="*/ 295 h 456"/>
                    <a:gd name="T28" fmla="*/ 290 w 332"/>
                    <a:gd name="T29" fmla="*/ 322 h 456"/>
                    <a:gd name="T30" fmla="*/ 306 w 332"/>
                    <a:gd name="T31" fmla="*/ 311 h 456"/>
                    <a:gd name="T32" fmla="*/ 311 w 332"/>
                    <a:gd name="T33" fmla="*/ 317 h 456"/>
                    <a:gd name="T34" fmla="*/ 305 w 332"/>
                    <a:gd name="T35" fmla="*/ 349 h 456"/>
                    <a:gd name="T36" fmla="*/ 305 w 332"/>
                    <a:gd name="T37" fmla="*/ 364 h 456"/>
                    <a:gd name="T38" fmla="*/ 331 w 332"/>
                    <a:gd name="T39" fmla="*/ 379 h 456"/>
                    <a:gd name="T40" fmla="*/ 332 w 332"/>
                    <a:gd name="T41" fmla="*/ 399 h 456"/>
                    <a:gd name="T42" fmla="*/ 278 w 332"/>
                    <a:gd name="T43" fmla="*/ 412 h 456"/>
                    <a:gd name="T44" fmla="*/ 244 w 332"/>
                    <a:gd name="T45" fmla="*/ 456 h 456"/>
                    <a:gd name="T46" fmla="*/ 222 w 332"/>
                    <a:gd name="T47" fmla="*/ 441 h 456"/>
                    <a:gd name="T48" fmla="*/ 216 w 332"/>
                    <a:gd name="T49" fmla="*/ 424 h 456"/>
                    <a:gd name="T50" fmla="*/ 189 w 332"/>
                    <a:gd name="T51" fmla="*/ 406 h 456"/>
                    <a:gd name="T52" fmla="*/ 174 w 332"/>
                    <a:gd name="T53" fmla="*/ 417 h 456"/>
                    <a:gd name="T54" fmla="*/ 152 w 332"/>
                    <a:gd name="T55" fmla="*/ 402 h 456"/>
                    <a:gd name="T56" fmla="*/ 134 w 332"/>
                    <a:gd name="T57" fmla="*/ 411 h 456"/>
                    <a:gd name="T58" fmla="*/ 79 w 332"/>
                    <a:gd name="T59" fmla="*/ 381 h 456"/>
                    <a:gd name="T60" fmla="*/ 80 w 332"/>
                    <a:gd name="T61" fmla="*/ 365 h 456"/>
                    <a:gd name="T62" fmla="*/ 60 w 332"/>
                    <a:gd name="T63" fmla="*/ 352 h 456"/>
                    <a:gd name="T64" fmla="*/ 60 w 332"/>
                    <a:gd name="T65" fmla="*/ 320 h 456"/>
                    <a:gd name="T66" fmla="*/ 75 w 332"/>
                    <a:gd name="T67" fmla="*/ 317 h 456"/>
                    <a:gd name="T68" fmla="*/ 93 w 332"/>
                    <a:gd name="T69" fmla="*/ 262 h 456"/>
                    <a:gd name="T70" fmla="*/ 88 w 332"/>
                    <a:gd name="T71" fmla="*/ 219 h 456"/>
                    <a:gd name="T72" fmla="*/ 100 w 332"/>
                    <a:gd name="T73" fmla="*/ 207 h 456"/>
                    <a:gd name="T74" fmla="*/ 73 w 332"/>
                    <a:gd name="T75" fmla="*/ 152 h 456"/>
                    <a:gd name="T76" fmla="*/ 59 w 332"/>
                    <a:gd name="T77" fmla="*/ 138 h 456"/>
                    <a:gd name="T78" fmla="*/ 76 w 332"/>
                    <a:gd name="T79" fmla="*/ 123 h 456"/>
                    <a:gd name="T80" fmla="*/ 80 w 332"/>
                    <a:gd name="T81" fmla="*/ 119 h 456"/>
                    <a:gd name="T82" fmla="*/ 0 w 332"/>
                    <a:gd name="T83" fmla="*/ 31 h 456"/>
                    <a:gd name="T84" fmla="*/ 44 w 332"/>
                    <a:gd name="T85" fmla="*/ 41 h 456"/>
                    <a:gd name="T86" fmla="*/ 105 w 332"/>
                    <a:gd name="T87" fmla="*/ 35 h 456"/>
                    <a:gd name="T88" fmla="*/ 120 w 332"/>
                    <a:gd name="T89" fmla="*/ 11 h 456"/>
                    <a:gd name="T90" fmla="*/ 143 w 332"/>
                    <a:gd name="T9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2" h="456">
                      <a:moveTo>
                        <a:pt x="143" y="0"/>
                      </a:moveTo>
                      <a:lnTo>
                        <a:pt x="229" y="1"/>
                      </a:lnTo>
                      <a:lnTo>
                        <a:pt x="231" y="11"/>
                      </a:lnTo>
                      <a:lnTo>
                        <a:pt x="237" y="25"/>
                      </a:lnTo>
                      <a:lnTo>
                        <a:pt x="251" y="58"/>
                      </a:lnTo>
                      <a:lnTo>
                        <a:pt x="258" y="132"/>
                      </a:lnTo>
                      <a:lnTo>
                        <a:pt x="267" y="130"/>
                      </a:lnTo>
                      <a:lnTo>
                        <a:pt x="271" y="141"/>
                      </a:lnTo>
                      <a:lnTo>
                        <a:pt x="261" y="181"/>
                      </a:lnTo>
                      <a:lnTo>
                        <a:pt x="267" y="182"/>
                      </a:lnTo>
                      <a:lnTo>
                        <a:pt x="278" y="192"/>
                      </a:lnTo>
                      <a:lnTo>
                        <a:pt x="273" y="202"/>
                      </a:lnTo>
                      <a:lnTo>
                        <a:pt x="261" y="242"/>
                      </a:lnTo>
                      <a:lnTo>
                        <a:pt x="273" y="295"/>
                      </a:lnTo>
                      <a:lnTo>
                        <a:pt x="290" y="322"/>
                      </a:lnTo>
                      <a:lnTo>
                        <a:pt x="306" y="311"/>
                      </a:lnTo>
                      <a:lnTo>
                        <a:pt x="311" y="317"/>
                      </a:lnTo>
                      <a:lnTo>
                        <a:pt x="305" y="349"/>
                      </a:lnTo>
                      <a:lnTo>
                        <a:pt x="305" y="364"/>
                      </a:lnTo>
                      <a:lnTo>
                        <a:pt x="331" y="379"/>
                      </a:lnTo>
                      <a:lnTo>
                        <a:pt x="332" y="399"/>
                      </a:lnTo>
                      <a:lnTo>
                        <a:pt x="278" y="412"/>
                      </a:lnTo>
                      <a:lnTo>
                        <a:pt x="244" y="456"/>
                      </a:lnTo>
                      <a:lnTo>
                        <a:pt x="222" y="441"/>
                      </a:lnTo>
                      <a:lnTo>
                        <a:pt x="216" y="424"/>
                      </a:lnTo>
                      <a:lnTo>
                        <a:pt x="189" y="406"/>
                      </a:lnTo>
                      <a:lnTo>
                        <a:pt x="174" y="417"/>
                      </a:lnTo>
                      <a:lnTo>
                        <a:pt x="152" y="402"/>
                      </a:lnTo>
                      <a:lnTo>
                        <a:pt x="134" y="411"/>
                      </a:lnTo>
                      <a:lnTo>
                        <a:pt x="79" y="381"/>
                      </a:lnTo>
                      <a:lnTo>
                        <a:pt x="80" y="365"/>
                      </a:lnTo>
                      <a:lnTo>
                        <a:pt x="60" y="352"/>
                      </a:lnTo>
                      <a:lnTo>
                        <a:pt x="60" y="320"/>
                      </a:lnTo>
                      <a:lnTo>
                        <a:pt x="75" y="317"/>
                      </a:lnTo>
                      <a:lnTo>
                        <a:pt x="93" y="262"/>
                      </a:lnTo>
                      <a:lnTo>
                        <a:pt x="88" y="219"/>
                      </a:lnTo>
                      <a:lnTo>
                        <a:pt x="100" y="207"/>
                      </a:lnTo>
                      <a:lnTo>
                        <a:pt x="73" y="152"/>
                      </a:lnTo>
                      <a:lnTo>
                        <a:pt x="59" y="138"/>
                      </a:lnTo>
                      <a:lnTo>
                        <a:pt x="76" y="123"/>
                      </a:lnTo>
                      <a:lnTo>
                        <a:pt x="80" y="119"/>
                      </a:lnTo>
                      <a:lnTo>
                        <a:pt x="0" y="31"/>
                      </a:lnTo>
                      <a:lnTo>
                        <a:pt x="44" y="41"/>
                      </a:lnTo>
                      <a:lnTo>
                        <a:pt x="105" y="35"/>
                      </a:lnTo>
                      <a:lnTo>
                        <a:pt x="120" y="11"/>
                      </a:lnTo>
                      <a:lnTo>
                        <a:pt x="14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94" name="Groupe 93">
                  <a:extLst>
                    <a:ext uri="{FF2B5EF4-FFF2-40B4-BE49-F238E27FC236}">
                      <a16:creationId xmlns:a16="http://schemas.microsoft.com/office/drawing/2014/main" id="{647A2774-3525-440C-B366-192842D9496C}"/>
                    </a:ext>
                  </a:extLst>
                </p:cNvPr>
                <p:cNvGrpSpPr/>
                <p:nvPr/>
              </p:nvGrpSpPr>
              <p:grpSpPr>
                <a:xfrm>
                  <a:off x="3736976" y="3584576"/>
                  <a:ext cx="712788" cy="814388"/>
                  <a:chOff x="3736976" y="3584576"/>
                  <a:chExt cx="712788" cy="814388"/>
                </a:xfrm>
                <a:grpFill/>
              </p:grpSpPr>
              <p:sp>
                <p:nvSpPr>
                  <p:cNvPr id="108" name="Freeform 24">
                    <a:extLst>
                      <a:ext uri="{FF2B5EF4-FFF2-40B4-BE49-F238E27FC236}">
                        <a16:creationId xmlns:a16="http://schemas.microsoft.com/office/drawing/2014/main" id="{41B8A91B-683D-4823-8940-1B6A8CA096E1}"/>
                      </a:ext>
                    </a:extLst>
                  </p:cNvPr>
                  <p:cNvSpPr>
                    <a:spLocks/>
                  </p:cNvSpPr>
                  <p:nvPr/>
                </p:nvSpPr>
                <p:spPr bwMode="auto">
                  <a:xfrm>
                    <a:off x="3879851" y="3584576"/>
                    <a:ext cx="569913" cy="814388"/>
                  </a:xfrm>
                  <a:custGeom>
                    <a:avLst/>
                    <a:gdLst>
                      <a:gd name="T0" fmla="*/ 54 w 359"/>
                      <a:gd name="T1" fmla="*/ 0 h 513"/>
                      <a:gd name="T2" fmla="*/ 87 w 359"/>
                      <a:gd name="T3" fmla="*/ 5 h 513"/>
                      <a:gd name="T4" fmla="*/ 85 w 359"/>
                      <a:gd name="T5" fmla="*/ 20 h 513"/>
                      <a:gd name="T6" fmla="*/ 139 w 359"/>
                      <a:gd name="T7" fmla="*/ 23 h 513"/>
                      <a:gd name="T8" fmla="*/ 139 w 359"/>
                      <a:gd name="T9" fmla="*/ 55 h 513"/>
                      <a:gd name="T10" fmla="*/ 159 w 359"/>
                      <a:gd name="T11" fmla="*/ 68 h 513"/>
                      <a:gd name="T12" fmla="*/ 158 w 359"/>
                      <a:gd name="T13" fmla="*/ 84 h 513"/>
                      <a:gd name="T14" fmla="*/ 213 w 359"/>
                      <a:gd name="T15" fmla="*/ 114 h 513"/>
                      <a:gd name="T16" fmla="*/ 231 w 359"/>
                      <a:gd name="T17" fmla="*/ 105 h 513"/>
                      <a:gd name="T18" fmla="*/ 253 w 359"/>
                      <a:gd name="T19" fmla="*/ 120 h 513"/>
                      <a:gd name="T20" fmla="*/ 268 w 359"/>
                      <a:gd name="T21" fmla="*/ 109 h 513"/>
                      <a:gd name="T22" fmla="*/ 295 w 359"/>
                      <a:gd name="T23" fmla="*/ 127 h 513"/>
                      <a:gd name="T24" fmla="*/ 301 w 359"/>
                      <a:gd name="T25" fmla="*/ 144 h 513"/>
                      <a:gd name="T26" fmla="*/ 323 w 359"/>
                      <a:gd name="T27" fmla="*/ 159 h 513"/>
                      <a:gd name="T28" fmla="*/ 317 w 359"/>
                      <a:gd name="T29" fmla="*/ 183 h 513"/>
                      <a:gd name="T30" fmla="*/ 305 w 359"/>
                      <a:gd name="T31" fmla="*/ 230 h 513"/>
                      <a:gd name="T32" fmla="*/ 290 w 359"/>
                      <a:gd name="T33" fmla="*/ 235 h 513"/>
                      <a:gd name="T34" fmla="*/ 239 w 359"/>
                      <a:gd name="T35" fmla="*/ 237 h 513"/>
                      <a:gd name="T36" fmla="*/ 231 w 359"/>
                      <a:gd name="T37" fmla="*/ 247 h 513"/>
                      <a:gd name="T38" fmla="*/ 236 w 359"/>
                      <a:gd name="T39" fmla="*/ 260 h 513"/>
                      <a:gd name="T40" fmla="*/ 236 w 359"/>
                      <a:gd name="T41" fmla="*/ 296 h 513"/>
                      <a:gd name="T42" fmla="*/ 253 w 359"/>
                      <a:gd name="T43" fmla="*/ 312 h 513"/>
                      <a:gd name="T44" fmla="*/ 257 w 359"/>
                      <a:gd name="T45" fmla="*/ 327 h 513"/>
                      <a:gd name="T46" fmla="*/ 277 w 359"/>
                      <a:gd name="T47" fmla="*/ 350 h 513"/>
                      <a:gd name="T48" fmla="*/ 286 w 359"/>
                      <a:gd name="T49" fmla="*/ 375 h 513"/>
                      <a:gd name="T50" fmla="*/ 275 w 359"/>
                      <a:gd name="T51" fmla="*/ 391 h 513"/>
                      <a:gd name="T52" fmla="*/ 281 w 359"/>
                      <a:gd name="T53" fmla="*/ 434 h 513"/>
                      <a:gd name="T54" fmla="*/ 296 w 359"/>
                      <a:gd name="T55" fmla="*/ 428 h 513"/>
                      <a:gd name="T56" fmla="*/ 305 w 359"/>
                      <a:gd name="T57" fmla="*/ 433 h 513"/>
                      <a:gd name="T58" fmla="*/ 311 w 359"/>
                      <a:gd name="T59" fmla="*/ 449 h 513"/>
                      <a:gd name="T60" fmla="*/ 332 w 359"/>
                      <a:gd name="T61" fmla="*/ 455 h 513"/>
                      <a:gd name="T62" fmla="*/ 359 w 359"/>
                      <a:gd name="T63" fmla="*/ 478 h 513"/>
                      <a:gd name="T64" fmla="*/ 337 w 359"/>
                      <a:gd name="T65" fmla="*/ 503 h 513"/>
                      <a:gd name="T66" fmla="*/ 311 w 359"/>
                      <a:gd name="T67" fmla="*/ 513 h 513"/>
                      <a:gd name="T68" fmla="*/ 250 w 359"/>
                      <a:gd name="T69" fmla="*/ 490 h 513"/>
                      <a:gd name="T70" fmla="*/ 233 w 359"/>
                      <a:gd name="T71" fmla="*/ 465 h 513"/>
                      <a:gd name="T72" fmla="*/ 224 w 359"/>
                      <a:gd name="T73" fmla="*/ 440 h 513"/>
                      <a:gd name="T74" fmla="*/ 174 w 359"/>
                      <a:gd name="T75" fmla="*/ 423 h 513"/>
                      <a:gd name="T76" fmla="*/ 154 w 359"/>
                      <a:gd name="T77" fmla="*/ 423 h 513"/>
                      <a:gd name="T78" fmla="*/ 148 w 359"/>
                      <a:gd name="T79" fmla="*/ 400 h 513"/>
                      <a:gd name="T80" fmla="*/ 112 w 359"/>
                      <a:gd name="T81" fmla="*/ 344 h 513"/>
                      <a:gd name="T82" fmla="*/ 25 w 359"/>
                      <a:gd name="T83" fmla="*/ 283 h 513"/>
                      <a:gd name="T84" fmla="*/ 4 w 359"/>
                      <a:gd name="T85" fmla="*/ 295 h 513"/>
                      <a:gd name="T86" fmla="*/ 0 w 359"/>
                      <a:gd name="T87" fmla="*/ 256 h 513"/>
                      <a:gd name="T88" fmla="*/ 13 w 359"/>
                      <a:gd name="T89" fmla="*/ 237 h 513"/>
                      <a:gd name="T90" fmla="*/ 21 w 359"/>
                      <a:gd name="T91" fmla="*/ 227 h 513"/>
                      <a:gd name="T92" fmla="*/ 19 w 359"/>
                      <a:gd name="T93" fmla="*/ 212 h 513"/>
                      <a:gd name="T94" fmla="*/ 25 w 359"/>
                      <a:gd name="T95" fmla="*/ 206 h 513"/>
                      <a:gd name="T96" fmla="*/ 31 w 359"/>
                      <a:gd name="T97" fmla="*/ 212 h 513"/>
                      <a:gd name="T98" fmla="*/ 43 w 359"/>
                      <a:gd name="T99" fmla="*/ 197 h 513"/>
                      <a:gd name="T100" fmla="*/ 41 w 359"/>
                      <a:gd name="T101" fmla="*/ 122 h 513"/>
                      <a:gd name="T102" fmla="*/ 16 w 359"/>
                      <a:gd name="T103" fmla="*/ 93 h 513"/>
                      <a:gd name="T104" fmla="*/ 9 w 359"/>
                      <a:gd name="T105" fmla="*/ 93 h 513"/>
                      <a:gd name="T106" fmla="*/ 9 w 359"/>
                      <a:gd name="T107" fmla="*/ 74 h 513"/>
                      <a:gd name="T108" fmla="*/ 21 w 359"/>
                      <a:gd name="T109" fmla="*/ 55 h 513"/>
                      <a:gd name="T110" fmla="*/ 35 w 359"/>
                      <a:gd name="T111" fmla="*/ 49 h 513"/>
                      <a:gd name="T112" fmla="*/ 28 w 359"/>
                      <a:gd name="T113" fmla="*/ 20 h 513"/>
                      <a:gd name="T114" fmla="*/ 54 w 359"/>
                      <a:gd name="T11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513">
                        <a:moveTo>
                          <a:pt x="54" y="0"/>
                        </a:moveTo>
                        <a:lnTo>
                          <a:pt x="87" y="5"/>
                        </a:lnTo>
                        <a:lnTo>
                          <a:pt x="85" y="20"/>
                        </a:lnTo>
                        <a:lnTo>
                          <a:pt x="139" y="23"/>
                        </a:lnTo>
                        <a:lnTo>
                          <a:pt x="139" y="55"/>
                        </a:lnTo>
                        <a:lnTo>
                          <a:pt x="159" y="68"/>
                        </a:lnTo>
                        <a:lnTo>
                          <a:pt x="158" y="84"/>
                        </a:lnTo>
                        <a:lnTo>
                          <a:pt x="213" y="114"/>
                        </a:lnTo>
                        <a:lnTo>
                          <a:pt x="231" y="105"/>
                        </a:lnTo>
                        <a:lnTo>
                          <a:pt x="253" y="120"/>
                        </a:lnTo>
                        <a:lnTo>
                          <a:pt x="268" y="109"/>
                        </a:lnTo>
                        <a:lnTo>
                          <a:pt x="295" y="127"/>
                        </a:lnTo>
                        <a:lnTo>
                          <a:pt x="301" y="144"/>
                        </a:lnTo>
                        <a:lnTo>
                          <a:pt x="323" y="159"/>
                        </a:lnTo>
                        <a:lnTo>
                          <a:pt x="317" y="183"/>
                        </a:lnTo>
                        <a:lnTo>
                          <a:pt x="305" y="230"/>
                        </a:lnTo>
                        <a:lnTo>
                          <a:pt x="290" y="235"/>
                        </a:lnTo>
                        <a:lnTo>
                          <a:pt x="239" y="237"/>
                        </a:lnTo>
                        <a:lnTo>
                          <a:pt x="231" y="247"/>
                        </a:lnTo>
                        <a:lnTo>
                          <a:pt x="236" y="260"/>
                        </a:lnTo>
                        <a:lnTo>
                          <a:pt x="236" y="296"/>
                        </a:lnTo>
                        <a:lnTo>
                          <a:pt x="253" y="312"/>
                        </a:lnTo>
                        <a:lnTo>
                          <a:pt x="257" y="327"/>
                        </a:lnTo>
                        <a:lnTo>
                          <a:pt x="277" y="350"/>
                        </a:lnTo>
                        <a:lnTo>
                          <a:pt x="286" y="375"/>
                        </a:lnTo>
                        <a:lnTo>
                          <a:pt x="275" y="391"/>
                        </a:lnTo>
                        <a:lnTo>
                          <a:pt x="281" y="434"/>
                        </a:lnTo>
                        <a:lnTo>
                          <a:pt x="296" y="428"/>
                        </a:lnTo>
                        <a:lnTo>
                          <a:pt x="305" y="433"/>
                        </a:lnTo>
                        <a:lnTo>
                          <a:pt x="311" y="449"/>
                        </a:lnTo>
                        <a:lnTo>
                          <a:pt x="332" y="455"/>
                        </a:lnTo>
                        <a:lnTo>
                          <a:pt x="359" y="478"/>
                        </a:lnTo>
                        <a:lnTo>
                          <a:pt x="337" y="503"/>
                        </a:lnTo>
                        <a:lnTo>
                          <a:pt x="311" y="513"/>
                        </a:lnTo>
                        <a:lnTo>
                          <a:pt x="250" y="490"/>
                        </a:lnTo>
                        <a:lnTo>
                          <a:pt x="233" y="465"/>
                        </a:lnTo>
                        <a:lnTo>
                          <a:pt x="224" y="440"/>
                        </a:lnTo>
                        <a:lnTo>
                          <a:pt x="174" y="423"/>
                        </a:lnTo>
                        <a:lnTo>
                          <a:pt x="154" y="423"/>
                        </a:lnTo>
                        <a:lnTo>
                          <a:pt x="148" y="400"/>
                        </a:lnTo>
                        <a:lnTo>
                          <a:pt x="112" y="344"/>
                        </a:lnTo>
                        <a:lnTo>
                          <a:pt x="25" y="283"/>
                        </a:lnTo>
                        <a:lnTo>
                          <a:pt x="4" y="295"/>
                        </a:lnTo>
                        <a:lnTo>
                          <a:pt x="0" y="256"/>
                        </a:lnTo>
                        <a:lnTo>
                          <a:pt x="13" y="237"/>
                        </a:lnTo>
                        <a:lnTo>
                          <a:pt x="21" y="227"/>
                        </a:lnTo>
                        <a:lnTo>
                          <a:pt x="19" y="212"/>
                        </a:lnTo>
                        <a:lnTo>
                          <a:pt x="25" y="206"/>
                        </a:lnTo>
                        <a:lnTo>
                          <a:pt x="31" y="212"/>
                        </a:lnTo>
                        <a:lnTo>
                          <a:pt x="43" y="197"/>
                        </a:lnTo>
                        <a:lnTo>
                          <a:pt x="41" y="122"/>
                        </a:lnTo>
                        <a:lnTo>
                          <a:pt x="16" y="93"/>
                        </a:lnTo>
                        <a:lnTo>
                          <a:pt x="9" y="93"/>
                        </a:lnTo>
                        <a:lnTo>
                          <a:pt x="9" y="74"/>
                        </a:lnTo>
                        <a:lnTo>
                          <a:pt x="21" y="55"/>
                        </a:lnTo>
                        <a:lnTo>
                          <a:pt x="35" y="49"/>
                        </a:lnTo>
                        <a:lnTo>
                          <a:pt x="28" y="20"/>
                        </a:lnTo>
                        <a:lnTo>
                          <a:pt x="5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9" name="Freeform 25">
                    <a:extLst>
                      <a:ext uri="{FF2B5EF4-FFF2-40B4-BE49-F238E27FC236}">
                        <a16:creationId xmlns:a16="http://schemas.microsoft.com/office/drawing/2014/main" id="{AD020563-CB46-4A47-8EEC-16B37181B7E6}"/>
                      </a:ext>
                    </a:extLst>
                  </p:cNvPr>
                  <p:cNvSpPr>
                    <a:spLocks/>
                  </p:cNvSpPr>
                  <p:nvPr/>
                </p:nvSpPr>
                <p:spPr bwMode="auto">
                  <a:xfrm>
                    <a:off x="3736976" y="3659188"/>
                    <a:ext cx="127000" cy="68263"/>
                  </a:xfrm>
                  <a:custGeom>
                    <a:avLst/>
                    <a:gdLst>
                      <a:gd name="T0" fmla="*/ 7 w 80"/>
                      <a:gd name="T1" fmla="*/ 0 h 43"/>
                      <a:gd name="T2" fmla="*/ 14 w 80"/>
                      <a:gd name="T3" fmla="*/ 2 h 43"/>
                      <a:gd name="T4" fmla="*/ 19 w 80"/>
                      <a:gd name="T5" fmla="*/ 6 h 43"/>
                      <a:gd name="T6" fmla="*/ 16 w 80"/>
                      <a:gd name="T7" fmla="*/ 11 h 43"/>
                      <a:gd name="T8" fmla="*/ 17 w 80"/>
                      <a:gd name="T9" fmla="*/ 17 h 43"/>
                      <a:gd name="T10" fmla="*/ 36 w 80"/>
                      <a:gd name="T11" fmla="*/ 11 h 43"/>
                      <a:gd name="T12" fmla="*/ 61 w 80"/>
                      <a:gd name="T13" fmla="*/ 26 h 43"/>
                      <a:gd name="T14" fmla="*/ 78 w 80"/>
                      <a:gd name="T15" fmla="*/ 33 h 43"/>
                      <a:gd name="T16" fmla="*/ 80 w 80"/>
                      <a:gd name="T17" fmla="*/ 37 h 43"/>
                      <a:gd name="T18" fmla="*/ 69 w 80"/>
                      <a:gd name="T19" fmla="*/ 43 h 43"/>
                      <a:gd name="T20" fmla="*/ 31 w 80"/>
                      <a:gd name="T21" fmla="*/ 27 h 43"/>
                      <a:gd name="T22" fmla="*/ 17 w 80"/>
                      <a:gd name="T23" fmla="*/ 28 h 43"/>
                      <a:gd name="T24" fmla="*/ 0 w 80"/>
                      <a:gd name="T25" fmla="*/ 15 h 43"/>
                      <a:gd name="T26" fmla="*/ 7 w 80"/>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7" y="0"/>
                        </a:moveTo>
                        <a:lnTo>
                          <a:pt x="14" y="2"/>
                        </a:lnTo>
                        <a:lnTo>
                          <a:pt x="19" y="6"/>
                        </a:lnTo>
                        <a:lnTo>
                          <a:pt x="16" y="11"/>
                        </a:lnTo>
                        <a:lnTo>
                          <a:pt x="17" y="17"/>
                        </a:lnTo>
                        <a:lnTo>
                          <a:pt x="36" y="11"/>
                        </a:lnTo>
                        <a:lnTo>
                          <a:pt x="61" y="26"/>
                        </a:lnTo>
                        <a:lnTo>
                          <a:pt x="78" y="33"/>
                        </a:lnTo>
                        <a:lnTo>
                          <a:pt x="80" y="37"/>
                        </a:lnTo>
                        <a:lnTo>
                          <a:pt x="69" y="43"/>
                        </a:lnTo>
                        <a:lnTo>
                          <a:pt x="31" y="27"/>
                        </a:lnTo>
                        <a:lnTo>
                          <a:pt x="17" y="28"/>
                        </a:lnTo>
                        <a:lnTo>
                          <a:pt x="0" y="15"/>
                        </a:lnTo>
                        <a:lnTo>
                          <a:pt x="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0" name="Freeform 26">
                    <a:extLst>
                      <a:ext uri="{FF2B5EF4-FFF2-40B4-BE49-F238E27FC236}">
                        <a16:creationId xmlns:a16="http://schemas.microsoft.com/office/drawing/2014/main" id="{B917DD4F-7DB5-4948-9161-568530B103FB}"/>
                      </a:ext>
                    </a:extLst>
                  </p:cNvPr>
                  <p:cNvSpPr>
                    <a:spLocks/>
                  </p:cNvSpPr>
                  <p:nvPr/>
                </p:nvSpPr>
                <p:spPr bwMode="auto">
                  <a:xfrm>
                    <a:off x="3800476" y="3786188"/>
                    <a:ext cx="103188" cy="149225"/>
                  </a:xfrm>
                  <a:custGeom>
                    <a:avLst/>
                    <a:gdLst>
                      <a:gd name="T0" fmla="*/ 0 w 65"/>
                      <a:gd name="T1" fmla="*/ 0 h 94"/>
                      <a:gd name="T2" fmla="*/ 50 w 65"/>
                      <a:gd name="T3" fmla="*/ 47 h 94"/>
                      <a:gd name="T4" fmla="*/ 65 w 65"/>
                      <a:gd name="T5" fmla="*/ 69 h 94"/>
                      <a:gd name="T6" fmla="*/ 60 w 65"/>
                      <a:gd name="T7" fmla="*/ 87 h 94"/>
                      <a:gd name="T8" fmla="*/ 54 w 65"/>
                      <a:gd name="T9" fmla="*/ 94 h 94"/>
                      <a:gd name="T10" fmla="*/ 0 w 65"/>
                      <a:gd name="T11" fmla="*/ 17 h 94"/>
                      <a:gd name="T12" fmla="*/ 0 w 6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65" h="94">
                        <a:moveTo>
                          <a:pt x="0" y="0"/>
                        </a:moveTo>
                        <a:lnTo>
                          <a:pt x="50" y="47"/>
                        </a:lnTo>
                        <a:lnTo>
                          <a:pt x="65" y="69"/>
                        </a:lnTo>
                        <a:lnTo>
                          <a:pt x="60" y="87"/>
                        </a:lnTo>
                        <a:lnTo>
                          <a:pt x="54" y="94"/>
                        </a:lnTo>
                        <a:lnTo>
                          <a:pt x="0" y="17"/>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95" name="Freeform 27">
                  <a:extLst>
                    <a:ext uri="{FF2B5EF4-FFF2-40B4-BE49-F238E27FC236}">
                      <a16:creationId xmlns:a16="http://schemas.microsoft.com/office/drawing/2014/main" id="{E0CEEC37-00E7-464D-8E82-E6E59EAA0249}"/>
                    </a:ext>
                  </a:extLst>
                </p:cNvPr>
                <p:cNvSpPr>
                  <a:spLocks/>
                </p:cNvSpPr>
                <p:nvPr/>
              </p:nvSpPr>
              <p:spPr bwMode="auto">
                <a:xfrm>
                  <a:off x="4246563" y="3725863"/>
                  <a:ext cx="604838" cy="617538"/>
                </a:xfrm>
                <a:custGeom>
                  <a:avLst/>
                  <a:gdLst>
                    <a:gd name="T0" fmla="*/ 352 w 381"/>
                    <a:gd name="T1" fmla="*/ 0 h 389"/>
                    <a:gd name="T2" fmla="*/ 352 w 381"/>
                    <a:gd name="T3" fmla="*/ 15 h 389"/>
                    <a:gd name="T4" fmla="*/ 376 w 381"/>
                    <a:gd name="T5" fmla="*/ 47 h 389"/>
                    <a:gd name="T6" fmla="*/ 381 w 381"/>
                    <a:gd name="T7" fmla="*/ 64 h 389"/>
                    <a:gd name="T8" fmla="*/ 375 w 381"/>
                    <a:gd name="T9" fmla="*/ 77 h 389"/>
                    <a:gd name="T10" fmla="*/ 357 w 381"/>
                    <a:gd name="T11" fmla="*/ 78 h 389"/>
                    <a:gd name="T12" fmla="*/ 352 w 381"/>
                    <a:gd name="T13" fmla="*/ 127 h 389"/>
                    <a:gd name="T14" fmla="*/ 319 w 381"/>
                    <a:gd name="T15" fmla="*/ 146 h 389"/>
                    <a:gd name="T16" fmla="*/ 304 w 381"/>
                    <a:gd name="T17" fmla="*/ 171 h 389"/>
                    <a:gd name="T18" fmla="*/ 265 w 381"/>
                    <a:gd name="T19" fmla="*/ 228 h 389"/>
                    <a:gd name="T20" fmla="*/ 234 w 381"/>
                    <a:gd name="T21" fmla="*/ 267 h 389"/>
                    <a:gd name="T22" fmla="*/ 204 w 381"/>
                    <a:gd name="T23" fmla="*/ 290 h 389"/>
                    <a:gd name="T24" fmla="*/ 197 w 381"/>
                    <a:gd name="T25" fmla="*/ 350 h 389"/>
                    <a:gd name="T26" fmla="*/ 175 w 381"/>
                    <a:gd name="T27" fmla="*/ 374 h 389"/>
                    <a:gd name="T28" fmla="*/ 145 w 381"/>
                    <a:gd name="T29" fmla="*/ 376 h 389"/>
                    <a:gd name="T30" fmla="*/ 128 w 381"/>
                    <a:gd name="T31" fmla="*/ 389 h 389"/>
                    <a:gd name="T32" fmla="*/ 101 w 381"/>
                    <a:gd name="T33" fmla="*/ 366 h 389"/>
                    <a:gd name="T34" fmla="*/ 80 w 381"/>
                    <a:gd name="T35" fmla="*/ 360 h 389"/>
                    <a:gd name="T36" fmla="*/ 74 w 381"/>
                    <a:gd name="T37" fmla="*/ 344 h 389"/>
                    <a:gd name="T38" fmla="*/ 65 w 381"/>
                    <a:gd name="T39" fmla="*/ 339 h 389"/>
                    <a:gd name="T40" fmla="*/ 50 w 381"/>
                    <a:gd name="T41" fmla="*/ 345 h 389"/>
                    <a:gd name="T42" fmla="*/ 44 w 381"/>
                    <a:gd name="T43" fmla="*/ 302 h 389"/>
                    <a:gd name="T44" fmla="*/ 55 w 381"/>
                    <a:gd name="T45" fmla="*/ 286 h 389"/>
                    <a:gd name="T46" fmla="*/ 46 w 381"/>
                    <a:gd name="T47" fmla="*/ 261 h 389"/>
                    <a:gd name="T48" fmla="*/ 26 w 381"/>
                    <a:gd name="T49" fmla="*/ 238 h 389"/>
                    <a:gd name="T50" fmla="*/ 22 w 381"/>
                    <a:gd name="T51" fmla="*/ 223 h 389"/>
                    <a:gd name="T52" fmla="*/ 5 w 381"/>
                    <a:gd name="T53" fmla="*/ 207 h 389"/>
                    <a:gd name="T54" fmla="*/ 5 w 381"/>
                    <a:gd name="T55" fmla="*/ 171 h 389"/>
                    <a:gd name="T56" fmla="*/ 0 w 381"/>
                    <a:gd name="T57" fmla="*/ 158 h 389"/>
                    <a:gd name="T58" fmla="*/ 8 w 381"/>
                    <a:gd name="T59" fmla="*/ 148 h 389"/>
                    <a:gd name="T60" fmla="*/ 59 w 381"/>
                    <a:gd name="T61" fmla="*/ 146 h 389"/>
                    <a:gd name="T62" fmla="*/ 74 w 381"/>
                    <a:gd name="T63" fmla="*/ 141 h 389"/>
                    <a:gd name="T64" fmla="*/ 86 w 381"/>
                    <a:gd name="T65" fmla="*/ 94 h 389"/>
                    <a:gd name="T66" fmla="*/ 92 w 381"/>
                    <a:gd name="T67" fmla="*/ 70 h 389"/>
                    <a:gd name="T68" fmla="*/ 126 w 381"/>
                    <a:gd name="T69" fmla="*/ 26 h 389"/>
                    <a:gd name="T70" fmla="*/ 180 w 381"/>
                    <a:gd name="T71" fmla="*/ 13 h 389"/>
                    <a:gd name="T72" fmla="*/ 200 w 381"/>
                    <a:gd name="T73" fmla="*/ 25 h 389"/>
                    <a:gd name="T74" fmla="*/ 248 w 381"/>
                    <a:gd name="T75" fmla="*/ 26 h 389"/>
                    <a:gd name="T76" fmla="*/ 249 w 381"/>
                    <a:gd name="T77" fmla="*/ 13 h 389"/>
                    <a:gd name="T78" fmla="*/ 260 w 381"/>
                    <a:gd name="T79" fmla="*/ 1 h 389"/>
                    <a:gd name="T80" fmla="*/ 281 w 381"/>
                    <a:gd name="T81" fmla="*/ 20 h 389"/>
                    <a:gd name="T82" fmla="*/ 336 w 381"/>
                    <a:gd name="T83" fmla="*/ 1 h 389"/>
                    <a:gd name="T84" fmla="*/ 352 w 381"/>
                    <a:gd name="T8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389">
                      <a:moveTo>
                        <a:pt x="352" y="0"/>
                      </a:moveTo>
                      <a:lnTo>
                        <a:pt x="352" y="15"/>
                      </a:lnTo>
                      <a:lnTo>
                        <a:pt x="376" y="47"/>
                      </a:lnTo>
                      <a:lnTo>
                        <a:pt x="381" y="64"/>
                      </a:lnTo>
                      <a:lnTo>
                        <a:pt x="375" y="77"/>
                      </a:lnTo>
                      <a:lnTo>
                        <a:pt x="357" y="78"/>
                      </a:lnTo>
                      <a:lnTo>
                        <a:pt x="352" y="127"/>
                      </a:lnTo>
                      <a:lnTo>
                        <a:pt x="319" y="146"/>
                      </a:lnTo>
                      <a:lnTo>
                        <a:pt x="304" y="171"/>
                      </a:lnTo>
                      <a:lnTo>
                        <a:pt x="265" y="228"/>
                      </a:lnTo>
                      <a:lnTo>
                        <a:pt x="234" y="267"/>
                      </a:lnTo>
                      <a:lnTo>
                        <a:pt x="204" y="290"/>
                      </a:lnTo>
                      <a:lnTo>
                        <a:pt x="197" y="350"/>
                      </a:lnTo>
                      <a:lnTo>
                        <a:pt x="175" y="374"/>
                      </a:lnTo>
                      <a:lnTo>
                        <a:pt x="145" y="376"/>
                      </a:lnTo>
                      <a:lnTo>
                        <a:pt x="128" y="389"/>
                      </a:lnTo>
                      <a:lnTo>
                        <a:pt x="101" y="366"/>
                      </a:lnTo>
                      <a:lnTo>
                        <a:pt x="80" y="360"/>
                      </a:lnTo>
                      <a:lnTo>
                        <a:pt x="74" y="344"/>
                      </a:lnTo>
                      <a:lnTo>
                        <a:pt x="65" y="339"/>
                      </a:lnTo>
                      <a:lnTo>
                        <a:pt x="50" y="345"/>
                      </a:lnTo>
                      <a:lnTo>
                        <a:pt x="44" y="302"/>
                      </a:lnTo>
                      <a:lnTo>
                        <a:pt x="55" y="286"/>
                      </a:lnTo>
                      <a:lnTo>
                        <a:pt x="46" y="261"/>
                      </a:lnTo>
                      <a:lnTo>
                        <a:pt x="26" y="238"/>
                      </a:lnTo>
                      <a:lnTo>
                        <a:pt x="22" y="223"/>
                      </a:lnTo>
                      <a:lnTo>
                        <a:pt x="5" y="207"/>
                      </a:lnTo>
                      <a:lnTo>
                        <a:pt x="5" y="171"/>
                      </a:lnTo>
                      <a:lnTo>
                        <a:pt x="0" y="158"/>
                      </a:lnTo>
                      <a:lnTo>
                        <a:pt x="8" y="148"/>
                      </a:lnTo>
                      <a:lnTo>
                        <a:pt x="59" y="146"/>
                      </a:lnTo>
                      <a:lnTo>
                        <a:pt x="74" y="141"/>
                      </a:lnTo>
                      <a:lnTo>
                        <a:pt x="86" y="94"/>
                      </a:lnTo>
                      <a:lnTo>
                        <a:pt x="92" y="70"/>
                      </a:lnTo>
                      <a:lnTo>
                        <a:pt x="126" y="26"/>
                      </a:lnTo>
                      <a:lnTo>
                        <a:pt x="180" y="13"/>
                      </a:lnTo>
                      <a:lnTo>
                        <a:pt x="200" y="25"/>
                      </a:lnTo>
                      <a:lnTo>
                        <a:pt x="248" y="26"/>
                      </a:lnTo>
                      <a:lnTo>
                        <a:pt x="249" y="13"/>
                      </a:lnTo>
                      <a:lnTo>
                        <a:pt x="260" y="1"/>
                      </a:lnTo>
                      <a:lnTo>
                        <a:pt x="281" y="20"/>
                      </a:lnTo>
                      <a:lnTo>
                        <a:pt x="336" y="1"/>
                      </a:lnTo>
                      <a:lnTo>
                        <a:pt x="35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6" name="Freeform 87">
                  <a:extLst>
                    <a:ext uri="{FF2B5EF4-FFF2-40B4-BE49-F238E27FC236}">
                      <a16:creationId xmlns:a16="http://schemas.microsoft.com/office/drawing/2014/main" id="{320CB0B5-95B5-4B29-BE15-CF08C1A2F5B9}"/>
                    </a:ext>
                  </a:extLst>
                </p:cNvPr>
                <p:cNvSpPr>
                  <a:spLocks/>
                </p:cNvSpPr>
                <p:nvPr/>
              </p:nvSpPr>
              <p:spPr bwMode="auto">
                <a:xfrm>
                  <a:off x="3471863" y="3138488"/>
                  <a:ext cx="692150" cy="501650"/>
                </a:xfrm>
                <a:custGeom>
                  <a:avLst/>
                  <a:gdLst>
                    <a:gd name="T0" fmla="*/ 253 w 436"/>
                    <a:gd name="T1" fmla="*/ 0 h 316"/>
                    <a:gd name="T2" fmla="*/ 270 w 436"/>
                    <a:gd name="T3" fmla="*/ 12 h 316"/>
                    <a:gd name="T4" fmla="*/ 287 w 436"/>
                    <a:gd name="T5" fmla="*/ 19 h 316"/>
                    <a:gd name="T6" fmla="*/ 293 w 436"/>
                    <a:gd name="T7" fmla="*/ 23 h 316"/>
                    <a:gd name="T8" fmla="*/ 313 w 436"/>
                    <a:gd name="T9" fmla="*/ 12 h 316"/>
                    <a:gd name="T10" fmla="*/ 336 w 436"/>
                    <a:gd name="T11" fmla="*/ 15 h 316"/>
                    <a:gd name="T12" fmla="*/ 416 w 436"/>
                    <a:gd name="T13" fmla="*/ 103 h 316"/>
                    <a:gd name="T14" fmla="*/ 412 w 436"/>
                    <a:gd name="T15" fmla="*/ 107 h 316"/>
                    <a:gd name="T16" fmla="*/ 395 w 436"/>
                    <a:gd name="T17" fmla="*/ 122 h 316"/>
                    <a:gd name="T18" fmla="*/ 409 w 436"/>
                    <a:gd name="T19" fmla="*/ 136 h 316"/>
                    <a:gd name="T20" fmla="*/ 436 w 436"/>
                    <a:gd name="T21" fmla="*/ 191 h 316"/>
                    <a:gd name="T22" fmla="*/ 424 w 436"/>
                    <a:gd name="T23" fmla="*/ 203 h 316"/>
                    <a:gd name="T24" fmla="*/ 429 w 436"/>
                    <a:gd name="T25" fmla="*/ 246 h 316"/>
                    <a:gd name="T26" fmla="*/ 411 w 436"/>
                    <a:gd name="T27" fmla="*/ 301 h 316"/>
                    <a:gd name="T28" fmla="*/ 396 w 436"/>
                    <a:gd name="T29" fmla="*/ 304 h 316"/>
                    <a:gd name="T30" fmla="*/ 342 w 436"/>
                    <a:gd name="T31" fmla="*/ 301 h 316"/>
                    <a:gd name="T32" fmla="*/ 344 w 436"/>
                    <a:gd name="T33" fmla="*/ 286 h 316"/>
                    <a:gd name="T34" fmla="*/ 311 w 436"/>
                    <a:gd name="T35" fmla="*/ 281 h 316"/>
                    <a:gd name="T36" fmla="*/ 285 w 436"/>
                    <a:gd name="T37" fmla="*/ 301 h 316"/>
                    <a:gd name="T38" fmla="*/ 258 w 436"/>
                    <a:gd name="T39" fmla="*/ 306 h 316"/>
                    <a:gd name="T40" fmla="*/ 258 w 436"/>
                    <a:gd name="T41" fmla="*/ 316 h 316"/>
                    <a:gd name="T42" fmla="*/ 245 w 436"/>
                    <a:gd name="T43" fmla="*/ 310 h 316"/>
                    <a:gd name="T44" fmla="*/ 233 w 436"/>
                    <a:gd name="T45" fmla="*/ 299 h 316"/>
                    <a:gd name="T46" fmla="*/ 224 w 436"/>
                    <a:gd name="T47" fmla="*/ 307 h 316"/>
                    <a:gd name="T48" fmla="*/ 167 w 436"/>
                    <a:gd name="T49" fmla="*/ 275 h 316"/>
                    <a:gd name="T50" fmla="*/ 144 w 436"/>
                    <a:gd name="T51" fmla="*/ 265 h 316"/>
                    <a:gd name="T52" fmla="*/ 98 w 436"/>
                    <a:gd name="T53" fmla="*/ 234 h 316"/>
                    <a:gd name="T54" fmla="*/ 83 w 436"/>
                    <a:gd name="T55" fmla="*/ 188 h 316"/>
                    <a:gd name="T56" fmla="*/ 0 w 436"/>
                    <a:gd name="T57" fmla="*/ 96 h 316"/>
                    <a:gd name="T58" fmla="*/ 6 w 436"/>
                    <a:gd name="T59" fmla="*/ 79 h 316"/>
                    <a:gd name="T60" fmla="*/ 26 w 436"/>
                    <a:gd name="T61" fmla="*/ 53 h 316"/>
                    <a:gd name="T62" fmla="*/ 35 w 436"/>
                    <a:gd name="T63" fmla="*/ 19 h 316"/>
                    <a:gd name="T64" fmla="*/ 56 w 436"/>
                    <a:gd name="T65" fmla="*/ 20 h 316"/>
                    <a:gd name="T66" fmla="*/ 113 w 436"/>
                    <a:gd name="T67" fmla="*/ 62 h 316"/>
                    <a:gd name="T68" fmla="*/ 158 w 436"/>
                    <a:gd name="T69" fmla="*/ 71 h 316"/>
                    <a:gd name="T70" fmla="*/ 172 w 436"/>
                    <a:gd name="T71" fmla="*/ 64 h 316"/>
                    <a:gd name="T72" fmla="*/ 171 w 436"/>
                    <a:gd name="T73" fmla="*/ 24 h 316"/>
                    <a:gd name="T74" fmla="*/ 183 w 436"/>
                    <a:gd name="T75" fmla="*/ 13 h 316"/>
                    <a:gd name="T76" fmla="*/ 187 w 436"/>
                    <a:gd name="T77" fmla="*/ 15 h 316"/>
                    <a:gd name="T78" fmla="*/ 189 w 436"/>
                    <a:gd name="T79" fmla="*/ 34 h 316"/>
                    <a:gd name="T80" fmla="*/ 201 w 436"/>
                    <a:gd name="T81" fmla="*/ 48 h 316"/>
                    <a:gd name="T82" fmla="*/ 212 w 436"/>
                    <a:gd name="T83" fmla="*/ 47 h 316"/>
                    <a:gd name="T84" fmla="*/ 242 w 436"/>
                    <a:gd name="T85" fmla="*/ 3 h 316"/>
                    <a:gd name="T86" fmla="*/ 253 w 436"/>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16">
                      <a:moveTo>
                        <a:pt x="253" y="0"/>
                      </a:moveTo>
                      <a:lnTo>
                        <a:pt x="270" y="12"/>
                      </a:lnTo>
                      <a:lnTo>
                        <a:pt x="287" y="19"/>
                      </a:lnTo>
                      <a:lnTo>
                        <a:pt x="293" y="23"/>
                      </a:lnTo>
                      <a:lnTo>
                        <a:pt x="313" y="12"/>
                      </a:lnTo>
                      <a:lnTo>
                        <a:pt x="336" y="15"/>
                      </a:lnTo>
                      <a:lnTo>
                        <a:pt x="416" y="103"/>
                      </a:lnTo>
                      <a:lnTo>
                        <a:pt x="412" y="107"/>
                      </a:lnTo>
                      <a:lnTo>
                        <a:pt x="395" y="122"/>
                      </a:lnTo>
                      <a:lnTo>
                        <a:pt x="409" y="136"/>
                      </a:lnTo>
                      <a:lnTo>
                        <a:pt x="436" y="191"/>
                      </a:lnTo>
                      <a:lnTo>
                        <a:pt x="424" y="203"/>
                      </a:lnTo>
                      <a:lnTo>
                        <a:pt x="429" y="246"/>
                      </a:lnTo>
                      <a:lnTo>
                        <a:pt x="411" y="301"/>
                      </a:lnTo>
                      <a:lnTo>
                        <a:pt x="396" y="304"/>
                      </a:lnTo>
                      <a:lnTo>
                        <a:pt x="342" y="301"/>
                      </a:lnTo>
                      <a:lnTo>
                        <a:pt x="344" y="286"/>
                      </a:lnTo>
                      <a:lnTo>
                        <a:pt x="311" y="281"/>
                      </a:lnTo>
                      <a:lnTo>
                        <a:pt x="285" y="301"/>
                      </a:lnTo>
                      <a:lnTo>
                        <a:pt x="258" y="306"/>
                      </a:lnTo>
                      <a:lnTo>
                        <a:pt x="258" y="316"/>
                      </a:lnTo>
                      <a:lnTo>
                        <a:pt x="245" y="310"/>
                      </a:lnTo>
                      <a:lnTo>
                        <a:pt x="233" y="299"/>
                      </a:lnTo>
                      <a:lnTo>
                        <a:pt x="224" y="307"/>
                      </a:lnTo>
                      <a:lnTo>
                        <a:pt x="167" y="275"/>
                      </a:lnTo>
                      <a:lnTo>
                        <a:pt x="144" y="265"/>
                      </a:lnTo>
                      <a:lnTo>
                        <a:pt x="98" y="234"/>
                      </a:lnTo>
                      <a:lnTo>
                        <a:pt x="83" y="188"/>
                      </a:lnTo>
                      <a:lnTo>
                        <a:pt x="0" y="96"/>
                      </a:lnTo>
                      <a:lnTo>
                        <a:pt x="6" y="79"/>
                      </a:lnTo>
                      <a:lnTo>
                        <a:pt x="26" y="53"/>
                      </a:lnTo>
                      <a:lnTo>
                        <a:pt x="35" y="19"/>
                      </a:lnTo>
                      <a:lnTo>
                        <a:pt x="56" y="20"/>
                      </a:lnTo>
                      <a:lnTo>
                        <a:pt x="113" y="62"/>
                      </a:lnTo>
                      <a:lnTo>
                        <a:pt x="158" y="71"/>
                      </a:lnTo>
                      <a:lnTo>
                        <a:pt x="172" y="64"/>
                      </a:lnTo>
                      <a:lnTo>
                        <a:pt x="171" y="24"/>
                      </a:lnTo>
                      <a:lnTo>
                        <a:pt x="183" y="13"/>
                      </a:lnTo>
                      <a:lnTo>
                        <a:pt x="187" y="15"/>
                      </a:lnTo>
                      <a:lnTo>
                        <a:pt x="189" y="34"/>
                      </a:lnTo>
                      <a:lnTo>
                        <a:pt x="201" y="48"/>
                      </a:lnTo>
                      <a:lnTo>
                        <a:pt x="212" y="47"/>
                      </a:lnTo>
                      <a:lnTo>
                        <a:pt x="242" y="3"/>
                      </a:lnTo>
                      <a:lnTo>
                        <a:pt x="25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7" name="Freeform 90">
                  <a:extLst>
                    <a:ext uri="{FF2B5EF4-FFF2-40B4-BE49-F238E27FC236}">
                      <a16:creationId xmlns:a16="http://schemas.microsoft.com/office/drawing/2014/main" id="{27550E02-B359-40D7-A0DB-382BF1CE0177}"/>
                    </a:ext>
                  </a:extLst>
                </p:cNvPr>
                <p:cNvSpPr>
                  <a:spLocks/>
                </p:cNvSpPr>
                <p:nvPr/>
              </p:nvSpPr>
              <p:spPr bwMode="auto">
                <a:xfrm>
                  <a:off x="4217988" y="2195513"/>
                  <a:ext cx="571500" cy="600075"/>
                </a:xfrm>
                <a:custGeom>
                  <a:avLst/>
                  <a:gdLst>
                    <a:gd name="T0" fmla="*/ 217 w 360"/>
                    <a:gd name="T1" fmla="*/ 0 h 378"/>
                    <a:gd name="T2" fmla="*/ 222 w 360"/>
                    <a:gd name="T3" fmla="*/ 5 h 378"/>
                    <a:gd name="T4" fmla="*/ 231 w 360"/>
                    <a:gd name="T5" fmla="*/ 76 h 378"/>
                    <a:gd name="T6" fmla="*/ 275 w 360"/>
                    <a:gd name="T7" fmla="*/ 101 h 378"/>
                    <a:gd name="T8" fmla="*/ 299 w 360"/>
                    <a:gd name="T9" fmla="*/ 89 h 378"/>
                    <a:gd name="T10" fmla="*/ 304 w 360"/>
                    <a:gd name="T11" fmla="*/ 94 h 378"/>
                    <a:gd name="T12" fmla="*/ 304 w 360"/>
                    <a:gd name="T13" fmla="*/ 101 h 378"/>
                    <a:gd name="T14" fmla="*/ 319 w 360"/>
                    <a:gd name="T15" fmla="*/ 119 h 378"/>
                    <a:gd name="T16" fmla="*/ 337 w 360"/>
                    <a:gd name="T17" fmla="*/ 121 h 378"/>
                    <a:gd name="T18" fmla="*/ 354 w 360"/>
                    <a:gd name="T19" fmla="*/ 149 h 378"/>
                    <a:gd name="T20" fmla="*/ 344 w 360"/>
                    <a:gd name="T21" fmla="*/ 171 h 378"/>
                    <a:gd name="T22" fmla="*/ 344 w 360"/>
                    <a:gd name="T23" fmla="*/ 201 h 378"/>
                    <a:gd name="T24" fmla="*/ 360 w 360"/>
                    <a:gd name="T25" fmla="*/ 222 h 378"/>
                    <a:gd name="T26" fmla="*/ 357 w 360"/>
                    <a:gd name="T27" fmla="*/ 233 h 378"/>
                    <a:gd name="T28" fmla="*/ 337 w 360"/>
                    <a:gd name="T29" fmla="*/ 247 h 378"/>
                    <a:gd name="T30" fmla="*/ 335 w 360"/>
                    <a:gd name="T31" fmla="*/ 265 h 378"/>
                    <a:gd name="T32" fmla="*/ 314 w 360"/>
                    <a:gd name="T33" fmla="*/ 300 h 378"/>
                    <a:gd name="T34" fmla="*/ 296 w 360"/>
                    <a:gd name="T35" fmla="*/ 307 h 378"/>
                    <a:gd name="T36" fmla="*/ 296 w 360"/>
                    <a:gd name="T37" fmla="*/ 320 h 378"/>
                    <a:gd name="T38" fmla="*/ 226 w 360"/>
                    <a:gd name="T39" fmla="*/ 378 h 378"/>
                    <a:gd name="T40" fmla="*/ 193 w 360"/>
                    <a:gd name="T41" fmla="*/ 366 h 378"/>
                    <a:gd name="T42" fmla="*/ 181 w 360"/>
                    <a:gd name="T43" fmla="*/ 370 h 378"/>
                    <a:gd name="T44" fmla="*/ 122 w 360"/>
                    <a:gd name="T45" fmla="*/ 366 h 378"/>
                    <a:gd name="T46" fmla="*/ 94 w 360"/>
                    <a:gd name="T47" fmla="*/ 358 h 378"/>
                    <a:gd name="T48" fmla="*/ 64 w 360"/>
                    <a:gd name="T49" fmla="*/ 358 h 378"/>
                    <a:gd name="T50" fmla="*/ 63 w 360"/>
                    <a:gd name="T51" fmla="*/ 349 h 378"/>
                    <a:gd name="T52" fmla="*/ 75 w 360"/>
                    <a:gd name="T53" fmla="*/ 322 h 378"/>
                    <a:gd name="T54" fmla="*/ 26 w 360"/>
                    <a:gd name="T55" fmla="*/ 322 h 378"/>
                    <a:gd name="T56" fmla="*/ 0 w 360"/>
                    <a:gd name="T57" fmla="*/ 294 h 378"/>
                    <a:gd name="T58" fmla="*/ 11 w 360"/>
                    <a:gd name="T59" fmla="*/ 281 h 378"/>
                    <a:gd name="T60" fmla="*/ 15 w 360"/>
                    <a:gd name="T61" fmla="*/ 245 h 378"/>
                    <a:gd name="T62" fmla="*/ 42 w 360"/>
                    <a:gd name="T63" fmla="*/ 216 h 378"/>
                    <a:gd name="T64" fmla="*/ 35 w 360"/>
                    <a:gd name="T65" fmla="*/ 196 h 378"/>
                    <a:gd name="T66" fmla="*/ 53 w 360"/>
                    <a:gd name="T67" fmla="*/ 170 h 378"/>
                    <a:gd name="T68" fmla="*/ 54 w 360"/>
                    <a:gd name="T69" fmla="*/ 144 h 378"/>
                    <a:gd name="T70" fmla="*/ 78 w 360"/>
                    <a:gd name="T71" fmla="*/ 119 h 378"/>
                    <a:gd name="T72" fmla="*/ 75 w 360"/>
                    <a:gd name="T73" fmla="*/ 71 h 378"/>
                    <a:gd name="T74" fmla="*/ 102 w 360"/>
                    <a:gd name="T75" fmla="*/ 53 h 378"/>
                    <a:gd name="T76" fmla="*/ 136 w 360"/>
                    <a:gd name="T77" fmla="*/ 48 h 378"/>
                    <a:gd name="T78" fmla="*/ 166 w 360"/>
                    <a:gd name="T79" fmla="*/ 20 h 378"/>
                    <a:gd name="T80" fmla="*/ 194 w 360"/>
                    <a:gd name="T81" fmla="*/ 13 h 378"/>
                    <a:gd name="T82" fmla="*/ 217 w 360"/>
                    <a:gd name="T8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378">
                      <a:moveTo>
                        <a:pt x="217" y="0"/>
                      </a:moveTo>
                      <a:lnTo>
                        <a:pt x="222" y="5"/>
                      </a:lnTo>
                      <a:lnTo>
                        <a:pt x="231" y="76"/>
                      </a:lnTo>
                      <a:lnTo>
                        <a:pt x="275" y="101"/>
                      </a:lnTo>
                      <a:lnTo>
                        <a:pt x="299" y="89"/>
                      </a:lnTo>
                      <a:lnTo>
                        <a:pt x="304" y="94"/>
                      </a:lnTo>
                      <a:lnTo>
                        <a:pt x="304" y="101"/>
                      </a:lnTo>
                      <a:lnTo>
                        <a:pt x="319" y="119"/>
                      </a:lnTo>
                      <a:lnTo>
                        <a:pt x="337" y="121"/>
                      </a:lnTo>
                      <a:lnTo>
                        <a:pt x="354" y="149"/>
                      </a:lnTo>
                      <a:lnTo>
                        <a:pt x="344" y="171"/>
                      </a:lnTo>
                      <a:lnTo>
                        <a:pt x="344" y="201"/>
                      </a:lnTo>
                      <a:lnTo>
                        <a:pt x="360" y="222"/>
                      </a:lnTo>
                      <a:lnTo>
                        <a:pt x="357" y="233"/>
                      </a:lnTo>
                      <a:lnTo>
                        <a:pt x="337" y="247"/>
                      </a:lnTo>
                      <a:lnTo>
                        <a:pt x="335" y="265"/>
                      </a:lnTo>
                      <a:lnTo>
                        <a:pt x="314" y="300"/>
                      </a:lnTo>
                      <a:lnTo>
                        <a:pt x="296" y="307"/>
                      </a:lnTo>
                      <a:lnTo>
                        <a:pt x="296" y="320"/>
                      </a:lnTo>
                      <a:lnTo>
                        <a:pt x="226" y="378"/>
                      </a:lnTo>
                      <a:lnTo>
                        <a:pt x="193" y="366"/>
                      </a:lnTo>
                      <a:lnTo>
                        <a:pt x="181" y="370"/>
                      </a:lnTo>
                      <a:lnTo>
                        <a:pt x="122" y="366"/>
                      </a:lnTo>
                      <a:lnTo>
                        <a:pt x="94" y="358"/>
                      </a:lnTo>
                      <a:lnTo>
                        <a:pt x="64" y="358"/>
                      </a:lnTo>
                      <a:lnTo>
                        <a:pt x="63" y="349"/>
                      </a:lnTo>
                      <a:lnTo>
                        <a:pt x="75" y="322"/>
                      </a:lnTo>
                      <a:lnTo>
                        <a:pt x="26" y="322"/>
                      </a:lnTo>
                      <a:lnTo>
                        <a:pt x="0" y="294"/>
                      </a:lnTo>
                      <a:lnTo>
                        <a:pt x="11" y="281"/>
                      </a:lnTo>
                      <a:lnTo>
                        <a:pt x="15" y="245"/>
                      </a:lnTo>
                      <a:lnTo>
                        <a:pt x="42" y="216"/>
                      </a:lnTo>
                      <a:lnTo>
                        <a:pt x="35" y="196"/>
                      </a:lnTo>
                      <a:lnTo>
                        <a:pt x="53" y="170"/>
                      </a:lnTo>
                      <a:lnTo>
                        <a:pt x="54" y="144"/>
                      </a:lnTo>
                      <a:lnTo>
                        <a:pt x="78" y="119"/>
                      </a:lnTo>
                      <a:lnTo>
                        <a:pt x="75" y="71"/>
                      </a:lnTo>
                      <a:lnTo>
                        <a:pt x="102" y="53"/>
                      </a:lnTo>
                      <a:lnTo>
                        <a:pt x="136" y="48"/>
                      </a:lnTo>
                      <a:lnTo>
                        <a:pt x="166" y="20"/>
                      </a:lnTo>
                      <a:lnTo>
                        <a:pt x="194" y="13"/>
                      </a:lnTo>
                      <a:lnTo>
                        <a:pt x="21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8" name="Freeform 91">
                  <a:extLst>
                    <a:ext uri="{FF2B5EF4-FFF2-40B4-BE49-F238E27FC236}">
                      <a16:creationId xmlns:a16="http://schemas.microsoft.com/office/drawing/2014/main" id="{FCEF2FAC-9A03-4269-B639-AA14D171341F}"/>
                    </a:ext>
                  </a:extLst>
                </p:cNvPr>
                <p:cNvSpPr>
                  <a:spLocks/>
                </p:cNvSpPr>
                <p:nvPr/>
              </p:nvSpPr>
              <p:spPr bwMode="auto">
                <a:xfrm>
                  <a:off x="3873501" y="2162176"/>
                  <a:ext cx="506413" cy="541338"/>
                </a:xfrm>
                <a:custGeom>
                  <a:avLst/>
                  <a:gdLst>
                    <a:gd name="T0" fmla="*/ 265 w 319"/>
                    <a:gd name="T1" fmla="*/ 0 h 341"/>
                    <a:gd name="T2" fmla="*/ 285 w 319"/>
                    <a:gd name="T3" fmla="*/ 10 h 341"/>
                    <a:gd name="T4" fmla="*/ 292 w 319"/>
                    <a:gd name="T5" fmla="*/ 49 h 341"/>
                    <a:gd name="T6" fmla="*/ 317 w 319"/>
                    <a:gd name="T7" fmla="*/ 48 h 341"/>
                    <a:gd name="T8" fmla="*/ 319 w 319"/>
                    <a:gd name="T9" fmla="*/ 74 h 341"/>
                    <a:gd name="T10" fmla="*/ 292 w 319"/>
                    <a:gd name="T11" fmla="*/ 92 h 341"/>
                    <a:gd name="T12" fmla="*/ 295 w 319"/>
                    <a:gd name="T13" fmla="*/ 140 h 341"/>
                    <a:gd name="T14" fmla="*/ 271 w 319"/>
                    <a:gd name="T15" fmla="*/ 165 h 341"/>
                    <a:gd name="T16" fmla="*/ 270 w 319"/>
                    <a:gd name="T17" fmla="*/ 191 h 341"/>
                    <a:gd name="T18" fmla="*/ 252 w 319"/>
                    <a:gd name="T19" fmla="*/ 217 h 341"/>
                    <a:gd name="T20" fmla="*/ 259 w 319"/>
                    <a:gd name="T21" fmla="*/ 237 h 341"/>
                    <a:gd name="T22" fmla="*/ 232 w 319"/>
                    <a:gd name="T23" fmla="*/ 266 h 341"/>
                    <a:gd name="T24" fmla="*/ 228 w 319"/>
                    <a:gd name="T25" fmla="*/ 302 h 341"/>
                    <a:gd name="T26" fmla="*/ 217 w 319"/>
                    <a:gd name="T27" fmla="*/ 315 h 341"/>
                    <a:gd name="T28" fmla="*/ 208 w 319"/>
                    <a:gd name="T29" fmla="*/ 326 h 341"/>
                    <a:gd name="T30" fmla="*/ 151 w 319"/>
                    <a:gd name="T31" fmla="*/ 341 h 341"/>
                    <a:gd name="T32" fmla="*/ 102 w 319"/>
                    <a:gd name="T33" fmla="*/ 330 h 341"/>
                    <a:gd name="T34" fmla="*/ 3 w 319"/>
                    <a:gd name="T35" fmla="*/ 328 h 341"/>
                    <a:gd name="T36" fmla="*/ 0 w 319"/>
                    <a:gd name="T37" fmla="*/ 323 h 341"/>
                    <a:gd name="T38" fmla="*/ 23 w 319"/>
                    <a:gd name="T39" fmla="*/ 257 h 341"/>
                    <a:gd name="T40" fmla="*/ 60 w 319"/>
                    <a:gd name="T41" fmla="*/ 241 h 341"/>
                    <a:gd name="T42" fmla="*/ 67 w 319"/>
                    <a:gd name="T43" fmla="*/ 242 h 341"/>
                    <a:gd name="T44" fmla="*/ 72 w 319"/>
                    <a:gd name="T45" fmla="*/ 228 h 341"/>
                    <a:gd name="T46" fmla="*/ 62 w 319"/>
                    <a:gd name="T47" fmla="*/ 176 h 341"/>
                    <a:gd name="T48" fmla="*/ 45 w 319"/>
                    <a:gd name="T49" fmla="*/ 129 h 341"/>
                    <a:gd name="T50" fmla="*/ 58 w 319"/>
                    <a:gd name="T51" fmla="*/ 93 h 341"/>
                    <a:gd name="T52" fmla="*/ 55 w 319"/>
                    <a:gd name="T53" fmla="*/ 45 h 341"/>
                    <a:gd name="T54" fmla="*/ 58 w 319"/>
                    <a:gd name="T55" fmla="*/ 36 h 341"/>
                    <a:gd name="T56" fmla="*/ 108 w 319"/>
                    <a:gd name="T57" fmla="*/ 33 h 341"/>
                    <a:gd name="T58" fmla="*/ 113 w 319"/>
                    <a:gd name="T59" fmla="*/ 40 h 341"/>
                    <a:gd name="T60" fmla="*/ 131 w 319"/>
                    <a:gd name="T61" fmla="*/ 45 h 341"/>
                    <a:gd name="T62" fmla="*/ 197 w 319"/>
                    <a:gd name="T63" fmla="*/ 29 h 341"/>
                    <a:gd name="T64" fmla="*/ 250 w 319"/>
                    <a:gd name="T65" fmla="*/ 25 h 341"/>
                    <a:gd name="T66" fmla="*/ 265 w 319"/>
                    <a:gd name="T6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41">
                      <a:moveTo>
                        <a:pt x="265" y="0"/>
                      </a:moveTo>
                      <a:lnTo>
                        <a:pt x="285" y="10"/>
                      </a:lnTo>
                      <a:lnTo>
                        <a:pt x="292" y="49"/>
                      </a:lnTo>
                      <a:lnTo>
                        <a:pt x="317" y="48"/>
                      </a:lnTo>
                      <a:lnTo>
                        <a:pt x="319" y="74"/>
                      </a:lnTo>
                      <a:lnTo>
                        <a:pt x="292" y="92"/>
                      </a:lnTo>
                      <a:lnTo>
                        <a:pt x="295" y="140"/>
                      </a:lnTo>
                      <a:lnTo>
                        <a:pt x="271" y="165"/>
                      </a:lnTo>
                      <a:lnTo>
                        <a:pt x="270" y="191"/>
                      </a:lnTo>
                      <a:lnTo>
                        <a:pt x="252" y="217"/>
                      </a:lnTo>
                      <a:lnTo>
                        <a:pt x="259" y="237"/>
                      </a:lnTo>
                      <a:lnTo>
                        <a:pt x="232" y="266"/>
                      </a:lnTo>
                      <a:lnTo>
                        <a:pt x="228" y="302"/>
                      </a:lnTo>
                      <a:lnTo>
                        <a:pt x="217" y="315"/>
                      </a:lnTo>
                      <a:lnTo>
                        <a:pt x="208" y="326"/>
                      </a:lnTo>
                      <a:lnTo>
                        <a:pt x="151" y="341"/>
                      </a:lnTo>
                      <a:lnTo>
                        <a:pt x="102" y="330"/>
                      </a:lnTo>
                      <a:lnTo>
                        <a:pt x="3" y="328"/>
                      </a:lnTo>
                      <a:lnTo>
                        <a:pt x="0" y="323"/>
                      </a:lnTo>
                      <a:lnTo>
                        <a:pt x="23" y="257"/>
                      </a:lnTo>
                      <a:lnTo>
                        <a:pt x="60" y="241"/>
                      </a:lnTo>
                      <a:lnTo>
                        <a:pt x="67" y="242"/>
                      </a:lnTo>
                      <a:lnTo>
                        <a:pt x="72" y="228"/>
                      </a:lnTo>
                      <a:lnTo>
                        <a:pt x="62" y="176"/>
                      </a:lnTo>
                      <a:lnTo>
                        <a:pt x="45" y="129"/>
                      </a:lnTo>
                      <a:lnTo>
                        <a:pt x="58" y="93"/>
                      </a:lnTo>
                      <a:lnTo>
                        <a:pt x="55" y="45"/>
                      </a:lnTo>
                      <a:lnTo>
                        <a:pt x="58" y="36"/>
                      </a:lnTo>
                      <a:lnTo>
                        <a:pt x="108" y="33"/>
                      </a:lnTo>
                      <a:lnTo>
                        <a:pt x="113" y="40"/>
                      </a:lnTo>
                      <a:lnTo>
                        <a:pt x="131" y="45"/>
                      </a:lnTo>
                      <a:lnTo>
                        <a:pt x="197" y="29"/>
                      </a:lnTo>
                      <a:lnTo>
                        <a:pt x="250" y="25"/>
                      </a:lnTo>
                      <a:lnTo>
                        <a:pt x="26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9" name="Freeform 92">
                  <a:extLst>
                    <a:ext uri="{FF2B5EF4-FFF2-40B4-BE49-F238E27FC236}">
                      <a16:creationId xmlns:a16="http://schemas.microsoft.com/office/drawing/2014/main" id="{B2AD5DBE-3901-4604-B117-CDE0279CECA0}"/>
                    </a:ext>
                  </a:extLst>
                </p:cNvPr>
                <p:cNvSpPr>
                  <a:spLocks/>
                </p:cNvSpPr>
                <p:nvPr/>
              </p:nvSpPr>
              <p:spPr bwMode="auto">
                <a:xfrm>
                  <a:off x="3856038" y="2662238"/>
                  <a:ext cx="649288" cy="515938"/>
                </a:xfrm>
                <a:custGeom>
                  <a:avLst/>
                  <a:gdLst>
                    <a:gd name="T0" fmla="*/ 228 w 409"/>
                    <a:gd name="T1" fmla="*/ 0 h 325"/>
                    <a:gd name="T2" fmla="*/ 254 w 409"/>
                    <a:gd name="T3" fmla="*/ 28 h 325"/>
                    <a:gd name="T4" fmla="*/ 303 w 409"/>
                    <a:gd name="T5" fmla="*/ 28 h 325"/>
                    <a:gd name="T6" fmla="*/ 291 w 409"/>
                    <a:gd name="T7" fmla="*/ 55 h 325"/>
                    <a:gd name="T8" fmla="*/ 292 w 409"/>
                    <a:gd name="T9" fmla="*/ 64 h 325"/>
                    <a:gd name="T10" fmla="*/ 322 w 409"/>
                    <a:gd name="T11" fmla="*/ 64 h 325"/>
                    <a:gd name="T12" fmla="*/ 350 w 409"/>
                    <a:gd name="T13" fmla="*/ 72 h 325"/>
                    <a:gd name="T14" fmla="*/ 409 w 409"/>
                    <a:gd name="T15" fmla="*/ 76 h 325"/>
                    <a:gd name="T16" fmla="*/ 409 w 409"/>
                    <a:gd name="T17" fmla="*/ 110 h 325"/>
                    <a:gd name="T18" fmla="*/ 400 w 409"/>
                    <a:gd name="T19" fmla="*/ 161 h 325"/>
                    <a:gd name="T20" fmla="*/ 387 w 409"/>
                    <a:gd name="T21" fmla="*/ 188 h 325"/>
                    <a:gd name="T22" fmla="*/ 367 w 409"/>
                    <a:gd name="T23" fmla="*/ 248 h 325"/>
                    <a:gd name="T24" fmla="*/ 352 w 409"/>
                    <a:gd name="T25" fmla="*/ 249 h 325"/>
                    <a:gd name="T26" fmla="*/ 341 w 409"/>
                    <a:gd name="T27" fmla="*/ 273 h 325"/>
                    <a:gd name="T28" fmla="*/ 323 w 409"/>
                    <a:gd name="T29" fmla="*/ 285 h 325"/>
                    <a:gd name="T30" fmla="*/ 237 w 409"/>
                    <a:gd name="T31" fmla="*/ 284 h 325"/>
                    <a:gd name="T32" fmla="*/ 214 w 409"/>
                    <a:gd name="T33" fmla="*/ 295 h 325"/>
                    <a:gd name="T34" fmla="*/ 199 w 409"/>
                    <a:gd name="T35" fmla="*/ 319 h 325"/>
                    <a:gd name="T36" fmla="*/ 138 w 409"/>
                    <a:gd name="T37" fmla="*/ 325 h 325"/>
                    <a:gd name="T38" fmla="*/ 94 w 409"/>
                    <a:gd name="T39" fmla="*/ 315 h 325"/>
                    <a:gd name="T40" fmla="*/ 71 w 409"/>
                    <a:gd name="T41" fmla="*/ 312 h 325"/>
                    <a:gd name="T42" fmla="*/ 51 w 409"/>
                    <a:gd name="T43" fmla="*/ 323 h 325"/>
                    <a:gd name="T44" fmla="*/ 45 w 409"/>
                    <a:gd name="T45" fmla="*/ 319 h 325"/>
                    <a:gd name="T46" fmla="*/ 46 w 409"/>
                    <a:gd name="T47" fmla="*/ 309 h 325"/>
                    <a:gd name="T48" fmla="*/ 33 w 409"/>
                    <a:gd name="T49" fmla="*/ 294 h 325"/>
                    <a:gd name="T50" fmla="*/ 15 w 409"/>
                    <a:gd name="T51" fmla="*/ 277 h 325"/>
                    <a:gd name="T52" fmla="*/ 24 w 409"/>
                    <a:gd name="T53" fmla="*/ 229 h 325"/>
                    <a:gd name="T54" fmla="*/ 19 w 409"/>
                    <a:gd name="T55" fmla="*/ 224 h 325"/>
                    <a:gd name="T56" fmla="*/ 3 w 409"/>
                    <a:gd name="T57" fmla="*/ 214 h 325"/>
                    <a:gd name="T58" fmla="*/ 0 w 409"/>
                    <a:gd name="T59" fmla="*/ 203 h 325"/>
                    <a:gd name="T60" fmla="*/ 5 w 409"/>
                    <a:gd name="T61" fmla="*/ 194 h 325"/>
                    <a:gd name="T62" fmla="*/ 66 w 409"/>
                    <a:gd name="T63" fmla="*/ 184 h 325"/>
                    <a:gd name="T64" fmla="*/ 102 w 409"/>
                    <a:gd name="T65" fmla="*/ 173 h 325"/>
                    <a:gd name="T66" fmla="*/ 102 w 409"/>
                    <a:gd name="T67" fmla="*/ 159 h 325"/>
                    <a:gd name="T68" fmla="*/ 86 w 409"/>
                    <a:gd name="T69" fmla="*/ 126 h 325"/>
                    <a:gd name="T70" fmla="*/ 44 w 409"/>
                    <a:gd name="T71" fmla="*/ 119 h 325"/>
                    <a:gd name="T72" fmla="*/ 40 w 409"/>
                    <a:gd name="T73" fmla="*/ 102 h 325"/>
                    <a:gd name="T74" fmla="*/ 54 w 409"/>
                    <a:gd name="T75" fmla="*/ 96 h 325"/>
                    <a:gd name="T76" fmla="*/ 69 w 409"/>
                    <a:gd name="T77" fmla="*/ 95 h 325"/>
                    <a:gd name="T78" fmla="*/ 69 w 409"/>
                    <a:gd name="T79" fmla="*/ 89 h 325"/>
                    <a:gd name="T80" fmla="*/ 48 w 409"/>
                    <a:gd name="T81" fmla="*/ 72 h 325"/>
                    <a:gd name="T82" fmla="*/ 33 w 409"/>
                    <a:gd name="T83" fmla="*/ 57 h 325"/>
                    <a:gd name="T84" fmla="*/ 14 w 409"/>
                    <a:gd name="T85" fmla="*/ 13 h 325"/>
                    <a:gd name="T86" fmla="*/ 113 w 409"/>
                    <a:gd name="T87" fmla="*/ 15 h 325"/>
                    <a:gd name="T88" fmla="*/ 162 w 409"/>
                    <a:gd name="T89" fmla="*/ 26 h 325"/>
                    <a:gd name="T90" fmla="*/ 219 w 409"/>
                    <a:gd name="T91" fmla="*/ 11 h 325"/>
                    <a:gd name="T92" fmla="*/ 228 w 409"/>
                    <a:gd name="T9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325">
                      <a:moveTo>
                        <a:pt x="228" y="0"/>
                      </a:moveTo>
                      <a:lnTo>
                        <a:pt x="254" y="28"/>
                      </a:lnTo>
                      <a:lnTo>
                        <a:pt x="303" y="28"/>
                      </a:lnTo>
                      <a:lnTo>
                        <a:pt x="291" y="55"/>
                      </a:lnTo>
                      <a:lnTo>
                        <a:pt x="292" y="64"/>
                      </a:lnTo>
                      <a:lnTo>
                        <a:pt x="322" y="64"/>
                      </a:lnTo>
                      <a:lnTo>
                        <a:pt x="350" y="72"/>
                      </a:lnTo>
                      <a:lnTo>
                        <a:pt x="409" y="76"/>
                      </a:lnTo>
                      <a:lnTo>
                        <a:pt x="409" y="110"/>
                      </a:lnTo>
                      <a:lnTo>
                        <a:pt x="400" y="161"/>
                      </a:lnTo>
                      <a:lnTo>
                        <a:pt x="387" y="188"/>
                      </a:lnTo>
                      <a:lnTo>
                        <a:pt x="367" y="248"/>
                      </a:lnTo>
                      <a:lnTo>
                        <a:pt x="352" y="249"/>
                      </a:lnTo>
                      <a:lnTo>
                        <a:pt x="341" y="273"/>
                      </a:lnTo>
                      <a:lnTo>
                        <a:pt x="323" y="285"/>
                      </a:lnTo>
                      <a:lnTo>
                        <a:pt x="237" y="284"/>
                      </a:lnTo>
                      <a:lnTo>
                        <a:pt x="214" y="295"/>
                      </a:lnTo>
                      <a:lnTo>
                        <a:pt x="199" y="319"/>
                      </a:lnTo>
                      <a:lnTo>
                        <a:pt x="138" y="325"/>
                      </a:lnTo>
                      <a:lnTo>
                        <a:pt x="94" y="315"/>
                      </a:lnTo>
                      <a:lnTo>
                        <a:pt x="71" y="312"/>
                      </a:lnTo>
                      <a:lnTo>
                        <a:pt x="51" y="323"/>
                      </a:lnTo>
                      <a:lnTo>
                        <a:pt x="45" y="319"/>
                      </a:lnTo>
                      <a:lnTo>
                        <a:pt x="46" y="309"/>
                      </a:lnTo>
                      <a:lnTo>
                        <a:pt x="33" y="294"/>
                      </a:lnTo>
                      <a:lnTo>
                        <a:pt x="15" y="277"/>
                      </a:lnTo>
                      <a:lnTo>
                        <a:pt x="24" y="229"/>
                      </a:lnTo>
                      <a:lnTo>
                        <a:pt x="19" y="224"/>
                      </a:lnTo>
                      <a:lnTo>
                        <a:pt x="3" y="214"/>
                      </a:lnTo>
                      <a:lnTo>
                        <a:pt x="0" y="203"/>
                      </a:lnTo>
                      <a:lnTo>
                        <a:pt x="5" y="194"/>
                      </a:lnTo>
                      <a:lnTo>
                        <a:pt x="66" y="184"/>
                      </a:lnTo>
                      <a:lnTo>
                        <a:pt x="102" y="173"/>
                      </a:lnTo>
                      <a:lnTo>
                        <a:pt x="102" y="159"/>
                      </a:lnTo>
                      <a:lnTo>
                        <a:pt x="86" y="126"/>
                      </a:lnTo>
                      <a:lnTo>
                        <a:pt x="44" y="119"/>
                      </a:lnTo>
                      <a:lnTo>
                        <a:pt x="40" y="102"/>
                      </a:lnTo>
                      <a:lnTo>
                        <a:pt x="54" y="96"/>
                      </a:lnTo>
                      <a:lnTo>
                        <a:pt x="69" y="95"/>
                      </a:lnTo>
                      <a:lnTo>
                        <a:pt x="69" y="89"/>
                      </a:lnTo>
                      <a:lnTo>
                        <a:pt x="48" y="72"/>
                      </a:lnTo>
                      <a:lnTo>
                        <a:pt x="33" y="57"/>
                      </a:lnTo>
                      <a:lnTo>
                        <a:pt x="14" y="13"/>
                      </a:lnTo>
                      <a:lnTo>
                        <a:pt x="113" y="15"/>
                      </a:lnTo>
                      <a:lnTo>
                        <a:pt x="162" y="26"/>
                      </a:lnTo>
                      <a:lnTo>
                        <a:pt x="219" y="11"/>
                      </a:lnTo>
                      <a:lnTo>
                        <a:pt x="22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0" name="Freeform 93">
                  <a:extLst>
                    <a:ext uri="{FF2B5EF4-FFF2-40B4-BE49-F238E27FC236}">
                      <a16:creationId xmlns:a16="http://schemas.microsoft.com/office/drawing/2014/main" id="{5898BCFD-9FDC-4DCA-8852-CA53A166CF42}"/>
                    </a:ext>
                  </a:extLst>
                </p:cNvPr>
                <p:cNvSpPr>
                  <a:spLocks/>
                </p:cNvSpPr>
                <p:nvPr/>
              </p:nvSpPr>
              <p:spPr bwMode="auto">
                <a:xfrm>
                  <a:off x="3298826" y="2638426"/>
                  <a:ext cx="719138" cy="612775"/>
                </a:xfrm>
                <a:custGeom>
                  <a:avLst/>
                  <a:gdLst>
                    <a:gd name="T0" fmla="*/ 362 w 453"/>
                    <a:gd name="T1" fmla="*/ 23 h 386"/>
                    <a:gd name="T2" fmla="*/ 384 w 453"/>
                    <a:gd name="T3" fmla="*/ 72 h 386"/>
                    <a:gd name="T4" fmla="*/ 420 w 453"/>
                    <a:gd name="T5" fmla="*/ 104 h 386"/>
                    <a:gd name="T6" fmla="*/ 405 w 453"/>
                    <a:gd name="T7" fmla="*/ 111 h 386"/>
                    <a:gd name="T8" fmla="*/ 395 w 453"/>
                    <a:gd name="T9" fmla="*/ 134 h 386"/>
                    <a:gd name="T10" fmla="*/ 453 w 453"/>
                    <a:gd name="T11" fmla="*/ 174 h 386"/>
                    <a:gd name="T12" fmla="*/ 417 w 453"/>
                    <a:gd name="T13" fmla="*/ 199 h 386"/>
                    <a:gd name="T14" fmla="*/ 351 w 453"/>
                    <a:gd name="T15" fmla="*/ 218 h 386"/>
                    <a:gd name="T16" fmla="*/ 370 w 453"/>
                    <a:gd name="T17" fmla="*/ 239 h 386"/>
                    <a:gd name="T18" fmla="*/ 366 w 453"/>
                    <a:gd name="T19" fmla="*/ 292 h 386"/>
                    <a:gd name="T20" fmla="*/ 397 w 453"/>
                    <a:gd name="T21" fmla="*/ 324 h 386"/>
                    <a:gd name="T22" fmla="*/ 379 w 453"/>
                    <a:gd name="T23" fmla="*/ 327 h 386"/>
                    <a:gd name="T24" fmla="*/ 351 w 453"/>
                    <a:gd name="T25" fmla="*/ 318 h 386"/>
                    <a:gd name="T26" fmla="*/ 310 w 453"/>
                    <a:gd name="T27" fmla="*/ 363 h 386"/>
                    <a:gd name="T28" fmla="*/ 296 w 453"/>
                    <a:gd name="T29" fmla="*/ 330 h 386"/>
                    <a:gd name="T30" fmla="*/ 280 w 453"/>
                    <a:gd name="T31" fmla="*/ 339 h 386"/>
                    <a:gd name="T32" fmla="*/ 267 w 453"/>
                    <a:gd name="T33" fmla="*/ 386 h 386"/>
                    <a:gd name="T34" fmla="*/ 165 w 453"/>
                    <a:gd name="T35" fmla="*/ 335 h 386"/>
                    <a:gd name="T36" fmla="*/ 118 w 453"/>
                    <a:gd name="T37" fmla="*/ 293 h 386"/>
                    <a:gd name="T38" fmla="*/ 89 w 453"/>
                    <a:gd name="T39" fmla="*/ 285 h 386"/>
                    <a:gd name="T40" fmla="*/ 103 w 453"/>
                    <a:gd name="T41" fmla="*/ 244 h 386"/>
                    <a:gd name="T42" fmla="*/ 168 w 453"/>
                    <a:gd name="T43" fmla="*/ 234 h 386"/>
                    <a:gd name="T44" fmla="*/ 252 w 453"/>
                    <a:gd name="T45" fmla="*/ 264 h 386"/>
                    <a:gd name="T46" fmla="*/ 113 w 453"/>
                    <a:gd name="T47" fmla="*/ 220 h 386"/>
                    <a:gd name="T48" fmla="*/ 55 w 453"/>
                    <a:gd name="T49" fmla="*/ 231 h 386"/>
                    <a:gd name="T50" fmla="*/ 14 w 453"/>
                    <a:gd name="T51" fmla="*/ 229 h 386"/>
                    <a:gd name="T52" fmla="*/ 18 w 453"/>
                    <a:gd name="T53" fmla="*/ 216 h 386"/>
                    <a:gd name="T54" fmla="*/ 0 w 453"/>
                    <a:gd name="T55" fmla="*/ 191 h 386"/>
                    <a:gd name="T56" fmla="*/ 24 w 453"/>
                    <a:gd name="T57" fmla="*/ 176 h 386"/>
                    <a:gd name="T58" fmla="*/ 123 w 453"/>
                    <a:gd name="T59" fmla="*/ 124 h 386"/>
                    <a:gd name="T60" fmla="*/ 153 w 453"/>
                    <a:gd name="T61" fmla="*/ 70 h 386"/>
                    <a:gd name="T62" fmla="*/ 266 w 453"/>
                    <a:gd name="T63" fmla="*/ 2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386">
                      <a:moveTo>
                        <a:pt x="305" y="0"/>
                      </a:moveTo>
                      <a:lnTo>
                        <a:pt x="362" y="23"/>
                      </a:lnTo>
                      <a:lnTo>
                        <a:pt x="365" y="28"/>
                      </a:lnTo>
                      <a:lnTo>
                        <a:pt x="384" y="72"/>
                      </a:lnTo>
                      <a:lnTo>
                        <a:pt x="399" y="87"/>
                      </a:lnTo>
                      <a:lnTo>
                        <a:pt x="420" y="104"/>
                      </a:lnTo>
                      <a:lnTo>
                        <a:pt x="420" y="110"/>
                      </a:lnTo>
                      <a:lnTo>
                        <a:pt x="405" y="111"/>
                      </a:lnTo>
                      <a:lnTo>
                        <a:pt x="391" y="117"/>
                      </a:lnTo>
                      <a:lnTo>
                        <a:pt x="395" y="134"/>
                      </a:lnTo>
                      <a:lnTo>
                        <a:pt x="437" y="141"/>
                      </a:lnTo>
                      <a:lnTo>
                        <a:pt x="453" y="174"/>
                      </a:lnTo>
                      <a:lnTo>
                        <a:pt x="453" y="188"/>
                      </a:lnTo>
                      <a:lnTo>
                        <a:pt x="417" y="199"/>
                      </a:lnTo>
                      <a:lnTo>
                        <a:pt x="356" y="209"/>
                      </a:lnTo>
                      <a:lnTo>
                        <a:pt x="351" y="218"/>
                      </a:lnTo>
                      <a:lnTo>
                        <a:pt x="354" y="229"/>
                      </a:lnTo>
                      <a:lnTo>
                        <a:pt x="370" y="239"/>
                      </a:lnTo>
                      <a:lnTo>
                        <a:pt x="375" y="244"/>
                      </a:lnTo>
                      <a:lnTo>
                        <a:pt x="366" y="292"/>
                      </a:lnTo>
                      <a:lnTo>
                        <a:pt x="384" y="309"/>
                      </a:lnTo>
                      <a:lnTo>
                        <a:pt x="397" y="324"/>
                      </a:lnTo>
                      <a:lnTo>
                        <a:pt x="396" y="334"/>
                      </a:lnTo>
                      <a:lnTo>
                        <a:pt x="379" y="327"/>
                      </a:lnTo>
                      <a:lnTo>
                        <a:pt x="362" y="315"/>
                      </a:lnTo>
                      <a:lnTo>
                        <a:pt x="351" y="318"/>
                      </a:lnTo>
                      <a:lnTo>
                        <a:pt x="321" y="362"/>
                      </a:lnTo>
                      <a:lnTo>
                        <a:pt x="310" y="363"/>
                      </a:lnTo>
                      <a:lnTo>
                        <a:pt x="298" y="349"/>
                      </a:lnTo>
                      <a:lnTo>
                        <a:pt x="296" y="330"/>
                      </a:lnTo>
                      <a:lnTo>
                        <a:pt x="292" y="328"/>
                      </a:lnTo>
                      <a:lnTo>
                        <a:pt x="280" y="339"/>
                      </a:lnTo>
                      <a:lnTo>
                        <a:pt x="281" y="379"/>
                      </a:lnTo>
                      <a:lnTo>
                        <a:pt x="267" y="386"/>
                      </a:lnTo>
                      <a:lnTo>
                        <a:pt x="222" y="377"/>
                      </a:lnTo>
                      <a:lnTo>
                        <a:pt x="165" y="335"/>
                      </a:lnTo>
                      <a:lnTo>
                        <a:pt x="152" y="309"/>
                      </a:lnTo>
                      <a:lnTo>
                        <a:pt x="118" y="293"/>
                      </a:lnTo>
                      <a:lnTo>
                        <a:pt x="91" y="288"/>
                      </a:lnTo>
                      <a:lnTo>
                        <a:pt x="89" y="285"/>
                      </a:lnTo>
                      <a:lnTo>
                        <a:pt x="107" y="278"/>
                      </a:lnTo>
                      <a:lnTo>
                        <a:pt x="103" y="244"/>
                      </a:lnTo>
                      <a:lnTo>
                        <a:pt x="117" y="231"/>
                      </a:lnTo>
                      <a:lnTo>
                        <a:pt x="168" y="234"/>
                      </a:lnTo>
                      <a:lnTo>
                        <a:pt x="238" y="267"/>
                      </a:lnTo>
                      <a:lnTo>
                        <a:pt x="252" y="264"/>
                      </a:lnTo>
                      <a:lnTo>
                        <a:pt x="143" y="214"/>
                      </a:lnTo>
                      <a:lnTo>
                        <a:pt x="113" y="220"/>
                      </a:lnTo>
                      <a:lnTo>
                        <a:pt x="81" y="246"/>
                      </a:lnTo>
                      <a:lnTo>
                        <a:pt x="55" y="231"/>
                      </a:lnTo>
                      <a:lnTo>
                        <a:pt x="33" y="240"/>
                      </a:lnTo>
                      <a:lnTo>
                        <a:pt x="14" y="229"/>
                      </a:lnTo>
                      <a:lnTo>
                        <a:pt x="11" y="226"/>
                      </a:lnTo>
                      <a:lnTo>
                        <a:pt x="18" y="216"/>
                      </a:lnTo>
                      <a:lnTo>
                        <a:pt x="15" y="203"/>
                      </a:lnTo>
                      <a:lnTo>
                        <a:pt x="0" y="191"/>
                      </a:lnTo>
                      <a:lnTo>
                        <a:pt x="11" y="180"/>
                      </a:lnTo>
                      <a:lnTo>
                        <a:pt x="24" y="176"/>
                      </a:lnTo>
                      <a:lnTo>
                        <a:pt x="30" y="163"/>
                      </a:lnTo>
                      <a:lnTo>
                        <a:pt x="123" y="124"/>
                      </a:lnTo>
                      <a:lnTo>
                        <a:pt x="133" y="85"/>
                      </a:lnTo>
                      <a:lnTo>
                        <a:pt x="153" y="70"/>
                      </a:lnTo>
                      <a:lnTo>
                        <a:pt x="197" y="58"/>
                      </a:lnTo>
                      <a:lnTo>
                        <a:pt x="266" y="21"/>
                      </a:lnTo>
                      <a:lnTo>
                        <a:pt x="3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101" name="Groupe 100">
                  <a:extLst>
                    <a:ext uri="{FF2B5EF4-FFF2-40B4-BE49-F238E27FC236}">
                      <a16:creationId xmlns:a16="http://schemas.microsoft.com/office/drawing/2014/main" id="{EA5E169D-AF24-4C54-AFAA-FE64DB690AF2}"/>
                    </a:ext>
                  </a:extLst>
                </p:cNvPr>
                <p:cNvGrpSpPr/>
                <p:nvPr/>
              </p:nvGrpSpPr>
              <p:grpSpPr>
                <a:xfrm>
                  <a:off x="2813051" y="2392363"/>
                  <a:ext cx="696913" cy="609600"/>
                  <a:chOff x="2813051" y="2392363"/>
                  <a:chExt cx="696913" cy="609600"/>
                </a:xfrm>
                <a:grpFill/>
              </p:grpSpPr>
              <p:sp>
                <p:nvSpPr>
                  <p:cNvPr id="105" name="Freeform 104">
                    <a:extLst>
                      <a:ext uri="{FF2B5EF4-FFF2-40B4-BE49-F238E27FC236}">
                        <a16:creationId xmlns:a16="http://schemas.microsoft.com/office/drawing/2014/main" id="{DAE3A026-3DD6-43CD-AC79-272D7DCB804C}"/>
                      </a:ext>
                    </a:extLst>
                  </p:cNvPr>
                  <p:cNvSpPr>
                    <a:spLocks/>
                  </p:cNvSpPr>
                  <p:nvPr/>
                </p:nvSpPr>
                <p:spPr bwMode="auto">
                  <a:xfrm>
                    <a:off x="2813051" y="2392363"/>
                    <a:ext cx="696913" cy="504825"/>
                  </a:xfrm>
                  <a:custGeom>
                    <a:avLst/>
                    <a:gdLst>
                      <a:gd name="T0" fmla="*/ 188 w 439"/>
                      <a:gd name="T1" fmla="*/ 4 h 318"/>
                      <a:gd name="T2" fmla="*/ 219 w 439"/>
                      <a:gd name="T3" fmla="*/ 18 h 318"/>
                      <a:gd name="T4" fmla="*/ 262 w 439"/>
                      <a:gd name="T5" fmla="*/ 32 h 318"/>
                      <a:gd name="T6" fmla="*/ 282 w 439"/>
                      <a:gd name="T7" fmla="*/ 42 h 318"/>
                      <a:gd name="T8" fmla="*/ 306 w 439"/>
                      <a:gd name="T9" fmla="*/ 73 h 318"/>
                      <a:gd name="T10" fmla="*/ 355 w 439"/>
                      <a:gd name="T11" fmla="*/ 28 h 318"/>
                      <a:gd name="T12" fmla="*/ 392 w 439"/>
                      <a:gd name="T13" fmla="*/ 53 h 318"/>
                      <a:gd name="T14" fmla="*/ 384 w 439"/>
                      <a:gd name="T15" fmla="*/ 101 h 318"/>
                      <a:gd name="T16" fmla="*/ 389 w 439"/>
                      <a:gd name="T17" fmla="*/ 118 h 318"/>
                      <a:gd name="T18" fmla="*/ 439 w 439"/>
                      <a:gd name="T19" fmla="*/ 151 h 318"/>
                      <a:gd name="T20" fmla="*/ 425 w 439"/>
                      <a:gd name="T21" fmla="*/ 207 h 318"/>
                      <a:gd name="T22" fmla="*/ 429 w 439"/>
                      <a:gd name="T23" fmla="*/ 279 h 318"/>
                      <a:gd name="T24" fmla="*/ 324 w 439"/>
                      <a:gd name="T25" fmla="*/ 304 h 318"/>
                      <a:gd name="T26" fmla="*/ 354 w 439"/>
                      <a:gd name="T27" fmla="*/ 294 h 318"/>
                      <a:gd name="T28" fmla="*/ 312 w 439"/>
                      <a:gd name="T29" fmla="*/ 284 h 318"/>
                      <a:gd name="T30" fmla="*/ 280 w 439"/>
                      <a:gd name="T31" fmla="*/ 299 h 318"/>
                      <a:gd name="T32" fmla="*/ 243 w 439"/>
                      <a:gd name="T33" fmla="*/ 300 h 318"/>
                      <a:gd name="T34" fmla="*/ 231 w 439"/>
                      <a:gd name="T35" fmla="*/ 269 h 318"/>
                      <a:gd name="T36" fmla="*/ 268 w 439"/>
                      <a:gd name="T37" fmla="*/ 257 h 318"/>
                      <a:gd name="T38" fmla="*/ 253 w 439"/>
                      <a:gd name="T39" fmla="*/ 245 h 318"/>
                      <a:gd name="T40" fmla="*/ 228 w 439"/>
                      <a:gd name="T41" fmla="*/ 236 h 318"/>
                      <a:gd name="T42" fmla="*/ 202 w 439"/>
                      <a:gd name="T43" fmla="*/ 236 h 318"/>
                      <a:gd name="T44" fmla="*/ 202 w 439"/>
                      <a:gd name="T45" fmla="*/ 266 h 318"/>
                      <a:gd name="T46" fmla="*/ 162 w 439"/>
                      <a:gd name="T47" fmla="*/ 259 h 318"/>
                      <a:gd name="T48" fmla="*/ 163 w 439"/>
                      <a:gd name="T49" fmla="*/ 302 h 318"/>
                      <a:gd name="T50" fmla="*/ 142 w 439"/>
                      <a:gd name="T51" fmla="*/ 251 h 318"/>
                      <a:gd name="T52" fmla="*/ 138 w 439"/>
                      <a:gd name="T53" fmla="*/ 222 h 318"/>
                      <a:gd name="T54" fmla="*/ 144 w 439"/>
                      <a:gd name="T55" fmla="*/ 210 h 318"/>
                      <a:gd name="T56" fmla="*/ 115 w 439"/>
                      <a:gd name="T57" fmla="*/ 227 h 318"/>
                      <a:gd name="T58" fmla="*/ 98 w 439"/>
                      <a:gd name="T59" fmla="*/ 210 h 318"/>
                      <a:gd name="T60" fmla="*/ 93 w 439"/>
                      <a:gd name="T61" fmla="*/ 196 h 318"/>
                      <a:gd name="T62" fmla="*/ 75 w 439"/>
                      <a:gd name="T63" fmla="*/ 211 h 318"/>
                      <a:gd name="T64" fmla="*/ 43 w 439"/>
                      <a:gd name="T65" fmla="*/ 176 h 318"/>
                      <a:gd name="T66" fmla="*/ 70 w 439"/>
                      <a:gd name="T67" fmla="*/ 147 h 318"/>
                      <a:gd name="T68" fmla="*/ 74 w 439"/>
                      <a:gd name="T69" fmla="*/ 112 h 318"/>
                      <a:gd name="T70" fmla="*/ 46 w 439"/>
                      <a:gd name="T71" fmla="*/ 98 h 318"/>
                      <a:gd name="T72" fmla="*/ 6 w 439"/>
                      <a:gd name="T73" fmla="*/ 74 h 318"/>
                      <a:gd name="T74" fmla="*/ 9 w 439"/>
                      <a:gd name="T75" fmla="*/ 25 h 318"/>
                      <a:gd name="T76" fmla="*/ 84 w 439"/>
                      <a:gd name="T77" fmla="*/ 27 h 318"/>
                      <a:gd name="T78" fmla="*/ 142 w 439"/>
                      <a:gd name="T79" fmla="*/ 2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9" h="318">
                        <a:moveTo>
                          <a:pt x="178" y="0"/>
                        </a:moveTo>
                        <a:lnTo>
                          <a:pt x="188" y="4"/>
                        </a:lnTo>
                        <a:lnTo>
                          <a:pt x="199" y="15"/>
                        </a:lnTo>
                        <a:lnTo>
                          <a:pt x="219" y="18"/>
                        </a:lnTo>
                        <a:lnTo>
                          <a:pt x="242" y="34"/>
                        </a:lnTo>
                        <a:lnTo>
                          <a:pt x="262" y="32"/>
                        </a:lnTo>
                        <a:lnTo>
                          <a:pt x="272" y="23"/>
                        </a:lnTo>
                        <a:lnTo>
                          <a:pt x="282" y="42"/>
                        </a:lnTo>
                        <a:lnTo>
                          <a:pt x="290" y="73"/>
                        </a:lnTo>
                        <a:lnTo>
                          <a:pt x="306" y="73"/>
                        </a:lnTo>
                        <a:lnTo>
                          <a:pt x="330" y="33"/>
                        </a:lnTo>
                        <a:lnTo>
                          <a:pt x="355" y="28"/>
                        </a:lnTo>
                        <a:lnTo>
                          <a:pt x="390" y="38"/>
                        </a:lnTo>
                        <a:lnTo>
                          <a:pt x="392" y="53"/>
                        </a:lnTo>
                        <a:lnTo>
                          <a:pt x="409" y="61"/>
                        </a:lnTo>
                        <a:lnTo>
                          <a:pt x="384" y="101"/>
                        </a:lnTo>
                        <a:lnTo>
                          <a:pt x="382" y="112"/>
                        </a:lnTo>
                        <a:lnTo>
                          <a:pt x="389" y="118"/>
                        </a:lnTo>
                        <a:lnTo>
                          <a:pt x="415" y="118"/>
                        </a:lnTo>
                        <a:lnTo>
                          <a:pt x="439" y="151"/>
                        </a:lnTo>
                        <a:lnTo>
                          <a:pt x="435" y="177"/>
                        </a:lnTo>
                        <a:lnTo>
                          <a:pt x="425" y="207"/>
                        </a:lnTo>
                        <a:lnTo>
                          <a:pt x="439" y="240"/>
                        </a:lnTo>
                        <a:lnTo>
                          <a:pt x="429" y="279"/>
                        </a:lnTo>
                        <a:lnTo>
                          <a:pt x="336" y="318"/>
                        </a:lnTo>
                        <a:lnTo>
                          <a:pt x="324" y="304"/>
                        </a:lnTo>
                        <a:lnTo>
                          <a:pt x="341" y="296"/>
                        </a:lnTo>
                        <a:lnTo>
                          <a:pt x="354" y="294"/>
                        </a:lnTo>
                        <a:lnTo>
                          <a:pt x="341" y="286"/>
                        </a:lnTo>
                        <a:lnTo>
                          <a:pt x="312" y="284"/>
                        </a:lnTo>
                        <a:lnTo>
                          <a:pt x="300" y="272"/>
                        </a:lnTo>
                        <a:lnTo>
                          <a:pt x="280" y="299"/>
                        </a:lnTo>
                        <a:lnTo>
                          <a:pt x="255" y="299"/>
                        </a:lnTo>
                        <a:lnTo>
                          <a:pt x="243" y="300"/>
                        </a:lnTo>
                        <a:lnTo>
                          <a:pt x="217" y="274"/>
                        </a:lnTo>
                        <a:lnTo>
                          <a:pt x="231" y="269"/>
                        </a:lnTo>
                        <a:lnTo>
                          <a:pt x="265" y="269"/>
                        </a:lnTo>
                        <a:lnTo>
                          <a:pt x="268" y="257"/>
                        </a:lnTo>
                        <a:lnTo>
                          <a:pt x="265" y="245"/>
                        </a:lnTo>
                        <a:lnTo>
                          <a:pt x="253" y="245"/>
                        </a:lnTo>
                        <a:lnTo>
                          <a:pt x="246" y="246"/>
                        </a:lnTo>
                        <a:lnTo>
                          <a:pt x="228" y="236"/>
                        </a:lnTo>
                        <a:lnTo>
                          <a:pt x="212" y="246"/>
                        </a:lnTo>
                        <a:lnTo>
                          <a:pt x="202" y="236"/>
                        </a:lnTo>
                        <a:lnTo>
                          <a:pt x="196" y="239"/>
                        </a:lnTo>
                        <a:lnTo>
                          <a:pt x="202" y="266"/>
                        </a:lnTo>
                        <a:lnTo>
                          <a:pt x="164" y="262"/>
                        </a:lnTo>
                        <a:lnTo>
                          <a:pt x="162" y="259"/>
                        </a:lnTo>
                        <a:lnTo>
                          <a:pt x="157" y="271"/>
                        </a:lnTo>
                        <a:lnTo>
                          <a:pt x="163" y="302"/>
                        </a:lnTo>
                        <a:lnTo>
                          <a:pt x="151" y="305"/>
                        </a:lnTo>
                        <a:lnTo>
                          <a:pt x="142" y="251"/>
                        </a:lnTo>
                        <a:lnTo>
                          <a:pt x="129" y="237"/>
                        </a:lnTo>
                        <a:lnTo>
                          <a:pt x="138" y="222"/>
                        </a:lnTo>
                        <a:lnTo>
                          <a:pt x="147" y="217"/>
                        </a:lnTo>
                        <a:lnTo>
                          <a:pt x="144" y="210"/>
                        </a:lnTo>
                        <a:lnTo>
                          <a:pt x="137" y="205"/>
                        </a:lnTo>
                        <a:lnTo>
                          <a:pt x="115" y="227"/>
                        </a:lnTo>
                        <a:lnTo>
                          <a:pt x="93" y="217"/>
                        </a:lnTo>
                        <a:lnTo>
                          <a:pt x="98" y="210"/>
                        </a:lnTo>
                        <a:lnTo>
                          <a:pt x="98" y="201"/>
                        </a:lnTo>
                        <a:lnTo>
                          <a:pt x="93" y="196"/>
                        </a:lnTo>
                        <a:lnTo>
                          <a:pt x="82" y="202"/>
                        </a:lnTo>
                        <a:lnTo>
                          <a:pt x="75" y="211"/>
                        </a:lnTo>
                        <a:lnTo>
                          <a:pt x="64" y="207"/>
                        </a:lnTo>
                        <a:lnTo>
                          <a:pt x="43" y="176"/>
                        </a:lnTo>
                        <a:lnTo>
                          <a:pt x="54" y="150"/>
                        </a:lnTo>
                        <a:lnTo>
                          <a:pt x="70" y="147"/>
                        </a:lnTo>
                        <a:lnTo>
                          <a:pt x="83" y="136"/>
                        </a:lnTo>
                        <a:lnTo>
                          <a:pt x="74" y="112"/>
                        </a:lnTo>
                        <a:lnTo>
                          <a:pt x="64" y="109"/>
                        </a:lnTo>
                        <a:lnTo>
                          <a:pt x="46" y="98"/>
                        </a:lnTo>
                        <a:lnTo>
                          <a:pt x="14" y="88"/>
                        </a:lnTo>
                        <a:lnTo>
                          <a:pt x="6" y="74"/>
                        </a:lnTo>
                        <a:lnTo>
                          <a:pt x="0" y="36"/>
                        </a:lnTo>
                        <a:lnTo>
                          <a:pt x="9" y="25"/>
                        </a:lnTo>
                        <a:lnTo>
                          <a:pt x="45" y="10"/>
                        </a:lnTo>
                        <a:lnTo>
                          <a:pt x="84" y="27"/>
                        </a:lnTo>
                        <a:lnTo>
                          <a:pt x="112" y="15"/>
                        </a:lnTo>
                        <a:lnTo>
                          <a:pt x="142" y="20"/>
                        </a:lnTo>
                        <a:lnTo>
                          <a:pt x="17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6" name="Freeform 105">
                    <a:extLst>
                      <a:ext uri="{FF2B5EF4-FFF2-40B4-BE49-F238E27FC236}">
                        <a16:creationId xmlns:a16="http://schemas.microsoft.com/office/drawing/2014/main" id="{F77F5823-A061-44C7-9A44-E4C9E99275B2}"/>
                      </a:ext>
                    </a:extLst>
                  </p:cNvPr>
                  <p:cNvSpPr>
                    <a:spLocks/>
                  </p:cNvSpPr>
                  <p:nvPr/>
                </p:nvSpPr>
                <p:spPr bwMode="auto">
                  <a:xfrm>
                    <a:off x="2890838" y="2752726"/>
                    <a:ext cx="39688" cy="23813"/>
                  </a:xfrm>
                  <a:custGeom>
                    <a:avLst/>
                    <a:gdLst>
                      <a:gd name="T0" fmla="*/ 2 w 25"/>
                      <a:gd name="T1" fmla="*/ 0 h 15"/>
                      <a:gd name="T2" fmla="*/ 20 w 25"/>
                      <a:gd name="T3" fmla="*/ 7 h 15"/>
                      <a:gd name="T4" fmla="*/ 25 w 25"/>
                      <a:gd name="T5" fmla="*/ 10 h 15"/>
                      <a:gd name="T6" fmla="*/ 21 w 25"/>
                      <a:gd name="T7" fmla="*/ 15 h 15"/>
                      <a:gd name="T8" fmla="*/ 0 w 25"/>
                      <a:gd name="T9" fmla="*/ 9 h 15"/>
                      <a:gd name="T10" fmla="*/ 2 w 25"/>
                      <a:gd name="T11" fmla="*/ 0 h 15"/>
                    </a:gdLst>
                    <a:ahLst/>
                    <a:cxnLst>
                      <a:cxn ang="0">
                        <a:pos x="T0" y="T1"/>
                      </a:cxn>
                      <a:cxn ang="0">
                        <a:pos x="T2" y="T3"/>
                      </a:cxn>
                      <a:cxn ang="0">
                        <a:pos x="T4" y="T5"/>
                      </a:cxn>
                      <a:cxn ang="0">
                        <a:pos x="T6" y="T7"/>
                      </a:cxn>
                      <a:cxn ang="0">
                        <a:pos x="T8" y="T9"/>
                      </a:cxn>
                      <a:cxn ang="0">
                        <a:pos x="T10" y="T11"/>
                      </a:cxn>
                    </a:cxnLst>
                    <a:rect l="0" t="0" r="r" b="b"/>
                    <a:pathLst>
                      <a:path w="25" h="15">
                        <a:moveTo>
                          <a:pt x="2" y="0"/>
                        </a:moveTo>
                        <a:lnTo>
                          <a:pt x="20" y="7"/>
                        </a:lnTo>
                        <a:lnTo>
                          <a:pt x="25" y="10"/>
                        </a:lnTo>
                        <a:lnTo>
                          <a:pt x="21" y="15"/>
                        </a:lnTo>
                        <a:lnTo>
                          <a:pt x="0" y="9"/>
                        </a:lnTo>
                        <a:lnTo>
                          <a:pt x="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7" name="Freeform 106">
                    <a:extLst>
                      <a:ext uri="{FF2B5EF4-FFF2-40B4-BE49-F238E27FC236}">
                        <a16:creationId xmlns:a16="http://schemas.microsoft.com/office/drawing/2014/main" id="{7FF8D355-B0FE-4CE2-BD38-00FA8971D48C}"/>
                      </a:ext>
                    </a:extLst>
                  </p:cNvPr>
                  <p:cNvSpPr>
                    <a:spLocks/>
                  </p:cNvSpPr>
                  <p:nvPr/>
                </p:nvSpPr>
                <p:spPr bwMode="auto">
                  <a:xfrm>
                    <a:off x="2995613" y="2928938"/>
                    <a:ext cx="88900" cy="73025"/>
                  </a:xfrm>
                  <a:custGeom>
                    <a:avLst/>
                    <a:gdLst>
                      <a:gd name="T0" fmla="*/ 0 w 56"/>
                      <a:gd name="T1" fmla="*/ 0 h 46"/>
                      <a:gd name="T2" fmla="*/ 24 w 56"/>
                      <a:gd name="T3" fmla="*/ 15 h 46"/>
                      <a:gd name="T4" fmla="*/ 56 w 56"/>
                      <a:gd name="T5" fmla="*/ 40 h 46"/>
                      <a:gd name="T6" fmla="*/ 52 w 56"/>
                      <a:gd name="T7" fmla="*/ 46 h 46"/>
                      <a:gd name="T8" fmla="*/ 9 w 56"/>
                      <a:gd name="T9" fmla="*/ 35 h 46"/>
                      <a:gd name="T10" fmla="*/ 5 w 56"/>
                      <a:gd name="T11" fmla="*/ 16 h 46"/>
                      <a:gd name="T12" fmla="*/ 0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0" y="0"/>
                        </a:moveTo>
                        <a:lnTo>
                          <a:pt x="24" y="15"/>
                        </a:lnTo>
                        <a:lnTo>
                          <a:pt x="56" y="40"/>
                        </a:lnTo>
                        <a:lnTo>
                          <a:pt x="52" y="46"/>
                        </a:lnTo>
                        <a:lnTo>
                          <a:pt x="9" y="35"/>
                        </a:lnTo>
                        <a:lnTo>
                          <a:pt x="5" y="16"/>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02" name="Freeform 108">
                  <a:extLst>
                    <a:ext uri="{FF2B5EF4-FFF2-40B4-BE49-F238E27FC236}">
                      <a16:creationId xmlns:a16="http://schemas.microsoft.com/office/drawing/2014/main" id="{A15D2294-D084-42BE-966C-BC8ADDFBF18B}"/>
                    </a:ext>
                  </a:extLst>
                </p:cNvPr>
                <p:cNvSpPr>
                  <a:spLocks/>
                </p:cNvSpPr>
                <p:nvPr/>
              </p:nvSpPr>
              <p:spPr bwMode="auto">
                <a:xfrm>
                  <a:off x="3419476" y="2082801"/>
                  <a:ext cx="568325" cy="690563"/>
                </a:xfrm>
                <a:custGeom>
                  <a:avLst/>
                  <a:gdLst>
                    <a:gd name="T0" fmla="*/ 122 w 358"/>
                    <a:gd name="T1" fmla="*/ 0 h 435"/>
                    <a:gd name="T2" fmla="*/ 127 w 358"/>
                    <a:gd name="T3" fmla="*/ 6 h 435"/>
                    <a:gd name="T4" fmla="*/ 122 w 358"/>
                    <a:gd name="T5" fmla="*/ 26 h 435"/>
                    <a:gd name="T6" fmla="*/ 131 w 358"/>
                    <a:gd name="T7" fmla="*/ 35 h 435"/>
                    <a:gd name="T8" fmla="*/ 191 w 358"/>
                    <a:gd name="T9" fmla="*/ 38 h 435"/>
                    <a:gd name="T10" fmla="*/ 214 w 358"/>
                    <a:gd name="T11" fmla="*/ 49 h 435"/>
                    <a:gd name="T12" fmla="*/ 229 w 358"/>
                    <a:gd name="T13" fmla="*/ 93 h 435"/>
                    <a:gd name="T14" fmla="*/ 254 w 358"/>
                    <a:gd name="T15" fmla="*/ 98 h 435"/>
                    <a:gd name="T16" fmla="*/ 266 w 358"/>
                    <a:gd name="T17" fmla="*/ 84 h 435"/>
                    <a:gd name="T18" fmla="*/ 305 w 358"/>
                    <a:gd name="T19" fmla="*/ 68 h 435"/>
                    <a:gd name="T20" fmla="*/ 344 w 358"/>
                    <a:gd name="T21" fmla="*/ 86 h 435"/>
                    <a:gd name="T22" fmla="*/ 341 w 358"/>
                    <a:gd name="T23" fmla="*/ 95 h 435"/>
                    <a:gd name="T24" fmla="*/ 344 w 358"/>
                    <a:gd name="T25" fmla="*/ 143 h 435"/>
                    <a:gd name="T26" fmla="*/ 331 w 358"/>
                    <a:gd name="T27" fmla="*/ 179 h 435"/>
                    <a:gd name="T28" fmla="*/ 348 w 358"/>
                    <a:gd name="T29" fmla="*/ 226 h 435"/>
                    <a:gd name="T30" fmla="*/ 358 w 358"/>
                    <a:gd name="T31" fmla="*/ 278 h 435"/>
                    <a:gd name="T32" fmla="*/ 353 w 358"/>
                    <a:gd name="T33" fmla="*/ 292 h 435"/>
                    <a:gd name="T34" fmla="*/ 346 w 358"/>
                    <a:gd name="T35" fmla="*/ 291 h 435"/>
                    <a:gd name="T36" fmla="*/ 309 w 358"/>
                    <a:gd name="T37" fmla="*/ 307 h 435"/>
                    <a:gd name="T38" fmla="*/ 286 w 358"/>
                    <a:gd name="T39" fmla="*/ 373 h 435"/>
                    <a:gd name="T40" fmla="*/ 229 w 358"/>
                    <a:gd name="T41" fmla="*/ 350 h 435"/>
                    <a:gd name="T42" fmla="*/ 190 w 358"/>
                    <a:gd name="T43" fmla="*/ 371 h 435"/>
                    <a:gd name="T44" fmla="*/ 121 w 358"/>
                    <a:gd name="T45" fmla="*/ 408 h 435"/>
                    <a:gd name="T46" fmla="*/ 77 w 358"/>
                    <a:gd name="T47" fmla="*/ 420 h 435"/>
                    <a:gd name="T48" fmla="*/ 57 w 358"/>
                    <a:gd name="T49" fmla="*/ 435 h 435"/>
                    <a:gd name="T50" fmla="*/ 43 w 358"/>
                    <a:gd name="T51" fmla="*/ 402 h 435"/>
                    <a:gd name="T52" fmla="*/ 53 w 358"/>
                    <a:gd name="T53" fmla="*/ 372 h 435"/>
                    <a:gd name="T54" fmla="*/ 57 w 358"/>
                    <a:gd name="T55" fmla="*/ 346 h 435"/>
                    <a:gd name="T56" fmla="*/ 33 w 358"/>
                    <a:gd name="T57" fmla="*/ 313 h 435"/>
                    <a:gd name="T58" fmla="*/ 7 w 358"/>
                    <a:gd name="T59" fmla="*/ 313 h 435"/>
                    <a:gd name="T60" fmla="*/ 0 w 358"/>
                    <a:gd name="T61" fmla="*/ 307 h 435"/>
                    <a:gd name="T62" fmla="*/ 2 w 358"/>
                    <a:gd name="T63" fmla="*/ 296 h 435"/>
                    <a:gd name="T64" fmla="*/ 27 w 358"/>
                    <a:gd name="T65" fmla="*/ 256 h 435"/>
                    <a:gd name="T66" fmla="*/ 10 w 358"/>
                    <a:gd name="T67" fmla="*/ 248 h 435"/>
                    <a:gd name="T68" fmla="*/ 8 w 358"/>
                    <a:gd name="T69" fmla="*/ 233 h 435"/>
                    <a:gd name="T70" fmla="*/ 31 w 358"/>
                    <a:gd name="T71" fmla="*/ 205 h 435"/>
                    <a:gd name="T72" fmla="*/ 41 w 358"/>
                    <a:gd name="T73" fmla="*/ 188 h 435"/>
                    <a:gd name="T74" fmla="*/ 72 w 358"/>
                    <a:gd name="T75" fmla="*/ 168 h 435"/>
                    <a:gd name="T76" fmla="*/ 94 w 358"/>
                    <a:gd name="T77" fmla="*/ 140 h 435"/>
                    <a:gd name="T78" fmla="*/ 106 w 358"/>
                    <a:gd name="T79" fmla="*/ 84 h 435"/>
                    <a:gd name="T80" fmla="*/ 98 w 358"/>
                    <a:gd name="T81" fmla="*/ 71 h 435"/>
                    <a:gd name="T82" fmla="*/ 53 w 358"/>
                    <a:gd name="T83" fmla="*/ 51 h 435"/>
                    <a:gd name="T84" fmla="*/ 37 w 358"/>
                    <a:gd name="T85" fmla="*/ 41 h 435"/>
                    <a:gd name="T86" fmla="*/ 42 w 358"/>
                    <a:gd name="T87" fmla="*/ 26 h 435"/>
                    <a:gd name="T88" fmla="*/ 66 w 358"/>
                    <a:gd name="T89" fmla="*/ 29 h 435"/>
                    <a:gd name="T90" fmla="*/ 81 w 358"/>
                    <a:gd name="T91" fmla="*/ 56 h 435"/>
                    <a:gd name="T92" fmla="*/ 87 w 358"/>
                    <a:gd name="T93" fmla="*/ 53 h 435"/>
                    <a:gd name="T94" fmla="*/ 82 w 358"/>
                    <a:gd name="T95" fmla="*/ 21 h 435"/>
                    <a:gd name="T96" fmla="*/ 98 w 358"/>
                    <a:gd name="T97" fmla="*/ 6 h 435"/>
                    <a:gd name="T98" fmla="*/ 122 w 358"/>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35">
                      <a:moveTo>
                        <a:pt x="122" y="0"/>
                      </a:moveTo>
                      <a:lnTo>
                        <a:pt x="127" y="6"/>
                      </a:lnTo>
                      <a:lnTo>
                        <a:pt x="122" y="26"/>
                      </a:lnTo>
                      <a:lnTo>
                        <a:pt x="131" y="35"/>
                      </a:lnTo>
                      <a:lnTo>
                        <a:pt x="191" y="38"/>
                      </a:lnTo>
                      <a:lnTo>
                        <a:pt x="214" y="49"/>
                      </a:lnTo>
                      <a:lnTo>
                        <a:pt x="229" y="93"/>
                      </a:lnTo>
                      <a:lnTo>
                        <a:pt x="254" y="98"/>
                      </a:lnTo>
                      <a:lnTo>
                        <a:pt x="266" y="84"/>
                      </a:lnTo>
                      <a:lnTo>
                        <a:pt x="305" y="68"/>
                      </a:lnTo>
                      <a:lnTo>
                        <a:pt x="344" y="86"/>
                      </a:lnTo>
                      <a:lnTo>
                        <a:pt x="341" y="95"/>
                      </a:lnTo>
                      <a:lnTo>
                        <a:pt x="344" y="143"/>
                      </a:lnTo>
                      <a:lnTo>
                        <a:pt x="331" y="179"/>
                      </a:lnTo>
                      <a:lnTo>
                        <a:pt x="348" y="226"/>
                      </a:lnTo>
                      <a:lnTo>
                        <a:pt x="358" y="278"/>
                      </a:lnTo>
                      <a:lnTo>
                        <a:pt x="353" y="292"/>
                      </a:lnTo>
                      <a:lnTo>
                        <a:pt x="346" y="291"/>
                      </a:lnTo>
                      <a:lnTo>
                        <a:pt x="309" y="307"/>
                      </a:lnTo>
                      <a:lnTo>
                        <a:pt x="286" y="373"/>
                      </a:lnTo>
                      <a:lnTo>
                        <a:pt x="229" y="350"/>
                      </a:lnTo>
                      <a:lnTo>
                        <a:pt x="190" y="371"/>
                      </a:lnTo>
                      <a:lnTo>
                        <a:pt x="121" y="408"/>
                      </a:lnTo>
                      <a:lnTo>
                        <a:pt x="77" y="420"/>
                      </a:lnTo>
                      <a:lnTo>
                        <a:pt x="57" y="435"/>
                      </a:lnTo>
                      <a:lnTo>
                        <a:pt x="43" y="402"/>
                      </a:lnTo>
                      <a:lnTo>
                        <a:pt x="53" y="372"/>
                      </a:lnTo>
                      <a:lnTo>
                        <a:pt x="57" y="346"/>
                      </a:lnTo>
                      <a:lnTo>
                        <a:pt x="33" y="313"/>
                      </a:lnTo>
                      <a:lnTo>
                        <a:pt x="7" y="313"/>
                      </a:lnTo>
                      <a:lnTo>
                        <a:pt x="0" y="307"/>
                      </a:lnTo>
                      <a:lnTo>
                        <a:pt x="2" y="296"/>
                      </a:lnTo>
                      <a:lnTo>
                        <a:pt x="27" y="256"/>
                      </a:lnTo>
                      <a:lnTo>
                        <a:pt x="10" y="248"/>
                      </a:lnTo>
                      <a:lnTo>
                        <a:pt x="8" y="233"/>
                      </a:lnTo>
                      <a:lnTo>
                        <a:pt x="31" y="205"/>
                      </a:lnTo>
                      <a:lnTo>
                        <a:pt x="41" y="188"/>
                      </a:lnTo>
                      <a:lnTo>
                        <a:pt x="72" y="168"/>
                      </a:lnTo>
                      <a:lnTo>
                        <a:pt x="94" y="140"/>
                      </a:lnTo>
                      <a:lnTo>
                        <a:pt x="106" y="84"/>
                      </a:lnTo>
                      <a:lnTo>
                        <a:pt x="98" y="71"/>
                      </a:lnTo>
                      <a:lnTo>
                        <a:pt x="53" y="51"/>
                      </a:lnTo>
                      <a:lnTo>
                        <a:pt x="37" y="41"/>
                      </a:lnTo>
                      <a:lnTo>
                        <a:pt x="42" y="26"/>
                      </a:lnTo>
                      <a:lnTo>
                        <a:pt x="66" y="29"/>
                      </a:lnTo>
                      <a:lnTo>
                        <a:pt x="81" y="56"/>
                      </a:lnTo>
                      <a:lnTo>
                        <a:pt x="87" y="53"/>
                      </a:lnTo>
                      <a:lnTo>
                        <a:pt x="82" y="21"/>
                      </a:lnTo>
                      <a:lnTo>
                        <a:pt x="98" y="6"/>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3" name="Freeform 109">
                  <a:extLst>
                    <a:ext uri="{FF2B5EF4-FFF2-40B4-BE49-F238E27FC236}">
                      <a16:creationId xmlns:a16="http://schemas.microsoft.com/office/drawing/2014/main" id="{F3097A70-5AD9-441B-A04C-13DDE3D2A2DA}"/>
                    </a:ext>
                  </a:extLst>
                </p:cNvPr>
                <p:cNvSpPr>
                  <a:spLocks/>
                </p:cNvSpPr>
                <p:nvPr/>
              </p:nvSpPr>
              <p:spPr bwMode="auto">
                <a:xfrm>
                  <a:off x="2357438" y="2058988"/>
                  <a:ext cx="587375" cy="614363"/>
                </a:xfrm>
                <a:custGeom>
                  <a:avLst/>
                  <a:gdLst>
                    <a:gd name="T0" fmla="*/ 229 w 370"/>
                    <a:gd name="T1" fmla="*/ 27 h 387"/>
                    <a:gd name="T2" fmla="*/ 253 w 370"/>
                    <a:gd name="T3" fmla="*/ 36 h 387"/>
                    <a:gd name="T4" fmla="*/ 310 w 370"/>
                    <a:gd name="T5" fmla="*/ 15 h 387"/>
                    <a:gd name="T6" fmla="*/ 308 w 370"/>
                    <a:gd name="T7" fmla="*/ 56 h 387"/>
                    <a:gd name="T8" fmla="*/ 327 w 370"/>
                    <a:gd name="T9" fmla="*/ 115 h 387"/>
                    <a:gd name="T10" fmla="*/ 328 w 370"/>
                    <a:gd name="T11" fmla="*/ 155 h 387"/>
                    <a:gd name="T12" fmla="*/ 296 w 370"/>
                    <a:gd name="T13" fmla="*/ 235 h 387"/>
                    <a:gd name="T14" fmla="*/ 293 w 370"/>
                    <a:gd name="T15" fmla="*/ 284 h 387"/>
                    <a:gd name="T16" fmla="*/ 333 w 370"/>
                    <a:gd name="T17" fmla="*/ 308 h 387"/>
                    <a:gd name="T18" fmla="*/ 361 w 370"/>
                    <a:gd name="T19" fmla="*/ 322 h 387"/>
                    <a:gd name="T20" fmla="*/ 357 w 370"/>
                    <a:gd name="T21" fmla="*/ 357 h 387"/>
                    <a:gd name="T22" fmla="*/ 330 w 370"/>
                    <a:gd name="T23" fmla="*/ 386 h 387"/>
                    <a:gd name="T24" fmla="*/ 295 w 370"/>
                    <a:gd name="T25" fmla="*/ 368 h 387"/>
                    <a:gd name="T26" fmla="*/ 267 w 370"/>
                    <a:gd name="T27" fmla="*/ 382 h 387"/>
                    <a:gd name="T28" fmla="*/ 232 w 370"/>
                    <a:gd name="T29" fmla="*/ 347 h 387"/>
                    <a:gd name="T30" fmla="*/ 213 w 370"/>
                    <a:gd name="T31" fmla="*/ 333 h 387"/>
                    <a:gd name="T32" fmla="*/ 208 w 370"/>
                    <a:gd name="T33" fmla="*/ 358 h 387"/>
                    <a:gd name="T34" fmla="*/ 178 w 370"/>
                    <a:gd name="T35" fmla="*/ 345 h 387"/>
                    <a:gd name="T36" fmla="*/ 183 w 370"/>
                    <a:gd name="T37" fmla="*/ 322 h 387"/>
                    <a:gd name="T38" fmla="*/ 168 w 370"/>
                    <a:gd name="T39" fmla="*/ 341 h 387"/>
                    <a:gd name="T40" fmla="*/ 162 w 370"/>
                    <a:gd name="T41" fmla="*/ 353 h 387"/>
                    <a:gd name="T42" fmla="*/ 149 w 370"/>
                    <a:gd name="T43" fmla="*/ 353 h 387"/>
                    <a:gd name="T44" fmla="*/ 139 w 370"/>
                    <a:gd name="T45" fmla="*/ 376 h 387"/>
                    <a:gd name="T46" fmla="*/ 98 w 370"/>
                    <a:gd name="T47" fmla="*/ 366 h 387"/>
                    <a:gd name="T48" fmla="*/ 103 w 370"/>
                    <a:gd name="T49" fmla="*/ 328 h 387"/>
                    <a:gd name="T50" fmla="*/ 3 w 370"/>
                    <a:gd name="T51" fmla="*/ 281 h 387"/>
                    <a:gd name="T52" fmla="*/ 11 w 370"/>
                    <a:gd name="T53" fmla="*/ 261 h 387"/>
                    <a:gd name="T54" fmla="*/ 112 w 370"/>
                    <a:gd name="T55" fmla="*/ 261 h 387"/>
                    <a:gd name="T56" fmla="*/ 138 w 370"/>
                    <a:gd name="T57" fmla="*/ 232 h 387"/>
                    <a:gd name="T58" fmla="*/ 97 w 370"/>
                    <a:gd name="T59" fmla="*/ 194 h 387"/>
                    <a:gd name="T60" fmla="*/ 66 w 370"/>
                    <a:gd name="T61" fmla="*/ 220 h 387"/>
                    <a:gd name="T62" fmla="*/ 56 w 370"/>
                    <a:gd name="T63" fmla="*/ 189 h 387"/>
                    <a:gd name="T64" fmla="*/ 38 w 370"/>
                    <a:gd name="T65" fmla="*/ 177 h 387"/>
                    <a:gd name="T66" fmla="*/ 55 w 370"/>
                    <a:gd name="T67" fmla="*/ 157 h 387"/>
                    <a:gd name="T68" fmla="*/ 97 w 370"/>
                    <a:gd name="T69" fmla="*/ 175 h 387"/>
                    <a:gd name="T70" fmla="*/ 158 w 370"/>
                    <a:gd name="T71" fmla="*/ 172 h 387"/>
                    <a:gd name="T72" fmla="*/ 132 w 370"/>
                    <a:gd name="T73" fmla="*/ 160 h 387"/>
                    <a:gd name="T74" fmla="*/ 95 w 370"/>
                    <a:gd name="T75" fmla="*/ 152 h 387"/>
                    <a:gd name="T76" fmla="*/ 114 w 370"/>
                    <a:gd name="T77" fmla="*/ 136 h 387"/>
                    <a:gd name="T78" fmla="*/ 139 w 370"/>
                    <a:gd name="T79" fmla="*/ 116 h 387"/>
                    <a:gd name="T80" fmla="*/ 9 w 370"/>
                    <a:gd name="T81" fmla="*/ 149 h 387"/>
                    <a:gd name="T82" fmla="*/ 0 w 370"/>
                    <a:gd name="T83" fmla="*/ 141 h 387"/>
                    <a:gd name="T84" fmla="*/ 6 w 370"/>
                    <a:gd name="T85" fmla="*/ 79 h 387"/>
                    <a:gd name="T86" fmla="*/ 46 w 370"/>
                    <a:gd name="T87" fmla="*/ 59 h 387"/>
                    <a:gd name="T88" fmla="*/ 75 w 370"/>
                    <a:gd name="T89" fmla="*/ 53 h 387"/>
                    <a:gd name="T90" fmla="*/ 66 w 370"/>
                    <a:gd name="T91" fmla="*/ 39 h 387"/>
                    <a:gd name="T92" fmla="*/ 102 w 370"/>
                    <a:gd name="T93" fmla="*/ 32 h 387"/>
                    <a:gd name="T94" fmla="*/ 129 w 370"/>
                    <a:gd name="T95" fmla="*/ 15 h 387"/>
                    <a:gd name="T96" fmla="*/ 153 w 370"/>
                    <a:gd name="T97" fmla="*/ 25 h 387"/>
                    <a:gd name="T98" fmla="*/ 173 w 370"/>
                    <a:gd name="T99" fmla="*/ 12 h 387"/>
                    <a:gd name="T100" fmla="*/ 212 w 370"/>
                    <a:gd name="T101" fmla="*/ 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 h="387">
                      <a:moveTo>
                        <a:pt x="223" y="0"/>
                      </a:moveTo>
                      <a:lnTo>
                        <a:pt x="229" y="27"/>
                      </a:lnTo>
                      <a:lnTo>
                        <a:pt x="242" y="21"/>
                      </a:lnTo>
                      <a:lnTo>
                        <a:pt x="253" y="36"/>
                      </a:lnTo>
                      <a:lnTo>
                        <a:pt x="306" y="6"/>
                      </a:lnTo>
                      <a:lnTo>
                        <a:pt x="310" y="15"/>
                      </a:lnTo>
                      <a:lnTo>
                        <a:pt x="303" y="39"/>
                      </a:lnTo>
                      <a:lnTo>
                        <a:pt x="308" y="56"/>
                      </a:lnTo>
                      <a:lnTo>
                        <a:pt x="327" y="76"/>
                      </a:lnTo>
                      <a:lnTo>
                        <a:pt x="327" y="115"/>
                      </a:lnTo>
                      <a:lnTo>
                        <a:pt x="318" y="130"/>
                      </a:lnTo>
                      <a:lnTo>
                        <a:pt x="328" y="155"/>
                      </a:lnTo>
                      <a:lnTo>
                        <a:pt x="332" y="220"/>
                      </a:lnTo>
                      <a:lnTo>
                        <a:pt x="296" y="235"/>
                      </a:lnTo>
                      <a:lnTo>
                        <a:pt x="287" y="246"/>
                      </a:lnTo>
                      <a:lnTo>
                        <a:pt x="293" y="284"/>
                      </a:lnTo>
                      <a:lnTo>
                        <a:pt x="301" y="298"/>
                      </a:lnTo>
                      <a:lnTo>
                        <a:pt x="333" y="308"/>
                      </a:lnTo>
                      <a:lnTo>
                        <a:pt x="351" y="319"/>
                      </a:lnTo>
                      <a:lnTo>
                        <a:pt x="361" y="322"/>
                      </a:lnTo>
                      <a:lnTo>
                        <a:pt x="370" y="346"/>
                      </a:lnTo>
                      <a:lnTo>
                        <a:pt x="357" y="357"/>
                      </a:lnTo>
                      <a:lnTo>
                        <a:pt x="341" y="360"/>
                      </a:lnTo>
                      <a:lnTo>
                        <a:pt x="330" y="386"/>
                      </a:lnTo>
                      <a:lnTo>
                        <a:pt x="281" y="387"/>
                      </a:lnTo>
                      <a:lnTo>
                        <a:pt x="295" y="368"/>
                      </a:lnTo>
                      <a:lnTo>
                        <a:pt x="275" y="361"/>
                      </a:lnTo>
                      <a:lnTo>
                        <a:pt x="267" y="382"/>
                      </a:lnTo>
                      <a:lnTo>
                        <a:pt x="248" y="378"/>
                      </a:lnTo>
                      <a:lnTo>
                        <a:pt x="232" y="347"/>
                      </a:lnTo>
                      <a:lnTo>
                        <a:pt x="223" y="337"/>
                      </a:lnTo>
                      <a:lnTo>
                        <a:pt x="213" y="333"/>
                      </a:lnTo>
                      <a:lnTo>
                        <a:pt x="203" y="340"/>
                      </a:lnTo>
                      <a:lnTo>
                        <a:pt x="208" y="358"/>
                      </a:lnTo>
                      <a:lnTo>
                        <a:pt x="193" y="361"/>
                      </a:lnTo>
                      <a:lnTo>
                        <a:pt x="178" y="345"/>
                      </a:lnTo>
                      <a:lnTo>
                        <a:pt x="184" y="326"/>
                      </a:lnTo>
                      <a:lnTo>
                        <a:pt x="183" y="322"/>
                      </a:lnTo>
                      <a:lnTo>
                        <a:pt x="177" y="322"/>
                      </a:lnTo>
                      <a:lnTo>
                        <a:pt x="168" y="341"/>
                      </a:lnTo>
                      <a:lnTo>
                        <a:pt x="168" y="351"/>
                      </a:lnTo>
                      <a:lnTo>
                        <a:pt x="162" y="353"/>
                      </a:lnTo>
                      <a:lnTo>
                        <a:pt x="157" y="348"/>
                      </a:lnTo>
                      <a:lnTo>
                        <a:pt x="149" y="353"/>
                      </a:lnTo>
                      <a:lnTo>
                        <a:pt x="153" y="372"/>
                      </a:lnTo>
                      <a:lnTo>
                        <a:pt x="139" y="376"/>
                      </a:lnTo>
                      <a:lnTo>
                        <a:pt x="103" y="371"/>
                      </a:lnTo>
                      <a:lnTo>
                        <a:pt x="98" y="366"/>
                      </a:lnTo>
                      <a:lnTo>
                        <a:pt x="108" y="343"/>
                      </a:lnTo>
                      <a:lnTo>
                        <a:pt x="103" y="328"/>
                      </a:lnTo>
                      <a:lnTo>
                        <a:pt x="61" y="291"/>
                      </a:lnTo>
                      <a:lnTo>
                        <a:pt x="3" y="281"/>
                      </a:lnTo>
                      <a:lnTo>
                        <a:pt x="0" y="277"/>
                      </a:lnTo>
                      <a:lnTo>
                        <a:pt x="11" y="261"/>
                      </a:lnTo>
                      <a:lnTo>
                        <a:pt x="102" y="252"/>
                      </a:lnTo>
                      <a:lnTo>
                        <a:pt x="112" y="261"/>
                      </a:lnTo>
                      <a:lnTo>
                        <a:pt x="127" y="257"/>
                      </a:lnTo>
                      <a:lnTo>
                        <a:pt x="138" y="232"/>
                      </a:lnTo>
                      <a:lnTo>
                        <a:pt x="127" y="207"/>
                      </a:lnTo>
                      <a:lnTo>
                        <a:pt x="97" y="194"/>
                      </a:lnTo>
                      <a:lnTo>
                        <a:pt x="79" y="203"/>
                      </a:lnTo>
                      <a:lnTo>
                        <a:pt x="66" y="220"/>
                      </a:lnTo>
                      <a:lnTo>
                        <a:pt x="61" y="222"/>
                      </a:lnTo>
                      <a:lnTo>
                        <a:pt x="56" y="189"/>
                      </a:lnTo>
                      <a:lnTo>
                        <a:pt x="41" y="187"/>
                      </a:lnTo>
                      <a:lnTo>
                        <a:pt x="38" y="177"/>
                      </a:lnTo>
                      <a:lnTo>
                        <a:pt x="46" y="168"/>
                      </a:lnTo>
                      <a:lnTo>
                        <a:pt x="55" y="157"/>
                      </a:lnTo>
                      <a:lnTo>
                        <a:pt x="70" y="172"/>
                      </a:lnTo>
                      <a:lnTo>
                        <a:pt x="97" y="175"/>
                      </a:lnTo>
                      <a:lnTo>
                        <a:pt x="104" y="182"/>
                      </a:lnTo>
                      <a:lnTo>
                        <a:pt x="158" y="172"/>
                      </a:lnTo>
                      <a:lnTo>
                        <a:pt x="159" y="167"/>
                      </a:lnTo>
                      <a:lnTo>
                        <a:pt x="132" y="160"/>
                      </a:lnTo>
                      <a:lnTo>
                        <a:pt x="130" y="145"/>
                      </a:lnTo>
                      <a:lnTo>
                        <a:pt x="95" y="152"/>
                      </a:lnTo>
                      <a:lnTo>
                        <a:pt x="92" y="149"/>
                      </a:lnTo>
                      <a:lnTo>
                        <a:pt x="114" y="136"/>
                      </a:lnTo>
                      <a:lnTo>
                        <a:pt x="147" y="123"/>
                      </a:lnTo>
                      <a:lnTo>
                        <a:pt x="139" y="116"/>
                      </a:lnTo>
                      <a:lnTo>
                        <a:pt x="49" y="140"/>
                      </a:lnTo>
                      <a:lnTo>
                        <a:pt x="9" y="149"/>
                      </a:lnTo>
                      <a:lnTo>
                        <a:pt x="3" y="145"/>
                      </a:lnTo>
                      <a:lnTo>
                        <a:pt x="0" y="141"/>
                      </a:lnTo>
                      <a:lnTo>
                        <a:pt x="8" y="123"/>
                      </a:lnTo>
                      <a:lnTo>
                        <a:pt x="6" y="79"/>
                      </a:lnTo>
                      <a:lnTo>
                        <a:pt x="21" y="66"/>
                      </a:lnTo>
                      <a:lnTo>
                        <a:pt x="46" y="59"/>
                      </a:lnTo>
                      <a:lnTo>
                        <a:pt x="56" y="50"/>
                      </a:lnTo>
                      <a:lnTo>
                        <a:pt x="75" y="53"/>
                      </a:lnTo>
                      <a:lnTo>
                        <a:pt x="78" y="50"/>
                      </a:lnTo>
                      <a:lnTo>
                        <a:pt x="66" y="39"/>
                      </a:lnTo>
                      <a:lnTo>
                        <a:pt x="78" y="32"/>
                      </a:lnTo>
                      <a:lnTo>
                        <a:pt x="102" y="32"/>
                      </a:lnTo>
                      <a:lnTo>
                        <a:pt x="117" y="17"/>
                      </a:lnTo>
                      <a:lnTo>
                        <a:pt x="129" y="15"/>
                      </a:lnTo>
                      <a:lnTo>
                        <a:pt x="133" y="30"/>
                      </a:lnTo>
                      <a:lnTo>
                        <a:pt x="153" y="25"/>
                      </a:lnTo>
                      <a:lnTo>
                        <a:pt x="158" y="27"/>
                      </a:lnTo>
                      <a:lnTo>
                        <a:pt x="173" y="12"/>
                      </a:lnTo>
                      <a:lnTo>
                        <a:pt x="201" y="12"/>
                      </a:lnTo>
                      <a:lnTo>
                        <a:pt x="212" y="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4" name="Freeform 110">
                  <a:extLst>
                    <a:ext uri="{FF2B5EF4-FFF2-40B4-BE49-F238E27FC236}">
                      <a16:creationId xmlns:a16="http://schemas.microsoft.com/office/drawing/2014/main" id="{9E96AA21-62E2-4223-9490-146D8E9668CB}"/>
                    </a:ext>
                  </a:extLst>
                </p:cNvPr>
                <p:cNvSpPr>
                  <a:spLocks/>
                </p:cNvSpPr>
                <p:nvPr/>
              </p:nvSpPr>
              <p:spPr bwMode="auto">
                <a:xfrm>
                  <a:off x="2838451" y="1981201"/>
                  <a:ext cx="749300" cy="527050"/>
                </a:xfrm>
                <a:custGeom>
                  <a:avLst/>
                  <a:gdLst>
                    <a:gd name="T0" fmla="*/ 61 w 472"/>
                    <a:gd name="T1" fmla="*/ 2 h 332"/>
                    <a:gd name="T2" fmla="*/ 93 w 472"/>
                    <a:gd name="T3" fmla="*/ 6 h 332"/>
                    <a:gd name="T4" fmla="*/ 119 w 472"/>
                    <a:gd name="T5" fmla="*/ 6 h 332"/>
                    <a:gd name="T6" fmla="*/ 126 w 472"/>
                    <a:gd name="T7" fmla="*/ 20 h 332"/>
                    <a:gd name="T8" fmla="*/ 157 w 472"/>
                    <a:gd name="T9" fmla="*/ 5 h 332"/>
                    <a:gd name="T10" fmla="*/ 172 w 472"/>
                    <a:gd name="T11" fmla="*/ 15 h 332"/>
                    <a:gd name="T12" fmla="*/ 176 w 472"/>
                    <a:gd name="T13" fmla="*/ 31 h 332"/>
                    <a:gd name="T14" fmla="*/ 192 w 472"/>
                    <a:gd name="T15" fmla="*/ 33 h 332"/>
                    <a:gd name="T16" fmla="*/ 227 w 472"/>
                    <a:gd name="T17" fmla="*/ 85 h 332"/>
                    <a:gd name="T18" fmla="*/ 255 w 472"/>
                    <a:gd name="T19" fmla="*/ 120 h 332"/>
                    <a:gd name="T20" fmla="*/ 262 w 472"/>
                    <a:gd name="T21" fmla="*/ 140 h 332"/>
                    <a:gd name="T22" fmla="*/ 319 w 472"/>
                    <a:gd name="T23" fmla="*/ 89 h 332"/>
                    <a:gd name="T24" fmla="*/ 323 w 472"/>
                    <a:gd name="T25" fmla="*/ 79 h 332"/>
                    <a:gd name="T26" fmla="*/ 361 w 472"/>
                    <a:gd name="T27" fmla="*/ 70 h 332"/>
                    <a:gd name="T28" fmla="*/ 373 w 472"/>
                    <a:gd name="T29" fmla="*/ 85 h 332"/>
                    <a:gd name="T30" fmla="*/ 366 w 472"/>
                    <a:gd name="T31" fmla="*/ 99 h 332"/>
                    <a:gd name="T32" fmla="*/ 388 w 472"/>
                    <a:gd name="T33" fmla="*/ 105 h 332"/>
                    <a:gd name="T34" fmla="*/ 403 w 472"/>
                    <a:gd name="T35" fmla="*/ 105 h 332"/>
                    <a:gd name="T36" fmla="*/ 464 w 472"/>
                    <a:gd name="T37" fmla="*/ 135 h 332"/>
                    <a:gd name="T38" fmla="*/ 460 w 472"/>
                    <a:gd name="T39" fmla="*/ 204 h 332"/>
                    <a:gd name="T40" fmla="*/ 407 w 472"/>
                    <a:gd name="T41" fmla="*/ 252 h 332"/>
                    <a:gd name="T42" fmla="*/ 374 w 472"/>
                    <a:gd name="T43" fmla="*/ 297 h 332"/>
                    <a:gd name="T44" fmla="*/ 314 w 472"/>
                    <a:gd name="T45" fmla="*/ 292 h 332"/>
                    <a:gd name="T46" fmla="*/ 274 w 472"/>
                    <a:gd name="T47" fmla="*/ 332 h 332"/>
                    <a:gd name="T48" fmla="*/ 256 w 472"/>
                    <a:gd name="T49" fmla="*/ 282 h 332"/>
                    <a:gd name="T50" fmla="*/ 226 w 472"/>
                    <a:gd name="T51" fmla="*/ 293 h 332"/>
                    <a:gd name="T52" fmla="*/ 183 w 472"/>
                    <a:gd name="T53" fmla="*/ 274 h 332"/>
                    <a:gd name="T54" fmla="*/ 162 w 472"/>
                    <a:gd name="T55" fmla="*/ 259 h 332"/>
                    <a:gd name="T56" fmla="*/ 96 w 472"/>
                    <a:gd name="T57" fmla="*/ 274 h 332"/>
                    <a:gd name="T58" fmla="*/ 29 w 472"/>
                    <a:gd name="T59" fmla="*/ 269 h 332"/>
                    <a:gd name="T60" fmla="*/ 15 w 472"/>
                    <a:gd name="T61" fmla="*/ 179 h 332"/>
                    <a:gd name="T62" fmla="*/ 24 w 472"/>
                    <a:gd name="T63" fmla="*/ 125 h 332"/>
                    <a:gd name="T64" fmla="*/ 0 w 472"/>
                    <a:gd name="T65" fmla="*/ 88 h 332"/>
                    <a:gd name="T66" fmla="*/ 15 w 472"/>
                    <a:gd name="T67" fmla="*/ 66 h 332"/>
                    <a:gd name="T68" fmla="*/ 24 w 472"/>
                    <a:gd name="T69" fmla="*/ 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332">
                      <a:moveTo>
                        <a:pt x="48" y="0"/>
                      </a:moveTo>
                      <a:lnTo>
                        <a:pt x="61" y="2"/>
                      </a:lnTo>
                      <a:lnTo>
                        <a:pt x="68" y="15"/>
                      </a:lnTo>
                      <a:lnTo>
                        <a:pt x="93" y="6"/>
                      </a:lnTo>
                      <a:lnTo>
                        <a:pt x="114" y="2"/>
                      </a:lnTo>
                      <a:lnTo>
                        <a:pt x="119" y="6"/>
                      </a:lnTo>
                      <a:lnTo>
                        <a:pt x="119" y="20"/>
                      </a:lnTo>
                      <a:lnTo>
                        <a:pt x="126" y="20"/>
                      </a:lnTo>
                      <a:lnTo>
                        <a:pt x="151" y="1"/>
                      </a:lnTo>
                      <a:lnTo>
                        <a:pt x="157" y="5"/>
                      </a:lnTo>
                      <a:lnTo>
                        <a:pt x="160" y="18"/>
                      </a:lnTo>
                      <a:lnTo>
                        <a:pt x="172" y="15"/>
                      </a:lnTo>
                      <a:lnTo>
                        <a:pt x="177" y="20"/>
                      </a:lnTo>
                      <a:lnTo>
                        <a:pt x="176" y="31"/>
                      </a:lnTo>
                      <a:lnTo>
                        <a:pt x="186" y="38"/>
                      </a:lnTo>
                      <a:lnTo>
                        <a:pt x="192" y="33"/>
                      </a:lnTo>
                      <a:lnTo>
                        <a:pt x="208" y="64"/>
                      </a:lnTo>
                      <a:lnTo>
                        <a:pt x="227" y="85"/>
                      </a:lnTo>
                      <a:lnTo>
                        <a:pt x="227" y="102"/>
                      </a:lnTo>
                      <a:lnTo>
                        <a:pt x="255" y="120"/>
                      </a:lnTo>
                      <a:lnTo>
                        <a:pt x="257" y="135"/>
                      </a:lnTo>
                      <a:lnTo>
                        <a:pt x="262" y="140"/>
                      </a:lnTo>
                      <a:lnTo>
                        <a:pt x="274" y="128"/>
                      </a:lnTo>
                      <a:lnTo>
                        <a:pt x="319" y="89"/>
                      </a:lnTo>
                      <a:lnTo>
                        <a:pt x="319" y="81"/>
                      </a:lnTo>
                      <a:lnTo>
                        <a:pt x="323" y="79"/>
                      </a:lnTo>
                      <a:lnTo>
                        <a:pt x="333" y="85"/>
                      </a:lnTo>
                      <a:lnTo>
                        <a:pt x="361" y="70"/>
                      </a:lnTo>
                      <a:lnTo>
                        <a:pt x="373" y="76"/>
                      </a:lnTo>
                      <a:lnTo>
                        <a:pt x="373" y="85"/>
                      </a:lnTo>
                      <a:lnTo>
                        <a:pt x="365" y="94"/>
                      </a:lnTo>
                      <a:lnTo>
                        <a:pt x="366" y="99"/>
                      </a:lnTo>
                      <a:lnTo>
                        <a:pt x="385" y="90"/>
                      </a:lnTo>
                      <a:lnTo>
                        <a:pt x="388" y="105"/>
                      </a:lnTo>
                      <a:lnTo>
                        <a:pt x="397" y="109"/>
                      </a:lnTo>
                      <a:lnTo>
                        <a:pt x="403" y="105"/>
                      </a:lnTo>
                      <a:lnTo>
                        <a:pt x="419" y="115"/>
                      </a:lnTo>
                      <a:lnTo>
                        <a:pt x="464" y="135"/>
                      </a:lnTo>
                      <a:lnTo>
                        <a:pt x="472" y="148"/>
                      </a:lnTo>
                      <a:lnTo>
                        <a:pt x="460" y="204"/>
                      </a:lnTo>
                      <a:lnTo>
                        <a:pt x="438" y="232"/>
                      </a:lnTo>
                      <a:lnTo>
                        <a:pt x="407" y="252"/>
                      </a:lnTo>
                      <a:lnTo>
                        <a:pt x="397" y="269"/>
                      </a:lnTo>
                      <a:lnTo>
                        <a:pt x="374" y="297"/>
                      </a:lnTo>
                      <a:lnTo>
                        <a:pt x="339" y="287"/>
                      </a:lnTo>
                      <a:lnTo>
                        <a:pt x="314" y="292"/>
                      </a:lnTo>
                      <a:lnTo>
                        <a:pt x="290" y="332"/>
                      </a:lnTo>
                      <a:lnTo>
                        <a:pt x="274" y="332"/>
                      </a:lnTo>
                      <a:lnTo>
                        <a:pt x="266" y="301"/>
                      </a:lnTo>
                      <a:lnTo>
                        <a:pt x="256" y="282"/>
                      </a:lnTo>
                      <a:lnTo>
                        <a:pt x="246" y="291"/>
                      </a:lnTo>
                      <a:lnTo>
                        <a:pt x="226" y="293"/>
                      </a:lnTo>
                      <a:lnTo>
                        <a:pt x="203" y="277"/>
                      </a:lnTo>
                      <a:lnTo>
                        <a:pt x="183" y="274"/>
                      </a:lnTo>
                      <a:lnTo>
                        <a:pt x="172" y="263"/>
                      </a:lnTo>
                      <a:lnTo>
                        <a:pt x="162" y="259"/>
                      </a:lnTo>
                      <a:lnTo>
                        <a:pt x="126" y="279"/>
                      </a:lnTo>
                      <a:lnTo>
                        <a:pt x="96" y="274"/>
                      </a:lnTo>
                      <a:lnTo>
                        <a:pt x="68" y="286"/>
                      </a:lnTo>
                      <a:lnTo>
                        <a:pt x="29" y="269"/>
                      </a:lnTo>
                      <a:lnTo>
                        <a:pt x="25" y="204"/>
                      </a:lnTo>
                      <a:lnTo>
                        <a:pt x="15" y="179"/>
                      </a:lnTo>
                      <a:lnTo>
                        <a:pt x="24" y="164"/>
                      </a:lnTo>
                      <a:lnTo>
                        <a:pt x="24" y="125"/>
                      </a:lnTo>
                      <a:lnTo>
                        <a:pt x="5" y="105"/>
                      </a:lnTo>
                      <a:lnTo>
                        <a:pt x="0" y="88"/>
                      </a:lnTo>
                      <a:lnTo>
                        <a:pt x="7" y="64"/>
                      </a:lnTo>
                      <a:lnTo>
                        <a:pt x="15" y="66"/>
                      </a:lnTo>
                      <a:lnTo>
                        <a:pt x="32" y="48"/>
                      </a:lnTo>
                      <a:lnTo>
                        <a:pt x="24" y="19"/>
                      </a:lnTo>
                      <a:lnTo>
                        <a:pt x="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sp>
          <p:nvSpPr>
            <p:cNvPr id="67" name="Freeform 82">
              <a:extLst>
                <a:ext uri="{FF2B5EF4-FFF2-40B4-BE49-F238E27FC236}">
                  <a16:creationId xmlns:a16="http://schemas.microsoft.com/office/drawing/2014/main" id="{17352BD3-3026-417B-ACE1-EEC0573A7928}"/>
                </a:ext>
              </a:extLst>
            </p:cNvPr>
            <p:cNvSpPr>
              <a:spLocks/>
            </p:cNvSpPr>
            <p:nvPr/>
          </p:nvSpPr>
          <p:spPr bwMode="auto">
            <a:xfrm>
              <a:off x="7697827" y="2266641"/>
              <a:ext cx="58031" cy="65814"/>
            </a:xfrm>
            <a:custGeom>
              <a:avLst/>
              <a:gdLst>
                <a:gd name="T0" fmla="*/ 96 w 106"/>
                <a:gd name="T1" fmla="*/ 0 h 122"/>
                <a:gd name="T2" fmla="*/ 99 w 106"/>
                <a:gd name="T3" fmla="*/ 11 h 122"/>
                <a:gd name="T4" fmla="*/ 106 w 106"/>
                <a:gd name="T5" fmla="*/ 18 h 122"/>
                <a:gd name="T6" fmla="*/ 97 w 106"/>
                <a:gd name="T7" fmla="*/ 40 h 122"/>
                <a:gd name="T8" fmla="*/ 99 w 106"/>
                <a:gd name="T9" fmla="*/ 64 h 122"/>
                <a:gd name="T10" fmla="*/ 101 w 106"/>
                <a:gd name="T11" fmla="*/ 90 h 122"/>
                <a:gd name="T12" fmla="*/ 101 w 106"/>
                <a:gd name="T13" fmla="*/ 122 h 122"/>
                <a:gd name="T14" fmla="*/ 97 w 106"/>
                <a:gd name="T15" fmla="*/ 118 h 122"/>
                <a:gd name="T16" fmla="*/ 95 w 106"/>
                <a:gd name="T17" fmla="*/ 118 h 122"/>
                <a:gd name="T18" fmla="*/ 92 w 106"/>
                <a:gd name="T19" fmla="*/ 114 h 122"/>
                <a:gd name="T20" fmla="*/ 92 w 106"/>
                <a:gd name="T21" fmla="*/ 113 h 122"/>
                <a:gd name="T22" fmla="*/ 94 w 106"/>
                <a:gd name="T23" fmla="*/ 113 h 122"/>
                <a:gd name="T24" fmla="*/ 90 w 106"/>
                <a:gd name="T25" fmla="*/ 110 h 122"/>
                <a:gd name="T26" fmla="*/ 90 w 106"/>
                <a:gd name="T27" fmla="*/ 104 h 122"/>
                <a:gd name="T28" fmla="*/ 87 w 106"/>
                <a:gd name="T29" fmla="*/ 102 h 122"/>
                <a:gd name="T30" fmla="*/ 72 w 106"/>
                <a:gd name="T31" fmla="*/ 107 h 122"/>
                <a:gd name="T32" fmla="*/ 70 w 106"/>
                <a:gd name="T33" fmla="*/ 105 h 122"/>
                <a:gd name="T34" fmla="*/ 62 w 106"/>
                <a:gd name="T35" fmla="*/ 108 h 122"/>
                <a:gd name="T36" fmla="*/ 61 w 106"/>
                <a:gd name="T37" fmla="*/ 105 h 122"/>
                <a:gd name="T38" fmla="*/ 59 w 106"/>
                <a:gd name="T39" fmla="*/ 105 h 122"/>
                <a:gd name="T40" fmla="*/ 55 w 106"/>
                <a:gd name="T41" fmla="*/ 108 h 122"/>
                <a:gd name="T42" fmla="*/ 51 w 106"/>
                <a:gd name="T43" fmla="*/ 108 h 122"/>
                <a:gd name="T44" fmla="*/ 50 w 106"/>
                <a:gd name="T45" fmla="*/ 105 h 122"/>
                <a:gd name="T46" fmla="*/ 51 w 106"/>
                <a:gd name="T47" fmla="*/ 99 h 122"/>
                <a:gd name="T48" fmla="*/ 50 w 106"/>
                <a:gd name="T49" fmla="*/ 98 h 122"/>
                <a:gd name="T50" fmla="*/ 47 w 106"/>
                <a:gd name="T51" fmla="*/ 100 h 122"/>
                <a:gd name="T52" fmla="*/ 44 w 106"/>
                <a:gd name="T53" fmla="*/ 99 h 122"/>
                <a:gd name="T54" fmla="*/ 39 w 106"/>
                <a:gd name="T55" fmla="*/ 95 h 122"/>
                <a:gd name="T56" fmla="*/ 37 w 106"/>
                <a:gd name="T57" fmla="*/ 102 h 122"/>
                <a:gd name="T58" fmla="*/ 19 w 106"/>
                <a:gd name="T59" fmla="*/ 102 h 122"/>
                <a:gd name="T60" fmla="*/ 1 w 106"/>
                <a:gd name="T61" fmla="*/ 94 h 122"/>
                <a:gd name="T62" fmla="*/ 0 w 106"/>
                <a:gd name="T63" fmla="*/ 61 h 122"/>
                <a:gd name="T64" fmla="*/ 8 w 106"/>
                <a:gd name="T65" fmla="*/ 20 h 122"/>
                <a:gd name="T66" fmla="*/ 36 w 106"/>
                <a:gd name="T67" fmla="*/ 5 h 122"/>
                <a:gd name="T68" fmla="*/ 45 w 106"/>
                <a:gd name="T69" fmla="*/ 8 h 122"/>
                <a:gd name="T70" fmla="*/ 62 w 106"/>
                <a:gd name="T71" fmla="*/ 13 h 122"/>
                <a:gd name="T72" fmla="*/ 76 w 106"/>
                <a:gd name="T73" fmla="*/ 3 h 122"/>
                <a:gd name="T74" fmla="*/ 96 w 106"/>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22">
                  <a:moveTo>
                    <a:pt x="96" y="0"/>
                  </a:moveTo>
                  <a:lnTo>
                    <a:pt x="99" y="11"/>
                  </a:lnTo>
                  <a:lnTo>
                    <a:pt x="106" y="18"/>
                  </a:lnTo>
                  <a:lnTo>
                    <a:pt x="97" y="40"/>
                  </a:lnTo>
                  <a:lnTo>
                    <a:pt x="99" y="64"/>
                  </a:lnTo>
                  <a:lnTo>
                    <a:pt x="101" y="90"/>
                  </a:lnTo>
                  <a:lnTo>
                    <a:pt x="101" y="122"/>
                  </a:lnTo>
                  <a:lnTo>
                    <a:pt x="97" y="118"/>
                  </a:lnTo>
                  <a:lnTo>
                    <a:pt x="95" y="118"/>
                  </a:lnTo>
                  <a:lnTo>
                    <a:pt x="92" y="114"/>
                  </a:lnTo>
                  <a:lnTo>
                    <a:pt x="92" y="113"/>
                  </a:lnTo>
                  <a:lnTo>
                    <a:pt x="94" y="113"/>
                  </a:lnTo>
                  <a:lnTo>
                    <a:pt x="90" y="110"/>
                  </a:lnTo>
                  <a:lnTo>
                    <a:pt x="90" y="104"/>
                  </a:lnTo>
                  <a:lnTo>
                    <a:pt x="87" y="102"/>
                  </a:lnTo>
                  <a:lnTo>
                    <a:pt x="72" y="107"/>
                  </a:lnTo>
                  <a:lnTo>
                    <a:pt x="70" y="105"/>
                  </a:lnTo>
                  <a:lnTo>
                    <a:pt x="62" y="108"/>
                  </a:lnTo>
                  <a:lnTo>
                    <a:pt x="61" y="105"/>
                  </a:lnTo>
                  <a:lnTo>
                    <a:pt x="59" y="105"/>
                  </a:lnTo>
                  <a:lnTo>
                    <a:pt x="55" y="108"/>
                  </a:lnTo>
                  <a:lnTo>
                    <a:pt x="51" y="108"/>
                  </a:lnTo>
                  <a:lnTo>
                    <a:pt x="50" y="105"/>
                  </a:lnTo>
                  <a:lnTo>
                    <a:pt x="51" y="99"/>
                  </a:lnTo>
                  <a:lnTo>
                    <a:pt x="50" y="98"/>
                  </a:lnTo>
                  <a:lnTo>
                    <a:pt x="47" y="100"/>
                  </a:lnTo>
                  <a:lnTo>
                    <a:pt x="44" y="99"/>
                  </a:lnTo>
                  <a:lnTo>
                    <a:pt x="39" y="95"/>
                  </a:lnTo>
                  <a:lnTo>
                    <a:pt x="37" y="102"/>
                  </a:lnTo>
                  <a:lnTo>
                    <a:pt x="19" y="102"/>
                  </a:lnTo>
                  <a:lnTo>
                    <a:pt x="1" y="94"/>
                  </a:lnTo>
                  <a:lnTo>
                    <a:pt x="0" y="61"/>
                  </a:lnTo>
                  <a:lnTo>
                    <a:pt x="8" y="20"/>
                  </a:lnTo>
                  <a:lnTo>
                    <a:pt x="36" y="5"/>
                  </a:lnTo>
                  <a:lnTo>
                    <a:pt x="45" y="8"/>
                  </a:lnTo>
                  <a:lnTo>
                    <a:pt x="62" y="13"/>
                  </a:lnTo>
                  <a:lnTo>
                    <a:pt x="76" y="3"/>
                  </a:lnTo>
                  <a:lnTo>
                    <a:pt x="96" y="0"/>
                  </a:lnTo>
                  <a:close/>
                </a:path>
              </a:pathLst>
            </a:custGeom>
            <a:solidFill>
              <a:srgbClr val="333333"/>
            </a:solid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90" name="shp0022">
            <a:extLst>
              <a:ext uri="{FF2B5EF4-FFF2-40B4-BE49-F238E27FC236}">
                <a16:creationId xmlns:a16="http://schemas.microsoft.com/office/drawing/2014/main" id="{B7DE78D9-8810-4878-8541-6AA5B12E2DBA}"/>
              </a:ext>
            </a:extLst>
          </p:cNvPr>
          <p:cNvSpPr txBox="1"/>
          <p:nvPr/>
        </p:nvSpPr>
        <p:spPr>
          <a:xfrm>
            <a:off x="3355826" y="2067374"/>
            <a:ext cx="89451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Ile de France</a:t>
            </a:r>
          </a:p>
          <a:p>
            <a:pPr algn="l" defTabSz="456423" fontAlgn="base">
              <a:lnSpc>
                <a:spcPct val="90000"/>
              </a:lnSpc>
              <a:spcBef>
                <a:spcPct val="0"/>
              </a:spcBef>
              <a:spcAft>
                <a:spcPct val="0"/>
              </a:spcAft>
              <a:defRPr/>
            </a:pPr>
            <a:r>
              <a:rPr lang="fr-FR" sz="1597" b="1" dirty="0">
                <a:solidFill>
                  <a:srgbClr val="000000"/>
                </a:solidFill>
              </a:rPr>
              <a:t>20%</a:t>
            </a:r>
          </a:p>
        </p:txBody>
      </p:sp>
      <p:sp>
        <p:nvSpPr>
          <p:cNvPr id="191" name="shp0023">
            <a:extLst>
              <a:ext uri="{FF2B5EF4-FFF2-40B4-BE49-F238E27FC236}">
                <a16:creationId xmlns:a16="http://schemas.microsoft.com/office/drawing/2014/main" id="{61463915-7F46-4C03-82B1-BE5FB06EEF09}"/>
              </a:ext>
            </a:extLst>
          </p:cNvPr>
          <p:cNvSpPr txBox="1"/>
          <p:nvPr/>
        </p:nvSpPr>
        <p:spPr>
          <a:xfrm>
            <a:off x="534037" y="1780811"/>
            <a:ext cx="409652"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Ouest</a:t>
            </a:r>
          </a:p>
          <a:p>
            <a:pPr algn="r" defTabSz="456423" fontAlgn="base">
              <a:lnSpc>
                <a:spcPct val="90000"/>
              </a:lnSpc>
              <a:spcBef>
                <a:spcPct val="0"/>
              </a:spcBef>
              <a:spcAft>
                <a:spcPct val="0"/>
              </a:spcAft>
              <a:defRPr/>
            </a:pPr>
            <a:r>
              <a:rPr lang="fr-FR" sz="1597" b="1" dirty="0">
                <a:solidFill>
                  <a:srgbClr val="000000"/>
                </a:solidFill>
              </a:rPr>
              <a:t>22%</a:t>
            </a:r>
          </a:p>
        </p:txBody>
      </p:sp>
      <p:cxnSp>
        <p:nvCxnSpPr>
          <p:cNvPr id="192" name="shp0024">
            <a:extLst>
              <a:ext uri="{FF2B5EF4-FFF2-40B4-BE49-F238E27FC236}">
                <a16:creationId xmlns:a16="http://schemas.microsoft.com/office/drawing/2014/main" id="{F3B19BBE-80F9-4C31-BB54-0A7D75CBAFFD}"/>
              </a:ext>
            </a:extLst>
          </p:cNvPr>
          <p:cNvCxnSpPr>
            <a:cxnSpLocks/>
          </p:cNvCxnSpPr>
          <p:nvPr/>
        </p:nvCxnSpPr>
        <p:spPr>
          <a:xfrm>
            <a:off x="1044659" y="1869819"/>
            <a:ext cx="561968"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3" name="shp0025">
            <a:extLst>
              <a:ext uri="{FF2B5EF4-FFF2-40B4-BE49-F238E27FC236}">
                <a16:creationId xmlns:a16="http://schemas.microsoft.com/office/drawing/2014/main" id="{6F2C2CA6-8F8B-467C-8F1C-A42FB9B074AA}"/>
              </a:ext>
            </a:extLst>
          </p:cNvPr>
          <p:cNvSpPr txBox="1"/>
          <p:nvPr/>
        </p:nvSpPr>
        <p:spPr>
          <a:xfrm>
            <a:off x="541420" y="2531874"/>
            <a:ext cx="732891"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Sud-Ouest</a:t>
            </a:r>
          </a:p>
          <a:p>
            <a:pPr algn="r" defTabSz="456423" fontAlgn="base">
              <a:lnSpc>
                <a:spcPct val="90000"/>
              </a:lnSpc>
              <a:spcBef>
                <a:spcPct val="0"/>
              </a:spcBef>
              <a:spcAft>
                <a:spcPct val="0"/>
              </a:spcAft>
              <a:defRPr/>
            </a:pPr>
            <a:r>
              <a:rPr lang="fr-FR" sz="1597" b="1" dirty="0">
                <a:solidFill>
                  <a:srgbClr val="000000"/>
                </a:solidFill>
              </a:rPr>
              <a:t>12%</a:t>
            </a:r>
          </a:p>
        </p:txBody>
      </p:sp>
      <p:cxnSp>
        <p:nvCxnSpPr>
          <p:cNvPr id="194" name="shp0026">
            <a:extLst>
              <a:ext uri="{FF2B5EF4-FFF2-40B4-BE49-F238E27FC236}">
                <a16:creationId xmlns:a16="http://schemas.microsoft.com/office/drawing/2014/main" id="{6B5A28FC-5A0C-40C4-B593-47C138579AFE}"/>
              </a:ext>
            </a:extLst>
          </p:cNvPr>
          <p:cNvCxnSpPr>
            <a:cxnSpLocks/>
          </p:cNvCxnSpPr>
          <p:nvPr/>
        </p:nvCxnSpPr>
        <p:spPr>
          <a:xfrm>
            <a:off x="1375281" y="2620882"/>
            <a:ext cx="287497"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195" name="shp0027">
            <a:extLst>
              <a:ext uri="{FF2B5EF4-FFF2-40B4-BE49-F238E27FC236}">
                <a16:creationId xmlns:a16="http://schemas.microsoft.com/office/drawing/2014/main" id="{CFA59F34-63F3-4239-9469-48363AB1C438}"/>
              </a:ext>
            </a:extLst>
          </p:cNvPr>
          <p:cNvCxnSpPr>
            <a:cxnSpLocks/>
          </p:cNvCxnSpPr>
          <p:nvPr/>
        </p:nvCxnSpPr>
        <p:spPr>
          <a:xfrm>
            <a:off x="2443396" y="1662926"/>
            <a:ext cx="574993"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6" name="shp0028">
            <a:extLst>
              <a:ext uri="{FF2B5EF4-FFF2-40B4-BE49-F238E27FC236}">
                <a16:creationId xmlns:a16="http://schemas.microsoft.com/office/drawing/2014/main" id="{74C4942E-FAF4-401C-ABB3-4C1B0084F962}"/>
              </a:ext>
            </a:extLst>
          </p:cNvPr>
          <p:cNvSpPr txBox="1"/>
          <p:nvPr/>
        </p:nvSpPr>
        <p:spPr>
          <a:xfrm>
            <a:off x="3112937" y="1573474"/>
            <a:ext cx="74249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Nord &amp; Est</a:t>
            </a:r>
          </a:p>
          <a:p>
            <a:pPr algn="l" defTabSz="456423" fontAlgn="base">
              <a:lnSpc>
                <a:spcPct val="90000"/>
              </a:lnSpc>
              <a:spcBef>
                <a:spcPct val="0"/>
              </a:spcBef>
              <a:spcAft>
                <a:spcPct val="0"/>
              </a:spcAft>
              <a:defRPr/>
            </a:pPr>
            <a:r>
              <a:rPr lang="fr-FR" sz="1597" b="1" dirty="0">
                <a:solidFill>
                  <a:srgbClr val="000000"/>
                </a:solidFill>
              </a:rPr>
              <a:t>22%</a:t>
            </a:r>
          </a:p>
        </p:txBody>
      </p:sp>
      <p:sp>
        <p:nvSpPr>
          <p:cNvPr id="197" name="shp0029">
            <a:extLst>
              <a:ext uri="{FF2B5EF4-FFF2-40B4-BE49-F238E27FC236}">
                <a16:creationId xmlns:a16="http://schemas.microsoft.com/office/drawing/2014/main" id="{3C8150C7-6403-4323-9618-9AAAB46ED38A}"/>
              </a:ext>
            </a:extLst>
          </p:cNvPr>
          <p:cNvSpPr/>
          <p:nvPr/>
        </p:nvSpPr>
        <p:spPr>
          <a:xfrm>
            <a:off x="2365520" y="1989989"/>
            <a:ext cx="902770" cy="190585"/>
          </a:xfrm>
          <a:custGeom>
            <a:avLst/>
            <a:gdLst>
              <a:gd name="connsiteX0" fmla="*/ 0 w 904351"/>
              <a:gd name="connsiteY0" fmla="*/ 0 h 190919"/>
              <a:gd name="connsiteX1" fmla="*/ 602901 w 904351"/>
              <a:gd name="connsiteY1" fmla="*/ 190919 h 190919"/>
              <a:gd name="connsiteX2" fmla="*/ 904351 w 904351"/>
              <a:gd name="connsiteY2" fmla="*/ 190919 h 190919"/>
            </a:gdLst>
            <a:ahLst/>
            <a:cxnLst>
              <a:cxn ang="0">
                <a:pos x="connsiteX0" y="connsiteY0"/>
              </a:cxn>
              <a:cxn ang="0">
                <a:pos x="connsiteX1" y="connsiteY1"/>
              </a:cxn>
              <a:cxn ang="0">
                <a:pos x="connsiteX2" y="connsiteY2"/>
              </a:cxn>
            </a:cxnLst>
            <a:rect l="l" t="t" r="r" b="b"/>
            <a:pathLst>
              <a:path w="904351" h="190919">
                <a:moveTo>
                  <a:pt x="0" y="0"/>
                </a:moveTo>
                <a:lnTo>
                  <a:pt x="602901" y="190919"/>
                </a:lnTo>
                <a:lnTo>
                  <a:pt x="904351" y="190919"/>
                </a:lnTo>
              </a:path>
            </a:pathLst>
          </a:cu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2937" fontAlgn="base">
              <a:spcBef>
                <a:spcPct val="0"/>
              </a:spcBef>
              <a:spcAft>
                <a:spcPct val="0"/>
              </a:spcAft>
              <a:defRPr/>
            </a:pPr>
            <a:endParaRPr lang="fr-FR" sz="1797" b="1" dirty="0">
              <a:solidFill>
                <a:srgbClr val="717171"/>
              </a:solidFill>
              <a:latin typeface="Arial" panose="020B0604020202020204" pitchFamily="34" charset="0"/>
            </a:endParaRPr>
          </a:p>
        </p:txBody>
      </p:sp>
      <p:cxnSp>
        <p:nvCxnSpPr>
          <p:cNvPr id="198" name="shp0030">
            <a:extLst>
              <a:ext uri="{FF2B5EF4-FFF2-40B4-BE49-F238E27FC236}">
                <a16:creationId xmlns:a16="http://schemas.microsoft.com/office/drawing/2014/main" id="{EB17CFAD-A8FF-44A8-BC1E-AE52C60205B8}"/>
              </a:ext>
            </a:extLst>
          </p:cNvPr>
          <p:cNvCxnSpPr>
            <a:cxnSpLocks/>
          </p:cNvCxnSpPr>
          <p:nvPr/>
        </p:nvCxnSpPr>
        <p:spPr>
          <a:xfrm>
            <a:off x="2921950" y="2664041"/>
            <a:ext cx="334872"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9" name="shp0031">
            <a:extLst>
              <a:ext uri="{FF2B5EF4-FFF2-40B4-BE49-F238E27FC236}">
                <a16:creationId xmlns:a16="http://schemas.microsoft.com/office/drawing/2014/main" id="{F6737049-5F64-4AA0-87E7-D1D0FD309169}"/>
              </a:ext>
            </a:extLst>
          </p:cNvPr>
          <p:cNvSpPr txBox="1"/>
          <p:nvPr/>
        </p:nvSpPr>
        <p:spPr>
          <a:xfrm>
            <a:off x="3351369" y="2574588"/>
            <a:ext cx="545670"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Sud-Est</a:t>
            </a:r>
          </a:p>
          <a:p>
            <a:pPr algn="l" defTabSz="456423" fontAlgn="base">
              <a:lnSpc>
                <a:spcPct val="90000"/>
              </a:lnSpc>
              <a:spcBef>
                <a:spcPct val="0"/>
              </a:spcBef>
              <a:spcAft>
                <a:spcPct val="0"/>
              </a:spcAft>
              <a:defRPr/>
            </a:pPr>
            <a:r>
              <a:rPr lang="fr-FR" sz="1597" b="1" dirty="0">
                <a:solidFill>
                  <a:srgbClr val="000000"/>
                </a:solidFill>
              </a:rPr>
              <a:t>25%</a:t>
            </a:r>
          </a:p>
        </p:txBody>
      </p:sp>
      <p:cxnSp>
        <p:nvCxnSpPr>
          <p:cNvPr id="200" name="shp0032">
            <a:extLst>
              <a:ext uri="{FF2B5EF4-FFF2-40B4-BE49-F238E27FC236}">
                <a16:creationId xmlns:a16="http://schemas.microsoft.com/office/drawing/2014/main" id="{E6746DC3-3DD2-4EF3-922A-1FE15620029C}"/>
              </a:ext>
            </a:extLst>
          </p:cNvPr>
          <p:cNvCxnSpPr>
            <a:cxnSpLocks/>
          </p:cNvCxnSpPr>
          <p:nvPr/>
        </p:nvCxnSpPr>
        <p:spPr>
          <a:xfrm>
            <a:off x="375901" y="3364842"/>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2" name="shp0062">
            <a:extLst>
              <a:ext uri="{FF2B5EF4-FFF2-40B4-BE49-F238E27FC236}">
                <a16:creationId xmlns:a16="http://schemas.microsoft.com/office/drawing/2014/main" id="{992047AB-E9C5-4166-BBD4-F9B722961DC4}"/>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épicuriens (627)</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UDA5 / AGGLO / RS 191 / RS 192 / A4 / A2 </a:t>
            </a:r>
          </a:p>
        </p:txBody>
      </p:sp>
      <p:sp>
        <p:nvSpPr>
          <p:cNvPr id="203" name="shp0032">
            <a:extLst>
              <a:ext uri="{FF2B5EF4-FFF2-40B4-BE49-F238E27FC236}">
                <a16:creationId xmlns:a16="http://schemas.microsoft.com/office/drawing/2014/main" id="{26E5DD4F-F7CB-4314-8FED-E0D3B108FF38}"/>
              </a:ext>
            </a:extLst>
          </p:cNvPr>
          <p:cNvSpPr txBox="1"/>
          <p:nvPr/>
        </p:nvSpPr>
        <p:spPr>
          <a:xfrm>
            <a:off x="398997" y="3677179"/>
            <a:ext cx="944119"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LOGEMENT</a:t>
            </a:r>
          </a:p>
        </p:txBody>
      </p:sp>
      <p:cxnSp>
        <p:nvCxnSpPr>
          <p:cNvPr id="204" name="shp0033">
            <a:extLst>
              <a:ext uri="{FF2B5EF4-FFF2-40B4-BE49-F238E27FC236}">
                <a16:creationId xmlns:a16="http://schemas.microsoft.com/office/drawing/2014/main" id="{DC00951D-1348-4C2C-B25A-4E4A2BDAF132}"/>
              </a:ext>
            </a:extLst>
          </p:cNvPr>
          <p:cNvCxnSpPr>
            <a:cxnSpLocks/>
          </p:cNvCxnSpPr>
          <p:nvPr/>
        </p:nvCxnSpPr>
        <p:spPr>
          <a:xfrm>
            <a:off x="398995"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5" name="shp0034">
            <a:extLst>
              <a:ext uri="{FF2B5EF4-FFF2-40B4-BE49-F238E27FC236}">
                <a16:creationId xmlns:a16="http://schemas.microsoft.com/office/drawing/2014/main" id="{F7E1373E-C664-4F0D-8873-B87E639FA65A}"/>
              </a:ext>
            </a:extLst>
          </p:cNvPr>
          <p:cNvCxnSpPr>
            <a:cxnSpLocks/>
          </p:cNvCxnSpPr>
          <p:nvPr/>
        </p:nvCxnSpPr>
        <p:spPr>
          <a:xfrm>
            <a:off x="398995"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6" name="shp0035">
            <a:extLst>
              <a:ext uri="{FF2B5EF4-FFF2-40B4-BE49-F238E27FC236}">
                <a16:creationId xmlns:a16="http://schemas.microsoft.com/office/drawing/2014/main" id="{281B1AE7-B8D6-4F9F-A8D0-949CA28CAD1E}"/>
              </a:ext>
            </a:extLst>
          </p:cNvPr>
          <p:cNvSpPr>
            <a:spLocks noEditPoints="1"/>
          </p:cNvSpPr>
          <p:nvPr/>
        </p:nvSpPr>
        <p:spPr bwMode="auto">
          <a:xfrm flipH="1">
            <a:off x="1544425" y="4962532"/>
            <a:ext cx="478886" cy="451676"/>
          </a:xfrm>
          <a:custGeom>
            <a:avLst/>
            <a:gdLst>
              <a:gd name="T0" fmla="*/ 186 w 327"/>
              <a:gd name="T1" fmla="*/ 84 h 307"/>
              <a:gd name="T2" fmla="*/ 174 w 327"/>
              <a:gd name="T3" fmla="*/ 92 h 307"/>
              <a:gd name="T4" fmla="*/ 268 w 327"/>
              <a:gd name="T5" fmla="*/ 278 h 307"/>
              <a:gd name="T6" fmla="*/ 268 w 327"/>
              <a:gd name="T7" fmla="*/ 249 h 307"/>
              <a:gd name="T8" fmla="*/ 280 w 327"/>
              <a:gd name="T9" fmla="*/ 257 h 307"/>
              <a:gd name="T10" fmla="*/ 124 w 327"/>
              <a:gd name="T11" fmla="*/ 167 h 307"/>
              <a:gd name="T12" fmla="*/ 103 w 327"/>
              <a:gd name="T13" fmla="*/ 141 h 307"/>
              <a:gd name="T14" fmla="*/ 120 w 327"/>
              <a:gd name="T15" fmla="*/ 159 h 307"/>
              <a:gd name="T16" fmla="*/ 310 w 327"/>
              <a:gd name="T17" fmla="*/ 121 h 307"/>
              <a:gd name="T18" fmla="*/ 249 w 327"/>
              <a:gd name="T19" fmla="*/ 92 h 307"/>
              <a:gd name="T20" fmla="*/ 250 w 327"/>
              <a:gd name="T21" fmla="*/ 21 h 307"/>
              <a:gd name="T22" fmla="*/ 161 w 327"/>
              <a:gd name="T23" fmla="*/ 4 h 307"/>
              <a:gd name="T24" fmla="*/ 140 w 327"/>
              <a:gd name="T25" fmla="*/ 53 h 307"/>
              <a:gd name="T26" fmla="*/ 79 w 327"/>
              <a:gd name="T27" fmla="*/ 108 h 307"/>
              <a:gd name="T28" fmla="*/ 78 w 327"/>
              <a:gd name="T29" fmla="*/ 244 h 307"/>
              <a:gd name="T30" fmla="*/ 45 w 327"/>
              <a:gd name="T31" fmla="*/ 226 h 307"/>
              <a:gd name="T32" fmla="*/ 25 w 327"/>
              <a:gd name="T33" fmla="*/ 289 h 307"/>
              <a:gd name="T34" fmla="*/ 7 w 327"/>
              <a:gd name="T35" fmla="*/ 250 h 307"/>
              <a:gd name="T36" fmla="*/ 4 w 327"/>
              <a:gd name="T37" fmla="*/ 299 h 307"/>
              <a:gd name="T38" fmla="*/ 323 w 327"/>
              <a:gd name="T39" fmla="*/ 299 h 307"/>
              <a:gd name="T40" fmla="*/ 20 w 327"/>
              <a:gd name="T41" fmla="*/ 245 h 307"/>
              <a:gd name="T42" fmla="*/ 11 w 327"/>
              <a:gd name="T43" fmla="*/ 273 h 307"/>
              <a:gd name="T44" fmla="*/ 56 w 327"/>
              <a:gd name="T45" fmla="*/ 207 h 307"/>
              <a:gd name="T46" fmla="*/ 42 w 327"/>
              <a:gd name="T47" fmla="*/ 244 h 307"/>
              <a:gd name="T48" fmla="*/ 141 w 327"/>
              <a:gd name="T49" fmla="*/ 299 h 307"/>
              <a:gd name="T50" fmla="*/ 141 w 327"/>
              <a:gd name="T51" fmla="*/ 104 h 307"/>
              <a:gd name="T52" fmla="*/ 169 w 327"/>
              <a:gd name="T53" fmla="*/ 8 h 307"/>
              <a:gd name="T54" fmla="*/ 205 w 327"/>
              <a:gd name="T55" fmla="*/ 299 h 307"/>
              <a:gd name="T56" fmla="*/ 183 w 327"/>
              <a:gd name="T57" fmla="*/ 249 h 307"/>
              <a:gd name="T58" fmla="*/ 241 w 327"/>
              <a:gd name="T59" fmla="*/ 54 h 307"/>
              <a:gd name="T60" fmla="*/ 246 w 327"/>
              <a:gd name="T61" fmla="*/ 29 h 307"/>
              <a:gd name="T62" fmla="*/ 302 w 327"/>
              <a:gd name="T63" fmla="*/ 121 h 307"/>
              <a:gd name="T64" fmla="*/ 309 w 327"/>
              <a:gd name="T65" fmla="*/ 100 h 307"/>
              <a:gd name="T66" fmla="*/ 225 w 327"/>
              <a:gd name="T67" fmla="*/ 197 h 307"/>
              <a:gd name="T68" fmla="*/ 205 w 327"/>
              <a:gd name="T69" fmla="*/ 222 h 307"/>
              <a:gd name="T70" fmla="*/ 209 w 327"/>
              <a:gd name="T71" fmla="*/ 201 h 307"/>
              <a:gd name="T72" fmla="*/ 186 w 327"/>
              <a:gd name="T73" fmla="*/ 138 h 307"/>
              <a:gd name="T74" fmla="*/ 174 w 327"/>
              <a:gd name="T75" fmla="*/ 146 h 307"/>
              <a:gd name="T76" fmla="*/ 205 w 327"/>
              <a:gd name="T77" fmla="*/ 113 h 307"/>
              <a:gd name="T78" fmla="*/ 205 w 327"/>
              <a:gd name="T79" fmla="*/ 84 h 307"/>
              <a:gd name="T80" fmla="*/ 217 w 327"/>
              <a:gd name="T81" fmla="*/ 92 h 307"/>
              <a:gd name="T82" fmla="*/ 221 w 327"/>
              <a:gd name="T83" fmla="*/ 167 h 307"/>
              <a:gd name="T84" fmla="*/ 201 w 327"/>
              <a:gd name="T85" fmla="*/ 142 h 307"/>
              <a:gd name="T86" fmla="*/ 217 w 327"/>
              <a:gd name="T87" fmla="*/ 159 h 307"/>
              <a:gd name="T88" fmla="*/ 288 w 327"/>
              <a:gd name="T89" fmla="*/ 163 h 307"/>
              <a:gd name="T90" fmla="*/ 264 w 327"/>
              <a:gd name="T91" fmla="*/ 163 h 307"/>
              <a:gd name="T92" fmla="*/ 272 w 327"/>
              <a:gd name="T93" fmla="*/ 159 h 307"/>
              <a:gd name="T94" fmla="*/ 190 w 327"/>
              <a:gd name="T95" fmla="*/ 197 h 307"/>
              <a:gd name="T96" fmla="*/ 170 w 327"/>
              <a:gd name="T97" fmla="*/ 222 h 307"/>
              <a:gd name="T98" fmla="*/ 174 w 327"/>
              <a:gd name="T99" fmla="*/ 201 h 307"/>
              <a:gd name="T100" fmla="*/ 284 w 327"/>
              <a:gd name="T101" fmla="*/ 193 h 307"/>
              <a:gd name="T102" fmla="*/ 272 w 327"/>
              <a:gd name="T103" fmla="*/ 201 h 307"/>
              <a:gd name="T104" fmla="*/ 107 w 327"/>
              <a:gd name="T105" fmla="*/ 221 h 307"/>
              <a:gd name="T106" fmla="*/ 107 w 327"/>
              <a:gd name="T107" fmla="*/ 192 h 307"/>
              <a:gd name="T108" fmla="*/ 120 w 327"/>
              <a:gd name="T109" fmla="*/ 201 h 307"/>
              <a:gd name="T110" fmla="*/ 124 w 327"/>
              <a:gd name="T111" fmla="*/ 277 h 307"/>
              <a:gd name="T112" fmla="*/ 103 w 327"/>
              <a:gd name="T113" fmla="*/ 252 h 307"/>
              <a:gd name="T114" fmla="*/ 120 w 327"/>
              <a:gd name="T115" fmla="*/ 2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07">
                <a:moveTo>
                  <a:pt x="170" y="113"/>
                </a:moveTo>
                <a:cubicBezTo>
                  <a:pt x="186" y="113"/>
                  <a:pt x="186" y="113"/>
                  <a:pt x="186" y="113"/>
                </a:cubicBezTo>
                <a:cubicBezTo>
                  <a:pt x="189" y="113"/>
                  <a:pt x="190" y="112"/>
                  <a:pt x="190" y="109"/>
                </a:cubicBezTo>
                <a:cubicBezTo>
                  <a:pt x="190" y="88"/>
                  <a:pt x="190" y="88"/>
                  <a:pt x="190" y="88"/>
                </a:cubicBezTo>
                <a:cubicBezTo>
                  <a:pt x="190" y="86"/>
                  <a:pt x="189" y="84"/>
                  <a:pt x="186" y="84"/>
                </a:cubicBezTo>
                <a:cubicBezTo>
                  <a:pt x="170" y="84"/>
                  <a:pt x="170" y="84"/>
                  <a:pt x="170" y="84"/>
                </a:cubicBezTo>
                <a:cubicBezTo>
                  <a:pt x="167" y="84"/>
                  <a:pt x="166" y="86"/>
                  <a:pt x="166" y="88"/>
                </a:cubicBezTo>
                <a:cubicBezTo>
                  <a:pt x="166" y="109"/>
                  <a:pt x="166" y="109"/>
                  <a:pt x="166" y="109"/>
                </a:cubicBezTo>
                <a:cubicBezTo>
                  <a:pt x="166" y="111"/>
                  <a:pt x="167" y="113"/>
                  <a:pt x="170" y="113"/>
                </a:cubicBezTo>
                <a:close/>
                <a:moveTo>
                  <a:pt x="174" y="92"/>
                </a:moveTo>
                <a:cubicBezTo>
                  <a:pt x="182" y="92"/>
                  <a:pt x="182" y="92"/>
                  <a:pt x="182" y="92"/>
                </a:cubicBezTo>
                <a:cubicBezTo>
                  <a:pt x="182" y="105"/>
                  <a:pt x="182" y="105"/>
                  <a:pt x="182" y="105"/>
                </a:cubicBezTo>
                <a:cubicBezTo>
                  <a:pt x="174" y="105"/>
                  <a:pt x="174" y="105"/>
                  <a:pt x="174" y="105"/>
                </a:cubicBezTo>
                <a:lnTo>
                  <a:pt x="174" y="92"/>
                </a:lnTo>
                <a:close/>
                <a:moveTo>
                  <a:pt x="268" y="278"/>
                </a:moveTo>
                <a:cubicBezTo>
                  <a:pt x="284" y="278"/>
                  <a:pt x="284" y="278"/>
                  <a:pt x="284" y="278"/>
                </a:cubicBezTo>
                <a:cubicBezTo>
                  <a:pt x="287" y="278"/>
                  <a:pt x="288" y="276"/>
                  <a:pt x="288" y="274"/>
                </a:cubicBezTo>
                <a:cubicBezTo>
                  <a:pt x="288" y="253"/>
                  <a:pt x="288" y="253"/>
                  <a:pt x="288" y="253"/>
                </a:cubicBezTo>
                <a:cubicBezTo>
                  <a:pt x="288" y="250"/>
                  <a:pt x="287" y="249"/>
                  <a:pt x="284" y="249"/>
                </a:cubicBezTo>
                <a:cubicBezTo>
                  <a:pt x="268" y="249"/>
                  <a:pt x="268" y="249"/>
                  <a:pt x="268" y="249"/>
                </a:cubicBezTo>
                <a:cubicBezTo>
                  <a:pt x="265" y="249"/>
                  <a:pt x="264" y="250"/>
                  <a:pt x="264" y="253"/>
                </a:cubicBezTo>
                <a:cubicBezTo>
                  <a:pt x="264" y="274"/>
                  <a:pt x="264" y="274"/>
                  <a:pt x="264" y="274"/>
                </a:cubicBezTo>
                <a:cubicBezTo>
                  <a:pt x="264" y="276"/>
                  <a:pt x="265" y="278"/>
                  <a:pt x="268" y="278"/>
                </a:cubicBezTo>
                <a:close/>
                <a:moveTo>
                  <a:pt x="272" y="257"/>
                </a:moveTo>
                <a:cubicBezTo>
                  <a:pt x="280" y="257"/>
                  <a:pt x="280" y="257"/>
                  <a:pt x="280" y="257"/>
                </a:cubicBezTo>
                <a:cubicBezTo>
                  <a:pt x="280" y="270"/>
                  <a:pt x="280" y="270"/>
                  <a:pt x="280" y="270"/>
                </a:cubicBezTo>
                <a:cubicBezTo>
                  <a:pt x="272" y="270"/>
                  <a:pt x="272" y="270"/>
                  <a:pt x="272" y="270"/>
                </a:cubicBezTo>
                <a:lnTo>
                  <a:pt x="272" y="257"/>
                </a:lnTo>
                <a:close/>
                <a:moveTo>
                  <a:pt x="107" y="167"/>
                </a:moveTo>
                <a:cubicBezTo>
                  <a:pt x="124" y="167"/>
                  <a:pt x="124" y="167"/>
                  <a:pt x="124" y="167"/>
                </a:cubicBezTo>
                <a:cubicBezTo>
                  <a:pt x="126" y="167"/>
                  <a:pt x="128" y="165"/>
                  <a:pt x="128" y="163"/>
                </a:cubicBezTo>
                <a:cubicBezTo>
                  <a:pt x="128" y="141"/>
                  <a:pt x="128" y="141"/>
                  <a:pt x="128" y="141"/>
                </a:cubicBezTo>
                <a:cubicBezTo>
                  <a:pt x="128" y="139"/>
                  <a:pt x="126" y="137"/>
                  <a:pt x="124" y="137"/>
                </a:cubicBezTo>
                <a:cubicBezTo>
                  <a:pt x="107" y="137"/>
                  <a:pt x="107" y="137"/>
                  <a:pt x="107" y="137"/>
                </a:cubicBezTo>
                <a:cubicBezTo>
                  <a:pt x="105" y="137"/>
                  <a:pt x="103" y="139"/>
                  <a:pt x="103" y="141"/>
                </a:cubicBezTo>
                <a:cubicBezTo>
                  <a:pt x="103" y="163"/>
                  <a:pt x="103" y="163"/>
                  <a:pt x="103" y="163"/>
                </a:cubicBezTo>
                <a:cubicBezTo>
                  <a:pt x="103" y="165"/>
                  <a:pt x="105" y="167"/>
                  <a:pt x="107" y="167"/>
                </a:cubicBezTo>
                <a:close/>
                <a:moveTo>
                  <a:pt x="111" y="145"/>
                </a:moveTo>
                <a:cubicBezTo>
                  <a:pt x="120" y="145"/>
                  <a:pt x="120" y="145"/>
                  <a:pt x="120" y="145"/>
                </a:cubicBezTo>
                <a:cubicBezTo>
                  <a:pt x="120" y="159"/>
                  <a:pt x="120" y="159"/>
                  <a:pt x="120" y="159"/>
                </a:cubicBezTo>
                <a:cubicBezTo>
                  <a:pt x="111" y="159"/>
                  <a:pt x="111" y="159"/>
                  <a:pt x="111" y="159"/>
                </a:cubicBezTo>
                <a:lnTo>
                  <a:pt x="111" y="145"/>
                </a:lnTo>
                <a:close/>
                <a:moveTo>
                  <a:pt x="323" y="299"/>
                </a:moveTo>
                <a:cubicBezTo>
                  <a:pt x="310" y="299"/>
                  <a:pt x="310" y="299"/>
                  <a:pt x="310" y="299"/>
                </a:cubicBezTo>
                <a:cubicBezTo>
                  <a:pt x="310" y="121"/>
                  <a:pt x="310" y="121"/>
                  <a:pt x="310" y="121"/>
                </a:cubicBezTo>
                <a:cubicBezTo>
                  <a:pt x="313" y="121"/>
                  <a:pt x="313" y="121"/>
                  <a:pt x="313" y="121"/>
                </a:cubicBezTo>
                <a:cubicBezTo>
                  <a:pt x="315" y="121"/>
                  <a:pt x="317" y="119"/>
                  <a:pt x="317" y="117"/>
                </a:cubicBezTo>
                <a:cubicBezTo>
                  <a:pt x="317" y="96"/>
                  <a:pt x="317" y="96"/>
                  <a:pt x="317" y="96"/>
                </a:cubicBezTo>
                <a:cubicBezTo>
                  <a:pt x="317" y="93"/>
                  <a:pt x="315" y="92"/>
                  <a:pt x="313" y="92"/>
                </a:cubicBezTo>
                <a:cubicBezTo>
                  <a:pt x="249" y="92"/>
                  <a:pt x="249" y="92"/>
                  <a:pt x="249" y="92"/>
                </a:cubicBezTo>
                <a:cubicBezTo>
                  <a:pt x="249" y="53"/>
                  <a:pt x="249" y="53"/>
                  <a:pt x="249" y="53"/>
                </a:cubicBezTo>
                <a:cubicBezTo>
                  <a:pt x="250" y="53"/>
                  <a:pt x="250" y="53"/>
                  <a:pt x="250" y="53"/>
                </a:cubicBezTo>
                <a:cubicBezTo>
                  <a:pt x="252" y="53"/>
                  <a:pt x="254" y="52"/>
                  <a:pt x="254" y="49"/>
                </a:cubicBezTo>
                <a:cubicBezTo>
                  <a:pt x="254" y="25"/>
                  <a:pt x="254" y="25"/>
                  <a:pt x="254" y="25"/>
                </a:cubicBezTo>
                <a:cubicBezTo>
                  <a:pt x="254" y="23"/>
                  <a:pt x="252" y="21"/>
                  <a:pt x="250" y="21"/>
                </a:cubicBezTo>
                <a:cubicBezTo>
                  <a:pt x="190" y="21"/>
                  <a:pt x="190" y="21"/>
                  <a:pt x="190" y="21"/>
                </a:cubicBezTo>
                <a:cubicBezTo>
                  <a:pt x="190" y="4"/>
                  <a:pt x="190" y="4"/>
                  <a:pt x="190" y="4"/>
                </a:cubicBezTo>
                <a:cubicBezTo>
                  <a:pt x="190" y="1"/>
                  <a:pt x="188" y="0"/>
                  <a:pt x="186" y="0"/>
                </a:cubicBezTo>
                <a:cubicBezTo>
                  <a:pt x="165" y="0"/>
                  <a:pt x="165" y="0"/>
                  <a:pt x="165" y="0"/>
                </a:cubicBezTo>
                <a:cubicBezTo>
                  <a:pt x="162" y="0"/>
                  <a:pt x="161" y="1"/>
                  <a:pt x="161" y="4"/>
                </a:cubicBezTo>
                <a:cubicBezTo>
                  <a:pt x="161" y="21"/>
                  <a:pt x="161" y="21"/>
                  <a:pt x="161" y="21"/>
                </a:cubicBezTo>
                <a:cubicBezTo>
                  <a:pt x="140" y="21"/>
                  <a:pt x="140" y="21"/>
                  <a:pt x="140" y="21"/>
                </a:cubicBezTo>
                <a:cubicBezTo>
                  <a:pt x="138" y="21"/>
                  <a:pt x="136" y="23"/>
                  <a:pt x="136" y="25"/>
                </a:cubicBezTo>
                <a:cubicBezTo>
                  <a:pt x="136" y="49"/>
                  <a:pt x="136" y="49"/>
                  <a:pt x="136" y="49"/>
                </a:cubicBezTo>
                <a:cubicBezTo>
                  <a:pt x="136" y="52"/>
                  <a:pt x="138" y="53"/>
                  <a:pt x="140" y="53"/>
                </a:cubicBezTo>
                <a:cubicBezTo>
                  <a:pt x="141" y="53"/>
                  <a:pt x="141" y="53"/>
                  <a:pt x="141" y="53"/>
                </a:cubicBezTo>
                <a:cubicBezTo>
                  <a:pt x="141" y="85"/>
                  <a:pt x="141" y="85"/>
                  <a:pt x="141" y="85"/>
                </a:cubicBezTo>
                <a:cubicBezTo>
                  <a:pt x="83" y="85"/>
                  <a:pt x="83" y="85"/>
                  <a:pt x="83" y="85"/>
                </a:cubicBezTo>
                <a:cubicBezTo>
                  <a:pt x="80" y="85"/>
                  <a:pt x="79" y="87"/>
                  <a:pt x="79" y="89"/>
                </a:cubicBezTo>
                <a:cubicBezTo>
                  <a:pt x="79" y="108"/>
                  <a:pt x="79" y="108"/>
                  <a:pt x="79" y="108"/>
                </a:cubicBezTo>
                <a:cubicBezTo>
                  <a:pt x="79" y="110"/>
                  <a:pt x="80" y="112"/>
                  <a:pt x="83" y="112"/>
                </a:cubicBezTo>
                <a:cubicBezTo>
                  <a:pt x="83" y="299"/>
                  <a:pt x="83" y="299"/>
                  <a:pt x="83" y="299"/>
                </a:cubicBezTo>
                <a:cubicBezTo>
                  <a:pt x="60" y="299"/>
                  <a:pt x="60" y="299"/>
                  <a:pt x="60" y="299"/>
                </a:cubicBezTo>
                <a:cubicBezTo>
                  <a:pt x="60" y="265"/>
                  <a:pt x="60" y="265"/>
                  <a:pt x="60" y="265"/>
                </a:cubicBezTo>
                <a:cubicBezTo>
                  <a:pt x="70" y="263"/>
                  <a:pt x="78" y="255"/>
                  <a:pt x="78" y="244"/>
                </a:cubicBezTo>
                <a:cubicBezTo>
                  <a:pt x="78" y="237"/>
                  <a:pt x="74" y="230"/>
                  <a:pt x="67" y="226"/>
                </a:cubicBezTo>
                <a:cubicBezTo>
                  <a:pt x="70" y="223"/>
                  <a:pt x="72" y="219"/>
                  <a:pt x="72" y="214"/>
                </a:cubicBezTo>
                <a:cubicBezTo>
                  <a:pt x="72" y="205"/>
                  <a:pt x="65" y="198"/>
                  <a:pt x="56" y="198"/>
                </a:cubicBezTo>
                <a:cubicBezTo>
                  <a:pt x="47" y="198"/>
                  <a:pt x="40" y="205"/>
                  <a:pt x="40" y="214"/>
                </a:cubicBezTo>
                <a:cubicBezTo>
                  <a:pt x="40" y="219"/>
                  <a:pt x="42" y="223"/>
                  <a:pt x="45" y="226"/>
                </a:cubicBezTo>
                <a:cubicBezTo>
                  <a:pt x="39" y="230"/>
                  <a:pt x="35" y="236"/>
                  <a:pt x="35" y="244"/>
                </a:cubicBezTo>
                <a:cubicBezTo>
                  <a:pt x="35" y="255"/>
                  <a:pt x="42" y="263"/>
                  <a:pt x="52" y="265"/>
                </a:cubicBezTo>
                <a:cubicBezTo>
                  <a:pt x="52" y="299"/>
                  <a:pt x="52" y="299"/>
                  <a:pt x="52" y="299"/>
                </a:cubicBezTo>
                <a:cubicBezTo>
                  <a:pt x="25" y="299"/>
                  <a:pt x="25" y="299"/>
                  <a:pt x="25" y="299"/>
                </a:cubicBezTo>
                <a:cubicBezTo>
                  <a:pt x="25" y="289"/>
                  <a:pt x="25" y="289"/>
                  <a:pt x="25" y="289"/>
                </a:cubicBezTo>
                <a:cubicBezTo>
                  <a:pt x="32" y="287"/>
                  <a:pt x="37" y="281"/>
                  <a:pt x="37" y="273"/>
                </a:cubicBezTo>
                <a:cubicBezTo>
                  <a:pt x="37" y="267"/>
                  <a:pt x="35" y="262"/>
                  <a:pt x="30" y="259"/>
                </a:cubicBezTo>
                <a:cubicBezTo>
                  <a:pt x="32" y="256"/>
                  <a:pt x="33" y="253"/>
                  <a:pt x="33" y="250"/>
                </a:cubicBezTo>
                <a:cubicBezTo>
                  <a:pt x="33" y="243"/>
                  <a:pt x="27" y="237"/>
                  <a:pt x="20" y="237"/>
                </a:cubicBezTo>
                <a:cubicBezTo>
                  <a:pt x="13" y="237"/>
                  <a:pt x="7" y="243"/>
                  <a:pt x="7" y="250"/>
                </a:cubicBezTo>
                <a:cubicBezTo>
                  <a:pt x="7" y="253"/>
                  <a:pt x="8" y="256"/>
                  <a:pt x="10" y="259"/>
                </a:cubicBezTo>
                <a:cubicBezTo>
                  <a:pt x="6" y="262"/>
                  <a:pt x="3" y="267"/>
                  <a:pt x="3" y="273"/>
                </a:cubicBezTo>
                <a:cubicBezTo>
                  <a:pt x="3" y="281"/>
                  <a:pt x="9" y="288"/>
                  <a:pt x="17" y="289"/>
                </a:cubicBezTo>
                <a:cubicBezTo>
                  <a:pt x="17" y="299"/>
                  <a:pt x="17" y="299"/>
                  <a:pt x="17" y="299"/>
                </a:cubicBezTo>
                <a:cubicBezTo>
                  <a:pt x="4" y="299"/>
                  <a:pt x="4" y="299"/>
                  <a:pt x="4" y="299"/>
                </a:cubicBezTo>
                <a:cubicBezTo>
                  <a:pt x="2" y="299"/>
                  <a:pt x="0" y="301"/>
                  <a:pt x="0" y="303"/>
                </a:cubicBezTo>
                <a:cubicBezTo>
                  <a:pt x="0" y="305"/>
                  <a:pt x="2" y="307"/>
                  <a:pt x="4" y="307"/>
                </a:cubicBezTo>
                <a:cubicBezTo>
                  <a:pt x="323" y="307"/>
                  <a:pt x="323" y="307"/>
                  <a:pt x="323" y="307"/>
                </a:cubicBezTo>
                <a:cubicBezTo>
                  <a:pt x="325" y="307"/>
                  <a:pt x="327" y="305"/>
                  <a:pt x="327" y="303"/>
                </a:cubicBezTo>
                <a:cubicBezTo>
                  <a:pt x="327" y="301"/>
                  <a:pt x="325" y="299"/>
                  <a:pt x="323" y="299"/>
                </a:cubicBezTo>
                <a:close/>
                <a:moveTo>
                  <a:pt x="20" y="245"/>
                </a:moveTo>
                <a:cubicBezTo>
                  <a:pt x="23" y="245"/>
                  <a:pt x="25" y="248"/>
                  <a:pt x="25" y="251"/>
                </a:cubicBezTo>
                <a:cubicBezTo>
                  <a:pt x="25" y="253"/>
                  <a:pt x="23" y="256"/>
                  <a:pt x="20" y="256"/>
                </a:cubicBezTo>
                <a:cubicBezTo>
                  <a:pt x="17" y="256"/>
                  <a:pt x="15" y="253"/>
                  <a:pt x="15" y="251"/>
                </a:cubicBezTo>
                <a:cubicBezTo>
                  <a:pt x="15" y="248"/>
                  <a:pt x="17" y="245"/>
                  <a:pt x="20" y="245"/>
                </a:cubicBezTo>
                <a:close/>
                <a:moveTo>
                  <a:pt x="11" y="273"/>
                </a:moveTo>
                <a:cubicBezTo>
                  <a:pt x="11" y="267"/>
                  <a:pt x="15" y="263"/>
                  <a:pt x="20" y="263"/>
                </a:cubicBezTo>
                <a:cubicBezTo>
                  <a:pt x="25" y="263"/>
                  <a:pt x="29" y="267"/>
                  <a:pt x="29" y="273"/>
                </a:cubicBezTo>
                <a:cubicBezTo>
                  <a:pt x="29" y="278"/>
                  <a:pt x="25" y="282"/>
                  <a:pt x="20" y="282"/>
                </a:cubicBezTo>
                <a:cubicBezTo>
                  <a:pt x="15" y="282"/>
                  <a:pt x="11" y="278"/>
                  <a:pt x="11" y="273"/>
                </a:cubicBezTo>
                <a:close/>
                <a:moveTo>
                  <a:pt x="56" y="207"/>
                </a:moveTo>
                <a:cubicBezTo>
                  <a:pt x="60" y="207"/>
                  <a:pt x="64" y="210"/>
                  <a:pt x="64" y="215"/>
                </a:cubicBezTo>
                <a:cubicBezTo>
                  <a:pt x="64" y="219"/>
                  <a:pt x="60" y="223"/>
                  <a:pt x="56" y="223"/>
                </a:cubicBezTo>
                <a:cubicBezTo>
                  <a:pt x="51" y="223"/>
                  <a:pt x="48" y="219"/>
                  <a:pt x="48" y="215"/>
                </a:cubicBezTo>
                <a:cubicBezTo>
                  <a:pt x="48" y="210"/>
                  <a:pt x="51" y="207"/>
                  <a:pt x="56" y="207"/>
                </a:cubicBezTo>
                <a:close/>
                <a:moveTo>
                  <a:pt x="42" y="244"/>
                </a:moveTo>
                <a:cubicBezTo>
                  <a:pt x="42" y="237"/>
                  <a:pt x="48" y="231"/>
                  <a:pt x="56" y="231"/>
                </a:cubicBezTo>
                <a:cubicBezTo>
                  <a:pt x="63" y="231"/>
                  <a:pt x="69" y="237"/>
                  <a:pt x="69" y="244"/>
                </a:cubicBezTo>
                <a:cubicBezTo>
                  <a:pt x="69" y="252"/>
                  <a:pt x="63" y="258"/>
                  <a:pt x="56" y="258"/>
                </a:cubicBezTo>
                <a:cubicBezTo>
                  <a:pt x="48" y="258"/>
                  <a:pt x="42" y="252"/>
                  <a:pt x="42" y="244"/>
                </a:cubicBezTo>
                <a:close/>
                <a:moveTo>
                  <a:pt x="141" y="299"/>
                </a:moveTo>
                <a:cubicBezTo>
                  <a:pt x="90" y="299"/>
                  <a:pt x="90" y="299"/>
                  <a:pt x="90" y="299"/>
                </a:cubicBezTo>
                <a:cubicBezTo>
                  <a:pt x="90" y="112"/>
                  <a:pt x="90" y="112"/>
                  <a:pt x="90" y="112"/>
                </a:cubicBezTo>
                <a:cubicBezTo>
                  <a:pt x="141" y="112"/>
                  <a:pt x="141" y="112"/>
                  <a:pt x="141" y="112"/>
                </a:cubicBezTo>
                <a:lnTo>
                  <a:pt x="141" y="299"/>
                </a:lnTo>
                <a:close/>
                <a:moveTo>
                  <a:pt x="141" y="104"/>
                </a:moveTo>
                <a:cubicBezTo>
                  <a:pt x="87" y="104"/>
                  <a:pt x="87" y="104"/>
                  <a:pt x="87" y="104"/>
                </a:cubicBezTo>
                <a:cubicBezTo>
                  <a:pt x="87" y="93"/>
                  <a:pt x="87" y="93"/>
                  <a:pt x="87" y="93"/>
                </a:cubicBezTo>
                <a:cubicBezTo>
                  <a:pt x="141" y="93"/>
                  <a:pt x="141" y="93"/>
                  <a:pt x="141" y="93"/>
                </a:cubicBezTo>
                <a:lnTo>
                  <a:pt x="141" y="104"/>
                </a:lnTo>
                <a:close/>
                <a:moveTo>
                  <a:pt x="169" y="8"/>
                </a:moveTo>
                <a:cubicBezTo>
                  <a:pt x="182" y="8"/>
                  <a:pt x="182" y="8"/>
                  <a:pt x="182" y="8"/>
                </a:cubicBezTo>
                <a:cubicBezTo>
                  <a:pt x="182" y="21"/>
                  <a:pt x="182" y="21"/>
                  <a:pt x="182" y="21"/>
                </a:cubicBezTo>
                <a:cubicBezTo>
                  <a:pt x="169" y="21"/>
                  <a:pt x="169" y="21"/>
                  <a:pt x="169" y="21"/>
                </a:cubicBezTo>
                <a:lnTo>
                  <a:pt x="169" y="8"/>
                </a:lnTo>
                <a:close/>
                <a:moveTo>
                  <a:pt x="205" y="299"/>
                </a:moveTo>
                <a:cubicBezTo>
                  <a:pt x="187" y="299"/>
                  <a:pt x="187" y="299"/>
                  <a:pt x="187" y="299"/>
                </a:cubicBezTo>
                <a:cubicBezTo>
                  <a:pt x="187" y="257"/>
                  <a:pt x="187" y="257"/>
                  <a:pt x="187" y="257"/>
                </a:cubicBezTo>
                <a:cubicBezTo>
                  <a:pt x="205" y="257"/>
                  <a:pt x="205" y="257"/>
                  <a:pt x="205" y="257"/>
                </a:cubicBezTo>
                <a:lnTo>
                  <a:pt x="205" y="299"/>
                </a:lnTo>
                <a:close/>
                <a:moveTo>
                  <a:pt x="241" y="299"/>
                </a:moveTo>
                <a:cubicBezTo>
                  <a:pt x="213" y="299"/>
                  <a:pt x="213" y="299"/>
                  <a:pt x="213" y="299"/>
                </a:cubicBezTo>
                <a:cubicBezTo>
                  <a:pt x="213" y="253"/>
                  <a:pt x="213" y="253"/>
                  <a:pt x="213" y="253"/>
                </a:cubicBezTo>
                <a:cubicBezTo>
                  <a:pt x="213" y="250"/>
                  <a:pt x="211" y="249"/>
                  <a:pt x="209" y="249"/>
                </a:cubicBezTo>
                <a:cubicBezTo>
                  <a:pt x="183" y="249"/>
                  <a:pt x="183" y="249"/>
                  <a:pt x="183" y="249"/>
                </a:cubicBezTo>
                <a:cubicBezTo>
                  <a:pt x="180" y="249"/>
                  <a:pt x="179" y="250"/>
                  <a:pt x="179" y="253"/>
                </a:cubicBezTo>
                <a:cubicBezTo>
                  <a:pt x="179" y="299"/>
                  <a:pt x="179" y="299"/>
                  <a:pt x="179" y="299"/>
                </a:cubicBezTo>
                <a:cubicBezTo>
                  <a:pt x="148" y="299"/>
                  <a:pt x="148" y="299"/>
                  <a:pt x="148" y="299"/>
                </a:cubicBezTo>
                <a:cubicBezTo>
                  <a:pt x="148" y="54"/>
                  <a:pt x="148" y="54"/>
                  <a:pt x="148" y="54"/>
                </a:cubicBezTo>
                <a:cubicBezTo>
                  <a:pt x="241" y="54"/>
                  <a:pt x="241" y="54"/>
                  <a:pt x="241" y="54"/>
                </a:cubicBezTo>
                <a:lnTo>
                  <a:pt x="241" y="299"/>
                </a:lnTo>
                <a:close/>
                <a:moveTo>
                  <a:pt x="246" y="45"/>
                </a:moveTo>
                <a:cubicBezTo>
                  <a:pt x="144" y="45"/>
                  <a:pt x="144" y="45"/>
                  <a:pt x="144" y="45"/>
                </a:cubicBezTo>
                <a:cubicBezTo>
                  <a:pt x="144" y="29"/>
                  <a:pt x="144" y="29"/>
                  <a:pt x="144" y="29"/>
                </a:cubicBezTo>
                <a:cubicBezTo>
                  <a:pt x="246" y="29"/>
                  <a:pt x="246" y="29"/>
                  <a:pt x="246" y="29"/>
                </a:cubicBezTo>
                <a:lnTo>
                  <a:pt x="246" y="45"/>
                </a:lnTo>
                <a:close/>
                <a:moveTo>
                  <a:pt x="302" y="299"/>
                </a:moveTo>
                <a:cubicBezTo>
                  <a:pt x="249" y="299"/>
                  <a:pt x="249" y="299"/>
                  <a:pt x="249" y="299"/>
                </a:cubicBezTo>
                <a:cubicBezTo>
                  <a:pt x="249" y="121"/>
                  <a:pt x="249" y="121"/>
                  <a:pt x="249" y="121"/>
                </a:cubicBezTo>
                <a:cubicBezTo>
                  <a:pt x="302" y="121"/>
                  <a:pt x="302" y="121"/>
                  <a:pt x="302" y="121"/>
                </a:cubicBezTo>
                <a:lnTo>
                  <a:pt x="302" y="299"/>
                </a:lnTo>
                <a:close/>
                <a:moveTo>
                  <a:pt x="309" y="113"/>
                </a:moveTo>
                <a:cubicBezTo>
                  <a:pt x="249" y="113"/>
                  <a:pt x="249" y="113"/>
                  <a:pt x="249" y="113"/>
                </a:cubicBezTo>
                <a:cubicBezTo>
                  <a:pt x="249" y="100"/>
                  <a:pt x="249" y="100"/>
                  <a:pt x="249" y="100"/>
                </a:cubicBezTo>
                <a:cubicBezTo>
                  <a:pt x="309" y="100"/>
                  <a:pt x="309" y="100"/>
                  <a:pt x="309" y="100"/>
                </a:cubicBezTo>
                <a:lnTo>
                  <a:pt x="309" y="113"/>
                </a:lnTo>
                <a:close/>
                <a:moveTo>
                  <a:pt x="205" y="222"/>
                </a:moveTo>
                <a:cubicBezTo>
                  <a:pt x="221" y="222"/>
                  <a:pt x="221" y="222"/>
                  <a:pt x="221" y="222"/>
                </a:cubicBezTo>
                <a:cubicBezTo>
                  <a:pt x="224" y="222"/>
                  <a:pt x="225" y="221"/>
                  <a:pt x="225" y="218"/>
                </a:cubicBezTo>
                <a:cubicBezTo>
                  <a:pt x="225" y="197"/>
                  <a:pt x="225" y="197"/>
                  <a:pt x="225" y="197"/>
                </a:cubicBezTo>
                <a:cubicBezTo>
                  <a:pt x="225" y="195"/>
                  <a:pt x="224" y="193"/>
                  <a:pt x="221" y="193"/>
                </a:cubicBezTo>
                <a:cubicBezTo>
                  <a:pt x="205" y="193"/>
                  <a:pt x="205" y="193"/>
                  <a:pt x="205" y="193"/>
                </a:cubicBezTo>
                <a:cubicBezTo>
                  <a:pt x="203" y="193"/>
                  <a:pt x="201" y="195"/>
                  <a:pt x="201" y="197"/>
                </a:cubicBezTo>
                <a:cubicBezTo>
                  <a:pt x="201" y="218"/>
                  <a:pt x="201" y="218"/>
                  <a:pt x="201" y="218"/>
                </a:cubicBezTo>
                <a:cubicBezTo>
                  <a:pt x="201" y="220"/>
                  <a:pt x="203" y="222"/>
                  <a:pt x="205" y="222"/>
                </a:cubicBezTo>
                <a:close/>
                <a:moveTo>
                  <a:pt x="209" y="201"/>
                </a:moveTo>
                <a:cubicBezTo>
                  <a:pt x="217" y="201"/>
                  <a:pt x="217" y="201"/>
                  <a:pt x="217" y="201"/>
                </a:cubicBezTo>
                <a:cubicBezTo>
                  <a:pt x="217" y="214"/>
                  <a:pt x="217" y="214"/>
                  <a:pt x="217" y="214"/>
                </a:cubicBezTo>
                <a:cubicBezTo>
                  <a:pt x="209" y="214"/>
                  <a:pt x="209" y="214"/>
                  <a:pt x="209" y="214"/>
                </a:cubicBezTo>
                <a:lnTo>
                  <a:pt x="209" y="201"/>
                </a:lnTo>
                <a:close/>
                <a:moveTo>
                  <a:pt x="170" y="167"/>
                </a:moveTo>
                <a:cubicBezTo>
                  <a:pt x="186" y="167"/>
                  <a:pt x="186" y="167"/>
                  <a:pt x="186" y="167"/>
                </a:cubicBezTo>
                <a:cubicBezTo>
                  <a:pt x="189" y="167"/>
                  <a:pt x="190" y="165"/>
                  <a:pt x="190" y="163"/>
                </a:cubicBezTo>
                <a:cubicBezTo>
                  <a:pt x="190" y="142"/>
                  <a:pt x="190" y="142"/>
                  <a:pt x="190" y="142"/>
                </a:cubicBezTo>
                <a:cubicBezTo>
                  <a:pt x="190" y="139"/>
                  <a:pt x="189" y="138"/>
                  <a:pt x="186" y="138"/>
                </a:cubicBezTo>
                <a:cubicBezTo>
                  <a:pt x="170" y="138"/>
                  <a:pt x="170" y="138"/>
                  <a:pt x="170" y="138"/>
                </a:cubicBezTo>
                <a:cubicBezTo>
                  <a:pt x="167" y="138"/>
                  <a:pt x="166" y="139"/>
                  <a:pt x="166" y="142"/>
                </a:cubicBezTo>
                <a:cubicBezTo>
                  <a:pt x="166" y="163"/>
                  <a:pt x="166" y="163"/>
                  <a:pt x="166" y="163"/>
                </a:cubicBezTo>
                <a:cubicBezTo>
                  <a:pt x="166" y="165"/>
                  <a:pt x="167" y="167"/>
                  <a:pt x="170" y="167"/>
                </a:cubicBezTo>
                <a:close/>
                <a:moveTo>
                  <a:pt x="174" y="146"/>
                </a:moveTo>
                <a:cubicBezTo>
                  <a:pt x="182" y="146"/>
                  <a:pt x="182" y="146"/>
                  <a:pt x="182" y="146"/>
                </a:cubicBezTo>
                <a:cubicBezTo>
                  <a:pt x="182" y="159"/>
                  <a:pt x="182" y="159"/>
                  <a:pt x="182" y="159"/>
                </a:cubicBezTo>
                <a:cubicBezTo>
                  <a:pt x="174" y="159"/>
                  <a:pt x="174" y="159"/>
                  <a:pt x="174" y="159"/>
                </a:cubicBezTo>
                <a:lnTo>
                  <a:pt x="174" y="146"/>
                </a:lnTo>
                <a:close/>
                <a:moveTo>
                  <a:pt x="205" y="113"/>
                </a:moveTo>
                <a:cubicBezTo>
                  <a:pt x="221" y="113"/>
                  <a:pt x="221" y="113"/>
                  <a:pt x="221" y="113"/>
                </a:cubicBezTo>
                <a:cubicBezTo>
                  <a:pt x="224" y="113"/>
                  <a:pt x="225" y="112"/>
                  <a:pt x="225" y="109"/>
                </a:cubicBezTo>
                <a:cubicBezTo>
                  <a:pt x="225" y="88"/>
                  <a:pt x="225" y="88"/>
                  <a:pt x="225" y="88"/>
                </a:cubicBezTo>
                <a:cubicBezTo>
                  <a:pt x="225" y="86"/>
                  <a:pt x="224" y="84"/>
                  <a:pt x="221" y="84"/>
                </a:cubicBezTo>
                <a:cubicBezTo>
                  <a:pt x="205" y="84"/>
                  <a:pt x="205" y="84"/>
                  <a:pt x="205" y="84"/>
                </a:cubicBezTo>
                <a:cubicBezTo>
                  <a:pt x="203" y="84"/>
                  <a:pt x="201" y="86"/>
                  <a:pt x="201" y="88"/>
                </a:cubicBezTo>
                <a:cubicBezTo>
                  <a:pt x="201" y="109"/>
                  <a:pt x="201" y="109"/>
                  <a:pt x="201" y="109"/>
                </a:cubicBezTo>
                <a:cubicBezTo>
                  <a:pt x="201" y="111"/>
                  <a:pt x="203" y="113"/>
                  <a:pt x="205" y="113"/>
                </a:cubicBezTo>
                <a:close/>
                <a:moveTo>
                  <a:pt x="209" y="92"/>
                </a:moveTo>
                <a:cubicBezTo>
                  <a:pt x="217" y="92"/>
                  <a:pt x="217" y="92"/>
                  <a:pt x="217" y="92"/>
                </a:cubicBezTo>
                <a:cubicBezTo>
                  <a:pt x="217" y="105"/>
                  <a:pt x="217" y="105"/>
                  <a:pt x="217" y="105"/>
                </a:cubicBezTo>
                <a:cubicBezTo>
                  <a:pt x="209" y="105"/>
                  <a:pt x="209" y="105"/>
                  <a:pt x="209" y="105"/>
                </a:cubicBezTo>
                <a:lnTo>
                  <a:pt x="209" y="92"/>
                </a:lnTo>
                <a:close/>
                <a:moveTo>
                  <a:pt x="205" y="167"/>
                </a:moveTo>
                <a:cubicBezTo>
                  <a:pt x="221" y="167"/>
                  <a:pt x="221" y="167"/>
                  <a:pt x="221" y="167"/>
                </a:cubicBezTo>
                <a:cubicBezTo>
                  <a:pt x="224" y="167"/>
                  <a:pt x="225" y="165"/>
                  <a:pt x="225" y="163"/>
                </a:cubicBezTo>
                <a:cubicBezTo>
                  <a:pt x="225" y="142"/>
                  <a:pt x="225" y="142"/>
                  <a:pt x="225" y="142"/>
                </a:cubicBezTo>
                <a:cubicBezTo>
                  <a:pt x="225" y="139"/>
                  <a:pt x="224" y="138"/>
                  <a:pt x="221" y="138"/>
                </a:cubicBezTo>
                <a:cubicBezTo>
                  <a:pt x="205" y="138"/>
                  <a:pt x="205" y="138"/>
                  <a:pt x="205" y="138"/>
                </a:cubicBezTo>
                <a:cubicBezTo>
                  <a:pt x="203" y="138"/>
                  <a:pt x="201" y="139"/>
                  <a:pt x="201" y="142"/>
                </a:cubicBezTo>
                <a:cubicBezTo>
                  <a:pt x="201" y="163"/>
                  <a:pt x="201" y="163"/>
                  <a:pt x="201" y="163"/>
                </a:cubicBezTo>
                <a:cubicBezTo>
                  <a:pt x="201" y="165"/>
                  <a:pt x="203" y="167"/>
                  <a:pt x="205" y="167"/>
                </a:cubicBezTo>
                <a:close/>
                <a:moveTo>
                  <a:pt x="209" y="146"/>
                </a:moveTo>
                <a:cubicBezTo>
                  <a:pt x="217" y="146"/>
                  <a:pt x="217" y="146"/>
                  <a:pt x="217" y="146"/>
                </a:cubicBezTo>
                <a:cubicBezTo>
                  <a:pt x="217" y="159"/>
                  <a:pt x="217" y="159"/>
                  <a:pt x="217" y="159"/>
                </a:cubicBezTo>
                <a:cubicBezTo>
                  <a:pt x="209" y="159"/>
                  <a:pt x="209" y="159"/>
                  <a:pt x="209" y="159"/>
                </a:cubicBezTo>
                <a:lnTo>
                  <a:pt x="209" y="146"/>
                </a:lnTo>
                <a:close/>
                <a:moveTo>
                  <a:pt x="268" y="167"/>
                </a:moveTo>
                <a:cubicBezTo>
                  <a:pt x="284" y="167"/>
                  <a:pt x="284" y="167"/>
                  <a:pt x="284" y="167"/>
                </a:cubicBezTo>
                <a:cubicBezTo>
                  <a:pt x="287" y="167"/>
                  <a:pt x="288" y="165"/>
                  <a:pt x="288" y="163"/>
                </a:cubicBezTo>
                <a:cubicBezTo>
                  <a:pt x="288" y="142"/>
                  <a:pt x="288" y="142"/>
                  <a:pt x="288" y="142"/>
                </a:cubicBezTo>
                <a:cubicBezTo>
                  <a:pt x="288" y="139"/>
                  <a:pt x="287" y="138"/>
                  <a:pt x="284" y="138"/>
                </a:cubicBezTo>
                <a:cubicBezTo>
                  <a:pt x="268" y="138"/>
                  <a:pt x="268" y="138"/>
                  <a:pt x="268" y="138"/>
                </a:cubicBezTo>
                <a:cubicBezTo>
                  <a:pt x="265" y="138"/>
                  <a:pt x="264" y="139"/>
                  <a:pt x="264" y="142"/>
                </a:cubicBezTo>
                <a:cubicBezTo>
                  <a:pt x="264" y="163"/>
                  <a:pt x="264" y="163"/>
                  <a:pt x="264" y="163"/>
                </a:cubicBezTo>
                <a:cubicBezTo>
                  <a:pt x="264" y="165"/>
                  <a:pt x="265" y="167"/>
                  <a:pt x="268" y="167"/>
                </a:cubicBezTo>
                <a:close/>
                <a:moveTo>
                  <a:pt x="272" y="146"/>
                </a:moveTo>
                <a:cubicBezTo>
                  <a:pt x="280" y="146"/>
                  <a:pt x="280" y="146"/>
                  <a:pt x="280" y="146"/>
                </a:cubicBezTo>
                <a:cubicBezTo>
                  <a:pt x="280" y="159"/>
                  <a:pt x="280" y="159"/>
                  <a:pt x="280" y="159"/>
                </a:cubicBezTo>
                <a:cubicBezTo>
                  <a:pt x="272" y="159"/>
                  <a:pt x="272" y="159"/>
                  <a:pt x="272" y="159"/>
                </a:cubicBezTo>
                <a:lnTo>
                  <a:pt x="272" y="146"/>
                </a:lnTo>
                <a:close/>
                <a:moveTo>
                  <a:pt x="170" y="222"/>
                </a:moveTo>
                <a:cubicBezTo>
                  <a:pt x="186" y="222"/>
                  <a:pt x="186" y="222"/>
                  <a:pt x="186" y="222"/>
                </a:cubicBezTo>
                <a:cubicBezTo>
                  <a:pt x="189" y="222"/>
                  <a:pt x="190" y="221"/>
                  <a:pt x="190" y="218"/>
                </a:cubicBezTo>
                <a:cubicBezTo>
                  <a:pt x="190" y="197"/>
                  <a:pt x="190" y="197"/>
                  <a:pt x="190" y="197"/>
                </a:cubicBezTo>
                <a:cubicBezTo>
                  <a:pt x="190" y="195"/>
                  <a:pt x="189" y="193"/>
                  <a:pt x="186" y="193"/>
                </a:cubicBezTo>
                <a:cubicBezTo>
                  <a:pt x="170" y="193"/>
                  <a:pt x="170" y="193"/>
                  <a:pt x="170" y="193"/>
                </a:cubicBezTo>
                <a:cubicBezTo>
                  <a:pt x="167" y="193"/>
                  <a:pt x="166" y="195"/>
                  <a:pt x="166" y="197"/>
                </a:cubicBezTo>
                <a:cubicBezTo>
                  <a:pt x="166" y="218"/>
                  <a:pt x="166" y="218"/>
                  <a:pt x="166" y="218"/>
                </a:cubicBezTo>
                <a:cubicBezTo>
                  <a:pt x="166" y="220"/>
                  <a:pt x="167" y="222"/>
                  <a:pt x="170" y="222"/>
                </a:cubicBezTo>
                <a:close/>
                <a:moveTo>
                  <a:pt x="174" y="201"/>
                </a:moveTo>
                <a:cubicBezTo>
                  <a:pt x="182" y="201"/>
                  <a:pt x="182" y="201"/>
                  <a:pt x="182" y="201"/>
                </a:cubicBezTo>
                <a:cubicBezTo>
                  <a:pt x="182" y="214"/>
                  <a:pt x="182" y="214"/>
                  <a:pt x="182" y="214"/>
                </a:cubicBezTo>
                <a:cubicBezTo>
                  <a:pt x="174" y="214"/>
                  <a:pt x="174" y="214"/>
                  <a:pt x="174" y="214"/>
                </a:cubicBezTo>
                <a:lnTo>
                  <a:pt x="174" y="201"/>
                </a:lnTo>
                <a:close/>
                <a:moveTo>
                  <a:pt x="268" y="222"/>
                </a:moveTo>
                <a:cubicBezTo>
                  <a:pt x="284" y="222"/>
                  <a:pt x="284" y="222"/>
                  <a:pt x="284" y="222"/>
                </a:cubicBezTo>
                <a:cubicBezTo>
                  <a:pt x="287" y="222"/>
                  <a:pt x="288" y="221"/>
                  <a:pt x="288" y="218"/>
                </a:cubicBezTo>
                <a:cubicBezTo>
                  <a:pt x="288" y="197"/>
                  <a:pt x="288" y="197"/>
                  <a:pt x="288" y="197"/>
                </a:cubicBezTo>
                <a:cubicBezTo>
                  <a:pt x="288" y="195"/>
                  <a:pt x="287" y="193"/>
                  <a:pt x="284" y="193"/>
                </a:cubicBezTo>
                <a:cubicBezTo>
                  <a:pt x="268" y="193"/>
                  <a:pt x="268" y="193"/>
                  <a:pt x="268" y="193"/>
                </a:cubicBezTo>
                <a:cubicBezTo>
                  <a:pt x="265" y="193"/>
                  <a:pt x="264" y="195"/>
                  <a:pt x="264" y="197"/>
                </a:cubicBezTo>
                <a:cubicBezTo>
                  <a:pt x="264" y="218"/>
                  <a:pt x="264" y="218"/>
                  <a:pt x="264" y="218"/>
                </a:cubicBezTo>
                <a:cubicBezTo>
                  <a:pt x="264" y="220"/>
                  <a:pt x="265" y="222"/>
                  <a:pt x="268" y="222"/>
                </a:cubicBezTo>
                <a:close/>
                <a:moveTo>
                  <a:pt x="272" y="201"/>
                </a:moveTo>
                <a:cubicBezTo>
                  <a:pt x="280" y="201"/>
                  <a:pt x="280" y="201"/>
                  <a:pt x="280" y="201"/>
                </a:cubicBezTo>
                <a:cubicBezTo>
                  <a:pt x="280" y="214"/>
                  <a:pt x="280" y="214"/>
                  <a:pt x="280" y="214"/>
                </a:cubicBezTo>
                <a:cubicBezTo>
                  <a:pt x="272" y="214"/>
                  <a:pt x="272" y="214"/>
                  <a:pt x="272" y="214"/>
                </a:cubicBezTo>
                <a:lnTo>
                  <a:pt x="272" y="201"/>
                </a:lnTo>
                <a:close/>
                <a:moveTo>
                  <a:pt x="107" y="221"/>
                </a:moveTo>
                <a:cubicBezTo>
                  <a:pt x="124" y="221"/>
                  <a:pt x="124" y="221"/>
                  <a:pt x="124" y="221"/>
                </a:cubicBezTo>
                <a:cubicBezTo>
                  <a:pt x="126" y="221"/>
                  <a:pt x="128" y="220"/>
                  <a:pt x="128" y="217"/>
                </a:cubicBezTo>
                <a:cubicBezTo>
                  <a:pt x="128" y="196"/>
                  <a:pt x="128" y="196"/>
                  <a:pt x="128" y="196"/>
                </a:cubicBezTo>
                <a:cubicBezTo>
                  <a:pt x="128" y="194"/>
                  <a:pt x="126" y="192"/>
                  <a:pt x="124" y="192"/>
                </a:cubicBezTo>
                <a:cubicBezTo>
                  <a:pt x="107" y="192"/>
                  <a:pt x="107" y="192"/>
                  <a:pt x="107" y="192"/>
                </a:cubicBezTo>
                <a:cubicBezTo>
                  <a:pt x="105" y="192"/>
                  <a:pt x="103" y="194"/>
                  <a:pt x="103" y="196"/>
                </a:cubicBezTo>
                <a:cubicBezTo>
                  <a:pt x="103" y="217"/>
                  <a:pt x="103" y="217"/>
                  <a:pt x="103" y="217"/>
                </a:cubicBezTo>
                <a:cubicBezTo>
                  <a:pt x="103" y="220"/>
                  <a:pt x="105" y="221"/>
                  <a:pt x="107" y="221"/>
                </a:cubicBezTo>
                <a:close/>
                <a:moveTo>
                  <a:pt x="111" y="201"/>
                </a:moveTo>
                <a:cubicBezTo>
                  <a:pt x="120" y="201"/>
                  <a:pt x="120" y="201"/>
                  <a:pt x="120" y="201"/>
                </a:cubicBezTo>
                <a:cubicBezTo>
                  <a:pt x="120" y="214"/>
                  <a:pt x="120" y="214"/>
                  <a:pt x="120" y="214"/>
                </a:cubicBezTo>
                <a:cubicBezTo>
                  <a:pt x="111" y="214"/>
                  <a:pt x="111" y="214"/>
                  <a:pt x="111" y="214"/>
                </a:cubicBezTo>
                <a:lnTo>
                  <a:pt x="111" y="201"/>
                </a:lnTo>
                <a:close/>
                <a:moveTo>
                  <a:pt x="107" y="277"/>
                </a:moveTo>
                <a:cubicBezTo>
                  <a:pt x="124" y="277"/>
                  <a:pt x="124" y="277"/>
                  <a:pt x="124" y="277"/>
                </a:cubicBezTo>
                <a:cubicBezTo>
                  <a:pt x="126" y="277"/>
                  <a:pt x="128" y="276"/>
                  <a:pt x="128" y="273"/>
                </a:cubicBezTo>
                <a:cubicBezTo>
                  <a:pt x="128" y="252"/>
                  <a:pt x="128" y="252"/>
                  <a:pt x="128" y="252"/>
                </a:cubicBezTo>
                <a:cubicBezTo>
                  <a:pt x="128" y="250"/>
                  <a:pt x="126" y="248"/>
                  <a:pt x="124" y="248"/>
                </a:cubicBezTo>
                <a:cubicBezTo>
                  <a:pt x="107" y="248"/>
                  <a:pt x="107" y="248"/>
                  <a:pt x="107" y="248"/>
                </a:cubicBezTo>
                <a:cubicBezTo>
                  <a:pt x="105" y="248"/>
                  <a:pt x="103" y="250"/>
                  <a:pt x="103" y="252"/>
                </a:cubicBezTo>
                <a:cubicBezTo>
                  <a:pt x="103" y="273"/>
                  <a:pt x="103" y="273"/>
                  <a:pt x="103" y="273"/>
                </a:cubicBezTo>
                <a:cubicBezTo>
                  <a:pt x="103" y="276"/>
                  <a:pt x="105" y="277"/>
                  <a:pt x="107" y="277"/>
                </a:cubicBezTo>
                <a:close/>
                <a:moveTo>
                  <a:pt x="111" y="256"/>
                </a:moveTo>
                <a:cubicBezTo>
                  <a:pt x="120" y="256"/>
                  <a:pt x="120" y="256"/>
                  <a:pt x="120" y="256"/>
                </a:cubicBezTo>
                <a:cubicBezTo>
                  <a:pt x="120" y="269"/>
                  <a:pt x="120" y="269"/>
                  <a:pt x="120" y="269"/>
                </a:cubicBezTo>
                <a:cubicBezTo>
                  <a:pt x="111" y="269"/>
                  <a:pt x="111" y="269"/>
                  <a:pt x="111" y="269"/>
                </a:cubicBezTo>
                <a:lnTo>
                  <a:pt x="111" y="256"/>
                </a:lnTo>
                <a:close/>
              </a:path>
            </a:pathLst>
          </a:custGeom>
          <a:solidFill>
            <a:schemeClr val="tx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7" name="shp0036">
            <a:extLst>
              <a:ext uri="{FF2B5EF4-FFF2-40B4-BE49-F238E27FC236}">
                <a16:creationId xmlns:a16="http://schemas.microsoft.com/office/drawing/2014/main" id="{FD12DC31-9111-4C9D-9F97-84D33AD6B502}"/>
              </a:ext>
            </a:extLst>
          </p:cNvPr>
          <p:cNvSpPr>
            <a:spLocks noEditPoints="1"/>
          </p:cNvSpPr>
          <p:nvPr/>
        </p:nvSpPr>
        <p:spPr bwMode="auto">
          <a:xfrm>
            <a:off x="1545772" y="4217474"/>
            <a:ext cx="476197" cy="329623"/>
          </a:xfrm>
          <a:custGeom>
            <a:avLst/>
            <a:gdLst>
              <a:gd name="T0" fmla="*/ 167 w 374"/>
              <a:gd name="T1" fmla="*/ 207 h 258"/>
              <a:gd name="T2" fmla="*/ 169 w 374"/>
              <a:gd name="T3" fmla="*/ 226 h 258"/>
              <a:gd name="T4" fmla="*/ 168 w 374"/>
              <a:gd name="T5" fmla="*/ 215 h 258"/>
              <a:gd name="T6" fmla="*/ 339 w 374"/>
              <a:gd name="T7" fmla="*/ 169 h 258"/>
              <a:gd name="T8" fmla="*/ 331 w 374"/>
              <a:gd name="T9" fmla="*/ 169 h 258"/>
              <a:gd name="T10" fmla="*/ 266 w 374"/>
              <a:gd name="T11" fmla="*/ 118 h 258"/>
              <a:gd name="T12" fmla="*/ 290 w 374"/>
              <a:gd name="T13" fmla="*/ 95 h 258"/>
              <a:gd name="T14" fmla="*/ 92 w 374"/>
              <a:gd name="T15" fmla="*/ 38 h 258"/>
              <a:gd name="T16" fmla="*/ 54 w 374"/>
              <a:gd name="T17" fmla="*/ 23 h 258"/>
              <a:gd name="T18" fmla="*/ 15 w 374"/>
              <a:gd name="T19" fmla="*/ 102 h 258"/>
              <a:gd name="T20" fmla="*/ 38 w 374"/>
              <a:gd name="T21" fmla="*/ 117 h 258"/>
              <a:gd name="T22" fmla="*/ 4 w 374"/>
              <a:gd name="T23" fmla="*/ 258 h 258"/>
              <a:gd name="T24" fmla="*/ 62 w 374"/>
              <a:gd name="T25" fmla="*/ 23 h 258"/>
              <a:gd name="T26" fmla="*/ 84 w 374"/>
              <a:gd name="T27" fmla="*/ 44 h 258"/>
              <a:gd name="T28" fmla="*/ 30 w 374"/>
              <a:gd name="T29" fmla="*/ 111 h 258"/>
              <a:gd name="T30" fmla="*/ 146 w 374"/>
              <a:gd name="T31" fmla="*/ 11 h 258"/>
              <a:gd name="T32" fmla="*/ 282 w 374"/>
              <a:gd name="T33" fmla="*/ 98 h 258"/>
              <a:gd name="T34" fmla="*/ 153 w 374"/>
              <a:gd name="T35" fmla="*/ 32 h 258"/>
              <a:gd name="T36" fmla="*/ 127 w 374"/>
              <a:gd name="T37" fmla="*/ 249 h 258"/>
              <a:gd name="T38" fmla="*/ 176 w 374"/>
              <a:gd name="T39" fmla="*/ 184 h 258"/>
              <a:gd name="T40" fmla="*/ 185 w 374"/>
              <a:gd name="T41" fmla="*/ 184 h 258"/>
              <a:gd name="T42" fmla="*/ 119 w 374"/>
              <a:gd name="T43" fmla="*/ 250 h 258"/>
              <a:gd name="T44" fmla="*/ 257 w 374"/>
              <a:gd name="T45" fmla="*/ 112 h 258"/>
              <a:gd name="T46" fmla="*/ 332 w 374"/>
              <a:gd name="T47" fmla="*/ 140 h 258"/>
              <a:gd name="T48" fmla="*/ 332 w 374"/>
              <a:gd name="T49" fmla="*/ 151 h 258"/>
              <a:gd name="T50" fmla="*/ 366 w 374"/>
              <a:gd name="T51" fmla="*/ 131 h 258"/>
              <a:gd name="T52" fmla="*/ 349 w 374"/>
              <a:gd name="T53" fmla="*/ 124 h 258"/>
              <a:gd name="T54" fmla="*/ 336 w 374"/>
              <a:gd name="T55" fmla="*/ 115 h 258"/>
              <a:gd name="T56" fmla="*/ 243 w 374"/>
              <a:gd name="T57" fmla="*/ 124 h 258"/>
              <a:gd name="T58" fmla="*/ 200 w 374"/>
              <a:gd name="T59" fmla="*/ 138 h 258"/>
              <a:gd name="T60" fmla="*/ 228 w 374"/>
              <a:gd name="T61" fmla="*/ 118 h 258"/>
              <a:gd name="T62" fmla="*/ 215 w 374"/>
              <a:gd name="T63" fmla="*/ 144 h 258"/>
              <a:gd name="T64" fmla="*/ 145 w 374"/>
              <a:gd name="T65" fmla="*/ 110 h 258"/>
              <a:gd name="T66" fmla="*/ 158 w 374"/>
              <a:gd name="T67" fmla="*/ 152 h 258"/>
              <a:gd name="T68" fmla="*/ 165 w 374"/>
              <a:gd name="T69" fmla="*/ 138 h 258"/>
              <a:gd name="T70" fmla="*/ 138 w 374"/>
              <a:gd name="T71" fmla="*/ 124 h 258"/>
              <a:gd name="T72" fmla="*/ 165 w 374"/>
              <a:gd name="T73" fmla="*/ 138 h 258"/>
              <a:gd name="T74" fmla="*/ 243 w 374"/>
              <a:gd name="T75" fmla="*/ 182 h 258"/>
              <a:gd name="T76" fmla="*/ 200 w 374"/>
              <a:gd name="T77" fmla="*/ 195 h 258"/>
              <a:gd name="T78" fmla="*/ 228 w 374"/>
              <a:gd name="T79" fmla="*/ 175 h 258"/>
              <a:gd name="T80" fmla="*/ 215 w 374"/>
              <a:gd name="T81" fmla="*/ 202 h 258"/>
              <a:gd name="T82" fmla="*/ 75 w 374"/>
              <a:gd name="T83" fmla="*/ 110 h 258"/>
              <a:gd name="T84" fmla="*/ 88 w 374"/>
              <a:gd name="T85" fmla="*/ 152 h 258"/>
              <a:gd name="T86" fmla="*/ 95 w 374"/>
              <a:gd name="T87" fmla="*/ 138 h 258"/>
              <a:gd name="T88" fmla="*/ 68 w 374"/>
              <a:gd name="T89" fmla="*/ 124 h 258"/>
              <a:gd name="T90" fmla="*/ 95 w 374"/>
              <a:gd name="T91" fmla="*/ 138 h 258"/>
              <a:gd name="T92" fmla="*/ 134 w 374"/>
              <a:gd name="T93" fmla="*/ 91 h 258"/>
              <a:gd name="T94" fmla="*/ 173 w 374"/>
              <a:gd name="T95" fmla="*/ 86 h 258"/>
              <a:gd name="T96" fmla="*/ 164 w 374"/>
              <a:gd name="T97" fmla="*/ 83 h 258"/>
              <a:gd name="T98" fmla="*/ 75 w 374"/>
              <a:gd name="T99" fmla="*/ 167 h 258"/>
              <a:gd name="T100" fmla="*/ 88 w 374"/>
              <a:gd name="T101" fmla="*/ 210 h 258"/>
              <a:gd name="T102" fmla="*/ 95 w 374"/>
              <a:gd name="T103" fmla="*/ 195 h 258"/>
              <a:gd name="T104" fmla="*/ 68 w 374"/>
              <a:gd name="T105" fmla="*/ 182 h 258"/>
              <a:gd name="T106" fmla="*/ 95 w 374"/>
              <a:gd name="T107" fmla="*/ 19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 h="258">
                <a:moveTo>
                  <a:pt x="169" y="215"/>
                </a:moveTo>
                <a:cubicBezTo>
                  <a:pt x="171" y="215"/>
                  <a:pt x="173" y="213"/>
                  <a:pt x="173" y="211"/>
                </a:cubicBezTo>
                <a:cubicBezTo>
                  <a:pt x="173" y="208"/>
                  <a:pt x="171" y="207"/>
                  <a:pt x="169" y="207"/>
                </a:cubicBezTo>
                <a:cubicBezTo>
                  <a:pt x="167" y="207"/>
                  <a:pt x="167" y="207"/>
                  <a:pt x="167" y="207"/>
                </a:cubicBezTo>
                <a:cubicBezTo>
                  <a:pt x="163" y="207"/>
                  <a:pt x="159" y="210"/>
                  <a:pt x="159" y="215"/>
                </a:cubicBezTo>
                <a:cubicBezTo>
                  <a:pt x="159" y="218"/>
                  <a:pt x="159" y="218"/>
                  <a:pt x="159" y="218"/>
                </a:cubicBezTo>
                <a:cubicBezTo>
                  <a:pt x="159" y="222"/>
                  <a:pt x="163" y="226"/>
                  <a:pt x="167" y="226"/>
                </a:cubicBezTo>
                <a:cubicBezTo>
                  <a:pt x="169" y="226"/>
                  <a:pt x="169" y="226"/>
                  <a:pt x="169" y="226"/>
                </a:cubicBezTo>
                <a:cubicBezTo>
                  <a:pt x="171" y="226"/>
                  <a:pt x="173" y="224"/>
                  <a:pt x="173" y="222"/>
                </a:cubicBezTo>
                <a:cubicBezTo>
                  <a:pt x="173" y="219"/>
                  <a:pt x="171" y="218"/>
                  <a:pt x="169" y="218"/>
                </a:cubicBezTo>
                <a:cubicBezTo>
                  <a:pt x="168" y="218"/>
                  <a:pt x="168" y="218"/>
                  <a:pt x="168" y="218"/>
                </a:cubicBezTo>
                <a:cubicBezTo>
                  <a:pt x="168" y="215"/>
                  <a:pt x="168" y="215"/>
                  <a:pt x="168" y="215"/>
                </a:cubicBezTo>
                <a:lnTo>
                  <a:pt x="169" y="215"/>
                </a:lnTo>
                <a:close/>
                <a:moveTo>
                  <a:pt x="364" y="250"/>
                </a:moveTo>
                <a:cubicBezTo>
                  <a:pt x="339" y="250"/>
                  <a:pt x="339" y="250"/>
                  <a:pt x="339" y="250"/>
                </a:cubicBezTo>
                <a:cubicBezTo>
                  <a:pt x="339" y="169"/>
                  <a:pt x="339" y="169"/>
                  <a:pt x="339" y="169"/>
                </a:cubicBezTo>
                <a:cubicBezTo>
                  <a:pt x="358" y="167"/>
                  <a:pt x="374" y="150"/>
                  <a:pt x="374" y="131"/>
                </a:cubicBezTo>
                <a:cubicBezTo>
                  <a:pt x="374" y="110"/>
                  <a:pt x="356" y="92"/>
                  <a:pt x="335" y="92"/>
                </a:cubicBezTo>
                <a:cubicBezTo>
                  <a:pt x="314" y="92"/>
                  <a:pt x="297" y="110"/>
                  <a:pt x="297" y="131"/>
                </a:cubicBezTo>
                <a:cubicBezTo>
                  <a:pt x="297" y="150"/>
                  <a:pt x="312" y="167"/>
                  <a:pt x="331" y="169"/>
                </a:cubicBezTo>
                <a:cubicBezTo>
                  <a:pt x="331" y="250"/>
                  <a:pt x="331" y="250"/>
                  <a:pt x="331" y="250"/>
                </a:cubicBezTo>
                <a:cubicBezTo>
                  <a:pt x="266" y="250"/>
                  <a:pt x="266" y="250"/>
                  <a:pt x="266" y="250"/>
                </a:cubicBezTo>
                <a:cubicBezTo>
                  <a:pt x="266" y="117"/>
                  <a:pt x="266" y="117"/>
                  <a:pt x="266" y="117"/>
                </a:cubicBezTo>
                <a:cubicBezTo>
                  <a:pt x="266" y="118"/>
                  <a:pt x="266" y="118"/>
                  <a:pt x="266" y="118"/>
                </a:cubicBezTo>
                <a:cubicBezTo>
                  <a:pt x="268" y="120"/>
                  <a:pt x="271" y="120"/>
                  <a:pt x="274" y="120"/>
                </a:cubicBezTo>
                <a:cubicBezTo>
                  <a:pt x="276" y="119"/>
                  <a:pt x="278" y="118"/>
                  <a:pt x="280" y="116"/>
                </a:cubicBezTo>
                <a:cubicBezTo>
                  <a:pt x="289" y="102"/>
                  <a:pt x="289" y="102"/>
                  <a:pt x="289" y="102"/>
                </a:cubicBezTo>
                <a:cubicBezTo>
                  <a:pt x="290" y="100"/>
                  <a:pt x="291" y="98"/>
                  <a:pt x="290" y="95"/>
                </a:cubicBezTo>
                <a:cubicBezTo>
                  <a:pt x="290" y="93"/>
                  <a:pt x="288" y="90"/>
                  <a:pt x="286" y="89"/>
                </a:cubicBezTo>
                <a:cubicBezTo>
                  <a:pt x="161" y="4"/>
                  <a:pt x="161" y="4"/>
                  <a:pt x="161" y="4"/>
                </a:cubicBezTo>
                <a:cubicBezTo>
                  <a:pt x="155" y="0"/>
                  <a:pt x="147" y="0"/>
                  <a:pt x="141" y="4"/>
                </a:cubicBezTo>
                <a:cubicBezTo>
                  <a:pt x="92" y="38"/>
                  <a:pt x="92" y="38"/>
                  <a:pt x="92" y="38"/>
                </a:cubicBezTo>
                <a:cubicBezTo>
                  <a:pt x="92" y="23"/>
                  <a:pt x="92" y="23"/>
                  <a:pt x="92" y="23"/>
                </a:cubicBezTo>
                <a:cubicBezTo>
                  <a:pt x="92" y="17"/>
                  <a:pt x="87" y="12"/>
                  <a:pt x="81" y="12"/>
                </a:cubicBezTo>
                <a:cubicBezTo>
                  <a:pt x="64" y="12"/>
                  <a:pt x="64" y="12"/>
                  <a:pt x="64" y="12"/>
                </a:cubicBezTo>
                <a:cubicBezTo>
                  <a:pt x="58" y="12"/>
                  <a:pt x="54" y="17"/>
                  <a:pt x="54" y="23"/>
                </a:cubicBezTo>
                <a:cubicBezTo>
                  <a:pt x="54" y="64"/>
                  <a:pt x="54" y="64"/>
                  <a:pt x="54" y="64"/>
                </a:cubicBezTo>
                <a:cubicBezTo>
                  <a:pt x="17" y="89"/>
                  <a:pt x="17" y="89"/>
                  <a:pt x="17" y="89"/>
                </a:cubicBezTo>
                <a:cubicBezTo>
                  <a:pt x="15" y="90"/>
                  <a:pt x="14" y="92"/>
                  <a:pt x="13" y="95"/>
                </a:cubicBezTo>
                <a:cubicBezTo>
                  <a:pt x="13" y="97"/>
                  <a:pt x="13" y="100"/>
                  <a:pt x="15" y="102"/>
                </a:cubicBezTo>
                <a:cubicBezTo>
                  <a:pt x="24" y="115"/>
                  <a:pt x="24" y="115"/>
                  <a:pt x="24" y="115"/>
                </a:cubicBezTo>
                <a:cubicBezTo>
                  <a:pt x="26" y="118"/>
                  <a:pt x="29" y="119"/>
                  <a:pt x="32" y="119"/>
                </a:cubicBezTo>
                <a:cubicBezTo>
                  <a:pt x="34" y="119"/>
                  <a:pt x="36" y="119"/>
                  <a:pt x="37" y="118"/>
                </a:cubicBezTo>
                <a:cubicBezTo>
                  <a:pt x="38" y="117"/>
                  <a:pt x="38" y="117"/>
                  <a:pt x="38" y="117"/>
                </a:cubicBezTo>
                <a:cubicBezTo>
                  <a:pt x="38" y="250"/>
                  <a:pt x="38" y="250"/>
                  <a:pt x="38" y="250"/>
                </a:cubicBezTo>
                <a:cubicBezTo>
                  <a:pt x="4" y="250"/>
                  <a:pt x="4" y="250"/>
                  <a:pt x="4" y="250"/>
                </a:cubicBezTo>
                <a:cubicBezTo>
                  <a:pt x="1" y="250"/>
                  <a:pt x="0" y="252"/>
                  <a:pt x="0" y="254"/>
                </a:cubicBezTo>
                <a:cubicBezTo>
                  <a:pt x="0" y="256"/>
                  <a:pt x="1" y="258"/>
                  <a:pt x="4" y="258"/>
                </a:cubicBezTo>
                <a:cubicBezTo>
                  <a:pt x="364" y="258"/>
                  <a:pt x="364" y="258"/>
                  <a:pt x="364" y="258"/>
                </a:cubicBezTo>
                <a:cubicBezTo>
                  <a:pt x="366" y="258"/>
                  <a:pt x="368" y="256"/>
                  <a:pt x="368" y="254"/>
                </a:cubicBezTo>
                <a:cubicBezTo>
                  <a:pt x="368" y="252"/>
                  <a:pt x="366" y="250"/>
                  <a:pt x="364" y="250"/>
                </a:cubicBezTo>
                <a:close/>
                <a:moveTo>
                  <a:pt x="62" y="23"/>
                </a:moveTo>
                <a:cubicBezTo>
                  <a:pt x="62" y="22"/>
                  <a:pt x="63" y="20"/>
                  <a:pt x="64" y="20"/>
                </a:cubicBezTo>
                <a:cubicBezTo>
                  <a:pt x="81" y="20"/>
                  <a:pt x="81" y="20"/>
                  <a:pt x="81" y="20"/>
                </a:cubicBezTo>
                <a:cubicBezTo>
                  <a:pt x="82" y="20"/>
                  <a:pt x="84" y="22"/>
                  <a:pt x="84" y="23"/>
                </a:cubicBezTo>
                <a:cubicBezTo>
                  <a:pt x="84" y="44"/>
                  <a:pt x="84" y="44"/>
                  <a:pt x="84" y="44"/>
                </a:cubicBezTo>
                <a:cubicBezTo>
                  <a:pt x="62" y="59"/>
                  <a:pt x="62" y="59"/>
                  <a:pt x="62" y="59"/>
                </a:cubicBezTo>
                <a:lnTo>
                  <a:pt x="62" y="23"/>
                </a:lnTo>
                <a:close/>
                <a:moveTo>
                  <a:pt x="32" y="111"/>
                </a:moveTo>
                <a:cubicBezTo>
                  <a:pt x="32" y="112"/>
                  <a:pt x="31" y="112"/>
                  <a:pt x="30" y="111"/>
                </a:cubicBezTo>
                <a:cubicBezTo>
                  <a:pt x="21" y="98"/>
                  <a:pt x="21" y="98"/>
                  <a:pt x="21" y="98"/>
                </a:cubicBezTo>
                <a:cubicBezTo>
                  <a:pt x="21" y="97"/>
                  <a:pt x="21" y="97"/>
                  <a:pt x="21" y="96"/>
                </a:cubicBezTo>
                <a:cubicBezTo>
                  <a:pt x="21" y="96"/>
                  <a:pt x="21" y="96"/>
                  <a:pt x="22" y="96"/>
                </a:cubicBezTo>
                <a:cubicBezTo>
                  <a:pt x="146" y="11"/>
                  <a:pt x="146" y="11"/>
                  <a:pt x="146" y="11"/>
                </a:cubicBezTo>
                <a:cubicBezTo>
                  <a:pt x="149" y="9"/>
                  <a:pt x="153" y="9"/>
                  <a:pt x="156" y="11"/>
                </a:cubicBezTo>
                <a:cubicBezTo>
                  <a:pt x="282" y="96"/>
                  <a:pt x="282" y="96"/>
                  <a:pt x="282" y="96"/>
                </a:cubicBezTo>
                <a:cubicBezTo>
                  <a:pt x="282" y="96"/>
                  <a:pt x="282" y="96"/>
                  <a:pt x="282" y="96"/>
                </a:cubicBezTo>
                <a:cubicBezTo>
                  <a:pt x="282" y="97"/>
                  <a:pt x="282" y="97"/>
                  <a:pt x="282" y="98"/>
                </a:cubicBezTo>
                <a:cubicBezTo>
                  <a:pt x="273" y="111"/>
                  <a:pt x="273" y="111"/>
                  <a:pt x="273" y="111"/>
                </a:cubicBezTo>
                <a:cubicBezTo>
                  <a:pt x="272" y="111"/>
                  <a:pt x="272" y="111"/>
                  <a:pt x="272" y="112"/>
                </a:cubicBezTo>
                <a:cubicBezTo>
                  <a:pt x="272" y="112"/>
                  <a:pt x="271" y="112"/>
                  <a:pt x="271" y="111"/>
                </a:cubicBezTo>
                <a:cubicBezTo>
                  <a:pt x="153" y="32"/>
                  <a:pt x="153" y="32"/>
                  <a:pt x="153" y="32"/>
                </a:cubicBezTo>
                <a:cubicBezTo>
                  <a:pt x="152" y="31"/>
                  <a:pt x="150" y="31"/>
                  <a:pt x="149" y="32"/>
                </a:cubicBezTo>
                <a:lnTo>
                  <a:pt x="32" y="111"/>
                </a:lnTo>
                <a:close/>
                <a:moveTo>
                  <a:pt x="176" y="249"/>
                </a:moveTo>
                <a:cubicBezTo>
                  <a:pt x="127" y="249"/>
                  <a:pt x="127" y="249"/>
                  <a:pt x="127" y="249"/>
                </a:cubicBezTo>
                <a:cubicBezTo>
                  <a:pt x="127" y="184"/>
                  <a:pt x="127" y="184"/>
                  <a:pt x="127" y="184"/>
                </a:cubicBezTo>
                <a:cubicBezTo>
                  <a:pt x="127" y="179"/>
                  <a:pt x="131" y="174"/>
                  <a:pt x="136" y="174"/>
                </a:cubicBezTo>
                <a:cubicBezTo>
                  <a:pt x="167" y="174"/>
                  <a:pt x="167" y="174"/>
                  <a:pt x="167" y="174"/>
                </a:cubicBezTo>
                <a:cubicBezTo>
                  <a:pt x="172" y="174"/>
                  <a:pt x="176" y="179"/>
                  <a:pt x="176" y="184"/>
                </a:cubicBezTo>
                <a:lnTo>
                  <a:pt x="176" y="249"/>
                </a:lnTo>
                <a:close/>
                <a:moveTo>
                  <a:pt x="257" y="250"/>
                </a:moveTo>
                <a:cubicBezTo>
                  <a:pt x="185" y="250"/>
                  <a:pt x="185" y="250"/>
                  <a:pt x="185" y="250"/>
                </a:cubicBezTo>
                <a:cubicBezTo>
                  <a:pt x="185" y="184"/>
                  <a:pt x="185" y="184"/>
                  <a:pt x="185" y="184"/>
                </a:cubicBezTo>
                <a:cubicBezTo>
                  <a:pt x="185" y="174"/>
                  <a:pt x="177" y="166"/>
                  <a:pt x="167" y="166"/>
                </a:cubicBezTo>
                <a:cubicBezTo>
                  <a:pt x="137" y="166"/>
                  <a:pt x="137" y="166"/>
                  <a:pt x="137" y="166"/>
                </a:cubicBezTo>
                <a:cubicBezTo>
                  <a:pt x="127" y="166"/>
                  <a:pt x="119" y="174"/>
                  <a:pt x="119" y="184"/>
                </a:cubicBezTo>
                <a:cubicBezTo>
                  <a:pt x="119" y="250"/>
                  <a:pt x="119" y="250"/>
                  <a:pt x="119" y="250"/>
                </a:cubicBezTo>
                <a:cubicBezTo>
                  <a:pt x="46" y="250"/>
                  <a:pt x="46" y="250"/>
                  <a:pt x="46" y="250"/>
                </a:cubicBezTo>
                <a:cubicBezTo>
                  <a:pt x="46" y="112"/>
                  <a:pt x="46" y="112"/>
                  <a:pt x="46" y="112"/>
                </a:cubicBezTo>
                <a:cubicBezTo>
                  <a:pt x="151" y="40"/>
                  <a:pt x="151" y="40"/>
                  <a:pt x="151" y="40"/>
                </a:cubicBezTo>
                <a:cubicBezTo>
                  <a:pt x="257" y="112"/>
                  <a:pt x="257" y="112"/>
                  <a:pt x="257" y="112"/>
                </a:cubicBezTo>
                <a:lnTo>
                  <a:pt x="257" y="250"/>
                </a:lnTo>
                <a:close/>
                <a:moveTo>
                  <a:pt x="336" y="115"/>
                </a:moveTo>
                <a:cubicBezTo>
                  <a:pt x="333" y="115"/>
                  <a:pt x="332" y="116"/>
                  <a:pt x="332" y="119"/>
                </a:cubicBezTo>
                <a:cubicBezTo>
                  <a:pt x="332" y="140"/>
                  <a:pt x="332" y="140"/>
                  <a:pt x="332" y="140"/>
                </a:cubicBezTo>
                <a:cubicBezTo>
                  <a:pt x="329" y="137"/>
                  <a:pt x="329" y="137"/>
                  <a:pt x="329" y="137"/>
                </a:cubicBezTo>
                <a:cubicBezTo>
                  <a:pt x="327" y="135"/>
                  <a:pt x="325" y="135"/>
                  <a:pt x="323" y="137"/>
                </a:cubicBezTo>
                <a:cubicBezTo>
                  <a:pt x="322" y="138"/>
                  <a:pt x="322" y="141"/>
                  <a:pt x="323" y="142"/>
                </a:cubicBezTo>
                <a:cubicBezTo>
                  <a:pt x="332" y="151"/>
                  <a:pt x="332" y="151"/>
                  <a:pt x="332" y="151"/>
                </a:cubicBezTo>
                <a:cubicBezTo>
                  <a:pt x="332" y="161"/>
                  <a:pt x="332" y="161"/>
                  <a:pt x="332" y="161"/>
                </a:cubicBezTo>
                <a:cubicBezTo>
                  <a:pt x="316" y="159"/>
                  <a:pt x="305" y="146"/>
                  <a:pt x="305" y="131"/>
                </a:cubicBezTo>
                <a:cubicBezTo>
                  <a:pt x="305" y="114"/>
                  <a:pt x="319" y="100"/>
                  <a:pt x="336" y="100"/>
                </a:cubicBezTo>
                <a:cubicBezTo>
                  <a:pt x="352" y="100"/>
                  <a:pt x="366" y="114"/>
                  <a:pt x="366" y="131"/>
                </a:cubicBezTo>
                <a:cubicBezTo>
                  <a:pt x="366" y="146"/>
                  <a:pt x="354" y="159"/>
                  <a:pt x="340" y="161"/>
                </a:cubicBezTo>
                <a:cubicBezTo>
                  <a:pt x="340" y="143"/>
                  <a:pt x="340" y="143"/>
                  <a:pt x="340" y="143"/>
                </a:cubicBezTo>
                <a:cubicBezTo>
                  <a:pt x="350" y="130"/>
                  <a:pt x="350" y="130"/>
                  <a:pt x="350" y="130"/>
                </a:cubicBezTo>
                <a:cubicBezTo>
                  <a:pt x="351" y="128"/>
                  <a:pt x="350" y="126"/>
                  <a:pt x="349" y="124"/>
                </a:cubicBezTo>
                <a:cubicBezTo>
                  <a:pt x="347" y="123"/>
                  <a:pt x="344" y="124"/>
                  <a:pt x="343" y="125"/>
                </a:cubicBezTo>
                <a:cubicBezTo>
                  <a:pt x="340" y="130"/>
                  <a:pt x="340" y="130"/>
                  <a:pt x="340" y="130"/>
                </a:cubicBezTo>
                <a:cubicBezTo>
                  <a:pt x="340" y="119"/>
                  <a:pt x="340" y="119"/>
                  <a:pt x="340" y="119"/>
                </a:cubicBezTo>
                <a:cubicBezTo>
                  <a:pt x="340" y="116"/>
                  <a:pt x="338" y="115"/>
                  <a:pt x="336" y="115"/>
                </a:cubicBezTo>
                <a:close/>
                <a:moveTo>
                  <a:pt x="215" y="152"/>
                </a:moveTo>
                <a:cubicBezTo>
                  <a:pt x="228" y="152"/>
                  <a:pt x="228" y="152"/>
                  <a:pt x="228" y="152"/>
                </a:cubicBezTo>
                <a:cubicBezTo>
                  <a:pt x="236" y="152"/>
                  <a:pt x="243" y="146"/>
                  <a:pt x="243" y="138"/>
                </a:cubicBezTo>
                <a:cubicBezTo>
                  <a:pt x="243" y="124"/>
                  <a:pt x="243" y="124"/>
                  <a:pt x="243" y="124"/>
                </a:cubicBezTo>
                <a:cubicBezTo>
                  <a:pt x="243" y="116"/>
                  <a:pt x="236" y="110"/>
                  <a:pt x="228" y="110"/>
                </a:cubicBezTo>
                <a:cubicBezTo>
                  <a:pt x="215" y="110"/>
                  <a:pt x="215" y="110"/>
                  <a:pt x="215" y="110"/>
                </a:cubicBezTo>
                <a:cubicBezTo>
                  <a:pt x="207" y="110"/>
                  <a:pt x="200" y="116"/>
                  <a:pt x="200" y="124"/>
                </a:cubicBezTo>
                <a:cubicBezTo>
                  <a:pt x="200" y="138"/>
                  <a:pt x="200" y="138"/>
                  <a:pt x="200" y="138"/>
                </a:cubicBezTo>
                <a:cubicBezTo>
                  <a:pt x="200" y="146"/>
                  <a:pt x="207" y="152"/>
                  <a:pt x="215" y="152"/>
                </a:cubicBezTo>
                <a:close/>
                <a:moveTo>
                  <a:pt x="208" y="124"/>
                </a:moveTo>
                <a:cubicBezTo>
                  <a:pt x="208" y="120"/>
                  <a:pt x="211" y="118"/>
                  <a:pt x="215" y="118"/>
                </a:cubicBezTo>
                <a:cubicBezTo>
                  <a:pt x="228" y="118"/>
                  <a:pt x="228" y="118"/>
                  <a:pt x="228" y="118"/>
                </a:cubicBezTo>
                <a:cubicBezTo>
                  <a:pt x="232" y="118"/>
                  <a:pt x="235" y="120"/>
                  <a:pt x="235" y="124"/>
                </a:cubicBezTo>
                <a:cubicBezTo>
                  <a:pt x="235" y="138"/>
                  <a:pt x="235" y="138"/>
                  <a:pt x="235" y="138"/>
                </a:cubicBezTo>
                <a:cubicBezTo>
                  <a:pt x="235" y="141"/>
                  <a:pt x="232" y="144"/>
                  <a:pt x="228" y="144"/>
                </a:cubicBezTo>
                <a:cubicBezTo>
                  <a:pt x="215" y="144"/>
                  <a:pt x="215" y="144"/>
                  <a:pt x="215" y="144"/>
                </a:cubicBezTo>
                <a:cubicBezTo>
                  <a:pt x="211" y="144"/>
                  <a:pt x="208" y="141"/>
                  <a:pt x="208" y="138"/>
                </a:cubicBezTo>
                <a:lnTo>
                  <a:pt x="208" y="124"/>
                </a:lnTo>
                <a:close/>
                <a:moveTo>
                  <a:pt x="158" y="110"/>
                </a:moveTo>
                <a:cubicBezTo>
                  <a:pt x="145" y="110"/>
                  <a:pt x="145" y="110"/>
                  <a:pt x="145" y="110"/>
                </a:cubicBezTo>
                <a:cubicBezTo>
                  <a:pt x="137" y="110"/>
                  <a:pt x="130" y="116"/>
                  <a:pt x="130" y="124"/>
                </a:cubicBezTo>
                <a:cubicBezTo>
                  <a:pt x="130" y="138"/>
                  <a:pt x="130" y="138"/>
                  <a:pt x="130" y="138"/>
                </a:cubicBezTo>
                <a:cubicBezTo>
                  <a:pt x="130" y="146"/>
                  <a:pt x="137" y="152"/>
                  <a:pt x="145" y="152"/>
                </a:cubicBezTo>
                <a:cubicBezTo>
                  <a:pt x="158" y="152"/>
                  <a:pt x="158" y="152"/>
                  <a:pt x="158" y="152"/>
                </a:cubicBezTo>
                <a:cubicBezTo>
                  <a:pt x="166" y="152"/>
                  <a:pt x="173" y="146"/>
                  <a:pt x="173" y="138"/>
                </a:cubicBezTo>
                <a:cubicBezTo>
                  <a:pt x="173" y="124"/>
                  <a:pt x="173" y="124"/>
                  <a:pt x="173" y="124"/>
                </a:cubicBezTo>
                <a:cubicBezTo>
                  <a:pt x="173" y="116"/>
                  <a:pt x="166" y="110"/>
                  <a:pt x="158" y="110"/>
                </a:cubicBezTo>
                <a:close/>
                <a:moveTo>
                  <a:pt x="165" y="138"/>
                </a:moveTo>
                <a:cubicBezTo>
                  <a:pt x="165" y="141"/>
                  <a:pt x="162" y="144"/>
                  <a:pt x="158" y="144"/>
                </a:cubicBezTo>
                <a:cubicBezTo>
                  <a:pt x="145" y="144"/>
                  <a:pt x="145" y="144"/>
                  <a:pt x="145" y="144"/>
                </a:cubicBezTo>
                <a:cubicBezTo>
                  <a:pt x="141" y="144"/>
                  <a:pt x="138" y="141"/>
                  <a:pt x="138" y="138"/>
                </a:cubicBezTo>
                <a:cubicBezTo>
                  <a:pt x="138" y="124"/>
                  <a:pt x="138" y="124"/>
                  <a:pt x="138" y="124"/>
                </a:cubicBezTo>
                <a:cubicBezTo>
                  <a:pt x="138" y="120"/>
                  <a:pt x="141" y="118"/>
                  <a:pt x="145" y="118"/>
                </a:cubicBezTo>
                <a:cubicBezTo>
                  <a:pt x="158" y="118"/>
                  <a:pt x="158" y="118"/>
                  <a:pt x="158" y="118"/>
                </a:cubicBezTo>
                <a:cubicBezTo>
                  <a:pt x="162" y="118"/>
                  <a:pt x="165" y="120"/>
                  <a:pt x="165" y="124"/>
                </a:cubicBezTo>
                <a:lnTo>
                  <a:pt x="165" y="138"/>
                </a:lnTo>
                <a:close/>
                <a:moveTo>
                  <a:pt x="215" y="210"/>
                </a:moveTo>
                <a:cubicBezTo>
                  <a:pt x="228" y="210"/>
                  <a:pt x="228" y="210"/>
                  <a:pt x="228" y="210"/>
                </a:cubicBezTo>
                <a:cubicBezTo>
                  <a:pt x="236" y="210"/>
                  <a:pt x="243" y="203"/>
                  <a:pt x="243" y="195"/>
                </a:cubicBezTo>
                <a:cubicBezTo>
                  <a:pt x="243" y="182"/>
                  <a:pt x="243" y="182"/>
                  <a:pt x="243" y="182"/>
                </a:cubicBezTo>
                <a:cubicBezTo>
                  <a:pt x="243" y="174"/>
                  <a:pt x="236" y="167"/>
                  <a:pt x="228" y="167"/>
                </a:cubicBezTo>
                <a:cubicBezTo>
                  <a:pt x="215" y="167"/>
                  <a:pt x="215" y="167"/>
                  <a:pt x="215" y="167"/>
                </a:cubicBezTo>
                <a:cubicBezTo>
                  <a:pt x="207" y="167"/>
                  <a:pt x="200" y="174"/>
                  <a:pt x="200" y="182"/>
                </a:cubicBezTo>
                <a:cubicBezTo>
                  <a:pt x="200" y="195"/>
                  <a:pt x="200" y="195"/>
                  <a:pt x="200" y="195"/>
                </a:cubicBezTo>
                <a:cubicBezTo>
                  <a:pt x="200" y="203"/>
                  <a:pt x="207" y="210"/>
                  <a:pt x="215" y="210"/>
                </a:cubicBezTo>
                <a:close/>
                <a:moveTo>
                  <a:pt x="208" y="182"/>
                </a:moveTo>
                <a:cubicBezTo>
                  <a:pt x="208" y="178"/>
                  <a:pt x="211" y="175"/>
                  <a:pt x="215" y="175"/>
                </a:cubicBezTo>
                <a:cubicBezTo>
                  <a:pt x="228" y="175"/>
                  <a:pt x="228" y="175"/>
                  <a:pt x="228" y="175"/>
                </a:cubicBezTo>
                <a:cubicBezTo>
                  <a:pt x="232" y="175"/>
                  <a:pt x="235" y="178"/>
                  <a:pt x="235" y="182"/>
                </a:cubicBezTo>
                <a:cubicBezTo>
                  <a:pt x="235" y="195"/>
                  <a:pt x="235" y="195"/>
                  <a:pt x="235" y="195"/>
                </a:cubicBezTo>
                <a:cubicBezTo>
                  <a:pt x="235" y="199"/>
                  <a:pt x="232" y="202"/>
                  <a:pt x="228" y="202"/>
                </a:cubicBezTo>
                <a:cubicBezTo>
                  <a:pt x="215" y="202"/>
                  <a:pt x="215" y="202"/>
                  <a:pt x="215" y="202"/>
                </a:cubicBezTo>
                <a:cubicBezTo>
                  <a:pt x="211" y="202"/>
                  <a:pt x="208" y="199"/>
                  <a:pt x="208" y="195"/>
                </a:cubicBezTo>
                <a:lnTo>
                  <a:pt x="208" y="182"/>
                </a:lnTo>
                <a:close/>
                <a:moveTo>
                  <a:pt x="88" y="110"/>
                </a:moveTo>
                <a:cubicBezTo>
                  <a:pt x="75" y="110"/>
                  <a:pt x="75" y="110"/>
                  <a:pt x="75" y="110"/>
                </a:cubicBezTo>
                <a:cubicBezTo>
                  <a:pt x="67" y="110"/>
                  <a:pt x="60" y="116"/>
                  <a:pt x="60" y="124"/>
                </a:cubicBezTo>
                <a:cubicBezTo>
                  <a:pt x="60" y="138"/>
                  <a:pt x="60" y="138"/>
                  <a:pt x="60" y="138"/>
                </a:cubicBezTo>
                <a:cubicBezTo>
                  <a:pt x="60" y="146"/>
                  <a:pt x="67" y="152"/>
                  <a:pt x="75" y="152"/>
                </a:cubicBezTo>
                <a:cubicBezTo>
                  <a:pt x="88" y="152"/>
                  <a:pt x="88" y="152"/>
                  <a:pt x="88" y="152"/>
                </a:cubicBezTo>
                <a:cubicBezTo>
                  <a:pt x="96" y="152"/>
                  <a:pt x="103" y="146"/>
                  <a:pt x="103" y="138"/>
                </a:cubicBezTo>
                <a:cubicBezTo>
                  <a:pt x="103" y="124"/>
                  <a:pt x="103" y="124"/>
                  <a:pt x="103" y="124"/>
                </a:cubicBezTo>
                <a:cubicBezTo>
                  <a:pt x="103" y="116"/>
                  <a:pt x="96" y="110"/>
                  <a:pt x="88" y="110"/>
                </a:cubicBezTo>
                <a:close/>
                <a:moveTo>
                  <a:pt x="95" y="138"/>
                </a:moveTo>
                <a:cubicBezTo>
                  <a:pt x="95" y="141"/>
                  <a:pt x="92" y="144"/>
                  <a:pt x="88" y="144"/>
                </a:cubicBezTo>
                <a:cubicBezTo>
                  <a:pt x="75" y="144"/>
                  <a:pt x="75" y="144"/>
                  <a:pt x="75" y="144"/>
                </a:cubicBezTo>
                <a:cubicBezTo>
                  <a:pt x="71" y="144"/>
                  <a:pt x="68" y="141"/>
                  <a:pt x="68" y="138"/>
                </a:cubicBezTo>
                <a:cubicBezTo>
                  <a:pt x="68" y="124"/>
                  <a:pt x="68" y="124"/>
                  <a:pt x="68" y="124"/>
                </a:cubicBezTo>
                <a:cubicBezTo>
                  <a:pt x="68" y="120"/>
                  <a:pt x="71" y="118"/>
                  <a:pt x="75" y="118"/>
                </a:cubicBezTo>
                <a:cubicBezTo>
                  <a:pt x="88" y="118"/>
                  <a:pt x="88" y="118"/>
                  <a:pt x="88" y="118"/>
                </a:cubicBezTo>
                <a:cubicBezTo>
                  <a:pt x="92" y="118"/>
                  <a:pt x="95" y="120"/>
                  <a:pt x="95" y="124"/>
                </a:cubicBezTo>
                <a:lnTo>
                  <a:pt x="95" y="138"/>
                </a:lnTo>
                <a:close/>
                <a:moveTo>
                  <a:pt x="130" y="86"/>
                </a:moveTo>
                <a:cubicBezTo>
                  <a:pt x="130" y="86"/>
                  <a:pt x="130" y="86"/>
                  <a:pt x="130" y="86"/>
                </a:cubicBezTo>
                <a:cubicBezTo>
                  <a:pt x="130" y="88"/>
                  <a:pt x="130" y="89"/>
                  <a:pt x="131" y="90"/>
                </a:cubicBezTo>
                <a:cubicBezTo>
                  <a:pt x="132" y="90"/>
                  <a:pt x="133" y="91"/>
                  <a:pt x="134" y="91"/>
                </a:cubicBezTo>
                <a:cubicBezTo>
                  <a:pt x="169" y="91"/>
                  <a:pt x="169" y="91"/>
                  <a:pt x="169" y="91"/>
                </a:cubicBezTo>
                <a:cubicBezTo>
                  <a:pt x="170" y="91"/>
                  <a:pt x="171" y="90"/>
                  <a:pt x="172" y="90"/>
                </a:cubicBezTo>
                <a:cubicBezTo>
                  <a:pt x="173" y="89"/>
                  <a:pt x="173" y="88"/>
                  <a:pt x="173" y="86"/>
                </a:cubicBezTo>
                <a:cubicBezTo>
                  <a:pt x="173" y="86"/>
                  <a:pt x="173" y="86"/>
                  <a:pt x="173" y="86"/>
                </a:cubicBezTo>
                <a:cubicBezTo>
                  <a:pt x="171" y="75"/>
                  <a:pt x="162" y="68"/>
                  <a:pt x="152" y="68"/>
                </a:cubicBezTo>
                <a:cubicBezTo>
                  <a:pt x="141" y="68"/>
                  <a:pt x="132" y="75"/>
                  <a:pt x="130" y="86"/>
                </a:cubicBezTo>
                <a:close/>
                <a:moveTo>
                  <a:pt x="152" y="75"/>
                </a:moveTo>
                <a:cubicBezTo>
                  <a:pt x="157" y="75"/>
                  <a:pt x="162" y="78"/>
                  <a:pt x="164" y="83"/>
                </a:cubicBezTo>
                <a:cubicBezTo>
                  <a:pt x="140" y="83"/>
                  <a:pt x="140" y="83"/>
                  <a:pt x="140" y="83"/>
                </a:cubicBezTo>
                <a:cubicBezTo>
                  <a:pt x="142" y="78"/>
                  <a:pt x="146" y="75"/>
                  <a:pt x="152" y="75"/>
                </a:cubicBezTo>
                <a:close/>
                <a:moveTo>
                  <a:pt x="88" y="167"/>
                </a:moveTo>
                <a:cubicBezTo>
                  <a:pt x="75" y="167"/>
                  <a:pt x="75" y="167"/>
                  <a:pt x="75" y="167"/>
                </a:cubicBezTo>
                <a:cubicBezTo>
                  <a:pt x="67" y="167"/>
                  <a:pt x="60" y="174"/>
                  <a:pt x="60" y="182"/>
                </a:cubicBezTo>
                <a:cubicBezTo>
                  <a:pt x="60" y="195"/>
                  <a:pt x="60" y="195"/>
                  <a:pt x="60" y="195"/>
                </a:cubicBezTo>
                <a:cubicBezTo>
                  <a:pt x="60" y="203"/>
                  <a:pt x="67" y="210"/>
                  <a:pt x="75" y="210"/>
                </a:cubicBezTo>
                <a:cubicBezTo>
                  <a:pt x="88" y="210"/>
                  <a:pt x="88" y="210"/>
                  <a:pt x="88" y="210"/>
                </a:cubicBezTo>
                <a:cubicBezTo>
                  <a:pt x="96" y="210"/>
                  <a:pt x="103" y="203"/>
                  <a:pt x="103" y="195"/>
                </a:cubicBezTo>
                <a:cubicBezTo>
                  <a:pt x="103" y="182"/>
                  <a:pt x="103" y="182"/>
                  <a:pt x="103" y="182"/>
                </a:cubicBezTo>
                <a:cubicBezTo>
                  <a:pt x="103" y="174"/>
                  <a:pt x="96" y="167"/>
                  <a:pt x="88" y="167"/>
                </a:cubicBezTo>
                <a:close/>
                <a:moveTo>
                  <a:pt x="95" y="195"/>
                </a:moveTo>
                <a:cubicBezTo>
                  <a:pt x="95" y="199"/>
                  <a:pt x="92" y="202"/>
                  <a:pt x="88" y="202"/>
                </a:cubicBezTo>
                <a:cubicBezTo>
                  <a:pt x="75" y="202"/>
                  <a:pt x="75" y="202"/>
                  <a:pt x="75" y="202"/>
                </a:cubicBezTo>
                <a:cubicBezTo>
                  <a:pt x="71" y="202"/>
                  <a:pt x="68" y="199"/>
                  <a:pt x="68" y="195"/>
                </a:cubicBezTo>
                <a:cubicBezTo>
                  <a:pt x="68" y="182"/>
                  <a:pt x="68" y="182"/>
                  <a:pt x="68" y="182"/>
                </a:cubicBezTo>
                <a:cubicBezTo>
                  <a:pt x="68" y="178"/>
                  <a:pt x="71" y="175"/>
                  <a:pt x="75" y="175"/>
                </a:cubicBezTo>
                <a:cubicBezTo>
                  <a:pt x="88" y="175"/>
                  <a:pt x="88" y="175"/>
                  <a:pt x="88" y="175"/>
                </a:cubicBezTo>
                <a:cubicBezTo>
                  <a:pt x="92" y="175"/>
                  <a:pt x="95" y="178"/>
                  <a:pt x="95" y="182"/>
                </a:cubicBezTo>
                <a:lnTo>
                  <a:pt x="95" y="195"/>
                </a:lnTo>
                <a:close/>
              </a:path>
            </a:pathLst>
          </a:custGeom>
          <a:solidFill>
            <a:srgbClr val="71717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aphicFrame>
        <p:nvGraphicFramePr>
          <p:cNvPr id="208" name="shp0037">
            <a:extLst>
              <a:ext uri="{FF2B5EF4-FFF2-40B4-BE49-F238E27FC236}">
                <a16:creationId xmlns:a16="http://schemas.microsoft.com/office/drawing/2014/main" id="{682B8C4A-BC11-402A-A062-052DF385798D}"/>
              </a:ext>
            </a:extLst>
          </p:cNvPr>
          <p:cNvGraphicFramePr/>
          <p:nvPr/>
        </p:nvGraphicFramePr>
        <p:xfrm>
          <a:off x="338933" y="4369163"/>
          <a:ext cx="1070977" cy="1070977"/>
        </p:xfrm>
        <a:graphic>
          <a:graphicData uri="http://schemas.openxmlformats.org/drawingml/2006/chart">
            <c:chart xmlns:c="http://schemas.openxmlformats.org/drawingml/2006/chart" xmlns:r="http://schemas.openxmlformats.org/officeDocument/2006/relationships" r:id="rId14"/>
          </a:graphicData>
        </a:graphic>
      </p:graphicFrame>
      <p:sp>
        <p:nvSpPr>
          <p:cNvPr id="209" name="shp0038">
            <a:extLst>
              <a:ext uri="{FF2B5EF4-FFF2-40B4-BE49-F238E27FC236}">
                <a16:creationId xmlns:a16="http://schemas.microsoft.com/office/drawing/2014/main" id="{7064C3CB-5FD1-4424-8558-418E7DD3629D}"/>
              </a:ext>
            </a:extLst>
          </p:cNvPr>
          <p:cNvSpPr txBox="1"/>
          <p:nvPr/>
        </p:nvSpPr>
        <p:spPr>
          <a:xfrm>
            <a:off x="2157829" y="4334200"/>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73%</a:t>
            </a:r>
          </a:p>
        </p:txBody>
      </p:sp>
      <p:sp>
        <p:nvSpPr>
          <p:cNvPr id="210" name="shp0039">
            <a:extLst>
              <a:ext uri="{FF2B5EF4-FFF2-40B4-BE49-F238E27FC236}">
                <a16:creationId xmlns:a16="http://schemas.microsoft.com/office/drawing/2014/main" id="{99249868-5A85-4464-AC40-97764C2BA518}"/>
              </a:ext>
            </a:extLst>
          </p:cNvPr>
          <p:cNvSpPr txBox="1"/>
          <p:nvPr/>
        </p:nvSpPr>
        <p:spPr>
          <a:xfrm>
            <a:off x="2157829" y="5162572"/>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26%</a:t>
            </a:r>
          </a:p>
        </p:txBody>
      </p:sp>
      <p:sp>
        <p:nvSpPr>
          <p:cNvPr id="211" name="shp0041">
            <a:extLst>
              <a:ext uri="{FF2B5EF4-FFF2-40B4-BE49-F238E27FC236}">
                <a16:creationId xmlns:a16="http://schemas.microsoft.com/office/drawing/2014/main" id="{AB61D95F-AE6B-4191-A13A-1CC3712BC805}"/>
              </a:ext>
            </a:extLst>
          </p:cNvPr>
          <p:cNvSpPr/>
          <p:nvPr/>
        </p:nvSpPr>
        <p:spPr>
          <a:xfrm>
            <a:off x="1193749" y="4399350"/>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12" name="shp0042">
            <a:extLst>
              <a:ext uri="{FF2B5EF4-FFF2-40B4-BE49-F238E27FC236}">
                <a16:creationId xmlns:a16="http://schemas.microsoft.com/office/drawing/2014/main" id="{77BF191E-0BC8-442E-93E3-B0BF8FEDF22F}"/>
              </a:ext>
            </a:extLst>
          </p:cNvPr>
          <p:cNvCxnSpPr/>
          <p:nvPr/>
        </p:nvCxnSpPr>
        <p:spPr>
          <a:xfrm flipH="1">
            <a:off x="1409911" y="520071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3" name="shp0044">
            <a:extLst>
              <a:ext uri="{FF2B5EF4-FFF2-40B4-BE49-F238E27FC236}">
                <a16:creationId xmlns:a16="http://schemas.microsoft.com/office/drawing/2014/main" id="{5FC3F974-6185-4E1A-B050-FF956BBFD97C}"/>
              </a:ext>
            </a:extLst>
          </p:cNvPr>
          <p:cNvSpPr txBox="1"/>
          <p:nvPr/>
        </p:nvSpPr>
        <p:spPr>
          <a:xfrm>
            <a:off x="2157829" y="4197793"/>
            <a:ext cx="492862"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Maison</a:t>
            </a:r>
            <a:endParaRPr lang="fr-FR" sz="1198" b="1" dirty="0">
              <a:solidFill>
                <a:srgbClr val="717171"/>
              </a:solidFill>
            </a:endParaRPr>
          </a:p>
        </p:txBody>
      </p:sp>
      <p:sp>
        <p:nvSpPr>
          <p:cNvPr id="214" name="shp0045">
            <a:extLst>
              <a:ext uri="{FF2B5EF4-FFF2-40B4-BE49-F238E27FC236}">
                <a16:creationId xmlns:a16="http://schemas.microsoft.com/office/drawing/2014/main" id="{1054B74A-07AA-48F1-A2B0-E43E8AE7B0F3}"/>
              </a:ext>
            </a:extLst>
          </p:cNvPr>
          <p:cNvSpPr txBox="1"/>
          <p:nvPr/>
        </p:nvSpPr>
        <p:spPr>
          <a:xfrm>
            <a:off x="2157827" y="5025891"/>
            <a:ext cx="876911"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Appartement</a:t>
            </a:r>
          </a:p>
        </p:txBody>
      </p:sp>
      <p:graphicFrame>
        <p:nvGraphicFramePr>
          <p:cNvPr id="217" name="shp0037">
            <a:extLst>
              <a:ext uri="{FF2B5EF4-FFF2-40B4-BE49-F238E27FC236}">
                <a16:creationId xmlns:a16="http://schemas.microsoft.com/office/drawing/2014/main" id="{CAD663F7-F55B-4AF6-8004-CE98FC3CBC82}"/>
              </a:ext>
            </a:extLst>
          </p:cNvPr>
          <p:cNvGraphicFramePr/>
          <p:nvPr/>
        </p:nvGraphicFramePr>
        <p:xfrm>
          <a:off x="3162342" y="4345842"/>
          <a:ext cx="1070977" cy="1070977"/>
        </p:xfrm>
        <a:graphic>
          <a:graphicData uri="http://schemas.openxmlformats.org/drawingml/2006/chart">
            <c:chart xmlns:c="http://schemas.openxmlformats.org/drawingml/2006/chart" xmlns:r="http://schemas.openxmlformats.org/officeDocument/2006/relationships" r:id="rId15"/>
          </a:graphicData>
        </a:graphic>
      </p:graphicFrame>
      <p:sp>
        <p:nvSpPr>
          <p:cNvPr id="218" name="shp0038">
            <a:extLst>
              <a:ext uri="{FF2B5EF4-FFF2-40B4-BE49-F238E27FC236}">
                <a16:creationId xmlns:a16="http://schemas.microsoft.com/office/drawing/2014/main" id="{3EAB12FF-16DB-4CB1-866B-FAA111D5BAD7}"/>
              </a:ext>
            </a:extLst>
          </p:cNvPr>
          <p:cNvSpPr txBox="1"/>
          <p:nvPr/>
        </p:nvSpPr>
        <p:spPr>
          <a:xfrm>
            <a:off x="4922963" y="423880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78%</a:t>
            </a:r>
          </a:p>
        </p:txBody>
      </p:sp>
      <p:sp>
        <p:nvSpPr>
          <p:cNvPr id="219" name="shp0039">
            <a:extLst>
              <a:ext uri="{FF2B5EF4-FFF2-40B4-BE49-F238E27FC236}">
                <a16:creationId xmlns:a16="http://schemas.microsoft.com/office/drawing/2014/main" id="{3CEF2C8B-52D2-4F38-903D-A63E7B57A4BA}"/>
              </a:ext>
            </a:extLst>
          </p:cNvPr>
          <p:cNvSpPr txBox="1"/>
          <p:nvPr/>
        </p:nvSpPr>
        <p:spPr>
          <a:xfrm>
            <a:off x="4922963" y="487497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18%</a:t>
            </a:r>
          </a:p>
        </p:txBody>
      </p:sp>
      <p:sp>
        <p:nvSpPr>
          <p:cNvPr id="220" name="shp0041">
            <a:extLst>
              <a:ext uri="{FF2B5EF4-FFF2-40B4-BE49-F238E27FC236}">
                <a16:creationId xmlns:a16="http://schemas.microsoft.com/office/drawing/2014/main" id="{71A1A451-0815-4917-BDBC-7FD008BDF911}"/>
              </a:ext>
            </a:extLst>
          </p:cNvPr>
          <p:cNvSpPr/>
          <p:nvPr/>
        </p:nvSpPr>
        <p:spPr>
          <a:xfrm>
            <a:off x="4017158" y="4303954"/>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21" name="shp0042">
            <a:extLst>
              <a:ext uri="{FF2B5EF4-FFF2-40B4-BE49-F238E27FC236}">
                <a16:creationId xmlns:a16="http://schemas.microsoft.com/office/drawing/2014/main" id="{195A964C-E66D-4A5E-B9B4-657074701C05}"/>
              </a:ext>
            </a:extLst>
          </p:cNvPr>
          <p:cNvCxnSpPr/>
          <p:nvPr/>
        </p:nvCxnSpPr>
        <p:spPr>
          <a:xfrm flipH="1">
            <a:off x="4233320" y="493227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2" name="shp0044">
            <a:extLst>
              <a:ext uri="{FF2B5EF4-FFF2-40B4-BE49-F238E27FC236}">
                <a16:creationId xmlns:a16="http://schemas.microsoft.com/office/drawing/2014/main" id="{E36F4E26-E152-449E-BA1C-8CDA4D60BE2F}"/>
              </a:ext>
            </a:extLst>
          </p:cNvPr>
          <p:cNvSpPr txBox="1"/>
          <p:nvPr/>
        </p:nvSpPr>
        <p:spPr>
          <a:xfrm>
            <a:off x="4922963" y="4102396"/>
            <a:ext cx="79060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Propriétaire</a:t>
            </a:r>
            <a:endParaRPr lang="fr-FR" sz="1198" b="1" dirty="0">
              <a:solidFill>
                <a:srgbClr val="717171"/>
              </a:solidFill>
            </a:endParaRPr>
          </a:p>
        </p:txBody>
      </p:sp>
      <p:sp>
        <p:nvSpPr>
          <p:cNvPr id="223" name="shp0045">
            <a:extLst>
              <a:ext uri="{FF2B5EF4-FFF2-40B4-BE49-F238E27FC236}">
                <a16:creationId xmlns:a16="http://schemas.microsoft.com/office/drawing/2014/main" id="{6889645F-2AD3-46A0-9C34-F09BAA6104C9}"/>
              </a:ext>
            </a:extLst>
          </p:cNvPr>
          <p:cNvSpPr txBox="1"/>
          <p:nvPr/>
        </p:nvSpPr>
        <p:spPr>
          <a:xfrm>
            <a:off x="4922963" y="4738294"/>
            <a:ext cx="62896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Locataire</a:t>
            </a:r>
          </a:p>
        </p:txBody>
      </p:sp>
      <p:pic>
        <p:nvPicPr>
          <p:cNvPr id="228" name="Graphique 227">
            <a:extLst>
              <a:ext uri="{FF2B5EF4-FFF2-40B4-BE49-F238E27FC236}">
                <a16:creationId xmlns:a16="http://schemas.microsoft.com/office/drawing/2014/main" id="{31FEB413-7EB1-4605-A441-9D395E3B31C4}"/>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36780" y="4757860"/>
            <a:ext cx="408139" cy="503185"/>
          </a:xfrm>
          <a:prstGeom prst="rect">
            <a:avLst/>
          </a:prstGeom>
        </p:spPr>
      </p:pic>
      <p:pic>
        <p:nvPicPr>
          <p:cNvPr id="229" name="Graphique 228">
            <a:extLst>
              <a:ext uri="{FF2B5EF4-FFF2-40B4-BE49-F238E27FC236}">
                <a16:creationId xmlns:a16="http://schemas.microsoft.com/office/drawing/2014/main" id="{1166F381-479C-4DCF-9613-D7BDC480D72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369689" y="3944594"/>
            <a:ext cx="486412" cy="503185"/>
          </a:xfrm>
          <a:prstGeom prst="rect">
            <a:avLst/>
          </a:prstGeom>
        </p:spPr>
      </p:pic>
      <p:grpSp>
        <p:nvGrpSpPr>
          <p:cNvPr id="241" name="Groupe 240">
            <a:extLst>
              <a:ext uri="{FF2B5EF4-FFF2-40B4-BE49-F238E27FC236}">
                <a16:creationId xmlns:a16="http://schemas.microsoft.com/office/drawing/2014/main" id="{C05B43EA-7BFD-41D2-B3C6-F08B566EFDBD}"/>
              </a:ext>
            </a:extLst>
          </p:cNvPr>
          <p:cNvGrpSpPr/>
          <p:nvPr/>
        </p:nvGrpSpPr>
        <p:grpSpPr>
          <a:xfrm>
            <a:off x="9831158" y="5898578"/>
            <a:ext cx="2284977" cy="230459"/>
            <a:chOff x="9155150" y="5772986"/>
            <a:chExt cx="2265265" cy="230832"/>
          </a:xfrm>
        </p:grpSpPr>
        <p:sp>
          <p:nvSpPr>
            <p:cNvPr id="242" name="Freeform 55">
              <a:extLst>
                <a:ext uri="{FF2B5EF4-FFF2-40B4-BE49-F238E27FC236}">
                  <a16:creationId xmlns:a16="http://schemas.microsoft.com/office/drawing/2014/main" id="{B47E1115-5A16-4326-92AB-A9420BFF3C50}"/>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43" name="Rectangle 242">
              <a:extLst>
                <a:ext uri="{FF2B5EF4-FFF2-40B4-BE49-F238E27FC236}">
                  <a16:creationId xmlns:a16="http://schemas.microsoft.com/office/drawing/2014/main" id="{6DE06A29-8A9B-4CCF-ABF5-920C09BD1020}"/>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44" name="Freeform 53">
            <a:extLst>
              <a:ext uri="{FF2B5EF4-FFF2-40B4-BE49-F238E27FC236}">
                <a16:creationId xmlns:a16="http://schemas.microsoft.com/office/drawing/2014/main" id="{0A8D5FF1-2407-4838-A7D3-D407AF39CEB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56" name="shp0032">
            <a:extLst>
              <a:ext uri="{FF2B5EF4-FFF2-40B4-BE49-F238E27FC236}">
                <a16:creationId xmlns:a16="http://schemas.microsoft.com/office/drawing/2014/main" id="{4067D73E-679E-4B60-94C2-9CE6021E05D9}"/>
              </a:ext>
            </a:extLst>
          </p:cNvPr>
          <p:cNvSpPr txBox="1"/>
          <p:nvPr/>
        </p:nvSpPr>
        <p:spPr>
          <a:xfrm>
            <a:off x="6301814" y="3677179"/>
            <a:ext cx="2596760"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ESPACE EXTERIEUR PRINCIPAL</a:t>
            </a:r>
          </a:p>
        </p:txBody>
      </p:sp>
      <p:cxnSp>
        <p:nvCxnSpPr>
          <p:cNvPr id="257" name="shp0033">
            <a:extLst>
              <a:ext uri="{FF2B5EF4-FFF2-40B4-BE49-F238E27FC236}">
                <a16:creationId xmlns:a16="http://schemas.microsoft.com/office/drawing/2014/main" id="{3846245E-5C80-44DE-ABCA-B9C945FA16EF}"/>
              </a:ext>
            </a:extLst>
          </p:cNvPr>
          <p:cNvCxnSpPr>
            <a:cxnSpLocks/>
          </p:cNvCxnSpPr>
          <p:nvPr/>
        </p:nvCxnSpPr>
        <p:spPr>
          <a:xfrm>
            <a:off x="6301812"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shp0034">
            <a:extLst>
              <a:ext uri="{FF2B5EF4-FFF2-40B4-BE49-F238E27FC236}">
                <a16:creationId xmlns:a16="http://schemas.microsoft.com/office/drawing/2014/main" id="{8AA28FC7-6E1F-4B3E-94D0-D9DE32D17891}"/>
              </a:ext>
            </a:extLst>
          </p:cNvPr>
          <p:cNvCxnSpPr>
            <a:cxnSpLocks/>
          </p:cNvCxnSpPr>
          <p:nvPr/>
        </p:nvCxnSpPr>
        <p:spPr>
          <a:xfrm>
            <a:off x="6301812"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9" name="shp0037">
            <a:extLst>
              <a:ext uri="{FF2B5EF4-FFF2-40B4-BE49-F238E27FC236}">
                <a16:creationId xmlns:a16="http://schemas.microsoft.com/office/drawing/2014/main" id="{A5CD0460-62EA-4744-B2A6-533D1523612B}"/>
              </a:ext>
            </a:extLst>
          </p:cNvPr>
          <p:cNvGraphicFramePr/>
          <p:nvPr/>
        </p:nvGraphicFramePr>
        <p:xfrm>
          <a:off x="6378316" y="4339675"/>
          <a:ext cx="1070977" cy="1070977"/>
        </p:xfrm>
        <a:graphic>
          <a:graphicData uri="http://schemas.openxmlformats.org/drawingml/2006/chart">
            <c:chart xmlns:c="http://schemas.openxmlformats.org/drawingml/2006/chart" xmlns:r="http://schemas.openxmlformats.org/officeDocument/2006/relationships" r:id="rId20"/>
          </a:graphicData>
        </a:graphic>
      </p:graphicFrame>
      <p:sp>
        <p:nvSpPr>
          <p:cNvPr id="320" name="shp0038">
            <a:extLst>
              <a:ext uri="{FF2B5EF4-FFF2-40B4-BE49-F238E27FC236}">
                <a16:creationId xmlns:a16="http://schemas.microsoft.com/office/drawing/2014/main" id="{29995E84-F53D-40E0-BAC8-366F45574CD9}"/>
              </a:ext>
            </a:extLst>
          </p:cNvPr>
          <p:cNvSpPr txBox="1"/>
          <p:nvPr/>
        </p:nvSpPr>
        <p:spPr>
          <a:xfrm>
            <a:off x="8085820" y="4246807"/>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68%</a:t>
            </a:r>
          </a:p>
        </p:txBody>
      </p:sp>
      <p:sp>
        <p:nvSpPr>
          <p:cNvPr id="321" name="shp0039">
            <a:extLst>
              <a:ext uri="{FF2B5EF4-FFF2-40B4-BE49-F238E27FC236}">
                <a16:creationId xmlns:a16="http://schemas.microsoft.com/office/drawing/2014/main" id="{E190F9F4-346A-4374-9371-5444294A906E}"/>
              </a:ext>
            </a:extLst>
          </p:cNvPr>
          <p:cNvSpPr txBox="1"/>
          <p:nvPr/>
        </p:nvSpPr>
        <p:spPr>
          <a:xfrm>
            <a:off x="8085820" y="4810903"/>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12%</a:t>
            </a:r>
          </a:p>
        </p:txBody>
      </p:sp>
      <p:sp>
        <p:nvSpPr>
          <p:cNvPr id="322" name="shp0041">
            <a:extLst>
              <a:ext uri="{FF2B5EF4-FFF2-40B4-BE49-F238E27FC236}">
                <a16:creationId xmlns:a16="http://schemas.microsoft.com/office/drawing/2014/main" id="{0BA7D41A-5151-4972-A3D3-7DBCD9FE9658}"/>
              </a:ext>
            </a:extLst>
          </p:cNvPr>
          <p:cNvSpPr/>
          <p:nvPr/>
        </p:nvSpPr>
        <p:spPr>
          <a:xfrm>
            <a:off x="7304488" y="4311957"/>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323" name="shp0042">
            <a:extLst>
              <a:ext uri="{FF2B5EF4-FFF2-40B4-BE49-F238E27FC236}">
                <a16:creationId xmlns:a16="http://schemas.microsoft.com/office/drawing/2014/main" id="{1F6641F5-7142-456D-9DB5-25986492C7A5}"/>
              </a:ext>
            </a:extLst>
          </p:cNvPr>
          <p:cNvCxnSpPr/>
          <p:nvPr/>
        </p:nvCxnSpPr>
        <p:spPr>
          <a:xfrm flipH="1">
            <a:off x="7520649" y="4820152"/>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324" name="shp0044">
            <a:extLst>
              <a:ext uri="{FF2B5EF4-FFF2-40B4-BE49-F238E27FC236}">
                <a16:creationId xmlns:a16="http://schemas.microsoft.com/office/drawing/2014/main" id="{30C2EA10-983F-4B1B-9D6C-3E36C29256B9}"/>
              </a:ext>
            </a:extLst>
          </p:cNvPr>
          <p:cNvSpPr txBox="1"/>
          <p:nvPr/>
        </p:nvSpPr>
        <p:spPr>
          <a:xfrm>
            <a:off x="8085820" y="4110399"/>
            <a:ext cx="41610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Jardin</a:t>
            </a:r>
            <a:endParaRPr lang="fr-FR" sz="1198" b="1" dirty="0">
              <a:solidFill>
                <a:srgbClr val="717171"/>
              </a:solidFill>
            </a:endParaRPr>
          </a:p>
        </p:txBody>
      </p:sp>
      <p:sp>
        <p:nvSpPr>
          <p:cNvPr id="325" name="shp0045">
            <a:extLst>
              <a:ext uri="{FF2B5EF4-FFF2-40B4-BE49-F238E27FC236}">
                <a16:creationId xmlns:a16="http://schemas.microsoft.com/office/drawing/2014/main" id="{161A6EDB-6BF8-4B63-9856-CA6DDAB4A79A}"/>
              </a:ext>
            </a:extLst>
          </p:cNvPr>
          <p:cNvSpPr txBox="1"/>
          <p:nvPr/>
        </p:nvSpPr>
        <p:spPr>
          <a:xfrm>
            <a:off x="8085820" y="4674222"/>
            <a:ext cx="4673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Balcon</a:t>
            </a:r>
          </a:p>
        </p:txBody>
      </p:sp>
      <p:sp>
        <p:nvSpPr>
          <p:cNvPr id="331" name="shp0039">
            <a:extLst>
              <a:ext uri="{FF2B5EF4-FFF2-40B4-BE49-F238E27FC236}">
                <a16:creationId xmlns:a16="http://schemas.microsoft.com/office/drawing/2014/main" id="{CD91E24A-9063-4D99-81EC-71BC7FF79FD7}"/>
              </a:ext>
            </a:extLst>
          </p:cNvPr>
          <p:cNvSpPr txBox="1"/>
          <p:nvPr/>
        </p:nvSpPr>
        <p:spPr>
          <a:xfrm>
            <a:off x="8085820" y="5311036"/>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20%</a:t>
            </a:r>
          </a:p>
        </p:txBody>
      </p:sp>
      <p:sp>
        <p:nvSpPr>
          <p:cNvPr id="332" name="shp0045">
            <a:extLst>
              <a:ext uri="{FF2B5EF4-FFF2-40B4-BE49-F238E27FC236}">
                <a16:creationId xmlns:a16="http://schemas.microsoft.com/office/drawing/2014/main" id="{70C30C3D-C2FE-494A-9B75-11DF0330EDCE}"/>
              </a:ext>
            </a:extLst>
          </p:cNvPr>
          <p:cNvSpPr txBox="1"/>
          <p:nvPr/>
        </p:nvSpPr>
        <p:spPr>
          <a:xfrm>
            <a:off x="8085820" y="5150329"/>
            <a:ext cx="604955" cy="165675"/>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Terrasse</a:t>
            </a:r>
          </a:p>
        </p:txBody>
      </p:sp>
      <p:cxnSp>
        <p:nvCxnSpPr>
          <p:cNvPr id="333" name="shp0042">
            <a:extLst>
              <a:ext uri="{FF2B5EF4-FFF2-40B4-BE49-F238E27FC236}">
                <a16:creationId xmlns:a16="http://schemas.microsoft.com/office/drawing/2014/main" id="{39193818-AE64-41B1-B577-CA574F0F3941}"/>
              </a:ext>
            </a:extLst>
          </p:cNvPr>
          <p:cNvCxnSpPr/>
          <p:nvPr/>
        </p:nvCxnSpPr>
        <p:spPr>
          <a:xfrm flipH="1">
            <a:off x="7372490" y="5296643"/>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aphicFrame>
        <p:nvGraphicFramePr>
          <p:cNvPr id="344" name="shp0037">
            <a:extLst>
              <a:ext uri="{FF2B5EF4-FFF2-40B4-BE49-F238E27FC236}">
                <a16:creationId xmlns:a16="http://schemas.microsoft.com/office/drawing/2014/main" id="{22E6295F-8328-4056-B735-3CEAC57024E7}"/>
              </a:ext>
            </a:extLst>
          </p:cNvPr>
          <p:cNvGraphicFramePr/>
          <p:nvPr/>
        </p:nvGraphicFramePr>
        <p:xfrm>
          <a:off x="9112474" y="4312262"/>
          <a:ext cx="1070977" cy="1070977"/>
        </p:xfrm>
        <a:graphic>
          <a:graphicData uri="http://schemas.openxmlformats.org/drawingml/2006/chart">
            <c:chart xmlns:c="http://schemas.openxmlformats.org/drawingml/2006/chart" xmlns:r="http://schemas.openxmlformats.org/officeDocument/2006/relationships" r:id="rId21"/>
          </a:graphicData>
        </a:graphic>
      </p:graphicFrame>
      <p:sp>
        <p:nvSpPr>
          <p:cNvPr id="345" name="shp0038">
            <a:extLst>
              <a:ext uri="{FF2B5EF4-FFF2-40B4-BE49-F238E27FC236}">
                <a16:creationId xmlns:a16="http://schemas.microsoft.com/office/drawing/2014/main" id="{2C8E44C8-364A-436B-B917-45EF849080F2}"/>
              </a:ext>
            </a:extLst>
          </p:cNvPr>
          <p:cNvSpPr txBox="1"/>
          <p:nvPr/>
        </p:nvSpPr>
        <p:spPr>
          <a:xfrm>
            <a:off x="10819978" y="431549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98%</a:t>
            </a:r>
          </a:p>
        </p:txBody>
      </p:sp>
      <p:sp>
        <p:nvSpPr>
          <p:cNvPr id="346" name="shp0041">
            <a:extLst>
              <a:ext uri="{FF2B5EF4-FFF2-40B4-BE49-F238E27FC236}">
                <a16:creationId xmlns:a16="http://schemas.microsoft.com/office/drawing/2014/main" id="{17F5434D-21C9-45BC-97A6-9E77480B7651}"/>
              </a:ext>
            </a:extLst>
          </p:cNvPr>
          <p:cNvSpPr/>
          <p:nvPr/>
        </p:nvSpPr>
        <p:spPr>
          <a:xfrm>
            <a:off x="10038645" y="4380643"/>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347" name="shp0044">
            <a:extLst>
              <a:ext uri="{FF2B5EF4-FFF2-40B4-BE49-F238E27FC236}">
                <a16:creationId xmlns:a16="http://schemas.microsoft.com/office/drawing/2014/main" id="{452C552A-7911-4198-BACE-E307DE5861D8}"/>
              </a:ext>
            </a:extLst>
          </p:cNvPr>
          <p:cNvSpPr txBox="1"/>
          <p:nvPr/>
        </p:nvSpPr>
        <p:spPr>
          <a:xfrm>
            <a:off x="10819977" y="4179086"/>
            <a:ext cx="4689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Privatif</a:t>
            </a:r>
            <a:endParaRPr lang="fr-FR" sz="1198" b="1" dirty="0">
              <a:solidFill>
                <a:srgbClr val="717171"/>
              </a:solidFill>
            </a:endParaRPr>
          </a:p>
        </p:txBody>
      </p:sp>
      <p:sp>
        <p:nvSpPr>
          <p:cNvPr id="348" name="shp0039">
            <a:extLst>
              <a:ext uri="{FF2B5EF4-FFF2-40B4-BE49-F238E27FC236}">
                <a16:creationId xmlns:a16="http://schemas.microsoft.com/office/drawing/2014/main" id="{4085748A-A38C-4428-8269-542E7FA0871F}"/>
              </a:ext>
            </a:extLst>
          </p:cNvPr>
          <p:cNvSpPr txBox="1"/>
          <p:nvPr/>
        </p:nvSpPr>
        <p:spPr>
          <a:xfrm>
            <a:off x="10819978" y="5163503"/>
            <a:ext cx="296076"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a:t>
            </a:r>
          </a:p>
        </p:txBody>
      </p:sp>
      <p:sp>
        <p:nvSpPr>
          <p:cNvPr id="349" name="shp0045">
            <a:extLst>
              <a:ext uri="{FF2B5EF4-FFF2-40B4-BE49-F238E27FC236}">
                <a16:creationId xmlns:a16="http://schemas.microsoft.com/office/drawing/2014/main" id="{8A7F2870-EDFA-4EFC-9164-72DB6457EB39}"/>
              </a:ext>
            </a:extLst>
          </p:cNvPr>
          <p:cNvSpPr txBox="1"/>
          <p:nvPr/>
        </p:nvSpPr>
        <p:spPr>
          <a:xfrm>
            <a:off x="10819978" y="5002796"/>
            <a:ext cx="53613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Partagé</a:t>
            </a:r>
          </a:p>
        </p:txBody>
      </p:sp>
      <p:cxnSp>
        <p:nvCxnSpPr>
          <p:cNvPr id="350" name="shp0042">
            <a:extLst>
              <a:ext uri="{FF2B5EF4-FFF2-40B4-BE49-F238E27FC236}">
                <a16:creationId xmlns:a16="http://schemas.microsoft.com/office/drawing/2014/main" id="{86B1A787-4AE9-45EB-B47A-1A01FBC53D35}"/>
              </a:ext>
            </a:extLst>
          </p:cNvPr>
          <p:cNvCxnSpPr/>
          <p:nvPr/>
        </p:nvCxnSpPr>
        <p:spPr>
          <a:xfrm flipH="1">
            <a:off x="10106648" y="5149110"/>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4" name="Freeform 55">
            <a:extLst>
              <a:ext uri="{FF2B5EF4-FFF2-40B4-BE49-F238E27FC236}">
                <a16:creationId xmlns:a16="http://schemas.microsoft.com/office/drawing/2014/main" id="{B314BF76-100C-4FD9-BB2F-4FCDE3559FB0}"/>
              </a:ext>
            </a:extLst>
          </p:cNvPr>
          <p:cNvSpPr>
            <a:spLocks noChangeAspect="1" noEditPoints="1"/>
          </p:cNvSpPr>
          <p:nvPr/>
        </p:nvSpPr>
        <p:spPr bwMode="auto">
          <a:xfrm>
            <a:off x="8546613" y="539146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grpSp>
        <p:nvGrpSpPr>
          <p:cNvPr id="235" name="Groupe 234">
            <a:extLst>
              <a:ext uri="{FF2B5EF4-FFF2-40B4-BE49-F238E27FC236}">
                <a16:creationId xmlns:a16="http://schemas.microsoft.com/office/drawing/2014/main" id="{1ABE61E3-D0ED-4110-B881-12D4F2C25044}"/>
              </a:ext>
            </a:extLst>
          </p:cNvPr>
          <p:cNvGrpSpPr>
            <a:grpSpLocks noChangeAspect="1"/>
          </p:cNvGrpSpPr>
          <p:nvPr/>
        </p:nvGrpSpPr>
        <p:grpSpPr>
          <a:xfrm>
            <a:off x="11474750" y="102601"/>
            <a:ext cx="611010" cy="602656"/>
            <a:chOff x="8614991" y="1348505"/>
            <a:chExt cx="1056822" cy="1042374"/>
          </a:xfrm>
        </p:grpSpPr>
        <p:sp>
          <p:nvSpPr>
            <p:cNvPr id="239" name="Ellipse 238">
              <a:extLst>
                <a:ext uri="{FF2B5EF4-FFF2-40B4-BE49-F238E27FC236}">
                  <a16:creationId xmlns:a16="http://schemas.microsoft.com/office/drawing/2014/main" id="{786AD0F3-FAC4-47A1-872F-80F5AD90CA23}"/>
                </a:ext>
              </a:extLst>
            </p:cNvPr>
            <p:cNvSpPr/>
            <p:nvPr/>
          </p:nvSpPr>
          <p:spPr bwMode="ltGray">
            <a:xfrm>
              <a:off x="8614991" y="1348505"/>
              <a:ext cx="1056822" cy="1042374"/>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240" name="Graphique 239">
              <a:extLst>
                <a:ext uri="{FF2B5EF4-FFF2-40B4-BE49-F238E27FC236}">
                  <a16:creationId xmlns:a16="http://schemas.microsoft.com/office/drawing/2014/main" id="{435CF7B8-DB56-44EF-96B8-7C818382D374}"/>
                </a:ext>
              </a:extLst>
            </p:cNvPr>
            <p:cNvPicPr>
              <a:picLocks noChangeAspect="1"/>
            </p:cNvPicPr>
            <p:nvPr/>
          </p:nvPicPr>
          <p:blipFill rotWithShape="1">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rcRect t="7812" b="33625"/>
            <a:stretch/>
          </p:blipFill>
          <p:spPr>
            <a:xfrm>
              <a:off x="8801565" y="1555798"/>
              <a:ext cx="737680" cy="540000"/>
            </a:xfrm>
            <a:prstGeom prst="rect">
              <a:avLst/>
            </a:prstGeom>
          </p:spPr>
        </p:pic>
      </p:grpSp>
      <p:sp>
        <p:nvSpPr>
          <p:cNvPr id="201" name="Freeform 55">
            <a:extLst>
              <a:ext uri="{FF2B5EF4-FFF2-40B4-BE49-F238E27FC236}">
                <a16:creationId xmlns:a16="http://schemas.microsoft.com/office/drawing/2014/main" id="{05A4E3C7-71A7-4F5B-88A9-2911FE48B32B}"/>
              </a:ext>
            </a:extLst>
          </p:cNvPr>
          <p:cNvSpPr>
            <a:spLocks noChangeAspect="1" noEditPoints="1"/>
          </p:cNvSpPr>
          <p:nvPr/>
        </p:nvSpPr>
        <p:spPr bwMode="auto">
          <a:xfrm>
            <a:off x="3777578" y="2276651"/>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16" name="Freeform 53">
            <a:extLst>
              <a:ext uri="{FF2B5EF4-FFF2-40B4-BE49-F238E27FC236}">
                <a16:creationId xmlns:a16="http://schemas.microsoft.com/office/drawing/2014/main" id="{C60E092A-F64C-4836-A4BA-A24719DD0B03}"/>
              </a:ext>
            </a:extLst>
          </p:cNvPr>
          <p:cNvSpPr>
            <a:spLocks noChangeAspect="1" noEditPoints="1"/>
          </p:cNvSpPr>
          <p:nvPr/>
        </p:nvSpPr>
        <p:spPr bwMode="auto">
          <a:xfrm>
            <a:off x="6013582" y="202956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25" name="Freeform 55">
            <a:extLst>
              <a:ext uri="{FF2B5EF4-FFF2-40B4-BE49-F238E27FC236}">
                <a16:creationId xmlns:a16="http://schemas.microsoft.com/office/drawing/2014/main" id="{2DCC8E42-950E-4C47-8070-36E5ACB6EFEB}"/>
              </a:ext>
            </a:extLst>
          </p:cNvPr>
          <p:cNvSpPr>
            <a:spLocks noChangeAspect="1" noEditPoints="1"/>
          </p:cNvSpPr>
          <p:nvPr/>
        </p:nvSpPr>
        <p:spPr bwMode="auto">
          <a:xfrm>
            <a:off x="11049807" y="207616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26" name="Freeform 53">
            <a:extLst>
              <a:ext uri="{FF2B5EF4-FFF2-40B4-BE49-F238E27FC236}">
                <a16:creationId xmlns:a16="http://schemas.microsoft.com/office/drawing/2014/main" id="{EC16DCD4-E760-40C9-9BDD-16CDBE28EB66}"/>
              </a:ext>
            </a:extLst>
          </p:cNvPr>
          <p:cNvSpPr>
            <a:spLocks noChangeAspect="1" noEditPoints="1"/>
          </p:cNvSpPr>
          <p:nvPr/>
        </p:nvSpPr>
        <p:spPr bwMode="auto">
          <a:xfrm>
            <a:off x="8547723" y="484211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dirty="0">
              <a:solidFill>
                <a:prstClr val="black"/>
              </a:solidFill>
              <a:latin typeface="Arial" charset="0"/>
              <a:cs typeface="Arial" charset="0"/>
            </a:endParaRPr>
          </a:p>
        </p:txBody>
      </p:sp>
      <p:sp>
        <p:nvSpPr>
          <p:cNvPr id="215" name="shp0045">
            <a:extLst>
              <a:ext uri="{FF2B5EF4-FFF2-40B4-BE49-F238E27FC236}">
                <a16:creationId xmlns:a16="http://schemas.microsoft.com/office/drawing/2014/main" id="{11A3DEA2-AB14-4A91-BE70-ECCD2B982353}"/>
              </a:ext>
            </a:extLst>
          </p:cNvPr>
          <p:cNvSpPr txBox="1"/>
          <p:nvPr/>
        </p:nvSpPr>
        <p:spPr>
          <a:xfrm>
            <a:off x="4905399" y="5279333"/>
            <a:ext cx="539338" cy="359516"/>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Autre 4%</a:t>
            </a:r>
          </a:p>
          <a:p>
            <a:pPr algn="l" defTabSz="456423" fontAlgn="base">
              <a:lnSpc>
                <a:spcPct val="90000"/>
              </a:lnSpc>
              <a:spcBef>
                <a:spcPct val="0"/>
              </a:spcBef>
              <a:spcAft>
                <a:spcPct val="0"/>
              </a:spcAft>
              <a:defRPr/>
            </a:pPr>
            <a:r>
              <a:rPr lang="fr-FR" sz="799" dirty="0">
                <a:solidFill>
                  <a:srgbClr val="000000"/>
                </a:solidFill>
              </a:rPr>
              <a:t>(occupant à</a:t>
            </a:r>
          </a:p>
          <a:p>
            <a:pPr algn="l" defTabSz="456423" fontAlgn="base">
              <a:lnSpc>
                <a:spcPct val="90000"/>
              </a:lnSpc>
              <a:spcBef>
                <a:spcPct val="0"/>
              </a:spcBef>
              <a:spcAft>
                <a:spcPct val="0"/>
              </a:spcAft>
              <a:defRPr/>
            </a:pPr>
            <a:r>
              <a:rPr lang="fr-FR" sz="799" dirty="0">
                <a:solidFill>
                  <a:srgbClr val="000000"/>
                </a:solidFill>
              </a:rPr>
              <a:t>titre gratuit)</a:t>
            </a:r>
          </a:p>
        </p:txBody>
      </p:sp>
      <p:sp>
        <p:nvSpPr>
          <p:cNvPr id="4" name="Espace réservé du numéro de diapositive 3">
            <a:extLst>
              <a:ext uri="{FF2B5EF4-FFF2-40B4-BE49-F238E27FC236}">
                <a16:creationId xmlns:a16="http://schemas.microsoft.com/office/drawing/2014/main" id="{661D0E01-D804-E6C2-D220-ED1DD5A098EE}"/>
              </a:ext>
            </a:extLst>
          </p:cNvPr>
          <p:cNvSpPr>
            <a:spLocks noGrp="1"/>
          </p:cNvSpPr>
          <p:nvPr>
            <p:ph type="sldNum" sz="quarter" idx="4"/>
          </p:nvPr>
        </p:nvSpPr>
        <p:spPr/>
        <p:txBody>
          <a:bodyPr/>
          <a:lstStyle/>
          <a:p>
            <a:fld id="{4034BEE3-566C-4068-A777-C3A4762E861B}" type="slidenum">
              <a:rPr lang="en-GB" smtClean="0"/>
              <a:pPr/>
              <a:t>34</a:t>
            </a:fld>
            <a:endParaRPr lang="en-GB" dirty="0"/>
          </a:p>
        </p:txBody>
      </p:sp>
    </p:spTree>
    <p:custDataLst>
      <p:tags r:id="rId1"/>
    </p:custDataLst>
    <p:extLst>
      <p:ext uri="{BB962C8B-B14F-4D97-AF65-F5344CB8AC3E}">
        <p14:creationId xmlns:p14="http://schemas.microsoft.com/office/powerpoint/2010/main" val="187533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 name="shp0031">
            <a:extLst>
              <a:ext uri="{FF2B5EF4-FFF2-40B4-BE49-F238E27FC236}">
                <a16:creationId xmlns:a16="http://schemas.microsoft.com/office/drawing/2014/main" id="{77AEA6FA-E17A-47C2-86CF-2C7703E4996A}"/>
              </a:ext>
            </a:extLst>
          </p:cNvPr>
          <p:cNvGraphicFramePr/>
          <p:nvPr/>
        </p:nvGraphicFramePr>
        <p:xfrm>
          <a:off x="7816280" y="1422008"/>
          <a:ext cx="3576604" cy="1907522"/>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L’épicurien – Ses espaces extérieurs</a:t>
            </a:r>
          </a:p>
        </p:txBody>
      </p:sp>
      <p:sp>
        <p:nvSpPr>
          <p:cNvPr id="25" name="shp0019">
            <a:extLst>
              <a:ext uri="{FF2B5EF4-FFF2-40B4-BE49-F238E27FC236}">
                <a16:creationId xmlns:a16="http://schemas.microsoft.com/office/drawing/2014/main" id="{C9B71600-56A0-4F1A-B685-FAB19B2DD3F5}"/>
              </a:ext>
            </a:extLst>
          </p:cNvPr>
          <p:cNvSpPr txBox="1"/>
          <p:nvPr/>
        </p:nvSpPr>
        <p:spPr>
          <a:xfrm>
            <a:off x="2179352" y="3666006"/>
            <a:ext cx="289662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D'ARBRES OU ARBUSTES</a:t>
            </a:r>
          </a:p>
        </p:txBody>
      </p:sp>
      <p:cxnSp>
        <p:nvCxnSpPr>
          <p:cNvPr id="26" name="shp0020">
            <a:extLst>
              <a:ext uri="{FF2B5EF4-FFF2-40B4-BE49-F238E27FC236}">
                <a16:creationId xmlns:a16="http://schemas.microsoft.com/office/drawing/2014/main" id="{1084BEC5-B8F7-4901-9082-02442F39A40E}"/>
              </a:ext>
            </a:extLst>
          </p:cNvPr>
          <p:cNvCxnSpPr>
            <a:cxnSpLocks/>
          </p:cNvCxnSpPr>
          <p:nvPr/>
        </p:nvCxnSpPr>
        <p:spPr>
          <a:xfrm>
            <a:off x="2179352" y="3903665"/>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7" name="shp0032">
            <a:extLst>
              <a:ext uri="{FF2B5EF4-FFF2-40B4-BE49-F238E27FC236}">
                <a16:creationId xmlns:a16="http://schemas.microsoft.com/office/drawing/2014/main" id="{6AEFA12D-C1F5-48FE-B293-AF8F8DCEFD3C}"/>
              </a:ext>
            </a:extLst>
          </p:cNvPr>
          <p:cNvCxnSpPr>
            <a:cxnSpLocks/>
          </p:cNvCxnSpPr>
          <p:nvPr/>
        </p:nvCxnSpPr>
        <p:spPr>
          <a:xfrm>
            <a:off x="2179352" y="5558513"/>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1024300" y="1399530"/>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1024300" y="3355534"/>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858022"/>
            <a:ext cx="11445343" cy="248896"/>
          </a:xfrm>
          <a:prstGeom prst="rect">
            <a:avLst/>
          </a:prstGeom>
          <a:noFill/>
          <a:ln>
            <a:noFill/>
          </a:ln>
        </p:spPr>
        <p:txBody>
          <a:bodyPr wrap="square" lIns="0" tIns="0" rIns="0" bIns="0" rtlCol="0" anchor="b">
            <a:spAutoFit/>
          </a:bodyPr>
          <a:lstStyle/>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épicuriens (627)</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A5 / A6 / A7 / A8 </a:t>
            </a:r>
          </a:p>
        </p:txBody>
      </p:sp>
      <p:sp>
        <p:nvSpPr>
          <p:cNvPr id="185" name="shp0027">
            <a:extLst>
              <a:ext uri="{FF2B5EF4-FFF2-40B4-BE49-F238E27FC236}">
                <a16:creationId xmlns:a16="http://schemas.microsoft.com/office/drawing/2014/main" id="{3CE642F7-6FB5-4F26-96C5-E2E873B0163B}"/>
              </a:ext>
            </a:extLst>
          </p:cNvPr>
          <p:cNvSpPr txBox="1"/>
          <p:nvPr/>
        </p:nvSpPr>
        <p:spPr>
          <a:xfrm>
            <a:off x="7161484" y="1161870"/>
            <a:ext cx="1321938"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AMÉNAGEMENT</a:t>
            </a:r>
          </a:p>
        </p:txBody>
      </p:sp>
      <p:cxnSp>
        <p:nvCxnSpPr>
          <p:cNvPr id="187" name="shp0028">
            <a:extLst>
              <a:ext uri="{FF2B5EF4-FFF2-40B4-BE49-F238E27FC236}">
                <a16:creationId xmlns:a16="http://schemas.microsoft.com/office/drawing/2014/main" id="{92D098AD-B888-43C6-924E-F45E842BD5F0}"/>
              </a:ext>
            </a:extLst>
          </p:cNvPr>
          <p:cNvCxnSpPr>
            <a:cxnSpLocks/>
          </p:cNvCxnSpPr>
          <p:nvPr/>
        </p:nvCxnSpPr>
        <p:spPr>
          <a:xfrm>
            <a:off x="7161484" y="1399530"/>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shp0029">
            <a:extLst>
              <a:ext uri="{FF2B5EF4-FFF2-40B4-BE49-F238E27FC236}">
                <a16:creationId xmlns:a16="http://schemas.microsoft.com/office/drawing/2014/main" id="{0A0A2B18-D3D8-4F4E-96BA-24C9321DB91A}"/>
              </a:ext>
            </a:extLst>
          </p:cNvPr>
          <p:cNvCxnSpPr>
            <a:cxnSpLocks/>
          </p:cNvCxnSpPr>
          <p:nvPr/>
        </p:nvCxnSpPr>
        <p:spPr>
          <a:xfrm>
            <a:off x="7161484" y="3355534"/>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92" name="Graphique 1" descr="Plante grasse">
            <a:extLst>
              <a:ext uri="{FF2B5EF4-FFF2-40B4-BE49-F238E27FC236}">
                <a16:creationId xmlns:a16="http://schemas.microsoft.com/office/drawing/2014/main" id="{AE9A97EC-2557-45AF-A7C2-818D32A942E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46226" y="2721622"/>
            <a:ext cx="259895" cy="259895"/>
          </a:xfrm>
          <a:prstGeom prst="rect">
            <a:avLst/>
          </a:prstGeom>
        </p:spPr>
      </p:pic>
      <p:pic>
        <p:nvPicPr>
          <p:cNvPr id="193" name="Graphique 2" descr="Arbre à feuilles caduques">
            <a:extLst>
              <a:ext uri="{FF2B5EF4-FFF2-40B4-BE49-F238E27FC236}">
                <a16:creationId xmlns:a16="http://schemas.microsoft.com/office/drawing/2014/main" id="{FD148D4E-A68B-45F0-A52D-A185A2C581E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25259" y="2997666"/>
            <a:ext cx="301829" cy="301829"/>
          </a:xfrm>
          <a:prstGeom prst="rect">
            <a:avLst/>
          </a:prstGeom>
        </p:spPr>
      </p:pic>
      <p:pic>
        <p:nvPicPr>
          <p:cNvPr id="194" name="Graphique 193">
            <a:extLst>
              <a:ext uri="{FF2B5EF4-FFF2-40B4-BE49-F238E27FC236}">
                <a16:creationId xmlns:a16="http://schemas.microsoft.com/office/drawing/2014/main" id="{AE9EBDC7-C00B-4197-815A-5C2A5AF93DED}"/>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b="9641"/>
          <a:stretch/>
        </p:blipFill>
        <p:spPr>
          <a:xfrm flipH="1">
            <a:off x="7331751" y="1766980"/>
            <a:ext cx="288846" cy="328858"/>
          </a:xfrm>
          <a:prstGeom prst="rect">
            <a:avLst/>
          </a:prstGeom>
        </p:spPr>
      </p:pic>
      <p:pic>
        <p:nvPicPr>
          <p:cNvPr id="196" name="Graphique 195">
            <a:extLst>
              <a:ext uri="{FF2B5EF4-FFF2-40B4-BE49-F238E27FC236}">
                <a16:creationId xmlns:a16="http://schemas.microsoft.com/office/drawing/2014/main" id="{89D953EE-9520-450F-A4C2-4FA893621CC6}"/>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t="24479" b="36066"/>
          <a:stretch/>
        </p:blipFill>
        <p:spPr>
          <a:xfrm>
            <a:off x="7214572" y="1492801"/>
            <a:ext cx="523204" cy="258030"/>
          </a:xfrm>
          <a:prstGeom prst="rect">
            <a:avLst/>
          </a:prstGeom>
        </p:spPr>
      </p:pic>
      <p:pic>
        <p:nvPicPr>
          <p:cNvPr id="198" name="Graphique 197">
            <a:extLst>
              <a:ext uri="{FF2B5EF4-FFF2-40B4-BE49-F238E27FC236}">
                <a16:creationId xmlns:a16="http://schemas.microsoft.com/office/drawing/2014/main" id="{0BC0BC4B-B2AA-41E8-8BD7-179C1DBD89BE}"/>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t="7812" b="33625"/>
          <a:stretch/>
        </p:blipFill>
        <p:spPr>
          <a:xfrm>
            <a:off x="7239684" y="2359241"/>
            <a:ext cx="472980" cy="346234"/>
          </a:xfrm>
          <a:prstGeom prst="rect">
            <a:avLst/>
          </a:prstGeom>
        </p:spPr>
      </p:pic>
      <p:pic>
        <p:nvPicPr>
          <p:cNvPr id="200" name="Graphique 199">
            <a:extLst>
              <a:ext uri="{FF2B5EF4-FFF2-40B4-BE49-F238E27FC236}">
                <a16:creationId xmlns:a16="http://schemas.microsoft.com/office/drawing/2014/main" id="{6885B82F-BA40-4E3F-9334-ACC36AF5081E}"/>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b="21238"/>
          <a:stretch/>
        </p:blipFill>
        <p:spPr>
          <a:xfrm>
            <a:off x="7358804" y="2111985"/>
            <a:ext cx="234740" cy="231108"/>
          </a:xfrm>
          <a:prstGeom prst="rect">
            <a:avLst/>
          </a:prstGeom>
        </p:spPr>
      </p:pic>
      <p:sp>
        <p:nvSpPr>
          <p:cNvPr id="201" name="Rectangle 200">
            <a:extLst>
              <a:ext uri="{FF2B5EF4-FFF2-40B4-BE49-F238E27FC236}">
                <a16:creationId xmlns:a16="http://schemas.microsoft.com/office/drawing/2014/main" id="{49357D2E-7CE7-45C3-B277-960A6E73527C}"/>
              </a:ext>
            </a:extLst>
          </p:cNvPr>
          <p:cNvSpPr/>
          <p:nvPr/>
        </p:nvSpPr>
        <p:spPr>
          <a:xfrm>
            <a:off x="2682400" y="4070629"/>
            <a:ext cx="2126019" cy="1229114"/>
          </a:xfrm>
          <a:prstGeom prst="rect">
            <a:avLst/>
          </a:prstGeom>
        </p:spPr>
        <p:txBody>
          <a:bodyPr wrap="square" lIns="0" tIns="0" rIns="0" bIns="0" anchor="ctr">
            <a:spAutoFit/>
          </a:bodyPr>
          <a:lstStyle/>
          <a:p>
            <a:pPr defTabSz="912846">
              <a:defRPr/>
            </a:pPr>
            <a:r>
              <a:rPr lang="en-GB" sz="4792" b="1" dirty="0">
                <a:solidFill>
                  <a:srgbClr val="A84E97"/>
                </a:solidFill>
                <a:latin typeface="Century Gothic" panose="020B0502020202020204" pitchFamily="34" charset="0"/>
                <a:cs typeface="Arial" panose="020B0604020202020204" pitchFamily="34" charset="0"/>
              </a:rPr>
              <a:t>18,8</a:t>
            </a:r>
            <a:endParaRPr lang="en-GB" sz="2396" b="1" dirty="0">
              <a:solidFill>
                <a:srgbClr val="A84E97"/>
              </a:solidFill>
              <a:latin typeface="Century Gothic" panose="020B0502020202020204" pitchFamily="34" charset="0"/>
              <a:cs typeface="Arial" panose="020B0604020202020204" pitchFamily="34" charset="0"/>
            </a:endParaRP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arbres et arbustes</a:t>
            </a: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en moyenne</a:t>
            </a:r>
            <a:endParaRPr lang="fr-FR" sz="1398" b="1" dirty="0">
              <a:solidFill>
                <a:prstClr val="black">
                  <a:lumMod val="50000"/>
                </a:prstClr>
              </a:solidFill>
              <a:latin typeface="Arial" panose="020B0604020202020204" pitchFamily="34" charset="0"/>
              <a:cs typeface="Arial" panose="020B0604020202020204" pitchFamily="34" charset="0"/>
            </a:endParaRPr>
          </a:p>
        </p:txBody>
      </p:sp>
      <p:sp>
        <p:nvSpPr>
          <p:cNvPr id="202" name="shp0019">
            <a:extLst>
              <a:ext uri="{FF2B5EF4-FFF2-40B4-BE49-F238E27FC236}">
                <a16:creationId xmlns:a16="http://schemas.microsoft.com/office/drawing/2014/main" id="{6ABB7634-D14D-4361-895A-AE5C32723EBA}"/>
              </a:ext>
            </a:extLst>
          </p:cNvPr>
          <p:cNvSpPr txBox="1"/>
          <p:nvPr/>
        </p:nvSpPr>
        <p:spPr>
          <a:xfrm>
            <a:off x="6403987" y="3666006"/>
            <a:ext cx="2466679"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TEMPS PASSÉ À L'ENTRETIEN</a:t>
            </a:r>
          </a:p>
        </p:txBody>
      </p:sp>
      <p:sp>
        <p:nvSpPr>
          <p:cNvPr id="205" name="Rectangle 204">
            <a:extLst>
              <a:ext uri="{FF2B5EF4-FFF2-40B4-BE49-F238E27FC236}">
                <a16:creationId xmlns:a16="http://schemas.microsoft.com/office/drawing/2014/main" id="{94843C66-50BA-4CD4-8F4D-DA7D93B898BE}"/>
              </a:ext>
            </a:extLst>
          </p:cNvPr>
          <p:cNvSpPr/>
          <p:nvPr/>
        </p:nvSpPr>
        <p:spPr>
          <a:xfrm>
            <a:off x="6988953" y="3931801"/>
            <a:ext cx="3859640" cy="430134"/>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Au printemps	</a:t>
            </a:r>
            <a:r>
              <a:rPr lang="en-GB" sz="2796" b="1" dirty="0">
                <a:solidFill>
                  <a:srgbClr val="A84E97"/>
                </a:solidFill>
                <a:latin typeface="Century Gothic" panose="020B0502020202020204" pitchFamily="34" charset="0"/>
                <a:cs typeface="Arial" panose="020B0604020202020204" pitchFamily="34" charset="0"/>
              </a:rPr>
              <a:t>4,0</a:t>
            </a:r>
            <a:r>
              <a:rPr lang="en-GB" sz="2796" b="1" dirty="0">
                <a:solidFill>
                  <a:srgbClr val="A84E97"/>
                </a:solidFill>
                <a:latin typeface="Arial" panose="020B0604020202020204" pitchFamily="34" charset="0"/>
                <a:cs typeface="Arial" panose="020B0604020202020204" pitchFamily="34" charset="0"/>
              </a:rPr>
              <a:t>   </a:t>
            </a:r>
            <a:endParaRPr lang="fr-FR" sz="1597" b="1" dirty="0">
              <a:solidFill>
                <a:prstClr val="black">
                  <a:lumMod val="50000"/>
                </a:prstClr>
              </a:solidFill>
              <a:latin typeface="Arial" panose="020B0604020202020204"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9D7B02D1-4BF0-4F22-8869-E21E8957D5A2}"/>
              </a:ext>
            </a:extLst>
          </p:cNvPr>
          <p:cNvSpPr/>
          <p:nvPr/>
        </p:nvSpPr>
        <p:spPr>
          <a:xfrm>
            <a:off x="6988954" y="4310157"/>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été 	</a:t>
            </a:r>
            <a:r>
              <a:rPr lang="fr-FR" sz="2796" b="1" dirty="0">
                <a:solidFill>
                  <a:srgbClr val="A84E97"/>
                </a:solidFill>
                <a:latin typeface="Century Gothic" panose="020B0502020202020204" pitchFamily="34" charset="0"/>
                <a:cs typeface="Arial" panose="020B0604020202020204" pitchFamily="34" charset="0"/>
              </a:rPr>
              <a:t>4</a:t>
            </a:r>
            <a:r>
              <a:rPr lang="en-GB" sz="2796" b="1" dirty="0">
                <a:solidFill>
                  <a:srgbClr val="A84E97"/>
                </a:solidFill>
                <a:latin typeface="Century Gothic" panose="020B0502020202020204" pitchFamily="34" charset="0"/>
                <a:cs typeface="Arial" panose="020B0604020202020204" pitchFamily="34" charset="0"/>
              </a:rPr>
              <a:t>,1</a:t>
            </a:r>
            <a:endParaRPr lang="fr-FR" sz="2796" b="1" dirty="0">
              <a:solidFill>
                <a:srgbClr val="A84E97"/>
              </a:solidFill>
              <a:latin typeface="Century Gothic" panose="020B0502020202020204" pitchFamily="34" charset="0"/>
              <a:cs typeface="Arial" panose="020B0604020202020204" pitchFamily="34" charset="0"/>
            </a:endParaRPr>
          </a:p>
        </p:txBody>
      </p:sp>
      <p:sp>
        <p:nvSpPr>
          <p:cNvPr id="210" name="Rectangle 209">
            <a:extLst>
              <a:ext uri="{FF2B5EF4-FFF2-40B4-BE49-F238E27FC236}">
                <a16:creationId xmlns:a16="http://schemas.microsoft.com/office/drawing/2014/main" id="{EB8B5469-4EBB-4556-95F2-8A6B0B16E116}"/>
              </a:ext>
            </a:extLst>
          </p:cNvPr>
          <p:cNvSpPr/>
          <p:nvPr/>
        </p:nvSpPr>
        <p:spPr>
          <a:xfrm>
            <a:off x="6988954" y="4688540"/>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automne 	</a:t>
            </a:r>
            <a:r>
              <a:rPr lang="fr-FR" sz="2796" b="1" dirty="0">
                <a:solidFill>
                  <a:srgbClr val="A84E97"/>
                </a:solidFill>
                <a:latin typeface="Century Gothic" panose="020B0502020202020204" pitchFamily="34" charset="0"/>
                <a:cs typeface="Arial" panose="020B0604020202020204" pitchFamily="34" charset="0"/>
              </a:rPr>
              <a:t>3,4</a:t>
            </a:r>
          </a:p>
        </p:txBody>
      </p:sp>
      <p:sp>
        <p:nvSpPr>
          <p:cNvPr id="211" name="Rectangle 210">
            <a:extLst>
              <a:ext uri="{FF2B5EF4-FFF2-40B4-BE49-F238E27FC236}">
                <a16:creationId xmlns:a16="http://schemas.microsoft.com/office/drawing/2014/main" id="{9352E76D-2C6E-4DB7-9DB4-5779752A149F}"/>
              </a:ext>
            </a:extLst>
          </p:cNvPr>
          <p:cNvSpPr/>
          <p:nvPr/>
        </p:nvSpPr>
        <p:spPr>
          <a:xfrm>
            <a:off x="6988954" y="5066922"/>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hiver 	</a:t>
            </a:r>
            <a:r>
              <a:rPr lang="en-GB" sz="2796" b="1" dirty="0">
                <a:solidFill>
                  <a:srgbClr val="A84E97"/>
                </a:solidFill>
                <a:latin typeface="Century Gothic" panose="020B0502020202020204" pitchFamily="34" charset="0"/>
                <a:cs typeface="Arial" panose="020B0604020202020204" pitchFamily="34" charset="0"/>
              </a:rPr>
              <a:t>2,2</a:t>
            </a:r>
            <a:endParaRPr lang="fr-FR" sz="1597" b="1" dirty="0">
              <a:solidFill>
                <a:srgbClr val="A84E97"/>
              </a:solidFill>
              <a:latin typeface="Century Gothic" panose="020B0502020202020204" pitchFamily="34" charset="0"/>
              <a:cs typeface="Arial" panose="020B0604020202020204" pitchFamily="34" charset="0"/>
            </a:endParaRPr>
          </a:p>
        </p:txBody>
      </p:sp>
      <p:pic>
        <p:nvPicPr>
          <p:cNvPr id="213" name="Graphique 212" descr="Soleil">
            <a:extLst>
              <a:ext uri="{FF2B5EF4-FFF2-40B4-BE49-F238E27FC236}">
                <a16:creationId xmlns:a16="http://schemas.microsoft.com/office/drawing/2014/main" id="{C94172AB-2C1A-435C-B6FE-32C3019A1C6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69043" y="4386906"/>
            <a:ext cx="368590" cy="368590"/>
          </a:xfrm>
          <a:prstGeom prst="rect">
            <a:avLst/>
          </a:prstGeom>
        </p:spPr>
      </p:pic>
      <p:pic>
        <p:nvPicPr>
          <p:cNvPr id="215" name="Graphique 214" descr="Flocon de neige">
            <a:extLst>
              <a:ext uri="{FF2B5EF4-FFF2-40B4-BE49-F238E27FC236}">
                <a16:creationId xmlns:a16="http://schemas.microsoft.com/office/drawing/2014/main" id="{A28D66C4-0244-4A42-92CE-0D482B9B4467}"/>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469043" y="5158588"/>
            <a:ext cx="368590" cy="368590"/>
          </a:xfrm>
          <a:prstGeom prst="rect">
            <a:avLst/>
          </a:prstGeom>
        </p:spPr>
      </p:pic>
      <p:pic>
        <p:nvPicPr>
          <p:cNvPr id="217" name="Graphique 216" descr="Feuille">
            <a:extLst>
              <a:ext uri="{FF2B5EF4-FFF2-40B4-BE49-F238E27FC236}">
                <a16:creationId xmlns:a16="http://schemas.microsoft.com/office/drawing/2014/main" id="{3BA2B3C4-8A8C-47D2-89A8-63C4F436A8E6}"/>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469043" y="4772747"/>
            <a:ext cx="368590" cy="368590"/>
          </a:xfrm>
          <a:prstGeom prst="rect">
            <a:avLst/>
          </a:prstGeom>
        </p:spPr>
      </p:pic>
      <p:pic>
        <p:nvPicPr>
          <p:cNvPr id="221" name="Graphique 220" descr="Partiellement ensoleillé">
            <a:extLst>
              <a:ext uri="{FF2B5EF4-FFF2-40B4-BE49-F238E27FC236}">
                <a16:creationId xmlns:a16="http://schemas.microsoft.com/office/drawing/2014/main" id="{3216B00D-8D42-473A-8ADF-BD9A5A82DD14}"/>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68260" y="3999501"/>
            <a:ext cx="370152" cy="370152"/>
          </a:xfrm>
          <a:prstGeom prst="rect">
            <a:avLst/>
          </a:prstGeom>
        </p:spPr>
      </p:pic>
      <p:grpSp>
        <p:nvGrpSpPr>
          <p:cNvPr id="54" name="Groupe 53">
            <a:extLst>
              <a:ext uri="{FF2B5EF4-FFF2-40B4-BE49-F238E27FC236}">
                <a16:creationId xmlns:a16="http://schemas.microsoft.com/office/drawing/2014/main" id="{919D7F79-F806-4AB5-BC46-CB7D2B4A1815}"/>
              </a:ext>
            </a:extLst>
          </p:cNvPr>
          <p:cNvGrpSpPr/>
          <p:nvPr/>
        </p:nvGrpSpPr>
        <p:grpSpPr>
          <a:xfrm>
            <a:off x="9831158" y="5898578"/>
            <a:ext cx="2284977" cy="230459"/>
            <a:chOff x="9155150" y="5772986"/>
            <a:chExt cx="2265265" cy="230832"/>
          </a:xfrm>
        </p:grpSpPr>
        <p:sp>
          <p:nvSpPr>
            <p:cNvPr id="55" name="Freeform 55">
              <a:extLst>
                <a:ext uri="{FF2B5EF4-FFF2-40B4-BE49-F238E27FC236}">
                  <a16:creationId xmlns:a16="http://schemas.microsoft.com/office/drawing/2014/main" id="{126C7F2F-FBB8-474D-87AA-7D61886EEF0C}"/>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6" name="Rectangle 55">
              <a:extLst>
                <a:ext uri="{FF2B5EF4-FFF2-40B4-BE49-F238E27FC236}">
                  <a16:creationId xmlns:a16="http://schemas.microsoft.com/office/drawing/2014/main" id="{F841B031-E683-47BA-A3DC-2EC761C585DD}"/>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57" name="Freeform 53">
            <a:extLst>
              <a:ext uri="{FF2B5EF4-FFF2-40B4-BE49-F238E27FC236}">
                <a16:creationId xmlns:a16="http://schemas.microsoft.com/office/drawing/2014/main" id="{F83E865D-C86A-47DA-840C-5F4848021C65}"/>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53" name="Groupe 52">
            <a:extLst>
              <a:ext uri="{FF2B5EF4-FFF2-40B4-BE49-F238E27FC236}">
                <a16:creationId xmlns:a16="http://schemas.microsoft.com/office/drawing/2014/main" id="{406BF264-B88F-4163-91F4-534011D89D1A}"/>
              </a:ext>
            </a:extLst>
          </p:cNvPr>
          <p:cNvGrpSpPr>
            <a:grpSpLocks noChangeAspect="1"/>
          </p:cNvGrpSpPr>
          <p:nvPr/>
        </p:nvGrpSpPr>
        <p:grpSpPr>
          <a:xfrm>
            <a:off x="11474750" y="102601"/>
            <a:ext cx="611010" cy="602656"/>
            <a:chOff x="8614991" y="1348505"/>
            <a:chExt cx="1056822" cy="1042374"/>
          </a:xfrm>
        </p:grpSpPr>
        <p:sp>
          <p:nvSpPr>
            <p:cNvPr id="64" name="Ellipse 63">
              <a:extLst>
                <a:ext uri="{FF2B5EF4-FFF2-40B4-BE49-F238E27FC236}">
                  <a16:creationId xmlns:a16="http://schemas.microsoft.com/office/drawing/2014/main" id="{F0E90C93-7BDD-4D20-9DE8-C8998241F7CB}"/>
                </a:ext>
              </a:extLst>
            </p:cNvPr>
            <p:cNvSpPr/>
            <p:nvPr/>
          </p:nvSpPr>
          <p:spPr bwMode="ltGray">
            <a:xfrm>
              <a:off x="8614991" y="1348505"/>
              <a:ext cx="1056822" cy="1042374"/>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65" name="Graphique 64">
              <a:extLst>
                <a:ext uri="{FF2B5EF4-FFF2-40B4-BE49-F238E27FC236}">
                  <a16:creationId xmlns:a16="http://schemas.microsoft.com/office/drawing/2014/main" id="{2AF152E9-11F0-438D-B637-53D4C1D57A36}"/>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t="7812" b="33625"/>
            <a:stretch/>
          </p:blipFill>
          <p:spPr>
            <a:xfrm>
              <a:off x="8801565" y="1555798"/>
              <a:ext cx="737680" cy="540000"/>
            </a:xfrm>
            <a:prstGeom prst="rect">
              <a:avLst/>
            </a:prstGeom>
          </p:spPr>
        </p:pic>
      </p:grpSp>
      <p:sp>
        <p:nvSpPr>
          <p:cNvPr id="66" name="Freeform 53">
            <a:extLst>
              <a:ext uri="{FF2B5EF4-FFF2-40B4-BE49-F238E27FC236}">
                <a16:creationId xmlns:a16="http://schemas.microsoft.com/office/drawing/2014/main" id="{D6144BDA-5391-4227-AE93-BA8ED84CDB67}"/>
              </a:ext>
            </a:extLst>
          </p:cNvPr>
          <p:cNvSpPr>
            <a:spLocks noChangeAspect="1" noEditPoints="1"/>
          </p:cNvSpPr>
          <p:nvPr/>
        </p:nvSpPr>
        <p:spPr bwMode="auto">
          <a:xfrm>
            <a:off x="9010373" y="4088353"/>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67" name="Freeform 53">
            <a:extLst>
              <a:ext uri="{FF2B5EF4-FFF2-40B4-BE49-F238E27FC236}">
                <a16:creationId xmlns:a16="http://schemas.microsoft.com/office/drawing/2014/main" id="{9DC0780E-D3AE-473C-A798-737527F31C9D}"/>
              </a:ext>
            </a:extLst>
          </p:cNvPr>
          <p:cNvSpPr>
            <a:spLocks noChangeAspect="1" noEditPoints="1"/>
          </p:cNvSpPr>
          <p:nvPr/>
        </p:nvSpPr>
        <p:spPr bwMode="auto">
          <a:xfrm>
            <a:off x="9010373" y="449367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68" name="Freeform 53">
            <a:extLst>
              <a:ext uri="{FF2B5EF4-FFF2-40B4-BE49-F238E27FC236}">
                <a16:creationId xmlns:a16="http://schemas.microsoft.com/office/drawing/2014/main" id="{5511E484-094B-484C-90FC-27D417B238DB}"/>
              </a:ext>
            </a:extLst>
          </p:cNvPr>
          <p:cNvSpPr>
            <a:spLocks noChangeAspect="1" noEditPoints="1"/>
          </p:cNvSpPr>
          <p:nvPr/>
        </p:nvSpPr>
        <p:spPr bwMode="auto">
          <a:xfrm>
            <a:off x="9010373" y="4865595"/>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1" name="Freeform 55">
            <a:extLst>
              <a:ext uri="{FF2B5EF4-FFF2-40B4-BE49-F238E27FC236}">
                <a16:creationId xmlns:a16="http://schemas.microsoft.com/office/drawing/2014/main" id="{67BFABC6-4472-43D4-AC76-02707EDF052B}"/>
              </a:ext>
            </a:extLst>
          </p:cNvPr>
          <p:cNvSpPr>
            <a:spLocks noChangeAspect="1" noEditPoints="1"/>
          </p:cNvSpPr>
          <p:nvPr/>
        </p:nvSpPr>
        <p:spPr bwMode="auto">
          <a:xfrm>
            <a:off x="11362926" y="152018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72" name="Freeform 53">
            <a:extLst>
              <a:ext uri="{FF2B5EF4-FFF2-40B4-BE49-F238E27FC236}">
                <a16:creationId xmlns:a16="http://schemas.microsoft.com/office/drawing/2014/main" id="{0F63A417-82E3-41E6-931C-95E5BD5B7DA6}"/>
              </a:ext>
            </a:extLst>
          </p:cNvPr>
          <p:cNvSpPr>
            <a:spLocks noChangeAspect="1" noEditPoints="1"/>
          </p:cNvSpPr>
          <p:nvPr/>
        </p:nvSpPr>
        <p:spPr bwMode="auto">
          <a:xfrm>
            <a:off x="9849485" y="313413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3" name="Freeform 55">
            <a:extLst>
              <a:ext uri="{FF2B5EF4-FFF2-40B4-BE49-F238E27FC236}">
                <a16:creationId xmlns:a16="http://schemas.microsoft.com/office/drawing/2014/main" id="{DA023020-8271-4710-B816-C5E54D2B0D86}"/>
              </a:ext>
            </a:extLst>
          </p:cNvPr>
          <p:cNvSpPr>
            <a:spLocks noChangeAspect="1" noEditPoints="1"/>
          </p:cNvSpPr>
          <p:nvPr/>
        </p:nvSpPr>
        <p:spPr bwMode="auto">
          <a:xfrm>
            <a:off x="10262123" y="216618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74" name="Freeform 55">
            <a:extLst>
              <a:ext uri="{FF2B5EF4-FFF2-40B4-BE49-F238E27FC236}">
                <a16:creationId xmlns:a16="http://schemas.microsoft.com/office/drawing/2014/main" id="{EDA741A0-06D2-4A29-8A9D-B65117FEB0D8}"/>
              </a:ext>
            </a:extLst>
          </p:cNvPr>
          <p:cNvSpPr>
            <a:spLocks noChangeAspect="1" noEditPoints="1"/>
          </p:cNvSpPr>
          <p:nvPr/>
        </p:nvSpPr>
        <p:spPr bwMode="auto">
          <a:xfrm>
            <a:off x="10934228" y="1860864"/>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pic>
        <p:nvPicPr>
          <p:cNvPr id="75" name="Graphique 74">
            <a:extLst>
              <a:ext uri="{FF2B5EF4-FFF2-40B4-BE49-F238E27FC236}">
                <a16:creationId xmlns:a16="http://schemas.microsoft.com/office/drawing/2014/main" id="{035DA3A4-6FF2-41F6-A2DF-8306577460F1}"/>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b="14854"/>
          <a:stretch/>
        </p:blipFill>
        <p:spPr>
          <a:xfrm>
            <a:off x="1837235" y="2276124"/>
            <a:ext cx="403406" cy="429351"/>
          </a:xfrm>
          <a:prstGeom prst="rect">
            <a:avLst/>
          </a:prstGeom>
        </p:spPr>
      </p:pic>
      <p:graphicFrame>
        <p:nvGraphicFramePr>
          <p:cNvPr id="78" name="shp0037">
            <a:extLst>
              <a:ext uri="{FF2B5EF4-FFF2-40B4-BE49-F238E27FC236}">
                <a16:creationId xmlns:a16="http://schemas.microsoft.com/office/drawing/2014/main" id="{96C7B7B8-6F75-477C-869B-F4D08CAD79FD}"/>
              </a:ext>
            </a:extLst>
          </p:cNvPr>
          <p:cNvGraphicFramePr/>
          <p:nvPr/>
        </p:nvGraphicFramePr>
        <p:xfrm>
          <a:off x="1433703" y="1947661"/>
          <a:ext cx="1234493" cy="1158878"/>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79" name="shp0037">
            <a:extLst>
              <a:ext uri="{FF2B5EF4-FFF2-40B4-BE49-F238E27FC236}">
                <a16:creationId xmlns:a16="http://schemas.microsoft.com/office/drawing/2014/main" id="{3A83A57E-CD4A-4584-B538-A956808888E9}"/>
              </a:ext>
            </a:extLst>
          </p:cNvPr>
          <p:cNvGraphicFramePr/>
          <p:nvPr/>
        </p:nvGraphicFramePr>
        <p:xfrm>
          <a:off x="4057358" y="1947661"/>
          <a:ext cx="1234493" cy="1158878"/>
        </p:xfrm>
        <a:graphic>
          <a:graphicData uri="http://schemas.openxmlformats.org/drawingml/2006/chart">
            <c:chart xmlns:c="http://schemas.openxmlformats.org/drawingml/2006/chart" xmlns:r="http://schemas.openxmlformats.org/officeDocument/2006/relationships" r:id="rId30"/>
          </a:graphicData>
        </a:graphic>
      </p:graphicFrame>
      <p:pic>
        <p:nvPicPr>
          <p:cNvPr id="80" name="Graphique 79">
            <a:extLst>
              <a:ext uri="{FF2B5EF4-FFF2-40B4-BE49-F238E27FC236}">
                <a16:creationId xmlns:a16="http://schemas.microsoft.com/office/drawing/2014/main" id="{6DC46BEB-A3C7-4164-8833-D862C722A1D7}"/>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b="14854"/>
          <a:stretch/>
        </p:blipFill>
        <p:spPr>
          <a:xfrm>
            <a:off x="4440715" y="2302555"/>
            <a:ext cx="403406" cy="429351"/>
          </a:xfrm>
          <a:prstGeom prst="rect">
            <a:avLst/>
          </a:prstGeom>
        </p:spPr>
      </p:pic>
      <p:sp>
        <p:nvSpPr>
          <p:cNvPr id="81" name="shp0038">
            <a:extLst>
              <a:ext uri="{FF2B5EF4-FFF2-40B4-BE49-F238E27FC236}">
                <a16:creationId xmlns:a16="http://schemas.microsoft.com/office/drawing/2014/main" id="{C31EEA65-CBD8-41BA-9699-DDE1423986D9}"/>
              </a:ext>
            </a:extLst>
          </p:cNvPr>
          <p:cNvSpPr txBox="1"/>
          <p:nvPr/>
        </p:nvSpPr>
        <p:spPr>
          <a:xfrm>
            <a:off x="2874764" y="201315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61%</a:t>
            </a:r>
          </a:p>
        </p:txBody>
      </p:sp>
      <p:sp>
        <p:nvSpPr>
          <p:cNvPr id="82" name="shp0041">
            <a:extLst>
              <a:ext uri="{FF2B5EF4-FFF2-40B4-BE49-F238E27FC236}">
                <a16:creationId xmlns:a16="http://schemas.microsoft.com/office/drawing/2014/main" id="{0F723D9D-F32E-4AAF-86FB-8AC7956DC4C7}"/>
              </a:ext>
            </a:extLst>
          </p:cNvPr>
          <p:cNvSpPr/>
          <p:nvPr/>
        </p:nvSpPr>
        <p:spPr>
          <a:xfrm>
            <a:off x="2413830" y="1964226"/>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83" name="shp0044">
            <a:extLst>
              <a:ext uri="{FF2B5EF4-FFF2-40B4-BE49-F238E27FC236}">
                <a16:creationId xmlns:a16="http://schemas.microsoft.com/office/drawing/2014/main" id="{BB4597D1-6207-4DA6-92A5-D1836980D35E}"/>
              </a:ext>
            </a:extLst>
          </p:cNvPr>
          <p:cNvSpPr txBox="1"/>
          <p:nvPr/>
        </p:nvSpPr>
        <p:spPr>
          <a:xfrm>
            <a:off x="2774738" y="1839264"/>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500 m²</a:t>
            </a:r>
            <a:endParaRPr lang="fr-FR" sz="1198" b="1" dirty="0">
              <a:solidFill>
                <a:srgbClr val="717171"/>
              </a:solidFill>
            </a:endParaRPr>
          </a:p>
        </p:txBody>
      </p:sp>
      <p:cxnSp>
        <p:nvCxnSpPr>
          <p:cNvPr id="84" name="shp0042">
            <a:extLst>
              <a:ext uri="{FF2B5EF4-FFF2-40B4-BE49-F238E27FC236}">
                <a16:creationId xmlns:a16="http://schemas.microsoft.com/office/drawing/2014/main" id="{F334B911-E5F7-4170-8AA7-30EEB9A7AA41}"/>
              </a:ext>
            </a:extLst>
          </p:cNvPr>
          <p:cNvCxnSpPr/>
          <p:nvPr/>
        </p:nvCxnSpPr>
        <p:spPr>
          <a:xfrm flipH="1">
            <a:off x="2492633" y="283998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85" name="shp0038">
            <a:extLst>
              <a:ext uri="{FF2B5EF4-FFF2-40B4-BE49-F238E27FC236}">
                <a16:creationId xmlns:a16="http://schemas.microsoft.com/office/drawing/2014/main" id="{8BD18EDA-D7F2-4A1F-BEDF-9B3211F7E3FE}"/>
              </a:ext>
            </a:extLst>
          </p:cNvPr>
          <p:cNvSpPr txBox="1"/>
          <p:nvPr/>
        </p:nvSpPr>
        <p:spPr>
          <a:xfrm>
            <a:off x="2874764" y="286253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39%</a:t>
            </a:r>
          </a:p>
        </p:txBody>
      </p:sp>
      <p:sp>
        <p:nvSpPr>
          <p:cNvPr id="86" name="shp0044">
            <a:extLst>
              <a:ext uri="{FF2B5EF4-FFF2-40B4-BE49-F238E27FC236}">
                <a16:creationId xmlns:a16="http://schemas.microsoft.com/office/drawing/2014/main" id="{1EF65179-A954-40CB-BDD5-8C574A64E427}"/>
              </a:ext>
            </a:extLst>
          </p:cNvPr>
          <p:cNvSpPr txBox="1"/>
          <p:nvPr/>
        </p:nvSpPr>
        <p:spPr>
          <a:xfrm>
            <a:off x="2774738" y="2688646"/>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500 m²</a:t>
            </a:r>
            <a:endParaRPr lang="fr-FR" sz="1198" b="1" dirty="0">
              <a:solidFill>
                <a:srgbClr val="717171"/>
              </a:solidFill>
            </a:endParaRPr>
          </a:p>
        </p:txBody>
      </p:sp>
      <p:sp>
        <p:nvSpPr>
          <p:cNvPr id="87" name="shp0038">
            <a:extLst>
              <a:ext uri="{FF2B5EF4-FFF2-40B4-BE49-F238E27FC236}">
                <a16:creationId xmlns:a16="http://schemas.microsoft.com/office/drawing/2014/main" id="{ADB494C7-E318-4A42-AEF7-14AD4902CA35}"/>
              </a:ext>
            </a:extLst>
          </p:cNvPr>
          <p:cNvSpPr txBox="1"/>
          <p:nvPr/>
        </p:nvSpPr>
        <p:spPr>
          <a:xfrm>
            <a:off x="5461373" y="202583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68%</a:t>
            </a:r>
          </a:p>
        </p:txBody>
      </p:sp>
      <p:sp>
        <p:nvSpPr>
          <p:cNvPr id="88" name="shp0041">
            <a:extLst>
              <a:ext uri="{FF2B5EF4-FFF2-40B4-BE49-F238E27FC236}">
                <a16:creationId xmlns:a16="http://schemas.microsoft.com/office/drawing/2014/main" id="{FE54850F-5933-4106-B730-43EAAE79BD5B}"/>
              </a:ext>
            </a:extLst>
          </p:cNvPr>
          <p:cNvSpPr/>
          <p:nvPr/>
        </p:nvSpPr>
        <p:spPr>
          <a:xfrm>
            <a:off x="5000439" y="1976905"/>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89" name="shp0044">
            <a:extLst>
              <a:ext uri="{FF2B5EF4-FFF2-40B4-BE49-F238E27FC236}">
                <a16:creationId xmlns:a16="http://schemas.microsoft.com/office/drawing/2014/main" id="{C81EE153-608C-4705-865F-607742A4E778}"/>
              </a:ext>
            </a:extLst>
          </p:cNvPr>
          <p:cNvSpPr txBox="1"/>
          <p:nvPr/>
        </p:nvSpPr>
        <p:spPr>
          <a:xfrm>
            <a:off x="5361347" y="1851943"/>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20 m²</a:t>
            </a:r>
            <a:endParaRPr lang="fr-FR" sz="1198" b="1" dirty="0">
              <a:solidFill>
                <a:srgbClr val="717171"/>
              </a:solidFill>
            </a:endParaRPr>
          </a:p>
        </p:txBody>
      </p:sp>
      <p:cxnSp>
        <p:nvCxnSpPr>
          <p:cNvPr id="90" name="shp0042">
            <a:extLst>
              <a:ext uri="{FF2B5EF4-FFF2-40B4-BE49-F238E27FC236}">
                <a16:creationId xmlns:a16="http://schemas.microsoft.com/office/drawing/2014/main" id="{291566F3-FCAB-4B38-9738-B9A7C9EF6DE2}"/>
              </a:ext>
            </a:extLst>
          </p:cNvPr>
          <p:cNvCxnSpPr/>
          <p:nvPr/>
        </p:nvCxnSpPr>
        <p:spPr>
          <a:xfrm flipH="1">
            <a:off x="5079241" y="285266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91" name="shp0038">
            <a:extLst>
              <a:ext uri="{FF2B5EF4-FFF2-40B4-BE49-F238E27FC236}">
                <a16:creationId xmlns:a16="http://schemas.microsoft.com/office/drawing/2014/main" id="{5EF4F321-8D1F-4981-BAD9-CB2B7AA7C51A}"/>
              </a:ext>
            </a:extLst>
          </p:cNvPr>
          <p:cNvSpPr txBox="1"/>
          <p:nvPr/>
        </p:nvSpPr>
        <p:spPr>
          <a:xfrm>
            <a:off x="5461373" y="287521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32%</a:t>
            </a:r>
          </a:p>
        </p:txBody>
      </p:sp>
      <p:sp>
        <p:nvSpPr>
          <p:cNvPr id="92" name="shp0044">
            <a:extLst>
              <a:ext uri="{FF2B5EF4-FFF2-40B4-BE49-F238E27FC236}">
                <a16:creationId xmlns:a16="http://schemas.microsoft.com/office/drawing/2014/main" id="{453A86B5-8815-4774-9D7E-29DB1E6FFED6}"/>
              </a:ext>
            </a:extLst>
          </p:cNvPr>
          <p:cNvSpPr txBox="1"/>
          <p:nvPr/>
        </p:nvSpPr>
        <p:spPr>
          <a:xfrm>
            <a:off x="5361347" y="2701326"/>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20 m²</a:t>
            </a:r>
            <a:endParaRPr lang="fr-FR" sz="1198" b="1" dirty="0">
              <a:solidFill>
                <a:srgbClr val="717171"/>
              </a:solidFill>
            </a:endParaRPr>
          </a:p>
        </p:txBody>
      </p:sp>
      <p:sp>
        <p:nvSpPr>
          <p:cNvPr id="93" name="Freeform 55">
            <a:extLst>
              <a:ext uri="{FF2B5EF4-FFF2-40B4-BE49-F238E27FC236}">
                <a16:creationId xmlns:a16="http://schemas.microsoft.com/office/drawing/2014/main" id="{24014391-625A-40F0-8BB5-4E4DDABDC767}"/>
              </a:ext>
            </a:extLst>
          </p:cNvPr>
          <p:cNvSpPr>
            <a:spLocks noChangeAspect="1" noEditPoints="1"/>
          </p:cNvSpPr>
          <p:nvPr/>
        </p:nvSpPr>
        <p:spPr bwMode="auto">
          <a:xfrm>
            <a:off x="5884075" y="204857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4" name="Freeform 53">
            <a:extLst>
              <a:ext uri="{FF2B5EF4-FFF2-40B4-BE49-F238E27FC236}">
                <a16:creationId xmlns:a16="http://schemas.microsoft.com/office/drawing/2014/main" id="{92E2116B-A820-4B51-8324-0352677E4D16}"/>
              </a:ext>
            </a:extLst>
          </p:cNvPr>
          <p:cNvSpPr>
            <a:spLocks noChangeAspect="1" noEditPoints="1"/>
          </p:cNvSpPr>
          <p:nvPr/>
        </p:nvSpPr>
        <p:spPr bwMode="auto">
          <a:xfrm>
            <a:off x="5884630" y="2930528"/>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69" name="shp0047">
            <a:extLst>
              <a:ext uri="{FF2B5EF4-FFF2-40B4-BE49-F238E27FC236}">
                <a16:creationId xmlns:a16="http://schemas.microsoft.com/office/drawing/2014/main" id="{FFD7929A-4177-48D6-881B-63D96474F0AF}"/>
              </a:ext>
            </a:extLst>
          </p:cNvPr>
          <p:cNvSpPr txBox="1"/>
          <p:nvPr/>
        </p:nvSpPr>
        <p:spPr>
          <a:xfrm>
            <a:off x="1024302" y="1161870"/>
            <a:ext cx="3351419" cy="199731"/>
          </a:xfrm>
          <a:prstGeom prst="rect">
            <a:avLst/>
          </a:prstGeom>
          <a:noFill/>
        </p:spPr>
        <p:txBody>
          <a:bodyPr wrap="square" lIns="0" tIns="0" rIns="0" bIns="0" rtlCol="0">
            <a:spAutoFit/>
          </a:bodyPr>
          <a:lstStyle/>
          <a:p>
            <a:pPr defTabSz="456377" fontAlgn="base">
              <a:spcBef>
                <a:spcPct val="0"/>
              </a:spcBef>
              <a:spcAft>
                <a:spcPct val="0"/>
              </a:spcAft>
              <a:defRPr/>
            </a:pPr>
            <a:r>
              <a:rPr lang="en-US" sz="1298" b="1" dirty="0">
                <a:solidFill>
                  <a:srgbClr val="000000"/>
                </a:solidFill>
                <a:latin typeface="Arial" panose="020B0604020202020204" pitchFamily="34" charset="0"/>
                <a:cs typeface="Arial" panose="020B0604020202020204" pitchFamily="34" charset="0"/>
              </a:rPr>
              <a:t>COMPOSITION ET TAILLE</a:t>
            </a:r>
            <a:endParaRPr lang="fr-FR" sz="1298" b="1" dirty="0">
              <a:solidFill>
                <a:srgbClr val="000000"/>
              </a:solidFill>
              <a:latin typeface="Arial" panose="020B0604020202020204" pitchFamily="34" charset="0"/>
              <a:cs typeface="Arial" panose="020B0604020202020204" pitchFamily="34" charset="0"/>
            </a:endParaRPr>
          </a:p>
        </p:txBody>
      </p:sp>
      <p:sp>
        <p:nvSpPr>
          <p:cNvPr id="70" name="shp0007">
            <a:extLst>
              <a:ext uri="{FF2B5EF4-FFF2-40B4-BE49-F238E27FC236}">
                <a16:creationId xmlns:a16="http://schemas.microsoft.com/office/drawing/2014/main" id="{66008FC4-EF55-470E-8E82-6F7D3DD8CA89}"/>
              </a:ext>
            </a:extLst>
          </p:cNvPr>
          <p:cNvSpPr txBox="1"/>
          <p:nvPr/>
        </p:nvSpPr>
        <p:spPr>
          <a:xfrm>
            <a:off x="1426930" y="1490683"/>
            <a:ext cx="1296332"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A84E97"/>
                </a:solidFill>
              </a:rPr>
              <a:t>68% </a:t>
            </a:r>
            <a:r>
              <a:rPr lang="fr-FR" sz="1198" dirty="0"/>
              <a:t>ont un </a:t>
            </a:r>
            <a:r>
              <a:rPr lang="fr-FR" sz="1198" b="1" dirty="0"/>
              <a:t>jardin</a:t>
            </a:r>
          </a:p>
        </p:txBody>
      </p:sp>
      <p:sp>
        <p:nvSpPr>
          <p:cNvPr id="95" name="shp0007">
            <a:extLst>
              <a:ext uri="{FF2B5EF4-FFF2-40B4-BE49-F238E27FC236}">
                <a16:creationId xmlns:a16="http://schemas.microsoft.com/office/drawing/2014/main" id="{E4D2A2DA-86AA-43E9-B87F-809676D149EF}"/>
              </a:ext>
            </a:extLst>
          </p:cNvPr>
          <p:cNvSpPr txBox="1"/>
          <p:nvPr/>
        </p:nvSpPr>
        <p:spPr>
          <a:xfrm>
            <a:off x="3479892" y="1490683"/>
            <a:ext cx="2578260"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A84E97"/>
                </a:solidFill>
              </a:rPr>
              <a:t>32% </a:t>
            </a:r>
            <a:r>
              <a:rPr lang="fr-FR" sz="1198" dirty="0"/>
              <a:t>ont </a:t>
            </a:r>
            <a:r>
              <a:rPr lang="fr-FR" sz="1198" b="1" dirty="0"/>
              <a:t>une terrasse ou un balcon</a:t>
            </a:r>
          </a:p>
        </p:txBody>
      </p:sp>
      <p:cxnSp>
        <p:nvCxnSpPr>
          <p:cNvPr id="77" name="shp0020">
            <a:extLst>
              <a:ext uri="{FF2B5EF4-FFF2-40B4-BE49-F238E27FC236}">
                <a16:creationId xmlns:a16="http://schemas.microsoft.com/office/drawing/2014/main" id="{34A6DE6C-2112-4B19-BE1E-9B3259864F6E}"/>
              </a:ext>
            </a:extLst>
          </p:cNvPr>
          <p:cNvCxnSpPr>
            <a:cxnSpLocks/>
          </p:cNvCxnSpPr>
          <p:nvPr/>
        </p:nvCxnSpPr>
        <p:spPr>
          <a:xfrm>
            <a:off x="6403987" y="3903665"/>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hp0032">
            <a:extLst>
              <a:ext uri="{FF2B5EF4-FFF2-40B4-BE49-F238E27FC236}">
                <a16:creationId xmlns:a16="http://schemas.microsoft.com/office/drawing/2014/main" id="{1204D046-9494-4438-B6A8-D0042E2701FF}"/>
              </a:ext>
            </a:extLst>
          </p:cNvPr>
          <p:cNvCxnSpPr>
            <a:cxnSpLocks/>
          </p:cNvCxnSpPr>
          <p:nvPr/>
        </p:nvCxnSpPr>
        <p:spPr>
          <a:xfrm>
            <a:off x="6403987" y="5558513"/>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ZoneTexte 96">
            <a:extLst>
              <a:ext uri="{FF2B5EF4-FFF2-40B4-BE49-F238E27FC236}">
                <a16:creationId xmlns:a16="http://schemas.microsoft.com/office/drawing/2014/main" id="{3FAA298A-E006-48F5-AAA6-F8D078673FAF}"/>
              </a:ext>
            </a:extLst>
          </p:cNvPr>
          <p:cNvSpPr txBox="1"/>
          <p:nvPr/>
        </p:nvSpPr>
        <p:spPr>
          <a:xfrm>
            <a:off x="9208535" y="4870610"/>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13% ne dédie aucun temps</a:t>
            </a:r>
          </a:p>
        </p:txBody>
      </p:sp>
      <p:sp>
        <p:nvSpPr>
          <p:cNvPr id="98" name="ZoneTexte 97">
            <a:extLst>
              <a:ext uri="{FF2B5EF4-FFF2-40B4-BE49-F238E27FC236}">
                <a16:creationId xmlns:a16="http://schemas.microsoft.com/office/drawing/2014/main" id="{8399FF6B-16C1-4040-A430-EC65C06855B8}"/>
              </a:ext>
            </a:extLst>
          </p:cNvPr>
          <p:cNvSpPr txBox="1"/>
          <p:nvPr/>
        </p:nvSpPr>
        <p:spPr>
          <a:xfrm>
            <a:off x="9208535" y="4112426"/>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 ne dédie aucun temps</a:t>
            </a:r>
          </a:p>
        </p:txBody>
      </p:sp>
      <p:sp>
        <p:nvSpPr>
          <p:cNvPr id="99" name="ZoneTexte 98">
            <a:extLst>
              <a:ext uri="{FF2B5EF4-FFF2-40B4-BE49-F238E27FC236}">
                <a16:creationId xmlns:a16="http://schemas.microsoft.com/office/drawing/2014/main" id="{94B57980-2C63-41CF-81C7-197AE117C2EF}"/>
              </a:ext>
            </a:extLst>
          </p:cNvPr>
          <p:cNvSpPr txBox="1"/>
          <p:nvPr/>
        </p:nvSpPr>
        <p:spPr>
          <a:xfrm>
            <a:off x="9208535" y="4491518"/>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4% ne dédie aucun temps</a:t>
            </a:r>
          </a:p>
        </p:txBody>
      </p:sp>
      <p:sp>
        <p:nvSpPr>
          <p:cNvPr id="100" name="ZoneTexte 99">
            <a:extLst>
              <a:ext uri="{FF2B5EF4-FFF2-40B4-BE49-F238E27FC236}">
                <a16:creationId xmlns:a16="http://schemas.microsoft.com/office/drawing/2014/main" id="{DAF1FFA9-EA36-48E7-8BFA-FC37AFCF9834}"/>
              </a:ext>
            </a:extLst>
          </p:cNvPr>
          <p:cNvSpPr txBox="1"/>
          <p:nvPr/>
        </p:nvSpPr>
        <p:spPr>
          <a:xfrm>
            <a:off x="9208535" y="5249701"/>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52% ne dédie aucun temps</a:t>
            </a:r>
          </a:p>
        </p:txBody>
      </p:sp>
      <p:sp>
        <p:nvSpPr>
          <p:cNvPr id="101" name="Rectangle 100">
            <a:extLst>
              <a:ext uri="{FF2B5EF4-FFF2-40B4-BE49-F238E27FC236}">
                <a16:creationId xmlns:a16="http://schemas.microsoft.com/office/drawing/2014/main" id="{71F0D1FA-0C4A-4984-AF24-8B94F690F221}"/>
              </a:ext>
            </a:extLst>
          </p:cNvPr>
          <p:cNvSpPr/>
          <p:nvPr/>
        </p:nvSpPr>
        <p:spPr>
          <a:xfrm>
            <a:off x="8788399" y="3640322"/>
            <a:ext cx="2082453" cy="245823"/>
          </a:xfrm>
          <a:prstGeom prst="rect">
            <a:avLst/>
          </a:prstGeom>
        </p:spPr>
        <p:txBody>
          <a:bodyPr wrap="none">
            <a:spAutoFit/>
          </a:bodyPr>
          <a:lstStyle/>
          <a:p>
            <a:pPr defTabSz="912937" fontAlgn="base">
              <a:spcBef>
                <a:spcPct val="0"/>
              </a:spcBef>
              <a:spcAft>
                <a:spcPct val="0"/>
              </a:spcAft>
              <a:defRPr/>
            </a:pPr>
            <a:r>
              <a:rPr lang="en-GB" sz="998" b="1" dirty="0">
                <a:solidFill>
                  <a:prstClr val="black">
                    <a:lumMod val="50000"/>
                  </a:prstClr>
                </a:solidFill>
                <a:latin typeface="Arial" panose="020B0604020202020204" pitchFamily="34" charset="0"/>
                <a:cs typeface="Arial" panose="020B0604020202020204" pitchFamily="34" charset="0"/>
              </a:rPr>
              <a:t>(</a:t>
            </a:r>
            <a:r>
              <a:rPr lang="en-GB" sz="998" b="1" dirty="0" err="1">
                <a:solidFill>
                  <a:prstClr val="black">
                    <a:lumMod val="50000"/>
                  </a:prstClr>
                </a:solidFill>
                <a:latin typeface="Arial" panose="020B0604020202020204" pitchFamily="34" charset="0"/>
                <a:cs typeface="Arial" panose="020B0604020202020204" pitchFamily="34" charset="0"/>
              </a:rPr>
              <a:t>heures</a:t>
            </a:r>
            <a:r>
              <a:rPr lang="en-GB" sz="998" b="1" dirty="0">
                <a:solidFill>
                  <a:prstClr val="black">
                    <a:lumMod val="50000"/>
                  </a:prstClr>
                </a:solidFill>
                <a:latin typeface="Arial" panose="020B0604020202020204" pitchFamily="34" charset="0"/>
                <a:cs typeface="Arial" panose="020B0604020202020204" pitchFamily="34" charset="0"/>
              </a:rPr>
              <a:t> / </a:t>
            </a:r>
            <a:r>
              <a:rPr lang="en-GB" sz="998" b="1" dirty="0" err="1">
                <a:solidFill>
                  <a:prstClr val="black">
                    <a:lumMod val="50000"/>
                  </a:prstClr>
                </a:solidFill>
                <a:latin typeface="Arial" panose="020B0604020202020204" pitchFamily="34" charset="0"/>
                <a:cs typeface="Arial" panose="020B0604020202020204" pitchFamily="34" charset="0"/>
              </a:rPr>
              <a:t>semaine</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en</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moyenne</a:t>
            </a:r>
            <a:r>
              <a:rPr lang="en-GB" sz="998" b="1" dirty="0">
                <a:solidFill>
                  <a:prstClr val="black">
                    <a:lumMod val="50000"/>
                  </a:prstClr>
                </a:solidFill>
                <a:latin typeface="Arial" panose="020B0604020202020204" pitchFamily="34" charset="0"/>
                <a:cs typeface="Arial" panose="020B0604020202020204" pitchFamily="34" charset="0"/>
              </a:rPr>
              <a:t>)</a:t>
            </a:r>
            <a:endParaRPr lang="fr-FR" sz="998" b="1" dirty="0">
              <a:solidFill>
                <a:srgbClr val="717171"/>
              </a:solidFill>
              <a:latin typeface="Arial" charset="0"/>
              <a:cs typeface="Arial" charset="0"/>
            </a:endParaRPr>
          </a:p>
        </p:txBody>
      </p:sp>
      <p:sp>
        <p:nvSpPr>
          <p:cNvPr id="102" name="Freeform 55">
            <a:extLst>
              <a:ext uri="{FF2B5EF4-FFF2-40B4-BE49-F238E27FC236}">
                <a16:creationId xmlns:a16="http://schemas.microsoft.com/office/drawing/2014/main" id="{2D352E56-EF14-494B-A256-70A881EE6FC1}"/>
              </a:ext>
            </a:extLst>
          </p:cNvPr>
          <p:cNvSpPr>
            <a:spLocks noChangeAspect="1" noEditPoints="1"/>
          </p:cNvSpPr>
          <p:nvPr/>
        </p:nvSpPr>
        <p:spPr bwMode="auto">
          <a:xfrm>
            <a:off x="10809452" y="526635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FA665405-8540-0AE4-8E62-D991DCB34AA5}"/>
              </a:ext>
            </a:extLst>
          </p:cNvPr>
          <p:cNvSpPr>
            <a:spLocks noGrp="1"/>
          </p:cNvSpPr>
          <p:nvPr>
            <p:ph type="sldNum" sz="quarter" idx="4"/>
          </p:nvPr>
        </p:nvSpPr>
        <p:spPr/>
        <p:txBody>
          <a:bodyPr/>
          <a:lstStyle/>
          <a:p>
            <a:fld id="{4034BEE3-566C-4068-A777-C3A4762E861B}" type="slidenum">
              <a:rPr lang="en-GB" smtClean="0"/>
              <a:pPr/>
              <a:t>35</a:t>
            </a:fld>
            <a:endParaRPr lang="en-GB" dirty="0"/>
          </a:p>
        </p:txBody>
      </p:sp>
    </p:spTree>
    <p:custDataLst>
      <p:tags r:id="rId1"/>
    </p:custDataLst>
    <p:extLst>
      <p:ext uri="{BB962C8B-B14F-4D97-AF65-F5344CB8AC3E}">
        <p14:creationId xmlns:p14="http://schemas.microsoft.com/office/powerpoint/2010/main" val="26395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t>Le minimaliste</a:t>
            </a:r>
            <a:endParaRPr lang="fr-FR" dirty="0">
              <a:solidFill>
                <a:srgbClr val="000000"/>
              </a:solidFill>
            </a:endParaRPr>
          </a:p>
        </p:txBody>
      </p:sp>
      <p:sp>
        <p:nvSpPr>
          <p:cNvPr id="4" name="ZoneTexte 3">
            <a:extLst>
              <a:ext uri="{FF2B5EF4-FFF2-40B4-BE49-F238E27FC236}">
                <a16:creationId xmlns:a16="http://schemas.microsoft.com/office/drawing/2014/main" id="{4374C8EB-FC25-4846-9147-7457A64EE1B2}"/>
              </a:ext>
            </a:extLst>
          </p:cNvPr>
          <p:cNvSpPr txBox="1"/>
          <p:nvPr/>
        </p:nvSpPr>
        <p:spPr>
          <a:xfrm>
            <a:off x="4023892" y="1493292"/>
            <a:ext cx="7673957" cy="3713366"/>
          </a:xfrm>
          <a:prstGeom prst="rect">
            <a:avLst/>
          </a:prstGeom>
          <a:noFill/>
        </p:spPr>
        <p:txBody>
          <a:bodyPr wrap="square" lIns="0" tIns="0" rIns="0" bIns="0" rtlCol="0">
            <a:noAutofit/>
          </a:bodyPr>
          <a:lstStyle/>
          <a:p>
            <a:pPr defTabSz="912937" fontAlgn="base">
              <a:spcBef>
                <a:spcPct val="0"/>
              </a:spcBef>
              <a:spcAft>
                <a:spcPct val="0"/>
              </a:spcAft>
              <a:defRPr/>
            </a:pPr>
            <a:r>
              <a:rPr lang="fr-FR" sz="1398" dirty="0">
                <a:solidFill>
                  <a:srgbClr val="717171"/>
                </a:solidFill>
                <a:latin typeface="Arial" charset="0"/>
                <a:cs typeface="Arial" charset="0"/>
              </a:rPr>
              <a:t>Le minimaliste dispose de ses espaces extérieurs en mêlant autant que possible l’utile à l’agréable, tout en prenant en compte ses contraintes familiales et financières fortes.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Plus souvent une femme, jeune de PCS-, il vit plus souvent dans un foyer composé de 4 personnes ou plus avec des enfants, en zone rurale. La faible part de propriétaire dans ce groupe explique en partie le moindre investissement vis-à-vis de ses espaces extérieurs.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Ils sont aménagés en toute simplicité: avec de la pelouse ou de sol dur. Cela explique aussi la part importante de personnes consacrant aucun temps à leurs entretiens.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Ses pratiques digitales et collaboratives sont plus faibles. Lorsqu’il cherche des informations, il recherche avant tout des soldes et bonnes affaires.</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Il fait aussi rarement appel à un professionnel. Lorsqu’il le fait, c’est sur recommandations. </a:t>
            </a:r>
          </a:p>
          <a:p>
            <a:pPr defTabSz="912937" fontAlgn="base">
              <a:spcBef>
                <a:spcPct val="0"/>
              </a:spcBef>
              <a:spcAft>
                <a:spcPct val="0"/>
              </a:spcAft>
              <a:defRPr/>
            </a:pPr>
            <a:endParaRPr lang="fr-FR" sz="1398" dirty="0">
              <a:solidFill>
                <a:srgbClr val="717171"/>
              </a:solidFill>
              <a:latin typeface="Arial" charset="0"/>
              <a:cs typeface="Arial" charset="0"/>
            </a:endParaRPr>
          </a:p>
          <a:p>
            <a:pPr defTabSz="912937" fontAlgn="base">
              <a:spcBef>
                <a:spcPct val="0"/>
              </a:spcBef>
              <a:spcAft>
                <a:spcPct val="0"/>
              </a:spcAft>
              <a:defRPr/>
            </a:pPr>
            <a:r>
              <a:rPr lang="fr-FR" sz="1398" dirty="0">
                <a:solidFill>
                  <a:srgbClr val="717171"/>
                </a:solidFill>
                <a:latin typeface="Arial" charset="0"/>
                <a:cs typeface="Arial" charset="0"/>
              </a:rPr>
              <a:t>Son équipement, tant en mobilier de jardin qu’en outils motorisés, est aussi plus faible, avec une sensibilité prix plus importante lors de l’achat de ces produits.</a:t>
            </a:r>
          </a:p>
          <a:p>
            <a:pPr defTabSz="912937" fontAlgn="base">
              <a:spcBef>
                <a:spcPct val="0"/>
              </a:spcBef>
              <a:spcAft>
                <a:spcPct val="0"/>
              </a:spcAft>
              <a:defRPr/>
            </a:pPr>
            <a:endParaRPr lang="fr-FR" sz="1298" dirty="0">
              <a:solidFill>
                <a:srgbClr val="717171"/>
              </a:solidFill>
              <a:latin typeface="Verdana"/>
              <a:cs typeface="Arial" charset="0"/>
            </a:endParaRPr>
          </a:p>
        </p:txBody>
      </p:sp>
      <p:grpSp>
        <p:nvGrpSpPr>
          <p:cNvPr id="9" name="Groupe 8">
            <a:extLst>
              <a:ext uri="{FF2B5EF4-FFF2-40B4-BE49-F238E27FC236}">
                <a16:creationId xmlns:a16="http://schemas.microsoft.com/office/drawing/2014/main" id="{9CBA8523-2402-40FE-A3A7-4A9E954EBA00}"/>
              </a:ext>
            </a:extLst>
          </p:cNvPr>
          <p:cNvGrpSpPr>
            <a:grpSpLocks noChangeAspect="1"/>
          </p:cNvGrpSpPr>
          <p:nvPr/>
        </p:nvGrpSpPr>
        <p:grpSpPr>
          <a:xfrm>
            <a:off x="11445837" y="113694"/>
            <a:ext cx="619479" cy="611010"/>
            <a:chOff x="10641277" y="1348505"/>
            <a:chExt cx="1056822" cy="1042374"/>
          </a:xfrm>
        </p:grpSpPr>
        <p:sp>
          <p:nvSpPr>
            <p:cNvPr id="10" name="Ellipse 9">
              <a:extLst>
                <a:ext uri="{FF2B5EF4-FFF2-40B4-BE49-F238E27FC236}">
                  <a16:creationId xmlns:a16="http://schemas.microsoft.com/office/drawing/2014/main" id="{CDF894E2-8702-4442-987E-5F461640CAE6}"/>
                </a:ext>
              </a:extLst>
            </p:cNvPr>
            <p:cNvSpPr/>
            <p:nvPr/>
          </p:nvSpPr>
          <p:spPr bwMode="ltGray">
            <a:xfrm>
              <a:off x="10641277" y="1348505"/>
              <a:ext cx="1056822" cy="1042374"/>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grpSp>
          <p:nvGrpSpPr>
            <p:cNvPr id="11" name="Groupe 10">
              <a:extLst>
                <a:ext uri="{FF2B5EF4-FFF2-40B4-BE49-F238E27FC236}">
                  <a16:creationId xmlns:a16="http://schemas.microsoft.com/office/drawing/2014/main" id="{FFA8C200-6ABC-49F0-B9C6-B999D222CBEF}"/>
                </a:ext>
              </a:extLst>
            </p:cNvPr>
            <p:cNvGrpSpPr>
              <a:grpSpLocks noChangeAspect="1"/>
            </p:cNvGrpSpPr>
            <p:nvPr/>
          </p:nvGrpSpPr>
          <p:grpSpPr>
            <a:xfrm>
              <a:off x="10775863" y="1531291"/>
              <a:ext cx="802864" cy="504000"/>
              <a:chOff x="10756410" y="1998233"/>
              <a:chExt cx="720725" cy="452437"/>
            </a:xfrm>
          </p:grpSpPr>
          <p:sp>
            <p:nvSpPr>
              <p:cNvPr id="15" name="Freeform 15">
                <a:extLst>
                  <a:ext uri="{FF2B5EF4-FFF2-40B4-BE49-F238E27FC236}">
                    <a16:creationId xmlns:a16="http://schemas.microsoft.com/office/drawing/2014/main" id="{C96EC4FA-7EEB-4BE4-BFBB-1B2B2087E541}"/>
                  </a:ext>
                </a:extLst>
              </p:cNvPr>
              <p:cNvSpPr>
                <a:spLocks noChangeAspect="1"/>
              </p:cNvSpPr>
              <p:nvPr/>
            </p:nvSpPr>
            <p:spPr bwMode="auto">
              <a:xfrm>
                <a:off x="10873885" y="2071258"/>
                <a:ext cx="485775" cy="28575"/>
              </a:xfrm>
              <a:custGeom>
                <a:avLst/>
                <a:gdLst>
                  <a:gd name="T0" fmla="*/ 152 w 153"/>
                  <a:gd name="T1" fmla="*/ 1 h 9"/>
                  <a:gd name="T2" fmla="*/ 149 w 153"/>
                  <a:gd name="T3" fmla="*/ 1 h 9"/>
                  <a:gd name="T4" fmla="*/ 149 w 153"/>
                  <a:gd name="T5" fmla="*/ 1 h 9"/>
                  <a:gd name="T6" fmla="*/ 145 w 153"/>
                  <a:gd name="T7" fmla="*/ 5 h 9"/>
                  <a:gd name="T8" fmla="*/ 141 w 153"/>
                  <a:gd name="T9" fmla="*/ 0 h 9"/>
                  <a:gd name="T10" fmla="*/ 141 w 153"/>
                  <a:gd name="T11" fmla="*/ 0 h 9"/>
                  <a:gd name="T12" fmla="*/ 12 w 153"/>
                  <a:gd name="T13" fmla="*/ 0 h 9"/>
                  <a:gd name="T14" fmla="*/ 12 w 153"/>
                  <a:gd name="T15" fmla="*/ 0 h 9"/>
                  <a:gd name="T16" fmla="*/ 8 w 153"/>
                  <a:gd name="T17" fmla="*/ 5 h 9"/>
                  <a:gd name="T18" fmla="*/ 4 w 153"/>
                  <a:gd name="T19" fmla="*/ 1 h 9"/>
                  <a:gd name="T20" fmla="*/ 4 w 153"/>
                  <a:gd name="T21" fmla="*/ 1 h 9"/>
                  <a:gd name="T22" fmla="*/ 0 w 153"/>
                  <a:gd name="T23" fmla="*/ 1 h 9"/>
                  <a:gd name="T24" fmla="*/ 0 w 153"/>
                  <a:gd name="T25" fmla="*/ 1 h 9"/>
                  <a:gd name="T26" fmla="*/ 6 w 153"/>
                  <a:gd name="T27" fmla="*/ 9 h 9"/>
                  <a:gd name="T28" fmla="*/ 146 w 153"/>
                  <a:gd name="T29" fmla="*/ 9 h 9"/>
                  <a:gd name="T30" fmla="*/ 153 w 153"/>
                  <a:gd name="T31" fmla="*/ 1 h 9"/>
                  <a:gd name="T32" fmla="*/ 152 w 153"/>
                  <a:gd name="T3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9">
                    <a:moveTo>
                      <a:pt x="152" y="1"/>
                    </a:moveTo>
                    <a:cubicBezTo>
                      <a:pt x="149" y="1"/>
                      <a:pt x="149" y="1"/>
                      <a:pt x="149" y="1"/>
                    </a:cubicBezTo>
                    <a:cubicBezTo>
                      <a:pt x="149" y="1"/>
                      <a:pt x="149" y="1"/>
                      <a:pt x="149" y="1"/>
                    </a:cubicBezTo>
                    <a:cubicBezTo>
                      <a:pt x="149" y="3"/>
                      <a:pt x="147" y="5"/>
                      <a:pt x="145" y="5"/>
                    </a:cubicBezTo>
                    <a:cubicBezTo>
                      <a:pt x="142" y="5"/>
                      <a:pt x="141" y="3"/>
                      <a:pt x="141" y="0"/>
                    </a:cubicBezTo>
                    <a:cubicBezTo>
                      <a:pt x="141" y="0"/>
                      <a:pt x="141" y="0"/>
                      <a:pt x="141" y="0"/>
                    </a:cubicBezTo>
                    <a:cubicBezTo>
                      <a:pt x="12" y="0"/>
                      <a:pt x="12" y="0"/>
                      <a:pt x="12" y="0"/>
                    </a:cubicBezTo>
                    <a:cubicBezTo>
                      <a:pt x="12" y="0"/>
                      <a:pt x="12" y="0"/>
                      <a:pt x="12" y="0"/>
                    </a:cubicBezTo>
                    <a:cubicBezTo>
                      <a:pt x="12" y="3"/>
                      <a:pt x="10" y="5"/>
                      <a:pt x="8" y="5"/>
                    </a:cubicBezTo>
                    <a:cubicBezTo>
                      <a:pt x="6" y="5"/>
                      <a:pt x="4" y="3"/>
                      <a:pt x="4" y="1"/>
                    </a:cubicBezTo>
                    <a:cubicBezTo>
                      <a:pt x="4" y="1"/>
                      <a:pt x="4" y="1"/>
                      <a:pt x="4" y="1"/>
                    </a:cubicBezTo>
                    <a:cubicBezTo>
                      <a:pt x="0" y="1"/>
                      <a:pt x="0" y="1"/>
                      <a:pt x="0" y="1"/>
                    </a:cubicBezTo>
                    <a:cubicBezTo>
                      <a:pt x="0" y="1"/>
                      <a:pt x="0" y="1"/>
                      <a:pt x="0" y="1"/>
                    </a:cubicBezTo>
                    <a:cubicBezTo>
                      <a:pt x="0" y="5"/>
                      <a:pt x="3" y="8"/>
                      <a:pt x="6" y="9"/>
                    </a:cubicBezTo>
                    <a:cubicBezTo>
                      <a:pt x="146" y="9"/>
                      <a:pt x="146" y="9"/>
                      <a:pt x="146" y="9"/>
                    </a:cubicBezTo>
                    <a:cubicBezTo>
                      <a:pt x="150" y="8"/>
                      <a:pt x="153" y="5"/>
                      <a:pt x="153" y="1"/>
                    </a:cubicBezTo>
                    <a:lnTo>
                      <a:pt x="152" y="1"/>
                    </a:lnTo>
                    <a:close/>
                  </a:path>
                </a:pathLst>
              </a:custGeom>
              <a:noFill/>
              <a:ln w="9525">
                <a:solidFill>
                  <a:schemeClr val="bg1"/>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6" name="Freeform 16">
                <a:extLst>
                  <a:ext uri="{FF2B5EF4-FFF2-40B4-BE49-F238E27FC236}">
                    <a16:creationId xmlns:a16="http://schemas.microsoft.com/office/drawing/2014/main" id="{AE31EB54-1366-445F-A78A-CE89207E84DB}"/>
                  </a:ext>
                </a:extLst>
              </p:cNvPr>
              <p:cNvSpPr>
                <a:spLocks noChangeAspect="1" noEditPoints="1"/>
              </p:cNvSpPr>
              <p:nvPr/>
            </p:nvSpPr>
            <p:spPr bwMode="auto">
              <a:xfrm>
                <a:off x="11089785" y="1998233"/>
                <a:ext cx="50800" cy="279400"/>
              </a:xfrm>
              <a:custGeom>
                <a:avLst/>
                <a:gdLst>
                  <a:gd name="T0" fmla="*/ 8 w 16"/>
                  <a:gd name="T1" fmla="*/ 0 h 88"/>
                  <a:gd name="T2" fmla="*/ 0 w 16"/>
                  <a:gd name="T3" fmla="*/ 9 h 88"/>
                  <a:gd name="T4" fmla="*/ 0 w 16"/>
                  <a:gd name="T5" fmla="*/ 69 h 88"/>
                  <a:gd name="T6" fmla="*/ 0 w 16"/>
                  <a:gd name="T7" fmla="*/ 71 h 88"/>
                  <a:gd name="T8" fmla="*/ 0 w 16"/>
                  <a:gd name="T9" fmla="*/ 80 h 88"/>
                  <a:gd name="T10" fmla="*/ 8 w 16"/>
                  <a:gd name="T11" fmla="*/ 88 h 88"/>
                  <a:gd name="T12" fmla="*/ 16 w 16"/>
                  <a:gd name="T13" fmla="*/ 80 h 88"/>
                  <a:gd name="T14" fmla="*/ 16 w 16"/>
                  <a:gd name="T15" fmla="*/ 71 h 88"/>
                  <a:gd name="T16" fmla="*/ 16 w 16"/>
                  <a:gd name="T17" fmla="*/ 69 h 88"/>
                  <a:gd name="T18" fmla="*/ 16 w 16"/>
                  <a:gd name="T19" fmla="*/ 9 h 88"/>
                  <a:gd name="T20" fmla="*/ 8 w 16"/>
                  <a:gd name="T21" fmla="*/ 0 h 88"/>
                  <a:gd name="T22" fmla="*/ 8 w 16"/>
                  <a:gd name="T23" fmla="*/ 13 h 88"/>
                  <a:gd name="T24" fmla="*/ 4 w 16"/>
                  <a:gd name="T25" fmla="*/ 9 h 88"/>
                  <a:gd name="T26" fmla="*/ 8 w 16"/>
                  <a:gd name="T27" fmla="*/ 5 h 88"/>
                  <a:gd name="T28" fmla="*/ 12 w 16"/>
                  <a:gd name="T29" fmla="*/ 9 h 88"/>
                  <a:gd name="T30" fmla="*/ 8 w 16"/>
                  <a:gd name="T31"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88">
                    <a:moveTo>
                      <a:pt x="8" y="0"/>
                    </a:moveTo>
                    <a:cubicBezTo>
                      <a:pt x="4" y="0"/>
                      <a:pt x="0" y="4"/>
                      <a:pt x="0" y="9"/>
                    </a:cubicBezTo>
                    <a:cubicBezTo>
                      <a:pt x="0" y="69"/>
                      <a:pt x="0" y="69"/>
                      <a:pt x="0" y="69"/>
                    </a:cubicBezTo>
                    <a:cubicBezTo>
                      <a:pt x="0" y="71"/>
                      <a:pt x="0" y="71"/>
                      <a:pt x="0" y="71"/>
                    </a:cubicBezTo>
                    <a:cubicBezTo>
                      <a:pt x="0" y="80"/>
                      <a:pt x="0" y="80"/>
                      <a:pt x="0" y="80"/>
                    </a:cubicBezTo>
                    <a:cubicBezTo>
                      <a:pt x="0" y="84"/>
                      <a:pt x="4" y="88"/>
                      <a:pt x="8" y="88"/>
                    </a:cubicBezTo>
                    <a:cubicBezTo>
                      <a:pt x="13" y="88"/>
                      <a:pt x="16" y="84"/>
                      <a:pt x="16" y="80"/>
                    </a:cubicBezTo>
                    <a:cubicBezTo>
                      <a:pt x="16" y="71"/>
                      <a:pt x="16" y="71"/>
                      <a:pt x="16" y="71"/>
                    </a:cubicBezTo>
                    <a:cubicBezTo>
                      <a:pt x="16" y="69"/>
                      <a:pt x="16" y="69"/>
                      <a:pt x="16" y="69"/>
                    </a:cubicBezTo>
                    <a:cubicBezTo>
                      <a:pt x="16" y="9"/>
                      <a:pt x="16" y="9"/>
                      <a:pt x="16" y="9"/>
                    </a:cubicBezTo>
                    <a:cubicBezTo>
                      <a:pt x="16" y="4"/>
                      <a:pt x="13" y="0"/>
                      <a:pt x="8" y="0"/>
                    </a:cubicBezTo>
                    <a:close/>
                    <a:moveTo>
                      <a:pt x="8" y="13"/>
                    </a:moveTo>
                    <a:cubicBezTo>
                      <a:pt x="6" y="13"/>
                      <a:pt x="4" y="11"/>
                      <a:pt x="4" y="9"/>
                    </a:cubicBezTo>
                    <a:cubicBezTo>
                      <a:pt x="4" y="7"/>
                      <a:pt x="6" y="5"/>
                      <a:pt x="8" y="5"/>
                    </a:cubicBezTo>
                    <a:cubicBezTo>
                      <a:pt x="11" y="5"/>
                      <a:pt x="12" y="7"/>
                      <a:pt x="12" y="9"/>
                    </a:cubicBezTo>
                    <a:cubicBezTo>
                      <a:pt x="12" y="11"/>
                      <a:pt x="11" y="13"/>
                      <a:pt x="8" y="13"/>
                    </a:cubicBezTo>
                    <a:close/>
                  </a:path>
                </a:pathLst>
              </a:custGeom>
              <a:noFill/>
              <a:ln w="9525">
                <a:solidFill>
                  <a:schemeClr val="bg1"/>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7" name="Freeform 17">
                <a:extLst>
                  <a:ext uri="{FF2B5EF4-FFF2-40B4-BE49-F238E27FC236}">
                    <a16:creationId xmlns:a16="http://schemas.microsoft.com/office/drawing/2014/main" id="{9AAF5F1A-EFC4-4542-8397-D06776DC9AE8}"/>
                  </a:ext>
                </a:extLst>
              </p:cNvPr>
              <p:cNvSpPr>
                <a:spLocks noChangeAspect="1"/>
              </p:cNvSpPr>
              <p:nvPr/>
            </p:nvSpPr>
            <p:spPr bwMode="auto">
              <a:xfrm>
                <a:off x="10756410" y="2377645"/>
                <a:ext cx="190500" cy="73025"/>
              </a:xfrm>
              <a:custGeom>
                <a:avLst/>
                <a:gdLst>
                  <a:gd name="T0" fmla="*/ 30 w 60"/>
                  <a:gd name="T1" fmla="*/ 23 h 23"/>
                  <a:gd name="T2" fmla="*/ 60 w 60"/>
                  <a:gd name="T3" fmla="*/ 0 h 23"/>
                  <a:gd name="T4" fmla="*/ 0 w 60"/>
                  <a:gd name="T5" fmla="*/ 0 h 23"/>
                  <a:gd name="T6" fmla="*/ 30 w 60"/>
                  <a:gd name="T7" fmla="*/ 23 h 23"/>
                </a:gdLst>
                <a:ahLst/>
                <a:cxnLst>
                  <a:cxn ang="0">
                    <a:pos x="T0" y="T1"/>
                  </a:cxn>
                  <a:cxn ang="0">
                    <a:pos x="T2" y="T3"/>
                  </a:cxn>
                  <a:cxn ang="0">
                    <a:pos x="T4" y="T5"/>
                  </a:cxn>
                  <a:cxn ang="0">
                    <a:pos x="T6" y="T7"/>
                  </a:cxn>
                </a:cxnLst>
                <a:rect l="0" t="0" r="r" b="b"/>
                <a:pathLst>
                  <a:path w="60" h="23">
                    <a:moveTo>
                      <a:pt x="30" y="23"/>
                    </a:moveTo>
                    <a:cubicBezTo>
                      <a:pt x="45" y="23"/>
                      <a:pt x="57" y="13"/>
                      <a:pt x="60" y="0"/>
                    </a:cubicBezTo>
                    <a:cubicBezTo>
                      <a:pt x="0" y="0"/>
                      <a:pt x="0" y="0"/>
                      <a:pt x="0" y="0"/>
                    </a:cubicBezTo>
                    <a:cubicBezTo>
                      <a:pt x="4" y="13"/>
                      <a:pt x="16" y="23"/>
                      <a:pt x="30" y="23"/>
                    </a:cubicBezTo>
                    <a:close/>
                  </a:path>
                </a:pathLst>
              </a:custGeom>
              <a:noFill/>
              <a:ln w="9525">
                <a:solidFill>
                  <a:schemeClr val="bg1"/>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8" name="Rectangle 18">
                <a:extLst>
                  <a:ext uri="{FF2B5EF4-FFF2-40B4-BE49-F238E27FC236}">
                    <a16:creationId xmlns:a16="http://schemas.microsoft.com/office/drawing/2014/main" id="{E8BBA79A-CA36-4075-A29B-04742BBE7C65}"/>
                  </a:ext>
                </a:extLst>
              </p:cNvPr>
              <p:cNvSpPr>
                <a:spLocks noChangeAspect="1" noChangeArrowheads="1"/>
              </p:cNvSpPr>
              <p:nvPr/>
            </p:nvSpPr>
            <p:spPr bwMode="auto">
              <a:xfrm>
                <a:off x="10889760" y="2080783"/>
                <a:ext cx="15875" cy="296863"/>
              </a:xfrm>
              <a:prstGeom prst="rect">
                <a:avLst/>
              </a:prstGeom>
              <a:noFill/>
              <a:ln w="9525">
                <a:solidFill>
                  <a:schemeClr val="bg1"/>
                </a:solidFill>
                <a:miter lim="800000"/>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 name="Freeform 19">
                <a:extLst>
                  <a:ext uri="{FF2B5EF4-FFF2-40B4-BE49-F238E27FC236}">
                    <a16:creationId xmlns:a16="http://schemas.microsoft.com/office/drawing/2014/main" id="{AED4EBF3-92AF-4C4F-9103-07243270BFB2}"/>
                  </a:ext>
                </a:extLst>
              </p:cNvPr>
              <p:cNvSpPr>
                <a:spLocks noChangeAspect="1"/>
              </p:cNvSpPr>
              <p:nvPr/>
            </p:nvSpPr>
            <p:spPr bwMode="auto">
              <a:xfrm>
                <a:off x="11283460" y="2377645"/>
                <a:ext cx="193675" cy="73025"/>
              </a:xfrm>
              <a:custGeom>
                <a:avLst/>
                <a:gdLst>
                  <a:gd name="T0" fmla="*/ 30 w 61"/>
                  <a:gd name="T1" fmla="*/ 23 h 23"/>
                  <a:gd name="T2" fmla="*/ 0 w 61"/>
                  <a:gd name="T3" fmla="*/ 0 h 23"/>
                  <a:gd name="T4" fmla="*/ 61 w 61"/>
                  <a:gd name="T5" fmla="*/ 0 h 23"/>
                  <a:gd name="T6" fmla="*/ 30 w 61"/>
                  <a:gd name="T7" fmla="*/ 23 h 23"/>
                </a:gdLst>
                <a:ahLst/>
                <a:cxnLst>
                  <a:cxn ang="0">
                    <a:pos x="T0" y="T1"/>
                  </a:cxn>
                  <a:cxn ang="0">
                    <a:pos x="T2" y="T3"/>
                  </a:cxn>
                  <a:cxn ang="0">
                    <a:pos x="T4" y="T5"/>
                  </a:cxn>
                  <a:cxn ang="0">
                    <a:pos x="T6" y="T7"/>
                  </a:cxn>
                </a:cxnLst>
                <a:rect l="0" t="0" r="r" b="b"/>
                <a:pathLst>
                  <a:path w="61" h="23">
                    <a:moveTo>
                      <a:pt x="30" y="23"/>
                    </a:moveTo>
                    <a:cubicBezTo>
                      <a:pt x="16" y="23"/>
                      <a:pt x="4" y="13"/>
                      <a:pt x="0" y="0"/>
                    </a:cubicBezTo>
                    <a:cubicBezTo>
                      <a:pt x="61" y="0"/>
                      <a:pt x="61" y="0"/>
                      <a:pt x="61" y="0"/>
                    </a:cubicBezTo>
                    <a:cubicBezTo>
                      <a:pt x="57" y="13"/>
                      <a:pt x="45" y="23"/>
                      <a:pt x="30" y="23"/>
                    </a:cubicBezTo>
                    <a:close/>
                  </a:path>
                </a:pathLst>
              </a:custGeom>
              <a:noFill/>
              <a:ln w="9525">
                <a:solidFill>
                  <a:schemeClr val="bg1"/>
                </a:solidFill>
                <a:round/>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 name="Rectangle 20">
                <a:extLst>
                  <a:ext uri="{FF2B5EF4-FFF2-40B4-BE49-F238E27FC236}">
                    <a16:creationId xmlns:a16="http://schemas.microsoft.com/office/drawing/2014/main" id="{AB474E29-BAF3-4F17-98DB-7FAD24D25908}"/>
                  </a:ext>
                </a:extLst>
              </p:cNvPr>
              <p:cNvSpPr>
                <a:spLocks noChangeAspect="1" noChangeArrowheads="1"/>
              </p:cNvSpPr>
              <p:nvPr/>
            </p:nvSpPr>
            <p:spPr bwMode="auto">
              <a:xfrm>
                <a:off x="11324735" y="2080783"/>
                <a:ext cx="15875" cy="296863"/>
              </a:xfrm>
              <a:prstGeom prst="rect">
                <a:avLst/>
              </a:prstGeom>
              <a:noFill/>
              <a:ln w="9525">
                <a:solidFill>
                  <a:schemeClr val="bg1"/>
                </a:solidFill>
                <a:miter lim="800000"/>
                <a:headEnd/>
                <a:tailEnd/>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pic>
        <p:nvPicPr>
          <p:cNvPr id="6" name="Image 5">
            <a:extLst>
              <a:ext uri="{FF2B5EF4-FFF2-40B4-BE49-F238E27FC236}">
                <a16:creationId xmlns:a16="http://schemas.microsoft.com/office/drawing/2014/main" id="{8000AD61-4861-447A-BA19-3C76AEA5F4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026" y="1382940"/>
            <a:ext cx="3408238" cy="3995158"/>
          </a:xfrm>
          <a:prstGeom prst="rect">
            <a:avLst/>
          </a:prstGeom>
        </p:spPr>
      </p:pic>
      <p:sp>
        <p:nvSpPr>
          <p:cNvPr id="5" name="Espace réservé du numéro de diapositive 4">
            <a:extLst>
              <a:ext uri="{FF2B5EF4-FFF2-40B4-BE49-F238E27FC236}">
                <a16:creationId xmlns:a16="http://schemas.microsoft.com/office/drawing/2014/main" id="{58CE8745-ED4D-C82F-7C8D-E2C39DEC2B2A}"/>
              </a:ext>
            </a:extLst>
          </p:cNvPr>
          <p:cNvSpPr>
            <a:spLocks noGrp="1"/>
          </p:cNvSpPr>
          <p:nvPr>
            <p:ph type="sldNum" sz="quarter" idx="4"/>
          </p:nvPr>
        </p:nvSpPr>
        <p:spPr/>
        <p:txBody>
          <a:bodyPr/>
          <a:lstStyle/>
          <a:p>
            <a:fld id="{4034BEE3-566C-4068-A777-C3A4762E861B}" type="slidenum">
              <a:rPr lang="en-GB" smtClean="0"/>
              <a:pPr/>
              <a:t>36</a:t>
            </a:fld>
            <a:endParaRPr lang="en-GB" dirty="0"/>
          </a:p>
        </p:txBody>
      </p:sp>
    </p:spTree>
    <p:custDataLst>
      <p:tags r:id="rId1"/>
    </p:custDataLst>
    <p:extLst>
      <p:ext uri="{BB962C8B-B14F-4D97-AF65-F5344CB8AC3E}">
        <p14:creationId xmlns:p14="http://schemas.microsoft.com/office/powerpoint/2010/main" val="88804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p0045">
            <a:extLst>
              <a:ext uri="{FF2B5EF4-FFF2-40B4-BE49-F238E27FC236}">
                <a16:creationId xmlns:a16="http://schemas.microsoft.com/office/drawing/2014/main" id="{774B57B4-724B-4F3C-B352-C90AB959CDCE}"/>
              </a:ext>
            </a:extLst>
          </p:cNvPr>
          <p:cNvSpPr/>
          <p:nvPr/>
        </p:nvSpPr>
        <p:spPr>
          <a:xfrm>
            <a:off x="4891675" y="2357322"/>
            <a:ext cx="3162464" cy="71875"/>
          </a:xfrm>
          <a:prstGeom prst="homePlate">
            <a:avLst/>
          </a:prstGeom>
          <a:solidFill>
            <a:schemeClr val="tx1">
              <a:lumMod val="20000"/>
              <a:lumOff val="80000"/>
            </a:schemeClr>
          </a:soli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398" dirty="0" err="1">
              <a:solidFill>
                <a:srgbClr val="FFFFFF"/>
              </a:solidFill>
              <a:latin typeface="Arial" panose="020B0604020202020204" pitchFamily="34" charset="0"/>
              <a:cs typeface="Arial" panose="020B0604020202020204" pitchFamily="34" charset="0"/>
            </a:endParaRPr>
          </a:p>
        </p:txBody>
      </p:sp>
      <p:graphicFrame>
        <p:nvGraphicFramePr>
          <p:cNvPr id="87" name="shp0046">
            <a:extLst>
              <a:ext uri="{FF2B5EF4-FFF2-40B4-BE49-F238E27FC236}">
                <a16:creationId xmlns:a16="http://schemas.microsoft.com/office/drawing/2014/main" id="{445826B9-3997-494D-AFE6-7E90595DC968}"/>
              </a:ext>
            </a:extLst>
          </p:cNvPr>
          <p:cNvGraphicFramePr/>
          <p:nvPr/>
        </p:nvGraphicFramePr>
        <p:xfrm>
          <a:off x="4975397" y="1328793"/>
          <a:ext cx="2836426" cy="2094177"/>
        </p:xfrm>
        <a:graphic>
          <a:graphicData uri="http://schemas.openxmlformats.org/drawingml/2006/chart">
            <c:chart xmlns:c="http://schemas.openxmlformats.org/drawingml/2006/chart" xmlns:r="http://schemas.openxmlformats.org/officeDocument/2006/relationships" r:id="rId4"/>
          </a:graphicData>
        </a:graphic>
      </p:graphicFrame>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minimaliste – Son profil sociodémographique</a:t>
            </a:r>
          </a:p>
        </p:txBody>
      </p:sp>
      <p:graphicFrame>
        <p:nvGraphicFramePr>
          <p:cNvPr id="148" name="shp0033">
            <a:extLst>
              <a:ext uri="{FF2B5EF4-FFF2-40B4-BE49-F238E27FC236}">
                <a16:creationId xmlns:a16="http://schemas.microsoft.com/office/drawing/2014/main" id="{406E5374-82FF-4624-93AA-8B0D8C650B31}"/>
              </a:ext>
            </a:extLst>
          </p:cNvPr>
          <p:cNvGraphicFramePr/>
          <p:nvPr/>
        </p:nvGraphicFramePr>
        <p:xfrm>
          <a:off x="8550439" y="1723034"/>
          <a:ext cx="894286" cy="894286"/>
        </p:xfrm>
        <a:graphic>
          <a:graphicData uri="http://schemas.openxmlformats.org/drawingml/2006/chart">
            <c:chart xmlns:c="http://schemas.openxmlformats.org/drawingml/2006/chart" xmlns:r="http://schemas.openxmlformats.org/officeDocument/2006/relationships" r:id="rId5"/>
          </a:graphicData>
        </a:graphic>
      </p:graphicFrame>
      <p:sp>
        <p:nvSpPr>
          <p:cNvPr id="149" name="shp0034">
            <a:extLst>
              <a:ext uri="{FF2B5EF4-FFF2-40B4-BE49-F238E27FC236}">
                <a16:creationId xmlns:a16="http://schemas.microsoft.com/office/drawing/2014/main" id="{EA64711D-CE56-43CF-93EC-9C006EC7B081}"/>
              </a:ext>
            </a:extLst>
          </p:cNvPr>
          <p:cNvSpPr txBox="1"/>
          <p:nvPr/>
        </p:nvSpPr>
        <p:spPr>
          <a:xfrm>
            <a:off x="8505238" y="1161870"/>
            <a:ext cx="111694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PCS INDIVIDU</a:t>
            </a:r>
          </a:p>
        </p:txBody>
      </p:sp>
      <p:cxnSp>
        <p:nvCxnSpPr>
          <p:cNvPr id="150" name="shp0035">
            <a:extLst>
              <a:ext uri="{FF2B5EF4-FFF2-40B4-BE49-F238E27FC236}">
                <a16:creationId xmlns:a16="http://schemas.microsoft.com/office/drawing/2014/main" id="{38A7BDAB-C01C-4424-AB08-7355FE8B754E}"/>
              </a:ext>
            </a:extLst>
          </p:cNvPr>
          <p:cNvCxnSpPr>
            <a:cxnSpLocks/>
          </p:cNvCxnSpPr>
          <p:nvPr/>
        </p:nvCxnSpPr>
        <p:spPr>
          <a:xfrm>
            <a:off x="8505239" y="1399530"/>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shp0036">
            <a:extLst>
              <a:ext uri="{FF2B5EF4-FFF2-40B4-BE49-F238E27FC236}">
                <a16:creationId xmlns:a16="http://schemas.microsoft.com/office/drawing/2014/main" id="{BA8BEAB9-993F-4F1F-BB07-3DD2E6753BB2}"/>
              </a:ext>
            </a:extLst>
          </p:cNvPr>
          <p:cNvCxnSpPr>
            <a:cxnSpLocks/>
          </p:cNvCxnSpPr>
          <p:nvPr/>
        </p:nvCxnSpPr>
        <p:spPr>
          <a:xfrm>
            <a:off x="8505239" y="3355534"/>
            <a:ext cx="329632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2" name="shp0037">
            <a:extLst>
              <a:ext uri="{FF2B5EF4-FFF2-40B4-BE49-F238E27FC236}">
                <a16:creationId xmlns:a16="http://schemas.microsoft.com/office/drawing/2014/main" id="{990F3D45-4EA7-4420-8F01-6EB4FA6AA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4598" y="1931057"/>
            <a:ext cx="675093" cy="627551"/>
          </a:xfrm>
          <a:prstGeom prst="rect">
            <a:avLst/>
          </a:prstGeom>
        </p:spPr>
      </p:pic>
      <p:sp>
        <p:nvSpPr>
          <p:cNvPr id="153" name="shp0038">
            <a:extLst>
              <a:ext uri="{FF2B5EF4-FFF2-40B4-BE49-F238E27FC236}">
                <a16:creationId xmlns:a16="http://schemas.microsoft.com/office/drawing/2014/main" id="{B8E70B93-43E0-425C-A0B9-1F1B0AEFFB77}"/>
              </a:ext>
            </a:extLst>
          </p:cNvPr>
          <p:cNvSpPr txBox="1"/>
          <p:nvPr/>
        </p:nvSpPr>
        <p:spPr>
          <a:xfrm>
            <a:off x="8792756" y="2699946"/>
            <a:ext cx="409652" cy="430134"/>
          </a:xfrm>
          <a:prstGeom prst="rect">
            <a:avLst/>
          </a:prstGeom>
          <a:noFill/>
        </p:spPr>
        <p:txBody>
          <a:bodyPr wrap="none" lIns="0" tIns="0" rIns="0" bIns="0" rtlCol="0">
            <a:spAutoFit/>
          </a:bodyPr>
          <a:lstStyle/>
          <a:p>
            <a:pPr algn="ctr" defTabSz="91293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0EADC3"/>
                </a:solidFill>
                <a:latin typeface="Arial" panose="020B0604020202020204" pitchFamily="34" charset="0"/>
                <a:cs typeface="Arial" panose="020B0604020202020204" pitchFamily="34" charset="0"/>
              </a:rPr>
              <a:t>28%</a:t>
            </a:r>
          </a:p>
        </p:txBody>
      </p:sp>
      <p:graphicFrame>
        <p:nvGraphicFramePr>
          <p:cNvPr id="154" name="shp0039">
            <a:extLst>
              <a:ext uri="{FF2B5EF4-FFF2-40B4-BE49-F238E27FC236}">
                <a16:creationId xmlns:a16="http://schemas.microsoft.com/office/drawing/2014/main" id="{08C331C9-EC95-44B9-BB31-692D3607AC42}"/>
              </a:ext>
            </a:extLst>
          </p:cNvPr>
          <p:cNvGraphicFramePr/>
          <p:nvPr/>
        </p:nvGraphicFramePr>
        <p:xfrm>
          <a:off x="9698707" y="1723034"/>
          <a:ext cx="894286" cy="894286"/>
        </p:xfrm>
        <a:graphic>
          <a:graphicData uri="http://schemas.openxmlformats.org/drawingml/2006/chart">
            <c:chart xmlns:c="http://schemas.openxmlformats.org/drawingml/2006/chart" xmlns:r="http://schemas.openxmlformats.org/officeDocument/2006/relationships" r:id="rId8"/>
          </a:graphicData>
        </a:graphic>
      </p:graphicFrame>
      <p:sp>
        <p:nvSpPr>
          <p:cNvPr id="155" name="shp0040">
            <a:extLst>
              <a:ext uri="{FF2B5EF4-FFF2-40B4-BE49-F238E27FC236}">
                <a16:creationId xmlns:a16="http://schemas.microsoft.com/office/drawing/2014/main" id="{31A1F086-4BA8-4022-A919-1A00BBA3B68C}"/>
              </a:ext>
            </a:extLst>
          </p:cNvPr>
          <p:cNvSpPr txBox="1"/>
          <p:nvPr/>
        </p:nvSpPr>
        <p:spPr>
          <a:xfrm>
            <a:off x="9940999" y="2699946"/>
            <a:ext cx="409705" cy="430190"/>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CSP-</a:t>
            </a:r>
            <a:br>
              <a:rPr lang="fr-FR" sz="1597" b="1" dirty="0">
                <a:solidFill>
                  <a:srgbClr val="C69B08"/>
                </a:solidFill>
                <a:latin typeface="Arial" panose="020B0604020202020204" pitchFamily="34" charset="0"/>
                <a:cs typeface="Arial" panose="020B0604020202020204" pitchFamily="34" charset="0"/>
              </a:rPr>
            </a:br>
            <a:r>
              <a:rPr lang="fr-FR" sz="1597" b="1" dirty="0">
                <a:solidFill>
                  <a:srgbClr val="0EADC3"/>
                </a:solidFill>
                <a:latin typeface="Arial" panose="020B0604020202020204" pitchFamily="34" charset="0"/>
                <a:cs typeface="Arial" panose="020B0604020202020204" pitchFamily="34" charset="0"/>
              </a:rPr>
              <a:t>39%</a:t>
            </a:r>
          </a:p>
        </p:txBody>
      </p:sp>
      <p:graphicFrame>
        <p:nvGraphicFramePr>
          <p:cNvPr id="156" name="shp0041">
            <a:extLst>
              <a:ext uri="{FF2B5EF4-FFF2-40B4-BE49-F238E27FC236}">
                <a16:creationId xmlns:a16="http://schemas.microsoft.com/office/drawing/2014/main" id="{6EFA8EEB-51A0-4B9C-BD57-043D528D0F6E}"/>
              </a:ext>
            </a:extLst>
          </p:cNvPr>
          <p:cNvGraphicFramePr/>
          <p:nvPr/>
        </p:nvGraphicFramePr>
        <p:xfrm>
          <a:off x="10846974" y="1723034"/>
          <a:ext cx="894286" cy="894286"/>
        </p:xfrm>
        <a:graphic>
          <a:graphicData uri="http://schemas.openxmlformats.org/drawingml/2006/chart">
            <c:chart xmlns:c="http://schemas.openxmlformats.org/drawingml/2006/chart" xmlns:r="http://schemas.openxmlformats.org/officeDocument/2006/relationships" r:id="rId9"/>
          </a:graphicData>
        </a:graphic>
      </p:graphicFrame>
      <p:sp>
        <p:nvSpPr>
          <p:cNvPr id="157" name="shp0042">
            <a:extLst>
              <a:ext uri="{FF2B5EF4-FFF2-40B4-BE49-F238E27FC236}">
                <a16:creationId xmlns:a16="http://schemas.microsoft.com/office/drawing/2014/main" id="{E619E03B-BCE3-47F5-8C38-210E4B6639DA}"/>
              </a:ext>
            </a:extLst>
          </p:cNvPr>
          <p:cNvSpPr txBox="1"/>
          <p:nvPr/>
        </p:nvSpPr>
        <p:spPr>
          <a:xfrm>
            <a:off x="11050886" y="2699946"/>
            <a:ext cx="486462" cy="430134"/>
          </a:xfrm>
          <a:prstGeom prst="rect">
            <a:avLst/>
          </a:prstGeom>
          <a:noFill/>
        </p:spPr>
        <p:txBody>
          <a:bodyPr wrap="none" lIns="0" tIns="0" rIns="0" bIns="0" rtlCol="0">
            <a:spAutoFit/>
          </a:bodyPr>
          <a:lstStyle/>
          <a:p>
            <a:pPr algn="ctr" defTabSz="456377" fontAlgn="base">
              <a:spcBef>
                <a:spcPct val="0"/>
              </a:spcBef>
              <a:spcAft>
                <a:spcPct val="0"/>
              </a:spcAft>
              <a:defRPr/>
            </a:pPr>
            <a:r>
              <a:rPr lang="fr-FR" sz="1198" dirty="0">
                <a:solidFill>
                  <a:srgbClr val="000000"/>
                </a:solidFill>
                <a:latin typeface="Arial" panose="020B0604020202020204" pitchFamily="34" charset="0"/>
                <a:cs typeface="Arial" panose="020B0604020202020204" pitchFamily="34" charset="0"/>
              </a:rPr>
              <a:t>Inactifs</a:t>
            </a:r>
            <a:br>
              <a:rPr lang="fr-FR" sz="1198" b="1" dirty="0">
                <a:solidFill>
                  <a:srgbClr val="C69B08"/>
                </a:solidFill>
                <a:latin typeface="Arial" panose="020B0604020202020204" pitchFamily="34" charset="0"/>
                <a:cs typeface="Arial" panose="020B0604020202020204" pitchFamily="34" charset="0"/>
              </a:rPr>
            </a:br>
            <a:r>
              <a:rPr lang="fr-FR" sz="1597" b="1" dirty="0">
                <a:solidFill>
                  <a:srgbClr val="0EADC3"/>
                </a:solidFill>
                <a:latin typeface="Arial" panose="020B0604020202020204" pitchFamily="34" charset="0"/>
                <a:cs typeface="Arial" panose="020B0604020202020204" pitchFamily="34" charset="0"/>
              </a:rPr>
              <a:t>33%</a:t>
            </a:r>
          </a:p>
        </p:txBody>
      </p:sp>
      <p:pic>
        <p:nvPicPr>
          <p:cNvPr id="158" name="shp0043">
            <a:extLst>
              <a:ext uri="{FF2B5EF4-FFF2-40B4-BE49-F238E27FC236}">
                <a16:creationId xmlns:a16="http://schemas.microsoft.com/office/drawing/2014/main" id="{78FACCF2-6322-4CFA-B8D8-BD6199174D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2865" y="1931057"/>
            <a:ext cx="675093" cy="627551"/>
          </a:xfrm>
          <a:prstGeom prst="rect">
            <a:avLst/>
          </a:prstGeom>
        </p:spPr>
      </p:pic>
      <p:pic>
        <p:nvPicPr>
          <p:cNvPr id="159" name="shp0044">
            <a:extLst>
              <a:ext uri="{FF2B5EF4-FFF2-40B4-BE49-F238E27FC236}">
                <a16:creationId xmlns:a16="http://schemas.microsoft.com/office/drawing/2014/main" id="{3A20B395-71B3-435B-9C8C-D0C419D79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1133" y="1931057"/>
            <a:ext cx="675093" cy="627551"/>
          </a:xfrm>
          <a:prstGeom prst="rect">
            <a:avLst/>
          </a:prstGeom>
        </p:spPr>
      </p:pic>
      <p:sp>
        <p:nvSpPr>
          <p:cNvPr id="162" name="shp0047">
            <a:extLst>
              <a:ext uri="{FF2B5EF4-FFF2-40B4-BE49-F238E27FC236}">
                <a16:creationId xmlns:a16="http://schemas.microsoft.com/office/drawing/2014/main" id="{C1F34618-FC12-42DF-BC74-72CF29DB94E5}"/>
              </a:ext>
            </a:extLst>
          </p:cNvPr>
          <p:cNvSpPr txBox="1"/>
          <p:nvPr/>
        </p:nvSpPr>
        <p:spPr>
          <a:xfrm>
            <a:off x="3399928" y="1161870"/>
            <a:ext cx="360046" cy="199705"/>
          </a:xfrm>
          <a:prstGeom prst="rect">
            <a:avLst/>
          </a:prstGeom>
          <a:noFill/>
        </p:spPr>
        <p:txBody>
          <a:bodyPr wrap="squar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ÂGE</a:t>
            </a:r>
          </a:p>
        </p:txBody>
      </p:sp>
      <p:pic>
        <p:nvPicPr>
          <p:cNvPr id="163" name="shp0048">
            <a:extLst>
              <a:ext uri="{FF2B5EF4-FFF2-40B4-BE49-F238E27FC236}">
                <a16:creationId xmlns:a16="http://schemas.microsoft.com/office/drawing/2014/main" id="{152DF5EE-6BF2-4754-95BE-F58942AAA6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1747" y="2016292"/>
            <a:ext cx="570502" cy="570502"/>
          </a:xfrm>
          <a:prstGeom prst="rect">
            <a:avLst/>
          </a:prstGeom>
        </p:spPr>
      </p:pic>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3399927" y="1399530"/>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3399927" y="3355534"/>
            <a:ext cx="465421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6" name="shp0051">
            <a:extLst>
              <a:ext uri="{FF2B5EF4-FFF2-40B4-BE49-F238E27FC236}">
                <a16:creationId xmlns:a16="http://schemas.microsoft.com/office/drawing/2014/main" id="{73353D0D-823C-44A0-AEF7-867E49E50D41}"/>
              </a:ext>
            </a:extLst>
          </p:cNvPr>
          <p:cNvSpPr txBox="1"/>
          <p:nvPr/>
        </p:nvSpPr>
        <p:spPr>
          <a:xfrm>
            <a:off x="3428122" y="2044087"/>
            <a:ext cx="636963" cy="5807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defTabSz="456423" fontAlgn="base">
              <a:lnSpc>
                <a:spcPct val="90000"/>
              </a:lnSpc>
              <a:spcBef>
                <a:spcPct val="0"/>
              </a:spcBef>
              <a:spcAft>
                <a:spcPct val="0"/>
              </a:spcAft>
              <a:defRPr/>
            </a:pPr>
            <a:r>
              <a:rPr lang="fr-FR" sz="1298" dirty="0">
                <a:solidFill>
                  <a:srgbClr val="000000"/>
                </a:solidFill>
              </a:rPr>
              <a:t>Âge</a:t>
            </a:r>
            <a:br>
              <a:rPr lang="fr-FR" sz="1298" dirty="0">
                <a:solidFill>
                  <a:srgbClr val="000000"/>
                </a:solidFill>
              </a:rPr>
            </a:br>
            <a:r>
              <a:rPr lang="fr-FR" sz="1298" dirty="0">
                <a:solidFill>
                  <a:srgbClr val="000000"/>
                </a:solidFill>
              </a:rPr>
              <a:t>moyen </a:t>
            </a:r>
          </a:p>
          <a:p>
            <a:pPr defTabSz="456423" fontAlgn="base">
              <a:lnSpc>
                <a:spcPct val="90000"/>
              </a:lnSpc>
              <a:spcBef>
                <a:spcPct val="0"/>
              </a:spcBef>
              <a:spcAft>
                <a:spcPct val="0"/>
              </a:spcAft>
              <a:defRPr/>
            </a:pPr>
            <a:r>
              <a:rPr lang="fr-FR" sz="1597" b="1" dirty="0">
                <a:solidFill>
                  <a:srgbClr val="000000"/>
                </a:solidFill>
              </a:rPr>
              <a:t>46 ans</a:t>
            </a:r>
          </a:p>
        </p:txBody>
      </p:sp>
      <p:sp>
        <p:nvSpPr>
          <p:cNvPr id="167" name="shp0052">
            <a:extLst>
              <a:ext uri="{FF2B5EF4-FFF2-40B4-BE49-F238E27FC236}">
                <a16:creationId xmlns:a16="http://schemas.microsoft.com/office/drawing/2014/main" id="{36E8DA8B-BD42-4778-893F-2692C9830512}"/>
              </a:ext>
            </a:extLst>
          </p:cNvPr>
          <p:cNvSpPr txBox="1"/>
          <p:nvPr/>
        </p:nvSpPr>
        <p:spPr>
          <a:xfrm>
            <a:off x="388857" y="1161870"/>
            <a:ext cx="44165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SEXE</a:t>
            </a:r>
          </a:p>
        </p:txBody>
      </p:sp>
      <p:graphicFrame>
        <p:nvGraphicFramePr>
          <p:cNvPr id="168" name="shp0053">
            <a:extLst>
              <a:ext uri="{FF2B5EF4-FFF2-40B4-BE49-F238E27FC236}">
                <a16:creationId xmlns:a16="http://schemas.microsoft.com/office/drawing/2014/main" id="{48D75CFF-5AB6-45B7-85E8-D842C49C809B}"/>
              </a:ext>
            </a:extLst>
          </p:cNvPr>
          <p:cNvGraphicFramePr/>
          <p:nvPr/>
        </p:nvGraphicFramePr>
        <p:xfrm>
          <a:off x="940015" y="1593419"/>
          <a:ext cx="1070977" cy="1070977"/>
        </p:xfrm>
        <a:graphic>
          <a:graphicData uri="http://schemas.openxmlformats.org/drawingml/2006/chart">
            <c:chart xmlns:c="http://schemas.openxmlformats.org/drawingml/2006/chart" xmlns:r="http://schemas.openxmlformats.org/officeDocument/2006/relationships" r:id="rId16"/>
          </a:graphicData>
        </a:graphic>
      </p:graphicFrame>
      <p:cxnSp>
        <p:nvCxnSpPr>
          <p:cNvPr id="169" name="shp0054">
            <a:extLst>
              <a:ext uri="{FF2B5EF4-FFF2-40B4-BE49-F238E27FC236}">
                <a16:creationId xmlns:a16="http://schemas.microsoft.com/office/drawing/2014/main" id="{7F67A5E9-F06B-4C16-B2B8-BE2142E1F99C}"/>
              </a:ext>
            </a:extLst>
          </p:cNvPr>
          <p:cNvCxnSpPr>
            <a:cxnSpLocks/>
          </p:cNvCxnSpPr>
          <p:nvPr/>
        </p:nvCxnSpPr>
        <p:spPr>
          <a:xfrm>
            <a:off x="388856" y="1399530"/>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0" name="shp0055">
            <a:extLst>
              <a:ext uri="{FF2B5EF4-FFF2-40B4-BE49-F238E27FC236}">
                <a16:creationId xmlns:a16="http://schemas.microsoft.com/office/drawing/2014/main" id="{E00C4C4C-9C6B-4931-B0FD-BEF6C9D7F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85337" y="2597235"/>
            <a:ext cx="380334" cy="399351"/>
          </a:xfrm>
          <a:prstGeom prst="rect">
            <a:avLst/>
          </a:prstGeom>
        </p:spPr>
      </p:pic>
      <p:pic>
        <p:nvPicPr>
          <p:cNvPr id="171" name="shp0056">
            <a:extLst>
              <a:ext uri="{FF2B5EF4-FFF2-40B4-BE49-F238E27FC236}">
                <a16:creationId xmlns:a16="http://schemas.microsoft.com/office/drawing/2014/main" id="{7B8996CB-6F10-42EC-9DE2-2E3AA4A04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104" y="1593419"/>
            <a:ext cx="313776" cy="313776"/>
          </a:xfrm>
          <a:prstGeom prst="rect">
            <a:avLst/>
          </a:prstGeom>
        </p:spPr>
      </p:pic>
      <p:pic>
        <p:nvPicPr>
          <p:cNvPr id="172" name="shp0057">
            <a:extLst>
              <a:ext uri="{FF2B5EF4-FFF2-40B4-BE49-F238E27FC236}">
                <a16:creationId xmlns:a16="http://schemas.microsoft.com/office/drawing/2014/main" id="{9EE7FA97-7CCB-49A8-82FC-724613DAF5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669" y="2171215"/>
            <a:ext cx="332793" cy="713126"/>
          </a:xfrm>
          <a:prstGeom prst="rect">
            <a:avLst/>
          </a:prstGeom>
        </p:spPr>
      </p:pic>
      <p:pic>
        <p:nvPicPr>
          <p:cNvPr id="173" name="shp0058">
            <a:extLst>
              <a:ext uri="{FF2B5EF4-FFF2-40B4-BE49-F238E27FC236}">
                <a16:creationId xmlns:a16="http://schemas.microsoft.com/office/drawing/2014/main" id="{1DD514F5-8F10-4975-A3F5-E9BE5DFA5D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7908" y="2171215"/>
            <a:ext cx="294759" cy="713126"/>
          </a:xfrm>
          <a:prstGeom prst="rect">
            <a:avLst/>
          </a:prstGeom>
        </p:spPr>
      </p:pic>
      <p:sp>
        <p:nvSpPr>
          <p:cNvPr id="174" name="shp0059">
            <a:extLst>
              <a:ext uri="{FF2B5EF4-FFF2-40B4-BE49-F238E27FC236}">
                <a16:creationId xmlns:a16="http://schemas.microsoft.com/office/drawing/2014/main" id="{8D626D0B-BFFD-42B3-AC63-34F55C395C6B}"/>
              </a:ext>
            </a:extLst>
          </p:cNvPr>
          <p:cNvSpPr txBox="1"/>
          <p:nvPr/>
        </p:nvSpPr>
        <p:spPr>
          <a:xfrm>
            <a:off x="490214"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0EADC3"/>
                </a:solidFill>
                <a:latin typeface="Arial" panose="020B0604020202020204" pitchFamily="34" charset="0"/>
                <a:cs typeface="Arial" panose="020B0604020202020204" pitchFamily="34" charset="0"/>
              </a:rPr>
              <a:t>60%</a:t>
            </a:r>
          </a:p>
        </p:txBody>
      </p:sp>
      <p:sp>
        <p:nvSpPr>
          <p:cNvPr id="175" name="shp0060">
            <a:extLst>
              <a:ext uri="{FF2B5EF4-FFF2-40B4-BE49-F238E27FC236}">
                <a16:creationId xmlns:a16="http://schemas.microsoft.com/office/drawing/2014/main" id="{AC90C779-F46B-47BB-ABE1-B114455CB03B}"/>
              </a:ext>
            </a:extLst>
          </p:cNvPr>
          <p:cNvSpPr txBox="1"/>
          <p:nvPr/>
        </p:nvSpPr>
        <p:spPr>
          <a:xfrm>
            <a:off x="2200432" y="2934731"/>
            <a:ext cx="409706" cy="245823"/>
          </a:xfrm>
          <a:prstGeom prst="rect">
            <a:avLst/>
          </a:prstGeom>
          <a:noFill/>
        </p:spPr>
        <p:txBody>
          <a:bodyPr wrap="none" lIns="0" tIns="0" rIns="0" bIns="0" rtlCol="0">
            <a:spAutoFit/>
          </a:bodyPr>
          <a:lstStyle/>
          <a:p>
            <a:pPr algn="ctr" defTabSz="456377" fontAlgn="base">
              <a:spcBef>
                <a:spcPct val="0"/>
              </a:spcBef>
              <a:spcAft>
                <a:spcPct val="0"/>
              </a:spcAft>
              <a:defRPr/>
            </a:pPr>
            <a:r>
              <a:rPr lang="fr-FR" sz="1597" b="1" dirty="0">
                <a:solidFill>
                  <a:srgbClr val="717171"/>
                </a:solidFill>
                <a:latin typeface="Arial" panose="020B0604020202020204" pitchFamily="34" charset="0"/>
                <a:cs typeface="Arial" panose="020B0604020202020204" pitchFamily="34" charset="0"/>
              </a:rPr>
              <a:t>40%</a:t>
            </a:r>
          </a:p>
        </p:txBody>
      </p:sp>
      <p:cxnSp>
        <p:nvCxnSpPr>
          <p:cNvPr id="176" name="shp0061">
            <a:extLst>
              <a:ext uri="{FF2B5EF4-FFF2-40B4-BE49-F238E27FC236}">
                <a16:creationId xmlns:a16="http://schemas.microsoft.com/office/drawing/2014/main" id="{2A429C64-1DDC-4C51-9FD3-847A91BBB9F8}"/>
              </a:ext>
            </a:extLst>
          </p:cNvPr>
          <p:cNvCxnSpPr>
            <a:cxnSpLocks/>
          </p:cNvCxnSpPr>
          <p:nvPr/>
        </p:nvCxnSpPr>
        <p:spPr>
          <a:xfrm>
            <a:off x="388856" y="3355534"/>
            <a:ext cx="251559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minimalistes (642)</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RS1 / RS2 / RS6 / RS102 / RS11 </a:t>
            </a:r>
          </a:p>
        </p:txBody>
      </p:sp>
      <p:graphicFrame>
        <p:nvGraphicFramePr>
          <p:cNvPr id="177" name="shp0011">
            <a:extLst>
              <a:ext uri="{FF2B5EF4-FFF2-40B4-BE49-F238E27FC236}">
                <a16:creationId xmlns:a16="http://schemas.microsoft.com/office/drawing/2014/main" id="{49738A35-2373-40F2-BBE4-E4ADF003B4B3}"/>
              </a:ext>
            </a:extLst>
          </p:cNvPr>
          <p:cNvGraphicFramePr/>
          <p:nvPr/>
        </p:nvGraphicFramePr>
        <p:xfrm>
          <a:off x="6590167" y="3644844"/>
          <a:ext cx="3163249" cy="1783445"/>
        </p:xfrm>
        <a:graphic>
          <a:graphicData uri="http://schemas.openxmlformats.org/drawingml/2006/chart">
            <c:chart xmlns:c="http://schemas.openxmlformats.org/drawingml/2006/chart" xmlns:r="http://schemas.openxmlformats.org/officeDocument/2006/relationships" r:id="rId25"/>
          </a:graphicData>
        </a:graphic>
      </p:graphicFrame>
      <p:sp>
        <p:nvSpPr>
          <p:cNvPr id="179" name="shp0012">
            <a:extLst>
              <a:ext uri="{FF2B5EF4-FFF2-40B4-BE49-F238E27FC236}">
                <a16:creationId xmlns:a16="http://schemas.microsoft.com/office/drawing/2014/main" id="{26E7328D-C987-4C4F-8A34-9C1C3CF54F8E}"/>
              </a:ext>
            </a:extLst>
          </p:cNvPr>
          <p:cNvSpPr txBox="1"/>
          <p:nvPr/>
        </p:nvSpPr>
        <p:spPr>
          <a:xfrm>
            <a:off x="6724599" y="3677046"/>
            <a:ext cx="1901488"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PRÉSENCE D’ENFANTS</a:t>
            </a:r>
          </a:p>
        </p:txBody>
      </p:sp>
      <p:cxnSp>
        <p:nvCxnSpPr>
          <p:cNvPr id="180" name="shp0013">
            <a:extLst>
              <a:ext uri="{FF2B5EF4-FFF2-40B4-BE49-F238E27FC236}">
                <a16:creationId xmlns:a16="http://schemas.microsoft.com/office/drawing/2014/main" id="{16DE0830-6DEA-48B7-B7EB-5A16ED5C394C}"/>
              </a:ext>
            </a:extLst>
          </p:cNvPr>
          <p:cNvCxnSpPr>
            <a:cxnSpLocks/>
          </p:cNvCxnSpPr>
          <p:nvPr/>
        </p:nvCxnSpPr>
        <p:spPr>
          <a:xfrm>
            <a:off x="6724599"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hp0014">
            <a:extLst>
              <a:ext uri="{FF2B5EF4-FFF2-40B4-BE49-F238E27FC236}">
                <a16:creationId xmlns:a16="http://schemas.microsoft.com/office/drawing/2014/main" id="{F72E16BA-89B0-4F27-9553-8A5C3CFA8A87}"/>
              </a:ext>
            </a:extLst>
          </p:cNvPr>
          <p:cNvCxnSpPr>
            <a:cxnSpLocks/>
          </p:cNvCxnSpPr>
          <p:nvPr/>
        </p:nvCxnSpPr>
        <p:spPr>
          <a:xfrm>
            <a:off x="6724599"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2" name="shp0015">
            <a:extLst>
              <a:ext uri="{FF2B5EF4-FFF2-40B4-BE49-F238E27FC236}">
                <a16:creationId xmlns:a16="http://schemas.microsoft.com/office/drawing/2014/main" id="{F964DE88-711B-4E4D-B59A-3631CC534294}"/>
              </a:ext>
            </a:extLst>
          </p:cNvPr>
          <p:cNvSpPr txBox="1"/>
          <p:nvPr/>
        </p:nvSpPr>
        <p:spPr>
          <a:xfrm>
            <a:off x="6932354" y="5171414"/>
            <a:ext cx="70409" cy="138257"/>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0</a:t>
            </a:r>
            <a:endParaRPr lang="fr-FR" sz="1597" b="1" dirty="0">
              <a:solidFill>
                <a:srgbClr val="C69B08"/>
              </a:solidFill>
            </a:endParaRPr>
          </a:p>
        </p:txBody>
      </p:sp>
      <p:grpSp>
        <p:nvGrpSpPr>
          <p:cNvPr id="183" name="shp0016">
            <a:extLst>
              <a:ext uri="{FF2B5EF4-FFF2-40B4-BE49-F238E27FC236}">
                <a16:creationId xmlns:a16="http://schemas.microsoft.com/office/drawing/2014/main" id="{8E154A95-1A7F-438C-9FC4-2CE3617D2CBF}"/>
              </a:ext>
            </a:extLst>
          </p:cNvPr>
          <p:cNvGrpSpPr/>
          <p:nvPr/>
        </p:nvGrpSpPr>
        <p:grpSpPr>
          <a:xfrm>
            <a:off x="7684588" y="5049995"/>
            <a:ext cx="239974" cy="270989"/>
            <a:chOff x="4765787" y="5018551"/>
            <a:chExt cx="240394" cy="271463"/>
          </a:xfrm>
        </p:grpSpPr>
        <p:sp>
          <p:nvSpPr>
            <p:cNvPr id="184" name="ZoneTexte 183">
              <a:extLst>
                <a:ext uri="{FF2B5EF4-FFF2-40B4-BE49-F238E27FC236}">
                  <a16:creationId xmlns:a16="http://schemas.microsoft.com/office/drawing/2014/main" id="{B23774E9-8FE2-475E-805F-F664CB27E716}"/>
                </a:ext>
              </a:extLst>
            </p:cNvPr>
            <p:cNvSpPr txBox="1"/>
            <p:nvPr/>
          </p:nvSpPr>
          <p:spPr>
            <a:xfrm>
              <a:off x="4935649"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sp>
          <p:nvSpPr>
            <p:cNvPr id="185" name="Freeform 25">
              <a:extLst>
                <a:ext uri="{FF2B5EF4-FFF2-40B4-BE49-F238E27FC236}">
                  <a16:creationId xmlns:a16="http://schemas.microsoft.com/office/drawing/2014/main" id="{21A176B7-2C32-4FD1-B3C0-60F641CE31E4}"/>
                </a:ext>
              </a:extLst>
            </p:cNvPr>
            <p:cNvSpPr>
              <a:spLocks noEditPoints="1"/>
            </p:cNvSpPr>
            <p:nvPr/>
          </p:nvSpPr>
          <p:spPr bwMode="auto">
            <a:xfrm>
              <a:off x="4765787" y="5018551"/>
              <a:ext cx="127000" cy="271463"/>
            </a:xfrm>
            <a:custGeom>
              <a:avLst/>
              <a:gdLst>
                <a:gd name="T0" fmla="*/ 14 w 91"/>
                <a:gd name="T1" fmla="*/ 98 h 194"/>
                <a:gd name="T2" fmla="*/ 10 w 91"/>
                <a:gd name="T3" fmla="*/ 93 h 194"/>
                <a:gd name="T4" fmla="*/ 10 w 91"/>
                <a:gd name="T5" fmla="*/ 128 h 194"/>
                <a:gd name="T6" fmla="*/ 10 w 91"/>
                <a:gd name="T7" fmla="*/ 128 h 194"/>
                <a:gd name="T8" fmla="*/ 14 w 91"/>
                <a:gd name="T9" fmla="*/ 124 h 194"/>
                <a:gd name="T10" fmla="*/ 14 w 91"/>
                <a:gd name="T11" fmla="*/ 98 h 194"/>
                <a:gd name="T12" fmla="*/ 14 w 91"/>
                <a:gd name="T13" fmla="*/ 98 h 194"/>
                <a:gd name="T14" fmla="*/ 81 w 91"/>
                <a:gd name="T15" fmla="*/ 93 h 194"/>
                <a:gd name="T16" fmla="*/ 81 w 91"/>
                <a:gd name="T17" fmla="*/ 93 h 194"/>
                <a:gd name="T18" fmla="*/ 81 w 91"/>
                <a:gd name="T19" fmla="*/ 93 h 194"/>
                <a:gd name="T20" fmla="*/ 76 w 91"/>
                <a:gd name="T21" fmla="*/ 98 h 194"/>
                <a:gd name="T22" fmla="*/ 76 w 91"/>
                <a:gd name="T23" fmla="*/ 124 h 194"/>
                <a:gd name="T24" fmla="*/ 81 w 91"/>
                <a:gd name="T25" fmla="*/ 129 h 194"/>
                <a:gd name="T26" fmla="*/ 81 w 91"/>
                <a:gd name="T27" fmla="*/ 93 h 194"/>
                <a:gd name="T28" fmla="*/ 64 w 91"/>
                <a:gd name="T29" fmla="*/ 93 h 194"/>
                <a:gd name="T30" fmla="*/ 57 w 91"/>
                <a:gd name="T31" fmla="*/ 93 h 194"/>
                <a:gd name="T32" fmla="*/ 57 w 91"/>
                <a:gd name="T33" fmla="*/ 108 h 194"/>
                <a:gd name="T34" fmla="*/ 36 w 91"/>
                <a:gd name="T35" fmla="*/ 108 h 194"/>
                <a:gd name="T36" fmla="*/ 36 w 91"/>
                <a:gd name="T37" fmla="*/ 93 h 194"/>
                <a:gd name="T38" fmla="*/ 29 w 91"/>
                <a:gd name="T39" fmla="*/ 93 h 194"/>
                <a:gd name="T40" fmla="*/ 29 w 91"/>
                <a:gd name="T41" fmla="*/ 108 h 194"/>
                <a:gd name="T42" fmla="*/ 21 w 91"/>
                <a:gd name="T43" fmla="*/ 108 h 194"/>
                <a:gd name="T44" fmla="*/ 21 w 91"/>
                <a:gd name="T45" fmla="*/ 194 h 194"/>
                <a:gd name="T46" fmla="*/ 72 w 91"/>
                <a:gd name="T47" fmla="*/ 194 h 194"/>
                <a:gd name="T48" fmla="*/ 72 w 91"/>
                <a:gd name="T49" fmla="*/ 108 h 194"/>
                <a:gd name="T50" fmla="*/ 64 w 91"/>
                <a:gd name="T51" fmla="*/ 108 h 194"/>
                <a:gd name="T52" fmla="*/ 64 w 91"/>
                <a:gd name="T53" fmla="*/ 93 h 194"/>
                <a:gd name="T54" fmla="*/ 66 w 91"/>
                <a:gd name="T55" fmla="*/ 188 h 194"/>
                <a:gd name="T56" fmla="*/ 50 w 91"/>
                <a:gd name="T57" fmla="*/ 188 h 194"/>
                <a:gd name="T58" fmla="*/ 50 w 91"/>
                <a:gd name="T59" fmla="*/ 151 h 194"/>
                <a:gd name="T60" fmla="*/ 43 w 91"/>
                <a:gd name="T61" fmla="*/ 151 h 194"/>
                <a:gd name="T62" fmla="*/ 43 w 91"/>
                <a:gd name="T63" fmla="*/ 188 h 194"/>
                <a:gd name="T64" fmla="*/ 27 w 91"/>
                <a:gd name="T65" fmla="*/ 188 h 194"/>
                <a:gd name="T66" fmla="*/ 27 w 91"/>
                <a:gd name="T67" fmla="*/ 114 h 194"/>
                <a:gd name="T68" fmla="*/ 66 w 91"/>
                <a:gd name="T69" fmla="*/ 114 h 194"/>
                <a:gd name="T70" fmla="*/ 66 w 91"/>
                <a:gd name="T71" fmla="*/ 188 h 194"/>
                <a:gd name="T72" fmla="*/ 47 w 91"/>
                <a:gd name="T73" fmla="*/ 88 h 194"/>
                <a:gd name="T74" fmla="*/ 47 w 91"/>
                <a:gd name="T75" fmla="*/ 88 h 194"/>
                <a:gd name="T76" fmla="*/ 78 w 91"/>
                <a:gd name="T77" fmla="*/ 57 h 194"/>
                <a:gd name="T78" fmla="*/ 54 w 91"/>
                <a:gd name="T79" fmla="*/ 27 h 194"/>
                <a:gd name="T80" fmla="*/ 52 w 91"/>
                <a:gd name="T81" fmla="*/ 4 h 194"/>
                <a:gd name="T82" fmla="*/ 42 w 91"/>
                <a:gd name="T83" fmla="*/ 0 h 194"/>
                <a:gd name="T84" fmla="*/ 42 w 91"/>
                <a:gd name="T85" fmla="*/ 7 h 194"/>
                <a:gd name="T86" fmla="*/ 52 w 91"/>
                <a:gd name="T87" fmla="*/ 16 h 194"/>
                <a:gd name="T88" fmla="*/ 44 w 91"/>
                <a:gd name="T89" fmla="*/ 26 h 194"/>
                <a:gd name="T90" fmla="*/ 42 w 91"/>
                <a:gd name="T91" fmla="*/ 26 h 194"/>
                <a:gd name="T92" fmla="*/ 16 w 91"/>
                <a:gd name="T93" fmla="*/ 61 h 194"/>
                <a:gd name="T94" fmla="*/ 47 w 91"/>
                <a:gd name="T95" fmla="*/ 88 h 194"/>
                <a:gd name="T96" fmla="*/ 43 w 91"/>
                <a:gd name="T97" fmla="*/ 33 h 194"/>
                <a:gd name="T98" fmla="*/ 43 w 91"/>
                <a:gd name="T99" fmla="*/ 33 h 194"/>
                <a:gd name="T100" fmla="*/ 45 w 91"/>
                <a:gd name="T101" fmla="*/ 32 h 194"/>
                <a:gd name="T102" fmla="*/ 47 w 91"/>
                <a:gd name="T103" fmla="*/ 32 h 194"/>
                <a:gd name="T104" fmla="*/ 72 w 91"/>
                <a:gd name="T105" fmla="*/ 57 h 194"/>
                <a:gd name="T106" fmla="*/ 47 w 91"/>
                <a:gd name="T107" fmla="*/ 82 h 194"/>
                <a:gd name="T108" fmla="*/ 22 w 91"/>
                <a:gd name="T109" fmla="*/ 57 h 194"/>
                <a:gd name="T110" fmla="*/ 43 w 91"/>
                <a:gd name="T111" fmla="*/ 3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94">
                  <a:moveTo>
                    <a:pt x="14" y="98"/>
                  </a:moveTo>
                  <a:cubicBezTo>
                    <a:pt x="10" y="93"/>
                    <a:pt x="10" y="93"/>
                    <a:pt x="10" y="93"/>
                  </a:cubicBezTo>
                  <a:cubicBezTo>
                    <a:pt x="0" y="103"/>
                    <a:pt x="0" y="119"/>
                    <a:pt x="10" y="128"/>
                  </a:cubicBezTo>
                  <a:cubicBezTo>
                    <a:pt x="10" y="128"/>
                    <a:pt x="10" y="128"/>
                    <a:pt x="10" y="128"/>
                  </a:cubicBezTo>
                  <a:cubicBezTo>
                    <a:pt x="14" y="124"/>
                    <a:pt x="14" y="124"/>
                    <a:pt x="14" y="124"/>
                  </a:cubicBezTo>
                  <a:cubicBezTo>
                    <a:pt x="7" y="117"/>
                    <a:pt x="7" y="105"/>
                    <a:pt x="14" y="98"/>
                  </a:cubicBezTo>
                  <a:cubicBezTo>
                    <a:pt x="14" y="98"/>
                    <a:pt x="14" y="98"/>
                    <a:pt x="14" y="98"/>
                  </a:cubicBezTo>
                  <a:close/>
                  <a:moveTo>
                    <a:pt x="81" y="93"/>
                  </a:moveTo>
                  <a:cubicBezTo>
                    <a:pt x="81" y="93"/>
                    <a:pt x="81" y="93"/>
                    <a:pt x="81" y="93"/>
                  </a:cubicBezTo>
                  <a:cubicBezTo>
                    <a:pt x="81" y="93"/>
                    <a:pt x="81" y="93"/>
                    <a:pt x="81" y="93"/>
                  </a:cubicBezTo>
                  <a:cubicBezTo>
                    <a:pt x="76" y="98"/>
                    <a:pt x="76" y="98"/>
                    <a:pt x="76" y="98"/>
                  </a:cubicBezTo>
                  <a:cubicBezTo>
                    <a:pt x="83" y="105"/>
                    <a:pt x="83" y="117"/>
                    <a:pt x="76" y="124"/>
                  </a:cubicBezTo>
                  <a:cubicBezTo>
                    <a:pt x="81" y="129"/>
                    <a:pt x="81" y="129"/>
                    <a:pt x="81" y="129"/>
                  </a:cubicBezTo>
                  <a:cubicBezTo>
                    <a:pt x="90" y="119"/>
                    <a:pt x="91" y="103"/>
                    <a:pt x="81" y="93"/>
                  </a:cubicBezTo>
                  <a:close/>
                  <a:moveTo>
                    <a:pt x="64" y="93"/>
                  </a:moveTo>
                  <a:cubicBezTo>
                    <a:pt x="57" y="93"/>
                    <a:pt x="57" y="93"/>
                    <a:pt x="57" y="93"/>
                  </a:cubicBezTo>
                  <a:cubicBezTo>
                    <a:pt x="57" y="108"/>
                    <a:pt x="57" y="108"/>
                    <a:pt x="57" y="108"/>
                  </a:cubicBezTo>
                  <a:cubicBezTo>
                    <a:pt x="36" y="108"/>
                    <a:pt x="36" y="108"/>
                    <a:pt x="36" y="108"/>
                  </a:cubicBezTo>
                  <a:cubicBezTo>
                    <a:pt x="36" y="93"/>
                    <a:pt x="36" y="93"/>
                    <a:pt x="36" y="93"/>
                  </a:cubicBezTo>
                  <a:cubicBezTo>
                    <a:pt x="29" y="93"/>
                    <a:pt x="29" y="93"/>
                    <a:pt x="29" y="93"/>
                  </a:cubicBezTo>
                  <a:cubicBezTo>
                    <a:pt x="29" y="108"/>
                    <a:pt x="29" y="108"/>
                    <a:pt x="29" y="108"/>
                  </a:cubicBezTo>
                  <a:cubicBezTo>
                    <a:pt x="21" y="108"/>
                    <a:pt x="21" y="108"/>
                    <a:pt x="21" y="108"/>
                  </a:cubicBezTo>
                  <a:cubicBezTo>
                    <a:pt x="21" y="194"/>
                    <a:pt x="21" y="194"/>
                    <a:pt x="21" y="194"/>
                  </a:cubicBezTo>
                  <a:cubicBezTo>
                    <a:pt x="72" y="194"/>
                    <a:pt x="72" y="194"/>
                    <a:pt x="72" y="194"/>
                  </a:cubicBezTo>
                  <a:cubicBezTo>
                    <a:pt x="72" y="108"/>
                    <a:pt x="72" y="108"/>
                    <a:pt x="72" y="108"/>
                  </a:cubicBezTo>
                  <a:cubicBezTo>
                    <a:pt x="64" y="108"/>
                    <a:pt x="64" y="108"/>
                    <a:pt x="64" y="108"/>
                  </a:cubicBezTo>
                  <a:lnTo>
                    <a:pt x="64" y="93"/>
                  </a:lnTo>
                  <a:close/>
                  <a:moveTo>
                    <a:pt x="66" y="188"/>
                  </a:moveTo>
                  <a:cubicBezTo>
                    <a:pt x="50" y="188"/>
                    <a:pt x="50" y="188"/>
                    <a:pt x="50" y="188"/>
                  </a:cubicBezTo>
                  <a:cubicBezTo>
                    <a:pt x="50" y="151"/>
                    <a:pt x="50" y="151"/>
                    <a:pt x="50" y="151"/>
                  </a:cubicBezTo>
                  <a:cubicBezTo>
                    <a:pt x="43" y="151"/>
                    <a:pt x="43" y="151"/>
                    <a:pt x="43" y="151"/>
                  </a:cubicBezTo>
                  <a:cubicBezTo>
                    <a:pt x="43" y="188"/>
                    <a:pt x="43" y="188"/>
                    <a:pt x="43" y="188"/>
                  </a:cubicBezTo>
                  <a:cubicBezTo>
                    <a:pt x="27" y="188"/>
                    <a:pt x="27" y="188"/>
                    <a:pt x="27" y="188"/>
                  </a:cubicBezTo>
                  <a:cubicBezTo>
                    <a:pt x="27" y="114"/>
                    <a:pt x="27" y="114"/>
                    <a:pt x="27" y="114"/>
                  </a:cubicBezTo>
                  <a:cubicBezTo>
                    <a:pt x="66" y="114"/>
                    <a:pt x="66" y="114"/>
                    <a:pt x="66" y="114"/>
                  </a:cubicBezTo>
                  <a:lnTo>
                    <a:pt x="66" y="188"/>
                  </a:lnTo>
                  <a:close/>
                  <a:moveTo>
                    <a:pt x="47" y="88"/>
                  </a:moveTo>
                  <a:cubicBezTo>
                    <a:pt x="47" y="88"/>
                    <a:pt x="47" y="88"/>
                    <a:pt x="47" y="88"/>
                  </a:cubicBezTo>
                  <a:cubicBezTo>
                    <a:pt x="64" y="88"/>
                    <a:pt x="78" y="74"/>
                    <a:pt x="78" y="57"/>
                  </a:cubicBezTo>
                  <a:cubicBezTo>
                    <a:pt x="78" y="43"/>
                    <a:pt x="68" y="30"/>
                    <a:pt x="54" y="27"/>
                  </a:cubicBezTo>
                  <a:cubicBezTo>
                    <a:pt x="60" y="20"/>
                    <a:pt x="59" y="10"/>
                    <a:pt x="52" y="4"/>
                  </a:cubicBezTo>
                  <a:cubicBezTo>
                    <a:pt x="49" y="2"/>
                    <a:pt x="45" y="0"/>
                    <a:pt x="42" y="0"/>
                  </a:cubicBezTo>
                  <a:cubicBezTo>
                    <a:pt x="42" y="7"/>
                    <a:pt x="42" y="7"/>
                    <a:pt x="42" y="7"/>
                  </a:cubicBezTo>
                  <a:cubicBezTo>
                    <a:pt x="47" y="6"/>
                    <a:pt x="52" y="11"/>
                    <a:pt x="52" y="16"/>
                  </a:cubicBezTo>
                  <a:cubicBezTo>
                    <a:pt x="52" y="21"/>
                    <a:pt x="49" y="25"/>
                    <a:pt x="44" y="26"/>
                  </a:cubicBezTo>
                  <a:cubicBezTo>
                    <a:pt x="42" y="26"/>
                    <a:pt x="42" y="26"/>
                    <a:pt x="42" y="26"/>
                  </a:cubicBezTo>
                  <a:cubicBezTo>
                    <a:pt x="25" y="29"/>
                    <a:pt x="13" y="44"/>
                    <a:pt x="16" y="61"/>
                  </a:cubicBezTo>
                  <a:cubicBezTo>
                    <a:pt x="18" y="77"/>
                    <a:pt x="31" y="88"/>
                    <a:pt x="47" y="88"/>
                  </a:cubicBezTo>
                  <a:close/>
                  <a:moveTo>
                    <a:pt x="43" y="33"/>
                  </a:moveTo>
                  <a:cubicBezTo>
                    <a:pt x="43" y="33"/>
                    <a:pt x="43" y="33"/>
                    <a:pt x="43" y="33"/>
                  </a:cubicBezTo>
                  <a:cubicBezTo>
                    <a:pt x="44" y="33"/>
                    <a:pt x="44" y="32"/>
                    <a:pt x="45" y="32"/>
                  </a:cubicBezTo>
                  <a:cubicBezTo>
                    <a:pt x="47" y="32"/>
                    <a:pt x="47" y="32"/>
                    <a:pt x="47" y="32"/>
                  </a:cubicBezTo>
                  <a:cubicBezTo>
                    <a:pt x="60" y="32"/>
                    <a:pt x="72" y="43"/>
                    <a:pt x="72" y="57"/>
                  </a:cubicBezTo>
                  <a:cubicBezTo>
                    <a:pt x="72" y="71"/>
                    <a:pt x="61" y="82"/>
                    <a:pt x="47" y="82"/>
                  </a:cubicBezTo>
                  <a:cubicBezTo>
                    <a:pt x="34" y="82"/>
                    <a:pt x="22" y="71"/>
                    <a:pt x="22" y="57"/>
                  </a:cubicBezTo>
                  <a:cubicBezTo>
                    <a:pt x="22" y="45"/>
                    <a:pt x="31" y="35"/>
                    <a:pt x="43" y="3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87" name="shp0017">
            <a:extLst>
              <a:ext uri="{FF2B5EF4-FFF2-40B4-BE49-F238E27FC236}">
                <a16:creationId xmlns:a16="http://schemas.microsoft.com/office/drawing/2014/main" id="{7BEEDD94-3809-45C2-A4C8-19FC4C67B148}"/>
              </a:ext>
            </a:extLst>
          </p:cNvPr>
          <p:cNvGrpSpPr/>
          <p:nvPr/>
        </p:nvGrpSpPr>
        <p:grpSpPr>
          <a:xfrm>
            <a:off x="8371834" y="5013548"/>
            <a:ext cx="461414" cy="307437"/>
            <a:chOff x="5454236" y="4982039"/>
            <a:chExt cx="462222" cy="307975"/>
          </a:xfrm>
        </p:grpSpPr>
        <p:sp>
          <p:nvSpPr>
            <p:cNvPr id="188" name="ZoneTexte 187">
              <a:extLst>
                <a:ext uri="{FF2B5EF4-FFF2-40B4-BE49-F238E27FC236}">
                  <a16:creationId xmlns:a16="http://schemas.microsoft.com/office/drawing/2014/main" id="{F259E72C-E1B8-4368-A63A-9DC362D058D3}"/>
                </a:ext>
              </a:extLst>
            </p:cNvPr>
            <p:cNvSpPr txBox="1"/>
            <p:nvPr/>
          </p:nvSpPr>
          <p:spPr>
            <a:xfrm>
              <a:off x="5845926"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sp>
          <p:nvSpPr>
            <p:cNvPr id="189" name="Freeform 26">
              <a:extLst>
                <a:ext uri="{FF2B5EF4-FFF2-40B4-BE49-F238E27FC236}">
                  <a16:creationId xmlns:a16="http://schemas.microsoft.com/office/drawing/2014/main" id="{AB2EC3A3-6DE7-48D4-B828-1CE85521D399}"/>
                </a:ext>
              </a:extLst>
            </p:cNvPr>
            <p:cNvSpPr>
              <a:spLocks noEditPoints="1"/>
            </p:cNvSpPr>
            <p:nvPr/>
          </p:nvSpPr>
          <p:spPr bwMode="auto">
            <a:xfrm>
              <a:off x="5454236" y="4982039"/>
              <a:ext cx="328613" cy="307975"/>
            </a:xfrm>
            <a:custGeom>
              <a:avLst/>
              <a:gdLst>
                <a:gd name="T0" fmla="*/ 69 w 235"/>
                <a:gd name="T1" fmla="*/ 217 h 220"/>
                <a:gd name="T2" fmla="*/ 62 w 235"/>
                <a:gd name="T3" fmla="*/ 188 h 220"/>
                <a:gd name="T4" fmla="*/ 43 w 235"/>
                <a:gd name="T5" fmla="*/ 217 h 220"/>
                <a:gd name="T6" fmla="*/ 49 w 235"/>
                <a:gd name="T7" fmla="*/ 188 h 220"/>
                <a:gd name="T8" fmla="*/ 43 w 235"/>
                <a:gd name="T9" fmla="*/ 217 h 220"/>
                <a:gd name="T10" fmla="*/ 27 w 235"/>
                <a:gd name="T11" fmla="*/ 41 h 220"/>
                <a:gd name="T12" fmla="*/ 87 w 235"/>
                <a:gd name="T13" fmla="*/ 41 h 220"/>
                <a:gd name="T14" fmla="*/ 114 w 235"/>
                <a:gd name="T15" fmla="*/ 28 h 220"/>
                <a:gd name="T16" fmla="*/ 97 w 235"/>
                <a:gd name="T17" fmla="*/ 38 h 220"/>
                <a:gd name="T18" fmla="*/ 88 w 235"/>
                <a:gd name="T19" fmla="*/ 30 h 220"/>
                <a:gd name="T20" fmla="*/ 88 w 235"/>
                <a:gd name="T21" fmla="*/ 28 h 220"/>
                <a:gd name="T22" fmla="*/ 27 w 235"/>
                <a:gd name="T23" fmla="*/ 28 h 220"/>
                <a:gd name="T24" fmla="*/ 15 w 235"/>
                <a:gd name="T25" fmla="*/ 38 h 220"/>
                <a:gd name="T26" fmla="*/ 0 w 235"/>
                <a:gd name="T27" fmla="*/ 28 h 220"/>
                <a:gd name="T28" fmla="*/ 32 w 235"/>
                <a:gd name="T29" fmla="*/ 31 h 220"/>
                <a:gd name="T30" fmla="*/ 60 w 235"/>
                <a:gd name="T31" fmla="*/ 9 h 220"/>
                <a:gd name="T32" fmla="*/ 81 w 235"/>
                <a:gd name="T33" fmla="*/ 31 h 220"/>
                <a:gd name="T34" fmla="*/ 57 w 235"/>
                <a:gd name="T35" fmla="*/ 58 h 220"/>
                <a:gd name="T36" fmla="*/ 32 w 235"/>
                <a:gd name="T37" fmla="*/ 31 h 220"/>
                <a:gd name="T38" fmla="*/ 202 w 235"/>
                <a:gd name="T39" fmla="*/ 119 h 220"/>
                <a:gd name="T40" fmla="*/ 180 w 235"/>
                <a:gd name="T41" fmla="*/ 134 h 220"/>
                <a:gd name="T42" fmla="*/ 174 w 235"/>
                <a:gd name="T43" fmla="*/ 119 h 220"/>
                <a:gd name="T44" fmla="*/ 165 w 235"/>
                <a:gd name="T45" fmla="*/ 134 h 220"/>
                <a:gd name="T46" fmla="*/ 217 w 235"/>
                <a:gd name="T47" fmla="*/ 220 h 220"/>
                <a:gd name="T48" fmla="*/ 208 w 235"/>
                <a:gd name="T49" fmla="*/ 134 h 220"/>
                <a:gd name="T50" fmla="*/ 210 w 235"/>
                <a:gd name="T51" fmla="*/ 214 h 220"/>
                <a:gd name="T52" fmla="*/ 194 w 235"/>
                <a:gd name="T53" fmla="*/ 177 h 220"/>
                <a:gd name="T54" fmla="*/ 188 w 235"/>
                <a:gd name="T55" fmla="*/ 214 h 220"/>
                <a:gd name="T56" fmla="*/ 172 w 235"/>
                <a:gd name="T57" fmla="*/ 140 h 220"/>
                <a:gd name="T58" fmla="*/ 210 w 235"/>
                <a:gd name="T59" fmla="*/ 214 h 220"/>
                <a:gd name="T60" fmla="*/ 225 w 235"/>
                <a:gd name="T61" fmla="*/ 119 h 220"/>
                <a:gd name="T62" fmla="*/ 220 w 235"/>
                <a:gd name="T63" fmla="*/ 124 h 220"/>
                <a:gd name="T64" fmla="*/ 225 w 235"/>
                <a:gd name="T65" fmla="*/ 155 h 220"/>
                <a:gd name="T66" fmla="*/ 96 w 235"/>
                <a:gd name="T67" fmla="*/ 118 h 220"/>
                <a:gd name="T68" fmla="*/ 96 w 235"/>
                <a:gd name="T69" fmla="*/ 77 h 220"/>
                <a:gd name="T70" fmla="*/ 93 w 235"/>
                <a:gd name="T71" fmla="*/ 111 h 220"/>
                <a:gd name="T72" fmla="*/ 40 w 235"/>
                <a:gd name="T73" fmla="*/ 66 h 220"/>
                <a:gd name="T74" fmla="*/ 22 w 235"/>
                <a:gd name="T75" fmla="*/ 82 h 220"/>
                <a:gd name="T76" fmla="*/ 18 w 235"/>
                <a:gd name="T77" fmla="*/ 118 h 220"/>
                <a:gd name="T78" fmla="*/ 0 w 235"/>
                <a:gd name="T79" fmla="*/ 159 h 220"/>
                <a:gd name="T80" fmla="*/ 114 w 235"/>
                <a:gd name="T81" fmla="*/ 159 h 220"/>
                <a:gd name="T82" fmla="*/ 96 w 235"/>
                <a:gd name="T83" fmla="*/ 118 h 220"/>
                <a:gd name="T84" fmla="*/ 8 w 235"/>
                <a:gd name="T85" fmla="*/ 158 h 220"/>
                <a:gd name="T86" fmla="*/ 71 w 235"/>
                <a:gd name="T87" fmla="*/ 76 h 220"/>
                <a:gd name="T88" fmla="*/ 191 w 235"/>
                <a:gd name="T89" fmla="*/ 114 h 220"/>
                <a:gd name="T90" fmla="*/ 222 w 235"/>
                <a:gd name="T91" fmla="*/ 83 h 220"/>
                <a:gd name="T92" fmla="*/ 197 w 235"/>
                <a:gd name="T93" fmla="*/ 30 h 220"/>
                <a:gd name="T94" fmla="*/ 186 w 235"/>
                <a:gd name="T95" fmla="*/ 33 h 220"/>
                <a:gd name="T96" fmla="*/ 188 w 235"/>
                <a:gd name="T97" fmla="*/ 52 h 220"/>
                <a:gd name="T98" fmla="*/ 160 w 235"/>
                <a:gd name="T99" fmla="*/ 87 h 220"/>
                <a:gd name="T100" fmla="*/ 187 w 235"/>
                <a:gd name="T101" fmla="*/ 59 h 220"/>
                <a:gd name="T102" fmla="*/ 189 w 235"/>
                <a:gd name="T103" fmla="*/ 58 h 220"/>
                <a:gd name="T104" fmla="*/ 216 w 235"/>
                <a:gd name="T105" fmla="*/ 83 h 220"/>
                <a:gd name="T106" fmla="*/ 167 w 235"/>
                <a:gd name="T107" fmla="*/ 83 h 220"/>
                <a:gd name="T108" fmla="*/ 159 w 235"/>
                <a:gd name="T109" fmla="*/ 124 h 220"/>
                <a:gd name="T110" fmla="*/ 154 w 235"/>
                <a:gd name="T111" fmla="*/ 154 h 220"/>
                <a:gd name="T112" fmla="*/ 159 w 235"/>
                <a:gd name="T113"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220">
                  <a:moveTo>
                    <a:pt x="62" y="217"/>
                  </a:moveTo>
                  <a:cubicBezTo>
                    <a:pt x="69" y="217"/>
                    <a:pt x="69" y="217"/>
                    <a:pt x="69" y="217"/>
                  </a:cubicBezTo>
                  <a:cubicBezTo>
                    <a:pt x="69" y="188"/>
                    <a:pt x="69" y="188"/>
                    <a:pt x="69" y="188"/>
                  </a:cubicBezTo>
                  <a:cubicBezTo>
                    <a:pt x="62" y="188"/>
                    <a:pt x="62" y="188"/>
                    <a:pt x="62" y="188"/>
                  </a:cubicBezTo>
                  <a:lnTo>
                    <a:pt x="62" y="217"/>
                  </a:lnTo>
                  <a:close/>
                  <a:moveTo>
                    <a:pt x="43" y="217"/>
                  </a:moveTo>
                  <a:cubicBezTo>
                    <a:pt x="49" y="217"/>
                    <a:pt x="49" y="217"/>
                    <a:pt x="49" y="217"/>
                  </a:cubicBezTo>
                  <a:cubicBezTo>
                    <a:pt x="49" y="188"/>
                    <a:pt x="49" y="188"/>
                    <a:pt x="49" y="188"/>
                  </a:cubicBezTo>
                  <a:cubicBezTo>
                    <a:pt x="43" y="188"/>
                    <a:pt x="43" y="188"/>
                    <a:pt x="43" y="188"/>
                  </a:cubicBezTo>
                  <a:lnTo>
                    <a:pt x="43" y="217"/>
                  </a:lnTo>
                  <a:close/>
                  <a:moveTo>
                    <a:pt x="16" y="44"/>
                  </a:moveTo>
                  <a:cubicBezTo>
                    <a:pt x="20" y="44"/>
                    <a:pt x="24" y="43"/>
                    <a:pt x="27" y="41"/>
                  </a:cubicBezTo>
                  <a:cubicBezTo>
                    <a:pt x="31" y="57"/>
                    <a:pt x="48" y="67"/>
                    <a:pt x="65" y="63"/>
                  </a:cubicBezTo>
                  <a:cubicBezTo>
                    <a:pt x="76" y="60"/>
                    <a:pt x="84" y="52"/>
                    <a:pt x="87" y="41"/>
                  </a:cubicBezTo>
                  <a:cubicBezTo>
                    <a:pt x="94" y="46"/>
                    <a:pt x="104" y="45"/>
                    <a:pt x="110" y="39"/>
                  </a:cubicBezTo>
                  <a:cubicBezTo>
                    <a:pt x="112" y="36"/>
                    <a:pt x="114" y="32"/>
                    <a:pt x="114" y="28"/>
                  </a:cubicBezTo>
                  <a:cubicBezTo>
                    <a:pt x="107" y="28"/>
                    <a:pt x="107" y="28"/>
                    <a:pt x="107" y="28"/>
                  </a:cubicBezTo>
                  <a:cubicBezTo>
                    <a:pt x="107" y="34"/>
                    <a:pt x="103" y="38"/>
                    <a:pt x="97" y="38"/>
                  </a:cubicBezTo>
                  <a:cubicBezTo>
                    <a:pt x="97" y="38"/>
                    <a:pt x="97" y="38"/>
                    <a:pt x="97" y="38"/>
                  </a:cubicBezTo>
                  <a:cubicBezTo>
                    <a:pt x="93" y="38"/>
                    <a:pt x="89" y="35"/>
                    <a:pt x="88" y="30"/>
                  </a:cubicBezTo>
                  <a:cubicBezTo>
                    <a:pt x="88" y="29"/>
                    <a:pt x="88" y="29"/>
                    <a:pt x="88" y="29"/>
                  </a:cubicBezTo>
                  <a:cubicBezTo>
                    <a:pt x="88" y="28"/>
                    <a:pt x="88" y="28"/>
                    <a:pt x="88" y="28"/>
                  </a:cubicBezTo>
                  <a:cubicBezTo>
                    <a:pt x="85" y="11"/>
                    <a:pt x="69" y="0"/>
                    <a:pt x="52" y="3"/>
                  </a:cubicBezTo>
                  <a:cubicBezTo>
                    <a:pt x="39" y="5"/>
                    <a:pt x="29" y="15"/>
                    <a:pt x="27" y="28"/>
                  </a:cubicBezTo>
                  <a:cubicBezTo>
                    <a:pt x="27" y="29"/>
                    <a:pt x="27" y="29"/>
                    <a:pt x="27" y="30"/>
                  </a:cubicBezTo>
                  <a:cubicBezTo>
                    <a:pt x="26" y="35"/>
                    <a:pt x="21" y="39"/>
                    <a:pt x="15" y="38"/>
                  </a:cubicBezTo>
                  <a:cubicBezTo>
                    <a:pt x="11" y="37"/>
                    <a:pt x="7" y="33"/>
                    <a:pt x="7" y="28"/>
                  </a:cubicBezTo>
                  <a:cubicBezTo>
                    <a:pt x="0" y="28"/>
                    <a:pt x="0" y="28"/>
                    <a:pt x="0" y="28"/>
                  </a:cubicBezTo>
                  <a:cubicBezTo>
                    <a:pt x="0" y="37"/>
                    <a:pt x="7" y="44"/>
                    <a:pt x="16" y="44"/>
                  </a:cubicBezTo>
                  <a:close/>
                  <a:moveTo>
                    <a:pt x="32" y="31"/>
                  </a:moveTo>
                  <a:cubicBezTo>
                    <a:pt x="32" y="30"/>
                    <a:pt x="32" y="30"/>
                    <a:pt x="32" y="30"/>
                  </a:cubicBezTo>
                  <a:cubicBezTo>
                    <a:pt x="34" y="16"/>
                    <a:pt x="47" y="7"/>
                    <a:pt x="60" y="9"/>
                  </a:cubicBezTo>
                  <a:cubicBezTo>
                    <a:pt x="71" y="10"/>
                    <a:pt x="79" y="19"/>
                    <a:pt x="81" y="29"/>
                  </a:cubicBezTo>
                  <a:cubicBezTo>
                    <a:pt x="81" y="30"/>
                    <a:pt x="81" y="31"/>
                    <a:pt x="81" y="31"/>
                  </a:cubicBezTo>
                  <a:cubicBezTo>
                    <a:pt x="81" y="33"/>
                    <a:pt x="81" y="33"/>
                    <a:pt x="81" y="33"/>
                  </a:cubicBezTo>
                  <a:cubicBezTo>
                    <a:pt x="81" y="47"/>
                    <a:pt x="70" y="58"/>
                    <a:pt x="57" y="58"/>
                  </a:cubicBezTo>
                  <a:cubicBezTo>
                    <a:pt x="43" y="58"/>
                    <a:pt x="33" y="47"/>
                    <a:pt x="32" y="33"/>
                  </a:cubicBezTo>
                  <a:lnTo>
                    <a:pt x="32" y="31"/>
                  </a:lnTo>
                  <a:close/>
                  <a:moveTo>
                    <a:pt x="208" y="119"/>
                  </a:moveTo>
                  <a:cubicBezTo>
                    <a:pt x="202" y="119"/>
                    <a:pt x="202" y="119"/>
                    <a:pt x="202" y="119"/>
                  </a:cubicBezTo>
                  <a:cubicBezTo>
                    <a:pt x="202" y="134"/>
                    <a:pt x="202" y="134"/>
                    <a:pt x="202" y="134"/>
                  </a:cubicBezTo>
                  <a:cubicBezTo>
                    <a:pt x="180" y="134"/>
                    <a:pt x="180" y="134"/>
                    <a:pt x="180" y="134"/>
                  </a:cubicBezTo>
                  <a:cubicBezTo>
                    <a:pt x="180" y="119"/>
                    <a:pt x="180" y="119"/>
                    <a:pt x="180" y="119"/>
                  </a:cubicBezTo>
                  <a:cubicBezTo>
                    <a:pt x="174" y="119"/>
                    <a:pt x="174" y="119"/>
                    <a:pt x="174" y="119"/>
                  </a:cubicBezTo>
                  <a:cubicBezTo>
                    <a:pt x="174" y="134"/>
                    <a:pt x="174" y="134"/>
                    <a:pt x="174" y="134"/>
                  </a:cubicBezTo>
                  <a:cubicBezTo>
                    <a:pt x="165" y="134"/>
                    <a:pt x="165" y="134"/>
                    <a:pt x="165" y="134"/>
                  </a:cubicBezTo>
                  <a:cubicBezTo>
                    <a:pt x="165" y="220"/>
                    <a:pt x="165" y="220"/>
                    <a:pt x="165" y="220"/>
                  </a:cubicBezTo>
                  <a:cubicBezTo>
                    <a:pt x="217" y="220"/>
                    <a:pt x="217" y="220"/>
                    <a:pt x="217" y="220"/>
                  </a:cubicBezTo>
                  <a:cubicBezTo>
                    <a:pt x="217" y="134"/>
                    <a:pt x="217" y="134"/>
                    <a:pt x="217" y="134"/>
                  </a:cubicBezTo>
                  <a:cubicBezTo>
                    <a:pt x="208" y="134"/>
                    <a:pt x="208" y="134"/>
                    <a:pt x="208" y="134"/>
                  </a:cubicBezTo>
                  <a:lnTo>
                    <a:pt x="208" y="119"/>
                  </a:lnTo>
                  <a:close/>
                  <a:moveTo>
                    <a:pt x="210" y="214"/>
                  </a:moveTo>
                  <a:cubicBezTo>
                    <a:pt x="194" y="214"/>
                    <a:pt x="194" y="214"/>
                    <a:pt x="194" y="214"/>
                  </a:cubicBezTo>
                  <a:cubicBezTo>
                    <a:pt x="194" y="177"/>
                    <a:pt x="194" y="177"/>
                    <a:pt x="194" y="177"/>
                  </a:cubicBezTo>
                  <a:cubicBezTo>
                    <a:pt x="188" y="177"/>
                    <a:pt x="188" y="177"/>
                    <a:pt x="188" y="177"/>
                  </a:cubicBezTo>
                  <a:cubicBezTo>
                    <a:pt x="188" y="214"/>
                    <a:pt x="188" y="214"/>
                    <a:pt x="188" y="214"/>
                  </a:cubicBezTo>
                  <a:cubicBezTo>
                    <a:pt x="172" y="214"/>
                    <a:pt x="172" y="214"/>
                    <a:pt x="172" y="214"/>
                  </a:cubicBezTo>
                  <a:cubicBezTo>
                    <a:pt x="172" y="140"/>
                    <a:pt x="172" y="140"/>
                    <a:pt x="172" y="140"/>
                  </a:cubicBezTo>
                  <a:cubicBezTo>
                    <a:pt x="210" y="140"/>
                    <a:pt x="210" y="140"/>
                    <a:pt x="210" y="140"/>
                  </a:cubicBezTo>
                  <a:lnTo>
                    <a:pt x="210" y="214"/>
                  </a:lnTo>
                  <a:close/>
                  <a:moveTo>
                    <a:pt x="225" y="119"/>
                  </a:moveTo>
                  <a:cubicBezTo>
                    <a:pt x="225" y="119"/>
                    <a:pt x="225" y="119"/>
                    <a:pt x="225" y="119"/>
                  </a:cubicBezTo>
                  <a:cubicBezTo>
                    <a:pt x="225" y="119"/>
                    <a:pt x="225" y="119"/>
                    <a:pt x="225" y="119"/>
                  </a:cubicBezTo>
                  <a:cubicBezTo>
                    <a:pt x="220" y="124"/>
                    <a:pt x="220" y="124"/>
                    <a:pt x="220" y="124"/>
                  </a:cubicBezTo>
                  <a:cubicBezTo>
                    <a:pt x="228" y="131"/>
                    <a:pt x="228" y="143"/>
                    <a:pt x="220" y="150"/>
                  </a:cubicBezTo>
                  <a:cubicBezTo>
                    <a:pt x="225" y="155"/>
                    <a:pt x="225" y="155"/>
                    <a:pt x="225" y="155"/>
                  </a:cubicBezTo>
                  <a:cubicBezTo>
                    <a:pt x="235" y="145"/>
                    <a:pt x="235" y="129"/>
                    <a:pt x="225" y="119"/>
                  </a:cubicBezTo>
                  <a:close/>
                  <a:moveTo>
                    <a:pt x="96" y="118"/>
                  </a:moveTo>
                  <a:cubicBezTo>
                    <a:pt x="107" y="107"/>
                    <a:pt x="107" y="88"/>
                    <a:pt x="96" y="77"/>
                  </a:cubicBezTo>
                  <a:cubicBezTo>
                    <a:pt x="96" y="77"/>
                    <a:pt x="96" y="77"/>
                    <a:pt x="96" y="77"/>
                  </a:cubicBezTo>
                  <a:cubicBezTo>
                    <a:pt x="91" y="82"/>
                    <a:pt x="91" y="82"/>
                    <a:pt x="91" y="82"/>
                  </a:cubicBezTo>
                  <a:cubicBezTo>
                    <a:pt x="99" y="90"/>
                    <a:pt x="100" y="102"/>
                    <a:pt x="93" y="111"/>
                  </a:cubicBezTo>
                  <a:cubicBezTo>
                    <a:pt x="73" y="66"/>
                    <a:pt x="73" y="66"/>
                    <a:pt x="73" y="66"/>
                  </a:cubicBezTo>
                  <a:cubicBezTo>
                    <a:pt x="64" y="75"/>
                    <a:pt x="50" y="75"/>
                    <a:pt x="40" y="66"/>
                  </a:cubicBezTo>
                  <a:cubicBezTo>
                    <a:pt x="21" y="111"/>
                    <a:pt x="21" y="111"/>
                    <a:pt x="21" y="111"/>
                  </a:cubicBezTo>
                  <a:cubicBezTo>
                    <a:pt x="14" y="103"/>
                    <a:pt x="14" y="90"/>
                    <a:pt x="22" y="82"/>
                  </a:cubicBezTo>
                  <a:cubicBezTo>
                    <a:pt x="18" y="77"/>
                    <a:pt x="18" y="77"/>
                    <a:pt x="18" y="77"/>
                  </a:cubicBezTo>
                  <a:cubicBezTo>
                    <a:pt x="7" y="88"/>
                    <a:pt x="7" y="106"/>
                    <a:pt x="18" y="118"/>
                  </a:cubicBezTo>
                  <a:cubicBezTo>
                    <a:pt x="18" y="117"/>
                    <a:pt x="18" y="117"/>
                    <a:pt x="18" y="117"/>
                  </a:cubicBezTo>
                  <a:cubicBezTo>
                    <a:pt x="0" y="159"/>
                    <a:pt x="0" y="159"/>
                    <a:pt x="0" y="159"/>
                  </a:cubicBezTo>
                  <a:cubicBezTo>
                    <a:pt x="31" y="190"/>
                    <a:pt x="82" y="191"/>
                    <a:pt x="113" y="159"/>
                  </a:cubicBezTo>
                  <a:cubicBezTo>
                    <a:pt x="113" y="159"/>
                    <a:pt x="114" y="159"/>
                    <a:pt x="114" y="159"/>
                  </a:cubicBezTo>
                  <a:cubicBezTo>
                    <a:pt x="96" y="117"/>
                    <a:pt x="96" y="117"/>
                    <a:pt x="96" y="117"/>
                  </a:cubicBezTo>
                  <a:lnTo>
                    <a:pt x="96" y="118"/>
                  </a:lnTo>
                  <a:close/>
                  <a:moveTo>
                    <a:pt x="106" y="158"/>
                  </a:moveTo>
                  <a:cubicBezTo>
                    <a:pt x="78" y="183"/>
                    <a:pt x="36" y="183"/>
                    <a:pt x="8" y="158"/>
                  </a:cubicBezTo>
                  <a:cubicBezTo>
                    <a:pt x="43" y="76"/>
                    <a:pt x="43" y="76"/>
                    <a:pt x="43" y="76"/>
                  </a:cubicBezTo>
                  <a:cubicBezTo>
                    <a:pt x="52" y="81"/>
                    <a:pt x="62" y="81"/>
                    <a:pt x="71" y="76"/>
                  </a:cubicBezTo>
                  <a:lnTo>
                    <a:pt x="106" y="158"/>
                  </a:lnTo>
                  <a:close/>
                  <a:moveTo>
                    <a:pt x="191" y="114"/>
                  </a:moveTo>
                  <a:cubicBezTo>
                    <a:pt x="191" y="114"/>
                    <a:pt x="191" y="114"/>
                    <a:pt x="191" y="114"/>
                  </a:cubicBezTo>
                  <a:cubicBezTo>
                    <a:pt x="208" y="114"/>
                    <a:pt x="222" y="100"/>
                    <a:pt x="222" y="83"/>
                  </a:cubicBezTo>
                  <a:cubicBezTo>
                    <a:pt x="222" y="69"/>
                    <a:pt x="213" y="56"/>
                    <a:pt x="199" y="53"/>
                  </a:cubicBezTo>
                  <a:cubicBezTo>
                    <a:pt x="204" y="46"/>
                    <a:pt x="203" y="36"/>
                    <a:pt x="197" y="30"/>
                  </a:cubicBezTo>
                  <a:cubicBezTo>
                    <a:pt x="194" y="28"/>
                    <a:pt x="190" y="26"/>
                    <a:pt x="186" y="26"/>
                  </a:cubicBezTo>
                  <a:cubicBezTo>
                    <a:pt x="186" y="33"/>
                    <a:pt x="186" y="33"/>
                    <a:pt x="186" y="33"/>
                  </a:cubicBezTo>
                  <a:cubicBezTo>
                    <a:pt x="192" y="32"/>
                    <a:pt x="196" y="37"/>
                    <a:pt x="196" y="42"/>
                  </a:cubicBezTo>
                  <a:cubicBezTo>
                    <a:pt x="197" y="47"/>
                    <a:pt x="193" y="51"/>
                    <a:pt x="188" y="52"/>
                  </a:cubicBezTo>
                  <a:cubicBezTo>
                    <a:pt x="186" y="52"/>
                    <a:pt x="186" y="52"/>
                    <a:pt x="186" y="52"/>
                  </a:cubicBezTo>
                  <a:cubicBezTo>
                    <a:pt x="169" y="55"/>
                    <a:pt x="158" y="70"/>
                    <a:pt x="160" y="87"/>
                  </a:cubicBezTo>
                  <a:cubicBezTo>
                    <a:pt x="163" y="103"/>
                    <a:pt x="176" y="114"/>
                    <a:pt x="191" y="114"/>
                  </a:cubicBezTo>
                  <a:close/>
                  <a:moveTo>
                    <a:pt x="187" y="59"/>
                  </a:moveTo>
                  <a:cubicBezTo>
                    <a:pt x="187" y="59"/>
                    <a:pt x="187" y="59"/>
                    <a:pt x="187" y="59"/>
                  </a:cubicBezTo>
                  <a:cubicBezTo>
                    <a:pt x="188" y="59"/>
                    <a:pt x="189" y="58"/>
                    <a:pt x="189" y="58"/>
                  </a:cubicBezTo>
                  <a:cubicBezTo>
                    <a:pt x="191" y="58"/>
                    <a:pt x="191" y="58"/>
                    <a:pt x="191" y="58"/>
                  </a:cubicBezTo>
                  <a:cubicBezTo>
                    <a:pt x="205" y="58"/>
                    <a:pt x="216" y="69"/>
                    <a:pt x="216" y="83"/>
                  </a:cubicBezTo>
                  <a:cubicBezTo>
                    <a:pt x="216" y="97"/>
                    <a:pt x="205" y="108"/>
                    <a:pt x="192" y="108"/>
                  </a:cubicBezTo>
                  <a:cubicBezTo>
                    <a:pt x="178" y="108"/>
                    <a:pt x="167" y="97"/>
                    <a:pt x="167" y="83"/>
                  </a:cubicBezTo>
                  <a:cubicBezTo>
                    <a:pt x="167" y="71"/>
                    <a:pt x="175" y="61"/>
                    <a:pt x="187" y="59"/>
                  </a:cubicBezTo>
                  <a:close/>
                  <a:moveTo>
                    <a:pt x="159" y="124"/>
                  </a:moveTo>
                  <a:cubicBezTo>
                    <a:pt x="154" y="119"/>
                    <a:pt x="154" y="119"/>
                    <a:pt x="154" y="119"/>
                  </a:cubicBezTo>
                  <a:cubicBezTo>
                    <a:pt x="145" y="129"/>
                    <a:pt x="145" y="145"/>
                    <a:pt x="154" y="154"/>
                  </a:cubicBezTo>
                  <a:cubicBezTo>
                    <a:pt x="154" y="154"/>
                    <a:pt x="154" y="154"/>
                    <a:pt x="154" y="154"/>
                  </a:cubicBezTo>
                  <a:cubicBezTo>
                    <a:pt x="159" y="150"/>
                    <a:pt x="159" y="150"/>
                    <a:pt x="159" y="150"/>
                  </a:cubicBezTo>
                  <a:cubicBezTo>
                    <a:pt x="152" y="143"/>
                    <a:pt x="152" y="131"/>
                    <a:pt x="159" y="12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pSp>
        <p:nvGrpSpPr>
          <p:cNvPr id="190" name="shp0018">
            <a:extLst>
              <a:ext uri="{FF2B5EF4-FFF2-40B4-BE49-F238E27FC236}">
                <a16:creationId xmlns:a16="http://schemas.microsoft.com/office/drawing/2014/main" id="{5F842B86-3BA7-4FF8-BCC9-B21D096D42F4}"/>
              </a:ext>
            </a:extLst>
          </p:cNvPr>
          <p:cNvGrpSpPr/>
          <p:nvPr/>
        </p:nvGrpSpPr>
        <p:grpSpPr>
          <a:xfrm>
            <a:off x="9068972" y="4978684"/>
            <a:ext cx="691449" cy="342300"/>
            <a:chOff x="6152594" y="4947114"/>
            <a:chExt cx="692659" cy="342900"/>
          </a:xfrm>
        </p:grpSpPr>
        <p:sp>
          <p:nvSpPr>
            <p:cNvPr id="191" name="ZoneTexte 190">
              <a:extLst>
                <a:ext uri="{FF2B5EF4-FFF2-40B4-BE49-F238E27FC236}">
                  <a16:creationId xmlns:a16="http://schemas.microsoft.com/office/drawing/2014/main" id="{4B28A473-69B8-4EDA-A9FD-BF4AC79B5B21}"/>
                </a:ext>
              </a:extLst>
            </p:cNvPr>
            <p:cNvSpPr txBox="1"/>
            <p:nvPr/>
          </p:nvSpPr>
          <p:spPr>
            <a:xfrm>
              <a:off x="6699379"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sp>
          <p:nvSpPr>
            <p:cNvPr id="192" name="Freeform 27">
              <a:extLst>
                <a:ext uri="{FF2B5EF4-FFF2-40B4-BE49-F238E27FC236}">
                  <a16:creationId xmlns:a16="http://schemas.microsoft.com/office/drawing/2014/main" id="{6BE9A02F-95D6-467E-AEB0-461D26CB9465}"/>
                </a:ext>
              </a:extLst>
            </p:cNvPr>
            <p:cNvSpPr>
              <a:spLocks noEditPoints="1"/>
            </p:cNvSpPr>
            <p:nvPr/>
          </p:nvSpPr>
          <p:spPr bwMode="auto">
            <a:xfrm>
              <a:off x="6152594" y="4947114"/>
              <a:ext cx="509588" cy="342900"/>
            </a:xfrm>
            <a:custGeom>
              <a:avLst/>
              <a:gdLst>
                <a:gd name="T0" fmla="*/ 286 w 366"/>
                <a:gd name="T1" fmla="*/ 179 h 245"/>
                <a:gd name="T2" fmla="*/ 290 w 366"/>
                <a:gd name="T3" fmla="*/ 149 h 245"/>
                <a:gd name="T4" fmla="*/ 67 w 366"/>
                <a:gd name="T5" fmla="*/ 67 h 245"/>
                <a:gd name="T6" fmla="*/ 22 w 366"/>
                <a:gd name="T7" fmla="*/ 131 h 245"/>
                <a:gd name="T8" fmla="*/ 81 w 366"/>
                <a:gd name="T9" fmla="*/ 245 h 245"/>
                <a:gd name="T10" fmla="*/ 73 w 366"/>
                <a:gd name="T11" fmla="*/ 69 h 245"/>
                <a:gd name="T12" fmla="*/ 74 w 366"/>
                <a:gd name="T13" fmla="*/ 131 h 245"/>
                <a:gd name="T14" fmla="*/ 75 w 366"/>
                <a:gd name="T15" fmla="*/ 239 h 245"/>
                <a:gd name="T16" fmla="*/ 48 w 366"/>
                <a:gd name="T17" fmla="*/ 172 h 245"/>
                <a:gd name="T18" fmla="*/ 28 w 366"/>
                <a:gd name="T19" fmla="*/ 137 h 245"/>
                <a:gd name="T20" fmla="*/ 17 w 366"/>
                <a:gd name="T21" fmla="*/ 73 h 245"/>
                <a:gd name="T22" fmla="*/ 21 w 366"/>
                <a:gd name="T23" fmla="*/ 78 h 245"/>
                <a:gd name="T24" fmla="*/ 357 w 366"/>
                <a:gd name="T25" fmla="*/ 144 h 245"/>
                <a:gd name="T26" fmla="*/ 352 w 366"/>
                <a:gd name="T27" fmla="*/ 175 h 245"/>
                <a:gd name="T28" fmla="*/ 20 w 366"/>
                <a:gd name="T29" fmla="*/ 31 h 245"/>
                <a:gd name="T30" fmla="*/ 52 w 366"/>
                <a:gd name="T31" fmla="*/ 0 h 245"/>
                <a:gd name="T32" fmla="*/ 6 w 366"/>
                <a:gd name="T33" fmla="*/ 25 h 245"/>
                <a:gd name="T34" fmla="*/ 51 w 366"/>
                <a:gd name="T35" fmla="*/ 6 h 245"/>
                <a:gd name="T36" fmla="*/ 30 w 366"/>
                <a:gd name="T37" fmla="*/ 19 h 245"/>
                <a:gd name="T38" fmla="*/ 75 w 366"/>
                <a:gd name="T39" fmla="*/ 25 h 245"/>
                <a:gd name="T40" fmla="*/ 27 w 366"/>
                <a:gd name="T41" fmla="*/ 25 h 245"/>
                <a:gd name="T42" fmla="*/ 333 w 366"/>
                <a:gd name="T43" fmla="*/ 159 h 245"/>
                <a:gd name="T44" fmla="*/ 305 w 366"/>
                <a:gd name="T45" fmla="*/ 144 h 245"/>
                <a:gd name="T46" fmla="*/ 297 w 366"/>
                <a:gd name="T47" fmla="*/ 245 h 245"/>
                <a:gd name="T48" fmla="*/ 340 w 366"/>
                <a:gd name="T49" fmla="*/ 159 h 245"/>
                <a:gd name="T50" fmla="*/ 326 w 366"/>
                <a:gd name="T51" fmla="*/ 239 h 245"/>
                <a:gd name="T52" fmla="*/ 319 w 366"/>
                <a:gd name="T53" fmla="*/ 239 h 245"/>
                <a:gd name="T54" fmla="*/ 342 w 366"/>
                <a:gd name="T55" fmla="*/ 165 h 245"/>
                <a:gd name="T56" fmla="*/ 181 w 366"/>
                <a:gd name="T57" fmla="*/ 242 h 245"/>
                <a:gd name="T58" fmla="*/ 174 w 366"/>
                <a:gd name="T59" fmla="*/ 242 h 245"/>
                <a:gd name="T60" fmla="*/ 200 w 366"/>
                <a:gd name="T61" fmla="*/ 213 h 245"/>
                <a:gd name="T62" fmla="*/ 227 w 366"/>
                <a:gd name="T63" fmla="*/ 143 h 245"/>
                <a:gd name="T64" fmla="*/ 223 w 366"/>
                <a:gd name="T65" fmla="*/ 107 h 245"/>
                <a:gd name="T66" fmla="*/ 172 w 366"/>
                <a:gd name="T67" fmla="*/ 91 h 245"/>
                <a:gd name="T68" fmla="*/ 149 w 366"/>
                <a:gd name="T69" fmla="*/ 102 h 245"/>
                <a:gd name="T70" fmla="*/ 132 w 366"/>
                <a:gd name="T71" fmla="*/ 184 h 245"/>
                <a:gd name="T72" fmla="*/ 227 w 366"/>
                <a:gd name="T73" fmla="*/ 142 h 245"/>
                <a:gd name="T74" fmla="*/ 139 w 366"/>
                <a:gd name="T75" fmla="*/ 183 h 245"/>
                <a:gd name="T76" fmla="*/ 237 w 366"/>
                <a:gd name="T77" fmla="*/ 183 h 245"/>
                <a:gd name="T78" fmla="*/ 354 w 366"/>
                <a:gd name="T79" fmla="*/ 108 h 245"/>
                <a:gd name="T80" fmla="*/ 318 w 366"/>
                <a:gd name="T81" fmla="*/ 51 h 245"/>
                <a:gd name="T82" fmla="*/ 320 w 366"/>
                <a:gd name="T83" fmla="*/ 77 h 245"/>
                <a:gd name="T84" fmla="*/ 323 w 366"/>
                <a:gd name="T85" fmla="*/ 139 h 245"/>
                <a:gd name="T86" fmla="*/ 321 w 366"/>
                <a:gd name="T87" fmla="*/ 83 h 245"/>
                <a:gd name="T88" fmla="*/ 323 w 366"/>
                <a:gd name="T89" fmla="*/ 133 h 245"/>
                <a:gd name="T90" fmla="*/ 148 w 366"/>
                <a:gd name="T91" fmla="*/ 69 h 245"/>
                <a:gd name="T92" fmla="*/ 218 w 366"/>
                <a:gd name="T93" fmla="*/ 66 h 245"/>
                <a:gd name="T94" fmla="*/ 239 w 366"/>
                <a:gd name="T95" fmla="*/ 53 h 245"/>
                <a:gd name="T96" fmla="*/ 219 w 366"/>
                <a:gd name="T97" fmla="*/ 55 h 245"/>
                <a:gd name="T98" fmla="*/ 184 w 366"/>
                <a:gd name="T99" fmla="*/ 28 h 245"/>
                <a:gd name="T100" fmla="*/ 147 w 366"/>
                <a:gd name="T101" fmla="*/ 63 h 245"/>
                <a:gd name="T102" fmla="*/ 148 w 366"/>
                <a:gd name="T103" fmla="*/ 69 h 245"/>
                <a:gd name="T104" fmla="*/ 192 w 366"/>
                <a:gd name="T105" fmla="*/ 34 h 245"/>
                <a:gd name="T106" fmla="*/ 213 w 366"/>
                <a:gd name="T107" fmla="*/ 58 h 245"/>
                <a:gd name="T108" fmla="*/ 164 w 366"/>
                <a:gd name="T109" fmla="*/ 56 h 245"/>
                <a:gd name="T110" fmla="*/ 86 w 366"/>
                <a:gd name="T111" fmla="*/ 1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6" h="245">
                  <a:moveTo>
                    <a:pt x="290" y="149"/>
                  </a:moveTo>
                  <a:cubicBezTo>
                    <a:pt x="286" y="144"/>
                    <a:pt x="286" y="144"/>
                    <a:pt x="286" y="144"/>
                  </a:cubicBezTo>
                  <a:cubicBezTo>
                    <a:pt x="276" y="154"/>
                    <a:pt x="276" y="170"/>
                    <a:pt x="286" y="179"/>
                  </a:cubicBezTo>
                  <a:cubicBezTo>
                    <a:pt x="286" y="179"/>
                    <a:pt x="286" y="179"/>
                    <a:pt x="286" y="179"/>
                  </a:cubicBezTo>
                  <a:cubicBezTo>
                    <a:pt x="290" y="175"/>
                    <a:pt x="290" y="175"/>
                    <a:pt x="290" y="175"/>
                  </a:cubicBezTo>
                  <a:cubicBezTo>
                    <a:pt x="283" y="168"/>
                    <a:pt x="283" y="156"/>
                    <a:pt x="290" y="149"/>
                  </a:cubicBezTo>
                  <a:cubicBezTo>
                    <a:pt x="290" y="149"/>
                    <a:pt x="290" y="149"/>
                    <a:pt x="290" y="149"/>
                  </a:cubicBezTo>
                  <a:close/>
                  <a:moveTo>
                    <a:pt x="73" y="69"/>
                  </a:moveTo>
                  <a:cubicBezTo>
                    <a:pt x="67" y="67"/>
                    <a:pt x="67" y="67"/>
                    <a:pt x="67" y="67"/>
                  </a:cubicBezTo>
                  <a:cubicBezTo>
                    <a:pt x="58" y="76"/>
                    <a:pt x="44" y="76"/>
                    <a:pt x="36" y="67"/>
                  </a:cubicBezTo>
                  <a:cubicBezTo>
                    <a:pt x="30" y="69"/>
                    <a:pt x="30" y="69"/>
                    <a:pt x="30" y="69"/>
                  </a:cubicBezTo>
                  <a:cubicBezTo>
                    <a:pt x="22" y="131"/>
                    <a:pt x="22" y="131"/>
                    <a:pt x="22" y="131"/>
                  </a:cubicBezTo>
                  <a:cubicBezTo>
                    <a:pt x="22" y="131"/>
                    <a:pt x="22" y="131"/>
                    <a:pt x="22" y="131"/>
                  </a:cubicBezTo>
                  <a:cubicBezTo>
                    <a:pt x="22" y="245"/>
                    <a:pt x="22" y="245"/>
                    <a:pt x="22" y="245"/>
                  </a:cubicBezTo>
                  <a:cubicBezTo>
                    <a:pt x="81" y="245"/>
                    <a:pt x="81" y="245"/>
                    <a:pt x="81" y="245"/>
                  </a:cubicBezTo>
                  <a:cubicBezTo>
                    <a:pt x="81" y="131"/>
                    <a:pt x="81" y="131"/>
                    <a:pt x="81" y="131"/>
                  </a:cubicBezTo>
                  <a:cubicBezTo>
                    <a:pt x="81" y="131"/>
                    <a:pt x="81" y="131"/>
                    <a:pt x="81" y="131"/>
                  </a:cubicBezTo>
                  <a:lnTo>
                    <a:pt x="73" y="69"/>
                  </a:lnTo>
                  <a:close/>
                  <a:moveTo>
                    <a:pt x="36" y="76"/>
                  </a:moveTo>
                  <a:cubicBezTo>
                    <a:pt x="45" y="82"/>
                    <a:pt x="58" y="82"/>
                    <a:pt x="67" y="76"/>
                  </a:cubicBezTo>
                  <a:cubicBezTo>
                    <a:pt x="74" y="131"/>
                    <a:pt x="74" y="131"/>
                    <a:pt x="74" y="131"/>
                  </a:cubicBezTo>
                  <a:cubicBezTo>
                    <a:pt x="28" y="131"/>
                    <a:pt x="28" y="131"/>
                    <a:pt x="28" y="131"/>
                  </a:cubicBezTo>
                  <a:lnTo>
                    <a:pt x="36" y="76"/>
                  </a:lnTo>
                  <a:close/>
                  <a:moveTo>
                    <a:pt x="75" y="239"/>
                  </a:moveTo>
                  <a:cubicBezTo>
                    <a:pt x="55" y="239"/>
                    <a:pt x="55" y="239"/>
                    <a:pt x="55" y="239"/>
                  </a:cubicBezTo>
                  <a:cubicBezTo>
                    <a:pt x="55" y="172"/>
                    <a:pt x="55" y="172"/>
                    <a:pt x="55" y="172"/>
                  </a:cubicBezTo>
                  <a:cubicBezTo>
                    <a:pt x="48" y="172"/>
                    <a:pt x="48" y="172"/>
                    <a:pt x="48" y="172"/>
                  </a:cubicBezTo>
                  <a:cubicBezTo>
                    <a:pt x="48" y="239"/>
                    <a:pt x="48" y="239"/>
                    <a:pt x="48" y="239"/>
                  </a:cubicBezTo>
                  <a:cubicBezTo>
                    <a:pt x="28" y="239"/>
                    <a:pt x="28" y="239"/>
                    <a:pt x="28" y="239"/>
                  </a:cubicBezTo>
                  <a:cubicBezTo>
                    <a:pt x="28" y="137"/>
                    <a:pt x="28" y="137"/>
                    <a:pt x="28" y="137"/>
                  </a:cubicBezTo>
                  <a:cubicBezTo>
                    <a:pt x="75" y="137"/>
                    <a:pt x="75" y="137"/>
                    <a:pt x="75" y="137"/>
                  </a:cubicBezTo>
                  <a:lnTo>
                    <a:pt x="75" y="239"/>
                  </a:lnTo>
                  <a:close/>
                  <a:moveTo>
                    <a:pt x="17" y="73"/>
                  </a:moveTo>
                  <a:cubicBezTo>
                    <a:pt x="0" y="90"/>
                    <a:pt x="0" y="118"/>
                    <a:pt x="17" y="135"/>
                  </a:cubicBezTo>
                  <a:cubicBezTo>
                    <a:pt x="21" y="130"/>
                    <a:pt x="21" y="130"/>
                    <a:pt x="21" y="130"/>
                  </a:cubicBezTo>
                  <a:cubicBezTo>
                    <a:pt x="7" y="116"/>
                    <a:pt x="7" y="92"/>
                    <a:pt x="21" y="78"/>
                  </a:cubicBezTo>
                  <a:lnTo>
                    <a:pt x="17" y="73"/>
                  </a:lnTo>
                  <a:close/>
                  <a:moveTo>
                    <a:pt x="357" y="144"/>
                  </a:moveTo>
                  <a:cubicBezTo>
                    <a:pt x="357" y="144"/>
                    <a:pt x="357" y="144"/>
                    <a:pt x="357" y="144"/>
                  </a:cubicBezTo>
                  <a:cubicBezTo>
                    <a:pt x="357" y="144"/>
                    <a:pt x="357" y="144"/>
                    <a:pt x="357" y="144"/>
                  </a:cubicBezTo>
                  <a:cubicBezTo>
                    <a:pt x="352" y="149"/>
                    <a:pt x="352" y="149"/>
                    <a:pt x="352" y="149"/>
                  </a:cubicBezTo>
                  <a:cubicBezTo>
                    <a:pt x="359" y="156"/>
                    <a:pt x="359" y="168"/>
                    <a:pt x="352" y="175"/>
                  </a:cubicBezTo>
                  <a:cubicBezTo>
                    <a:pt x="357" y="180"/>
                    <a:pt x="357" y="180"/>
                    <a:pt x="357" y="180"/>
                  </a:cubicBezTo>
                  <a:cubicBezTo>
                    <a:pt x="366" y="170"/>
                    <a:pt x="366" y="154"/>
                    <a:pt x="357" y="144"/>
                  </a:cubicBezTo>
                  <a:close/>
                  <a:moveTo>
                    <a:pt x="20" y="31"/>
                  </a:moveTo>
                  <a:cubicBezTo>
                    <a:pt x="20" y="48"/>
                    <a:pt x="34" y="62"/>
                    <a:pt x="51" y="62"/>
                  </a:cubicBezTo>
                  <a:cubicBezTo>
                    <a:pt x="69" y="62"/>
                    <a:pt x="83" y="48"/>
                    <a:pt x="83" y="31"/>
                  </a:cubicBezTo>
                  <a:cubicBezTo>
                    <a:pt x="83" y="14"/>
                    <a:pt x="69" y="0"/>
                    <a:pt x="52" y="0"/>
                  </a:cubicBezTo>
                  <a:cubicBezTo>
                    <a:pt x="39" y="0"/>
                    <a:pt x="27" y="7"/>
                    <a:pt x="23" y="19"/>
                  </a:cubicBezTo>
                  <a:cubicBezTo>
                    <a:pt x="6" y="19"/>
                    <a:pt x="6" y="19"/>
                    <a:pt x="6" y="19"/>
                  </a:cubicBezTo>
                  <a:cubicBezTo>
                    <a:pt x="6" y="25"/>
                    <a:pt x="6" y="25"/>
                    <a:pt x="6" y="25"/>
                  </a:cubicBezTo>
                  <a:cubicBezTo>
                    <a:pt x="21" y="25"/>
                    <a:pt x="21" y="25"/>
                    <a:pt x="21" y="25"/>
                  </a:cubicBezTo>
                  <a:cubicBezTo>
                    <a:pt x="20" y="27"/>
                    <a:pt x="20" y="29"/>
                    <a:pt x="20" y="31"/>
                  </a:cubicBezTo>
                  <a:close/>
                  <a:moveTo>
                    <a:pt x="51" y="6"/>
                  </a:moveTo>
                  <a:cubicBezTo>
                    <a:pt x="51" y="6"/>
                    <a:pt x="51" y="6"/>
                    <a:pt x="51" y="6"/>
                  </a:cubicBezTo>
                  <a:cubicBezTo>
                    <a:pt x="60" y="6"/>
                    <a:pt x="69" y="11"/>
                    <a:pt x="73" y="19"/>
                  </a:cubicBezTo>
                  <a:cubicBezTo>
                    <a:pt x="30" y="19"/>
                    <a:pt x="30" y="19"/>
                    <a:pt x="30" y="19"/>
                  </a:cubicBezTo>
                  <a:cubicBezTo>
                    <a:pt x="34" y="11"/>
                    <a:pt x="42" y="6"/>
                    <a:pt x="51" y="6"/>
                  </a:cubicBezTo>
                  <a:close/>
                  <a:moveTo>
                    <a:pt x="27" y="25"/>
                  </a:moveTo>
                  <a:cubicBezTo>
                    <a:pt x="75" y="25"/>
                    <a:pt x="75" y="25"/>
                    <a:pt x="75" y="25"/>
                  </a:cubicBezTo>
                  <a:cubicBezTo>
                    <a:pt x="78" y="39"/>
                    <a:pt x="70" y="52"/>
                    <a:pt x="57" y="55"/>
                  </a:cubicBezTo>
                  <a:cubicBezTo>
                    <a:pt x="43" y="58"/>
                    <a:pt x="30" y="49"/>
                    <a:pt x="27" y="36"/>
                  </a:cubicBezTo>
                  <a:cubicBezTo>
                    <a:pt x="27" y="32"/>
                    <a:pt x="27" y="29"/>
                    <a:pt x="27" y="25"/>
                  </a:cubicBezTo>
                  <a:close/>
                  <a:moveTo>
                    <a:pt x="340" y="144"/>
                  </a:moveTo>
                  <a:cubicBezTo>
                    <a:pt x="333" y="144"/>
                    <a:pt x="333" y="144"/>
                    <a:pt x="333" y="144"/>
                  </a:cubicBezTo>
                  <a:cubicBezTo>
                    <a:pt x="333" y="159"/>
                    <a:pt x="333" y="159"/>
                    <a:pt x="333" y="159"/>
                  </a:cubicBezTo>
                  <a:cubicBezTo>
                    <a:pt x="312" y="159"/>
                    <a:pt x="312" y="159"/>
                    <a:pt x="312" y="159"/>
                  </a:cubicBezTo>
                  <a:cubicBezTo>
                    <a:pt x="312" y="144"/>
                    <a:pt x="312" y="144"/>
                    <a:pt x="312" y="144"/>
                  </a:cubicBezTo>
                  <a:cubicBezTo>
                    <a:pt x="305" y="144"/>
                    <a:pt x="305" y="144"/>
                    <a:pt x="305" y="144"/>
                  </a:cubicBezTo>
                  <a:cubicBezTo>
                    <a:pt x="305" y="159"/>
                    <a:pt x="305" y="159"/>
                    <a:pt x="305" y="159"/>
                  </a:cubicBezTo>
                  <a:cubicBezTo>
                    <a:pt x="297" y="159"/>
                    <a:pt x="297" y="159"/>
                    <a:pt x="297" y="159"/>
                  </a:cubicBezTo>
                  <a:cubicBezTo>
                    <a:pt x="297" y="245"/>
                    <a:pt x="297" y="245"/>
                    <a:pt x="297" y="245"/>
                  </a:cubicBezTo>
                  <a:cubicBezTo>
                    <a:pt x="348" y="245"/>
                    <a:pt x="348" y="245"/>
                    <a:pt x="348" y="245"/>
                  </a:cubicBezTo>
                  <a:cubicBezTo>
                    <a:pt x="348" y="159"/>
                    <a:pt x="348" y="159"/>
                    <a:pt x="348" y="159"/>
                  </a:cubicBezTo>
                  <a:cubicBezTo>
                    <a:pt x="340" y="159"/>
                    <a:pt x="340" y="159"/>
                    <a:pt x="340" y="159"/>
                  </a:cubicBezTo>
                  <a:lnTo>
                    <a:pt x="340" y="144"/>
                  </a:lnTo>
                  <a:close/>
                  <a:moveTo>
                    <a:pt x="342" y="239"/>
                  </a:moveTo>
                  <a:cubicBezTo>
                    <a:pt x="326" y="239"/>
                    <a:pt x="326" y="239"/>
                    <a:pt x="326" y="239"/>
                  </a:cubicBezTo>
                  <a:cubicBezTo>
                    <a:pt x="326" y="202"/>
                    <a:pt x="326" y="202"/>
                    <a:pt x="326" y="202"/>
                  </a:cubicBezTo>
                  <a:cubicBezTo>
                    <a:pt x="319" y="202"/>
                    <a:pt x="319" y="202"/>
                    <a:pt x="319" y="202"/>
                  </a:cubicBezTo>
                  <a:cubicBezTo>
                    <a:pt x="319" y="239"/>
                    <a:pt x="319" y="239"/>
                    <a:pt x="319" y="239"/>
                  </a:cubicBezTo>
                  <a:cubicBezTo>
                    <a:pt x="303" y="239"/>
                    <a:pt x="303" y="239"/>
                    <a:pt x="303" y="239"/>
                  </a:cubicBezTo>
                  <a:cubicBezTo>
                    <a:pt x="303" y="165"/>
                    <a:pt x="303" y="165"/>
                    <a:pt x="303" y="165"/>
                  </a:cubicBezTo>
                  <a:cubicBezTo>
                    <a:pt x="342" y="165"/>
                    <a:pt x="342" y="165"/>
                    <a:pt x="342" y="165"/>
                  </a:cubicBezTo>
                  <a:lnTo>
                    <a:pt x="342" y="239"/>
                  </a:lnTo>
                  <a:close/>
                  <a:moveTo>
                    <a:pt x="174" y="242"/>
                  </a:moveTo>
                  <a:cubicBezTo>
                    <a:pt x="181" y="242"/>
                    <a:pt x="181" y="242"/>
                    <a:pt x="181" y="242"/>
                  </a:cubicBezTo>
                  <a:cubicBezTo>
                    <a:pt x="181" y="213"/>
                    <a:pt x="181" y="213"/>
                    <a:pt x="181" y="213"/>
                  </a:cubicBezTo>
                  <a:cubicBezTo>
                    <a:pt x="174" y="213"/>
                    <a:pt x="174" y="213"/>
                    <a:pt x="174" y="213"/>
                  </a:cubicBezTo>
                  <a:lnTo>
                    <a:pt x="174" y="242"/>
                  </a:lnTo>
                  <a:close/>
                  <a:moveTo>
                    <a:pt x="194" y="242"/>
                  </a:moveTo>
                  <a:cubicBezTo>
                    <a:pt x="200" y="242"/>
                    <a:pt x="200" y="242"/>
                    <a:pt x="200" y="242"/>
                  </a:cubicBezTo>
                  <a:cubicBezTo>
                    <a:pt x="200" y="213"/>
                    <a:pt x="200" y="213"/>
                    <a:pt x="200" y="213"/>
                  </a:cubicBezTo>
                  <a:cubicBezTo>
                    <a:pt x="194" y="213"/>
                    <a:pt x="194" y="213"/>
                    <a:pt x="194" y="213"/>
                  </a:cubicBezTo>
                  <a:lnTo>
                    <a:pt x="194" y="242"/>
                  </a:lnTo>
                  <a:close/>
                  <a:moveTo>
                    <a:pt x="227" y="143"/>
                  </a:moveTo>
                  <a:cubicBezTo>
                    <a:pt x="239" y="132"/>
                    <a:pt x="239" y="113"/>
                    <a:pt x="227" y="102"/>
                  </a:cubicBezTo>
                  <a:cubicBezTo>
                    <a:pt x="227" y="102"/>
                    <a:pt x="227" y="102"/>
                    <a:pt x="227" y="102"/>
                  </a:cubicBezTo>
                  <a:cubicBezTo>
                    <a:pt x="223" y="107"/>
                    <a:pt x="223" y="107"/>
                    <a:pt x="223" y="107"/>
                  </a:cubicBezTo>
                  <a:cubicBezTo>
                    <a:pt x="231" y="115"/>
                    <a:pt x="232" y="127"/>
                    <a:pt x="224" y="136"/>
                  </a:cubicBezTo>
                  <a:cubicBezTo>
                    <a:pt x="205" y="91"/>
                    <a:pt x="205" y="91"/>
                    <a:pt x="205" y="91"/>
                  </a:cubicBezTo>
                  <a:cubicBezTo>
                    <a:pt x="196" y="100"/>
                    <a:pt x="181" y="100"/>
                    <a:pt x="172" y="91"/>
                  </a:cubicBezTo>
                  <a:cubicBezTo>
                    <a:pt x="152" y="136"/>
                    <a:pt x="152" y="136"/>
                    <a:pt x="152" y="136"/>
                  </a:cubicBezTo>
                  <a:cubicBezTo>
                    <a:pt x="145" y="128"/>
                    <a:pt x="146" y="115"/>
                    <a:pt x="154" y="107"/>
                  </a:cubicBezTo>
                  <a:cubicBezTo>
                    <a:pt x="149" y="102"/>
                    <a:pt x="149" y="102"/>
                    <a:pt x="149" y="102"/>
                  </a:cubicBezTo>
                  <a:cubicBezTo>
                    <a:pt x="138" y="113"/>
                    <a:pt x="138" y="131"/>
                    <a:pt x="149" y="143"/>
                  </a:cubicBezTo>
                  <a:cubicBezTo>
                    <a:pt x="150" y="142"/>
                    <a:pt x="150" y="142"/>
                    <a:pt x="150" y="142"/>
                  </a:cubicBezTo>
                  <a:cubicBezTo>
                    <a:pt x="132" y="184"/>
                    <a:pt x="132" y="184"/>
                    <a:pt x="132" y="184"/>
                  </a:cubicBezTo>
                  <a:cubicBezTo>
                    <a:pt x="163" y="215"/>
                    <a:pt x="214" y="216"/>
                    <a:pt x="245" y="184"/>
                  </a:cubicBezTo>
                  <a:cubicBezTo>
                    <a:pt x="245" y="184"/>
                    <a:pt x="245" y="184"/>
                    <a:pt x="245" y="184"/>
                  </a:cubicBezTo>
                  <a:cubicBezTo>
                    <a:pt x="227" y="142"/>
                    <a:pt x="227" y="142"/>
                    <a:pt x="227" y="142"/>
                  </a:cubicBezTo>
                  <a:lnTo>
                    <a:pt x="227" y="143"/>
                  </a:lnTo>
                  <a:close/>
                  <a:moveTo>
                    <a:pt x="237" y="183"/>
                  </a:moveTo>
                  <a:cubicBezTo>
                    <a:pt x="209" y="208"/>
                    <a:pt x="167" y="208"/>
                    <a:pt x="139" y="183"/>
                  </a:cubicBezTo>
                  <a:cubicBezTo>
                    <a:pt x="175" y="101"/>
                    <a:pt x="175" y="101"/>
                    <a:pt x="175" y="101"/>
                  </a:cubicBezTo>
                  <a:cubicBezTo>
                    <a:pt x="183" y="106"/>
                    <a:pt x="194" y="106"/>
                    <a:pt x="202" y="101"/>
                  </a:cubicBezTo>
                  <a:lnTo>
                    <a:pt x="237" y="183"/>
                  </a:lnTo>
                  <a:close/>
                  <a:moveTo>
                    <a:pt x="323" y="139"/>
                  </a:moveTo>
                  <a:cubicBezTo>
                    <a:pt x="323" y="139"/>
                    <a:pt x="323" y="139"/>
                    <a:pt x="323" y="139"/>
                  </a:cubicBezTo>
                  <a:cubicBezTo>
                    <a:pt x="340" y="139"/>
                    <a:pt x="354" y="125"/>
                    <a:pt x="354" y="108"/>
                  </a:cubicBezTo>
                  <a:cubicBezTo>
                    <a:pt x="354" y="94"/>
                    <a:pt x="344" y="81"/>
                    <a:pt x="330" y="78"/>
                  </a:cubicBezTo>
                  <a:cubicBezTo>
                    <a:pt x="336" y="71"/>
                    <a:pt x="335" y="61"/>
                    <a:pt x="328" y="55"/>
                  </a:cubicBezTo>
                  <a:cubicBezTo>
                    <a:pt x="325" y="53"/>
                    <a:pt x="321" y="51"/>
                    <a:pt x="318" y="51"/>
                  </a:cubicBezTo>
                  <a:cubicBezTo>
                    <a:pt x="318" y="58"/>
                    <a:pt x="318" y="58"/>
                    <a:pt x="318" y="58"/>
                  </a:cubicBezTo>
                  <a:cubicBezTo>
                    <a:pt x="323" y="57"/>
                    <a:pt x="328" y="62"/>
                    <a:pt x="328" y="67"/>
                  </a:cubicBezTo>
                  <a:cubicBezTo>
                    <a:pt x="328" y="72"/>
                    <a:pt x="325" y="76"/>
                    <a:pt x="320" y="77"/>
                  </a:cubicBezTo>
                  <a:cubicBezTo>
                    <a:pt x="318" y="77"/>
                    <a:pt x="318" y="77"/>
                    <a:pt x="318" y="77"/>
                  </a:cubicBezTo>
                  <a:cubicBezTo>
                    <a:pt x="301" y="80"/>
                    <a:pt x="289" y="95"/>
                    <a:pt x="292" y="112"/>
                  </a:cubicBezTo>
                  <a:cubicBezTo>
                    <a:pt x="294" y="128"/>
                    <a:pt x="307" y="139"/>
                    <a:pt x="323" y="139"/>
                  </a:cubicBezTo>
                  <a:close/>
                  <a:moveTo>
                    <a:pt x="319" y="84"/>
                  </a:moveTo>
                  <a:cubicBezTo>
                    <a:pt x="319" y="84"/>
                    <a:pt x="319" y="84"/>
                    <a:pt x="319" y="84"/>
                  </a:cubicBezTo>
                  <a:cubicBezTo>
                    <a:pt x="320" y="84"/>
                    <a:pt x="320" y="83"/>
                    <a:pt x="321" y="83"/>
                  </a:cubicBezTo>
                  <a:cubicBezTo>
                    <a:pt x="323" y="83"/>
                    <a:pt x="323" y="83"/>
                    <a:pt x="323" y="83"/>
                  </a:cubicBezTo>
                  <a:cubicBezTo>
                    <a:pt x="336" y="83"/>
                    <a:pt x="348" y="94"/>
                    <a:pt x="348" y="108"/>
                  </a:cubicBezTo>
                  <a:cubicBezTo>
                    <a:pt x="348" y="122"/>
                    <a:pt x="337" y="133"/>
                    <a:pt x="323" y="133"/>
                  </a:cubicBezTo>
                  <a:cubicBezTo>
                    <a:pt x="310" y="133"/>
                    <a:pt x="298" y="122"/>
                    <a:pt x="298" y="108"/>
                  </a:cubicBezTo>
                  <a:cubicBezTo>
                    <a:pt x="298" y="96"/>
                    <a:pt x="307" y="86"/>
                    <a:pt x="319" y="84"/>
                  </a:cubicBezTo>
                  <a:close/>
                  <a:moveTo>
                    <a:pt x="148" y="69"/>
                  </a:moveTo>
                  <a:cubicBezTo>
                    <a:pt x="152" y="69"/>
                    <a:pt x="155" y="68"/>
                    <a:pt x="158" y="66"/>
                  </a:cubicBezTo>
                  <a:cubicBezTo>
                    <a:pt x="163" y="82"/>
                    <a:pt x="180" y="92"/>
                    <a:pt x="196" y="88"/>
                  </a:cubicBezTo>
                  <a:cubicBezTo>
                    <a:pt x="207" y="85"/>
                    <a:pt x="216" y="77"/>
                    <a:pt x="218" y="66"/>
                  </a:cubicBezTo>
                  <a:cubicBezTo>
                    <a:pt x="225" y="71"/>
                    <a:pt x="235" y="70"/>
                    <a:pt x="241" y="64"/>
                  </a:cubicBezTo>
                  <a:cubicBezTo>
                    <a:pt x="244" y="61"/>
                    <a:pt x="245" y="57"/>
                    <a:pt x="245" y="53"/>
                  </a:cubicBezTo>
                  <a:cubicBezTo>
                    <a:pt x="239" y="53"/>
                    <a:pt x="239" y="53"/>
                    <a:pt x="239" y="53"/>
                  </a:cubicBezTo>
                  <a:cubicBezTo>
                    <a:pt x="239" y="59"/>
                    <a:pt x="234" y="63"/>
                    <a:pt x="229" y="63"/>
                  </a:cubicBezTo>
                  <a:cubicBezTo>
                    <a:pt x="229" y="63"/>
                    <a:pt x="229" y="63"/>
                    <a:pt x="229" y="63"/>
                  </a:cubicBezTo>
                  <a:cubicBezTo>
                    <a:pt x="224" y="63"/>
                    <a:pt x="220" y="60"/>
                    <a:pt x="219" y="55"/>
                  </a:cubicBezTo>
                  <a:cubicBezTo>
                    <a:pt x="219" y="54"/>
                    <a:pt x="219" y="54"/>
                    <a:pt x="219" y="54"/>
                  </a:cubicBezTo>
                  <a:cubicBezTo>
                    <a:pt x="219" y="53"/>
                    <a:pt x="219" y="53"/>
                    <a:pt x="219" y="53"/>
                  </a:cubicBezTo>
                  <a:cubicBezTo>
                    <a:pt x="217" y="36"/>
                    <a:pt x="201" y="25"/>
                    <a:pt x="184" y="28"/>
                  </a:cubicBezTo>
                  <a:cubicBezTo>
                    <a:pt x="171" y="30"/>
                    <a:pt x="160" y="40"/>
                    <a:pt x="158" y="53"/>
                  </a:cubicBezTo>
                  <a:cubicBezTo>
                    <a:pt x="158" y="54"/>
                    <a:pt x="158" y="54"/>
                    <a:pt x="158" y="55"/>
                  </a:cubicBezTo>
                  <a:cubicBezTo>
                    <a:pt x="157" y="60"/>
                    <a:pt x="152" y="64"/>
                    <a:pt x="147" y="63"/>
                  </a:cubicBezTo>
                  <a:cubicBezTo>
                    <a:pt x="142" y="62"/>
                    <a:pt x="139" y="58"/>
                    <a:pt x="139" y="53"/>
                  </a:cubicBezTo>
                  <a:cubicBezTo>
                    <a:pt x="132" y="53"/>
                    <a:pt x="132" y="53"/>
                    <a:pt x="132" y="53"/>
                  </a:cubicBezTo>
                  <a:cubicBezTo>
                    <a:pt x="132" y="62"/>
                    <a:pt x="139" y="69"/>
                    <a:pt x="148" y="69"/>
                  </a:cubicBezTo>
                  <a:close/>
                  <a:moveTo>
                    <a:pt x="164" y="56"/>
                  </a:moveTo>
                  <a:cubicBezTo>
                    <a:pt x="164" y="55"/>
                    <a:pt x="164" y="55"/>
                    <a:pt x="164" y="55"/>
                  </a:cubicBezTo>
                  <a:cubicBezTo>
                    <a:pt x="166" y="41"/>
                    <a:pt x="178" y="32"/>
                    <a:pt x="192" y="34"/>
                  </a:cubicBezTo>
                  <a:cubicBezTo>
                    <a:pt x="202" y="35"/>
                    <a:pt x="211" y="44"/>
                    <a:pt x="212" y="54"/>
                  </a:cubicBezTo>
                  <a:cubicBezTo>
                    <a:pt x="213" y="55"/>
                    <a:pt x="213" y="56"/>
                    <a:pt x="213" y="56"/>
                  </a:cubicBezTo>
                  <a:cubicBezTo>
                    <a:pt x="213" y="58"/>
                    <a:pt x="213" y="58"/>
                    <a:pt x="213" y="58"/>
                  </a:cubicBezTo>
                  <a:cubicBezTo>
                    <a:pt x="213" y="72"/>
                    <a:pt x="202" y="83"/>
                    <a:pt x="188" y="83"/>
                  </a:cubicBezTo>
                  <a:cubicBezTo>
                    <a:pt x="175" y="83"/>
                    <a:pt x="164" y="72"/>
                    <a:pt x="164" y="58"/>
                  </a:cubicBezTo>
                  <a:lnTo>
                    <a:pt x="164" y="56"/>
                  </a:lnTo>
                  <a:close/>
                  <a:moveTo>
                    <a:pt x="81" y="78"/>
                  </a:moveTo>
                  <a:cubicBezTo>
                    <a:pt x="96" y="92"/>
                    <a:pt x="96" y="116"/>
                    <a:pt x="81" y="130"/>
                  </a:cubicBezTo>
                  <a:cubicBezTo>
                    <a:pt x="86" y="135"/>
                    <a:pt x="86" y="135"/>
                    <a:pt x="86" y="135"/>
                  </a:cubicBezTo>
                  <a:cubicBezTo>
                    <a:pt x="103" y="118"/>
                    <a:pt x="103" y="90"/>
                    <a:pt x="86" y="73"/>
                  </a:cubicBezTo>
                  <a:lnTo>
                    <a:pt x="81" y="7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pSp>
      <p:graphicFrame>
        <p:nvGraphicFramePr>
          <p:cNvPr id="193" name="shp0019">
            <a:extLst>
              <a:ext uri="{FF2B5EF4-FFF2-40B4-BE49-F238E27FC236}">
                <a16:creationId xmlns:a16="http://schemas.microsoft.com/office/drawing/2014/main" id="{5B7AA91B-68D6-4F99-8776-280225D2ED86}"/>
              </a:ext>
            </a:extLst>
          </p:cNvPr>
          <p:cNvGraphicFramePr/>
          <p:nvPr/>
        </p:nvGraphicFramePr>
        <p:xfrm>
          <a:off x="1903774" y="3644844"/>
          <a:ext cx="3163249" cy="1783445"/>
        </p:xfrm>
        <a:graphic>
          <a:graphicData uri="http://schemas.openxmlformats.org/drawingml/2006/chart">
            <c:chart xmlns:c="http://schemas.openxmlformats.org/drawingml/2006/chart" xmlns:r="http://schemas.openxmlformats.org/officeDocument/2006/relationships" r:id="rId26"/>
          </a:graphicData>
        </a:graphic>
      </p:graphicFrame>
      <p:sp>
        <p:nvSpPr>
          <p:cNvPr id="194" name="shp0020">
            <a:extLst>
              <a:ext uri="{FF2B5EF4-FFF2-40B4-BE49-F238E27FC236}">
                <a16:creationId xmlns:a16="http://schemas.microsoft.com/office/drawing/2014/main" id="{03AC0894-7CFE-4F6D-BC31-0FCACA96D71C}"/>
              </a:ext>
            </a:extLst>
          </p:cNvPr>
          <p:cNvSpPr txBox="1"/>
          <p:nvPr/>
        </p:nvSpPr>
        <p:spPr>
          <a:xfrm>
            <a:off x="2066731" y="3677046"/>
            <a:ext cx="3003834"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DE PERSONNES AU FOYER</a:t>
            </a:r>
          </a:p>
        </p:txBody>
      </p:sp>
      <p:cxnSp>
        <p:nvCxnSpPr>
          <p:cNvPr id="195" name="shp0021">
            <a:extLst>
              <a:ext uri="{FF2B5EF4-FFF2-40B4-BE49-F238E27FC236}">
                <a16:creationId xmlns:a16="http://schemas.microsoft.com/office/drawing/2014/main" id="{27DF8B78-A416-4294-8D17-435BAA3FDD3C}"/>
              </a:ext>
            </a:extLst>
          </p:cNvPr>
          <p:cNvCxnSpPr>
            <a:cxnSpLocks/>
          </p:cNvCxnSpPr>
          <p:nvPr/>
        </p:nvCxnSpPr>
        <p:spPr>
          <a:xfrm>
            <a:off x="2066730" y="3914706"/>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6" name="shp0022">
            <a:extLst>
              <a:ext uri="{FF2B5EF4-FFF2-40B4-BE49-F238E27FC236}">
                <a16:creationId xmlns:a16="http://schemas.microsoft.com/office/drawing/2014/main" id="{2F14FF79-E52B-4BD2-BD4A-8738078ABFC7}"/>
              </a:ext>
            </a:extLst>
          </p:cNvPr>
          <p:cNvCxnSpPr>
            <a:cxnSpLocks/>
          </p:cNvCxnSpPr>
          <p:nvPr/>
        </p:nvCxnSpPr>
        <p:spPr>
          <a:xfrm>
            <a:off x="2066730" y="5662517"/>
            <a:ext cx="3000292"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7" name="shp0023">
            <a:extLst>
              <a:ext uri="{FF2B5EF4-FFF2-40B4-BE49-F238E27FC236}">
                <a16:creationId xmlns:a16="http://schemas.microsoft.com/office/drawing/2014/main" id="{5FC1CAD9-E735-43AD-844A-B22E59F5D018}"/>
              </a:ext>
            </a:extLst>
          </p:cNvPr>
          <p:cNvGrpSpPr/>
          <p:nvPr/>
        </p:nvGrpSpPr>
        <p:grpSpPr>
          <a:xfrm>
            <a:off x="2232938" y="5068367"/>
            <a:ext cx="261382" cy="252618"/>
            <a:chOff x="545363" y="5036955"/>
            <a:chExt cx="261840" cy="253060"/>
          </a:xfrm>
        </p:grpSpPr>
        <p:sp>
          <p:nvSpPr>
            <p:cNvPr id="198" name="Freeform 18">
              <a:extLst>
                <a:ext uri="{FF2B5EF4-FFF2-40B4-BE49-F238E27FC236}">
                  <a16:creationId xmlns:a16="http://schemas.microsoft.com/office/drawing/2014/main" id="{0A0540F4-AC25-4C70-BAC6-BB39D5DEB5FB}"/>
                </a:ext>
              </a:extLst>
            </p:cNvPr>
            <p:cNvSpPr>
              <a:spLocks noEditPoints="1"/>
            </p:cNvSpPr>
            <p:nvPr/>
          </p:nvSpPr>
          <p:spPr bwMode="auto">
            <a:xfrm>
              <a:off x="545363" y="5036955"/>
              <a:ext cx="153773" cy="253060"/>
            </a:xfrm>
            <a:custGeom>
              <a:avLst/>
              <a:gdLst>
                <a:gd name="T0" fmla="*/ 91 w 114"/>
                <a:gd name="T1" fmla="*/ 185 h 185"/>
                <a:gd name="T2" fmla="*/ 91 w 114"/>
                <a:gd name="T3" fmla="*/ 170 h 185"/>
                <a:gd name="T4" fmla="*/ 114 w 114"/>
                <a:gd name="T5" fmla="*/ 170 h 185"/>
                <a:gd name="T6" fmla="*/ 114 w 114"/>
                <a:gd name="T7" fmla="*/ 85 h 185"/>
                <a:gd name="T8" fmla="*/ 85 w 114"/>
                <a:gd name="T9" fmla="*/ 56 h 185"/>
                <a:gd name="T10" fmla="*/ 78 w 114"/>
                <a:gd name="T11" fmla="*/ 56 h 185"/>
                <a:gd name="T12" fmla="*/ 89 w 114"/>
                <a:gd name="T13" fmla="*/ 32 h 185"/>
                <a:gd name="T14" fmla="*/ 57 w 114"/>
                <a:gd name="T15" fmla="*/ 0 h 185"/>
                <a:gd name="T16" fmla="*/ 25 w 114"/>
                <a:gd name="T17" fmla="*/ 32 h 185"/>
                <a:gd name="T18" fmla="*/ 35 w 114"/>
                <a:gd name="T19" fmla="*/ 56 h 185"/>
                <a:gd name="T20" fmla="*/ 29 w 114"/>
                <a:gd name="T21" fmla="*/ 56 h 185"/>
                <a:gd name="T22" fmla="*/ 0 w 114"/>
                <a:gd name="T23" fmla="*/ 85 h 185"/>
                <a:gd name="T24" fmla="*/ 0 w 114"/>
                <a:gd name="T25" fmla="*/ 170 h 185"/>
                <a:gd name="T26" fmla="*/ 23 w 114"/>
                <a:gd name="T27" fmla="*/ 170 h 185"/>
                <a:gd name="T28" fmla="*/ 23 w 114"/>
                <a:gd name="T29" fmla="*/ 185 h 185"/>
                <a:gd name="T30" fmla="*/ 91 w 114"/>
                <a:gd name="T31" fmla="*/ 185 h 185"/>
                <a:gd name="T32" fmla="*/ 33 w 114"/>
                <a:gd name="T33" fmla="*/ 32 h 185"/>
                <a:gd name="T34" fmla="*/ 57 w 114"/>
                <a:gd name="T35" fmla="*/ 8 h 185"/>
                <a:gd name="T36" fmla="*/ 81 w 114"/>
                <a:gd name="T37" fmla="*/ 32 h 185"/>
                <a:gd name="T38" fmla="*/ 57 w 114"/>
                <a:gd name="T39" fmla="*/ 56 h 185"/>
                <a:gd name="T40" fmla="*/ 33 w 114"/>
                <a:gd name="T41" fmla="*/ 32 h 185"/>
                <a:gd name="T42" fmla="*/ 8 w 114"/>
                <a:gd name="T43" fmla="*/ 162 h 185"/>
                <a:gd name="T44" fmla="*/ 8 w 114"/>
                <a:gd name="T45" fmla="*/ 85 h 185"/>
                <a:gd name="T46" fmla="*/ 29 w 114"/>
                <a:gd name="T47" fmla="*/ 64 h 185"/>
                <a:gd name="T48" fmla="*/ 57 w 114"/>
                <a:gd name="T49" fmla="*/ 64 h 185"/>
                <a:gd name="T50" fmla="*/ 85 w 114"/>
                <a:gd name="T51" fmla="*/ 64 h 185"/>
                <a:gd name="T52" fmla="*/ 106 w 114"/>
                <a:gd name="T53" fmla="*/ 85 h 185"/>
                <a:gd name="T54" fmla="*/ 106 w 114"/>
                <a:gd name="T55" fmla="*/ 162 h 185"/>
                <a:gd name="T56" fmla="*/ 91 w 114"/>
                <a:gd name="T57" fmla="*/ 162 h 185"/>
                <a:gd name="T58" fmla="*/ 91 w 114"/>
                <a:gd name="T59" fmla="*/ 93 h 185"/>
                <a:gd name="T60" fmla="*/ 83 w 114"/>
                <a:gd name="T61" fmla="*/ 93 h 185"/>
                <a:gd name="T62" fmla="*/ 83 w 114"/>
                <a:gd name="T63" fmla="*/ 177 h 185"/>
                <a:gd name="T64" fmla="*/ 31 w 114"/>
                <a:gd name="T65" fmla="*/ 177 h 185"/>
                <a:gd name="T66" fmla="*/ 31 w 114"/>
                <a:gd name="T67" fmla="*/ 93 h 185"/>
                <a:gd name="T68" fmla="*/ 23 w 114"/>
                <a:gd name="T69" fmla="*/ 93 h 185"/>
                <a:gd name="T70" fmla="*/ 23 w 114"/>
                <a:gd name="T71" fmla="*/ 162 h 185"/>
                <a:gd name="T72" fmla="*/ 8 w 114"/>
                <a:gd name="T73"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85">
                  <a:moveTo>
                    <a:pt x="91" y="185"/>
                  </a:moveTo>
                  <a:cubicBezTo>
                    <a:pt x="91" y="170"/>
                    <a:pt x="91" y="170"/>
                    <a:pt x="91" y="170"/>
                  </a:cubicBezTo>
                  <a:cubicBezTo>
                    <a:pt x="114" y="170"/>
                    <a:pt x="114" y="170"/>
                    <a:pt x="114" y="170"/>
                  </a:cubicBezTo>
                  <a:cubicBezTo>
                    <a:pt x="114" y="85"/>
                    <a:pt x="114" y="85"/>
                    <a:pt x="114" y="85"/>
                  </a:cubicBezTo>
                  <a:cubicBezTo>
                    <a:pt x="114" y="69"/>
                    <a:pt x="101" y="56"/>
                    <a:pt x="85" y="56"/>
                  </a:cubicBezTo>
                  <a:cubicBezTo>
                    <a:pt x="78" y="56"/>
                    <a:pt x="78" y="56"/>
                    <a:pt x="78" y="56"/>
                  </a:cubicBezTo>
                  <a:cubicBezTo>
                    <a:pt x="85" y="50"/>
                    <a:pt x="89" y="42"/>
                    <a:pt x="89" y="32"/>
                  </a:cubicBezTo>
                  <a:cubicBezTo>
                    <a:pt x="89" y="14"/>
                    <a:pt x="75" y="0"/>
                    <a:pt x="57" y="0"/>
                  </a:cubicBezTo>
                  <a:cubicBezTo>
                    <a:pt x="39" y="0"/>
                    <a:pt x="25" y="14"/>
                    <a:pt x="25" y="32"/>
                  </a:cubicBezTo>
                  <a:cubicBezTo>
                    <a:pt x="25" y="42"/>
                    <a:pt x="29" y="50"/>
                    <a:pt x="35"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lnTo>
                    <a:pt x="91" y="185"/>
                  </a:ln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8" y="162"/>
                  </a:moveTo>
                  <a:cubicBezTo>
                    <a:pt x="8" y="85"/>
                    <a:pt x="8" y="85"/>
                    <a:pt x="8" y="85"/>
                  </a:cubicBezTo>
                  <a:cubicBezTo>
                    <a:pt x="8" y="74"/>
                    <a:pt x="17" y="64"/>
                    <a:pt x="29" y="64"/>
                  </a:cubicBezTo>
                  <a:cubicBezTo>
                    <a:pt x="57" y="64"/>
                    <a:pt x="57" y="64"/>
                    <a:pt x="57" y="64"/>
                  </a:cubicBezTo>
                  <a:cubicBezTo>
                    <a:pt x="85" y="64"/>
                    <a:pt x="85" y="64"/>
                    <a:pt x="85" y="64"/>
                  </a:cubicBezTo>
                  <a:cubicBezTo>
                    <a:pt x="97" y="64"/>
                    <a:pt x="106" y="74"/>
                    <a:pt x="106" y="85"/>
                  </a:cubicBezTo>
                  <a:cubicBezTo>
                    <a:pt x="106" y="162"/>
                    <a:pt x="106" y="162"/>
                    <a:pt x="106" y="162"/>
                  </a:cubicBez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lnTo>
                    <a:pt x="8"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199" name="ZoneTexte 198">
              <a:extLst>
                <a:ext uri="{FF2B5EF4-FFF2-40B4-BE49-F238E27FC236}">
                  <a16:creationId xmlns:a16="http://schemas.microsoft.com/office/drawing/2014/main" id="{63CB2511-490A-48A2-949C-C2E37195E005}"/>
                </a:ext>
              </a:extLst>
            </p:cNvPr>
            <p:cNvSpPr txBox="1"/>
            <p:nvPr/>
          </p:nvSpPr>
          <p:spPr>
            <a:xfrm>
              <a:off x="736671"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1</a:t>
              </a:r>
              <a:endParaRPr lang="fr-FR" sz="1597" b="1" dirty="0">
                <a:solidFill>
                  <a:srgbClr val="C69B08"/>
                </a:solidFill>
              </a:endParaRPr>
            </a:p>
          </p:txBody>
        </p:sp>
      </p:grpSp>
      <p:grpSp>
        <p:nvGrpSpPr>
          <p:cNvPr id="200" name="shp0024">
            <a:extLst>
              <a:ext uri="{FF2B5EF4-FFF2-40B4-BE49-F238E27FC236}">
                <a16:creationId xmlns:a16="http://schemas.microsoft.com/office/drawing/2014/main" id="{AD280D1F-798F-44ED-B667-1CE2396F49AE}"/>
              </a:ext>
            </a:extLst>
          </p:cNvPr>
          <p:cNvGrpSpPr/>
          <p:nvPr/>
        </p:nvGrpSpPr>
        <p:grpSpPr>
          <a:xfrm>
            <a:off x="2952057" y="5068367"/>
            <a:ext cx="428737" cy="252618"/>
            <a:chOff x="1265741" y="5036955"/>
            <a:chExt cx="429488" cy="253060"/>
          </a:xfrm>
        </p:grpSpPr>
        <p:sp>
          <p:nvSpPr>
            <p:cNvPr id="201" name="Freeform 19">
              <a:extLst>
                <a:ext uri="{FF2B5EF4-FFF2-40B4-BE49-F238E27FC236}">
                  <a16:creationId xmlns:a16="http://schemas.microsoft.com/office/drawing/2014/main" id="{88162087-4210-49B9-A375-145443E2917B}"/>
                </a:ext>
              </a:extLst>
            </p:cNvPr>
            <p:cNvSpPr>
              <a:spLocks noEditPoints="1"/>
            </p:cNvSpPr>
            <p:nvPr/>
          </p:nvSpPr>
          <p:spPr bwMode="auto">
            <a:xfrm>
              <a:off x="1265741" y="5036955"/>
              <a:ext cx="318443" cy="253060"/>
            </a:xfrm>
            <a:custGeom>
              <a:avLst/>
              <a:gdLst>
                <a:gd name="T0" fmla="*/ 199 w 235"/>
                <a:gd name="T1" fmla="*/ 57 h 185"/>
                <a:gd name="T2" fmla="*/ 177 w 235"/>
                <a:gd name="T3" fmla="*/ 0 h 185"/>
                <a:gd name="T4" fmla="*/ 156 w 235"/>
                <a:gd name="T5" fmla="*/ 57 h 185"/>
                <a:gd name="T6" fmla="*/ 120 w 235"/>
                <a:gd name="T7" fmla="*/ 86 h 185"/>
                <a:gd name="T8" fmla="*/ 143 w 235"/>
                <a:gd name="T9" fmla="*/ 170 h 185"/>
                <a:gd name="T10" fmla="*/ 212 w 235"/>
                <a:gd name="T11" fmla="*/ 185 h 185"/>
                <a:gd name="T12" fmla="*/ 235 w 235"/>
                <a:gd name="T13" fmla="*/ 170 h 185"/>
                <a:gd name="T14" fmla="*/ 206 w 235"/>
                <a:gd name="T15" fmla="*/ 57 h 185"/>
                <a:gd name="T16" fmla="*/ 177 w 235"/>
                <a:gd name="T17" fmla="*/ 8 h 185"/>
                <a:gd name="T18" fmla="*/ 177 w 235"/>
                <a:gd name="T19" fmla="*/ 57 h 185"/>
                <a:gd name="T20" fmla="*/ 226 w 235"/>
                <a:gd name="T21" fmla="*/ 162 h 185"/>
                <a:gd name="T22" fmla="*/ 212 w 235"/>
                <a:gd name="T23" fmla="*/ 94 h 185"/>
                <a:gd name="T24" fmla="*/ 203 w 235"/>
                <a:gd name="T25" fmla="*/ 177 h 185"/>
                <a:gd name="T26" fmla="*/ 151 w 235"/>
                <a:gd name="T27" fmla="*/ 94 h 185"/>
                <a:gd name="T28" fmla="*/ 143 w 235"/>
                <a:gd name="T29" fmla="*/ 162 h 185"/>
                <a:gd name="T30" fmla="*/ 128 w 235"/>
                <a:gd name="T31" fmla="*/ 86 h 185"/>
                <a:gd name="T32" fmla="*/ 206 w 235"/>
                <a:gd name="T33" fmla="*/ 65 h 185"/>
                <a:gd name="T34" fmla="*/ 226 w 235"/>
                <a:gd name="T35" fmla="*/ 162 h 185"/>
                <a:gd name="T36" fmla="*/ 79 w 235"/>
                <a:gd name="T37" fmla="*/ 56 h 185"/>
                <a:gd name="T38" fmla="*/ 57 w 235"/>
                <a:gd name="T39" fmla="*/ 0 h 185"/>
                <a:gd name="T40" fmla="*/ 36 w 235"/>
                <a:gd name="T41" fmla="*/ 56 h 185"/>
                <a:gd name="T42" fmla="*/ 0 w 235"/>
                <a:gd name="T43" fmla="*/ 85 h 185"/>
                <a:gd name="T44" fmla="*/ 23 w 235"/>
                <a:gd name="T45" fmla="*/ 170 h 185"/>
                <a:gd name="T46" fmla="*/ 91 w 235"/>
                <a:gd name="T47" fmla="*/ 185 h 185"/>
                <a:gd name="T48" fmla="*/ 114 w 235"/>
                <a:gd name="T49" fmla="*/ 170 h 185"/>
                <a:gd name="T50" fmla="*/ 85 w 235"/>
                <a:gd name="T51" fmla="*/ 56 h 185"/>
                <a:gd name="T52" fmla="*/ 57 w 235"/>
                <a:gd name="T53" fmla="*/ 8 h 185"/>
                <a:gd name="T54" fmla="*/ 57 w 235"/>
                <a:gd name="T55" fmla="*/ 56 h 185"/>
                <a:gd name="T56" fmla="*/ 106 w 235"/>
                <a:gd name="T57" fmla="*/ 162 h 185"/>
                <a:gd name="T58" fmla="*/ 91 w 235"/>
                <a:gd name="T59" fmla="*/ 93 h 185"/>
                <a:gd name="T60" fmla="*/ 83 w 235"/>
                <a:gd name="T61" fmla="*/ 177 h 185"/>
                <a:gd name="T62" fmla="*/ 31 w 235"/>
                <a:gd name="T63" fmla="*/ 93 h 185"/>
                <a:gd name="T64" fmla="*/ 23 w 235"/>
                <a:gd name="T65" fmla="*/ 162 h 185"/>
                <a:gd name="T66" fmla="*/ 8 w 235"/>
                <a:gd name="T67" fmla="*/ 85 h 185"/>
                <a:gd name="T68" fmla="*/ 85 w 235"/>
                <a:gd name="T69" fmla="*/ 64 h 185"/>
                <a:gd name="T70" fmla="*/ 106 w 235"/>
                <a:gd name="T7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85">
                  <a:moveTo>
                    <a:pt x="206" y="57"/>
                  </a:moveTo>
                  <a:cubicBezTo>
                    <a:pt x="199" y="57"/>
                    <a:pt x="199" y="57"/>
                    <a:pt x="199" y="57"/>
                  </a:cubicBezTo>
                  <a:cubicBezTo>
                    <a:pt x="205" y="51"/>
                    <a:pt x="210" y="42"/>
                    <a:pt x="210" y="32"/>
                  </a:cubicBezTo>
                  <a:cubicBezTo>
                    <a:pt x="210" y="15"/>
                    <a:pt x="195" y="0"/>
                    <a:pt x="177" y="0"/>
                  </a:cubicBezTo>
                  <a:cubicBezTo>
                    <a:pt x="160" y="0"/>
                    <a:pt x="145" y="15"/>
                    <a:pt x="145" y="32"/>
                  </a:cubicBezTo>
                  <a:cubicBezTo>
                    <a:pt x="145" y="42"/>
                    <a:pt x="149" y="51"/>
                    <a:pt x="156" y="57"/>
                  </a:cubicBezTo>
                  <a:cubicBezTo>
                    <a:pt x="149" y="57"/>
                    <a:pt x="149" y="57"/>
                    <a:pt x="149" y="57"/>
                  </a:cubicBezTo>
                  <a:cubicBezTo>
                    <a:pt x="133" y="57"/>
                    <a:pt x="120" y="70"/>
                    <a:pt x="120" y="86"/>
                  </a:cubicBezTo>
                  <a:cubicBezTo>
                    <a:pt x="120" y="170"/>
                    <a:pt x="120" y="170"/>
                    <a:pt x="120" y="170"/>
                  </a:cubicBezTo>
                  <a:cubicBezTo>
                    <a:pt x="143" y="170"/>
                    <a:pt x="143" y="170"/>
                    <a:pt x="143" y="170"/>
                  </a:cubicBezTo>
                  <a:cubicBezTo>
                    <a:pt x="143" y="185"/>
                    <a:pt x="143" y="185"/>
                    <a:pt x="143" y="185"/>
                  </a:cubicBezTo>
                  <a:cubicBezTo>
                    <a:pt x="212" y="185"/>
                    <a:pt x="212" y="185"/>
                    <a:pt x="212" y="185"/>
                  </a:cubicBezTo>
                  <a:cubicBezTo>
                    <a:pt x="212" y="170"/>
                    <a:pt x="212" y="170"/>
                    <a:pt x="212" y="170"/>
                  </a:cubicBezTo>
                  <a:cubicBezTo>
                    <a:pt x="235" y="170"/>
                    <a:pt x="235" y="170"/>
                    <a:pt x="235" y="170"/>
                  </a:cubicBezTo>
                  <a:cubicBezTo>
                    <a:pt x="235" y="86"/>
                    <a:pt x="235" y="86"/>
                    <a:pt x="235" y="86"/>
                  </a:cubicBezTo>
                  <a:cubicBezTo>
                    <a:pt x="235" y="70"/>
                    <a:pt x="222" y="57"/>
                    <a:pt x="206" y="57"/>
                  </a:cubicBezTo>
                  <a:close/>
                  <a:moveTo>
                    <a:pt x="153" y="32"/>
                  </a:moveTo>
                  <a:cubicBezTo>
                    <a:pt x="153" y="19"/>
                    <a:pt x="164" y="8"/>
                    <a:pt x="177" y="8"/>
                  </a:cubicBezTo>
                  <a:cubicBezTo>
                    <a:pt x="191" y="8"/>
                    <a:pt x="201" y="19"/>
                    <a:pt x="201" y="32"/>
                  </a:cubicBezTo>
                  <a:cubicBezTo>
                    <a:pt x="201" y="46"/>
                    <a:pt x="191" y="57"/>
                    <a:pt x="177" y="57"/>
                  </a:cubicBezTo>
                  <a:cubicBezTo>
                    <a:pt x="164" y="57"/>
                    <a:pt x="153" y="46"/>
                    <a:pt x="153" y="32"/>
                  </a:cubicBezTo>
                  <a:close/>
                  <a:moveTo>
                    <a:pt x="226" y="162"/>
                  </a:moveTo>
                  <a:cubicBezTo>
                    <a:pt x="212" y="162"/>
                    <a:pt x="212" y="162"/>
                    <a:pt x="212" y="162"/>
                  </a:cubicBezTo>
                  <a:cubicBezTo>
                    <a:pt x="212" y="94"/>
                    <a:pt x="212" y="94"/>
                    <a:pt x="212" y="94"/>
                  </a:cubicBezTo>
                  <a:cubicBezTo>
                    <a:pt x="203" y="94"/>
                    <a:pt x="203" y="94"/>
                    <a:pt x="203" y="94"/>
                  </a:cubicBezTo>
                  <a:cubicBezTo>
                    <a:pt x="203" y="177"/>
                    <a:pt x="203" y="177"/>
                    <a:pt x="203" y="177"/>
                  </a:cubicBezTo>
                  <a:cubicBezTo>
                    <a:pt x="151" y="177"/>
                    <a:pt x="151" y="177"/>
                    <a:pt x="151" y="177"/>
                  </a:cubicBezTo>
                  <a:cubicBezTo>
                    <a:pt x="151" y="94"/>
                    <a:pt x="151" y="94"/>
                    <a:pt x="151" y="94"/>
                  </a:cubicBezTo>
                  <a:cubicBezTo>
                    <a:pt x="143" y="94"/>
                    <a:pt x="143" y="94"/>
                    <a:pt x="143" y="94"/>
                  </a:cubicBezTo>
                  <a:cubicBezTo>
                    <a:pt x="143" y="162"/>
                    <a:pt x="143" y="162"/>
                    <a:pt x="143" y="162"/>
                  </a:cubicBezTo>
                  <a:cubicBezTo>
                    <a:pt x="128" y="162"/>
                    <a:pt x="128" y="162"/>
                    <a:pt x="128" y="162"/>
                  </a:cubicBezTo>
                  <a:cubicBezTo>
                    <a:pt x="128" y="86"/>
                    <a:pt x="128" y="86"/>
                    <a:pt x="128" y="86"/>
                  </a:cubicBezTo>
                  <a:cubicBezTo>
                    <a:pt x="128" y="74"/>
                    <a:pt x="138" y="65"/>
                    <a:pt x="149" y="65"/>
                  </a:cubicBezTo>
                  <a:cubicBezTo>
                    <a:pt x="206" y="65"/>
                    <a:pt x="206" y="65"/>
                    <a:pt x="206" y="65"/>
                  </a:cubicBezTo>
                  <a:cubicBezTo>
                    <a:pt x="217" y="65"/>
                    <a:pt x="226" y="74"/>
                    <a:pt x="226" y="86"/>
                  </a:cubicBezTo>
                  <a:lnTo>
                    <a:pt x="226" y="162"/>
                  </a:lnTo>
                  <a:close/>
                  <a:moveTo>
                    <a:pt x="85" y="56"/>
                  </a:moveTo>
                  <a:cubicBezTo>
                    <a:pt x="79" y="56"/>
                    <a:pt x="79" y="56"/>
                    <a:pt x="79" y="56"/>
                  </a:cubicBezTo>
                  <a:cubicBezTo>
                    <a:pt x="85" y="50"/>
                    <a:pt x="89" y="42"/>
                    <a:pt x="89" y="32"/>
                  </a:cubicBezTo>
                  <a:cubicBezTo>
                    <a:pt x="89" y="14"/>
                    <a:pt x="75" y="0"/>
                    <a:pt x="57" y="0"/>
                  </a:cubicBezTo>
                  <a:cubicBezTo>
                    <a:pt x="39" y="0"/>
                    <a:pt x="25" y="14"/>
                    <a:pt x="25" y="32"/>
                  </a:cubicBezTo>
                  <a:cubicBezTo>
                    <a:pt x="25" y="42"/>
                    <a:pt x="29" y="50"/>
                    <a:pt x="36" y="56"/>
                  </a:cubicBezTo>
                  <a:cubicBezTo>
                    <a:pt x="29" y="56"/>
                    <a:pt x="29" y="56"/>
                    <a:pt x="29" y="56"/>
                  </a:cubicBezTo>
                  <a:cubicBezTo>
                    <a:pt x="13" y="56"/>
                    <a:pt x="0" y="69"/>
                    <a:pt x="0" y="85"/>
                  </a:cubicBezTo>
                  <a:cubicBezTo>
                    <a:pt x="0" y="170"/>
                    <a:pt x="0" y="170"/>
                    <a:pt x="0" y="170"/>
                  </a:cubicBezTo>
                  <a:cubicBezTo>
                    <a:pt x="23" y="170"/>
                    <a:pt x="23" y="170"/>
                    <a:pt x="23" y="170"/>
                  </a:cubicBezTo>
                  <a:cubicBezTo>
                    <a:pt x="23" y="185"/>
                    <a:pt x="23" y="185"/>
                    <a:pt x="23" y="185"/>
                  </a:cubicBezTo>
                  <a:cubicBezTo>
                    <a:pt x="91" y="185"/>
                    <a:pt x="91" y="185"/>
                    <a:pt x="91" y="185"/>
                  </a:cubicBezTo>
                  <a:cubicBezTo>
                    <a:pt x="91" y="170"/>
                    <a:pt x="91" y="170"/>
                    <a:pt x="91" y="170"/>
                  </a:cubicBezTo>
                  <a:cubicBezTo>
                    <a:pt x="114" y="170"/>
                    <a:pt x="114" y="170"/>
                    <a:pt x="114" y="170"/>
                  </a:cubicBezTo>
                  <a:cubicBezTo>
                    <a:pt x="114" y="85"/>
                    <a:pt x="114" y="85"/>
                    <a:pt x="114" y="85"/>
                  </a:cubicBezTo>
                  <a:cubicBezTo>
                    <a:pt x="114" y="69"/>
                    <a:pt x="101" y="56"/>
                    <a:pt x="85" y="56"/>
                  </a:cubicBezTo>
                  <a:close/>
                  <a:moveTo>
                    <a:pt x="33" y="32"/>
                  </a:moveTo>
                  <a:cubicBezTo>
                    <a:pt x="33" y="19"/>
                    <a:pt x="44" y="8"/>
                    <a:pt x="57" y="8"/>
                  </a:cubicBezTo>
                  <a:cubicBezTo>
                    <a:pt x="70" y="8"/>
                    <a:pt x="81" y="19"/>
                    <a:pt x="81" y="32"/>
                  </a:cubicBezTo>
                  <a:cubicBezTo>
                    <a:pt x="81" y="45"/>
                    <a:pt x="70" y="56"/>
                    <a:pt x="57" y="56"/>
                  </a:cubicBezTo>
                  <a:cubicBezTo>
                    <a:pt x="44" y="56"/>
                    <a:pt x="33" y="45"/>
                    <a:pt x="33" y="32"/>
                  </a:cubicBezTo>
                  <a:close/>
                  <a:moveTo>
                    <a:pt x="106" y="162"/>
                  </a:moveTo>
                  <a:cubicBezTo>
                    <a:pt x="91" y="162"/>
                    <a:pt x="91" y="162"/>
                    <a:pt x="91" y="162"/>
                  </a:cubicBezTo>
                  <a:cubicBezTo>
                    <a:pt x="91" y="93"/>
                    <a:pt x="91" y="93"/>
                    <a:pt x="91" y="93"/>
                  </a:cubicBezTo>
                  <a:cubicBezTo>
                    <a:pt x="83" y="93"/>
                    <a:pt x="83" y="93"/>
                    <a:pt x="83" y="93"/>
                  </a:cubicBezTo>
                  <a:cubicBezTo>
                    <a:pt x="83" y="177"/>
                    <a:pt x="83" y="177"/>
                    <a:pt x="83" y="177"/>
                  </a:cubicBezTo>
                  <a:cubicBezTo>
                    <a:pt x="31" y="177"/>
                    <a:pt x="31" y="177"/>
                    <a:pt x="31" y="177"/>
                  </a:cubicBezTo>
                  <a:cubicBezTo>
                    <a:pt x="31" y="93"/>
                    <a:pt x="31" y="93"/>
                    <a:pt x="31" y="93"/>
                  </a:cubicBezTo>
                  <a:cubicBezTo>
                    <a:pt x="23" y="93"/>
                    <a:pt x="23" y="93"/>
                    <a:pt x="23" y="93"/>
                  </a:cubicBezTo>
                  <a:cubicBezTo>
                    <a:pt x="23" y="162"/>
                    <a:pt x="23" y="162"/>
                    <a:pt x="23" y="162"/>
                  </a:cubicBezTo>
                  <a:cubicBezTo>
                    <a:pt x="8" y="162"/>
                    <a:pt x="8" y="162"/>
                    <a:pt x="8" y="162"/>
                  </a:cubicBezTo>
                  <a:cubicBezTo>
                    <a:pt x="8" y="85"/>
                    <a:pt x="8" y="85"/>
                    <a:pt x="8" y="85"/>
                  </a:cubicBezTo>
                  <a:cubicBezTo>
                    <a:pt x="8" y="74"/>
                    <a:pt x="17" y="64"/>
                    <a:pt x="29" y="64"/>
                  </a:cubicBezTo>
                  <a:cubicBezTo>
                    <a:pt x="85" y="64"/>
                    <a:pt x="85" y="64"/>
                    <a:pt x="85" y="64"/>
                  </a:cubicBezTo>
                  <a:cubicBezTo>
                    <a:pt x="97" y="64"/>
                    <a:pt x="106" y="74"/>
                    <a:pt x="106" y="85"/>
                  </a:cubicBezTo>
                  <a:lnTo>
                    <a:pt x="106" y="16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2" name="ZoneTexte 201">
              <a:extLst>
                <a:ext uri="{FF2B5EF4-FFF2-40B4-BE49-F238E27FC236}">
                  <a16:creationId xmlns:a16="http://schemas.microsoft.com/office/drawing/2014/main" id="{5F6A36B7-0499-477B-8044-A6FE4A5B6E90}"/>
                </a:ext>
              </a:extLst>
            </p:cNvPr>
            <p:cNvSpPr txBox="1"/>
            <p:nvPr/>
          </p:nvSpPr>
          <p:spPr>
            <a:xfrm>
              <a:off x="1624697"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2</a:t>
              </a:r>
              <a:endParaRPr lang="fr-FR" sz="1597" b="1" dirty="0">
                <a:solidFill>
                  <a:srgbClr val="C69B08"/>
                </a:solidFill>
              </a:endParaRPr>
            </a:p>
          </p:txBody>
        </p:sp>
      </p:grpSp>
      <p:grpSp>
        <p:nvGrpSpPr>
          <p:cNvPr id="203" name="shp0025">
            <a:extLst>
              <a:ext uri="{FF2B5EF4-FFF2-40B4-BE49-F238E27FC236}">
                <a16:creationId xmlns:a16="http://schemas.microsoft.com/office/drawing/2014/main" id="{B4F77D74-5E80-4443-B24A-EC6CAFA81E4E}"/>
              </a:ext>
            </a:extLst>
          </p:cNvPr>
          <p:cNvGrpSpPr/>
          <p:nvPr/>
        </p:nvGrpSpPr>
        <p:grpSpPr>
          <a:xfrm>
            <a:off x="3667460" y="5035732"/>
            <a:ext cx="507922" cy="285252"/>
            <a:chOff x="1982395" y="5004263"/>
            <a:chExt cx="508811" cy="285751"/>
          </a:xfrm>
        </p:grpSpPr>
        <p:sp>
          <p:nvSpPr>
            <p:cNvPr id="204" name="Freeform 20">
              <a:extLst>
                <a:ext uri="{FF2B5EF4-FFF2-40B4-BE49-F238E27FC236}">
                  <a16:creationId xmlns:a16="http://schemas.microsoft.com/office/drawing/2014/main" id="{1211358B-BAAF-46DA-AE68-A3B9EB18C1C4}"/>
                </a:ext>
              </a:extLst>
            </p:cNvPr>
            <p:cNvSpPr>
              <a:spLocks noEditPoints="1"/>
            </p:cNvSpPr>
            <p:nvPr/>
          </p:nvSpPr>
          <p:spPr bwMode="auto">
            <a:xfrm>
              <a:off x="1982395" y="5004263"/>
              <a:ext cx="387459" cy="285751"/>
            </a:xfrm>
            <a:custGeom>
              <a:avLst/>
              <a:gdLst>
                <a:gd name="T0" fmla="*/ 251 w 287"/>
                <a:gd name="T1" fmla="*/ 81 h 209"/>
                <a:gd name="T2" fmla="*/ 230 w 287"/>
                <a:gd name="T3" fmla="*/ 24 h 209"/>
                <a:gd name="T4" fmla="*/ 208 w 287"/>
                <a:gd name="T5" fmla="*/ 81 h 209"/>
                <a:gd name="T6" fmla="*/ 173 w 287"/>
                <a:gd name="T7" fmla="*/ 110 h 209"/>
                <a:gd name="T8" fmla="*/ 196 w 287"/>
                <a:gd name="T9" fmla="*/ 194 h 209"/>
                <a:gd name="T10" fmla="*/ 264 w 287"/>
                <a:gd name="T11" fmla="*/ 209 h 209"/>
                <a:gd name="T12" fmla="*/ 287 w 287"/>
                <a:gd name="T13" fmla="*/ 194 h 209"/>
                <a:gd name="T14" fmla="*/ 258 w 287"/>
                <a:gd name="T15" fmla="*/ 81 h 209"/>
                <a:gd name="T16" fmla="*/ 230 w 287"/>
                <a:gd name="T17" fmla="*/ 32 h 209"/>
                <a:gd name="T18" fmla="*/ 230 w 287"/>
                <a:gd name="T19" fmla="*/ 81 h 209"/>
                <a:gd name="T20" fmla="*/ 279 w 287"/>
                <a:gd name="T21" fmla="*/ 186 h 209"/>
                <a:gd name="T22" fmla="*/ 264 w 287"/>
                <a:gd name="T23" fmla="*/ 118 h 209"/>
                <a:gd name="T24" fmla="*/ 256 w 287"/>
                <a:gd name="T25" fmla="*/ 201 h 209"/>
                <a:gd name="T26" fmla="*/ 204 w 287"/>
                <a:gd name="T27" fmla="*/ 118 h 209"/>
                <a:gd name="T28" fmla="*/ 196 w 287"/>
                <a:gd name="T29" fmla="*/ 186 h 209"/>
                <a:gd name="T30" fmla="*/ 181 w 287"/>
                <a:gd name="T31" fmla="*/ 110 h 209"/>
                <a:gd name="T32" fmla="*/ 258 w 287"/>
                <a:gd name="T33" fmla="*/ 89 h 209"/>
                <a:gd name="T34" fmla="*/ 279 w 287"/>
                <a:gd name="T35" fmla="*/ 186 h 209"/>
                <a:gd name="T36" fmla="*/ 165 w 287"/>
                <a:gd name="T37" fmla="*/ 185 h 209"/>
                <a:gd name="T38" fmla="*/ 123 w 287"/>
                <a:gd name="T39" fmla="*/ 177 h 209"/>
                <a:gd name="T40" fmla="*/ 189 w 287"/>
                <a:gd name="T41" fmla="*/ 75 h 209"/>
                <a:gd name="T42" fmla="*/ 190 w 287"/>
                <a:gd name="T43" fmla="*/ 63 h 209"/>
                <a:gd name="T44" fmla="*/ 165 w 287"/>
                <a:gd name="T45" fmla="*/ 57 h 209"/>
                <a:gd name="T46" fmla="*/ 144 w 287"/>
                <a:gd name="T47" fmla="*/ 0 h 209"/>
                <a:gd name="T48" fmla="*/ 122 w 287"/>
                <a:gd name="T49" fmla="*/ 57 h 209"/>
                <a:gd name="T50" fmla="*/ 97 w 287"/>
                <a:gd name="T51" fmla="*/ 63 h 209"/>
                <a:gd name="T52" fmla="*/ 98 w 287"/>
                <a:gd name="T53" fmla="*/ 74 h 209"/>
                <a:gd name="T54" fmla="*/ 172 w 287"/>
                <a:gd name="T55" fmla="*/ 65 h 209"/>
                <a:gd name="T56" fmla="*/ 144 w 287"/>
                <a:gd name="T57" fmla="*/ 57 h 209"/>
                <a:gd name="T58" fmla="*/ 144 w 287"/>
                <a:gd name="T59" fmla="*/ 8 h 209"/>
                <a:gd name="T60" fmla="*/ 144 w 287"/>
                <a:gd name="T61" fmla="*/ 57 h 209"/>
                <a:gd name="T62" fmla="*/ 79 w 287"/>
                <a:gd name="T63" fmla="*/ 80 h 209"/>
                <a:gd name="T64" fmla="*/ 57 w 287"/>
                <a:gd name="T65" fmla="*/ 24 h 209"/>
                <a:gd name="T66" fmla="*/ 36 w 287"/>
                <a:gd name="T67" fmla="*/ 80 h 209"/>
                <a:gd name="T68" fmla="*/ 0 w 287"/>
                <a:gd name="T69" fmla="*/ 109 h 209"/>
                <a:gd name="T70" fmla="*/ 23 w 287"/>
                <a:gd name="T71" fmla="*/ 194 h 209"/>
                <a:gd name="T72" fmla="*/ 92 w 287"/>
                <a:gd name="T73" fmla="*/ 209 h 209"/>
                <a:gd name="T74" fmla="*/ 115 w 287"/>
                <a:gd name="T75" fmla="*/ 194 h 209"/>
                <a:gd name="T76" fmla="*/ 86 w 287"/>
                <a:gd name="T77" fmla="*/ 80 h 209"/>
                <a:gd name="T78" fmla="*/ 57 w 287"/>
                <a:gd name="T79" fmla="*/ 32 h 209"/>
                <a:gd name="T80" fmla="*/ 57 w 287"/>
                <a:gd name="T81" fmla="*/ 80 h 209"/>
                <a:gd name="T82" fmla="*/ 106 w 287"/>
                <a:gd name="T83" fmla="*/ 186 h 209"/>
                <a:gd name="T84" fmla="*/ 92 w 287"/>
                <a:gd name="T85" fmla="*/ 117 h 209"/>
                <a:gd name="T86" fmla="*/ 83 w 287"/>
                <a:gd name="T87" fmla="*/ 201 h 209"/>
                <a:gd name="T88" fmla="*/ 31 w 287"/>
                <a:gd name="T89" fmla="*/ 117 h 209"/>
                <a:gd name="T90" fmla="*/ 23 w 287"/>
                <a:gd name="T91" fmla="*/ 186 h 209"/>
                <a:gd name="T92" fmla="*/ 8 w 287"/>
                <a:gd name="T93" fmla="*/ 109 h 209"/>
                <a:gd name="T94" fmla="*/ 86 w 287"/>
                <a:gd name="T95" fmla="*/ 88 h 209"/>
                <a:gd name="T96" fmla="*/ 106 w 287"/>
                <a:gd name="T97" fmla="*/ 1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209">
                  <a:moveTo>
                    <a:pt x="258" y="81"/>
                  </a:moveTo>
                  <a:cubicBezTo>
                    <a:pt x="251" y="81"/>
                    <a:pt x="251" y="81"/>
                    <a:pt x="251" y="81"/>
                  </a:cubicBezTo>
                  <a:cubicBezTo>
                    <a:pt x="258" y="75"/>
                    <a:pt x="262" y="66"/>
                    <a:pt x="262" y="56"/>
                  </a:cubicBezTo>
                  <a:cubicBezTo>
                    <a:pt x="262" y="39"/>
                    <a:pt x="248" y="24"/>
                    <a:pt x="230" y="24"/>
                  </a:cubicBezTo>
                  <a:cubicBezTo>
                    <a:pt x="212" y="24"/>
                    <a:pt x="198" y="39"/>
                    <a:pt x="198" y="56"/>
                  </a:cubicBezTo>
                  <a:cubicBezTo>
                    <a:pt x="198" y="66"/>
                    <a:pt x="202" y="75"/>
                    <a:pt x="208"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4" y="209"/>
                    <a:pt x="264" y="209"/>
                    <a:pt x="264" y="209"/>
                  </a:cubicBezTo>
                  <a:cubicBezTo>
                    <a:pt x="264" y="194"/>
                    <a:pt x="264" y="194"/>
                    <a:pt x="264" y="194"/>
                  </a:cubicBezTo>
                  <a:cubicBezTo>
                    <a:pt x="287" y="194"/>
                    <a:pt x="287" y="194"/>
                    <a:pt x="287" y="194"/>
                  </a:cubicBezTo>
                  <a:cubicBezTo>
                    <a:pt x="287" y="110"/>
                    <a:pt x="287" y="110"/>
                    <a:pt x="287" y="110"/>
                  </a:cubicBezTo>
                  <a:cubicBezTo>
                    <a:pt x="287" y="94"/>
                    <a:pt x="274" y="81"/>
                    <a:pt x="258" y="81"/>
                  </a:cubicBezTo>
                  <a:close/>
                  <a:moveTo>
                    <a:pt x="206" y="56"/>
                  </a:moveTo>
                  <a:cubicBezTo>
                    <a:pt x="206" y="43"/>
                    <a:pt x="217" y="32"/>
                    <a:pt x="230" y="32"/>
                  </a:cubicBezTo>
                  <a:cubicBezTo>
                    <a:pt x="243" y="32"/>
                    <a:pt x="254" y="43"/>
                    <a:pt x="254" y="56"/>
                  </a:cubicBezTo>
                  <a:cubicBezTo>
                    <a:pt x="254" y="70"/>
                    <a:pt x="243" y="81"/>
                    <a:pt x="230" y="81"/>
                  </a:cubicBezTo>
                  <a:cubicBezTo>
                    <a:pt x="217" y="81"/>
                    <a:pt x="206" y="70"/>
                    <a:pt x="206" y="56"/>
                  </a:cubicBezTo>
                  <a:close/>
                  <a:moveTo>
                    <a:pt x="279" y="186"/>
                  </a:moveTo>
                  <a:cubicBezTo>
                    <a:pt x="264" y="186"/>
                    <a:pt x="264" y="186"/>
                    <a:pt x="264" y="186"/>
                  </a:cubicBezTo>
                  <a:cubicBezTo>
                    <a:pt x="264" y="118"/>
                    <a:pt x="264" y="118"/>
                    <a:pt x="264"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0" y="89"/>
                    <a:pt x="202" y="89"/>
                  </a:cubicBezTo>
                  <a:cubicBezTo>
                    <a:pt x="258" y="89"/>
                    <a:pt x="258" y="89"/>
                    <a:pt x="258"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moveTo>
                    <a:pt x="189" y="75"/>
                  </a:moveTo>
                  <a:cubicBezTo>
                    <a:pt x="191" y="74"/>
                    <a:pt x="192" y="74"/>
                    <a:pt x="193" y="73"/>
                  </a:cubicBezTo>
                  <a:cubicBezTo>
                    <a:pt x="192" y="70"/>
                    <a:pt x="191" y="67"/>
                    <a:pt x="190" y="63"/>
                  </a:cubicBezTo>
                  <a:cubicBezTo>
                    <a:pt x="185" y="59"/>
                    <a:pt x="179" y="57"/>
                    <a:pt x="172" y="57"/>
                  </a:cubicBezTo>
                  <a:cubicBezTo>
                    <a:pt x="165" y="57"/>
                    <a:pt x="165" y="57"/>
                    <a:pt x="165" y="57"/>
                  </a:cubicBezTo>
                  <a:cubicBezTo>
                    <a:pt x="172" y="51"/>
                    <a:pt x="176" y="42"/>
                    <a:pt x="176" y="33"/>
                  </a:cubicBezTo>
                  <a:cubicBezTo>
                    <a:pt x="176" y="15"/>
                    <a:pt x="161" y="0"/>
                    <a:pt x="144" y="0"/>
                  </a:cubicBezTo>
                  <a:cubicBezTo>
                    <a:pt x="126" y="0"/>
                    <a:pt x="111" y="15"/>
                    <a:pt x="111" y="33"/>
                  </a:cubicBezTo>
                  <a:cubicBezTo>
                    <a:pt x="111" y="42"/>
                    <a:pt x="116" y="51"/>
                    <a:pt x="122" y="57"/>
                  </a:cubicBezTo>
                  <a:cubicBezTo>
                    <a:pt x="115" y="57"/>
                    <a:pt x="115" y="57"/>
                    <a:pt x="115" y="57"/>
                  </a:cubicBezTo>
                  <a:cubicBezTo>
                    <a:pt x="108" y="57"/>
                    <a:pt x="102" y="59"/>
                    <a:pt x="97" y="63"/>
                  </a:cubicBezTo>
                  <a:cubicBezTo>
                    <a:pt x="96" y="67"/>
                    <a:pt x="95" y="70"/>
                    <a:pt x="94" y="73"/>
                  </a:cubicBezTo>
                  <a:cubicBezTo>
                    <a:pt x="95" y="74"/>
                    <a:pt x="97" y="74"/>
                    <a:pt x="98" y="74"/>
                  </a:cubicBezTo>
                  <a:cubicBezTo>
                    <a:pt x="102" y="69"/>
                    <a:pt x="108" y="65"/>
                    <a:pt x="115" y="65"/>
                  </a:cubicBezTo>
                  <a:cubicBezTo>
                    <a:pt x="172" y="65"/>
                    <a:pt x="172" y="65"/>
                    <a:pt x="172" y="65"/>
                  </a:cubicBezTo>
                  <a:cubicBezTo>
                    <a:pt x="179" y="65"/>
                    <a:pt x="186" y="69"/>
                    <a:pt x="189" y="75"/>
                  </a:cubicBezTo>
                  <a:close/>
                  <a:moveTo>
                    <a:pt x="144" y="57"/>
                  </a:moveTo>
                  <a:cubicBezTo>
                    <a:pt x="130" y="57"/>
                    <a:pt x="119" y="46"/>
                    <a:pt x="119" y="33"/>
                  </a:cubicBezTo>
                  <a:cubicBezTo>
                    <a:pt x="119" y="19"/>
                    <a:pt x="130" y="8"/>
                    <a:pt x="144" y="8"/>
                  </a:cubicBezTo>
                  <a:cubicBezTo>
                    <a:pt x="157" y="8"/>
                    <a:pt x="168" y="19"/>
                    <a:pt x="168" y="33"/>
                  </a:cubicBezTo>
                  <a:cubicBezTo>
                    <a:pt x="168" y="46"/>
                    <a:pt x="157" y="57"/>
                    <a:pt x="144" y="57"/>
                  </a:cubicBezTo>
                  <a:close/>
                  <a:moveTo>
                    <a:pt x="86" y="80"/>
                  </a:moveTo>
                  <a:cubicBezTo>
                    <a:pt x="79" y="80"/>
                    <a:pt x="79" y="80"/>
                    <a:pt x="79" y="80"/>
                  </a:cubicBezTo>
                  <a:cubicBezTo>
                    <a:pt x="85" y="74"/>
                    <a:pt x="90" y="66"/>
                    <a:pt x="90" y="56"/>
                  </a:cubicBezTo>
                  <a:cubicBezTo>
                    <a:pt x="90" y="38"/>
                    <a:pt x="75" y="24"/>
                    <a:pt x="57" y="24"/>
                  </a:cubicBezTo>
                  <a:cubicBezTo>
                    <a:pt x="39" y="24"/>
                    <a:pt x="25" y="38"/>
                    <a:pt x="25" y="56"/>
                  </a:cubicBezTo>
                  <a:cubicBezTo>
                    <a:pt x="25" y="66"/>
                    <a:pt x="29"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3" y="56"/>
                  </a:moveTo>
                  <a:cubicBezTo>
                    <a:pt x="33" y="43"/>
                    <a:pt x="44" y="32"/>
                    <a:pt x="57" y="32"/>
                  </a:cubicBezTo>
                  <a:cubicBezTo>
                    <a:pt x="71" y="32"/>
                    <a:pt x="81" y="43"/>
                    <a:pt x="81" y="56"/>
                  </a:cubicBezTo>
                  <a:cubicBezTo>
                    <a:pt x="81" y="69"/>
                    <a:pt x="71" y="80"/>
                    <a:pt x="57" y="80"/>
                  </a:cubicBezTo>
                  <a:cubicBezTo>
                    <a:pt x="44" y="80"/>
                    <a:pt x="33" y="69"/>
                    <a:pt x="33" y="56"/>
                  </a:cubicBezTo>
                  <a:close/>
                  <a:moveTo>
                    <a:pt x="106" y="186"/>
                  </a:moveTo>
                  <a:cubicBezTo>
                    <a:pt x="92" y="186"/>
                    <a:pt x="92" y="186"/>
                    <a:pt x="92" y="186"/>
                  </a:cubicBezTo>
                  <a:cubicBezTo>
                    <a:pt x="92" y="117"/>
                    <a:pt x="92" y="117"/>
                    <a:pt x="92" y="117"/>
                  </a:cubicBezTo>
                  <a:cubicBezTo>
                    <a:pt x="83" y="117"/>
                    <a:pt x="83" y="117"/>
                    <a:pt x="83" y="117"/>
                  </a:cubicBezTo>
                  <a:cubicBezTo>
                    <a:pt x="83" y="201"/>
                    <a:pt x="83" y="201"/>
                    <a:pt x="83" y="201"/>
                  </a:cubicBezTo>
                  <a:cubicBezTo>
                    <a:pt x="31" y="201"/>
                    <a:pt x="31" y="201"/>
                    <a:pt x="31" y="201"/>
                  </a:cubicBezTo>
                  <a:cubicBezTo>
                    <a:pt x="31" y="117"/>
                    <a:pt x="31" y="117"/>
                    <a:pt x="31" y="117"/>
                  </a:cubicBezTo>
                  <a:cubicBezTo>
                    <a:pt x="23" y="117"/>
                    <a:pt x="23" y="117"/>
                    <a:pt x="23" y="117"/>
                  </a:cubicBezTo>
                  <a:cubicBezTo>
                    <a:pt x="23" y="186"/>
                    <a:pt x="23" y="186"/>
                    <a:pt x="23" y="186"/>
                  </a:cubicBezTo>
                  <a:cubicBezTo>
                    <a:pt x="8" y="186"/>
                    <a:pt x="8" y="186"/>
                    <a:pt x="8" y="186"/>
                  </a:cubicBezTo>
                  <a:cubicBezTo>
                    <a:pt x="8" y="109"/>
                    <a:pt x="8" y="109"/>
                    <a:pt x="8" y="109"/>
                  </a:cubicBezTo>
                  <a:cubicBezTo>
                    <a:pt x="8" y="98"/>
                    <a:pt x="18" y="88"/>
                    <a:pt x="29" y="88"/>
                  </a:cubicBezTo>
                  <a:cubicBezTo>
                    <a:pt x="86" y="88"/>
                    <a:pt x="86" y="88"/>
                    <a:pt x="86" y="88"/>
                  </a:cubicBezTo>
                  <a:cubicBezTo>
                    <a:pt x="97" y="88"/>
                    <a:pt x="106" y="98"/>
                    <a:pt x="106" y="109"/>
                  </a:cubicBezTo>
                  <a:lnTo>
                    <a:pt x="106" y="1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5" name="ZoneTexte 204">
              <a:extLst>
                <a:ext uri="{FF2B5EF4-FFF2-40B4-BE49-F238E27FC236}">
                  <a16:creationId xmlns:a16="http://schemas.microsoft.com/office/drawing/2014/main" id="{972DF33E-AE28-445B-9A1C-FF87341D8726}"/>
                </a:ext>
              </a:extLst>
            </p:cNvPr>
            <p:cNvSpPr txBox="1"/>
            <p:nvPr/>
          </p:nvSpPr>
          <p:spPr>
            <a:xfrm>
              <a:off x="2420674" y="5140182"/>
              <a:ext cx="70532"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3</a:t>
              </a:r>
              <a:endParaRPr lang="fr-FR" sz="1597" b="1" dirty="0">
                <a:solidFill>
                  <a:srgbClr val="C69B08"/>
                </a:solidFill>
              </a:endParaRPr>
            </a:p>
          </p:txBody>
        </p:sp>
      </p:grpSp>
      <p:grpSp>
        <p:nvGrpSpPr>
          <p:cNvPr id="206" name="shp0026">
            <a:extLst>
              <a:ext uri="{FF2B5EF4-FFF2-40B4-BE49-F238E27FC236}">
                <a16:creationId xmlns:a16="http://schemas.microsoft.com/office/drawing/2014/main" id="{362B71E9-10E3-4870-8CC9-F6E85D6464E3}"/>
              </a:ext>
            </a:extLst>
          </p:cNvPr>
          <p:cNvGrpSpPr/>
          <p:nvPr/>
        </p:nvGrpSpPr>
        <p:grpSpPr>
          <a:xfrm>
            <a:off x="4402871" y="5035732"/>
            <a:ext cx="699681" cy="285252"/>
            <a:chOff x="2719095" y="5004263"/>
            <a:chExt cx="700906" cy="285751"/>
          </a:xfrm>
        </p:grpSpPr>
        <p:sp>
          <p:nvSpPr>
            <p:cNvPr id="207" name="Freeform 21">
              <a:extLst>
                <a:ext uri="{FF2B5EF4-FFF2-40B4-BE49-F238E27FC236}">
                  <a16:creationId xmlns:a16="http://schemas.microsoft.com/office/drawing/2014/main" id="{9BF016B8-734D-4DF4-96A9-946DA15822AF}"/>
                </a:ext>
              </a:extLst>
            </p:cNvPr>
            <p:cNvSpPr>
              <a:spLocks noEditPoints="1"/>
            </p:cNvSpPr>
            <p:nvPr/>
          </p:nvSpPr>
          <p:spPr bwMode="auto">
            <a:xfrm>
              <a:off x="2719095" y="5004263"/>
              <a:ext cx="504907" cy="285751"/>
            </a:xfrm>
            <a:custGeom>
              <a:avLst/>
              <a:gdLst>
                <a:gd name="T0" fmla="*/ 90 w 374"/>
                <a:gd name="T1" fmla="*/ 56 h 209"/>
                <a:gd name="T2" fmla="*/ 36 w 374"/>
                <a:gd name="T3" fmla="*/ 80 h 209"/>
                <a:gd name="T4" fmla="*/ 0 w 374"/>
                <a:gd name="T5" fmla="*/ 194 h 209"/>
                <a:gd name="T6" fmla="*/ 92 w 374"/>
                <a:gd name="T7" fmla="*/ 209 h 209"/>
                <a:gd name="T8" fmla="*/ 115 w 374"/>
                <a:gd name="T9" fmla="*/ 109 h 209"/>
                <a:gd name="T10" fmla="*/ 58 w 374"/>
                <a:gd name="T11" fmla="*/ 32 h 209"/>
                <a:gd name="T12" fmla="*/ 34 w 374"/>
                <a:gd name="T13" fmla="*/ 56 h 209"/>
                <a:gd name="T14" fmla="*/ 92 w 374"/>
                <a:gd name="T15" fmla="*/ 117 h 209"/>
                <a:gd name="T16" fmla="*/ 32 w 374"/>
                <a:gd name="T17" fmla="*/ 201 h 209"/>
                <a:gd name="T18" fmla="*/ 23 w 374"/>
                <a:gd name="T19" fmla="*/ 186 h 209"/>
                <a:gd name="T20" fmla="*/ 29 w 374"/>
                <a:gd name="T21" fmla="*/ 88 h 209"/>
                <a:gd name="T22" fmla="*/ 107 w 374"/>
                <a:gd name="T23" fmla="*/ 186 h 209"/>
                <a:gd name="T24" fmla="*/ 349 w 374"/>
                <a:gd name="T25" fmla="*/ 33 h 209"/>
                <a:gd name="T26" fmla="*/ 295 w 374"/>
                <a:gd name="T27" fmla="*/ 57 h 209"/>
                <a:gd name="T28" fmla="*/ 267 w 374"/>
                <a:gd name="T29" fmla="*/ 73 h 209"/>
                <a:gd name="T30" fmla="*/ 345 w 374"/>
                <a:gd name="T31" fmla="*/ 65 h 209"/>
                <a:gd name="T32" fmla="*/ 351 w 374"/>
                <a:gd name="T33" fmla="*/ 162 h 209"/>
                <a:gd name="T34" fmla="*/ 343 w 374"/>
                <a:gd name="T35" fmla="*/ 177 h 209"/>
                <a:gd name="T36" fmla="*/ 351 w 374"/>
                <a:gd name="T37" fmla="*/ 185 h 209"/>
                <a:gd name="T38" fmla="*/ 374 w 374"/>
                <a:gd name="T39" fmla="*/ 86 h 209"/>
                <a:gd name="T40" fmla="*/ 292 w 374"/>
                <a:gd name="T41" fmla="*/ 33 h 209"/>
                <a:gd name="T42" fmla="*/ 317 w 374"/>
                <a:gd name="T43" fmla="*/ 57 h 209"/>
                <a:gd name="T44" fmla="*/ 191 w 374"/>
                <a:gd name="T45" fmla="*/ 63 h 209"/>
                <a:gd name="T46" fmla="*/ 176 w 374"/>
                <a:gd name="T47" fmla="*/ 33 h 209"/>
                <a:gd name="T48" fmla="*/ 123 w 374"/>
                <a:gd name="T49" fmla="*/ 57 h 209"/>
                <a:gd name="T50" fmla="*/ 94 w 374"/>
                <a:gd name="T51" fmla="*/ 73 h 209"/>
                <a:gd name="T52" fmla="*/ 172 w 374"/>
                <a:gd name="T53" fmla="*/ 65 h 209"/>
                <a:gd name="T54" fmla="*/ 120 w 374"/>
                <a:gd name="T55" fmla="*/ 33 h 209"/>
                <a:gd name="T56" fmla="*/ 144 w 374"/>
                <a:gd name="T57" fmla="*/ 57 h 209"/>
                <a:gd name="T58" fmla="*/ 263 w 374"/>
                <a:gd name="T59" fmla="*/ 56 h 209"/>
                <a:gd name="T60" fmla="*/ 209 w 374"/>
                <a:gd name="T61" fmla="*/ 81 h 209"/>
                <a:gd name="T62" fmla="*/ 173 w 374"/>
                <a:gd name="T63" fmla="*/ 194 h 209"/>
                <a:gd name="T64" fmla="*/ 265 w 374"/>
                <a:gd name="T65" fmla="*/ 209 h 209"/>
                <a:gd name="T66" fmla="*/ 288 w 374"/>
                <a:gd name="T67" fmla="*/ 110 h 209"/>
                <a:gd name="T68" fmla="*/ 230 w 374"/>
                <a:gd name="T69" fmla="*/ 32 h 209"/>
                <a:gd name="T70" fmla="*/ 206 w 374"/>
                <a:gd name="T71" fmla="*/ 56 h 209"/>
                <a:gd name="T72" fmla="*/ 265 w 374"/>
                <a:gd name="T73" fmla="*/ 118 h 209"/>
                <a:gd name="T74" fmla="*/ 204 w 374"/>
                <a:gd name="T75" fmla="*/ 201 h 209"/>
                <a:gd name="T76" fmla="*/ 196 w 374"/>
                <a:gd name="T77" fmla="*/ 186 h 209"/>
                <a:gd name="T78" fmla="*/ 202 w 374"/>
                <a:gd name="T79" fmla="*/ 89 h 209"/>
                <a:gd name="T80" fmla="*/ 279 w 374"/>
                <a:gd name="T81" fmla="*/ 186 h 209"/>
                <a:gd name="T82" fmla="*/ 165 w 374"/>
                <a:gd name="T83"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209">
                  <a:moveTo>
                    <a:pt x="86" y="80"/>
                  </a:moveTo>
                  <a:cubicBezTo>
                    <a:pt x="79" y="80"/>
                    <a:pt x="79" y="80"/>
                    <a:pt x="79" y="80"/>
                  </a:cubicBezTo>
                  <a:cubicBezTo>
                    <a:pt x="86" y="74"/>
                    <a:pt x="90" y="66"/>
                    <a:pt x="90" y="56"/>
                  </a:cubicBezTo>
                  <a:cubicBezTo>
                    <a:pt x="90" y="38"/>
                    <a:pt x="76" y="24"/>
                    <a:pt x="58" y="24"/>
                  </a:cubicBezTo>
                  <a:cubicBezTo>
                    <a:pt x="40" y="24"/>
                    <a:pt x="25" y="38"/>
                    <a:pt x="25" y="56"/>
                  </a:cubicBezTo>
                  <a:cubicBezTo>
                    <a:pt x="25" y="66"/>
                    <a:pt x="30" y="74"/>
                    <a:pt x="36" y="80"/>
                  </a:cubicBezTo>
                  <a:cubicBezTo>
                    <a:pt x="29" y="80"/>
                    <a:pt x="29" y="80"/>
                    <a:pt x="29" y="80"/>
                  </a:cubicBezTo>
                  <a:cubicBezTo>
                    <a:pt x="13" y="80"/>
                    <a:pt x="0" y="93"/>
                    <a:pt x="0" y="109"/>
                  </a:cubicBezTo>
                  <a:cubicBezTo>
                    <a:pt x="0" y="194"/>
                    <a:pt x="0" y="194"/>
                    <a:pt x="0" y="194"/>
                  </a:cubicBezTo>
                  <a:cubicBezTo>
                    <a:pt x="23" y="194"/>
                    <a:pt x="23" y="194"/>
                    <a:pt x="23" y="194"/>
                  </a:cubicBezTo>
                  <a:cubicBezTo>
                    <a:pt x="23" y="209"/>
                    <a:pt x="23" y="209"/>
                    <a:pt x="23" y="209"/>
                  </a:cubicBezTo>
                  <a:cubicBezTo>
                    <a:pt x="92" y="209"/>
                    <a:pt x="92" y="209"/>
                    <a:pt x="92" y="209"/>
                  </a:cubicBezTo>
                  <a:cubicBezTo>
                    <a:pt x="92" y="194"/>
                    <a:pt x="92" y="194"/>
                    <a:pt x="92" y="194"/>
                  </a:cubicBezTo>
                  <a:cubicBezTo>
                    <a:pt x="115" y="194"/>
                    <a:pt x="115" y="194"/>
                    <a:pt x="115" y="194"/>
                  </a:cubicBezTo>
                  <a:cubicBezTo>
                    <a:pt x="115" y="109"/>
                    <a:pt x="115" y="109"/>
                    <a:pt x="115" y="109"/>
                  </a:cubicBezTo>
                  <a:cubicBezTo>
                    <a:pt x="115" y="93"/>
                    <a:pt x="102" y="80"/>
                    <a:pt x="86" y="80"/>
                  </a:cubicBezTo>
                  <a:close/>
                  <a:moveTo>
                    <a:pt x="34" y="56"/>
                  </a:moveTo>
                  <a:cubicBezTo>
                    <a:pt x="34" y="43"/>
                    <a:pt x="44" y="32"/>
                    <a:pt x="58" y="32"/>
                  </a:cubicBezTo>
                  <a:cubicBezTo>
                    <a:pt x="71" y="32"/>
                    <a:pt x="82" y="43"/>
                    <a:pt x="82" y="56"/>
                  </a:cubicBezTo>
                  <a:cubicBezTo>
                    <a:pt x="82" y="69"/>
                    <a:pt x="71" y="80"/>
                    <a:pt x="58" y="80"/>
                  </a:cubicBezTo>
                  <a:cubicBezTo>
                    <a:pt x="44" y="80"/>
                    <a:pt x="34" y="69"/>
                    <a:pt x="34" y="56"/>
                  </a:cubicBezTo>
                  <a:close/>
                  <a:moveTo>
                    <a:pt x="107" y="186"/>
                  </a:moveTo>
                  <a:cubicBezTo>
                    <a:pt x="92" y="186"/>
                    <a:pt x="92" y="186"/>
                    <a:pt x="92" y="186"/>
                  </a:cubicBezTo>
                  <a:cubicBezTo>
                    <a:pt x="92" y="117"/>
                    <a:pt x="92" y="117"/>
                    <a:pt x="92" y="117"/>
                  </a:cubicBezTo>
                  <a:cubicBezTo>
                    <a:pt x="84" y="117"/>
                    <a:pt x="84" y="117"/>
                    <a:pt x="84" y="117"/>
                  </a:cubicBezTo>
                  <a:cubicBezTo>
                    <a:pt x="84" y="201"/>
                    <a:pt x="84" y="201"/>
                    <a:pt x="84" y="201"/>
                  </a:cubicBezTo>
                  <a:cubicBezTo>
                    <a:pt x="32" y="201"/>
                    <a:pt x="32" y="201"/>
                    <a:pt x="32" y="201"/>
                  </a:cubicBezTo>
                  <a:cubicBezTo>
                    <a:pt x="32" y="117"/>
                    <a:pt x="32" y="117"/>
                    <a:pt x="32" y="117"/>
                  </a:cubicBezTo>
                  <a:cubicBezTo>
                    <a:pt x="23" y="117"/>
                    <a:pt x="23" y="117"/>
                    <a:pt x="23" y="117"/>
                  </a:cubicBezTo>
                  <a:cubicBezTo>
                    <a:pt x="23" y="186"/>
                    <a:pt x="23" y="186"/>
                    <a:pt x="23" y="186"/>
                  </a:cubicBezTo>
                  <a:cubicBezTo>
                    <a:pt x="9" y="186"/>
                    <a:pt x="9" y="186"/>
                    <a:pt x="9" y="186"/>
                  </a:cubicBezTo>
                  <a:cubicBezTo>
                    <a:pt x="9" y="109"/>
                    <a:pt x="9" y="109"/>
                    <a:pt x="9" y="109"/>
                  </a:cubicBezTo>
                  <a:cubicBezTo>
                    <a:pt x="9" y="98"/>
                    <a:pt x="18" y="88"/>
                    <a:pt x="29" y="88"/>
                  </a:cubicBezTo>
                  <a:cubicBezTo>
                    <a:pt x="86" y="88"/>
                    <a:pt x="86" y="88"/>
                    <a:pt x="86" y="88"/>
                  </a:cubicBezTo>
                  <a:cubicBezTo>
                    <a:pt x="97" y="88"/>
                    <a:pt x="107" y="98"/>
                    <a:pt x="107" y="109"/>
                  </a:cubicBezTo>
                  <a:lnTo>
                    <a:pt x="107" y="186"/>
                  </a:lnTo>
                  <a:close/>
                  <a:moveTo>
                    <a:pt x="345" y="57"/>
                  </a:moveTo>
                  <a:cubicBezTo>
                    <a:pt x="338" y="57"/>
                    <a:pt x="338" y="57"/>
                    <a:pt x="338" y="57"/>
                  </a:cubicBezTo>
                  <a:cubicBezTo>
                    <a:pt x="345" y="51"/>
                    <a:pt x="349" y="42"/>
                    <a:pt x="349" y="33"/>
                  </a:cubicBezTo>
                  <a:cubicBezTo>
                    <a:pt x="349" y="15"/>
                    <a:pt x="334" y="0"/>
                    <a:pt x="317" y="0"/>
                  </a:cubicBezTo>
                  <a:cubicBezTo>
                    <a:pt x="299" y="0"/>
                    <a:pt x="284" y="15"/>
                    <a:pt x="284" y="33"/>
                  </a:cubicBezTo>
                  <a:cubicBezTo>
                    <a:pt x="284" y="42"/>
                    <a:pt x="289" y="51"/>
                    <a:pt x="295" y="57"/>
                  </a:cubicBezTo>
                  <a:cubicBezTo>
                    <a:pt x="288" y="57"/>
                    <a:pt x="288" y="57"/>
                    <a:pt x="288" y="57"/>
                  </a:cubicBezTo>
                  <a:cubicBezTo>
                    <a:pt x="281" y="57"/>
                    <a:pt x="275" y="59"/>
                    <a:pt x="270" y="63"/>
                  </a:cubicBezTo>
                  <a:cubicBezTo>
                    <a:pt x="269" y="67"/>
                    <a:pt x="268" y="70"/>
                    <a:pt x="267" y="73"/>
                  </a:cubicBezTo>
                  <a:cubicBezTo>
                    <a:pt x="268" y="74"/>
                    <a:pt x="269" y="74"/>
                    <a:pt x="271" y="75"/>
                  </a:cubicBezTo>
                  <a:cubicBezTo>
                    <a:pt x="274" y="69"/>
                    <a:pt x="281" y="65"/>
                    <a:pt x="288" y="65"/>
                  </a:cubicBezTo>
                  <a:cubicBezTo>
                    <a:pt x="345" y="65"/>
                    <a:pt x="345" y="65"/>
                    <a:pt x="345" y="65"/>
                  </a:cubicBezTo>
                  <a:cubicBezTo>
                    <a:pt x="356" y="65"/>
                    <a:pt x="366" y="74"/>
                    <a:pt x="366" y="86"/>
                  </a:cubicBezTo>
                  <a:cubicBezTo>
                    <a:pt x="366" y="162"/>
                    <a:pt x="366" y="162"/>
                    <a:pt x="366" y="162"/>
                  </a:cubicBezTo>
                  <a:cubicBezTo>
                    <a:pt x="351" y="162"/>
                    <a:pt x="351" y="162"/>
                    <a:pt x="351" y="162"/>
                  </a:cubicBezTo>
                  <a:cubicBezTo>
                    <a:pt x="351" y="94"/>
                    <a:pt x="351" y="94"/>
                    <a:pt x="351" y="94"/>
                  </a:cubicBezTo>
                  <a:cubicBezTo>
                    <a:pt x="343" y="94"/>
                    <a:pt x="343" y="94"/>
                    <a:pt x="343" y="94"/>
                  </a:cubicBezTo>
                  <a:cubicBezTo>
                    <a:pt x="343" y="177"/>
                    <a:pt x="343" y="177"/>
                    <a:pt x="343" y="177"/>
                  </a:cubicBezTo>
                  <a:cubicBezTo>
                    <a:pt x="296" y="177"/>
                    <a:pt x="296" y="177"/>
                    <a:pt x="296" y="177"/>
                  </a:cubicBezTo>
                  <a:cubicBezTo>
                    <a:pt x="296" y="185"/>
                    <a:pt x="296" y="185"/>
                    <a:pt x="296" y="185"/>
                  </a:cubicBezTo>
                  <a:cubicBezTo>
                    <a:pt x="351" y="185"/>
                    <a:pt x="351" y="185"/>
                    <a:pt x="351" y="185"/>
                  </a:cubicBezTo>
                  <a:cubicBezTo>
                    <a:pt x="351" y="170"/>
                    <a:pt x="351" y="170"/>
                    <a:pt x="351" y="170"/>
                  </a:cubicBezTo>
                  <a:cubicBezTo>
                    <a:pt x="374" y="170"/>
                    <a:pt x="374" y="170"/>
                    <a:pt x="374" y="170"/>
                  </a:cubicBezTo>
                  <a:cubicBezTo>
                    <a:pt x="374" y="86"/>
                    <a:pt x="374" y="86"/>
                    <a:pt x="374" y="86"/>
                  </a:cubicBezTo>
                  <a:cubicBezTo>
                    <a:pt x="374" y="70"/>
                    <a:pt x="361" y="57"/>
                    <a:pt x="345" y="57"/>
                  </a:cubicBezTo>
                  <a:close/>
                  <a:moveTo>
                    <a:pt x="317" y="57"/>
                  </a:moveTo>
                  <a:cubicBezTo>
                    <a:pt x="303" y="57"/>
                    <a:pt x="292" y="46"/>
                    <a:pt x="292" y="33"/>
                  </a:cubicBezTo>
                  <a:cubicBezTo>
                    <a:pt x="292" y="19"/>
                    <a:pt x="303" y="8"/>
                    <a:pt x="317" y="8"/>
                  </a:cubicBezTo>
                  <a:cubicBezTo>
                    <a:pt x="330" y="8"/>
                    <a:pt x="341" y="19"/>
                    <a:pt x="341" y="33"/>
                  </a:cubicBezTo>
                  <a:cubicBezTo>
                    <a:pt x="341" y="46"/>
                    <a:pt x="330" y="57"/>
                    <a:pt x="317" y="57"/>
                  </a:cubicBezTo>
                  <a:close/>
                  <a:moveTo>
                    <a:pt x="190" y="75"/>
                  </a:moveTo>
                  <a:cubicBezTo>
                    <a:pt x="191" y="74"/>
                    <a:pt x="192" y="74"/>
                    <a:pt x="194" y="73"/>
                  </a:cubicBezTo>
                  <a:cubicBezTo>
                    <a:pt x="192" y="70"/>
                    <a:pt x="191" y="67"/>
                    <a:pt x="191" y="63"/>
                  </a:cubicBezTo>
                  <a:cubicBezTo>
                    <a:pt x="186" y="59"/>
                    <a:pt x="179" y="57"/>
                    <a:pt x="172" y="57"/>
                  </a:cubicBezTo>
                  <a:cubicBezTo>
                    <a:pt x="165" y="57"/>
                    <a:pt x="165" y="57"/>
                    <a:pt x="165" y="57"/>
                  </a:cubicBezTo>
                  <a:cubicBezTo>
                    <a:pt x="172" y="51"/>
                    <a:pt x="176" y="42"/>
                    <a:pt x="176" y="33"/>
                  </a:cubicBezTo>
                  <a:cubicBezTo>
                    <a:pt x="176" y="15"/>
                    <a:pt x="162" y="0"/>
                    <a:pt x="144" y="0"/>
                  </a:cubicBezTo>
                  <a:cubicBezTo>
                    <a:pt x="126" y="0"/>
                    <a:pt x="112" y="15"/>
                    <a:pt x="112" y="33"/>
                  </a:cubicBezTo>
                  <a:cubicBezTo>
                    <a:pt x="112" y="42"/>
                    <a:pt x="116" y="51"/>
                    <a:pt x="123" y="57"/>
                  </a:cubicBezTo>
                  <a:cubicBezTo>
                    <a:pt x="116" y="57"/>
                    <a:pt x="116" y="57"/>
                    <a:pt x="116" y="57"/>
                  </a:cubicBezTo>
                  <a:cubicBezTo>
                    <a:pt x="109" y="57"/>
                    <a:pt x="102" y="59"/>
                    <a:pt x="97" y="63"/>
                  </a:cubicBezTo>
                  <a:cubicBezTo>
                    <a:pt x="97" y="67"/>
                    <a:pt x="96" y="70"/>
                    <a:pt x="94" y="73"/>
                  </a:cubicBezTo>
                  <a:cubicBezTo>
                    <a:pt x="96" y="74"/>
                    <a:pt x="97" y="74"/>
                    <a:pt x="98" y="74"/>
                  </a:cubicBezTo>
                  <a:cubicBezTo>
                    <a:pt x="102" y="69"/>
                    <a:pt x="108" y="65"/>
                    <a:pt x="116" y="65"/>
                  </a:cubicBezTo>
                  <a:cubicBezTo>
                    <a:pt x="172" y="65"/>
                    <a:pt x="172" y="65"/>
                    <a:pt x="172" y="65"/>
                  </a:cubicBezTo>
                  <a:cubicBezTo>
                    <a:pt x="180" y="65"/>
                    <a:pt x="186" y="69"/>
                    <a:pt x="190" y="75"/>
                  </a:cubicBezTo>
                  <a:close/>
                  <a:moveTo>
                    <a:pt x="144" y="57"/>
                  </a:moveTo>
                  <a:cubicBezTo>
                    <a:pt x="131" y="57"/>
                    <a:pt x="120" y="46"/>
                    <a:pt x="120" y="33"/>
                  </a:cubicBezTo>
                  <a:cubicBezTo>
                    <a:pt x="120" y="19"/>
                    <a:pt x="131" y="8"/>
                    <a:pt x="144" y="8"/>
                  </a:cubicBezTo>
                  <a:cubicBezTo>
                    <a:pt x="157" y="8"/>
                    <a:pt x="168" y="19"/>
                    <a:pt x="168" y="33"/>
                  </a:cubicBezTo>
                  <a:cubicBezTo>
                    <a:pt x="168" y="46"/>
                    <a:pt x="157" y="57"/>
                    <a:pt x="144" y="57"/>
                  </a:cubicBezTo>
                  <a:close/>
                  <a:moveTo>
                    <a:pt x="259" y="81"/>
                  </a:moveTo>
                  <a:cubicBezTo>
                    <a:pt x="252" y="81"/>
                    <a:pt x="252" y="81"/>
                    <a:pt x="252" y="81"/>
                  </a:cubicBezTo>
                  <a:cubicBezTo>
                    <a:pt x="258" y="75"/>
                    <a:pt x="263" y="66"/>
                    <a:pt x="263" y="56"/>
                  </a:cubicBezTo>
                  <a:cubicBezTo>
                    <a:pt x="263" y="39"/>
                    <a:pt x="248" y="24"/>
                    <a:pt x="230" y="24"/>
                  </a:cubicBezTo>
                  <a:cubicBezTo>
                    <a:pt x="212" y="24"/>
                    <a:pt x="198" y="39"/>
                    <a:pt x="198" y="56"/>
                  </a:cubicBezTo>
                  <a:cubicBezTo>
                    <a:pt x="198" y="66"/>
                    <a:pt x="202" y="75"/>
                    <a:pt x="209" y="81"/>
                  </a:cubicBezTo>
                  <a:cubicBezTo>
                    <a:pt x="202" y="81"/>
                    <a:pt x="202" y="81"/>
                    <a:pt x="202" y="81"/>
                  </a:cubicBezTo>
                  <a:cubicBezTo>
                    <a:pt x="186" y="81"/>
                    <a:pt x="173" y="94"/>
                    <a:pt x="173" y="110"/>
                  </a:cubicBezTo>
                  <a:cubicBezTo>
                    <a:pt x="173" y="194"/>
                    <a:pt x="173" y="194"/>
                    <a:pt x="173" y="194"/>
                  </a:cubicBezTo>
                  <a:cubicBezTo>
                    <a:pt x="196" y="194"/>
                    <a:pt x="196" y="194"/>
                    <a:pt x="196" y="194"/>
                  </a:cubicBezTo>
                  <a:cubicBezTo>
                    <a:pt x="196" y="209"/>
                    <a:pt x="196" y="209"/>
                    <a:pt x="196" y="209"/>
                  </a:cubicBezTo>
                  <a:cubicBezTo>
                    <a:pt x="265" y="209"/>
                    <a:pt x="265" y="209"/>
                    <a:pt x="265" y="209"/>
                  </a:cubicBezTo>
                  <a:cubicBezTo>
                    <a:pt x="265" y="194"/>
                    <a:pt x="265" y="194"/>
                    <a:pt x="265" y="194"/>
                  </a:cubicBezTo>
                  <a:cubicBezTo>
                    <a:pt x="288" y="194"/>
                    <a:pt x="288" y="194"/>
                    <a:pt x="288" y="194"/>
                  </a:cubicBezTo>
                  <a:cubicBezTo>
                    <a:pt x="288" y="110"/>
                    <a:pt x="288" y="110"/>
                    <a:pt x="288" y="110"/>
                  </a:cubicBezTo>
                  <a:cubicBezTo>
                    <a:pt x="288" y="94"/>
                    <a:pt x="275" y="81"/>
                    <a:pt x="259" y="81"/>
                  </a:cubicBezTo>
                  <a:close/>
                  <a:moveTo>
                    <a:pt x="206" y="56"/>
                  </a:moveTo>
                  <a:cubicBezTo>
                    <a:pt x="206" y="43"/>
                    <a:pt x="217" y="32"/>
                    <a:pt x="230" y="32"/>
                  </a:cubicBezTo>
                  <a:cubicBezTo>
                    <a:pt x="244" y="32"/>
                    <a:pt x="254" y="43"/>
                    <a:pt x="254" y="56"/>
                  </a:cubicBezTo>
                  <a:cubicBezTo>
                    <a:pt x="254" y="70"/>
                    <a:pt x="244" y="81"/>
                    <a:pt x="230" y="81"/>
                  </a:cubicBezTo>
                  <a:cubicBezTo>
                    <a:pt x="217" y="81"/>
                    <a:pt x="206" y="70"/>
                    <a:pt x="206" y="56"/>
                  </a:cubicBezTo>
                  <a:close/>
                  <a:moveTo>
                    <a:pt x="279" y="186"/>
                  </a:moveTo>
                  <a:cubicBezTo>
                    <a:pt x="265" y="186"/>
                    <a:pt x="265" y="186"/>
                    <a:pt x="265" y="186"/>
                  </a:cubicBezTo>
                  <a:cubicBezTo>
                    <a:pt x="265" y="118"/>
                    <a:pt x="265" y="118"/>
                    <a:pt x="265" y="118"/>
                  </a:cubicBezTo>
                  <a:cubicBezTo>
                    <a:pt x="256" y="118"/>
                    <a:pt x="256" y="118"/>
                    <a:pt x="256" y="118"/>
                  </a:cubicBezTo>
                  <a:cubicBezTo>
                    <a:pt x="256" y="201"/>
                    <a:pt x="256" y="201"/>
                    <a:pt x="256" y="201"/>
                  </a:cubicBezTo>
                  <a:cubicBezTo>
                    <a:pt x="204" y="201"/>
                    <a:pt x="204" y="201"/>
                    <a:pt x="204" y="201"/>
                  </a:cubicBezTo>
                  <a:cubicBezTo>
                    <a:pt x="204" y="118"/>
                    <a:pt x="204" y="118"/>
                    <a:pt x="204" y="118"/>
                  </a:cubicBezTo>
                  <a:cubicBezTo>
                    <a:pt x="196" y="118"/>
                    <a:pt x="196" y="118"/>
                    <a:pt x="196" y="118"/>
                  </a:cubicBezTo>
                  <a:cubicBezTo>
                    <a:pt x="196" y="186"/>
                    <a:pt x="196" y="186"/>
                    <a:pt x="196" y="186"/>
                  </a:cubicBezTo>
                  <a:cubicBezTo>
                    <a:pt x="181" y="186"/>
                    <a:pt x="181" y="186"/>
                    <a:pt x="181" y="186"/>
                  </a:cubicBezTo>
                  <a:cubicBezTo>
                    <a:pt x="181" y="110"/>
                    <a:pt x="181" y="110"/>
                    <a:pt x="181" y="110"/>
                  </a:cubicBezTo>
                  <a:cubicBezTo>
                    <a:pt x="181" y="98"/>
                    <a:pt x="191" y="89"/>
                    <a:pt x="202" y="89"/>
                  </a:cubicBezTo>
                  <a:cubicBezTo>
                    <a:pt x="259" y="89"/>
                    <a:pt x="259" y="89"/>
                    <a:pt x="259" y="89"/>
                  </a:cubicBezTo>
                  <a:cubicBezTo>
                    <a:pt x="270" y="89"/>
                    <a:pt x="279" y="98"/>
                    <a:pt x="279" y="110"/>
                  </a:cubicBezTo>
                  <a:lnTo>
                    <a:pt x="279" y="186"/>
                  </a:lnTo>
                  <a:close/>
                  <a:moveTo>
                    <a:pt x="123" y="185"/>
                  </a:moveTo>
                  <a:cubicBezTo>
                    <a:pt x="165" y="185"/>
                    <a:pt x="165" y="185"/>
                    <a:pt x="165" y="185"/>
                  </a:cubicBezTo>
                  <a:cubicBezTo>
                    <a:pt x="165" y="177"/>
                    <a:pt x="165" y="177"/>
                    <a:pt x="165" y="177"/>
                  </a:cubicBezTo>
                  <a:cubicBezTo>
                    <a:pt x="123" y="177"/>
                    <a:pt x="123" y="177"/>
                    <a:pt x="123" y="177"/>
                  </a:cubicBezTo>
                  <a:lnTo>
                    <a:pt x="123" y="18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8" name="ZoneTexte 207">
              <a:extLst>
                <a:ext uri="{FF2B5EF4-FFF2-40B4-BE49-F238E27FC236}">
                  <a16:creationId xmlns:a16="http://schemas.microsoft.com/office/drawing/2014/main" id="{3731B935-2595-4FF0-9DA8-DBA82A0D3691}"/>
                </a:ext>
              </a:extLst>
            </p:cNvPr>
            <p:cNvSpPr txBox="1"/>
            <p:nvPr/>
          </p:nvSpPr>
          <p:spPr>
            <a:xfrm>
              <a:off x="3274127" y="5150173"/>
              <a:ext cx="145874" cy="138499"/>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4+</a:t>
              </a:r>
              <a:endParaRPr lang="fr-FR" sz="1597" b="1" dirty="0">
                <a:solidFill>
                  <a:srgbClr val="C69B08"/>
                </a:solidFill>
              </a:endParaRPr>
            </a:p>
          </p:txBody>
        </p:sp>
      </p:grpSp>
      <p:grpSp>
        <p:nvGrpSpPr>
          <p:cNvPr id="212" name="Groupe 211">
            <a:extLst>
              <a:ext uri="{FF2B5EF4-FFF2-40B4-BE49-F238E27FC236}">
                <a16:creationId xmlns:a16="http://schemas.microsoft.com/office/drawing/2014/main" id="{5BC4EC7F-FAEC-47E0-8215-6D2232ABAFC4}"/>
              </a:ext>
            </a:extLst>
          </p:cNvPr>
          <p:cNvGrpSpPr/>
          <p:nvPr/>
        </p:nvGrpSpPr>
        <p:grpSpPr>
          <a:xfrm>
            <a:off x="9831158" y="5898578"/>
            <a:ext cx="2284977" cy="230459"/>
            <a:chOff x="9155150" y="5772986"/>
            <a:chExt cx="2265265" cy="230832"/>
          </a:xfrm>
        </p:grpSpPr>
        <p:sp>
          <p:nvSpPr>
            <p:cNvPr id="213" name="Freeform 55">
              <a:extLst>
                <a:ext uri="{FF2B5EF4-FFF2-40B4-BE49-F238E27FC236}">
                  <a16:creationId xmlns:a16="http://schemas.microsoft.com/office/drawing/2014/main" id="{D1966681-9983-49B9-AD22-2C2C52629184}"/>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14" name="Rectangle 213">
              <a:extLst>
                <a:ext uri="{FF2B5EF4-FFF2-40B4-BE49-F238E27FC236}">
                  <a16:creationId xmlns:a16="http://schemas.microsoft.com/office/drawing/2014/main" id="{C8AA4A49-F70B-4FF5-ACDD-B7F9C0455577}"/>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15" name="Freeform 53">
            <a:extLst>
              <a:ext uri="{FF2B5EF4-FFF2-40B4-BE49-F238E27FC236}">
                <a16:creationId xmlns:a16="http://schemas.microsoft.com/office/drawing/2014/main" id="{2052923C-9B14-48CE-B30D-901108BAD0AC}"/>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7" name="Freeform 53">
            <a:extLst>
              <a:ext uri="{FF2B5EF4-FFF2-40B4-BE49-F238E27FC236}">
                <a16:creationId xmlns:a16="http://schemas.microsoft.com/office/drawing/2014/main" id="{DE5814ED-8B0D-4EA0-A902-33067E100EAD}"/>
              </a:ext>
            </a:extLst>
          </p:cNvPr>
          <p:cNvSpPr>
            <a:spLocks noChangeAspect="1" noEditPoints="1"/>
          </p:cNvSpPr>
          <p:nvPr/>
        </p:nvSpPr>
        <p:spPr bwMode="auto">
          <a:xfrm>
            <a:off x="7360664" y="4238227"/>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18" name="Freeform 53">
            <a:extLst>
              <a:ext uri="{FF2B5EF4-FFF2-40B4-BE49-F238E27FC236}">
                <a16:creationId xmlns:a16="http://schemas.microsoft.com/office/drawing/2014/main" id="{3E8C1045-2745-41F5-BEB8-38B0CB4DEDDA}"/>
              </a:ext>
            </a:extLst>
          </p:cNvPr>
          <p:cNvSpPr>
            <a:spLocks noChangeAspect="1" noEditPoints="1"/>
          </p:cNvSpPr>
          <p:nvPr/>
        </p:nvSpPr>
        <p:spPr bwMode="auto">
          <a:xfrm>
            <a:off x="7757691" y="1598201"/>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20" name="Freeform 55">
            <a:extLst>
              <a:ext uri="{FF2B5EF4-FFF2-40B4-BE49-F238E27FC236}">
                <a16:creationId xmlns:a16="http://schemas.microsoft.com/office/drawing/2014/main" id="{8085BC9C-2F19-4FB3-895E-0118C95FDB96}"/>
              </a:ext>
            </a:extLst>
          </p:cNvPr>
          <p:cNvSpPr>
            <a:spLocks noChangeAspect="1" noEditPoints="1"/>
          </p:cNvSpPr>
          <p:nvPr/>
        </p:nvSpPr>
        <p:spPr bwMode="auto">
          <a:xfrm>
            <a:off x="6039212" y="186674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86" name="Freeform 53">
            <a:extLst>
              <a:ext uri="{FF2B5EF4-FFF2-40B4-BE49-F238E27FC236}">
                <a16:creationId xmlns:a16="http://schemas.microsoft.com/office/drawing/2014/main" id="{AEC9A196-A99A-4DEF-B0F8-CA54CD8D5832}"/>
              </a:ext>
            </a:extLst>
          </p:cNvPr>
          <p:cNvSpPr>
            <a:spLocks noChangeAspect="1" noEditPoints="1"/>
          </p:cNvSpPr>
          <p:nvPr/>
        </p:nvSpPr>
        <p:spPr bwMode="auto">
          <a:xfrm>
            <a:off x="4074359" y="246413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89" name="Freeform 55">
            <a:extLst>
              <a:ext uri="{FF2B5EF4-FFF2-40B4-BE49-F238E27FC236}">
                <a16:creationId xmlns:a16="http://schemas.microsoft.com/office/drawing/2014/main" id="{67DC5584-C745-4531-9499-D263E9DB8B3B}"/>
              </a:ext>
            </a:extLst>
          </p:cNvPr>
          <p:cNvSpPr>
            <a:spLocks noChangeAspect="1" noEditPoints="1"/>
          </p:cNvSpPr>
          <p:nvPr/>
        </p:nvSpPr>
        <p:spPr bwMode="auto">
          <a:xfrm>
            <a:off x="6583909" y="186674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0" name="Freeform 55">
            <a:extLst>
              <a:ext uri="{FF2B5EF4-FFF2-40B4-BE49-F238E27FC236}">
                <a16:creationId xmlns:a16="http://schemas.microsoft.com/office/drawing/2014/main" id="{B2C5ACD0-C4E5-47DB-BBFF-C13DF9B78D3D}"/>
              </a:ext>
            </a:extLst>
          </p:cNvPr>
          <p:cNvSpPr>
            <a:spLocks noChangeAspect="1" noEditPoints="1"/>
          </p:cNvSpPr>
          <p:nvPr/>
        </p:nvSpPr>
        <p:spPr bwMode="auto">
          <a:xfrm>
            <a:off x="10391105" y="296321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1" name="Freeform 53">
            <a:extLst>
              <a:ext uri="{FF2B5EF4-FFF2-40B4-BE49-F238E27FC236}">
                <a16:creationId xmlns:a16="http://schemas.microsoft.com/office/drawing/2014/main" id="{5F4DC00A-7752-4A04-ACDD-DCB52358921D}"/>
              </a:ext>
            </a:extLst>
          </p:cNvPr>
          <p:cNvSpPr>
            <a:spLocks noChangeAspect="1" noEditPoints="1"/>
          </p:cNvSpPr>
          <p:nvPr/>
        </p:nvSpPr>
        <p:spPr bwMode="auto">
          <a:xfrm>
            <a:off x="11537348" y="2963216"/>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92" name="Freeform 55">
            <a:extLst>
              <a:ext uri="{FF2B5EF4-FFF2-40B4-BE49-F238E27FC236}">
                <a16:creationId xmlns:a16="http://schemas.microsoft.com/office/drawing/2014/main" id="{EECCA24C-F1D0-4E41-AF04-F17E4D5EFD17}"/>
              </a:ext>
            </a:extLst>
          </p:cNvPr>
          <p:cNvSpPr>
            <a:spLocks noChangeAspect="1" noEditPoints="1"/>
          </p:cNvSpPr>
          <p:nvPr/>
        </p:nvSpPr>
        <p:spPr bwMode="auto">
          <a:xfrm>
            <a:off x="5033206" y="427941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94" name="Freeform 55">
            <a:extLst>
              <a:ext uri="{FF2B5EF4-FFF2-40B4-BE49-F238E27FC236}">
                <a16:creationId xmlns:a16="http://schemas.microsoft.com/office/drawing/2014/main" id="{CBBC2ACB-D832-4D6E-BE56-E9BAA356FB55}"/>
              </a:ext>
            </a:extLst>
          </p:cNvPr>
          <p:cNvSpPr>
            <a:spLocks noChangeAspect="1" noEditPoints="1"/>
          </p:cNvSpPr>
          <p:nvPr/>
        </p:nvSpPr>
        <p:spPr bwMode="auto">
          <a:xfrm>
            <a:off x="8760676" y="4354826"/>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107" name="Freeform 55">
            <a:extLst>
              <a:ext uri="{FF2B5EF4-FFF2-40B4-BE49-F238E27FC236}">
                <a16:creationId xmlns:a16="http://schemas.microsoft.com/office/drawing/2014/main" id="{AEF656ED-B3B2-4EB6-B3E5-4D4E55737BC9}"/>
              </a:ext>
            </a:extLst>
          </p:cNvPr>
          <p:cNvSpPr>
            <a:spLocks noChangeAspect="1" noEditPoints="1"/>
          </p:cNvSpPr>
          <p:nvPr/>
        </p:nvSpPr>
        <p:spPr bwMode="auto">
          <a:xfrm>
            <a:off x="929481" y="300305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108" name="Freeform 53">
            <a:extLst>
              <a:ext uri="{FF2B5EF4-FFF2-40B4-BE49-F238E27FC236}">
                <a16:creationId xmlns:a16="http://schemas.microsoft.com/office/drawing/2014/main" id="{3B326CCC-40D2-4D1C-9F45-0A9E14B44856}"/>
              </a:ext>
            </a:extLst>
          </p:cNvPr>
          <p:cNvSpPr>
            <a:spLocks noChangeAspect="1" noEditPoints="1"/>
          </p:cNvSpPr>
          <p:nvPr/>
        </p:nvSpPr>
        <p:spPr bwMode="auto">
          <a:xfrm>
            <a:off x="2623946" y="3008402"/>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109" name="Freeform 53">
            <a:extLst>
              <a:ext uri="{FF2B5EF4-FFF2-40B4-BE49-F238E27FC236}">
                <a16:creationId xmlns:a16="http://schemas.microsoft.com/office/drawing/2014/main" id="{0E47617F-33FA-47DE-9D89-D2020FD46BBE}"/>
              </a:ext>
            </a:extLst>
          </p:cNvPr>
          <p:cNvSpPr>
            <a:spLocks noChangeAspect="1" noEditPoints="1"/>
          </p:cNvSpPr>
          <p:nvPr/>
        </p:nvSpPr>
        <p:spPr bwMode="auto">
          <a:xfrm>
            <a:off x="3452908" y="427946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grpSp>
        <p:nvGrpSpPr>
          <p:cNvPr id="110" name="Groupe 109">
            <a:extLst>
              <a:ext uri="{FF2B5EF4-FFF2-40B4-BE49-F238E27FC236}">
                <a16:creationId xmlns:a16="http://schemas.microsoft.com/office/drawing/2014/main" id="{9AA1BE46-AAEA-4094-9A61-03ADB8AADDF0}"/>
              </a:ext>
            </a:extLst>
          </p:cNvPr>
          <p:cNvGrpSpPr>
            <a:grpSpLocks noChangeAspect="1"/>
          </p:cNvGrpSpPr>
          <p:nvPr/>
        </p:nvGrpSpPr>
        <p:grpSpPr>
          <a:xfrm>
            <a:off x="11451584" y="107807"/>
            <a:ext cx="619479" cy="611010"/>
            <a:chOff x="10641277" y="1272305"/>
            <a:chExt cx="1056822" cy="1042374"/>
          </a:xfrm>
        </p:grpSpPr>
        <p:sp>
          <p:nvSpPr>
            <p:cNvPr id="111" name="Ellipse 110">
              <a:extLst>
                <a:ext uri="{FF2B5EF4-FFF2-40B4-BE49-F238E27FC236}">
                  <a16:creationId xmlns:a16="http://schemas.microsoft.com/office/drawing/2014/main" id="{B6E5BCB1-DD7D-4882-BD3B-FD54B5C49EFA}"/>
                </a:ext>
              </a:extLst>
            </p:cNvPr>
            <p:cNvSpPr/>
            <p:nvPr/>
          </p:nvSpPr>
          <p:spPr bwMode="ltGray">
            <a:xfrm>
              <a:off x="10641277" y="1272305"/>
              <a:ext cx="1056822" cy="1042374"/>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112" name="Graphique 111">
              <a:extLst>
                <a:ext uri="{FF2B5EF4-FFF2-40B4-BE49-F238E27FC236}">
                  <a16:creationId xmlns:a16="http://schemas.microsoft.com/office/drawing/2014/main" id="{ED7E96D4-696C-44BB-A398-0367A15A4D14}"/>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1792" t="72876" r="48875"/>
            <a:stretch/>
          </p:blipFill>
          <p:spPr>
            <a:xfrm>
              <a:off x="10842307" y="1595632"/>
              <a:ext cx="654762" cy="360000"/>
            </a:xfrm>
            <a:prstGeom prst="rect">
              <a:avLst/>
            </a:prstGeom>
          </p:spPr>
        </p:pic>
      </p:grpSp>
      <p:sp>
        <p:nvSpPr>
          <p:cNvPr id="4" name="Espace réservé du numéro de diapositive 3">
            <a:extLst>
              <a:ext uri="{FF2B5EF4-FFF2-40B4-BE49-F238E27FC236}">
                <a16:creationId xmlns:a16="http://schemas.microsoft.com/office/drawing/2014/main" id="{3E094F64-E1E3-2D6C-8B8B-F89B007F2256}"/>
              </a:ext>
            </a:extLst>
          </p:cNvPr>
          <p:cNvSpPr>
            <a:spLocks noGrp="1"/>
          </p:cNvSpPr>
          <p:nvPr>
            <p:ph type="sldNum" sz="quarter" idx="4"/>
          </p:nvPr>
        </p:nvSpPr>
        <p:spPr/>
        <p:txBody>
          <a:bodyPr/>
          <a:lstStyle/>
          <a:p>
            <a:fld id="{4034BEE3-566C-4068-A777-C3A4762E861B}" type="slidenum">
              <a:rPr lang="en-GB" smtClean="0"/>
              <a:pPr/>
              <a:t>37</a:t>
            </a:fld>
            <a:endParaRPr lang="en-GB" dirty="0"/>
          </a:p>
        </p:txBody>
      </p:sp>
    </p:spTree>
    <p:custDataLst>
      <p:tags r:id="rId1"/>
    </p:custDataLst>
    <p:extLst>
      <p:ext uri="{BB962C8B-B14F-4D97-AF65-F5344CB8AC3E}">
        <p14:creationId xmlns:p14="http://schemas.microsoft.com/office/powerpoint/2010/main" val="140412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minimaliste – Son habitat</a:t>
            </a:r>
          </a:p>
        </p:txBody>
      </p:sp>
      <p:graphicFrame>
        <p:nvGraphicFramePr>
          <p:cNvPr id="48" name="shp0004">
            <a:extLst>
              <a:ext uri="{FF2B5EF4-FFF2-40B4-BE49-F238E27FC236}">
                <a16:creationId xmlns:a16="http://schemas.microsoft.com/office/drawing/2014/main" id="{56715368-4577-4D20-8B68-B6742687603B}"/>
              </a:ext>
            </a:extLst>
          </p:cNvPr>
          <p:cNvGraphicFramePr/>
          <p:nvPr/>
        </p:nvGraphicFramePr>
        <p:xfrm>
          <a:off x="5168111" y="1494554"/>
          <a:ext cx="6311790" cy="1241864"/>
        </p:xfrm>
        <a:graphic>
          <a:graphicData uri="http://schemas.openxmlformats.org/drawingml/2006/chart">
            <c:chart xmlns:c="http://schemas.openxmlformats.org/drawingml/2006/chart" xmlns:r="http://schemas.openxmlformats.org/officeDocument/2006/relationships" r:id="rId5"/>
          </a:graphicData>
        </a:graphic>
      </p:graphicFrame>
      <p:sp>
        <p:nvSpPr>
          <p:cNvPr id="49" name="shp0005">
            <a:extLst>
              <a:ext uri="{FF2B5EF4-FFF2-40B4-BE49-F238E27FC236}">
                <a16:creationId xmlns:a16="http://schemas.microsoft.com/office/drawing/2014/main" id="{ABED086E-AF27-4390-9074-1AC66D738838}"/>
              </a:ext>
            </a:extLst>
          </p:cNvPr>
          <p:cNvSpPr txBox="1"/>
          <p:nvPr>
            <p:custDataLst>
              <p:tags r:id="rId2"/>
            </p:custDataLst>
          </p:nvPr>
        </p:nvSpPr>
        <p:spPr>
          <a:xfrm>
            <a:off x="5118313" y="1161547"/>
            <a:ext cx="2271582"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TAILLE D’AGGLOMÉRATION</a:t>
            </a:r>
          </a:p>
        </p:txBody>
      </p:sp>
      <p:sp>
        <p:nvSpPr>
          <p:cNvPr id="50" name="shp0006">
            <a:extLst>
              <a:ext uri="{FF2B5EF4-FFF2-40B4-BE49-F238E27FC236}">
                <a16:creationId xmlns:a16="http://schemas.microsoft.com/office/drawing/2014/main" id="{9B58AF41-63AB-4732-B61A-12EF5775C68C}"/>
              </a:ext>
            </a:extLst>
          </p:cNvPr>
          <p:cNvSpPr/>
          <p:nvPr/>
        </p:nvSpPr>
        <p:spPr>
          <a:xfrm>
            <a:off x="5118312" y="2736420"/>
            <a:ext cx="6109304" cy="71875"/>
          </a:xfrm>
          <a:prstGeom prst="homePlate">
            <a:avLst/>
          </a:prstGeom>
          <a:gradFill>
            <a:gsLst>
              <a:gs pos="0">
                <a:schemeClr val="tx1">
                  <a:lumMod val="20000"/>
                  <a:lumOff val="80000"/>
                </a:schemeClr>
              </a:gs>
              <a:gs pos="90000">
                <a:schemeClr val="tx1">
                  <a:lumMod val="50000"/>
                </a:schemeClr>
              </a:gs>
            </a:gsLst>
            <a:lin ang="0" scaled="0"/>
          </a:gradFill>
          <a:ln w="31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5937" rIns="0" bIns="35937" numCol="1" spcCol="0" rtlCol="0" fromWordArt="0" anchor="ctr" anchorCtr="0" forceAA="0" compatLnSpc="1">
            <a:prstTxWarp prst="textNoShape">
              <a:avLst/>
            </a:prstTxWarp>
            <a:noAutofit/>
          </a:bodyPr>
          <a:lstStyle/>
          <a:p>
            <a:pPr defTabSz="912937" fontAlgn="base">
              <a:spcBef>
                <a:spcPct val="0"/>
              </a:spcBef>
              <a:spcAft>
                <a:spcPct val="0"/>
              </a:spcAft>
              <a:defRPr/>
            </a:pPr>
            <a:endParaRPr lang="fr-FR" sz="1198" dirty="0" err="1">
              <a:solidFill>
                <a:srgbClr val="FFFFFF"/>
              </a:solidFill>
              <a:latin typeface="Arial" panose="020B0604020202020204" pitchFamily="34" charset="0"/>
              <a:cs typeface="Arial" panose="020B0604020202020204" pitchFamily="34" charset="0"/>
            </a:endParaRPr>
          </a:p>
        </p:txBody>
      </p:sp>
      <p:sp>
        <p:nvSpPr>
          <p:cNvPr id="51" name="shp0007">
            <a:extLst>
              <a:ext uri="{FF2B5EF4-FFF2-40B4-BE49-F238E27FC236}">
                <a16:creationId xmlns:a16="http://schemas.microsoft.com/office/drawing/2014/main" id="{824CA13B-9CB6-40AC-9694-D2938F6DEC89}"/>
              </a:ext>
            </a:extLst>
          </p:cNvPr>
          <p:cNvSpPr txBox="1"/>
          <p:nvPr/>
        </p:nvSpPr>
        <p:spPr>
          <a:xfrm>
            <a:off x="5050565" y="2838190"/>
            <a:ext cx="1008127"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Rural &lt;2000 h.</a:t>
            </a:r>
          </a:p>
        </p:txBody>
      </p:sp>
      <p:sp>
        <p:nvSpPr>
          <p:cNvPr id="52" name="shp0008">
            <a:extLst>
              <a:ext uri="{FF2B5EF4-FFF2-40B4-BE49-F238E27FC236}">
                <a16:creationId xmlns:a16="http://schemas.microsoft.com/office/drawing/2014/main" id="{D3D45AFC-4012-4EEC-8E52-2949DAD889E4}"/>
              </a:ext>
            </a:extLst>
          </p:cNvPr>
          <p:cNvSpPr txBox="1"/>
          <p:nvPr/>
        </p:nvSpPr>
        <p:spPr>
          <a:xfrm>
            <a:off x="6429447" y="2838190"/>
            <a:ext cx="728092"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&lt;20 000 h.</a:t>
            </a:r>
          </a:p>
        </p:txBody>
      </p:sp>
      <p:sp>
        <p:nvSpPr>
          <p:cNvPr id="53" name="shp0009">
            <a:extLst>
              <a:ext uri="{FF2B5EF4-FFF2-40B4-BE49-F238E27FC236}">
                <a16:creationId xmlns:a16="http://schemas.microsoft.com/office/drawing/2014/main" id="{7569EED3-43CB-4D68-ACAB-98501989EE8F}"/>
              </a:ext>
            </a:extLst>
          </p:cNvPr>
          <p:cNvSpPr txBox="1"/>
          <p:nvPr/>
        </p:nvSpPr>
        <p:spPr>
          <a:xfrm>
            <a:off x="7648889"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&lt;100 000 h.</a:t>
            </a:r>
          </a:p>
        </p:txBody>
      </p:sp>
      <p:sp>
        <p:nvSpPr>
          <p:cNvPr id="54" name="shp0010">
            <a:extLst>
              <a:ext uri="{FF2B5EF4-FFF2-40B4-BE49-F238E27FC236}">
                <a16:creationId xmlns:a16="http://schemas.microsoft.com/office/drawing/2014/main" id="{99D8728E-3708-4101-BF96-5C2C516131B0}"/>
              </a:ext>
            </a:extLst>
          </p:cNvPr>
          <p:cNvSpPr txBox="1"/>
          <p:nvPr/>
        </p:nvSpPr>
        <p:spPr>
          <a:xfrm>
            <a:off x="8898498" y="2838190"/>
            <a:ext cx="812903"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&gt;100 000 h.</a:t>
            </a:r>
          </a:p>
        </p:txBody>
      </p:sp>
      <p:sp>
        <p:nvSpPr>
          <p:cNvPr id="55" name="shp0011">
            <a:extLst>
              <a:ext uri="{FF2B5EF4-FFF2-40B4-BE49-F238E27FC236}">
                <a16:creationId xmlns:a16="http://schemas.microsoft.com/office/drawing/2014/main" id="{B1A6176A-9878-4CB2-97F9-6C3EFD14D9DD}"/>
              </a:ext>
            </a:extLst>
          </p:cNvPr>
          <p:cNvSpPr>
            <a:spLocks noChangeAspect="1" noEditPoints="1"/>
          </p:cNvSpPr>
          <p:nvPr/>
        </p:nvSpPr>
        <p:spPr bwMode="auto">
          <a:xfrm>
            <a:off x="10273907" y="1978037"/>
            <a:ext cx="486699" cy="758383"/>
          </a:xfrm>
          <a:custGeom>
            <a:avLst/>
            <a:gdLst>
              <a:gd name="T0" fmla="*/ 110 w 146"/>
              <a:gd name="T1" fmla="*/ 179 h 227"/>
              <a:gd name="T2" fmla="*/ 110 w 146"/>
              <a:gd name="T3" fmla="*/ 165 h 227"/>
              <a:gd name="T4" fmla="*/ 103 w 146"/>
              <a:gd name="T5" fmla="*/ 165 h 227"/>
              <a:gd name="T6" fmla="*/ 92 w 146"/>
              <a:gd name="T7" fmla="*/ 137 h 227"/>
              <a:gd name="T8" fmla="*/ 92 w 146"/>
              <a:gd name="T9" fmla="*/ 137 h 227"/>
              <a:gd name="T10" fmla="*/ 92 w 146"/>
              <a:gd name="T11" fmla="*/ 125 h 227"/>
              <a:gd name="T12" fmla="*/ 88 w 146"/>
              <a:gd name="T13" fmla="*/ 125 h 227"/>
              <a:gd name="T14" fmla="*/ 78 w 146"/>
              <a:gd name="T15" fmla="*/ 28 h 227"/>
              <a:gd name="T16" fmla="*/ 80 w 146"/>
              <a:gd name="T17" fmla="*/ 28 h 227"/>
              <a:gd name="T18" fmla="*/ 80 w 146"/>
              <a:gd name="T19" fmla="*/ 17 h 227"/>
              <a:gd name="T20" fmla="*/ 78 w 146"/>
              <a:gd name="T21" fmla="*/ 17 h 227"/>
              <a:gd name="T22" fmla="*/ 78 w 146"/>
              <a:gd name="T23" fmla="*/ 15 h 227"/>
              <a:gd name="T24" fmla="*/ 74 w 146"/>
              <a:gd name="T25" fmla="*/ 15 h 227"/>
              <a:gd name="T26" fmla="*/ 74 w 146"/>
              <a:gd name="T27" fmla="*/ 0 h 227"/>
              <a:gd name="T28" fmla="*/ 72 w 146"/>
              <a:gd name="T29" fmla="*/ 0 h 227"/>
              <a:gd name="T30" fmla="*/ 72 w 146"/>
              <a:gd name="T31" fmla="*/ 15 h 227"/>
              <a:gd name="T32" fmla="*/ 68 w 146"/>
              <a:gd name="T33" fmla="*/ 15 h 227"/>
              <a:gd name="T34" fmla="*/ 68 w 146"/>
              <a:gd name="T35" fmla="*/ 17 h 227"/>
              <a:gd name="T36" fmla="*/ 66 w 146"/>
              <a:gd name="T37" fmla="*/ 17 h 227"/>
              <a:gd name="T38" fmla="*/ 66 w 146"/>
              <a:gd name="T39" fmla="*/ 28 h 227"/>
              <a:gd name="T40" fmla="*/ 68 w 146"/>
              <a:gd name="T41" fmla="*/ 28 h 227"/>
              <a:gd name="T42" fmla="*/ 58 w 146"/>
              <a:gd name="T43" fmla="*/ 125 h 227"/>
              <a:gd name="T44" fmla="*/ 55 w 146"/>
              <a:gd name="T45" fmla="*/ 125 h 227"/>
              <a:gd name="T46" fmla="*/ 55 w 146"/>
              <a:gd name="T47" fmla="*/ 137 h 227"/>
              <a:gd name="T48" fmla="*/ 55 w 146"/>
              <a:gd name="T49" fmla="*/ 137 h 227"/>
              <a:gd name="T50" fmla="*/ 44 w 146"/>
              <a:gd name="T51" fmla="*/ 165 h 227"/>
              <a:gd name="T52" fmla="*/ 37 w 146"/>
              <a:gd name="T53" fmla="*/ 165 h 227"/>
              <a:gd name="T54" fmla="*/ 37 w 146"/>
              <a:gd name="T55" fmla="*/ 179 h 227"/>
              <a:gd name="T56" fmla="*/ 0 w 146"/>
              <a:gd name="T57" fmla="*/ 227 h 227"/>
              <a:gd name="T58" fmla="*/ 25 w 146"/>
              <a:gd name="T59" fmla="*/ 227 h 227"/>
              <a:gd name="T60" fmla="*/ 73 w 146"/>
              <a:gd name="T61" fmla="*/ 190 h 227"/>
              <a:gd name="T62" fmla="*/ 121 w 146"/>
              <a:gd name="T63" fmla="*/ 227 h 227"/>
              <a:gd name="T64" fmla="*/ 146 w 146"/>
              <a:gd name="T65" fmla="*/ 227 h 227"/>
              <a:gd name="T66" fmla="*/ 110 w 146"/>
              <a:gd name="T67" fmla="*/ 179 h 227"/>
              <a:gd name="T68" fmla="*/ 73 w 146"/>
              <a:gd name="T69" fmla="*/ 164 h 227"/>
              <a:gd name="T70" fmla="*/ 59 w 146"/>
              <a:gd name="T71" fmla="*/ 164 h 227"/>
              <a:gd name="T72" fmla="*/ 65 w 146"/>
              <a:gd name="T73" fmla="*/ 142 h 227"/>
              <a:gd name="T74" fmla="*/ 81 w 146"/>
              <a:gd name="T75" fmla="*/ 142 h 227"/>
              <a:gd name="T76" fmla="*/ 88 w 146"/>
              <a:gd name="T77" fmla="*/ 164 h 227"/>
              <a:gd name="T78" fmla="*/ 73 w 146"/>
              <a:gd name="T7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27">
                <a:moveTo>
                  <a:pt x="110" y="179"/>
                </a:moveTo>
                <a:cubicBezTo>
                  <a:pt x="110" y="165"/>
                  <a:pt x="110" y="165"/>
                  <a:pt x="110" y="165"/>
                </a:cubicBezTo>
                <a:cubicBezTo>
                  <a:pt x="103" y="165"/>
                  <a:pt x="103" y="165"/>
                  <a:pt x="103" y="165"/>
                </a:cubicBezTo>
                <a:cubicBezTo>
                  <a:pt x="99" y="156"/>
                  <a:pt x="95" y="147"/>
                  <a:pt x="92" y="137"/>
                </a:cubicBezTo>
                <a:cubicBezTo>
                  <a:pt x="92" y="137"/>
                  <a:pt x="92" y="137"/>
                  <a:pt x="92" y="137"/>
                </a:cubicBezTo>
                <a:cubicBezTo>
                  <a:pt x="92" y="125"/>
                  <a:pt x="92" y="125"/>
                  <a:pt x="92" y="125"/>
                </a:cubicBezTo>
                <a:cubicBezTo>
                  <a:pt x="88" y="125"/>
                  <a:pt x="88" y="125"/>
                  <a:pt x="88" y="125"/>
                </a:cubicBezTo>
                <a:cubicBezTo>
                  <a:pt x="81" y="97"/>
                  <a:pt x="78" y="66"/>
                  <a:pt x="78" y="28"/>
                </a:cubicBezTo>
                <a:cubicBezTo>
                  <a:pt x="80" y="28"/>
                  <a:pt x="80" y="28"/>
                  <a:pt x="80" y="28"/>
                </a:cubicBezTo>
                <a:cubicBezTo>
                  <a:pt x="80" y="17"/>
                  <a:pt x="80" y="17"/>
                  <a:pt x="80" y="17"/>
                </a:cubicBezTo>
                <a:cubicBezTo>
                  <a:pt x="78" y="17"/>
                  <a:pt x="78" y="17"/>
                  <a:pt x="78" y="17"/>
                </a:cubicBezTo>
                <a:cubicBezTo>
                  <a:pt x="78" y="16"/>
                  <a:pt x="78" y="16"/>
                  <a:pt x="78" y="15"/>
                </a:cubicBezTo>
                <a:cubicBezTo>
                  <a:pt x="74" y="15"/>
                  <a:pt x="74" y="15"/>
                  <a:pt x="74" y="15"/>
                </a:cubicBezTo>
                <a:cubicBezTo>
                  <a:pt x="74" y="0"/>
                  <a:pt x="74" y="0"/>
                  <a:pt x="74" y="0"/>
                </a:cubicBezTo>
                <a:cubicBezTo>
                  <a:pt x="72" y="0"/>
                  <a:pt x="72" y="0"/>
                  <a:pt x="72" y="0"/>
                </a:cubicBezTo>
                <a:cubicBezTo>
                  <a:pt x="72" y="15"/>
                  <a:pt x="72" y="15"/>
                  <a:pt x="72" y="15"/>
                </a:cubicBezTo>
                <a:cubicBezTo>
                  <a:pt x="68" y="15"/>
                  <a:pt x="68" y="15"/>
                  <a:pt x="68" y="15"/>
                </a:cubicBezTo>
                <a:cubicBezTo>
                  <a:pt x="68" y="16"/>
                  <a:pt x="68" y="16"/>
                  <a:pt x="68" y="17"/>
                </a:cubicBezTo>
                <a:cubicBezTo>
                  <a:pt x="66" y="17"/>
                  <a:pt x="66" y="17"/>
                  <a:pt x="66" y="17"/>
                </a:cubicBezTo>
                <a:cubicBezTo>
                  <a:pt x="66" y="28"/>
                  <a:pt x="66" y="28"/>
                  <a:pt x="66" y="28"/>
                </a:cubicBezTo>
                <a:cubicBezTo>
                  <a:pt x="68" y="28"/>
                  <a:pt x="68" y="28"/>
                  <a:pt x="68" y="28"/>
                </a:cubicBezTo>
                <a:cubicBezTo>
                  <a:pt x="69" y="66"/>
                  <a:pt x="66" y="97"/>
                  <a:pt x="58" y="125"/>
                </a:cubicBezTo>
                <a:cubicBezTo>
                  <a:pt x="55" y="125"/>
                  <a:pt x="55" y="125"/>
                  <a:pt x="55" y="125"/>
                </a:cubicBezTo>
                <a:cubicBezTo>
                  <a:pt x="55" y="137"/>
                  <a:pt x="55" y="137"/>
                  <a:pt x="55" y="137"/>
                </a:cubicBezTo>
                <a:cubicBezTo>
                  <a:pt x="55" y="137"/>
                  <a:pt x="55" y="137"/>
                  <a:pt x="55" y="137"/>
                </a:cubicBezTo>
                <a:cubicBezTo>
                  <a:pt x="52" y="147"/>
                  <a:pt x="48" y="156"/>
                  <a:pt x="44" y="165"/>
                </a:cubicBezTo>
                <a:cubicBezTo>
                  <a:pt x="37" y="165"/>
                  <a:pt x="37" y="165"/>
                  <a:pt x="37" y="165"/>
                </a:cubicBezTo>
                <a:cubicBezTo>
                  <a:pt x="37" y="179"/>
                  <a:pt x="37" y="179"/>
                  <a:pt x="37" y="179"/>
                </a:cubicBezTo>
                <a:cubicBezTo>
                  <a:pt x="27" y="195"/>
                  <a:pt x="15" y="211"/>
                  <a:pt x="0" y="227"/>
                </a:cubicBezTo>
                <a:cubicBezTo>
                  <a:pt x="25" y="227"/>
                  <a:pt x="25" y="227"/>
                  <a:pt x="25" y="227"/>
                </a:cubicBezTo>
                <a:cubicBezTo>
                  <a:pt x="29" y="206"/>
                  <a:pt x="49" y="190"/>
                  <a:pt x="73" y="190"/>
                </a:cubicBezTo>
                <a:cubicBezTo>
                  <a:pt x="97" y="190"/>
                  <a:pt x="117" y="206"/>
                  <a:pt x="121" y="227"/>
                </a:cubicBezTo>
                <a:cubicBezTo>
                  <a:pt x="146" y="227"/>
                  <a:pt x="146" y="227"/>
                  <a:pt x="146" y="227"/>
                </a:cubicBezTo>
                <a:cubicBezTo>
                  <a:pt x="131" y="211"/>
                  <a:pt x="119" y="195"/>
                  <a:pt x="110" y="179"/>
                </a:cubicBezTo>
                <a:close/>
                <a:moveTo>
                  <a:pt x="73" y="164"/>
                </a:moveTo>
                <a:cubicBezTo>
                  <a:pt x="70" y="164"/>
                  <a:pt x="59" y="164"/>
                  <a:pt x="59" y="164"/>
                </a:cubicBezTo>
                <a:cubicBezTo>
                  <a:pt x="65" y="142"/>
                  <a:pt x="65" y="142"/>
                  <a:pt x="65" y="142"/>
                </a:cubicBezTo>
                <a:cubicBezTo>
                  <a:pt x="81" y="142"/>
                  <a:pt x="81" y="142"/>
                  <a:pt x="81" y="142"/>
                </a:cubicBezTo>
                <a:cubicBezTo>
                  <a:pt x="88" y="164"/>
                  <a:pt x="88" y="164"/>
                  <a:pt x="88" y="164"/>
                </a:cubicBezTo>
                <a:cubicBezTo>
                  <a:pt x="88" y="164"/>
                  <a:pt x="77" y="164"/>
                  <a:pt x="73" y="16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8" tIns="45634" rIns="91268" bIns="45634" numCol="1" anchor="t" anchorCtr="0" compatLnSpc="1">
            <a:prstTxWarp prst="textNoShape">
              <a:avLst/>
            </a:prstTxWarp>
          </a:bodyPr>
          <a:lstStyle/>
          <a:p>
            <a:pPr defTabSz="456377" fontAlgn="base">
              <a:spcBef>
                <a:spcPct val="0"/>
              </a:spcBef>
              <a:spcAft>
                <a:spcPct val="0"/>
              </a:spcAft>
              <a:defRPr/>
            </a:pPr>
            <a:endParaRPr lang="fr-FR" sz="1797" b="1">
              <a:solidFill>
                <a:srgbClr val="55555F"/>
              </a:solidFill>
              <a:latin typeface="Arial" charset="0"/>
              <a:cs typeface="Arial" charset="0"/>
            </a:endParaRPr>
          </a:p>
        </p:txBody>
      </p:sp>
      <p:sp>
        <p:nvSpPr>
          <p:cNvPr id="56" name="shp0012">
            <a:extLst>
              <a:ext uri="{FF2B5EF4-FFF2-40B4-BE49-F238E27FC236}">
                <a16:creationId xmlns:a16="http://schemas.microsoft.com/office/drawing/2014/main" id="{B9A8436A-93F0-4600-9321-4E9CFFBC1EAC}"/>
              </a:ext>
            </a:extLst>
          </p:cNvPr>
          <p:cNvSpPr txBox="1"/>
          <p:nvPr/>
        </p:nvSpPr>
        <p:spPr>
          <a:xfrm>
            <a:off x="10089326" y="2838190"/>
            <a:ext cx="1180949" cy="184343"/>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198" dirty="0"/>
              <a:t>Agglo. parisienne</a:t>
            </a:r>
          </a:p>
        </p:txBody>
      </p:sp>
      <p:pic>
        <p:nvPicPr>
          <p:cNvPr id="57" name="shp0013">
            <a:extLst>
              <a:ext uri="{FF2B5EF4-FFF2-40B4-BE49-F238E27FC236}">
                <a16:creationId xmlns:a16="http://schemas.microsoft.com/office/drawing/2014/main" id="{39634BFB-49B2-4665-B091-4A7B4D9F152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5374" y="2195430"/>
            <a:ext cx="540990" cy="540990"/>
          </a:xfrm>
          <a:prstGeom prst="rect">
            <a:avLst/>
          </a:prstGeom>
        </p:spPr>
      </p:pic>
      <p:pic>
        <p:nvPicPr>
          <p:cNvPr id="58" name="shp0014">
            <a:extLst>
              <a:ext uri="{FF2B5EF4-FFF2-40B4-BE49-F238E27FC236}">
                <a16:creationId xmlns:a16="http://schemas.microsoft.com/office/drawing/2014/main" id="{73F46F3A-D9A4-496A-8ACE-AE6B5B8087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2064" y="2125489"/>
            <a:ext cx="610930" cy="610930"/>
          </a:xfrm>
          <a:prstGeom prst="rect">
            <a:avLst/>
          </a:prstGeom>
        </p:spPr>
      </p:pic>
      <p:pic>
        <p:nvPicPr>
          <p:cNvPr id="59" name="shp0015">
            <a:extLst>
              <a:ext uri="{FF2B5EF4-FFF2-40B4-BE49-F238E27FC236}">
                <a16:creationId xmlns:a16="http://schemas.microsoft.com/office/drawing/2014/main" id="{3FAC8F36-BBB3-482A-82BC-77E7B849A1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51363" y="2206867"/>
            <a:ext cx="529553" cy="529553"/>
          </a:xfrm>
          <a:prstGeom prst="rect">
            <a:avLst/>
          </a:prstGeom>
        </p:spPr>
      </p:pic>
      <p:pic>
        <p:nvPicPr>
          <p:cNvPr id="60" name="shp0016">
            <a:extLst>
              <a:ext uri="{FF2B5EF4-FFF2-40B4-BE49-F238E27FC236}">
                <a16:creationId xmlns:a16="http://schemas.microsoft.com/office/drawing/2014/main" id="{D92F79F4-71DE-4C61-888E-7B233598734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42845" y="2339324"/>
            <a:ext cx="499138" cy="396905"/>
          </a:xfrm>
          <a:prstGeom prst="rect">
            <a:avLst/>
          </a:prstGeom>
        </p:spPr>
      </p:pic>
      <p:cxnSp>
        <p:nvCxnSpPr>
          <p:cNvPr id="61" name="shp0017">
            <a:extLst>
              <a:ext uri="{FF2B5EF4-FFF2-40B4-BE49-F238E27FC236}">
                <a16:creationId xmlns:a16="http://schemas.microsoft.com/office/drawing/2014/main" id="{9EE0C3BB-6FC3-444E-A82F-0E165797FA6D}"/>
              </a:ext>
            </a:extLst>
          </p:cNvPr>
          <p:cNvCxnSpPr>
            <a:cxnSpLocks/>
          </p:cNvCxnSpPr>
          <p:nvPr/>
        </p:nvCxnSpPr>
        <p:spPr>
          <a:xfrm>
            <a:off x="5118312" y="1399207"/>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hp0018">
            <a:extLst>
              <a:ext uri="{FF2B5EF4-FFF2-40B4-BE49-F238E27FC236}">
                <a16:creationId xmlns:a16="http://schemas.microsoft.com/office/drawing/2014/main" id="{B65EFE22-D9EF-416B-836E-AA976A7E61EA}"/>
              </a:ext>
            </a:extLst>
          </p:cNvPr>
          <p:cNvCxnSpPr>
            <a:cxnSpLocks/>
          </p:cNvCxnSpPr>
          <p:nvPr/>
        </p:nvCxnSpPr>
        <p:spPr>
          <a:xfrm>
            <a:off x="5118312" y="3364842"/>
            <a:ext cx="646951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shp0019">
            <a:extLst>
              <a:ext uri="{FF2B5EF4-FFF2-40B4-BE49-F238E27FC236}">
                <a16:creationId xmlns:a16="http://schemas.microsoft.com/office/drawing/2014/main" id="{1E6AE3CA-C35F-4102-B684-274FDFBE0276}"/>
              </a:ext>
            </a:extLst>
          </p:cNvPr>
          <p:cNvSpPr txBox="1"/>
          <p:nvPr/>
        </p:nvSpPr>
        <p:spPr>
          <a:xfrm>
            <a:off x="375902" y="1161547"/>
            <a:ext cx="1155345"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RÉGION UDA5</a:t>
            </a:r>
          </a:p>
        </p:txBody>
      </p:sp>
      <p:cxnSp>
        <p:nvCxnSpPr>
          <p:cNvPr id="64" name="shp0020">
            <a:extLst>
              <a:ext uri="{FF2B5EF4-FFF2-40B4-BE49-F238E27FC236}">
                <a16:creationId xmlns:a16="http://schemas.microsoft.com/office/drawing/2014/main" id="{3B31B29C-06C6-4C1E-9B20-85DDFF5C692D}"/>
              </a:ext>
            </a:extLst>
          </p:cNvPr>
          <p:cNvCxnSpPr>
            <a:cxnSpLocks/>
          </p:cNvCxnSpPr>
          <p:nvPr/>
        </p:nvCxnSpPr>
        <p:spPr>
          <a:xfrm>
            <a:off x="375901" y="1399207"/>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5" name="shp0021">
            <a:extLst>
              <a:ext uri="{FF2B5EF4-FFF2-40B4-BE49-F238E27FC236}">
                <a16:creationId xmlns:a16="http://schemas.microsoft.com/office/drawing/2014/main" id="{88D47CCF-7E3F-4094-AD66-0DCBC97E3033}"/>
              </a:ext>
            </a:extLst>
          </p:cNvPr>
          <p:cNvGrpSpPr/>
          <p:nvPr/>
        </p:nvGrpSpPr>
        <p:grpSpPr>
          <a:xfrm>
            <a:off x="1354811" y="1572758"/>
            <a:ext cx="1530845" cy="1553726"/>
            <a:chOff x="6751857" y="1873416"/>
            <a:chExt cx="1823234" cy="1850462"/>
          </a:xfrm>
        </p:grpSpPr>
        <p:grpSp>
          <p:nvGrpSpPr>
            <p:cNvPr id="66" name="Groupe 65">
              <a:extLst>
                <a:ext uri="{FF2B5EF4-FFF2-40B4-BE49-F238E27FC236}">
                  <a16:creationId xmlns:a16="http://schemas.microsoft.com/office/drawing/2014/main" id="{DB4EEC66-0843-486E-9870-BE5D718FF158}"/>
                </a:ext>
              </a:extLst>
            </p:cNvPr>
            <p:cNvGrpSpPr/>
            <p:nvPr/>
          </p:nvGrpSpPr>
          <p:grpSpPr>
            <a:xfrm>
              <a:off x="6751857" y="1873416"/>
              <a:ext cx="1823234" cy="1850462"/>
              <a:chOff x="5967840" y="1077745"/>
              <a:chExt cx="2607181" cy="2646149"/>
            </a:xfrm>
          </p:grpSpPr>
          <p:grpSp>
            <p:nvGrpSpPr>
              <p:cNvPr id="68" name="Groupe 67">
                <a:extLst>
                  <a:ext uri="{FF2B5EF4-FFF2-40B4-BE49-F238E27FC236}">
                    <a16:creationId xmlns:a16="http://schemas.microsoft.com/office/drawing/2014/main" id="{E394BA60-AD2F-4F75-8C1E-310AC82EF8FA}"/>
                  </a:ext>
                </a:extLst>
              </p:cNvPr>
              <p:cNvGrpSpPr/>
              <p:nvPr/>
            </p:nvGrpSpPr>
            <p:grpSpPr>
              <a:xfrm>
                <a:off x="6550749" y="2339139"/>
                <a:ext cx="1102899" cy="1061556"/>
                <a:chOff x="3636963" y="3489326"/>
                <a:chExt cx="2420938" cy="2513013"/>
              </a:xfrm>
              <a:solidFill>
                <a:srgbClr val="FFFFFF">
                  <a:lumMod val="75000"/>
                </a:srgbClr>
              </a:solidFill>
            </p:grpSpPr>
            <p:sp>
              <p:nvSpPr>
                <p:cNvPr id="174" name="Freeform 19">
                  <a:extLst>
                    <a:ext uri="{FF2B5EF4-FFF2-40B4-BE49-F238E27FC236}">
                      <a16:creationId xmlns:a16="http://schemas.microsoft.com/office/drawing/2014/main" id="{080B58A4-2C3F-49F6-886E-225EE6CF69DD}"/>
                    </a:ext>
                  </a:extLst>
                </p:cNvPr>
                <p:cNvSpPr>
                  <a:spLocks/>
                </p:cNvSpPr>
                <p:nvPr/>
              </p:nvSpPr>
              <p:spPr bwMode="auto">
                <a:xfrm>
                  <a:off x="4729163" y="3559176"/>
                  <a:ext cx="617538" cy="596900"/>
                </a:xfrm>
                <a:custGeom>
                  <a:avLst/>
                  <a:gdLst>
                    <a:gd name="T0" fmla="*/ 150 w 389"/>
                    <a:gd name="T1" fmla="*/ 0 h 376"/>
                    <a:gd name="T2" fmla="*/ 212 w 389"/>
                    <a:gd name="T3" fmla="*/ 7 h 376"/>
                    <a:gd name="T4" fmla="*/ 216 w 389"/>
                    <a:gd name="T5" fmla="*/ 22 h 376"/>
                    <a:gd name="T6" fmla="*/ 207 w 389"/>
                    <a:gd name="T7" fmla="*/ 36 h 376"/>
                    <a:gd name="T8" fmla="*/ 210 w 389"/>
                    <a:gd name="T9" fmla="*/ 74 h 376"/>
                    <a:gd name="T10" fmla="*/ 240 w 389"/>
                    <a:gd name="T11" fmla="*/ 109 h 376"/>
                    <a:gd name="T12" fmla="*/ 256 w 389"/>
                    <a:gd name="T13" fmla="*/ 175 h 376"/>
                    <a:gd name="T14" fmla="*/ 266 w 389"/>
                    <a:gd name="T15" fmla="*/ 178 h 376"/>
                    <a:gd name="T16" fmla="*/ 280 w 389"/>
                    <a:gd name="T17" fmla="*/ 177 h 376"/>
                    <a:gd name="T18" fmla="*/ 285 w 389"/>
                    <a:gd name="T19" fmla="*/ 180 h 376"/>
                    <a:gd name="T20" fmla="*/ 279 w 389"/>
                    <a:gd name="T21" fmla="*/ 202 h 376"/>
                    <a:gd name="T22" fmla="*/ 286 w 389"/>
                    <a:gd name="T23" fmla="*/ 210 h 376"/>
                    <a:gd name="T24" fmla="*/ 325 w 389"/>
                    <a:gd name="T25" fmla="*/ 212 h 376"/>
                    <a:gd name="T26" fmla="*/ 366 w 389"/>
                    <a:gd name="T27" fmla="*/ 238 h 376"/>
                    <a:gd name="T28" fmla="*/ 389 w 389"/>
                    <a:gd name="T29" fmla="*/ 246 h 376"/>
                    <a:gd name="T30" fmla="*/ 386 w 389"/>
                    <a:gd name="T31" fmla="*/ 257 h 376"/>
                    <a:gd name="T32" fmla="*/ 366 w 389"/>
                    <a:gd name="T33" fmla="*/ 276 h 376"/>
                    <a:gd name="T34" fmla="*/ 346 w 389"/>
                    <a:gd name="T35" fmla="*/ 284 h 376"/>
                    <a:gd name="T36" fmla="*/ 328 w 389"/>
                    <a:gd name="T37" fmla="*/ 284 h 376"/>
                    <a:gd name="T38" fmla="*/ 286 w 389"/>
                    <a:gd name="T39" fmla="*/ 321 h 376"/>
                    <a:gd name="T40" fmla="*/ 222 w 389"/>
                    <a:gd name="T41" fmla="*/ 341 h 376"/>
                    <a:gd name="T42" fmla="*/ 207 w 389"/>
                    <a:gd name="T43" fmla="*/ 366 h 376"/>
                    <a:gd name="T44" fmla="*/ 196 w 389"/>
                    <a:gd name="T45" fmla="*/ 366 h 376"/>
                    <a:gd name="T46" fmla="*/ 178 w 389"/>
                    <a:gd name="T47" fmla="*/ 368 h 376"/>
                    <a:gd name="T48" fmla="*/ 172 w 389"/>
                    <a:gd name="T49" fmla="*/ 376 h 376"/>
                    <a:gd name="T50" fmla="*/ 150 w 389"/>
                    <a:gd name="T51" fmla="*/ 367 h 376"/>
                    <a:gd name="T52" fmla="*/ 150 w 389"/>
                    <a:gd name="T53" fmla="*/ 355 h 376"/>
                    <a:gd name="T54" fmla="*/ 151 w 389"/>
                    <a:gd name="T55" fmla="*/ 343 h 376"/>
                    <a:gd name="T56" fmla="*/ 142 w 389"/>
                    <a:gd name="T57" fmla="*/ 337 h 376"/>
                    <a:gd name="T58" fmla="*/ 127 w 389"/>
                    <a:gd name="T59" fmla="*/ 337 h 376"/>
                    <a:gd name="T60" fmla="*/ 109 w 389"/>
                    <a:gd name="T61" fmla="*/ 312 h 376"/>
                    <a:gd name="T62" fmla="*/ 73 w 389"/>
                    <a:gd name="T63" fmla="*/ 312 h 376"/>
                    <a:gd name="T64" fmla="*/ 50 w 389"/>
                    <a:gd name="T65" fmla="*/ 331 h 376"/>
                    <a:gd name="T66" fmla="*/ 42 w 389"/>
                    <a:gd name="T67" fmla="*/ 327 h 376"/>
                    <a:gd name="T68" fmla="*/ 34 w 389"/>
                    <a:gd name="T69" fmla="*/ 298 h 376"/>
                    <a:gd name="T70" fmla="*/ 38 w 389"/>
                    <a:gd name="T71" fmla="*/ 294 h 376"/>
                    <a:gd name="T72" fmla="*/ 0 w 389"/>
                    <a:gd name="T73" fmla="*/ 276 h 376"/>
                    <a:gd name="T74" fmla="*/ 15 w 389"/>
                    <a:gd name="T75" fmla="*/ 251 h 376"/>
                    <a:gd name="T76" fmla="*/ 48 w 389"/>
                    <a:gd name="T77" fmla="*/ 232 h 376"/>
                    <a:gd name="T78" fmla="*/ 53 w 389"/>
                    <a:gd name="T79" fmla="*/ 183 h 376"/>
                    <a:gd name="T80" fmla="*/ 71 w 389"/>
                    <a:gd name="T81" fmla="*/ 182 h 376"/>
                    <a:gd name="T82" fmla="*/ 77 w 389"/>
                    <a:gd name="T83" fmla="*/ 169 h 376"/>
                    <a:gd name="T84" fmla="*/ 72 w 389"/>
                    <a:gd name="T85" fmla="*/ 152 h 376"/>
                    <a:gd name="T86" fmla="*/ 48 w 389"/>
                    <a:gd name="T87" fmla="*/ 120 h 376"/>
                    <a:gd name="T88" fmla="*/ 48 w 389"/>
                    <a:gd name="T89" fmla="*/ 105 h 376"/>
                    <a:gd name="T90" fmla="*/ 50 w 389"/>
                    <a:gd name="T91" fmla="*/ 71 h 376"/>
                    <a:gd name="T92" fmla="*/ 67 w 389"/>
                    <a:gd name="T93" fmla="*/ 36 h 376"/>
                    <a:gd name="T94" fmla="*/ 97 w 389"/>
                    <a:gd name="T95" fmla="*/ 41 h 376"/>
                    <a:gd name="T96" fmla="*/ 112 w 389"/>
                    <a:gd name="T97" fmla="*/ 10 h 376"/>
                    <a:gd name="T98" fmla="*/ 150 w 389"/>
                    <a:gd name="T9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376">
                      <a:moveTo>
                        <a:pt x="150" y="0"/>
                      </a:moveTo>
                      <a:lnTo>
                        <a:pt x="212" y="7"/>
                      </a:lnTo>
                      <a:lnTo>
                        <a:pt x="216" y="22"/>
                      </a:lnTo>
                      <a:lnTo>
                        <a:pt x="207" y="36"/>
                      </a:lnTo>
                      <a:lnTo>
                        <a:pt x="210" y="74"/>
                      </a:lnTo>
                      <a:lnTo>
                        <a:pt x="240" y="109"/>
                      </a:lnTo>
                      <a:lnTo>
                        <a:pt x="256" y="175"/>
                      </a:lnTo>
                      <a:lnTo>
                        <a:pt x="266" y="178"/>
                      </a:lnTo>
                      <a:lnTo>
                        <a:pt x="280" y="177"/>
                      </a:lnTo>
                      <a:lnTo>
                        <a:pt x="285" y="180"/>
                      </a:lnTo>
                      <a:lnTo>
                        <a:pt x="279" y="202"/>
                      </a:lnTo>
                      <a:lnTo>
                        <a:pt x="286" y="210"/>
                      </a:lnTo>
                      <a:lnTo>
                        <a:pt x="325" y="212"/>
                      </a:lnTo>
                      <a:lnTo>
                        <a:pt x="366" y="238"/>
                      </a:lnTo>
                      <a:lnTo>
                        <a:pt x="389" y="246"/>
                      </a:lnTo>
                      <a:lnTo>
                        <a:pt x="386" y="257"/>
                      </a:lnTo>
                      <a:lnTo>
                        <a:pt x="366" y="276"/>
                      </a:lnTo>
                      <a:lnTo>
                        <a:pt x="346" y="284"/>
                      </a:lnTo>
                      <a:lnTo>
                        <a:pt x="328" y="284"/>
                      </a:lnTo>
                      <a:lnTo>
                        <a:pt x="286" y="321"/>
                      </a:lnTo>
                      <a:lnTo>
                        <a:pt x="222" y="341"/>
                      </a:lnTo>
                      <a:lnTo>
                        <a:pt x="207" y="366"/>
                      </a:lnTo>
                      <a:lnTo>
                        <a:pt x="196" y="366"/>
                      </a:lnTo>
                      <a:lnTo>
                        <a:pt x="178" y="368"/>
                      </a:lnTo>
                      <a:lnTo>
                        <a:pt x="172" y="376"/>
                      </a:lnTo>
                      <a:lnTo>
                        <a:pt x="150" y="367"/>
                      </a:lnTo>
                      <a:lnTo>
                        <a:pt x="150" y="355"/>
                      </a:lnTo>
                      <a:lnTo>
                        <a:pt x="151" y="343"/>
                      </a:lnTo>
                      <a:lnTo>
                        <a:pt x="142" y="337"/>
                      </a:lnTo>
                      <a:lnTo>
                        <a:pt x="127" y="337"/>
                      </a:lnTo>
                      <a:lnTo>
                        <a:pt x="109" y="312"/>
                      </a:lnTo>
                      <a:lnTo>
                        <a:pt x="73" y="312"/>
                      </a:lnTo>
                      <a:lnTo>
                        <a:pt x="50" y="331"/>
                      </a:lnTo>
                      <a:lnTo>
                        <a:pt x="42" y="327"/>
                      </a:lnTo>
                      <a:lnTo>
                        <a:pt x="34" y="298"/>
                      </a:lnTo>
                      <a:lnTo>
                        <a:pt x="38" y="294"/>
                      </a:lnTo>
                      <a:lnTo>
                        <a:pt x="0" y="276"/>
                      </a:lnTo>
                      <a:lnTo>
                        <a:pt x="15" y="251"/>
                      </a:lnTo>
                      <a:lnTo>
                        <a:pt x="48" y="232"/>
                      </a:lnTo>
                      <a:lnTo>
                        <a:pt x="53" y="183"/>
                      </a:lnTo>
                      <a:lnTo>
                        <a:pt x="71" y="182"/>
                      </a:lnTo>
                      <a:lnTo>
                        <a:pt x="77" y="169"/>
                      </a:lnTo>
                      <a:lnTo>
                        <a:pt x="72" y="152"/>
                      </a:lnTo>
                      <a:lnTo>
                        <a:pt x="48" y="120"/>
                      </a:lnTo>
                      <a:lnTo>
                        <a:pt x="48" y="105"/>
                      </a:lnTo>
                      <a:lnTo>
                        <a:pt x="50" y="71"/>
                      </a:lnTo>
                      <a:lnTo>
                        <a:pt x="67" y="36"/>
                      </a:lnTo>
                      <a:lnTo>
                        <a:pt x="97" y="41"/>
                      </a:lnTo>
                      <a:lnTo>
                        <a:pt x="112" y="10"/>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5" name="Freeform 20">
                  <a:extLst>
                    <a:ext uri="{FF2B5EF4-FFF2-40B4-BE49-F238E27FC236}">
                      <a16:creationId xmlns:a16="http://schemas.microsoft.com/office/drawing/2014/main" id="{AAE67FFB-3EA6-48BD-923C-E39282D8F8BE}"/>
                    </a:ext>
                  </a:extLst>
                </p:cNvPr>
                <p:cNvSpPr>
                  <a:spLocks/>
                </p:cNvSpPr>
                <p:nvPr/>
              </p:nvSpPr>
              <p:spPr bwMode="auto">
                <a:xfrm>
                  <a:off x="5057776" y="3489326"/>
                  <a:ext cx="530225" cy="495300"/>
                </a:xfrm>
                <a:custGeom>
                  <a:avLst/>
                  <a:gdLst>
                    <a:gd name="T0" fmla="*/ 100 w 334"/>
                    <a:gd name="T1" fmla="*/ 0 h 312"/>
                    <a:gd name="T2" fmla="*/ 121 w 334"/>
                    <a:gd name="T3" fmla="*/ 11 h 312"/>
                    <a:gd name="T4" fmla="*/ 174 w 334"/>
                    <a:gd name="T5" fmla="*/ 19 h 312"/>
                    <a:gd name="T6" fmla="*/ 212 w 334"/>
                    <a:gd name="T7" fmla="*/ 11 h 312"/>
                    <a:gd name="T8" fmla="*/ 241 w 334"/>
                    <a:gd name="T9" fmla="*/ 11 h 312"/>
                    <a:gd name="T10" fmla="*/ 272 w 334"/>
                    <a:gd name="T11" fmla="*/ 54 h 312"/>
                    <a:gd name="T12" fmla="*/ 305 w 334"/>
                    <a:gd name="T13" fmla="*/ 76 h 312"/>
                    <a:gd name="T14" fmla="*/ 325 w 334"/>
                    <a:gd name="T15" fmla="*/ 113 h 312"/>
                    <a:gd name="T16" fmla="*/ 327 w 334"/>
                    <a:gd name="T17" fmla="*/ 128 h 312"/>
                    <a:gd name="T18" fmla="*/ 330 w 334"/>
                    <a:gd name="T19" fmla="*/ 147 h 312"/>
                    <a:gd name="T20" fmla="*/ 334 w 334"/>
                    <a:gd name="T21" fmla="*/ 201 h 312"/>
                    <a:gd name="T22" fmla="*/ 317 w 334"/>
                    <a:gd name="T23" fmla="*/ 227 h 312"/>
                    <a:gd name="T24" fmla="*/ 305 w 334"/>
                    <a:gd name="T25" fmla="*/ 243 h 312"/>
                    <a:gd name="T26" fmla="*/ 311 w 334"/>
                    <a:gd name="T27" fmla="*/ 280 h 312"/>
                    <a:gd name="T28" fmla="*/ 307 w 334"/>
                    <a:gd name="T29" fmla="*/ 288 h 312"/>
                    <a:gd name="T30" fmla="*/ 299 w 334"/>
                    <a:gd name="T31" fmla="*/ 300 h 312"/>
                    <a:gd name="T32" fmla="*/ 281 w 334"/>
                    <a:gd name="T33" fmla="*/ 301 h 312"/>
                    <a:gd name="T34" fmla="*/ 261 w 334"/>
                    <a:gd name="T35" fmla="*/ 312 h 312"/>
                    <a:gd name="T36" fmla="*/ 237 w 334"/>
                    <a:gd name="T37" fmla="*/ 305 h 312"/>
                    <a:gd name="T38" fmla="*/ 235 w 334"/>
                    <a:gd name="T39" fmla="*/ 295 h 312"/>
                    <a:gd name="T40" fmla="*/ 182 w 334"/>
                    <a:gd name="T41" fmla="*/ 290 h 312"/>
                    <a:gd name="T42" fmla="*/ 159 w 334"/>
                    <a:gd name="T43" fmla="*/ 282 h 312"/>
                    <a:gd name="T44" fmla="*/ 118 w 334"/>
                    <a:gd name="T45" fmla="*/ 256 h 312"/>
                    <a:gd name="T46" fmla="*/ 79 w 334"/>
                    <a:gd name="T47" fmla="*/ 254 h 312"/>
                    <a:gd name="T48" fmla="*/ 72 w 334"/>
                    <a:gd name="T49" fmla="*/ 246 h 312"/>
                    <a:gd name="T50" fmla="*/ 78 w 334"/>
                    <a:gd name="T51" fmla="*/ 224 h 312"/>
                    <a:gd name="T52" fmla="*/ 73 w 334"/>
                    <a:gd name="T53" fmla="*/ 221 h 312"/>
                    <a:gd name="T54" fmla="*/ 59 w 334"/>
                    <a:gd name="T55" fmla="*/ 222 h 312"/>
                    <a:gd name="T56" fmla="*/ 49 w 334"/>
                    <a:gd name="T57" fmla="*/ 219 h 312"/>
                    <a:gd name="T58" fmla="*/ 33 w 334"/>
                    <a:gd name="T59" fmla="*/ 153 h 312"/>
                    <a:gd name="T60" fmla="*/ 3 w 334"/>
                    <a:gd name="T61" fmla="*/ 118 h 312"/>
                    <a:gd name="T62" fmla="*/ 0 w 334"/>
                    <a:gd name="T63" fmla="*/ 80 h 312"/>
                    <a:gd name="T64" fmla="*/ 9 w 334"/>
                    <a:gd name="T65" fmla="*/ 66 h 312"/>
                    <a:gd name="T66" fmla="*/ 5 w 334"/>
                    <a:gd name="T67" fmla="*/ 51 h 312"/>
                    <a:gd name="T68" fmla="*/ 29 w 334"/>
                    <a:gd name="T69" fmla="*/ 20 h 312"/>
                    <a:gd name="T70" fmla="*/ 50 w 334"/>
                    <a:gd name="T71" fmla="*/ 16 h 312"/>
                    <a:gd name="T72" fmla="*/ 69 w 334"/>
                    <a:gd name="T73" fmla="*/ 29 h 312"/>
                    <a:gd name="T74" fmla="*/ 93 w 334"/>
                    <a:gd name="T75" fmla="*/ 23 h 312"/>
                    <a:gd name="T76" fmla="*/ 95 w 334"/>
                    <a:gd name="T77" fmla="*/ 4 h 312"/>
                    <a:gd name="T78" fmla="*/ 100 w 334"/>
                    <a:gd name="T7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312">
                      <a:moveTo>
                        <a:pt x="100" y="0"/>
                      </a:moveTo>
                      <a:lnTo>
                        <a:pt x="121" y="11"/>
                      </a:lnTo>
                      <a:lnTo>
                        <a:pt x="174" y="19"/>
                      </a:lnTo>
                      <a:lnTo>
                        <a:pt x="212" y="11"/>
                      </a:lnTo>
                      <a:lnTo>
                        <a:pt x="241" y="11"/>
                      </a:lnTo>
                      <a:lnTo>
                        <a:pt x="272" y="54"/>
                      </a:lnTo>
                      <a:lnTo>
                        <a:pt x="305" y="76"/>
                      </a:lnTo>
                      <a:lnTo>
                        <a:pt x="325" y="113"/>
                      </a:lnTo>
                      <a:lnTo>
                        <a:pt x="327" y="128"/>
                      </a:lnTo>
                      <a:lnTo>
                        <a:pt x="330" y="147"/>
                      </a:lnTo>
                      <a:lnTo>
                        <a:pt x="334" y="201"/>
                      </a:lnTo>
                      <a:lnTo>
                        <a:pt x="317" y="227"/>
                      </a:lnTo>
                      <a:lnTo>
                        <a:pt x="305" y="243"/>
                      </a:lnTo>
                      <a:lnTo>
                        <a:pt x="311" y="280"/>
                      </a:lnTo>
                      <a:lnTo>
                        <a:pt x="307" y="288"/>
                      </a:lnTo>
                      <a:lnTo>
                        <a:pt x="299" y="300"/>
                      </a:lnTo>
                      <a:lnTo>
                        <a:pt x="281" y="301"/>
                      </a:lnTo>
                      <a:lnTo>
                        <a:pt x="261" y="312"/>
                      </a:lnTo>
                      <a:lnTo>
                        <a:pt x="237" y="305"/>
                      </a:lnTo>
                      <a:lnTo>
                        <a:pt x="235" y="295"/>
                      </a:lnTo>
                      <a:lnTo>
                        <a:pt x="182" y="290"/>
                      </a:lnTo>
                      <a:lnTo>
                        <a:pt x="159" y="282"/>
                      </a:lnTo>
                      <a:lnTo>
                        <a:pt x="118" y="256"/>
                      </a:lnTo>
                      <a:lnTo>
                        <a:pt x="79" y="254"/>
                      </a:lnTo>
                      <a:lnTo>
                        <a:pt x="72" y="246"/>
                      </a:lnTo>
                      <a:lnTo>
                        <a:pt x="78" y="224"/>
                      </a:lnTo>
                      <a:lnTo>
                        <a:pt x="73" y="221"/>
                      </a:lnTo>
                      <a:lnTo>
                        <a:pt x="59" y="222"/>
                      </a:lnTo>
                      <a:lnTo>
                        <a:pt x="49" y="219"/>
                      </a:lnTo>
                      <a:lnTo>
                        <a:pt x="33" y="153"/>
                      </a:lnTo>
                      <a:lnTo>
                        <a:pt x="3" y="118"/>
                      </a:lnTo>
                      <a:lnTo>
                        <a:pt x="0" y="80"/>
                      </a:lnTo>
                      <a:lnTo>
                        <a:pt x="9" y="66"/>
                      </a:lnTo>
                      <a:lnTo>
                        <a:pt x="5" y="51"/>
                      </a:lnTo>
                      <a:lnTo>
                        <a:pt x="29" y="20"/>
                      </a:lnTo>
                      <a:lnTo>
                        <a:pt x="50" y="16"/>
                      </a:lnTo>
                      <a:lnTo>
                        <a:pt x="69" y="29"/>
                      </a:lnTo>
                      <a:lnTo>
                        <a:pt x="93" y="23"/>
                      </a:lnTo>
                      <a:lnTo>
                        <a:pt x="95" y="4"/>
                      </a:lnTo>
                      <a:lnTo>
                        <a:pt x="10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6" name="Freeform 21">
                  <a:extLst>
                    <a:ext uri="{FF2B5EF4-FFF2-40B4-BE49-F238E27FC236}">
                      <a16:creationId xmlns:a16="http://schemas.microsoft.com/office/drawing/2014/main" id="{6FCD760B-DFA1-4157-A5A5-35E47A9BB224}"/>
                    </a:ext>
                  </a:extLst>
                </p:cNvPr>
                <p:cNvSpPr>
                  <a:spLocks/>
                </p:cNvSpPr>
                <p:nvPr/>
              </p:nvSpPr>
              <p:spPr bwMode="auto">
                <a:xfrm>
                  <a:off x="5002213" y="3933826"/>
                  <a:ext cx="579438" cy="539750"/>
                </a:xfrm>
                <a:custGeom>
                  <a:avLst/>
                  <a:gdLst>
                    <a:gd name="T0" fmla="*/ 346 w 365"/>
                    <a:gd name="T1" fmla="*/ 0 h 340"/>
                    <a:gd name="T2" fmla="*/ 359 w 365"/>
                    <a:gd name="T3" fmla="*/ 5 h 340"/>
                    <a:gd name="T4" fmla="*/ 365 w 365"/>
                    <a:gd name="T5" fmla="*/ 31 h 340"/>
                    <a:gd name="T6" fmla="*/ 351 w 365"/>
                    <a:gd name="T7" fmla="*/ 46 h 340"/>
                    <a:gd name="T8" fmla="*/ 362 w 365"/>
                    <a:gd name="T9" fmla="*/ 83 h 340"/>
                    <a:gd name="T10" fmla="*/ 360 w 365"/>
                    <a:gd name="T11" fmla="*/ 104 h 340"/>
                    <a:gd name="T12" fmla="*/ 357 w 365"/>
                    <a:gd name="T13" fmla="*/ 130 h 340"/>
                    <a:gd name="T14" fmla="*/ 351 w 365"/>
                    <a:gd name="T15" fmla="*/ 145 h 340"/>
                    <a:gd name="T16" fmla="*/ 342 w 365"/>
                    <a:gd name="T17" fmla="*/ 147 h 340"/>
                    <a:gd name="T18" fmla="*/ 327 w 365"/>
                    <a:gd name="T19" fmla="*/ 137 h 340"/>
                    <a:gd name="T20" fmla="*/ 322 w 365"/>
                    <a:gd name="T21" fmla="*/ 140 h 340"/>
                    <a:gd name="T22" fmla="*/ 325 w 365"/>
                    <a:gd name="T23" fmla="*/ 165 h 340"/>
                    <a:gd name="T24" fmla="*/ 292 w 365"/>
                    <a:gd name="T25" fmla="*/ 208 h 340"/>
                    <a:gd name="T26" fmla="*/ 278 w 365"/>
                    <a:gd name="T27" fmla="*/ 253 h 340"/>
                    <a:gd name="T28" fmla="*/ 262 w 365"/>
                    <a:gd name="T29" fmla="*/ 280 h 340"/>
                    <a:gd name="T30" fmla="*/ 258 w 365"/>
                    <a:gd name="T31" fmla="*/ 308 h 340"/>
                    <a:gd name="T32" fmla="*/ 236 w 365"/>
                    <a:gd name="T33" fmla="*/ 318 h 340"/>
                    <a:gd name="T34" fmla="*/ 156 w 365"/>
                    <a:gd name="T35" fmla="*/ 340 h 340"/>
                    <a:gd name="T36" fmla="*/ 117 w 365"/>
                    <a:gd name="T37" fmla="*/ 307 h 340"/>
                    <a:gd name="T38" fmla="*/ 73 w 365"/>
                    <a:gd name="T39" fmla="*/ 312 h 340"/>
                    <a:gd name="T40" fmla="*/ 51 w 365"/>
                    <a:gd name="T41" fmla="*/ 275 h 340"/>
                    <a:gd name="T42" fmla="*/ 51 w 365"/>
                    <a:gd name="T43" fmla="*/ 263 h 340"/>
                    <a:gd name="T44" fmla="*/ 24 w 365"/>
                    <a:gd name="T45" fmla="*/ 260 h 340"/>
                    <a:gd name="T46" fmla="*/ 20 w 365"/>
                    <a:gd name="T47" fmla="*/ 258 h 340"/>
                    <a:gd name="T48" fmla="*/ 20 w 365"/>
                    <a:gd name="T49" fmla="*/ 246 h 340"/>
                    <a:gd name="T50" fmla="*/ 5 w 365"/>
                    <a:gd name="T51" fmla="*/ 231 h 340"/>
                    <a:gd name="T52" fmla="*/ 5 w 365"/>
                    <a:gd name="T53" fmla="*/ 219 h 340"/>
                    <a:gd name="T54" fmla="*/ 20 w 365"/>
                    <a:gd name="T55" fmla="*/ 171 h 340"/>
                    <a:gd name="T56" fmla="*/ 0 w 365"/>
                    <a:gd name="T57" fmla="*/ 140 h 340"/>
                    <a:gd name="T58" fmla="*/ 6 w 365"/>
                    <a:gd name="T59" fmla="*/ 132 h 340"/>
                    <a:gd name="T60" fmla="*/ 24 w 365"/>
                    <a:gd name="T61" fmla="*/ 130 h 340"/>
                    <a:gd name="T62" fmla="*/ 35 w 365"/>
                    <a:gd name="T63" fmla="*/ 130 h 340"/>
                    <a:gd name="T64" fmla="*/ 50 w 365"/>
                    <a:gd name="T65" fmla="*/ 105 h 340"/>
                    <a:gd name="T66" fmla="*/ 114 w 365"/>
                    <a:gd name="T67" fmla="*/ 85 h 340"/>
                    <a:gd name="T68" fmla="*/ 156 w 365"/>
                    <a:gd name="T69" fmla="*/ 48 h 340"/>
                    <a:gd name="T70" fmla="*/ 174 w 365"/>
                    <a:gd name="T71" fmla="*/ 48 h 340"/>
                    <a:gd name="T72" fmla="*/ 194 w 365"/>
                    <a:gd name="T73" fmla="*/ 40 h 340"/>
                    <a:gd name="T74" fmla="*/ 214 w 365"/>
                    <a:gd name="T75" fmla="*/ 21 h 340"/>
                    <a:gd name="T76" fmla="*/ 217 w 365"/>
                    <a:gd name="T77" fmla="*/ 10 h 340"/>
                    <a:gd name="T78" fmla="*/ 270 w 365"/>
                    <a:gd name="T79" fmla="*/ 15 h 340"/>
                    <a:gd name="T80" fmla="*/ 272 w 365"/>
                    <a:gd name="T81" fmla="*/ 25 h 340"/>
                    <a:gd name="T82" fmla="*/ 296 w 365"/>
                    <a:gd name="T83" fmla="*/ 32 h 340"/>
                    <a:gd name="T84" fmla="*/ 316 w 365"/>
                    <a:gd name="T85" fmla="*/ 21 h 340"/>
                    <a:gd name="T86" fmla="*/ 334 w 365"/>
                    <a:gd name="T87" fmla="*/ 20 h 340"/>
                    <a:gd name="T88" fmla="*/ 342 w 365"/>
                    <a:gd name="T89" fmla="*/ 8 h 340"/>
                    <a:gd name="T90" fmla="*/ 346 w 365"/>
                    <a:gd name="T9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40">
                      <a:moveTo>
                        <a:pt x="346" y="0"/>
                      </a:moveTo>
                      <a:lnTo>
                        <a:pt x="359" y="5"/>
                      </a:lnTo>
                      <a:lnTo>
                        <a:pt x="365" y="31"/>
                      </a:lnTo>
                      <a:lnTo>
                        <a:pt x="351" y="46"/>
                      </a:lnTo>
                      <a:lnTo>
                        <a:pt x="362" y="83"/>
                      </a:lnTo>
                      <a:lnTo>
                        <a:pt x="360" y="104"/>
                      </a:lnTo>
                      <a:lnTo>
                        <a:pt x="357" y="130"/>
                      </a:lnTo>
                      <a:lnTo>
                        <a:pt x="351" y="145"/>
                      </a:lnTo>
                      <a:lnTo>
                        <a:pt x="342" y="147"/>
                      </a:lnTo>
                      <a:lnTo>
                        <a:pt x="327" y="137"/>
                      </a:lnTo>
                      <a:lnTo>
                        <a:pt x="322" y="140"/>
                      </a:lnTo>
                      <a:lnTo>
                        <a:pt x="325" y="165"/>
                      </a:lnTo>
                      <a:lnTo>
                        <a:pt x="292" y="208"/>
                      </a:lnTo>
                      <a:lnTo>
                        <a:pt x="278" y="253"/>
                      </a:lnTo>
                      <a:lnTo>
                        <a:pt x="262" y="280"/>
                      </a:lnTo>
                      <a:lnTo>
                        <a:pt x="258" y="308"/>
                      </a:lnTo>
                      <a:lnTo>
                        <a:pt x="236" y="318"/>
                      </a:lnTo>
                      <a:lnTo>
                        <a:pt x="156" y="340"/>
                      </a:lnTo>
                      <a:lnTo>
                        <a:pt x="117" y="307"/>
                      </a:lnTo>
                      <a:lnTo>
                        <a:pt x="73" y="312"/>
                      </a:lnTo>
                      <a:lnTo>
                        <a:pt x="51" y="275"/>
                      </a:lnTo>
                      <a:lnTo>
                        <a:pt x="51" y="263"/>
                      </a:lnTo>
                      <a:lnTo>
                        <a:pt x="24" y="260"/>
                      </a:lnTo>
                      <a:lnTo>
                        <a:pt x="20" y="258"/>
                      </a:lnTo>
                      <a:lnTo>
                        <a:pt x="20" y="246"/>
                      </a:lnTo>
                      <a:lnTo>
                        <a:pt x="5" y="231"/>
                      </a:lnTo>
                      <a:lnTo>
                        <a:pt x="5" y="219"/>
                      </a:lnTo>
                      <a:lnTo>
                        <a:pt x="20" y="171"/>
                      </a:lnTo>
                      <a:lnTo>
                        <a:pt x="0" y="140"/>
                      </a:lnTo>
                      <a:lnTo>
                        <a:pt x="6" y="132"/>
                      </a:lnTo>
                      <a:lnTo>
                        <a:pt x="24" y="130"/>
                      </a:lnTo>
                      <a:lnTo>
                        <a:pt x="35" y="130"/>
                      </a:lnTo>
                      <a:lnTo>
                        <a:pt x="50" y="105"/>
                      </a:lnTo>
                      <a:lnTo>
                        <a:pt x="114" y="85"/>
                      </a:lnTo>
                      <a:lnTo>
                        <a:pt x="156" y="48"/>
                      </a:lnTo>
                      <a:lnTo>
                        <a:pt x="174" y="48"/>
                      </a:lnTo>
                      <a:lnTo>
                        <a:pt x="194" y="40"/>
                      </a:lnTo>
                      <a:lnTo>
                        <a:pt x="214" y="21"/>
                      </a:lnTo>
                      <a:lnTo>
                        <a:pt x="217" y="10"/>
                      </a:lnTo>
                      <a:lnTo>
                        <a:pt x="270" y="15"/>
                      </a:lnTo>
                      <a:lnTo>
                        <a:pt x="272" y="25"/>
                      </a:lnTo>
                      <a:lnTo>
                        <a:pt x="296" y="32"/>
                      </a:lnTo>
                      <a:lnTo>
                        <a:pt x="316" y="21"/>
                      </a:lnTo>
                      <a:lnTo>
                        <a:pt x="334" y="20"/>
                      </a:lnTo>
                      <a:lnTo>
                        <a:pt x="342" y="8"/>
                      </a:lnTo>
                      <a:lnTo>
                        <a:pt x="3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7" name="Freeform 28">
                  <a:extLst>
                    <a:ext uri="{FF2B5EF4-FFF2-40B4-BE49-F238E27FC236}">
                      <a16:creationId xmlns:a16="http://schemas.microsoft.com/office/drawing/2014/main" id="{DAFE8436-3EC3-4F0C-BC00-40290262EEFC}"/>
                    </a:ext>
                  </a:extLst>
                </p:cNvPr>
                <p:cNvSpPr>
                  <a:spLocks/>
                </p:cNvSpPr>
                <p:nvPr/>
              </p:nvSpPr>
              <p:spPr bwMode="auto">
                <a:xfrm>
                  <a:off x="3636963" y="5368926"/>
                  <a:ext cx="852488" cy="530225"/>
                </a:xfrm>
                <a:custGeom>
                  <a:avLst/>
                  <a:gdLst>
                    <a:gd name="T0" fmla="*/ 473 w 537"/>
                    <a:gd name="T1" fmla="*/ 3 h 334"/>
                    <a:gd name="T2" fmla="*/ 518 w 537"/>
                    <a:gd name="T3" fmla="*/ 67 h 334"/>
                    <a:gd name="T4" fmla="*/ 529 w 537"/>
                    <a:gd name="T5" fmla="*/ 86 h 334"/>
                    <a:gd name="T6" fmla="*/ 537 w 537"/>
                    <a:gd name="T7" fmla="*/ 107 h 334"/>
                    <a:gd name="T8" fmla="*/ 523 w 537"/>
                    <a:gd name="T9" fmla="*/ 111 h 334"/>
                    <a:gd name="T10" fmla="*/ 514 w 537"/>
                    <a:gd name="T11" fmla="*/ 153 h 334"/>
                    <a:gd name="T12" fmla="*/ 483 w 537"/>
                    <a:gd name="T13" fmla="*/ 192 h 334"/>
                    <a:gd name="T14" fmla="*/ 458 w 537"/>
                    <a:gd name="T15" fmla="*/ 227 h 334"/>
                    <a:gd name="T16" fmla="*/ 438 w 537"/>
                    <a:gd name="T17" fmla="*/ 290 h 334"/>
                    <a:gd name="T18" fmla="*/ 396 w 537"/>
                    <a:gd name="T19" fmla="*/ 325 h 334"/>
                    <a:gd name="T20" fmla="*/ 364 w 537"/>
                    <a:gd name="T21" fmla="*/ 334 h 334"/>
                    <a:gd name="T22" fmla="*/ 316 w 537"/>
                    <a:gd name="T23" fmla="*/ 282 h 334"/>
                    <a:gd name="T24" fmla="*/ 296 w 537"/>
                    <a:gd name="T25" fmla="*/ 252 h 334"/>
                    <a:gd name="T26" fmla="*/ 182 w 537"/>
                    <a:gd name="T27" fmla="*/ 232 h 334"/>
                    <a:gd name="T28" fmla="*/ 132 w 537"/>
                    <a:gd name="T29" fmla="*/ 227 h 334"/>
                    <a:gd name="T30" fmla="*/ 102 w 537"/>
                    <a:gd name="T31" fmla="*/ 234 h 334"/>
                    <a:gd name="T32" fmla="*/ 103 w 537"/>
                    <a:gd name="T33" fmla="*/ 213 h 334"/>
                    <a:gd name="T34" fmla="*/ 119 w 537"/>
                    <a:gd name="T35" fmla="*/ 155 h 334"/>
                    <a:gd name="T36" fmla="*/ 77 w 537"/>
                    <a:gd name="T37" fmla="*/ 141 h 334"/>
                    <a:gd name="T38" fmla="*/ 24 w 537"/>
                    <a:gd name="T39" fmla="*/ 126 h 334"/>
                    <a:gd name="T40" fmla="*/ 11 w 537"/>
                    <a:gd name="T41" fmla="*/ 92 h 334"/>
                    <a:gd name="T42" fmla="*/ 33 w 537"/>
                    <a:gd name="T43" fmla="*/ 86 h 334"/>
                    <a:gd name="T44" fmla="*/ 85 w 537"/>
                    <a:gd name="T45" fmla="*/ 22 h 334"/>
                    <a:gd name="T46" fmla="*/ 115 w 537"/>
                    <a:gd name="T47" fmla="*/ 42 h 334"/>
                    <a:gd name="T48" fmla="*/ 163 w 537"/>
                    <a:gd name="T49" fmla="*/ 24 h 334"/>
                    <a:gd name="T50" fmla="*/ 183 w 537"/>
                    <a:gd name="T51" fmla="*/ 46 h 334"/>
                    <a:gd name="T52" fmla="*/ 242 w 537"/>
                    <a:gd name="T53" fmla="*/ 27 h 334"/>
                    <a:gd name="T54" fmla="*/ 278 w 537"/>
                    <a:gd name="T55" fmla="*/ 15 h 334"/>
                    <a:gd name="T56" fmla="*/ 335 w 537"/>
                    <a:gd name="T57" fmla="*/ 12 h 334"/>
                    <a:gd name="T58" fmla="*/ 357 w 537"/>
                    <a:gd name="T59" fmla="*/ 27 h 334"/>
                    <a:gd name="T60" fmla="*/ 396 w 537"/>
                    <a:gd name="T61" fmla="*/ 19 h 334"/>
                    <a:gd name="T62" fmla="*/ 430 w 537"/>
                    <a:gd name="T63"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7" h="334">
                      <a:moveTo>
                        <a:pt x="446" y="0"/>
                      </a:moveTo>
                      <a:lnTo>
                        <a:pt x="473" y="3"/>
                      </a:lnTo>
                      <a:lnTo>
                        <a:pt x="499" y="10"/>
                      </a:lnTo>
                      <a:lnTo>
                        <a:pt x="518" y="67"/>
                      </a:lnTo>
                      <a:lnTo>
                        <a:pt x="534" y="78"/>
                      </a:lnTo>
                      <a:lnTo>
                        <a:pt x="529" y="86"/>
                      </a:lnTo>
                      <a:lnTo>
                        <a:pt x="529" y="93"/>
                      </a:lnTo>
                      <a:lnTo>
                        <a:pt x="537" y="107"/>
                      </a:lnTo>
                      <a:lnTo>
                        <a:pt x="534" y="113"/>
                      </a:lnTo>
                      <a:lnTo>
                        <a:pt x="523" y="111"/>
                      </a:lnTo>
                      <a:lnTo>
                        <a:pt x="514" y="124"/>
                      </a:lnTo>
                      <a:lnTo>
                        <a:pt x="514" y="153"/>
                      </a:lnTo>
                      <a:lnTo>
                        <a:pt x="504" y="183"/>
                      </a:lnTo>
                      <a:lnTo>
                        <a:pt x="483" y="192"/>
                      </a:lnTo>
                      <a:lnTo>
                        <a:pt x="475" y="222"/>
                      </a:lnTo>
                      <a:lnTo>
                        <a:pt x="458" y="227"/>
                      </a:lnTo>
                      <a:lnTo>
                        <a:pt x="448" y="272"/>
                      </a:lnTo>
                      <a:lnTo>
                        <a:pt x="438" y="290"/>
                      </a:lnTo>
                      <a:lnTo>
                        <a:pt x="438" y="311"/>
                      </a:lnTo>
                      <a:lnTo>
                        <a:pt x="396" y="325"/>
                      </a:lnTo>
                      <a:lnTo>
                        <a:pt x="381" y="320"/>
                      </a:lnTo>
                      <a:lnTo>
                        <a:pt x="364" y="334"/>
                      </a:lnTo>
                      <a:lnTo>
                        <a:pt x="332" y="296"/>
                      </a:lnTo>
                      <a:lnTo>
                        <a:pt x="316" y="282"/>
                      </a:lnTo>
                      <a:lnTo>
                        <a:pt x="307" y="259"/>
                      </a:lnTo>
                      <a:lnTo>
                        <a:pt x="296" y="252"/>
                      </a:lnTo>
                      <a:lnTo>
                        <a:pt x="251" y="259"/>
                      </a:lnTo>
                      <a:lnTo>
                        <a:pt x="182" y="232"/>
                      </a:lnTo>
                      <a:lnTo>
                        <a:pt x="163" y="222"/>
                      </a:lnTo>
                      <a:lnTo>
                        <a:pt x="132" y="227"/>
                      </a:lnTo>
                      <a:lnTo>
                        <a:pt x="112" y="237"/>
                      </a:lnTo>
                      <a:lnTo>
                        <a:pt x="102" y="234"/>
                      </a:lnTo>
                      <a:lnTo>
                        <a:pt x="97" y="226"/>
                      </a:lnTo>
                      <a:lnTo>
                        <a:pt x="103" y="213"/>
                      </a:lnTo>
                      <a:lnTo>
                        <a:pt x="117" y="202"/>
                      </a:lnTo>
                      <a:lnTo>
                        <a:pt x="119" y="155"/>
                      </a:lnTo>
                      <a:lnTo>
                        <a:pt x="102" y="137"/>
                      </a:lnTo>
                      <a:lnTo>
                        <a:pt x="77" y="141"/>
                      </a:lnTo>
                      <a:lnTo>
                        <a:pt x="55" y="152"/>
                      </a:lnTo>
                      <a:lnTo>
                        <a:pt x="24" y="126"/>
                      </a:lnTo>
                      <a:lnTo>
                        <a:pt x="0" y="102"/>
                      </a:lnTo>
                      <a:lnTo>
                        <a:pt x="11" y="92"/>
                      </a:lnTo>
                      <a:lnTo>
                        <a:pt x="24" y="84"/>
                      </a:lnTo>
                      <a:lnTo>
                        <a:pt x="33" y="86"/>
                      </a:lnTo>
                      <a:lnTo>
                        <a:pt x="73" y="39"/>
                      </a:lnTo>
                      <a:lnTo>
                        <a:pt x="85" y="22"/>
                      </a:lnTo>
                      <a:lnTo>
                        <a:pt x="108" y="48"/>
                      </a:lnTo>
                      <a:lnTo>
                        <a:pt x="115" y="42"/>
                      </a:lnTo>
                      <a:lnTo>
                        <a:pt x="141" y="39"/>
                      </a:lnTo>
                      <a:lnTo>
                        <a:pt x="163" y="24"/>
                      </a:lnTo>
                      <a:lnTo>
                        <a:pt x="178" y="27"/>
                      </a:lnTo>
                      <a:lnTo>
                        <a:pt x="183" y="46"/>
                      </a:lnTo>
                      <a:lnTo>
                        <a:pt x="218" y="44"/>
                      </a:lnTo>
                      <a:lnTo>
                        <a:pt x="242" y="27"/>
                      </a:lnTo>
                      <a:lnTo>
                        <a:pt x="262" y="27"/>
                      </a:lnTo>
                      <a:lnTo>
                        <a:pt x="278" y="15"/>
                      </a:lnTo>
                      <a:lnTo>
                        <a:pt x="292" y="17"/>
                      </a:lnTo>
                      <a:lnTo>
                        <a:pt x="335" y="12"/>
                      </a:lnTo>
                      <a:lnTo>
                        <a:pt x="342" y="24"/>
                      </a:lnTo>
                      <a:lnTo>
                        <a:pt x="357" y="27"/>
                      </a:lnTo>
                      <a:lnTo>
                        <a:pt x="387" y="7"/>
                      </a:lnTo>
                      <a:lnTo>
                        <a:pt x="396" y="19"/>
                      </a:lnTo>
                      <a:lnTo>
                        <a:pt x="413" y="13"/>
                      </a:lnTo>
                      <a:lnTo>
                        <a:pt x="430" y="18"/>
                      </a:lnTo>
                      <a:lnTo>
                        <a:pt x="44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8" name="Freeform 29">
                  <a:extLst>
                    <a:ext uri="{FF2B5EF4-FFF2-40B4-BE49-F238E27FC236}">
                      <a16:creationId xmlns:a16="http://schemas.microsoft.com/office/drawing/2014/main" id="{621914DA-736D-45C6-9550-4398C92AC939}"/>
                    </a:ext>
                  </a:extLst>
                </p:cNvPr>
                <p:cNvSpPr>
                  <a:spLocks/>
                </p:cNvSpPr>
                <p:nvPr/>
              </p:nvSpPr>
              <p:spPr bwMode="auto">
                <a:xfrm>
                  <a:off x="4341813" y="4610101"/>
                  <a:ext cx="614363" cy="504825"/>
                </a:xfrm>
                <a:custGeom>
                  <a:avLst/>
                  <a:gdLst>
                    <a:gd name="T0" fmla="*/ 155 w 387"/>
                    <a:gd name="T1" fmla="*/ 0 h 318"/>
                    <a:gd name="T2" fmla="*/ 173 w 387"/>
                    <a:gd name="T3" fmla="*/ 27 h 318"/>
                    <a:gd name="T4" fmla="*/ 183 w 387"/>
                    <a:gd name="T5" fmla="*/ 42 h 318"/>
                    <a:gd name="T6" fmla="*/ 205 w 387"/>
                    <a:gd name="T7" fmla="*/ 45 h 318"/>
                    <a:gd name="T8" fmla="*/ 244 w 387"/>
                    <a:gd name="T9" fmla="*/ 28 h 318"/>
                    <a:gd name="T10" fmla="*/ 286 w 387"/>
                    <a:gd name="T11" fmla="*/ 32 h 318"/>
                    <a:gd name="T12" fmla="*/ 317 w 387"/>
                    <a:gd name="T13" fmla="*/ 28 h 318"/>
                    <a:gd name="T14" fmla="*/ 321 w 387"/>
                    <a:gd name="T15" fmla="*/ 36 h 318"/>
                    <a:gd name="T16" fmla="*/ 315 w 387"/>
                    <a:gd name="T17" fmla="*/ 62 h 318"/>
                    <a:gd name="T18" fmla="*/ 325 w 387"/>
                    <a:gd name="T19" fmla="*/ 72 h 318"/>
                    <a:gd name="T20" fmla="*/ 358 w 387"/>
                    <a:gd name="T21" fmla="*/ 54 h 318"/>
                    <a:gd name="T22" fmla="*/ 387 w 387"/>
                    <a:gd name="T23" fmla="*/ 67 h 318"/>
                    <a:gd name="T24" fmla="*/ 362 w 387"/>
                    <a:gd name="T25" fmla="*/ 97 h 318"/>
                    <a:gd name="T26" fmla="*/ 378 w 387"/>
                    <a:gd name="T27" fmla="*/ 149 h 318"/>
                    <a:gd name="T28" fmla="*/ 352 w 387"/>
                    <a:gd name="T29" fmla="*/ 161 h 318"/>
                    <a:gd name="T30" fmla="*/ 336 w 387"/>
                    <a:gd name="T31" fmla="*/ 257 h 318"/>
                    <a:gd name="T32" fmla="*/ 331 w 387"/>
                    <a:gd name="T33" fmla="*/ 263 h 318"/>
                    <a:gd name="T34" fmla="*/ 311 w 387"/>
                    <a:gd name="T35" fmla="*/ 252 h 318"/>
                    <a:gd name="T36" fmla="*/ 292 w 387"/>
                    <a:gd name="T37" fmla="*/ 277 h 318"/>
                    <a:gd name="T38" fmla="*/ 276 w 387"/>
                    <a:gd name="T39" fmla="*/ 293 h 318"/>
                    <a:gd name="T40" fmla="*/ 263 w 387"/>
                    <a:gd name="T41" fmla="*/ 288 h 318"/>
                    <a:gd name="T42" fmla="*/ 252 w 387"/>
                    <a:gd name="T43" fmla="*/ 278 h 318"/>
                    <a:gd name="T44" fmla="*/ 199 w 387"/>
                    <a:gd name="T45" fmla="*/ 297 h 318"/>
                    <a:gd name="T46" fmla="*/ 183 w 387"/>
                    <a:gd name="T47" fmla="*/ 310 h 318"/>
                    <a:gd name="T48" fmla="*/ 167 w 387"/>
                    <a:gd name="T49" fmla="*/ 300 h 318"/>
                    <a:gd name="T50" fmla="*/ 133 w 387"/>
                    <a:gd name="T51" fmla="*/ 304 h 318"/>
                    <a:gd name="T52" fmla="*/ 101 w 387"/>
                    <a:gd name="T53" fmla="*/ 318 h 318"/>
                    <a:gd name="T54" fmla="*/ 109 w 387"/>
                    <a:gd name="T55" fmla="*/ 279 h 318"/>
                    <a:gd name="T56" fmla="*/ 115 w 387"/>
                    <a:gd name="T57" fmla="*/ 267 h 318"/>
                    <a:gd name="T58" fmla="*/ 0 w 387"/>
                    <a:gd name="T59" fmla="*/ 243 h 318"/>
                    <a:gd name="T60" fmla="*/ 14 w 387"/>
                    <a:gd name="T61" fmla="*/ 213 h 318"/>
                    <a:gd name="T62" fmla="*/ 29 w 387"/>
                    <a:gd name="T63" fmla="*/ 213 h 318"/>
                    <a:gd name="T64" fmla="*/ 35 w 387"/>
                    <a:gd name="T65" fmla="*/ 225 h 318"/>
                    <a:gd name="T66" fmla="*/ 49 w 387"/>
                    <a:gd name="T67" fmla="*/ 225 h 318"/>
                    <a:gd name="T68" fmla="*/ 64 w 387"/>
                    <a:gd name="T69" fmla="*/ 201 h 318"/>
                    <a:gd name="T70" fmla="*/ 58 w 387"/>
                    <a:gd name="T71" fmla="*/ 178 h 318"/>
                    <a:gd name="T72" fmla="*/ 70 w 387"/>
                    <a:gd name="T73" fmla="*/ 164 h 318"/>
                    <a:gd name="T74" fmla="*/ 84 w 387"/>
                    <a:gd name="T75" fmla="*/ 159 h 318"/>
                    <a:gd name="T76" fmla="*/ 86 w 387"/>
                    <a:gd name="T77" fmla="*/ 155 h 318"/>
                    <a:gd name="T78" fmla="*/ 66 w 387"/>
                    <a:gd name="T79" fmla="*/ 127 h 318"/>
                    <a:gd name="T80" fmla="*/ 73 w 387"/>
                    <a:gd name="T81" fmla="*/ 106 h 318"/>
                    <a:gd name="T82" fmla="*/ 114 w 387"/>
                    <a:gd name="T83" fmla="*/ 60 h 318"/>
                    <a:gd name="T84" fmla="*/ 121 w 387"/>
                    <a:gd name="T85" fmla="*/ 42 h 318"/>
                    <a:gd name="T86" fmla="*/ 116 w 387"/>
                    <a:gd name="T87" fmla="*/ 36 h 318"/>
                    <a:gd name="T88" fmla="*/ 106 w 387"/>
                    <a:gd name="T89" fmla="*/ 28 h 318"/>
                    <a:gd name="T90" fmla="*/ 106 w 387"/>
                    <a:gd name="T91" fmla="*/ 20 h 318"/>
                    <a:gd name="T92" fmla="*/ 155 w 387"/>
                    <a:gd name="T9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318">
                      <a:moveTo>
                        <a:pt x="155" y="0"/>
                      </a:moveTo>
                      <a:lnTo>
                        <a:pt x="173" y="27"/>
                      </a:lnTo>
                      <a:lnTo>
                        <a:pt x="183" y="42"/>
                      </a:lnTo>
                      <a:lnTo>
                        <a:pt x="205" y="45"/>
                      </a:lnTo>
                      <a:lnTo>
                        <a:pt x="244" y="28"/>
                      </a:lnTo>
                      <a:lnTo>
                        <a:pt x="286" y="32"/>
                      </a:lnTo>
                      <a:lnTo>
                        <a:pt x="317" y="28"/>
                      </a:lnTo>
                      <a:lnTo>
                        <a:pt x="321" y="36"/>
                      </a:lnTo>
                      <a:lnTo>
                        <a:pt x="315" y="62"/>
                      </a:lnTo>
                      <a:lnTo>
                        <a:pt x="325" y="72"/>
                      </a:lnTo>
                      <a:lnTo>
                        <a:pt x="358" y="54"/>
                      </a:lnTo>
                      <a:lnTo>
                        <a:pt x="387" y="67"/>
                      </a:lnTo>
                      <a:lnTo>
                        <a:pt x="362" y="97"/>
                      </a:lnTo>
                      <a:lnTo>
                        <a:pt x="378" y="149"/>
                      </a:lnTo>
                      <a:lnTo>
                        <a:pt x="352" y="161"/>
                      </a:lnTo>
                      <a:lnTo>
                        <a:pt x="336" y="257"/>
                      </a:lnTo>
                      <a:lnTo>
                        <a:pt x="331" y="263"/>
                      </a:lnTo>
                      <a:lnTo>
                        <a:pt x="311" y="252"/>
                      </a:lnTo>
                      <a:lnTo>
                        <a:pt x="292" y="277"/>
                      </a:lnTo>
                      <a:lnTo>
                        <a:pt x="276" y="293"/>
                      </a:lnTo>
                      <a:lnTo>
                        <a:pt x="263" y="288"/>
                      </a:lnTo>
                      <a:lnTo>
                        <a:pt x="252" y="278"/>
                      </a:lnTo>
                      <a:lnTo>
                        <a:pt x="199" y="297"/>
                      </a:lnTo>
                      <a:lnTo>
                        <a:pt x="183" y="310"/>
                      </a:lnTo>
                      <a:lnTo>
                        <a:pt x="167" y="300"/>
                      </a:lnTo>
                      <a:lnTo>
                        <a:pt x="133" y="304"/>
                      </a:lnTo>
                      <a:lnTo>
                        <a:pt x="101" y="318"/>
                      </a:lnTo>
                      <a:lnTo>
                        <a:pt x="109" y="279"/>
                      </a:lnTo>
                      <a:lnTo>
                        <a:pt x="115" y="267"/>
                      </a:lnTo>
                      <a:lnTo>
                        <a:pt x="0" y="243"/>
                      </a:lnTo>
                      <a:lnTo>
                        <a:pt x="14" y="213"/>
                      </a:lnTo>
                      <a:lnTo>
                        <a:pt x="29" y="213"/>
                      </a:lnTo>
                      <a:lnTo>
                        <a:pt x="35" y="225"/>
                      </a:lnTo>
                      <a:lnTo>
                        <a:pt x="49" y="225"/>
                      </a:lnTo>
                      <a:lnTo>
                        <a:pt x="64" y="201"/>
                      </a:lnTo>
                      <a:lnTo>
                        <a:pt x="58" y="178"/>
                      </a:lnTo>
                      <a:lnTo>
                        <a:pt x="70" y="164"/>
                      </a:lnTo>
                      <a:lnTo>
                        <a:pt x="84" y="159"/>
                      </a:lnTo>
                      <a:lnTo>
                        <a:pt x="86" y="155"/>
                      </a:lnTo>
                      <a:lnTo>
                        <a:pt x="66" y="127"/>
                      </a:lnTo>
                      <a:lnTo>
                        <a:pt x="73" y="106"/>
                      </a:lnTo>
                      <a:lnTo>
                        <a:pt x="114" y="60"/>
                      </a:lnTo>
                      <a:lnTo>
                        <a:pt x="121" y="42"/>
                      </a:lnTo>
                      <a:lnTo>
                        <a:pt x="116" y="36"/>
                      </a:lnTo>
                      <a:lnTo>
                        <a:pt x="106" y="28"/>
                      </a:lnTo>
                      <a:lnTo>
                        <a:pt x="106" y="20"/>
                      </a:lnTo>
                      <a:lnTo>
                        <a:pt x="15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9" name="Freeform 30">
                  <a:extLst>
                    <a:ext uri="{FF2B5EF4-FFF2-40B4-BE49-F238E27FC236}">
                      <a16:creationId xmlns:a16="http://schemas.microsoft.com/office/drawing/2014/main" id="{88DA6795-7F9D-4723-AC9E-34F10FB41E31}"/>
                    </a:ext>
                  </a:extLst>
                </p:cNvPr>
                <p:cNvSpPr>
                  <a:spLocks/>
                </p:cNvSpPr>
                <p:nvPr/>
              </p:nvSpPr>
              <p:spPr bwMode="auto">
                <a:xfrm>
                  <a:off x="3771901" y="4778376"/>
                  <a:ext cx="752475" cy="666750"/>
                </a:xfrm>
                <a:custGeom>
                  <a:avLst/>
                  <a:gdLst>
                    <a:gd name="T0" fmla="*/ 122 w 474"/>
                    <a:gd name="T1" fmla="*/ 0 h 420"/>
                    <a:gd name="T2" fmla="*/ 148 w 474"/>
                    <a:gd name="T3" fmla="*/ 13 h 420"/>
                    <a:gd name="T4" fmla="*/ 145 w 474"/>
                    <a:gd name="T5" fmla="*/ 35 h 420"/>
                    <a:gd name="T6" fmla="*/ 147 w 474"/>
                    <a:gd name="T7" fmla="*/ 37 h 420"/>
                    <a:gd name="T8" fmla="*/ 168 w 474"/>
                    <a:gd name="T9" fmla="*/ 35 h 420"/>
                    <a:gd name="T10" fmla="*/ 191 w 474"/>
                    <a:gd name="T11" fmla="*/ 48 h 420"/>
                    <a:gd name="T12" fmla="*/ 235 w 474"/>
                    <a:gd name="T13" fmla="*/ 33 h 420"/>
                    <a:gd name="T14" fmla="*/ 257 w 474"/>
                    <a:gd name="T15" fmla="*/ 37 h 420"/>
                    <a:gd name="T16" fmla="*/ 255 w 474"/>
                    <a:gd name="T17" fmla="*/ 45 h 420"/>
                    <a:gd name="T18" fmla="*/ 257 w 474"/>
                    <a:gd name="T19" fmla="*/ 63 h 420"/>
                    <a:gd name="T20" fmla="*/ 292 w 474"/>
                    <a:gd name="T21" fmla="*/ 72 h 420"/>
                    <a:gd name="T22" fmla="*/ 323 w 474"/>
                    <a:gd name="T23" fmla="*/ 90 h 420"/>
                    <a:gd name="T24" fmla="*/ 329 w 474"/>
                    <a:gd name="T25" fmla="*/ 131 h 420"/>
                    <a:gd name="T26" fmla="*/ 359 w 474"/>
                    <a:gd name="T27" fmla="*/ 137 h 420"/>
                    <a:gd name="T28" fmla="*/ 474 w 474"/>
                    <a:gd name="T29" fmla="*/ 161 h 420"/>
                    <a:gd name="T30" fmla="*/ 468 w 474"/>
                    <a:gd name="T31" fmla="*/ 173 h 420"/>
                    <a:gd name="T32" fmla="*/ 460 w 474"/>
                    <a:gd name="T33" fmla="*/ 212 h 420"/>
                    <a:gd name="T34" fmla="*/ 459 w 474"/>
                    <a:gd name="T35" fmla="*/ 246 h 420"/>
                    <a:gd name="T36" fmla="*/ 443 w 474"/>
                    <a:gd name="T37" fmla="*/ 248 h 420"/>
                    <a:gd name="T38" fmla="*/ 433 w 474"/>
                    <a:gd name="T39" fmla="*/ 243 h 420"/>
                    <a:gd name="T40" fmla="*/ 440 w 474"/>
                    <a:gd name="T41" fmla="*/ 222 h 420"/>
                    <a:gd name="T42" fmla="*/ 429 w 474"/>
                    <a:gd name="T43" fmla="*/ 217 h 420"/>
                    <a:gd name="T44" fmla="*/ 376 w 474"/>
                    <a:gd name="T45" fmla="*/ 243 h 420"/>
                    <a:gd name="T46" fmla="*/ 369 w 474"/>
                    <a:gd name="T47" fmla="*/ 253 h 420"/>
                    <a:gd name="T48" fmla="*/ 385 w 474"/>
                    <a:gd name="T49" fmla="*/ 270 h 420"/>
                    <a:gd name="T50" fmla="*/ 376 w 474"/>
                    <a:gd name="T51" fmla="*/ 320 h 420"/>
                    <a:gd name="T52" fmla="*/ 361 w 474"/>
                    <a:gd name="T53" fmla="*/ 352 h 420"/>
                    <a:gd name="T54" fmla="*/ 361 w 474"/>
                    <a:gd name="T55" fmla="*/ 372 h 420"/>
                    <a:gd name="T56" fmla="*/ 345 w 474"/>
                    <a:gd name="T57" fmla="*/ 390 h 420"/>
                    <a:gd name="T58" fmla="*/ 328 w 474"/>
                    <a:gd name="T59" fmla="*/ 385 h 420"/>
                    <a:gd name="T60" fmla="*/ 311 w 474"/>
                    <a:gd name="T61" fmla="*/ 391 h 420"/>
                    <a:gd name="T62" fmla="*/ 302 w 474"/>
                    <a:gd name="T63" fmla="*/ 379 h 420"/>
                    <a:gd name="T64" fmla="*/ 272 w 474"/>
                    <a:gd name="T65" fmla="*/ 399 h 420"/>
                    <a:gd name="T66" fmla="*/ 257 w 474"/>
                    <a:gd name="T67" fmla="*/ 396 h 420"/>
                    <a:gd name="T68" fmla="*/ 250 w 474"/>
                    <a:gd name="T69" fmla="*/ 384 h 420"/>
                    <a:gd name="T70" fmla="*/ 207 w 474"/>
                    <a:gd name="T71" fmla="*/ 389 h 420"/>
                    <a:gd name="T72" fmla="*/ 193 w 474"/>
                    <a:gd name="T73" fmla="*/ 387 h 420"/>
                    <a:gd name="T74" fmla="*/ 177 w 474"/>
                    <a:gd name="T75" fmla="*/ 399 h 420"/>
                    <a:gd name="T76" fmla="*/ 157 w 474"/>
                    <a:gd name="T77" fmla="*/ 399 h 420"/>
                    <a:gd name="T78" fmla="*/ 133 w 474"/>
                    <a:gd name="T79" fmla="*/ 416 h 420"/>
                    <a:gd name="T80" fmla="*/ 98 w 474"/>
                    <a:gd name="T81" fmla="*/ 418 h 420"/>
                    <a:gd name="T82" fmla="*/ 93 w 474"/>
                    <a:gd name="T83" fmla="*/ 399 h 420"/>
                    <a:gd name="T84" fmla="*/ 78 w 474"/>
                    <a:gd name="T85" fmla="*/ 396 h 420"/>
                    <a:gd name="T86" fmla="*/ 56 w 474"/>
                    <a:gd name="T87" fmla="*/ 411 h 420"/>
                    <a:gd name="T88" fmla="*/ 30 w 474"/>
                    <a:gd name="T89" fmla="*/ 414 h 420"/>
                    <a:gd name="T90" fmla="*/ 23 w 474"/>
                    <a:gd name="T91" fmla="*/ 420 h 420"/>
                    <a:gd name="T92" fmla="*/ 0 w 474"/>
                    <a:gd name="T93" fmla="*/ 394 h 420"/>
                    <a:gd name="T94" fmla="*/ 17 w 474"/>
                    <a:gd name="T95" fmla="*/ 350 h 420"/>
                    <a:gd name="T96" fmla="*/ 10 w 474"/>
                    <a:gd name="T97" fmla="*/ 335 h 420"/>
                    <a:gd name="T98" fmla="*/ 42 w 474"/>
                    <a:gd name="T99" fmla="*/ 237 h 420"/>
                    <a:gd name="T100" fmla="*/ 74 w 474"/>
                    <a:gd name="T101" fmla="*/ 23 h 420"/>
                    <a:gd name="T102" fmla="*/ 122 w 474"/>
                    <a:gd name="T10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4" h="420">
                      <a:moveTo>
                        <a:pt x="122" y="0"/>
                      </a:moveTo>
                      <a:lnTo>
                        <a:pt x="148" y="13"/>
                      </a:lnTo>
                      <a:lnTo>
                        <a:pt x="145" y="35"/>
                      </a:lnTo>
                      <a:lnTo>
                        <a:pt x="147" y="37"/>
                      </a:lnTo>
                      <a:lnTo>
                        <a:pt x="168" y="35"/>
                      </a:lnTo>
                      <a:lnTo>
                        <a:pt x="191" y="48"/>
                      </a:lnTo>
                      <a:lnTo>
                        <a:pt x="235" y="33"/>
                      </a:lnTo>
                      <a:lnTo>
                        <a:pt x="257" y="37"/>
                      </a:lnTo>
                      <a:lnTo>
                        <a:pt x="255" y="45"/>
                      </a:lnTo>
                      <a:lnTo>
                        <a:pt x="257" y="63"/>
                      </a:lnTo>
                      <a:lnTo>
                        <a:pt x="292" y="72"/>
                      </a:lnTo>
                      <a:lnTo>
                        <a:pt x="323" y="90"/>
                      </a:lnTo>
                      <a:lnTo>
                        <a:pt x="329" y="131"/>
                      </a:lnTo>
                      <a:lnTo>
                        <a:pt x="359" y="137"/>
                      </a:lnTo>
                      <a:lnTo>
                        <a:pt x="474" y="161"/>
                      </a:lnTo>
                      <a:lnTo>
                        <a:pt x="468" y="173"/>
                      </a:lnTo>
                      <a:lnTo>
                        <a:pt x="460" y="212"/>
                      </a:lnTo>
                      <a:lnTo>
                        <a:pt x="459" y="246"/>
                      </a:lnTo>
                      <a:lnTo>
                        <a:pt x="443" y="248"/>
                      </a:lnTo>
                      <a:lnTo>
                        <a:pt x="433" y="243"/>
                      </a:lnTo>
                      <a:lnTo>
                        <a:pt x="440" y="222"/>
                      </a:lnTo>
                      <a:lnTo>
                        <a:pt x="429" y="217"/>
                      </a:lnTo>
                      <a:lnTo>
                        <a:pt x="376" y="243"/>
                      </a:lnTo>
                      <a:lnTo>
                        <a:pt x="369" y="253"/>
                      </a:lnTo>
                      <a:lnTo>
                        <a:pt x="385" y="270"/>
                      </a:lnTo>
                      <a:lnTo>
                        <a:pt x="376" y="320"/>
                      </a:lnTo>
                      <a:lnTo>
                        <a:pt x="361" y="352"/>
                      </a:lnTo>
                      <a:lnTo>
                        <a:pt x="361" y="372"/>
                      </a:lnTo>
                      <a:lnTo>
                        <a:pt x="345" y="390"/>
                      </a:lnTo>
                      <a:lnTo>
                        <a:pt x="328" y="385"/>
                      </a:lnTo>
                      <a:lnTo>
                        <a:pt x="311" y="391"/>
                      </a:lnTo>
                      <a:lnTo>
                        <a:pt x="302" y="379"/>
                      </a:lnTo>
                      <a:lnTo>
                        <a:pt x="272" y="399"/>
                      </a:lnTo>
                      <a:lnTo>
                        <a:pt x="257" y="396"/>
                      </a:lnTo>
                      <a:lnTo>
                        <a:pt x="250" y="384"/>
                      </a:lnTo>
                      <a:lnTo>
                        <a:pt x="207" y="389"/>
                      </a:lnTo>
                      <a:lnTo>
                        <a:pt x="193" y="387"/>
                      </a:lnTo>
                      <a:lnTo>
                        <a:pt x="177" y="399"/>
                      </a:lnTo>
                      <a:lnTo>
                        <a:pt x="157" y="399"/>
                      </a:lnTo>
                      <a:lnTo>
                        <a:pt x="133" y="416"/>
                      </a:lnTo>
                      <a:lnTo>
                        <a:pt x="98" y="418"/>
                      </a:lnTo>
                      <a:lnTo>
                        <a:pt x="93" y="399"/>
                      </a:lnTo>
                      <a:lnTo>
                        <a:pt x="78" y="396"/>
                      </a:lnTo>
                      <a:lnTo>
                        <a:pt x="56" y="411"/>
                      </a:lnTo>
                      <a:lnTo>
                        <a:pt x="30" y="414"/>
                      </a:lnTo>
                      <a:lnTo>
                        <a:pt x="23" y="420"/>
                      </a:lnTo>
                      <a:lnTo>
                        <a:pt x="0" y="394"/>
                      </a:lnTo>
                      <a:lnTo>
                        <a:pt x="17" y="350"/>
                      </a:lnTo>
                      <a:lnTo>
                        <a:pt x="10" y="335"/>
                      </a:lnTo>
                      <a:lnTo>
                        <a:pt x="42" y="237"/>
                      </a:lnTo>
                      <a:lnTo>
                        <a:pt x="74" y="23"/>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0" name="Freeform 31">
                  <a:extLst>
                    <a:ext uri="{FF2B5EF4-FFF2-40B4-BE49-F238E27FC236}">
                      <a16:creationId xmlns:a16="http://schemas.microsoft.com/office/drawing/2014/main" id="{FABB5F2D-009E-4DB4-9EE2-063C5850BFB3}"/>
                    </a:ext>
                  </a:extLst>
                </p:cNvPr>
                <p:cNvSpPr>
                  <a:spLocks/>
                </p:cNvSpPr>
                <p:nvPr/>
              </p:nvSpPr>
              <p:spPr bwMode="auto">
                <a:xfrm>
                  <a:off x="3870326" y="4100513"/>
                  <a:ext cx="728663" cy="895350"/>
                </a:xfrm>
                <a:custGeom>
                  <a:avLst/>
                  <a:gdLst>
                    <a:gd name="T0" fmla="*/ 60 w 459"/>
                    <a:gd name="T1" fmla="*/ 6 h 564"/>
                    <a:gd name="T2" fmla="*/ 105 w 459"/>
                    <a:gd name="T3" fmla="*/ 57 h 564"/>
                    <a:gd name="T4" fmla="*/ 150 w 459"/>
                    <a:gd name="T5" fmla="*/ 141 h 564"/>
                    <a:gd name="T6" fmla="*/ 182 w 459"/>
                    <a:gd name="T7" fmla="*/ 230 h 564"/>
                    <a:gd name="T8" fmla="*/ 179 w 459"/>
                    <a:gd name="T9" fmla="*/ 183 h 564"/>
                    <a:gd name="T10" fmla="*/ 180 w 459"/>
                    <a:gd name="T11" fmla="*/ 98 h 564"/>
                    <a:gd name="T12" fmla="*/ 239 w 459"/>
                    <a:gd name="T13" fmla="*/ 140 h 564"/>
                    <a:gd name="T14" fmla="*/ 317 w 459"/>
                    <a:gd name="T15" fmla="*/ 188 h 564"/>
                    <a:gd name="T16" fmla="*/ 387 w 459"/>
                    <a:gd name="T17" fmla="*/ 187 h 564"/>
                    <a:gd name="T18" fmla="*/ 377 w 459"/>
                    <a:gd name="T19" fmla="*/ 227 h 564"/>
                    <a:gd name="T20" fmla="*/ 367 w 459"/>
                    <a:gd name="T21" fmla="*/ 286 h 564"/>
                    <a:gd name="T22" fmla="*/ 421 w 459"/>
                    <a:gd name="T23" fmla="*/ 297 h 564"/>
                    <a:gd name="T24" fmla="*/ 459 w 459"/>
                    <a:gd name="T25" fmla="*/ 287 h 564"/>
                    <a:gd name="T26" fmla="*/ 403 w 459"/>
                    <a:gd name="T27" fmla="*/ 341 h 564"/>
                    <a:gd name="T28" fmla="*/ 413 w 459"/>
                    <a:gd name="T29" fmla="*/ 357 h 564"/>
                    <a:gd name="T30" fmla="*/ 411 w 459"/>
                    <a:gd name="T31" fmla="*/ 381 h 564"/>
                    <a:gd name="T32" fmla="*/ 363 w 459"/>
                    <a:gd name="T33" fmla="*/ 448 h 564"/>
                    <a:gd name="T34" fmla="*/ 381 w 459"/>
                    <a:gd name="T35" fmla="*/ 480 h 564"/>
                    <a:gd name="T36" fmla="*/ 355 w 459"/>
                    <a:gd name="T37" fmla="*/ 499 h 564"/>
                    <a:gd name="T38" fmla="*/ 346 w 459"/>
                    <a:gd name="T39" fmla="*/ 546 h 564"/>
                    <a:gd name="T40" fmla="*/ 326 w 459"/>
                    <a:gd name="T41" fmla="*/ 534 h 564"/>
                    <a:gd name="T42" fmla="*/ 297 w 459"/>
                    <a:gd name="T43" fmla="*/ 564 h 564"/>
                    <a:gd name="T44" fmla="*/ 261 w 459"/>
                    <a:gd name="T45" fmla="*/ 517 h 564"/>
                    <a:gd name="T46" fmla="*/ 195 w 459"/>
                    <a:gd name="T47" fmla="*/ 490 h 564"/>
                    <a:gd name="T48" fmla="*/ 195 w 459"/>
                    <a:gd name="T49" fmla="*/ 464 h 564"/>
                    <a:gd name="T50" fmla="*/ 129 w 459"/>
                    <a:gd name="T51" fmla="*/ 475 h 564"/>
                    <a:gd name="T52" fmla="*/ 85 w 459"/>
                    <a:gd name="T53" fmla="*/ 464 h 564"/>
                    <a:gd name="T54" fmla="*/ 86 w 459"/>
                    <a:gd name="T55" fmla="*/ 440 h 564"/>
                    <a:gd name="T56" fmla="*/ 12 w 459"/>
                    <a:gd name="T57" fmla="*/ 450 h 564"/>
                    <a:gd name="T58" fmla="*/ 24 w 459"/>
                    <a:gd name="T59" fmla="*/ 392 h 564"/>
                    <a:gd name="T60" fmla="*/ 64 w 459"/>
                    <a:gd name="T61" fmla="*/ 383 h 564"/>
                    <a:gd name="T62" fmla="*/ 39 w 459"/>
                    <a:gd name="T63" fmla="*/ 329 h 564"/>
                    <a:gd name="T64" fmla="*/ 10 w 459"/>
                    <a:gd name="T65" fmla="*/ 378 h 564"/>
                    <a:gd name="T66" fmla="*/ 4 w 459"/>
                    <a:gd name="T67" fmla="*/ 387 h 564"/>
                    <a:gd name="T68" fmla="*/ 29 w 459"/>
                    <a:gd name="T69" fmla="*/ 118 h 564"/>
                    <a:gd name="T70" fmla="*/ 47 w 459"/>
                    <a:gd name="T71" fmla="*/ 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564">
                      <a:moveTo>
                        <a:pt x="51" y="0"/>
                      </a:moveTo>
                      <a:lnTo>
                        <a:pt x="60" y="6"/>
                      </a:lnTo>
                      <a:lnTo>
                        <a:pt x="60" y="25"/>
                      </a:lnTo>
                      <a:lnTo>
                        <a:pt x="105" y="57"/>
                      </a:lnTo>
                      <a:lnTo>
                        <a:pt x="138" y="95"/>
                      </a:lnTo>
                      <a:lnTo>
                        <a:pt x="150" y="141"/>
                      </a:lnTo>
                      <a:lnTo>
                        <a:pt x="164" y="197"/>
                      </a:lnTo>
                      <a:lnTo>
                        <a:pt x="182" y="230"/>
                      </a:lnTo>
                      <a:lnTo>
                        <a:pt x="202" y="225"/>
                      </a:lnTo>
                      <a:lnTo>
                        <a:pt x="179" y="183"/>
                      </a:lnTo>
                      <a:lnTo>
                        <a:pt x="160" y="98"/>
                      </a:lnTo>
                      <a:lnTo>
                        <a:pt x="180" y="98"/>
                      </a:lnTo>
                      <a:lnTo>
                        <a:pt x="230" y="115"/>
                      </a:lnTo>
                      <a:lnTo>
                        <a:pt x="239" y="140"/>
                      </a:lnTo>
                      <a:lnTo>
                        <a:pt x="256" y="165"/>
                      </a:lnTo>
                      <a:lnTo>
                        <a:pt x="317" y="188"/>
                      </a:lnTo>
                      <a:lnTo>
                        <a:pt x="343" y="178"/>
                      </a:lnTo>
                      <a:lnTo>
                        <a:pt x="387" y="187"/>
                      </a:lnTo>
                      <a:lnTo>
                        <a:pt x="387" y="209"/>
                      </a:lnTo>
                      <a:lnTo>
                        <a:pt x="377" y="227"/>
                      </a:lnTo>
                      <a:lnTo>
                        <a:pt x="381" y="248"/>
                      </a:lnTo>
                      <a:lnTo>
                        <a:pt x="367" y="286"/>
                      </a:lnTo>
                      <a:lnTo>
                        <a:pt x="376" y="294"/>
                      </a:lnTo>
                      <a:lnTo>
                        <a:pt x="421" y="297"/>
                      </a:lnTo>
                      <a:lnTo>
                        <a:pt x="445" y="278"/>
                      </a:lnTo>
                      <a:lnTo>
                        <a:pt x="459" y="287"/>
                      </a:lnTo>
                      <a:lnTo>
                        <a:pt x="452" y="321"/>
                      </a:lnTo>
                      <a:lnTo>
                        <a:pt x="403" y="341"/>
                      </a:lnTo>
                      <a:lnTo>
                        <a:pt x="403" y="349"/>
                      </a:lnTo>
                      <a:lnTo>
                        <a:pt x="413" y="357"/>
                      </a:lnTo>
                      <a:lnTo>
                        <a:pt x="418" y="363"/>
                      </a:lnTo>
                      <a:lnTo>
                        <a:pt x="411" y="381"/>
                      </a:lnTo>
                      <a:lnTo>
                        <a:pt x="370" y="427"/>
                      </a:lnTo>
                      <a:lnTo>
                        <a:pt x="363" y="448"/>
                      </a:lnTo>
                      <a:lnTo>
                        <a:pt x="383" y="476"/>
                      </a:lnTo>
                      <a:lnTo>
                        <a:pt x="381" y="480"/>
                      </a:lnTo>
                      <a:lnTo>
                        <a:pt x="367" y="485"/>
                      </a:lnTo>
                      <a:lnTo>
                        <a:pt x="355" y="499"/>
                      </a:lnTo>
                      <a:lnTo>
                        <a:pt x="361" y="522"/>
                      </a:lnTo>
                      <a:lnTo>
                        <a:pt x="346" y="546"/>
                      </a:lnTo>
                      <a:lnTo>
                        <a:pt x="332" y="546"/>
                      </a:lnTo>
                      <a:lnTo>
                        <a:pt x="326" y="534"/>
                      </a:lnTo>
                      <a:lnTo>
                        <a:pt x="311" y="534"/>
                      </a:lnTo>
                      <a:lnTo>
                        <a:pt x="297" y="564"/>
                      </a:lnTo>
                      <a:lnTo>
                        <a:pt x="267" y="558"/>
                      </a:lnTo>
                      <a:lnTo>
                        <a:pt x="261" y="517"/>
                      </a:lnTo>
                      <a:lnTo>
                        <a:pt x="230" y="499"/>
                      </a:lnTo>
                      <a:lnTo>
                        <a:pt x="195" y="490"/>
                      </a:lnTo>
                      <a:lnTo>
                        <a:pt x="193" y="472"/>
                      </a:lnTo>
                      <a:lnTo>
                        <a:pt x="195" y="464"/>
                      </a:lnTo>
                      <a:lnTo>
                        <a:pt x="173" y="460"/>
                      </a:lnTo>
                      <a:lnTo>
                        <a:pt x="129" y="475"/>
                      </a:lnTo>
                      <a:lnTo>
                        <a:pt x="106" y="462"/>
                      </a:lnTo>
                      <a:lnTo>
                        <a:pt x="85" y="464"/>
                      </a:lnTo>
                      <a:lnTo>
                        <a:pt x="83" y="462"/>
                      </a:lnTo>
                      <a:lnTo>
                        <a:pt x="86" y="440"/>
                      </a:lnTo>
                      <a:lnTo>
                        <a:pt x="60" y="427"/>
                      </a:lnTo>
                      <a:lnTo>
                        <a:pt x="12" y="450"/>
                      </a:lnTo>
                      <a:lnTo>
                        <a:pt x="15" y="436"/>
                      </a:lnTo>
                      <a:lnTo>
                        <a:pt x="24" y="392"/>
                      </a:lnTo>
                      <a:lnTo>
                        <a:pt x="41" y="383"/>
                      </a:lnTo>
                      <a:lnTo>
                        <a:pt x="64" y="383"/>
                      </a:lnTo>
                      <a:lnTo>
                        <a:pt x="70" y="372"/>
                      </a:lnTo>
                      <a:lnTo>
                        <a:pt x="39" y="329"/>
                      </a:lnTo>
                      <a:lnTo>
                        <a:pt x="34" y="328"/>
                      </a:lnTo>
                      <a:lnTo>
                        <a:pt x="10" y="378"/>
                      </a:lnTo>
                      <a:lnTo>
                        <a:pt x="9" y="386"/>
                      </a:lnTo>
                      <a:lnTo>
                        <a:pt x="4" y="387"/>
                      </a:lnTo>
                      <a:lnTo>
                        <a:pt x="0" y="370"/>
                      </a:lnTo>
                      <a:lnTo>
                        <a:pt x="29" y="118"/>
                      </a:lnTo>
                      <a:lnTo>
                        <a:pt x="36" y="20"/>
                      </a:lnTo>
                      <a:lnTo>
                        <a:pt x="47" y="2"/>
                      </a:lnTo>
                      <a:lnTo>
                        <a:pt x="5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1" name="Freeform 32">
                  <a:extLst>
                    <a:ext uri="{FF2B5EF4-FFF2-40B4-BE49-F238E27FC236}">
                      <a16:creationId xmlns:a16="http://schemas.microsoft.com/office/drawing/2014/main" id="{74062B11-4D0A-4E4A-81D3-CA890A37D092}"/>
                    </a:ext>
                  </a:extLst>
                </p:cNvPr>
                <p:cNvSpPr>
                  <a:spLocks/>
                </p:cNvSpPr>
                <p:nvPr/>
              </p:nvSpPr>
              <p:spPr bwMode="auto">
                <a:xfrm>
                  <a:off x="4414838" y="3997326"/>
                  <a:ext cx="703263" cy="727075"/>
                </a:xfrm>
                <a:custGeom>
                  <a:avLst/>
                  <a:gdLst>
                    <a:gd name="T0" fmla="*/ 198 w 443"/>
                    <a:gd name="T1" fmla="*/ 0 h 458"/>
                    <a:gd name="T2" fmla="*/ 236 w 443"/>
                    <a:gd name="T3" fmla="*/ 18 h 458"/>
                    <a:gd name="T4" fmla="*/ 232 w 443"/>
                    <a:gd name="T5" fmla="*/ 22 h 458"/>
                    <a:gd name="T6" fmla="*/ 240 w 443"/>
                    <a:gd name="T7" fmla="*/ 51 h 458"/>
                    <a:gd name="T8" fmla="*/ 248 w 443"/>
                    <a:gd name="T9" fmla="*/ 55 h 458"/>
                    <a:gd name="T10" fmla="*/ 271 w 443"/>
                    <a:gd name="T11" fmla="*/ 36 h 458"/>
                    <a:gd name="T12" fmla="*/ 307 w 443"/>
                    <a:gd name="T13" fmla="*/ 36 h 458"/>
                    <a:gd name="T14" fmla="*/ 325 w 443"/>
                    <a:gd name="T15" fmla="*/ 61 h 458"/>
                    <a:gd name="T16" fmla="*/ 340 w 443"/>
                    <a:gd name="T17" fmla="*/ 61 h 458"/>
                    <a:gd name="T18" fmla="*/ 349 w 443"/>
                    <a:gd name="T19" fmla="*/ 67 h 458"/>
                    <a:gd name="T20" fmla="*/ 348 w 443"/>
                    <a:gd name="T21" fmla="*/ 79 h 458"/>
                    <a:gd name="T22" fmla="*/ 348 w 443"/>
                    <a:gd name="T23" fmla="*/ 91 h 458"/>
                    <a:gd name="T24" fmla="*/ 370 w 443"/>
                    <a:gd name="T25" fmla="*/ 100 h 458"/>
                    <a:gd name="T26" fmla="*/ 390 w 443"/>
                    <a:gd name="T27" fmla="*/ 131 h 458"/>
                    <a:gd name="T28" fmla="*/ 375 w 443"/>
                    <a:gd name="T29" fmla="*/ 179 h 458"/>
                    <a:gd name="T30" fmla="*/ 375 w 443"/>
                    <a:gd name="T31" fmla="*/ 191 h 458"/>
                    <a:gd name="T32" fmla="*/ 390 w 443"/>
                    <a:gd name="T33" fmla="*/ 206 h 458"/>
                    <a:gd name="T34" fmla="*/ 390 w 443"/>
                    <a:gd name="T35" fmla="*/ 218 h 458"/>
                    <a:gd name="T36" fmla="*/ 394 w 443"/>
                    <a:gd name="T37" fmla="*/ 220 h 458"/>
                    <a:gd name="T38" fmla="*/ 421 w 443"/>
                    <a:gd name="T39" fmla="*/ 223 h 458"/>
                    <a:gd name="T40" fmla="*/ 421 w 443"/>
                    <a:gd name="T41" fmla="*/ 235 h 458"/>
                    <a:gd name="T42" fmla="*/ 443 w 443"/>
                    <a:gd name="T43" fmla="*/ 272 h 458"/>
                    <a:gd name="T44" fmla="*/ 428 w 443"/>
                    <a:gd name="T45" fmla="*/ 284 h 458"/>
                    <a:gd name="T46" fmla="*/ 423 w 443"/>
                    <a:gd name="T47" fmla="*/ 289 h 458"/>
                    <a:gd name="T48" fmla="*/ 432 w 443"/>
                    <a:gd name="T49" fmla="*/ 337 h 458"/>
                    <a:gd name="T50" fmla="*/ 423 w 443"/>
                    <a:gd name="T51" fmla="*/ 357 h 458"/>
                    <a:gd name="T52" fmla="*/ 396 w 443"/>
                    <a:gd name="T53" fmla="*/ 374 h 458"/>
                    <a:gd name="T54" fmla="*/ 388 w 443"/>
                    <a:gd name="T55" fmla="*/ 398 h 458"/>
                    <a:gd name="T56" fmla="*/ 341 w 443"/>
                    <a:gd name="T57" fmla="*/ 453 h 458"/>
                    <a:gd name="T58" fmla="*/ 312 w 443"/>
                    <a:gd name="T59" fmla="*/ 440 h 458"/>
                    <a:gd name="T60" fmla="*/ 279 w 443"/>
                    <a:gd name="T61" fmla="*/ 458 h 458"/>
                    <a:gd name="T62" fmla="*/ 269 w 443"/>
                    <a:gd name="T63" fmla="*/ 448 h 458"/>
                    <a:gd name="T64" fmla="*/ 275 w 443"/>
                    <a:gd name="T65" fmla="*/ 422 h 458"/>
                    <a:gd name="T66" fmla="*/ 271 w 443"/>
                    <a:gd name="T67" fmla="*/ 414 h 458"/>
                    <a:gd name="T68" fmla="*/ 240 w 443"/>
                    <a:gd name="T69" fmla="*/ 418 h 458"/>
                    <a:gd name="T70" fmla="*/ 198 w 443"/>
                    <a:gd name="T71" fmla="*/ 414 h 458"/>
                    <a:gd name="T72" fmla="*/ 159 w 443"/>
                    <a:gd name="T73" fmla="*/ 431 h 458"/>
                    <a:gd name="T74" fmla="*/ 137 w 443"/>
                    <a:gd name="T75" fmla="*/ 428 h 458"/>
                    <a:gd name="T76" fmla="*/ 127 w 443"/>
                    <a:gd name="T77" fmla="*/ 413 h 458"/>
                    <a:gd name="T78" fmla="*/ 109 w 443"/>
                    <a:gd name="T79" fmla="*/ 386 h 458"/>
                    <a:gd name="T80" fmla="*/ 116 w 443"/>
                    <a:gd name="T81" fmla="*/ 352 h 458"/>
                    <a:gd name="T82" fmla="*/ 102 w 443"/>
                    <a:gd name="T83" fmla="*/ 343 h 458"/>
                    <a:gd name="T84" fmla="*/ 78 w 443"/>
                    <a:gd name="T85" fmla="*/ 362 h 458"/>
                    <a:gd name="T86" fmla="*/ 33 w 443"/>
                    <a:gd name="T87" fmla="*/ 359 h 458"/>
                    <a:gd name="T88" fmla="*/ 24 w 443"/>
                    <a:gd name="T89" fmla="*/ 351 h 458"/>
                    <a:gd name="T90" fmla="*/ 38 w 443"/>
                    <a:gd name="T91" fmla="*/ 313 h 458"/>
                    <a:gd name="T92" fmla="*/ 34 w 443"/>
                    <a:gd name="T93" fmla="*/ 292 h 458"/>
                    <a:gd name="T94" fmla="*/ 44 w 443"/>
                    <a:gd name="T95" fmla="*/ 274 h 458"/>
                    <a:gd name="T96" fmla="*/ 44 w 443"/>
                    <a:gd name="T97" fmla="*/ 252 h 458"/>
                    <a:gd name="T98" fmla="*/ 0 w 443"/>
                    <a:gd name="T99" fmla="*/ 243 h 458"/>
                    <a:gd name="T100" fmla="*/ 22 w 443"/>
                    <a:gd name="T101" fmla="*/ 218 h 458"/>
                    <a:gd name="T102" fmla="*/ 39 w 443"/>
                    <a:gd name="T103" fmla="*/ 205 h 458"/>
                    <a:gd name="T104" fmla="*/ 69 w 443"/>
                    <a:gd name="T105" fmla="*/ 203 h 458"/>
                    <a:gd name="T106" fmla="*/ 91 w 443"/>
                    <a:gd name="T107" fmla="*/ 179 h 458"/>
                    <a:gd name="T108" fmla="*/ 98 w 443"/>
                    <a:gd name="T109" fmla="*/ 119 h 458"/>
                    <a:gd name="T110" fmla="*/ 128 w 443"/>
                    <a:gd name="T111" fmla="*/ 96 h 458"/>
                    <a:gd name="T112" fmla="*/ 159 w 443"/>
                    <a:gd name="T113" fmla="*/ 57 h 458"/>
                    <a:gd name="T114" fmla="*/ 198 w 443"/>
                    <a:gd name="T11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458">
                      <a:moveTo>
                        <a:pt x="198" y="0"/>
                      </a:moveTo>
                      <a:lnTo>
                        <a:pt x="236" y="18"/>
                      </a:lnTo>
                      <a:lnTo>
                        <a:pt x="232" y="22"/>
                      </a:lnTo>
                      <a:lnTo>
                        <a:pt x="240" y="51"/>
                      </a:lnTo>
                      <a:lnTo>
                        <a:pt x="248" y="55"/>
                      </a:lnTo>
                      <a:lnTo>
                        <a:pt x="271" y="36"/>
                      </a:lnTo>
                      <a:lnTo>
                        <a:pt x="307" y="36"/>
                      </a:lnTo>
                      <a:lnTo>
                        <a:pt x="325" y="61"/>
                      </a:lnTo>
                      <a:lnTo>
                        <a:pt x="340" y="61"/>
                      </a:lnTo>
                      <a:lnTo>
                        <a:pt x="349" y="67"/>
                      </a:lnTo>
                      <a:lnTo>
                        <a:pt x="348" y="79"/>
                      </a:lnTo>
                      <a:lnTo>
                        <a:pt x="348" y="91"/>
                      </a:lnTo>
                      <a:lnTo>
                        <a:pt x="370" y="100"/>
                      </a:lnTo>
                      <a:lnTo>
                        <a:pt x="390" y="131"/>
                      </a:lnTo>
                      <a:lnTo>
                        <a:pt x="375" y="179"/>
                      </a:lnTo>
                      <a:lnTo>
                        <a:pt x="375" y="191"/>
                      </a:lnTo>
                      <a:lnTo>
                        <a:pt x="390" y="206"/>
                      </a:lnTo>
                      <a:lnTo>
                        <a:pt x="390" y="218"/>
                      </a:lnTo>
                      <a:lnTo>
                        <a:pt x="394" y="220"/>
                      </a:lnTo>
                      <a:lnTo>
                        <a:pt x="421" y="223"/>
                      </a:lnTo>
                      <a:lnTo>
                        <a:pt x="421" y="235"/>
                      </a:lnTo>
                      <a:lnTo>
                        <a:pt x="443" y="272"/>
                      </a:lnTo>
                      <a:lnTo>
                        <a:pt x="428" y="284"/>
                      </a:lnTo>
                      <a:lnTo>
                        <a:pt x="423" y="289"/>
                      </a:lnTo>
                      <a:lnTo>
                        <a:pt x="432" y="337"/>
                      </a:lnTo>
                      <a:lnTo>
                        <a:pt x="423" y="357"/>
                      </a:lnTo>
                      <a:lnTo>
                        <a:pt x="396" y="374"/>
                      </a:lnTo>
                      <a:lnTo>
                        <a:pt x="388" y="398"/>
                      </a:lnTo>
                      <a:lnTo>
                        <a:pt x="341" y="453"/>
                      </a:lnTo>
                      <a:lnTo>
                        <a:pt x="312" y="440"/>
                      </a:lnTo>
                      <a:lnTo>
                        <a:pt x="279" y="458"/>
                      </a:lnTo>
                      <a:lnTo>
                        <a:pt x="269" y="448"/>
                      </a:lnTo>
                      <a:lnTo>
                        <a:pt x="275" y="422"/>
                      </a:lnTo>
                      <a:lnTo>
                        <a:pt x="271" y="414"/>
                      </a:lnTo>
                      <a:lnTo>
                        <a:pt x="240" y="418"/>
                      </a:lnTo>
                      <a:lnTo>
                        <a:pt x="198" y="414"/>
                      </a:lnTo>
                      <a:lnTo>
                        <a:pt x="159" y="431"/>
                      </a:lnTo>
                      <a:lnTo>
                        <a:pt x="137" y="428"/>
                      </a:lnTo>
                      <a:lnTo>
                        <a:pt x="127" y="413"/>
                      </a:lnTo>
                      <a:lnTo>
                        <a:pt x="109" y="386"/>
                      </a:lnTo>
                      <a:lnTo>
                        <a:pt x="116" y="352"/>
                      </a:lnTo>
                      <a:lnTo>
                        <a:pt x="102" y="343"/>
                      </a:lnTo>
                      <a:lnTo>
                        <a:pt x="78" y="362"/>
                      </a:lnTo>
                      <a:lnTo>
                        <a:pt x="33" y="359"/>
                      </a:lnTo>
                      <a:lnTo>
                        <a:pt x="24" y="351"/>
                      </a:lnTo>
                      <a:lnTo>
                        <a:pt x="38" y="313"/>
                      </a:lnTo>
                      <a:lnTo>
                        <a:pt x="34" y="292"/>
                      </a:lnTo>
                      <a:lnTo>
                        <a:pt x="44" y="274"/>
                      </a:lnTo>
                      <a:lnTo>
                        <a:pt x="44" y="252"/>
                      </a:lnTo>
                      <a:lnTo>
                        <a:pt x="0" y="243"/>
                      </a:lnTo>
                      <a:lnTo>
                        <a:pt x="22" y="218"/>
                      </a:lnTo>
                      <a:lnTo>
                        <a:pt x="39" y="205"/>
                      </a:lnTo>
                      <a:lnTo>
                        <a:pt x="69" y="203"/>
                      </a:lnTo>
                      <a:lnTo>
                        <a:pt x="91" y="179"/>
                      </a:lnTo>
                      <a:lnTo>
                        <a:pt x="98" y="119"/>
                      </a:lnTo>
                      <a:lnTo>
                        <a:pt x="128" y="96"/>
                      </a:lnTo>
                      <a:lnTo>
                        <a:pt x="159" y="57"/>
                      </a:lnTo>
                      <a:lnTo>
                        <a:pt x="19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2" name="Freeform 33">
                  <a:extLst>
                    <a:ext uri="{FF2B5EF4-FFF2-40B4-BE49-F238E27FC236}">
                      <a16:creationId xmlns:a16="http://schemas.microsoft.com/office/drawing/2014/main" id="{DF45B97F-623F-49A2-948A-824C52FBCF14}"/>
                    </a:ext>
                  </a:extLst>
                </p:cNvPr>
                <p:cNvSpPr>
                  <a:spLocks/>
                </p:cNvSpPr>
                <p:nvPr/>
              </p:nvSpPr>
              <p:spPr bwMode="auto">
                <a:xfrm>
                  <a:off x="4805363" y="4832351"/>
                  <a:ext cx="557213" cy="400050"/>
                </a:xfrm>
                <a:custGeom>
                  <a:avLst/>
                  <a:gdLst>
                    <a:gd name="T0" fmla="*/ 107 w 351"/>
                    <a:gd name="T1" fmla="*/ 0 h 252"/>
                    <a:gd name="T2" fmla="*/ 110 w 351"/>
                    <a:gd name="T3" fmla="*/ 4 h 252"/>
                    <a:gd name="T4" fmla="*/ 108 w 351"/>
                    <a:gd name="T5" fmla="*/ 21 h 252"/>
                    <a:gd name="T6" fmla="*/ 120 w 351"/>
                    <a:gd name="T7" fmla="*/ 29 h 252"/>
                    <a:gd name="T8" fmla="*/ 135 w 351"/>
                    <a:gd name="T9" fmla="*/ 53 h 252"/>
                    <a:gd name="T10" fmla="*/ 148 w 351"/>
                    <a:gd name="T11" fmla="*/ 43 h 252"/>
                    <a:gd name="T12" fmla="*/ 159 w 351"/>
                    <a:gd name="T13" fmla="*/ 43 h 252"/>
                    <a:gd name="T14" fmla="*/ 150 w 351"/>
                    <a:gd name="T15" fmla="*/ 65 h 252"/>
                    <a:gd name="T16" fmla="*/ 189 w 351"/>
                    <a:gd name="T17" fmla="*/ 69 h 252"/>
                    <a:gd name="T18" fmla="*/ 218 w 351"/>
                    <a:gd name="T19" fmla="*/ 43 h 252"/>
                    <a:gd name="T20" fmla="*/ 231 w 351"/>
                    <a:gd name="T21" fmla="*/ 61 h 252"/>
                    <a:gd name="T22" fmla="*/ 246 w 351"/>
                    <a:gd name="T23" fmla="*/ 50 h 252"/>
                    <a:gd name="T24" fmla="*/ 239 w 351"/>
                    <a:gd name="T25" fmla="*/ 40 h 252"/>
                    <a:gd name="T26" fmla="*/ 248 w 351"/>
                    <a:gd name="T27" fmla="*/ 33 h 252"/>
                    <a:gd name="T28" fmla="*/ 265 w 351"/>
                    <a:gd name="T29" fmla="*/ 41 h 252"/>
                    <a:gd name="T30" fmla="*/ 280 w 351"/>
                    <a:gd name="T31" fmla="*/ 26 h 252"/>
                    <a:gd name="T32" fmla="*/ 331 w 351"/>
                    <a:gd name="T33" fmla="*/ 19 h 252"/>
                    <a:gd name="T34" fmla="*/ 347 w 351"/>
                    <a:gd name="T35" fmla="*/ 38 h 252"/>
                    <a:gd name="T36" fmla="*/ 351 w 351"/>
                    <a:gd name="T37" fmla="*/ 50 h 252"/>
                    <a:gd name="T38" fmla="*/ 341 w 351"/>
                    <a:gd name="T39" fmla="*/ 65 h 252"/>
                    <a:gd name="T40" fmla="*/ 346 w 351"/>
                    <a:gd name="T41" fmla="*/ 81 h 252"/>
                    <a:gd name="T42" fmla="*/ 331 w 351"/>
                    <a:gd name="T43" fmla="*/ 104 h 252"/>
                    <a:gd name="T44" fmla="*/ 266 w 351"/>
                    <a:gd name="T45" fmla="*/ 110 h 252"/>
                    <a:gd name="T46" fmla="*/ 277 w 351"/>
                    <a:gd name="T47" fmla="*/ 145 h 252"/>
                    <a:gd name="T48" fmla="*/ 238 w 351"/>
                    <a:gd name="T49" fmla="*/ 198 h 252"/>
                    <a:gd name="T50" fmla="*/ 203 w 351"/>
                    <a:gd name="T51" fmla="*/ 209 h 252"/>
                    <a:gd name="T52" fmla="*/ 189 w 351"/>
                    <a:gd name="T53" fmla="*/ 207 h 252"/>
                    <a:gd name="T54" fmla="*/ 175 w 351"/>
                    <a:gd name="T55" fmla="*/ 218 h 252"/>
                    <a:gd name="T56" fmla="*/ 174 w 351"/>
                    <a:gd name="T57" fmla="*/ 232 h 252"/>
                    <a:gd name="T58" fmla="*/ 150 w 351"/>
                    <a:gd name="T59" fmla="*/ 244 h 252"/>
                    <a:gd name="T60" fmla="*/ 98 w 351"/>
                    <a:gd name="T61" fmla="*/ 241 h 252"/>
                    <a:gd name="T62" fmla="*/ 75 w 351"/>
                    <a:gd name="T63" fmla="*/ 252 h 252"/>
                    <a:gd name="T64" fmla="*/ 58 w 351"/>
                    <a:gd name="T65" fmla="*/ 207 h 252"/>
                    <a:gd name="T66" fmla="*/ 48 w 351"/>
                    <a:gd name="T67" fmla="*/ 203 h 252"/>
                    <a:gd name="T68" fmla="*/ 35 w 351"/>
                    <a:gd name="T69" fmla="*/ 194 h 252"/>
                    <a:gd name="T70" fmla="*/ 15 w 351"/>
                    <a:gd name="T71" fmla="*/ 191 h 252"/>
                    <a:gd name="T72" fmla="*/ 14 w 351"/>
                    <a:gd name="T73" fmla="*/ 152 h 252"/>
                    <a:gd name="T74" fmla="*/ 0 w 351"/>
                    <a:gd name="T75" fmla="*/ 137 h 252"/>
                    <a:gd name="T76" fmla="*/ 19 w 351"/>
                    <a:gd name="T77" fmla="*/ 112 h 252"/>
                    <a:gd name="T78" fmla="*/ 39 w 351"/>
                    <a:gd name="T79" fmla="*/ 123 h 252"/>
                    <a:gd name="T80" fmla="*/ 44 w 351"/>
                    <a:gd name="T81" fmla="*/ 117 h 252"/>
                    <a:gd name="T82" fmla="*/ 60 w 351"/>
                    <a:gd name="T83" fmla="*/ 21 h 252"/>
                    <a:gd name="T84" fmla="*/ 86 w 351"/>
                    <a:gd name="T85" fmla="*/ 9 h 252"/>
                    <a:gd name="T86" fmla="*/ 107 w 351"/>
                    <a:gd name="T8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 h="252">
                      <a:moveTo>
                        <a:pt x="107" y="0"/>
                      </a:moveTo>
                      <a:lnTo>
                        <a:pt x="110" y="4"/>
                      </a:lnTo>
                      <a:lnTo>
                        <a:pt x="108" y="21"/>
                      </a:lnTo>
                      <a:lnTo>
                        <a:pt x="120" y="29"/>
                      </a:lnTo>
                      <a:lnTo>
                        <a:pt x="135" y="53"/>
                      </a:lnTo>
                      <a:lnTo>
                        <a:pt x="148" y="43"/>
                      </a:lnTo>
                      <a:lnTo>
                        <a:pt x="159" y="43"/>
                      </a:lnTo>
                      <a:lnTo>
                        <a:pt x="150" y="65"/>
                      </a:lnTo>
                      <a:lnTo>
                        <a:pt x="189" y="69"/>
                      </a:lnTo>
                      <a:lnTo>
                        <a:pt x="218" y="43"/>
                      </a:lnTo>
                      <a:lnTo>
                        <a:pt x="231" y="61"/>
                      </a:lnTo>
                      <a:lnTo>
                        <a:pt x="246" y="50"/>
                      </a:lnTo>
                      <a:lnTo>
                        <a:pt x="239" y="40"/>
                      </a:lnTo>
                      <a:lnTo>
                        <a:pt x="248" y="33"/>
                      </a:lnTo>
                      <a:lnTo>
                        <a:pt x="265" y="41"/>
                      </a:lnTo>
                      <a:lnTo>
                        <a:pt x="280" y="26"/>
                      </a:lnTo>
                      <a:lnTo>
                        <a:pt x="331" y="19"/>
                      </a:lnTo>
                      <a:lnTo>
                        <a:pt x="347" y="38"/>
                      </a:lnTo>
                      <a:lnTo>
                        <a:pt x="351" y="50"/>
                      </a:lnTo>
                      <a:lnTo>
                        <a:pt x="341" y="65"/>
                      </a:lnTo>
                      <a:lnTo>
                        <a:pt x="346" y="81"/>
                      </a:lnTo>
                      <a:lnTo>
                        <a:pt x="331" y="104"/>
                      </a:lnTo>
                      <a:lnTo>
                        <a:pt x="266" y="110"/>
                      </a:lnTo>
                      <a:lnTo>
                        <a:pt x="277" y="145"/>
                      </a:lnTo>
                      <a:lnTo>
                        <a:pt x="238" y="198"/>
                      </a:lnTo>
                      <a:lnTo>
                        <a:pt x="203" y="209"/>
                      </a:lnTo>
                      <a:lnTo>
                        <a:pt x="189" y="207"/>
                      </a:lnTo>
                      <a:lnTo>
                        <a:pt x="175" y="218"/>
                      </a:lnTo>
                      <a:lnTo>
                        <a:pt x="174" y="232"/>
                      </a:lnTo>
                      <a:lnTo>
                        <a:pt x="150" y="244"/>
                      </a:lnTo>
                      <a:lnTo>
                        <a:pt x="98" y="241"/>
                      </a:lnTo>
                      <a:lnTo>
                        <a:pt x="75" y="252"/>
                      </a:lnTo>
                      <a:lnTo>
                        <a:pt x="58" y="207"/>
                      </a:lnTo>
                      <a:lnTo>
                        <a:pt x="48" y="203"/>
                      </a:lnTo>
                      <a:lnTo>
                        <a:pt x="35" y="194"/>
                      </a:lnTo>
                      <a:lnTo>
                        <a:pt x="15" y="191"/>
                      </a:lnTo>
                      <a:lnTo>
                        <a:pt x="14" y="152"/>
                      </a:lnTo>
                      <a:lnTo>
                        <a:pt x="0" y="137"/>
                      </a:lnTo>
                      <a:lnTo>
                        <a:pt x="19" y="112"/>
                      </a:lnTo>
                      <a:lnTo>
                        <a:pt x="39" y="123"/>
                      </a:lnTo>
                      <a:lnTo>
                        <a:pt x="44" y="117"/>
                      </a:lnTo>
                      <a:lnTo>
                        <a:pt x="60" y="21"/>
                      </a:lnTo>
                      <a:lnTo>
                        <a:pt x="86" y="9"/>
                      </a:lnTo>
                      <a:lnTo>
                        <a:pt x="10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3" name="Freeform 34">
                  <a:extLst>
                    <a:ext uri="{FF2B5EF4-FFF2-40B4-BE49-F238E27FC236}">
                      <a16:creationId xmlns:a16="http://schemas.microsoft.com/office/drawing/2014/main" id="{2D00DF34-AA80-4BFF-B03D-39E4D3A01CAE}"/>
                    </a:ext>
                  </a:extLst>
                </p:cNvPr>
                <p:cNvSpPr>
                  <a:spLocks/>
                </p:cNvSpPr>
                <p:nvPr/>
              </p:nvSpPr>
              <p:spPr bwMode="auto">
                <a:xfrm>
                  <a:off x="5183188" y="4948238"/>
                  <a:ext cx="652463" cy="509588"/>
                </a:xfrm>
                <a:custGeom>
                  <a:avLst/>
                  <a:gdLst>
                    <a:gd name="T0" fmla="*/ 163 w 411"/>
                    <a:gd name="T1" fmla="*/ 0 h 321"/>
                    <a:gd name="T2" fmla="*/ 179 w 411"/>
                    <a:gd name="T3" fmla="*/ 8 h 321"/>
                    <a:gd name="T4" fmla="*/ 222 w 411"/>
                    <a:gd name="T5" fmla="*/ 26 h 321"/>
                    <a:gd name="T6" fmla="*/ 272 w 411"/>
                    <a:gd name="T7" fmla="*/ 66 h 321"/>
                    <a:gd name="T8" fmla="*/ 292 w 411"/>
                    <a:gd name="T9" fmla="*/ 100 h 321"/>
                    <a:gd name="T10" fmla="*/ 312 w 411"/>
                    <a:gd name="T11" fmla="*/ 153 h 321"/>
                    <a:gd name="T12" fmla="*/ 359 w 411"/>
                    <a:gd name="T13" fmla="*/ 183 h 321"/>
                    <a:gd name="T14" fmla="*/ 376 w 411"/>
                    <a:gd name="T15" fmla="*/ 165 h 321"/>
                    <a:gd name="T16" fmla="*/ 396 w 411"/>
                    <a:gd name="T17" fmla="*/ 169 h 321"/>
                    <a:gd name="T18" fmla="*/ 411 w 411"/>
                    <a:gd name="T19" fmla="*/ 190 h 321"/>
                    <a:gd name="T20" fmla="*/ 393 w 411"/>
                    <a:gd name="T21" fmla="*/ 199 h 321"/>
                    <a:gd name="T22" fmla="*/ 366 w 411"/>
                    <a:gd name="T23" fmla="*/ 218 h 321"/>
                    <a:gd name="T24" fmla="*/ 325 w 411"/>
                    <a:gd name="T25" fmla="*/ 225 h 321"/>
                    <a:gd name="T26" fmla="*/ 314 w 411"/>
                    <a:gd name="T27" fmla="*/ 237 h 321"/>
                    <a:gd name="T28" fmla="*/ 340 w 411"/>
                    <a:gd name="T29" fmla="*/ 278 h 321"/>
                    <a:gd name="T30" fmla="*/ 334 w 411"/>
                    <a:gd name="T31" fmla="*/ 290 h 321"/>
                    <a:gd name="T32" fmla="*/ 314 w 411"/>
                    <a:gd name="T33" fmla="*/ 307 h 321"/>
                    <a:gd name="T34" fmla="*/ 284 w 411"/>
                    <a:gd name="T35" fmla="*/ 303 h 321"/>
                    <a:gd name="T36" fmla="*/ 260 w 411"/>
                    <a:gd name="T37" fmla="*/ 303 h 321"/>
                    <a:gd name="T38" fmla="*/ 246 w 411"/>
                    <a:gd name="T39" fmla="*/ 307 h 321"/>
                    <a:gd name="T40" fmla="*/ 223 w 411"/>
                    <a:gd name="T41" fmla="*/ 298 h 321"/>
                    <a:gd name="T42" fmla="*/ 203 w 411"/>
                    <a:gd name="T43" fmla="*/ 313 h 321"/>
                    <a:gd name="T44" fmla="*/ 189 w 411"/>
                    <a:gd name="T45" fmla="*/ 311 h 321"/>
                    <a:gd name="T46" fmla="*/ 178 w 411"/>
                    <a:gd name="T47" fmla="*/ 321 h 321"/>
                    <a:gd name="T48" fmla="*/ 162 w 411"/>
                    <a:gd name="T49" fmla="*/ 313 h 321"/>
                    <a:gd name="T50" fmla="*/ 158 w 411"/>
                    <a:gd name="T51" fmla="*/ 290 h 321"/>
                    <a:gd name="T52" fmla="*/ 108 w 411"/>
                    <a:gd name="T53" fmla="*/ 272 h 321"/>
                    <a:gd name="T54" fmla="*/ 92 w 411"/>
                    <a:gd name="T55" fmla="*/ 245 h 321"/>
                    <a:gd name="T56" fmla="*/ 67 w 411"/>
                    <a:gd name="T57" fmla="*/ 237 h 321"/>
                    <a:gd name="T58" fmla="*/ 59 w 411"/>
                    <a:gd name="T59" fmla="*/ 213 h 321"/>
                    <a:gd name="T60" fmla="*/ 45 w 411"/>
                    <a:gd name="T61" fmla="*/ 210 h 321"/>
                    <a:gd name="T62" fmla="*/ 43 w 411"/>
                    <a:gd name="T63" fmla="*/ 207 h 321"/>
                    <a:gd name="T64" fmla="*/ 57 w 411"/>
                    <a:gd name="T65" fmla="*/ 198 h 321"/>
                    <a:gd name="T66" fmla="*/ 40 w 411"/>
                    <a:gd name="T67" fmla="*/ 171 h 321"/>
                    <a:gd name="T68" fmla="*/ 42 w 411"/>
                    <a:gd name="T69" fmla="*/ 161 h 321"/>
                    <a:gd name="T70" fmla="*/ 20 w 411"/>
                    <a:gd name="T71" fmla="*/ 156 h 321"/>
                    <a:gd name="T72" fmla="*/ 0 w 411"/>
                    <a:gd name="T73" fmla="*/ 125 h 321"/>
                    <a:gd name="T74" fmla="*/ 39 w 411"/>
                    <a:gd name="T75" fmla="*/ 72 h 321"/>
                    <a:gd name="T76" fmla="*/ 28 w 411"/>
                    <a:gd name="T77" fmla="*/ 37 h 321"/>
                    <a:gd name="T78" fmla="*/ 93 w 411"/>
                    <a:gd name="T79" fmla="*/ 31 h 321"/>
                    <a:gd name="T80" fmla="*/ 108 w 411"/>
                    <a:gd name="T81" fmla="*/ 8 h 321"/>
                    <a:gd name="T82" fmla="*/ 122 w 411"/>
                    <a:gd name="T83" fmla="*/ 15 h 321"/>
                    <a:gd name="T84" fmla="*/ 163 w 411"/>
                    <a:gd name="T8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21">
                      <a:moveTo>
                        <a:pt x="163" y="0"/>
                      </a:moveTo>
                      <a:lnTo>
                        <a:pt x="179" y="8"/>
                      </a:lnTo>
                      <a:lnTo>
                        <a:pt x="222" y="26"/>
                      </a:lnTo>
                      <a:lnTo>
                        <a:pt x="272" y="66"/>
                      </a:lnTo>
                      <a:lnTo>
                        <a:pt x="292" y="100"/>
                      </a:lnTo>
                      <a:lnTo>
                        <a:pt x="312" y="153"/>
                      </a:lnTo>
                      <a:lnTo>
                        <a:pt x="359" y="183"/>
                      </a:lnTo>
                      <a:lnTo>
                        <a:pt x="376" y="165"/>
                      </a:lnTo>
                      <a:lnTo>
                        <a:pt x="396" y="169"/>
                      </a:lnTo>
                      <a:lnTo>
                        <a:pt x="411" y="190"/>
                      </a:lnTo>
                      <a:lnTo>
                        <a:pt x="393" y="199"/>
                      </a:lnTo>
                      <a:lnTo>
                        <a:pt x="366" y="218"/>
                      </a:lnTo>
                      <a:lnTo>
                        <a:pt x="325" y="225"/>
                      </a:lnTo>
                      <a:lnTo>
                        <a:pt x="314" y="237"/>
                      </a:lnTo>
                      <a:lnTo>
                        <a:pt x="340" y="278"/>
                      </a:lnTo>
                      <a:lnTo>
                        <a:pt x="334" y="290"/>
                      </a:lnTo>
                      <a:lnTo>
                        <a:pt x="314" y="307"/>
                      </a:lnTo>
                      <a:lnTo>
                        <a:pt x="284" y="303"/>
                      </a:lnTo>
                      <a:lnTo>
                        <a:pt x="260" y="303"/>
                      </a:lnTo>
                      <a:lnTo>
                        <a:pt x="246" y="307"/>
                      </a:lnTo>
                      <a:lnTo>
                        <a:pt x="223" y="298"/>
                      </a:lnTo>
                      <a:lnTo>
                        <a:pt x="203" y="313"/>
                      </a:lnTo>
                      <a:lnTo>
                        <a:pt x="189" y="311"/>
                      </a:lnTo>
                      <a:lnTo>
                        <a:pt x="178" y="321"/>
                      </a:lnTo>
                      <a:lnTo>
                        <a:pt x="162" y="313"/>
                      </a:lnTo>
                      <a:lnTo>
                        <a:pt x="158" y="290"/>
                      </a:lnTo>
                      <a:lnTo>
                        <a:pt x="108" y="272"/>
                      </a:lnTo>
                      <a:lnTo>
                        <a:pt x="92" y="245"/>
                      </a:lnTo>
                      <a:lnTo>
                        <a:pt x="67" y="237"/>
                      </a:lnTo>
                      <a:lnTo>
                        <a:pt x="59" y="213"/>
                      </a:lnTo>
                      <a:lnTo>
                        <a:pt x="45" y="210"/>
                      </a:lnTo>
                      <a:lnTo>
                        <a:pt x="43" y="207"/>
                      </a:lnTo>
                      <a:lnTo>
                        <a:pt x="57" y="198"/>
                      </a:lnTo>
                      <a:lnTo>
                        <a:pt x="40" y="171"/>
                      </a:lnTo>
                      <a:lnTo>
                        <a:pt x="42" y="161"/>
                      </a:lnTo>
                      <a:lnTo>
                        <a:pt x="20" y="156"/>
                      </a:lnTo>
                      <a:lnTo>
                        <a:pt x="0" y="125"/>
                      </a:lnTo>
                      <a:lnTo>
                        <a:pt x="39" y="72"/>
                      </a:lnTo>
                      <a:lnTo>
                        <a:pt x="28" y="37"/>
                      </a:lnTo>
                      <a:lnTo>
                        <a:pt x="93" y="31"/>
                      </a:lnTo>
                      <a:lnTo>
                        <a:pt x="108" y="8"/>
                      </a:lnTo>
                      <a:lnTo>
                        <a:pt x="122"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4" name="Freeform 35">
                  <a:extLst>
                    <a:ext uri="{FF2B5EF4-FFF2-40B4-BE49-F238E27FC236}">
                      <a16:creationId xmlns:a16="http://schemas.microsoft.com/office/drawing/2014/main" id="{EB9087B6-6DE2-45FB-9A9D-BD0BDC3EE587}"/>
                    </a:ext>
                  </a:extLst>
                </p:cNvPr>
                <p:cNvSpPr>
                  <a:spLocks/>
                </p:cNvSpPr>
                <p:nvPr/>
              </p:nvSpPr>
              <p:spPr bwMode="auto">
                <a:xfrm>
                  <a:off x="4332288" y="5356226"/>
                  <a:ext cx="444500" cy="604838"/>
                </a:xfrm>
                <a:custGeom>
                  <a:avLst/>
                  <a:gdLst>
                    <a:gd name="T0" fmla="*/ 85 w 280"/>
                    <a:gd name="T1" fmla="*/ 0 h 381"/>
                    <a:gd name="T2" fmla="*/ 109 w 280"/>
                    <a:gd name="T3" fmla="*/ 38 h 381"/>
                    <a:gd name="T4" fmla="*/ 121 w 280"/>
                    <a:gd name="T5" fmla="*/ 41 h 381"/>
                    <a:gd name="T6" fmla="*/ 130 w 280"/>
                    <a:gd name="T7" fmla="*/ 67 h 381"/>
                    <a:gd name="T8" fmla="*/ 163 w 280"/>
                    <a:gd name="T9" fmla="*/ 100 h 381"/>
                    <a:gd name="T10" fmla="*/ 191 w 280"/>
                    <a:gd name="T11" fmla="*/ 81 h 381"/>
                    <a:gd name="T12" fmla="*/ 215 w 280"/>
                    <a:gd name="T13" fmla="*/ 106 h 381"/>
                    <a:gd name="T14" fmla="*/ 262 w 280"/>
                    <a:gd name="T15" fmla="*/ 110 h 381"/>
                    <a:gd name="T16" fmla="*/ 278 w 280"/>
                    <a:gd name="T17" fmla="*/ 119 h 381"/>
                    <a:gd name="T18" fmla="*/ 227 w 280"/>
                    <a:gd name="T19" fmla="*/ 194 h 381"/>
                    <a:gd name="T20" fmla="*/ 243 w 280"/>
                    <a:gd name="T21" fmla="*/ 206 h 381"/>
                    <a:gd name="T22" fmla="*/ 265 w 280"/>
                    <a:gd name="T23" fmla="*/ 234 h 381"/>
                    <a:gd name="T24" fmla="*/ 280 w 280"/>
                    <a:gd name="T25" fmla="*/ 250 h 381"/>
                    <a:gd name="T26" fmla="*/ 263 w 280"/>
                    <a:gd name="T27" fmla="*/ 295 h 381"/>
                    <a:gd name="T28" fmla="*/ 253 w 280"/>
                    <a:gd name="T29" fmla="*/ 299 h 381"/>
                    <a:gd name="T30" fmla="*/ 237 w 280"/>
                    <a:gd name="T31" fmla="*/ 295 h 381"/>
                    <a:gd name="T32" fmla="*/ 234 w 280"/>
                    <a:gd name="T33" fmla="*/ 304 h 381"/>
                    <a:gd name="T34" fmla="*/ 237 w 280"/>
                    <a:gd name="T35" fmla="*/ 342 h 381"/>
                    <a:gd name="T36" fmla="*/ 227 w 280"/>
                    <a:gd name="T37" fmla="*/ 368 h 381"/>
                    <a:gd name="T38" fmla="*/ 203 w 280"/>
                    <a:gd name="T39" fmla="*/ 363 h 381"/>
                    <a:gd name="T40" fmla="*/ 189 w 280"/>
                    <a:gd name="T41" fmla="*/ 368 h 381"/>
                    <a:gd name="T42" fmla="*/ 179 w 280"/>
                    <a:gd name="T43" fmla="*/ 357 h 381"/>
                    <a:gd name="T44" fmla="*/ 163 w 280"/>
                    <a:gd name="T45" fmla="*/ 361 h 381"/>
                    <a:gd name="T46" fmla="*/ 145 w 280"/>
                    <a:gd name="T47" fmla="*/ 357 h 381"/>
                    <a:gd name="T48" fmla="*/ 99 w 280"/>
                    <a:gd name="T49" fmla="*/ 381 h 381"/>
                    <a:gd name="T50" fmla="*/ 84 w 280"/>
                    <a:gd name="T51" fmla="*/ 378 h 381"/>
                    <a:gd name="T52" fmla="*/ 55 w 280"/>
                    <a:gd name="T53" fmla="*/ 337 h 381"/>
                    <a:gd name="T54" fmla="*/ 51 w 280"/>
                    <a:gd name="T55" fmla="*/ 332 h 381"/>
                    <a:gd name="T56" fmla="*/ 20 w 280"/>
                    <a:gd name="T57" fmla="*/ 328 h 381"/>
                    <a:gd name="T58" fmla="*/ 0 w 280"/>
                    <a:gd name="T59" fmla="*/ 319 h 381"/>
                    <a:gd name="T60" fmla="*/ 0 w 280"/>
                    <a:gd name="T61" fmla="*/ 298 h 381"/>
                    <a:gd name="T62" fmla="*/ 10 w 280"/>
                    <a:gd name="T63" fmla="*/ 280 h 381"/>
                    <a:gd name="T64" fmla="*/ 20 w 280"/>
                    <a:gd name="T65" fmla="*/ 235 h 381"/>
                    <a:gd name="T66" fmla="*/ 37 w 280"/>
                    <a:gd name="T67" fmla="*/ 230 h 381"/>
                    <a:gd name="T68" fmla="*/ 45 w 280"/>
                    <a:gd name="T69" fmla="*/ 200 h 381"/>
                    <a:gd name="T70" fmla="*/ 66 w 280"/>
                    <a:gd name="T71" fmla="*/ 191 h 381"/>
                    <a:gd name="T72" fmla="*/ 76 w 280"/>
                    <a:gd name="T73" fmla="*/ 161 h 381"/>
                    <a:gd name="T74" fmla="*/ 76 w 280"/>
                    <a:gd name="T75" fmla="*/ 132 h 381"/>
                    <a:gd name="T76" fmla="*/ 85 w 280"/>
                    <a:gd name="T77" fmla="*/ 119 h 381"/>
                    <a:gd name="T78" fmla="*/ 96 w 280"/>
                    <a:gd name="T79" fmla="*/ 121 h 381"/>
                    <a:gd name="T80" fmla="*/ 99 w 280"/>
                    <a:gd name="T81" fmla="*/ 115 h 381"/>
                    <a:gd name="T82" fmla="*/ 91 w 280"/>
                    <a:gd name="T83" fmla="*/ 101 h 381"/>
                    <a:gd name="T84" fmla="*/ 91 w 280"/>
                    <a:gd name="T85" fmla="*/ 94 h 381"/>
                    <a:gd name="T86" fmla="*/ 96 w 280"/>
                    <a:gd name="T87" fmla="*/ 86 h 381"/>
                    <a:gd name="T88" fmla="*/ 80 w 280"/>
                    <a:gd name="T89" fmla="*/ 75 h 381"/>
                    <a:gd name="T90" fmla="*/ 61 w 280"/>
                    <a:gd name="T91" fmla="*/ 18 h 381"/>
                    <a:gd name="T92" fmla="*/ 67 w 280"/>
                    <a:gd name="T93" fmla="*/ 3 h 381"/>
                    <a:gd name="T94" fmla="*/ 85 w 280"/>
                    <a:gd name="T9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381">
                      <a:moveTo>
                        <a:pt x="85" y="0"/>
                      </a:moveTo>
                      <a:lnTo>
                        <a:pt x="109" y="38"/>
                      </a:lnTo>
                      <a:lnTo>
                        <a:pt x="121" y="41"/>
                      </a:lnTo>
                      <a:lnTo>
                        <a:pt x="130" y="67"/>
                      </a:lnTo>
                      <a:lnTo>
                        <a:pt x="163" y="100"/>
                      </a:lnTo>
                      <a:lnTo>
                        <a:pt x="191" y="81"/>
                      </a:lnTo>
                      <a:lnTo>
                        <a:pt x="215" y="106"/>
                      </a:lnTo>
                      <a:lnTo>
                        <a:pt x="262" y="110"/>
                      </a:lnTo>
                      <a:lnTo>
                        <a:pt x="278" y="119"/>
                      </a:lnTo>
                      <a:lnTo>
                        <a:pt x="227" y="194"/>
                      </a:lnTo>
                      <a:lnTo>
                        <a:pt x="243" y="206"/>
                      </a:lnTo>
                      <a:lnTo>
                        <a:pt x="265" y="234"/>
                      </a:lnTo>
                      <a:lnTo>
                        <a:pt x="280" y="250"/>
                      </a:lnTo>
                      <a:lnTo>
                        <a:pt x="263" y="295"/>
                      </a:lnTo>
                      <a:lnTo>
                        <a:pt x="253" y="299"/>
                      </a:lnTo>
                      <a:lnTo>
                        <a:pt x="237" y="295"/>
                      </a:lnTo>
                      <a:lnTo>
                        <a:pt x="234" y="304"/>
                      </a:lnTo>
                      <a:lnTo>
                        <a:pt x="237" y="342"/>
                      </a:lnTo>
                      <a:lnTo>
                        <a:pt x="227" y="368"/>
                      </a:lnTo>
                      <a:lnTo>
                        <a:pt x="203" y="363"/>
                      </a:lnTo>
                      <a:lnTo>
                        <a:pt x="189" y="368"/>
                      </a:lnTo>
                      <a:lnTo>
                        <a:pt x="179" y="357"/>
                      </a:lnTo>
                      <a:lnTo>
                        <a:pt x="163" y="361"/>
                      </a:lnTo>
                      <a:lnTo>
                        <a:pt x="145" y="357"/>
                      </a:lnTo>
                      <a:lnTo>
                        <a:pt x="99" y="381"/>
                      </a:lnTo>
                      <a:lnTo>
                        <a:pt x="84" y="378"/>
                      </a:lnTo>
                      <a:lnTo>
                        <a:pt x="55" y="337"/>
                      </a:lnTo>
                      <a:lnTo>
                        <a:pt x="51" y="332"/>
                      </a:lnTo>
                      <a:lnTo>
                        <a:pt x="20" y="328"/>
                      </a:lnTo>
                      <a:lnTo>
                        <a:pt x="0" y="319"/>
                      </a:lnTo>
                      <a:lnTo>
                        <a:pt x="0" y="298"/>
                      </a:lnTo>
                      <a:lnTo>
                        <a:pt x="10" y="280"/>
                      </a:lnTo>
                      <a:lnTo>
                        <a:pt x="20" y="235"/>
                      </a:lnTo>
                      <a:lnTo>
                        <a:pt x="37" y="230"/>
                      </a:lnTo>
                      <a:lnTo>
                        <a:pt x="45" y="200"/>
                      </a:lnTo>
                      <a:lnTo>
                        <a:pt x="66" y="191"/>
                      </a:lnTo>
                      <a:lnTo>
                        <a:pt x="76" y="161"/>
                      </a:lnTo>
                      <a:lnTo>
                        <a:pt x="76" y="132"/>
                      </a:lnTo>
                      <a:lnTo>
                        <a:pt x="85" y="119"/>
                      </a:lnTo>
                      <a:lnTo>
                        <a:pt x="96" y="121"/>
                      </a:lnTo>
                      <a:lnTo>
                        <a:pt x="99" y="115"/>
                      </a:lnTo>
                      <a:lnTo>
                        <a:pt x="91" y="101"/>
                      </a:lnTo>
                      <a:lnTo>
                        <a:pt x="91" y="94"/>
                      </a:lnTo>
                      <a:lnTo>
                        <a:pt x="96" y="86"/>
                      </a:lnTo>
                      <a:lnTo>
                        <a:pt x="80" y="75"/>
                      </a:lnTo>
                      <a:lnTo>
                        <a:pt x="61" y="18"/>
                      </a:lnTo>
                      <a:lnTo>
                        <a:pt x="67" y="3"/>
                      </a:lnTo>
                      <a:lnTo>
                        <a:pt x="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5" name="Freeform 36">
                  <a:extLst>
                    <a:ext uri="{FF2B5EF4-FFF2-40B4-BE49-F238E27FC236}">
                      <a16:creationId xmlns:a16="http://schemas.microsoft.com/office/drawing/2014/main" id="{FE47254F-B958-4C97-9645-8EE183272800}"/>
                    </a:ext>
                  </a:extLst>
                </p:cNvPr>
                <p:cNvSpPr>
                  <a:spLocks/>
                </p:cNvSpPr>
                <p:nvPr/>
              </p:nvSpPr>
              <p:spPr bwMode="auto">
                <a:xfrm>
                  <a:off x="4344988" y="5049838"/>
                  <a:ext cx="703263" cy="495300"/>
                </a:xfrm>
                <a:custGeom>
                  <a:avLst/>
                  <a:gdLst>
                    <a:gd name="T0" fmla="*/ 290 w 443"/>
                    <a:gd name="T1" fmla="*/ 0 h 312"/>
                    <a:gd name="T2" fmla="*/ 304 w 443"/>
                    <a:gd name="T3" fmla="*/ 15 h 312"/>
                    <a:gd name="T4" fmla="*/ 305 w 443"/>
                    <a:gd name="T5" fmla="*/ 54 h 312"/>
                    <a:gd name="T6" fmla="*/ 325 w 443"/>
                    <a:gd name="T7" fmla="*/ 57 h 312"/>
                    <a:gd name="T8" fmla="*/ 338 w 443"/>
                    <a:gd name="T9" fmla="*/ 66 h 312"/>
                    <a:gd name="T10" fmla="*/ 348 w 443"/>
                    <a:gd name="T11" fmla="*/ 70 h 312"/>
                    <a:gd name="T12" fmla="*/ 365 w 443"/>
                    <a:gd name="T13" fmla="*/ 115 h 312"/>
                    <a:gd name="T14" fmla="*/ 418 w 443"/>
                    <a:gd name="T15" fmla="*/ 173 h 312"/>
                    <a:gd name="T16" fmla="*/ 443 w 443"/>
                    <a:gd name="T17" fmla="*/ 185 h 312"/>
                    <a:gd name="T18" fmla="*/ 440 w 443"/>
                    <a:gd name="T19" fmla="*/ 196 h 312"/>
                    <a:gd name="T20" fmla="*/ 419 w 443"/>
                    <a:gd name="T21" fmla="*/ 201 h 312"/>
                    <a:gd name="T22" fmla="*/ 404 w 443"/>
                    <a:gd name="T23" fmla="*/ 219 h 312"/>
                    <a:gd name="T24" fmla="*/ 390 w 443"/>
                    <a:gd name="T25" fmla="*/ 223 h 312"/>
                    <a:gd name="T26" fmla="*/ 376 w 443"/>
                    <a:gd name="T27" fmla="*/ 282 h 312"/>
                    <a:gd name="T28" fmla="*/ 354 w 443"/>
                    <a:gd name="T29" fmla="*/ 267 h 312"/>
                    <a:gd name="T30" fmla="*/ 321 w 443"/>
                    <a:gd name="T31" fmla="*/ 273 h 312"/>
                    <a:gd name="T32" fmla="*/ 315 w 443"/>
                    <a:gd name="T33" fmla="*/ 268 h 312"/>
                    <a:gd name="T34" fmla="*/ 308 w 443"/>
                    <a:gd name="T35" fmla="*/ 273 h 312"/>
                    <a:gd name="T36" fmla="*/ 304 w 443"/>
                    <a:gd name="T37" fmla="*/ 287 h 312"/>
                    <a:gd name="T38" fmla="*/ 270 w 443"/>
                    <a:gd name="T39" fmla="*/ 312 h 312"/>
                    <a:gd name="T40" fmla="*/ 254 w 443"/>
                    <a:gd name="T41" fmla="*/ 303 h 312"/>
                    <a:gd name="T42" fmla="*/ 207 w 443"/>
                    <a:gd name="T43" fmla="*/ 299 h 312"/>
                    <a:gd name="T44" fmla="*/ 183 w 443"/>
                    <a:gd name="T45" fmla="*/ 274 h 312"/>
                    <a:gd name="T46" fmla="*/ 155 w 443"/>
                    <a:gd name="T47" fmla="*/ 293 h 312"/>
                    <a:gd name="T48" fmla="*/ 122 w 443"/>
                    <a:gd name="T49" fmla="*/ 260 h 312"/>
                    <a:gd name="T50" fmla="*/ 113 w 443"/>
                    <a:gd name="T51" fmla="*/ 234 h 312"/>
                    <a:gd name="T52" fmla="*/ 101 w 443"/>
                    <a:gd name="T53" fmla="*/ 231 h 312"/>
                    <a:gd name="T54" fmla="*/ 77 w 443"/>
                    <a:gd name="T55" fmla="*/ 193 h 312"/>
                    <a:gd name="T56" fmla="*/ 59 w 443"/>
                    <a:gd name="T57" fmla="*/ 196 h 312"/>
                    <a:gd name="T58" fmla="*/ 53 w 443"/>
                    <a:gd name="T59" fmla="*/ 211 h 312"/>
                    <a:gd name="T60" fmla="*/ 27 w 443"/>
                    <a:gd name="T61" fmla="*/ 204 h 312"/>
                    <a:gd name="T62" fmla="*/ 0 w 443"/>
                    <a:gd name="T63" fmla="*/ 201 h 312"/>
                    <a:gd name="T64" fmla="*/ 0 w 443"/>
                    <a:gd name="T65" fmla="*/ 181 h 312"/>
                    <a:gd name="T66" fmla="*/ 15 w 443"/>
                    <a:gd name="T67" fmla="*/ 149 h 312"/>
                    <a:gd name="T68" fmla="*/ 24 w 443"/>
                    <a:gd name="T69" fmla="*/ 99 h 312"/>
                    <a:gd name="T70" fmla="*/ 8 w 443"/>
                    <a:gd name="T71" fmla="*/ 82 h 312"/>
                    <a:gd name="T72" fmla="*/ 15 w 443"/>
                    <a:gd name="T73" fmla="*/ 72 h 312"/>
                    <a:gd name="T74" fmla="*/ 68 w 443"/>
                    <a:gd name="T75" fmla="*/ 46 h 312"/>
                    <a:gd name="T76" fmla="*/ 79 w 443"/>
                    <a:gd name="T77" fmla="*/ 51 h 312"/>
                    <a:gd name="T78" fmla="*/ 72 w 443"/>
                    <a:gd name="T79" fmla="*/ 72 h 312"/>
                    <a:gd name="T80" fmla="*/ 82 w 443"/>
                    <a:gd name="T81" fmla="*/ 77 h 312"/>
                    <a:gd name="T82" fmla="*/ 98 w 443"/>
                    <a:gd name="T83" fmla="*/ 75 h 312"/>
                    <a:gd name="T84" fmla="*/ 99 w 443"/>
                    <a:gd name="T85" fmla="*/ 41 h 312"/>
                    <a:gd name="T86" fmla="*/ 131 w 443"/>
                    <a:gd name="T87" fmla="*/ 27 h 312"/>
                    <a:gd name="T88" fmla="*/ 165 w 443"/>
                    <a:gd name="T89" fmla="*/ 23 h 312"/>
                    <a:gd name="T90" fmla="*/ 181 w 443"/>
                    <a:gd name="T91" fmla="*/ 33 h 312"/>
                    <a:gd name="T92" fmla="*/ 197 w 443"/>
                    <a:gd name="T93" fmla="*/ 20 h 312"/>
                    <a:gd name="T94" fmla="*/ 250 w 443"/>
                    <a:gd name="T95" fmla="*/ 1 h 312"/>
                    <a:gd name="T96" fmla="*/ 261 w 443"/>
                    <a:gd name="T97" fmla="*/ 11 h 312"/>
                    <a:gd name="T98" fmla="*/ 274 w 443"/>
                    <a:gd name="T99" fmla="*/ 16 h 312"/>
                    <a:gd name="T100" fmla="*/ 290 w 443"/>
                    <a:gd name="T10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312">
                      <a:moveTo>
                        <a:pt x="290" y="0"/>
                      </a:moveTo>
                      <a:lnTo>
                        <a:pt x="304" y="15"/>
                      </a:lnTo>
                      <a:lnTo>
                        <a:pt x="305" y="54"/>
                      </a:lnTo>
                      <a:lnTo>
                        <a:pt x="325" y="57"/>
                      </a:lnTo>
                      <a:lnTo>
                        <a:pt x="338" y="66"/>
                      </a:lnTo>
                      <a:lnTo>
                        <a:pt x="348" y="70"/>
                      </a:lnTo>
                      <a:lnTo>
                        <a:pt x="365" y="115"/>
                      </a:lnTo>
                      <a:lnTo>
                        <a:pt x="418" y="173"/>
                      </a:lnTo>
                      <a:lnTo>
                        <a:pt x="443" y="185"/>
                      </a:lnTo>
                      <a:lnTo>
                        <a:pt x="440" y="196"/>
                      </a:lnTo>
                      <a:lnTo>
                        <a:pt x="419" y="201"/>
                      </a:lnTo>
                      <a:lnTo>
                        <a:pt x="404" y="219"/>
                      </a:lnTo>
                      <a:lnTo>
                        <a:pt x="390" y="223"/>
                      </a:lnTo>
                      <a:lnTo>
                        <a:pt x="376" y="282"/>
                      </a:lnTo>
                      <a:lnTo>
                        <a:pt x="354" y="267"/>
                      </a:lnTo>
                      <a:lnTo>
                        <a:pt x="321" y="273"/>
                      </a:lnTo>
                      <a:lnTo>
                        <a:pt x="315" y="268"/>
                      </a:lnTo>
                      <a:lnTo>
                        <a:pt x="308" y="273"/>
                      </a:lnTo>
                      <a:lnTo>
                        <a:pt x="304" y="287"/>
                      </a:lnTo>
                      <a:lnTo>
                        <a:pt x="270" y="312"/>
                      </a:lnTo>
                      <a:lnTo>
                        <a:pt x="254" y="303"/>
                      </a:lnTo>
                      <a:lnTo>
                        <a:pt x="207" y="299"/>
                      </a:lnTo>
                      <a:lnTo>
                        <a:pt x="183" y="274"/>
                      </a:lnTo>
                      <a:lnTo>
                        <a:pt x="155" y="293"/>
                      </a:lnTo>
                      <a:lnTo>
                        <a:pt x="122" y="260"/>
                      </a:lnTo>
                      <a:lnTo>
                        <a:pt x="113" y="234"/>
                      </a:lnTo>
                      <a:lnTo>
                        <a:pt x="101" y="231"/>
                      </a:lnTo>
                      <a:lnTo>
                        <a:pt x="77" y="193"/>
                      </a:lnTo>
                      <a:lnTo>
                        <a:pt x="59" y="196"/>
                      </a:lnTo>
                      <a:lnTo>
                        <a:pt x="53" y="211"/>
                      </a:lnTo>
                      <a:lnTo>
                        <a:pt x="27" y="204"/>
                      </a:lnTo>
                      <a:lnTo>
                        <a:pt x="0" y="201"/>
                      </a:lnTo>
                      <a:lnTo>
                        <a:pt x="0" y="181"/>
                      </a:lnTo>
                      <a:lnTo>
                        <a:pt x="15" y="149"/>
                      </a:lnTo>
                      <a:lnTo>
                        <a:pt x="24" y="99"/>
                      </a:lnTo>
                      <a:lnTo>
                        <a:pt x="8" y="82"/>
                      </a:lnTo>
                      <a:lnTo>
                        <a:pt x="15" y="72"/>
                      </a:lnTo>
                      <a:lnTo>
                        <a:pt x="68" y="46"/>
                      </a:lnTo>
                      <a:lnTo>
                        <a:pt x="79" y="51"/>
                      </a:lnTo>
                      <a:lnTo>
                        <a:pt x="72" y="72"/>
                      </a:lnTo>
                      <a:lnTo>
                        <a:pt x="82" y="77"/>
                      </a:lnTo>
                      <a:lnTo>
                        <a:pt x="98" y="75"/>
                      </a:lnTo>
                      <a:lnTo>
                        <a:pt x="99" y="41"/>
                      </a:lnTo>
                      <a:lnTo>
                        <a:pt x="131" y="27"/>
                      </a:lnTo>
                      <a:lnTo>
                        <a:pt x="165" y="23"/>
                      </a:lnTo>
                      <a:lnTo>
                        <a:pt x="181" y="33"/>
                      </a:lnTo>
                      <a:lnTo>
                        <a:pt x="197" y="20"/>
                      </a:lnTo>
                      <a:lnTo>
                        <a:pt x="250" y="1"/>
                      </a:lnTo>
                      <a:lnTo>
                        <a:pt x="261" y="11"/>
                      </a:lnTo>
                      <a:lnTo>
                        <a:pt x="274" y="16"/>
                      </a:lnTo>
                      <a:lnTo>
                        <a:pt x="2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6" name="Freeform 37">
                  <a:extLst>
                    <a:ext uri="{FF2B5EF4-FFF2-40B4-BE49-F238E27FC236}">
                      <a16:creationId xmlns:a16="http://schemas.microsoft.com/office/drawing/2014/main" id="{B2E67F0F-7A38-4FEB-A31C-C4C12A47C7A0}"/>
                    </a:ext>
                  </a:extLst>
                </p:cNvPr>
                <p:cNvSpPr>
                  <a:spLocks/>
                </p:cNvSpPr>
                <p:nvPr/>
              </p:nvSpPr>
              <p:spPr bwMode="auto">
                <a:xfrm>
                  <a:off x="4692651" y="5146676"/>
                  <a:ext cx="747713" cy="806450"/>
                </a:xfrm>
                <a:custGeom>
                  <a:avLst/>
                  <a:gdLst>
                    <a:gd name="T0" fmla="*/ 329 w 471"/>
                    <a:gd name="T1" fmla="*/ 31 h 508"/>
                    <a:gd name="T2" fmla="*/ 349 w 471"/>
                    <a:gd name="T3" fmla="*/ 46 h 508"/>
                    <a:gd name="T4" fmla="*/ 352 w 471"/>
                    <a:gd name="T5" fmla="*/ 82 h 508"/>
                    <a:gd name="T6" fmla="*/ 368 w 471"/>
                    <a:gd name="T7" fmla="*/ 88 h 508"/>
                    <a:gd name="T8" fmla="*/ 401 w 471"/>
                    <a:gd name="T9" fmla="*/ 120 h 508"/>
                    <a:gd name="T10" fmla="*/ 467 w 471"/>
                    <a:gd name="T11" fmla="*/ 165 h 508"/>
                    <a:gd name="T12" fmla="*/ 453 w 471"/>
                    <a:gd name="T13" fmla="*/ 197 h 508"/>
                    <a:gd name="T14" fmla="*/ 407 w 471"/>
                    <a:gd name="T15" fmla="*/ 199 h 508"/>
                    <a:gd name="T16" fmla="*/ 376 w 471"/>
                    <a:gd name="T17" fmla="*/ 236 h 508"/>
                    <a:gd name="T18" fmla="*/ 358 w 471"/>
                    <a:gd name="T19" fmla="*/ 262 h 508"/>
                    <a:gd name="T20" fmla="*/ 302 w 471"/>
                    <a:gd name="T21" fmla="*/ 277 h 508"/>
                    <a:gd name="T22" fmla="*/ 263 w 471"/>
                    <a:gd name="T23" fmla="*/ 246 h 508"/>
                    <a:gd name="T24" fmla="*/ 268 w 471"/>
                    <a:gd name="T25" fmla="*/ 273 h 508"/>
                    <a:gd name="T26" fmla="*/ 236 w 471"/>
                    <a:gd name="T27" fmla="*/ 295 h 508"/>
                    <a:gd name="T28" fmla="*/ 218 w 471"/>
                    <a:gd name="T29" fmla="*/ 310 h 508"/>
                    <a:gd name="T30" fmla="*/ 164 w 471"/>
                    <a:gd name="T31" fmla="*/ 341 h 508"/>
                    <a:gd name="T32" fmla="*/ 161 w 471"/>
                    <a:gd name="T33" fmla="*/ 376 h 508"/>
                    <a:gd name="T34" fmla="*/ 125 w 471"/>
                    <a:gd name="T35" fmla="*/ 424 h 508"/>
                    <a:gd name="T36" fmla="*/ 110 w 471"/>
                    <a:gd name="T37" fmla="*/ 444 h 508"/>
                    <a:gd name="T38" fmla="*/ 70 w 471"/>
                    <a:gd name="T39" fmla="*/ 447 h 508"/>
                    <a:gd name="T40" fmla="*/ 43 w 471"/>
                    <a:gd name="T41" fmla="*/ 506 h 508"/>
                    <a:gd name="T42" fmla="*/ 0 w 471"/>
                    <a:gd name="T43" fmla="*/ 500 h 508"/>
                    <a:gd name="T44" fmla="*/ 7 w 471"/>
                    <a:gd name="T45" fmla="*/ 436 h 508"/>
                    <a:gd name="T46" fmla="*/ 26 w 471"/>
                    <a:gd name="T47" fmla="*/ 431 h 508"/>
                    <a:gd name="T48" fmla="*/ 53 w 471"/>
                    <a:gd name="T49" fmla="*/ 382 h 508"/>
                    <a:gd name="T50" fmla="*/ 16 w 471"/>
                    <a:gd name="T51" fmla="*/ 338 h 508"/>
                    <a:gd name="T52" fmla="*/ 51 w 471"/>
                    <a:gd name="T53" fmla="*/ 251 h 508"/>
                    <a:gd name="T54" fmla="*/ 89 w 471"/>
                    <a:gd name="T55" fmla="*/ 212 h 508"/>
                    <a:gd name="T56" fmla="*/ 102 w 471"/>
                    <a:gd name="T57" fmla="*/ 212 h 508"/>
                    <a:gd name="T58" fmla="*/ 157 w 471"/>
                    <a:gd name="T59" fmla="*/ 221 h 508"/>
                    <a:gd name="T60" fmla="*/ 185 w 471"/>
                    <a:gd name="T61" fmla="*/ 158 h 508"/>
                    <a:gd name="T62" fmla="*/ 221 w 471"/>
                    <a:gd name="T63" fmla="*/ 135 h 508"/>
                    <a:gd name="T64" fmla="*/ 199 w 471"/>
                    <a:gd name="T65" fmla="*/ 112 h 508"/>
                    <a:gd name="T66" fmla="*/ 169 w 471"/>
                    <a:gd name="T67" fmla="*/ 43 h 508"/>
                    <a:gd name="T68" fmla="*/ 245 w 471"/>
                    <a:gd name="T69" fmla="*/ 34 h 508"/>
                    <a:gd name="T70" fmla="*/ 260 w 471"/>
                    <a:gd name="T71" fmla="*/ 9 h 508"/>
                    <a:gd name="T72" fmla="*/ 309 w 471"/>
                    <a:gd name="T7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508">
                      <a:moveTo>
                        <a:pt x="309" y="0"/>
                      </a:moveTo>
                      <a:lnTo>
                        <a:pt x="329" y="31"/>
                      </a:lnTo>
                      <a:lnTo>
                        <a:pt x="351" y="36"/>
                      </a:lnTo>
                      <a:lnTo>
                        <a:pt x="349" y="46"/>
                      </a:lnTo>
                      <a:lnTo>
                        <a:pt x="366" y="73"/>
                      </a:lnTo>
                      <a:lnTo>
                        <a:pt x="352" y="82"/>
                      </a:lnTo>
                      <a:lnTo>
                        <a:pt x="354" y="85"/>
                      </a:lnTo>
                      <a:lnTo>
                        <a:pt x="368" y="88"/>
                      </a:lnTo>
                      <a:lnTo>
                        <a:pt x="376" y="112"/>
                      </a:lnTo>
                      <a:lnTo>
                        <a:pt x="401" y="120"/>
                      </a:lnTo>
                      <a:lnTo>
                        <a:pt x="417" y="147"/>
                      </a:lnTo>
                      <a:lnTo>
                        <a:pt x="467" y="165"/>
                      </a:lnTo>
                      <a:lnTo>
                        <a:pt x="471" y="188"/>
                      </a:lnTo>
                      <a:lnTo>
                        <a:pt x="453" y="197"/>
                      </a:lnTo>
                      <a:lnTo>
                        <a:pt x="420" y="191"/>
                      </a:lnTo>
                      <a:lnTo>
                        <a:pt x="407" y="199"/>
                      </a:lnTo>
                      <a:lnTo>
                        <a:pt x="403" y="218"/>
                      </a:lnTo>
                      <a:lnTo>
                        <a:pt x="376" y="236"/>
                      </a:lnTo>
                      <a:lnTo>
                        <a:pt x="369" y="252"/>
                      </a:lnTo>
                      <a:lnTo>
                        <a:pt x="358" y="262"/>
                      </a:lnTo>
                      <a:lnTo>
                        <a:pt x="341" y="262"/>
                      </a:lnTo>
                      <a:lnTo>
                        <a:pt x="302" y="277"/>
                      </a:lnTo>
                      <a:lnTo>
                        <a:pt x="274" y="246"/>
                      </a:lnTo>
                      <a:lnTo>
                        <a:pt x="263" y="246"/>
                      </a:lnTo>
                      <a:lnTo>
                        <a:pt x="260" y="252"/>
                      </a:lnTo>
                      <a:lnTo>
                        <a:pt x="268" y="273"/>
                      </a:lnTo>
                      <a:lnTo>
                        <a:pt x="263" y="281"/>
                      </a:lnTo>
                      <a:lnTo>
                        <a:pt x="236" y="295"/>
                      </a:lnTo>
                      <a:lnTo>
                        <a:pt x="228" y="312"/>
                      </a:lnTo>
                      <a:lnTo>
                        <a:pt x="218" y="310"/>
                      </a:lnTo>
                      <a:lnTo>
                        <a:pt x="186" y="318"/>
                      </a:lnTo>
                      <a:lnTo>
                        <a:pt x="164" y="341"/>
                      </a:lnTo>
                      <a:lnTo>
                        <a:pt x="170" y="361"/>
                      </a:lnTo>
                      <a:lnTo>
                        <a:pt x="161" y="376"/>
                      </a:lnTo>
                      <a:lnTo>
                        <a:pt x="135" y="390"/>
                      </a:lnTo>
                      <a:lnTo>
                        <a:pt x="125" y="424"/>
                      </a:lnTo>
                      <a:lnTo>
                        <a:pt x="124" y="447"/>
                      </a:lnTo>
                      <a:lnTo>
                        <a:pt x="110" y="444"/>
                      </a:lnTo>
                      <a:lnTo>
                        <a:pt x="82" y="437"/>
                      </a:lnTo>
                      <a:lnTo>
                        <a:pt x="70" y="447"/>
                      </a:lnTo>
                      <a:lnTo>
                        <a:pt x="61" y="480"/>
                      </a:lnTo>
                      <a:lnTo>
                        <a:pt x="43" y="506"/>
                      </a:lnTo>
                      <a:lnTo>
                        <a:pt x="23" y="508"/>
                      </a:lnTo>
                      <a:lnTo>
                        <a:pt x="0" y="500"/>
                      </a:lnTo>
                      <a:lnTo>
                        <a:pt x="10" y="474"/>
                      </a:lnTo>
                      <a:lnTo>
                        <a:pt x="7" y="436"/>
                      </a:lnTo>
                      <a:lnTo>
                        <a:pt x="10" y="427"/>
                      </a:lnTo>
                      <a:lnTo>
                        <a:pt x="26" y="431"/>
                      </a:lnTo>
                      <a:lnTo>
                        <a:pt x="36" y="427"/>
                      </a:lnTo>
                      <a:lnTo>
                        <a:pt x="53" y="382"/>
                      </a:lnTo>
                      <a:lnTo>
                        <a:pt x="38" y="366"/>
                      </a:lnTo>
                      <a:lnTo>
                        <a:pt x="16" y="338"/>
                      </a:lnTo>
                      <a:lnTo>
                        <a:pt x="0" y="326"/>
                      </a:lnTo>
                      <a:lnTo>
                        <a:pt x="51" y="251"/>
                      </a:lnTo>
                      <a:lnTo>
                        <a:pt x="85" y="226"/>
                      </a:lnTo>
                      <a:lnTo>
                        <a:pt x="89" y="212"/>
                      </a:lnTo>
                      <a:lnTo>
                        <a:pt x="96" y="207"/>
                      </a:lnTo>
                      <a:lnTo>
                        <a:pt x="102" y="212"/>
                      </a:lnTo>
                      <a:lnTo>
                        <a:pt x="135" y="206"/>
                      </a:lnTo>
                      <a:lnTo>
                        <a:pt x="157" y="221"/>
                      </a:lnTo>
                      <a:lnTo>
                        <a:pt x="171" y="162"/>
                      </a:lnTo>
                      <a:lnTo>
                        <a:pt x="185" y="158"/>
                      </a:lnTo>
                      <a:lnTo>
                        <a:pt x="200" y="140"/>
                      </a:lnTo>
                      <a:lnTo>
                        <a:pt x="221" y="135"/>
                      </a:lnTo>
                      <a:lnTo>
                        <a:pt x="224" y="124"/>
                      </a:lnTo>
                      <a:lnTo>
                        <a:pt x="199" y="112"/>
                      </a:lnTo>
                      <a:lnTo>
                        <a:pt x="146" y="54"/>
                      </a:lnTo>
                      <a:lnTo>
                        <a:pt x="169" y="43"/>
                      </a:lnTo>
                      <a:lnTo>
                        <a:pt x="221" y="46"/>
                      </a:lnTo>
                      <a:lnTo>
                        <a:pt x="245" y="34"/>
                      </a:lnTo>
                      <a:lnTo>
                        <a:pt x="246" y="20"/>
                      </a:lnTo>
                      <a:lnTo>
                        <a:pt x="260" y="9"/>
                      </a:lnTo>
                      <a:lnTo>
                        <a:pt x="274" y="11"/>
                      </a:lnTo>
                      <a:lnTo>
                        <a:pt x="30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7" name="Freeform 38">
                  <a:extLst>
                    <a:ext uri="{FF2B5EF4-FFF2-40B4-BE49-F238E27FC236}">
                      <a16:creationId xmlns:a16="http://schemas.microsoft.com/office/drawing/2014/main" id="{A6AD4079-8D2D-4622-BC38-5E04DD7A757E}"/>
                    </a:ext>
                  </a:extLst>
                </p:cNvPr>
                <p:cNvSpPr>
                  <a:spLocks/>
                </p:cNvSpPr>
                <p:nvPr/>
              </p:nvSpPr>
              <p:spPr bwMode="auto">
                <a:xfrm>
                  <a:off x="5307013" y="4452938"/>
                  <a:ext cx="750888" cy="796925"/>
                </a:xfrm>
                <a:custGeom>
                  <a:avLst/>
                  <a:gdLst>
                    <a:gd name="T0" fmla="*/ 256 w 473"/>
                    <a:gd name="T1" fmla="*/ 0 h 502"/>
                    <a:gd name="T2" fmla="*/ 266 w 473"/>
                    <a:gd name="T3" fmla="*/ 35 h 502"/>
                    <a:gd name="T4" fmla="*/ 283 w 473"/>
                    <a:gd name="T5" fmla="*/ 35 h 502"/>
                    <a:gd name="T6" fmla="*/ 301 w 473"/>
                    <a:gd name="T7" fmla="*/ 51 h 502"/>
                    <a:gd name="T8" fmla="*/ 307 w 473"/>
                    <a:gd name="T9" fmla="*/ 91 h 502"/>
                    <a:gd name="T10" fmla="*/ 323 w 473"/>
                    <a:gd name="T11" fmla="*/ 110 h 502"/>
                    <a:gd name="T12" fmla="*/ 346 w 473"/>
                    <a:gd name="T13" fmla="*/ 135 h 502"/>
                    <a:gd name="T14" fmla="*/ 346 w 473"/>
                    <a:gd name="T15" fmla="*/ 161 h 502"/>
                    <a:gd name="T16" fmla="*/ 377 w 473"/>
                    <a:gd name="T17" fmla="*/ 191 h 502"/>
                    <a:gd name="T18" fmla="*/ 373 w 473"/>
                    <a:gd name="T19" fmla="*/ 206 h 502"/>
                    <a:gd name="T20" fmla="*/ 361 w 473"/>
                    <a:gd name="T21" fmla="*/ 218 h 502"/>
                    <a:gd name="T22" fmla="*/ 373 w 473"/>
                    <a:gd name="T23" fmla="*/ 245 h 502"/>
                    <a:gd name="T24" fmla="*/ 373 w 473"/>
                    <a:gd name="T25" fmla="*/ 263 h 502"/>
                    <a:gd name="T26" fmla="*/ 397 w 473"/>
                    <a:gd name="T27" fmla="*/ 287 h 502"/>
                    <a:gd name="T28" fmla="*/ 422 w 473"/>
                    <a:gd name="T29" fmla="*/ 289 h 502"/>
                    <a:gd name="T30" fmla="*/ 445 w 473"/>
                    <a:gd name="T31" fmla="*/ 292 h 502"/>
                    <a:gd name="T32" fmla="*/ 427 w 473"/>
                    <a:gd name="T33" fmla="*/ 331 h 502"/>
                    <a:gd name="T34" fmla="*/ 455 w 473"/>
                    <a:gd name="T35" fmla="*/ 356 h 502"/>
                    <a:gd name="T36" fmla="*/ 473 w 473"/>
                    <a:gd name="T37" fmla="*/ 376 h 502"/>
                    <a:gd name="T38" fmla="*/ 460 w 473"/>
                    <a:gd name="T39" fmla="*/ 402 h 502"/>
                    <a:gd name="T40" fmla="*/ 420 w 473"/>
                    <a:gd name="T41" fmla="*/ 431 h 502"/>
                    <a:gd name="T42" fmla="*/ 405 w 473"/>
                    <a:gd name="T43" fmla="*/ 445 h 502"/>
                    <a:gd name="T44" fmla="*/ 370 w 473"/>
                    <a:gd name="T45" fmla="*/ 442 h 502"/>
                    <a:gd name="T46" fmla="*/ 358 w 473"/>
                    <a:gd name="T47" fmla="*/ 492 h 502"/>
                    <a:gd name="T48" fmla="*/ 333 w 473"/>
                    <a:gd name="T49" fmla="*/ 502 h 502"/>
                    <a:gd name="T50" fmla="*/ 318 w 473"/>
                    <a:gd name="T51" fmla="*/ 481 h 502"/>
                    <a:gd name="T52" fmla="*/ 298 w 473"/>
                    <a:gd name="T53" fmla="*/ 477 h 502"/>
                    <a:gd name="T54" fmla="*/ 281 w 473"/>
                    <a:gd name="T55" fmla="*/ 495 h 502"/>
                    <a:gd name="T56" fmla="*/ 234 w 473"/>
                    <a:gd name="T57" fmla="*/ 465 h 502"/>
                    <a:gd name="T58" fmla="*/ 214 w 473"/>
                    <a:gd name="T59" fmla="*/ 412 h 502"/>
                    <a:gd name="T60" fmla="*/ 194 w 473"/>
                    <a:gd name="T61" fmla="*/ 378 h 502"/>
                    <a:gd name="T62" fmla="*/ 144 w 473"/>
                    <a:gd name="T63" fmla="*/ 338 h 502"/>
                    <a:gd name="T64" fmla="*/ 101 w 473"/>
                    <a:gd name="T65" fmla="*/ 320 h 502"/>
                    <a:gd name="T66" fmla="*/ 85 w 473"/>
                    <a:gd name="T67" fmla="*/ 312 h 502"/>
                    <a:gd name="T68" fmla="*/ 44 w 473"/>
                    <a:gd name="T69" fmla="*/ 327 h 502"/>
                    <a:gd name="T70" fmla="*/ 30 w 473"/>
                    <a:gd name="T71" fmla="*/ 320 h 502"/>
                    <a:gd name="T72" fmla="*/ 25 w 473"/>
                    <a:gd name="T73" fmla="*/ 304 h 502"/>
                    <a:gd name="T74" fmla="*/ 35 w 473"/>
                    <a:gd name="T75" fmla="*/ 289 h 502"/>
                    <a:gd name="T76" fmla="*/ 31 w 473"/>
                    <a:gd name="T77" fmla="*/ 277 h 502"/>
                    <a:gd name="T78" fmla="*/ 15 w 473"/>
                    <a:gd name="T79" fmla="*/ 258 h 502"/>
                    <a:gd name="T80" fmla="*/ 16 w 473"/>
                    <a:gd name="T81" fmla="*/ 235 h 502"/>
                    <a:gd name="T82" fmla="*/ 0 w 473"/>
                    <a:gd name="T83" fmla="*/ 203 h 502"/>
                    <a:gd name="T84" fmla="*/ 10 w 473"/>
                    <a:gd name="T85" fmla="*/ 193 h 502"/>
                    <a:gd name="T86" fmla="*/ 49 w 473"/>
                    <a:gd name="T87" fmla="*/ 159 h 502"/>
                    <a:gd name="T88" fmla="*/ 76 w 473"/>
                    <a:gd name="T89" fmla="*/ 159 h 502"/>
                    <a:gd name="T90" fmla="*/ 89 w 473"/>
                    <a:gd name="T91" fmla="*/ 153 h 502"/>
                    <a:gd name="T92" fmla="*/ 89 w 473"/>
                    <a:gd name="T93" fmla="*/ 141 h 502"/>
                    <a:gd name="T94" fmla="*/ 101 w 473"/>
                    <a:gd name="T95" fmla="*/ 124 h 502"/>
                    <a:gd name="T96" fmla="*/ 139 w 473"/>
                    <a:gd name="T97" fmla="*/ 110 h 502"/>
                    <a:gd name="T98" fmla="*/ 150 w 473"/>
                    <a:gd name="T99" fmla="*/ 122 h 502"/>
                    <a:gd name="T100" fmla="*/ 165 w 473"/>
                    <a:gd name="T101" fmla="*/ 124 h 502"/>
                    <a:gd name="T102" fmla="*/ 193 w 473"/>
                    <a:gd name="T103" fmla="*/ 106 h 502"/>
                    <a:gd name="T104" fmla="*/ 199 w 473"/>
                    <a:gd name="T105" fmla="*/ 84 h 502"/>
                    <a:gd name="T106" fmla="*/ 212 w 473"/>
                    <a:gd name="T107" fmla="*/ 64 h 502"/>
                    <a:gd name="T108" fmla="*/ 213 w 473"/>
                    <a:gd name="T109" fmla="*/ 46 h 502"/>
                    <a:gd name="T110" fmla="*/ 231 w 473"/>
                    <a:gd name="T111" fmla="*/ 23 h 502"/>
                    <a:gd name="T112" fmla="*/ 256 w 473"/>
                    <a:gd name="T11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3" h="502">
                      <a:moveTo>
                        <a:pt x="256" y="0"/>
                      </a:moveTo>
                      <a:lnTo>
                        <a:pt x="266" y="35"/>
                      </a:lnTo>
                      <a:lnTo>
                        <a:pt x="283" y="35"/>
                      </a:lnTo>
                      <a:lnTo>
                        <a:pt x="301" y="51"/>
                      </a:lnTo>
                      <a:lnTo>
                        <a:pt x="307" y="91"/>
                      </a:lnTo>
                      <a:lnTo>
                        <a:pt x="323" y="110"/>
                      </a:lnTo>
                      <a:lnTo>
                        <a:pt x="346" y="135"/>
                      </a:lnTo>
                      <a:lnTo>
                        <a:pt x="346" y="161"/>
                      </a:lnTo>
                      <a:lnTo>
                        <a:pt x="377" y="191"/>
                      </a:lnTo>
                      <a:lnTo>
                        <a:pt x="373" y="206"/>
                      </a:lnTo>
                      <a:lnTo>
                        <a:pt x="361" y="218"/>
                      </a:lnTo>
                      <a:lnTo>
                        <a:pt x="373" y="245"/>
                      </a:lnTo>
                      <a:lnTo>
                        <a:pt x="373" y="263"/>
                      </a:lnTo>
                      <a:lnTo>
                        <a:pt x="397" y="287"/>
                      </a:lnTo>
                      <a:lnTo>
                        <a:pt x="422" y="289"/>
                      </a:lnTo>
                      <a:lnTo>
                        <a:pt x="445" y="292"/>
                      </a:lnTo>
                      <a:lnTo>
                        <a:pt x="427" y="331"/>
                      </a:lnTo>
                      <a:lnTo>
                        <a:pt x="455" y="356"/>
                      </a:lnTo>
                      <a:lnTo>
                        <a:pt x="473" y="376"/>
                      </a:lnTo>
                      <a:lnTo>
                        <a:pt x="460" y="402"/>
                      </a:lnTo>
                      <a:lnTo>
                        <a:pt x="420" y="431"/>
                      </a:lnTo>
                      <a:lnTo>
                        <a:pt x="405" y="445"/>
                      </a:lnTo>
                      <a:lnTo>
                        <a:pt x="370" y="442"/>
                      </a:lnTo>
                      <a:lnTo>
                        <a:pt x="358" y="492"/>
                      </a:lnTo>
                      <a:lnTo>
                        <a:pt x="333" y="502"/>
                      </a:lnTo>
                      <a:lnTo>
                        <a:pt x="318" y="481"/>
                      </a:lnTo>
                      <a:lnTo>
                        <a:pt x="298" y="477"/>
                      </a:lnTo>
                      <a:lnTo>
                        <a:pt x="281" y="495"/>
                      </a:lnTo>
                      <a:lnTo>
                        <a:pt x="234" y="465"/>
                      </a:lnTo>
                      <a:lnTo>
                        <a:pt x="214" y="412"/>
                      </a:lnTo>
                      <a:lnTo>
                        <a:pt x="194" y="378"/>
                      </a:lnTo>
                      <a:lnTo>
                        <a:pt x="144" y="338"/>
                      </a:lnTo>
                      <a:lnTo>
                        <a:pt x="101" y="320"/>
                      </a:lnTo>
                      <a:lnTo>
                        <a:pt x="85" y="312"/>
                      </a:lnTo>
                      <a:lnTo>
                        <a:pt x="44" y="327"/>
                      </a:lnTo>
                      <a:lnTo>
                        <a:pt x="30" y="320"/>
                      </a:lnTo>
                      <a:lnTo>
                        <a:pt x="25" y="304"/>
                      </a:lnTo>
                      <a:lnTo>
                        <a:pt x="35" y="289"/>
                      </a:lnTo>
                      <a:lnTo>
                        <a:pt x="31" y="277"/>
                      </a:lnTo>
                      <a:lnTo>
                        <a:pt x="15" y="258"/>
                      </a:lnTo>
                      <a:lnTo>
                        <a:pt x="16" y="235"/>
                      </a:lnTo>
                      <a:lnTo>
                        <a:pt x="0" y="203"/>
                      </a:lnTo>
                      <a:lnTo>
                        <a:pt x="10" y="193"/>
                      </a:lnTo>
                      <a:lnTo>
                        <a:pt x="49" y="159"/>
                      </a:lnTo>
                      <a:lnTo>
                        <a:pt x="76" y="159"/>
                      </a:lnTo>
                      <a:lnTo>
                        <a:pt x="89" y="153"/>
                      </a:lnTo>
                      <a:lnTo>
                        <a:pt x="89" y="141"/>
                      </a:lnTo>
                      <a:lnTo>
                        <a:pt x="101" y="124"/>
                      </a:lnTo>
                      <a:lnTo>
                        <a:pt x="139" y="110"/>
                      </a:lnTo>
                      <a:lnTo>
                        <a:pt x="150" y="122"/>
                      </a:lnTo>
                      <a:lnTo>
                        <a:pt x="165" y="124"/>
                      </a:lnTo>
                      <a:lnTo>
                        <a:pt x="193" y="106"/>
                      </a:lnTo>
                      <a:lnTo>
                        <a:pt x="199" y="84"/>
                      </a:lnTo>
                      <a:lnTo>
                        <a:pt x="212" y="64"/>
                      </a:lnTo>
                      <a:lnTo>
                        <a:pt x="213" y="46"/>
                      </a:lnTo>
                      <a:lnTo>
                        <a:pt x="231" y="23"/>
                      </a:lnTo>
                      <a:lnTo>
                        <a:pt x="2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8" name="Freeform 39">
                  <a:extLst>
                    <a:ext uri="{FF2B5EF4-FFF2-40B4-BE49-F238E27FC236}">
                      <a16:creationId xmlns:a16="http://schemas.microsoft.com/office/drawing/2014/main" id="{0F39618E-B973-47C3-BA97-4C48142EDECC}"/>
                    </a:ext>
                  </a:extLst>
                </p:cNvPr>
                <p:cNvSpPr>
                  <a:spLocks/>
                </p:cNvSpPr>
                <p:nvPr/>
              </p:nvSpPr>
              <p:spPr bwMode="auto">
                <a:xfrm>
                  <a:off x="4889501" y="5537201"/>
                  <a:ext cx="627063" cy="465138"/>
                </a:xfrm>
                <a:custGeom>
                  <a:avLst/>
                  <a:gdLst>
                    <a:gd name="T0" fmla="*/ 139 w 395"/>
                    <a:gd name="T1" fmla="*/ 0 h 293"/>
                    <a:gd name="T2" fmla="*/ 150 w 395"/>
                    <a:gd name="T3" fmla="*/ 0 h 293"/>
                    <a:gd name="T4" fmla="*/ 178 w 395"/>
                    <a:gd name="T5" fmla="*/ 31 h 293"/>
                    <a:gd name="T6" fmla="*/ 217 w 395"/>
                    <a:gd name="T7" fmla="*/ 16 h 293"/>
                    <a:gd name="T8" fmla="*/ 234 w 395"/>
                    <a:gd name="T9" fmla="*/ 16 h 293"/>
                    <a:gd name="T10" fmla="*/ 245 w 395"/>
                    <a:gd name="T11" fmla="*/ 6 h 293"/>
                    <a:gd name="T12" fmla="*/ 257 w 395"/>
                    <a:gd name="T13" fmla="*/ 26 h 293"/>
                    <a:gd name="T14" fmla="*/ 253 w 395"/>
                    <a:gd name="T15" fmla="*/ 40 h 293"/>
                    <a:gd name="T16" fmla="*/ 263 w 395"/>
                    <a:gd name="T17" fmla="*/ 54 h 293"/>
                    <a:gd name="T18" fmla="*/ 318 w 395"/>
                    <a:gd name="T19" fmla="*/ 69 h 293"/>
                    <a:gd name="T20" fmla="*/ 332 w 395"/>
                    <a:gd name="T21" fmla="*/ 97 h 293"/>
                    <a:gd name="T22" fmla="*/ 334 w 395"/>
                    <a:gd name="T23" fmla="*/ 123 h 293"/>
                    <a:gd name="T24" fmla="*/ 321 w 395"/>
                    <a:gd name="T25" fmla="*/ 139 h 293"/>
                    <a:gd name="T26" fmla="*/ 334 w 395"/>
                    <a:gd name="T27" fmla="*/ 156 h 293"/>
                    <a:gd name="T28" fmla="*/ 333 w 395"/>
                    <a:gd name="T29" fmla="*/ 166 h 293"/>
                    <a:gd name="T30" fmla="*/ 308 w 395"/>
                    <a:gd name="T31" fmla="*/ 173 h 293"/>
                    <a:gd name="T32" fmla="*/ 298 w 395"/>
                    <a:gd name="T33" fmla="*/ 188 h 293"/>
                    <a:gd name="T34" fmla="*/ 307 w 395"/>
                    <a:gd name="T35" fmla="*/ 203 h 293"/>
                    <a:gd name="T36" fmla="*/ 326 w 395"/>
                    <a:gd name="T37" fmla="*/ 208 h 293"/>
                    <a:gd name="T38" fmla="*/ 364 w 395"/>
                    <a:gd name="T39" fmla="*/ 210 h 293"/>
                    <a:gd name="T40" fmla="*/ 388 w 395"/>
                    <a:gd name="T41" fmla="*/ 223 h 293"/>
                    <a:gd name="T42" fmla="*/ 395 w 395"/>
                    <a:gd name="T43" fmla="*/ 245 h 293"/>
                    <a:gd name="T44" fmla="*/ 372 w 395"/>
                    <a:gd name="T45" fmla="*/ 243 h 293"/>
                    <a:gd name="T46" fmla="*/ 346 w 395"/>
                    <a:gd name="T47" fmla="*/ 257 h 293"/>
                    <a:gd name="T48" fmla="*/ 309 w 395"/>
                    <a:gd name="T49" fmla="*/ 288 h 293"/>
                    <a:gd name="T50" fmla="*/ 279 w 395"/>
                    <a:gd name="T51" fmla="*/ 293 h 293"/>
                    <a:gd name="T52" fmla="*/ 257 w 395"/>
                    <a:gd name="T53" fmla="*/ 274 h 293"/>
                    <a:gd name="T54" fmla="*/ 199 w 395"/>
                    <a:gd name="T55" fmla="*/ 265 h 293"/>
                    <a:gd name="T56" fmla="*/ 176 w 395"/>
                    <a:gd name="T57" fmla="*/ 282 h 293"/>
                    <a:gd name="T58" fmla="*/ 148 w 395"/>
                    <a:gd name="T59" fmla="*/ 239 h 293"/>
                    <a:gd name="T60" fmla="*/ 126 w 395"/>
                    <a:gd name="T61" fmla="*/ 234 h 293"/>
                    <a:gd name="T62" fmla="*/ 97 w 395"/>
                    <a:gd name="T63" fmla="*/ 245 h 293"/>
                    <a:gd name="T64" fmla="*/ 86 w 395"/>
                    <a:gd name="T65" fmla="*/ 212 h 293"/>
                    <a:gd name="T66" fmla="*/ 0 w 395"/>
                    <a:gd name="T67" fmla="*/ 201 h 293"/>
                    <a:gd name="T68" fmla="*/ 1 w 395"/>
                    <a:gd name="T69" fmla="*/ 178 h 293"/>
                    <a:gd name="T70" fmla="*/ 11 w 395"/>
                    <a:gd name="T71" fmla="*/ 144 h 293"/>
                    <a:gd name="T72" fmla="*/ 37 w 395"/>
                    <a:gd name="T73" fmla="*/ 130 h 293"/>
                    <a:gd name="T74" fmla="*/ 46 w 395"/>
                    <a:gd name="T75" fmla="*/ 115 h 293"/>
                    <a:gd name="T76" fmla="*/ 40 w 395"/>
                    <a:gd name="T77" fmla="*/ 95 h 293"/>
                    <a:gd name="T78" fmla="*/ 62 w 395"/>
                    <a:gd name="T79" fmla="*/ 72 h 293"/>
                    <a:gd name="T80" fmla="*/ 94 w 395"/>
                    <a:gd name="T81" fmla="*/ 64 h 293"/>
                    <a:gd name="T82" fmla="*/ 104 w 395"/>
                    <a:gd name="T83" fmla="*/ 66 h 293"/>
                    <a:gd name="T84" fmla="*/ 112 w 395"/>
                    <a:gd name="T85" fmla="*/ 49 h 293"/>
                    <a:gd name="T86" fmla="*/ 139 w 395"/>
                    <a:gd name="T87" fmla="*/ 35 h 293"/>
                    <a:gd name="T88" fmla="*/ 144 w 395"/>
                    <a:gd name="T89" fmla="*/ 27 h 293"/>
                    <a:gd name="T90" fmla="*/ 136 w 395"/>
                    <a:gd name="T91" fmla="*/ 6 h 293"/>
                    <a:gd name="T92" fmla="*/ 139 w 395"/>
                    <a:gd name="T9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293">
                      <a:moveTo>
                        <a:pt x="139" y="0"/>
                      </a:moveTo>
                      <a:lnTo>
                        <a:pt x="150" y="0"/>
                      </a:lnTo>
                      <a:lnTo>
                        <a:pt x="178" y="31"/>
                      </a:lnTo>
                      <a:lnTo>
                        <a:pt x="217" y="16"/>
                      </a:lnTo>
                      <a:lnTo>
                        <a:pt x="234" y="16"/>
                      </a:lnTo>
                      <a:lnTo>
                        <a:pt x="245" y="6"/>
                      </a:lnTo>
                      <a:lnTo>
                        <a:pt x="257" y="26"/>
                      </a:lnTo>
                      <a:lnTo>
                        <a:pt x="253" y="40"/>
                      </a:lnTo>
                      <a:lnTo>
                        <a:pt x="263" y="54"/>
                      </a:lnTo>
                      <a:lnTo>
                        <a:pt x="318" y="69"/>
                      </a:lnTo>
                      <a:lnTo>
                        <a:pt x="332" y="97"/>
                      </a:lnTo>
                      <a:lnTo>
                        <a:pt x="334" y="123"/>
                      </a:lnTo>
                      <a:lnTo>
                        <a:pt x="321" y="139"/>
                      </a:lnTo>
                      <a:lnTo>
                        <a:pt x="334" y="156"/>
                      </a:lnTo>
                      <a:lnTo>
                        <a:pt x="333" y="166"/>
                      </a:lnTo>
                      <a:lnTo>
                        <a:pt x="308" y="173"/>
                      </a:lnTo>
                      <a:lnTo>
                        <a:pt x="298" y="188"/>
                      </a:lnTo>
                      <a:lnTo>
                        <a:pt x="307" y="203"/>
                      </a:lnTo>
                      <a:lnTo>
                        <a:pt x="326" y="208"/>
                      </a:lnTo>
                      <a:lnTo>
                        <a:pt x="364" y="210"/>
                      </a:lnTo>
                      <a:lnTo>
                        <a:pt x="388" y="223"/>
                      </a:lnTo>
                      <a:lnTo>
                        <a:pt x="395" y="245"/>
                      </a:lnTo>
                      <a:lnTo>
                        <a:pt x="372" y="243"/>
                      </a:lnTo>
                      <a:lnTo>
                        <a:pt x="346" y="257"/>
                      </a:lnTo>
                      <a:lnTo>
                        <a:pt x="309" y="288"/>
                      </a:lnTo>
                      <a:lnTo>
                        <a:pt x="279" y="293"/>
                      </a:lnTo>
                      <a:lnTo>
                        <a:pt x="257" y="274"/>
                      </a:lnTo>
                      <a:lnTo>
                        <a:pt x="199" y="265"/>
                      </a:lnTo>
                      <a:lnTo>
                        <a:pt x="176" y="282"/>
                      </a:lnTo>
                      <a:lnTo>
                        <a:pt x="148" y="239"/>
                      </a:lnTo>
                      <a:lnTo>
                        <a:pt x="126" y="234"/>
                      </a:lnTo>
                      <a:lnTo>
                        <a:pt x="97" y="245"/>
                      </a:lnTo>
                      <a:lnTo>
                        <a:pt x="86" y="212"/>
                      </a:lnTo>
                      <a:lnTo>
                        <a:pt x="0" y="201"/>
                      </a:lnTo>
                      <a:lnTo>
                        <a:pt x="1" y="178"/>
                      </a:lnTo>
                      <a:lnTo>
                        <a:pt x="11" y="144"/>
                      </a:lnTo>
                      <a:lnTo>
                        <a:pt x="37" y="130"/>
                      </a:lnTo>
                      <a:lnTo>
                        <a:pt x="46" y="115"/>
                      </a:lnTo>
                      <a:lnTo>
                        <a:pt x="40" y="95"/>
                      </a:lnTo>
                      <a:lnTo>
                        <a:pt x="62" y="72"/>
                      </a:lnTo>
                      <a:lnTo>
                        <a:pt x="94" y="64"/>
                      </a:lnTo>
                      <a:lnTo>
                        <a:pt x="104" y="66"/>
                      </a:lnTo>
                      <a:lnTo>
                        <a:pt x="112" y="49"/>
                      </a:lnTo>
                      <a:lnTo>
                        <a:pt x="139" y="35"/>
                      </a:lnTo>
                      <a:lnTo>
                        <a:pt x="144" y="27"/>
                      </a:lnTo>
                      <a:lnTo>
                        <a:pt x="136" y="6"/>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89" name="Freeform 40">
                  <a:extLst>
                    <a:ext uri="{FF2B5EF4-FFF2-40B4-BE49-F238E27FC236}">
                      <a16:creationId xmlns:a16="http://schemas.microsoft.com/office/drawing/2014/main" id="{08EE1B13-E336-44B6-9548-FC30B893B16F}"/>
                    </a:ext>
                  </a:extLst>
                </p:cNvPr>
                <p:cNvSpPr>
                  <a:spLocks/>
                </p:cNvSpPr>
                <p:nvPr/>
              </p:nvSpPr>
              <p:spPr bwMode="auto">
                <a:xfrm>
                  <a:off x="4916488" y="4421188"/>
                  <a:ext cx="531813" cy="520700"/>
                </a:xfrm>
                <a:custGeom>
                  <a:avLst/>
                  <a:gdLst>
                    <a:gd name="T0" fmla="*/ 171 w 335"/>
                    <a:gd name="T1" fmla="*/ 0 h 328"/>
                    <a:gd name="T2" fmla="*/ 210 w 335"/>
                    <a:gd name="T3" fmla="*/ 33 h 328"/>
                    <a:gd name="T4" fmla="*/ 290 w 335"/>
                    <a:gd name="T5" fmla="*/ 11 h 328"/>
                    <a:gd name="T6" fmla="*/ 309 w 335"/>
                    <a:gd name="T7" fmla="*/ 25 h 328"/>
                    <a:gd name="T8" fmla="*/ 311 w 335"/>
                    <a:gd name="T9" fmla="*/ 50 h 328"/>
                    <a:gd name="T10" fmla="*/ 324 w 335"/>
                    <a:gd name="T11" fmla="*/ 63 h 328"/>
                    <a:gd name="T12" fmla="*/ 330 w 335"/>
                    <a:gd name="T13" fmla="*/ 81 h 328"/>
                    <a:gd name="T14" fmla="*/ 320 w 335"/>
                    <a:gd name="T15" fmla="*/ 127 h 328"/>
                    <a:gd name="T16" fmla="*/ 335 w 335"/>
                    <a:gd name="T17" fmla="*/ 136 h 328"/>
                    <a:gd name="T18" fmla="*/ 335 w 335"/>
                    <a:gd name="T19" fmla="*/ 173 h 328"/>
                    <a:gd name="T20" fmla="*/ 322 w 335"/>
                    <a:gd name="T21" fmla="*/ 179 h 328"/>
                    <a:gd name="T22" fmla="*/ 295 w 335"/>
                    <a:gd name="T23" fmla="*/ 179 h 328"/>
                    <a:gd name="T24" fmla="*/ 256 w 335"/>
                    <a:gd name="T25" fmla="*/ 213 h 328"/>
                    <a:gd name="T26" fmla="*/ 246 w 335"/>
                    <a:gd name="T27" fmla="*/ 223 h 328"/>
                    <a:gd name="T28" fmla="*/ 262 w 335"/>
                    <a:gd name="T29" fmla="*/ 255 h 328"/>
                    <a:gd name="T30" fmla="*/ 261 w 335"/>
                    <a:gd name="T31" fmla="*/ 278 h 328"/>
                    <a:gd name="T32" fmla="*/ 210 w 335"/>
                    <a:gd name="T33" fmla="*/ 285 h 328"/>
                    <a:gd name="T34" fmla="*/ 195 w 335"/>
                    <a:gd name="T35" fmla="*/ 300 h 328"/>
                    <a:gd name="T36" fmla="*/ 178 w 335"/>
                    <a:gd name="T37" fmla="*/ 292 h 328"/>
                    <a:gd name="T38" fmla="*/ 169 w 335"/>
                    <a:gd name="T39" fmla="*/ 299 h 328"/>
                    <a:gd name="T40" fmla="*/ 176 w 335"/>
                    <a:gd name="T41" fmla="*/ 309 h 328"/>
                    <a:gd name="T42" fmla="*/ 161 w 335"/>
                    <a:gd name="T43" fmla="*/ 320 h 328"/>
                    <a:gd name="T44" fmla="*/ 148 w 335"/>
                    <a:gd name="T45" fmla="*/ 302 h 328"/>
                    <a:gd name="T46" fmla="*/ 119 w 335"/>
                    <a:gd name="T47" fmla="*/ 328 h 328"/>
                    <a:gd name="T48" fmla="*/ 80 w 335"/>
                    <a:gd name="T49" fmla="*/ 324 h 328"/>
                    <a:gd name="T50" fmla="*/ 89 w 335"/>
                    <a:gd name="T51" fmla="*/ 302 h 328"/>
                    <a:gd name="T52" fmla="*/ 78 w 335"/>
                    <a:gd name="T53" fmla="*/ 302 h 328"/>
                    <a:gd name="T54" fmla="*/ 65 w 335"/>
                    <a:gd name="T55" fmla="*/ 312 h 328"/>
                    <a:gd name="T56" fmla="*/ 50 w 335"/>
                    <a:gd name="T57" fmla="*/ 288 h 328"/>
                    <a:gd name="T58" fmla="*/ 38 w 335"/>
                    <a:gd name="T59" fmla="*/ 280 h 328"/>
                    <a:gd name="T60" fmla="*/ 40 w 335"/>
                    <a:gd name="T61" fmla="*/ 263 h 328"/>
                    <a:gd name="T62" fmla="*/ 37 w 335"/>
                    <a:gd name="T63" fmla="*/ 259 h 328"/>
                    <a:gd name="T64" fmla="*/ 16 w 335"/>
                    <a:gd name="T65" fmla="*/ 268 h 328"/>
                    <a:gd name="T66" fmla="*/ 0 w 335"/>
                    <a:gd name="T67" fmla="*/ 216 h 328"/>
                    <a:gd name="T68" fmla="*/ 25 w 335"/>
                    <a:gd name="T69" fmla="*/ 186 h 328"/>
                    <a:gd name="T70" fmla="*/ 72 w 335"/>
                    <a:gd name="T71" fmla="*/ 131 h 328"/>
                    <a:gd name="T72" fmla="*/ 80 w 335"/>
                    <a:gd name="T73" fmla="*/ 107 h 328"/>
                    <a:gd name="T74" fmla="*/ 107 w 335"/>
                    <a:gd name="T75" fmla="*/ 90 h 328"/>
                    <a:gd name="T76" fmla="*/ 116 w 335"/>
                    <a:gd name="T77" fmla="*/ 70 h 328"/>
                    <a:gd name="T78" fmla="*/ 107 w 335"/>
                    <a:gd name="T79" fmla="*/ 22 h 328"/>
                    <a:gd name="T80" fmla="*/ 112 w 335"/>
                    <a:gd name="T81" fmla="*/ 17 h 328"/>
                    <a:gd name="T82" fmla="*/ 127 w 335"/>
                    <a:gd name="T83" fmla="*/ 5 h 328"/>
                    <a:gd name="T84" fmla="*/ 171 w 335"/>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 h="328">
                      <a:moveTo>
                        <a:pt x="171" y="0"/>
                      </a:moveTo>
                      <a:lnTo>
                        <a:pt x="210" y="33"/>
                      </a:lnTo>
                      <a:lnTo>
                        <a:pt x="290" y="11"/>
                      </a:lnTo>
                      <a:lnTo>
                        <a:pt x="309" y="25"/>
                      </a:lnTo>
                      <a:lnTo>
                        <a:pt x="311" y="50"/>
                      </a:lnTo>
                      <a:lnTo>
                        <a:pt x="324" y="63"/>
                      </a:lnTo>
                      <a:lnTo>
                        <a:pt x="330" y="81"/>
                      </a:lnTo>
                      <a:lnTo>
                        <a:pt x="320" y="127"/>
                      </a:lnTo>
                      <a:lnTo>
                        <a:pt x="335" y="136"/>
                      </a:lnTo>
                      <a:lnTo>
                        <a:pt x="335" y="173"/>
                      </a:lnTo>
                      <a:lnTo>
                        <a:pt x="322" y="179"/>
                      </a:lnTo>
                      <a:lnTo>
                        <a:pt x="295" y="179"/>
                      </a:lnTo>
                      <a:lnTo>
                        <a:pt x="256" y="213"/>
                      </a:lnTo>
                      <a:lnTo>
                        <a:pt x="246" y="223"/>
                      </a:lnTo>
                      <a:lnTo>
                        <a:pt x="262" y="255"/>
                      </a:lnTo>
                      <a:lnTo>
                        <a:pt x="261" y="278"/>
                      </a:lnTo>
                      <a:lnTo>
                        <a:pt x="210" y="285"/>
                      </a:lnTo>
                      <a:lnTo>
                        <a:pt x="195" y="300"/>
                      </a:lnTo>
                      <a:lnTo>
                        <a:pt x="178" y="292"/>
                      </a:lnTo>
                      <a:lnTo>
                        <a:pt x="169" y="299"/>
                      </a:lnTo>
                      <a:lnTo>
                        <a:pt x="176" y="309"/>
                      </a:lnTo>
                      <a:lnTo>
                        <a:pt x="161" y="320"/>
                      </a:lnTo>
                      <a:lnTo>
                        <a:pt x="148" y="302"/>
                      </a:lnTo>
                      <a:lnTo>
                        <a:pt x="119" y="328"/>
                      </a:lnTo>
                      <a:lnTo>
                        <a:pt x="80" y="324"/>
                      </a:lnTo>
                      <a:lnTo>
                        <a:pt x="89" y="302"/>
                      </a:lnTo>
                      <a:lnTo>
                        <a:pt x="78" y="302"/>
                      </a:lnTo>
                      <a:lnTo>
                        <a:pt x="65" y="312"/>
                      </a:lnTo>
                      <a:lnTo>
                        <a:pt x="50" y="288"/>
                      </a:lnTo>
                      <a:lnTo>
                        <a:pt x="38" y="280"/>
                      </a:lnTo>
                      <a:lnTo>
                        <a:pt x="40" y="263"/>
                      </a:lnTo>
                      <a:lnTo>
                        <a:pt x="37" y="259"/>
                      </a:lnTo>
                      <a:lnTo>
                        <a:pt x="16" y="268"/>
                      </a:lnTo>
                      <a:lnTo>
                        <a:pt x="0" y="216"/>
                      </a:lnTo>
                      <a:lnTo>
                        <a:pt x="25" y="186"/>
                      </a:lnTo>
                      <a:lnTo>
                        <a:pt x="72" y="131"/>
                      </a:lnTo>
                      <a:lnTo>
                        <a:pt x="80" y="107"/>
                      </a:lnTo>
                      <a:lnTo>
                        <a:pt x="107" y="90"/>
                      </a:lnTo>
                      <a:lnTo>
                        <a:pt x="116" y="70"/>
                      </a:lnTo>
                      <a:lnTo>
                        <a:pt x="107" y="22"/>
                      </a:lnTo>
                      <a:lnTo>
                        <a:pt x="112" y="17"/>
                      </a:lnTo>
                      <a:lnTo>
                        <a:pt x="127" y="5"/>
                      </a:lnTo>
                      <a:lnTo>
                        <a:pt x="17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69" name="Groupe 68">
                <a:extLst>
                  <a:ext uri="{FF2B5EF4-FFF2-40B4-BE49-F238E27FC236}">
                    <a16:creationId xmlns:a16="http://schemas.microsoft.com/office/drawing/2014/main" id="{6C395CF4-AB7E-4EEA-9B06-AD9054805226}"/>
                  </a:ext>
                </a:extLst>
              </p:cNvPr>
              <p:cNvGrpSpPr/>
              <p:nvPr/>
            </p:nvGrpSpPr>
            <p:grpSpPr>
              <a:xfrm>
                <a:off x="7298551" y="2634873"/>
                <a:ext cx="1276470" cy="1089021"/>
                <a:chOff x="5278438" y="4189413"/>
                <a:chExt cx="2801938" cy="2578032"/>
              </a:xfrm>
              <a:solidFill>
                <a:srgbClr val="55555F"/>
              </a:solidFill>
            </p:grpSpPr>
            <p:sp>
              <p:nvSpPr>
                <p:cNvPr id="161" name="Freeform 7">
                  <a:extLst>
                    <a:ext uri="{FF2B5EF4-FFF2-40B4-BE49-F238E27FC236}">
                      <a16:creationId xmlns:a16="http://schemas.microsoft.com/office/drawing/2014/main" id="{A6EDA401-2D65-4351-8CA3-BA385ECFD23A}"/>
                    </a:ext>
                  </a:extLst>
                </p:cNvPr>
                <p:cNvSpPr>
                  <a:spLocks/>
                </p:cNvSpPr>
                <p:nvPr/>
              </p:nvSpPr>
              <p:spPr bwMode="auto">
                <a:xfrm>
                  <a:off x="7645401" y="5699057"/>
                  <a:ext cx="434975" cy="792163"/>
                </a:xfrm>
                <a:custGeom>
                  <a:avLst/>
                  <a:gdLst>
                    <a:gd name="T0" fmla="*/ 208 w 274"/>
                    <a:gd name="T1" fmla="*/ 0 h 499"/>
                    <a:gd name="T2" fmla="*/ 237 w 274"/>
                    <a:gd name="T3" fmla="*/ 5 h 499"/>
                    <a:gd name="T4" fmla="*/ 233 w 274"/>
                    <a:gd name="T5" fmla="*/ 31 h 499"/>
                    <a:gd name="T6" fmla="*/ 252 w 274"/>
                    <a:gd name="T7" fmla="*/ 88 h 499"/>
                    <a:gd name="T8" fmla="*/ 237 w 274"/>
                    <a:gd name="T9" fmla="*/ 130 h 499"/>
                    <a:gd name="T10" fmla="*/ 248 w 274"/>
                    <a:gd name="T11" fmla="*/ 168 h 499"/>
                    <a:gd name="T12" fmla="*/ 262 w 274"/>
                    <a:gd name="T13" fmla="*/ 192 h 499"/>
                    <a:gd name="T14" fmla="*/ 274 w 274"/>
                    <a:gd name="T15" fmla="*/ 348 h 499"/>
                    <a:gd name="T16" fmla="*/ 231 w 274"/>
                    <a:gd name="T17" fmla="*/ 431 h 499"/>
                    <a:gd name="T18" fmla="*/ 228 w 274"/>
                    <a:gd name="T19" fmla="*/ 446 h 499"/>
                    <a:gd name="T20" fmla="*/ 219 w 274"/>
                    <a:gd name="T21" fmla="*/ 455 h 499"/>
                    <a:gd name="T22" fmla="*/ 227 w 274"/>
                    <a:gd name="T23" fmla="*/ 499 h 499"/>
                    <a:gd name="T24" fmla="*/ 190 w 274"/>
                    <a:gd name="T25" fmla="*/ 470 h 499"/>
                    <a:gd name="T26" fmla="*/ 125 w 274"/>
                    <a:gd name="T27" fmla="*/ 391 h 499"/>
                    <a:gd name="T28" fmla="*/ 117 w 274"/>
                    <a:gd name="T29" fmla="*/ 346 h 499"/>
                    <a:gd name="T30" fmla="*/ 95 w 274"/>
                    <a:gd name="T31" fmla="*/ 316 h 499"/>
                    <a:gd name="T32" fmla="*/ 71 w 274"/>
                    <a:gd name="T33" fmla="*/ 301 h 499"/>
                    <a:gd name="T34" fmla="*/ 45 w 274"/>
                    <a:gd name="T35" fmla="*/ 289 h 499"/>
                    <a:gd name="T36" fmla="*/ 0 w 274"/>
                    <a:gd name="T37" fmla="*/ 238 h 499"/>
                    <a:gd name="T38" fmla="*/ 2 w 274"/>
                    <a:gd name="T39" fmla="*/ 212 h 499"/>
                    <a:gd name="T40" fmla="*/ 15 w 274"/>
                    <a:gd name="T41" fmla="*/ 204 h 499"/>
                    <a:gd name="T42" fmla="*/ 10 w 274"/>
                    <a:gd name="T43" fmla="*/ 183 h 499"/>
                    <a:gd name="T44" fmla="*/ 25 w 274"/>
                    <a:gd name="T45" fmla="*/ 182 h 499"/>
                    <a:gd name="T46" fmla="*/ 35 w 274"/>
                    <a:gd name="T47" fmla="*/ 185 h 499"/>
                    <a:gd name="T48" fmla="*/ 48 w 274"/>
                    <a:gd name="T49" fmla="*/ 168 h 499"/>
                    <a:gd name="T50" fmla="*/ 78 w 274"/>
                    <a:gd name="T51" fmla="*/ 154 h 499"/>
                    <a:gd name="T52" fmla="*/ 95 w 274"/>
                    <a:gd name="T53" fmla="*/ 154 h 499"/>
                    <a:gd name="T54" fmla="*/ 119 w 274"/>
                    <a:gd name="T55" fmla="*/ 140 h 499"/>
                    <a:gd name="T56" fmla="*/ 119 w 274"/>
                    <a:gd name="T57" fmla="*/ 127 h 499"/>
                    <a:gd name="T58" fmla="*/ 153 w 274"/>
                    <a:gd name="T59" fmla="*/ 109 h 499"/>
                    <a:gd name="T60" fmla="*/ 184 w 274"/>
                    <a:gd name="T61" fmla="*/ 133 h 499"/>
                    <a:gd name="T62" fmla="*/ 198 w 274"/>
                    <a:gd name="T63" fmla="*/ 119 h 499"/>
                    <a:gd name="T64" fmla="*/ 196 w 274"/>
                    <a:gd name="T65" fmla="*/ 68 h 499"/>
                    <a:gd name="T66" fmla="*/ 202 w 274"/>
                    <a:gd name="T67" fmla="*/ 24 h 499"/>
                    <a:gd name="T68" fmla="*/ 193 w 274"/>
                    <a:gd name="T69" fmla="*/ 15 h 499"/>
                    <a:gd name="T70" fmla="*/ 199 w 274"/>
                    <a:gd name="T71" fmla="*/ 4 h 499"/>
                    <a:gd name="T72" fmla="*/ 208 w 274"/>
                    <a:gd name="T7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4" h="499">
                      <a:moveTo>
                        <a:pt x="208" y="0"/>
                      </a:moveTo>
                      <a:lnTo>
                        <a:pt x="237" y="5"/>
                      </a:lnTo>
                      <a:lnTo>
                        <a:pt x="233" y="31"/>
                      </a:lnTo>
                      <a:lnTo>
                        <a:pt x="252" y="88"/>
                      </a:lnTo>
                      <a:lnTo>
                        <a:pt x="237" y="130"/>
                      </a:lnTo>
                      <a:lnTo>
                        <a:pt x="248" y="168"/>
                      </a:lnTo>
                      <a:lnTo>
                        <a:pt x="262" y="192"/>
                      </a:lnTo>
                      <a:lnTo>
                        <a:pt x="274" y="348"/>
                      </a:lnTo>
                      <a:lnTo>
                        <a:pt x="231" y="431"/>
                      </a:lnTo>
                      <a:lnTo>
                        <a:pt x="228" y="446"/>
                      </a:lnTo>
                      <a:lnTo>
                        <a:pt x="219" y="455"/>
                      </a:lnTo>
                      <a:lnTo>
                        <a:pt x="227" y="499"/>
                      </a:lnTo>
                      <a:lnTo>
                        <a:pt x="190" y="470"/>
                      </a:lnTo>
                      <a:lnTo>
                        <a:pt x="125" y="391"/>
                      </a:lnTo>
                      <a:lnTo>
                        <a:pt x="117" y="346"/>
                      </a:lnTo>
                      <a:lnTo>
                        <a:pt x="95" y="316"/>
                      </a:lnTo>
                      <a:lnTo>
                        <a:pt x="71" y="301"/>
                      </a:lnTo>
                      <a:lnTo>
                        <a:pt x="45" y="289"/>
                      </a:lnTo>
                      <a:lnTo>
                        <a:pt x="0" y="238"/>
                      </a:lnTo>
                      <a:lnTo>
                        <a:pt x="2" y="212"/>
                      </a:lnTo>
                      <a:lnTo>
                        <a:pt x="15" y="204"/>
                      </a:lnTo>
                      <a:lnTo>
                        <a:pt x="10" y="183"/>
                      </a:lnTo>
                      <a:lnTo>
                        <a:pt x="25" y="182"/>
                      </a:lnTo>
                      <a:lnTo>
                        <a:pt x="35" y="185"/>
                      </a:lnTo>
                      <a:lnTo>
                        <a:pt x="48" y="168"/>
                      </a:lnTo>
                      <a:lnTo>
                        <a:pt x="78" y="154"/>
                      </a:lnTo>
                      <a:lnTo>
                        <a:pt x="95" y="154"/>
                      </a:lnTo>
                      <a:lnTo>
                        <a:pt x="119" y="140"/>
                      </a:lnTo>
                      <a:lnTo>
                        <a:pt x="119" y="127"/>
                      </a:lnTo>
                      <a:lnTo>
                        <a:pt x="153" y="109"/>
                      </a:lnTo>
                      <a:lnTo>
                        <a:pt x="184" y="133"/>
                      </a:lnTo>
                      <a:lnTo>
                        <a:pt x="198" y="119"/>
                      </a:lnTo>
                      <a:lnTo>
                        <a:pt x="196" y="68"/>
                      </a:lnTo>
                      <a:lnTo>
                        <a:pt x="202" y="24"/>
                      </a:lnTo>
                      <a:lnTo>
                        <a:pt x="193" y="15"/>
                      </a:lnTo>
                      <a:lnTo>
                        <a:pt x="199" y="4"/>
                      </a:lnTo>
                      <a:lnTo>
                        <a:pt x="20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2" name="Freeform 8">
                  <a:extLst>
                    <a:ext uri="{FF2B5EF4-FFF2-40B4-BE49-F238E27FC236}">
                      <a16:creationId xmlns:a16="http://schemas.microsoft.com/office/drawing/2014/main" id="{6105510F-448A-4559-9854-23C062161AF0}"/>
                    </a:ext>
                  </a:extLst>
                </p:cNvPr>
                <p:cNvSpPr>
                  <a:spLocks/>
                </p:cNvSpPr>
                <p:nvPr/>
              </p:nvSpPr>
              <p:spPr bwMode="auto">
                <a:xfrm>
                  <a:off x="7593014" y="6076882"/>
                  <a:ext cx="412750" cy="690563"/>
                </a:xfrm>
                <a:custGeom>
                  <a:avLst/>
                  <a:gdLst>
                    <a:gd name="T0" fmla="*/ 78 w 260"/>
                    <a:gd name="T1" fmla="*/ 51 h 435"/>
                    <a:gd name="T2" fmla="*/ 128 w 260"/>
                    <a:gd name="T3" fmla="*/ 78 h 435"/>
                    <a:gd name="T4" fmla="*/ 158 w 260"/>
                    <a:gd name="T5" fmla="*/ 153 h 435"/>
                    <a:gd name="T6" fmla="*/ 260 w 260"/>
                    <a:gd name="T7" fmla="*/ 261 h 435"/>
                    <a:gd name="T8" fmla="*/ 250 w 260"/>
                    <a:gd name="T9" fmla="*/ 303 h 435"/>
                    <a:gd name="T10" fmla="*/ 246 w 260"/>
                    <a:gd name="T11" fmla="*/ 330 h 435"/>
                    <a:gd name="T12" fmla="*/ 232 w 260"/>
                    <a:gd name="T13" fmla="*/ 338 h 435"/>
                    <a:gd name="T14" fmla="*/ 244 w 260"/>
                    <a:gd name="T15" fmla="*/ 341 h 435"/>
                    <a:gd name="T16" fmla="*/ 223 w 260"/>
                    <a:gd name="T17" fmla="*/ 372 h 435"/>
                    <a:gd name="T18" fmla="*/ 213 w 260"/>
                    <a:gd name="T19" fmla="*/ 409 h 435"/>
                    <a:gd name="T20" fmla="*/ 203 w 260"/>
                    <a:gd name="T21" fmla="*/ 435 h 435"/>
                    <a:gd name="T22" fmla="*/ 167 w 260"/>
                    <a:gd name="T23" fmla="*/ 421 h 435"/>
                    <a:gd name="T24" fmla="*/ 167 w 260"/>
                    <a:gd name="T25" fmla="*/ 401 h 435"/>
                    <a:gd name="T26" fmla="*/ 150 w 260"/>
                    <a:gd name="T27" fmla="*/ 395 h 435"/>
                    <a:gd name="T28" fmla="*/ 102 w 260"/>
                    <a:gd name="T29" fmla="*/ 376 h 435"/>
                    <a:gd name="T30" fmla="*/ 78 w 260"/>
                    <a:gd name="T31" fmla="*/ 360 h 435"/>
                    <a:gd name="T32" fmla="*/ 78 w 260"/>
                    <a:gd name="T33" fmla="*/ 332 h 435"/>
                    <a:gd name="T34" fmla="*/ 98 w 260"/>
                    <a:gd name="T35" fmla="*/ 308 h 435"/>
                    <a:gd name="T36" fmla="*/ 72 w 260"/>
                    <a:gd name="T37" fmla="*/ 292 h 435"/>
                    <a:gd name="T38" fmla="*/ 39 w 260"/>
                    <a:gd name="T39" fmla="*/ 288 h 435"/>
                    <a:gd name="T40" fmla="*/ 48 w 260"/>
                    <a:gd name="T41" fmla="*/ 273 h 435"/>
                    <a:gd name="T42" fmla="*/ 67 w 260"/>
                    <a:gd name="T43" fmla="*/ 257 h 435"/>
                    <a:gd name="T44" fmla="*/ 78 w 260"/>
                    <a:gd name="T45" fmla="*/ 213 h 435"/>
                    <a:gd name="T46" fmla="*/ 19 w 260"/>
                    <a:gd name="T47" fmla="*/ 216 h 435"/>
                    <a:gd name="T48" fmla="*/ 34 w 260"/>
                    <a:gd name="T49" fmla="*/ 178 h 435"/>
                    <a:gd name="T50" fmla="*/ 52 w 260"/>
                    <a:gd name="T51" fmla="*/ 153 h 435"/>
                    <a:gd name="T52" fmla="*/ 8 w 260"/>
                    <a:gd name="T53" fmla="*/ 122 h 435"/>
                    <a:gd name="T54" fmla="*/ 40 w 260"/>
                    <a:gd name="T55" fmla="*/ 65 h 435"/>
                    <a:gd name="T56" fmla="*/ 13 w 260"/>
                    <a:gd name="T57" fmla="*/ 49 h 435"/>
                    <a:gd name="T58" fmla="*/ 2 w 260"/>
                    <a:gd name="T59" fmla="*/ 34 h 435"/>
                    <a:gd name="T60" fmla="*/ 4 w 260"/>
                    <a:gd name="T61" fmla="*/ 9 h 435"/>
                    <a:gd name="T62" fmla="*/ 33 w 260"/>
                    <a:gd name="T6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435">
                      <a:moveTo>
                        <a:pt x="33" y="0"/>
                      </a:moveTo>
                      <a:lnTo>
                        <a:pt x="78" y="51"/>
                      </a:lnTo>
                      <a:lnTo>
                        <a:pt x="104" y="63"/>
                      </a:lnTo>
                      <a:lnTo>
                        <a:pt x="128" y="78"/>
                      </a:lnTo>
                      <a:lnTo>
                        <a:pt x="150" y="108"/>
                      </a:lnTo>
                      <a:lnTo>
                        <a:pt x="158" y="153"/>
                      </a:lnTo>
                      <a:lnTo>
                        <a:pt x="223" y="232"/>
                      </a:lnTo>
                      <a:lnTo>
                        <a:pt x="260" y="261"/>
                      </a:lnTo>
                      <a:lnTo>
                        <a:pt x="257" y="288"/>
                      </a:lnTo>
                      <a:lnTo>
                        <a:pt x="250" y="303"/>
                      </a:lnTo>
                      <a:lnTo>
                        <a:pt x="257" y="317"/>
                      </a:lnTo>
                      <a:lnTo>
                        <a:pt x="246" y="330"/>
                      </a:lnTo>
                      <a:lnTo>
                        <a:pt x="235" y="331"/>
                      </a:lnTo>
                      <a:lnTo>
                        <a:pt x="232" y="338"/>
                      </a:lnTo>
                      <a:lnTo>
                        <a:pt x="235" y="344"/>
                      </a:lnTo>
                      <a:lnTo>
                        <a:pt x="244" y="341"/>
                      </a:lnTo>
                      <a:lnTo>
                        <a:pt x="250" y="345"/>
                      </a:lnTo>
                      <a:lnTo>
                        <a:pt x="223" y="372"/>
                      </a:lnTo>
                      <a:lnTo>
                        <a:pt x="223" y="394"/>
                      </a:lnTo>
                      <a:lnTo>
                        <a:pt x="213" y="409"/>
                      </a:lnTo>
                      <a:lnTo>
                        <a:pt x="212" y="427"/>
                      </a:lnTo>
                      <a:lnTo>
                        <a:pt x="203" y="435"/>
                      </a:lnTo>
                      <a:lnTo>
                        <a:pt x="178" y="420"/>
                      </a:lnTo>
                      <a:lnTo>
                        <a:pt x="167" y="421"/>
                      </a:lnTo>
                      <a:lnTo>
                        <a:pt x="162" y="415"/>
                      </a:lnTo>
                      <a:lnTo>
                        <a:pt x="167" y="401"/>
                      </a:lnTo>
                      <a:lnTo>
                        <a:pt x="165" y="395"/>
                      </a:lnTo>
                      <a:lnTo>
                        <a:pt x="150" y="395"/>
                      </a:lnTo>
                      <a:lnTo>
                        <a:pt x="124" y="384"/>
                      </a:lnTo>
                      <a:lnTo>
                        <a:pt x="102" y="376"/>
                      </a:lnTo>
                      <a:lnTo>
                        <a:pt x="96" y="361"/>
                      </a:lnTo>
                      <a:lnTo>
                        <a:pt x="78" y="360"/>
                      </a:lnTo>
                      <a:lnTo>
                        <a:pt x="73" y="350"/>
                      </a:lnTo>
                      <a:lnTo>
                        <a:pt x="78" y="332"/>
                      </a:lnTo>
                      <a:lnTo>
                        <a:pt x="93" y="321"/>
                      </a:lnTo>
                      <a:lnTo>
                        <a:pt x="98" y="308"/>
                      </a:lnTo>
                      <a:lnTo>
                        <a:pt x="93" y="297"/>
                      </a:lnTo>
                      <a:lnTo>
                        <a:pt x="72" y="292"/>
                      </a:lnTo>
                      <a:lnTo>
                        <a:pt x="67" y="285"/>
                      </a:lnTo>
                      <a:lnTo>
                        <a:pt x="39" y="288"/>
                      </a:lnTo>
                      <a:lnTo>
                        <a:pt x="35" y="286"/>
                      </a:lnTo>
                      <a:lnTo>
                        <a:pt x="48" y="273"/>
                      </a:lnTo>
                      <a:lnTo>
                        <a:pt x="47" y="261"/>
                      </a:lnTo>
                      <a:lnTo>
                        <a:pt x="67" y="257"/>
                      </a:lnTo>
                      <a:lnTo>
                        <a:pt x="73" y="238"/>
                      </a:lnTo>
                      <a:lnTo>
                        <a:pt x="78" y="213"/>
                      </a:lnTo>
                      <a:lnTo>
                        <a:pt x="61" y="213"/>
                      </a:lnTo>
                      <a:lnTo>
                        <a:pt x="19" y="216"/>
                      </a:lnTo>
                      <a:lnTo>
                        <a:pt x="14" y="202"/>
                      </a:lnTo>
                      <a:lnTo>
                        <a:pt x="34" y="178"/>
                      </a:lnTo>
                      <a:lnTo>
                        <a:pt x="43" y="164"/>
                      </a:lnTo>
                      <a:lnTo>
                        <a:pt x="52" y="153"/>
                      </a:lnTo>
                      <a:lnTo>
                        <a:pt x="49" y="139"/>
                      </a:lnTo>
                      <a:lnTo>
                        <a:pt x="8" y="122"/>
                      </a:lnTo>
                      <a:lnTo>
                        <a:pt x="7" y="82"/>
                      </a:lnTo>
                      <a:lnTo>
                        <a:pt x="40" y="65"/>
                      </a:lnTo>
                      <a:lnTo>
                        <a:pt x="32" y="54"/>
                      </a:lnTo>
                      <a:lnTo>
                        <a:pt x="13" y="49"/>
                      </a:lnTo>
                      <a:lnTo>
                        <a:pt x="17" y="35"/>
                      </a:lnTo>
                      <a:lnTo>
                        <a:pt x="2" y="34"/>
                      </a:lnTo>
                      <a:lnTo>
                        <a:pt x="0" y="13"/>
                      </a:lnTo>
                      <a:lnTo>
                        <a:pt x="4" y="9"/>
                      </a:lnTo>
                      <a:lnTo>
                        <a:pt x="12" y="16"/>
                      </a:lnTo>
                      <a:lnTo>
                        <a:pt x="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3" name="Freeform 41">
                  <a:extLst>
                    <a:ext uri="{FF2B5EF4-FFF2-40B4-BE49-F238E27FC236}">
                      <a16:creationId xmlns:a16="http://schemas.microsoft.com/office/drawing/2014/main" id="{9609EBA5-7D7F-4A37-B0C5-18E319164B2A}"/>
                    </a:ext>
                  </a:extLst>
                </p:cNvPr>
                <p:cNvSpPr>
                  <a:spLocks/>
                </p:cNvSpPr>
                <p:nvPr/>
              </p:nvSpPr>
              <p:spPr bwMode="auto">
                <a:xfrm>
                  <a:off x="5332413" y="5764213"/>
                  <a:ext cx="668338" cy="371475"/>
                </a:xfrm>
                <a:custGeom>
                  <a:avLst/>
                  <a:gdLst>
                    <a:gd name="T0" fmla="*/ 324 w 421"/>
                    <a:gd name="T1" fmla="*/ 0 h 234"/>
                    <a:gd name="T2" fmla="*/ 347 w 421"/>
                    <a:gd name="T3" fmla="*/ 8 h 234"/>
                    <a:gd name="T4" fmla="*/ 373 w 421"/>
                    <a:gd name="T5" fmla="*/ 13 h 234"/>
                    <a:gd name="T6" fmla="*/ 371 w 421"/>
                    <a:gd name="T7" fmla="*/ 48 h 234"/>
                    <a:gd name="T8" fmla="*/ 376 w 421"/>
                    <a:gd name="T9" fmla="*/ 124 h 234"/>
                    <a:gd name="T10" fmla="*/ 395 w 421"/>
                    <a:gd name="T11" fmla="*/ 139 h 234"/>
                    <a:gd name="T12" fmla="*/ 404 w 421"/>
                    <a:gd name="T13" fmla="*/ 145 h 234"/>
                    <a:gd name="T14" fmla="*/ 416 w 421"/>
                    <a:gd name="T15" fmla="*/ 175 h 234"/>
                    <a:gd name="T16" fmla="*/ 421 w 421"/>
                    <a:gd name="T17" fmla="*/ 186 h 234"/>
                    <a:gd name="T18" fmla="*/ 415 w 421"/>
                    <a:gd name="T19" fmla="*/ 193 h 234"/>
                    <a:gd name="T20" fmla="*/ 400 w 421"/>
                    <a:gd name="T21" fmla="*/ 189 h 234"/>
                    <a:gd name="T22" fmla="*/ 374 w 421"/>
                    <a:gd name="T23" fmla="*/ 171 h 234"/>
                    <a:gd name="T24" fmla="*/ 330 w 421"/>
                    <a:gd name="T25" fmla="*/ 175 h 234"/>
                    <a:gd name="T26" fmla="*/ 270 w 421"/>
                    <a:gd name="T27" fmla="*/ 206 h 234"/>
                    <a:gd name="T28" fmla="*/ 235 w 421"/>
                    <a:gd name="T29" fmla="*/ 229 h 234"/>
                    <a:gd name="T30" fmla="*/ 169 w 421"/>
                    <a:gd name="T31" fmla="*/ 205 h 234"/>
                    <a:gd name="T32" fmla="*/ 129 w 421"/>
                    <a:gd name="T33" fmla="*/ 210 h 234"/>
                    <a:gd name="T34" fmla="*/ 99 w 421"/>
                    <a:gd name="T35" fmla="*/ 234 h 234"/>
                    <a:gd name="T36" fmla="*/ 78 w 421"/>
                    <a:gd name="T37" fmla="*/ 230 h 234"/>
                    <a:gd name="T38" fmla="*/ 53 w 421"/>
                    <a:gd name="T39" fmla="*/ 195 h 234"/>
                    <a:gd name="T40" fmla="*/ 6 w 421"/>
                    <a:gd name="T41" fmla="*/ 183 h 234"/>
                    <a:gd name="T42" fmla="*/ 0 w 421"/>
                    <a:gd name="T43" fmla="*/ 174 h 234"/>
                    <a:gd name="T44" fmla="*/ 0 w 421"/>
                    <a:gd name="T45" fmla="*/ 150 h 234"/>
                    <a:gd name="T46" fmla="*/ 30 w 421"/>
                    <a:gd name="T47" fmla="*/ 145 h 234"/>
                    <a:gd name="T48" fmla="*/ 67 w 421"/>
                    <a:gd name="T49" fmla="*/ 114 h 234"/>
                    <a:gd name="T50" fmla="*/ 93 w 421"/>
                    <a:gd name="T51" fmla="*/ 100 h 234"/>
                    <a:gd name="T52" fmla="*/ 116 w 421"/>
                    <a:gd name="T53" fmla="*/ 102 h 234"/>
                    <a:gd name="T54" fmla="*/ 137 w 421"/>
                    <a:gd name="T55" fmla="*/ 104 h 234"/>
                    <a:gd name="T56" fmla="*/ 161 w 421"/>
                    <a:gd name="T57" fmla="*/ 87 h 234"/>
                    <a:gd name="T58" fmla="*/ 168 w 421"/>
                    <a:gd name="T59" fmla="*/ 62 h 234"/>
                    <a:gd name="T60" fmla="*/ 163 w 421"/>
                    <a:gd name="T61" fmla="*/ 36 h 234"/>
                    <a:gd name="T62" fmla="*/ 176 w 421"/>
                    <a:gd name="T63" fmla="*/ 23 h 234"/>
                    <a:gd name="T64" fmla="*/ 263 w 421"/>
                    <a:gd name="T65" fmla="*/ 30 h 234"/>
                    <a:gd name="T66" fmla="*/ 276 w 421"/>
                    <a:gd name="T67" fmla="*/ 33 h 234"/>
                    <a:gd name="T68" fmla="*/ 285 w 421"/>
                    <a:gd name="T69" fmla="*/ 21 h 234"/>
                    <a:gd name="T70" fmla="*/ 306 w 421"/>
                    <a:gd name="T71" fmla="*/ 1 h 234"/>
                    <a:gd name="T72" fmla="*/ 324 w 421"/>
                    <a:gd name="T7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34">
                      <a:moveTo>
                        <a:pt x="324" y="0"/>
                      </a:moveTo>
                      <a:lnTo>
                        <a:pt x="347" y="8"/>
                      </a:lnTo>
                      <a:lnTo>
                        <a:pt x="373" y="13"/>
                      </a:lnTo>
                      <a:lnTo>
                        <a:pt x="371" y="48"/>
                      </a:lnTo>
                      <a:lnTo>
                        <a:pt x="376" y="124"/>
                      </a:lnTo>
                      <a:lnTo>
                        <a:pt x="395" y="139"/>
                      </a:lnTo>
                      <a:lnTo>
                        <a:pt x="404" y="145"/>
                      </a:lnTo>
                      <a:lnTo>
                        <a:pt x="416" y="175"/>
                      </a:lnTo>
                      <a:lnTo>
                        <a:pt x="421" y="186"/>
                      </a:lnTo>
                      <a:lnTo>
                        <a:pt x="415" y="193"/>
                      </a:lnTo>
                      <a:lnTo>
                        <a:pt x="400" y="189"/>
                      </a:lnTo>
                      <a:lnTo>
                        <a:pt x="374" y="171"/>
                      </a:lnTo>
                      <a:lnTo>
                        <a:pt x="330" y="175"/>
                      </a:lnTo>
                      <a:lnTo>
                        <a:pt x="270" y="206"/>
                      </a:lnTo>
                      <a:lnTo>
                        <a:pt x="235" y="229"/>
                      </a:lnTo>
                      <a:lnTo>
                        <a:pt x="169" y="205"/>
                      </a:lnTo>
                      <a:lnTo>
                        <a:pt x="129" y="210"/>
                      </a:lnTo>
                      <a:lnTo>
                        <a:pt x="99" y="234"/>
                      </a:lnTo>
                      <a:lnTo>
                        <a:pt x="78" y="230"/>
                      </a:lnTo>
                      <a:lnTo>
                        <a:pt x="53" y="195"/>
                      </a:lnTo>
                      <a:lnTo>
                        <a:pt x="6" y="183"/>
                      </a:lnTo>
                      <a:lnTo>
                        <a:pt x="0" y="174"/>
                      </a:lnTo>
                      <a:lnTo>
                        <a:pt x="0" y="150"/>
                      </a:lnTo>
                      <a:lnTo>
                        <a:pt x="30" y="145"/>
                      </a:lnTo>
                      <a:lnTo>
                        <a:pt x="67" y="114"/>
                      </a:lnTo>
                      <a:lnTo>
                        <a:pt x="93" y="100"/>
                      </a:lnTo>
                      <a:lnTo>
                        <a:pt x="116" y="102"/>
                      </a:lnTo>
                      <a:lnTo>
                        <a:pt x="137" y="104"/>
                      </a:lnTo>
                      <a:lnTo>
                        <a:pt x="161" y="87"/>
                      </a:lnTo>
                      <a:lnTo>
                        <a:pt x="168" y="62"/>
                      </a:lnTo>
                      <a:lnTo>
                        <a:pt x="163" y="36"/>
                      </a:lnTo>
                      <a:lnTo>
                        <a:pt x="176" y="23"/>
                      </a:lnTo>
                      <a:lnTo>
                        <a:pt x="263" y="30"/>
                      </a:lnTo>
                      <a:lnTo>
                        <a:pt x="276" y="33"/>
                      </a:lnTo>
                      <a:lnTo>
                        <a:pt x="285" y="21"/>
                      </a:lnTo>
                      <a:lnTo>
                        <a:pt x="306" y="1"/>
                      </a:lnTo>
                      <a:lnTo>
                        <a:pt x="3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4" name="Freeform 42">
                  <a:extLst>
                    <a:ext uri="{FF2B5EF4-FFF2-40B4-BE49-F238E27FC236}">
                      <a16:creationId xmlns:a16="http://schemas.microsoft.com/office/drawing/2014/main" id="{D0B0916D-7082-4DE1-84EB-2634CA6E635B}"/>
                    </a:ext>
                  </a:extLst>
                </p:cNvPr>
                <p:cNvSpPr>
                  <a:spLocks/>
                </p:cNvSpPr>
                <p:nvPr/>
              </p:nvSpPr>
              <p:spPr bwMode="auto">
                <a:xfrm>
                  <a:off x="5819776" y="4413251"/>
                  <a:ext cx="484188" cy="534988"/>
                </a:xfrm>
                <a:custGeom>
                  <a:avLst/>
                  <a:gdLst>
                    <a:gd name="T0" fmla="*/ 103 w 305"/>
                    <a:gd name="T1" fmla="*/ 0 h 337"/>
                    <a:gd name="T2" fmla="*/ 132 w 305"/>
                    <a:gd name="T3" fmla="*/ 65 h 337"/>
                    <a:gd name="T4" fmla="*/ 158 w 305"/>
                    <a:gd name="T5" fmla="*/ 45 h 337"/>
                    <a:gd name="T6" fmla="*/ 170 w 305"/>
                    <a:gd name="T7" fmla="*/ 28 h 337"/>
                    <a:gd name="T8" fmla="*/ 178 w 305"/>
                    <a:gd name="T9" fmla="*/ 27 h 337"/>
                    <a:gd name="T10" fmla="*/ 192 w 305"/>
                    <a:gd name="T11" fmla="*/ 30 h 337"/>
                    <a:gd name="T12" fmla="*/ 193 w 305"/>
                    <a:gd name="T13" fmla="*/ 38 h 337"/>
                    <a:gd name="T14" fmla="*/ 201 w 305"/>
                    <a:gd name="T15" fmla="*/ 42 h 337"/>
                    <a:gd name="T16" fmla="*/ 211 w 305"/>
                    <a:gd name="T17" fmla="*/ 38 h 337"/>
                    <a:gd name="T18" fmla="*/ 237 w 305"/>
                    <a:gd name="T19" fmla="*/ 65 h 337"/>
                    <a:gd name="T20" fmla="*/ 247 w 305"/>
                    <a:gd name="T21" fmla="*/ 86 h 337"/>
                    <a:gd name="T22" fmla="*/ 266 w 305"/>
                    <a:gd name="T23" fmla="*/ 151 h 337"/>
                    <a:gd name="T24" fmla="*/ 285 w 305"/>
                    <a:gd name="T25" fmla="*/ 151 h 337"/>
                    <a:gd name="T26" fmla="*/ 299 w 305"/>
                    <a:gd name="T27" fmla="*/ 195 h 337"/>
                    <a:gd name="T28" fmla="*/ 284 w 305"/>
                    <a:gd name="T29" fmla="*/ 216 h 337"/>
                    <a:gd name="T30" fmla="*/ 272 w 305"/>
                    <a:gd name="T31" fmla="*/ 228 h 337"/>
                    <a:gd name="T32" fmla="*/ 284 w 305"/>
                    <a:gd name="T33" fmla="*/ 244 h 337"/>
                    <a:gd name="T34" fmla="*/ 280 w 305"/>
                    <a:gd name="T35" fmla="*/ 254 h 337"/>
                    <a:gd name="T36" fmla="*/ 300 w 305"/>
                    <a:gd name="T37" fmla="*/ 274 h 337"/>
                    <a:gd name="T38" fmla="*/ 305 w 305"/>
                    <a:gd name="T39" fmla="*/ 297 h 337"/>
                    <a:gd name="T40" fmla="*/ 305 w 305"/>
                    <a:gd name="T41" fmla="*/ 312 h 337"/>
                    <a:gd name="T42" fmla="*/ 285 w 305"/>
                    <a:gd name="T43" fmla="*/ 317 h 337"/>
                    <a:gd name="T44" fmla="*/ 270 w 305"/>
                    <a:gd name="T45" fmla="*/ 332 h 337"/>
                    <a:gd name="T46" fmla="*/ 221 w 305"/>
                    <a:gd name="T47" fmla="*/ 313 h 337"/>
                    <a:gd name="T48" fmla="*/ 188 w 305"/>
                    <a:gd name="T49" fmla="*/ 334 h 337"/>
                    <a:gd name="T50" fmla="*/ 165 w 305"/>
                    <a:gd name="T51" fmla="*/ 337 h 337"/>
                    <a:gd name="T52" fmla="*/ 122 w 305"/>
                    <a:gd name="T53" fmla="*/ 317 h 337"/>
                    <a:gd name="T54" fmla="*/ 99 w 305"/>
                    <a:gd name="T55" fmla="*/ 314 h 337"/>
                    <a:gd name="T56" fmla="*/ 74 w 305"/>
                    <a:gd name="T57" fmla="*/ 312 h 337"/>
                    <a:gd name="T58" fmla="*/ 50 w 305"/>
                    <a:gd name="T59" fmla="*/ 288 h 337"/>
                    <a:gd name="T60" fmla="*/ 50 w 305"/>
                    <a:gd name="T61" fmla="*/ 270 h 337"/>
                    <a:gd name="T62" fmla="*/ 38 w 305"/>
                    <a:gd name="T63" fmla="*/ 243 h 337"/>
                    <a:gd name="T64" fmla="*/ 50 w 305"/>
                    <a:gd name="T65" fmla="*/ 231 h 337"/>
                    <a:gd name="T66" fmla="*/ 54 w 305"/>
                    <a:gd name="T67" fmla="*/ 216 h 337"/>
                    <a:gd name="T68" fmla="*/ 23 w 305"/>
                    <a:gd name="T69" fmla="*/ 186 h 337"/>
                    <a:gd name="T70" fmla="*/ 23 w 305"/>
                    <a:gd name="T71" fmla="*/ 160 h 337"/>
                    <a:gd name="T72" fmla="*/ 0 w 305"/>
                    <a:gd name="T73" fmla="*/ 135 h 337"/>
                    <a:gd name="T74" fmla="*/ 34 w 305"/>
                    <a:gd name="T75" fmla="*/ 32 h 337"/>
                    <a:gd name="T76" fmla="*/ 56 w 305"/>
                    <a:gd name="T77" fmla="*/ 47 h 337"/>
                    <a:gd name="T78" fmla="*/ 103 w 305"/>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5" h="337">
                      <a:moveTo>
                        <a:pt x="103" y="0"/>
                      </a:moveTo>
                      <a:lnTo>
                        <a:pt x="132" y="65"/>
                      </a:lnTo>
                      <a:lnTo>
                        <a:pt x="158" y="45"/>
                      </a:lnTo>
                      <a:lnTo>
                        <a:pt x="170" y="28"/>
                      </a:lnTo>
                      <a:lnTo>
                        <a:pt x="178" y="27"/>
                      </a:lnTo>
                      <a:lnTo>
                        <a:pt x="192" y="30"/>
                      </a:lnTo>
                      <a:lnTo>
                        <a:pt x="193" y="38"/>
                      </a:lnTo>
                      <a:lnTo>
                        <a:pt x="201" y="42"/>
                      </a:lnTo>
                      <a:lnTo>
                        <a:pt x="211" y="38"/>
                      </a:lnTo>
                      <a:lnTo>
                        <a:pt x="237" y="65"/>
                      </a:lnTo>
                      <a:lnTo>
                        <a:pt x="247" y="86"/>
                      </a:lnTo>
                      <a:lnTo>
                        <a:pt x="266" y="151"/>
                      </a:lnTo>
                      <a:lnTo>
                        <a:pt x="285" y="151"/>
                      </a:lnTo>
                      <a:lnTo>
                        <a:pt x="299" y="195"/>
                      </a:lnTo>
                      <a:lnTo>
                        <a:pt x="284" y="216"/>
                      </a:lnTo>
                      <a:lnTo>
                        <a:pt x="272" y="228"/>
                      </a:lnTo>
                      <a:lnTo>
                        <a:pt x="284" y="244"/>
                      </a:lnTo>
                      <a:lnTo>
                        <a:pt x="280" y="254"/>
                      </a:lnTo>
                      <a:lnTo>
                        <a:pt x="300" y="274"/>
                      </a:lnTo>
                      <a:lnTo>
                        <a:pt x="305" y="297"/>
                      </a:lnTo>
                      <a:lnTo>
                        <a:pt x="305" y="312"/>
                      </a:lnTo>
                      <a:lnTo>
                        <a:pt x="285" y="317"/>
                      </a:lnTo>
                      <a:lnTo>
                        <a:pt x="270" y="332"/>
                      </a:lnTo>
                      <a:lnTo>
                        <a:pt x="221" y="313"/>
                      </a:lnTo>
                      <a:lnTo>
                        <a:pt x="188" y="334"/>
                      </a:lnTo>
                      <a:lnTo>
                        <a:pt x="165" y="337"/>
                      </a:lnTo>
                      <a:lnTo>
                        <a:pt x="122" y="317"/>
                      </a:lnTo>
                      <a:lnTo>
                        <a:pt x="99" y="314"/>
                      </a:lnTo>
                      <a:lnTo>
                        <a:pt x="74" y="312"/>
                      </a:lnTo>
                      <a:lnTo>
                        <a:pt x="50" y="288"/>
                      </a:lnTo>
                      <a:lnTo>
                        <a:pt x="50" y="270"/>
                      </a:lnTo>
                      <a:lnTo>
                        <a:pt x="38" y="243"/>
                      </a:lnTo>
                      <a:lnTo>
                        <a:pt x="50" y="231"/>
                      </a:lnTo>
                      <a:lnTo>
                        <a:pt x="54" y="216"/>
                      </a:lnTo>
                      <a:lnTo>
                        <a:pt x="23" y="186"/>
                      </a:lnTo>
                      <a:lnTo>
                        <a:pt x="23" y="160"/>
                      </a:lnTo>
                      <a:lnTo>
                        <a:pt x="0" y="135"/>
                      </a:lnTo>
                      <a:lnTo>
                        <a:pt x="34" y="32"/>
                      </a:lnTo>
                      <a:lnTo>
                        <a:pt x="56" y="47"/>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5" name="Freeform 43">
                  <a:extLst>
                    <a:ext uri="{FF2B5EF4-FFF2-40B4-BE49-F238E27FC236}">
                      <a16:creationId xmlns:a16="http://schemas.microsoft.com/office/drawing/2014/main" id="{04D173C3-22E8-48A2-B941-997F7F5EE80E}"/>
                    </a:ext>
                  </a:extLst>
                </p:cNvPr>
                <p:cNvSpPr>
                  <a:spLocks/>
                </p:cNvSpPr>
                <p:nvPr/>
              </p:nvSpPr>
              <p:spPr bwMode="auto">
                <a:xfrm>
                  <a:off x="5676901" y="5049838"/>
                  <a:ext cx="758825" cy="487363"/>
                </a:xfrm>
                <a:custGeom>
                  <a:avLst/>
                  <a:gdLst>
                    <a:gd name="T0" fmla="*/ 356 w 478"/>
                    <a:gd name="T1" fmla="*/ 0 h 307"/>
                    <a:gd name="T2" fmla="*/ 376 w 478"/>
                    <a:gd name="T3" fmla="*/ 31 h 307"/>
                    <a:gd name="T4" fmla="*/ 453 w 478"/>
                    <a:gd name="T5" fmla="*/ 87 h 307"/>
                    <a:gd name="T6" fmla="*/ 478 w 478"/>
                    <a:gd name="T7" fmla="*/ 115 h 307"/>
                    <a:gd name="T8" fmla="*/ 473 w 478"/>
                    <a:gd name="T9" fmla="*/ 130 h 307"/>
                    <a:gd name="T10" fmla="*/ 446 w 478"/>
                    <a:gd name="T11" fmla="*/ 154 h 307"/>
                    <a:gd name="T12" fmla="*/ 403 w 478"/>
                    <a:gd name="T13" fmla="*/ 166 h 307"/>
                    <a:gd name="T14" fmla="*/ 319 w 478"/>
                    <a:gd name="T15" fmla="*/ 229 h 307"/>
                    <a:gd name="T16" fmla="*/ 282 w 478"/>
                    <a:gd name="T17" fmla="*/ 278 h 307"/>
                    <a:gd name="T18" fmla="*/ 221 w 478"/>
                    <a:gd name="T19" fmla="*/ 295 h 307"/>
                    <a:gd name="T20" fmla="*/ 208 w 478"/>
                    <a:gd name="T21" fmla="*/ 307 h 307"/>
                    <a:gd name="T22" fmla="*/ 168 w 478"/>
                    <a:gd name="T23" fmla="*/ 285 h 307"/>
                    <a:gd name="T24" fmla="*/ 129 w 478"/>
                    <a:gd name="T25" fmla="*/ 282 h 307"/>
                    <a:gd name="T26" fmla="*/ 107 w 478"/>
                    <a:gd name="T27" fmla="*/ 274 h 307"/>
                    <a:gd name="T28" fmla="*/ 104 w 478"/>
                    <a:gd name="T29" fmla="*/ 258 h 307"/>
                    <a:gd name="T30" fmla="*/ 97 w 478"/>
                    <a:gd name="T31" fmla="*/ 245 h 307"/>
                    <a:gd name="T32" fmla="*/ 90 w 478"/>
                    <a:gd name="T33" fmla="*/ 249 h 307"/>
                    <a:gd name="T34" fmla="*/ 89 w 478"/>
                    <a:gd name="T35" fmla="*/ 258 h 307"/>
                    <a:gd name="T36" fmla="*/ 74 w 478"/>
                    <a:gd name="T37" fmla="*/ 285 h 307"/>
                    <a:gd name="T38" fmla="*/ 29 w 478"/>
                    <a:gd name="T39" fmla="*/ 299 h 307"/>
                    <a:gd name="T40" fmla="*/ 0 w 478"/>
                    <a:gd name="T41" fmla="*/ 273 h 307"/>
                    <a:gd name="T42" fmla="*/ 3 w 478"/>
                    <a:gd name="T43" fmla="*/ 243 h 307"/>
                    <a:gd name="T44" fmla="*/ 23 w 478"/>
                    <a:gd name="T45" fmla="*/ 226 h 307"/>
                    <a:gd name="T46" fmla="*/ 29 w 478"/>
                    <a:gd name="T47" fmla="*/ 214 h 307"/>
                    <a:gd name="T48" fmla="*/ 3 w 478"/>
                    <a:gd name="T49" fmla="*/ 173 h 307"/>
                    <a:gd name="T50" fmla="*/ 14 w 478"/>
                    <a:gd name="T51" fmla="*/ 161 h 307"/>
                    <a:gd name="T52" fmla="*/ 55 w 478"/>
                    <a:gd name="T53" fmla="*/ 154 h 307"/>
                    <a:gd name="T54" fmla="*/ 82 w 478"/>
                    <a:gd name="T55" fmla="*/ 135 h 307"/>
                    <a:gd name="T56" fmla="*/ 100 w 478"/>
                    <a:gd name="T57" fmla="*/ 126 h 307"/>
                    <a:gd name="T58" fmla="*/ 125 w 478"/>
                    <a:gd name="T59" fmla="*/ 116 h 307"/>
                    <a:gd name="T60" fmla="*/ 137 w 478"/>
                    <a:gd name="T61" fmla="*/ 66 h 307"/>
                    <a:gd name="T62" fmla="*/ 172 w 478"/>
                    <a:gd name="T63" fmla="*/ 69 h 307"/>
                    <a:gd name="T64" fmla="*/ 187 w 478"/>
                    <a:gd name="T65" fmla="*/ 55 h 307"/>
                    <a:gd name="T66" fmla="*/ 227 w 478"/>
                    <a:gd name="T67" fmla="*/ 26 h 307"/>
                    <a:gd name="T68" fmla="*/ 243 w 478"/>
                    <a:gd name="T69" fmla="*/ 28 h 307"/>
                    <a:gd name="T70" fmla="*/ 252 w 478"/>
                    <a:gd name="T71" fmla="*/ 46 h 307"/>
                    <a:gd name="T72" fmla="*/ 276 w 478"/>
                    <a:gd name="T73" fmla="*/ 41 h 307"/>
                    <a:gd name="T74" fmla="*/ 298 w 478"/>
                    <a:gd name="T75" fmla="*/ 31 h 307"/>
                    <a:gd name="T76" fmla="*/ 310 w 478"/>
                    <a:gd name="T77" fmla="*/ 28 h 307"/>
                    <a:gd name="T78" fmla="*/ 322 w 478"/>
                    <a:gd name="T79" fmla="*/ 11 h 307"/>
                    <a:gd name="T80" fmla="*/ 356 w 478"/>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307">
                      <a:moveTo>
                        <a:pt x="356" y="0"/>
                      </a:moveTo>
                      <a:lnTo>
                        <a:pt x="376" y="31"/>
                      </a:lnTo>
                      <a:lnTo>
                        <a:pt x="453" y="87"/>
                      </a:lnTo>
                      <a:lnTo>
                        <a:pt x="478" y="115"/>
                      </a:lnTo>
                      <a:lnTo>
                        <a:pt x="473" y="130"/>
                      </a:lnTo>
                      <a:lnTo>
                        <a:pt x="446" y="154"/>
                      </a:lnTo>
                      <a:lnTo>
                        <a:pt x="403" y="166"/>
                      </a:lnTo>
                      <a:lnTo>
                        <a:pt x="319" y="229"/>
                      </a:lnTo>
                      <a:lnTo>
                        <a:pt x="282" y="278"/>
                      </a:lnTo>
                      <a:lnTo>
                        <a:pt x="221" y="295"/>
                      </a:lnTo>
                      <a:lnTo>
                        <a:pt x="208" y="307"/>
                      </a:lnTo>
                      <a:lnTo>
                        <a:pt x="168" y="285"/>
                      </a:lnTo>
                      <a:lnTo>
                        <a:pt x="129" y="282"/>
                      </a:lnTo>
                      <a:lnTo>
                        <a:pt x="107" y="274"/>
                      </a:lnTo>
                      <a:lnTo>
                        <a:pt x="104" y="258"/>
                      </a:lnTo>
                      <a:lnTo>
                        <a:pt x="97" y="245"/>
                      </a:lnTo>
                      <a:lnTo>
                        <a:pt x="90" y="249"/>
                      </a:lnTo>
                      <a:lnTo>
                        <a:pt x="89" y="258"/>
                      </a:lnTo>
                      <a:lnTo>
                        <a:pt x="74" y="285"/>
                      </a:lnTo>
                      <a:lnTo>
                        <a:pt x="29" y="299"/>
                      </a:lnTo>
                      <a:lnTo>
                        <a:pt x="0" y="273"/>
                      </a:lnTo>
                      <a:lnTo>
                        <a:pt x="3" y="243"/>
                      </a:lnTo>
                      <a:lnTo>
                        <a:pt x="23" y="226"/>
                      </a:lnTo>
                      <a:lnTo>
                        <a:pt x="29" y="214"/>
                      </a:lnTo>
                      <a:lnTo>
                        <a:pt x="3" y="173"/>
                      </a:lnTo>
                      <a:lnTo>
                        <a:pt x="14" y="161"/>
                      </a:lnTo>
                      <a:lnTo>
                        <a:pt x="55" y="154"/>
                      </a:lnTo>
                      <a:lnTo>
                        <a:pt x="82" y="135"/>
                      </a:lnTo>
                      <a:lnTo>
                        <a:pt x="100" y="126"/>
                      </a:lnTo>
                      <a:lnTo>
                        <a:pt x="125" y="116"/>
                      </a:lnTo>
                      <a:lnTo>
                        <a:pt x="137" y="66"/>
                      </a:lnTo>
                      <a:lnTo>
                        <a:pt x="172" y="69"/>
                      </a:lnTo>
                      <a:lnTo>
                        <a:pt x="187" y="55"/>
                      </a:lnTo>
                      <a:lnTo>
                        <a:pt x="227" y="26"/>
                      </a:lnTo>
                      <a:lnTo>
                        <a:pt x="243" y="28"/>
                      </a:lnTo>
                      <a:lnTo>
                        <a:pt x="252" y="46"/>
                      </a:lnTo>
                      <a:lnTo>
                        <a:pt x="276" y="41"/>
                      </a:lnTo>
                      <a:lnTo>
                        <a:pt x="298" y="31"/>
                      </a:lnTo>
                      <a:lnTo>
                        <a:pt x="310" y="28"/>
                      </a:lnTo>
                      <a:lnTo>
                        <a:pt x="322" y="11"/>
                      </a:lnTo>
                      <a:lnTo>
                        <a:pt x="3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6" name="Freeform 44">
                  <a:extLst>
                    <a:ext uri="{FF2B5EF4-FFF2-40B4-BE49-F238E27FC236}">
                      <a16:creationId xmlns:a16="http://schemas.microsoft.com/office/drawing/2014/main" id="{37E25F7C-0A08-462F-9CB2-E2F4B00356DA}"/>
                    </a:ext>
                  </a:extLst>
                </p:cNvPr>
                <p:cNvSpPr>
                  <a:spLocks/>
                </p:cNvSpPr>
                <p:nvPr/>
              </p:nvSpPr>
              <p:spPr bwMode="auto">
                <a:xfrm>
                  <a:off x="5984876" y="4722813"/>
                  <a:ext cx="714375" cy="609600"/>
                </a:xfrm>
                <a:custGeom>
                  <a:avLst/>
                  <a:gdLst>
                    <a:gd name="T0" fmla="*/ 195 w 450"/>
                    <a:gd name="T1" fmla="*/ 0 h 384"/>
                    <a:gd name="T2" fmla="*/ 217 w 450"/>
                    <a:gd name="T3" fmla="*/ 9 h 384"/>
                    <a:gd name="T4" fmla="*/ 222 w 450"/>
                    <a:gd name="T5" fmla="*/ 51 h 384"/>
                    <a:gd name="T6" fmla="*/ 244 w 450"/>
                    <a:gd name="T7" fmla="*/ 44 h 384"/>
                    <a:gd name="T8" fmla="*/ 257 w 450"/>
                    <a:gd name="T9" fmla="*/ 56 h 384"/>
                    <a:gd name="T10" fmla="*/ 270 w 450"/>
                    <a:gd name="T11" fmla="*/ 75 h 384"/>
                    <a:gd name="T12" fmla="*/ 277 w 450"/>
                    <a:gd name="T13" fmla="*/ 75 h 384"/>
                    <a:gd name="T14" fmla="*/ 279 w 450"/>
                    <a:gd name="T15" fmla="*/ 61 h 384"/>
                    <a:gd name="T16" fmla="*/ 284 w 450"/>
                    <a:gd name="T17" fmla="*/ 49 h 384"/>
                    <a:gd name="T18" fmla="*/ 299 w 450"/>
                    <a:gd name="T19" fmla="*/ 45 h 384"/>
                    <a:gd name="T20" fmla="*/ 323 w 450"/>
                    <a:gd name="T21" fmla="*/ 56 h 384"/>
                    <a:gd name="T22" fmla="*/ 341 w 450"/>
                    <a:gd name="T23" fmla="*/ 36 h 384"/>
                    <a:gd name="T24" fmla="*/ 374 w 450"/>
                    <a:gd name="T25" fmla="*/ 53 h 384"/>
                    <a:gd name="T26" fmla="*/ 383 w 450"/>
                    <a:gd name="T27" fmla="*/ 63 h 384"/>
                    <a:gd name="T28" fmla="*/ 409 w 450"/>
                    <a:gd name="T29" fmla="*/ 92 h 384"/>
                    <a:gd name="T30" fmla="*/ 408 w 450"/>
                    <a:gd name="T31" fmla="*/ 122 h 384"/>
                    <a:gd name="T32" fmla="*/ 414 w 450"/>
                    <a:gd name="T33" fmla="*/ 137 h 384"/>
                    <a:gd name="T34" fmla="*/ 429 w 450"/>
                    <a:gd name="T35" fmla="*/ 132 h 384"/>
                    <a:gd name="T36" fmla="*/ 440 w 450"/>
                    <a:gd name="T37" fmla="*/ 142 h 384"/>
                    <a:gd name="T38" fmla="*/ 450 w 450"/>
                    <a:gd name="T39" fmla="*/ 174 h 384"/>
                    <a:gd name="T40" fmla="*/ 432 w 450"/>
                    <a:gd name="T41" fmla="*/ 198 h 384"/>
                    <a:gd name="T42" fmla="*/ 403 w 450"/>
                    <a:gd name="T43" fmla="*/ 222 h 384"/>
                    <a:gd name="T44" fmla="*/ 403 w 450"/>
                    <a:gd name="T45" fmla="*/ 276 h 384"/>
                    <a:gd name="T46" fmla="*/ 387 w 450"/>
                    <a:gd name="T47" fmla="*/ 292 h 384"/>
                    <a:gd name="T48" fmla="*/ 354 w 450"/>
                    <a:gd name="T49" fmla="*/ 308 h 384"/>
                    <a:gd name="T50" fmla="*/ 343 w 450"/>
                    <a:gd name="T51" fmla="*/ 322 h 384"/>
                    <a:gd name="T52" fmla="*/ 346 w 450"/>
                    <a:gd name="T53" fmla="*/ 330 h 384"/>
                    <a:gd name="T54" fmla="*/ 354 w 450"/>
                    <a:gd name="T55" fmla="*/ 328 h 384"/>
                    <a:gd name="T56" fmla="*/ 359 w 450"/>
                    <a:gd name="T57" fmla="*/ 333 h 384"/>
                    <a:gd name="T58" fmla="*/ 314 w 450"/>
                    <a:gd name="T59" fmla="*/ 372 h 384"/>
                    <a:gd name="T60" fmla="*/ 293 w 450"/>
                    <a:gd name="T61" fmla="*/ 384 h 384"/>
                    <a:gd name="T62" fmla="*/ 267 w 450"/>
                    <a:gd name="T63" fmla="*/ 371 h 384"/>
                    <a:gd name="T64" fmla="*/ 252 w 450"/>
                    <a:gd name="T65" fmla="*/ 360 h 384"/>
                    <a:gd name="T66" fmla="*/ 279 w 450"/>
                    <a:gd name="T67" fmla="*/ 336 h 384"/>
                    <a:gd name="T68" fmla="*/ 284 w 450"/>
                    <a:gd name="T69" fmla="*/ 321 h 384"/>
                    <a:gd name="T70" fmla="*/ 259 w 450"/>
                    <a:gd name="T71" fmla="*/ 293 h 384"/>
                    <a:gd name="T72" fmla="*/ 182 w 450"/>
                    <a:gd name="T73" fmla="*/ 237 h 384"/>
                    <a:gd name="T74" fmla="*/ 162 w 450"/>
                    <a:gd name="T75" fmla="*/ 206 h 384"/>
                    <a:gd name="T76" fmla="*/ 128 w 450"/>
                    <a:gd name="T77" fmla="*/ 217 h 384"/>
                    <a:gd name="T78" fmla="*/ 116 w 450"/>
                    <a:gd name="T79" fmla="*/ 234 h 384"/>
                    <a:gd name="T80" fmla="*/ 104 w 450"/>
                    <a:gd name="T81" fmla="*/ 237 h 384"/>
                    <a:gd name="T82" fmla="*/ 82 w 450"/>
                    <a:gd name="T83" fmla="*/ 247 h 384"/>
                    <a:gd name="T84" fmla="*/ 58 w 450"/>
                    <a:gd name="T85" fmla="*/ 252 h 384"/>
                    <a:gd name="T86" fmla="*/ 49 w 450"/>
                    <a:gd name="T87" fmla="*/ 234 h 384"/>
                    <a:gd name="T88" fmla="*/ 33 w 450"/>
                    <a:gd name="T89" fmla="*/ 232 h 384"/>
                    <a:gd name="T90" fmla="*/ 46 w 450"/>
                    <a:gd name="T91" fmla="*/ 206 h 384"/>
                    <a:gd name="T92" fmla="*/ 28 w 450"/>
                    <a:gd name="T93" fmla="*/ 186 h 384"/>
                    <a:gd name="T94" fmla="*/ 0 w 450"/>
                    <a:gd name="T95" fmla="*/ 161 h 384"/>
                    <a:gd name="T96" fmla="*/ 18 w 450"/>
                    <a:gd name="T97" fmla="*/ 122 h 384"/>
                    <a:gd name="T98" fmla="*/ 61 w 450"/>
                    <a:gd name="T99" fmla="*/ 142 h 384"/>
                    <a:gd name="T100" fmla="*/ 84 w 450"/>
                    <a:gd name="T101" fmla="*/ 139 h 384"/>
                    <a:gd name="T102" fmla="*/ 117 w 450"/>
                    <a:gd name="T103" fmla="*/ 118 h 384"/>
                    <a:gd name="T104" fmla="*/ 166 w 450"/>
                    <a:gd name="T105" fmla="*/ 137 h 384"/>
                    <a:gd name="T106" fmla="*/ 181 w 450"/>
                    <a:gd name="T107" fmla="*/ 122 h 384"/>
                    <a:gd name="T108" fmla="*/ 201 w 450"/>
                    <a:gd name="T109" fmla="*/ 117 h 384"/>
                    <a:gd name="T110" fmla="*/ 201 w 450"/>
                    <a:gd name="T111" fmla="*/ 102 h 384"/>
                    <a:gd name="T112" fmla="*/ 196 w 450"/>
                    <a:gd name="T113" fmla="*/ 79 h 384"/>
                    <a:gd name="T114" fmla="*/ 176 w 450"/>
                    <a:gd name="T115" fmla="*/ 59 h 384"/>
                    <a:gd name="T116" fmla="*/ 180 w 450"/>
                    <a:gd name="T117" fmla="*/ 49 h 384"/>
                    <a:gd name="T118" fmla="*/ 168 w 450"/>
                    <a:gd name="T119" fmla="*/ 33 h 384"/>
                    <a:gd name="T120" fmla="*/ 180 w 450"/>
                    <a:gd name="T121" fmla="*/ 21 h 384"/>
                    <a:gd name="T122" fmla="*/ 195 w 450"/>
                    <a:gd name="T1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384">
                      <a:moveTo>
                        <a:pt x="195" y="0"/>
                      </a:moveTo>
                      <a:lnTo>
                        <a:pt x="217" y="9"/>
                      </a:lnTo>
                      <a:lnTo>
                        <a:pt x="222" y="51"/>
                      </a:lnTo>
                      <a:lnTo>
                        <a:pt x="244" y="44"/>
                      </a:lnTo>
                      <a:lnTo>
                        <a:pt x="257" y="56"/>
                      </a:lnTo>
                      <a:lnTo>
                        <a:pt x="270" y="75"/>
                      </a:lnTo>
                      <a:lnTo>
                        <a:pt x="277" y="75"/>
                      </a:lnTo>
                      <a:lnTo>
                        <a:pt x="279" y="61"/>
                      </a:lnTo>
                      <a:lnTo>
                        <a:pt x="284" y="49"/>
                      </a:lnTo>
                      <a:lnTo>
                        <a:pt x="299" y="45"/>
                      </a:lnTo>
                      <a:lnTo>
                        <a:pt x="323" y="56"/>
                      </a:lnTo>
                      <a:lnTo>
                        <a:pt x="341" y="36"/>
                      </a:lnTo>
                      <a:lnTo>
                        <a:pt x="374" y="53"/>
                      </a:lnTo>
                      <a:lnTo>
                        <a:pt x="383" y="63"/>
                      </a:lnTo>
                      <a:lnTo>
                        <a:pt x="409" y="92"/>
                      </a:lnTo>
                      <a:lnTo>
                        <a:pt x="408" y="122"/>
                      </a:lnTo>
                      <a:lnTo>
                        <a:pt x="414" y="137"/>
                      </a:lnTo>
                      <a:lnTo>
                        <a:pt x="429" y="132"/>
                      </a:lnTo>
                      <a:lnTo>
                        <a:pt x="440" y="142"/>
                      </a:lnTo>
                      <a:lnTo>
                        <a:pt x="450" y="174"/>
                      </a:lnTo>
                      <a:lnTo>
                        <a:pt x="432" y="198"/>
                      </a:lnTo>
                      <a:lnTo>
                        <a:pt x="403" y="222"/>
                      </a:lnTo>
                      <a:lnTo>
                        <a:pt x="403" y="276"/>
                      </a:lnTo>
                      <a:lnTo>
                        <a:pt x="387" y="292"/>
                      </a:lnTo>
                      <a:lnTo>
                        <a:pt x="354" y="308"/>
                      </a:lnTo>
                      <a:lnTo>
                        <a:pt x="343" y="322"/>
                      </a:lnTo>
                      <a:lnTo>
                        <a:pt x="346" y="330"/>
                      </a:lnTo>
                      <a:lnTo>
                        <a:pt x="354" y="328"/>
                      </a:lnTo>
                      <a:lnTo>
                        <a:pt x="359" y="333"/>
                      </a:lnTo>
                      <a:lnTo>
                        <a:pt x="314" y="372"/>
                      </a:lnTo>
                      <a:lnTo>
                        <a:pt x="293" y="384"/>
                      </a:lnTo>
                      <a:lnTo>
                        <a:pt x="267" y="371"/>
                      </a:lnTo>
                      <a:lnTo>
                        <a:pt x="252" y="360"/>
                      </a:lnTo>
                      <a:lnTo>
                        <a:pt x="279" y="336"/>
                      </a:lnTo>
                      <a:lnTo>
                        <a:pt x="284" y="321"/>
                      </a:lnTo>
                      <a:lnTo>
                        <a:pt x="259" y="293"/>
                      </a:lnTo>
                      <a:lnTo>
                        <a:pt x="182" y="237"/>
                      </a:lnTo>
                      <a:lnTo>
                        <a:pt x="162" y="206"/>
                      </a:lnTo>
                      <a:lnTo>
                        <a:pt x="128" y="217"/>
                      </a:lnTo>
                      <a:lnTo>
                        <a:pt x="116" y="234"/>
                      </a:lnTo>
                      <a:lnTo>
                        <a:pt x="104" y="237"/>
                      </a:lnTo>
                      <a:lnTo>
                        <a:pt x="82" y="247"/>
                      </a:lnTo>
                      <a:lnTo>
                        <a:pt x="58" y="252"/>
                      </a:lnTo>
                      <a:lnTo>
                        <a:pt x="49" y="234"/>
                      </a:lnTo>
                      <a:lnTo>
                        <a:pt x="33" y="232"/>
                      </a:lnTo>
                      <a:lnTo>
                        <a:pt x="46" y="206"/>
                      </a:lnTo>
                      <a:lnTo>
                        <a:pt x="28" y="186"/>
                      </a:lnTo>
                      <a:lnTo>
                        <a:pt x="0" y="161"/>
                      </a:lnTo>
                      <a:lnTo>
                        <a:pt x="18" y="122"/>
                      </a:lnTo>
                      <a:lnTo>
                        <a:pt x="61" y="142"/>
                      </a:lnTo>
                      <a:lnTo>
                        <a:pt x="84" y="139"/>
                      </a:lnTo>
                      <a:lnTo>
                        <a:pt x="117" y="118"/>
                      </a:lnTo>
                      <a:lnTo>
                        <a:pt x="166" y="137"/>
                      </a:lnTo>
                      <a:lnTo>
                        <a:pt x="181" y="122"/>
                      </a:lnTo>
                      <a:lnTo>
                        <a:pt x="201" y="117"/>
                      </a:lnTo>
                      <a:lnTo>
                        <a:pt x="201" y="102"/>
                      </a:lnTo>
                      <a:lnTo>
                        <a:pt x="196" y="79"/>
                      </a:lnTo>
                      <a:lnTo>
                        <a:pt x="176" y="59"/>
                      </a:lnTo>
                      <a:lnTo>
                        <a:pt x="180" y="49"/>
                      </a:lnTo>
                      <a:lnTo>
                        <a:pt x="168" y="33"/>
                      </a:lnTo>
                      <a:lnTo>
                        <a:pt x="180" y="21"/>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7" name="Freeform 45">
                  <a:extLst>
                    <a:ext uri="{FF2B5EF4-FFF2-40B4-BE49-F238E27FC236}">
                      <a16:creationId xmlns:a16="http://schemas.microsoft.com/office/drawing/2014/main" id="{A3795BB0-B6A2-469B-A739-A0AF7BD4AF78}"/>
                    </a:ext>
                  </a:extLst>
                </p:cNvPr>
                <p:cNvSpPr>
                  <a:spLocks/>
                </p:cNvSpPr>
                <p:nvPr/>
              </p:nvSpPr>
              <p:spPr bwMode="auto">
                <a:xfrm>
                  <a:off x="5278438" y="5421313"/>
                  <a:ext cx="728663" cy="508000"/>
                </a:xfrm>
                <a:custGeom>
                  <a:avLst/>
                  <a:gdLst>
                    <a:gd name="T0" fmla="*/ 163 w 459"/>
                    <a:gd name="T1" fmla="*/ 0 h 320"/>
                    <a:gd name="T2" fmla="*/ 186 w 459"/>
                    <a:gd name="T3" fmla="*/ 9 h 320"/>
                    <a:gd name="T4" fmla="*/ 200 w 459"/>
                    <a:gd name="T5" fmla="*/ 5 h 320"/>
                    <a:gd name="T6" fmla="*/ 224 w 459"/>
                    <a:gd name="T7" fmla="*/ 5 h 320"/>
                    <a:gd name="T8" fmla="*/ 254 w 459"/>
                    <a:gd name="T9" fmla="*/ 9 h 320"/>
                    <a:gd name="T10" fmla="*/ 251 w 459"/>
                    <a:gd name="T11" fmla="*/ 39 h 320"/>
                    <a:gd name="T12" fmla="*/ 280 w 459"/>
                    <a:gd name="T13" fmla="*/ 65 h 320"/>
                    <a:gd name="T14" fmla="*/ 325 w 459"/>
                    <a:gd name="T15" fmla="*/ 51 h 320"/>
                    <a:gd name="T16" fmla="*/ 340 w 459"/>
                    <a:gd name="T17" fmla="*/ 24 h 320"/>
                    <a:gd name="T18" fmla="*/ 341 w 459"/>
                    <a:gd name="T19" fmla="*/ 15 h 320"/>
                    <a:gd name="T20" fmla="*/ 348 w 459"/>
                    <a:gd name="T21" fmla="*/ 11 h 320"/>
                    <a:gd name="T22" fmla="*/ 355 w 459"/>
                    <a:gd name="T23" fmla="*/ 24 h 320"/>
                    <a:gd name="T24" fmla="*/ 358 w 459"/>
                    <a:gd name="T25" fmla="*/ 40 h 320"/>
                    <a:gd name="T26" fmla="*/ 380 w 459"/>
                    <a:gd name="T27" fmla="*/ 48 h 320"/>
                    <a:gd name="T28" fmla="*/ 419 w 459"/>
                    <a:gd name="T29" fmla="*/ 51 h 320"/>
                    <a:gd name="T30" fmla="*/ 459 w 459"/>
                    <a:gd name="T31" fmla="*/ 73 h 320"/>
                    <a:gd name="T32" fmla="*/ 415 w 459"/>
                    <a:gd name="T33" fmla="*/ 115 h 320"/>
                    <a:gd name="T34" fmla="*/ 404 w 459"/>
                    <a:gd name="T35" fmla="*/ 113 h 320"/>
                    <a:gd name="T36" fmla="*/ 389 w 459"/>
                    <a:gd name="T37" fmla="*/ 133 h 320"/>
                    <a:gd name="T38" fmla="*/ 389 w 459"/>
                    <a:gd name="T39" fmla="*/ 139 h 320"/>
                    <a:gd name="T40" fmla="*/ 404 w 459"/>
                    <a:gd name="T41" fmla="*/ 139 h 320"/>
                    <a:gd name="T42" fmla="*/ 408 w 459"/>
                    <a:gd name="T43" fmla="*/ 135 h 320"/>
                    <a:gd name="T44" fmla="*/ 407 w 459"/>
                    <a:gd name="T45" fmla="*/ 229 h 320"/>
                    <a:gd name="T46" fmla="*/ 381 w 459"/>
                    <a:gd name="T47" fmla="*/ 224 h 320"/>
                    <a:gd name="T48" fmla="*/ 358 w 459"/>
                    <a:gd name="T49" fmla="*/ 216 h 320"/>
                    <a:gd name="T50" fmla="*/ 340 w 459"/>
                    <a:gd name="T51" fmla="*/ 217 h 320"/>
                    <a:gd name="T52" fmla="*/ 319 w 459"/>
                    <a:gd name="T53" fmla="*/ 237 h 320"/>
                    <a:gd name="T54" fmla="*/ 310 w 459"/>
                    <a:gd name="T55" fmla="*/ 249 h 320"/>
                    <a:gd name="T56" fmla="*/ 297 w 459"/>
                    <a:gd name="T57" fmla="*/ 246 h 320"/>
                    <a:gd name="T58" fmla="*/ 210 w 459"/>
                    <a:gd name="T59" fmla="*/ 239 h 320"/>
                    <a:gd name="T60" fmla="*/ 197 w 459"/>
                    <a:gd name="T61" fmla="*/ 252 h 320"/>
                    <a:gd name="T62" fmla="*/ 202 w 459"/>
                    <a:gd name="T63" fmla="*/ 278 h 320"/>
                    <a:gd name="T64" fmla="*/ 195 w 459"/>
                    <a:gd name="T65" fmla="*/ 303 h 320"/>
                    <a:gd name="T66" fmla="*/ 171 w 459"/>
                    <a:gd name="T67" fmla="*/ 320 h 320"/>
                    <a:gd name="T68" fmla="*/ 150 w 459"/>
                    <a:gd name="T69" fmla="*/ 318 h 320"/>
                    <a:gd name="T70" fmla="*/ 143 w 459"/>
                    <a:gd name="T71" fmla="*/ 296 h 320"/>
                    <a:gd name="T72" fmla="*/ 119 w 459"/>
                    <a:gd name="T73" fmla="*/ 283 h 320"/>
                    <a:gd name="T74" fmla="*/ 81 w 459"/>
                    <a:gd name="T75" fmla="*/ 281 h 320"/>
                    <a:gd name="T76" fmla="*/ 62 w 459"/>
                    <a:gd name="T77" fmla="*/ 276 h 320"/>
                    <a:gd name="T78" fmla="*/ 53 w 459"/>
                    <a:gd name="T79" fmla="*/ 261 h 320"/>
                    <a:gd name="T80" fmla="*/ 63 w 459"/>
                    <a:gd name="T81" fmla="*/ 246 h 320"/>
                    <a:gd name="T82" fmla="*/ 88 w 459"/>
                    <a:gd name="T83" fmla="*/ 239 h 320"/>
                    <a:gd name="T84" fmla="*/ 89 w 459"/>
                    <a:gd name="T85" fmla="*/ 229 h 320"/>
                    <a:gd name="T86" fmla="*/ 76 w 459"/>
                    <a:gd name="T87" fmla="*/ 212 h 320"/>
                    <a:gd name="T88" fmla="*/ 89 w 459"/>
                    <a:gd name="T89" fmla="*/ 196 h 320"/>
                    <a:gd name="T90" fmla="*/ 87 w 459"/>
                    <a:gd name="T91" fmla="*/ 170 h 320"/>
                    <a:gd name="T92" fmla="*/ 73 w 459"/>
                    <a:gd name="T93" fmla="*/ 142 h 320"/>
                    <a:gd name="T94" fmla="*/ 18 w 459"/>
                    <a:gd name="T95" fmla="*/ 127 h 320"/>
                    <a:gd name="T96" fmla="*/ 8 w 459"/>
                    <a:gd name="T97" fmla="*/ 113 h 320"/>
                    <a:gd name="T98" fmla="*/ 12 w 459"/>
                    <a:gd name="T99" fmla="*/ 99 h 320"/>
                    <a:gd name="T100" fmla="*/ 0 w 459"/>
                    <a:gd name="T101" fmla="*/ 79 h 320"/>
                    <a:gd name="T102" fmla="*/ 7 w 459"/>
                    <a:gd name="T103" fmla="*/ 63 h 320"/>
                    <a:gd name="T104" fmla="*/ 34 w 459"/>
                    <a:gd name="T105" fmla="*/ 45 h 320"/>
                    <a:gd name="T106" fmla="*/ 38 w 459"/>
                    <a:gd name="T107" fmla="*/ 26 h 320"/>
                    <a:gd name="T108" fmla="*/ 51 w 459"/>
                    <a:gd name="T109" fmla="*/ 18 h 320"/>
                    <a:gd name="T110" fmla="*/ 84 w 459"/>
                    <a:gd name="T111" fmla="*/ 24 h 320"/>
                    <a:gd name="T112" fmla="*/ 102 w 459"/>
                    <a:gd name="T113" fmla="*/ 15 h 320"/>
                    <a:gd name="T114" fmla="*/ 118 w 459"/>
                    <a:gd name="T115" fmla="*/ 23 h 320"/>
                    <a:gd name="T116" fmla="*/ 129 w 459"/>
                    <a:gd name="T117" fmla="*/ 13 h 320"/>
                    <a:gd name="T118" fmla="*/ 143 w 459"/>
                    <a:gd name="T119" fmla="*/ 15 h 320"/>
                    <a:gd name="T120" fmla="*/ 163 w 459"/>
                    <a:gd name="T12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320">
                      <a:moveTo>
                        <a:pt x="163" y="0"/>
                      </a:moveTo>
                      <a:lnTo>
                        <a:pt x="186" y="9"/>
                      </a:lnTo>
                      <a:lnTo>
                        <a:pt x="200" y="5"/>
                      </a:lnTo>
                      <a:lnTo>
                        <a:pt x="224" y="5"/>
                      </a:lnTo>
                      <a:lnTo>
                        <a:pt x="254" y="9"/>
                      </a:lnTo>
                      <a:lnTo>
                        <a:pt x="251" y="39"/>
                      </a:lnTo>
                      <a:lnTo>
                        <a:pt x="280" y="65"/>
                      </a:lnTo>
                      <a:lnTo>
                        <a:pt x="325" y="51"/>
                      </a:lnTo>
                      <a:lnTo>
                        <a:pt x="340" y="24"/>
                      </a:lnTo>
                      <a:lnTo>
                        <a:pt x="341" y="15"/>
                      </a:lnTo>
                      <a:lnTo>
                        <a:pt x="348" y="11"/>
                      </a:lnTo>
                      <a:lnTo>
                        <a:pt x="355" y="24"/>
                      </a:lnTo>
                      <a:lnTo>
                        <a:pt x="358" y="40"/>
                      </a:lnTo>
                      <a:lnTo>
                        <a:pt x="380" y="48"/>
                      </a:lnTo>
                      <a:lnTo>
                        <a:pt x="419" y="51"/>
                      </a:lnTo>
                      <a:lnTo>
                        <a:pt x="459" y="73"/>
                      </a:lnTo>
                      <a:lnTo>
                        <a:pt x="415" y="115"/>
                      </a:lnTo>
                      <a:lnTo>
                        <a:pt x="404" y="113"/>
                      </a:lnTo>
                      <a:lnTo>
                        <a:pt x="389" y="133"/>
                      </a:lnTo>
                      <a:lnTo>
                        <a:pt x="389" y="139"/>
                      </a:lnTo>
                      <a:lnTo>
                        <a:pt x="404" y="139"/>
                      </a:lnTo>
                      <a:lnTo>
                        <a:pt x="408" y="135"/>
                      </a:lnTo>
                      <a:lnTo>
                        <a:pt x="407" y="229"/>
                      </a:lnTo>
                      <a:lnTo>
                        <a:pt x="381" y="224"/>
                      </a:lnTo>
                      <a:lnTo>
                        <a:pt x="358" y="216"/>
                      </a:lnTo>
                      <a:lnTo>
                        <a:pt x="340" y="217"/>
                      </a:lnTo>
                      <a:lnTo>
                        <a:pt x="319" y="237"/>
                      </a:lnTo>
                      <a:lnTo>
                        <a:pt x="310" y="249"/>
                      </a:lnTo>
                      <a:lnTo>
                        <a:pt x="297" y="246"/>
                      </a:lnTo>
                      <a:lnTo>
                        <a:pt x="210" y="239"/>
                      </a:lnTo>
                      <a:lnTo>
                        <a:pt x="197" y="252"/>
                      </a:lnTo>
                      <a:lnTo>
                        <a:pt x="202" y="278"/>
                      </a:lnTo>
                      <a:lnTo>
                        <a:pt x="195" y="303"/>
                      </a:lnTo>
                      <a:lnTo>
                        <a:pt x="171" y="320"/>
                      </a:lnTo>
                      <a:lnTo>
                        <a:pt x="150" y="318"/>
                      </a:lnTo>
                      <a:lnTo>
                        <a:pt x="143" y="296"/>
                      </a:lnTo>
                      <a:lnTo>
                        <a:pt x="119" y="283"/>
                      </a:lnTo>
                      <a:lnTo>
                        <a:pt x="81" y="281"/>
                      </a:lnTo>
                      <a:lnTo>
                        <a:pt x="62" y="276"/>
                      </a:lnTo>
                      <a:lnTo>
                        <a:pt x="53" y="261"/>
                      </a:lnTo>
                      <a:lnTo>
                        <a:pt x="63" y="246"/>
                      </a:lnTo>
                      <a:lnTo>
                        <a:pt x="88" y="239"/>
                      </a:lnTo>
                      <a:lnTo>
                        <a:pt x="89" y="229"/>
                      </a:lnTo>
                      <a:lnTo>
                        <a:pt x="76" y="212"/>
                      </a:lnTo>
                      <a:lnTo>
                        <a:pt x="89" y="196"/>
                      </a:lnTo>
                      <a:lnTo>
                        <a:pt x="87" y="170"/>
                      </a:lnTo>
                      <a:lnTo>
                        <a:pt x="73" y="142"/>
                      </a:lnTo>
                      <a:lnTo>
                        <a:pt x="18" y="127"/>
                      </a:lnTo>
                      <a:lnTo>
                        <a:pt x="8" y="113"/>
                      </a:lnTo>
                      <a:lnTo>
                        <a:pt x="12" y="99"/>
                      </a:lnTo>
                      <a:lnTo>
                        <a:pt x="0" y="79"/>
                      </a:lnTo>
                      <a:lnTo>
                        <a:pt x="7" y="63"/>
                      </a:lnTo>
                      <a:lnTo>
                        <a:pt x="34" y="45"/>
                      </a:lnTo>
                      <a:lnTo>
                        <a:pt x="38" y="26"/>
                      </a:lnTo>
                      <a:lnTo>
                        <a:pt x="51" y="18"/>
                      </a:lnTo>
                      <a:lnTo>
                        <a:pt x="84" y="24"/>
                      </a:lnTo>
                      <a:lnTo>
                        <a:pt x="102" y="15"/>
                      </a:lnTo>
                      <a:lnTo>
                        <a:pt x="118" y="23"/>
                      </a:lnTo>
                      <a:lnTo>
                        <a:pt x="129" y="13"/>
                      </a:lnTo>
                      <a:lnTo>
                        <a:pt x="143" y="15"/>
                      </a:lnTo>
                      <a:lnTo>
                        <a:pt x="1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8" name="Freeform 46">
                  <a:extLst>
                    <a:ext uri="{FF2B5EF4-FFF2-40B4-BE49-F238E27FC236}">
                      <a16:creationId xmlns:a16="http://schemas.microsoft.com/office/drawing/2014/main" id="{49FE5409-653E-45AD-9C1B-A327E7D64E71}"/>
                    </a:ext>
                  </a:extLst>
                </p:cNvPr>
                <p:cNvSpPr>
                  <a:spLocks/>
                </p:cNvSpPr>
                <p:nvPr/>
              </p:nvSpPr>
              <p:spPr bwMode="auto">
                <a:xfrm>
                  <a:off x="6592888" y="4775201"/>
                  <a:ext cx="547688" cy="396875"/>
                </a:xfrm>
                <a:custGeom>
                  <a:avLst/>
                  <a:gdLst>
                    <a:gd name="T0" fmla="*/ 150 w 345"/>
                    <a:gd name="T1" fmla="*/ 0 h 250"/>
                    <a:gd name="T2" fmla="*/ 160 w 345"/>
                    <a:gd name="T3" fmla="*/ 39 h 250"/>
                    <a:gd name="T4" fmla="*/ 168 w 345"/>
                    <a:gd name="T5" fmla="*/ 44 h 250"/>
                    <a:gd name="T6" fmla="*/ 182 w 345"/>
                    <a:gd name="T7" fmla="*/ 32 h 250"/>
                    <a:gd name="T8" fmla="*/ 193 w 345"/>
                    <a:gd name="T9" fmla="*/ 37 h 250"/>
                    <a:gd name="T10" fmla="*/ 195 w 345"/>
                    <a:gd name="T11" fmla="*/ 40 h 250"/>
                    <a:gd name="T12" fmla="*/ 205 w 345"/>
                    <a:gd name="T13" fmla="*/ 30 h 250"/>
                    <a:gd name="T14" fmla="*/ 219 w 345"/>
                    <a:gd name="T15" fmla="*/ 36 h 250"/>
                    <a:gd name="T16" fmla="*/ 227 w 345"/>
                    <a:gd name="T17" fmla="*/ 54 h 250"/>
                    <a:gd name="T18" fmla="*/ 235 w 345"/>
                    <a:gd name="T19" fmla="*/ 50 h 250"/>
                    <a:gd name="T20" fmla="*/ 263 w 345"/>
                    <a:gd name="T21" fmla="*/ 76 h 250"/>
                    <a:gd name="T22" fmla="*/ 276 w 345"/>
                    <a:gd name="T23" fmla="*/ 92 h 250"/>
                    <a:gd name="T24" fmla="*/ 269 w 345"/>
                    <a:gd name="T25" fmla="*/ 128 h 250"/>
                    <a:gd name="T26" fmla="*/ 294 w 345"/>
                    <a:gd name="T27" fmla="*/ 141 h 250"/>
                    <a:gd name="T28" fmla="*/ 286 w 345"/>
                    <a:gd name="T29" fmla="*/ 173 h 250"/>
                    <a:gd name="T30" fmla="*/ 296 w 345"/>
                    <a:gd name="T31" fmla="*/ 186 h 250"/>
                    <a:gd name="T32" fmla="*/ 316 w 345"/>
                    <a:gd name="T33" fmla="*/ 185 h 250"/>
                    <a:gd name="T34" fmla="*/ 334 w 345"/>
                    <a:gd name="T35" fmla="*/ 206 h 250"/>
                    <a:gd name="T36" fmla="*/ 345 w 345"/>
                    <a:gd name="T37" fmla="*/ 222 h 250"/>
                    <a:gd name="T38" fmla="*/ 289 w 345"/>
                    <a:gd name="T39" fmla="*/ 250 h 250"/>
                    <a:gd name="T40" fmla="*/ 250 w 345"/>
                    <a:gd name="T41" fmla="*/ 245 h 250"/>
                    <a:gd name="T42" fmla="*/ 220 w 345"/>
                    <a:gd name="T43" fmla="*/ 228 h 250"/>
                    <a:gd name="T44" fmla="*/ 173 w 345"/>
                    <a:gd name="T45" fmla="*/ 224 h 250"/>
                    <a:gd name="T46" fmla="*/ 93 w 345"/>
                    <a:gd name="T47" fmla="*/ 175 h 250"/>
                    <a:gd name="T48" fmla="*/ 49 w 345"/>
                    <a:gd name="T49" fmla="*/ 165 h 250"/>
                    <a:gd name="T50" fmla="*/ 67 w 345"/>
                    <a:gd name="T51" fmla="*/ 141 h 250"/>
                    <a:gd name="T52" fmla="*/ 57 w 345"/>
                    <a:gd name="T53" fmla="*/ 109 h 250"/>
                    <a:gd name="T54" fmla="*/ 46 w 345"/>
                    <a:gd name="T55" fmla="*/ 99 h 250"/>
                    <a:gd name="T56" fmla="*/ 31 w 345"/>
                    <a:gd name="T57" fmla="*/ 104 h 250"/>
                    <a:gd name="T58" fmla="*/ 25 w 345"/>
                    <a:gd name="T59" fmla="*/ 89 h 250"/>
                    <a:gd name="T60" fmla="*/ 26 w 345"/>
                    <a:gd name="T61" fmla="*/ 59 h 250"/>
                    <a:gd name="T62" fmla="*/ 0 w 345"/>
                    <a:gd name="T63" fmla="*/ 30 h 250"/>
                    <a:gd name="T64" fmla="*/ 9 w 345"/>
                    <a:gd name="T65" fmla="*/ 8 h 250"/>
                    <a:gd name="T66" fmla="*/ 44 w 345"/>
                    <a:gd name="T67" fmla="*/ 8 h 250"/>
                    <a:gd name="T68" fmla="*/ 55 w 345"/>
                    <a:gd name="T69" fmla="*/ 35 h 250"/>
                    <a:gd name="T70" fmla="*/ 59 w 345"/>
                    <a:gd name="T71" fmla="*/ 39 h 250"/>
                    <a:gd name="T72" fmla="*/ 71 w 345"/>
                    <a:gd name="T73" fmla="*/ 25 h 250"/>
                    <a:gd name="T74" fmla="*/ 96 w 345"/>
                    <a:gd name="T75" fmla="*/ 20 h 250"/>
                    <a:gd name="T76" fmla="*/ 118 w 345"/>
                    <a:gd name="T77" fmla="*/ 2 h 250"/>
                    <a:gd name="T78" fmla="*/ 133 w 345"/>
                    <a:gd name="T79" fmla="*/ 7 h 250"/>
                    <a:gd name="T80" fmla="*/ 150 w 345"/>
                    <a:gd name="T8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50">
                      <a:moveTo>
                        <a:pt x="150" y="0"/>
                      </a:moveTo>
                      <a:lnTo>
                        <a:pt x="160" y="39"/>
                      </a:lnTo>
                      <a:lnTo>
                        <a:pt x="168" y="44"/>
                      </a:lnTo>
                      <a:lnTo>
                        <a:pt x="182" y="32"/>
                      </a:lnTo>
                      <a:lnTo>
                        <a:pt x="193" y="37"/>
                      </a:lnTo>
                      <a:lnTo>
                        <a:pt x="195" y="40"/>
                      </a:lnTo>
                      <a:lnTo>
                        <a:pt x="205" y="30"/>
                      </a:lnTo>
                      <a:lnTo>
                        <a:pt x="219" y="36"/>
                      </a:lnTo>
                      <a:lnTo>
                        <a:pt x="227" y="54"/>
                      </a:lnTo>
                      <a:lnTo>
                        <a:pt x="235" y="50"/>
                      </a:lnTo>
                      <a:lnTo>
                        <a:pt x="263" y="76"/>
                      </a:lnTo>
                      <a:lnTo>
                        <a:pt x="276" y="92"/>
                      </a:lnTo>
                      <a:lnTo>
                        <a:pt x="269" y="128"/>
                      </a:lnTo>
                      <a:lnTo>
                        <a:pt x="294" y="141"/>
                      </a:lnTo>
                      <a:lnTo>
                        <a:pt x="286" y="173"/>
                      </a:lnTo>
                      <a:lnTo>
                        <a:pt x="296" y="186"/>
                      </a:lnTo>
                      <a:lnTo>
                        <a:pt x="316" y="185"/>
                      </a:lnTo>
                      <a:lnTo>
                        <a:pt x="334" y="206"/>
                      </a:lnTo>
                      <a:lnTo>
                        <a:pt x="345" y="222"/>
                      </a:lnTo>
                      <a:lnTo>
                        <a:pt x="289" y="250"/>
                      </a:lnTo>
                      <a:lnTo>
                        <a:pt x="250" y="245"/>
                      </a:lnTo>
                      <a:lnTo>
                        <a:pt x="220" y="228"/>
                      </a:lnTo>
                      <a:lnTo>
                        <a:pt x="173" y="224"/>
                      </a:lnTo>
                      <a:lnTo>
                        <a:pt x="93" y="175"/>
                      </a:lnTo>
                      <a:lnTo>
                        <a:pt x="49" y="165"/>
                      </a:lnTo>
                      <a:lnTo>
                        <a:pt x="67" y="141"/>
                      </a:lnTo>
                      <a:lnTo>
                        <a:pt x="57" y="109"/>
                      </a:lnTo>
                      <a:lnTo>
                        <a:pt x="46" y="99"/>
                      </a:lnTo>
                      <a:lnTo>
                        <a:pt x="31" y="104"/>
                      </a:lnTo>
                      <a:lnTo>
                        <a:pt x="25" y="89"/>
                      </a:lnTo>
                      <a:lnTo>
                        <a:pt x="26" y="59"/>
                      </a:lnTo>
                      <a:lnTo>
                        <a:pt x="0" y="30"/>
                      </a:lnTo>
                      <a:lnTo>
                        <a:pt x="9" y="8"/>
                      </a:lnTo>
                      <a:lnTo>
                        <a:pt x="44" y="8"/>
                      </a:lnTo>
                      <a:lnTo>
                        <a:pt x="55" y="35"/>
                      </a:lnTo>
                      <a:lnTo>
                        <a:pt x="59" y="39"/>
                      </a:lnTo>
                      <a:lnTo>
                        <a:pt x="71" y="25"/>
                      </a:lnTo>
                      <a:lnTo>
                        <a:pt x="96" y="20"/>
                      </a:lnTo>
                      <a:lnTo>
                        <a:pt x="118" y="2"/>
                      </a:lnTo>
                      <a:lnTo>
                        <a:pt x="133" y="7"/>
                      </a:lnTo>
                      <a:lnTo>
                        <a:pt x="15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9" name="Freeform 47">
                  <a:extLst>
                    <a:ext uri="{FF2B5EF4-FFF2-40B4-BE49-F238E27FC236}">
                      <a16:creationId xmlns:a16="http://schemas.microsoft.com/office/drawing/2014/main" id="{A8492075-B413-402C-8AD2-04D61898B752}"/>
                    </a:ext>
                  </a:extLst>
                </p:cNvPr>
                <p:cNvSpPr>
                  <a:spLocks/>
                </p:cNvSpPr>
                <p:nvPr/>
              </p:nvSpPr>
              <p:spPr bwMode="auto">
                <a:xfrm>
                  <a:off x="7115176" y="5018088"/>
                  <a:ext cx="587375" cy="539750"/>
                </a:xfrm>
                <a:custGeom>
                  <a:avLst/>
                  <a:gdLst>
                    <a:gd name="T0" fmla="*/ 279 w 370"/>
                    <a:gd name="T1" fmla="*/ 22 h 340"/>
                    <a:gd name="T2" fmla="*/ 321 w 370"/>
                    <a:gd name="T3" fmla="*/ 61 h 340"/>
                    <a:gd name="T4" fmla="*/ 350 w 370"/>
                    <a:gd name="T5" fmla="*/ 116 h 340"/>
                    <a:gd name="T6" fmla="*/ 370 w 370"/>
                    <a:gd name="T7" fmla="*/ 139 h 340"/>
                    <a:gd name="T8" fmla="*/ 325 w 370"/>
                    <a:gd name="T9" fmla="*/ 159 h 340"/>
                    <a:gd name="T10" fmla="*/ 295 w 370"/>
                    <a:gd name="T11" fmla="*/ 234 h 340"/>
                    <a:gd name="T12" fmla="*/ 316 w 370"/>
                    <a:gd name="T13" fmla="*/ 239 h 340"/>
                    <a:gd name="T14" fmla="*/ 295 w 370"/>
                    <a:gd name="T15" fmla="*/ 269 h 340"/>
                    <a:gd name="T16" fmla="*/ 264 w 370"/>
                    <a:gd name="T17" fmla="*/ 278 h 340"/>
                    <a:gd name="T18" fmla="*/ 240 w 370"/>
                    <a:gd name="T19" fmla="*/ 288 h 340"/>
                    <a:gd name="T20" fmla="*/ 215 w 370"/>
                    <a:gd name="T21" fmla="*/ 305 h 340"/>
                    <a:gd name="T22" fmla="*/ 165 w 370"/>
                    <a:gd name="T23" fmla="*/ 312 h 340"/>
                    <a:gd name="T24" fmla="*/ 146 w 370"/>
                    <a:gd name="T25" fmla="*/ 339 h 340"/>
                    <a:gd name="T26" fmla="*/ 145 w 370"/>
                    <a:gd name="T27" fmla="*/ 324 h 340"/>
                    <a:gd name="T28" fmla="*/ 122 w 370"/>
                    <a:gd name="T29" fmla="*/ 323 h 340"/>
                    <a:gd name="T30" fmla="*/ 83 w 370"/>
                    <a:gd name="T31" fmla="*/ 307 h 340"/>
                    <a:gd name="T32" fmla="*/ 96 w 370"/>
                    <a:gd name="T33" fmla="*/ 323 h 340"/>
                    <a:gd name="T34" fmla="*/ 93 w 370"/>
                    <a:gd name="T35" fmla="*/ 333 h 340"/>
                    <a:gd name="T36" fmla="*/ 72 w 370"/>
                    <a:gd name="T37" fmla="*/ 340 h 340"/>
                    <a:gd name="T38" fmla="*/ 58 w 370"/>
                    <a:gd name="T39" fmla="*/ 323 h 340"/>
                    <a:gd name="T40" fmla="*/ 46 w 370"/>
                    <a:gd name="T41" fmla="*/ 304 h 340"/>
                    <a:gd name="T42" fmla="*/ 11 w 370"/>
                    <a:gd name="T43" fmla="*/ 282 h 340"/>
                    <a:gd name="T44" fmla="*/ 29 w 370"/>
                    <a:gd name="T45" fmla="*/ 259 h 340"/>
                    <a:gd name="T46" fmla="*/ 17 w 370"/>
                    <a:gd name="T47" fmla="*/ 224 h 340"/>
                    <a:gd name="T48" fmla="*/ 18 w 370"/>
                    <a:gd name="T49" fmla="*/ 199 h 340"/>
                    <a:gd name="T50" fmla="*/ 38 w 370"/>
                    <a:gd name="T51" fmla="*/ 194 h 340"/>
                    <a:gd name="T52" fmla="*/ 11 w 370"/>
                    <a:gd name="T53" fmla="*/ 139 h 340"/>
                    <a:gd name="T54" fmla="*/ 7 w 370"/>
                    <a:gd name="T55" fmla="*/ 96 h 340"/>
                    <a:gd name="T56" fmla="*/ 36 w 370"/>
                    <a:gd name="T57" fmla="*/ 60 h 340"/>
                    <a:gd name="T58" fmla="*/ 98 w 370"/>
                    <a:gd name="T59" fmla="*/ 75 h 340"/>
                    <a:gd name="T60" fmla="*/ 167 w 370"/>
                    <a:gd name="T61" fmla="*/ 28 h 340"/>
                    <a:gd name="T62" fmla="*/ 261 w 370"/>
                    <a:gd name="T6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0" h="340">
                      <a:moveTo>
                        <a:pt x="261" y="0"/>
                      </a:moveTo>
                      <a:lnTo>
                        <a:pt x="279" y="22"/>
                      </a:lnTo>
                      <a:lnTo>
                        <a:pt x="313" y="32"/>
                      </a:lnTo>
                      <a:lnTo>
                        <a:pt x="321" y="61"/>
                      </a:lnTo>
                      <a:lnTo>
                        <a:pt x="344" y="86"/>
                      </a:lnTo>
                      <a:lnTo>
                        <a:pt x="350" y="116"/>
                      </a:lnTo>
                      <a:lnTo>
                        <a:pt x="370" y="130"/>
                      </a:lnTo>
                      <a:lnTo>
                        <a:pt x="370" y="139"/>
                      </a:lnTo>
                      <a:lnTo>
                        <a:pt x="364" y="151"/>
                      </a:lnTo>
                      <a:lnTo>
                        <a:pt x="325" y="159"/>
                      </a:lnTo>
                      <a:lnTo>
                        <a:pt x="284" y="224"/>
                      </a:lnTo>
                      <a:lnTo>
                        <a:pt x="295" y="234"/>
                      </a:lnTo>
                      <a:lnTo>
                        <a:pt x="310" y="233"/>
                      </a:lnTo>
                      <a:lnTo>
                        <a:pt x="316" y="239"/>
                      </a:lnTo>
                      <a:lnTo>
                        <a:pt x="306" y="263"/>
                      </a:lnTo>
                      <a:lnTo>
                        <a:pt x="295" y="269"/>
                      </a:lnTo>
                      <a:lnTo>
                        <a:pt x="279" y="265"/>
                      </a:lnTo>
                      <a:lnTo>
                        <a:pt x="264" y="278"/>
                      </a:lnTo>
                      <a:lnTo>
                        <a:pt x="249" y="274"/>
                      </a:lnTo>
                      <a:lnTo>
                        <a:pt x="240" y="288"/>
                      </a:lnTo>
                      <a:lnTo>
                        <a:pt x="231" y="287"/>
                      </a:lnTo>
                      <a:lnTo>
                        <a:pt x="215" y="305"/>
                      </a:lnTo>
                      <a:lnTo>
                        <a:pt x="184" y="300"/>
                      </a:lnTo>
                      <a:lnTo>
                        <a:pt x="165" y="312"/>
                      </a:lnTo>
                      <a:lnTo>
                        <a:pt x="156" y="333"/>
                      </a:lnTo>
                      <a:lnTo>
                        <a:pt x="146" y="339"/>
                      </a:lnTo>
                      <a:lnTo>
                        <a:pt x="142" y="335"/>
                      </a:lnTo>
                      <a:lnTo>
                        <a:pt x="145" y="324"/>
                      </a:lnTo>
                      <a:lnTo>
                        <a:pt x="142" y="319"/>
                      </a:lnTo>
                      <a:lnTo>
                        <a:pt x="122" y="323"/>
                      </a:lnTo>
                      <a:lnTo>
                        <a:pt x="92" y="305"/>
                      </a:lnTo>
                      <a:lnTo>
                        <a:pt x="83" y="307"/>
                      </a:lnTo>
                      <a:lnTo>
                        <a:pt x="77" y="313"/>
                      </a:lnTo>
                      <a:lnTo>
                        <a:pt x="96" y="323"/>
                      </a:lnTo>
                      <a:lnTo>
                        <a:pt x="97" y="328"/>
                      </a:lnTo>
                      <a:lnTo>
                        <a:pt x="93" y="333"/>
                      </a:lnTo>
                      <a:lnTo>
                        <a:pt x="84" y="332"/>
                      </a:lnTo>
                      <a:lnTo>
                        <a:pt x="72" y="340"/>
                      </a:lnTo>
                      <a:lnTo>
                        <a:pt x="62" y="332"/>
                      </a:lnTo>
                      <a:lnTo>
                        <a:pt x="58" y="323"/>
                      </a:lnTo>
                      <a:lnTo>
                        <a:pt x="46" y="315"/>
                      </a:lnTo>
                      <a:lnTo>
                        <a:pt x="46" y="304"/>
                      </a:lnTo>
                      <a:lnTo>
                        <a:pt x="22" y="300"/>
                      </a:lnTo>
                      <a:lnTo>
                        <a:pt x="11" y="282"/>
                      </a:lnTo>
                      <a:lnTo>
                        <a:pt x="16" y="273"/>
                      </a:lnTo>
                      <a:lnTo>
                        <a:pt x="29" y="259"/>
                      </a:lnTo>
                      <a:lnTo>
                        <a:pt x="41" y="246"/>
                      </a:lnTo>
                      <a:lnTo>
                        <a:pt x="17" y="224"/>
                      </a:lnTo>
                      <a:lnTo>
                        <a:pt x="13" y="208"/>
                      </a:lnTo>
                      <a:lnTo>
                        <a:pt x="18" y="199"/>
                      </a:lnTo>
                      <a:lnTo>
                        <a:pt x="36" y="201"/>
                      </a:lnTo>
                      <a:lnTo>
                        <a:pt x="38" y="194"/>
                      </a:lnTo>
                      <a:lnTo>
                        <a:pt x="13" y="159"/>
                      </a:lnTo>
                      <a:lnTo>
                        <a:pt x="11" y="139"/>
                      </a:lnTo>
                      <a:lnTo>
                        <a:pt x="0" y="127"/>
                      </a:lnTo>
                      <a:lnTo>
                        <a:pt x="7" y="96"/>
                      </a:lnTo>
                      <a:lnTo>
                        <a:pt x="29" y="86"/>
                      </a:lnTo>
                      <a:lnTo>
                        <a:pt x="36" y="60"/>
                      </a:lnTo>
                      <a:lnTo>
                        <a:pt x="49" y="53"/>
                      </a:lnTo>
                      <a:lnTo>
                        <a:pt x="98" y="75"/>
                      </a:lnTo>
                      <a:lnTo>
                        <a:pt x="152" y="28"/>
                      </a:lnTo>
                      <a:lnTo>
                        <a:pt x="167" y="28"/>
                      </a:lnTo>
                      <a:lnTo>
                        <a:pt x="185" y="40"/>
                      </a:lnTo>
                      <a:lnTo>
                        <a:pt x="26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0" name="Freeform 48">
                  <a:extLst>
                    <a:ext uri="{FF2B5EF4-FFF2-40B4-BE49-F238E27FC236}">
                      <a16:creationId xmlns:a16="http://schemas.microsoft.com/office/drawing/2014/main" id="{CB2D3E71-78D5-4D51-8420-0D098D9AA27C}"/>
                    </a:ext>
                  </a:extLst>
                </p:cNvPr>
                <p:cNvSpPr>
                  <a:spLocks/>
                </p:cNvSpPr>
                <p:nvPr/>
              </p:nvSpPr>
              <p:spPr bwMode="auto">
                <a:xfrm>
                  <a:off x="6450013" y="5037138"/>
                  <a:ext cx="730250" cy="436563"/>
                </a:xfrm>
                <a:custGeom>
                  <a:avLst/>
                  <a:gdLst>
                    <a:gd name="T0" fmla="*/ 139 w 460"/>
                    <a:gd name="T1" fmla="*/ 0 h 275"/>
                    <a:gd name="T2" fmla="*/ 183 w 460"/>
                    <a:gd name="T3" fmla="*/ 10 h 275"/>
                    <a:gd name="T4" fmla="*/ 263 w 460"/>
                    <a:gd name="T5" fmla="*/ 59 h 275"/>
                    <a:gd name="T6" fmla="*/ 310 w 460"/>
                    <a:gd name="T7" fmla="*/ 63 h 275"/>
                    <a:gd name="T8" fmla="*/ 340 w 460"/>
                    <a:gd name="T9" fmla="*/ 80 h 275"/>
                    <a:gd name="T10" fmla="*/ 379 w 460"/>
                    <a:gd name="T11" fmla="*/ 85 h 275"/>
                    <a:gd name="T12" fmla="*/ 435 w 460"/>
                    <a:gd name="T13" fmla="*/ 57 h 275"/>
                    <a:gd name="T14" fmla="*/ 455 w 460"/>
                    <a:gd name="T15" fmla="*/ 48 h 275"/>
                    <a:gd name="T16" fmla="*/ 448 w 460"/>
                    <a:gd name="T17" fmla="*/ 74 h 275"/>
                    <a:gd name="T18" fmla="*/ 426 w 460"/>
                    <a:gd name="T19" fmla="*/ 84 h 275"/>
                    <a:gd name="T20" fmla="*/ 419 w 460"/>
                    <a:gd name="T21" fmla="*/ 115 h 275"/>
                    <a:gd name="T22" fmla="*/ 430 w 460"/>
                    <a:gd name="T23" fmla="*/ 127 h 275"/>
                    <a:gd name="T24" fmla="*/ 432 w 460"/>
                    <a:gd name="T25" fmla="*/ 147 h 275"/>
                    <a:gd name="T26" fmla="*/ 457 w 460"/>
                    <a:gd name="T27" fmla="*/ 182 h 275"/>
                    <a:gd name="T28" fmla="*/ 455 w 460"/>
                    <a:gd name="T29" fmla="*/ 189 h 275"/>
                    <a:gd name="T30" fmla="*/ 437 w 460"/>
                    <a:gd name="T31" fmla="*/ 187 h 275"/>
                    <a:gd name="T32" fmla="*/ 432 w 460"/>
                    <a:gd name="T33" fmla="*/ 196 h 275"/>
                    <a:gd name="T34" fmla="*/ 436 w 460"/>
                    <a:gd name="T35" fmla="*/ 212 h 275"/>
                    <a:gd name="T36" fmla="*/ 460 w 460"/>
                    <a:gd name="T37" fmla="*/ 234 h 275"/>
                    <a:gd name="T38" fmla="*/ 448 w 460"/>
                    <a:gd name="T39" fmla="*/ 247 h 275"/>
                    <a:gd name="T40" fmla="*/ 435 w 460"/>
                    <a:gd name="T41" fmla="*/ 261 h 275"/>
                    <a:gd name="T42" fmla="*/ 430 w 460"/>
                    <a:gd name="T43" fmla="*/ 270 h 275"/>
                    <a:gd name="T44" fmla="*/ 338 w 460"/>
                    <a:gd name="T45" fmla="*/ 275 h 275"/>
                    <a:gd name="T46" fmla="*/ 338 w 460"/>
                    <a:gd name="T47" fmla="*/ 257 h 275"/>
                    <a:gd name="T48" fmla="*/ 334 w 460"/>
                    <a:gd name="T49" fmla="*/ 237 h 275"/>
                    <a:gd name="T50" fmla="*/ 329 w 460"/>
                    <a:gd name="T51" fmla="*/ 213 h 275"/>
                    <a:gd name="T52" fmla="*/ 310 w 460"/>
                    <a:gd name="T53" fmla="*/ 213 h 275"/>
                    <a:gd name="T54" fmla="*/ 270 w 460"/>
                    <a:gd name="T55" fmla="*/ 231 h 275"/>
                    <a:gd name="T56" fmla="*/ 236 w 460"/>
                    <a:gd name="T57" fmla="*/ 228 h 275"/>
                    <a:gd name="T58" fmla="*/ 236 w 460"/>
                    <a:gd name="T59" fmla="*/ 212 h 275"/>
                    <a:gd name="T60" fmla="*/ 269 w 460"/>
                    <a:gd name="T61" fmla="*/ 202 h 275"/>
                    <a:gd name="T62" fmla="*/ 269 w 460"/>
                    <a:gd name="T63" fmla="*/ 187 h 275"/>
                    <a:gd name="T64" fmla="*/ 255 w 460"/>
                    <a:gd name="T65" fmla="*/ 167 h 275"/>
                    <a:gd name="T66" fmla="*/ 243 w 460"/>
                    <a:gd name="T67" fmla="*/ 159 h 275"/>
                    <a:gd name="T68" fmla="*/ 236 w 460"/>
                    <a:gd name="T69" fmla="*/ 166 h 275"/>
                    <a:gd name="T70" fmla="*/ 234 w 460"/>
                    <a:gd name="T71" fmla="*/ 196 h 275"/>
                    <a:gd name="T72" fmla="*/ 225 w 460"/>
                    <a:gd name="T73" fmla="*/ 202 h 275"/>
                    <a:gd name="T74" fmla="*/ 214 w 460"/>
                    <a:gd name="T75" fmla="*/ 193 h 275"/>
                    <a:gd name="T76" fmla="*/ 179 w 460"/>
                    <a:gd name="T77" fmla="*/ 204 h 275"/>
                    <a:gd name="T78" fmla="*/ 174 w 460"/>
                    <a:gd name="T79" fmla="*/ 209 h 275"/>
                    <a:gd name="T80" fmla="*/ 190 w 460"/>
                    <a:gd name="T81" fmla="*/ 226 h 275"/>
                    <a:gd name="T82" fmla="*/ 175 w 460"/>
                    <a:gd name="T83" fmla="*/ 233 h 275"/>
                    <a:gd name="T84" fmla="*/ 130 w 460"/>
                    <a:gd name="T85" fmla="*/ 237 h 275"/>
                    <a:gd name="T86" fmla="*/ 112 w 460"/>
                    <a:gd name="T87" fmla="*/ 241 h 275"/>
                    <a:gd name="T88" fmla="*/ 106 w 460"/>
                    <a:gd name="T89" fmla="*/ 231 h 275"/>
                    <a:gd name="T90" fmla="*/ 110 w 460"/>
                    <a:gd name="T91" fmla="*/ 211 h 275"/>
                    <a:gd name="T92" fmla="*/ 96 w 460"/>
                    <a:gd name="T93" fmla="*/ 196 h 275"/>
                    <a:gd name="T94" fmla="*/ 42 w 460"/>
                    <a:gd name="T95" fmla="*/ 209 h 275"/>
                    <a:gd name="T96" fmla="*/ 0 w 460"/>
                    <a:gd name="T97" fmla="*/ 186 h 275"/>
                    <a:gd name="T98" fmla="*/ 21 w 460"/>
                    <a:gd name="T99" fmla="*/ 174 h 275"/>
                    <a:gd name="T100" fmla="*/ 66 w 460"/>
                    <a:gd name="T101" fmla="*/ 135 h 275"/>
                    <a:gd name="T102" fmla="*/ 61 w 460"/>
                    <a:gd name="T103" fmla="*/ 130 h 275"/>
                    <a:gd name="T104" fmla="*/ 53 w 460"/>
                    <a:gd name="T105" fmla="*/ 132 h 275"/>
                    <a:gd name="T106" fmla="*/ 50 w 460"/>
                    <a:gd name="T107" fmla="*/ 124 h 275"/>
                    <a:gd name="T108" fmla="*/ 61 w 460"/>
                    <a:gd name="T109" fmla="*/ 110 h 275"/>
                    <a:gd name="T110" fmla="*/ 94 w 460"/>
                    <a:gd name="T111" fmla="*/ 94 h 275"/>
                    <a:gd name="T112" fmla="*/ 110 w 460"/>
                    <a:gd name="T113" fmla="*/ 78 h 275"/>
                    <a:gd name="T114" fmla="*/ 110 w 460"/>
                    <a:gd name="T115" fmla="*/ 24 h 275"/>
                    <a:gd name="T116" fmla="*/ 139 w 460"/>
                    <a:gd name="T1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0" h="275">
                      <a:moveTo>
                        <a:pt x="139" y="0"/>
                      </a:moveTo>
                      <a:lnTo>
                        <a:pt x="183" y="10"/>
                      </a:lnTo>
                      <a:lnTo>
                        <a:pt x="263" y="59"/>
                      </a:lnTo>
                      <a:lnTo>
                        <a:pt x="310" y="63"/>
                      </a:lnTo>
                      <a:lnTo>
                        <a:pt x="340" y="80"/>
                      </a:lnTo>
                      <a:lnTo>
                        <a:pt x="379" y="85"/>
                      </a:lnTo>
                      <a:lnTo>
                        <a:pt x="435" y="57"/>
                      </a:lnTo>
                      <a:lnTo>
                        <a:pt x="455" y="48"/>
                      </a:lnTo>
                      <a:lnTo>
                        <a:pt x="448" y="74"/>
                      </a:lnTo>
                      <a:lnTo>
                        <a:pt x="426" y="84"/>
                      </a:lnTo>
                      <a:lnTo>
                        <a:pt x="419" y="115"/>
                      </a:lnTo>
                      <a:lnTo>
                        <a:pt x="430" y="127"/>
                      </a:lnTo>
                      <a:lnTo>
                        <a:pt x="432" y="147"/>
                      </a:lnTo>
                      <a:lnTo>
                        <a:pt x="457" y="182"/>
                      </a:lnTo>
                      <a:lnTo>
                        <a:pt x="455" y="189"/>
                      </a:lnTo>
                      <a:lnTo>
                        <a:pt x="437" y="187"/>
                      </a:lnTo>
                      <a:lnTo>
                        <a:pt x="432" y="196"/>
                      </a:lnTo>
                      <a:lnTo>
                        <a:pt x="436" y="212"/>
                      </a:lnTo>
                      <a:lnTo>
                        <a:pt x="460" y="234"/>
                      </a:lnTo>
                      <a:lnTo>
                        <a:pt x="448" y="247"/>
                      </a:lnTo>
                      <a:lnTo>
                        <a:pt x="435" y="261"/>
                      </a:lnTo>
                      <a:lnTo>
                        <a:pt x="430" y="270"/>
                      </a:lnTo>
                      <a:lnTo>
                        <a:pt x="338" y="275"/>
                      </a:lnTo>
                      <a:lnTo>
                        <a:pt x="338" y="257"/>
                      </a:lnTo>
                      <a:lnTo>
                        <a:pt x="334" y="237"/>
                      </a:lnTo>
                      <a:lnTo>
                        <a:pt x="329" y="213"/>
                      </a:lnTo>
                      <a:lnTo>
                        <a:pt x="310" y="213"/>
                      </a:lnTo>
                      <a:lnTo>
                        <a:pt x="270" y="231"/>
                      </a:lnTo>
                      <a:lnTo>
                        <a:pt x="236" y="228"/>
                      </a:lnTo>
                      <a:lnTo>
                        <a:pt x="236" y="212"/>
                      </a:lnTo>
                      <a:lnTo>
                        <a:pt x="269" y="202"/>
                      </a:lnTo>
                      <a:lnTo>
                        <a:pt x="269" y="187"/>
                      </a:lnTo>
                      <a:lnTo>
                        <a:pt x="255" y="167"/>
                      </a:lnTo>
                      <a:lnTo>
                        <a:pt x="243" y="159"/>
                      </a:lnTo>
                      <a:lnTo>
                        <a:pt x="236" y="166"/>
                      </a:lnTo>
                      <a:lnTo>
                        <a:pt x="234" y="196"/>
                      </a:lnTo>
                      <a:lnTo>
                        <a:pt x="225" y="202"/>
                      </a:lnTo>
                      <a:lnTo>
                        <a:pt x="214" y="193"/>
                      </a:lnTo>
                      <a:lnTo>
                        <a:pt x="179" y="204"/>
                      </a:lnTo>
                      <a:lnTo>
                        <a:pt x="174" y="209"/>
                      </a:lnTo>
                      <a:lnTo>
                        <a:pt x="190" y="226"/>
                      </a:lnTo>
                      <a:lnTo>
                        <a:pt x="175" y="233"/>
                      </a:lnTo>
                      <a:lnTo>
                        <a:pt x="130" y="237"/>
                      </a:lnTo>
                      <a:lnTo>
                        <a:pt x="112" y="241"/>
                      </a:lnTo>
                      <a:lnTo>
                        <a:pt x="106" y="231"/>
                      </a:lnTo>
                      <a:lnTo>
                        <a:pt x="110" y="211"/>
                      </a:lnTo>
                      <a:lnTo>
                        <a:pt x="96" y="196"/>
                      </a:lnTo>
                      <a:lnTo>
                        <a:pt x="42" y="209"/>
                      </a:lnTo>
                      <a:lnTo>
                        <a:pt x="0" y="186"/>
                      </a:lnTo>
                      <a:lnTo>
                        <a:pt x="21" y="174"/>
                      </a:lnTo>
                      <a:lnTo>
                        <a:pt x="66" y="135"/>
                      </a:lnTo>
                      <a:lnTo>
                        <a:pt x="61" y="130"/>
                      </a:lnTo>
                      <a:lnTo>
                        <a:pt x="53" y="132"/>
                      </a:lnTo>
                      <a:lnTo>
                        <a:pt x="50" y="124"/>
                      </a:lnTo>
                      <a:lnTo>
                        <a:pt x="61" y="110"/>
                      </a:lnTo>
                      <a:lnTo>
                        <a:pt x="94" y="94"/>
                      </a:lnTo>
                      <a:lnTo>
                        <a:pt x="110" y="78"/>
                      </a:lnTo>
                      <a:lnTo>
                        <a:pt x="110" y="24"/>
                      </a:lnTo>
                      <a:lnTo>
                        <a:pt x="1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1" name="Freeform 49">
                  <a:extLst>
                    <a:ext uri="{FF2B5EF4-FFF2-40B4-BE49-F238E27FC236}">
                      <a16:creationId xmlns:a16="http://schemas.microsoft.com/office/drawing/2014/main" id="{9EA89D53-D7A5-4460-8499-E205251BF461}"/>
                    </a:ext>
                  </a:extLst>
                </p:cNvPr>
                <p:cNvSpPr>
                  <a:spLocks/>
                </p:cNvSpPr>
                <p:nvPr/>
              </p:nvSpPr>
              <p:spPr bwMode="auto">
                <a:xfrm>
                  <a:off x="7529513" y="4659313"/>
                  <a:ext cx="492125" cy="565150"/>
                </a:xfrm>
                <a:custGeom>
                  <a:avLst/>
                  <a:gdLst>
                    <a:gd name="T0" fmla="*/ 72 w 310"/>
                    <a:gd name="T1" fmla="*/ 0 h 356"/>
                    <a:gd name="T2" fmla="*/ 94 w 310"/>
                    <a:gd name="T3" fmla="*/ 34 h 356"/>
                    <a:gd name="T4" fmla="*/ 157 w 310"/>
                    <a:gd name="T5" fmla="*/ 53 h 356"/>
                    <a:gd name="T6" fmla="*/ 197 w 310"/>
                    <a:gd name="T7" fmla="*/ 75 h 356"/>
                    <a:gd name="T8" fmla="*/ 225 w 310"/>
                    <a:gd name="T9" fmla="*/ 69 h 356"/>
                    <a:gd name="T10" fmla="*/ 271 w 310"/>
                    <a:gd name="T11" fmla="*/ 60 h 356"/>
                    <a:gd name="T12" fmla="*/ 290 w 310"/>
                    <a:gd name="T13" fmla="*/ 46 h 356"/>
                    <a:gd name="T14" fmla="*/ 304 w 310"/>
                    <a:gd name="T15" fmla="*/ 50 h 356"/>
                    <a:gd name="T16" fmla="*/ 310 w 310"/>
                    <a:gd name="T17" fmla="*/ 70 h 356"/>
                    <a:gd name="T18" fmla="*/ 306 w 310"/>
                    <a:gd name="T19" fmla="*/ 110 h 356"/>
                    <a:gd name="T20" fmla="*/ 265 w 310"/>
                    <a:gd name="T21" fmla="*/ 170 h 356"/>
                    <a:gd name="T22" fmla="*/ 265 w 310"/>
                    <a:gd name="T23" fmla="*/ 197 h 356"/>
                    <a:gd name="T24" fmla="*/ 275 w 310"/>
                    <a:gd name="T25" fmla="*/ 219 h 356"/>
                    <a:gd name="T26" fmla="*/ 269 w 310"/>
                    <a:gd name="T27" fmla="*/ 227 h 356"/>
                    <a:gd name="T28" fmla="*/ 263 w 310"/>
                    <a:gd name="T29" fmla="*/ 218 h 356"/>
                    <a:gd name="T30" fmla="*/ 248 w 310"/>
                    <a:gd name="T31" fmla="*/ 216 h 356"/>
                    <a:gd name="T32" fmla="*/ 241 w 310"/>
                    <a:gd name="T33" fmla="*/ 221 h 356"/>
                    <a:gd name="T34" fmla="*/ 240 w 310"/>
                    <a:gd name="T35" fmla="*/ 228 h 356"/>
                    <a:gd name="T36" fmla="*/ 202 w 310"/>
                    <a:gd name="T37" fmla="*/ 252 h 356"/>
                    <a:gd name="T38" fmla="*/ 171 w 310"/>
                    <a:gd name="T39" fmla="*/ 286 h 356"/>
                    <a:gd name="T40" fmla="*/ 168 w 310"/>
                    <a:gd name="T41" fmla="*/ 315 h 356"/>
                    <a:gd name="T42" fmla="*/ 149 w 310"/>
                    <a:gd name="T43" fmla="*/ 318 h 356"/>
                    <a:gd name="T44" fmla="*/ 139 w 310"/>
                    <a:gd name="T45" fmla="*/ 327 h 356"/>
                    <a:gd name="T46" fmla="*/ 122 w 310"/>
                    <a:gd name="T47" fmla="*/ 323 h 356"/>
                    <a:gd name="T48" fmla="*/ 108 w 310"/>
                    <a:gd name="T49" fmla="*/ 342 h 356"/>
                    <a:gd name="T50" fmla="*/ 109 w 310"/>
                    <a:gd name="T51" fmla="*/ 356 h 356"/>
                    <a:gd name="T52" fmla="*/ 89 w 310"/>
                    <a:gd name="T53" fmla="*/ 342 h 356"/>
                    <a:gd name="T54" fmla="*/ 83 w 310"/>
                    <a:gd name="T55" fmla="*/ 312 h 356"/>
                    <a:gd name="T56" fmla="*/ 60 w 310"/>
                    <a:gd name="T57" fmla="*/ 287 h 356"/>
                    <a:gd name="T58" fmla="*/ 52 w 310"/>
                    <a:gd name="T59" fmla="*/ 258 h 356"/>
                    <a:gd name="T60" fmla="*/ 18 w 310"/>
                    <a:gd name="T61" fmla="*/ 248 h 356"/>
                    <a:gd name="T62" fmla="*/ 0 w 310"/>
                    <a:gd name="T63" fmla="*/ 226 h 356"/>
                    <a:gd name="T64" fmla="*/ 27 w 310"/>
                    <a:gd name="T65" fmla="*/ 201 h 356"/>
                    <a:gd name="T66" fmla="*/ 63 w 310"/>
                    <a:gd name="T67" fmla="*/ 185 h 356"/>
                    <a:gd name="T68" fmla="*/ 89 w 310"/>
                    <a:gd name="T69" fmla="*/ 185 h 356"/>
                    <a:gd name="T70" fmla="*/ 92 w 310"/>
                    <a:gd name="T71" fmla="*/ 178 h 356"/>
                    <a:gd name="T72" fmla="*/ 38 w 310"/>
                    <a:gd name="T73" fmla="*/ 120 h 356"/>
                    <a:gd name="T74" fmla="*/ 18 w 310"/>
                    <a:gd name="T75" fmla="*/ 80 h 356"/>
                    <a:gd name="T76" fmla="*/ 22 w 310"/>
                    <a:gd name="T77" fmla="*/ 49 h 356"/>
                    <a:gd name="T78" fmla="*/ 57 w 310"/>
                    <a:gd name="T79" fmla="*/ 2 h 356"/>
                    <a:gd name="T80" fmla="*/ 72 w 310"/>
                    <a:gd name="T8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0" h="356">
                      <a:moveTo>
                        <a:pt x="72" y="0"/>
                      </a:moveTo>
                      <a:lnTo>
                        <a:pt x="94" y="34"/>
                      </a:lnTo>
                      <a:lnTo>
                        <a:pt x="157" y="53"/>
                      </a:lnTo>
                      <a:lnTo>
                        <a:pt x="197" y="75"/>
                      </a:lnTo>
                      <a:lnTo>
                        <a:pt x="225" y="69"/>
                      </a:lnTo>
                      <a:lnTo>
                        <a:pt x="271" y="60"/>
                      </a:lnTo>
                      <a:lnTo>
                        <a:pt x="290" y="46"/>
                      </a:lnTo>
                      <a:lnTo>
                        <a:pt x="304" y="50"/>
                      </a:lnTo>
                      <a:lnTo>
                        <a:pt x="310" y="70"/>
                      </a:lnTo>
                      <a:lnTo>
                        <a:pt x="306" y="110"/>
                      </a:lnTo>
                      <a:lnTo>
                        <a:pt x="265" y="170"/>
                      </a:lnTo>
                      <a:lnTo>
                        <a:pt x="265" y="197"/>
                      </a:lnTo>
                      <a:lnTo>
                        <a:pt x="275" y="219"/>
                      </a:lnTo>
                      <a:lnTo>
                        <a:pt x="269" y="227"/>
                      </a:lnTo>
                      <a:lnTo>
                        <a:pt x="263" y="218"/>
                      </a:lnTo>
                      <a:lnTo>
                        <a:pt x="248" y="216"/>
                      </a:lnTo>
                      <a:lnTo>
                        <a:pt x="241" y="221"/>
                      </a:lnTo>
                      <a:lnTo>
                        <a:pt x="240" y="228"/>
                      </a:lnTo>
                      <a:lnTo>
                        <a:pt x="202" y="252"/>
                      </a:lnTo>
                      <a:lnTo>
                        <a:pt x="171" y="286"/>
                      </a:lnTo>
                      <a:lnTo>
                        <a:pt x="168" y="315"/>
                      </a:lnTo>
                      <a:lnTo>
                        <a:pt x="149" y="318"/>
                      </a:lnTo>
                      <a:lnTo>
                        <a:pt x="139" y="327"/>
                      </a:lnTo>
                      <a:lnTo>
                        <a:pt x="122" y="323"/>
                      </a:lnTo>
                      <a:lnTo>
                        <a:pt x="108" y="342"/>
                      </a:lnTo>
                      <a:lnTo>
                        <a:pt x="109" y="356"/>
                      </a:lnTo>
                      <a:lnTo>
                        <a:pt x="89" y="342"/>
                      </a:lnTo>
                      <a:lnTo>
                        <a:pt x="83" y="312"/>
                      </a:lnTo>
                      <a:lnTo>
                        <a:pt x="60" y="287"/>
                      </a:lnTo>
                      <a:lnTo>
                        <a:pt x="52" y="258"/>
                      </a:lnTo>
                      <a:lnTo>
                        <a:pt x="18" y="248"/>
                      </a:lnTo>
                      <a:lnTo>
                        <a:pt x="0" y="226"/>
                      </a:lnTo>
                      <a:lnTo>
                        <a:pt x="27" y="201"/>
                      </a:lnTo>
                      <a:lnTo>
                        <a:pt x="63" y="185"/>
                      </a:lnTo>
                      <a:lnTo>
                        <a:pt x="89" y="185"/>
                      </a:lnTo>
                      <a:lnTo>
                        <a:pt x="92" y="178"/>
                      </a:lnTo>
                      <a:lnTo>
                        <a:pt x="38" y="120"/>
                      </a:lnTo>
                      <a:lnTo>
                        <a:pt x="18" y="80"/>
                      </a:lnTo>
                      <a:lnTo>
                        <a:pt x="22" y="49"/>
                      </a:lnTo>
                      <a:lnTo>
                        <a:pt x="57" y="2"/>
                      </a:lnTo>
                      <a:lnTo>
                        <a:pt x="7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2" name="Freeform 50">
                  <a:extLst>
                    <a:ext uri="{FF2B5EF4-FFF2-40B4-BE49-F238E27FC236}">
                      <a16:creationId xmlns:a16="http://schemas.microsoft.com/office/drawing/2014/main" id="{8CA68D3D-7632-4480-AB7E-5C6ED7E2E142}"/>
                    </a:ext>
                  </a:extLst>
                </p:cNvPr>
                <p:cNvSpPr>
                  <a:spLocks/>
                </p:cNvSpPr>
                <p:nvPr/>
              </p:nvSpPr>
              <p:spPr bwMode="auto">
                <a:xfrm>
                  <a:off x="6942138" y="4189413"/>
                  <a:ext cx="742950" cy="642938"/>
                </a:xfrm>
                <a:custGeom>
                  <a:avLst/>
                  <a:gdLst>
                    <a:gd name="T0" fmla="*/ 334 w 468"/>
                    <a:gd name="T1" fmla="*/ 18 h 405"/>
                    <a:gd name="T2" fmla="*/ 369 w 468"/>
                    <a:gd name="T3" fmla="*/ 40 h 405"/>
                    <a:gd name="T4" fmla="*/ 399 w 468"/>
                    <a:gd name="T5" fmla="*/ 87 h 405"/>
                    <a:gd name="T6" fmla="*/ 466 w 468"/>
                    <a:gd name="T7" fmla="*/ 132 h 405"/>
                    <a:gd name="T8" fmla="*/ 447 w 468"/>
                    <a:gd name="T9" fmla="*/ 162 h 405"/>
                    <a:gd name="T10" fmla="*/ 412 w 468"/>
                    <a:gd name="T11" fmla="*/ 188 h 405"/>
                    <a:gd name="T12" fmla="*/ 358 w 468"/>
                    <a:gd name="T13" fmla="*/ 247 h 405"/>
                    <a:gd name="T14" fmla="*/ 346 w 468"/>
                    <a:gd name="T15" fmla="*/ 273 h 405"/>
                    <a:gd name="T16" fmla="*/ 311 w 468"/>
                    <a:gd name="T17" fmla="*/ 266 h 405"/>
                    <a:gd name="T18" fmla="*/ 266 w 468"/>
                    <a:gd name="T19" fmla="*/ 266 h 405"/>
                    <a:gd name="T20" fmla="*/ 241 w 468"/>
                    <a:gd name="T21" fmla="*/ 297 h 405"/>
                    <a:gd name="T22" fmla="*/ 225 w 468"/>
                    <a:gd name="T23" fmla="*/ 298 h 405"/>
                    <a:gd name="T24" fmla="*/ 200 w 468"/>
                    <a:gd name="T25" fmla="*/ 283 h 405"/>
                    <a:gd name="T26" fmla="*/ 143 w 468"/>
                    <a:gd name="T27" fmla="*/ 359 h 405"/>
                    <a:gd name="T28" fmla="*/ 131 w 468"/>
                    <a:gd name="T29" fmla="*/ 356 h 405"/>
                    <a:gd name="T30" fmla="*/ 150 w 468"/>
                    <a:gd name="T31" fmla="*/ 392 h 405"/>
                    <a:gd name="T32" fmla="*/ 143 w 468"/>
                    <a:gd name="T33" fmla="*/ 395 h 405"/>
                    <a:gd name="T34" fmla="*/ 101 w 468"/>
                    <a:gd name="T35" fmla="*/ 401 h 405"/>
                    <a:gd name="T36" fmla="*/ 86 w 468"/>
                    <a:gd name="T37" fmla="*/ 392 h 405"/>
                    <a:gd name="T38" fmla="*/ 58 w 468"/>
                    <a:gd name="T39" fmla="*/ 351 h 405"/>
                    <a:gd name="T40" fmla="*/ 39 w 468"/>
                    <a:gd name="T41" fmla="*/ 352 h 405"/>
                    <a:gd name="T42" fmla="*/ 0 w 468"/>
                    <a:gd name="T43" fmla="*/ 312 h 405"/>
                    <a:gd name="T44" fmla="*/ 19 w 468"/>
                    <a:gd name="T45" fmla="*/ 310 h 405"/>
                    <a:gd name="T46" fmla="*/ 20 w 468"/>
                    <a:gd name="T47" fmla="*/ 288 h 405"/>
                    <a:gd name="T48" fmla="*/ 69 w 468"/>
                    <a:gd name="T49" fmla="*/ 276 h 405"/>
                    <a:gd name="T50" fmla="*/ 68 w 468"/>
                    <a:gd name="T51" fmla="*/ 216 h 405"/>
                    <a:gd name="T52" fmla="*/ 97 w 468"/>
                    <a:gd name="T53" fmla="*/ 206 h 405"/>
                    <a:gd name="T54" fmla="*/ 112 w 468"/>
                    <a:gd name="T55" fmla="*/ 186 h 405"/>
                    <a:gd name="T56" fmla="*/ 157 w 468"/>
                    <a:gd name="T57" fmla="*/ 148 h 405"/>
                    <a:gd name="T58" fmla="*/ 170 w 468"/>
                    <a:gd name="T59" fmla="*/ 127 h 405"/>
                    <a:gd name="T60" fmla="*/ 235 w 468"/>
                    <a:gd name="T61" fmla="*/ 94 h 405"/>
                    <a:gd name="T62" fmla="*/ 237 w 468"/>
                    <a:gd name="T63" fmla="*/ 53 h 405"/>
                    <a:gd name="T64" fmla="*/ 206 w 468"/>
                    <a:gd name="T65" fmla="*/ 45 h 405"/>
                    <a:gd name="T66" fmla="*/ 257 w 468"/>
                    <a:gd name="T67" fmla="*/ 33 h 405"/>
                    <a:gd name="T68" fmla="*/ 321 w 468"/>
                    <a:gd name="T6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05">
                      <a:moveTo>
                        <a:pt x="321" y="0"/>
                      </a:moveTo>
                      <a:lnTo>
                        <a:pt x="334" y="18"/>
                      </a:lnTo>
                      <a:lnTo>
                        <a:pt x="364" y="27"/>
                      </a:lnTo>
                      <a:lnTo>
                        <a:pt x="369" y="40"/>
                      </a:lnTo>
                      <a:lnTo>
                        <a:pt x="375" y="74"/>
                      </a:lnTo>
                      <a:lnTo>
                        <a:pt x="399" y="87"/>
                      </a:lnTo>
                      <a:lnTo>
                        <a:pt x="429" y="88"/>
                      </a:lnTo>
                      <a:lnTo>
                        <a:pt x="466" y="132"/>
                      </a:lnTo>
                      <a:lnTo>
                        <a:pt x="468" y="148"/>
                      </a:lnTo>
                      <a:lnTo>
                        <a:pt x="447" y="162"/>
                      </a:lnTo>
                      <a:lnTo>
                        <a:pt x="433" y="177"/>
                      </a:lnTo>
                      <a:lnTo>
                        <a:pt x="412" y="188"/>
                      </a:lnTo>
                      <a:lnTo>
                        <a:pt x="390" y="208"/>
                      </a:lnTo>
                      <a:lnTo>
                        <a:pt x="358" y="247"/>
                      </a:lnTo>
                      <a:lnTo>
                        <a:pt x="355" y="265"/>
                      </a:lnTo>
                      <a:lnTo>
                        <a:pt x="346" y="273"/>
                      </a:lnTo>
                      <a:lnTo>
                        <a:pt x="320" y="276"/>
                      </a:lnTo>
                      <a:lnTo>
                        <a:pt x="311" y="266"/>
                      </a:lnTo>
                      <a:lnTo>
                        <a:pt x="275" y="258"/>
                      </a:lnTo>
                      <a:lnTo>
                        <a:pt x="266" y="266"/>
                      </a:lnTo>
                      <a:lnTo>
                        <a:pt x="246" y="272"/>
                      </a:lnTo>
                      <a:lnTo>
                        <a:pt x="241" y="297"/>
                      </a:lnTo>
                      <a:lnTo>
                        <a:pt x="235" y="301"/>
                      </a:lnTo>
                      <a:lnTo>
                        <a:pt x="225" y="298"/>
                      </a:lnTo>
                      <a:lnTo>
                        <a:pt x="209" y="286"/>
                      </a:lnTo>
                      <a:lnTo>
                        <a:pt x="200" y="283"/>
                      </a:lnTo>
                      <a:lnTo>
                        <a:pt x="150" y="334"/>
                      </a:lnTo>
                      <a:lnTo>
                        <a:pt x="143" y="359"/>
                      </a:lnTo>
                      <a:lnTo>
                        <a:pt x="133" y="352"/>
                      </a:lnTo>
                      <a:lnTo>
                        <a:pt x="131" y="356"/>
                      </a:lnTo>
                      <a:lnTo>
                        <a:pt x="125" y="362"/>
                      </a:lnTo>
                      <a:lnTo>
                        <a:pt x="150" y="392"/>
                      </a:lnTo>
                      <a:lnTo>
                        <a:pt x="146" y="395"/>
                      </a:lnTo>
                      <a:lnTo>
                        <a:pt x="143" y="395"/>
                      </a:lnTo>
                      <a:lnTo>
                        <a:pt x="109" y="394"/>
                      </a:lnTo>
                      <a:lnTo>
                        <a:pt x="101" y="401"/>
                      </a:lnTo>
                      <a:lnTo>
                        <a:pt x="86" y="405"/>
                      </a:lnTo>
                      <a:lnTo>
                        <a:pt x="86" y="392"/>
                      </a:lnTo>
                      <a:lnTo>
                        <a:pt x="71" y="349"/>
                      </a:lnTo>
                      <a:lnTo>
                        <a:pt x="58" y="351"/>
                      </a:lnTo>
                      <a:lnTo>
                        <a:pt x="46" y="347"/>
                      </a:lnTo>
                      <a:lnTo>
                        <a:pt x="39" y="352"/>
                      </a:lnTo>
                      <a:lnTo>
                        <a:pt x="34" y="349"/>
                      </a:lnTo>
                      <a:lnTo>
                        <a:pt x="0" y="312"/>
                      </a:lnTo>
                      <a:lnTo>
                        <a:pt x="3" y="307"/>
                      </a:lnTo>
                      <a:lnTo>
                        <a:pt x="19" y="310"/>
                      </a:lnTo>
                      <a:lnTo>
                        <a:pt x="15" y="290"/>
                      </a:lnTo>
                      <a:lnTo>
                        <a:pt x="20" y="288"/>
                      </a:lnTo>
                      <a:lnTo>
                        <a:pt x="61" y="290"/>
                      </a:lnTo>
                      <a:lnTo>
                        <a:pt x="69" y="276"/>
                      </a:lnTo>
                      <a:lnTo>
                        <a:pt x="56" y="253"/>
                      </a:lnTo>
                      <a:lnTo>
                        <a:pt x="68" y="216"/>
                      </a:lnTo>
                      <a:lnTo>
                        <a:pt x="81" y="215"/>
                      </a:lnTo>
                      <a:lnTo>
                        <a:pt x="97" y="206"/>
                      </a:lnTo>
                      <a:lnTo>
                        <a:pt x="104" y="207"/>
                      </a:lnTo>
                      <a:lnTo>
                        <a:pt x="112" y="186"/>
                      </a:lnTo>
                      <a:lnTo>
                        <a:pt x="116" y="177"/>
                      </a:lnTo>
                      <a:lnTo>
                        <a:pt x="157" y="148"/>
                      </a:lnTo>
                      <a:lnTo>
                        <a:pt x="155" y="141"/>
                      </a:lnTo>
                      <a:lnTo>
                        <a:pt x="170" y="127"/>
                      </a:lnTo>
                      <a:lnTo>
                        <a:pt x="192" y="121"/>
                      </a:lnTo>
                      <a:lnTo>
                        <a:pt x="235" y="94"/>
                      </a:lnTo>
                      <a:lnTo>
                        <a:pt x="241" y="59"/>
                      </a:lnTo>
                      <a:lnTo>
                        <a:pt x="237" y="53"/>
                      </a:lnTo>
                      <a:lnTo>
                        <a:pt x="211" y="55"/>
                      </a:lnTo>
                      <a:lnTo>
                        <a:pt x="206" y="45"/>
                      </a:lnTo>
                      <a:lnTo>
                        <a:pt x="222" y="8"/>
                      </a:lnTo>
                      <a:lnTo>
                        <a:pt x="257" y="33"/>
                      </a:lnTo>
                      <a:lnTo>
                        <a:pt x="284" y="30"/>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73" name="Freeform 51">
                  <a:extLst>
                    <a:ext uri="{FF2B5EF4-FFF2-40B4-BE49-F238E27FC236}">
                      <a16:creationId xmlns:a16="http://schemas.microsoft.com/office/drawing/2014/main" id="{1712313A-1489-4F2D-A2B7-3B5ED66B3AFA}"/>
                    </a:ext>
                  </a:extLst>
                </p:cNvPr>
                <p:cNvSpPr>
                  <a:spLocks/>
                </p:cNvSpPr>
                <p:nvPr/>
              </p:nvSpPr>
              <p:spPr bwMode="auto">
                <a:xfrm>
                  <a:off x="7010401" y="4470401"/>
                  <a:ext cx="665163" cy="666750"/>
                </a:xfrm>
                <a:custGeom>
                  <a:avLst/>
                  <a:gdLst>
                    <a:gd name="T0" fmla="*/ 390 w 419"/>
                    <a:gd name="T1" fmla="*/ 0 h 420"/>
                    <a:gd name="T2" fmla="*/ 390 w 419"/>
                    <a:gd name="T3" fmla="*/ 20 h 420"/>
                    <a:gd name="T4" fmla="*/ 376 w 419"/>
                    <a:gd name="T5" fmla="*/ 59 h 420"/>
                    <a:gd name="T6" fmla="*/ 395 w 419"/>
                    <a:gd name="T7" fmla="*/ 100 h 420"/>
                    <a:gd name="T8" fmla="*/ 395 w 419"/>
                    <a:gd name="T9" fmla="*/ 115 h 420"/>
                    <a:gd name="T10" fmla="*/ 399 w 419"/>
                    <a:gd name="T11" fmla="*/ 119 h 420"/>
                    <a:gd name="T12" fmla="*/ 384 w 419"/>
                    <a:gd name="T13" fmla="*/ 121 h 420"/>
                    <a:gd name="T14" fmla="*/ 349 w 419"/>
                    <a:gd name="T15" fmla="*/ 168 h 420"/>
                    <a:gd name="T16" fmla="*/ 345 w 419"/>
                    <a:gd name="T17" fmla="*/ 199 h 420"/>
                    <a:gd name="T18" fmla="*/ 365 w 419"/>
                    <a:gd name="T19" fmla="*/ 239 h 420"/>
                    <a:gd name="T20" fmla="*/ 419 w 419"/>
                    <a:gd name="T21" fmla="*/ 297 h 420"/>
                    <a:gd name="T22" fmla="*/ 416 w 419"/>
                    <a:gd name="T23" fmla="*/ 304 h 420"/>
                    <a:gd name="T24" fmla="*/ 390 w 419"/>
                    <a:gd name="T25" fmla="*/ 304 h 420"/>
                    <a:gd name="T26" fmla="*/ 354 w 419"/>
                    <a:gd name="T27" fmla="*/ 320 h 420"/>
                    <a:gd name="T28" fmla="*/ 327 w 419"/>
                    <a:gd name="T29" fmla="*/ 345 h 420"/>
                    <a:gd name="T30" fmla="*/ 251 w 419"/>
                    <a:gd name="T31" fmla="*/ 385 h 420"/>
                    <a:gd name="T32" fmla="*/ 233 w 419"/>
                    <a:gd name="T33" fmla="*/ 373 h 420"/>
                    <a:gd name="T34" fmla="*/ 218 w 419"/>
                    <a:gd name="T35" fmla="*/ 373 h 420"/>
                    <a:gd name="T36" fmla="*/ 164 w 419"/>
                    <a:gd name="T37" fmla="*/ 420 h 420"/>
                    <a:gd name="T38" fmla="*/ 115 w 419"/>
                    <a:gd name="T39" fmla="*/ 398 h 420"/>
                    <a:gd name="T40" fmla="*/ 102 w 419"/>
                    <a:gd name="T41" fmla="*/ 405 h 420"/>
                    <a:gd name="T42" fmla="*/ 82 w 419"/>
                    <a:gd name="T43" fmla="*/ 414 h 420"/>
                    <a:gd name="T44" fmla="*/ 71 w 419"/>
                    <a:gd name="T45" fmla="*/ 398 h 420"/>
                    <a:gd name="T46" fmla="*/ 53 w 419"/>
                    <a:gd name="T47" fmla="*/ 377 h 420"/>
                    <a:gd name="T48" fmla="*/ 33 w 419"/>
                    <a:gd name="T49" fmla="*/ 378 h 420"/>
                    <a:gd name="T50" fmla="*/ 23 w 419"/>
                    <a:gd name="T51" fmla="*/ 365 h 420"/>
                    <a:gd name="T52" fmla="*/ 31 w 419"/>
                    <a:gd name="T53" fmla="*/ 333 h 420"/>
                    <a:gd name="T54" fmla="*/ 6 w 419"/>
                    <a:gd name="T55" fmla="*/ 320 h 420"/>
                    <a:gd name="T56" fmla="*/ 13 w 419"/>
                    <a:gd name="T57" fmla="*/ 284 h 420"/>
                    <a:gd name="T58" fmla="*/ 0 w 419"/>
                    <a:gd name="T59" fmla="*/ 268 h 420"/>
                    <a:gd name="T60" fmla="*/ 20 w 419"/>
                    <a:gd name="T61" fmla="*/ 256 h 420"/>
                    <a:gd name="T62" fmla="*/ 18 w 419"/>
                    <a:gd name="T63" fmla="*/ 252 h 420"/>
                    <a:gd name="T64" fmla="*/ 9 w 419"/>
                    <a:gd name="T65" fmla="*/ 236 h 420"/>
                    <a:gd name="T66" fmla="*/ 23 w 419"/>
                    <a:gd name="T67" fmla="*/ 223 h 420"/>
                    <a:gd name="T68" fmla="*/ 34 w 419"/>
                    <a:gd name="T69" fmla="*/ 246 h 420"/>
                    <a:gd name="T70" fmla="*/ 38 w 419"/>
                    <a:gd name="T71" fmla="*/ 246 h 420"/>
                    <a:gd name="T72" fmla="*/ 43 w 419"/>
                    <a:gd name="T73" fmla="*/ 228 h 420"/>
                    <a:gd name="T74" fmla="*/ 58 w 419"/>
                    <a:gd name="T75" fmla="*/ 224 h 420"/>
                    <a:gd name="T76" fmla="*/ 66 w 419"/>
                    <a:gd name="T77" fmla="*/ 217 h 420"/>
                    <a:gd name="T78" fmla="*/ 100 w 419"/>
                    <a:gd name="T79" fmla="*/ 218 h 420"/>
                    <a:gd name="T80" fmla="*/ 103 w 419"/>
                    <a:gd name="T81" fmla="*/ 218 h 420"/>
                    <a:gd name="T82" fmla="*/ 107 w 419"/>
                    <a:gd name="T83" fmla="*/ 215 h 420"/>
                    <a:gd name="T84" fmla="*/ 82 w 419"/>
                    <a:gd name="T85" fmla="*/ 185 h 420"/>
                    <a:gd name="T86" fmla="*/ 88 w 419"/>
                    <a:gd name="T87" fmla="*/ 179 h 420"/>
                    <a:gd name="T88" fmla="*/ 90 w 419"/>
                    <a:gd name="T89" fmla="*/ 175 h 420"/>
                    <a:gd name="T90" fmla="*/ 100 w 419"/>
                    <a:gd name="T91" fmla="*/ 182 h 420"/>
                    <a:gd name="T92" fmla="*/ 107 w 419"/>
                    <a:gd name="T93" fmla="*/ 157 h 420"/>
                    <a:gd name="T94" fmla="*/ 157 w 419"/>
                    <a:gd name="T95" fmla="*/ 106 h 420"/>
                    <a:gd name="T96" fmla="*/ 166 w 419"/>
                    <a:gd name="T97" fmla="*/ 109 h 420"/>
                    <a:gd name="T98" fmla="*/ 182 w 419"/>
                    <a:gd name="T99" fmla="*/ 121 h 420"/>
                    <a:gd name="T100" fmla="*/ 192 w 419"/>
                    <a:gd name="T101" fmla="*/ 124 h 420"/>
                    <a:gd name="T102" fmla="*/ 198 w 419"/>
                    <a:gd name="T103" fmla="*/ 120 h 420"/>
                    <a:gd name="T104" fmla="*/ 203 w 419"/>
                    <a:gd name="T105" fmla="*/ 95 h 420"/>
                    <a:gd name="T106" fmla="*/ 223 w 419"/>
                    <a:gd name="T107" fmla="*/ 89 h 420"/>
                    <a:gd name="T108" fmla="*/ 232 w 419"/>
                    <a:gd name="T109" fmla="*/ 81 h 420"/>
                    <a:gd name="T110" fmla="*/ 268 w 419"/>
                    <a:gd name="T111" fmla="*/ 89 h 420"/>
                    <a:gd name="T112" fmla="*/ 277 w 419"/>
                    <a:gd name="T113" fmla="*/ 99 h 420"/>
                    <a:gd name="T114" fmla="*/ 303 w 419"/>
                    <a:gd name="T115" fmla="*/ 96 h 420"/>
                    <a:gd name="T116" fmla="*/ 312 w 419"/>
                    <a:gd name="T117" fmla="*/ 88 h 420"/>
                    <a:gd name="T118" fmla="*/ 315 w 419"/>
                    <a:gd name="T119" fmla="*/ 70 h 420"/>
                    <a:gd name="T120" fmla="*/ 347 w 419"/>
                    <a:gd name="T121" fmla="*/ 31 h 420"/>
                    <a:gd name="T122" fmla="*/ 369 w 419"/>
                    <a:gd name="T123" fmla="*/ 11 h 420"/>
                    <a:gd name="T124" fmla="*/ 390 w 419"/>
                    <a:gd name="T12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20">
                      <a:moveTo>
                        <a:pt x="390" y="0"/>
                      </a:moveTo>
                      <a:lnTo>
                        <a:pt x="390" y="20"/>
                      </a:lnTo>
                      <a:lnTo>
                        <a:pt x="376" y="59"/>
                      </a:lnTo>
                      <a:lnTo>
                        <a:pt x="395" y="100"/>
                      </a:lnTo>
                      <a:lnTo>
                        <a:pt x="395" y="115"/>
                      </a:lnTo>
                      <a:lnTo>
                        <a:pt x="399" y="119"/>
                      </a:lnTo>
                      <a:lnTo>
                        <a:pt x="384" y="121"/>
                      </a:lnTo>
                      <a:lnTo>
                        <a:pt x="349" y="168"/>
                      </a:lnTo>
                      <a:lnTo>
                        <a:pt x="345" y="199"/>
                      </a:lnTo>
                      <a:lnTo>
                        <a:pt x="365" y="239"/>
                      </a:lnTo>
                      <a:lnTo>
                        <a:pt x="419" y="297"/>
                      </a:lnTo>
                      <a:lnTo>
                        <a:pt x="416" y="304"/>
                      </a:lnTo>
                      <a:lnTo>
                        <a:pt x="390" y="304"/>
                      </a:lnTo>
                      <a:lnTo>
                        <a:pt x="354" y="320"/>
                      </a:lnTo>
                      <a:lnTo>
                        <a:pt x="327" y="345"/>
                      </a:lnTo>
                      <a:lnTo>
                        <a:pt x="251" y="385"/>
                      </a:lnTo>
                      <a:lnTo>
                        <a:pt x="233" y="373"/>
                      </a:lnTo>
                      <a:lnTo>
                        <a:pt x="218" y="373"/>
                      </a:lnTo>
                      <a:lnTo>
                        <a:pt x="164" y="420"/>
                      </a:lnTo>
                      <a:lnTo>
                        <a:pt x="115" y="398"/>
                      </a:lnTo>
                      <a:lnTo>
                        <a:pt x="102" y="405"/>
                      </a:lnTo>
                      <a:lnTo>
                        <a:pt x="82" y="414"/>
                      </a:lnTo>
                      <a:lnTo>
                        <a:pt x="71" y="398"/>
                      </a:lnTo>
                      <a:lnTo>
                        <a:pt x="53" y="377"/>
                      </a:lnTo>
                      <a:lnTo>
                        <a:pt x="33" y="378"/>
                      </a:lnTo>
                      <a:lnTo>
                        <a:pt x="23" y="365"/>
                      </a:lnTo>
                      <a:lnTo>
                        <a:pt x="31" y="333"/>
                      </a:lnTo>
                      <a:lnTo>
                        <a:pt x="6" y="320"/>
                      </a:lnTo>
                      <a:lnTo>
                        <a:pt x="13" y="284"/>
                      </a:lnTo>
                      <a:lnTo>
                        <a:pt x="0" y="268"/>
                      </a:lnTo>
                      <a:lnTo>
                        <a:pt x="20" y="256"/>
                      </a:lnTo>
                      <a:lnTo>
                        <a:pt x="18" y="252"/>
                      </a:lnTo>
                      <a:lnTo>
                        <a:pt x="9" y="236"/>
                      </a:lnTo>
                      <a:lnTo>
                        <a:pt x="23" y="223"/>
                      </a:lnTo>
                      <a:lnTo>
                        <a:pt x="34" y="246"/>
                      </a:lnTo>
                      <a:lnTo>
                        <a:pt x="38" y="246"/>
                      </a:lnTo>
                      <a:lnTo>
                        <a:pt x="43" y="228"/>
                      </a:lnTo>
                      <a:lnTo>
                        <a:pt x="58" y="224"/>
                      </a:lnTo>
                      <a:lnTo>
                        <a:pt x="66" y="217"/>
                      </a:lnTo>
                      <a:lnTo>
                        <a:pt x="100" y="218"/>
                      </a:lnTo>
                      <a:lnTo>
                        <a:pt x="103" y="218"/>
                      </a:lnTo>
                      <a:lnTo>
                        <a:pt x="107" y="215"/>
                      </a:lnTo>
                      <a:lnTo>
                        <a:pt x="82" y="185"/>
                      </a:lnTo>
                      <a:lnTo>
                        <a:pt x="88" y="179"/>
                      </a:lnTo>
                      <a:lnTo>
                        <a:pt x="90" y="175"/>
                      </a:lnTo>
                      <a:lnTo>
                        <a:pt x="100" y="182"/>
                      </a:lnTo>
                      <a:lnTo>
                        <a:pt x="107" y="157"/>
                      </a:lnTo>
                      <a:lnTo>
                        <a:pt x="157" y="106"/>
                      </a:lnTo>
                      <a:lnTo>
                        <a:pt x="166" y="109"/>
                      </a:lnTo>
                      <a:lnTo>
                        <a:pt x="182" y="121"/>
                      </a:lnTo>
                      <a:lnTo>
                        <a:pt x="192" y="124"/>
                      </a:lnTo>
                      <a:lnTo>
                        <a:pt x="198" y="120"/>
                      </a:lnTo>
                      <a:lnTo>
                        <a:pt x="203" y="95"/>
                      </a:lnTo>
                      <a:lnTo>
                        <a:pt x="223" y="89"/>
                      </a:lnTo>
                      <a:lnTo>
                        <a:pt x="232" y="81"/>
                      </a:lnTo>
                      <a:lnTo>
                        <a:pt x="268" y="89"/>
                      </a:lnTo>
                      <a:lnTo>
                        <a:pt x="277" y="99"/>
                      </a:lnTo>
                      <a:lnTo>
                        <a:pt x="303" y="96"/>
                      </a:lnTo>
                      <a:lnTo>
                        <a:pt x="312" y="88"/>
                      </a:lnTo>
                      <a:lnTo>
                        <a:pt x="315" y="70"/>
                      </a:lnTo>
                      <a:lnTo>
                        <a:pt x="347" y="31"/>
                      </a:lnTo>
                      <a:lnTo>
                        <a:pt x="369" y="11"/>
                      </a:lnTo>
                      <a:lnTo>
                        <a:pt x="39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0" name="Groupe 69">
                <a:extLst>
                  <a:ext uri="{FF2B5EF4-FFF2-40B4-BE49-F238E27FC236}">
                    <a16:creationId xmlns:a16="http://schemas.microsoft.com/office/drawing/2014/main" id="{83C04ECB-5E76-4826-B32C-0C20E20FE878}"/>
                  </a:ext>
                </a:extLst>
              </p:cNvPr>
              <p:cNvGrpSpPr/>
              <p:nvPr/>
            </p:nvGrpSpPr>
            <p:grpSpPr>
              <a:xfrm>
                <a:off x="7343390" y="2232514"/>
                <a:ext cx="1051552" cy="700774"/>
                <a:chOff x="5376863" y="3236913"/>
                <a:chExt cx="2308226" cy="1658938"/>
              </a:xfrm>
              <a:solidFill>
                <a:srgbClr val="55555F"/>
              </a:solidFill>
            </p:grpSpPr>
            <p:sp>
              <p:nvSpPr>
                <p:cNvPr id="149" name="Freeform 15">
                  <a:extLst>
                    <a:ext uri="{FF2B5EF4-FFF2-40B4-BE49-F238E27FC236}">
                      <a16:creationId xmlns:a16="http://schemas.microsoft.com/office/drawing/2014/main" id="{CB413BE3-D3A7-4D61-A707-7014B5FF414A}"/>
                    </a:ext>
                  </a:extLst>
                </p:cNvPr>
                <p:cNvSpPr>
                  <a:spLocks/>
                </p:cNvSpPr>
                <p:nvPr/>
              </p:nvSpPr>
              <p:spPr bwMode="auto">
                <a:xfrm>
                  <a:off x="5541963" y="3606801"/>
                  <a:ext cx="692150" cy="612775"/>
                </a:xfrm>
                <a:custGeom>
                  <a:avLst/>
                  <a:gdLst>
                    <a:gd name="T0" fmla="*/ 95 w 436"/>
                    <a:gd name="T1" fmla="*/ 0 h 386"/>
                    <a:gd name="T2" fmla="*/ 111 w 436"/>
                    <a:gd name="T3" fmla="*/ 2 h 386"/>
                    <a:gd name="T4" fmla="*/ 148 w 436"/>
                    <a:gd name="T5" fmla="*/ 50 h 386"/>
                    <a:gd name="T6" fmla="*/ 223 w 436"/>
                    <a:gd name="T7" fmla="*/ 70 h 386"/>
                    <a:gd name="T8" fmla="*/ 272 w 436"/>
                    <a:gd name="T9" fmla="*/ 73 h 386"/>
                    <a:gd name="T10" fmla="*/ 297 w 436"/>
                    <a:gd name="T11" fmla="*/ 79 h 386"/>
                    <a:gd name="T12" fmla="*/ 313 w 436"/>
                    <a:gd name="T13" fmla="*/ 79 h 386"/>
                    <a:gd name="T14" fmla="*/ 333 w 436"/>
                    <a:gd name="T15" fmla="*/ 112 h 386"/>
                    <a:gd name="T16" fmla="*/ 357 w 436"/>
                    <a:gd name="T17" fmla="*/ 119 h 386"/>
                    <a:gd name="T18" fmla="*/ 368 w 436"/>
                    <a:gd name="T19" fmla="*/ 119 h 386"/>
                    <a:gd name="T20" fmla="*/ 358 w 436"/>
                    <a:gd name="T21" fmla="*/ 182 h 386"/>
                    <a:gd name="T22" fmla="*/ 381 w 436"/>
                    <a:gd name="T23" fmla="*/ 217 h 386"/>
                    <a:gd name="T24" fmla="*/ 434 w 436"/>
                    <a:gd name="T25" fmla="*/ 272 h 386"/>
                    <a:gd name="T26" fmla="*/ 436 w 436"/>
                    <a:gd name="T27" fmla="*/ 289 h 386"/>
                    <a:gd name="T28" fmla="*/ 425 w 436"/>
                    <a:gd name="T29" fmla="*/ 336 h 386"/>
                    <a:gd name="T30" fmla="*/ 412 w 436"/>
                    <a:gd name="T31" fmla="*/ 342 h 386"/>
                    <a:gd name="T32" fmla="*/ 386 w 436"/>
                    <a:gd name="T33" fmla="*/ 331 h 386"/>
                    <a:gd name="T34" fmla="*/ 375 w 436"/>
                    <a:gd name="T35" fmla="*/ 346 h 386"/>
                    <a:gd name="T36" fmla="*/ 361 w 436"/>
                    <a:gd name="T37" fmla="*/ 343 h 386"/>
                    <a:gd name="T38" fmla="*/ 345 w 436"/>
                    <a:gd name="T39" fmla="*/ 345 h 386"/>
                    <a:gd name="T40" fmla="*/ 330 w 436"/>
                    <a:gd name="T41" fmla="*/ 337 h 386"/>
                    <a:gd name="T42" fmla="*/ 282 w 436"/>
                    <a:gd name="T43" fmla="*/ 328 h 386"/>
                    <a:gd name="T44" fmla="*/ 243 w 436"/>
                    <a:gd name="T45" fmla="*/ 330 h 386"/>
                    <a:gd name="T46" fmla="*/ 202 w 436"/>
                    <a:gd name="T47" fmla="*/ 361 h 386"/>
                    <a:gd name="T48" fmla="*/ 198 w 436"/>
                    <a:gd name="T49" fmla="*/ 360 h 386"/>
                    <a:gd name="T50" fmla="*/ 168 w 436"/>
                    <a:gd name="T51" fmla="*/ 386 h 386"/>
                    <a:gd name="T52" fmla="*/ 157 w 436"/>
                    <a:gd name="T53" fmla="*/ 385 h 386"/>
                    <a:gd name="T54" fmla="*/ 138 w 436"/>
                    <a:gd name="T55" fmla="*/ 353 h 386"/>
                    <a:gd name="T56" fmla="*/ 76 w 436"/>
                    <a:gd name="T57" fmla="*/ 348 h 386"/>
                    <a:gd name="T58" fmla="*/ 69 w 436"/>
                    <a:gd name="T59" fmla="*/ 330 h 386"/>
                    <a:gd name="T60" fmla="*/ 20 w 436"/>
                    <a:gd name="T61" fmla="*/ 310 h 386"/>
                    <a:gd name="T62" fmla="*/ 22 w 436"/>
                    <a:gd name="T63" fmla="*/ 289 h 386"/>
                    <a:gd name="T64" fmla="*/ 11 w 436"/>
                    <a:gd name="T65" fmla="*/ 252 h 386"/>
                    <a:gd name="T66" fmla="*/ 25 w 436"/>
                    <a:gd name="T67" fmla="*/ 237 h 386"/>
                    <a:gd name="T68" fmla="*/ 19 w 436"/>
                    <a:gd name="T69" fmla="*/ 211 h 386"/>
                    <a:gd name="T70" fmla="*/ 6 w 436"/>
                    <a:gd name="T71" fmla="*/ 206 h 386"/>
                    <a:gd name="T72" fmla="*/ 0 w 436"/>
                    <a:gd name="T73" fmla="*/ 169 h 386"/>
                    <a:gd name="T74" fmla="*/ 12 w 436"/>
                    <a:gd name="T75" fmla="*/ 153 h 386"/>
                    <a:gd name="T76" fmla="*/ 29 w 436"/>
                    <a:gd name="T77" fmla="*/ 127 h 386"/>
                    <a:gd name="T78" fmla="*/ 25 w 436"/>
                    <a:gd name="T79" fmla="*/ 73 h 386"/>
                    <a:gd name="T80" fmla="*/ 22 w 436"/>
                    <a:gd name="T81" fmla="*/ 54 h 386"/>
                    <a:gd name="T82" fmla="*/ 41 w 436"/>
                    <a:gd name="T83" fmla="*/ 51 h 386"/>
                    <a:gd name="T84" fmla="*/ 95 w 436"/>
                    <a:gd name="T8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386">
                      <a:moveTo>
                        <a:pt x="95" y="0"/>
                      </a:moveTo>
                      <a:lnTo>
                        <a:pt x="111" y="2"/>
                      </a:lnTo>
                      <a:lnTo>
                        <a:pt x="148" y="50"/>
                      </a:lnTo>
                      <a:lnTo>
                        <a:pt x="223" y="70"/>
                      </a:lnTo>
                      <a:lnTo>
                        <a:pt x="272" y="73"/>
                      </a:lnTo>
                      <a:lnTo>
                        <a:pt x="297" y="79"/>
                      </a:lnTo>
                      <a:lnTo>
                        <a:pt x="313" y="79"/>
                      </a:lnTo>
                      <a:lnTo>
                        <a:pt x="333" y="112"/>
                      </a:lnTo>
                      <a:lnTo>
                        <a:pt x="357" y="119"/>
                      </a:lnTo>
                      <a:lnTo>
                        <a:pt x="368" y="119"/>
                      </a:lnTo>
                      <a:lnTo>
                        <a:pt x="358" y="182"/>
                      </a:lnTo>
                      <a:lnTo>
                        <a:pt x="381" y="217"/>
                      </a:lnTo>
                      <a:lnTo>
                        <a:pt x="434" y="272"/>
                      </a:lnTo>
                      <a:lnTo>
                        <a:pt x="436" y="289"/>
                      </a:lnTo>
                      <a:lnTo>
                        <a:pt x="425" y="336"/>
                      </a:lnTo>
                      <a:lnTo>
                        <a:pt x="412" y="342"/>
                      </a:lnTo>
                      <a:lnTo>
                        <a:pt x="386" y="331"/>
                      </a:lnTo>
                      <a:lnTo>
                        <a:pt x="375" y="346"/>
                      </a:lnTo>
                      <a:lnTo>
                        <a:pt x="361" y="343"/>
                      </a:lnTo>
                      <a:lnTo>
                        <a:pt x="345" y="345"/>
                      </a:lnTo>
                      <a:lnTo>
                        <a:pt x="330" y="337"/>
                      </a:lnTo>
                      <a:lnTo>
                        <a:pt x="282" y="328"/>
                      </a:lnTo>
                      <a:lnTo>
                        <a:pt x="243" y="330"/>
                      </a:lnTo>
                      <a:lnTo>
                        <a:pt x="202" y="361"/>
                      </a:lnTo>
                      <a:lnTo>
                        <a:pt x="198" y="360"/>
                      </a:lnTo>
                      <a:lnTo>
                        <a:pt x="168" y="386"/>
                      </a:lnTo>
                      <a:lnTo>
                        <a:pt x="157" y="385"/>
                      </a:lnTo>
                      <a:lnTo>
                        <a:pt x="138" y="353"/>
                      </a:lnTo>
                      <a:lnTo>
                        <a:pt x="76" y="348"/>
                      </a:lnTo>
                      <a:lnTo>
                        <a:pt x="69" y="330"/>
                      </a:lnTo>
                      <a:lnTo>
                        <a:pt x="20" y="310"/>
                      </a:lnTo>
                      <a:lnTo>
                        <a:pt x="22" y="289"/>
                      </a:lnTo>
                      <a:lnTo>
                        <a:pt x="11" y="252"/>
                      </a:lnTo>
                      <a:lnTo>
                        <a:pt x="25" y="237"/>
                      </a:lnTo>
                      <a:lnTo>
                        <a:pt x="19" y="211"/>
                      </a:lnTo>
                      <a:lnTo>
                        <a:pt x="6" y="206"/>
                      </a:lnTo>
                      <a:lnTo>
                        <a:pt x="0" y="169"/>
                      </a:lnTo>
                      <a:lnTo>
                        <a:pt x="12" y="153"/>
                      </a:lnTo>
                      <a:lnTo>
                        <a:pt x="29" y="127"/>
                      </a:lnTo>
                      <a:lnTo>
                        <a:pt x="25" y="73"/>
                      </a:lnTo>
                      <a:lnTo>
                        <a:pt x="22" y="54"/>
                      </a:lnTo>
                      <a:lnTo>
                        <a:pt x="41" y="51"/>
                      </a:lnTo>
                      <a:lnTo>
                        <a:pt x="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0" name="Freeform 16">
                  <a:extLst>
                    <a:ext uri="{FF2B5EF4-FFF2-40B4-BE49-F238E27FC236}">
                      <a16:creationId xmlns:a16="http://schemas.microsoft.com/office/drawing/2014/main" id="{BADFF4CB-CDB3-471B-9898-ED4D25202138}"/>
                    </a:ext>
                  </a:extLst>
                </p:cNvPr>
                <p:cNvSpPr>
                  <a:spLocks/>
                </p:cNvSpPr>
                <p:nvPr/>
              </p:nvSpPr>
              <p:spPr bwMode="auto">
                <a:xfrm>
                  <a:off x="5851526" y="4111626"/>
                  <a:ext cx="627063" cy="438150"/>
                </a:xfrm>
                <a:custGeom>
                  <a:avLst/>
                  <a:gdLst>
                    <a:gd name="T0" fmla="*/ 293 w 395"/>
                    <a:gd name="T1" fmla="*/ 0 h 276"/>
                    <a:gd name="T2" fmla="*/ 359 w 395"/>
                    <a:gd name="T3" fmla="*/ 12 h 276"/>
                    <a:gd name="T4" fmla="*/ 361 w 395"/>
                    <a:gd name="T5" fmla="*/ 38 h 276"/>
                    <a:gd name="T6" fmla="*/ 371 w 395"/>
                    <a:gd name="T7" fmla="*/ 53 h 276"/>
                    <a:gd name="T8" fmla="*/ 395 w 395"/>
                    <a:gd name="T9" fmla="*/ 60 h 276"/>
                    <a:gd name="T10" fmla="*/ 371 w 395"/>
                    <a:gd name="T11" fmla="*/ 126 h 276"/>
                    <a:gd name="T12" fmla="*/ 371 w 395"/>
                    <a:gd name="T13" fmla="*/ 136 h 276"/>
                    <a:gd name="T14" fmla="*/ 350 w 395"/>
                    <a:gd name="T15" fmla="*/ 153 h 276"/>
                    <a:gd name="T16" fmla="*/ 350 w 395"/>
                    <a:gd name="T17" fmla="*/ 162 h 276"/>
                    <a:gd name="T18" fmla="*/ 336 w 395"/>
                    <a:gd name="T19" fmla="*/ 170 h 276"/>
                    <a:gd name="T20" fmla="*/ 335 w 395"/>
                    <a:gd name="T21" fmla="*/ 181 h 276"/>
                    <a:gd name="T22" fmla="*/ 285 w 395"/>
                    <a:gd name="T23" fmla="*/ 218 h 276"/>
                    <a:gd name="T24" fmla="*/ 280 w 395"/>
                    <a:gd name="T25" fmla="*/ 230 h 276"/>
                    <a:gd name="T26" fmla="*/ 265 w 395"/>
                    <a:gd name="T27" fmla="*/ 232 h 276"/>
                    <a:gd name="T28" fmla="*/ 244 w 395"/>
                    <a:gd name="T29" fmla="*/ 266 h 276"/>
                    <a:gd name="T30" fmla="*/ 227 w 395"/>
                    <a:gd name="T31" fmla="*/ 276 h 276"/>
                    <a:gd name="T32" fmla="*/ 217 w 395"/>
                    <a:gd name="T33" fmla="*/ 255 h 276"/>
                    <a:gd name="T34" fmla="*/ 191 w 395"/>
                    <a:gd name="T35" fmla="*/ 228 h 276"/>
                    <a:gd name="T36" fmla="*/ 181 w 395"/>
                    <a:gd name="T37" fmla="*/ 232 h 276"/>
                    <a:gd name="T38" fmla="*/ 173 w 395"/>
                    <a:gd name="T39" fmla="*/ 228 h 276"/>
                    <a:gd name="T40" fmla="*/ 172 w 395"/>
                    <a:gd name="T41" fmla="*/ 220 h 276"/>
                    <a:gd name="T42" fmla="*/ 158 w 395"/>
                    <a:gd name="T43" fmla="*/ 217 h 276"/>
                    <a:gd name="T44" fmla="*/ 150 w 395"/>
                    <a:gd name="T45" fmla="*/ 218 h 276"/>
                    <a:gd name="T46" fmla="*/ 138 w 395"/>
                    <a:gd name="T47" fmla="*/ 235 h 276"/>
                    <a:gd name="T48" fmla="*/ 112 w 395"/>
                    <a:gd name="T49" fmla="*/ 255 h 276"/>
                    <a:gd name="T50" fmla="*/ 83 w 395"/>
                    <a:gd name="T51" fmla="*/ 190 h 276"/>
                    <a:gd name="T52" fmla="*/ 34 w 395"/>
                    <a:gd name="T53" fmla="*/ 67 h 276"/>
                    <a:gd name="T54" fmla="*/ 0 w 395"/>
                    <a:gd name="T55" fmla="*/ 65 h 276"/>
                    <a:gd name="T56" fmla="*/ 7 w 395"/>
                    <a:gd name="T57" fmla="*/ 43 h 276"/>
                    <a:gd name="T58" fmla="*/ 48 w 395"/>
                    <a:gd name="T59" fmla="*/ 12 h 276"/>
                    <a:gd name="T60" fmla="*/ 87 w 395"/>
                    <a:gd name="T61" fmla="*/ 10 h 276"/>
                    <a:gd name="T62" fmla="*/ 135 w 395"/>
                    <a:gd name="T63" fmla="*/ 19 h 276"/>
                    <a:gd name="T64" fmla="*/ 150 w 395"/>
                    <a:gd name="T65" fmla="*/ 27 h 276"/>
                    <a:gd name="T66" fmla="*/ 166 w 395"/>
                    <a:gd name="T67" fmla="*/ 25 h 276"/>
                    <a:gd name="T68" fmla="*/ 180 w 395"/>
                    <a:gd name="T69" fmla="*/ 28 h 276"/>
                    <a:gd name="T70" fmla="*/ 191 w 395"/>
                    <a:gd name="T71" fmla="*/ 13 h 276"/>
                    <a:gd name="T72" fmla="*/ 217 w 395"/>
                    <a:gd name="T73" fmla="*/ 24 h 276"/>
                    <a:gd name="T74" fmla="*/ 230 w 395"/>
                    <a:gd name="T75" fmla="*/ 18 h 276"/>
                    <a:gd name="T76" fmla="*/ 256 w 395"/>
                    <a:gd name="T77" fmla="*/ 18 h 276"/>
                    <a:gd name="T78" fmla="*/ 269 w 395"/>
                    <a:gd name="T79" fmla="*/ 19 h 276"/>
                    <a:gd name="T80" fmla="*/ 293 w 395"/>
                    <a:gd name="T8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276">
                      <a:moveTo>
                        <a:pt x="293" y="0"/>
                      </a:moveTo>
                      <a:lnTo>
                        <a:pt x="359" y="12"/>
                      </a:lnTo>
                      <a:lnTo>
                        <a:pt x="361" y="38"/>
                      </a:lnTo>
                      <a:lnTo>
                        <a:pt x="371" y="53"/>
                      </a:lnTo>
                      <a:lnTo>
                        <a:pt x="395" y="60"/>
                      </a:lnTo>
                      <a:lnTo>
                        <a:pt x="371" y="126"/>
                      </a:lnTo>
                      <a:lnTo>
                        <a:pt x="371" y="136"/>
                      </a:lnTo>
                      <a:lnTo>
                        <a:pt x="350" y="153"/>
                      </a:lnTo>
                      <a:lnTo>
                        <a:pt x="350" y="162"/>
                      </a:lnTo>
                      <a:lnTo>
                        <a:pt x="336" y="170"/>
                      </a:lnTo>
                      <a:lnTo>
                        <a:pt x="335" y="181"/>
                      </a:lnTo>
                      <a:lnTo>
                        <a:pt x="285" y="218"/>
                      </a:lnTo>
                      <a:lnTo>
                        <a:pt x="280" y="230"/>
                      </a:lnTo>
                      <a:lnTo>
                        <a:pt x="265" y="232"/>
                      </a:lnTo>
                      <a:lnTo>
                        <a:pt x="244" y="266"/>
                      </a:lnTo>
                      <a:lnTo>
                        <a:pt x="227" y="276"/>
                      </a:lnTo>
                      <a:lnTo>
                        <a:pt x="217" y="255"/>
                      </a:lnTo>
                      <a:lnTo>
                        <a:pt x="191" y="228"/>
                      </a:lnTo>
                      <a:lnTo>
                        <a:pt x="181" y="232"/>
                      </a:lnTo>
                      <a:lnTo>
                        <a:pt x="173" y="228"/>
                      </a:lnTo>
                      <a:lnTo>
                        <a:pt x="172" y="220"/>
                      </a:lnTo>
                      <a:lnTo>
                        <a:pt x="158" y="217"/>
                      </a:lnTo>
                      <a:lnTo>
                        <a:pt x="150" y="218"/>
                      </a:lnTo>
                      <a:lnTo>
                        <a:pt x="138" y="235"/>
                      </a:lnTo>
                      <a:lnTo>
                        <a:pt x="112" y="255"/>
                      </a:lnTo>
                      <a:lnTo>
                        <a:pt x="83" y="190"/>
                      </a:lnTo>
                      <a:lnTo>
                        <a:pt x="34" y="67"/>
                      </a:lnTo>
                      <a:lnTo>
                        <a:pt x="0" y="65"/>
                      </a:lnTo>
                      <a:lnTo>
                        <a:pt x="7" y="43"/>
                      </a:lnTo>
                      <a:lnTo>
                        <a:pt x="48" y="12"/>
                      </a:lnTo>
                      <a:lnTo>
                        <a:pt x="87" y="10"/>
                      </a:lnTo>
                      <a:lnTo>
                        <a:pt x="135" y="19"/>
                      </a:lnTo>
                      <a:lnTo>
                        <a:pt x="150" y="27"/>
                      </a:lnTo>
                      <a:lnTo>
                        <a:pt x="166" y="25"/>
                      </a:lnTo>
                      <a:lnTo>
                        <a:pt x="180" y="28"/>
                      </a:lnTo>
                      <a:lnTo>
                        <a:pt x="191" y="13"/>
                      </a:lnTo>
                      <a:lnTo>
                        <a:pt x="217" y="24"/>
                      </a:lnTo>
                      <a:lnTo>
                        <a:pt x="230" y="18"/>
                      </a:lnTo>
                      <a:lnTo>
                        <a:pt x="256" y="18"/>
                      </a:lnTo>
                      <a:lnTo>
                        <a:pt x="269" y="19"/>
                      </a:lnTo>
                      <a:lnTo>
                        <a:pt x="29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1" name="Freeform 17">
                  <a:extLst>
                    <a:ext uri="{FF2B5EF4-FFF2-40B4-BE49-F238E27FC236}">
                      <a16:creationId xmlns:a16="http://schemas.microsoft.com/office/drawing/2014/main" id="{95CD14AD-FF2A-4346-88FD-11CFEBA019DD}"/>
                    </a:ext>
                  </a:extLst>
                </p:cNvPr>
                <p:cNvSpPr>
                  <a:spLocks/>
                </p:cNvSpPr>
                <p:nvPr/>
              </p:nvSpPr>
              <p:spPr bwMode="auto">
                <a:xfrm>
                  <a:off x="5376863" y="4098926"/>
                  <a:ext cx="606425" cy="577850"/>
                </a:xfrm>
                <a:custGeom>
                  <a:avLst/>
                  <a:gdLst>
                    <a:gd name="T0" fmla="*/ 124 w 382"/>
                    <a:gd name="T1" fmla="*/ 0 h 364"/>
                    <a:gd name="T2" fmla="*/ 173 w 382"/>
                    <a:gd name="T3" fmla="*/ 20 h 364"/>
                    <a:gd name="T4" fmla="*/ 180 w 382"/>
                    <a:gd name="T5" fmla="*/ 38 h 364"/>
                    <a:gd name="T6" fmla="*/ 242 w 382"/>
                    <a:gd name="T7" fmla="*/ 43 h 364"/>
                    <a:gd name="T8" fmla="*/ 261 w 382"/>
                    <a:gd name="T9" fmla="*/ 75 h 364"/>
                    <a:gd name="T10" fmla="*/ 272 w 382"/>
                    <a:gd name="T11" fmla="*/ 76 h 364"/>
                    <a:gd name="T12" fmla="*/ 302 w 382"/>
                    <a:gd name="T13" fmla="*/ 50 h 364"/>
                    <a:gd name="T14" fmla="*/ 306 w 382"/>
                    <a:gd name="T15" fmla="*/ 51 h 364"/>
                    <a:gd name="T16" fmla="*/ 299 w 382"/>
                    <a:gd name="T17" fmla="*/ 73 h 364"/>
                    <a:gd name="T18" fmla="*/ 333 w 382"/>
                    <a:gd name="T19" fmla="*/ 75 h 364"/>
                    <a:gd name="T20" fmla="*/ 382 w 382"/>
                    <a:gd name="T21" fmla="*/ 198 h 364"/>
                    <a:gd name="T22" fmla="*/ 335 w 382"/>
                    <a:gd name="T23" fmla="*/ 245 h 364"/>
                    <a:gd name="T24" fmla="*/ 313 w 382"/>
                    <a:gd name="T25" fmla="*/ 230 h 364"/>
                    <a:gd name="T26" fmla="*/ 279 w 382"/>
                    <a:gd name="T27" fmla="*/ 333 h 364"/>
                    <a:gd name="T28" fmla="*/ 263 w 382"/>
                    <a:gd name="T29" fmla="*/ 314 h 364"/>
                    <a:gd name="T30" fmla="*/ 257 w 382"/>
                    <a:gd name="T31" fmla="*/ 274 h 364"/>
                    <a:gd name="T32" fmla="*/ 239 w 382"/>
                    <a:gd name="T33" fmla="*/ 258 h 364"/>
                    <a:gd name="T34" fmla="*/ 222 w 382"/>
                    <a:gd name="T35" fmla="*/ 258 h 364"/>
                    <a:gd name="T36" fmla="*/ 212 w 382"/>
                    <a:gd name="T37" fmla="*/ 223 h 364"/>
                    <a:gd name="T38" fmla="*/ 187 w 382"/>
                    <a:gd name="T39" fmla="*/ 246 h 364"/>
                    <a:gd name="T40" fmla="*/ 169 w 382"/>
                    <a:gd name="T41" fmla="*/ 269 h 364"/>
                    <a:gd name="T42" fmla="*/ 168 w 382"/>
                    <a:gd name="T43" fmla="*/ 287 h 364"/>
                    <a:gd name="T44" fmla="*/ 155 w 382"/>
                    <a:gd name="T45" fmla="*/ 307 h 364"/>
                    <a:gd name="T46" fmla="*/ 149 w 382"/>
                    <a:gd name="T47" fmla="*/ 329 h 364"/>
                    <a:gd name="T48" fmla="*/ 121 w 382"/>
                    <a:gd name="T49" fmla="*/ 347 h 364"/>
                    <a:gd name="T50" fmla="*/ 106 w 382"/>
                    <a:gd name="T51" fmla="*/ 345 h 364"/>
                    <a:gd name="T52" fmla="*/ 95 w 382"/>
                    <a:gd name="T53" fmla="*/ 333 h 364"/>
                    <a:gd name="T54" fmla="*/ 57 w 382"/>
                    <a:gd name="T55" fmla="*/ 347 h 364"/>
                    <a:gd name="T56" fmla="*/ 45 w 382"/>
                    <a:gd name="T57" fmla="*/ 364 h 364"/>
                    <a:gd name="T58" fmla="*/ 45 w 382"/>
                    <a:gd name="T59" fmla="*/ 339 h 364"/>
                    <a:gd name="T60" fmla="*/ 30 w 382"/>
                    <a:gd name="T61" fmla="*/ 330 h 364"/>
                    <a:gd name="T62" fmla="*/ 40 w 382"/>
                    <a:gd name="T63" fmla="*/ 284 h 364"/>
                    <a:gd name="T64" fmla="*/ 34 w 382"/>
                    <a:gd name="T65" fmla="*/ 266 h 364"/>
                    <a:gd name="T66" fmla="*/ 21 w 382"/>
                    <a:gd name="T67" fmla="*/ 253 h 364"/>
                    <a:gd name="T68" fmla="*/ 19 w 382"/>
                    <a:gd name="T69" fmla="*/ 228 h 364"/>
                    <a:gd name="T70" fmla="*/ 0 w 382"/>
                    <a:gd name="T71" fmla="*/ 214 h 364"/>
                    <a:gd name="T72" fmla="*/ 22 w 382"/>
                    <a:gd name="T73" fmla="*/ 204 h 364"/>
                    <a:gd name="T74" fmla="*/ 26 w 382"/>
                    <a:gd name="T75" fmla="*/ 176 h 364"/>
                    <a:gd name="T76" fmla="*/ 42 w 382"/>
                    <a:gd name="T77" fmla="*/ 149 h 364"/>
                    <a:gd name="T78" fmla="*/ 56 w 382"/>
                    <a:gd name="T79" fmla="*/ 104 h 364"/>
                    <a:gd name="T80" fmla="*/ 89 w 382"/>
                    <a:gd name="T81" fmla="*/ 61 h 364"/>
                    <a:gd name="T82" fmla="*/ 86 w 382"/>
                    <a:gd name="T83" fmla="*/ 36 h 364"/>
                    <a:gd name="T84" fmla="*/ 91 w 382"/>
                    <a:gd name="T85" fmla="*/ 33 h 364"/>
                    <a:gd name="T86" fmla="*/ 106 w 382"/>
                    <a:gd name="T87" fmla="*/ 43 h 364"/>
                    <a:gd name="T88" fmla="*/ 115 w 382"/>
                    <a:gd name="T89" fmla="*/ 41 h 364"/>
                    <a:gd name="T90" fmla="*/ 121 w 382"/>
                    <a:gd name="T91" fmla="*/ 26 h 364"/>
                    <a:gd name="T92" fmla="*/ 124 w 382"/>
                    <a:gd name="T9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64">
                      <a:moveTo>
                        <a:pt x="124" y="0"/>
                      </a:moveTo>
                      <a:lnTo>
                        <a:pt x="173" y="20"/>
                      </a:lnTo>
                      <a:lnTo>
                        <a:pt x="180" y="38"/>
                      </a:lnTo>
                      <a:lnTo>
                        <a:pt x="242" y="43"/>
                      </a:lnTo>
                      <a:lnTo>
                        <a:pt x="261" y="75"/>
                      </a:lnTo>
                      <a:lnTo>
                        <a:pt x="272" y="76"/>
                      </a:lnTo>
                      <a:lnTo>
                        <a:pt x="302" y="50"/>
                      </a:lnTo>
                      <a:lnTo>
                        <a:pt x="306" y="51"/>
                      </a:lnTo>
                      <a:lnTo>
                        <a:pt x="299" y="73"/>
                      </a:lnTo>
                      <a:lnTo>
                        <a:pt x="333" y="75"/>
                      </a:lnTo>
                      <a:lnTo>
                        <a:pt x="382" y="198"/>
                      </a:lnTo>
                      <a:lnTo>
                        <a:pt x="335" y="245"/>
                      </a:lnTo>
                      <a:lnTo>
                        <a:pt x="313" y="230"/>
                      </a:lnTo>
                      <a:lnTo>
                        <a:pt x="279" y="333"/>
                      </a:lnTo>
                      <a:lnTo>
                        <a:pt x="263" y="314"/>
                      </a:lnTo>
                      <a:lnTo>
                        <a:pt x="257" y="274"/>
                      </a:lnTo>
                      <a:lnTo>
                        <a:pt x="239" y="258"/>
                      </a:lnTo>
                      <a:lnTo>
                        <a:pt x="222" y="258"/>
                      </a:lnTo>
                      <a:lnTo>
                        <a:pt x="212" y="223"/>
                      </a:lnTo>
                      <a:lnTo>
                        <a:pt x="187" y="246"/>
                      </a:lnTo>
                      <a:lnTo>
                        <a:pt x="169" y="269"/>
                      </a:lnTo>
                      <a:lnTo>
                        <a:pt x="168" y="287"/>
                      </a:lnTo>
                      <a:lnTo>
                        <a:pt x="155" y="307"/>
                      </a:lnTo>
                      <a:lnTo>
                        <a:pt x="149" y="329"/>
                      </a:lnTo>
                      <a:lnTo>
                        <a:pt x="121" y="347"/>
                      </a:lnTo>
                      <a:lnTo>
                        <a:pt x="106" y="345"/>
                      </a:lnTo>
                      <a:lnTo>
                        <a:pt x="95" y="333"/>
                      </a:lnTo>
                      <a:lnTo>
                        <a:pt x="57" y="347"/>
                      </a:lnTo>
                      <a:lnTo>
                        <a:pt x="45" y="364"/>
                      </a:lnTo>
                      <a:lnTo>
                        <a:pt x="45" y="339"/>
                      </a:lnTo>
                      <a:lnTo>
                        <a:pt x="30" y="330"/>
                      </a:lnTo>
                      <a:lnTo>
                        <a:pt x="40" y="284"/>
                      </a:lnTo>
                      <a:lnTo>
                        <a:pt x="34" y="266"/>
                      </a:lnTo>
                      <a:lnTo>
                        <a:pt x="21" y="253"/>
                      </a:lnTo>
                      <a:lnTo>
                        <a:pt x="19" y="228"/>
                      </a:lnTo>
                      <a:lnTo>
                        <a:pt x="0" y="214"/>
                      </a:lnTo>
                      <a:lnTo>
                        <a:pt x="22" y="204"/>
                      </a:lnTo>
                      <a:lnTo>
                        <a:pt x="26" y="176"/>
                      </a:lnTo>
                      <a:lnTo>
                        <a:pt x="42" y="149"/>
                      </a:lnTo>
                      <a:lnTo>
                        <a:pt x="56" y="104"/>
                      </a:lnTo>
                      <a:lnTo>
                        <a:pt x="89" y="61"/>
                      </a:lnTo>
                      <a:lnTo>
                        <a:pt x="86" y="36"/>
                      </a:lnTo>
                      <a:lnTo>
                        <a:pt x="91" y="33"/>
                      </a:lnTo>
                      <a:lnTo>
                        <a:pt x="106" y="43"/>
                      </a:lnTo>
                      <a:lnTo>
                        <a:pt x="115" y="41"/>
                      </a:lnTo>
                      <a:lnTo>
                        <a:pt x="121" y="26"/>
                      </a:lnTo>
                      <a:lnTo>
                        <a:pt x="12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2" name="Freeform 18">
                  <a:extLst>
                    <a:ext uri="{FF2B5EF4-FFF2-40B4-BE49-F238E27FC236}">
                      <a16:creationId xmlns:a16="http://schemas.microsoft.com/office/drawing/2014/main" id="{EE823749-28B3-4D43-9312-9B15C0A0824E}"/>
                    </a:ext>
                  </a:extLst>
                </p:cNvPr>
                <p:cNvSpPr>
                  <a:spLocks/>
                </p:cNvSpPr>
                <p:nvPr/>
              </p:nvSpPr>
              <p:spPr bwMode="auto">
                <a:xfrm>
                  <a:off x="5440363" y="3236913"/>
                  <a:ext cx="752475" cy="558800"/>
                </a:xfrm>
                <a:custGeom>
                  <a:avLst/>
                  <a:gdLst>
                    <a:gd name="T0" fmla="*/ 195 w 474"/>
                    <a:gd name="T1" fmla="*/ 0 h 352"/>
                    <a:gd name="T2" fmla="*/ 208 w 474"/>
                    <a:gd name="T3" fmla="*/ 5 h 352"/>
                    <a:gd name="T4" fmla="*/ 208 w 474"/>
                    <a:gd name="T5" fmla="*/ 20 h 352"/>
                    <a:gd name="T6" fmla="*/ 252 w 474"/>
                    <a:gd name="T7" fmla="*/ 49 h 352"/>
                    <a:gd name="T8" fmla="*/ 277 w 474"/>
                    <a:gd name="T9" fmla="*/ 36 h 352"/>
                    <a:gd name="T10" fmla="*/ 297 w 474"/>
                    <a:gd name="T11" fmla="*/ 46 h 352"/>
                    <a:gd name="T12" fmla="*/ 312 w 474"/>
                    <a:gd name="T13" fmla="*/ 37 h 352"/>
                    <a:gd name="T14" fmla="*/ 330 w 474"/>
                    <a:gd name="T15" fmla="*/ 55 h 352"/>
                    <a:gd name="T16" fmla="*/ 341 w 474"/>
                    <a:gd name="T17" fmla="*/ 49 h 352"/>
                    <a:gd name="T18" fmla="*/ 371 w 474"/>
                    <a:gd name="T19" fmla="*/ 20 h 352"/>
                    <a:gd name="T20" fmla="*/ 401 w 474"/>
                    <a:gd name="T21" fmla="*/ 63 h 352"/>
                    <a:gd name="T22" fmla="*/ 422 w 474"/>
                    <a:gd name="T23" fmla="*/ 98 h 352"/>
                    <a:gd name="T24" fmla="*/ 468 w 474"/>
                    <a:gd name="T25" fmla="*/ 121 h 352"/>
                    <a:gd name="T26" fmla="*/ 474 w 474"/>
                    <a:gd name="T27" fmla="*/ 174 h 352"/>
                    <a:gd name="T28" fmla="*/ 462 w 474"/>
                    <a:gd name="T29" fmla="*/ 197 h 352"/>
                    <a:gd name="T30" fmla="*/ 439 w 474"/>
                    <a:gd name="T31" fmla="*/ 217 h 352"/>
                    <a:gd name="T32" fmla="*/ 425 w 474"/>
                    <a:gd name="T33" fmla="*/ 237 h 352"/>
                    <a:gd name="T34" fmla="*/ 442 w 474"/>
                    <a:gd name="T35" fmla="*/ 297 h 352"/>
                    <a:gd name="T36" fmla="*/ 432 w 474"/>
                    <a:gd name="T37" fmla="*/ 352 h 352"/>
                    <a:gd name="T38" fmla="*/ 421 w 474"/>
                    <a:gd name="T39" fmla="*/ 352 h 352"/>
                    <a:gd name="T40" fmla="*/ 397 w 474"/>
                    <a:gd name="T41" fmla="*/ 345 h 352"/>
                    <a:gd name="T42" fmla="*/ 377 w 474"/>
                    <a:gd name="T43" fmla="*/ 312 h 352"/>
                    <a:gd name="T44" fmla="*/ 361 w 474"/>
                    <a:gd name="T45" fmla="*/ 312 h 352"/>
                    <a:gd name="T46" fmla="*/ 336 w 474"/>
                    <a:gd name="T47" fmla="*/ 306 h 352"/>
                    <a:gd name="T48" fmla="*/ 287 w 474"/>
                    <a:gd name="T49" fmla="*/ 303 h 352"/>
                    <a:gd name="T50" fmla="*/ 212 w 474"/>
                    <a:gd name="T51" fmla="*/ 283 h 352"/>
                    <a:gd name="T52" fmla="*/ 175 w 474"/>
                    <a:gd name="T53" fmla="*/ 235 h 352"/>
                    <a:gd name="T54" fmla="*/ 159 w 474"/>
                    <a:gd name="T55" fmla="*/ 233 h 352"/>
                    <a:gd name="T56" fmla="*/ 105 w 474"/>
                    <a:gd name="T57" fmla="*/ 284 h 352"/>
                    <a:gd name="T58" fmla="*/ 86 w 474"/>
                    <a:gd name="T59" fmla="*/ 287 h 352"/>
                    <a:gd name="T60" fmla="*/ 84 w 474"/>
                    <a:gd name="T61" fmla="*/ 272 h 352"/>
                    <a:gd name="T62" fmla="*/ 64 w 474"/>
                    <a:gd name="T63" fmla="*/ 235 h 352"/>
                    <a:gd name="T64" fmla="*/ 31 w 474"/>
                    <a:gd name="T65" fmla="*/ 213 h 352"/>
                    <a:gd name="T66" fmla="*/ 0 w 474"/>
                    <a:gd name="T67" fmla="*/ 170 h 352"/>
                    <a:gd name="T68" fmla="*/ 25 w 474"/>
                    <a:gd name="T69" fmla="*/ 135 h 352"/>
                    <a:gd name="T70" fmla="*/ 81 w 474"/>
                    <a:gd name="T71" fmla="*/ 120 h 352"/>
                    <a:gd name="T72" fmla="*/ 90 w 474"/>
                    <a:gd name="T73" fmla="*/ 104 h 352"/>
                    <a:gd name="T74" fmla="*/ 93 w 474"/>
                    <a:gd name="T75" fmla="*/ 60 h 352"/>
                    <a:gd name="T76" fmla="*/ 104 w 474"/>
                    <a:gd name="T77" fmla="*/ 45 h 352"/>
                    <a:gd name="T78" fmla="*/ 138 w 474"/>
                    <a:gd name="T79" fmla="*/ 32 h 352"/>
                    <a:gd name="T80" fmla="*/ 170 w 474"/>
                    <a:gd name="T81" fmla="*/ 6 h 352"/>
                    <a:gd name="T82" fmla="*/ 195 w 474"/>
                    <a:gd name="T8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4" h="352">
                      <a:moveTo>
                        <a:pt x="195" y="0"/>
                      </a:moveTo>
                      <a:lnTo>
                        <a:pt x="208" y="5"/>
                      </a:lnTo>
                      <a:lnTo>
                        <a:pt x="208" y="20"/>
                      </a:lnTo>
                      <a:lnTo>
                        <a:pt x="252" y="49"/>
                      </a:lnTo>
                      <a:lnTo>
                        <a:pt x="277" y="36"/>
                      </a:lnTo>
                      <a:lnTo>
                        <a:pt x="297" y="46"/>
                      </a:lnTo>
                      <a:lnTo>
                        <a:pt x="312" y="37"/>
                      </a:lnTo>
                      <a:lnTo>
                        <a:pt x="330" y="55"/>
                      </a:lnTo>
                      <a:lnTo>
                        <a:pt x="341" y="49"/>
                      </a:lnTo>
                      <a:lnTo>
                        <a:pt x="371" y="20"/>
                      </a:lnTo>
                      <a:lnTo>
                        <a:pt x="401" y="63"/>
                      </a:lnTo>
                      <a:lnTo>
                        <a:pt x="422" y="98"/>
                      </a:lnTo>
                      <a:lnTo>
                        <a:pt x="468" y="121"/>
                      </a:lnTo>
                      <a:lnTo>
                        <a:pt x="474" y="174"/>
                      </a:lnTo>
                      <a:lnTo>
                        <a:pt x="462" y="197"/>
                      </a:lnTo>
                      <a:lnTo>
                        <a:pt x="439" y="217"/>
                      </a:lnTo>
                      <a:lnTo>
                        <a:pt x="425" y="237"/>
                      </a:lnTo>
                      <a:lnTo>
                        <a:pt x="442" y="297"/>
                      </a:lnTo>
                      <a:lnTo>
                        <a:pt x="432" y="352"/>
                      </a:lnTo>
                      <a:lnTo>
                        <a:pt x="421" y="352"/>
                      </a:lnTo>
                      <a:lnTo>
                        <a:pt x="397" y="345"/>
                      </a:lnTo>
                      <a:lnTo>
                        <a:pt x="377" y="312"/>
                      </a:lnTo>
                      <a:lnTo>
                        <a:pt x="361" y="312"/>
                      </a:lnTo>
                      <a:lnTo>
                        <a:pt x="336" y="306"/>
                      </a:lnTo>
                      <a:lnTo>
                        <a:pt x="287" y="303"/>
                      </a:lnTo>
                      <a:lnTo>
                        <a:pt x="212" y="283"/>
                      </a:lnTo>
                      <a:lnTo>
                        <a:pt x="175" y="235"/>
                      </a:lnTo>
                      <a:lnTo>
                        <a:pt x="159" y="233"/>
                      </a:lnTo>
                      <a:lnTo>
                        <a:pt x="105" y="284"/>
                      </a:lnTo>
                      <a:lnTo>
                        <a:pt x="86" y="287"/>
                      </a:lnTo>
                      <a:lnTo>
                        <a:pt x="84" y="272"/>
                      </a:lnTo>
                      <a:lnTo>
                        <a:pt x="64" y="235"/>
                      </a:lnTo>
                      <a:lnTo>
                        <a:pt x="31" y="213"/>
                      </a:lnTo>
                      <a:lnTo>
                        <a:pt x="0" y="170"/>
                      </a:lnTo>
                      <a:lnTo>
                        <a:pt x="25" y="135"/>
                      </a:lnTo>
                      <a:lnTo>
                        <a:pt x="81" y="120"/>
                      </a:lnTo>
                      <a:lnTo>
                        <a:pt x="90" y="104"/>
                      </a:lnTo>
                      <a:lnTo>
                        <a:pt x="93" y="60"/>
                      </a:lnTo>
                      <a:lnTo>
                        <a:pt x="104" y="45"/>
                      </a:lnTo>
                      <a:lnTo>
                        <a:pt x="138" y="32"/>
                      </a:lnTo>
                      <a:lnTo>
                        <a:pt x="170" y="6"/>
                      </a:lnTo>
                      <a:lnTo>
                        <a:pt x="19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3" name="Freeform 52">
                  <a:extLst>
                    <a:ext uri="{FF2B5EF4-FFF2-40B4-BE49-F238E27FC236}">
                      <a16:creationId xmlns:a16="http://schemas.microsoft.com/office/drawing/2014/main" id="{3D7BACDF-3DB7-48CF-B5C8-EA0B8A50EE97}"/>
                    </a:ext>
                  </a:extLst>
                </p:cNvPr>
                <p:cNvSpPr>
                  <a:spLocks/>
                </p:cNvSpPr>
                <p:nvPr/>
              </p:nvSpPr>
              <p:spPr bwMode="auto">
                <a:xfrm>
                  <a:off x="7024688" y="3322638"/>
                  <a:ext cx="563563" cy="527050"/>
                </a:xfrm>
                <a:custGeom>
                  <a:avLst/>
                  <a:gdLst>
                    <a:gd name="T0" fmla="*/ 223 w 355"/>
                    <a:gd name="T1" fmla="*/ 0 h 332"/>
                    <a:gd name="T2" fmla="*/ 266 w 355"/>
                    <a:gd name="T3" fmla="*/ 9 h 332"/>
                    <a:gd name="T4" fmla="*/ 269 w 355"/>
                    <a:gd name="T5" fmla="*/ 41 h 332"/>
                    <a:gd name="T6" fmla="*/ 286 w 355"/>
                    <a:gd name="T7" fmla="*/ 61 h 332"/>
                    <a:gd name="T8" fmla="*/ 279 w 355"/>
                    <a:gd name="T9" fmla="*/ 113 h 332"/>
                    <a:gd name="T10" fmla="*/ 292 w 355"/>
                    <a:gd name="T11" fmla="*/ 133 h 332"/>
                    <a:gd name="T12" fmla="*/ 336 w 355"/>
                    <a:gd name="T13" fmla="*/ 159 h 332"/>
                    <a:gd name="T14" fmla="*/ 355 w 355"/>
                    <a:gd name="T15" fmla="*/ 205 h 332"/>
                    <a:gd name="T16" fmla="*/ 292 w 355"/>
                    <a:gd name="T17" fmla="*/ 274 h 332"/>
                    <a:gd name="T18" fmla="*/ 276 w 355"/>
                    <a:gd name="T19" fmla="*/ 289 h 332"/>
                    <a:gd name="T20" fmla="*/ 229 w 355"/>
                    <a:gd name="T21" fmla="*/ 252 h 332"/>
                    <a:gd name="T22" fmla="*/ 210 w 355"/>
                    <a:gd name="T23" fmla="*/ 225 h 332"/>
                    <a:gd name="T24" fmla="*/ 203 w 355"/>
                    <a:gd name="T25" fmla="*/ 230 h 332"/>
                    <a:gd name="T26" fmla="*/ 200 w 355"/>
                    <a:gd name="T27" fmla="*/ 244 h 332"/>
                    <a:gd name="T28" fmla="*/ 170 w 355"/>
                    <a:gd name="T29" fmla="*/ 302 h 332"/>
                    <a:gd name="T30" fmla="*/ 149 w 355"/>
                    <a:gd name="T31" fmla="*/ 332 h 332"/>
                    <a:gd name="T32" fmla="*/ 125 w 355"/>
                    <a:gd name="T33" fmla="*/ 324 h 332"/>
                    <a:gd name="T34" fmla="*/ 120 w 355"/>
                    <a:gd name="T35" fmla="*/ 301 h 332"/>
                    <a:gd name="T36" fmla="*/ 105 w 355"/>
                    <a:gd name="T37" fmla="*/ 301 h 332"/>
                    <a:gd name="T38" fmla="*/ 95 w 355"/>
                    <a:gd name="T39" fmla="*/ 289 h 332"/>
                    <a:gd name="T40" fmla="*/ 90 w 355"/>
                    <a:gd name="T41" fmla="*/ 292 h 332"/>
                    <a:gd name="T42" fmla="*/ 88 w 355"/>
                    <a:gd name="T43" fmla="*/ 309 h 332"/>
                    <a:gd name="T44" fmla="*/ 81 w 355"/>
                    <a:gd name="T45" fmla="*/ 312 h 332"/>
                    <a:gd name="T46" fmla="*/ 60 w 355"/>
                    <a:gd name="T47" fmla="*/ 301 h 332"/>
                    <a:gd name="T48" fmla="*/ 59 w 355"/>
                    <a:gd name="T49" fmla="*/ 285 h 332"/>
                    <a:gd name="T50" fmla="*/ 37 w 355"/>
                    <a:gd name="T51" fmla="*/ 267 h 332"/>
                    <a:gd name="T52" fmla="*/ 29 w 355"/>
                    <a:gd name="T53" fmla="*/ 238 h 332"/>
                    <a:gd name="T54" fmla="*/ 14 w 355"/>
                    <a:gd name="T55" fmla="*/ 229 h 332"/>
                    <a:gd name="T56" fmla="*/ 0 w 355"/>
                    <a:gd name="T57" fmla="*/ 183 h 332"/>
                    <a:gd name="T58" fmla="*/ 2 w 355"/>
                    <a:gd name="T59" fmla="*/ 169 h 332"/>
                    <a:gd name="T60" fmla="*/ 5 w 355"/>
                    <a:gd name="T61" fmla="*/ 165 h 332"/>
                    <a:gd name="T62" fmla="*/ 14 w 355"/>
                    <a:gd name="T63" fmla="*/ 174 h 332"/>
                    <a:gd name="T64" fmla="*/ 31 w 355"/>
                    <a:gd name="T65" fmla="*/ 165 h 332"/>
                    <a:gd name="T66" fmla="*/ 45 w 355"/>
                    <a:gd name="T67" fmla="*/ 151 h 332"/>
                    <a:gd name="T68" fmla="*/ 91 w 355"/>
                    <a:gd name="T69" fmla="*/ 136 h 332"/>
                    <a:gd name="T70" fmla="*/ 131 w 355"/>
                    <a:gd name="T71" fmla="*/ 103 h 332"/>
                    <a:gd name="T72" fmla="*/ 129 w 355"/>
                    <a:gd name="T73" fmla="*/ 95 h 332"/>
                    <a:gd name="T74" fmla="*/ 115 w 355"/>
                    <a:gd name="T75" fmla="*/ 89 h 332"/>
                    <a:gd name="T76" fmla="*/ 109 w 355"/>
                    <a:gd name="T77" fmla="*/ 67 h 332"/>
                    <a:gd name="T78" fmla="*/ 120 w 355"/>
                    <a:gd name="T79" fmla="*/ 44 h 332"/>
                    <a:gd name="T80" fmla="*/ 141 w 355"/>
                    <a:gd name="T81" fmla="*/ 21 h 332"/>
                    <a:gd name="T82" fmla="*/ 223 w 355"/>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32">
                      <a:moveTo>
                        <a:pt x="223" y="0"/>
                      </a:moveTo>
                      <a:lnTo>
                        <a:pt x="266" y="9"/>
                      </a:lnTo>
                      <a:lnTo>
                        <a:pt x="269" y="41"/>
                      </a:lnTo>
                      <a:lnTo>
                        <a:pt x="286" y="61"/>
                      </a:lnTo>
                      <a:lnTo>
                        <a:pt x="279" y="113"/>
                      </a:lnTo>
                      <a:lnTo>
                        <a:pt x="292" y="133"/>
                      </a:lnTo>
                      <a:lnTo>
                        <a:pt x="336" y="159"/>
                      </a:lnTo>
                      <a:lnTo>
                        <a:pt x="355" y="205"/>
                      </a:lnTo>
                      <a:lnTo>
                        <a:pt x="292" y="274"/>
                      </a:lnTo>
                      <a:lnTo>
                        <a:pt x="276" y="289"/>
                      </a:lnTo>
                      <a:lnTo>
                        <a:pt x="229" y="252"/>
                      </a:lnTo>
                      <a:lnTo>
                        <a:pt x="210" y="225"/>
                      </a:lnTo>
                      <a:lnTo>
                        <a:pt x="203" y="230"/>
                      </a:lnTo>
                      <a:lnTo>
                        <a:pt x="200" y="244"/>
                      </a:lnTo>
                      <a:lnTo>
                        <a:pt x="170" y="302"/>
                      </a:lnTo>
                      <a:lnTo>
                        <a:pt x="149" y="332"/>
                      </a:lnTo>
                      <a:lnTo>
                        <a:pt x="125" y="324"/>
                      </a:lnTo>
                      <a:lnTo>
                        <a:pt x="120" y="301"/>
                      </a:lnTo>
                      <a:lnTo>
                        <a:pt x="105" y="301"/>
                      </a:lnTo>
                      <a:lnTo>
                        <a:pt x="95" y="289"/>
                      </a:lnTo>
                      <a:lnTo>
                        <a:pt x="90" y="292"/>
                      </a:lnTo>
                      <a:lnTo>
                        <a:pt x="88" y="309"/>
                      </a:lnTo>
                      <a:lnTo>
                        <a:pt x="81" y="312"/>
                      </a:lnTo>
                      <a:lnTo>
                        <a:pt x="60" y="301"/>
                      </a:lnTo>
                      <a:lnTo>
                        <a:pt x="59" y="285"/>
                      </a:lnTo>
                      <a:lnTo>
                        <a:pt x="37" y="267"/>
                      </a:lnTo>
                      <a:lnTo>
                        <a:pt x="29" y="238"/>
                      </a:lnTo>
                      <a:lnTo>
                        <a:pt x="14" y="229"/>
                      </a:lnTo>
                      <a:lnTo>
                        <a:pt x="0" y="183"/>
                      </a:lnTo>
                      <a:lnTo>
                        <a:pt x="2" y="169"/>
                      </a:lnTo>
                      <a:lnTo>
                        <a:pt x="5" y="165"/>
                      </a:lnTo>
                      <a:lnTo>
                        <a:pt x="14" y="174"/>
                      </a:lnTo>
                      <a:lnTo>
                        <a:pt x="31" y="165"/>
                      </a:lnTo>
                      <a:lnTo>
                        <a:pt x="45" y="151"/>
                      </a:lnTo>
                      <a:lnTo>
                        <a:pt x="91" y="136"/>
                      </a:lnTo>
                      <a:lnTo>
                        <a:pt x="131" y="103"/>
                      </a:lnTo>
                      <a:lnTo>
                        <a:pt x="129" y="95"/>
                      </a:lnTo>
                      <a:lnTo>
                        <a:pt x="115" y="89"/>
                      </a:lnTo>
                      <a:lnTo>
                        <a:pt x="109" y="67"/>
                      </a:lnTo>
                      <a:lnTo>
                        <a:pt x="120" y="44"/>
                      </a:lnTo>
                      <a:lnTo>
                        <a:pt x="141" y="2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4" name="Freeform 53">
                  <a:extLst>
                    <a:ext uri="{FF2B5EF4-FFF2-40B4-BE49-F238E27FC236}">
                      <a16:creationId xmlns:a16="http://schemas.microsoft.com/office/drawing/2014/main" id="{E875F6D4-53DE-48C7-9CDE-2D2B1F3DA752}"/>
                    </a:ext>
                  </a:extLst>
                </p:cNvPr>
                <p:cNvSpPr>
                  <a:spLocks/>
                </p:cNvSpPr>
                <p:nvPr/>
              </p:nvSpPr>
              <p:spPr bwMode="auto">
                <a:xfrm>
                  <a:off x="6978651" y="3679826"/>
                  <a:ext cx="706438" cy="561975"/>
                </a:xfrm>
                <a:custGeom>
                  <a:avLst/>
                  <a:gdLst>
                    <a:gd name="T0" fmla="*/ 239 w 445"/>
                    <a:gd name="T1" fmla="*/ 0 h 354"/>
                    <a:gd name="T2" fmla="*/ 258 w 445"/>
                    <a:gd name="T3" fmla="*/ 27 h 354"/>
                    <a:gd name="T4" fmla="*/ 305 w 445"/>
                    <a:gd name="T5" fmla="*/ 64 h 354"/>
                    <a:gd name="T6" fmla="*/ 321 w 445"/>
                    <a:gd name="T7" fmla="*/ 49 h 354"/>
                    <a:gd name="T8" fmla="*/ 323 w 445"/>
                    <a:gd name="T9" fmla="*/ 62 h 354"/>
                    <a:gd name="T10" fmla="*/ 330 w 445"/>
                    <a:gd name="T11" fmla="*/ 73 h 354"/>
                    <a:gd name="T12" fmla="*/ 359 w 445"/>
                    <a:gd name="T13" fmla="*/ 76 h 354"/>
                    <a:gd name="T14" fmla="*/ 380 w 445"/>
                    <a:gd name="T15" fmla="*/ 97 h 354"/>
                    <a:gd name="T16" fmla="*/ 392 w 445"/>
                    <a:gd name="T17" fmla="*/ 137 h 354"/>
                    <a:gd name="T18" fmla="*/ 434 w 445"/>
                    <a:gd name="T19" fmla="*/ 170 h 354"/>
                    <a:gd name="T20" fmla="*/ 445 w 445"/>
                    <a:gd name="T21" fmla="*/ 188 h 354"/>
                    <a:gd name="T22" fmla="*/ 439 w 445"/>
                    <a:gd name="T23" fmla="*/ 212 h 354"/>
                    <a:gd name="T24" fmla="*/ 445 w 445"/>
                    <a:gd name="T25" fmla="*/ 235 h 354"/>
                    <a:gd name="T26" fmla="*/ 426 w 445"/>
                    <a:gd name="T27" fmla="*/ 252 h 354"/>
                    <a:gd name="T28" fmla="*/ 404 w 445"/>
                    <a:gd name="T29" fmla="*/ 267 h 354"/>
                    <a:gd name="T30" fmla="*/ 385 w 445"/>
                    <a:gd name="T31" fmla="*/ 302 h 354"/>
                    <a:gd name="T32" fmla="*/ 367 w 445"/>
                    <a:gd name="T33" fmla="*/ 306 h 354"/>
                    <a:gd name="T34" fmla="*/ 317 w 445"/>
                    <a:gd name="T35" fmla="*/ 302 h 354"/>
                    <a:gd name="T36" fmla="*/ 298 w 445"/>
                    <a:gd name="T37" fmla="*/ 321 h 354"/>
                    <a:gd name="T38" fmla="*/ 261 w 445"/>
                    <a:gd name="T39" fmla="*/ 351 h 354"/>
                    <a:gd name="T40" fmla="*/ 234 w 445"/>
                    <a:gd name="T41" fmla="*/ 354 h 354"/>
                    <a:gd name="T42" fmla="*/ 199 w 445"/>
                    <a:gd name="T43" fmla="*/ 329 h 354"/>
                    <a:gd name="T44" fmla="*/ 177 w 445"/>
                    <a:gd name="T45" fmla="*/ 312 h 354"/>
                    <a:gd name="T46" fmla="*/ 170 w 445"/>
                    <a:gd name="T47" fmla="*/ 317 h 354"/>
                    <a:gd name="T48" fmla="*/ 162 w 445"/>
                    <a:gd name="T49" fmla="*/ 314 h 354"/>
                    <a:gd name="T50" fmla="*/ 154 w 445"/>
                    <a:gd name="T51" fmla="*/ 296 h 354"/>
                    <a:gd name="T52" fmla="*/ 168 w 445"/>
                    <a:gd name="T53" fmla="*/ 221 h 354"/>
                    <a:gd name="T54" fmla="*/ 142 w 445"/>
                    <a:gd name="T55" fmla="*/ 200 h 354"/>
                    <a:gd name="T56" fmla="*/ 122 w 445"/>
                    <a:gd name="T57" fmla="*/ 200 h 354"/>
                    <a:gd name="T58" fmla="*/ 107 w 445"/>
                    <a:gd name="T59" fmla="*/ 188 h 354"/>
                    <a:gd name="T60" fmla="*/ 97 w 445"/>
                    <a:gd name="T61" fmla="*/ 190 h 354"/>
                    <a:gd name="T62" fmla="*/ 88 w 445"/>
                    <a:gd name="T63" fmla="*/ 223 h 354"/>
                    <a:gd name="T64" fmla="*/ 81 w 445"/>
                    <a:gd name="T65" fmla="*/ 226 h 354"/>
                    <a:gd name="T66" fmla="*/ 58 w 445"/>
                    <a:gd name="T67" fmla="*/ 222 h 354"/>
                    <a:gd name="T68" fmla="*/ 0 w 445"/>
                    <a:gd name="T69" fmla="*/ 146 h 354"/>
                    <a:gd name="T70" fmla="*/ 16 w 445"/>
                    <a:gd name="T71" fmla="*/ 133 h 354"/>
                    <a:gd name="T72" fmla="*/ 43 w 445"/>
                    <a:gd name="T73" fmla="*/ 67 h 354"/>
                    <a:gd name="T74" fmla="*/ 43 w 445"/>
                    <a:gd name="T75" fmla="*/ 4 h 354"/>
                    <a:gd name="T76" fmla="*/ 58 w 445"/>
                    <a:gd name="T77" fmla="*/ 13 h 354"/>
                    <a:gd name="T78" fmla="*/ 66 w 445"/>
                    <a:gd name="T79" fmla="*/ 42 h 354"/>
                    <a:gd name="T80" fmla="*/ 88 w 445"/>
                    <a:gd name="T81" fmla="*/ 60 h 354"/>
                    <a:gd name="T82" fmla="*/ 89 w 445"/>
                    <a:gd name="T83" fmla="*/ 76 h 354"/>
                    <a:gd name="T84" fmla="*/ 110 w 445"/>
                    <a:gd name="T85" fmla="*/ 87 h 354"/>
                    <a:gd name="T86" fmla="*/ 117 w 445"/>
                    <a:gd name="T87" fmla="*/ 84 h 354"/>
                    <a:gd name="T88" fmla="*/ 119 w 445"/>
                    <a:gd name="T89" fmla="*/ 67 h 354"/>
                    <a:gd name="T90" fmla="*/ 124 w 445"/>
                    <a:gd name="T91" fmla="*/ 64 h 354"/>
                    <a:gd name="T92" fmla="*/ 134 w 445"/>
                    <a:gd name="T93" fmla="*/ 76 h 354"/>
                    <a:gd name="T94" fmla="*/ 149 w 445"/>
                    <a:gd name="T95" fmla="*/ 76 h 354"/>
                    <a:gd name="T96" fmla="*/ 154 w 445"/>
                    <a:gd name="T97" fmla="*/ 99 h 354"/>
                    <a:gd name="T98" fmla="*/ 178 w 445"/>
                    <a:gd name="T99" fmla="*/ 107 h 354"/>
                    <a:gd name="T100" fmla="*/ 199 w 445"/>
                    <a:gd name="T101" fmla="*/ 77 h 354"/>
                    <a:gd name="T102" fmla="*/ 229 w 445"/>
                    <a:gd name="T103" fmla="*/ 19 h 354"/>
                    <a:gd name="T104" fmla="*/ 232 w 445"/>
                    <a:gd name="T105" fmla="*/ 5 h 354"/>
                    <a:gd name="T106" fmla="*/ 239 w 445"/>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354">
                      <a:moveTo>
                        <a:pt x="239" y="0"/>
                      </a:moveTo>
                      <a:lnTo>
                        <a:pt x="258" y="27"/>
                      </a:lnTo>
                      <a:lnTo>
                        <a:pt x="305" y="64"/>
                      </a:lnTo>
                      <a:lnTo>
                        <a:pt x="321" y="49"/>
                      </a:lnTo>
                      <a:lnTo>
                        <a:pt x="323" y="62"/>
                      </a:lnTo>
                      <a:lnTo>
                        <a:pt x="330" y="73"/>
                      </a:lnTo>
                      <a:lnTo>
                        <a:pt x="359" y="76"/>
                      </a:lnTo>
                      <a:lnTo>
                        <a:pt x="380" y="97"/>
                      </a:lnTo>
                      <a:lnTo>
                        <a:pt x="392" y="137"/>
                      </a:lnTo>
                      <a:lnTo>
                        <a:pt x="434" y="170"/>
                      </a:lnTo>
                      <a:lnTo>
                        <a:pt x="445" y="188"/>
                      </a:lnTo>
                      <a:lnTo>
                        <a:pt x="439" y="212"/>
                      </a:lnTo>
                      <a:lnTo>
                        <a:pt x="445" y="235"/>
                      </a:lnTo>
                      <a:lnTo>
                        <a:pt x="426" y="252"/>
                      </a:lnTo>
                      <a:lnTo>
                        <a:pt x="404" y="267"/>
                      </a:lnTo>
                      <a:lnTo>
                        <a:pt x="385" y="302"/>
                      </a:lnTo>
                      <a:lnTo>
                        <a:pt x="367" y="306"/>
                      </a:lnTo>
                      <a:lnTo>
                        <a:pt x="317" y="302"/>
                      </a:lnTo>
                      <a:lnTo>
                        <a:pt x="298" y="321"/>
                      </a:lnTo>
                      <a:lnTo>
                        <a:pt x="261" y="351"/>
                      </a:lnTo>
                      <a:lnTo>
                        <a:pt x="234" y="354"/>
                      </a:lnTo>
                      <a:lnTo>
                        <a:pt x="199" y="329"/>
                      </a:lnTo>
                      <a:lnTo>
                        <a:pt x="177" y="312"/>
                      </a:lnTo>
                      <a:lnTo>
                        <a:pt x="170" y="317"/>
                      </a:lnTo>
                      <a:lnTo>
                        <a:pt x="162" y="314"/>
                      </a:lnTo>
                      <a:lnTo>
                        <a:pt x="154" y="296"/>
                      </a:lnTo>
                      <a:lnTo>
                        <a:pt x="168" y="221"/>
                      </a:lnTo>
                      <a:lnTo>
                        <a:pt x="142" y="200"/>
                      </a:lnTo>
                      <a:lnTo>
                        <a:pt x="122" y="200"/>
                      </a:lnTo>
                      <a:lnTo>
                        <a:pt x="107" y="188"/>
                      </a:lnTo>
                      <a:lnTo>
                        <a:pt x="97" y="190"/>
                      </a:lnTo>
                      <a:lnTo>
                        <a:pt x="88" y="223"/>
                      </a:lnTo>
                      <a:lnTo>
                        <a:pt x="81" y="226"/>
                      </a:lnTo>
                      <a:lnTo>
                        <a:pt x="58" y="222"/>
                      </a:lnTo>
                      <a:lnTo>
                        <a:pt x="0" y="146"/>
                      </a:lnTo>
                      <a:lnTo>
                        <a:pt x="16" y="133"/>
                      </a:lnTo>
                      <a:lnTo>
                        <a:pt x="43" y="67"/>
                      </a:lnTo>
                      <a:lnTo>
                        <a:pt x="43" y="4"/>
                      </a:lnTo>
                      <a:lnTo>
                        <a:pt x="58" y="13"/>
                      </a:lnTo>
                      <a:lnTo>
                        <a:pt x="66" y="42"/>
                      </a:lnTo>
                      <a:lnTo>
                        <a:pt x="88" y="60"/>
                      </a:lnTo>
                      <a:lnTo>
                        <a:pt x="89" y="76"/>
                      </a:lnTo>
                      <a:lnTo>
                        <a:pt x="110" y="87"/>
                      </a:lnTo>
                      <a:lnTo>
                        <a:pt x="117" y="84"/>
                      </a:lnTo>
                      <a:lnTo>
                        <a:pt x="119" y="67"/>
                      </a:lnTo>
                      <a:lnTo>
                        <a:pt x="124" y="64"/>
                      </a:lnTo>
                      <a:lnTo>
                        <a:pt x="134" y="76"/>
                      </a:lnTo>
                      <a:lnTo>
                        <a:pt x="149" y="76"/>
                      </a:lnTo>
                      <a:lnTo>
                        <a:pt x="154" y="99"/>
                      </a:lnTo>
                      <a:lnTo>
                        <a:pt x="178" y="107"/>
                      </a:lnTo>
                      <a:lnTo>
                        <a:pt x="199" y="77"/>
                      </a:lnTo>
                      <a:lnTo>
                        <a:pt x="229" y="19"/>
                      </a:lnTo>
                      <a:lnTo>
                        <a:pt x="232" y="5"/>
                      </a:lnTo>
                      <a:lnTo>
                        <a:pt x="23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5" name="Freeform 54">
                  <a:extLst>
                    <a:ext uri="{FF2B5EF4-FFF2-40B4-BE49-F238E27FC236}">
                      <a16:creationId xmlns:a16="http://schemas.microsoft.com/office/drawing/2014/main" id="{105F0CBA-1DE9-4642-9D9C-B4F0AE11745B}"/>
                    </a:ext>
                  </a:extLst>
                </p:cNvPr>
                <p:cNvSpPr>
                  <a:spLocks/>
                </p:cNvSpPr>
                <p:nvPr/>
              </p:nvSpPr>
              <p:spPr bwMode="auto">
                <a:xfrm>
                  <a:off x="6329363" y="3497263"/>
                  <a:ext cx="333375" cy="557213"/>
                </a:xfrm>
                <a:custGeom>
                  <a:avLst/>
                  <a:gdLst>
                    <a:gd name="T0" fmla="*/ 103 w 210"/>
                    <a:gd name="T1" fmla="*/ 0 h 351"/>
                    <a:gd name="T2" fmla="*/ 122 w 210"/>
                    <a:gd name="T3" fmla="*/ 4 h 351"/>
                    <a:gd name="T4" fmla="*/ 128 w 210"/>
                    <a:gd name="T5" fmla="*/ 14 h 351"/>
                    <a:gd name="T6" fmla="*/ 124 w 210"/>
                    <a:gd name="T7" fmla="*/ 20 h 351"/>
                    <a:gd name="T8" fmla="*/ 133 w 210"/>
                    <a:gd name="T9" fmla="*/ 31 h 351"/>
                    <a:gd name="T10" fmla="*/ 131 w 210"/>
                    <a:gd name="T11" fmla="*/ 40 h 351"/>
                    <a:gd name="T12" fmla="*/ 147 w 210"/>
                    <a:gd name="T13" fmla="*/ 60 h 351"/>
                    <a:gd name="T14" fmla="*/ 147 w 210"/>
                    <a:gd name="T15" fmla="*/ 90 h 351"/>
                    <a:gd name="T16" fmla="*/ 139 w 210"/>
                    <a:gd name="T17" fmla="*/ 137 h 351"/>
                    <a:gd name="T18" fmla="*/ 166 w 210"/>
                    <a:gd name="T19" fmla="*/ 153 h 351"/>
                    <a:gd name="T20" fmla="*/ 170 w 210"/>
                    <a:gd name="T21" fmla="*/ 168 h 351"/>
                    <a:gd name="T22" fmla="*/ 182 w 210"/>
                    <a:gd name="T23" fmla="*/ 174 h 351"/>
                    <a:gd name="T24" fmla="*/ 192 w 210"/>
                    <a:gd name="T25" fmla="*/ 199 h 351"/>
                    <a:gd name="T26" fmla="*/ 201 w 210"/>
                    <a:gd name="T27" fmla="*/ 203 h 351"/>
                    <a:gd name="T28" fmla="*/ 210 w 210"/>
                    <a:gd name="T29" fmla="*/ 217 h 351"/>
                    <a:gd name="T30" fmla="*/ 205 w 210"/>
                    <a:gd name="T31" fmla="*/ 226 h 351"/>
                    <a:gd name="T32" fmla="*/ 205 w 210"/>
                    <a:gd name="T33" fmla="*/ 244 h 351"/>
                    <a:gd name="T34" fmla="*/ 201 w 210"/>
                    <a:gd name="T35" fmla="*/ 254 h 351"/>
                    <a:gd name="T36" fmla="*/ 186 w 210"/>
                    <a:gd name="T37" fmla="*/ 246 h 351"/>
                    <a:gd name="T38" fmla="*/ 176 w 210"/>
                    <a:gd name="T39" fmla="*/ 257 h 351"/>
                    <a:gd name="T40" fmla="*/ 166 w 210"/>
                    <a:gd name="T41" fmla="*/ 295 h 351"/>
                    <a:gd name="T42" fmla="*/ 186 w 210"/>
                    <a:gd name="T43" fmla="*/ 310 h 351"/>
                    <a:gd name="T44" fmla="*/ 188 w 210"/>
                    <a:gd name="T45" fmla="*/ 323 h 351"/>
                    <a:gd name="T46" fmla="*/ 168 w 210"/>
                    <a:gd name="T47" fmla="*/ 351 h 351"/>
                    <a:gd name="T48" fmla="*/ 157 w 210"/>
                    <a:gd name="T49" fmla="*/ 341 h 351"/>
                    <a:gd name="T50" fmla="*/ 141 w 210"/>
                    <a:gd name="T51" fmla="*/ 347 h 351"/>
                    <a:gd name="T52" fmla="*/ 128 w 210"/>
                    <a:gd name="T53" fmla="*/ 333 h 351"/>
                    <a:gd name="T54" fmla="*/ 143 w 210"/>
                    <a:gd name="T55" fmla="*/ 305 h 351"/>
                    <a:gd name="T56" fmla="*/ 142 w 210"/>
                    <a:gd name="T57" fmla="*/ 300 h 351"/>
                    <a:gd name="T58" fmla="*/ 124 w 210"/>
                    <a:gd name="T59" fmla="*/ 310 h 351"/>
                    <a:gd name="T60" fmla="*/ 102 w 210"/>
                    <a:gd name="T61" fmla="*/ 302 h 351"/>
                    <a:gd name="T62" fmla="*/ 86 w 210"/>
                    <a:gd name="T63" fmla="*/ 306 h 351"/>
                    <a:gd name="T64" fmla="*/ 64 w 210"/>
                    <a:gd name="T65" fmla="*/ 285 h 351"/>
                    <a:gd name="T66" fmla="*/ 55 w 210"/>
                    <a:gd name="T67" fmla="*/ 258 h 351"/>
                    <a:gd name="T68" fmla="*/ 64 w 210"/>
                    <a:gd name="T69" fmla="*/ 241 h 351"/>
                    <a:gd name="T70" fmla="*/ 62 w 210"/>
                    <a:gd name="T71" fmla="*/ 236 h 351"/>
                    <a:gd name="T72" fmla="*/ 44 w 210"/>
                    <a:gd name="T73" fmla="*/ 237 h 351"/>
                    <a:gd name="T74" fmla="*/ 44 w 210"/>
                    <a:gd name="T75" fmla="*/ 226 h 351"/>
                    <a:gd name="T76" fmla="*/ 54 w 210"/>
                    <a:gd name="T77" fmla="*/ 219 h 351"/>
                    <a:gd name="T78" fmla="*/ 44 w 210"/>
                    <a:gd name="T79" fmla="*/ 191 h 351"/>
                    <a:gd name="T80" fmla="*/ 32 w 210"/>
                    <a:gd name="T81" fmla="*/ 181 h 351"/>
                    <a:gd name="T82" fmla="*/ 25 w 210"/>
                    <a:gd name="T83" fmla="*/ 160 h 351"/>
                    <a:gd name="T84" fmla="*/ 14 w 210"/>
                    <a:gd name="T85" fmla="*/ 154 h 351"/>
                    <a:gd name="T86" fmla="*/ 20 w 210"/>
                    <a:gd name="T87" fmla="*/ 135 h 351"/>
                    <a:gd name="T88" fmla="*/ 0 w 210"/>
                    <a:gd name="T89" fmla="*/ 122 h 351"/>
                    <a:gd name="T90" fmla="*/ 29 w 210"/>
                    <a:gd name="T91" fmla="*/ 81 h 351"/>
                    <a:gd name="T92" fmla="*/ 42 w 210"/>
                    <a:gd name="T93" fmla="*/ 81 h 351"/>
                    <a:gd name="T94" fmla="*/ 47 w 210"/>
                    <a:gd name="T95" fmla="*/ 61 h 351"/>
                    <a:gd name="T96" fmla="*/ 40 w 210"/>
                    <a:gd name="T97" fmla="*/ 49 h 351"/>
                    <a:gd name="T98" fmla="*/ 38 w 210"/>
                    <a:gd name="T99" fmla="*/ 39 h 351"/>
                    <a:gd name="T100" fmla="*/ 33 w 210"/>
                    <a:gd name="T101" fmla="*/ 23 h 351"/>
                    <a:gd name="T102" fmla="*/ 44 w 210"/>
                    <a:gd name="T103" fmla="*/ 10 h 351"/>
                    <a:gd name="T104" fmla="*/ 64 w 210"/>
                    <a:gd name="T105" fmla="*/ 25 h 351"/>
                    <a:gd name="T106" fmla="*/ 70 w 210"/>
                    <a:gd name="T107" fmla="*/ 10 h 351"/>
                    <a:gd name="T108" fmla="*/ 82 w 210"/>
                    <a:gd name="T109" fmla="*/ 8 h 351"/>
                    <a:gd name="T110" fmla="*/ 88 w 210"/>
                    <a:gd name="T111" fmla="*/ 19 h 351"/>
                    <a:gd name="T112" fmla="*/ 96 w 210"/>
                    <a:gd name="T113" fmla="*/ 20 h 351"/>
                    <a:gd name="T114" fmla="*/ 103 w 210"/>
                    <a:gd name="T11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351">
                      <a:moveTo>
                        <a:pt x="103" y="0"/>
                      </a:moveTo>
                      <a:lnTo>
                        <a:pt x="122" y="4"/>
                      </a:lnTo>
                      <a:lnTo>
                        <a:pt x="128" y="14"/>
                      </a:lnTo>
                      <a:lnTo>
                        <a:pt x="124" y="20"/>
                      </a:lnTo>
                      <a:lnTo>
                        <a:pt x="133" y="31"/>
                      </a:lnTo>
                      <a:lnTo>
                        <a:pt x="131" y="40"/>
                      </a:lnTo>
                      <a:lnTo>
                        <a:pt x="147" y="60"/>
                      </a:lnTo>
                      <a:lnTo>
                        <a:pt x="147" y="90"/>
                      </a:lnTo>
                      <a:lnTo>
                        <a:pt x="139" y="137"/>
                      </a:lnTo>
                      <a:lnTo>
                        <a:pt x="166" y="153"/>
                      </a:lnTo>
                      <a:lnTo>
                        <a:pt x="170" y="168"/>
                      </a:lnTo>
                      <a:lnTo>
                        <a:pt x="182" y="174"/>
                      </a:lnTo>
                      <a:lnTo>
                        <a:pt x="192" y="199"/>
                      </a:lnTo>
                      <a:lnTo>
                        <a:pt x="201" y="203"/>
                      </a:lnTo>
                      <a:lnTo>
                        <a:pt x="210" y="217"/>
                      </a:lnTo>
                      <a:lnTo>
                        <a:pt x="205" y="226"/>
                      </a:lnTo>
                      <a:lnTo>
                        <a:pt x="205" y="244"/>
                      </a:lnTo>
                      <a:lnTo>
                        <a:pt x="201" y="254"/>
                      </a:lnTo>
                      <a:lnTo>
                        <a:pt x="186" y="246"/>
                      </a:lnTo>
                      <a:lnTo>
                        <a:pt x="176" y="257"/>
                      </a:lnTo>
                      <a:lnTo>
                        <a:pt x="166" y="295"/>
                      </a:lnTo>
                      <a:lnTo>
                        <a:pt x="186" y="310"/>
                      </a:lnTo>
                      <a:lnTo>
                        <a:pt x="188" y="323"/>
                      </a:lnTo>
                      <a:lnTo>
                        <a:pt x="168" y="351"/>
                      </a:lnTo>
                      <a:lnTo>
                        <a:pt x="157" y="341"/>
                      </a:lnTo>
                      <a:lnTo>
                        <a:pt x="141" y="347"/>
                      </a:lnTo>
                      <a:lnTo>
                        <a:pt x="128" y="333"/>
                      </a:lnTo>
                      <a:lnTo>
                        <a:pt x="143" y="305"/>
                      </a:lnTo>
                      <a:lnTo>
                        <a:pt x="142" y="300"/>
                      </a:lnTo>
                      <a:lnTo>
                        <a:pt x="124" y="310"/>
                      </a:lnTo>
                      <a:lnTo>
                        <a:pt x="102" y="302"/>
                      </a:lnTo>
                      <a:lnTo>
                        <a:pt x="86" y="306"/>
                      </a:lnTo>
                      <a:lnTo>
                        <a:pt x="64" y="285"/>
                      </a:lnTo>
                      <a:lnTo>
                        <a:pt x="55" y="258"/>
                      </a:lnTo>
                      <a:lnTo>
                        <a:pt x="64" y="241"/>
                      </a:lnTo>
                      <a:lnTo>
                        <a:pt x="62" y="236"/>
                      </a:lnTo>
                      <a:lnTo>
                        <a:pt x="44" y="237"/>
                      </a:lnTo>
                      <a:lnTo>
                        <a:pt x="44" y="226"/>
                      </a:lnTo>
                      <a:lnTo>
                        <a:pt x="54" y="219"/>
                      </a:lnTo>
                      <a:lnTo>
                        <a:pt x="44" y="191"/>
                      </a:lnTo>
                      <a:lnTo>
                        <a:pt x="32" y="181"/>
                      </a:lnTo>
                      <a:lnTo>
                        <a:pt x="25" y="160"/>
                      </a:lnTo>
                      <a:lnTo>
                        <a:pt x="14" y="154"/>
                      </a:lnTo>
                      <a:lnTo>
                        <a:pt x="20" y="135"/>
                      </a:lnTo>
                      <a:lnTo>
                        <a:pt x="0" y="122"/>
                      </a:lnTo>
                      <a:lnTo>
                        <a:pt x="29" y="81"/>
                      </a:lnTo>
                      <a:lnTo>
                        <a:pt x="42" y="81"/>
                      </a:lnTo>
                      <a:lnTo>
                        <a:pt x="47" y="61"/>
                      </a:lnTo>
                      <a:lnTo>
                        <a:pt x="40" y="49"/>
                      </a:lnTo>
                      <a:lnTo>
                        <a:pt x="38" y="39"/>
                      </a:lnTo>
                      <a:lnTo>
                        <a:pt x="33" y="23"/>
                      </a:lnTo>
                      <a:lnTo>
                        <a:pt x="44" y="10"/>
                      </a:lnTo>
                      <a:lnTo>
                        <a:pt x="64" y="25"/>
                      </a:lnTo>
                      <a:lnTo>
                        <a:pt x="70" y="10"/>
                      </a:lnTo>
                      <a:lnTo>
                        <a:pt x="82" y="8"/>
                      </a:lnTo>
                      <a:lnTo>
                        <a:pt x="88" y="19"/>
                      </a:lnTo>
                      <a:lnTo>
                        <a:pt x="96" y="20"/>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6" name="Freeform 55">
                  <a:extLst>
                    <a:ext uri="{FF2B5EF4-FFF2-40B4-BE49-F238E27FC236}">
                      <a16:creationId xmlns:a16="http://schemas.microsoft.com/office/drawing/2014/main" id="{FE2ADFE6-2AD6-4BA6-844B-A4F1057E3011}"/>
                    </a:ext>
                  </a:extLst>
                </p:cNvPr>
                <p:cNvSpPr>
                  <a:spLocks/>
                </p:cNvSpPr>
                <p:nvPr/>
              </p:nvSpPr>
              <p:spPr bwMode="auto">
                <a:xfrm>
                  <a:off x="6110288" y="3549651"/>
                  <a:ext cx="488950" cy="657225"/>
                </a:xfrm>
                <a:custGeom>
                  <a:avLst/>
                  <a:gdLst>
                    <a:gd name="T0" fmla="*/ 40 w 308"/>
                    <a:gd name="T1" fmla="*/ 0 h 414"/>
                    <a:gd name="T2" fmla="*/ 46 w 308"/>
                    <a:gd name="T3" fmla="*/ 16 h 414"/>
                    <a:gd name="T4" fmla="*/ 43 w 308"/>
                    <a:gd name="T5" fmla="*/ 27 h 414"/>
                    <a:gd name="T6" fmla="*/ 57 w 308"/>
                    <a:gd name="T7" fmla="*/ 32 h 414"/>
                    <a:gd name="T8" fmla="*/ 67 w 308"/>
                    <a:gd name="T9" fmla="*/ 47 h 414"/>
                    <a:gd name="T10" fmla="*/ 96 w 308"/>
                    <a:gd name="T11" fmla="*/ 36 h 414"/>
                    <a:gd name="T12" fmla="*/ 133 w 308"/>
                    <a:gd name="T13" fmla="*/ 38 h 414"/>
                    <a:gd name="T14" fmla="*/ 143 w 308"/>
                    <a:gd name="T15" fmla="*/ 48 h 414"/>
                    <a:gd name="T16" fmla="*/ 178 w 308"/>
                    <a:gd name="T17" fmla="*/ 16 h 414"/>
                    <a:gd name="T18" fmla="*/ 185 w 308"/>
                    <a:gd name="T19" fmla="*/ 28 h 414"/>
                    <a:gd name="T20" fmla="*/ 180 w 308"/>
                    <a:gd name="T21" fmla="*/ 48 h 414"/>
                    <a:gd name="T22" fmla="*/ 167 w 308"/>
                    <a:gd name="T23" fmla="*/ 48 h 414"/>
                    <a:gd name="T24" fmla="*/ 138 w 308"/>
                    <a:gd name="T25" fmla="*/ 89 h 414"/>
                    <a:gd name="T26" fmla="*/ 158 w 308"/>
                    <a:gd name="T27" fmla="*/ 102 h 414"/>
                    <a:gd name="T28" fmla="*/ 152 w 308"/>
                    <a:gd name="T29" fmla="*/ 121 h 414"/>
                    <a:gd name="T30" fmla="*/ 163 w 308"/>
                    <a:gd name="T31" fmla="*/ 127 h 414"/>
                    <a:gd name="T32" fmla="*/ 170 w 308"/>
                    <a:gd name="T33" fmla="*/ 148 h 414"/>
                    <a:gd name="T34" fmla="*/ 182 w 308"/>
                    <a:gd name="T35" fmla="*/ 158 h 414"/>
                    <a:gd name="T36" fmla="*/ 192 w 308"/>
                    <a:gd name="T37" fmla="*/ 186 h 414"/>
                    <a:gd name="T38" fmla="*/ 182 w 308"/>
                    <a:gd name="T39" fmla="*/ 193 h 414"/>
                    <a:gd name="T40" fmla="*/ 182 w 308"/>
                    <a:gd name="T41" fmla="*/ 204 h 414"/>
                    <a:gd name="T42" fmla="*/ 200 w 308"/>
                    <a:gd name="T43" fmla="*/ 203 h 414"/>
                    <a:gd name="T44" fmla="*/ 202 w 308"/>
                    <a:gd name="T45" fmla="*/ 208 h 414"/>
                    <a:gd name="T46" fmla="*/ 193 w 308"/>
                    <a:gd name="T47" fmla="*/ 225 h 414"/>
                    <a:gd name="T48" fmla="*/ 202 w 308"/>
                    <a:gd name="T49" fmla="*/ 252 h 414"/>
                    <a:gd name="T50" fmla="*/ 224 w 308"/>
                    <a:gd name="T51" fmla="*/ 273 h 414"/>
                    <a:gd name="T52" fmla="*/ 240 w 308"/>
                    <a:gd name="T53" fmla="*/ 269 h 414"/>
                    <a:gd name="T54" fmla="*/ 262 w 308"/>
                    <a:gd name="T55" fmla="*/ 277 h 414"/>
                    <a:gd name="T56" fmla="*/ 280 w 308"/>
                    <a:gd name="T57" fmla="*/ 267 h 414"/>
                    <a:gd name="T58" fmla="*/ 281 w 308"/>
                    <a:gd name="T59" fmla="*/ 272 h 414"/>
                    <a:gd name="T60" fmla="*/ 266 w 308"/>
                    <a:gd name="T61" fmla="*/ 300 h 414"/>
                    <a:gd name="T62" fmla="*/ 279 w 308"/>
                    <a:gd name="T63" fmla="*/ 314 h 414"/>
                    <a:gd name="T64" fmla="*/ 295 w 308"/>
                    <a:gd name="T65" fmla="*/ 308 h 414"/>
                    <a:gd name="T66" fmla="*/ 306 w 308"/>
                    <a:gd name="T67" fmla="*/ 318 h 414"/>
                    <a:gd name="T68" fmla="*/ 308 w 308"/>
                    <a:gd name="T69" fmla="*/ 347 h 414"/>
                    <a:gd name="T70" fmla="*/ 269 w 308"/>
                    <a:gd name="T71" fmla="*/ 376 h 414"/>
                    <a:gd name="T72" fmla="*/ 262 w 308"/>
                    <a:gd name="T73" fmla="*/ 401 h 414"/>
                    <a:gd name="T74" fmla="*/ 232 w 308"/>
                    <a:gd name="T75" fmla="*/ 414 h 414"/>
                    <a:gd name="T76" fmla="*/ 208 w 308"/>
                    <a:gd name="T77" fmla="*/ 407 h 414"/>
                    <a:gd name="T78" fmla="*/ 198 w 308"/>
                    <a:gd name="T79" fmla="*/ 392 h 414"/>
                    <a:gd name="T80" fmla="*/ 196 w 308"/>
                    <a:gd name="T81" fmla="*/ 366 h 414"/>
                    <a:gd name="T82" fmla="*/ 130 w 308"/>
                    <a:gd name="T83" fmla="*/ 354 h 414"/>
                    <a:gd name="T84" fmla="*/ 106 w 308"/>
                    <a:gd name="T85" fmla="*/ 373 h 414"/>
                    <a:gd name="T86" fmla="*/ 93 w 308"/>
                    <a:gd name="T87" fmla="*/ 372 h 414"/>
                    <a:gd name="T88" fmla="*/ 67 w 308"/>
                    <a:gd name="T89" fmla="*/ 372 h 414"/>
                    <a:gd name="T90" fmla="*/ 78 w 308"/>
                    <a:gd name="T91" fmla="*/ 325 h 414"/>
                    <a:gd name="T92" fmla="*/ 76 w 308"/>
                    <a:gd name="T93" fmla="*/ 308 h 414"/>
                    <a:gd name="T94" fmla="*/ 23 w 308"/>
                    <a:gd name="T95" fmla="*/ 253 h 414"/>
                    <a:gd name="T96" fmla="*/ 0 w 308"/>
                    <a:gd name="T97" fmla="*/ 218 h 414"/>
                    <a:gd name="T98" fmla="*/ 10 w 308"/>
                    <a:gd name="T99" fmla="*/ 155 h 414"/>
                    <a:gd name="T100" fmla="*/ 20 w 308"/>
                    <a:gd name="T101" fmla="*/ 100 h 414"/>
                    <a:gd name="T102" fmla="*/ 3 w 308"/>
                    <a:gd name="T103" fmla="*/ 40 h 414"/>
                    <a:gd name="T104" fmla="*/ 17 w 308"/>
                    <a:gd name="T105" fmla="*/ 20 h 414"/>
                    <a:gd name="T106" fmla="*/ 40 w 308"/>
                    <a:gd name="T10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414">
                      <a:moveTo>
                        <a:pt x="40" y="0"/>
                      </a:moveTo>
                      <a:lnTo>
                        <a:pt x="46" y="16"/>
                      </a:lnTo>
                      <a:lnTo>
                        <a:pt x="43" y="27"/>
                      </a:lnTo>
                      <a:lnTo>
                        <a:pt x="57" y="32"/>
                      </a:lnTo>
                      <a:lnTo>
                        <a:pt x="67" y="47"/>
                      </a:lnTo>
                      <a:lnTo>
                        <a:pt x="96" y="36"/>
                      </a:lnTo>
                      <a:lnTo>
                        <a:pt x="133" y="38"/>
                      </a:lnTo>
                      <a:lnTo>
                        <a:pt x="143" y="48"/>
                      </a:lnTo>
                      <a:lnTo>
                        <a:pt x="178" y="16"/>
                      </a:lnTo>
                      <a:lnTo>
                        <a:pt x="185" y="28"/>
                      </a:lnTo>
                      <a:lnTo>
                        <a:pt x="180" y="48"/>
                      </a:lnTo>
                      <a:lnTo>
                        <a:pt x="167" y="48"/>
                      </a:lnTo>
                      <a:lnTo>
                        <a:pt x="138" y="89"/>
                      </a:lnTo>
                      <a:lnTo>
                        <a:pt x="158" y="102"/>
                      </a:lnTo>
                      <a:lnTo>
                        <a:pt x="152" y="121"/>
                      </a:lnTo>
                      <a:lnTo>
                        <a:pt x="163" y="127"/>
                      </a:lnTo>
                      <a:lnTo>
                        <a:pt x="170" y="148"/>
                      </a:lnTo>
                      <a:lnTo>
                        <a:pt x="182" y="158"/>
                      </a:lnTo>
                      <a:lnTo>
                        <a:pt x="192" y="186"/>
                      </a:lnTo>
                      <a:lnTo>
                        <a:pt x="182" y="193"/>
                      </a:lnTo>
                      <a:lnTo>
                        <a:pt x="182" y="204"/>
                      </a:lnTo>
                      <a:lnTo>
                        <a:pt x="200" y="203"/>
                      </a:lnTo>
                      <a:lnTo>
                        <a:pt x="202" y="208"/>
                      </a:lnTo>
                      <a:lnTo>
                        <a:pt x="193" y="225"/>
                      </a:lnTo>
                      <a:lnTo>
                        <a:pt x="202" y="252"/>
                      </a:lnTo>
                      <a:lnTo>
                        <a:pt x="224" y="273"/>
                      </a:lnTo>
                      <a:lnTo>
                        <a:pt x="240" y="269"/>
                      </a:lnTo>
                      <a:lnTo>
                        <a:pt x="262" y="277"/>
                      </a:lnTo>
                      <a:lnTo>
                        <a:pt x="280" y="267"/>
                      </a:lnTo>
                      <a:lnTo>
                        <a:pt x="281" y="272"/>
                      </a:lnTo>
                      <a:lnTo>
                        <a:pt x="266" y="300"/>
                      </a:lnTo>
                      <a:lnTo>
                        <a:pt x="279" y="314"/>
                      </a:lnTo>
                      <a:lnTo>
                        <a:pt x="295" y="308"/>
                      </a:lnTo>
                      <a:lnTo>
                        <a:pt x="306" y="318"/>
                      </a:lnTo>
                      <a:lnTo>
                        <a:pt x="308" y="347"/>
                      </a:lnTo>
                      <a:lnTo>
                        <a:pt x="269" y="376"/>
                      </a:lnTo>
                      <a:lnTo>
                        <a:pt x="262" y="401"/>
                      </a:lnTo>
                      <a:lnTo>
                        <a:pt x="232" y="414"/>
                      </a:lnTo>
                      <a:lnTo>
                        <a:pt x="208" y="407"/>
                      </a:lnTo>
                      <a:lnTo>
                        <a:pt x="198" y="392"/>
                      </a:lnTo>
                      <a:lnTo>
                        <a:pt x="196" y="366"/>
                      </a:lnTo>
                      <a:lnTo>
                        <a:pt x="130" y="354"/>
                      </a:lnTo>
                      <a:lnTo>
                        <a:pt x="106" y="373"/>
                      </a:lnTo>
                      <a:lnTo>
                        <a:pt x="93" y="372"/>
                      </a:lnTo>
                      <a:lnTo>
                        <a:pt x="67" y="372"/>
                      </a:lnTo>
                      <a:lnTo>
                        <a:pt x="78" y="325"/>
                      </a:lnTo>
                      <a:lnTo>
                        <a:pt x="76" y="308"/>
                      </a:lnTo>
                      <a:lnTo>
                        <a:pt x="23" y="253"/>
                      </a:lnTo>
                      <a:lnTo>
                        <a:pt x="0" y="218"/>
                      </a:lnTo>
                      <a:lnTo>
                        <a:pt x="10" y="155"/>
                      </a:lnTo>
                      <a:lnTo>
                        <a:pt x="20" y="100"/>
                      </a:lnTo>
                      <a:lnTo>
                        <a:pt x="3" y="40"/>
                      </a:lnTo>
                      <a:lnTo>
                        <a:pt x="17" y="20"/>
                      </a:lnTo>
                      <a:lnTo>
                        <a:pt x="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7" name="Freeform 56">
                  <a:extLst>
                    <a:ext uri="{FF2B5EF4-FFF2-40B4-BE49-F238E27FC236}">
                      <a16:creationId xmlns:a16="http://schemas.microsoft.com/office/drawing/2014/main" id="{977851DA-8091-4F57-B97D-DF645CF14954}"/>
                    </a:ext>
                  </a:extLst>
                </p:cNvPr>
                <p:cNvSpPr>
                  <a:spLocks/>
                </p:cNvSpPr>
                <p:nvPr/>
              </p:nvSpPr>
              <p:spPr bwMode="auto">
                <a:xfrm>
                  <a:off x="6592888" y="3763963"/>
                  <a:ext cx="731838" cy="725488"/>
                </a:xfrm>
                <a:custGeom>
                  <a:avLst/>
                  <a:gdLst>
                    <a:gd name="T0" fmla="*/ 141 w 461"/>
                    <a:gd name="T1" fmla="*/ 0 h 457"/>
                    <a:gd name="T2" fmla="*/ 161 w 461"/>
                    <a:gd name="T3" fmla="*/ 1 h 457"/>
                    <a:gd name="T4" fmla="*/ 177 w 461"/>
                    <a:gd name="T5" fmla="*/ 28 h 457"/>
                    <a:gd name="T6" fmla="*/ 243 w 461"/>
                    <a:gd name="T7" fmla="*/ 93 h 457"/>
                    <a:gd name="T8" fmla="*/ 301 w 461"/>
                    <a:gd name="T9" fmla="*/ 169 h 457"/>
                    <a:gd name="T10" fmla="*/ 324 w 461"/>
                    <a:gd name="T11" fmla="*/ 173 h 457"/>
                    <a:gd name="T12" fmla="*/ 331 w 461"/>
                    <a:gd name="T13" fmla="*/ 170 h 457"/>
                    <a:gd name="T14" fmla="*/ 340 w 461"/>
                    <a:gd name="T15" fmla="*/ 137 h 457"/>
                    <a:gd name="T16" fmla="*/ 350 w 461"/>
                    <a:gd name="T17" fmla="*/ 135 h 457"/>
                    <a:gd name="T18" fmla="*/ 365 w 461"/>
                    <a:gd name="T19" fmla="*/ 147 h 457"/>
                    <a:gd name="T20" fmla="*/ 385 w 461"/>
                    <a:gd name="T21" fmla="*/ 147 h 457"/>
                    <a:gd name="T22" fmla="*/ 411 w 461"/>
                    <a:gd name="T23" fmla="*/ 168 h 457"/>
                    <a:gd name="T24" fmla="*/ 397 w 461"/>
                    <a:gd name="T25" fmla="*/ 243 h 457"/>
                    <a:gd name="T26" fmla="*/ 405 w 461"/>
                    <a:gd name="T27" fmla="*/ 261 h 457"/>
                    <a:gd name="T28" fmla="*/ 413 w 461"/>
                    <a:gd name="T29" fmla="*/ 264 h 457"/>
                    <a:gd name="T30" fmla="*/ 420 w 461"/>
                    <a:gd name="T31" fmla="*/ 259 h 457"/>
                    <a:gd name="T32" fmla="*/ 442 w 461"/>
                    <a:gd name="T33" fmla="*/ 276 h 457"/>
                    <a:gd name="T34" fmla="*/ 426 w 461"/>
                    <a:gd name="T35" fmla="*/ 313 h 457"/>
                    <a:gd name="T36" fmla="*/ 431 w 461"/>
                    <a:gd name="T37" fmla="*/ 323 h 457"/>
                    <a:gd name="T38" fmla="*/ 457 w 461"/>
                    <a:gd name="T39" fmla="*/ 321 h 457"/>
                    <a:gd name="T40" fmla="*/ 461 w 461"/>
                    <a:gd name="T41" fmla="*/ 327 h 457"/>
                    <a:gd name="T42" fmla="*/ 455 w 461"/>
                    <a:gd name="T43" fmla="*/ 362 h 457"/>
                    <a:gd name="T44" fmla="*/ 412 w 461"/>
                    <a:gd name="T45" fmla="*/ 389 h 457"/>
                    <a:gd name="T46" fmla="*/ 390 w 461"/>
                    <a:gd name="T47" fmla="*/ 395 h 457"/>
                    <a:gd name="T48" fmla="*/ 375 w 461"/>
                    <a:gd name="T49" fmla="*/ 409 h 457"/>
                    <a:gd name="T50" fmla="*/ 377 w 461"/>
                    <a:gd name="T51" fmla="*/ 416 h 457"/>
                    <a:gd name="T52" fmla="*/ 336 w 461"/>
                    <a:gd name="T53" fmla="*/ 445 h 457"/>
                    <a:gd name="T54" fmla="*/ 332 w 461"/>
                    <a:gd name="T55" fmla="*/ 454 h 457"/>
                    <a:gd name="T56" fmla="*/ 318 w 461"/>
                    <a:gd name="T57" fmla="*/ 457 h 457"/>
                    <a:gd name="T58" fmla="*/ 223 w 461"/>
                    <a:gd name="T59" fmla="*/ 430 h 457"/>
                    <a:gd name="T60" fmla="*/ 213 w 461"/>
                    <a:gd name="T61" fmla="*/ 313 h 457"/>
                    <a:gd name="T62" fmla="*/ 205 w 461"/>
                    <a:gd name="T63" fmla="*/ 313 h 457"/>
                    <a:gd name="T64" fmla="*/ 189 w 461"/>
                    <a:gd name="T65" fmla="*/ 333 h 457"/>
                    <a:gd name="T66" fmla="*/ 166 w 461"/>
                    <a:gd name="T67" fmla="*/ 333 h 457"/>
                    <a:gd name="T68" fmla="*/ 144 w 461"/>
                    <a:gd name="T69" fmla="*/ 323 h 457"/>
                    <a:gd name="T70" fmla="*/ 129 w 461"/>
                    <a:gd name="T71" fmla="*/ 274 h 457"/>
                    <a:gd name="T72" fmla="*/ 128 w 461"/>
                    <a:gd name="T73" fmla="*/ 244 h 457"/>
                    <a:gd name="T74" fmla="*/ 120 w 461"/>
                    <a:gd name="T75" fmla="*/ 239 h 457"/>
                    <a:gd name="T76" fmla="*/ 99 w 461"/>
                    <a:gd name="T77" fmla="*/ 244 h 457"/>
                    <a:gd name="T78" fmla="*/ 84 w 461"/>
                    <a:gd name="T79" fmla="*/ 231 h 457"/>
                    <a:gd name="T80" fmla="*/ 65 w 461"/>
                    <a:gd name="T81" fmla="*/ 222 h 457"/>
                    <a:gd name="T82" fmla="*/ 49 w 461"/>
                    <a:gd name="T83" fmla="*/ 241 h 457"/>
                    <a:gd name="T84" fmla="*/ 35 w 461"/>
                    <a:gd name="T85" fmla="*/ 237 h 457"/>
                    <a:gd name="T86" fmla="*/ 16 w 461"/>
                    <a:gd name="T87" fmla="*/ 247 h 457"/>
                    <a:gd name="T88" fmla="*/ 4 w 461"/>
                    <a:gd name="T89" fmla="*/ 212 h 457"/>
                    <a:gd name="T90" fmla="*/ 2 w 461"/>
                    <a:gd name="T91" fmla="*/ 183 h 457"/>
                    <a:gd name="T92" fmla="*/ 22 w 461"/>
                    <a:gd name="T93" fmla="*/ 155 h 457"/>
                    <a:gd name="T94" fmla="*/ 20 w 461"/>
                    <a:gd name="T95" fmla="*/ 142 h 457"/>
                    <a:gd name="T96" fmla="*/ 0 w 461"/>
                    <a:gd name="T97" fmla="*/ 127 h 457"/>
                    <a:gd name="T98" fmla="*/ 10 w 461"/>
                    <a:gd name="T99" fmla="*/ 89 h 457"/>
                    <a:gd name="T100" fmla="*/ 20 w 461"/>
                    <a:gd name="T101" fmla="*/ 78 h 457"/>
                    <a:gd name="T102" fmla="*/ 35 w 461"/>
                    <a:gd name="T103" fmla="*/ 86 h 457"/>
                    <a:gd name="T104" fmla="*/ 39 w 461"/>
                    <a:gd name="T105" fmla="*/ 76 h 457"/>
                    <a:gd name="T106" fmla="*/ 39 w 461"/>
                    <a:gd name="T107" fmla="*/ 58 h 457"/>
                    <a:gd name="T108" fmla="*/ 44 w 461"/>
                    <a:gd name="T109" fmla="*/ 49 h 457"/>
                    <a:gd name="T110" fmla="*/ 35 w 461"/>
                    <a:gd name="T111" fmla="*/ 35 h 457"/>
                    <a:gd name="T112" fmla="*/ 98 w 461"/>
                    <a:gd name="T113" fmla="*/ 35 h 457"/>
                    <a:gd name="T114" fmla="*/ 109 w 461"/>
                    <a:gd name="T115" fmla="*/ 44 h 457"/>
                    <a:gd name="T116" fmla="*/ 120 w 461"/>
                    <a:gd name="T117" fmla="*/ 38 h 457"/>
                    <a:gd name="T118" fmla="*/ 141 w 461"/>
                    <a:gd name="T1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57">
                      <a:moveTo>
                        <a:pt x="141" y="0"/>
                      </a:moveTo>
                      <a:lnTo>
                        <a:pt x="161" y="1"/>
                      </a:lnTo>
                      <a:lnTo>
                        <a:pt x="177" y="28"/>
                      </a:lnTo>
                      <a:lnTo>
                        <a:pt x="243" y="93"/>
                      </a:lnTo>
                      <a:lnTo>
                        <a:pt x="301" y="169"/>
                      </a:lnTo>
                      <a:lnTo>
                        <a:pt x="324" y="173"/>
                      </a:lnTo>
                      <a:lnTo>
                        <a:pt x="331" y="170"/>
                      </a:lnTo>
                      <a:lnTo>
                        <a:pt x="340" y="137"/>
                      </a:lnTo>
                      <a:lnTo>
                        <a:pt x="350" y="135"/>
                      </a:lnTo>
                      <a:lnTo>
                        <a:pt x="365" y="147"/>
                      </a:lnTo>
                      <a:lnTo>
                        <a:pt x="385" y="147"/>
                      </a:lnTo>
                      <a:lnTo>
                        <a:pt x="411" y="168"/>
                      </a:lnTo>
                      <a:lnTo>
                        <a:pt x="397" y="243"/>
                      </a:lnTo>
                      <a:lnTo>
                        <a:pt x="405" y="261"/>
                      </a:lnTo>
                      <a:lnTo>
                        <a:pt x="413" y="264"/>
                      </a:lnTo>
                      <a:lnTo>
                        <a:pt x="420" y="259"/>
                      </a:lnTo>
                      <a:lnTo>
                        <a:pt x="442" y="276"/>
                      </a:lnTo>
                      <a:lnTo>
                        <a:pt x="426" y="313"/>
                      </a:lnTo>
                      <a:lnTo>
                        <a:pt x="431" y="323"/>
                      </a:lnTo>
                      <a:lnTo>
                        <a:pt x="457" y="321"/>
                      </a:lnTo>
                      <a:lnTo>
                        <a:pt x="461" y="327"/>
                      </a:lnTo>
                      <a:lnTo>
                        <a:pt x="455" y="362"/>
                      </a:lnTo>
                      <a:lnTo>
                        <a:pt x="412" y="389"/>
                      </a:lnTo>
                      <a:lnTo>
                        <a:pt x="390" y="395"/>
                      </a:lnTo>
                      <a:lnTo>
                        <a:pt x="375" y="409"/>
                      </a:lnTo>
                      <a:lnTo>
                        <a:pt x="377" y="416"/>
                      </a:lnTo>
                      <a:lnTo>
                        <a:pt x="336" y="445"/>
                      </a:lnTo>
                      <a:lnTo>
                        <a:pt x="332" y="454"/>
                      </a:lnTo>
                      <a:lnTo>
                        <a:pt x="318" y="457"/>
                      </a:lnTo>
                      <a:lnTo>
                        <a:pt x="223" y="430"/>
                      </a:lnTo>
                      <a:lnTo>
                        <a:pt x="213" y="313"/>
                      </a:lnTo>
                      <a:lnTo>
                        <a:pt x="205" y="313"/>
                      </a:lnTo>
                      <a:lnTo>
                        <a:pt x="189" y="333"/>
                      </a:lnTo>
                      <a:lnTo>
                        <a:pt x="166" y="333"/>
                      </a:lnTo>
                      <a:lnTo>
                        <a:pt x="144" y="323"/>
                      </a:lnTo>
                      <a:lnTo>
                        <a:pt x="129" y="274"/>
                      </a:lnTo>
                      <a:lnTo>
                        <a:pt x="128" y="244"/>
                      </a:lnTo>
                      <a:lnTo>
                        <a:pt x="120" y="239"/>
                      </a:lnTo>
                      <a:lnTo>
                        <a:pt x="99" y="244"/>
                      </a:lnTo>
                      <a:lnTo>
                        <a:pt x="84" y="231"/>
                      </a:lnTo>
                      <a:lnTo>
                        <a:pt x="65" y="222"/>
                      </a:lnTo>
                      <a:lnTo>
                        <a:pt x="49" y="241"/>
                      </a:lnTo>
                      <a:lnTo>
                        <a:pt x="35" y="237"/>
                      </a:lnTo>
                      <a:lnTo>
                        <a:pt x="16" y="247"/>
                      </a:lnTo>
                      <a:lnTo>
                        <a:pt x="4" y="212"/>
                      </a:lnTo>
                      <a:lnTo>
                        <a:pt x="2" y="183"/>
                      </a:lnTo>
                      <a:lnTo>
                        <a:pt x="22" y="155"/>
                      </a:lnTo>
                      <a:lnTo>
                        <a:pt x="20" y="142"/>
                      </a:lnTo>
                      <a:lnTo>
                        <a:pt x="0" y="127"/>
                      </a:lnTo>
                      <a:lnTo>
                        <a:pt x="10" y="89"/>
                      </a:lnTo>
                      <a:lnTo>
                        <a:pt x="20" y="78"/>
                      </a:lnTo>
                      <a:lnTo>
                        <a:pt x="35" y="86"/>
                      </a:lnTo>
                      <a:lnTo>
                        <a:pt x="39" y="76"/>
                      </a:lnTo>
                      <a:lnTo>
                        <a:pt x="39" y="58"/>
                      </a:lnTo>
                      <a:lnTo>
                        <a:pt x="44" y="49"/>
                      </a:lnTo>
                      <a:lnTo>
                        <a:pt x="35" y="35"/>
                      </a:lnTo>
                      <a:lnTo>
                        <a:pt x="98" y="35"/>
                      </a:lnTo>
                      <a:lnTo>
                        <a:pt x="109" y="44"/>
                      </a:lnTo>
                      <a:lnTo>
                        <a:pt x="120" y="38"/>
                      </a:lnTo>
                      <a:lnTo>
                        <a:pt x="14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8" name="Freeform 57">
                  <a:extLst>
                    <a:ext uri="{FF2B5EF4-FFF2-40B4-BE49-F238E27FC236}">
                      <a16:creationId xmlns:a16="http://schemas.microsoft.com/office/drawing/2014/main" id="{8B602A4C-B953-4B55-A620-F331078AB623}"/>
                    </a:ext>
                  </a:extLst>
                </p:cNvPr>
                <p:cNvSpPr>
                  <a:spLocks/>
                </p:cNvSpPr>
                <p:nvPr/>
              </p:nvSpPr>
              <p:spPr bwMode="auto">
                <a:xfrm>
                  <a:off x="6602413" y="4116388"/>
                  <a:ext cx="517525" cy="779463"/>
                </a:xfrm>
                <a:custGeom>
                  <a:avLst/>
                  <a:gdLst>
                    <a:gd name="T0" fmla="*/ 78 w 326"/>
                    <a:gd name="T1" fmla="*/ 9 h 491"/>
                    <a:gd name="T2" fmla="*/ 114 w 326"/>
                    <a:gd name="T3" fmla="*/ 17 h 491"/>
                    <a:gd name="T4" fmla="*/ 123 w 326"/>
                    <a:gd name="T5" fmla="*/ 52 h 491"/>
                    <a:gd name="T6" fmla="*/ 160 w 326"/>
                    <a:gd name="T7" fmla="*/ 111 h 491"/>
                    <a:gd name="T8" fmla="*/ 199 w 326"/>
                    <a:gd name="T9" fmla="*/ 91 h 491"/>
                    <a:gd name="T10" fmla="*/ 217 w 326"/>
                    <a:gd name="T11" fmla="*/ 208 h 491"/>
                    <a:gd name="T12" fmla="*/ 326 w 326"/>
                    <a:gd name="T13" fmla="*/ 232 h 491"/>
                    <a:gd name="T14" fmla="*/ 311 w 326"/>
                    <a:gd name="T15" fmla="*/ 252 h 491"/>
                    <a:gd name="T16" fmla="*/ 282 w 326"/>
                    <a:gd name="T17" fmla="*/ 262 h 491"/>
                    <a:gd name="T18" fmla="*/ 283 w 326"/>
                    <a:gd name="T19" fmla="*/ 322 h 491"/>
                    <a:gd name="T20" fmla="*/ 234 w 326"/>
                    <a:gd name="T21" fmla="*/ 334 h 491"/>
                    <a:gd name="T22" fmla="*/ 233 w 326"/>
                    <a:gd name="T23" fmla="*/ 356 h 491"/>
                    <a:gd name="T24" fmla="*/ 214 w 326"/>
                    <a:gd name="T25" fmla="*/ 358 h 491"/>
                    <a:gd name="T26" fmla="*/ 253 w 326"/>
                    <a:gd name="T27" fmla="*/ 398 h 491"/>
                    <a:gd name="T28" fmla="*/ 272 w 326"/>
                    <a:gd name="T29" fmla="*/ 397 h 491"/>
                    <a:gd name="T30" fmla="*/ 300 w 326"/>
                    <a:gd name="T31" fmla="*/ 438 h 491"/>
                    <a:gd name="T32" fmla="*/ 295 w 326"/>
                    <a:gd name="T33" fmla="*/ 469 h 491"/>
                    <a:gd name="T34" fmla="*/ 280 w 326"/>
                    <a:gd name="T35" fmla="*/ 446 h 491"/>
                    <a:gd name="T36" fmla="*/ 275 w 326"/>
                    <a:gd name="T37" fmla="*/ 475 h 491"/>
                    <a:gd name="T38" fmla="*/ 257 w 326"/>
                    <a:gd name="T39" fmla="*/ 491 h 491"/>
                    <a:gd name="T40" fmla="*/ 221 w 326"/>
                    <a:gd name="T41" fmla="*/ 469 h 491"/>
                    <a:gd name="T42" fmla="*/ 199 w 326"/>
                    <a:gd name="T43" fmla="*/ 445 h 491"/>
                    <a:gd name="T44" fmla="*/ 187 w 326"/>
                    <a:gd name="T45" fmla="*/ 452 h 491"/>
                    <a:gd name="T46" fmla="*/ 162 w 326"/>
                    <a:gd name="T47" fmla="*/ 459 h 491"/>
                    <a:gd name="T48" fmla="*/ 144 w 326"/>
                    <a:gd name="T49" fmla="*/ 415 h 491"/>
                    <a:gd name="T50" fmla="*/ 112 w 326"/>
                    <a:gd name="T51" fmla="*/ 417 h 491"/>
                    <a:gd name="T52" fmla="*/ 65 w 326"/>
                    <a:gd name="T53" fmla="*/ 440 h 491"/>
                    <a:gd name="T54" fmla="*/ 49 w 326"/>
                    <a:gd name="T55" fmla="*/ 450 h 491"/>
                    <a:gd name="T56" fmla="*/ 3 w 326"/>
                    <a:gd name="T57" fmla="*/ 423 h 491"/>
                    <a:gd name="T58" fmla="*/ 0 w 326"/>
                    <a:gd name="T59" fmla="*/ 344 h 491"/>
                    <a:gd name="T60" fmla="*/ 14 w 326"/>
                    <a:gd name="T61" fmla="*/ 269 h 491"/>
                    <a:gd name="T62" fmla="*/ 38 w 326"/>
                    <a:gd name="T63" fmla="*/ 187 h 491"/>
                    <a:gd name="T64" fmla="*/ 23 w 326"/>
                    <a:gd name="T65" fmla="*/ 123 h 491"/>
                    <a:gd name="T66" fmla="*/ 10 w 326"/>
                    <a:gd name="T67" fmla="*/ 25 h 491"/>
                    <a:gd name="T68" fmla="*/ 43 w 326"/>
                    <a:gd name="T69" fmla="*/ 1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491">
                      <a:moveTo>
                        <a:pt x="59" y="0"/>
                      </a:moveTo>
                      <a:lnTo>
                        <a:pt x="78" y="9"/>
                      </a:lnTo>
                      <a:lnTo>
                        <a:pt x="93" y="22"/>
                      </a:lnTo>
                      <a:lnTo>
                        <a:pt x="114" y="17"/>
                      </a:lnTo>
                      <a:lnTo>
                        <a:pt x="122" y="22"/>
                      </a:lnTo>
                      <a:lnTo>
                        <a:pt x="123" y="52"/>
                      </a:lnTo>
                      <a:lnTo>
                        <a:pt x="138" y="101"/>
                      </a:lnTo>
                      <a:lnTo>
                        <a:pt x="160" y="111"/>
                      </a:lnTo>
                      <a:lnTo>
                        <a:pt x="183" y="111"/>
                      </a:lnTo>
                      <a:lnTo>
                        <a:pt x="199" y="91"/>
                      </a:lnTo>
                      <a:lnTo>
                        <a:pt x="207" y="91"/>
                      </a:lnTo>
                      <a:lnTo>
                        <a:pt x="217" y="208"/>
                      </a:lnTo>
                      <a:lnTo>
                        <a:pt x="312" y="235"/>
                      </a:lnTo>
                      <a:lnTo>
                        <a:pt x="326" y="232"/>
                      </a:lnTo>
                      <a:lnTo>
                        <a:pt x="318" y="253"/>
                      </a:lnTo>
                      <a:lnTo>
                        <a:pt x="311" y="252"/>
                      </a:lnTo>
                      <a:lnTo>
                        <a:pt x="295" y="261"/>
                      </a:lnTo>
                      <a:lnTo>
                        <a:pt x="282" y="262"/>
                      </a:lnTo>
                      <a:lnTo>
                        <a:pt x="270" y="299"/>
                      </a:lnTo>
                      <a:lnTo>
                        <a:pt x="283" y="322"/>
                      </a:lnTo>
                      <a:lnTo>
                        <a:pt x="275" y="336"/>
                      </a:lnTo>
                      <a:lnTo>
                        <a:pt x="234" y="334"/>
                      </a:lnTo>
                      <a:lnTo>
                        <a:pt x="229" y="336"/>
                      </a:lnTo>
                      <a:lnTo>
                        <a:pt x="233" y="356"/>
                      </a:lnTo>
                      <a:lnTo>
                        <a:pt x="217" y="353"/>
                      </a:lnTo>
                      <a:lnTo>
                        <a:pt x="214" y="358"/>
                      </a:lnTo>
                      <a:lnTo>
                        <a:pt x="248" y="395"/>
                      </a:lnTo>
                      <a:lnTo>
                        <a:pt x="253" y="398"/>
                      </a:lnTo>
                      <a:lnTo>
                        <a:pt x="260" y="393"/>
                      </a:lnTo>
                      <a:lnTo>
                        <a:pt x="272" y="397"/>
                      </a:lnTo>
                      <a:lnTo>
                        <a:pt x="285" y="395"/>
                      </a:lnTo>
                      <a:lnTo>
                        <a:pt x="300" y="438"/>
                      </a:lnTo>
                      <a:lnTo>
                        <a:pt x="300" y="451"/>
                      </a:lnTo>
                      <a:lnTo>
                        <a:pt x="295" y="469"/>
                      </a:lnTo>
                      <a:lnTo>
                        <a:pt x="291" y="469"/>
                      </a:lnTo>
                      <a:lnTo>
                        <a:pt x="280" y="446"/>
                      </a:lnTo>
                      <a:lnTo>
                        <a:pt x="266" y="459"/>
                      </a:lnTo>
                      <a:lnTo>
                        <a:pt x="275" y="475"/>
                      </a:lnTo>
                      <a:lnTo>
                        <a:pt x="277" y="479"/>
                      </a:lnTo>
                      <a:lnTo>
                        <a:pt x="257" y="491"/>
                      </a:lnTo>
                      <a:lnTo>
                        <a:pt x="229" y="465"/>
                      </a:lnTo>
                      <a:lnTo>
                        <a:pt x="221" y="469"/>
                      </a:lnTo>
                      <a:lnTo>
                        <a:pt x="213" y="451"/>
                      </a:lnTo>
                      <a:lnTo>
                        <a:pt x="199" y="445"/>
                      </a:lnTo>
                      <a:lnTo>
                        <a:pt x="189" y="455"/>
                      </a:lnTo>
                      <a:lnTo>
                        <a:pt x="187" y="452"/>
                      </a:lnTo>
                      <a:lnTo>
                        <a:pt x="176" y="447"/>
                      </a:lnTo>
                      <a:lnTo>
                        <a:pt x="162" y="459"/>
                      </a:lnTo>
                      <a:lnTo>
                        <a:pt x="154" y="454"/>
                      </a:lnTo>
                      <a:lnTo>
                        <a:pt x="144" y="415"/>
                      </a:lnTo>
                      <a:lnTo>
                        <a:pt x="127" y="422"/>
                      </a:lnTo>
                      <a:lnTo>
                        <a:pt x="112" y="417"/>
                      </a:lnTo>
                      <a:lnTo>
                        <a:pt x="90" y="435"/>
                      </a:lnTo>
                      <a:lnTo>
                        <a:pt x="65" y="440"/>
                      </a:lnTo>
                      <a:lnTo>
                        <a:pt x="53" y="454"/>
                      </a:lnTo>
                      <a:lnTo>
                        <a:pt x="49" y="450"/>
                      </a:lnTo>
                      <a:lnTo>
                        <a:pt x="38" y="423"/>
                      </a:lnTo>
                      <a:lnTo>
                        <a:pt x="3" y="423"/>
                      </a:lnTo>
                      <a:lnTo>
                        <a:pt x="8" y="378"/>
                      </a:lnTo>
                      <a:lnTo>
                        <a:pt x="0" y="344"/>
                      </a:lnTo>
                      <a:lnTo>
                        <a:pt x="10" y="307"/>
                      </a:lnTo>
                      <a:lnTo>
                        <a:pt x="14" y="269"/>
                      </a:lnTo>
                      <a:lnTo>
                        <a:pt x="14" y="228"/>
                      </a:lnTo>
                      <a:lnTo>
                        <a:pt x="38" y="187"/>
                      </a:lnTo>
                      <a:lnTo>
                        <a:pt x="45" y="165"/>
                      </a:lnTo>
                      <a:lnTo>
                        <a:pt x="23" y="123"/>
                      </a:lnTo>
                      <a:lnTo>
                        <a:pt x="20" y="40"/>
                      </a:lnTo>
                      <a:lnTo>
                        <a:pt x="10" y="25"/>
                      </a:lnTo>
                      <a:lnTo>
                        <a:pt x="29" y="15"/>
                      </a:lnTo>
                      <a:lnTo>
                        <a:pt x="43" y="19"/>
                      </a:lnTo>
                      <a:lnTo>
                        <a:pt x="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59" name="Freeform 58">
                  <a:extLst>
                    <a:ext uri="{FF2B5EF4-FFF2-40B4-BE49-F238E27FC236}">
                      <a16:creationId xmlns:a16="http://schemas.microsoft.com/office/drawing/2014/main" id="{87BE7511-FEC8-46F2-8F28-6B2CD6D3BD60}"/>
                    </a:ext>
                  </a:extLst>
                </p:cNvPr>
                <p:cNvSpPr>
                  <a:spLocks/>
                </p:cNvSpPr>
                <p:nvPr/>
              </p:nvSpPr>
              <p:spPr bwMode="auto">
                <a:xfrm>
                  <a:off x="6211888" y="4100513"/>
                  <a:ext cx="461963" cy="741363"/>
                </a:xfrm>
                <a:custGeom>
                  <a:avLst/>
                  <a:gdLst>
                    <a:gd name="T0" fmla="*/ 244 w 291"/>
                    <a:gd name="T1" fmla="*/ 0 h 467"/>
                    <a:gd name="T2" fmla="*/ 256 w 291"/>
                    <a:gd name="T3" fmla="*/ 35 h 467"/>
                    <a:gd name="T4" fmla="*/ 266 w 291"/>
                    <a:gd name="T5" fmla="*/ 50 h 467"/>
                    <a:gd name="T6" fmla="*/ 269 w 291"/>
                    <a:gd name="T7" fmla="*/ 133 h 467"/>
                    <a:gd name="T8" fmla="*/ 291 w 291"/>
                    <a:gd name="T9" fmla="*/ 175 h 467"/>
                    <a:gd name="T10" fmla="*/ 284 w 291"/>
                    <a:gd name="T11" fmla="*/ 197 h 467"/>
                    <a:gd name="T12" fmla="*/ 260 w 291"/>
                    <a:gd name="T13" fmla="*/ 238 h 467"/>
                    <a:gd name="T14" fmla="*/ 260 w 291"/>
                    <a:gd name="T15" fmla="*/ 279 h 467"/>
                    <a:gd name="T16" fmla="*/ 256 w 291"/>
                    <a:gd name="T17" fmla="*/ 317 h 467"/>
                    <a:gd name="T18" fmla="*/ 246 w 291"/>
                    <a:gd name="T19" fmla="*/ 354 h 467"/>
                    <a:gd name="T20" fmla="*/ 254 w 291"/>
                    <a:gd name="T21" fmla="*/ 388 h 467"/>
                    <a:gd name="T22" fmla="*/ 249 w 291"/>
                    <a:gd name="T23" fmla="*/ 433 h 467"/>
                    <a:gd name="T24" fmla="*/ 240 w 291"/>
                    <a:gd name="T25" fmla="*/ 455 h 467"/>
                    <a:gd name="T26" fmla="*/ 231 w 291"/>
                    <a:gd name="T27" fmla="*/ 445 h 467"/>
                    <a:gd name="T28" fmla="*/ 198 w 291"/>
                    <a:gd name="T29" fmla="*/ 428 h 467"/>
                    <a:gd name="T30" fmla="*/ 180 w 291"/>
                    <a:gd name="T31" fmla="*/ 448 h 467"/>
                    <a:gd name="T32" fmla="*/ 156 w 291"/>
                    <a:gd name="T33" fmla="*/ 437 h 467"/>
                    <a:gd name="T34" fmla="*/ 141 w 291"/>
                    <a:gd name="T35" fmla="*/ 441 h 467"/>
                    <a:gd name="T36" fmla="*/ 136 w 291"/>
                    <a:gd name="T37" fmla="*/ 453 h 467"/>
                    <a:gd name="T38" fmla="*/ 134 w 291"/>
                    <a:gd name="T39" fmla="*/ 467 h 467"/>
                    <a:gd name="T40" fmla="*/ 127 w 291"/>
                    <a:gd name="T41" fmla="*/ 467 h 467"/>
                    <a:gd name="T42" fmla="*/ 114 w 291"/>
                    <a:gd name="T43" fmla="*/ 448 h 467"/>
                    <a:gd name="T44" fmla="*/ 101 w 291"/>
                    <a:gd name="T45" fmla="*/ 436 h 467"/>
                    <a:gd name="T46" fmla="*/ 79 w 291"/>
                    <a:gd name="T47" fmla="*/ 443 h 467"/>
                    <a:gd name="T48" fmla="*/ 74 w 291"/>
                    <a:gd name="T49" fmla="*/ 401 h 467"/>
                    <a:gd name="T50" fmla="*/ 52 w 291"/>
                    <a:gd name="T51" fmla="*/ 392 h 467"/>
                    <a:gd name="T52" fmla="*/ 38 w 291"/>
                    <a:gd name="T53" fmla="*/ 348 h 467"/>
                    <a:gd name="T54" fmla="*/ 19 w 291"/>
                    <a:gd name="T55" fmla="*/ 348 h 467"/>
                    <a:gd name="T56" fmla="*/ 0 w 291"/>
                    <a:gd name="T57" fmla="*/ 283 h 467"/>
                    <a:gd name="T58" fmla="*/ 17 w 291"/>
                    <a:gd name="T59" fmla="*/ 273 h 467"/>
                    <a:gd name="T60" fmla="*/ 38 w 291"/>
                    <a:gd name="T61" fmla="*/ 239 h 467"/>
                    <a:gd name="T62" fmla="*/ 53 w 291"/>
                    <a:gd name="T63" fmla="*/ 237 h 467"/>
                    <a:gd name="T64" fmla="*/ 58 w 291"/>
                    <a:gd name="T65" fmla="*/ 225 h 467"/>
                    <a:gd name="T66" fmla="*/ 108 w 291"/>
                    <a:gd name="T67" fmla="*/ 188 h 467"/>
                    <a:gd name="T68" fmla="*/ 109 w 291"/>
                    <a:gd name="T69" fmla="*/ 177 h 467"/>
                    <a:gd name="T70" fmla="*/ 123 w 291"/>
                    <a:gd name="T71" fmla="*/ 169 h 467"/>
                    <a:gd name="T72" fmla="*/ 123 w 291"/>
                    <a:gd name="T73" fmla="*/ 160 h 467"/>
                    <a:gd name="T74" fmla="*/ 144 w 291"/>
                    <a:gd name="T75" fmla="*/ 143 h 467"/>
                    <a:gd name="T76" fmla="*/ 144 w 291"/>
                    <a:gd name="T77" fmla="*/ 133 h 467"/>
                    <a:gd name="T78" fmla="*/ 168 w 291"/>
                    <a:gd name="T79" fmla="*/ 67 h 467"/>
                    <a:gd name="T80" fmla="*/ 198 w 291"/>
                    <a:gd name="T81" fmla="*/ 54 h 467"/>
                    <a:gd name="T82" fmla="*/ 205 w 291"/>
                    <a:gd name="T83" fmla="*/ 29 h 467"/>
                    <a:gd name="T84" fmla="*/ 244 w 291"/>
                    <a:gd name="T8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467">
                      <a:moveTo>
                        <a:pt x="244" y="0"/>
                      </a:moveTo>
                      <a:lnTo>
                        <a:pt x="256" y="35"/>
                      </a:lnTo>
                      <a:lnTo>
                        <a:pt x="266" y="50"/>
                      </a:lnTo>
                      <a:lnTo>
                        <a:pt x="269" y="133"/>
                      </a:lnTo>
                      <a:lnTo>
                        <a:pt x="291" y="175"/>
                      </a:lnTo>
                      <a:lnTo>
                        <a:pt x="284" y="197"/>
                      </a:lnTo>
                      <a:lnTo>
                        <a:pt x="260" y="238"/>
                      </a:lnTo>
                      <a:lnTo>
                        <a:pt x="260" y="279"/>
                      </a:lnTo>
                      <a:lnTo>
                        <a:pt x="256" y="317"/>
                      </a:lnTo>
                      <a:lnTo>
                        <a:pt x="246" y="354"/>
                      </a:lnTo>
                      <a:lnTo>
                        <a:pt x="254" y="388"/>
                      </a:lnTo>
                      <a:lnTo>
                        <a:pt x="249" y="433"/>
                      </a:lnTo>
                      <a:lnTo>
                        <a:pt x="240" y="455"/>
                      </a:lnTo>
                      <a:lnTo>
                        <a:pt x="231" y="445"/>
                      </a:lnTo>
                      <a:lnTo>
                        <a:pt x="198" y="428"/>
                      </a:lnTo>
                      <a:lnTo>
                        <a:pt x="180" y="448"/>
                      </a:lnTo>
                      <a:lnTo>
                        <a:pt x="156" y="437"/>
                      </a:lnTo>
                      <a:lnTo>
                        <a:pt x="141" y="441"/>
                      </a:lnTo>
                      <a:lnTo>
                        <a:pt x="136" y="453"/>
                      </a:lnTo>
                      <a:lnTo>
                        <a:pt x="134" y="467"/>
                      </a:lnTo>
                      <a:lnTo>
                        <a:pt x="127" y="467"/>
                      </a:lnTo>
                      <a:lnTo>
                        <a:pt x="114" y="448"/>
                      </a:lnTo>
                      <a:lnTo>
                        <a:pt x="101" y="436"/>
                      </a:lnTo>
                      <a:lnTo>
                        <a:pt x="79" y="443"/>
                      </a:lnTo>
                      <a:lnTo>
                        <a:pt x="74" y="401"/>
                      </a:lnTo>
                      <a:lnTo>
                        <a:pt x="52" y="392"/>
                      </a:lnTo>
                      <a:lnTo>
                        <a:pt x="38" y="348"/>
                      </a:lnTo>
                      <a:lnTo>
                        <a:pt x="19" y="348"/>
                      </a:lnTo>
                      <a:lnTo>
                        <a:pt x="0" y="283"/>
                      </a:lnTo>
                      <a:lnTo>
                        <a:pt x="17" y="273"/>
                      </a:lnTo>
                      <a:lnTo>
                        <a:pt x="38" y="239"/>
                      </a:lnTo>
                      <a:lnTo>
                        <a:pt x="53" y="237"/>
                      </a:lnTo>
                      <a:lnTo>
                        <a:pt x="58" y="225"/>
                      </a:lnTo>
                      <a:lnTo>
                        <a:pt x="108" y="188"/>
                      </a:lnTo>
                      <a:lnTo>
                        <a:pt x="109" y="177"/>
                      </a:lnTo>
                      <a:lnTo>
                        <a:pt x="123" y="169"/>
                      </a:lnTo>
                      <a:lnTo>
                        <a:pt x="123" y="160"/>
                      </a:lnTo>
                      <a:lnTo>
                        <a:pt x="144" y="143"/>
                      </a:lnTo>
                      <a:lnTo>
                        <a:pt x="144" y="133"/>
                      </a:lnTo>
                      <a:lnTo>
                        <a:pt x="168" y="67"/>
                      </a:lnTo>
                      <a:lnTo>
                        <a:pt x="198" y="54"/>
                      </a:lnTo>
                      <a:lnTo>
                        <a:pt x="205" y="29"/>
                      </a:lnTo>
                      <a:lnTo>
                        <a:pt x="2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60" name="Freeform 59">
                  <a:extLst>
                    <a:ext uri="{FF2B5EF4-FFF2-40B4-BE49-F238E27FC236}">
                      <a16:creationId xmlns:a16="http://schemas.microsoft.com/office/drawing/2014/main" id="{E01A3737-4746-445B-9B9E-3A7CB8627861}"/>
                    </a:ext>
                  </a:extLst>
                </p:cNvPr>
                <p:cNvSpPr>
                  <a:spLocks/>
                </p:cNvSpPr>
                <p:nvPr/>
              </p:nvSpPr>
              <p:spPr bwMode="auto">
                <a:xfrm>
                  <a:off x="6550026" y="3346451"/>
                  <a:ext cx="600075" cy="565150"/>
                </a:xfrm>
                <a:custGeom>
                  <a:avLst/>
                  <a:gdLst>
                    <a:gd name="T0" fmla="*/ 102 w 378"/>
                    <a:gd name="T1" fmla="*/ 0 h 356"/>
                    <a:gd name="T2" fmla="*/ 148 w 378"/>
                    <a:gd name="T3" fmla="*/ 32 h 356"/>
                    <a:gd name="T4" fmla="*/ 181 w 378"/>
                    <a:gd name="T5" fmla="*/ 72 h 356"/>
                    <a:gd name="T6" fmla="*/ 191 w 378"/>
                    <a:gd name="T7" fmla="*/ 72 h 356"/>
                    <a:gd name="T8" fmla="*/ 204 w 378"/>
                    <a:gd name="T9" fmla="*/ 93 h 356"/>
                    <a:gd name="T10" fmla="*/ 221 w 378"/>
                    <a:gd name="T11" fmla="*/ 88 h 356"/>
                    <a:gd name="T12" fmla="*/ 240 w 378"/>
                    <a:gd name="T13" fmla="*/ 66 h 356"/>
                    <a:gd name="T14" fmla="*/ 261 w 378"/>
                    <a:gd name="T15" fmla="*/ 70 h 356"/>
                    <a:gd name="T16" fmla="*/ 269 w 378"/>
                    <a:gd name="T17" fmla="*/ 80 h 356"/>
                    <a:gd name="T18" fmla="*/ 303 w 378"/>
                    <a:gd name="T19" fmla="*/ 71 h 356"/>
                    <a:gd name="T20" fmla="*/ 361 w 378"/>
                    <a:gd name="T21" fmla="*/ 14 h 356"/>
                    <a:gd name="T22" fmla="*/ 378 w 378"/>
                    <a:gd name="T23" fmla="*/ 39 h 356"/>
                    <a:gd name="T24" fmla="*/ 373 w 378"/>
                    <a:gd name="T25" fmla="*/ 95 h 356"/>
                    <a:gd name="T26" fmla="*/ 348 w 378"/>
                    <a:gd name="T27" fmla="*/ 109 h 356"/>
                    <a:gd name="T28" fmla="*/ 339 w 378"/>
                    <a:gd name="T29" fmla="*/ 125 h 356"/>
                    <a:gd name="T30" fmla="*/ 344 w 378"/>
                    <a:gd name="T31" fmla="*/ 136 h 356"/>
                    <a:gd name="T32" fmla="*/ 330 w 378"/>
                    <a:gd name="T33" fmla="*/ 150 h 356"/>
                    <a:gd name="T34" fmla="*/ 313 w 378"/>
                    <a:gd name="T35" fmla="*/ 159 h 356"/>
                    <a:gd name="T36" fmla="*/ 304 w 378"/>
                    <a:gd name="T37" fmla="*/ 150 h 356"/>
                    <a:gd name="T38" fmla="*/ 301 w 378"/>
                    <a:gd name="T39" fmla="*/ 154 h 356"/>
                    <a:gd name="T40" fmla="*/ 299 w 378"/>
                    <a:gd name="T41" fmla="*/ 168 h 356"/>
                    <a:gd name="T42" fmla="*/ 313 w 378"/>
                    <a:gd name="T43" fmla="*/ 214 h 356"/>
                    <a:gd name="T44" fmla="*/ 313 w 378"/>
                    <a:gd name="T45" fmla="*/ 277 h 356"/>
                    <a:gd name="T46" fmla="*/ 286 w 378"/>
                    <a:gd name="T47" fmla="*/ 343 h 356"/>
                    <a:gd name="T48" fmla="*/ 270 w 378"/>
                    <a:gd name="T49" fmla="*/ 356 h 356"/>
                    <a:gd name="T50" fmla="*/ 204 w 378"/>
                    <a:gd name="T51" fmla="*/ 291 h 356"/>
                    <a:gd name="T52" fmla="*/ 188 w 378"/>
                    <a:gd name="T53" fmla="*/ 264 h 356"/>
                    <a:gd name="T54" fmla="*/ 168 w 378"/>
                    <a:gd name="T55" fmla="*/ 263 h 356"/>
                    <a:gd name="T56" fmla="*/ 147 w 378"/>
                    <a:gd name="T57" fmla="*/ 301 h 356"/>
                    <a:gd name="T58" fmla="*/ 136 w 378"/>
                    <a:gd name="T59" fmla="*/ 307 h 356"/>
                    <a:gd name="T60" fmla="*/ 125 w 378"/>
                    <a:gd name="T61" fmla="*/ 298 h 356"/>
                    <a:gd name="T62" fmla="*/ 62 w 378"/>
                    <a:gd name="T63" fmla="*/ 298 h 356"/>
                    <a:gd name="T64" fmla="*/ 53 w 378"/>
                    <a:gd name="T65" fmla="*/ 294 h 356"/>
                    <a:gd name="T66" fmla="*/ 43 w 378"/>
                    <a:gd name="T67" fmla="*/ 269 h 356"/>
                    <a:gd name="T68" fmla="*/ 31 w 378"/>
                    <a:gd name="T69" fmla="*/ 263 h 356"/>
                    <a:gd name="T70" fmla="*/ 27 w 378"/>
                    <a:gd name="T71" fmla="*/ 248 h 356"/>
                    <a:gd name="T72" fmla="*/ 0 w 378"/>
                    <a:gd name="T73" fmla="*/ 232 h 356"/>
                    <a:gd name="T74" fmla="*/ 8 w 378"/>
                    <a:gd name="T75" fmla="*/ 185 h 356"/>
                    <a:gd name="T76" fmla="*/ 8 w 378"/>
                    <a:gd name="T77" fmla="*/ 155 h 356"/>
                    <a:gd name="T78" fmla="*/ 51 w 378"/>
                    <a:gd name="T79" fmla="*/ 14 h 356"/>
                    <a:gd name="T80" fmla="*/ 98 w 378"/>
                    <a:gd name="T81" fmla="*/ 4 h 356"/>
                    <a:gd name="T82" fmla="*/ 102 w 378"/>
                    <a:gd name="T8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356">
                      <a:moveTo>
                        <a:pt x="102" y="0"/>
                      </a:moveTo>
                      <a:lnTo>
                        <a:pt x="148" y="32"/>
                      </a:lnTo>
                      <a:lnTo>
                        <a:pt x="181" y="72"/>
                      </a:lnTo>
                      <a:lnTo>
                        <a:pt x="191" y="72"/>
                      </a:lnTo>
                      <a:lnTo>
                        <a:pt x="204" y="93"/>
                      </a:lnTo>
                      <a:lnTo>
                        <a:pt x="221" y="88"/>
                      </a:lnTo>
                      <a:lnTo>
                        <a:pt x="240" y="66"/>
                      </a:lnTo>
                      <a:lnTo>
                        <a:pt x="261" y="70"/>
                      </a:lnTo>
                      <a:lnTo>
                        <a:pt x="269" y="80"/>
                      </a:lnTo>
                      <a:lnTo>
                        <a:pt x="303" y="71"/>
                      </a:lnTo>
                      <a:lnTo>
                        <a:pt x="361" y="14"/>
                      </a:lnTo>
                      <a:lnTo>
                        <a:pt x="378" y="39"/>
                      </a:lnTo>
                      <a:lnTo>
                        <a:pt x="373" y="95"/>
                      </a:lnTo>
                      <a:lnTo>
                        <a:pt x="348" y="109"/>
                      </a:lnTo>
                      <a:lnTo>
                        <a:pt x="339" y="125"/>
                      </a:lnTo>
                      <a:lnTo>
                        <a:pt x="344" y="136"/>
                      </a:lnTo>
                      <a:lnTo>
                        <a:pt x="330" y="150"/>
                      </a:lnTo>
                      <a:lnTo>
                        <a:pt x="313" y="159"/>
                      </a:lnTo>
                      <a:lnTo>
                        <a:pt x="304" y="150"/>
                      </a:lnTo>
                      <a:lnTo>
                        <a:pt x="301" y="154"/>
                      </a:lnTo>
                      <a:lnTo>
                        <a:pt x="299" y="168"/>
                      </a:lnTo>
                      <a:lnTo>
                        <a:pt x="313" y="214"/>
                      </a:lnTo>
                      <a:lnTo>
                        <a:pt x="313" y="277"/>
                      </a:lnTo>
                      <a:lnTo>
                        <a:pt x="286" y="343"/>
                      </a:lnTo>
                      <a:lnTo>
                        <a:pt x="270" y="356"/>
                      </a:lnTo>
                      <a:lnTo>
                        <a:pt x="204" y="291"/>
                      </a:lnTo>
                      <a:lnTo>
                        <a:pt x="188" y="264"/>
                      </a:lnTo>
                      <a:lnTo>
                        <a:pt x="168" y="263"/>
                      </a:lnTo>
                      <a:lnTo>
                        <a:pt x="147" y="301"/>
                      </a:lnTo>
                      <a:lnTo>
                        <a:pt x="136" y="307"/>
                      </a:lnTo>
                      <a:lnTo>
                        <a:pt x="125" y="298"/>
                      </a:lnTo>
                      <a:lnTo>
                        <a:pt x="62" y="298"/>
                      </a:lnTo>
                      <a:lnTo>
                        <a:pt x="53" y="294"/>
                      </a:lnTo>
                      <a:lnTo>
                        <a:pt x="43" y="269"/>
                      </a:lnTo>
                      <a:lnTo>
                        <a:pt x="31" y="263"/>
                      </a:lnTo>
                      <a:lnTo>
                        <a:pt x="27" y="248"/>
                      </a:lnTo>
                      <a:lnTo>
                        <a:pt x="0" y="232"/>
                      </a:lnTo>
                      <a:lnTo>
                        <a:pt x="8" y="185"/>
                      </a:lnTo>
                      <a:lnTo>
                        <a:pt x="8" y="155"/>
                      </a:lnTo>
                      <a:lnTo>
                        <a:pt x="51" y="14"/>
                      </a:lnTo>
                      <a:lnTo>
                        <a:pt x="98" y="4"/>
                      </a:lnTo>
                      <a:lnTo>
                        <a:pt x="1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1" name="Groupe 70">
                <a:extLst>
                  <a:ext uri="{FF2B5EF4-FFF2-40B4-BE49-F238E27FC236}">
                    <a16:creationId xmlns:a16="http://schemas.microsoft.com/office/drawing/2014/main" id="{C2E83137-9250-4DE6-A61C-BE4FD2969D62}"/>
                  </a:ext>
                </a:extLst>
              </p:cNvPr>
              <p:cNvGrpSpPr/>
              <p:nvPr/>
            </p:nvGrpSpPr>
            <p:grpSpPr>
              <a:xfrm>
                <a:off x="7840961" y="1431150"/>
                <a:ext cx="637150" cy="910001"/>
                <a:chOff x="6469063" y="1339851"/>
                <a:chExt cx="1398588" cy="2154238"/>
              </a:xfrm>
              <a:solidFill>
                <a:srgbClr val="55555F">
                  <a:lumMod val="20000"/>
                  <a:lumOff val="80000"/>
                </a:srgbClr>
              </a:solidFill>
            </p:grpSpPr>
            <p:sp>
              <p:nvSpPr>
                <p:cNvPr id="139" name="Freeform 64">
                  <a:extLst>
                    <a:ext uri="{FF2B5EF4-FFF2-40B4-BE49-F238E27FC236}">
                      <a16:creationId xmlns:a16="http://schemas.microsoft.com/office/drawing/2014/main" id="{28F7AA54-1995-435A-B5EA-F5B1DC423B09}"/>
                    </a:ext>
                  </a:extLst>
                </p:cNvPr>
                <p:cNvSpPr>
                  <a:spLocks/>
                </p:cNvSpPr>
                <p:nvPr/>
              </p:nvSpPr>
              <p:spPr bwMode="auto">
                <a:xfrm>
                  <a:off x="7337426" y="2441576"/>
                  <a:ext cx="180975" cy="206375"/>
                </a:xfrm>
                <a:custGeom>
                  <a:avLst/>
                  <a:gdLst>
                    <a:gd name="T0" fmla="*/ 31 w 114"/>
                    <a:gd name="T1" fmla="*/ 0 h 130"/>
                    <a:gd name="T2" fmla="*/ 55 w 114"/>
                    <a:gd name="T3" fmla="*/ 17 h 130"/>
                    <a:gd name="T4" fmla="*/ 77 w 114"/>
                    <a:gd name="T5" fmla="*/ 51 h 130"/>
                    <a:gd name="T6" fmla="*/ 82 w 114"/>
                    <a:gd name="T7" fmla="*/ 67 h 130"/>
                    <a:gd name="T8" fmla="*/ 110 w 114"/>
                    <a:gd name="T9" fmla="*/ 85 h 130"/>
                    <a:gd name="T10" fmla="*/ 114 w 114"/>
                    <a:gd name="T11" fmla="*/ 115 h 130"/>
                    <a:gd name="T12" fmla="*/ 92 w 114"/>
                    <a:gd name="T13" fmla="*/ 117 h 130"/>
                    <a:gd name="T14" fmla="*/ 72 w 114"/>
                    <a:gd name="T15" fmla="*/ 130 h 130"/>
                    <a:gd name="T16" fmla="*/ 28 w 114"/>
                    <a:gd name="T17" fmla="*/ 104 h 130"/>
                    <a:gd name="T18" fmla="*/ 0 w 114"/>
                    <a:gd name="T19" fmla="*/ 26 h 130"/>
                    <a:gd name="T20" fmla="*/ 18 w 114"/>
                    <a:gd name="T21" fmla="*/ 1 h 130"/>
                    <a:gd name="T22" fmla="*/ 31 w 114"/>
                    <a:gd name="T2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30">
                      <a:moveTo>
                        <a:pt x="31" y="0"/>
                      </a:moveTo>
                      <a:lnTo>
                        <a:pt x="55" y="17"/>
                      </a:lnTo>
                      <a:lnTo>
                        <a:pt x="77" y="51"/>
                      </a:lnTo>
                      <a:lnTo>
                        <a:pt x="82" y="67"/>
                      </a:lnTo>
                      <a:lnTo>
                        <a:pt x="110" y="85"/>
                      </a:lnTo>
                      <a:lnTo>
                        <a:pt x="114" y="115"/>
                      </a:lnTo>
                      <a:lnTo>
                        <a:pt x="92" y="117"/>
                      </a:lnTo>
                      <a:lnTo>
                        <a:pt x="72" y="130"/>
                      </a:lnTo>
                      <a:lnTo>
                        <a:pt x="28" y="104"/>
                      </a:lnTo>
                      <a:lnTo>
                        <a:pt x="0" y="26"/>
                      </a:lnTo>
                      <a:lnTo>
                        <a:pt x="18" y="1"/>
                      </a:lnTo>
                      <a:lnTo>
                        <a:pt x="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0" name="Freeform 65">
                  <a:extLst>
                    <a:ext uri="{FF2B5EF4-FFF2-40B4-BE49-F238E27FC236}">
                      <a16:creationId xmlns:a16="http://schemas.microsoft.com/office/drawing/2014/main" id="{85778F2D-A282-4B5D-9B3A-0E0761C80760}"/>
                    </a:ext>
                  </a:extLst>
                </p:cNvPr>
                <p:cNvSpPr>
                  <a:spLocks/>
                </p:cNvSpPr>
                <p:nvPr/>
              </p:nvSpPr>
              <p:spPr bwMode="auto">
                <a:xfrm>
                  <a:off x="6745288" y="2336801"/>
                  <a:ext cx="636588" cy="517525"/>
                </a:xfrm>
                <a:custGeom>
                  <a:avLst/>
                  <a:gdLst>
                    <a:gd name="T0" fmla="*/ 180 w 401"/>
                    <a:gd name="T1" fmla="*/ 0 h 326"/>
                    <a:gd name="T2" fmla="*/ 218 w 401"/>
                    <a:gd name="T3" fmla="*/ 25 h 326"/>
                    <a:gd name="T4" fmla="*/ 260 w 401"/>
                    <a:gd name="T5" fmla="*/ 25 h 326"/>
                    <a:gd name="T6" fmla="*/ 266 w 401"/>
                    <a:gd name="T7" fmla="*/ 20 h 326"/>
                    <a:gd name="T8" fmla="*/ 294 w 401"/>
                    <a:gd name="T9" fmla="*/ 43 h 326"/>
                    <a:gd name="T10" fmla="*/ 302 w 401"/>
                    <a:gd name="T11" fmla="*/ 40 h 326"/>
                    <a:gd name="T12" fmla="*/ 307 w 401"/>
                    <a:gd name="T13" fmla="*/ 12 h 326"/>
                    <a:gd name="T14" fmla="*/ 315 w 401"/>
                    <a:gd name="T15" fmla="*/ 9 h 326"/>
                    <a:gd name="T16" fmla="*/ 361 w 401"/>
                    <a:gd name="T17" fmla="*/ 50 h 326"/>
                    <a:gd name="T18" fmla="*/ 391 w 401"/>
                    <a:gd name="T19" fmla="*/ 67 h 326"/>
                    <a:gd name="T20" fmla="*/ 373 w 401"/>
                    <a:gd name="T21" fmla="*/ 92 h 326"/>
                    <a:gd name="T22" fmla="*/ 401 w 401"/>
                    <a:gd name="T23" fmla="*/ 170 h 326"/>
                    <a:gd name="T24" fmla="*/ 353 w 401"/>
                    <a:gd name="T25" fmla="*/ 172 h 326"/>
                    <a:gd name="T26" fmla="*/ 353 w 401"/>
                    <a:gd name="T27" fmla="*/ 181 h 326"/>
                    <a:gd name="T28" fmla="*/ 340 w 401"/>
                    <a:gd name="T29" fmla="*/ 186 h 326"/>
                    <a:gd name="T30" fmla="*/ 325 w 401"/>
                    <a:gd name="T31" fmla="*/ 182 h 326"/>
                    <a:gd name="T32" fmla="*/ 322 w 401"/>
                    <a:gd name="T33" fmla="*/ 183 h 326"/>
                    <a:gd name="T34" fmla="*/ 320 w 401"/>
                    <a:gd name="T35" fmla="*/ 186 h 326"/>
                    <a:gd name="T36" fmla="*/ 330 w 401"/>
                    <a:gd name="T37" fmla="*/ 197 h 326"/>
                    <a:gd name="T38" fmla="*/ 309 w 401"/>
                    <a:gd name="T39" fmla="*/ 205 h 326"/>
                    <a:gd name="T40" fmla="*/ 279 w 401"/>
                    <a:gd name="T41" fmla="*/ 205 h 326"/>
                    <a:gd name="T42" fmla="*/ 163 w 401"/>
                    <a:gd name="T43" fmla="*/ 292 h 326"/>
                    <a:gd name="T44" fmla="*/ 143 w 401"/>
                    <a:gd name="T45" fmla="*/ 301 h 326"/>
                    <a:gd name="T46" fmla="*/ 99 w 401"/>
                    <a:gd name="T47" fmla="*/ 326 h 326"/>
                    <a:gd name="T48" fmla="*/ 60 w 401"/>
                    <a:gd name="T49" fmla="*/ 324 h 326"/>
                    <a:gd name="T50" fmla="*/ 54 w 401"/>
                    <a:gd name="T51" fmla="*/ 320 h 326"/>
                    <a:gd name="T52" fmla="*/ 39 w 401"/>
                    <a:gd name="T53" fmla="*/ 281 h 326"/>
                    <a:gd name="T54" fmla="*/ 18 w 401"/>
                    <a:gd name="T55" fmla="*/ 275 h 326"/>
                    <a:gd name="T56" fmla="*/ 18 w 401"/>
                    <a:gd name="T57" fmla="*/ 254 h 326"/>
                    <a:gd name="T58" fmla="*/ 4 w 401"/>
                    <a:gd name="T59" fmla="*/ 242 h 326"/>
                    <a:gd name="T60" fmla="*/ 8 w 401"/>
                    <a:gd name="T61" fmla="*/ 237 h 326"/>
                    <a:gd name="T62" fmla="*/ 24 w 401"/>
                    <a:gd name="T63" fmla="*/ 233 h 326"/>
                    <a:gd name="T64" fmla="*/ 33 w 401"/>
                    <a:gd name="T65" fmla="*/ 197 h 326"/>
                    <a:gd name="T66" fmla="*/ 0 w 401"/>
                    <a:gd name="T67" fmla="*/ 188 h 326"/>
                    <a:gd name="T68" fmla="*/ 3 w 401"/>
                    <a:gd name="T69" fmla="*/ 171 h 326"/>
                    <a:gd name="T70" fmla="*/ 29 w 401"/>
                    <a:gd name="T71" fmla="*/ 157 h 326"/>
                    <a:gd name="T72" fmla="*/ 54 w 401"/>
                    <a:gd name="T73" fmla="*/ 165 h 326"/>
                    <a:gd name="T74" fmla="*/ 74 w 401"/>
                    <a:gd name="T75" fmla="*/ 156 h 326"/>
                    <a:gd name="T76" fmla="*/ 83 w 401"/>
                    <a:gd name="T77" fmla="*/ 117 h 326"/>
                    <a:gd name="T78" fmla="*/ 92 w 401"/>
                    <a:gd name="T79" fmla="*/ 83 h 326"/>
                    <a:gd name="T80" fmla="*/ 107 w 401"/>
                    <a:gd name="T81" fmla="*/ 82 h 326"/>
                    <a:gd name="T82" fmla="*/ 119 w 401"/>
                    <a:gd name="T83" fmla="*/ 63 h 326"/>
                    <a:gd name="T84" fmla="*/ 131 w 401"/>
                    <a:gd name="T85" fmla="*/ 62 h 326"/>
                    <a:gd name="T86" fmla="*/ 136 w 401"/>
                    <a:gd name="T87" fmla="*/ 48 h 326"/>
                    <a:gd name="T88" fmla="*/ 160 w 401"/>
                    <a:gd name="T89" fmla="*/ 45 h 326"/>
                    <a:gd name="T90" fmla="*/ 175 w 401"/>
                    <a:gd name="T91" fmla="*/ 5 h 326"/>
                    <a:gd name="T92" fmla="*/ 180 w 401"/>
                    <a:gd name="T9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26">
                      <a:moveTo>
                        <a:pt x="180" y="0"/>
                      </a:moveTo>
                      <a:lnTo>
                        <a:pt x="218" y="25"/>
                      </a:lnTo>
                      <a:lnTo>
                        <a:pt x="260" y="25"/>
                      </a:lnTo>
                      <a:lnTo>
                        <a:pt x="266" y="20"/>
                      </a:lnTo>
                      <a:lnTo>
                        <a:pt x="294" y="43"/>
                      </a:lnTo>
                      <a:lnTo>
                        <a:pt x="302" y="40"/>
                      </a:lnTo>
                      <a:lnTo>
                        <a:pt x="307" y="12"/>
                      </a:lnTo>
                      <a:lnTo>
                        <a:pt x="315" y="9"/>
                      </a:lnTo>
                      <a:lnTo>
                        <a:pt x="361" y="50"/>
                      </a:lnTo>
                      <a:lnTo>
                        <a:pt x="391" y="67"/>
                      </a:lnTo>
                      <a:lnTo>
                        <a:pt x="373" y="92"/>
                      </a:lnTo>
                      <a:lnTo>
                        <a:pt x="401" y="170"/>
                      </a:lnTo>
                      <a:lnTo>
                        <a:pt x="353" y="172"/>
                      </a:lnTo>
                      <a:lnTo>
                        <a:pt x="353" y="181"/>
                      </a:lnTo>
                      <a:lnTo>
                        <a:pt x="340" y="186"/>
                      </a:lnTo>
                      <a:lnTo>
                        <a:pt x="325" y="182"/>
                      </a:lnTo>
                      <a:lnTo>
                        <a:pt x="322" y="183"/>
                      </a:lnTo>
                      <a:lnTo>
                        <a:pt x="320" y="186"/>
                      </a:lnTo>
                      <a:lnTo>
                        <a:pt x="330" y="197"/>
                      </a:lnTo>
                      <a:lnTo>
                        <a:pt x="309" y="205"/>
                      </a:lnTo>
                      <a:lnTo>
                        <a:pt x="279" y="205"/>
                      </a:lnTo>
                      <a:lnTo>
                        <a:pt x="163" y="292"/>
                      </a:lnTo>
                      <a:lnTo>
                        <a:pt x="143" y="301"/>
                      </a:lnTo>
                      <a:lnTo>
                        <a:pt x="99" y="326"/>
                      </a:lnTo>
                      <a:lnTo>
                        <a:pt x="60" y="324"/>
                      </a:lnTo>
                      <a:lnTo>
                        <a:pt x="54" y="320"/>
                      </a:lnTo>
                      <a:lnTo>
                        <a:pt x="39" y="281"/>
                      </a:lnTo>
                      <a:lnTo>
                        <a:pt x="18" y="275"/>
                      </a:lnTo>
                      <a:lnTo>
                        <a:pt x="18" y="254"/>
                      </a:lnTo>
                      <a:lnTo>
                        <a:pt x="4" y="242"/>
                      </a:lnTo>
                      <a:lnTo>
                        <a:pt x="8" y="237"/>
                      </a:lnTo>
                      <a:lnTo>
                        <a:pt x="24" y="233"/>
                      </a:lnTo>
                      <a:lnTo>
                        <a:pt x="33" y="197"/>
                      </a:lnTo>
                      <a:lnTo>
                        <a:pt x="0" y="188"/>
                      </a:lnTo>
                      <a:lnTo>
                        <a:pt x="3" y="171"/>
                      </a:lnTo>
                      <a:lnTo>
                        <a:pt x="29" y="157"/>
                      </a:lnTo>
                      <a:lnTo>
                        <a:pt x="54" y="165"/>
                      </a:lnTo>
                      <a:lnTo>
                        <a:pt x="74" y="156"/>
                      </a:lnTo>
                      <a:lnTo>
                        <a:pt x="83" y="117"/>
                      </a:lnTo>
                      <a:lnTo>
                        <a:pt x="92" y="83"/>
                      </a:lnTo>
                      <a:lnTo>
                        <a:pt x="107" y="82"/>
                      </a:lnTo>
                      <a:lnTo>
                        <a:pt x="119" y="63"/>
                      </a:lnTo>
                      <a:lnTo>
                        <a:pt x="131" y="62"/>
                      </a:lnTo>
                      <a:lnTo>
                        <a:pt x="136" y="48"/>
                      </a:lnTo>
                      <a:lnTo>
                        <a:pt x="160" y="45"/>
                      </a:lnTo>
                      <a:lnTo>
                        <a:pt x="175" y="5"/>
                      </a:lnTo>
                      <a:lnTo>
                        <a:pt x="18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1" name="Freeform 66">
                  <a:extLst>
                    <a:ext uri="{FF2B5EF4-FFF2-40B4-BE49-F238E27FC236}">
                      <a16:creationId xmlns:a16="http://schemas.microsoft.com/office/drawing/2014/main" id="{E1AFB254-D826-4ED7-A91A-71CDA3C3FDEE}"/>
                    </a:ext>
                  </a:extLst>
                </p:cNvPr>
                <p:cNvSpPr>
                  <a:spLocks/>
                </p:cNvSpPr>
                <p:nvPr/>
              </p:nvSpPr>
              <p:spPr bwMode="auto">
                <a:xfrm>
                  <a:off x="6729413" y="2844801"/>
                  <a:ext cx="422275" cy="649288"/>
                </a:xfrm>
                <a:custGeom>
                  <a:avLst/>
                  <a:gdLst>
                    <a:gd name="T0" fmla="*/ 64 w 266"/>
                    <a:gd name="T1" fmla="*/ 0 h 409"/>
                    <a:gd name="T2" fmla="*/ 70 w 266"/>
                    <a:gd name="T3" fmla="*/ 4 h 409"/>
                    <a:gd name="T4" fmla="*/ 109 w 266"/>
                    <a:gd name="T5" fmla="*/ 6 h 409"/>
                    <a:gd name="T6" fmla="*/ 119 w 266"/>
                    <a:gd name="T7" fmla="*/ 25 h 409"/>
                    <a:gd name="T8" fmla="*/ 143 w 266"/>
                    <a:gd name="T9" fmla="*/ 34 h 409"/>
                    <a:gd name="T10" fmla="*/ 153 w 266"/>
                    <a:gd name="T11" fmla="*/ 46 h 409"/>
                    <a:gd name="T12" fmla="*/ 129 w 266"/>
                    <a:gd name="T13" fmla="*/ 96 h 409"/>
                    <a:gd name="T14" fmla="*/ 141 w 266"/>
                    <a:gd name="T15" fmla="*/ 103 h 409"/>
                    <a:gd name="T16" fmla="*/ 157 w 266"/>
                    <a:gd name="T17" fmla="*/ 99 h 409"/>
                    <a:gd name="T18" fmla="*/ 176 w 266"/>
                    <a:gd name="T19" fmla="*/ 110 h 409"/>
                    <a:gd name="T20" fmla="*/ 195 w 266"/>
                    <a:gd name="T21" fmla="*/ 105 h 409"/>
                    <a:gd name="T22" fmla="*/ 200 w 266"/>
                    <a:gd name="T23" fmla="*/ 109 h 409"/>
                    <a:gd name="T24" fmla="*/ 200 w 266"/>
                    <a:gd name="T25" fmla="*/ 125 h 409"/>
                    <a:gd name="T26" fmla="*/ 221 w 266"/>
                    <a:gd name="T27" fmla="*/ 142 h 409"/>
                    <a:gd name="T28" fmla="*/ 226 w 266"/>
                    <a:gd name="T29" fmla="*/ 163 h 409"/>
                    <a:gd name="T30" fmla="*/ 266 w 266"/>
                    <a:gd name="T31" fmla="*/ 185 h 409"/>
                    <a:gd name="T32" fmla="*/ 259 w 266"/>
                    <a:gd name="T33" fmla="*/ 204 h 409"/>
                    <a:gd name="T34" fmla="*/ 241 w 266"/>
                    <a:gd name="T35" fmla="*/ 227 h 409"/>
                    <a:gd name="T36" fmla="*/ 250 w 266"/>
                    <a:gd name="T37" fmla="*/ 247 h 409"/>
                    <a:gd name="T38" fmla="*/ 232 w 266"/>
                    <a:gd name="T39" fmla="*/ 279 h 409"/>
                    <a:gd name="T40" fmla="*/ 251 w 266"/>
                    <a:gd name="T41" fmla="*/ 302 h 409"/>
                    <a:gd name="T42" fmla="*/ 246 w 266"/>
                    <a:gd name="T43" fmla="*/ 315 h 409"/>
                    <a:gd name="T44" fmla="*/ 248 w 266"/>
                    <a:gd name="T45" fmla="*/ 330 h 409"/>
                    <a:gd name="T46" fmla="*/ 190 w 266"/>
                    <a:gd name="T47" fmla="*/ 387 h 409"/>
                    <a:gd name="T48" fmla="*/ 156 w 266"/>
                    <a:gd name="T49" fmla="*/ 396 h 409"/>
                    <a:gd name="T50" fmla="*/ 148 w 266"/>
                    <a:gd name="T51" fmla="*/ 386 h 409"/>
                    <a:gd name="T52" fmla="*/ 127 w 266"/>
                    <a:gd name="T53" fmla="*/ 382 h 409"/>
                    <a:gd name="T54" fmla="*/ 108 w 266"/>
                    <a:gd name="T55" fmla="*/ 404 h 409"/>
                    <a:gd name="T56" fmla="*/ 91 w 266"/>
                    <a:gd name="T57" fmla="*/ 409 h 409"/>
                    <a:gd name="T58" fmla="*/ 78 w 266"/>
                    <a:gd name="T59" fmla="*/ 388 h 409"/>
                    <a:gd name="T60" fmla="*/ 68 w 266"/>
                    <a:gd name="T61" fmla="*/ 388 h 409"/>
                    <a:gd name="T62" fmla="*/ 35 w 266"/>
                    <a:gd name="T63" fmla="*/ 348 h 409"/>
                    <a:gd name="T64" fmla="*/ 38 w 266"/>
                    <a:gd name="T65" fmla="*/ 336 h 409"/>
                    <a:gd name="T66" fmla="*/ 62 w 266"/>
                    <a:gd name="T67" fmla="*/ 325 h 409"/>
                    <a:gd name="T68" fmla="*/ 58 w 266"/>
                    <a:gd name="T69" fmla="*/ 315 h 409"/>
                    <a:gd name="T70" fmla="*/ 45 w 266"/>
                    <a:gd name="T71" fmla="*/ 310 h 409"/>
                    <a:gd name="T72" fmla="*/ 43 w 266"/>
                    <a:gd name="T73" fmla="*/ 293 h 409"/>
                    <a:gd name="T74" fmla="*/ 55 w 266"/>
                    <a:gd name="T75" fmla="*/ 284 h 409"/>
                    <a:gd name="T76" fmla="*/ 53 w 266"/>
                    <a:gd name="T77" fmla="*/ 238 h 409"/>
                    <a:gd name="T78" fmla="*/ 47 w 266"/>
                    <a:gd name="T79" fmla="*/ 234 h 409"/>
                    <a:gd name="T80" fmla="*/ 33 w 266"/>
                    <a:gd name="T81" fmla="*/ 224 h 409"/>
                    <a:gd name="T82" fmla="*/ 38 w 266"/>
                    <a:gd name="T83" fmla="*/ 214 h 409"/>
                    <a:gd name="T84" fmla="*/ 27 w 266"/>
                    <a:gd name="T85" fmla="*/ 203 h 409"/>
                    <a:gd name="T86" fmla="*/ 27 w 266"/>
                    <a:gd name="T87" fmla="*/ 194 h 409"/>
                    <a:gd name="T88" fmla="*/ 55 w 266"/>
                    <a:gd name="T89" fmla="*/ 177 h 409"/>
                    <a:gd name="T90" fmla="*/ 53 w 266"/>
                    <a:gd name="T91" fmla="*/ 168 h 409"/>
                    <a:gd name="T92" fmla="*/ 49 w 266"/>
                    <a:gd name="T93" fmla="*/ 169 h 409"/>
                    <a:gd name="T94" fmla="*/ 34 w 266"/>
                    <a:gd name="T95" fmla="*/ 159 h 409"/>
                    <a:gd name="T96" fmla="*/ 23 w 266"/>
                    <a:gd name="T97" fmla="*/ 153 h 409"/>
                    <a:gd name="T98" fmla="*/ 4 w 266"/>
                    <a:gd name="T99" fmla="*/ 144 h 409"/>
                    <a:gd name="T100" fmla="*/ 0 w 266"/>
                    <a:gd name="T101" fmla="*/ 129 h 409"/>
                    <a:gd name="T102" fmla="*/ 13 w 266"/>
                    <a:gd name="T103" fmla="*/ 114 h 409"/>
                    <a:gd name="T104" fmla="*/ 4 w 266"/>
                    <a:gd name="T105" fmla="*/ 108 h 409"/>
                    <a:gd name="T106" fmla="*/ 13 w 266"/>
                    <a:gd name="T107" fmla="*/ 94 h 409"/>
                    <a:gd name="T108" fmla="*/ 33 w 266"/>
                    <a:gd name="T109" fmla="*/ 89 h 409"/>
                    <a:gd name="T110" fmla="*/ 35 w 266"/>
                    <a:gd name="T111" fmla="*/ 70 h 409"/>
                    <a:gd name="T112" fmla="*/ 49 w 266"/>
                    <a:gd name="T113" fmla="*/ 58 h 409"/>
                    <a:gd name="T114" fmla="*/ 47 w 266"/>
                    <a:gd name="T115" fmla="*/ 40 h 409"/>
                    <a:gd name="T116" fmla="*/ 55 w 266"/>
                    <a:gd name="T117" fmla="*/ 29 h 409"/>
                    <a:gd name="T118" fmla="*/ 53 w 266"/>
                    <a:gd name="T119" fmla="*/ 11 h 409"/>
                    <a:gd name="T120" fmla="*/ 64 w 266"/>
                    <a:gd name="T1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09">
                      <a:moveTo>
                        <a:pt x="64" y="0"/>
                      </a:moveTo>
                      <a:lnTo>
                        <a:pt x="70" y="4"/>
                      </a:lnTo>
                      <a:lnTo>
                        <a:pt x="109" y="6"/>
                      </a:lnTo>
                      <a:lnTo>
                        <a:pt x="119" y="25"/>
                      </a:lnTo>
                      <a:lnTo>
                        <a:pt x="143" y="34"/>
                      </a:lnTo>
                      <a:lnTo>
                        <a:pt x="153" y="46"/>
                      </a:lnTo>
                      <a:lnTo>
                        <a:pt x="129" y="96"/>
                      </a:lnTo>
                      <a:lnTo>
                        <a:pt x="141" y="103"/>
                      </a:lnTo>
                      <a:lnTo>
                        <a:pt x="157" y="99"/>
                      </a:lnTo>
                      <a:lnTo>
                        <a:pt x="176" y="110"/>
                      </a:lnTo>
                      <a:lnTo>
                        <a:pt x="195" y="105"/>
                      </a:lnTo>
                      <a:lnTo>
                        <a:pt x="200" y="109"/>
                      </a:lnTo>
                      <a:lnTo>
                        <a:pt x="200" y="125"/>
                      </a:lnTo>
                      <a:lnTo>
                        <a:pt x="221" y="142"/>
                      </a:lnTo>
                      <a:lnTo>
                        <a:pt x="226" y="163"/>
                      </a:lnTo>
                      <a:lnTo>
                        <a:pt x="266" y="185"/>
                      </a:lnTo>
                      <a:lnTo>
                        <a:pt x="259" y="204"/>
                      </a:lnTo>
                      <a:lnTo>
                        <a:pt x="241" y="227"/>
                      </a:lnTo>
                      <a:lnTo>
                        <a:pt x="250" y="247"/>
                      </a:lnTo>
                      <a:lnTo>
                        <a:pt x="232" y="279"/>
                      </a:lnTo>
                      <a:lnTo>
                        <a:pt x="251" y="302"/>
                      </a:lnTo>
                      <a:lnTo>
                        <a:pt x="246" y="315"/>
                      </a:lnTo>
                      <a:lnTo>
                        <a:pt x="248" y="330"/>
                      </a:lnTo>
                      <a:lnTo>
                        <a:pt x="190" y="387"/>
                      </a:lnTo>
                      <a:lnTo>
                        <a:pt x="156" y="396"/>
                      </a:lnTo>
                      <a:lnTo>
                        <a:pt x="148" y="386"/>
                      </a:lnTo>
                      <a:lnTo>
                        <a:pt x="127" y="382"/>
                      </a:lnTo>
                      <a:lnTo>
                        <a:pt x="108" y="404"/>
                      </a:lnTo>
                      <a:lnTo>
                        <a:pt x="91" y="409"/>
                      </a:lnTo>
                      <a:lnTo>
                        <a:pt x="78" y="388"/>
                      </a:lnTo>
                      <a:lnTo>
                        <a:pt x="68" y="388"/>
                      </a:lnTo>
                      <a:lnTo>
                        <a:pt x="35" y="348"/>
                      </a:lnTo>
                      <a:lnTo>
                        <a:pt x="38" y="336"/>
                      </a:lnTo>
                      <a:lnTo>
                        <a:pt x="62" y="325"/>
                      </a:lnTo>
                      <a:lnTo>
                        <a:pt x="58" y="315"/>
                      </a:lnTo>
                      <a:lnTo>
                        <a:pt x="45" y="310"/>
                      </a:lnTo>
                      <a:lnTo>
                        <a:pt x="43" y="293"/>
                      </a:lnTo>
                      <a:lnTo>
                        <a:pt x="55" y="284"/>
                      </a:lnTo>
                      <a:lnTo>
                        <a:pt x="53" y="238"/>
                      </a:lnTo>
                      <a:lnTo>
                        <a:pt x="47" y="234"/>
                      </a:lnTo>
                      <a:lnTo>
                        <a:pt x="33" y="224"/>
                      </a:lnTo>
                      <a:lnTo>
                        <a:pt x="38" y="214"/>
                      </a:lnTo>
                      <a:lnTo>
                        <a:pt x="27" y="203"/>
                      </a:lnTo>
                      <a:lnTo>
                        <a:pt x="27" y="194"/>
                      </a:lnTo>
                      <a:lnTo>
                        <a:pt x="55" y="177"/>
                      </a:lnTo>
                      <a:lnTo>
                        <a:pt x="53" y="168"/>
                      </a:lnTo>
                      <a:lnTo>
                        <a:pt x="49" y="169"/>
                      </a:lnTo>
                      <a:lnTo>
                        <a:pt x="34" y="159"/>
                      </a:lnTo>
                      <a:lnTo>
                        <a:pt x="23" y="153"/>
                      </a:lnTo>
                      <a:lnTo>
                        <a:pt x="4" y="144"/>
                      </a:lnTo>
                      <a:lnTo>
                        <a:pt x="0" y="129"/>
                      </a:lnTo>
                      <a:lnTo>
                        <a:pt x="13" y="114"/>
                      </a:lnTo>
                      <a:lnTo>
                        <a:pt x="4" y="108"/>
                      </a:lnTo>
                      <a:lnTo>
                        <a:pt x="13" y="94"/>
                      </a:lnTo>
                      <a:lnTo>
                        <a:pt x="33" y="89"/>
                      </a:lnTo>
                      <a:lnTo>
                        <a:pt x="35" y="70"/>
                      </a:lnTo>
                      <a:lnTo>
                        <a:pt x="49" y="58"/>
                      </a:lnTo>
                      <a:lnTo>
                        <a:pt x="47" y="40"/>
                      </a:lnTo>
                      <a:lnTo>
                        <a:pt x="55" y="29"/>
                      </a:lnTo>
                      <a:lnTo>
                        <a:pt x="53" y="11"/>
                      </a:lnTo>
                      <a:lnTo>
                        <a:pt x="6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2" name="Freeform 67">
                  <a:extLst>
                    <a:ext uri="{FF2B5EF4-FFF2-40B4-BE49-F238E27FC236}">
                      <a16:creationId xmlns:a16="http://schemas.microsoft.com/office/drawing/2014/main" id="{52396B63-2BFF-4D36-B677-01F9EFA72D51}"/>
                    </a:ext>
                  </a:extLst>
                </p:cNvPr>
                <p:cNvSpPr>
                  <a:spLocks/>
                </p:cNvSpPr>
                <p:nvPr/>
              </p:nvSpPr>
              <p:spPr bwMode="auto">
                <a:xfrm>
                  <a:off x="6902451" y="2606676"/>
                  <a:ext cx="585788" cy="717550"/>
                </a:xfrm>
                <a:custGeom>
                  <a:avLst/>
                  <a:gdLst>
                    <a:gd name="T0" fmla="*/ 302 w 369"/>
                    <a:gd name="T1" fmla="*/ 0 h 452"/>
                    <a:gd name="T2" fmla="*/ 346 w 369"/>
                    <a:gd name="T3" fmla="*/ 26 h 452"/>
                    <a:gd name="T4" fmla="*/ 331 w 369"/>
                    <a:gd name="T5" fmla="*/ 62 h 452"/>
                    <a:gd name="T6" fmla="*/ 334 w 369"/>
                    <a:gd name="T7" fmla="*/ 68 h 452"/>
                    <a:gd name="T8" fmla="*/ 360 w 369"/>
                    <a:gd name="T9" fmla="*/ 63 h 452"/>
                    <a:gd name="T10" fmla="*/ 369 w 369"/>
                    <a:gd name="T11" fmla="*/ 78 h 452"/>
                    <a:gd name="T12" fmla="*/ 368 w 369"/>
                    <a:gd name="T13" fmla="*/ 92 h 452"/>
                    <a:gd name="T14" fmla="*/ 336 w 369"/>
                    <a:gd name="T15" fmla="*/ 139 h 452"/>
                    <a:gd name="T16" fmla="*/ 334 w 369"/>
                    <a:gd name="T17" fmla="*/ 157 h 452"/>
                    <a:gd name="T18" fmla="*/ 299 w 369"/>
                    <a:gd name="T19" fmla="*/ 188 h 452"/>
                    <a:gd name="T20" fmla="*/ 290 w 369"/>
                    <a:gd name="T21" fmla="*/ 220 h 452"/>
                    <a:gd name="T22" fmla="*/ 225 w 369"/>
                    <a:gd name="T23" fmla="*/ 258 h 452"/>
                    <a:gd name="T24" fmla="*/ 218 w 369"/>
                    <a:gd name="T25" fmla="*/ 278 h 452"/>
                    <a:gd name="T26" fmla="*/ 225 w 369"/>
                    <a:gd name="T27" fmla="*/ 319 h 452"/>
                    <a:gd name="T28" fmla="*/ 216 w 369"/>
                    <a:gd name="T29" fmla="*/ 344 h 452"/>
                    <a:gd name="T30" fmla="*/ 180 w 369"/>
                    <a:gd name="T31" fmla="*/ 367 h 452"/>
                    <a:gd name="T32" fmla="*/ 147 w 369"/>
                    <a:gd name="T33" fmla="*/ 424 h 452"/>
                    <a:gd name="T34" fmla="*/ 148 w 369"/>
                    <a:gd name="T35" fmla="*/ 436 h 452"/>
                    <a:gd name="T36" fmla="*/ 142 w 369"/>
                    <a:gd name="T37" fmla="*/ 452 h 452"/>
                    <a:gd name="T38" fmla="*/ 123 w 369"/>
                    <a:gd name="T39" fmla="*/ 429 h 452"/>
                    <a:gd name="T40" fmla="*/ 141 w 369"/>
                    <a:gd name="T41" fmla="*/ 397 h 452"/>
                    <a:gd name="T42" fmla="*/ 132 w 369"/>
                    <a:gd name="T43" fmla="*/ 377 h 452"/>
                    <a:gd name="T44" fmla="*/ 150 w 369"/>
                    <a:gd name="T45" fmla="*/ 354 h 452"/>
                    <a:gd name="T46" fmla="*/ 157 w 369"/>
                    <a:gd name="T47" fmla="*/ 335 h 452"/>
                    <a:gd name="T48" fmla="*/ 117 w 369"/>
                    <a:gd name="T49" fmla="*/ 313 h 452"/>
                    <a:gd name="T50" fmla="*/ 112 w 369"/>
                    <a:gd name="T51" fmla="*/ 292 h 452"/>
                    <a:gd name="T52" fmla="*/ 91 w 369"/>
                    <a:gd name="T53" fmla="*/ 275 h 452"/>
                    <a:gd name="T54" fmla="*/ 91 w 369"/>
                    <a:gd name="T55" fmla="*/ 259 h 452"/>
                    <a:gd name="T56" fmla="*/ 86 w 369"/>
                    <a:gd name="T57" fmla="*/ 255 h 452"/>
                    <a:gd name="T58" fmla="*/ 67 w 369"/>
                    <a:gd name="T59" fmla="*/ 260 h 452"/>
                    <a:gd name="T60" fmla="*/ 48 w 369"/>
                    <a:gd name="T61" fmla="*/ 249 h 452"/>
                    <a:gd name="T62" fmla="*/ 32 w 369"/>
                    <a:gd name="T63" fmla="*/ 253 h 452"/>
                    <a:gd name="T64" fmla="*/ 20 w 369"/>
                    <a:gd name="T65" fmla="*/ 246 h 452"/>
                    <a:gd name="T66" fmla="*/ 44 w 369"/>
                    <a:gd name="T67" fmla="*/ 196 h 452"/>
                    <a:gd name="T68" fmla="*/ 34 w 369"/>
                    <a:gd name="T69" fmla="*/ 184 h 452"/>
                    <a:gd name="T70" fmla="*/ 10 w 369"/>
                    <a:gd name="T71" fmla="*/ 175 h 452"/>
                    <a:gd name="T72" fmla="*/ 0 w 369"/>
                    <a:gd name="T73" fmla="*/ 156 h 452"/>
                    <a:gd name="T74" fmla="*/ 44 w 369"/>
                    <a:gd name="T75" fmla="*/ 131 h 452"/>
                    <a:gd name="T76" fmla="*/ 64 w 369"/>
                    <a:gd name="T77" fmla="*/ 122 h 452"/>
                    <a:gd name="T78" fmla="*/ 180 w 369"/>
                    <a:gd name="T79" fmla="*/ 35 h 452"/>
                    <a:gd name="T80" fmla="*/ 210 w 369"/>
                    <a:gd name="T81" fmla="*/ 35 h 452"/>
                    <a:gd name="T82" fmla="*/ 231 w 369"/>
                    <a:gd name="T83" fmla="*/ 27 h 452"/>
                    <a:gd name="T84" fmla="*/ 221 w 369"/>
                    <a:gd name="T85" fmla="*/ 16 h 452"/>
                    <a:gd name="T86" fmla="*/ 223 w 369"/>
                    <a:gd name="T87" fmla="*/ 13 h 452"/>
                    <a:gd name="T88" fmla="*/ 226 w 369"/>
                    <a:gd name="T89" fmla="*/ 12 h 452"/>
                    <a:gd name="T90" fmla="*/ 241 w 369"/>
                    <a:gd name="T91" fmla="*/ 16 h 452"/>
                    <a:gd name="T92" fmla="*/ 254 w 369"/>
                    <a:gd name="T93" fmla="*/ 11 h 452"/>
                    <a:gd name="T94" fmla="*/ 254 w 369"/>
                    <a:gd name="T95" fmla="*/ 2 h 452"/>
                    <a:gd name="T96" fmla="*/ 302 w 369"/>
                    <a:gd name="T9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452">
                      <a:moveTo>
                        <a:pt x="302" y="0"/>
                      </a:moveTo>
                      <a:lnTo>
                        <a:pt x="346" y="26"/>
                      </a:lnTo>
                      <a:lnTo>
                        <a:pt x="331" y="62"/>
                      </a:lnTo>
                      <a:lnTo>
                        <a:pt x="334" y="68"/>
                      </a:lnTo>
                      <a:lnTo>
                        <a:pt x="360" y="63"/>
                      </a:lnTo>
                      <a:lnTo>
                        <a:pt x="369" y="78"/>
                      </a:lnTo>
                      <a:lnTo>
                        <a:pt x="368" y="92"/>
                      </a:lnTo>
                      <a:lnTo>
                        <a:pt x="336" y="139"/>
                      </a:lnTo>
                      <a:lnTo>
                        <a:pt x="334" y="157"/>
                      </a:lnTo>
                      <a:lnTo>
                        <a:pt x="299" y="188"/>
                      </a:lnTo>
                      <a:lnTo>
                        <a:pt x="290" y="220"/>
                      </a:lnTo>
                      <a:lnTo>
                        <a:pt x="225" y="258"/>
                      </a:lnTo>
                      <a:lnTo>
                        <a:pt x="218" y="278"/>
                      </a:lnTo>
                      <a:lnTo>
                        <a:pt x="225" y="319"/>
                      </a:lnTo>
                      <a:lnTo>
                        <a:pt x="216" y="344"/>
                      </a:lnTo>
                      <a:lnTo>
                        <a:pt x="180" y="367"/>
                      </a:lnTo>
                      <a:lnTo>
                        <a:pt x="147" y="424"/>
                      </a:lnTo>
                      <a:lnTo>
                        <a:pt x="148" y="436"/>
                      </a:lnTo>
                      <a:lnTo>
                        <a:pt x="142" y="452"/>
                      </a:lnTo>
                      <a:lnTo>
                        <a:pt x="123" y="429"/>
                      </a:lnTo>
                      <a:lnTo>
                        <a:pt x="141" y="397"/>
                      </a:lnTo>
                      <a:lnTo>
                        <a:pt x="132" y="377"/>
                      </a:lnTo>
                      <a:lnTo>
                        <a:pt x="150" y="354"/>
                      </a:lnTo>
                      <a:lnTo>
                        <a:pt x="157" y="335"/>
                      </a:lnTo>
                      <a:lnTo>
                        <a:pt x="117" y="313"/>
                      </a:lnTo>
                      <a:lnTo>
                        <a:pt x="112" y="292"/>
                      </a:lnTo>
                      <a:lnTo>
                        <a:pt x="91" y="275"/>
                      </a:lnTo>
                      <a:lnTo>
                        <a:pt x="91" y="259"/>
                      </a:lnTo>
                      <a:lnTo>
                        <a:pt x="86" y="255"/>
                      </a:lnTo>
                      <a:lnTo>
                        <a:pt x="67" y="260"/>
                      </a:lnTo>
                      <a:lnTo>
                        <a:pt x="48" y="249"/>
                      </a:lnTo>
                      <a:lnTo>
                        <a:pt x="32" y="253"/>
                      </a:lnTo>
                      <a:lnTo>
                        <a:pt x="20" y="246"/>
                      </a:lnTo>
                      <a:lnTo>
                        <a:pt x="44" y="196"/>
                      </a:lnTo>
                      <a:lnTo>
                        <a:pt x="34" y="184"/>
                      </a:lnTo>
                      <a:lnTo>
                        <a:pt x="10" y="175"/>
                      </a:lnTo>
                      <a:lnTo>
                        <a:pt x="0" y="156"/>
                      </a:lnTo>
                      <a:lnTo>
                        <a:pt x="44" y="131"/>
                      </a:lnTo>
                      <a:lnTo>
                        <a:pt x="64" y="122"/>
                      </a:lnTo>
                      <a:lnTo>
                        <a:pt x="180" y="35"/>
                      </a:lnTo>
                      <a:lnTo>
                        <a:pt x="210" y="35"/>
                      </a:lnTo>
                      <a:lnTo>
                        <a:pt x="231" y="27"/>
                      </a:lnTo>
                      <a:lnTo>
                        <a:pt x="221" y="16"/>
                      </a:lnTo>
                      <a:lnTo>
                        <a:pt x="223" y="13"/>
                      </a:lnTo>
                      <a:lnTo>
                        <a:pt x="226" y="12"/>
                      </a:lnTo>
                      <a:lnTo>
                        <a:pt x="241" y="16"/>
                      </a:lnTo>
                      <a:lnTo>
                        <a:pt x="254" y="11"/>
                      </a:lnTo>
                      <a:lnTo>
                        <a:pt x="254" y="2"/>
                      </a:lnTo>
                      <a:lnTo>
                        <a:pt x="30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3" name="Freeform 68">
                  <a:extLst>
                    <a:ext uri="{FF2B5EF4-FFF2-40B4-BE49-F238E27FC236}">
                      <a16:creationId xmlns:a16="http://schemas.microsoft.com/office/drawing/2014/main" id="{D6E77A70-9633-45C8-BC90-996633251E79}"/>
                    </a:ext>
                  </a:extLst>
                </p:cNvPr>
                <p:cNvSpPr>
                  <a:spLocks/>
                </p:cNvSpPr>
                <p:nvPr/>
              </p:nvSpPr>
              <p:spPr bwMode="auto">
                <a:xfrm>
                  <a:off x="6719888" y="1989138"/>
                  <a:ext cx="766763" cy="454025"/>
                </a:xfrm>
                <a:custGeom>
                  <a:avLst/>
                  <a:gdLst>
                    <a:gd name="T0" fmla="*/ 448 w 483"/>
                    <a:gd name="T1" fmla="*/ 0 h 286"/>
                    <a:gd name="T2" fmla="*/ 451 w 483"/>
                    <a:gd name="T3" fmla="*/ 21 h 286"/>
                    <a:gd name="T4" fmla="*/ 456 w 483"/>
                    <a:gd name="T5" fmla="*/ 63 h 286"/>
                    <a:gd name="T6" fmla="*/ 478 w 483"/>
                    <a:gd name="T7" fmla="*/ 63 h 286"/>
                    <a:gd name="T8" fmla="*/ 483 w 483"/>
                    <a:gd name="T9" fmla="*/ 80 h 286"/>
                    <a:gd name="T10" fmla="*/ 471 w 483"/>
                    <a:gd name="T11" fmla="*/ 103 h 286"/>
                    <a:gd name="T12" fmla="*/ 449 w 483"/>
                    <a:gd name="T13" fmla="*/ 180 h 286"/>
                    <a:gd name="T14" fmla="*/ 433 w 483"/>
                    <a:gd name="T15" fmla="*/ 216 h 286"/>
                    <a:gd name="T16" fmla="*/ 420 w 483"/>
                    <a:gd name="T17" fmla="*/ 285 h 286"/>
                    <a:gd name="T18" fmla="*/ 407 w 483"/>
                    <a:gd name="T19" fmla="*/ 286 h 286"/>
                    <a:gd name="T20" fmla="*/ 377 w 483"/>
                    <a:gd name="T21" fmla="*/ 269 h 286"/>
                    <a:gd name="T22" fmla="*/ 331 w 483"/>
                    <a:gd name="T23" fmla="*/ 228 h 286"/>
                    <a:gd name="T24" fmla="*/ 323 w 483"/>
                    <a:gd name="T25" fmla="*/ 231 h 286"/>
                    <a:gd name="T26" fmla="*/ 318 w 483"/>
                    <a:gd name="T27" fmla="*/ 259 h 286"/>
                    <a:gd name="T28" fmla="*/ 310 w 483"/>
                    <a:gd name="T29" fmla="*/ 262 h 286"/>
                    <a:gd name="T30" fmla="*/ 282 w 483"/>
                    <a:gd name="T31" fmla="*/ 239 h 286"/>
                    <a:gd name="T32" fmla="*/ 276 w 483"/>
                    <a:gd name="T33" fmla="*/ 244 h 286"/>
                    <a:gd name="T34" fmla="*/ 234 w 483"/>
                    <a:gd name="T35" fmla="*/ 244 h 286"/>
                    <a:gd name="T36" fmla="*/ 196 w 483"/>
                    <a:gd name="T37" fmla="*/ 219 h 286"/>
                    <a:gd name="T38" fmla="*/ 191 w 483"/>
                    <a:gd name="T39" fmla="*/ 224 h 286"/>
                    <a:gd name="T40" fmla="*/ 176 w 483"/>
                    <a:gd name="T41" fmla="*/ 264 h 286"/>
                    <a:gd name="T42" fmla="*/ 152 w 483"/>
                    <a:gd name="T43" fmla="*/ 267 h 286"/>
                    <a:gd name="T44" fmla="*/ 135 w 483"/>
                    <a:gd name="T45" fmla="*/ 261 h 286"/>
                    <a:gd name="T46" fmla="*/ 129 w 483"/>
                    <a:gd name="T47" fmla="*/ 236 h 286"/>
                    <a:gd name="T48" fmla="*/ 103 w 483"/>
                    <a:gd name="T49" fmla="*/ 228 h 286"/>
                    <a:gd name="T50" fmla="*/ 86 w 483"/>
                    <a:gd name="T51" fmla="*/ 212 h 286"/>
                    <a:gd name="T52" fmla="*/ 68 w 483"/>
                    <a:gd name="T53" fmla="*/ 212 h 286"/>
                    <a:gd name="T54" fmla="*/ 70 w 483"/>
                    <a:gd name="T55" fmla="*/ 196 h 286"/>
                    <a:gd name="T56" fmla="*/ 74 w 483"/>
                    <a:gd name="T57" fmla="*/ 174 h 286"/>
                    <a:gd name="T58" fmla="*/ 90 w 483"/>
                    <a:gd name="T59" fmla="*/ 164 h 286"/>
                    <a:gd name="T60" fmla="*/ 88 w 483"/>
                    <a:gd name="T61" fmla="*/ 154 h 286"/>
                    <a:gd name="T62" fmla="*/ 66 w 483"/>
                    <a:gd name="T63" fmla="*/ 149 h 286"/>
                    <a:gd name="T64" fmla="*/ 35 w 483"/>
                    <a:gd name="T65" fmla="*/ 112 h 286"/>
                    <a:gd name="T66" fmla="*/ 10 w 483"/>
                    <a:gd name="T67" fmla="*/ 109 h 286"/>
                    <a:gd name="T68" fmla="*/ 0 w 483"/>
                    <a:gd name="T69" fmla="*/ 90 h 286"/>
                    <a:gd name="T70" fmla="*/ 16 w 483"/>
                    <a:gd name="T71" fmla="*/ 80 h 286"/>
                    <a:gd name="T72" fmla="*/ 80 w 483"/>
                    <a:gd name="T73" fmla="*/ 44 h 286"/>
                    <a:gd name="T74" fmla="*/ 90 w 483"/>
                    <a:gd name="T75" fmla="*/ 41 h 286"/>
                    <a:gd name="T76" fmla="*/ 113 w 483"/>
                    <a:gd name="T77" fmla="*/ 39 h 286"/>
                    <a:gd name="T78" fmla="*/ 120 w 483"/>
                    <a:gd name="T79" fmla="*/ 36 h 286"/>
                    <a:gd name="T80" fmla="*/ 123 w 483"/>
                    <a:gd name="T81" fmla="*/ 71 h 286"/>
                    <a:gd name="T82" fmla="*/ 129 w 483"/>
                    <a:gd name="T83" fmla="*/ 78 h 286"/>
                    <a:gd name="T84" fmla="*/ 157 w 483"/>
                    <a:gd name="T85" fmla="*/ 88 h 286"/>
                    <a:gd name="T86" fmla="*/ 182 w 483"/>
                    <a:gd name="T87" fmla="*/ 83 h 286"/>
                    <a:gd name="T88" fmla="*/ 196 w 483"/>
                    <a:gd name="T89" fmla="*/ 70 h 286"/>
                    <a:gd name="T90" fmla="*/ 208 w 483"/>
                    <a:gd name="T91" fmla="*/ 71 h 286"/>
                    <a:gd name="T92" fmla="*/ 243 w 483"/>
                    <a:gd name="T93" fmla="*/ 59 h 286"/>
                    <a:gd name="T94" fmla="*/ 262 w 483"/>
                    <a:gd name="T95" fmla="*/ 61 h 286"/>
                    <a:gd name="T96" fmla="*/ 278 w 483"/>
                    <a:gd name="T97" fmla="*/ 49 h 286"/>
                    <a:gd name="T98" fmla="*/ 298 w 483"/>
                    <a:gd name="T99" fmla="*/ 51 h 286"/>
                    <a:gd name="T100" fmla="*/ 325 w 483"/>
                    <a:gd name="T101" fmla="*/ 26 h 286"/>
                    <a:gd name="T102" fmla="*/ 349 w 483"/>
                    <a:gd name="T103" fmla="*/ 49 h 286"/>
                    <a:gd name="T104" fmla="*/ 374 w 483"/>
                    <a:gd name="T105" fmla="*/ 48 h 286"/>
                    <a:gd name="T106" fmla="*/ 420 w 483"/>
                    <a:gd name="T107" fmla="*/ 8 h 286"/>
                    <a:gd name="T108" fmla="*/ 448 w 483"/>
                    <a:gd name="T10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3" h="286">
                      <a:moveTo>
                        <a:pt x="448" y="0"/>
                      </a:moveTo>
                      <a:lnTo>
                        <a:pt x="451" y="21"/>
                      </a:lnTo>
                      <a:lnTo>
                        <a:pt x="456" y="63"/>
                      </a:lnTo>
                      <a:lnTo>
                        <a:pt x="478" y="63"/>
                      </a:lnTo>
                      <a:lnTo>
                        <a:pt x="483" y="80"/>
                      </a:lnTo>
                      <a:lnTo>
                        <a:pt x="471" y="103"/>
                      </a:lnTo>
                      <a:lnTo>
                        <a:pt x="449" y="180"/>
                      </a:lnTo>
                      <a:lnTo>
                        <a:pt x="433" y="216"/>
                      </a:lnTo>
                      <a:lnTo>
                        <a:pt x="420" y="285"/>
                      </a:lnTo>
                      <a:lnTo>
                        <a:pt x="407" y="286"/>
                      </a:lnTo>
                      <a:lnTo>
                        <a:pt x="377" y="269"/>
                      </a:lnTo>
                      <a:lnTo>
                        <a:pt x="331" y="228"/>
                      </a:lnTo>
                      <a:lnTo>
                        <a:pt x="323" y="231"/>
                      </a:lnTo>
                      <a:lnTo>
                        <a:pt x="318" y="259"/>
                      </a:lnTo>
                      <a:lnTo>
                        <a:pt x="310" y="262"/>
                      </a:lnTo>
                      <a:lnTo>
                        <a:pt x="282" y="239"/>
                      </a:lnTo>
                      <a:lnTo>
                        <a:pt x="276" y="244"/>
                      </a:lnTo>
                      <a:lnTo>
                        <a:pt x="234" y="244"/>
                      </a:lnTo>
                      <a:lnTo>
                        <a:pt x="196" y="219"/>
                      </a:lnTo>
                      <a:lnTo>
                        <a:pt x="191" y="224"/>
                      </a:lnTo>
                      <a:lnTo>
                        <a:pt x="176" y="264"/>
                      </a:lnTo>
                      <a:lnTo>
                        <a:pt x="152" y="267"/>
                      </a:lnTo>
                      <a:lnTo>
                        <a:pt x="135" y="261"/>
                      </a:lnTo>
                      <a:lnTo>
                        <a:pt x="129" y="236"/>
                      </a:lnTo>
                      <a:lnTo>
                        <a:pt x="103" y="228"/>
                      </a:lnTo>
                      <a:lnTo>
                        <a:pt x="86" y="212"/>
                      </a:lnTo>
                      <a:lnTo>
                        <a:pt x="68" y="212"/>
                      </a:lnTo>
                      <a:lnTo>
                        <a:pt x="70" y="196"/>
                      </a:lnTo>
                      <a:lnTo>
                        <a:pt x="74" y="174"/>
                      </a:lnTo>
                      <a:lnTo>
                        <a:pt x="90" y="164"/>
                      </a:lnTo>
                      <a:lnTo>
                        <a:pt x="88" y="154"/>
                      </a:lnTo>
                      <a:lnTo>
                        <a:pt x="66" y="149"/>
                      </a:lnTo>
                      <a:lnTo>
                        <a:pt x="35" y="112"/>
                      </a:lnTo>
                      <a:lnTo>
                        <a:pt x="10" y="109"/>
                      </a:lnTo>
                      <a:lnTo>
                        <a:pt x="0" y="90"/>
                      </a:lnTo>
                      <a:lnTo>
                        <a:pt x="16" y="80"/>
                      </a:lnTo>
                      <a:lnTo>
                        <a:pt x="80" y="44"/>
                      </a:lnTo>
                      <a:lnTo>
                        <a:pt x="90" y="41"/>
                      </a:lnTo>
                      <a:lnTo>
                        <a:pt x="113" y="39"/>
                      </a:lnTo>
                      <a:lnTo>
                        <a:pt x="120" y="36"/>
                      </a:lnTo>
                      <a:lnTo>
                        <a:pt x="123" y="71"/>
                      </a:lnTo>
                      <a:lnTo>
                        <a:pt x="129" y="78"/>
                      </a:lnTo>
                      <a:lnTo>
                        <a:pt x="157" y="88"/>
                      </a:lnTo>
                      <a:lnTo>
                        <a:pt x="182" y="83"/>
                      </a:lnTo>
                      <a:lnTo>
                        <a:pt x="196" y="70"/>
                      </a:lnTo>
                      <a:lnTo>
                        <a:pt x="208" y="71"/>
                      </a:lnTo>
                      <a:lnTo>
                        <a:pt x="243" y="59"/>
                      </a:lnTo>
                      <a:lnTo>
                        <a:pt x="262" y="61"/>
                      </a:lnTo>
                      <a:lnTo>
                        <a:pt x="278" y="49"/>
                      </a:lnTo>
                      <a:lnTo>
                        <a:pt x="298" y="51"/>
                      </a:lnTo>
                      <a:lnTo>
                        <a:pt x="325" y="26"/>
                      </a:lnTo>
                      <a:lnTo>
                        <a:pt x="349" y="49"/>
                      </a:lnTo>
                      <a:lnTo>
                        <a:pt x="374" y="48"/>
                      </a:lnTo>
                      <a:lnTo>
                        <a:pt x="420" y="8"/>
                      </a:lnTo>
                      <a:lnTo>
                        <a:pt x="4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4" name="Freeform 69">
                  <a:extLst>
                    <a:ext uri="{FF2B5EF4-FFF2-40B4-BE49-F238E27FC236}">
                      <a16:creationId xmlns:a16="http://schemas.microsoft.com/office/drawing/2014/main" id="{B2342A3A-2C8A-497B-82D9-47AC7A0D1677}"/>
                    </a:ext>
                  </a:extLst>
                </p:cNvPr>
                <p:cNvSpPr>
                  <a:spLocks/>
                </p:cNvSpPr>
                <p:nvPr/>
              </p:nvSpPr>
              <p:spPr bwMode="auto">
                <a:xfrm>
                  <a:off x="6894513" y="1366838"/>
                  <a:ext cx="742950" cy="622300"/>
                </a:xfrm>
                <a:custGeom>
                  <a:avLst/>
                  <a:gdLst>
                    <a:gd name="T0" fmla="*/ 58 w 468"/>
                    <a:gd name="T1" fmla="*/ 0 h 392"/>
                    <a:gd name="T2" fmla="*/ 106 w 468"/>
                    <a:gd name="T3" fmla="*/ 20 h 392"/>
                    <a:gd name="T4" fmla="*/ 117 w 468"/>
                    <a:gd name="T5" fmla="*/ 20 h 392"/>
                    <a:gd name="T6" fmla="*/ 192 w 468"/>
                    <a:gd name="T7" fmla="*/ 114 h 392"/>
                    <a:gd name="T8" fmla="*/ 222 w 468"/>
                    <a:gd name="T9" fmla="*/ 128 h 392"/>
                    <a:gd name="T10" fmla="*/ 235 w 468"/>
                    <a:gd name="T11" fmla="*/ 111 h 392"/>
                    <a:gd name="T12" fmla="*/ 275 w 468"/>
                    <a:gd name="T13" fmla="*/ 115 h 392"/>
                    <a:gd name="T14" fmla="*/ 295 w 468"/>
                    <a:gd name="T15" fmla="*/ 139 h 392"/>
                    <a:gd name="T16" fmla="*/ 341 w 468"/>
                    <a:gd name="T17" fmla="*/ 133 h 392"/>
                    <a:gd name="T18" fmla="*/ 361 w 468"/>
                    <a:gd name="T19" fmla="*/ 133 h 392"/>
                    <a:gd name="T20" fmla="*/ 393 w 468"/>
                    <a:gd name="T21" fmla="*/ 114 h 392"/>
                    <a:gd name="T22" fmla="*/ 418 w 468"/>
                    <a:gd name="T23" fmla="*/ 120 h 392"/>
                    <a:gd name="T24" fmla="*/ 468 w 468"/>
                    <a:gd name="T25" fmla="*/ 153 h 392"/>
                    <a:gd name="T26" fmla="*/ 449 w 468"/>
                    <a:gd name="T27" fmla="*/ 176 h 392"/>
                    <a:gd name="T28" fmla="*/ 434 w 468"/>
                    <a:gd name="T29" fmla="*/ 195 h 392"/>
                    <a:gd name="T30" fmla="*/ 409 w 468"/>
                    <a:gd name="T31" fmla="*/ 194 h 392"/>
                    <a:gd name="T32" fmla="*/ 386 w 468"/>
                    <a:gd name="T33" fmla="*/ 200 h 392"/>
                    <a:gd name="T34" fmla="*/ 306 w 468"/>
                    <a:gd name="T35" fmla="*/ 175 h 392"/>
                    <a:gd name="T36" fmla="*/ 302 w 468"/>
                    <a:gd name="T37" fmla="*/ 204 h 392"/>
                    <a:gd name="T38" fmla="*/ 290 w 468"/>
                    <a:gd name="T39" fmla="*/ 204 h 392"/>
                    <a:gd name="T40" fmla="*/ 284 w 468"/>
                    <a:gd name="T41" fmla="*/ 214 h 392"/>
                    <a:gd name="T42" fmla="*/ 272 w 468"/>
                    <a:gd name="T43" fmla="*/ 214 h 392"/>
                    <a:gd name="T44" fmla="*/ 267 w 468"/>
                    <a:gd name="T45" fmla="*/ 220 h 392"/>
                    <a:gd name="T46" fmla="*/ 267 w 468"/>
                    <a:gd name="T47" fmla="*/ 234 h 392"/>
                    <a:gd name="T48" fmla="*/ 291 w 468"/>
                    <a:gd name="T49" fmla="*/ 243 h 392"/>
                    <a:gd name="T50" fmla="*/ 305 w 468"/>
                    <a:gd name="T51" fmla="*/ 274 h 392"/>
                    <a:gd name="T52" fmla="*/ 334 w 468"/>
                    <a:gd name="T53" fmla="*/ 252 h 392"/>
                    <a:gd name="T54" fmla="*/ 345 w 468"/>
                    <a:gd name="T55" fmla="*/ 257 h 392"/>
                    <a:gd name="T56" fmla="*/ 368 w 468"/>
                    <a:gd name="T57" fmla="*/ 252 h 392"/>
                    <a:gd name="T58" fmla="*/ 370 w 468"/>
                    <a:gd name="T59" fmla="*/ 257 h 392"/>
                    <a:gd name="T60" fmla="*/ 364 w 468"/>
                    <a:gd name="T61" fmla="*/ 269 h 392"/>
                    <a:gd name="T62" fmla="*/ 383 w 468"/>
                    <a:gd name="T63" fmla="*/ 280 h 392"/>
                    <a:gd name="T64" fmla="*/ 383 w 468"/>
                    <a:gd name="T65" fmla="*/ 287 h 392"/>
                    <a:gd name="T66" fmla="*/ 376 w 468"/>
                    <a:gd name="T67" fmla="*/ 297 h 392"/>
                    <a:gd name="T68" fmla="*/ 374 w 468"/>
                    <a:gd name="T69" fmla="*/ 339 h 392"/>
                    <a:gd name="T70" fmla="*/ 338 w 468"/>
                    <a:gd name="T71" fmla="*/ 392 h 392"/>
                    <a:gd name="T72" fmla="*/ 290 w 468"/>
                    <a:gd name="T73" fmla="*/ 347 h 392"/>
                    <a:gd name="T74" fmla="*/ 241 w 468"/>
                    <a:gd name="T75" fmla="*/ 347 h 392"/>
                    <a:gd name="T76" fmla="*/ 185 w 468"/>
                    <a:gd name="T77" fmla="*/ 307 h 392"/>
                    <a:gd name="T78" fmla="*/ 146 w 468"/>
                    <a:gd name="T79" fmla="*/ 304 h 392"/>
                    <a:gd name="T80" fmla="*/ 108 w 468"/>
                    <a:gd name="T81" fmla="*/ 284 h 392"/>
                    <a:gd name="T82" fmla="*/ 101 w 468"/>
                    <a:gd name="T83" fmla="*/ 252 h 392"/>
                    <a:gd name="T84" fmla="*/ 49 w 468"/>
                    <a:gd name="T85" fmla="*/ 234 h 392"/>
                    <a:gd name="T86" fmla="*/ 30 w 468"/>
                    <a:gd name="T87" fmla="*/ 210 h 392"/>
                    <a:gd name="T88" fmla="*/ 15 w 468"/>
                    <a:gd name="T89" fmla="*/ 203 h 392"/>
                    <a:gd name="T90" fmla="*/ 18 w 468"/>
                    <a:gd name="T91" fmla="*/ 153 h 392"/>
                    <a:gd name="T92" fmla="*/ 25 w 468"/>
                    <a:gd name="T93" fmla="*/ 139 h 392"/>
                    <a:gd name="T94" fmla="*/ 0 w 468"/>
                    <a:gd name="T95" fmla="*/ 100 h 392"/>
                    <a:gd name="T96" fmla="*/ 15 w 468"/>
                    <a:gd name="T97" fmla="*/ 87 h 392"/>
                    <a:gd name="T98" fmla="*/ 9 w 468"/>
                    <a:gd name="T99" fmla="*/ 54 h 392"/>
                    <a:gd name="T100" fmla="*/ 12 w 468"/>
                    <a:gd name="T101" fmla="*/ 32 h 392"/>
                    <a:gd name="T102" fmla="*/ 27 w 468"/>
                    <a:gd name="T103" fmla="*/ 29 h 392"/>
                    <a:gd name="T104" fmla="*/ 58 w 468"/>
                    <a:gd name="T10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92">
                      <a:moveTo>
                        <a:pt x="58" y="0"/>
                      </a:moveTo>
                      <a:lnTo>
                        <a:pt x="106" y="20"/>
                      </a:lnTo>
                      <a:lnTo>
                        <a:pt x="117" y="20"/>
                      </a:lnTo>
                      <a:lnTo>
                        <a:pt x="192" y="114"/>
                      </a:lnTo>
                      <a:lnTo>
                        <a:pt x="222" y="128"/>
                      </a:lnTo>
                      <a:lnTo>
                        <a:pt x="235" y="111"/>
                      </a:lnTo>
                      <a:lnTo>
                        <a:pt x="275" y="115"/>
                      </a:lnTo>
                      <a:lnTo>
                        <a:pt x="295" y="139"/>
                      </a:lnTo>
                      <a:lnTo>
                        <a:pt x="341" y="133"/>
                      </a:lnTo>
                      <a:lnTo>
                        <a:pt x="361" y="133"/>
                      </a:lnTo>
                      <a:lnTo>
                        <a:pt x="393" y="114"/>
                      </a:lnTo>
                      <a:lnTo>
                        <a:pt x="418" y="120"/>
                      </a:lnTo>
                      <a:lnTo>
                        <a:pt x="468" y="153"/>
                      </a:lnTo>
                      <a:lnTo>
                        <a:pt x="449" y="176"/>
                      </a:lnTo>
                      <a:lnTo>
                        <a:pt x="434" y="195"/>
                      </a:lnTo>
                      <a:lnTo>
                        <a:pt x="409" y="194"/>
                      </a:lnTo>
                      <a:lnTo>
                        <a:pt x="386" y="200"/>
                      </a:lnTo>
                      <a:lnTo>
                        <a:pt x="306" y="175"/>
                      </a:lnTo>
                      <a:lnTo>
                        <a:pt x="302" y="204"/>
                      </a:lnTo>
                      <a:lnTo>
                        <a:pt x="290" y="204"/>
                      </a:lnTo>
                      <a:lnTo>
                        <a:pt x="284" y="214"/>
                      </a:lnTo>
                      <a:lnTo>
                        <a:pt x="272" y="214"/>
                      </a:lnTo>
                      <a:lnTo>
                        <a:pt x="267" y="220"/>
                      </a:lnTo>
                      <a:lnTo>
                        <a:pt x="267" y="234"/>
                      </a:lnTo>
                      <a:lnTo>
                        <a:pt x="291" y="243"/>
                      </a:lnTo>
                      <a:lnTo>
                        <a:pt x="305" y="274"/>
                      </a:lnTo>
                      <a:lnTo>
                        <a:pt x="334" y="252"/>
                      </a:lnTo>
                      <a:lnTo>
                        <a:pt x="345" y="257"/>
                      </a:lnTo>
                      <a:lnTo>
                        <a:pt x="368" y="252"/>
                      </a:lnTo>
                      <a:lnTo>
                        <a:pt x="370" y="257"/>
                      </a:lnTo>
                      <a:lnTo>
                        <a:pt x="364" y="269"/>
                      </a:lnTo>
                      <a:lnTo>
                        <a:pt x="383" y="280"/>
                      </a:lnTo>
                      <a:lnTo>
                        <a:pt x="383" y="287"/>
                      </a:lnTo>
                      <a:lnTo>
                        <a:pt x="376" y="297"/>
                      </a:lnTo>
                      <a:lnTo>
                        <a:pt x="374" y="339"/>
                      </a:lnTo>
                      <a:lnTo>
                        <a:pt x="338" y="392"/>
                      </a:lnTo>
                      <a:lnTo>
                        <a:pt x="290" y="347"/>
                      </a:lnTo>
                      <a:lnTo>
                        <a:pt x="241" y="347"/>
                      </a:lnTo>
                      <a:lnTo>
                        <a:pt x="185" y="307"/>
                      </a:lnTo>
                      <a:lnTo>
                        <a:pt x="146" y="304"/>
                      </a:lnTo>
                      <a:lnTo>
                        <a:pt x="108" y="284"/>
                      </a:lnTo>
                      <a:lnTo>
                        <a:pt x="101" y="252"/>
                      </a:lnTo>
                      <a:lnTo>
                        <a:pt x="49" y="234"/>
                      </a:lnTo>
                      <a:lnTo>
                        <a:pt x="30" y="210"/>
                      </a:lnTo>
                      <a:lnTo>
                        <a:pt x="15" y="203"/>
                      </a:lnTo>
                      <a:lnTo>
                        <a:pt x="18" y="153"/>
                      </a:lnTo>
                      <a:lnTo>
                        <a:pt x="25" y="139"/>
                      </a:lnTo>
                      <a:lnTo>
                        <a:pt x="0" y="100"/>
                      </a:lnTo>
                      <a:lnTo>
                        <a:pt x="15" y="87"/>
                      </a:lnTo>
                      <a:lnTo>
                        <a:pt x="9" y="54"/>
                      </a:lnTo>
                      <a:lnTo>
                        <a:pt x="12" y="32"/>
                      </a:lnTo>
                      <a:lnTo>
                        <a:pt x="27" y="29"/>
                      </a:lnTo>
                      <a:lnTo>
                        <a:pt x="5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5" name="Freeform 70">
                  <a:extLst>
                    <a:ext uri="{FF2B5EF4-FFF2-40B4-BE49-F238E27FC236}">
                      <a16:creationId xmlns:a16="http://schemas.microsoft.com/office/drawing/2014/main" id="{27CEE3C3-98F3-4498-A832-D2FCC6E286DE}"/>
                    </a:ext>
                  </a:extLst>
                </p:cNvPr>
                <p:cNvSpPr>
                  <a:spLocks/>
                </p:cNvSpPr>
                <p:nvPr/>
              </p:nvSpPr>
              <p:spPr bwMode="auto">
                <a:xfrm>
                  <a:off x="6469063" y="1339851"/>
                  <a:ext cx="398463" cy="776288"/>
                </a:xfrm>
                <a:custGeom>
                  <a:avLst/>
                  <a:gdLst>
                    <a:gd name="T0" fmla="*/ 83 w 251"/>
                    <a:gd name="T1" fmla="*/ 0 h 489"/>
                    <a:gd name="T2" fmla="*/ 113 w 251"/>
                    <a:gd name="T3" fmla="*/ 7 h 489"/>
                    <a:gd name="T4" fmla="*/ 135 w 251"/>
                    <a:gd name="T5" fmla="*/ 46 h 489"/>
                    <a:gd name="T6" fmla="*/ 138 w 251"/>
                    <a:gd name="T7" fmla="*/ 89 h 489"/>
                    <a:gd name="T8" fmla="*/ 144 w 251"/>
                    <a:gd name="T9" fmla="*/ 102 h 489"/>
                    <a:gd name="T10" fmla="*/ 183 w 251"/>
                    <a:gd name="T11" fmla="*/ 71 h 489"/>
                    <a:gd name="T12" fmla="*/ 197 w 251"/>
                    <a:gd name="T13" fmla="*/ 71 h 489"/>
                    <a:gd name="T14" fmla="*/ 199 w 251"/>
                    <a:gd name="T15" fmla="*/ 102 h 489"/>
                    <a:gd name="T16" fmla="*/ 218 w 251"/>
                    <a:gd name="T17" fmla="*/ 122 h 489"/>
                    <a:gd name="T18" fmla="*/ 213 w 251"/>
                    <a:gd name="T19" fmla="*/ 137 h 489"/>
                    <a:gd name="T20" fmla="*/ 216 w 251"/>
                    <a:gd name="T21" fmla="*/ 172 h 489"/>
                    <a:gd name="T22" fmla="*/ 224 w 251"/>
                    <a:gd name="T23" fmla="*/ 180 h 489"/>
                    <a:gd name="T24" fmla="*/ 222 w 251"/>
                    <a:gd name="T25" fmla="*/ 207 h 489"/>
                    <a:gd name="T26" fmla="*/ 238 w 251"/>
                    <a:gd name="T27" fmla="*/ 207 h 489"/>
                    <a:gd name="T28" fmla="*/ 251 w 251"/>
                    <a:gd name="T29" fmla="*/ 213 h 489"/>
                    <a:gd name="T30" fmla="*/ 248 w 251"/>
                    <a:gd name="T31" fmla="*/ 261 h 489"/>
                    <a:gd name="T32" fmla="*/ 228 w 251"/>
                    <a:gd name="T33" fmla="*/ 276 h 489"/>
                    <a:gd name="T34" fmla="*/ 239 w 251"/>
                    <a:gd name="T35" fmla="*/ 307 h 489"/>
                    <a:gd name="T36" fmla="*/ 232 w 251"/>
                    <a:gd name="T37" fmla="*/ 355 h 489"/>
                    <a:gd name="T38" fmla="*/ 239 w 251"/>
                    <a:gd name="T39" fmla="*/ 370 h 489"/>
                    <a:gd name="T40" fmla="*/ 234 w 251"/>
                    <a:gd name="T41" fmla="*/ 383 h 489"/>
                    <a:gd name="T42" fmla="*/ 248 w 251"/>
                    <a:gd name="T43" fmla="*/ 403 h 489"/>
                    <a:gd name="T44" fmla="*/ 248 w 251"/>
                    <a:gd name="T45" fmla="*/ 450 h 489"/>
                    <a:gd name="T46" fmla="*/ 238 w 251"/>
                    <a:gd name="T47" fmla="*/ 453 h 489"/>
                    <a:gd name="T48" fmla="*/ 174 w 251"/>
                    <a:gd name="T49" fmla="*/ 489 h 489"/>
                    <a:gd name="T50" fmla="*/ 164 w 251"/>
                    <a:gd name="T51" fmla="*/ 479 h 489"/>
                    <a:gd name="T52" fmla="*/ 122 w 251"/>
                    <a:gd name="T53" fmla="*/ 459 h 489"/>
                    <a:gd name="T54" fmla="*/ 74 w 251"/>
                    <a:gd name="T55" fmla="*/ 435 h 489"/>
                    <a:gd name="T56" fmla="*/ 59 w 251"/>
                    <a:gd name="T57" fmla="*/ 410 h 489"/>
                    <a:gd name="T58" fmla="*/ 38 w 251"/>
                    <a:gd name="T59" fmla="*/ 405 h 489"/>
                    <a:gd name="T60" fmla="*/ 36 w 251"/>
                    <a:gd name="T61" fmla="*/ 385 h 489"/>
                    <a:gd name="T62" fmla="*/ 34 w 251"/>
                    <a:gd name="T63" fmla="*/ 370 h 489"/>
                    <a:gd name="T64" fmla="*/ 8 w 251"/>
                    <a:gd name="T65" fmla="*/ 350 h 489"/>
                    <a:gd name="T66" fmla="*/ 8 w 251"/>
                    <a:gd name="T67" fmla="*/ 312 h 489"/>
                    <a:gd name="T68" fmla="*/ 23 w 251"/>
                    <a:gd name="T69" fmla="*/ 295 h 489"/>
                    <a:gd name="T70" fmla="*/ 23 w 251"/>
                    <a:gd name="T71" fmla="*/ 276 h 489"/>
                    <a:gd name="T72" fmla="*/ 36 w 251"/>
                    <a:gd name="T73" fmla="*/ 252 h 489"/>
                    <a:gd name="T74" fmla="*/ 29 w 251"/>
                    <a:gd name="T75" fmla="*/ 232 h 489"/>
                    <a:gd name="T76" fmla="*/ 0 w 251"/>
                    <a:gd name="T77" fmla="*/ 196 h 489"/>
                    <a:gd name="T78" fmla="*/ 9 w 251"/>
                    <a:gd name="T79" fmla="*/ 176 h 489"/>
                    <a:gd name="T80" fmla="*/ 8 w 251"/>
                    <a:gd name="T81" fmla="*/ 157 h 489"/>
                    <a:gd name="T82" fmla="*/ 23 w 251"/>
                    <a:gd name="T83" fmla="*/ 146 h 489"/>
                    <a:gd name="T84" fmla="*/ 18 w 251"/>
                    <a:gd name="T85" fmla="*/ 124 h 489"/>
                    <a:gd name="T86" fmla="*/ 29 w 251"/>
                    <a:gd name="T87" fmla="*/ 107 h 489"/>
                    <a:gd name="T88" fmla="*/ 21 w 251"/>
                    <a:gd name="T89" fmla="*/ 97 h 489"/>
                    <a:gd name="T90" fmla="*/ 29 w 251"/>
                    <a:gd name="T91" fmla="*/ 63 h 489"/>
                    <a:gd name="T92" fmla="*/ 26 w 251"/>
                    <a:gd name="T93" fmla="*/ 13 h 489"/>
                    <a:gd name="T94" fmla="*/ 55 w 251"/>
                    <a:gd name="T95" fmla="*/ 5 h 489"/>
                    <a:gd name="T96" fmla="*/ 83 w 251"/>
                    <a:gd name="T9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 h="489">
                      <a:moveTo>
                        <a:pt x="83" y="0"/>
                      </a:moveTo>
                      <a:lnTo>
                        <a:pt x="113" y="7"/>
                      </a:lnTo>
                      <a:lnTo>
                        <a:pt x="135" y="46"/>
                      </a:lnTo>
                      <a:lnTo>
                        <a:pt x="138" y="89"/>
                      </a:lnTo>
                      <a:lnTo>
                        <a:pt x="144" y="102"/>
                      </a:lnTo>
                      <a:lnTo>
                        <a:pt x="183" y="71"/>
                      </a:lnTo>
                      <a:lnTo>
                        <a:pt x="197" y="71"/>
                      </a:lnTo>
                      <a:lnTo>
                        <a:pt x="199" y="102"/>
                      </a:lnTo>
                      <a:lnTo>
                        <a:pt x="218" y="122"/>
                      </a:lnTo>
                      <a:lnTo>
                        <a:pt x="213" y="137"/>
                      </a:lnTo>
                      <a:lnTo>
                        <a:pt x="216" y="172"/>
                      </a:lnTo>
                      <a:lnTo>
                        <a:pt x="224" y="180"/>
                      </a:lnTo>
                      <a:lnTo>
                        <a:pt x="222" y="207"/>
                      </a:lnTo>
                      <a:lnTo>
                        <a:pt x="238" y="207"/>
                      </a:lnTo>
                      <a:lnTo>
                        <a:pt x="251" y="213"/>
                      </a:lnTo>
                      <a:lnTo>
                        <a:pt x="248" y="261"/>
                      </a:lnTo>
                      <a:lnTo>
                        <a:pt x="228" y="276"/>
                      </a:lnTo>
                      <a:lnTo>
                        <a:pt x="239" y="307"/>
                      </a:lnTo>
                      <a:lnTo>
                        <a:pt x="232" y="355"/>
                      </a:lnTo>
                      <a:lnTo>
                        <a:pt x="239" y="370"/>
                      </a:lnTo>
                      <a:lnTo>
                        <a:pt x="234" y="383"/>
                      </a:lnTo>
                      <a:lnTo>
                        <a:pt x="248" y="403"/>
                      </a:lnTo>
                      <a:lnTo>
                        <a:pt x="248" y="450"/>
                      </a:lnTo>
                      <a:lnTo>
                        <a:pt x="238" y="453"/>
                      </a:lnTo>
                      <a:lnTo>
                        <a:pt x="174" y="489"/>
                      </a:lnTo>
                      <a:lnTo>
                        <a:pt x="164" y="479"/>
                      </a:lnTo>
                      <a:lnTo>
                        <a:pt x="122" y="459"/>
                      </a:lnTo>
                      <a:lnTo>
                        <a:pt x="74" y="435"/>
                      </a:lnTo>
                      <a:lnTo>
                        <a:pt x="59" y="410"/>
                      </a:lnTo>
                      <a:lnTo>
                        <a:pt x="38" y="405"/>
                      </a:lnTo>
                      <a:lnTo>
                        <a:pt x="36" y="385"/>
                      </a:lnTo>
                      <a:lnTo>
                        <a:pt x="34" y="370"/>
                      </a:lnTo>
                      <a:lnTo>
                        <a:pt x="8" y="350"/>
                      </a:lnTo>
                      <a:lnTo>
                        <a:pt x="8" y="312"/>
                      </a:lnTo>
                      <a:lnTo>
                        <a:pt x="23" y="295"/>
                      </a:lnTo>
                      <a:lnTo>
                        <a:pt x="23" y="276"/>
                      </a:lnTo>
                      <a:lnTo>
                        <a:pt x="36" y="252"/>
                      </a:lnTo>
                      <a:lnTo>
                        <a:pt x="29" y="232"/>
                      </a:lnTo>
                      <a:lnTo>
                        <a:pt x="0" y="196"/>
                      </a:lnTo>
                      <a:lnTo>
                        <a:pt x="9" y="176"/>
                      </a:lnTo>
                      <a:lnTo>
                        <a:pt x="8" y="157"/>
                      </a:lnTo>
                      <a:lnTo>
                        <a:pt x="23" y="146"/>
                      </a:lnTo>
                      <a:lnTo>
                        <a:pt x="18" y="124"/>
                      </a:lnTo>
                      <a:lnTo>
                        <a:pt x="29" y="107"/>
                      </a:lnTo>
                      <a:lnTo>
                        <a:pt x="21" y="97"/>
                      </a:lnTo>
                      <a:lnTo>
                        <a:pt x="29" y="63"/>
                      </a:lnTo>
                      <a:lnTo>
                        <a:pt x="26" y="13"/>
                      </a:lnTo>
                      <a:lnTo>
                        <a:pt x="55" y="5"/>
                      </a:lnTo>
                      <a:lnTo>
                        <a:pt x="8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6" name="Freeform 71">
                  <a:extLst>
                    <a:ext uri="{FF2B5EF4-FFF2-40B4-BE49-F238E27FC236}">
                      <a16:creationId xmlns:a16="http://schemas.microsoft.com/office/drawing/2014/main" id="{9795EE40-8C1D-49CD-B6AD-3593C9A0F777}"/>
                    </a:ext>
                  </a:extLst>
                </p:cNvPr>
                <p:cNvSpPr>
                  <a:spLocks/>
                </p:cNvSpPr>
                <p:nvPr/>
              </p:nvSpPr>
              <p:spPr bwMode="auto">
                <a:xfrm>
                  <a:off x="6683376" y="1374776"/>
                  <a:ext cx="747713" cy="754063"/>
                </a:xfrm>
                <a:custGeom>
                  <a:avLst/>
                  <a:gdLst>
                    <a:gd name="T0" fmla="*/ 42 w 471"/>
                    <a:gd name="T1" fmla="*/ 0 h 475"/>
                    <a:gd name="T2" fmla="*/ 84 w 471"/>
                    <a:gd name="T3" fmla="*/ 0 h 475"/>
                    <a:gd name="T4" fmla="*/ 145 w 471"/>
                    <a:gd name="T5" fmla="*/ 27 h 475"/>
                    <a:gd name="T6" fmla="*/ 142 w 471"/>
                    <a:gd name="T7" fmla="*/ 49 h 475"/>
                    <a:gd name="T8" fmla="*/ 148 w 471"/>
                    <a:gd name="T9" fmla="*/ 82 h 475"/>
                    <a:gd name="T10" fmla="*/ 133 w 471"/>
                    <a:gd name="T11" fmla="*/ 95 h 475"/>
                    <a:gd name="T12" fmla="*/ 158 w 471"/>
                    <a:gd name="T13" fmla="*/ 134 h 475"/>
                    <a:gd name="T14" fmla="*/ 151 w 471"/>
                    <a:gd name="T15" fmla="*/ 148 h 475"/>
                    <a:gd name="T16" fmla="*/ 148 w 471"/>
                    <a:gd name="T17" fmla="*/ 198 h 475"/>
                    <a:gd name="T18" fmla="*/ 163 w 471"/>
                    <a:gd name="T19" fmla="*/ 205 h 475"/>
                    <a:gd name="T20" fmla="*/ 182 w 471"/>
                    <a:gd name="T21" fmla="*/ 229 h 475"/>
                    <a:gd name="T22" fmla="*/ 234 w 471"/>
                    <a:gd name="T23" fmla="*/ 247 h 475"/>
                    <a:gd name="T24" fmla="*/ 241 w 471"/>
                    <a:gd name="T25" fmla="*/ 279 h 475"/>
                    <a:gd name="T26" fmla="*/ 279 w 471"/>
                    <a:gd name="T27" fmla="*/ 299 h 475"/>
                    <a:gd name="T28" fmla="*/ 318 w 471"/>
                    <a:gd name="T29" fmla="*/ 302 h 475"/>
                    <a:gd name="T30" fmla="*/ 374 w 471"/>
                    <a:gd name="T31" fmla="*/ 342 h 475"/>
                    <a:gd name="T32" fmla="*/ 423 w 471"/>
                    <a:gd name="T33" fmla="*/ 342 h 475"/>
                    <a:gd name="T34" fmla="*/ 471 w 471"/>
                    <a:gd name="T35" fmla="*/ 387 h 475"/>
                    <a:gd name="T36" fmla="*/ 443 w 471"/>
                    <a:gd name="T37" fmla="*/ 395 h 475"/>
                    <a:gd name="T38" fmla="*/ 397 w 471"/>
                    <a:gd name="T39" fmla="*/ 435 h 475"/>
                    <a:gd name="T40" fmla="*/ 372 w 471"/>
                    <a:gd name="T41" fmla="*/ 436 h 475"/>
                    <a:gd name="T42" fmla="*/ 348 w 471"/>
                    <a:gd name="T43" fmla="*/ 413 h 475"/>
                    <a:gd name="T44" fmla="*/ 321 w 471"/>
                    <a:gd name="T45" fmla="*/ 438 h 475"/>
                    <a:gd name="T46" fmla="*/ 301 w 471"/>
                    <a:gd name="T47" fmla="*/ 436 h 475"/>
                    <a:gd name="T48" fmla="*/ 285 w 471"/>
                    <a:gd name="T49" fmla="*/ 448 h 475"/>
                    <a:gd name="T50" fmla="*/ 266 w 471"/>
                    <a:gd name="T51" fmla="*/ 446 h 475"/>
                    <a:gd name="T52" fmla="*/ 231 w 471"/>
                    <a:gd name="T53" fmla="*/ 458 h 475"/>
                    <a:gd name="T54" fmla="*/ 219 w 471"/>
                    <a:gd name="T55" fmla="*/ 457 h 475"/>
                    <a:gd name="T56" fmla="*/ 205 w 471"/>
                    <a:gd name="T57" fmla="*/ 470 h 475"/>
                    <a:gd name="T58" fmla="*/ 180 w 471"/>
                    <a:gd name="T59" fmla="*/ 475 h 475"/>
                    <a:gd name="T60" fmla="*/ 152 w 471"/>
                    <a:gd name="T61" fmla="*/ 465 h 475"/>
                    <a:gd name="T62" fmla="*/ 146 w 471"/>
                    <a:gd name="T63" fmla="*/ 458 h 475"/>
                    <a:gd name="T64" fmla="*/ 143 w 471"/>
                    <a:gd name="T65" fmla="*/ 423 h 475"/>
                    <a:gd name="T66" fmla="*/ 136 w 471"/>
                    <a:gd name="T67" fmla="*/ 426 h 475"/>
                    <a:gd name="T68" fmla="*/ 113 w 471"/>
                    <a:gd name="T69" fmla="*/ 428 h 475"/>
                    <a:gd name="T70" fmla="*/ 113 w 471"/>
                    <a:gd name="T71" fmla="*/ 381 h 475"/>
                    <a:gd name="T72" fmla="*/ 99 w 471"/>
                    <a:gd name="T73" fmla="*/ 361 h 475"/>
                    <a:gd name="T74" fmla="*/ 104 w 471"/>
                    <a:gd name="T75" fmla="*/ 348 h 475"/>
                    <a:gd name="T76" fmla="*/ 97 w 471"/>
                    <a:gd name="T77" fmla="*/ 333 h 475"/>
                    <a:gd name="T78" fmla="*/ 104 w 471"/>
                    <a:gd name="T79" fmla="*/ 285 h 475"/>
                    <a:gd name="T80" fmla="*/ 93 w 471"/>
                    <a:gd name="T81" fmla="*/ 254 h 475"/>
                    <a:gd name="T82" fmla="*/ 113 w 471"/>
                    <a:gd name="T83" fmla="*/ 239 h 475"/>
                    <a:gd name="T84" fmla="*/ 116 w 471"/>
                    <a:gd name="T85" fmla="*/ 191 h 475"/>
                    <a:gd name="T86" fmla="*/ 103 w 471"/>
                    <a:gd name="T87" fmla="*/ 185 h 475"/>
                    <a:gd name="T88" fmla="*/ 87 w 471"/>
                    <a:gd name="T89" fmla="*/ 185 h 475"/>
                    <a:gd name="T90" fmla="*/ 89 w 471"/>
                    <a:gd name="T91" fmla="*/ 158 h 475"/>
                    <a:gd name="T92" fmla="*/ 81 w 471"/>
                    <a:gd name="T93" fmla="*/ 150 h 475"/>
                    <a:gd name="T94" fmla="*/ 78 w 471"/>
                    <a:gd name="T95" fmla="*/ 115 h 475"/>
                    <a:gd name="T96" fmla="*/ 83 w 471"/>
                    <a:gd name="T97" fmla="*/ 100 h 475"/>
                    <a:gd name="T98" fmla="*/ 64 w 471"/>
                    <a:gd name="T99" fmla="*/ 80 h 475"/>
                    <a:gd name="T100" fmla="*/ 62 w 471"/>
                    <a:gd name="T101" fmla="*/ 49 h 475"/>
                    <a:gd name="T102" fmla="*/ 48 w 471"/>
                    <a:gd name="T103" fmla="*/ 49 h 475"/>
                    <a:gd name="T104" fmla="*/ 9 w 471"/>
                    <a:gd name="T105" fmla="*/ 80 h 475"/>
                    <a:gd name="T106" fmla="*/ 3 w 471"/>
                    <a:gd name="T107" fmla="*/ 67 h 475"/>
                    <a:gd name="T108" fmla="*/ 0 w 471"/>
                    <a:gd name="T109" fmla="*/ 24 h 475"/>
                    <a:gd name="T110" fmla="*/ 32 w 471"/>
                    <a:gd name="T111" fmla="*/ 15 h 475"/>
                    <a:gd name="T112" fmla="*/ 42 w 471"/>
                    <a:gd name="T113"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1" h="475">
                      <a:moveTo>
                        <a:pt x="42" y="0"/>
                      </a:moveTo>
                      <a:lnTo>
                        <a:pt x="84" y="0"/>
                      </a:lnTo>
                      <a:lnTo>
                        <a:pt x="145" y="27"/>
                      </a:lnTo>
                      <a:lnTo>
                        <a:pt x="142" y="49"/>
                      </a:lnTo>
                      <a:lnTo>
                        <a:pt x="148" y="82"/>
                      </a:lnTo>
                      <a:lnTo>
                        <a:pt x="133" y="95"/>
                      </a:lnTo>
                      <a:lnTo>
                        <a:pt x="158" y="134"/>
                      </a:lnTo>
                      <a:lnTo>
                        <a:pt x="151" y="148"/>
                      </a:lnTo>
                      <a:lnTo>
                        <a:pt x="148" y="198"/>
                      </a:lnTo>
                      <a:lnTo>
                        <a:pt x="163" y="205"/>
                      </a:lnTo>
                      <a:lnTo>
                        <a:pt x="182" y="229"/>
                      </a:lnTo>
                      <a:lnTo>
                        <a:pt x="234" y="247"/>
                      </a:lnTo>
                      <a:lnTo>
                        <a:pt x="241" y="279"/>
                      </a:lnTo>
                      <a:lnTo>
                        <a:pt x="279" y="299"/>
                      </a:lnTo>
                      <a:lnTo>
                        <a:pt x="318" y="302"/>
                      </a:lnTo>
                      <a:lnTo>
                        <a:pt x="374" y="342"/>
                      </a:lnTo>
                      <a:lnTo>
                        <a:pt x="423" y="342"/>
                      </a:lnTo>
                      <a:lnTo>
                        <a:pt x="471" y="387"/>
                      </a:lnTo>
                      <a:lnTo>
                        <a:pt x="443" y="395"/>
                      </a:lnTo>
                      <a:lnTo>
                        <a:pt x="397" y="435"/>
                      </a:lnTo>
                      <a:lnTo>
                        <a:pt x="372" y="436"/>
                      </a:lnTo>
                      <a:lnTo>
                        <a:pt x="348" y="413"/>
                      </a:lnTo>
                      <a:lnTo>
                        <a:pt x="321" y="438"/>
                      </a:lnTo>
                      <a:lnTo>
                        <a:pt x="301" y="436"/>
                      </a:lnTo>
                      <a:lnTo>
                        <a:pt x="285" y="448"/>
                      </a:lnTo>
                      <a:lnTo>
                        <a:pt x="266" y="446"/>
                      </a:lnTo>
                      <a:lnTo>
                        <a:pt x="231" y="458"/>
                      </a:lnTo>
                      <a:lnTo>
                        <a:pt x="219" y="457"/>
                      </a:lnTo>
                      <a:lnTo>
                        <a:pt x="205" y="470"/>
                      </a:lnTo>
                      <a:lnTo>
                        <a:pt x="180" y="475"/>
                      </a:lnTo>
                      <a:lnTo>
                        <a:pt x="152" y="465"/>
                      </a:lnTo>
                      <a:lnTo>
                        <a:pt x="146" y="458"/>
                      </a:lnTo>
                      <a:lnTo>
                        <a:pt x="143" y="423"/>
                      </a:lnTo>
                      <a:lnTo>
                        <a:pt x="136" y="426"/>
                      </a:lnTo>
                      <a:lnTo>
                        <a:pt x="113" y="428"/>
                      </a:lnTo>
                      <a:lnTo>
                        <a:pt x="113" y="381"/>
                      </a:lnTo>
                      <a:lnTo>
                        <a:pt x="99" y="361"/>
                      </a:lnTo>
                      <a:lnTo>
                        <a:pt x="104" y="348"/>
                      </a:lnTo>
                      <a:lnTo>
                        <a:pt x="97" y="333"/>
                      </a:lnTo>
                      <a:lnTo>
                        <a:pt x="104" y="285"/>
                      </a:lnTo>
                      <a:lnTo>
                        <a:pt x="93" y="254"/>
                      </a:lnTo>
                      <a:lnTo>
                        <a:pt x="113" y="239"/>
                      </a:lnTo>
                      <a:lnTo>
                        <a:pt x="116" y="191"/>
                      </a:lnTo>
                      <a:lnTo>
                        <a:pt x="103" y="185"/>
                      </a:lnTo>
                      <a:lnTo>
                        <a:pt x="87" y="185"/>
                      </a:lnTo>
                      <a:lnTo>
                        <a:pt x="89" y="158"/>
                      </a:lnTo>
                      <a:lnTo>
                        <a:pt x="81" y="150"/>
                      </a:lnTo>
                      <a:lnTo>
                        <a:pt x="78" y="115"/>
                      </a:lnTo>
                      <a:lnTo>
                        <a:pt x="83" y="100"/>
                      </a:lnTo>
                      <a:lnTo>
                        <a:pt x="64" y="80"/>
                      </a:lnTo>
                      <a:lnTo>
                        <a:pt x="62" y="49"/>
                      </a:lnTo>
                      <a:lnTo>
                        <a:pt x="48" y="49"/>
                      </a:lnTo>
                      <a:lnTo>
                        <a:pt x="9" y="80"/>
                      </a:lnTo>
                      <a:lnTo>
                        <a:pt x="3" y="67"/>
                      </a:lnTo>
                      <a:lnTo>
                        <a:pt x="0" y="24"/>
                      </a:lnTo>
                      <a:lnTo>
                        <a:pt x="32" y="15"/>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7" name="Freeform 76">
                  <a:extLst>
                    <a:ext uri="{FF2B5EF4-FFF2-40B4-BE49-F238E27FC236}">
                      <a16:creationId xmlns:a16="http://schemas.microsoft.com/office/drawing/2014/main" id="{54FB31C5-7400-43D8-B7C8-6EBA579985B3}"/>
                    </a:ext>
                  </a:extLst>
                </p:cNvPr>
                <p:cNvSpPr>
                  <a:spLocks/>
                </p:cNvSpPr>
                <p:nvPr/>
              </p:nvSpPr>
              <p:spPr bwMode="auto">
                <a:xfrm>
                  <a:off x="7386638" y="2116138"/>
                  <a:ext cx="323850" cy="542925"/>
                </a:xfrm>
                <a:custGeom>
                  <a:avLst/>
                  <a:gdLst>
                    <a:gd name="T0" fmla="*/ 63 w 204"/>
                    <a:gd name="T1" fmla="*/ 0 h 342"/>
                    <a:gd name="T2" fmla="*/ 127 w 204"/>
                    <a:gd name="T3" fmla="*/ 20 h 342"/>
                    <a:gd name="T4" fmla="*/ 183 w 204"/>
                    <a:gd name="T5" fmla="*/ 62 h 342"/>
                    <a:gd name="T6" fmla="*/ 188 w 204"/>
                    <a:gd name="T7" fmla="*/ 129 h 342"/>
                    <a:gd name="T8" fmla="*/ 174 w 204"/>
                    <a:gd name="T9" fmla="*/ 206 h 342"/>
                    <a:gd name="T10" fmla="*/ 182 w 204"/>
                    <a:gd name="T11" fmla="*/ 235 h 342"/>
                    <a:gd name="T12" fmla="*/ 204 w 204"/>
                    <a:gd name="T13" fmla="*/ 263 h 342"/>
                    <a:gd name="T14" fmla="*/ 178 w 204"/>
                    <a:gd name="T15" fmla="*/ 300 h 342"/>
                    <a:gd name="T16" fmla="*/ 177 w 204"/>
                    <a:gd name="T17" fmla="*/ 317 h 342"/>
                    <a:gd name="T18" fmla="*/ 143 w 204"/>
                    <a:gd name="T19" fmla="*/ 330 h 342"/>
                    <a:gd name="T20" fmla="*/ 108 w 204"/>
                    <a:gd name="T21" fmla="*/ 335 h 342"/>
                    <a:gd name="T22" fmla="*/ 103 w 204"/>
                    <a:gd name="T23" fmla="*/ 342 h 342"/>
                    <a:gd name="T24" fmla="*/ 83 w 204"/>
                    <a:gd name="T25" fmla="*/ 320 h 342"/>
                    <a:gd name="T26" fmla="*/ 79 w 204"/>
                    <a:gd name="T27" fmla="*/ 290 h 342"/>
                    <a:gd name="T28" fmla="*/ 51 w 204"/>
                    <a:gd name="T29" fmla="*/ 272 h 342"/>
                    <a:gd name="T30" fmla="*/ 46 w 204"/>
                    <a:gd name="T31" fmla="*/ 256 h 342"/>
                    <a:gd name="T32" fmla="*/ 24 w 204"/>
                    <a:gd name="T33" fmla="*/ 222 h 342"/>
                    <a:gd name="T34" fmla="*/ 0 w 204"/>
                    <a:gd name="T35" fmla="*/ 205 h 342"/>
                    <a:gd name="T36" fmla="*/ 13 w 204"/>
                    <a:gd name="T37" fmla="*/ 136 h 342"/>
                    <a:gd name="T38" fmla="*/ 29 w 204"/>
                    <a:gd name="T39" fmla="*/ 100 h 342"/>
                    <a:gd name="T40" fmla="*/ 51 w 204"/>
                    <a:gd name="T41" fmla="*/ 23 h 342"/>
                    <a:gd name="T42" fmla="*/ 63 w 204"/>
                    <a:gd name="T43"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342">
                      <a:moveTo>
                        <a:pt x="63" y="0"/>
                      </a:moveTo>
                      <a:lnTo>
                        <a:pt x="127" y="20"/>
                      </a:lnTo>
                      <a:lnTo>
                        <a:pt x="183" y="62"/>
                      </a:lnTo>
                      <a:lnTo>
                        <a:pt x="188" y="129"/>
                      </a:lnTo>
                      <a:lnTo>
                        <a:pt x="174" y="206"/>
                      </a:lnTo>
                      <a:lnTo>
                        <a:pt x="182" y="235"/>
                      </a:lnTo>
                      <a:lnTo>
                        <a:pt x="204" y="263"/>
                      </a:lnTo>
                      <a:lnTo>
                        <a:pt x="178" y="300"/>
                      </a:lnTo>
                      <a:lnTo>
                        <a:pt x="177" y="317"/>
                      </a:lnTo>
                      <a:lnTo>
                        <a:pt x="143" y="330"/>
                      </a:lnTo>
                      <a:lnTo>
                        <a:pt x="108" y="335"/>
                      </a:lnTo>
                      <a:lnTo>
                        <a:pt x="103" y="342"/>
                      </a:lnTo>
                      <a:lnTo>
                        <a:pt x="83" y="320"/>
                      </a:lnTo>
                      <a:lnTo>
                        <a:pt x="79" y="290"/>
                      </a:lnTo>
                      <a:lnTo>
                        <a:pt x="51" y="272"/>
                      </a:lnTo>
                      <a:lnTo>
                        <a:pt x="46" y="256"/>
                      </a:lnTo>
                      <a:lnTo>
                        <a:pt x="24" y="222"/>
                      </a:lnTo>
                      <a:lnTo>
                        <a:pt x="0" y="205"/>
                      </a:lnTo>
                      <a:lnTo>
                        <a:pt x="13" y="136"/>
                      </a:lnTo>
                      <a:lnTo>
                        <a:pt x="29" y="100"/>
                      </a:lnTo>
                      <a:lnTo>
                        <a:pt x="51" y="23"/>
                      </a:lnTo>
                      <a:lnTo>
                        <a:pt x="6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48" name="Freeform 77">
                  <a:extLst>
                    <a:ext uri="{FF2B5EF4-FFF2-40B4-BE49-F238E27FC236}">
                      <a16:creationId xmlns:a16="http://schemas.microsoft.com/office/drawing/2014/main" id="{B31CF23C-B414-4768-BD61-3EF1D5F06BD3}"/>
                    </a:ext>
                  </a:extLst>
                </p:cNvPr>
                <p:cNvSpPr>
                  <a:spLocks/>
                </p:cNvSpPr>
                <p:nvPr/>
              </p:nvSpPr>
              <p:spPr bwMode="auto">
                <a:xfrm>
                  <a:off x="7318376" y="1595438"/>
                  <a:ext cx="549275" cy="619125"/>
                </a:xfrm>
                <a:custGeom>
                  <a:avLst/>
                  <a:gdLst>
                    <a:gd name="T0" fmla="*/ 286 w 346"/>
                    <a:gd name="T1" fmla="*/ 0 h 390"/>
                    <a:gd name="T2" fmla="*/ 323 w 346"/>
                    <a:gd name="T3" fmla="*/ 10 h 390"/>
                    <a:gd name="T4" fmla="*/ 346 w 346"/>
                    <a:gd name="T5" fmla="*/ 27 h 390"/>
                    <a:gd name="T6" fmla="*/ 304 w 346"/>
                    <a:gd name="T7" fmla="*/ 118 h 390"/>
                    <a:gd name="T8" fmla="*/ 257 w 346"/>
                    <a:gd name="T9" fmla="*/ 178 h 390"/>
                    <a:gd name="T10" fmla="*/ 254 w 346"/>
                    <a:gd name="T11" fmla="*/ 229 h 390"/>
                    <a:gd name="T12" fmla="*/ 242 w 346"/>
                    <a:gd name="T13" fmla="*/ 311 h 390"/>
                    <a:gd name="T14" fmla="*/ 225 w 346"/>
                    <a:gd name="T15" fmla="*/ 373 h 390"/>
                    <a:gd name="T16" fmla="*/ 226 w 346"/>
                    <a:gd name="T17" fmla="*/ 390 h 390"/>
                    <a:gd name="T18" fmla="*/ 170 w 346"/>
                    <a:gd name="T19" fmla="*/ 348 h 390"/>
                    <a:gd name="T20" fmla="*/ 106 w 346"/>
                    <a:gd name="T21" fmla="*/ 328 h 390"/>
                    <a:gd name="T22" fmla="*/ 101 w 346"/>
                    <a:gd name="T23" fmla="*/ 311 h 390"/>
                    <a:gd name="T24" fmla="*/ 79 w 346"/>
                    <a:gd name="T25" fmla="*/ 311 h 390"/>
                    <a:gd name="T26" fmla="*/ 74 w 346"/>
                    <a:gd name="T27" fmla="*/ 269 h 390"/>
                    <a:gd name="T28" fmla="*/ 71 w 346"/>
                    <a:gd name="T29" fmla="*/ 248 h 390"/>
                    <a:gd name="T30" fmla="*/ 107 w 346"/>
                    <a:gd name="T31" fmla="*/ 195 h 390"/>
                    <a:gd name="T32" fmla="*/ 109 w 346"/>
                    <a:gd name="T33" fmla="*/ 153 h 390"/>
                    <a:gd name="T34" fmla="*/ 116 w 346"/>
                    <a:gd name="T35" fmla="*/ 143 h 390"/>
                    <a:gd name="T36" fmla="*/ 116 w 346"/>
                    <a:gd name="T37" fmla="*/ 136 h 390"/>
                    <a:gd name="T38" fmla="*/ 97 w 346"/>
                    <a:gd name="T39" fmla="*/ 125 h 390"/>
                    <a:gd name="T40" fmla="*/ 103 w 346"/>
                    <a:gd name="T41" fmla="*/ 113 h 390"/>
                    <a:gd name="T42" fmla="*/ 101 w 346"/>
                    <a:gd name="T43" fmla="*/ 108 h 390"/>
                    <a:gd name="T44" fmla="*/ 78 w 346"/>
                    <a:gd name="T45" fmla="*/ 113 h 390"/>
                    <a:gd name="T46" fmla="*/ 67 w 346"/>
                    <a:gd name="T47" fmla="*/ 108 h 390"/>
                    <a:gd name="T48" fmla="*/ 38 w 346"/>
                    <a:gd name="T49" fmla="*/ 130 h 390"/>
                    <a:gd name="T50" fmla="*/ 24 w 346"/>
                    <a:gd name="T51" fmla="*/ 99 h 390"/>
                    <a:gd name="T52" fmla="*/ 0 w 346"/>
                    <a:gd name="T53" fmla="*/ 90 h 390"/>
                    <a:gd name="T54" fmla="*/ 0 w 346"/>
                    <a:gd name="T55" fmla="*/ 76 h 390"/>
                    <a:gd name="T56" fmla="*/ 5 w 346"/>
                    <a:gd name="T57" fmla="*/ 70 h 390"/>
                    <a:gd name="T58" fmla="*/ 17 w 346"/>
                    <a:gd name="T59" fmla="*/ 70 h 390"/>
                    <a:gd name="T60" fmla="*/ 23 w 346"/>
                    <a:gd name="T61" fmla="*/ 60 h 390"/>
                    <a:gd name="T62" fmla="*/ 35 w 346"/>
                    <a:gd name="T63" fmla="*/ 60 h 390"/>
                    <a:gd name="T64" fmla="*/ 39 w 346"/>
                    <a:gd name="T65" fmla="*/ 31 h 390"/>
                    <a:gd name="T66" fmla="*/ 119 w 346"/>
                    <a:gd name="T67" fmla="*/ 56 h 390"/>
                    <a:gd name="T68" fmla="*/ 142 w 346"/>
                    <a:gd name="T69" fmla="*/ 50 h 390"/>
                    <a:gd name="T70" fmla="*/ 167 w 346"/>
                    <a:gd name="T71" fmla="*/ 51 h 390"/>
                    <a:gd name="T72" fmla="*/ 182 w 346"/>
                    <a:gd name="T73" fmla="*/ 32 h 390"/>
                    <a:gd name="T74" fmla="*/ 201 w 346"/>
                    <a:gd name="T75" fmla="*/ 9 h 390"/>
                    <a:gd name="T76" fmla="*/ 286 w 346"/>
                    <a:gd name="T7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6" h="390">
                      <a:moveTo>
                        <a:pt x="286" y="0"/>
                      </a:moveTo>
                      <a:lnTo>
                        <a:pt x="323" y="10"/>
                      </a:lnTo>
                      <a:lnTo>
                        <a:pt x="346" y="27"/>
                      </a:lnTo>
                      <a:lnTo>
                        <a:pt x="304" y="118"/>
                      </a:lnTo>
                      <a:lnTo>
                        <a:pt x="257" y="178"/>
                      </a:lnTo>
                      <a:lnTo>
                        <a:pt x="254" y="229"/>
                      </a:lnTo>
                      <a:lnTo>
                        <a:pt x="242" y="311"/>
                      </a:lnTo>
                      <a:lnTo>
                        <a:pt x="225" y="373"/>
                      </a:lnTo>
                      <a:lnTo>
                        <a:pt x="226" y="390"/>
                      </a:lnTo>
                      <a:lnTo>
                        <a:pt x="170" y="348"/>
                      </a:lnTo>
                      <a:lnTo>
                        <a:pt x="106" y="328"/>
                      </a:lnTo>
                      <a:lnTo>
                        <a:pt x="101" y="311"/>
                      </a:lnTo>
                      <a:lnTo>
                        <a:pt x="79" y="311"/>
                      </a:lnTo>
                      <a:lnTo>
                        <a:pt x="74" y="269"/>
                      </a:lnTo>
                      <a:lnTo>
                        <a:pt x="71" y="248"/>
                      </a:lnTo>
                      <a:lnTo>
                        <a:pt x="107" y="195"/>
                      </a:lnTo>
                      <a:lnTo>
                        <a:pt x="109" y="153"/>
                      </a:lnTo>
                      <a:lnTo>
                        <a:pt x="116" y="143"/>
                      </a:lnTo>
                      <a:lnTo>
                        <a:pt x="116" y="136"/>
                      </a:lnTo>
                      <a:lnTo>
                        <a:pt x="97" y="125"/>
                      </a:lnTo>
                      <a:lnTo>
                        <a:pt x="103" y="113"/>
                      </a:lnTo>
                      <a:lnTo>
                        <a:pt x="101" y="108"/>
                      </a:lnTo>
                      <a:lnTo>
                        <a:pt x="78" y="113"/>
                      </a:lnTo>
                      <a:lnTo>
                        <a:pt x="67" y="108"/>
                      </a:lnTo>
                      <a:lnTo>
                        <a:pt x="38" y="130"/>
                      </a:lnTo>
                      <a:lnTo>
                        <a:pt x="24" y="99"/>
                      </a:lnTo>
                      <a:lnTo>
                        <a:pt x="0" y="90"/>
                      </a:lnTo>
                      <a:lnTo>
                        <a:pt x="0" y="76"/>
                      </a:lnTo>
                      <a:lnTo>
                        <a:pt x="5" y="70"/>
                      </a:lnTo>
                      <a:lnTo>
                        <a:pt x="17" y="70"/>
                      </a:lnTo>
                      <a:lnTo>
                        <a:pt x="23" y="60"/>
                      </a:lnTo>
                      <a:lnTo>
                        <a:pt x="35" y="60"/>
                      </a:lnTo>
                      <a:lnTo>
                        <a:pt x="39" y="31"/>
                      </a:lnTo>
                      <a:lnTo>
                        <a:pt x="119" y="56"/>
                      </a:lnTo>
                      <a:lnTo>
                        <a:pt x="142" y="50"/>
                      </a:lnTo>
                      <a:lnTo>
                        <a:pt x="167" y="51"/>
                      </a:lnTo>
                      <a:lnTo>
                        <a:pt x="182" y="32"/>
                      </a:lnTo>
                      <a:lnTo>
                        <a:pt x="201" y="9"/>
                      </a:lnTo>
                      <a:lnTo>
                        <a:pt x="28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2" name="Groupe 71">
                <a:extLst>
                  <a:ext uri="{FF2B5EF4-FFF2-40B4-BE49-F238E27FC236}">
                    <a16:creationId xmlns:a16="http://schemas.microsoft.com/office/drawing/2014/main" id="{CB3899B5-61B1-455F-B31E-4DAA6B7B9EC4}"/>
                  </a:ext>
                </a:extLst>
              </p:cNvPr>
              <p:cNvGrpSpPr/>
              <p:nvPr/>
            </p:nvGrpSpPr>
            <p:grpSpPr>
              <a:xfrm>
                <a:off x="7189347" y="1582705"/>
                <a:ext cx="396320" cy="296404"/>
                <a:chOff x="5038726" y="1698626"/>
                <a:chExt cx="869950" cy="701675"/>
              </a:xfrm>
              <a:solidFill>
                <a:srgbClr val="333333"/>
              </a:solidFill>
            </p:grpSpPr>
            <p:sp>
              <p:nvSpPr>
                <p:cNvPr id="135" name="Freeform 78">
                  <a:extLst>
                    <a:ext uri="{FF2B5EF4-FFF2-40B4-BE49-F238E27FC236}">
                      <a16:creationId xmlns:a16="http://schemas.microsoft.com/office/drawing/2014/main" id="{5A016CAE-8AA8-4227-9934-34AF8190EE0A}"/>
                    </a:ext>
                  </a:extLst>
                </p:cNvPr>
                <p:cNvSpPr>
                  <a:spLocks/>
                </p:cNvSpPr>
                <p:nvPr/>
              </p:nvSpPr>
              <p:spPr bwMode="auto">
                <a:xfrm>
                  <a:off x="5089526" y="1698626"/>
                  <a:ext cx="400050" cy="173038"/>
                </a:xfrm>
                <a:custGeom>
                  <a:avLst/>
                  <a:gdLst>
                    <a:gd name="T0" fmla="*/ 12 w 252"/>
                    <a:gd name="T1" fmla="*/ 0 h 109"/>
                    <a:gd name="T2" fmla="*/ 44 w 252"/>
                    <a:gd name="T3" fmla="*/ 29 h 109"/>
                    <a:gd name="T4" fmla="*/ 91 w 252"/>
                    <a:gd name="T5" fmla="*/ 18 h 109"/>
                    <a:gd name="T6" fmla="*/ 112 w 252"/>
                    <a:gd name="T7" fmla="*/ 5 h 109"/>
                    <a:gd name="T8" fmla="*/ 151 w 252"/>
                    <a:gd name="T9" fmla="*/ 19 h 109"/>
                    <a:gd name="T10" fmla="*/ 159 w 252"/>
                    <a:gd name="T11" fmla="*/ 26 h 109"/>
                    <a:gd name="T12" fmla="*/ 182 w 252"/>
                    <a:gd name="T13" fmla="*/ 11 h 109"/>
                    <a:gd name="T14" fmla="*/ 228 w 252"/>
                    <a:gd name="T15" fmla="*/ 45 h 109"/>
                    <a:gd name="T16" fmla="*/ 250 w 252"/>
                    <a:gd name="T17" fmla="*/ 49 h 109"/>
                    <a:gd name="T18" fmla="*/ 252 w 252"/>
                    <a:gd name="T19" fmla="*/ 63 h 109"/>
                    <a:gd name="T20" fmla="*/ 246 w 252"/>
                    <a:gd name="T21" fmla="*/ 75 h 109"/>
                    <a:gd name="T22" fmla="*/ 247 w 252"/>
                    <a:gd name="T23" fmla="*/ 89 h 109"/>
                    <a:gd name="T24" fmla="*/ 227 w 252"/>
                    <a:gd name="T25" fmla="*/ 92 h 109"/>
                    <a:gd name="T26" fmla="*/ 213 w 252"/>
                    <a:gd name="T27" fmla="*/ 102 h 109"/>
                    <a:gd name="T28" fmla="*/ 196 w 252"/>
                    <a:gd name="T29" fmla="*/ 97 h 109"/>
                    <a:gd name="T30" fmla="*/ 187 w 252"/>
                    <a:gd name="T31" fmla="*/ 94 h 109"/>
                    <a:gd name="T32" fmla="*/ 159 w 252"/>
                    <a:gd name="T33" fmla="*/ 109 h 109"/>
                    <a:gd name="T34" fmla="*/ 137 w 252"/>
                    <a:gd name="T35" fmla="*/ 92 h 109"/>
                    <a:gd name="T36" fmla="*/ 112 w 252"/>
                    <a:gd name="T37" fmla="*/ 92 h 109"/>
                    <a:gd name="T38" fmla="*/ 102 w 252"/>
                    <a:gd name="T39" fmla="*/ 86 h 109"/>
                    <a:gd name="T40" fmla="*/ 88 w 252"/>
                    <a:gd name="T41" fmla="*/ 98 h 109"/>
                    <a:gd name="T42" fmla="*/ 75 w 252"/>
                    <a:gd name="T43" fmla="*/ 78 h 109"/>
                    <a:gd name="T44" fmla="*/ 44 w 252"/>
                    <a:gd name="T45" fmla="*/ 84 h 109"/>
                    <a:gd name="T46" fmla="*/ 27 w 252"/>
                    <a:gd name="T47" fmla="*/ 71 h 109"/>
                    <a:gd name="T48" fmla="*/ 0 w 252"/>
                    <a:gd name="T49" fmla="*/ 60 h 109"/>
                    <a:gd name="T50" fmla="*/ 12 w 252"/>
                    <a:gd name="T5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109">
                      <a:moveTo>
                        <a:pt x="12" y="0"/>
                      </a:moveTo>
                      <a:lnTo>
                        <a:pt x="44" y="29"/>
                      </a:lnTo>
                      <a:lnTo>
                        <a:pt x="91" y="18"/>
                      </a:lnTo>
                      <a:lnTo>
                        <a:pt x="112" y="5"/>
                      </a:lnTo>
                      <a:lnTo>
                        <a:pt x="151" y="19"/>
                      </a:lnTo>
                      <a:lnTo>
                        <a:pt x="159" y="26"/>
                      </a:lnTo>
                      <a:lnTo>
                        <a:pt x="182" y="11"/>
                      </a:lnTo>
                      <a:lnTo>
                        <a:pt x="228" y="45"/>
                      </a:lnTo>
                      <a:lnTo>
                        <a:pt x="250" y="49"/>
                      </a:lnTo>
                      <a:lnTo>
                        <a:pt x="252" y="63"/>
                      </a:lnTo>
                      <a:lnTo>
                        <a:pt x="246" y="75"/>
                      </a:lnTo>
                      <a:lnTo>
                        <a:pt x="247" y="89"/>
                      </a:lnTo>
                      <a:lnTo>
                        <a:pt x="227" y="92"/>
                      </a:lnTo>
                      <a:lnTo>
                        <a:pt x="213" y="102"/>
                      </a:lnTo>
                      <a:lnTo>
                        <a:pt x="196" y="97"/>
                      </a:lnTo>
                      <a:lnTo>
                        <a:pt x="187" y="94"/>
                      </a:lnTo>
                      <a:lnTo>
                        <a:pt x="159" y="109"/>
                      </a:lnTo>
                      <a:lnTo>
                        <a:pt x="137" y="92"/>
                      </a:lnTo>
                      <a:lnTo>
                        <a:pt x="112" y="92"/>
                      </a:lnTo>
                      <a:lnTo>
                        <a:pt x="102" y="86"/>
                      </a:lnTo>
                      <a:lnTo>
                        <a:pt x="88" y="98"/>
                      </a:lnTo>
                      <a:lnTo>
                        <a:pt x="75" y="78"/>
                      </a:lnTo>
                      <a:lnTo>
                        <a:pt x="44" y="84"/>
                      </a:lnTo>
                      <a:lnTo>
                        <a:pt x="27" y="71"/>
                      </a:lnTo>
                      <a:lnTo>
                        <a:pt x="0" y="60"/>
                      </a:lnTo>
                      <a:lnTo>
                        <a:pt x="1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6" name="Freeform 79">
                  <a:extLst>
                    <a:ext uri="{FF2B5EF4-FFF2-40B4-BE49-F238E27FC236}">
                      <a16:creationId xmlns:a16="http://schemas.microsoft.com/office/drawing/2014/main" id="{03FEE766-649E-47D2-ABBC-EB14B378FFB1}"/>
                    </a:ext>
                  </a:extLst>
                </p:cNvPr>
                <p:cNvSpPr>
                  <a:spLocks/>
                </p:cNvSpPr>
                <p:nvPr/>
              </p:nvSpPr>
              <p:spPr bwMode="auto">
                <a:xfrm>
                  <a:off x="5241927" y="1989137"/>
                  <a:ext cx="252414" cy="331787"/>
                </a:xfrm>
                <a:custGeom>
                  <a:avLst/>
                  <a:gdLst>
                    <a:gd name="T0" fmla="*/ 56 w 159"/>
                    <a:gd name="T1" fmla="*/ 0 h 209"/>
                    <a:gd name="T2" fmla="*/ 74 w 159"/>
                    <a:gd name="T3" fmla="*/ 8 h 209"/>
                    <a:gd name="T4" fmla="*/ 92 w 159"/>
                    <a:gd name="T5" fmla="*/ 8 h 209"/>
                    <a:gd name="T6" fmla="*/ 94 w 159"/>
                    <a:gd name="T7" fmla="*/ 1 h 209"/>
                    <a:gd name="T8" fmla="*/ 99 w 159"/>
                    <a:gd name="T9" fmla="*/ 5 h 209"/>
                    <a:gd name="T10" fmla="*/ 102 w 159"/>
                    <a:gd name="T11" fmla="*/ 6 h 209"/>
                    <a:gd name="T12" fmla="*/ 105 w 159"/>
                    <a:gd name="T13" fmla="*/ 4 h 209"/>
                    <a:gd name="T14" fmla="*/ 106 w 159"/>
                    <a:gd name="T15" fmla="*/ 5 h 209"/>
                    <a:gd name="T16" fmla="*/ 105 w 159"/>
                    <a:gd name="T17" fmla="*/ 11 h 209"/>
                    <a:gd name="T18" fmla="*/ 106 w 159"/>
                    <a:gd name="T19" fmla="*/ 14 h 209"/>
                    <a:gd name="T20" fmla="*/ 110 w 159"/>
                    <a:gd name="T21" fmla="*/ 14 h 209"/>
                    <a:gd name="T22" fmla="*/ 114 w 159"/>
                    <a:gd name="T23" fmla="*/ 11 h 209"/>
                    <a:gd name="T24" fmla="*/ 116 w 159"/>
                    <a:gd name="T25" fmla="*/ 11 h 209"/>
                    <a:gd name="T26" fmla="*/ 117 w 159"/>
                    <a:gd name="T27" fmla="*/ 14 h 209"/>
                    <a:gd name="T28" fmla="*/ 125 w 159"/>
                    <a:gd name="T29" fmla="*/ 11 h 209"/>
                    <a:gd name="T30" fmla="*/ 127 w 159"/>
                    <a:gd name="T31" fmla="*/ 13 h 209"/>
                    <a:gd name="T32" fmla="*/ 142 w 159"/>
                    <a:gd name="T33" fmla="*/ 8 h 209"/>
                    <a:gd name="T34" fmla="*/ 145 w 159"/>
                    <a:gd name="T35" fmla="*/ 10 h 209"/>
                    <a:gd name="T36" fmla="*/ 145 w 159"/>
                    <a:gd name="T37" fmla="*/ 16 h 209"/>
                    <a:gd name="T38" fmla="*/ 149 w 159"/>
                    <a:gd name="T39" fmla="*/ 19 h 209"/>
                    <a:gd name="T40" fmla="*/ 147 w 159"/>
                    <a:gd name="T41" fmla="*/ 19 h 209"/>
                    <a:gd name="T42" fmla="*/ 147 w 159"/>
                    <a:gd name="T43" fmla="*/ 20 h 209"/>
                    <a:gd name="T44" fmla="*/ 150 w 159"/>
                    <a:gd name="T45" fmla="*/ 24 h 209"/>
                    <a:gd name="T46" fmla="*/ 152 w 159"/>
                    <a:gd name="T47" fmla="*/ 24 h 209"/>
                    <a:gd name="T48" fmla="*/ 156 w 159"/>
                    <a:gd name="T49" fmla="*/ 28 h 209"/>
                    <a:gd name="T50" fmla="*/ 156 w 159"/>
                    <a:gd name="T51" fmla="*/ 45 h 209"/>
                    <a:gd name="T52" fmla="*/ 150 w 159"/>
                    <a:gd name="T53" fmla="*/ 124 h 209"/>
                    <a:gd name="T54" fmla="*/ 159 w 159"/>
                    <a:gd name="T55" fmla="*/ 142 h 209"/>
                    <a:gd name="T56" fmla="*/ 124 w 159"/>
                    <a:gd name="T57" fmla="*/ 180 h 209"/>
                    <a:gd name="T58" fmla="*/ 84 w 159"/>
                    <a:gd name="T59" fmla="*/ 183 h 209"/>
                    <a:gd name="T60" fmla="*/ 22 w 159"/>
                    <a:gd name="T61" fmla="*/ 206 h 209"/>
                    <a:gd name="T62" fmla="*/ 11 w 159"/>
                    <a:gd name="T63" fmla="*/ 209 h 209"/>
                    <a:gd name="T64" fmla="*/ 10 w 159"/>
                    <a:gd name="T65" fmla="*/ 196 h 209"/>
                    <a:gd name="T66" fmla="*/ 0 w 159"/>
                    <a:gd name="T67" fmla="*/ 150 h 209"/>
                    <a:gd name="T68" fmla="*/ 10 w 159"/>
                    <a:gd name="T69" fmla="*/ 142 h 209"/>
                    <a:gd name="T70" fmla="*/ 8 w 159"/>
                    <a:gd name="T71" fmla="*/ 123 h 209"/>
                    <a:gd name="T72" fmla="*/ 22 w 159"/>
                    <a:gd name="T73" fmla="*/ 100 h 209"/>
                    <a:gd name="T74" fmla="*/ 22 w 159"/>
                    <a:gd name="T75" fmla="*/ 69 h 209"/>
                    <a:gd name="T76" fmla="*/ 35 w 159"/>
                    <a:gd name="T77" fmla="*/ 48 h 209"/>
                    <a:gd name="T78" fmla="*/ 35 w 159"/>
                    <a:gd name="T79" fmla="*/ 24 h 209"/>
                    <a:gd name="T80" fmla="*/ 56 w 159"/>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209">
                      <a:moveTo>
                        <a:pt x="56" y="0"/>
                      </a:moveTo>
                      <a:lnTo>
                        <a:pt x="74" y="8"/>
                      </a:lnTo>
                      <a:lnTo>
                        <a:pt x="92" y="8"/>
                      </a:lnTo>
                      <a:lnTo>
                        <a:pt x="94" y="1"/>
                      </a:lnTo>
                      <a:lnTo>
                        <a:pt x="99" y="5"/>
                      </a:lnTo>
                      <a:lnTo>
                        <a:pt x="102" y="6"/>
                      </a:lnTo>
                      <a:lnTo>
                        <a:pt x="105" y="4"/>
                      </a:lnTo>
                      <a:lnTo>
                        <a:pt x="106" y="5"/>
                      </a:lnTo>
                      <a:lnTo>
                        <a:pt x="105" y="11"/>
                      </a:lnTo>
                      <a:lnTo>
                        <a:pt x="106" y="14"/>
                      </a:lnTo>
                      <a:lnTo>
                        <a:pt x="110" y="14"/>
                      </a:lnTo>
                      <a:lnTo>
                        <a:pt x="114" y="11"/>
                      </a:lnTo>
                      <a:lnTo>
                        <a:pt x="116" y="11"/>
                      </a:lnTo>
                      <a:lnTo>
                        <a:pt x="117" y="14"/>
                      </a:lnTo>
                      <a:lnTo>
                        <a:pt x="125" y="11"/>
                      </a:lnTo>
                      <a:lnTo>
                        <a:pt x="127" y="13"/>
                      </a:lnTo>
                      <a:lnTo>
                        <a:pt x="142" y="8"/>
                      </a:lnTo>
                      <a:lnTo>
                        <a:pt x="145" y="10"/>
                      </a:lnTo>
                      <a:lnTo>
                        <a:pt x="145" y="16"/>
                      </a:lnTo>
                      <a:lnTo>
                        <a:pt x="149" y="19"/>
                      </a:lnTo>
                      <a:lnTo>
                        <a:pt x="147" y="19"/>
                      </a:lnTo>
                      <a:lnTo>
                        <a:pt x="147" y="20"/>
                      </a:lnTo>
                      <a:lnTo>
                        <a:pt x="150" y="24"/>
                      </a:lnTo>
                      <a:lnTo>
                        <a:pt x="152" y="24"/>
                      </a:lnTo>
                      <a:lnTo>
                        <a:pt x="156" y="28"/>
                      </a:lnTo>
                      <a:lnTo>
                        <a:pt x="156" y="45"/>
                      </a:lnTo>
                      <a:lnTo>
                        <a:pt x="150" y="124"/>
                      </a:lnTo>
                      <a:lnTo>
                        <a:pt x="159" y="142"/>
                      </a:lnTo>
                      <a:lnTo>
                        <a:pt x="124" y="180"/>
                      </a:lnTo>
                      <a:lnTo>
                        <a:pt x="84" y="183"/>
                      </a:lnTo>
                      <a:lnTo>
                        <a:pt x="22" y="206"/>
                      </a:lnTo>
                      <a:lnTo>
                        <a:pt x="11" y="209"/>
                      </a:lnTo>
                      <a:lnTo>
                        <a:pt x="10" y="196"/>
                      </a:lnTo>
                      <a:lnTo>
                        <a:pt x="0" y="150"/>
                      </a:lnTo>
                      <a:lnTo>
                        <a:pt x="10" y="142"/>
                      </a:lnTo>
                      <a:lnTo>
                        <a:pt x="8" y="123"/>
                      </a:lnTo>
                      <a:lnTo>
                        <a:pt x="22" y="100"/>
                      </a:lnTo>
                      <a:lnTo>
                        <a:pt x="22" y="69"/>
                      </a:lnTo>
                      <a:lnTo>
                        <a:pt x="35" y="48"/>
                      </a:lnTo>
                      <a:lnTo>
                        <a:pt x="35" y="24"/>
                      </a:lnTo>
                      <a:lnTo>
                        <a:pt x="5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7" name="Freeform 80">
                  <a:extLst>
                    <a:ext uri="{FF2B5EF4-FFF2-40B4-BE49-F238E27FC236}">
                      <a16:creationId xmlns:a16="http://schemas.microsoft.com/office/drawing/2014/main" id="{A17C5286-2296-48FB-824F-9E7090CB3BD8}"/>
                    </a:ext>
                  </a:extLst>
                </p:cNvPr>
                <p:cNvSpPr>
                  <a:spLocks/>
                </p:cNvSpPr>
                <p:nvPr/>
              </p:nvSpPr>
              <p:spPr bwMode="auto">
                <a:xfrm>
                  <a:off x="5038726" y="1793876"/>
                  <a:ext cx="303213" cy="433388"/>
                </a:xfrm>
                <a:custGeom>
                  <a:avLst/>
                  <a:gdLst>
                    <a:gd name="T0" fmla="*/ 32 w 191"/>
                    <a:gd name="T1" fmla="*/ 0 h 273"/>
                    <a:gd name="T2" fmla="*/ 59 w 191"/>
                    <a:gd name="T3" fmla="*/ 11 h 273"/>
                    <a:gd name="T4" fmla="*/ 76 w 191"/>
                    <a:gd name="T5" fmla="*/ 24 h 273"/>
                    <a:gd name="T6" fmla="*/ 107 w 191"/>
                    <a:gd name="T7" fmla="*/ 18 h 273"/>
                    <a:gd name="T8" fmla="*/ 120 w 191"/>
                    <a:gd name="T9" fmla="*/ 38 h 273"/>
                    <a:gd name="T10" fmla="*/ 134 w 191"/>
                    <a:gd name="T11" fmla="*/ 26 h 273"/>
                    <a:gd name="T12" fmla="*/ 144 w 191"/>
                    <a:gd name="T13" fmla="*/ 32 h 273"/>
                    <a:gd name="T14" fmla="*/ 169 w 191"/>
                    <a:gd name="T15" fmla="*/ 32 h 273"/>
                    <a:gd name="T16" fmla="*/ 191 w 191"/>
                    <a:gd name="T17" fmla="*/ 49 h 273"/>
                    <a:gd name="T18" fmla="*/ 183 w 191"/>
                    <a:gd name="T19" fmla="*/ 90 h 273"/>
                    <a:gd name="T20" fmla="*/ 184 w 191"/>
                    <a:gd name="T21" fmla="*/ 123 h 273"/>
                    <a:gd name="T22" fmla="*/ 163 w 191"/>
                    <a:gd name="T23" fmla="*/ 147 h 273"/>
                    <a:gd name="T24" fmla="*/ 163 w 191"/>
                    <a:gd name="T25" fmla="*/ 171 h 273"/>
                    <a:gd name="T26" fmla="*/ 150 w 191"/>
                    <a:gd name="T27" fmla="*/ 192 h 273"/>
                    <a:gd name="T28" fmla="*/ 150 w 191"/>
                    <a:gd name="T29" fmla="*/ 223 h 273"/>
                    <a:gd name="T30" fmla="*/ 136 w 191"/>
                    <a:gd name="T31" fmla="*/ 246 h 273"/>
                    <a:gd name="T32" fmla="*/ 138 w 191"/>
                    <a:gd name="T33" fmla="*/ 265 h 273"/>
                    <a:gd name="T34" fmla="*/ 128 w 191"/>
                    <a:gd name="T35" fmla="*/ 273 h 273"/>
                    <a:gd name="T36" fmla="*/ 86 w 191"/>
                    <a:gd name="T37" fmla="*/ 243 h 273"/>
                    <a:gd name="T38" fmla="*/ 39 w 191"/>
                    <a:gd name="T39" fmla="*/ 166 h 273"/>
                    <a:gd name="T40" fmla="*/ 12 w 191"/>
                    <a:gd name="T41" fmla="*/ 77 h 273"/>
                    <a:gd name="T42" fmla="*/ 0 w 191"/>
                    <a:gd name="T43" fmla="*/ 26 h 273"/>
                    <a:gd name="T44" fmla="*/ 8 w 191"/>
                    <a:gd name="T45" fmla="*/ 11 h 273"/>
                    <a:gd name="T46" fmla="*/ 32 w 191"/>
                    <a:gd name="T4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73">
                      <a:moveTo>
                        <a:pt x="32" y="0"/>
                      </a:moveTo>
                      <a:lnTo>
                        <a:pt x="59" y="11"/>
                      </a:lnTo>
                      <a:lnTo>
                        <a:pt x="76" y="24"/>
                      </a:lnTo>
                      <a:lnTo>
                        <a:pt x="107" y="18"/>
                      </a:lnTo>
                      <a:lnTo>
                        <a:pt x="120" y="38"/>
                      </a:lnTo>
                      <a:lnTo>
                        <a:pt x="134" y="26"/>
                      </a:lnTo>
                      <a:lnTo>
                        <a:pt x="144" y="32"/>
                      </a:lnTo>
                      <a:lnTo>
                        <a:pt x="169" y="32"/>
                      </a:lnTo>
                      <a:lnTo>
                        <a:pt x="191" y="49"/>
                      </a:lnTo>
                      <a:lnTo>
                        <a:pt x="183" y="90"/>
                      </a:lnTo>
                      <a:lnTo>
                        <a:pt x="184" y="123"/>
                      </a:lnTo>
                      <a:lnTo>
                        <a:pt x="163" y="147"/>
                      </a:lnTo>
                      <a:lnTo>
                        <a:pt x="163" y="171"/>
                      </a:lnTo>
                      <a:lnTo>
                        <a:pt x="150" y="192"/>
                      </a:lnTo>
                      <a:lnTo>
                        <a:pt x="150" y="223"/>
                      </a:lnTo>
                      <a:lnTo>
                        <a:pt x="136" y="246"/>
                      </a:lnTo>
                      <a:lnTo>
                        <a:pt x="138" y="265"/>
                      </a:lnTo>
                      <a:lnTo>
                        <a:pt x="128" y="273"/>
                      </a:lnTo>
                      <a:lnTo>
                        <a:pt x="86" y="243"/>
                      </a:lnTo>
                      <a:lnTo>
                        <a:pt x="39" y="166"/>
                      </a:lnTo>
                      <a:lnTo>
                        <a:pt x="12" y="77"/>
                      </a:lnTo>
                      <a:lnTo>
                        <a:pt x="0" y="26"/>
                      </a:lnTo>
                      <a:lnTo>
                        <a:pt x="8" y="11"/>
                      </a:lnTo>
                      <a:lnTo>
                        <a:pt x="3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8" name="Freeform 81">
                  <a:extLst>
                    <a:ext uri="{FF2B5EF4-FFF2-40B4-BE49-F238E27FC236}">
                      <a16:creationId xmlns:a16="http://schemas.microsoft.com/office/drawing/2014/main" id="{56F96A45-2C8D-4EDC-AAF5-487E9B93045A}"/>
                    </a:ext>
                  </a:extLst>
                </p:cNvPr>
                <p:cNvSpPr>
                  <a:spLocks/>
                </p:cNvSpPr>
                <p:nvPr/>
              </p:nvSpPr>
              <p:spPr bwMode="auto">
                <a:xfrm>
                  <a:off x="5438776" y="1758951"/>
                  <a:ext cx="469900" cy="641350"/>
                </a:xfrm>
                <a:custGeom>
                  <a:avLst/>
                  <a:gdLst>
                    <a:gd name="T0" fmla="*/ 42 w 296"/>
                    <a:gd name="T1" fmla="*/ 0 h 404"/>
                    <a:gd name="T2" fmla="*/ 61 w 296"/>
                    <a:gd name="T3" fmla="*/ 18 h 404"/>
                    <a:gd name="T4" fmla="*/ 81 w 296"/>
                    <a:gd name="T5" fmla="*/ 2 h 404"/>
                    <a:gd name="T6" fmla="*/ 153 w 296"/>
                    <a:gd name="T7" fmla="*/ 10 h 404"/>
                    <a:gd name="T8" fmla="*/ 165 w 296"/>
                    <a:gd name="T9" fmla="*/ 2 h 404"/>
                    <a:gd name="T10" fmla="*/ 191 w 296"/>
                    <a:gd name="T11" fmla="*/ 15 h 404"/>
                    <a:gd name="T12" fmla="*/ 233 w 296"/>
                    <a:gd name="T13" fmla="*/ 69 h 404"/>
                    <a:gd name="T14" fmla="*/ 275 w 296"/>
                    <a:gd name="T15" fmla="*/ 82 h 404"/>
                    <a:gd name="T16" fmla="*/ 278 w 296"/>
                    <a:gd name="T17" fmla="*/ 97 h 404"/>
                    <a:gd name="T18" fmla="*/ 268 w 296"/>
                    <a:gd name="T19" fmla="*/ 112 h 404"/>
                    <a:gd name="T20" fmla="*/ 263 w 296"/>
                    <a:gd name="T21" fmla="*/ 134 h 404"/>
                    <a:gd name="T22" fmla="*/ 283 w 296"/>
                    <a:gd name="T23" fmla="*/ 150 h 404"/>
                    <a:gd name="T24" fmla="*/ 275 w 296"/>
                    <a:gd name="T25" fmla="*/ 158 h 404"/>
                    <a:gd name="T26" fmla="*/ 264 w 296"/>
                    <a:gd name="T27" fmla="*/ 174 h 404"/>
                    <a:gd name="T28" fmla="*/ 274 w 296"/>
                    <a:gd name="T29" fmla="*/ 184 h 404"/>
                    <a:gd name="T30" fmla="*/ 287 w 296"/>
                    <a:gd name="T31" fmla="*/ 180 h 404"/>
                    <a:gd name="T32" fmla="*/ 293 w 296"/>
                    <a:gd name="T33" fmla="*/ 181 h 404"/>
                    <a:gd name="T34" fmla="*/ 296 w 296"/>
                    <a:gd name="T35" fmla="*/ 190 h 404"/>
                    <a:gd name="T36" fmla="*/ 283 w 296"/>
                    <a:gd name="T37" fmla="*/ 210 h 404"/>
                    <a:gd name="T38" fmla="*/ 285 w 296"/>
                    <a:gd name="T39" fmla="*/ 228 h 404"/>
                    <a:gd name="T40" fmla="*/ 253 w 296"/>
                    <a:gd name="T41" fmla="*/ 248 h 404"/>
                    <a:gd name="T42" fmla="*/ 264 w 296"/>
                    <a:gd name="T43" fmla="*/ 283 h 404"/>
                    <a:gd name="T44" fmla="*/ 215 w 296"/>
                    <a:gd name="T45" fmla="*/ 289 h 404"/>
                    <a:gd name="T46" fmla="*/ 168 w 296"/>
                    <a:gd name="T47" fmla="*/ 317 h 404"/>
                    <a:gd name="T48" fmla="*/ 168 w 296"/>
                    <a:gd name="T49" fmla="*/ 352 h 404"/>
                    <a:gd name="T50" fmla="*/ 153 w 296"/>
                    <a:gd name="T51" fmla="*/ 366 h 404"/>
                    <a:gd name="T52" fmla="*/ 144 w 296"/>
                    <a:gd name="T53" fmla="*/ 383 h 404"/>
                    <a:gd name="T54" fmla="*/ 133 w 296"/>
                    <a:gd name="T55" fmla="*/ 383 h 404"/>
                    <a:gd name="T56" fmla="*/ 110 w 296"/>
                    <a:gd name="T57" fmla="*/ 394 h 404"/>
                    <a:gd name="T58" fmla="*/ 94 w 296"/>
                    <a:gd name="T59" fmla="*/ 381 h 404"/>
                    <a:gd name="T60" fmla="*/ 81 w 296"/>
                    <a:gd name="T61" fmla="*/ 386 h 404"/>
                    <a:gd name="T62" fmla="*/ 75 w 296"/>
                    <a:gd name="T63" fmla="*/ 404 h 404"/>
                    <a:gd name="T64" fmla="*/ 37 w 296"/>
                    <a:gd name="T65" fmla="*/ 404 h 404"/>
                    <a:gd name="T66" fmla="*/ 18 w 296"/>
                    <a:gd name="T67" fmla="*/ 399 h 404"/>
                    <a:gd name="T68" fmla="*/ 21 w 296"/>
                    <a:gd name="T69" fmla="*/ 396 h 404"/>
                    <a:gd name="T70" fmla="*/ 37 w 296"/>
                    <a:gd name="T71" fmla="*/ 376 h 404"/>
                    <a:gd name="T72" fmla="*/ 0 w 296"/>
                    <a:gd name="T73" fmla="*/ 325 h 404"/>
                    <a:gd name="T74" fmla="*/ 35 w 296"/>
                    <a:gd name="T75" fmla="*/ 287 h 404"/>
                    <a:gd name="T76" fmla="*/ 26 w 296"/>
                    <a:gd name="T77" fmla="*/ 269 h 404"/>
                    <a:gd name="T78" fmla="*/ 32 w 296"/>
                    <a:gd name="T79" fmla="*/ 190 h 404"/>
                    <a:gd name="T80" fmla="*/ 32 w 296"/>
                    <a:gd name="T81" fmla="*/ 173 h 404"/>
                    <a:gd name="T82" fmla="*/ 32 w 296"/>
                    <a:gd name="T83" fmla="*/ 141 h 404"/>
                    <a:gd name="T84" fmla="*/ 30 w 296"/>
                    <a:gd name="T85" fmla="*/ 116 h 404"/>
                    <a:gd name="T86" fmla="*/ 28 w 296"/>
                    <a:gd name="T87" fmla="*/ 91 h 404"/>
                    <a:gd name="T88" fmla="*/ 37 w 296"/>
                    <a:gd name="T89" fmla="*/ 69 h 404"/>
                    <a:gd name="T90" fmla="*/ 30 w 296"/>
                    <a:gd name="T91" fmla="*/ 62 h 404"/>
                    <a:gd name="T92" fmla="*/ 27 w 296"/>
                    <a:gd name="T93" fmla="*/ 51 h 404"/>
                    <a:gd name="T94" fmla="*/ 26 w 296"/>
                    <a:gd name="T95" fmla="*/ 37 h 404"/>
                    <a:gd name="T96" fmla="*/ 32 w 296"/>
                    <a:gd name="T97" fmla="*/ 25 h 404"/>
                    <a:gd name="T98" fmla="*/ 30 w 296"/>
                    <a:gd name="T99" fmla="*/ 11 h 404"/>
                    <a:gd name="T100" fmla="*/ 39 w 296"/>
                    <a:gd name="T101" fmla="*/ 3 h 404"/>
                    <a:gd name="T102" fmla="*/ 42 w 296"/>
                    <a:gd name="T10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04">
                      <a:moveTo>
                        <a:pt x="42" y="0"/>
                      </a:moveTo>
                      <a:lnTo>
                        <a:pt x="61" y="18"/>
                      </a:lnTo>
                      <a:lnTo>
                        <a:pt x="81" y="2"/>
                      </a:lnTo>
                      <a:lnTo>
                        <a:pt x="153" y="10"/>
                      </a:lnTo>
                      <a:lnTo>
                        <a:pt x="165" y="2"/>
                      </a:lnTo>
                      <a:lnTo>
                        <a:pt x="191" y="15"/>
                      </a:lnTo>
                      <a:lnTo>
                        <a:pt x="233" y="69"/>
                      </a:lnTo>
                      <a:lnTo>
                        <a:pt x="275" y="82"/>
                      </a:lnTo>
                      <a:lnTo>
                        <a:pt x="278" y="97"/>
                      </a:lnTo>
                      <a:lnTo>
                        <a:pt x="268" y="112"/>
                      </a:lnTo>
                      <a:lnTo>
                        <a:pt x="263" y="134"/>
                      </a:lnTo>
                      <a:lnTo>
                        <a:pt x="283" y="150"/>
                      </a:lnTo>
                      <a:lnTo>
                        <a:pt x="275" y="158"/>
                      </a:lnTo>
                      <a:lnTo>
                        <a:pt x="264" y="174"/>
                      </a:lnTo>
                      <a:lnTo>
                        <a:pt x="274" y="184"/>
                      </a:lnTo>
                      <a:lnTo>
                        <a:pt x="287" y="180"/>
                      </a:lnTo>
                      <a:lnTo>
                        <a:pt x="293" y="181"/>
                      </a:lnTo>
                      <a:lnTo>
                        <a:pt x="296" y="190"/>
                      </a:lnTo>
                      <a:lnTo>
                        <a:pt x="283" y="210"/>
                      </a:lnTo>
                      <a:lnTo>
                        <a:pt x="285" y="228"/>
                      </a:lnTo>
                      <a:lnTo>
                        <a:pt x="253" y="248"/>
                      </a:lnTo>
                      <a:lnTo>
                        <a:pt x="264" y="283"/>
                      </a:lnTo>
                      <a:lnTo>
                        <a:pt x="215" y="289"/>
                      </a:lnTo>
                      <a:lnTo>
                        <a:pt x="168" y="317"/>
                      </a:lnTo>
                      <a:lnTo>
                        <a:pt x="168" y="352"/>
                      </a:lnTo>
                      <a:lnTo>
                        <a:pt x="153" y="366"/>
                      </a:lnTo>
                      <a:lnTo>
                        <a:pt x="144" y="383"/>
                      </a:lnTo>
                      <a:lnTo>
                        <a:pt x="133" y="383"/>
                      </a:lnTo>
                      <a:lnTo>
                        <a:pt x="110" y="394"/>
                      </a:lnTo>
                      <a:lnTo>
                        <a:pt x="94" y="381"/>
                      </a:lnTo>
                      <a:lnTo>
                        <a:pt x="81" y="386"/>
                      </a:lnTo>
                      <a:lnTo>
                        <a:pt x="75" y="404"/>
                      </a:lnTo>
                      <a:lnTo>
                        <a:pt x="37" y="404"/>
                      </a:lnTo>
                      <a:lnTo>
                        <a:pt x="18" y="399"/>
                      </a:lnTo>
                      <a:lnTo>
                        <a:pt x="21" y="396"/>
                      </a:lnTo>
                      <a:lnTo>
                        <a:pt x="37" y="376"/>
                      </a:lnTo>
                      <a:lnTo>
                        <a:pt x="0" y="325"/>
                      </a:lnTo>
                      <a:lnTo>
                        <a:pt x="35" y="287"/>
                      </a:lnTo>
                      <a:lnTo>
                        <a:pt x="26" y="269"/>
                      </a:lnTo>
                      <a:lnTo>
                        <a:pt x="32" y="190"/>
                      </a:lnTo>
                      <a:lnTo>
                        <a:pt x="32" y="173"/>
                      </a:lnTo>
                      <a:lnTo>
                        <a:pt x="32" y="141"/>
                      </a:lnTo>
                      <a:lnTo>
                        <a:pt x="30" y="116"/>
                      </a:lnTo>
                      <a:lnTo>
                        <a:pt x="28" y="91"/>
                      </a:lnTo>
                      <a:lnTo>
                        <a:pt x="37" y="69"/>
                      </a:lnTo>
                      <a:lnTo>
                        <a:pt x="30" y="62"/>
                      </a:lnTo>
                      <a:lnTo>
                        <a:pt x="27" y="51"/>
                      </a:lnTo>
                      <a:lnTo>
                        <a:pt x="26" y="37"/>
                      </a:lnTo>
                      <a:lnTo>
                        <a:pt x="32" y="25"/>
                      </a:lnTo>
                      <a:lnTo>
                        <a:pt x="30" y="11"/>
                      </a:lnTo>
                      <a:lnTo>
                        <a:pt x="39" y="3"/>
                      </a:lnTo>
                      <a:lnTo>
                        <a:pt x="4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3" name="Groupe 72">
                <a:extLst>
                  <a:ext uri="{FF2B5EF4-FFF2-40B4-BE49-F238E27FC236}">
                    <a16:creationId xmlns:a16="http://schemas.microsoft.com/office/drawing/2014/main" id="{49CA29C6-4D24-4838-96D0-F04CABAD5ECB}"/>
                  </a:ext>
                </a:extLst>
              </p:cNvPr>
              <p:cNvGrpSpPr/>
              <p:nvPr/>
            </p:nvGrpSpPr>
            <p:grpSpPr>
              <a:xfrm>
                <a:off x="7179944" y="1077745"/>
                <a:ext cx="507696" cy="285675"/>
                <a:chOff x="5018088" y="503238"/>
                <a:chExt cx="1114426" cy="676275"/>
              </a:xfrm>
              <a:solidFill>
                <a:srgbClr val="55555F">
                  <a:lumMod val="20000"/>
                  <a:lumOff val="80000"/>
                </a:srgbClr>
              </a:solidFill>
            </p:grpSpPr>
            <p:sp>
              <p:nvSpPr>
                <p:cNvPr id="133" name="Freeform 94">
                  <a:extLst>
                    <a:ext uri="{FF2B5EF4-FFF2-40B4-BE49-F238E27FC236}">
                      <a16:creationId xmlns:a16="http://schemas.microsoft.com/office/drawing/2014/main" id="{FFE95034-CE31-4664-84A6-331EA6158369}"/>
                    </a:ext>
                  </a:extLst>
                </p:cNvPr>
                <p:cNvSpPr>
                  <a:spLocks/>
                </p:cNvSpPr>
                <p:nvPr/>
              </p:nvSpPr>
              <p:spPr bwMode="auto">
                <a:xfrm>
                  <a:off x="5018088" y="554038"/>
                  <a:ext cx="668338" cy="625475"/>
                </a:xfrm>
                <a:custGeom>
                  <a:avLst/>
                  <a:gdLst>
                    <a:gd name="T0" fmla="*/ 133 w 421"/>
                    <a:gd name="T1" fmla="*/ 0 h 394"/>
                    <a:gd name="T2" fmla="*/ 167 w 421"/>
                    <a:gd name="T3" fmla="*/ 79 h 394"/>
                    <a:gd name="T4" fmla="*/ 179 w 421"/>
                    <a:gd name="T5" fmla="*/ 83 h 394"/>
                    <a:gd name="T6" fmla="*/ 206 w 421"/>
                    <a:gd name="T7" fmla="*/ 83 h 394"/>
                    <a:gd name="T8" fmla="*/ 213 w 421"/>
                    <a:gd name="T9" fmla="*/ 98 h 394"/>
                    <a:gd name="T10" fmla="*/ 202 w 421"/>
                    <a:gd name="T11" fmla="*/ 109 h 394"/>
                    <a:gd name="T12" fmla="*/ 252 w 421"/>
                    <a:gd name="T13" fmla="*/ 148 h 394"/>
                    <a:gd name="T14" fmla="*/ 312 w 421"/>
                    <a:gd name="T15" fmla="*/ 144 h 394"/>
                    <a:gd name="T16" fmla="*/ 321 w 421"/>
                    <a:gd name="T17" fmla="*/ 160 h 394"/>
                    <a:gd name="T18" fmla="*/ 327 w 421"/>
                    <a:gd name="T19" fmla="*/ 175 h 394"/>
                    <a:gd name="T20" fmla="*/ 332 w 421"/>
                    <a:gd name="T21" fmla="*/ 178 h 394"/>
                    <a:gd name="T22" fmla="*/ 342 w 421"/>
                    <a:gd name="T23" fmla="*/ 176 h 394"/>
                    <a:gd name="T24" fmla="*/ 355 w 421"/>
                    <a:gd name="T25" fmla="*/ 188 h 394"/>
                    <a:gd name="T26" fmla="*/ 376 w 421"/>
                    <a:gd name="T27" fmla="*/ 190 h 394"/>
                    <a:gd name="T28" fmla="*/ 388 w 421"/>
                    <a:gd name="T29" fmla="*/ 222 h 394"/>
                    <a:gd name="T30" fmla="*/ 371 w 421"/>
                    <a:gd name="T31" fmla="*/ 240 h 394"/>
                    <a:gd name="T32" fmla="*/ 395 w 421"/>
                    <a:gd name="T33" fmla="*/ 266 h 394"/>
                    <a:gd name="T34" fmla="*/ 398 w 421"/>
                    <a:gd name="T35" fmla="*/ 275 h 394"/>
                    <a:gd name="T36" fmla="*/ 421 w 421"/>
                    <a:gd name="T37" fmla="*/ 287 h 394"/>
                    <a:gd name="T38" fmla="*/ 418 w 421"/>
                    <a:gd name="T39" fmla="*/ 320 h 394"/>
                    <a:gd name="T40" fmla="*/ 381 w 421"/>
                    <a:gd name="T41" fmla="*/ 335 h 394"/>
                    <a:gd name="T42" fmla="*/ 381 w 421"/>
                    <a:gd name="T43" fmla="*/ 348 h 394"/>
                    <a:gd name="T44" fmla="*/ 415 w 421"/>
                    <a:gd name="T45" fmla="*/ 349 h 394"/>
                    <a:gd name="T46" fmla="*/ 419 w 421"/>
                    <a:gd name="T47" fmla="*/ 360 h 394"/>
                    <a:gd name="T48" fmla="*/ 416 w 421"/>
                    <a:gd name="T49" fmla="*/ 370 h 394"/>
                    <a:gd name="T50" fmla="*/ 366 w 421"/>
                    <a:gd name="T51" fmla="*/ 373 h 394"/>
                    <a:gd name="T52" fmla="*/ 344 w 421"/>
                    <a:gd name="T53" fmla="*/ 394 h 394"/>
                    <a:gd name="T54" fmla="*/ 336 w 421"/>
                    <a:gd name="T55" fmla="*/ 364 h 394"/>
                    <a:gd name="T56" fmla="*/ 320 w 421"/>
                    <a:gd name="T57" fmla="*/ 355 h 394"/>
                    <a:gd name="T58" fmla="*/ 251 w 421"/>
                    <a:gd name="T59" fmla="*/ 340 h 394"/>
                    <a:gd name="T60" fmla="*/ 233 w 421"/>
                    <a:gd name="T61" fmla="*/ 351 h 394"/>
                    <a:gd name="T62" fmla="*/ 226 w 421"/>
                    <a:gd name="T63" fmla="*/ 346 h 394"/>
                    <a:gd name="T64" fmla="*/ 225 w 421"/>
                    <a:gd name="T65" fmla="*/ 339 h 394"/>
                    <a:gd name="T66" fmla="*/ 245 w 421"/>
                    <a:gd name="T67" fmla="*/ 319 h 394"/>
                    <a:gd name="T68" fmla="*/ 232 w 421"/>
                    <a:gd name="T69" fmla="*/ 305 h 394"/>
                    <a:gd name="T70" fmla="*/ 189 w 421"/>
                    <a:gd name="T71" fmla="*/ 307 h 394"/>
                    <a:gd name="T72" fmla="*/ 151 w 421"/>
                    <a:gd name="T73" fmla="*/ 325 h 394"/>
                    <a:gd name="T74" fmla="*/ 141 w 421"/>
                    <a:gd name="T75" fmla="*/ 319 h 394"/>
                    <a:gd name="T76" fmla="*/ 137 w 421"/>
                    <a:gd name="T77" fmla="*/ 290 h 394"/>
                    <a:gd name="T78" fmla="*/ 67 w 421"/>
                    <a:gd name="T79" fmla="*/ 264 h 394"/>
                    <a:gd name="T80" fmla="*/ 16 w 421"/>
                    <a:gd name="T81" fmla="*/ 266 h 394"/>
                    <a:gd name="T82" fmla="*/ 6 w 421"/>
                    <a:gd name="T83" fmla="*/ 243 h 394"/>
                    <a:gd name="T84" fmla="*/ 15 w 421"/>
                    <a:gd name="T85" fmla="*/ 195 h 394"/>
                    <a:gd name="T86" fmla="*/ 5 w 421"/>
                    <a:gd name="T87" fmla="*/ 180 h 394"/>
                    <a:gd name="T88" fmla="*/ 8 w 421"/>
                    <a:gd name="T89" fmla="*/ 103 h 394"/>
                    <a:gd name="T90" fmla="*/ 0 w 421"/>
                    <a:gd name="T91" fmla="*/ 72 h 394"/>
                    <a:gd name="T92" fmla="*/ 57 w 421"/>
                    <a:gd name="T93" fmla="*/ 25 h 394"/>
                    <a:gd name="T94" fmla="*/ 133 w 421"/>
                    <a:gd name="T9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 h="394">
                      <a:moveTo>
                        <a:pt x="133" y="0"/>
                      </a:moveTo>
                      <a:lnTo>
                        <a:pt x="167" y="79"/>
                      </a:lnTo>
                      <a:lnTo>
                        <a:pt x="179" y="83"/>
                      </a:lnTo>
                      <a:lnTo>
                        <a:pt x="206" y="83"/>
                      </a:lnTo>
                      <a:lnTo>
                        <a:pt x="213" y="98"/>
                      </a:lnTo>
                      <a:lnTo>
                        <a:pt x="202" y="109"/>
                      </a:lnTo>
                      <a:lnTo>
                        <a:pt x="252" y="148"/>
                      </a:lnTo>
                      <a:lnTo>
                        <a:pt x="312" y="144"/>
                      </a:lnTo>
                      <a:lnTo>
                        <a:pt x="321" y="160"/>
                      </a:lnTo>
                      <a:lnTo>
                        <a:pt x="327" y="175"/>
                      </a:lnTo>
                      <a:lnTo>
                        <a:pt x="332" y="178"/>
                      </a:lnTo>
                      <a:lnTo>
                        <a:pt x="342" y="176"/>
                      </a:lnTo>
                      <a:lnTo>
                        <a:pt x="355" y="188"/>
                      </a:lnTo>
                      <a:lnTo>
                        <a:pt x="376" y="190"/>
                      </a:lnTo>
                      <a:lnTo>
                        <a:pt x="388" y="222"/>
                      </a:lnTo>
                      <a:lnTo>
                        <a:pt x="371" y="240"/>
                      </a:lnTo>
                      <a:lnTo>
                        <a:pt x="395" y="266"/>
                      </a:lnTo>
                      <a:lnTo>
                        <a:pt x="398" y="275"/>
                      </a:lnTo>
                      <a:lnTo>
                        <a:pt x="421" y="287"/>
                      </a:lnTo>
                      <a:lnTo>
                        <a:pt x="418" y="320"/>
                      </a:lnTo>
                      <a:lnTo>
                        <a:pt x="381" y="335"/>
                      </a:lnTo>
                      <a:lnTo>
                        <a:pt x="381" y="348"/>
                      </a:lnTo>
                      <a:lnTo>
                        <a:pt x="415" y="349"/>
                      </a:lnTo>
                      <a:lnTo>
                        <a:pt x="419" y="360"/>
                      </a:lnTo>
                      <a:lnTo>
                        <a:pt x="416" y="370"/>
                      </a:lnTo>
                      <a:lnTo>
                        <a:pt x="366" y="373"/>
                      </a:lnTo>
                      <a:lnTo>
                        <a:pt x="344" y="394"/>
                      </a:lnTo>
                      <a:lnTo>
                        <a:pt x="336" y="364"/>
                      </a:lnTo>
                      <a:lnTo>
                        <a:pt x="320" y="355"/>
                      </a:lnTo>
                      <a:lnTo>
                        <a:pt x="251" y="340"/>
                      </a:lnTo>
                      <a:lnTo>
                        <a:pt x="233" y="351"/>
                      </a:lnTo>
                      <a:lnTo>
                        <a:pt x="226" y="346"/>
                      </a:lnTo>
                      <a:lnTo>
                        <a:pt x="225" y="339"/>
                      </a:lnTo>
                      <a:lnTo>
                        <a:pt x="245" y="319"/>
                      </a:lnTo>
                      <a:lnTo>
                        <a:pt x="232" y="305"/>
                      </a:lnTo>
                      <a:lnTo>
                        <a:pt x="189" y="307"/>
                      </a:lnTo>
                      <a:lnTo>
                        <a:pt x="151" y="325"/>
                      </a:lnTo>
                      <a:lnTo>
                        <a:pt x="141" y="319"/>
                      </a:lnTo>
                      <a:lnTo>
                        <a:pt x="137" y="290"/>
                      </a:lnTo>
                      <a:lnTo>
                        <a:pt x="67" y="264"/>
                      </a:lnTo>
                      <a:lnTo>
                        <a:pt x="16" y="266"/>
                      </a:lnTo>
                      <a:lnTo>
                        <a:pt x="6" y="243"/>
                      </a:lnTo>
                      <a:lnTo>
                        <a:pt x="15" y="195"/>
                      </a:lnTo>
                      <a:lnTo>
                        <a:pt x="5" y="180"/>
                      </a:lnTo>
                      <a:lnTo>
                        <a:pt x="8" y="103"/>
                      </a:lnTo>
                      <a:lnTo>
                        <a:pt x="0" y="72"/>
                      </a:lnTo>
                      <a:lnTo>
                        <a:pt x="57" y="25"/>
                      </a:lnTo>
                      <a:lnTo>
                        <a:pt x="13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4" name="Freeform 95">
                  <a:extLst>
                    <a:ext uri="{FF2B5EF4-FFF2-40B4-BE49-F238E27FC236}">
                      <a16:creationId xmlns:a16="http://schemas.microsoft.com/office/drawing/2014/main" id="{0746D80B-F966-46A1-AE6D-F237B3352543}"/>
                    </a:ext>
                  </a:extLst>
                </p:cNvPr>
                <p:cNvSpPr>
                  <a:spLocks/>
                </p:cNvSpPr>
                <p:nvPr/>
              </p:nvSpPr>
              <p:spPr bwMode="auto">
                <a:xfrm>
                  <a:off x="5229226" y="503238"/>
                  <a:ext cx="903288" cy="658813"/>
                </a:xfrm>
                <a:custGeom>
                  <a:avLst/>
                  <a:gdLst>
                    <a:gd name="T0" fmla="*/ 119 w 569"/>
                    <a:gd name="T1" fmla="*/ 17 h 415"/>
                    <a:gd name="T2" fmla="*/ 134 w 569"/>
                    <a:gd name="T3" fmla="*/ 87 h 415"/>
                    <a:gd name="T4" fmla="*/ 179 w 569"/>
                    <a:gd name="T5" fmla="*/ 126 h 415"/>
                    <a:gd name="T6" fmla="*/ 208 w 569"/>
                    <a:gd name="T7" fmla="*/ 130 h 415"/>
                    <a:gd name="T8" fmla="*/ 266 w 569"/>
                    <a:gd name="T9" fmla="*/ 104 h 415"/>
                    <a:gd name="T10" fmla="*/ 312 w 569"/>
                    <a:gd name="T11" fmla="*/ 195 h 415"/>
                    <a:gd name="T12" fmla="*/ 366 w 569"/>
                    <a:gd name="T13" fmla="*/ 207 h 415"/>
                    <a:gd name="T14" fmla="*/ 414 w 569"/>
                    <a:gd name="T15" fmla="*/ 263 h 415"/>
                    <a:gd name="T16" fmla="*/ 481 w 569"/>
                    <a:gd name="T17" fmla="*/ 263 h 415"/>
                    <a:gd name="T18" fmla="*/ 508 w 569"/>
                    <a:gd name="T19" fmla="*/ 255 h 415"/>
                    <a:gd name="T20" fmla="*/ 542 w 569"/>
                    <a:gd name="T21" fmla="*/ 292 h 415"/>
                    <a:gd name="T22" fmla="*/ 555 w 569"/>
                    <a:gd name="T23" fmla="*/ 291 h 415"/>
                    <a:gd name="T24" fmla="*/ 568 w 569"/>
                    <a:gd name="T25" fmla="*/ 363 h 415"/>
                    <a:gd name="T26" fmla="*/ 548 w 569"/>
                    <a:gd name="T27" fmla="*/ 398 h 415"/>
                    <a:gd name="T28" fmla="*/ 517 w 569"/>
                    <a:gd name="T29" fmla="*/ 412 h 415"/>
                    <a:gd name="T30" fmla="*/ 523 w 569"/>
                    <a:gd name="T31" fmla="*/ 400 h 415"/>
                    <a:gd name="T32" fmla="*/ 480 w 569"/>
                    <a:gd name="T33" fmla="*/ 415 h 415"/>
                    <a:gd name="T34" fmla="*/ 412 w 569"/>
                    <a:gd name="T35" fmla="*/ 398 h 415"/>
                    <a:gd name="T36" fmla="*/ 389 w 569"/>
                    <a:gd name="T37" fmla="*/ 398 h 415"/>
                    <a:gd name="T38" fmla="*/ 295 w 569"/>
                    <a:gd name="T39" fmla="*/ 415 h 415"/>
                    <a:gd name="T40" fmla="*/ 286 w 569"/>
                    <a:gd name="T41" fmla="*/ 392 h 415"/>
                    <a:gd name="T42" fmla="*/ 248 w 569"/>
                    <a:gd name="T43" fmla="*/ 380 h 415"/>
                    <a:gd name="T44" fmla="*/ 285 w 569"/>
                    <a:gd name="T45" fmla="*/ 352 h 415"/>
                    <a:gd name="T46" fmla="*/ 265 w 569"/>
                    <a:gd name="T47" fmla="*/ 307 h 415"/>
                    <a:gd name="T48" fmla="*/ 238 w 569"/>
                    <a:gd name="T49" fmla="*/ 272 h 415"/>
                    <a:gd name="T50" fmla="*/ 243 w 569"/>
                    <a:gd name="T51" fmla="*/ 222 h 415"/>
                    <a:gd name="T52" fmla="*/ 209 w 569"/>
                    <a:gd name="T53" fmla="*/ 208 h 415"/>
                    <a:gd name="T54" fmla="*/ 194 w 569"/>
                    <a:gd name="T55" fmla="*/ 207 h 415"/>
                    <a:gd name="T56" fmla="*/ 179 w 569"/>
                    <a:gd name="T57" fmla="*/ 176 h 415"/>
                    <a:gd name="T58" fmla="*/ 69 w 569"/>
                    <a:gd name="T59" fmla="*/ 141 h 415"/>
                    <a:gd name="T60" fmla="*/ 73 w 569"/>
                    <a:gd name="T61" fmla="*/ 115 h 415"/>
                    <a:gd name="T62" fmla="*/ 34 w 569"/>
                    <a:gd name="T63" fmla="*/ 111 h 415"/>
                    <a:gd name="T64" fmla="*/ 78 w 569"/>
                    <a:gd name="T65" fmla="*/ 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415">
                      <a:moveTo>
                        <a:pt x="103" y="0"/>
                      </a:moveTo>
                      <a:lnTo>
                        <a:pt x="119" y="17"/>
                      </a:lnTo>
                      <a:lnTo>
                        <a:pt x="132" y="54"/>
                      </a:lnTo>
                      <a:lnTo>
                        <a:pt x="134" y="87"/>
                      </a:lnTo>
                      <a:lnTo>
                        <a:pt x="167" y="108"/>
                      </a:lnTo>
                      <a:lnTo>
                        <a:pt x="179" y="126"/>
                      </a:lnTo>
                      <a:lnTo>
                        <a:pt x="196" y="134"/>
                      </a:lnTo>
                      <a:lnTo>
                        <a:pt x="208" y="130"/>
                      </a:lnTo>
                      <a:lnTo>
                        <a:pt x="246" y="101"/>
                      </a:lnTo>
                      <a:lnTo>
                        <a:pt x="266" y="104"/>
                      </a:lnTo>
                      <a:lnTo>
                        <a:pt x="305" y="154"/>
                      </a:lnTo>
                      <a:lnTo>
                        <a:pt x="312" y="195"/>
                      </a:lnTo>
                      <a:lnTo>
                        <a:pt x="341" y="215"/>
                      </a:lnTo>
                      <a:lnTo>
                        <a:pt x="366" y="207"/>
                      </a:lnTo>
                      <a:lnTo>
                        <a:pt x="415" y="238"/>
                      </a:lnTo>
                      <a:lnTo>
                        <a:pt x="414" y="263"/>
                      </a:lnTo>
                      <a:lnTo>
                        <a:pt x="417" y="269"/>
                      </a:lnTo>
                      <a:lnTo>
                        <a:pt x="481" y="263"/>
                      </a:lnTo>
                      <a:lnTo>
                        <a:pt x="494" y="254"/>
                      </a:lnTo>
                      <a:lnTo>
                        <a:pt x="508" y="255"/>
                      </a:lnTo>
                      <a:lnTo>
                        <a:pt x="517" y="283"/>
                      </a:lnTo>
                      <a:lnTo>
                        <a:pt x="542" y="292"/>
                      </a:lnTo>
                      <a:lnTo>
                        <a:pt x="548" y="287"/>
                      </a:lnTo>
                      <a:lnTo>
                        <a:pt x="555" y="291"/>
                      </a:lnTo>
                      <a:lnTo>
                        <a:pt x="543" y="348"/>
                      </a:lnTo>
                      <a:lnTo>
                        <a:pt x="568" y="363"/>
                      </a:lnTo>
                      <a:lnTo>
                        <a:pt x="569" y="368"/>
                      </a:lnTo>
                      <a:lnTo>
                        <a:pt x="548" y="398"/>
                      </a:lnTo>
                      <a:lnTo>
                        <a:pt x="549" y="406"/>
                      </a:lnTo>
                      <a:lnTo>
                        <a:pt x="517" y="412"/>
                      </a:lnTo>
                      <a:lnTo>
                        <a:pt x="515" y="407"/>
                      </a:lnTo>
                      <a:lnTo>
                        <a:pt x="523" y="400"/>
                      </a:lnTo>
                      <a:lnTo>
                        <a:pt x="512" y="388"/>
                      </a:lnTo>
                      <a:lnTo>
                        <a:pt x="480" y="415"/>
                      </a:lnTo>
                      <a:lnTo>
                        <a:pt x="436" y="385"/>
                      </a:lnTo>
                      <a:lnTo>
                        <a:pt x="412" y="398"/>
                      </a:lnTo>
                      <a:lnTo>
                        <a:pt x="399" y="391"/>
                      </a:lnTo>
                      <a:lnTo>
                        <a:pt x="389" y="398"/>
                      </a:lnTo>
                      <a:lnTo>
                        <a:pt x="387" y="412"/>
                      </a:lnTo>
                      <a:lnTo>
                        <a:pt x="295" y="415"/>
                      </a:lnTo>
                      <a:lnTo>
                        <a:pt x="283" y="402"/>
                      </a:lnTo>
                      <a:lnTo>
                        <a:pt x="286" y="392"/>
                      </a:lnTo>
                      <a:lnTo>
                        <a:pt x="282" y="381"/>
                      </a:lnTo>
                      <a:lnTo>
                        <a:pt x="248" y="380"/>
                      </a:lnTo>
                      <a:lnTo>
                        <a:pt x="248" y="367"/>
                      </a:lnTo>
                      <a:lnTo>
                        <a:pt x="285" y="352"/>
                      </a:lnTo>
                      <a:lnTo>
                        <a:pt x="288" y="319"/>
                      </a:lnTo>
                      <a:lnTo>
                        <a:pt x="265" y="307"/>
                      </a:lnTo>
                      <a:lnTo>
                        <a:pt x="262" y="298"/>
                      </a:lnTo>
                      <a:lnTo>
                        <a:pt x="238" y="272"/>
                      </a:lnTo>
                      <a:lnTo>
                        <a:pt x="255" y="254"/>
                      </a:lnTo>
                      <a:lnTo>
                        <a:pt x="243" y="222"/>
                      </a:lnTo>
                      <a:lnTo>
                        <a:pt x="222" y="220"/>
                      </a:lnTo>
                      <a:lnTo>
                        <a:pt x="209" y="208"/>
                      </a:lnTo>
                      <a:lnTo>
                        <a:pt x="199" y="210"/>
                      </a:lnTo>
                      <a:lnTo>
                        <a:pt x="194" y="207"/>
                      </a:lnTo>
                      <a:lnTo>
                        <a:pt x="188" y="192"/>
                      </a:lnTo>
                      <a:lnTo>
                        <a:pt x="179" y="176"/>
                      </a:lnTo>
                      <a:lnTo>
                        <a:pt x="119" y="180"/>
                      </a:lnTo>
                      <a:lnTo>
                        <a:pt x="69" y="141"/>
                      </a:lnTo>
                      <a:lnTo>
                        <a:pt x="80" y="130"/>
                      </a:lnTo>
                      <a:lnTo>
                        <a:pt x="73" y="115"/>
                      </a:lnTo>
                      <a:lnTo>
                        <a:pt x="46" y="115"/>
                      </a:lnTo>
                      <a:lnTo>
                        <a:pt x="34" y="111"/>
                      </a:lnTo>
                      <a:lnTo>
                        <a:pt x="0" y="32"/>
                      </a:lnTo>
                      <a:lnTo>
                        <a:pt x="78" y="12"/>
                      </a:lnTo>
                      <a:lnTo>
                        <a:pt x="10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4" name="Groupe 73">
                <a:extLst>
                  <a:ext uri="{FF2B5EF4-FFF2-40B4-BE49-F238E27FC236}">
                    <a16:creationId xmlns:a16="http://schemas.microsoft.com/office/drawing/2014/main" id="{0127F990-6A73-4B12-85BA-1D3DEB51336F}"/>
                  </a:ext>
                </a:extLst>
              </p:cNvPr>
              <p:cNvGrpSpPr/>
              <p:nvPr/>
            </p:nvGrpSpPr>
            <p:grpSpPr>
              <a:xfrm>
                <a:off x="7151739" y="1276242"/>
                <a:ext cx="913418" cy="1120568"/>
                <a:chOff x="4956176" y="973138"/>
                <a:chExt cx="2005013" cy="2652713"/>
              </a:xfrm>
              <a:solidFill>
                <a:srgbClr val="55555F">
                  <a:lumMod val="20000"/>
                  <a:lumOff val="80000"/>
                </a:srgbClr>
              </a:solidFill>
            </p:grpSpPr>
            <p:sp>
              <p:nvSpPr>
                <p:cNvPr id="122" name="Freeform 60">
                  <a:extLst>
                    <a:ext uri="{FF2B5EF4-FFF2-40B4-BE49-F238E27FC236}">
                      <a16:creationId xmlns:a16="http://schemas.microsoft.com/office/drawing/2014/main" id="{62AD3185-9943-4A7A-9B04-6F621A3E9C0F}"/>
                    </a:ext>
                  </a:extLst>
                </p:cNvPr>
                <p:cNvSpPr>
                  <a:spLocks/>
                </p:cNvSpPr>
                <p:nvPr/>
              </p:nvSpPr>
              <p:spPr bwMode="auto">
                <a:xfrm>
                  <a:off x="5643563" y="2208213"/>
                  <a:ext cx="652463" cy="677863"/>
                </a:xfrm>
                <a:custGeom>
                  <a:avLst/>
                  <a:gdLst>
                    <a:gd name="T0" fmla="*/ 135 w 411"/>
                    <a:gd name="T1" fmla="*/ 0 h 427"/>
                    <a:gd name="T2" fmla="*/ 169 w 411"/>
                    <a:gd name="T3" fmla="*/ 7 h 427"/>
                    <a:gd name="T4" fmla="*/ 204 w 411"/>
                    <a:gd name="T5" fmla="*/ 47 h 427"/>
                    <a:gd name="T6" fmla="*/ 210 w 411"/>
                    <a:gd name="T7" fmla="*/ 83 h 427"/>
                    <a:gd name="T8" fmla="*/ 253 w 411"/>
                    <a:gd name="T9" fmla="*/ 116 h 427"/>
                    <a:gd name="T10" fmla="*/ 293 w 411"/>
                    <a:gd name="T11" fmla="*/ 169 h 427"/>
                    <a:gd name="T12" fmla="*/ 323 w 411"/>
                    <a:gd name="T13" fmla="*/ 178 h 427"/>
                    <a:gd name="T14" fmla="*/ 348 w 411"/>
                    <a:gd name="T15" fmla="*/ 170 h 427"/>
                    <a:gd name="T16" fmla="*/ 365 w 411"/>
                    <a:gd name="T17" fmla="*/ 159 h 427"/>
                    <a:gd name="T18" fmla="*/ 385 w 411"/>
                    <a:gd name="T19" fmla="*/ 167 h 427"/>
                    <a:gd name="T20" fmla="*/ 391 w 411"/>
                    <a:gd name="T21" fmla="*/ 177 h 427"/>
                    <a:gd name="T22" fmla="*/ 383 w 411"/>
                    <a:gd name="T23" fmla="*/ 199 h 427"/>
                    <a:gd name="T24" fmla="*/ 387 w 411"/>
                    <a:gd name="T25" fmla="*/ 205 h 427"/>
                    <a:gd name="T26" fmla="*/ 403 w 411"/>
                    <a:gd name="T27" fmla="*/ 202 h 427"/>
                    <a:gd name="T28" fmla="*/ 411 w 411"/>
                    <a:gd name="T29" fmla="*/ 208 h 427"/>
                    <a:gd name="T30" fmla="*/ 411 w 411"/>
                    <a:gd name="T31" fmla="*/ 237 h 427"/>
                    <a:gd name="T32" fmla="*/ 376 w 411"/>
                    <a:gd name="T33" fmla="*/ 286 h 427"/>
                    <a:gd name="T34" fmla="*/ 387 w 411"/>
                    <a:gd name="T35" fmla="*/ 299 h 427"/>
                    <a:gd name="T36" fmla="*/ 377 w 411"/>
                    <a:gd name="T37" fmla="*/ 321 h 427"/>
                    <a:gd name="T38" fmla="*/ 351 w 411"/>
                    <a:gd name="T39" fmla="*/ 358 h 427"/>
                    <a:gd name="T40" fmla="*/ 356 w 411"/>
                    <a:gd name="T41" fmla="*/ 410 h 427"/>
                    <a:gd name="T42" fmla="*/ 342 w 411"/>
                    <a:gd name="T43" fmla="*/ 410 h 427"/>
                    <a:gd name="T44" fmla="*/ 328 w 411"/>
                    <a:gd name="T45" fmla="*/ 427 h 427"/>
                    <a:gd name="T46" fmla="*/ 317 w 411"/>
                    <a:gd name="T47" fmla="*/ 416 h 427"/>
                    <a:gd name="T48" fmla="*/ 316 w 411"/>
                    <a:gd name="T49" fmla="*/ 401 h 427"/>
                    <a:gd name="T50" fmla="*/ 308 w 411"/>
                    <a:gd name="T51" fmla="*/ 396 h 427"/>
                    <a:gd name="T52" fmla="*/ 296 w 411"/>
                    <a:gd name="T53" fmla="*/ 400 h 427"/>
                    <a:gd name="T54" fmla="*/ 288 w 411"/>
                    <a:gd name="T55" fmla="*/ 388 h 427"/>
                    <a:gd name="T56" fmla="*/ 251 w 411"/>
                    <a:gd name="T57" fmla="*/ 400 h 427"/>
                    <a:gd name="T58" fmla="*/ 192 w 411"/>
                    <a:gd name="T59" fmla="*/ 353 h 427"/>
                    <a:gd name="T60" fmla="*/ 179 w 411"/>
                    <a:gd name="T61" fmla="*/ 352 h 427"/>
                    <a:gd name="T62" fmla="*/ 135 w 411"/>
                    <a:gd name="T63" fmla="*/ 378 h 427"/>
                    <a:gd name="T64" fmla="*/ 45 w 411"/>
                    <a:gd name="T65" fmla="*/ 333 h 427"/>
                    <a:gd name="T66" fmla="*/ 0 w 411"/>
                    <a:gd name="T67" fmla="*/ 273 h 427"/>
                    <a:gd name="T68" fmla="*/ 5 w 411"/>
                    <a:gd name="T69" fmla="*/ 262 h 427"/>
                    <a:gd name="T70" fmla="*/ 31 w 411"/>
                    <a:gd name="T71" fmla="*/ 254 h 427"/>
                    <a:gd name="T72" fmla="*/ 39 w 411"/>
                    <a:gd name="T73" fmla="*/ 257 h 427"/>
                    <a:gd name="T74" fmla="*/ 49 w 411"/>
                    <a:gd name="T75" fmla="*/ 234 h 427"/>
                    <a:gd name="T76" fmla="*/ 39 w 411"/>
                    <a:gd name="T77" fmla="*/ 218 h 427"/>
                    <a:gd name="T78" fmla="*/ 67 w 411"/>
                    <a:gd name="T79" fmla="*/ 175 h 427"/>
                    <a:gd name="T80" fmla="*/ 54 w 411"/>
                    <a:gd name="T81" fmla="*/ 123 h 427"/>
                    <a:gd name="T82" fmla="*/ 39 w 411"/>
                    <a:gd name="T83" fmla="*/ 108 h 427"/>
                    <a:gd name="T84" fmla="*/ 15 w 411"/>
                    <a:gd name="T85" fmla="*/ 100 h 427"/>
                    <a:gd name="T86" fmla="*/ 24 w 411"/>
                    <a:gd name="T87" fmla="*/ 83 h 427"/>
                    <a:gd name="T88" fmla="*/ 39 w 411"/>
                    <a:gd name="T89" fmla="*/ 69 h 427"/>
                    <a:gd name="T90" fmla="*/ 39 w 411"/>
                    <a:gd name="T91" fmla="*/ 34 h 427"/>
                    <a:gd name="T92" fmla="*/ 86 w 411"/>
                    <a:gd name="T93" fmla="*/ 6 h 427"/>
                    <a:gd name="T94" fmla="*/ 135 w 411"/>
                    <a:gd name="T9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427">
                      <a:moveTo>
                        <a:pt x="135" y="0"/>
                      </a:moveTo>
                      <a:lnTo>
                        <a:pt x="169" y="7"/>
                      </a:lnTo>
                      <a:lnTo>
                        <a:pt x="204" y="47"/>
                      </a:lnTo>
                      <a:lnTo>
                        <a:pt x="210" y="83"/>
                      </a:lnTo>
                      <a:lnTo>
                        <a:pt x="253" y="116"/>
                      </a:lnTo>
                      <a:lnTo>
                        <a:pt x="293" y="169"/>
                      </a:lnTo>
                      <a:lnTo>
                        <a:pt x="323" y="178"/>
                      </a:lnTo>
                      <a:lnTo>
                        <a:pt x="348" y="170"/>
                      </a:lnTo>
                      <a:lnTo>
                        <a:pt x="365" y="159"/>
                      </a:lnTo>
                      <a:lnTo>
                        <a:pt x="385" y="167"/>
                      </a:lnTo>
                      <a:lnTo>
                        <a:pt x="391" y="177"/>
                      </a:lnTo>
                      <a:lnTo>
                        <a:pt x="383" y="199"/>
                      </a:lnTo>
                      <a:lnTo>
                        <a:pt x="387" y="205"/>
                      </a:lnTo>
                      <a:lnTo>
                        <a:pt x="403" y="202"/>
                      </a:lnTo>
                      <a:lnTo>
                        <a:pt x="411" y="208"/>
                      </a:lnTo>
                      <a:lnTo>
                        <a:pt x="411" y="237"/>
                      </a:lnTo>
                      <a:lnTo>
                        <a:pt x="376" y="286"/>
                      </a:lnTo>
                      <a:lnTo>
                        <a:pt x="387" y="299"/>
                      </a:lnTo>
                      <a:lnTo>
                        <a:pt x="377" y="321"/>
                      </a:lnTo>
                      <a:lnTo>
                        <a:pt x="351" y="358"/>
                      </a:lnTo>
                      <a:lnTo>
                        <a:pt x="356" y="410"/>
                      </a:lnTo>
                      <a:lnTo>
                        <a:pt x="342" y="410"/>
                      </a:lnTo>
                      <a:lnTo>
                        <a:pt x="328" y="427"/>
                      </a:lnTo>
                      <a:lnTo>
                        <a:pt x="317" y="416"/>
                      </a:lnTo>
                      <a:lnTo>
                        <a:pt x="316" y="401"/>
                      </a:lnTo>
                      <a:lnTo>
                        <a:pt x="308" y="396"/>
                      </a:lnTo>
                      <a:lnTo>
                        <a:pt x="296" y="400"/>
                      </a:lnTo>
                      <a:lnTo>
                        <a:pt x="288" y="388"/>
                      </a:lnTo>
                      <a:lnTo>
                        <a:pt x="251" y="400"/>
                      </a:lnTo>
                      <a:lnTo>
                        <a:pt x="192" y="353"/>
                      </a:lnTo>
                      <a:lnTo>
                        <a:pt x="179" y="352"/>
                      </a:lnTo>
                      <a:lnTo>
                        <a:pt x="135" y="378"/>
                      </a:lnTo>
                      <a:lnTo>
                        <a:pt x="45" y="333"/>
                      </a:lnTo>
                      <a:lnTo>
                        <a:pt x="0" y="273"/>
                      </a:lnTo>
                      <a:lnTo>
                        <a:pt x="5" y="262"/>
                      </a:lnTo>
                      <a:lnTo>
                        <a:pt x="31" y="254"/>
                      </a:lnTo>
                      <a:lnTo>
                        <a:pt x="39" y="257"/>
                      </a:lnTo>
                      <a:lnTo>
                        <a:pt x="49" y="234"/>
                      </a:lnTo>
                      <a:lnTo>
                        <a:pt x="39" y="218"/>
                      </a:lnTo>
                      <a:lnTo>
                        <a:pt x="67" y="175"/>
                      </a:lnTo>
                      <a:lnTo>
                        <a:pt x="54" y="123"/>
                      </a:lnTo>
                      <a:lnTo>
                        <a:pt x="39" y="108"/>
                      </a:lnTo>
                      <a:lnTo>
                        <a:pt x="15" y="100"/>
                      </a:lnTo>
                      <a:lnTo>
                        <a:pt x="24" y="83"/>
                      </a:lnTo>
                      <a:lnTo>
                        <a:pt x="39" y="69"/>
                      </a:lnTo>
                      <a:lnTo>
                        <a:pt x="39" y="34"/>
                      </a:lnTo>
                      <a:lnTo>
                        <a:pt x="86" y="6"/>
                      </a:lnTo>
                      <a:lnTo>
                        <a:pt x="13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3" name="Freeform 61">
                  <a:extLst>
                    <a:ext uri="{FF2B5EF4-FFF2-40B4-BE49-F238E27FC236}">
                      <a16:creationId xmlns:a16="http://schemas.microsoft.com/office/drawing/2014/main" id="{766F45B8-18A8-4441-A620-FFBB4A7FCDEF}"/>
                    </a:ext>
                  </a:extLst>
                </p:cNvPr>
                <p:cNvSpPr>
                  <a:spLocks/>
                </p:cNvSpPr>
                <p:nvPr/>
              </p:nvSpPr>
              <p:spPr bwMode="auto">
                <a:xfrm>
                  <a:off x="6029326" y="2986088"/>
                  <a:ext cx="798513" cy="639763"/>
                </a:xfrm>
                <a:custGeom>
                  <a:avLst/>
                  <a:gdLst>
                    <a:gd name="T0" fmla="*/ 222 w 503"/>
                    <a:gd name="T1" fmla="*/ 40 h 403"/>
                    <a:gd name="T2" fmla="*/ 253 w 503"/>
                    <a:gd name="T3" fmla="*/ 45 h 403"/>
                    <a:gd name="T4" fmla="*/ 283 w 503"/>
                    <a:gd name="T5" fmla="*/ 88 h 403"/>
                    <a:gd name="T6" fmla="*/ 361 w 503"/>
                    <a:gd name="T7" fmla="*/ 59 h 403"/>
                    <a:gd name="T8" fmla="*/ 404 w 503"/>
                    <a:gd name="T9" fmla="*/ 49 h 403"/>
                    <a:gd name="T10" fmla="*/ 441 w 503"/>
                    <a:gd name="T11" fmla="*/ 40 h 403"/>
                    <a:gd name="T12" fmla="*/ 464 w 503"/>
                    <a:gd name="T13" fmla="*/ 64 h 403"/>
                    <a:gd name="T14" fmla="*/ 490 w 503"/>
                    <a:gd name="T15" fmla="*/ 80 h 403"/>
                    <a:gd name="T16" fmla="*/ 496 w 503"/>
                    <a:gd name="T17" fmla="*/ 88 h 403"/>
                    <a:gd name="T18" fmla="*/ 468 w 503"/>
                    <a:gd name="T19" fmla="*/ 114 h 403"/>
                    <a:gd name="T20" fmla="*/ 474 w 503"/>
                    <a:gd name="T21" fmla="*/ 135 h 403"/>
                    <a:gd name="T22" fmla="*/ 494 w 503"/>
                    <a:gd name="T23" fmla="*/ 149 h 403"/>
                    <a:gd name="T24" fmla="*/ 484 w 503"/>
                    <a:gd name="T25" fmla="*/ 204 h 403"/>
                    <a:gd name="T26" fmla="*/ 499 w 503"/>
                    <a:gd name="T27" fmla="*/ 226 h 403"/>
                    <a:gd name="T28" fmla="*/ 479 w 503"/>
                    <a:gd name="T29" fmla="*/ 247 h 403"/>
                    <a:gd name="T30" fmla="*/ 430 w 503"/>
                    <a:gd name="T31" fmla="*/ 227 h 403"/>
                    <a:gd name="T32" fmla="*/ 379 w 503"/>
                    <a:gd name="T33" fmla="*/ 241 h 403"/>
                    <a:gd name="T34" fmla="*/ 320 w 503"/>
                    <a:gd name="T35" fmla="*/ 362 h 403"/>
                    <a:gd name="T36" fmla="*/ 313 w 503"/>
                    <a:gd name="T37" fmla="*/ 342 h 403"/>
                    <a:gd name="T38" fmla="*/ 311 w 503"/>
                    <a:gd name="T39" fmla="*/ 326 h 403"/>
                    <a:gd name="T40" fmla="*/ 285 w 503"/>
                    <a:gd name="T41" fmla="*/ 342 h 403"/>
                    <a:gd name="T42" fmla="*/ 271 w 503"/>
                    <a:gd name="T43" fmla="*/ 330 h 403"/>
                    <a:gd name="T44" fmla="*/ 253 w 503"/>
                    <a:gd name="T45" fmla="*/ 347 h 403"/>
                    <a:gd name="T46" fmla="*/ 222 w 503"/>
                    <a:gd name="T47" fmla="*/ 345 h 403"/>
                    <a:gd name="T48" fmla="*/ 229 w 503"/>
                    <a:gd name="T49" fmla="*/ 371 h 403"/>
                    <a:gd name="T50" fmla="*/ 184 w 503"/>
                    <a:gd name="T51" fmla="*/ 393 h 403"/>
                    <a:gd name="T52" fmla="*/ 118 w 503"/>
                    <a:gd name="T53" fmla="*/ 402 h 403"/>
                    <a:gd name="T54" fmla="*/ 94 w 503"/>
                    <a:gd name="T55" fmla="*/ 382 h 403"/>
                    <a:gd name="T56" fmla="*/ 91 w 503"/>
                    <a:gd name="T57" fmla="*/ 355 h 403"/>
                    <a:gd name="T58" fmla="*/ 97 w 503"/>
                    <a:gd name="T59" fmla="*/ 279 h 403"/>
                    <a:gd name="T60" fmla="*/ 30 w 503"/>
                    <a:gd name="T61" fmla="*/ 221 h 403"/>
                    <a:gd name="T62" fmla="*/ 25 w 503"/>
                    <a:gd name="T63" fmla="*/ 160 h 403"/>
                    <a:gd name="T64" fmla="*/ 93 w 503"/>
                    <a:gd name="T65" fmla="*/ 160 h 403"/>
                    <a:gd name="T66" fmla="*/ 108 w 503"/>
                    <a:gd name="T67" fmla="*/ 123 h 403"/>
                    <a:gd name="T68" fmla="*/ 103 w 503"/>
                    <a:gd name="T69" fmla="*/ 40 h 403"/>
                    <a:gd name="T70" fmla="*/ 125 w 503"/>
                    <a:gd name="T71" fmla="*/ 12 h 403"/>
                    <a:gd name="T72" fmla="*/ 159 w 5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403">
                      <a:moveTo>
                        <a:pt x="159" y="0"/>
                      </a:moveTo>
                      <a:lnTo>
                        <a:pt x="222" y="40"/>
                      </a:lnTo>
                      <a:lnTo>
                        <a:pt x="247" y="41"/>
                      </a:lnTo>
                      <a:lnTo>
                        <a:pt x="253" y="45"/>
                      </a:lnTo>
                      <a:lnTo>
                        <a:pt x="253" y="54"/>
                      </a:lnTo>
                      <a:lnTo>
                        <a:pt x="283" y="88"/>
                      </a:lnTo>
                      <a:lnTo>
                        <a:pt x="342" y="61"/>
                      </a:lnTo>
                      <a:lnTo>
                        <a:pt x="361" y="59"/>
                      </a:lnTo>
                      <a:lnTo>
                        <a:pt x="384" y="45"/>
                      </a:lnTo>
                      <a:lnTo>
                        <a:pt x="404" y="49"/>
                      </a:lnTo>
                      <a:lnTo>
                        <a:pt x="417" y="45"/>
                      </a:lnTo>
                      <a:lnTo>
                        <a:pt x="441" y="40"/>
                      </a:lnTo>
                      <a:lnTo>
                        <a:pt x="445" y="55"/>
                      </a:lnTo>
                      <a:lnTo>
                        <a:pt x="464" y="64"/>
                      </a:lnTo>
                      <a:lnTo>
                        <a:pt x="475" y="70"/>
                      </a:lnTo>
                      <a:lnTo>
                        <a:pt x="490" y="80"/>
                      </a:lnTo>
                      <a:lnTo>
                        <a:pt x="494" y="79"/>
                      </a:lnTo>
                      <a:lnTo>
                        <a:pt x="496" y="88"/>
                      </a:lnTo>
                      <a:lnTo>
                        <a:pt x="468" y="105"/>
                      </a:lnTo>
                      <a:lnTo>
                        <a:pt x="468" y="114"/>
                      </a:lnTo>
                      <a:lnTo>
                        <a:pt x="479" y="125"/>
                      </a:lnTo>
                      <a:lnTo>
                        <a:pt x="474" y="135"/>
                      </a:lnTo>
                      <a:lnTo>
                        <a:pt x="488" y="145"/>
                      </a:lnTo>
                      <a:lnTo>
                        <a:pt x="494" y="149"/>
                      </a:lnTo>
                      <a:lnTo>
                        <a:pt x="496" y="195"/>
                      </a:lnTo>
                      <a:lnTo>
                        <a:pt x="484" y="204"/>
                      </a:lnTo>
                      <a:lnTo>
                        <a:pt x="486" y="221"/>
                      </a:lnTo>
                      <a:lnTo>
                        <a:pt x="499" y="226"/>
                      </a:lnTo>
                      <a:lnTo>
                        <a:pt x="503" y="236"/>
                      </a:lnTo>
                      <a:lnTo>
                        <a:pt x="479" y="247"/>
                      </a:lnTo>
                      <a:lnTo>
                        <a:pt x="476" y="259"/>
                      </a:lnTo>
                      <a:lnTo>
                        <a:pt x="430" y="227"/>
                      </a:lnTo>
                      <a:lnTo>
                        <a:pt x="426" y="231"/>
                      </a:lnTo>
                      <a:lnTo>
                        <a:pt x="379" y="241"/>
                      </a:lnTo>
                      <a:lnTo>
                        <a:pt x="336" y="382"/>
                      </a:lnTo>
                      <a:lnTo>
                        <a:pt x="320" y="362"/>
                      </a:lnTo>
                      <a:lnTo>
                        <a:pt x="322" y="353"/>
                      </a:lnTo>
                      <a:lnTo>
                        <a:pt x="313" y="342"/>
                      </a:lnTo>
                      <a:lnTo>
                        <a:pt x="317" y="336"/>
                      </a:lnTo>
                      <a:lnTo>
                        <a:pt x="311" y="326"/>
                      </a:lnTo>
                      <a:lnTo>
                        <a:pt x="292" y="322"/>
                      </a:lnTo>
                      <a:lnTo>
                        <a:pt x="285" y="342"/>
                      </a:lnTo>
                      <a:lnTo>
                        <a:pt x="277" y="341"/>
                      </a:lnTo>
                      <a:lnTo>
                        <a:pt x="271" y="330"/>
                      </a:lnTo>
                      <a:lnTo>
                        <a:pt x="259" y="332"/>
                      </a:lnTo>
                      <a:lnTo>
                        <a:pt x="253" y="347"/>
                      </a:lnTo>
                      <a:lnTo>
                        <a:pt x="233" y="332"/>
                      </a:lnTo>
                      <a:lnTo>
                        <a:pt x="222" y="345"/>
                      </a:lnTo>
                      <a:lnTo>
                        <a:pt x="227" y="361"/>
                      </a:lnTo>
                      <a:lnTo>
                        <a:pt x="229" y="371"/>
                      </a:lnTo>
                      <a:lnTo>
                        <a:pt x="194" y="403"/>
                      </a:lnTo>
                      <a:lnTo>
                        <a:pt x="184" y="393"/>
                      </a:lnTo>
                      <a:lnTo>
                        <a:pt x="147" y="391"/>
                      </a:lnTo>
                      <a:lnTo>
                        <a:pt x="118" y="402"/>
                      </a:lnTo>
                      <a:lnTo>
                        <a:pt x="108" y="387"/>
                      </a:lnTo>
                      <a:lnTo>
                        <a:pt x="94" y="382"/>
                      </a:lnTo>
                      <a:lnTo>
                        <a:pt x="97" y="371"/>
                      </a:lnTo>
                      <a:lnTo>
                        <a:pt x="91" y="355"/>
                      </a:lnTo>
                      <a:lnTo>
                        <a:pt x="103" y="332"/>
                      </a:lnTo>
                      <a:lnTo>
                        <a:pt x="97" y="279"/>
                      </a:lnTo>
                      <a:lnTo>
                        <a:pt x="51" y="256"/>
                      </a:lnTo>
                      <a:lnTo>
                        <a:pt x="30" y="221"/>
                      </a:lnTo>
                      <a:lnTo>
                        <a:pt x="0" y="178"/>
                      </a:lnTo>
                      <a:lnTo>
                        <a:pt x="25" y="160"/>
                      </a:lnTo>
                      <a:lnTo>
                        <a:pt x="54" y="175"/>
                      </a:lnTo>
                      <a:lnTo>
                        <a:pt x="93" y="160"/>
                      </a:lnTo>
                      <a:lnTo>
                        <a:pt x="113" y="140"/>
                      </a:lnTo>
                      <a:lnTo>
                        <a:pt x="108" y="123"/>
                      </a:lnTo>
                      <a:lnTo>
                        <a:pt x="115" y="111"/>
                      </a:lnTo>
                      <a:lnTo>
                        <a:pt x="103" y="40"/>
                      </a:lnTo>
                      <a:lnTo>
                        <a:pt x="118" y="10"/>
                      </a:lnTo>
                      <a:lnTo>
                        <a:pt x="125" y="12"/>
                      </a:lnTo>
                      <a:lnTo>
                        <a:pt x="144" y="1"/>
                      </a:lnTo>
                      <a:lnTo>
                        <a:pt x="15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4" name="Freeform 62">
                  <a:extLst>
                    <a:ext uri="{FF2B5EF4-FFF2-40B4-BE49-F238E27FC236}">
                      <a16:creationId xmlns:a16="http://schemas.microsoft.com/office/drawing/2014/main" id="{9C0E8C84-620F-4546-946F-EFD9751EEB5D}"/>
                    </a:ext>
                  </a:extLst>
                </p:cNvPr>
                <p:cNvSpPr>
                  <a:spLocks/>
                </p:cNvSpPr>
                <p:nvPr/>
              </p:nvSpPr>
              <p:spPr bwMode="auto">
                <a:xfrm>
                  <a:off x="5661026" y="2736851"/>
                  <a:ext cx="596900" cy="587375"/>
                </a:xfrm>
                <a:custGeom>
                  <a:avLst/>
                  <a:gdLst>
                    <a:gd name="T0" fmla="*/ 34 w 376"/>
                    <a:gd name="T1" fmla="*/ 0 h 370"/>
                    <a:gd name="T2" fmla="*/ 124 w 376"/>
                    <a:gd name="T3" fmla="*/ 45 h 370"/>
                    <a:gd name="T4" fmla="*/ 168 w 376"/>
                    <a:gd name="T5" fmla="*/ 19 h 370"/>
                    <a:gd name="T6" fmla="*/ 181 w 376"/>
                    <a:gd name="T7" fmla="*/ 20 h 370"/>
                    <a:gd name="T8" fmla="*/ 240 w 376"/>
                    <a:gd name="T9" fmla="*/ 67 h 370"/>
                    <a:gd name="T10" fmla="*/ 277 w 376"/>
                    <a:gd name="T11" fmla="*/ 55 h 370"/>
                    <a:gd name="T12" fmla="*/ 285 w 376"/>
                    <a:gd name="T13" fmla="*/ 67 h 370"/>
                    <a:gd name="T14" fmla="*/ 297 w 376"/>
                    <a:gd name="T15" fmla="*/ 63 h 370"/>
                    <a:gd name="T16" fmla="*/ 305 w 376"/>
                    <a:gd name="T17" fmla="*/ 68 h 370"/>
                    <a:gd name="T18" fmla="*/ 306 w 376"/>
                    <a:gd name="T19" fmla="*/ 83 h 370"/>
                    <a:gd name="T20" fmla="*/ 317 w 376"/>
                    <a:gd name="T21" fmla="*/ 94 h 370"/>
                    <a:gd name="T22" fmla="*/ 331 w 376"/>
                    <a:gd name="T23" fmla="*/ 77 h 370"/>
                    <a:gd name="T24" fmla="*/ 345 w 376"/>
                    <a:gd name="T25" fmla="*/ 77 h 370"/>
                    <a:gd name="T26" fmla="*/ 345 w 376"/>
                    <a:gd name="T27" fmla="*/ 83 h 370"/>
                    <a:gd name="T28" fmla="*/ 352 w 376"/>
                    <a:gd name="T29" fmla="*/ 114 h 370"/>
                    <a:gd name="T30" fmla="*/ 376 w 376"/>
                    <a:gd name="T31" fmla="*/ 126 h 370"/>
                    <a:gd name="T32" fmla="*/ 374 w 376"/>
                    <a:gd name="T33" fmla="*/ 141 h 370"/>
                    <a:gd name="T34" fmla="*/ 350 w 376"/>
                    <a:gd name="T35" fmla="*/ 167 h 370"/>
                    <a:gd name="T36" fmla="*/ 335 w 376"/>
                    <a:gd name="T37" fmla="*/ 197 h 370"/>
                    <a:gd name="T38" fmla="*/ 347 w 376"/>
                    <a:gd name="T39" fmla="*/ 268 h 370"/>
                    <a:gd name="T40" fmla="*/ 340 w 376"/>
                    <a:gd name="T41" fmla="*/ 280 h 370"/>
                    <a:gd name="T42" fmla="*/ 345 w 376"/>
                    <a:gd name="T43" fmla="*/ 297 h 370"/>
                    <a:gd name="T44" fmla="*/ 325 w 376"/>
                    <a:gd name="T45" fmla="*/ 317 h 370"/>
                    <a:gd name="T46" fmla="*/ 286 w 376"/>
                    <a:gd name="T47" fmla="*/ 332 h 370"/>
                    <a:gd name="T48" fmla="*/ 257 w 376"/>
                    <a:gd name="T49" fmla="*/ 317 h 370"/>
                    <a:gd name="T50" fmla="*/ 232 w 376"/>
                    <a:gd name="T51" fmla="*/ 335 h 370"/>
                    <a:gd name="T52" fmla="*/ 202 w 376"/>
                    <a:gd name="T53" fmla="*/ 364 h 370"/>
                    <a:gd name="T54" fmla="*/ 191 w 376"/>
                    <a:gd name="T55" fmla="*/ 370 h 370"/>
                    <a:gd name="T56" fmla="*/ 173 w 376"/>
                    <a:gd name="T57" fmla="*/ 352 h 370"/>
                    <a:gd name="T58" fmla="*/ 158 w 376"/>
                    <a:gd name="T59" fmla="*/ 361 h 370"/>
                    <a:gd name="T60" fmla="*/ 138 w 376"/>
                    <a:gd name="T61" fmla="*/ 351 h 370"/>
                    <a:gd name="T62" fmla="*/ 113 w 376"/>
                    <a:gd name="T63" fmla="*/ 364 h 370"/>
                    <a:gd name="T64" fmla="*/ 69 w 376"/>
                    <a:gd name="T65" fmla="*/ 335 h 370"/>
                    <a:gd name="T66" fmla="*/ 69 w 376"/>
                    <a:gd name="T67" fmla="*/ 306 h 370"/>
                    <a:gd name="T68" fmla="*/ 63 w 376"/>
                    <a:gd name="T69" fmla="*/ 248 h 370"/>
                    <a:gd name="T70" fmla="*/ 38 w 376"/>
                    <a:gd name="T71" fmla="*/ 134 h 370"/>
                    <a:gd name="T72" fmla="*/ 10 w 376"/>
                    <a:gd name="T73" fmla="*/ 97 h 370"/>
                    <a:gd name="T74" fmla="*/ 14 w 376"/>
                    <a:gd name="T75" fmla="*/ 49 h 370"/>
                    <a:gd name="T76" fmla="*/ 4 w 376"/>
                    <a:gd name="T77" fmla="*/ 29 h 370"/>
                    <a:gd name="T78" fmla="*/ 0 w 376"/>
                    <a:gd name="T79" fmla="*/ 19 h 370"/>
                    <a:gd name="T80" fmla="*/ 34 w 376"/>
                    <a:gd name="T8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370">
                      <a:moveTo>
                        <a:pt x="34" y="0"/>
                      </a:moveTo>
                      <a:lnTo>
                        <a:pt x="124" y="45"/>
                      </a:lnTo>
                      <a:lnTo>
                        <a:pt x="168" y="19"/>
                      </a:lnTo>
                      <a:lnTo>
                        <a:pt x="181" y="20"/>
                      </a:lnTo>
                      <a:lnTo>
                        <a:pt x="240" y="67"/>
                      </a:lnTo>
                      <a:lnTo>
                        <a:pt x="277" y="55"/>
                      </a:lnTo>
                      <a:lnTo>
                        <a:pt x="285" y="67"/>
                      </a:lnTo>
                      <a:lnTo>
                        <a:pt x="297" y="63"/>
                      </a:lnTo>
                      <a:lnTo>
                        <a:pt x="305" y="68"/>
                      </a:lnTo>
                      <a:lnTo>
                        <a:pt x="306" y="83"/>
                      </a:lnTo>
                      <a:lnTo>
                        <a:pt x="317" y="94"/>
                      </a:lnTo>
                      <a:lnTo>
                        <a:pt x="331" y="77"/>
                      </a:lnTo>
                      <a:lnTo>
                        <a:pt x="345" y="77"/>
                      </a:lnTo>
                      <a:lnTo>
                        <a:pt x="345" y="83"/>
                      </a:lnTo>
                      <a:lnTo>
                        <a:pt x="352" y="114"/>
                      </a:lnTo>
                      <a:lnTo>
                        <a:pt x="376" y="126"/>
                      </a:lnTo>
                      <a:lnTo>
                        <a:pt x="374" y="141"/>
                      </a:lnTo>
                      <a:lnTo>
                        <a:pt x="350" y="167"/>
                      </a:lnTo>
                      <a:lnTo>
                        <a:pt x="335" y="197"/>
                      </a:lnTo>
                      <a:lnTo>
                        <a:pt x="347" y="268"/>
                      </a:lnTo>
                      <a:lnTo>
                        <a:pt x="340" y="280"/>
                      </a:lnTo>
                      <a:lnTo>
                        <a:pt x="345" y="297"/>
                      </a:lnTo>
                      <a:lnTo>
                        <a:pt x="325" y="317"/>
                      </a:lnTo>
                      <a:lnTo>
                        <a:pt x="286" y="332"/>
                      </a:lnTo>
                      <a:lnTo>
                        <a:pt x="257" y="317"/>
                      </a:lnTo>
                      <a:lnTo>
                        <a:pt x="232" y="335"/>
                      </a:lnTo>
                      <a:lnTo>
                        <a:pt x="202" y="364"/>
                      </a:lnTo>
                      <a:lnTo>
                        <a:pt x="191" y="370"/>
                      </a:lnTo>
                      <a:lnTo>
                        <a:pt x="173" y="352"/>
                      </a:lnTo>
                      <a:lnTo>
                        <a:pt x="158" y="361"/>
                      </a:lnTo>
                      <a:lnTo>
                        <a:pt x="138" y="351"/>
                      </a:lnTo>
                      <a:lnTo>
                        <a:pt x="113" y="364"/>
                      </a:lnTo>
                      <a:lnTo>
                        <a:pt x="69" y="335"/>
                      </a:lnTo>
                      <a:lnTo>
                        <a:pt x="69" y="306"/>
                      </a:lnTo>
                      <a:lnTo>
                        <a:pt x="63" y="248"/>
                      </a:lnTo>
                      <a:lnTo>
                        <a:pt x="38" y="134"/>
                      </a:lnTo>
                      <a:lnTo>
                        <a:pt x="10" y="97"/>
                      </a:lnTo>
                      <a:lnTo>
                        <a:pt x="14" y="49"/>
                      </a:lnTo>
                      <a:lnTo>
                        <a:pt x="4" y="29"/>
                      </a:lnTo>
                      <a:lnTo>
                        <a:pt x="0" y="19"/>
                      </a:lnTo>
                      <a:lnTo>
                        <a:pt x="3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5" name="Freeform 63">
                  <a:extLst>
                    <a:ext uri="{FF2B5EF4-FFF2-40B4-BE49-F238E27FC236}">
                      <a16:creationId xmlns:a16="http://schemas.microsoft.com/office/drawing/2014/main" id="{4929F57F-D82B-42F8-9527-AA0181FFEC8D}"/>
                    </a:ext>
                  </a:extLst>
                </p:cNvPr>
                <p:cNvSpPr>
                  <a:spLocks/>
                </p:cNvSpPr>
                <p:nvPr/>
              </p:nvSpPr>
              <p:spPr bwMode="auto">
                <a:xfrm>
                  <a:off x="6200776" y="2398713"/>
                  <a:ext cx="630238" cy="727075"/>
                </a:xfrm>
                <a:custGeom>
                  <a:avLst/>
                  <a:gdLst>
                    <a:gd name="T0" fmla="*/ 183 w 397"/>
                    <a:gd name="T1" fmla="*/ 9 h 458"/>
                    <a:gd name="T2" fmla="*/ 229 w 397"/>
                    <a:gd name="T3" fmla="*/ 75 h 458"/>
                    <a:gd name="T4" fmla="*/ 230 w 397"/>
                    <a:gd name="T5" fmla="*/ 105 h 458"/>
                    <a:gd name="T6" fmla="*/ 240 w 397"/>
                    <a:gd name="T7" fmla="*/ 123 h 458"/>
                    <a:gd name="T8" fmla="*/ 257 w 397"/>
                    <a:gd name="T9" fmla="*/ 122 h 458"/>
                    <a:gd name="T10" fmla="*/ 264 w 397"/>
                    <a:gd name="T11" fmla="*/ 143 h 458"/>
                    <a:gd name="T12" fmla="*/ 292 w 397"/>
                    <a:gd name="T13" fmla="*/ 143 h 458"/>
                    <a:gd name="T14" fmla="*/ 319 w 397"/>
                    <a:gd name="T15" fmla="*/ 164 h 458"/>
                    <a:gd name="T16" fmla="*/ 376 w 397"/>
                    <a:gd name="T17" fmla="*/ 158 h 458"/>
                    <a:gd name="T18" fmla="*/ 351 w 397"/>
                    <a:gd name="T19" fmla="*/ 198 h 458"/>
                    <a:gd name="T20" fmla="*/ 361 w 397"/>
                    <a:gd name="T21" fmla="*/ 215 h 458"/>
                    <a:gd name="T22" fmla="*/ 382 w 397"/>
                    <a:gd name="T23" fmla="*/ 242 h 458"/>
                    <a:gd name="T24" fmla="*/ 386 w 397"/>
                    <a:gd name="T25" fmla="*/ 292 h 458"/>
                    <a:gd name="T26" fmla="*/ 380 w 397"/>
                    <a:gd name="T27" fmla="*/ 321 h 458"/>
                    <a:gd name="T28" fmla="*/ 368 w 397"/>
                    <a:gd name="T29" fmla="*/ 351 h 458"/>
                    <a:gd name="T30" fmla="*/ 346 w 397"/>
                    <a:gd name="T31" fmla="*/ 375 h 458"/>
                    <a:gd name="T32" fmla="*/ 346 w 397"/>
                    <a:gd name="T33" fmla="*/ 395 h 458"/>
                    <a:gd name="T34" fmla="*/ 309 w 397"/>
                    <a:gd name="T35" fmla="*/ 415 h 458"/>
                    <a:gd name="T36" fmla="*/ 276 w 397"/>
                    <a:gd name="T37" fmla="*/ 415 h 458"/>
                    <a:gd name="T38" fmla="*/ 234 w 397"/>
                    <a:gd name="T39" fmla="*/ 431 h 458"/>
                    <a:gd name="T40" fmla="*/ 145 w 397"/>
                    <a:gd name="T41" fmla="*/ 424 h 458"/>
                    <a:gd name="T42" fmla="*/ 139 w 397"/>
                    <a:gd name="T43" fmla="*/ 411 h 458"/>
                    <a:gd name="T44" fmla="*/ 51 w 397"/>
                    <a:gd name="T45" fmla="*/ 370 h 458"/>
                    <a:gd name="T46" fmla="*/ 17 w 397"/>
                    <a:gd name="T47" fmla="*/ 382 h 458"/>
                    <a:gd name="T48" fmla="*/ 34 w 397"/>
                    <a:gd name="T49" fmla="*/ 354 h 458"/>
                    <a:gd name="T50" fmla="*/ 12 w 397"/>
                    <a:gd name="T51" fmla="*/ 327 h 458"/>
                    <a:gd name="T52" fmla="*/ 5 w 397"/>
                    <a:gd name="T53" fmla="*/ 290 h 458"/>
                    <a:gd name="T54" fmla="*/ 26 w 397"/>
                    <a:gd name="T55" fmla="*/ 201 h 458"/>
                    <a:gd name="T56" fmla="*/ 25 w 397"/>
                    <a:gd name="T57" fmla="*/ 166 h 458"/>
                    <a:gd name="T58" fmla="*/ 60 w 397"/>
                    <a:gd name="T59" fmla="*/ 88 h 458"/>
                    <a:gd name="T60" fmla="*/ 36 w 397"/>
                    <a:gd name="T61" fmla="*/ 85 h 458"/>
                    <a:gd name="T62" fmla="*/ 40 w 397"/>
                    <a:gd name="T63" fmla="*/ 57 h 458"/>
                    <a:gd name="T64" fmla="*/ 46 w 397"/>
                    <a:gd name="T65" fmla="*/ 32 h 458"/>
                    <a:gd name="T66" fmla="*/ 116 w 397"/>
                    <a:gd name="T67" fmla="*/ 32 h 458"/>
                    <a:gd name="T68" fmla="*/ 110 w 397"/>
                    <a:gd name="T69" fmla="*/ 6 h 458"/>
                    <a:gd name="T70" fmla="*/ 148 w 397"/>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7" h="458">
                      <a:moveTo>
                        <a:pt x="148" y="0"/>
                      </a:moveTo>
                      <a:lnTo>
                        <a:pt x="183" y="9"/>
                      </a:lnTo>
                      <a:lnTo>
                        <a:pt x="194" y="38"/>
                      </a:lnTo>
                      <a:lnTo>
                        <a:pt x="229" y="75"/>
                      </a:lnTo>
                      <a:lnTo>
                        <a:pt x="215" y="93"/>
                      </a:lnTo>
                      <a:lnTo>
                        <a:pt x="230" y="105"/>
                      </a:lnTo>
                      <a:lnTo>
                        <a:pt x="229" y="123"/>
                      </a:lnTo>
                      <a:lnTo>
                        <a:pt x="240" y="123"/>
                      </a:lnTo>
                      <a:lnTo>
                        <a:pt x="249" y="118"/>
                      </a:lnTo>
                      <a:lnTo>
                        <a:pt x="257" y="122"/>
                      </a:lnTo>
                      <a:lnTo>
                        <a:pt x="251" y="134"/>
                      </a:lnTo>
                      <a:lnTo>
                        <a:pt x="264" y="143"/>
                      </a:lnTo>
                      <a:lnTo>
                        <a:pt x="282" y="149"/>
                      </a:lnTo>
                      <a:lnTo>
                        <a:pt x="292" y="143"/>
                      </a:lnTo>
                      <a:lnTo>
                        <a:pt x="304" y="149"/>
                      </a:lnTo>
                      <a:lnTo>
                        <a:pt x="319" y="164"/>
                      </a:lnTo>
                      <a:lnTo>
                        <a:pt x="343" y="149"/>
                      </a:lnTo>
                      <a:lnTo>
                        <a:pt x="376" y="158"/>
                      </a:lnTo>
                      <a:lnTo>
                        <a:pt x="367" y="194"/>
                      </a:lnTo>
                      <a:lnTo>
                        <a:pt x="351" y="198"/>
                      </a:lnTo>
                      <a:lnTo>
                        <a:pt x="347" y="203"/>
                      </a:lnTo>
                      <a:lnTo>
                        <a:pt x="361" y="215"/>
                      </a:lnTo>
                      <a:lnTo>
                        <a:pt x="361" y="236"/>
                      </a:lnTo>
                      <a:lnTo>
                        <a:pt x="382" y="242"/>
                      </a:lnTo>
                      <a:lnTo>
                        <a:pt x="397" y="281"/>
                      </a:lnTo>
                      <a:lnTo>
                        <a:pt x="386" y="292"/>
                      </a:lnTo>
                      <a:lnTo>
                        <a:pt x="388" y="310"/>
                      </a:lnTo>
                      <a:lnTo>
                        <a:pt x="380" y="321"/>
                      </a:lnTo>
                      <a:lnTo>
                        <a:pt x="382" y="339"/>
                      </a:lnTo>
                      <a:lnTo>
                        <a:pt x="368" y="351"/>
                      </a:lnTo>
                      <a:lnTo>
                        <a:pt x="366" y="370"/>
                      </a:lnTo>
                      <a:lnTo>
                        <a:pt x="346" y="375"/>
                      </a:lnTo>
                      <a:lnTo>
                        <a:pt x="337" y="389"/>
                      </a:lnTo>
                      <a:lnTo>
                        <a:pt x="346" y="395"/>
                      </a:lnTo>
                      <a:lnTo>
                        <a:pt x="333" y="410"/>
                      </a:lnTo>
                      <a:lnTo>
                        <a:pt x="309" y="415"/>
                      </a:lnTo>
                      <a:lnTo>
                        <a:pt x="296" y="419"/>
                      </a:lnTo>
                      <a:lnTo>
                        <a:pt x="276" y="415"/>
                      </a:lnTo>
                      <a:lnTo>
                        <a:pt x="253" y="429"/>
                      </a:lnTo>
                      <a:lnTo>
                        <a:pt x="234" y="431"/>
                      </a:lnTo>
                      <a:lnTo>
                        <a:pt x="175" y="458"/>
                      </a:lnTo>
                      <a:lnTo>
                        <a:pt x="145" y="424"/>
                      </a:lnTo>
                      <a:lnTo>
                        <a:pt x="145" y="415"/>
                      </a:lnTo>
                      <a:lnTo>
                        <a:pt x="139" y="411"/>
                      </a:lnTo>
                      <a:lnTo>
                        <a:pt x="114" y="410"/>
                      </a:lnTo>
                      <a:lnTo>
                        <a:pt x="51" y="370"/>
                      </a:lnTo>
                      <a:lnTo>
                        <a:pt x="36" y="371"/>
                      </a:lnTo>
                      <a:lnTo>
                        <a:pt x="17" y="382"/>
                      </a:lnTo>
                      <a:lnTo>
                        <a:pt x="10" y="380"/>
                      </a:lnTo>
                      <a:lnTo>
                        <a:pt x="34" y="354"/>
                      </a:lnTo>
                      <a:lnTo>
                        <a:pt x="36" y="339"/>
                      </a:lnTo>
                      <a:lnTo>
                        <a:pt x="12" y="327"/>
                      </a:lnTo>
                      <a:lnTo>
                        <a:pt x="5" y="296"/>
                      </a:lnTo>
                      <a:lnTo>
                        <a:pt x="5" y="290"/>
                      </a:lnTo>
                      <a:lnTo>
                        <a:pt x="0" y="238"/>
                      </a:lnTo>
                      <a:lnTo>
                        <a:pt x="26" y="201"/>
                      </a:lnTo>
                      <a:lnTo>
                        <a:pt x="36" y="179"/>
                      </a:lnTo>
                      <a:lnTo>
                        <a:pt x="25" y="166"/>
                      </a:lnTo>
                      <a:lnTo>
                        <a:pt x="60" y="117"/>
                      </a:lnTo>
                      <a:lnTo>
                        <a:pt x="60" y="88"/>
                      </a:lnTo>
                      <a:lnTo>
                        <a:pt x="52" y="82"/>
                      </a:lnTo>
                      <a:lnTo>
                        <a:pt x="36" y="85"/>
                      </a:lnTo>
                      <a:lnTo>
                        <a:pt x="32" y="79"/>
                      </a:lnTo>
                      <a:lnTo>
                        <a:pt x="40" y="57"/>
                      </a:lnTo>
                      <a:lnTo>
                        <a:pt x="34" y="47"/>
                      </a:lnTo>
                      <a:lnTo>
                        <a:pt x="46" y="32"/>
                      </a:lnTo>
                      <a:lnTo>
                        <a:pt x="108" y="38"/>
                      </a:lnTo>
                      <a:lnTo>
                        <a:pt x="116" y="32"/>
                      </a:lnTo>
                      <a:lnTo>
                        <a:pt x="105" y="15"/>
                      </a:lnTo>
                      <a:lnTo>
                        <a:pt x="110" y="6"/>
                      </a:lnTo>
                      <a:lnTo>
                        <a:pt x="131" y="10"/>
                      </a:lnTo>
                      <a:lnTo>
                        <a:pt x="1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6" name="Freeform 72">
                  <a:extLst>
                    <a:ext uri="{FF2B5EF4-FFF2-40B4-BE49-F238E27FC236}">
                      <a16:creationId xmlns:a16="http://schemas.microsoft.com/office/drawing/2014/main" id="{3139DD61-0A8A-4310-8BB4-437582F75D5E}"/>
                    </a:ext>
                  </a:extLst>
                </p:cNvPr>
                <p:cNvSpPr>
                  <a:spLocks/>
                </p:cNvSpPr>
                <p:nvPr/>
              </p:nvSpPr>
              <p:spPr bwMode="auto">
                <a:xfrm>
                  <a:off x="6369051" y="1951038"/>
                  <a:ext cx="592138" cy="708025"/>
                </a:xfrm>
                <a:custGeom>
                  <a:avLst/>
                  <a:gdLst>
                    <a:gd name="T0" fmla="*/ 99 w 373"/>
                    <a:gd name="T1" fmla="*/ 0 h 446"/>
                    <a:gd name="T2" fmla="*/ 101 w 373"/>
                    <a:gd name="T3" fmla="*/ 20 h 446"/>
                    <a:gd name="T4" fmla="*/ 122 w 373"/>
                    <a:gd name="T5" fmla="*/ 25 h 446"/>
                    <a:gd name="T6" fmla="*/ 137 w 373"/>
                    <a:gd name="T7" fmla="*/ 50 h 446"/>
                    <a:gd name="T8" fmla="*/ 185 w 373"/>
                    <a:gd name="T9" fmla="*/ 74 h 446"/>
                    <a:gd name="T10" fmla="*/ 227 w 373"/>
                    <a:gd name="T11" fmla="*/ 94 h 446"/>
                    <a:gd name="T12" fmla="*/ 237 w 373"/>
                    <a:gd name="T13" fmla="*/ 104 h 446"/>
                    <a:gd name="T14" fmla="*/ 221 w 373"/>
                    <a:gd name="T15" fmla="*/ 114 h 446"/>
                    <a:gd name="T16" fmla="*/ 231 w 373"/>
                    <a:gd name="T17" fmla="*/ 133 h 446"/>
                    <a:gd name="T18" fmla="*/ 256 w 373"/>
                    <a:gd name="T19" fmla="*/ 136 h 446"/>
                    <a:gd name="T20" fmla="*/ 287 w 373"/>
                    <a:gd name="T21" fmla="*/ 173 h 446"/>
                    <a:gd name="T22" fmla="*/ 309 w 373"/>
                    <a:gd name="T23" fmla="*/ 178 h 446"/>
                    <a:gd name="T24" fmla="*/ 311 w 373"/>
                    <a:gd name="T25" fmla="*/ 188 h 446"/>
                    <a:gd name="T26" fmla="*/ 295 w 373"/>
                    <a:gd name="T27" fmla="*/ 198 h 446"/>
                    <a:gd name="T28" fmla="*/ 291 w 373"/>
                    <a:gd name="T29" fmla="*/ 220 h 446"/>
                    <a:gd name="T30" fmla="*/ 289 w 373"/>
                    <a:gd name="T31" fmla="*/ 236 h 446"/>
                    <a:gd name="T32" fmla="*/ 307 w 373"/>
                    <a:gd name="T33" fmla="*/ 236 h 446"/>
                    <a:gd name="T34" fmla="*/ 324 w 373"/>
                    <a:gd name="T35" fmla="*/ 252 h 446"/>
                    <a:gd name="T36" fmla="*/ 350 w 373"/>
                    <a:gd name="T37" fmla="*/ 260 h 446"/>
                    <a:gd name="T38" fmla="*/ 356 w 373"/>
                    <a:gd name="T39" fmla="*/ 285 h 446"/>
                    <a:gd name="T40" fmla="*/ 373 w 373"/>
                    <a:gd name="T41" fmla="*/ 291 h 446"/>
                    <a:gd name="T42" fmla="*/ 368 w 373"/>
                    <a:gd name="T43" fmla="*/ 305 h 446"/>
                    <a:gd name="T44" fmla="*/ 356 w 373"/>
                    <a:gd name="T45" fmla="*/ 306 h 446"/>
                    <a:gd name="T46" fmla="*/ 344 w 373"/>
                    <a:gd name="T47" fmla="*/ 325 h 446"/>
                    <a:gd name="T48" fmla="*/ 329 w 373"/>
                    <a:gd name="T49" fmla="*/ 326 h 446"/>
                    <a:gd name="T50" fmla="*/ 320 w 373"/>
                    <a:gd name="T51" fmla="*/ 360 h 446"/>
                    <a:gd name="T52" fmla="*/ 311 w 373"/>
                    <a:gd name="T53" fmla="*/ 399 h 446"/>
                    <a:gd name="T54" fmla="*/ 291 w 373"/>
                    <a:gd name="T55" fmla="*/ 408 h 446"/>
                    <a:gd name="T56" fmla="*/ 266 w 373"/>
                    <a:gd name="T57" fmla="*/ 400 h 446"/>
                    <a:gd name="T58" fmla="*/ 240 w 373"/>
                    <a:gd name="T59" fmla="*/ 414 h 446"/>
                    <a:gd name="T60" fmla="*/ 237 w 373"/>
                    <a:gd name="T61" fmla="*/ 431 h 446"/>
                    <a:gd name="T62" fmla="*/ 213 w 373"/>
                    <a:gd name="T63" fmla="*/ 446 h 446"/>
                    <a:gd name="T64" fmla="*/ 198 w 373"/>
                    <a:gd name="T65" fmla="*/ 431 h 446"/>
                    <a:gd name="T66" fmla="*/ 186 w 373"/>
                    <a:gd name="T67" fmla="*/ 425 h 446"/>
                    <a:gd name="T68" fmla="*/ 176 w 373"/>
                    <a:gd name="T69" fmla="*/ 431 h 446"/>
                    <a:gd name="T70" fmla="*/ 158 w 373"/>
                    <a:gd name="T71" fmla="*/ 425 h 446"/>
                    <a:gd name="T72" fmla="*/ 145 w 373"/>
                    <a:gd name="T73" fmla="*/ 416 h 446"/>
                    <a:gd name="T74" fmla="*/ 151 w 373"/>
                    <a:gd name="T75" fmla="*/ 404 h 446"/>
                    <a:gd name="T76" fmla="*/ 143 w 373"/>
                    <a:gd name="T77" fmla="*/ 400 h 446"/>
                    <a:gd name="T78" fmla="*/ 134 w 373"/>
                    <a:gd name="T79" fmla="*/ 405 h 446"/>
                    <a:gd name="T80" fmla="*/ 123 w 373"/>
                    <a:gd name="T81" fmla="*/ 405 h 446"/>
                    <a:gd name="T82" fmla="*/ 124 w 373"/>
                    <a:gd name="T83" fmla="*/ 387 h 446"/>
                    <a:gd name="T84" fmla="*/ 109 w 373"/>
                    <a:gd name="T85" fmla="*/ 375 h 446"/>
                    <a:gd name="T86" fmla="*/ 123 w 373"/>
                    <a:gd name="T87" fmla="*/ 357 h 446"/>
                    <a:gd name="T88" fmla="*/ 88 w 373"/>
                    <a:gd name="T89" fmla="*/ 320 h 446"/>
                    <a:gd name="T90" fmla="*/ 77 w 373"/>
                    <a:gd name="T91" fmla="*/ 291 h 446"/>
                    <a:gd name="T92" fmla="*/ 42 w 373"/>
                    <a:gd name="T93" fmla="*/ 282 h 446"/>
                    <a:gd name="T94" fmla="*/ 39 w 373"/>
                    <a:gd name="T95" fmla="*/ 266 h 446"/>
                    <a:gd name="T96" fmla="*/ 30 w 373"/>
                    <a:gd name="T97" fmla="*/ 252 h 446"/>
                    <a:gd name="T98" fmla="*/ 64 w 373"/>
                    <a:gd name="T99" fmla="*/ 240 h 446"/>
                    <a:gd name="T100" fmla="*/ 76 w 373"/>
                    <a:gd name="T101" fmla="*/ 213 h 446"/>
                    <a:gd name="T102" fmla="*/ 68 w 373"/>
                    <a:gd name="T103" fmla="*/ 151 h 446"/>
                    <a:gd name="T104" fmla="*/ 42 w 373"/>
                    <a:gd name="T105" fmla="*/ 129 h 446"/>
                    <a:gd name="T106" fmla="*/ 0 w 373"/>
                    <a:gd name="T107" fmla="*/ 113 h 446"/>
                    <a:gd name="T108" fmla="*/ 9 w 373"/>
                    <a:gd name="T109" fmla="*/ 83 h 446"/>
                    <a:gd name="T110" fmla="*/ 17 w 373"/>
                    <a:gd name="T111" fmla="*/ 74 h 446"/>
                    <a:gd name="T112" fmla="*/ 53 w 373"/>
                    <a:gd name="T113" fmla="*/ 58 h 446"/>
                    <a:gd name="T114" fmla="*/ 62 w 373"/>
                    <a:gd name="T115" fmla="*/ 33 h 446"/>
                    <a:gd name="T116" fmla="*/ 58 w 373"/>
                    <a:gd name="T117" fmla="*/ 28 h 446"/>
                    <a:gd name="T118" fmla="*/ 42 w 373"/>
                    <a:gd name="T119" fmla="*/ 28 h 446"/>
                    <a:gd name="T120" fmla="*/ 42 w 373"/>
                    <a:gd name="T121" fmla="*/ 16 h 446"/>
                    <a:gd name="T122" fmla="*/ 99 w 373"/>
                    <a:gd name="T12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 h="446">
                      <a:moveTo>
                        <a:pt x="99" y="0"/>
                      </a:moveTo>
                      <a:lnTo>
                        <a:pt x="101" y="20"/>
                      </a:lnTo>
                      <a:lnTo>
                        <a:pt x="122" y="25"/>
                      </a:lnTo>
                      <a:lnTo>
                        <a:pt x="137" y="50"/>
                      </a:lnTo>
                      <a:lnTo>
                        <a:pt x="185" y="74"/>
                      </a:lnTo>
                      <a:lnTo>
                        <a:pt x="227" y="94"/>
                      </a:lnTo>
                      <a:lnTo>
                        <a:pt x="237" y="104"/>
                      </a:lnTo>
                      <a:lnTo>
                        <a:pt x="221" y="114"/>
                      </a:lnTo>
                      <a:lnTo>
                        <a:pt x="231" y="133"/>
                      </a:lnTo>
                      <a:lnTo>
                        <a:pt x="256" y="136"/>
                      </a:lnTo>
                      <a:lnTo>
                        <a:pt x="287" y="173"/>
                      </a:lnTo>
                      <a:lnTo>
                        <a:pt x="309" y="178"/>
                      </a:lnTo>
                      <a:lnTo>
                        <a:pt x="311" y="188"/>
                      </a:lnTo>
                      <a:lnTo>
                        <a:pt x="295" y="198"/>
                      </a:lnTo>
                      <a:lnTo>
                        <a:pt x="291" y="220"/>
                      </a:lnTo>
                      <a:lnTo>
                        <a:pt x="289" y="236"/>
                      </a:lnTo>
                      <a:lnTo>
                        <a:pt x="307" y="236"/>
                      </a:lnTo>
                      <a:lnTo>
                        <a:pt x="324" y="252"/>
                      </a:lnTo>
                      <a:lnTo>
                        <a:pt x="350" y="260"/>
                      </a:lnTo>
                      <a:lnTo>
                        <a:pt x="356" y="285"/>
                      </a:lnTo>
                      <a:lnTo>
                        <a:pt x="373" y="291"/>
                      </a:lnTo>
                      <a:lnTo>
                        <a:pt x="368" y="305"/>
                      </a:lnTo>
                      <a:lnTo>
                        <a:pt x="356" y="306"/>
                      </a:lnTo>
                      <a:lnTo>
                        <a:pt x="344" y="325"/>
                      </a:lnTo>
                      <a:lnTo>
                        <a:pt x="329" y="326"/>
                      </a:lnTo>
                      <a:lnTo>
                        <a:pt x="320" y="360"/>
                      </a:lnTo>
                      <a:lnTo>
                        <a:pt x="311" y="399"/>
                      </a:lnTo>
                      <a:lnTo>
                        <a:pt x="291" y="408"/>
                      </a:lnTo>
                      <a:lnTo>
                        <a:pt x="266" y="400"/>
                      </a:lnTo>
                      <a:lnTo>
                        <a:pt x="240" y="414"/>
                      </a:lnTo>
                      <a:lnTo>
                        <a:pt x="237" y="431"/>
                      </a:lnTo>
                      <a:lnTo>
                        <a:pt x="213" y="446"/>
                      </a:lnTo>
                      <a:lnTo>
                        <a:pt x="198" y="431"/>
                      </a:lnTo>
                      <a:lnTo>
                        <a:pt x="186" y="425"/>
                      </a:lnTo>
                      <a:lnTo>
                        <a:pt x="176" y="431"/>
                      </a:lnTo>
                      <a:lnTo>
                        <a:pt x="158" y="425"/>
                      </a:lnTo>
                      <a:lnTo>
                        <a:pt x="145" y="416"/>
                      </a:lnTo>
                      <a:lnTo>
                        <a:pt x="151" y="404"/>
                      </a:lnTo>
                      <a:lnTo>
                        <a:pt x="143" y="400"/>
                      </a:lnTo>
                      <a:lnTo>
                        <a:pt x="134" y="405"/>
                      </a:lnTo>
                      <a:lnTo>
                        <a:pt x="123" y="405"/>
                      </a:lnTo>
                      <a:lnTo>
                        <a:pt x="124" y="387"/>
                      </a:lnTo>
                      <a:lnTo>
                        <a:pt x="109" y="375"/>
                      </a:lnTo>
                      <a:lnTo>
                        <a:pt x="123" y="357"/>
                      </a:lnTo>
                      <a:lnTo>
                        <a:pt x="88" y="320"/>
                      </a:lnTo>
                      <a:lnTo>
                        <a:pt x="77" y="291"/>
                      </a:lnTo>
                      <a:lnTo>
                        <a:pt x="42" y="282"/>
                      </a:lnTo>
                      <a:lnTo>
                        <a:pt x="39" y="266"/>
                      </a:lnTo>
                      <a:lnTo>
                        <a:pt x="30" y="252"/>
                      </a:lnTo>
                      <a:lnTo>
                        <a:pt x="64" y="240"/>
                      </a:lnTo>
                      <a:lnTo>
                        <a:pt x="76" y="213"/>
                      </a:lnTo>
                      <a:lnTo>
                        <a:pt x="68" y="151"/>
                      </a:lnTo>
                      <a:lnTo>
                        <a:pt x="42" y="129"/>
                      </a:lnTo>
                      <a:lnTo>
                        <a:pt x="0" y="113"/>
                      </a:lnTo>
                      <a:lnTo>
                        <a:pt x="9" y="83"/>
                      </a:lnTo>
                      <a:lnTo>
                        <a:pt x="17" y="74"/>
                      </a:lnTo>
                      <a:lnTo>
                        <a:pt x="53" y="58"/>
                      </a:lnTo>
                      <a:lnTo>
                        <a:pt x="62" y="33"/>
                      </a:lnTo>
                      <a:lnTo>
                        <a:pt x="58" y="28"/>
                      </a:lnTo>
                      <a:lnTo>
                        <a:pt x="42" y="28"/>
                      </a:lnTo>
                      <a:lnTo>
                        <a:pt x="42" y="16"/>
                      </a:lnTo>
                      <a:lnTo>
                        <a:pt x="9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7" name="Freeform 73">
                  <a:extLst>
                    <a:ext uri="{FF2B5EF4-FFF2-40B4-BE49-F238E27FC236}">
                      <a16:creationId xmlns:a16="http://schemas.microsoft.com/office/drawing/2014/main" id="{10AAB81C-F49B-4CF4-8A5A-798BC7F6D08D}"/>
                    </a:ext>
                  </a:extLst>
                </p:cNvPr>
                <p:cNvSpPr>
                  <a:spLocks/>
                </p:cNvSpPr>
                <p:nvPr/>
              </p:nvSpPr>
              <p:spPr bwMode="auto">
                <a:xfrm>
                  <a:off x="5856288" y="1517651"/>
                  <a:ext cx="669925" cy="588963"/>
                </a:xfrm>
                <a:custGeom>
                  <a:avLst/>
                  <a:gdLst>
                    <a:gd name="T0" fmla="*/ 234 w 422"/>
                    <a:gd name="T1" fmla="*/ 41 h 371"/>
                    <a:gd name="T2" fmla="*/ 297 w 422"/>
                    <a:gd name="T3" fmla="*/ 41 h 371"/>
                    <a:gd name="T4" fmla="*/ 374 w 422"/>
                    <a:gd name="T5" fmla="*/ 51 h 371"/>
                    <a:gd name="T6" fmla="*/ 386 w 422"/>
                    <a:gd name="T7" fmla="*/ 84 h 371"/>
                    <a:gd name="T8" fmla="*/ 422 w 422"/>
                    <a:gd name="T9" fmla="*/ 140 h 371"/>
                    <a:gd name="T10" fmla="*/ 409 w 422"/>
                    <a:gd name="T11" fmla="*/ 183 h 371"/>
                    <a:gd name="T12" fmla="*/ 394 w 422"/>
                    <a:gd name="T13" fmla="*/ 238 h 371"/>
                    <a:gd name="T14" fmla="*/ 422 w 422"/>
                    <a:gd name="T15" fmla="*/ 273 h 371"/>
                    <a:gd name="T16" fmla="*/ 365 w 422"/>
                    <a:gd name="T17" fmla="*/ 301 h 371"/>
                    <a:gd name="T18" fmla="*/ 385 w 422"/>
                    <a:gd name="T19" fmla="*/ 306 h 371"/>
                    <a:gd name="T20" fmla="*/ 340 w 422"/>
                    <a:gd name="T21" fmla="*/ 347 h 371"/>
                    <a:gd name="T22" fmla="*/ 296 w 422"/>
                    <a:gd name="T23" fmla="*/ 356 h 371"/>
                    <a:gd name="T24" fmla="*/ 247 w 422"/>
                    <a:gd name="T25" fmla="*/ 279 h 371"/>
                    <a:gd name="T26" fmla="*/ 200 w 422"/>
                    <a:gd name="T27" fmla="*/ 298 h 371"/>
                    <a:gd name="T28" fmla="*/ 169 w 422"/>
                    <a:gd name="T29" fmla="*/ 311 h 371"/>
                    <a:gd name="T30" fmla="*/ 122 w 422"/>
                    <a:gd name="T31" fmla="*/ 347 h 371"/>
                    <a:gd name="T32" fmla="*/ 70 w 422"/>
                    <a:gd name="T33" fmla="*/ 366 h 371"/>
                    <a:gd name="T34" fmla="*/ 33 w 422"/>
                    <a:gd name="T35" fmla="*/ 342 h 371"/>
                    <a:gd name="T36" fmla="*/ 24 w 422"/>
                    <a:gd name="T37" fmla="*/ 332 h 371"/>
                    <a:gd name="T38" fmla="*/ 1 w 422"/>
                    <a:gd name="T39" fmla="*/ 326 h 371"/>
                    <a:gd name="T40" fmla="*/ 20 w 422"/>
                    <a:gd name="T41" fmla="*/ 302 h 371"/>
                    <a:gd name="T42" fmla="*/ 5 w 422"/>
                    <a:gd name="T43" fmla="*/ 264 h 371"/>
                    <a:gd name="T44" fmla="*/ 12 w 422"/>
                    <a:gd name="T45" fmla="*/ 234 h 371"/>
                    <a:gd name="T46" fmla="*/ 48 w 422"/>
                    <a:gd name="T47" fmla="*/ 170 h 371"/>
                    <a:gd name="T48" fmla="*/ 26 w 422"/>
                    <a:gd name="T49" fmla="*/ 167 h 371"/>
                    <a:gd name="T50" fmla="*/ 39 w 422"/>
                    <a:gd name="T51" fmla="*/ 144 h 371"/>
                    <a:gd name="T52" fmla="*/ 48 w 422"/>
                    <a:gd name="T53" fmla="*/ 120 h 371"/>
                    <a:gd name="T54" fmla="*/ 68 w 422"/>
                    <a:gd name="T55" fmla="*/ 113 h 371"/>
                    <a:gd name="T56" fmla="*/ 46 w 422"/>
                    <a:gd name="T57" fmla="*/ 53 h 371"/>
                    <a:gd name="T58" fmla="*/ 96 w 422"/>
                    <a:gd name="T59" fmla="*/ 24 h 371"/>
                    <a:gd name="T60" fmla="*/ 142 w 422"/>
                    <a:gd name="T61" fmla="*/ 9 h 371"/>
                    <a:gd name="T62" fmla="*/ 185 w 422"/>
                    <a:gd name="T6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71">
                      <a:moveTo>
                        <a:pt x="185" y="0"/>
                      </a:moveTo>
                      <a:lnTo>
                        <a:pt x="234" y="41"/>
                      </a:lnTo>
                      <a:lnTo>
                        <a:pt x="261" y="49"/>
                      </a:lnTo>
                      <a:lnTo>
                        <a:pt x="297" y="41"/>
                      </a:lnTo>
                      <a:lnTo>
                        <a:pt x="348" y="58"/>
                      </a:lnTo>
                      <a:lnTo>
                        <a:pt x="374" y="51"/>
                      </a:lnTo>
                      <a:lnTo>
                        <a:pt x="395" y="64"/>
                      </a:lnTo>
                      <a:lnTo>
                        <a:pt x="386" y="84"/>
                      </a:lnTo>
                      <a:lnTo>
                        <a:pt x="415" y="120"/>
                      </a:lnTo>
                      <a:lnTo>
                        <a:pt x="422" y="140"/>
                      </a:lnTo>
                      <a:lnTo>
                        <a:pt x="409" y="164"/>
                      </a:lnTo>
                      <a:lnTo>
                        <a:pt x="409" y="183"/>
                      </a:lnTo>
                      <a:lnTo>
                        <a:pt x="394" y="200"/>
                      </a:lnTo>
                      <a:lnTo>
                        <a:pt x="394" y="238"/>
                      </a:lnTo>
                      <a:lnTo>
                        <a:pt x="420" y="258"/>
                      </a:lnTo>
                      <a:lnTo>
                        <a:pt x="422" y="273"/>
                      </a:lnTo>
                      <a:lnTo>
                        <a:pt x="365" y="289"/>
                      </a:lnTo>
                      <a:lnTo>
                        <a:pt x="365" y="301"/>
                      </a:lnTo>
                      <a:lnTo>
                        <a:pt x="381" y="301"/>
                      </a:lnTo>
                      <a:lnTo>
                        <a:pt x="385" y="306"/>
                      </a:lnTo>
                      <a:lnTo>
                        <a:pt x="376" y="331"/>
                      </a:lnTo>
                      <a:lnTo>
                        <a:pt x="340" y="347"/>
                      </a:lnTo>
                      <a:lnTo>
                        <a:pt x="330" y="341"/>
                      </a:lnTo>
                      <a:lnTo>
                        <a:pt x="296" y="356"/>
                      </a:lnTo>
                      <a:lnTo>
                        <a:pt x="257" y="332"/>
                      </a:lnTo>
                      <a:lnTo>
                        <a:pt x="247" y="279"/>
                      </a:lnTo>
                      <a:lnTo>
                        <a:pt x="221" y="284"/>
                      </a:lnTo>
                      <a:lnTo>
                        <a:pt x="200" y="298"/>
                      </a:lnTo>
                      <a:lnTo>
                        <a:pt x="174" y="301"/>
                      </a:lnTo>
                      <a:lnTo>
                        <a:pt x="169" y="311"/>
                      </a:lnTo>
                      <a:lnTo>
                        <a:pt x="150" y="327"/>
                      </a:lnTo>
                      <a:lnTo>
                        <a:pt x="122" y="347"/>
                      </a:lnTo>
                      <a:lnTo>
                        <a:pt x="115" y="371"/>
                      </a:lnTo>
                      <a:lnTo>
                        <a:pt x="70" y="366"/>
                      </a:lnTo>
                      <a:lnTo>
                        <a:pt x="55" y="348"/>
                      </a:lnTo>
                      <a:lnTo>
                        <a:pt x="33" y="342"/>
                      </a:lnTo>
                      <a:lnTo>
                        <a:pt x="30" y="333"/>
                      </a:lnTo>
                      <a:lnTo>
                        <a:pt x="24" y="332"/>
                      </a:lnTo>
                      <a:lnTo>
                        <a:pt x="11" y="336"/>
                      </a:lnTo>
                      <a:lnTo>
                        <a:pt x="1" y="326"/>
                      </a:lnTo>
                      <a:lnTo>
                        <a:pt x="12" y="310"/>
                      </a:lnTo>
                      <a:lnTo>
                        <a:pt x="20" y="302"/>
                      </a:lnTo>
                      <a:lnTo>
                        <a:pt x="0" y="286"/>
                      </a:lnTo>
                      <a:lnTo>
                        <a:pt x="5" y="264"/>
                      </a:lnTo>
                      <a:lnTo>
                        <a:pt x="15" y="249"/>
                      </a:lnTo>
                      <a:lnTo>
                        <a:pt x="12" y="234"/>
                      </a:lnTo>
                      <a:lnTo>
                        <a:pt x="51" y="175"/>
                      </a:lnTo>
                      <a:lnTo>
                        <a:pt x="48" y="170"/>
                      </a:lnTo>
                      <a:lnTo>
                        <a:pt x="33" y="172"/>
                      </a:lnTo>
                      <a:lnTo>
                        <a:pt x="26" y="167"/>
                      </a:lnTo>
                      <a:lnTo>
                        <a:pt x="27" y="155"/>
                      </a:lnTo>
                      <a:lnTo>
                        <a:pt x="39" y="144"/>
                      </a:lnTo>
                      <a:lnTo>
                        <a:pt x="31" y="125"/>
                      </a:lnTo>
                      <a:lnTo>
                        <a:pt x="48" y="120"/>
                      </a:lnTo>
                      <a:lnTo>
                        <a:pt x="61" y="122"/>
                      </a:lnTo>
                      <a:lnTo>
                        <a:pt x="68" y="113"/>
                      </a:lnTo>
                      <a:lnTo>
                        <a:pt x="44" y="96"/>
                      </a:lnTo>
                      <a:lnTo>
                        <a:pt x="46" y="53"/>
                      </a:lnTo>
                      <a:lnTo>
                        <a:pt x="93" y="33"/>
                      </a:lnTo>
                      <a:lnTo>
                        <a:pt x="96" y="24"/>
                      </a:lnTo>
                      <a:lnTo>
                        <a:pt x="132" y="25"/>
                      </a:lnTo>
                      <a:lnTo>
                        <a:pt x="142" y="9"/>
                      </a:lnTo>
                      <a:lnTo>
                        <a:pt x="154" y="4"/>
                      </a:lnTo>
                      <a:lnTo>
                        <a:pt x="18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8" name="Freeform 74">
                  <a:extLst>
                    <a:ext uri="{FF2B5EF4-FFF2-40B4-BE49-F238E27FC236}">
                      <a16:creationId xmlns:a16="http://schemas.microsoft.com/office/drawing/2014/main" id="{B5C14551-E14B-4720-A65D-7B056A325578}"/>
                    </a:ext>
                  </a:extLst>
                </p:cNvPr>
                <p:cNvSpPr>
                  <a:spLocks/>
                </p:cNvSpPr>
                <p:nvPr/>
              </p:nvSpPr>
              <p:spPr bwMode="auto">
                <a:xfrm>
                  <a:off x="5840413" y="1960563"/>
                  <a:ext cx="649288" cy="530225"/>
                </a:xfrm>
                <a:custGeom>
                  <a:avLst/>
                  <a:gdLst>
                    <a:gd name="T0" fmla="*/ 257 w 409"/>
                    <a:gd name="T1" fmla="*/ 0 h 334"/>
                    <a:gd name="T2" fmla="*/ 267 w 409"/>
                    <a:gd name="T3" fmla="*/ 53 h 334"/>
                    <a:gd name="T4" fmla="*/ 306 w 409"/>
                    <a:gd name="T5" fmla="*/ 77 h 334"/>
                    <a:gd name="T6" fmla="*/ 340 w 409"/>
                    <a:gd name="T7" fmla="*/ 62 h 334"/>
                    <a:gd name="T8" fmla="*/ 350 w 409"/>
                    <a:gd name="T9" fmla="*/ 68 h 334"/>
                    <a:gd name="T10" fmla="*/ 342 w 409"/>
                    <a:gd name="T11" fmla="*/ 77 h 334"/>
                    <a:gd name="T12" fmla="*/ 333 w 409"/>
                    <a:gd name="T13" fmla="*/ 107 h 334"/>
                    <a:gd name="T14" fmla="*/ 375 w 409"/>
                    <a:gd name="T15" fmla="*/ 123 h 334"/>
                    <a:gd name="T16" fmla="*/ 401 w 409"/>
                    <a:gd name="T17" fmla="*/ 145 h 334"/>
                    <a:gd name="T18" fmla="*/ 409 w 409"/>
                    <a:gd name="T19" fmla="*/ 207 h 334"/>
                    <a:gd name="T20" fmla="*/ 397 w 409"/>
                    <a:gd name="T21" fmla="*/ 234 h 334"/>
                    <a:gd name="T22" fmla="*/ 363 w 409"/>
                    <a:gd name="T23" fmla="*/ 246 h 334"/>
                    <a:gd name="T24" fmla="*/ 372 w 409"/>
                    <a:gd name="T25" fmla="*/ 260 h 334"/>
                    <a:gd name="T26" fmla="*/ 375 w 409"/>
                    <a:gd name="T27" fmla="*/ 276 h 334"/>
                    <a:gd name="T28" fmla="*/ 358 w 409"/>
                    <a:gd name="T29" fmla="*/ 286 h 334"/>
                    <a:gd name="T30" fmla="*/ 337 w 409"/>
                    <a:gd name="T31" fmla="*/ 282 h 334"/>
                    <a:gd name="T32" fmla="*/ 332 w 409"/>
                    <a:gd name="T33" fmla="*/ 291 h 334"/>
                    <a:gd name="T34" fmla="*/ 343 w 409"/>
                    <a:gd name="T35" fmla="*/ 308 h 334"/>
                    <a:gd name="T36" fmla="*/ 335 w 409"/>
                    <a:gd name="T37" fmla="*/ 314 h 334"/>
                    <a:gd name="T38" fmla="*/ 273 w 409"/>
                    <a:gd name="T39" fmla="*/ 308 h 334"/>
                    <a:gd name="T40" fmla="*/ 261 w 409"/>
                    <a:gd name="T41" fmla="*/ 323 h 334"/>
                    <a:gd name="T42" fmla="*/ 241 w 409"/>
                    <a:gd name="T43" fmla="*/ 315 h 334"/>
                    <a:gd name="T44" fmla="*/ 224 w 409"/>
                    <a:gd name="T45" fmla="*/ 326 h 334"/>
                    <a:gd name="T46" fmla="*/ 199 w 409"/>
                    <a:gd name="T47" fmla="*/ 334 h 334"/>
                    <a:gd name="T48" fmla="*/ 169 w 409"/>
                    <a:gd name="T49" fmla="*/ 325 h 334"/>
                    <a:gd name="T50" fmla="*/ 129 w 409"/>
                    <a:gd name="T51" fmla="*/ 272 h 334"/>
                    <a:gd name="T52" fmla="*/ 86 w 409"/>
                    <a:gd name="T53" fmla="*/ 239 h 334"/>
                    <a:gd name="T54" fmla="*/ 80 w 409"/>
                    <a:gd name="T55" fmla="*/ 203 h 334"/>
                    <a:gd name="T56" fmla="*/ 45 w 409"/>
                    <a:gd name="T57" fmla="*/ 163 h 334"/>
                    <a:gd name="T58" fmla="*/ 11 w 409"/>
                    <a:gd name="T59" fmla="*/ 156 h 334"/>
                    <a:gd name="T60" fmla="*/ 0 w 409"/>
                    <a:gd name="T61" fmla="*/ 121 h 334"/>
                    <a:gd name="T62" fmla="*/ 32 w 409"/>
                    <a:gd name="T63" fmla="*/ 101 h 334"/>
                    <a:gd name="T64" fmla="*/ 30 w 409"/>
                    <a:gd name="T65" fmla="*/ 83 h 334"/>
                    <a:gd name="T66" fmla="*/ 43 w 409"/>
                    <a:gd name="T67" fmla="*/ 63 h 334"/>
                    <a:gd name="T68" fmla="*/ 65 w 409"/>
                    <a:gd name="T69" fmla="*/ 69 h 334"/>
                    <a:gd name="T70" fmla="*/ 80 w 409"/>
                    <a:gd name="T71" fmla="*/ 87 h 334"/>
                    <a:gd name="T72" fmla="*/ 125 w 409"/>
                    <a:gd name="T73" fmla="*/ 92 h 334"/>
                    <a:gd name="T74" fmla="*/ 132 w 409"/>
                    <a:gd name="T75" fmla="*/ 68 h 334"/>
                    <a:gd name="T76" fmla="*/ 160 w 409"/>
                    <a:gd name="T77" fmla="*/ 48 h 334"/>
                    <a:gd name="T78" fmla="*/ 179 w 409"/>
                    <a:gd name="T79" fmla="*/ 32 h 334"/>
                    <a:gd name="T80" fmla="*/ 184 w 409"/>
                    <a:gd name="T81" fmla="*/ 22 h 334"/>
                    <a:gd name="T82" fmla="*/ 210 w 409"/>
                    <a:gd name="T83" fmla="*/ 19 h 334"/>
                    <a:gd name="T84" fmla="*/ 231 w 409"/>
                    <a:gd name="T85" fmla="*/ 5 h 334"/>
                    <a:gd name="T86" fmla="*/ 257 w 409"/>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334">
                      <a:moveTo>
                        <a:pt x="257" y="0"/>
                      </a:moveTo>
                      <a:lnTo>
                        <a:pt x="267" y="53"/>
                      </a:lnTo>
                      <a:lnTo>
                        <a:pt x="306" y="77"/>
                      </a:lnTo>
                      <a:lnTo>
                        <a:pt x="340" y="62"/>
                      </a:lnTo>
                      <a:lnTo>
                        <a:pt x="350" y="68"/>
                      </a:lnTo>
                      <a:lnTo>
                        <a:pt x="342" y="77"/>
                      </a:lnTo>
                      <a:lnTo>
                        <a:pt x="333" y="107"/>
                      </a:lnTo>
                      <a:lnTo>
                        <a:pt x="375" y="123"/>
                      </a:lnTo>
                      <a:lnTo>
                        <a:pt x="401" y="145"/>
                      </a:lnTo>
                      <a:lnTo>
                        <a:pt x="409" y="207"/>
                      </a:lnTo>
                      <a:lnTo>
                        <a:pt x="397" y="234"/>
                      </a:lnTo>
                      <a:lnTo>
                        <a:pt x="363" y="246"/>
                      </a:lnTo>
                      <a:lnTo>
                        <a:pt x="372" y="260"/>
                      </a:lnTo>
                      <a:lnTo>
                        <a:pt x="375" y="276"/>
                      </a:lnTo>
                      <a:lnTo>
                        <a:pt x="358" y="286"/>
                      </a:lnTo>
                      <a:lnTo>
                        <a:pt x="337" y="282"/>
                      </a:lnTo>
                      <a:lnTo>
                        <a:pt x="332" y="291"/>
                      </a:lnTo>
                      <a:lnTo>
                        <a:pt x="343" y="308"/>
                      </a:lnTo>
                      <a:lnTo>
                        <a:pt x="335" y="314"/>
                      </a:lnTo>
                      <a:lnTo>
                        <a:pt x="273" y="308"/>
                      </a:lnTo>
                      <a:lnTo>
                        <a:pt x="261" y="323"/>
                      </a:lnTo>
                      <a:lnTo>
                        <a:pt x="241" y="315"/>
                      </a:lnTo>
                      <a:lnTo>
                        <a:pt x="224" y="326"/>
                      </a:lnTo>
                      <a:lnTo>
                        <a:pt x="199" y="334"/>
                      </a:lnTo>
                      <a:lnTo>
                        <a:pt x="169" y="325"/>
                      </a:lnTo>
                      <a:lnTo>
                        <a:pt x="129" y="272"/>
                      </a:lnTo>
                      <a:lnTo>
                        <a:pt x="86" y="239"/>
                      </a:lnTo>
                      <a:lnTo>
                        <a:pt x="80" y="203"/>
                      </a:lnTo>
                      <a:lnTo>
                        <a:pt x="45" y="163"/>
                      </a:lnTo>
                      <a:lnTo>
                        <a:pt x="11" y="156"/>
                      </a:lnTo>
                      <a:lnTo>
                        <a:pt x="0" y="121"/>
                      </a:lnTo>
                      <a:lnTo>
                        <a:pt x="32" y="101"/>
                      </a:lnTo>
                      <a:lnTo>
                        <a:pt x="30" y="83"/>
                      </a:lnTo>
                      <a:lnTo>
                        <a:pt x="43" y="63"/>
                      </a:lnTo>
                      <a:lnTo>
                        <a:pt x="65" y="69"/>
                      </a:lnTo>
                      <a:lnTo>
                        <a:pt x="80" y="87"/>
                      </a:lnTo>
                      <a:lnTo>
                        <a:pt x="125" y="92"/>
                      </a:lnTo>
                      <a:lnTo>
                        <a:pt x="132" y="68"/>
                      </a:lnTo>
                      <a:lnTo>
                        <a:pt x="160" y="48"/>
                      </a:lnTo>
                      <a:lnTo>
                        <a:pt x="179" y="32"/>
                      </a:lnTo>
                      <a:lnTo>
                        <a:pt x="184" y="22"/>
                      </a:lnTo>
                      <a:lnTo>
                        <a:pt x="210" y="19"/>
                      </a:lnTo>
                      <a:lnTo>
                        <a:pt x="231" y="5"/>
                      </a:lnTo>
                      <a:lnTo>
                        <a:pt x="2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9" name="Freeform 75">
                  <a:extLst>
                    <a:ext uri="{FF2B5EF4-FFF2-40B4-BE49-F238E27FC236}">
                      <a16:creationId xmlns:a16="http://schemas.microsoft.com/office/drawing/2014/main" id="{2385D5DB-69B8-4E1F-A709-FA22259F0DED}"/>
                    </a:ext>
                  </a:extLst>
                </p:cNvPr>
                <p:cNvSpPr>
                  <a:spLocks/>
                </p:cNvSpPr>
                <p:nvPr/>
              </p:nvSpPr>
              <p:spPr bwMode="auto">
                <a:xfrm>
                  <a:off x="6076951" y="1006476"/>
                  <a:ext cx="523875" cy="612775"/>
                </a:xfrm>
                <a:custGeom>
                  <a:avLst/>
                  <a:gdLst>
                    <a:gd name="T0" fmla="*/ 194 w 330"/>
                    <a:gd name="T1" fmla="*/ 0 h 386"/>
                    <a:gd name="T2" fmla="*/ 199 w 330"/>
                    <a:gd name="T3" fmla="*/ 14 h 386"/>
                    <a:gd name="T4" fmla="*/ 191 w 330"/>
                    <a:gd name="T5" fmla="*/ 41 h 386"/>
                    <a:gd name="T6" fmla="*/ 194 w 330"/>
                    <a:gd name="T7" fmla="*/ 55 h 386"/>
                    <a:gd name="T8" fmla="*/ 186 w 330"/>
                    <a:gd name="T9" fmla="*/ 81 h 386"/>
                    <a:gd name="T10" fmla="*/ 192 w 330"/>
                    <a:gd name="T11" fmla="*/ 95 h 386"/>
                    <a:gd name="T12" fmla="*/ 206 w 330"/>
                    <a:gd name="T13" fmla="*/ 115 h 386"/>
                    <a:gd name="T14" fmla="*/ 203 w 330"/>
                    <a:gd name="T15" fmla="*/ 129 h 386"/>
                    <a:gd name="T16" fmla="*/ 209 w 330"/>
                    <a:gd name="T17" fmla="*/ 138 h 386"/>
                    <a:gd name="T18" fmla="*/ 241 w 330"/>
                    <a:gd name="T19" fmla="*/ 140 h 386"/>
                    <a:gd name="T20" fmla="*/ 287 w 330"/>
                    <a:gd name="T21" fmla="*/ 178 h 386"/>
                    <a:gd name="T22" fmla="*/ 318 w 330"/>
                    <a:gd name="T23" fmla="*/ 189 h 386"/>
                    <a:gd name="T24" fmla="*/ 330 w 330"/>
                    <a:gd name="T25" fmla="*/ 202 h 386"/>
                    <a:gd name="T26" fmla="*/ 330 w 330"/>
                    <a:gd name="T27" fmla="*/ 210 h 386"/>
                    <a:gd name="T28" fmla="*/ 302 w 330"/>
                    <a:gd name="T29" fmla="*/ 215 h 386"/>
                    <a:gd name="T30" fmla="*/ 273 w 330"/>
                    <a:gd name="T31" fmla="*/ 223 h 386"/>
                    <a:gd name="T32" fmla="*/ 276 w 330"/>
                    <a:gd name="T33" fmla="*/ 273 h 386"/>
                    <a:gd name="T34" fmla="*/ 268 w 330"/>
                    <a:gd name="T35" fmla="*/ 307 h 386"/>
                    <a:gd name="T36" fmla="*/ 276 w 330"/>
                    <a:gd name="T37" fmla="*/ 317 h 386"/>
                    <a:gd name="T38" fmla="*/ 265 w 330"/>
                    <a:gd name="T39" fmla="*/ 334 h 386"/>
                    <a:gd name="T40" fmla="*/ 270 w 330"/>
                    <a:gd name="T41" fmla="*/ 356 h 386"/>
                    <a:gd name="T42" fmla="*/ 255 w 330"/>
                    <a:gd name="T43" fmla="*/ 367 h 386"/>
                    <a:gd name="T44" fmla="*/ 256 w 330"/>
                    <a:gd name="T45" fmla="*/ 386 h 386"/>
                    <a:gd name="T46" fmla="*/ 235 w 330"/>
                    <a:gd name="T47" fmla="*/ 373 h 386"/>
                    <a:gd name="T48" fmla="*/ 209 w 330"/>
                    <a:gd name="T49" fmla="*/ 380 h 386"/>
                    <a:gd name="T50" fmla="*/ 158 w 330"/>
                    <a:gd name="T51" fmla="*/ 363 h 386"/>
                    <a:gd name="T52" fmla="*/ 122 w 330"/>
                    <a:gd name="T53" fmla="*/ 371 h 386"/>
                    <a:gd name="T54" fmla="*/ 95 w 330"/>
                    <a:gd name="T55" fmla="*/ 363 h 386"/>
                    <a:gd name="T56" fmla="*/ 46 w 330"/>
                    <a:gd name="T57" fmla="*/ 322 h 386"/>
                    <a:gd name="T58" fmla="*/ 15 w 330"/>
                    <a:gd name="T59" fmla="*/ 326 h 386"/>
                    <a:gd name="T60" fmla="*/ 18 w 330"/>
                    <a:gd name="T61" fmla="*/ 304 h 386"/>
                    <a:gd name="T62" fmla="*/ 6 w 330"/>
                    <a:gd name="T63" fmla="*/ 286 h 386"/>
                    <a:gd name="T64" fmla="*/ 6 w 330"/>
                    <a:gd name="T65" fmla="*/ 277 h 386"/>
                    <a:gd name="T66" fmla="*/ 0 w 330"/>
                    <a:gd name="T67" fmla="*/ 262 h 386"/>
                    <a:gd name="T68" fmla="*/ 9 w 330"/>
                    <a:gd name="T69" fmla="*/ 229 h 386"/>
                    <a:gd name="T70" fmla="*/ 38 w 330"/>
                    <a:gd name="T71" fmla="*/ 197 h 386"/>
                    <a:gd name="T72" fmla="*/ 38 w 330"/>
                    <a:gd name="T73" fmla="*/ 164 h 386"/>
                    <a:gd name="T74" fmla="*/ 50 w 330"/>
                    <a:gd name="T75" fmla="*/ 150 h 386"/>
                    <a:gd name="T76" fmla="*/ 49 w 330"/>
                    <a:gd name="T77" fmla="*/ 91 h 386"/>
                    <a:gd name="T78" fmla="*/ 88 w 330"/>
                    <a:gd name="T79" fmla="*/ 95 h 386"/>
                    <a:gd name="T80" fmla="*/ 129 w 330"/>
                    <a:gd name="T81" fmla="*/ 88 h 386"/>
                    <a:gd name="T82" fmla="*/ 147 w 330"/>
                    <a:gd name="T83" fmla="*/ 69 h 386"/>
                    <a:gd name="T84" fmla="*/ 164 w 330"/>
                    <a:gd name="T85" fmla="*/ 21 h 386"/>
                    <a:gd name="T86" fmla="*/ 186 w 330"/>
                    <a:gd name="T87" fmla="*/ 2 h 386"/>
                    <a:gd name="T88" fmla="*/ 194 w 330"/>
                    <a:gd name="T8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386">
                      <a:moveTo>
                        <a:pt x="194" y="0"/>
                      </a:moveTo>
                      <a:lnTo>
                        <a:pt x="199" y="14"/>
                      </a:lnTo>
                      <a:lnTo>
                        <a:pt x="191" y="41"/>
                      </a:lnTo>
                      <a:lnTo>
                        <a:pt x="194" y="55"/>
                      </a:lnTo>
                      <a:lnTo>
                        <a:pt x="186" y="81"/>
                      </a:lnTo>
                      <a:lnTo>
                        <a:pt x="192" y="95"/>
                      </a:lnTo>
                      <a:lnTo>
                        <a:pt x="206" y="115"/>
                      </a:lnTo>
                      <a:lnTo>
                        <a:pt x="203" y="129"/>
                      </a:lnTo>
                      <a:lnTo>
                        <a:pt x="209" y="138"/>
                      </a:lnTo>
                      <a:lnTo>
                        <a:pt x="241" y="140"/>
                      </a:lnTo>
                      <a:lnTo>
                        <a:pt x="287" y="178"/>
                      </a:lnTo>
                      <a:lnTo>
                        <a:pt x="318" y="189"/>
                      </a:lnTo>
                      <a:lnTo>
                        <a:pt x="330" y="202"/>
                      </a:lnTo>
                      <a:lnTo>
                        <a:pt x="330" y="210"/>
                      </a:lnTo>
                      <a:lnTo>
                        <a:pt x="302" y="215"/>
                      </a:lnTo>
                      <a:lnTo>
                        <a:pt x="273" y="223"/>
                      </a:lnTo>
                      <a:lnTo>
                        <a:pt x="276" y="273"/>
                      </a:lnTo>
                      <a:lnTo>
                        <a:pt x="268" y="307"/>
                      </a:lnTo>
                      <a:lnTo>
                        <a:pt x="276" y="317"/>
                      </a:lnTo>
                      <a:lnTo>
                        <a:pt x="265" y="334"/>
                      </a:lnTo>
                      <a:lnTo>
                        <a:pt x="270" y="356"/>
                      </a:lnTo>
                      <a:lnTo>
                        <a:pt x="255" y="367"/>
                      </a:lnTo>
                      <a:lnTo>
                        <a:pt x="256" y="386"/>
                      </a:lnTo>
                      <a:lnTo>
                        <a:pt x="235" y="373"/>
                      </a:lnTo>
                      <a:lnTo>
                        <a:pt x="209" y="380"/>
                      </a:lnTo>
                      <a:lnTo>
                        <a:pt x="158" y="363"/>
                      </a:lnTo>
                      <a:lnTo>
                        <a:pt x="122" y="371"/>
                      </a:lnTo>
                      <a:lnTo>
                        <a:pt x="95" y="363"/>
                      </a:lnTo>
                      <a:lnTo>
                        <a:pt x="46" y="322"/>
                      </a:lnTo>
                      <a:lnTo>
                        <a:pt x="15" y="326"/>
                      </a:lnTo>
                      <a:lnTo>
                        <a:pt x="18" y="304"/>
                      </a:lnTo>
                      <a:lnTo>
                        <a:pt x="6" y="286"/>
                      </a:lnTo>
                      <a:lnTo>
                        <a:pt x="6" y="277"/>
                      </a:lnTo>
                      <a:lnTo>
                        <a:pt x="0" y="262"/>
                      </a:lnTo>
                      <a:lnTo>
                        <a:pt x="9" y="229"/>
                      </a:lnTo>
                      <a:lnTo>
                        <a:pt x="38" y="197"/>
                      </a:lnTo>
                      <a:lnTo>
                        <a:pt x="38" y="164"/>
                      </a:lnTo>
                      <a:lnTo>
                        <a:pt x="50" y="150"/>
                      </a:lnTo>
                      <a:lnTo>
                        <a:pt x="49" y="91"/>
                      </a:lnTo>
                      <a:lnTo>
                        <a:pt x="88" y="95"/>
                      </a:lnTo>
                      <a:lnTo>
                        <a:pt x="129" y="88"/>
                      </a:lnTo>
                      <a:lnTo>
                        <a:pt x="147" y="69"/>
                      </a:lnTo>
                      <a:lnTo>
                        <a:pt x="164" y="21"/>
                      </a:lnTo>
                      <a:lnTo>
                        <a:pt x="186" y="2"/>
                      </a:lnTo>
                      <a:lnTo>
                        <a:pt x="19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0" name="Freeform 96">
                  <a:extLst>
                    <a:ext uri="{FF2B5EF4-FFF2-40B4-BE49-F238E27FC236}">
                      <a16:creationId xmlns:a16="http://schemas.microsoft.com/office/drawing/2014/main" id="{1EEE51DC-45CC-4982-B51C-95B1A41DC97D}"/>
                    </a:ext>
                  </a:extLst>
                </p:cNvPr>
                <p:cNvSpPr>
                  <a:spLocks/>
                </p:cNvSpPr>
                <p:nvPr/>
              </p:nvSpPr>
              <p:spPr bwMode="auto">
                <a:xfrm>
                  <a:off x="4956176" y="973138"/>
                  <a:ext cx="741363" cy="458788"/>
                </a:xfrm>
                <a:custGeom>
                  <a:avLst/>
                  <a:gdLst>
                    <a:gd name="T0" fmla="*/ 106 w 467"/>
                    <a:gd name="T1" fmla="*/ 0 h 289"/>
                    <a:gd name="T2" fmla="*/ 176 w 467"/>
                    <a:gd name="T3" fmla="*/ 26 h 289"/>
                    <a:gd name="T4" fmla="*/ 180 w 467"/>
                    <a:gd name="T5" fmla="*/ 55 h 289"/>
                    <a:gd name="T6" fmla="*/ 190 w 467"/>
                    <a:gd name="T7" fmla="*/ 61 h 289"/>
                    <a:gd name="T8" fmla="*/ 228 w 467"/>
                    <a:gd name="T9" fmla="*/ 43 h 289"/>
                    <a:gd name="T10" fmla="*/ 271 w 467"/>
                    <a:gd name="T11" fmla="*/ 41 h 289"/>
                    <a:gd name="T12" fmla="*/ 284 w 467"/>
                    <a:gd name="T13" fmla="*/ 55 h 289"/>
                    <a:gd name="T14" fmla="*/ 264 w 467"/>
                    <a:gd name="T15" fmla="*/ 75 h 289"/>
                    <a:gd name="T16" fmla="*/ 265 w 467"/>
                    <a:gd name="T17" fmla="*/ 82 h 289"/>
                    <a:gd name="T18" fmla="*/ 272 w 467"/>
                    <a:gd name="T19" fmla="*/ 87 h 289"/>
                    <a:gd name="T20" fmla="*/ 290 w 467"/>
                    <a:gd name="T21" fmla="*/ 76 h 289"/>
                    <a:gd name="T22" fmla="*/ 359 w 467"/>
                    <a:gd name="T23" fmla="*/ 91 h 289"/>
                    <a:gd name="T24" fmla="*/ 375 w 467"/>
                    <a:gd name="T25" fmla="*/ 100 h 289"/>
                    <a:gd name="T26" fmla="*/ 383 w 467"/>
                    <a:gd name="T27" fmla="*/ 130 h 289"/>
                    <a:gd name="T28" fmla="*/ 405 w 467"/>
                    <a:gd name="T29" fmla="*/ 109 h 289"/>
                    <a:gd name="T30" fmla="*/ 455 w 467"/>
                    <a:gd name="T31" fmla="*/ 106 h 289"/>
                    <a:gd name="T32" fmla="*/ 467 w 467"/>
                    <a:gd name="T33" fmla="*/ 119 h 289"/>
                    <a:gd name="T34" fmla="*/ 454 w 467"/>
                    <a:gd name="T35" fmla="*/ 164 h 289"/>
                    <a:gd name="T36" fmla="*/ 442 w 467"/>
                    <a:gd name="T37" fmla="*/ 206 h 289"/>
                    <a:gd name="T38" fmla="*/ 449 w 467"/>
                    <a:gd name="T39" fmla="*/ 246 h 289"/>
                    <a:gd name="T40" fmla="*/ 437 w 467"/>
                    <a:gd name="T41" fmla="*/ 254 h 289"/>
                    <a:gd name="T42" fmla="*/ 418 w 467"/>
                    <a:gd name="T43" fmla="*/ 254 h 289"/>
                    <a:gd name="T44" fmla="*/ 398 w 467"/>
                    <a:gd name="T45" fmla="*/ 253 h 289"/>
                    <a:gd name="T46" fmla="*/ 356 w 467"/>
                    <a:gd name="T47" fmla="*/ 285 h 289"/>
                    <a:gd name="T48" fmla="*/ 330 w 467"/>
                    <a:gd name="T49" fmla="*/ 289 h 289"/>
                    <a:gd name="T50" fmla="*/ 256 w 467"/>
                    <a:gd name="T51" fmla="*/ 268 h 289"/>
                    <a:gd name="T52" fmla="*/ 210 w 467"/>
                    <a:gd name="T53" fmla="*/ 265 h 289"/>
                    <a:gd name="T54" fmla="*/ 92 w 467"/>
                    <a:gd name="T55" fmla="*/ 245 h 289"/>
                    <a:gd name="T56" fmla="*/ 94 w 467"/>
                    <a:gd name="T57" fmla="*/ 233 h 289"/>
                    <a:gd name="T58" fmla="*/ 69 w 467"/>
                    <a:gd name="T59" fmla="*/ 183 h 289"/>
                    <a:gd name="T60" fmla="*/ 49 w 467"/>
                    <a:gd name="T61" fmla="*/ 170 h 289"/>
                    <a:gd name="T62" fmla="*/ 15 w 467"/>
                    <a:gd name="T63" fmla="*/ 132 h 289"/>
                    <a:gd name="T64" fmla="*/ 0 w 467"/>
                    <a:gd name="T65" fmla="*/ 120 h 289"/>
                    <a:gd name="T66" fmla="*/ 15 w 467"/>
                    <a:gd name="T67" fmla="*/ 104 h 289"/>
                    <a:gd name="T68" fmla="*/ 40 w 467"/>
                    <a:gd name="T69" fmla="*/ 67 h 289"/>
                    <a:gd name="T70" fmla="*/ 78 w 467"/>
                    <a:gd name="T71" fmla="*/ 80 h 289"/>
                    <a:gd name="T72" fmla="*/ 82 w 467"/>
                    <a:gd name="T73" fmla="*/ 77 h 289"/>
                    <a:gd name="T74" fmla="*/ 82 w 467"/>
                    <a:gd name="T75" fmla="*/ 71 h 289"/>
                    <a:gd name="T76" fmla="*/ 42 w 467"/>
                    <a:gd name="T77" fmla="*/ 28 h 289"/>
                    <a:gd name="T78" fmla="*/ 47 w 467"/>
                    <a:gd name="T79" fmla="*/ 8 h 289"/>
                    <a:gd name="T80" fmla="*/ 55 w 467"/>
                    <a:gd name="T81" fmla="*/ 2 h 289"/>
                    <a:gd name="T82" fmla="*/ 106 w 467"/>
                    <a:gd name="T8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289">
                      <a:moveTo>
                        <a:pt x="106" y="0"/>
                      </a:moveTo>
                      <a:lnTo>
                        <a:pt x="176" y="26"/>
                      </a:lnTo>
                      <a:lnTo>
                        <a:pt x="180" y="55"/>
                      </a:lnTo>
                      <a:lnTo>
                        <a:pt x="190" y="61"/>
                      </a:lnTo>
                      <a:lnTo>
                        <a:pt x="228" y="43"/>
                      </a:lnTo>
                      <a:lnTo>
                        <a:pt x="271" y="41"/>
                      </a:lnTo>
                      <a:lnTo>
                        <a:pt x="284" y="55"/>
                      </a:lnTo>
                      <a:lnTo>
                        <a:pt x="264" y="75"/>
                      </a:lnTo>
                      <a:lnTo>
                        <a:pt x="265" y="82"/>
                      </a:lnTo>
                      <a:lnTo>
                        <a:pt x="272" y="87"/>
                      </a:lnTo>
                      <a:lnTo>
                        <a:pt x="290" y="76"/>
                      </a:lnTo>
                      <a:lnTo>
                        <a:pt x="359" y="91"/>
                      </a:lnTo>
                      <a:lnTo>
                        <a:pt x="375" y="100"/>
                      </a:lnTo>
                      <a:lnTo>
                        <a:pt x="383" y="130"/>
                      </a:lnTo>
                      <a:lnTo>
                        <a:pt x="405" y="109"/>
                      </a:lnTo>
                      <a:lnTo>
                        <a:pt x="455" y="106"/>
                      </a:lnTo>
                      <a:lnTo>
                        <a:pt x="467" y="119"/>
                      </a:lnTo>
                      <a:lnTo>
                        <a:pt x="454" y="164"/>
                      </a:lnTo>
                      <a:lnTo>
                        <a:pt x="442" y="206"/>
                      </a:lnTo>
                      <a:lnTo>
                        <a:pt x="449" y="246"/>
                      </a:lnTo>
                      <a:lnTo>
                        <a:pt x="437" y="254"/>
                      </a:lnTo>
                      <a:lnTo>
                        <a:pt x="418" y="254"/>
                      </a:lnTo>
                      <a:lnTo>
                        <a:pt x="398" y="253"/>
                      </a:lnTo>
                      <a:lnTo>
                        <a:pt x="356" y="285"/>
                      </a:lnTo>
                      <a:lnTo>
                        <a:pt x="330" y="289"/>
                      </a:lnTo>
                      <a:lnTo>
                        <a:pt x="256" y="268"/>
                      </a:lnTo>
                      <a:lnTo>
                        <a:pt x="210" y="265"/>
                      </a:lnTo>
                      <a:lnTo>
                        <a:pt x="92" y="245"/>
                      </a:lnTo>
                      <a:lnTo>
                        <a:pt x="94" y="233"/>
                      </a:lnTo>
                      <a:lnTo>
                        <a:pt x="69" y="183"/>
                      </a:lnTo>
                      <a:lnTo>
                        <a:pt x="49" y="170"/>
                      </a:lnTo>
                      <a:lnTo>
                        <a:pt x="15" y="132"/>
                      </a:lnTo>
                      <a:lnTo>
                        <a:pt x="0" y="120"/>
                      </a:lnTo>
                      <a:lnTo>
                        <a:pt x="15" y="104"/>
                      </a:lnTo>
                      <a:lnTo>
                        <a:pt x="40" y="67"/>
                      </a:lnTo>
                      <a:lnTo>
                        <a:pt x="78" y="80"/>
                      </a:lnTo>
                      <a:lnTo>
                        <a:pt x="82" y="77"/>
                      </a:lnTo>
                      <a:lnTo>
                        <a:pt x="82" y="71"/>
                      </a:lnTo>
                      <a:lnTo>
                        <a:pt x="42" y="28"/>
                      </a:lnTo>
                      <a:lnTo>
                        <a:pt x="47" y="8"/>
                      </a:lnTo>
                      <a:lnTo>
                        <a:pt x="55" y="2"/>
                      </a:lnTo>
                      <a:lnTo>
                        <a:pt x="10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1" name="Freeform 97">
                  <a:extLst>
                    <a:ext uri="{FF2B5EF4-FFF2-40B4-BE49-F238E27FC236}">
                      <a16:creationId xmlns:a16="http://schemas.microsoft.com/office/drawing/2014/main" id="{1E5DBEED-85CD-4569-BEDC-77F9C4AC1F69}"/>
                    </a:ext>
                  </a:extLst>
                </p:cNvPr>
                <p:cNvSpPr>
                  <a:spLocks/>
                </p:cNvSpPr>
                <p:nvPr/>
              </p:nvSpPr>
              <p:spPr bwMode="auto">
                <a:xfrm>
                  <a:off x="5094288" y="1362076"/>
                  <a:ext cx="615950" cy="425450"/>
                </a:xfrm>
                <a:custGeom>
                  <a:avLst/>
                  <a:gdLst>
                    <a:gd name="T0" fmla="*/ 5 w 388"/>
                    <a:gd name="T1" fmla="*/ 0 h 268"/>
                    <a:gd name="T2" fmla="*/ 123 w 388"/>
                    <a:gd name="T3" fmla="*/ 20 h 268"/>
                    <a:gd name="T4" fmla="*/ 169 w 388"/>
                    <a:gd name="T5" fmla="*/ 23 h 268"/>
                    <a:gd name="T6" fmla="*/ 243 w 388"/>
                    <a:gd name="T7" fmla="*/ 44 h 268"/>
                    <a:gd name="T8" fmla="*/ 269 w 388"/>
                    <a:gd name="T9" fmla="*/ 40 h 268"/>
                    <a:gd name="T10" fmla="*/ 311 w 388"/>
                    <a:gd name="T11" fmla="*/ 8 h 268"/>
                    <a:gd name="T12" fmla="*/ 331 w 388"/>
                    <a:gd name="T13" fmla="*/ 9 h 268"/>
                    <a:gd name="T14" fmla="*/ 350 w 388"/>
                    <a:gd name="T15" fmla="*/ 9 h 268"/>
                    <a:gd name="T16" fmla="*/ 362 w 388"/>
                    <a:gd name="T17" fmla="*/ 1 h 268"/>
                    <a:gd name="T18" fmla="*/ 377 w 388"/>
                    <a:gd name="T19" fmla="*/ 6 h 268"/>
                    <a:gd name="T20" fmla="*/ 380 w 388"/>
                    <a:gd name="T21" fmla="*/ 27 h 268"/>
                    <a:gd name="T22" fmla="*/ 371 w 388"/>
                    <a:gd name="T23" fmla="*/ 43 h 268"/>
                    <a:gd name="T24" fmla="*/ 385 w 388"/>
                    <a:gd name="T25" fmla="*/ 73 h 268"/>
                    <a:gd name="T26" fmla="*/ 375 w 388"/>
                    <a:gd name="T27" fmla="*/ 85 h 268"/>
                    <a:gd name="T28" fmla="*/ 387 w 388"/>
                    <a:gd name="T29" fmla="*/ 104 h 268"/>
                    <a:gd name="T30" fmla="*/ 365 w 388"/>
                    <a:gd name="T31" fmla="*/ 132 h 268"/>
                    <a:gd name="T32" fmla="*/ 368 w 388"/>
                    <a:gd name="T33" fmla="*/ 147 h 268"/>
                    <a:gd name="T34" fmla="*/ 347 w 388"/>
                    <a:gd name="T35" fmla="*/ 166 h 268"/>
                    <a:gd name="T36" fmla="*/ 361 w 388"/>
                    <a:gd name="T37" fmla="*/ 192 h 268"/>
                    <a:gd name="T38" fmla="*/ 388 w 388"/>
                    <a:gd name="T39" fmla="*/ 220 h 268"/>
                    <a:gd name="T40" fmla="*/ 382 w 388"/>
                    <a:gd name="T41" fmla="*/ 252 h 268"/>
                    <a:gd name="T42" fmla="*/ 370 w 388"/>
                    <a:gd name="T43" fmla="*/ 260 h 268"/>
                    <a:gd name="T44" fmla="*/ 298 w 388"/>
                    <a:gd name="T45" fmla="*/ 252 h 268"/>
                    <a:gd name="T46" fmla="*/ 278 w 388"/>
                    <a:gd name="T47" fmla="*/ 268 h 268"/>
                    <a:gd name="T48" fmla="*/ 259 w 388"/>
                    <a:gd name="T49" fmla="*/ 250 h 268"/>
                    <a:gd name="T50" fmla="*/ 256 w 388"/>
                    <a:gd name="T51" fmla="*/ 253 h 268"/>
                    <a:gd name="T52" fmla="*/ 247 w 388"/>
                    <a:gd name="T53" fmla="*/ 261 h 268"/>
                    <a:gd name="T54" fmla="*/ 225 w 388"/>
                    <a:gd name="T55" fmla="*/ 257 h 268"/>
                    <a:gd name="T56" fmla="*/ 179 w 388"/>
                    <a:gd name="T57" fmla="*/ 223 h 268"/>
                    <a:gd name="T58" fmla="*/ 156 w 388"/>
                    <a:gd name="T59" fmla="*/ 238 h 268"/>
                    <a:gd name="T60" fmla="*/ 148 w 388"/>
                    <a:gd name="T61" fmla="*/ 231 h 268"/>
                    <a:gd name="T62" fmla="*/ 109 w 388"/>
                    <a:gd name="T63" fmla="*/ 217 h 268"/>
                    <a:gd name="T64" fmla="*/ 88 w 388"/>
                    <a:gd name="T65" fmla="*/ 230 h 268"/>
                    <a:gd name="T66" fmla="*/ 41 w 388"/>
                    <a:gd name="T67" fmla="*/ 241 h 268"/>
                    <a:gd name="T68" fmla="*/ 9 w 388"/>
                    <a:gd name="T69" fmla="*/ 212 h 268"/>
                    <a:gd name="T70" fmla="*/ 32 w 388"/>
                    <a:gd name="T71" fmla="*/ 194 h 268"/>
                    <a:gd name="T72" fmla="*/ 22 w 388"/>
                    <a:gd name="T73" fmla="*/ 156 h 268"/>
                    <a:gd name="T74" fmla="*/ 9 w 388"/>
                    <a:gd name="T75" fmla="*/ 142 h 268"/>
                    <a:gd name="T76" fmla="*/ 22 w 388"/>
                    <a:gd name="T77" fmla="*/ 122 h 268"/>
                    <a:gd name="T78" fmla="*/ 27 w 388"/>
                    <a:gd name="T79" fmla="*/ 108 h 268"/>
                    <a:gd name="T80" fmla="*/ 4 w 388"/>
                    <a:gd name="T81" fmla="*/ 84 h 268"/>
                    <a:gd name="T82" fmla="*/ 0 w 388"/>
                    <a:gd name="T83" fmla="*/ 53 h 268"/>
                    <a:gd name="T84" fmla="*/ 19 w 388"/>
                    <a:gd name="T85" fmla="*/ 32 h 268"/>
                    <a:gd name="T86" fmla="*/ 19 w 388"/>
                    <a:gd name="T87" fmla="*/ 24 h 268"/>
                    <a:gd name="T88" fmla="*/ 1 w 388"/>
                    <a:gd name="T89" fmla="*/ 22 h 268"/>
                    <a:gd name="T90" fmla="*/ 5 w 388"/>
                    <a:gd name="T9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268">
                      <a:moveTo>
                        <a:pt x="5" y="0"/>
                      </a:moveTo>
                      <a:lnTo>
                        <a:pt x="123" y="20"/>
                      </a:lnTo>
                      <a:lnTo>
                        <a:pt x="169" y="23"/>
                      </a:lnTo>
                      <a:lnTo>
                        <a:pt x="243" y="44"/>
                      </a:lnTo>
                      <a:lnTo>
                        <a:pt x="269" y="40"/>
                      </a:lnTo>
                      <a:lnTo>
                        <a:pt x="311" y="8"/>
                      </a:lnTo>
                      <a:lnTo>
                        <a:pt x="331" y="9"/>
                      </a:lnTo>
                      <a:lnTo>
                        <a:pt x="350" y="9"/>
                      </a:lnTo>
                      <a:lnTo>
                        <a:pt x="362" y="1"/>
                      </a:lnTo>
                      <a:lnTo>
                        <a:pt x="377" y="6"/>
                      </a:lnTo>
                      <a:lnTo>
                        <a:pt x="380" y="27"/>
                      </a:lnTo>
                      <a:lnTo>
                        <a:pt x="371" y="43"/>
                      </a:lnTo>
                      <a:lnTo>
                        <a:pt x="385" y="73"/>
                      </a:lnTo>
                      <a:lnTo>
                        <a:pt x="375" y="85"/>
                      </a:lnTo>
                      <a:lnTo>
                        <a:pt x="387" y="104"/>
                      </a:lnTo>
                      <a:lnTo>
                        <a:pt x="365" y="132"/>
                      </a:lnTo>
                      <a:lnTo>
                        <a:pt x="368" y="147"/>
                      </a:lnTo>
                      <a:lnTo>
                        <a:pt x="347" y="166"/>
                      </a:lnTo>
                      <a:lnTo>
                        <a:pt x="361" y="192"/>
                      </a:lnTo>
                      <a:lnTo>
                        <a:pt x="388" y="220"/>
                      </a:lnTo>
                      <a:lnTo>
                        <a:pt x="382" y="252"/>
                      </a:lnTo>
                      <a:lnTo>
                        <a:pt x="370" y="260"/>
                      </a:lnTo>
                      <a:lnTo>
                        <a:pt x="298" y="252"/>
                      </a:lnTo>
                      <a:lnTo>
                        <a:pt x="278" y="268"/>
                      </a:lnTo>
                      <a:lnTo>
                        <a:pt x="259" y="250"/>
                      </a:lnTo>
                      <a:lnTo>
                        <a:pt x="256" y="253"/>
                      </a:lnTo>
                      <a:lnTo>
                        <a:pt x="247" y="261"/>
                      </a:lnTo>
                      <a:lnTo>
                        <a:pt x="225" y="257"/>
                      </a:lnTo>
                      <a:lnTo>
                        <a:pt x="179" y="223"/>
                      </a:lnTo>
                      <a:lnTo>
                        <a:pt x="156" y="238"/>
                      </a:lnTo>
                      <a:lnTo>
                        <a:pt x="148" y="231"/>
                      </a:lnTo>
                      <a:lnTo>
                        <a:pt x="109" y="217"/>
                      </a:lnTo>
                      <a:lnTo>
                        <a:pt x="88" y="230"/>
                      </a:lnTo>
                      <a:lnTo>
                        <a:pt x="41" y="241"/>
                      </a:lnTo>
                      <a:lnTo>
                        <a:pt x="9" y="212"/>
                      </a:lnTo>
                      <a:lnTo>
                        <a:pt x="32" y="194"/>
                      </a:lnTo>
                      <a:lnTo>
                        <a:pt x="22" y="156"/>
                      </a:lnTo>
                      <a:lnTo>
                        <a:pt x="9" y="142"/>
                      </a:lnTo>
                      <a:lnTo>
                        <a:pt x="22" y="122"/>
                      </a:lnTo>
                      <a:lnTo>
                        <a:pt x="27" y="108"/>
                      </a:lnTo>
                      <a:lnTo>
                        <a:pt x="4" y="84"/>
                      </a:lnTo>
                      <a:lnTo>
                        <a:pt x="0" y="53"/>
                      </a:lnTo>
                      <a:lnTo>
                        <a:pt x="19" y="32"/>
                      </a:lnTo>
                      <a:lnTo>
                        <a:pt x="19" y="24"/>
                      </a:lnTo>
                      <a:lnTo>
                        <a:pt x="1" y="22"/>
                      </a:lnTo>
                      <a:lnTo>
                        <a:pt x="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32" name="Freeform 98">
                  <a:extLst>
                    <a:ext uri="{FF2B5EF4-FFF2-40B4-BE49-F238E27FC236}">
                      <a16:creationId xmlns:a16="http://schemas.microsoft.com/office/drawing/2014/main" id="{72C5EF54-5E81-45D9-9209-606D0C51EF0F}"/>
                    </a:ext>
                  </a:extLst>
                </p:cNvPr>
                <p:cNvSpPr>
                  <a:spLocks/>
                </p:cNvSpPr>
                <p:nvPr/>
              </p:nvSpPr>
              <p:spPr bwMode="auto">
                <a:xfrm>
                  <a:off x="5645151" y="1114426"/>
                  <a:ext cx="511175" cy="774700"/>
                </a:xfrm>
                <a:custGeom>
                  <a:avLst/>
                  <a:gdLst>
                    <a:gd name="T0" fmla="*/ 174 w 322"/>
                    <a:gd name="T1" fmla="*/ 0 h 488"/>
                    <a:gd name="T2" fmla="*/ 218 w 322"/>
                    <a:gd name="T3" fmla="*/ 30 h 488"/>
                    <a:gd name="T4" fmla="*/ 250 w 322"/>
                    <a:gd name="T5" fmla="*/ 3 h 488"/>
                    <a:gd name="T6" fmla="*/ 261 w 322"/>
                    <a:gd name="T7" fmla="*/ 15 h 488"/>
                    <a:gd name="T8" fmla="*/ 253 w 322"/>
                    <a:gd name="T9" fmla="*/ 22 h 488"/>
                    <a:gd name="T10" fmla="*/ 255 w 322"/>
                    <a:gd name="T11" fmla="*/ 27 h 488"/>
                    <a:gd name="T12" fmla="*/ 287 w 322"/>
                    <a:gd name="T13" fmla="*/ 21 h 488"/>
                    <a:gd name="T14" fmla="*/ 321 w 322"/>
                    <a:gd name="T15" fmla="*/ 23 h 488"/>
                    <a:gd name="T16" fmla="*/ 322 w 322"/>
                    <a:gd name="T17" fmla="*/ 82 h 488"/>
                    <a:gd name="T18" fmla="*/ 310 w 322"/>
                    <a:gd name="T19" fmla="*/ 96 h 488"/>
                    <a:gd name="T20" fmla="*/ 310 w 322"/>
                    <a:gd name="T21" fmla="*/ 129 h 488"/>
                    <a:gd name="T22" fmla="*/ 281 w 322"/>
                    <a:gd name="T23" fmla="*/ 161 h 488"/>
                    <a:gd name="T24" fmla="*/ 272 w 322"/>
                    <a:gd name="T25" fmla="*/ 194 h 488"/>
                    <a:gd name="T26" fmla="*/ 278 w 322"/>
                    <a:gd name="T27" fmla="*/ 209 h 488"/>
                    <a:gd name="T28" fmla="*/ 278 w 322"/>
                    <a:gd name="T29" fmla="*/ 218 h 488"/>
                    <a:gd name="T30" fmla="*/ 290 w 322"/>
                    <a:gd name="T31" fmla="*/ 236 h 488"/>
                    <a:gd name="T32" fmla="*/ 287 w 322"/>
                    <a:gd name="T33" fmla="*/ 258 h 488"/>
                    <a:gd name="T34" fmla="*/ 275 w 322"/>
                    <a:gd name="T35" fmla="*/ 263 h 488"/>
                    <a:gd name="T36" fmla="*/ 265 w 322"/>
                    <a:gd name="T37" fmla="*/ 279 h 488"/>
                    <a:gd name="T38" fmla="*/ 229 w 322"/>
                    <a:gd name="T39" fmla="*/ 278 h 488"/>
                    <a:gd name="T40" fmla="*/ 226 w 322"/>
                    <a:gd name="T41" fmla="*/ 287 h 488"/>
                    <a:gd name="T42" fmla="*/ 179 w 322"/>
                    <a:gd name="T43" fmla="*/ 307 h 488"/>
                    <a:gd name="T44" fmla="*/ 177 w 322"/>
                    <a:gd name="T45" fmla="*/ 350 h 488"/>
                    <a:gd name="T46" fmla="*/ 201 w 322"/>
                    <a:gd name="T47" fmla="*/ 367 h 488"/>
                    <a:gd name="T48" fmla="*/ 194 w 322"/>
                    <a:gd name="T49" fmla="*/ 376 h 488"/>
                    <a:gd name="T50" fmla="*/ 181 w 322"/>
                    <a:gd name="T51" fmla="*/ 374 h 488"/>
                    <a:gd name="T52" fmla="*/ 164 w 322"/>
                    <a:gd name="T53" fmla="*/ 379 h 488"/>
                    <a:gd name="T54" fmla="*/ 172 w 322"/>
                    <a:gd name="T55" fmla="*/ 398 h 488"/>
                    <a:gd name="T56" fmla="*/ 160 w 322"/>
                    <a:gd name="T57" fmla="*/ 409 h 488"/>
                    <a:gd name="T58" fmla="*/ 159 w 322"/>
                    <a:gd name="T59" fmla="*/ 421 h 488"/>
                    <a:gd name="T60" fmla="*/ 166 w 322"/>
                    <a:gd name="T61" fmla="*/ 426 h 488"/>
                    <a:gd name="T62" fmla="*/ 181 w 322"/>
                    <a:gd name="T63" fmla="*/ 424 h 488"/>
                    <a:gd name="T64" fmla="*/ 184 w 322"/>
                    <a:gd name="T65" fmla="*/ 429 h 488"/>
                    <a:gd name="T66" fmla="*/ 145 w 322"/>
                    <a:gd name="T67" fmla="*/ 488 h 488"/>
                    <a:gd name="T68" fmla="*/ 103 w 322"/>
                    <a:gd name="T69" fmla="*/ 475 h 488"/>
                    <a:gd name="T70" fmla="*/ 61 w 322"/>
                    <a:gd name="T71" fmla="*/ 421 h 488"/>
                    <a:gd name="T72" fmla="*/ 35 w 322"/>
                    <a:gd name="T73" fmla="*/ 408 h 488"/>
                    <a:gd name="T74" fmla="*/ 41 w 322"/>
                    <a:gd name="T75" fmla="*/ 376 h 488"/>
                    <a:gd name="T76" fmla="*/ 14 w 322"/>
                    <a:gd name="T77" fmla="*/ 348 h 488"/>
                    <a:gd name="T78" fmla="*/ 0 w 322"/>
                    <a:gd name="T79" fmla="*/ 322 h 488"/>
                    <a:gd name="T80" fmla="*/ 21 w 322"/>
                    <a:gd name="T81" fmla="*/ 303 h 488"/>
                    <a:gd name="T82" fmla="*/ 18 w 322"/>
                    <a:gd name="T83" fmla="*/ 288 h 488"/>
                    <a:gd name="T84" fmla="*/ 40 w 322"/>
                    <a:gd name="T85" fmla="*/ 260 h 488"/>
                    <a:gd name="T86" fmla="*/ 28 w 322"/>
                    <a:gd name="T87" fmla="*/ 241 h 488"/>
                    <a:gd name="T88" fmla="*/ 38 w 322"/>
                    <a:gd name="T89" fmla="*/ 229 h 488"/>
                    <a:gd name="T90" fmla="*/ 24 w 322"/>
                    <a:gd name="T91" fmla="*/ 199 h 488"/>
                    <a:gd name="T92" fmla="*/ 33 w 322"/>
                    <a:gd name="T93" fmla="*/ 183 h 488"/>
                    <a:gd name="T94" fmla="*/ 30 w 322"/>
                    <a:gd name="T95" fmla="*/ 162 h 488"/>
                    <a:gd name="T96" fmla="*/ 15 w 322"/>
                    <a:gd name="T97" fmla="*/ 157 h 488"/>
                    <a:gd name="T98" fmla="*/ 8 w 322"/>
                    <a:gd name="T99" fmla="*/ 117 h 488"/>
                    <a:gd name="T100" fmla="*/ 20 w 322"/>
                    <a:gd name="T101" fmla="*/ 75 h 488"/>
                    <a:gd name="T102" fmla="*/ 33 w 322"/>
                    <a:gd name="T103" fmla="*/ 30 h 488"/>
                    <a:gd name="T104" fmla="*/ 125 w 322"/>
                    <a:gd name="T105" fmla="*/ 27 h 488"/>
                    <a:gd name="T106" fmla="*/ 127 w 322"/>
                    <a:gd name="T107" fmla="*/ 13 h 488"/>
                    <a:gd name="T108" fmla="*/ 137 w 322"/>
                    <a:gd name="T109" fmla="*/ 6 h 488"/>
                    <a:gd name="T110" fmla="*/ 150 w 322"/>
                    <a:gd name="T111" fmla="*/ 13 h 488"/>
                    <a:gd name="T112" fmla="*/ 174 w 322"/>
                    <a:gd name="T11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 h="488">
                      <a:moveTo>
                        <a:pt x="174" y="0"/>
                      </a:moveTo>
                      <a:lnTo>
                        <a:pt x="218" y="30"/>
                      </a:lnTo>
                      <a:lnTo>
                        <a:pt x="250" y="3"/>
                      </a:lnTo>
                      <a:lnTo>
                        <a:pt x="261" y="15"/>
                      </a:lnTo>
                      <a:lnTo>
                        <a:pt x="253" y="22"/>
                      </a:lnTo>
                      <a:lnTo>
                        <a:pt x="255" y="27"/>
                      </a:lnTo>
                      <a:lnTo>
                        <a:pt x="287" y="21"/>
                      </a:lnTo>
                      <a:lnTo>
                        <a:pt x="321" y="23"/>
                      </a:lnTo>
                      <a:lnTo>
                        <a:pt x="322" y="82"/>
                      </a:lnTo>
                      <a:lnTo>
                        <a:pt x="310" y="96"/>
                      </a:lnTo>
                      <a:lnTo>
                        <a:pt x="310" y="129"/>
                      </a:lnTo>
                      <a:lnTo>
                        <a:pt x="281" y="161"/>
                      </a:lnTo>
                      <a:lnTo>
                        <a:pt x="272" y="194"/>
                      </a:lnTo>
                      <a:lnTo>
                        <a:pt x="278" y="209"/>
                      </a:lnTo>
                      <a:lnTo>
                        <a:pt x="278" y="218"/>
                      </a:lnTo>
                      <a:lnTo>
                        <a:pt x="290" y="236"/>
                      </a:lnTo>
                      <a:lnTo>
                        <a:pt x="287" y="258"/>
                      </a:lnTo>
                      <a:lnTo>
                        <a:pt x="275" y="263"/>
                      </a:lnTo>
                      <a:lnTo>
                        <a:pt x="265" y="279"/>
                      </a:lnTo>
                      <a:lnTo>
                        <a:pt x="229" y="278"/>
                      </a:lnTo>
                      <a:lnTo>
                        <a:pt x="226" y="287"/>
                      </a:lnTo>
                      <a:lnTo>
                        <a:pt x="179" y="307"/>
                      </a:lnTo>
                      <a:lnTo>
                        <a:pt x="177" y="350"/>
                      </a:lnTo>
                      <a:lnTo>
                        <a:pt x="201" y="367"/>
                      </a:lnTo>
                      <a:lnTo>
                        <a:pt x="194" y="376"/>
                      </a:lnTo>
                      <a:lnTo>
                        <a:pt x="181" y="374"/>
                      </a:lnTo>
                      <a:lnTo>
                        <a:pt x="164" y="379"/>
                      </a:lnTo>
                      <a:lnTo>
                        <a:pt x="172" y="398"/>
                      </a:lnTo>
                      <a:lnTo>
                        <a:pt x="160" y="409"/>
                      </a:lnTo>
                      <a:lnTo>
                        <a:pt x="159" y="421"/>
                      </a:lnTo>
                      <a:lnTo>
                        <a:pt x="166" y="426"/>
                      </a:lnTo>
                      <a:lnTo>
                        <a:pt x="181" y="424"/>
                      </a:lnTo>
                      <a:lnTo>
                        <a:pt x="184" y="429"/>
                      </a:lnTo>
                      <a:lnTo>
                        <a:pt x="145" y="488"/>
                      </a:lnTo>
                      <a:lnTo>
                        <a:pt x="103" y="475"/>
                      </a:lnTo>
                      <a:lnTo>
                        <a:pt x="61" y="421"/>
                      </a:lnTo>
                      <a:lnTo>
                        <a:pt x="35" y="408"/>
                      </a:lnTo>
                      <a:lnTo>
                        <a:pt x="41" y="376"/>
                      </a:lnTo>
                      <a:lnTo>
                        <a:pt x="14" y="348"/>
                      </a:lnTo>
                      <a:lnTo>
                        <a:pt x="0" y="322"/>
                      </a:lnTo>
                      <a:lnTo>
                        <a:pt x="21" y="303"/>
                      </a:lnTo>
                      <a:lnTo>
                        <a:pt x="18" y="288"/>
                      </a:lnTo>
                      <a:lnTo>
                        <a:pt x="40" y="260"/>
                      </a:lnTo>
                      <a:lnTo>
                        <a:pt x="28" y="241"/>
                      </a:lnTo>
                      <a:lnTo>
                        <a:pt x="38" y="229"/>
                      </a:lnTo>
                      <a:lnTo>
                        <a:pt x="24" y="199"/>
                      </a:lnTo>
                      <a:lnTo>
                        <a:pt x="33" y="183"/>
                      </a:lnTo>
                      <a:lnTo>
                        <a:pt x="30" y="162"/>
                      </a:lnTo>
                      <a:lnTo>
                        <a:pt x="15" y="157"/>
                      </a:lnTo>
                      <a:lnTo>
                        <a:pt x="8" y="117"/>
                      </a:lnTo>
                      <a:lnTo>
                        <a:pt x="20" y="75"/>
                      </a:lnTo>
                      <a:lnTo>
                        <a:pt x="33" y="30"/>
                      </a:lnTo>
                      <a:lnTo>
                        <a:pt x="125" y="27"/>
                      </a:lnTo>
                      <a:lnTo>
                        <a:pt x="127" y="13"/>
                      </a:lnTo>
                      <a:lnTo>
                        <a:pt x="137" y="6"/>
                      </a:lnTo>
                      <a:lnTo>
                        <a:pt x="150" y="13"/>
                      </a:lnTo>
                      <a:lnTo>
                        <a:pt x="17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6" name="Groupe 75">
                <a:extLst>
                  <a:ext uri="{FF2B5EF4-FFF2-40B4-BE49-F238E27FC236}">
                    <a16:creationId xmlns:a16="http://schemas.microsoft.com/office/drawing/2014/main" id="{F7F6CE64-102B-4870-8EA8-D42E0BE9106B}"/>
                  </a:ext>
                </a:extLst>
              </p:cNvPr>
              <p:cNvGrpSpPr/>
              <p:nvPr/>
            </p:nvGrpSpPr>
            <p:grpSpPr>
              <a:xfrm>
                <a:off x="6522544" y="1356714"/>
                <a:ext cx="1000202" cy="1016626"/>
                <a:chOff x="3575051" y="1163638"/>
                <a:chExt cx="2195512" cy="2406650"/>
              </a:xfrm>
              <a:solidFill>
                <a:srgbClr val="FFFFFF">
                  <a:lumMod val="50000"/>
                </a:srgbClr>
              </a:solidFill>
            </p:grpSpPr>
            <p:sp>
              <p:nvSpPr>
                <p:cNvPr id="111" name="Freeform 9">
                  <a:extLst>
                    <a:ext uri="{FF2B5EF4-FFF2-40B4-BE49-F238E27FC236}">
                      <a16:creationId xmlns:a16="http://schemas.microsoft.com/office/drawing/2014/main" id="{C608B495-9390-44D1-8AB3-3E3CEB58C49E}"/>
                    </a:ext>
                  </a:extLst>
                </p:cNvPr>
                <p:cNvSpPr>
                  <a:spLocks/>
                </p:cNvSpPr>
                <p:nvPr/>
              </p:nvSpPr>
              <p:spPr bwMode="auto">
                <a:xfrm>
                  <a:off x="5057776" y="2274888"/>
                  <a:ext cx="692150" cy="530225"/>
                </a:xfrm>
                <a:custGeom>
                  <a:avLst/>
                  <a:gdLst>
                    <a:gd name="T0" fmla="*/ 240 w 436"/>
                    <a:gd name="T1" fmla="*/ 0 h 334"/>
                    <a:gd name="T2" fmla="*/ 277 w 436"/>
                    <a:gd name="T3" fmla="*/ 51 h 334"/>
                    <a:gd name="T4" fmla="*/ 261 w 436"/>
                    <a:gd name="T5" fmla="*/ 71 h 334"/>
                    <a:gd name="T6" fmla="*/ 258 w 436"/>
                    <a:gd name="T7" fmla="*/ 74 h 334"/>
                    <a:gd name="T8" fmla="*/ 277 w 436"/>
                    <a:gd name="T9" fmla="*/ 79 h 334"/>
                    <a:gd name="T10" fmla="*/ 315 w 436"/>
                    <a:gd name="T11" fmla="*/ 79 h 334"/>
                    <a:gd name="T12" fmla="*/ 321 w 436"/>
                    <a:gd name="T13" fmla="*/ 61 h 334"/>
                    <a:gd name="T14" fmla="*/ 334 w 436"/>
                    <a:gd name="T15" fmla="*/ 56 h 334"/>
                    <a:gd name="T16" fmla="*/ 350 w 436"/>
                    <a:gd name="T17" fmla="*/ 69 h 334"/>
                    <a:gd name="T18" fmla="*/ 373 w 436"/>
                    <a:gd name="T19" fmla="*/ 58 h 334"/>
                    <a:gd name="T20" fmla="*/ 384 w 436"/>
                    <a:gd name="T21" fmla="*/ 58 h 334"/>
                    <a:gd name="T22" fmla="*/ 408 w 436"/>
                    <a:gd name="T23" fmla="*/ 66 h 334"/>
                    <a:gd name="T24" fmla="*/ 423 w 436"/>
                    <a:gd name="T25" fmla="*/ 81 h 334"/>
                    <a:gd name="T26" fmla="*/ 436 w 436"/>
                    <a:gd name="T27" fmla="*/ 133 h 334"/>
                    <a:gd name="T28" fmla="*/ 408 w 436"/>
                    <a:gd name="T29" fmla="*/ 176 h 334"/>
                    <a:gd name="T30" fmla="*/ 418 w 436"/>
                    <a:gd name="T31" fmla="*/ 192 h 334"/>
                    <a:gd name="T32" fmla="*/ 408 w 436"/>
                    <a:gd name="T33" fmla="*/ 215 h 334"/>
                    <a:gd name="T34" fmla="*/ 400 w 436"/>
                    <a:gd name="T35" fmla="*/ 212 h 334"/>
                    <a:gd name="T36" fmla="*/ 374 w 436"/>
                    <a:gd name="T37" fmla="*/ 220 h 334"/>
                    <a:gd name="T38" fmla="*/ 369 w 436"/>
                    <a:gd name="T39" fmla="*/ 231 h 334"/>
                    <a:gd name="T40" fmla="*/ 414 w 436"/>
                    <a:gd name="T41" fmla="*/ 291 h 334"/>
                    <a:gd name="T42" fmla="*/ 380 w 436"/>
                    <a:gd name="T43" fmla="*/ 310 h 334"/>
                    <a:gd name="T44" fmla="*/ 370 w 436"/>
                    <a:gd name="T45" fmla="*/ 314 h 334"/>
                    <a:gd name="T46" fmla="*/ 373 w 436"/>
                    <a:gd name="T47" fmla="*/ 326 h 334"/>
                    <a:gd name="T48" fmla="*/ 369 w 436"/>
                    <a:gd name="T49" fmla="*/ 330 h 334"/>
                    <a:gd name="T50" fmla="*/ 346 w 436"/>
                    <a:gd name="T51" fmla="*/ 319 h 334"/>
                    <a:gd name="T52" fmla="*/ 337 w 436"/>
                    <a:gd name="T53" fmla="*/ 334 h 334"/>
                    <a:gd name="T54" fmla="*/ 330 w 436"/>
                    <a:gd name="T55" fmla="*/ 333 h 334"/>
                    <a:gd name="T56" fmla="*/ 310 w 436"/>
                    <a:gd name="T57" fmla="*/ 311 h 334"/>
                    <a:gd name="T58" fmla="*/ 292 w 436"/>
                    <a:gd name="T59" fmla="*/ 308 h 334"/>
                    <a:gd name="T60" fmla="*/ 266 w 436"/>
                    <a:gd name="T61" fmla="*/ 296 h 334"/>
                    <a:gd name="T62" fmla="*/ 231 w 436"/>
                    <a:gd name="T63" fmla="*/ 296 h 334"/>
                    <a:gd name="T64" fmla="*/ 216 w 436"/>
                    <a:gd name="T65" fmla="*/ 279 h 334"/>
                    <a:gd name="T66" fmla="*/ 200 w 436"/>
                    <a:gd name="T67" fmla="*/ 262 h 334"/>
                    <a:gd name="T68" fmla="*/ 111 w 436"/>
                    <a:gd name="T69" fmla="*/ 270 h 334"/>
                    <a:gd name="T70" fmla="*/ 87 w 436"/>
                    <a:gd name="T71" fmla="*/ 291 h 334"/>
                    <a:gd name="T72" fmla="*/ 74 w 436"/>
                    <a:gd name="T73" fmla="*/ 281 h 334"/>
                    <a:gd name="T74" fmla="*/ 74 w 436"/>
                    <a:gd name="T75" fmla="*/ 266 h 334"/>
                    <a:gd name="T76" fmla="*/ 69 w 436"/>
                    <a:gd name="T77" fmla="*/ 247 h 334"/>
                    <a:gd name="T78" fmla="*/ 53 w 436"/>
                    <a:gd name="T79" fmla="*/ 240 h 334"/>
                    <a:gd name="T80" fmla="*/ 27 w 436"/>
                    <a:gd name="T81" fmla="*/ 247 h 334"/>
                    <a:gd name="T82" fmla="*/ 15 w 436"/>
                    <a:gd name="T83" fmla="*/ 221 h 334"/>
                    <a:gd name="T84" fmla="*/ 24 w 436"/>
                    <a:gd name="T85" fmla="*/ 192 h 334"/>
                    <a:gd name="T86" fmla="*/ 6 w 436"/>
                    <a:gd name="T87" fmla="*/ 176 h 334"/>
                    <a:gd name="T88" fmla="*/ 10 w 436"/>
                    <a:gd name="T89" fmla="*/ 171 h 334"/>
                    <a:gd name="T90" fmla="*/ 14 w 436"/>
                    <a:gd name="T91" fmla="*/ 146 h 334"/>
                    <a:gd name="T92" fmla="*/ 0 w 436"/>
                    <a:gd name="T93" fmla="*/ 135 h 334"/>
                    <a:gd name="T94" fmla="*/ 30 w 436"/>
                    <a:gd name="T95" fmla="*/ 121 h 334"/>
                    <a:gd name="T96" fmla="*/ 73 w 436"/>
                    <a:gd name="T97" fmla="*/ 112 h 334"/>
                    <a:gd name="T98" fmla="*/ 128 w 436"/>
                    <a:gd name="T99" fmla="*/ 69 h 334"/>
                    <a:gd name="T100" fmla="*/ 127 w 436"/>
                    <a:gd name="T101" fmla="*/ 29 h 334"/>
                    <a:gd name="T102" fmla="*/ 138 w 436"/>
                    <a:gd name="T103" fmla="*/ 26 h 334"/>
                    <a:gd name="T104" fmla="*/ 200 w 436"/>
                    <a:gd name="T105" fmla="*/ 3 h 334"/>
                    <a:gd name="T106" fmla="*/ 240 w 436"/>
                    <a:gd name="T10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334">
                      <a:moveTo>
                        <a:pt x="240" y="0"/>
                      </a:moveTo>
                      <a:lnTo>
                        <a:pt x="277" y="51"/>
                      </a:lnTo>
                      <a:lnTo>
                        <a:pt x="261" y="71"/>
                      </a:lnTo>
                      <a:lnTo>
                        <a:pt x="258" y="74"/>
                      </a:lnTo>
                      <a:lnTo>
                        <a:pt x="277" y="79"/>
                      </a:lnTo>
                      <a:lnTo>
                        <a:pt x="315" y="79"/>
                      </a:lnTo>
                      <a:lnTo>
                        <a:pt x="321" y="61"/>
                      </a:lnTo>
                      <a:lnTo>
                        <a:pt x="334" y="56"/>
                      </a:lnTo>
                      <a:lnTo>
                        <a:pt x="350" y="69"/>
                      </a:lnTo>
                      <a:lnTo>
                        <a:pt x="373" y="58"/>
                      </a:lnTo>
                      <a:lnTo>
                        <a:pt x="384" y="58"/>
                      </a:lnTo>
                      <a:lnTo>
                        <a:pt x="408" y="66"/>
                      </a:lnTo>
                      <a:lnTo>
                        <a:pt x="423" y="81"/>
                      </a:lnTo>
                      <a:lnTo>
                        <a:pt x="436" y="133"/>
                      </a:lnTo>
                      <a:lnTo>
                        <a:pt x="408" y="176"/>
                      </a:lnTo>
                      <a:lnTo>
                        <a:pt x="418" y="192"/>
                      </a:lnTo>
                      <a:lnTo>
                        <a:pt x="408" y="215"/>
                      </a:lnTo>
                      <a:lnTo>
                        <a:pt x="400" y="212"/>
                      </a:lnTo>
                      <a:lnTo>
                        <a:pt x="374" y="220"/>
                      </a:lnTo>
                      <a:lnTo>
                        <a:pt x="369" y="231"/>
                      </a:lnTo>
                      <a:lnTo>
                        <a:pt x="414" y="291"/>
                      </a:lnTo>
                      <a:lnTo>
                        <a:pt x="380" y="310"/>
                      </a:lnTo>
                      <a:lnTo>
                        <a:pt x="370" y="314"/>
                      </a:lnTo>
                      <a:lnTo>
                        <a:pt x="373" y="326"/>
                      </a:lnTo>
                      <a:lnTo>
                        <a:pt x="369" y="330"/>
                      </a:lnTo>
                      <a:lnTo>
                        <a:pt x="346" y="319"/>
                      </a:lnTo>
                      <a:lnTo>
                        <a:pt x="337" y="334"/>
                      </a:lnTo>
                      <a:lnTo>
                        <a:pt x="330" y="333"/>
                      </a:lnTo>
                      <a:lnTo>
                        <a:pt x="310" y="311"/>
                      </a:lnTo>
                      <a:lnTo>
                        <a:pt x="292" y="308"/>
                      </a:lnTo>
                      <a:lnTo>
                        <a:pt x="266" y="296"/>
                      </a:lnTo>
                      <a:lnTo>
                        <a:pt x="231" y="296"/>
                      </a:lnTo>
                      <a:lnTo>
                        <a:pt x="216" y="279"/>
                      </a:lnTo>
                      <a:lnTo>
                        <a:pt x="200" y="262"/>
                      </a:lnTo>
                      <a:lnTo>
                        <a:pt x="111" y="270"/>
                      </a:lnTo>
                      <a:lnTo>
                        <a:pt x="87" y="291"/>
                      </a:lnTo>
                      <a:lnTo>
                        <a:pt x="74" y="281"/>
                      </a:lnTo>
                      <a:lnTo>
                        <a:pt x="74" y="266"/>
                      </a:lnTo>
                      <a:lnTo>
                        <a:pt x="69" y="247"/>
                      </a:lnTo>
                      <a:lnTo>
                        <a:pt x="53" y="240"/>
                      </a:lnTo>
                      <a:lnTo>
                        <a:pt x="27" y="247"/>
                      </a:lnTo>
                      <a:lnTo>
                        <a:pt x="15" y="221"/>
                      </a:lnTo>
                      <a:lnTo>
                        <a:pt x="24" y="192"/>
                      </a:lnTo>
                      <a:lnTo>
                        <a:pt x="6" y="176"/>
                      </a:lnTo>
                      <a:lnTo>
                        <a:pt x="10" y="171"/>
                      </a:lnTo>
                      <a:lnTo>
                        <a:pt x="14" y="146"/>
                      </a:lnTo>
                      <a:lnTo>
                        <a:pt x="0" y="135"/>
                      </a:lnTo>
                      <a:lnTo>
                        <a:pt x="30" y="121"/>
                      </a:lnTo>
                      <a:lnTo>
                        <a:pt x="73" y="112"/>
                      </a:lnTo>
                      <a:lnTo>
                        <a:pt x="128" y="69"/>
                      </a:lnTo>
                      <a:lnTo>
                        <a:pt x="127" y="29"/>
                      </a:lnTo>
                      <a:lnTo>
                        <a:pt x="138" y="26"/>
                      </a:lnTo>
                      <a:lnTo>
                        <a:pt x="200" y="3"/>
                      </a:lnTo>
                      <a:lnTo>
                        <a:pt x="24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2" name="Freeform 10">
                  <a:extLst>
                    <a:ext uri="{FF2B5EF4-FFF2-40B4-BE49-F238E27FC236}">
                      <a16:creationId xmlns:a16="http://schemas.microsoft.com/office/drawing/2014/main" id="{2B32957D-DD32-413E-85B9-0052FD0C184F}"/>
                    </a:ext>
                  </a:extLst>
                </p:cNvPr>
                <p:cNvSpPr>
                  <a:spLocks/>
                </p:cNvSpPr>
                <p:nvPr/>
              </p:nvSpPr>
              <p:spPr bwMode="auto">
                <a:xfrm>
                  <a:off x="4687888" y="2424113"/>
                  <a:ext cx="719138" cy="601663"/>
                </a:xfrm>
                <a:custGeom>
                  <a:avLst/>
                  <a:gdLst>
                    <a:gd name="T0" fmla="*/ 105 w 453"/>
                    <a:gd name="T1" fmla="*/ 0 h 379"/>
                    <a:gd name="T2" fmla="*/ 112 w 453"/>
                    <a:gd name="T3" fmla="*/ 0 h 379"/>
                    <a:gd name="T4" fmla="*/ 113 w 453"/>
                    <a:gd name="T5" fmla="*/ 18 h 379"/>
                    <a:gd name="T6" fmla="*/ 132 w 453"/>
                    <a:gd name="T7" fmla="*/ 23 h 379"/>
                    <a:gd name="T8" fmla="*/ 149 w 453"/>
                    <a:gd name="T9" fmla="*/ 66 h 379"/>
                    <a:gd name="T10" fmla="*/ 192 w 453"/>
                    <a:gd name="T11" fmla="*/ 68 h 379"/>
                    <a:gd name="T12" fmla="*/ 233 w 453"/>
                    <a:gd name="T13" fmla="*/ 41 h 379"/>
                    <a:gd name="T14" fmla="*/ 247 w 453"/>
                    <a:gd name="T15" fmla="*/ 52 h 379"/>
                    <a:gd name="T16" fmla="*/ 243 w 453"/>
                    <a:gd name="T17" fmla="*/ 77 h 379"/>
                    <a:gd name="T18" fmla="*/ 239 w 453"/>
                    <a:gd name="T19" fmla="*/ 82 h 379"/>
                    <a:gd name="T20" fmla="*/ 257 w 453"/>
                    <a:gd name="T21" fmla="*/ 98 h 379"/>
                    <a:gd name="T22" fmla="*/ 248 w 453"/>
                    <a:gd name="T23" fmla="*/ 127 h 379"/>
                    <a:gd name="T24" fmla="*/ 260 w 453"/>
                    <a:gd name="T25" fmla="*/ 153 h 379"/>
                    <a:gd name="T26" fmla="*/ 286 w 453"/>
                    <a:gd name="T27" fmla="*/ 146 h 379"/>
                    <a:gd name="T28" fmla="*/ 302 w 453"/>
                    <a:gd name="T29" fmla="*/ 153 h 379"/>
                    <a:gd name="T30" fmla="*/ 307 w 453"/>
                    <a:gd name="T31" fmla="*/ 172 h 379"/>
                    <a:gd name="T32" fmla="*/ 307 w 453"/>
                    <a:gd name="T33" fmla="*/ 187 h 379"/>
                    <a:gd name="T34" fmla="*/ 320 w 453"/>
                    <a:gd name="T35" fmla="*/ 197 h 379"/>
                    <a:gd name="T36" fmla="*/ 344 w 453"/>
                    <a:gd name="T37" fmla="*/ 176 h 379"/>
                    <a:gd name="T38" fmla="*/ 433 w 453"/>
                    <a:gd name="T39" fmla="*/ 168 h 379"/>
                    <a:gd name="T40" fmla="*/ 449 w 453"/>
                    <a:gd name="T41" fmla="*/ 185 h 379"/>
                    <a:gd name="T42" fmla="*/ 410 w 453"/>
                    <a:gd name="T43" fmla="*/ 222 h 379"/>
                    <a:gd name="T44" fmla="*/ 425 w 453"/>
                    <a:gd name="T45" fmla="*/ 231 h 379"/>
                    <a:gd name="T46" fmla="*/ 440 w 453"/>
                    <a:gd name="T47" fmla="*/ 244 h 379"/>
                    <a:gd name="T48" fmla="*/ 453 w 453"/>
                    <a:gd name="T49" fmla="*/ 271 h 379"/>
                    <a:gd name="T50" fmla="*/ 453 w 453"/>
                    <a:gd name="T51" fmla="*/ 282 h 379"/>
                    <a:gd name="T52" fmla="*/ 428 w 453"/>
                    <a:gd name="T53" fmla="*/ 280 h 379"/>
                    <a:gd name="T54" fmla="*/ 420 w 453"/>
                    <a:gd name="T55" fmla="*/ 290 h 379"/>
                    <a:gd name="T56" fmla="*/ 419 w 453"/>
                    <a:gd name="T57" fmla="*/ 341 h 379"/>
                    <a:gd name="T58" fmla="*/ 384 w 453"/>
                    <a:gd name="T59" fmla="*/ 349 h 379"/>
                    <a:gd name="T60" fmla="*/ 371 w 453"/>
                    <a:gd name="T61" fmla="*/ 344 h 379"/>
                    <a:gd name="T62" fmla="*/ 352 w 453"/>
                    <a:gd name="T63" fmla="*/ 369 h 379"/>
                    <a:gd name="T64" fmla="*/ 345 w 453"/>
                    <a:gd name="T65" fmla="*/ 378 h 379"/>
                    <a:gd name="T66" fmla="*/ 305 w 453"/>
                    <a:gd name="T67" fmla="*/ 349 h 379"/>
                    <a:gd name="T68" fmla="*/ 263 w 453"/>
                    <a:gd name="T69" fmla="*/ 348 h 379"/>
                    <a:gd name="T70" fmla="*/ 208 w 453"/>
                    <a:gd name="T71" fmla="*/ 379 h 379"/>
                    <a:gd name="T72" fmla="*/ 176 w 453"/>
                    <a:gd name="T73" fmla="*/ 341 h 379"/>
                    <a:gd name="T74" fmla="*/ 153 w 453"/>
                    <a:gd name="T75" fmla="*/ 351 h 379"/>
                    <a:gd name="T76" fmla="*/ 144 w 453"/>
                    <a:gd name="T77" fmla="*/ 344 h 379"/>
                    <a:gd name="T78" fmla="*/ 138 w 453"/>
                    <a:gd name="T79" fmla="*/ 279 h 379"/>
                    <a:gd name="T80" fmla="*/ 122 w 453"/>
                    <a:gd name="T81" fmla="*/ 257 h 379"/>
                    <a:gd name="T82" fmla="*/ 118 w 453"/>
                    <a:gd name="T83" fmla="*/ 236 h 379"/>
                    <a:gd name="T84" fmla="*/ 109 w 453"/>
                    <a:gd name="T85" fmla="*/ 222 h 379"/>
                    <a:gd name="T86" fmla="*/ 76 w 453"/>
                    <a:gd name="T87" fmla="*/ 219 h 379"/>
                    <a:gd name="T88" fmla="*/ 68 w 453"/>
                    <a:gd name="T89" fmla="*/ 185 h 379"/>
                    <a:gd name="T90" fmla="*/ 26 w 453"/>
                    <a:gd name="T91" fmla="*/ 187 h 379"/>
                    <a:gd name="T92" fmla="*/ 0 w 453"/>
                    <a:gd name="T93" fmla="*/ 176 h 379"/>
                    <a:gd name="T94" fmla="*/ 0 w 453"/>
                    <a:gd name="T95" fmla="*/ 163 h 379"/>
                    <a:gd name="T96" fmla="*/ 18 w 453"/>
                    <a:gd name="T97" fmla="*/ 156 h 379"/>
                    <a:gd name="T98" fmla="*/ 39 w 453"/>
                    <a:gd name="T99" fmla="*/ 121 h 379"/>
                    <a:gd name="T100" fmla="*/ 41 w 453"/>
                    <a:gd name="T101" fmla="*/ 103 h 379"/>
                    <a:gd name="T102" fmla="*/ 61 w 453"/>
                    <a:gd name="T103" fmla="*/ 89 h 379"/>
                    <a:gd name="T104" fmla="*/ 64 w 453"/>
                    <a:gd name="T105" fmla="*/ 78 h 379"/>
                    <a:gd name="T106" fmla="*/ 48 w 453"/>
                    <a:gd name="T107" fmla="*/ 57 h 379"/>
                    <a:gd name="T108" fmla="*/ 48 w 453"/>
                    <a:gd name="T109" fmla="*/ 27 h 379"/>
                    <a:gd name="T110" fmla="*/ 58 w 453"/>
                    <a:gd name="T111" fmla="*/ 5 h 379"/>
                    <a:gd name="T112" fmla="*/ 76 w 453"/>
                    <a:gd name="T113" fmla="*/ 18 h 379"/>
                    <a:gd name="T114" fmla="*/ 89 w 453"/>
                    <a:gd name="T115" fmla="*/ 19 h 379"/>
                    <a:gd name="T116" fmla="*/ 105 w 453"/>
                    <a:gd name="T11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3" h="379">
                      <a:moveTo>
                        <a:pt x="105" y="0"/>
                      </a:moveTo>
                      <a:lnTo>
                        <a:pt x="112" y="0"/>
                      </a:lnTo>
                      <a:lnTo>
                        <a:pt x="113" y="18"/>
                      </a:lnTo>
                      <a:lnTo>
                        <a:pt x="132" y="23"/>
                      </a:lnTo>
                      <a:lnTo>
                        <a:pt x="149" y="66"/>
                      </a:lnTo>
                      <a:lnTo>
                        <a:pt x="192" y="68"/>
                      </a:lnTo>
                      <a:lnTo>
                        <a:pt x="233" y="41"/>
                      </a:lnTo>
                      <a:lnTo>
                        <a:pt x="247" y="52"/>
                      </a:lnTo>
                      <a:lnTo>
                        <a:pt x="243" y="77"/>
                      </a:lnTo>
                      <a:lnTo>
                        <a:pt x="239" y="82"/>
                      </a:lnTo>
                      <a:lnTo>
                        <a:pt x="257" y="98"/>
                      </a:lnTo>
                      <a:lnTo>
                        <a:pt x="248" y="127"/>
                      </a:lnTo>
                      <a:lnTo>
                        <a:pt x="260" y="153"/>
                      </a:lnTo>
                      <a:lnTo>
                        <a:pt x="286" y="146"/>
                      </a:lnTo>
                      <a:lnTo>
                        <a:pt x="302" y="153"/>
                      </a:lnTo>
                      <a:lnTo>
                        <a:pt x="307" y="172"/>
                      </a:lnTo>
                      <a:lnTo>
                        <a:pt x="307" y="187"/>
                      </a:lnTo>
                      <a:lnTo>
                        <a:pt x="320" y="197"/>
                      </a:lnTo>
                      <a:lnTo>
                        <a:pt x="344" y="176"/>
                      </a:lnTo>
                      <a:lnTo>
                        <a:pt x="433" y="168"/>
                      </a:lnTo>
                      <a:lnTo>
                        <a:pt x="449" y="185"/>
                      </a:lnTo>
                      <a:lnTo>
                        <a:pt x="410" y="222"/>
                      </a:lnTo>
                      <a:lnTo>
                        <a:pt x="425" y="231"/>
                      </a:lnTo>
                      <a:lnTo>
                        <a:pt x="440" y="244"/>
                      </a:lnTo>
                      <a:lnTo>
                        <a:pt x="453" y="271"/>
                      </a:lnTo>
                      <a:lnTo>
                        <a:pt x="453" y="282"/>
                      </a:lnTo>
                      <a:lnTo>
                        <a:pt x="428" y="280"/>
                      </a:lnTo>
                      <a:lnTo>
                        <a:pt x="420" y="290"/>
                      </a:lnTo>
                      <a:lnTo>
                        <a:pt x="419" y="341"/>
                      </a:lnTo>
                      <a:lnTo>
                        <a:pt x="384" y="349"/>
                      </a:lnTo>
                      <a:lnTo>
                        <a:pt x="371" y="344"/>
                      </a:lnTo>
                      <a:lnTo>
                        <a:pt x="352" y="369"/>
                      </a:lnTo>
                      <a:lnTo>
                        <a:pt x="345" y="378"/>
                      </a:lnTo>
                      <a:lnTo>
                        <a:pt x="305" y="349"/>
                      </a:lnTo>
                      <a:lnTo>
                        <a:pt x="263" y="348"/>
                      </a:lnTo>
                      <a:lnTo>
                        <a:pt x="208" y="379"/>
                      </a:lnTo>
                      <a:lnTo>
                        <a:pt x="176" y="341"/>
                      </a:lnTo>
                      <a:lnTo>
                        <a:pt x="153" y="351"/>
                      </a:lnTo>
                      <a:lnTo>
                        <a:pt x="144" y="344"/>
                      </a:lnTo>
                      <a:lnTo>
                        <a:pt x="138" y="279"/>
                      </a:lnTo>
                      <a:lnTo>
                        <a:pt x="122" y="257"/>
                      </a:lnTo>
                      <a:lnTo>
                        <a:pt x="118" y="236"/>
                      </a:lnTo>
                      <a:lnTo>
                        <a:pt x="109" y="222"/>
                      </a:lnTo>
                      <a:lnTo>
                        <a:pt x="76" y="219"/>
                      </a:lnTo>
                      <a:lnTo>
                        <a:pt x="68" y="185"/>
                      </a:lnTo>
                      <a:lnTo>
                        <a:pt x="26" y="187"/>
                      </a:lnTo>
                      <a:lnTo>
                        <a:pt x="0" y="176"/>
                      </a:lnTo>
                      <a:lnTo>
                        <a:pt x="0" y="163"/>
                      </a:lnTo>
                      <a:lnTo>
                        <a:pt x="18" y="156"/>
                      </a:lnTo>
                      <a:lnTo>
                        <a:pt x="39" y="121"/>
                      </a:lnTo>
                      <a:lnTo>
                        <a:pt x="41" y="103"/>
                      </a:lnTo>
                      <a:lnTo>
                        <a:pt x="61" y="89"/>
                      </a:lnTo>
                      <a:lnTo>
                        <a:pt x="64" y="78"/>
                      </a:lnTo>
                      <a:lnTo>
                        <a:pt x="48" y="57"/>
                      </a:lnTo>
                      <a:lnTo>
                        <a:pt x="48" y="27"/>
                      </a:lnTo>
                      <a:lnTo>
                        <a:pt x="58" y="5"/>
                      </a:lnTo>
                      <a:lnTo>
                        <a:pt x="76" y="18"/>
                      </a:lnTo>
                      <a:lnTo>
                        <a:pt x="89" y="19"/>
                      </a:lnTo>
                      <a:lnTo>
                        <a:pt x="1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3" name="Freeform 11">
                  <a:extLst>
                    <a:ext uri="{FF2B5EF4-FFF2-40B4-BE49-F238E27FC236}">
                      <a16:creationId xmlns:a16="http://schemas.microsoft.com/office/drawing/2014/main" id="{761A734D-67A0-4890-A0C7-A3516FBA5F08}"/>
                    </a:ext>
                  </a:extLst>
                </p:cNvPr>
                <p:cNvSpPr>
                  <a:spLocks/>
                </p:cNvSpPr>
                <p:nvPr/>
              </p:nvSpPr>
              <p:spPr bwMode="auto">
                <a:xfrm>
                  <a:off x="4438651" y="2703513"/>
                  <a:ext cx="592138" cy="622300"/>
                </a:xfrm>
                <a:custGeom>
                  <a:avLst/>
                  <a:gdLst>
                    <a:gd name="T0" fmla="*/ 157 w 373"/>
                    <a:gd name="T1" fmla="*/ 0 h 392"/>
                    <a:gd name="T2" fmla="*/ 183 w 373"/>
                    <a:gd name="T3" fmla="*/ 11 h 392"/>
                    <a:gd name="T4" fmla="*/ 225 w 373"/>
                    <a:gd name="T5" fmla="*/ 9 h 392"/>
                    <a:gd name="T6" fmla="*/ 233 w 373"/>
                    <a:gd name="T7" fmla="*/ 43 h 392"/>
                    <a:gd name="T8" fmla="*/ 266 w 373"/>
                    <a:gd name="T9" fmla="*/ 46 h 392"/>
                    <a:gd name="T10" fmla="*/ 275 w 373"/>
                    <a:gd name="T11" fmla="*/ 60 h 392"/>
                    <a:gd name="T12" fmla="*/ 279 w 373"/>
                    <a:gd name="T13" fmla="*/ 81 h 392"/>
                    <a:gd name="T14" fmla="*/ 295 w 373"/>
                    <a:gd name="T15" fmla="*/ 103 h 392"/>
                    <a:gd name="T16" fmla="*/ 301 w 373"/>
                    <a:gd name="T17" fmla="*/ 168 h 392"/>
                    <a:gd name="T18" fmla="*/ 310 w 373"/>
                    <a:gd name="T19" fmla="*/ 175 h 392"/>
                    <a:gd name="T20" fmla="*/ 333 w 373"/>
                    <a:gd name="T21" fmla="*/ 165 h 392"/>
                    <a:gd name="T22" fmla="*/ 365 w 373"/>
                    <a:gd name="T23" fmla="*/ 203 h 392"/>
                    <a:gd name="T24" fmla="*/ 373 w 373"/>
                    <a:gd name="T25" fmla="*/ 227 h 392"/>
                    <a:gd name="T26" fmla="*/ 353 w 373"/>
                    <a:gd name="T27" fmla="*/ 262 h 392"/>
                    <a:gd name="T28" fmla="*/ 334 w 373"/>
                    <a:gd name="T29" fmla="*/ 273 h 392"/>
                    <a:gd name="T30" fmla="*/ 295 w 373"/>
                    <a:gd name="T31" fmla="*/ 274 h 392"/>
                    <a:gd name="T32" fmla="*/ 289 w 373"/>
                    <a:gd name="T33" fmla="*/ 281 h 392"/>
                    <a:gd name="T34" fmla="*/ 286 w 373"/>
                    <a:gd name="T35" fmla="*/ 312 h 392"/>
                    <a:gd name="T36" fmla="*/ 275 w 373"/>
                    <a:gd name="T37" fmla="*/ 332 h 392"/>
                    <a:gd name="T38" fmla="*/ 275 w 373"/>
                    <a:gd name="T39" fmla="*/ 357 h 392"/>
                    <a:gd name="T40" fmla="*/ 271 w 373"/>
                    <a:gd name="T41" fmla="*/ 373 h 392"/>
                    <a:gd name="T42" fmla="*/ 272 w 373"/>
                    <a:gd name="T43" fmla="*/ 382 h 392"/>
                    <a:gd name="T44" fmla="*/ 246 w 373"/>
                    <a:gd name="T45" fmla="*/ 392 h 392"/>
                    <a:gd name="T46" fmla="*/ 196 w 373"/>
                    <a:gd name="T47" fmla="*/ 335 h 392"/>
                    <a:gd name="T48" fmla="*/ 171 w 373"/>
                    <a:gd name="T49" fmla="*/ 297 h 392"/>
                    <a:gd name="T50" fmla="*/ 157 w 373"/>
                    <a:gd name="T51" fmla="*/ 287 h 392"/>
                    <a:gd name="T52" fmla="*/ 147 w 373"/>
                    <a:gd name="T53" fmla="*/ 293 h 392"/>
                    <a:gd name="T54" fmla="*/ 144 w 373"/>
                    <a:gd name="T55" fmla="*/ 301 h 392"/>
                    <a:gd name="T56" fmla="*/ 89 w 373"/>
                    <a:gd name="T57" fmla="*/ 315 h 392"/>
                    <a:gd name="T58" fmla="*/ 83 w 373"/>
                    <a:gd name="T59" fmla="*/ 315 h 392"/>
                    <a:gd name="T60" fmla="*/ 72 w 373"/>
                    <a:gd name="T61" fmla="*/ 268 h 392"/>
                    <a:gd name="T62" fmla="*/ 17 w 373"/>
                    <a:gd name="T63" fmla="*/ 239 h 392"/>
                    <a:gd name="T64" fmla="*/ 0 w 373"/>
                    <a:gd name="T65" fmla="*/ 222 h 392"/>
                    <a:gd name="T66" fmla="*/ 20 w 373"/>
                    <a:gd name="T67" fmla="*/ 162 h 392"/>
                    <a:gd name="T68" fmla="*/ 33 w 373"/>
                    <a:gd name="T69" fmla="*/ 135 h 392"/>
                    <a:gd name="T70" fmla="*/ 42 w 373"/>
                    <a:gd name="T71" fmla="*/ 84 h 392"/>
                    <a:gd name="T72" fmla="*/ 42 w 373"/>
                    <a:gd name="T73" fmla="*/ 50 h 392"/>
                    <a:gd name="T74" fmla="*/ 54 w 373"/>
                    <a:gd name="T75" fmla="*/ 46 h 392"/>
                    <a:gd name="T76" fmla="*/ 87 w 373"/>
                    <a:gd name="T77" fmla="*/ 58 h 392"/>
                    <a:gd name="T78" fmla="*/ 157 w 373"/>
                    <a:gd name="T7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392">
                      <a:moveTo>
                        <a:pt x="157" y="0"/>
                      </a:moveTo>
                      <a:lnTo>
                        <a:pt x="183" y="11"/>
                      </a:lnTo>
                      <a:lnTo>
                        <a:pt x="225" y="9"/>
                      </a:lnTo>
                      <a:lnTo>
                        <a:pt x="233" y="43"/>
                      </a:lnTo>
                      <a:lnTo>
                        <a:pt x="266" y="46"/>
                      </a:lnTo>
                      <a:lnTo>
                        <a:pt x="275" y="60"/>
                      </a:lnTo>
                      <a:lnTo>
                        <a:pt x="279" y="81"/>
                      </a:lnTo>
                      <a:lnTo>
                        <a:pt x="295" y="103"/>
                      </a:lnTo>
                      <a:lnTo>
                        <a:pt x="301" y="168"/>
                      </a:lnTo>
                      <a:lnTo>
                        <a:pt x="310" y="175"/>
                      </a:lnTo>
                      <a:lnTo>
                        <a:pt x="333" y="165"/>
                      </a:lnTo>
                      <a:lnTo>
                        <a:pt x="365" y="203"/>
                      </a:lnTo>
                      <a:lnTo>
                        <a:pt x="373" y="227"/>
                      </a:lnTo>
                      <a:lnTo>
                        <a:pt x="353" y="262"/>
                      </a:lnTo>
                      <a:lnTo>
                        <a:pt x="334" y="273"/>
                      </a:lnTo>
                      <a:lnTo>
                        <a:pt x="295" y="274"/>
                      </a:lnTo>
                      <a:lnTo>
                        <a:pt x="289" y="281"/>
                      </a:lnTo>
                      <a:lnTo>
                        <a:pt x="286" y="312"/>
                      </a:lnTo>
                      <a:lnTo>
                        <a:pt x="275" y="332"/>
                      </a:lnTo>
                      <a:lnTo>
                        <a:pt x="275" y="357"/>
                      </a:lnTo>
                      <a:lnTo>
                        <a:pt x="271" y="373"/>
                      </a:lnTo>
                      <a:lnTo>
                        <a:pt x="272" y="382"/>
                      </a:lnTo>
                      <a:lnTo>
                        <a:pt x="246" y="392"/>
                      </a:lnTo>
                      <a:lnTo>
                        <a:pt x="196" y="335"/>
                      </a:lnTo>
                      <a:lnTo>
                        <a:pt x="171" y="297"/>
                      </a:lnTo>
                      <a:lnTo>
                        <a:pt x="157" y="287"/>
                      </a:lnTo>
                      <a:lnTo>
                        <a:pt x="147" y="293"/>
                      </a:lnTo>
                      <a:lnTo>
                        <a:pt x="144" y="301"/>
                      </a:lnTo>
                      <a:lnTo>
                        <a:pt x="89" y="315"/>
                      </a:lnTo>
                      <a:lnTo>
                        <a:pt x="83" y="315"/>
                      </a:lnTo>
                      <a:lnTo>
                        <a:pt x="72" y="268"/>
                      </a:lnTo>
                      <a:lnTo>
                        <a:pt x="17" y="239"/>
                      </a:lnTo>
                      <a:lnTo>
                        <a:pt x="0" y="222"/>
                      </a:lnTo>
                      <a:lnTo>
                        <a:pt x="20" y="162"/>
                      </a:lnTo>
                      <a:lnTo>
                        <a:pt x="33" y="135"/>
                      </a:lnTo>
                      <a:lnTo>
                        <a:pt x="42" y="84"/>
                      </a:lnTo>
                      <a:lnTo>
                        <a:pt x="42" y="50"/>
                      </a:lnTo>
                      <a:lnTo>
                        <a:pt x="54" y="46"/>
                      </a:lnTo>
                      <a:lnTo>
                        <a:pt x="87" y="58"/>
                      </a:lnTo>
                      <a:lnTo>
                        <a:pt x="15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4" name="Freeform 12">
                  <a:extLst>
                    <a:ext uri="{FF2B5EF4-FFF2-40B4-BE49-F238E27FC236}">
                      <a16:creationId xmlns:a16="http://schemas.microsoft.com/office/drawing/2014/main" id="{1988EEB4-DB46-45D2-AD80-30E1E89A2D7B}"/>
                    </a:ext>
                  </a:extLst>
                </p:cNvPr>
                <p:cNvSpPr>
                  <a:spLocks/>
                </p:cNvSpPr>
                <p:nvPr/>
              </p:nvSpPr>
              <p:spPr bwMode="auto">
                <a:xfrm>
                  <a:off x="4827588" y="2976563"/>
                  <a:ext cx="584200" cy="593725"/>
                </a:xfrm>
                <a:custGeom>
                  <a:avLst/>
                  <a:gdLst>
                    <a:gd name="T0" fmla="*/ 175 w 368"/>
                    <a:gd name="T1" fmla="*/ 0 h 374"/>
                    <a:gd name="T2" fmla="*/ 217 w 368"/>
                    <a:gd name="T3" fmla="*/ 1 h 374"/>
                    <a:gd name="T4" fmla="*/ 257 w 368"/>
                    <a:gd name="T5" fmla="*/ 30 h 374"/>
                    <a:gd name="T6" fmla="*/ 248 w 368"/>
                    <a:gd name="T7" fmla="*/ 39 h 374"/>
                    <a:gd name="T8" fmla="*/ 234 w 368"/>
                    <a:gd name="T9" fmla="*/ 60 h 374"/>
                    <a:gd name="T10" fmla="*/ 240 w 368"/>
                    <a:gd name="T11" fmla="*/ 65 h 374"/>
                    <a:gd name="T12" fmla="*/ 261 w 368"/>
                    <a:gd name="T13" fmla="*/ 57 h 374"/>
                    <a:gd name="T14" fmla="*/ 272 w 368"/>
                    <a:gd name="T15" fmla="*/ 61 h 374"/>
                    <a:gd name="T16" fmla="*/ 309 w 368"/>
                    <a:gd name="T17" fmla="*/ 51 h 374"/>
                    <a:gd name="T18" fmla="*/ 318 w 368"/>
                    <a:gd name="T19" fmla="*/ 59 h 374"/>
                    <a:gd name="T20" fmla="*/ 316 w 368"/>
                    <a:gd name="T21" fmla="*/ 81 h 374"/>
                    <a:gd name="T22" fmla="*/ 322 w 368"/>
                    <a:gd name="T23" fmla="*/ 114 h 374"/>
                    <a:gd name="T24" fmla="*/ 331 w 368"/>
                    <a:gd name="T25" fmla="*/ 151 h 374"/>
                    <a:gd name="T26" fmla="*/ 322 w 368"/>
                    <a:gd name="T27" fmla="*/ 166 h 374"/>
                    <a:gd name="T28" fmla="*/ 331 w 368"/>
                    <a:gd name="T29" fmla="*/ 184 h 374"/>
                    <a:gd name="T30" fmla="*/ 322 w 368"/>
                    <a:gd name="T31" fmla="*/ 203 h 374"/>
                    <a:gd name="T32" fmla="*/ 356 w 368"/>
                    <a:gd name="T33" fmla="*/ 243 h 374"/>
                    <a:gd name="T34" fmla="*/ 356 w 368"/>
                    <a:gd name="T35" fmla="*/ 279 h 374"/>
                    <a:gd name="T36" fmla="*/ 367 w 368"/>
                    <a:gd name="T37" fmla="*/ 297 h 374"/>
                    <a:gd name="T38" fmla="*/ 368 w 368"/>
                    <a:gd name="T39" fmla="*/ 334 h 374"/>
                    <a:gd name="T40" fmla="*/ 357 w 368"/>
                    <a:gd name="T41" fmla="*/ 334 h 374"/>
                    <a:gd name="T42" fmla="*/ 319 w 368"/>
                    <a:gd name="T43" fmla="*/ 342 h 374"/>
                    <a:gd name="T44" fmla="*/ 266 w 368"/>
                    <a:gd name="T45" fmla="*/ 334 h 374"/>
                    <a:gd name="T46" fmla="*/ 245 w 368"/>
                    <a:gd name="T47" fmla="*/ 323 h 374"/>
                    <a:gd name="T48" fmla="*/ 240 w 368"/>
                    <a:gd name="T49" fmla="*/ 327 h 374"/>
                    <a:gd name="T50" fmla="*/ 238 w 368"/>
                    <a:gd name="T51" fmla="*/ 346 h 374"/>
                    <a:gd name="T52" fmla="*/ 214 w 368"/>
                    <a:gd name="T53" fmla="*/ 352 h 374"/>
                    <a:gd name="T54" fmla="*/ 195 w 368"/>
                    <a:gd name="T55" fmla="*/ 339 h 374"/>
                    <a:gd name="T56" fmla="*/ 174 w 368"/>
                    <a:gd name="T57" fmla="*/ 343 h 374"/>
                    <a:gd name="T58" fmla="*/ 150 w 368"/>
                    <a:gd name="T59" fmla="*/ 374 h 374"/>
                    <a:gd name="T60" fmla="*/ 88 w 368"/>
                    <a:gd name="T61" fmla="*/ 367 h 374"/>
                    <a:gd name="T62" fmla="*/ 85 w 368"/>
                    <a:gd name="T63" fmla="*/ 346 h 374"/>
                    <a:gd name="T64" fmla="*/ 50 w 368"/>
                    <a:gd name="T65" fmla="*/ 305 h 374"/>
                    <a:gd name="T66" fmla="*/ 0 w 368"/>
                    <a:gd name="T67" fmla="*/ 275 h 374"/>
                    <a:gd name="T68" fmla="*/ 1 w 368"/>
                    <a:gd name="T69" fmla="*/ 220 h 374"/>
                    <a:gd name="T70" fmla="*/ 27 w 368"/>
                    <a:gd name="T71" fmla="*/ 210 h 374"/>
                    <a:gd name="T72" fmla="*/ 26 w 368"/>
                    <a:gd name="T73" fmla="*/ 201 h 374"/>
                    <a:gd name="T74" fmla="*/ 30 w 368"/>
                    <a:gd name="T75" fmla="*/ 185 h 374"/>
                    <a:gd name="T76" fmla="*/ 30 w 368"/>
                    <a:gd name="T77" fmla="*/ 160 h 374"/>
                    <a:gd name="T78" fmla="*/ 41 w 368"/>
                    <a:gd name="T79" fmla="*/ 140 h 374"/>
                    <a:gd name="T80" fmla="*/ 44 w 368"/>
                    <a:gd name="T81" fmla="*/ 109 h 374"/>
                    <a:gd name="T82" fmla="*/ 50 w 368"/>
                    <a:gd name="T83" fmla="*/ 102 h 374"/>
                    <a:gd name="T84" fmla="*/ 89 w 368"/>
                    <a:gd name="T85" fmla="*/ 101 h 374"/>
                    <a:gd name="T86" fmla="*/ 108 w 368"/>
                    <a:gd name="T87" fmla="*/ 90 h 374"/>
                    <a:gd name="T88" fmla="*/ 128 w 368"/>
                    <a:gd name="T89" fmla="*/ 55 h 374"/>
                    <a:gd name="T90" fmla="*/ 120 w 368"/>
                    <a:gd name="T91" fmla="*/ 31 h 374"/>
                    <a:gd name="T92" fmla="*/ 175 w 368"/>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74">
                      <a:moveTo>
                        <a:pt x="175" y="0"/>
                      </a:moveTo>
                      <a:lnTo>
                        <a:pt x="217" y="1"/>
                      </a:lnTo>
                      <a:lnTo>
                        <a:pt x="257" y="30"/>
                      </a:lnTo>
                      <a:lnTo>
                        <a:pt x="248" y="39"/>
                      </a:lnTo>
                      <a:lnTo>
                        <a:pt x="234" y="60"/>
                      </a:lnTo>
                      <a:lnTo>
                        <a:pt x="240" y="65"/>
                      </a:lnTo>
                      <a:lnTo>
                        <a:pt x="261" y="57"/>
                      </a:lnTo>
                      <a:lnTo>
                        <a:pt x="272" y="61"/>
                      </a:lnTo>
                      <a:lnTo>
                        <a:pt x="309" y="51"/>
                      </a:lnTo>
                      <a:lnTo>
                        <a:pt x="318" y="59"/>
                      </a:lnTo>
                      <a:lnTo>
                        <a:pt x="316" y="81"/>
                      </a:lnTo>
                      <a:lnTo>
                        <a:pt x="322" y="114"/>
                      </a:lnTo>
                      <a:lnTo>
                        <a:pt x="331" y="151"/>
                      </a:lnTo>
                      <a:lnTo>
                        <a:pt x="322" y="166"/>
                      </a:lnTo>
                      <a:lnTo>
                        <a:pt x="331" y="184"/>
                      </a:lnTo>
                      <a:lnTo>
                        <a:pt x="322" y="203"/>
                      </a:lnTo>
                      <a:lnTo>
                        <a:pt x="356" y="243"/>
                      </a:lnTo>
                      <a:lnTo>
                        <a:pt x="356" y="279"/>
                      </a:lnTo>
                      <a:lnTo>
                        <a:pt x="367" y="297"/>
                      </a:lnTo>
                      <a:lnTo>
                        <a:pt x="368" y="334"/>
                      </a:lnTo>
                      <a:lnTo>
                        <a:pt x="357" y="334"/>
                      </a:lnTo>
                      <a:lnTo>
                        <a:pt x="319" y="342"/>
                      </a:lnTo>
                      <a:lnTo>
                        <a:pt x="266" y="334"/>
                      </a:lnTo>
                      <a:lnTo>
                        <a:pt x="245" y="323"/>
                      </a:lnTo>
                      <a:lnTo>
                        <a:pt x="240" y="327"/>
                      </a:lnTo>
                      <a:lnTo>
                        <a:pt x="238" y="346"/>
                      </a:lnTo>
                      <a:lnTo>
                        <a:pt x="214" y="352"/>
                      </a:lnTo>
                      <a:lnTo>
                        <a:pt x="195" y="339"/>
                      </a:lnTo>
                      <a:lnTo>
                        <a:pt x="174" y="343"/>
                      </a:lnTo>
                      <a:lnTo>
                        <a:pt x="150" y="374"/>
                      </a:lnTo>
                      <a:lnTo>
                        <a:pt x="88" y="367"/>
                      </a:lnTo>
                      <a:lnTo>
                        <a:pt x="85" y="346"/>
                      </a:lnTo>
                      <a:lnTo>
                        <a:pt x="50" y="305"/>
                      </a:lnTo>
                      <a:lnTo>
                        <a:pt x="0" y="275"/>
                      </a:lnTo>
                      <a:lnTo>
                        <a:pt x="1" y="220"/>
                      </a:lnTo>
                      <a:lnTo>
                        <a:pt x="27" y="210"/>
                      </a:lnTo>
                      <a:lnTo>
                        <a:pt x="26" y="201"/>
                      </a:lnTo>
                      <a:lnTo>
                        <a:pt x="30" y="185"/>
                      </a:lnTo>
                      <a:lnTo>
                        <a:pt x="30" y="160"/>
                      </a:lnTo>
                      <a:lnTo>
                        <a:pt x="41" y="140"/>
                      </a:lnTo>
                      <a:lnTo>
                        <a:pt x="44" y="109"/>
                      </a:lnTo>
                      <a:lnTo>
                        <a:pt x="50" y="102"/>
                      </a:lnTo>
                      <a:lnTo>
                        <a:pt x="89" y="101"/>
                      </a:lnTo>
                      <a:lnTo>
                        <a:pt x="108" y="90"/>
                      </a:lnTo>
                      <a:lnTo>
                        <a:pt x="128" y="55"/>
                      </a:lnTo>
                      <a:lnTo>
                        <a:pt x="120" y="31"/>
                      </a:lnTo>
                      <a:lnTo>
                        <a:pt x="17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5" name="Freeform 13">
                  <a:extLst>
                    <a:ext uri="{FF2B5EF4-FFF2-40B4-BE49-F238E27FC236}">
                      <a16:creationId xmlns:a16="http://schemas.microsoft.com/office/drawing/2014/main" id="{3008B197-1C2F-41E0-AE18-E3354534E0DC}"/>
                    </a:ext>
                  </a:extLst>
                </p:cNvPr>
                <p:cNvSpPr>
                  <a:spLocks/>
                </p:cNvSpPr>
                <p:nvPr/>
              </p:nvSpPr>
              <p:spPr bwMode="auto">
                <a:xfrm>
                  <a:off x="4733926" y="1916113"/>
                  <a:ext cx="527050" cy="615950"/>
                </a:xfrm>
                <a:custGeom>
                  <a:avLst/>
                  <a:gdLst>
                    <a:gd name="T0" fmla="*/ 204 w 332"/>
                    <a:gd name="T1" fmla="*/ 0 h 388"/>
                    <a:gd name="T2" fmla="*/ 231 w 332"/>
                    <a:gd name="T3" fmla="*/ 89 h 388"/>
                    <a:gd name="T4" fmla="*/ 278 w 332"/>
                    <a:gd name="T5" fmla="*/ 166 h 388"/>
                    <a:gd name="T6" fmla="*/ 320 w 332"/>
                    <a:gd name="T7" fmla="*/ 196 h 388"/>
                    <a:gd name="T8" fmla="*/ 330 w 332"/>
                    <a:gd name="T9" fmla="*/ 242 h 388"/>
                    <a:gd name="T10" fmla="*/ 331 w 332"/>
                    <a:gd name="T11" fmla="*/ 255 h 388"/>
                    <a:gd name="T12" fmla="*/ 332 w 332"/>
                    <a:gd name="T13" fmla="*/ 295 h 388"/>
                    <a:gd name="T14" fmla="*/ 277 w 332"/>
                    <a:gd name="T15" fmla="*/ 338 h 388"/>
                    <a:gd name="T16" fmla="*/ 234 w 332"/>
                    <a:gd name="T17" fmla="*/ 347 h 388"/>
                    <a:gd name="T18" fmla="*/ 204 w 332"/>
                    <a:gd name="T19" fmla="*/ 361 h 388"/>
                    <a:gd name="T20" fmla="*/ 163 w 332"/>
                    <a:gd name="T21" fmla="*/ 388 h 388"/>
                    <a:gd name="T22" fmla="*/ 120 w 332"/>
                    <a:gd name="T23" fmla="*/ 386 h 388"/>
                    <a:gd name="T24" fmla="*/ 103 w 332"/>
                    <a:gd name="T25" fmla="*/ 343 h 388"/>
                    <a:gd name="T26" fmla="*/ 84 w 332"/>
                    <a:gd name="T27" fmla="*/ 338 h 388"/>
                    <a:gd name="T28" fmla="*/ 83 w 332"/>
                    <a:gd name="T29" fmla="*/ 320 h 388"/>
                    <a:gd name="T30" fmla="*/ 76 w 332"/>
                    <a:gd name="T31" fmla="*/ 320 h 388"/>
                    <a:gd name="T32" fmla="*/ 60 w 332"/>
                    <a:gd name="T33" fmla="*/ 339 h 388"/>
                    <a:gd name="T34" fmla="*/ 47 w 332"/>
                    <a:gd name="T35" fmla="*/ 338 h 388"/>
                    <a:gd name="T36" fmla="*/ 29 w 332"/>
                    <a:gd name="T37" fmla="*/ 325 h 388"/>
                    <a:gd name="T38" fmla="*/ 12 w 332"/>
                    <a:gd name="T39" fmla="*/ 297 h 388"/>
                    <a:gd name="T40" fmla="*/ 0 w 332"/>
                    <a:gd name="T41" fmla="*/ 244 h 388"/>
                    <a:gd name="T42" fmla="*/ 22 w 332"/>
                    <a:gd name="T43" fmla="*/ 226 h 388"/>
                    <a:gd name="T44" fmla="*/ 45 w 332"/>
                    <a:gd name="T45" fmla="*/ 210 h 388"/>
                    <a:gd name="T46" fmla="*/ 50 w 332"/>
                    <a:gd name="T47" fmla="*/ 193 h 388"/>
                    <a:gd name="T48" fmla="*/ 40 w 332"/>
                    <a:gd name="T49" fmla="*/ 150 h 388"/>
                    <a:gd name="T50" fmla="*/ 10 w 332"/>
                    <a:gd name="T51" fmla="*/ 109 h 388"/>
                    <a:gd name="T52" fmla="*/ 47 w 332"/>
                    <a:gd name="T53" fmla="*/ 79 h 388"/>
                    <a:gd name="T54" fmla="*/ 76 w 332"/>
                    <a:gd name="T55" fmla="*/ 70 h 388"/>
                    <a:gd name="T56" fmla="*/ 95 w 332"/>
                    <a:gd name="T57" fmla="*/ 54 h 388"/>
                    <a:gd name="T58" fmla="*/ 124 w 332"/>
                    <a:gd name="T59" fmla="*/ 59 h 388"/>
                    <a:gd name="T60" fmla="*/ 155 w 332"/>
                    <a:gd name="T61" fmla="*/ 47 h 388"/>
                    <a:gd name="T62" fmla="*/ 179 w 332"/>
                    <a:gd name="T63" fmla="*/ 15 h 388"/>
                    <a:gd name="T64" fmla="*/ 204 w 332"/>
                    <a:gd name="T6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388">
                      <a:moveTo>
                        <a:pt x="204" y="0"/>
                      </a:moveTo>
                      <a:lnTo>
                        <a:pt x="231" y="89"/>
                      </a:lnTo>
                      <a:lnTo>
                        <a:pt x="278" y="166"/>
                      </a:lnTo>
                      <a:lnTo>
                        <a:pt x="320" y="196"/>
                      </a:lnTo>
                      <a:lnTo>
                        <a:pt x="330" y="242"/>
                      </a:lnTo>
                      <a:lnTo>
                        <a:pt x="331" y="255"/>
                      </a:lnTo>
                      <a:lnTo>
                        <a:pt x="332" y="295"/>
                      </a:lnTo>
                      <a:lnTo>
                        <a:pt x="277" y="338"/>
                      </a:lnTo>
                      <a:lnTo>
                        <a:pt x="234" y="347"/>
                      </a:lnTo>
                      <a:lnTo>
                        <a:pt x="204" y="361"/>
                      </a:lnTo>
                      <a:lnTo>
                        <a:pt x="163" y="388"/>
                      </a:lnTo>
                      <a:lnTo>
                        <a:pt x="120" y="386"/>
                      </a:lnTo>
                      <a:lnTo>
                        <a:pt x="103" y="343"/>
                      </a:lnTo>
                      <a:lnTo>
                        <a:pt x="84" y="338"/>
                      </a:lnTo>
                      <a:lnTo>
                        <a:pt x="83" y="320"/>
                      </a:lnTo>
                      <a:lnTo>
                        <a:pt x="76" y="320"/>
                      </a:lnTo>
                      <a:lnTo>
                        <a:pt x="60" y="339"/>
                      </a:lnTo>
                      <a:lnTo>
                        <a:pt x="47" y="338"/>
                      </a:lnTo>
                      <a:lnTo>
                        <a:pt x="29" y="325"/>
                      </a:lnTo>
                      <a:lnTo>
                        <a:pt x="12" y="297"/>
                      </a:lnTo>
                      <a:lnTo>
                        <a:pt x="0" y="244"/>
                      </a:lnTo>
                      <a:lnTo>
                        <a:pt x="22" y="226"/>
                      </a:lnTo>
                      <a:lnTo>
                        <a:pt x="45" y="210"/>
                      </a:lnTo>
                      <a:lnTo>
                        <a:pt x="50" y="193"/>
                      </a:lnTo>
                      <a:lnTo>
                        <a:pt x="40" y="150"/>
                      </a:lnTo>
                      <a:lnTo>
                        <a:pt x="10" y="109"/>
                      </a:lnTo>
                      <a:lnTo>
                        <a:pt x="47" y="79"/>
                      </a:lnTo>
                      <a:lnTo>
                        <a:pt x="76" y="70"/>
                      </a:lnTo>
                      <a:lnTo>
                        <a:pt x="95" y="54"/>
                      </a:lnTo>
                      <a:lnTo>
                        <a:pt x="124" y="59"/>
                      </a:lnTo>
                      <a:lnTo>
                        <a:pt x="155" y="47"/>
                      </a:lnTo>
                      <a:lnTo>
                        <a:pt x="179" y="15"/>
                      </a:lnTo>
                      <a:lnTo>
                        <a:pt x="20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6" name="Freeform 14">
                  <a:extLst>
                    <a:ext uri="{FF2B5EF4-FFF2-40B4-BE49-F238E27FC236}">
                      <a16:creationId xmlns:a16="http://schemas.microsoft.com/office/drawing/2014/main" id="{657285F8-D273-4CC0-94C9-B299ECC42D8E}"/>
                    </a:ext>
                  </a:extLst>
                </p:cNvPr>
                <p:cNvSpPr>
                  <a:spLocks/>
                </p:cNvSpPr>
                <p:nvPr/>
              </p:nvSpPr>
              <p:spPr bwMode="auto">
                <a:xfrm>
                  <a:off x="5199063" y="2717801"/>
                  <a:ext cx="571500" cy="788988"/>
                </a:xfrm>
                <a:custGeom>
                  <a:avLst/>
                  <a:gdLst>
                    <a:gd name="T0" fmla="*/ 127 w 360"/>
                    <a:gd name="T1" fmla="*/ 0 h 497"/>
                    <a:gd name="T2" fmla="*/ 142 w 360"/>
                    <a:gd name="T3" fmla="*/ 17 h 497"/>
                    <a:gd name="T4" fmla="*/ 177 w 360"/>
                    <a:gd name="T5" fmla="*/ 17 h 497"/>
                    <a:gd name="T6" fmla="*/ 203 w 360"/>
                    <a:gd name="T7" fmla="*/ 29 h 497"/>
                    <a:gd name="T8" fmla="*/ 221 w 360"/>
                    <a:gd name="T9" fmla="*/ 32 h 497"/>
                    <a:gd name="T10" fmla="*/ 241 w 360"/>
                    <a:gd name="T11" fmla="*/ 54 h 497"/>
                    <a:gd name="T12" fmla="*/ 248 w 360"/>
                    <a:gd name="T13" fmla="*/ 55 h 497"/>
                    <a:gd name="T14" fmla="*/ 257 w 360"/>
                    <a:gd name="T15" fmla="*/ 40 h 497"/>
                    <a:gd name="T16" fmla="*/ 280 w 360"/>
                    <a:gd name="T17" fmla="*/ 51 h 497"/>
                    <a:gd name="T18" fmla="*/ 284 w 360"/>
                    <a:gd name="T19" fmla="*/ 47 h 497"/>
                    <a:gd name="T20" fmla="*/ 281 w 360"/>
                    <a:gd name="T21" fmla="*/ 35 h 497"/>
                    <a:gd name="T22" fmla="*/ 291 w 360"/>
                    <a:gd name="T23" fmla="*/ 31 h 497"/>
                    <a:gd name="T24" fmla="*/ 295 w 360"/>
                    <a:gd name="T25" fmla="*/ 41 h 497"/>
                    <a:gd name="T26" fmla="*/ 305 w 360"/>
                    <a:gd name="T27" fmla="*/ 61 h 497"/>
                    <a:gd name="T28" fmla="*/ 301 w 360"/>
                    <a:gd name="T29" fmla="*/ 109 h 497"/>
                    <a:gd name="T30" fmla="*/ 329 w 360"/>
                    <a:gd name="T31" fmla="*/ 146 h 497"/>
                    <a:gd name="T32" fmla="*/ 354 w 360"/>
                    <a:gd name="T33" fmla="*/ 260 h 497"/>
                    <a:gd name="T34" fmla="*/ 360 w 360"/>
                    <a:gd name="T35" fmla="*/ 318 h 497"/>
                    <a:gd name="T36" fmla="*/ 360 w 360"/>
                    <a:gd name="T37" fmla="*/ 332 h 497"/>
                    <a:gd name="T38" fmla="*/ 347 w 360"/>
                    <a:gd name="T39" fmla="*/ 327 h 497"/>
                    <a:gd name="T40" fmla="*/ 322 w 360"/>
                    <a:gd name="T41" fmla="*/ 333 h 497"/>
                    <a:gd name="T42" fmla="*/ 290 w 360"/>
                    <a:gd name="T43" fmla="*/ 359 h 497"/>
                    <a:gd name="T44" fmla="*/ 256 w 360"/>
                    <a:gd name="T45" fmla="*/ 372 h 497"/>
                    <a:gd name="T46" fmla="*/ 245 w 360"/>
                    <a:gd name="T47" fmla="*/ 387 h 497"/>
                    <a:gd name="T48" fmla="*/ 242 w 360"/>
                    <a:gd name="T49" fmla="*/ 431 h 497"/>
                    <a:gd name="T50" fmla="*/ 233 w 360"/>
                    <a:gd name="T51" fmla="*/ 447 h 497"/>
                    <a:gd name="T52" fmla="*/ 177 w 360"/>
                    <a:gd name="T53" fmla="*/ 462 h 497"/>
                    <a:gd name="T54" fmla="*/ 152 w 360"/>
                    <a:gd name="T55" fmla="*/ 497 h 497"/>
                    <a:gd name="T56" fmla="*/ 134 w 360"/>
                    <a:gd name="T57" fmla="*/ 497 h 497"/>
                    <a:gd name="T58" fmla="*/ 133 w 360"/>
                    <a:gd name="T59" fmla="*/ 460 h 497"/>
                    <a:gd name="T60" fmla="*/ 122 w 360"/>
                    <a:gd name="T61" fmla="*/ 442 h 497"/>
                    <a:gd name="T62" fmla="*/ 122 w 360"/>
                    <a:gd name="T63" fmla="*/ 406 h 497"/>
                    <a:gd name="T64" fmla="*/ 88 w 360"/>
                    <a:gd name="T65" fmla="*/ 366 h 497"/>
                    <a:gd name="T66" fmla="*/ 97 w 360"/>
                    <a:gd name="T67" fmla="*/ 347 h 497"/>
                    <a:gd name="T68" fmla="*/ 88 w 360"/>
                    <a:gd name="T69" fmla="*/ 329 h 497"/>
                    <a:gd name="T70" fmla="*/ 97 w 360"/>
                    <a:gd name="T71" fmla="*/ 314 h 497"/>
                    <a:gd name="T72" fmla="*/ 88 w 360"/>
                    <a:gd name="T73" fmla="*/ 277 h 497"/>
                    <a:gd name="T74" fmla="*/ 82 w 360"/>
                    <a:gd name="T75" fmla="*/ 244 h 497"/>
                    <a:gd name="T76" fmla="*/ 84 w 360"/>
                    <a:gd name="T77" fmla="*/ 222 h 497"/>
                    <a:gd name="T78" fmla="*/ 75 w 360"/>
                    <a:gd name="T79" fmla="*/ 214 h 497"/>
                    <a:gd name="T80" fmla="*/ 38 w 360"/>
                    <a:gd name="T81" fmla="*/ 224 h 497"/>
                    <a:gd name="T82" fmla="*/ 27 w 360"/>
                    <a:gd name="T83" fmla="*/ 220 h 497"/>
                    <a:gd name="T84" fmla="*/ 6 w 360"/>
                    <a:gd name="T85" fmla="*/ 228 h 497"/>
                    <a:gd name="T86" fmla="*/ 0 w 360"/>
                    <a:gd name="T87" fmla="*/ 223 h 497"/>
                    <a:gd name="T88" fmla="*/ 14 w 360"/>
                    <a:gd name="T89" fmla="*/ 202 h 497"/>
                    <a:gd name="T90" fmla="*/ 23 w 360"/>
                    <a:gd name="T91" fmla="*/ 193 h 497"/>
                    <a:gd name="T92" fmla="*/ 30 w 360"/>
                    <a:gd name="T93" fmla="*/ 184 h 497"/>
                    <a:gd name="T94" fmla="*/ 49 w 360"/>
                    <a:gd name="T95" fmla="*/ 159 h 497"/>
                    <a:gd name="T96" fmla="*/ 62 w 360"/>
                    <a:gd name="T97" fmla="*/ 164 h 497"/>
                    <a:gd name="T98" fmla="*/ 97 w 360"/>
                    <a:gd name="T99" fmla="*/ 156 h 497"/>
                    <a:gd name="T100" fmla="*/ 98 w 360"/>
                    <a:gd name="T101" fmla="*/ 105 h 497"/>
                    <a:gd name="T102" fmla="*/ 106 w 360"/>
                    <a:gd name="T103" fmla="*/ 95 h 497"/>
                    <a:gd name="T104" fmla="*/ 131 w 360"/>
                    <a:gd name="T105" fmla="*/ 97 h 497"/>
                    <a:gd name="T106" fmla="*/ 131 w 360"/>
                    <a:gd name="T107" fmla="*/ 86 h 497"/>
                    <a:gd name="T108" fmla="*/ 118 w 360"/>
                    <a:gd name="T109" fmla="*/ 59 h 497"/>
                    <a:gd name="T110" fmla="*/ 103 w 360"/>
                    <a:gd name="T111" fmla="*/ 46 h 497"/>
                    <a:gd name="T112" fmla="*/ 88 w 360"/>
                    <a:gd name="T113" fmla="*/ 37 h 497"/>
                    <a:gd name="T114" fmla="*/ 127 w 360"/>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497">
                      <a:moveTo>
                        <a:pt x="127" y="0"/>
                      </a:moveTo>
                      <a:lnTo>
                        <a:pt x="142" y="17"/>
                      </a:lnTo>
                      <a:lnTo>
                        <a:pt x="177" y="17"/>
                      </a:lnTo>
                      <a:lnTo>
                        <a:pt x="203" y="29"/>
                      </a:lnTo>
                      <a:lnTo>
                        <a:pt x="221" y="32"/>
                      </a:lnTo>
                      <a:lnTo>
                        <a:pt x="241" y="54"/>
                      </a:lnTo>
                      <a:lnTo>
                        <a:pt x="248" y="55"/>
                      </a:lnTo>
                      <a:lnTo>
                        <a:pt x="257" y="40"/>
                      </a:lnTo>
                      <a:lnTo>
                        <a:pt x="280" y="51"/>
                      </a:lnTo>
                      <a:lnTo>
                        <a:pt x="284" y="47"/>
                      </a:lnTo>
                      <a:lnTo>
                        <a:pt x="281" y="35"/>
                      </a:lnTo>
                      <a:lnTo>
                        <a:pt x="291" y="31"/>
                      </a:lnTo>
                      <a:lnTo>
                        <a:pt x="295" y="41"/>
                      </a:lnTo>
                      <a:lnTo>
                        <a:pt x="305" y="61"/>
                      </a:lnTo>
                      <a:lnTo>
                        <a:pt x="301" y="109"/>
                      </a:lnTo>
                      <a:lnTo>
                        <a:pt x="329" y="146"/>
                      </a:lnTo>
                      <a:lnTo>
                        <a:pt x="354" y="260"/>
                      </a:lnTo>
                      <a:lnTo>
                        <a:pt x="360" y="318"/>
                      </a:lnTo>
                      <a:lnTo>
                        <a:pt x="360" y="332"/>
                      </a:lnTo>
                      <a:lnTo>
                        <a:pt x="347" y="327"/>
                      </a:lnTo>
                      <a:lnTo>
                        <a:pt x="322" y="333"/>
                      </a:lnTo>
                      <a:lnTo>
                        <a:pt x="290" y="359"/>
                      </a:lnTo>
                      <a:lnTo>
                        <a:pt x="256" y="372"/>
                      </a:lnTo>
                      <a:lnTo>
                        <a:pt x="245" y="387"/>
                      </a:lnTo>
                      <a:lnTo>
                        <a:pt x="242" y="431"/>
                      </a:lnTo>
                      <a:lnTo>
                        <a:pt x="233" y="447"/>
                      </a:lnTo>
                      <a:lnTo>
                        <a:pt x="177" y="462"/>
                      </a:lnTo>
                      <a:lnTo>
                        <a:pt x="152" y="497"/>
                      </a:lnTo>
                      <a:lnTo>
                        <a:pt x="134" y="497"/>
                      </a:lnTo>
                      <a:lnTo>
                        <a:pt x="133" y="460"/>
                      </a:lnTo>
                      <a:lnTo>
                        <a:pt x="122" y="442"/>
                      </a:lnTo>
                      <a:lnTo>
                        <a:pt x="122" y="406"/>
                      </a:lnTo>
                      <a:lnTo>
                        <a:pt x="88" y="366"/>
                      </a:lnTo>
                      <a:lnTo>
                        <a:pt x="97" y="347"/>
                      </a:lnTo>
                      <a:lnTo>
                        <a:pt x="88" y="329"/>
                      </a:lnTo>
                      <a:lnTo>
                        <a:pt x="97" y="314"/>
                      </a:lnTo>
                      <a:lnTo>
                        <a:pt x="88" y="277"/>
                      </a:lnTo>
                      <a:lnTo>
                        <a:pt x="82" y="244"/>
                      </a:lnTo>
                      <a:lnTo>
                        <a:pt x="84" y="222"/>
                      </a:lnTo>
                      <a:lnTo>
                        <a:pt x="75" y="214"/>
                      </a:lnTo>
                      <a:lnTo>
                        <a:pt x="38" y="224"/>
                      </a:lnTo>
                      <a:lnTo>
                        <a:pt x="27" y="220"/>
                      </a:lnTo>
                      <a:lnTo>
                        <a:pt x="6" y="228"/>
                      </a:lnTo>
                      <a:lnTo>
                        <a:pt x="0" y="223"/>
                      </a:lnTo>
                      <a:lnTo>
                        <a:pt x="14" y="202"/>
                      </a:lnTo>
                      <a:lnTo>
                        <a:pt x="23" y="193"/>
                      </a:lnTo>
                      <a:lnTo>
                        <a:pt x="30" y="184"/>
                      </a:lnTo>
                      <a:lnTo>
                        <a:pt x="49" y="159"/>
                      </a:lnTo>
                      <a:lnTo>
                        <a:pt x="62" y="164"/>
                      </a:lnTo>
                      <a:lnTo>
                        <a:pt x="97" y="156"/>
                      </a:lnTo>
                      <a:lnTo>
                        <a:pt x="98" y="105"/>
                      </a:lnTo>
                      <a:lnTo>
                        <a:pt x="106" y="95"/>
                      </a:lnTo>
                      <a:lnTo>
                        <a:pt x="131" y="97"/>
                      </a:lnTo>
                      <a:lnTo>
                        <a:pt x="131" y="86"/>
                      </a:lnTo>
                      <a:lnTo>
                        <a:pt x="118" y="59"/>
                      </a:lnTo>
                      <a:lnTo>
                        <a:pt x="103" y="46"/>
                      </a:lnTo>
                      <a:lnTo>
                        <a:pt x="88" y="37"/>
                      </a:lnTo>
                      <a:lnTo>
                        <a:pt x="12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7" name="Freeform 99">
                  <a:extLst>
                    <a:ext uri="{FF2B5EF4-FFF2-40B4-BE49-F238E27FC236}">
                      <a16:creationId xmlns:a16="http://schemas.microsoft.com/office/drawing/2014/main" id="{8808F5CC-BF5C-4879-A670-42B746ACE4F0}"/>
                    </a:ext>
                  </a:extLst>
                </p:cNvPr>
                <p:cNvSpPr>
                  <a:spLocks/>
                </p:cNvSpPr>
                <p:nvPr/>
              </p:nvSpPr>
              <p:spPr bwMode="auto">
                <a:xfrm>
                  <a:off x="4044951" y="1885951"/>
                  <a:ext cx="768350" cy="501650"/>
                </a:xfrm>
                <a:custGeom>
                  <a:avLst/>
                  <a:gdLst>
                    <a:gd name="T0" fmla="*/ 331 w 484"/>
                    <a:gd name="T1" fmla="*/ 0 h 316"/>
                    <a:gd name="T2" fmla="*/ 335 w 484"/>
                    <a:gd name="T3" fmla="*/ 30 h 316"/>
                    <a:gd name="T4" fmla="*/ 384 w 484"/>
                    <a:gd name="T5" fmla="*/ 30 h 316"/>
                    <a:gd name="T6" fmla="*/ 411 w 484"/>
                    <a:gd name="T7" fmla="*/ 75 h 316"/>
                    <a:gd name="T8" fmla="*/ 435 w 484"/>
                    <a:gd name="T9" fmla="*/ 99 h 316"/>
                    <a:gd name="T10" fmla="*/ 444 w 484"/>
                    <a:gd name="T11" fmla="*/ 128 h 316"/>
                    <a:gd name="T12" fmla="*/ 474 w 484"/>
                    <a:gd name="T13" fmla="*/ 169 h 316"/>
                    <a:gd name="T14" fmla="*/ 484 w 484"/>
                    <a:gd name="T15" fmla="*/ 212 h 316"/>
                    <a:gd name="T16" fmla="*/ 479 w 484"/>
                    <a:gd name="T17" fmla="*/ 229 h 316"/>
                    <a:gd name="T18" fmla="*/ 456 w 484"/>
                    <a:gd name="T19" fmla="*/ 245 h 316"/>
                    <a:gd name="T20" fmla="*/ 434 w 484"/>
                    <a:gd name="T21" fmla="*/ 263 h 316"/>
                    <a:gd name="T22" fmla="*/ 446 w 484"/>
                    <a:gd name="T23" fmla="*/ 316 h 316"/>
                    <a:gd name="T24" fmla="*/ 428 w 484"/>
                    <a:gd name="T25" fmla="*/ 314 h 316"/>
                    <a:gd name="T26" fmla="*/ 413 w 484"/>
                    <a:gd name="T27" fmla="*/ 296 h 316"/>
                    <a:gd name="T28" fmla="*/ 413 w 484"/>
                    <a:gd name="T29" fmla="*/ 289 h 316"/>
                    <a:gd name="T30" fmla="*/ 408 w 484"/>
                    <a:gd name="T31" fmla="*/ 284 h 316"/>
                    <a:gd name="T32" fmla="*/ 384 w 484"/>
                    <a:gd name="T33" fmla="*/ 296 h 316"/>
                    <a:gd name="T34" fmla="*/ 340 w 484"/>
                    <a:gd name="T35" fmla="*/ 271 h 316"/>
                    <a:gd name="T36" fmla="*/ 331 w 484"/>
                    <a:gd name="T37" fmla="*/ 200 h 316"/>
                    <a:gd name="T38" fmla="*/ 326 w 484"/>
                    <a:gd name="T39" fmla="*/ 195 h 316"/>
                    <a:gd name="T40" fmla="*/ 303 w 484"/>
                    <a:gd name="T41" fmla="*/ 208 h 316"/>
                    <a:gd name="T42" fmla="*/ 275 w 484"/>
                    <a:gd name="T43" fmla="*/ 215 h 316"/>
                    <a:gd name="T44" fmla="*/ 245 w 484"/>
                    <a:gd name="T45" fmla="*/ 243 h 316"/>
                    <a:gd name="T46" fmla="*/ 211 w 484"/>
                    <a:gd name="T47" fmla="*/ 248 h 316"/>
                    <a:gd name="T48" fmla="*/ 209 w 484"/>
                    <a:gd name="T49" fmla="*/ 222 h 316"/>
                    <a:gd name="T50" fmla="*/ 184 w 484"/>
                    <a:gd name="T51" fmla="*/ 223 h 316"/>
                    <a:gd name="T52" fmla="*/ 177 w 484"/>
                    <a:gd name="T53" fmla="*/ 184 h 316"/>
                    <a:gd name="T54" fmla="*/ 157 w 484"/>
                    <a:gd name="T55" fmla="*/ 174 h 316"/>
                    <a:gd name="T56" fmla="*/ 142 w 484"/>
                    <a:gd name="T57" fmla="*/ 199 h 316"/>
                    <a:gd name="T58" fmla="*/ 89 w 484"/>
                    <a:gd name="T59" fmla="*/ 203 h 316"/>
                    <a:gd name="T60" fmla="*/ 23 w 484"/>
                    <a:gd name="T61" fmla="*/ 219 h 316"/>
                    <a:gd name="T62" fmla="*/ 5 w 484"/>
                    <a:gd name="T63" fmla="*/ 214 h 316"/>
                    <a:gd name="T64" fmla="*/ 0 w 484"/>
                    <a:gd name="T65" fmla="*/ 207 h 316"/>
                    <a:gd name="T66" fmla="*/ 5 w 484"/>
                    <a:gd name="T67" fmla="*/ 195 h 316"/>
                    <a:gd name="T68" fmla="*/ 21 w 484"/>
                    <a:gd name="T69" fmla="*/ 139 h 316"/>
                    <a:gd name="T70" fmla="*/ 16 w 484"/>
                    <a:gd name="T71" fmla="*/ 120 h 316"/>
                    <a:gd name="T72" fmla="*/ 3 w 484"/>
                    <a:gd name="T73" fmla="*/ 95 h 316"/>
                    <a:gd name="T74" fmla="*/ 100 w 484"/>
                    <a:gd name="T75" fmla="*/ 50 h 316"/>
                    <a:gd name="T76" fmla="*/ 142 w 484"/>
                    <a:gd name="T77" fmla="*/ 54 h 316"/>
                    <a:gd name="T78" fmla="*/ 193 w 484"/>
                    <a:gd name="T79" fmla="*/ 65 h 316"/>
                    <a:gd name="T80" fmla="*/ 257 w 484"/>
                    <a:gd name="T81" fmla="*/ 19 h 316"/>
                    <a:gd name="T82" fmla="*/ 311 w 484"/>
                    <a:gd name="T83" fmla="*/ 15 h 316"/>
                    <a:gd name="T84" fmla="*/ 322 w 484"/>
                    <a:gd name="T85" fmla="*/ 2 h 316"/>
                    <a:gd name="T86" fmla="*/ 331 w 484"/>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 h="316">
                      <a:moveTo>
                        <a:pt x="331" y="0"/>
                      </a:moveTo>
                      <a:lnTo>
                        <a:pt x="335" y="30"/>
                      </a:lnTo>
                      <a:lnTo>
                        <a:pt x="384" y="30"/>
                      </a:lnTo>
                      <a:lnTo>
                        <a:pt x="411" y="75"/>
                      </a:lnTo>
                      <a:lnTo>
                        <a:pt x="435" y="99"/>
                      </a:lnTo>
                      <a:lnTo>
                        <a:pt x="444" y="128"/>
                      </a:lnTo>
                      <a:lnTo>
                        <a:pt x="474" y="169"/>
                      </a:lnTo>
                      <a:lnTo>
                        <a:pt x="484" y="212"/>
                      </a:lnTo>
                      <a:lnTo>
                        <a:pt x="479" y="229"/>
                      </a:lnTo>
                      <a:lnTo>
                        <a:pt x="456" y="245"/>
                      </a:lnTo>
                      <a:lnTo>
                        <a:pt x="434" y="263"/>
                      </a:lnTo>
                      <a:lnTo>
                        <a:pt x="446" y="316"/>
                      </a:lnTo>
                      <a:lnTo>
                        <a:pt x="428" y="314"/>
                      </a:lnTo>
                      <a:lnTo>
                        <a:pt x="413" y="296"/>
                      </a:lnTo>
                      <a:lnTo>
                        <a:pt x="413" y="289"/>
                      </a:lnTo>
                      <a:lnTo>
                        <a:pt x="408" y="284"/>
                      </a:lnTo>
                      <a:lnTo>
                        <a:pt x="384" y="296"/>
                      </a:lnTo>
                      <a:lnTo>
                        <a:pt x="340" y="271"/>
                      </a:lnTo>
                      <a:lnTo>
                        <a:pt x="331" y="200"/>
                      </a:lnTo>
                      <a:lnTo>
                        <a:pt x="326" y="195"/>
                      </a:lnTo>
                      <a:lnTo>
                        <a:pt x="303" y="208"/>
                      </a:lnTo>
                      <a:lnTo>
                        <a:pt x="275" y="215"/>
                      </a:lnTo>
                      <a:lnTo>
                        <a:pt x="245" y="243"/>
                      </a:lnTo>
                      <a:lnTo>
                        <a:pt x="211" y="248"/>
                      </a:lnTo>
                      <a:lnTo>
                        <a:pt x="209" y="222"/>
                      </a:lnTo>
                      <a:lnTo>
                        <a:pt x="184" y="223"/>
                      </a:lnTo>
                      <a:lnTo>
                        <a:pt x="177" y="184"/>
                      </a:lnTo>
                      <a:lnTo>
                        <a:pt x="157" y="174"/>
                      </a:lnTo>
                      <a:lnTo>
                        <a:pt x="142" y="199"/>
                      </a:lnTo>
                      <a:lnTo>
                        <a:pt x="89" y="203"/>
                      </a:lnTo>
                      <a:lnTo>
                        <a:pt x="23" y="219"/>
                      </a:lnTo>
                      <a:lnTo>
                        <a:pt x="5" y="214"/>
                      </a:lnTo>
                      <a:lnTo>
                        <a:pt x="0" y="207"/>
                      </a:lnTo>
                      <a:lnTo>
                        <a:pt x="5" y="195"/>
                      </a:lnTo>
                      <a:lnTo>
                        <a:pt x="21" y="139"/>
                      </a:lnTo>
                      <a:lnTo>
                        <a:pt x="16" y="120"/>
                      </a:lnTo>
                      <a:lnTo>
                        <a:pt x="3" y="95"/>
                      </a:lnTo>
                      <a:lnTo>
                        <a:pt x="100" y="50"/>
                      </a:lnTo>
                      <a:lnTo>
                        <a:pt x="142" y="54"/>
                      </a:lnTo>
                      <a:lnTo>
                        <a:pt x="193" y="65"/>
                      </a:lnTo>
                      <a:lnTo>
                        <a:pt x="257" y="19"/>
                      </a:lnTo>
                      <a:lnTo>
                        <a:pt x="311" y="15"/>
                      </a:lnTo>
                      <a:lnTo>
                        <a:pt x="322" y="2"/>
                      </a:lnTo>
                      <a:lnTo>
                        <a:pt x="33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8" name="Freeform 100">
                  <a:extLst>
                    <a:ext uri="{FF2B5EF4-FFF2-40B4-BE49-F238E27FC236}">
                      <a16:creationId xmlns:a16="http://schemas.microsoft.com/office/drawing/2014/main" id="{3779D479-328D-4474-A8B9-0AE8CDD5C27F}"/>
                    </a:ext>
                  </a:extLst>
                </p:cNvPr>
                <p:cNvSpPr>
                  <a:spLocks/>
                </p:cNvSpPr>
                <p:nvPr/>
              </p:nvSpPr>
              <p:spPr bwMode="auto">
                <a:xfrm>
                  <a:off x="3575051" y="1430338"/>
                  <a:ext cx="503238" cy="808038"/>
                </a:xfrm>
                <a:custGeom>
                  <a:avLst/>
                  <a:gdLst>
                    <a:gd name="T0" fmla="*/ 9 w 317"/>
                    <a:gd name="T1" fmla="*/ 0 h 509"/>
                    <a:gd name="T2" fmla="*/ 48 w 317"/>
                    <a:gd name="T3" fmla="*/ 12 h 509"/>
                    <a:gd name="T4" fmla="*/ 72 w 317"/>
                    <a:gd name="T5" fmla="*/ 19 h 509"/>
                    <a:gd name="T6" fmla="*/ 89 w 317"/>
                    <a:gd name="T7" fmla="*/ 27 h 509"/>
                    <a:gd name="T8" fmla="*/ 113 w 317"/>
                    <a:gd name="T9" fmla="*/ 24 h 509"/>
                    <a:gd name="T10" fmla="*/ 124 w 317"/>
                    <a:gd name="T11" fmla="*/ 7 h 509"/>
                    <a:gd name="T12" fmla="*/ 176 w 317"/>
                    <a:gd name="T13" fmla="*/ 15 h 509"/>
                    <a:gd name="T14" fmla="*/ 186 w 317"/>
                    <a:gd name="T15" fmla="*/ 37 h 509"/>
                    <a:gd name="T16" fmla="*/ 185 w 317"/>
                    <a:gd name="T17" fmla="*/ 54 h 509"/>
                    <a:gd name="T18" fmla="*/ 174 w 317"/>
                    <a:gd name="T19" fmla="*/ 64 h 509"/>
                    <a:gd name="T20" fmla="*/ 192 w 317"/>
                    <a:gd name="T21" fmla="*/ 114 h 509"/>
                    <a:gd name="T22" fmla="*/ 202 w 317"/>
                    <a:gd name="T23" fmla="*/ 134 h 509"/>
                    <a:gd name="T24" fmla="*/ 200 w 317"/>
                    <a:gd name="T25" fmla="*/ 151 h 509"/>
                    <a:gd name="T26" fmla="*/ 213 w 317"/>
                    <a:gd name="T27" fmla="*/ 155 h 509"/>
                    <a:gd name="T28" fmla="*/ 233 w 317"/>
                    <a:gd name="T29" fmla="*/ 202 h 509"/>
                    <a:gd name="T30" fmla="*/ 269 w 317"/>
                    <a:gd name="T31" fmla="*/ 209 h 509"/>
                    <a:gd name="T32" fmla="*/ 284 w 317"/>
                    <a:gd name="T33" fmla="*/ 232 h 509"/>
                    <a:gd name="T34" fmla="*/ 286 w 317"/>
                    <a:gd name="T35" fmla="*/ 258 h 509"/>
                    <a:gd name="T36" fmla="*/ 257 w 317"/>
                    <a:gd name="T37" fmla="*/ 302 h 509"/>
                    <a:gd name="T38" fmla="*/ 233 w 317"/>
                    <a:gd name="T39" fmla="*/ 318 h 509"/>
                    <a:gd name="T40" fmla="*/ 231 w 317"/>
                    <a:gd name="T41" fmla="*/ 331 h 509"/>
                    <a:gd name="T42" fmla="*/ 210 w 317"/>
                    <a:gd name="T43" fmla="*/ 353 h 509"/>
                    <a:gd name="T44" fmla="*/ 222 w 317"/>
                    <a:gd name="T45" fmla="*/ 366 h 509"/>
                    <a:gd name="T46" fmla="*/ 222 w 317"/>
                    <a:gd name="T47" fmla="*/ 376 h 509"/>
                    <a:gd name="T48" fmla="*/ 231 w 317"/>
                    <a:gd name="T49" fmla="*/ 382 h 509"/>
                    <a:gd name="T50" fmla="*/ 255 w 317"/>
                    <a:gd name="T51" fmla="*/ 378 h 509"/>
                    <a:gd name="T52" fmla="*/ 281 w 317"/>
                    <a:gd name="T53" fmla="*/ 386 h 509"/>
                    <a:gd name="T54" fmla="*/ 299 w 317"/>
                    <a:gd name="T55" fmla="*/ 382 h 509"/>
                    <a:gd name="T56" fmla="*/ 312 w 317"/>
                    <a:gd name="T57" fmla="*/ 407 h 509"/>
                    <a:gd name="T58" fmla="*/ 317 w 317"/>
                    <a:gd name="T59" fmla="*/ 426 h 509"/>
                    <a:gd name="T60" fmla="*/ 301 w 317"/>
                    <a:gd name="T61" fmla="*/ 482 h 509"/>
                    <a:gd name="T62" fmla="*/ 296 w 317"/>
                    <a:gd name="T63" fmla="*/ 494 h 509"/>
                    <a:gd name="T64" fmla="*/ 246 w 317"/>
                    <a:gd name="T65" fmla="*/ 497 h 509"/>
                    <a:gd name="T66" fmla="*/ 207 w 317"/>
                    <a:gd name="T67" fmla="*/ 479 h 509"/>
                    <a:gd name="T68" fmla="*/ 168 w 317"/>
                    <a:gd name="T69" fmla="*/ 495 h 509"/>
                    <a:gd name="T70" fmla="*/ 156 w 317"/>
                    <a:gd name="T71" fmla="*/ 509 h 509"/>
                    <a:gd name="T72" fmla="*/ 131 w 317"/>
                    <a:gd name="T73" fmla="*/ 504 h 509"/>
                    <a:gd name="T74" fmla="*/ 116 w 317"/>
                    <a:gd name="T75" fmla="*/ 460 h 509"/>
                    <a:gd name="T76" fmla="*/ 131 w 317"/>
                    <a:gd name="T77" fmla="*/ 443 h 509"/>
                    <a:gd name="T78" fmla="*/ 141 w 317"/>
                    <a:gd name="T79" fmla="*/ 443 h 509"/>
                    <a:gd name="T80" fmla="*/ 146 w 317"/>
                    <a:gd name="T81" fmla="*/ 437 h 509"/>
                    <a:gd name="T82" fmla="*/ 142 w 317"/>
                    <a:gd name="T83" fmla="*/ 430 h 509"/>
                    <a:gd name="T84" fmla="*/ 131 w 317"/>
                    <a:gd name="T85" fmla="*/ 426 h 509"/>
                    <a:gd name="T86" fmla="*/ 104 w 317"/>
                    <a:gd name="T87" fmla="*/ 381 h 509"/>
                    <a:gd name="T88" fmla="*/ 89 w 317"/>
                    <a:gd name="T89" fmla="*/ 347 h 509"/>
                    <a:gd name="T90" fmla="*/ 96 w 317"/>
                    <a:gd name="T91" fmla="*/ 324 h 509"/>
                    <a:gd name="T92" fmla="*/ 104 w 317"/>
                    <a:gd name="T93" fmla="*/ 321 h 509"/>
                    <a:gd name="T94" fmla="*/ 102 w 317"/>
                    <a:gd name="T95" fmla="*/ 282 h 509"/>
                    <a:gd name="T96" fmla="*/ 89 w 317"/>
                    <a:gd name="T97" fmla="*/ 266 h 509"/>
                    <a:gd name="T98" fmla="*/ 87 w 317"/>
                    <a:gd name="T99" fmla="*/ 209 h 509"/>
                    <a:gd name="T100" fmla="*/ 33 w 317"/>
                    <a:gd name="T101" fmla="*/ 139 h 509"/>
                    <a:gd name="T102" fmla="*/ 19 w 317"/>
                    <a:gd name="T103" fmla="*/ 79 h 509"/>
                    <a:gd name="T104" fmla="*/ 24 w 317"/>
                    <a:gd name="T105" fmla="*/ 52 h 509"/>
                    <a:gd name="T106" fmla="*/ 0 w 317"/>
                    <a:gd name="T107" fmla="*/ 7 h 509"/>
                    <a:gd name="T108" fmla="*/ 9 w 317"/>
                    <a:gd name="T109"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09">
                      <a:moveTo>
                        <a:pt x="9" y="0"/>
                      </a:moveTo>
                      <a:lnTo>
                        <a:pt x="48" y="12"/>
                      </a:lnTo>
                      <a:lnTo>
                        <a:pt x="72" y="19"/>
                      </a:lnTo>
                      <a:lnTo>
                        <a:pt x="89" y="27"/>
                      </a:lnTo>
                      <a:lnTo>
                        <a:pt x="113" y="24"/>
                      </a:lnTo>
                      <a:lnTo>
                        <a:pt x="124" y="7"/>
                      </a:lnTo>
                      <a:lnTo>
                        <a:pt x="176" y="15"/>
                      </a:lnTo>
                      <a:lnTo>
                        <a:pt x="186" y="37"/>
                      </a:lnTo>
                      <a:lnTo>
                        <a:pt x="185" y="54"/>
                      </a:lnTo>
                      <a:lnTo>
                        <a:pt x="174" y="64"/>
                      </a:lnTo>
                      <a:lnTo>
                        <a:pt x="192" y="114"/>
                      </a:lnTo>
                      <a:lnTo>
                        <a:pt x="202" y="134"/>
                      </a:lnTo>
                      <a:lnTo>
                        <a:pt x="200" y="151"/>
                      </a:lnTo>
                      <a:lnTo>
                        <a:pt x="213" y="155"/>
                      </a:lnTo>
                      <a:lnTo>
                        <a:pt x="233" y="202"/>
                      </a:lnTo>
                      <a:lnTo>
                        <a:pt x="269" y="209"/>
                      </a:lnTo>
                      <a:lnTo>
                        <a:pt x="284" y="232"/>
                      </a:lnTo>
                      <a:lnTo>
                        <a:pt x="286" y="258"/>
                      </a:lnTo>
                      <a:lnTo>
                        <a:pt x="257" y="302"/>
                      </a:lnTo>
                      <a:lnTo>
                        <a:pt x="233" y="318"/>
                      </a:lnTo>
                      <a:lnTo>
                        <a:pt x="231" y="331"/>
                      </a:lnTo>
                      <a:lnTo>
                        <a:pt x="210" y="353"/>
                      </a:lnTo>
                      <a:lnTo>
                        <a:pt x="222" y="366"/>
                      </a:lnTo>
                      <a:lnTo>
                        <a:pt x="222" y="376"/>
                      </a:lnTo>
                      <a:lnTo>
                        <a:pt x="231" y="382"/>
                      </a:lnTo>
                      <a:lnTo>
                        <a:pt x="255" y="378"/>
                      </a:lnTo>
                      <a:lnTo>
                        <a:pt x="281" y="386"/>
                      </a:lnTo>
                      <a:lnTo>
                        <a:pt x="299" y="382"/>
                      </a:lnTo>
                      <a:lnTo>
                        <a:pt x="312" y="407"/>
                      </a:lnTo>
                      <a:lnTo>
                        <a:pt x="317" y="426"/>
                      </a:lnTo>
                      <a:lnTo>
                        <a:pt x="301" y="482"/>
                      </a:lnTo>
                      <a:lnTo>
                        <a:pt x="296" y="494"/>
                      </a:lnTo>
                      <a:lnTo>
                        <a:pt x="246" y="497"/>
                      </a:lnTo>
                      <a:lnTo>
                        <a:pt x="207" y="479"/>
                      </a:lnTo>
                      <a:lnTo>
                        <a:pt x="168" y="495"/>
                      </a:lnTo>
                      <a:lnTo>
                        <a:pt x="156" y="509"/>
                      </a:lnTo>
                      <a:lnTo>
                        <a:pt x="131" y="504"/>
                      </a:lnTo>
                      <a:lnTo>
                        <a:pt x="116" y="460"/>
                      </a:lnTo>
                      <a:lnTo>
                        <a:pt x="131" y="443"/>
                      </a:lnTo>
                      <a:lnTo>
                        <a:pt x="141" y="443"/>
                      </a:lnTo>
                      <a:lnTo>
                        <a:pt x="146" y="437"/>
                      </a:lnTo>
                      <a:lnTo>
                        <a:pt x="142" y="430"/>
                      </a:lnTo>
                      <a:lnTo>
                        <a:pt x="131" y="426"/>
                      </a:lnTo>
                      <a:lnTo>
                        <a:pt x="104" y="381"/>
                      </a:lnTo>
                      <a:lnTo>
                        <a:pt x="89" y="347"/>
                      </a:lnTo>
                      <a:lnTo>
                        <a:pt x="96" y="324"/>
                      </a:lnTo>
                      <a:lnTo>
                        <a:pt x="104" y="321"/>
                      </a:lnTo>
                      <a:lnTo>
                        <a:pt x="102" y="282"/>
                      </a:lnTo>
                      <a:lnTo>
                        <a:pt x="89" y="266"/>
                      </a:lnTo>
                      <a:lnTo>
                        <a:pt x="87" y="209"/>
                      </a:lnTo>
                      <a:lnTo>
                        <a:pt x="33" y="139"/>
                      </a:lnTo>
                      <a:lnTo>
                        <a:pt x="19" y="79"/>
                      </a:lnTo>
                      <a:lnTo>
                        <a:pt x="24" y="52"/>
                      </a:lnTo>
                      <a:lnTo>
                        <a:pt x="0" y="7"/>
                      </a:lnTo>
                      <a:lnTo>
                        <a:pt x="9"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9" name="Freeform 101">
                  <a:extLst>
                    <a:ext uri="{FF2B5EF4-FFF2-40B4-BE49-F238E27FC236}">
                      <a16:creationId xmlns:a16="http://schemas.microsoft.com/office/drawing/2014/main" id="{5303B444-3C13-4391-9901-B823F126B981}"/>
                    </a:ext>
                  </a:extLst>
                </p:cNvPr>
                <p:cNvSpPr>
                  <a:spLocks/>
                </p:cNvSpPr>
                <p:nvPr/>
              </p:nvSpPr>
              <p:spPr bwMode="auto">
                <a:xfrm>
                  <a:off x="3908426" y="1589088"/>
                  <a:ext cx="661988" cy="454025"/>
                </a:xfrm>
                <a:custGeom>
                  <a:avLst/>
                  <a:gdLst>
                    <a:gd name="T0" fmla="*/ 388 w 417"/>
                    <a:gd name="T1" fmla="*/ 0 h 286"/>
                    <a:gd name="T2" fmla="*/ 393 w 417"/>
                    <a:gd name="T3" fmla="*/ 45 h 286"/>
                    <a:gd name="T4" fmla="*/ 407 w 417"/>
                    <a:gd name="T5" fmla="*/ 69 h 286"/>
                    <a:gd name="T6" fmla="*/ 389 w 417"/>
                    <a:gd name="T7" fmla="*/ 80 h 286"/>
                    <a:gd name="T8" fmla="*/ 392 w 417"/>
                    <a:gd name="T9" fmla="*/ 92 h 286"/>
                    <a:gd name="T10" fmla="*/ 410 w 417"/>
                    <a:gd name="T11" fmla="*/ 98 h 286"/>
                    <a:gd name="T12" fmla="*/ 417 w 417"/>
                    <a:gd name="T13" fmla="*/ 166 h 286"/>
                    <a:gd name="T14" fmla="*/ 417 w 417"/>
                    <a:gd name="T15" fmla="*/ 187 h 286"/>
                    <a:gd name="T16" fmla="*/ 408 w 417"/>
                    <a:gd name="T17" fmla="*/ 189 h 286"/>
                    <a:gd name="T18" fmla="*/ 397 w 417"/>
                    <a:gd name="T19" fmla="*/ 202 h 286"/>
                    <a:gd name="T20" fmla="*/ 343 w 417"/>
                    <a:gd name="T21" fmla="*/ 206 h 286"/>
                    <a:gd name="T22" fmla="*/ 279 w 417"/>
                    <a:gd name="T23" fmla="*/ 252 h 286"/>
                    <a:gd name="T24" fmla="*/ 228 w 417"/>
                    <a:gd name="T25" fmla="*/ 241 h 286"/>
                    <a:gd name="T26" fmla="*/ 186 w 417"/>
                    <a:gd name="T27" fmla="*/ 237 h 286"/>
                    <a:gd name="T28" fmla="*/ 89 w 417"/>
                    <a:gd name="T29" fmla="*/ 282 h 286"/>
                    <a:gd name="T30" fmla="*/ 71 w 417"/>
                    <a:gd name="T31" fmla="*/ 286 h 286"/>
                    <a:gd name="T32" fmla="*/ 45 w 417"/>
                    <a:gd name="T33" fmla="*/ 278 h 286"/>
                    <a:gd name="T34" fmla="*/ 21 w 417"/>
                    <a:gd name="T35" fmla="*/ 282 h 286"/>
                    <a:gd name="T36" fmla="*/ 12 w 417"/>
                    <a:gd name="T37" fmla="*/ 276 h 286"/>
                    <a:gd name="T38" fmla="*/ 12 w 417"/>
                    <a:gd name="T39" fmla="*/ 266 h 286"/>
                    <a:gd name="T40" fmla="*/ 0 w 417"/>
                    <a:gd name="T41" fmla="*/ 253 h 286"/>
                    <a:gd name="T42" fmla="*/ 21 w 417"/>
                    <a:gd name="T43" fmla="*/ 231 h 286"/>
                    <a:gd name="T44" fmla="*/ 23 w 417"/>
                    <a:gd name="T45" fmla="*/ 218 h 286"/>
                    <a:gd name="T46" fmla="*/ 47 w 417"/>
                    <a:gd name="T47" fmla="*/ 202 h 286"/>
                    <a:gd name="T48" fmla="*/ 76 w 417"/>
                    <a:gd name="T49" fmla="*/ 158 h 286"/>
                    <a:gd name="T50" fmla="*/ 74 w 417"/>
                    <a:gd name="T51" fmla="*/ 132 h 286"/>
                    <a:gd name="T52" fmla="*/ 59 w 417"/>
                    <a:gd name="T53" fmla="*/ 109 h 286"/>
                    <a:gd name="T54" fmla="*/ 23 w 417"/>
                    <a:gd name="T55" fmla="*/ 102 h 286"/>
                    <a:gd name="T56" fmla="*/ 3 w 417"/>
                    <a:gd name="T57" fmla="*/ 55 h 286"/>
                    <a:gd name="T58" fmla="*/ 17 w 417"/>
                    <a:gd name="T59" fmla="*/ 34 h 286"/>
                    <a:gd name="T60" fmla="*/ 40 w 417"/>
                    <a:gd name="T61" fmla="*/ 25 h 286"/>
                    <a:gd name="T62" fmla="*/ 125 w 417"/>
                    <a:gd name="T63" fmla="*/ 48 h 286"/>
                    <a:gd name="T64" fmla="*/ 186 w 417"/>
                    <a:gd name="T65" fmla="*/ 45 h 286"/>
                    <a:gd name="T66" fmla="*/ 250 w 417"/>
                    <a:gd name="T67" fmla="*/ 68 h 286"/>
                    <a:gd name="T68" fmla="*/ 272 w 417"/>
                    <a:gd name="T69" fmla="*/ 60 h 286"/>
                    <a:gd name="T70" fmla="*/ 284 w 417"/>
                    <a:gd name="T71" fmla="*/ 63 h 286"/>
                    <a:gd name="T72" fmla="*/ 366 w 417"/>
                    <a:gd name="T73" fmla="*/ 10 h 286"/>
                    <a:gd name="T74" fmla="*/ 388 w 417"/>
                    <a:gd name="T7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286">
                      <a:moveTo>
                        <a:pt x="388" y="0"/>
                      </a:moveTo>
                      <a:lnTo>
                        <a:pt x="393" y="45"/>
                      </a:lnTo>
                      <a:lnTo>
                        <a:pt x="407" y="69"/>
                      </a:lnTo>
                      <a:lnTo>
                        <a:pt x="389" y="80"/>
                      </a:lnTo>
                      <a:lnTo>
                        <a:pt x="392" y="92"/>
                      </a:lnTo>
                      <a:lnTo>
                        <a:pt x="410" y="98"/>
                      </a:lnTo>
                      <a:lnTo>
                        <a:pt x="417" y="166"/>
                      </a:lnTo>
                      <a:lnTo>
                        <a:pt x="417" y="187"/>
                      </a:lnTo>
                      <a:lnTo>
                        <a:pt x="408" y="189"/>
                      </a:lnTo>
                      <a:lnTo>
                        <a:pt x="397" y="202"/>
                      </a:lnTo>
                      <a:lnTo>
                        <a:pt x="343" y="206"/>
                      </a:lnTo>
                      <a:lnTo>
                        <a:pt x="279" y="252"/>
                      </a:lnTo>
                      <a:lnTo>
                        <a:pt x="228" y="241"/>
                      </a:lnTo>
                      <a:lnTo>
                        <a:pt x="186" y="237"/>
                      </a:lnTo>
                      <a:lnTo>
                        <a:pt x="89" y="282"/>
                      </a:lnTo>
                      <a:lnTo>
                        <a:pt x="71" y="286"/>
                      </a:lnTo>
                      <a:lnTo>
                        <a:pt x="45" y="278"/>
                      </a:lnTo>
                      <a:lnTo>
                        <a:pt x="21" y="282"/>
                      </a:lnTo>
                      <a:lnTo>
                        <a:pt x="12" y="276"/>
                      </a:lnTo>
                      <a:lnTo>
                        <a:pt x="12" y="266"/>
                      </a:lnTo>
                      <a:lnTo>
                        <a:pt x="0" y="253"/>
                      </a:lnTo>
                      <a:lnTo>
                        <a:pt x="21" y="231"/>
                      </a:lnTo>
                      <a:lnTo>
                        <a:pt x="23" y="218"/>
                      </a:lnTo>
                      <a:lnTo>
                        <a:pt x="47" y="202"/>
                      </a:lnTo>
                      <a:lnTo>
                        <a:pt x="76" y="158"/>
                      </a:lnTo>
                      <a:lnTo>
                        <a:pt x="74" y="132"/>
                      </a:lnTo>
                      <a:lnTo>
                        <a:pt x="59" y="109"/>
                      </a:lnTo>
                      <a:lnTo>
                        <a:pt x="23" y="102"/>
                      </a:lnTo>
                      <a:lnTo>
                        <a:pt x="3" y="55"/>
                      </a:lnTo>
                      <a:lnTo>
                        <a:pt x="17" y="34"/>
                      </a:lnTo>
                      <a:lnTo>
                        <a:pt x="40" y="25"/>
                      </a:lnTo>
                      <a:lnTo>
                        <a:pt x="125" y="48"/>
                      </a:lnTo>
                      <a:lnTo>
                        <a:pt x="186" y="45"/>
                      </a:lnTo>
                      <a:lnTo>
                        <a:pt x="250" y="68"/>
                      </a:lnTo>
                      <a:lnTo>
                        <a:pt x="272" y="60"/>
                      </a:lnTo>
                      <a:lnTo>
                        <a:pt x="284" y="63"/>
                      </a:lnTo>
                      <a:lnTo>
                        <a:pt x="366" y="10"/>
                      </a:lnTo>
                      <a:lnTo>
                        <a:pt x="38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0" name="Freeform 102">
                  <a:extLst>
                    <a:ext uri="{FF2B5EF4-FFF2-40B4-BE49-F238E27FC236}">
                      <a16:creationId xmlns:a16="http://schemas.microsoft.com/office/drawing/2014/main" id="{63DB3AE5-BB26-4E9D-B233-51282C9699BC}"/>
                    </a:ext>
                  </a:extLst>
                </p:cNvPr>
                <p:cNvSpPr>
                  <a:spLocks/>
                </p:cNvSpPr>
                <p:nvPr/>
              </p:nvSpPr>
              <p:spPr bwMode="auto">
                <a:xfrm>
                  <a:off x="4422776" y="1163638"/>
                  <a:ext cx="714375" cy="534988"/>
                </a:xfrm>
                <a:custGeom>
                  <a:avLst/>
                  <a:gdLst>
                    <a:gd name="T0" fmla="*/ 336 w 450"/>
                    <a:gd name="T1" fmla="*/ 0 h 337"/>
                    <a:gd name="T2" fmla="*/ 351 w 450"/>
                    <a:gd name="T3" fmla="*/ 12 h 337"/>
                    <a:gd name="T4" fmla="*/ 385 w 450"/>
                    <a:gd name="T5" fmla="*/ 50 h 337"/>
                    <a:gd name="T6" fmla="*/ 405 w 450"/>
                    <a:gd name="T7" fmla="*/ 63 h 337"/>
                    <a:gd name="T8" fmla="*/ 430 w 450"/>
                    <a:gd name="T9" fmla="*/ 113 h 337"/>
                    <a:gd name="T10" fmla="*/ 428 w 450"/>
                    <a:gd name="T11" fmla="*/ 125 h 337"/>
                    <a:gd name="T12" fmla="*/ 424 w 450"/>
                    <a:gd name="T13" fmla="*/ 147 h 337"/>
                    <a:gd name="T14" fmla="*/ 442 w 450"/>
                    <a:gd name="T15" fmla="*/ 149 h 337"/>
                    <a:gd name="T16" fmla="*/ 442 w 450"/>
                    <a:gd name="T17" fmla="*/ 157 h 337"/>
                    <a:gd name="T18" fmla="*/ 423 w 450"/>
                    <a:gd name="T19" fmla="*/ 178 h 337"/>
                    <a:gd name="T20" fmla="*/ 427 w 450"/>
                    <a:gd name="T21" fmla="*/ 209 h 337"/>
                    <a:gd name="T22" fmla="*/ 450 w 450"/>
                    <a:gd name="T23" fmla="*/ 233 h 337"/>
                    <a:gd name="T24" fmla="*/ 445 w 450"/>
                    <a:gd name="T25" fmla="*/ 247 h 337"/>
                    <a:gd name="T26" fmla="*/ 432 w 450"/>
                    <a:gd name="T27" fmla="*/ 267 h 337"/>
                    <a:gd name="T28" fmla="*/ 385 w 450"/>
                    <a:gd name="T29" fmla="*/ 249 h 337"/>
                    <a:gd name="T30" fmla="*/ 334 w 450"/>
                    <a:gd name="T31" fmla="*/ 261 h 337"/>
                    <a:gd name="T32" fmla="*/ 254 w 450"/>
                    <a:gd name="T33" fmla="*/ 337 h 337"/>
                    <a:gd name="T34" fmla="*/ 223 w 450"/>
                    <a:gd name="T35" fmla="*/ 313 h 337"/>
                    <a:gd name="T36" fmla="*/ 236 w 450"/>
                    <a:gd name="T37" fmla="*/ 296 h 337"/>
                    <a:gd name="T38" fmla="*/ 206 w 450"/>
                    <a:gd name="T39" fmla="*/ 287 h 337"/>
                    <a:gd name="T40" fmla="*/ 181 w 450"/>
                    <a:gd name="T41" fmla="*/ 272 h 337"/>
                    <a:gd name="T42" fmla="*/ 77 w 450"/>
                    <a:gd name="T43" fmla="*/ 263 h 337"/>
                    <a:gd name="T44" fmla="*/ 59 w 450"/>
                    <a:gd name="T45" fmla="*/ 254 h 337"/>
                    <a:gd name="T46" fmla="*/ 8 w 450"/>
                    <a:gd name="T47" fmla="*/ 252 h 337"/>
                    <a:gd name="T48" fmla="*/ 0 w 450"/>
                    <a:gd name="T49" fmla="*/ 237 h 337"/>
                    <a:gd name="T50" fmla="*/ 33 w 450"/>
                    <a:gd name="T51" fmla="*/ 165 h 337"/>
                    <a:gd name="T52" fmla="*/ 55 w 450"/>
                    <a:gd name="T53" fmla="*/ 154 h 337"/>
                    <a:gd name="T54" fmla="*/ 97 w 450"/>
                    <a:gd name="T55" fmla="*/ 116 h 337"/>
                    <a:gd name="T56" fmla="*/ 157 w 450"/>
                    <a:gd name="T57" fmla="*/ 86 h 337"/>
                    <a:gd name="T58" fmla="*/ 206 w 450"/>
                    <a:gd name="T59" fmla="*/ 79 h 337"/>
                    <a:gd name="T60" fmla="*/ 291 w 450"/>
                    <a:gd name="T61" fmla="*/ 44 h 337"/>
                    <a:gd name="T62" fmla="*/ 336 w 450"/>
                    <a:gd name="T6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0" h="337">
                      <a:moveTo>
                        <a:pt x="336" y="0"/>
                      </a:moveTo>
                      <a:lnTo>
                        <a:pt x="351" y="12"/>
                      </a:lnTo>
                      <a:lnTo>
                        <a:pt x="385" y="50"/>
                      </a:lnTo>
                      <a:lnTo>
                        <a:pt x="405" y="63"/>
                      </a:lnTo>
                      <a:lnTo>
                        <a:pt x="430" y="113"/>
                      </a:lnTo>
                      <a:lnTo>
                        <a:pt x="428" y="125"/>
                      </a:lnTo>
                      <a:lnTo>
                        <a:pt x="424" y="147"/>
                      </a:lnTo>
                      <a:lnTo>
                        <a:pt x="442" y="149"/>
                      </a:lnTo>
                      <a:lnTo>
                        <a:pt x="442" y="157"/>
                      </a:lnTo>
                      <a:lnTo>
                        <a:pt x="423" y="178"/>
                      </a:lnTo>
                      <a:lnTo>
                        <a:pt x="427" y="209"/>
                      </a:lnTo>
                      <a:lnTo>
                        <a:pt x="450" y="233"/>
                      </a:lnTo>
                      <a:lnTo>
                        <a:pt x="445" y="247"/>
                      </a:lnTo>
                      <a:lnTo>
                        <a:pt x="432" y="267"/>
                      </a:lnTo>
                      <a:lnTo>
                        <a:pt x="385" y="249"/>
                      </a:lnTo>
                      <a:lnTo>
                        <a:pt x="334" y="261"/>
                      </a:lnTo>
                      <a:lnTo>
                        <a:pt x="254" y="337"/>
                      </a:lnTo>
                      <a:lnTo>
                        <a:pt x="223" y="313"/>
                      </a:lnTo>
                      <a:lnTo>
                        <a:pt x="236" y="296"/>
                      </a:lnTo>
                      <a:lnTo>
                        <a:pt x="206" y="287"/>
                      </a:lnTo>
                      <a:lnTo>
                        <a:pt x="181" y="272"/>
                      </a:lnTo>
                      <a:lnTo>
                        <a:pt x="77" y="263"/>
                      </a:lnTo>
                      <a:lnTo>
                        <a:pt x="59" y="254"/>
                      </a:lnTo>
                      <a:lnTo>
                        <a:pt x="8" y="252"/>
                      </a:lnTo>
                      <a:lnTo>
                        <a:pt x="0" y="237"/>
                      </a:lnTo>
                      <a:lnTo>
                        <a:pt x="33" y="165"/>
                      </a:lnTo>
                      <a:lnTo>
                        <a:pt x="55" y="154"/>
                      </a:lnTo>
                      <a:lnTo>
                        <a:pt x="97" y="116"/>
                      </a:lnTo>
                      <a:lnTo>
                        <a:pt x="157" y="86"/>
                      </a:lnTo>
                      <a:lnTo>
                        <a:pt x="206" y="79"/>
                      </a:lnTo>
                      <a:lnTo>
                        <a:pt x="291" y="44"/>
                      </a:lnTo>
                      <a:lnTo>
                        <a:pt x="336"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21" name="Freeform 103">
                  <a:extLst>
                    <a:ext uri="{FF2B5EF4-FFF2-40B4-BE49-F238E27FC236}">
                      <a16:creationId xmlns:a16="http://schemas.microsoft.com/office/drawing/2014/main" id="{C826C01A-07D9-44BA-83C6-EAF6B675C8D7}"/>
                    </a:ext>
                  </a:extLst>
                </p:cNvPr>
                <p:cNvSpPr>
                  <a:spLocks/>
                </p:cNvSpPr>
                <p:nvPr/>
              </p:nvSpPr>
              <p:spPr bwMode="auto">
                <a:xfrm>
                  <a:off x="4524376" y="1558926"/>
                  <a:ext cx="620713" cy="530225"/>
                </a:xfrm>
                <a:custGeom>
                  <a:avLst/>
                  <a:gdLst>
                    <a:gd name="T0" fmla="*/ 321 w 391"/>
                    <a:gd name="T1" fmla="*/ 0 h 334"/>
                    <a:gd name="T2" fmla="*/ 368 w 391"/>
                    <a:gd name="T3" fmla="*/ 18 h 334"/>
                    <a:gd name="T4" fmla="*/ 381 w 391"/>
                    <a:gd name="T5" fmla="*/ 32 h 334"/>
                    <a:gd name="T6" fmla="*/ 391 w 391"/>
                    <a:gd name="T7" fmla="*/ 70 h 334"/>
                    <a:gd name="T8" fmla="*/ 368 w 391"/>
                    <a:gd name="T9" fmla="*/ 88 h 334"/>
                    <a:gd name="T10" fmla="*/ 356 w 391"/>
                    <a:gd name="T11" fmla="*/ 148 h 334"/>
                    <a:gd name="T12" fmla="*/ 332 w 391"/>
                    <a:gd name="T13" fmla="*/ 159 h 334"/>
                    <a:gd name="T14" fmla="*/ 324 w 391"/>
                    <a:gd name="T15" fmla="*/ 174 h 334"/>
                    <a:gd name="T16" fmla="*/ 336 w 391"/>
                    <a:gd name="T17" fmla="*/ 225 h 334"/>
                    <a:gd name="T18" fmla="*/ 311 w 391"/>
                    <a:gd name="T19" fmla="*/ 240 h 334"/>
                    <a:gd name="T20" fmla="*/ 287 w 391"/>
                    <a:gd name="T21" fmla="*/ 272 h 334"/>
                    <a:gd name="T22" fmla="*/ 256 w 391"/>
                    <a:gd name="T23" fmla="*/ 284 h 334"/>
                    <a:gd name="T24" fmla="*/ 227 w 391"/>
                    <a:gd name="T25" fmla="*/ 279 h 334"/>
                    <a:gd name="T26" fmla="*/ 208 w 391"/>
                    <a:gd name="T27" fmla="*/ 295 h 334"/>
                    <a:gd name="T28" fmla="*/ 179 w 391"/>
                    <a:gd name="T29" fmla="*/ 304 h 334"/>
                    <a:gd name="T30" fmla="*/ 142 w 391"/>
                    <a:gd name="T31" fmla="*/ 334 h 334"/>
                    <a:gd name="T32" fmla="*/ 133 w 391"/>
                    <a:gd name="T33" fmla="*/ 305 h 334"/>
                    <a:gd name="T34" fmla="*/ 109 w 391"/>
                    <a:gd name="T35" fmla="*/ 281 h 334"/>
                    <a:gd name="T36" fmla="*/ 82 w 391"/>
                    <a:gd name="T37" fmla="*/ 236 h 334"/>
                    <a:gd name="T38" fmla="*/ 33 w 391"/>
                    <a:gd name="T39" fmla="*/ 236 h 334"/>
                    <a:gd name="T40" fmla="*/ 29 w 391"/>
                    <a:gd name="T41" fmla="*/ 206 h 334"/>
                    <a:gd name="T42" fmla="*/ 29 w 391"/>
                    <a:gd name="T43" fmla="*/ 185 h 334"/>
                    <a:gd name="T44" fmla="*/ 22 w 391"/>
                    <a:gd name="T45" fmla="*/ 117 h 334"/>
                    <a:gd name="T46" fmla="*/ 4 w 391"/>
                    <a:gd name="T47" fmla="*/ 111 h 334"/>
                    <a:gd name="T48" fmla="*/ 1 w 391"/>
                    <a:gd name="T49" fmla="*/ 99 h 334"/>
                    <a:gd name="T50" fmla="*/ 19 w 391"/>
                    <a:gd name="T51" fmla="*/ 88 h 334"/>
                    <a:gd name="T52" fmla="*/ 5 w 391"/>
                    <a:gd name="T53" fmla="*/ 64 h 334"/>
                    <a:gd name="T54" fmla="*/ 0 w 391"/>
                    <a:gd name="T55" fmla="*/ 19 h 334"/>
                    <a:gd name="T56" fmla="*/ 13 w 391"/>
                    <a:gd name="T57" fmla="*/ 14 h 334"/>
                    <a:gd name="T58" fmla="*/ 117 w 391"/>
                    <a:gd name="T59" fmla="*/ 23 h 334"/>
                    <a:gd name="T60" fmla="*/ 142 w 391"/>
                    <a:gd name="T61" fmla="*/ 38 h 334"/>
                    <a:gd name="T62" fmla="*/ 172 w 391"/>
                    <a:gd name="T63" fmla="*/ 47 h 334"/>
                    <a:gd name="T64" fmla="*/ 159 w 391"/>
                    <a:gd name="T65" fmla="*/ 64 h 334"/>
                    <a:gd name="T66" fmla="*/ 190 w 391"/>
                    <a:gd name="T67" fmla="*/ 88 h 334"/>
                    <a:gd name="T68" fmla="*/ 270 w 391"/>
                    <a:gd name="T69" fmla="*/ 12 h 334"/>
                    <a:gd name="T70" fmla="*/ 321 w 391"/>
                    <a:gd name="T71"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334">
                      <a:moveTo>
                        <a:pt x="321" y="0"/>
                      </a:moveTo>
                      <a:lnTo>
                        <a:pt x="368" y="18"/>
                      </a:lnTo>
                      <a:lnTo>
                        <a:pt x="381" y="32"/>
                      </a:lnTo>
                      <a:lnTo>
                        <a:pt x="391" y="70"/>
                      </a:lnTo>
                      <a:lnTo>
                        <a:pt x="368" y="88"/>
                      </a:lnTo>
                      <a:lnTo>
                        <a:pt x="356" y="148"/>
                      </a:lnTo>
                      <a:lnTo>
                        <a:pt x="332" y="159"/>
                      </a:lnTo>
                      <a:lnTo>
                        <a:pt x="324" y="174"/>
                      </a:lnTo>
                      <a:lnTo>
                        <a:pt x="336" y="225"/>
                      </a:lnTo>
                      <a:lnTo>
                        <a:pt x="311" y="240"/>
                      </a:lnTo>
                      <a:lnTo>
                        <a:pt x="287" y="272"/>
                      </a:lnTo>
                      <a:lnTo>
                        <a:pt x="256" y="284"/>
                      </a:lnTo>
                      <a:lnTo>
                        <a:pt x="227" y="279"/>
                      </a:lnTo>
                      <a:lnTo>
                        <a:pt x="208" y="295"/>
                      </a:lnTo>
                      <a:lnTo>
                        <a:pt x="179" y="304"/>
                      </a:lnTo>
                      <a:lnTo>
                        <a:pt x="142" y="334"/>
                      </a:lnTo>
                      <a:lnTo>
                        <a:pt x="133" y="305"/>
                      </a:lnTo>
                      <a:lnTo>
                        <a:pt x="109" y="281"/>
                      </a:lnTo>
                      <a:lnTo>
                        <a:pt x="82" y="236"/>
                      </a:lnTo>
                      <a:lnTo>
                        <a:pt x="33" y="236"/>
                      </a:lnTo>
                      <a:lnTo>
                        <a:pt x="29" y="206"/>
                      </a:lnTo>
                      <a:lnTo>
                        <a:pt x="29" y="185"/>
                      </a:lnTo>
                      <a:lnTo>
                        <a:pt x="22" y="117"/>
                      </a:lnTo>
                      <a:lnTo>
                        <a:pt x="4" y="111"/>
                      </a:lnTo>
                      <a:lnTo>
                        <a:pt x="1" y="99"/>
                      </a:lnTo>
                      <a:lnTo>
                        <a:pt x="19" y="88"/>
                      </a:lnTo>
                      <a:lnTo>
                        <a:pt x="5" y="64"/>
                      </a:lnTo>
                      <a:lnTo>
                        <a:pt x="0" y="19"/>
                      </a:lnTo>
                      <a:lnTo>
                        <a:pt x="13" y="14"/>
                      </a:lnTo>
                      <a:lnTo>
                        <a:pt x="117" y="23"/>
                      </a:lnTo>
                      <a:lnTo>
                        <a:pt x="142" y="38"/>
                      </a:lnTo>
                      <a:lnTo>
                        <a:pt x="172" y="47"/>
                      </a:lnTo>
                      <a:lnTo>
                        <a:pt x="159" y="64"/>
                      </a:lnTo>
                      <a:lnTo>
                        <a:pt x="190" y="88"/>
                      </a:lnTo>
                      <a:lnTo>
                        <a:pt x="270" y="12"/>
                      </a:lnTo>
                      <a:lnTo>
                        <a:pt x="321"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nvGrpSpPr>
              <p:cNvPr id="77" name="Groupe 76">
                <a:extLst>
                  <a:ext uri="{FF2B5EF4-FFF2-40B4-BE49-F238E27FC236}">
                    <a16:creationId xmlns:a16="http://schemas.microsoft.com/office/drawing/2014/main" id="{8C4D82C3-A55A-4AF3-B075-8B6F3023E077}"/>
                  </a:ext>
                </a:extLst>
              </p:cNvPr>
              <p:cNvGrpSpPr/>
              <p:nvPr/>
            </p:nvGrpSpPr>
            <p:grpSpPr>
              <a:xfrm>
                <a:off x="5967840" y="1702071"/>
                <a:ext cx="1188962" cy="1021321"/>
                <a:chOff x="2357438" y="1981201"/>
                <a:chExt cx="2609851" cy="2417763"/>
              </a:xfrm>
              <a:solidFill>
                <a:srgbClr val="FFFFFF">
                  <a:lumMod val="50000"/>
                </a:srgbClr>
              </a:solidFill>
            </p:grpSpPr>
            <p:sp>
              <p:nvSpPr>
                <p:cNvPr id="88" name="Freeform 22">
                  <a:extLst>
                    <a:ext uri="{FF2B5EF4-FFF2-40B4-BE49-F238E27FC236}">
                      <a16:creationId xmlns:a16="http://schemas.microsoft.com/office/drawing/2014/main" id="{DF289820-5AB3-4490-BC52-5DEAD973A588}"/>
                    </a:ext>
                  </a:extLst>
                </p:cNvPr>
                <p:cNvSpPr>
                  <a:spLocks/>
                </p:cNvSpPr>
                <p:nvPr/>
              </p:nvSpPr>
              <p:spPr bwMode="auto">
                <a:xfrm>
                  <a:off x="4368801" y="3055938"/>
                  <a:ext cx="598488" cy="711200"/>
                </a:xfrm>
                <a:custGeom>
                  <a:avLst/>
                  <a:gdLst>
                    <a:gd name="T0" fmla="*/ 44 w 377"/>
                    <a:gd name="T1" fmla="*/ 0 h 448"/>
                    <a:gd name="T2" fmla="*/ 61 w 377"/>
                    <a:gd name="T3" fmla="*/ 17 h 448"/>
                    <a:gd name="T4" fmla="*/ 116 w 377"/>
                    <a:gd name="T5" fmla="*/ 46 h 448"/>
                    <a:gd name="T6" fmla="*/ 127 w 377"/>
                    <a:gd name="T7" fmla="*/ 93 h 448"/>
                    <a:gd name="T8" fmla="*/ 133 w 377"/>
                    <a:gd name="T9" fmla="*/ 93 h 448"/>
                    <a:gd name="T10" fmla="*/ 188 w 377"/>
                    <a:gd name="T11" fmla="*/ 79 h 448"/>
                    <a:gd name="T12" fmla="*/ 191 w 377"/>
                    <a:gd name="T13" fmla="*/ 71 h 448"/>
                    <a:gd name="T14" fmla="*/ 201 w 377"/>
                    <a:gd name="T15" fmla="*/ 65 h 448"/>
                    <a:gd name="T16" fmla="*/ 215 w 377"/>
                    <a:gd name="T17" fmla="*/ 75 h 448"/>
                    <a:gd name="T18" fmla="*/ 240 w 377"/>
                    <a:gd name="T19" fmla="*/ 113 h 448"/>
                    <a:gd name="T20" fmla="*/ 290 w 377"/>
                    <a:gd name="T21" fmla="*/ 170 h 448"/>
                    <a:gd name="T22" fmla="*/ 289 w 377"/>
                    <a:gd name="T23" fmla="*/ 225 h 448"/>
                    <a:gd name="T24" fmla="*/ 339 w 377"/>
                    <a:gd name="T25" fmla="*/ 255 h 448"/>
                    <a:gd name="T26" fmla="*/ 374 w 377"/>
                    <a:gd name="T27" fmla="*/ 296 h 448"/>
                    <a:gd name="T28" fmla="*/ 377 w 377"/>
                    <a:gd name="T29" fmla="*/ 317 h 448"/>
                    <a:gd name="T30" fmla="*/ 339 w 377"/>
                    <a:gd name="T31" fmla="*/ 327 h 448"/>
                    <a:gd name="T32" fmla="*/ 324 w 377"/>
                    <a:gd name="T33" fmla="*/ 358 h 448"/>
                    <a:gd name="T34" fmla="*/ 294 w 377"/>
                    <a:gd name="T35" fmla="*/ 353 h 448"/>
                    <a:gd name="T36" fmla="*/ 277 w 377"/>
                    <a:gd name="T37" fmla="*/ 388 h 448"/>
                    <a:gd name="T38" fmla="*/ 275 w 377"/>
                    <a:gd name="T39" fmla="*/ 422 h 448"/>
                    <a:gd name="T40" fmla="*/ 259 w 377"/>
                    <a:gd name="T41" fmla="*/ 423 h 448"/>
                    <a:gd name="T42" fmla="*/ 204 w 377"/>
                    <a:gd name="T43" fmla="*/ 442 h 448"/>
                    <a:gd name="T44" fmla="*/ 183 w 377"/>
                    <a:gd name="T45" fmla="*/ 423 h 448"/>
                    <a:gd name="T46" fmla="*/ 172 w 377"/>
                    <a:gd name="T47" fmla="*/ 435 h 448"/>
                    <a:gd name="T48" fmla="*/ 171 w 377"/>
                    <a:gd name="T49" fmla="*/ 448 h 448"/>
                    <a:gd name="T50" fmla="*/ 123 w 377"/>
                    <a:gd name="T51" fmla="*/ 447 h 448"/>
                    <a:gd name="T52" fmla="*/ 103 w 377"/>
                    <a:gd name="T53" fmla="*/ 435 h 448"/>
                    <a:gd name="T54" fmla="*/ 102 w 377"/>
                    <a:gd name="T55" fmla="*/ 415 h 448"/>
                    <a:gd name="T56" fmla="*/ 76 w 377"/>
                    <a:gd name="T57" fmla="*/ 400 h 448"/>
                    <a:gd name="T58" fmla="*/ 76 w 377"/>
                    <a:gd name="T59" fmla="*/ 385 h 448"/>
                    <a:gd name="T60" fmla="*/ 82 w 377"/>
                    <a:gd name="T61" fmla="*/ 353 h 448"/>
                    <a:gd name="T62" fmla="*/ 77 w 377"/>
                    <a:gd name="T63" fmla="*/ 347 h 448"/>
                    <a:gd name="T64" fmla="*/ 61 w 377"/>
                    <a:gd name="T65" fmla="*/ 358 h 448"/>
                    <a:gd name="T66" fmla="*/ 44 w 377"/>
                    <a:gd name="T67" fmla="*/ 331 h 448"/>
                    <a:gd name="T68" fmla="*/ 32 w 377"/>
                    <a:gd name="T69" fmla="*/ 278 h 448"/>
                    <a:gd name="T70" fmla="*/ 44 w 377"/>
                    <a:gd name="T71" fmla="*/ 238 h 448"/>
                    <a:gd name="T72" fmla="*/ 49 w 377"/>
                    <a:gd name="T73" fmla="*/ 228 h 448"/>
                    <a:gd name="T74" fmla="*/ 38 w 377"/>
                    <a:gd name="T75" fmla="*/ 218 h 448"/>
                    <a:gd name="T76" fmla="*/ 32 w 377"/>
                    <a:gd name="T77" fmla="*/ 217 h 448"/>
                    <a:gd name="T78" fmla="*/ 42 w 377"/>
                    <a:gd name="T79" fmla="*/ 177 h 448"/>
                    <a:gd name="T80" fmla="*/ 38 w 377"/>
                    <a:gd name="T81" fmla="*/ 166 h 448"/>
                    <a:gd name="T82" fmla="*/ 29 w 377"/>
                    <a:gd name="T83" fmla="*/ 168 h 448"/>
                    <a:gd name="T84" fmla="*/ 22 w 377"/>
                    <a:gd name="T85" fmla="*/ 94 h 448"/>
                    <a:gd name="T86" fmla="*/ 8 w 377"/>
                    <a:gd name="T87" fmla="*/ 61 h 448"/>
                    <a:gd name="T88" fmla="*/ 2 w 377"/>
                    <a:gd name="T89" fmla="*/ 47 h 448"/>
                    <a:gd name="T90" fmla="*/ 0 w 377"/>
                    <a:gd name="T91" fmla="*/ 37 h 448"/>
                    <a:gd name="T92" fmla="*/ 18 w 377"/>
                    <a:gd name="T93" fmla="*/ 25 h 448"/>
                    <a:gd name="T94" fmla="*/ 29 w 377"/>
                    <a:gd name="T95" fmla="*/ 1 h 448"/>
                    <a:gd name="T96" fmla="*/ 44 w 377"/>
                    <a:gd name="T9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448">
                      <a:moveTo>
                        <a:pt x="44" y="0"/>
                      </a:moveTo>
                      <a:lnTo>
                        <a:pt x="61" y="17"/>
                      </a:lnTo>
                      <a:lnTo>
                        <a:pt x="116" y="46"/>
                      </a:lnTo>
                      <a:lnTo>
                        <a:pt x="127" y="93"/>
                      </a:lnTo>
                      <a:lnTo>
                        <a:pt x="133" y="93"/>
                      </a:lnTo>
                      <a:lnTo>
                        <a:pt x="188" y="79"/>
                      </a:lnTo>
                      <a:lnTo>
                        <a:pt x="191" y="71"/>
                      </a:lnTo>
                      <a:lnTo>
                        <a:pt x="201" y="65"/>
                      </a:lnTo>
                      <a:lnTo>
                        <a:pt x="215" y="75"/>
                      </a:lnTo>
                      <a:lnTo>
                        <a:pt x="240" y="113"/>
                      </a:lnTo>
                      <a:lnTo>
                        <a:pt x="290" y="170"/>
                      </a:lnTo>
                      <a:lnTo>
                        <a:pt x="289" y="225"/>
                      </a:lnTo>
                      <a:lnTo>
                        <a:pt x="339" y="255"/>
                      </a:lnTo>
                      <a:lnTo>
                        <a:pt x="374" y="296"/>
                      </a:lnTo>
                      <a:lnTo>
                        <a:pt x="377" y="317"/>
                      </a:lnTo>
                      <a:lnTo>
                        <a:pt x="339" y="327"/>
                      </a:lnTo>
                      <a:lnTo>
                        <a:pt x="324" y="358"/>
                      </a:lnTo>
                      <a:lnTo>
                        <a:pt x="294" y="353"/>
                      </a:lnTo>
                      <a:lnTo>
                        <a:pt x="277" y="388"/>
                      </a:lnTo>
                      <a:lnTo>
                        <a:pt x="275" y="422"/>
                      </a:lnTo>
                      <a:lnTo>
                        <a:pt x="259" y="423"/>
                      </a:lnTo>
                      <a:lnTo>
                        <a:pt x="204" y="442"/>
                      </a:lnTo>
                      <a:lnTo>
                        <a:pt x="183" y="423"/>
                      </a:lnTo>
                      <a:lnTo>
                        <a:pt x="172" y="435"/>
                      </a:lnTo>
                      <a:lnTo>
                        <a:pt x="171" y="448"/>
                      </a:lnTo>
                      <a:lnTo>
                        <a:pt x="123" y="447"/>
                      </a:lnTo>
                      <a:lnTo>
                        <a:pt x="103" y="435"/>
                      </a:lnTo>
                      <a:lnTo>
                        <a:pt x="102" y="415"/>
                      </a:lnTo>
                      <a:lnTo>
                        <a:pt x="76" y="400"/>
                      </a:lnTo>
                      <a:lnTo>
                        <a:pt x="76" y="385"/>
                      </a:lnTo>
                      <a:lnTo>
                        <a:pt x="82" y="353"/>
                      </a:lnTo>
                      <a:lnTo>
                        <a:pt x="77" y="347"/>
                      </a:lnTo>
                      <a:lnTo>
                        <a:pt x="61" y="358"/>
                      </a:lnTo>
                      <a:lnTo>
                        <a:pt x="44" y="331"/>
                      </a:lnTo>
                      <a:lnTo>
                        <a:pt x="32" y="278"/>
                      </a:lnTo>
                      <a:lnTo>
                        <a:pt x="44" y="238"/>
                      </a:lnTo>
                      <a:lnTo>
                        <a:pt x="49" y="228"/>
                      </a:lnTo>
                      <a:lnTo>
                        <a:pt x="38" y="218"/>
                      </a:lnTo>
                      <a:lnTo>
                        <a:pt x="32" y="217"/>
                      </a:lnTo>
                      <a:lnTo>
                        <a:pt x="42" y="177"/>
                      </a:lnTo>
                      <a:lnTo>
                        <a:pt x="38" y="166"/>
                      </a:lnTo>
                      <a:lnTo>
                        <a:pt x="29" y="168"/>
                      </a:lnTo>
                      <a:lnTo>
                        <a:pt x="22" y="94"/>
                      </a:lnTo>
                      <a:lnTo>
                        <a:pt x="8" y="61"/>
                      </a:lnTo>
                      <a:lnTo>
                        <a:pt x="2" y="47"/>
                      </a:lnTo>
                      <a:lnTo>
                        <a:pt x="0" y="37"/>
                      </a:lnTo>
                      <a:lnTo>
                        <a:pt x="18" y="25"/>
                      </a:lnTo>
                      <a:lnTo>
                        <a:pt x="29" y="1"/>
                      </a:lnTo>
                      <a:lnTo>
                        <a:pt x="4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1" name="Freeform 23">
                  <a:extLst>
                    <a:ext uri="{FF2B5EF4-FFF2-40B4-BE49-F238E27FC236}">
                      <a16:creationId xmlns:a16="http://schemas.microsoft.com/office/drawing/2014/main" id="{6643617D-1B0D-428E-A929-93EE6C859552}"/>
                    </a:ext>
                  </a:extLst>
                </p:cNvPr>
                <p:cNvSpPr>
                  <a:spLocks/>
                </p:cNvSpPr>
                <p:nvPr/>
              </p:nvSpPr>
              <p:spPr bwMode="auto">
                <a:xfrm>
                  <a:off x="4005263" y="3113088"/>
                  <a:ext cx="527050" cy="723900"/>
                </a:xfrm>
                <a:custGeom>
                  <a:avLst/>
                  <a:gdLst>
                    <a:gd name="T0" fmla="*/ 143 w 332"/>
                    <a:gd name="T1" fmla="*/ 0 h 456"/>
                    <a:gd name="T2" fmla="*/ 229 w 332"/>
                    <a:gd name="T3" fmla="*/ 1 h 456"/>
                    <a:gd name="T4" fmla="*/ 231 w 332"/>
                    <a:gd name="T5" fmla="*/ 11 h 456"/>
                    <a:gd name="T6" fmla="*/ 237 w 332"/>
                    <a:gd name="T7" fmla="*/ 25 h 456"/>
                    <a:gd name="T8" fmla="*/ 251 w 332"/>
                    <a:gd name="T9" fmla="*/ 58 h 456"/>
                    <a:gd name="T10" fmla="*/ 258 w 332"/>
                    <a:gd name="T11" fmla="*/ 132 h 456"/>
                    <a:gd name="T12" fmla="*/ 267 w 332"/>
                    <a:gd name="T13" fmla="*/ 130 h 456"/>
                    <a:gd name="T14" fmla="*/ 271 w 332"/>
                    <a:gd name="T15" fmla="*/ 141 h 456"/>
                    <a:gd name="T16" fmla="*/ 261 w 332"/>
                    <a:gd name="T17" fmla="*/ 181 h 456"/>
                    <a:gd name="T18" fmla="*/ 267 w 332"/>
                    <a:gd name="T19" fmla="*/ 182 h 456"/>
                    <a:gd name="T20" fmla="*/ 278 w 332"/>
                    <a:gd name="T21" fmla="*/ 192 h 456"/>
                    <a:gd name="T22" fmla="*/ 273 w 332"/>
                    <a:gd name="T23" fmla="*/ 202 h 456"/>
                    <a:gd name="T24" fmla="*/ 261 w 332"/>
                    <a:gd name="T25" fmla="*/ 242 h 456"/>
                    <a:gd name="T26" fmla="*/ 273 w 332"/>
                    <a:gd name="T27" fmla="*/ 295 h 456"/>
                    <a:gd name="T28" fmla="*/ 290 w 332"/>
                    <a:gd name="T29" fmla="*/ 322 h 456"/>
                    <a:gd name="T30" fmla="*/ 306 w 332"/>
                    <a:gd name="T31" fmla="*/ 311 h 456"/>
                    <a:gd name="T32" fmla="*/ 311 w 332"/>
                    <a:gd name="T33" fmla="*/ 317 h 456"/>
                    <a:gd name="T34" fmla="*/ 305 w 332"/>
                    <a:gd name="T35" fmla="*/ 349 h 456"/>
                    <a:gd name="T36" fmla="*/ 305 w 332"/>
                    <a:gd name="T37" fmla="*/ 364 h 456"/>
                    <a:gd name="T38" fmla="*/ 331 w 332"/>
                    <a:gd name="T39" fmla="*/ 379 h 456"/>
                    <a:gd name="T40" fmla="*/ 332 w 332"/>
                    <a:gd name="T41" fmla="*/ 399 h 456"/>
                    <a:gd name="T42" fmla="*/ 278 w 332"/>
                    <a:gd name="T43" fmla="*/ 412 h 456"/>
                    <a:gd name="T44" fmla="*/ 244 w 332"/>
                    <a:gd name="T45" fmla="*/ 456 h 456"/>
                    <a:gd name="T46" fmla="*/ 222 w 332"/>
                    <a:gd name="T47" fmla="*/ 441 h 456"/>
                    <a:gd name="T48" fmla="*/ 216 w 332"/>
                    <a:gd name="T49" fmla="*/ 424 h 456"/>
                    <a:gd name="T50" fmla="*/ 189 w 332"/>
                    <a:gd name="T51" fmla="*/ 406 h 456"/>
                    <a:gd name="T52" fmla="*/ 174 w 332"/>
                    <a:gd name="T53" fmla="*/ 417 h 456"/>
                    <a:gd name="T54" fmla="*/ 152 w 332"/>
                    <a:gd name="T55" fmla="*/ 402 h 456"/>
                    <a:gd name="T56" fmla="*/ 134 w 332"/>
                    <a:gd name="T57" fmla="*/ 411 h 456"/>
                    <a:gd name="T58" fmla="*/ 79 w 332"/>
                    <a:gd name="T59" fmla="*/ 381 h 456"/>
                    <a:gd name="T60" fmla="*/ 80 w 332"/>
                    <a:gd name="T61" fmla="*/ 365 h 456"/>
                    <a:gd name="T62" fmla="*/ 60 w 332"/>
                    <a:gd name="T63" fmla="*/ 352 h 456"/>
                    <a:gd name="T64" fmla="*/ 60 w 332"/>
                    <a:gd name="T65" fmla="*/ 320 h 456"/>
                    <a:gd name="T66" fmla="*/ 75 w 332"/>
                    <a:gd name="T67" fmla="*/ 317 h 456"/>
                    <a:gd name="T68" fmla="*/ 93 w 332"/>
                    <a:gd name="T69" fmla="*/ 262 h 456"/>
                    <a:gd name="T70" fmla="*/ 88 w 332"/>
                    <a:gd name="T71" fmla="*/ 219 h 456"/>
                    <a:gd name="T72" fmla="*/ 100 w 332"/>
                    <a:gd name="T73" fmla="*/ 207 h 456"/>
                    <a:gd name="T74" fmla="*/ 73 w 332"/>
                    <a:gd name="T75" fmla="*/ 152 h 456"/>
                    <a:gd name="T76" fmla="*/ 59 w 332"/>
                    <a:gd name="T77" fmla="*/ 138 h 456"/>
                    <a:gd name="T78" fmla="*/ 76 w 332"/>
                    <a:gd name="T79" fmla="*/ 123 h 456"/>
                    <a:gd name="T80" fmla="*/ 80 w 332"/>
                    <a:gd name="T81" fmla="*/ 119 h 456"/>
                    <a:gd name="T82" fmla="*/ 0 w 332"/>
                    <a:gd name="T83" fmla="*/ 31 h 456"/>
                    <a:gd name="T84" fmla="*/ 44 w 332"/>
                    <a:gd name="T85" fmla="*/ 41 h 456"/>
                    <a:gd name="T86" fmla="*/ 105 w 332"/>
                    <a:gd name="T87" fmla="*/ 35 h 456"/>
                    <a:gd name="T88" fmla="*/ 120 w 332"/>
                    <a:gd name="T89" fmla="*/ 11 h 456"/>
                    <a:gd name="T90" fmla="*/ 143 w 332"/>
                    <a:gd name="T9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2" h="456">
                      <a:moveTo>
                        <a:pt x="143" y="0"/>
                      </a:moveTo>
                      <a:lnTo>
                        <a:pt x="229" y="1"/>
                      </a:lnTo>
                      <a:lnTo>
                        <a:pt x="231" y="11"/>
                      </a:lnTo>
                      <a:lnTo>
                        <a:pt x="237" y="25"/>
                      </a:lnTo>
                      <a:lnTo>
                        <a:pt x="251" y="58"/>
                      </a:lnTo>
                      <a:lnTo>
                        <a:pt x="258" y="132"/>
                      </a:lnTo>
                      <a:lnTo>
                        <a:pt x="267" y="130"/>
                      </a:lnTo>
                      <a:lnTo>
                        <a:pt x="271" y="141"/>
                      </a:lnTo>
                      <a:lnTo>
                        <a:pt x="261" y="181"/>
                      </a:lnTo>
                      <a:lnTo>
                        <a:pt x="267" y="182"/>
                      </a:lnTo>
                      <a:lnTo>
                        <a:pt x="278" y="192"/>
                      </a:lnTo>
                      <a:lnTo>
                        <a:pt x="273" y="202"/>
                      </a:lnTo>
                      <a:lnTo>
                        <a:pt x="261" y="242"/>
                      </a:lnTo>
                      <a:lnTo>
                        <a:pt x="273" y="295"/>
                      </a:lnTo>
                      <a:lnTo>
                        <a:pt x="290" y="322"/>
                      </a:lnTo>
                      <a:lnTo>
                        <a:pt x="306" y="311"/>
                      </a:lnTo>
                      <a:lnTo>
                        <a:pt x="311" y="317"/>
                      </a:lnTo>
                      <a:lnTo>
                        <a:pt x="305" y="349"/>
                      </a:lnTo>
                      <a:lnTo>
                        <a:pt x="305" y="364"/>
                      </a:lnTo>
                      <a:lnTo>
                        <a:pt x="331" y="379"/>
                      </a:lnTo>
                      <a:lnTo>
                        <a:pt x="332" y="399"/>
                      </a:lnTo>
                      <a:lnTo>
                        <a:pt x="278" y="412"/>
                      </a:lnTo>
                      <a:lnTo>
                        <a:pt x="244" y="456"/>
                      </a:lnTo>
                      <a:lnTo>
                        <a:pt x="222" y="441"/>
                      </a:lnTo>
                      <a:lnTo>
                        <a:pt x="216" y="424"/>
                      </a:lnTo>
                      <a:lnTo>
                        <a:pt x="189" y="406"/>
                      </a:lnTo>
                      <a:lnTo>
                        <a:pt x="174" y="417"/>
                      </a:lnTo>
                      <a:lnTo>
                        <a:pt x="152" y="402"/>
                      </a:lnTo>
                      <a:lnTo>
                        <a:pt x="134" y="411"/>
                      </a:lnTo>
                      <a:lnTo>
                        <a:pt x="79" y="381"/>
                      </a:lnTo>
                      <a:lnTo>
                        <a:pt x="80" y="365"/>
                      </a:lnTo>
                      <a:lnTo>
                        <a:pt x="60" y="352"/>
                      </a:lnTo>
                      <a:lnTo>
                        <a:pt x="60" y="320"/>
                      </a:lnTo>
                      <a:lnTo>
                        <a:pt x="75" y="317"/>
                      </a:lnTo>
                      <a:lnTo>
                        <a:pt x="93" y="262"/>
                      </a:lnTo>
                      <a:lnTo>
                        <a:pt x="88" y="219"/>
                      </a:lnTo>
                      <a:lnTo>
                        <a:pt x="100" y="207"/>
                      </a:lnTo>
                      <a:lnTo>
                        <a:pt x="73" y="152"/>
                      </a:lnTo>
                      <a:lnTo>
                        <a:pt x="59" y="138"/>
                      </a:lnTo>
                      <a:lnTo>
                        <a:pt x="76" y="123"/>
                      </a:lnTo>
                      <a:lnTo>
                        <a:pt x="80" y="119"/>
                      </a:lnTo>
                      <a:lnTo>
                        <a:pt x="0" y="31"/>
                      </a:lnTo>
                      <a:lnTo>
                        <a:pt x="44" y="41"/>
                      </a:lnTo>
                      <a:lnTo>
                        <a:pt x="105" y="35"/>
                      </a:lnTo>
                      <a:lnTo>
                        <a:pt x="120" y="11"/>
                      </a:lnTo>
                      <a:lnTo>
                        <a:pt x="14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94" name="Groupe 93">
                  <a:extLst>
                    <a:ext uri="{FF2B5EF4-FFF2-40B4-BE49-F238E27FC236}">
                      <a16:creationId xmlns:a16="http://schemas.microsoft.com/office/drawing/2014/main" id="{647A2774-3525-440C-B366-192842D9496C}"/>
                    </a:ext>
                  </a:extLst>
                </p:cNvPr>
                <p:cNvGrpSpPr/>
                <p:nvPr/>
              </p:nvGrpSpPr>
              <p:grpSpPr>
                <a:xfrm>
                  <a:off x="3736976" y="3584576"/>
                  <a:ext cx="712788" cy="814388"/>
                  <a:chOff x="3736976" y="3584576"/>
                  <a:chExt cx="712788" cy="814388"/>
                </a:xfrm>
                <a:grpFill/>
              </p:grpSpPr>
              <p:sp>
                <p:nvSpPr>
                  <p:cNvPr id="108" name="Freeform 24">
                    <a:extLst>
                      <a:ext uri="{FF2B5EF4-FFF2-40B4-BE49-F238E27FC236}">
                        <a16:creationId xmlns:a16="http://schemas.microsoft.com/office/drawing/2014/main" id="{41B8A91B-683D-4823-8940-1B6A8CA096E1}"/>
                      </a:ext>
                    </a:extLst>
                  </p:cNvPr>
                  <p:cNvSpPr>
                    <a:spLocks/>
                  </p:cNvSpPr>
                  <p:nvPr/>
                </p:nvSpPr>
                <p:spPr bwMode="auto">
                  <a:xfrm>
                    <a:off x="3879851" y="3584576"/>
                    <a:ext cx="569913" cy="814388"/>
                  </a:xfrm>
                  <a:custGeom>
                    <a:avLst/>
                    <a:gdLst>
                      <a:gd name="T0" fmla="*/ 54 w 359"/>
                      <a:gd name="T1" fmla="*/ 0 h 513"/>
                      <a:gd name="T2" fmla="*/ 87 w 359"/>
                      <a:gd name="T3" fmla="*/ 5 h 513"/>
                      <a:gd name="T4" fmla="*/ 85 w 359"/>
                      <a:gd name="T5" fmla="*/ 20 h 513"/>
                      <a:gd name="T6" fmla="*/ 139 w 359"/>
                      <a:gd name="T7" fmla="*/ 23 h 513"/>
                      <a:gd name="T8" fmla="*/ 139 w 359"/>
                      <a:gd name="T9" fmla="*/ 55 h 513"/>
                      <a:gd name="T10" fmla="*/ 159 w 359"/>
                      <a:gd name="T11" fmla="*/ 68 h 513"/>
                      <a:gd name="T12" fmla="*/ 158 w 359"/>
                      <a:gd name="T13" fmla="*/ 84 h 513"/>
                      <a:gd name="T14" fmla="*/ 213 w 359"/>
                      <a:gd name="T15" fmla="*/ 114 h 513"/>
                      <a:gd name="T16" fmla="*/ 231 w 359"/>
                      <a:gd name="T17" fmla="*/ 105 h 513"/>
                      <a:gd name="T18" fmla="*/ 253 w 359"/>
                      <a:gd name="T19" fmla="*/ 120 h 513"/>
                      <a:gd name="T20" fmla="*/ 268 w 359"/>
                      <a:gd name="T21" fmla="*/ 109 h 513"/>
                      <a:gd name="T22" fmla="*/ 295 w 359"/>
                      <a:gd name="T23" fmla="*/ 127 h 513"/>
                      <a:gd name="T24" fmla="*/ 301 w 359"/>
                      <a:gd name="T25" fmla="*/ 144 h 513"/>
                      <a:gd name="T26" fmla="*/ 323 w 359"/>
                      <a:gd name="T27" fmla="*/ 159 h 513"/>
                      <a:gd name="T28" fmla="*/ 317 w 359"/>
                      <a:gd name="T29" fmla="*/ 183 h 513"/>
                      <a:gd name="T30" fmla="*/ 305 w 359"/>
                      <a:gd name="T31" fmla="*/ 230 h 513"/>
                      <a:gd name="T32" fmla="*/ 290 w 359"/>
                      <a:gd name="T33" fmla="*/ 235 h 513"/>
                      <a:gd name="T34" fmla="*/ 239 w 359"/>
                      <a:gd name="T35" fmla="*/ 237 h 513"/>
                      <a:gd name="T36" fmla="*/ 231 w 359"/>
                      <a:gd name="T37" fmla="*/ 247 h 513"/>
                      <a:gd name="T38" fmla="*/ 236 w 359"/>
                      <a:gd name="T39" fmla="*/ 260 h 513"/>
                      <a:gd name="T40" fmla="*/ 236 w 359"/>
                      <a:gd name="T41" fmla="*/ 296 h 513"/>
                      <a:gd name="T42" fmla="*/ 253 w 359"/>
                      <a:gd name="T43" fmla="*/ 312 h 513"/>
                      <a:gd name="T44" fmla="*/ 257 w 359"/>
                      <a:gd name="T45" fmla="*/ 327 h 513"/>
                      <a:gd name="T46" fmla="*/ 277 w 359"/>
                      <a:gd name="T47" fmla="*/ 350 h 513"/>
                      <a:gd name="T48" fmla="*/ 286 w 359"/>
                      <a:gd name="T49" fmla="*/ 375 h 513"/>
                      <a:gd name="T50" fmla="*/ 275 w 359"/>
                      <a:gd name="T51" fmla="*/ 391 h 513"/>
                      <a:gd name="T52" fmla="*/ 281 w 359"/>
                      <a:gd name="T53" fmla="*/ 434 h 513"/>
                      <a:gd name="T54" fmla="*/ 296 w 359"/>
                      <a:gd name="T55" fmla="*/ 428 h 513"/>
                      <a:gd name="T56" fmla="*/ 305 w 359"/>
                      <a:gd name="T57" fmla="*/ 433 h 513"/>
                      <a:gd name="T58" fmla="*/ 311 w 359"/>
                      <a:gd name="T59" fmla="*/ 449 h 513"/>
                      <a:gd name="T60" fmla="*/ 332 w 359"/>
                      <a:gd name="T61" fmla="*/ 455 h 513"/>
                      <a:gd name="T62" fmla="*/ 359 w 359"/>
                      <a:gd name="T63" fmla="*/ 478 h 513"/>
                      <a:gd name="T64" fmla="*/ 337 w 359"/>
                      <a:gd name="T65" fmla="*/ 503 h 513"/>
                      <a:gd name="T66" fmla="*/ 311 w 359"/>
                      <a:gd name="T67" fmla="*/ 513 h 513"/>
                      <a:gd name="T68" fmla="*/ 250 w 359"/>
                      <a:gd name="T69" fmla="*/ 490 h 513"/>
                      <a:gd name="T70" fmla="*/ 233 w 359"/>
                      <a:gd name="T71" fmla="*/ 465 h 513"/>
                      <a:gd name="T72" fmla="*/ 224 w 359"/>
                      <a:gd name="T73" fmla="*/ 440 h 513"/>
                      <a:gd name="T74" fmla="*/ 174 w 359"/>
                      <a:gd name="T75" fmla="*/ 423 h 513"/>
                      <a:gd name="T76" fmla="*/ 154 w 359"/>
                      <a:gd name="T77" fmla="*/ 423 h 513"/>
                      <a:gd name="T78" fmla="*/ 148 w 359"/>
                      <a:gd name="T79" fmla="*/ 400 h 513"/>
                      <a:gd name="T80" fmla="*/ 112 w 359"/>
                      <a:gd name="T81" fmla="*/ 344 h 513"/>
                      <a:gd name="T82" fmla="*/ 25 w 359"/>
                      <a:gd name="T83" fmla="*/ 283 h 513"/>
                      <a:gd name="T84" fmla="*/ 4 w 359"/>
                      <a:gd name="T85" fmla="*/ 295 h 513"/>
                      <a:gd name="T86" fmla="*/ 0 w 359"/>
                      <a:gd name="T87" fmla="*/ 256 h 513"/>
                      <a:gd name="T88" fmla="*/ 13 w 359"/>
                      <a:gd name="T89" fmla="*/ 237 h 513"/>
                      <a:gd name="T90" fmla="*/ 21 w 359"/>
                      <a:gd name="T91" fmla="*/ 227 h 513"/>
                      <a:gd name="T92" fmla="*/ 19 w 359"/>
                      <a:gd name="T93" fmla="*/ 212 h 513"/>
                      <a:gd name="T94" fmla="*/ 25 w 359"/>
                      <a:gd name="T95" fmla="*/ 206 h 513"/>
                      <a:gd name="T96" fmla="*/ 31 w 359"/>
                      <a:gd name="T97" fmla="*/ 212 h 513"/>
                      <a:gd name="T98" fmla="*/ 43 w 359"/>
                      <a:gd name="T99" fmla="*/ 197 h 513"/>
                      <a:gd name="T100" fmla="*/ 41 w 359"/>
                      <a:gd name="T101" fmla="*/ 122 h 513"/>
                      <a:gd name="T102" fmla="*/ 16 w 359"/>
                      <a:gd name="T103" fmla="*/ 93 h 513"/>
                      <a:gd name="T104" fmla="*/ 9 w 359"/>
                      <a:gd name="T105" fmla="*/ 93 h 513"/>
                      <a:gd name="T106" fmla="*/ 9 w 359"/>
                      <a:gd name="T107" fmla="*/ 74 h 513"/>
                      <a:gd name="T108" fmla="*/ 21 w 359"/>
                      <a:gd name="T109" fmla="*/ 55 h 513"/>
                      <a:gd name="T110" fmla="*/ 35 w 359"/>
                      <a:gd name="T111" fmla="*/ 49 h 513"/>
                      <a:gd name="T112" fmla="*/ 28 w 359"/>
                      <a:gd name="T113" fmla="*/ 20 h 513"/>
                      <a:gd name="T114" fmla="*/ 54 w 359"/>
                      <a:gd name="T11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513">
                        <a:moveTo>
                          <a:pt x="54" y="0"/>
                        </a:moveTo>
                        <a:lnTo>
                          <a:pt x="87" y="5"/>
                        </a:lnTo>
                        <a:lnTo>
                          <a:pt x="85" y="20"/>
                        </a:lnTo>
                        <a:lnTo>
                          <a:pt x="139" y="23"/>
                        </a:lnTo>
                        <a:lnTo>
                          <a:pt x="139" y="55"/>
                        </a:lnTo>
                        <a:lnTo>
                          <a:pt x="159" y="68"/>
                        </a:lnTo>
                        <a:lnTo>
                          <a:pt x="158" y="84"/>
                        </a:lnTo>
                        <a:lnTo>
                          <a:pt x="213" y="114"/>
                        </a:lnTo>
                        <a:lnTo>
                          <a:pt x="231" y="105"/>
                        </a:lnTo>
                        <a:lnTo>
                          <a:pt x="253" y="120"/>
                        </a:lnTo>
                        <a:lnTo>
                          <a:pt x="268" y="109"/>
                        </a:lnTo>
                        <a:lnTo>
                          <a:pt x="295" y="127"/>
                        </a:lnTo>
                        <a:lnTo>
                          <a:pt x="301" y="144"/>
                        </a:lnTo>
                        <a:lnTo>
                          <a:pt x="323" y="159"/>
                        </a:lnTo>
                        <a:lnTo>
                          <a:pt x="317" y="183"/>
                        </a:lnTo>
                        <a:lnTo>
                          <a:pt x="305" y="230"/>
                        </a:lnTo>
                        <a:lnTo>
                          <a:pt x="290" y="235"/>
                        </a:lnTo>
                        <a:lnTo>
                          <a:pt x="239" y="237"/>
                        </a:lnTo>
                        <a:lnTo>
                          <a:pt x="231" y="247"/>
                        </a:lnTo>
                        <a:lnTo>
                          <a:pt x="236" y="260"/>
                        </a:lnTo>
                        <a:lnTo>
                          <a:pt x="236" y="296"/>
                        </a:lnTo>
                        <a:lnTo>
                          <a:pt x="253" y="312"/>
                        </a:lnTo>
                        <a:lnTo>
                          <a:pt x="257" y="327"/>
                        </a:lnTo>
                        <a:lnTo>
                          <a:pt x="277" y="350"/>
                        </a:lnTo>
                        <a:lnTo>
                          <a:pt x="286" y="375"/>
                        </a:lnTo>
                        <a:lnTo>
                          <a:pt x="275" y="391"/>
                        </a:lnTo>
                        <a:lnTo>
                          <a:pt x="281" y="434"/>
                        </a:lnTo>
                        <a:lnTo>
                          <a:pt x="296" y="428"/>
                        </a:lnTo>
                        <a:lnTo>
                          <a:pt x="305" y="433"/>
                        </a:lnTo>
                        <a:lnTo>
                          <a:pt x="311" y="449"/>
                        </a:lnTo>
                        <a:lnTo>
                          <a:pt x="332" y="455"/>
                        </a:lnTo>
                        <a:lnTo>
                          <a:pt x="359" y="478"/>
                        </a:lnTo>
                        <a:lnTo>
                          <a:pt x="337" y="503"/>
                        </a:lnTo>
                        <a:lnTo>
                          <a:pt x="311" y="513"/>
                        </a:lnTo>
                        <a:lnTo>
                          <a:pt x="250" y="490"/>
                        </a:lnTo>
                        <a:lnTo>
                          <a:pt x="233" y="465"/>
                        </a:lnTo>
                        <a:lnTo>
                          <a:pt x="224" y="440"/>
                        </a:lnTo>
                        <a:lnTo>
                          <a:pt x="174" y="423"/>
                        </a:lnTo>
                        <a:lnTo>
                          <a:pt x="154" y="423"/>
                        </a:lnTo>
                        <a:lnTo>
                          <a:pt x="148" y="400"/>
                        </a:lnTo>
                        <a:lnTo>
                          <a:pt x="112" y="344"/>
                        </a:lnTo>
                        <a:lnTo>
                          <a:pt x="25" y="283"/>
                        </a:lnTo>
                        <a:lnTo>
                          <a:pt x="4" y="295"/>
                        </a:lnTo>
                        <a:lnTo>
                          <a:pt x="0" y="256"/>
                        </a:lnTo>
                        <a:lnTo>
                          <a:pt x="13" y="237"/>
                        </a:lnTo>
                        <a:lnTo>
                          <a:pt x="21" y="227"/>
                        </a:lnTo>
                        <a:lnTo>
                          <a:pt x="19" y="212"/>
                        </a:lnTo>
                        <a:lnTo>
                          <a:pt x="25" y="206"/>
                        </a:lnTo>
                        <a:lnTo>
                          <a:pt x="31" y="212"/>
                        </a:lnTo>
                        <a:lnTo>
                          <a:pt x="43" y="197"/>
                        </a:lnTo>
                        <a:lnTo>
                          <a:pt x="41" y="122"/>
                        </a:lnTo>
                        <a:lnTo>
                          <a:pt x="16" y="93"/>
                        </a:lnTo>
                        <a:lnTo>
                          <a:pt x="9" y="93"/>
                        </a:lnTo>
                        <a:lnTo>
                          <a:pt x="9" y="74"/>
                        </a:lnTo>
                        <a:lnTo>
                          <a:pt x="21" y="55"/>
                        </a:lnTo>
                        <a:lnTo>
                          <a:pt x="35" y="49"/>
                        </a:lnTo>
                        <a:lnTo>
                          <a:pt x="28" y="20"/>
                        </a:lnTo>
                        <a:lnTo>
                          <a:pt x="54"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9" name="Freeform 25">
                    <a:extLst>
                      <a:ext uri="{FF2B5EF4-FFF2-40B4-BE49-F238E27FC236}">
                        <a16:creationId xmlns:a16="http://schemas.microsoft.com/office/drawing/2014/main" id="{AD020563-CB46-4A47-8EEC-16B37181B7E6}"/>
                      </a:ext>
                    </a:extLst>
                  </p:cNvPr>
                  <p:cNvSpPr>
                    <a:spLocks/>
                  </p:cNvSpPr>
                  <p:nvPr/>
                </p:nvSpPr>
                <p:spPr bwMode="auto">
                  <a:xfrm>
                    <a:off x="3736976" y="3659188"/>
                    <a:ext cx="127000" cy="68263"/>
                  </a:xfrm>
                  <a:custGeom>
                    <a:avLst/>
                    <a:gdLst>
                      <a:gd name="T0" fmla="*/ 7 w 80"/>
                      <a:gd name="T1" fmla="*/ 0 h 43"/>
                      <a:gd name="T2" fmla="*/ 14 w 80"/>
                      <a:gd name="T3" fmla="*/ 2 h 43"/>
                      <a:gd name="T4" fmla="*/ 19 w 80"/>
                      <a:gd name="T5" fmla="*/ 6 h 43"/>
                      <a:gd name="T6" fmla="*/ 16 w 80"/>
                      <a:gd name="T7" fmla="*/ 11 h 43"/>
                      <a:gd name="T8" fmla="*/ 17 w 80"/>
                      <a:gd name="T9" fmla="*/ 17 h 43"/>
                      <a:gd name="T10" fmla="*/ 36 w 80"/>
                      <a:gd name="T11" fmla="*/ 11 h 43"/>
                      <a:gd name="T12" fmla="*/ 61 w 80"/>
                      <a:gd name="T13" fmla="*/ 26 h 43"/>
                      <a:gd name="T14" fmla="*/ 78 w 80"/>
                      <a:gd name="T15" fmla="*/ 33 h 43"/>
                      <a:gd name="T16" fmla="*/ 80 w 80"/>
                      <a:gd name="T17" fmla="*/ 37 h 43"/>
                      <a:gd name="T18" fmla="*/ 69 w 80"/>
                      <a:gd name="T19" fmla="*/ 43 h 43"/>
                      <a:gd name="T20" fmla="*/ 31 w 80"/>
                      <a:gd name="T21" fmla="*/ 27 h 43"/>
                      <a:gd name="T22" fmla="*/ 17 w 80"/>
                      <a:gd name="T23" fmla="*/ 28 h 43"/>
                      <a:gd name="T24" fmla="*/ 0 w 80"/>
                      <a:gd name="T25" fmla="*/ 15 h 43"/>
                      <a:gd name="T26" fmla="*/ 7 w 80"/>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7" y="0"/>
                        </a:moveTo>
                        <a:lnTo>
                          <a:pt x="14" y="2"/>
                        </a:lnTo>
                        <a:lnTo>
                          <a:pt x="19" y="6"/>
                        </a:lnTo>
                        <a:lnTo>
                          <a:pt x="16" y="11"/>
                        </a:lnTo>
                        <a:lnTo>
                          <a:pt x="17" y="17"/>
                        </a:lnTo>
                        <a:lnTo>
                          <a:pt x="36" y="11"/>
                        </a:lnTo>
                        <a:lnTo>
                          <a:pt x="61" y="26"/>
                        </a:lnTo>
                        <a:lnTo>
                          <a:pt x="78" y="33"/>
                        </a:lnTo>
                        <a:lnTo>
                          <a:pt x="80" y="37"/>
                        </a:lnTo>
                        <a:lnTo>
                          <a:pt x="69" y="43"/>
                        </a:lnTo>
                        <a:lnTo>
                          <a:pt x="31" y="27"/>
                        </a:lnTo>
                        <a:lnTo>
                          <a:pt x="17" y="28"/>
                        </a:lnTo>
                        <a:lnTo>
                          <a:pt x="0" y="15"/>
                        </a:lnTo>
                        <a:lnTo>
                          <a:pt x="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10" name="Freeform 26">
                    <a:extLst>
                      <a:ext uri="{FF2B5EF4-FFF2-40B4-BE49-F238E27FC236}">
                        <a16:creationId xmlns:a16="http://schemas.microsoft.com/office/drawing/2014/main" id="{B917DD4F-7DB5-4948-9161-568530B103FB}"/>
                      </a:ext>
                    </a:extLst>
                  </p:cNvPr>
                  <p:cNvSpPr>
                    <a:spLocks/>
                  </p:cNvSpPr>
                  <p:nvPr/>
                </p:nvSpPr>
                <p:spPr bwMode="auto">
                  <a:xfrm>
                    <a:off x="3800476" y="3786188"/>
                    <a:ext cx="103188" cy="149225"/>
                  </a:xfrm>
                  <a:custGeom>
                    <a:avLst/>
                    <a:gdLst>
                      <a:gd name="T0" fmla="*/ 0 w 65"/>
                      <a:gd name="T1" fmla="*/ 0 h 94"/>
                      <a:gd name="T2" fmla="*/ 50 w 65"/>
                      <a:gd name="T3" fmla="*/ 47 h 94"/>
                      <a:gd name="T4" fmla="*/ 65 w 65"/>
                      <a:gd name="T5" fmla="*/ 69 h 94"/>
                      <a:gd name="T6" fmla="*/ 60 w 65"/>
                      <a:gd name="T7" fmla="*/ 87 h 94"/>
                      <a:gd name="T8" fmla="*/ 54 w 65"/>
                      <a:gd name="T9" fmla="*/ 94 h 94"/>
                      <a:gd name="T10" fmla="*/ 0 w 65"/>
                      <a:gd name="T11" fmla="*/ 17 h 94"/>
                      <a:gd name="T12" fmla="*/ 0 w 6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65" h="94">
                        <a:moveTo>
                          <a:pt x="0" y="0"/>
                        </a:moveTo>
                        <a:lnTo>
                          <a:pt x="50" y="47"/>
                        </a:lnTo>
                        <a:lnTo>
                          <a:pt x="65" y="69"/>
                        </a:lnTo>
                        <a:lnTo>
                          <a:pt x="60" y="87"/>
                        </a:lnTo>
                        <a:lnTo>
                          <a:pt x="54" y="94"/>
                        </a:lnTo>
                        <a:lnTo>
                          <a:pt x="0" y="17"/>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95" name="Freeform 27">
                  <a:extLst>
                    <a:ext uri="{FF2B5EF4-FFF2-40B4-BE49-F238E27FC236}">
                      <a16:creationId xmlns:a16="http://schemas.microsoft.com/office/drawing/2014/main" id="{E0CEEC37-00E7-464D-8E82-E6E59EAA0249}"/>
                    </a:ext>
                  </a:extLst>
                </p:cNvPr>
                <p:cNvSpPr>
                  <a:spLocks/>
                </p:cNvSpPr>
                <p:nvPr/>
              </p:nvSpPr>
              <p:spPr bwMode="auto">
                <a:xfrm>
                  <a:off x="4246563" y="3725863"/>
                  <a:ext cx="604838" cy="617538"/>
                </a:xfrm>
                <a:custGeom>
                  <a:avLst/>
                  <a:gdLst>
                    <a:gd name="T0" fmla="*/ 352 w 381"/>
                    <a:gd name="T1" fmla="*/ 0 h 389"/>
                    <a:gd name="T2" fmla="*/ 352 w 381"/>
                    <a:gd name="T3" fmla="*/ 15 h 389"/>
                    <a:gd name="T4" fmla="*/ 376 w 381"/>
                    <a:gd name="T5" fmla="*/ 47 h 389"/>
                    <a:gd name="T6" fmla="*/ 381 w 381"/>
                    <a:gd name="T7" fmla="*/ 64 h 389"/>
                    <a:gd name="T8" fmla="*/ 375 w 381"/>
                    <a:gd name="T9" fmla="*/ 77 h 389"/>
                    <a:gd name="T10" fmla="*/ 357 w 381"/>
                    <a:gd name="T11" fmla="*/ 78 h 389"/>
                    <a:gd name="T12" fmla="*/ 352 w 381"/>
                    <a:gd name="T13" fmla="*/ 127 h 389"/>
                    <a:gd name="T14" fmla="*/ 319 w 381"/>
                    <a:gd name="T15" fmla="*/ 146 h 389"/>
                    <a:gd name="T16" fmla="*/ 304 w 381"/>
                    <a:gd name="T17" fmla="*/ 171 h 389"/>
                    <a:gd name="T18" fmla="*/ 265 w 381"/>
                    <a:gd name="T19" fmla="*/ 228 h 389"/>
                    <a:gd name="T20" fmla="*/ 234 w 381"/>
                    <a:gd name="T21" fmla="*/ 267 h 389"/>
                    <a:gd name="T22" fmla="*/ 204 w 381"/>
                    <a:gd name="T23" fmla="*/ 290 h 389"/>
                    <a:gd name="T24" fmla="*/ 197 w 381"/>
                    <a:gd name="T25" fmla="*/ 350 h 389"/>
                    <a:gd name="T26" fmla="*/ 175 w 381"/>
                    <a:gd name="T27" fmla="*/ 374 h 389"/>
                    <a:gd name="T28" fmla="*/ 145 w 381"/>
                    <a:gd name="T29" fmla="*/ 376 h 389"/>
                    <a:gd name="T30" fmla="*/ 128 w 381"/>
                    <a:gd name="T31" fmla="*/ 389 h 389"/>
                    <a:gd name="T32" fmla="*/ 101 w 381"/>
                    <a:gd name="T33" fmla="*/ 366 h 389"/>
                    <a:gd name="T34" fmla="*/ 80 w 381"/>
                    <a:gd name="T35" fmla="*/ 360 h 389"/>
                    <a:gd name="T36" fmla="*/ 74 w 381"/>
                    <a:gd name="T37" fmla="*/ 344 h 389"/>
                    <a:gd name="T38" fmla="*/ 65 w 381"/>
                    <a:gd name="T39" fmla="*/ 339 h 389"/>
                    <a:gd name="T40" fmla="*/ 50 w 381"/>
                    <a:gd name="T41" fmla="*/ 345 h 389"/>
                    <a:gd name="T42" fmla="*/ 44 w 381"/>
                    <a:gd name="T43" fmla="*/ 302 h 389"/>
                    <a:gd name="T44" fmla="*/ 55 w 381"/>
                    <a:gd name="T45" fmla="*/ 286 h 389"/>
                    <a:gd name="T46" fmla="*/ 46 w 381"/>
                    <a:gd name="T47" fmla="*/ 261 h 389"/>
                    <a:gd name="T48" fmla="*/ 26 w 381"/>
                    <a:gd name="T49" fmla="*/ 238 h 389"/>
                    <a:gd name="T50" fmla="*/ 22 w 381"/>
                    <a:gd name="T51" fmla="*/ 223 h 389"/>
                    <a:gd name="T52" fmla="*/ 5 w 381"/>
                    <a:gd name="T53" fmla="*/ 207 h 389"/>
                    <a:gd name="T54" fmla="*/ 5 w 381"/>
                    <a:gd name="T55" fmla="*/ 171 h 389"/>
                    <a:gd name="T56" fmla="*/ 0 w 381"/>
                    <a:gd name="T57" fmla="*/ 158 h 389"/>
                    <a:gd name="T58" fmla="*/ 8 w 381"/>
                    <a:gd name="T59" fmla="*/ 148 h 389"/>
                    <a:gd name="T60" fmla="*/ 59 w 381"/>
                    <a:gd name="T61" fmla="*/ 146 h 389"/>
                    <a:gd name="T62" fmla="*/ 74 w 381"/>
                    <a:gd name="T63" fmla="*/ 141 h 389"/>
                    <a:gd name="T64" fmla="*/ 86 w 381"/>
                    <a:gd name="T65" fmla="*/ 94 h 389"/>
                    <a:gd name="T66" fmla="*/ 92 w 381"/>
                    <a:gd name="T67" fmla="*/ 70 h 389"/>
                    <a:gd name="T68" fmla="*/ 126 w 381"/>
                    <a:gd name="T69" fmla="*/ 26 h 389"/>
                    <a:gd name="T70" fmla="*/ 180 w 381"/>
                    <a:gd name="T71" fmla="*/ 13 h 389"/>
                    <a:gd name="T72" fmla="*/ 200 w 381"/>
                    <a:gd name="T73" fmla="*/ 25 h 389"/>
                    <a:gd name="T74" fmla="*/ 248 w 381"/>
                    <a:gd name="T75" fmla="*/ 26 h 389"/>
                    <a:gd name="T76" fmla="*/ 249 w 381"/>
                    <a:gd name="T77" fmla="*/ 13 h 389"/>
                    <a:gd name="T78" fmla="*/ 260 w 381"/>
                    <a:gd name="T79" fmla="*/ 1 h 389"/>
                    <a:gd name="T80" fmla="*/ 281 w 381"/>
                    <a:gd name="T81" fmla="*/ 20 h 389"/>
                    <a:gd name="T82" fmla="*/ 336 w 381"/>
                    <a:gd name="T83" fmla="*/ 1 h 389"/>
                    <a:gd name="T84" fmla="*/ 352 w 381"/>
                    <a:gd name="T8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389">
                      <a:moveTo>
                        <a:pt x="352" y="0"/>
                      </a:moveTo>
                      <a:lnTo>
                        <a:pt x="352" y="15"/>
                      </a:lnTo>
                      <a:lnTo>
                        <a:pt x="376" y="47"/>
                      </a:lnTo>
                      <a:lnTo>
                        <a:pt x="381" y="64"/>
                      </a:lnTo>
                      <a:lnTo>
                        <a:pt x="375" y="77"/>
                      </a:lnTo>
                      <a:lnTo>
                        <a:pt x="357" y="78"/>
                      </a:lnTo>
                      <a:lnTo>
                        <a:pt x="352" y="127"/>
                      </a:lnTo>
                      <a:lnTo>
                        <a:pt x="319" y="146"/>
                      </a:lnTo>
                      <a:lnTo>
                        <a:pt x="304" y="171"/>
                      </a:lnTo>
                      <a:lnTo>
                        <a:pt x="265" y="228"/>
                      </a:lnTo>
                      <a:lnTo>
                        <a:pt x="234" y="267"/>
                      </a:lnTo>
                      <a:lnTo>
                        <a:pt x="204" y="290"/>
                      </a:lnTo>
                      <a:lnTo>
                        <a:pt x="197" y="350"/>
                      </a:lnTo>
                      <a:lnTo>
                        <a:pt x="175" y="374"/>
                      </a:lnTo>
                      <a:lnTo>
                        <a:pt x="145" y="376"/>
                      </a:lnTo>
                      <a:lnTo>
                        <a:pt x="128" y="389"/>
                      </a:lnTo>
                      <a:lnTo>
                        <a:pt x="101" y="366"/>
                      </a:lnTo>
                      <a:lnTo>
                        <a:pt x="80" y="360"/>
                      </a:lnTo>
                      <a:lnTo>
                        <a:pt x="74" y="344"/>
                      </a:lnTo>
                      <a:lnTo>
                        <a:pt x="65" y="339"/>
                      </a:lnTo>
                      <a:lnTo>
                        <a:pt x="50" y="345"/>
                      </a:lnTo>
                      <a:lnTo>
                        <a:pt x="44" y="302"/>
                      </a:lnTo>
                      <a:lnTo>
                        <a:pt x="55" y="286"/>
                      </a:lnTo>
                      <a:lnTo>
                        <a:pt x="46" y="261"/>
                      </a:lnTo>
                      <a:lnTo>
                        <a:pt x="26" y="238"/>
                      </a:lnTo>
                      <a:lnTo>
                        <a:pt x="22" y="223"/>
                      </a:lnTo>
                      <a:lnTo>
                        <a:pt x="5" y="207"/>
                      </a:lnTo>
                      <a:lnTo>
                        <a:pt x="5" y="171"/>
                      </a:lnTo>
                      <a:lnTo>
                        <a:pt x="0" y="158"/>
                      </a:lnTo>
                      <a:lnTo>
                        <a:pt x="8" y="148"/>
                      </a:lnTo>
                      <a:lnTo>
                        <a:pt x="59" y="146"/>
                      </a:lnTo>
                      <a:lnTo>
                        <a:pt x="74" y="141"/>
                      </a:lnTo>
                      <a:lnTo>
                        <a:pt x="86" y="94"/>
                      </a:lnTo>
                      <a:lnTo>
                        <a:pt x="92" y="70"/>
                      </a:lnTo>
                      <a:lnTo>
                        <a:pt x="126" y="26"/>
                      </a:lnTo>
                      <a:lnTo>
                        <a:pt x="180" y="13"/>
                      </a:lnTo>
                      <a:lnTo>
                        <a:pt x="200" y="25"/>
                      </a:lnTo>
                      <a:lnTo>
                        <a:pt x="248" y="26"/>
                      </a:lnTo>
                      <a:lnTo>
                        <a:pt x="249" y="13"/>
                      </a:lnTo>
                      <a:lnTo>
                        <a:pt x="260" y="1"/>
                      </a:lnTo>
                      <a:lnTo>
                        <a:pt x="281" y="20"/>
                      </a:lnTo>
                      <a:lnTo>
                        <a:pt x="336" y="1"/>
                      </a:lnTo>
                      <a:lnTo>
                        <a:pt x="35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6" name="Freeform 87">
                  <a:extLst>
                    <a:ext uri="{FF2B5EF4-FFF2-40B4-BE49-F238E27FC236}">
                      <a16:creationId xmlns:a16="http://schemas.microsoft.com/office/drawing/2014/main" id="{320CB0B5-95B5-4B29-BE15-CF08C1A2F5B9}"/>
                    </a:ext>
                  </a:extLst>
                </p:cNvPr>
                <p:cNvSpPr>
                  <a:spLocks/>
                </p:cNvSpPr>
                <p:nvPr/>
              </p:nvSpPr>
              <p:spPr bwMode="auto">
                <a:xfrm>
                  <a:off x="3471863" y="3138488"/>
                  <a:ext cx="692150" cy="501650"/>
                </a:xfrm>
                <a:custGeom>
                  <a:avLst/>
                  <a:gdLst>
                    <a:gd name="T0" fmla="*/ 253 w 436"/>
                    <a:gd name="T1" fmla="*/ 0 h 316"/>
                    <a:gd name="T2" fmla="*/ 270 w 436"/>
                    <a:gd name="T3" fmla="*/ 12 h 316"/>
                    <a:gd name="T4" fmla="*/ 287 w 436"/>
                    <a:gd name="T5" fmla="*/ 19 h 316"/>
                    <a:gd name="T6" fmla="*/ 293 w 436"/>
                    <a:gd name="T7" fmla="*/ 23 h 316"/>
                    <a:gd name="T8" fmla="*/ 313 w 436"/>
                    <a:gd name="T9" fmla="*/ 12 h 316"/>
                    <a:gd name="T10" fmla="*/ 336 w 436"/>
                    <a:gd name="T11" fmla="*/ 15 h 316"/>
                    <a:gd name="T12" fmla="*/ 416 w 436"/>
                    <a:gd name="T13" fmla="*/ 103 h 316"/>
                    <a:gd name="T14" fmla="*/ 412 w 436"/>
                    <a:gd name="T15" fmla="*/ 107 h 316"/>
                    <a:gd name="T16" fmla="*/ 395 w 436"/>
                    <a:gd name="T17" fmla="*/ 122 h 316"/>
                    <a:gd name="T18" fmla="*/ 409 w 436"/>
                    <a:gd name="T19" fmla="*/ 136 h 316"/>
                    <a:gd name="T20" fmla="*/ 436 w 436"/>
                    <a:gd name="T21" fmla="*/ 191 h 316"/>
                    <a:gd name="T22" fmla="*/ 424 w 436"/>
                    <a:gd name="T23" fmla="*/ 203 h 316"/>
                    <a:gd name="T24" fmla="*/ 429 w 436"/>
                    <a:gd name="T25" fmla="*/ 246 h 316"/>
                    <a:gd name="T26" fmla="*/ 411 w 436"/>
                    <a:gd name="T27" fmla="*/ 301 h 316"/>
                    <a:gd name="T28" fmla="*/ 396 w 436"/>
                    <a:gd name="T29" fmla="*/ 304 h 316"/>
                    <a:gd name="T30" fmla="*/ 342 w 436"/>
                    <a:gd name="T31" fmla="*/ 301 h 316"/>
                    <a:gd name="T32" fmla="*/ 344 w 436"/>
                    <a:gd name="T33" fmla="*/ 286 h 316"/>
                    <a:gd name="T34" fmla="*/ 311 w 436"/>
                    <a:gd name="T35" fmla="*/ 281 h 316"/>
                    <a:gd name="T36" fmla="*/ 285 w 436"/>
                    <a:gd name="T37" fmla="*/ 301 h 316"/>
                    <a:gd name="T38" fmla="*/ 258 w 436"/>
                    <a:gd name="T39" fmla="*/ 306 h 316"/>
                    <a:gd name="T40" fmla="*/ 258 w 436"/>
                    <a:gd name="T41" fmla="*/ 316 h 316"/>
                    <a:gd name="T42" fmla="*/ 245 w 436"/>
                    <a:gd name="T43" fmla="*/ 310 h 316"/>
                    <a:gd name="T44" fmla="*/ 233 w 436"/>
                    <a:gd name="T45" fmla="*/ 299 h 316"/>
                    <a:gd name="T46" fmla="*/ 224 w 436"/>
                    <a:gd name="T47" fmla="*/ 307 h 316"/>
                    <a:gd name="T48" fmla="*/ 167 w 436"/>
                    <a:gd name="T49" fmla="*/ 275 h 316"/>
                    <a:gd name="T50" fmla="*/ 144 w 436"/>
                    <a:gd name="T51" fmla="*/ 265 h 316"/>
                    <a:gd name="T52" fmla="*/ 98 w 436"/>
                    <a:gd name="T53" fmla="*/ 234 h 316"/>
                    <a:gd name="T54" fmla="*/ 83 w 436"/>
                    <a:gd name="T55" fmla="*/ 188 h 316"/>
                    <a:gd name="T56" fmla="*/ 0 w 436"/>
                    <a:gd name="T57" fmla="*/ 96 h 316"/>
                    <a:gd name="T58" fmla="*/ 6 w 436"/>
                    <a:gd name="T59" fmla="*/ 79 h 316"/>
                    <a:gd name="T60" fmla="*/ 26 w 436"/>
                    <a:gd name="T61" fmla="*/ 53 h 316"/>
                    <a:gd name="T62" fmla="*/ 35 w 436"/>
                    <a:gd name="T63" fmla="*/ 19 h 316"/>
                    <a:gd name="T64" fmla="*/ 56 w 436"/>
                    <a:gd name="T65" fmla="*/ 20 h 316"/>
                    <a:gd name="T66" fmla="*/ 113 w 436"/>
                    <a:gd name="T67" fmla="*/ 62 h 316"/>
                    <a:gd name="T68" fmla="*/ 158 w 436"/>
                    <a:gd name="T69" fmla="*/ 71 h 316"/>
                    <a:gd name="T70" fmla="*/ 172 w 436"/>
                    <a:gd name="T71" fmla="*/ 64 h 316"/>
                    <a:gd name="T72" fmla="*/ 171 w 436"/>
                    <a:gd name="T73" fmla="*/ 24 h 316"/>
                    <a:gd name="T74" fmla="*/ 183 w 436"/>
                    <a:gd name="T75" fmla="*/ 13 h 316"/>
                    <a:gd name="T76" fmla="*/ 187 w 436"/>
                    <a:gd name="T77" fmla="*/ 15 h 316"/>
                    <a:gd name="T78" fmla="*/ 189 w 436"/>
                    <a:gd name="T79" fmla="*/ 34 h 316"/>
                    <a:gd name="T80" fmla="*/ 201 w 436"/>
                    <a:gd name="T81" fmla="*/ 48 h 316"/>
                    <a:gd name="T82" fmla="*/ 212 w 436"/>
                    <a:gd name="T83" fmla="*/ 47 h 316"/>
                    <a:gd name="T84" fmla="*/ 242 w 436"/>
                    <a:gd name="T85" fmla="*/ 3 h 316"/>
                    <a:gd name="T86" fmla="*/ 253 w 436"/>
                    <a:gd name="T8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16">
                      <a:moveTo>
                        <a:pt x="253" y="0"/>
                      </a:moveTo>
                      <a:lnTo>
                        <a:pt x="270" y="12"/>
                      </a:lnTo>
                      <a:lnTo>
                        <a:pt x="287" y="19"/>
                      </a:lnTo>
                      <a:lnTo>
                        <a:pt x="293" y="23"/>
                      </a:lnTo>
                      <a:lnTo>
                        <a:pt x="313" y="12"/>
                      </a:lnTo>
                      <a:lnTo>
                        <a:pt x="336" y="15"/>
                      </a:lnTo>
                      <a:lnTo>
                        <a:pt x="416" y="103"/>
                      </a:lnTo>
                      <a:lnTo>
                        <a:pt x="412" y="107"/>
                      </a:lnTo>
                      <a:lnTo>
                        <a:pt x="395" y="122"/>
                      </a:lnTo>
                      <a:lnTo>
                        <a:pt x="409" y="136"/>
                      </a:lnTo>
                      <a:lnTo>
                        <a:pt x="436" y="191"/>
                      </a:lnTo>
                      <a:lnTo>
                        <a:pt x="424" y="203"/>
                      </a:lnTo>
                      <a:lnTo>
                        <a:pt x="429" y="246"/>
                      </a:lnTo>
                      <a:lnTo>
                        <a:pt x="411" y="301"/>
                      </a:lnTo>
                      <a:lnTo>
                        <a:pt x="396" y="304"/>
                      </a:lnTo>
                      <a:lnTo>
                        <a:pt x="342" y="301"/>
                      </a:lnTo>
                      <a:lnTo>
                        <a:pt x="344" y="286"/>
                      </a:lnTo>
                      <a:lnTo>
                        <a:pt x="311" y="281"/>
                      </a:lnTo>
                      <a:lnTo>
                        <a:pt x="285" y="301"/>
                      </a:lnTo>
                      <a:lnTo>
                        <a:pt x="258" y="306"/>
                      </a:lnTo>
                      <a:lnTo>
                        <a:pt x="258" y="316"/>
                      </a:lnTo>
                      <a:lnTo>
                        <a:pt x="245" y="310"/>
                      </a:lnTo>
                      <a:lnTo>
                        <a:pt x="233" y="299"/>
                      </a:lnTo>
                      <a:lnTo>
                        <a:pt x="224" y="307"/>
                      </a:lnTo>
                      <a:lnTo>
                        <a:pt x="167" y="275"/>
                      </a:lnTo>
                      <a:lnTo>
                        <a:pt x="144" y="265"/>
                      </a:lnTo>
                      <a:lnTo>
                        <a:pt x="98" y="234"/>
                      </a:lnTo>
                      <a:lnTo>
                        <a:pt x="83" y="188"/>
                      </a:lnTo>
                      <a:lnTo>
                        <a:pt x="0" y="96"/>
                      </a:lnTo>
                      <a:lnTo>
                        <a:pt x="6" y="79"/>
                      </a:lnTo>
                      <a:lnTo>
                        <a:pt x="26" y="53"/>
                      </a:lnTo>
                      <a:lnTo>
                        <a:pt x="35" y="19"/>
                      </a:lnTo>
                      <a:lnTo>
                        <a:pt x="56" y="20"/>
                      </a:lnTo>
                      <a:lnTo>
                        <a:pt x="113" y="62"/>
                      </a:lnTo>
                      <a:lnTo>
                        <a:pt x="158" y="71"/>
                      </a:lnTo>
                      <a:lnTo>
                        <a:pt x="172" y="64"/>
                      </a:lnTo>
                      <a:lnTo>
                        <a:pt x="171" y="24"/>
                      </a:lnTo>
                      <a:lnTo>
                        <a:pt x="183" y="13"/>
                      </a:lnTo>
                      <a:lnTo>
                        <a:pt x="187" y="15"/>
                      </a:lnTo>
                      <a:lnTo>
                        <a:pt x="189" y="34"/>
                      </a:lnTo>
                      <a:lnTo>
                        <a:pt x="201" y="48"/>
                      </a:lnTo>
                      <a:lnTo>
                        <a:pt x="212" y="47"/>
                      </a:lnTo>
                      <a:lnTo>
                        <a:pt x="242" y="3"/>
                      </a:lnTo>
                      <a:lnTo>
                        <a:pt x="25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7" name="Freeform 90">
                  <a:extLst>
                    <a:ext uri="{FF2B5EF4-FFF2-40B4-BE49-F238E27FC236}">
                      <a16:creationId xmlns:a16="http://schemas.microsoft.com/office/drawing/2014/main" id="{27550E02-B359-40D7-A0DB-382BF1CE0177}"/>
                    </a:ext>
                  </a:extLst>
                </p:cNvPr>
                <p:cNvSpPr>
                  <a:spLocks/>
                </p:cNvSpPr>
                <p:nvPr/>
              </p:nvSpPr>
              <p:spPr bwMode="auto">
                <a:xfrm>
                  <a:off x="4217988" y="2195513"/>
                  <a:ext cx="571500" cy="600075"/>
                </a:xfrm>
                <a:custGeom>
                  <a:avLst/>
                  <a:gdLst>
                    <a:gd name="T0" fmla="*/ 217 w 360"/>
                    <a:gd name="T1" fmla="*/ 0 h 378"/>
                    <a:gd name="T2" fmla="*/ 222 w 360"/>
                    <a:gd name="T3" fmla="*/ 5 h 378"/>
                    <a:gd name="T4" fmla="*/ 231 w 360"/>
                    <a:gd name="T5" fmla="*/ 76 h 378"/>
                    <a:gd name="T6" fmla="*/ 275 w 360"/>
                    <a:gd name="T7" fmla="*/ 101 h 378"/>
                    <a:gd name="T8" fmla="*/ 299 w 360"/>
                    <a:gd name="T9" fmla="*/ 89 h 378"/>
                    <a:gd name="T10" fmla="*/ 304 w 360"/>
                    <a:gd name="T11" fmla="*/ 94 h 378"/>
                    <a:gd name="T12" fmla="*/ 304 w 360"/>
                    <a:gd name="T13" fmla="*/ 101 h 378"/>
                    <a:gd name="T14" fmla="*/ 319 w 360"/>
                    <a:gd name="T15" fmla="*/ 119 h 378"/>
                    <a:gd name="T16" fmla="*/ 337 w 360"/>
                    <a:gd name="T17" fmla="*/ 121 h 378"/>
                    <a:gd name="T18" fmla="*/ 354 w 360"/>
                    <a:gd name="T19" fmla="*/ 149 h 378"/>
                    <a:gd name="T20" fmla="*/ 344 w 360"/>
                    <a:gd name="T21" fmla="*/ 171 h 378"/>
                    <a:gd name="T22" fmla="*/ 344 w 360"/>
                    <a:gd name="T23" fmla="*/ 201 h 378"/>
                    <a:gd name="T24" fmla="*/ 360 w 360"/>
                    <a:gd name="T25" fmla="*/ 222 h 378"/>
                    <a:gd name="T26" fmla="*/ 357 w 360"/>
                    <a:gd name="T27" fmla="*/ 233 h 378"/>
                    <a:gd name="T28" fmla="*/ 337 w 360"/>
                    <a:gd name="T29" fmla="*/ 247 h 378"/>
                    <a:gd name="T30" fmla="*/ 335 w 360"/>
                    <a:gd name="T31" fmla="*/ 265 h 378"/>
                    <a:gd name="T32" fmla="*/ 314 w 360"/>
                    <a:gd name="T33" fmla="*/ 300 h 378"/>
                    <a:gd name="T34" fmla="*/ 296 w 360"/>
                    <a:gd name="T35" fmla="*/ 307 h 378"/>
                    <a:gd name="T36" fmla="*/ 296 w 360"/>
                    <a:gd name="T37" fmla="*/ 320 h 378"/>
                    <a:gd name="T38" fmla="*/ 226 w 360"/>
                    <a:gd name="T39" fmla="*/ 378 h 378"/>
                    <a:gd name="T40" fmla="*/ 193 w 360"/>
                    <a:gd name="T41" fmla="*/ 366 h 378"/>
                    <a:gd name="T42" fmla="*/ 181 w 360"/>
                    <a:gd name="T43" fmla="*/ 370 h 378"/>
                    <a:gd name="T44" fmla="*/ 122 w 360"/>
                    <a:gd name="T45" fmla="*/ 366 h 378"/>
                    <a:gd name="T46" fmla="*/ 94 w 360"/>
                    <a:gd name="T47" fmla="*/ 358 h 378"/>
                    <a:gd name="T48" fmla="*/ 64 w 360"/>
                    <a:gd name="T49" fmla="*/ 358 h 378"/>
                    <a:gd name="T50" fmla="*/ 63 w 360"/>
                    <a:gd name="T51" fmla="*/ 349 h 378"/>
                    <a:gd name="T52" fmla="*/ 75 w 360"/>
                    <a:gd name="T53" fmla="*/ 322 h 378"/>
                    <a:gd name="T54" fmla="*/ 26 w 360"/>
                    <a:gd name="T55" fmla="*/ 322 h 378"/>
                    <a:gd name="T56" fmla="*/ 0 w 360"/>
                    <a:gd name="T57" fmla="*/ 294 h 378"/>
                    <a:gd name="T58" fmla="*/ 11 w 360"/>
                    <a:gd name="T59" fmla="*/ 281 h 378"/>
                    <a:gd name="T60" fmla="*/ 15 w 360"/>
                    <a:gd name="T61" fmla="*/ 245 h 378"/>
                    <a:gd name="T62" fmla="*/ 42 w 360"/>
                    <a:gd name="T63" fmla="*/ 216 h 378"/>
                    <a:gd name="T64" fmla="*/ 35 w 360"/>
                    <a:gd name="T65" fmla="*/ 196 h 378"/>
                    <a:gd name="T66" fmla="*/ 53 w 360"/>
                    <a:gd name="T67" fmla="*/ 170 h 378"/>
                    <a:gd name="T68" fmla="*/ 54 w 360"/>
                    <a:gd name="T69" fmla="*/ 144 h 378"/>
                    <a:gd name="T70" fmla="*/ 78 w 360"/>
                    <a:gd name="T71" fmla="*/ 119 h 378"/>
                    <a:gd name="T72" fmla="*/ 75 w 360"/>
                    <a:gd name="T73" fmla="*/ 71 h 378"/>
                    <a:gd name="T74" fmla="*/ 102 w 360"/>
                    <a:gd name="T75" fmla="*/ 53 h 378"/>
                    <a:gd name="T76" fmla="*/ 136 w 360"/>
                    <a:gd name="T77" fmla="*/ 48 h 378"/>
                    <a:gd name="T78" fmla="*/ 166 w 360"/>
                    <a:gd name="T79" fmla="*/ 20 h 378"/>
                    <a:gd name="T80" fmla="*/ 194 w 360"/>
                    <a:gd name="T81" fmla="*/ 13 h 378"/>
                    <a:gd name="T82" fmla="*/ 217 w 360"/>
                    <a:gd name="T8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378">
                      <a:moveTo>
                        <a:pt x="217" y="0"/>
                      </a:moveTo>
                      <a:lnTo>
                        <a:pt x="222" y="5"/>
                      </a:lnTo>
                      <a:lnTo>
                        <a:pt x="231" y="76"/>
                      </a:lnTo>
                      <a:lnTo>
                        <a:pt x="275" y="101"/>
                      </a:lnTo>
                      <a:lnTo>
                        <a:pt x="299" y="89"/>
                      </a:lnTo>
                      <a:lnTo>
                        <a:pt x="304" y="94"/>
                      </a:lnTo>
                      <a:lnTo>
                        <a:pt x="304" y="101"/>
                      </a:lnTo>
                      <a:lnTo>
                        <a:pt x="319" y="119"/>
                      </a:lnTo>
                      <a:lnTo>
                        <a:pt x="337" y="121"/>
                      </a:lnTo>
                      <a:lnTo>
                        <a:pt x="354" y="149"/>
                      </a:lnTo>
                      <a:lnTo>
                        <a:pt x="344" y="171"/>
                      </a:lnTo>
                      <a:lnTo>
                        <a:pt x="344" y="201"/>
                      </a:lnTo>
                      <a:lnTo>
                        <a:pt x="360" y="222"/>
                      </a:lnTo>
                      <a:lnTo>
                        <a:pt x="357" y="233"/>
                      </a:lnTo>
                      <a:lnTo>
                        <a:pt x="337" y="247"/>
                      </a:lnTo>
                      <a:lnTo>
                        <a:pt x="335" y="265"/>
                      </a:lnTo>
                      <a:lnTo>
                        <a:pt x="314" y="300"/>
                      </a:lnTo>
                      <a:lnTo>
                        <a:pt x="296" y="307"/>
                      </a:lnTo>
                      <a:lnTo>
                        <a:pt x="296" y="320"/>
                      </a:lnTo>
                      <a:lnTo>
                        <a:pt x="226" y="378"/>
                      </a:lnTo>
                      <a:lnTo>
                        <a:pt x="193" y="366"/>
                      </a:lnTo>
                      <a:lnTo>
                        <a:pt x="181" y="370"/>
                      </a:lnTo>
                      <a:lnTo>
                        <a:pt x="122" y="366"/>
                      </a:lnTo>
                      <a:lnTo>
                        <a:pt x="94" y="358"/>
                      </a:lnTo>
                      <a:lnTo>
                        <a:pt x="64" y="358"/>
                      </a:lnTo>
                      <a:lnTo>
                        <a:pt x="63" y="349"/>
                      </a:lnTo>
                      <a:lnTo>
                        <a:pt x="75" y="322"/>
                      </a:lnTo>
                      <a:lnTo>
                        <a:pt x="26" y="322"/>
                      </a:lnTo>
                      <a:lnTo>
                        <a:pt x="0" y="294"/>
                      </a:lnTo>
                      <a:lnTo>
                        <a:pt x="11" y="281"/>
                      </a:lnTo>
                      <a:lnTo>
                        <a:pt x="15" y="245"/>
                      </a:lnTo>
                      <a:lnTo>
                        <a:pt x="42" y="216"/>
                      </a:lnTo>
                      <a:lnTo>
                        <a:pt x="35" y="196"/>
                      </a:lnTo>
                      <a:lnTo>
                        <a:pt x="53" y="170"/>
                      </a:lnTo>
                      <a:lnTo>
                        <a:pt x="54" y="144"/>
                      </a:lnTo>
                      <a:lnTo>
                        <a:pt x="78" y="119"/>
                      </a:lnTo>
                      <a:lnTo>
                        <a:pt x="75" y="71"/>
                      </a:lnTo>
                      <a:lnTo>
                        <a:pt x="102" y="53"/>
                      </a:lnTo>
                      <a:lnTo>
                        <a:pt x="136" y="48"/>
                      </a:lnTo>
                      <a:lnTo>
                        <a:pt x="166" y="20"/>
                      </a:lnTo>
                      <a:lnTo>
                        <a:pt x="194" y="13"/>
                      </a:lnTo>
                      <a:lnTo>
                        <a:pt x="217"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8" name="Freeform 91">
                  <a:extLst>
                    <a:ext uri="{FF2B5EF4-FFF2-40B4-BE49-F238E27FC236}">
                      <a16:creationId xmlns:a16="http://schemas.microsoft.com/office/drawing/2014/main" id="{FCEF2FAC-9A03-4269-B639-AA14D171341F}"/>
                    </a:ext>
                  </a:extLst>
                </p:cNvPr>
                <p:cNvSpPr>
                  <a:spLocks/>
                </p:cNvSpPr>
                <p:nvPr/>
              </p:nvSpPr>
              <p:spPr bwMode="auto">
                <a:xfrm>
                  <a:off x="3873501" y="2162176"/>
                  <a:ext cx="506413" cy="541338"/>
                </a:xfrm>
                <a:custGeom>
                  <a:avLst/>
                  <a:gdLst>
                    <a:gd name="T0" fmla="*/ 265 w 319"/>
                    <a:gd name="T1" fmla="*/ 0 h 341"/>
                    <a:gd name="T2" fmla="*/ 285 w 319"/>
                    <a:gd name="T3" fmla="*/ 10 h 341"/>
                    <a:gd name="T4" fmla="*/ 292 w 319"/>
                    <a:gd name="T5" fmla="*/ 49 h 341"/>
                    <a:gd name="T6" fmla="*/ 317 w 319"/>
                    <a:gd name="T7" fmla="*/ 48 h 341"/>
                    <a:gd name="T8" fmla="*/ 319 w 319"/>
                    <a:gd name="T9" fmla="*/ 74 h 341"/>
                    <a:gd name="T10" fmla="*/ 292 w 319"/>
                    <a:gd name="T11" fmla="*/ 92 h 341"/>
                    <a:gd name="T12" fmla="*/ 295 w 319"/>
                    <a:gd name="T13" fmla="*/ 140 h 341"/>
                    <a:gd name="T14" fmla="*/ 271 w 319"/>
                    <a:gd name="T15" fmla="*/ 165 h 341"/>
                    <a:gd name="T16" fmla="*/ 270 w 319"/>
                    <a:gd name="T17" fmla="*/ 191 h 341"/>
                    <a:gd name="T18" fmla="*/ 252 w 319"/>
                    <a:gd name="T19" fmla="*/ 217 h 341"/>
                    <a:gd name="T20" fmla="*/ 259 w 319"/>
                    <a:gd name="T21" fmla="*/ 237 h 341"/>
                    <a:gd name="T22" fmla="*/ 232 w 319"/>
                    <a:gd name="T23" fmla="*/ 266 h 341"/>
                    <a:gd name="T24" fmla="*/ 228 w 319"/>
                    <a:gd name="T25" fmla="*/ 302 h 341"/>
                    <a:gd name="T26" fmla="*/ 217 w 319"/>
                    <a:gd name="T27" fmla="*/ 315 h 341"/>
                    <a:gd name="T28" fmla="*/ 208 w 319"/>
                    <a:gd name="T29" fmla="*/ 326 h 341"/>
                    <a:gd name="T30" fmla="*/ 151 w 319"/>
                    <a:gd name="T31" fmla="*/ 341 h 341"/>
                    <a:gd name="T32" fmla="*/ 102 w 319"/>
                    <a:gd name="T33" fmla="*/ 330 h 341"/>
                    <a:gd name="T34" fmla="*/ 3 w 319"/>
                    <a:gd name="T35" fmla="*/ 328 h 341"/>
                    <a:gd name="T36" fmla="*/ 0 w 319"/>
                    <a:gd name="T37" fmla="*/ 323 h 341"/>
                    <a:gd name="T38" fmla="*/ 23 w 319"/>
                    <a:gd name="T39" fmla="*/ 257 h 341"/>
                    <a:gd name="T40" fmla="*/ 60 w 319"/>
                    <a:gd name="T41" fmla="*/ 241 h 341"/>
                    <a:gd name="T42" fmla="*/ 67 w 319"/>
                    <a:gd name="T43" fmla="*/ 242 h 341"/>
                    <a:gd name="T44" fmla="*/ 72 w 319"/>
                    <a:gd name="T45" fmla="*/ 228 h 341"/>
                    <a:gd name="T46" fmla="*/ 62 w 319"/>
                    <a:gd name="T47" fmla="*/ 176 h 341"/>
                    <a:gd name="T48" fmla="*/ 45 w 319"/>
                    <a:gd name="T49" fmla="*/ 129 h 341"/>
                    <a:gd name="T50" fmla="*/ 58 w 319"/>
                    <a:gd name="T51" fmla="*/ 93 h 341"/>
                    <a:gd name="T52" fmla="*/ 55 w 319"/>
                    <a:gd name="T53" fmla="*/ 45 h 341"/>
                    <a:gd name="T54" fmla="*/ 58 w 319"/>
                    <a:gd name="T55" fmla="*/ 36 h 341"/>
                    <a:gd name="T56" fmla="*/ 108 w 319"/>
                    <a:gd name="T57" fmla="*/ 33 h 341"/>
                    <a:gd name="T58" fmla="*/ 113 w 319"/>
                    <a:gd name="T59" fmla="*/ 40 h 341"/>
                    <a:gd name="T60" fmla="*/ 131 w 319"/>
                    <a:gd name="T61" fmla="*/ 45 h 341"/>
                    <a:gd name="T62" fmla="*/ 197 w 319"/>
                    <a:gd name="T63" fmla="*/ 29 h 341"/>
                    <a:gd name="T64" fmla="*/ 250 w 319"/>
                    <a:gd name="T65" fmla="*/ 25 h 341"/>
                    <a:gd name="T66" fmla="*/ 265 w 319"/>
                    <a:gd name="T6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41">
                      <a:moveTo>
                        <a:pt x="265" y="0"/>
                      </a:moveTo>
                      <a:lnTo>
                        <a:pt x="285" y="10"/>
                      </a:lnTo>
                      <a:lnTo>
                        <a:pt x="292" y="49"/>
                      </a:lnTo>
                      <a:lnTo>
                        <a:pt x="317" y="48"/>
                      </a:lnTo>
                      <a:lnTo>
                        <a:pt x="319" y="74"/>
                      </a:lnTo>
                      <a:lnTo>
                        <a:pt x="292" y="92"/>
                      </a:lnTo>
                      <a:lnTo>
                        <a:pt x="295" y="140"/>
                      </a:lnTo>
                      <a:lnTo>
                        <a:pt x="271" y="165"/>
                      </a:lnTo>
                      <a:lnTo>
                        <a:pt x="270" y="191"/>
                      </a:lnTo>
                      <a:lnTo>
                        <a:pt x="252" y="217"/>
                      </a:lnTo>
                      <a:lnTo>
                        <a:pt x="259" y="237"/>
                      </a:lnTo>
                      <a:lnTo>
                        <a:pt x="232" y="266"/>
                      </a:lnTo>
                      <a:lnTo>
                        <a:pt x="228" y="302"/>
                      </a:lnTo>
                      <a:lnTo>
                        <a:pt x="217" y="315"/>
                      </a:lnTo>
                      <a:lnTo>
                        <a:pt x="208" y="326"/>
                      </a:lnTo>
                      <a:lnTo>
                        <a:pt x="151" y="341"/>
                      </a:lnTo>
                      <a:lnTo>
                        <a:pt x="102" y="330"/>
                      </a:lnTo>
                      <a:lnTo>
                        <a:pt x="3" y="328"/>
                      </a:lnTo>
                      <a:lnTo>
                        <a:pt x="0" y="323"/>
                      </a:lnTo>
                      <a:lnTo>
                        <a:pt x="23" y="257"/>
                      </a:lnTo>
                      <a:lnTo>
                        <a:pt x="60" y="241"/>
                      </a:lnTo>
                      <a:lnTo>
                        <a:pt x="67" y="242"/>
                      </a:lnTo>
                      <a:lnTo>
                        <a:pt x="72" y="228"/>
                      </a:lnTo>
                      <a:lnTo>
                        <a:pt x="62" y="176"/>
                      </a:lnTo>
                      <a:lnTo>
                        <a:pt x="45" y="129"/>
                      </a:lnTo>
                      <a:lnTo>
                        <a:pt x="58" y="93"/>
                      </a:lnTo>
                      <a:lnTo>
                        <a:pt x="55" y="45"/>
                      </a:lnTo>
                      <a:lnTo>
                        <a:pt x="58" y="36"/>
                      </a:lnTo>
                      <a:lnTo>
                        <a:pt x="108" y="33"/>
                      </a:lnTo>
                      <a:lnTo>
                        <a:pt x="113" y="40"/>
                      </a:lnTo>
                      <a:lnTo>
                        <a:pt x="131" y="45"/>
                      </a:lnTo>
                      <a:lnTo>
                        <a:pt x="197" y="29"/>
                      </a:lnTo>
                      <a:lnTo>
                        <a:pt x="250" y="25"/>
                      </a:lnTo>
                      <a:lnTo>
                        <a:pt x="26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99" name="Freeform 92">
                  <a:extLst>
                    <a:ext uri="{FF2B5EF4-FFF2-40B4-BE49-F238E27FC236}">
                      <a16:creationId xmlns:a16="http://schemas.microsoft.com/office/drawing/2014/main" id="{B2AD5DBE-3901-4604-B117-CDE0279CECA0}"/>
                    </a:ext>
                  </a:extLst>
                </p:cNvPr>
                <p:cNvSpPr>
                  <a:spLocks/>
                </p:cNvSpPr>
                <p:nvPr/>
              </p:nvSpPr>
              <p:spPr bwMode="auto">
                <a:xfrm>
                  <a:off x="3856038" y="2662238"/>
                  <a:ext cx="649288" cy="515938"/>
                </a:xfrm>
                <a:custGeom>
                  <a:avLst/>
                  <a:gdLst>
                    <a:gd name="T0" fmla="*/ 228 w 409"/>
                    <a:gd name="T1" fmla="*/ 0 h 325"/>
                    <a:gd name="T2" fmla="*/ 254 w 409"/>
                    <a:gd name="T3" fmla="*/ 28 h 325"/>
                    <a:gd name="T4" fmla="*/ 303 w 409"/>
                    <a:gd name="T5" fmla="*/ 28 h 325"/>
                    <a:gd name="T6" fmla="*/ 291 w 409"/>
                    <a:gd name="T7" fmla="*/ 55 h 325"/>
                    <a:gd name="T8" fmla="*/ 292 w 409"/>
                    <a:gd name="T9" fmla="*/ 64 h 325"/>
                    <a:gd name="T10" fmla="*/ 322 w 409"/>
                    <a:gd name="T11" fmla="*/ 64 h 325"/>
                    <a:gd name="T12" fmla="*/ 350 w 409"/>
                    <a:gd name="T13" fmla="*/ 72 h 325"/>
                    <a:gd name="T14" fmla="*/ 409 w 409"/>
                    <a:gd name="T15" fmla="*/ 76 h 325"/>
                    <a:gd name="T16" fmla="*/ 409 w 409"/>
                    <a:gd name="T17" fmla="*/ 110 h 325"/>
                    <a:gd name="T18" fmla="*/ 400 w 409"/>
                    <a:gd name="T19" fmla="*/ 161 h 325"/>
                    <a:gd name="T20" fmla="*/ 387 w 409"/>
                    <a:gd name="T21" fmla="*/ 188 h 325"/>
                    <a:gd name="T22" fmla="*/ 367 w 409"/>
                    <a:gd name="T23" fmla="*/ 248 h 325"/>
                    <a:gd name="T24" fmla="*/ 352 w 409"/>
                    <a:gd name="T25" fmla="*/ 249 h 325"/>
                    <a:gd name="T26" fmla="*/ 341 w 409"/>
                    <a:gd name="T27" fmla="*/ 273 h 325"/>
                    <a:gd name="T28" fmla="*/ 323 w 409"/>
                    <a:gd name="T29" fmla="*/ 285 h 325"/>
                    <a:gd name="T30" fmla="*/ 237 w 409"/>
                    <a:gd name="T31" fmla="*/ 284 h 325"/>
                    <a:gd name="T32" fmla="*/ 214 w 409"/>
                    <a:gd name="T33" fmla="*/ 295 h 325"/>
                    <a:gd name="T34" fmla="*/ 199 w 409"/>
                    <a:gd name="T35" fmla="*/ 319 h 325"/>
                    <a:gd name="T36" fmla="*/ 138 w 409"/>
                    <a:gd name="T37" fmla="*/ 325 h 325"/>
                    <a:gd name="T38" fmla="*/ 94 w 409"/>
                    <a:gd name="T39" fmla="*/ 315 h 325"/>
                    <a:gd name="T40" fmla="*/ 71 w 409"/>
                    <a:gd name="T41" fmla="*/ 312 h 325"/>
                    <a:gd name="T42" fmla="*/ 51 w 409"/>
                    <a:gd name="T43" fmla="*/ 323 h 325"/>
                    <a:gd name="T44" fmla="*/ 45 w 409"/>
                    <a:gd name="T45" fmla="*/ 319 h 325"/>
                    <a:gd name="T46" fmla="*/ 46 w 409"/>
                    <a:gd name="T47" fmla="*/ 309 h 325"/>
                    <a:gd name="T48" fmla="*/ 33 w 409"/>
                    <a:gd name="T49" fmla="*/ 294 h 325"/>
                    <a:gd name="T50" fmla="*/ 15 w 409"/>
                    <a:gd name="T51" fmla="*/ 277 h 325"/>
                    <a:gd name="T52" fmla="*/ 24 w 409"/>
                    <a:gd name="T53" fmla="*/ 229 h 325"/>
                    <a:gd name="T54" fmla="*/ 19 w 409"/>
                    <a:gd name="T55" fmla="*/ 224 h 325"/>
                    <a:gd name="T56" fmla="*/ 3 w 409"/>
                    <a:gd name="T57" fmla="*/ 214 h 325"/>
                    <a:gd name="T58" fmla="*/ 0 w 409"/>
                    <a:gd name="T59" fmla="*/ 203 h 325"/>
                    <a:gd name="T60" fmla="*/ 5 w 409"/>
                    <a:gd name="T61" fmla="*/ 194 h 325"/>
                    <a:gd name="T62" fmla="*/ 66 w 409"/>
                    <a:gd name="T63" fmla="*/ 184 h 325"/>
                    <a:gd name="T64" fmla="*/ 102 w 409"/>
                    <a:gd name="T65" fmla="*/ 173 h 325"/>
                    <a:gd name="T66" fmla="*/ 102 w 409"/>
                    <a:gd name="T67" fmla="*/ 159 h 325"/>
                    <a:gd name="T68" fmla="*/ 86 w 409"/>
                    <a:gd name="T69" fmla="*/ 126 h 325"/>
                    <a:gd name="T70" fmla="*/ 44 w 409"/>
                    <a:gd name="T71" fmla="*/ 119 h 325"/>
                    <a:gd name="T72" fmla="*/ 40 w 409"/>
                    <a:gd name="T73" fmla="*/ 102 h 325"/>
                    <a:gd name="T74" fmla="*/ 54 w 409"/>
                    <a:gd name="T75" fmla="*/ 96 h 325"/>
                    <a:gd name="T76" fmla="*/ 69 w 409"/>
                    <a:gd name="T77" fmla="*/ 95 h 325"/>
                    <a:gd name="T78" fmla="*/ 69 w 409"/>
                    <a:gd name="T79" fmla="*/ 89 h 325"/>
                    <a:gd name="T80" fmla="*/ 48 w 409"/>
                    <a:gd name="T81" fmla="*/ 72 h 325"/>
                    <a:gd name="T82" fmla="*/ 33 w 409"/>
                    <a:gd name="T83" fmla="*/ 57 h 325"/>
                    <a:gd name="T84" fmla="*/ 14 w 409"/>
                    <a:gd name="T85" fmla="*/ 13 h 325"/>
                    <a:gd name="T86" fmla="*/ 113 w 409"/>
                    <a:gd name="T87" fmla="*/ 15 h 325"/>
                    <a:gd name="T88" fmla="*/ 162 w 409"/>
                    <a:gd name="T89" fmla="*/ 26 h 325"/>
                    <a:gd name="T90" fmla="*/ 219 w 409"/>
                    <a:gd name="T91" fmla="*/ 11 h 325"/>
                    <a:gd name="T92" fmla="*/ 228 w 409"/>
                    <a:gd name="T9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325">
                      <a:moveTo>
                        <a:pt x="228" y="0"/>
                      </a:moveTo>
                      <a:lnTo>
                        <a:pt x="254" y="28"/>
                      </a:lnTo>
                      <a:lnTo>
                        <a:pt x="303" y="28"/>
                      </a:lnTo>
                      <a:lnTo>
                        <a:pt x="291" y="55"/>
                      </a:lnTo>
                      <a:lnTo>
                        <a:pt x="292" y="64"/>
                      </a:lnTo>
                      <a:lnTo>
                        <a:pt x="322" y="64"/>
                      </a:lnTo>
                      <a:lnTo>
                        <a:pt x="350" y="72"/>
                      </a:lnTo>
                      <a:lnTo>
                        <a:pt x="409" y="76"/>
                      </a:lnTo>
                      <a:lnTo>
                        <a:pt x="409" y="110"/>
                      </a:lnTo>
                      <a:lnTo>
                        <a:pt x="400" y="161"/>
                      </a:lnTo>
                      <a:lnTo>
                        <a:pt x="387" y="188"/>
                      </a:lnTo>
                      <a:lnTo>
                        <a:pt x="367" y="248"/>
                      </a:lnTo>
                      <a:lnTo>
                        <a:pt x="352" y="249"/>
                      </a:lnTo>
                      <a:lnTo>
                        <a:pt x="341" y="273"/>
                      </a:lnTo>
                      <a:lnTo>
                        <a:pt x="323" y="285"/>
                      </a:lnTo>
                      <a:lnTo>
                        <a:pt x="237" y="284"/>
                      </a:lnTo>
                      <a:lnTo>
                        <a:pt x="214" y="295"/>
                      </a:lnTo>
                      <a:lnTo>
                        <a:pt x="199" y="319"/>
                      </a:lnTo>
                      <a:lnTo>
                        <a:pt x="138" y="325"/>
                      </a:lnTo>
                      <a:lnTo>
                        <a:pt x="94" y="315"/>
                      </a:lnTo>
                      <a:lnTo>
                        <a:pt x="71" y="312"/>
                      </a:lnTo>
                      <a:lnTo>
                        <a:pt x="51" y="323"/>
                      </a:lnTo>
                      <a:lnTo>
                        <a:pt x="45" y="319"/>
                      </a:lnTo>
                      <a:lnTo>
                        <a:pt x="46" y="309"/>
                      </a:lnTo>
                      <a:lnTo>
                        <a:pt x="33" y="294"/>
                      </a:lnTo>
                      <a:lnTo>
                        <a:pt x="15" y="277"/>
                      </a:lnTo>
                      <a:lnTo>
                        <a:pt x="24" y="229"/>
                      </a:lnTo>
                      <a:lnTo>
                        <a:pt x="19" y="224"/>
                      </a:lnTo>
                      <a:lnTo>
                        <a:pt x="3" y="214"/>
                      </a:lnTo>
                      <a:lnTo>
                        <a:pt x="0" y="203"/>
                      </a:lnTo>
                      <a:lnTo>
                        <a:pt x="5" y="194"/>
                      </a:lnTo>
                      <a:lnTo>
                        <a:pt x="66" y="184"/>
                      </a:lnTo>
                      <a:lnTo>
                        <a:pt x="102" y="173"/>
                      </a:lnTo>
                      <a:lnTo>
                        <a:pt x="102" y="159"/>
                      </a:lnTo>
                      <a:lnTo>
                        <a:pt x="86" y="126"/>
                      </a:lnTo>
                      <a:lnTo>
                        <a:pt x="44" y="119"/>
                      </a:lnTo>
                      <a:lnTo>
                        <a:pt x="40" y="102"/>
                      </a:lnTo>
                      <a:lnTo>
                        <a:pt x="54" y="96"/>
                      </a:lnTo>
                      <a:lnTo>
                        <a:pt x="69" y="95"/>
                      </a:lnTo>
                      <a:lnTo>
                        <a:pt x="69" y="89"/>
                      </a:lnTo>
                      <a:lnTo>
                        <a:pt x="48" y="72"/>
                      </a:lnTo>
                      <a:lnTo>
                        <a:pt x="33" y="57"/>
                      </a:lnTo>
                      <a:lnTo>
                        <a:pt x="14" y="13"/>
                      </a:lnTo>
                      <a:lnTo>
                        <a:pt x="113" y="15"/>
                      </a:lnTo>
                      <a:lnTo>
                        <a:pt x="162" y="26"/>
                      </a:lnTo>
                      <a:lnTo>
                        <a:pt x="219" y="11"/>
                      </a:lnTo>
                      <a:lnTo>
                        <a:pt x="22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0" name="Freeform 93">
                  <a:extLst>
                    <a:ext uri="{FF2B5EF4-FFF2-40B4-BE49-F238E27FC236}">
                      <a16:creationId xmlns:a16="http://schemas.microsoft.com/office/drawing/2014/main" id="{5898BCFD-9FDC-4DCA-8852-CA53A166CF42}"/>
                    </a:ext>
                  </a:extLst>
                </p:cNvPr>
                <p:cNvSpPr>
                  <a:spLocks/>
                </p:cNvSpPr>
                <p:nvPr/>
              </p:nvSpPr>
              <p:spPr bwMode="auto">
                <a:xfrm>
                  <a:off x="3298826" y="2638426"/>
                  <a:ext cx="719138" cy="612775"/>
                </a:xfrm>
                <a:custGeom>
                  <a:avLst/>
                  <a:gdLst>
                    <a:gd name="T0" fmla="*/ 362 w 453"/>
                    <a:gd name="T1" fmla="*/ 23 h 386"/>
                    <a:gd name="T2" fmla="*/ 384 w 453"/>
                    <a:gd name="T3" fmla="*/ 72 h 386"/>
                    <a:gd name="T4" fmla="*/ 420 w 453"/>
                    <a:gd name="T5" fmla="*/ 104 h 386"/>
                    <a:gd name="T6" fmla="*/ 405 w 453"/>
                    <a:gd name="T7" fmla="*/ 111 h 386"/>
                    <a:gd name="T8" fmla="*/ 395 w 453"/>
                    <a:gd name="T9" fmla="*/ 134 h 386"/>
                    <a:gd name="T10" fmla="*/ 453 w 453"/>
                    <a:gd name="T11" fmla="*/ 174 h 386"/>
                    <a:gd name="T12" fmla="*/ 417 w 453"/>
                    <a:gd name="T13" fmla="*/ 199 h 386"/>
                    <a:gd name="T14" fmla="*/ 351 w 453"/>
                    <a:gd name="T15" fmla="*/ 218 h 386"/>
                    <a:gd name="T16" fmla="*/ 370 w 453"/>
                    <a:gd name="T17" fmla="*/ 239 h 386"/>
                    <a:gd name="T18" fmla="*/ 366 w 453"/>
                    <a:gd name="T19" fmla="*/ 292 h 386"/>
                    <a:gd name="T20" fmla="*/ 397 w 453"/>
                    <a:gd name="T21" fmla="*/ 324 h 386"/>
                    <a:gd name="T22" fmla="*/ 379 w 453"/>
                    <a:gd name="T23" fmla="*/ 327 h 386"/>
                    <a:gd name="T24" fmla="*/ 351 w 453"/>
                    <a:gd name="T25" fmla="*/ 318 h 386"/>
                    <a:gd name="T26" fmla="*/ 310 w 453"/>
                    <a:gd name="T27" fmla="*/ 363 h 386"/>
                    <a:gd name="T28" fmla="*/ 296 w 453"/>
                    <a:gd name="T29" fmla="*/ 330 h 386"/>
                    <a:gd name="T30" fmla="*/ 280 w 453"/>
                    <a:gd name="T31" fmla="*/ 339 h 386"/>
                    <a:gd name="T32" fmla="*/ 267 w 453"/>
                    <a:gd name="T33" fmla="*/ 386 h 386"/>
                    <a:gd name="T34" fmla="*/ 165 w 453"/>
                    <a:gd name="T35" fmla="*/ 335 h 386"/>
                    <a:gd name="T36" fmla="*/ 118 w 453"/>
                    <a:gd name="T37" fmla="*/ 293 h 386"/>
                    <a:gd name="T38" fmla="*/ 89 w 453"/>
                    <a:gd name="T39" fmla="*/ 285 h 386"/>
                    <a:gd name="T40" fmla="*/ 103 w 453"/>
                    <a:gd name="T41" fmla="*/ 244 h 386"/>
                    <a:gd name="T42" fmla="*/ 168 w 453"/>
                    <a:gd name="T43" fmla="*/ 234 h 386"/>
                    <a:gd name="T44" fmla="*/ 252 w 453"/>
                    <a:gd name="T45" fmla="*/ 264 h 386"/>
                    <a:gd name="T46" fmla="*/ 113 w 453"/>
                    <a:gd name="T47" fmla="*/ 220 h 386"/>
                    <a:gd name="T48" fmla="*/ 55 w 453"/>
                    <a:gd name="T49" fmla="*/ 231 h 386"/>
                    <a:gd name="T50" fmla="*/ 14 w 453"/>
                    <a:gd name="T51" fmla="*/ 229 h 386"/>
                    <a:gd name="T52" fmla="*/ 18 w 453"/>
                    <a:gd name="T53" fmla="*/ 216 h 386"/>
                    <a:gd name="T54" fmla="*/ 0 w 453"/>
                    <a:gd name="T55" fmla="*/ 191 h 386"/>
                    <a:gd name="T56" fmla="*/ 24 w 453"/>
                    <a:gd name="T57" fmla="*/ 176 h 386"/>
                    <a:gd name="T58" fmla="*/ 123 w 453"/>
                    <a:gd name="T59" fmla="*/ 124 h 386"/>
                    <a:gd name="T60" fmla="*/ 153 w 453"/>
                    <a:gd name="T61" fmla="*/ 70 h 386"/>
                    <a:gd name="T62" fmla="*/ 266 w 453"/>
                    <a:gd name="T63" fmla="*/ 2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386">
                      <a:moveTo>
                        <a:pt x="305" y="0"/>
                      </a:moveTo>
                      <a:lnTo>
                        <a:pt x="362" y="23"/>
                      </a:lnTo>
                      <a:lnTo>
                        <a:pt x="365" y="28"/>
                      </a:lnTo>
                      <a:lnTo>
                        <a:pt x="384" y="72"/>
                      </a:lnTo>
                      <a:lnTo>
                        <a:pt x="399" y="87"/>
                      </a:lnTo>
                      <a:lnTo>
                        <a:pt x="420" y="104"/>
                      </a:lnTo>
                      <a:lnTo>
                        <a:pt x="420" y="110"/>
                      </a:lnTo>
                      <a:lnTo>
                        <a:pt x="405" y="111"/>
                      </a:lnTo>
                      <a:lnTo>
                        <a:pt x="391" y="117"/>
                      </a:lnTo>
                      <a:lnTo>
                        <a:pt x="395" y="134"/>
                      </a:lnTo>
                      <a:lnTo>
                        <a:pt x="437" y="141"/>
                      </a:lnTo>
                      <a:lnTo>
                        <a:pt x="453" y="174"/>
                      </a:lnTo>
                      <a:lnTo>
                        <a:pt x="453" y="188"/>
                      </a:lnTo>
                      <a:lnTo>
                        <a:pt x="417" y="199"/>
                      </a:lnTo>
                      <a:lnTo>
                        <a:pt x="356" y="209"/>
                      </a:lnTo>
                      <a:lnTo>
                        <a:pt x="351" y="218"/>
                      </a:lnTo>
                      <a:lnTo>
                        <a:pt x="354" y="229"/>
                      </a:lnTo>
                      <a:lnTo>
                        <a:pt x="370" y="239"/>
                      </a:lnTo>
                      <a:lnTo>
                        <a:pt x="375" y="244"/>
                      </a:lnTo>
                      <a:lnTo>
                        <a:pt x="366" y="292"/>
                      </a:lnTo>
                      <a:lnTo>
                        <a:pt x="384" y="309"/>
                      </a:lnTo>
                      <a:lnTo>
                        <a:pt x="397" y="324"/>
                      </a:lnTo>
                      <a:lnTo>
                        <a:pt x="396" y="334"/>
                      </a:lnTo>
                      <a:lnTo>
                        <a:pt x="379" y="327"/>
                      </a:lnTo>
                      <a:lnTo>
                        <a:pt x="362" y="315"/>
                      </a:lnTo>
                      <a:lnTo>
                        <a:pt x="351" y="318"/>
                      </a:lnTo>
                      <a:lnTo>
                        <a:pt x="321" y="362"/>
                      </a:lnTo>
                      <a:lnTo>
                        <a:pt x="310" y="363"/>
                      </a:lnTo>
                      <a:lnTo>
                        <a:pt x="298" y="349"/>
                      </a:lnTo>
                      <a:lnTo>
                        <a:pt x="296" y="330"/>
                      </a:lnTo>
                      <a:lnTo>
                        <a:pt x="292" y="328"/>
                      </a:lnTo>
                      <a:lnTo>
                        <a:pt x="280" y="339"/>
                      </a:lnTo>
                      <a:lnTo>
                        <a:pt x="281" y="379"/>
                      </a:lnTo>
                      <a:lnTo>
                        <a:pt x="267" y="386"/>
                      </a:lnTo>
                      <a:lnTo>
                        <a:pt x="222" y="377"/>
                      </a:lnTo>
                      <a:lnTo>
                        <a:pt x="165" y="335"/>
                      </a:lnTo>
                      <a:lnTo>
                        <a:pt x="152" y="309"/>
                      </a:lnTo>
                      <a:lnTo>
                        <a:pt x="118" y="293"/>
                      </a:lnTo>
                      <a:lnTo>
                        <a:pt x="91" y="288"/>
                      </a:lnTo>
                      <a:lnTo>
                        <a:pt x="89" y="285"/>
                      </a:lnTo>
                      <a:lnTo>
                        <a:pt x="107" y="278"/>
                      </a:lnTo>
                      <a:lnTo>
                        <a:pt x="103" y="244"/>
                      </a:lnTo>
                      <a:lnTo>
                        <a:pt x="117" y="231"/>
                      </a:lnTo>
                      <a:lnTo>
                        <a:pt x="168" y="234"/>
                      </a:lnTo>
                      <a:lnTo>
                        <a:pt x="238" y="267"/>
                      </a:lnTo>
                      <a:lnTo>
                        <a:pt x="252" y="264"/>
                      </a:lnTo>
                      <a:lnTo>
                        <a:pt x="143" y="214"/>
                      </a:lnTo>
                      <a:lnTo>
                        <a:pt x="113" y="220"/>
                      </a:lnTo>
                      <a:lnTo>
                        <a:pt x="81" y="246"/>
                      </a:lnTo>
                      <a:lnTo>
                        <a:pt x="55" y="231"/>
                      </a:lnTo>
                      <a:lnTo>
                        <a:pt x="33" y="240"/>
                      </a:lnTo>
                      <a:lnTo>
                        <a:pt x="14" y="229"/>
                      </a:lnTo>
                      <a:lnTo>
                        <a:pt x="11" y="226"/>
                      </a:lnTo>
                      <a:lnTo>
                        <a:pt x="18" y="216"/>
                      </a:lnTo>
                      <a:lnTo>
                        <a:pt x="15" y="203"/>
                      </a:lnTo>
                      <a:lnTo>
                        <a:pt x="0" y="191"/>
                      </a:lnTo>
                      <a:lnTo>
                        <a:pt x="11" y="180"/>
                      </a:lnTo>
                      <a:lnTo>
                        <a:pt x="24" y="176"/>
                      </a:lnTo>
                      <a:lnTo>
                        <a:pt x="30" y="163"/>
                      </a:lnTo>
                      <a:lnTo>
                        <a:pt x="123" y="124"/>
                      </a:lnTo>
                      <a:lnTo>
                        <a:pt x="133" y="85"/>
                      </a:lnTo>
                      <a:lnTo>
                        <a:pt x="153" y="70"/>
                      </a:lnTo>
                      <a:lnTo>
                        <a:pt x="197" y="58"/>
                      </a:lnTo>
                      <a:lnTo>
                        <a:pt x="266" y="21"/>
                      </a:lnTo>
                      <a:lnTo>
                        <a:pt x="305"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nvGrpSpPr>
                <p:cNvPr id="101" name="Groupe 100">
                  <a:extLst>
                    <a:ext uri="{FF2B5EF4-FFF2-40B4-BE49-F238E27FC236}">
                      <a16:creationId xmlns:a16="http://schemas.microsoft.com/office/drawing/2014/main" id="{EA5E169D-AF24-4C54-AFAA-FE64DB690AF2}"/>
                    </a:ext>
                  </a:extLst>
                </p:cNvPr>
                <p:cNvGrpSpPr/>
                <p:nvPr/>
              </p:nvGrpSpPr>
              <p:grpSpPr>
                <a:xfrm>
                  <a:off x="2813051" y="2392363"/>
                  <a:ext cx="696913" cy="609600"/>
                  <a:chOff x="2813051" y="2392363"/>
                  <a:chExt cx="696913" cy="609600"/>
                </a:xfrm>
                <a:grpFill/>
              </p:grpSpPr>
              <p:sp>
                <p:nvSpPr>
                  <p:cNvPr id="105" name="Freeform 104">
                    <a:extLst>
                      <a:ext uri="{FF2B5EF4-FFF2-40B4-BE49-F238E27FC236}">
                        <a16:creationId xmlns:a16="http://schemas.microsoft.com/office/drawing/2014/main" id="{DAE3A026-3DD6-43CD-AC79-272D7DCB804C}"/>
                      </a:ext>
                    </a:extLst>
                  </p:cNvPr>
                  <p:cNvSpPr>
                    <a:spLocks/>
                  </p:cNvSpPr>
                  <p:nvPr/>
                </p:nvSpPr>
                <p:spPr bwMode="auto">
                  <a:xfrm>
                    <a:off x="2813051" y="2392363"/>
                    <a:ext cx="696913" cy="504825"/>
                  </a:xfrm>
                  <a:custGeom>
                    <a:avLst/>
                    <a:gdLst>
                      <a:gd name="T0" fmla="*/ 188 w 439"/>
                      <a:gd name="T1" fmla="*/ 4 h 318"/>
                      <a:gd name="T2" fmla="*/ 219 w 439"/>
                      <a:gd name="T3" fmla="*/ 18 h 318"/>
                      <a:gd name="T4" fmla="*/ 262 w 439"/>
                      <a:gd name="T5" fmla="*/ 32 h 318"/>
                      <a:gd name="T6" fmla="*/ 282 w 439"/>
                      <a:gd name="T7" fmla="*/ 42 h 318"/>
                      <a:gd name="T8" fmla="*/ 306 w 439"/>
                      <a:gd name="T9" fmla="*/ 73 h 318"/>
                      <a:gd name="T10" fmla="*/ 355 w 439"/>
                      <a:gd name="T11" fmla="*/ 28 h 318"/>
                      <a:gd name="T12" fmla="*/ 392 w 439"/>
                      <a:gd name="T13" fmla="*/ 53 h 318"/>
                      <a:gd name="T14" fmla="*/ 384 w 439"/>
                      <a:gd name="T15" fmla="*/ 101 h 318"/>
                      <a:gd name="T16" fmla="*/ 389 w 439"/>
                      <a:gd name="T17" fmla="*/ 118 h 318"/>
                      <a:gd name="T18" fmla="*/ 439 w 439"/>
                      <a:gd name="T19" fmla="*/ 151 h 318"/>
                      <a:gd name="T20" fmla="*/ 425 w 439"/>
                      <a:gd name="T21" fmla="*/ 207 h 318"/>
                      <a:gd name="T22" fmla="*/ 429 w 439"/>
                      <a:gd name="T23" fmla="*/ 279 h 318"/>
                      <a:gd name="T24" fmla="*/ 324 w 439"/>
                      <a:gd name="T25" fmla="*/ 304 h 318"/>
                      <a:gd name="T26" fmla="*/ 354 w 439"/>
                      <a:gd name="T27" fmla="*/ 294 h 318"/>
                      <a:gd name="T28" fmla="*/ 312 w 439"/>
                      <a:gd name="T29" fmla="*/ 284 h 318"/>
                      <a:gd name="T30" fmla="*/ 280 w 439"/>
                      <a:gd name="T31" fmla="*/ 299 h 318"/>
                      <a:gd name="T32" fmla="*/ 243 w 439"/>
                      <a:gd name="T33" fmla="*/ 300 h 318"/>
                      <a:gd name="T34" fmla="*/ 231 w 439"/>
                      <a:gd name="T35" fmla="*/ 269 h 318"/>
                      <a:gd name="T36" fmla="*/ 268 w 439"/>
                      <a:gd name="T37" fmla="*/ 257 h 318"/>
                      <a:gd name="T38" fmla="*/ 253 w 439"/>
                      <a:gd name="T39" fmla="*/ 245 h 318"/>
                      <a:gd name="T40" fmla="*/ 228 w 439"/>
                      <a:gd name="T41" fmla="*/ 236 h 318"/>
                      <a:gd name="T42" fmla="*/ 202 w 439"/>
                      <a:gd name="T43" fmla="*/ 236 h 318"/>
                      <a:gd name="T44" fmla="*/ 202 w 439"/>
                      <a:gd name="T45" fmla="*/ 266 h 318"/>
                      <a:gd name="T46" fmla="*/ 162 w 439"/>
                      <a:gd name="T47" fmla="*/ 259 h 318"/>
                      <a:gd name="T48" fmla="*/ 163 w 439"/>
                      <a:gd name="T49" fmla="*/ 302 h 318"/>
                      <a:gd name="T50" fmla="*/ 142 w 439"/>
                      <a:gd name="T51" fmla="*/ 251 h 318"/>
                      <a:gd name="T52" fmla="*/ 138 w 439"/>
                      <a:gd name="T53" fmla="*/ 222 h 318"/>
                      <a:gd name="T54" fmla="*/ 144 w 439"/>
                      <a:gd name="T55" fmla="*/ 210 h 318"/>
                      <a:gd name="T56" fmla="*/ 115 w 439"/>
                      <a:gd name="T57" fmla="*/ 227 h 318"/>
                      <a:gd name="T58" fmla="*/ 98 w 439"/>
                      <a:gd name="T59" fmla="*/ 210 h 318"/>
                      <a:gd name="T60" fmla="*/ 93 w 439"/>
                      <a:gd name="T61" fmla="*/ 196 h 318"/>
                      <a:gd name="T62" fmla="*/ 75 w 439"/>
                      <a:gd name="T63" fmla="*/ 211 h 318"/>
                      <a:gd name="T64" fmla="*/ 43 w 439"/>
                      <a:gd name="T65" fmla="*/ 176 h 318"/>
                      <a:gd name="T66" fmla="*/ 70 w 439"/>
                      <a:gd name="T67" fmla="*/ 147 h 318"/>
                      <a:gd name="T68" fmla="*/ 74 w 439"/>
                      <a:gd name="T69" fmla="*/ 112 h 318"/>
                      <a:gd name="T70" fmla="*/ 46 w 439"/>
                      <a:gd name="T71" fmla="*/ 98 h 318"/>
                      <a:gd name="T72" fmla="*/ 6 w 439"/>
                      <a:gd name="T73" fmla="*/ 74 h 318"/>
                      <a:gd name="T74" fmla="*/ 9 w 439"/>
                      <a:gd name="T75" fmla="*/ 25 h 318"/>
                      <a:gd name="T76" fmla="*/ 84 w 439"/>
                      <a:gd name="T77" fmla="*/ 27 h 318"/>
                      <a:gd name="T78" fmla="*/ 142 w 439"/>
                      <a:gd name="T79" fmla="*/ 2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9" h="318">
                        <a:moveTo>
                          <a:pt x="178" y="0"/>
                        </a:moveTo>
                        <a:lnTo>
                          <a:pt x="188" y="4"/>
                        </a:lnTo>
                        <a:lnTo>
                          <a:pt x="199" y="15"/>
                        </a:lnTo>
                        <a:lnTo>
                          <a:pt x="219" y="18"/>
                        </a:lnTo>
                        <a:lnTo>
                          <a:pt x="242" y="34"/>
                        </a:lnTo>
                        <a:lnTo>
                          <a:pt x="262" y="32"/>
                        </a:lnTo>
                        <a:lnTo>
                          <a:pt x="272" y="23"/>
                        </a:lnTo>
                        <a:lnTo>
                          <a:pt x="282" y="42"/>
                        </a:lnTo>
                        <a:lnTo>
                          <a:pt x="290" y="73"/>
                        </a:lnTo>
                        <a:lnTo>
                          <a:pt x="306" y="73"/>
                        </a:lnTo>
                        <a:lnTo>
                          <a:pt x="330" y="33"/>
                        </a:lnTo>
                        <a:lnTo>
                          <a:pt x="355" y="28"/>
                        </a:lnTo>
                        <a:lnTo>
                          <a:pt x="390" y="38"/>
                        </a:lnTo>
                        <a:lnTo>
                          <a:pt x="392" y="53"/>
                        </a:lnTo>
                        <a:lnTo>
                          <a:pt x="409" y="61"/>
                        </a:lnTo>
                        <a:lnTo>
                          <a:pt x="384" y="101"/>
                        </a:lnTo>
                        <a:lnTo>
                          <a:pt x="382" y="112"/>
                        </a:lnTo>
                        <a:lnTo>
                          <a:pt x="389" y="118"/>
                        </a:lnTo>
                        <a:lnTo>
                          <a:pt x="415" y="118"/>
                        </a:lnTo>
                        <a:lnTo>
                          <a:pt x="439" y="151"/>
                        </a:lnTo>
                        <a:lnTo>
                          <a:pt x="435" y="177"/>
                        </a:lnTo>
                        <a:lnTo>
                          <a:pt x="425" y="207"/>
                        </a:lnTo>
                        <a:lnTo>
                          <a:pt x="439" y="240"/>
                        </a:lnTo>
                        <a:lnTo>
                          <a:pt x="429" y="279"/>
                        </a:lnTo>
                        <a:lnTo>
                          <a:pt x="336" y="318"/>
                        </a:lnTo>
                        <a:lnTo>
                          <a:pt x="324" y="304"/>
                        </a:lnTo>
                        <a:lnTo>
                          <a:pt x="341" y="296"/>
                        </a:lnTo>
                        <a:lnTo>
                          <a:pt x="354" y="294"/>
                        </a:lnTo>
                        <a:lnTo>
                          <a:pt x="341" y="286"/>
                        </a:lnTo>
                        <a:lnTo>
                          <a:pt x="312" y="284"/>
                        </a:lnTo>
                        <a:lnTo>
                          <a:pt x="300" y="272"/>
                        </a:lnTo>
                        <a:lnTo>
                          <a:pt x="280" y="299"/>
                        </a:lnTo>
                        <a:lnTo>
                          <a:pt x="255" y="299"/>
                        </a:lnTo>
                        <a:lnTo>
                          <a:pt x="243" y="300"/>
                        </a:lnTo>
                        <a:lnTo>
                          <a:pt x="217" y="274"/>
                        </a:lnTo>
                        <a:lnTo>
                          <a:pt x="231" y="269"/>
                        </a:lnTo>
                        <a:lnTo>
                          <a:pt x="265" y="269"/>
                        </a:lnTo>
                        <a:lnTo>
                          <a:pt x="268" y="257"/>
                        </a:lnTo>
                        <a:lnTo>
                          <a:pt x="265" y="245"/>
                        </a:lnTo>
                        <a:lnTo>
                          <a:pt x="253" y="245"/>
                        </a:lnTo>
                        <a:lnTo>
                          <a:pt x="246" y="246"/>
                        </a:lnTo>
                        <a:lnTo>
                          <a:pt x="228" y="236"/>
                        </a:lnTo>
                        <a:lnTo>
                          <a:pt x="212" y="246"/>
                        </a:lnTo>
                        <a:lnTo>
                          <a:pt x="202" y="236"/>
                        </a:lnTo>
                        <a:lnTo>
                          <a:pt x="196" y="239"/>
                        </a:lnTo>
                        <a:lnTo>
                          <a:pt x="202" y="266"/>
                        </a:lnTo>
                        <a:lnTo>
                          <a:pt x="164" y="262"/>
                        </a:lnTo>
                        <a:lnTo>
                          <a:pt x="162" y="259"/>
                        </a:lnTo>
                        <a:lnTo>
                          <a:pt x="157" y="271"/>
                        </a:lnTo>
                        <a:lnTo>
                          <a:pt x="163" y="302"/>
                        </a:lnTo>
                        <a:lnTo>
                          <a:pt x="151" y="305"/>
                        </a:lnTo>
                        <a:lnTo>
                          <a:pt x="142" y="251"/>
                        </a:lnTo>
                        <a:lnTo>
                          <a:pt x="129" y="237"/>
                        </a:lnTo>
                        <a:lnTo>
                          <a:pt x="138" y="222"/>
                        </a:lnTo>
                        <a:lnTo>
                          <a:pt x="147" y="217"/>
                        </a:lnTo>
                        <a:lnTo>
                          <a:pt x="144" y="210"/>
                        </a:lnTo>
                        <a:lnTo>
                          <a:pt x="137" y="205"/>
                        </a:lnTo>
                        <a:lnTo>
                          <a:pt x="115" y="227"/>
                        </a:lnTo>
                        <a:lnTo>
                          <a:pt x="93" y="217"/>
                        </a:lnTo>
                        <a:lnTo>
                          <a:pt x="98" y="210"/>
                        </a:lnTo>
                        <a:lnTo>
                          <a:pt x="98" y="201"/>
                        </a:lnTo>
                        <a:lnTo>
                          <a:pt x="93" y="196"/>
                        </a:lnTo>
                        <a:lnTo>
                          <a:pt x="82" y="202"/>
                        </a:lnTo>
                        <a:lnTo>
                          <a:pt x="75" y="211"/>
                        </a:lnTo>
                        <a:lnTo>
                          <a:pt x="64" y="207"/>
                        </a:lnTo>
                        <a:lnTo>
                          <a:pt x="43" y="176"/>
                        </a:lnTo>
                        <a:lnTo>
                          <a:pt x="54" y="150"/>
                        </a:lnTo>
                        <a:lnTo>
                          <a:pt x="70" y="147"/>
                        </a:lnTo>
                        <a:lnTo>
                          <a:pt x="83" y="136"/>
                        </a:lnTo>
                        <a:lnTo>
                          <a:pt x="74" y="112"/>
                        </a:lnTo>
                        <a:lnTo>
                          <a:pt x="64" y="109"/>
                        </a:lnTo>
                        <a:lnTo>
                          <a:pt x="46" y="98"/>
                        </a:lnTo>
                        <a:lnTo>
                          <a:pt x="14" y="88"/>
                        </a:lnTo>
                        <a:lnTo>
                          <a:pt x="6" y="74"/>
                        </a:lnTo>
                        <a:lnTo>
                          <a:pt x="0" y="36"/>
                        </a:lnTo>
                        <a:lnTo>
                          <a:pt x="9" y="25"/>
                        </a:lnTo>
                        <a:lnTo>
                          <a:pt x="45" y="10"/>
                        </a:lnTo>
                        <a:lnTo>
                          <a:pt x="84" y="27"/>
                        </a:lnTo>
                        <a:lnTo>
                          <a:pt x="112" y="15"/>
                        </a:lnTo>
                        <a:lnTo>
                          <a:pt x="142" y="20"/>
                        </a:lnTo>
                        <a:lnTo>
                          <a:pt x="17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6" name="Freeform 105">
                    <a:extLst>
                      <a:ext uri="{FF2B5EF4-FFF2-40B4-BE49-F238E27FC236}">
                        <a16:creationId xmlns:a16="http://schemas.microsoft.com/office/drawing/2014/main" id="{F77F5823-A061-44C7-9A44-E4C9E99275B2}"/>
                      </a:ext>
                    </a:extLst>
                  </p:cNvPr>
                  <p:cNvSpPr>
                    <a:spLocks/>
                  </p:cNvSpPr>
                  <p:nvPr/>
                </p:nvSpPr>
                <p:spPr bwMode="auto">
                  <a:xfrm>
                    <a:off x="2890838" y="2752726"/>
                    <a:ext cx="39688" cy="23813"/>
                  </a:xfrm>
                  <a:custGeom>
                    <a:avLst/>
                    <a:gdLst>
                      <a:gd name="T0" fmla="*/ 2 w 25"/>
                      <a:gd name="T1" fmla="*/ 0 h 15"/>
                      <a:gd name="T2" fmla="*/ 20 w 25"/>
                      <a:gd name="T3" fmla="*/ 7 h 15"/>
                      <a:gd name="T4" fmla="*/ 25 w 25"/>
                      <a:gd name="T5" fmla="*/ 10 h 15"/>
                      <a:gd name="T6" fmla="*/ 21 w 25"/>
                      <a:gd name="T7" fmla="*/ 15 h 15"/>
                      <a:gd name="T8" fmla="*/ 0 w 25"/>
                      <a:gd name="T9" fmla="*/ 9 h 15"/>
                      <a:gd name="T10" fmla="*/ 2 w 25"/>
                      <a:gd name="T11" fmla="*/ 0 h 15"/>
                    </a:gdLst>
                    <a:ahLst/>
                    <a:cxnLst>
                      <a:cxn ang="0">
                        <a:pos x="T0" y="T1"/>
                      </a:cxn>
                      <a:cxn ang="0">
                        <a:pos x="T2" y="T3"/>
                      </a:cxn>
                      <a:cxn ang="0">
                        <a:pos x="T4" y="T5"/>
                      </a:cxn>
                      <a:cxn ang="0">
                        <a:pos x="T6" y="T7"/>
                      </a:cxn>
                      <a:cxn ang="0">
                        <a:pos x="T8" y="T9"/>
                      </a:cxn>
                      <a:cxn ang="0">
                        <a:pos x="T10" y="T11"/>
                      </a:cxn>
                    </a:cxnLst>
                    <a:rect l="0" t="0" r="r" b="b"/>
                    <a:pathLst>
                      <a:path w="25" h="15">
                        <a:moveTo>
                          <a:pt x="2" y="0"/>
                        </a:moveTo>
                        <a:lnTo>
                          <a:pt x="20" y="7"/>
                        </a:lnTo>
                        <a:lnTo>
                          <a:pt x="25" y="10"/>
                        </a:lnTo>
                        <a:lnTo>
                          <a:pt x="21" y="15"/>
                        </a:lnTo>
                        <a:lnTo>
                          <a:pt x="0" y="9"/>
                        </a:lnTo>
                        <a:lnTo>
                          <a:pt x="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7" name="Freeform 106">
                    <a:extLst>
                      <a:ext uri="{FF2B5EF4-FFF2-40B4-BE49-F238E27FC236}">
                        <a16:creationId xmlns:a16="http://schemas.microsoft.com/office/drawing/2014/main" id="{7FF8D355-B0FE-4CE2-BD38-00FA8971D48C}"/>
                      </a:ext>
                    </a:extLst>
                  </p:cNvPr>
                  <p:cNvSpPr>
                    <a:spLocks/>
                  </p:cNvSpPr>
                  <p:nvPr/>
                </p:nvSpPr>
                <p:spPr bwMode="auto">
                  <a:xfrm>
                    <a:off x="2995613" y="2928938"/>
                    <a:ext cx="88900" cy="73025"/>
                  </a:xfrm>
                  <a:custGeom>
                    <a:avLst/>
                    <a:gdLst>
                      <a:gd name="T0" fmla="*/ 0 w 56"/>
                      <a:gd name="T1" fmla="*/ 0 h 46"/>
                      <a:gd name="T2" fmla="*/ 24 w 56"/>
                      <a:gd name="T3" fmla="*/ 15 h 46"/>
                      <a:gd name="T4" fmla="*/ 56 w 56"/>
                      <a:gd name="T5" fmla="*/ 40 h 46"/>
                      <a:gd name="T6" fmla="*/ 52 w 56"/>
                      <a:gd name="T7" fmla="*/ 46 h 46"/>
                      <a:gd name="T8" fmla="*/ 9 w 56"/>
                      <a:gd name="T9" fmla="*/ 35 h 46"/>
                      <a:gd name="T10" fmla="*/ 5 w 56"/>
                      <a:gd name="T11" fmla="*/ 16 h 46"/>
                      <a:gd name="T12" fmla="*/ 0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0" y="0"/>
                        </a:moveTo>
                        <a:lnTo>
                          <a:pt x="24" y="15"/>
                        </a:lnTo>
                        <a:lnTo>
                          <a:pt x="56" y="40"/>
                        </a:lnTo>
                        <a:lnTo>
                          <a:pt x="52" y="46"/>
                        </a:lnTo>
                        <a:lnTo>
                          <a:pt x="9" y="35"/>
                        </a:lnTo>
                        <a:lnTo>
                          <a:pt x="5" y="16"/>
                        </a:lnTo>
                        <a:lnTo>
                          <a:pt x="0"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02" name="Freeform 108">
                  <a:extLst>
                    <a:ext uri="{FF2B5EF4-FFF2-40B4-BE49-F238E27FC236}">
                      <a16:creationId xmlns:a16="http://schemas.microsoft.com/office/drawing/2014/main" id="{A15D2294-D084-42BE-966C-BC8ADDFBF18B}"/>
                    </a:ext>
                  </a:extLst>
                </p:cNvPr>
                <p:cNvSpPr>
                  <a:spLocks/>
                </p:cNvSpPr>
                <p:nvPr/>
              </p:nvSpPr>
              <p:spPr bwMode="auto">
                <a:xfrm>
                  <a:off x="3419476" y="2082801"/>
                  <a:ext cx="568325" cy="690563"/>
                </a:xfrm>
                <a:custGeom>
                  <a:avLst/>
                  <a:gdLst>
                    <a:gd name="T0" fmla="*/ 122 w 358"/>
                    <a:gd name="T1" fmla="*/ 0 h 435"/>
                    <a:gd name="T2" fmla="*/ 127 w 358"/>
                    <a:gd name="T3" fmla="*/ 6 h 435"/>
                    <a:gd name="T4" fmla="*/ 122 w 358"/>
                    <a:gd name="T5" fmla="*/ 26 h 435"/>
                    <a:gd name="T6" fmla="*/ 131 w 358"/>
                    <a:gd name="T7" fmla="*/ 35 h 435"/>
                    <a:gd name="T8" fmla="*/ 191 w 358"/>
                    <a:gd name="T9" fmla="*/ 38 h 435"/>
                    <a:gd name="T10" fmla="*/ 214 w 358"/>
                    <a:gd name="T11" fmla="*/ 49 h 435"/>
                    <a:gd name="T12" fmla="*/ 229 w 358"/>
                    <a:gd name="T13" fmla="*/ 93 h 435"/>
                    <a:gd name="T14" fmla="*/ 254 w 358"/>
                    <a:gd name="T15" fmla="*/ 98 h 435"/>
                    <a:gd name="T16" fmla="*/ 266 w 358"/>
                    <a:gd name="T17" fmla="*/ 84 h 435"/>
                    <a:gd name="T18" fmla="*/ 305 w 358"/>
                    <a:gd name="T19" fmla="*/ 68 h 435"/>
                    <a:gd name="T20" fmla="*/ 344 w 358"/>
                    <a:gd name="T21" fmla="*/ 86 h 435"/>
                    <a:gd name="T22" fmla="*/ 341 w 358"/>
                    <a:gd name="T23" fmla="*/ 95 h 435"/>
                    <a:gd name="T24" fmla="*/ 344 w 358"/>
                    <a:gd name="T25" fmla="*/ 143 h 435"/>
                    <a:gd name="T26" fmla="*/ 331 w 358"/>
                    <a:gd name="T27" fmla="*/ 179 h 435"/>
                    <a:gd name="T28" fmla="*/ 348 w 358"/>
                    <a:gd name="T29" fmla="*/ 226 h 435"/>
                    <a:gd name="T30" fmla="*/ 358 w 358"/>
                    <a:gd name="T31" fmla="*/ 278 h 435"/>
                    <a:gd name="T32" fmla="*/ 353 w 358"/>
                    <a:gd name="T33" fmla="*/ 292 h 435"/>
                    <a:gd name="T34" fmla="*/ 346 w 358"/>
                    <a:gd name="T35" fmla="*/ 291 h 435"/>
                    <a:gd name="T36" fmla="*/ 309 w 358"/>
                    <a:gd name="T37" fmla="*/ 307 h 435"/>
                    <a:gd name="T38" fmla="*/ 286 w 358"/>
                    <a:gd name="T39" fmla="*/ 373 h 435"/>
                    <a:gd name="T40" fmla="*/ 229 w 358"/>
                    <a:gd name="T41" fmla="*/ 350 h 435"/>
                    <a:gd name="T42" fmla="*/ 190 w 358"/>
                    <a:gd name="T43" fmla="*/ 371 h 435"/>
                    <a:gd name="T44" fmla="*/ 121 w 358"/>
                    <a:gd name="T45" fmla="*/ 408 h 435"/>
                    <a:gd name="T46" fmla="*/ 77 w 358"/>
                    <a:gd name="T47" fmla="*/ 420 h 435"/>
                    <a:gd name="T48" fmla="*/ 57 w 358"/>
                    <a:gd name="T49" fmla="*/ 435 h 435"/>
                    <a:gd name="T50" fmla="*/ 43 w 358"/>
                    <a:gd name="T51" fmla="*/ 402 h 435"/>
                    <a:gd name="T52" fmla="*/ 53 w 358"/>
                    <a:gd name="T53" fmla="*/ 372 h 435"/>
                    <a:gd name="T54" fmla="*/ 57 w 358"/>
                    <a:gd name="T55" fmla="*/ 346 h 435"/>
                    <a:gd name="T56" fmla="*/ 33 w 358"/>
                    <a:gd name="T57" fmla="*/ 313 h 435"/>
                    <a:gd name="T58" fmla="*/ 7 w 358"/>
                    <a:gd name="T59" fmla="*/ 313 h 435"/>
                    <a:gd name="T60" fmla="*/ 0 w 358"/>
                    <a:gd name="T61" fmla="*/ 307 h 435"/>
                    <a:gd name="T62" fmla="*/ 2 w 358"/>
                    <a:gd name="T63" fmla="*/ 296 h 435"/>
                    <a:gd name="T64" fmla="*/ 27 w 358"/>
                    <a:gd name="T65" fmla="*/ 256 h 435"/>
                    <a:gd name="T66" fmla="*/ 10 w 358"/>
                    <a:gd name="T67" fmla="*/ 248 h 435"/>
                    <a:gd name="T68" fmla="*/ 8 w 358"/>
                    <a:gd name="T69" fmla="*/ 233 h 435"/>
                    <a:gd name="T70" fmla="*/ 31 w 358"/>
                    <a:gd name="T71" fmla="*/ 205 h 435"/>
                    <a:gd name="T72" fmla="*/ 41 w 358"/>
                    <a:gd name="T73" fmla="*/ 188 h 435"/>
                    <a:gd name="T74" fmla="*/ 72 w 358"/>
                    <a:gd name="T75" fmla="*/ 168 h 435"/>
                    <a:gd name="T76" fmla="*/ 94 w 358"/>
                    <a:gd name="T77" fmla="*/ 140 h 435"/>
                    <a:gd name="T78" fmla="*/ 106 w 358"/>
                    <a:gd name="T79" fmla="*/ 84 h 435"/>
                    <a:gd name="T80" fmla="*/ 98 w 358"/>
                    <a:gd name="T81" fmla="*/ 71 h 435"/>
                    <a:gd name="T82" fmla="*/ 53 w 358"/>
                    <a:gd name="T83" fmla="*/ 51 h 435"/>
                    <a:gd name="T84" fmla="*/ 37 w 358"/>
                    <a:gd name="T85" fmla="*/ 41 h 435"/>
                    <a:gd name="T86" fmla="*/ 42 w 358"/>
                    <a:gd name="T87" fmla="*/ 26 h 435"/>
                    <a:gd name="T88" fmla="*/ 66 w 358"/>
                    <a:gd name="T89" fmla="*/ 29 h 435"/>
                    <a:gd name="T90" fmla="*/ 81 w 358"/>
                    <a:gd name="T91" fmla="*/ 56 h 435"/>
                    <a:gd name="T92" fmla="*/ 87 w 358"/>
                    <a:gd name="T93" fmla="*/ 53 h 435"/>
                    <a:gd name="T94" fmla="*/ 82 w 358"/>
                    <a:gd name="T95" fmla="*/ 21 h 435"/>
                    <a:gd name="T96" fmla="*/ 98 w 358"/>
                    <a:gd name="T97" fmla="*/ 6 h 435"/>
                    <a:gd name="T98" fmla="*/ 122 w 358"/>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35">
                      <a:moveTo>
                        <a:pt x="122" y="0"/>
                      </a:moveTo>
                      <a:lnTo>
                        <a:pt x="127" y="6"/>
                      </a:lnTo>
                      <a:lnTo>
                        <a:pt x="122" y="26"/>
                      </a:lnTo>
                      <a:lnTo>
                        <a:pt x="131" y="35"/>
                      </a:lnTo>
                      <a:lnTo>
                        <a:pt x="191" y="38"/>
                      </a:lnTo>
                      <a:lnTo>
                        <a:pt x="214" y="49"/>
                      </a:lnTo>
                      <a:lnTo>
                        <a:pt x="229" y="93"/>
                      </a:lnTo>
                      <a:lnTo>
                        <a:pt x="254" y="98"/>
                      </a:lnTo>
                      <a:lnTo>
                        <a:pt x="266" y="84"/>
                      </a:lnTo>
                      <a:lnTo>
                        <a:pt x="305" y="68"/>
                      </a:lnTo>
                      <a:lnTo>
                        <a:pt x="344" y="86"/>
                      </a:lnTo>
                      <a:lnTo>
                        <a:pt x="341" y="95"/>
                      </a:lnTo>
                      <a:lnTo>
                        <a:pt x="344" y="143"/>
                      </a:lnTo>
                      <a:lnTo>
                        <a:pt x="331" y="179"/>
                      </a:lnTo>
                      <a:lnTo>
                        <a:pt x="348" y="226"/>
                      </a:lnTo>
                      <a:lnTo>
                        <a:pt x="358" y="278"/>
                      </a:lnTo>
                      <a:lnTo>
                        <a:pt x="353" y="292"/>
                      </a:lnTo>
                      <a:lnTo>
                        <a:pt x="346" y="291"/>
                      </a:lnTo>
                      <a:lnTo>
                        <a:pt x="309" y="307"/>
                      </a:lnTo>
                      <a:lnTo>
                        <a:pt x="286" y="373"/>
                      </a:lnTo>
                      <a:lnTo>
                        <a:pt x="229" y="350"/>
                      </a:lnTo>
                      <a:lnTo>
                        <a:pt x="190" y="371"/>
                      </a:lnTo>
                      <a:lnTo>
                        <a:pt x="121" y="408"/>
                      </a:lnTo>
                      <a:lnTo>
                        <a:pt x="77" y="420"/>
                      </a:lnTo>
                      <a:lnTo>
                        <a:pt x="57" y="435"/>
                      </a:lnTo>
                      <a:lnTo>
                        <a:pt x="43" y="402"/>
                      </a:lnTo>
                      <a:lnTo>
                        <a:pt x="53" y="372"/>
                      </a:lnTo>
                      <a:lnTo>
                        <a:pt x="57" y="346"/>
                      </a:lnTo>
                      <a:lnTo>
                        <a:pt x="33" y="313"/>
                      </a:lnTo>
                      <a:lnTo>
                        <a:pt x="7" y="313"/>
                      </a:lnTo>
                      <a:lnTo>
                        <a:pt x="0" y="307"/>
                      </a:lnTo>
                      <a:lnTo>
                        <a:pt x="2" y="296"/>
                      </a:lnTo>
                      <a:lnTo>
                        <a:pt x="27" y="256"/>
                      </a:lnTo>
                      <a:lnTo>
                        <a:pt x="10" y="248"/>
                      </a:lnTo>
                      <a:lnTo>
                        <a:pt x="8" y="233"/>
                      </a:lnTo>
                      <a:lnTo>
                        <a:pt x="31" y="205"/>
                      </a:lnTo>
                      <a:lnTo>
                        <a:pt x="41" y="188"/>
                      </a:lnTo>
                      <a:lnTo>
                        <a:pt x="72" y="168"/>
                      </a:lnTo>
                      <a:lnTo>
                        <a:pt x="94" y="140"/>
                      </a:lnTo>
                      <a:lnTo>
                        <a:pt x="106" y="84"/>
                      </a:lnTo>
                      <a:lnTo>
                        <a:pt x="98" y="71"/>
                      </a:lnTo>
                      <a:lnTo>
                        <a:pt x="53" y="51"/>
                      </a:lnTo>
                      <a:lnTo>
                        <a:pt x="37" y="41"/>
                      </a:lnTo>
                      <a:lnTo>
                        <a:pt x="42" y="26"/>
                      </a:lnTo>
                      <a:lnTo>
                        <a:pt x="66" y="29"/>
                      </a:lnTo>
                      <a:lnTo>
                        <a:pt x="81" y="56"/>
                      </a:lnTo>
                      <a:lnTo>
                        <a:pt x="87" y="53"/>
                      </a:lnTo>
                      <a:lnTo>
                        <a:pt x="82" y="21"/>
                      </a:lnTo>
                      <a:lnTo>
                        <a:pt x="98" y="6"/>
                      </a:lnTo>
                      <a:lnTo>
                        <a:pt x="122"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3" name="Freeform 109">
                  <a:extLst>
                    <a:ext uri="{FF2B5EF4-FFF2-40B4-BE49-F238E27FC236}">
                      <a16:creationId xmlns:a16="http://schemas.microsoft.com/office/drawing/2014/main" id="{F3097A70-5AD9-441B-A04C-13DDE3D2A2DA}"/>
                    </a:ext>
                  </a:extLst>
                </p:cNvPr>
                <p:cNvSpPr>
                  <a:spLocks/>
                </p:cNvSpPr>
                <p:nvPr/>
              </p:nvSpPr>
              <p:spPr bwMode="auto">
                <a:xfrm>
                  <a:off x="2357438" y="2058988"/>
                  <a:ext cx="587375" cy="614363"/>
                </a:xfrm>
                <a:custGeom>
                  <a:avLst/>
                  <a:gdLst>
                    <a:gd name="T0" fmla="*/ 229 w 370"/>
                    <a:gd name="T1" fmla="*/ 27 h 387"/>
                    <a:gd name="T2" fmla="*/ 253 w 370"/>
                    <a:gd name="T3" fmla="*/ 36 h 387"/>
                    <a:gd name="T4" fmla="*/ 310 w 370"/>
                    <a:gd name="T5" fmla="*/ 15 h 387"/>
                    <a:gd name="T6" fmla="*/ 308 w 370"/>
                    <a:gd name="T7" fmla="*/ 56 h 387"/>
                    <a:gd name="T8" fmla="*/ 327 w 370"/>
                    <a:gd name="T9" fmla="*/ 115 h 387"/>
                    <a:gd name="T10" fmla="*/ 328 w 370"/>
                    <a:gd name="T11" fmla="*/ 155 h 387"/>
                    <a:gd name="T12" fmla="*/ 296 w 370"/>
                    <a:gd name="T13" fmla="*/ 235 h 387"/>
                    <a:gd name="T14" fmla="*/ 293 w 370"/>
                    <a:gd name="T15" fmla="*/ 284 h 387"/>
                    <a:gd name="T16" fmla="*/ 333 w 370"/>
                    <a:gd name="T17" fmla="*/ 308 h 387"/>
                    <a:gd name="T18" fmla="*/ 361 w 370"/>
                    <a:gd name="T19" fmla="*/ 322 h 387"/>
                    <a:gd name="T20" fmla="*/ 357 w 370"/>
                    <a:gd name="T21" fmla="*/ 357 h 387"/>
                    <a:gd name="T22" fmla="*/ 330 w 370"/>
                    <a:gd name="T23" fmla="*/ 386 h 387"/>
                    <a:gd name="T24" fmla="*/ 295 w 370"/>
                    <a:gd name="T25" fmla="*/ 368 h 387"/>
                    <a:gd name="T26" fmla="*/ 267 w 370"/>
                    <a:gd name="T27" fmla="*/ 382 h 387"/>
                    <a:gd name="T28" fmla="*/ 232 w 370"/>
                    <a:gd name="T29" fmla="*/ 347 h 387"/>
                    <a:gd name="T30" fmla="*/ 213 w 370"/>
                    <a:gd name="T31" fmla="*/ 333 h 387"/>
                    <a:gd name="T32" fmla="*/ 208 w 370"/>
                    <a:gd name="T33" fmla="*/ 358 h 387"/>
                    <a:gd name="T34" fmla="*/ 178 w 370"/>
                    <a:gd name="T35" fmla="*/ 345 h 387"/>
                    <a:gd name="T36" fmla="*/ 183 w 370"/>
                    <a:gd name="T37" fmla="*/ 322 h 387"/>
                    <a:gd name="T38" fmla="*/ 168 w 370"/>
                    <a:gd name="T39" fmla="*/ 341 h 387"/>
                    <a:gd name="T40" fmla="*/ 162 w 370"/>
                    <a:gd name="T41" fmla="*/ 353 h 387"/>
                    <a:gd name="T42" fmla="*/ 149 w 370"/>
                    <a:gd name="T43" fmla="*/ 353 h 387"/>
                    <a:gd name="T44" fmla="*/ 139 w 370"/>
                    <a:gd name="T45" fmla="*/ 376 h 387"/>
                    <a:gd name="T46" fmla="*/ 98 w 370"/>
                    <a:gd name="T47" fmla="*/ 366 h 387"/>
                    <a:gd name="T48" fmla="*/ 103 w 370"/>
                    <a:gd name="T49" fmla="*/ 328 h 387"/>
                    <a:gd name="T50" fmla="*/ 3 w 370"/>
                    <a:gd name="T51" fmla="*/ 281 h 387"/>
                    <a:gd name="T52" fmla="*/ 11 w 370"/>
                    <a:gd name="T53" fmla="*/ 261 h 387"/>
                    <a:gd name="T54" fmla="*/ 112 w 370"/>
                    <a:gd name="T55" fmla="*/ 261 h 387"/>
                    <a:gd name="T56" fmla="*/ 138 w 370"/>
                    <a:gd name="T57" fmla="*/ 232 h 387"/>
                    <a:gd name="T58" fmla="*/ 97 w 370"/>
                    <a:gd name="T59" fmla="*/ 194 h 387"/>
                    <a:gd name="T60" fmla="*/ 66 w 370"/>
                    <a:gd name="T61" fmla="*/ 220 h 387"/>
                    <a:gd name="T62" fmla="*/ 56 w 370"/>
                    <a:gd name="T63" fmla="*/ 189 h 387"/>
                    <a:gd name="T64" fmla="*/ 38 w 370"/>
                    <a:gd name="T65" fmla="*/ 177 h 387"/>
                    <a:gd name="T66" fmla="*/ 55 w 370"/>
                    <a:gd name="T67" fmla="*/ 157 h 387"/>
                    <a:gd name="T68" fmla="*/ 97 w 370"/>
                    <a:gd name="T69" fmla="*/ 175 h 387"/>
                    <a:gd name="T70" fmla="*/ 158 w 370"/>
                    <a:gd name="T71" fmla="*/ 172 h 387"/>
                    <a:gd name="T72" fmla="*/ 132 w 370"/>
                    <a:gd name="T73" fmla="*/ 160 h 387"/>
                    <a:gd name="T74" fmla="*/ 95 w 370"/>
                    <a:gd name="T75" fmla="*/ 152 h 387"/>
                    <a:gd name="T76" fmla="*/ 114 w 370"/>
                    <a:gd name="T77" fmla="*/ 136 h 387"/>
                    <a:gd name="T78" fmla="*/ 139 w 370"/>
                    <a:gd name="T79" fmla="*/ 116 h 387"/>
                    <a:gd name="T80" fmla="*/ 9 w 370"/>
                    <a:gd name="T81" fmla="*/ 149 h 387"/>
                    <a:gd name="T82" fmla="*/ 0 w 370"/>
                    <a:gd name="T83" fmla="*/ 141 h 387"/>
                    <a:gd name="T84" fmla="*/ 6 w 370"/>
                    <a:gd name="T85" fmla="*/ 79 h 387"/>
                    <a:gd name="T86" fmla="*/ 46 w 370"/>
                    <a:gd name="T87" fmla="*/ 59 h 387"/>
                    <a:gd name="T88" fmla="*/ 75 w 370"/>
                    <a:gd name="T89" fmla="*/ 53 h 387"/>
                    <a:gd name="T90" fmla="*/ 66 w 370"/>
                    <a:gd name="T91" fmla="*/ 39 h 387"/>
                    <a:gd name="T92" fmla="*/ 102 w 370"/>
                    <a:gd name="T93" fmla="*/ 32 h 387"/>
                    <a:gd name="T94" fmla="*/ 129 w 370"/>
                    <a:gd name="T95" fmla="*/ 15 h 387"/>
                    <a:gd name="T96" fmla="*/ 153 w 370"/>
                    <a:gd name="T97" fmla="*/ 25 h 387"/>
                    <a:gd name="T98" fmla="*/ 173 w 370"/>
                    <a:gd name="T99" fmla="*/ 12 h 387"/>
                    <a:gd name="T100" fmla="*/ 212 w 370"/>
                    <a:gd name="T101" fmla="*/ 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 h="387">
                      <a:moveTo>
                        <a:pt x="223" y="0"/>
                      </a:moveTo>
                      <a:lnTo>
                        <a:pt x="229" y="27"/>
                      </a:lnTo>
                      <a:lnTo>
                        <a:pt x="242" y="21"/>
                      </a:lnTo>
                      <a:lnTo>
                        <a:pt x="253" y="36"/>
                      </a:lnTo>
                      <a:lnTo>
                        <a:pt x="306" y="6"/>
                      </a:lnTo>
                      <a:lnTo>
                        <a:pt x="310" y="15"/>
                      </a:lnTo>
                      <a:lnTo>
                        <a:pt x="303" y="39"/>
                      </a:lnTo>
                      <a:lnTo>
                        <a:pt x="308" y="56"/>
                      </a:lnTo>
                      <a:lnTo>
                        <a:pt x="327" y="76"/>
                      </a:lnTo>
                      <a:lnTo>
                        <a:pt x="327" y="115"/>
                      </a:lnTo>
                      <a:lnTo>
                        <a:pt x="318" y="130"/>
                      </a:lnTo>
                      <a:lnTo>
                        <a:pt x="328" y="155"/>
                      </a:lnTo>
                      <a:lnTo>
                        <a:pt x="332" y="220"/>
                      </a:lnTo>
                      <a:lnTo>
                        <a:pt x="296" y="235"/>
                      </a:lnTo>
                      <a:lnTo>
                        <a:pt x="287" y="246"/>
                      </a:lnTo>
                      <a:lnTo>
                        <a:pt x="293" y="284"/>
                      </a:lnTo>
                      <a:lnTo>
                        <a:pt x="301" y="298"/>
                      </a:lnTo>
                      <a:lnTo>
                        <a:pt x="333" y="308"/>
                      </a:lnTo>
                      <a:lnTo>
                        <a:pt x="351" y="319"/>
                      </a:lnTo>
                      <a:lnTo>
                        <a:pt x="361" y="322"/>
                      </a:lnTo>
                      <a:lnTo>
                        <a:pt x="370" y="346"/>
                      </a:lnTo>
                      <a:lnTo>
                        <a:pt x="357" y="357"/>
                      </a:lnTo>
                      <a:lnTo>
                        <a:pt x="341" y="360"/>
                      </a:lnTo>
                      <a:lnTo>
                        <a:pt x="330" y="386"/>
                      </a:lnTo>
                      <a:lnTo>
                        <a:pt x="281" y="387"/>
                      </a:lnTo>
                      <a:lnTo>
                        <a:pt x="295" y="368"/>
                      </a:lnTo>
                      <a:lnTo>
                        <a:pt x="275" y="361"/>
                      </a:lnTo>
                      <a:lnTo>
                        <a:pt x="267" y="382"/>
                      </a:lnTo>
                      <a:lnTo>
                        <a:pt x="248" y="378"/>
                      </a:lnTo>
                      <a:lnTo>
                        <a:pt x="232" y="347"/>
                      </a:lnTo>
                      <a:lnTo>
                        <a:pt x="223" y="337"/>
                      </a:lnTo>
                      <a:lnTo>
                        <a:pt x="213" y="333"/>
                      </a:lnTo>
                      <a:lnTo>
                        <a:pt x="203" y="340"/>
                      </a:lnTo>
                      <a:lnTo>
                        <a:pt x="208" y="358"/>
                      </a:lnTo>
                      <a:lnTo>
                        <a:pt x="193" y="361"/>
                      </a:lnTo>
                      <a:lnTo>
                        <a:pt x="178" y="345"/>
                      </a:lnTo>
                      <a:lnTo>
                        <a:pt x="184" y="326"/>
                      </a:lnTo>
                      <a:lnTo>
                        <a:pt x="183" y="322"/>
                      </a:lnTo>
                      <a:lnTo>
                        <a:pt x="177" y="322"/>
                      </a:lnTo>
                      <a:lnTo>
                        <a:pt x="168" y="341"/>
                      </a:lnTo>
                      <a:lnTo>
                        <a:pt x="168" y="351"/>
                      </a:lnTo>
                      <a:lnTo>
                        <a:pt x="162" y="353"/>
                      </a:lnTo>
                      <a:lnTo>
                        <a:pt x="157" y="348"/>
                      </a:lnTo>
                      <a:lnTo>
                        <a:pt x="149" y="353"/>
                      </a:lnTo>
                      <a:lnTo>
                        <a:pt x="153" y="372"/>
                      </a:lnTo>
                      <a:lnTo>
                        <a:pt x="139" y="376"/>
                      </a:lnTo>
                      <a:lnTo>
                        <a:pt x="103" y="371"/>
                      </a:lnTo>
                      <a:lnTo>
                        <a:pt x="98" y="366"/>
                      </a:lnTo>
                      <a:lnTo>
                        <a:pt x="108" y="343"/>
                      </a:lnTo>
                      <a:lnTo>
                        <a:pt x="103" y="328"/>
                      </a:lnTo>
                      <a:lnTo>
                        <a:pt x="61" y="291"/>
                      </a:lnTo>
                      <a:lnTo>
                        <a:pt x="3" y="281"/>
                      </a:lnTo>
                      <a:lnTo>
                        <a:pt x="0" y="277"/>
                      </a:lnTo>
                      <a:lnTo>
                        <a:pt x="11" y="261"/>
                      </a:lnTo>
                      <a:lnTo>
                        <a:pt x="102" y="252"/>
                      </a:lnTo>
                      <a:lnTo>
                        <a:pt x="112" y="261"/>
                      </a:lnTo>
                      <a:lnTo>
                        <a:pt x="127" y="257"/>
                      </a:lnTo>
                      <a:lnTo>
                        <a:pt x="138" y="232"/>
                      </a:lnTo>
                      <a:lnTo>
                        <a:pt x="127" y="207"/>
                      </a:lnTo>
                      <a:lnTo>
                        <a:pt x="97" y="194"/>
                      </a:lnTo>
                      <a:lnTo>
                        <a:pt x="79" y="203"/>
                      </a:lnTo>
                      <a:lnTo>
                        <a:pt x="66" y="220"/>
                      </a:lnTo>
                      <a:lnTo>
                        <a:pt x="61" y="222"/>
                      </a:lnTo>
                      <a:lnTo>
                        <a:pt x="56" y="189"/>
                      </a:lnTo>
                      <a:lnTo>
                        <a:pt x="41" y="187"/>
                      </a:lnTo>
                      <a:lnTo>
                        <a:pt x="38" y="177"/>
                      </a:lnTo>
                      <a:lnTo>
                        <a:pt x="46" y="168"/>
                      </a:lnTo>
                      <a:lnTo>
                        <a:pt x="55" y="157"/>
                      </a:lnTo>
                      <a:lnTo>
                        <a:pt x="70" y="172"/>
                      </a:lnTo>
                      <a:lnTo>
                        <a:pt x="97" y="175"/>
                      </a:lnTo>
                      <a:lnTo>
                        <a:pt x="104" y="182"/>
                      </a:lnTo>
                      <a:lnTo>
                        <a:pt x="158" y="172"/>
                      </a:lnTo>
                      <a:lnTo>
                        <a:pt x="159" y="167"/>
                      </a:lnTo>
                      <a:lnTo>
                        <a:pt x="132" y="160"/>
                      </a:lnTo>
                      <a:lnTo>
                        <a:pt x="130" y="145"/>
                      </a:lnTo>
                      <a:lnTo>
                        <a:pt x="95" y="152"/>
                      </a:lnTo>
                      <a:lnTo>
                        <a:pt x="92" y="149"/>
                      </a:lnTo>
                      <a:lnTo>
                        <a:pt x="114" y="136"/>
                      </a:lnTo>
                      <a:lnTo>
                        <a:pt x="147" y="123"/>
                      </a:lnTo>
                      <a:lnTo>
                        <a:pt x="139" y="116"/>
                      </a:lnTo>
                      <a:lnTo>
                        <a:pt x="49" y="140"/>
                      </a:lnTo>
                      <a:lnTo>
                        <a:pt x="9" y="149"/>
                      </a:lnTo>
                      <a:lnTo>
                        <a:pt x="3" y="145"/>
                      </a:lnTo>
                      <a:lnTo>
                        <a:pt x="0" y="141"/>
                      </a:lnTo>
                      <a:lnTo>
                        <a:pt x="8" y="123"/>
                      </a:lnTo>
                      <a:lnTo>
                        <a:pt x="6" y="79"/>
                      </a:lnTo>
                      <a:lnTo>
                        <a:pt x="21" y="66"/>
                      </a:lnTo>
                      <a:lnTo>
                        <a:pt x="46" y="59"/>
                      </a:lnTo>
                      <a:lnTo>
                        <a:pt x="56" y="50"/>
                      </a:lnTo>
                      <a:lnTo>
                        <a:pt x="75" y="53"/>
                      </a:lnTo>
                      <a:lnTo>
                        <a:pt x="78" y="50"/>
                      </a:lnTo>
                      <a:lnTo>
                        <a:pt x="66" y="39"/>
                      </a:lnTo>
                      <a:lnTo>
                        <a:pt x="78" y="32"/>
                      </a:lnTo>
                      <a:lnTo>
                        <a:pt x="102" y="32"/>
                      </a:lnTo>
                      <a:lnTo>
                        <a:pt x="117" y="17"/>
                      </a:lnTo>
                      <a:lnTo>
                        <a:pt x="129" y="15"/>
                      </a:lnTo>
                      <a:lnTo>
                        <a:pt x="133" y="30"/>
                      </a:lnTo>
                      <a:lnTo>
                        <a:pt x="153" y="25"/>
                      </a:lnTo>
                      <a:lnTo>
                        <a:pt x="158" y="27"/>
                      </a:lnTo>
                      <a:lnTo>
                        <a:pt x="173" y="12"/>
                      </a:lnTo>
                      <a:lnTo>
                        <a:pt x="201" y="12"/>
                      </a:lnTo>
                      <a:lnTo>
                        <a:pt x="212" y="1"/>
                      </a:lnTo>
                      <a:lnTo>
                        <a:pt x="223"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sp>
              <p:nvSpPr>
                <p:cNvPr id="104" name="Freeform 110">
                  <a:extLst>
                    <a:ext uri="{FF2B5EF4-FFF2-40B4-BE49-F238E27FC236}">
                      <a16:creationId xmlns:a16="http://schemas.microsoft.com/office/drawing/2014/main" id="{9E96AA21-62E2-4223-9490-146D8E9668CB}"/>
                    </a:ext>
                  </a:extLst>
                </p:cNvPr>
                <p:cNvSpPr>
                  <a:spLocks/>
                </p:cNvSpPr>
                <p:nvPr/>
              </p:nvSpPr>
              <p:spPr bwMode="auto">
                <a:xfrm>
                  <a:off x="2838451" y="1981201"/>
                  <a:ext cx="749300" cy="527050"/>
                </a:xfrm>
                <a:custGeom>
                  <a:avLst/>
                  <a:gdLst>
                    <a:gd name="T0" fmla="*/ 61 w 472"/>
                    <a:gd name="T1" fmla="*/ 2 h 332"/>
                    <a:gd name="T2" fmla="*/ 93 w 472"/>
                    <a:gd name="T3" fmla="*/ 6 h 332"/>
                    <a:gd name="T4" fmla="*/ 119 w 472"/>
                    <a:gd name="T5" fmla="*/ 6 h 332"/>
                    <a:gd name="T6" fmla="*/ 126 w 472"/>
                    <a:gd name="T7" fmla="*/ 20 h 332"/>
                    <a:gd name="T8" fmla="*/ 157 w 472"/>
                    <a:gd name="T9" fmla="*/ 5 h 332"/>
                    <a:gd name="T10" fmla="*/ 172 w 472"/>
                    <a:gd name="T11" fmla="*/ 15 h 332"/>
                    <a:gd name="T12" fmla="*/ 176 w 472"/>
                    <a:gd name="T13" fmla="*/ 31 h 332"/>
                    <a:gd name="T14" fmla="*/ 192 w 472"/>
                    <a:gd name="T15" fmla="*/ 33 h 332"/>
                    <a:gd name="T16" fmla="*/ 227 w 472"/>
                    <a:gd name="T17" fmla="*/ 85 h 332"/>
                    <a:gd name="T18" fmla="*/ 255 w 472"/>
                    <a:gd name="T19" fmla="*/ 120 h 332"/>
                    <a:gd name="T20" fmla="*/ 262 w 472"/>
                    <a:gd name="T21" fmla="*/ 140 h 332"/>
                    <a:gd name="T22" fmla="*/ 319 w 472"/>
                    <a:gd name="T23" fmla="*/ 89 h 332"/>
                    <a:gd name="T24" fmla="*/ 323 w 472"/>
                    <a:gd name="T25" fmla="*/ 79 h 332"/>
                    <a:gd name="T26" fmla="*/ 361 w 472"/>
                    <a:gd name="T27" fmla="*/ 70 h 332"/>
                    <a:gd name="T28" fmla="*/ 373 w 472"/>
                    <a:gd name="T29" fmla="*/ 85 h 332"/>
                    <a:gd name="T30" fmla="*/ 366 w 472"/>
                    <a:gd name="T31" fmla="*/ 99 h 332"/>
                    <a:gd name="T32" fmla="*/ 388 w 472"/>
                    <a:gd name="T33" fmla="*/ 105 h 332"/>
                    <a:gd name="T34" fmla="*/ 403 w 472"/>
                    <a:gd name="T35" fmla="*/ 105 h 332"/>
                    <a:gd name="T36" fmla="*/ 464 w 472"/>
                    <a:gd name="T37" fmla="*/ 135 h 332"/>
                    <a:gd name="T38" fmla="*/ 460 w 472"/>
                    <a:gd name="T39" fmla="*/ 204 h 332"/>
                    <a:gd name="T40" fmla="*/ 407 w 472"/>
                    <a:gd name="T41" fmla="*/ 252 h 332"/>
                    <a:gd name="T42" fmla="*/ 374 w 472"/>
                    <a:gd name="T43" fmla="*/ 297 h 332"/>
                    <a:gd name="T44" fmla="*/ 314 w 472"/>
                    <a:gd name="T45" fmla="*/ 292 h 332"/>
                    <a:gd name="T46" fmla="*/ 274 w 472"/>
                    <a:gd name="T47" fmla="*/ 332 h 332"/>
                    <a:gd name="T48" fmla="*/ 256 w 472"/>
                    <a:gd name="T49" fmla="*/ 282 h 332"/>
                    <a:gd name="T50" fmla="*/ 226 w 472"/>
                    <a:gd name="T51" fmla="*/ 293 h 332"/>
                    <a:gd name="T52" fmla="*/ 183 w 472"/>
                    <a:gd name="T53" fmla="*/ 274 h 332"/>
                    <a:gd name="T54" fmla="*/ 162 w 472"/>
                    <a:gd name="T55" fmla="*/ 259 h 332"/>
                    <a:gd name="T56" fmla="*/ 96 w 472"/>
                    <a:gd name="T57" fmla="*/ 274 h 332"/>
                    <a:gd name="T58" fmla="*/ 29 w 472"/>
                    <a:gd name="T59" fmla="*/ 269 h 332"/>
                    <a:gd name="T60" fmla="*/ 15 w 472"/>
                    <a:gd name="T61" fmla="*/ 179 h 332"/>
                    <a:gd name="T62" fmla="*/ 24 w 472"/>
                    <a:gd name="T63" fmla="*/ 125 h 332"/>
                    <a:gd name="T64" fmla="*/ 0 w 472"/>
                    <a:gd name="T65" fmla="*/ 88 h 332"/>
                    <a:gd name="T66" fmla="*/ 15 w 472"/>
                    <a:gd name="T67" fmla="*/ 66 h 332"/>
                    <a:gd name="T68" fmla="*/ 24 w 472"/>
                    <a:gd name="T69" fmla="*/ 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332">
                      <a:moveTo>
                        <a:pt x="48" y="0"/>
                      </a:moveTo>
                      <a:lnTo>
                        <a:pt x="61" y="2"/>
                      </a:lnTo>
                      <a:lnTo>
                        <a:pt x="68" y="15"/>
                      </a:lnTo>
                      <a:lnTo>
                        <a:pt x="93" y="6"/>
                      </a:lnTo>
                      <a:lnTo>
                        <a:pt x="114" y="2"/>
                      </a:lnTo>
                      <a:lnTo>
                        <a:pt x="119" y="6"/>
                      </a:lnTo>
                      <a:lnTo>
                        <a:pt x="119" y="20"/>
                      </a:lnTo>
                      <a:lnTo>
                        <a:pt x="126" y="20"/>
                      </a:lnTo>
                      <a:lnTo>
                        <a:pt x="151" y="1"/>
                      </a:lnTo>
                      <a:lnTo>
                        <a:pt x="157" y="5"/>
                      </a:lnTo>
                      <a:lnTo>
                        <a:pt x="160" y="18"/>
                      </a:lnTo>
                      <a:lnTo>
                        <a:pt x="172" y="15"/>
                      </a:lnTo>
                      <a:lnTo>
                        <a:pt x="177" y="20"/>
                      </a:lnTo>
                      <a:lnTo>
                        <a:pt x="176" y="31"/>
                      </a:lnTo>
                      <a:lnTo>
                        <a:pt x="186" y="38"/>
                      </a:lnTo>
                      <a:lnTo>
                        <a:pt x="192" y="33"/>
                      </a:lnTo>
                      <a:lnTo>
                        <a:pt x="208" y="64"/>
                      </a:lnTo>
                      <a:lnTo>
                        <a:pt x="227" y="85"/>
                      </a:lnTo>
                      <a:lnTo>
                        <a:pt x="227" y="102"/>
                      </a:lnTo>
                      <a:lnTo>
                        <a:pt x="255" y="120"/>
                      </a:lnTo>
                      <a:lnTo>
                        <a:pt x="257" y="135"/>
                      </a:lnTo>
                      <a:lnTo>
                        <a:pt x="262" y="140"/>
                      </a:lnTo>
                      <a:lnTo>
                        <a:pt x="274" y="128"/>
                      </a:lnTo>
                      <a:lnTo>
                        <a:pt x="319" y="89"/>
                      </a:lnTo>
                      <a:lnTo>
                        <a:pt x="319" y="81"/>
                      </a:lnTo>
                      <a:lnTo>
                        <a:pt x="323" y="79"/>
                      </a:lnTo>
                      <a:lnTo>
                        <a:pt x="333" y="85"/>
                      </a:lnTo>
                      <a:lnTo>
                        <a:pt x="361" y="70"/>
                      </a:lnTo>
                      <a:lnTo>
                        <a:pt x="373" y="76"/>
                      </a:lnTo>
                      <a:lnTo>
                        <a:pt x="373" y="85"/>
                      </a:lnTo>
                      <a:lnTo>
                        <a:pt x="365" y="94"/>
                      </a:lnTo>
                      <a:lnTo>
                        <a:pt x="366" y="99"/>
                      </a:lnTo>
                      <a:lnTo>
                        <a:pt x="385" y="90"/>
                      </a:lnTo>
                      <a:lnTo>
                        <a:pt x="388" y="105"/>
                      </a:lnTo>
                      <a:lnTo>
                        <a:pt x="397" y="109"/>
                      </a:lnTo>
                      <a:lnTo>
                        <a:pt x="403" y="105"/>
                      </a:lnTo>
                      <a:lnTo>
                        <a:pt x="419" y="115"/>
                      </a:lnTo>
                      <a:lnTo>
                        <a:pt x="464" y="135"/>
                      </a:lnTo>
                      <a:lnTo>
                        <a:pt x="472" y="148"/>
                      </a:lnTo>
                      <a:lnTo>
                        <a:pt x="460" y="204"/>
                      </a:lnTo>
                      <a:lnTo>
                        <a:pt x="438" y="232"/>
                      </a:lnTo>
                      <a:lnTo>
                        <a:pt x="407" y="252"/>
                      </a:lnTo>
                      <a:lnTo>
                        <a:pt x="397" y="269"/>
                      </a:lnTo>
                      <a:lnTo>
                        <a:pt x="374" y="297"/>
                      </a:lnTo>
                      <a:lnTo>
                        <a:pt x="339" y="287"/>
                      </a:lnTo>
                      <a:lnTo>
                        <a:pt x="314" y="292"/>
                      </a:lnTo>
                      <a:lnTo>
                        <a:pt x="290" y="332"/>
                      </a:lnTo>
                      <a:lnTo>
                        <a:pt x="274" y="332"/>
                      </a:lnTo>
                      <a:lnTo>
                        <a:pt x="266" y="301"/>
                      </a:lnTo>
                      <a:lnTo>
                        <a:pt x="256" y="282"/>
                      </a:lnTo>
                      <a:lnTo>
                        <a:pt x="246" y="291"/>
                      </a:lnTo>
                      <a:lnTo>
                        <a:pt x="226" y="293"/>
                      </a:lnTo>
                      <a:lnTo>
                        <a:pt x="203" y="277"/>
                      </a:lnTo>
                      <a:lnTo>
                        <a:pt x="183" y="274"/>
                      </a:lnTo>
                      <a:lnTo>
                        <a:pt x="172" y="263"/>
                      </a:lnTo>
                      <a:lnTo>
                        <a:pt x="162" y="259"/>
                      </a:lnTo>
                      <a:lnTo>
                        <a:pt x="126" y="279"/>
                      </a:lnTo>
                      <a:lnTo>
                        <a:pt x="96" y="274"/>
                      </a:lnTo>
                      <a:lnTo>
                        <a:pt x="68" y="286"/>
                      </a:lnTo>
                      <a:lnTo>
                        <a:pt x="29" y="269"/>
                      </a:lnTo>
                      <a:lnTo>
                        <a:pt x="25" y="204"/>
                      </a:lnTo>
                      <a:lnTo>
                        <a:pt x="15" y="179"/>
                      </a:lnTo>
                      <a:lnTo>
                        <a:pt x="24" y="164"/>
                      </a:lnTo>
                      <a:lnTo>
                        <a:pt x="24" y="125"/>
                      </a:lnTo>
                      <a:lnTo>
                        <a:pt x="5" y="105"/>
                      </a:lnTo>
                      <a:lnTo>
                        <a:pt x="0" y="88"/>
                      </a:lnTo>
                      <a:lnTo>
                        <a:pt x="7" y="64"/>
                      </a:lnTo>
                      <a:lnTo>
                        <a:pt x="15" y="66"/>
                      </a:lnTo>
                      <a:lnTo>
                        <a:pt x="32" y="48"/>
                      </a:lnTo>
                      <a:lnTo>
                        <a:pt x="24" y="19"/>
                      </a:lnTo>
                      <a:lnTo>
                        <a:pt x="48" y="0"/>
                      </a:lnTo>
                      <a:close/>
                    </a:path>
                  </a:pathLst>
                </a:custGeom>
                <a:grp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grpSp>
        <p:sp>
          <p:nvSpPr>
            <p:cNvPr id="67" name="Freeform 82">
              <a:extLst>
                <a:ext uri="{FF2B5EF4-FFF2-40B4-BE49-F238E27FC236}">
                  <a16:creationId xmlns:a16="http://schemas.microsoft.com/office/drawing/2014/main" id="{17352BD3-3026-417B-ACE1-EEC0573A7928}"/>
                </a:ext>
              </a:extLst>
            </p:cNvPr>
            <p:cNvSpPr>
              <a:spLocks/>
            </p:cNvSpPr>
            <p:nvPr/>
          </p:nvSpPr>
          <p:spPr bwMode="auto">
            <a:xfrm>
              <a:off x="7697827" y="2266641"/>
              <a:ext cx="58031" cy="65814"/>
            </a:xfrm>
            <a:custGeom>
              <a:avLst/>
              <a:gdLst>
                <a:gd name="T0" fmla="*/ 96 w 106"/>
                <a:gd name="T1" fmla="*/ 0 h 122"/>
                <a:gd name="T2" fmla="*/ 99 w 106"/>
                <a:gd name="T3" fmla="*/ 11 h 122"/>
                <a:gd name="T4" fmla="*/ 106 w 106"/>
                <a:gd name="T5" fmla="*/ 18 h 122"/>
                <a:gd name="T6" fmla="*/ 97 w 106"/>
                <a:gd name="T7" fmla="*/ 40 h 122"/>
                <a:gd name="T8" fmla="*/ 99 w 106"/>
                <a:gd name="T9" fmla="*/ 64 h 122"/>
                <a:gd name="T10" fmla="*/ 101 w 106"/>
                <a:gd name="T11" fmla="*/ 90 h 122"/>
                <a:gd name="T12" fmla="*/ 101 w 106"/>
                <a:gd name="T13" fmla="*/ 122 h 122"/>
                <a:gd name="T14" fmla="*/ 97 w 106"/>
                <a:gd name="T15" fmla="*/ 118 h 122"/>
                <a:gd name="T16" fmla="*/ 95 w 106"/>
                <a:gd name="T17" fmla="*/ 118 h 122"/>
                <a:gd name="T18" fmla="*/ 92 w 106"/>
                <a:gd name="T19" fmla="*/ 114 h 122"/>
                <a:gd name="T20" fmla="*/ 92 w 106"/>
                <a:gd name="T21" fmla="*/ 113 h 122"/>
                <a:gd name="T22" fmla="*/ 94 w 106"/>
                <a:gd name="T23" fmla="*/ 113 h 122"/>
                <a:gd name="T24" fmla="*/ 90 w 106"/>
                <a:gd name="T25" fmla="*/ 110 h 122"/>
                <a:gd name="T26" fmla="*/ 90 w 106"/>
                <a:gd name="T27" fmla="*/ 104 h 122"/>
                <a:gd name="T28" fmla="*/ 87 w 106"/>
                <a:gd name="T29" fmla="*/ 102 h 122"/>
                <a:gd name="T30" fmla="*/ 72 w 106"/>
                <a:gd name="T31" fmla="*/ 107 h 122"/>
                <a:gd name="T32" fmla="*/ 70 w 106"/>
                <a:gd name="T33" fmla="*/ 105 h 122"/>
                <a:gd name="T34" fmla="*/ 62 w 106"/>
                <a:gd name="T35" fmla="*/ 108 h 122"/>
                <a:gd name="T36" fmla="*/ 61 w 106"/>
                <a:gd name="T37" fmla="*/ 105 h 122"/>
                <a:gd name="T38" fmla="*/ 59 w 106"/>
                <a:gd name="T39" fmla="*/ 105 h 122"/>
                <a:gd name="T40" fmla="*/ 55 w 106"/>
                <a:gd name="T41" fmla="*/ 108 h 122"/>
                <a:gd name="T42" fmla="*/ 51 w 106"/>
                <a:gd name="T43" fmla="*/ 108 h 122"/>
                <a:gd name="T44" fmla="*/ 50 w 106"/>
                <a:gd name="T45" fmla="*/ 105 h 122"/>
                <a:gd name="T46" fmla="*/ 51 w 106"/>
                <a:gd name="T47" fmla="*/ 99 h 122"/>
                <a:gd name="T48" fmla="*/ 50 w 106"/>
                <a:gd name="T49" fmla="*/ 98 h 122"/>
                <a:gd name="T50" fmla="*/ 47 w 106"/>
                <a:gd name="T51" fmla="*/ 100 h 122"/>
                <a:gd name="T52" fmla="*/ 44 w 106"/>
                <a:gd name="T53" fmla="*/ 99 h 122"/>
                <a:gd name="T54" fmla="*/ 39 w 106"/>
                <a:gd name="T55" fmla="*/ 95 h 122"/>
                <a:gd name="T56" fmla="*/ 37 w 106"/>
                <a:gd name="T57" fmla="*/ 102 h 122"/>
                <a:gd name="T58" fmla="*/ 19 w 106"/>
                <a:gd name="T59" fmla="*/ 102 h 122"/>
                <a:gd name="T60" fmla="*/ 1 w 106"/>
                <a:gd name="T61" fmla="*/ 94 h 122"/>
                <a:gd name="T62" fmla="*/ 0 w 106"/>
                <a:gd name="T63" fmla="*/ 61 h 122"/>
                <a:gd name="T64" fmla="*/ 8 w 106"/>
                <a:gd name="T65" fmla="*/ 20 h 122"/>
                <a:gd name="T66" fmla="*/ 36 w 106"/>
                <a:gd name="T67" fmla="*/ 5 h 122"/>
                <a:gd name="T68" fmla="*/ 45 w 106"/>
                <a:gd name="T69" fmla="*/ 8 h 122"/>
                <a:gd name="T70" fmla="*/ 62 w 106"/>
                <a:gd name="T71" fmla="*/ 13 h 122"/>
                <a:gd name="T72" fmla="*/ 76 w 106"/>
                <a:gd name="T73" fmla="*/ 3 h 122"/>
                <a:gd name="T74" fmla="*/ 96 w 106"/>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22">
                  <a:moveTo>
                    <a:pt x="96" y="0"/>
                  </a:moveTo>
                  <a:lnTo>
                    <a:pt x="99" y="11"/>
                  </a:lnTo>
                  <a:lnTo>
                    <a:pt x="106" y="18"/>
                  </a:lnTo>
                  <a:lnTo>
                    <a:pt x="97" y="40"/>
                  </a:lnTo>
                  <a:lnTo>
                    <a:pt x="99" y="64"/>
                  </a:lnTo>
                  <a:lnTo>
                    <a:pt x="101" y="90"/>
                  </a:lnTo>
                  <a:lnTo>
                    <a:pt x="101" y="122"/>
                  </a:lnTo>
                  <a:lnTo>
                    <a:pt x="97" y="118"/>
                  </a:lnTo>
                  <a:lnTo>
                    <a:pt x="95" y="118"/>
                  </a:lnTo>
                  <a:lnTo>
                    <a:pt x="92" y="114"/>
                  </a:lnTo>
                  <a:lnTo>
                    <a:pt x="92" y="113"/>
                  </a:lnTo>
                  <a:lnTo>
                    <a:pt x="94" y="113"/>
                  </a:lnTo>
                  <a:lnTo>
                    <a:pt x="90" y="110"/>
                  </a:lnTo>
                  <a:lnTo>
                    <a:pt x="90" y="104"/>
                  </a:lnTo>
                  <a:lnTo>
                    <a:pt x="87" y="102"/>
                  </a:lnTo>
                  <a:lnTo>
                    <a:pt x="72" y="107"/>
                  </a:lnTo>
                  <a:lnTo>
                    <a:pt x="70" y="105"/>
                  </a:lnTo>
                  <a:lnTo>
                    <a:pt x="62" y="108"/>
                  </a:lnTo>
                  <a:lnTo>
                    <a:pt x="61" y="105"/>
                  </a:lnTo>
                  <a:lnTo>
                    <a:pt x="59" y="105"/>
                  </a:lnTo>
                  <a:lnTo>
                    <a:pt x="55" y="108"/>
                  </a:lnTo>
                  <a:lnTo>
                    <a:pt x="51" y="108"/>
                  </a:lnTo>
                  <a:lnTo>
                    <a:pt x="50" y="105"/>
                  </a:lnTo>
                  <a:lnTo>
                    <a:pt x="51" y="99"/>
                  </a:lnTo>
                  <a:lnTo>
                    <a:pt x="50" y="98"/>
                  </a:lnTo>
                  <a:lnTo>
                    <a:pt x="47" y="100"/>
                  </a:lnTo>
                  <a:lnTo>
                    <a:pt x="44" y="99"/>
                  </a:lnTo>
                  <a:lnTo>
                    <a:pt x="39" y="95"/>
                  </a:lnTo>
                  <a:lnTo>
                    <a:pt x="37" y="102"/>
                  </a:lnTo>
                  <a:lnTo>
                    <a:pt x="19" y="102"/>
                  </a:lnTo>
                  <a:lnTo>
                    <a:pt x="1" y="94"/>
                  </a:lnTo>
                  <a:lnTo>
                    <a:pt x="0" y="61"/>
                  </a:lnTo>
                  <a:lnTo>
                    <a:pt x="8" y="20"/>
                  </a:lnTo>
                  <a:lnTo>
                    <a:pt x="36" y="5"/>
                  </a:lnTo>
                  <a:lnTo>
                    <a:pt x="45" y="8"/>
                  </a:lnTo>
                  <a:lnTo>
                    <a:pt x="62" y="13"/>
                  </a:lnTo>
                  <a:lnTo>
                    <a:pt x="76" y="3"/>
                  </a:lnTo>
                  <a:lnTo>
                    <a:pt x="96" y="0"/>
                  </a:lnTo>
                  <a:close/>
                </a:path>
              </a:pathLst>
            </a:custGeom>
            <a:solidFill>
              <a:srgbClr val="333333"/>
            </a:solidFill>
            <a:ln w="3175">
              <a:noFill/>
              <a:prstDash val="solid"/>
              <a:round/>
              <a:headEnd/>
              <a:tailEnd/>
            </a:ln>
          </p:spPr>
          <p:txBody>
            <a:bodyPr vert="horz" wrap="square" lIns="91268" tIns="45634" rIns="91268" bIns="45634" numCol="1" anchor="t" anchorCtr="0" compatLnSpc="1">
              <a:prstTxWarp prst="textNoShape">
                <a:avLst/>
              </a:prstTxWarp>
            </a:bodyPr>
            <a:lstStyle/>
            <a:p>
              <a:pPr defTabSz="912755" fontAlgn="base">
                <a:spcBef>
                  <a:spcPct val="0"/>
                </a:spcBef>
                <a:spcAft>
                  <a:spcPct val="0"/>
                </a:spcAft>
                <a:defRPr/>
              </a:pPr>
              <a:endParaRPr lang="fr-FR" sz="1198" kern="0">
                <a:solidFill>
                  <a:srgbClr val="717171"/>
                </a:solidFill>
                <a:latin typeface="Arial" charset="0"/>
                <a:cs typeface="Arial" charset="0"/>
              </a:endParaRPr>
            </a:p>
          </p:txBody>
        </p:sp>
      </p:grpSp>
      <p:sp>
        <p:nvSpPr>
          <p:cNvPr id="190" name="shp0022">
            <a:extLst>
              <a:ext uri="{FF2B5EF4-FFF2-40B4-BE49-F238E27FC236}">
                <a16:creationId xmlns:a16="http://schemas.microsoft.com/office/drawing/2014/main" id="{B7DE78D9-8810-4878-8541-6AA5B12E2DBA}"/>
              </a:ext>
            </a:extLst>
          </p:cNvPr>
          <p:cNvSpPr txBox="1"/>
          <p:nvPr/>
        </p:nvSpPr>
        <p:spPr>
          <a:xfrm>
            <a:off x="3355826" y="2067374"/>
            <a:ext cx="89451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Ile de France</a:t>
            </a:r>
          </a:p>
          <a:p>
            <a:pPr algn="l" defTabSz="456423" fontAlgn="base">
              <a:lnSpc>
                <a:spcPct val="90000"/>
              </a:lnSpc>
              <a:spcBef>
                <a:spcPct val="0"/>
              </a:spcBef>
              <a:spcAft>
                <a:spcPct val="0"/>
              </a:spcAft>
              <a:defRPr/>
            </a:pPr>
            <a:r>
              <a:rPr lang="fr-FR" sz="1597" b="1" dirty="0">
                <a:solidFill>
                  <a:srgbClr val="000000"/>
                </a:solidFill>
              </a:rPr>
              <a:t>12%</a:t>
            </a:r>
          </a:p>
        </p:txBody>
      </p:sp>
      <p:sp>
        <p:nvSpPr>
          <p:cNvPr id="191" name="shp0023">
            <a:extLst>
              <a:ext uri="{FF2B5EF4-FFF2-40B4-BE49-F238E27FC236}">
                <a16:creationId xmlns:a16="http://schemas.microsoft.com/office/drawing/2014/main" id="{61463915-7F46-4C03-82B1-BE5FB06EEF09}"/>
              </a:ext>
            </a:extLst>
          </p:cNvPr>
          <p:cNvSpPr txBox="1"/>
          <p:nvPr/>
        </p:nvSpPr>
        <p:spPr>
          <a:xfrm>
            <a:off x="534037" y="1780811"/>
            <a:ext cx="409652"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Ouest</a:t>
            </a:r>
          </a:p>
          <a:p>
            <a:pPr algn="r" defTabSz="456423" fontAlgn="base">
              <a:lnSpc>
                <a:spcPct val="90000"/>
              </a:lnSpc>
              <a:spcBef>
                <a:spcPct val="0"/>
              </a:spcBef>
              <a:spcAft>
                <a:spcPct val="0"/>
              </a:spcAft>
              <a:defRPr/>
            </a:pPr>
            <a:r>
              <a:rPr lang="fr-FR" sz="1597" b="1" dirty="0">
                <a:solidFill>
                  <a:srgbClr val="000000"/>
                </a:solidFill>
              </a:rPr>
              <a:t>28%</a:t>
            </a:r>
          </a:p>
        </p:txBody>
      </p:sp>
      <p:cxnSp>
        <p:nvCxnSpPr>
          <p:cNvPr id="192" name="shp0024">
            <a:extLst>
              <a:ext uri="{FF2B5EF4-FFF2-40B4-BE49-F238E27FC236}">
                <a16:creationId xmlns:a16="http://schemas.microsoft.com/office/drawing/2014/main" id="{F3B19BBE-80F9-4C31-BB54-0A7D75CBAFFD}"/>
              </a:ext>
            </a:extLst>
          </p:cNvPr>
          <p:cNvCxnSpPr>
            <a:cxnSpLocks/>
          </p:cNvCxnSpPr>
          <p:nvPr/>
        </p:nvCxnSpPr>
        <p:spPr>
          <a:xfrm>
            <a:off x="1044659" y="1869819"/>
            <a:ext cx="561968"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3" name="shp0025">
            <a:extLst>
              <a:ext uri="{FF2B5EF4-FFF2-40B4-BE49-F238E27FC236}">
                <a16:creationId xmlns:a16="http://schemas.microsoft.com/office/drawing/2014/main" id="{6F2C2CA6-8F8B-467C-8F1C-A42FB9B074AA}"/>
              </a:ext>
            </a:extLst>
          </p:cNvPr>
          <p:cNvSpPr txBox="1"/>
          <p:nvPr/>
        </p:nvSpPr>
        <p:spPr>
          <a:xfrm>
            <a:off x="541420" y="2531874"/>
            <a:ext cx="732891"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r" defTabSz="456423" fontAlgn="base">
              <a:lnSpc>
                <a:spcPct val="90000"/>
              </a:lnSpc>
              <a:spcBef>
                <a:spcPct val="0"/>
              </a:spcBef>
              <a:spcAft>
                <a:spcPct val="0"/>
              </a:spcAft>
              <a:defRPr/>
            </a:pPr>
            <a:r>
              <a:rPr lang="fr-FR" sz="1198" dirty="0">
                <a:solidFill>
                  <a:srgbClr val="000000"/>
                </a:solidFill>
              </a:rPr>
              <a:t>Sud-Ouest</a:t>
            </a:r>
          </a:p>
          <a:p>
            <a:pPr algn="r" defTabSz="456423" fontAlgn="base">
              <a:lnSpc>
                <a:spcPct val="90000"/>
              </a:lnSpc>
              <a:spcBef>
                <a:spcPct val="0"/>
              </a:spcBef>
              <a:spcAft>
                <a:spcPct val="0"/>
              </a:spcAft>
              <a:defRPr/>
            </a:pPr>
            <a:r>
              <a:rPr lang="fr-FR" sz="1597" b="1" dirty="0">
                <a:solidFill>
                  <a:srgbClr val="000000"/>
                </a:solidFill>
              </a:rPr>
              <a:t>12%</a:t>
            </a:r>
          </a:p>
        </p:txBody>
      </p:sp>
      <p:cxnSp>
        <p:nvCxnSpPr>
          <p:cNvPr id="194" name="shp0026">
            <a:extLst>
              <a:ext uri="{FF2B5EF4-FFF2-40B4-BE49-F238E27FC236}">
                <a16:creationId xmlns:a16="http://schemas.microsoft.com/office/drawing/2014/main" id="{6B5A28FC-5A0C-40C4-B593-47C138579AFE}"/>
              </a:ext>
            </a:extLst>
          </p:cNvPr>
          <p:cNvCxnSpPr>
            <a:cxnSpLocks/>
          </p:cNvCxnSpPr>
          <p:nvPr/>
        </p:nvCxnSpPr>
        <p:spPr>
          <a:xfrm>
            <a:off x="1375281" y="2620882"/>
            <a:ext cx="287497"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195" name="shp0027">
            <a:extLst>
              <a:ext uri="{FF2B5EF4-FFF2-40B4-BE49-F238E27FC236}">
                <a16:creationId xmlns:a16="http://schemas.microsoft.com/office/drawing/2014/main" id="{CFA59F34-63F3-4239-9469-48363AB1C438}"/>
              </a:ext>
            </a:extLst>
          </p:cNvPr>
          <p:cNvCxnSpPr>
            <a:cxnSpLocks/>
          </p:cNvCxnSpPr>
          <p:nvPr/>
        </p:nvCxnSpPr>
        <p:spPr>
          <a:xfrm>
            <a:off x="2443396" y="1662926"/>
            <a:ext cx="574993"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6" name="shp0028">
            <a:extLst>
              <a:ext uri="{FF2B5EF4-FFF2-40B4-BE49-F238E27FC236}">
                <a16:creationId xmlns:a16="http://schemas.microsoft.com/office/drawing/2014/main" id="{74C4942E-FAF4-401C-ABB3-4C1B0084F962}"/>
              </a:ext>
            </a:extLst>
          </p:cNvPr>
          <p:cNvSpPr txBox="1"/>
          <p:nvPr/>
        </p:nvSpPr>
        <p:spPr>
          <a:xfrm>
            <a:off x="3112937" y="1573474"/>
            <a:ext cx="742493"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Nord &amp; Est</a:t>
            </a:r>
          </a:p>
          <a:p>
            <a:pPr algn="l" defTabSz="456423" fontAlgn="base">
              <a:lnSpc>
                <a:spcPct val="90000"/>
              </a:lnSpc>
              <a:spcBef>
                <a:spcPct val="0"/>
              </a:spcBef>
              <a:spcAft>
                <a:spcPct val="0"/>
              </a:spcAft>
              <a:defRPr/>
            </a:pPr>
            <a:r>
              <a:rPr lang="fr-FR" sz="1597" b="1" dirty="0">
                <a:solidFill>
                  <a:srgbClr val="000000"/>
                </a:solidFill>
              </a:rPr>
              <a:t>20%</a:t>
            </a:r>
          </a:p>
        </p:txBody>
      </p:sp>
      <p:sp>
        <p:nvSpPr>
          <p:cNvPr id="197" name="shp0029">
            <a:extLst>
              <a:ext uri="{FF2B5EF4-FFF2-40B4-BE49-F238E27FC236}">
                <a16:creationId xmlns:a16="http://schemas.microsoft.com/office/drawing/2014/main" id="{3C8150C7-6403-4323-9618-9AAAB46ED38A}"/>
              </a:ext>
            </a:extLst>
          </p:cNvPr>
          <p:cNvSpPr/>
          <p:nvPr/>
        </p:nvSpPr>
        <p:spPr>
          <a:xfrm>
            <a:off x="2365520" y="1989989"/>
            <a:ext cx="902770" cy="190585"/>
          </a:xfrm>
          <a:custGeom>
            <a:avLst/>
            <a:gdLst>
              <a:gd name="connsiteX0" fmla="*/ 0 w 904351"/>
              <a:gd name="connsiteY0" fmla="*/ 0 h 190919"/>
              <a:gd name="connsiteX1" fmla="*/ 602901 w 904351"/>
              <a:gd name="connsiteY1" fmla="*/ 190919 h 190919"/>
              <a:gd name="connsiteX2" fmla="*/ 904351 w 904351"/>
              <a:gd name="connsiteY2" fmla="*/ 190919 h 190919"/>
            </a:gdLst>
            <a:ahLst/>
            <a:cxnLst>
              <a:cxn ang="0">
                <a:pos x="connsiteX0" y="connsiteY0"/>
              </a:cxn>
              <a:cxn ang="0">
                <a:pos x="connsiteX1" y="connsiteY1"/>
              </a:cxn>
              <a:cxn ang="0">
                <a:pos x="connsiteX2" y="connsiteY2"/>
              </a:cxn>
            </a:cxnLst>
            <a:rect l="l" t="t" r="r" b="b"/>
            <a:pathLst>
              <a:path w="904351" h="190919">
                <a:moveTo>
                  <a:pt x="0" y="0"/>
                </a:moveTo>
                <a:lnTo>
                  <a:pt x="602901" y="190919"/>
                </a:lnTo>
                <a:lnTo>
                  <a:pt x="904351" y="190919"/>
                </a:lnTo>
              </a:path>
            </a:pathLst>
          </a:cu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2937" fontAlgn="base">
              <a:spcBef>
                <a:spcPct val="0"/>
              </a:spcBef>
              <a:spcAft>
                <a:spcPct val="0"/>
              </a:spcAft>
              <a:defRPr/>
            </a:pPr>
            <a:endParaRPr lang="fr-FR" sz="1797" b="1" dirty="0">
              <a:solidFill>
                <a:srgbClr val="717171"/>
              </a:solidFill>
              <a:latin typeface="Arial" panose="020B0604020202020204" pitchFamily="34" charset="0"/>
            </a:endParaRPr>
          </a:p>
        </p:txBody>
      </p:sp>
      <p:cxnSp>
        <p:nvCxnSpPr>
          <p:cNvPr id="198" name="shp0030">
            <a:extLst>
              <a:ext uri="{FF2B5EF4-FFF2-40B4-BE49-F238E27FC236}">
                <a16:creationId xmlns:a16="http://schemas.microsoft.com/office/drawing/2014/main" id="{EB17CFAD-A8FF-44A8-BC1E-AE52C60205B8}"/>
              </a:ext>
            </a:extLst>
          </p:cNvPr>
          <p:cNvCxnSpPr>
            <a:cxnSpLocks/>
          </p:cNvCxnSpPr>
          <p:nvPr/>
        </p:nvCxnSpPr>
        <p:spPr>
          <a:xfrm>
            <a:off x="2921950" y="2664041"/>
            <a:ext cx="334872" cy="0"/>
          </a:xfrm>
          <a:prstGeom prst="line">
            <a:avLst/>
          </a:prstGeom>
          <a:ln w="9525">
            <a:solidFill>
              <a:srgbClr val="333333"/>
            </a:solidFill>
            <a:prstDash val="dash"/>
          </a:ln>
        </p:spPr>
        <p:style>
          <a:lnRef idx="1">
            <a:schemeClr val="accent1"/>
          </a:lnRef>
          <a:fillRef idx="0">
            <a:schemeClr val="accent1"/>
          </a:fillRef>
          <a:effectRef idx="0">
            <a:schemeClr val="accent1"/>
          </a:effectRef>
          <a:fontRef idx="minor">
            <a:schemeClr val="tx1"/>
          </a:fontRef>
        </p:style>
      </p:cxnSp>
      <p:sp>
        <p:nvSpPr>
          <p:cNvPr id="199" name="shp0031">
            <a:extLst>
              <a:ext uri="{FF2B5EF4-FFF2-40B4-BE49-F238E27FC236}">
                <a16:creationId xmlns:a16="http://schemas.microsoft.com/office/drawing/2014/main" id="{F6737049-5F64-4AA0-87E7-D1D0FD309169}"/>
              </a:ext>
            </a:extLst>
          </p:cNvPr>
          <p:cNvSpPr txBox="1"/>
          <p:nvPr/>
        </p:nvSpPr>
        <p:spPr>
          <a:xfrm>
            <a:off x="3351369" y="2574588"/>
            <a:ext cx="545670" cy="38712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Sud-Est</a:t>
            </a:r>
          </a:p>
          <a:p>
            <a:pPr algn="l" defTabSz="456423" fontAlgn="base">
              <a:lnSpc>
                <a:spcPct val="90000"/>
              </a:lnSpc>
              <a:spcBef>
                <a:spcPct val="0"/>
              </a:spcBef>
              <a:spcAft>
                <a:spcPct val="0"/>
              </a:spcAft>
              <a:defRPr/>
            </a:pPr>
            <a:r>
              <a:rPr lang="fr-FR" sz="1597" b="1" dirty="0">
                <a:solidFill>
                  <a:srgbClr val="000000"/>
                </a:solidFill>
              </a:rPr>
              <a:t>28%</a:t>
            </a:r>
          </a:p>
        </p:txBody>
      </p:sp>
      <p:cxnSp>
        <p:nvCxnSpPr>
          <p:cNvPr id="200" name="shp0032">
            <a:extLst>
              <a:ext uri="{FF2B5EF4-FFF2-40B4-BE49-F238E27FC236}">
                <a16:creationId xmlns:a16="http://schemas.microsoft.com/office/drawing/2014/main" id="{E6746DC3-3DD2-4EF3-922A-1FE15620029C}"/>
              </a:ext>
            </a:extLst>
          </p:cNvPr>
          <p:cNvCxnSpPr>
            <a:cxnSpLocks/>
          </p:cNvCxnSpPr>
          <p:nvPr/>
        </p:nvCxnSpPr>
        <p:spPr>
          <a:xfrm>
            <a:off x="375901" y="3364842"/>
            <a:ext cx="413276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2" name="shp0062">
            <a:extLst>
              <a:ext uri="{FF2B5EF4-FFF2-40B4-BE49-F238E27FC236}">
                <a16:creationId xmlns:a16="http://schemas.microsoft.com/office/drawing/2014/main" id="{992047AB-E9C5-4166-BBD4-F9B722961DC4}"/>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minimalistes (642)</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UDA5 / AGGLO / RS 191 / RS 192 / A4 / A2 </a:t>
            </a:r>
          </a:p>
        </p:txBody>
      </p:sp>
      <p:sp>
        <p:nvSpPr>
          <p:cNvPr id="203" name="shp0032">
            <a:extLst>
              <a:ext uri="{FF2B5EF4-FFF2-40B4-BE49-F238E27FC236}">
                <a16:creationId xmlns:a16="http://schemas.microsoft.com/office/drawing/2014/main" id="{26E5DD4F-F7CB-4314-8FED-E0D3B108FF38}"/>
              </a:ext>
            </a:extLst>
          </p:cNvPr>
          <p:cNvSpPr txBox="1"/>
          <p:nvPr/>
        </p:nvSpPr>
        <p:spPr>
          <a:xfrm>
            <a:off x="398997" y="3677179"/>
            <a:ext cx="944119"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LOGEMENT</a:t>
            </a:r>
          </a:p>
        </p:txBody>
      </p:sp>
      <p:cxnSp>
        <p:nvCxnSpPr>
          <p:cNvPr id="204" name="shp0033">
            <a:extLst>
              <a:ext uri="{FF2B5EF4-FFF2-40B4-BE49-F238E27FC236}">
                <a16:creationId xmlns:a16="http://schemas.microsoft.com/office/drawing/2014/main" id="{DC00951D-1348-4C2C-B25A-4E4A2BDAF132}"/>
              </a:ext>
            </a:extLst>
          </p:cNvPr>
          <p:cNvCxnSpPr>
            <a:cxnSpLocks/>
          </p:cNvCxnSpPr>
          <p:nvPr/>
        </p:nvCxnSpPr>
        <p:spPr>
          <a:xfrm>
            <a:off x="398995"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5" name="shp0034">
            <a:extLst>
              <a:ext uri="{FF2B5EF4-FFF2-40B4-BE49-F238E27FC236}">
                <a16:creationId xmlns:a16="http://schemas.microsoft.com/office/drawing/2014/main" id="{F7E1373E-C664-4F0D-8873-B87E639FA65A}"/>
              </a:ext>
            </a:extLst>
          </p:cNvPr>
          <p:cNvCxnSpPr>
            <a:cxnSpLocks/>
          </p:cNvCxnSpPr>
          <p:nvPr/>
        </p:nvCxnSpPr>
        <p:spPr>
          <a:xfrm>
            <a:off x="398995"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6" name="shp0035">
            <a:extLst>
              <a:ext uri="{FF2B5EF4-FFF2-40B4-BE49-F238E27FC236}">
                <a16:creationId xmlns:a16="http://schemas.microsoft.com/office/drawing/2014/main" id="{281B1AE7-B8D6-4F9F-A8D0-949CA28CAD1E}"/>
              </a:ext>
            </a:extLst>
          </p:cNvPr>
          <p:cNvSpPr>
            <a:spLocks noEditPoints="1"/>
          </p:cNvSpPr>
          <p:nvPr/>
        </p:nvSpPr>
        <p:spPr bwMode="auto">
          <a:xfrm flipH="1">
            <a:off x="1544425" y="4962532"/>
            <a:ext cx="478886" cy="451676"/>
          </a:xfrm>
          <a:custGeom>
            <a:avLst/>
            <a:gdLst>
              <a:gd name="T0" fmla="*/ 186 w 327"/>
              <a:gd name="T1" fmla="*/ 84 h 307"/>
              <a:gd name="T2" fmla="*/ 174 w 327"/>
              <a:gd name="T3" fmla="*/ 92 h 307"/>
              <a:gd name="T4" fmla="*/ 268 w 327"/>
              <a:gd name="T5" fmla="*/ 278 h 307"/>
              <a:gd name="T6" fmla="*/ 268 w 327"/>
              <a:gd name="T7" fmla="*/ 249 h 307"/>
              <a:gd name="T8" fmla="*/ 280 w 327"/>
              <a:gd name="T9" fmla="*/ 257 h 307"/>
              <a:gd name="T10" fmla="*/ 124 w 327"/>
              <a:gd name="T11" fmla="*/ 167 h 307"/>
              <a:gd name="T12" fmla="*/ 103 w 327"/>
              <a:gd name="T13" fmla="*/ 141 h 307"/>
              <a:gd name="T14" fmla="*/ 120 w 327"/>
              <a:gd name="T15" fmla="*/ 159 h 307"/>
              <a:gd name="T16" fmla="*/ 310 w 327"/>
              <a:gd name="T17" fmla="*/ 121 h 307"/>
              <a:gd name="T18" fmla="*/ 249 w 327"/>
              <a:gd name="T19" fmla="*/ 92 h 307"/>
              <a:gd name="T20" fmla="*/ 250 w 327"/>
              <a:gd name="T21" fmla="*/ 21 h 307"/>
              <a:gd name="T22" fmla="*/ 161 w 327"/>
              <a:gd name="T23" fmla="*/ 4 h 307"/>
              <a:gd name="T24" fmla="*/ 140 w 327"/>
              <a:gd name="T25" fmla="*/ 53 h 307"/>
              <a:gd name="T26" fmla="*/ 79 w 327"/>
              <a:gd name="T27" fmla="*/ 108 h 307"/>
              <a:gd name="T28" fmla="*/ 78 w 327"/>
              <a:gd name="T29" fmla="*/ 244 h 307"/>
              <a:gd name="T30" fmla="*/ 45 w 327"/>
              <a:gd name="T31" fmla="*/ 226 h 307"/>
              <a:gd name="T32" fmla="*/ 25 w 327"/>
              <a:gd name="T33" fmla="*/ 289 h 307"/>
              <a:gd name="T34" fmla="*/ 7 w 327"/>
              <a:gd name="T35" fmla="*/ 250 h 307"/>
              <a:gd name="T36" fmla="*/ 4 w 327"/>
              <a:gd name="T37" fmla="*/ 299 h 307"/>
              <a:gd name="T38" fmla="*/ 323 w 327"/>
              <a:gd name="T39" fmla="*/ 299 h 307"/>
              <a:gd name="T40" fmla="*/ 20 w 327"/>
              <a:gd name="T41" fmla="*/ 245 h 307"/>
              <a:gd name="T42" fmla="*/ 11 w 327"/>
              <a:gd name="T43" fmla="*/ 273 h 307"/>
              <a:gd name="T44" fmla="*/ 56 w 327"/>
              <a:gd name="T45" fmla="*/ 207 h 307"/>
              <a:gd name="T46" fmla="*/ 42 w 327"/>
              <a:gd name="T47" fmla="*/ 244 h 307"/>
              <a:gd name="T48" fmla="*/ 141 w 327"/>
              <a:gd name="T49" fmla="*/ 299 h 307"/>
              <a:gd name="T50" fmla="*/ 141 w 327"/>
              <a:gd name="T51" fmla="*/ 104 h 307"/>
              <a:gd name="T52" fmla="*/ 169 w 327"/>
              <a:gd name="T53" fmla="*/ 8 h 307"/>
              <a:gd name="T54" fmla="*/ 205 w 327"/>
              <a:gd name="T55" fmla="*/ 299 h 307"/>
              <a:gd name="T56" fmla="*/ 183 w 327"/>
              <a:gd name="T57" fmla="*/ 249 h 307"/>
              <a:gd name="T58" fmla="*/ 241 w 327"/>
              <a:gd name="T59" fmla="*/ 54 h 307"/>
              <a:gd name="T60" fmla="*/ 246 w 327"/>
              <a:gd name="T61" fmla="*/ 29 h 307"/>
              <a:gd name="T62" fmla="*/ 302 w 327"/>
              <a:gd name="T63" fmla="*/ 121 h 307"/>
              <a:gd name="T64" fmla="*/ 309 w 327"/>
              <a:gd name="T65" fmla="*/ 100 h 307"/>
              <a:gd name="T66" fmla="*/ 225 w 327"/>
              <a:gd name="T67" fmla="*/ 197 h 307"/>
              <a:gd name="T68" fmla="*/ 205 w 327"/>
              <a:gd name="T69" fmla="*/ 222 h 307"/>
              <a:gd name="T70" fmla="*/ 209 w 327"/>
              <a:gd name="T71" fmla="*/ 201 h 307"/>
              <a:gd name="T72" fmla="*/ 186 w 327"/>
              <a:gd name="T73" fmla="*/ 138 h 307"/>
              <a:gd name="T74" fmla="*/ 174 w 327"/>
              <a:gd name="T75" fmla="*/ 146 h 307"/>
              <a:gd name="T76" fmla="*/ 205 w 327"/>
              <a:gd name="T77" fmla="*/ 113 h 307"/>
              <a:gd name="T78" fmla="*/ 205 w 327"/>
              <a:gd name="T79" fmla="*/ 84 h 307"/>
              <a:gd name="T80" fmla="*/ 217 w 327"/>
              <a:gd name="T81" fmla="*/ 92 h 307"/>
              <a:gd name="T82" fmla="*/ 221 w 327"/>
              <a:gd name="T83" fmla="*/ 167 h 307"/>
              <a:gd name="T84" fmla="*/ 201 w 327"/>
              <a:gd name="T85" fmla="*/ 142 h 307"/>
              <a:gd name="T86" fmla="*/ 217 w 327"/>
              <a:gd name="T87" fmla="*/ 159 h 307"/>
              <a:gd name="T88" fmla="*/ 288 w 327"/>
              <a:gd name="T89" fmla="*/ 163 h 307"/>
              <a:gd name="T90" fmla="*/ 264 w 327"/>
              <a:gd name="T91" fmla="*/ 163 h 307"/>
              <a:gd name="T92" fmla="*/ 272 w 327"/>
              <a:gd name="T93" fmla="*/ 159 h 307"/>
              <a:gd name="T94" fmla="*/ 190 w 327"/>
              <a:gd name="T95" fmla="*/ 197 h 307"/>
              <a:gd name="T96" fmla="*/ 170 w 327"/>
              <a:gd name="T97" fmla="*/ 222 h 307"/>
              <a:gd name="T98" fmla="*/ 174 w 327"/>
              <a:gd name="T99" fmla="*/ 201 h 307"/>
              <a:gd name="T100" fmla="*/ 284 w 327"/>
              <a:gd name="T101" fmla="*/ 193 h 307"/>
              <a:gd name="T102" fmla="*/ 272 w 327"/>
              <a:gd name="T103" fmla="*/ 201 h 307"/>
              <a:gd name="T104" fmla="*/ 107 w 327"/>
              <a:gd name="T105" fmla="*/ 221 h 307"/>
              <a:gd name="T106" fmla="*/ 107 w 327"/>
              <a:gd name="T107" fmla="*/ 192 h 307"/>
              <a:gd name="T108" fmla="*/ 120 w 327"/>
              <a:gd name="T109" fmla="*/ 201 h 307"/>
              <a:gd name="T110" fmla="*/ 124 w 327"/>
              <a:gd name="T111" fmla="*/ 277 h 307"/>
              <a:gd name="T112" fmla="*/ 103 w 327"/>
              <a:gd name="T113" fmla="*/ 252 h 307"/>
              <a:gd name="T114" fmla="*/ 120 w 327"/>
              <a:gd name="T115" fmla="*/ 2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07">
                <a:moveTo>
                  <a:pt x="170" y="113"/>
                </a:moveTo>
                <a:cubicBezTo>
                  <a:pt x="186" y="113"/>
                  <a:pt x="186" y="113"/>
                  <a:pt x="186" y="113"/>
                </a:cubicBezTo>
                <a:cubicBezTo>
                  <a:pt x="189" y="113"/>
                  <a:pt x="190" y="112"/>
                  <a:pt x="190" y="109"/>
                </a:cubicBezTo>
                <a:cubicBezTo>
                  <a:pt x="190" y="88"/>
                  <a:pt x="190" y="88"/>
                  <a:pt x="190" y="88"/>
                </a:cubicBezTo>
                <a:cubicBezTo>
                  <a:pt x="190" y="86"/>
                  <a:pt x="189" y="84"/>
                  <a:pt x="186" y="84"/>
                </a:cubicBezTo>
                <a:cubicBezTo>
                  <a:pt x="170" y="84"/>
                  <a:pt x="170" y="84"/>
                  <a:pt x="170" y="84"/>
                </a:cubicBezTo>
                <a:cubicBezTo>
                  <a:pt x="167" y="84"/>
                  <a:pt x="166" y="86"/>
                  <a:pt x="166" y="88"/>
                </a:cubicBezTo>
                <a:cubicBezTo>
                  <a:pt x="166" y="109"/>
                  <a:pt x="166" y="109"/>
                  <a:pt x="166" y="109"/>
                </a:cubicBezTo>
                <a:cubicBezTo>
                  <a:pt x="166" y="111"/>
                  <a:pt x="167" y="113"/>
                  <a:pt x="170" y="113"/>
                </a:cubicBezTo>
                <a:close/>
                <a:moveTo>
                  <a:pt x="174" y="92"/>
                </a:moveTo>
                <a:cubicBezTo>
                  <a:pt x="182" y="92"/>
                  <a:pt x="182" y="92"/>
                  <a:pt x="182" y="92"/>
                </a:cubicBezTo>
                <a:cubicBezTo>
                  <a:pt x="182" y="105"/>
                  <a:pt x="182" y="105"/>
                  <a:pt x="182" y="105"/>
                </a:cubicBezTo>
                <a:cubicBezTo>
                  <a:pt x="174" y="105"/>
                  <a:pt x="174" y="105"/>
                  <a:pt x="174" y="105"/>
                </a:cubicBezTo>
                <a:lnTo>
                  <a:pt x="174" y="92"/>
                </a:lnTo>
                <a:close/>
                <a:moveTo>
                  <a:pt x="268" y="278"/>
                </a:moveTo>
                <a:cubicBezTo>
                  <a:pt x="284" y="278"/>
                  <a:pt x="284" y="278"/>
                  <a:pt x="284" y="278"/>
                </a:cubicBezTo>
                <a:cubicBezTo>
                  <a:pt x="287" y="278"/>
                  <a:pt x="288" y="276"/>
                  <a:pt x="288" y="274"/>
                </a:cubicBezTo>
                <a:cubicBezTo>
                  <a:pt x="288" y="253"/>
                  <a:pt x="288" y="253"/>
                  <a:pt x="288" y="253"/>
                </a:cubicBezTo>
                <a:cubicBezTo>
                  <a:pt x="288" y="250"/>
                  <a:pt x="287" y="249"/>
                  <a:pt x="284" y="249"/>
                </a:cubicBezTo>
                <a:cubicBezTo>
                  <a:pt x="268" y="249"/>
                  <a:pt x="268" y="249"/>
                  <a:pt x="268" y="249"/>
                </a:cubicBezTo>
                <a:cubicBezTo>
                  <a:pt x="265" y="249"/>
                  <a:pt x="264" y="250"/>
                  <a:pt x="264" y="253"/>
                </a:cubicBezTo>
                <a:cubicBezTo>
                  <a:pt x="264" y="274"/>
                  <a:pt x="264" y="274"/>
                  <a:pt x="264" y="274"/>
                </a:cubicBezTo>
                <a:cubicBezTo>
                  <a:pt x="264" y="276"/>
                  <a:pt x="265" y="278"/>
                  <a:pt x="268" y="278"/>
                </a:cubicBezTo>
                <a:close/>
                <a:moveTo>
                  <a:pt x="272" y="257"/>
                </a:moveTo>
                <a:cubicBezTo>
                  <a:pt x="280" y="257"/>
                  <a:pt x="280" y="257"/>
                  <a:pt x="280" y="257"/>
                </a:cubicBezTo>
                <a:cubicBezTo>
                  <a:pt x="280" y="270"/>
                  <a:pt x="280" y="270"/>
                  <a:pt x="280" y="270"/>
                </a:cubicBezTo>
                <a:cubicBezTo>
                  <a:pt x="272" y="270"/>
                  <a:pt x="272" y="270"/>
                  <a:pt x="272" y="270"/>
                </a:cubicBezTo>
                <a:lnTo>
                  <a:pt x="272" y="257"/>
                </a:lnTo>
                <a:close/>
                <a:moveTo>
                  <a:pt x="107" y="167"/>
                </a:moveTo>
                <a:cubicBezTo>
                  <a:pt x="124" y="167"/>
                  <a:pt x="124" y="167"/>
                  <a:pt x="124" y="167"/>
                </a:cubicBezTo>
                <a:cubicBezTo>
                  <a:pt x="126" y="167"/>
                  <a:pt x="128" y="165"/>
                  <a:pt x="128" y="163"/>
                </a:cubicBezTo>
                <a:cubicBezTo>
                  <a:pt x="128" y="141"/>
                  <a:pt x="128" y="141"/>
                  <a:pt x="128" y="141"/>
                </a:cubicBezTo>
                <a:cubicBezTo>
                  <a:pt x="128" y="139"/>
                  <a:pt x="126" y="137"/>
                  <a:pt x="124" y="137"/>
                </a:cubicBezTo>
                <a:cubicBezTo>
                  <a:pt x="107" y="137"/>
                  <a:pt x="107" y="137"/>
                  <a:pt x="107" y="137"/>
                </a:cubicBezTo>
                <a:cubicBezTo>
                  <a:pt x="105" y="137"/>
                  <a:pt x="103" y="139"/>
                  <a:pt x="103" y="141"/>
                </a:cubicBezTo>
                <a:cubicBezTo>
                  <a:pt x="103" y="163"/>
                  <a:pt x="103" y="163"/>
                  <a:pt x="103" y="163"/>
                </a:cubicBezTo>
                <a:cubicBezTo>
                  <a:pt x="103" y="165"/>
                  <a:pt x="105" y="167"/>
                  <a:pt x="107" y="167"/>
                </a:cubicBezTo>
                <a:close/>
                <a:moveTo>
                  <a:pt x="111" y="145"/>
                </a:moveTo>
                <a:cubicBezTo>
                  <a:pt x="120" y="145"/>
                  <a:pt x="120" y="145"/>
                  <a:pt x="120" y="145"/>
                </a:cubicBezTo>
                <a:cubicBezTo>
                  <a:pt x="120" y="159"/>
                  <a:pt x="120" y="159"/>
                  <a:pt x="120" y="159"/>
                </a:cubicBezTo>
                <a:cubicBezTo>
                  <a:pt x="111" y="159"/>
                  <a:pt x="111" y="159"/>
                  <a:pt x="111" y="159"/>
                </a:cubicBezTo>
                <a:lnTo>
                  <a:pt x="111" y="145"/>
                </a:lnTo>
                <a:close/>
                <a:moveTo>
                  <a:pt x="323" y="299"/>
                </a:moveTo>
                <a:cubicBezTo>
                  <a:pt x="310" y="299"/>
                  <a:pt x="310" y="299"/>
                  <a:pt x="310" y="299"/>
                </a:cubicBezTo>
                <a:cubicBezTo>
                  <a:pt x="310" y="121"/>
                  <a:pt x="310" y="121"/>
                  <a:pt x="310" y="121"/>
                </a:cubicBezTo>
                <a:cubicBezTo>
                  <a:pt x="313" y="121"/>
                  <a:pt x="313" y="121"/>
                  <a:pt x="313" y="121"/>
                </a:cubicBezTo>
                <a:cubicBezTo>
                  <a:pt x="315" y="121"/>
                  <a:pt x="317" y="119"/>
                  <a:pt x="317" y="117"/>
                </a:cubicBezTo>
                <a:cubicBezTo>
                  <a:pt x="317" y="96"/>
                  <a:pt x="317" y="96"/>
                  <a:pt x="317" y="96"/>
                </a:cubicBezTo>
                <a:cubicBezTo>
                  <a:pt x="317" y="93"/>
                  <a:pt x="315" y="92"/>
                  <a:pt x="313" y="92"/>
                </a:cubicBezTo>
                <a:cubicBezTo>
                  <a:pt x="249" y="92"/>
                  <a:pt x="249" y="92"/>
                  <a:pt x="249" y="92"/>
                </a:cubicBezTo>
                <a:cubicBezTo>
                  <a:pt x="249" y="53"/>
                  <a:pt x="249" y="53"/>
                  <a:pt x="249" y="53"/>
                </a:cubicBezTo>
                <a:cubicBezTo>
                  <a:pt x="250" y="53"/>
                  <a:pt x="250" y="53"/>
                  <a:pt x="250" y="53"/>
                </a:cubicBezTo>
                <a:cubicBezTo>
                  <a:pt x="252" y="53"/>
                  <a:pt x="254" y="52"/>
                  <a:pt x="254" y="49"/>
                </a:cubicBezTo>
                <a:cubicBezTo>
                  <a:pt x="254" y="25"/>
                  <a:pt x="254" y="25"/>
                  <a:pt x="254" y="25"/>
                </a:cubicBezTo>
                <a:cubicBezTo>
                  <a:pt x="254" y="23"/>
                  <a:pt x="252" y="21"/>
                  <a:pt x="250" y="21"/>
                </a:cubicBezTo>
                <a:cubicBezTo>
                  <a:pt x="190" y="21"/>
                  <a:pt x="190" y="21"/>
                  <a:pt x="190" y="21"/>
                </a:cubicBezTo>
                <a:cubicBezTo>
                  <a:pt x="190" y="4"/>
                  <a:pt x="190" y="4"/>
                  <a:pt x="190" y="4"/>
                </a:cubicBezTo>
                <a:cubicBezTo>
                  <a:pt x="190" y="1"/>
                  <a:pt x="188" y="0"/>
                  <a:pt x="186" y="0"/>
                </a:cubicBezTo>
                <a:cubicBezTo>
                  <a:pt x="165" y="0"/>
                  <a:pt x="165" y="0"/>
                  <a:pt x="165" y="0"/>
                </a:cubicBezTo>
                <a:cubicBezTo>
                  <a:pt x="162" y="0"/>
                  <a:pt x="161" y="1"/>
                  <a:pt x="161" y="4"/>
                </a:cubicBezTo>
                <a:cubicBezTo>
                  <a:pt x="161" y="21"/>
                  <a:pt x="161" y="21"/>
                  <a:pt x="161" y="21"/>
                </a:cubicBezTo>
                <a:cubicBezTo>
                  <a:pt x="140" y="21"/>
                  <a:pt x="140" y="21"/>
                  <a:pt x="140" y="21"/>
                </a:cubicBezTo>
                <a:cubicBezTo>
                  <a:pt x="138" y="21"/>
                  <a:pt x="136" y="23"/>
                  <a:pt x="136" y="25"/>
                </a:cubicBezTo>
                <a:cubicBezTo>
                  <a:pt x="136" y="49"/>
                  <a:pt x="136" y="49"/>
                  <a:pt x="136" y="49"/>
                </a:cubicBezTo>
                <a:cubicBezTo>
                  <a:pt x="136" y="52"/>
                  <a:pt x="138" y="53"/>
                  <a:pt x="140" y="53"/>
                </a:cubicBezTo>
                <a:cubicBezTo>
                  <a:pt x="141" y="53"/>
                  <a:pt x="141" y="53"/>
                  <a:pt x="141" y="53"/>
                </a:cubicBezTo>
                <a:cubicBezTo>
                  <a:pt x="141" y="85"/>
                  <a:pt x="141" y="85"/>
                  <a:pt x="141" y="85"/>
                </a:cubicBezTo>
                <a:cubicBezTo>
                  <a:pt x="83" y="85"/>
                  <a:pt x="83" y="85"/>
                  <a:pt x="83" y="85"/>
                </a:cubicBezTo>
                <a:cubicBezTo>
                  <a:pt x="80" y="85"/>
                  <a:pt x="79" y="87"/>
                  <a:pt x="79" y="89"/>
                </a:cubicBezTo>
                <a:cubicBezTo>
                  <a:pt x="79" y="108"/>
                  <a:pt x="79" y="108"/>
                  <a:pt x="79" y="108"/>
                </a:cubicBezTo>
                <a:cubicBezTo>
                  <a:pt x="79" y="110"/>
                  <a:pt x="80" y="112"/>
                  <a:pt x="83" y="112"/>
                </a:cubicBezTo>
                <a:cubicBezTo>
                  <a:pt x="83" y="299"/>
                  <a:pt x="83" y="299"/>
                  <a:pt x="83" y="299"/>
                </a:cubicBezTo>
                <a:cubicBezTo>
                  <a:pt x="60" y="299"/>
                  <a:pt x="60" y="299"/>
                  <a:pt x="60" y="299"/>
                </a:cubicBezTo>
                <a:cubicBezTo>
                  <a:pt x="60" y="265"/>
                  <a:pt x="60" y="265"/>
                  <a:pt x="60" y="265"/>
                </a:cubicBezTo>
                <a:cubicBezTo>
                  <a:pt x="70" y="263"/>
                  <a:pt x="78" y="255"/>
                  <a:pt x="78" y="244"/>
                </a:cubicBezTo>
                <a:cubicBezTo>
                  <a:pt x="78" y="237"/>
                  <a:pt x="74" y="230"/>
                  <a:pt x="67" y="226"/>
                </a:cubicBezTo>
                <a:cubicBezTo>
                  <a:pt x="70" y="223"/>
                  <a:pt x="72" y="219"/>
                  <a:pt x="72" y="214"/>
                </a:cubicBezTo>
                <a:cubicBezTo>
                  <a:pt x="72" y="205"/>
                  <a:pt x="65" y="198"/>
                  <a:pt x="56" y="198"/>
                </a:cubicBezTo>
                <a:cubicBezTo>
                  <a:pt x="47" y="198"/>
                  <a:pt x="40" y="205"/>
                  <a:pt x="40" y="214"/>
                </a:cubicBezTo>
                <a:cubicBezTo>
                  <a:pt x="40" y="219"/>
                  <a:pt x="42" y="223"/>
                  <a:pt x="45" y="226"/>
                </a:cubicBezTo>
                <a:cubicBezTo>
                  <a:pt x="39" y="230"/>
                  <a:pt x="35" y="236"/>
                  <a:pt x="35" y="244"/>
                </a:cubicBezTo>
                <a:cubicBezTo>
                  <a:pt x="35" y="255"/>
                  <a:pt x="42" y="263"/>
                  <a:pt x="52" y="265"/>
                </a:cubicBezTo>
                <a:cubicBezTo>
                  <a:pt x="52" y="299"/>
                  <a:pt x="52" y="299"/>
                  <a:pt x="52" y="299"/>
                </a:cubicBezTo>
                <a:cubicBezTo>
                  <a:pt x="25" y="299"/>
                  <a:pt x="25" y="299"/>
                  <a:pt x="25" y="299"/>
                </a:cubicBezTo>
                <a:cubicBezTo>
                  <a:pt x="25" y="289"/>
                  <a:pt x="25" y="289"/>
                  <a:pt x="25" y="289"/>
                </a:cubicBezTo>
                <a:cubicBezTo>
                  <a:pt x="32" y="287"/>
                  <a:pt x="37" y="281"/>
                  <a:pt x="37" y="273"/>
                </a:cubicBezTo>
                <a:cubicBezTo>
                  <a:pt x="37" y="267"/>
                  <a:pt x="35" y="262"/>
                  <a:pt x="30" y="259"/>
                </a:cubicBezTo>
                <a:cubicBezTo>
                  <a:pt x="32" y="256"/>
                  <a:pt x="33" y="253"/>
                  <a:pt x="33" y="250"/>
                </a:cubicBezTo>
                <a:cubicBezTo>
                  <a:pt x="33" y="243"/>
                  <a:pt x="27" y="237"/>
                  <a:pt x="20" y="237"/>
                </a:cubicBezTo>
                <a:cubicBezTo>
                  <a:pt x="13" y="237"/>
                  <a:pt x="7" y="243"/>
                  <a:pt x="7" y="250"/>
                </a:cubicBezTo>
                <a:cubicBezTo>
                  <a:pt x="7" y="253"/>
                  <a:pt x="8" y="256"/>
                  <a:pt x="10" y="259"/>
                </a:cubicBezTo>
                <a:cubicBezTo>
                  <a:pt x="6" y="262"/>
                  <a:pt x="3" y="267"/>
                  <a:pt x="3" y="273"/>
                </a:cubicBezTo>
                <a:cubicBezTo>
                  <a:pt x="3" y="281"/>
                  <a:pt x="9" y="288"/>
                  <a:pt x="17" y="289"/>
                </a:cubicBezTo>
                <a:cubicBezTo>
                  <a:pt x="17" y="299"/>
                  <a:pt x="17" y="299"/>
                  <a:pt x="17" y="299"/>
                </a:cubicBezTo>
                <a:cubicBezTo>
                  <a:pt x="4" y="299"/>
                  <a:pt x="4" y="299"/>
                  <a:pt x="4" y="299"/>
                </a:cubicBezTo>
                <a:cubicBezTo>
                  <a:pt x="2" y="299"/>
                  <a:pt x="0" y="301"/>
                  <a:pt x="0" y="303"/>
                </a:cubicBezTo>
                <a:cubicBezTo>
                  <a:pt x="0" y="305"/>
                  <a:pt x="2" y="307"/>
                  <a:pt x="4" y="307"/>
                </a:cubicBezTo>
                <a:cubicBezTo>
                  <a:pt x="323" y="307"/>
                  <a:pt x="323" y="307"/>
                  <a:pt x="323" y="307"/>
                </a:cubicBezTo>
                <a:cubicBezTo>
                  <a:pt x="325" y="307"/>
                  <a:pt x="327" y="305"/>
                  <a:pt x="327" y="303"/>
                </a:cubicBezTo>
                <a:cubicBezTo>
                  <a:pt x="327" y="301"/>
                  <a:pt x="325" y="299"/>
                  <a:pt x="323" y="299"/>
                </a:cubicBezTo>
                <a:close/>
                <a:moveTo>
                  <a:pt x="20" y="245"/>
                </a:moveTo>
                <a:cubicBezTo>
                  <a:pt x="23" y="245"/>
                  <a:pt x="25" y="248"/>
                  <a:pt x="25" y="251"/>
                </a:cubicBezTo>
                <a:cubicBezTo>
                  <a:pt x="25" y="253"/>
                  <a:pt x="23" y="256"/>
                  <a:pt x="20" y="256"/>
                </a:cubicBezTo>
                <a:cubicBezTo>
                  <a:pt x="17" y="256"/>
                  <a:pt x="15" y="253"/>
                  <a:pt x="15" y="251"/>
                </a:cubicBezTo>
                <a:cubicBezTo>
                  <a:pt x="15" y="248"/>
                  <a:pt x="17" y="245"/>
                  <a:pt x="20" y="245"/>
                </a:cubicBezTo>
                <a:close/>
                <a:moveTo>
                  <a:pt x="11" y="273"/>
                </a:moveTo>
                <a:cubicBezTo>
                  <a:pt x="11" y="267"/>
                  <a:pt x="15" y="263"/>
                  <a:pt x="20" y="263"/>
                </a:cubicBezTo>
                <a:cubicBezTo>
                  <a:pt x="25" y="263"/>
                  <a:pt x="29" y="267"/>
                  <a:pt x="29" y="273"/>
                </a:cubicBezTo>
                <a:cubicBezTo>
                  <a:pt x="29" y="278"/>
                  <a:pt x="25" y="282"/>
                  <a:pt x="20" y="282"/>
                </a:cubicBezTo>
                <a:cubicBezTo>
                  <a:pt x="15" y="282"/>
                  <a:pt x="11" y="278"/>
                  <a:pt x="11" y="273"/>
                </a:cubicBezTo>
                <a:close/>
                <a:moveTo>
                  <a:pt x="56" y="207"/>
                </a:moveTo>
                <a:cubicBezTo>
                  <a:pt x="60" y="207"/>
                  <a:pt x="64" y="210"/>
                  <a:pt x="64" y="215"/>
                </a:cubicBezTo>
                <a:cubicBezTo>
                  <a:pt x="64" y="219"/>
                  <a:pt x="60" y="223"/>
                  <a:pt x="56" y="223"/>
                </a:cubicBezTo>
                <a:cubicBezTo>
                  <a:pt x="51" y="223"/>
                  <a:pt x="48" y="219"/>
                  <a:pt x="48" y="215"/>
                </a:cubicBezTo>
                <a:cubicBezTo>
                  <a:pt x="48" y="210"/>
                  <a:pt x="51" y="207"/>
                  <a:pt x="56" y="207"/>
                </a:cubicBezTo>
                <a:close/>
                <a:moveTo>
                  <a:pt x="42" y="244"/>
                </a:moveTo>
                <a:cubicBezTo>
                  <a:pt x="42" y="237"/>
                  <a:pt x="48" y="231"/>
                  <a:pt x="56" y="231"/>
                </a:cubicBezTo>
                <a:cubicBezTo>
                  <a:pt x="63" y="231"/>
                  <a:pt x="69" y="237"/>
                  <a:pt x="69" y="244"/>
                </a:cubicBezTo>
                <a:cubicBezTo>
                  <a:pt x="69" y="252"/>
                  <a:pt x="63" y="258"/>
                  <a:pt x="56" y="258"/>
                </a:cubicBezTo>
                <a:cubicBezTo>
                  <a:pt x="48" y="258"/>
                  <a:pt x="42" y="252"/>
                  <a:pt x="42" y="244"/>
                </a:cubicBezTo>
                <a:close/>
                <a:moveTo>
                  <a:pt x="141" y="299"/>
                </a:moveTo>
                <a:cubicBezTo>
                  <a:pt x="90" y="299"/>
                  <a:pt x="90" y="299"/>
                  <a:pt x="90" y="299"/>
                </a:cubicBezTo>
                <a:cubicBezTo>
                  <a:pt x="90" y="112"/>
                  <a:pt x="90" y="112"/>
                  <a:pt x="90" y="112"/>
                </a:cubicBezTo>
                <a:cubicBezTo>
                  <a:pt x="141" y="112"/>
                  <a:pt x="141" y="112"/>
                  <a:pt x="141" y="112"/>
                </a:cubicBezTo>
                <a:lnTo>
                  <a:pt x="141" y="299"/>
                </a:lnTo>
                <a:close/>
                <a:moveTo>
                  <a:pt x="141" y="104"/>
                </a:moveTo>
                <a:cubicBezTo>
                  <a:pt x="87" y="104"/>
                  <a:pt x="87" y="104"/>
                  <a:pt x="87" y="104"/>
                </a:cubicBezTo>
                <a:cubicBezTo>
                  <a:pt x="87" y="93"/>
                  <a:pt x="87" y="93"/>
                  <a:pt x="87" y="93"/>
                </a:cubicBezTo>
                <a:cubicBezTo>
                  <a:pt x="141" y="93"/>
                  <a:pt x="141" y="93"/>
                  <a:pt x="141" y="93"/>
                </a:cubicBezTo>
                <a:lnTo>
                  <a:pt x="141" y="104"/>
                </a:lnTo>
                <a:close/>
                <a:moveTo>
                  <a:pt x="169" y="8"/>
                </a:moveTo>
                <a:cubicBezTo>
                  <a:pt x="182" y="8"/>
                  <a:pt x="182" y="8"/>
                  <a:pt x="182" y="8"/>
                </a:cubicBezTo>
                <a:cubicBezTo>
                  <a:pt x="182" y="21"/>
                  <a:pt x="182" y="21"/>
                  <a:pt x="182" y="21"/>
                </a:cubicBezTo>
                <a:cubicBezTo>
                  <a:pt x="169" y="21"/>
                  <a:pt x="169" y="21"/>
                  <a:pt x="169" y="21"/>
                </a:cubicBezTo>
                <a:lnTo>
                  <a:pt x="169" y="8"/>
                </a:lnTo>
                <a:close/>
                <a:moveTo>
                  <a:pt x="205" y="299"/>
                </a:moveTo>
                <a:cubicBezTo>
                  <a:pt x="187" y="299"/>
                  <a:pt x="187" y="299"/>
                  <a:pt x="187" y="299"/>
                </a:cubicBezTo>
                <a:cubicBezTo>
                  <a:pt x="187" y="257"/>
                  <a:pt x="187" y="257"/>
                  <a:pt x="187" y="257"/>
                </a:cubicBezTo>
                <a:cubicBezTo>
                  <a:pt x="205" y="257"/>
                  <a:pt x="205" y="257"/>
                  <a:pt x="205" y="257"/>
                </a:cubicBezTo>
                <a:lnTo>
                  <a:pt x="205" y="299"/>
                </a:lnTo>
                <a:close/>
                <a:moveTo>
                  <a:pt x="241" y="299"/>
                </a:moveTo>
                <a:cubicBezTo>
                  <a:pt x="213" y="299"/>
                  <a:pt x="213" y="299"/>
                  <a:pt x="213" y="299"/>
                </a:cubicBezTo>
                <a:cubicBezTo>
                  <a:pt x="213" y="253"/>
                  <a:pt x="213" y="253"/>
                  <a:pt x="213" y="253"/>
                </a:cubicBezTo>
                <a:cubicBezTo>
                  <a:pt x="213" y="250"/>
                  <a:pt x="211" y="249"/>
                  <a:pt x="209" y="249"/>
                </a:cubicBezTo>
                <a:cubicBezTo>
                  <a:pt x="183" y="249"/>
                  <a:pt x="183" y="249"/>
                  <a:pt x="183" y="249"/>
                </a:cubicBezTo>
                <a:cubicBezTo>
                  <a:pt x="180" y="249"/>
                  <a:pt x="179" y="250"/>
                  <a:pt x="179" y="253"/>
                </a:cubicBezTo>
                <a:cubicBezTo>
                  <a:pt x="179" y="299"/>
                  <a:pt x="179" y="299"/>
                  <a:pt x="179" y="299"/>
                </a:cubicBezTo>
                <a:cubicBezTo>
                  <a:pt x="148" y="299"/>
                  <a:pt x="148" y="299"/>
                  <a:pt x="148" y="299"/>
                </a:cubicBezTo>
                <a:cubicBezTo>
                  <a:pt x="148" y="54"/>
                  <a:pt x="148" y="54"/>
                  <a:pt x="148" y="54"/>
                </a:cubicBezTo>
                <a:cubicBezTo>
                  <a:pt x="241" y="54"/>
                  <a:pt x="241" y="54"/>
                  <a:pt x="241" y="54"/>
                </a:cubicBezTo>
                <a:lnTo>
                  <a:pt x="241" y="299"/>
                </a:lnTo>
                <a:close/>
                <a:moveTo>
                  <a:pt x="246" y="45"/>
                </a:moveTo>
                <a:cubicBezTo>
                  <a:pt x="144" y="45"/>
                  <a:pt x="144" y="45"/>
                  <a:pt x="144" y="45"/>
                </a:cubicBezTo>
                <a:cubicBezTo>
                  <a:pt x="144" y="29"/>
                  <a:pt x="144" y="29"/>
                  <a:pt x="144" y="29"/>
                </a:cubicBezTo>
                <a:cubicBezTo>
                  <a:pt x="246" y="29"/>
                  <a:pt x="246" y="29"/>
                  <a:pt x="246" y="29"/>
                </a:cubicBezTo>
                <a:lnTo>
                  <a:pt x="246" y="45"/>
                </a:lnTo>
                <a:close/>
                <a:moveTo>
                  <a:pt x="302" y="299"/>
                </a:moveTo>
                <a:cubicBezTo>
                  <a:pt x="249" y="299"/>
                  <a:pt x="249" y="299"/>
                  <a:pt x="249" y="299"/>
                </a:cubicBezTo>
                <a:cubicBezTo>
                  <a:pt x="249" y="121"/>
                  <a:pt x="249" y="121"/>
                  <a:pt x="249" y="121"/>
                </a:cubicBezTo>
                <a:cubicBezTo>
                  <a:pt x="302" y="121"/>
                  <a:pt x="302" y="121"/>
                  <a:pt x="302" y="121"/>
                </a:cubicBezTo>
                <a:lnTo>
                  <a:pt x="302" y="299"/>
                </a:lnTo>
                <a:close/>
                <a:moveTo>
                  <a:pt x="309" y="113"/>
                </a:moveTo>
                <a:cubicBezTo>
                  <a:pt x="249" y="113"/>
                  <a:pt x="249" y="113"/>
                  <a:pt x="249" y="113"/>
                </a:cubicBezTo>
                <a:cubicBezTo>
                  <a:pt x="249" y="100"/>
                  <a:pt x="249" y="100"/>
                  <a:pt x="249" y="100"/>
                </a:cubicBezTo>
                <a:cubicBezTo>
                  <a:pt x="309" y="100"/>
                  <a:pt x="309" y="100"/>
                  <a:pt x="309" y="100"/>
                </a:cubicBezTo>
                <a:lnTo>
                  <a:pt x="309" y="113"/>
                </a:lnTo>
                <a:close/>
                <a:moveTo>
                  <a:pt x="205" y="222"/>
                </a:moveTo>
                <a:cubicBezTo>
                  <a:pt x="221" y="222"/>
                  <a:pt x="221" y="222"/>
                  <a:pt x="221" y="222"/>
                </a:cubicBezTo>
                <a:cubicBezTo>
                  <a:pt x="224" y="222"/>
                  <a:pt x="225" y="221"/>
                  <a:pt x="225" y="218"/>
                </a:cubicBezTo>
                <a:cubicBezTo>
                  <a:pt x="225" y="197"/>
                  <a:pt x="225" y="197"/>
                  <a:pt x="225" y="197"/>
                </a:cubicBezTo>
                <a:cubicBezTo>
                  <a:pt x="225" y="195"/>
                  <a:pt x="224" y="193"/>
                  <a:pt x="221" y="193"/>
                </a:cubicBezTo>
                <a:cubicBezTo>
                  <a:pt x="205" y="193"/>
                  <a:pt x="205" y="193"/>
                  <a:pt x="205" y="193"/>
                </a:cubicBezTo>
                <a:cubicBezTo>
                  <a:pt x="203" y="193"/>
                  <a:pt x="201" y="195"/>
                  <a:pt x="201" y="197"/>
                </a:cubicBezTo>
                <a:cubicBezTo>
                  <a:pt x="201" y="218"/>
                  <a:pt x="201" y="218"/>
                  <a:pt x="201" y="218"/>
                </a:cubicBezTo>
                <a:cubicBezTo>
                  <a:pt x="201" y="220"/>
                  <a:pt x="203" y="222"/>
                  <a:pt x="205" y="222"/>
                </a:cubicBezTo>
                <a:close/>
                <a:moveTo>
                  <a:pt x="209" y="201"/>
                </a:moveTo>
                <a:cubicBezTo>
                  <a:pt x="217" y="201"/>
                  <a:pt x="217" y="201"/>
                  <a:pt x="217" y="201"/>
                </a:cubicBezTo>
                <a:cubicBezTo>
                  <a:pt x="217" y="214"/>
                  <a:pt x="217" y="214"/>
                  <a:pt x="217" y="214"/>
                </a:cubicBezTo>
                <a:cubicBezTo>
                  <a:pt x="209" y="214"/>
                  <a:pt x="209" y="214"/>
                  <a:pt x="209" y="214"/>
                </a:cubicBezTo>
                <a:lnTo>
                  <a:pt x="209" y="201"/>
                </a:lnTo>
                <a:close/>
                <a:moveTo>
                  <a:pt x="170" y="167"/>
                </a:moveTo>
                <a:cubicBezTo>
                  <a:pt x="186" y="167"/>
                  <a:pt x="186" y="167"/>
                  <a:pt x="186" y="167"/>
                </a:cubicBezTo>
                <a:cubicBezTo>
                  <a:pt x="189" y="167"/>
                  <a:pt x="190" y="165"/>
                  <a:pt x="190" y="163"/>
                </a:cubicBezTo>
                <a:cubicBezTo>
                  <a:pt x="190" y="142"/>
                  <a:pt x="190" y="142"/>
                  <a:pt x="190" y="142"/>
                </a:cubicBezTo>
                <a:cubicBezTo>
                  <a:pt x="190" y="139"/>
                  <a:pt x="189" y="138"/>
                  <a:pt x="186" y="138"/>
                </a:cubicBezTo>
                <a:cubicBezTo>
                  <a:pt x="170" y="138"/>
                  <a:pt x="170" y="138"/>
                  <a:pt x="170" y="138"/>
                </a:cubicBezTo>
                <a:cubicBezTo>
                  <a:pt x="167" y="138"/>
                  <a:pt x="166" y="139"/>
                  <a:pt x="166" y="142"/>
                </a:cubicBezTo>
                <a:cubicBezTo>
                  <a:pt x="166" y="163"/>
                  <a:pt x="166" y="163"/>
                  <a:pt x="166" y="163"/>
                </a:cubicBezTo>
                <a:cubicBezTo>
                  <a:pt x="166" y="165"/>
                  <a:pt x="167" y="167"/>
                  <a:pt x="170" y="167"/>
                </a:cubicBezTo>
                <a:close/>
                <a:moveTo>
                  <a:pt x="174" y="146"/>
                </a:moveTo>
                <a:cubicBezTo>
                  <a:pt x="182" y="146"/>
                  <a:pt x="182" y="146"/>
                  <a:pt x="182" y="146"/>
                </a:cubicBezTo>
                <a:cubicBezTo>
                  <a:pt x="182" y="159"/>
                  <a:pt x="182" y="159"/>
                  <a:pt x="182" y="159"/>
                </a:cubicBezTo>
                <a:cubicBezTo>
                  <a:pt x="174" y="159"/>
                  <a:pt x="174" y="159"/>
                  <a:pt x="174" y="159"/>
                </a:cubicBezTo>
                <a:lnTo>
                  <a:pt x="174" y="146"/>
                </a:lnTo>
                <a:close/>
                <a:moveTo>
                  <a:pt x="205" y="113"/>
                </a:moveTo>
                <a:cubicBezTo>
                  <a:pt x="221" y="113"/>
                  <a:pt x="221" y="113"/>
                  <a:pt x="221" y="113"/>
                </a:cubicBezTo>
                <a:cubicBezTo>
                  <a:pt x="224" y="113"/>
                  <a:pt x="225" y="112"/>
                  <a:pt x="225" y="109"/>
                </a:cubicBezTo>
                <a:cubicBezTo>
                  <a:pt x="225" y="88"/>
                  <a:pt x="225" y="88"/>
                  <a:pt x="225" y="88"/>
                </a:cubicBezTo>
                <a:cubicBezTo>
                  <a:pt x="225" y="86"/>
                  <a:pt x="224" y="84"/>
                  <a:pt x="221" y="84"/>
                </a:cubicBezTo>
                <a:cubicBezTo>
                  <a:pt x="205" y="84"/>
                  <a:pt x="205" y="84"/>
                  <a:pt x="205" y="84"/>
                </a:cubicBezTo>
                <a:cubicBezTo>
                  <a:pt x="203" y="84"/>
                  <a:pt x="201" y="86"/>
                  <a:pt x="201" y="88"/>
                </a:cubicBezTo>
                <a:cubicBezTo>
                  <a:pt x="201" y="109"/>
                  <a:pt x="201" y="109"/>
                  <a:pt x="201" y="109"/>
                </a:cubicBezTo>
                <a:cubicBezTo>
                  <a:pt x="201" y="111"/>
                  <a:pt x="203" y="113"/>
                  <a:pt x="205" y="113"/>
                </a:cubicBezTo>
                <a:close/>
                <a:moveTo>
                  <a:pt x="209" y="92"/>
                </a:moveTo>
                <a:cubicBezTo>
                  <a:pt x="217" y="92"/>
                  <a:pt x="217" y="92"/>
                  <a:pt x="217" y="92"/>
                </a:cubicBezTo>
                <a:cubicBezTo>
                  <a:pt x="217" y="105"/>
                  <a:pt x="217" y="105"/>
                  <a:pt x="217" y="105"/>
                </a:cubicBezTo>
                <a:cubicBezTo>
                  <a:pt x="209" y="105"/>
                  <a:pt x="209" y="105"/>
                  <a:pt x="209" y="105"/>
                </a:cubicBezTo>
                <a:lnTo>
                  <a:pt x="209" y="92"/>
                </a:lnTo>
                <a:close/>
                <a:moveTo>
                  <a:pt x="205" y="167"/>
                </a:moveTo>
                <a:cubicBezTo>
                  <a:pt x="221" y="167"/>
                  <a:pt x="221" y="167"/>
                  <a:pt x="221" y="167"/>
                </a:cubicBezTo>
                <a:cubicBezTo>
                  <a:pt x="224" y="167"/>
                  <a:pt x="225" y="165"/>
                  <a:pt x="225" y="163"/>
                </a:cubicBezTo>
                <a:cubicBezTo>
                  <a:pt x="225" y="142"/>
                  <a:pt x="225" y="142"/>
                  <a:pt x="225" y="142"/>
                </a:cubicBezTo>
                <a:cubicBezTo>
                  <a:pt x="225" y="139"/>
                  <a:pt x="224" y="138"/>
                  <a:pt x="221" y="138"/>
                </a:cubicBezTo>
                <a:cubicBezTo>
                  <a:pt x="205" y="138"/>
                  <a:pt x="205" y="138"/>
                  <a:pt x="205" y="138"/>
                </a:cubicBezTo>
                <a:cubicBezTo>
                  <a:pt x="203" y="138"/>
                  <a:pt x="201" y="139"/>
                  <a:pt x="201" y="142"/>
                </a:cubicBezTo>
                <a:cubicBezTo>
                  <a:pt x="201" y="163"/>
                  <a:pt x="201" y="163"/>
                  <a:pt x="201" y="163"/>
                </a:cubicBezTo>
                <a:cubicBezTo>
                  <a:pt x="201" y="165"/>
                  <a:pt x="203" y="167"/>
                  <a:pt x="205" y="167"/>
                </a:cubicBezTo>
                <a:close/>
                <a:moveTo>
                  <a:pt x="209" y="146"/>
                </a:moveTo>
                <a:cubicBezTo>
                  <a:pt x="217" y="146"/>
                  <a:pt x="217" y="146"/>
                  <a:pt x="217" y="146"/>
                </a:cubicBezTo>
                <a:cubicBezTo>
                  <a:pt x="217" y="159"/>
                  <a:pt x="217" y="159"/>
                  <a:pt x="217" y="159"/>
                </a:cubicBezTo>
                <a:cubicBezTo>
                  <a:pt x="209" y="159"/>
                  <a:pt x="209" y="159"/>
                  <a:pt x="209" y="159"/>
                </a:cubicBezTo>
                <a:lnTo>
                  <a:pt x="209" y="146"/>
                </a:lnTo>
                <a:close/>
                <a:moveTo>
                  <a:pt x="268" y="167"/>
                </a:moveTo>
                <a:cubicBezTo>
                  <a:pt x="284" y="167"/>
                  <a:pt x="284" y="167"/>
                  <a:pt x="284" y="167"/>
                </a:cubicBezTo>
                <a:cubicBezTo>
                  <a:pt x="287" y="167"/>
                  <a:pt x="288" y="165"/>
                  <a:pt x="288" y="163"/>
                </a:cubicBezTo>
                <a:cubicBezTo>
                  <a:pt x="288" y="142"/>
                  <a:pt x="288" y="142"/>
                  <a:pt x="288" y="142"/>
                </a:cubicBezTo>
                <a:cubicBezTo>
                  <a:pt x="288" y="139"/>
                  <a:pt x="287" y="138"/>
                  <a:pt x="284" y="138"/>
                </a:cubicBezTo>
                <a:cubicBezTo>
                  <a:pt x="268" y="138"/>
                  <a:pt x="268" y="138"/>
                  <a:pt x="268" y="138"/>
                </a:cubicBezTo>
                <a:cubicBezTo>
                  <a:pt x="265" y="138"/>
                  <a:pt x="264" y="139"/>
                  <a:pt x="264" y="142"/>
                </a:cubicBezTo>
                <a:cubicBezTo>
                  <a:pt x="264" y="163"/>
                  <a:pt x="264" y="163"/>
                  <a:pt x="264" y="163"/>
                </a:cubicBezTo>
                <a:cubicBezTo>
                  <a:pt x="264" y="165"/>
                  <a:pt x="265" y="167"/>
                  <a:pt x="268" y="167"/>
                </a:cubicBezTo>
                <a:close/>
                <a:moveTo>
                  <a:pt x="272" y="146"/>
                </a:moveTo>
                <a:cubicBezTo>
                  <a:pt x="280" y="146"/>
                  <a:pt x="280" y="146"/>
                  <a:pt x="280" y="146"/>
                </a:cubicBezTo>
                <a:cubicBezTo>
                  <a:pt x="280" y="159"/>
                  <a:pt x="280" y="159"/>
                  <a:pt x="280" y="159"/>
                </a:cubicBezTo>
                <a:cubicBezTo>
                  <a:pt x="272" y="159"/>
                  <a:pt x="272" y="159"/>
                  <a:pt x="272" y="159"/>
                </a:cubicBezTo>
                <a:lnTo>
                  <a:pt x="272" y="146"/>
                </a:lnTo>
                <a:close/>
                <a:moveTo>
                  <a:pt x="170" y="222"/>
                </a:moveTo>
                <a:cubicBezTo>
                  <a:pt x="186" y="222"/>
                  <a:pt x="186" y="222"/>
                  <a:pt x="186" y="222"/>
                </a:cubicBezTo>
                <a:cubicBezTo>
                  <a:pt x="189" y="222"/>
                  <a:pt x="190" y="221"/>
                  <a:pt x="190" y="218"/>
                </a:cubicBezTo>
                <a:cubicBezTo>
                  <a:pt x="190" y="197"/>
                  <a:pt x="190" y="197"/>
                  <a:pt x="190" y="197"/>
                </a:cubicBezTo>
                <a:cubicBezTo>
                  <a:pt x="190" y="195"/>
                  <a:pt x="189" y="193"/>
                  <a:pt x="186" y="193"/>
                </a:cubicBezTo>
                <a:cubicBezTo>
                  <a:pt x="170" y="193"/>
                  <a:pt x="170" y="193"/>
                  <a:pt x="170" y="193"/>
                </a:cubicBezTo>
                <a:cubicBezTo>
                  <a:pt x="167" y="193"/>
                  <a:pt x="166" y="195"/>
                  <a:pt x="166" y="197"/>
                </a:cubicBezTo>
                <a:cubicBezTo>
                  <a:pt x="166" y="218"/>
                  <a:pt x="166" y="218"/>
                  <a:pt x="166" y="218"/>
                </a:cubicBezTo>
                <a:cubicBezTo>
                  <a:pt x="166" y="220"/>
                  <a:pt x="167" y="222"/>
                  <a:pt x="170" y="222"/>
                </a:cubicBezTo>
                <a:close/>
                <a:moveTo>
                  <a:pt x="174" y="201"/>
                </a:moveTo>
                <a:cubicBezTo>
                  <a:pt x="182" y="201"/>
                  <a:pt x="182" y="201"/>
                  <a:pt x="182" y="201"/>
                </a:cubicBezTo>
                <a:cubicBezTo>
                  <a:pt x="182" y="214"/>
                  <a:pt x="182" y="214"/>
                  <a:pt x="182" y="214"/>
                </a:cubicBezTo>
                <a:cubicBezTo>
                  <a:pt x="174" y="214"/>
                  <a:pt x="174" y="214"/>
                  <a:pt x="174" y="214"/>
                </a:cubicBezTo>
                <a:lnTo>
                  <a:pt x="174" y="201"/>
                </a:lnTo>
                <a:close/>
                <a:moveTo>
                  <a:pt x="268" y="222"/>
                </a:moveTo>
                <a:cubicBezTo>
                  <a:pt x="284" y="222"/>
                  <a:pt x="284" y="222"/>
                  <a:pt x="284" y="222"/>
                </a:cubicBezTo>
                <a:cubicBezTo>
                  <a:pt x="287" y="222"/>
                  <a:pt x="288" y="221"/>
                  <a:pt x="288" y="218"/>
                </a:cubicBezTo>
                <a:cubicBezTo>
                  <a:pt x="288" y="197"/>
                  <a:pt x="288" y="197"/>
                  <a:pt x="288" y="197"/>
                </a:cubicBezTo>
                <a:cubicBezTo>
                  <a:pt x="288" y="195"/>
                  <a:pt x="287" y="193"/>
                  <a:pt x="284" y="193"/>
                </a:cubicBezTo>
                <a:cubicBezTo>
                  <a:pt x="268" y="193"/>
                  <a:pt x="268" y="193"/>
                  <a:pt x="268" y="193"/>
                </a:cubicBezTo>
                <a:cubicBezTo>
                  <a:pt x="265" y="193"/>
                  <a:pt x="264" y="195"/>
                  <a:pt x="264" y="197"/>
                </a:cubicBezTo>
                <a:cubicBezTo>
                  <a:pt x="264" y="218"/>
                  <a:pt x="264" y="218"/>
                  <a:pt x="264" y="218"/>
                </a:cubicBezTo>
                <a:cubicBezTo>
                  <a:pt x="264" y="220"/>
                  <a:pt x="265" y="222"/>
                  <a:pt x="268" y="222"/>
                </a:cubicBezTo>
                <a:close/>
                <a:moveTo>
                  <a:pt x="272" y="201"/>
                </a:moveTo>
                <a:cubicBezTo>
                  <a:pt x="280" y="201"/>
                  <a:pt x="280" y="201"/>
                  <a:pt x="280" y="201"/>
                </a:cubicBezTo>
                <a:cubicBezTo>
                  <a:pt x="280" y="214"/>
                  <a:pt x="280" y="214"/>
                  <a:pt x="280" y="214"/>
                </a:cubicBezTo>
                <a:cubicBezTo>
                  <a:pt x="272" y="214"/>
                  <a:pt x="272" y="214"/>
                  <a:pt x="272" y="214"/>
                </a:cubicBezTo>
                <a:lnTo>
                  <a:pt x="272" y="201"/>
                </a:lnTo>
                <a:close/>
                <a:moveTo>
                  <a:pt x="107" y="221"/>
                </a:moveTo>
                <a:cubicBezTo>
                  <a:pt x="124" y="221"/>
                  <a:pt x="124" y="221"/>
                  <a:pt x="124" y="221"/>
                </a:cubicBezTo>
                <a:cubicBezTo>
                  <a:pt x="126" y="221"/>
                  <a:pt x="128" y="220"/>
                  <a:pt x="128" y="217"/>
                </a:cubicBezTo>
                <a:cubicBezTo>
                  <a:pt x="128" y="196"/>
                  <a:pt x="128" y="196"/>
                  <a:pt x="128" y="196"/>
                </a:cubicBezTo>
                <a:cubicBezTo>
                  <a:pt x="128" y="194"/>
                  <a:pt x="126" y="192"/>
                  <a:pt x="124" y="192"/>
                </a:cubicBezTo>
                <a:cubicBezTo>
                  <a:pt x="107" y="192"/>
                  <a:pt x="107" y="192"/>
                  <a:pt x="107" y="192"/>
                </a:cubicBezTo>
                <a:cubicBezTo>
                  <a:pt x="105" y="192"/>
                  <a:pt x="103" y="194"/>
                  <a:pt x="103" y="196"/>
                </a:cubicBezTo>
                <a:cubicBezTo>
                  <a:pt x="103" y="217"/>
                  <a:pt x="103" y="217"/>
                  <a:pt x="103" y="217"/>
                </a:cubicBezTo>
                <a:cubicBezTo>
                  <a:pt x="103" y="220"/>
                  <a:pt x="105" y="221"/>
                  <a:pt x="107" y="221"/>
                </a:cubicBezTo>
                <a:close/>
                <a:moveTo>
                  <a:pt x="111" y="201"/>
                </a:moveTo>
                <a:cubicBezTo>
                  <a:pt x="120" y="201"/>
                  <a:pt x="120" y="201"/>
                  <a:pt x="120" y="201"/>
                </a:cubicBezTo>
                <a:cubicBezTo>
                  <a:pt x="120" y="214"/>
                  <a:pt x="120" y="214"/>
                  <a:pt x="120" y="214"/>
                </a:cubicBezTo>
                <a:cubicBezTo>
                  <a:pt x="111" y="214"/>
                  <a:pt x="111" y="214"/>
                  <a:pt x="111" y="214"/>
                </a:cubicBezTo>
                <a:lnTo>
                  <a:pt x="111" y="201"/>
                </a:lnTo>
                <a:close/>
                <a:moveTo>
                  <a:pt x="107" y="277"/>
                </a:moveTo>
                <a:cubicBezTo>
                  <a:pt x="124" y="277"/>
                  <a:pt x="124" y="277"/>
                  <a:pt x="124" y="277"/>
                </a:cubicBezTo>
                <a:cubicBezTo>
                  <a:pt x="126" y="277"/>
                  <a:pt x="128" y="276"/>
                  <a:pt x="128" y="273"/>
                </a:cubicBezTo>
                <a:cubicBezTo>
                  <a:pt x="128" y="252"/>
                  <a:pt x="128" y="252"/>
                  <a:pt x="128" y="252"/>
                </a:cubicBezTo>
                <a:cubicBezTo>
                  <a:pt x="128" y="250"/>
                  <a:pt x="126" y="248"/>
                  <a:pt x="124" y="248"/>
                </a:cubicBezTo>
                <a:cubicBezTo>
                  <a:pt x="107" y="248"/>
                  <a:pt x="107" y="248"/>
                  <a:pt x="107" y="248"/>
                </a:cubicBezTo>
                <a:cubicBezTo>
                  <a:pt x="105" y="248"/>
                  <a:pt x="103" y="250"/>
                  <a:pt x="103" y="252"/>
                </a:cubicBezTo>
                <a:cubicBezTo>
                  <a:pt x="103" y="273"/>
                  <a:pt x="103" y="273"/>
                  <a:pt x="103" y="273"/>
                </a:cubicBezTo>
                <a:cubicBezTo>
                  <a:pt x="103" y="276"/>
                  <a:pt x="105" y="277"/>
                  <a:pt x="107" y="277"/>
                </a:cubicBezTo>
                <a:close/>
                <a:moveTo>
                  <a:pt x="111" y="256"/>
                </a:moveTo>
                <a:cubicBezTo>
                  <a:pt x="120" y="256"/>
                  <a:pt x="120" y="256"/>
                  <a:pt x="120" y="256"/>
                </a:cubicBezTo>
                <a:cubicBezTo>
                  <a:pt x="120" y="269"/>
                  <a:pt x="120" y="269"/>
                  <a:pt x="120" y="269"/>
                </a:cubicBezTo>
                <a:cubicBezTo>
                  <a:pt x="111" y="269"/>
                  <a:pt x="111" y="269"/>
                  <a:pt x="111" y="269"/>
                </a:cubicBezTo>
                <a:lnTo>
                  <a:pt x="111" y="256"/>
                </a:lnTo>
                <a:close/>
              </a:path>
            </a:pathLst>
          </a:custGeom>
          <a:solidFill>
            <a:schemeClr val="tx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sp>
        <p:nvSpPr>
          <p:cNvPr id="207" name="shp0036">
            <a:extLst>
              <a:ext uri="{FF2B5EF4-FFF2-40B4-BE49-F238E27FC236}">
                <a16:creationId xmlns:a16="http://schemas.microsoft.com/office/drawing/2014/main" id="{FD12DC31-9111-4C9D-9F97-84D33AD6B502}"/>
              </a:ext>
            </a:extLst>
          </p:cNvPr>
          <p:cNvSpPr>
            <a:spLocks noEditPoints="1"/>
          </p:cNvSpPr>
          <p:nvPr/>
        </p:nvSpPr>
        <p:spPr bwMode="auto">
          <a:xfrm>
            <a:off x="1545772" y="4217474"/>
            <a:ext cx="476197" cy="329623"/>
          </a:xfrm>
          <a:custGeom>
            <a:avLst/>
            <a:gdLst>
              <a:gd name="T0" fmla="*/ 167 w 374"/>
              <a:gd name="T1" fmla="*/ 207 h 258"/>
              <a:gd name="T2" fmla="*/ 169 w 374"/>
              <a:gd name="T3" fmla="*/ 226 h 258"/>
              <a:gd name="T4" fmla="*/ 168 w 374"/>
              <a:gd name="T5" fmla="*/ 215 h 258"/>
              <a:gd name="T6" fmla="*/ 339 w 374"/>
              <a:gd name="T7" fmla="*/ 169 h 258"/>
              <a:gd name="T8" fmla="*/ 331 w 374"/>
              <a:gd name="T9" fmla="*/ 169 h 258"/>
              <a:gd name="T10" fmla="*/ 266 w 374"/>
              <a:gd name="T11" fmla="*/ 118 h 258"/>
              <a:gd name="T12" fmla="*/ 290 w 374"/>
              <a:gd name="T13" fmla="*/ 95 h 258"/>
              <a:gd name="T14" fmla="*/ 92 w 374"/>
              <a:gd name="T15" fmla="*/ 38 h 258"/>
              <a:gd name="T16" fmla="*/ 54 w 374"/>
              <a:gd name="T17" fmla="*/ 23 h 258"/>
              <a:gd name="T18" fmla="*/ 15 w 374"/>
              <a:gd name="T19" fmla="*/ 102 h 258"/>
              <a:gd name="T20" fmla="*/ 38 w 374"/>
              <a:gd name="T21" fmla="*/ 117 h 258"/>
              <a:gd name="T22" fmla="*/ 4 w 374"/>
              <a:gd name="T23" fmla="*/ 258 h 258"/>
              <a:gd name="T24" fmla="*/ 62 w 374"/>
              <a:gd name="T25" fmla="*/ 23 h 258"/>
              <a:gd name="T26" fmla="*/ 84 w 374"/>
              <a:gd name="T27" fmla="*/ 44 h 258"/>
              <a:gd name="T28" fmla="*/ 30 w 374"/>
              <a:gd name="T29" fmla="*/ 111 h 258"/>
              <a:gd name="T30" fmla="*/ 146 w 374"/>
              <a:gd name="T31" fmla="*/ 11 h 258"/>
              <a:gd name="T32" fmla="*/ 282 w 374"/>
              <a:gd name="T33" fmla="*/ 98 h 258"/>
              <a:gd name="T34" fmla="*/ 153 w 374"/>
              <a:gd name="T35" fmla="*/ 32 h 258"/>
              <a:gd name="T36" fmla="*/ 127 w 374"/>
              <a:gd name="T37" fmla="*/ 249 h 258"/>
              <a:gd name="T38" fmla="*/ 176 w 374"/>
              <a:gd name="T39" fmla="*/ 184 h 258"/>
              <a:gd name="T40" fmla="*/ 185 w 374"/>
              <a:gd name="T41" fmla="*/ 184 h 258"/>
              <a:gd name="T42" fmla="*/ 119 w 374"/>
              <a:gd name="T43" fmla="*/ 250 h 258"/>
              <a:gd name="T44" fmla="*/ 257 w 374"/>
              <a:gd name="T45" fmla="*/ 112 h 258"/>
              <a:gd name="T46" fmla="*/ 332 w 374"/>
              <a:gd name="T47" fmla="*/ 140 h 258"/>
              <a:gd name="T48" fmla="*/ 332 w 374"/>
              <a:gd name="T49" fmla="*/ 151 h 258"/>
              <a:gd name="T50" fmla="*/ 366 w 374"/>
              <a:gd name="T51" fmla="*/ 131 h 258"/>
              <a:gd name="T52" fmla="*/ 349 w 374"/>
              <a:gd name="T53" fmla="*/ 124 h 258"/>
              <a:gd name="T54" fmla="*/ 336 w 374"/>
              <a:gd name="T55" fmla="*/ 115 h 258"/>
              <a:gd name="T56" fmla="*/ 243 w 374"/>
              <a:gd name="T57" fmla="*/ 124 h 258"/>
              <a:gd name="T58" fmla="*/ 200 w 374"/>
              <a:gd name="T59" fmla="*/ 138 h 258"/>
              <a:gd name="T60" fmla="*/ 228 w 374"/>
              <a:gd name="T61" fmla="*/ 118 h 258"/>
              <a:gd name="T62" fmla="*/ 215 w 374"/>
              <a:gd name="T63" fmla="*/ 144 h 258"/>
              <a:gd name="T64" fmla="*/ 145 w 374"/>
              <a:gd name="T65" fmla="*/ 110 h 258"/>
              <a:gd name="T66" fmla="*/ 158 w 374"/>
              <a:gd name="T67" fmla="*/ 152 h 258"/>
              <a:gd name="T68" fmla="*/ 165 w 374"/>
              <a:gd name="T69" fmla="*/ 138 h 258"/>
              <a:gd name="T70" fmla="*/ 138 w 374"/>
              <a:gd name="T71" fmla="*/ 124 h 258"/>
              <a:gd name="T72" fmla="*/ 165 w 374"/>
              <a:gd name="T73" fmla="*/ 138 h 258"/>
              <a:gd name="T74" fmla="*/ 243 w 374"/>
              <a:gd name="T75" fmla="*/ 182 h 258"/>
              <a:gd name="T76" fmla="*/ 200 w 374"/>
              <a:gd name="T77" fmla="*/ 195 h 258"/>
              <a:gd name="T78" fmla="*/ 228 w 374"/>
              <a:gd name="T79" fmla="*/ 175 h 258"/>
              <a:gd name="T80" fmla="*/ 215 w 374"/>
              <a:gd name="T81" fmla="*/ 202 h 258"/>
              <a:gd name="T82" fmla="*/ 75 w 374"/>
              <a:gd name="T83" fmla="*/ 110 h 258"/>
              <a:gd name="T84" fmla="*/ 88 w 374"/>
              <a:gd name="T85" fmla="*/ 152 h 258"/>
              <a:gd name="T86" fmla="*/ 95 w 374"/>
              <a:gd name="T87" fmla="*/ 138 h 258"/>
              <a:gd name="T88" fmla="*/ 68 w 374"/>
              <a:gd name="T89" fmla="*/ 124 h 258"/>
              <a:gd name="T90" fmla="*/ 95 w 374"/>
              <a:gd name="T91" fmla="*/ 138 h 258"/>
              <a:gd name="T92" fmla="*/ 134 w 374"/>
              <a:gd name="T93" fmla="*/ 91 h 258"/>
              <a:gd name="T94" fmla="*/ 173 w 374"/>
              <a:gd name="T95" fmla="*/ 86 h 258"/>
              <a:gd name="T96" fmla="*/ 164 w 374"/>
              <a:gd name="T97" fmla="*/ 83 h 258"/>
              <a:gd name="T98" fmla="*/ 75 w 374"/>
              <a:gd name="T99" fmla="*/ 167 h 258"/>
              <a:gd name="T100" fmla="*/ 88 w 374"/>
              <a:gd name="T101" fmla="*/ 210 h 258"/>
              <a:gd name="T102" fmla="*/ 95 w 374"/>
              <a:gd name="T103" fmla="*/ 195 h 258"/>
              <a:gd name="T104" fmla="*/ 68 w 374"/>
              <a:gd name="T105" fmla="*/ 182 h 258"/>
              <a:gd name="T106" fmla="*/ 95 w 374"/>
              <a:gd name="T107" fmla="*/ 19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 h="258">
                <a:moveTo>
                  <a:pt x="169" y="215"/>
                </a:moveTo>
                <a:cubicBezTo>
                  <a:pt x="171" y="215"/>
                  <a:pt x="173" y="213"/>
                  <a:pt x="173" y="211"/>
                </a:cubicBezTo>
                <a:cubicBezTo>
                  <a:pt x="173" y="208"/>
                  <a:pt x="171" y="207"/>
                  <a:pt x="169" y="207"/>
                </a:cubicBezTo>
                <a:cubicBezTo>
                  <a:pt x="167" y="207"/>
                  <a:pt x="167" y="207"/>
                  <a:pt x="167" y="207"/>
                </a:cubicBezTo>
                <a:cubicBezTo>
                  <a:pt x="163" y="207"/>
                  <a:pt x="159" y="210"/>
                  <a:pt x="159" y="215"/>
                </a:cubicBezTo>
                <a:cubicBezTo>
                  <a:pt x="159" y="218"/>
                  <a:pt x="159" y="218"/>
                  <a:pt x="159" y="218"/>
                </a:cubicBezTo>
                <a:cubicBezTo>
                  <a:pt x="159" y="222"/>
                  <a:pt x="163" y="226"/>
                  <a:pt x="167" y="226"/>
                </a:cubicBezTo>
                <a:cubicBezTo>
                  <a:pt x="169" y="226"/>
                  <a:pt x="169" y="226"/>
                  <a:pt x="169" y="226"/>
                </a:cubicBezTo>
                <a:cubicBezTo>
                  <a:pt x="171" y="226"/>
                  <a:pt x="173" y="224"/>
                  <a:pt x="173" y="222"/>
                </a:cubicBezTo>
                <a:cubicBezTo>
                  <a:pt x="173" y="219"/>
                  <a:pt x="171" y="218"/>
                  <a:pt x="169" y="218"/>
                </a:cubicBezTo>
                <a:cubicBezTo>
                  <a:pt x="168" y="218"/>
                  <a:pt x="168" y="218"/>
                  <a:pt x="168" y="218"/>
                </a:cubicBezTo>
                <a:cubicBezTo>
                  <a:pt x="168" y="215"/>
                  <a:pt x="168" y="215"/>
                  <a:pt x="168" y="215"/>
                </a:cubicBezTo>
                <a:lnTo>
                  <a:pt x="169" y="215"/>
                </a:lnTo>
                <a:close/>
                <a:moveTo>
                  <a:pt x="364" y="250"/>
                </a:moveTo>
                <a:cubicBezTo>
                  <a:pt x="339" y="250"/>
                  <a:pt x="339" y="250"/>
                  <a:pt x="339" y="250"/>
                </a:cubicBezTo>
                <a:cubicBezTo>
                  <a:pt x="339" y="169"/>
                  <a:pt x="339" y="169"/>
                  <a:pt x="339" y="169"/>
                </a:cubicBezTo>
                <a:cubicBezTo>
                  <a:pt x="358" y="167"/>
                  <a:pt x="374" y="150"/>
                  <a:pt x="374" y="131"/>
                </a:cubicBezTo>
                <a:cubicBezTo>
                  <a:pt x="374" y="110"/>
                  <a:pt x="356" y="92"/>
                  <a:pt x="335" y="92"/>
                </a:cubicBezTo>
                <a:cubicBezTo>
                  <a:pt x="314" y="92"/>
                  <a:pt x="297" y="110"/>
                  <a:pt x="297" y="131"/>
                </a:cubicBezTo>
                <a:cubicBezTo>
                  <a:pt x="297" y="150"/>
                  <a:pt x="312" y="167"/>
                  <a:pt x="331" y="169"/>
                </a:cubicBezTo>
                <a:cubicBezTo>
                  <a:pt x="331" y="250"/>
                  <a:pt x="331" y="250"/>
                  <a:pt x="331" y="250"/>
                </a:cubicBezTo>
                <a:cubicBezTo>
                  <a:pt x="266" y="250"/>
                  <a:pt x="266" y="250"/>
                  <a:pt x="266" y="250"/>
                </a:cubicBezTo>
                <a:cubicBezTo>
                  <a:pt x="266" y="117"/>
                  <a:pt x="266" y="117"/>
                  <a:pt x="266" y="117"/>
                </a:cubicBezTo>
                <a:cubicBezTo>
                  <a:pt x="266" y="118"/>
                  <a:pt x="266" y="118"/>
                  <a:pt x="266" y="118"/>
                </a:cubicBezTo>
                <a:cubicBezTo>
                  <a:pt x="268" y="120"/>
                  <a:pt x="271" y="120"/>
                  <a:pt x="274" y="120"/>
                </a:cubicBezTo>
                <a:cubicBezTo>
                  <a:pt x="276" y="119"/>
                  <a:pt x="278" y="118"/>
                  <a:pt x="280" y="116"/>
                </a:cubicBezTo>
                <a:cubicBezTo>
                  <a:pt x="289" y="102"/>
                  <a:pt x="289" y="102"/>
                  <a:pt x="289" y="102"/>
                </a:cubicBezTo>
                <a:cubicBezTo>
                  <a:pt x="290" y="100"/>
                  <a:pt x="291" y="98"/>
                  <a:pt x="290" y="95"/>
                </a:cubicBezTo>
                <a:cubicBezTo>
                  <a:pt x="290" y="93"/>
                  <a:pt x="288" y="90"/>
                  <a:pt x="286" y="89"/>
                </a:cubicBezTo>
                <a:cubicBezTo>
                  <a:pt x="161" y="4"/>
                  <a:pt x="161" y="4"/>
                  <a:pt x="161" y="4"/>
                </a:cubicBezTo>
                <a:cubicBezTo>
                  <a:pt x="155" y="0"/>
                  <a:pt x="147" y="0"/>
                  <a:pt x="141" y="4"/>
                </a:cubicBezTo>
                <a:cubicBezTo>
                  <a:pt x="92" y="38"/>
                  <a:pt x="92" y="38"/>
                  <a:pt x="92" y="38"/>
                </a:cubicBezTo>
                <a:cubicBezTo>
                  <a:pt x="92" y="23"/>
                  <a:pt x="92" y="23"/>
                  <a:pt x="92" y="23"/>
                </a:cubicBezTo>
                <a:cubicBezTo>
                  <a:pt x="92" y="17"/>
                  <a:pt x="87" y="12"/>
                  <a:pt x="81" y="12"/>
                </a:cubicBezTo>
                <a:cubicBezTo>
                  <a:pt x="64" y="12"/>
                  <a:pt x="64" y="12"/>
                  <a:pt x="64" y="12"/>
                </a:cubicBezTo>
                <a:cubicBezTo>
                  <a:pt x="58" y="12"/>
                  <a:pt x="54" y="17"/>
                  <a:pt x="54" y="23"/>
                </a:cubicBezTo>
                <a:cubicBezTo>
                  <a:pt x="54" y="64"/>
                  <a:pt x="54" y="64"/>
                  <a:pt x="54" y="64"/>
                </a:cubicBezTo>
                <a:cubicBezTo>
                  <a:pt x="17" y="89"/>
                  <a:pt x="17" y="89"/>
                  <a:pt x="17" y="89"/>
                </a:cubicBezTo>
                <a:cubicBezTo>
                  <a:pt x="15" y="90"/>
                  <a:pt x="14" y="92"/>
                  <a:pt x="13" y="95"/>
                </a:cubicBezTo>
                <a:cubicBezTo>
                  <a:pt x="13" y="97"/>
                  <a:pt x="13" y="100"/>
                  <a:pt x="15" y="102"/>
                </a:cubicBezTo>
                <a:cubicBezTo>
                  <a:pt x="24" y="115"/>
                  <a:pt x="24" y="115"/>
                  <a:pt x="24" y="115"/>
                </a:cubicBezTo>
                <a:cubicBezTo>
                  <a:pt x="26" y="118"/>
                  <a:pt x="29" y="119"/>
                  <a:pt x="32" y="119"/>
                </a:cubicBezTo>
                <a:cubicBezTo>
                  <a:pt x="34" y="119"/>
                  <a:pt x="36" y="119"/>
                  <a:pt x="37" y="118"/>
                </a:cubicBezTo>
                <a:cubicBezTo>
                  <a:pt x="38" y="117"/>
                  <a:pt x="38" y="117"/>
                  <a:pt x="38" y="117"/>
                </a:cubicBezTo>
                <a:cubicBezTo>
                  <a:pt x="38" y="250"/>
                  <a:pt x="38" y="250"/>
                  <a:pt x="38" y="250"/>
                </a:cubicBezTo>
                <a:cubicBezTo>
                  <a:pt x="4" y="250"/>
                  <a:pt x="4" y="250"/>
                  <a:pt x="4" y="250"/>
                </a:cubicBezTo>
                <a:cubicBezTo>
                  <a:pt x="1" y="250"/>
                  <a:pt x="0" y="252"/>
                  <a:pt x="0" y="254"/>
                </a:cubicBezTo>
                <a:cubicBezTo>
                  <a:pt x="0" y="256"/>
                  <a:pt x="1" y="258"/>
                  <a:pt x="4" y="258"/>
                </a:cubicBezTo>
                <a:cubicBezTo>
                  <a:pt x="364" y="258"/>
                  <a:pt x="364" y="258"/>
                  <a:pt x="364" y="258"/>
                </a:cubicBezTo>
                <a:cubicBezTo>
                  <a:pt x="366" y="258"/>
                  <a:pt x="368" y="256"/>
                  <a:pt x="368" y="254"/>
                </a:cubicBezTo>
                <a:cubicBezTo>
                  <a:pt x="368" y="252"/>
                  <a:pt x="366" y="250"/>
                  <a:pt x="364" y="250"/>
                </a:cubicBezTo>
                <a:close/>
                <a:moveTo>
                  <a:pt x="62" y="23"/>
                </a:moveTo>
                <a:cubicBezTo>
                  <a:pt x="62" y="22"/>
                  <a:pt x="63" y="20"/>
                  <a:pt x="64" y="20"/>
                </a:cubicBezTo>
                <a:cubicBezTo>
                  <a:pt x="81" y="20"/>
                  <a:pt x="81" y="20"/>
                  <a:pt x="81" y="20"/>
                </a:cubicBezTo>
                <a:cubicBezTo>
                  <a:pt x="82" y="20"/>
                  <a:pt x="84" y="22"/>
                  <a:pt x="84" y="23"/>
                </a:cubicBezTo>
                <a:cubicBezTo>
                  <a:pt x="84" y="44"/>
                  <a:pt x="84" y="44"/>
                  <a:pt x="84" y="44"/>
                </a:cubicBezTo>
                <a:cubicBezTo>
                  <a:pt x="62" y="59"/>
                  <a:pt x="62" y="59"/>
                  <a:pt x="62" y="59"/>
                </a:cubicBezTo>
                <a:lnTo>
                  <a:pt x="62" y="23"/>
                </a:lnTo>
                <a:close/>
                <a:moveTo>
                  <a:pt x="32" y="111"/>
                </a:moveTo>
                <a:cubicBezTo>
                  <a:pt x="32" y="112"/>
                  <a:pt x="31" y="112"/>
                  <a:pt x="30" y="111"/>
                </a:cubicBezTo>
                <a:cubicBezTo>
                  <a:pt x="21" y="98"/>
                  <a:pt x="21" y="98"/>
                  <a:pt x="21" y="98"/>
                </a:cubicBezTo>
                <a:cubicBezTo>
                  <a:pt x="21" y="97"/>
                  <a:pt x="21" y="97"/>
                  <a:pt x="21" y="96"/>
                </a:cubicBezTo>
                <a:cubicBezTo>
                  <a:pt x="21" y="96"/>
                  <a:pt x="21" y="96"/>
                  <a:pt x="22" y="96"/>
                </a:cubicBezTo>
                <a:cubicBezTo>
                  <a:pt x="146" y="11"/>
                  <a:pt x="146" y="11"/>
                  <a:pt x="146" y="11"/>
                </a:cubicBezTo>
                <a:cubicBezTo>
                  <a:pt x="149" y="9"/>
                  <a:pt x="153" y="9"/>
                  <a:pt x="156" y="11"/>
                </a:cubicBezTo>
                <a:cubicBezTo>
                  <a:pt x="282" y="96"/>
                  <a:pt x="282" y="96"/>
                  <a:pt x="282" y="96"/>
                </a:cubicBezTo>
                <a:cubicBezTo>
                  <a:pt x="282" y="96"/>
                  <a:pt x="282" y="96"/>
                  <a:pt x="282" y="96"/>
                </a:cubicBezTo>
                <a:cubicBezTo>
                  <a:pt x="282" y="97"/>
                  <a:pt x="282" y="97"/>
                  <a:pt x="282" y="98"/>
                </a:cubicBezTo>
                <a:cubicBezTo>
                  <a:pt x="273" y="111"/>
                  <a:pt x="273" y="111"/>
                  <a:pt x="273" y="111"/>
                </a:cubicBezTo>
                <a:cubicBezTo>
                  <a:pt x="272" y="111"/>
                  <a:pt x="272" y="111"/>
                  <a:pt x="272" y="112"/>
                </a:cubicBezTo>
                <a:cubicBezTo>
                  <a:pt x="272" y="112"/>
                  <a:pt x="271" y="112"/>
                  <a:pt x="271" y="111"/>
                </a:cubicBezTo>
                <a:cubicBezTo>
                  <a:pt x="153" y="32"/>
                  <a:pt x="153" y="32"/>
                  <a:pt x="153" y="32"/>
                </a:cubicBezTo>
                <a:cubicBezTo>
                  <a:pt x="152" y="31"/>
                  <a:pt x="150" y="31"/>
                  <a:pt x="149" y="32"/>
                </a:cubicBezTo>
                <a:lnTo>
                  <a:pt x="32" y="111"/>
                </a:lnTo>
                <a:close/>
                <a:moveTo>
                  <a:pt x="176" y="249"/>
                </a:moveTo>
                <a:cubicBezTo>
                  <a:pt x="127" y="249"/>
                  <a:pt x="127" y="249"/>
                  <a:pt x="127" y="249"/>
                </a:cubicBezTo>
                <a:cubicBezTo>
                  <a:pt x="127" y="184"/>
                  <a:pt x="127" y="184"/>
                  <a:pt x="127" y="184"/>
                </a:cubicBezTo>
                <a:cubicBezTo>
                  <a:pt x="127" y="179"/>
                  <a:pt x="131" y="174"/>
                  <a:pt x="136" y="174"/>
                </a:cubicBezTo>
                <a:cubicBezTo>
                  <a:pt x="167" y="174"/>
                  <a:pt x="167" y="174"/>
                  <a:pt x="167" y="174"/>
                </a:cubicBezTo>
                <a:cubicBezTo>
                  <a:pt x="172" y="174"/>
                  <a:pt x="176" y="179"/>
                  <a:pt x="176" y="184"/>
                </a:cubicBezTo>
                <a:lnTo>
                  <a:pt x="176" y="249"/>
                </a:lnTo>
                <a:close/>
                <a:moveTo>
                  <a:pt x="257" y="250"/>
                </a:moveTo>
                <a:cubicBezTo>
                  <a:pt x="185" y="250"/>
                  <a:pt x="185" y="250"/>
                  <a:pt x="185" y="250"/>
                </a:cubicBezTo>
                <a:cubicBezTo>
                  <a:pt x="185" y="184"/>
                  <a:pt x="185" y="184"/>
                  <a:pt x="185" y="184"/>
                </a:cubicBezTo>
                <a:cubicBezTo>
                  <a:pt x="185" y="174"/>
                  <a:pt x="177" y="166"/>
                  <a:pt x="167" y="166"/>
                </a:cubicBezTo>
                <a:cubicBezTo>
                  <a:pt x="137" y="166"/>
                  <a:pt x="137" y="166"/>
                  <a:pt x="137" y="166"/>
                </a:cubicBezTo>
                <a:cubicBezTo>
                  <a:pt x="127" y="166"/>
                  <a:pt x="119" y="174"/>
                  <a:pt x="119" y="184"/>
                </a:cubicBezTo>
                <a:cubicBezTo>
                  <a:pt x="119" y="250"/>
                  <a:pt x="119" y="250"/>
                  <a:pt x="119" y="250"/>
                </a:cubicBezTo>
                <a:cubicBezTo>
                  <a:pt x="46" y="250"/>
                  <a:pt x="46" y="250"/>
                  <a:pt x="46" y="250"/>
                </a:cubicBezTo>
                <a:cubicBezTo>
                  <a:pt x="46" y="112"/>
                  <a:pt x="46" y="112"/>
                  <a:pt x="46" y="112"/>
                </a:cubicBezTo>
                <a:cubicBezTo>
                  <a:pt x="151" y="40"/>
                  <a:pt x="151" y="40"/>
                  <a:pt x="151" y="40"/>
                </a:cubicBezTo>
                <a:cubicBezTo>
                  <a:pt x="257" y="112"/>
                  <a:pt x="257" y="112"/>
                  <a:pt x="257" y="112"/>
                </a:cubicBezTo>
                <a:lnTo>
                  <a:pt x="257" y="250"/>
                </a:lnTo>
                <a:close/>
                <a:moveTo>
                  <a:pt x="336" y="115"/>
                </a:moveTo>
                <a:cubicBezTo>
                  <a:pt x="333" y="115"/>
                  <a:pt x="332" y="116"/>
                  <a:pt x="332" y="119"/>
                </a:cubicBezTo>
                <a:cubicBezTo>
                  <a:pt x="332" y="140"/>
                  <a:pt x="332" y="140"/>
                  <a:pt x="332" y="140"/>
                </a:cubicBezTo>
                <a:cubicBezTo>
                  <a:pt x="329" y="137"/>
                  <a:pt x="329" y="137"/>
                  <a:pt x="329" y="137"/>
                </a:cubicBezTo>
                <a:cubicBezTo>
                  <a:pt x="327" y="135"/>
                  <a:pt x="325" y="135"/>
                  <a:pt x="323" y="137"/>
                </a:cubicBezTo>
                <a:cubicBezTo>
                  <a:pt x="322" y="138"/>
                  <a:pt x="322" y="141"/>
                  <a:pt x="323" y="142"/>
                </a:cubicBezTo>
                <a:cubicBezTo>
                  <a:pt x="332" y="151"/>
                  <a:pt x="332" y="151"/>
                  <a:pt x="332" y="151"/>
                </a:cubicBezTo>
                <a:cubicBezTo>
                  <a:pt x="332" y="161"/>
                  <a:pt x="332" y="161"/>
                  <a:pt x="332" y="161"/>
                </a:cubicBezTo>
                <a:cubicBezTo>
                  <a:pt x="316" y="159"/>
                  <a:pt x="305" y="146"/>
                  <a:pt x="305" y="131"/>
                </a:cubicBezTo>
                <a:cubicBezTo>
                  <a:pt x="305" y="114"/>
                  <a:pt x="319" y="100"/>
                  <a:pt x="336" y="100"/>
                </a:cubicBezTo>
                <a:cubicBezTo>
                  <a:pt x="352" y="100"/>
                  <a:pt x="366" y="114"/>
                  <a:pt x="366" y="131"/>
                </a:cubicBezTo>
                <a:cubicBezTo>
                  <a:pt x="366" y="146"/>
                  <a:pt x="354" y="159"/>
                  <a:pt x="340" y="161"/>
                </a:cubicBezTo>
                <a:cubicBezTo>
                  <a:pt x="340" y="143"/>
                  <a:pt x="340" y="143"/>
                  <a:pt x="340" y="143"/>
                </a:cubicBezTo>
                <a:cubicBezTo>
                  <a:pt x="350" y="130"/>
                  <a:pt x="350" y="130"/>
                  <a:pt x="350" y="130"/>
                </a:cubicBezTo>
                <a:cubicBezTo>
                  <a:pt x="351" y="128"/>
                  <a:pt x="350" y="126"/>
                  <a:pt x="349" y="124"/>
                </a:cubicBezTo>
                <a:cubicBezTo>
                  <a:pt x="347" y="123"/>
                  <a:pt x="344" y="124"/>
                  <a:pt x="343" y="125"/>
                </a:cubicBezTo>
                <a:cubicBezTo>
                  <a:pt x="340" y="130"/>
                  <a:pt x="340" y="130"/>
                  <a:pt x="340" y="130"/>
                </a:cubicBezTo>
                <a:cubicBezTo>
                  <a:pt x="340" y="119"/>
                  <a:pt x="340" y="119"/>
                  <a:pt x="340" y="119"/>
                </a:cubicBezTo>
                <a:cubicBezTo>
                  <a:pt x="340" y="116"/>
                  <a:pt x="338" y="115"/>
                  <a:pt x="336" y="115"/>
                </a:cubicBezTo>
                <a:close/>
                <a:moveTo>
                  <a:pt x="215" y="152"/>
                </a:moveTo>
                <a:cubicBezTo>
                  <a:pt x="228" y="152"/>
                  <a:pt x="228" y="152"/>
                  <a:pt x="228" y="152"/>
                </a:cubicBezTo>
                <a:cubicBezTo>
                  <a:pt x="236" y="152"/>
                  <a:pt x="243" y="146"/>
                  <a:pt x="243" y="138"/>
                </a:cubicBezTo>
                <a:cubicBezTo>
                  <a:pt x="243" y="124"/>
                  <a:pt x="243" y="124"/>
                  <a:pt x="243" y="124"/>
                </a:cubicBezTo>
                <a:cubicBezTo>
                  <a:pt x="243" y="116"/>
                  <a:pt x="236" y="110"/>
                  <a:pt x="228" y="110"/>
                </a:cubicBezTo>
                <a:cubicBezTo>
                  <a:pt x="215" y="110"/>
                  <a:pt x="215" y="110"/>
                  <a:pt x="215" y="110"/>
                </a:cubicBezTo>
                <a:cubicBezTo>
                  <a:pt x="207" y="110"/>
                  <a:pt x="200" y="116"/>
                  <a:pt x="200" y="124"/>
                </a:cubicBezTo>
                <a:cubicBezTo>
                  <a:pt x="200" y="138"/>
                  <a:pt x="200" y="138"/>
                  <a:pt x="200" y="138"/>
                </a:cubicBezTo>
                <a:cubicBezTo>
                  <a:pt x="200" y="146"/>
                  <a:pt x="207" y="152"/>
                  <a:pt x="215" y="152"/>
                </a:cubicBezTo>
                <a:close/>
                <a:moveTo>
                  <a:pt x="208" y="124"/>
                </a:moveTo>
                <a:cubicBezTo>
                  <a:pt x="208" y="120"/>
                  <a:pt x="211" y="118"/>
                  <a:pt x="215" y="118"/>
                </a:cubicBezTo>
                <a:cubicBezTo>
                  <a:pt x="228" y="118"/>
                  <a:pt x="228" y="118"/>
                  <a:pt x="228" y="118"/>
                </a:cubicBezTo>
                <a:cubicBezTo>
                  <a:pt x="232" y="118"/>
                  <a:pt x="235" y="120"/>
                  <a:pt x="235" y="124"/>
                </a:cubicBezTo>
                <a:cubicBezTo>
                  <a:pt x="235" y="138"/>
                  <a:pt x="235" y="138"/>
                  <a:pt x="235" y="138"/>
                </a:cubicBezTo>
                <a:cubicBezTo>
                  <a:pt x="235" y="141"/>
                  <a:pt x="232" y="144"/>
                  <a:pt x="228" y="144"/>
                </a:cubicBezTo>
                <a:cubicBezTo>
                  <a:pt x="215" y="144"/>
                  <a:pt x="215" y="144"/>
                  <a:pt x="215" y="144"/>
                </a:cubicBezTo>
                <a:cubicBezTo>
                  <a:pt x="211" y="144"/>
                  <a:pt x="208" y="141"/>
                  <a:pt x="208" y="138"/>
                </a:cubicBezTo>
                <a:lnTo>
                  <a:pt x="208" y="124"/>
                </a:lnTo>
                <a:close/>
                <a:moveTo>
                  <a:pt x="158" y="110"/>
                </a:moveTo>
                <a:cubicBezTo>
                  <a:pt x="145" y="110"/>
                  <a:pt x="145" y="110"/>
                  <a:pt x="145" y="110"/>
                </a:cubicBezTo>
                <a:cubicBezTo>
                  <a:pt x="137" y="110"/>
                  <a:pt x="130" y="116"/>
                  <a:pt x="130" y="124"/>
                </a:cubicBezTo>
                <a:cubicBezTo>
                  <a:pt x="130" y="138"/>
                  <a:pt x="130" y="138"/>
                  <a:pt x="130" y="138"/>
                </a:cubicBezTo>
                <a:cubicBezTo>
                  <a:pt x="130" y="146"/>
                  <a:pt x="137" y="152"/>
                  <a:pt x="145" y="152"/>
                </a:cubicBezTo>
                <a:cubicBezTo>
                  <a:pt x="158" y="152"/>
                  <a:pt x="158" y="152"/>
                  <a:pt x="158" y="152"/>
                </a:cubicBezTo>
                <a:cubicBezTo>
                  <a:pt x="166" y="152"/>
                  <a:pt x="173" y="146"/>
                  <a:pt x="173" y="138"/>
                </a:cubicBezTo>
                <a:cubicBezTo>
                  <a:pt x="173" y="124"/>
                  <a:pt x="173" y="124"/>
                  <a:pt x="173" y="124"/>
                </a:cubicBezTo>
                <a:cubicBezTo>
                  <a:pt x="173" y="116"/>
                  <a:pt x="166" y="110"/>
                  <a:pt x="158" y="110"/>
                </a:cubicBezTo>
                <a:close/>
                <a:moveTo>
                  <a:pt x="165" y="138"/>
                </a:moveTo>
                <a:cubicBezTo>
                  <a:pt x="165" y="141"/>
                  <a:pt x="162" y="144"/>
                  <a:pt x="158" y="144"/>
                </a:cubicBezTo>
                <a:cubicBezTo>
                  <a:pt x="145" y="144"/>
                  <a:pt x="145" y="144"/>
                  <a:pt x="145" y="144"/>
                </a:cubicBezTo>
                <a:cubicBezTo>
                  <a:pt x="141" y="144"/>
                  <a:pt x="138" y="141"/>
                  <a:pt x="138" y="138"/>
                </a:cubicBezTo>
                <a:cubicBezTo>
                  <a:pt x="138" y="124"/>
                  <a:pt x="138" y="124"/>
                  <a:pt x="138" y="124"/>
                </a:cubicBezTo>
                <a:cubicBezTo>
                  <a:pt x="138" y="120"/>
                  <a:pt x="141" y="118"/>
                  <a:pt x="145" y="118"/>
                </a:cubicBezTo>
                <a:cubicBezTo>
                  <a:pt x="158" y="118"/>
                  <a:pt x="158" y="118"/>
                  <a:pt x="158" y="118"/>
                </a:cubicBezTo>
                <a:cubicBezTo>
                  <a:pt x="162" y="118"/>
                  <a:pt x="165" y="120"/>
                  <a:pt x="165" y="124"/>
                </a:cubicBezTo>
                <a:lnTo>
                  <a:pt x="165" y="138"/>
                </a:lnTo>
                <a:close/>
                <a:moveTo>
                  <a:pt x="215" y="210"/>
                </a:moveTo>
                <a:cubicBezTo>
                  <a:pt x="228" y="210"/>
                  <a:pt x="228" y="210"/>
                  <a:pt x="228" y="210"/>
                </a:cubicBezTo>
                <a:cubicBezTo>
                  <a:pt x="236" y="210"/>
                  <a:pt x="243" y="203"/>
                  <a:pt x="243" y="195"/>
                </a:cubicBezTo>
                <a:cubicBezTo>
                  <a:pt x="243" y="182"/>
                  <a:pt x="243" y="182"/>
                  <a:pt x="243" y="182"/>
                </a:cubicBezTo>
                <a:cubicBezTo>
                  <a:pt x="243" y="174"/>
                  <a:pt x="236" y="167"/>
                  <a:pt x="228" y="167"/>
                </a:cubicBezTo>
                <a:cubicBezTo>
                  <a:pt x="215" y="167"/>
                  <a:pt x="215" y="167"/>
                  <a:pt x="215" y="167"/>
                </a:cubicBezTo>
                <a:cubicBezTo>
                  <a:pt x="207" y="167"/>
                  <a:pt x="200" y="174"/>
                  <a:pt x="200" y="182"/>
                </a:cubicBezTo>
                <a:cubicBezTo>
                  <a:pt x="200" y="195"/>
                  <a:pt x="200" y="195"/>
                  <a:pt x="200" y="195"/>
                </a:cubicBezTo>
                <a:cubicBezTo>
                  <a:pt x="200" y="203"/>
                  <a:pt x="207" y="210"/>
                  <a:pt x="215" y="210"/>
                </a:cubicBezTo>
                <a:close/>
                <a:moveTo>
                  <a:pt x="208" y="182"/>
                </a:moveTo>
                <a:cubicBezTo>
                  <a:pt x="208" y="178"/>
                  <a:pt x="211" y="175"/>
                  <a:pt x="215" y="175"/>
                </a:cubicBezTo>
                <a:cubicBezTo>
                  <a:pt x="228" y="175"/>
                  <a:pt x="228" y="175"/>
                  <a:pt x="228" y="175"/>
                </a:cubicBezTo>
                <a:cubicBezTo>
                  <a:pt x="232" y="175"/>
                  <a:pt x="235" y="178"/>
                  <a:pt x="235" y="182"/>
                </a:cubicBezTo>
                <a:cubicBezTo>
                  <a:pt x="235" y="195"/>
                  <a:pt x="235" y="195"/>
                  <a:pt x="235" y="195"/>
                </a:cubicBezTo>
                <a:cubicBezTo>
                  <a:pt x="235" y="199"/>
                  <a:pt x="232" y="202"/>
                  <a:pt x="228" y="202"/>
                </a:cubicBezTo>
                <a:cubicBezTo>
                  <a:pt x="215" y="202"/>
                  <a:pt x="215" y="202"/>
                  <a:pt x="215" y="202"/>
                </a:cubicBezTo>
                <a:cubicBezTo>
                  <a:pt x="211" y="202"/>
                  <a:pt x="208" y="199"/>
                  <a:pt x="208" y="195"/>
                </a:cubicBezTo>
                <a:lnTo>
                  <a:pt x="208" y="182"/>
                </a:lnTo>
                <a:close/>
                <a:moveTo>
                  <a:pt x="88" y="110"/>
                </a:moveTo>
                <a:cubicBezTo>
                  <a:pt x="75" y="110"/>
                  <a:pt x="75" y="110"/>
                  <a:pt x="75" y="110"/>
                </a:cubicBezTo>
                <a:cubicBezTo>
                  <a:pt x="67" y="110"/>
                  <a:pt x="60" y="116"/>
                  <a:pt x="60" y="124"/>
                </a:cubicBezTo>
                <a:cubicBezTo>
                  <a:pt x="60" y="138"/>
                  <a:pt x="60" y="138"/>
                  <a:pt x="60" y="138"/>
                </a:cubicBezTo>
                <a:cubicBezTo>
                  <a:pt x="60" y="146"/>
                  <a:pt x="67" y="152"/>
                  <a:pt x="75" y="152"/>
                </a:cubicBezTo>
                <a:cubicBezTo>
                  <a:pt x="88" y="152"/>
                  <a:pt x="88" y="152"/>
                  <a:pt x="88" y="152"/>
                </a:cubicBezTo>
                <a:cubicBezTo>
                  <a:pt x="96" y="152"/>
                  <a:pt x="103" y="146"/>
                  <a:pt x="103" y="138"/>
                </a:cubicBezTo>
                <a:cubicBezTo>
                  <a:pt x="103" y="124"/>
                  <a:pt x="103" y="124"/>
                  <a:pt x="103" y="124"/>
                </a:cubicBezTo>
                <a:cubicBezTo>
                  <a:pt x="103" y="116"/>
                  <a:pt x="96" y="110"/>
                  <a:pt x="88" y="110"/>
                </a:cubicBezTo>
                <a:close/>
                <a:moveTo>
                  <a:pt x="95" y="138"/>
                </a:moveTo>
                <a:cubicBezTo>
                  <a:pt x="95" y="141"/>
                  <a:pt x="92" y="144"/>
                  <a:pt x="88" y="144"/>
                </a:cubicBezTo>
                <a:cubicBezTo>
                  <a:pt x="75" y="144"/>
                  <a:pt x="75" y="144"/>
                  <a:pt x="75" y="144"/>
                </a:cubicBezTo>
                <a:cubicBezTo>
                  <a:pt x="71" y="144"/>
                  <a:pt x="68" y="141"/>
                  <a:pt x="68" y="138"/>
                </a:cubicBezTo>
                <a:cubicBezTo>
                  <a:pt x="68" y="124"/>
                  <a:pt x="68" y="124"/>
                  <a:pt x="68" y="124"/>
                </a:cubicBezTo>
                <a:cubicBezTo>
                  <a:pt x="68" y="120"/>
                  <a:pt x="71" y="118"/>
                  <a:pt x="75" y="118"/>
                </a:cubicBezTo>
                <a:cubicBezTo>
                  <a:pt x="88" y="118"/>
                  <a:pt x="88" y="118"/>
                  <a:pt x="88" y="118"/>
                </a:cubicBezTo>
                <a:cubicBezTo>
                  <a:pt x="92" y="118"/>
                  <a:pt x="95" y="120"/>
                  <a:pt x="95" y="124"/>
                </a:cubicBezTo>
                <a:lnTo>
                  <a:pt x="95" y="138"/>
                </a:lnTo>
                <a:close/>
                <a:moveTo>
                  <a:pt x="130" y="86"/>
                </a:moveTo>
                <a:cubicBezTo>
                  <a:pt x="130" y="86"/>
                  <a:pt x="130" y="86"/>
                  <a:pt x="130" y="86"/>
                </a:cubicBezTo>
                <a:cubicBezTo>
                  <a:pt x="130" y="88"/>
                  <a:pt x="130" y="89"/>
                  <a:pt x="131" y="90"/>
                </a:cubicBezTo>
                <a:cubicBezTo>
                  <a:pt x="132" y="90"/>
                  <a:pt x="133" y="91"/>
                  <a:pt x="134" y="91"/>
                </a:cubicBezTo>
                <a:cubicBezTo>
                  <a:pt x="169" y="91"/>
                  <a:pt x="169" y="91"/>
                  <a:pt x="169" y="91"/>
                </a:cubicBezTo>
                <a:cubicBezTo>
                  <a:pt x="170" y="91"/>
                  <a:pt x="171" y="90"/>
                  <a:pt x="172" y="90"/>
                </a:cubicBezTo>
                <a:cubicBezTo>
                  <a:pt x="173" y="89"/>
                  <a:pt x="173" y="88"/>
                  <a:pt x="173" y="86"/>
                </a:cubicBezTo>
                <a:cubicBezTo>
                  <a:pt x="173" y="86"/>
                  <a:pt x="173" y="86"/>
                  <a:pt x="173" y="86"/>
                </a:cubicBezTo>
                <a:cubicBezTo>
                  <a:pt x="171" y="75"/>
                  <a:pt x="162" y="68"/>
                  <a:pt x="152" y="68"/>
                </a:cubicBezTo>
                <a:cubicBezTo>
                  <a:pt x="141" y="68"/>
                  <a:pt x="132" y="75"/>
                  <a:pt x="130" y="86"/>
                </a:cubicBezTo>
                <a:close/>
                <a:moveTo>
                  <a:pt x="152" y="75"/>
                </a:moveTo>
                <a:cubicBezTo>
                  <a:pt x="157" y="75"/>
                  <a:pt x="162" y="78"/>
                  <a:pt x="164" y="83"/>
                </a:cubicBezTo>
                <a:cubicBezTo>
                  <a:pt x="140" y="83"/>
                  <a:pt x="140" y="83"/>
                  <a:pt x="140" y="83"/>
                </a:cubicBezTo>
                <a:cubicBezTo>
                  <a:pt x="142" y="78"/>
                  <a:pt x="146" y="75"/>
                  <a:pt x="152" y="75"/>
                </a:cubicBezTo>
                <a:close/>
                <a:moveTo>
                  <a:pt x="88" y="167"/>
                </a:moveTo>
                <a:cubicBezTo>
                  <a:pt x="75" y="167"/>
                  <a:pt x="75" y="167"/>
                  <a:pt x="75" y="167"/>
                </a:cubicBezTo>
                <a:cubicBezTo>
                  <a:pt x="67" y="167"/>
                  <a:pt x="60" y="174"/>
                  <a:pt x="60" y="182"/>
                </a:cubicBezTo>
                <a:cubicBezTo>
                  <a:pt x="60" y="195"/>
                  <a:pt x="60" y="195"/>
                  <a:pt x="60" y="195"/>
                </a:cubicBezTo>
                <a:cubicBezTo>
                  <a:pt x="60" y="203"/>
                  <a:pt x="67" y="210"/>
                  <a:pt x="75" y="210"/>
                </a:cubicBezTo>
                <a:cubicBezTo>
                  <a:pt x="88" y="210"/>
                  <a:pt x="88" y="210"/>
                  <a:pt x="88" y="210"/>
                </a:cubicBezTo>
                <a:cubicBezTo>
                  <a:pt x="96" y="210"/>
                  <a:pt x="103" y="203"/>
                  <a:pt x="103" y="195"/>
                </a:cubicBezTo>
                <a:cubicBezTo>
                  <a:pt x="103" y="182"/>
                  <a:pt x="103" y="182"/>
                  <a:pt x="103" y="182"/>
                </a:cubicBezTo>
                <a:cubicBezTo>
                  <a:pt x="103" y="174"/>
                  <a:pt x="96" y="167"/>
                  <a:pt x="88" y="167"/>
                </a:cubicBezTo>
                <a:close/>
                <a:moveTo>
                  <a:pt x="95" y="195"/>
                </a:moveTo>
                <a:cubicBezTo>
                  <a:pt x="95" y="199"/>
                  <a:pt x="92" y="202"/>
                  <a:pt x="88" y="202"/>
                </a:cubicBezTo>
                <a:cubicBezTo>
                  <a:pt x="75" y="202"/>
                  <a:pt x="75" y="202"/>
                  <a:pt x="75" y="202"/>
                </a:cubicBezTo>
                <a:cubicBezTo>
                  <a:pt x="71" y="202"/>
                  <a:pt x="68" y="199"/>
                  <a:pt x="68" y="195"/>
                </a:cubicBezTo>
                <a:cubicBezTo>
                  <a:pt x="68" y="182"/>
                  <a:pt x="68" y="182"/>
                  <a:pt x="68" y="182"/>
                </a:cubicBezTo>
                <a:cubicBezTo>
                  <a:pt x="68" y="178"/>
                  <a:pt x="71" y="175"/>
                  <a:pt x="75" y="175"/>
                </a:cubicBezTo>
                <a:cubicBezTo>
                  <a:pt x="88" y="175"/>
                  <a:pt x="88" y="175"/>
                  <a:pt x="88" y="175"/>
                </a:cubicBezTo>
                <a:cubicBezTo>
                  <a:pt x="92" y="175"/>
                  <a:pt x="95" y="178"/>
                  <a:pt x="95" y="182"/>
                </a:cubicBezTo>
                <a:lnTo>
                  <a:pt x="95" y="195"/>
                </a:lnTo>
                <a:close/>
              </a:path>
            </a:pathLst>
          </a:custGeom>
          <a:solidFill>
            <a:srgbClr val="717171"/>
          </a:solidFill>
          <a:ln>
            <a:noFill/>
          </a:ln>
        </p:spPr>
        <p:txBody>
          <a:bodyPr vert="horz" wrap="square" lIns="91280" tIns="45640" rIns="91280" bIns="45640" numCol="1" anchor="t" anchorCtr="0" compatLnSpc="1">
            <a:prstTxWarp prst="textNoShape">
              <a:avLst/>
            </a:prstTxWarp>
          </a:bodyPr>
          <a:lstStyle/>
          <a:p>
            <a:pPr defTabSz="912937" fontAlgn="base">
              <a:spcBef>
                <a:spcPct val="0"/>
              </a:spcBef>
              <a:spcAft>
                <a:spcPct val="0"/>
              </a:spcAft>
              <a:defRPr/>
            </a:pPr>
            <a:endParaRPr lang="fr-FR" sz="1797" b="1">
              <a:solidFill>
                <a:srgbClr val="717171"/>
              </a:solidFill>
              <a:latin typeface="Arial" charset="0"/>
              <a:cs typeface="Arial" charset="0"/>
            </a:endParaRPr>
          </a:p>
        </p:txBody>
      </p:sp>
      <p:graphicFrame>
        <p:nvGraphicFramePr>
          <p:cNvPr id="208" name="shp0037">
            <a:extLst>
              <a:ext uri="{FF2B5EF4-FFF2-40B4-BE49-F238E27FC236}">
                <a16:creationId xmlns:a16="http://schemas.microsoft.com/office/drawing/2014/main" id="{682B8C4A-BC11-402A-A062-052DF385798D}"/>
              </a:ext>
            </a:extLst>
          </p:cNvPr>
          <p:cNvGraphicFramePr/>
          <p:nvPr/>
        </p:nvGraphicFramePr>
        <p:xfrm>
          <a:off x="338933" y="4369163"/>
          <a:ext cx="1070977" cy="1070977"/>
        </p:xfrm>
        <a:graphic>
          <a:graphicData uri="http://schemas.openxmlformats.org/drawingml/2006/chart">
            <c:chart xmlns:c="http://schemas.openxmlformats.org/drawingml/2006/chart" xmlns:r="http://schemas.openxmlformats.org/officeDocument/2006/relationships" r:id="rId14"/>
          </a:graphicData>
        </a:graphic>
      </p:graphicFrame>
      <p:sp>
        <p:nvSpPr>
          <p:cNvPr id="209" name="shp0038">
            <a:extLst>
              <a:ext uri="{FF2B5EF4-FFF2-40B4-BE49-F238E27FC236}">
                <a16:creationId xmlns:a16="http://schemas.microsoft.com/office/drawing/2014/main" id="{7064C3CB-5FD1-4424-8558-418E7DD3629D}"/>
              </a:ext>
            </a:extLst>
          </p:cNvPr>
          <p:cNvSpPr txBox="1"/>
          <p:nvPr/>
        </p:nvSpPr>
        <p:spPr>
          <a:xfrm>
            <a:off x="2157829" y="4334200"/>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74%</a:t>
            </a:r>
          </a:p>
        </p:txBody>
      </p:sp>
      <p:sp>
        <p:nvSpPr>
          <p:cNvPr id="210" name="shp0039">
            <a:extLst>
              <a:ext uri="{FF2B5EF4-FFF2-40B4-BE49-F238E27FC236}">
                <a16:creationId xmlns:a16="http://schemas.microsoft.com/office/drawing/2014/main" id="{99249868-5A85-4464-AC40-97764C2BA518}"/>
              </a:ext>
            </a:extLst>
          </p:cNvPr>
          <p:cNvSpPr txBox="1"/>
          <p:nvPr/>
        </p:nvSpPr>
        <p:spPr>
          <a:xfrm>
            <a:off x="2157829" y="5162572"/>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26%</a:t>
            </a:r>
          </a:p>
        </p:txBody>
      </p:sp>
      <p:sp>
        <p:nvSpPr>
          <p:cNvPr id="211" name="shp0041">
            <a:extLst>
              <a:ext uri="{FF2B5EF4-FFF2-40B4-BE49-F238E27FC236}">
                <a16:creationId xmlns:a16="http://schemas.microsoft.com/office/drawing/2014/main" id="{AB61D95F-AE6B-4191-A13A-1CC3712BC805}"/>
              </a:ext>
            </a:extLst>
          </p:cNvPr>
          <p:cNvSpPr/>
          <p:nvPr/>
        </p:nvSpPr>
        <p:spPr>
          <a:xfrm>
            <a:off x="1193749" y="4399350"/>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12" name="shp0042">
            <a:extLst>
              <a:ext uri="{FF2B5EF4-FFF2-40B4-BE49-F238E27FC236}">
                <a16:creationId xmlns:a16="http://schemas.microsoft.com/office/drawing/2014/main" id="{77BF191E-0BC8-442E-93E3-B0BF8FEDF22F}"/>
              </a:ext>
            </a:extLst>
          </p:cNvPr>
          <p:cNvCxnSpPr/>
          <p:nvPr/>
        </p:nvCxnSpPr>
        <p:spPr>
          <a:xfrm flipH="1">
            <a:off x="1409911" y="520071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13" name="shp0044">
            <a:extLst>
              <a:ext uri="{FF2B5EF4-FFF2-40B4-BE49-F238E27FC236}">
                <a16:creationId xmlns:a16="http://schemas.microsoft.com/office/drawing/2014/main" id="{5FC3F974-6185-4E1A-B050-FF956BBFD97C}"/>
              </a:ext>
            </a:extLst>
          </p:cNvPr>
          <p:cNvSpPr txBox="1"/>
          <p:nvPr/>
        </p:nvSpPr>
        <p:spPr>
          <a:xfrm>
            <a:off x="2157829" y="4197793"/>
            <a:ext cx="492862"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Maison</a:t>
            </a:r>
            <a:endParaRPr lang="fr-FR" sz="1198" b="1" dirty="0">
              <a:solidFill>
                <a:srgbClr val="717171"/>
              </a:solidFill>
            </a:endParaRPr>
          </a:p>
        </p:txBody>
      </p:sp>
      <p:sp>
        <p:nvSpPr>
          <p:cNvPr id="214" name="shp0045">
            <a:extLst>
              <a:ext uri="{FF2B5EF4-FFF2-40B4-BE49-F238E27FC236}">
                <a16:creationId xmlns:a16="http://schemas.microsoft.com/office/drawing/2014/main" id="{1054B74A-07AA-48F1-A2B0-E43E8AE7B0F3}"/>
              </a:ext>
            </a:extLst>
          </p:cNvPr>
          <p:cNvSpPr txBox="1"/>
          <p:nvPr/>
        </p:nvSpPr>
        <p:spPr>
          <a:xfrm>
            <a:off x="2157827" y="5025891"/>
            <a:ext cx="876911" cy="165908"/>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Appartement</a:t>
            </a:r>
          </a:p>
        </p:txBody>
      </p:sp>
      <p:graphicFrame>
        <p:nvGraphicFramePr>
          <p:cNvPr id="217" name="shp0037">
            <a:extLst>
              <a:ext uri="{FF2B5EF4-FFF2-40B4-BE49-F238E27FC236}">
                <a16:creationId xmlns:a16="http://schemas.microsoft.com/office/drawing/2014/main" id="{CAD663F7-F55B-4AF6-8004-CE98FC3CBC82}"/>
              </a:ext>
            </a:extLst>
          </p:cNvPr>
          <p:cNvGraphicFramePr/>
          <p:nvPr/>
        </p:nvGraphicFramePr>
        <p:xfrm>
          <a:off x="3162342" y="4345842"/>
          <a:ext cx="1070977" cy="1070977"/>
        </p:xfrm>
        <a:graphic>
          <a:graphicData uri="http://schemas.openxmlformats.org/drawingml/2006/chart">
            <c:chart xmlns:c="http://schemas.openxmlformats.org/drawingml/2006/chart" xmlns:r="http://schemas.openxmlformats.org/officeDocument/2006/relationships" r:id="rId15"/>
          </a:graphicData>
        </a:graphic>
      </p:graphicFrame>
      <p:sp>
        <p:nvSpPr>
          <p:cNvPr id="218" name="shp0038">
            <a:extLst>
              <a:ext uri="{FF2B5EF4-FFF2-40B4-BE49-F238E27FC236}">
                <a16:creationId xmlns:a16="http://schemas.microsoft.com/office/drawing/2014/main" id="{3EAB12FF-16DB-4CB1-866B-FAA111D5BAD7}"/>
              </a:ext>
            </a:extLst>
          </p:cNvPr>
          <p:cNvSpPr txBox="1"/>
          <p:nvPr/>
        </p:nvSpPr>
        <p:spPr>
          <a:xfrm>
            <a:off x="4922963" y="423880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69%</a:t>
            </a:r>
          </a:p>
        </p:txBody>
      </p:sp>
      <p:sp>
        <p:nvSpPr>
          <p:cNvPr id="219" name="shp0039">
            <a:extLst>
              <a:ext uri="{FF2B5EF4-FFF2-40B4-BE49-F238E27FC236}">
                <a16:creationId xmlns:a16="http://schemas.microsoft.com/office/drawing/2014/main" id="{3CEF2C8B-52D2-4F38-903D-A63E7B57A4BA}"/>
              </a:ext>
            </a:extLst>
          </p:cNvPr>
          <p:cNvSpPr txBox="1"/>
          <p:nvPr/>
        </p:nvSpPr>
        <p:spPr>
          <a:xfrm>
            <a:off x="4922963" y="487497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26%</a:t>
            </a:r>
          </a:p>
        </p:txBody>
      </p:sp>
      <p:sp>
        <p:nvSpPr>
          <p:cNvPr id="220" name="shp0041">
            <a:extLst>
              <a:ext uri="{FF2B5EF4-FFF2-40B4-BE49-F238E27FC236}">
                <a16:creationId xmlns:a16="http://schemas.microsoft.com/office/drawing/2014/main" id="{71A1A451-0815-4917-BDBC-7FD008BDF911}"/>
              </a:ext>
            </a:extLst>
          </p:cNvPr>
          <p:cNvSpPr/>
          <p:nvPr/>
        </p:nvSpPr>
        <p:spPr>
          <a:xfrm>
            <a:off x="4017158" y="4303954"/>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221" name="shp0042">
            <a:extLst>
              <a:ext uri="{FF2B5EF4-FFF2-40B4-BE49-F238E27FC236}">
                <a16:creationId xmlns:a16="http://schemas.microsoft.com/office/drawing/2014/main" id="{195A964C-E66D-4A5E-B9B4-657074701C05}"/>
              </a:ext>
            </a:extLst>
          </p:cNvPr>
          <p:cNvCxnSpPr/>
          <p:nvPr/>
        </p:nvCxnSpPr>
        <p:spPr>
          <a:xfrm flipH="1">
            <a:off x="4233320" y="4932273"/>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22" name="shp0044">
            <a:extLst>
              <a:ext uri="{FF2B5EF4-FFF2-40B4-BE49-F238E27FC236}">
                <a16:creationId xmlns:a16="http://schemas.microsoft.com/office/drawing/2014/main" id="{E36F4E26-E152-449E-BA1C-8CDA4D60BE2F}"/>
              </a:ext>
            </a:extLst>
          </p:cNvPr>
          <p:cNvSpPr txBox="1"/>
          <p:nvPr/>
        </p:nvSpPr>
        <p:spPr>
          <a:xfrm>
            <a:off x="4922963" y="4102396"/>
            <a:ext cx="79060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Propriétaire</a:t>
            </a:r>
            <a:endParaRPr lang="fr-FR" sz="1198" b="1" dirty="0">
              <a:solidFill>
                <a:srgbClr val="717171"/>
              </a:solidFill>
            </a:endParaRPr>
          </a:p>
        </p:txBody>
      </p:sp>
      <p:sp>
        <p:nvSpPr>
          <p:cNvPr id="223" name="shp0045">
            <a:extLst>
              <a:ext uri="{FF2B5EF4-FFF2-40B4-BE49-F238E27FC236}">
                <a16:creationId xmlns:a16="http://schemas.microsoft.com/office/drawing/2014/main" id="{6889645F-2AD3-46A0-9C34-F09BAA6104C9}"/>
              </a:ext>
            </a:extLst>
          </p:cNvPr>
          <p:cNvSpPr txBox="1"/>
          <p:nvPr/>
        </p:nvSpPr>
        <p:spPr>
          <a:xfrm>
            <a:off x="4922963" y="4738294"/>
            <a:ext cx="628962"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Locataire</a:t>
            </a:r>
          </a:p>
        </p:txBody>
      </p:sp>
      <p:pic>
        <p:nvPicPr>
          <p:cNvPr id="228" name="Graphique 227">
            <a:extLst>
              <a:ext uri="{FF2B5EF4-FFF2-40B4-BE49-F238E27FC236}">
                <a16:creationId xmlns:a16="http://schemas.microsoft.com/office/drawing/2014/main" id="{31FEB413-7EB1-4605-A441-9D395E3B31C4}"/>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36780" y="4757860"/>
            <a:ext cx="408139" cy="503185"/>
          </a:xfrm>
          <a:prstGeom prst="rect">
            <a:avLst/>
          </a:prstGeom>
        </p:spPr>
      </p:pic>
      <p:pic>
        <p:nvPicPr>
          <p:cNvPr id="229" name="Graphique 228">
            <a:extLst>
              <a:ext uri="{FF2B5EF4-FFF2-40B4-BE49-F238E27FC236}">
                <a16:creationId xmlns:a16="http://schemas.microsoft.com/office/drawing/2014/main" id="{1166F381-479C-4DCF-9613-D7BDC480D72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369689" y="3944594"/>
            <a:ext cx="486412" cy="503185"/>
          </a:xfrm>
          <a:prstGeom prst="rect">
            <a:avLst/>
          </a:prstGeom>
        </p:spPr>
      </p:pic>
      <p:grpSp>
        <p:nvGrpSpPr>
          <p:cNvPr id="241" name="Groupe 240">
            <a:extLst>
              <a:ext uri="{FF2B5EF4-FFF2-40B4-BE49-F238E27FC236}">
                <a16:creationId xmlns:a16="http://schemas.microsoft.com/office/drawing/2014/main" id="{C05B43EA-7BFD-41D2-B3C6-F08B566EFDBD}"/>
              </a:ext>
            </a:extLst>
          </p:cNvPr>
          <p:cNvGrpSpPr/>
          <p:nvPr/>
        </p:nvGrpSpPr>
        <p:grpSpPr>
          <a:xfrm>
            <a:off x="9831158" y="5898578"/>
            <a:ext cx="2284977" cy="230459"/>
            <a:chOff x="9155150" y="5772986"/>
            <a:chExt cx="2265265" cy="230832"/>
          </a:xfrm>
        </p:grpSpPr>
        <p:sp>
          <p:nvSpPr>
            <p:cNvPr id="242" name="Freeform 55">
              <a:extLst>
                <a:ext uri="{FF2B5EF4-FFF2-40B4-BE49-F238E27FC236}">
                  <a16:creationId xmlns:a16="http://schemas.microsoft.com/office/drawing/2014/main" id="{B47E1115-5A16-4326-92AB-A9420BFF3C50}"/>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243" name="Rectangle 242">
              <a:extLst>
                <a:ext uri="{FF2B5EF4-FFF2-40B4-BE49-F238E27FC236}">
                  <a16:creationId xmlns:a16="http://schemas.microsoft.com/office/drawing/2014/main" id="{6DE06A29-8A9B-4CCF-ABF5-920C09BD1020}"/>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244" name="Freeform 53">
            <a:extLst>
              <a:ext uri="{FF2B5EF4-FFF2-40B4-BE49-F238E27FC236}">
                <a16:creationId xmlns:a16="http://schemas.microsoft.com/office/drawing/2014/main" id="{0A8D5FF1-2407-4838-A7D3-D407AF39CEB9}"/>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256" name="shp0032">
            <a:extLst>
              <a:ext uri="{FF2B5EF4-FFF2-40B4-BE49-F238E27FC236}">
                <a16:creationId xmlns:a16="http://schemas.microsoft.com/office/drawing/2014/main" id="{4067D73E-679E-4B60-94C2-9CE6021E05D9}"/>
              </a:ext>
            </a:extLst>
          </p:cNvPr>
          <p:cNvSpPr txBox="1"/>
          <p:nvPr/>
        </p:nvSpPr>
        <p:spPr>
          <a:xfrm>
            <a:off x="6301814" y="3677179"/>
            <a:ext cx="2596760"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ESPACE EXTERIEUR PRINCIPAL</a:t>
            </a:r>
          </a:p>
        </p:txBody>
      </p:sp>
      <p:cxnSp>
        <p:nvCxnSpPr>
          <p:cNvPr id="257" name="shp0033">
            <a:extLst>
              <a:ext uri="{FF2B5EF4-FFF2-40B4-BE49-F238E27FC236}">
                <a16:creationId xmlns:a16="http://schemas.microsoft.com/office/drawing/2014/main" id="{3846245E-5C80-44DE-ABCA-B9C945FA16EF}"/>
              </a:ext>
            </a:extLst>
          </p:cNvPr>
          <p:cNvCxnSpPr>
            <a:cxnSpLocks/>
          </p:cNvCxnSpPr>
          <p:nvPr/>
        </p:nvCxnSpPr>
        <p:spPr>
          <a:xfrm>
            <a:off x="6301812" y="3914839"/>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shp0034">
            <a:extLst>
              <a:ext uri="{FF2B5EF4-FFF2-40B4-BE49-F238E27FC236}">
                <a16:creationId xmlns:a16="http://schemas.microsoft.com/office/drawing/2014/main" id="{8AA28FC7-6E1F-4B3E-94D0-D9DE32D17891}"/>
              </a:ext>
            </a:extLst>
          </p:cNvPr>
          <p:cNvCxnSpPr>
            <a:cxnSpLocks/>
          </p:cNvCxnSpPr>
          <p:nvPr/>
        </p:nvCxnSpPr>
        <p:spPr>
          <a:xfrm>
            <a:off x="6301812" y="5660855"/>
            <a:ext cx="528343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9" name="shp0037">
            <a:extLst>
              <a:ext uri="{FF2B5EF4-FFF2-40B4-BE49-F238E27FC236}">
                <a16:creationId xmlns:a16="http://schemas.microsoft.com/office/drawing/2014/main" id="{A5CD0460-62EA-4744-B2A6-533D1523612B}"/>
              </a:ext>
            </a:extLst>
          </p:cNvPr>
          <p:cNvGraphicFramePr/>
          <p:nvPr/>
        </p:nvGraphicFramePr>
        <p:xfrm>
          <a:off x="6378316" y="4339675"/>
          <a:ext cx="1070977" cy="1070977"/>
        </p:xfrm>
        <a:graphic>
          <a:graphicData uri="http://schemas.openxmlformats.org/drawingml/2006/chart">
            <c:chart xmlns:c="http://schemas.openxmlformats.org/drawingml/2006/chart" xmlns:r="http://schemas.openxmlformats.org/officeDocument/2006/relationships" r:id="rId20"/>
          </a:graphicData>
        </a:graphic>
      </p:graphicFrame>
      <p:sp>
        <p:nvSpPr>
          <p:cNvPr id="320" name="shp0038">
            <a:extLst>
              <a:ext uri="{FF2B5EF4-FFF2-40B4-BE49-F238E27FC236}">
                <a16:creationId xmlns:a16="http://schemas.microsoft.com/office/drawing/2014/main" id="{29995E84-F53D-40E0-BAC8-366F45574CD9}"/>
              </a:ext>
            </a:extLst>
          </p:cNvPr>
          <p:cNvSpPr txBox="1"/>
          <p:nvPr/>
        </p:nvSpPr>
        <p:spPr>
          <a:xfrm>
            <a:off x="8085820" y="4246807"/>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70%</a:t>
            </a:r>
          </a:p>
        </p:txBody>
      </p:sp>
      <p:sp>
        <p:nvSpPr>
          <p:cNvPr id="321" name="shp0039">
            <a:extLst>
              <a:ext uri="{FF2B5EF4-FFF2-40B4-BE49-F238E27FC236}">
                <a16:creationId xmlns:a16="http://schemas.microsoft.com/office/drawing/2014/main" id="{E190F9F4-346A-4374-9371-5444294A906E}"/>
              </a:ext>
            </a:extLst>
          </p:cNvPr>
          <p:cNvSpPr txBox="1"/>
          <p:nvPr/>
        </p:nvSpPr>
        <p:spPr>
          <a:xfrm>
            <a:off x="8085820" y="4810903"/>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16%</a:t>
            </a:r>
          </a:p>
        </p:txBody>
      </p:sp>
      <p:sp>
        <p:nvSpPr>
          <p:cNvPr id="322" name="shp0041">
            <a:extLst>
              <a:ext uri="{FF2B5EF4-FFF2-40B4-BE49-F238E27FC236}">
                <a16:creationId xmlns:a16="http://schemas.microsoft.com/office/drawing/2014/main" id="{0BA7D41A-5151-4972-A3D3-7DBCD9FE9658}"/>
              </a:ext>
            </a:extLst>
          </p:cNvPr>
          <p:cNvSpPr/>
          <p:nvPr/>
        </p:nvSpPr>
        <p:spPr>
          <a:xfrm>
            <a:off x="7304488" y="4311957"/>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cxnSp>
        <p:nvCxnSpPr>
          <p:cNvPr id="323" name="shp0042">
            <a:extLst>
              <a:ext uri="{FF2B5EF4-FFF2-40B4-BE49-F238E27FC236}">
                <a16:creationId xmlns:a16="http://schemas.microsoft.com/office/drawing/2014/main" id="{1F6641F5-7142-456D-9DB5-25986492C7A5}"/>
              </a:ext>
            </a:extLst>
          </p:cNvPr>
          <p:cNvCxnSpPr/>
          <p:nvPr/>
        </p:nvCxnSpPr>
        <p:spPr>
          <a:xfrm flipH="1">
            <a:off x="7520649" y="4820152"/>
            <a:ext cx="78292"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324" name="shp0044">
            <a:extLst>
              <a:ext uri="{FF2B5EF4-FFF2-40B4-BE49-F238E27FC236}">
                <a16:creationId xmlns:a16="http://schemas.microsoft.com/office/drawing/2014/main" id="{30C2EA10-983F-4B1B-9D6C-3E36C29256B9}"/>
              </a:ext>
            </a:extLst>
          </p:cNvPr>
          <p:cNvSpPr txBox="1"/>
          <p:nvPr/>
        </p:nvSpPr>
        <p:spPr>
          <a:xfrm>
            <a:off x="8085820" y="4110399"/>
            <a:ext cx="41610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Jardin</a:t>
            </a:r>
            <a:endParaRPr lang="fr-FR" sz="1198" b="1" dirty="0">
              <a:solidFill>
                <a:srgbClr val="717171"/>
              </a:solidFill>
            </a:endParaRPr>
          </a:p>
        </p:txBody>
      </p:sp>
      <p:sp>
        <p:nvSpPr>
          <p:cNvPr id="325" name="shp0045">
            <a:extLst>
              <a:ext uri="{FF2B5EF4-FFF2-40B4-BE49-F238E27FC236}">
                <a16:creationId xmlns:a16="http://schemas.microsoft.com/office/drawing/2014/main" id="{161A6EDB-6BF8-4B63-9856-CA6DDAB4A79A}"/>
              </a:ext>
            </a:extLst>
          </p:cNvPr>
          <p:cNvSpPr txBox="1"/>
          <p:nvPr/>
        </p:nvSpPr>
        <p:spPr>
          <a:xfrm>
            <a:off x="8085820" y="4674222"/>
            <a:ext cx="4673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Balcon</a:t>
            </a:r>
          </a:p>
        </p:txBody>
      </p:sp>
      <p:sp>
        <p:nvSpPr>
          <p:cNvPr id="331" name="shp0039">
            <a:extLst>
              <a:ext uri="{FF2B5EF4-FFF2-40B4-BE49-F238E27FC236}">
                <a16:creationId xmlns:a16="http://schemas.microsoft.com/office/drawing/2014/main" id="{CD91E24A-9063-4D99-81EC-71BC7FF79FD7}"/>
              </a:ext>
            </a:extLst>
          </p:cNvPr>
          <p:cNvSpPr txBox="1"/>
          <p:nvPr/>
        </p:nvSpPr>
        <p:spPr>
          <a:xfrm>
            <a:off x="8085820" y="5311036"/>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14%</a:t>
            </a:r>
          </a:p>
        </p:txBody>
      </p:sp>
      <p:sp>
        <p:nvSpPr>
          <p:cNvPr id="332" name="shp0045">
            <a:extLst>
              <a:ext uri="{FF2B5EF4-FFF2-40B4-BE49-F238E27FC236}">
                <a16:creationId xmlns:a16="http://schemas.microsoft.com/office/drawing/2014/main" id="{70C30C3D-C2FE-494A-9B75-11DF0330EDCE}"/>
              </a:ext>
            </a:extLst>
          </p:cNvPr>
          <p:cNvSpPr txBox="1"/>
          <p:nvPr/>
        </p:nvSpPr>
        <p:spPr>
          <a:xfrm>
            <a:off x="8085820" y="5150329"/>
            <a:ext cx="604955" cy="165675"/>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Terrasse</a:t>
            </a:r>
          </a:p>
        </p:txBody>
      </p:sp>
      <p:cxnSp>
        <p:nvCxnSpPr>
          <p:cNvPr id="333" name="shp0042">
            <a:extLst>
              <a:ext uri="{FF2B5EF4-FFF2-40B4-BE49-F238E27FC236}">
                <a16:creationId xmlns:a16="http://schemas.microsoft.com/office/drawing/2014/main" id="{39193818-AE64-41B1-B577-CA574F0F3941}"/>
              </a:ext>
            </a:extLst>
          </p:cNvPr>
          <p:cNvCxnSpPr/>
          <p:nvPr/>
        </p:nvCxnSpPr>
        <p:spPr>
          <a:xfrm flipH="1">
            <a:off x="7372490" y="5296643"/>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aphicFrame>
        <p:nvGraphicFramePr>
          <p:cNvPr id="344" name="shp0037">
            <a:extLst>
              <a:ext uri="{FF2B5EF4-FFF2-40B4-BE49-F238E27FC236}">
                <a16:creationId xmlns:a16="http://schemas.microsoft.com/office/drawing/2014/main" id="{22E6295F-8328-4056-B735-3CEAC57024E7}"/>
              </a:ext>
            </a:extLst>
          </p:cNvPr>
          <p:cNvGraphicFramePr/>
          <p:nvPr/>
        </p:nvGraphicFramePr>
        <p:xfrm>
          <a:off x="9112474" y="4312262"/>
          <a:ext cx="1070977" cy="1070977"/>
        </p:xfrm>
        <a:graphic>
          <a:graphicData uri="http://schemas.openxmlformats.org/drawingml/2006/chart">
            <c:chart xmlns:c="http://schemas.openxmlformats.org/drawingml/2006/chart" xmlns:r="http://schemas.openxmlformats.org/officeDocument/2006/relationships" r:id="rId21"/>
          </a:graphicData>
        </a:graphic>
      </p:graphicFrame>
      <p:sp>
        <p:nvSpPr>
          <p:cNvPr id="345" name="shp0038">
            <a:extLst>
              <a:ext uri="{FF2B5EF4-FFF2-40B4-BE49-F238E27FC236}">
                <a16:creationId xmlns:a16="http://schemas.microsoft.com/office/drawing/2014/main" id="{2C8E44C8-364A-436B-B917-45EF849080F2}"/>
              </a:ext>
            </a:extLst>
          </p:cNvPr>
          <p:cNvSpPr txBox="1"/>
          <p:nvPr/>
        </p:nvSpPr>
        <p:spPr>
          <a:xfrm>
            <a:off x="10819978" y="4315494"/>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96%</a:t>
            </a:r>
          </a:p>
        </p:txBody>
      </p:sp>
      <p:sp>
        <p:nvSpPr>
          <p:cNvPr id="346" name="shp0041">
            <a:extLst>
              <a:ext uri="{FF2B5EF4-FFF2-40B4-BE49-F238E27FC236}">
                <a16:creationId xmlns:a16="http://schemas.microsoft.com/office/drawing/2014/main" id="{17F5434D-21C9-45BC-97A6-9E77480B7651}"/>
              </a:ext>
            </a:extLst>
          </p:cNvPr>
          <p:cNvSpPr/>
          <p:nvPr/>
        </p:nvSpPr>
        <p:spPr>
          <a:xfrm>
            <a:off x="10038645" y="4380643"/>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347" name="shp0044">
            <a:extLst>
              <a:ext uri="{FF2B5EF4-FFF2-40B4-BE49-F238E27FC236}">
                <a16:creationId xmlns:a16="http://schemas.microsoft.com/office/drawing/2014/main" id="{452C552A-7911-4198-BACE-E307DE5861D8}"/>
              </a:ext>
            </a:extLst>
          </p:cNvPr>
          <p:cNvSpPr txBox="1"/>
          <p:nvPr/>
        </p:nvSpPr>
        <p:spPr>
          <a:xfrm>
            <a:off x="10819977" y="4179086"/>
            <a:ext cx="468920"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Privatif</a:t>
            </a:r>
            <a:endParaRPr lang="fr-FR" sz="1198" b="1" dirty="0">
              <a:solidFill>
                <a:srgbClr val="717171"/>
              </a:solidFill>
            </a:endParaRPr>
          </a:p>
        </p:txBody>
      </p:sp>
      <p:sp>
        <p:nvSpPr>
          <p:cNvPr id="348" name="shp0039">
            <a:extLst>
              <a:ext uri="{FF2B5EF4-FFF2-40B4-BE49-F238E27FC236}">
                <a16:creationId xmlns:a16="http://schemas.microsoft.com/office/drawing/2014/main" id="{4085748A-A38C-4428-8269-542E7FA0871F}"/>
              </a:ext>
            </a:extLst>
          </p:cNvPr>
          <p:cNvSpPr txBox="1"/>
          <p:nvPr/>
        </p:nvSpPr>
        <p:spPr>
          <a:xfrm>
            <a:off x="10819978" y="5163503"/>
            <a:ext cx="296076"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4%</a:t>
            </a:r>
          </a:p>
        </p:txBody>
      </p:sp>
      <p:sp>
        <p:nvSpPr>
          <p:cNvPr id="349" name="shp0045">
            <a:extLst>
              <a:ext uri="{FF2B5EF4-FFF2-40B4-BE49-F238E27FC236}">
                <a16:creationId xmlns:a16="http://schemas.microsoft.com/office/drawing/2014/main" id="{8A7F2870-EDFA-4EFC-9164-72DB6457EB39}"/>
              </a:ext>
            </a:extLst>
          </p:cNvPr>
          <p:cNvSpPr txBox="1"/>
          <p:nvPr/>
        </p:nvSpPr>
        <p:spPr>
          <a:xfrm>
            <a:off x="10819978" y="5002796"/>
            <a:ext cx="53613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Partagé</a:t>
            </a:r>
          </a:p>
        </p:txBody>
      </p:sp>
      <p:cxnSp>
        <p:nvCxnSpPr>
          <p:cNvPr id="350" name="shp0042">
            <a:extLst>
              <a:ext uri="{FF2B5EF4-FFF2-40B4-BE49-F238E27FC236}">
                <a16:creationId xmlns:a16="http://schemas.microsoft.com/office/drawing/2014/main" id="{86B1A787-4AE9-45EB-B47A-1A01FBC53D35}"/>
              </a:ext>
            </a:extLst>
          </p:cNvPr>
          <p:cNvCxnSpPr/>
          <p:nvPr/>
        </p:nvCxnSpPr>
        <p:spPr>
          <a:xfrm flipH="1">
            <a:off x="10106648" y="5149110"/>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250" name="Freeform 53">
            <a:extLst>
              <a:ext uri="{FF2B5EF4-FFF2-40B4-BE49-F238E27FC236}">
                <a16:creationId xmlns:a16="http://schemas.microsoft.com/office/drawing/2014/main" id="{AD1CEB46-E19A-4EE1-A4E2-278F531AF1FD}"/>
              </a:ext>
            </a:extLst>
          </p:cNvPr>
          <p:cNvSpPr>
            <a:spLocks noChangeAspect="1" noEditPoints="1"/>
          </p:cNvSpPr>
          <p:nvPr/>
        </p:nvSpPr>
        <p:spPr bwMode="auto">
          <a:xfrm>
            <a:off x="3774943" y="228767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53" name="Freeform 55">
            <a:extLst>
              <a:ext uri="{FF2B5EF4-FFF2-40B4-BE49-F238E27FC236}">
                <a16:creationId xmlns:a16="http://schemas.microsoft.com/office/drawing/2014/main" id="{A599DD5D-8B12-4587-AD1E-5192E648A33C}"/>
              </a:ext>
            </a:extLst>
          </p:cNvPr>
          <p:cNvSpPr>
            <a:spLocks noChangeAspect="1" noEditPoints="1"/>
          </p:cNvSpPr>
          <p:nvPr/>
        </p:nvSpPr>
        <p:spPr bwMode="auto">
          <a:xfrm>
            <a:off x="6038418" y="1783474"/>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54" name="Freeform 53">
            <a:extLst>
              <a:ext uri="{FF2B5EF4-FFF2-40B4-BE49-F238E27FC236}">
                <a16:creationId xmlns:a16="http://schemas.microsoft.com/office/drawing/2014/main" id="{FA7EED31-3898-4D05-9296-36C11F541ED7}"/>
              </a:ext>
            </a:extLst>
          </p:cNvPr>
          <p:cNvSpPr>
            <a:spLocks noChangeAspect="1" noEditPoints="1"/>
          </p:cNvSpPr>
          <p:nvPr/>
        </p:nvSpPr>
        <p:spPr bwMode="auto">
          <a:xfrm>
            <a:off x="11054234" y="2262083"/>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231" name="Freeform 55">
            <a:extLst>
              <a:ext uri="{FF2B5EF4-FFF2-40B4-BE49-F238E27FC236}">
                <a16:creationId xmlns:a16="http://schemas.microsoft.com/office/drawing/2014/main" id="{CDA86F25-FDA2-4169-B97F-2D02B6E38245}"/>
              </a:ext>
            </a:extLst>
          </p:cNvPr>
          <p:cNvSpPr>
            <a:spLocks noChangeAspect="1" noEditPoints="1"/>
          </p:cNvSpPr>
          <p:nvPr/>
        </p:nvSpPr>
        <p:spPr bwMode="auto">
          <a:xfrm>
            <a:off x="5351739" y="492693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232" name="Freeform 53">
            <a:extLst>
              <a:ext uri="{FF2B5EF4-FFF2-40B4-BE49-F238E27FC236}">
                <a16:creationId xmlns:a16="http://schemas.microsoft.com/office/drawing/2014/main" id="{716A49C0-60C2-4798-8441-A733A8F4C44D}"/>
              </a:ext>
            </a:extLst>
          </p:cNvPr>
          <p:cNvSpPr>
            <a:spLocks noChangeAspect="1" noEditPoints="1"/>
          </p:cNvSpPr>
          <p:nvPr/>
        </p:nvSpPr>
        <p:spPr bwMode="auto">
          <a:xfrm>
            <a:off x="5333470" y="4278455"/>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grpSp>
        <p:nvGrpSpPr>
          <p:cNvPr id="234" name="Groupe 233">
            <a:extLst>
              <a:ext uri="{FF2B5EF4-FFF2-40B4-BE49-F238E27FC236}">
                <a16:creationId xmlns:a16="http://schemas.microsoft.com/office/drawing/2014/main" id="{A371D7CC-E619-4CAD-ACF2-93F1F8E7A642}"/>
              </a:ext>
            </a:extLst>
          </p:cNvPr>
          <p:cNvGrpSpPr>
            <a:grpSpLocks noChangeAspect="1"/>
          </p:cNvGrpSpPr>
          <p:nvPr/>
        </p:nvGrpSpPr>
        <p:grpSpPr>
          <a:xfrm>
            <a:off x="11451584" y="107807"/>
            <a:ext cx="619479" cy="611010"/>
            <a:chOff x="10641277" y="1272305"/>
            <a:chExt cx="1056822" cy="1042374"/>
          </a:xfrm>
        </p:grpSpPr>
        <p:sp>
          <p:nvSpPr>
            <p:cNvPr id="236" name="Ellipse 235">
              <a:extLst>
                <a:ext uri="{FF2B5EF4-FFF2-40B4-BE49-F238E27FC236}">
                  <a16:creationId xmlns:a16="http://schemas.microsoft.com/office/drawing/2014/main" id="{5CC94659-FE0C-43D1-A5F3-5A2BAAB5B723}"/>
                </a:ext>
              </a:extLst>
            </p:cNvPr>
            <p:cNvSpPr/>
            <p:nvPr/>
          </p:nvSpPr>
          <p:spPr bwMode="ltGray">
            <a:xfrm>
              <a:off x="10641277" y="1272305"/>
              <a:ext cx="1056822" cy="1042374"/>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237" name="Graphique 236">
              <a:extLst>
                <a:ext uri="{FF2B5EF4-FFF2-40B4-BE49-F238E27FC236}">
                  <a16:creationId xmlns:a16="http://schemas.microsoft.com/office/drawing/2014/main" id="{A73FE37B-DD05-4DE7-B7E6-263090D7A6EC}"/>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1792" t="72876" r="48875"/>
            <a:stretch/>
          </p:blipFill>
          <p:spPr>
            <a:xfrm>
              <a:off x="10842307" y="1595632"/>
              <a:ext cx="654762" cy="360000"/>
            </a:xfrm>
            <a:prstGeom prst="rect">
              <a:avLst/>
            </a:prstGeom>
          </p:spPr>
        </p:pic>
      </p:grpSp>
      <p:sp>
        <p:nvSpPr>
          <p:cNvPr id="238" name="shp0045">
            <a:extLst>
              <a:ext uri="{FF2B5EF4-FFF2-40B4-BE49-F238E27FC236}">
                <a16:creationId xmlns:a16="http://schemas.microsoft.com/office/drawing/2014/main" id="{CDF7D5AB-EE00-4C30-B99C-F9E64AAA92AD}"/>
              </a:ext>
            </a:extLst>
          </p:cNvPr>
          <p:cNvSpPr txBox="1"/>
          <p:nvPr/>
        </p:nvSpPr>
        <p:spPr>
          <a:xfrm>
            <a:off x="4905399" y="5279333"/>
            <a:ext cx="539338" cy="359516"/>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998" dirty="0">
                <a:solidFill>
                  <a:srgbClr val="000000"/>
                </a:solidFill>
              </a:rPr>
              <a:t>Autre 5%</a:t>
            </a:r>
          </a:p>
          <a:p>
            <a:pPr algn="l" defTabSz="456423" fontAlgn="base">
              <a:lnSpc>
                <a:spcPct val="90000"/>
              </a:lnSpc>
              <a:spcBef>
                <a:spcPct val="0"/>
              </a:spcBef>
              <a:spcAft>
                <a:spcPct val="0"/>
              </a:spcAft>
              <a:defRPr/>
            </a:pPr>
            <a:r>
              <a:rPr lang="fr-FR" sz="799" dirty="0">
                <a:solidFill>
                  <a:srgbClr val="000000"/>
                </a:solidFill>
              </a:rPr>
              <a:t>(occupant à</a:t>
            </a:r>
          </a:p>
          <a:p>
            <a:pPr algn="l" defTabSz="456423" fontAlgn="base">
              <a:lnSpc>
                <a:spcPct val="90000"/>
              </a:lnSpc>
              <a:spcBef>
                <a:spcPct val="0"/>
              </a:spcBef>
              <a:spcAft>
                <a:spcPct val="0"/>
              </a:spcAft>
              <a:defRPr/>
            </a:pPr>
            <a:r>
              <a:rPr lang="fr-FR" sz="799" dirty="0">
                <a:solidFill>
                  <a:srgbClr val="000000"/>
                </a:solidFill>
              </a:rPr>
              <a:t>titre gratuit)</a:t>
            </a:r>
          </a:p>
        </p:txBody>
      </p:sp>
      <p:sp>
        <p:nvSpPr>
          <p:cNvPr id="4" name="Espace réservé du numéro de diapositive 3">
            <a:extLst>
              <a:ext uri="{FF2B5EF4-FFF2-40B4-BE49-F238E27FC236}">
                <a16:creationId xmlns:a16="http://schemas.microsoft.com/office/drawing/2014/main" id="{15962E11-166A-3E29-60C4-9080BC235D0C}"/>
              </a:ext>
            </a:extLst>
          </p:cNvPr>
          <p:cNvSpPr>
            <a:spLocks noGrp="1"/>
          </p:cNvSpPr>
          <p:nvPr>
            <p:ph type="sldNum" sz="quarter" idx="4"/>
          </p:nvPr>
        </p:nvSpPr>
        <p:spPr/>
        <p:txBody>
          <a:bodyPr/>
          <a:lstStyle/>
          <a:p>
            <a:fld id="{4034BEE3-566C-4068-A777-C3A4762E861B}" type="slidenum">
              <a:rPr lang="en-GB" smtClean="0"/>
              <a:pPr/>
              <a:t>38</a:t>
            </a:fld>
            <a:endParaRPr lang="en-GB" dirty="0"/>
          </a:p>
        </p:txBody>
      </p:sp>
    </p:spTree>
    <p:custDataLst>
      <p:tags r:id="rId1"/>
    </p:custDataLst>
    <p:extLst>
      <p:ext uri="{BB962C8B-B14F-4D97-AF65-F5344CB8AC3E}">
        <p14:creationId xmlns:p14="http://schemas.microsoft.com/office/powerpoint/2010/main" val="132710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p0001">
            <a:extLst>
              <a:ext uri="{FF2B5EF4-FFF2-40B4-BE49-F238E27FC236}">
                <a16:creationId xmlns:a16="http://schemas.microsoft.com/office/drawing/2014/main" id="{1D9DD794-9760-4577-AB16-8B5D696281D2}"/>
              </a:ext>
            </a:extLst>
          </p:cNvPr>
          <p:cNvSpPr>
            <a:spLocks noGrp="1"/>
          </p:cNvSpPr>
          <p:nvPr>
            <p:ph type="title"/>
          </p:nvPr>
        </p:nvSpPr>
        <p:spPr/>
        <p:txBody>
          <a:bodyPr/>
          <a:lstStyle/>
          <a:p>
            <a:r>
              <a:rPr lang="fr-FR" dirty="0">
                <a:solidFill>
                  <a:srgbClr val="717171"/>
                </a:solidFill>
              </a:rPr>
              <a:t>Le minimaliste – Ses espaces extérieurs</a:t>
            </a:r>
          </a:p>
        </p:txBody>
      </p:sp>
      <p:sp>
        <p:nvSpPr>
          <p:cNvPr id="25" name="shp0019">
            <a:extLst>
              <a:ext uri="{FF2B5EF4-FFF2-40B4-BE49-F238E27FC236}">
                <a16:creationId xmlns:a16="http://schemas.microsoft.com/office/drawing/2014/main" id="{C9B71600-56A0-4F1A-B685-FAB19B2DD3F5}"/>
              </a:ext>
            </a:extLst>
          </p:cNvPr>
          <p:cNvSpPr txBox="1"/>
          <p:nvPr/>
        </p:nvSpPr>
        <p:spPr>
          <a:xfrm>
            <a:off x="2179352" y="3666006"/>
            <a:ext cx="2896620" cy="199705"/>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NOMBRE D'ARBRES OU ARBUSTES</a:t>
            </a:r>
          </a:p>
        </p:txBody>
      </p:sp>
      <p:cxnSp>
        <p:nvCxnSpPr>
          <p:cNvPr id="26" name="shp0020">
            <a:extLst>
              <a:ext uri="{FF2B5EF4-FFF2-40B4-BE49-F238E27FC236}">
                <a16:creationId xmlns:a16="http://schemas.microsoft.com/office/drawing/2014/main" id="{1084BEC5-B8F7-4901-9082-02442F39A40E}"/>
              </a:ext>
            </a:extLst>
          </p:cNvPr>
          <p:cNvCxnSpPr>
            <a:cxnSpLocks/>
          </p:cNvCxnSpPr>
          <p:nvPr/>
        </p:nvCxnSpPr>
        <p:spPr>
          <a:xfrm>
            <a:off x="2179352" y="3903665"/>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7" name="shp0032">
            <a:extLst>
              <a:ext uri="{FF2B5EF4-FFF2-40B4-BE49-F238E27FC236}">
                <a16:creationId xmlns:a16="http://schemas.microsoft.com/office/drawing/2014/main" id="{6AEFA12D-C1F5-48FE-B293-AF8F8DCEFD3C}"/>
              </a:ext>
            </a:extLst>
          </p:cNvPr>
          <p:cNvCxnSpPr>
            <a:cxnSpLocks/>
          </p:cNvCxnSpPr>
          <p:nvPr/>
        </p:nvCxnSpPr>
        <p:spPr>
          <a:xfrm>
            <a:off x="2179352" y="5558513"/>
            <a:ext cx="298277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shp0049">
            <a:extLst>
              <a:ext uri="{FF2B5EF4-FFF2-40B4-BE49-F238E27FC236}">
                <a16:creationId xmlns:a16="http://schemas.microsoft.com/office/drawing/2014/main" id="{9778C8E4-E33D-4B0F-AE39-40028ADD4B10}"/>
              </a:ext>
            </a:extLst>
          </p:cNvPr>
          <p:cNvCxnSpPr>
            <a:cxnSpLocks/>
          </p:cNvCxnSpPr>
          <p:nvPr/>
        </p:nvCxnSpPr>
        <p:spPr>
          <a:xfrm>
            <a:off x="1024300" y="1399530"/>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shp0050">
            <a:extLst>
              <a:ext uri="{FF2B5EF4-FFF2-40B4-BE49-F238E27FC236}">
                <a16:creationId xmlns:a16="http://schemas.microsoft.com/office/drawing/2014/main" id="{8A5FD885-3695-4302-8CAA-8267CA3C46FE}"/>
              </a:ext>
            </a:extLst>
          </p:cNvPr>
          <p:cNvCxnSpPr>
            <a:cxnSpLocks/>
          </p:cNvCxnSpPr>
          <p:nvPr/>
        </p:nvCxnSpPr>
        <p:spPr>
          <a:xfrm>
            <a:off x="1024300" y="3355534"/>
            <a:ext cx="5354626"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shp0062">
            <a:extLst>
              <a:ext uri="{FF2B5EF4-FFF2-40B4-BE49-F238E27FC236}">
                <a16:creationId xmlns:a16="http://schemas.microsoft.com/office/drawing/2014/main" id="{6C792120-C7C6-438E-BD47-5393D2259817}"/>
              </a:ext>
            </a:extLst>
          </p:cNvPr>
          <p:cNvSpPr txBox="1"/>
          <p:nvPr/>
        </p:nvSpPr>
        <p:spPr>
          <a:xfrm flipH="1">
            <a:off x="369978" y="5733574"/>
            <a:ext cx="11445343" cy="373344"/>
          </a:xfrm>
          <a:prstGeom prst="rect">
            <a:avLst/>
          </a:prstGeom>
          <a:noFill/>
          <a:ln>
            <a:noFill/>
          </a:ln>
        </p:spPr>
        <p:txBody>
          <a:bodyPr wrap="square" lIns="0" tIns="0" rIns="0" bIns="0" rtlCol="0" anchor="b">
            <a:spAutoFit/>
          </a:bodyPr>
          <a:lstStyle/>
          <a:p>
            <a:pPr defTabSz="912755">
              <a:lnSpc>
                <a:spcPct val="90000"/>
              </a:lnSpc>
              <a:defRPr/>
            </a:pPr>
            <a:endParaRPr lang="fr-FR" sz="899" dirty="0">
              <a:solidFill>
                <a:srgbClr val="000000"/>
              </a:solidFill>
              <a:latin typeface="Arial" panose="020B0604020202020204" pitchFamily="34" charset="0"/>
              <a:cs typeface="Arial" panose="020B0604020202020204" pitchFamily="34" charset="0"/>
            </a:endParaRP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Base : Accédants minimalistes (642)</a:t>
            </a:r>
          </a:p>
          <a:p>
            <a:pPr defTabSz="912755">
              <a:lnSpc>
                <a:spcPct val="90000"/>
              </a:lnSpc>
              <a:defRPr/>
            </a:pPr>
            <a:r>
              <a:rPr lang="fr-FR" sz="899" dirty="0">
                <a:solidFill>
                  <a:srgbClr val="000000"/>
                </a:solidFill>
                <a:latin typeface="Arial" panose="020B0604020202020204" pitchFamily="34" charset="0"/>
                <a:cs typeface="Arial" panose="020B0604020202020204" pitchFamily="34" charset="0"/>
              </a:rPr>
              <a:t>A5 / A6 / A7 / A8 </a:t>
            </a:r>
          </a:p>
        </p:txBody>
      </p:sp>
      <p:sp>
        <p:nvSpPr>
          <p:cNvPr id="185" name="shp0027">
            <a:extLst>
              <a:ext uri="{FF2B5EF4-FFF2-40B4-BE49-F238E27FC236}">
                <a16:creationId xmlns:a16="http://schemas.microsoft.com/office/drawing/2014/main" id="{3CE642F7-6FB5-4F26-96C5-E2E873B0163B}"/>
              </a:ext>
            </a:extLst>
          </p:cNvPr>
          <p:cNvSpPr txBox="1"/>
          <p:nvPr/>
        </p:nvSpPr>
        <p:spPr>
          <a:xfrm>
            <a:off x="7161484" y="1161870"/>
            <a:ext cx="1321938"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panose="020B0604020202020204" pitchFamily="34" charset="0"/>
                <a:cs typeface="Arial" panose="020B0604020202020204" pitchFamily="34" charset="0"/>
              </a:rPr>
              <a:t>AMÉNAGEMENT</a:t>
            </a:r>
          </a:p>
        </p:txBody>
      </p:sp>
      <p:cxnSp>
        <p:nvCxnSpPr>
          <p:cNvPr id="187" name="shp0028">
            <a:extLst>
              <a:ext uri="{FF2B5EF4-FFF2-40B4-BE49-F238E27FC236}">
                <a16:creationId xmlns:a16="http://schemas.microsoft.com/office/drawing/2014/main" id="{92D098AD-B888-43C6-924E-F45E842BD5F0}"/>
              </a:ext>
            </a:extLst>
          </p:cNvPr>
          <p:cNvCxnSpPr>
            <a:cxnSpLocks/>
          </p:cNvCxnSpPr>
          <p:nvPr/>
        </p:nvCxnSpPr>
        <p:spPr>
          <a:xfrm>
            <a:off x="7161484" y="1399530"/>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shp0029">
            <a:extLst>
              <a:ext uri="{FF2B5EF4-FFF2-40B4-BE49-F238E27FC236}">
                <a16:creationId xmlns:a16="http://schemas.microsoft.com/office/drawing/2014/main" id="{0A0A2B18-D3D8-4F4E-96BA-24C9321DB91A}"/>
              </a:ext>
            </a:extLst>
          </p:cNvPr>
          <p:cNvCxnSpPr>
            <a:cxnSpLocks/>
          </p:cNvCxnSpPr>
          <p:nvPr/>
        </p:nvCxnSpPr>
        <p:spPr>
          <a:xfrm>
            <a:off x="7161484" y="3355534"/>
            <a:ext cx="388120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92" name="Graphique 1" descr="Plante grasse">
            <a:extLst>
              <a:ext uri="{FF2B5EF4-FFF2-40B4-BE49-F238E27FC236}">
                <a16:creationId xmlns:a16="http://schemas.microsoft.com/office/drawing/2014/main" id="{AE9A97EC-2557-45AF-A7C2-818D32A942E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46226" y="2721622"/>
            <a:ext cx="259895" cy="259895"/>
          </a:xfrm>
          <a:prstGeom prst="rect">
            <a:avLst/>
          </a:prstGeom>
        </p:spPr>
      </p:pic>
      <p:pic>
        <p:nvPicPr>
          <p:cNvPr id="193" name="Graphique 2" descr="Arbre à feuilles caduques">
            <a:extLst>
              <a:ext uri="{FF2B5EF4-FFF2-40B4-BE49-F238E27FC236}">
                <a16:creationId xmlns:a16="http://schemas.microsoft.com/office/drawing/2014/main" id="{FD148D4E-A68B-45F0-A52D-A185A2C581E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25259" y="2997666"/>
            <a:ext cx="301829" cy="301829"/>
          </a:xfrm>
          <a:prstGeom prst="rect">
            <a:avLst/>
          </a:prstGeom>
        </p:spPr>
      </p:pic>
      <p:pic>
        <p:nvPicPr>
          <p:cNvPr id="196" name="Graphique 195">
            <a:extLst>
              <a:ext uri="{FF2B5EF4-FFF2-40B4-BE49-F238E27FC236}">
                <a16:creationId xmlns:a16="http://schemas.microsoft.com/office/drawing/2014/main" id="{89D953EE-9520-450F-A4C2-4FA893621CC6}"/>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t="24479" b="36066"/>
          <a:stretch/>
        </p:blipFill>
        <p:spPr>
          <a:xfrm>
            <a:off x="7214572" y="1492801"/>
            <a:ext cx="523204" cy="258030"/>
          </a:xfrm>
          <a:prstGeom prst="rect">
            <a:avLst/>
          </a:prstGeom>
        </p:spPr>
      </p:pic>
      <p:pic>
        <p:nvPicPr>
          <p:cNvPr id="198" name="Graphique 197">
            <a:extLst>
              <a:ext uri="{FF2B5EF4-FFF2-40B4-BE49-F238E27FC236}">
                <a16:creationId xmlns:a16="http://schemas.microsoft.com/office/drawing/2014/main" id="{0BC0BC4B-B2AA-41E8-8BD7-179C1DBD89BE}"/>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t="7812" b="33625"/>
          <a:stretch/>
        </p:blipFill>
        <p:spPr>
          <a:xfrm>
            <a:off x="7239684" y="2359241"/>
            <a:ext cx="472980" cy="346234"/>
          </a:xfrm>
          <a:prstGeom prst="rect">
            <a:avLst/>
          </a:prstGeom>
        </p:spPr>
      </p:pic>
      <p:pic>
        <p:nvPicPr>
          <p:cNvPr id="200" name="Graphique 199">
            <a:extLst>
              <a:ext uri="{FF2B5EF4-FFF2-40B4-BE49-F238E27FC236}">
                <a16:creationId xmlns:a16="http://schemas.microsoft.com/office/drawing/2014/main" id="{6885B82F-BA40-4E3F-9334-ACC36AF5081E}"/>
              </a:ext>
            </a:extLst>
          </p:cNvPr>
          <p:cNvPicPr>
            <a:picLocks noChangeAspect="1"/>
          </p:cNvPicPr>
          <p:nvPr/>
        </p:nvPicPr>
        <p:blipFill rotWithShape="1">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b="21238"/>
          <a:stretch/>
        </p:blipFill>
        <p:spPr>
          <a:xfrm>
            <a:off x="7358804" y="1782319"/>
            <a:ext cx="234740" cy="231108"/>
          </a:xfrm>
          <a:prstGeom prst="rect">
            <a:avLst/>
          </a:prstGeom>
        </p:spPr>
      </p:pic>
      <p:sp>
        <p:nvSpPr>
          <p:cNvPr id="201" name="Rectangle 200">
            <a:extLst>
              <a:ext uri="{FF2B5EF4-FFF2-40B4-BE49-F238E27FC236}">
                <a16:creationId xmlns:a16="http://schemas.microsoft.com/office/drawing/2014/main" id="{49357D2E-7CE7-45C3-B277-960A6E73527C}"/>
              </a:ext>
            </a:extLst>
          </p:cNvPr>
          <p:cNvSpPr/>
          <p:nvPr/>
        </p:nvSpPr>
        <p:spPr>
          <a:xfrm>
            <a:off x="2682400" y="4070629"/>
            <a:ext cx="2126019" cy="1229114"/>
          </a:xfrm>
          <a:prstGeom prst="rect">
            <a:avLst/>
          </a:prstGeom>
        </p:spPr>
        <p:txBody>
          <a:bodyPr wrap="square" lIns="0" tIns="0" rIns="0" bIns="0" anchor="ctr">
            <a:spAutoFit/>
          </a:bodyPr>
          <a:lstStyle/>
          <a:p>
            <a:pPr defTabSz="912846">
              <a:defRPr/>
            </a:pPr>
            <a:r>
              <a:rPr lang="en-GB" sz="4792" b="1" dirty="0">
                <a:solidFill>
                  <a:srgbClr val="0EADC3"/>
                </a:solidFill>
                <a:latin typeface="Century Gothic" panose="020B0502020202020204" pitchFamily="34" charset="0"/>
                <a:cs typeface="Arial" panose="020B0604020202020204" pitchFamily="34" charset="0"/>
              </a:rPr>
              <a:t>17,8</a:t>
            </a:r>
            <a:endParaRPr lang="en-GB" sz="2396" b="1" dirty="0">
              <a:solidFill>
                <a:srgbClr val="0EADC3"/>
              </a:solidFill>
              <a:latin typeface="Century Gothic" panose="020B0502020202020204" pitchFamily="34" charset="0"/>
              <a:cs typeface="Arial" panose="020B0604020202020204" pitchFamily="34" charset="0"/>
            </a:endParaRP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arbres et arbustes</a:t>
            </a:r>
          </a:p>
          <a:p>
            <a:pPr defTabSz="912846">
              <a:defRPr/>
            </a:pPr>
            <a:r>
              <a:rPr lang="fr-FR" sz="1597" b="1" dirty="0">
                <a:solidFill>
                  <a:prstClr val="black">
                    <a:lumMod val="50000"/>
                  </a:prstClr>
                </a:solidFill>
                <a:latin typeface="Arial" panose="020B0604020202020204" pitchFamily="34" charset="0"/>
                <a:cs typeface="Arial" panose="020B0604020202020204" pitchFamily="34" charset="0"/>
              </a:rPr>
              <a:t>en moyenne</a:t>
            </a:r>
            <a:endParaRPr lang="fr-FR" sz="1398" b="1" dirty="0">
              <a:solidFill>
                <a:prstClr val="black">
                  <a:lumMod val="50000"/>
                </a:prstClr>
              </a:solidFill>
              <a:latin typeface="Arial" panose="020B0604020202020204" pitchFamily="34" charset="0"/>
              <a:cs typeface="Arial" panose="020B0604020202020204" pitchFamily="34" charset="0"/>
            </a:endParaRPr>
          </a:p>
        </p:txBody>
      </p:sp>
      <p:sp>
        <p:nvSpPr>
          <p:cNvPr id="202" name="shp0019">
            <a:extLst>
              <a:ext uri="{FF2B5EF4-FFF2-40B4-BE49-F238E27FC236}">
                <a16:creationId xmlns:a16="http://schemas.microsoft.com/office/drawing/2014/main" id="{6ABB7634-D14D-4361-895A-AE5C32723EBA}"/>
              </a:ext>
            </a:extLst>
          </p:cNvPr>
          <p:cNvSpPr txBox="1"/>
          <p:nvPr/>
        </p:nvSpPr>
        <p:spPr>
          <a:xfrm>
            <a:off x="6403987" y="3666006"/>
            <a:ext cx="2466679" cy="199731"/>
          </a:xfrm>
          <a:prstGeom prst="rect">
            <a:avLst/>
          </a:prstGeom>
          <a:noFill/>
        </p:spPr>
        <p:txBody>
          <a:bodyPr wrap="none" lIns="0" tIns="0" rIns="0" bIns="0" rtlCol="0">
            <a:spAutoFit/>
          </a:bodyPr>
          <a:lstStyle/>
          <a:p>
            <a:pPr defTabSz="456377" fontAlgn="base">
              <a:spcBef>
                <a:spcPct val="0"/>
              </a:spcBef>
              <a:spcAft>
                <a:spcPct val="0"/>
              </a:spcAft>
              <a:defRPr/>
            </a:pPr>
            <a:r>
              <a:rPr lang="fr-FR" sz="1298" b="1" dirty="0">
                <a:solidFill>
                  <a:srgbClr val="000000"/>
                </a:solidFill>
                <a:latin typeface="Arial" charset="0"/>
                <a:cs typeface="Arial" panose="020B0604020202020204" pitchFamily="34" charset="0"/>
              </a:rPr>
              <a:t>TEMPS PASSÉ À L'ENTRETIEN</a:t>
            </a:r>
          </a:p>
        </p:txBody>
      </p:sp>
      <p:sp>
        <p:nvSpPr>
          <p:cNvPr id="205" name="Rectangle 204">
            <a:extLst>
              <a:ext uri="{FF2B5EF4-FFF2-40B4-BE49-F238E27FC236}">
                <a16:creationId xmlns:a16="http://schemas.microsoft.com/office/drawing/2014/main" id="{94843C66-50BA-4CD4-8F4D-DA7D93B898BE}"/>
              </a:ext>
            </a:extLst>
          </p:cNvPr>
          <p:cNvSpPr/>
          <p:nvPr/>
        </p:nvSpPr>
        <p:spPr>
          <a:xfrm>
            <a:off x="6988953" y="3931801"/>
            <a:ext cx="3859640" cy="430134"/>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Au printemps	</a:t>
            </a:r>
            <a:r>
              <a:rPr lang="en-GB" sz="2796" b="1" dirty="0">
                <a:solidFill>
                  <a:srgbClr val="0EADC3"/>
                </a:solidFill>
                <a:latin typeface="Century Gothic" panose="020B0502020202020204" pitchFamily="34" charset="0"/>
                <a:cs typeface="Arial" panose="020B0604020202020204" pitchFamily="34" charset="0"/>
              </a:rPr>
              <a:t>4,6</a:t>
            </a:r>
            <a:r>
              <a:rPr lang="en-GB" sz="2796" b="1" dirty="0">
                <a:solidFill>
                  <a:srgbClr val="0EADC3"/>
                </a:solidFill>
                <a:latin typeface="Arial" panose="020B0604020202020204" pitchFamily="34" charset="0"/>
                <a:cs typeface="Arial" panose="020B0604020202020204" pitchFamily="34" charset="0"/>
              </a:rPr>
              <a:t> </a:t>
            </a:r>
            <a:r>
              <a:rPr lang="en-GB" sz="2796" b="1" dirty="0">
                <a:solidFill>
                  <a:srgbClr val="C69B08"/>
                </a:solidFill>
                <a:latin typeface="Arial" panose="020B0604020202020204" pitchFamily="34" charset="0"/>
                <a:cs typeface="Arial" panose="020B0604020202020204" pitchFamily="34" charset="0"/>
              </a:rPr>
              <a:t>  </a:t>
            </a:r>
            <a:endParaRPr lang="fr-FR" sz="1597" b="1" dirty="0">
              <a:solidFill>
                <a:prstClr val="black">
                  <a:lumMod val="50000"/>
                </a:prstClr>
              </a:solidFill>
              <a:latin typeface="Arial" panose="020B0604020202020204"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9D7B02D1-4BF0-4F22-8869-E21E8957D5A2}"/>
              </a:ext>
            </a:extLst>
          </p:cNvPr>
          <p:cNvSpPr/>
          <p:nvPr/>
        </p:nvSpPr>
        <p:spPr>
          <a:xfrm>
            <a:off x="6988954" y="4310157"/>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été 	</a:t>
            </a:r>
            <a:r>
              <a:rPr lang="fr-FR" sz="2796" b="1" dirty="0">
                <a:solidFill>
                  <a:srgbClr val="0EADC3"/>
                </a:solidFill>
                <a:latin typeface="Century Gothic" panose="020B0502020202020204" pitchFamily="34" charset="0"/>
                <a:cs typeface="Arial" panose="020B0604020202020204" pitchFamily="34" charset="0"/>
              </a:rPr>
              <a:t>5</a:t>
            </a:r>
            <a:r>
              <a:rPr lang="en-GB" sz="2796" b="1" dirty="0">
                <a:solidFill>
                  <a:srgbClr val="0EADC3"/>
                </a:solidFill>
                <a:latin typeface="Century Gothic" panose="020B0502020202020204" pitchFamily="34" charset="0"/>
                <a:cs typeface="Arial" panose="020B0604020202020204" pitchFamily="34" charset="0"/>
              </a:rPr>
              <a:t>,3</a:t>
            </a:r>
            <a:endParaRPr lang="fr-FR" sz="2796" b="1" dirty="0">
              <a:solidFill>
                <a:srgbClr val="0EADC3"/>
              </a:solidFill>
              <a:latin typeface="Century Gothic" panose="020B0502020202020204" pitchFamily="34" charset="0"/>
              <a:cs typeface="Arial" panose="020B0604020202020204" pitchFamily="34" charset="0"/>
            </a:endParaRPr>
          </a:p>
        </p:txBody>
      </p:sp>
      <p:sp>
        <p:nvSpPr>
          <p:cNvPr id="210" name="Rectangle 209">
            <a:extLst>
              <a:ext uri="{FF2B5EF4-FFF2-40B4-BE49-F238E27FC236}">
                <a16:creationId xmlns:a16="http://schemas.microsoft.com/office/drawing/2014/main" id="{EB8B5469-4EBB-4556-95F2-8A6B0B16E116}"/>
              </a:ext>
            </a:extLst>
          </p:cNvPr>
          <p:cNvSpPr/>
          <p:nvPr/>
        </p:nvSpPr>
        <p:spPr>
          <a:xfrm>
            <a:off x="6988954" y="4688540"/>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automne 	</a:t>
            </a:r>
            <a:r>
              <a:rPr lang="fr-FR" sz="2796" b="1" dirty="0">
                <a:solidFill>
                  <a:srgbClr val="0EADC3"/>
                </a:solidFill>
                <a:latin typeface="Century Gothic" panose="020B0502020202020204" pitchFamily="34" charset="0"/>
                <a:cs typeface="Arial" panose="020B0604020202020204" pitchFamily="34" charset="0"/>
              </a:rPr>
              <a:t>3,7</a:t>
            </a:r>
          </a:p>
        </p:txBody>
      </p:sp>
      <p:sp>
        <p:nvSpPr>
          <p:cNvPr id="211" name="Rectangle 210">
            <a:extLst>
              <a:ext uri="{FF2B5EF4-FFF2-40B4-BE49-F238E27FC236}">
                <a16:creationId xmlns:a16="http://schemas.microsoft.com/office/drawing/2014/main" id="{9352E76D-2C6E-4DB7-9DB4-5779752A149F}"/>
              </a:ext>
            </a:extLst>
          </p:cNvPr>
          <p:cNvSpPr/>
          <p:nvPr/>
        </p:nvSpPr>
        <p:spPr>
          <a:xfrm>
            <a:off x="6988954" y="5066922"/>
            <a:ext cx="3273169" cy="430190"/>
          </a:xfrm>
          <a:prstGeom prst="rect">
            <a:avLst/>
          </a:prstGeom>
        </p:spPr>
        <p:txBody>
          <a:bodyPr wrap="square" lIns="0" tIns="0" rIns="0" bIns="0" anchor="ctr">
            <a:spAutoFit/>
          </a:bodyPr>
          <a:lstStyle/>
          <a:p>
            <a:pPr defTabSz="1434246" fontAlgn="base">
              <a:spcBef>
                <a:spcPct val="0"/>
              </a:spcBef>
              <a:spcAft>
                <a:spcPct val="0"/>
              </a:spcAft>
              <a:defRPr/>
            </a:pPr>
            <a:r>
              <a:rPr lang="fr-FR" sz="1597" b="1" dirty="0">
                <a:solidFill>
                  <a:prstClr val="black">
                    <a:lumMod val="50000"/>
                  </a:prstClr>
                </a:solidFill>
                <a:latin typeface="Arial" panose="020B0604020202020204" pitchFamily="34" charset="0"/>
                <a:cs typeface="Arial" panose="020B0604020202020204" pitchFamily="34" charset="0"/>
              </a:rPr>
              <a:t>En hiver 	</a:t>
            </a:r>
            <a:r>
              <a:rPr lang="en-GB" sz="2796" b="1" dirty="0">
                <a:solidFill>
                  <a:srgbClr val="0EADC3"/>
                </a:solidFill>
                <a:latin typeface="Century Gothic" panose="020B0502020202020204" pitchFamily="34" charset="0"/>
                <a:cs typeface="Arial" panose="020B0604020202020204" pitchFamily="34" charset="0"/>
              </a:rPr>
              <a:t>2,2</a:t>
            </a:r>
            <a:endParaRPr lang="fr-FR" sz="1597" b="1" dirty="0">
              <a:solidFill>
                <a:srgbClr val="0EADC3"/>
              </a:solidFill>
              <a:latin typeface="Century Gothic" panose="020B0502020202020204" pitchFamily="34" charset="0"/>
              <a:cs typeface="Arial" panose="020B0604020202020204" pitchFamily="34" charset="0"/>
            </a:endParaRPr>
          </a:p>
        </p:txBody>
      </p:sp>
      <p:pic>
        <p:nvPicPr>
          <p:cNvPr id="213" name="Graphique 212" descr="Soleil">
            <a:extLst>
              <a:ext uri="{FF2B5EF4-FFF2-40B4-BE49-F238E27FC236}">
                <a16:creationId xmlns:a16="http://schemas.microsoft.com/office/drawing/2014/main" id="{C94172AB-2C1A-435C-B6FE-32C3019A1C67}"/>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69043" y="4386906"/>
            <a:ext cx="368590" cy="368590"/>
          </a:xfrm>
          <a:prstGeom prst="rect">
            <a:avLst/>
          </a:prstGeom>
        </p:spPr>
      </p:pic>
      <p:pic>
        <p:nvPicPr>
          <p:cNvPr id="215" name="Graphique 214" descr="Flocon de neige">
            <a:extLst>
              <a:ext uri="{FF2B5EF4-FFF2-40B4-BE49-F238E27FC236}">
                <a16:creationId xmlns:a16="http://schemas.microsoft.com/office/drawing/2014/main" id="{A28D66C4-0244-4A42-92CE-0D482B9B4467}"/>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469043" y="5158588"/>
            <a:ext cx="368590" cy="368590"/>
          </a:xfrm>
          <a:prstGeom prst="rect">
            <a:avLst/>
          </a:prstGeom>
        </p:spPr>
      </p:pic>
      <p:pic>
        <p:nvPicPr>
          <p:cNvPr id="217" name="Graphique 216" descr="Feuille">
            <a:extLst>
              <a:ext uri="{FF2B5EF4-FFF2-40B4-BE49-F238E27FC236}">
                <a16:creationId xmlns:a16="http://schemas.microsoft.com/office/drawing/2014/main" id="{3BA2B3C4-8A8C-47D2-89A8-63C4F436A8E6}"/>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469043" y="4772747"/>
            <a:ext cx="368590" cy="368590"/>
          </a:xfrm>
          <a:prstGeom prst="rect">
            <a:avLst/>
          </a:prstGeom>
        </p:spPr>
      </p:pic>
      <p:pic>
        <p:nvPicPr>
          <p:cNvPr id="221" name="Graphique 220" descr="Partiellement ensoleillé">
            <a:extLst>
              <a:ext uri="{FF2B5EF4-FFF2-40B4-BE49-F238E27FC236}">
                <a16:creationId xmlns:a16="http://schemas.microsoft.com/office/drawing/2014/main" id="{3216B00D-8D42-473A-8ADF-BD9A5A82DD14}"/>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468260" y="3999501"/>
            <a:ext cx="370152" cy="370152"/>
          </a:xfrm>
          <a:prstGeom prst="rect">
            <a:avLst/>
          </a:prstGeom>
        </p:spPr>
      </p:pic>
      <p:grpSp>
        <p:nvGrpSpPr>
          <p:cNvPr id="54" name="Groupe 53">
            <a:extLst>
              <a:ext uri="{FF2B5EF4-FFF2-40B4-BE49-F238E27FC236}">
                <a16:creationId xmlns:a16="http://schemas.microsoft.com/office/drawing/2014/main" id="{919D7F79-F806-4AB5-BC46-CB7D2B4A1815}"/>
              </a:ext>
            </a:extLst>
          </p:cNvPr>
          <p:cNvGrpSpPr/>
          <p:nvPr/>
        </p:nvGrpSpPr>
        <p:grpSpPr>
          <a:xfrm>
            <a:off x="9831158" y="5898578"/>
            <a:ext cx="2284977" cy="230459"/>
            <a:chOff x="9155150" y="5772986"/>
            <a:chExt cx="2265265" cy="230832"/>
          </a:xfrm>
        </p:grpSpPr>
        <p:sp>
          <p:nvSpPr>
            <p:cNvPr id="55" name="Freeform 55">
              <a:extLst>
                <a:ext uri="{FF2B5EF4-FFF2-40B4-BE49-F238E27FC236}">
                  <a16:creationId xmlns:a16="http://schemas.microsoft.com/office/drawing/2014/main" id="{126C7F2F-FBB8-474D-87AA-7D61886EEF0C}"/>
                </a:ext>
              </a:extLst>
            </p:cNvPr>
            <p:cNvSpPr>
              <a:spLocks noChangeAspect="1" noEditPoints="1"/>
            </p:cNvSpPr>
            <p:nvPr/>
          </p:nvSpPr>
          <p:spPr bwMode="auto">
            <a:xfrm>
              <a:off x="9155150" y="5830347"/>
              <a:ext cx="132615" cy="133200"/>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b="1" dirty="0">
                <a:solidFill>
                  <a:prstClr val="black"/>
                </a:solidFill>
                <a:latin typeface="Arial" charset="0"/>
                <a:cs typeface="Arial" charset="0"/>
              </a:endParaRPr>
            </a:p>
          </p:txBody>
        </p:sp>
        <p:sp>
          <p:nvSpPr>
            <p:cNvPr id="56" name="Rectangle 55">
              <a:extLst>
                <a:ext uri="{FF2B5EF4-FFF2-40B4-BE49-F238E27FC236}">
                  <a16:creationId xmlns:a16="http://schemas.microsoft.com/office/drawing/2014/main" id="{F841B031-E683-47BA-A3DC-2EC761C585DD}"/>
                </a:ext>
              </a:extLst>
            </p:cNvPr>
            <p:cNvSpPr/>
            <p:nvPr/>
          </p:nvSpPr>
          <p:spPr>
            <a:xfrm>
              <a:off x="9413683" y="5772986"/>
              <a:ext cx="2006732" cy="230832"/>
            </a:xfrm>
            <a:prstGeom prst="rect">
              <a:avLst/>
            </a:prstGeom>
          </p:spPr>
          <p:txBody>
            <a:bodyPr wrap="square">
              <a:spAutoFit/>
            </a:bodyPr>
            <a:lstStyle/>
            <a:p>
              <a:pPr defTabSz="912937" fontAlgn="base">
                <a:spcBef>
                  <a:spcPct val="0"/>
                </a:spcBef>
                <a:spcAft>
                  <a:spcPct val="0"/>
                </a:spcAft>
                <a:defRPr/>
              </a:pPr>
              <a:r>
                <a:rPr lang="fr-FR" sz="899" dirty="0">
                  <a:solidFill>
                    <a:srgbClr val="333333"/>
                  </a:solidFill>
                  <a:latin typeface="Arial" panose="020B0604020202020204" pitchFamily="34" charset="0"/>
                  <a:cs typeface="Arial" panose="020B0604020202020204" pitchFamily="34" charset="0"/>
                </a:rPr>
                <a:t>Significativité à 95% </a:t>
              </a:r>
              <a:r>
                <a:rPr lang="fr-FR" sz="899" b="1" dirty="0">
                  <a:solidFill>
                    <a:srgbClr val="333333"/>
                  </a:solidFill>
                  <a:latin typeface="Arial" panose="020B0604020202020204" pitchFamily="34" charset="0"/>
                  <a:cs typeface="Arial" panose="020B0604020202020204" pitchFamily="34" charset="0"/>
                </a:rPr>
                <a:t>vs accédants</a:t>
              </a:r>
              <a:endParaRPr lang="fr-FR" sz="899" b="1" dirty="0">
                <a:solidFill>
                  <a:srgbClr val="333333"/>
                </a:solidFill>
                <a:latin typeface="Arial" charset="0"/>
                <a:cs typeface="Arial" charset="0"/>
              </a:endParaRPr>
            </a:p>
          </p:txBody>
        </p:sp>
      </p:grpSp>
      <p:sp>
        <p:nvSpPr>
          <p:cNvPr id="57" name="Freeform 53">
            <a:extLst>
              <a:ext uri="{FF2B5EF4-FFF2-40B4-BE49-F238E27FC236}">
                <a16:creationId xmlns:a16="http://schemas.microsoft.com/office/drawing/2014/main" id="{F83E865D-C86A-47DA-840C-5F4848021C65}"/>
              </a:ext>
            </a:extLst>
          </p:cNvPr>
          <p:cNvSpPr>
            <a:spLocks noChangeAspect="1" noEditPoints="1"/>
          </p:cNvSpPr>
          <p:nvPr/>
        </p:nvSpPr>
        <p:spPr bwMode="auto">
          <a:xfrm>
            <a:off x="10002034" y="5954222"/>
            <a:ext cx="132398" cy="13298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prstClr val="black"/>
              </a:solidFill>
              <a:latin typeface="Arial" charset="0"/>
              <a:cs typeface="Arial" charset="0"/>
            </a:endParaRPr>
          </a:p>
        </p:txBody>
      </p:sp>
      <p:sp>
        <p:nvSpPr>
          <p:cNvPr id="72" name="Freeform 53">
            <a:extLst>
              <a:ext uri="{FF2B5EF4-FFF2-40B4-BE49-F238E27FC236}">
                <a16:creationId xmlns:a16="http://schemas.microsoft.com/office/drawing/2014/main" id="{61F1C214-3A70-4849-B9E4-767396C5B88B}"/>
              </a:ext>
            </a:extLst>
          </p:cNvPr>
          <p:cNvSpPr>
            <a:spLocks noChangeAspect="1" noEditPoints="1"/>
          </p:cNvSpPr>
          <p:nvPr/>
        </p:nvSpPr>
        <p:spPr bwMode="auto">
          <a:xfrm>
            <a:off x="9008894" y="410464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73" name="Freeform 53">
            <a:extLst>
              <a:ext uri="{FF2B5EF4-FFF2-40B4-BE49-F238E27FC236}">
                <a16:creationId xmlns:a16="http://schemas.microsoft.com/office/drawing/2014/main" id="{1E593A00-BB1E-4258-ADA8-D39F78A7367C}"/>
              </a:ext>
            </a:extLst>
          </p:cNvPr>
          <p:cNvSpPr>
            <a:spLocks noChangeAspect="1" noEditPoints="1"/>
          </p:cNvSpPr>
          <p:nvPr/>
        </p:nvSpPr>
        <p:spPr bwMode="auto">
          <a:xfrm>
            <a:off x="9008894" y="4903634"/>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graphicFrame>
        <p:nvGraphicFramePr>
          <p:cNvPr id="74" name="shp0031">
            <a:extLst>
              <a:ext uri="{FF2B5EF4-FFF2-40B4-BE49-F238E27FC236}">
                <a16:creationId xmlns:a16="http://schemas.microsoft.com/office/drawing/2014/main" id="{7BD74532-1357-4BFF-9B1E-9B85963913FA}"/>
              </a:ext>
            </a:extLst>
          </p:cNvPr>
          <p:cNvGraphicFramePr/>
          <p:nvPr/>
        </p:nvGraphicFramePr>
        <p:xfrm>
          <a:off x="7816280" y="1422008"/>
          <a:ext cx="3576604" cy="1907522"/>
        </p:xfrm>
        <a:graphic>
          <a:graphicData uri="http://schemas.openxmlformats.org/drawingml/2006/chart">
            <c:chart xmlns:c="http://schemas.openxmlformats.org/drawingml/2006/chart" xmlns:r="http://schemas.openxmlformats.org/officeDocument/2006/relationships" r:id="rId22"/>
          </a:graphicData>
        </a:graphic>
      </p:graphicFrame>
      <p:sp>
        <p:nvSpPr>
          <p:cNvPr id="75" name="Freeform 55">
            <a:extLst>
              <a:ext uri="{FF2B5EF4-FFF2-40B4-BE49-F238E27FC236}">
                <a16:creationId xmlns:a16="http://schemas.microsoft.com/office/drawing/2014/main" id="{7A3223B2-7415-4AE2-8A06-7AB188CE4C0A}"/>
              </a:ext>
            </a:extLst>
          </p:cNvPr>
          <p:cNvSpPr>
            <a:spLocks noChangeAspect="1" noEditPoints="1"/>
          </p:cNvSpPr>
          <p:nvPr/>
        </p:nvSpPr>
        <p:spPr bwMode="auto">
          <a:xfrm>
            <a:off x="11362926" y="1520189"/>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76" name="Freeform 55">
            <a:extLst>
              <a:ext uri="{FF2B5EF4-FFF2-40B4-BE49-F238E27FC236}">
                <a16:creationId xmlns:a16="http://schemas.microsoft.com/office/drawing/2014/main" id="{60B63AC1-3FB1-458D-9F85-EEEEF4CA58FE}"/>
              </a:ext>
            </a:extLst>
          </p:cNvPr>
          <p:cNvSpPr>
            <a:spLocks noChangeAspect="1" noEditPoints="1"/>
          </p:cNvSpPr>
          <p:nvPr/>
        </p:nvSpPr>
        <p:spPr bwMode="auto">
          <a:xfrm>
            <a:off x="11067781" y="1847430"/>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pic>
        <p:nvPicPr>
          <p:cNvPr id="77" name="Graphique 76">
            <a:extLst>
              <a:ext uri="{FF2B5EF4-FFF2-40B4-BE49-F238E27FC236}">
                <a16:creationId xmlns:a16="http://schemas.microsoft.com/office/drawing/2014/main" id="{C75B665C-15BF-4CF0-AFC9-E0BAD80DA676}"/>
              </a:ext>
            </a:extLst>
          </p:cNvPr>
          <p:cNvPicPr>
            <a:picLocks noChangeAspect="1"/>
          </p:cNvPicPr>
          <p:nvPr/>
        </p:nvPicPr>
        <p:blipFill rotWithShape="1">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rcRect b="14854"/>
          <a:stretch/>
        </p:blipFill>
        <p:spPr>
          <a:xfrm>
            <a:off x="1837235" y="2276124"/>
            <a:ext cx="403406" cy="429351"/>
          </a:xfrm>
          <a:prstGeom prst="rect">
            <a:avLst/>
          </a:prstGeom>
        </p:spPr>
      </p:pic>
      <p:graphicFrame>
        <p:nvGraphicFramePr>
          <p:cNvPr id="80" name="shp0037">
            <a:extLst>
              <a:ext uri="{FF2B5EF4-FFF2-40B4-BE49-F238E27FC236}">
                <a16:creationId xmlns:a16="http://schemas.microsoft.com/office/drawing/2014/main" id="{1D5D9102-2C04-4F3F-8EA6-0B24AC74D6C5}"/>
              </a:ext>
            </a:extLst>
          </p:cNvPr>
          <p:cNvGraphicFramePr/>
          <p:nvPr/>
        </p:nvGraphicFramePr>
        <p:xfrm>
          <a:off x="1433703" y="1947661"/>
          <a:ext cx="1234493" cy="1158878"/>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81" name="shp0037">
            <a:extLst>
              <a:ext uri="{FF2B5EF4-FFF2-40B4-BE49-F238E27FC236}">
                <a16:creationId xmlns:a16="http://schemas.microsoft.com/office/drawing/2014/main" id="{2BA5D93F-5E0E-4C74-A616-44EC63D7ECA6}"/>
              </a:ext>
            </a:extLst>
          </p:cNvPr>
          <p:cNvGraphicFramePr/>
          <p:nvPr/>
        </p:nvGraphicFramePr>
        <p:xfrm>
          <a:off x="4057358" y="1947661"/>
          <a:ext cx="1234493" cy="1158878"/>
        </p:xfrm>
        <a:graphic>
          <a:graphicData uri="http://schemas.openxmlformats.org/drawingml/2006/chart">
            <c:chart xmlns:c="http://schemas.openxmlformats.org/drawingml/2006/chart" xmlns:r="http://schemas.openxmlformats.org/officeDocument/2006/relationships" r:id="rId26"/>
          </a:graphicData>
        </a:graphic>
      </p:graphicFrame>
      <p:pic>
        <p:nvPicPr>
          <p:cNvPr id="82" name="Graphique 81">
            <a:extLst>
              <a:ext uri="{FF2B5EF4-FFF2-40B4-BE49-F238E27FC236}">
                <a16:creationId xmlns:a16="http://schemas.microsoft.com/office/drawing/2014/main" id="{F1AA0EFB-E44D-400A-9AB3-22297BEFF462}"/>
              </a:ext>
            </a:extLst>
          </p:cNvPr>
          <p:cNvPicPr>
            <a:picLocks noChangeAspect="1"/>
          </p:cNvPicPr>
          <p:nvPr/>
        </p:nvPicPr>
        <p:blipFill rotWithShape="1">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rcRect b="14854"/>
          <a:stretch/>
        </p:blipFill>
        <p:spPr>
          <a:xfrm>
            <a:off x="4440715" y="2302555"/>
            <a:ext cx="403406" cy="429351"/>
          </a:xfrm>
          <a:prstGeom prst="rect">
            <a:avLst/>
          </a:prstGeom>
        </p:spPr>
      </p:pic>
      <p:sp>
        <p:nvSpPr>
          <p:cNvPr id="83" name="shp0038">
            <a:extLst>
              <a:ext uri="{FF2B5EF4-FFF2-40B4-BE49-F238E27FC236}">
                <a16:creationId xmlns:a16="http://schemas.microsoft.com/office/drawing/2014/main" id="{B8E69CFC-D056-4282-BC13-702AFD886B5F}"/>
              </a:ext>
            </a:extLst>
          </p:cNvPr>
          <p:cNvSpPr txBox="1"/>
          <p:nvPr/>
        </p:nvSpPr>
        <p:spPr>
          <a:xfrm>
            <a:off x="2874764" y="201315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64%</a:t>
            </a:r>
          </a:p>
        </p:txBody>
      </p:sp>
      <p:sp>
        <p:nvSpPr>
          <p:cNvPr id="84" name="shp0041">
            <a:extLst>
              <a:ext uri="{FF2B5EF4-FFF2-40B4-BE49-F238E27FC236}">
                <a16:creationId xmlns:a16="http://schemas.microsoft.com/office/drawing/2014/main" id="{C19AD643-608F-47F3-981B-49758825D3BA}"/>
              </a:ext>
            </a:extLst>
          </p:cNvPr>
          <p:cNvSpPr/>
          <p:nvPr/>
        </p:nvSpPr>
        <p:spPr>
          <a:xfrm>
            <a:off x="2413830" y="1964226"/>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85" name="shp0044">
            <a:extLst>
              <a:ext uri="{FF2B5EF4-FFF2-40B4-BE49-F238E27FC236}">
                <a16:creationId xmlns:a16="http://schemas.microsoft.com/office/drawing/2014/main" id="{4ACBBD9E-0BCA-4509-9D24-E93B05EFAAB1}"/>
              </a:ext>
            </a:extLst>
          </p:cNvPr>
          <p:cNvSpPr txBox="1"/>
          <p:nvPr/>
        </p:nvSpPr>
        <p:spPr>
          <a:xfrm>
            <a:off x="2774738" y="1839264"/>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500 m²</a:t>
            </a:r>
            <a:endParaRPr lang="fr-FR" sz="1198" b="1" dirty="0">
              <a:solidFill>
                <a:srgbClr val="717171"/>
              </a:solidFill>
            </a:endParaRPr>
          </a:p>
        </p:txBody>
      </p:sp>
      <p:cxnSp>
        <p:nvCxnSpPr>
          <p:cNvPr id="86" name="shp0042">
            <a:extLst>
              <a:ext uri="{FF2B5EF4-FFF2-40B4-BE49-F238E27FC236}">
                <a16:creationId xmlns:a16="http://schemas.microsoft.com/office/drawing/2014/main" id="{6E455132-94A3-4F29-B53F-1DEB017A580F}"/>
              </a:ext>
            </a:extLst>
          </p:cNvPr>
          <p:cNvCxnSpPr/>
          <p:nvPr/>
        </p:nvCxnSpPr>
        <p:spPr>
          <a:xfrm flipH="1">
            <a:off x="2492633" y="283998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87" name="shp0038">
            <a:extLst>
              <a:ext uri="{FF2B5EF4-FFF2-40B4-BE49-F238E27FC236}">
                <a16:creationId xmlns:a16="http://schemas.microsoft.com/office/drawing/2014/main" id="{A31A5DCE-4655-4CDE-8F2E-1B7EA3D2E07D}"/>
              </a:ext>
            </a:extLst>
          </p:cNvPr>
          <p:cNvSpPr txBox="1"/>
          <p:nvPr/>
        </p:nvSpPr>
        <p:spPr>
          <a:xfrm>
            <a:off x="2874764" y="286253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36%</a:t>
            </a:r>
          </a:p>
        </p:txBody>
      </p:sp>
      <p:sp>
        <p:nvSpPr>
          <p:cNvPr id="88" name="shp0044">
            <a:extLst>
              <a:ext uri="{FF2B5EF4-FFF2-40B4-BE49-F238E27FC236}">
                <a16:creationId xmlns:a16="http://schemas.microsoft.com/office/drawing/2014/main" id="{548E5A29-1668-4AD4-AC96-89CBDC93577B}"/>
              </a:ext>
            </a:extLst>
          </p:cNvPr>
          <p:cNvSpPr txBox="1"/>
          <p:nvPr/>
        </p:nvSpPr>
        <p:spPr>
          <a:xfrm>
            <a:off x="2774738" y="2688646"/>
            <a:ext cx="609757"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500 m²</a:t>
            </a:r>
            <a:endParaRPr lang="fr-FR" sz="1198" b="1" dirty="0">
              <a:solidFill>
                <a:srgbClr val="717171"/>
              </a:solidFill>
            </a:endParaRPr>
          </a:p>
        </p:txBody>
      </p:sp>
      <p:sp>
        <p:nvSpPr>
          <p:cNvPr id="89" name="shp0038">
            <a:extLst>
              <a:ext uri="{FF2B5EF4-FFF2-40B4-BE49-F238E27FC236}">
                <a16:creationId xmlns:a16="http://schemas.microsoft.com/office/drawing/2014/main" id="{A9237664-8F21-477B-A52B-B67F37F596AC}"/>
              </a:ext>
            </a:extLst>
          </p:cNvPr>
          <p:cNvSpPr txBox="1"/>
          <p:nvPr/>
        </p:nvSpPr>
        <p:spPr>
          <a:xfrm>
            <a:off x="5461373" y="2025835"/>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85%</a:t>
            </a:r>
          </a:p>
        </p:txBody>
      </p:sp>
      <p:sp>
        <p:nvSpPr>
          <p:cNvPr id="90" name="shp0041">
            <a:extLst>
              <a:ext uri="{FF2B5EF4-FFF2-40B4-BE49-F238E27FC236}">
                <a16:creationId xmlns:a16="http://schemas.microsoft.com/office/drawing/2014/main" id="{D3F126DA-0AF1-46EC-B019-4AE32E8C35E6}"/>
              </a:ext>
            </a:extLst>
          </p:cNvPr>
          <p:cNvSpPr/>
          <p:nvPr/>
        </p:nvSpPr>
        <p:spPr>
          <a:xfrm>
            <a:off x="5000439" y="1976905"/>
            <a:ext cx="294453" cy="78522"/>
          </a:xfrm>
          <a:custGeom>
            <a:avLst/>
            <a:gdLst>
              <a:gd name="connsiteX0" fmla="*/ 0 w 294968"/>
              <a:gd name="connsiteY0" fmla="*/ 78659 h 78659"/>
              <a:gd name="connsiteX1" fmla="*/ 78659 w 294968"/>
              <a:gd name="connsiteY1" fmla="*/ 0 h 78659"/>
              <a:gd name="connsiteX2" fmla="*/ 294968 w 294968"/>
              <a:gd name="connsiteY2" fmla="*/ 0 h 78659"/>
            </a:gdLst>
            <a:ahLst/>
            <a:cxnLst>
              <a:cxn ang="0">
                <a:pos x="connsiteX0" y="connsiteY0"/>
              </a:cxn>
              <a:cxn ang="0">
                <a:pos x="connsiteX1" y="connsiteY1"/>
              </a:cxn>
              <a:cxn ang="0">
                <a:pos x="connsiteX2" y="connsiteY2"/>
              </a:cxn>
            </a:cxnLst>
            <a:rect l="l" t="t" r="r" b="b"/>
            <a:pathLst>
              <a:path w="294968" h="78659">
                <a:moveTo>
                  <a:pt x="0" y="78659"/>
                </a:moveTo>
                <a:lnTo>
                  <a:pt x="78659" y="0"/>
                </a:lnTo>
                <a:lnTo>
                  <a:pt x="294968" y="0"/>
                </a:lnTo>
              </a:path>
            </a:pathLst>
          </a:cu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937" fontAlgn="base">
              <a:spcBef>
                <a:spcPct val="0"/>
              </a:spcBef>
              <a:spcAft>
                <a:spcPct val="0"/>
              </a:spcAft>
              <a:defRPr/>
            </a:pPr>
            <a:endParaRPr lang="fr-FR" sz="1797" b="1" dirty="0">
              <a:solidFill>
                <a:srgbClr val="FFFFFF"/>
              </a:solidFill>
              <a:latin typeface="Arial" panose="020B0604020202020204" pitchFamily="34" charset="0"/>
            </a:endParaRPr>
          </a:p>
        </p:txBody>
      </p:sp>
      <p:sp>
        <p:nvSpPr>
          <p:cNvPr id="91" name="shp0044">
            <a:extLst>
              <a:ext uri="{FF2B5EF4-FFF2-40B4-BE49-F238E27FC236}">
                <a16:creationId xmlns:a16="http://schemas.microsoft.com/office/drawing/2014/main" id="{6528BE05-67F2-421E-B713-B352692E8CD1}"/>
              </a:ext>
            </a:extLst>
          </p:cNvPr>
          <p:cNvSpPr txBox="1"/>
          <p:nvPr/>
        </p:nvSpPr>
        <p:spPr>
          <a:xfrm>
            <a:off x="5361347" y="1851943"/>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&lt; 20 m²</a:t>
            </a:r>
            <a:endParaRPr lang="fr-FR" sz="1198" b="1" dirty="0">
              <a:solidFill>
                <a:srgbClr val="717171"/>
              </a:solidFill>
            </a:endParaRPr>
          </a:p>
        </p:txBody>
      </p:sp>
      <p:cxnSp>
        <p:nvCxnSpPr>
          <p:cNvPr id="92" name="shp0042">
            <a:extLst>
              <a:ext uri="{FF2B5EF4-FFF2-40B4-BE49-F238E27FC236}">
                <a16:creationId xmlns:a16="http://schemas.microsoft.com/office/drawing/2014/main" id="{5362FD49-EA75-44DE-BB19-0B477907D687}"/>
              </a:ext>
            </a:extLst>
          </p:cNvPr>
          <p:cNvCxnSpPr/>
          <p:nvPr/>
        </p:nvCxnSpPr>
        <p:spPr>
          <a:xfrm flipH="1">
            <a:off x="5079241" y="2852666"/>
            <a:ext cx="215651" cy="0"/>
          </a:xfrm>
          <a:prstGeom prst="line">
            <a:avLst/>
          </a:prstGeom>
          <a:noFill/>
          <a:ln w="3175" cap="flat" cmpd="sng" algn="ctr">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93" name="shp0038">
            <a:extLst>
              <a:ext uri="{FF2B5EF4-FFF2-40B4-BE49-F238E27FC236}">
                <a16:creationId xmlns:a16="http://schemas.microsoft.com/office/drawing/2014/main" id="{066B1BD3-B246-4A26-A2E7-FF882A786E85}"/>
              </a:ext>
            </a:extLst>
          </p:cNvPr>
          <p:cNvSpPr txBox="1"/>
          <p:nvPr/>
        </p:nvSpPr>
        <p:spPr>
          <a:xfrm>
            <a:off x="5461373" y="2875218"/>
            <a:ext cx="409705" cy="221241"/>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597" b="1" dirty="0">
                <a:solidFill>
                  <a:srgbClr val="717171"/>
                </a:solidFill>
              </a:rPr>
              <a:t>15%</a:t>
            </a:r>
          </a:p>
        </p:txBody>
      </p:sp>
      <p:sp>
        <p:nvSpPr>
          <p:cNvPr id="94" name="shp0044">
            <a:extLst>
              <a:ext uri="{FF2B5EF4-FFF2-40B4-BE49-F238E27FC236}">
                <a16:creationId xmlns:a16="http://schemas.microsoft.com/office/drawing/2014/main" id="{24F9378D-2168-4AAD-92A7-AD7DCD43A5DD}"/>
              </a:ext>
            </a:extLst>
          </p:cNvPr>
          <p:cNvSpPr txBox="1"/>
          <p:nvPr/>
        </p:nvSpPr>
        <p:spPr>
          <a:xfrm>
            <a:off x="5361347" y="2701326"/>
            <a:ext cx="524934" cy="165930"/>
          </a:xfrm>
          <a:prstGeom prst="rect">
            <a:avLst/>
          </a:prstGeom>
          <a:noFill/>
        </p:spPr>
        <p:txBody>
          <a:bodyPr wrap="none" lIns="0" tIns="0" rIns="0" bIns="0" rtlCol="0">
            <a:spAutoFit/>
          </a:bodyPr>
          <a:lstStyle>
            <a:defPPr>
              <a:defRPr lang="en-AU"/>
            </a:defPPr>
            <a:lvl1pPr algn="ctr" defTabSz="457154">
              <a:defRPr sz="1600">
                <a:latin typeface="Arial" panose="020B0604020202020204" pitchFamily="34" charset="0"/>
                <a:cs typeface="Arial" panose="020B0604020202020204" pitchFamily="34" charset="0"/>
              </a:defRPr>
            </a:lvl1pPr>
          </a:lstStyle>
          <a:p>
            <a:pPr algn="l" defTabSz="456423" fontAlgn="base">
              <a:lnSpc>
                <a:spcPct val="90000"/>
              </a:lnSpc>
              <a:spcBef>
                <a:spcPct val="0"/>
              </a:spcBef>
              <a:spcAft>
                <a:spcPct val="0"/>
              </a:spcAft>
              <a:defRPr/>
            </a:pPr>
            <a:r>
              <a:rPr lang="fr-FR" sz="1198" dirty="0">
                <a:solidFill>
                  <a:srgbClr val="000000"/>
                </a:solidFill>
              </a:rPr>
              <a:t>&gt; 20 m²</a:t>
            </a:r>
            <a:endParaRPr lang="fr-FR" sz="1198" b="1" dirty="0">
              <a:solidFill>
                <a:srgbClr val="717171"/>
              </a:solidFill>
            </a:endParaRPr>
          </a:p>
        </p:txBody>
      </p:sp>
      <p:pic>
        <p:nvPicPr>
          <p:cNvPr id="95" name="Graphique 94">
            <a:extLst>
              <a:ext uri="{FF2B5EF4-FFF2-40B4-BE49-F238E27FC236}">
                <a16:creationId xmlns:a16="http://schemas.microsoft.com/office/drawing/2014/main" id="{4F38BA7A-C312-44EB-B310-1B1F3D66AD30}"/>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b="9641"/>
          <a:stretch/>
        </p:blipFill>
        <p:spPr>
          <a:xfrm flipH="1">
            <a:off x="7331751" y="2045928"/>
            <a:ext cx="288846" cy="328858"/>
          </a:xfrm>
          <a:prstGeom prst="rect">
            <a:avLst/>
          </a:prstGeom>
        </p:spPr>
      </p:pic>
      <p:sp>
        <p:nvSpPr>
          <p:cNvPr id="96" name="shp0047">
            <a:extLst>
              <a:ext uri="{FF2B5EF4-FFF2-40B4-BE49-F238E27FC236}">
                <a16:creationId xmlns:a16="http://schemas.microsoft.com/office/drawing/2014/main" id="{B8A818AB-D945-4520-B676-BCC74568E9D1}"/>
              </a:ext>
            </a:extLst>
          </p:cNvPr>
          <p:cNvSpPr txBox="1"/>
          <p:nvPr/>
        </p:nvSpPr>
        <p:spPr>
          <a:xfrm>
            <a:off x="1024302" y="1161870"/>
            <a:ext cx="3351419" cy="199731"/>
          </a:xfrm>
          <a:prstGeom prst="rect">
            <a:avLst/>
          </a:prstGeom>
          <a:noFill/>
        </p:spPr>
        <p:txBody>
          <a:bodyPr wrap="square" lIns="0" tIns="0" rIns="0" bIns="0" rtlCol="0">
            <a:spAutoFit/>
          </a:bodyPr>
          <a:lstStyle/>
          <a:p>
            <a:pPr defTabSz="456377" fontAlgn="base">
              <a:spcBef>
                <a:spcPct val="0"/>
              </a:spcBef>
              <a:spcAft>
                <a:spcPct val="0"/>
              </a:spcAft>
              <a:defRPr/>
            </a:pPr>
            <a:r>
              <a:rPr lang="en-US" sz="1298" b="1" dirty="0">
                <a:solidFill>
                  <a:srgbClr val="000000"/>
                </a:solidFill>
                <a:latin typeface="Arial" panose="020B0604020202020204" pitchFamily="34" charset="0"/>
                <a:cs typeface="Arial" panose="020B0604020202020204" pitchFamily="34" charset="0"/>
              </a:rPr>
              <a:t>COMPOSITION ET TAILLE</a:t>
            </a:r>
            <a:endParaRPr lang="fr-FR" sz="1298" b="1" dirty="0">
              <a:solidFill>
                <a:srgbClr val="000000"/>
              </a:solidFill>
              <a:latin typeface="Arial" panose="020B0604020202020204" pitchFamily="34" charset="0"/>
              <a:cs typeface="Arial" panose="020B0604020202020204" pitchFamily="34" charset="0"/>
            </a:endParaRPr>
          </a:p>
        </p:txBody>
      </p:sp>
      <p:sp>
        <p:nvSpPr>
          <p:cNvPr id="97" name="shp0007">
            <a:extLst>
              <a:ext uri="{FF2B5EF4-FFF2-40B4-BE49-F238E27FC236}">
                <a16:creationId xmlns:a16="http://schemas.microsoft.com/office/drawing/2014/main" id="{3DC2E870-05E8-4162-B8EC-58C510E05875}"/>
              </a:ext>
            </a:extLst>
          </p:cNvPr>
          <p:cNvSpPr txBox="1"/>
          <p:nvPr/>
        </p:nvSpPr>
        <p:spPr>
          <a:xfrm>
            <a:off x="1426930" y="1490683"/>
            <a:ext cx="1296332"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0EADC3"/>
                </a:solidFill>
              </a:rPr>
              <a:t>70% </a:t>
            </a:r>
            <a:r>
              <a:rPr lang="fr-FR" sz="1198" dirty="0"/>
              <a:t>ont un </a:t>
            </a:r>
            <a:r>
              <a:rPr lang="fr-FR" sz="1198" b="1" dirty="0"/>
              <a:t>jardin</a:t>
            </a:r>
          </a:p>
        </p:txBody>
      </p:sp>
      <p:sp>
        <p:nvSpPr>
          <p:cNvPr id="98" name="shp0007">
            <a:extLst>
              <a:ext uri="{FF2B5EF4-FFF2-40B4-BE49-F238E27FC236}">
                <a16:creationId xmlns:a16="http://schemas.microsoft.com/office/drawing/2014/main" id="{01C3DE2C-1DA7-4855-B836-DF06BC2F30F5}"/>
              </a:ext>
            </a:extLst>
          </p:cNvPr>
          <p:cNvSpPr txBox="1"/>
          <p:nvPr/>
        </p:nvSpPr>
        <p:spPr>
          <a:xfrm>
            <a:off x="3479892" y="1490683"/>
            <a:ext cx="2578260" cy="215095"/>
          </a:xfrm>
          <a:prstGeom prst="rect">
            <a:avLst/>
          </a:prstGeom>
          <a:noFill/>
        </p:spPr>
        <p:txBody>
          <a:bodyPr wrap="none" lIns="0" tIns="0" rIns="0" bIns="0" rtlCol="0" anchor="ctr">
            <a:spAutoFit/>
          </a:bodyPr>
          <a:lstStyle>
            <a:defPPr>
              <a:defRPr lang="en-AU"/>
            </a:defPPr>
            <a:lvl1pPr algn="ctr">
              <a:defRPr sz="999" b="0">
                <a:solidFill>
                  <a:srgbClr val="000000"/>
                </a:solidFill>
                <a:latin typeface="Arial" panose="020B0604020202020204" pitchFamily="34" charset="0"/>
                <a:cs typeface="Arial" panose="020B0604020202020204" pitchFamily="34" charset="0"/>
              </a:defRPr>
            </a:lvl1pPr>
          </a:lstStyle>
          <a:p>
            <a:pPr defTabSz="912937" fontAlgn="base">
              <a:spcBef>
                <a:spcPct val="0"/>
              </a:spcBef>
              <a:spcAft>
                <a:spcPct val="0"/>
              </a:spcAft>
              <a:defRPr/>
            </a:pPr>
            <a:r>
              <a:rPr lang="fr-FR" sz="1398" b="1" dirty="0">
                <a:solidFill>
                  <a:srgbClr val="0EADC3"/>
                </a:solidFill>
              </a:rPr>
              <a:t>30% </a:t>
            </a:r>
            <a:r>
              <a:rPr lang="fr-FR" sz="1198" dirty="0"/>
              <a:t>ont </a:t>
            </a:r>
            <a:r>
              <a:rPr lang="fr-FR" sz="1198" b="1" dirty="0"/>
              <a:t>une terrasse ou un balcon</a:t>
            </a:r>
          </a:p>
        </p:txBody>
      </p:sp>
      <p:cxnSp>
        <p:nvCxnSpPr>
          <p:cNvPr id="79" name="shp0020">
            <a:extLst>
              <a:ext uri="{FF2B5EF4-FFF2-40B4-BE49-F238E27FC236}">
                <a16:creationId xmlns:a16="http://schemas.microsoft.com/office/drawing/2014/main" id="{7F552838-A57B-4A6E-9AD5-E46AF3B77ED5}"/>
              </a:ext>
            </a:extLst>
          </p:cNvPr>
          <p:cNvCxnSpPr>
            <a:cxnSpLocks/>
          </p:cNvCxnSpPr>
          <p:nvPr/>
        </p:nvCxnSpPr>
        <p:spPr>
          <a:xfrm>
            <a:off x="6403987" y="3903665"/>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9" name="shp0032">
            <a:extLst>
              <a:ext uri="{FF2B5EF4-FFF2-40B4-BE49-F238E27FC236}">
                <a16:creationId xmlns:a16="http://schemas.microsoft.com/office/drawing/2014/main" id="{974BF92B-BAE8-4E21-BB6F-4EC9FDACB91C}"/>
              </a:ext>
            </a:extLst>
          </p:cNvPr>
          <p:cNvCxnSpPr>
            <a:cxnSpLocks/>
          </p:cNvCxnSpPr>
          <p:nvPr/>
        </p:nvCxnSpPr>
        <p:spPr>
          <a:xfrm>
            <a:off x="6403987" y="5558513"/>
            <a:ext cx="467242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CD242F0D-B30E-4467-B110-EE46EFBBBAC3}"/>
              </a:ext>
            </a:extLst>
          </p:cNvPr>
          <p:cNvSpPr txBox="1"/>
          <p:nvPr/>
        </p:nvSpPr>
        <p:spPr>
          <a:xfrm>
            <a:off x="9208535" y="4870610"/>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26% ne dédie aucun temps</a:t>
            </a:r>
          </a:p>
        </p:txBody>
      </p:sp>
      <p:sp>
        <p:nvSpPr>
          <p:cNvPr id="101" name="ZoneTexte 100">
            <a:extLst>
              <a:ext uri="{FF2B5EF4-FFF2-40B4-BE49-F238E27FC236}">
                <a16:creationId xmlns:a16="http://schemas.microsoft.com/office/drawing/2014/main" id="{F41F2689-F5D3-4D78-B1C8-676874539AA7}"/>
              </a:ext>
            </a:extLst>
          </p:cNvPr>
          <p:cNvSpPr txBox="1"/>
          <p:nvPr/>
        </p:nvSpPr>
        <p:spPr>
          <a:xfrm>
            <a:off x="9208535" y="4112426"/>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13% ne dédie aucun temps</a:t>
            </a:r>
          </a:p>
        </p:txBody>
      </p:sp>
      <p:sp>
        <p:nvSpPr>
          <p:cNvPr id="102" name="ZoneTexte 101">
            <a:extLst>
              <a:ext uri="{FF2B5EF4-FFF2-40B4-BE49-F238E27FC236}">
                <a16:creationId xmlns:a16="http://schemas.microsoft.com/office/drawing/2014/main" id="{1DE91061-D625-4F8A-AD15-4953484FBE06}"/>
              </a:ext>
            </a:extLst>
          </p:cNvPr>
          <p:cNvSpPr txBox="1"/>
          <p:nvPr/>
        </p:nvSpPr>
        <p:spPr>
          <a:xfrm>
            <a:off x="9208535" y="4491518"/>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11% ne dédie aucun temps</a:t>
            </a:r>
          </a:p>
        </p:txBody>
      </p:sp>
      <p:sp>
        <p:nvSpPr>
          <p:cNvPr id="103" name="ZoneTexte 102">
            <a:extLst>
              <a:ext uri="{FF2B5EF4-FFF2-40B4-BE49-F238E27FC236}">
                <a16:creationId xmlns:a16="http://schemas.microsoft.com/office/drawing/2014/main" id="{6A011534-3E4F-44A7-9148-9D0377C2C9D1}"/>
              </a:ext>
            </a:extLst>
          </p:cNvPr>
          <p:cNvSpPr txBox="1"/>
          <p:nvPr/>
        </p:nvSpPr>
        <p:spPr>
          <a:xfrm>
            <a:off x="9208535" y="5249701"/>
            <a:ext cx="2570184" cy="288535"/>
          </a:xfrm>
          <a:prstGeom prst="rect">
            <a:avLst/>
          </a:prstGeom>
          <a:noFill/>
        </p:spPr>
        <p:txBody>
          <a:bodyPr wrap="square" lIns="0" tIns="0" rIns="0" bIns="0" rtlCol="0">
            <a:noAutofit/>
          </a:bodyPr>
          <a:lstStyle/>
          <a:p>
            <a:pPr defTabSz="912937" fontAlgn="base">
              <a:spcBef>
                <a:spcPct val="0"/>
              </a:spcBef>
              <a:spcAft>
                <a:spcPct val="0"/>
              </a:spcAft>
              <a:defRPr/>
            </a:pPr>
            <a:r>
              <a:rPr lang="fr-FR" sz="998" dirty="0">
                <a:solidFill>
                  <a:srgbClr val="333333"/>
                </a:solidFill>
                <a:latin typeface="Arial" panose="020B0604020202020204" pitchFamily="34" charset="0"/>
                <a:cs typeface="Arial" panose="020B0604020202020204" pitchFamily="34" charset="0"/>
              </a:rPr>
              <a:t>60% ne dédie aucun temps</a:t>
            </a:r>
          </a:p>
        </p:txBody>
      </p:sp>
      <p:sp>
        <p:nvSpPr>
          <p:cNvPr id="104" name="Rectangle 103">
            <a:extLst>
              <a:ext uri="{FF2B5EF4-FFF2-40B4-BE49-F238E27FC236}">
                <a16:creationId xmlns:a16="http://schemas.microsoft.com/office/drawing/2014/main" id="{23A8B6E9-25F0-42A2-9DA7-D42F94FBA0B3}"/>
              </a:ext>
            </a:extLst>
          </p:cNvPr>
          <p:cNvSpPr/>
          <p:nvPr/>
        </p:nvSpPr>
        <p:spPr>
          <a:xfrm>
            <a:off x="8788399" y="3640322"/>
            <a:ext cx="2082453" cy="245823"/>
          </a:xfrm>
          <a:prstGeom prst="rect">
            <a:avLst/>
          </a:prstGeom>
        </p:spPr>
        <p:txBody>
          <a:bodyPr wrap="none">
            <a:spAutoFit/>
          </a:bodyPr>
          <a:lstStyle/>
          <a:p>
            <a:pPr defTabSz="912937" fontAlgn="base">
              <a:spcBef>
                <a:spcPct val="0"/>
              </a:spcBef>
              <a:spcAft>
                <a:spcPct val="0"/>
              </a:spcAft>
              <a:defRPr/>
            </a:pPr>
            <a:r>
              <a:rPr lang="en-GB" sz="998" b="1" dirty="0">
                <a:solidFill>
                  <a:prstClr val="black">
                    <a:lumMod val="50000"/>
                  </a:prstClr>
                </a:solidFill>
                <a:latin typeface="Arial" panose="020B0604020202020204" pitchFamily="34" charset="0"/>
                <a:cs typeface="Arial" panose="020B0604020202020204" pitchFamily="34" charset="0"/>
              </a:rPr>
              <a:t>(</a:t>
            </a:r>
            <a:r>
              <a:rPr lang="en-GB" sz="998" b="1" dirty="0" err="1">
                <a:solidFill>
                  <a:prstClr val="black">
                    <a:lumMod val="50000"/>
                  </a:prstClr>
                </a:solidFill>
                <a:latin typeface="Arial" panose="020B0604020202020204" pitchFamily="34" charset="0"/>
                <a:cs typeface="Arial" panose="020B0604020202020204" pitchFamily="34" charset="0"/>
              </a:rPr>
              <a:t>heures</a:t>
            </a:r>
            <a:r>
              <a:rPr lang="en-GB" sz="998" b="1" dirty="0">
                <a:solidFill>
                  <a:prstClr val="black">
                    <a:lumMod val="50000"/>
                  </a:prstClr>
                </a:solidFill>
                <a:latin typeface="Arial" panose="020B0604020202020204" pitchFamily="34" charset="0"/>
                <a:cs typeface="Arial" panose="020B0604020202020204" pitchFamily="34" charset="0"/>
              </a:rPr>
              <a:t> / </a:t>
            </a:r>
            <a:r>
              <a:rPr lang="en-GB" sz="998" b="1" dirty="0" err="1">
                <a:solidFill>
                  <a:prstClr val="black">
                    <a:lumMod val="50000"/>
                  </a:prstClr>
                </a:solidFill>
                <a:latin typeface="Arial" panose="020B0604020202020204" pitchFamily="34" charset="0"/>
                <a:cs typeface="Arial" panose="020B0604020202020204" pitchFamily="34" charset="0"/>
              </a:rPr>
              <a:t>semaine</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en</a:t>
            </a:r>
            <a:r>
              <a:rPr lang="en-GB" sz="998" b="1" dirty="0">
                <a:solidFill>
                  <a:prstClr val="black">
                    <a:lumMod val="50000"/>
                  </a:prstClr>
                </a:solidFill>
                <a:latin typeface="Arial" panose="020B0604020202020204" pitchFamily="34" charset="0"/>
                <a:cs typeface="Arial" panose="020B0604020202020204" pitchFamily="34" charset="0"/>
              </a:rPr>
              <a:t> </a:t>
            </a:r>
            <a:r>
              <a:rPr lang="en-GB" sz="998" b="1" dirty="0" err="1">
                <a:solidFill>
                  <a:prstClr val="black">
                    <a:lumMod val="50000"/>
                  </a:prstClr>
                </a:solidFill>
                <a:latin typeface="Arial" panose="020B0604020202020204" pitchFamily="34" charset="0"/>
                <a:cs typeface="Arial" panose="020B0604020202020204" pitchFamily="34" charset="0"/>
              </a:rPr>
              <a:t>moyenne</a:t>
            </a:r>
            <a:r>
              <a:rPr lang="en-GB" sz="998" b="1" dirty="0">
                <a:solidFill>
                  <a:prstClr val="black">
                    <a:lumMod val="50000"/>
                  </a:prstClr>
                </a:solidFill>
                <a:latin typeface="Arial" panose="020B0604020202020204" pitchFamily="34" charset="0"/>
                <a:cs typeface="Arial" panose="020B0604020202020204" pitchFamily="34" charset="0"/>
              </a:rPr>
              <a:t>)</a:t>
            </a:r>
            <a:endParaRPr lang="fr-FR" sz="998" b="1" dirty="0">
              <a:solidFill>
                <a:srgbClr val="717171"/>
              </a:solidFill>
              <a:latin typeface="Arial" charset="0"/>
              <a:cs typeface="Arial" charset="0"/>
            </a:endParaRPr>
          </a:p>
        </p:txBody>
      </p:sp>
      <p:sp>
        <p:nvSpPr>
          <p:cNvPr id="105" name="Freeform 53">
            <a:extLst>
              <a:ext uri="{FF2B5EF4-FFF2-40B4-BE49-F238E27FC236}">
                <a16:creationId xmlns:a16="http://schemas.microsoft.com/office/drawing/2014/main" id="{34AA5C98-92F8-4CF0-AAEC-E2D5635E4CD4}"/>
              </a:ext>
            </a:extLst>
          </p:cNvPr>
          <p:cNvSpPr>
            <a:spLocks noChangeAspect="1" noEditPoints="1"/>
          </p:cNvSpPr>
          <p:nvPr/>
        </p:nvSpPr>
        <p:spPr bwMode="auto">
          <a:xfrm>
            <a:off x="10876348" y="4158580"/>
            <a:ext cx="107350"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0 w 226"/>
              <a:gd name="T11" fmla="*/ 121 h 227"/>
              <a:gd name="T12" fmla="*/ 163 w 226"/>
              <a:gd name="T13" fmla="*/ 129 h 227"/>
              <a:gd name="T14" fmla="*/ 63 w 226"/>
              <a:gd name="T15" fmla="*/ 129 h 227"/>
              <a:gd name="T16" fmla="*/ 55 w 226"/>
              <a:gd name="T17" fmla="*/ 121 h 227"/>
              <a:gd name="T18" fmla="*/ 55 w 226"/>
              <a:gd name="T19" fmla="*/ 105 h 227"/>
              <a:gd name="T20" fmla="*/ 63 w 226"/>
              <a:gd name="T21" fmla="*/ 98 h 227"/>
              <a:gd name="T22" fmla="*/ 163 w 226"/>
              <a:gd name="T23" fmla="*/ 98 h 227"/>
              <a:gd name="T24" fmla="*/ 170 w 226"/>
              <a:gd name="T25" fmla="*/ 105 h 227"/>
              <a:gd name="T26" fmla="*/ 170 w 226"/>
              <a:gd name="T27"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0" y="121"/>
                </a:moveTo>
                <a:cubicBezTo>
                  <a:pt x="170" y="125"/>
                  <a:pt x="167" y="129"/>
                  <a:pt x="163" y="129"/>
                </a:cubicBezTo>
                <a:cubicBezTo>
                  <a:pt x="63" y="129"/>
                  <a:pt x="63" y="129"/>
                  <a:pt x="63" y="129"/>
                </a:cubicBezTo>
                <a:cubicBezTo>
                  <a:pt x="59" y="129"/>
                  <a:pt x="55" y="125"/>
                  <a:pt x="55" y="121"/>
                </a:cubicBezTo>
                <a:cubicBezTo>
                  <a:pt x="55" y="105"/>
                  <a:pt x="55" y="105"/>
                  <a:pt x="55" y="105"/>
                </a:cubicBezTo>
                <a:cubicBezTo>
                  <a:pt x="55" y="101"/>
                  <a:pt x="59" y="98"/>
                  <a:pt x="63" y="98"/>
                </a:cubicBezTo>
                <a:cubicBezTo>
                  <a:pt x="163" y="98"/>
                  <a:pt x="163" y="98"/>
                  <a:pt x="163" y="98"/>
                </a:cubicBezTo>
                <a:cubicBezTo>
                  <a:pt x="167" y="98"/>
                  <a:pt x="170" y="101"/>
                  <a:pt x="170" y="105"/>
                </a:cubicBezTo>
                <a:lnTo>
                  <a:pt x="170" y="121"/>
                </a:lnTo>
                <a:close/>
              </a:path>
            </a:pathLst>
          </a:custGeom>
          <a:solidFill>
            <a:schemeClr val="accent5">
              <a:lumMod val="75000"/>
            </a:schemeClr>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1797">
              <a:solidFill>
                <a:srgbClr val="96C11D"/>
              </a:solidFill>
              <a:latin typeface="Arial" charset="0"/>
              <a:cs typeface="Arial" charset="0"/>
            </a:endParaRPr>
          </a:p>
        </p:txBody>
      </p:sp>
      <p:sp>
        <p:nvSpPr>
          <p:cNvPr id="106" name="Freeform 55">
            <a:extLst>
              <a:ext uri="{FF2B5EF4-FFF2-40B4-BE49-F238E27FC236}">
                <a16:creationId xmlns:a16="http://schemas.microsoft.com/office/drawing/2014/main" id="{22025A17-CB31-44C7-BA23-C9F20DDC1249}"/>
              </a:ext>
            </a:extLst>
          </p:cNvPr>
          <p:cNvSpPr>
            <a:spLocks noChangeAspect="1" noEditPoints="1"/>
          </p:cNvSpPr>
          <p:nvPr/>
        </p:nvSpPr>
        <p:spPr bwMode="auto">
          <a:xfrm>
            <a:off x="10875794" y="4521765"/>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107" name="Freeform 55">
            <a:extLst>
              <a:ext uri="{FF2B5EF4-FFF2-40B4-BE49-F238E27FC236}">
                <a16:creationId xmlns:a16="http://schemas.microsoft.com/office/drawing/2014/main" id="{2EE04EAB-6D6C-4066-967A-80BB859A867B}"/>
              </a:ext>
            </a:extLst>
          </p:cNvPr>
          <p:cNvSpPr>
            <a:spLocks noChangeAspect="1" noEditPoints="1"/>
          </p:cNvSpPr>
          <p:nvPr/>
        </p:nvSpPr>
        <p:spPr bwMode="auto">
          <a:xfrm>
            <a:off x="10875794" y="4914718"/>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108" name="Freeform 55">
            <a:extLst>
              <a:ext uri="{FF2B5EF4-FFF2-40B4-BE49-F238E27FC236}">
                <a16:creationId xmlns:a16="http://schemas.microsoft.com/office/drawing/2014/main" id="{D7CE551A-ADA4-4A6C-A2C8-3F9E86ADDE2F}"/>
              </a:ext>
            </a:extLst>
          </p:cNvPr>
          <p:cNvSpPr>
            <a:spLocks noChangeAspect="1" noEditPoints="1"/>
          </p:cNvSpPr>
          <p:nvPr/>
        </p:nvSpPr>
        <p:spPr bwMode="auto">
          <a:xfrm>
            <a:off x="10875793" y="5289661"/>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grpSp>
        <p:nvGrpSpPr>
          <p:cNvPr id="109" name="Groupe 108">
            <a:extLst>
              <a:ext uri="{FF2B5EF4-FFF2-40B4-BE49-F238E27FC236}">
                <a16:creationId xmlns:a16="http://schemas.microsoft.com/office/drawing/2014/main" id="{2182DE99-CDDF-4EFB-B19B-9E86F271C989}"/>
              </a:ext>
            </a:extLst>
          </p:cNvPr>
          <p:cNvGrpSpPr>
            <a:grpSpLocks noChangeAspect="1"/>
          </p:cNvGrpSpPr>
          <p:nvPr/>
        </p:nvGrpSpPr>
        <p:grpSpPr>
          <a:xfrm>
            <a:off x="11451584" y="107807"/>
            <a:ext cx="619479" cy="611010"/>
            <a:chOff x="10641277" y="1272305"/>
            <a:chExt cx="1056822" cy="1042374"/>
          </a:xfrm>
        </p:grpSpPr>
        <p:sp>
          <p:nvSpPr>
            <p:cNvPr id="110" name="Ellipse 109">
              <a:extLst>
                <a:ext uri="{FF2B5EF4-FFF2-40B4-BE49-F238E27FC236}">
                  <a16:creationId xmlns:a16="http://schemas.microsoft.com/office/drawing/2014/main" id="{3C4224EC-0860-4484-8BFB-DCB9FD72E002}"/>
                </a:ext>
              </a:extLst>
            </p:cNvPr>
            <p:cNvSpPr/>
            <p:nvPr/>
          </p:nvSpPr>
          <p:spPr bwMode="ltGray">
            <a:xfrm>
              <a:off x="10641277" y="1272305"/>
              <a:ext cx="1056822" cy="1042374"/>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2" tIns="45646" rIns="91292" bIns="45646" numCol="1" spcCol="0" rtlCol="0" fromWordArt="0" anchor="t" anchorCtr="0" forceAA="0" compatLnSpc="1">
              <a:prstTxWarp prst="textNoShape">
                <a:avLst/>
              </a:prstTxWarp>
              <a:noAutofit/>
            </a:bodyPr>
            <a:lstStyle/>
            <a:p>
              <a:pPr defTabSz="912937" fontAlgn="base">
                <a:spcBef>
                  <a:spcPct val="0"/>
                </a:spcBef>
                <a:spcAft>
                  <a:spcPct val="0"/>
                </a:spcAft>
                <a:defRPr/>
              </a:pPr>
              <a:endParaRPr lang="fr-FR" sz="1298" dirty="0" err="1">
                <a:solidFill>
                  <a:srgbClr val="FFFFFF"/>
                </a:solidFill>
                <a:latin typeface="Verdana"/>
              </a:endParaRPr>
            </a:p>
          </p:txBody>
        </p:sp>
        <p:pic>
          <p:nvPicPr>
            <p:cNvPr id="111" name="Graphique 110">
              <a:extLst>
                <a:ext uri="{FF2B5EF4-FFF2-40B4-BE49-F238E27FC236}">
                  <a16:creationId xmlns:a16="http://schemas.microsoft.com/office/drawing/2014/main" id="{AD8E094B-963A-44DA-9F8E-B1325BBDE2A7}"/>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1792" t="72876" r="48875"/>
            <a:stretch/>
          </p:blipFill>
          <p:spPr>
            <a:xfrm>
              <a:off x="10842307" y="1595632"/>
              <a:ext cx="654762" cy="360000"/>
            </a:xfrm>
            <a:prstGeom prst="rect">
              <a:avLst/>
            </a:prstGeom>
          </p:spPr>
        </p:pic>
      </p:grpSp>
      <p:sp>
        <p:nvSpPr>
          <p:cNvPr id="112" name="Freeform 55">
            <a:extLst>
              <a:ext uri="{FF2B5EF4-FFF2-40B4-BE49-F238E27FC236}">
                <a16:creationId xmlns:a16="http://schemas.microsoft.com/office/drawing/2014/main" id="{AB1C21DE-A27B-4485-BE54-B881B9ACE4B3}"/>
              </a:ext>
            </a:extLst>
          </p:cNvPr>
          <p:cNvSpPr>
            <a:spLocks noChangeAspect="1" noEditPoints="1"/>
          </p:cNvSpPr>
          <p:nvPr/>
        </p:nvSpPr>
        <p:spPr bwMode="auto">
          <a:xfrm>
            <a:off x="10385166" y="2152727"/>
            <a:ext cx="108461" cy="107825"/>
          </a:xfrm>
          <a:custGeom>
            <a:avLst/>
            <a:gdLst>
              <a:gd name="T0" fmla="*/ 113 w 226"/>
              <a:gd name="T1" fmla="*/ 0 h 227"/>
              <a:gd name="T2" fmla="*/ 0 w 226"/>
              <a:gd name="T3" fmla="*/ 113 h 227"/>
              <a:gd name="T4" fmla="*/ 113 w 226"/>
              <a:gd name="T5" fmla="*/ 227 h 227"/>
              <a:gd name="T6" fmla="*/ 226 w 226"/>
              <a:gd name="T7" fmla="*/ 113 h 227"/>
              <a:gd name="T8" fmla="*/ 113 w 226"/>
              <a:gd name="T9" fmla="*/ 0 h 227"/>
              <a:gd name="T10" fmla="*/ 171 w 226"/>
              <a:gd name="T11" fmla="*/ 121 h 227"/>
              <a:gd name="T12" fmla="*/ 163 w 226"/>
              <a:gd name="T13" fmla="*/ 129 h 227"/>
              <a:gd name="T14" fmla="*/ 129 w 226"/>
              <a:gd name="T15" fmla="*/ 129 h 227"/>
              <a:gd name="T16" fmla="*/ 129 w 226"/>
              <a:gd name="T17" fmla="*/ 163 h 227"/>
              <a:gd name="T18" fmla="*/ 121 w 226"/>
              <a:gd name="T19" fmla="*/ 171 h 227"/>
              <a:gd name="T20" fmla="*/ 105 w 226"/>
              <a:gd name="T21" fmla="*/ 171 h 227"/>
              <a:gd name="T22" fmla="*/ 98 w 226"/>
              <a:gd name="T23" fmla="*/ 163 h 227"/>
              <a:gd name="T24" fmla="*/ 98 w 226"/>
              <a:gd name="T25" fmla="*/ 129 h 227"/>
              <a:gd name="T26" fmla="*/ 63 w 226"/>
              <a:gd name="T27" fmla="*/ 129 h 227"/>
              <a:gd name="T28" fmla="*/ 56 w 226"/>
              <a:gd name="T29" fmla="*/ 121 h 227"/>
              <a:gd name="T30" fmla="*/ 56 w 226"/>
              <a:gd name="T31" fmla="*/ 105 h 227"/>
              <a:gd name="T32" fmla="*/ 63 w 226"/>
              <a:gd name="T33" fmla="*/ 98 h 227"/>
              <a:gd name="T34" fmla="*/ 98 w 226"/>
              <a:gd name="T35" fmla="*/ 98 h 227"/>
              <a:gd name="T36" fmla="*/ 98 w 226"/>
              <a:gd name="T37" fmla="*/ 63 h 227"/>
              <a:gd name="T38" fmla="*/ 105 w 226"/>
              <a:gd name="T39" fmla="*/ 56 h 227"/>
              <a:gd name="T40" fmla="*/ 121 w 226"/>
              <a:gd name="T41" fmla="*/ 56 h 227"/>
              <a:gd name="T42" fmla="*/ 129 w 226"/>
              <a:gd name="T43" fmla="*/ 63 h 227"/>
              <a:gd name="T44" fmla="*/ 129 w 226"/>
              <a:gd name="T45" fmla="*/ 98 h 227"/>
              <a:gd name="T46" fmla="*/ 163 w 226"/>
              <a:gd name="T47" fmla="*/ 98 h 227"/>
              <a:gd name="T48" fmla="*/ 171 w 226"/>
              <a:gd name="T49" fmla="*/ 105 h 227"/>
              <a:gd name="T50" fmla="*/ 171 w 226"/>
              <a:gd name="T51" fmla="*/ 1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71" y="121"/>
                </a:moveTo>
                <a:cubicBezTo>
                  <a:pt x="171" y="125"/>
                  <a:pt x="167" y="129"/>
                  <a:pt x="163" y="129"/>
                </a:cubicBezTo>
                <a:cubicBezTo>
                  <a:pt x="129" y="129"/>
                  <a:pt x="129" y="129"/>
                  <a:pt x="129" y="129"/>
                </a:cubicBezTo>
                <a:cubicBezTo>
                  <a:pt x="129" y="163"/>
                  <a:pt x="129" y="163"/>
                  <a:pt x="129" y="163"/>
                </a:cubicBezTo>
                <a:cubicBezTo>
                  <a:pt x="129" y="167"/>
                  <a:pt x="125" y="171"/>
                  <a:pt x="121" y="171"/>
                </a:cubicBezTo>
                <a:cubicBezTo>
                  <a:pt x="105" y="171"/>
                  <a:pt x="105" y="171"/>
                  <a:pt x="105" y="171"/>
                </a:cubicBezTo>
                <a:cubicBezTo>
                  <a:pt x="101" y="171"/>
                  <a:pt x="98" y="167"/>
                  <a:pt x="98" y="163"/>
                </a:cubicBezTo>
                <a:cubicBezTo>
                  <a:pt x="98" y="129"/>
                  <a:pt x="98" y="129"/>
                  <a:pt x="98" y="129"/>
                </a:cubicBezTo>
                <a:cubicBezTo>
                  <a:pt x="63" y="129"/>
                  <a:pt x="63" y="129"/>
                  <a:pt x="63" y="129"/>
                </a:cubicBezTo>
                <a:cubicBezTo>
                  <a:pt x="59" y="129"/>
                  <a:pt x="56" y="125"/>
                  <a:pt x="56" y="121"/>
                </a:cubicBezTo>
                <a:cubicBezTo>
                  <a:pt x="56" y="105"/>
                  <a:pt x="56" y="105"/>
                  <a:pt x="56" y="105"/>
                </a:cubicBezTo>
                <a:cubicBezTo>
                  <a:pt x="56" y="101"/>
                  <a:pt x="59" y="98"/>
                  <a:pt x="63" y="98"/>
                </a:cubicBezTo>
                <a:cubicBezTo>
                  <a:pt x="98" y="98"/>
                  <a:pt x="98" y="98"/>
                  <a:pt x="98" y="98"/>
                </a:cubicBezTo>
                <a:cubicBezTo>
                  <a:pt x="98" y="63"/>
                  <a:pt x="98" y="63"/>
                  <a:pt x="98" y="63"/>
                </a:cubicBezTo>
                <a:cubicBezTo>
                  <a:pt x="98" y="59"/>
                  <a:pt x="101" y="56"/>
                  <a:pt x="105" y="56"/>
                </a:cubicBezTo>
                <a:cubicBezTo>
                  <a:pt x="121" y="56"/>
                  <a:pt x="121" y="56"/>
                  <a:pt x="121" y="56"/>
                </a:cubicBezTo>
                <a:cubicBezTo>
                  <a:pt x="125" y="56"/>
                  <a:pt x="129" y="59"/>
                  <a:pt x="129" y="63"/>
                </a:cubicBezTo>
                <a:cubicBezTo>
                  <a:pt x="129" y="98"/>
                  <a:pt x="129" y="98"/>
                  <a:pt x="129" y="98"/>
                </a:cubicBezTo>
                <a:cubicBezTo>
                  <a:pt x="163" y="98"/>
                  <a:pt x="163" y="98"/>
                  <a:pt x="163" y="98"/>
                </a:cubicBezTo>
                <a:cubicBezTo>
                  <a:pt x="167" y="98"/>
                  <a:pt x="171" y="101"/>
                  <a:pt x="171" y="105"/>
                </a:cubicBezTo>
                <a:lnTo>
                  <a:pt x="171" y="121"/>
                </a:lnTo>
                <a:close/>
              </a:path>
            </a:pathLst>
          </a:custGeom>
          <a:solidFill>
            <a:schemeClr val="accent1"/>
          </a:solidFill>
          <a:ln>
            <a:noFill/>
          </a:ln>
        </p:spPr>
        <p:txBody>
          <a:bodyPr vert="horz" wrap="square" lIns="91292" tIns="45646" rIns="91292" bIns="45646" numCol="1" anchor="t" anchorCtr="0" compatLnSpc="1">
            <a:prstTxWarp prst="textNoShape">
              <a:avLst/>
            </a:prstTxWarp>
          </a:bodyPr>
          <a:lstStyle/>
          <a:p>
            <a:pPr defTabSz="912937" fontAlgn="base">
              <a:spcBef>
                <a:spcPct val="0"/>
              </a:spcBef>
              <a:spcAft>
                <a:spcPct val="0"/>
              </a:spcAft>
              <a:defRPr/>
            </a:pPr>
            <a:endParaRPr lang="fr-FR" sz="899" dirty="0">
              <a:solidFill>
                <a:prstClr val="black"/>
              </a:solidFill>
              <a:latin typeface="Arial" charset="0"/>
              <a:cs typeface="Arial" charset="0"/>
            </a:endParaRPr>
          </a:p>
        </p:txBody>
      </p:sp>
      <p:sp>
        <p:nvSpPr>
          <p:cNvPr id="4" name="Espace réservé du numéro de diapositive 3">
            <a:extLst>
              <a:ext uri="{FF2B5EF4-FFF2-40B4-BE49-F238E27FC236}">
                <a16:creationId xmlns:a16="http://schemas.microsoft.com/office/drawing/2014/main" id="{9EA824DB-63F8-ECEE-FCD3-0D17C9F72378}"/>
              </a:ext>
            </a:extLst>
          </p:cNvPr>
          <p:cNvSpPr>
            <a:spLocks noGrp="1"/>
          </p:cNvSpPr>
          <p:nvPr>
            <p:ph type="sldNum" sz="quarter" idx="4"/>
          </p:nvPr>
        </p:nvSpPr>
        <p:spPr/>
        <p:txBody>
          <a:bodyPr/>
          <a:lstStyle/>
          <a:p>
            <a:fld id="{4034BEE3-566C-4068-A777-C3A4762E861B}" type="slidenum">
              <a:rPr lang="en-GB" smtClean="0"/>
              <a:pPr/>
              <a:t>39</a:t>
            </a:fld>
            <a:endParaRPr lang="en-GB" dirty="0"/>
          </a:p>
        </p:txBody>
      </p:sp>
    </p:spTree>
    <p:custDataLst>
      <p:tags r:id="rId1"/>
    </p:custDataLst>
    <p:extLst>
      <p:ext uri="{BB962C8B-B14F-4D97-AF65-F5344CB8AC3E}">
        <p14:creationId xmlns:p14="http://schemas.microsoft.com/office/powerpoint/2010/main" val="272217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F69ADBA3-BD12-49B5-81CA-3109E03D7B20}"/>
              </a:ext>
            </a:extLst>
          </p:cNvPr>
          <p:cNvPicPr>
            <a:picLocks noChangeAspect="1"/>
          </p:cNvPicPr>
          <p:nvPr/>
        </p:nvPicPr>
        <p:blipFill>
          <a:blip r:embed="rId2"/>
          <a:stretch>
            <a:fillRect/>
          </a:stretch>
        </p:blipFill>
        <p:spPr>
          <a:xfrm>
            <a:off x="8382734" y="2553887"/>
            <a:ext cx="2945661" cy="2815200"/>
          </a:xfrm>
          <a:prstGeom prst="rect">
            <a:avLst/>
          </a:prstGeom>
        </p:spPr>
      </p:pic>
      <p:pic>
        <p:nvPicPr>
          <p:cNvPr id="14" name="Picture 2">
            <a:extLst>
              <a:ext uri="{FF2B5EF4-FFF2-40B4-BE49-F238E27FC236}">
                <a16:creationId xmlns:a16="http://schemas.microsoft.com/office/drawing/2014/main" id="{DAA21C5E-04F1-444D-B3B3-CCEAF1394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47" t="19863" r="17763" b="22809"/>
          <a:stretch/>
        </p:blipFill>
        <p:spPr bwMode="auto">
          <a:xfrm>
            <a:off x="563844" y="2553887"/>
            <a:ext cx="2951511" cy="2814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contenu 5">
            <a:extLst>
              <a:ext uri="{FF2B5EF4-FFF2-40B4-BE49-F238E27FC236}">
                <a16:creationId xmlns:a16="http://schemas.microsoft.com/office/drawing/2014/main" id="{FADA5A31-0330-4808-8645-FE3AD414AFAB}"/>
              </a:ext>
            </a:extLst>
          </p:cNvPr>
          <p:cNvSpPr>
            <a:spLocks noGrp="1"/>
          </p:cNvSpPr>
          <p:nvPr>
            <p:ph idx="1"/>
          </p:nvPr>
        </p:nvSpPr>
        <p:spPr>
          <a:xfrm>
            <a:off x="359400" y="1440000"/>
            <a:ext cx="3600000" cy="787908"/>
          </a:xfrm>
        </p:spPr>
        <p:txBody>
          <a:bodyPr/>
          <a:lstStyle/>
          <a:p>
            <a:pPr defTabSz="1584920">
              <a:lnSpc>
                <a:spcPct val="100000"/>
              </a:lnSpc>
              <a:spcBef>
                <a:spcPts val="600"/>
              </a:spcBef>
            </a:pPr>
            <a:r>
              <a:rPr lang="fr-FR" sz="1600" b="1" dirty="0">
                <a:solidFill>
                  <a:schemeClr val="tx2"/>
                </a:solidFill>
                <a:latin typeface="+mj-lt"/>
                <a:cs typeface="Times New Roman" pitchFamily="18" charset="0"/>
              </a:rPr>
              <a:t>EN ENTRÉE</a:t>
            </a:r>
          </a:p>
          <a:p>
            <a:pPr marL="182563"/>
            <a:r>
              <a:rPr lang="fr-FR" b="1" dirty="0"/>
              <a:t>Echantillon d’individus </a:t>
            </a:r>
            <a:r>
              <a:rPr lang="fr-FR" dirty="0"/>
              <a:t>interviewés </a:t>
            </a:r>
            <a:br>
              <a:rPr lang="fr-FR" dirty="0"/>
            </a:br>
            <a:r>
              <a:rPr lang="fr-FR" dirty="0"/>
              <a:t>sur leurs </a:t>
            </a:r>
            <a:r>
              <a:rPr lang="fr-FR" b="1" dirty="0"/>
              <a:t>attentes</a:t>
            </a:r>
            <a:r>
              <a:rPr lang="fr-FR" dirty="0"/>
              <a:t> et </a:t>
            </a:r>
            <a:r>
              <a:rPr lang="fr-FR" b="1" dirty="0"/>
              <a:t>attitudes</a:t>
            </a:r>
          </a:p>
        </p:txBody>
      </p:sp>
      <p:sp>
        <p:nvSpPr>
          <p:cNvPr id="7" name="Espace réservé du contenu 6">
            <a:extLst>
              <a:ext uri="{FF2B5EF4-FFF2-40B4-BE49-F238E27FC236}">
                <a16:creationId xmlns:a16="http://schemas.microsoft.com/office/drawing/2014/main" id="{362BD552-540B-4C63-A7C3-ECB1226AD7C1}"/>
              </a:ext>
            </a:extLst>
          </p:cNvPr>
          <p:cNvSpPr>
            <a:spLocks noGrp="1"/>
          </p:cNvSpPr>
          <p:nvPr>
            <p:ph idx="14"/>
          </p:nvPr>
        </p:nvSpPr>
        <p:spPr>
          <a:xfrm>
            <a:off x="4296000" y="1440000"/>
            <a:ext cx="3600000" cy="763286"/>
          </a:xfrm>
        </p:spPr>
        <p:txBody>
          <a:bodyPr/>
          <a:lstStyle/>
          <a:p>
            <a:r>
              <a:rPr lang="fr-FR" sz="1600" b="1" dirty="0">
                <a:solidFill>
                  <a:schemeClr val="tx2"/>
                </a:solidFill>
                <a:latin typeface="+mj-lt"/>
                <a:cs typeface="Times New Roman" pitchFamily="18" charset="0"/>
              </a:rPr>
              <a:t>L’ANALYSE</a:t>
            </a:r>
          </a:p>
          <a:p>
            <a:pPr marL="182563"/>
            <a:r>
              <a:rPr lang="fr-FR" dirty="0"/>
              <a:t>La </a:t>
            </a:r>
            <a:r>
              <a:rPr lang="fr-FR" b="1" dirty="0"/>
              <a:t>segmentation</a:t>
            </a:r>
            <a:r>
              <a:rPr lang="fr-FR" dirty="0"/>
              <a:t>, </a:t>
            </a:r>
            <a:br>
              <a:rPr lang="fr-FR" dirty="0"/>
            </a:br>
            <a:r>
              <a:rPr lang="fr-FR" dirty="0"/>
              <a:t>une </a:t>
            </a:r>
            <a:r>
              <a:rPr lang="fr-FR" b="1" dirty="0"/>
              <a:t>analyse statistique</a:t>
            </a:r>
          </a:p>
        </p:txBody>
      </p:sp>
      <p:sp>
        <p:nvSpPr>
          <p:cNvPr id="8" name="Espace réservé du contenu 7">
            <a:extLst>
              <a:ext uri="{FF2B5EF4-FFF2-40B4-BE49-F238E27FC236}">
                <a16:creationId xmlns:a16="http://schemas.microsoft.com/office/drawing/2014/main" id="{DE6F1657-7404-4BD7-9AB7-302C976D8BE2}"/>
              </a:ext>
            </a:extLst>
          </p:cNvPr>
          <p:cNvSpPr>
            <a:spLocks noGrp="1"/>
          </p:cNvSpPr>
          <p:nvPr>
            <p:ph idx="15"/>
          </p:nvPr>
        </p:nvSpPr>
        <p:spPr>
          <a:xfrm>
            <a:off x="8226875" y="1440000"/>
            <a:ext cx="3600000" cy="981807"/>
          </a:xfrm>
        </p:spPr>
        <p:txBody>
          <a:bodyPr/>
          <a:lstStyle/>
          <a:p>
            <a:pPr defTabSz="1584920">
              <a:lnSpc>
                <a:spcPct val="100000"/>
              </a:lnSpc>
              <a:spcBef>
                <a:spcPts val="600"/>
              </a:spcBef>
            </a:pPr>
            <a:r>
              <a:rPr lang="fr-FR" sz="1600" b="1" dirty="0">
                <a:solidFill>
                  <a:schemeClr val="tx2"/>
                </a:solidFill>
                <a:latin typeface="+mj-lt"/>
                <a:cs typeface="Times New Roman" pitchFamily="18" charset="0"/>
              </a:rPr>
              <a:t>LES RÉSULTATS</a:t>
            </a:r>
          </a:p>
          <a:p>
            <a:pPr marL="182563"/>
            <a:r>
              <a:rPr lang="fr-FR" dirty="0"/>
              <a:t>L’</a:t>
            </a:r>
            <a:r>
              <a:rPr lang="fr-FR" b="1" dirty="0"/>
              <a:t>identification des cibles </a:t>
            </a:r>
            <a:br>
              <a:rPr lang="fr-FR" b="1" dirty="0"/>
            </a:br>
            <a:r>
              <a:rPr lang="fr-FR" dirty="0"/>
              <a:t>= groupes d’individus qui ont des </a:t>
            </a:r>
            <a:br>
              <a:rPr lang="fr-FR" dirty="0"/>
            </a:br>
            <a:r>
              <a:rPr lang="fr-FR" dirty="0"/>
              <a:t>attentes / attitudes similaires</a:t>
            </a:r>
          </a:p>
        </p:txBody>
      </p:sp>
      <p:sp>
        <p:nvSpPr>
          <p:cNvPr id="5" name="Titre 4">
            <a:extLst>
              <a:ext uri="{FF2B5EF4-FFF2-40B4-BE49-F238E27FC236}">
                <a16:creationId xmlns:a16="http://schemas.microsoft.com/office/drawing/2014/main" id="{F8D11BF1-1159-49C6-AF5C-8FA868A65F27}"/>
              </a:ext>
            </a:extLst>
          </p:cNvPr>
          <p:cNvSpPr>
            <a:spLocks noGrp="1"/>
          </p:cNvSpPr>
          <p:nvPr>
            <p:ph type="title"/>
          </p:nvPr>
        </p:nvSpPr>
        <p:spPr/>
        <p:txBody>
          <a:bodyPr/>
          <a:lstStyle/>
          <a:p>
            <a:r>
              <a:rPr lang="fr-FR"/>
              <a:t>Les principes clefs d’une typologie actionnable</a:t>
            </a:r>
          </a:p>
        </p:txBody>
      </p:sp>
      <p:cxnSp>
        <p:nvCxnSpPr>
          <p:cNvPr id="16" name="Connecteur droit 15">
            <a:extLst>
              <a:ext uri="{FF2B5EF4-FFF2-40B4-BE49-F238E27FC236}">
                <a16:creationId xmlns:a16="http://schemas.microsoft.com/office/drawing/2014/main" id="{4A6D0479-C9DA-403F-9A9F-07751947E775}"/>
              </a:ext>
            </a:extLst>
          </p:cNvPr>
          <p:cNvCxnSpPr/>
          <p:nvPr/>
        </p:nvCxnSpPr>
        <p:spPr>
          <a:xfrm>
            <a:off x="379720" y="1760683"/>
            <a:ext cx="0" cy="327600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08712F7C-9EBB-416F-AA9E-71C84AD26B3D}"/>
              </a:ext>
            </a:extLst>
          </p:cNvPr>
          <p:cNvCxnSpPr/>
          <p:nvPr/>
        </p:nvCxnSpPr>
        <p:spPr>
          <a:xfrm>
            <a:off x="4313457" y="1760683"/>
            <a:ext cx="0" cy="327600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89AF27B3-E3B6-4A86-BB28-EABEF760EC2E}"/>
              </a:ext>
            </a:extLst>
          </p:cNvPr>
          <p:cNvCxnSpPr/>
          <p:nvPr/>
        </p:nvCxnSpPr>
        <p:spPr>
          <a:xfrm>
            <a:off x="8247195" y="1760683"/>
            <a:ext cx="0" cy="327600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1" name="Espace réservé du contenu 2">
            <a:extLst>
              <a:ext uri="{FF2B5EF4-FFF2-40B4-BE49-F238E27FC236}">
                <a16:creationId xmlns:a16="http://schemas.microsoft.com/office/drawing/2014/main" id="{B73CC94F-5591-4D3D-878F-27563D38CED3}"/>
              </a:ext>
            </a:extLst>
          </p:cNvPr>
          <p:cNvSpPr txBox="1">
            <a:spLocks/>
          </p:cNvSpPr>
          <p:nvPr/>
        </p:nvSpPr>
        <p:spPr>
          <a:xfrm>
            <a:off x="4477618" y="2900754"/>
            <a:ext cx="2262129" cy="1812804"/>
          </a:xfrm>
          <a:prstGeom prst="rect">
            <a:avLst/>
          </a:prstGeom>
        </p:spPr>
        <p:txBody>
          <a:bodyPr lIns="0" tIns="0" rIns="0" bIns="0">
            <a:spAutoFit/>
          </a:bodyPr>
          <a:lstStyle>
            <a:lvl1pPr marL="0" indent="0" algn="l" defTabSz="914400" rtl="0" eaLnBrk="1" latinLnBrk="0" hangingPunct="1">
              <a:lnSpc>
                <a:spcPct val="90000"/>
              </a:lnSpc>
              <a:spcBef>
                <a:spcPts val="1200"/>
              </a:spcBef>
              <a:buFont typeface="Arial" panose="020B0604020202020204" pitchFamily="34" charset="0"/>
              <a:buNone/>
              <a:defRPr sz="1400" kern="120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sz="1400" b="1" kern="120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408"/>
              </a:spcBef>
              <a:buSzPct val="80000"/>
            </a:pPr>
            <a:r>
              <a:rPr lang="fr-FR" b="0" dirty="0">
                <a:latin typeface="+mj-lt"/>
              </a:rPr>
              <a:t>Le marché sera divisé en sous-groupes distincts, chacun d’entre eux sera : </a:t>
            </a:r>
          </a:p>
          <a:p>
            <a:pPr marL="144000" lvl="1" indent="-144000">
              <a:lnSpc>
                <a:spcPct val="100000"/>
              </a:lnSpc>
              <a:spcBef>
                <a:spcPts val="600"/>
              </a:spcBef>
              <a:buSzPct val="110000"/>
              <a:buFont typeface="Arial" panose="020B0604020202020204" pitchFamily="34" charset="0"/>
              <a:buChar char="›"/>
            </a:pPr>
            <a:r>
              <a:rPr lang="fr-FR" b="0" dirty="0">
                <a:latin typeface="+mj-lt"/>
              </a:rPr>
              <a:t>Aussi différent que possible des autres</a:t>
            </a:r>
          </a:p>
          <a:p>
            <a:pPr marL="144000" lvl="1" indent="-144000">
              <a:lnSpc>
                <a:spcPct val="100000"/>
              </a:lnSpc>
              <a:spcBef>
                <a:spcPts val="600"/>
              </a:spcBef>
              <a:buSzPct val="110000"/>
              <a:buFont typeface="Arial" panose="020B0604020202020204" pitchFamily="34" charset="0"/>
              <a:buChar char="›"/>
            </a:pPr>
            <a:r>
              <a:rPr lang="fr-FR" b="0" dirty="0">
                <a:latin typeface="+mj-lt"/>
              </a:rPr>
              <a:t>Aussi homogène que possible au sein de son propre sous-groupe</a:t>
            </a:r>
          </a:p>
        </p:txBody>
      </p:sp>
      <p:sp>
        <p:nvSpPr>
          <p:cNvPr id="3" name="Espace réservé du numéro de diapositive 2">
            <a:extLst>
              <a:ext uri="{FF2B5EF4-FFF2-40B4-BE49-F238E27FC236}">
                <a16:creationId xmlns:a16="http://schemas.microsoft.com/office/drawing/2014/main" id="{33549393-F923-ED9C-1E8F-614EAB85809C}"/>
              </a:ext>
            </a:extLst>
          </p:cNvPr>
          <p:cNvSpPr>
            <a:spLocks noGrp="1"/>
          </p:cNvSpPr>
          <p:nvPr>
            <p:ph type="sldNum" sz="quarter" idx="16"/>
          </p:nvPr>
        </p:nvSpPr>
        <p:spPr/>
        <p:txBody>
          <a:bodyPr/>
          <a:lstStyle/>
          <a:p>
            <a:fld id="{4034BEE3-566C-4068-A777-C3A4762E861B}" type="slidenum">
              <a:rPr lang="en-GB" smtClean="0"/>
              <a:pPr/>
              <a:t>4</a:t>
            </a:fld>
            <a:endParaRPr lang="en-GB" dirty="0"/>
          </a:p>
        </p:txBody>
      </p:sp>
    </p:spTree>
    <p:extLst>
      <p:ext uri="{BB962C8B-B14F-4D97-AF65-F5344CB8AC3E}">
        <p14:creationId xmlns:p14="http://schemas.microsoft.com/office/powerpoint/2010/main" val="974506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E8B2DD8C-D580-4AD6-B7B7-A6CBB55AFC01}"/>
              </a:ext>
            </a:extLst>
          </p:cNvPr>
          <p:cNvSpPr>
            <a:spLocks noGrp="1"/>
          </p:cNvSpPr>
          <p:nvPr>
            <p:ph type="subTitle" idx="1"/>
          </p:nvPr>
        </p:nvSpPr>
        <p:spPr>
          <a:xfrm>
            <a:off x="6148489" y="2808666"/>
            <a:ext cx="5505031" cy="830997"/>
          </a:xfrm>
        </p:spPr>
        <p:txBody>
          <a:bodyPr/>
          <a:lstStyle/>
          <a:p>
            <a:r>
              <a:rPr lang="en-US" sz="5400" dirty="0" err="1"/>
              <a:t>Annexe</a:t>
            </a:r>
            <a:endParaRPr lang="fr-FR" sz="5400" dirty="0"/>
          </a:p>
        </p:txBody>
      </p:sp>
      <p:sp>
        <p:nvSpPr>
          <p:cNvPr id="10" name="Sous-titre 8">
            <a:extLst>
              <a:ext uri="{FF2B5EF4-FFF2-40B4-BE49-F238E27FC236}">
                <a16:creationId xmlns:a16="http://schemas.microsoft.com/office/drawing/2014/main" id="{7B33A9BE-CCB7-4EAB-A0D7-058A8E51695A}"/>
              </a:ext>
            </a:extLst>
          </p:cNvPr>
          <p:cNvSpPr txBox="1">
            <a:spLocks/>
          </p:cNvSpPr>
          <p:nvPr/>
        </p:nvSpPr>
        <p:spPr>
          <a:xfrm>
            <a:off x="6148489" y="4470318"/>
            <a:ext cx="4036911" cy="1107996"/>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1200"/>
              </a:spcBef>
              <a:buFont typeface="Arial" panose="020B0604020202020204" pitchFamily="34" charset="0"/>
              <a:buNone/>
              <a:defRPr lang="en-GB" sz="4400" b="1" kern="1200" dirty="0">
                <a:solidFill>
                  <a:schemeClr val="bg1"/>
                </a:solidFill>
                <a:latin typeface="+mn-lt"/>
                <a:ea typeface="+mn-ea"/>
                <a:cs typeface="+mn-cs"/>
              </a:defRPr>
            </a:lvl1pPr>
            <a:lvl2pPr marL="0" indent="0" algn="l" defTabSz="914400" rtl="0" eaLnBrk="1" latinLnBrk="0" hangingPunct="1">
              <a:lnSpc>
                <a:spcPct val="100000"/>
              </a:lnSpc>
              <a:spcBef>
                <a:spcPts val="1200"/>
              </a:spcBef>
              <a:buFont typeface="Wingdings" panose="05000000000000000000" pitchFamily="2" charset="2"/>
              <a:buNone/>
              <a:defRPr sz="1400" b="1" kern="1200">
                <a:solidFill>
                  <a:srgbClr val="000000"/>
                </a:solidFill>
                <a:latin typeface="+mn-lt"/>
                <a:ea typeface="+mn-ea"/>
                <a:cs typeface="+mn-cs"/>
              </a:defRPr>
            </a:lvl2pPr>
            <a:lvl3pPr marL="18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3pPr>
            <a:lvl4pPr marL="36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4pPr>
            <a:lvl5pPr marL="540000" indent="-180000" algn="l" defTabSz="914400" rtl="0" eaLnBrk="1" latinLnBrk="0" hangingPunct="1">
              <a:lnSpc>
                <a:spcPct val="100000"/>
              </a:lnSpc>
              <a:spcBef>
                <a:spcPts val="600"/>
              </a:spcBef>
              <a:buSzPct val="120000"/>
              <a:buFont typeface="Wingdings" panose="05000000000000000000" pitchFamily="2" charset="2"/>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0" dirty="0"/>
              <a:t>Pour </a:t>
            </a:r>
            <a:r>
              <a:rPr lang="en-US" sz="3600" b="0" dirty="0" err="1"/>
              <a:t>aller</a:t>
            </a:r>
            <a:r>
              <a:rPr lang="en-US" sz="3600" b="0" dirty="0"/>
              <a:t> plus loin </a:t>
            </a:r>
            <a:r>
              <a:rPr lang="en-US" sz="3600" dirty="0"/>
              <a:t>avec </a:t>
            </a:r>
            <a:r>
              <a:rPr lang="en-US" sz="3600" dirty="0" err="1"/>
              <a:t>une</a:t>
            </a:r>
            <a:r>
              <a:rPr lang="en-US" sz="3600" dirty="0"/>
              <a:t> typo</a:t>
            </a:r>
          </a:p>
        </p:txBody>
      </p:sp>
      <p:grpSp>
        <p:nvGrpSpPr>
          <p:cNvPr id="11" name="Groupe 10">
            <a:extLst>
              <a:ext uri="{FF2B5EF4-FFF2-40B4-BE49-F238E27FC236}">
                <a16:creationId xmlns:a16="http://schemas.microsoft.com/office/drawing/2014/main" id="{5B32A517-E32C-404B-A3CD-3CAEACBD267D}"/>
              </a:ext>
            </a:extLst>
          </p:cNvPr>
          <p:cNvGrpSpPr/>
          <p:nvPr/>
        </p:nvGrpSpPr>
        <p:grpSpPr>
          <a:xfrm>
            <a:off x="6148489" y="3871781"/>
            <a:ext cx="747251" cy="366418"/>
            <a:chOff x="6695768" y="1651319"/>
            <a:chExt cx="1052052" cy="515878"/>
          </a:xfrm>
        </p:grpSpPr>
        <p:sp>
          <p:nvSpPr>
            <p:cNvPr id="7" name="Triangle isocèle 6">
              <a:extLst>
                <a:ext uri="{FF2B5EF4-FFF2-40B4-BE49-F238E27FC236}">
                  <a16:creationId xmlns:a16="http://schemas.microsoft.com/office/drawing/2014/main" id="{86949A12-AD82-46A9-A5EB-79DCEC2E29C4}"/>
                </a:ext>
              </a:extLst>
            </p:cNvPr>
            <p:cNvSpPr/>
            <p:nvPr/>
          </p:nvSpPr>
          <p:spPr bwMode="ltGray">
            <a:xfrm flipV="1">
              <a:off x="6695768" y="1714913"/>
              <a:ext cx="1052052" cy="452284"/>
            </a:xfrm>
            <a:prstGeom prst="triangle">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12" name="Triangle isocèle 11">
              <a:extLst>
                <a:ext uri="{FF2B5EF4-FFF2-40B4-BE49-F238E27FC236}">
                  <a16:creationId xmlns:a16="http://schemas.microsoft.com/office/drawing/2014/main" id="{86A6D12B-4AD7-474A-8C12-D16A246E7E70}"/>
                </a:ext>
              </a:extLst>
            </p:cNvPr>
            <p:cNvSpPr/>
            <p:nvPr/>
          </p:nvSpPr>
          <p:spPr bwMode="ltGray">
            <a:xfrm flipV="1">
              <a:off x="6695768" y="1651319"/>
              <a:ext cx="1052052" cy="452284"/>
            </a:xfrm>
            <a:prstGeom prst="triangle">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grpSp>
      <p:pic>
        <p:nvPicPr>
          <p:cNvPr id="2" name="Graphique 1">
            <a:extLst>
              <a:ext uri="{FF2B5EF4-FFF2-40B4-BE49-F238E27FC236}">
                <a16:creationId xmlns:a16="http://schemas.microsoft.com/office/drawing/2014/main" id="{7108BEA9-A865-4A32-9F80-5C30AA727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8101" y="1518155"/>
            <a:ext cx="2532062" cy="2398796"/>
          </a:xfrm>
          <a:prstGeom prst="rect">
            <a:avLst/>
          </a:prstGeom>
        </p:spPr>
      </p:pic>
    </p:spTree>
    <p:custDataLst>
      <p:tags r:id="rId1"/>
    </p:custDataLst>
    <p:extLst>
      <p:ext uri="{BB962C8B-B14F-4D97-AF65-F5344CB8AC3E}">
        <p14:creationId xmlns:p14="http://schemas.microsoft.com/office/powerpoint/2010/main" val="3969916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contenu 15">
            <a:extLst>
              <a:ext uri="{FF2B5EF4-FFF2-40B4-BE49-F238E27FC236}">
                <a16:creationId xmlns:a16="http://schemas.microsoft.com/office/drawing/2014/main" id="{389A84D5-8C98-489B-B5F7-6BBF7DB04050}"/>
              </a:ext>
            </a:extLst>
          </p:cNvPr>
          <p:cNvSpPr>
            <a:spLocks noGrp="1"/>
          </p:cNvSpPr>
          <p:nvPr>
            <p:ph idx="1"/>
          </p:nvPr>
        </p:nvSpPr>
        <p:spPr>
          <a:xfrm>
            <a:off x="359400" y="1440000"/>
            <a:ext cx="3600000" cy="3016210"/>
          </a:xfrm>
        </p:spPr>
        <p:txBody>
          <a:bodyPr/>
          <a:lstStyle/>
          <a:p>
            <a:pPr>
              <a:spcAft>
                <a:spcPts val="1200"/>
              </a:spcAft>
            </a:pPr>
            <a:r>
              <a:rPr lang="fr-FR" sz="2000" b="1" dirty="0">
                <a:solidFill>
                  <a:schemeClr val="tx2"/>
                </a:solidFill>
              </a:rPr>
              <a:t>Réutiliser</a:t>
            </a:r>
            <a:r>
              <a:rPr lang="fr-FR" sz="2000" dirty="0">
                <a:solidFill>
                  <a:schemeClr val="tx2"/>
                </a:solidFill>
              </a:rPr>
              <a:t> les cibles définies</a:t>
            </a:r>
            <a:br>
              <a:rPr lang="fr-FR" sz="2000" dirty="0">
                <a:solidFill>
                  <a:schemeClr val="tx2"/>
                </a:solidFill>
              </a:rPr>
            </a:br>
            <a:r>
              <a:rPr lang="fr-FR" sz="2000" dirty="0">
                <a:solidFill>
                  <a:schemeClr val="tx2"/>
                </a:solidFill>
              </a:rPr>
              <a:t>dans d’</a:t>
            </a:r>
            <a:r>
              <a:rPr lang="fr-FR" sz="2000" b="1" dirty="0">
                <a:solidFill>
                  <a:schemeClr val="tx2"/>
                </a:solidFill>
              </a:rPr>
              <a:t>autres</a:t>
            </a:r>
            <a:r>
              <a:rPr lang="fr-FR" sz="2000" dirty="0">
                <a:solidFill>
                  <a:schemeClr val="tx2"/>
                </a:solidFill>
              </a:rPr>
              <a:t> </a:t>
            </a:r>
            <a:r>
              <a:rPr lang="fr-FR" sz="2000" b="1" dirty="0">
                <a:solidFill>
                  <a:schemeClr val="tx2"/>
                </a:solidFill>
              </a:rPr>
              <a:t>études</a:t>
            </a:r>
            <a:r>
              <a:rPr lang="fr-FR" sz="2000" dirty="0">
                <a:solidFill>
                  <a:schemeClr val="tx2"/>
                </a:solidFill>
              </a:rPr>
              <a:t> </a:t>
            </a:r>
          </a:p>
          <a:p>
            <a:r>
              <a:rPr lang="fr-FR" b="1" dirty="0"/>
              <a:t>LE PRINCIPE</a:t>
            </a:r>
            <a:br>
              <a:rPr lang="fr-FR" dirty="0"/>
            </a:br>
            <a:r>
              <a:rPr lang="fr-FR" dirty="0"/>
              <a:t>Retrouver l’appartenance aux différents groupes de la typologie en réduisant le nombre de variables nécessaires.</a:t>
            </a:r>
          </a:p>
          <a:p>
            <a:pPr>
              <a:spcBef>
                <a:spcPts val="600"/>
              </a:spcBef>
            </a:pPr>
            <a:r>
              <a:rPr lang="fr-FR" dirty="0"/>
              <a:t>Ces quelques variables, ou </a:t>
            </a:r>
            <a:r>
              <a:rPr lang="fr-FR" b="1" dirty="0"/>
              <a:t>Golden Questions</a:t>
            </a:r>
            <a:r>
              <a:rPr lang="fr-FR" dirty="0"/>
              <a:t>, permettront de réappliquer la typologie sans reposer tout le questionnaire.</a:t>
            </a:r>
          </a:p>
          <a:p>
            <a:pPr>
              <a:spcBef>
                <a:spcPts val="600"/>
              </a:spcBef>
            </a:pPr>
            <a:r>
              <a:rPr lang="fr-FR" b="1" dirty="0"/>
              <a:t>LA CONTRAINTE </a:t>
            </a:r>
            <a:r>
              <a:rPr lang="fr-FR" dirty="0"/>
              <a:t>: minimum 70% d’efficacité de la réallocation</a:t>
            </a:r>
          </a:p>
        </p:txBody>
      </p:sp>
      <p:sp>
        <p:nvSpPr>
          <p:cNvPr id="22" name="Espace réservé du contenu 21">
            <a:extLst>
              <a:ext uri="{FF2B5EF4-FFF2-40B4-BE49-F238E27FC236}">
                <a16:creationId xmlns:a16="http://schemas.microsoft.com/office/drawing/2014/main" id="{16FECB17-B91A-4063-8A03-BE8ECA209303}"/>
              </a:ext>
            </a:extLst>
          </p:cNvPr>
          <p:cNvSpPr>
            <a:spLocks noGrp="1"/>
          </p:cNvSpPr>
          <p:nvPr>
            <p:ph idx="14"/>
          </p:nvPr>
        </p:nvSpPr>
        <p:spPr>
          <a:xfrm>
            <a:off x="4296000" y="1440000"/>
            <a:ext cx="3600000" cy="3231654"/>
          </a:xfrm>
        </p:spPr>
        <p:txBody>
          <a:bodyPr/>
          <a:lstStyle/>
          <a:p>
            <a:pPr>
              <a:spcAft>
                <a:spcPts val="1200"/>
              </a:spcAft>
            </a:pPr>
            <a:r>
              <a:rPr lang="fr-FR" sz="2000" b="1" dirty="0">
                <a:solidFill>
                  <a:schemeClr val="tx2"/>
                </a:solidFill>
              </a:rPr>
              <a:t>Enrichir son CRM </a:t>
            </a:r>
            <a:r>
              <a:rPr lang="fr-FR" sz="2000" dirty="0">
                <a:solidFill>
                  <a:schemeClr val="tx2"/>
                </a:solidFill>
              </a:rPr>
              <a:t>de l’appartenance à ces cibles</a:t>
            </a:r>
          </a:p>
          <a:p>
            <a:r>
              <a:rPr lang="fr-FR" b="1" dirty="0"/>
              <a:t>LE PRINCIPE</a:t>
            </a:r>
            <a:br>
              <a:rPr lang="fr-FR" dirty="0"/>
            </a:br>
            <a:r>
              <a:rPr lang="fr-FR" dirty="0"/>
              <a:t>Réaffecter les individus du CRM </a:t>
            </a:r>
            <a:br>
              <a:rPr lang="fr-FR" dirty="0"/>
            </a:br>
            <a:r>
              <a:rPr lang="fr-FR" dirty="0"/>
              <a:t>aux différents groupes de la typologie – </a:t>
            </a:r>
            <a:br>
              <a:rPr lang="fr-FR" dirty="0"/>
            </a:br>
            <a:r>
              <a:rPr lang="fr-FR" dirty="0"/>
              <a:t>grâce à une modélisation des variables</a:t>
            </a:r>
            <a:br>
              <a:rPr lang="fr-FR" dirty="0"/>
            </a:br>
            <a:r>
              <a:rPr lang="fr-FR" dirty="0"/>
              <a:t>du CRM et de l’étude.</a:t>
            </a:r>
          </a:p>
          <a:p>
            <a:pPr>
              <a:spcBef>
                <a:spcPts val="600"/>
              </a:spcBef>
            </a:pPr>
            <a:r>
              <a:rPr lang="fr-FR" dirty="0"/>
              <a:t>OPTION 1 : via un questionnaire administré </a:t>
            </a:r>
            <a:br>
              <a:rPr lang="fr-FR" dirty="0"/>
            </a:br>
            <a:r>
              <a:rPr lang="fr-FR" dirty="0"/>
              <a:t>à un échantillon issu du CRM</a:t>
            </a:r>
          </a:p>
          <a:p>
            <a:pPr>
              <a:spcBef>
                <a:spcPts val="600"/>
              </a:spcBef>
            </a:pPr>
            <a:r>
              <a:rPr lang="fr-FR" dirty="0"/>
              <a:t>OPTION 2 : via une étude sur panel et la modélisation avec une DMP partenaire</a:t>
            </a:r>
            <a:br>
              <a:rPr lang="fr-FR" dirty="0"/>
            </a:br>
            <a:r>
              <a:rPr lang="fr-FR" i="1" dirty="0"/>
              <a:t>(voir offre activation)</a:t>
            </a:r>
          </a:p>
        </p:txBody>
      </p:sp>
      <p:sp>
        <p:nvSpPr>
          <p:cNvPr id="23" name="Espace réservé du contenu 22">
            <a:extLst>
              <a:ext uri="{FF2B5EF4-FFF2-40B4-BE49-F238E27FC236}">
                <a16:creationId xmlns:a16="http://schemas.microsoft.com/office/drawing/2014/main" id="{DBED6590-79C8-4BCA-9BAB-7DEE126596CB}"/>
              </a:ext>
            </a:extLst>
          </p:cNvPr>
          <p:cNvSpPr>
            <a:spLocks noGrp="1"/>
          </p:cNvSpPr>
          <p:nvPr>
            <p:ph idx="15"/>
          </p:nvPr>
        </p:nvSpPr>
        <p:spPr>
          <a:xfrm>
            <a:off x="8226875" y="1440000"/>
            <a:ext cx="3600000" cy="2000548"/>
          </a:xfrm>
        </p:spPr>
        <p:txBody>
          <a:bodyPr/>
          <a:lstStyle/>
          <a:p>
            <a:pPr>
              <a:spcAft>
                <a:spcPts val="1200"/>
              </a:spcAft>
            </a:pPr>
            <a:r>
              <a:rPr lang="fr-FR" sz="2000" b="1" dirty="0">
                <a:solidFill>
                  <a:schemeClr val="tx2"/>
                </a:solidFill>
              </a:rPr>
              <a:t>Activer</a:t>
            </a:r>
            <a:r>
              <a:rPr lang="fr-FR" sz="2000" dirty="0">
                <a:solidFill>
                  <a:schemeClr val="tx2"/>
                </a:solidFill>
              </a:rPr>
              <a:t> les cibles en communication digitale </a:t>
            </a:r>
          </a:p>
          <a:p>
            <a:r>
              <a:rPr lang="fr-FR" b="1" dirty="0"/>
              <a:t>LE PRINCIPE</a:t>
            </a:r>
            <a:br>
              <a:rPr lang="fr-FR" dirty="0"/>
            </a:br>
            <a:r>
              <a:rPr lang="fr-FR" dirty="0"/>
              <a:t>Identifier les répondants de l’étude dans une DMP partenaire, puis modéliser des jumeaux statistiques qui alimenteront des cibles média digitales. </a:t>
            </a:r>
            <a:r>
              <a:rPr lang="fr-FR" i="1" dirty="0"/>
              <a:t>(voir offre activation)</a:t>
            </a:r>
          </a:p>
        </p:txBody>
      </p:sp>
      <p:sp>
        <p:nvSpPr>
          <p:cNvPr id="8" name="Titre 7">
            <a:extLst>
              <a:ext uri="{FF2B5EF4-FFF2-40B4-BE49-F238E27FC236}">
                <a16:creationId xmlns:a16="http://schemas.microsoft.com/office/drawing/2014/main" id="{7B96D7F1-FF94-4644-8AF6-4F4926DD4CED}"/>
              </a:ext>
            </a:extLst>
          </p:cNvPr>
          <p:cNvSpPr>
            <a:spLocks noGrp="1"/>
          </p:cNvSpPr>
          <p:nvPr>
            <p:ph type="title"/>
          </p:nvPr>
        </p:nvSpPr>
        <p:spPr/>
        <p:txBody>
          <a:bodyPr/>
          <a:lstStyle/>
          <a:p>
            <a:r>
              <a:rPr lang="fr-FR" dirty="0"/>
              <a:t>Faire vivre la typologie au-delà du rapport d’étude</a:t>
            </a:r>
          </a:p>
        </p:txBody>
      </p:sp>
      <p:grpSp>
        <p:nvGrpSpPr>
          <p:cNvPr id="15" name="Groupe 14">
            <a:extLst>
              <a:ext uri="{FF2B5EF4-FFF2-40B4-BE49-F238E27FC236}">
                <a16:creationId xmlns:a16="http://schemas.microsoft.com/office/drawing/2014/main" id="{C27F6FE9-464F-4C26-96E0-4D0E0831CC5B}"/>
              </a:ext>
            </a:extLst>
          </p:cNvPr>
          <p:cNvGrpSpPr/>
          <p:nvPr/>
        </p:nvGrpSpPr>
        <p:grpSpPr>
          <a:xfrm rot="1853075">
            <a:off x="10218976" y="392040"/>
            <a:ext cx="1399286" cy="490540"/>
            <a:chOff x="10225588" y="423179"/>
            <a:chExt cx="1399286" cy="490540"/>
          </a:xfrm>
        </p:grpSpPr>
        <p:sp>
          <p:nvSpPr>
            <p:cNvPr id="9" name="Espace réservé du contenu 1">
              <a:extLst>
                <a:ext uri="{FF2B5EF4-FFF2-40B4-BE49-F238E27FC236}">
                  <a16:creationId xmlns:a16="http://schemas.microsoft.com/office/drawing/2014/main" id="{C700DD37-31DF-4027-A391-52AFC7C68AF0}"/>
                </a:ext>
              </a:extLst>
            </p:cNvPr>
            <p:cNvSpPr txBox="1">
              <a:spLocks/>
            </p:cNvSpPr>
            <p:nvPr/>
          </p:nvSpPr>
          <p:spPr>
            <a:xfrm rot="20606290">
              <a:off x="10225588" y="423179"/>
              <a:ext cx="1399286" cy="210252"/>
            </a:xfrm>
            <a:prstGeom prst="rect">
              <a:avLst/>
            </a:prstGeom>
            <a:solidFill>
              <a:schemeClr val="bg1">
                <a:lumMod val="95000"/>
                <a:alpha val="69804"/>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36000" numCol="1" spcCol="0" rtlCol="0" fromWordArt="0" anchor="ctr" anchorCtr="0" forceAA="0" compatLnSpc="1">
              <a:prstTxWarp prst="textNoShape">
                <a:avLst/>
              </a:prstTxWarp>
              <a:noAutofit/>
            </a:bodyPr>
            <a:lstStyle>
              <a:defPPr>
                <a:defRPr lang="en-US"/>
              </a:defPPr>
              <a:lvl1pPr algn="ctr">
                <a:defRPr>
                  <a:solidFill>
                    <a:srgbClr val="12474D"/>
                  </a:solidFill>
                  <a:latin typeface="Kantar Brow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b="1" dirty="0">
                  <a:latin typeface="Arial" panose="020B0604020202020204" pitchFamily="34" charset="0"/>
                </a:rPr>
                <a:t>POUR ALLER </a:t>
              </a:r>
            </a:p>
          </p:txBody>
        </p:sp>
        <p:sp>
          <p:nvSpPr>
            <p:cNvPr id="10" name="Espace réservé du contenu 1">
              <a:extLst>
                <a:ext uri="{FF2B5EF4-FFF2-40B4-BE49-F238E27FC236}">
                  <a16:creationId xmlns:a16="http://schemas.microsoft.com/office/drawing/2014/main" id="{5C915F0F-3574-47A2-BF73-1B91F0A90B27}"/>
                </a:ext>
              </a:extLst>
            </p:cNvPr>
            <p:cNvSpPr txBox="1">
              <a:spLocks/>
            </p:cNvSpPr>
            <p:nvPr/>
          </p:nvSpPr>
          <p:spPr>
            <a:xfrm rot="20606290">
              <a:off x="10240207" y="703467"/>
              <a:ext cx="1241758" cy="210252"/>
            </a:xfrm>
            <a:prstGeom prst="rect">
              <a:avLst/>
            </a:prstGeom>
            <a:solidFill>
              <a:schemeClr val="bg1">
                <a:lumMod val="95000"/>
                <a:alpha val="69804"/>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36000" numCol="1" spcCol="0" rtlCol="0" fromWordArt="0" anchor="ctr" anchorCtr="0" forceAA="0" compatLnSpc="1">
              <a:prstTxWarp prst="textNoShape">
                <a:avLst/>
              </a:prstTxWarp>
              <a:noAutofit/>
            </a:bodyPr>
            <a:lstStyle>
              <a:defPPr>
                <a:defRPr lang="en-US"/>
              </a:defPPr>
              <a:lvl1pPr algn="ctr">
                <a:defRPr>
                  <a:solidFill>
                    <a:srgbClr val="12474D"/>
                  </a:solidFill>
                  <a:latin typeface="Kantar Brow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b="1" dirty="0">
                  <a:latin typeface="Arial" panose="020B0604020202020204" pitchFamily="34" charset="0"/>
                </a:rPr>
                <a:t>PLUS LOIN</a:t>
              </a:r>
            </a:p>
          </p:txBody>
        </p:sp>
      </p:grpSp>
      <p:cxnSp>
        <p:nvCxnSpPr>
          <p:cNvPr id="30" name="Connecteur droit 29">
            <a:extLst>
              <a:ext uri="{FF2B5EF4-FFF2-40B4-BE49-F238E27FC236}">
                <a16:creationId xmlns:a16="http://schemas.microsoft.com/office/drawing/2014/main" id="{727531C0-8464-4E6C-8066-F44571143104}"/>
              </a:ext>
            </a:extLst>
          </p:cNvPr>
          <p:cNvCxnSpPr/>
          <p:nvPr/>
        </p:nvCxnSpPr>
        <p:spPr>
          <a:xfrm>
            <a:off x="359400" y="2190750"/>
            <a:ext cx="108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38DDDA33-9830-4505-A837-F5F6E5C10888}"/>
              </a:ext>
            </a:extLst>
          </p:cNvPr>
          <p:cNvCxnSpPr/>
          <p:nvPr/>
        </p:nvCxnSpPr>
        <p:spPr>
          <a:xfrm>
            <a:off x="4296000" y="2190750"/>
            <a:ext cx="108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E3E4D177-6CAB-42B7-95CF-6012D3A284EC}"/>
              </a:ext>
            </a:extLst>
          </p:cNvPr>
          <p:cNvCxnSpPr/>
          <p:nvPr/>
        </p:nvCxnSpPr>
        <p:spPr>
          <a:xfrm>
            <a:off x="8232600" y="2190750"/>
            <a:ext cx="108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0B00C61E-09A5-4F47-BEE2-97310CD0E705}"/>
              </a:ext>
            </a:extLst>
          </p:cNvPr>
          <p:cNvCxnSpPr/>
          <p:nvPr/>
        </p:nvCxnSpPr>
        <p:spPr>
          <a:xfrm>
            <a:off x="359400" y="4572000"/>
            <a:ext cx="108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B35615CD-4043-42A0-9389-7CDA531B415E}"/>
              </a:ext>
            </a:extLst>
          </p:cNvPr>
          <p:cNvCxnSpPr/>
          <p:nvPr/>
        </p:nvCxnSpPr>
        <p:spPr>
          <a:xfrm>
            <a:off x="4296000" y="4800600"/>
            <a:ext cx="108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06669906-E4C0-41D2-8305-191064AC7BC4}"/>
              </a:ext>
            </a:extLst>
          </p:cNvPr>
          <p:cNvCxnSpPr/>
          <p:nvPr/>
        </p:nvCxnSpPr>
        <p:spPr>
          <a:xfrm>
            <a:off x="8232600" y="3590925"/>
            <a:ext cx="108000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36" name="Graphique 35">
            <a:extLst>
              <a:ext uri="{FF2B5EF4-FFF2-40B4-BE49-F238E27FC236}">
                <a16:creationId xmlns:a16="http://schemas.microsoft.com/office/drawing/2014/main" id="{ACA5EFC8-55A9-4221-924E-AF5D7A745C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400" y="4785360"/>
            <a:ext cx="647100" cy="647100"/>
          </a:xfrm>
          <a:prstGeom prst="rect">
            <a:avLst/>
          </a:prstGeom>
        </p:spPr>
      </p:pic>
      <p:grpSp>
        <p:nvGrpSpPr>
          <p:cNvPr id="37" name="Groupe 36">
            <a:extLst>
              <a:ext uri="{FF2B5EF4-FFF2-40B4-BE49-F238E27FC236}">
                <a16:creationId xmlns:a16="http://schemas.microsoft.com/office/drawing/2014/main" id="{5A633A6B-3990-4334-A363-6932109B3463}"/>
              </a:ext>
            </a:extLst>
          </p:cNvPr>
          <p:cNvGrpSpPr/>
          <p:nvPr/>
        </p:nvGrpSpPr>
        <p:grpSpPr>
          <a:xfrm rot="16200000">
            <a:off x="1123792" y="5040975"/>
            <a:ext cx="257660" cy="135871"/>
            <a:chOff x="6695766" y="1612427"/>
            <a:chExt cx="1052054" cy="554770"/>
          </a:xfrm>
          <a:solidFill>
            <a:schemeClr val="tx2"/>
          </a:solidFill>
        </p:grpSpPr>
        <p:sp>
          <p:nvSpPr>
            <p:cNvPr id="38" name="Triangle isocèle 37">
              <a:extLst>
                <a:ext uri="{FF2B5EF4-FFF2-40B4-BE49-F238E27FC236}">
                  <a16:creationId xmlns:a16="http://schemas.microsoft.com/office/drawing/2014/main" id="{1EB459E0-FBF7-4A4A-B90E-A912ED1F080E}"/>
                </a:ext>
              </a:extLst>
            </p:cNvPr>
            <p:cNvSpPr/>
            <p:nvPr/>
          </p:nvSpPr>
          <p:spPr bwMode="ltGray">
            <a:xfrm flipV="1">
              <a:off x="6695768" y="1714913"/>
              <a:ext cx="1052052" cy="45228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39" name="Triangle isocèle 38">
              <a:extLst>
                <a:ext uri="{FF2B5EF4-FFF2-40B4-BE49-F238E27FC236}">
                  <a16:creationId xmlns:a16="http://schemas.microsoft.com/office/drawing/2014/main" id="{374A5969-5D1A-4D4F-A34A-8380C81FB011}"/>
                </a:ext>
              </a:extLst>
            </p:cNvPr>
            <p:cNvSpPr/>
            <p:nvPr/>
          </p:nvSpPr>
          <p:spPr bwMode="ltGray">
            <a:xfrm flipV="1">
              <a:off x="6695766" y="1612427"/>
              <a:ext cx="1052054" cy="452283"/>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grpSp>
      <p:pic>
        <p:nvPicPr>
          <p:cNvPr id="40" name="Graphique 39">
            <a:extLst>
              <a:ext uri="{FF2B5EF4-FFF2-40B4-BE49-F238E27FC236}">
                <a16:creationId xmlns:a16="http://schemas.microsoft.com/office/drawing/2014/main" id="{A9AFDB7C-B7F2-4221-B281-F918E2F5D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5744" y="4870785"/>
            <a:ext cx="542925" cy="476250"/>
          </a:xfrm>
          <a:prstGeom prst="rect">
            <a:avLst/>
          </a:prstGeom>
        </p:spPr>
      </p:pic>
      <p:pic>
        <p:nvPicPr>
          <p:cNvPr id="41" name="Graphique 40">
            <a:extLst>
              <a:ext uri="{FF2B5EF4-FFF2-40B4-BE49-F238E27FC236}">
                <a16:creationId xmlns:a16="http://schemas.microsoft.com/office/drawing/2014/main" id="{81E072CB-0C77-4BE8-98D4-628BA692D0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6000" y="5023485"/>
            <a:ext cx="647100" cy="647100"/>
          </a:xfrm>
          <a:prstGeom prst="rect">
            <a:avLst/>
          </a:prstGeom>
        </p:spPr>
      </p:pic>
      <p:grpSp>
        <p:nvGrpSpPr>
          <p:cNvPr id="42" name="Groupe 41">
            <a:extLst>
              <a:ext uri="{FF2B5EF4-FFF2-40B4-BE49-F238E27FC236}">
                <a16:creationId xmlns:a16="http://schemas.microsoft.com/office/drawing/2014/main" id="{876B096A-519F-44AA-B1B8-EFFAD521FC35}"/>
              </a:ext>
            </a:extLst>
          </p:cNvPr>
          <p:cNvGrpSpPr/>
          <p:nvPr/>
        </p:nvGrpSpPr>
        <p:grpSpPr>
          <a:xfrm rot="16200000">
            <a:off x="5060392" y="5279100"/>
            <a:ext cx="257660" cy="135871"/>
            <a:chOff x="6695766" y="1612427"/>
            <a:chExt cx="1052054" cy="554770"/>
          </a:xfrm>
          <a:solidFill>
            <a:schemeClr val="tx2"/>
          </a:solidFill>
        </p:grpSpPr>
        <p:sp>
          <p:nvSpPr>
            <p:cNvPr id="43" name="Triangle isocèle 42">
              <a:extLst>
                <a:ext uri="{FF2B5EF4-FFF2-40B4-BE49-F238E27FC236}">
                  <a16:creationId xmlns:a16="http://schemas.microsoft.com/office/drawing/2014/main" id="{C03E281F-9925-467F-BAA4-1418F5C6C1FD}"/>
                </a:ext>
              </a:extLst>
            </p:cNvPr>
            <p:cNvSpPr/>
            <p:nvPr/>
          </p:nvSpPr>
          <p:spPr bwMode="ltGray">
            <a:xfrm flipV="1">
              <a:off x="6695768" y="1714913"/>
              <a:ext cx="1052052" cy="45228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44" name="Triangle isocèle 43">
              <a:extLst>
                <a:ext uri="{FF2B5EF4-FFF2-40B4-BE49-F238E27FC236}">
                  <a16:creationId xmlns:a16="http://schemas.microsoft.com/office/drawing/2014/main" id="{5F610650-DD52-4353-BCB1-B2B37C0897A4}"/>
                </a:ext>
              </a:extLst>
            </p:cNvPr>
            <p:cNvSpPr/>
            <p:nvPr/>
          </p:nvSpPr>
          <p:spPr bwMode="ltGray">
            <a:xfrm flipV="1">
              <a:off x="6695766" y="1612427"/>
              <a:ext cx="1052054" cy="452283"/>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grpSp>
      <p:pic>
        <p:nvPicPr>
          <p:cNvPr id="46" name="Graphique 45">
            <a:extLst>
              <a:ext uri="{FF2B5EF4-FFF2-40B4-BE49-F238E27FC236}">
                <a16:creationId xmlns:a16="http://schemas.microsoft.com/office/drawing/2014/main" id="{103B2EDF-32DB-40C9-8EE6-43FBF88DD6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6875" y="3773810"/>
            <a:ext cx="647100" cy="647100"/>
          </a:xfrm>
          <a:prstGeom prst="rect">
            <a:avLst/>
          </a:prstGeom>
        </p:spPr>
      </p:pic>
      <p:grpSp>
        <p:nvGrpSpPr>
          <p:cNvPr id="47" name="Groupe 46">
            <a:extLst>
              <a:ext uri="{FF2B5EF4-FFF2-40B4-BE49-F238E27FC236}">
                <a16:creationId xmlns:a16="http://schemas.microsoft.com/office/drawing/2014/main" id="{995CD86C-9886-43BF-99B0-77E4D2F53073}"/>
              </a:ext>
            </a:extLst>
          </p:cNvPr>
          <p:cNvGrpSpPr/>
          <p:nvPr/>
        </p:nvGrpSpPr>
        <p:grpSpPr>
          <a:xfrm rot="16200000">
            <a:off x="8991267" y="4029425"/>
            <a:ext cx="257660" cy="135871"/>
            <a:chOff x="6695766" y="1612427"/>
            <a:chExt cx="1052054" cy="554770"/>
          </a:xfrm>
          <a:solidFill>
            <a:schemeClr val="tx2"/>
          </a:solidFill>
        </p:grpSpPr>
        <p:sp>
          <p:nvSpPr>
            <p:cNvPr id="48" name="Triangle isocèle 47">
              <a:extLst>
                <a:ext uri="{FF2B5EF4-FFF2-40B4-BE49-F238E27FC236}">
                  <a16:creationId xmlns:a16="http://schemas.microsoft.com/office/drawing/2014/main" id="{E04EC408-10A9-4FC7-9A6A-97543028E1F3}"/>
                </a:ext>
              </a:extLst>
            </p:cNvPr>
            <p:cNvSpPr/>
            <p:nvPr/>
          </p:nvSpPr>
          <p:spPr bwMode="ltGray">
            <a:xfrm flipV="1">
              <a:off x="6695768" y="1714913"/>
              <a:ext cx="1052052" cy="45228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49" name="Triangle isocèle 48">
              <a:extLst>
                <a:ext uri="{FF2B5EF4-FFF2-40B4-BE49-F238E27FC236}">
                  <a16:creationId xmlns:a16="http://schemas.microsoft.com/office/drawing/2014/main" id="{B624937F-1A3F-4557-AFDC-1CD5403A1553}"/>
                </a:ext>
              </a:extLst>
            </p:cNvPr>
            <p:cNvSpPr/>
            <p:nvPr/>
          </p:nvSpPr>
          <p:spPr bwMode="ltGray">
            <a:xfrm flipV="1">
              <a:off x="6695766" y="1612427"/>
              <a:ext cx="1052054" cy="452283"/>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grpSp>
      <p:pic>
        <p:nvPicPr>
          <p:cNvPr id="51" name="Graphique 50">
            <a:extLst>
              <a:ext uri="{FF2B5EF4-FFF2-40B4-BE49-F238E27FC236}">
                <a16:creationId xmlns:a16="http://schemas.microsoft.com/office/drawing/2014/main" id="{28D49BB1-58A7-4799-B103-277577262AF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8073"/>
          <a:stretch/>
        </p:blipFill>
        <p:spPr>
          <a:xfrm>
            <a:off x="5435343" y="5047249"/>
            <a:ext cx="585469" cy="599572"/>
          </a:xfrm>
          <a:prstGeom prst="rect">
            <a:avLst/>
          </a:prstGeom>
        </p:spPr>
      </p:pic>
      <p:sp>
        <p:nvSpPr>
          <p:cNvPr id="52" name="Rectangle 51">
            <a:extLst>
              <a:ext uri="{FF2B5EF4-FFF2-40B4-BE49-F238E27FC236}">
                <a16:creationId xmlns:a16="http://schemas.microsoft.com/office/drawing/2014/main" id="{157E7C06-BBF3-4F7B-AAA0-4E4D02BBA10C}"/>
              </a:ext>
            </a:extLst>
          </p:cNvPr>
          <p:cNvSpPr/>
          <p:nvPr/>
        </p:nvSpPr>
        <p:spPr>
          <a:xfrm>
            <a:off x="5435343" y="5504310"/>
            <a:ext cx="506870" cy="261610"/>
          </a:xfrm>
          <a:prstGeom prst="rect">
            <a:avLst/>
          </a:prstGeom>
        </p:spPr>
        <p:txBody>
          <a:bodyPr wrap="none">
            <a:spAutoFit/>
          </a:bodyPr>
          <a:lstStyle/>
          <a:p>
            <a:r>
              <a:rPr lang="fr-FR" sz="1100" b="1" dirty="0">
                <a:solidFill>
                  <a:schemeClr val="tx2"/>
                </a:solidFill>
                <a:latin typeface="Arial" panose="020B0604020202020204" pitchFamily="34" charset="0"/>
              </a:rPr>
              <a:t>CRM</a:t>
            </a:r>
            <a:endParaRPr lang="fr-FR" sz="1100" b="1" dirty="0">
              <a:solidFill>
                <a:schemeClr val="tx2"/>
              </a:solidFill>
            </a:endParaRPr>
          </a:p>
        </p:txBody>
      </p:sp>
      <p:pic>
        <p:nvPicPr>
          <p:cNvPr id="53" name="Graphique 52">
            <a:extLst>
              <a:ext uri="{FF2B5EF4-FFF2-40B4-BE49-F238E27FC236}">
                <a16:creationId xmlns:a16="http://schemas.microsoft.com/office/drawing/2014/main" id="{8F8F10FC-24D7-4CF1-A61F-FC3E5C85BE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99951" y="3825897"/>
            <a:ext cx="542925" cy="542925"/>
          </a:xfrm>
          <a:prstGeom prst="rect">
            <a:avLst/>
          </a:prstGeom>
        </p:spPr>
      </p:pic>
      <p:sp>
        <p:nvSpPr>
          <p:cNvPr id="3" name="Espace réservé du numéro de diapositive 2">
            <a:extLst>
              <a:ext uri="{FF2B5EF4-FFF2-40B4-BE49-F238E27FC236}">
                <a16:creationId xmlns:a16="http://schemas.microsoft.com/office/drawing/2014/main" id="{75169E48-BB52-7C68-0EBD-919BCC895AA2}"/>
              </a:ext>
            </a:extLst>
          </p:cNvPr>
          <p:cNvSpPr>
            <a:spLocks noGrp="1"/>
          </p:cNvSpPr>
          <p:nvPr>
            <p:ph type="sldNum" sz="quarter" idx="16"/>
          </p:nvPr>
        </p:nvSpPr>
        <p:spPr/>
        <p:txBody>
          <a:bodyPr/>
          <a:lstStyle/>
          <a:p>
            <a:fld id="{4034BEE3-566C-4068-A777-C3A4762E861B}" type="slidenum">
              <a:rPr lang="en-GB" smtClean="0"/>
              <a:pPr/>
              <a:t>41</a:t>
            </a:fld>
            <a:endParaRPr lang="en-GB" dirty="0"/>
          </a:p>
        </p:txBody>
      </p:sp>
    </p:spTree>
    <p:extLst>
      <p:ext uri="{BB962C8B-B14F-4D97-AF65-F5344CB8AC3E}">
        <p14:creationId xmlns:p14="http://schemas.microsoft.com/office/powerpoint/2010/main" val="1179426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p:cNvSpPr txBox="1">
            <a:spLocks noChangeArrowheads="1"/>
          </p:cNvSpPr>
          <p:nvPr>
            <p:custDataLst>
              <p:tags r:id="rId2"/>
            </p:custDataLst>
          </p:nvPr>
        </p:nvSpPr>
        <p:spPr bwMode="auto">
          <a:xfrm>
            <a:off x="1919536" y="2492896"/>
            <a:ext cx="8382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4000" dirty="0">
                <a:solidFill>
                  <a:srgbClr val="987000"/>
                </a:solidFill>
                <a:latin typeface="Arial" panose="020B0604020202020204"/>
              </a:rPr>
              <a:t>L'analyse discriminante</a:t>
            </a:r>
          </a:p>
        </p:txBody>
      </p:sp>
      <p:sp>
        <p:nvSpPr>
          <p:cNvPr id="32775" name="Text Box 7"/>
          <p:cNvSpPr txBox="1">
            <a:spLocks noChangeArrowheads="1"/>
          </p:cNvSpPr>
          <p:nvPr>
            <p:custDataLst>
              <p:tags r:id="rId3"/>
            </p:custDataLst>
          </p:nvPr>
        </p:nvSpPr>
        <p:spPr bwMode="auto">
          <a:xfrm>
            <a:off x="1905000" y="5181600"/>
            <a:ext cx="518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ltLang="fr-FR">
              <a:solidFill>
                <a:prstClr val="black"/>
              </a:solidFill>
              <a:latin typeface="Arial" panose="020B0604020202020204"/>
            </a:endParaRPr>
          </a:p>
        </p:txBody>
      </p:sp>
      <p:sp>
        <p:nvSpPr>
          <p:cNvPr id="2" name="ZoneTexte 1"/>
          <p:cNvSpPr txBox="1"/>
          <p:nvPr/>
        </p:nvSpPr>
        <p:spPr>
          <a:xfrm>
            <a:off x="2711624" y="3140968"/>
            <a:ext cx="4824536" cy="369332"/>
          </a:xfrm>
          <a:prstGeom prst="rect">
            <a:avLst/>
          </a:prstGeom>
          <a:noFill/>
        </p:spPr>
        <p:txBody>
          <a:bodyPr wrap="square" lIns="0" tIns="0" rIns="0" bIns="0" rtlCol="0">
            <a:spAutoFit/>
          </a:bodyPr>
          <a:lstStyle/>
          <a:p>
            <a:r>
              <a:rPr lang="fr-FR" sz="2400" dirty="0">
                <a:solidFill>
                  <a:prstClr val="black"/>
                </a:solidFill>
                <a:latin typeface="Arial" panose="020B0604020202020204"/>
              </a:rPr>
              <a:t>l’outil pour </a:t>
            </a:r>
            <a:r>
              <a:rPr lang="fr-FR" sz="2400" dirty="0">
                <a:solidFill>
                  <a:srgbClr val="989898"/>
                </a:solidFill>
                <a:latin typeface="Arial" panose="020B0604020202020204"/>
              </a:rPr>
              <a:t>reclasser</a:t>
            </a:r>
            <a:r>
              <a:rPr lang="fr-FR" sz="2400" dirty="0">
                <a:solidFill>
                  <a:prstClr val="black"/>
                </a:solidFill>
                <a:latin typeface="Arial" panose="020B0604020202020204"/>
              </a:rPr>
              <a:t> les individus </a:t>
            </a:r>
          </a:p>
        </p:txBody>
      </p:sp>
      <p:sp>
        <p:nvSpPr>
          <p:cNvPr id="5" name="Freeform 38"/>
          <p:cNvSpPr>
            <a:spLocks noChangeAspect="1" noEditPoints="1"/>
          </p:cNvSpPr>
          <p:nvPr/>
        </p:nvSpPr>
        <p:spPr bwMode="auto">
          <a:xfrm rot="17948309">
            <a:off x="7034751" y="2406165"/>
            <a:ext cx="2811269" cy="2316980"/>
          </a:xfrm>
          <a:custGeom>
            <a:avLst/>
            <a:gdLst>
              <a:gd name="T0" fmla="*/ 223 w 227"/>
              <a:gd name="T1" fmla="*/ 18 h 187"/>
              <a:gd name="T2" fmla="*/ 186 w 227"/>
              <a:gd name="T3" fmla="*/ 18 h 187"/>
              <a:gd name="T4" fmla="*/ 205 w 227"/>
              <a:gd name="T5" fmla="*/ 8 h 187"/>
              <a:gd name="T6" fmla="*/ 205 w 227"/>
              <a:gd name="T7" fmla="*/ 29 h 187"/>
              <a:gd name="T8" fmla="*/ 205 w 227"/>
              <a:gd name="T9" fmla="*/ 8 h 187"/>
              <a:gd name="T10" fmla="*/ 146 w 227"/>
              <a:gd name="T11" fmla="*/ 79 h 187"/>
              <a:gd name="T12" fmla="*/ 166 w 227"/>
              <a:gd name="T13" fmla="*/ 79 h 187"/>
              <a:gd name="T14" fmla="*/ 161 w 227"/>
              <a:gd name="T15" fmla="*/ 63 h 187"/>
              <a:gd name="T16" fmla="*/ 166 w 227"/>
              <a:gd name="T17" fmla="*/ 48 h 187"/>
              <a:gd name="T18" fmla="*/ 146 w 227"/>
              <a:gd name="T19" fmla="*/ 47 h 187"/>
              <a:gd name="T20" fmla="*/ 150 w 227"/>
              <a:gd name="T21" fmla="*/ 63 h 187"/>
              <a:gd name="T22" fmla="*/ 155 w 227"/>
              <a:gd name="T23" fmla="*/ 131 h 187"/>
              <a:gd name="T24" fmla="*/ 155 w 227"/>
              <a:gd name="T25" fmla="*/ 95 h 187"/>
              <a:gd name="T26" fmla="*/ 155 w 227"/>
              <a:gd name="T27" fmla="*/ 131 h 187"/>
              <a:gd name="T28" fmla="*/ 166 w 227"/>
              <a:gd name="T29" fmla="*/ 113 h 187"/>
              <a:gd name="T30" fmla="*/ 145 w 227"/>
              <a:gd name="T31" fmla="*/ 113 h 187"/>
              <a:gd name="T32" fmla="*/ 18 w 227"/>
              <a:gd name="T33" fmla="*/ 95 h 187"/>
              <a:gd name="T34" fmla="*/ 18 w 227"/>
              <a:gd name="T35" fmla="*/ 131 h 187"/>
              <a:gd name="T36" fmla="*/ 18 w 227"/>
              <a:gd name="T37" fmla="*/ 95 h 187"/>
              <a:gd name="T38" fmla="*/ 8 w 227"/>
              <a:gd name="T39" fmla="*/ 113 h 187"/>
              <a:gd name="T40" fmla="*/ 29 w 227"/>
              <a:gd name="T41" fmla="*/ 113 h 187"/>
              <a:gd name="T42" fmla="*/ 2 w 227"/>
              <a:gd name="T43" fmla="*/ 73 h 187"/>
              <a:gd name="T44" fmla="*/ 18 w 227"/>
              <a:gd name="T45" fmla="*/ 69 h 187"/>
              <a:gd name="T46" fmla="*/ 34 w 227"/>
              <a:gd name="T47" fmla="*/ 74 h 187"/>
              <a:gd name="T48" fmla="*/ 34 w 227"/>
              <a:gd name="T49" fmla="*/ 53 h 187"/>
              <a:gd name="T50" fmla="*/ 18 w 227"/>
              <a:gd name="T51" fmla="*/ 58 h 187"/>
              <a:gd name="T52" fmla="*/ 2 w 227"/>
              <a:gd name="T53" fmla="*/ 53 h 187"/>
              <a:gd name="T54" fmla="*/ 2 w 227"/>
              <a:gd name="T55" fmla="*/ 73 h 187"/>
              <a:gd name="T56" fmla="*/ 223 w 227"/>
              <a:gd name="T57" fmla="*/ 69 h 187"/>
              <a:gd name="T58" fmla="*/ 213 w 227"/>
              <a:gd name="T59" fmla="*/ 59 h 187"/>
              <a:gd name="T60" fmla="*/ 204 w 227"/>
              <a:gd name="T61" fmla="*/ 62 h 187"/>
              <a:gd name="T62" fmla="*/ 195 w 227"/>
              <a:gd name="T63" fmla="*/ 72 h 187"/>
              <a:gd name="T64" fmla="*/ 206 w 227"/>
              <a:gd name="T65" fmla="*/ 76 h 187"/>
              <a:gd name="T66" fmla="*/ 164 w 227"/>
              <a:gd name="T67" fmla="*/ 164 h 187"/>
              <a:gd name="T68" fmla="*/ 129 w 227"/>
              <a:gd name="T69" fmla="*/ 164 h 187"/>
              <a:gd name="T70" fmla="*/ 129 w 227"/>
              <a:gd name="T71" fmla="*/ 174 h 187"/>
              <a:gd name="T72" fmla="*/ 165 w 227"/>
              <a:gd name="T73" fmla="*/ 174 h 187"/>
              <a:gd name="T74" fmla="*/ 215 w 227"/>
              <a:gd name="T75" fmla="*/ 125 h 187"/>
              <a:gd name="T76" fmla="*/ 215 w 227"/>
              <a:gd name="T77" fmla="*/ 76 h 187"/>
              <a:gd name="T78" fmla="*/ 226 w 227"/>
              <a:gd name="T79" fmla="*/ 72 h 187"/>
              <a:gd name="T80" fmla="*/ 96 w 227"/>
              <a:gd name="T81" fmla="*/ 48 h 187"/>
              <a:gd name="T82" fmla="*/ 76 w 227"/>
              <a:gd name="T83" fmla="*/ 47 h 187"/>
              <a:gd name="T84" fmla="*/ 81 w 227"/>
              <a:gd name="T85" fmla="*/ 63 h 187"/>
              <a:gd name="T86" fmla="*/ 76 w 227"/>
              <a:gd name="T87" fmla="*/ 79 h 187"/>
              <a:gd name="T88" fmla="*/ 96 w 227"/>
              <a:gd name="T89" fmla="*/ 79 h 187"/>
              <a:gd name="T90" fmla="*/ 92 w 227"/>
              <a:gd name="T91" fmla="*/ 63 h 187"/>
              <a:gd name="T92" fmla="*/ 84 w 227"/>
              <a:gd name="T93" fmla="*/ 95 h 187"/>
              <a:gd name="T94" fmla="*/ 84 w 227"/>
              <a:gd name="T95" fmla="*/ 131 h 187"/>
              <a:gd name="T96" fmla="*/ 84 w 227"/>
              <a:gd name="T97" fmla="*/ 95 h 187"/>
              <a:gd name="T98" fmla="*/ 73 w 227"/>
              <a:gd name="T99" fmla="*/ 113 h 187"/>
              <a:gd name="T100" fmla="*/ 94 w 227"/>
              <a:gd name="T101" fmla="*/ 113 h 187"/>
              <a:gd name="T102" fmla="*/ 84 w 227"/>
              <a:gd name="T103" fmla="*/ 150 h 187"/>
              <a:gd name="T104" fmla="*/ 84 w 227"/>
              <a:gd name="T105" fmla="*/ 187 h 187"/>
              <a:gd name="T106" fmla="*/ 84 w 227"/>
              <a:gd name="T107" fmla="*/ 150 h 187"/>
              <a:gd name="T108" fmla="*/ 73 w 227"/>
              <a:gd name="T109" fmla="*/ 169 h 187"/>
              <a:gd name="T110" fmla="*/ 94 w 227"/>
              <a:gd name="T111" fmla="*/ 16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7" h="187">
                <a:moveTo>
                  <a:pt x="205" y="37"/>
                </a:moveTo>
                <a:cubicBezTo>
                  <a:pt x="215" y="37"/>
                  <a:pt x="223" y="29"/>
                  <a:pt x="223" y="18"/>
                </a:cubicBezTo>
                <a:cubicBezTo>
                  <a:pt x="223" y="8"/>
                  <a:pt x="215" y="0"/>
                  <a:pt x="205" y="0"/>
                </a:cubicBezTo>
                <a:cubicBezTo>
                  <a:pt x="195" y="0"/>
                  <a:pt x="186" y="8"/>
                  <a:pt x="186" y="18"/>
                </a:cubicBezTo>
                <a:cubicBezTo>
                  <a:pt x="186" y="29"/>
                  <a:pt x="195" y="37"/>
                  <a:pt x="205" y="37"/>
                </a:cubicBezTo>
                <a:close/>
                <a:moveTo>
                  <a:pt x="205" y="8"/>
                </a:moveTo>
                <a:cubicBezTo>
                  <a:pt x="211" y="8"/>
                  <a:pt x="215" y="13"/>
                  <a:pt x="215" y="18"/>
                </a:cubicBezTo>
                <a:cubicBezTo>
                  <a:pt x="215" y="24"/>
                  <a:pt x="211" y="29"/>
                  <a:pt x="205" y="29"/>
                </a:cubicBezTo>
                <a:cubicBezTo>
                  <a:pt x="199" y="29"/>
                  <a:pt x="194" y="24"/>
                  <a:pt x="194" y="18"/>
                </a:cubicBezTo>
                <a:cubicBezTo>
                  <a:pt x="194" y="13"/>
                  <a:pt x="199" y="8"/>
                  <a:pt x="205" y="8"/>
                </a:cubicBezTo>
                <a:close/>
                <a:moveTo>
                  <a:pt x="140" y="73"/>
                </a:moveTo>
                <a:cubicBezTo>
                  <a:pt x="146" y="79"/>
                  <a:pt x="146" y="79"/>
                  <a:pt x="146" y="79"/>
                </a:cubicBezTo>
                <a:cubicBezTo>
                  <a:pt x="156" y="69"/>
                  <a:pt x="156" y="69"/>
                  <a:pt x="156" y="69"/>
                </a:cubicBezTo>
                <a:cubicBezTo>
                  <a:pt x="166" y="79"/>
                  <a:pt x="166" y="79"/>
                  <a:pt x="166" y="79"/>
                </a:cubicBezTo>
                <a:cubicBezTo>
                  <a:pt x="172" y="74"/>
                  <a:pt x="172" y="74"/>
                  <a:pt x="172" y="74"/>
                </a:cubicBezTo>
                <a:cubicBezTo>
                  <a:pt x="161" y="63"/>
                  <a:pt x="161" y="63"/>
                  <a:pt x="161" y="63"/>
                </a:cubicBezTo>
                <a:cubicBezTo>
                  <a:pt x="171" y="53"/>
                  <a:pt x="171" y="53"/>
                  <a:pt x="171" y="53"/>
                </a:cubicBezTo>
                <a:cubicBezTo>
                  <a:pt x="166" y="48"/>
                  <a:pt x="166" y="48"/>
                  <a:pt x="166" y="48"/>
                </a:cubicBezTo>
                <a:cubicBezTo>
                  <a:pt x="156" y="58"/>
                  <a:pt x="156" y="58"/>
                  <a:pt x="156" y="58"/>
                </a:cubicBezTo>
                <a:cubicBezTo>
                  <a:pt x="146" y="47"/>
                  <a:pt x="146" y="47"/>
                  <a:pt x="146" y="47"/>
                </a:cubicBezTo>
                <a:cubicBezTo>
                  <a:pt x="140" y="53"/>
                  <a:pt x="140" y="53"/>
                  <a:pt x="140" y="53"/>
                </a:cubicBezTo>
                <a:cubicBezTo>
                  <a:pt x="150" y="63"/>
                  <a:pt x="150" y="63"/>
                  <a:pt x="150" y="63"/>
                </a:cubicBezTo>
                <a:lnTo>
                  <a:pt x="140" y="73"/>
                </a:lnTo>
                <a:close/>
                <a:moveTo>
                  <a:pt x="155" y="131"/>
                </a:moveTo>
                <a:cubicBezTo>
                  <a:pt x="166" y="131"/>
                  <a:pt x="174" y="123"/>
                  <a:pt x="174" y="113"/>
                </a:cubicBezTo>
                <a:cubicBezTo>
                  <a:pt x="174" y="103"/>
                  <a:pt x="166" y="95"/>
                  <a:pt x="155" y="95"/>
                </a:cubicBezTo>
                <a:cubicBezTo>
                  <a:pt x="145" y="95"/>
                  <a:pt x="137" y="103"/>
                  <a:pt x="137" y="113"/>
                </a:cubicBezTo>
                <a:cubicBezTo>
                  <a:pt x="137" y="123"/>
                  <a:pt x="145" y="131"/>
                  <a:pt x="155" y="131"/>
                </a:cubicBezTo>
                <a:close/>
                <a:moveTo>
                  <a:pt x="155" y="102"/>
                </a:moveTo>
                <a:cubicBezTo>
                  <a:pt x="161" y="102"/>
                  <a:pt x="166" y="107"/>
                  <a:pt x="166" y="113"/>
                </a:cubicBezTo>
                <a:cubicBezTo>
                  <a:pt x="166" y="119"/>
                  <a:pt x="161" y="123"/>
                  <a:pt x="155" y="123"/>
                </a:cubicBezTo>
                <a:cubicBezTo>
                  <a:pt x="150" y="123"/>
                  <a:pt x="145" y="119"/>
                  <a:pt x="145" y="113"/>
                </a:cubicBezTo>
                <a:cubicBezTo>
                  <a:pt x="145" y="107"/>
                  <a:pt x="150" y="102"/>
                  <a:pt x="155" y="102"/>
                </a:cubicBezTo>
                <a:close/>
                <a:moveTo>
                  <a:pt x="18" y="95"/>
                </a:moveTo>
                <a:cubicBezTo>
                  <a:pt x="8" y="95"/>
                  <a:pt x="0" y="103"/>
                  <a:pt x="0" y="113"/>
                </a:cubicBezTo>
                <a:cubicBezTo>
                  <a:pt x="0" y="123"/>
                  <a:pt x="8" y="131"/>
                  <a:pt x="18" y="131"/>
                </a:cubicBezTo>
                <a:cubicBezTo>
                  <a:pt x="28" y="131"/>
                  <a:pt x="37" y="123"/>
                  <a:pt x="37" y="113"/>
                </a:cubicBezTo>
                <a:cubicBezTo>
                  <a:pt x="37" y="103"/>
                  <a:pt x="28" y="95"/>
                  <a:pt x="18" y="95"/>
                </a:cubicBezTo>
                <a:close/>
                <a:moveTo>
                  <a:pt x="18" y="123"/>
                </a:moveTo>
                <a:cubicBezTo>
                  <a:pt x="12" y="123"/>
                  <a:pt x="8" y="119"/>
                  <a:pt x="8" y="113"/>
                </a:cubicBezTo>
                <a:cubicBezTo>
                  <a:pt x="8" y="107"/>
                  <a:pt x="12" y="102"/>
                  <a:pt x="18" y="102"/>
                </a:cubicBezTo>
                <a:cubicBezTo>
                  <a:pt x="24" y="102"/>
                  <a:pt x="29" y="107"/>
                  <a:pt x="29" y="113"/>
                </a:cubicBezTo>
                <a:cubicBezTo>
                  <a:pt x="29" y="119"/>
                  <a:pt x="24" y="123"/>
                  <a:pt x="18" y="123"/>
                </a:cubicBezTo>
                <a:close/>
                <a:moveTo>
                  <a:pt x="2" y="73"/>
                </a:moveTo>
                <a:cubicBezTo>
                  <a:pt x="8" y="79"/>
                  <a:pt x="8" y="79"/>
                  <a:pt x="8" y="79"/>
                </a:cubicBezTo>
                <a:cubicBezTo>
                  <a:pt x="18" y="69"/>
                  <a:pt x="18" y="69"/>
                  <a:pt x="18" y="69"/>
                </a:cubicBezTo>
                <a:cubicBezTo>
                  <a:pt x="28" y="79"/>
                  <a:pt x="28" y="79"/>
                  <a:pt x="28" y="79"/>
                </a:cubicBezTo>
                <a:cubicBezTo>
                  <a:pt x="34" y="74"/>
                  <a:pt x="34" y="74"/>
                  <a:pt x="34" y="74"/>
                </a:cubicBezTo>
                <a:cubicBezTo>
                  <a:pt x="24" y="63"/>
                  <a:pt x="24" y="63"/>
                  <a:pt x="24" y="63"/>
                </a:cubicBezTo>
                <a:cubicBezTo>
                  <a:pt x="34" y="53"/>
                  <a:pt x="34" y="53"/>
                  <a:pt x="34" y="53"/>
                </a:cubicBezTo>
                <a:cubicBezTo>
                  <a:pt x="28" y="48"/>
                  <a:pt x="28" y="48"/>
                  <a:pt x="28" y="48"/>
                </a:cubicBezTo>
                <a:cubicBezTo>
                  <a:pt x="18" y="58"/>
                  <a:pt x="18" y="58"/>
                  <a:pt x="18" y="58"/>
                </a:cubicBezTo>
                <a:cubicBezTo>
                  <a:pt x="8" y="47"/>
                  <a:pt x="8" y="47"/>
                  <a:pt x="8" y="47"/>
                </a:cubicBezTo>
                <a:cubicBezTo>
                  <a:pt x="2" y="53"/>
                  <a:pt x="2" y="53"/>
                  <a:pt x="2" y="53"/>
                </a:cubicBezTo>
                <a:cubicBezTo>
                  <a:pt x="13" y="63"/>
                  <a:pt x="13" y="63"/>
                  <a:pt x="13" y="63"/>
                </a:cubicBezTo>
                <a:lnTo>
                  <a:pt x="2" y="73"/>
                </a:lnTo>
                <a:close/>
                <a:moveTo>
                  <a:pt x="226" y="72"/>
                </a:moveTo>
                <a:cubicBezTo>
                  <a:pt x="223" y="69"/>
                  <a:pt x="223" y="69"/>
                  <a:pt x="223" y="69"/>
                </a:cubicBezTo>
                <a:cubicBezTo>
                  <a:pt x="221" y="67"/>
                  <a:pt x="218" y="64"/>
                  <a:pt x="217" y="62"/>
                </a:cubicBezTo>
                <a:cubicBezTo>
                  <a:pt x="213" y="59"/>
                  <a:pt x="213" y="59"/>
                  <a:pt x="213" y="59"/>
                </a:cubicBezTo>
                <a:cubicBezTo>
                  <a:pt x="212" y="57"/>
                  <a:pt x="209" y="57"/>
                  <a:pt x="207" y="59"/>
                </a:cubicBezTo>
                <a:cubicBezTo>
                  <a:pt x="204" y="62"/>
                  <a:pt x="204" y="62"/>
                  <a:pt x="204" y="62"/>
                </a:cubicBezTo>
                <a:cubicBezTo>
                  <a:pt x="203" y="64"/>
                  <a:pt x="200" y="67"/>
                  <a:pt x="198" y="69"/>
                </a:cubicBezTo>
                <a:cubicBezTo>
                  <a:pt x="195" y="72"/>
                  <a:pt x="195" y="72"/>
                  <a:pt x="195" y="72"/>
                </a:cubicBezTo>
                <a:cubicBezTo>
                  <a:pt x="193" y="74"/>
                  <a:pt x="194" y="76"/>
                  <a:pt x="197" y="76"/>
                </a:cubicBezTo>
                <a:cubicBezTo>
                  <a:pt x="206" y="76"/>
                  <a:pt x="206" y="76"/>
                  <a:pt x="206" y="76"/>
                </a:cubicBezTo>
                <a:cubicBezTo>
                  <a:pt x="206" y="123"/>
                  <a:pt x="206" y="123"/>
                  <a:pt x="206" y="123"/>
                </a:cubicBezTo>
                <a:cubicBezTo>
                  <a:pt x="206" y="146"/>
                  <a:pt x="187" y="164"/>
                  <a:pt x="164" y="164"/>
                </a:cubicBezTo>
                <a:cubicBezTo>
                  <a:pt x="129" y="164"/>
                  <a:pt x="129" y="164"/>
                  <a:pt x="129" y="164"/>
                </a:cubicBezTo>
                <a:cubicBezTo>
                  <a:pt x="129" y="164"/>
                  <a:pt x="129" y="164"/>
                  <a:pt x="129" y="164"/>
                </a:cubicBezTo>
                <a:cubicBezTo>
                  <a:pt x="127" y="164"/>
                  <a:pt x="125" y="167"/>
                  <a:pt x="125" y="169"/>
                </a:cubicBezTo>
                <a:cubicBezTo>
                  <a:pt x="125" y="172"/>
                  <a:pt x="127" y="174"/>
                  <a:pt x="129" y="174"/>
                </a:cubicBezTo>
                <a:cubicBezTo>
                  <a:pt x="129" y="174"/>
                  <a:pt x="129" y="174"/>
                  <a:pt x="129" y="174"/>
                </a:cubicBezTo>
                <a:cubicBezTo>
                  <a:pt x="165" y="174"/>
                  <a:pt x="165" y="174"/>
                  <a:pt x="165" y="174"/>
                </a:cubicBezTo>
                <a:cubicBezTo>
                  <a:pt x="165" y="174"/>
                  <a:pt x="165" y="174"/>
                  <a:pt x="165" y="174"/>
                </a:cubicBezTo>
                <a:cubicBezTo>
                  <a:pt x="192" y="174"/>
                  <a:pt x="214" y="152"/>
                  <a:pt x="215" y="125"/>
                </a:cubicBezTo>
                <a:cubicBezTo>
                  <a:pt x="215" y="125"/>
                  <a:pt x="215" y="125"/>
                  <a:pt x="215" y="125"/>
                </a:cubicBezTo>
                <a:cubicBezTo>
                  <a:pt x="215" y="76"/>
                  <a:pt x="215" y="76"/>
                  <a:pt x="215" y="76"/>
                </a:cubicBezTo>
                <a:cubicBezTo>
                  <a:pt x="224" y="76"/>
                  <a:pt x="224" y="76"/>
                  <a:pt x="224" y="76"/>
                </a:cubicBezTo>
                <a:cubicBezTo>
                  <a:pt x="227" y="76"/>
                  <a:pt x="227" y="74"/>
                  <a:pt x="226" y="72"/>
                </a:cubicBezTo>
                <a:close/>
                <a:moveTo>
                  <a:pt x="102" y="53"/>
                </a:moveTo>
                <a:cubicBezTo>
                  <a:pt x="96" y="48"/>
                  <a:pt x="96" y="48"/>
                  <a:pt x="96" y="48"/>
                </a:cubicBezTo>
                <a:cubicBezTo>
                  <a:pt x="86" y="58"/>
                  <a:pt x="86" y="58"/>
                  <a:pt x="86" y="58"/>
                </a:cubicBezTo>
                <a:cubicBezTo>
                  <a:pt x="76" y="47"/>
                  <a:pt x="76" y="47"/>
                  <a:pt x="76" y="47"/>
                </a:cubicBezTo>
                <a:cubicBezTo>
                  <a:pt x="70" y="53"/>
                  <a:pt x="70" y="53"/>
                  <a:pt x="70" y="53"/>
                </a:cubicBezTo>
                <a:cubicBezTo>
                  <a:pt x="81" y="63"/>
                  <a:pt x="81" y="63"/>
                  <a:pt x="81" y="63"/>
                </a:cubicBezTo>
                <a:cubicBezTo>
                  <a:pt x="71" y="73"/>
                  <a:pt x="71" y="73"/>
                  <a:pt x="71" y="73"/>
                </a:cubicBezTo>
                <a:cubicBezTo>
                  <a:pt x="76" y="79"/>
                  <a:pt x="76" y="79"/>
                  <a:pt x="76" y="79"/>
                </a:cubicBezTo>
                <a:cubicBezTo>
                  <a:pt x="86" y="69"/>
                  <a:pt x="86" y="69"/>
                  <a:pt x="86" y="69"/>
                </a:cubicBezTo>
                <a:cubicBezTo>
                  <a:pt x="96" y="79"/>
                  <a:pt x="96" y="79"/>
                  <a:pt x="96" y="79"/>
                </a:cubicBezTo>
                <a:cubicBezTo>
                  <a:pt x="102" y="74"/>
                  <a:pt x="102" y="74"/>
                  <a:pt x="102" y="74"/>
                </a:cubicBezTo>
                <a:cubicBezTo>
                  <a:pt x="92" y="63"/>
                  <a:pt x="92" y="63"/>
                  <a:pt x="92" y="63"/>
                </a:cubicBezTo>
                <a:lnTo>
                  <a:pt x="102" y="53"/>
                </a:lnTo>
                <a:close/>
                <a:moveTo>
                  <a:pt x="84" y="95"/>
                </a:moveTo>
                <a:cubicBezTo>
                  <a:pt x="73" y="95"/>
                  <a:pt x="65" y="103"/>
                  <a:pt x="65" y="113"/>
                </a:cubicBezTo>
                <a:cubicBezTo>
                  <a:pt x="65" y="123"/>
                  <a:pt x="73" y="131"/>
                  <a:pt x="84" y="131"/>
                </a:cubicBezTo>
                <a:cubicBezTo>
                  <a:pt x="94" y="131"/>
                  <a:pt x="102" y="123"/>
                  <a:pt x="102" y="113"/>
                </a:cubicBezTo>
                <a:cubicBezTo>
                  <a:pt x="102" y="103"/>
                  <a:pt x="94" y="95"/>
                  <a:pt x="84" y="95"/>
                </a:cubicBezTo>
                <a:close/>
                <a:moveTo>
                  <a:pt x="84" y="123"/>
                </a:moveTo>
                <a:cubicBezTo>
                  <a:pt x="78" y="123"/>
                  <a:pt x="73" y="119"/>
                  <a:pt x="73" y="113"/>
                </a:cubicBezTo>
                <a:cubicBezTo>
                  <a:pt x="73" y="107"/>
                  <a:pt x="78" y="102"/>
                  <a:pt x="84" y="102"/>
                </a:cubicBezTo>
                <a:cubicBezTo>
                  <a:pt x="89" y="102"/>
                  <a:pt x="94" y="107"/>
                  <a:pt x="94" y="113"/>
                </a:cubicBezTo>
                <a:cubicBezTo>
                  <a:pt x="94" y="119"/>
                  <a:pt x="89" y="123"/>
                  <a:pt x="84" y="123"/>
                </a:cubicBezTo>
                <a:close/>
                <a:moveTo>
                  <a:pt x="84" y="150"/>
                </a:moveTo>
                <a:cubicBezTo>
                  <a:pt x="73" y="150"/>
                  <a:pt x="65" y="158"/>
                  <a:pt x="65" y="169"/>
                </a:cubicBezTo>
                <a:cubicBezTo>
                  <a:pt x="65" y="179"/>
                  <a:pt x="73" y="187"/>
                  <a:pt x="84" y="187"/>
                </a:cubicBezTo>
                <a:cubicBezTo>
                  <a:pt x="94" y="187"/>
                  <a:pt x="102" y="179"/>
                  <a:pt x="102" y="169"/>
                </a:cubicBezTo>
                <a:cubicBezTo>
                  <a:pt x="102" y="158"/>
                  <a:pt x="94" y="150"/>
                  <a:pt x="84" y="150"/>
                </a:cubicBezTo>
                <a:close/>
                <a:moveTo>
                  <a:pt x="84" y="179"/>
                </a:moveTo>
                <a:cubicBezTo>
                  <a:pt x="78" y="179"/>
                  <a:pt x="73" y="174"/>
                  <a:pt x="73" y="169"/>
                </a:cubicBezTo>
                <a:cubicBezTo>
                  <a:pt x="73" y="163"/>
                  <a:pt x="78" y="158"/>
                  <a:pt x="84" y="158"/>
                </a:cubicBezTo>
                <a:cubicBezTo>
                  <a:pt x="89" y="158"/>
                  <a:pt x="94" y="163"/>
                  <a:pt x="94" y="169"/>
                </a:cubicBezTo>
                <a:cubicBezTo>
                  <a:pt x="94" y="174"/>
                  <a:pt x="89" y="179"/>
                  <a:pt x="84" y="179"/>
                </a:cubicBezTo>
                <a:close/>
              </a:path>
            </a:pathLst>
          </a:custGeom>
          <a:solidFill>
            <a:srgbClr val="987000"/>
          </a:solidFill>
          <a:ln>
            <a:noFill/>
          </a:ln>
        </p:spPr>
        <p:txBody>
          <a:bodyPr vert="horz" wrap="square" lIns="91440" tIns="45720" rIns="91440" bIns="45720" numCol="1" anchor="t" anchorCtr="0" compatLnSpc="1">
            <a:prstTxWarp prst="textNoShape">
              <a:avLst/>
            </a:prstTxWarp>
          </a:bodyPr>
          <a:lstStyle/>
          <a:p>
            <a:endParaRPr lang="fr-FR">
              <a:solidFill>
                <a:prstClr val="black"/>
              </a:solidFill>
              <a:latin typeface="Arial" panose="020B0604020202020204"/>
            </a:endParaRPr>
          </a:p>
        </p:txBody>
      </p:sp>
    </p:spTree>
    <p:custDataLst>
      <p:tags r:id="rId1"/>
    </p:custDataLst>
    <p:extLst>
      <p:ext uri="{BB962C8B-B14F-4D97-AF65-F5344CB8AC3E}">
        <p14:creationId xmlns:p14="http://schemas.microsoft.com/office/powerpoint/2010/main" val="2345113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919537" y="620689"/>
            <a:ext cx="8385175" cy="615553"/>
          </a:xfrm>
          <a:noFill/>
        </p:spPr>
        <p:txBody>
          <a:bodyPr>
            <a:spAutoFit/>
          </a:bodyPr>
          <a:lstStyle/>
          <a:p>
            <a:r>
              <a:rPr lang="fr-FR" altLang="fr-FR" sz="2000" dirty="0"/>
              <a:t>Le choix de l’approche statistique utilisée pour la typologie client </a:t>
            </a:r>
            <a:br>
              <a:rPr lang="fr-FR" altLang="fr-FR" sz="2000" dirty="0"/>
            </a:br>
            <a:r>
              <a:rPr lang="fr-FR" altLang="fr-FR" sz="2000" dirty="0"/>
              <a:t>	</a:t>
            </a:r>
            <a:r>
              <a:rPr lang="fr-FR" altLang="fr-FR" sz="2000" dirty="0">
                <a:solidFill>
                  <a:srgbClr val="989898"/>
                </a:solidFill>
                <a:sym typeface="Wingdings" pitchFamily="2" charset="2"/>
              </a:rPr>
              <a:t> L’approche optimale</a:t>
            </a:r>
          </a:p>
        </p:txBody>
      </p:sp>
      <p:sp>
        <p:nvSpPr>
          <p:cNvPr id="51204" name="Text Box 4"/>
          <p:cNvSpPr txBox="1">
            <a:spLocks noChangeArrowheads="1"/>
          </p:cNvSpPr>
          <p:nvPr/>
        </p:nvSpPr>
        <p:spPr bwMode="auto">
          <a:xfrm>
            <a:off x="1992314" y="2278064"/>
            <a:ext cx="2016125" cy="657225"/>
          </a:xfrm>
          <a:prstGeom prst="rect">
            <a:avLst/>
          </a:prstGeom>
          <a:solidFill>
            <a:schemeClr val="bg1"/>
          </a:solidFill>
          <a:ln w="15875">
            <a:solidFill>
              <a:srgbClr val="987000"/>
            </a:solidFill>
            <a:miter lim="800000"/>
            <a:headEnd/>
            <a:tailEnd/>
          </a:ln>
          <a:effec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800" dirty="0">
                <a:solidFill>
                  <a:prstClr val="black"/>
                </a:solidFill>
                <a:latin typeface="Arial" charset="0"/>
              </a:rPr>
              <a:t>Données d’enquête</a:t>
            </a:r>
          </a:p>
        </p:txBody>
      </p:sp>
      <p:sp>
        <p:nvSpPr>
          <p:cNvPr id="51205" name="Text Box 5"/>
          <p:cNvSpPr txBox="1">
            <a:spLocks noChangeArrowheads="1"/>
          </p:cNvSpPr>
          <p:nvPr/>
        </p:nvSpPr>
        <p:spPr bwMode="auto">
          <a:xfrm>
            <a:off x="5303838" y="2278064"/>
            <a:ext cx="133350"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br>
              <a:rPr lang="fr-FR" altLang="fr-FR" sz="1800">
                <a:solidFill>
                  <a:prstClr val="black"/>
                </a:solidFill>
                <a:latin typeface="Arial" charset="0"/>
              </a:rPr>
            </a:br>
            <a:endParaRPr lang="fr-FR" altLang="fr-FR" sz="1800">
              <a:solidFill>
                <a:prstClr val="black"/>
              </a:solidFill>
              <a:latin typeface="Arial" charset="0"/>
            </a:endParaRPr>
          </a:p>
        </p:txBody>
      </p:sp>
      <p:sp>
        <p:nvSpPr>
          <p:cNvPr id="51206" name="Text Box 6"/>
          <p:cNvSpPr txBox="1">
            <a:spLocks noChangeArrowheads="1"/>
          </p:cNvSpPr>
          <p:nvPr/>
        </p:nvSpPr>
        <p:spPr bwMode="auto">
          <a:xfrm>
            <a:off x="6600826" y="1558925"/>
            <a:ext cx="2016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800" dirty="0">
                <a:solidFill>
                  <a:srgbClr val="987000"/>
                </a:solidFill>
                <a:latin typeface="Arial" charset="0"/>
              </a:rPr>
              <a:t>Fichier </a:t>
            </a:r>
            <a:br>
              <a:rPr lang="fr-FR" altLang="fr-FR" sz="1800" dirty="0">
                <a:solidFill>
                  <a:srgbClr val="987000"/>
                </a:solidFill>
                <a:latin typeface="Arial" charset="0"/>
              </a:rPr>
            </a:br>
            <a:r>
              <a:rPr lang="fr-FR" altLang="fr-FR" sz="1800" dirty="0">
                <a:solidFill>
                  <a:srgbClr val="987000"/>
                </a:solidFill>
                <a:latin typeface="Arial" charset="0"/>
              </a:rPr>
              <a:t>clients</a:t>
            </a:r>
          </a:p>
        </p:txBody>
      </p:sp>
      <p:sp>
        <p:nvSpPr>
          <p:cNvPr id="51207" name="Rectangle 7"/>
          <p:cNvSpPr>
            <a:spLocks noChangeArrowheads="1"/>
          </p:cNvSpPr>
          <p:nvPr/>
        </p:nvSpPr>
        <p:spPr bwMode="auto">
          <a:xfrm>
            <a:off x="6600826" y="3070226"/>
            <a:ext cx="2016125" cy="2663825"/>
          </a:xfrm>
          <a:prstGeom prst="rect">
            <a:avLst/>
          </a:prstGeom>
          <a:solidFill>
            <a:schemeClr val="bg1"/>
          </a:solidFill>
          <a:ln w="15875">
            <a:solidFill>
              <a:srgbClr val="987000"/>
            </a:solidFill>
            <a:miter lim="800000"/>
            <a:headEnd/>
            <a:tailEnd/>
          </a:ln>
          <a:effectLst/>
        </p:spPr>
        <p:txBody>
          <a:bodyPr wrap="none" anchor="ctr"/>
          <a:lstStyle/>
          <a:p>
            <a:endParaRPr lang="fr-FR">
              <a:solidFill>
                <a:prstClr val="black"/>
              </a:solidFill>
              <a:latin typeface="Arial" panose="020B0604020202020204"/>
            </a:endParaRPr>
          </a:p>
        </p:txBody>
      </p:sp>
      <p:sp>
        <p:nvSpPr>
          <p:cNvPr id="51208" name="Rectangle 8"/>
          <p:cNvSpPr>
            <a:spLocks noChangeArrowheads="1"/>
          </p:cNvSpPr>
          <p:nvPr/>
        </p:nvSpPr>
        <p:spPr bwMode="auto">
          <a:xfrm>
            <a:off x="6600826" y="2278063"/>
            <a:ext cx="2016125" cy="647700"/>
          </a:xfrm>
          <a:prstGeom prst="rect">
            <a:avLst/>
          </a:prstGeom>
          <a:solidFill>
            <a:schemeClr val="bg1"/>
          </a:solidFill>
          <a:ln w="15875">
            <a:solidFill>
              <a:srgbClr val="987000"/>
            </a:solidFill>
            <a:miter lim="800000"/>
            <a:headEnd/>
            <a:tailEnd/>
          </a:ln>
          <a:effectLst/>
        </p:spPr>
        <p:txBody>
          <a:bodyPr wrap="none" anchor="ctr"/>
          <a:lstStyle/>
          <a:p>
            <a:endParaRPr lang="fr-FR">
              <a:solidFill>
                <a:prstClr val="black"/>
              </a:solidFill>
              <a:latin typeface="Arial" panose="020B0604020202020204"/>
            </a:endParaRPr>
          </a:p>
        </p:txBody>
      </p:sp>
      <p:sp>
        <p:nvSpPr>
          <p:cNvPr id="51209" name="Rectangle 9"/>
          <p:cNvSpPr>
            <a:spLocks noChangeArrowheads="1"/>
          </p:cNvSpPr>
          <p:nvPr/>
        </p:nvSpPr>
        <p:spPr bwMode="auto">
          <a:xfrm>
            <a:off x="5303838" y="3070226"/>
            <a:ext cx="144462" cy="2663825"/>
          </a:xfrm>
          <a:prstGeom prst="rect">
            <a:avLst/>
          </a:prstGeom>
          <a:noFill/>
          <a:ln w="19050">
            <a:solidFill>
              <a:srgbClr val="987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1210" name="Text Box 10"/>
          <p:cNvSpPr txBox="1">
            <a:spLocks noChangeArrowheads="1"/>
          </p:cNvSpPr>
          <p:nvPr/>
        </p:nvSpPr>
        <p:spPr bwMode="auto">
          <a:xfrm>
            <a:off x="4367214" y="1630363"/>
            <a:ext cx="2016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800">
                <a:solidFill>
                  <a:prstClr val="black"/>
                </a:solidFill>
                <a:latin typeface="Arial" charset="0"/>
              </a:rPr>
              <a:t>Segments</a:t>
            </a:r>
          </a:p>
        </p:txBody>
      </p:sp>
      <p:sp>
        <p:nvSpPr>
          <p:cNvPr id="51211" name="AutoShape 11"/>
          <p:cNvSpPr>
            <a:spLocks noChangeArrowheads="1"/>
          </p:cNvSpPr>
          <p:nvPr/>
        </p:nvSpPr>
        <p:spPr bwMode="auto">
          <a:xfrm>
            <a:off x="4152900" y="2493963"/>
            <a:ext cx="935038" cy="215900"/>
          </a:xfrm>
          <a:prstGeom prst="rightArrow">
            <a:avLst>
              <a:gd name="adj1" fmla="val 50000"/>
              <a:gd name="adj2" fmla="val 108272"/>
            </a:avLst>
          </a:prstGeom>
          <a:solidFill>
            <a:srgbClr val="987000"/>
          </a:solidFill>
          <a:ln>
            <a:noFill/>
          </a:ln>
          <a:effectLst/>
        </p:spPr>
        <p:txBody>
          <a:bodyPr wrap="none" anchor="ctr"/>
          <a:lstStyle/>
          <a:p>
            <a:endParaRPr lang="fr-FR">
              <a:solidFill>
                <a:srgbClr val="D7B446"/>
              </a:solidFill>
              <a:latin typeface="Arial" panose="020B0604020202020204"/>
            </a:endParaRPr>
          </a:p>
        </p:txBody>
      </p:sp>
      <p:sp>
        <p:nvSpPr>
          <p:cNvPr id="51212" name="Text Box 12"/>
          <p:cNvSpPr txBox="1">
            <a:spLocks noChangeArrowheads="1"/>
          </p:cNvSpPr>
          <p:nvPr/>
        </p:nvSpPr>
        <p:spPr bwMode="auto">
          <a:xfrm>
            <a:off x="4079875" y="2189163"/>
            <a:ext cx="1081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fr-FR" altLang="fr-FR" sz="1400" b="1">
                <a:solidFill>
                  <a:prstClr val="black"/>
                </a:solidFill>
                <a:latin typeface="Arial" charset="0"/>
              </a:rPr>
              <a:t>Typologie</a:t>
            </a:r>
          </a:p>
        </p:txBody>
      </p:sp>
      <p:sp>
        <p:nvSpPr>
          <p:cNvPr id="51213" name="AutoShape 13"/>
          <p:cNvSpPr>
            <a:spLocks noChangeArrowheads="1"/>
          </p:cNvSpPr>
          <p:nvPr/>
        </p:nvSpPr>
        <p:spPr bwMode="auto">
          <a:xfrm rot="5400000" flipV="1">
            <a:off x="5376863" y="2820988"/>
            <a:ext cx="2590800" cy="2016125"/>
          </a:xfrm>
          <a:custGeom>
            <a:avLst/>
            <a:gdLst>
              <a:gd name="G0" fmla="+- 14505 0 0"/>
              <a:gd name="G1" fmla="+- 18569 0 0"/>
              <a:gd name="G2" fmla="+- 2576 0 0"/>
              <a:gd name="G3" fmla="*/ 14505 1 2"/>
              <a:gd name="G4" fmla="+- G3 10800 0"/>
              <a:gd name="G5" fmla="+- 21600 14505 18569"/>
              <a:gd name="G6" fmla="+- 18569 2576 0"/>
              <a:gd name="G7" fmla="*/ G6 1 2"/>
              <a:gd name="G8" fmla="*/ 18569 2 1"/>
              <a:gd name="G9" fmla="+- G8 0 21600"/>
              <a:gd name="G10" fmla="*/ 21600 G0 G1"/>
              <a:gd name="G11" fmla="*/ 21600 G4 G1"/>
              <a:gd name="G12" fmla="*/ 21600 G5 G1"/>
              <a:gd name="G13" fmla="*/ 21600 G7 G1"/>
              <a:gd name="G14" fmla="*/ 18569 1 2"/>
              <a:gd name="G15" fmla="+- G5 0 G4"/>
              <a:gd name="G16" fmla="+- G0 0 G4"/>
              <a:gd name="G17" fmla="*/ G2 G15 G16"/>
              <a:gd name="T0" fmla="*/ 18053 w 21600"/>
              <a:gd name="T1" fmla="*/ 0 h 21600"/>
              <a:gd name="T2" fmla="*/ 14505 w 21600"/>
              <a:gd name="T3" fmla="*/ 2576 h 21600"/>
              <a:gd name="T4" fmla="*/ 0 w 21600"/>
              <a:gd name="T5" fmla="*/ 21000 h 21600"/>
              <a:gd name="T6" fmla="*/ 9285 w 21600"/>
              <a:gd name="T7" fmla="*/ 21600 h 21600"/>
              <a:gd name="T8" fmla="*/ 18569 w 21600"/>
              <a:gd name="T9" fmla="*/ 12299 h 21600"/>
              <a:gd name="T10" fmla="*/ 21600 w 21600"/>
              <a:gd name="T11" fmla="*/ 2576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53" y="0"/>
                </a:moveTo>
                <a:lnTo>
                  <a:pt x="14505" y="2576"/>
                </a:lnTo>
                <a:lnTo>
                  <a:pt x="17536" y="2576"/>
                </a:lnTo>
                <a:lnTo>
                  <a:pt x="17536" y="20398"/>
                </a:lnTo>
                <a:lnTo>
                  <a:pt x="0" y="20398"/>
                </a:lnTo>
                <a:lnTo>
                  <a:pt x="0" y="21600"/>
                </a:lnTo>
                <a:lnTo>
                  <a:pt x="18569" y="21600"/>
                </a:lnTo>
                <a:lnTo>
                  <a:pt x="18569" y="2576"/>
                </a:lnTo>
                <a:lnTo>
                  <a:pt x="21600" y="2576"/>
                </a:lnTo>
                <a:close/>
              </a:path>
            </a:pathLst>
          </a:custGeom>
          <a:solidFill>
            <a:srgbClr val="987000"/>
          </a:solidFill>
          <a:ln>
            <a:noFill/>
          </a:ln>
          <a:effectLst/>
        </p:spPr>
        <p:txBody>
          <a:bodyPr wrap="none" anchor="ctr"/>
          <a:lstStyle/>
          <a:p>
            <a:endParaRPr lang="fr-FR">
              <a:solidFill>
                <a:prstClr val="black"/>
              </a:solidFill>
              <a:latin typeface="Arial" panose="020B0604020202020204"/>
            </a:endParaRPr>
          </a:p>
        </p:txBody>
      </p:sp>
      <p:sp>
        <p:nvSpPr>
          <p:cNvPr id="51214" name="Rectangle 14"/>
          <p:cNvSpPr>
            <a:spLocks noChangeArrowheads="1"/>
          </p:cNvSpPr>
          <p:nvPr/>
        </p:nvSpPr>
        <p:spPr bwMode="auto">
          <a:xfrm>
            <a:off x="5735639" y="2533650"/>
            <a:ext cx="1944687" cy="115888"/>
          </a:xfrm>
          <a:prstGeom prst="rect">
            <a:avLst/>
          </a:prstGeom>
          <a:solidFill>
            <a:srgbClr val="987000"/>
          </a:solidFill>
          <a:ln>
            <a:noFill/>
          </a:ln>
          <a:effectLst/>
        </p:spPr>
        <p:txBody>
          <a:bodyPr wrap="none" anchor="ctr"/>
          <a:lstStyle/>
          <a:p>
            <a:endParaRPr lang="fr-FR">
              <a:solidFill>
                <a:srgbClr val="D7B446"/>
              </a:solidFill>
              <a:latin typeface="Arial" panose="020B0604020202020204"/>
            </a:endParaRPr>
          </a:p>
        </p:txBody>
      </p:sp>
      <p:sp>
        <p:nvSpPr>
          <p:cNvPr id="51215" name="AutoShape 15"/>
          <p:cNvSpPr>
            <a:spLocks/>
          </p:cNvSpPr>
          <p:nvPr/>
        </p:nvSpPr>
        <p:spPr bwMode="auto">
          <a:xfrm>
            <a:off x="8832850" y="3070226"/>
            <a:ext cx="431800" cy="2663825"/>
          </a:xfrm>
          <a:prstGeom prst="rightBrace">
            <a:avLst>
              <a:gd name="adj1" fmla="val 514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1216" name="AutoShape 16"/>
          <p:cNvSpPr>
            <a:spLocks/>
          </p:cNvSpPr>
          <p:nvPr/>
        </p:nvSpPr>
        <p:spPr bwMode="auto">
          <a:xfrm>
            <a:off x="8832850" y="2278064"/>
            <a:ext cx="431800" cy="649287"/>
          </a:xfrm>
          <a:prstGeom prst="rightBrace">
            <a:avLst>
              <a:gd name="adj1" fmla="val 12531"/>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1217" name="Text Box 17"/>
          <p:cNvSpPr txBox="1">
            <a:spLocks noChangeArrowheads="1"/>
          </p:cNvSpPr>
          <p:nvPr/>
        </p:nvSpPr>
        <p:spPr bwMode="auto">
          <a:xfrm>
            <a:off x="9336088" y="2349500"/>
            <a:ext cx="1187450" cy="52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fr-FR" altLang="fr-FR" sz="1400" b="1" dirty="0">
                <a:solidFill>
                  <a:srgbClr val="987000"/>
                </a:solidFill>
                <a:latin typeface="Arial" charset="0"/>
              </a:rPr>
              <a:t>Clients interrogés</a:t>
            </a:r>
          </a:p>
        </p:txBody>
      </p:sp>
      <p:sp>
        <p:nvSpPr>
          <p:cNvPr id="51218" name="Text Box 18"/>
          <p:cNvSpPr txBox="1">
            <a:spLocks noChangeArrowheads="1"/>
          </p:cNvSpPr>
          <p:nvPr/>
        </p:nvSpPr>
        <p:spPr bwMode="auto">
          <a:xfrm>
            <a:off x="9305925" y="4149725"/>
            <a:ext cx="1435100" cy="52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fr-FR" altLang="fr-FR" sz="1400" b="1" dirty="0">
                <a:solidFill>
                  <a:srgbClr val="987000"/>
                </a:solidFill>
                <a:latin typeface="Arial" charset="0"/>
              </a:rPr>
              <a:t>Clients non interrogés</a:t>
            </a:r>
          </a:p>
        </p:txBody>
      </p:sp>
      <p:sp>
        <p:nvSpPr>
          <p:cNvPr id="51219" name="Text Box 19"/>
          <p:cNvSpPr txBox="1">
            <a:spLocks noChangeArrowheads="1"/>
          </p:cNvSpPr>
          <p:nvPr/>
        </p:nvSpPr>
        <p:spPr bwMode="auto">
          <a:xfrm>
            <a:off x="5880101" y="4137025"/>
            <a:ext cx="1655763" cy="52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b="1">
                <a:solidFill>
                  <a:prstClr val="black"/>
                </a:solidFill>
                <a:latin typeface="Arial" charset="0"/>
              </a:rPr>
              <a:t>Analyse</a:t>
            </a:r>
            <a:br>
              <a:rPr lang="fr-FR" altLang="fr-FR" sz="1400" b="1">
                <a:solidFill>
                  <a:prstClr val="black"/>
                </a:solidFill>
                <a:latin typeface="Arial" charset="0"/>
              </a:rPr>
            </a:br>
            <a:r>
              <a:rPr lang="fr-FR" altLang="fr-FR" sz="1400" b="1">
                <a:solidFill>
                  <a:prstClr val="black"/>
                </a:solidFill>
                <a:latin typeface="Arial" charset="0"/>
              </a:rPr>
              <a:t>discriminante</a:t>
            </a:r>
          </a:p>
        </p:txBody>
      </p:sp>
      <p:sp>
        <p:nvSpPr>
          <p:cNvPr id="51220" name="Text Box 20"/>
          <p:cNvSpPr txBox="1">
            <a:spLocks noChangeArrowheads="1"/>
          </p:cNvSpPr>
          <p:nvPr/>
        </p:nvSpPr>
        <p:spPr bwMode="auto">
          <a:xfrm>
            <a:off x="1774826" y="3862388"/>
            <a:ext cx="28797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800" i="1" dirty="0">
                <a:solidFill>
                  <a:prstClr val="black"/>
                </a:solidFill>
                <a:latin typeface="Arial" charset="0"/>
              </a:rPr>
              <a:t>L’analyse discriminante permet d’assigner à un segment chaque client non interrogé, sur la base de ses infos fichiers</a:t>
            </a:r>
          </a:p>
        </p:txBody>
      </p:sp>
      <p:sp>
        <p:nvSpPr>
          <p:cNvPr id="51222" name="Text Box 22"/>
          <p:cNvSpPr txBox="1">
            <a:spLocks noChangeArrowheads="1"/>
          </p:cNvSpPr>
          <p:nvPr/>
        </p:nvSpPr>
        <p:spPr bwMode="auto">
          <a:xfrm>
            <a:off x="2205860" y="6156013"/>
            <a:ext cx="7869844" cy="307777"/>
          </a:xfrm>
          <a:prstGeom prst="rect">
            <a:avLst/>
          </a:prstGeom>
          <a:solidFill>
            <a:srgbClr val="989898"/>
          </a:solidFill>
          <a:ln>
            <a:noFill/>
          </a:ln>
          <a:effectLst/>
        </p:spPr>
        <p:txBody>
          <a:bodyPr wrap="square">
            <a:spAutoFit/>
          </a:bodyPr>
          <a:lstStyle/>
          <a:p>
            <a:pPr algn="ctr">
              <a:spcBef>
                <a:spcPct val="50000"/>
              </a:spcBef>
            </a:pPr>
            <a:r>
              <a:rPr lang="fr-FR" altLang="fr-FR" sz="1400" b="1" dirty="0">
                <a:solidFill>
                  <a:prstClr val="white"/>
                </a:solidFill>
                <a:latin typeface="Arial" panose="020B0604020202020204"/>
              </a:rPr>
              <a:t>POUR RECLASSER A L’AIDE D’UN FICHIER CLIENT (CRM…)</a:t>
            </a:r>
          </a:p>
        </p:txBody>
      </p:sp>
    </p:spTree>
    <p:custDataLst>
      <p:tags r:id="rId1"/>
    </p:custDataLst>
    <p:extLst>
      <p:ext uri="{BB962C8B-B14F-4D97-AF65-F5344CB8AC3E}">
        <p14:creationId xmlns:p14="http://schemas.microsoft.com/office/powerpoint/2010/main" val="268043475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423593" y="620689"/>
            <a:ext cx="8385175" cy="615553"/>
          </a:xfrm>
          <a:noFill/>
        </p:spPr>
        <p:txBody>
          <a:bodyPr>
            <a:spAutoFit/>
          </a:bodyPr>
          <a:lstStyle/>
          <a:p>
            <a:r>
              <a:rPr lang="fr-FR" altLang="fr-FR" sz="2000" dirty="0"/>
              <a:t>Le choix de l’approche statistique utilisée pour la typologie client </a:t>
            </a:r>
            <a:br>
              <a:rPr lang="fr-FR" altLang="fr-FR" sz="2000" dirty="0"/>
            </a:br>
            <a:r>
              <a:rPr lang="fr-FR" altLang="fr-FR" sz="2000" dirty="0">
                <a:solidFill>
                  <a:srgbClr val="989898"/>
                </a:solidFill>
                <a:sym typeface="Wingdings" pitchFamily="2" charset="2"/>
              </a:rPr>
              <a:t></a:t>
            </a:r>
            <a:r>
              <a:rPr lang="fr-FR" altLang="fr-FR" sz="2000" dirty="0">
                <a:solidFill>
                  <a:schemeClr val="accent2"/>
                </a:solidFill>
                <a:sym typeface="Wingdings" pitchFamily="2" charset="2"/>
              </a:rPr>
              <a:t> </a:t>
            </a:r>
            <a:r>
              <a:rPr lang="fr-FR" altLang="fr-FR" sz="2000" dirty="0">
                <a:solidFill>
                  <a:srgbClr val="989898"/>
                </a:solidFill>
                <a:sym typeface="Wingdings" pitchFamily="2" charset="2"/>
              </a:rPr>
              <a:t>L’approche optimale</a:t>
            </a:r>
          </a:p>
        </p:txBody>
      </p:sp>
      <p:sp>
        <p:nvSpPr>
          <p:cNvPr id="53252" name="Text Box 4"/>
          <p:cNvSpPr txBox="1">
            <a:spLocks noChangeArrowheads="1"/>
          </p:cNvSpPr>
          <p:nvPr/>
        </p:nvSpPr>
        <p:spPr bwMode="auto">
          <a:xfrm>
            <a:off x="1992313" y="2133600"/>
            <a:ext cx="1943100" cy="630912"/>
          </a:xfrm>
          <a:prstGeom prst="rect">
            <a:avLst/>
          </a:prstGeom>
          <a:solidFill>
            <a:schemeClr val="bg1"/>
          </a:solidFill>
          <a:ln w="9525">
            <a:solidFill>
              <a:srgbClr val="987000"/>
            </a:solidFill>
            <a:miter lim="800000"/>
            <a:headEnd/>
            <a:tailEnd/>
          </a:ln>
          <a:effec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dirty="0">
                <a:solidFill>
                  <a:prstClr val="black"/>
                </a:solidFill>
                <a:latin typeface="Arial" charset="0"/>
              </a:rPr>
              <a:t>Données d’enquête</a:t>
            </a:r>
          </a:p>
          <a:p>
            <a:pPr algn="ctr">
              <a:spcBef>
                <a:spcPct val="50000"/>
              </a:spcBef>
            </a:pPr>
            <a:r>
              <a:rPr lang="fr-FR" altLang="fr-FR" sz="1400" dirty="0">
                <a:solidFill>
                  <a:prstClr val="black"/>
                </a:solidFill>
                <a:latin typeface="Arial" charset="0"/>
              </a:rPr>
              <a:t>(Vague 0)</a:t>
            </a:r>
          </a:p>
        </p:txBody>
      </p:sp>
      <p:sp>
        <p:nvSpPr>
          <p:cNvPr id="53253" name="Rectangle 5"/>
          <p:cNvSpPr>
            <a:spLocks noChangeArrowheads="1"/>
          </p:cNvSpPr>
          <p:nvPr/>
        </p:nvSpPr>
        <p:spPr bwMode="auto">
          <a:xfrm>
            <a:off x="6959650" y="4797425"/>
            <a:ext cx="144462" cy="1081088"/>
          </a:xfrm>
          <a:prstGeom prst="rect">
            <a:avLst/>
          </a:prstGeom>
          <a:noFill/>
          <a:ln w="19050">
            <a:solidFill>
              <a:srgbClr val="D7B446"/>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3254" name="Text Box 6"/>
          <p:cNvSpPr txBox="1">
            <a:spLocks noChangeArrowheads="1"/>
          </p:cNvSpPr>
          <p:nvPr/>
        </p:nvSpPr>
        <p:spPr bwMode="auto">
          <a:xfrm>
            <a:off x="6024092" y="1700213"/>
            <a:ext cx="2016125" cy="30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dirty="0">
                <a:solidFill>
                  <a:prstClr val="black"/>
                </a:solidFill>
                <a:latin typeface="Arial" charset="0"/>
              </a:rPr>
              <a:t>Segments</a:t>
            </a:r>
          </a:p>
        </p:txBody>
      </p:sp>
      <p:sp>
        <p:nvSpPr>
          <p:cNvPr id="53255" name="AutoShape 7"/>
          <p:cNvSpPr>
            <a:spLocks noChangeArrowheads="1"/>
          </p:cNvSpPr>
          <p:nvPr/>
        </p:nvSpPr>
        <p:spPr bwMode="auto">
          <a:xfrm>
            <a:off x="4512494" y="2421012"/>
            <a:ext cx="2087563" cy="215900"/>
          </a:xfrm>
          <a:prstGeom prst="rightArrow">
            <a:avLst>
              <a:gd name="adj1" fmla="val 50000"/>
              <a:gd name="adj2" fmla="val 188234"/>
            </a:avLst>
          </a:prstGeom>
          <a:noFill/>
          <a:ln w="22225">
            <a:solidFill>
              <a:srgbClr val="987000"/>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3256" name="Text Box 8"/>
          <p:cNvSpPr txBox="1">
            <a:spLocks noChangeArrowheads="1"/>
          </p:cNvSpPr>
          <p:nvPr/>
        </p:nvSpPr>
        <p:spPr bwMode="auto">
          <a:xfrm>
            <a:off x="4583114" y="2133600"/>
            <a:ext cx="1081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fr-FR" altLang="fr-FR" sz="1400" dirty="0">
                <a:solidFill>
                  <a:prstClr val="black"/>
                </a:solidFill>
                <a:latin typeface="Arial" charset="0"/>
              </a:rPr>
              <a:t>Typologie</a:t>
            </a:r>
          </a:p>
        </p:txBody>
      </p:sp>
      <p:sp>
        <p:nvSpPr>
          <p:cNvPr id="53257" name="Text Box 9"/>
          <p:cNvSpPr txBox="1">
            <a:spLocks noChangeArrowheads="1"/>
          </p:cNvSpPr>
          <p:nvPr/>
        </p:nvSpPr>
        <p:spPr bwMode="auto">
          <a:xfrm>
            <a:off x="7464152" y="4806951"/>
            <a:ext cx="2735536" cy="1169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dirty="0">
                <a:solidFill>
                  <a:prstClr val="black"/>
                </a:solidFill>
                <a:latin typeface="Arial" charset="0"/>
              </a:rPr>
              <a:t>L’analyse discriminante permet d’assigner à un segment chaque interviewé de la nouvelle vague, sur la base de ses réponses à l’enquête</a:t>
            </a:r>
          </a:p>
        </p:txBody>
      </p:sp>
      <p:sp>
        <p:nvSpPr>
          <p:cNvPr id="53259" name="Text Box 11"/>
          <p:cNvSpPr txBox="1">
            <a:spLocks noChangeArrowheads="1"/>
          </p:cNvSpPr>
          <p:nvPr/>
        </p:nvSpPr>
        <p:spPr bwMode="auto">
          <a:xfrm>
            <a:off x="1991544" y="4869160"/>
            <a:ext cx="1943100" cy="630912"/>
          </a:xfrm>
          <a:prstGeom prst="rect">
            <a:avLst/>
          </a:prstGeom>
          <a:solidFill>
            <a:schemeClr val="bg1"/>
          </a:solidFill>
          <a:ln w="9525">
            <a:solidFill>
              <a:srgbClr val="987000"/>
            </a:solidFill>
            <a:miter lim="800000"/>
            <a:headEnd/>
            <a:tailEnd/>
          </a:ln>
          <a:effec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dirty="0">
                <a:solidFill>
                  <a:prstClr val="black"/>
                </a:solidFill>
                <a:latin typeface="Arial" charset="0"/>
              </a:rPr>
              <a:t>Données d’enquête</a:t>
            </a:r>
          </a:p>
          <a:p>
            <a:pPr algn="ctr">
              <a:spcBef>
                <a:spcPct val="50000"/>
              </a:spcBef>
            </a:pPr>
            <a:r>
              <a:rPr lang="fr-FR" altLang="fr-FR" sz="1400" dirty="0">
                <a:solidFill>
                  <a:prstClr val="black"/>
                </a:solidFill>
                <a:latin typeface="Arial" charset="0"/>
              </a:rPr>
              <a:t>(Vague 1)</a:t>
            </a:r>
          </a:p>
        </p:txBody>
      </p:sp>
      <p:sp>
        <p:nvSpPr>
          <p:cNvPr id="53260" name="Rectangle 12"/>
          <p:cNvSpPr>
            <a:spLocks noChangeArrowheads="1"/>
          </p:cNvSpPr>
          <p:nvPr/>
        </p:nvSpPr>
        <p:spPr bwMode="auto">
          <a:xfrm>
            <a:off x="6959650" y="2205038"/>
            <a:ext cx="144462" cy="1223962"/>
          </a:xfrm>
          <a:prstGeom prst="rect">
            <a:avLst/>
          </a:prstGeom>
          <a:solidFill>
            <a:srgbClr val="987000"/>
          </a:solidFill>
          <a:ln w="9525">
            <a:noFill/>
            <a:miter lim="800000"/>
            <a:headEnd/>
            <a:tailEnd/>
          </a:ln>
          <a:effectLst/>
        </p:spPr>
        <p:txBody>
          <a:bodyPr wrap="none" anchor="ctr"/>
          <a:lstStyle/>
          <a:p>
            <a:endParaRPr lang="fr-FR">
              <a:solidFill>
                <a:prstClr val="black"/>
              </a:solidFill>
              <a:latin typeface="Arial" panose="020B0604020202020204"/>
            </a:endParaRPr>
          </a:p>
        </p:txBody>
      </p:sp>
      <p:sp>
        <p:nvSpPr>
          <p:cNvPr id="53261" name="Rectangle 13"/>
          <p:cNvSpPr>
            <a:spLocks noChangeArrowheads="1"/>
          </p:cNvSpPr>
          <p:nvPr/>
        </p:nvSpPr>
        <p:spPr bwMode="auto">
          <a:xfrm>
            <a:off x="4117330" y="2924175"/>
            <a:ext cx="2698750" cy="95250"/>
          </a:xfrm>
          <a:prstGeom prst="rect">
            <a:avLst/>
          </a:prstGeom>
          <a:solidFill>
            <a:srgbClr val="987000"/>
          </a:solidFill>
          <a:ln>
            <a:noFill/>
          </a:ln>
          <a:effectLst/>
        </p:spPr>
        <p:txBody>
          <a:bodyPr wrap="none" anchor="ctr"/>
          <a:lstStyle/>
          <a:p>
            <a:endParaRPr lang="fr-FR">
              <a:solidFill>
                <a:prstClr val="black"/>
              </a:solidFill>
              <a:latin typeface="Arial" panose="020B0604020202020204"/>
            </a:endParaRPr>
          </a:p>
        </p:txBody>
      </p:sp>
      <p:sp>
        <p:nvSpPr>
          <p:cNvPr id="53262" name="AutoShape 14"/>
          <p:cNvSpPr>
            <a:spLocks noChangeArrowheads="1"/>
          </p:cNvSpPr>
          <p:nvPr/>
        </p:nvSpPr>
        <p:spPr bwMode="auto">
          <a:xfrm rot="5400000">
            <a:off x="3647530" y="3284538"/>
            <a:ext cx="936625" cy="215900"/>
          </a:xfrm>
          <a:prstGeom prst="rightArrow">
            <a:avLst>
              <a:gd name="adj1" fmla="val 50000"/>
              <a:gd name="adj2" fmla="val 108456"/>
            </a:avLst>
          </a:prstGeom>
          <a:solidFill>
            <a:srgbClr val="987000"/>
          </a:solidFill>
          <a:ln>
            <a:noFill/>
          </a:ln>
          <a:effectLst/>
        </p:spPr>
        <p:txBody>
          <a:bodyPr wrap="none" anchor="ctr"/>
          <a:lstStyle/>
          <a:p>
            <a:endParaRPr lang="fr-FR">
              <a:solidFill>
                <a:prstClr val="black"/>
              </a:solidFill>
              <a:latin typeface="Arial" panose="020B0604020202020204"/>
            </a:endParaRPr>
          </a:p>
        </p:txBody>
      </p:sp>
      <p:sp>
        <p:nvSpPr>
          <p:cNvPr id="53263" name="Text Box 15"/>
          <p:cNvSpPr txBox="1">
            <a:spLocks noChangeArrowheads="1"/>
          </p:cNvSpPr>
          <p:nvPr/>
        </p:nvSpPr>
        <p:spPr bwMode="auto">
          <a:xfrm>
            <a:off x="4295776" y="2997200"/>
            <a:ext cx="1655763" cy="52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dirty="0">
                <a:solidFill>
                  <a:prstClr val="black"/>
                </a:solidFill>
                <a:latin typeface="Arial" charset="0"/>
              </a:rPr>
              <a:t>Analyse</a:t>
            </a:r>
            <a:br>
              <a:rPr lang="fr-FR" altLang="fr-FR" sz="1400" dirty="0">
                <a:solidFill>
                  <a:prstClr val="black"/>
                </a:solidFill>
                <a:latin typeface="Arial" charset="0"/>
              </a:rPr>
            </a:br>
            <a:r>
              <a:rPr lang="fr-FR" altLang="fr-FR" sz="1400" dirty="0">
                <a:solidFill>
                  <a:prstClr val="black"/>
                </a:solidFill>
                <a:latin typeface="Arial" charset="0"/>
              </a:rPr>
              <a:t>discriminante</a:t>
            </a:r>
          </a:p>
        </p:txBody>
      </p:sp>
      <p:sp>
        <p:nvSpPr>
          <p:cNvPr id="53265" name="Text Box 17"/>
          <p:cNvSpPr txBox="1">
            <a:spLocks noChangeArrowheads="1"/>
          </p:cNvSpPr>
          <p:nvPr/>
        </p:nvSpPr>
        <p:spPr bwMode="auto">
          <a:xfrm>
            <a:off x="3625676" y="4033838"/>
            <a:ext cx="1246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r>
              <a:rPr lang="fr-FR" altLang="fr-FR" sz="1000" b="1" dirty="0">
                <a:solidFill>
                  <a:prstClr val="white"/>
                </a:solidFill>
                <a:latin typeface="Arial" charset="0"/>
              </a:rPr>
              <a:t> </a:t>
            </a:r>
            <a:r>
              <a:rPr lang="fr-FR" altLang="fr-FR" sz="1000" b="1" dirty="0">
                <a:solidFill>
                  <a:prstClr val="black"/>
                </a:solidFill>
                <a:latin typeface="Arial" charset="0"/>
              </a:rPr>
              <a:t>Coefficients prédictifs</a:t>
            </a:r>
          </a:p>
        </p:txBody>
      </p:sp>
      <p:grpSp>
        <p:nvGrpSpPr>
          <p:cNvPr id="53273" name="Group 25"/>
          <p:cNvGrpSpPr>
            <a:grpSpLocks/>
          </p:cNvGrpSpPr>
          <p:nvPr/>
        </p:nvGrpSpPr>
        <p:grpSpPr bwMode="auto">
          <a:xfrm>
            <a:off x="4079230" y="4508501"/>
            <a:ext cx="2736850" cy="1044575"/>
            <a:chOff x="1304" y="2858"/>
            <a:chExt cx="1712" cy="748"/>
          </a:xfrm>
          <a:solidFill>
            <a:srgbClr val="987000"/>
          </a:solidFill>
        </p:grpSpPr>
        <p:sp>
          <p:nvSpPr>
            <p:cNvPr id="53266" name="Rectangle 18"/>
            <p:cNvSpPr>
              <a:spLocks noChangeArrowheads="1"/>
            </p:cNvSpPr>
            <p:nvPr/>
          </p:nvSpPr>
          <p:spPr bwMode="auto">
            <a:xfrm rot="16200000">
              <a:off x="972" y="3190"/>
              <a:ext cx="726" cy="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3267" name="AutoShape 19"/>
            <p:cNvSpPr>
              <a:spLocks noChangeArrowheads="1"/>
            </p:cNvSpPr>
            <p:nvPr/>
          </p:nvSpPr>
          <p:spPr bwMode="auto">
            <a:xfrm rot="21600000">
              <a:off x="1349" y="3480"/>
              <a:ext cx="1667" cy="126"/>
            </a:xfrm>
            <a:prstGeom prst="rightArrow">
              <a:avLst>
                <a:gd name="adj1" fmla="val 53287"/>
                <a:gd name="adj2" fmla="val 218298"/>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grpSp>
      <p:sp>
        <p:nvSpPr>
          <p:cNvPr id="53268" name="Text Box 20"/>
          <p:cNvSpPr txBox="1">
            <a:spLocks noChangeArrowheads="1"/>
          </p:cNvSpPr>
          <p:nvPr/>
        </p:nvSpPr>
        <p:spPr bwMode="auto">
          <a:xfrm>
            <a:off x="4295776" y="4906963"/>
            <a:ext cx="1655763" cy="52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370013">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lgn="ctr">
              <a:spcBef>
                <a:spcPct val="50000"/>
              </a:spcBef>
            </a:pPr>
            <a:r>
              <a:rPr lang="fr-FR" altLang="fr-FR" sz="1400" dirty="0">
                <a:solidFill>
                  <a:prstClr val="black"/>
                </a:solidFill>
                <a:latin typeface="Arial" charset="0"/>
              </a:rPr>
              <a:t>Application des coefficients</a:t>
            </a:r>
          </a:p>
        </p:txBody>
      </p:sp>
      <p:sp>
        <p:nvSpPr>
          <p:cNvPr id="53269" name="Oval 21"/>
          <p:cNvSpPr>
            <a:spLocks noChangeArrowheads="1"/>
          </p:cNvSpPr>
          <p:nvPr/>
        </p:nvSpPr>
        <p:spPr bwMode="auto">
          <a:xfrm>
            <a:off x="4511675" y="1989138"/>
            <a:ext cx="215900"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9" tIns="45711" rIns="91419" bIns="45711" anchor="ctr"/>
          <a:lstStyle/>
          <a:p>
            <a:pPr algn="ctr"/>
            <a:r>
              <a:rPr lang="fr-FR" altLang="fr-FR" sz="1200" b="1">
                <a:solidFill>
                  <a:prstClr val="black"/>
                </a:solidFill>
                <a:latin typeface="Arial" panose="020B0604020202020204"/>
              </a:rPr>
              <a:t>1</a:t>
            </a:r>
          </a:p>
        </p:txBody>
      </p:sp>
      <p:sp>
        <p:nvSpPr>
          <p:cNvPr id="53270" name="Oval 22"/>
          <p:cNvSpPr>
            <a:spLocks noChangeArrowheads="1"/>
          </p:cNvSpPr>
          <p:nvPr/>
        </p:nvSpPr>
        <p:spPr bwMode="auto">
          <a:xfrm>
            <a:off x="4440238" y="3429000"/>
            <a:ext cx="215900"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9" tIns="45711" rIns="91419" bIns="45711" anchor="ctr"/>
          <a:lstStyle/>
          <a:p>
            <a:pPr algn="ctr"/>
            <a:r>
              <a:rPr lang="fr-FR" altLang="fr-FR" sz="1200" b="1">
                <a:solidFill>
                  <a:prstClr val="black"/>
                </a:solidFill>
                <a:latin typeface="Arial" panose="020B0604020202020204"/>
              </a:rPr>
              <a:t>2</a:t>
            </a:r>
          </a:p>
        </p:txBody>
      </p:sp>
      <p:sp>
        <p:nvSpPr>
          <p:cNvPr id="53271" name="Oval 23"/>
          <p:cNvSpPr>
            <a:spLocks noChangeArrowheads="1"/>
          </p:cNvSpPr>
          <p:nvPr/>
        </p:nvSpPr>
        <p:spPr bwMode="auto">
          <a:xfrm>
            <a:off x="4367213" y="4724400"/>
            <a:ext cx="215900"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9" tIns="45711" rIns="91419" bIns="45711" anchor="ctr"/>
          <a:lstStyle/>
          <a:p>
            <a:pPr algn="ctr"/>
            <a:r>
              <a:rPr lang="fr-FR" altLang="fr-FR" sz="1200" b="1">
                <a:solidFill>
                  <a:prstClr val="black"/>
                </a:solidFill>
                <a:latin typeface="Arial" panose="020B0604020202020204"/>
              </a:rPr>
              <a:t>3</a:t>
            </a:r>
          </a:p>
        </p:txBody>
      </p:sp>
      <p:sp>
        <p:nvSpPr>
          <p:cNvPr id="53272" name="Text Box 24"/>
          <p:cNvSpPr txBox="1">
            <a:spLocks noChangeArrowheads="1"/>
          </p:cNvSpPr>
          <p:nvPr/>
        </p:nvSpPr>
        <p:spPr bwMode="auto">
          <a:xfrm>
            <a:off x="2135188" y="6158633"/>
            <a:ext cx="7740650" cy="307777"/>
          </a:xfrm>
          <a:prstGeom prst="rect">
            <a:avLst/>
          </a:prstGeom>
          <a:solidFill>
            <a:srgbClr val="989898"/>
          </a:solidFill>
          <a:ln>
            <a:noFill/>
          </a:ln>
          <a:effectLst/>
        </p:spPr>
        <p:txBody>
          <a:bodyPr>
            <a:spAutoFit/>
          </a:bodyPr>
          <a:lstStyle/>
          <a:p>
            <a:pPr algn="ctr">
              <a:spcBef>
                <a:spcPct val="50000"/>
              </a:spcBef>
            </a:pPr>
            <a:r>
              <a:rPr lang="fr-FR" altLang="fr-FR" sz="1400" b="1" dirty="0">
                <a:solidFill>
                  <a:prstClr val="white"/>
                </a:solidFill>
                <a:latin typeface="Arial" panose="020B0604020202020204"/>
              </a:rPr>
              <a:t>POUR RECLASSER A L’AIDE D’UN SCREENER (</a:t>
            </a:r>
            <a:r>
              <a:rPr lang="fr-FR" altLang="fr-FR" sz="1400" b="1" dirty="0" err="1">
                <a:solidFill>
                  <a:prstClr val="white"/>
                </a:solidFill>
                <a:latin typeface="Arial" panose="020B0604020202020204"/>
              </a:rPr>
              <a:t>Quali</a:t>
            </a:r>
            <a:r>
              <a:rPr lang="fr-FR" altLang="fr-FR" sz="1400" b="1" dirty="0">
                <a:solidFill>
                  <a:prstClr val="white"/>
                </a:solidFill>
                <a:latin typeface="Arial" panose="020B0604020202020204"/>
              </a:rPr>
              <a:t>, </a:t>
            </a:r>
            <a:r>
              <a:rPr lang="fr-FR" altLang="fr-FR" sz="1400" b="1" dirty="0" err="1">
                <a:solidFill>
                  <a:prstClr val="white"/>
                </a:solidFill>
                <a:latin typeface="Arial" panose="020B0604020202020204"/>
              </a:rPr>
              <a:t>baro</a:t>
            </a:r>
            <a:r>
              <a:rPr lang="fr-FR" altLang="fr-FR" sz="1400" b="1" dirty="0">
                <a:solidFill>
                  <a:prstClr val="white"/>
                </a:solidFill>
                <a:latin typeface="Arial" panose="020B0604020202020204"/>
              </a:rPr>
              <a:t>…)</a:t>
            </a:r>
          </a:p>
        </p:txBody>
      </p:sp>
    </p:spTree>
    <p:custDataLst>
      <p:tags r:id="rId1"/>
    </p:custDataLst>
    <p:extLst>
      <p:ext uri="{BB962C8B-B14F-4D97-AF65-F5344CB8AC3E}">
        <p14:creationId xmlns:p14="http://schemas.microsoft.com/office/powerpoint/2010/main" val="36638275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Rectangle 3"/>
          <p:cNvSpPr>
            <a:spLocks noGrp="1" noChangeArrowheads="1"/>
          </p:cNvSpPr>
          <p:nvPr>
            <p:ph type="body" idx="1"/>
            <p:custDataLst>
              <p:tags r:id="rId2"/>
            </p:custDataLst>
          </p:nvPr>
        </p:nvSpPr>
        <p:spPr>
          <a:xfrm>
            <a:off x="2423592" y="1524001"/>
            <a:ext cx="7488832" cy="4371975"/>
          </a:xfrm>
          <a:noFill/>
          <a:ln/>
          <a:extLst>
            <a:ext uri="{909E8E84-426E-40DD-AFC4-6F175D3DCCD1}">
              <a14:hiddenFill xmlns:a14="http://schemas.microsoft.com/office/drawing/2010/main">
                <a:solidFill>
                  <a:srgbClr val="3399CC"/>
                </a:solidFill>
              </a14:hiddenFill>
            </a:ext>
          </a:extLst>
        </p:spPr>
        <p:txBody>
          <a:bodyPr wrap="square">
            <a:spAutoFit/>
          </a:bodyPr>
          <a:lstStyle/>
          <a:p>
            <a:pPr lvl="1">
              <a:lnSpc>
                <a:spcPts val="1900"/>
              </a:lnSpc>
              <a:spcBef>
                <a:spcPts val="400"/>
              </a:spcBef>
              <a:buClr>
                <a:srgbClr val="987000"/>
              </a:buClr>
              <a:buSzPct val="80000"/>
              <a:buFont typeface="Wingdings" panose="05000000000000000000" pitchFamily="2" charset="2"/>
              <a:buChar char="Ø"/>
            </a:pPr>
            <a:r>
              <a:rPr lang="fr-FR" altLang="fr-FR" sz="1400" dirty="0">
                <a:solidFill>
                  <a:srgbClr val="000000"/>
                </a:solidFill>
              </a:rPr>
              <a:t>L’analyse discriminante produit un jeu de coefficients (voir exemple page suivante)</a:t>
            </a:r>
          </a:p>
          <a:p>
            <a:pPr lvl="1">
              <a:lnSpc>
                <a:spcPts val="1900"/>
              </a:lnSpc>
              <a:spcBef>
                <a:spcPts val="400"/>
              </a:spcBef>
              <a:buClr>
                <a:srgbClr val="987000"/>
              </a:buClr>
              <a:buSzPct val="80000"/>
              <a:buFont typeface="Wingdings" panose="05000000000000000000" pitchFamily="2" charset="2"/>
              <a:buChar char="Ø"/>
            </a:pPr>
            <a:r>
              <a:rPr lang="fr-FR" altLang="fr-FR" sz="1400" dirty="0">
                <a:solidFill>
                  <a:srgbClr val="000000"/>
                </a:solidFill>
              </a:rPr>
              <a:t>A l’aide de ces coefficients, un score d’appartenance à chacun des groupes de la typologie est calculé pour chaque individu.</a:t>
            </a:r>
          </a:p>
          <a:p>
            <a:pPr lvl="1">
              <a:lnSpc>
                <a:spcPts val="1900"/>
              </a:lnSpc>
              <a:spcBef>
                <a:spcPts val="400"/>
              </a:spcBef>
              <a:buClr>
                <a:srgbClr val="987000"/>
              </a:buClr>
              <a:buSzPct val="80000"/>
              <a:buFont typeface="Wingdings" panose="05000000000000000000" pitchFamily="2" charset="2"/>
              <a:buChar char="Ø"/>
            </a:pPr>
            <a:r>
              <a:rPr lang="fr-FR" altLang="fr-FR" sz="1400" dirty="0">
                <a:solidFill>
                  <a:srgbClr val="000000"/>
                </a:solidFill>
              </a:rPr>
              <a:t>Exemple :</a:t>
            </a: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a:p>
            <a:pPr lvl="1">
              <a:lnSpc>
                <a:spcPts val="1900"/>
              </a:lnSpc>
              <a:spcBef>
                <a:spcPts val="400"/>
              </a:spcBef>
              <a:buClr>
                <a:srgbClr val="D7B446"/>
              </a:buClr>
              <a:buSzPct val="80000"/>
              <a:buFont typeface="Wingdings" panose="05000000000000000000" pitchFamily="2" charset="2"/>
              <a:buChar char="Ø"/>
            </a:pPr>
            <a:r>
              <a:rPr lang="fr-FR" altLang="fr-FR" sz="1400" dirty="0"/>
              <a:t>L’individu est affecté au groupe dans lequel il a obtenu le score le plus élevé.</a:t>
            </a:r>
          </a:p>
          <a:p>
            <a:pPr marL="254000" lvl="1" indent="-254000">
              <a:lnSpc>
                <a:spcPts val="1900"/>
              </a:lnSpc>
              <a:spcBef>
                <a:spcPts val="400"/>
              </a:spcBef>
              <a:buClr>
                <a:srgbClr val="FF0000"/>
              </a:buClr>
              <a:buSzPct val="80000"/>
              <a:buBlip>
                <a:blip r:embed="rId7"/>
              </a:buBlip>
            </a:pPr>
            <a:endParaRPr lang="fr-FR" altLang="fr-FR" sz="1400" dirty="0">
              <a:solidFill>
                <a:srgbClr val="000000"/>
              </a:solidFill>
            </a:endParaRPr>
          </a:p>
        </p:txBody>
      </p:sp>
      <p:grpSp>
        <p:nvGrpSpPr>
          <p:cNvPr id="59396" name="Group 4"/>
          <p:cNvGrpSpPr>
            <a:grpSpLocks/>
          </p:cNvGrpSpPr>
          <p:nvPr/>
        </p:nvGrpSpPr>
        <p:grpSpPr bwMode="auto">
          <a:xfrm>
            <a:off x="2135189" y="2565401"/>
            <a:ext cx="7045325" cy="2476501"/>
            <a:chOff x="249" y="1333"/>
            <a:chExt cx="4438" cy="1560"/>
          </a:xfrm>
        </p:grpSpPr>
        <p:graphicFrame>
          <p:nvGraphicFramePr>
            <p:cNvPr id="59397" name="Object 5"/>
            <p:cNvGraphicFramePr>
              <a:graphicFrameLocks noChangeAspect="1"/>
            </p:cNvGraphicFramePr>
            <p:nvPr/>
          </p:nvGraphicFramePr>
          <p:xfrm>
            <a:off x="403" y="1734"/>
            <a:ext cx="2795" cy="409"/>
          </p:xfrm>
          <a:graphic>
            <a:graphicData uri="http://schemas.openxmlformats.org/presentationml/2006/ole">
              <mc:AlternateContent xmlns:mc="http://schemas.openxmlformats.org/markup-compatibility/2006">
                <mc:Choice xmlns:v="urn:schemas-microsoft-com:vml" Requires="v">
                  <p:oleObj name="Feuille de calcul" r:id="rId8" imgW="9668431" imgH="4262553" progId="Excel.Sheet.8">
                    <p:embed/>
                  </p:oleObj>
                </mc:Choice>
                <mc:Fallback>
                  <p:oleObj name="Feuille de calcul" r:id="rId8" imgW="9668431" imgH="4262553" progId="Excel.Sheet.8">
                    <p:embed/>
                    <p:pic>
                      <p:nvPicPr>
                        <p:cNvPr id="59397" name="Object 5"/>
                        <p:cNvPicPr>
                          <a:picLocks noChangeAspect="1" noChangeArrowheads="1"/>
                        </p:cNvPicPr>
                        <p:nvPr/>
                      </p:nvPicPr>
                      <p:blipFill>
                        <a:blip r:embed="rId9">
                          <a:extLst>
                            <a:ext uri="{28A0092B-C50C-407E-A947-70E740481C1C}">
                              <a14:useLocalDpi xmlns:a14="http://schemas.microsoft.com/office/drawing/2010/main" val="0"/>
                            </a:ext>
                          </a:extLst>
                        </a:blip>
                        <a:srcRect t="17056" r="47728" b="65547"/>
                        <a:stretch>
                          <a:fillRect/>
                        </a:stretch>
                      </p:blipFill>
                      <p:spPr bwMode="auto">
                        <a:xfrm>
                          <a:off x="403" y="1734"/>
                          <a:ext cx="2795"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8" name="Text Box 6"/>
            <p:cNvSpPr txBox="1">
              <a:spLocks noChangeArrowheads="1"/>
            </p:cNvSpPr>
            <p:nvPr/>
          </p:nvSpPr>
          <p:spPr bwMode="auto">
            <a:xfrm>
              <a:off x="249" y="1508"/>
              <a:ext cx="29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spcBef>
                  <a:spcPct val="20000"/>
                </a:spcBef>
              </a:pPr>
              <a:r>
                <a:rPr lang="fr-FR" altLang="fr-FR" sz="1400" dirty="0">
                  <a:solidFill>
                    <a:prstClr val="black"/>
                  </a:solidFill>
                  <a:latin typeface="Arial" panose="020B0604020202020204"/>
                </a:rPr>
                <a:t>Réponses données par un interviewé :</a:t>
              </a:r>
            </a:p>
          </p:txBody>
        </p:sp>
        <p:sp>
          <p:nvSpPr>
            <p:cNvPr id="59399" name="Text Box 7"/>
            <p:cNvSpPr txBox="1">
              <a:spLocks noChangeArrowheads="1"/>
            </p:cNvSpPr>
            <p:nvPr/>
          </p:nvSpPr>
          <p:spPr bwMode="auto">
            <a:xfrm>
              <a:off x="3198" y="1723"/>
              <a:ext cx="227"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spcBef>
                  <a:spcPct val="5000"/>
                </a:spcBef>
              </a:pPr>
              <a:r>
                <a:rPr lang="fr-FR" altLang="fr-FR" sz="1000" dirty="0">
                  <a:solidFill>
                    <a:srgbClr val="987000"/>
                  </a:solidFill>
                  <a:latin typeface="Arial" panose="020B0604020202020204"/>
                </a:rPr>
                <a:t>5</a:t>
              </a:r>
            </a:p>
            <a:p>
              <a:pPr>
                <a:spcBef>
                  <a:spcPct val="5000"/>
                </a:spcBef>
              </a:pPr>
              <a:r>
                <a:rPr lang="fr-FR" altLang="fr-FR" sz="1000" dirty="0">
                  <a:solidFill>
                    <a:srgbClr val="987000"/>
                  </a:solidFill>
                  <a:latin typeface="Arial" panose="020B0604020202020204"/>
                </a:rPr>
                <a:t>2</a:t>
              </a:r>
            </a:p>
            <a:p>
              <a:pPr>
                <a:spcBef>
                  <a:spcPct val="5000"/>
                </a:spcBef>
              </a:pPr>
              <a:r>
                <a:rPr lang="fr-FR" altLang="fr-FR" sz="1000" dirty="0">
                  <a:solidFill>
                    <a:srgbClr val="987000"/>
                  </a:solidFill>
                  <a:latin typeface="Arial" panose="020B0604020202020204"/>
                </a:rPr>
                <a:t>2</a:t>
              </a:r>
            </a:p>
            <a:p>
              <a:pPr>
                <a:spcBef>
                  <a:spcPct val="5000"/>
                </a:spcBef>
              </a:pPr>
              <a:r>
                <a:rPr lang="fr-FR" altLang="fr-FR" sz="1000" dirty="0">
                  <a:solidFill>
                    <a:srgbClr val="987000"/>
                  </a:solidFill>
                  <a:latin typeface="Arial" panose="020B0604020202020204"/>
                </a:rPr>
                <a:t>3</a:t>
              </a:r>
            </a:p>
            <a:p>
              <a:pPr>
                <a:spcBef>
                  <a:spcPct val="5000"/>
                </a:spcBef>
              </a:pPr>
              <a:r>
                <a:rPr lang="fr-FR" altLang="fr-FR" sz="1000" dirty="0">
                  <a:solidFill>
                    <a:srgbClr val="3399CC"/>
                  </a:solidFill>
                  <a:latin typeface="Arial" panose="020B0604020202020204"/>
                </a:rPr>
                <a:t>…</a:t>
              </a:r>
            </a:p>
          </p:txBody>
        </p:sp>
        <p:sp>
          <p:nvSpPr>
            <p:cNvPr id="59400" name="Text Box 8"/>
            <p:cNvSpPr txBox="1">
              <a:spLocks noChangeArrowheads="1"/>
            </p:cNvSpPr>
            <p:nvPr/>
          </p:nvSpPr>
          <p:spPr bwMode="auto">
            <a:xfrm>
              <a:off x="249" y="2280"/>
              <a:ext cx="3901"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lvl1pPr>
                <a:tabLst>
                  <a:tab pos="263525" algn="l"/>
                </a:tabLst>
                <a:defRPr sz="2400">
                  <a:solidFill>
                    <a:schemeClr val="tx1"/>
                  </a:solidFill>
                  <a:latin typeface="Times New Roman" pitchFamily="18" charset="0"/>
                </a:defRPr>
              </a:lvl1pPr>
              <a:lvl2pPr>
                <a:tabLst>
                  <a:tab pos="263525" algn="l"/>
                </a:tabLst>
                <a:defRPr sz="2400">
                  <a:solidFill>
                    <a:schemeClr val="tx1"/>
                  </a:solidFill>
                  <a:latin typeface="Times New Roman" pitchFamily="18" charset="0"/>
                </a:defRPr>
              </a:lvl2pPr>
              <a:lvl3pPr>
                <a:tabLst>
                  <a:tab pos="263525" algn="l"/>
                </a:tabLst>
                <a:defRPr sz="2400">
                  <a:solidFill>
                    <a:schemeClr val="tx1"/>
                  </a:solidFill>
                  <a:latin typeface="Times New Roman" pitchFamily="18" charset="0"/>
                </a:defRPr>
              </a:lvl3pPr>
              <a:lvl4pPr>
                <a:tabLst>
                  <a:tab pos="263525" algn="l"/>
                </a:tabLst>
                <a:defRPr sz="2400">
                  <a:solidFill>
                    <a:schemeClr val="tx1"/>
                  </a:solidFill>
                  <a:latin typeface="Times New Roman" pitchFamily="18" charset="0"/>
                </a:defRPr>
              </a:lvl4pPr>
              <a:lvl5pPr>
                <a:tabLst>
                  <a:tab pos="263525" algn="l"/>
                </a:tabLst>
                <a:defRPr sz="2400">
                  <a:solidFill>
                    <a:schemeClr val="tx1"/>
                  </a:solidFill>
                  <a:latin typeface="Times New Roman" pitchFamily="18" charset="0"/>
                </a:defRPr>
              </a:lvl5pPr>
              <a:lvl6pPr fontAlgn="base">
                <a:spcBef>
                  <a:spcPct val="0"/>
                </a:spcBef>
                <a:spcAft>
                  <a:spcPct val="0"/>
                </a:spcAft>
                <a:tabLst>
                  <a:tab pos="263525" algn="l"/>
                </a:tabLst>
                <a:defRPr sz="2400">
                  <a:solidFill>
                    <a:schemeClr val="tx1"/>
                  </a:solidFill>
                  <a:latin typeface="Times New Roman" pitchFamily="18" charset="0"/>
                </a:defRPr>
              </a:lvl6pPr>
              <a:lvl7pPr fontAlgn="base">
                <a:spcBef>
                  <a:spcPct val="0"/>
                </a:spcBef>
                <a:spcAft>
                  <a:spcPct val="0"/>
                </a:spcAft>
                <a:tabLst>
                  <a:tab pos="263525" algn="l"/>
                </a:tabLst>
                <a:defRPr sz="2400">
                  <a:solidFill>
                    <a:schemeClr val="tx1"/>
                  </a:solidFill>
                  <a:latin typeface="Times New Roman" pitchFamily="18" charset="0"/>
                </a:defRPr>
              </a:lvl7pPr>
              <a:lvl8pPr fontAlgn="base">
                <a:spcBef>
                  <a:spcPct val="0"/>
                </a:spcBef>
                <a:spcAft>
                  <a:spcPct val="0"/>
                </a:spcAft>
                <a:tabLst>
                  <a:tab pos="263525" algn="l"/>
                </a:tabLst>
                <a:defRPr sz="2400">
                  <a:solidFill>
                    <a:schemeClr val="tx1"/>
                  </a:solidFill>
                  <a:latin typeface="Times New Roman" pitchFamily="18" charset="0"/>
                </a:defRPr>
              </a:lvl8pPr>
              <a:lvl9pPr fontAlgn="base">
                <a:spcBef>
                  <a:spcPct val="0"/>
                </a:spcBef>
                <a:spcAft>
                  <a:spcPct val="0"/>
                </a:spcAft>
                <a:tabLst>
                  <a:tab pos="263525" algn="l"/>
                </a:tabLst>
                <a:defRPr sz="2400">
                  <a:solidFill>
                    <a:schemeClr val="tx1"/>
                  </a:solidFill>
                  <a:latin typeface="Times New Roman" pitchFamily="18" charset="0"/>
                </a:defRPr>
              </a:lvl9pPr>
            </a:lstStyle>
            <a:p>
              <a:pPr>
                <a:spcBef>
                  <a:spcPct val="20000"/>
                </a:spcBef>
              </a:pPr>
              <a:r>
                <a:rPr lang="fr-FR" altLang="fr-FR" sz="1400" dirty="0">
                  <a:solidFill>
                    <a:prstClr val="black"/>
                  </a:solidFill>
                  <a:latin typeface="Arial" charset="0"/>
                </a:rPr>
                <a:t>Calcul des 5 scores : </a:t>
              </a:r>
            </a:p>
            <a:p>
              <a:pPr>
                <a:spcBef>
                  <a:spcPct val="20000"/>
                </a:spcBef>
              </a:pPr>
              <a:r>
                <a:rPr lang="fr-FR" altLang="fr-FR" sz="1200" dirty="0">
                  <a:solidFill>
                    <a:prstClr val="black"/>
                  </a:solidFill>
                  <a:latin typeface="Arial" charset="0"/>
                </a:rPr>
                <a:t>	Type1 : -88.75 + </a:t>
              </a:r>
              <a:r>
                <a:rPr lang="fr-FR" altLang="fr-FR" sz="1200" dirty="0">
                  <a:solidFill>
                    <a:srgbClr val="987000"/>
                  </a:solidFill>
                  <a:latin typeface="Arial" charset="0"/>
                </a:rPr>
                <a:t>5</a:t>
              </a:r>
              <a:r>
                <a:rPr lang="fr-FR" altLang="fr-FR" sz="1200" dirty="0">
                  <a:solidFill>
                    <a:prstClr val="black"/>
                  </a:solidFill>
                  <a:latin typeface="Arial" charset="0"/>
                </a:rPr>
                <a:t> * 1.38 + </a:t>
              </a:r>
              <a:r>
                <a:rPr lang="fr-FR" altLang="fr-FR" sz="1200" dirty="0">
                  <a:solidFill>
                    <a:srgbClr val="987000"/>
                  </a:solidFill>
                  <a:latin typeface="Arial" charset="0"/>
                </a:rPr>
                <a:t>2</a:t>
              </a:r>
              <a:r>
                <a:rPr lang="fr-FR" altLang="fr-FR" sz="1200" dirty="0">
                  <a:solidFill>
                    <a:prstClr val="black"/>
                  </a:solidFill>
                  <a:latin typeface="Arial" charset="0"/>
                </a:rPr>
                <a:t> * 2.13 + </a:t>
              </a:r>
              <a:r>
                <a:rPr lang="fr-FR" altLang="fr-FR" sz="1200" dirty="0">
                  <a:solidFill>
                    <a:srgbClr val="987000"/>
                  </a:solidFill>
                  <a:latin typeface="Arial" charset="0"/>
                </a:rPr>
                <a:t>2</a:t>
              </a:r>
              <a:r>
                <a:rPr lang="fr-FR" altLang="fr-FR" sz="1200" dirty="0">
                  <a:solidFill>
                    <a:prstClr val="black"/>
                  </a:solidFill>
                  <a:latin typeface="Arial" charset="0"/>
                </a:rPr>
                <a:t> * 5.30 + </a:t>
              </a:r>
              <a:r>
                <a:rPr lang="fr-FR" altLang="fr-FR" sz="1200" dirty="0">
                  <a:solidFill>
                    <a:srgbClr val="987000"/>
                  </a:solidFill>
                  <a:latin typeface="Arial" charset="0"/>
                </a:rPr>
                <a:t>3</a:t>
              </a:r>
              <a:r>
                <a:rPr lang="fr-FR" altLang="fr-FR" sz="1200" dirty="0">
                  <a:solidFill>
                    <a:prstClr val="black"/>
                  </a:solidFill>
                  <a:latin typeface="Arial" charset="0"/>
                </a:rPr>
                <a:t> * 1.08 + … = score</a:t>
              </a:r>
              <a:r>
                <a:rPr lang="fr-FR" altLang="fr-FR" sz="1200" baseline="-25000" dirty="0">
                  <a:solidFill>
                    <a:prstClr val="black"/>
                  </a:solidFill>
                  <a:latin typeface="Arial" charset="0"/>
                </a:rPr>
                <a:t>type1</a:t>
              </a:r>
            </a:p>
            <a:p>
              <a:pPr>
                <a:spcBef>
                  <a:spcPct val="20000"/>
                </a:spcBef>
              </a:pPr>
              <a:r>
                <a:rPr lang="fr-FR" altLang="fr-FR" sz="1200" dirty="0">
                  <a:solidFill>
                    <a:prstClr val="black"/>
                  </a:solidFill>
                  <a:latin typeface="Arial" charset="0"/>
                </a:rPr>
                <a:t>	Type2 : -59.26 + </a:t>
              </a:r>
              <a:r>
                <a:rPr lang="fr-FR" altLang="fr-FR" sz="1200" dirty="0">
                  <a:solidFill>
                    <a:srgbClr val="987000"/>
                  </a:solidFill>
                  <a:latin typeface="Arial" charset="0"/>
                </a:rPr>
                <a:t>5</a:t>
              </a:r>
              <a:r>
                <a:rPr lang="fr-FR" altLang="fr-FR" sz="1200" dirty="0">
                  <a:solidFill>
                    <a:prstClr val="black"/>
                  </a:solidFill>
                  <a:latin typeface="Arial" charset="0"/>
                </a:rPr>
                <a:t> * 1.25 + </a:t>
              </a:r>
              <a:r>
                <a:rPr lang="fr-FR" altLang="fr-FR" sz="1200" dirty="0">
                  <a:solidFill>
                    <a:srgbClr val="987000"/>
                  </a:solidFill>
                  <a:latin typeface="Arial" charset="0"/>
                </a:rPr>
                <a:t>2</a:t>
              </a:r>
              <a:r>
                <a:rPr lang="fr-FR" altLang="fr-FR" sz="1200" dirty="0">
                  <a:solidFill>
                    <a:prstClr val="black"/>
                  </a:solidFill>
                  <a:latin typeface="Arial" charset="0"/>
                </a:rPr>
                <a:t> * 1.04 + </a:t>
              </a:r>
              <a:r>
                <a:rPr lang="fr-FR" altLang="fr-FR" sz="1200" dirty="0">
                  <a:solidFill>
                    <a:srgbClr val="987000"/>
                  </a:solidFill>
                  <a:latin typeface="Arial" charset="0"/>
                </a:rPr>
                <a:t>2</a:t>
              </a:r>
              <a:r>
                <a:rPr lang="fr-FR" altLang="fr-FR" sz="1200" dirty="0">
                  <a:solidFill>
                    <a:prstClr val="black"/>
                  </a:solidFill>
                  <a:latin typeface="Arial" charset="0"/>
                </a:rPr>
                <a:t> * 2.58 + </a:t>
              </a:r>
              <a:r>
                <a:rPr lang="fr-FR" altLang="fr-FR" sz="1200" dirty="0">
                  <a:solidFill>
                    <a:srgbClr val="987000"/>
                  </a:solidFill>
                  <a:latin typeface="Arial" charset="0"/>
                </a:rPr>
                <a:t>3</a:t>
              </a:r>
              <a:r>
                <a:rPr lang="fr-FR" altLang="fr-FR" sz="1200" dirty="0">
                  <a:solidFill>
                    <a:prstClr val="black"/>
                  </a:solidFill>
                  <a:latin typeface="Arial" charset="0"/>
                </a:rPr>
                <a:t> * 1.24 + … = score</a:t>
              </a:r>
              <a:r>
                <a:rPr lang="fr-FR" altLang="fr-FR" sz="1200" baseline="-25000" dirty="0">
                  <a:solidFill>
                    <a:prstClr val="black"/>
                  </a:solidFill>
                  <a:latin typeface="Arial" charset="0"/>
                </a:rPr>
                <a:t>type2</a:t>
              </a:r>
              <a:endParaRPr lang="fr-FR" altLang="fr-FR" sz="1200" dirty="0">
                <a:solidFill>
                  <a:prstClr val="black"/>
                </a:solidFill>
                <a:latin typeface="Arial" charset="0"/>
              </a:endParaRPr>
            </a:p>
            <a:p>
              <a:pPr>
                <a:spcBef>
                  <a:spcPct val="20000"/>
                </a:spcBef>
              </a:pPr>
              <a:r>
                <a:rPr lang="fr-FR" altLang="fr-FR" sz="1200" dirty="0">
                  <a:solidFill>
                    <a:prstClr val="black"/>
                  </a:solidFill>
                  <a:latin typeface="Arial" charset="0"/>
                </a:rPr>
                <a:t>	…</a:t>
              </a:r>
            </a:p>
          </p:txBody>
        </p:sp>
        <p:graphicFrame>
          <p:nvGraphicFramePr>
            <p:cNvPr id="59401" name="Object 9"/>
            <p:cNvGraphicFramePr>
              <a:graphicFrameLocks noChangeAspect="1"/>
            </p:cNvGraphicFramePr>
            <p:nvPr/>
          </p:nvGraphicFramePr>
          <p:xfrm>
            <a:off x="3657" y="1333"/>
            <a:ext cx="1030" cy="837"/>
          </p:xfrm>
          <a:graphic>
            <a:graphicData uri="http://schemas.openxmlformats.org/presentationml/2006/ole">
              <mc:AlternateContent xmlns:mc="http://schemas.openxmlformats.org/markup-compatibility/2006">
                <mc:Choice xmlns:v="urn:schemas-microsoft-com:vml" Requires="v">
                  <p:oleObj name="Feuille de calcul" r:id="rId10" imgW="9191543" imgH="4400460" progId="Excel.Sheet.8">
                    <p:embed/>
                  </p:oleObj>
                </mc:Choice>
                <mc:Fallback>
                  <p:oleObj name="Feuille de calcul" r:id="rId10" imgW="9191543" imgH="4400460" progId="Excel.Sheet.8">
                    <p:embed/>
                    <p:pic>
                      <p:nvPicPr>
                        <p:cNvPr id="59401" name="Object 9"/>
                        <p:cNvPicPr>
                          <a:picLocks noChangeAspect="1" noChangeArrowheads="1"/>
                        </p:cNvPicPr>
                        <p:nvPr/>
                      </p:nvPicPr>
                      <p:blipFill>
                        <a:blip r:embed="rId11"/>
                        <a:srcRect l="51756" r="27992" b="65538"/>
                        <a:stretch>
                          <a:fillRect/>
                        </a:stretch>
                      </p:blipFill>
                      <p:spPr bwMode="auto">
                        <a:xfrm>
                          <a:off x="3657" y="1333"/>
                          <a:ext cx="1030" cy="837"/>
                        </a:xfrm>
                        <a:prstGeom prst="rect">
                          <a:avLst/>
                        </a:prstGeom>
                        <a:noFill/>
                        <a:ln>
                          <a:noFill/>
                        </a:ln>
                        <a:effectLst/>
                      </p:spPr>
                    </p:pic>
                  </p:oleObj>
                </mc:Fallback>
              </mc:AlternateContent>
            </a:graphicData>
          </a:graphic>
        </p:graphicFrame>
      </p:grpSp>
      <p:sp>
        <p:nvSpPr>
          <p:cNvPr id="59394" name="Rectangle 2"/>
          <p:cNvSpPr>
            <a:spLocks noGrp="1" noChangeArrowheads="1"/>
          </p:cNvSpPr>
          <p:nvPr>
            <p:ph type="title"/>
          </p:nvPr>
        </p:nvSpPr>
        <p:spPr>
          <a:xfrm>
            <a:off x="2466528" y="612552"/>
            <a:ext cx="8382000" cy="584200"/>
          </a:xfrm>
          <a:noFill/>
        </p:spPr>
        <p:txBody>
          <a:bodyPr/>
          <a:lstStyle/>
          <a:p>
            <a:r>
              <a:rPr lang="fr-FR" altLang="fr-FR" sz="2000" dirty="0">
                <a:solidFill>
                  <a:srgbClr val="000000"/>
                </a:solidFill>
              </a:rPr>
              <a:t>Exemple : Typologie « Mères de bébés »</a:t>
            </a:r>
          </a:p>
        </p:txBody>
      </p:sp>
      <p:sp>
        <p:nvSpPr>
          <p:cNvPr id="59409" name="Rectangle 17">
            <a:hlinkClick r:id="" action="ppaction://noaction"/>
          </p:cNvPr>
          <p:cNvSpPr>
            <a:spLocks noChangeArrowheads="1"/>
          </p:cNvSpPr>
          <p:nvPr>
            <p:custDataLst>
              <p:tags r:id="rId3"/>
            </p:custDataLst>
          </p:nvPr>
        </p:nvSpPr>
        <p:spPr bwMode="auto">
          <a:xfrm>
            <a:off x="4013200" y="6451600"/>
            <a:ext cx="114300" cy="114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59410" name="Rectangle 18">
            <a:hlinkClick r:id="" action="ppaction://noaction"/>
          </p:cNvPr>
          <p:cNvSpPr>
            <a:spLocks noChangeArrowheads="1"/>
          </p:cNvSpPr>
          <p:nvPr>
            <p:custDataLst>
              <p:tags r:id="rId4"/>
            </p:custDataLst>
          </p:nvPr>
        </p:nvSpPr>
        <p:spPr bwMode="auto">
          <a:xfrm>
            <a:off x="4165600" y="6451600"/>
            <a:ext cx="114300" cy="114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12" name="Freeform 20"/>
          <p:cNvSpPr>
            <a:spLocks noChangeAspect="1" noEditPoints="1"/>
          </p:cNvSpPr>
          <p:nvPr/>
        </p:nvSpPr>
        <p:spPr bwMode="auto">
          <a:xfrm>
            <a:off x="8904312" y="4869161"/>
            <a:ext cx="1152128" cy="1392397"/>
          </a:xfrm>
          <a:custGeom>
            <a:avLst/>
            <a:gdLst>
              <a:gd name="T0" fmla="*/ 111 w 199"/>
              <a:gd name="T1" fmla="*/ 192 h 240"/>
              <a:gd name="T2" fmla="*/ 78 w 199"/>
              <a:gd name="T3" fmla="*/ 163 h 240"/>
              <a:gd name="T4" fmla="*/ 53 w 199"/>
              <a:gd name="T5" fmla="*/ 152 h 240"/>
              <a:gd name="T6" fmla="*/ 52 w 199"/>
              <a:gd name="T7" fmla="*/ 127 h 240"/>
              <a:gd name="T8" fmla="*/ 13 w 199"/>
              <a:gd name="T9" fmla="*/ 117 h 240"/>
              <a:gd name="T10" fmla="*/ 12 w 199"/>
              <a:gd name="T11" fmla="*/ 151 h 240"/>
              <a:gd name="T12" fmla="*/ 32 w 199"/>
              <a:gd name="T13" fmla="*/ 162 h 240"/>
              <a:gd name="T14" fmla="*/ 36 w 199"/>
              <a:gd name="T15" fmla="*/ 190 h 240"/>
              <a:gd name="T16" fmla="*/ 76 w 199"/>
              <a:gd name="T17" fmla="*/ 219 h 240"/>
              <a:gd name="T18" fmla="*/ 117 w 199"/>
              <a:gd name="T19" fmla="*/ 215 h 240"/>
              <a:gd name="T20" fmla="*/ 111 w 199"/>
              <a:gd name="T21" fmla="*/ 192 h 240"/>
              <a:gd name="T22" fmla="*/ 164 w 199"/>
              <a:gd name="T23" fmla="*/ 114 h 240"/>
              <a:gd name="T24" fmla="*/ 148 w 199"/>
              <a:gd name="T25" fmla="*/ 103 h 240"/>
              <a:gd name="T26" fmla="*/ 165 w 199"/>
              <a:gd name="T27" fmla="*/ 84 h 240"/>
              <a:gd name="T28" fmla="*/ 148 w 199"/>
              <a:gd name="T29" fmla="*/ 82 h 240"/>
              <a:gd name="T30" fmla="*/ 123 w 199"/>
              <a:gd name="T31" fmla="*/ 13 h 240"/>
              <a:gd name="T32" fmla="*/ 66 w 199"/>
              <a:gd name="T33" fmla="*/ 51 h 240"/>
              <a:gd name="T34" fmla="*/ 77 w 199"/>
              <a:gd name="T35" fmla="*/ 51 h 240"/>
              <a:gd name="T36" fmla="*/ 85 w 199"/>
              <a:gd name="T37" fmla="*/ 93 h 240"/>
              <a:gd name="T38" fmla="*/ 110 w 199"/>
              <a:gd name="T39" fmla="*/ 97 h 240"/>
              <a:gd name="T40" fmla="*/ 84 w 199"/>
              <a:gd name="T41" fmla="*/ 145 h 240"/>
              <a:gd name="T42" fmla="*/ 110 w 199"/>
              <a:gd name="T43" fmla="*/ 155 h 240"/>
              <a:gd name="T44" fmla="*/ 126 w 199"/>
              <a:gd name="T45" fmla="*/ 171 h 240"/>
              <a:gd name="T46" fmla="*/ 152 w 199"/>
              <a:gd name="T47" fmla="*/ 147 h 240"/>
              <a:gd name="T48" fmla="*/ 167 w 199"/>
              <a:gd name="T49" fmla="*/ 175 h 240"/>
              <a:gd name="T50" fmla="*/ 138 w 199"/>
              <a:gd name="T51" fmla="*/ 205 h 240"/>
              <a:gd name="T52" fmla="*/ 127 w 199"/>
              <a:gd name="T53" fmla="*/ 220 h 240"/>
              <a:gd name="T54" fmla="*/ 111 w 199"/>
              <a:gd name="T55" fmla="*/ 230 h 240"/>
              <a:gd name="T56" fmla="*/ 140 w 199"/>
              <a:gd name="T57" fmla="*/ 235 h 240"/>
              <a:gd name="T58" fmla="*/ 154 w 199"/>
              <a:gd name="T59" fmla="*/ 209 h 240"/>
              <a:gd name="T60" fmla="*/ 193 w 199"/>
              <a:gd name="T61" fmla="*/ 178 h 240"/>
              <a:gd name="T62" fmla="*/ 164 w 199"/>
              <a:gd name="T63" fmla="*/ 1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9" h="240">
                <a:moveTo>
                  <a:pt x="111" y="192"/>
                </a:moveTo>
                <a:cubicBezTo>
                  <a:pt x="111" y="192"/>
                  <a:pt x="93" y="184"/>
                  <a:pt x="78" y="163"/>
                </a:cubicBezTo>
                <a:cubicBezTo>
                  <a:pt x="69" y="150"/>
                  <a:pt x="57" y="157"/>
                  <a:pt x="53" y="152"/>
                </a:cubicBezTo>
                <a:cubicBezTo>
                  <a:pt x="50" y="146"/>
                  <a:pt x="58" y="140"/>
                  <a:pt x="52" y="127"/>
                </a:cubicBezTo>
                <a:cubicBezTo>
                  <a:pt x="45" y="113"/>
                  <a:pt x="25" y="107"/>
                  <a:pt x="13" y="117"/>
                </a:cubicBezTo>
                <a:cubicBezTo>
                  <a:pt x="0" y="126"/>
                  <a:pt x="6" y="142"/>
                  <a:pt x="12" y="151"/>
                </a:cubicBezTo>
                <a:cubicBezTo>
                  <a:pt x="18" y="159"/>
                  <a:pt x="29" y="157"/>
                  <a:pt x="32" y="162"/>
                </a:cubicBezTo>
                <a:cubicBezTo>
                  <a:pt x="34" y="166"/>
                  <a:pt x="29" y="179"/>
                  <a:pt x="36" y="190"/>
                </a:cubicBezTo>
                <a:cubicBezTo>
                  <a:pt x="42" y="202"/>
                  <a:pt x="61" y="213"/>
                  <a:pt x="76" y="219"/>
                </a:cubicBezTo>
                <a:cubicBezTo>
                  <a:pt x="91" y="225"/>
                  <a:pt x="105" y="228"/>
                  <a:pt x="117" y="215"/>
                </a:cubicBezTo>
                <a:cubicBezTo>
                  <a:pt x="127" y="205"/>
                  <a:pt x="111" y="192"/>
                  <a:pt x="111" y="192"/>
                </a:cubicBezTo>
                <a:close/>
                <a:moveTo>
                  <a:pt x="164" y="114"/>
                </a:moveTo>
                <a:cubicBezTo>
                  <a:pt x="158" y="110"/>
                  <a:pt x="148" y="112"/>
                  <a:pt x="148" y="103"/>
                </a:cubicBezTo>
                <a:cubicBezTo>
                  <a:pt x="169" y="98"/>
                  <a:pt x="165" y="84"/>
                  <a:pt x="165" y="84"/>
                </a:cubicBezTo>
                <a:cubicBezTo>
                  <a:pt x="165" y="84"/>
                  <a:pt x="158" y="91"/>
                  <a:pt x="148" y="82"/>
                </a:cubicBezTo>
                <a:cubicBezTo>
                  <a:pt x="138" y="73"/>
                  <a:pt x="168" y="30"/>
                  <a:pt x="123" y="13"/>
                </a:cubicBezTo>
                <a:cubicBezTo>
                  <a:pt x="71" y="0"/>
                  <a:pt x="66" y="51"/>
                  <a:pt x="66" y="51"/>
                </a:cubicBezTo>
                <a:cubicBezTo>
                  <a:pt x="77" y="51"/>
                  <a:pt x="77" y="51"/>
                  <a:pt x="77" y="51"/>
                </a:cubicBezTo>
                <a:cubicBezTo>
                  <a:pt x="77" y="51"/>
                  <a:pt x="73" y="82"/>
                  <a:pt x="85" y="93"/>
                </a:cubicBezTo>
                <a:cubicBezTo>
                  <a:pt x="96" y="102"/>
                  <a:pt x="105" y="89"/>
                  <a:pt x="110" y="97"/>
                </a:cubicBezTo>
                <a:cubicBezTo>
                  <a:pt x="108" y="108"/>
                  <a:pt x="112" y="124"/>
                  <a:pt x="84" y="145"/>
                </a:cubicBezTo>
                <a:cubicBezTo>
                  <a:pt x="89" y="167"/>
                  <a:pt x="110" y="155"/>
                  <a:pt x="110" y="155"/>
                </a:cubicBezTo>
                <a:cubicBezTo>
                  <a:pt x="110" y="155"/>
                  <a:pt x="111" y="169"/>
                  <a:pt x="126" y="171"/>
                </a:cubicBezTo>
                <a:cubicBezTo>
                  <a:pt x="140" y="174"/>
                  <a:pt x="152" y="147"/>
                  <a:pt x="152" y="147"/>
                </a:cubicBezTo>
                <a:cubicBezTo>
                  <a:pt x="152" y="147"/>
                  <a:pt x="170" y="164"/>
                  <a:pt x="167" y="175"/>
                </a:cubicBezTo>
                <a:cubicBezTo>
                  <a:pt x="165" y="185"/>
                  <a:pt x="143" y="199"/>
                  <a:pt x="138" y="205"/>
                </a:cubicBezTo>
                <a:cubicBezTo>
                  <a:pt x="132" y="212"/>
                  <a:pt x="132" y="215"/>
                  <a:pt x="127" y="220"/>
                </a:cubicBezTo>
                <a:cubicBezTo>
                  <a:pt x="119" y="225"/>
                  <a:pt x="108" y="224"/>
                  <a:pt x="111" y="230"/>
                </a:cubicBezTo>
                <a:cubicBezTo>
                  <a:pt x="114" y="236"/>
                  <a:pt x="127" y="240"/>
                  <a:pt x="140" y="235"/>
                </a:cubicBezTo>
                <a:cubicBezTo>
                  <a:pt x="153" y="231"/>
                  <a:pt x="148" y="215"/>
                  <a:pt x="154" y="209"/>
                </a:cubicBezTo>
                <a:cubicBezTo>
                  <a:pt x="161" y="202"/>
                  <a:pt x="187" y="199"/>
                  <a:pt x="193" y="178"/>
                </a:cubicBezTo>
                <a:cubicBezTo>
                  <a:pt x="199" y="159"/>
                  <a:pt x="175" y="120"/>
                  <a:pt x="164" y="114"/>
                </a:cubicBezTo>
                <a:close/>
              </a:path>
            </a:pathLst>
          </a:custGeom>
          <a:solidFill>
            <a:srgbClr val="987000"/>
          </a:solidFill>
          <a:ln>
            <a:noFill/>
          </a:ln>
        </p:spPr>
        <p:txBody>
          <a:bodyPr vert="horz" wrap="square" lIns="91440" tIns="45720" rIns="91440" bIns="45720" numCol="1" anchor="t" anchorCtr="0" compatLnSpc="1">
            <a:prstTxWarp prst="textNoShape">
              <a:avLst/>
            </a:prstTxWarp>
          </a:bodyPr>
          <a:lstStyle/>
          <a:p>
            <a:endParaRPr lang="fr-FR">
              <a:solidFill>
                <a:prstClr val="black"/>
              </a:solidFill>
              <a:latin typeface="Arial" panose="020B0604020202020204"/>
            </a:endParaRPr>
          </a:p>
        </p:txBody>
      </p:sp>
    </p:spTree>
    <p:custDataLst>
      <p:tags r:id="rId1"/>
    </p:custDataLst>
    <p:extLst>
      <p:ext uri="{BB962C8B-B14F-4D97-AF65-F5344CB8AC3E}">
        <p14:creationId xmlns:p14="http://schemas.microsoft.com/office/powerpoint/2010/main" val="279889448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423593" y="620689"/>
            <a:ext cx="8385175" cy="307777"/>
          </a:xfrm>
          <a:noFill/>
        </p:spPr>
        <p:txBody>
          <a:bodyPr>
            <a:spAutoFit/>
          </a:bodyPr>
          <a:lstStyle/>
          <a:p>
            <a:r>
              <a:rPr lang="fr-FR" altLang="fr-FR" sz="2000" dirty="0"/>
              <a:t>Exemple : Typologie ‘Mères de bébés’</a:t>
            </a:r>
          </a:p>
        </p:txBody>
      </p:sp>
      <p:graphicFrame>
        <p:nvGraphicFramePr>
          <p:cNvPr id="61444" name="Object 4"/>
          <p:cNvGraphicFramePr>
            <a:graphicFrameLocks noChangeAspect="1"/>
          </p:cNvGraphicFramePr>
          <p:nvPr/>
        </p:nvGraphicFramePr>
        <p:xfrm>
          <a:off x="2576513" y="1800225"/>
          <a:ext cx="6735762" cy="3225800"/>
        </p:xfrm>
        <a:graphic>
          <a:graphicData uri="http://schemas.openxmlformats.org/presentationml/2006/ole">
            <mc:AlternateContent xmlns:mc="http://schemas.openxmlformats.org/markup-compatibility/2006">
              <mc:Choice xmlns:v="urn:schemas-microsoft-com:vml" Requires="v">
                <p:oleObj name="Feuille de calcul" r:id="rId6" imgW="9191543" imgH="4400460" progId="Excel.Sheet.8">
                  <p:embed/>
                </p:oleObj>
              </mc:Choice>
              <mc:Fallback>
                <p:oleObj name="Feuille de calcul" r:id="rId6" imgW="9191543" imgH="4400460" progId="Excel.Sheet.8">
                  <p:embed/>
                  <p:pic>
                    <p:nvPicPr>
                      <p:cNvPr id="61444" name="Object 4"/>
                      <p:cNvPicPr>
                        <a:picLocks noChangeAspect="1" noChangeArrowheads="1"/>
                      </p:cNvPicPr>
                      <p:nvPr/>
                    </p:nvPicPr>
                    <p:blipFill>
                      <a:blip r:embed="rId7"/>
                      <a:srcRect/>
                      <a:stretch>
                        <a:fillRect/>
                      </a:stretch>
                    </p:blipFill>
                    <p:spPr bwMode="auto">
                      <a:xfrm>
                        <a:off x="2576513" y="1800225"/>
                        <a:ext cx="6735762" cy="3225800"/>
                      </a:xfrm>
                      <a:prstGeom prst="rect">
                        <a:avLst/>
                      </a:prstGeom>
                      <a:noFill/>
                      <a:ln>
                        <a:noFill/>
                      </a:ln>
                      <a:effectLst/>
                    </p:spPr>
                  </p:pic>
                </p:oleObj>
              </mc:Fallback>
            </mc:AlternateContent>
          </a:graphicData>
        </a:graphic>
      </p:graphicFrame>
      <p:sp>
        <p:nvSpPr>
          <p:cNvPr id="61445" name="Text Box 5"/>
          <p:cNvSpPr txBox="1">
            <a:spLocks noChangeArrowheads="1"/>
          </p:cNvSpPr>
          <p:nvPr/>
        </p:nvSpPr>
        <p:spPr bwMode="auto">
          <a:xfrm>
            <a:off x="2207569" y="1196752"/>
            <a:ext cx="6911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spcBef>
                <a:spcPct val="50000"/>
              </a:spcBef>
            </a:pPr>
            <a:r>
              <a:rPr lang="fr-FR" altLang="fr-FR" sz="1600" dirty="0">
                <a:solidFill>
                  <a:srgbClr val="989898"/>
                </a:solidFill>
                <a:latin typeface="Arial" panose="020B0604020202020204"/>
              </a:rPr>
              <a:t>Tableau des coefficients obtenus pour chaque groupe de la typologie :</a:t>
            </a:r>
          </a:p>
        </p:txBody>
      </p:sp>
      <p:sp>
        <p:nvSpPr>
          <p:cNvPr id="61446" name="Rectangle 6"/>
          <p:cNvSpPr>
            <a:spLocks noChangeArrowheads="1"/>
          </p:cNvSpPr>
          <p:nvPr/>
        </p:nvSpPr>
        <p:spPr bwMode="auto">
          <a:xfrm>
            <a:off x="6240463" y="2617788"/>
            <a:ext cx="3816350" cy="144462"/>
          </a:xfrm>
          <a:prstGeom prst="rect">
            <a:avLst/>
          </a:prstGeom>
          <a:noFill/>
          <a:ln w="19050">
            <a:solidFill>
              <a:srgbClr val="987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61447" name="Text Box 7"/>
          <p:cNvSpPr txBox="1">
            <a:spLocks noChangeArrowheads="1"/>
          </p:cNvSpPr>
          <p:nvPr/>
        </p:nvSpPr>
        <p:spPr bwMode="auto">
          <a:xfrm>
            <a:off x="2927350" y="5157788"/>
            <a:ext cx="7200900" cy="7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lgn="ctr">
              <a:spcBef>
                <a:spcPct val="50000"/>
              </a:spcBef>
            </a:pPr>
            <a:r>
              <a:rPr lang="fr-FR" altLang="fr-FR" sz="1400" dirty="0">
                <a:solidFill>
                  <a:prstClr val="black"/>
                </a:solidFill>
                <a:latin typeface="Arial" panose="020B0604020202020204"/>
              </a:rPr>
              <a:t>On voit par exemple que cet item a un poids important dans le reclassement : une note élevée sur cet item contribuera à classer la répondante chez les économes, les allaitantes et les nourricières plutôt que chez les biberonneuses.</a:t>
            </a:r>
          </a:p>
        </p:txBody>
      </p:sp>
      <p:sp>
        <p:nvSpPr>
          <p:cNvPr id="61448" name="Line 8"/>
          <p:cNvSpPr>
            <a:spLocks noChangeShapeType="1"/>
          </p:cNvSpPr>
          <p:nvPr/>
        </p:nvSpPr>
        <p:spPr bwMode="auto">
          <a:xfrm flipH="1">
            <a:off x="7680325" y="2781301"/>
            <a:ext cx="215900" cy="2303463"/>
          </a:xfrm>
          <a:prstGeom prst="line">
            <a:avLst/>
          </a:prstGeom>
          <a:noFill/>
          <a:ln w="9525">
            <a:solidFill>
              <a:srgbClr val="98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prstClr val="black"/>
              </a:solidFill>
              <a:latin typeface="Arial" panose="020B0604020202020204"/>
            </a:endParaRPr>
          </a:p>
        </p:txBody>
      </p:sp>
      <p:sp>
        <p:nvSpPr>
          <p:cNvPr id="61454" name="Rectangle 14">
            <a:hlinkClick r:id="" action="ppaction://noaction"/>
          </p:cNvPr>
          <p:cNvSpPr>
            <a:spLocks noChangeArrowheads="1"/>
          </p:cNvSpPr>
          <p:nvPr>
            <p:custDataLst>
              <p:tags r:id="rId2"/>
            </p:custDataLst>
          </p:nvPr>
        </p:nvSpPr>
        <p:spPr bwMode="auto">
          <a:xfrm>
            <a:off x="4318000" y="6235700"/>
            <a:ext cx="115888" cy="115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61457" name="Rectangle 17">
            <a:hlinkClick r:id="" action="ppaction://noaction"/>
          </p:cNvPr>
          <p:cNvSpPr>
            <a:spLocks noChangeArrowheads="1"/>
          </p:cNvSpPr>
          <p:nvPr>
            <p:custDataLst>
              <p:tags r:id="rId3"/>
            </p:custDataLst>
          </p:nvPr>
        </p:nvSpPr>
        <p:spPr bwMode="auto">
          <a:xfrm>
            <a:off x="4165600" y="6451600"/>
            <a:ext cx="114300" cy="114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10" name="Freeform 54"/>
          <p:cNvSpPr>
            <a:spLocks noChangeAspect="1" noEditPoints="1"/>
          </p:cNvSpPr>
          <p:nvPr/>
        </p:nvSpPr>
        <p:spPr bwMode="auto">
          <a:xfrm>
            <a:off x="1991544" y="5373216"/>
            <a:ext cx="834912" cy="1041346"/>
          </a:xfrm>
          <a:custGeom>
            <a:avLst/>
            <a:gdLst>
              <a:gd name="T0" fmla="*/ 94 w 182"/>
              <a:gd name="T1" fmla="*/ 155 h 227"/>
              <a:gd name="T2" fmla="*/ 152 w 182"/>
              <a:gd name="T3" fmla="*/ 76 h 227"/>
              <a:gd name="T4" fmla="*/ 86 w 182"/>
              <a:gd name="T5" fmla="*/ 156 h 227"/>
              <a:gd name="T6" fmla="*/ 94 w 182"/>
              <a:gd name="T7" fmla="*/ 181 h 227"/>
              <a:gd name="T8" fmla="*/ 101 w 182"/>
              <a:gd name="T9" fmla="*/ 39 h 227"/>
              <a:gd name="T10" fmla="*/ 54 w 182"/>
              <a:gd name="T11" fmla="*/ 40 h 227"/>
              <a:gd name="T12" fmla="*/ 97 w 182"/>
              <a:gd name="T13" fmla="*/ 87 h 227"/>
              <a:gd name="T14" fmla="*/ 82 w 182"/>
              <a:gd name="T15" fmla="*/ 71 h 227"/>
              <a:gd name="T16" fmla="*/ 34 w 182"/>
              <a:gd name="T17" fmla="*/ 52 h 227"/>
              <a:gd name="T18" fmla="*/ 64 w 182"/>
              <a:gd name="T19" fmla="*/ 93 h 227"/>
              <a:gd name="T20" fmla="*/ 21 w 182"/>
              <a:gd name="T21" fmla="*/ 137 h 227"/>
              <a:gd name="T22" fmla="*/ 97 w 182"/>
              <a:gd name="T23" fmla="*/ 87 h 227"/>
              <a:gd name="T24" fmla="*/ 14 w 182"/>
              <a:gd name="T25" fmla="*/ 175 h 227"/>
              <a:gd name="T26" fmla="*/ 14 w 182"/>
              <a:gd name="T27" fmla="*/ 189 h 227"/>
              <a:gd name="T28" fmla="*/ 1 w 182"/>
              <a:gd name="T29" fmla="*/ 202 h 227"/>
              <a:gd name="T30" fmla="*/ 20 w 182"/>
              <a:gd name="T31" fmla="*/ 227 h 227"/>
              <a:gd name="T32" fmla="*/ 37 w 182"/>
              <a:gd name="T33" fmla="*/ 198 h 227"/>
              <a:gd name="T34" fmla="*/ 26 w 182"/>
              <a:gd name="T35" fmla="*/ 183 h 227"/>
              <a:gd name="T36" fmla="*/ 123 w 182"/>
              <a:gd name="T37" fmla="*/ 227 h 227"/>
              <a:gd name="T38" fmla="*/ 148 w 182"/>
              <a:gd name="T39" fmla="*/ 206 h 227"/>
              <a:gd name="T40" fmla="*/ 106 w 182"/>
              <a:gd name="T41" fmla="*/ 192 h 227"/>
              <a:gd name="T42" fmla="*/ 165 w 182"/>
              <a:gd name="T43" fmla="*/ 54 h 227"/>
              <a:gd name="T44" fmla="*/ 14 w 182"/>
              <a:gd name="T45" fmla="*/ 170 h 227"/>
              <a:gd name="T46" fmla="*/ 25 w 182"/>
              <a:gd name="T47" fmla="*/ 216 h 227"/>
              <a:gd name="T48" fmla="*/ 11 w 182"/>
              <a:gd name="T49" fmla="*/ 213 h 227"/>
              <a:gd name="T50" fmla="*/ 14 w 182"/>
              <a:gd name="T51" fmla="*/ 200 h 227"/>
              <a:gd name="T52" fmla="*/ 20 w 182"/>
              <a:gd name="T53" fmla="*/ 209 h 227"/>
              <a:gd name="T54" fmla="*/ 26 w 182"/>
              <a:gd name="T55" fmla="*/ 199 h 227"/>
              <a:gd name="T56" fmla="*/ 125 w 182"/>
              <a:gd name="T57" fmla="*/ 191 h 227"/>
              <a:gd name="T58" fmla="*/ 138 w 182"/>
              <a:gd name="T59" fmla="*/ 206 h 227"/>
              <a:gd name="T60" fmla="*/ 112 w 182"/>
              <a:gd name="T61" fmla="*/ 203 h 227"/>
              <a:gd name="T62" fmla="*/ 174 w 182"/>
              <a:gd name="T63" fmla="*/ 13 h 227"/>
              <a:gd name="T64" fmla="*/ 159 w 182"/>
              <a:gd name="T65" fmla="*/ 2 h 227"/>
              <a:gd name="T66" fmla="*/ 164 w 182"/>
              <a:gd name="T67" fmla="*/ 20 h 227"/>
              <a:gd name="T68" fmla="*/ 171 w 182"/>
              <a:gd name="T69" fmla="*/ 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227">
                <a:moveTo>
                  <a:pt x="94" y="181"/>
                </a:moveTo>
                <a:cubicBezTo>
                  <a:pt x="94" y="155"/>
                  <a:pt x="94" y="155"/>
                  <a:pt x="94" y="155"/>
                </a:cubicBezTo>
                <a:cubicBezTo>
                  <a:pt x="112" y="154"/>
                  <a:pt x="120" y="146"/>
                  <a:pt x="128" y="131"/>
                </a:cubicBezTo>
                <a:cubicBezTo>
                  <a:pt x="133" y="121"/>
                  <a:pt x="144" y="95"/>
                  <a:pt x="152" y="76"/>
                </a:cubicBezTo>
                <a:cubicBezTo>
                  <a:pt x="60" y="156"/>
                  <a:pt x="60" y="156"/>
                  <a:pt x="60" y="156"/>
                </a:cubicBezTo>
                <a:cubicBezTo>
                  <a:pt x="68" y="156"/>
                  <a:pt x="77" y="156"/>
                  <a:pt x="86" y="156"/>
                </a:cubicBezTo>
                <a:cubicBezTo>
                  <a:pt x="86" y="179"/>
                  <a:pt x="86" y="179"/>
                  <a:pt x="86" y="179"/>
                </a:cubicBezTo>
                <a:lnTo>
                  <a:pt x="94" y="181"/>
                </a:lnTo>
                <a:close/>
                <a:moveTo>
                  <a:pt x="78" y="63"/>
                </a:moveTo>
                <a:cubicBezTo>
                  <a:pt x="91" y="62"/>
                  <a:pt x="101" y="52"/>
                  <a:pt x="101" y="39"/>
                </a:cubicBezTo>
                <a:cubicBezTo>
                  <a:pt x="100" y="26"/>
                  <a:pt x="90" y="16"/>
                  <a:pt x="77" y="16"/>
                </a:cubicBezTo>
                <a:cubicBezTo>
                  <a:pt x="64" y="17"/>
                  <a:pt x="54" y="28"/>
                  <a:pt x="54" y="40"/>
                </a:cubicBezTo>
                <a:cubicBezTo>
                  <a:pt x="55" y="53"/>
                  <a:pt x="66" y="63"/>
                  <a:pt x="78" y="63"/>
                </a:cubicBezTo>
                <a:close/>
                <a:moveTo>
                  <a:pt x="97" y="87"/>
                </a:moveTo>
                <a:cubicBezTo>
                  <a:pt x="97" y="78"/>
                  <a:pt x="92" y="71"/>
                  <a:pt x="82" y="71"/>
                </a:cubicBezTo>
                <a:cubicBezTo>
                  <a:pt x="82" y="71"/>
                  <a:pt x="82" y="71"/>
                  <a:pt x="82" y="71"/>
                </a:cubicBezTo>
                <a:cubicBezTo>
                  <a:pt x="70" y="72"/>
                  <a:pt x="58" y="66"/>
                  <a:pt x="51" y="55"/>
                </a:cubicBezTo>
                <a:cubicBezTo>
                  <a:pt x="47" y="50"/>
                  <a:pt x="39" y="48"/>
                  <a:pt x="34" y="52"/>
                </a:cubicBezTo>
                <a:cubicBezTo>
                  <a:pt x="28" y="56"/>
                  <a:pt x="27" y="64"/>
                  <a:pt x="31" y="69"/>
                </a:cubicBezTo>
                <a:cubicBezTo>
                  <a:pt x="39" y="81"/>
                  <a:pt x="51" y="89"/>
                  <a:pt x="64" y="93"/>
                </a:cubicBezTo>
                <a:cubicBezTo>
                  <a:pt x="64" y="112"/>
                  <a:pt x="64" y="112"/>
                  <a:pt x="64" y="112"/>
                </a:cubicBezTo>
                <a:cubicBezTo>
                  <a:pt x="51" y="113"/>
                  <a:pt x="33" y="119"/>
                  <a:pt x="21" y="137"/>
                </a:cubicBezTo>
                <a:cubicBezTo>
                  <a:pt x="18" y="141"/>
                  <a:pt x="19" y="147"/>
                  <a:pt x="22" y="152"/>
                </a:cubicBezTo>
                <a:lnTo>
                  <a:pt x="97" y="87"/>
                </a:lnTo>
                <a:close/>
                <a:moveTo>
                  <a:pt x="14" y="170"/>
                </a:moveTo>
                <a:cubicBezTo>
                  <a:pt x="14" y="175"/>
                  <a:pt x="14" y="175"/>
                  <a:pt x="14" y="175"/>
                </a:cubicBezTo>
                <a:cubicBezTo>
                  <a:pt x="14" y="180"/>
                  <a:pt x="14" y="180"/>
                  <a:pt x="14" y="180"/>
                </a:cubicBezTo>
                <a:cubicBezTo>
                  <a:pt x="14" y="189"/>
                  <a:pt x="14" y="189"/>
                  <a:pt x="14" y="189"/>
                </a:cubicBezTo>
                <a:cubicBezTo>
                  <a:pt x="13" y="189"/>
                  <a:pt x="12" y="190"/>
                  <a:pt x="10" y="190"/>
                </a:cubicBezTo>
                <a:cubicBezTo>
                  <a:pt x="6" y="193"/>
                  <a:pt x="2" y="197"/>
                  <a:pt x="1" y="202"/>
                </a:cubicBezTo>
                <a:cubicBezTo>
                  <a:pt x="0" y="207"/>
                  <a:pt x="0" y="213"/>
                  <a:pt x="3" y="217"/>
                </a:cubicBezTo>
                <a:cubicBezTo>
                  <a:pt x="6" y="224"/>
                  <a:pt x="13" y="227"/>
                  <a:pt x="20" y="227"/>
                </a:cubicBezTo>
                <a:cubicBezTo>
                  <a:pt x="23" y="227"/>
                  <a:pt x="27" y="227"/>
                  <a:pt x="30" y="225"/>
                </a:cubicBezTo>
                <a:cubicBezTo>
                  <a:pt x="39" y="220"/>
                  <a:pt x="43" y="208"/>
                  <a:pt x="37" y="198"/>
                </a:cubicBezTo>
                <a:cubicBezTo>
                  <a:pt x="35" y="194"/>
                  <a:pt x="30" y="190"/>
                  <a:pt x="26" y="189"/>
                </a:cubicBezTo>
                <a:cubicBezTo>
                  <a:pt x="26" y="183"/>
                  <a:pt x="26" y="183"/>
                  <a:pt x="26" y="183"/>
                </a:cubicBezTo>
                <a:cubicBezTo>
                  <a:pt x="102" y="203"/>
                  <a:pt x="102" y="203"/>
                  <a:pt x="102" y="203"/>
                </a:cubicBezTo>
                <a:cubicBezTo>
                  <a:pt x="101" y="215"/>
                  <a:pt x="111" y="226"/>
                  <a:pt x="123" y="227"/>
                </a:cubicBezTo>
                <a:cubicBezTo>
                  <a:pt x="124" y="227"/>
                  <a:pt x="124" y="227"/>
                  <a:pt x="125" y="227"/>
                </a:cubicBezTo>
                <a:cubicBezTo>
                  <a:pt x="137" y="227"/>
                  <a:pt x="147" y="218"/>
                  <a:pt x="148" y="206"/>
                </a:cubicBezTo>
                <a:cubicBezTo>
                  <a:pt x="149" y="194"/>
                  <a:pt x="140" y="183"/>
                  <a:pt x="127" y="182"/>
                </a:cubicBezTo>
                <a:cubicBezTo>
                  <a:pt x="118" y="181"/>
                  <a:pt x="110" y="185"/>
                  <a:pt x="106" y="192"/>
                </a:cubicBezTo>
                <a:cubicBezTo>
                  <a:pt x="29" y="172"/>
                  <a:pt x="29" y="172"/>
                  <a:pt x="29" y="172"/>
                </a:cubicBezTo>
                <a:cubicBezTo>
                  <a:pt x="165" y="54"/>
                  <a:pt x="165" y="54"/>
                  <a:pt x="165" y="54"/>
                </a:cubicBezTo>
                <a:cubicBezTo>
                  <a:pt x="157" y="46"/>
                  <a:pt x="157" y="46"/>
                  <a:pt x="157" y="46"/>
                </a:cubicBezTo>
                <a:lnTo>
                  <a:pt x="14" y="170"/>
                </a:lnTo>
                <a:close/>
                <a:moveTo>
                  <a:pt x="29" y="203"/>
                </a:moveTo>
                <a:cubicBezTo>
                  <a:pt x="31" y="208"/>
                  <a:pt x="30" y="214"/>
                  <a:pt x="25" y="216"/>
                </a:cubicBezTo>
                <a:cubicBezTo>
                  <a:pt x="23" y="217"/>
                  <a:pt x="22" y="218"/>
                  <a:pt x="20" y="218"/>
                </a:cubicBezTo>
                <a:cubicBezTo>
                  <a:pt x="16" y="218"/>
                  <a:pt x="13" y="216"/>
                  <a:pt x="11" y="213"/>
                </a:cubicBezTo>
                <a:cubicBezTo>
                  <a:pt x="10" y="210"/>
                  <a:pt x="10" y="208"/>
                  <a:pt x="10" y="205"/>
                </a:cubicBezTo>
                <a:cubicBezTo>
                  <a:pt x="11" y="203"/>
                  <a:pt x="12" y="201"/>
                  <a:pt x="14" y="200"/>
                </a:cubicBezTo>
                <a:cubicBezTo>
                  <a:pt x="14" y="203"/>
                  <a:pt x="14" y="203"/>
                  <a:pt x="14" y="203"/>
                </a:cubicBezTo>
                <a:cubicBezTo>
                  <a:pt x="14" y="207"/>
                  <a:pt x="17" y="209"/>
                  <a:pt x="20" y="209"/>
                </a:cubicBezTo>
                <a:cubicBezTo>
                  <a:pt x="23" y="209"/>
                  <a:pt x="26" y="207"/>
                  <a:pt x="26" y="203"/>
                </a:cubicBezTo>
                <a:cubicBezTo>
                  <a:pt x="26" y="199"/>
                  <a:pt x="26" y="199"/>
                  <a:pt x="26" y="199"/>
                </a:cubicBezTo>
                <a:cubicBezTo>
                  <a:pt x="27" y="200"/>
                  <a:pt x="28" y="201"/>
                  <a:pt x="29" y="203"/>
                </a:cubicBezTo>
                <a:close/>
                <a:moveTo>
                  <a:pt x="125" y="191"/>
                </a:moveTo>
                <a:cubicBezTo>
                  <a:pt x="125" y="191"/>
                  <a:pt x="126" y="191"/>
                  <a:pt x="126" y="191"/>
                </a:cubicBezTo>
                <a:cubicBezTo>
                  <a:pt x="133" y="192"/>
                  <a:pt x="139" y="198"/>
                  <a:pt x="138" y="206"/>
                </a:cubicBezTo>
                <a:cubicBezTo>
                  <a:pt x="137" y="213"/>
                  <a:pt x="131" y="218"/>
                  <a:pt x="124" y="218"/>
                </a:cubicBezTo>
                <a:cubicBezTo>
                  <a:pt x="117" y="217"/>
                  <a:pt x="111" y="211"/>
                  <a:pt x="112" y="203"/>
                </a:cubicBezTo>
                <a:cubicBezTo>
                  <a:pt x="112" y="197"/>
                  <a:pt x="118" y="191"/>
                  <a:pt x="125" y="191"/>
                </a:cubicBezTo>
                <a:close/>
                <a:moveTo>
                  <a:pt x="174" y="13"/>
                </a:moveTo>
                <a:cubicBezTo>
                  <a:pt x="169" y="5"/>
                  <a:pt x="168" y="3"/>
                  <a:pt x="168" y="3"/>
                </a:cubicBezTo>
                <a:cubicBezTo>
                  <a:pt x="165" y="0"/>
                  <a:pt x="162" y="0"/>
                  <a:pt x="159" y="2"/>
                </a:cubicBezTo>
                <a:cubicBezTo>
                  <a:pt x="156" y="4"/>
                  <a:pt x="156" y="8"/>
                  <a:pt x="158" y="11"/>
                </a:cubicBezTo>
                <a:cubicBezTo>
                  <a:pt x="158" y="11"/>
                  <a:pt x="159" y="13"/>
                  <a:pt x="164" y="20"/>
                </a:cubicBezTo>
                <a:cubicBezTo>
                  <a:pt x="169" y="26"/>
                  <a:pt x="168" y="33"/>
                  <a:pt x="163" y="40"/>
                </a:cubicBezTo>
                <a:cubicBezTo>
                  <a:pt x="171" y="49"/>
                  <a:pt x="171" y="49"/>
                  <a:pt x="171" y="49"/>
                </a:cubicBezTo>
                <a:cubicBezTo>
                  <a:pt x="181" y="38"/>
                  <a:pt x="182" y="24"/>
                  <a:pt x="174" y="13"/>
                </a:cubicBezTo>
                <a:close/>
              </a:path>
            </a:pathLst>
          </a:custGeom>
          <a:solidFill>
            <a:srgbClr val="987000"/>
          </a:solidFill>
          <a:ln>
            <a:noFill/>
          </a:ln>
        </p:spPr>
        <p:txBody>
          <a:bodyPr vert="horz" wrap="square" lIns="91440" tIns="45720" rIns="91440" bIns="45720" numCol="1" anchor="t" anchorCtr="0" compatLnSpc="1">
            <a:prstTxWarp prst="textNoShape">
              <a:avLst/>
            </a:prstTxWarp>
          </a:bodyPr>
          <a:lstStyle/>
          <a:p>
            <a:endParaRPr lang="fr-FR">
              <a:solidFill>
                <a:prstClr val="black"/>
              </a:solidFill>
              <a:latin typeface="Arial" panose="020B0604020202020204"/>
            </a:endParaRPr>
          </a:p>
        </p:txBody>
      </p:sp>
    </p:spTree>
    <p:custDataLst>
      <p:tags r:id="rId1"/>
    </p:custDataLst>
    <p:extLst>
      <p:ext uri="{BB962C8B-B14F-4D97-AF65-F5344CB8AC3E}">
        <p14:creationId xmlns:p14="http://schemas.microsoft.com/office/powerpoint/2010/main" val="37907573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463354" y="620689"/>
            <a:ext cx="8385175" cy="307777"/>
          </a:xfrm>
          <a:noFill/>
        </p:spPr>
        <p:txBody>
          <a:bodyPr>
            <a:spAutoFit/>
          </a:bodyPr>
          <a:lstStyle/>
          <a:p>
            <a:r>
              <a:rPr lang="fr-FR" altLang="fr-FR" sz="2000" dirty="0"/>
              <a:t>Pourcentages de reclassement, un exemple à 6 classes</a:t>
            </a:r>
          </a:p>
        </p:txBody>
      </p:sp>
      <p:sp>
        <p:nvSpPr>
          <p:cNvPr id="63491" name="Rectangle 3"/>
          <p:cNvSpPr>
            <a:spLocks noGrp="1" noChangeArrowheads="1"/>
          </p:cNvSpPr>
          <p:nvPr>
            <p:ph type="body" idx="1"/>
            <p:custDataLst>
              <p:tags r:id="rId2"/>
            </p:custDataLst>
          </p:nvPr>
        </p:nvSpPr>
        <p:spPr>
          <a:xfrm>
            <a:off x="1919536" y="1052736"/>
            <a:ext cx="8382000" cy="467244"/>
          </a:xfrm>
          <a:noFill/>
          <a:extLst>
            <a:ext uri="{909E8E84-426E-40DD-AFC4-6F175D3DCCD1}">
              <a14:hiddenFill xmlns:a14="http://schemas.microsoft.com/office/drawing/2010/main">
                <a:solidFill>
                  <a:srgbClr val="3399CC"/>
                </a:solidFill>
              </a14:hiddenFill>
            </a:ext>
          </a:extLst>
        </p:spPr>
        <p:txBody>
          <a:bodyPr>
            <a:spAutoFit/>
          </a:bodyPr>
          <a:lstStyle/>
          <a:p>
            <a:pPr lvl="1">
              <a:lnSpc>
                <a:spcPts val="1900"/>
              </a:lnSpc>
              <a:spcBef>
                <a:spcPts val="400"/>
              </a:spcBef>
              <a:buClr>
                <a:srgbClr val="987000"/>
              </a:buClr>
              <a:buSzPct val="80000"/>
              <a:buFont typeface="Wingdings" panose="05000000000000000000" pitchFamily="2" charset="2"/>
              <a:buChar char="Ø"/>
            </a:pPr>
            <a:r>
              <a:rPr lang="fr-FR" altLang="fr-FR" sz="1400" dirty="0">
                <a:solidFill>
                  <a:srgbClr val="000000"/>
                </a:solidFill>
              </a:rPr>
              <a:t>Pour s’assurer de la performance de l’analyse discriminante, on compare le groupe dans lequel l’individu a été reclassé avec celui auquel il appartient réellement.</a:t>
            </a:r>
          </a:p>
        </p:txBody>
      </p:sp>
      <p:graphicFrame>
        <p:nvGraphicFramePr>
          <p:cNvPr id="63492" name="Object 4"/>
          <p:cNvGraphicFramePr>
            <a:graphicFrameLocks noChangeAspect="1"/>
          </p:cNvGraphicFramePr>
          <p:nvPr/>
        </p:nvGraphicFramePr>
        <p:xfrm>
          <a:off x="3215680" y="2276873"/>
          <a:ext cx="6362700" cy="2873375"/>
        </p:xfrm>
        <a:graphic>
          <a:graphicData uri="http://schemas.openxmlformats.org/presentationml/2006/ole">
            <mc:AlternateContent xmlns:mc="http://schemas.openxmlformats.org/markup-compatibility/2006">
              <mc:Choice xmlns:v="urn:schemas-microsoft-com:vml" Requires="v">
                <p:oleObj name="Feuille de calcul" r:id="rId6" imgW="5848378" imgH="2609820" progId="Excel.Sheet.8">
                  <p:embed/>
                </p:oleObj>
              </mc:Choice>
              <mc:Fallback>
                <p:oleObj name="Feuille de calcul" r:id="rId6" imgW="5848378" imgH="2609820" progId="Excel.Sheet.8">
                  <p:embed/>
                  <p:pic>
                    <p:nvPicPr>
                      <p:cNvPr id="63492" name="Object 4"/>
                      <p:cNvPicPr>
                        <a:picLocks noChangeAspect="1" noChangeArrowheads="1"/>
                      </p:cNvPicPr>
                      <p:nvPr/>
                    </p:nvPicPr>
                    <p:blipFill>
                      <a:blip r:embed="rId7"/>
                      <a:srcRect/>
                      <a:stretch>
                        <a:fillRect/>
                      </a:stretch>
                    </p:blipFill>
                    <p:spPr bwMode="auto">
                      <a:xfrm>
                        <a:off x="3215680" y="2276873"/>
                        <a:ext cx="6362700" cy="2873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3" name="Text Box 5"/>
          <p:cNvSpPr txBox="1">
            <a:spLocks noChangeArrowheads="1"/>
          </p:cNvSpPr>
          <p:nvPr/>
        </p:nvSpPr>
        <p:spPr bwMode="auto">
          <a:xfrm>
            <a:off x="5664201" y="5786698"/>
            <a:ext cx="4608513" cy="7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lgn="ctr"/>
            <a:r>
              <a:rPr lang="fr-FR" altLang="fr-FR" sz="1400" u="sng" dirty="0">
                <a:solidFill>
                  <a:prstClr val="black"/>
                </a:solidFill>
                <a:latin typeface="Arial" panose="020B0604020202020204"/>
              </a:rPr>
              <a:t>Taux de reclassement</a:t>
            </a:r>
            <a:r>
              <a:rPr lang="fr-FR" altLang="fr-FR" sz="1400" dirty="0">
                <a:solidFill>
                  <a:prstClr val="black"/>
                </a:solidFill>
                <a:latin typeface="Arial" panose="020B0604020202020204"/>
              </a:rPr>
              <a:t> : </a:t>
            </a:r>
          </a:p>
          <a:p>
            <a:pPr algn="ctr"/>
            <a:r>
              <a:rPr lang="fr-FR" altLang="fr-FR" sz="1400" dirty="0">
                <a:solidFill>
                  <a:srgbClr val="989898"/>
                </a:solidFill>
                <a:latin typeface="Arial" panose="020B0604020202020204"/>
              </a:rPr>
              <a:t>(387+548+312+192+291+72) / 2304 = </a:t>
            </a:r>
            <a:r>
              <a:rPr lang="fr-FR" altLang="fr-FR" sz="1400" b="1" dirty="0">
                <a:solidFill>
                  <a:srgbClr val="989898"/>
                </a:solidFill>
                <a:latin typeface="Arial" panose="020B0604020202020204"/>
              </a:rPr>
              <a:t>76%</a:t>
            </a:r>
          </a:p>
          <a:p>
            <a:pPr algn="ctr"/>
            <a:r>
              <a:rPr lang="fr-FR" altLang="fr-FR" sz="1400" dirty="0">
                <a:solidFill>
                  <a:prstClr val="black"/>
                </a:solidFill>
                <a:latin typeface="Arial" panose="020B0604020202020204"/>
              </a:rPr>
              <a:t>Le modèle de reclassement est plutôt de bonne qualité.</a:t>
            </a:r>
          </a:p>
        </p:txBody>
      </p:sp>
      <p:sp>
        <p:nvSpPr>
          <p:cNvPr id="63494" name="AutoShape 6"/>
          <p:cNvSpPr>
            <a:spLocks/>
          </p:cNvSpPr>
          <p:nvPr/>
        </p:nvSpPr>
        <p:spPr bwMode="auto">
          <a:xfrm>
            <a:off x="2927350" y="2636913"/>
            <a:ext cx="215900" cy="2519363"/>
          </a:xfrm>
          <a:prstGeom prst="leftBrace">
            <a:avLst>
              <a:gd name="adj1" fmla="val 9724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63495" name="AutoShape 7"/>
          <p:cNvSpPr>
            <a:spLocks/>
          </p:cNvSpPr>
          <p:nvPr/>
        </p:nvSpPr>
        <p:spPr bwMode="auto">
          <a:xfrm rot="5400000">
            <a:off x="6781006" y="153019"/>
            <a:ext cx="71438" cy="4032250"/>
          </a:xfrm>
          <a:prstGeom prst="leftBrace">
            <a:avLst>
              <a:gd name="adj1" fmla="val 4703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63496" name="Text Box 8"/>
          <p:cNvSpPr txBox="1">
            <a:spLocks noChangeArrowheads="1"/>
          </p:cNvSpPr>
          <p:nvPr/>
        </p:nvSpPr>
        <p:spPr bwMode="auto">
          <a:xfrm>
            <a:off x="4468813" y="1684040"/>
            <a:ext cx="4679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lgn="ctr">
              <a:spcBef>
                <a:spcPct val="20000"/>
              </a:spcBef>
            </a:pPr>
            <a:r>
              <a:rPr lang="fr-FR" altLang="fr-FR" sz="1400" dirty="0">
                <a:solidFill>
                  <a:prstClr val="black"/>
                </a:solidFill>
                <a:latin typeface="Arial" panose="020B0604020202020204"/>
              </a:rPr>
              <a:t>Groupes de « </a:t>
            </a:r>
            <a:r>
              <a:rPr lang="fr-FR" altLang="fr-FR" sz="1400" dirty="0">
                <a:solidFill>
                  <a:srgbClr val="989898"/>
                </a:solidFill>
                <a:latin typeface="Arial" panose="020B0604020202020204"/>
              </a:rPr>
              <a:t>départ</a:t>
            </a:r>
            <a:r>
              <a:rPr lang="fr-FR" altLang="fr-FR" sz="1400" dirty="0">
                <a:solidFill>
                  <a:srgbClr val="3399CC"/>
                </a:solidFill>
                <a:latin typeface="Arial" panose="020B0604020202020204"/>
              </a:rPr>
              <a:t> </a:t>
            </a:r>
            <a:r>
              <a:rPr lang="fr-FR" altLang="fr-FR" sz="1400" dirty="0">
                <a:solidFill>
                  <a:prstClr val="black"/>
                </a:solidFill>
                <a:latin typeface="Arial" panose="020B0604020202020204"/>
              </a:rPr>
              <a:t>» obtenus suite à la </a:t>
            </a:r>
            <a:r>
              <a:rPr lang="fr-FR" altLang="fr-FR" sz="1400" dirty="0">
                <a:solidFill>
                  <a:srgbClr val="989898"/>
                </a:solidFill>
                <a:latin typeface="Arial" panose="020B0604020202020204"/>
              </a:rPr>
              <a:t>typologie</a:t>
            </a:r>
          </a:p>
        </p:txBody>
      </p:sp>
      <p:sp>
        <p:nvSpPr>
          <p:cNvPr id="63497" name="Text Box 9"/>
          <p:cNvSpPr txBox="1">
            <a:spLocks noChangeArrowheads="1"/>
          </p:cNvSpPr>
          <p:nvPr/>
        </p:nvSpPr>
        <p:spPr bwMode="auto">
          <a:xfrm>
            <a:off x="1631950" y="3769894"/>
            <a:ext cx="1295400" cy="52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lgn="ctr">
              <a:spcBef>
                <a:spcPct val="20000"/>
              </a:spcBef>
            </a:pPr>
            <a:r>
              <a:rPr lang="fr-FR" altLang="fr-FR" sz="1400" dirty="0">
                <a:solidFill>
                  <a:prstClr val="black"/>
                </a:solidFill>
                <a:latin typeface="Arial" panose="020B0604020202020204"/>
              </a:rPr>
              <a:t>Groupes de </a:t>
            </a:r>
            <a:r>
              <a:rPr lang="fr-FR" altLang="fr-FR" sz="1400" dirty="0">
                <a:solidFill>
                  <a:srgbClr val="989898"/>
                </a:solidFill>
                <a:latin typeface="Arial" panose="020B0604020202020204"/>
              </a:rPr>
              <a:t>reclassement</a:t>
            </a:r>
          </a:p>
        </p:txBody>
      </p:sp>
      <p:sp>
        <p:nvSpPr>
          <p:cNvPr id="63498" name="Oval 10"/>
          <p:cNvSpPr>
            <a:spLocks noChangeArrowheads="1"/>
          </p:cNvSpPr>
          <p:nvPr/>
        </p:nvSpPr>
        <p:spPr bwMode="auto">
          <a:xfrm>
            <a:off x="5203826" y="4077196"/>
            <a:ext cx="358775" cy="215900"/>
          </a:xfrm>
          <a:prstGeom prst="ellipse">
            <a:avLst/>
          </a:prstGeom>
          <a:noFill/>
          <a:ln w="19050">
            <a:solidFill>
              <a:srgbClr val="D7B44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63500" name="Text Box 12"/>
          <p:cNvSpPr txBox="1">
            <a:spLocks noChangeArrowheads="1"/>
          </p:cNvSpPr>
          <p:nvPr/>
        </p:nvSpPr>
        <p:spPr bwMode="auto">
          <a:xfrm>
            <a:off x="1919288" y="5804050"/>
            <a:ext cx="2665412" cy="649287"/>
          </a:xfrm>
          <a:prstGeom prst="rect">
            <a:avLst/>
          </a:prstGeom>
          <a:noFill/>
          <a:ln w="9525">
            <a:solidFill>
              <a:srgbClr val="D7B44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11" rIns="91419" bIns="45711">
            <a:spAutoFit/>
          </a:bodyPr>
          <a:lstStyle/>
          <a:p>
            <a:pPr algn="ctr">
              <a:spcBef>
                <a:spcPct val="20000"/>
              </a:spcBef>
            </a:pPr>
            <a:r>
              <a:rPr lang="fr-FR" altLang="fr-FR" sz="1200">
                <a:solidFill>
                  <a:prstClr val="black"/>
                </a:solidFill>
                <a:latin typeface="Arial" panose="020B0604020202020204"/>
              </a:rPr>
              <a:t>18 individus, initialement affectés au groupe 1, ont été reclassés  « à tort » dans le groupe 4 </a:t>
            </a:r>
            <a:endParaRPr lang="fr-FR" altLang="fr-FR" sz="1200">
              <a:solidFill>
                <a:srgbClr val="F7911E"/>
              </a:solidFill>
              <a:latin typeface="Arial" panose="020B0604020202020204"/>
            </a:endParaRPr>
          </a:p>
        </p:txBody>
      </p:sp>
      <p:sp>
        <p:nvSpPr>
          <p:cNvPr id="63499" name="Line 11"/>
          <p:cNvSpPr>
            <a:spLocks noChangeShapeType="1"/>
          </p:cNvSpPr>
          <p:nvPr/>
        </p:nvSpPr>
        <p:spPr bwMode="auto">
          <a:xfrm flipH="1">
            <a:off x="4439817" y="4293096"/>
            <a:ext cx="883221" cy="1728192"/>
          </a:xfrm>
          <a:prstGeom prst="line">
            <a:avLst/>
          </a:prstGeom>
          <a:noFill/>
          <a:ln w="9525">
            <a:solidFill>
              <a:srgbClr val="D7B44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prstClr val="black"/>
              </a:solidFill>
              <a:latin typeface="Arial" panose="020B0604020202020204"/>
            </a:endParaRPr>
          </a:p>
        </p:txBody>
      </p:sp>
      <p:sp>
        <p:nvSpPr>
          <p:cNvPr id="63506" name="Rectangle 18">
            <a:hlinkClick r:id="" action="ppaction://noaction"/>
          </p:cNvPr>
          <p:cNvSpPr>
            <a:spLocks noChangeArrowheads="1"/>
          </p:cNvSpPr>
          <p:nvPr>
            <p:custDataLst>
              <p:tags r:id="rId3"/>
            </p:custDataLst>
          </p:nvPr>
        </p:nvSpPr>
        <p:spPr bwMode="auto">
          <a:xfrm>
            <a:off x="4318000" y="6235700"/>
            <a:ext cx="115888" cy="115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prstClr val="black"/>
              </a:solidFill>
              <a:latin typeface="Arial" panose="020B0604020202020204"/>
            </a:endParaRPr>
          </a:p>
        </p:txBody>
      </p:sp>
      <p:sp>
        <p:nvSpPr>
          <p:cNvPr id="14" name="Freeform 39"/>
          <p:cNvSpPr>
            <a:spLocks noChangeAspect="1"/>
          </p:cNvSpPr>
          <p:nvPr/>
        </p:nvSpPr>
        <p:spPr bwMode="auto">
          <a:xfrm>
            <a:off x="1919536" y="1700808"/>
            <a:ext cx="1179159" cy="792088"/>
          </a:xfrm>
          <a:custGeom>
            <a:avLst/>
            <a:gdLst>
              <a:gd name="T0" fmla="*/ 227 w 230"/>
              <a:gd name="T1" fmla="*/ 136 h 154"/>
              <a:gd name="T2" fmla="*/ 216 w 230"/>
              <a:gd name="T3" fmla="*/ 130 h 154"/>
              <a:gd name="T4" fmla="*/ 206 w 230"/>
              <a:gd name="T5" fmla="*/ 127 h 154"/>
              <a:gd name="T6" fmla="*/ 200 w 230"/>
              <a:gd name="T7" fmla="*/ 120 h 154"/>
              <a:gd name="T8" fmla="*/ 187 w 230"/>
              <a:gd name="T9" fmla="*/ 101 h 154"/>
              <a:gd name="T10" fmla="*/ 177 w 230"/>
              <a:gd name="T11" fmla="*/ 87 h 154"/>
              <a:gd name="T12" fmla="*/ 177 w 230"/>
              <a:gd name="T13" fmla="*/ 81 h 154"/>
              <a:gd name="T14" fmla="*/ 186 w 230"/>
              <a:gd name="T15" fmla="*/ 80 h 154"/>
              <a:gd name="T16" fmla="*/ 190 w 230"/>
              <a:gd name="T17" fmla="*/ 79 h 154"/>
              <a:gd name="T18" fmla="*/ 196 w 230"/>
              <a:gd name="T19" fmla="*/ 74 h 154"/>
              <a:gd name="T20" fmla="*/ 198 w 230"/>
              <a:gd name="T21" fmla="*/ 69 h 154"/>
              <a:gd name="T22" fmla="*/ 200 w 230"/>
              <a:gd name="T23" fmla="*/ 67 h 154"/>
              <a:gd name="T24" fmla="*/ 202 w 230"/>
              <a:gd name="T25" fmla="*/ 69 h 154"/>
              <a:gd name="T26" fmla="*/ 201 w 230"/>
              <a:gd name="T27" fmla="*/ 66 h 154"/>
              <a:gd name="T28" fmla="*/ 215 w 230"/>
              <a:gd name="T29" fmla="*/ 48 h 154"/>
              <a:gd name="T30" fmla="*/ 212 w 230"/>
              <a:gd name="T31" fmla="*/ 26 h 154"/>
              <a:gd name="T32" fmla="*/ 180 w 230"/>
              <a:gd name="T33" fmla="*/ 5 h 154"/>
              <a:gd name="T34" fmla="*/ 154 w 230"/>
              <a:gd name="T35" fmla="*/ 38 h 154"/>
              <a:gd name="T36" fmla="*/ 152 w 230"/>
              <a:gd name="T37" fmla="*/ 42 h 154"/>
              <a:gd name="T38" fmla="*/ 104 w 230"/>
              <a:gd name="T39" fmla="*/ 47 h 154"/>
              <a:gd name="T40" fmla="*/ 89 w 230"/>
              <a:gd name="T41" fmla="*/ 47 h 154"/>
              <a:gd name="T42" fmla="*/ 81 w 230"/>
              <a:gd name="T43" fmla="*/ 50 h 154"/>
              <a:gd name="T44" fmla="*/ 42 w 230"/>
              <a:gd name="T45" fmla="*/ 104 h 154"/>
              <a:gd name="T46" fmla="*/ 17 w 230"/>
              <a:gd name="T47" fmla="*/ 106 h 154"/>
              <a:gd name="T48" fmla="*/ 5 w 230"/>
              <a:gd name="T49" fmla="*/ 116 h 154"/>
              <a:gd name="T50" fmla="*/ 4 w 230"/>
              <a:gd name="T51" fmla="*/ 135 h 154"/>
              <a:gd name="T52" fmla="*/ 11 w 230"/>
              <a:gd name="T53" fmla="*/ 142 h 154"/>
              <a:gd name="T54" fmla="*/ 24 w 230"/>
              <a:gd name="T55" fmla="*/ 140 h 154"/>
              <a:gd name="T56" fmla="*/ 21 w 230"/>
              <a:gd name="T57" fmla="*/ 136 h 154"/>
              <a:gd name="T58" fmla="*/ 20 w 230"/>
              <a:gd name="T59" fmla="*/ 134 h 154"/>
              <a:gd name="T60" fmla="*/ 23 w 230"/>
              <a:gd name="T61" fmla="*/ 127 h 154"/>
              <a:gd name="T62" fmla="*/ 62 w 230"/>
              <a:gd name="T63" fmla="*/ 137 h 154"/>
              <a:gd name="T64" fmla="*/ 70 w 230"/>
              <a:gd name="T65" fmla="*/ 132 h 154"/>
              <a:gd name="T66" fmla="*/ 82 w 230"/>
              <a:gd name="T67" fmla="*/ 132 h 154"/>
              <a:gd name="T68" fmla="*/ 111 w 230"/>
              <a:gd name="T69" fmla="*/ 145 h 154"/>
              <a:gd name="T70" fmla="*/ 119 w 230"/>
              <a:gd name="T71" fmla="*/ 141 h 154"/>
              <a:gd name="T72" fmla="*/ 122 w 230"/>
              <a:gd name="T73" fmla="*/ 134 h 154"/>
              <a:gd name="T74" fmla="*/ 118 w 230"/>
              <a:gd name="T75" fmla="*/ 131 h 154"/>
              <a:gd name="T76" fmla="*/ 120 w 230"/>
              <a:gd name="T77" fmla="*/ 112 h 154"/>
              <a:gd name="T78" fmla="*/ 134 w 230"/>
              <a:gd name="T79" fmla="*/ 107 h 154"/>
              <a:gd name="T80" fmla="*/ 150 w 230"/>
              <a:gd name="T81" fmla="*/ 145 h 154"/>
              <a:gd name="T82" fmla="*/ 155 w 230"/>
              <a:gd name="T83" fmla="*/ 150 h 154"/>
              <a:gd name="T84" fmla="*/ 174 w 230"/>
              <a:gd name="T85" fmla="*/ 151 h 154"/>
              <a:gd name="T86" fmla="*/ 184 w 230"/>
              <a:gd name="T87" fmla="*/ 151 h 154"/>
              <a:gd name="T88" fmla="*/ 182 w 230"/>
              <a:gd name="T89" fmla="*/ 146 h 154"/>
              <a:gd name="T90" fmla="*/ 172 w 230"/>
              <a:gd name="T91" fmla="*/ 143 h 154"/>
              <a:gd name="T92" fmla="*/ 162 w 230"/>
              <a:gd name="T93" fmla="*/ 136 h 154"/>
              <a:gd name="T94" fmla="*/ 159 w 230"/>
              <a:gd name="T95" fmla="*/ 122 h 154"/>
              <a:gd name="T96" fmla="*/ 154 w 230"/>
              <a:gd name="T97" fmla="*/ 98 h 154"/>
              <a:gd name="T98" fmla="*/ 160 w 230"/>
              <a:gd name="T99" fmla="*/ 94 h 154"/>
              <a:gd name="T100" fmla="*/ 198 w 230"/>
              <a:gd name="T101" fmla="*/ 136 h 154"/>
              <a:gd name="T102" fmla="*/ 204 w 230"/>
              <a:gd name="T103" fmla="*/ 139 h 154"/>
              <a:gd name="T104" fmla="*/ 211 w 230"/>
              <a:gd name="T105" fmla="*/ 139 h 154"/>
              <a:gd name="T106" fmla="*/ 218 w 230"/>
              <a:gd name="T107" fmla="*/ 138 h 154"/>
              <a:gd name="T108" fmla="*/ 225 w 230"/>
              <a:gd name="T109" fmla="*/ 140 h 154"/>
              <a:gd name="T110" fmla="*/ 230 w 230"/>
              <a:gd name="T111" fmla="*/ 138 h 154"/>
              <a:gd name="T112" fmla="*/ 227 w 230"/>
              <a:gd name="T113" fmla="*/ 1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 h="154">
                <a:moveTo>
                  <a:pt x="227" y="136"/>
                </a:moveTo>
                <a:cubicBezTo>
                  <a:pt x="227" y="136"/>
                  <a:pt x="224" y="130"/>
                  <a:pt x="216" y="130"/>
                </a:cubicBezTo>
                <a:cubicBezTo>
                  <a:pt x="216" y="130"/>
                  <a:pt x="207" y="125"/>
                  <a:pt x="206" y="127"/>
                </a:cubicBezTo>
                <a:cubicBezTo>
                  <a:pt x="206" y="127"/>
                  <a:pt x="201" y="121"/>
                  <a:pt x="200" y="120"/>
                </a:cubicBezTo>
                <a:cubicBezTo>
                  <a:pt x="200" y="120"/>
                  <a:pt x="191" y="102"/>
                  <a:pt x="187" y="101"/>
                </a:cubicBezTo>
                <a:cubicBezTo>
                  <a:pt x="187" y="101"/>
                  <a:pt x="177" y="88"/>
                  <a:pt x="177" y="87"/>
                </a:cubicBezTo>
                <a:cubicBezTo>
                  <a:pt x="177" y="81"/>
                  <a:pt x="177" y="81"/>
                  <a:pt x="177" y="81"/>
                </a:cubicBezTo>
                <a:cubicBezTo>
                  <a:pt x="177" y="81"/>
                  <a:pt x="182" y="88"/>
                  <a:pt x="186" y="80"/>
                </a:cubicBezTo>
                <a:cubicBezTo>
                  <a:pt x="186" y="80"/>
                  <a:pt x="189" y="83"/>
                  <a:pt x="190" y="79"/>
                </a:cubicBezTo>
                <a:cubicBezTo>
                  <a:pt x="190" y="79"/>
                  <a:pt x="196" y="76"/>
                  <a:pt x="196" y="74"/>
                </a:cubicBezTo>
                <a:cubicBezTo>
                  <a:pt x="196" y="74"/>
                  <a:pt x="199" y="76"/>
                  <a:pt x="198" y="69"/>
                </a:cubicBezTo>
                <a:cubicBezTo>
                  <a:pt x="200" y="67"/>
                  <a:pt x="200" y="67"/>
                  <a:pt x="200" y="67"/>
                </a:cubicBezTo>
                <a:cubicBezTo>
                  <a:pt x="202" y="69"/>
                  <a:pt x="202" y="69"/>
                  <a:pt x="202" y="69"/>
                </a:cubicBezTo>
                <a:cubicBezTo>
                  <a:pt x="201" y="66"/>
                  <a:pt x="201" y="66"/>
                  <a:pt x="201" y="66"/>
                </a:cubicBezTo>
                <a:cubicBezTo>
                  <a:pt x="201" y="66"/>
                  <a:pt x="213" y="62"/>
                  <a:pt x="215" y="48"/>
                </a:cubicBezTo>
                <a:cubicBezTo>
                  <a:pt x="215" y="48"/>
                  <a:pt x="221" y="39"/>
                  <a:pt x="212" y="26"/>
                </a:cubicBezTo>
                <a:cubicBezTo>
                  <a:pt x="212" y="26"/>
                  <a:pt x="202" y="0"/>
                  <a:pt x="180" y="5"/>
                </a:cubicBezTo>
                <a:cubicBezTo>
                  <a:pt x="180" y="5"/>
                  <a:pt x="157" y="4"/>
                  <a:pt x="154" y="38"/>
                </a:cubicBezTo>
                <a:cubicBezTo>
                  <a:pt x="154" y="38"/>
                  <a:pt x="152" y="40"/>
                  <a:pt x="152" y="42"/>
                </a:cubicBezTo>
                <a:cubicBezTo>
                  <a:pt x="152" y="42"/>
                  <a:pt x="106" y="47"/>
                  <a:pt x="104" y="47"/>
                </a:cubicBezTo>
                <a:cubicBezTo>
                  <a:pt x="104" y="47"/>
                  <a:pt x="105" y="37"/>
                  <a:pt x="89" y="47"/>
                </a:cubicBezTo>
                <a:cubicBezTo>
                  <a:pt x="89" y="47"/>
                  <a:pt x="84" y="45"/>
                  <a:pt x="81" y="50"/>
                </a:cubicBezTo>
                <a:cubicBezTo>
                  <a:pt x="81" y="50"/>
                  <a:pt x="38" y="60"/>
                  <a:pt x="42" y="104"/>
                </a:cubicBezTo>
                <a:cubicBezTo>
                  <a:pt x="42" y="104"/>
                  <a:pt x="29" y="102"/>
                  <a:pt x="17" y="106"/>
                </a:cubicBezTo>
                <a:cubicBezTo>
                  <a:pt x="17" y="106"/>
                  <a:pt x="8" y="100"/>
                  <a:pt x="5" y="116"/>
                </a:cubicBezTo>
                <a:cubicBezTo>
                  <a:pt x="5" y="116"/>
                  <a:pt x="2" y="130"/>
                  <a:pt x="4" y="135"/>
                </a:cubicBezTo>
                <a:cubicBezTo>
                  <a:pt x="4" y="135"/>
                  <a:pt x="0" y="148"/>
                  <a:pt x="11" y="142"/>
                </a:cubicBezTo>
                <a:cubicBezTo>
                  <a:pt x="11" y="142"/>
                  <a:pt x="19" y="145"/>
                  <a:pt x="24" y="140"/>
                </a:cubicBezTo>
                <a:cubicBezTo>
                  <a:pt x="24" y="140"/>
                  <a:pt x="24" y="136"/>
                  <a:pt x="21" y="136"/>
                </a:cubicBezTo>
                <a:cubicBezTo>
                  <a:pt x="21" y="136"/>
                  <a:pt x="17" y="136"/>
                  <a:pt x="20" y="134"/>
                </a:cubicBezTo>
                <a:cubicBezTo>
                  <a:pt x="23" y="127"/>
                  <a:pt x="23" y="127"/>
                  <a:pt x="23" y="127"/>
                </a:cubicBezTo>
                <a:cubicBezTo>
                  <a:pt x="23" y="127"/>
                  <a:pt x="47" y="140"/>
                  <a:pt x="62" y="137"/>
                </a:cubicBezTo>
                <a:cubicBezTo>
                  <a:pt x="62" y="137"/>
                  <a:pt x="65" y="138"/>
                  <a:pt x="70" y="132"/>
                </a:cubicBezTo>
                <a:cubicBezTo>
                  <a:pt x="70" y="132"/>
                  <a:pt x="77" y="138"/>
                  <a:pt x="82" y="132"/>
                </a:cubicBezTo>
                <a:cubicBezTo>
                  <a:pt x="82" y="132"/>
                  <a:pt x="89" y="149"/>
                  <a:pt x="111" y="145"/>
                </a:cubicBezTo>
                <a:cubicBezTo>
                  <a:pt x="111" y="145"/>
                  <a:pt x="118" y="144"/>
                  <a:pt x="119" y="141"/>
                </a:cubicBezTo>
                <a:cubicBezTo>
                  <a:pt x="119" y="141"/>
                  <a:pt x="127" y="142"/>
                  <a:pt x="122" y="134"/>
                </a:cubicBezTo>
                <a:cubicBezTo>
                  <a:pt x="122" y="134"/>
                  <a:pt x="119" y="132"/>
                  <a:pt x="118" y="131"/>
                </a:cubicBezTo>
                <a:cubicBezTo>
                  <a:pt x="118" y="131"/>
                  <a:pt x="126" y="123"/>
                  <a:pt x="120" y="112"/>
                </a:cubicBezTo>
                <a:cubicBezTo>
                  <a:pt x="134" y="107"/>
                  <a:pt x="134" y="107"/>
                  <a:pt x="134" y="107"/>
                </a:cubicBezTo>
                <a:cubicBezTo>
                  <a:pt x="134" y="107"/>
                  <a:pt x="140" y="143"/>
                  <a:pt x="150" y="145"/>
                </a:cubicBezTo>
                <a:cubicBezTo>
                  <a:pt x="150" y="145"/>
                  <a:pt x="150" y="150"/>
                  <a:pt x="155" y="150"/>
                </a:cubicBezTo>
                <a:cubicBezTo>
                  <a:pt x="155" y="150"/>
                  <a:pt x="174" y="154"/>
                  <a:pt x="174" y="151"/>
                </a:cubicBezTo>
                <a:cubicBezTo>
                  <a:pt x="174" y="151"/>
                  <a:pt x="184" y="153"/>
                  <a:pt x="184" y="151"/>
                </a:cubicBezTo>
                <a:cubicBezTo>
                  <a:pt x="184" y="151"/>
                  <a:pt x="191" y="150"/>
                  <a:pt x="182" y="146"/>
                </a:cubicBezTo>
                <a:cubicBezTo>
                  <a:pt x="182" y="146"/>
                  <a:pt x="178" y="142"/>
                  <a:pt x="172" y="143"/>
                </a:cubicBezTo>
                <a:cubicBezTo>
                  <a:pt x="172" y="143"/>
                  <a:pt x="164" y="136"/>
                  <a:pt x="162" y="136"/>
                </a:cubicBezTo>
                <a:cubicBezTo>
                  <a:pt x="162" y="136"/>
                  <a:pt x="158" y="126"/>
                  <a:pt x="159" y="122"/>
                </a:cubicBezTo>
                <a:cubicBezTo>
                  <a:pt x="159" y="122"/>
                  <a:pt x="157" y="101"/>
                  <a:pt x="154" y="98"/>
                </a:cubicBezTo>
                <a:cubicBezTo>
                  <a:pt x="154" y="98"/>
                  <a:pt x="159" y="95"/>
                  <a:pt x="160" y="94"/>
                </a:cubicBezTo>
                <a:cubicBezTo>
                  <a:pt x="160" y="94"/>
                  <a:pt x="175" y="131"/>
                  <a:pt x="198" y="136"/>
                </a:cubicBezTo>
                <a:cubicBezTo>
                  <a:pt x="198" y="136"/>
                  <a:pt x="202" y="140"/>
                  <a:pt x="204" y="139"/>
                </a:cubicBezTo>
                <a:cubicBezTo>
                  <a:pt x="204" y="139"/>
                  <a:pt x="206" y="144"/>
                  <a:pt x="211" y="139"/>
                </a:cubicBezTo>
                <a:cubicBezTo>
                  <a:pt x="211" y="139"/>
                  <a:pt x="216" y="139"/>
                  <a:pt x="218" y="138"/>
                </a:cubicBezTo>
                <a:cubicBezTo>
                  <a:pt x="218" y="138"/>
                  <a:pt x="222" y="144"/>
                  <a:pt x="225" y="140"/>
                </a:cubicBezTo>
                <a:cubicBezTo>
                  <a:pt x="225" y="140"/>
                  <a:pt x="230" y="141"/>
                  <a:pt x="230" y="138"/>
                </a:cubicBezTo>
                <a:cubicBezTo>
                  <a:pt x="230" y="138"/>
                  <a:pt x="228" y="139"/>
                  <a:pt x="227" y="136"/>
                </a:cubicBezTo>
                <a:close/>
              </a:path>
            </a:pathLst>
          </a:custGeom>
          <a:solidFill>
            <a:srgbClr val="987000"/>
          </a:solidFill>
          <a:ln>
            <a:noFill/>
          </a:ln>
        </p:spPr>
        <p:txBody>
          <a:bodyPr vert="horz" wrap="square" lIns="91440" tIns="45720" rIns="91440" bIns="45720" numCol="1" anchor="t" anchorCtr="0" compatLnSpc="1">
            <a:prstTxWarp prst="textNoShape">
              <a:avLst/>
            </a:prstTxWarp>
          </a:bodyPr>
          <a:lstStyle/>
          <a:p>
            <a:endParaRPr lang="fr-FR">
              <a:solidFill>
                <a:prstClr val="black"/>
              </a:solidFill>
              <a:latin typeface="Arial" panose="020B0604020202020204"/>
            </a:endParaRPr>
          </a:p>
        </p:txBody>
      </p:sp>
    </p:spTree>
    <p:custDataLst>
      <p:tags r:id="rId1"/>
    </p:custDataLst>
    <p:extLst>
      <p:ext uri="{BB962C8B-B14F-4D97-AF65-F5344CB8AC3E}">
        <p14:creationId xmlns:p14="http://schemas.microsoft.com/office/powerpoint/2010/main" val="4940299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365469DF-7B56-40E8-BC8D-A0820EC88AA6}"/>
              </a:ext>
            </a:extLst>
          </p:cNvPr>
          <p:cNvSpPr>
            <a:spLocks noGrp="1"/>
          </p:cNvSpPr>
          <p:nvPr>
            <p:ph idx="1"/>
          </p:nvPr>
        </p:nvSpPr>
        <p:spPr>
          <a:xfrm>
            <a:off x="359400" y="1980000"/>
            <a:ext cx="2052000" cy="2492990"/>
          </a:xfrm>
          <a:noFill/>
        </p:spPr>
        <p:txBody>
          <a:bodyPr/>
          <a:lstStyle/>
          <a:p>
            <a:pPr>
              <a:spcAft>
                <a:spcPts val="1200"/>
              </a:spcAft>
            </a:pPr>
            <a:r>
              <a:rPr lang="fr-FR" sz="1600" b="1" dirty="0">
                <a:solidFill>
                  <a:schemeClr val="tx2"/>
                </a:solidFill>
                <a:latin typeface="+mj-lt"/>
                <a:cs typeface="Times New Roman" pitchFamily="18" charset="0"/>
              </a:rPr>
              <a:t>DISCRIMINANTE</a:t>
            </a:r>
          </a:p>
          <a:p>
            <a:pPr>
              <a:spcBef>
                <a:spcPts val="600"/>
              </a:spcBef>
            </a:pPr>
            <a:r>
              <a:rPr lang="fr-FR" dirty="0" err="1"/>
              <a:t>Fait-elle</a:t>
            </a:r>
            <a:r>
              <a:rPr lang="fr-FR" dirty="0"/>
              <a:t> apparaître des différences marquées entre segments ?</a:t>
            </a:r>
          </a:p>
          <a:p>
            <a:pPr>
              <a:spcBef>
                <a:spcPts val="600"/>
              </a:spcBef>
            </a:pPr>
            <a:r>
              <a:rPr lang="fr-FR" dirty="0"/>
              <a:t>Chaque groupe est </a:t>
            </a:r>
            <a:br>
              <a:rPr lang="fr-FR" dirty="0"/>
            </a:br>
            <a:r>
              <a:rPr lang="fr-FR" dirty="0"/>
              <a:t>aussi différent que possible de chacun des autres et les individus d’un même groupe aussi proches que possible.</a:t>
            </a:r>
          </a:p>
        </p:txBody>
      </p:sp>
      <p:sp>
        <p:nvSpPr>
          <p:cNvPr id="14" name="Title 5">
            <a:extLst>
              <a:ext uri="{FF2B5EF4-FFF2-40B4-BE49-F238E27FC236}">
                <a16:creationId xmlns:a16="http://schemas.microsoft.com/office/drawing/2014/main" id="{ECC041A6-762E-4020-A652-A52C7CFFDA68}"/>
              </a:ext>
            </a:extLst>
          </p:cNvPr>
          <p:cNvSpPr>
            <a:spLocks noGrp="1"/>
          </p:cNvSpPr>
          <p:nvPr>
            <p:ph type="title"/>
            <p:custDataLst>
              <p:tags r:id="rId1"/>
            </p:custDataLst>
          </p:nvPr>
        </p:nvSpPr>
        <p:spPr/>
        <p:txBody>
          <a:bodyPr/>
          <a:lstStyle/>
          <a:p>
            <a:r>
              <a:rPr lang="fr-FR" dirty="0"/>
              <a:t>Les principes clefs d’une typologie actionnable</a:t>
            </a:r>
            <a:endParaRPr lang="fr-FR" altLang="zh-CN" dirty="0"/>
          </a:p>
        </p:txBody>
      </p:sp>
      <p:sp>
        <p:nvSpPr>
          <p:cNvPr id="39" name="Espace réservé du contenu 3">
            <a:extLst>
              <a:ext uri="{FF2B5EF4-FFF2-40B4-BE49-F238E27FC236}">
                <a16:creationId xmlns:a16="http://schemas.microsoft.com/office/drawing/2014/main" id="{F5D330F9-7B84-4F2E-A056-7F58EE65B44C}"/>
              </a:ext>
            </a:extLst>
          </p:cNvPr>
          <p:cNvSpPr txBox="1">
            <a:spLocks/>
          </p:cNvSpPr>
          <p:nvPr/>
        </p:nvSpPr>
        <p:spPr>
          <a:xfrm>
            <a:off x="2713269" y="1980000"/>
            <a:ext cx="2052000" cy="2416046"/>
          </a:xfrm>
          <a:prstGeom prst="rect">
            <a:avLst/>
          </a:prstGeom>
          <a:noFill/>
        </p:spPr>
        <p:txBody>
          <a:bodyPr vert="horz" lIns="0" tIns="0" rIns="0" bIns="0" rtlCol="0">
            <a:spAutoFit/>
          </a:bodyPr>
          <a:lstStyle>
            <a:lvl1pPr marL="0" indent="0" algn="l" defTabSz="914400" rtl="0" eaLnBrk="1" latinLnBrk="0" hangingPunct="1">
              <a:lnSpc>
                <a:spcPct val="90000"/>
              </a:lnSpc>
              <a:spcBef>
                <a:spcPts val="1200"/>
              </a:spcBef>
              <a:buFont typeface="Arial" panose="020B0604020202020204" pitchFamily="34" charset="0"/>
              <a:buNone/>
              <a:defRPr lang="en-GB" sz="1400" kern="1200" dirty="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lang="en-GB" sz="1400" b="1" kern="1200" dirty="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fr-FR" sz="1600" b="1" dirty="0">
                <a:solidFill>
                  <a:schemeClr val="tx2"/>
                </a:solidFill>
                <a:latin typeface="+mj-lt"/>
                <a:cs typeface="Times New Roman" pitchFamily="18" charset="0"/>
              </a:rPr>
              <a:t>EQUILIBRÉE</a:t>
            </a:r>
          </a:p>
          <a:p>
            <a:pPr>
              <a:lnSpc>
                <a:spcPct val="100000"/>
              </a:lnSpc>
              <a:spcBef>
                <a:spcPts val="600"/>
              </a:spcBef>
            </a:pPr>
            <a:r>
              <a:rPr lang="fr-FR" dirty="0">
                <a:latin typeface="Arial" panose="020B0604020202020204" pitchFamily="34" charset="0"/>
              </a:rPr>
              <a:t>Propose-telle des groupes ayant tous la taille critique (volume &amp; valeur) ? Chaque groupe correspond à un volume de business suffisant pour justifier un plan d’action marketing spécifique.</a:t>
            </a:r>
          </a:p>
        </p:txBody>
      </p:sp>
      <p:sp>
        <p:nvSpPr>
          <p:cNvPr id="40" name="Espace réservé du contenu 3">
            <a:extLst>
              <a:ext uri="{FF2B5EF4-FFF2-40B4-BE49-F238E27FC236}">
                <a16:creationId xmlns:a16="http://schemas.microsoft.com/office/drawing/2014/main" id="{E8339924-2163-4EDE-A59C-DF8CB81D9123}"/>
              </a:ext>
            </a:extLst>
          </p:cNvPr>
          <p:cNvSpPr txBox="1">
            <a:spLocks/>
          </p:cNvSpPr>
          <p:nvPr/>
        </p:nvSpPr>
        <p:spPr>
          <a:xfrm>
            <a:off x="5067138" y="1980000"/>
            <a:ext cx="2052000" cy="1123384"/>
          </a:xfrm>
          <a:prstGeom prst="rect">
            <a:avLst/>
          </a:prstGeom>
          <a:noFill/>
        </p:spPr>
        <p:txBody>
          <a:bodyPr vert="horz" lIns="0" tIns="0" rIns="0" bIns="0" rtlCol="0">
            <a:spAutoFit/>
          </a:bodyPr>
          <a:lstStyle>
            <a:lvl1pPr marL="0" indent="0" algn="l" defTabSz="914400" rtl="0" eaLnBrk="1" latinLnBrk="0" hangingPunct="1">
              <a:lnSpc>
                <a:spcPct val="90000"/>
              </a:lnSpc>
              <a:spcBef>
                <a:spcPts val="1200"/>
              </a:spcBef>
              <a:buFont typeface="Arial" panose="020B0604020202020204" pitchFamily="34" charset="0"/>
              <a:buNone/>
              <a:defRPr lang="en-GB" sz="1400" kern="1200" dirty="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lang="en-GB" sz="1400" b="1" kern="1200" dirty="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fr-FR" sz="1600" b="1" dirty="0">
                <a:solidFill>
                  <a:schemeClr val="tx2"/>
                </a:solidFill>
                <a:latin typeface="+mj-lt"/>
                <a:cs typeface="Times New Roman" pitchFamily="18" charset="0"/>
              </a:rPr>
              <a:t>STABLE</a:t>
            </a:r>
          </a:p>
          <a:p>
            <a:pPr>
              <a:lnSpc>
                <a:spcPct val="100000"/>
              </a:lnSpc>
              <a:spcBef>
                <a:spcPts val="600"/>
              </a:spcBef>
            </a:pPr>
            <a:r>
              <a:rPr lang="fr-FR" dirty="0">
                <a:latin typeface="Arial" panose="020B0604020202020204" pitchFamily="34" charset="0"/>
              </a:rPr>
              <a:t>Sera-t-elle </a:t>
            </a:r>
            <a:br>
              <a:rPr lang="fr-FR" dirty="0">
                <a:latin typeface="Arial" panose="020B0604020202020204" pitchFamily="34" charset="0"/>
              </a:rPr>
            </a:br>
            <a:r>
              <a:rPr lang="fr-FR" dirty="0">
                <a:latin typeface="Arial" panose="020B0604020202020204" pitchFamily="34" charset="0"/>
              </a:rPr>
              <a:t>suffisamment stable </a:t>
            </a:r>
            <a:br>
              <a:rPr lang="fr-FR" dirty="0">
                <a:latin typeface="Arial" panose="020B0604020202020204" pitchFamily="34" charset="0"/>
              </a:rPr>
            </a:br>
            <a:r>
              <a:rPr lang="fr-FR" dirty="0">
                <a:latin typeface="Arial" panose="020B0604020202020204" pitchFamily="34" charset="0"/>
              </a:rPr>
              <a:t>dans le temps ? </a:t>
            </a:r>
          </a:p>
        </p:txBody>
      </p:sp>
      <p:sp>
        <p:nvSpPr>
          <p:cNvPr id="41" name="Espace réservé du contenu 3">
            <a:extLst>
              <a:ext uri="{FF2B5EF4-FFF2-40B4-BE49-F238E27FC236}">
                <a16:creationId xmlns:a16="http://schemas.microsoft.com/office/drawing/2014/main" id="{476FB309-4A56-406D-8506-11CB3E838A9E}"/>
              </a:ext>
            </a:extLst>
          </p:cNvPr>
          <p:cNvSpPr txBox="1">
            <a:spLocks/>
          </p:cNvSpPr>
          <p:nvPr/>
        </p:nvSpPr>
        <p:spPr>
          <a:xfrm>
            <a:off x="7421007" y="1980000"/>
            <a:ext cx="2052000" cy="3570208"/>
          </a:xfrm>
          <a:prstGeom prst="rect">
            <a:avLst/>
          </a:prstGeom>
          <a:noFill/>
        </p:spPr>
        <p:txBody>
          <a:bodyPr vert="horz" lIns="0" tIns="0" rIns="0" bIns="0" rtlCol="0">
            <a:spAutoFit/>
          </a:bodyPr>
          <a:lstStyle>
            <a:lvl1pPr marL="0" indent="0" algn="l" defTabSz="914400" rtl="0" eaLnBrk="1" latinLnBrk="0" hangingPunct="1">
              <a:lnSpc>
                <a:spcPct val="90000"/>
              </a:lnSpc>
              <a:spcBef>
                <a:spcPts val="1200"/>
              </a:spcBef>
              <a:buFont typeface="Arial" panose="020B0604020202020204" pitchFamily="34" charset="0"/>
              <a:buNone/>
              <a:defRPr lang="en-GB" sz="1400" kern="1200" dirty="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lang="en-GB" sz="1400" b="1" kern="1200" dirty="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fr-FR" sz="1600" b="1" dirty="0">
                <a:solidFill>
                  <a:schemeClr val="tx2"/>
                </a:solidFill>
                <a:latin typeface="+mj-lt"/>
                <a:cs typeface="Times New Roman" pitchFamily="18" charset="0"/>
              </a:rPr>
              <a:t>CLAIRE</a:t>
            </a:r>
          </a:p>
          <a:p>
            <a:pPr>
              <a:lnSpc>
                <a:spcPct val="100000"/>
              </a:lnSpc>
              <a:spcBef>
                <a:spcPts val="600"/>
              </a:spcBef>
            </a:pPr>
            <a:r>
              <a:rPr lang="fr-FR" dirty="0">
                <a:latin typeface="Arial" panose="020B0604020202020204" pitchFamily="34" charset="0"/>
              </a:rPr>
              <a:t>Le profil d’un individu caractéristique de chaque groupe est-il différencié ? </a:t>
            </a:r>
          </a:p>
          <a:p>
            <a:pPr>
              <a:lnSpc>
                <a:spcPct val="100000"/>
              </a:lnSpc>
              <a:spcBef>
                <a:spcPts val="600"/>
              </a:spcBef>
            </a:pPr>
            <a:r>
              <a:rPr lang="fr-FR" dirty="0">
                <a:latin typeface="Arial" panose="020B0604020202020204" pitchFamily="34" charset="0"/>
              </a:rPr>
              <a:t>Les messages, produits et services à adresser à chaque groupe paraissent ‘simples’ à identifier / évidents. Chacun des groupes fait-il apparaître des implications </a:t>
            </a:r>
            <a:br>
              <a:rPr lang="fr-FR" dirty="0">
                <a:latin typeface="Arial" panose="020B0604020202020204" pitchFamily="34" charset="0"/>
              </a:rPr>
            </a:br>
            <a:r>
              <a:rPr lang="fr-FR" dirty="0">
                <a:latin typeface="Arial" panose="020B0604020202020204" pitchFamily="34" charset="0"/>
              </a:rPr>
              <a:t>claires et distinctes </a:t>
            </a:r>
            <a:br>
              <a:rPr lang="fr-FR" dirty="0">
                <a:latin typeface="Arial" panose="020B0604020202020204" pitchFamily="34" charset="0"/>
              </a:rPr>
            </a:br>
            <a:r>
              <a:rPr lang="fr-FR" dirty="0">
                <a:latin typeface="Arial" panose="020B0604020202020204" pitchFamily="34" charset="0"/>
              </a:rPr>
              <a:t>en termes d’actions marketing tactiques </a:t>
            </a:r>
            <a:br>
              <a:rPr lang="fr-FR" dirty="0">
                <a:latin typeface="Arial" panose="020B0604020202020204" pitchFamily="34" charset="0"/>
              </a:rPr>
            </a:br>
            <a:r>
              <a:rPr lang="fr-FR" dirty="0">
                <a:latin typeface="Arial" panose="020B0604020202020204" pitchFamily="34" charset="0"/>
              </a:rPr>
              <a:t>et stratégiques ? </a:t>
            </a:r>
          </a:p>
        </p:txBody>
      </p:sp>
      <p:sp>
        <p:nvSpPr>
          <p:cNvPr id="42" name="Espace réservé du contenu 3">
            <a:extLst>
              <a:ext uri="{FF2B5EF4-FFF2-40B4-BE49-F238E27FC236}">
                <a16:creationId xmlns:a16="http://schemas.microsoft.com/office/drawing/2014/main" id="{718C23EB-E7F9-4DC9-BF98-7EB58E8B393E}"/>
              </a:ext>
            </a:extLst>
          </p:cNvPr>
          <p:cNvSpPr txBox="1">
            <a:spLocks/>
          </p:cNvSpPr>
          <p:nvPr/>
        </p:nvSpPr>
        <p:spPr>
          <a:xfrm>
            <a:off x="9774875" y="1980000"/>
            <a:ext cx="2052000" cy="2277547"/>
          </a:xfrm>
          <a:prstGeom prst="rect">
            <a:avLst/>
          </a:prstGeom>
          <a:noFill/>
        </p:spPr>
        <p:txBody>
          <a:bodyPr vert="horz" lIns="0" tIns="0" rIns="0" bIns="0" rtlCol="0">
            <a:spAutoFit/>
          </a:bodyPr>
          <a:lstStyle>
            <a:lvl1pPr marL="0" indent="0" algn="l" defTabSz="914400" rtl="0" eaLnBrk="1" latinLnBrk="0" hangingPunct="1">
              <a:lnSpc>
                <a:spcPct val="90000"/>
              </a:lnSpc>
              <a:spcBef>
                <a:spcPts val="1200"/>
              </a:spcBef>
              <a:buFont typeface="Arial" panose="020B0604020202020204" pitchFamily="34" charset="0"/>
              <a:buNone/>
              <a:defRPr lang="en-GB" sz="1400" kern="1200" dirty="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lang="en-GB" sz="1400" b="1" kern="1200" dirty="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fr-FR" sz="1600" b="1" dirty="0">
                <a:solidFill>
                  <a:schemeClr val="tx2"/>
                </a:solidFill>
                <a:latin typeface="+mj-lt"/>
                <a:cs typeface="Times New Roman" pitchFamily="18" charset="0"/>
              </a:rPr>
              <a:t>OPÉRATIONNELLE</a:t>
            </a:r>
          </a:p>
          <a:p>
            <a:pPr>
              <a:lnSpc>
                <a:spcPct val="100000"/>
              </a:lnSpc>
              <a:spcBef>
                <a:spcPts val="600"/>
              </a:spcBef>
            </a:pPr>
            <a:r>
              <a:rPr lang="fr-FR" dirty="0">
                <a:latin typeface="Arial" panose="020B0604020202020204" pitchFamily="34" charset="0"/>
              </a:rPr>
              <a:t>Remplit-elle son </a:t>
            </a:r>
            <a:br>
              <a:rPr lang="fr-FR" dirty="0">
                <a:latin typeface="Arial" panose="020B0604020202020204" pitchFamily="34" charset="0"/>
              </a:rPr>
            </a:br>
            <a:r>
              <a:rPr lang="fr-FR" dirty="0">
                <a:latin typeface="Arial" panose="020B0604020202020204" pitchFamily="34" charset="0"/>
              </a:rPr>
              <a:t>objectif initial ? </a:t>
            </a:r>
          </a:p>
          <a:p>
            <a:pPr>
              <a:lnSpc>
                <a:spcPct val="100000"/>
              </a:lnSpc>
              <a:spcBef>
                <a:spcPts val="600"/>
              </a:spcBef>
            </a:pPr>
            <a:r>
              <a:rPr lang="fr-FR" dirty="0">
                <a:latin typeface="Arial" panose="020B0604020202020204" pitchFamily="34" charset="0"/>
              </a:rPr>
              <a:t>Les groupes identifiés sont propices à la prise de décision et semblent facilement diffusables au sein de l’organisation cliente.</a:t>
            </a:r>
          </a:p>
        </p:txBody>
      </p:sp>
      <p:sp>
        <p:nvSpPr>
          <p:cNvPr id="5" name="Rectangle 4">
            <a:extLst>
              <a:ext uri="{FF2B5EF4-FFF2-40B4-BE49-F238E27FC236}">
                <a16:creationId xmlns:a16="http://schemas.microsoft.com/office/drawing/2014/main" id="{F2372850-57FC-42AB-8F09-1F5D8F98EF0D}"/>
              </a:ext>
            </a:extLst>
          </p:cNvPr>
          <p:cNvSpPr/>
          <p:nvPr/>
        </p:nvSpPr>
        <p:spPr bwMode="ltGray">
          <a:xfrm>
            <a:off x="359400" y="2313900"/>
            <a:ext cx="2052000" cy="36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21EAA2B-1099-4BF1-B826-B4260ADE33AA}"/>
              </a:ext>
            </a:extLst>
          </p:cNvPr>
          <p:cNvSpPr/>
          <p:nvPr/>
        </p:nvSpPr>
        <p:spPr bwMode="ltGray">
          <a:xfrm>
            <a:off x="2713269" y="2313900"/>
            <a:ext cx="2052000" cy="36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7F18985C-5977-4529-8F39-DD4C9C24202B}"/>
              </a:ext>
            </a:extLst>
          </p:cNvPr>
          <p:cNvSpPr/>
          <p:nvPr/>
        </p:nvSpPr>
        <p:spPr bwMode="ltGray">
          <a:xfrm>
            <a:off x="5067138" y="2313900"/>
            <a:ext cx="2052000" cy="36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solidFill>
                <a:srgbClr val="000000"/>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29A90F59-BFEB-4578-A3AE-7640CABE9A0E}"/>
              </a:ext>
            </a:extLst>
          </p:cNvPr>
          <p:cNvSpPr/>
          <p:nvPr/>
        </p:nvSpPr>
        <p:spPr bwMode="ltGray">
          <a:xfrm>
            <a:off x="7421007" y="2313900"/>
            <a:ext cx="2052000" cy="36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solidFill>
                <a:srgbClr val="000000"/>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9308D8FF-BC8F-4580-9A58-03CEEA3F1995}"/>
              </a:ext>
            </a:extLst>
          </p:cNvPr>
          <p:cNvSpPr/>
          <p:nvPr/>
        </p:nvSpPr>
        <p:spPr bwMode="ltGray">
          <a:xfrm>
            <a:off x="9774876" y="2313900"/>
            <a:ext cx="2052000" cy="36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solidFill>
                <a:srgbClr val="000000"/>
              </a:solidFill>
              <a:latin typeface="Arial" panose="020B0604020202020204" pitchFamily="34" charset="0"/>
              <a:cs typeface="Arial" panose="020B0604020202020204" pitchFamily="34" charset="0"/>
            </a:endParaRPr>
          </a:p>
        </p:txBody>
      </p:sp>
      <p:pic>
        <p:nvPicPr>
          <p:cNvPr id="6" name="Graphique 5">
            <a:extLst>
              <a:ext uri="{FF2B5EF4-FFF2-40B4-BE49-F238E27FC236}">
                <a16:creationId xmlns:a16="http://schemas.microsoft.com/office/drawing/2014/main" id="{75D05DC2-65C8-4BFB-A840-10385E003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400" y="1182968"/>
            <a:ext cx="717154" cy="654246"/>
          </a:xfrm>
          <a:prstGeom prst="rect">
            <a:avLst/>
          </a:prstGeom>
        </p:spPr>
      </p:pic>
      <p:pic>
        <p:nvPicPr>
          <p:cNvPr id="8" name="Graphique 7">
            <a:extLst>
              <a:ext uri="{FF2B5EF4-FFF2-40B4-BE49-F238E27FC236}">
                <a16:creationId xmlns:a16="http://schemas.microsoft.com/office/drawing/2014/main" id="{E4CEF0E0-F46B-4187-A8B3-2257E89899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3269" y="1176678"/>
            <a:ext cx="717154" cy="666827"/>
          </a:xfrm>
          <a:prstGeom prst="rect">
            <a:avLst/>
          </a:prstGeom>
        </p:spPr>
      </p:pic>
      <p:pic>
        <p:nvPicPr>
          <p:cNvPr id="9" name="Graphique 8">
            <a:extLst>
              <a:ext uri="{FF2B5EF4-FFF2-40B4-BE49-F238E27FC236}">
                <a16:creationId xmlns:a16="http://schemas.microsoft.com/office/drawing/2014/main" id="{DC54C797-E9DA-4271-9690-22A95508A4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7137" y="1405985"/>
            <a:ext cx="1186819" cy="208213"/>
          </a:xfrm>
          <a:prstGeom prst="rect">
            <a:avLst/>
          </a:prstGeom>
        </p:spPr>
      </p:pic>
      <p:pic>
        <p:nvPicPr>
          <p:cNvPr id="11" name="Graphique 10">
            <a:extLst>
              <a:ext uri="{FF2B5EF4-FFF2-40B4-BE49-F238E27FC236}">
                <a16:creationId xmlns:a16="http://schemas.microsoft.com/office/drawing/2014/main" id="{CC1CEEE7-653F-46D5-A442-AAAFE212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1006" y="1151514"/>
            <a:ext cx="717154" cy="717154"/>
          </a:xfrm>
          <a:prstGeom prst="rect">
            <a:avLst/>
          </a:prstGeom>
        </p:spPr>
      </p:pic>
      <p:pic>
        <p:nvPicPr>
          <p:cNvPr id="12" name="Graphique 11">
            <a:extLst>
              <a:ext uri="{FF2B5EF4-FFF2-40B4-BE49-F238E27FC236}">
                <a16:creationId xmlns:a16="http://schemas.microsoft.com/office/drawing/2014/main" id="{CF3F286C-C049-43D6-A9BC-F43C68A134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74874" y="1151514"/>
            <a:ext cx="717154" cy="717154"/>
          </a:xfrm>
          <a:prstGeom prst="rect">
            <a:avLst/>
          </a:prstGeom>
        </p:spPr>
      </p:pic>
      <p:sp>
        <p:nvSpPr>
          <p:cNvPr id="3" name="Espace réservé du numéro de diapositive 2">
            <a:extLst>
              <a:ext uri="{FF2B5EF4-FFF2-40B4-BE49-F238E27FC236}">
                <a16:creationId xmlns:a16="http://schemas.microsoft.com/office/drawing/2014/main" id="{AD59C055-482F-DBC6-29ED-50F47A17854B}"/>
              </a:ext>
            </a:extLst>
          </p:cNvPr>
          <p:cNvSpPr>
            <a:spLocks noGrp="1"/>
          </p:cNvSpPr>
          <p:nvPr>
            <p:ph type="sldNum" sz="quarter" idx="10"/>
          </p:nvPr>
        </p:nvSpPr>
        <p:spPr/>
        <p:txBody>
          <a:bodyPr/>
          <a:lstStyle/>
          <a:p>
            <a:fld id="{4034BEE3-566C-4068-A777-C3A4762E861B}" type="slidenum">
              <a:rPr lang="en-GB" smtClean="0"/>
              <a:pPr/>
              <a:t>5</a:t>
            </a:fld>
            <a:endParaRPr lang="en-GB" dirty="0"/>
          </a:p>
        </p:txBody>
      </p:sp>
    </p:spTree>
    <p:extLst>
      <p:ext uri="{BB962C8B-B14F-4D97-AF65-F5344CB8AC3E}">
        <p14:creationId xmlns:p14="http://schemas.microsoft.com/office/powerpoint/2010/main" val="111343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F0756A73-5F94-4FE3-AF70-5C0C1496D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1018" y="2448520"/>
            <a:ext cx="3270971" cy="3041429"/>
          </a:xfrm>
          <a:prstGeom prst="rect">
            <a:avLst/>
          </a:prstGeom>
        </p:spPr>
      </p:pic>
      <p:sp>
        <p:nvSpPr>
          <p:cNvPr id="7" name="Rectangle 6">
            <a:extLst>
              <a:ext uri="{FF2B5EF4-FFF2-40B4-BE49-F238E27FC236}">
                <a16:creationId xmlns:a16="http://schemas.microsoft.com/office/drawing/2014/main" id="{88935981-26D4-4887-B66E-77D17BAC97F9}"/>
              </a:ext>
            </a:extLst>
          </p:cNvPr>
          <p:cNvSpPr/>
          <p:nvPr/>
        </p:nvSpPr>
        <p:spPr bwMode="ltGray">
          <a:xfrm>
            <a:off x="5820525" y="2773080"/>
            <a:ext cx="1313353" cy="2812648"/>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p>
        </p:txBody>
      </p:sp>
      <p:sp>
        <p:nvSpPr>
          <p:cNvPr id="9" name="Sous-titre 8">
            <a:extLst>
              <a:ext uri="{FF2B5EF4-FFF2-40B4-BE49-F238E27FC236}">
                <a16:creationId xmlns:a16="http://schemas.microsoft.com/office/drawing/2014/main" id="{E8B2DD8C-D580-4AD6-B7B7-A6CBB55AFC01}"/>
              </a:ext>
            </a:extLst>
          </p:cNvPr>
          <p:cNvSpPr>
            <a:spLocks noGrp="1"/>
          </p:cNvSpPr>
          <p:nvPr>
            <p:ph type="subTitle" idx="1"/>
          </p:nvPr>
        </p:nvSpPr>
        <p:spPr>
          <a:xfrm>
            <a:off x="6148489" y="4352330"/>
            <a:ext cx="5505031" cy="1354217"/>
          </a:xfrm>
        </p:spPr>
        <p:txBody>
          <a:bodyPr/>
          <a:lstStyle/>
          <a:p>
            <a:r>
              <a:rPr lang="en-US" dirty="0" err="1"/>
              <a:t>Entrons</a:t>
            </a:r>
            <a:r>
              <a:rPr lang="en-US" dirty="0"/>
              <a:t> dans la technique</a:t>
            </a:r>
            <a:endParaRPr lang="fr-FR" dirty="0"/>
          </a:p>
        </p:txBody>
      </p:sp>
      <p:sp>
        <p:nvSpPr>
          <p:cNvPr id="18" name="Rectangle 17">
            <a:extLst>
              <a:ext uri="{FF2B5EF4-FFF2-40B4-BE49-F238E27FC236}">
                <a16:creationId xmlns:a16="http://schemas.microsoft.com/office/drawing/2014/main" id="{D0DD73A1-F759-466B-A9B2-8052B93F11F7}"/>
              </a:ext>
            </a:extLst>
          </p:cNvPr>
          <p:cNvSpPr/>
          <p:nvPr/>
        </p:nvSpPr>
        <p:spPr bwMode="ltGray">
          <a:xfrm>
            <a:off x="5820525" y="3642821"/>
            <a:ext cx="36000" cy="1944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p>
        </p:txBody>
      </p:sp>
    </p:spTree>
    <p:custDataLst>
      <p:tags r:id="rId1"/>
    </p:custDataLst>
    <p:extLst>
      <p:ext uri="{BB962C8B-B14F-4D97-AF65-F5344CB8AC3E}">
        <p14:creationId xmlns:p14="http://schemas.microsoft.com/office/powerpoint/2010/main" val="306206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BC7BCD19-2B93-4E9F-9AC0-51000A1864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6800" y="3066769"/>
            <a:ext cx="2571121" cy="2571121"/>
          </a:xfrm>
          <a:prstGeom prst="rect">
            <a:avLst/>
          </a:prstGeom>
        </p:spPr>
      </p:pic>
      <p:sp>
        <p:nvSpPr>
          <p:cNvPr id="9" name="Sous-titre 8">
            <a:extLst>
              <a:ext uri="{FF2B5EF4-FFF2-40B4-BE49-F238E27FC236}">
                <a16:creationId xmlns:a16="http://schemas.microsoft.com/office/drawing/2014/main" id="{E8B2DD8C-D580-4AD6-B7B7-A6CBB55AFC01}"/>
              </a:ext>
            </a:extLst>
          </p:cNvPr>
          <p:cNvSpPr>
            <a:spLocks noGrp="1"/>
          </p:cNvSpPr>
          <p:nvPr>
            <p:ph type="subTitle" idx="1"/>
          </p:nvPr>
        </p:nvSpPr>
        <p:spPr/>
        <p:txBody>
          <a:bodyPr/>
          <a:lstStyle/>
          <a:p>
            <a:r>
              <a:rPr lang="en-US" dirty="0"/>
              <a:t>Les </a:t>
            </a:r>
            <a:r>
              <a:rPr lang="en-US" dirty="0" err="1"/>
              <a:t>résultats</a:t>
            </a:r>
            <a:r>
              <a:rPr lang="en-US" dirty="0"/>
              <a:t> </a:t>
            </a:r>
            <a:r>
              <a:rPr lang="en-US" dirty="0" err="1"/>
              <a:t>détaillés</a:t>
            </a:r>
            <a:endParaRPr lang="fr-FR" dirty="0"/>
          </a:p>
        </p:txBody>
      </p:sp>
      <p:sp>
        <p:nvSpPr>
          <p:cNvPr id="18" name="Rectangle 17">
            <a:extLst>
              <a:ext uri="{FF2B5EF4-FFF2-40B4-BE49-F238E27FC236}">
                <a16:creationId xmlns:a16="http://schemas.microsoft.com/office/drawing/2014/main" id="{D0DD73A1-F759-466B-A9B2-8052B93F11F7}"/>
              </a:ext>
            </a:extLst>
          </p:cNvPr>
          <p:cNvSpPr/>
          <p:nvPr/>
        </p:nvSpPr>
        <p:spPr bwMode="ltGray">
          <a:xfrm>
            <a:off x="5820525" y="3642821"/>
            <a:ext cx="36000" cy="1944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p>
        </p:txBody>
      </p:sp>
    </p:spTree>
    <p:custDataLst>
      <p:tags r:id="rId1"/>
    </p:custDataLst>
    <p:extLst>
      <p:ext uri="{BB962C8B-B14F-4D97-AF65-F5344CB8AC3E}">
        <p14:creationId xmlns:p14="http://schemas.microsoft.com/office/powerpoint/2010/main" val="26046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D68CF42-A335-44DD-8B66-1A80F1A90893}"/>
              </a:ext>
            </a:extLst>
          </p:cNvPr>
          <p:cNvSpPr/>
          <p:nvPr/>
        </p:nvSpPr>
        <p:spPr bwMode="ltGray">
          <a:xfrm>
            <a:off x="9702800" y="1564552"/>
            <a:ext cx="1818635" cy="13320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24" name="Ellipse 23">
            <a:extLst>
              <a:ext uri="{FF2B5EF4-FFF2-40B4-BE49-F238E27FC236}">
                <a16:creationId xmlns:a16="http://schemas.microsoft.com/office/drawing/2014/main" id="{D067C2D5-E332-478D-A6D1-9996503DA019}"/>
              </a:ext>
            </a:extLst>
          </p:cNvPr>
          <p:cNvSpPr/>
          <p:nvPr/>
        </p:nvSpPr>
        <p:spPr bwMode="ltGray">
          <a:xfrm>
            <a:off x="9205384" y="1446935"/>
            <a:ext cx="720195" cy="72019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8" name="Titre 7">
            <a:extLst>
              <a:ext uri="{FF2B5EF4-FFF2-40B4-BE49-F238E27FC236}">
                <a16:creationId xmlns:a16="http://schemas.microsoft.com/office/drawing/2014/main" id="{722C09D9-DF8D-4EC6-AB1D-67BDC3111C85}"/>
              </a:ext>
            </a:extLst>
          </p:cNvPr>
          <p:cNvSpPr>
            <a:spLocks noGrp="1"/>
          </p:cNvSpPr>
          <p:nvPr>
            <p:ph type="title"/>
          </p:nvPr>
        </p:nvSpPr>
        <p:spPr>
          <a:xfrm>
            <a:off x="359400" y="288000"/>
            <a:ext cx="11473200" cy="369332"/>
          </a:xfrm>
        </p:spPr>
        <p:txBody>
          <a:bodyPr/>
          <a:lstStyle/>
          <a:p>
            <a:pPr marL="630238"/>
            <a:r>
              <a:rPr lang="fr-FR" b="0" dirty="0"/>
              <a:t>Les variables </a:t>
            </a:r>
            <a:r>
              <a:rPr lang="fr-FR" dirty="0"/>
              <a:t>actives</a:t>
            </a:r>
            <a:r>
              <a:rPr lang="fr-FR" b="0" dirty="0"/>
              <a:t> – servant à construire la typologie </a:t>
            </a:r>
          </a:p>
        </p:txBody>
      </p:sp>
      <p:sp>
        <p:nvSpPr>
          <p:cNvPr id="11" name="Flèche : bas 10">
            <a:extLst>
              <a:ext uri="{FF2B5EF4-FFF2-40B4-BE49-F238E27FC236}">
                <a16:creationId xmlns:a16="http://schemas.microsoft.com/office/drawing/2014/main" id="{B0018C04-72C0-46AF-BF82-87FA36584175}"/>
              </a:ext>
            </a:extLst>
          </p:cNvPr>
          <p:cNvSpPr/>
          <p:nvPr/>
        </p:nvSpPr>
        <p:spPr bwMode="ltGray">
          <a:xfrm>
            <a:off x="359400" y="-3572"/>
            <a:ext cx="504000" cy="900000"/>
          </a:xfrm>
          <a:prstGeom prst="downArrow">
            <a:avLst>
              <a:gd name="adj1" fmla="val 100000"/>
              <a:gd name="adj2" fmla="val 27078"/>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fr-FR" sz="4400" b="0" dirty="0">
                <a:solidFill>
                  <a:schemeClr val="bg1"/>
                </a:solidFill>
                <a:latin typeface="Arial" panose="020B0604020202020204" pitchFamily="34" charset="0"/>
                <a:cs typeface="Arial" panose="020B0604020202020204" pitchFamily="34" charset="0"/>
              </a:rPr>
              <a:t>1</a:t>
            </a:r>
          </a:p>
        </p:txBody>
      </p:sp>
      <p:graphicFrame>
        <p:nvGraphicFramePr>
          <p:cNvPr id="14" name="Tableau 13">
            <a:extLst>
              <a:ext uri="{FF2B5EF4-FFF2-40B4-BE49-F238E27FC236}">
                <a16:creationId xmlns:a16="http://schemas.microsoft.com/office/drawing/2014/main" id="{F4BA1F36-53C3-4DFD-9A04-37CAF34BB095}"/>
              </a:ext>
            </a:extLst>
          </p:cNvPr>
          <p:cNvGraphicFramePr>
            <a:graphicFrameLocks noGrp="1"/>
          </p:cNvGraphicFramePr>
          <p:nvPr>
            <p:extLst>
              <p:ext uri="{D42A27DB-BD31-4B8C-83A1-F6EECF244321}">
                <p14:modId xmlns:p14="http://schemas.microsoft.com/office/powerpoint/2010/main" val="544411890"/>
              </p:ext>
            </p:extLst>
          </p:nvPr>
        </p:nvGraphicFramePr>
        <p:xfrm>
          <a:off x="359400" y="1564552"/>
          <a:ext cx="8640000" cy="4232437"/>
        </p:xfrm>
        <a:graphic>
          <a:graphicData uri="http://schemas.openxmlformats.org/drawingml/2006/table">
            <a:tbl>
              <a:tblPr firstRow="1" bandRow="1">
                <a:tableStyleId>{5C22544A-7EE6-4342-B048-85BDC9FD1C3A}</a:tableStyleId>
              </a:tblPr>
              <a:tblGrid>
                <a:gridCol w="792000">
                  <a:extLst>
                    <a:ext uri="{9D8B030D-6E8A-4147-A177-3AD203B41FA5}">
                      <a16:colId xmlns:a16="http://schemas.microsoft.com/office/drawing/2014/main" val="1000026886"/>
                    </a:ext>
                  </a:extLst>
                </a:gridCol>
                <a:gridCol w="3528000">
                  <a:extLst>
                    <a:ext uri="{9D8B030D-6E8A-4147-A177-3AD203B41FA5}">
                      <a16:colId xmlns:a16="http://schemas.microsoft.com/office/drawing/2014/main" val="2675063519"/>
                    </a:ext>
                  </a:extLst>
                </a:gridCol>
                <a:gridCol w="792000">
                  <a:extLst>
                    <a:ext uri="{9D8B030D-6E8A-4147-A177-3AD203B41FA5}">
                      <a16:colId xmlns:a16="http://schemas.microsoft.com/office/drawing/2014/main" val="1249136065"/>
                    </a:ext>
                  </a:extLst>
                </a:gridCol>
                <a:gridCol w="3528000">
                  <a:extLst>
                    <a:ext uri="{9D8B030D-6E8A-4147-A177-3AD203B41FA5}">
                      <a16:colId xmlns:a16="http://schemas.microsoft.com/office/drawing/2014/main" val="3393718209"/>
                    </a:ext>
                  </a:extLst>
                </a:gridCol>
              </a:tblGrid>
              <a:tr h="335368">
                <a:tc gridSpan="2">
                  <a:txBody>
                    <a:bodyPr/>
                    <a:lstStyle/>
                    <a:p>
                      <a:pPr algn="ctr"/>
                      <a:r>
                        <a:rPr lang="fr-FR" sz="1600" b="0" kern="1200" dirty="0">
                          <a:solidFill>
                            <a:schemeClr val="bg1"/>
                          </a:solidFill>
                          <a:latin typeface="Arial" panose="020B0604020202020204" pitchFamily="34" charset="0"/>
                          <a:ea typeface="+mn-ea"/>
                          <a:cs typeface="+mn-cs"/>
                        </a:rPr>
                        <a:t>Variables </a:t>
                      </a:r>
                      <a:r>
                        <a:rPr lang="fr-FR" sz="1600" b="1" kern="1200" dirty="0">
                          <a:solidFill>
                            <a:schemeClr val="bg1"/>
                          </a:solidFill>
                          <a:latin typeface="Arial" panose="020B0604020202020204" pitchFamily="34" charset="0"/>
                          <a:ea typeface="+mn-ea"/>
                          <a:cs typeface="+mn-cs"/>
                        </a:rPr>
                        <a:t>comportementales</a:t>
                      </a:r>
                      <a:r>
                        <a:rPr lang="fr-FR" sz="1600" b="0" kern="1200" dirty="0">
                          <a:solidFill>
                            <a:schemeClr val="bg1"/>
                          </a:solidFill>
                          <a:latin typeface="Arial" panose="020B0604020202020204" pitchFamily="34" charset="0"/>
                          <a:ea typeface="+mn-ea"/>
                          <a:cs typeface="+mn-cs"/>
                        </a:rPr>
                        <a:t> (ce qu’ils font)</a:t>
                      </a:r>
                    </a:p>
                  </a:txBody>
                  <a:tcPr anchor="ctr">
                    <a:lnR w="76200" cap="flat" cmpd="sng" algn="ctr">
                      <a:solidFill>
                        <a:schemeClr val="bg1"/>
                      </a:solidFill>
                      <a:prstDash val="solid"/>
                      <a:round/>
                      <a:headEnd type="none" w="med" len="med"/>
                      <a:tailEnd type="none" w="med" len="med"/>
                    </a:lnR>
                    <a:solidFill>
                      <a:schemeClr val="tx2"/>
                    </a:solidFill>
                  </a:tcPr>
                </a:tc>
                <a:tc hMerge="1">
                  <a:txBody>
                    <a:bodyPr/>
                    <a:lstStyle/>
                    <a:p>
                      <a:endParaRPr lang="fr-FR"/>
                    </a:p>
                  </a:txBody>
                  <a:tcPr/>
                </a:tc>
                <a:tc gridSpan="2">
                  <a:txBody>
                    <a:bodyPr/>
                    <a:lstStyle/>
                    <a:p>
                      <a:pPr algn="ctr"/>
                      <a:r>
                        <a:rPr lang="fr-FR" sz="1600" b="0" kern="1200" dirty="0">
                          <a:solidFill>
                            <a:schemeClr val="bg1"/>
                          </a:solidFill>
                          <a:latin typeface="Arial" panose="020B0604020202020204" pitchFamily="34" charset="0"/>
                          <a:ea typeface="+mn-ea"/>
                          <a:cs typeface="+mn-cs"/>
                        </a:rPr>
                        <a:t>Variables </a:t>
                      </a:r>
                      <a:r>
                        <a:rPr lang="fr-FR" sz="1600" b="1" kern="1200" dirty="0">
                          <a:solidFill>
                            <a:schemeClr val="bg1"/>
                          </a:solidFill>
                          <a:latin typeface="Arial" panose="020B0604020202020204" pitchFamily="34" charset="0"/>
                          <a:ea typeface="+mn-ea"/>
                          <a:cs typeface="+mn-cs"/>
                        </a:rPr>
                        <a:t>attitudinales</a:t>
                      </a:r>
                      <a:r>
                        <a:rPr lang="fr-FR" sz="1600" b="0" kern="1200" dirty="0">
                          <a:solidFill>
                            <a:schemeClr val="bg1"/>
                          </a:solidFill>
                          <a:latin typeface="Arial" panose="020B0604020202020204" pitchFamily="34" charset="0"/>
                          <a:ea typeface="+mn-ea"/>
                          <a:cs typeface="+mn-cs"/>
                        </a:rPr>
                        <a:t> (ce qu’ils pensent)</a:t>
                      </a:r>
                    </a:p>
                  </a:txBody>
                  <a:tcPr anchor="ctr">
                    <a:lnL w="76200" cap="flat" cmpd="sng" algn="ctr">
                      <a:solidFill>
                        <a:schemeClr val="bg1"/>
                      </a:solidFill>
                      <a:prstDash val="solid"/>
                      <a:round/>
                      <a:headEnd type="none" w="med" len="med"/>
                      <a:tailEnd type="none" w="med" len="med"/>
                    </a:lnL>
                    <a:solidFill>
                      <a:schemeClr val="tx2"/>
                    </a:solidFill>
                  </a:tcPr>
                </a:tc>
                <a:tc hMerge="1">
                  <a:txBody>
                    <a:bodyPr/>
                    <a:lstStyle/>
                    <a:p>
                      <a:endParaRPr lang="fr-FR"/>
                    </a:p>
                  </a:txBody>
                  <a:tcPr/>
                </a:tc>
                <a:extLst>
                  <a:ext uri="{0D108BD9-81ED-4DB2-BD59-A6C34878D82A}">
                    <a16:rowId xmlns:a16="http://schemas.microsoft.com/office/drawing/2014/main" val="12054003"/>
                  </a:ext>
                </a:extLst>
              </a:tr>
              <a:tr h="0">
                <a:tc>
                  <a:txBody>
                    <a:bodyPr/>
                    <a:lstStyle/>
                    <a:p>
                      <a:pPr algn="ctr"/>
                      <a:r>
                        <a:rPr lang="fr-FR" sz="1050" b="0" i="1" kern="1200" dirty="0" err="1">
                          <a:solidFill>
                            <a:schemeClr val="tx1"/>
                          </a:solidFill>
                          <a:latin typeface="Arial" panose="020B0604020202020204" pitchFamily="34" charset="0"/>
                          <a:ea typeface="+mn-ea"/>
                          <a:cs typeface="+mn-cs"/>
                        </a:rPr>
                        <a:t>Num</a:t>
                      </a:r>
                      <a:r>
                        <a:rPr lang="fr-FR" sz="1050" b="0" i="1" kern="1200" dirty="0">
                          <a:solidFill>
                            <a:schemeClr val="tx1"/>
                          </a:solidFill>
                          <a:latin typeface="Arial" panose="020B0604020202020204" pitchFamily="34" charset="0"/>
                          <a:ea typeface="+mn-ea"/>
                          <a:cs typeface="+mn-cs"/>
                        </a:rPr>
                        <a:t> de Q</a:t>
                      </a:r>
                    </a:p>
                  </a:txBody>
                  <a:tcPr anchor="ctr">
                    <a:solidFill>
                      <a:srgbClr val="BC8B00">
                        <a:alpha val="55000"/>
                      </a:srgbClr>
                    </a:solidFill>
                  </a:tcPr>
                </a:tc>
                <a:tc>
                  <a:txBody>
                    <a:bodyPr/>
                    <a:lstStyle/>
                    <a:p>
                      <a:pPr algn="ctr"/>
                      <a:r>
                        <a:rPr lang="fr-FR" sz="1050" b="0" i="1" kern="1200" dirty="0">
                          <a:solidFill>
                            <a:schemeClr val="tx1"/>
                          </a:solidFill>
                          <a:latin typeface="Arial" panose="020B0604020202020204" pitchFamily="34" charset="0"/>
                          <a:ea typeface="+mn-ea"/>
                          <a:cs typeface="+mn-cs"/>
                        </a:rPr>
                        <a:t>Descriptif</a:t>
                      </a:r>
                    </a:p>
                  </a:txBody>
                  <a:tcPr anchor="ctr">
                    <a:lnR w="76200" cap="flat" cmpd="sng" algn="ctr">
                      <a:solidFill>
                        <a:schemeClr val="bg1"/>
                      </a:solidFill>
                      <a:prstDash val="solid"/>
                      <a:round/>
                      <a:headEnd type="none" w="med" len="med"/>
                      <a:tailEnd type="none" w="med" len="med"/>
                    </a:lnR>
                    <a:solidFill>
                      <a:srgbClr val="BC8B00">
                        <a:alpha val="55000"/>
                      </a:srgbClr>
                    </a:solidFill>
                  </a:tcPr>
                </a:tc>
                <a:tc>
                  <a:txBody>
                    <a:bodyPr/>
                    <a:lstStyle/>
                    <a:p>
                      <a:pPr algn="ctr"/>
                      <a:r>
                        <a:rPr lang="fr-FR" sz="1050" b="0" i="1" kern="1200" dirty="0" err="1">
                          <a:solidFill>
                            <a:schemeClr val="tx1"/>
                          </a:solidFill>
                          <a:latin typeface="Arial" panose="020B0604020202020204" pitchFamily="34" charset="0"/>
                          <a:ea typeface="+mn-ea"/>
                          <a:cs typeface="+mn-cs"/>
                        </a:rPr>
                        <a:t>Num</a:t>
                      </a:r>
                      <a:r>
                        <a:rPr lang="fr-FR" sz="1050" b="0" i="1" kern="1200" dirty="0">
                          <a:solidFill>
                            <a:schemeClr val="tx1"/>
                          </a:solidFill>
                          <a:latin typeface="Arial" panose="020B0604020202020204" pitchFamily="34" charset="0"/>
                          <a:ea typeface="+mn-ea"/>
                          <a:cs typeface="+mn-cs"/>
                        </a:rPr>
                        <a:t> de Q</a:t>
                      </a:r>
                    </a:p>
                  </a:txBody>
                  <a:tcPr anchor="ctr">
                    <a:lnL w="76200" cap="flat" cmpd="sng" algn="ctr">
                      <a:solidFill>
                        <a:schemeClr val="bg1"/>
                      </a:solidFill>
                      <a:prstDash val="solid"/>
                      <a:round/>
                      <a:headEnd type="none" w="med" len="med"/>
                      <a:tailEnd type="none" w="med" len="med"/>
                    </a:lnL>
                    <a:solidFill>
                      <a:srgbClr val="BC8B00">
                        <a:alpha val="55000"/>
                      </a:srgbClr>
                    </a:solidFill>
                  </a:tcPr>
                </a:tc>
                <a:tc>
                  <a:txBody>
                    <a:bodyPr/>
                    <a:lstStyle/>
                    <a:p>
                      <a:pPr algn="ctr"/>
                      <a:r>
                        <a:rPr lang="fr-FR" sz="1050" b="0" i="1" kern="1200" dirty="0">
                          <a:solidFill>
                            <a:schemeClr val="tx1"/>
                          </a:solidFill>
                          <a:latin typeface="Arial" panose="020B0604020202020204" pitchFamily="34" charset="0"/>
                          <a:ea typeface="+mn-ea"/>
                          <a:cs typeface="+mn-cs"/>
                        </a:rPr>
                        <a:t>Descriptif</a:t>
                      </a:r>
                    </a:p>
                  </a:txBody>
                  <a:tcPr anchor="ctr">
                    <a:solidFill>
                      <a:srgbClr val="BC8B00">
                        <a:alpha val="55000"/>
                      </a:srgbClr>
                    </a:solidFill>
                  </a:tcPr>
                </a:tc>
                <a:extLst>
                  <a:ext uri="{0D108BD9-81ED-4DB2-BD59-A6C34878D82A}">
                    <a16:rowId xmlns:a16="http://schemas.microsoft.com/office/drawing/2014/main" val="3949737995"/>
                  </a:ext>
                </a:extLst>
              </a:tr>
              <a:tr h="350881">
                <a:tc>
                  <a:txBody>
                    <a:bodyPr/>
                    <a:lstStyle/>
                    <a:p>
                      <a:r>
                        <a:rPr lang="fr-FR" sz="1200" b="1" kern="1200" dirty="0">
                          <a:solidFill>
                            <a:schemeClr val="tx1"/>
                          </a:solidFill>
                          <a:latin typeface="Arial" panose="020B0604020202020204" pitchFamily="34" charset="0"/>
                          <a:ea typeface="+mn-ea"/>
                          <a:cs typeface="+mn-cs"/>
                        </a:rPr>
                        <a:t>U1</a:t>
                      </a:r>
                    </a:p>
                  </a:txBody>
                  <a:tcPr anchor="ctr">
                    <a:lnB w="6350" cap="flat" cmpd="sng" algn="ctr">
                      <a:solidFill>
                        <a:schemeClr val="tx1">
                          <a:lumMod val="40000"/>
                          <a:lumOff val="60000"/>
                        </a:schemeClr>
                      </a:solidFill>
                      <a:prstDash val="dash"/>
                      <a:round/>
                      <a:headEnd type="none" w="med" len="med"/>
                      <a:tailEnd type="none" w="med" len="med"/>
                    </a:lnB>
                    <a:noFill/>
                  </a:tcPr>
                </a:tc>
                <a:tc>
                  <a:txBody>
                    <a:bodyPr/>
                    <a:lstStyle/>
                    <a:p>
                      <a:r>
                        <a:rPr lang="fr-FR" sz="1200" b="0" kern="1200" dirty="0">
                          <a:solidFill>
                            <a:schemeClr val="tx1"/>
                          </a:solidFill>
                          <a:latin typeface="Arial" panose="020B0604020202020204" pitchFamily="34" charset="0"/>
                          <a:ea typeface="+mn-ea"/>
                          <a:cs typeface="+mn-cs"/>
                        </a:rPr>
                        <a:t>Usage sur la catégorie</a:t>
                      </a:r>
                    </a:p>
                  </a:txBody>
                  <a:tcPr anchor="ctr">
                    <a:lnR w="76200" cap="flat" cmpd="sng" algn="ctr">
                      <a:solidFill>
                        <a:schemeClr val="bg1"/>
                      </a:solidFill>
                      <a:prstDash val="solid"/>
                      <a:round/>
                      <a:headEnd type="none" w="med" len="med"/>
                      <a:tailEnd type="none" w="med" len="med"/>
                    </a:lnR>
                    <a:lnB w="6350" cap="flat" cmpd="sng" algn="ctr">
                      <a:solidFill>
                        <a:schemeClr val="tx1">
                          <a:lumMod val="40000"/>
                          <a:lumOff val="60000"/>
                        </a:schemeClr>
                      </a:solidFill>
                      <a:prstDash val="dash"/>
                      <a:round/>
                      <a:headEnd type="none" w="med" len="med"/>
                      <a:tailEnd type="none" w="med" len="med"/>
                    </a:lnB>
                    <a:noFill/>
                  </a:tcPr>
                </a:tc>
                <a:tc>
                  <a:txBody>
                    <a:bodyPr/>
                    <a:lstStyle/>
                    <a:p>
                      <a:pPr algn="just"/>
                      <a:r>
                        <a:rPr lang="fr-FR" sz="1200" b="1" dirty="0">
                          <a:latin typeface="Arial" panose="020B0604020202020204" pitchFamily="34" charset="0"/>
                        </a:rPr>
                        <a:t>ATT1</a:t>
                      </a:r>
                    </a:p>
                  </a:txBody>
                  <a:tcPr marL="121920" marR="121920" marT="60960" marB="60960" anchor="ctr">
                    <a:lnL w="76200" cap="flat" cmpd="sng" algn="ctr">
                      <a:solidFill>
                        <a:schemeClr val="bg1"/>
                      </a:solidFill>
                      <a:prstDash val="solid"/>
                      <a:round/>
                      <a:headEnd type="none" w="med" len="med"/>
                      <a:tailEnd type="none" w="med" len="med"/>
                    </a:lnL>
                    <a:lnB w="6350" cap="flat" cmpd="sng" algn="ctr">
                      <a:solidFill>
                        <a:schemeClr val="tx1">
                          <a:lumMod val="40000"/>
                          <a:lumOff val="60000"/>
                        </a:schemeClr>
                      </a:solidFill>
                      <a:prstDash val="dash"/>
                      <a:round/>
                      <a:headEnd type="none" w="med" len="med"/>
                      <a:tailEnd type="none" w="med" len="med"/>
                    </a:lnB>
                    <a:noFill/>
                  </a:tcPr>
                </a:tc>
                <a:tc>
                  <a:txBody>
                    <a:bodyPr/>
                    <a:lstStyle/>
                    <a:p>
                      <a:pPr algn="just"/>
                      <a:r>
                        <a:rPr lang="fr-FR" sz="1200" dirty="0">
                          <a:latin typeface="Arial" panose="020B0604020202020204" pitchFamily="34" charset="0"/>
                        </a:rPr>
                        <a:t>Attitudes liées au digital </a:t>
                      </a:r>
                      <a:r>
                        <a:rPr lang="fr-FR" sz="1200" i="1" dirty="0">
                          <a:latin typeface="Arial" panose="020B0604020202020204" pitchFamily="34" charset="0"/>
                        </a:rPr>
                        <a:t>(ex : Je ne peux pas me passer d’internet)</a:t>
                      </a:r>
                      <a:endParaRPr lang="fr-FR" sz="1200" dirty="0">
                        <a:latin typeface="Arial" panose="020B0604020202020204" pitchFamily="34" charset="0"/>
                      </a:endParaRPr>
                    </a:p>
                  </a:txBody>
                  <a:tcPr marL="121920" marR="121920" marT="60960" marB="60960" anchor="ctr">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4229952246"/>
                  </a:ext>
                </a:extLst>
              </a:tr>
              <a:tr h="350881">
                <a:tc>
                  <a:txBody>
                    <a:bodyPr/>
                    <a:lstStyle/>
                    <a:p>
                      <a:r>
                        <a:rPr lang="fr-FR" sz="1200" b="1" kern="1200" dirty="0">
                          <a:solidFill>
                            <a:schemeClr val="tx1"/>
                          </a:solidFill>
                          <a:latin typeface="Arial" panose="020B0604020202020204" pitchFamily="34" charset="0"/>
                          <a:ea typeface="+mn-ea"/>
                          <a:cs typeface="+mn-cs"/>
                        </a:rPr>
                        <a:t>…</a:t>
                      </a: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r>
                        <a:rPr lang="fr-FR" sz="1200" b="0" kern="1200" dirty="0">
                          <a:solidFill>
                            <a:schemeClr val="tx1"/>
                          </a:solidFill>
                          <a:latin typeface="Arial" panose="020B0604020202020204" pitchFamily="34" charset="0"/>
                          <a:ea typeface="+mn-ea"/>
                          <a:cs typeface="+mn-cs"/>
                        </a:rPr>
                        <a:t>…</a:t>
                      </a: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r>
                        <a:rPr lang="fr-FR" sz="1200" b="1" kern="1200" dirty="0">
                          <a:solidFill>
                            <a:schemeClr val="tx1"/>
                          </a:solidFill>
                          <a:latin typeface="Arial" panose="020B0604020202020204" pitchFamily="34" charset="0"/>
                          <a:ea typeface="+mn-ea"/>
                          <a:cs typeface="+mn-cs"/>
                        </a:rPr>
                        <a:t>…</a:t>
                      </a: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r>
                        <a:rPr lang="fr-FR" sz="1200" b="0" kern="1200" dirty="0">
                          <a:solidFill>
                            <a:schemeClr val="tx1"/>
                          </a:solidFill>
                          <a:latin typeface="Arial" panose="020B0604020202020204" pitchFamily="34" charset="0"/>
                          <a:ea typeface="+mn-ea"/>
                          <a:cs typeface="+mn-cs"/>
                        </a:rPr>
                        <a:t>…</a:t>
                      </a: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2866446862"/>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3622920821"/>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3541472111"/>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2092404794"/>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2606482083"/>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369769499"/>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3730473572"/>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3667290411"/>
                  </a:ext>
                </a:extLst>
              </a:tr>
              <a:tr h="350881">
                <a:tc>
                  <a:txBody>
                    <a:bodyPr/>
                    <a:lstStyle/>
                    <a:p>
                      <a:endParaRPr lang="fr-FR" sz="1200" b="1"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R w="76200" cap="flat" cmpd="sng" algn="ctr">
                      <a:solidFill>
                        <a:schemeClr val="bg1"/>
                      </a:solidFill>
                      <a:prstDash val="solid"/>
                      <a:round/>
                      <a:headEnd type="none" w="med" len="med"/>
                      <a:tailEnd type="none" w="med" len="med"/>
                    </a:ln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1" kern="1200" dirty="0">
                        <a:solidFill>
                          <a:schemeClr val="tx1"/>
                        </a:solidFill>
                        <a:latin typeface="Arial" panose="020B0604020202020204" pitchFamily="34" charset="0"/>
                        <a:ea typeface="+mn-ea"/>
                        <a:cs typeface="+mn-cs"/>
                      </a:endParaRPr>
                    </a:p>
                  </a:txBody>
                  <a:tcPr anchor="ctr">
                    <a:lnL w="76200" cap="flat" cmpd="sng" algn="ctr">
                      <a:solidFill>
                        <a:schemeClr val="bg1"/>
                      </a:solidFill>
                      <a:prstDash val="solid"/>
                      <a:round/>
                      <a:headEnd type="none" w="med" len="med"/>
                      <a:tailEnd type="none" w="med" len="med"/>
                    </a:lnL>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tc>
                  <a:txBody>
                    <a:bodyPr/>
                    <a:lstStyle/>
                    <a:p>
                      <a:endParaRPr lang="fr-FR" sz="1200" b="0" kern="1200" dirty="0">
                        <a:solidFill>
                          <a:schemeClr val="tx1"/>
                        </a:solidFill>
                        <a:latin typeface="Arial" panose="020B0604020202020204" pitchFamily="34" charset="0"/>
                        <a:ea typeface="+mn-ea"/>
                        <a:cs typeface="+mn-cs"/>
                      </a:endParaRPr>
                    </a:p>
                  </a:txBody>
                  <a:tcPr anchor="ctr">
                    <a:lnT w="6350" cap="flat" cmpd="sng" algn="ctr">
                      <a:solidFill>
                        <a:schemeClr val="tx1">
                          <a:lumMod val="40000"/>
                          <a:lumOff val="60000"/>
                        </a:schemeClr>
                      </a:solidFill>
                      <a:prstDash val="dash"/>
                      <a:round/>
                      <a:headEnd type="none" w="med" len="med"/>
                      <a:tailEnd type="none" w="med" len="med"/>
                    </a:lnT>
                    <a:lnB w="6350" cap="flat" cmpd="sng" algn="ctr">
                      <a:solidFill>
                        <a:schemeClr val="tx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2869540353"/>
                  </a:ext>
                </a:extLst>
              </a:tr>
            </a:tbl>
          </a:graphicData>
        </a:graphic>
      </p:graphicFrame>
      <p:sp>
        <p:nvSpPr>
          <p:cNvPr id="15" name="Espace réservé du contenu 3">
            <a:extLst>
              <a:ext uri="{FF2B5EF4-FFF2-40B4-BE49-F238E27FC236}">
                <a16:creationId xmlns:a16="http://schemas.microsoft.com/office/drawing/2014/main" id="{486A100B-4F62-4990-B822-34A9803D9C70}"/>
              </a:ext>
            </a:extLst>
          </p:cNvPr>
          <p:cNvSpPr txBox="1">
            <a:spLocks/>
          </p:cNvSpPr>
          <p:nvPr/>
        </p:nvSpPr>
        <p:spPr>
          <a:xfrm>
            <a:off x="359400" y="1226927"/>
            <a:ext cx="2102692" cy="246221"/>
          </a:xfrm>
          <a:prstGeom prst="rect">
            <a:avLst/>
          </a:prstGeom>
          <a:noFill/>
        </p:spPr>
        <p:txBody>
          <a:bodyPr vert="horz" wrap="none" lIns="0" tIns="0" rIns="0" bIns="0" rtlCol="0">
            <a:spAutoFit/>
          </a:bodyPr>
          <a:lstStyle>
            <a:lvl1pPr marL="0" indent="0" algn="l" defTabSz="914400" rtl="0" eaLnBrk="1" latinLnBrk="0" hangingPunct="1">
              <a:lnSpc>
                <a:spcPct val="90000"/>
              </a:lnSpc>
              <a:spcBef>
                <a:spcPts val="1200"/>
              </a:spcBef>
              <a:buFont typeface="Arial" panose="020B0604020202020204" pitchFamily="34" charset="0"/>
              <a:buNone/>
              <a:defRPr lang="en-GB" sz="1400" kern="1200" dirty="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lang="en-GB" sz="1400" b="1" kern="1200" dirty="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fr-FR" sz="1600" b="1" dirty="0">
                <a:solidFill>
                  <a:schemeClr val="tx2"/>
                </a:solidFill>
                <a:latin typeface="+mj-lt"/>
                <a:cs typeface="Times New Roman" pitchFamily="18" charset="0"/>
              </a:rPr>
              <a:t>VARIABLES ACTIVES</a:t>
            </a:r>
          </a:p>
        </p:txBody>
      </p:sp>
      <p:cxnSp>
        <p:nvCxnSpPr>
          <p:cNvPr id="17" name="Connecteur droit 16">
            <a:extLst>
              <a:ext uri="{FF2B5EF4-FFF2-40B4-BE49-F238E27FC236}">
                <a16:creationId xmlns:a16="http://schemas.microsoft.com/office/drawing/2014/main" id="{AC3F5283-6826-4194-97BA-3909707B1A80}"/>
              </a:ext>
            </a:extLst>
          </p:cNvPr>
          <p:cNvCxnSpPr/>
          <p:nvPr/>
        </p:nvCxnSpPr>
        <p:spPr>
          <a:xfrm>
            <a:off x="2580640" y="1380517"/>
            <a:ext cx="6398440"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18" name="Graphique 17">
            <a:extLst>
              <a:ext uri="{FF2B5EF4-FFF2-40B4-BE49-F238E27FC236}">
                <a16:creationId xmlns:a16="http://schemas.microsoft.com/office/drawing/2014/main" id="{0B58AE51-5B9E-4CCC-81DB-B0B2D02E6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7202" y="1564552"/>
            <a:ext cx="447675" cy="542925"/>
          </a:xfrm>
          <a:prstGeom prst="rect">
            <a:avLst/>
          </a:prstGeom>
        </p:spPr>
      </p:pic>
      <p:sp>
        <p:nvSpPr>
          <p:cNvPr id="19" name="ZoneTexte 18">
            <a:extLst>
              <a:ext uri="{FF2B5EF4-FFF2-40B4-BE49-F238E27FC236}">
                <a16:creationId xmlns:a16="http://schemas.microsoft.com/office/drawing/2014/main" id="{8CAA2A3D-9E11-4F30-9B53-53380272D52B}"/>
              </a:ext>
            </a:extLst>
          </p:cNvPr>
          <p:cNvSpPr txBox="1"/>
          <p:nvPr/>
        </p:nvSpPr>
        <p:spPr>
          <a:xfrm>
            <a:off x="9936480" y="1696633"/>
            <a:ext cx="1442720" cy="1080296"/>
          </a:xfrm>
          <a:prstGeom prst="rect">
            <a:avLst/>
          </a:prstGeom>
          <a:noFill/>
        </p:spPr>
        <p:txBody>
          <a:bodyPr wrap="square" lIns="0" tIns="0" rIns="0" bIns="0" rtlCol="0">
            <a:spAutoFit/>
          </a:bodyPr>
          <a:lstStyle/>
          <a:p>
            <a:pPr>
              <a:lnSpc>
                <a:spcPct val="90000"/>
              </a:lnSpc>
              <a:spcBef>
                <a:spcPts val="600"/>
              </a:spcBef>
            </a:pPr>
            <a:r>
              <a:rPr lang="fr-FR" sz="1300" b="1" dirty="0">
                <a:solidFill>
                  <a:srgbClr val="000000"/>
                </a:solidFill>
              </a:rPr>
              <a:t>SÉLECTION </a:t>
            </a:r>
            <a:br>
              <a:rPr lang="fr-FR" sz="1300" b="1" dirty="0">
                <a:solidFill>
                  <a:srgbClr val="000000"/>
                </a:solidFill>
              </a:rPr>
            </a:br>
            <a:r>
              <a:rPr lang="fr-FR" sz="1300" b="1" dirty="0">
                <a:solidFill>
                  <a:srgbClr val="000000"/>
                </a:solidFill>
              </a:rPr>
              <a:t>DES VARIABLES </a:t>
            </a:r>
            <a:r>
              <a:rPr lang="fr-FR" sz="1300" dirty="0">
                <a:solidFill>
                  <a:srgbClr val="000000"/>
                </a:solidFill>
              </a:rPr>
              <a:t>(attitudinales et comportementales) à intégrer dans </a:t>
            </a:r>
            <a:br>
              <a:rPr lang="fr-FR" sz="1300" dirty="0">
                <a:solidFill>
                  <a:srgbClr val="000000"/>
                </a:solidFill>
              </a:rPr>
            </a:br>
            <a:r>
              <a:rPr lang="fr-FR" sz="1300" dirty="0">
                <a:solidFill>
                  <a:srgbClr val="000000"/>
                </a:solidFill>
              </a:rPr>
              <a:t>la typologie.</a:t>
            </a:r>
          </a:p>
        </p:txBody>
      </p:sp>
      <p:sp>
        <p:nvSpPr>
          <p:cNvPr id="20" name="Espace réservé du contenu 3">
            <a:extLst>
              <a:ext uri="{FF2B5EF4-FFF2-40B4-BE49-F238E27FC236}">
                <a16:creationId xmlns:a16="http://schemas.microsoft.com/office/drawing/2014/main" id="{2AA73A9F-2F4C-467A-858C-FAA29244657A}"/>
              </a:ext>
            </a:extLst>
          </p:cNvPr>
          <p:cNvSpPr txBox="1">
            <a:spLocks/>
          </p:cNvSpPr>
          <p:nvPr/>
        </p:nvSpPr>
        <p:spPr>
          <a:xfrm>
            <a:off x="9523121" y="4349612"/>
            <a:ext cx="1587742" cy="492443"/>
          </a:xfrm>
          <a:prstGeom prst="rect">
            <a:avLst/>
          </a:prstGeom>
          <a:noFill/>
        </p:spPr>
        <p:txBody>
          <a:bodyPr vert="horz" wrap="none" lIns="0" tIns="0" rIns="0" bIns="0" rtlCol="0">
            <a:spAutoFit/>
          </a:bodyPr>
          <a:lstStyle>
            <a:lvl1pPr marL="0" indent="0" algn="l" defTabSz="914400" rtl="0" eaLnBrk="1" latinLnBrk="0" hangingPunct="1">
              <a:lnSpc>
                <a:spcPct val="90000"/>
              </a:lnSpc>
              <a:spcBef>
                <a:spcPts val="1200"/>
              </a:spcBef>
              <a:buFont typeface="Arial" panose="020B0604020202020204" pitchFamily="34" charset="0"/>
              <a:buNone/>
              <a:defRPr lang="en-GB" sz="1400" kern="1200" dirty="0">
                <a:solidFill>
                  <a:srgbClr val="000000"/>
                </a:solidFill>
                <a:latin typeface="+mn-lt"/>
                <a:ea typeface="+mn-ea"/>
                <a:cs typeface="+mn-cs"/>
              </a:defRPr>
            </a:lvl1pPr>
            <a:lvl2pPr marL="0" indent="0" algn="l" defTabSz="914400" rtl="0" eaLnBrk="1" latinLnBrk="0" hangingPunct="1">
              <a:lnSpc>
                <a:spcPct val="90000"/>
              </a:lnSpc>
              <a:spcBef>
                <a:spcPts val="1200"/>
              </a:spcBef>
              <a:buFont typeface="Wingdings" panose="05000000000000000000" pitchFamily="2" charset="2"/>
              <a:buNone/>
              <a:defRPr lang="en-GB" sz="1400" b="1" kern="1200" dirty="0">
                <a:solidFill>
                  <a:srgbClr val="000000"/>
                </a:solidFill>
                <a:latin typeface="+mn-lt"/>
                <a:ea typeface="+mn-ea"/>
                <a:cs typeface="+mn-cs"/>
              </a:defRPr>
            </a:lvl2pPr>
            <a:lvl3pPr marL="18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3pPr>
            <a:lvl4pPr marL="36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4pPr>
            <a:lvl5pPr marL="540000" indent="-180000" algn="l" defTabSz="914400" rtl="0" eaLnBrk="1" latinLnBrk="0" hangingPunct="1">
              <a:lnSpc>
                <a:spcPct val="90000"/>
              </a:lnSpc>
              <a:spcBef>
                <a:spcPts val="600"/>
              </a:spcBef>
              <a:buSzPct val="120000"/>
              <a:buFont typeface="Wingdings" panose="05000000000000000000" pitchFamily="2" charset="2"/>
              <a:buChar char="§"/>
              <a:defRPr lang="en-GB" sz="14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fr-FR" sz="1600" b="1" dirty="0">
                <a:solidFill>
                  <a:schemeClr val="bg1">
                    <a:lumMod val="50000"/>
                  </a:schemeClr>
                </a:solidFill>
                <a:latin typeface="+mj-lt"/>
                <a:cs typeface="Times New Roman" pitchFamily="18" charset="0"/>
              </a:rPr>
              <a:t>VARIABLES</a:t>
            </a:r>
            <a:br>
              <a:rPr lang="fr-FR" sz="1600" b="1" dirty="0">
                <a:solidFill>
                  <a:schemeClr val="bg1">
                    <a:lumMod val="50000"/>
                  </a:schemeClr>
                </a:solidFill>
                <a:latin typeface="+mj-lt"/>
                <a:cs typeface="Times New Roman" pitchFamily="18" charset="0"/>
              </a:rPr>
            </a:br>
            <a:r>
              <a:rPr lang="fr-FR" sz="1600" b="1" dirty="0">
                <a:solidFill>
                  <a:schemeClr val="bg1">
                    <a:lumMod val="50000"/>
                  </a:schemeClr>
                </a:solidFill>
                <a:latin typeface="+mj-lt"/>
                <a:cs typeface="Times New Roman" pitchFamily="18" charset="0"/>
              </a:rPr>
              <a:t>ILLUSTRATIVES</a:t>
            </a:r>
          </a:p>
        </p:txBody>
      </p:sp>
      <p:cxnSp>
        <p:nvCxnSpPr>
          <p:cNvPr id="21" name="Connecteur droit 20">
            <a:extLst>
              <a:ext uri="{FF2B5EF4-FFF2-40B4-BE49-F238E27FC236}">
                <a16:creationId xmlns:a16="http://schemas.microsoft.com/office/drawing/2014/main" id="{F3C655AA-6AD2-41A9-8131-D54897CAA84E}"/>
              </a:ext>
            </a:extLst>
          </p:cNvPr>
          <p:cNvCxnSpPr>
            <a:cxnSpLocks/>
          </p:cNvCxnSpPr>
          <p:nvPr/>
        </p:nvCxnSpPr>
        <p:spPr>
          <a:xfrm>
            <a:off x="9543441" y="4923189"/>
            <a:ext cx="0" cy="684000"/>
          </a:xfrm>
          <a:prstGeom prst="line">
            <a:avLst/>
          </a:prstGeom>
          <a:ln w="12700">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291AE6-4CB5-479F-83AD-9A8D56BB92B6}"/>
              </a:ext>
            </a:extLst>
          </p:cNvPr>
          <p:cNvSpPr/>
          <p:nvPr/>
        </p:nvSpPr>
        <p:spPr>
          <a:xfrm>
            <a:off x="9523121" y="4933349"/>
            <a:ext cx="1998314" cy="720197"/>
          </a:xfrm>
          <a:prstGeom prst="rect">
            <a:avLst/>
          </a:prstGeom>
          <a:noFill/>
        </p:spPr>
        <p:txBody>
          <a:bodyPr wrap="square" lIns="0" tIns="0" rIns="0" bIns="0" rtlCol="0">
            <a:spAutoFit/>
          </a:bodyPr>
          <a:lstStyle/>
          <a:p>
            <a:pPr marL="182563">
              <a:lnSpc>
                <a:spcPct val="90000"/>
              </a:lnSpc>
              <a:spcBef>
                <a:spcPts val="600"/>
              </a:spcBef>
            </a:pPr>
            <a:r>
              <a:rPr lang="fr-FR" sz="1300" dirty="0">
                <a:solidFill>
                  <a:srgbClr val="000000"/>
                </a:solidFill>
              </a:rPr>
              <a:t>+ Choix des questions de l’étude qui serviront </a:t>
            </a:r>
            <a:br>
              <a:rPr lang="fr-FR" sz="1300" dirty="0">
                <a:solidFill>
                  <a:srgbClr val="000000"/>
                </a:solidFill>
              </a:rPr>
            </a:br>
            <a:r>
              <a:rPr lang="fr-FR" sz="1300" dirty="0">
                <a:solidFill>
                  <a:srgbClr val="000000"/>
                </a:solidFill>
              </a:rPr>
              <a:t>à illustrer / décrire les groupes de la typologie.</a:t>
            </a:r>
          </a:p>
        </p:txBody>
      </p:sp>
      <p:sp>
        <p:nvSpPr>
          <p:cNvPr id="3" name="Espace réservé du numéro de diapositive 2">
            <a:extLst>
              <a:ext uri="{FF2B5EF4-FFF2-40B4-BE49-F238E27FC236}">
                <a16:creationId xmlns:a16="http://schemas.microsoft.com/office/drawing/2014/main" id="{C2BA7024-D978-7199-AB94-059F0D16CD75}"/>
              </a:ext>
            </a:extLst>
          </p:cNvPr>
          <p:cNvSpPr>
            <a:spLocks noGrp="1"/>
          </p:cNvSpPr>
          <p:nvPr>
            <p:ph type="sldNum" sz="quarter" idx="10"/>
          </p:nvPr>
        </p:nvSpPr>
        <p:spPr/>
        <p:txBody>
          <a:bodyPr/>
          <a:lstStyle/>
          <a:p>
            <a:fld id="{4034BEE3-566C-4068-A777-C3A4762E861B}" type="slidenum">
              <a:rPr lang="en-GB" smtClean="0"/>
              <a:pPr/>
              <a:t>8</a:t>
            </a:fld>
            <a:endParaRPr lang="en-GB" dirty="0"/>
          </a:p>
        </p:txBody>
      </p:sp>
    </p:spTree>
    <p:extLst>
      <p:ext uri="{BB962C8B-B14F-4D97-AF65-F5344CB8AC3E}">
        <p14:creationId xmlns:p14="http://schemas.microsoft.com/office/powerpoint/2010/main" val="394568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D68CF42-A335-44DD-8B66-1A80F1A90893}"/>
              </a:ext>
            </a:extLst>
          </p:cNvPr>
          <p:cNvSpPr/>
          <p:nvPr/>
        </p:nvSpPr>
        <p:spPr bwMode="ltGray">
          <a:xfrm>
            <a:off x="8169724" y="1423438"/>
            <a:ext cx="2988000" cy="9720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24" name="Ellipse 23">
            <a:extLst>
              <a:ext uri="{FF2B5EF4-FFF2-40B4-BE49-F238E27FC236}">
                <a16:creationId xmlns:a16="http://schemas.microsoft.com/office/drawing/2014/main" id="{D067C2D5-E332-478D-A6D1-9996503DA019}"/>
              </a:ext>
            </a:extLst>
          </p:cNvPr>
          <p:cNvSpPr/>
          <p:nvPr/>
        </p:nvSpPr>
        <p:spPr bwMode="ltGray">
          <a:xfrm>
            <a:off x="7672309" y="1305822"/>
            <a:ext cx="720195" cy="72019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0D8DC982-1EEB-47F1-9F55-D3A98F54ED02}"/>
              </a:ext>
            </a:extLst>
          </p:cNvPr>
          <p:cNvSpPr>
            <a:spLocks noGrp="1"/>
          </p:cNvSpPr>
          <p:nvPr>
            <p:ph type="body" sz="quarter" idx="16"/>
          </p:nvPr>
        </p:nvSpPr>
        <p:spPr>
          <a:xfrm>
            <a:off x="359400" y="720000"/>
            <a:ext cx="11473200" cy="246221"/>
          </a:xfrm>
        </p:spPr>
        <p:txBody>
          <a:bodyPr/>
          <a:lstStyle/>
          <a:p>
            <a:pPr marL="630238" defTabSz="609585"/>
            <a:r>
              <a:rPr lang="fr-FR" sz="1600" dirty="0">
                <a:latin typeface="Arial" panose="020B0604020202020204" pitchFamily="34" charset="0"/>
                <a:cs typeface="Times New Roman" pitchFamily="18" charset="0"/>
              </a:rPr>
              <a:t>Une analyse factorielle menée sur les variables actives permet de définir les axes de la typologie</a:t>
            </a:r>
          </a:p>
        </p:txBody>
      </p:sp>
      <p:sp>
        <p:nvSpPr>
          <p:cNvPr id="8" name="Titre 7">
            <a:extLst>
              <a:ext uri="{FF2B5EF4-FFF2-40B4-BE49-F238E27FC236}">
                <a16:creationId xmlns:a16="http://schemas.microsoft.com/office/drawing/2014/main" id="{722C09D9-DF8D-4EC6-AB1D-67BDC3111C85}"/>
              </a:ext>
            </a:extLst>
          </p:cNvPr>
          <p:cNvSpPr>
            <a:spLocks noGrp="1"/>
          </p:cNvSpPr>
          <p:nvPr>
            <p:ph type="title"/>
          </p:nvPr>
        </p:nvSpPr>
        <p:spPr/>
        <p:txBody>
          <a:bodyPr/>
          <a:lstStyle/>
          <a:p>
            <a:pPr marL="630238"/>
            <a:r>
              <a:rPr lang="fr-FR" b="0" dirty="0"/>
              <a:t>La constitution des </a:t>
            </a:r>
            <a:r>
              <a:rPr lang="fr-FR" dirty="0"/>
              <a:t>axes</a:t>
            </a:r>
            <a:r>
              <a:rPr lang="fr-FR" b="0" dirty="0"/>
              <a:t> de la typologie</a:t>
            </a:r>
          </a:p>
        </p:txBody>
      </p:sp>
      <p:sp>
        <p:nvSpPr>
          <p:cNvPr id="11" name="Flèche : bas 10">
            <a:extLst>
              <a:ext uri="{FF2B5EF4-FFF2-40B4-BE49-F238E27FC236}">
                <a16:creationId xmlns:a16="http://schemas.microsoft.com/office/drawing/2014/main" id="{B0018C04-72C0-46AF-BF82-87FA36584175}"/>
              </a:ext>
            </a:extLst>
          </p:cNvPr>
          <p:cNvSpPr/>
          <p:nvPr/>
        </p:nvSpPr>
        <p:spPr bwMode="ltGray">
          <a:xfrm>
            <a:off x="359400" y="-3572"/>
            <a:ext cx="504000" cy="900000"/>
          </a:xfrm>
          <a:prstGeom prst="downArrow">
            <a:avLst>
              <a:gd name="adj1" fmla="val 100000"/>
              <a:gd name="adj2" fmla="val 27078"/>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fr-FR" sz="4400" b="0" dirty="0">
                <a:solidFill>
                  <a:schemeClr val="bg1"/>
                </a:solidFill>
                <a:latin typeface="Arial" panose="020B0604020202020204" pitchFamily="34" charset="0"/>
                <a:cs typeface="Arial" panose="020B0604020202020204" pitchFamily="34" charset="0"/>
              </a:rPr>
              <a:t>2</a:t>
            </a:r>
          </a:p>
        </p:txBody>
      </p:sp>
      <p:pic>
        <p:nvPicPr>
          <p:cNvPr id="18" name="Graphique 17">
            <a:extLst>
              <a:ext uri="{FF2B5EF4-FFF2-40B4-BE49-F238E27FC236}">
                <a16:creationId xmlns:a16="http://schemas.microsoft.com/office/drawing/2014/main" id="{0B58AE51-5B9E-4CCC-81DB-B0B2D02E6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34127" y="1423439"/>
            <a:ext cx="447675" cy="542925"/>
          </a:xfrm>
          <a:prstGeom prst="rect">
            <a:avLst/>
          </a:prstGeom>
        </p:spPr>
      </p:pic>
      <p:sp>
        <p:nvSpPr>
          <p:cNvPr id="19" name="ZoneTexte 18">
            <a:extLst>
              <a:ext uri="{FF2B5EF4-FFF2-40B4-BE49-F238E27FC236}">
                <a16:creationId xmlns:a16="http://schemas.microsoft.com/office/drawing/2014/main" id="{8CAA2A3D-9E11-4F30-9B53-53380272D52B}"/>
              </a:ext>
            </a:extLst>
          </p:cNvPr>
          <p:cNvSpPr txBox="1"/>
          <p:nvPr/>
        </p:nvSpPr>
        <p:spPr>
          <a:xfrm>
            <a:off x="8403405" y="1555520"/>
            <a:ext cx="2448000" cy="720197"/>
          </a:xfrm>
          <a:prstGeom prst="rect">
            <a:avLst/>
          </a:prstGeom>
          <a:noFill/>
        </p:spPr>
        <p:txBody>
          <a:bodyPr wrap="square" lIns="0" tIns="0" rIns="0" bIns="0" rtlCol="0">
            <a:spAutoFit/>
          </a:bodyPr>
          <a:lstStyle/>
          <a:p>
            <a:pPr>
              <a:lnSpc>
                <a:spcPct val="90000"/>
              </a:lnSpc>
              <a:spcBef>
                <a:spcPts val="600"/>
              </a:spcBef>
            </a:pPr>
            <a:r>
              <a:rPr lang="fr-FR" sz="1300" dirty="0">
                <a:solidFill>
                  <a:srgbClr val="000000"/>
                </a:solidFill>
              </a:rPr>
              <a:t>La contribution des variables actives aux différents axes permet de mieux les comprendre puis de les nommer. </a:t>
            </a:r>
          </a:p>
        </p:txBody>
      </p:sp>
      <p:pic>
        <p:nvPicPr>
          <p:cNvPr id="16" name="Image 15">
            <a:extLst>
              <a:ext uri="{FF2B5EF4-FFF2-40B4-BE49-F238E27FC236}">
                <a16:creationId xmlns:a16="http://schemas.microsoft.com/office/drawing/2014/main" id="{33E39224-37C5-4A3D-B4F1-1011D135BD74}"/>
              </a:ext>
            </a:extLst>
          </p:cNvPr>
          <p:cNvPicPr>
            <a:picLocks noChangeAspect="1"/>
          </p:cNvPicPr>
          <p:nvPr/>
        </p:nvPicPr>
        <p:blipFill rotWithShape="1">
          <a:blip r:embed="rId4"/>
          <a:srcRect b="27574"/>
          <a:stretch/>
        </p:blipFill>
        <p:spPr>
          <a:xfrm>
            <a:off x="359400" y="1402323"/>
            <a:ext cx="7200720" cy="3054011"/>
          </a:xfrm>
          <a:prstGeom prst="rect">
            <a:avLst/>
          </a:prstGeom>
          <a:ln>
            <a:noFill/>
          </a:ln>
          <a:effectLst>
            <a:outerShdw blurRad="50800" dist="12700" dir="2700000" algn="tl" rotWithShape="0">
              <a:prstClr val="black">
                <a:alpha val="40000"/>
              </a:prstClr>
            </a:outerShdw>
          </a:effectLst>
        </p:spPr>
      </p:pic>
      <p:sp>
        <p:nvSpPr>
          <p:cNvPr id="25" name="Espace réservé du contenu 1">
            <a:extLst>
              <a:ext uri="{FF2B5EF4-FFF2-40B4-BE49-F238E27FC236}">
                <a16:creationId xmlns:a16="http://schemas.microsoft.com/office/drawing/2014/main" id="{5F05371D-92BE-4A64-982B-57E6457ABE52}"/>
              </a:ext>
            </a:extLst>
          </p:cNvPr>
          <p:cNvSpPr txBox="1">
            <a:spLocks/>
          </p:cNvSpPr>
          <p:nvPr/>
        </p:nvSpPr>
        <p:spPr>
          <a:xfrm rot="20606290">
            <a:off x="276464" y="1495763"/>
            <a:ext cx="1199046" cy="369332"/>
          </a:xfrm>
          <a:prstGeom prst="rect">
            <a:avLst/>
          </a:prstGeom>
          <a:solidFill>
            <a:schemeClr val="tx1">
              <a:lumMod val="20000"/>
              <a:lumOff val="80000"/>
              <a:alpha val="69804"/>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a:defRPr>
                <a:solidFill>
                  <a:srgbClr val="12474D"/>
                </a:solidFill>
                <a:latin typeface="Kantar Brow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latin typeface="Arial" panose="020B0604020202020204" pitchFamily="34" charset="0"/>
              </a:rPr>
              <a:t>Exemple</a:t>
            </a:r>
          </a:p>
        </p:txBody>
      </p:sp>
      <p:sp>
        <p:nvSpPr>
          <p:cNvPr id="26" name="Rectangle 25">
            <a:extLst>
              <a:ext uri="{FF2B5EF4-FFF2-40B4-BE49-F238E27FC236}">
                <a16:creationId xmlns:a16="http://schemas.microsoft.com/office/drawing/2014/main" id="{0CB61D10-8A81-4531-91B7-3A2E61023C33}"/>
              </a:ext>
            </a:extLst>
          </p:cNvPr>
          <p:cNvSpPr/>
          <p:nvPr/>
        </p:nvSpPr>
        <p:spPr bwMode="ltGray">
          <a:xfrm>
            <a:off x="8169724" y="2608815"/>
            <a:ext cx="2988000" cy="9720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5D13402E-EBA9-449D-800C-385A68B947E6}"/>
              </a:ext>
            </a:extLst>
          </p:cNvPr>
          <p:cNvSpPr/>
          <p:nvPr/>
        </p:nvSpPr>
        <p:spPr bwMode="ltGray">
          <a:xfrm>
            <a:off x="7672309" y="2491199"/>
            <a:ext cx="720195" cy="72019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29" name="ZoneTexte 28">
            <a:extLst>
              <a:ext uri="{FF2B5EF4-FFF2-40B4-BE49-F238E27FC236}">
                <a16:creationId xmlns:a16="http://schemas.microsoft.com/office/drawing/2014/main" id="{654E379B-449A-49B3-9511-11DD5664B43C}"/>
              </a:ext>
            </a:extLst>
          </p:cNvPr>
          <p:cNvSpPr txBox="1"/>
          <p:nvPr/>
        </p:nvSpPr>
        <p:spPr>
          <a:xfrm>
            <a:off x="8403405" y="2740897"/>
            <a:ext cx="2448000" cy="720197"/>
          </a:xfrm>
          <a:prstGeom prst="rect">
            <a:avLst/>
          </a:prstGeom>
          <a:noFill/>
        </p:spPr>
        <p:txBody>
          <a:bodyPr wrap="square" lIns="0" tIns="0" rIns="0" bIns="0" rtlCol="0">
            <a:spAutoFit/>
          </a:bodyPr>
          <a:lstStyle/>
          <a:p>
            <a:pPr>
              <a:lnSpc>
                <a:spcPct val="90000"/>
              </a:lnSpc>
              <a:spcBef>
                <a:spcPts val="600"/>
              </a:spcBef>
            </a:pPr>
            <a:r>
              <a:rPr lang="fr-FR" sz="1300" dirty="0">
                <a:solidFill>
                  <a:srgbClr val="000000"/>
                </a:solidFill>
              </a:rPr>
              <a:t>Ne pas utiliser les tris en l’état ! Ils ne constituent qu’une étape dans la constitution de la typologie</a:t>
            </a:r>
          </a:p>
        </p:txBody>
      </p:sp>
      <p:pic>
        <p:nvPicPr>
          <p:cNvPr id="6" name="Graphique 5">
            <a:extLst>
              <a:ext uri="{FF2B5EF4-FFF2-40B4-BE49-F238E27FC236}">
                <a16:creationId xmlns:a16="http://schemas.microsoft.com/office/drawing/2014/main" id="{D215CC01-064E-4BF6-9DA3-D868A0ADFD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8275" y="2603888"/>
            <a:ext cx="498521" cy="468000"/>
          </a:xfrm>
          <a:prstGeom prst="rect">
            <a:avLst/>
          </a:prstGeom>
        </p:spPr>
      </p:pic>
      <p:pic>
        <p:nvPicPr>
          <p:cNvPr id="30" name="Image 29">
            <a:extLst>
              <a:ext uri="{FF2B5EF4-FFF2-40B4-BE49-F238E27FC236}">
                <a16:creationId xmlns:a16="http://schemas.microsoft.com/office/drawing/2014/main" id="{E3BC2243-B821-4AA7-A4D0-146D0904556C}"/>
              </a:ext>
            </a:extLst>
          </p:cNvPr>
          <p:cNvPicPr>
            <a:picLocks noChangeAspect="1"/>
          </p:cNvPicPr>
          <p:nvPr/>
        </p:nvPicPr>
        <p:blipFill rotWithShape="1">
          <a:blip r:embed="rId7"/>
          <a:srcRect t="1" r="32267" b="47957"/>
          <a:stretch/>
        </p:blipFill>
        <p:spPr>
          <a:xfrm>
            <a:off x="4193466" y="4668916"/>
            <a:ext cx="3366654" cy="1257452"/>
          </a:xfrm>
          <a:prstGeom prst="rect">
            <a:avLst/>
          </a:prstGeom>
          <a:ln>
            <a:noFill/>
          </a:ln>
          <a:effectLst>
            <a:outerShdw blurRad="50800" dist="12700" dir="2700000" algn="tl" rotWithShape="0">
              <a:prstClr val="black">
                <a:alpha val="40000"/>
              </a:prstClr>
            </a:outerShdw>
          </a:effectLst>
        </p:spPr>
      </p:pic>
      <p:sp>
        <p:nvSpPr>
          <p:cNvPr id="31" name="Espace réservé du contenu 1">
            <a:extLst>
              <a:ext uri="{FF2B5EF4-FFF2-40B4-BE49-F238E27FC236}">
                <a16:creationId xmlns:a16="http://schemas.microsoft.com/office/drawing/2014/main" id="{421E782E-7CE4-4726-8968-7CB6C68E206A}"/>
              </a:ext>
            </a:extLst>
          </p:cNvPr>
          <p:cNvSpPr txBox="1">
            <a:spLocks/>
          </p:cNvSpPr>
          <p:nvPr/>
        </p:nvSpPr>
        <p:spPr>
          <a:xfrm rot="20606290">
            <a:off x="3913743" y="4689360"/>
            <a:ext cx="1199046" cy="369332"/>
          </a:xfrm>
          <a:prstGeom prst="rect">
            <a:avLst/>
          </a:prstGeom>
          <a:solidFill>
            <a:schemeClr val="tx1">
              <a:lumMod val="20000"/>
              <a:lumOff val="80000"/>
              <a:alpha val="69804"/>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a:defRPr>
                <a:solidFill>
                  <a:srgbClr val="12474D"/>
                </a:solidFill>
                <a:latin typeface="Kantar Brow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latin typeface="Arial" panose="020B0604020202020204" pitchFamily="34" charset="0"/>
              </a:rPr>
              <a:t>Exemple</a:t>
            </a:r>
          </a:p>
        </p:txBody>
      </p:sp>
      <p:sp>
        <p:nvSpPr>
          <p:cNvPr id="32" name="Rectangle 31">
            <a:extLst>
              <a:ext uri="{FF2B5EF4-FFF2-40B4-BE49-F238E27FC236}">
                <a16:creationId xmlns:a16="http://schemas.microsoft.com/office/drawing/2014/main" id="{F6567A59-C813-4696-AF56-852C2172E584}"/>
              </a:ext>
            </a:extLst>
          </p:cNvPr>
          <p:cNvSpPr/>
          <p:nvPr/>
        </p:nvSpPr>
        <p:spPr bwMode="ltGray">
          <a:xfrm>
            <a:off x="8169724" y="4664063"/>
            <a:ext cx="2988000" cy="9720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sp>
        <p:nvSpPr>
          <p:cNvPr id="33" name="Ellipse 32">
            <a:extLst>
              <a:ext uri="{FF2B5EF4-FFF2-40B4-BE49-F238E27FC236}">
                <a16:creationId xmlns:a16="http://schemas.microsoft.com/office/drawing/2014/main" id="{C0DE7C48-18CD-4335-91F9-54027EDA78CB}"/>
              </a:ext>
            </a:extLst>
          </p:cNvPr>
          <p:cNvSpPr/>
          <p:nvPr/>
        </p:nvSpPr>
        <p:spPr bwMode="ltGray">
          <a:xfrm>
            <a:off x="7672309" y="4546447"/>
            <a:ext cx="720195" cy="72019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fr-FR" sz="1600" b="0" dirty="0" err="1">
              <a:latin typeface="Arial" panose="020B0604020202020204" pitchFamily="34" charset="0"/>
              <a:cs typeface="Arial" panose="020B0604020202020204" pitchFamily="34" charset="0"/>
            </a:endParaRPr>
          </a:p>
        </p:txBody>
      </p:sp>
      <p:pic>
        <p:nvPicPr>
          <p:cNvPr id="34" name="Graphique 33">
            <a:extLst>
              <a:ext uri="{FF2B5EF4-FFF2-40B4-BE49-F238E27FC236}">
                <a16:creationId xmlns:a16="http://schemas.microsoft.com/office/drawing/2014/main" id="{932DC8B6-23D3-42C5-9175-59AA99E270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34127" y="4664064"/>
            <a:ext cx="447675" cy="542925"/>
          </a:xfrm>
          <a:prstGeom prst="rect">
            <a:avLst/>
          </a:prstGeom>
        </p:spPr>
      </p:pic>
      <p:sp>
        <p:nvSpPr>
          <p:cNvPr id="35" name="ZoneTexte 34">
            <a:extLst>
              <a:ext uri="{FF2B5EF4-FFF2-40B4-BE49-F238E27FC236}">
                <a16:creationId xmlns:a16="http://schemas.microsoft.com/office/drawing/2014/main" id="{7358DC91-70FC-461D-A2AD-932AECFF2A79}"/>
              </a:ext>
            </a:extLst>
          </p:cNvPr>
          <p:cNvSpPr txBox="1"/>
          <p:nvPr/>
        </p:nvSpPr>
        <p:spPr>
          <a:xfrm>
            <a:off x="8403404" y="4796145"/>
            <a:ext cx="2610035" cy="720197"/>
          </a:xfrm>
          <a:prstGeom prst="rect">
            <a:avLst/>
          </a:prstGeom>
          <a:noFill/>
        </p:spPr>
        <p:txBody>
          <a:bodyPr wrap="square" lIns="0" tIns="0" rIns="0" bIns="0" rtlCol="0">
            <a:spAutoFit/>
          </a:bodyPr>
          <a:lstStyle/>
          <a:p>
            <a:pPr>
              <a:lnSpc>
                <a:spcPct val="90000"/>
              </a:lnSpc>
              <a:spcBef>
                <a:spcPts val="600"/>
              </a:spcBef>
            </a:pPr>
            <a:r>
              <a:rPr lang="fr-FR" sz="1300" dirty="0">
                <a:solidFill>
                  <a:srgbClr val="000000"/>
                </a:solidFill>
              </a:rPr>
              <a:t>La quantité d’information apportée par chaque axe est détaillée et donne une idée de la concentration ou dispersion de l’information</a:t>
            </a:r>
          </a:p>
        </p:txBody>
      </p:sp>
      <p:sp>
        <p:nvSpPr>
          <p:cNvPr id="4" name="Espace réservé du numéro de diapositive 3">
            <a:extLst>
              <a:ext uri="{FF2B5EF4-FFF2-40B4-BE49-F238E27FC236}">
                <a16:creationId xmlns:a16="http://schemas.microsoft.com/office/drawing/2014/main" id="{2D3B52C6-EC56-F9F4-C016-57A48C5B6FE4}"/>
              </a:ext>
            </a:extLst>
          </p:cNvPr>
          <p:cNvSpPr>
            <a:spLocks noGrp="1"/>
          </p:cNvSpPr>
          <p:nvPr>
            <p:ph type="sldNum" sz="quarter" idx="17"/>
          </p:nvPr>
        </p:nvSpPr>
        <p:spPr/>
        <p:txBody>
          <a:bodyPr/>
          <a:lstStyle/>
          <a:p>
            <a:fld id="{4034BEE3-566C-4068-A777-C3A4762E861B}" type="slidenum">
              <a:rPr lang="en-GB" smtClean="0"/>
              <a:pPr/>
              <a:t>9</a:t>
            </a:fld>
            <a:endParaRPr lang="en-GB" dirty="0"/>
          </a:p>
        </p:txBody>
      </p:sp>
    </p:spTree>
    <p:extLst>
      <p:ext uri="{BB962C8B-B14F-4D97-AF65-F5344CB8AC3E}">
        <p14:creationId xmlns:p14="http://schemas.microsoft.com/office/powerpoint/2010/main" val="37744710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CKSLIDES" val="6.1"/>
  <p:tag name="VERSIONID" val="110"/>
  <p:tag name="EXCLUDEHIDDENSLIDES" val="False"/>
  <p:tag name="NUMBEROFPAGES" val="41"/>
</p:tagLst>
</file>

<file path=ppt/tags/tag10.xml><?xml version="1.0" encoding="utf-8"?>
<p:tagLst xmlns:a="http://schemas.openxmlformats.org/drawingml/2006/main" xmlns:r="http://schemas.openxmlformats.org/officeDocument/2006/relationships" xmlns:p="http://schemas.openxmlformats.org/presentationml/2006/main">
  <p:tag name="KEEPDELETE" val="Keep"/>
</p:tagLst>
</file>

<file path=ppt/tags/tag11.xml><?xml version="1.0" encoding="utf-8"?>
<p:tagLst xmlns:a="http://schemas.openxmlformats.org/drawingml/2006/main" xmlns:r="http://schemas.openxmlformats.org/officeDocument/2006/relationships" xmlns:p="http://schemas.openxmlformats.org/presentationml/2006/main">
  <p:tag name="KEEPDELETE" val="Keep"/>
</p:tagLst>
</file>

<file path=ppt/tags/tag12.xml><?xml version="1.0" encoding="utf-8"?>
<p:tagLst xmlns:a="http://schemas.openxmlformats.org/drawingml/2006/main" xmlns:r="http://schemas.openxmlformats.org/officeDocument/2006/relationships" xmlns:p="http://schemas.openxmlformats.org/presentationml/2006/main">
  <p:tag name="CELL_POSITION" val="3,3,94,79583,82,05448"/>
</p:tagLst>
</file>

<file path=ppt/tags/tag13.xml><?xml version="1.0" encoding="utf-8"?>
<p:tagLst xmlns:a="http://schemas.openxmlformats.org/drawingml/2006/main" xmlns:r="http://schemas.openxmlformats.org/officeDocument/2006/relationships" xmlns:p="http://schemas.openxmlformats.org/presentationml/2006/main">
  <p:tag name="KEEPDELETE" val="Keep"/>
</p:tagLst>
</file>

<file path=ppt/tags/tag14.xml><?xml version="1.0" encoding="utf-8"?>
<p:tagLst xmlns:a="http://schemas.openxmlformats.org/drawingml/2006/main" xmlns:r="http://schemas.openxmlformats.org/officeDocument/2006/relationships" xmlns:p="http://schemas.openxmlformats.org/presentationml/2006/main">
  <p:tag name="KEEPDELETE" val="Keep"/>
</p:tagLst>
</file>

<file path=ppt/tags/tag15.xml><?xml version="1.0" encoding="utf-8"?>
<p:tagLst xmlns:a="http://schemas.openxmlformats.org/drawingml/2006/main" xmlns:r="http://schemas.openxmlformats.org/officeDocument/2006/relationships" xmlns:p="http://schemas.openxmlformats.org/presentationml/2006/main">
  <p:tag name="KEEPDELETE" val="Keep"/>
</p:tagLst>
</file>

<file path=ppt/tags/tag16.xml><?xml version="1.0" encoding="utf-8"?>
<p:tagLst xmlns:a="http://schemas.openxmlformats.org/drawingml/2006/main" xmlns:r="http://schemas.openxmlformats.org/officeDocument/2006/relationships" xmlns:p="http://schemas.openxmlformats.org/presentationml/2006/main">
  <p:tag name="KEEPDELETE" val="Keep"/>
</p:tagLst>
</file>

<file path=ppt/tags/tag17.xml><?xml version="1.0" encoding="utf-8"?>
<p:tagLst xmlns:a="http://schemas.openxmlformats.org/drawingml/2006/main" xmlns:r="http://schemas.openxmlformats.org/officeDocument/2006/relationships" xmlns:p="http://schemas.openxmlformats.org/presentationml/2006/main">
  <p:tag name="CELL_POSITION" val="3,3,94,79583,82,05448"/>
</p:tagLst>
</file>

<file path=ppt/tags/tag18.xml><?xml version="1.0" encoding="utf-8"?>
<p:tagLst xmlns:a="http://schemas.openxmlformats.org/drawingml/2006/main" xmlns:r="http://schemas.openxmlformats.org/officeDocument/2006/relationships" xmlns:p="http://schemas.openxmlformats.org/presentationml/2006/main">
  <p:tag name="KEEPDELETE" val="Keep"/>
</p:tagLst>
</file>

<file path=ppt/tags/tag19.xml><?xml version="1.0" encoding="utf-8"?>
<p:tagLst xmlns:a="http://schemas.openxmlformats.org/drawingml/2006/main" xmlns:r="http://schemas.openxmlformats.org/officeDocument/2006/relationships" xmlns:p="http://schemas.openxmlformats.org/presentationml/2006/main">
  <p:tag name="KEEPDELETE" val="Keep"/>
</p:tagLst>
</file>

<file path=ppt/tags/tag2.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20.xml><?xml version="1.0" encoding="utf-8"?>
<p:tagLst xmlns:a="http://schemas.openxmlformats.org/drawingml/2006/main" xmlns:r="http://schemas.openxmlformats.org/officeDocument/2006/relationships" xmlns:p="http://schemas.openxmlformats.org/presentationml/2006/main">
  <p:tag name="KEEPDELETE" val="Keep"/>
</p:tagLst>
</file>

<file path=ppt/tags/tag21.xml><?xml version="1.0" encoding="utf-8"?>
<p:tagLst xmlns:a="http://schemas.openxmlformats.org/drawingml/2006/main" xmlns:r="http://schemas.openxmlformats.org/officeDocument/2006/relationships" xmlns:p="http://schemas.openxmlformats.org/presentationml/2006/main">
  <p:tag name="KEEPDELETE" val="Keep"/>
</p:tagLst>
</file>

<file path=ppt/tags/tag22.xml><?xml version="1.0" encoding="utf-8"?>
<p:tagLst xmlns:a="http://schemas.openxmlformats.org/drawingml/2006/main" xmlns:r="http://schemas.openxmlformats.org/officeDocument/2006/relationships" xmlns:p="http://schemas.openxmlformats.org/presentationml/2006/main">
  <p:tag name="CELL_POSITION" val="3,3,94,79583,82,05448"/>
</p:tagLst>
</file>

<file path=ppt/tags/tag23.xml><?xml version="1.0" encoding="utf-8"?>
<p:tagLst xmlns:a="http://schemas.openxmlformats.org/drawingml/2006/main" xmlns:r="http://schemas.openxmlformats.org/officeDocument/2006/relationships" xmlns:p="http://schemas.openxmlformats.org/presentationml/2006/main">
  <p:tag name="KEEPDELETE" val="Keep"/>
</p:tagLst>
</file>

<file path=ppt/tags/tag24.xml><?xml version="1.0" encoding="utf-8"?>
<p:tagLst xmlns:a="http://schemas.openxmlformats.org/drawingml/2006/main" xmlns:r="http://schemas.openxmlformats.org/officeDocument/2006/relationships" xmlns:p="http://schemas.openxmlformats.org/presentationml/2006/main">
  <p:tag name="KEEPDELETE" val="Keep"/>
</p:tagLst>
</file>

<file path=ppt/tags/tag25.xml><?xml version="1.0" encoding="utf-8"?>
<p:tagLst xmlns:a="http://schemas.openxmlformats.org/drawingml/2006/main" xmlns:r="http://schemas.openxmlformats.org/officeDocument/2006/relationships" xmlns:p="http://schemas.openxmlformats.org/presentationml/2006/main">
  <p:tag name="KEEPDELETE" val="Keep"/>
</p:tagLst>
</file>

<file path=ppt/tags/tag26.xml><?xml version="1.0" encoding="utf-8"?>
<p:tagLst xmlns:a="http://schemas.openxmlformats.org/drawingml/2006/main" xmlns:r="http://schemas.openxmlformats.org/officeDocument/2006/relationships" xmlns:p="http://schemas.openxmlformats.org/presentationml/2006/main">
  <p:tag name="KEEPDELETE" val="Keep"/>
</p:tagLst>
</file>

<file path=ppt/tags/tag27.xml><?xml version="1.0" encoding="utf-8"?>
<p:tagLst xmlns:a="http://schemas.openxmlformats.org/drawingml/2006/main" xmlns:r="http://schemas.openxmlformats.org/officeDocument/2006/relationships" xmlns:p="http://schemas.openxmlformats.org/presentationml/2006/main">
  <p:tag name="CELL_POSITION" val="3,3,94,79583,82,05448"/>
</p:tagLst>
</file>

<file path=ppt/tags/tag28.xml><?xml version="1.0" encoding="utf-8"?>
<p:tagLst xmlns:a="http://schemas.openxmlformats.org/drawingml/2006/main" xmlns:r="http://schemas.openxmlformats.org/officeDocument/2006/relationships" xmlns:p="http://schemas.openxmlformats.org/presentationml/2006/main">
  <p:tag name="KEEPDELETE" val="Keep"/>
</p:tagLst>
</file>

<file path=ppt/tags/tag29.xml><?xml version="1.0" encoding="utf-8"?>
<p:tagLst xmlns:a="http://schemas.openxmlformats.org/drawingml/2006/main" xmlns:r="http://schemas.openxmlformats.org/officeDocument/2006/relationships" xmlns:p="http://schemas.openxmlformats.org/presentationml/2006/main">
  <p:tag name="KEEPDELETE" val="Keep"/>
</p:tagLst>
</file>

<file path=ppt/tags/tag3.xml><?xml version="1.0" encoding="utf-8"?>
<p:tagLst xmlns:a="http://schemas.openxmlformats.org/drawingml/2006/main" xmlns:r="http://schemas.openxmlformats.org/officeDocument/2006/relationships" xmlns:p="http://schemas.openxmlformats.org/presentationml/2006/main">
  <p:tag name="SLIDE" val="CUSTOMSLIDE"/>
</p:tagLst>
</file>

<file path=ppt/tags/tag30.xml><?xml version="1.0" encoding="utf-8"?>
<p:tagLst xmlns:a="http://schemas.openxmlformats.org/drawingml/2006/main" xmlns:r="http://schemas.openxmlformats.org/officeDocument/2006/relationships" xmlns:p="http://schemas.openxmlformats.org/presentationml/2006/main">
  <p:tag name="KEEPDELETE" val="Keep"/>
</p:tagLst>
</file>

<file path=ppt/tags/tag31.xml><?xml version="1.0" encoding="utf-8"?>
<p:tagLst xmlns:a="http://schemas.openxmlformats.org/drawingml/2006/main" xmlns:r="http://schemas.openxmlformats.org/officeDocument/2006/relationships" xmlns:p="http://schemas.openxmlformats.org/presentationml/2006/main">
  <p:tag name="KEEPDELETE" val="Keep"/>
</p:tagLst>
</file>

<file path=ppt/tags/tag32.xml><?xml version="1.0" encoding="utf-8"?>
<p:tagLst xmlns:a="http://schemas.openxmlformats.org/drawingml/2006/main" xmlns:r="http://schemas.openxmlformats.org/officeDocument/2006/relationships" xmlns:p="http://schemas.openxmlformats.org/presentationml/2006/main">
  <p:tag name="CELL_POSITION" val="3,3,94,79583,82,05448"/>
</p:tagLst>
</file>

<file path=ppt/tags/tag33.xml><?xml version="1.0" encoding="utf-8"?>
<p:tagLst xmlns:a="http://schemas.openxmlformats.org/drawingml/2006/main" xmlns:r="http://schemas.openxmlformats.org/officeDocument/2006/relationships" xmlns:p="http://schemas.openxmlformats.org/presentationml/2006/main">
  <p:tag name="KEEPDELETE" val="Keep"/>
</p:tagLst>
</file>

<file path=ppt/tags/tag34.xml><?xml version="1.0" encoding="utf-8"?>
<p:tagLst xmlns:a="http://schemas.openxmlformats.org/drawingml/2006/main" xmlns:r="http://schemas.openxmlformats.org/officeDocument/2006/relationships" xmlns:p="http://schemas.openxmlformats.org/presentationml/2006/main">
  <p:tag name="KEEPDELETE" val="Keep"/>
</p:tagLst>
</file>

<file path=ppt/tags/tag35.xml><?xml version="1.0" encoding="utf-8"?>
<p:tagLst xmlns:a="http://schemas.openxmlformats.org/drawingml/2006/main" xmlns:r="http://schemas.openxmlformats.org/officeDocument/2006/relationships" xmlns:p="http://schemas.openxmlformats.org/presentationml/2006/main">
  <p:tag name="KEEPDELETE" val="Keep"/>
</p:tagLst>
</file>

<file path=ppt/tags/tag36.xml><?xml version="1.0" encoding="utf-8"?>
<p:tagLst xmlns:a="http://schemas.openxmlformats.org/drawingml/2006/main" xmlns:r="http://schemas.openxmlformats.org/officeDocument/2006/relationships" xmlns:p="http://schemas.openxmlformats.org/presentationml/2006/main">
  <p:tag name="KEEPDELETE" val="Keep"/>
</p:tagLst>
</file>

<file path=ppt/tags/tag37.xml><?xml version="1.0" encoding="utf-8"?>
<p:tagLst xmlns:a="http://schemas.openxmlformats.org/drawingml/2006/main" xmlns:r="http://schemas.openxmlformats.org/officeDocument/2006/relationships" xmlns:p="http://schemas.openxmlformats.org/presentationml/2006/main">
  <p:tag name="CELL_POSITION" val="3,3,94,79583,82,05448"/>
</p:tagLst>
</file>

<file path=ppt/tags/tag38.xml><?xml version="1.0" encoding="utf-8"?>
<p:tagLst xmlns:a="http://schemas.openxmlformats.org/drawingml/2006/main" xmlns:r="http://schemas.openxmlformats.org/officeDocument/2006/relationships" xmlns:p="http://schemas.openxmlformats.org/presentationml/2006/main">
  <p:tag name="KEEPDELETE" val="Keep"/>
</p:tagLst>
</file>

<file path=ppt/tags/tag39.xml><?xml version="1.0" encoding="utf-8"?>
<p:tagLst xmlns:a="http://schemas.openxmlformats.org/drawingml/2006/main" xmlns:r="http://schemas.openxmlformats.org/officeDocument/2006/relationships" xmlns:p="http://schemas.openxmlformats.org/presentationml/2006/main">
  <p:tag name="SLIDE" val="CUSTOMSLIDE"/>
</p:tagLst>
</file>

<file path=ppt/tags/tag4.xml><?xml version="1.0" encoding="utf-8"?>
<p:tagLst xmlns:a="http://schemas.openxmlformats.org/drawingml/2006/main" xmlns:r="http://schemas.openxmlformats.org/officeDocument/2006/relationships" xmlns:p="http://schemas.openxmlformats.org/presentationml/2006/main">
  <p:tag name="WIDTH" val="674.7499"/>
  <p:tag name="HEIGHT" val="81.24709"/>
  <p:tag name="TOP" val="7.874016E-05"/>
  <p:tag name="LEFT" val="22.50008"/>
</p:tagLst>
</file>

<file path=ppt/tags/tag40.xml><?xml version="1.0" encoding="utf-8"?>
<p:tagLst xmlns:a="http://schemas.openxmlformats.org/drawingml/2006/main" xmlns:r="http://schemas.openxmlformats.org/officeDocument/2006/relationships" xmlns:p="http://schemas.openxmlformats.org/presentationml/2006/main">
  <p:tag name="SLIDE" val="voorblad"/>
</p:tagLst>
</file>

<file path=ppt/tags/tag41.xml><?xml version="1.0" encoding="utf-8"?>
<p:tagLst xmlns:a="http://schemas.openxmlformats.org/drawingml/2006/main" xmlns:r="http://schemas.openxmlformats.org/officeDocument/2006/relationships" xmlns:p="http://schemas.openxmlformats.org/presentationml/2006/main">
  <p:tag name="SHP" val="AgendaOpmaak"/>
  <p:tag name="AGENDAOPMAAK" val="VoorbladTitel"/>
</p:tagLst>
</file>

<file path=ppt/tags/tag42.xml><?xml version="1.0" encoding="utf-8"?>
<p:tagLst xmlns:a="http://schemas.openxmlformats.org/drawingml/2006/main" xmlns:r="http://schemas.openxmlformats.org/officeDocument/2006/relationships" xmlns:p="http://schemas.openxmlformats.org/presentationml/2006/main">
  <p:tag name="SHP" val="AgendaOpmaak"/>
  <p:tag name="AGENDAOPMAAK" val="VoorbladOnderTitel"/>
</p:tagLst>
</file>

<file path=ppt/tags/tag43.xml><?xml version="1.0" encoding="utf-8"?>
<p:tagLst xmlns:a="http://schemas.openxmlformats.org/drawingml/2006/main" xmlns:r="http://schemas.openxmlformats.org/officeDocument/2006/relationships" xmlns:p="http://schemas.openxmlformats.org/presentationml/2006/main">
  <p:tag name="SLIDE" val="body"/>
  <p:tag name="KLEUR" val="grijs"/>
  <p:tag name="COLORED" val="false"/>
</p:tagLst>
</file>

<file path=ppt/tags/tag44.xml><?xml version="1.0" encoding="utf-8"?>
<p:tagLst xmlns:a="http://schemas.openxmlformats.org/drawingml/2006/main" xmlns:r="http://schemas.openxmlformats.org/officeDocument/2006/relationships" xmlns:p="http://schemas.openxmlformats.org/presentationml/2006/main">
  <p:tag name="SLIDE" val="body"/>
  <p:tag name="KLEUR" val="grijs"/>
  <p:tag name="COLORED" val="false"/>
</p:tagLst>
</file>

<file path=ppt/tags/tag45.xml><?xml version="1.0" encoding="utf-8"?>
<p:tagLst xmlns:a="http://schemas.openxmlformats.org/drawingml/2006/main" xmlns:r="http://schemas.openxmlformats.org/officeDocument/2006/relationships" xmlns:p="http://schemas.openxmlformats.org/presentationml/2006/main">
  <p:tag name="SLIDE" val="body"/>
  <p:tag name="COLORED" val="false"/>
  <p:tag name="KLEUR" val="blauw"/>
</p:tagLst>
</file>

<file path=ppt/tags/tag46.xml><?xml version="1.0" encoding="utf-8"?>
<p:tagLst xmlns:a="http://schemas.openxmlformats.org/drawingml/2006/main" xmlns:r="http://schemas.openxmlformats.org/officeDocument/2006/relationships" xmlns:p="http://schemas.openxmlformats.org/presentationml/2006/main">
  <p:tag name="OPMAAK_SOORT" val="1"/>
  <p:tag name="OPMAAK_VARIANT" val="a"/>
  <p:tag name="OPMAAK_FONT" val="z"/>
  <p:tag name="OPMAAK_BULLET" val="p"/>
  <p:tag name="OPMAAK_MAIN" val="Rectangle 3"/>
</p:tagLst>
</file>

<file path=ppt/tags/tag47.xml><?xml version="1.0" encoding="utf-8"?>
<p:tagLst xmlns:a="http://schemas.openxmlformats.org/drawingml/2006/main" xmlns:r="http://schemas.openxmlformats.org/officeDocument/2006/relationships" xmlns:p="http://schemas.openxmlformats.org/presentationml/2006/main">
  <p:tag name="SHP" val="NavBullet"/>
</p:tagLst>
</file>

<file path=ppt/tags/tag48.xml><?xml version="1.0" encoding="utf-8"?>
<p:tagLst xmlns:a="http://schemas.openxmlformats.org/drawingml/2006/main" xmlns:r="http://schemas.openxmlformats.org/officeDocument/2006/relationships" xmlns:p="http://schemas.openxmlformats.org/presentationml/2006/main">
  <p:tag name="SHP" val="NavBullet"/>
</p:tagLst>
</file>

<file path=ppt/tags/tag49.xml><?xml version="1.0" encoding="utf-8"?>
<p:tagLst xmlns:a="http://schemas.openxmlformats.org/drawingml/2006/main" xmlns:r="http://schemas.openxmlformats.org/officeDocument/2006/relationships" xmlns:p="http://schemas.openxmlformats.org/presentationml/2006/main">
  <p:tag name="SLIDE" val="body"/>
  <p:tag name="KLEUR" val="blauw"/>
  <p:tag name="COLORED" val="false"/>
</p:tagLst>
</file>

<file path=ppt/tags/tag5.xml><?xml version="1.0" encoding="utf-8"?>
<p:tagLst xmlns:a="http://schemas.openxmlformats.org/drawingml/2006/main" xmlns:r="http://schemas.openxmlformats.org/officeDocument/2006/relationships" xmlns:p="http://schemas.openxmlformats.org/presentationml/2006/main">
  <p:tag name="SLIDE" val="CUSTOMSLIDE"/>
</p:tagLst>
</file>

<file path=ppt/tags/tag50.xml><?xml version="1.0" encoding="utf-8"?>
<p:tagLst xmlns:a="http://schemas.openxmlformats.org/drawingml/2006/main" xmlns:r="http://schemas.openxmlformats.org/officeDocument/2006/relationships" xmlns:p="http://schemas.openxmlformats.org/presentationml/2006/main">
  <p:tag name="SHP" val="NavBullet"/>
</p:tagLst>
</file>

<file path=ppt/tags/tag51.xml><?xml version="1.0" encoding="utf-8"?>
<p:tagLst xmlns:a="http://schemas.openxmlformats.org/drawingml/2006/main" xmlns:r="http://schemas.openxmlformats.org/officeDocument/2006/relationships" xmlns:p="http://schemas.openxmlformats.org/presentationml/2006/main">
  <p:tag name="SHP" val="NavBullet"/>
</p:tagLst>
</file>

<file path=ppt/tags/tag52.xml><?xml version="1.0" encoding="utf-8"?>
<p:tagLst xmlns:a="http://schemas.openxmlformats.org/drawingml/2006/main" xmlns:r="http://schemas.openxmlformats.org/officeDocument/2006/relationships" xmlns:p="http://schemas.openxmlformats.org/presentationml/2006/main">
  <p:tag name="SLIDE" val="body"/>
  <p:tag name="COLORED" val="false"/>
  <p:tag name="KLEUR" val="blauw"/>
</p:tagLst>
</file>

<file path=ppt/tags/tag53.xml><?xml version="1.0" encoding="utf-8"?>
<p:tagLst xmlns:a="http://schemas.openxmlformats.org/drawingml/2006/main" xmlns:r="http://schemas.openxmlformats.org/officeDocument/2006/relationships" xmlns:p="http://schemas.openxmlformats.org/presentationml/2006/main">
  <p:tag name="OPMAAK_SOORT" val="1"/>
  <p:tag name="OPMAAK_VARIANT" val="a"/>
  <p:tag name="OPMAAK_FONT" val="z"/>
  <p:tag name="OPMAAK_BULLET" val="p"/>
  <p:tag name="OPMAAK_MAIN" val="Rectangle 3"/>
</p:tagLst>
</file>

<file path=ppt/tags/tag54.xml><?xml version="1.0" encoding="utf-8"?>
<p:tagLst xmlns:a="http://schemas.openxmlformats.org/drawingml/2006/main" xmlns:r="http://schemas.openxmlformats.org/officeDocument/2006/relationships" xmlns:p="http://schemas.openxmlformats.org/presentationml/2006/main">
  <p:tag name="SHP" val="NavBullet"/>
</p:tagLst>
</file>

<file path=ppt/tags/tag6.xml><?xml version="1.0" encoding="utf-8"?>
<p:tagLst xmlns:a="http://schemas.openxmlformats.org/drawingml/2006/main" xmlns:r="http://schemas.openxmlformats.org/officeDocument/2006/relationships" xmlns:p="http://schemas.openxmlformats.org/presentationml/2006/main">
  <p:tag name="SLIDE" val="CUSTOMSLIDE"/>
</p:tagLst>
</file>

<file path=ppt/tags/tag7.xml><?xml version="1.0" encoding="utf-8"?>
<p:tagLst xmlns:a="http://schemas.openxmlformats.org/drawingml/2006/main" xmlns:r="http://schemas.openxmlformats.org/officeDocument/2006/relationships" xmlns:p="http://schemas.openxmlformats.org/presentationml/2006/main">
  <p:tag name="SLIDE" val="CUSTOMSLIDE"/>
</p:tagLst>
</file>

<file path=ppt/tags/tag8.xml><?xml version="1.0" encoding="utf-8"?>
<p:tagLst xmlns:a="http://schemas.openxmlformats.org/drawingml/2006/main" xmlns:r="http://schemas.openxmlformats.org/officeDocument/2006/relationships" xmlns:p="http://schemas.openxmlformats.org/presentationml/2006/main">
  <p:tag name="SLIDE" val="COVER"/>
</p:tagLst>
</file>

<file path=ppt/tags/tag9.xml><?xml version="1.0" encoding="utf-8"?>
<p:tagLst xmlns:a="http://schemas.openxmlformats.org/drawingml/2006/main" xmlns:r="http://schemas.openxmlformats.org/officeDocument/2006/relationships" xmlns:p="http://schemas.openxmlformats.org/presentationml/2006/main">
  <p:tag name="KEEPDELETE" val="Keep"/>
</p:tagLst>
</file>

<file path=ppt/theme/theme1.xml><?xml version="1.0" encoding="utf-8"?>
<a:theme xmlns:a="http://schemas.openxmlformats.org/drawingml/2006/main" name="Kantar template master">
  <a:themeElements>
    <a:clrScheme name="KANTAR">
      <a:dk1>
        <a:srgbClr val="545454"/>
      </a:dk1>
      <a:lt1>
        <a:srgbClr val="FFFFFF"/>
      </a:lt1>
      <a:dk2>
        <a:srgbClr val="A27700"/>
      </a:dk2>
      <a:lt2>
        <a:srgbClr val="715300"/>
      </a:lt2>
      <a:accent1>
        <a:srgbClr val="C8D400"/>
      </a:accent1>
      <a:accent2>
        <a:srgbClr val="EF3340"/>
      </a:accent2>
      <a:accent3>
        <a:srgbClr val="0096AE"/>
      </a:accent3>
      <a:accent4>
        <a:srgbClr val="A84C97"/>
      </a:accent4>
      <a:accent5>
        <a:srgbClr val="93C01F"/>
      </a:accent5>
      <a:accent6>
        <a:srgbClr val="EB6728"/>
      </a:accent6>
      <a:hlink>
        <a:srgbClr val="A27700"/>
      </a:hlink>
      <a:folHlink>
        <a:srgbClr val="7153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potx" id="{8F152C79-E1D5-4592-98DD-45DF3599AB32}" vid="{3095F79B-8174-47E3-9C8A-AB9E083E895C}"/>
    </a:ext>
  </a:extLst>
</a:theme>
</file>

<file path=ppt/theme/theme2.xml><?xml version="1.0" encoding="utf-8"?>
<a:theme xmlns:a="http://schemas.openxmlformats.org/drawingml/2006/main" name="K TNS">
  <a:themeElements>
    <a:clrScheme name="KANTAR">
      <a:dk1>
        <a:srgbClr val="545454"/>
      </a:dk1>
      <a:lt1>
        <a:srgbClr val="FFFFFF"/>
      </a:lt1>
      <a:dk2>
        <a:srgbClr val="A27700"/>
      </a:dk2>
      <a:lt2>
        <a:srgbClr val="715300"/>
      </a:lt2>
      <a:accent1>
        <a:srgbClr val="C8D400"/>
      </a:accent1>
      <a:accent2>
        <a:srgbClr val="EF3340"/>
      </a:accent2>
      <a:accent3>
        <a:srgbClr val="0096AE"/>
      </a:accent3>
      <a:accent4>
        <a:srgbClr val="A84C97"/>
      </a:accent4>
      <a:accent5>
        <a:srgbClr val="93C01F"/>
      </a:accent5>
      <a:accent6>
        <a:srgbClr val="EB6728"/>
      </a:accent6>
      <a:hlink>
        <a:srgbClr val="A27700"/>
      </a:hlink>
      <a:folHlink>
        <a:srgbClr val="7153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tx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spcBef>
            <a:spcPts val="600"/>
          </a:spcBef>
          <a:defRPr sz="1300">
            <a:solidFill>
              <a:srgbClr val="000000"/>
            </a:solidFill>
          </a:defRPr>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potx" id="{8F152C79-E1D5-4592-98DD-45DF3599AB32}" vid="{E4448CB5-BC8C-451E-8C78-3357D32BE2D5}"/>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ar 16-9">
  <a:themeElements>
    <a:clrScheme name="Kantar">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TNS Maste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300" b="0" dirty="0"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33333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300" b="0" dirty="0" err="1" smtClean="0">
            <a:solidFill>
              <a:srgbClr val="333333"/>
            </a:solidFill>
            <a:latin typeface="Arial" panose="020B0604020202020204" pitchFamily="34" charset="0"/>
            <a:cs typeface="Arial" panose="020B0604020202020204" pitchFamily="34" charset="0"/>
          </a:defRPr>
        </a:defPPr>
      </a:lstStyle>
    </a:txDef>
  </a:objectDefaults>
  <a:extraClrSchemeLst/>
  <a:custClrLst>
    <a:custClr name="Purple">
      <a:srgbClr val="BB3FC1"/>
    </a:custClr>
    <a:custClr name="Light Purple">
      <a:srgbClr val="798EDF"/>
    </a:custClr>
    <a:custClr name="Light Blue">
      <a:srgbClr val="6DE7F6"/>
    </a:custClr>
    <a:custClr name="Dark Blue">
      <a:srgbClr val="0F7BA2"/>
    </a:custClr>
    <a:custClr name="Red">
      <a:srgbClr val="F1002B"/>
    </a:custClr>
    <a:custClr name="Dark Red - 50%">
      <a:srgbClr val="990002"/>
    </a:custClr>
    <a:custClr name="Gold">
      <a:srgbClr val="FFD138"/>
    </a:custClr>
    <a:custClr name="Light Green">
      <a:srgbClr val="79D738"/>
    </a:custClr>
    <a:custClr name="Mid Green">
      <a:srgbClr val="489A1E"/>
    </a:custClr>
    <a:custClr name="Dark Green">
      <a:srgbClr val="145D04"/>
    </a:custClr>
    <a:custClr name="PPT Gray">
      <a:srgbClr val="333333"/>
    </a:custClr>
    <a:custClr name="Gray-50%">
      <a:srgbClr val="666666"/>
    </a:custClr>
    <a:custClr name="Light Gray-50%">
      <a:srgbClr val="999999"/>
    </a:custClr>
    <a:custClr name="Gray-25%">
      <a:srgbClr val="CCCCCC"/>
    </a:custClr>
    <a:custClr name="Light Gray-25%">
      <a:srgbClr val="DEDEDE"/>
    </a:custClr>
    <a:custClr name="Off White">
      <a:srgbClr val="F2F2F2"/>
    </a:custClr>
  </a:custClrLst>
  <a:extLst>
    <a:ext uri="{05A4C25C-085E-4340-85A3-A5531E510DB2}">
      <thm15:themeFamily xmlns:thm15="http://schemas.microsoft.com/office/thememl/2012/main" name="kantar 16-9.pptx" id="{1B9F26AB-70F9-4637-9173-9F133F4BBE6B}" vid="{C890F83D-93BA-4722-98D6-157685651BE5}"/>
    </a:ext>
  </a:extLst>
</a:theme>
</file>

<file path=ppt/theme/theme5.xml><?xml version="1.0" encoding="utf-8"?>
<a:theme xmlns:a="http://schemas.openxmlformats.org/drawingml/2006/main" name="Standard">
  <a:themeElements>
    <a:clrScheme name="Kantar">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TNS Maste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accent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3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33333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300" b="0" dirty="0" err="1" smtClean="0">
            <a:solidFill>
              <a:schemeClr val="tx1"/>
            </a:solidFill>
            <a:latin typeface="+mn-lt"/>
          </a:defRPr>
        </a:defPPr>
      </a:lstStyle>
    </a:txDef>
  </a:objectDefaults>
  <a:extraClrSchemeLst/>
  <a:custClrLst>
    <a:custClr name="Purple">
      <a:srgbClr val="BB3FC1"/>
    </a:custClr>
    <a:custClr name="Light Purple">
      <a:srgbClr val="798EDF"/>
    </a:custClr>
    <a:custClr name="Light Blue">
      <a:srgbClr val="6DE7F6"/>
    </a:custClr>
    <a:custClr name="Dark Blue">
      <a:srgbClr val="0F7BA2"/>
    </a:custClr>
    <a:custClr name="Red">
      <a:srgbClr val="F1002B"/>
    </a:custClr>
    <a:custClr name="Dark Red - 50%">
      <a:srgbClr val="990002"/>
    </a:custClr>
    <a:custClr name="Gold">
      <a:srgbClr val="FFD138"/>
    </a:custClr>
    <a:custClr name="Light Green">
      <a:srgbClr val="79D738"/>
    </a:custClr>
    <a:custClr name="Mid Green">
      <a:srgbClr val="489A1E"/>
    </a:custClr>
    <a:custClr name="Dark Green">
      <a:srgbClr val="145D04"/>
    </a:custClr>
    <a:custClr name="PPT Gray">
      <a:srgbClr val="333333"/>
    </a:custClr>
    <a:custClr name="Gray-50%">
      <a:srgbClr val="666666"/>
    </a:custClr>
    <a:custClr name="Light Gray-50%">
      <a:srgbClr val="999999"/>
    </a:custClr>
    <a:custClr name="Gray-25%">
      <a:srgbClr val="CCCCCC"/>
    </a:custClr>
    <a:custClr name="Light Gray-25%">
      <a:srgbClr val="DEDEDE"/>
    </a:custClr>
    <a:custClr name="Off White">
      <a:srgbClr val="F2F2F2"/>
    </a:custClr>
  </a:custClrLst>
  <a:extLst>
    <a:ext uri="{05A4C25C-085E-4340-85A3-A5531E510DB2}">
      <thm15:themeFamily xmlns:thm15="http://schemas.microsoft.com/office/thememl/2012/main" name="kantar 16-9.pptx" id="{1B9F26AB-70F9-4637-9173-9F133F4BBE6B}" vid="{6CBD759F-3FF3-4179-9A32-B528A6227978}"/>
    </a:ext>
  </a:extLst>
</a:theme>
</file>

<file path=ppt/theme/theme6.xml><?xml version="1.0" encoding="utf-8"?>
<a:theme xmlns:a="http://schemas.openxmlformats.org/drawingml/2006/main" name="La Chartbox">
  <a:themeElements>
    <a:clrScheme name="TNS Colours">
      <a:dk1>
        <a:sysClr val="windowText" lastClr="000000"/>
      </a:dk1>
      <a:lt1>
        <a:sysClr val="window" lastClr="FFFFFF"/>
      </a:lt1>
      <a:dk2>
        <a:srgbClr val="131C6B"/>
      </a:dk2>
      <a:lt2>
        <a:srgbClr val="3EB1CC"/>
      </a:lt2>
      <a:accent1>
        <a:srgbClr val="C50017"/>
      </a:accent1>
      <a:accent2>
        <a:srgbClr val="F7911E"/>
      </a:accent2>
      <a:accent3>
        <a:srgbClr val="EF5205"/>
      </a:accent3>
      <a:accent4>
        <a:srgbClr val="7A2280"/>
      </a:accent4>
      <a:accent5>
        <a:srgbClr val="4C1D52"/>
      </a:accent5>
      <a:accent6>
        <a:srgbClr val="4655A5"/>
      </a:accent6>
      <a:hlink>
        <a:srgbClr val="4F6128"/>
      </a:hlink>
      <a:folHlink>
        <a:srgbClr val="4F612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every day) Template 4_3.potx [Read-Only]" id="{3C6E5161-8BBF-4601-A914-134F2B833C40}" vid="{E10AA435-688C-4383-97DE-E047E615058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Kantar Ma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0124B74836EC48BF76AC0B1485D8FE" ma:contentTypeVersion="2" ma:contentTypeDescription="Create a new document." ma:contentTypeScope="" ma:versionID="7ef99f3146b73b0ac456aadb94661107">
  <xsd:schema xmlns:xsd="http://www.w3.org/2001/XMLSchema" xmlns:xs="http://www.w3.org/2001/XMLSchema" xmlns:p="http://schemas.microsoft.com/office/2006/metadata/properties" xmlns:ns2="0b437f98-23ae-4433-b13b-76c2068079ae" targetNamespace="http://schemas.microsoft.com/office/2006/metadata/properties" ma:root="true" ma:fieldsID="963eca439521cf874d5dbf5bfcb44ac3" ns2:_="">
    <xsd:import namespace="0b437f98-23ae-4433-b13b-76c2068079a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37f98-23ae-4433-b13b-76c2068079a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3F8E83-05DC-487A-A662-35C7C7CC3C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37f98-23ae-4433-b13b-76c2068079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375B81-FBF5-4924-A5E0-F0376D8E7D52}">
  <ds:schemaRefs>
    <ds:schemaRef ds:uri="http://schemas.microsoft.com/sharepoint/v3/contenttype/forms"/>
  </ds:schemaRefs>
</ds:datastoreItem>
</file>

<file path=customXml/itemProps3.xml><?xml version="1.0" encoding="utf-8"?>
<ds:datastoreItem xmlns:ds="http://schemas.openxmlformats.org/officeDocument/2006/customXml" ds:itemID="{22193883-9DEF-4394-A746-8B0504B231C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b437f98-23ae-4433-b13b-76c2068079a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Kantar TNS PowerPoint template 16x9 - for presentations and pitches</Template>
  <TotalTime>2122</TotalTime>
  <Words>5312</Words>
  <Application>Microsoft Office PowerPoint</Application>
  <PresentationFormat>Grand écran</PresentationFormat>
  <Paragraphs>1180</Paragraphs>
  <Slides>47</Slides>
  <Notes>37</Notes>
  <HiddenSlides>0</HiddenSlides>
  <MMClips>0</MMClips>
  <ScaleCrop>false</ScaleCrop>
  <HeadingPairs>
    <vt:vector size="8" baseType="variant">
      <vt:variant>
        <vt:lpstr>Polices utilisées</vt:lpstr>
      </vt:variant>
      <vt:variant>
        <vt:i4>5</vt:i4>
      </vt:variant>
      <vt:variant>
        <vt:lpstr>Thème</vt:lpstr>
      </vt:variant>
      <vt:variant>
        <vt:i4>6</vt:i4>
      </vt:variant>
      <vt:variant>
        <vt:lpstr>Serveurs OLE incorporés</vt:lpstr>
      </vt:variant>
      <vt:variant>
        <vt:i4>1</vt:i4>
      </vt:variant>
      <vt:variant>
        <vt:lpstr>Titres des diapositives</vt:lpstr>
      </vt:variant>
      <vt:variant>
        <vt:i4>47</vt:i4>
      </vt:variant>
    </vt:vector>
  </HeadingPairs>
  <TitlesOfParts>
    <vt:vector size="59" baseType="lpstr">
      <vt:lpstr>Arial</vt:lpstr>
      <vt:lpstr>Calibri</vt:lpstr>
      <vt:lpstr>Century Gothic</vt:lpstr>
      <vt:lpstr>Verdana</vt:lpstr>
      <vt:lpstr>Wingdings</vt:lpstr>
      <vt:lpstr>Kantar template master</vt:lpstr>
      <vt:lpstr>K TNS</vt:lpstr>
      <vt:lpstr>Conception personnalisée</vt:lpstr>
      <vt:lpstr>Kantar 16-9</vt:lpstr>
      <vt:lpstr>Standard</vt:lpstr>
      <vt:lpstr>La Chartbox</vt:lpstr>
      <vt:lpstr>Feuille de calcul</vt:lpstr>
      <vt:lpstr>Présentation PowerPoint</vt:lpstr>
      <vt:lpstr>Présentation PowerPoint</vt:lpstr>
      <vt:lpstr>LA TYPOLOGIE  › Identifier des cibles de croissance via une segmentation   des attentes et attitudes sur le marché</vt:lpstr>
      <vt:lpstr>Les principes clefs d’une typologie actionnable</vt:lpstr>
      <vt:lpstr>Les principes clefs d’une typologie actionnable</vt:lpstr>
      <vt:lpstr>Présentation PowerPoint</vt:lpstr>
      <vt:lpstr>Présentation PowerPoint</vt:lpstr>
      <vt:lpstr>Les variables actives – servant à construire la typologie </vt:lpstr>
      <vt:lpstr>La constitution des axes de la typologie</vt:lpstr>
      <vt:lpstr>Le découpage– choix du nombre de groupes grâce au dendrogramme</vt:lpstr>
      <vt:lpstr>Le choix du nombre de groupes</vt:lpstr>
      <vt:lpstr>Présentation PowerPoint</vt:lpstr>
      <vt:lpstr>Présentation PowerPoint</vt:lpstr>
      <vt:lpstr>6 approches différentes des espaces extérieurs …</vt:lpstr>
      <vt:lpstr>… correspondant chacune à des aspirations et motivations distinctes</vt:lpstr>
      <vt:lpstr>Le perfectionniste</vt:lpstr>
      <vt:lpstr>Le perfectionniste – Son profil sociodémographique</vt:lpstr>
      <vt:lpstr>Le perfectionniste – Son habitat</vt:lpstr>
      <vt:lpstr>Le perfectionniste – Ses espaces extérieurs</vt:lpstr>
      <vt:lpstr>Le passionné par la nature</vt:lpstr>
      <vt:lpstr>Le passionné par la nature – Son profil sociodémographique</vt:lpstr>
      <vt:lpstr>Le passionné par la nature – Son habitat</vt:lpstr>
      <vt:lpstr>Le passionné par la nature – Ses espaces extérieurs</vt:lpstr>
      <vt:lpstr>Le fonctionnel</vt:lpstr>
      <vt:lpstr>Le fonctionnel – Son profil sociodémographique </vt:lpstr>
      <vt:lpstr>Le fonctionnel – Son habitat </vt:lpstr>
      <vt:lpstr>Le fonctionnel – Ses espaces extérieurs</vt:lpstr>
      <vt:lpstr>L’architecte du jardin</vt:lpstr>
      <vt:lpstr>L’architecte du jardin – Son profil sociodémographique</vt:lpstr>
      <vt:lpstr>L’architecte du jardin – Son habitat</vt:lpstr>
      <vt:lpstr>L’architecte du jardin – Ses espaces extérieurs</vt:lpstr>
      <vt:lpstr>L’épicurien</vt:lpstr>
      <vt:lpstr>L’épicurien – Son profil sociodémographique </vt:lpstr>
      <vt:lpstr>L’épicurien – Son habitat </vt:lpstr>
      <vt:lpstr>L’épicurien – Ses espaces extérieurs</vt:lpstr>
      <vt:lpstr>Le minimaliste</vt:lpstr>
      <vt:lpstr>Le minimaliste – Son profil sociodémographique</vt:lpstr>
      <vt:lpstr>Le minimaliste – Son habitat</vt:lpstr>
      <vt:lpstr>Le minimaliste – Ses espaces extérieurs</vt:lpstr>
      <vt:lpstr>Présentation PowerPoint</vt:lpstr>
      <vt:lpstr>Faire vivre la typologie au-delà du rapport d’étude</vt:lpstr>
      <vt:lpstr>Présentation PowerPoint</vt:lpstr>
      <vt:lpstr>Le choix de l’approche statistique utilisée pour la typologie client    L’approche optimale</vt:lpstr>
      <vt:lpstr>Le choix de l’approche statistique utilisée pour la typologie client   L’approche optimale</vt:lpstr>
      <vt:lpstr>Exemple : Typologie « Mères de bébés »</vt:lpstr>
      <vt:lpstr>Exemple : Typologie ‘Mères de bébés’</vt:lpstr>
      <vt:lpstr>Pourcentages de reclassement, un exemple à 6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example (white) – title can run to two lines 24pt</dc:title>
  <dc:creator>Droulers, Emilie (TSPRI)</dc:creator>
  <cp:lastModifiedBy>Mermoud, David (TSPRI)</cp:lastModifiedBy>
  <cp:revision>182</cp:revision>
  <cp:lastPrinted>2017-03-24T13:40:26Z</cp:lastPrinted>
  <dcterms:created xsi:type="dcterms:W3CDTF">2018-07-20T14:41:27Z</dcterms:created>
  <dcterms:modified xsi:type="dcterms:W3CDTF">2024-01-17T09:07:26Z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0x0101003E0124B74836EC48BF76AC0B1485D8FE</vt:lpwstr>
  </property>
  <property fmtid="{D5CDD505-2E9C-101B-9397-08002B2CF9AE}" pid="3" name="MSIP_Label_3741da7a-79c1-417c-b408-16c0bfe99fca_Enabled">
    <vt:lpwstr>true</vt:lpwstr>
  </property>
  <property fmtid="{D5CDD505-2E9C-101B-9397-08002B2CF9AE}" pid="4" name="MSIP_Label_3741da7a-79c1-417c-b408-16c0bfe99fca_SetDate">
    <vt:lpwstr>2024-01-17T08:56:07Z</vt:lpwstr>
  </property>
  <property fmtid="{D5CDD505-2E9C-101B-9397-08002B2CF9AE}" pid="5" name="MSIP_Label_3741da7a-79c1-417c-b408-16c0bfe99fca_Method">
    <vt:lpwstr>Standard</vt:lpwstr>
  </property>
  <property fmtid="{D5CDD505-2E9C-101B-9397-08002B2CF9AE}" pid="6" name="MSIP_Label_3741da7a-79c1-417c-b408-16c0bfe99fca_Name">
    <vt:lpwstr>Internal Only - Amber</vt:lpwstr>
  </property>
  <property fmtid="{D5CDD505-2E9C-101B-9397-08002B2CF9AE}" pid="7" name="MSIP_Label_3741da7a-79c1-417c-b408-16c0bfe99fca_SiteId">
    <vt:lpwstr>1e355c04-e0a4-42ed-8e2d-7351591f0ef1</vt:lpwstr>
  </property>
  <property fmtid="{D5CDD505-2E9C-101B-9397-08002B2CF9AE}" pid="8" name="MSIP_Label_3741da7a-79c1-417c-b408-16c0bfe99fca_ActionId">
    <vt:lpwstr>fd6a119b-6cba-4de0-bc81-9e234c250cf4</vt:lpwstr>
  </property>
  <property fmtid="{D5CDD505-2E9C-101B-9397-08002B2CF9AE}" pid="9" name="MSIP_Label_3741da7a-79c1-417c-b408-16c0bfe99fca_ContentBits">
    <vt:lpwstr>0</vt:lpwstr>
  </property>
</Properties>
</file>